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8"/>
  </p:notesMasterIdLst>
  <p:sldIdLst>
    <p:sldId id="256" r:id="rId2"/>
    <p:sldId id="259" r:id="rId3"/>
    <p:sldId id="260" r:id="rId4"/>
    <p:sldId id="268" r:id="rId5"/>
    <p:sldId id="289" r:id="rId6"/>
    <p:sldId id="264" r:id="rId7"/>
    <p:sldId id="354" r:id="rId8"/>
    <p:sldId id="343" r:id="rId9"/>
    <p:sldId id="344" r:id="rId10"/>
    <p:sldId id="293" r:id="rId11"/>
    <p:sldId id="351" r:id="rId12"/>
    <p:sldId id="359" r:id="rId13"/>
    <p:sldId id="319" r:id="rId14"/>
    <p:sldId id="349" r:id="rId15"/>
    <p:sldId id="350" r:id="rId16"/>
    <p:sldId id="355" r:id="rId1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35805C7-8573-4E0F-81F7-6A80B1D96F72}" v="1" dt="2022-09-19T17:45:54.967"/>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0078"/>
    <p:restoredTop sz="57445"/>
  </p:normalViewPr>
  <p:slideViewPr>
    <p:cSldViewPr snapToGrid="0" snapToObjects="1">
      <p:cViewPr varScale="1">
        <p:scale>
          <a:sx n="49" d="100"/>
          <a:sy n="49" d="100"/>
        </p:scale>
        <p:origin x="1766" y="53"/>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microsoft.com/office/2015/10/relationships/revisionInfo" Target="revisionInfo.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5D4315D-DC67-244F-819E-326DC9E199FC}" type="datetimeFigureOut">
              <a:rPr lang="en-US" smtClean="0"/>
              <a:t>9/19/2022</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8ED67BA-08A2-5C4D-800C-6B8E85EBCC29}" type="slidenum">
              <a:rPr lang="en-US" smtClean="0"/>
              <a:t>‹#›</a:t>
            </a:fld>
            <a:endParaRPr lang="en-US" dirty="0"/>
          </a:p>
        </p:txBody>
      </p:sp>
    </p:spTree>
    <p:extLst>
      <p:ext uri="{BB962C8B-B14F-4D97-AF65-F5344CB8AC3E}">
        <p14:creationId xmlns:p14="http://schemas.microsoft.com/office/powerpoint/2010/main" val="230386317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 am here today to speak about an urgent issue for our physician workforce and a possible fix: the problem of medical license and credentialing applications and how they deter physicians from seeking mental health care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These slides will include screenshots of articles so that we can have a shared understanding of the why and how to modernize medical license and credentialing applications.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Consider an anecdote that is a ‘hook’ that can personalize why this topic that is important, such as if you know a peer or learner who is a great physician but who did not seek mental health care because they were afraid of how it would affect their ability to get or keep a job</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endParaRPr lang="en-US" dirty="0"/>
          </a:p>
        </p:txBody>
      </p:sp>
      <p:sp>
        <p:nvSpPr>
          <p:cNvPr id="4" name="Slide Number Placeholder 3"/>
          <p:cNvSpPr>
            <a:spLocks noGrp="1"/>
          </p:cNvSpPr>
          <p:nvPr>
            <p:ph type="sldNum" sz="quarter" idx="5"/>
          </p:nvPr>
        </p:nvSpPr>
        <p:spPr/>
        <p:txBody>
          <a:bodyPr/>
          <a:lstStyle/>
          <a:p>
            <a:fld id="{18ED67BA-08A2-5C4D-800C-6B8E85EBCC29}" type="slidenum">
              <a:rPr lang="en-US" smtClean="0"/>
              <a:t>1</a:t>
            </a:fld>
            <a:endParaRPr lang="en-US" dirty="0"/>
          </a:p>
        </p:txBody>
      </p:sp>
    </p:spTree>
    <p:extLst>
      <p:ext uri="{BB962C8B-B14F-4D97-AF65-F5344CB8AC3E}">
        <p14:creationId xmlns:p14="http://schemas.microsoft.com/office/powerpoint/2010/main" val="360871299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We’ve discussed in the first JAMA Network Open paper presented that physician’s having depression is common and is not shown to be tied to medical error, in the second article that medical license applications asking about mental health deter physicians from seeking mental health care, and also that mental health questions are still common on license applications.</a:t>
            </a:r>
          </a:p>
          <a:p>
            <a:endParaRPr lang="en-US" dirty="0"/>
          </a:p>
          <a:p>
            <a:r>
              <a:rPr lang="en-US" dirty="0"/>
              <a:t>This paper highlights an additional problem with medical license applications on mental illness: they may not be compliant with the ADA.</a:t>
            </a:r>
          </a:p>
          <a:p>
            <a:endParaRPr lang="en-US" dirty="0"/>
          </a:p>
          <a:p>
            <a:r>
              <a:rPr lang="en-US" dirty="0"/>
              <a:t>In this paper, the authors used a compendium of medical license applications to examine for compliance with the ADA.</a:t>
            </a:r>
          </a:p>
          <a:p>
            <a:endParaRPr lang="en-US" dirty="0"/>
          </a:p>
        </p:txBody>
      </p:sp>
      <p:sp>
        <p:nvSpPr>
          <p:cNvPr id="4" name="Slide Number Placeholder 3"/>
          <p:cNvSpPr>
            <a:spLocks noGrp="1"/>
          </p:cNvSpPr>
          <p:nvPr>
            <p:ph type="sldNum" sz="quarter" idx="5"/>
          </p:nvPr>
        </p:nvSpPr>
        <p:spPr/>
        <p:txBody>
          <a:bodyPr/>
          <a:lstStyle/>
          <a:p>
            <a:fld id="{18ED67BA-08A2-5C4D-800C-6B8E85EBCC29}" type="slidenum">
              <a:rPr lang="en-US" smtClean="0"/>
              <a:t>10</a:t>
            </a:fld>
            <a:endParaRPr lang="en-US" dirty="0"/>
          </a:p>
        </p:txBody>
      </p:sp>
    </p:spTree>
    <p:extLst>
      <p:ext uri="{BB962C8B-B14F-4D97-AF65-F5344CB8AC3E}">
        <p14:creationId xmlns:p14="http://schemas.microsoft.com/office/powerpoint/2010/main" val="369999627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authors found that multiple states asked questions that are likely inconsistent with requirements of the ADA.</a:t>
            </a:r>
          </a:p>
          <a:p>
            <a:endParaRPr lang="en-US" dirty="0"/>
          </a:p>
          <a:p>
            <a:r>
              <a:rPr lang="en-US" dirty="0"/>
              <a:t>The papers presented highlight a pervasive problem facing physicians, but other papers provide some solutions.  </a:t>
            </a:r>
          </a:p>
        </p:txBody>
      </p:sp>
      <p:sp>
        <p:nvSpPr>
          <p:cNvPr id="4" name="Slide Number Placeholder 3"/>
          <p:cNvSpPr>
            <a:spLocks noGrp="1"/>
          </p:cNvSpPr>
          <p:nvPr>
            <p:ph type="sldNum" sz="quarter" idx="5"/>
          </p:nvPr>
        </p:nvSpPr>
        <p:spPr/>
        <p:txBody>
          <a:bodyPr/>
          <a:lstStyle/>
          <a:p>
            <a:fld id="{18ED67BA-08A2-5C4D-800C-6B8E85EBCC29}" type="slidenum">
              <a:rPr lang="en-US" smtClean="0"/>
              <a:t>11</a:t>
            </a:fld>
            <a:endParaRPr lang="en-US" dirty="0"/>
          </a:p>
        </p:txBody>
      </p:sp>
    </p:spTree>
    <p:extLst>
      <p:ext uri="{BB962C8B-B14F-4D97-AF65-F5344CB8AC3E}">
        <p14:creationId xmlns:p14="http://schemas.microsoft.com/office/powerpoint/2010/main" val="20201676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latin typeface="+mn-lt"/>
              </a:rPr>
              <a:t>This ACP paper notes that physicians may be reluctant to access mental health care because of stigma, and physician concerns about lack of confidentiality and licensure requirements. </a:t>
            </a:r>
            <a:r>
              <a:rPr lang="en-US" sz="1200" b="0" dirty="0">
                <a:effectLst/>
                <a:latin typeface="Calibri" panose="020F0502020204030204" pitchFamily="34" charset="0"/>
                <a:ea typeface="Calibri" panose="020F0502020204030204" pitchFamily="34" charset="0"/>
                <a:cs typeface="Times New Roman" panose="02020603050405020304" pitchFamily="18" charset="0"/>
              </a:rPr>
              <a:t>The medical community must act to change its culture around mental health issues of its members and counter barriers that prevent physicians from seeking care. </a:t>
            </a:r>
            <a:endParaRPr lang="en-US" b="0" dirty="0"/>
          </a:p>
        </p:txBody>
      </p:sp>
      <p:sp>
        <p:nvSpPr>
          <p:cNvPr id="4" name="Slide Number Placeholder 3"/>
          <p:cNvSpPr>
            <a:spLocks noGrp="1"/>
          </p:cNvSpPr>
          <p:nvPr>
            <p:ph type="sldNum" sz="quarter" idx="5"/>
          </p:nvPr>
        </p:nvSpPr>
        <p:spPr/>
        <p:txBody>
          <a:bodyPr/>
          <a:lstStyle/>
          <a:p>
            <a:fld id="{18ED67BA-08A2-5C4D-800C-6B8E85EBCC29}" type="slidenum">
              <a:rPr lang="en-US" smtClean="0"/>
              <a:t>12</a:t>
            </a:fld>
            <a:endParaRPr lang="en-US" dirty="0"/>
          </a:p>
        </p:txBody>
      </p:sp>
    </p:spTree>
    <p:extLst>
      <p:ext uri="{BB962C8B-B14F-4D97-AF65-F5344CB8AC3E}">
        <p14:creationId xmlns:p14="http://schemas.microsoft.com/office/powerpoint/2010/main" val="301089306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is a paper from early 2020 describing how one state modernized their state license application’s approach to physician mental health.</a:t>
            </a:r>
          </a:p>
          <a:p>
            <a:endParaRPr lang="en-US" dirty="0"/>
          </a:p>
          <a:p>
            <a:r>
              <a:rPr lang="en-US" dirty="0"/>
              <a:t>In it, the authors describe the why, who, what, and how of working with the medical board.</a:t>
            </a:r>
          </a:p>
          <a:p>
            <a:endParaRPr lang="en-US" dirty="0"/>
          </a:p>
          <a:p>
            <a:r>
              <a:rPr lang="en-US" dirty="0"/>
              <a:t>Instead of asking questions about diagnoses or possible diagnoses, either past or present, this paper recommends that if medical boards must ask about physician health that they focus on the effect on their ability practice, such as by asking:</a:t>
            </a:r>
          </a:p>
          <a:p>
            <a:endParaRPr lang="en-US" dirty="0"/>
          </a:p>
          <a:p>
            <a:r>
              <a:rPr lang="en-US" i="1" dirty="0"/>
              <a:t>Do you currently have any condition that adversely affects your ability to practice medicine in a safe, competent, ethical and professional manner?</a:t>
            </a:r>
            <a:r>
              <a:rPr lang="en-US" dirty="0"/>
              <a:t> </a:t>
            </a:r>
          </a:p>
          <a:p>
            <a:endParaRPr lang="en-US" dirty="0"/>
          </a:p>
        </p:txBody>
      </p:sp>
      <p:sp>
        <p:nvSpPr>
          <p:cNvPr id="4" name="Slide Number Placeholder 3"/>
          <p:cNvSpPr>
            <a:spLocks noGrp="1"/>
          </p:cNvSpPr>
          <p:nvPr>
            <p:ph type="sldNum" sz="quarter" idx="5"/>
          </p:nvPr>
        </p:nvSpPr>
        <p:spPr/>
        <p:txBody>
          <a:bodyPr/>
          <a:lstStyle/>
          <a:p>
            <a:fld id="{18ED67BA-08A2-5C4D-800C-6B8E85EBCC29}" type="slidenum">
              <a:rPr lang="en-US" smtClean="0"/>
              <a:t>13</a:t>
            </a:fld>
            <a:endParaRPr lang="en-US" dirty="0"/>
          </a:p>
        </p:txBody>
      </p:sp>
    </p:spTree>
    <p:extLst>
      <p:ext uri="{BB962C8B-B14F-4D97-AF65-F5344CB8AC3E}">
        <p14:creationId xmlns:p14="http://schemas.microsoft.com/office/powerpoint/2010/main" val="47218510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Because it is so common for physicians and other healthcare workers to have their mental health affected by their work, it’s also recommended that boards (and credentialing applications) specifically endorse help-seeking, such as by including language like:</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i="1" dirty="0">
                <a:ea typeface="+mn-lt"/>
                <a:cs typeface="+mn-lt"/>
              </a:rPr>
              <a:t>It is common for licensees to feel overwhelmed from time to time and to seek help when appropriate. The Board emphasizes the importance of well-being and appropriate treatment and support for all health conditions.</a:t>
            </a:r>
            <a:endParaRPr lang="en-US" sz="1200" i="1" dirty="0">
              <a:ea typeface="Roboto"/>
            </a:endParaRPr>
          </a:p>
          <a:p>
            <a:endParaRPr lang="en-US" dirty="0"/>
          </a:p>
        </p:txBody>
      </p:sp>
      <p:sp>
        <p:nvSpPr>
          <p:cNvPr id="4" name="Slide Number Placeholder 3"/>
          <p:cNvSpPr>
            <a:spLocks noGrp="1"/>
          </p:cNvSpPr>
          <p:nvPr>
            <p:ph type="sldNum" sz="quarter" idx="5"/>
          </p:nvPr>
        </p:nvSpPr>
        <p:spPr/>
        <p:txBody>
          <a:bodyPr/>
          <a:lstStyle/>
          <a:p>
            <a:fld id="{18ED67BA-08A2-5C4D-800C-6B8E85EBCC29}" type="slidenum">
              <a:rPr lang="en-US" smtClean="0"/>
              <a:t>14</a:t>
            </a:fld>
            <a:endParaRPr lang="en-US" dirty="0"/>
          </a:p>
        </p:txBody>
      </p:sp>
    </p:spTree>
    <p:extLst>
      <p:ext uri="{BB962C8B-B14F-4D97-AF65-F5344CB8AC3E}">
        <p14:creationId xmlns:p14="http://schemas.microsoft.com/office/powerpoint/2010/main" val="189156303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paper was published in the fall of 2021, and in addition to calling for removal of questions on mental health care from license applications, also calls for removing them from credentialing applications.</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Specifically, it calls for institutions and organizations to: ‘</a:t>
            </a:r>
            <a:r>
              <a:rPr lang="en-US" sz="1200" kern="1200" dirty="0">
                <a:solidFill>
                  <a:schemeClr val="tx1"/>
                </a:solidFill>
                <a:effectLst/>
                <a:latin typeface="+mn-lt"/>
                <a:ea typeface="+mn-ea"/>
                <a:cs typeface="+mn-cs"/>
              </a:rPr>
              <a:t>update credentialing and employment applications to remove unnecessary questions about mental and physical health diagnoses that may deter care-seeking, violate the Americans With Disabilities Act, and stigmatize clinicians’ </a:t>
            </a:r>
            <a:endParaRPr lang="en-US" dirty="0"/>
          </a:p>
          <a:p>
            <a:endParaRPr lang="en-US" dirty="0"/>
          </a:p>
        </p:txBody>
      </p:sp>
      <p:sp>
        <p:nvSpPr>
          <p:cNvPr id="4" name="Slide Number Placeholder 3"/>
          <p:cNvSpPr>
            <a:spLocks noGrp="1"/>
          </p:cNvSpPr>
          <p:nvPr>
            <p:ph type="sldNum" sz="quarter" idx="5"/>
          </p:nvPr>
        </p:nvSpPr>
        <p:spPr/>
        <p:txBody>
          <a:bodyPr/>
          <a:lstStyle/>
          <a:p>
            <a:fld id="{18ED67BA-08A2-5C4D-800C-6B8E85EBCC29}" type="slidenum">
              <a:rPr lang="en-US" smtClean="0"/>
              <a:t>15</a:t>
            </a:fld>
            <a:endParaRPr lang="en-US" dirty="0"/>
          </a:p>
        </p:txBody>
      </p:sp>
    </p:spTree>
    <p:extLst>
      <p:ext uri="{BB962C8B-B14F-4D97-AF65-F5344CB8AC3E}">
        <p14:creationId xmlns:p14="http://schemas.microsoft.com/office/powerpoint/2010/main" val="69057160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8ED67BA-08A2-5C4D-800C-6B8E85EBCC29}" type="slidenum">
              <a:rPr lang="en-US" smtClean="0"/>
              <a:t>16</a:t>
            </a:fld>
            <a:endParaRPr lang="en-US" dirty="0"/>
          </a:p>
        </p:txBody>
      </p:sp>
    </p:spTree>
    <p:extLst>
      <p:ext uri="{BB962C8B-B14F-4D97-AF65-F5344CB8AC3E}">
        <p14:creationId xmlns:p14="http://schemas.microsoft.com/office/powerpoint/2010/main" val="374906213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QR codes will be available throughout these slides so that you can scan them and read the primary resources at your leisure. </a:t>
            </a:r>
          </a:p>
          <a:p>
            <a:endParaRPr lang="en-US" dirty="0"/>
          </a:p>
          <a:p>
            <a:r>
              <a:rPr lang="en-US" dirty="0"/>
              <a:t>It’s widely reported that physician burnout is widespread, with wide-reaching and long-lasting effects on the workforce through recruitment and retention. But often when we are discussing physician burnout it is used interchangeably with depression – but they are different entities. This paper in JAMA Network Open helps highlight why it is important that we understand they are different.</a:t>
            </a:r>
          </a:p>
          <a:p>
            <a:endParaRPr lang="en-US" dirty="0"/>
          </a:p>
          <a:p>
            <a:r>
              <a:rPr lang="en-US" dirty="0"/>
              <a:t>It is a cross sectional study that examined self reported medical errors, suicidal ideation, burnout, and depression.</a:t>
            </a:r>
          </a:p>
          <a:p>
            <a:endParaRPr lang="en-US" dirty="0"/>
          </a:p>
          <a:p>
            <a:endParaRPr lang="en-US" dirty="0"/>
          </a:p>
        </p:txBody>
      </p:sp>
      <p:sp>
        <p:nvSpPr>
          <p:cNvPr id="4" name="Slide Number Placeholder 3"/>
          <p:cNvSpPr>
            <a:spLocks noGrp="1"/>
          </p:cNvSpPr>
          <p:nvPr>
            <p:ph type="sldNum" sz="quarter" idx="5"/>
          </p:nvPr>
        </p:nvSpPr>
        <p:spPr/>
        <p:txBody>
          <a:bodyPr/>
          <a:lstStyle/>
          <a:p>
            <a:fld id="{18ED67BA-08A2-5C4D-800C-6B8E85EBCC29}" type="slidenum">
              <a:rPr lang="en-US" smtClean="0"/>
              <a:t>2</a:t>
            </a:fld>
            <a:endParaRPr lang="en-US" dirty="0"/>
          </a:p>
        </p:txBody>
      </p:sp>
    </p:spTree>
    <p:extLst>
      <p:ext uri="{BB962C8B-B14F-4D97-AF65-F5344CB8AC3E}">
        <p14:creationId xmlns:p14="http://schemas.microsoft.com/office/powerpoint/2010/main" val="154852396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There were over 10000 participants, and they reflected all ages, all genders, and all practice types – so we should feel safe thinking about the implications of these findings within our own team/clinic/community/hospital/system</a:t>
            </a:r>
          </a:p>
        </p:txBody>
      </p:sp>
      <p:sp>
        <p:nvSpPr>
          <p:cNvPr id="4" name="Slide Number Placeholder 3"/>
          <p:cNvSpPr>
            <a:spLocks noGrp="1"/>
          </p:cNvSpPr>
          <p:nvPr>
            <p:ph type="sldNum" sz="quarter" idx="5"/>
          </p:nvPr>
        </p:nvSpPr>
        <p:spPr/>
        <p:txBody>
          <a:bodyPr/>
          <a:lstStyle/>
          <a:p>
            <a:fld id="{18ED67BA-08A2-5C4D-800C-6B8E85EBCC29}" type="slidenum">
              <a:rPr lang="en-US" smtClean="0"/>
              <a:t>3</a:t>
            </a:fld>
            <a:endParaRPr lang="en-US" dirty="0"/>
          </a:p>
        </p:txBody>
      </p:sp>
    </p:spTree>
    <p:extLst>
      <p:ext uri="{BB962C8B-B14F-4D97-AF65-F5344CB8AC3E}">
        <p14:creationId xmlns:p14="http://schemas.microsoft.com/office/powerpoint/2010/main" val="214642997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authors found that: </a:t>
            </a:r>
          </a:p>
          <a:p>
            <a:endParaRPr lang="en-US" dirty="0"/>
          </a:p>
          <a:p>
            <a:r>
              <a:rPr lang="en-US" dirty="0"/>
              <a:t>Depression was associated with suicidal ideation but not self-reported medical errors. </a:t>
            </a:r>
          </a:p>
          <a:p>
            <a:r>
              <a:rPr lang="en-US" dirty="0"/>
              <a:t>Burnout was associated with medical errors but not suicidal ideation.</a:t>
            </a:r>
          </a:p>
          <a:p>
            <a:endParaRPr lang="en-US" dirty="0"/>
          </a:p>
          <a:p>
            <a:r>
              <a:rPr lang="en-US" dirty="0"/>
              <a:t>So we should be targeting both burnout and depression, while always knowing they are different entities. And that burnout appeared to affect patient care, but depression did not.</a:t>
            </a:r>
          </a:p>
          <a:p>
            <a:endParaRPr lang="en-US" dirty="0"/>
          </a:p>
        </p:txBody>
      </p:sp>
      <p:sp>
        <p:nvSpPr>
          <p:cNvPr id="4" name="Slide Number Placeholder 3"/>
          <p:cNvSpPr>
            <a:spLocks noGrp="1"/>
          </p:cNvSpPr>
          <p:nvPr>
            <p:ph type="sldNum" sz="quarter" idx="5"/>
          </p:nvPr>
        </p:nvSpPr>
        <p:spPr/>
        <p:txBody>
          <a:bodyPr/>
          <a:lstStyle/>
          <a:p>
            <a:fld id="{18ED67BA-08A2-5C4D-800C-6B8E85EBCC29}" type="slidenum">
              <a:rPr lang="en-US" smtClean="0"/>
              <a:t>4</a:t>
            </a:fld>
            <a:endParaRPr lang="en-US" dirty="0"/>
          </a:p>
        </p:txBody>
      </p:sp>
    </p:spTree>
    <p:extLst>
      <p:ext uri="{BB962C8B-B14F-4D97-AF65-F5344CB8AC3E}">
        <p14:creationId xmlns:p14="http://schemas.microsoft.com/office/powerpoint/2010/main" val="161572406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Having established that depression and burnout are different, and have different consequences, we’re going to come back to medical license applications.</a:t>
            </a:r>
          </a:p>
          <a:p>
            <a:endParaRPr lang="en-US" dirty="0"/>
          </a:p>
          <a:p>
            <a:r>
              <a:rPr lang="en-US" dirty="0"/>
              <a:t>Medical license applications have long asked about physician mental and physical health. For the last several years, this practice has fallen under scrutiny.</a:t>
            </a:r>
          </a:p>
          <a:p>
            <a:endParaRPr lang="en-US" dirty="0"/>
          </a:p>
          <a:p>
            <a:r>
              <a:rPr lang="en-US" dirty="0"/>
              <a:t>This is a paper from 2017 where the authors surveyed physicians about their reluctance to seek mental health care and corresponded respondents’ answers to whether they lived in a state that asked about mental health on their state’s medical license application. (For the purposes of the data analysis, they examined if the medical license application questions on mental health were consistent or inconsistent with recommendations from the Federation of State Medical Boards [who recommends against asking questions that deter help seeking]) </a:t>
            </a:r>
          </a:p>
        </p:txBody>
      </p:sp>
      <p:sp>
        <p:nvSpPr>
          <p:cNvPr id="4" name="Slide Number Placeholder 3"/>
          <p:cNvSpPr>
            <a:spLocks noGrp="1"/>
          </p:cNvSpPr>
          <p:nvPr>
            <p:ph type="sldNum" sz="quarter" idx="5"/>
          </p:nvPr>
        </p:nvSpPr>
        <p:spPr/>
        <p:txBody>
          <a:bodyPr/>
          <a:lstStyle/>
          <a:p>
            <a:fld id="{18ED67BA-08A2-5C4D-800C-6B8E85EBCC29}" type="slidenum">
              <a:rPr lang="en-US" smtClean="0"/>
              <a:t>5</a:t>
            </a:fld>
            <a:endParaRPr lang="en-US" dirty="0"/>
          </a:p>
        </p:txBody>
      </p:sp>
    </p:spTree>
    <p:extLst>
      <p:ext uri="{BB962C8B-B14F-4D97-AF65-F5344CB8AC3E}">
        <p14:creationId xmlns:p14="http://schemas.microsoft.com/office/powerpoint/2010/main" val="365100881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this nationwide sample of more than 5800 physicians, nearly 40% of respondents reported reluctance to seek treatment for a mental health diagnosis due to concerns about the possible effects on their medical licensure.</a:t>
            </a:r>
          </a:p>
          <a:p>
            <a:endParaRPr lang="en-US" dirty="0"/>
          </a:p>
          <a:p>
            <a:endParaRPr lang="en-US" dirty="0"/>
          </a:p>
        </p:txBody>
      </p:sp>
      <p:sp>
        <p:nvSpPr>
          <p:cNvPr id="4" name="Slide Number Placeholder 3"/>
          <p:cNvSpPr>
            <a:spLocks noGrp="1"/>
          </p:cNvSpPr>
          <p:nvPr>
            <p:ph type="sldNum" sz="quarter" idx="5"/>
          </p:nvPr>
        </p:nvSpPr>
        <p:spPr/>
        <p:txBody>
          <a:bodyPr/>
          <a:lstStyle/>
          <a:p>
            <a:fld id="{18ED67BA-08A2-5C4D-800C-6B8E85EBCC29}" type="slidenum">
              <a:rPr lang="en-US" smtClean="0"/>
              <a:t>6</a:t>
            </a:fld>
            <a:endParaRPr lang="en-US" dirty="0"/>
          </a:p>
        </p:txBody>
      </p:sp>
    </p:spTree>
    <p:extLst>
      <p:ext uri="{BB962C8B-B14F-4D97-AF65-F5344CB8AC3E}">
        <p14:creationId xmlns:p14="http://schemas.microsoft.com/office/powerpoint/2010/main" val="247443924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Furthermore, one of the predictors of physician reluctance to seek mental health care was if their state asked questions on their license application about mental health diagnoses or mental health care</a:t>
            </a:r>
          </a:p>
        </p:txBody>
      </p:sp>
      <p:sp>
        <p:nvSpPr>
          <p:cNvPr id="4" name="Slide Number Placeholder 3"/>
          <p:cNvSpPr>
            <a:spLocks noGrp="1"/>
          </p:cNvSpPr>
          <p:nvPr>
            <p:ph type="sldNum" sz="quarter" idx="5"/>
          </p:nvPr>
        </p:nvSpPr>
        <p:spPr/>
        <p:txBody>
          <a:bodyPr/>
          <a:lstStyle/>
          <a:p>
            <a:fld id="{18ED67BA-08A2-5C4D-800C-6B8E85EBCC29}" type="slidenum">
              <a:rPr lang="en-US" smtClean="0"/>
              <a:t>7</a:t>
            </a:fld>
            <a:endParaRPr lang="en-US" dirty="0"/>
          </a:p>
        </p:txBody>
      </p:sp>
    </p:spTree>
    <p:extLst>
      <p:ext uri="{BB962C8B-B14F-4D97-AF65-F5344CB8AC3E}">
        <p14:creationId xmlns:p14="http://schemas.microsoft.com/office/powerpoint/2010/main" val="16698778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last paper was from 2017, and it’s natural to wonder if things have changed since then as there has been increasing attention paid to physician mental health.</a:t>
            </a:r>
          </a:p>
          <a:p>
            <a:endParaRPr lang="en-US" dirty="0"/>
          </a:p>
          <a:p>
            <a:r>
              <a:rPr lang="en-US" dirty="0"/>
              <a:t>In this JAMA research letter published in 2021, recommendations for medical license applications from the Federation of State Medical Boards were reviewed and compared to a compendium of initial license applications. Specifically, recommendations for how physician mental health is addressed by the license application were reviewed for each state.</a:t>
            </a:r>
          </a:p>
        </p:txBody>
      </p:sp>
      <p:sp>
        <p:nvSpPr>
          <p:cNvPr id="4" name="Slide Number Placeholder 3"/>
          <p:cNvSpPr>
            <a:spLocks noGrp="1"/>
          </p:cNvSpPr>
          <p:nvPr>
            <p:ph type="sldNum" sz="quarter" idx="5"/>
          </p:nvPr>
        </p:nvSpPr>
        <p:spPr/>
        <p:txBody>
          <a:bodyPr/>
          <a:lstStyle/>
          <a:p>
            <a:fld id="{18ED67BA-08A2-5C4D-800C-6B8E85EBCC29}" type="slidenum">
              <a:rPr lang="en-US" smtClean="0"/>
              <a:t>8</a:t>
            </a:fld>
            <a:endParaRPr lang="en-US" dirty="0"/>
          </a:p>
        </p:txBody>
      </p:sp>
    </p:spTree>
    <p:extLst>
      <p:ext uri="{BB962C8B-B14F-4D97-AF65-F5344CB8AC3E}">
        <p14:creationId xmlns:p14="http://schemas.microsoft.com/office/powerpoint/2010/main" val="266669116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authors found there was widespread heterogeneity in how consistent state board applications were with recommendations from the FSMB, with only one state following all 4 measurable recommendations. A vast majority of states were following at least one recommendation, however.</a:t>
            </a:r>
          </a:p>
          <a:p>
            <a:endParaRPr lang="en-US" dirty="0"/>
          </a:p>
          <a:p>
            <a:r>
              <a:rPr lang="en-US" dirty="0"/>
              <a:t>(Here the darker the blue color, the more consistent license applications were with FSMB recommendations.</a:t>
            </a:r>
          </a:p>
          <a:p>
            <a:endParaRPr lang="en-US" dirty="0"/>
          </a:p>
          <a:p>
            <a:r>
              <a:rPr lang="en-US" dirty="0"/>
              <a:t>Also, although this may seem disappointing, several states have revised how they address physician mental health since this paper was published.</a:t>
            </a:r>
          </a:p>
        </p:txBody>
      </p:sp>
      <p:sp>
        <p:nvSpPr>
          <p:cNvPr id="4" name="Slide Number Placeholder 3"/>
          <p:cNvSpPr>
            <a:spLocks noGrp="1"/>
          </p:cNvSpPr>
          <p:nvPr>
            <p:ph type="sldNum" sz="quarter" idx="5"/>
          </p:nvPr>
        </p:nvSpPr>
        <p:spPr/>
        <p:txBody>
          <a:bodyPr/>
          <a:lstStyle/>
          <a:p>
            <a:fld id="{18ED67BA-08A2-5C4D-800C-6B8E85EBCC29}" type="slidenum">
              <a:rPr lang="en-US" smtClean="0"/>
              <a:t>9</a:t>
            </a:fld>
            <a:endParaRPr lang="en-US" dirty="0"/>
          </a:p>
        </p:txBody>
      </p:sp>
    </p:spTree>
    <p:extLst>
      <p:ext uri="{BB962C8B-B14F-4D97-AF65-F5344CB8AC3E}">
        <p14:creationId xmlns:p14="http://schemas.microsoft.com/office/powerpoint/2010/main" val="81603674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810EE2-3939-3D4A-B0B2-02AF228E25C9}"/>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FDE2D4CE-B4DF-1D49-9B91-53598DECEB1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DC3A8363-177A-A44A-BFB2-93C497BABFCA}"/>
              </a:ext>
            </a:extLst>
          </p:cNvPr>
          <p:cNvSpPr>
            <a:spLocks noGrp="1"/>
          </p:cNvSpPr>
          <p:nvPr>
            <p:ph type="dt" sz="half" idx="10"/>
          </p:nvPr>
        </p:nvSpPr>
        <p:spPr/>
        <p:txBody>
          <a:bodyPr/>
          <a:lstStyle/>
          <a:p>
            <a:fld id="{014055F3-99A8-A34A-9EAC-F6971EECD0A7}" type="datetimeFigureOut">
              <a:rPr lang="en-US" smtClean="0"/>
              <a:t>9/19/2022</a:t>
            </a:fld>
            <a:endParaRPr lang="en-US" dirty="0"/>
          </a:p>
        </p:txBody>
      </p:sp>
      <p:sp>
        <p:nvSpPr>
          <p:cNvPr id="5" name="Footer Placeholder 4">
            <a:extLst>
              <a:ext uri="{FF2B5EF4-FFF2-40B4-BE49-F238E27FC236}">
                <a16:creationId xmlns:a16="http://schemas.microsoft.com/office/drawing/2014/main" id="{0591AB6A-4CA6-854C-BA25-64118AE80534}"/>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93E6BB03-FDE9-5648-B426-98DBDEE1DFD7}"/>
              </a:ext>
            </a:extLst>
          </p:cNvPr>
          <p:cNvSpPr>
            <a:spLocks noGrp="1"/>
          </p:cNvSpPr>
          <p:nvPr>
            <p:ph type="sldNum" sz="quarter" idx="12"/>
          </p:nvPr>
        </p:nvSpPr>
        <p:spPr/>
        <p:txBody>
          <a:bodyPr/>
          <a:lstStyle/>
          <a:p>
            <a:fld id="{B0CFC4CA-238A-7E43-84C8-6E14C9EF4715}" type="slidenum">
              <a:rPr lang="en-US" smtClean="0"/>
              <a:t>‹#›</a:t>
            </a:fld>
            <a:endParaRPr lang="en-US" dirty="0"/>
          </a:p>
        </p:txBody>
      </p:sp>
    </p:spTree>
    <p:extLst>
      <p:ext uri="{BB962C8B-B14F-4D97-AF65-F5344CB8AC3E}">
        <p14:creationId xmlns:p14="http://schemas.microsoft.com/office/powerpoint/2010/main" val="405563204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A1E21B-4C4A-B44E-ACEF-FB454680B944}"/>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2736CC2B-DF2B-1945-A724-AE918BA7703C}"/>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039A41C-94FC-064D-953F-7F22840DC3DC}"/>
              </a:ext>
            </a:extLst>
          </p:cNvPr>
          <p:cNvSpPr>
            <a:spLocks noGrp="1"/>
          </p:cNvSpPr>
          <p:nvPr>
            <p:ph type="dt" sz="half" idx="10"/>
          </p:nvPr>
        </p:nvSpPr>
        <p:spPr/>
        <p:txBody>
          <a:bodyPr/>
          <a:lstStyle/>
          <a:p>
            <a:fld id="{014055F3-99A8-A34A-9EAC-F6971EECD0A7}" type="datetimeFigureOut">
              <a:rPr lang="en-US" smtClean="0"/>
              <a:t>9/19/2022</a:t>
            </a:fld>
            <a:endParaRPr lang="en-US" dirty="0"/>
          </a:p>
        </p:txBody>
      </p:sp>
      <p:sp>
        <p:nvSpPr>
          <p:cNvPr id="5" name="Footer Placeholder 4">
            <a:extLst>
              <a:ext uri="{FF2B5EF4-FFF2-40B4-BE49-F238E27FC236}">
                <a16:creationId xmlns:a16="http://schemas.microsoft.com/office/drawing/2014/main" id="{131098A2-6533-DB45-9CF6-88724CAA0A62}"/>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B00998B4-1877-644A-A4E4-02D6D13AE830}"/>
              </a:ext>
            </a:extLst>
          </p:cNvPr>
          <p:cNvSpPr>
            <a:spLocks noGrp="1"/>
          </p:cNvSpPr>
          <p:nvPr>
            <p:ph type="sldNum" sz="quarter" idx="12"/>
          </p:nvPr>
        </p:nvSpPr>
        <p:spPr/>
        <p:txBody>
          <a:bodyPr/>
          <a:lstStyle/>
          <a:p>
            <a:fld id="{B0CFC4CA-238A-7E43-84C8-6E14C9EF4715}" type="slidenum">
              <a:rPr lang="en-US" smtClean="0"/>
              <a:t>‹#›</a:t>
            </a:fld>
            <a:endParaRPr lang="en-US" dirty="0"/>
          </a:p>
        </p:txBody>
      </p:sp>
    </p:spTree>
    <p:extLst>
      <p:ext uri="{BB962C8B-B14F-4D97-AF65-F5344CB8AC3E}">
        <p14:creationId xmlns:p14="http://schemas.microsoft.com/office/powerpoint/2010/main" val="392630879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0F30D43C-3931-114A-812B-521FB249D1BB}"/>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49FA604E-4973-5940-A857-ECA9526651EF}"/>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61268AA-A4A2-B944-A322-58C9C4E8BDA3}"/>
              </a:ext>
            </a:extLst>
          </p:cNvPr>
          <p:cNvSpPr>
            <a:spLocks noGrp="1"/>
          </p:cNvSpPr>
          <p:nvPr>
            <p:ph type="dt" sz="half" idx="10"/>
          </p:nvPr>
        </p:nvSpPr>
        <p:spPr/>
        <p:txBody>
          <a:bodyPr/>
          <a:lstStyle/>
          <a:p>
            <a:fld id="{014055F3-99A8-A34A-9EAC-F6971EECD0A7}" type="datetimeFigureOut">
              <a:rPr lang="en-US" smtClean="0"/>
              <a:t>9/19/2022</a:t>
            </a:fld>
            <a:endParaRPr lang="en-US" dirty="0"/>
          </a:p>
        </p:txBody>
      </p:sp>
      <p:sp>
        <p:nvSpPr>
          <p:cNvPr id="5" name="Footer Placeholder 4">
            <a:extLst>
              <a:ext uri="{FF2B5EF4-FFF2-40B4-BE49-F238E27FC236}">
                <a16:creationId xmlns:a16="http://schemas.microsoft.com/office/drawing/2014/main" id="{CC18044A-4742-9846-B202-D0AE352351F4}"/>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5FD907A7-E2FE-4A4C-95C8-FCD981A23D60}"/>
              </a:ext>
            </a:extLst>
          </p:cNvPr>
          <p:cNvSpPr>
            <a:spLocks noGrp="1"/>
          </p:cNvSpPr>
          <p:nvPr>
            <p:ph type="sldNum" sz="quarter" idx="12"/>
          </p:nvPr>
        </p:nvSpPr>
        <p:spPr/>
        <p:txBody>
          <a:bodyPr/>
          <a:lstStyle/>
          <a:p>
            <a:fld id="{B0CFC4CA-238A-7E43-84C8-6E14C9EF4715}" type="slidenum">
              <a:rPr lang="en-US" smtClean="0"/>
              <a:t>‹#›</a:t>
            </a:fld>
            <a:endParaRPr lang="en-US" dirty="0"/>
          </a:p>
        </p:txBody>
      </p:sp>
    </p:spTree>
    <p:extLst>
      <p:ext uri="{BB962C8B-B14F-4D97-AF65-F5344CB8AC3E}">
        <p14:creationId xmlns:p14="http://schemas.microsoft.com/office/powerpoint/2010/main" val="26321275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4E75F5-1D12-1049-B8F1-0B75BA9CDD2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599DE20-DFF5-314F-B359-27784225ED2B}"/>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939F521-7132-DB4A-B17D-CCBBF6BF3ABA}"/>
              </a:ext>
            </a:extLst>
          </p:cNvPr>
          <p:cNvSpPr>
            <a:spLocks noGrp="1"/>
          </p:cNvSpPr>
          <p:nvPr>
            <p:ph type="dt" sz="half" idx="10"/>
          </p:nvPr>
        </p:nvSpPr>
        <p:spPr/>
        <p:txBody>
          <a:bodyPr/>
          <a:lstStyle/>
          <a:p>
            <a:fld id="{014055F3-99A8-A34A-9EAC-F6971EECD0A7}" type="datetimeFigureOut">
              <a:rPr lang="en-US" smtClean="0"/>
              <a:t>9/19/2022</a:t>
            </a:fld>
            <a:endParaRPr lang="en-US" dirty="0"/>
          </a:p>
        </p:txBody>
      </p:sp>
      <p:sp>
        <p:nvSpPr>
          <p:cNvPr id="5" name="Footer Placeholder 4">
            <a:extLst>
              <a:ext uri="{FF2B5EF4-FFF2-40B4-BE49-F238E27FC236}">
                <a16:creationId xmlns:a16="http://schemas.microsoft.com/office/drawing/2014/main" id="{5D188071-F266-4C4D-AAA1-B6A2C231FE0A}"/>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11DAD513-1899-0244-AC5F-B16CFA975480}"/>
              </a:ext>
            </a:extLst>
          </p:cNvPr>
          <p:cNvSpPr>
            <a:spLocks noGrp="1"/>
          </p:cNvSpPr>
          <p:nvPr>
            <p:ph type="sldNum" sz="quarter" idx="12"/>
          </p:nvPr>
        </p:nvSpPr>
        <p:spPr/>
        <p:txBody>
          <a:bodyPr/>
          <a:lstStyle/>
          <a:p>
            <a:fld id="{B0CFC4CA-238A-7E43-84C8-6E14C9EF4715}" type="slidenum">
              <a:rPr lang="en-US" smtClean="0"/>
              <a:t>‹#›</a:t>
            </a:fld>
            <a:endParaRPr lang="en-US" dirty="0"/>
          </a:p>
        </p:txBody>
      </p:sp>
    </p:spTree>
    <p:extLst>
      <p:ext uri="{BB962C8B-B14F-4D97-AF65-F5344CB8AC3E}">
        <p14:creationId xmlns:p14="http://schemas.microsoft.com/office/powerpoint/2010/main" val="191418513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7815A8-349F-C046-BC31-0B8475CAD3A3}"/>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CB4FA51F-5F05-294C-A343-03E8F3F94C7B}"/>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E2D6F92F-0172-6046-824B-1F42C7A8ABF8}"/>
              </a:ext>
            </a:extLst>
          </p:cNvPr>
          <p:cNvSpPr>
            <a:spLocks noGrp="1"/>
          </p:cNvSpPr>
          <p:nvPr>
            <p:ph type="dt" sz="half" idx="10"/>
          </p:nvPr>
        </p:nvSpPr>
        <p:spPr/>
        <p:txBody>
          <a:bodyPr/>
          <a:lstStyle/>
          <a:p>
            <a:fld id="{014055F3-99A8-A34A-9EAC-F6971EECD0A7}" type="datetimeFigureOut">
              <a:rPr lang="en-US" smtClean="0"/>
              <a:t>9/19/2022</a:t>
            </a:fld>
            <a:endParaRPr lang="en-US" dirty="0"/>
          </a:p>
        </p:txBody>
      </p:sp>
      <p:sp>
        <p:nvSpPr>
          <p:cNvPr id="5" name="Footer Placeholder 4">
            <a:extLst>
              <a:ext uri="{FF2B5EF4-FFF2-40B4-BE49-F238E27FC236}">
                <a16:creationId xmlns:a16="http://schemas.microsoft.com/office/drawing/2014/main" id="{5670556F-14A2-C141-990F-1876889A8D05}"/>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1953D6AF-F284-FF40-8F35-A94B1CA1361E}"/>
              </a:ext>
            </a:extLst>
          </p:cNvPr>
          <p:cNvSpPr>
            <a:spLocks noGrp="1"/>
          </p:cNvSpPr>
          <p:nvPr>
            <p:ph type="sldNum" sz="quarter" idx="12"/>
          </p:nvPr>
        </p:nvSpPr>
        <p:spPr/>
        <p:txBody>
          <a:bodyPr/>
          <a:lstStyle/>
          <a:p>
            <a:fld id="{B0CFC4CA-238A-7E43-84C8-6E14C9EF4715}" type="slidenum">
              <a:rPr lang="en-US" smtClean="0"/>
              <a:t>‹#›</a:t>
            </a:fld>
            <a:endParaRPr lang="en-US" dirty="0"/>
          </a:p>
        </p:txBody>
      </p:sp>
    </p:spTree>
    <p:extLst>
      <p:ext uri="{BB962C8B-B14F-4D97-AF65-F5344CB8AC3E}">
        <p14:creationId xmlns:p14="http://schemas.microsoft.com/office/powerpoint/2010/main" val="233716165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0431B4-8B29-8F4D-9415-25ACE8D3994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5ABF35F-7DB8-D640-A5D9-3ECC22DE794E}"/>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789F2DB7-9F59-C147-A6EA-78B0C11D2738}"/>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F35F8133-2100-2344-8C3C-29A69F21613A}"/>
              </a:ext>
            </a:extLst>
          </p:cNvPr>
          <p:cNvSpPr>
            <a:spLocks noGrp="1"/>
          </p:cNvSpPr>
          <p:nvPr>
            <p:ph type="dt" sz="half" idx="10"/>
          </p:nvPr>
        </p:nvSpPr>
        <p:spPr/>
        <p:txBody>
          <a:bodyPr/>
          <a:lstStyle/>
          <a:p>
            <a:fld id="{014055F3-99A8-A34A-9EAC-F6971EECD0A7}" type="datetimeFigureOut">
              <a:rPr lang="en-US" smtClean="0"/>
              <a:t>9/19/2022</a:t>
            </a:fld>
            <a:endParaRPr lang="en-US" dirty="0"/>
          </a:p>
        </p:txBody>
      </p:sp>
      <p:sp>
        <p:nvSpPr>
          <p:cNvPr id="6" name="Footer Placeholder 5">
            <a:extLst>
              <a:ext uri="{FF2B5EF4-FFF2-40B4-BE49-F238E27FC236}">
                <a16:creationId xmlns:a16="http://schemas.microsoft.com/office/drawing/2014/main" id="{BC32943B-1675-6A44-A927-DD586970D2E1}"/>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E1DB299A-1265-9C4A-B792-79BB69CA79CE}"/>
              </a:ext>
            </a:extLst>
          </p:cNvPr>
          <p:cNvSpPr>
            <a:spLocks noGrp="1"/>
          </p:cNvSpPr>
          <p:nvPr>
            <p:ph type="sldNum" sz="quarter" idx="12"/>
          </p:nvPr>
        </p:nvSpPr>
        <p:spPr/>
        <p:txBody>
          <a:bodyPr/>
          <a:lstStyle/>
          <a:p>
            <a:fld id="{B0CFC4CA-238A-7E43-84C8-6E14C9EF4715}" type="slidenum">
              <a:rPr lang="en-US" smtClean="0"/>
              <a:t>‹#›</a:t>
            </a:fld>
            <a:endParaRPr lang="en-US" dirty="0"/>
          </a:p>
        </p:txBody>
      </p:sp>
    </p:spTree>
    <p:extLst>
      <p:ext uri="{BB962C8B-B14F-4D97-AF65-F5344CB8AC3E}">
        <p14:creationId xmlns:p14="http://schemas.microsoft.com/office/powerpoint/2010/main" val="302033890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90393E-0EE5-7144-A0EA-5F13EEDD9CD5}"/>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0AD230C8-61AB-F649-B61D-F772B157070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1D770E52-343C-B746-93BA-83689C22628D}"/>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CBEF9A92-306D-A44F-86B4-CA62DC3D171B}"/>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9B31997C-E061-F34E-A571-D4F0845BF8CB}"/>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E848356B-C460-254F-97DB-3707B3745A43}"/>
              </a:ext>
            </a:extLst>
          </p:cNvPr>
          <p:cNvSpPr>
            <a:spLocks noGrp="1"/>
          </p:cNvSpPr>
          <p:nvPr>
            <p:ph type="dt" sz="half" idx="10"/>
          </p:nvPr>
        </p:nvSpPr>
        <p:spPr/>
        <p:txBody>
          <a:bodyPr/>
          <a:lstStyle/>
          <a:p>
            <a:fld id="{014055F3-99A8-A34A-9EAC-F6971EECD0A7}" type="datetimeFigureOut">
              <a:rPr lang="en-US" smtClean="0"/>
              <a:t>9/19/2022</a:t>
            </a:fld>
            <a:endParaRPr lang="en-US" dirty="0"/>
          </a:p>
        </p:txBody>
      </p:sp>
      <p:sp>
        <p:nvSpPr>
          <p:cNvPr id="8" name="Footer Placeholder 7">
            <a:extLst>
              <a:ext uri="{FF2B5EF4-FFF2-40B4-BE49-F238E27FC236}">
                <a16:creationId xmlns:a16="http://schemas.microsoft.com/office/drawing/2014/main" id="{226C942F-DBD1-3946-A832-089E016382E7}"/>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0D3DA7A8-0D39-5C45-80AA-47F61F213B1E}"/>
              </a:ext>
            </a:extLst>
          </p:cNvPr>
          <p:cNvSpPr>
            <a:spLocks noGrp="1"/>
          </p:cNvSpPr>
          <p:nvPr>
            <p:ph type="sldNum" sz="quarter" idx="12"/>
          </p:nvPr>
        </p:nvSpPr>
        <p:spPr/>
        <p:txBody>
          <a:bodyPr/>
          <a:lstStyle/>
          <a:p>
            <a:fld id="{B0CFC4CA-238A-7E43-84C8-6E14C9EF4715}" type="slidenum">
              <a:rPr lang="en-US" smtClean="0"/>
              <a:t>‹#›</a:t>
            </a:fld>
            <a:endParaRPr lang="en-US" dirty="0"/>
          </a:p>
        </p:txBody>
      </p:sp>
    </p:spTree>
    <p:extLst>
      <p:ext uri="{BB962C8B-B14F-4D97-AF65-F5344CB8AC3E}">
        <p14:creationId xmlns:p14="http://schemas.microsoft.com/office/powerpoint/2010/main" val="85868766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3D7758-6000-4144-AC3C-B1F3CFF1BFB3}"/>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389B2565-6039-DB4A-8340-BEDBE0E7A046}"/>
              </a:ext>
            </a:extLst>
          </p:cNvPr>
          <p:cNvSpPr>
            <a:spLocks noGrp="1"/>
          </p:cNvSpPr>
          <p:nvPr>
            <p:ph type="dt" sz="half" idx="10"/>
          </p:nvPr>
        </p:nvSpPr>
        <p:spPr/>
        <p:txBody>
          <a:bodyPr/>
          <a:lstStyle/>
          <a:p>
            <a:fld id="{014055F3-99A8-A34A-9EAC-F6971EECD0A7}" type="datetimeFigureOut">
              <a:rPr lang="en-US" smtClean="0"/>
              <a:t>9/19/2022</a:t>
            </a:fld>
            <a:endParaRPr lang="en-US" dirty="0"/>
          </a:p>
        </p:txBody>
      </p:sp>
      <p:sp>
        <p:nvSpPr>
          <p:cNvPr id="4" name="Footer Placeholder 3">
            <a:extLst>
              <a:ext uri="{FF2B5EF4-FFF2-40B4-BE49-F238E27FC236}">
                <a16:creationId xmlns:a16="http://schemas.microsoft.com/office/drawing/2014/main" id="{02D3D561-4D08-5C47-8B7C-DCED39BAD718}"/>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4F45AF91-025F-8345-9D06-D2D20597036D}"/>
              </a:ext>
            </a:extLst>
          </p:cNvPr>
          <p:cNvSpPr>
            <a:spLocks noGrp="1"/>
          </p:cNvSpPr>
          <p:nvPr>
            <p:ph type="sldNum" sz="quarter" idx="12"/>
          </p:nvPr>
        </p:nvSpPr>
        <p:spPr/>
        <p:txBody>
          <a:bodyPr/>
          <a:lstStyle/>
          <a:p>
            <a:fld id="{B0CFC4CA-238A-7E43-84C8-6E14C9EF4715}" type="slidenum">
              <a:rPr lang="en-US" smtClean="0"/>
              <a:t>‹#›</a:t>
            </a:fld>
            <a:endParaRPr lang="en-US" dirty="0"/>
          </a:p>
        </p:txBody>
      </p:sp>
    </p:spTree>
    <p:extLst>
      <p:ext uri="{BB962C8B-B14F-4D97-AF65-F5344CB8AC3E}">
        <p14:creationId xmlns:p14="http://schemas.microsoft.com/office/powerpoint/2010/main" val="98308453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8C8C3D2-3705-5A43-BF65-C00FDB6F1C28}"/>
              </a:ext>
            </a:extLst>
          </p:cNvPr>
          <p:cNvSpPr>
            <a:spLocks noGrp="1"/>
          </p:cNvSpPr>
          <p:nvPr>
            <p:ph type="dt" sz="half" idx="10"/>
          </p:nvPr>
        </p:nvSpPr>
        <p:spPr/>
        <p:txBody>
          <a:bodyPr/>
          <a:lstStyle/>
          <a:p>
            <a:fld id="{014055F3-99A8-A34A-9EAC-F6971EECD0A7}" type="datetimeFigureOut">
              <a:rPr lang="en-US" smtClean="0"/>
              <a:t>9/19/2022</a:t>
            </a:fld>
            <a:endParaRPr lang="en-US" dirty="0"/>
          </a:p>
        </p:txBody>
      </p:sp>
      <p:sp>
        <p:nvSpPr>
          <p:cNvPr id="3" name="Footer Placeholder 2">
            <a:extLst>
              <a:ext uri="{FF2B5EF4-FFF2-40B4-BE49-F238E27FC236}">
                <a16:creationId xmlns:a16="http://schemas.microsoft.com/office/drawing/2014/main" id="{8A0B2BA6-695A-704C-8069-430CC54C7A71}"/>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74CED62A-1FEB-C047-91BB-4FBD8F6B5004}"/>
              </a:ext>
            </a:extLst>
          </p:cNvPr>
          <p:cNvSpPr>
            <a:spLocks noGrp="1"/>
          </p:cNvSpPr>
          <p:nvPr>
            <p:ph type="sldNum" sz="quarter" idx="12"/>
          </p:nvPr>
        </p:nvSpPr>
        <p:spPr/>
        <p:txBody>
          <a:bodyPr/>
          <a:lstStyle/>
          <a:p>
            <a:fld id="{B0CFC4CA-238A-7E43-84C8-6E14C9EF4715}" type="slidenum">
              <a:rPr lang="en-US" smtClean="0"/>
              <a:t>‹#›</a:t>
            </a:fld>
            <a:endParaRPr lang="en-US" dirty="0"/>
          </a:p>
        </p:txBody>
      </p:sp>
    </p:spTree>
    <p:extLst>
      <p:ext uri="{BB962C8B-B14F-4D97-AF65-F5344CB8AC3E}">
        <p14:creationId xmlns:p14="http://schemas.microsoft.com/office/powerpoint/2010/main" val="262778682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0737E7-56FB-A441-A618-DE81D0E7BDC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539E858D-A853-6846-9960-A9CE8EFF49F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D103DE36-BC52-6942-9D35-19A8B3B7493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2C0DA28-81FE-164D-8030-8E2B2048FEE8}"/>
              </a:ext>
            </a:extLst>
          </p:cNvPr>
          <p:cNvSpPr>
            <a:spLocks noGrp="1"/>
          </p:cNvSpPr>
          <p:nvPr>
            <p:ph type="dt" sz="half" idx="10"/>
          </p:nvPr>
        </p:nvSpPr>
        <p:spPr/>
        <p:txBody>
          <a:bodyPr/>
          <a:lstStyle/>
          <a:p>
            <a:fld id="{014055F3-99A8-A34A-9EAC-F6971EECD0A7}" type="datetimeFigureOut">
              <a:rPr lang="en-US" smtClean="0"/>
              <a:t>9/19/2022</a:t>
            </a:fld>
            <a:endParaRPr lang="en-US" dirty="0"/>
          </a:p>
        </p:txBody>
      </p:sp>
      <p:sp>
        <p:nvSpPr>
          <p:cNvPr id="6" name="Footer Placeholder 5">
            <a:extLst>
              <a:ext uri="{FF2B5EF4-FFF2-40B4-BE49-F238E27FC236}">
                <a16:creationId xmlns:a16="http://schemas.microsoft.com/office/drawing/2014/main" id="{255C699C-7CEA-9B44-B20A-34D4025882BF}"/>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4A8B576D-4486-CE42-8A41-00B9CFC80C14}"/>
              </a:ext>
            </a:extLst>
          </p:cNvPr>
          <p:cNvSpPr>
            <a:spLocks noGrp="1"/>
          </p:cNvSpPr>
          <p:nvPr>
            <p:ph type="sldNum" sz="quarter" idx="12"/>
          </p:nvPr>
        </p:nvSpPr>
        <p:spPr/>
        <p:txBody>
          <a:bodyPr/>
          <a:lstStyle/>
          <a:p>
            <a:fld id="{B0CFC4CA-238A-7E43-84C8-6E14C9EF4715}" type="slidenum">
              <a:rPr lang="en-US" smtClean="0"/>
              <a:t>‹#›</a:t>
            </a:fld>
            <a:endParaRPr lang="en-US" dirty="0"/>
          </a:p>
        </p:txBody>
      </p:sp>
    </p:spTree>
    <p:extLst>
      <p:ext uri="{BB962C8B-B14F-4D97-AF65-F5344CB8AC3E}">
        <p14:creationId xmlns:p14="http://schemas.microsoft.com/office/powerpoint/2010/main" val="362028672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81A6C9-13F6-9849-A482-3A6F0D3542D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E7651E28-4430-8C4F-9B18-7810D2D375A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a:extLst>
              <a:ext uri="{FF2B5EF4-FFF2-40B4-BE49-F238E27FC236}">
                <a16:creationId xmlns:a16="http://schemas.microsoft.com/office/drawing/2014/main" id="{E797D515-0745-FB4E-98A7-7DEF6DFF2DE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4990FD8-EEAC-6C47-8089-7831601A6092}"/>
              </a:ext>
            </a:extLst>
          </p:cNvPr>
          <p:cNvSpPr>
            <a:spLocks noGrp="1"/>
          </p:cNvSpPr>
          <p:nvPr>
            <p:ph type="dt" sz="half" idx="10"/>
          </p:nvPr>
        </p:nvSpPr>
        <p:spPr/>
        <p:txBody>
          <a:bodyPr/>
          <a:lstStyle/>
          <a:p>
            <a:fld id="{014055F3-99A8-A34A-9EAC-F6971EECD0A7}" type="datetimeFigureOut">
              <a:rPr lang="en-US" smtClean="0"/>
              <a:t>9/19/2022</a:t>
            </a:fld>
            <a:endParaRPr lang="en-US" dirty="0"/>
          </a:p>
        </p:txBody>
      </p:sp>
      <p:sp>
        <p:nvSpPr>
          <p:cNvPr id="6" name="Footer Placeholder 5">
            <a:extLst>
              <a:ext uri="{FF2B5EF4-FFF2-40B4-BE49-F238E27FC236}">
                <a16:creationId xmlns:a16="http://schemas.microsoft.com/office/drawing/2014/main" id="{2EFB7F1E-848E-F340-BD5A-A5FD49F57620}"/>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7587CDDA-00DC-F343-9A9B-8DFE94B11EC0}"/>
              </a:ext>
            </a:extLst>
          </p:cNvPr>
          <p:cNvSpPr>
            <a:spLocks noGrp="1"/>
          </p:cNvSpPr>
          <p:nvPr>
            <p:ph type="sldNum" sz="quarter" idx="12"/>
          </p:nvPr>
        </p:nvSpPr>
        <p:spPr/>
        <p:txBody>
          <a:bodyPr/>
          <a:lstStyle/>
          <a:p>
            <a:fld id="{B0CFC4CA-238A-7E43-84C8-6E14C9EF4715}" type="slidenum">
              <a:rPr lang="en-US" smtClean="0"/>
              <a:t>‹#›</a:t>
            </a:fld>
            <a:endParaRPr lang="en-US" dirty="0"/>
          </a:p>
        </p:txBody>
      </p:sp>
    </p:spTree>
    <p:extLst>
      <p:ext uri="{BB962C8B-B14F-4D97-AF65-F5344CB8AC3E}">
        <p14:creationId xmlns:p14="http://schemas.microsoft.com/office/powerpoint/2010/main" val="403556152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95EFE73-138F-CD4E-8BE1-C9E6FBE8177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F69F7E00-E8DA-8042-A90A-4C33BA47B8C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B3D5672-E010-894C-86B5-62AD3A9DC6B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14055F3-99A8-A34A-9EAC-F6971EECD0A7}" type="datetimeFigureOut">
              <a:rPr lang="en-US" smtClean="0"/>
              <a:t>9/19/2022</a:t>
            </a:fld>
            <a:endParaRPr lang="en-US" dirty="0"/>
          </a:p>
        </p:txBody>
      </p:sp>
      <p:sp>
        <p:nvSpPr>
          <p:cNvPr id="5" name="Footer Placeholder 4">
            <a:extLst>
              <a:ext uri="{FF2B5EF4-FFF2-40B4-BE49-F238E27FC236}">
                <a16:creationId xmlns:a16="http://schemas.microsoft.com/office/drawing/2014/main" id="{71F191C6-34E1-5C49-9CCE-17A896229E6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52696249-57FE-044F-8691-2C28B46FC9E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0CFC4CA-238A-7E43-84C8-6E14C9EF4715}" type="slidenum">
              <a:rPr lang="en-US" smtClean="0"/>
              <a:t>‹#›</a:t>
            </a:fld>
            <a:endParaRPr lang="en-US" dirty="0"/>
          </a:p>
        </p:txBody>
      </p:sp>
    </p:spTree>
    <p:extLst>
      <p:ext uri="{BB962C8B-B14F-4D97-AF65-F5344CB8AC3E}">
        <p14:creationId xmlns:p14="http://schemas.microsoft.com/office/powerpoint/2010/main" val="206624657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image" Target="../media/image15.png"/><Relationship Id="rId4" Type="http://schemas.openxmlformats.org/officeDocument/2006/relationships/image" Target="../media/image14.png"/></Relationships>
</file>

<file path=ppt/slides/_rels/slide1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1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22.pn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11.png"/><Relationship Id="rId4" Type="http://schemas.openxmlformats.org/officeDocument/2006/relationships/image" Target="../media/image10.png"/></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3DC96A-B1CB-FA41-93A2-79781A2D7DAC}"/>
              </a:ext>
            </a:extLst>
          </p:cNvPr>
          <p:cNvSpPr>
            <a:spLocks noGrp="1"/>
          </p:cNvSpPr>
          <p:nvPr>
            <p:ph type="ctrTitle"/>
          </p:nvPr>
        </p:nvSpPr>
        <p:spPr>
          <a:xfrm>
            <a:off x="1066800" y="1399454"/>
            <a:ext cx="9850582" cy="2387600"/>
          </a:xfrm>
        </p:spPr>
        <p:txBody>
          <a:bodyPr>
            <a:normAutofit/>
          </a:bodyPr>
          <a:lstStyle/>
          <a:p>
            <a:r>
              <a:rPr lang="en-US" sz="4800" dirty="0"/>
              <a:t>Modernizing Medical License and </a:t>
            </a:r>
            <a:br>
              <a:rPr lang="en-US" sz="4800" dirty="0"/>
            </a:br>
            <a:r>
              <a:rPr lang="en-US" sz="4800" dirty="0"/>
              <a:t>Credentialing Applications   </a:t>
            </a:r>
          </a:p>
        </p:txBody>
      </p:sp>
      <p:sp>
        <p:nvSpPr>
          <p:cNvPr id="3" name="Subtitle 2">
            <a:extLst>
              <a:ext uri="{FF2B5EF4-FFF2-40B4-BE49-F238E27FC236}">
                <a16:creationId xmlns:a16="http://schemas.microsoft.com/office/drawing/2014/main" id="{05710BDD-6540-344A-B003-9337DC49B786}"/>
              </a:ext>
            </a:extLst>
          </p:cNvPr>
          <p:cNvSpPr>
            <a:spLocks noGrp="1"/>
          </p:cNvSpPr>
          <p:nvPr>
            <p:ph type="subTitle" idx="1"/>
          </p:nvPr>
        </p:nvSpPr>
        <p:spPr>
          <a:xfrm>
            <a:off x="1524000" y="4378036"/>
            <a:ext cx="9144000" cy="879764"/>
          </a:xfrm>
        </p:spPr>
        <p:txBody>
          <a:bodyPr>
            <a:normAutofit fontScale="70000" lnSpcReduction="20000"/>
          </a:bodyPr>
          <a:lstStyle/>
          <a:p>
            <a:r>
              <a:rPr lang="en-US" sz="2200" dirty="0"/>
              <a:t>[your name and credentials]</a:t>
            </a:r>
          </a:p>
          <a:p>
            <a:r>
              <a:rPr lang="en-US" sz="2200" dirty="0"/>
              <a:t>in collaboration with the American College of Physicians </a:t>
            </a:r>
          </a:p>
          <a:p>
            <a:r>
              <a:rPr lang="en-US" sz="2200" dirty="0"/>
              <a:t>Well-Being and Professional Fulfillment Initiative</a:t>
            </a:r>
          </a:p>
        </p:txBody>
      </p:sp>
    </p:spTree>
    <p:extLst>
      <p:ext uri="{BB962C8B-B14F-4D97-AF65-F5344CB8AC3E}">
        <p14:creationId xmlns:p14="http://schemas.microsoft.com/office/powerpoint/2010/main" val="294922850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FE5F2717-B5A1-F445-AD70-CC2CAFFDFC24}"/>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116669" y="1097506"/>
            <a:ext cx="10452100" cy="2519150"/>
          </a:xfrm>
          <a:prstGeom prst="rect">
            <a:avLst/>
          </a:prstGeom>
        </p:spPr>
      </p:pic>
      <p:pic>
        <p:nvPicPr>
          <p:cNvPr id="5" name="Picture 4">
            <a:extLst>
              <a:ext uri="{FF2B5EF4-FFF2-40B4-BE49-F238E27FC236}">
                <a16:creationId xmlns:a16="http://schemas.microsoft.com/office/drawing/2014/main" id="{B7FFE785-E4D9-5A41-A6F6-848DE23D082A}"/>
              </a:ext>
            </a:extLst>
          </p:cNvPr>
          <p:cNvPicPr>
            <a:picLocks noChangeAspect="1"/>
          </p:cNvPicPr>
          <p:nvPr/>
        </p:nvPicPr>
        <p:blipFill>
          <a:blip r:embed="rId4"/>
          <a:stretch>
            <a:fillRect/>
          </a:stretch>
        </p:blipFill>
        <p:spPr>
          <a:xfrm>
            <a:off x="10106831" y="4851400"/>
            <a:ext cx="1968500" cy="2006600"/>
          </a:xfrm>
          <a:prstGeom prst="rect">
            <a:avLst/>
          </a:prstGeom>
        </p:spPr>
      </p:pic>
      <p:pic>
        <p:nvPicPr>
          <p:cNvPr id="6" name="Picture 5">
            <a:extLst>
              <a:ext uri="{FF2B5EF4-FFF2-40B4-BE49-F238E27FC236}">
                <a16:creationId xmlns:a16="http://schemas.microsoft.com/office/drawing/2014/main" id="{2C10975E-79BE-BF4E-976F-C2C126CE5A41}"/>
              </a:ext>
            </a:extLst>
          </p:cNvPr>
          <p:cNvPicPr>
            <a:picLocks noChangeAspect="1"/>
          </p:cNvPicPr>
          <p:nvPr/>
        </p:nvPicPr>
        <p:blipFill>
          <a:blip r:embed="rId5"/>
          <a:stretch>
            <a:fillRect/>
          </a:stretch>
        </p:blipFill>
        <p:spPr>
          <a:xfrm>
            <a:off x="116669" y="5472545"/>
            <a:ext cx="7854285" cy="1272482"/>
          </a:xfrm>
          <a:prstGeom prst="rect">
            <a:avLst/>
          </a:prstGeom>
        </p:spPr>
      </p:pic>
    </p:spTree>
    <p:extLst>
      <p:ext uri="{BB962C8B-B14F-4D97-AF65-F5344CB8AC3E}">
        <p14:creationId xmlns:p14="http://schemas.microsoft.com/office/powerpoint/2010/main" val="196125242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C3946BEA-6356-6D4E-B138-54682405D603}"/>
              </a:ext>
            </a:extLst>
          </p:cNvPr>
          <p:cNvPicPr>
            <a:picLocks noChangeAspect="1"/>
          </p:cNvPicPr>
          <p:nvPr/>
        </p:nvPicPr>
        <p:blipFill rotWithShape="1">
          <a:blip r:embed="rId3"/>
          <a:srcRect t="3238"/>
          <a:stretch/>
        </p:blipFill>
        <p:spPr>
          <a:xfrm>
            <a:off x="1952368" y="1029675"/>
            <a:ext cx="8155459" cy="4754839"/>
          </a:xfrm>
          <a:prstGeom prst="rect">
            <a:avLst/>
          </a:prstGeom>
        </p:spPr>
      </p:pic>
    </p:spTree>
    <p:extLst>
      <p:ext uri="{BB962C8B-B14F-4D97-AF65-F5344CB8AC3E}">
        <p14:creationId xmlns:p14="http://schemas.microsoft.com/office/powerpoint/2010/main" val="262480070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CE69B69-992A-43C4-84A1-45C04FB8F919}"/>
              </a:ext>
            </a:extLst>
          </p:cNvPr>
          <p:cNvSpPr>
            <a:spLocks noGrp="1"/>
          </p:cNvSpPr>
          <p:nvPr>
            <p:ph idx="1"/>
          </p:nvPr>
        </p:nvSpPr>
        <p:spPr/>
        <p:txBody>
          <a:bodyPr/>
          <a:lstStyle/>
          <a:p>
            <a:endParaRPr lang="en-US" dirty="0"/>
          </a:p>
          <a:p>
            <a:endParaRPr lang="en-US" dirty="0"/>
          </a:p>
          <a:p>
            <a:endParaRPr lang="en-US" dirty="0"/>
          </a:p>
          <a:p>
            <a:endParaRPr lang="en-US" dirty="0"/>
          </a:p>
          <a:p>
            <a:pPr lvl="4"/>
            <a:endParaRPr lang="en-US" dirty="0"/>
          </a:p>
        </p:txBody>
      </p:sp>
      <p:pic>
        <p:nvPicPr>
          <p:cNvPr id="4" name="Picture 3">
            <a:extLst>
              <a:ext uri="{FF2B5EF4-FFF2-40B4-BE49-F238E27FC236}">
                <a16:creationId xmlns:a16="http://schemas.microsoft.com/office/drawing/2014/main" id="{3FF4EF3F-1CA6-4F4E-8FD4-BD180A67B773}"/>
              </a:ext>
            </a:extLst>
          </p:cNvPr>
          <p:cNvPicPr>
            <a:picLocks noChangeAspect="1"/>
          </p:cNvPicPr>
          <p:nvPr/>
        </p:nvPicPr>
        <p:blipFill>
          <a:blip r:embed="rId3"/>
          <a:stretch>
            <a:fillRect/>
          </a:stretch>
        </p:blipFill>
        <p:spPr>
          <a:xfrm>
            <a:off x="10274216" y="4940216"/>
            <a:ext cx="1917784" cy="1917784"/>
          </a:xfrm>
          <a:prstGeom prst="rect">
            <a:avLst/>
          </a:prstGeom>
        </p:spPr>
      </p:pic>
      <p:pic>
        <p:nvPicPr>
          <p:cNvPr id="6" name="Picture 5">
            <a:extLst>
              <a:ext uri="{FF2B5EF4-FFF2-40B4-BE49-F238E27FC236}">
                <a16:creationId xmlns:a16="http://schemas.microsoft.com/office/drawing/2014/main" id="{F57E93A9-8FD7-4448-A3BB-90C3816A309A}"/>
              </a:ext>
            </a:extLst>
          </p:cNvPr>
          <p:cNvPicPr>
            <a:picLocks noChangeAspect="1"/>
          </p:cNvPicPr>
          <p:nvPr/>
        </p:nvPicPr>
        <p:blipFill>
          <a:blip r:embed="rId4"/>
          <a:stretch>
            <a:fillRect/>
          </a:stretch>
        </p:blipFill>
        <p:spPr>
          <a:xfrm>
            <a:off x="541866" y="318157"/>
            <a:ext cx="11392601" cy="2989487"/>
          </a:xfrm>
          <a:prstGeom prst="rect">
            <a:avLst/>
          </a:prstGeom>
        </p:spPr>
      </p:pic>
    </p:spTree>
    <p:extLst>
      <p:ext uri="{BB962C8B-B14F-4D97-AF65-F5344CB8AC3E}">
        <p14:creationId xmlns:p14="http://schemas.microsoft.com/office/powerpoint/2010/main" val="301790676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3"/>
          <a:srcRect b="2049"/>
          <a:stretch/>
        </p:blipFill>
        <p:spPr>
          <a:xfrm>
            <a:off x="0" y="676452"/>
            <a:ext cx="12209086" cy="2752547"/>
          </a:xfrm>
          <a:prstGeom prst="rect">
            <a:avLst/>
          </a:prstGeom>
        </p:spPr>
      </p:pic>
      <p:pic>
        <p:nvPicPr>
          <p:cNvPr id="2" name="Picture 1"/>
          <p:cNvPicPr>
            <a:picLocks noChangeAspect="1"/>
          </p:cNvPicPr>
          <p:nvPr/>
        </p:nvPicPr>
        <p:blipFill>
          <a:blip r:embed="rId4"/>
          <a:stretch>
            <a:fillRect/>
          </a:stretch>
        </p:blipFill>
        <p:spPr>
          <a:xfrm>
            <a:off x="10140950" y="4800600"/>
            <a:ext cx="2051050" cy="2057400"/>
          </a:xfrm>
          <a:prstGeom prst="rect">
            <a:avLst/>
          </a:prstGeom>
        </p:spPr>
      </p:pic>
    </p:spTree>
    <p:extLst>
      <p:ext uri="{BB962C8B-B14F-4D97-AF65-F5344CB8AC3E}">
        <p14:creationId xmlns:p14="http://schemas.microsoft.com/office/powerpoint/2010/main" val="2724326187"/>
      </p:ext>
    </p:extLst>
  </p:cSld>
  <p:clrMapOvr>
    <a:masterClrMapping/>
  </p:clrMapOvr>
  <mc:AlternateContent xmlns:mc="http://schemas.openxmlformats.org/markup-compatibility/2006" xmlns:p14="http://schemas.microsoft.com/office/powerpoint/2010/main">
    <mc:Choice Requires="p14">
      <p:transition spd="slow" p14:dur="2000" advTm="28690"/>
    </mc:Choice>
    <mc:Fallback xmlns="">
      <p:transition spd="slow" advTm="28690"/>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9E7924B-60A4-D94A-8060-644DA3261F1D}"/>
              </a:ext>
            </a:extLst>
          </p:cNvPr>
          <p:cNvSpPr>
            <a:spLocks noGrp="1"/>
          </p:cNvSpPr>
          <p:nvPr>
            <p:ph idx="1"/>
          </p:nvPr>
        </p:nvSpPr>
        <p:spPr>
          <a:xfrm>
            <a:off x="838200" y="914400"/>
            <a:ext cx="10515600" cy="4874636"/>
          </a:xfrm>
        </p:spPr>
        <p:txBody>
          <a:bodyPr/>
          <a:lstStyle/>
          <a:p>
            <a:pPr marL="0" indent="0">
              <a:buNone/>
            </a:pPr>
            <a:r>
              <a:rPr lang="en-US" sz="3600" dirty="0">
                <a:ea typeface="+mn-lt"/>
                <a:cs typeface="+mn-lt"/>
              </a:rPr>
              <a:t>Adding language that supports help-seeking is also important:</a:t>
            </a:r>
          </a:p>
          <a:p>
            <a:pPr marL="0" indent="0">
              <a:buNone/>
            </a:pPr>
            <a:endParaRPr lang="en-US" sz="3600" dirty="0">
              <a:ea typeface="+mn-lt"/>
              <a:cs typeface="+mn-lt"/>
            </a:endParaRPr>
          </a:p>
          <a:p>
            <a:pPr marL="0" indent="0">
              <a:buNone/>
            </a:pPr>
            <a:r>
              <a:rPr lang="en-US" sz="3600" dirty="0">
                <a:ea typeface="+mn-lt"/>
                <a:cs typeface="+mn-lt"/>
              </a:rPr>
              <a:t>It is common for licensees to feel overwhelmed from time to time and to seek help when appropriate. The Board emphasizes the importance of well-being and appropriate treatment and support for all health conditions.</a:t>
            </a:r>
            <a:endParaRPr lang="en-US" sz="3600" dirty="0">
              <a:ea typeface="Roboto"/>
            </a:endParaRPr>
          </a:p>
          <a:p>
            <a:pPr marL="0" indent="0">
              <a:buNone/>
            </a:pPr>
            <a:endParaRPr lang="en-US" dirty="0"/>
          </a:p>
        </p:txBody>
      </p:sp>
    </p:spTree>
    <p:extLst>
      <p:ext uri="{BB962C8B-B14F-4D97-AF65-F5344CB8AC3E}">
        <p14:creationId xmlns:p14="http://schemas.microsoft.com/office/powerpoint/2010/main" val="182054595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D7FFE806-EAB9-8F43-907D-BED71C6B16A3}"/>
              </a:ext>
            </a:extLst>
          </p:cNvPr>
          <p:cNvPicPr>
            <a:picLocks noChangeAspect="1"/>
          </p:cNvPicPr>
          <p:nvPr/>
        </p:nvPicPr>
        <p:blipFill rotWithShape="1">
          <a:blip r:embed="rId3"/>
          <a:srcRect b="-352"/>
          <a:stretch/>
        </p:blipFill>
        <p:spPr>
          <a:xfrm>
            <a:off x="700231" y="991757"/>
            <a:ext cx="10690531" cy="1702016"/>
          </a:xfrm>
          <a:prstGeom prst="rect">
            <a:avLst/>
          </a:prstGeom>
        </p:spPr>
      </p:pic>
      <p:pic>
        <p:nvPicPr>
          <p:cNvPr id="5" name="Picture 4">
            <a:extLst>
              <a:ext uri="{FF2B5EF4-FFF2-40B4-BE49-F238E27FC236}">
                <a16:creationId xmlns:a16="http://schemas.microsoft.com/office/drawing/2014/main" id="{08CD84F2-3EBB-AE43-AE57-7A63895C3E9B}"/>
              </a:ext>
            </a:extLst>
          </p:cNvPr>
          <p:cNvPicPr>
            <a:picLocks noChangeAspect="1"/>
          </p:cNvPicPr>
          <p:nvPr/>
        </p:nvPicPr>
        <p:blipFill>
          <a:blip r:embed="rId4"/>
          <a:stretch>
            <a:fillRect/>
          </a:stretch>
        </p:blipFill>
        <p:spPr>
          <a:xfrm>
            <a:off x="10261600" y="4902200"/>
            <a:ext cx="1930400" cy="1955800"/>
          </a:xfrm>
          <a:prstGeom prst="rect">
            <a:avLst/>
          </a:prstGeom>
        </p:spPr>
      </p:pic>
    </p:spTree>
    <p:extLst>
      <p:ext uri="{BB962C8B-B14F-4D97-AF65-F5344CB8AC3E}">
        <p14:creationId xmlns:p14="http://schemas.microsoft.com/office/powerpoint/2010/main" val="34675804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7CB864-F44D-744E-958A-B4226004259F}"/>
              </a:ext>
            </a:extLst>
          </p:cNvPr>
          <p:cNvSpPr>
            <a:spLocks noGrp="1"/>
          </p:cNvSpPr>
          <p:nvPr>
            <p:ph type="title"/>
          </p:nvPr>
        </p:nvSpPr>
        <p:spPr/>
        <p:txBody>
          <a:bodyPr>
            <a:normAutofit/>
          </a:bodyPr>
          <a:lstStyle/>
          <a:p>
            <a:r>
              <a:rPr lang="en-US" sz="3600" dirty="0"/>
              <a:t>In summary</a:t>
            </a:r>
          </a:p>
        </p:txBody>
      </p:sp>
      <p:sp>
        <p:nvSpPr>
          <p:cNvPr id="3" name="Content Placeholder 2">
            <a:extLst>
              <a:ext uri="{FF2B5EF4-FFF2-40B4-BE49-F238E27FC236}">
                <a16:creationId xmlns:a16="http://schemas.microsoft.com/office/drawing/2014/main" id="{04D72952-4A93-114E-A727-C05AF513817D}"/>
              </a:ext>
            </a:extLst>
          </p:cNvPr>
          <p:cNvSpPr>
            <a:spLocks noGrp="1"/>
          </p:cNvSpPr>
          <p:nvPr>
            <p:ph idx="1"/>
          </p:nvPr>
        </p:nvSpPr>
        <p:spPr>
          <a:xfrm>
            <a:off x="838200" y="1825625"/>
            <a:ext cx="10515600" cy="4351338"/>
          </a:xfrm>
        </p:spPr>
        <p:txBody>
          <a:bodyPr>
            <a:normAutofit/>
          </a:bodyPr>
          <a:lstStyle/>
          <a:p>
            <a:r>
              <a:rPr lang="en-US" sz="3200" dirty="0"/>
              <a:t>Clinician mental health is essential for patient health and the health of the workforce</a:t>
            </a:r>
          </a:p>
          <a:p>
            <a:r>
              <a:rPr lang="en-US" sz="3200" dirty="0"/>
              <a:t>License and credentialing applications play a prominent role in deterring clinicians from seeking mental healthcare</a:t>
            </a:r>
          </a:p>
          <a:p>
            <a:r>
              <a:rPr lang="en-US" sz="3200" dirty="0"/>
              <a:t>These questions can (and should) be changed to no longer serve as a barrier to physician’s seeking care</a:t>
            </a:r>
          </a:p>
          <a:p>
            <a:endParaRPr lang="en-US" sz="4200" dirty="0"/>
          </a:p>
          <a:p>
            <a:endParaRPr lang="en-US" dirty="0"/>
          </a:p>
        </p:txBody>
      </p:sp>
    </p:spTree>
    <p:extLst>
      <p:ext uri="{BB962C8B-B14F-4D97-AF65-F5344CB8AC3E}">
        <p14:creationId xmlns:p14="http://schemas.microsoft.com/office/powerpoint/2010/main" val="26469675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50183969-02F5-084B-BC31-3902ECFCBBE8}"/>
              </a:ext>
            </a:extLst>
          </p:cNvPr>
          <p:cNvPicPr>
            <a:picLocks noChangeAspect="1"/>
          </p:cNvPicPr>
          <p:nvPr/>
        </p:nvPicPr>
        <p:blipFill>
          <a:blip r:embed="rId3"/>
          <a:stretch>
            <a:fillRect/>
          </a:stretch>
        </p:blipFill>
        <p:spPr>
          <a:xfrm>
            <a:off x="397303" y="873457"/>
            <a:ext cx="11157370" cy="2745759"/>
          </a:xfrm>
          <a:prstGeom prst="rect">
            <a:avLst/>
          </a:prstGeom>
        </p:spPr>
      </p:pic>
      <p:pic>
        <p:nvPicPr>
          <p:cNvPr id="5" name="Picture 4">
            <a:extLst>
              <a:ext uri="{FF2B5EF4-FFF2-40B4-BE49-F238E27FC236}">
                <a16:creationId xmlns:a16="http://schemas.microsoft.com/office/drawing/2014/main" id="{9DFEBA9E-B7C5-E545-8849-D26B78217897}"/>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0401085" y="5032422"/>
            <a:ext cx="1790915" cy="1825578"/>
          </a:xfrm>
          <a:prstGeom prst="rect">
            <a:avLst/>
          </a:prstGeom>
        </p:spPr>
      </p:pic>
    </p:spTree>
    <p:extLst>
      <p:ext uri="{BB962C8B-B14F-4D97-AF65-F5344CB8AC3E}">
        <p14:creationId xmlns:p14="http://schemas.microsoft.com/office/powerpoint/2010/main" val="41778137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8C27412F-487E-D34D-8F7E-8CC54A699050}"/>
              </a:ext>
            </a:extLst>
          </p:cNvPr>
          <p:cNvPicPr>
            <a:picLocks noChangeAspect="1"/>
          </p:cNvPicPr>
          <p:nvPr/>
        </p:nvPicPr>
        <p:blipFill>
          <a:blip r:embed="rId3"/>
          <a:stretch>
            <a:fillRect/>
          </a:stretch>
        </p:blipFill>
        <p:spPr>
          <a:xfrm>
            <a:off x="1501255" y="674099"/>
            <a:ext cx="9171294" cy="5498890"/>
          </a:xfrm>
          <a:prstGeom prst="rect">
            <a:avLst/>
          </a:prstGeom>
        </p:spPr>
      </p:pic>
    </p:spTree>
    <p:extLst>
      <p:ext uri="{BB962C8B-B14F-4D97-AF65-F5344CB8AC3E}">
        <p14:creationId xmlns:p14="http://schemas.microsoft.com/office/powerpoint/2010/main" val="125486702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E942EDCB-0124-C94C-9522-8B1A7F5EBBA3}"/>
              </a:ext>
            </a:extLst>
          </p:cNvPr>
          <p:cNvPicPr>
            <a:picLocks noChangeAspect="1"/>
          </p:cNvPicPr>
          <p:nvPr/>
        </p:nvPicPr>
        <p:blipFill>
          <a:blip r:embed="rId3"/>
          <a:stretch>
            <a:fillRect/>
          </a:stretch>
        </p:blipFill>
        <p:spPr>
          <a:xfrm>
            <a:off x="438200" y="1977081"/>
            <a:ext cx="11127724" cy="2855625"/>
          </a:xfrm>
          <a:prstGeom prst="rect">
            <a:avLst/>
          </a:prstGeom>
        </p:spPr>
      </p:pic>
    </p:spTree>
    <p:extLst>
      <p:ext uri="{BB962C8B-B14F-4D97-AF65-F5344CB8AC3E}">
        <p14:creationId xmlns:p14="http://schemas.microsoft.com/office/powerpoint/2010/main" val="251665108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15C0341C-314E-914B-88E9-FAE3834E6984}"/>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b="682"/>
          <a:stretch/>
        </p:blipFill>
        <p:spPr>
          <a:xfrm>
            <a:off x="736979" y="726058"/>
            <a:ext cx="10451721" cy="3277532"/>
          </a:xfrm>
          <a:prstGeom prst="rect">
            <a:avLst/>
          </a:prstGeom>
        </p:spPr>
      </p:pic>
      <p:pic>
        <p:nvPicPr>
          <p:cNvPr id="5" name="Picture 4">
            <a:extLst>
              <a:ext uri="{FF2B5EF4-FFF2-40B4-BE49-F238E27FC236}">
                <a16:creationId xmlns:a16="http://schemas.microsoft.com/office/drawing/2014/main" id="{397D18B4-56A0-524D-800A-0098296CC30C}"/>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0530005" y="5237555"/>
            <a:ext cx="1661995" cy="1620445"/>
          </a:xfrm>
          <a:prstGeom prst="rect">
            <a:avLst/>
          </a:prstGeom>
        </p:spPr>
      </p:pic>
    </p:spTree>
    <p:extLst>
      <p:ext uri="{BB962C8B-B14F-4D97-AF65-F5344CB8AC3E}">
        <p14:creationId xmlns:p14="http://schemas.microsoft.com/office/powerpoint/2010/main" val="109800165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76EA124A-085B-1247-9637-0E1835570A1A}"/>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3435929" y="720436"/>
            <a:ext cx="5334000" cy="5455378"/>
          </a:xfrm>
          <a:prstGeom prst="rect">
            <a:avLst/>
          </a:prstGeom>
        </p:spPr>
      </p:pic>
    </p:spTree>
    <p:extLst>
      <p:ext uri="{BB962C8B-B14F-4D97-AF65-F5344CB8AC3E}">
        <p14:creationId xmlns:p14="http://schemas.microsoft.com/office/powerpoint/2010/main" val="62411087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8D249DBC-BE42-204C-AF23-C75FABD4FAB4}"/>
              </a:ext>
            </a:extLst>
          </p:cNvPr>
          <p:cNvPicPr>
            <a:picLocks noChangeAspect="1"/>
          </p:cNvPicPr>
          <p:nvPr/>
        </p:nvPicPr>
        <p:blipFill>
          <a:blip r:embed="rId3"/>
          <a:stretch>
            <a:fillRect/>
          </a:stretch>
        </p:blipFill>
        <p:spPr>
          <a:xfrm>
            <a:off x="3163331" y="398575"/>
            <a:ext cx="5880354" cy="6076366"/>
          </a:xfrm>
          <a:prstGeom prst="rect">
            <a:avLst/>
          </a:prstGeom>
        </p:spPr>
      </p:pic>
    </p:spTree>
    <p:extLst>
      <p:ext uri="{BB962C8B-B14F-4D97-AF65-F5344CB8AC3E}">
        <p14:creationId xmlns:p14="http://schemas.microsoft.com/office/powerpoint/2010/main" val="71687986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D9DFE4DD-EBE0-A245-9323-AE34A3F271BC}"/>
              </a:ext>
            </a:extLst>
          </p:cNvPr>
          <p:cNvPicPr>
            <a:picLocks noChangeAspect="1"/>
          </p:cNvPicPr>
          <p:nvPr/>
        </p:nvPicPr>
        <p:blipFill>
          <a:blip r:embed="rId3"/>
          <a:stretch>
            <a:fillRect/>
          </a:stretch>
        </p:blipFill>
        <p:spPr>
          <a:xfrm>
            <a:off x="10185400" y="4838700"/>
            <a:ext cx="2006600" cy="2019300"/>
          </a:xfrm>
          <a:prstGeom prst="rect">
            <a:avLst/>
          </a:prstGeom>
        </p:spPr>
      </p:pic>
      <p:pic>
        <p:nvPicPr>
          <p:cNvPr id="5" name="Picture 4">
            <a:extLst>
              <a:ext uri="{FF2B5EF4-FFF2-40B4-BE49-F238E27FC236}">
                <a16:creationId xmlns:a16="http://schemas.microsoft.com/office/drawing/2014/main" id="{182DCFB8-427F-C84D-9E1E-27100EDF71C4}"/>
              </a:ext>
            </a:extLst>
          </p:cNvPr>
          <p:cNvPicPr>
            <a:picLocks noChangeAspect="1"/>
          </p:cNvPicPr>
          <p:nvPr/>
        </p:nvPicPr>
        <p:blipFill>
          <a:blip r:embed="rId4"/>
          <a:stretch>
            <a:fillRect/>
          </a:stretch>
        </p:blipFill>
        <p:spPr>
          <a:xfrm>
            <a:off x="-1" y="1556328"/>
            <a:ext cx="9619989" cy="1650767"/>
          </a:xfrm>
          <a:prstGeom prst="rect">
            <a:avLst/>
          </a:prstGeom>
        </p:spPr>
      </p:pic>
      <p:pic>
        <p:nvPicPr>
          <p:cNvPr id="6" name="Picture 5">
            <a:extLst>
              <a:ext uri="{FF2B5EF4-FFF2-40B4-BE49-F238E27FC236}">
                <a16:creationId xmlns:a16="http://schemas.microsoft.com/office/drawing/2014/main" id="{D8B628B8-61CD-8847-BCEA-6873F04432B3}"/>
              </a:ext>
            </a:extLst>
          </p:cNvPr>
          <p:cNvPicPr>
            <a:picLocks noChangeAspect="1"/>
          </p:cNvPicPr>
          <p:nvPr/>
        </p:nvPicPr>
        <p:blipFill>
          <a:blip r:embed="rId5"/>
          <a:stretch>
            <a:fillRect/>
          </a:stretch>
        </p:blipFill>
        <p:spPr>
          <a:xfrm>
            <a:off x="-1" y="5818909"/>
            <a:ext cx="9986241" cy="978244"/>
          </a:xfrm>
          <a:prstGeom prst="rect">
            <a:avLst/>
          </a:prstGeom>
        </p:spPr>
      </p:pic>
    </p:spTree>
    <p:extLst>
      <p:ext uri="{BB962C8B-B14F-4D97-AF65-F5344CB8AC3E}">
        <p14:creationId xmlns:p14="http://schemas.microsoft.com/office/powerpoint/2010/main" val="67208158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80C090C7-3777-ED45-8804-C6E0458CC082}"/>
              </a:ext>
            </a:extLst>
          </p:cNvPr>
          <p:cNvPicPr>
            <a:picLocks noChangeAspect="1"/>
          </p:cNvPicPr>
          <p:nvPr/>
        </p:nvPicPr>
        <p:blipFill>
          <a:blip r:embed="rId3"/>
          <a:stretch>
            <a:fillRect/>
          </a:stretch>
        </p:blipFill>
        <p:spPr>
          <a:xfrm>
            <a:off x="2604655" y="374073"/>
            <a:ext cx="7024254" cy="6146222"/>
          </a:xfrm>
          <a:prstGeom prst="rect">
            <a:avLst/>
          </a:prstGeom>
        </p:spPr>
      </p:pic>
    </p:spTree>
    <p:extLst>
      <p:ext uri="{BB962C8B-B14F-4D97-AF65-F5344CB8AC3E}">
        <p14:creationId xmlns:p14="http://schemas.microsoft.com/office/powerpoint/2010/main" val="26067250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4903</TotalTime>
  <Words>1308</Words>
  <Application>Microsoft Office PowerPoint</Application>
  <PresentationFormat>Widescreen</PresentationFormat>
  <Paragraphs>84</Paragraphs>
  <Slides>16</Slides>
  <Notes>16</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16</vt:i4>
      </vt:variant>
    </vt:vector>
  </HeadingPairs>
  <TitlesOfParts>
    <vt:vector size="20" baseType="lpstr">
      <vt:lpstr>Arial</vt:lpstr>
      <vt:lpstr>Calibri</vt:lpstr>
      <vt:lpstr>Calibri Light</vt:lpstr>
      <vt:lpstr>Office Theme</vt:lpstr>
      <vt:lpstr>Modernizing Medical License and  Credentialing Applications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In summary</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Physician Well-being:  Our Role in Revising License and  Credentialing Applications</dc:title>
  <dc:creator>Microsoft Office User</dc:creator>
  <cp:lastModifiedBy>Crissy Walter</cp:lastModifiedBy>
  <cp:revision>23</cp:revision>
  <dcterms:created xsi:type="dcterms:W3CDTF">2022-01-09T03:18:28Z</dcterms:created>
  <dcterms:modified xsi:type="dcterms:W3CDTF">2022-09-19T17:56:13Z</dcterms:modified>
</cp:coreProperties>
</file>