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933" r:id="rId2"/>
    <p:sldMasterId id="2147483954" r:id="rId3"/>
  </p:sldMasterIdLst>
  <p:notesMasterIdLst>
    <p:notesMasterId r:id="rId52"/>
  </p:notesMasterIdLst>
  <p:handoutMasterIdLst>
    <p:handoutMasterId r:id="rId53"/>
  </p:handoutMasterIdLst>
  <p:sldIdLst>
    <p:sldId id="257" r:id="rId4"/>
    <p:sldId id="620" r:id="rId5"/>
    <p:sldId id="621" r:id="rId6"/>
    <p:sldId id="652" r:id="rId7"/>
    <p:sldId id="552" r:id="rId8"/>
    <p:sldId id="668" r:id="rId9"/>
    <p:sldId id="624" r:id="rId10"/>
    <p:sldId id="625" r:id="rId11"/>
    <p:sldId id="626" r:id="rId12"/>
    <p:sldId id="646" r:id="rId13"/>
    <p:sldId id="642" r:id="rId14"/>
    <p:sldId id="622" r:id="rId15"/>
    <p:sldId id="628" r:id="rId16"/>
    <p:sldId id="629" r:id="rId17"/>
    <p:sldId id="647" r:id="rId18"/>
    <p:sldId id="627" r:id="rId19"/>
    <p:sldId id="648" r:id="rId20"/>
    <p:sldId id="650" r:id="rId21"/>
    <p:sldId id="630" r:id="rId22"/>
    <p:sldId id="631" r:id="rId23"/>
    <p:sldId id="669" r:id="rId24"/>
    <p:sldId id="670" r:id="rId25"/>
    <p:sldId id="671" r:id="rId26"/>
    <p:sldId id="651" r:id="rId27"/>
    <p:sldId id="653" r:id="rId28"/>
    <p:sldId id="632" r:id="rId29"/>
    <p:sldId id="589" r:id="rId30"/>
    <p:sldId id="590" r:id="rId31"/>
    <p:sldId id="591" r:id="rId32"/>
    <p:sldId id="656" r:id="rId33"/>
    <p:sldId id="657" r:id="rId34"/>
    <p:sldId id="658" r:id="rId35"/>
    <p:sldId id="613" r:id="rId36"/>
    <p:sldId id="605" r:id="rId37"/>
    <p:sldId id="618" r:id="rId38"/>
    <p:sldId id="659" r:id="rId39"/>
    <p:sldId id="660" r:id="rId40"/>
    <p:sldId id="638" r:id="rId41"/>
    <p:sldId id="661" r:id="rId42"/>
    <p:sldId id="672" r:id="rId43"/>
    <p:sldId id="673" r:id="rId44"/>
    <p:sldId id="674" r:id="rId45"/>
    <p:sldId id="640" r:id="rId46"/>
    <p:sldId id="675" r:id="rId47"/>
    <p:sldId id="676" r:id="rId48"/>
    <p:sldId id="677" r:id="rId49"/>
    <p:sldId id="641" r:id="rId50"/>
    <p:sldId id="663" r:id="rId51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7BB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87183" autoAdjust="0"/>
  </p:normalViewPr>
  <p:slideViewPr>
    <p:cSldViewPr>
      <p:cViewPr varScale="1">
        <p:scale>
          <a:sx n="50" d="100"/>
          <a:sy n="50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macra@acponline.org" TargetMode="External"/><Relationship Id="rId1" Type="http://schemas.openxmlformats.org/officeDocument/2006/relationships/hyperlink" Target="http://www.acponline.org/macra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cponline.org/practice-resources/business-resources/practice-transformation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ehr.com/" TargetMode="External"/><Relationship Id="rId7" Type="http://schemas.openxmlformats.org/officeDocument/2006/relationships/hyperlink" Target="mailto:macra@acponline.org" TargetMode="External"/><Relationship Id="rId2" Type="http://schemas.openxmlformats.org/officeDocument/2006/relationships/hyperlink" Target="https://www.practiceadvisor.org/" TargetMode="External"/><Relationship Id="rId1" Type="http://schemas.openxmlformats.org/officeDocument/2006/relationships/hyperlink" Target="http://www.acponline.org/timeline" TargetMode="External"/><Relationship Id="rId6" Type="http://schemas.openxmlformats.org/officeDocument/2006/relationships/hyperlink" Target="http://www.dynamed.com/" TargetMode="External"/><Relationship Id="rId5" Type="http://schemas.openxmlformats.org/officeDocument/2006/relationships/hyperlink" Target="http://tinyurl.com/genesisregistry" TargetMode="External"/><Relationship Id="rId4" Type="http://schemas.openxmlformats.org/officeDocument/2006/relationships/hyperlink" Target="https://acp.pqrswizard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8AD64-7158-430C-B235-A776B90E03E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5DE82D9-C160-4F1D-AFA4-9CDA6D7DE920}">
      <dgm:prSet custT="1"/>
      <dgm:spPr/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</a:rPr>
            <a:t>Review your Quality Resource Use Report (QRUR)</a:t>
          </a:r>
        </a:p>
      </dgm:t>
    </dgm:pt>
    <dgm:pt modelId="{111D9E5C-3D6F-4BD4-B75F-E652DC82BF00}" type="parTrans" cxnId="{D596272E-5A99-4C35-99A5-EFD4191948BD}">
      <dgm:prSet/>
      <dgm:spPr/>
      <dgm:t>
        <a:bodyPr/>
        <a:lstStyle/>
        <a:p>
          <a:endParaRPr lang="en-US"/>
        </a:p>
      </dgm:t>
    </dgm:pt>
    <dgm:pt modelId="{69A6B646-B85F-4B26-BB5A-F58611AC5621}" type="sibTrans" cxnId="{D596272E-5A99-4C35-99A5-EFD4191948BD}">
      <dgm:prSet/>
      <dgm:spPr/>
      <dgm:t>
        <a:bodyPr/>
        <a:lstStyle/>
        <a:p>
          <a:endParaRPr lang="en-US"/>
        </a:p>
      </dgm:t>
    </dgm:pt>
    <dgm:pt modelId="{C2CEB0F4-2034-4C7B-B369-B1C57EE0798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latin typeface="Calibri" panose="020F0502020204030204" pitchFamily="34" charset="0"/>
            </a:rPr>
            <a:t>Use a CMS-certified vendor for collection of Consumer Assessment of Healthcare Providers and Systems (CAHPS) data</a:t>
          </a:r>
        </a:p>
      </dgm:t>
    </dgm:pt>
    <dgm:pt modelId="{35F56451-C6DB-4CC2-A196-5F34A1B9923A}" type="parTrans" cxnId="{9E2F6F41-451B-47CC-9358-2B6ACD3FF6AE}">
      <dgm:prSet/>
      <dgm:spPr/>
      <dgm:t>
        <a:bodyPr/>
        <a:lstStyle/>
        <a:p>
          <a:endParaRPr lang="en-US"/>
        </a:p>
      </dgm:t>
    </dgm:pt>
    <dgm:pt modelId="{3AB971B1-E925-4605-989F-436FEE0FC787}" type="sibTrans" cxnId="{9E2F6F41-451B-47CC-9358-2B6ACD3FF6AE}">
      <dgm:prSet/>
      <dgm:spPr/>
      <dgm:t>
        <a:bodyPr/>
        <a:lstStyle/>
        <a:p>
          <a:endParaRPr lang="en-US"/>
        </a:p>
      </dgm:t>
    </dgm:pt>
    <dgm:pt modelId="{CB42EC40-7717-40DA-B5E1-77A18A839548}">
      <dgm:prSet custT="1"/>
      <dgm:spPr/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</a:rPr>
            <a:t>Begin to implement quality improvement activities to improve your quality measures for PQRS and MU </a:t>
          </a:r>
        </a:p>
      </dgm:t>
    </dgm:pt>
    <dgm:pt modelId="{966F7446-094E-461C-9864-CE5CB39C9E27}" type="parTrans" cxnId="{FB9E925D-CF77-4D67-B999-159C77760747}">
      <dgm:prSet/>
      <dgm:spPr/>
      <dgm:t>
        <a:bodyPr/>
        <a:lstStyle/>
        <a:p>
          <a:endParaRPr lang="en-US"/>
        </a:p>
      </dgm:t>
    </dgm:pt>
    <dgm:pt modelId="{DB4D8914-FFA9-4B8E-8F96-63073A815DE4}" type="sibTrans" cxnId="{FB9E925D-CF77-4D67-B999-159C77760747}">
      <dgm:prSet/>
      <dgm:spPr/>
      <dgm:t>
        <a:bodyPr/>
        <a:lstStyle/>
        <a:p>
          <a:endParaRPr lang="en-US"/>
        </a:p>
      </dgm:t>
    </dgm:pt>
    <dgm:pt modelId="{534A28DC-0471-4612-BE3D-1A4248FDBFBF}">
      <dgm:prSet custT="1"/>
      <dgm:spPr/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</a:rPr>
            <a:t>Begin to implement the principles of patient-centered medical home (PCMH)</a:t>
          </a:r>
        </a:p>
      </dgm:t>
    </dgm:pt>
    <dgm:pt modelId="{185398D4-C281-4D4F-84C9-E3156A12570B}" type="parTrans" cxnId="{24A524A9-829D-4C5F-890B-EACE4206BD9D}">
      <dgm:prSet/>
      <dgm:spPr/>
      <dgm:t>
        <a:bodyPr/>
        <a:lstStyle/>
        <a:p>
          <a:endParaRPr lang="en-US"/>
        </a:p>
      </dgm:t>
    </dgm:pt>
    <dgm:pt modelId="{30B7F2A2-15C9-4DCF-9F94-5E53321EA241}" type="sibTrans" cxnId="{24A524A9-829D-4C5F-890B-EACE4206BD9D}">
      <dgm:prSet/>
      <dgm:spPr/>
      <dgm:t>
        <a:bodyPr/>
        <a:lstStyle/>
        <a:p>
          <a:endParaRPr lang="en-US"/>
        </a:p>
      </dgm:t>
    </dgm:pt>
    <dgm:pt modelId="{63851D30-7C00-42AA-99A3-7A0C6991E866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Participate in EHR Incentive </a:t>
          </a:r>
          <a:r>
            <a:rPr lang="en-US" sz="1600" dirty="0" smtClean="0">
              <a:latin typeface="Calibri" panose="020F0502020204030204" pitchFamily="34" charset="0"/>
            </a:rPr>
            <a:t>Program</a:t>
          </a:r>
          <a:endParaRPr lang="en-US" sz="1600" dirty="0">
            <a:latin typeface="Calibri" panose="020F0502020204030204" pitchFamily="34" charset="0"/>
          </a:endParaRPr>
        </a:p>
      </dgm:t>
    </dgm:pt>
    <dgm:pt modelId="{44815FF3-A242-485C-9AF8-76B7C72C6A83}" type="sibTrans" cxnId="{C650E5B6-08FB-4866-8E19-EDF421C20C58}">
      <dgm:prSet/>
      <dgm:spPr/>
      <dgm:t>
        <a:bodyPr/>
        <a:lstStyle/>
        <a:p>
          <a:endParaRPr lang="en-US"/>
        </a:p>
      </dgm:t>
    </dgm:pt>
    <dgm:pt modelId="{83EBA5DB-C7A3-4E94-86BA-26B440983056}" type="parTrans" cxnId="{C650E5B6-08FB-4866-8E19-EDF421C20C58}">
      <dgm:prSet/>
      <dgm:spPr/>
      <dgm:t>
        <a:bodyPr/>
        <a:lstStyle/>
        <a:p>
          <a:endParaRPr lang="en-US"/>
        </a:p>
      </dgm:t>
    </dgm:pt>
    <dgm:pt modelId="{85D61500-22A4-489A-9D48-3742BFC1DB79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</a:rPr>
            <a:t>Participate in PQRS</a:t>
          </a:r>
        </a:p>
      </dgm:t>
    </dgm:pt>
    <dgm:pt modelId="{EB9B18BF-D9A4-4A0D-9F83-7AE0355219BC}" type="sibTrans" cxnId="{B06CA049-5194-45A1-8941-C47FEEC867DD}">
      <dgm:prSet/>
      <dgm:spPr/>
      <dgm:t>
        <a:bodyPr/>
        <a:lstStyle/>
        <a:p>
          <a:endParaRPr lang="en-US"/>
        </a:p>
      </dgm:t>
    </dgm:pt>
    <dgm:pt modelId="{A3DFF56E-8F1A-4EA6-ADE9-C2DBFDC29700}" type="parTrans" cxnId="{B06CA049-5194-45A1-8941-C47FEEC867DD}">
      <dgm:prSet/>
      <dgm:spPr/>
      <dgm:t>
        <a:bodyPr/>
        <a:lstStyle/>
        <a:p>
          <a:endParaRPr lang="en-US"/>
        </a:p>
      </dgm:t>
    </dgm:pt>
    <dgm:pt modelId="{0F2FF5EB-4335-45E9-8A5E-5727941FD2DF}" type="pres">
      <dgm:prSet presAssocID="{7408AD64-7158-430C-B235-A776B90E03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95A03D-5075-43D8-B78D-4F045137FCDA}" type="pres">
      <dgm:prSet presAssocID="{85D61500-22A4-489A-9D48-3742BFC1DB7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F4270-86E9-4DA0-9D37-C0F9EE4FD427}" type="pres">
      <dgm:prSet presAssocID="{EB9B18BF-D9A4-4A0D-9F83-7AE0355219BC}" presName="spacer" presStyleCnt="0"/>
      <dgm:spPr/>
      <dgm:t>
        <a:bodyPr/>
        <a:lstStyle/>
        <a:p>
          <a:endParaRPr lang="en-US"/>
        </a:p>
      </dgm:t>
    </dgm:pt>
    <dgm:pt modelId="{F32730C7-D60D-48BF-B05A-4EE06CE151F4}" type="pres">
      <dgm:prSet presAssocID="{63851D30-7C00-42AA-99A3-7A0C6991E86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D3E90-2E09-49E8-B822-7434E1E86D2B}" type="pres">
      <dgm:prSet presAssocID="{44815FF3-A242-485C-9AF8-76B7C72C6A83}" presName="spacer" presStyleCnt="0"/>
      <dgm:spPr/>
      <dgm:t>
        <a:bodyPr/>
        <a:lstStyle/>
        <a:p>
          <a:endParaRPr lang="en-US"/>
        </a:p>
      </dgm:t>
    </dgm:pt>
    <dgm:pt modelId="{9256AC82-C88E-4E47-AF53-BFD73224901B}" type="pres">
      <dgm:prSet presAssocID="{65DE82D9-C160-4F1D-AFA4-9CDA6D7DE92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7895E-83F6-4A25-9981-B0C30EAE64EB}" type="pres">
      <dgm:prSet presAssocID="{69A6B646-B85F-4B26-BB5A-F58611AC5621}" presName="spacer" presStyleCnt="0"/>
      <dgm:spPr/>
      <dgm:t>
        <a:bodyPr/>
        <a:lstStyle/>
        <a:p>
          <a:endParaRPr lang="en-US"/>
        </a:p>
      </dgm:t>
    </dgm:pt>
    <dgm:pt modelId="{F9D3C7C7-B79E-4ABD-86F0-AB8D4C0EC9B2}" type="pres">
      <dgm:prSet presAssocID="{534A28DC-0471-4612-BE3D-1A4248FDBFB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DB1C1-251B-4A90-9D80-0C15E91C10D1}" type="pres">
      <dgm:prSet presAssocID="{30B7F2A2-15C9-4DCF-9F94-5E53321EA241}" presName="spacer" presStyleCnt="0"/>
      <dgm:spPr/>
      <dgm:t>
        <a:bodyPr/>
        <a:lstStyle/>
        <a:p>
          <a:endParaRPr lang="en-US"/>
        </a:p>
      </dgm:t>
    </dgm:pt>
    <dgm:pt modelId="{30DA113E-363F-423D-A75D-567550833DCB}" type="pres">
      <dgm:prSet presAssocID="{CB42EC40-7717-40DA-B5E1-77A18A8395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A48E7-B844-4C24-A195-E83AD24BBD94}" type="pres">
      <dgm:prSet presAssocID="{DB4D8914-FFA9-4B8E-8F96-63073A815DE4}" presName="spacer" presStyleCnt="0"/>
      <dgm:spPr/>
      <dgm:t>
        <a:bodyPr/>
        <a:lstStyle/>
        <a:p>
          <a:endParaRPr lang="en-US"/>
        </a:p>
      </dgm:t>
    </dgm:pt>
    <dgm:pt modelId="{00A0462E-AF75-47FF-B5D6-5E495BFAE397}" type="pres">
      <dgm:prSet presAssocID="{C2CEB0F4-2034-4C7B-B369-B1C57EE0798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41491-F3AC-431D-B92B-29851B34570F}" type="presOf" srcId="{85D61500-22A4-489A-9D48-3742BFC1DB79}" destId="{A895A03D-5075-43D8-B78D-4F045137FCDA}" srcOrd="0" destOrd="0" presId="urn:microsoft.com/office/officeart/2005/8/layout/vList2"/>
    <dgm:cxn modelId="{C650E5B6-08FB-4866-8E19-EDF421C20C58}" srcId="{7408AD64-7158-430C-B235-A776B90E03ED}" destId="{63851D30-7C00-42AA-99A3-7A0C6991E866}" srcOrd="1" destOrd="0" parTransId="{83EBA5DB-C7A3-4E94-86BA-26B440983056}" sibTransId="{44815FF3-A242-485C-9AF8-76B7C72C6A83}"/>
    <dgm:cxn modelId="{575A7392-44A3-4BD0-A63B-8471E524ED79}" type="presOf" srcId="{65DE82D9-C160-4F1D-AFA4-9CDA6D7DE920}" destId="{9256AC82-C88E-4E47-AF53-BFD73224901B}" srcOrd="0" destOrd="0" presId="urn:microsoft.com/office/officeart/2005/8/layout/vList2"/>
    <dgm:cxn modelId="{9E2F6F41-451B-47CC-9358-2B6ACD3FF6AE}" srcId="{7408AD64-7158-430C-B235-A776B90E03ED}" destId="{C2CEB0F4-2034-4C7B-B369-B1C57EE07985}" srcOrd="5" destOrd="0" parTransId="{35F56451-C6DB-4CC2-A196-5F34A1B9923A}" sibTransId="{3AB971B1-E925-4605-989F-436FEE0FC787}"/>
    <dgm:cxn modelId="{FB9E925D-CF77-4D67-B999-159C77760747}" srcId="{7408AD64-7158-430C-B235-A776B90E03ED}" destId="{CB42EC40-7717-40DA-B5E1-77A18A839548}" srcOrd="4" destOrd="0" parTransId="{966F7446-094E-461C-9864-CE5CB39C9E27}" sibTransId="{DB4D8914-FFA9-4B8E-8F96-63073A815DE4}"/>
    <dgm:cxn modelId="{7840AB4C-DFD7-41BE-BC91-E673992C815A}" type="presOf" srcId="{CB42EC40-7717-40DA-B5E1-77A18A839548}" destId="{30DA113E-363F-423D-A75D-567550833DCB}" srcOrd="0" destOrd="0" presId="urn:microsoft.com/office/officeart/2005/8/layout/vList2"/>
    <dgm:cxn modelId="{1C0EE937-81CC-4C74-9E02-2F53563391EA}" type="presOf" srcId="{7408AD64-7158-430C-B235-A776B90E03ED}" destId="{0F2FF5EB-4335-45E9-8A5E-5727941FD2DF}" srcOrd="0" destOrd="0" presId="urn:microsoft.com/office/officeart/2005/8/layout/vList2"/>
    <dgm:cxn modelId="{B06CA049-5194-45A1-8941-C47FEEC867DD}" srcId="{7408AD64-7158-430C-B235-A776B90E03ED}" destId="{85D61500-22A4-489A-9D48-3742BFC1DB79}" srcOrd="0" destOrd="0" parTransId="{A3DFF56E-8F1A-4EA6-ADE9-C2DBFDC29700}" sibTransId="{EB9B18BF-D9A4-4A0D-9F83-7AE0355219BC}"/>
    <dgm:cxn modelId="{D596272E-5A99-4C35-99A5-EFD4191948BD}" srcId="{7408AD64-7158-430C-B235-A776B90E03ED}" destId="{65DE82D9-C160-4F1D-AFA4-9CDA6D7DE920}" srcOrd="2" destOrd="0" parTransId="{111D9E5C-3D6F-4BD4-B75F-E652DC82BF00}" sibTransId="{69A6B646-B85F-4B26-BB5A-F58611AC5621}"/>
    <dgm:cxn modelId="{66DC397A-B1E9-4998-A09A-8E99CB3552BB}" type="presOf" srcId="{C2CEB0F4-2034-4C7B-B369-B1C57EE07985}" destId="{00A0462E-AF75-47FF-B5D6-5E495BFAE397}" srcOrd="0" destOrd="0" presId="urn:microsoft.com/office/officeart/2005/8/layout/vList2"/>
    <dgm:cxn modelId="{42BF83E6-9455-401B-9636-F29B7B2704AA}" type="presOf" srcId="{534A28DC-0471-4612-BE3D-1A4248FDBFBF}" destId="{F9D3C7C7-B79E-4ABD-86F0-AB8D4C0EC9B2}" srcOrd="0" destOrd="0" presId="urn:microsoft.com/office/officeart/2005/8/layout/vList2"/>
    <dgm:cxn modelId="{3E2551F8-3786-4374-AFBF-0FF9627A20B2}" type="presOf" srcId="{63851D30-7C00-42AA-99A3-7A0C6991E866}" destId="{F32730C7-D60D-48BF-B05A-4EE06CE151F4}" srcOrd="0" destOrd="0" presId="urn:microsoft.com/office/officeart/2005/8/layout/vList2"/>
    <dgm:cxn modelId="{24A524A9-829D-4C5F-890B-EACE4206BD9D}" srcId="{7408AD64-7158-430C-B235-A776B90E03ED}" destId="{534A28DC-0471-4612-BE3D-1A4248FDBFBF}" srcOrd="3" destOrd="0" parTransId="{185398D4-C281-4D4F-84C9-E3156A12570B}" sibTransId="{30B7F2A2-15C9-4DCF-9F94-5E53321EA241}"/>
    <dgm:cxn modelId="{F5FD3B6F-D7D4-46AC-810A-2F4DB1506927}" type="presParOf" srcId="{0F2FF5EB-4335-45E9-8A5E-5727941FD2DF}" destId="{A895A03D-5075-43D8-B78D-4F045137FCDA}" srcOrd="0" destOrd="0" presId="urn:microsoft.com/office/officeart/2005/8/layout/vList2"/>
    <dgm:cxn modelId="{F9D78256-6368-41D6-B32E-EB8D4CCAA0D7}" type="presParOf" srcId="{0F2FF5EB-4335-45E9-8A5E-5727941FD2DF}" destId="{D4BF4270-86E9-4DA0-9D37-C0F9EE4FD427}" srcOrd="1" destOrd="0" presId="urn:microsoft.com/office/officeart/2005/8/layout/vList2"/>
    <dgm:cxn modelId="{AA9387D3-D7CE-4770-83B0-2EBA8AA6F07C}" type="presParOf" srcId="{0F2FF5EB-4335-45E9-8A5E-5727941FD2DF}" destId="{F32730C7-D60D-48BF-B05A-4EE06CE151F4}" srcOrd="2" destOrd="0" presId="urn:microsoft.com/office/officeart/2005/8/layout/vList2"/>
    <dgm:cxn modelId="{4F844F74-57AD-4BD0-B223-66E526E4E8B3}" type="presParOf" srcId="{0F2FF5EB-4335-45E9-8A5E-5727941FD2DF}" destId="{882D3E90-2E09-49E8-B822-7434E1E86D2B}" srcOrd="3" destOrd="0" presId="urn:microsoft.com/office/officeart/2005/8/layout/vList2"/>
    <dgm:cxn modelId="{715ACC9E-E1A2-45F3-96B3-2015A10A9D8E}" type="presParOf" srcId="{0F2FF5EB-4335-45E9-8A5E-5727941FD2DF}" destId="{9256AC82-C88E-4E47-AF53-BFD73224901B}" srcOrd="4" destOrd="0" presId="urn:microsoft.com/office/officeart/2005/8/layout/vList2"/>
    <dgm:cxn modelId="{2C5BA7FC-85DE-41B0-9DF7-5B290061E5EB}" type="presParOf" srcId="{0F2FF5EB-4335-45E9-8A5E-5727941FD2DF}" destId="{4637895E-83F6-4A25-9981-B0C30EAE64EB}" srcOrd="5" destOrd="0" presId="urn:microsoft.com/office/officeart/2005/8/layout/vList2"/>
    <dgm:cxn modelId="{DCCA7447-2D4D-4A2E-9ADF-5426475FF8F5}" type="presParOf" srcId="{0F2FF5EB-4335-45E9-8A5E-5727941FD2DF}" destId="{F9D3C7C7-B79E-4ABD-86F0-AB8D4C0EC9B2}" srcOrd="6" destOrd="0" presId="urn:microsoft.com/office/officeart/2005/8/layout/vList2"/>
    <dgm:cxn modelId="{9B5034DC-AE30-492E-8760-90E7E3AE471F}" type="presParOf" srcId="{0F2FF5EB-4335-45E9-8A5E-5727941FD2DF}" destId="{B94DB1C1-251B-4A90-9D80-0C15E91C10D1}" srcOrd="7" destOrd="0" presId="urn:microsoft.com/office/officeart/2005/8/layout/vList2"/>
    <dgm:cxn modelId="{BD30A873-4D86-4DA8-A7C0-F262D55A1B17}" type="presParOf" srcId="{0F2FF5EB-4335-45E9-8A5E-5727941FD2DF}" destId="{30DA113E-363F-423D-A75D-567550833DCB}" srcOrd="8" destOrd="0" presId="urn:microsoft.com/office/officeart/2005/8/layout/vList2"/>
    <dgm:cxn modelId="{3D744A55-EDAB-4CEC-8CA7-BC4AD4F6B546}" type="presParOf" srcId="{0F2FF5EB-4335-45E9-8A5E-5727941FD2DF}" destId="{D43A48E7-B844-4C24-A195-E83AD24BBD94}" srcOrd="9" destOrd="0" presId="urn:microsoft.com/office/officeart/2005/8/layout/vList2"/>
    <dgm:cxn modelId="{2A494A3E-7F60-4D15-B800-448AAD7FE5A6}" type="presParOf" srcId="{0F2FF5EB-4335-45E9-8A5E-5727941FD2DF}" destId="{00A0462E-AF75-47FF-B5D6-5E495BFAE39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BC449-3F16-4AE2-A4F4-71A8DD575D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E8C30-A759-40D0-A806-7012AA079A78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</a:rPr>
            <a:t>ACP’s MACRA webpage:  </a:t>
          </a:r>
          <a:r>
            <a:rPr lang="en-US">
              <a:latin typeface="Calibri" panose="020F0502020204030204" pitchFamily="34" charset="0"/>
              <a:hlinkClick xmlns:r="http://schemas.openxmlformats.org/officeDocument/2006/relationships" r:id="rId1"/>
            </a:rPr>
            <a:t>http://www.acponline.org/macra</a:t>
          </a:r>
          <a:endParaRPr lang="en-US">
            <a:latin typeface="Calibri" panose="020F0502020204030204" pitchFamily="34" charset="0"/>
          </a:endParaRPr>
        </a:p>
      </dgm:t>
    </dgm:pt>
    <dgm:pt modelId="{D532C832-FC1A-452D-B477-005471AD940C}" type="parTrans" cxnId="{752392A5-7BC9-4CBD-807B-1D57A52D8D28}">
      <dgm:prSet/>
      <dgm:spPr/>
      <dgm:t>
        <a:bodyPr/>
        <a:lstStyle/>
        <a:p>
          <a:endParaRPr lang="en-US"/>
        </a:p>
      </dgm:t>
    </dgm:pt>
    <dgm:pt modelId="{341CF2CE-DD06-4901-9B87-F6993B7E2892}" type="sibTrans" cxnId="{752392A5-7BC9-4CBD-807B-1D57A52D8D28}">
      <dgm:prSet/>
      <dgm:spPr/>
      <dgm:t>
        <a:bodyPr/>
        <a:lstStyle/>
        <a:p>
          <a:endParaRPr lang="en-US"/>
        </a:p>
      </dgm:t>
    </dgm:pt>
    <dgm:pt modelId="{63B677DD-1A4F-47E6-93A8-85807B231A96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Questions:</a:t>
          </a:r>
          <a:r>
            <a:rPr lang="en-US" dirty="0">
              <a:latin typeface="Calibri" panose="020F0502020204030204" pitchFamily="34" charset="0"/>
            </a:rPr>
            <a:t>  </a:t>
          </a:r>
          <a:r>
            <a:rPr lang="en-US" dirty="0">
              <a:latin typeface="Calibri" panose="020F0502020204030204" pitchFamily="34" charset="0"/>
              <a:hlinkClick xmlns:r="http://schemas.openxmlformats.org/officeDocument/2006/relationships" r:id="rId2"/>
            </a:rPr>
            <a:t>macra@acponline.org</a:t>
          </a:r>
          <a:r>
            <a:rPr lang="en-US" dirty="0">
              <a:latin typeface="Calibri" panose="020F0502020204030204" pitchFamily="34" charset="0"/>
            </a:rPr>
            <a:t> </a:t>
          </a:r>
        </a:p>
      </dgm:t>
    </dgm:pt>
    <dgm:pt modelId="{7FE67F7D-4685-46B8-BF41-B51D071C8E67}" type="parTrans" cxnId="{ADD2F228-035F-4108-B153-8DA2492A9D5D}">
      <dgm:prSet/>
      <dgm:spPr/>
      <dgm:t>
        <a:bodyPr/>
        <a:lstStyle/>
        <a:p>
          <a:endParaRPr lang="en-US"/>
        </a:p>
      </dgm:t>
    </dgm:pt>
    <dgm:pt modelId="{C9B37D37-73FF-47CA-A2CF-72EE0894D56F}" type="sibTrans" cxnId="{ADD2F228-035F-4108-B153-8DA2492A9D5D}">
      <dgm:prSet/>
      <dgm:spPr/>
      <dgm:t>
        <a:bodyPr/>
        <a:lstStyle/>
        <a:p>
          <a:endParaRPr lang="en-US"/>
        </a:p>
      </dgm:t>
    </dgm:pt>
    <dgm:pt modelId="{E3C5FF10-DBFF-409A-A9EA-39B5F7DBCEE0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Top 10 Things to Do Today to Prepare</a:t>
          </a:r>
        </a:p>
      </dgm:t>
    </dgm:pt>
    <dgm:pt modelId="{A52A5963-1DB2-48EA-B13D-5E546EEBFEAE}" type="parTrans" cxnId="{813E1E49-4718-411E-AD18-E9FA5D6F2FDC}">
      <dgm:prSet/>
      <dgm:spPr/>
      <dgm:t>
        <a:bodyPr/>
        <a:lstStyle/>
        <a:p>
          <a:endParaRPr lang="en-US"/>
        </a:p>
      </dgm:t>
    </dgm:pt>
    <dgm:pt modelId="{01F95BDE-8A7A-40C3-BF42-9CBD30487341}" type="sibTrans" cxnId="{813E1E49-4718-411E-AD18-E9FA5D6F2FDC}">
      <dgm:prSet/>
      <dgm:spPr/>
      <dgm:t>
        <a:bodyPr/>
        <a:lstStyle/>
        <a:p>
          <a:endParaRPr lang="en-US"/>
        </a:p>
      </dgm:t>
    </dgm:pt>
    <dgm:pt modelId="{D4FDD02F-369D-4A11-8C7C-1289E4E02E2D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Questions &amp; Answers</a:t>
          </a:r>
        </a:p>
      </dgm:t>
    </dgm:pt>
    <dgm:pt modelId="{4844C649-8D9C-4F5B-86E6-0427C5F6DA9B}" type="parTrans" cxnId="{1E3F5B7F-D5DE-4C1E-A4B1-1A1927944728}">
      <dgm:prSet/>
      <dgm:spPr/>
      <dgm:t>
        <a:bodyPr/>
        <a:lstStyle/>
        <a:p>
          <a:endParaRPr lang="en-US"/>
        </a:p>
      </dgm:t>
    </dgm:pt>
    <dgm:pt modelId="{7AC954B0-EC17-4238-8DDA-7E116FE9B168}" type="sibTrans" cxnId="{1E3F5B7F-D5DE-4C1E-A4B1-1A1927944728}">
      <dgm:prSet/>
      <dgm:spPr/>
      <dgm:t>
        <a:bodyPr/>
        <a:lstStyle/>
        <a:p>
          <a:endParaRPr lang="en-US"/>
        </a:p>
      </dgm:t>
    </dgm:pt>
    <dgm:pt modelId="{F15DADB7-AC55-4E53-B06F-A0F0FA064CD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Glossary of Terms</a:t>
          </a:r>
        </a:p>
      </dgm:t>
    </dgm:pt>
    <dgm:pt modelId="{E966F3F6-F2DA-448F-8CD5-AD6D09FD1825}" type="parTrans" cxnId="{31360088-5CAE-4B2F-8693-935A37A95F67}">
      <dgm:prSet/>
      <dgm:spPr/>
      <dgm:t>
        <a:bodyPr/>
        <a:lstStyle/>
        <a:p>
          <a:endParaRPr lang="en-US"/>
        </a:p>
      </dgm:t>
    </dgm:pt>
    <dgm:pt modelId="{AC90C99B-BC4A-4C5A-9D8A-03459FB65510}" type="sibTrans" cxnId="{31360088-5CAE-4B2F-8693-935A37A95F67}">
      <dgm:prSet/>
      <dgm:spPr/>
      <dgm:t>
        <a:bodyPr/>
        <a:lstStyle/>
        <a:p>
          <a:endParaRPr lang="en-US"/>
        </a:p>
      </dgm:t>
    </dgm:pt>
    <dgm:pt modelId="{5B80CEAB-0DBE-4B5A-805A-61EA74CA386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Recorded webinar and downloadable slides</a:t>
          </a:r>
        </a:p>
      </dgm:t>
    </dgm:pt>
    <dgm:pt modelId="{0FF901BD-DF67-4FA9-B034-A5A6C2DD7EED}" type="parTrans" cxnId="{26A05EA4-AF72-41CD-B2B1-FD90DE1D3E3A}">
      <dgm:prSet/>
      <dgm:spPr/>
      <dgm:t>
        <a:bodyPr/>
        <a:lstStyle/>
        <a:p>
          <a:endParaRPr lang="en-US"/>
        </a:p>
      </dgm:t>
    </dgm:pt>
    <dgm:pt modelId="{60B88D92-4525-4B30-842D-AF3DE5818E6D}" type="sibTrans" cxnId="{26A05EA4-AF72-41CD-B2B1-FD90DE1D3E3A}">
      <dgm:prSet/>
      <dgm:spPr/>
      <dgm:t>
        <a:bodyPr/>
        <a:lstStyle/>
        <a:p>
          <a:endParaRPr lang="en-US"/>
        </a:p>
      </dgm:t>
    </dgm:pt>
    <dgm:pt modelId="{57520CAB-F570-411F-A02A-D4F7F3CA5E0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2-Pager Handout</a:t>
          </a:r>
        </a:p>
      </dgm:t>
    </dgm:pt>
    <dgm:pt modelId="{692CA99D-298A-427B-A0DE-5DAF6D085657}" type="parTrans" cxnId="{396B1565-C4B7-48E2-828A-6ED4DE4538EE}">
      <dgm:prSet/>
      <dgm:spPr/>
      <dgm:t>
        <a:bodyPr/>
        <a:lstStyle/>
        <a:p>
          <a:endParaRPr lang="en-US"/>
        </a:p>
      </dgm:t>
    </dgm:pt>
    <dgm:pt modelId="{770252BF-4880-407B-B7FA-912C581050DB}" type="sibTrans" cxnId="{396B1565-C4B7-48E2-828A-6ED4DE4538EE}">
      <dgm:prSet/>
      <dgm:spPr/>
      <dgm:t>
        <a:bodyPr/>
        <a:lstStyle/>
        <a:p>
          <a:endParaRPr lang="en-US"/>
        </a:p>
      </dgm:t>
    </dgm:pt>
    <dgm:pt modelId="{6E461769-7493-4AF4-A00B-19454C2C1BF5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Links to Tools and Resources</a:t>
          </a:r>
        </a:p>
      </dgm:t>
    </dgm:pt>
    <dgm:pt modelId="{76EFD1AD-9F84-413A-B6F8-42BAFFC20931}" type="parTrans" cxnId="{105EE93F-0CC5-433A-A44E-2721F665A285}">
      <dgm:prSet/>
      <dgm:spPr/>
      <dgm:t>
        <a:bodyPr/>
        <a:lstStyle/>
        <a:p>
          <a:endParaRPr lang="en-US"/>
        </a:p>
      </dgm:t>
    </dgm:pt>
    <dgm:pt modelId="{FB694DAA-0854-4606-9F96-246C02DF7946}" type="sibTrans" cxnId="{105EE93F-0CC5-433A-A44E-2721F665A285}">
      <dgm:prSet/>
      <dgm:spPr/>
      <dgm:t>
        <a:bodyPr/>
        <a:lstStyle/>
        <a:p>
          <a:endParaRPr lang="en-US"/>
        </a:p>
      </dgm:t>
    </dgm:pt>
    <dgm:pt modelId="{9DC6B925-AA31-434F-AC4D-433C35AAD36F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News – advocacy, etc.</a:t>
          </a:r>
        </a:p>
      </dgm:t>
    </dgm:pt>
    <dgm:pt modelId="{30B245D7-30EB-479A-ADD5-3DF3B0122B56}" type="parTrans" cxnId="{F22599C8-0150-4C6B-B8CB-287AF304B461}">
      <dgm:prSet/>
      <dgm:spPr/>
      <dgm:t>
        <a:bodyPr/>
        <a:lstStyle/>
        <a:p>
          <a:endParaRPr lang="en-US"/>
        </a:p>
      </dgm:t>
    </dgm:pt>
    <dgm:pt modelId="{B05304D2-1084-4B75-BD40-D0085849C275}" type="sibTrans" cxnId="{F22599C8-0150-4C6B-B8CB-287AF304B461}">
      <dgm:prSet/>
      <dgm:spPr/>
      <dgm:t>
        <a:bodyPr/>
        <a:lstStyle/>
        <a:p>
          <a:endParaRPr lang="en-US"/>
        </a:p>
      </dgm:t>
    </dgm:pt>
    <dgm:pt modelId="{8A6DDCDF-F460-4188-BC9D-7654CE0C243F}" type="pres">
      <dgm:prSet presAssocID="{FF4BC449-3F16-4AE2-A4F4-71A8DD575D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38CBB-EE4B-4E9E-935F-92C483636BA8}" type="pres">
      <dgm:prSet presAssocID="{2D4E8C30-A759-40D0-A806-7012AA079A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85203-FC1E-42AA-98DF-F8FEB2AB8317}" type="pres">
      <dgm:prSet presAssocID="{2D4E8C30-A759-40D0-A806-7012AA079A7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F5B7F-D5DE-4C1E-A4B1-1A1927944728}" srcId="{2D4E8C30-A759-40D0-A806-7012AA079A78}" destId="{D4FDD02F-369D-4A11-8C7C-1289E4E02E2D}" srcOrd="1" destOrd="0" parTransId="{4844C649-8D9C-4F5B-86E6-0427C5F6DA9B}" sibTransId="{7AC954B0-EC17-4238-8DDA-7E116FE9B168}"/>
    <dgm:cxn modelId="{ADD2F228-035F-4108-B153-8DA2492A9D5D}" srcId="{2D4E8C30-A759-40D0-A806-7012AA079A78}" destId="{63B677DD-1A4F-47E6-93A8-85807B231A96}" srcOrd="7" destOrd="0" parTransId="{7FE67F7D-4685-46B8-BF41-B51D071C8E67}" sibTransId="{C9B37D37-73FF-47CA-A2CF-72EE0894D56F}"/>
    <dgm:cxn modelId="{31360088-5CAE-4B2F-8693-935A37A95F67}" srcId="{2D4E8C30-A759-40D0-A806-7012AA079A78}" destId="{F15DADB7-AC55-4E53-B06F-A0F0FA064CD3}" srcOrd="2" destOrd="0" parTransId="{E966F3F6-F2DA-448F-8CD5-AD6D09FD1825}" sibTransId="{AC90C99B-BC4A-4C5A-9D8A-03459FB65510}"/>
    <dgm:cxn modelId="{813E1E49-4718-411E-AD18-E9FA5D6F2FDC}" srcId="{2D4E8C30-A759-40D0-A806-7012AA079A78}" destId="{E3C5FF10-DBFF-409A-A9EA-39B5F7DBCEE0}" srcOrd="0" destOrd="0" parTransId="{A52A5963-1DB2-48EA-B13D-5E546EEBFEAE}" sibTransId="{01F95BDE-8A7A-40C3-BF42-9CBD30487341}"/>
    <dgm:cxn modelId="{0292157D-272F-4361-99CE-175AC408DF0B}" type="presOf" srcId="{5B80CEAB-0DBE-4B5A-805A-61EA74CA3862}" destId="{E7385203-FC1E-42AA-98DF-F8FEB2AB8317}" srcOrd="0" destOrd="3" presId="urn:microsoft.com/office/officeart/2005/8/layout/vList2"/>
    <dgm:cxn modelId="{1BB94E1C-A651-487D-8535-B9DF1202A5C8}" type="presOf" srcId="{9DC6B925-AA31-434F-AC4D-433C35AAD36F}" destId="{E7385203-FC1E-42AA-98DF-F8FEB2AB8317}" srcOrd="0" destOrd="6" presId="urn:microsoft.com/office/officeart/2005/8/layout/vList2"/>
    <dgm:cxn modelId="{26A05EA4-AF72-41CD-B2B1-FD90DE1D3E3A}" srcId="{2D4E8C30-A759-40D0-A806-7012AA079A78}" destId="{5B80CEAB-0DBE-4B5A-805A-61EA74CA3862}" srcOrd="3" destOrd="0" parTransId="{0FF901BD-DF67-4FA9-B034-A5A6C2DD7EED}" sibTransId="{60B88D92-4525-4B30-842D-AF3DE5818E6D}"/>
    <dgm:cxn modelId="{C520A215-6A0F-46EF-9631-D3E3D230EC1A}" type="presOf" srcId="{2D4E8C30-A759-40D0-A806-7012AA079A78}" destId="{5DA38CBB-EE4B-4E9E-935F-92C483636BA8}" srcOrd="0" destOrd="0" presId="urn:microsoft.com/office/officeart/2005/8/layout/vList2"/>
    <dgm:cxn modelId="{B3129654-74D4-4D9E-9025-AC2182D04693}" type="presOf" srcId="{FF4BC449-3F16-4AE2-A4F4-71A8DD575D51}" destId="{8A6DDCDF-F460-4188-BC9D-7654CE0C243F}" srcOrd="0" destOrd="0" presId="urn:microsoft.com/office/officeart/2005/8/layout/vList2"/>
    <dgm:cxn modelId="{5199C234-378B-41E3-95C2-6B35ED871E84}" type="presOf" srcId="{E3C5FF10-DBFF-409A-A9EA-39B5F7DBCEE0}" destId="{E7385203-FC1E-42AA-98DF-F8FEB2AB8317}" srcOrd="0" destOrd="0" presId="urn:microsoft.com/office/officeart/2005/8/layout/vList2"/>
    <dgm:cxn modelId="{105EE93F-0CC5-433A-A44E-2721F665A285}" srcId="{2D4E8C30-A759-40D0-A806-7012AA079A78}" destId="{6E461769-7493-4AF4-A00B-19454C2C1BF5}" srcOrd="5" destOrd="0" parTransId="{76EFD1AD-9F84-413A-B6F8-42BAFFC20931}" sibTransId="{FB694DAA-0854-4606-9F96-246C02DF7946}"/>
    <dgm:cxn modelId="{752392A5-7BC9-4CBD-807B-1D57A52D8D28}" srcId="{FF4BC449-3F16-4AE2-A4F4-71A8DD575D51}" destId="{2D4E8C30-A759-40D0-A806-7012AA079A78}" srcOrd="0" destOrd="0" parTransId="{D532C832-FC1A-452D-B477-005471AD940C}" sibTransId="{341CF2CE-DD06-4901-9B87-F6993B7E2892}"/>
    <dgm:cxn modelId="{52A55843-8BD0-4DA6-AD76-C41B8B57D026}" type="presOf" srcId="{F15DADB7-AC55-4E53-B06F-A0F0FA064CD3}" destId="{E7385203-FC1E-42AA-98DF-F8FEB2AB8317}" srcOrd="0" destOrd="2" presId="urn:microsoft.com/office/officeart/2005/8/layout/vList2"/>
    <dgm:cxn modelId="{7C2D3E91-1BD3-4521-B4CF-7659FCD36A14}" type="presOf" srcId="{57520CAB-F570-411F-A02A-D4F7F3CA5E04}" destId="{E7385203-FC1E-42AA-98DF-F8FEB2AB8317}" srcOrd="0" destOrd="4" presId="urn:microsoft.com/office/officeart/2005/8/layout/vList2"/>
    <dgm:cxn modelId="{396B1565-C4B7-48E2-828A-6ED4DE4538EE}" srcId="{2D4E8C30-A759-40D0-A806-7012AA079A78}" destId="{57520CAB-F570-411F-A02A-D4F7F3CA5E04}" srcOrd="4" destOrd="0" parTransId="{692CA99D-298A-427B-A0DE-5DAF6D085657}" sibTransId="{770252BF-4880-407B-B7FA-912C581050DB}"/>
    <dgm:cxn modelId="{A02F9910-5740-41F3-BB9A-AED570BBA6FF}" type="presOf" srcId="{D4FDD02F-369D-4A11-8C7C-1289E4E02E2D}" destId="{E7385203-FC1E-42AA-98DF-F8FEB2AB8317}" srcOrd="0" destOrd="1" presId="urn:microsoft.com/office/officeart/2005/8/layout/vList2"/>
    <dgm:cxn modelId="{86F4E144-1D3B-4846-8F64-0886A8C1579D}" type="presOf" srcId="{6E461769-7493-4AF4-A00B-19454C2C1BF5}" destId="{E7385203-FC1E-42AA-98DF-F8FEB2AB8317}" srcOrd="0" destOrd="5" presId="urn:microsoft.com/office/officeart/2005/8/layout/vList2"/>
    <dgm:cxn modelId="{BBD818CA-FE75-4E67-BC17-ADCF098760A6}" type="presOf" srcId="{63B677DD-1A4F-47E6-93A8-85807B231A96}" destId="{E7385203-FC1E-42AA-98DF-F8FEB2AB8317}" srcOrd="0" destOrd="7" presId="urn:microsoft.com/office/officeart/2005/8/layout/vList2"/>
    <dgm:cxn modelId="{F22599C8-0150-4C6B-B8CB-287AF304B461}" srcId="{2D4E8C30-A759-40D0-A806-7012AA079A78}" destId="{9DC6B925-AA31-434F-AC4D-433C35AAD36F}" srcOrd="6" destOrd="0" parTransId="{30B245D7-30EB-479A-ADD5-3DF3B0122B56}" sibTransId="{B05304D2-1084-4B75-BD40-D0085849C275}"/>
    <dgm:cxn modelId="{BABECBB9-B739-43E7-893C-608954A99B78}" type="presParOf" srcId="{8A6DDCDF-F460-4188-BC9D-7654CE0C243F}" destId="{5DA38CBB-EE4B-4E9E-935F-92C483636BA8}" srcOrd="0" destOrd="0" presId="urn:microsoft.com/office/officeart/2005/8/layout/vList2"/>
    <dgm:cxn modelId="{6A2D6C5D-52CA-46F4-871F-2A048EDE6A1C}" type="presParOf" srcId="{8A6DDCDF-F460-4188-BC9D-7654CE0C243F}" destId="{E7385203-FC1E-42AA-98DF-F8FEB2AB83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2D809-09FB-43BD-932A-0C152B60F7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D37B7-5DB4-4858-93F6-AE14A327E1FC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ACP’s Practice Transformation webpage</a:t>
          </a:r>
          <a:r>
            <a:rPr lang="en-US" dirty="0">
              <a:latin typeface="Calibri" panose="020F0502020204030204" pitchFamily="34" charset="0"/>
            </a:rPr>
            <a:t>: </a:t>
          </a:r>
          <a:r>
            <a:rPr lang="en-US" dirty="0">
              <a:latin typeface="Calibri" panose="020F0502020204030204" pitchFamily="34" charset="0"/>
              <a:hlinkClick xmlns:r="http://schemas.openxmlformats.org/officeDocument/2006/relationships" r:id="rId1"/>
            </a:rPr>
            <a:t>https://www.acponline.org/practice-resources/business-resources/practice-transformation</a:t>
          </a:r>
          <a:r>
            <a:rPr lang="en-US" dirty="0">
              <a:latin typeface="Calibri" panose="020F0502020204030204" pitchFamily="34" charset="0"/>
            </a:rPr>
            <a:t> </a:t>
          </a:r>
        </a:p>
      </dgm:t>
    </dgm:pt>
    <dgm:pt modelId="{3CF311DB-299A-4963-BEC7-1849FDAC1DFB}" type="parTrans" cxnId="{4BD48207-A1A5-4FE8-9D6D-6786D608C8F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CED4B2F-7A3C-44F7-9BC5-6BC7172E3DCE}" type="sibTrans" cxnId="{4BD48207-A1A5-4FE8-9D6D-6786D608C8F1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68E703E-213B-43BF-9496-E86C7FF8E7B5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High Value Care Resources</a:t>
          </a:r>
        </a:p>
      </dgm:t>
    </dgm:pt>
    <dgm:pt modelId="{D1B241AE-FC96-4A51-848B-EED71110897A}" type="parTrans" cxnId="{FC48F27B-6FC6-4E05-86C6-81FB64649FA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F1B2615-2CC3-4940-95E0-63BBCAA67DE6}" type="sibTrans" cxnId="{FC48F27B-6FC6-4E05-86C6-81FB64649FA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06161C3-36C0-4DE9-A19F-FD5632E7C57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HVC Care Coordination Toolkit</a:t>
          </a:r>
        </a:p>
      </dgm:t>
    </dgm:pt>
    <dgm:pt modelId="{67A904FD-3227-4905-B454-5395B5A2EC36}" type="parTrans" cxnId="{67F19445-5EC2-4CB3-A85F-3B7EEAAF854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B9A7B3D-7DD5-4FD5-AC6E-C1525D1F609E}" type="sibTrans" cxnId="{67F19445-5EC2-4CB3-A85F-3B7EEAAF854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32D2387-5A5F-4661-AC2D-CE1B297A1499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Practice Redesign Support</a:t>
          </a:r>
        </a:p>
      </dgm:t>
    </dgm:pt>
    <dgm:pt modelId="{1B64A907-5BB7-4748-8878-80D5341BA2E9}" type="parTrans" cxnId="{1F56B06F-1A41-4004-8BD8-546D410B252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641F964-ADDC-4455-9ABD-32D7236A6775}" type="sibTrans" cxnId="{1F56B06F-1A41-4004-8BD8-546D410B252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664C1C0-6E88-41BA-A717-1989888172C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Quality Improvement and Registries</a:t>
          </a:r>
        </a:p>
      </dgm:t>
    </dgm:pt>
    <dgm:pt modelId="{718B782E-7B35-4999-AC42-C7328EF84540}" type="parTrans" cxnId="{2CC811EB-6918-4BAE-B154-31FE7082398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DAE4499-9D78-4A62-94FD-F82CC1E9E8F5}" type="sibTrans" cxnId="{2CC811EB-6918-4BAE-B154-31FE7082398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7FE1EB4-033B-46C0-8BD1-A1C2AE5FD13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Engaging Patients and Families</a:t>
          </a:r>
        </a:p>
      </dgm:t>
    </dgm:pt>
    <dgm:pt modelId="{991CAEB5-F839-46B1-A9F9-B10744283C9F}" type="parTrans" cxnId="{BC428754-3AF8-4521-AC0C-618756A09C6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05740D4-B64B-4C18-8AA2-21FD07551D65}" type="sibTrans" cxnId="{BC428754-3AF8-4521-AC0C-618756A09C6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9361353-7F03-42FC-83DA-EE7884512278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ACP’s Support and Alignment Network Grant</a:t>
          </a:r>
          <a:endParaRPr lang="en-US" dirty="0">
            <a:latin typeface="Calibri" panose="020F0502020204030204" pitchFamily="34" charset="0"/>
          </a:endParaRPr>
        </a:p>
      </dgm:t>
    </dgm:pt>
    <dgm:pt modelId="{1E230709-D981-4209-8F4F-8A3D697CD5BB}" type="parTrans" cxnId="{0B182F00-AE66-46BE-B493-81C8089C3990}">
      <dgm:prSet/>
      <dgm:spPr/>
      <dgm:t>
        <a:bodyPr/>
        <a:lstStyle/>
        <a:p>
          <a:endParaRPr lang="en-US"/>
        </a:p>
      </dgm:t>
    </dgm:pt>
    <dgm:pt modelId="{4CF09157-788C-458E-B1FB-1D9EAA753FBA}" type="sibTrans" cxnId="{0B182F00-AE66-46BE-B493-81C8089C3990}">
      <dgm:prSet/>
      <dgm:spPr/>
      <dgm:t>
        <a:bodyPr/>
        <a:lstStyle/>
        <a:p>
          <a:endParaRPr lang="en-US"/>
        </a:p>
      </dgm:t>
    </dgm:pt>
    <dgm:pt modelId="{A938FC79-FA01-40F2-9739-CAA9555569FE}" type="pres">
      <dgm:prSet presAssocID="{2CB2D809-09FB-43BD-932A-0C152B60F7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2DCAB-A3A9-4D1F-8427-2AF24078BEB4}" type="pres">
      <dgm:prSet presAssocID="{D1DD37B7-5DB4-4858-93F6-AE14A327E1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3C74A-B094-4DF4-8016-13D678613BD0}" type="pres">
      <dgm:prSet presAssocID="{D1DD37B7-5DB4-4858-93F6-AE14A327E1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6B06F-1A41-4004-8BD8-546D410B2525}" srcId="{D1DD37B7-5DB4-4858-93F6-AE14A327E1FC}" destId="{D32D2387-5A5F-4661-AC2D-CE1B297A1499}" srcOrd="2" destOrd="0" parTransId="{1B64A907-5BB7-4748-8878-80D5341BA2E9}" sibTransId="{C641F964-ADDC-4455-9ABD-32D7236A6775}"/>
    <dgm:cxn modelId="{ACE74047-E86F-422E-8AC9-5115F217061B}" type="presOf" srcId="{F9361353-7F03-42FC-83DA-EE7884512278}" destId="{3683C74A-B094-4DF4-8016-13D678613BD0}" srcOrd="0" destOrd="0" presId="urn:microsoft.com/office/officeart/2005/8/layout/vList2"/>
    <dgm:cxn modelId="{BC428754-3AF8-4521-AC0C-618756A09C66}" srcId="{D1DD37B7-5DB4-4858-93F6-AE14A327E1FC}" destId="{A7FE1EB4-033B-46C0-8BD1-A1C2AE5FD134}" srcOrd="4" destOrd="0" parTransId="{991CAEB5-F839-46B1-A9F9-B10744283C9F}" sibTransId="{405740D4-B64B-4C18-8AA2-21FD07551D65}"/>
    <dgm:cxn modelId="{10653BD2-9995-4D2B-B530-5FAA0ABD2284}" type="presOf" srcId="{5664C1C0-6E88-41BA-A717-1989888172C4}" destId="{3683C74A-B094-4DF4-8016-13D678613BD0}" srcOrd="0" destOrd="4" presId="urn:microsoft.com/office/officeart/2005/8/layout/vList2"/>
    <dgm:cxn modelId="{0B182F00-AE66-46BE-B493-81C8089C3990}" srcId="{D1DD37B7-5DB4-4858-93F6-AE14A327E1FC}" destId="{F9361353-7F03-42FC-83DA-EE7884512278}" srcOrd="0" destOrd="0" parTransId="{1E230709-D981-4209-8F4F-8A3D697CD5BB}" sibTransId="{4CF09157-788C-458E-B1FB-1D9EAA753FBA}"/>
    <dgm:cxn modelId="{6E693B91-0DCA-414D-AE06-C350C8FFC16B}" type="presOf" srcId="{D32D2387-5A5F-4661-AC2D-CE1B297A1499}" destId="{3683C74A-B094-4DF4-8016-13D678613BD0}" srcOrd="0" destOrd="3" presId="urn:microsoft.com/office/officeart/2005/8/layout/vList2"/>
    <dgm:cxn modelId="{4BD48207-A1A5-4FE8-9D6D-6786D608C8F1}" srcId="{2CB2D809-09FB-43BD-932A-0C152B60F7D5}" destId="{D1DD37B7-5DB4-4858-93F6-AE14A327E1FC}" srcOrd="0" destOrd="0" parTransId="{3CF311DB-299A-4963-BEC7-1849FDAC1DFB}" sibTransId="{0CED4B2F-7A3C-44F7-9BC5-6BC7172E3DCE}"/>
    <dgm:cxn modelId="{1ED87033-87C7-489D-9159-D30C2A32986B}" type="presOf" srcId="{E06161C3-36C0-4DE9-A19F-FD5632E7C57C}" destId="{3683C74A-B094-4DF4-8016-13D678613BD0}" srcOrd="0" destOrd="2" presId="urn:microsoft.com/office/officeart/2005/8/layout/vList2"/>
    <dgm:cxn modelId="{FC48F27B-6FC6-4E05-86C6-81FB64649FAC}" srcId="{D1DD37B7-5DB4-4858-93F6-AE14A327E1FC}" destId="{E68E703E-213B-43BF-9496-E86C7FF8E7B5}" srcOrd="1" destOrd="0" parTransId="{D1B241AE-FC96-4A51-848B-EED71110897A}" sibTransId="{EF1B2615-2CC3-4940-95E0-63BBCAA67DE6}"/>
    <dgm:cxn modelId="{2B25E391-9A16-4072-A5E6-E5F6D077F599}" type="presOf" srcId="{E68E703E-213B-43BF-9496-E86C7FF8E7B5}" destId="{3683C74A-B094-4DF4-8016-13D678613BD0}" srcOrd="0" destOrd="1" presId="urn:microsoft.com/office/officeart/2005/8/layout/vList2"/>
    <dgm:cxn modelId="{657C00E7-44B2-4C90-AE86-55C313395EE4}" type="presOf" srcId="{2CB2D809-09FB-43BD-932A-0C152B60F7D5}" destId="{A938FC79-FA01-40F2-9739-CAA9555569FE}" srcOrd="0" destOrd="0" presId="urn:microsoft.com/office/officeart/2005/8/layout/vList2"/>
    <dgm:cxn modelId="{67F19445-5EC2-4CB3-A85F-3B7EEAAF8540}" srcId="{E68E703E-213B-43BF-9496-E86C7FF8E7B5}" destId="{E06161C3-36C0-4DE9-A19F-FD5632E7C57C}" srcOrd="0" destOrd="0" parTransId="{67A904FD-3227-4905-B454-5395B5A2EC36}" sibTransId="{8B9A7B3D-7DD5-4FD5-AC6E-C1525D1F609E}"/>
    <dgm:cxn modelId="{7A2232E4-DD54-4A6D-9B96-27332123795B}" type="presOf" srcId="{A7FE1EB4-033B-46C0-8BD1-A1C2AE5FD134}" destId="{3683C74A-B094-4DF4-8016-13D678613BD0}" srcOrd="0" destOrd="5" presId="urn:microsoft.com/office/officeart/2005/8/layout/vList2"/>
    <dgm:cxn modelId="{38259C03-350F-42D1-AEA4-AEF2B7154E4F}" type="presOf" srcId="{D1DD37B7-5DB4-4858-93F6-AE14A327E1FC}" destId="{A622DCAB-A3A9-4D1F-8427-2AF24078BEB4}" srcOrd="0" destOrd="0" presId="urn:microsoft.com/office/officeart/2005/8/layout/vList2"/>
    <dgm:cxn modelId="{2CC811EB-6918-4BAE-B154-31FE7082398A}" srcId="{D1DD37B7-5DB4-4858-93F6-AE14A327E1FC}" destId="{5664C1C0-6E88-41BA-A717-1989888172C4}" srcOrd="3" destOrd="0" parTransId="{718B782E-7B35-4999-AC42-C7328EF84540}" sibTransId="{9DAE4499-9D78-4A62-94FD-F82CC1E9E8F5}"/>
    <dgm:cxn modelId="{988D01EC-89C0-42E1-AD88-DC44DFA1DC6C}" type="presParOf" srcId="{A938FC79-FA01-40F2-9739-CAA9555569FE}" destId="{A622DCAB-A3A9-4D1F-8427-2AF24078BEB4}" srcOrd="0" destOrd="0" presId="urn:microsoft.com/office/officeart/2005/8/layout/vList2"/>
    <dgm:cxn modelId="{97F3F4B5-0FBB-4335-87E2-014BC77B8F9D}" type="presParOf" srcId="{A938FC79-FA01-40F2-9739-CAA9555569FE}" destId="{3683C74A-B094-4DF4-8016-13D678613B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4BC449-3F16-4AE2-A4F4-71A8DD575D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CAF255-0E71-446B-B14C-AC261669B33F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Physician &amp; Practice Timeline (text alerts–</a:t>
          </a:r>
          <a:r>
            <a:rPr lang="en-US" b="1" dirty="0" err="1">
              <a:latin typeface="Calibri" panose="020F0502020204030204" pitchFamily="34" charset="0"/>
            </a:rPr>
            <a:t>acptimeline</a:t>
          </a:r>
          <a:r>
            <a:rPr lang="en-US" b="1" dirty="0">
              <a:latin typeface="Calibri" panose="020F0502020204030204" pitchFamily="34" charset="0"/>
            </a:rPr>
            <a:t> to 313131)</a:t>
          </a:r>
          <a:r>
            <a:rPr lang="en-US" dirty="0">
              <a:latin typeface="Calibri" panose="020F0502020204030204" pitchFamily="34" charset="0"/>
            </a:rPr>
            <a:t> - </a:t>
          </a:r>
          <a:r>
            <a:rPr lang="en-US" dirty="0">
              <a:latin typeface="Calibri" panose="020F0502020204030204" pitchFamily="34" charset="0"/>
              <a:hlinkClick xmlns:r="http://schemas.openxmlformats.org/officeDocument/2006/relationships" r:id="rId1"/>
            </a:rPr>
            <a:t>http://www.acponline.org/timeline</a:t>
          </a:r>
          <a:r>
            <a:rPr lang="en-US" dirty="0">
              <a:latin typeface="Calibri" panose="020F0502020204030204" pitchFamily="34" charset="0"/>
            </a:rPr>
            <a:t> </a:t>
          </a:r>
        </a:p>
      </dgm:t>
    </dgm:pt>
    <dgm:pt modelId="{85769638-8530-4DD7-9DB0-284A7710DF8D}" type="parTrans" cxnId="{31FE58F7-F2AE-40EF-B34E-FACE0C800DD0}">
      <dgm:prSet/>
      <dgm:spPr/>
      <dgm:t>
        <a:bodyPr/>
        <a:lstStyle/>
        <a:p>
          <a:endParaRPr lang="en-US"/>
        </a:p>
      </dgm:t>
    </dgm:pt>
    <dgm:pt modelId="{CA439A34-552C-4832-9E3A-5464ABBC871C}" type="sibTrans" cxnId="{31FE58F7-F2AE-40EF-B34E-FACE0C800DD0}">
      <dgm:prSet/>
      <dgm:spPr/>
      <dgm:t>
        <a:bodyPr/>
        <a:lstStyle/>
        <a:p>
          <a:endParaRPr lang="en-US"/>
        </a:p>
      </dgm:t>
    </dgm:pt>
    <dgm:pt modelId="{B7E24089-DFC7-4C3E-A264-75BDBDB2DA1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Will help you to know key deadlines and prepare for them!</a:t>
          </a:r>
        </a:p>
      </dgm:t>
    </dgm:pt>
    <dgm:pt modelId="{5F7B49CC-F956-4602-9AFA-C40245E402BF}" type="parTrans" cxnId="{A4DFF645-3B7A-472E-B767-6257BF07E013}">
      <dgm:prSet/>
      <dgm:spPr/>
      <dgm:t>
        <a:bodyPr/>
        <a:lstStyle/>
        <a:p>
          <a:endParaRPr lang="en-US"/>
        </a:p>
      </dgm:t>
    </dgm:pt>
    <dgm:pt modelId="{500AD3AB-0DD8-4301-B96F-26ACE0EE3CB4}" type="sibTrans" cxnId="{A4DFF645-3B7A-472E-B767-6257BF07E013}">
      <dgm:prSet/>
      <dgm:spPr/>
      <dgm:t>
        <a:bodyPr/>
        <a:lstStyle/>
        <a:p>
          <a:endParaRPr lang="en-US"/>
        </a:p>
      </dgm:t>
    </dgm:pt>
    <dgm:pt modelId="{BBEBF7BA-3064-4F81-A561-9E088B137CA7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ACP Practice Advisor® </a:t>
          </a:r>
          <a:r>
            <a:rPr lang="en-US" dirty="0">
              <a:latin typeface="Calibri" panose="020F0502020204030204" pitchFamily="34" charset="0"/>
            </a:rPr>
            <a:t>- </a:t>
          </a:r>
          <a:r>
            <a:rPr lang="en-US" dirty="0">
              <a:latin typeface="Calibri" panose="020F0502020204030204" pitchFamily="34" charset="0"/>
              <a:hlinkClick xmlns:r="http://schemas.openxmlformats.org/officeDocument/2006/relationships" r:id="rId2"/>
            </a:rPr>
            <a:t>https://www.practiceadvisor.org/</a:t>
          </a:r>
          <a:r>
            <a:rPr lang="en-US" dirty="0">
              <a:latin typeface="Calibri" panose="020F0502020204030204" pitchFamily="34" charset="0"/>
            </a:rPr>
            <a:t> </a:t>
          </a:r>
        </a:p>
      </dgm:t>
    </dgm:pt>
    <dgm:pt modelId="{3D56E0F1-10AF-4231-B709-6A85278AE856}" type="parTrans" cxnId="{63E6481B-200D-46CF-85AE-4F53478CDC14}">
      <dgm:prSet/>
      <dgm:spPr/>
      <dgm:t>
        <a:bodyPr/>
        <a:lstStyle/>
        <a:p>
          <a:endParaRPr lang="en-US"/>
        </a:p>
      </dgm:t>
    </dgm:pt>
    <dgm:pt modelId="{45D129F1-8537-4487-910C-0B8CF8128FEA}" type="sibTrans" cxnId="{63E6481B-200D-46CF-85AE-4F53478CDC14}">
      <dgm:prSet/>
      <dgm:spPr/>
      <dgm:t>
        <a:bodyPr/>
        <a:lstStyle/>
        <a:p>
          <a:endParaRPr lang="en-US"/>
        </a:p>
      </dgm:t>
    </dgm:pt>
    <dgm:pt modelId="{C5306DE2-B760-412C-8873-04033C0689D9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Interactive web tool to assist with quality improvement, practice transformation, and more  </a:t>
          </a:r>
        </a:p>
      </dgm:t>
    </dgm:pt>
    <dgm:pt modelId="{E1C903B7-61DD-4028-A91F-720F65F1CCC5}" type="parTrans" cxnId="{7C0D018B-5F18-41DB-9F1E-BDBDFA57FBE2}">
      <dgm:prSet/>
      <dgm:spPr/>
      <dgm:t>
        <a:bodyPr/>
        <a:lstStyle/>
        <a:p>
          <a:endParaRPr lang="en-US"/>
        </a:p>
      </dgm:t>
    </dgm:pt>
    <dgm:pt modelId="{3BA9C7EC-C6D2-45F2-A821-0C96514F8B78}" type="sibTrans" cxnId="{7C0D018B-5F18-41DB-9F1E-BDBDFA57FBE2}">
      <dgm:prSet/>
      <dgm:spPr/>
      <dgm:t>
        <a:bodyPr/>
        <a:lstStyle/>
        <a:p>
          <a:endParaRPr lang="en-US"/>
        </a:p>
      </dgm:t>
    </dgm:pt>
    <dgm:pt modelId="{8B8F89A4-C8B3-4A01-A2EF-991144DE6F0D}">
      <dgm:prSet/>
      <dgm:spPr/>
      <dgm:t>
        <a:bodyPr/>
        <a:lstStyle/>
        <a:p>
          <a:r>
            <a:rPr lang="en-US" b="1" dirty="0" err="1">
              <a:latin typeface="Calibri" panose="020F0502020204030204" pitchFamily="34" charset="0"/>
            </a:rPr>
            <a:t>AmericanEHR</a:t>
          </a:r>
          <a:r>
            <a:rPr lang="en-US" b="1" dirty="0">
              <a:latin typeface="Calibri" panose="020F0502020204030204" pitchFamily="34" charset="0"/>
            </a:rPr>
            <a:t> Partners</a:t>
          </a:r>
          <a:r>
            <a:rPr lang="en-US" dirty="0">
              <a:latin typeface="Calibri" panose="020F0502020204030204" pitchFamily="34" charset="0"/>
            </a:rPr>
            <a:t> - </a:t>
          </a:r>
          <a:r>
            <a:rPr lang="en-US" dirty="0">
              <a:latin typeface="Calibri" panose="020F0502020204030204" pitchFamily="34" charset="0"/>
              <a:hlinkClick xmlns:r="http://schemas.openxmlformats.org/officeDocument/2006/relationships" r:id="rId3"/>
            </a:rPr>
            <a:t>http://www.americanehr.com/</a:t>
          </a:r>
          <a:r>
            <a:rPr lang="en-US" dirty="0">
              <a:latin typeface="Calibri" panose="020F0502020204030204" pitchFamily="34" charset="0"/>
            </a:rPr>
            <a:t> </a:t>
          </a:r>
        </a:p>
      </dgm:t>
    </dgm:pt>
    <dgm:pt modelId="{2B12B909-31C7-43F6-9644-6C8A70180E22}" type="parTrans" cxnId="{D74164B2-FB62-4418-9991-1533B07AEB23}">
      <dgm:prSet/>
      <dgm:spPr/>
      <dgm:t>
        <a:bodyPr/>
        <a:lstStyle/>
        <a:p>
          <a:endParaRPr lang="en-US"/>
        </a:p>
      </dgm:t>
    </dgm:pt>
    <dgm:pt modelId="{6CDE07EB-EC09-4E5E-AE89-C631B03A70BA}" type="sibTrans" cxnId="{D74164B2-FB62-4418-9991-1533B07AEB23}">
      <dgm:prSet/>
      <dgm:spPr/>
      <dgm:t>
        <a:bodyPr/>
        <a:lstStyle/>
        <a:p>
          <a:endParaRPr lang="en-US"/>
        </a:p>
      </dgm:t>
    </dgm:pt>
    <dgm:pt modelId="{117418F1-93FF-4770-A841-653AD83F7330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Data from physicians for physicians on EHR selection and usability, including MU certification</a:t>
          </a:r>
        </a:p>
      </dgm:t>
    </dgm:pt>
    <dgm:pt modelId="{2CF7E7B3-F8E9-431C-A097-8411EFD37F60}" type="parTrans" cxnId="{E7B9D42C-75C4-4FDE-8D0D-05952793532C}">
      <dgm:prSet/>
      <dgm:spPr/>
      <dgm:t>
        <a:bodyPr/>
        <a:lstStyle/>
        <a:p>
          <a:endParaRPr lang="en-US"/>
        </a:p>
      </dgm:t>
    </dgm:pt>
    <dgm:pt modelId="{F926EA0D-5433-44D2-917D-9FBD3191C445}" type="sibTrans" cxnId="{E7B9D42C-75C4-4FDE-8D0D-05952793532C}">
      <dgm:prSet/>
      <dgm:spPr/>
      <dgm:t>
        <a:bodyPr/>
        <a:lstStyle/>
        <a:p>
          <a:endParaRPr lang="en-US"/>
        </a:p>
      </dgm:t>
    </dgm:pt>
    <dgm:pt modelId="{CA07FB10-FEAC-40A6-B5B9-68007F5DD4A3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PQRSwizard</a:t>
          </a:r>
          <a:r>
            <a:rPr lang="en-US" dirty="0">
              <a:latin typeface="Calibri" panose="020F0502020204030204" pitchFamily="34" charset="0"/>
            </a:rPr>
            <a:t> and </a:t>
          </a:r>
          <a:r>
            <a:rPr lang="en-US" b="1" dirty="0">
              <a:latin typeface="Calibri" panose="020F0502020204030204" pitchFamily="34" charset="0"/>
            </a:rPr>
            <a:t>ACP Genesis Registry </a:t>
          </a:r>
          <a:r>
            <a:rPr lang="en-US" dirty="0">
              <a:latin typeface="Calibri" panose="020F0502020204030204" pitchFamily="34" charset="0"/>
            </a:rPr>
            <a:t>- </a:t>
          </a:r>
          <a:r>
            <a:rPr lang="en-US" dirty="0">
              <a:latin typeface="Calibri" panose="020F0502020204030204" pitchFamily="34" charset="0"/>
              <a:hlinkClick xmlns:r="http://schemas.openxmlformats.org/officeDocument/2006/relationships" r:id="rId4"/>
            </a:rPr>
            <a:t>https://acp.pqrswizard.com/</a:t>
          </a:r>
          <a:r>
            <a:rPr lang="en-US" dirty="0">
              <a:latin typeface="Calibri" panose="020F0502020204030204" pitchFamily="34" charset="0"/>
            </a:rPr>
            <a:t> and </a:t>
          </a:r>
          <a:r>
            <a:rPr lang="en-US" dirty="0">
              <a:latin typeface="Calibri" panose="020F0502020204030204" pitchFamily="34" charset="0"/>
              <a:hlinkClick xmlns:r="http://schemas.openxmlformats.org/officeDocument/2006/relationships" r:id="rId5"/>
            </a:rPr>
            <a:t>http://tinyurl.com/genesisregistry</a:t>
          </a:r>
          <a:r>
            <a:rPr lang="en-US" dirty="0">
              <a:latin typeface="Calibri" panose="020F0502020204030204" pitchFamily="34" charset="0"/>
            </a:rPr>
            <a:t> </a:t>
          </a:r>
        </a:p>
      </dgm:t>
    </dgm:pt>
    <dgm:pt modelId="{7B739BA5-C7A7-4440-8B82-F870F570F2BD}" type="parTrans" cxnId="{3D7E31FA-E6FA-49BD-B455-BBDE0C727425}">
      <dgm:prSet/>
      <dgm:spPr/>
      <dgm:t>
        <a:bodyPr/>
        <a:lstStyle/>
        <a:p>
          <a:endParaRPr lang="en-US"/>
        </a:p>
      </dgm:t>
    </dgm:pt>
    <dgm:pt modelId="{F9373100-F9D6-4DDE-AA4B-D1B87342FA78}" type="sibTrans" cxnId="{3D7E31FA-E6FA-49BD-B455-BBDE0C727425}">
      <dgm:prSet/>
      <dgm:spPr/>
      <dgm:t>
        <a:bodyPr/>
        <a:lstStyle/>
        <a:p>
          <a:endParaRPr lang="en-US"/>
        </a:p>
      </dgm:t>
    </dgm:pt>
    <dgm:pt modelId="{CA9C4807-B7C3-4AAF-A27C-1EB197B0E47E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Registry software option to assist with reporting to CMS on PQRS and/or MU.</a:t>
          </a:r>
        </a:p>
      </dgm:t>
    </dgm:pt>
    <dgm:pt modelId="{172273BF-6BEB-40CB-B708-498D6BA68416}" type="parTrans" cxnId="{73FA9DAF-C07E-4401-ABD9-162F1A31B708}">
      <dgm:prSet/>
      <dgm:spPr/>
      <dgm:t>
        <a:bodyPr/>
        <a:lstStyle/>
        <a:p>
          <a:endParaRPr lang="en-US"/>
        </a:p>
      </dgm:t>
    </dgm:pt>
    <dgm:pt modelId="{A21C3540-33A2-4236-974B-CCF16CF359AA}" type="sibTrans" cxnId="{73FA9DAF-C07E-4401-ABD9-162F1A31B708}">
      <dgm:prSet/>
      <dgm:spPr/>
      <dgm:t>
        <a:bodyPr/>
        <a:lstStyle/>
        <a:p>
          <a:endParaRPr lang="en-US"/>
        </a:p>
      </dgm:t>
    </dgm:pt>
    <dgm:pt modelId="{7C34B365-1595-4848-A78A-8BC797761547}">
      <dgm:prSet/>
      <dgm:spPr/>
      <dgm:t>
        <a:bodyPr/>
        <a:lstStyle/>
        <a:p>
          <a:r>
            <a:rPr lang="en-US" b="1" i="1" dirty="0" err="1">
              <a:latin typeface="Calibri" panose="020F0502020204030204" pitchFamily="34" charset="0"/>
            </a:rPr>
            <a:t>DynaMed</a:t>
          </a:r>
          <a:r>
            <a:rPr lang="en-US" b="1" i="1" dirty="0">
              <a:latin typeface="Calibri" panose="020F0502020204030204" pitchFamily="34" charset="0"/>
            </a:rPr>
            <a:t> Plus </a:t>
          </a:r>
          <a:r>
            <a:rPr lang="en-US" i="1" dirty="0">
              <a:latin typeface="Calibri" panose="020F0502020204030204" pitchFamily="34" charset="0"/>
            </a:rPr>
            <a:t>- </a:t>
          </a:r>
          <a:r>
            <a:rPr lang="en-US" dirty="0">
              <a:latin typeface="Calibri" panose="020F0502020204030204" pitchFamily="34" charset="0"/>
              <a:hlinkClick xmlns:r="http://schemas.openxmlformats.org/officeDocument/2006/relationships" r:id="rId6"/>
            </a:rPr>
            <a:t>http://www.dynamed.com/</a:t>
          </a:r>
          <a:r>
            <a:rPr lang="en-US" dirty="0">
              <a:latin typeface="Calibri" panose="020F0502020204030204" pitchFamily="34" charset="0"/>
            </a:rPr>
            <a:t> </a:t>
          </a:r>
        </a:p>
      </dgm:t>
    </dgm:pt>
    <dgm:pt modelId="{B24372DE-3EB3-4560-B127-469B6AB40134}" type="parTrans" cxnId="{A153C9E1-9AC3-4222-B12B-3D39A62569F2}">
      <dgm:prSet/>
      <dgm:spPr/>
      <dgm:t>
        <a:bodyPr/>
        <a:lstStyle/>
        <a:p>
          <a:endParaRPr lang="en-US"/>
        </a:p>
      </dgm:t>
    </dgm:pt>
    <dgm:pt modelId="{BBBA3BBC-A424-4C3F-8F85-8C8A31534E14}" type="sibTrans" cxnId="{A153C9E1-9AC3-4222-B12B-3D39A62569F2}">
      <dgm:prSet/>
      <dgm:spPr/>
      <dgm:t>
        <a:bodyPr/>
        <a:lstStyle/>
        <a:p>
          <a:endParaRPr lang="en-US"/>
        </a:p>
      </dgm:t>
    </dgm:pt>
    <dgm:pt modelId="{E7C10B85-6948-42B5-A028-5D5C3CB5857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Provides current, evidence-based clinical decision support </a:t>
          </a:r>
        </a:p>
      </dgm:t>
    </dgm:pt>
    <dgm:pt modelId="{24B9C6CB-64B1-4D74-8A4B-AA4148436D6D}" type="parTrans" cxnId="{01F409A1-BB5A-4752-BDE6-29E700F9B6B4}">
      <dgm:prSet/>
      <dgm:spPr/>
      <dgm:t>
        <a:bodyPr/>
        <a:lstStyle/>
        <a:p>
          <a:endParaRPr lang="en-US"/>
        </a:p>
      </dgm:t>
    </dgm:pt>
    <dgm:pt modelId="{127B8CCA-AD2C-404E-AD5B-1080DA73644C}" type="sibTrans" cxnId="{01F409A1-BB5A-4752-BDE6-29E700F9B6B4}">
      <dgm:prSet/>
      <dgm:spPr/>
      <dgm:t>
        <a:bodyPr/>
        <a:lstStyle/>
        <a:p>
          <a:endParaRPr lang="en-US"/>
        </a:p>
      </dgm:t>
    </dgm:pt>
    <dgm:pt modelId="{63B677DD-1A4F-47E6-93A8-85807B231A96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</a:rPr>
            <a:t>Questions:</a:t>
          </a:r>
          <a:r>
            <a:rPr lang="en-US" dirty="0">
              <a:latin typeface="Calibri" panose="020F0502020204030204" pitchFamily="34" charset="0"/>
            </a:rPr>
            <a:t>  </a:t>
          </a:r>
          <a:r>
            <a:rPr lang="en-US" dirty="0">
              <a:latin typeface="Calibri" panose="020F0502020204030204" pitchFamily="34" charset="0"/>
              <a:hlinkClick xmlns:r="http://schemas.openxmlformats.org/officeDocument/2006/relationships" r:id="rId7"/>
            </a:rPr>
            <a:t>macra@acponline.org</a:t>
          </a:r>
          <a:r>
            <a:rPr lang="en-US" dirty="0">
              <a:latin typeface="Calibri" panose="020F0502020204030204" pitchFamily="34" charset="0"/>
            </a:rPr>
            <a:t> </a:t>
          </a:r>
        </a:p>
      </dgm:t>
    </dgm:pt>
    <dgm:pt modelId="{7FE67F7D-4685-46B8-BF41-B51D071C8E67}" type="parTrans" cxnId="{ADD2F228-035F-4108-B153-8DA2492A9D5D}">
      <dgm:prSet/>
      <dgm:spPr/>
      <dgm:t>
        <a:bodyPr/>
        <a:lstStyle/>
        <a:p>
          <a:endParaRPr lang="en-US"/>
        </a:p>
      </dgm:t>
    </dgm:pt>
    <dgm:pt modelId="{C9B37D37-73FF-47CA-A2CF-72EE0894D56F}" type="sibTrans" cxnId="{ADD2F228-035F-4108-B153-8DA2492A9D5D}">
      <dgm:prSet/>
      <dgm:spPr/>
      <dgm:t>
        <a:bodyPr/>
        <a:lstStyle/>
        <a:p>
          <a:endParaRPr lang="en-US"/>
        </a:p>
      </dgm:t>
    </dgm:pt>
    <dgm:pt modelId="{8A6DDCDF-F460-4188-BC9D-7654CE0C243F}" type="pres">
      <dgm:prSet presAssocID="{FF4BC449-3F16-4AE2-A4F4-71A8DD575D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9D1CD-8738-4C0D-8B21-AC88C012F70E}" type="pres">
      <dgm:prSet presAssocID="{4ACAF255-0E71-446B-B14C-AC261669B33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A7B0D-7FDF-49AC-B2E6-4169C47219B1}" type="pres">
      <dgm:prSet presAssocID="{4ACAF255-0E71-446B-B14C-AC261669B33F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EA358-2025-4F72-AAC6-D555BD334BC3}" type="pres">
      <dgm:prSet presAssocID="{BBEBF7BA-3064-4F81-A561-9E088B137CA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8CE0B-234C-4ABD-8E86-070A251FC052}" type="pres">
      <dgm:prSet presAssocID="{BBEBF7BA-3064-4F81-A561-9E088B137CA7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E92E9-729D-4829-85F8-D94B69E140C6}" type="pres">
      <dgm:prSet presAssocID="{8B8F89A4-C8B3-4A01-A2EF-991144DE6F0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0F455-BFC9-450C-A3C7-A2B8A227927F}" type="pres">
      <dgm:prSet presAssocID="{8B8F89A4-C8B3-4A01-A2EF-991144DE6F0D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03841-6230-4886-83F1-753EAACDB77D}" type="pres">
      <dgm:prSet presAssocID="{CA07FB10-FEAC-40A6-B5B9-68007F5DD4A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9786D-CB53-4738-9C2A-302AA6638B8A}" type="pres">
      <dgm:prSet presAssocID="{CA07FB10-FEAC-40A6-B5B9-68007F5DD4A3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F2067-86CC-4043-95F2-8E91AC74BFDC}" type="pres">
      <dgm:prSet presAssocID="{7C34B365-1595-4848-A78A-8BC79776154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EF8E6-E9AF-4C03-8F90-5C3875FA3C88}" type="pres">
      <dgm:prSet presAssocID="{7C34B365-1595-4848-A78A-8BC797761547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165AF-5DBC-4577-A51F-FE7244ED1572}" type="pres">
      <dgm:prSet presAssocID="{63B677DD-1A4F-47E6-93A8-85807B231A9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2F228-035F-4108-B153-8DA2492A9D5D}" srcId="{FF4BC449-3F16-4AE2-A4F4-71A8DD575D51}" destId="{63B677DD-1A4F-47E6-93A8-85807B231A96}" srcOrd="5" destOrd="0" parTransId="{7FE67F7D-4685-46B8-BF41-B51D071C8E67}" sibTransId="{C9B37D37-73FF-47CA-A2CF-72EE0894D56F}"/>
    <dgm:cxn modelId="{2E73F6BD-961F-495E-A788-23BC149962C3}" type="presOf" srcId="{7C34B365-1595-4848-A78A-8BC797761547}" destId="{582F2067-86CC-4043-95F2-8E91AC74BFDC}" srcOrd="0" destOrd="0" presId="urn:microsoft.com/office/officeart/2005/8/layout/vList2"/>
    <dgm:cxn modelId="{7B0E27ED-5B24-4A60-A425-996773C26C6D}" type="presOf" srcId="{117418F1-93FF-4770-A841-653AD83F7330}" destId="{FD30F455-BFC9-450C-A3C7-A2B8A227927F}" srcOrd="0" destOrd="0" presId="urn:microsoft.com/office/officeart/2005/8/layout/vList2"/>
    <dgm:cxn modelId="{F5562696-FC4F-4BC5-8DC6-D36A6FB64EE3}" type="presOf" srcId="{E7C10B85-6948-42B5-A028-5D5C3CB58574}" destId="{502EF8E6-E9AF-4C03-8F90-5C3875FA3C88}" srcOrd="0" destOrd="0" presId="urn:microsoft.com/office/officeart/2005/8/layout/vList2"/>
    <dgm:cxn modelId="{31FE58F7-F2AE-40EF-B34E-FACE0C800DD0}" srcId="{FF4BC449-3F16-4AE2-A4F4-71A8DD575D51}" destId="{4ACAF255-0E71-446B-B14C-AC261669B33F}" srcOrd="0" destOrd="0" parTransId="{85769638-8530-4DD7-9DB0-284A7710DF8D}" sibTransId="{CA439A34-552C-4832-9E3A-5464ABBC871C}"/>
    <dgm:cxn modelId="{63E6481B-200D-46CF-85AE-4F53478CDC14}" srcId="{FF4BC449-3F16-4AE2-A4F4-71A8DD575D51}" destId="{BBEBF7BA-3064-4F81-A561-9E088B137CA7}" srcOrd="1" destOrd="0" parTransId="{3D56E0F1-10AF-4231-B709-6A85278AE856}" sibTransId="{45D129F1-8537-4487-910C-0B8CF8128FEA}"/>
    <dgm:cxn modelId="{E047D5B6-C7A8-46F6-A0A7-3D9D593E6ED8}" type="presOf" srcId="{CA9C4807-B7C3-4AAF-A27C-1EB197B0E47E}" destId="{B129786D-CB53-4738-9C2A-302AA6638B8A}" srcOrd="0" destOrd="0" presId="urn:microsoft.com/office/officeart/2005/8/layout/vList2"/>
    <dgm:cxn modelId="{7C0D018B-5F18-41DB-9F1E-BDBDFA57FBE2}" srcId="{BBEBF7BA-3064-4F81-A561-9E088B137CA7}" destId="{C5306DE2-B760-412C-8873-04033C0689D9}" srcOrd="0" destOrd="0" parTransId="{E1C903B7-61DD-4028-A91F-720F65F1CCC5}" sibTransId="{3BA9C7EC-C6D2-45F2-A821-0C96514F8B78}"/>
    <dgm:cxn modelId="{A4DFF645-3B7A-472E-B767-6257BF07E013}" srcId="{4ACAF255-0E71-446B-B14C-AC261669B33F}" destId="{B7E24089-DFC7-4C3E-A264-75BDBDB2DA14}" srcOrd="0" destOrd="0" parTransId="{5F7B49CC-F956-4602-9AFA-C40245E402BF}" sibTransId="{500AD3AB-0DD8-4301-B96F-26ACE0EE3CB4}"/>
    <dgm:cxn modelId="{E7B9D42C-75C4-4FDE-8D0D-05952793532C}" srcId="{8B8F89A4-C8B3-4A01-A2EF-991144DE6F0D}" destId="{117418F1-93FF-4770-A841-653AD83F7330}" srcOrd="0" destOrd="0" parTransId="{2CF7E7B3-F8E9-431C-A097-8411EFD37F60}" sibTransId="{F926EA0D-5433-44D2-917D-9FBD3191C445}"/>
    <dgm:cxn modelId="{C6644911-7532-48F6-9DF2-60A9373FEA13}" type="presOf" srcId="{B7E24089-DFC7-4C3E-A264-75BDBDB2DA14}" destId="{9C0A7B0D-7FDF-49AC-B2E6-4169C47219B1}" srcOrd="0" destOrd="0" presId="urn:microsoft.com/office/officeart/2005/8/layout/vList2"/>
    <dgm:cxn modelId="{F1D064F3-31E2-46D0-8263-21FBB906CF3A}" type="presOf" srcId="{BBEBF7BA-3064-4F81-A561-9E088B137CA7}" destId="{178EA358-2025-4F72-AAC6-D555BD334BC3}" srcOrd="0" destOrd="0" presId="urn:microsoft.com/office/officeart/2005/8/layout/vList2"/>
    <dgm:cxn modelId="{D74164B2-FB62-4418-9991-1533B07AEB23}" srcId="{FF4BC449-3F16-4AE2-A4F4-71A8DD575D51}" destId="{8B8F89A4-C8B3-4A01-A2EF-991144DE6F0D}" srcOrd="2" destOrd="0" parTransId="{2B12B909-31C7-43F6-9644-6C8A70180E22}" sibTransId="{6CDE07EB-EC09-4E5E-AE89-C631B03A70BA}"/>
    <dgm:cxn modelId="{BA84DC2F-FEA5-452E-8301-7D781173897E}" type="presOf" srcId="{63B677DD-1A4F-47E6-93A8-85807B231A96}" destId="{E1D165AF-5DBC-4577-A51F-FE7244ED1572}" srcOrd="0" destOrd="0" presId="urn:microsoft.com/office/officeart/2005/8/layout/vList2"/>
    <dgm:cxn modelId="{44DD8C33-8E8B-4B77-813E-B1BA8960CE1E}" type="presOf" srcId="{CA07FB10-FEAC-40A6-B5B9-68007F5DD4A3}" destId="{EA803841-6230-4886-83F1-753EAACDB77D}" srcOrd="0" destOrd="0" presId="urn:microsoft.com/office/officeart/2005/8/layout/vList2"/>
    <dgm:cxn modelId="{73FA9DAF-C07E-4401-ABD9-162F1A31B708}" srcId="{CA07FB10-FEAC-40A6-B5B9-68007F5DD4A3}" destId="{CA9C4807-B7C3-4AAF-A27C-1EB197B0E47E}" srcOrd="0" destOrd="0" parTransId="{172273BF-6BEB-40CB-B708-498D6BA68416}" sibTransId="{A21C3540-33A2-4236-974B-CCF16CF359AA}"/>
    <dgm:cxn modelId="{A153C9E1-9AC3-4222-B12B-3D39A62569F2}" srcId="{FF4BC449-3F16-4AE2-A4F4-71A8DD575D51}" destId="{7C34B365-1595-4848-A78A-8BC797761547}" srcOrd="4" destOrd="0" parTransId="{B24372DE-3EB3-4560-B127-469B6AB40134}" sibTransId="{BBBA3BBC-A424-4C3F-8F85-8C8A31534E14}"/>
    <dgm:cxn modelId="{FE2353EE-4AD2-4687-B22C-301AF1DE8FB4}" type="presOf" srcId="{C5306DE2-B760-412C-8873-04033C0689D9}" destId="{F618CE0B-234C-4ABD-8E86-070A251FC052}" srcOrd="0" destOrd="0" presId="urn:microsoft.com/office/officeart/2005/8/layout/vList2"/>
    <dgm:cxn modelId="{F5403C33-B178-49AD-9158-E50CCF783878}" type="presOf" srcId="{4ACAF255-0E71-446B-B14C-AC261669B33F}" destId="{D3D9D1CD-8738-4C0D-8B21-AC88C012F70E}" srcOrd="0" destOrd="0" presId="urn:microsoft.com/office/officeart/2005/8/layout/vList2"/>
    <dgm:cxn modelId="{01F409A1-BB5A-4752-BDE6-29E700F9B6B4}" srcId="{7C34B365-1595-4848-A78A-8BC797761547}" destId="{E7C10B85-6948-42B5-A028-5D5C3CB58574}" srcOrd="0" destOrd="0" parTransId="{24B9C6CB-64B1-4D74-8A4B-AA4148436D6D}" sibTransId="{127B8CCA-AD2C-404E-AD5B-1080DA73644C}"/>
    <dgm:cxn modelId="{B940D080-C2C3-4D2C-BDB4-73484603FEAE}" type="presOf" srcId="{FF4BC449-3F16-4AE2-A4F4-71A8DD575D51}" destId="{8A6DDCDF-F460-4188-BC9D-7654CE0C243F}" srcOrd="0" destOrd="0" presId="urn:microsoft.com/office/officeart/2005/8/layout/vList2"/>
    <dgm:cxn modelId="{A3A243E1-6A14-4744-BB56-71E6D2215035}" type="presOf" srcId="{8B8F89A4-C8B3-4A01-A2EF-991144DE6F0D}" destId="{D69E92E9-729D-4829-85F8-D94B69E140C6}" srcOrd="0" destOrd="0" presId="urn:microsoft.com/office/officeart/2005/8/layout/vList2"/>
    <dgm:cxn modelId="{3D7E31FA-E6FA-49BD-B455-BBDE0C727425}" srcId="{FF4BC449-3F16-4AE2-A4F4-71A8DD575D51}" destId="{CA07FB10-FEAC-40A6-B5B9-68007F5DD4A3}" srcOrd="3" destOrd="0" parTransId="{7B739BA5-C7A7-4440-8B82-F870F570F2BD}" sibTransId="{F9373100-F9D6-4DDE-AA4B-D1B87342FA78}"/>
    <dgm:cxn modelId="{2FCF2ECB-1793-4BE8-93F7-127B56FD46AE}" type="presParOf" srcId="{8A6DDCDF-F460-4188-BC9D-7654CE0C243F}" destId="{D3D9D1CD-8738-4C0D-8B21-AC88C012F70E}" srcOrd="0" destOrd="0" presId="urn:microsoft.com/office/officeart/2005/8/layout/vList2"/>
    <dgm:cxn modelId="{744CA083-0281-4D9A-BD32-27016E42265C}" type="presParOf" srcId="{8A6DDCDF-F460-4188-BC9D-7654CE0C243F}" destId="{9C0A7B0D-7FDF-49AC-B2E6-4169C47219B1}" srcOrd="1" destOrd="0" presId="urn:microsoft.com/office/officeart/2005/8/layout/vList2"/>
    <dgm:cxn modelId="{FA50BDAA-F359-4140-A646-28065B38EAC8}" type="presParOf" srcId="{8A6DDCDF-F460-4188-BC9D-7654CE0C243F}" destId="{178EA358-2025-4F72-AAC6-D555BD334BC3}" srcOrd="2" destOrd="0" presId="urn:microsoft.com/office/officeart/2005/8/layout/vList2"/>
    <dgm:cxn modelId="{C3A99EBA-D790-425F-B052-BFB71844B571}" type="presParOf" srcId="{8A6DDCDF-F460-4188-BC9D-7654CE0C243F}" destId="{F618CE0B-234C-4ABD-8E86-070A251FC052}" srcOrd="3" destOrd="0" presId="urn:microsoft.com/office/officeart/2005/8/layout/vList2"/>
    <dgm:cxn modelId="{115E179B-8C5E-4C28-B28C-790FF3C9AA73}" type="presParOf" srcId="{8A6DDCDF-F460-4188-BC9D-7654CE0C243F}" destId="{D69E92E9-729D-4829-85F8-D94B69E140C6}" srcOrd="4" destOrd="0" presId="urn:microsoft.com/office/officeart/2005/8/layout/vList2"/>
    <dgm:cxn modelId="{4C0C062A-2333-463C-A7D8-48525A61D8FE}" type="presParOf" srcId="{8A6DDCDF-F460-4188-BC9D-7654CE0C243F}" destId="{FD30F455-BFC9-450C-A3C7-A2B8A227927F}" srcOrd="5" destOrd="0" presId="urn:microsoft.com/office/officeart/2005/8/layout/vList2"/>
    <dgm:cxn modelId="{69C61C6D-635A-46BE-A18E-02268DB6F30C}" type="presParOf" srcId="{8A6DDCDF-F460-4188-BC9D-7654CE0C243F}" destId="{EA803841-6230-4886-83F1-753EAACDB77D}" srcOrd="6" destOrd="0" presId="urn:microsoft.com/office/officeart/2005/8/layout/vList2"/>
    <dgm:cxn modelId="{CAF7DBBA-A41D-4C2D-AAAD-1CB2483CDB61}" type="presParOf" srcId="{8A6DDCDF-F460-4188-BC9D-7654CE0C243F}" destId="{B129786D-CB53-4738-9C2A-302AA6638B8A}" srcOrd="7" destOrd="0" presId="urn:microsoft.com/office/officeart/2005/8/layout/vList2"/>
    <dgm:cxn modelId="{F4422F72-74B0-4689-8E92-2F7E9E156520}" type="presParOf" srcId="{8A6DDCDF-F460-4188-BC9D-7654CE0C243F}" destId="{582F2067-86CC-4043-95F2-8E91AC74BFDC}" srcOrd="8" destOrd="0" presId="urn:microsoft.com/office/officeart/2005/8/layout/vList2"/>
    <dgm:cxn modelId="{687B2054-EF6A-4C1B-864F-AD7B3749D4A4}" type="presParOf" srcId="{8A6DDCDF-F460-4188-BC9D-7654CE0C243F}" destId="{502EF8E6-E9AF-4C03-8F90-5C3875FA3C88}" srcOrd="9" destOrd="0" presId="urn:microsoft.com/office/officeart/2005/8/layout/vList2"/>
    <dgm:cxn modelId="{75233521-4999-4E1D-B6FA-23E3ACCF67AD}" type="presParOf" srcId="{8A6DDCDF-F460-4188-BC9D-7654CE0C243F}" destId="{E1D165AF-5DBC-4577-A51F-FE7244ED157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6B893-44E7-454A-929E-07A7ACCE4D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811CE7-E410-48B1-B484-2A859E9237E1}">
      <dgm:prSet/>
      <dgm:spPr/>
      <dgm:t>
        <a:bodyPr/>
        <a:lstStyle/>
        <a:p>
          <a:r>
            <a:rPr lang="en-US" dirty="0"/>
            <a:t>Electronic algorithm/ practice readiness assessment–practice characteristics, quality measurement experience, quality improvement activities, and readiness</a:t>
          </a:r>
        </a:p>
      </dgm:t>
    </dgm:pt>
    <dgm:pt modelId="{B1EBB48D-1378-4850-8A65-EF99BD608EFC}" type="parTrans" cxnId="{B3C2C271-650A-4152-B19A-2BB6C5532BDC}">
      <dgm:prSet/>
      <dgm:spPr/>
      <dgm:t>
        <a:bodyPr/>
        <a:lstStyle/>
        <a:p>
          <a:endParaRPr lang="en-US"/>
        </a:p>
      </dgm:t>
    </dgm:pt>
    <dgm:pt modelId="{F5CBB5BA-DF97-4BD7-AA62-E347747B3E80}" type="sibTrans" cxnId="{B3C2C271-650A-4152-B19A-2BB6C5532BDC}">
      <dgm:prSet/>
      <dgm:spPr/>
      <dgm:t>
        <a:bodyPr/>
        <a:lstStyle/>
        <a:p>
          <a:endParaRPr lang="en-US"/>
        </a:p>
      </dgm:t>
    </dgm:pt>
    <dgm:pt modelId="{0D5FD80B-1809-4C36-89C6-C1A799842AD7}">
      <dgm:prSet/>
      <dgm:spPr/>
      <dgm:t>
        <a:bodyPr/>
        <a:lstStyle/>
        <a:p>
          <a:r>
            <a:rPr lang="en-US" dirty="0"/>
            <a:t>Algorithm does NOT result in a single answer (of MIPS vs APMs)–but rather analyzes the challenges and opportunities with each option–and identifies gap areas (e.g., are you doing care coordination, population management, etc.)</a:t>
          </a:r>
        </a:p>
      </dgm:t>
    </dgm:pt>
    <dgm:pt modelId="{C7DA3AEE-8759-4208-9A6F-571C3F3A7134}" type="parTrans" cxnId="{B6B718AF-8C21-42B0-A890-EE7E7196DB64}">
      <dgm:prSet/>
      <dgm:spPr/>
      <dgm:t>
        <a:bodyPr/>
        <a:lstStyle/>
        <a:p>
          <a:endParaRPr lang="en-US"/>
        </a:p>
      </dgm:t>
    </dgm:pt>
    <dgm:pt modelId="{537086BE-6B9F-4AB4-B912-E013A70AAEA1}" type="sibTrans" cxnId="{B6B718AF-8C21-42B0-A890-EE7E7196DB64}">
      <dgm:prSet/>
      <dgm:spPr/>
      <dgm:t>
        <a:bodyPr/>
        <a:lstStyle/>
        <a:p>
          <a:endParaRPr lang="en-US"/>
        </a:p>
      </dgm:t>
    </dgm:pt>
    <dgm:pt modelId="{7DB662B3-C7FE-47E1-8492-122D2ED43701}">
      <dgm:prSet/>
      <dgm:spPr/>
      <dgm:t>
        <a:bodyPr/>
        <a:lstStyle/>
        <a:p>
          <a:r>
            <a:rPr lang="en-US" dirty="0"/>
            <a:t>The user identifies their pathway–and is then directed to tailored resources to help them succeed. ACP resources such as Practice Advisor®, Genesis Registry, </a:t>
          </a:r>
          <a:r>
            <a:rPr lang="en-US" dirty="0" err="1"/>
            <a:t>AmericanEHR</a:t>
          </a:r>
          <a:r>
            <a:rPr lang="en-US" dirty="0"/>
            <a:t>, etc.</a:t>
          </a:r>
        </a:p>
      </dgm:t>
    </dgm:pt>
    <dgm:pt modelId="{44F015C5-3F60-412B-8CDE-CBF694E79A9E}" type="parTrans" cxnId="{CB240731-0539-41EF-B422-DDA2A51B8483}">
      <dgm:prSet/>
      <dgm:spPr/>
      <dgm:t>
        <a:bodyPr/>
        <a:lstStyle/>
        <a:p>
          <a:endParaRPr lang="en-US"/>
        </a:p>
      </dgm:t>
    </dgm:pt>
    <dgm:pt modelId="{1252C571-E4F7-44E1-882E-D98FFAF159F0}" type="sibTrans" cxnId="{CB240731-0539-41EF-B422-DDA2A51B8483}">
      <dgm:prSet/>
      <dgm:spPr/>
      <dgm:t>
        <a:bodyPr/>
        <a:lstStyle/>
        <a:p>
          <a:endParaRPr lang="en-US"/>
        </a:p>
      </dgm:t>
    </dgm:pt>
    <dgm:pt modelId="{3DE911AE-C164-4BC6-8175-9114AC058D5F}" type="pres">
      <dgm:prSet presAssocID="{9E76B893-44E7-454A-929E-07A7ACCE4D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54EA16-ABDE-4035-87AE-082011F90D04}" type="pres">
      <dgm:prSet presAssocID="{05811CE7-E410-48B1-B484-2A859E9237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9D56A-DCD5-47A9-9289-0C51C03BCB55}" type="pres">
      <dgm:prSet presAssocID="{F5CBB5BA-DF97-4BD7-AA62-E347747B3E80}" presName="spacer" presStyleCnt="0"/>
      <dgm:spPr/>
    </dgm:pt>
    <dgm:pt modelId="{C80AAD67-3320-44B6-82F0-7B9C5844CCA2}" type="pres">
      <dgm:prSet presAssocID="{0D5FD80B-1809-4C36-89C6-C1A799842AD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B76CA-198D-4983-AF15-AD8F777FF6C8}" type="pres">
      <dgm:prSet presAssocID="{537086BE-6B9F-4AB4-B912-E013A70AAEA1}" presName="spacer" presStyleCnt="0"/>
      <dgm:spPr/>
    </dgm:pt>
    <dgm:pt modelId="{EE06397B-8EC6-413D-A414-D2C899A8F895}" type="pres">
      <dgm:prSet presAssocID="{7DB662B3-C7FE-47E1-8492-122D2ED437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5C600-26B1-424F-8941-6AD8D1E1D3AC}" type="presOf" srcId="{05811CE7-E410-48B1-B484-2A859E9237E1}" destId="{8954EA16-ABDE-4035-87AE-082011F90D04}" srcOrd="0" destOrd="0" presId="urn:microsoft.com/office/officeart/2005/8/layout/vList2"/>
    <dgm:cxn modelId="{B3C2C271-650A-4152-B19A-2BB6C5532BDC}" srcId="{9E76B893-44E7-454A-929E-07A7ACCE4D4A}" destId="{05811CE7-E410-48B1-B484-2A859E9237E1}" srcOrd="0" destOrd="0" parTransId="{B1EBB48D-1378-4850-8A65-EF99BD608EFC}" sibTransId="{F5CBB5BA-DF97-4BD7-AA62-E347747B3E80}"/>
    <dgm:cxn modelId="{B6B718AF-8C21-42B0-A890-EE7E7196DB64}" srcId="{9E76B893-44E7-454A-929E-07A7ACCE4D4A}" destId="{0D5FD80B-1809-4C36-89C6-C1A799842AD7}" srcOrd="1" destOrd="0" parTransId="{C7DA3AEE-8759-4208-9A6F-571C3F3A7134}" sibTransId="{537086BE-6B9F-4AB4-B912-E013A70AAEA1}"/>
    <dgm:cxn modelId="{82605C87-F0C0-450A-87BC-EAA7F2A18EA3}" type="presOf" srcId="{0D5FD80B-1809-4C36-89C6-C1A799842AD7}" destId="{C80AAD67-3320-44B6-82F0-7B9C5844CCA2}" srcOrd="0" destOrd="0" presId="urn:microsoft.com/office/officeart/2005/8/layout/vList2"/>
    <dgm:cxn modelId="{7D443E08-72EA-44B2-96A0-568EF5D84032}" type="presOf" srcId="{7DB662B3-C7FE-47E1-8492-122D2ED43701}" destId="{EE06397B-8EC6-413D-A414-D2C899A8F895}" srcOrd="0" destOrd="0" presId="urn:microsoft.com/office/officeart/2005/8/layout/vList2"/>
    <dgm:cxn modelId="{CB240731-0539-41EF-B422-DDA2A51B8483}" srcId="{9E76B893-44E7-454A-929E-07A7ACCE4D4A}" destId="{7DB662B3-C7FE-47E1-8492-122D2ED43701}" srcOrd="2" destOrd="0" parTransId="{44F015C5-3F60-412B-8CDE-CBF694E79A9E}" sibTransId="{1252C571-E4F7-44E1-882E-D98FFAF159F0}"/>
    <dgm:cxn modelId="{67D1E2DF-9D98-498C-B186-BE8A82F1DDB4}" type="presOf" srcId="{9E76B893-44E7-454A-929E-07A7ACCE4D4A}" destId="{3DE911AE-C164-4BC6-8175-9114AC058D5F}" srcOrd="0" destOrd="0" presId="urn:microsoft.com/office/officeart/2005/8/layout/vList2"/>
    <dgm:cxn modelId="{A9FA773C-E36D-4522-8E66-93BB1C4AE303}" type="presParOf" srcId="{3DE911AE-C164-4BC6-8175-9114AC058D5F}" destId="{8954EA16-ABDE-4035-87AE-082011F90D04}" srcOrd="0" destOrd="0" presId="urn:microsoft.com/office/officeart/2005/8/layout/vList2"/>
    <dgm:cxn modelId="{6525AC20-7604-4067-8EB5-65736FA072AA}" type="presParOf" srcId="{3DE911AE-C164-4BC6-8175-9114AC058D5F}" destId="{29D9D56A-DCD5-47A9-9289-0C51C03BCB55}" srcOrd="1" destOrd="0" presId="urn:microsoft.com/office/officeart/2005/8/layout/vList2"/>
    <dgm:cxn modelId="{F7847643-EF3D-4CD6-ABF1-66B6D551AD34}" type="presParOf" srcId="{3DE911AE-C164-4BC6-8175-9114AC058D5F}" destId="{C80AAD67-3320-44B6-82F0-7B9C5844CCA2}" srcOrd="2" destOrd="0" presId="urn:microsoft.com/office/officeart/2005/8/layout/vList2"/>
    <dgm:cxn modelId="{4FFDBDFF-E37D-48F0-926E-1AD789789A5B}" type="presParOf" srcId="{3DE911AE-C164-4BC6-8175-9114AC058D5F}" destId="{F93B76CA-198D-4983-AF15-AD8F777FF6C8}" srcOrd="3" destOrd="0" presId="urn:microsoft.com/office/officeart/2005/8/layout/vList2"/>
    <dgm:cxn modelId="{C7DF3360-DFBE-4ED0-BAA0-DAE7ACCFBB8A}" type="presParOf" srcId="{3DE911AE-C164-4BC6-8175-9114AC058D5F}" destId="{EE06397B-8EC6-413D-A414-D2C899A8F8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68BE6FC-EE6F-481E-936C-BA3CA521D9A1}" type="datetimeFigureOut">
              <a:rPr lang="en-US"/>
              <a:pPr>
                <a:defRPr/>
              </a:pPr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0A1FD97-C112-4E4E-A1AA-DA5C887AEF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28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83E5EA6-B4CF-4D32-A3D2-F1BF8A5F9F04}" type="datetimeFigureOut">
              <a:rPr lang="en-US"/>
              <a:pPr>
                <a:defRPr/>
              </a:pPr>
              <a:t>9/15/2016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3241" tIns="46621" rIns="93241" bIns="4662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095E25-BF1C-41E4-B4E2-48CA53708E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06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many but the most broad reaching and inclusive (small rural underserved practices)</a:t>
            </a:r>
          </a:p>
          <a:p>
            <a:r>
              <a:rPr lang="en-US" dirty="0" smtClean="0"/>
              <a:t>&gt;$785 million in funding from CMMI</a:t>
            </a:r>
          </a:p>
          <a:p>
            <a:r>
              <a:rPr lang="en-US" dirty="0" smtClean="0"/>
              <a:t>Prepare 140,000+ clinicians for value-based payments</a:t>
            </a:r>
          </a:p>
          <a:p>
            <a:r>
              <a:rPr lang="en-US" dirty="0" smtClean="0"/>
              <a:t>↑health outcomes for millions of patients</a:t>
            </a:r>
          </a:p>
          <a:p>
            <a:r>
              <a:rPr lang="en-US" dirty="0" smtClean="0"/>
              <a:t>↓unnecessary hospitalization, tests and procedures</a:t>
            </a:r>
          </a:p>
          <a:p>
            <a:r>
              <a:rPr lang="en-US" dirty="0" smtClean="0"/>
              <a:t>Generate $1-$4 billion in savings</a:t>
            </a:r>
          </a:p>
          <a:p>
            <a:r>
              <a:rPr lang="en-US" dirty="0" smtClean="0"/>
              <a:t>Build evidence base of practice transformation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95E25-BF1C-41E4-B4E2-48CA53708E2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95E25-BF1C-41E4-B4E2-48CA53708E2D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574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1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4B6B2D-C01B-4535-990B-4194A7DFB8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477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682D1D-C7A4-4FF1-ACE1-5BED741775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94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3ECE0-47BE-4E77-9DF3-E3A92A8A43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030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21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embership-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39713"/>
            <a:ext cx="21431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6272" y="691135"/>
            <a:ext cx="8689128" cy="369332"/>
          </a:xfrm>
        </p:spPr>
        <p:txBody>
          <a:bodyPr anchor="b"/>
          <a:lstStyle>
            <a:lvl1pPr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26272" y="1144588"/>
            <a:ext cx="8689128" cy="338554"/>
          </a:xfrm>
        </p:spPr>
        <p:txBody>
          <a:bodyPr anchorCtr="1">
            <a:spAutoFit/>
          </a:bodyPr>
          <a:lstStyle>
            <a:lvl1pPr marL="0" indent="0" algn="ctr">
              <a:buNone/>
              <a:defRPr sz="2200"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27013" y="6510338"/>
            <a:ext cx="5287962" cy="21431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Source: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399463" y="6510338"/>
            <a:ext cx="515937" cy="184150"/>
          </a:xfrm>
        </p:spPr>
        <p:txBody>
          <a:bodyPr/>
          <a:lstStyle>
            <a:lvl1pPr defTabSz="914400">
              <a:defRPr/>
            </a:lvl1pPr>
          </a:lstStyle>
          <a:p>
            <a:fld id="{975A4AA7-F1C5-4813-82DE-4B7335E925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8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3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935F3-9349-4484-9D38-EBA4BBE43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67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923E-3644-4E3C-9864-E2138F838A31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9/15/2016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94D0-B7FB-40C6-A9AC-67F578A495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373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4B6B2D-C01B-4535-990B-4194A7DFB8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81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682D1D-C7A4-4FF1-ACE1-5BED741775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12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51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3ECE0-47BE-4E77-9DF3-E3A92A8A43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578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922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embership-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39713"/>
            <a:ext cx="21431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6272" y="691135"/>
            <a:ext cx="8689128" cy="369332"/>
          </a:xfrm>
        </p:spPr>
        <p:txBody>
          <a:bodyPr anchor="b"/>
          <a:lstStyle>
            <a:lvl1pPr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26272" y="1144588"/>
            <a:ext cx="8689128" cy="338554"/>
          </a:xfrm>
        </p:spPr>
        <p:txBody>
          <a:bodyPr anchorCtr="1">
            <a:spAutoFit/>
          </a:bodyPr>
          <a:lstStyle>
            <a:lvl1pPr marL="0" indent="0" algn="ctr">
              <a:buNone/>
              <a:defRPr sz="2200"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27013" y="6510338"/>
            <a:ext cx="5287962" cy="21431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/>
                </a:solidFill>
              </a:rPr>
              <a:t>Source: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399463" y="6510338"/>
            <a:ext cx="515937" cy="184150"/>
          </a:xfrm>
        </p:spPr>
        <p:txBody>
          <a:bodyPr/>
          <a:lstStyle>
            <a:lvl1pPr defTabSz="914400">
              <a:defRPr/>
            </a:lvl1pPr>
          </a:lstStyle>
          <a:p>
            <a:fld id="{975A4AA7-F1C5-4813-82DE-4B7335E925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42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6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935F3-9349-4484-9D38-EBA4BBE43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8672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embership-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39713"/>
            <a:ext cx="21431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6272" y="691135"/>
            <a:ext cx="8689128" cy="369332"/>
          </a:xfrm>
        </p:spPr>
        <p:txBody>
          <a:bodyPr anchor="b"/>
          <a:lstStyle>
            <a:lvl1pPr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26272" y="1144588"/>
            <a:ext cx="8689128" cy="338554"/>
          </a:xfrm>
        </p:spPr>
        <p:txBody>
          <a:bodyPr anchorCtr="1">
            <a:spAutoFit/>
          </a:bodyPr>
          <a:lstStyle>
            <a:lvl1pPr marL="0" indent="0" algn="ctr">
              <a:buNone/>
              <a:defRPr sz="2200"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27013" y="6510338"/>
            <a:ext cx="5287962" cy="21431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dirty="0"/>
              <a:t>Source: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399463" y="6510338"/>
            <a:ext cx="515937" cy="184150"/>
          </a:xfrm>
        </p:spPr>
        <p:txBody>
          <a:bodyPr/>
          <a:lstStyle>
            <a:lvl1pPr defTabSz="914400">
              <a:defRPr/>
            </a:lvl1pPr>
          </a:lstStyle>
          <a:p>
            <a:fld id="{975A4AA7-F1C5-4813-82DE-4B7335E925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4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6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3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276600" y="914400"/>
            <a:ext cx="2362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28103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17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3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935F3-9349-4484-9D38-EBA4BBE43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30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923E-3644-4E3C-9864-E2138F838A31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9/15/2016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94D0-B7FB-40C6-A9AC-67F578A495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092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/>
                <a:cs typeface="Meta Offc Pro"/>
              </a:rPr>
              <a:t>Figure </a:t>
            </a:r>
            <a:fld id="{0C16F13B-3659-4888-B784-82F22626CC5F}" type="slidenum">
              <a:rPr lang="en-US" sz="1400" b="1" smtClean="0">
                <a:solidFill>
                  <a:srgbClr val="000000"/>
                </a:solidFill>
                <a:latin typeface="Calibri"/>
                <a:cs typeface="Meta Offc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="1" dirty="0">
              <a:solidFill>
                <a:srgbClr val="000000"/>
              </a:solidFill>
              <a:latin typeface="Calibri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45785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E937F-B6E5-4A82-BA59-70A84DCEEFD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9/15/2016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D458EE20-47D0-4CA8-A44C-8B147FBFAD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5BFA39A-8C90-4185-859F-22B2C3805FEA}" type="slidenum">
              <a:rPr lang="en-US" altLang="en-US" sz="1200" b="1" smtClean="0">
                <a:solidFill>
                  <a:prstClr val="white"/>
                </a:solidFill>
                <a:latin typeface="Calibri" pitchFamily="34" charset="0"/>
              </a:rPr>
              <a:pPr eaLnBrk="1" hangingPunct="1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7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0" fontAlgn="base" hangingPunct="0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0" fontAlgn="base" hangingPunct="0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0" fontAlgn="base" hangingPunct="0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0" fontAlgn="base" hangingPunct="0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0" fontAlgn="base" hangingPunct="0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E937F-B6E5-4A82-BA59-70A84DCEEFD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9/15/2016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D458EE20-47D0-4CA8-A44C-8B147FBFAD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5BFA39A-8C90-4185-859F-22B2C3805FEA}" type="slidenum">
              <a:rPr lang="en-US" altLang="en-US" sz="1200" b="1" smtClean="0">
                <a:solidFill>
                  <a:prstClr val="white"/>
                </a:solidFill>
                <a:latin typeface="Calibri" pitchFamily="34" charset="0"/>
              </a:rPr>
              <a:pPr eaLnBrk="1" hangingPunct="1">
                <a:defRPr/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8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730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0" fontAlgn="base" hangingPunct="0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0" fontAlgn="base" hangingPunct="0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0" fontAlgn="base" hangingPunct="0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0" fontAlgn="base" hangingPunct="0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0" fontAlgn="base" hangingPunct="0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ponline.org/acp_policy/letters/comment_letter_macra_proposed_rule_2016.pdf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Quality-Initiatives-Patient-Assessment-Instruments/Value-Based-Programs/MACRA-MIPS-and-APMs/Final-MDP.pdf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ponline.org/acp_policy/letters/comment_letter_macra_proposed_rule_2016.pdf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ponline.org/acp_policy/letters/comment_letter_macra_proposed_rule_2016.pdf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cms.gov/Medicare/Quality-Initiatives-Patient-Assessment-Instruments/Value-Based-Programs/MACRA-MIPS-and-APMs/Quality-Payment-Program-MACRA-NPRM-Slides.pd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Quality-Initiatives-Patient-Assessment-Instruments/Value-Based-Programs/MACRA-MIPS-and-APMs/Quality-Payment-Program-MACRA-NPRM-Slides.pdf" TargetMode="Externa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Quality-Initiatives-Patient-Assessment-Instruments/Value-Based-Programs/MACRA-MIPS-and-APMs/Quality-Payment-Program-MACRA-NPRM-Slide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cms.gov/Medicare/Quality-Initiatives-Patient-Assessment-Instruments/Value-Based-Programs/MACRA-MIPS-and-APMs/Quality-Payment-Program-MACRA-NPRM-Slides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Quality-Initiatives-Patient-Assessment-Instruments/Value-Based-Programs/MACRA-MIPS-and-APMs/Quality-Payment-Program-MACRA-NPRM-Slides.pdf" TargetMode="Externa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Quality-Initiatives-Patient-Assessment-Instruments/Value-Based-Programs/MACRA-MIPS-and-APMs/Quality-Payment-Program-MACRA-NPRM-Slides.pdf" TargetMode="Externa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aspe.hhs.gov/ptac-physician-focused-payment-model-technical-advisory-committee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ponline.org/acp_policy/testimony/statement_record_finance_macra_2016.pdf" TargetMode="External"/><Relationship Id="rId2" Type="http://schemas.openxmlformats.org/officeDocument/2006/relationships/hyperlink" Target="https://www.acponline.org/acp_policy/letters/cms_rfi_patient_relationship_codes_2016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acponline.org/acp_policy/letters/acp_comment_letter_macra_rfi_2015.pdf" TargetMode="External"/><Relationship Id="rId5" Type="http://schemas.openxmlformats.org/officeDocument/2006/relationships/hyperlink" Target="https://www.acponline.org/acp_policy/letters/acp_comments_onc_interoperability_macra_2016.pdf" TargetMode="External"/><Relationship Id="rId4" Type="http://schemas.openxmlformats.org/officeDocument/2006/relationships/hyperlink" Target="https://www.acponline.org/acp_policy/letters/comment_letter_macra_proposed_rule_2016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affairs.org/blog/2016/01/14/its-time-to-fix-meaningful-use/" TargetMode="External"/><Relationship Id="rId2" Type="http://schemas.openxmlformats.org/officeDocument/2006/relationships/hyperlink" Target="http://www.acponline.org/acp_policy/letters/acp_mu_stage_3_comments_2015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acponline.org/acp_policy/letters/comments_cms_draft_quality_measures_development_plan_2016.pdf" TargetMode="External"/><Relationship Id="rId5" Type="http://schemas.openxmlformats.org/officeDocument/2006/relationships/hyperlink" Target="https://www.acponline.org/acp_policy/letters/acp_episode_grouper_letter_2016.pdf" TargetMode="External"/><Relationship Id="rId4" Type="http://schemas.openxmlformats.org/officeDocument/2006/relationships/hyperlink" Target="http://www.acponline.org/acp_policy/letters/acp_comments_cms_certification_frequency_rfi_2016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summit.org/wp-content/uploads/2015/09/4G-00Total.pdf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304800" y="-1066800"/>
            <a:ext cx="8436428" cy="4495800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endParaRPr lang="en-US" altLang="en-US" sz="44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362200" y="5791200"/>
            <a:ext cx="66294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6" name="object 14"/>
          <p:cNvSpPr txBox="1">
            <a:spLocks noChangeArrowheads="1"/>
          </p:cNvSpPr>
          <p:nvPr/>
        </p:nvSpPr>
        <p:spPr bwMode="auto">
          <a:xfrm>
            <a:off x="304800" y="1437932"/>
            <a:ext cx="85344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FF"/>
                </a:solidFill>
                <a:latin typeface="Calibri" pitchFamily="34" charset="0"/>
              </a:rPr>
              <a:t>Making Sense of MACRA’s Alphabet Soup: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FFFF"/>
                </a:solidFill>
                <a:latin typeface="Calibri" pitchFamily="34" charset="0"/>
              </a:rPr>
              <a:t>What does it mean for Internal Medicine?</a:t>
            </a:r>
          </a:p>
          <a:p>
            <a:pPr algn="ctr" eaLnBrk="1" hangingPunct="1"/>
            <a:r>
              <a:rPr lang="en-US" altLang="en-US" sz="2800" b="1" dirty="0">
                <a:solidFill>
                  <a:srgbClr val="FFFFFF"/>
                </a:solidFill>
                <a:latin typeface="Calibri" pitchFamily="34" charset="0"/>
              </a:rPr>
              <a:t>How Can ACP Help?</a:t>
            </a:r>
          </a:p>
          <a:p>
            <a:pPr algn="ctr" eaLnBrk="1" hangingPunct="1"/>
            <a:endParaRPr lang="en-US" altLang="en-US" sz="3200" dirty="0">
              <a:latin typeface="Calibri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14600" y="6019800"/>
            <a:ext cx="58308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None/>
              <a:defRPr sz="2600" b="0" i="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None/>
              <a:defRPr sz="26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None/>
              <a:defRPr sz="23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None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8288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None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800" b="1">
                <a:latin typeface="Calibri" pitchFamily="34" charset="0"/>
                <a:cs typeface="Calibri" pitchFamily="34" charset="0"/>
              </a:rPr>
              <a:t>Shari M. Erickson, MPH</a:t>
            </a:r>
          </a:p>
          <a:p>
            <a:pPr eaLnBrk="1" hangingPunct="1">
              <a:defRPr/>
            </a:pPr>
            <a:r>
              <a:rPr lang="en-US" sz="1800" b="1">
                <a:latin typeface="Calibri" pitchFamily="34" charset="0"/>
                <a:cs typeface="Calibri" pitchFamily="34" charset="0"/>
              </a:rPr>
              <a:t>Vice President, Governmental Affairs &amp; Medical Practice</a:t>
            </a:r>
          </a:p>
        </p:txBody>
      </p:sp>
      <p:sp>
        <p:nvSpPr>
          <p:cNvPr id="7" name="object 14"/>
          <p:cNvSpPr txBox="1">
            <a:spLocks noChangeArrowheads="1"/>
          </p:cNvSpPr>
          <p:nvPr/>
        </p:nvSpPr>
        <p:spPr bwMode="auto">
          <a:xfrm>
            <a:off x="1905000" y="3569516"/>
            <a:ext cx="4876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2400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FFFFFF"/>
                </a:solidFill>
                <a:latin typeface="Calibri" pitchFamily="34" charset="0"/>
              </a:rPr>
              <a:t>September 2016</a:t>
            </a:r>
          </a:p>
          <a:p>
            <a:pPr algn="ctr" eaLnBrk="1" hangingPunct="1"/>
            <a:endParaRPr lang="en-US" altLang="en-U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/>
            <a:endParaRPr lang="en-US" altLang="en-U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/>
            <a:endParaRPr lang="en-US" alt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ACP Recommendations* re: MIPS Quality Performance Category… CMS must: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dirty="0"/>
              <a:t>Take concrete actions to provide clear options for specialties that may be most impacted by too few appropriate measures;</a:t>
            </a:r>
          </a:p>
          <a:p>
            <a:r>
              <a:rPr lang="en-US" sz="2200" dirty="0"/>
              <a:t>Remove the mandate for clinicians to report on at least 1 outcome measure (but give them bonus points if they do);</a:t>
            </a:r>
          </a:p>
          <a:p>
            <a:r>
              <a:rPr lang="en-US" sz="2200" dirty="0"/>
              <a:t>Remove the 3 population health measures (and provide optional points for these as well);</a:t>
            </a:r>
          </a:p>
          <a:p>
            <a:r>
              <a:rPr lang="en-US" sz="2200" dirty="0"/>
              <a:t>Make CAHPS for MIPS reporting voluntary;</a:t>
            </a:r>
          </a:p>
          <a:p>
            <a:r>
              <a:rPr lang="en-US" sz="2200" dirty="0"/>
              <a:t>Improve risk adjustment methodology (including incorporating SES);</a:t>
            </a:r>
          </a:p>
          <a:p>
            <a:r>
              <a:rPr lang="en-US" sz="2200" dirty="0"/>
              <a:t>Keep data completeness at 50%; and</a:t>
            </a:r>
          </a:p>
          <a:p>
            <a:r>
              <a:rPr lang="en-US" sz="2200" dirty="0"/>
              <a:t>Hold physicians harmless from reporting on topped-out measures.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2484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*Selected recommendations included here, complete list with detailed information can be found at:  </a:t>
            </a:r>
            <a:r>
              <a:rPr lang="en-US" sz="1000" dirty="0">
                <a:hlinkClick r:id="rId2"/>
              </a:rPr>
              <a:t>https://www.acponline.org/acp_policy/letters/comment_letter_macra_proposed_rule_2016.pdf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9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Final Measure Development Plan - Released on May 2,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133599"/>
            <a:ext cx="3661047" cy="4027967"/>
          </a:xfrm>
        </p:spPr>
        <p:txBody>
          <a:bodyPr/>
          <a:lstStyle/>
          <a:p>
            <a:pPr lvl="1"/>
            <a:r>
              <a:rPr lang="en-US" sz="1800" dirty="0"/>
              <a:t>Clinical Care</a:t>
            </a:r>
          </a:p>
          <a:p>
            <a:pPr lvl="2"/>
            <a:r>
              <a:rPr lang="en-US" sz="1600" dirty="0"/>
              <a:t>Incorporating patient preference and shared decision-making</a:t>
            </a:r>
          </a:p>
          <a:p>
            <a:pPr lvl="2"/>
            <a:r>
              <a:rPr lang="en-US" sz="1600" dirty="0"/>
              <a:t>Cross-cutting</a:t>
            </a:r>
          </a:p>
          <a:p>
            <a:pPr lvl="2"/>
            <a:r>
              <a:rPr lang="en-US" sz="1600" dirty="0"/>
              <a:t>Focused for </a:t>
            </a:r>
            <a:r>
              <a:rPr lang="en-US" sz="1600" dirty="0" err="1"/>
              <a:t>specialities</a:t>
            </a:r>
            <a:r>
              <a:rPr lang="en-US" sz="1600" dirty="0"/>
              <a:t> with clear gaps</a:t>
            </a:r>
          </a:p>
          <a:p>
            <a:pPr lvl="2"/>
            <a:r>
              <a:rPr lang="en-US" sz="1600" dirty="0"/>
              <a:t>Outcomes</a:t>
            </a:r>
          </a:p>
          <a:p>
            <a:pPr lvl="1"/>
            <a:r>
              <a:rPr lang="en-US" sz="1800" dirty="0"/>
              <a:t>Safety</a:t>
            </a:r>
          </a:p>
          <a:p>
            <a:pPr lvl="2"/>
            <a:r>
              <a:rPr lang="en-US" sz="1600" dirty="0"/>
              <a:t>Diagnostic accuracy</a:t>
            </a:r>
          </a:p>
          <a:p>
            <a:pPr lvl="2"/>
            <a:r>
              <a:rPr lang="en-US" sz="1600" dirty="0"/>
              <a:t>Medication safety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1999" y="2133599"/>
            <a:ext cx="4193155" cy="402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822325" indent="-45720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3429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429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Care Coordination</a:t>
            </a:r>
          </a:p>
          <a:p>
            <a:pPr lvl="2"/>
            <a:r>
              <a:rPr lang="en-US" sz="1600" dirty="0"/>
              <a:t>Team-based care</a:t>
            </a:r>
          </a:p>
          <a:p>
            <a:pPr lvl="2"/>
            <a:r>
              <a:rPr lang="en-US" sz="1600" dirty="0"/>
              <a:t>Use of new technologies</a:t>
            </a:r>
          </a:p>
          <a:p>
            <a:pPr lvl="1"/>
            <a:r>
              <a:rPr lang="en-US" sz="1800" dirty="0"/>
              <a:t>Patient and Caregiver Experience</a:t>
            </a:r>
          </a:p>
          <a:p>
            <a:pPr lvl="2"/>
            <a:r>
              <a:rPr lang="en-US" sz="1600" dirty="0"/>
              <a:t>PROMs and additional topics</a:t>
            </a:r>
          </a:p>
          <a:p>
            <a:pPr lvl="1"/>
            <a:r>
              <a:rPr lang="en-US" sz="1800" dirty="0"/>
              <a:t>Population Health and Prevention</a:t>
            </a:r>
          </a:p>
          <a:p>
            <a:pPr lvl="2"/>
            <a:r>
              <a:rPr lang="en-US" sz="1600" dirty="0"/>
              <a:t>Outcomes at population level</a:t>
            </a:r>
          </a:p>
          <a:p>
            <a:pPr lvl="2"/>
            <a:r>
              <a:rPr lang="en-US" sz="1600" dirty="0"/>
              <a:t>IOM </a:t>
            </a:r>
            <a:r>
              <a:rPr lang="en-US" sz="1600" i="1" dirty="0"/>
              <a:t>Vital Signs</a:t>
            </a:r>
            <a:r>
              <a:rPr lang="en-US" sz="1600" dirty="0"/>
              <a:t> topics</a:t>
            </a:r>
          </a:p>
          <a:p>
            <a:pPr lvl="2"/>
            <a:r>
              <a:rPr lang="en-US" sz="1600" dirty="0"/>
              <a:t>Detection and prevention of chronic disease</a:t>
            </a:r>
          </a:p>
          <a:p>
            <a:pPr lvl="1"/>
            <a:r>
              <a:rPr lang="en-US" sz="1800" dirty="0"/>
              <a:t>Affordable Care – overuse measures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Initial Priorities for Measure Development: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6248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https://www.cms.gov/Medicare/Quality-Initiatives-Patient-Assessment-Instruments/Value-Based-Programs/MACRA-MIPS-and-APMs/Final-MDP.pdf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1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Calibri" pitchFamily="34" charset="0"/>
                <a:cs typeface="Calibri" pitchFamily="34" charset="0"/>
              </a:rPr>
              <a:t>From Meaningful Use to Advancing Care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59664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What is final?</a:t>
            </a:r>
          </a:p>
          <a:p>
            <a:pPr marL="285750" indent="-285750">
              <a:buClr>
                <a:srgbClr val="007E6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Stage 2 modifications for 2015-2016</a:t>
            </a:r>
          </a:p>
          <a:p>
            <a:pPr marL="285750" indent="-285750">
              <a:buClr>
                <a:srgbClr val="007E6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2015 Certification Required for 2018, optional for 2017.</a:t>
            </a:r>
          </a:p>
          <a:p>
            <a:pPr>
              <a:buClr>
                <a:srgbClr val="007E66"/>
              </a:buClr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Clr>
                <a:srgbClr val="007E66"/>
              </a:buClr>
            </a:pPr>
            <a:r>
              <a:rPr lang="en-US" sz="2000" dirty="0">
                <a:latin typeface="Calibri" panose="020F0502020204030204" pitchFamily="34" charset="0"/>
              </a:rPr>
              <a:t>So, what about Stage 3?</a:t>
            </a:r>
          </a:p>
          <a:p>
            <a:pPr marL="285750" indent="-285750">
              <a:buClr>
                <a:srgbClr val="007E6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The MACRA NPRM proposes to replace MU with Advancing Care Information (ACI).</a:t>
            </a:r>
          </a:p>
          <a:p>
            <a:pPr marL="285750" indent="-285750">
              <a:buClr>
                <a:srgbClr val="007E6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2017 MU (renamed ACI) is proposed to be the first reporting period for MIPS. </a:t>
            </a:r>
          </a:p>
          <a:p>
            <a:pPr marL="285750" indent="-285750">
              <a:buClr>
                <a:srgbClr val="007E6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2015 Edition certified EHR technology is required to report on all primary performance measures. Alternative measures are available for those without a full 2015 Edition.</a:t>
            </a:r>
          </a:p>
          <a:p>
            <a:pPr marL="285750" indent="-285750">
              <a:buClr>
                <a:srgbClr val="007E6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</a:endParaRPr>
          </a:p>
          <a:p>
            <a:pPr algn="ctr">
              <a:buClr>
                <a:srgbClr val="007E66"/>
              </a:buClr>
            </a:pPr>
            <a:r>
              <a:rPr lang="en-US" sz="2000" dirty="0">
                <a:latin typeface="Calibri" panose="020F0502020204030204" pitchFamily="34" charset="0"/>
              </a:rPr>
              <a:t>**New Proposal from CMS would shorten 2016 MU reporting to any continuous 90-day period**</a:t>
            </a:r>
          </a:p>
        </p:txBody>
      </p:sp>
    </p:spTree>
    <p:extLst>
      <p:ext uri="{BB962C8B-B14F-4D97-AF65-F5344CB8AC3E}">
        <p14:creationId xmlns:p14="http://schemas.microsoft.com/office/powerpoint/2010/main" val="381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4800600"/>
            <a:ext cx="6400800" cy="11430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54940" rIns="0" bIns="0" rtlCol="0">
            <a:spAutoFit/>
          </a:bodyPr>
          <a:lstStyle/>
          <a:p>
            <a:pPr marL="379730" marR="372745" indent="-1270" algn="ctr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The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overall Advancing Care Information </a:t>
            </a: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score</a:t>
            </a:r>
            <a:r>
              <a:rPr sz="1800" b="1" spc="-11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would  be </a:t>
            </a: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made up </a:t>
            </a:r>
            <a:r>
              <a:rPr sz="1800" b="1" spc="-15" dirty="0">
                <a:solidFill>
                  <a:srgbClr val="16375E"/>
                </a:solidFill>
                <a:latin typeface="Segoe UI"/>
                <a:cs typeface="Segoe UI"/>
              </a:rPr>
              <a:t>of </a:t>
            </a: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a </a:t>
            </a:r>
            <a:r>
              <a:rPr sz="1800" b="1" spc="-10" dirty="0">
                <a:solidFill>
                  <a:srgbClr val="16375E"/>
                </a:solidFill>
                <a:latin typeface="Segoe UI"/>
                <a:cs typeface="Segoe UI"/>
              </a:rPr>
              <a:t>base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score and </a:t>
            </a: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a performance</a:t>
            </a:r>
            <a:r>
              <a:rPr sz="1800" b="1" spc="-6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score  for </a:t>
            </a: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a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maximum score </a:t>
            </a:r>
            <a:r>
              <a:rPr sz="1800" b="1" spc="-15" dirty="0">
                <a:solidFill>
                  <a:srgbClr val="16375E"/>
                </a:solidFill>
                <a:latin typeface="Segoe UI"/>
                <a:cs typeface="Segoe UI"/>
              </a:rPr>
              <a:t>of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100</a:t>
            </a:r>
            <a:r>
              <a:rPr sz="1800" b="1" spc="1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points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7255" y="2133600"/>
            <a:ext cx="5809488" cy="2221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2472" y="201960"/>
            <a:ext cx="8458200" cy="1070806"/>
          </a:xfrm>
          <a:prstGeom prst="rect">
            <a:avLst/>
          </a:prstGeom>
          <a:noFill/>
        </p:spPr>
        <p:txBody>
          <a:bodyPr vert="horz" wrap="square" lIns="0" tIns="44450" rIns="0" bIns="0" rtlCol="0">
            <a:spAutoFit/>
          </a:bodyPr>
          <a:lstStyle/>
          <a:p>
            <a:pPr marL="635" algn="ctr">
              <a:lnSpc>
                <a:spcPts val="2130"/>
              </a:lnSpc>
              <a:spcBef>
                <a:spcPts val="350"/>
              </a:spcBef>
            </a:pPr>
            <a:r>
              <a:rPr sz="1800" b="1" spc="-5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PROPOSED</a:t>
            </a:r>
            <a:r>
              <a:rPr sz="1800" b="1" spc="-100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 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RULE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Aharoni"/>
              <a:cs typeface="Aharoni"/>
            </a:endParaRPr>
          </a:p>
          <a:p>
            <a:pPr marL="1631314" marR="1621790" algn="ctr">
              <a:lnSpc>
                <a:spcPts val="2880"/>
              </a:lnSpc>
              <a:spcBef>
                <a:spcPts val="65"/>
              </a:spcBef>
            </a:pP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MIPS: Advancing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Care</a:t>
            </a:r>
            <a:r>
              <a:rPr lang="en-US" sz="2400" b="1" spc="-5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Information  Performance</a:t>
            </a:r>
            <a:r>
              <a:rPr sz="2400" b="1" spc="-60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Category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Aharoni"/>
              <a:cs typeface="Aharon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b="0" dirty="0">
                <a:solidFill>
                  <a:srgbClr val="888888"/>
                </a:solidFill>
                <a:latin typeface="Arial"/>
                <a:cs typeface="Arial"/>
              </a:rPr>
              <a:t>13</a:t>
            </a:fld>
            <a:endParaRPr b="0" dirty="0">
              <a:solidFill>
                <a:srgbClr val="88888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600200"/>
            <a:ext cx="7074534" cy="7620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725930" marR="549275" indent="-1169035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CMS proposes six objectives </a:t>
            </a: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and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their </a:t>
            </a:r>
            <a:r>
              <a:rPr sz="1800" spc="-10" dirty="0">
                <a:solidFill>
                  <a:srgbClr val="16375E"/>
                </a:solidFill>
                <a:latin typeface="Segoe UI"/>
                <a:cs typeface="Segoe UI"/>
              </a:rPr>
              <a:t>measures </a:t>
            </a: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that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would  </a:t>
            </a:r>
            <a:r>
              <a:rPr sz="1800" spc="-15" dirty="0">
                <a:solidFill>
                  <a:srgbClr val="16375E"/>
                </a:solidFill>
                <a:latin typeface="Segoe UI"/>
                <a:cs typeface="Segoe UI"/>
              </a:rPr>
              <a:t>require </a:t>
            </a: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reporting for the </a:t>
            </a:r>
            <a:r>
              <a:rPr sz="1800" spc="-10" dirty="0">
                <a:solidFill>
                  <a:srgbClr val="16375E"/>
                </a:solidFill>
                <a:latin typeface="Segoe UI"/>
                <a:cs typeface="Segoe UI"/>
              </a:rPr>
              <a:t>base</a:t>
            </a:r>
            <a:r>
              <a:rPr sz="1800" spc="-9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16375E"/>
                </a:solidFill>
                <a:latin typeface="Segoe UI"/>
                <a:cs typeface="Segoe UI"/>
              </a:rPr>
              <a:t>score: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1183" y="2606039"/>
            <a:ext cx="7056120" cy="2727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3269" y="96704"/>
            <a:ext cx="8444547" cy="1070806"/>
          </a:xfrm>
          <a:prstGeom prst="rect">
            <a:avLst/>
          </a:prstGeom>
          <a:noFill/>
        </p:spPr>
        <p:txBody>
          <a:bodyPr vert="horz" wrap="square" lIns="0" tIns="44450" rIns="0" bIns="0" rtlCol="0">
            <a:spAutoFit/>
          </a:bodyPr>
          <a:lstStyle/>
          <a:p>
            <a:pPr marL="635" algn="ctr">
              <a:lnSpc>
                <a:spcPts val="2130"/>
              </a:lnSpc>
              <a:spcBef>
                <a:spcPts val="350"/>
              </a:spcBef>
            </a:pPr>
            <a:r>
              <a:rPr sz="1800" b="1" spc="-5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PROPOSED</a:t>
            </a:r>
            <a:r>
              <a:rPr sz="1800" b="1" spc="-100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 </a:t>
            </a:r>
            <a:r>
              <a:rPr sz="1800" b="1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RULE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Aharoni"/>
              <a:cs typeface="Aharoni"/>
            </a:endParaRPr>
          </a:p>
          <a:p>
            <a:pPr marL="1631314" marR="1621790" algn="ctr">
              <a:lnSpc>
                <a:spcPts val="2880"/>
              </a:lnSpc>
              <a:spcBef>
                <a:spcPts val="65"/>
              </a:spcBef>
            </a:pP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MIPS: Advancing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Care</a:t>
            </a:r>
            <a:r>
              <a:rPr sz="2400" b="1" spc="-70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Information  Performance</a:t>
            </a:r>
            <a:r>
              <a:rPr sz="2400" b="1" spc="-60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 </a:t>
            </a:r>
            <a:r>
              <a:rPr sz="2400" b="1" spc="-5" dirty="0">
                <a:solidFill>
                  <a:schemeClr val="accent1">
                    <a:lumMod val="75000"/>
                  </a:schemeClr>
                </a:solidFill>
                <a:latin typeface="Aharoni"/>
                <a:cs typeface="Aharoni"/>
              </a:rPr>
              <a:t>Category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Aharoni"/>
              <a:cs typeface="Aharon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5827" y="6308925"/>
            <a:ext cx="375920" cy="2705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600"/>
              </a:spcBef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"/>
                <a:cs typeface="Arial"/>
              </a:rPr>
              <a:t>14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ACP Recommendations* re: MIPS ACI Category… CMS must: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Simplify the reporting requirements and scoring!</a:t>
            </a:r>
          </a:p>
          <a:p>
            <a:pPr lvl="1"/>
            <a:r>
              <a:rPr lang="en-US" sz="1800" dirty="0"/>
              <a:t>ACP proposed a specific alternative scoring approach:</a:t>
            </a:r>
          </a:p>
          <a:p>
            <a:pPr lvl="2"/>
            <a:r>
              <a:rPr lang="en-US" sz="1600" dirty="0"/>
              <a:t>Removing all yes-required or threshold requirements except for the protecting patient health information attestation</a:t>
            </a:r>
          </a:p>
          <a:p>
            <a:pPr lvl="2"/>
            <a:r>
              <a:rPr lang="en-US" sz="1600" dirty="0"/>
              <a:t>Selecting from a longer list of health IT activities</a:t>
            </a:r>
          </a:p>
          <a:p>
            <a:r>
              <a:rPr lang="en-US" sz="2000" dirty="0"/>
              <a:t>Focus on applying health IT to improve quality and value and not simply the use of the technology;</a:t>
            </a:r>
          </a:p>
          <a:p>
            <a:r>
              <a:rPr lang="en-US" sz="2000" dirty="0"/>
              <a:t>Change the reporting period to 90-days;</a:t>
            </a:r>
          </a:p>
          <a:p>
            <a:r>
              <a:rPr lang="en-US" sz="2000" dirty="0"/>
              <a:t>Not hold physicians accountable for information blocking factors that are beyond their control; and</a:t>
            </a:r>
          </a:p>
          <a:p>
            <a:r>
              <a:rPr lang="en-US" sz="2000" dirty="0"/>
              <a:t>Reduce burden – including providing physicians with up-front estimates of the cost and time involved in submitting their attestations.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2484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*Selected recommendations included here, complete list with detailed information can be found at:  </a:t>
            </a:r>
            <a:r>
              <a:rPr lang="en-US" sz="1000" dirty="0">
                <a:hlinkClick r:id="rId2"/>
              </a:rPr>
              <a:t>https://www.acponline.org/acp_policy/letters/comment_letter_macra_proposed_rule_2016.pdf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5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Practice Improvement Activities (CPIA)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56677"/>
            <a:ext cx="8159002" cy="4572000"/>
          </a:xfrm>
        </p:spPr>
        <p:txBody>
          <a:bodyPr/>
          <a:lstStyle/>
          <a:p>
            <a:pPr marL="608330" marR="1126490" indent="-39814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08965" algn="l"/>
              </a:tabLst>
            </a:pPr>
            <a:r>
              <a:rPr lang="en-US" sz="2000" dirty="0">
                <a:latin typeface="Calibri" panose="020F0502020204030204" pitchFamily="34" charset="0"/>
                <a:cs typeface="Segoe UI"/>
              </a:rPr>
              <a:t>Minimum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selection </a:t>
            </a:r>
            <a:r>
              <a:rPr lang="en-US" sz="2000" spc="-15" dirty="0">
                <a:latin typeface="Calibri" panose="020F0502020204030204" pitchFamily="34" charset="0"/>
                <a:cs typeface="Segoe UI"/>
              </a:rPr>
              <a:t>of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one CPIA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activity </a:t>
            </a:r>
            <a:r>
              <a:rPr lang="en-US" sz="2000" spc="-10" dirty="0">
                <a:latin typeface="Calibri" panose="020F0502020204030204" pitchFamily="34" charset="0"/>
                <a:cs typeface="Segoe UI"/>
              </a:rPr>
              <a:t>(from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90+ proposed  activities) with additional credit for more</a:t>
            </a:r>
            <a:r>
              <a:rPr lang="en-US" sz="2000" spc="-5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activities - </a:t>
            </a:r>
          </a:p>
          <a:p>
            <a:pPr marL="973455" marR="1126490" lvl="1" indent="-398145">
              <a:spcBef>
                <a:spcPts val="1200"/>
              </a:spcBef>
              <a:buFont typeface="Wingdings"/>
              <a:buChar char=""/>
              <a:tabLst>
                <a:tab pos="608965" algn="l"/>
              </a:tabLst>
            </a:pPr>
            <a:r>
              <a:rPr lang="en-US" sz="2000" spc="-5" dirty="0">
                <a:latin typeface="Calibri" panose="020F0502020204030204" pitchFamily="34" charset="0"/>
                <a:cs typeface="Segoe UI"/>
              </a:rPr>
              <a:t>High-weighted = 20 points; Medium-weighted = 10 points – max score of 100 points</a:t>
            </a:r>
          </a:p>
          <a:p>
            <a:pPr marL="973455" marR="1126490" lvl="1" indent="-398145">
              <a:spcBef>
                <a:spcPts val="1200"/>
              </a:spcBef>
              <a:buFont typeface="Wingdings"/>
              <a:buChar char=""/>
              <a:tabLst>
                <a:tab pos="608965" algn="l"/>
              </a:tabLst>
            </a:pPr>
            <a:r>
              <a:rPr lang="en-US" sz="2000" spc="-5" dirty="0">
                <a:latin typeface="Calibri" panose="020F0502020204030204" pitchFamily="34" charset="0"/>
                <a:cs typeface="Segoe UI"/>
              </a:rPr>
              <a:t>Lower bar for small, rural, and/or HPSA area practices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608330" indent="-39814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08965" algn="l"/>
              </a:tabLst>
            </a:pPr>
            <a:r>
              <a:rPr lang="en-US" sz="2000" dirty="0">
                <a:latin typeface="Calibri" panose="020F0502020204030204" pitchFamily="34" charset="0"/>
                <a:cs typeface="Segoe UI"/>
              </a:rPr>
              <a:t>Full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credit for patient-centered medical</a:t>
            </a:r>
            <a:r>
              <a:rPr lang="en-US" sz="2000" spc="-2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home &amp; PCMH specialty practices (as defined in the rule)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608330" indent="-39814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08965" algn="l"/>
              </a:tabLst>
            </a:pPr>
            <a:r>
              <a:rPr lang="en-US" sz="2000" dirty="0">
                <a:latin typeface="Calibri" panose="020F0502020204030204" pitchFamily="34" charset="0"/>
                <a:cs typeface="Segoe UI"/>
              </a:rPr>
              <a:t>Minimum </a:t>
            </a:r>
            <a:r>
              <a:rPr lang="en-US" sz="2000" spc="-15" dirty="0">
                <a:latin typeface="Calibri" panose="020F0502020204030204" pitchFamily="34" charset="0"/>
                <a:cs typeface="Segoe UI"/>
              </a:rPr>
              <a:t>of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half credit for other </a:t>
            </a:r>
            <a:r>
              <a:rPr lang="en-US" sz="2000" spc="-10" dirty="0">
                <a:latin typeface="Calibri" panose="020F0502020204030204" pitchFamily="34" charset="0"/>
                <a:cs typeface="Segoe UI"/>
              </a:rPr>
              <a:t>APM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 participation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608330" indent="-39814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08965" algn="l"/>
              </a:tabLst>
            </a:pPr>
            <a:r>
              <a:rPr lang="en-US" sz="2000" spc="-10" dirty="0">
                <a:latin typeface="Calibri" panose="020F0502020204030204" pitchFamily="34" charset="0"/>
                <a:cs typeface="Segoe UI"/>
              </a:rPr>
              <a:t>Key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Changes </a:t>
            </a:r>
            <a:r>
              <a:rPr lang="en-US" sz="2000" spc="-10" dirty="0">
                <a:latin typeface="Calibri" panose="020F0502020204030204" pitchFamily="34" charset="0"/>
                <a:cs typeface="Segoe UI"/>
              </a:rPr>
              <a:t>from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Current</a:t>
            </a:r>
            <a:r>
              <a:rPr lang="en-US" sz="2000" spc="-3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Program: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1126490" lvl="1" indent="-285115">
              <a:spcBef>
                <a:spcPts val="1200"/>
              </a:spcBef>
              <a:buFont typeface="Arial"/>
              <a:buChar char="•"/>
              <a:tabLst>
                <a:tab pos="1126490" algn="l"/>
              </a:tabLst>
            </a:pPr>
            <a:r>
              <a:rPr lang="en-US" sz="2000" dirty="0">
                <a:latin typeface="Calibri" panose="020F0502020204030204" pitchFamily="34" charset="0"/>
                <a:cs typeface="Segoe UI"/>
              </a:rPr>
              <a:t>Not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applicable (new</a:t>
            </a:r>
            <a:r>
              <a:rPr lang="en-US" sz="2000" spc="-85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5" dirty="0">
                <a:latin typeface="Calibri" panose="020F0502020204030204" pitchFamily="34" charset="0"/>
                <a:cs typeface="Segoe UI"/>
              </a:rPr>
              <a:t>category)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1126490" lvl="1" indent="-285115">
              <a:spcBef>
                <a:spcPts val="1200"/>
              </a:spcBef>
              <a:buFont typeface="Arial"/>
              <a:buChar char="•"/>
              <a:tabLst>
                <a:tab pos="1126490" algn="l"/>
              </a:tabLst>
            </a:pPr>
            <a:r>
              <a:rPr lang="en-US" sz="2000" spc="-40" dirty="0">
                <a:latin typeface="Calibri" panose="020F0502020204030204" pitchFamily="34" charset="0"/>
                <a:cs typeface="Segoe UI"/>
              </a:rPr>
              <a:t>Year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1 </a:t>
            </a:r>
            <a:r>
              <a:rPr lang="en-US" sz="2000" spc="-10" dirty="0">
                <a:latin typeface="Calibri" panose="020F0502020204030204" pitchFamily="34" charset="0"/>
                <a:cs typeface="Segoe UI"/>
              </a:rPr>
              <a:t>Weight:</a:t>
            </a:r>
            <a:r>
              <a:rPr lang="en-US" sz="2000" spc="-5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15%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ACP Recommendations* re: MIPS Clinical Practice Improvement Activities Category… CMS must: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Weight all activities the same at 5 points per activity</a:t>
            </a:r>
          </a:p>
          <a:p>
            <a:pPr lvl="1"/>
            <a:r>
              <a:rPr lang="en-US" sz="2100" dirty="0"/>
              <a:t>Full scoring would be accomplished by attesting to 3 activities OR being a PCMH, PCMH Specialty Practice, or other APM);</a:t>
            </a:r>
          </a:p>
          <a:p>
            <a:r>
              <a:rPr lang="en-US" sz="2400" dirty="0"/>
              <a:t>Include the following on the list of activities:</a:t>
            </a:r>
          </a:p>
          <a:p>
            <a:pPr lvl="1"/>
            <a:r>
              <a:rPr lang="en-US" sz="2000" dirty="0"/>
              <a:t>ACP Practice Advisor ®</a:t>
            </a:r>
          </a:p>
          <a:p>
            <a:pPr lvl="1"/>
            <a:r>
              <a:rPr lang="en-US" sz="2000" dirty="0"/>
              <a:t>ACP’s High-Value Care resources</a:t>
            </a:r>
          </a:p>
          <a:p>
            <a:pPr lvl="1"/>
            <a:r>
              <a:rPr lang="en-US" sz="2000" dirty="0"/>
              <a:t>Certain defined CME activities (i.e., that involve QI-related work)</a:t>
            </a:r>
          </a:p>
          <a:p>
            <a:r>
              <a:rPr lang="en-US" sz="2400" dirty="0"/>
              <a:t>Establish a clear and transparent process for adding new items; and</a:t>
            </a:r>
          </a:p>
          <a:p>
            <a:r>
              <a:rPr lang="en-US" sz="2400" dirty="0"/>
              <a:t>Permit practicing clinicians to submit alternative activities for credit and/or consideration for future credit.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2484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*Selected recommendations included here, complete list with detailed information can be found at:  </a:t>
            </a:r>
            <a:r>
              <a:rPr lang="en-US" sz="1000" dirty="0">
                <a:hlinkClick r:id="rId2"/>
              </a:rPr>
              <a:t>https://www.acponline.org/acp_policy/letters/comment_letter_macra_proposed_rule_2016.pdf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7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Patient-Centered Medical Homes (PCMHs) &amp; PCMH Specialty Practices in CPIA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CMS definitions for full CPIA credit:</a:t>
            </a:r>
          </a:p>
          <a:p>
            <a:pPr lvl="1"/>
            <a:r>
              <a:rPr lang="en-US" sz="2400" dirty="0"/>
              <a:t>PCMH</a:t>
            </a:r>
          </a:p>
          <a:p>
            <a:pPr marL="1085850" lvl="2" indent="-514350">
              <a:buFont typeface="+mj-lt"/>
              <a:buAutoNum type="arabicPeriod"/>
            </a:pPr>
            <a:r>
              <a:rPr lang="en-US" sz="2000" dirty="0"/>
              <a:t>Nationally accredited PCMH;</a:t>
            </a:r>
          </a:p>
          <a:p>
            <a:pPr marL="1085850" lvl="2" indent="-514350">
              <a:buFont typeface="+mj-lt"/>
              <a:buAutoNum type="arabicPeriod"/>
            </a:pPr>
            <a:r>
              <a:rPr lang="en-US" sz="2000" dirty="0"/>
              <a:t>Medicaid Medical Home Model; or</a:t>
            </a:r>
          </a:p>
          <a:p>
            <a:pPr marL="1085850" lvl="2" indent="-514350">
              <a:buFont typeface="+mj-lt"/>
              <a:buAutoNum type="arabicPeriod"/>
            </a:pPr>
            <a:r>
              <a:rPr lang="en-US" sz="2000" dirty="0"/>
              <a:t>Medical Home Model.</a:t>
            </a:r>
          </a:p>
          <a:p>
            <a:pPr lvl="1"/>
            <a:r>
              <a:rPr lang="en-US" sz="2400" dirty="0"/>
              <a:t>PCMH Specialty Practice – Nationally accredited</a:t>
            </a:r>
          </a:p>
          <a:p>
            <a:r>
              <a:rPr lang="en-US" sz="2800" dirty="0"/>
              <a:t>ACP Recommends:	</a:t>
            </a:r>
          </a:p>
          <a:p>
            <a:pPr lvl="1"/>
            <a:r>
              <a:rPr lang="en-US" sz="2400" dirty="0"/>
              <a:t>Broaden their definitions – include other programs with a demonstrated track record of support by non-Medicare payers, state Medicaid programs, employers, and/or others</a:t>
            </a:r>
          </a:p>
        </p:txBody>
      </p:sp>
    </p:spTree>
    <p:extLst>
      <p:ext uri="{BB962C8B-B14F-4D97-AF65-F5344CB8AC3E}">
        <p14:creationId xmlns:p14="http://schemas.microsoft.com/office/powerpoint/2010/main" val="21950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(aka Resource Use)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8384155" cy="4572000"/>
          </a:xfrm>
        </p:spPr>
        <p:txBody>
          <a:bodyPr/>
          <a:lstStyle/>
          <a:p>
            <a:pPr marL="608330" marR="362585" indent="-39814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08965" algn="l"/>
              </a:tabLst>
            </a:pPr>
            <a:r>
              <a:rPr lang="en-US" sz="2400" spc="-5" dirty="0">
                <a:latin typeface="Calibri" panose="020F0502020204030204" pitchFamily="34" charset="0"/>
                <a:cs typeface="Segoe UI"/>
              </a:rPr>
              <a:t>Assessment under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all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available resource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use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measures, as applicable  </a:t>
            </a:r>
            <a:r>
              <a:rPr lang="en-US" sz="2400" spc="-10" dirty="0">
                <a:latin typeface="Calibri" panose="020F0502020204030204" pitchFamily="34" charset="0"/>
                <a:cs typeface="Segoe UI"/>
              </a:rPr>
              <a:t>to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the</a:t>
            </a:r>
            <a:r>
              <a:rPr lang="en-US" sz="2400" spc="-55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clinician</a:t>
            </a:r>
          </a:p>
          <a:p>
            <a:pPr marL="608330" indent="-39814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08965" algn="l"/>
              </a:tabLst>
            </a:pPr>
            <a:r>
              <a:rPr lang="en-US" sz="2400" dirty="0">
                <a:latin typeface="Calibri" panose="020F0502020204030204" pitchFamily="34" charset="0"/>
                <a:cs typeface="Segoe UI"/>
              </a:rPr>
              <a:t>CMS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calculates based on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claims so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there are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no</a:t>
            </a:r>
            <a:r>
              <a:rPr lang="en-US" sz="2400" spc="-5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reporting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requirements for</a:t>
            </a:r>
            <a:r>
              <a:rPr lang="en-US" sz="2400" spc="-55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clinicians</a:t>
            </a:r>
          </a:p>
          <a:p>
            <a:pPr marL="608330" indent="-39814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08965" algn="l"/>
              </a:tabLst>
            </a:pPr>
            <a:r>
              <a:rPr lang="en-US" sz="2400" spc="-10" dirty="0">
                <a:latin typeface="Calibri" panose="020F0502020204030204" pitchFamily="34" charset="0"/>
                <a:cs typeface="Segoe UI"/>
              </a:rPr>
              <a:t>Key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Changes </a:t>
            </a:r>
            <a:r>
              <a:rPr lang="en-US" sz="2400" spc="-10" dirty="0">
                <a:latin typeface="Calibri" panose="020F0502020204030204" pitchFamily="34" charset="0"/>
                <a:cs typeface="Segoe UI"/>
              </a:rPr>
              <a:t>from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Current Program </a:t>
            </a:r>
            <a:r>
              <a:rPr lang="en-US" sz="2400" spc="-25" dirty="0">
                <a:latin typeface="Calibri" panose="020F0502020204030204" pitchFamily="34" charset="0"/>
                <a:cs typeface="Segoe UI"/>
              </a:rPr>
              <a:t>(Value</a:t>
            </a:r>
            <a:r>
              <a:rPr lang="en-US" sz="2400" spc="-4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Modifier):</a:t>
            </a:r>
            <a:endParaRPr lang="en-US" sz="2400" dirty="0">
              <a:latin typeface="Calibri" panose="020F0502020204030204" pitchFamily="34" charset="0"/>
              <a:cs typeface="Segoe UI"/>
            </a:endParaRPr>
          </a:p>
          <a:p>
            <a:pPr marL="1177925" marR="756285" lvl="1" indent="-286385">
              <a:spcBef>
                <a:spcPts val="1200"/>
              </a:spcBef>
              <a:buFont typeface="Arial"/>
              <a:buChar char="•"/>
              <a:tabLst>
                <a:tab pos="1178560" algn="l"/>
              </a:tabLst>
            </a:pPr>
            <a:r>
              <a:rPr lang="en-US" sz="2400" spc="-5" dirty="0">
                <a:latin typeface="Calibri" panose="020F0502020204030204" pitchFamily="34" charset="0"/>
                <a:cs typeface="Segoe UI"/>
              </a:rPr>
              <a:t>Adding 40+ episode specific measures </a:t>
            </a:r>
            <a:r>
              <a:rPr lang="en-US" sz="2400" spc="-10" dirty="0">
                <a:latin typeface="Calibri" panose="020F0502020204030204" pitchFamily="34" charset="0"/>
                <a:cs typeface="Segoe UI"/>
              </a:rPr>
              <a:t>to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address specialty 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concerns</a:t>
            </a:r>
          </a:p>
          <a:p>
            <a:pPr marL="1177925" lvl="1" indent="-286385">
              <a:spcBef>
                <a:spcPts val="1200"/>
              </a:spcBef>
              <a:buFont typeface="Arial"/>
              <a:buChar char="•"/>
              <a:tabLst>
                <a:tab pos="1178560" algn="l"/>
              </a:tabLst>
            </a:pPr>
            <a:r>
              <a:rPr lang="en-US" sz="2400" spc="-40" dirty="0">
                <a:latin typeface="Calibri" panose="020F0502020204030204" pitchFamily="34" charset="0"/>
                <a:cs typeface="Segoe UI"/>
              </a:rPr>
              <a:t>Year </a:t>
            </a:r>
            <a:r>
              <a:rPr lang="en-US" sz="2400" dirty="0">
                <a:latin typeface="Calibri" panose="020F0502020204030204" pitchFamily="34" charset="0"/>
                <a:cs typeface="Segoe UI"/>
              </a:rPr>
              <a:t>1 </a:t>
            </a:r>
            <a:r>
              <a:rPr lang="en-US" sz="2400" spc="-10" dirty="0">
                <a:latin typeface="Calibri" panose="020F0502020204030204" pitchFamily="34" charset="0"/>
                <a:cs typeface="Segoe UI"/>
              </a:rPr>
              <a:t>Weight:</a:t>
            </a:r>
            <a:r>
              <a:rPr lang="en-US" sz="2400" spc="-5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400" spc="-5" dirty="0">
                <a:latin typeface="Calibri" panose="020F0502020204030204" pitchFamily="34" charset="0"/>
                <a:cs typeface="Segoe UI"/>
              </a:rPr>
              <a:t>10%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204076"/>
            <a:ext cx="8382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ACP Recommendation – CMS Must: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Adjust resource use to </a:t>
            </a:r>
            <a:r>
              <a:rPr lang="en-US" sz="2000" u="sng" dirty="0"/>
              <a:t>zero</a:t>
            </a:r>
            <a:r>
              <a:rPr lang="en-US" sz="2000" dirty="0"/>
              <a:t> for the first performance year – the measures are not yet proven to be reliable and validated in their application to physicians.</a:t>
            </a:r>
          </a:p>
        </p:txBody>
      </p:sp>
    </p:spTree>
    <p:extLst>
      <p:ext uri="{BB962C8B-B14F-4D97-AF65-F5344CB8AC3E}">
        <p14:creationId xmlns:p14="http://schemas.microsoft.com/office/powerpoint/2010/main" val="27227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April 2015 – Congress Passed Landmark, </a:t>
            </a:r>
            <a:r>
              <a:rPr lang="en-US" i="1" dirty="0"/>
              <a:t>Bipartisan</a:t>
            </a:r>
            <a:r>
              <a:rPr lang="en-US" dirty="0"/>
              <a:t> Law – MACRA…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Medicare Access and CHIP Reauthorization Act of 2015 (MACRA) – focused on </a:t>
            </a:r>
            <a:r>
              <a:rPr lang="en-US" u="sng" dirty="0"/>
              <a:t>Part B</a:t>
            </a:r>
            <a:r>
              <a:rPr lang="en-US" dirty="0"/>
              <a:t> Medicare</a:t>
            </a:r>
          </a:p>
          <a:p>
            <a:pPr lvl="0"/>
            <a:r>
              <a:rPr lang="en-US" dirty="0"/>
              <a:t>Congressional Intent of MACRA:</a:t>
            </a:r>
          </a:p>
          <a:p>
            <a:pPr lvl="1"/>
            <a:r>
              <a:rPr lang="en-US" dirty="0"/>
              <a:t>Sustainable Growth Rate repeal</a:t>
            </a:r>
          </a:p>
          <a:p>
            <a:pPr lvl="1"/>
            <a:r>
              <a:rPr lang="en-US" dirty="0"/>
              <a:t>Improve care for Medicare beneficiaries</a:t>
            </a:r>
          </a:p>
          <a:p>
            <a:pPr lvl="1"/>
            <a:r>
              <a:rPr lang="en-US" dirty="0"/>
              <a:t>Change our physician payment system from one focused on volume to one focused on 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003" y="5006505"/>
            <a:ext cx="7699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</a:rPr>
              <a:t>MACRA is now being recast as the Quality Payment Program </a:t>
            </a:r>
            <a:r>
              <a:rPr lang="en-US" sz="2800" b="1" i="1" dirty="0"/>
              <a:t>-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en-US" sz="2800" i="1" dirty="0"/>
              <a:t>NPRM April 27, 2016 </a:t>
            </a:r>
          </a:p>
        </p:txBody>
      </p:sp>
    </p:spTree>
    <p:extLst>
      <p:ext uri="{BB962C8B-B14F-4D97-AF65-F5344CB8AC3E}">
        <p14:creationId xmlns:p14="http://schemas.microsoft.com/office/powerpoint/2010/main" val="4710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Can MIPS Adjust Payments?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305800" cy="4572000"/>
          </a:xfrm>
        </p:spPr>
        <p:txBody>
          <a:bodyPr/>
          <a:lstStyle/>
          <a:p>
            <a:pPr marL="299720" marR="5080" indent="-287020">
              <a:lnSpc>
                <a:spcPct val="100000"/>
              </a:lnSpc>
              <a:tabLst>
                <a:tab pos="299720" algn="l"/>
              </a:tabLst>
            </a:pPr>
            <a:r>
              <a:rPr lang="en-US" sz="1700" spc="-5" dirty="0">
                <a:latin typeface="Calibri" panose="020F0502020204030204" pitchFamily="34" charset="0"/>
                <a:cs typeface="Segoe UI Light"/>
              </a:rPr>
              <a:t>Based on </a:t>
            </a:r>
            <a:r>
              <a:rPr lang="en-US" sz="1700" dirty="0">
                <a:latin typeface="Calibri" panose="020F0502020204030204" pitchFamily="34" charset="0"/>
                <a:cs typeface="Segoe UI Light"/>
              </a:rPr>
              <a:t>the MIPS </a:t>
            </a:r>
            <a:r>
              <a:rPr lang="en-US" sz="1700" b="1" spc="-5" dirty="0">
                <a:latin typeface="Calibri" panose="020F0502020204030204" pitchFamily="34" charset="0"/>
                <a:cs typeface="Segoe UI"/>
              </a:rPr>
              <a:t>composite performance </a:t>
            </a:r>
            <a:r>
              <a:rPr lang="en-US" sz="1700" b="1" dirty="0">
                <a:latin typeface="Calibri" panose="020F0502020204030204" pitchFamily="34" charset="0"/>
                <a:cs typeface="Segoe UI"/>
              </a:rPr>
              <a:t>score</a:t>
            </a:r>
            <a:r>
              <a:rPr lang="en-US" sz="1700" dirty="0">
                <a:latin typeface="Calibri" panose="020F0502020204030204" pitchFamily="34" charset="0"/>
                <a:cs typeface="Segoe UI Light"/>
              </a:rPr>
              <a:t>, </a:t>
            </a:r>
            <a:r>
              <a:rPr lang="en-US" sz="1700" spc="-5" dirty="0">
                <a:latin typeface="Calibri" panose="020F0502020204030204" pitchFamily="34" charset="0"/>
                <a:cs typeface="Segoe UI Light"/>
              </a:rPr>
              <a:t>physicians and practitioners will </a:t>
            </a:r>
            <a:r>
              <a:rPr lang="en-US" sz="1700" spc="-10" dirty="0">
                <a:latin typeface="Calibri" panose="020F0502020204030204" pitchFamily="34" charset="0"/>
                <a:cs typeface="Segoe UI Light"/>
              </a:rPr>
              <a:t>receive </a:t>
            </a:r>
            <a:r>
              <a:rPr lang="en-US" sz="1700" spc="-5" dirty="0">
                <a:latin typeface="Calibri" panose="020F0502020204030204" pitchFamily="34" charset="0"/>
                <a:cs typeface="Segoe UI Light"/>
              </a:rPr>
              <a:t>positive, </a:t>
            </a:r>
            <a:r>
              <a:rPr lang="en-US" sz="1700" spc="-10" dirty="0">
                <a:latin typeface="Calibri" panose="020F0502020204030204" pitchFamily="34" charset="0"/>
                <a:cs typeface="Segoe UI Light"/>
              </a:rPr>
              <a:t>negative, </a:t>
            </a:r>
            <a:r>
              <a:rPr lang="en-US" sz="1700" spc="-5" dirty="0">
                <a:latin typeface="Calibri" panose="020F0502020204030204" pitchFamily="34" charset="0"/>
                <a:cs typeface="Segoe UI Light"/>
              </a:rPr>
              <a:t>or neutral adjustments </a:t>
            </a:r>
            <a:r>
              <a:rPr lang="en-US" sz="1700" spc="5" dirty="0">
                <a:latin typeface="Calibri" panose="020F0502020204030204" pitchFamily="34" charset="0"/>
                <a:cs typeface="Segoe UI Light"/>
              </a:rPr>
              <a:t>up </a:t>
            </a:r>
            <a:r>
              <a:rPr lang="en-US" sz="1700" spc="10" dirty="0">
                <a:latin typeface="Calibri" panose="020F0502020204030204" pitchFamily="34" charset="0"/>
                <a:cs typeface="Segoe UI Light"/>
              </a:rPr>
              <a:t>to </a:t>
            </a:r>
            <a:r>
              <a:rPr lang="en-US" sz="1700" dirty="0">
                <a:latin typeface="Calibri" panose="020F0502020204030204" pitchFamily="34" charset="0"/>
                <a:cs typeface="Segoe UI Light"/>
              </a:rPr>
              <a:t>the </a:t>
            </a:r>
            <a:r>
              <a:rPr lang="en-US" sz="1700" spc="-10" dirty="0">
                <a:latin typeface="Calibri" panose="020F0502020204030204" pitchFamily="34" charset="0"/>
                <a:cs typeface="Segoe UI Light"/>
              </a:rPr>
              <a:t>percentages</a:t>
            </a:r>
            <a:r>
              <a:rPr lang="en-US" sz="1700" spc="275" dirty="0">
                <a:latin typeface="Calibri" panose="020F0502020204030204" pitchFamily="34" charset="0"/>
                <a:cs typeface="Segoe UI Light"/>
              </a:rPr>
              <a:t> </a:t>
            </a:r>
            <a:r>
              <a:rPr lang="en-US" sz="1700" spc="-30" dirty="0">
                <a:latin typeface="Calibri" panose="020F0502020204030204" pitchFamily="34" charset="0"/>
                <a:cs typeface="Segoe UI Light"/>
              </a:rPr>
              <a:t>below.</a:t>
            </a:r>
            <a:endParaRPr lang="en-US" sz="1700" dirty="0">
              <a:latin typeface="Calibri" panose="020F0502020204030204" pitchFamily="34" charset="0"/>
              <a:cs typeface="Segoe UI Light"/>
            </a:endParaRPr>
          </a:p>
          <a:p>
            <a:pPr marL="299720" marR="480059" indent="-287020">
              <a:lnSpc>
                <a:spcPct val="100000"/>
              </a:lnSpc>
              <a:tabLst>
                <a:tab pos="299720" algn="l"/>
              </a:tabLst>
            </a:pPr>
            <a:r>
              <a:rPr lang="en-US" sz="1700" dirty="0">
                <a:latin typeface="Calibri" panose="020F0502020204030204" pitchFamily="34" charset="0"/>
                <a:cs typeface="Segoe UI Light"/>
              </a:rPr>
              <a:t>MIPS </a:t>
            </a:r>
            <a:r>
              <a:rPr lang="en-US" sz="1700" spc="-5" dirty="0">
                <a:latin typeface="Calibri" panose="020F0502020204030204" pitchFamily="34" charset="0"/>
                <a:cs typeface="Segoe UI Light"/>
              </a:rPr>
              <a:t>adjustments </a:t>
            </a:r>
            <a:r>
              <a:rPr lang="en-US" sz="1700" spc="-15" dirty="0">
                <a:latin typeface="Calibri" panose="020F0502020204030204" pitchFamily="34" charset="0"/>
                <a:cs typeface="Segoe UI Light"/>
              </a:rPr>
              <a:t>are </a:t>
            </a:r>
            <a:r>
              <a:rPr lang="en-US" sz="1700" b="1" dirty="0">
                <a:latin typeface="Calibri" panose="020F0502020204030204" pitchFamily="34" charset="0"/>
                <a:cs typeface="Segoe UI"/>
              </a:rPr>
              <a:t>budget </a:t>
            </a:r>
            <a:r>
              <a:rPr lang="en-US" sz="1700" b="1" spc="-5" dirty="0">
                <a:latin typeface="Calibri" panose="020F0502020204030204" pitchFamily="34" charset="0"/>
                <a:cs typeface="Segoe UI"/>
              </a:rPr>
              <a:t>neutral</a:t>
            </a:r>
            <a:r>
              <a:rPr lang="en-US" sz="1700" spc="-5" dirty="0">
                <a:latin typeface="Calibri" panose="020F0502020204030204" pitchFamily="34" charset="0"/>
                <a:cs typeface="Segoe UI Light"/>
              </a:rPr>
              <a:t>. 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2672080"/>
            <a:ext cx="7772399" cy="2867799"/>
            <a:chOff x="-64577" y="2809745"/>
            <a:chExt cx="8465509" cy="3141047"/>
          </a:xfrm>
        </p:grpSpPr>
        <p:sp>
          <p:nvSpPr>
            <p:cNvPr id="5" name="object 4"/>
            <p:cNvSpPr txBox="1"/>
            <p:nvPr/>
          </p:nvSpPr>
          <p:spPr>
            <a:xfrm>
              <a:off x="-64577" y="3614069"/>
              <a:ext cx="2304546" cy="2359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dirty="0">
                  <a:latin typeface="Calibri" panose="020F0502020204030204" pitchFamily="34" charset="0"/>
                  <a:cs typeface="Segoe UI Light"/>
                </a:rPr>
                <a:t>MAXIMUM</a:t>
              </a:r>
              <a:r>
                <a:rPr sz="1400" b="1" spc="-70" dirty="0">
                  <a:latin typeface="Calibri" panose="020F0502020204030204" pitchFamily="34" charset="0"/>
                  <a:cs typeface="Segoe UI Light"/>
                </a:rPr>
                <a:t> </a:t>
              </a:r>
              <a:r>
                <a:rPr sz="1400" b="1" spc="-5" dirty="0">
                  <a:latin typeface="Calibri" panose="020F0502020204030204" pitchFamily="34" charset="0"/>
                  <a:cs typeface="Segoe UI Light"/>
                </a:rPr>
                <a:t>Adjustments</a:t>
              </a:r>
              <a:endParaRPr sz="1400" b="1" dirty="0">
                <a:latin typeface="Calibri" panose="020F0502020204030204" pitchFamily="34" charset="0"/>
                <a:cs typeface="Segoe UI Light"/>
              </a:endParaRPr>
            </a:p>
          </p:txBody>
        </p:sp>
        <p:sp>
          <p:nvSpPr>
            <p:cNvPr id="6" name="object 5"/>
            <p:cNvSpPr/>
            <p:nvPr/>
          </p:nvSpPr>
          <p:spPr>
            <a:xfrm>
              <a:off x="-64577" y="3845561"/>
              <a:ext cx="5363018" cy="386080"/>
            </a:xfrm>
            <a:custGeom>
              <a:avLst/>
              <a:gdLst/>
              <a:ahLst/>
              <a:cxnLst/>
              <a:rect l="l" t="t" r="r" b="b"/>
              <a:pathLst>
                <a:path w="3794760" h="386079">
                  <a:moveTo>
                    <a:pt x="3601720" y="0"/>
                  </a:moveTo>
                  <a:lnTo>
                    <a:pt x="3601720" y="96519"/>
                  </a:lnTo>
                  <a:lnTo>
                    <a:pt x="0" y="96519"/>
                  </a:lnTo>
                  <a:lnTo>
                    <a:pt x="0" y="289559"/>
                  </a:lnTo>
                  <a:lnTo>
                    <a:pt x="3601720" y="289559"/>
                  </a:lnTo>
                  <a:lnTo>
                    <a:pt x="3601720" y="386079"/>
                  </a:lnTo>
                  <a:lnTo>
                    <a:pt x="3794760" y="193039"/>
                  </a:lnTo>
                  <a:lnTo>
                    <a:pt x="3601720" y="0"/>
                  </a:lnTo>
                  <a:close/>
                </a:path>
              </a:pathLst>
            </a:custGeom>
            <a:solidFill>
              <a:srgbClr val="008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18418" y="5647400"/>
              <a:ext cx="8382514" cy="3033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b="0" spc="-5" dirty="0">
                  <a:solidFill>
                    <a:srgbClr val="007E66"/>
                  </a:solidFill>
                  <a:latin typeface="Calibri" panose="020F0502020204030204" pitchFamily="34" charset="0"/>
                  <a:cs typeface="Segoe UI Light"/>
                </a:rPr>
                <a:t>Merit-Based Incentive </a:t>
              </a:r>
              <a:r>
                <a:rPr b="0" spc="-15" dirty="0">
                  <a:solidFill>
                    <a:srgbClr val="007E66"/>
                  </a:solidFill>
                  <a:latin typeface="Calibri" panose="020F0502020204030204" pitchFamily="34" charset="0"/>
                  <a:cs typeface="Segoe UI Light"/>
                </a:rPr>
                <a:t>Payment</a:t>
              </a:r>
              <a:r>
                <a:rPr b="0" spc="20" dirty="0">
                  <a:solidFill>
                    <a:srgbClr val="007E66"/>
                  </a:solidFill>
                  <a:latin typeface="Calibri" panose="020F0502020204030204" pitchFamily="34" charset="0"/>
                  <a:cs typeface="Segoe UI Light"/>
                </a:rPr>
                <a:t> </a:t>
              </a:r>
              <a:r>
                <a:rPr b="0" spc="-5" dirty="0">
                  <a:solidFill>
                    <a:srgbClr val="007E66"/>
                  </a:solidFill>
                  <a:latin typeface="Calibri" panose="020F0502020204030204" pitchFamily="34" charset="0"/>
                  <a:cs typeface="Segoe UI Light"/>
                </a:rPr>
                <a:t>System</a:t>
              </a:r>
              <a:r>
                <a:rPr lang="en-US" dirty="0">
                  <a:solidFill>
                    <a:srgbClr val="007E66"/>
                  </a:solidFill>
                  <a:latin typeface="Calibri" panose="020F0502020204030204" pitchFamily="34" charset="0"/>
                  <a:cs typeface="Segoe UI Light"/>
                </a:rPr>
                <a:t> </a:t>
              </a:r>
              <a:r>
                <a:rPr b="1" spc="-5" dirty="0">
                  <a:solidFill>
                    <a:srgbClr val="007E66"/>
                  </a:solidFill>
                  <a:latin typeface="Calibri" panose="020F0502020204030204" pitchFamily="34" charset="0"/>
                  <a:cs typeface="Segoe UI"/>
                </a:rPr>
                <a:t>(MIPS)</a:t>
              </a:r>
              <a:endParaRPr dirty="0">
                <a:solidFill>
                  <a:srgbClr val="007E66"/>
                </a:solidFill>
                <a:latin typeface="Calibri" panose="020F0502020204030204" pitchFamily="34" charset="0"/>
                <a:cs typeface="Segoe UI"/>
              </a:endParaRPr>
            </a:p>
          </p:txBody>
        </p:sp>
        <p:sp>
          <p:nvSpPr>
            <p:cNvPr id="11" name="object 10"/>
            <p:cNvSpPr/>
            <p:nvPr/>
          </p:nvSpPr>
          <p:spPr>
            <a:xfrm>
              <a:off x="2783839" y="3573779"/>
              <a:ext cx="381000" cy="929640"/>
            </a:xfrm>
            <a:custGeom>
              <a:avLst/>
              <a:gdLst/>
              <a:ahLst/>
              <a:cxnLst/>
              <a:rect l="l" t="t" r="r" b="b"/>
              <a:pathLst>
                <a:path w="381000" h="929639">
                  <a:moveTo>
                    <a:pt x="381000" y="739140"/>
                  </a:moveTo>
                  <a:lnTo>
                    <a:pt x="0" y="739140"/>
                  </a:lnTo>
                  <a:lnTo>
                    <a:pt x="190500" y="929640"/>
                  </a:lnTo>
                  <a:lnTo>
                    <a:pt x="381000" y="739140"/>
                  </a:lnTo>
                  <a:close/>
                </a:path>
                <a:path w="381000" h="929639">
                  <a:moveTo>
                    <a:pt x="285750" y="190500"/>
                  </a:moveTo>
                  <a:lnTo>
                    <a:pt x="95250" y="190500"/>
                  </a:lnTo>
                  <a:lnTo>
                    <a:pt x="95250" y="739140"/>
                  </a:lnTo>
                  <a:lnTo>
                    <a:pt x="285750" y="739140"/>
                  </a:lnTo>
                  <a:lnTo>
                    <a:pt x="285750" y="190500"/>
                  </a:lnTo>
                  <a:close/>
                </a:path>
                <a:path w="381000" h="929639">
                  <a:moveTo>
                    <a:pt x="190500" y="0"/>
                  </a:moveTo>
                  <a:lnTo>
                    <a:pt x="0" y="190500"/>
                  </a:lnTo>
                  <a:lnTo>
                    <a:pt x="381000" y="1905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C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/>
            <p:cNvSpPr/>
            <p:nvPr/>
          </p:nvSpPr>
          <p:spPr>
            <a:xfrm>
              <a:off x="3317240" y="3456940"/>
              <a:ext cx="381000" cy="1160780"/>
            </a:xfrm>
            <a:custGeom>
              <a:avLst/>
              <a:gdLst/>
              <a:ahLst/>
              <a:cxnLst/>
              <a:rect l="l" t="t" r="r" b="b"/>
              <a:pathLst>
                <a:path w="381000" h="1160779">
                  <a:moveTo>
                    <a:pt x="381000" y="970280"/>
                  </a:moveTo>
                  <a:lnTo>
                    <a:pt x="0" y="970280"/>
                  </a:lnTo>
                  <a:lnTo>
                    <a:pt x="190500" y="1160780"/>
                  </a:lnTo>
                  <a:lnTo>
                    <a:pt x="381000" y="970280"/>
                  </a:lnTo>
                  <a:close/>
                </a:path>
                <a:path w="381000" h="1160779">
                  <a:moveTo>
                    <a:pt x="285750" y="190500"/>
                  </a:moveTo>
                  <a:lnTo>
                    <a:pt x="95250" y="190500"/>
                  </a:lnTo>
                  <a:lnTo>
                    <a:pt x="95250" y="970280"/>
                  </a:lnTo>
                  <a:lnTo>
                    <a:pt x="285750" y="970280"/>
                  </a:lnTo>
                  <a:lnTo>
                    <a:pt x="285750" y="190500"/>
                  </a:lnTo>
                  <a:close/>
                </a:path>
                <a:path w="381000" h="1160779">
                  <a:moveTo>
                    <a:pt x="190500" y="0"/>
                  </a:moveTo>
                  <a:lnTo>
                    <a:pt x="0" y="190500"/>
                  </a:lnTo>
                  <a:lnTo>
                    <a:pt x="381000" y="1905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C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3881120" y="3302000"/>
              <a:ext cx="381000" cy="1450340"/>
            </a:xfrm>
            <a:custGeom>
              <a:avLst/>
              <a:gdLst/>
              <a:ahLst/>
              <a:cxnLst/>
              <a:rect l="l" t="t" r="r" b="b"/>
              <a:pathLst>
                <a:path w="381000" h="1450339">
                  <a:moveTo>
                    <a:pt x="381000" y="1259840"/>
                  </a:moveTo>
                  <a:lnTo>
                    <a:pt x="0" y="1259840"/>
                  </a:lnTo>
                  <a:lnTo>
                    <a:pt x="190500" y="1450340"/>
                  </a:lnTo>
                  <a:lnTo>
                    <a:pt x="381000" y="1259840"/>
                  </a:lnTo>
                  <a:close/>
                </a:path>
                <a:path w="381000" h="1450339">
                  <a:moveTo>
                    <a:pt x="285750" y="190500"/>
                  </a:moveTo>
                  <a:lnTo>
                    <a:pt x="95250" y="190500"/>
                  </a:lnTo>
                  <a:lnTo>
                    <a:pt x="95250" y="1259840"/>
                  </a:lnTo>
                  <a:lnTo>
                    <a:pt x="285750" y="1259840"/>
                  </a:lnTo>
                  <a:lnTo>
                    <a:pt x="285750" y="190500"/>
                  </a:lnTo>
                  <a:close/>
                </a:path>
                <a:path w="381000" h="1450339">
                  <a:moveTo>
                    <a:pt x="190500" y="0"/>
                  </a:moveTo>
                  <a:lnTo>
                    <a:pt x="0" y="190500"/>
                  </a:lnTo>
                  <a:lnTo>
                    <a:pt x="381000" y="1905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C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4424679" y="3083560"/>
              <a:ext cx="381000" cy="1889760"/>
            </a:xfrm>
            <a:custGeom>
              <a:avLst/>
              <a:gdLst/>
              <a:ahLst/>
              <a:cxnLst/>
              <a:rect l="l" t="t" r="r" b="b"/>
              <a:pathLst>
                <a:path w="381000" h="1889760">
                  <a:moveTo>
                    <a:pt x="381000" y="1699260"/>
                  </a:moveTo>
                  <a:lnTo>
                    <a:pt x="0" y="1699260"/>
                  </a:lnTo>
                  <a:lnTo>
                    <a:pt x="190500" y="1889760"/>
                  </a:lnTo>
                  <a:lnTo>
                    <a:pt x="381000" y="1699260"/>
                  </a:lnTo>
                  <a:close/>
                </a:path>
                <a:path w="381000" h="1889760">
                  <a:moveTo>
                    <a:pt x="285750" y="190500"/>
                  </a:moveTo>
                  <a:lnTo>
                    <a:pt x="95250" y="190500"/>
                  </a:lnTo>
                  <a:lnTo>
                    <a:pt x="95250" y="1699260"/>
                  </a:lnTo>
                  <a:lnTo>
                    <a:pt x="285750" y="1699260"/>
                  </a:lnTo>
                  <a:lnTo>
                    <a:pt x="285750" y="190500"/>
                  </a:lnTo>
                  <a:close/>
                </a:path>
                <a:path w="381000" h="1889760">
                  <a:moveTo>
                    <a:pt x="190500" y="0"/>
                  </a:moveTo>
                  <a:lnTo>
                    <a:pt x="0" y="190500"/>
                  </a:lnTo>
                  <a:lnTo>
                    <a:pt x="381000" y="1905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C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/>
            <p:cNvSpPr txBox="1"/>
            <p:nvPr/>
          </p:nvSpPr>
          <p:spPr>
            <a:xfrm>
              <a:off x="3338226" y="3140326"/>
              <a:ext cx="451724" cy="3033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b="1" spc="5" dirty="0">
                  <a:solidFill>
                    <a:srgbClr val="007E66"/>
                  </a:solidFill>
                  <a:latin typeface="Calibri" panose="020F0502020204030204" pitchFamily="34" charset="0"/>
                  <a:cs typeface="Tw Cen MT Condensed Extra Bold"/>
                </a:rPr>
                <a:t>5%</a:t>
              </a:r>
              <a:endParaRPr b="1" dirty="0">
                <a:solidFill>
                  <a:srgbClr val="007E66"/>
                </a:solidFill>
                <a:latin typeface="Calibri" panose="020F0502020204030204" pitchFamily="34" charset="0"/>
                <a:cs typeface="Tw Cen MT Condensed Extra Bold"/>
              </a:endParaRPr>
            </a:p>
          </p:txBody>
        </p:sp>
        <p:sp>
          <p:nvSpPr>
            <p:cNvPr id="16" name="object 15"/>
            <p:cNvSpPr txBox="1"/>
            <p:nvPr/>
          </p:nvSpPr>
          <p:spPr>
            <a:xfrm>
              <a:off x="4435958" y="2809745"/>
              <a:ext cx="358441" cy="3033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b="1" dirty="0">
                  <a:solidFill>
                    <a:srgbClr val="007E66"/>
                  </a:solidFill>
                  <a:latin typeface="Calibri" panose="020F0502020204030204" pitchFamily="34" charset="0"/>
                  <a:cs typeface="Tw Cen MT Condensed Extra Bold"/>
                </a:rPr>
                <a:t>9%</a:t>
              </a: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334168" y="4943561"/>
              <a:ext cx="644292" cy="3033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b="1" dirty="0">
                  <a:solidFill>
                    <a:srgbClr val="007E66"/>
                  </a:solidFill>
                  <a:latin typeface="Calibri" panose="020F0502020204030204" pitchFamily="34" charset="0"/>
                  <a:cs typeface="Tw Cen MT Condensed Extra Bold"/>
                </a:rPr>
                <a:t>-</a:t>
              </a:r>
              <a:r>
                <a:rPr lang="en-US" b="1" dirty="0">
                  <a:solidFill>
                    <a:srgbClr val="007E66"/>
                  </a:solidFill>
                  <a:latin typeface="Calibri" panose="020F0502020204030204" pitchFamily="34" charset="0"/>
                  <a:cs typeface="Tw Cen MT Condensed Extra Bold"/>
                </a:rPr>
                <a:t>9%</a:t>
              </a:r>
              <a:endParaRPr b="1" dirty="0">
                <a:solidFill>
                  <a:srgbClr val="007E66"/>
                </a:solidFill>
                <a:latin typeface="Calibri" panose="020F0502020204030204" pitchFamily="34" charset="0"/>
                <a:cs typeface="Tw Cen MT Condensed Extra Bold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715129" y="5230099"/>
              <a:ext cx="4025900" cy="2696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600" b="1" spc="10" dirty="0">
                  <a:latin typeface="Calibri" panose="020F0502020204030204" pitchFamily="34" charset="0"/>
                  <a:cs typeface="Tw Cen MT Condensed Extra Bold"/>
                </a:rPr>
                <a:t>2019  2020  2021  2022 onward</a:t>
              </a:r>
              <a:endParaRPr sz="1600" b="1" dirty="0">
                <a:latin typeface="Calibri" panose="020F0502020204030204" pitchFamily="34" charset="0"/>
                <a:cs typeface="Tw Cen MT Condensed Extra Bold"/>
              </a:endParaRPr>
            </a:p>
          </p:txBody>
        </p:sp>
        <p:sp>
          <p:nvSpPr>
            <p:cNvPr id="20" name="object 18"/>
            <p:cNvSpPr txBox="1"/>
            <p:nvPr/>
          </p:nvSpPr>
          <p:spPr>
            <a:xfrm>
              <a:off x="3749047" y="4752340"/>
              <a:ext cx="644292" cy="3033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dirty="0">
                  <a:solidFill>
                    <a:srgbClr val="007E66"/>
                  </a:solidFill>
                  <a:latin typeface="Tw Cen MT Condensed Extra Bold"/>
                  <a:cs typeface="Tw Cen MT Condensed Extra Bold"/>
                </a:rPr>
                <a:t>-</a:t>
              </a:r>
              <a:r>
                <a:rPr lang="en-US" b="1" dirty="0">
                  <a:solidFill>
                    <a:srgbClr val="007E66"/>
                  </a:solidFill>
                  <a:latin typeface="Calibri" panose="020F0502020204030204" pitchFamily="34" charset="0"/>
                  <a:cs typeface="Tw Cen MT Condensed Extra Bold"/>
                </a:rPr>
                <a:t>7</a:t>
              </a:r>
              <a:r>
                <a:rPr lang="en-US" dirty="0">
                  <a:solidFill>
                    <a:srgbClr val="007E66"/>
                  </a:solidFill>
                  <a:latin typeface="Tw Cen MT Condensed Extra Bold"/>
                  <a:cs typeface="Tw Cen MT Condensed Extra Bold"/>
                </a:rPr>
                <a:t>%</a:t>
              </a:r>
              <a:endParaRPr dirty="0">
                <a:solidFill>
                  <a:srgbClr val="007E66"/>
                </a:solidFill>
                <a:latin typeface="Tw Cen MT Condensed Extra Bold"/>
                <a:cs typeface="Tw Cen MT Condensed Extra Bold"/>
              </a:endParaRPr>
            </a:p>
          </p:txBody>
        </p:sp>
        <p:sp>
          <p:nvSpPr>
            <p:cNvPr id="21" name="object 18"/>
            <p:cNvSpPr txBox="1"/>
            <p:nvPr/>
          </p:nvSpPr>
          <p:spPr>
            <a:xfrm>
              <a:off x="3164840" y="4620260"/>
              <a:ext cx="644292" cy="3033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b="1" dirty="0">
                  <a:solidFill>
                    <a:srgbClr val="007E66"/>
                  </a:solidFill>
                  <a:latin typeface="Calibri" panose="020F0502020204030204" pitchFamily="34" charset="0"/>
                  <a:cs typeface="Tw Cen MT Condensed Extra Bold"/>
                </a:rPr>
                <a:t>-</a:t>
              </a:r>
              <a:r>
                <a:rPr lang="en-US" b="1" dirty="0">
                  <a:solidFill>
                    <a:srgbClr val="007E66"/>
                  </a:solidFill>
                  <a:latin typeface="Calibri" panose="020F0502020204030204" pitchFamily="34" charset="0"/>
                  <a:cs typeface="Tw Cen MT Condensed Extra Bold"/>
                </a:rPr>
                <a:t>5%</a:t>
              </a:r>
              <a:endParaRPr b="1" dirty="0">
                <a:solidFill>
                  <a:srgbClr val="007E66"/>
                </a:solidFill>
                <a:latin typeface="Calibri" panose="020F0502020204030204" pitchFamily="34" charset="0"/>
                <a:cs typeface="Tw Cen MT Condensed Extra Bold"/>
              </a:endParaRPr>
            </a:p>
          </p:txBody>
        </p:sp>
        <p:sp>
          <p:nvSpPr>
            <p:cNvPr id="22" name="object 18"/>
            <p:cNvSpPr txBox="1"/>
            <p:nvPr/>
          </p:nvSpPr>
          <p:spPr>
            <a:xfrm>
              <a:off x="2612169" y="4541827"/>
              <a:ext cx="644292" cy="3033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b="1" dirty="0">
                  <a:solidFill>
                    <a:srgbClr val="007E66"/>
                  </a:solidFill>
                  <a:latin typeface="Calibri" panose="020F0502020204030204" pitchFamily="34" charset="0"/>
                  <a:cs typeface="Tw Cen MT Condensed Extra Bold"/>
                </a:rPr>
                <a:t>-</a:t>
              </a:r>
              <a:r>
                <a:rPr lang="en-US" b="1" dirty="0">
                  <a:solidFill>
                    <a:srgbClr val="007E66"/>
                  </a:solidFill>
                  <a:latin typeface="Calibri" panose="020F0502020204030204" pitchFamily="34" charset="0"/>
                  <a:cs typeface="Tw Cen MT Condensed Extra Bold"/>
                </a:rPr>
                <a:t>4%</a:t>
              </a:r>
              <a:endParaRPr b="1" dirty="0">
                <a:solidFill>
                  <a:srgbClr val="007E66"/>
                </a:solidFill>
                <a:latin typeface="Calibri" panose="020F0502020204030204" pitchFamily="34" charset="0"/>
                <a:cs typeface="Tw Cen MT Condensed Extra Bold"/>
              </a:endParaRPr>
            </a:p>
          </p:txBody>
        </p:sp>
      </p:grpSp>
      <p:sp>
        <p:nvSpPr>
          <p:cNvPr id="24" name="object 15"/>
          <p:cNvSpPr txBox="1"/>
          <p:nvPr/>
        </p:nvSpPr>
        <p:spPr>
          <a:xfrm>
            <a:off x="4114800" y="2887436"/>
            <a:ext cx="4159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b="1" spc="5" dirty="0">
                <a:solidFill>
                  <a:srgbClr val="007E66"/>
                </a:solidFill>
                <a:latin typeface="Calibri" panose="020F0502020204030204" pitchFamily="34" charset="0"/>
                <a:cs typeface="Tw Cen MT Condensed Extra Bold"/>
              </a:rPr>
              <a:t>7</a:t>
            </a:r>
            <a:r>
              <a:rPr b="1" dirty="0">
                <a:solidFill>
                  <a:srgbClr val="007E66"/>
                </a:solidFill>
                <a:latin typeface="Calibri" panose="020F0502020204030204" pitchFamily="34" charset="0"/>
                <a:cs typeface="Tw Cen MT Condensed Extra Bold"/>
              </a:rPr>
              <a:t>%</a:t>
            </a:r>
          </a:p>
        </p:txBody>
      </p:sp>
      <p:sp>
        <p:nvSpPr>
          <p:cNvPr id="25" name="object 15"/>
          <p:cNvSpPr txBox="1"/>
          <p:nvPr/>
        </p:nvSpPr>
        <p:spPr>
          <a:xfrm>
            <a:off x="3176106" y="3111063"/>
            <a:ext cx="32909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b="1" spc="5" dirty="0">
                <a:solidFill>
                  <a:srgbClr val="007E66"/>
                </a:solidFill>
                <a:latin typeface="Calibri" panose="020F0502020204030204" pitchFamily="34" charset="0"/>
                <a:cs typeface="Tw Cen MT Condensed Extra Bold"/>
              </a:rPr>
              <a:t>4</a:t>
            </a:r>
            <a:r>
              <a:rPr b="1" dirty="0">
                <a:solidFill>
                  <a:srgbClr val="007E66"/>
                </a:solidFill>
                <a:latin typeface="Calibri" panose="020F0502020204030204" pitchFamily="34" charset="0"/>
                <a:cs typeface="Tw Cen MT Condensed Extra Bold"/>
              </a:rPr>
              <a:t>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91200" y="3246120"/>
            <a:ext cx="2819400" cy="1119231"/>
          </a:xfrm>
          <a:prstGeom prst="roundRect">
            <a:avLst/>
          </a:prstGeom>
          <a:solidFill>
            <a:srgbClr val="007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2575" marR="275590" indent="1905" algn="ctr">
              <a:lnSpc>
                <a:spcPct val="100000"/>
              </a:lnSpc>
            </a:pPr>
            <a:r>
              <a:rPr lang="en-US" sz="1600" spc="-5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rPr>
              <a:t>Adjustment  to</a:t>
            </a:r>
            <a:r>
              <a:rPr lang="en-US" sz="1600" spc="-75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rPr>
              <a:t> </a:t>
            </a:r>
            <a:r>
              <a:rPr lang="en-US" sz="1600" spc="-5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rPr>
              <a:t>provider’s  </a:t>
            </a:r>
            <a:r>
              <a:rPr lang="en-US" sz="1600" spc="-10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rPr>
              <a:t>base </a:t>
            </a:r>
            <a:r>
              <a:rPr lang="en-US" sz="1600" spc="-5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rPr>
              <a:t>rate </a:t>
            </a:r>
            <a:r>
              <a:rPr lang="en-US" sz="1600" spc="-10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rPr>
              <a:t>of  </a:t>
            </a:r>
            <a:r>
              <a:rPr lang="en-US" sz="1600" spc="-5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rPr>
              <a:t>Medicare  Part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rPr>
              <a:t>B </a:t>
            </a:r>
            <a:r>
              <a:rPr lang="en-US" sz="1600" spc="-10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rPr>
              <a:t>payment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Segoe U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040" y="4244603"/>
            <a:ext cx="2016760" cy="181588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Those who score in top 25% are eligible for an additional annual performance adjustment of up to 10%, 2019-24 (NOT budget neutral)</a:t>
            </a:r>
          </a:p>
        </p:txBody>
      </p:sp>
      <p:sp>
        <p:nvSpPr>
          <p:cNvPr id="7" name="Multiply 6"/>
          <p:cNvSpPr/>
          <p:nvPr/>
        </p:nvSpPr>
        <p:spPr>
          <a:xfrm>
            <a:off x="2992755" y="4113951"/>
            <a:ext cx="645577" cy="66346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</a:t>
            </a:r>
            <a:r>
              <a:rPr lang="en-US" i="1" dirty="0" smtClean="0"/>
              <a:t>is</a:t>
            </a:r>
            <a:r>
              <a:rPr lang="en-US" dirty="0" smtClean="0"/>
              <a:t>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September 8 blog by CMS administrator Slavitt announced major changes to ease transition to new Quality Payment Program, especially for smaller practices, called “Pick your Pace.”</a:t>
            </a:r>
          </a:p>
          <a:p>
            <a:r>
              <a:rPr lang="en-US" dirty="0" smtClean="0"/>
              <a:t>Physicians and their practices will have the flexibility needed in 2017 to choose their own pace for transitioning to value-based payments.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“Pick your Pace”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Physicians will be protected from downward MIPS adjustments in 2017 as long as they participate in the QPP, for at least part of the year, to the minimum extent allowed.</a:t>
            </a:r>
          </a:p>
          <a:p>
            <a:r>
              <a:rPr lang="en-US" sz="2400" dirty="0" smtClean="0"/>
              <a:t>But if they choose to do more to successfully participate in the QPP, for some or all of the year, they will be eligible for small to modest positive updates.</a:t>
            </a:r>
          </a:p>
          <a:p>
            <a:r>
              <a:rPr lang="en-US" sz="2400" dirty="0" smtClean="0"/>
              <a:t>If they choose to be in an Advanced APM, like Comprehensive Primary Care Plus, they are exempted from MIPS reporting and will receive 5% FFS bonus payments.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2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“Pick your Pace” options: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541342"/>
              </p:ext>
            </p:extLst>
          </p:nvPr>
        </p:nvGraphicFramePr>
        <p:xfrm>
          <a:off x="606425" y="1589088"/>
          <a:ext cx="7927974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658"/>
                <a:gridCol w="2642658"/>
                <a:gridCol w="26426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QPP</a:t>
                      </a:r>
                      <a:r>
                        <a:rPr lang="en-US" baseline="0" dirty="0" smtClean="0"/>
                        <a:t> 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adjustment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</a:t>
                      </a:r>
                      <a:r>
                        <a:rPr lang="en-US" baseline="0" dirty="0" smtClean="0"/>
                        <a:t> reporting for at least part of the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negative adjustment, no positive</a:t>
                      </a:r>
                      <a:r>
                        <a:rPr lang="en-US" baseline="0" dirty="0" smtClean="0"/>
                        <a:t> adjustment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meaningful participation</a:t>
                      </a:r>
                      <a:r>
                        <a:rPr lang="en-US" baseline="0" dirty="0" smtClean="0"/>
                        <a:t> in the QPP for at least part of the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negative adjustment, potential for small positive adjustment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robust</a:t>
                      </a:r>
                      <a:r>
                        <a:rPr lang="en-US" baseline="0" dirty="0" smtClean="0"/>
                        <a:t> participation in the </a:t>
                      </a:r>
                      <a:r>
                        <a:rPr lang="en-US" dirty="0" smtClean="0"/>
                        <a:t>QPP for all of the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negative adjustment, potential for “modest” positive 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Option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Participate</a:t>
                      </a:r>
                      <a:r>
                        <a:rPr lang="en-US" baseline="0" dirty="0" smtClean="0"/>
                        <a:t> in an Advanced APM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FFS</a:t>
                      </a:r>
                      <a:r>
                        <a:rPr lang="en-US" baseline="0" dirty="0" smtClean="0"/>
                        <a:t> bonus on 2019 payments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5257800"/>
            <a:ext cx="471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Details of each option will be in the final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ACP’s Recommended Scoring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Total points for Quality = #/60 </a:t>
            </a:r>
          </a:p>
          <a:p>
            <a:pPr lvl="1"/>
            <a:r>
              <a:rPr lang="en-US" dirty="0"/>
              <a:t>Not #/80 x 50% as proposed</a:t>
            </a:r>
          </a:p>
          <a:p>
            <a:r>
              <a:rPr lang="en-US" dirty="0"/>
              <a:t>Total points for Resource Use = 0</a:t>
            </a:r>
          </a:p>
          <a:p>
            <a:pPr lvl="1"/>
            <a:r>
              <a:rPr lang="en-US" dirty="0"/>
              <a:t>Not an average of applicable measures x 10%</a:t>
            </a:r>
          </a:p>
          <a:p>
            <a:r>
              <a:rPr lang="en-US" dirty="0"/>
              <a:t>Total points for CPIA = #/15</a:t>
            </a:r>
          </a:p>
          <a:p>
            <a:pPr lvl="1"/>
            <a:r>
              <a:rPr lang="en-US" dirty="0"/>
              <a:t>Not #/60 x 15%</a:t>
            </a:r>
          </a:p>
          <a:p>
            <a:r>
              <a:rPr lang="en-US" dirty="0"/>
              <a:t>Total points for ACI = #/25</a:t>
            </a:r>
          </a:p>
          <a:p>
            <a:pPr lvl="1"/>
            <a:r>
              <a:rPr lang="en-US" dirty="0"/>
              <a:t>Not #/100 (which could actually be up to 131 points) x 25%</a:t>
            </a:r>
          </a:p>
        </p:txBody>
      </p:sp>
    </p:spTree>
    <p:extLst>
      <p:ext uri="{BB962C8B-B14F-4D97-AF65-F5344CB8AC3E}">
        <p14:creationId xmlns:p14="http://schemas.microsoft.com/office/powerpoint/2010/main" val="8817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153400" cy="1447800"/>
          </a:xfrm>
        </p:spPr>
        <p:txBody>
          <a:bodyPr/>
          <a:lstStyle/>
          <a:p>
            <a:pPr algn="ctr"/>
            <a:r>
              <a:rPr lang="en-US" dirty="0"/>
              <a:t>Advanced Alternative Payment Models</a:t>
            </a:r>
            <a:br>
              <a:rPr lang="en-US" dirty="0"/>
            </a:br>
            <a:r>
              <a:rPr lang="en-US" dirty="0"/>
              <a:t>(APMs)</a:t>
            </a:r>
          </a:p>
        </p:txBody>
      </p:sp>
    </p:spTree>
    <p:extLst>
      <p:ext uri="{BB962C8B-B14F-4D97-AF65-F5344CB8AC3E}">
        <p14:creationId xmlns:p14="http://schemas.microsoft.com/office/powerpoint/2010/main" val="30184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Advanced Alternative Payment Models (APMs)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0633"/>
            <a:ext cx="400050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-4445">
              <a:lnSpc>
                <a:spcPct val="100000"/>
              </a:lnSpc>
            </a:pPr>
            <a:r>
              <a:rPr lang="en-US" b="1" spc="-5" dirty="0">
                <a:solidFill>
                  <a:srgbClr val="007E66"/>
                </a:solidFill>
                <a:latin typeface="Calibri" panose="020F0502020204030204" pitchFamily="34" charset="0"/>
                <a:cs typeface="Segoe UI"/>
              </a:rPr>
              <a:t>Initial definitions from </a:t>
            </a:r>
            <a:r>
              <a:rPr lang="en-US" b="1" spc="-10" dirty="0">
                <a:solidFill>
                  <a:srgbClr val="007E66"/>
                </a:solidFill>
                <a:latin typeface="Calibri" panose="020F0502020204030204" pitchFamily="34" charset="0"/>
                <a:cs typeface="Segoe UI"/>
              </a:rPr>
              <a:t>MACRA</a:t>
            </a:r>
            <a:r>
              <a:rPr lang="en-US" dirty="0">
                <a:solidFill>
                  <a:srgbClr val="007E66"/>
                </a:solidFill>
                <a:latin typeface="Calibri" panose="020F0502020204030204" pitchFamily="34" charset="0"/>
                <a:cs typeface="Segoe UI"/>
              </a:rPr>
              <a:t> </a:t>
            </a:r>
            <a:r>
              <a:rPr lang="en-US" b="1" spc="-25" dirty="0">
                <a:solidFill>
                  <a:srgbClr val="007E66"/>
                </a:solidFill>
                <a:latin typeface="Calibri" panose="020F0502020204030204" pitchFamily="34" charset="0"/>
                <a:cs typeface="Segoe UI"/>
              </a:rPr>
              <a:t>law,</a:t>
            </a:r>
            <a:r>
              <a:rPr lang="en-US" b="1" spc="-75" dirty="0">
                <a:solidFill>
                  <a:srgbClr val="007E66"/>
                </a:solidFill>
                <a:latin typeface="Calibri" panose="020F0502020204030204" pitchFamily="34" charset="0"/>
                <a:cs typeface="Segoe UI"/>
              </a:rPr>
              <a:t> </a:t>
            </a:r>
            <a:r>
              <a:rPr lang="en-US" b="1" spc="-10" dirty="0">
                <a:solidFill>
                  <a:srgbClr val="007E66"/>
                </a:solidFill>
                <a:latin typeface="Calibri" panose="020F0502020204030204" pitchFamily="34" charset="0"/>
                <a:cs typeface="Segoe UI"/>
              </a:rPr>
              <a:t>APMs </a:t>
            </a:r>
            <a:r>
              <a:rPr lang="en-US" b="1" spc="-5" dirty="0">
                <a:solidFill>
                  <a:srgbClr val="007E66"/>
                </a:solidFill>
                <a:latin typeface="Calibri" panose="020F0502020204030204" pitchFamily="34" charset="0"/>
                <a:cs typeface="Segoe UI"/>
              </a:rPr>
              <a:t>include:</a:t>
            </a:r>
          </a:p>
          <a:p>
            <a:pPr marL="12700" marR="5080" indent="-4445">
              <a:lnSpc>
                <a:spcPct val="100000"/>
              </a:lnSpc>
            </a:pPr>
            <a:endParaRPr lang="en-US" b="1" dirty="0">
              <a:latin typeface="Calibri" panose="020F0502020204030204" pitchFamily="34" charset="0"/>
              <a:cs typeface="Segoe UI"/>
            </a:endParaRPr>
          </a:p>
          <a:p>
            <a:pPr marL="173038" marR="492759" indent="-173038">
              <a:buClr>
                <a:srgbClr val="008A3E"/>
              </a:buClr>
              <a:buFont typeface="Wingdings" panose="05000000000000000000" pitchFamily="2" charset="2"/>
              <a:buChar char="§"/>
              <a:tabLst>
                <a:tab pos="789305" algn="l"/>
              </a:tabLst>
            </a:pPr>
            <a:r>
              <a:rPr lang="en-US" b="1" dirty="0">
                <a:latin typeface="Calibri" panose="020F0502020204030204" pitchFamily="34" charset="0"/>
                <a:cs typeface="Segoe UI"/>
              </a:rPr>
              <a:t>CMS </a:t>
            </a:r>
            <a:r>
              <a:rPr lang="en-US" b="1" spc="-10" dirty="0">
                <a:latin typeface="Calibri" panose="020F0502020204030204" pitchFamily="34" charset="0"/>
                <a:cs typeface="Segoe UI"/>
              </a:rPr>
              <a:t>Innovation Center </a:t>
            </a:r>
            <a:r>
              <a:rPr lang="en-US" b="1" spc="-5" dirty="0">
                <a:latin typeface="Calibri" panose="020F0502020204030204" pitchFamily="34" charset="0"/>
                <a:cs typeface="Segoe UI"/>
              </a:rPr>
              <a:t>model 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(under section </a:t>
            </a:r>
            <a:r>
              <a:rPr lang="en-US" spc="-105" dirty="0">
                <a:latin typeface="Calibri" panose="020F0502020204030204" pitchFamily="34" charset="0"/>
                <a:cs typeface="Segoe UI Light"/>
              </a:rPr>
              <a:t>1115A,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other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than </a:t>
            </a:r>
            <a:r>
              <a:rPr lang="en-US" dirty="0">
                <a:latin typeface="Calibri" panose="020F0502020204030204" pitchFamily="34" charset="0"/>
                <a:cs typeface="Segoe UI Light"/>
              </a:rPr>
              <a:t>a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Health 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Care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Innovation</a:t>
            </a:r>
            <a:r>
              <a:rPr lang="en-US" spc="-35" dirty="0">
                <a:latin typeface="Calibri" panose="020F0502020204030204" pitchFamily="34" charset="0"/>
                <a:cs typeface="Segoe UI Light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Award)</a:t>
            </a:r>
            <a:endParaRPr lang="en-US" dirty="0">
              <a:latin typeface="Calibri" panose="020F0502020204030204" pitchFamily="34" charset="0"/>
              <a:cs typeface="Segoe UI Light"/>
            </a:endParaRPr>
          </a:p>
          <a:p>
            <a:pPr marL="173038" indent="-173038">
              <a:spcBef>
                <a:spcPts val="600"/>
              </a:spcBef>
              <a:buClr>
                <a:srgbClr val="008A3E"/>
              </a:buClr>
              <a:buFont typeface="Wingdings" panose="05000000000000000000" pitchFamily="2" charset="2"/>
              <a:buChar char="§"/>
              <a:tabLst>
                <a:tab pos="789305" algn="l"/>
              </a:tabLst>
            </a:pPr>
            <a:r>
              <a:rPr lang="en-US" b="1" dirty="0">
                <a:latin typeface="Calibri" panose="020F0502020204030204" pitchFamily="34" charset="0"/>
                <a:cs typeface="Segoe UI"/>
              </a:rPr>
              <a:t>MSSP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(</a:t>
            </a:r>
            <a:r>
              <a:rPr lang="en-US" sz="2000" spc="-10" dirty="0">
                <a:latin typeface="Calibri" panose="020F0502020204030204" pitchFamily="34" charset="0"/>
                <a:cs typeface="Segoe UI Light"/>
              </a:rPr>
              <a:t>Medicare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 Shared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Savings</a:t>
            </a:r>
            <a:r>
              <a:rPr lang="en-US" spc="-20" dirty="0">
                <a:latin typeface="Calibri" panose="020F0502020204030204" pitchFamily="34" charset="0"/>
                <a:cs typeface="Segoe UI Light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Program)</a:t>
            </a:r>
            <a:endParaRPr lang="en-US" dirty="0">
              <a:latin typeface="Calibri" panose="020F0502020204030204" pitchFamily="34" charset="0"/>
              <a:cs typeface="Segoe UI Light"/>
            </a:endParaRPr>
          </a:p>
          <a:p>
            <a:pPr marL="173038" marR="406400" indent="-173038">
              <a:spcBef>
                <a:spcPts val="600"/>
              </a:spcBef>
              <a:buClr>
                <a:srgbClr val="008A3E"/>
              </a:buClr>
              <a:buFont typeface="Wingdings" panose="05000000000000000000" pitchFamily="2" charset="2"/>
              <a:buChar char="§"/>
              <a:tabLst>
                <a:tab pos="789305" algn="l"/>
              </a:tabLst>
            </a:pPr>
            <a:r>
              <a:rPr lang="en-US" b="1" spc="-5" dirty="0">
                <a:latin typeface="Calibri" panose="020F0502020204030204" pitchFamily="34" charset="0"/>
                <a:cs typeface="Segoe UI"/>
              </a:rPr>
              <a:t>Demonstration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under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the Health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Care 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Quality Demonstration</a:t>
            </a:r>
            <a:r>
              <a:rPr lang="en-US" spc="-45" dirty="0">
                <a:latin typeface="Calibri" panose="020F0502020204030204" pitchFamily="34" charset="0"/>
                <a:cs typeface="Segoe UI Light"/>
              </a:rPr>
              <a:t>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Program</a:t>
            </a:r>
            <a:endParaRPr lang="en-US" dirty="0">
              <a:latin typeface="Calibri" panose="020F0502020204030204" pitchFamily="34" charset="0"/>
              <a:cs typeface="Segoe UI Light"/>
            </a:endParaRPr>
          </a:p>
          <a:p>
            <a:pPr marL="173038" indent="-173038">
              <a:spcBef>
                <a:spcPts val="600"/>
              </a:spcBef>
              <a:buClr>
                <a:srgbClr val="008A3E"/>
              </a:buClr>
              <a:buFont typeface="Wingdings" panose="05000000000000000000" pitchFamily="2" charset="2"/>
              <a:buChar char="§"/>
              <a:tabLst>
                <a:tab pos="789305" algn="l"/>
              </a:tabLst>
            </a:pPr>
            <a:r>
              <a:rPr lang="en-US" b="1" spc="-5" dirty="0">
                <a:latin typeface="Calibri" panose="020F0502020204030204" pitchFamily="34" charset="0"/>
                <a:cs typeface="Segoe UI"/>
              </a:rPr>
              <a:t>Demonstration </a:t>
            </a:r>
            <a:r>
              <a:rPr lang="en-US" spc="-15" dirty="0">
                <a:latin typeface="Calibri" panose="020F0502020204030204" pitchFamily="34" charset="0"/>
                <a:cs typeface="Segoe UI Light"/>
              </a:rPr>
              <a:t>required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by Federal </a:t>
            </a:r>
            <a:r>
              <a:rPr lang="en-US" dirty="0">
                <a:latin typeface="Calibri" panose="020F0502020204030204" pitchFamily="34" charset="0"/>
                <a:cs typeface="Segoe UI Light"/>
              </a:rPr>
              <a:t>Law</a:t>
            </a:r>
          </a:p>
        </p:txBody>
      </p:sp>
      <p:sp>
        <p:nvSpPr>
          <p:cNvPr id="7" name="object 23"/>
          <p:cNvSpPr txBox="1"/>
          <p:nvPr/>
        </p:nvSpPr>
        <p:spPr>
          <a:xfrm>
            <a:off x="4574196" y="1603014"/>
            <a:ext cx="4038600" cy="44319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68300" marR="457834" algn="ctr">
              <a:lnSpc>
                <a:spcPct val="100000"/>
              </a:lnSpc>
            </a:pPr>
            <a:endParaRPr lang="en-US" sz="1000" b="0" spc="-5" dirty="0">
              <a:latin typeface="Calibri" panose="020F0502020204030204" pitchFamily="34" charset="0"/>
              <a:cs typeface="Segoe UI Light"/>
            </a:endParaRPr>
          </a:p>
          <a:p>
            <a:pPr marL="368300" marR="457834" algn="ctr">
              <a:lnSpc>
                <a:spcPct val="100000"/>
              </a:lnSpc>
              <a:tabLst>
                <a:tab pos="3829050" algn="l"/>
              </a:tabLst>
            </a:pPr>
            <a:r>
              <a:rPr b="0" spc="-5" dirty="0">
                <a:latin typeface="Calibri" panose="020F0502020204030204" pitchFamily="34" charset="0"/>
                <a:cs typeface="Segoe UI Light"/>
              </a:rPr>
              <a:t>As defined </a:t>
            </a:r>
            <a:r>
              <a:rPr b="0" spc="-10" dirty="0">
                <a:latin typeface="Calibri" panose="020F0502020204030204" pitchFamily="34" charset="0"/>
                <a:cs typeface="Segoe UI Light"/>
              </a:rPr>
              <a:t>by </a:t>
            </a:r>
            <a:r>
              <a:rPr b="0" spc="5" dirty="0">
                <a:latin typeface="Calibri" panose="020F0502020204030204" pitchFamily="34" charset="0"/>
                <a:cs typeface="Segoe UI Light"/>
              </a:rPr>
              <a:t>MACRA, </a:t>
            </a:r>
            <a:r>
              <a:rPr b="0" u="sng" spc="-10" dirty="0">
                <a:latin typeface="Calibri" panose="020F0502020204030204" pitchFamily="34" charset="0"/>
                <a:cs typeface="Segoe UI Light"/>
              </a:rPr>
              <a:t>advanced</a:t>
            </a:r>
            <a:r>
              <a:rPr b="0" spc="-10" dirty="0">
                <a:latin typeface="Calibri" panose="020F0502020204030204" pitchFamily="34" charset="0"/>
                <a:cs typeface="Segoe UI Light"/>
              </a:rPr>
              <a:t> </a:t>
            </a:r>
            <a:r>
              <a:rPr b="0" spc="-5" dirty="0">
                <a:latin typeface="Calibri" panose="020F0502020204030204" pitchFamily="34" charset="0"/>
                <a:cs typeface="Segoe UI Light"/>
              </a:rPr>
              <a:t>APMs </a:t>
            </a:r>
            <a:r>
              <a:rPr b="1" spc="-5" dirty="0">
                <a:latin typeface="Calibri" panose="020F0502020204030204" pitchFamily="34" charset="0"/>
                <a:cs typeface="Segoe UI"/>
              </a:rPr>
              <a:t>must meet  the </a:t>
            </a:r>
            <a:r>
              <a:rPr b="1" spc="-10" dirty="0">
                <a:latin typeface="Calibri" panose="020F0502020204030204" pitchFamily="34" charset="0"/>
                <a:cs typeface="Segoe UI"/>
              </a:rPr>
              <a:t>following</a:t>
            </a:r>
            <a:r>
              <a:rPr b="1" spc="-70" dirty="0">
                <a:latin typeface="Calibri" panose="020F0502020204030204" pitchFamily="34" charset="0"/>
                <a:cs typeface="Segoe UI"/>
              </a:rPr>
              <a:t> </a:t>
            </a:r>
            <a:r>
              <a:rPr b="1" dirty="0">
                <a:latin typeface="Calibri" panose="020F0502020204030204" pitchFamily="34" charset="0"/>
                <a:cs typeface="Segoe UI"/>
              </a:rPr>
              <a:t>criteria</a:t>
            </a:r>
            <a:r>
              <a:rPr b="0" dirty="0">
                <a:latin typeface="Calibri" panose="020F0502020204030204" pitchFamily="34" charset="0"/>
                <a:cs typeface="Segoe UI Light"/>
              </a:rPr>
              <a:t>:</a:t>
            </a:r>
            <a:endParaRPr dirty="0">
              <a:latin typeface="Calibri" panose="020F0502020204030204" pitchFamily="34" charset="0"/>
              <a:cs typeface="Segoe UI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Calibri" panose="020F0502020204030204" pitchFamily="34" charset="0"/>
              <a:cs typeface="Times New Roman"/>
            </a:endParaRPr>
          </a:p>
          <a:p>
            <a:pPr marL="460375" indent="-288925">
              <a:lnSpc>
                <a:spcPct val="100000"/>
              </a:lnSpc>
              <a:buFont typeface="Wingdings"/>
              <a:buChar char=""/>
              <a:tabLst>
                <a:tab pos="460375" algn="l"/>
              </a:tabLst>
            </a:pPr>
            <a:r>
              <a:rPr sz="1600" spc="-5" dirty="0">
                <a:latin typeface="Calibri" panose="020F0502020204030204" pitchFamily="34" charset="0"/>
                <a:cs typeface="Segoe UI"/>
              </a:rPr>
              <a:t>The APM </a:t>
            </a:r>
            <a:r>
              <a:rPr sz="1600" spc="-10" dirty="0">
                <a:latin typeface="Calibri" panose="020F0502020204030204" pitchFamily="34" charset="0"/>
                <a:cs typeface="Segoe UI"/>
              </a:rPr>
              <a:t>requires </a:t>
            </a:r>
            <a:r>
              <a:rPr sz="1600" dirty="0">
                <a:latin typeface="Calibri" panose="020F0502020204030204" pitchFamily="34" charset="0"/>
                <a:cs typeface="Segoe UI"/>
              </a:rPr>
              <a:t>participants </a:t>
            </a:r>
            <a:r>
              <a:rPr sz="1600" spc="-5" dirty="0">
                <a:latin typeface="Calibri" panose="020F0502020204030204" pitchFamily="34" charset="0"/>
                <a:cs typeface="Segoe UI"/>
              </a:rPr>
              <a:t>to</a:t>
            </a:r>
            <a:r>
              <a:rPr sz="1600" spc="-20" dirty="0">
                <a:latin typeface="Calibri" panose="020F0502020204030204" pitchFamily="34" charset="0"/>
                <a:cs typeface="Segoe UI"/>
              </a:rPr>
              <a:t> </a:t>
            </a:r>
            <a:r>
              <a:rPr sz="1600" dirty="0">
                <a:latin typeface="Calibri" panose="020F0502020204030204" pitchFamily="34" charset="0"/>
                <a:cs typeface="Segoe UI"/>
              </a:rPr>
              <a:t>use</a:t>
            </a:r>
            <a:r>
              <a:rPr lang="en-US" sz="1600" dirty="0">
                <a:latin typeface="Calibri" panose="020F0502020204030204" pitchFamily="34" charset="0"/>
                <a:cs typeface="Segoe UI"/>
              </a:rPr>
              <a:t> </a:t>
            </a:r>
            <a:r>
              <a:rPr sz="1600" b="1" dirty="0">
                <a:latin typeface="Calibri" panose="020F0502020204030204" pitchFamily="34" charset="0"/>
                <a:cs typeface="Segoe UI"/>
              </a:rPr>
              <a:t>certified </a:t>
            </a:r>
            <a:r>
              <a:rPr sz="1600" b="1" spc="-5" dirty="0">
                <a:latin typeface="Calibri" panose="020F0502020204030204" pitchFamily="34" charset="0"/>
                <a:cs typeface="Segoe UI"/>
              </a:rPr>
              <a:t>EHR</a:t>
            </a:r>
            <a:r>
              <a:rPr sz="1600" b="1" spc="-60" dirty="0">
                <a:latin typeface="Calibri" panose="020F0502020204030204" pitchFamily="34" charset="0"/>
                <a:cs typeface="Segoe UI"/>
              </a:rPr>
              <a:t> </a:t>
            </a:r>
            <a:r>
              <a:rPr sz="1600" b="1" dirty="0">
                <a:latin typeface="Calibri" panose="020F0502020204030204" pitchFamily="34" charset="0"/>
                <a:cs typeface="Segoe UI"/>
              </a:rPr>
              <a:t>technology</a:t>
            </a:r>
            <a:r>
              <a:rPr sz="1600" dirty="0">
                <a:latin typeface="Calibri" panose="020F0502020204030204" pitchFamily="34" charset="0"/>
                <a:cs typeface="Segoe UI"/>
              </a:rPr>
              <a:t>.</a:t>
            </a:r>
          </a:p>
          <a:p>
            <a:pPr marL="460375" marR="5080" indent="-28892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60375" algn="l"/>
              </a:tabLst>
            </a:pPr>
            <a:r>
              <a:rPr sz="1600" spc="-5" dirty="0">
                <a:latin typeface="Calibri" panose="020F0502020204030204" pitchFamily="34" charset="0"/>
                <a:cs typeface="Segoe UI"/>
              </a:rPr>
              <a:t>The APM </a:t>
            </a:r>
            <a:r>
              <a:rPr sz="1600" b="1" spc="-5" dirty="0">
                <a:latin typeface="Calibri" panose="020F0502020204030204" pitchFamily="34" charset="0"/>
                <a:cs typeface="Segoe UI"/>
              </a:rPr>
              <a:t>bases payment </a:t>
            </a:r>
            <a:r>
              <a:rPr sz="1600" b="1" dirty="0">
                <a:latin typeface="Calibri" panose="020F0502020204030204" pitchFamily="34" charset="0"/>
                <a:cs typeface="Segoe UI"/>
              </a:rPr>
              <a:t>on quality  </a:t>
            </a:r>
            <a:r>
              <a:rPr sz="1600" spc="-5" dirty="0">
                <a:latin typeface="Calibri" panose="020F0502020204030204" pitchFamily="34" charset="0"/>
                <a:cs typeface="Segoe UI"/>
              </a:rPr>
              <a:t>measures </a:t>
            </a:r>
            <a:r>
              <a:rPr sz="1600" dirty="0">
                <a:latin typeface="Calibri" panose="020F0502020204030204" pitchFamily="34" charset="0"/>
                <a:cs typeface="Segoe UI"/>
              </a:rPr>
              <a:t>comparable </a:t>
            </a:r>
            <a:r>
              <a:rPr sz="1600" spc="-5" dirty="0">
                <a:latin typeface="Calibri" panose="020F0502020204030204" pitchFamily="34" charset="0"/>
                <a:cs typeface="Segoe UI"/>
              </a:rPr>
              <a:t>to </a:t>
            </a:r>
            <a:r>
              <a:rPr sz="1600" dirty="0">
                <a:latin typeface="Calibri" panose="020F0502020204030204" pitchFamily="34" charset="0"/>
                <a:cs typeface="Segoe UI"/>
              </a:rPr>
              <a:t>those </a:t>
            </a:r>
            <a:r>
              <a:rPr sz="1600" spc="-5" dirty="0">
                <a:latin typeface="Calibri" panose="020F0502020204030204" pitchFamily="34" charset="0"/>
                <a:cs typeface="Segoe UI"/>
              </a:rPr>
              <a:t>in</a:t>
            </a:r>
            <a:r>
              <a:rPr sz="1600" spc="-75" dirty="0">
                <a:latin typeface="Calibri" panose="020F0502020204030204" pitchFamily="34" charset="0"/>
                <a:cs typeface="Segoe UI"/>
              </a:rPr>
              <a:t> </a:t>
            </a:r>
            <a:r>
              <a:rPr sz="1600" dirty="0">
                <a:latin typeface="Calibri" panose="020F0502020204030204" pitchFamily="34" charset="0"/>
                <a:cs typeface="Segoe UI"/>
              </a:rPr>
              <a:t>the  </a:t>
            </a:r>
            <a:r>
              <a:rPr lang="en-US" sz="1600" dirty="0">
                <a:latin typeface="Calibri" panose="020F0502020204030204" pitchFamily="34" charset="0"/>
                <a:cs typeface="Segoe UI"/>
              </a:rPr>
              <a:t/>
            </a:r>
            <a:br>
              <a:rPr lang="en-US" sz="1600" dirty="0">
                <a:latin typeface="Calibri" panose="020F0502020204030204" pitchFamily="34" charset="0"/>
                <a:cs typeface="Segoe UI"/>
              </a:rPr>
            </a:br>
            <a:r>
              <a:rPr sz="1600" dirty="0">
                <a:latin typeface="Calibri" panose="020F0502020204030204" pitchFamily="34" charset="0"/>
                <a:cs typeface="Segoe UI"/>
              </a:rPr>
              <a:t>MIPS quality performance</a:t>
            </a:r>
            <a:r>
              <a:rPr sz="1600" spc="-70" dirty="0">
                <a:latin typeface="Calibri" panose="020F0502020204030204" pitchFamily="34" charset="0"/>
                <a:cs typeface="Segoe UI"/>
              </a:rPr>
              <a:t> </a:t>
            </a:r>
            <a:r>
              <a:rPr sz="1600" dirty="0">
                <a:latin typeface="Calibri" panose="020F0502020204030204" pitchFamily="34" charset="0"/>
                <a:cs typeface="Segoe UI"/>
              </a:rPr>
              <a:t>category.</a:t>
            </a:r>
          </a:p>
          <a:p>
            <a:pPr marL="460375" marR="189230" indent="-28892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60375" algn="l"/>
              </a:tabLst>
            </a:pPr>
            <a:r>
              <a:rPr sz="1600" spc="-5" dirty="0">
                <a:latin typeface="Calibri" panose="020F0502020204030204" pitchFamily="34" charset="0"/>
                <a:cs typeface="Segoe UI"/>
              </a:rPr>
              <a:t>The APM </a:t>
            </a:r>
            <a:r>
              <a:rPr sz="1600" spc="5" dirty="0">
                <a:latin typeface="Calibri" panose="020F0502020204030204" pitchFamily="34" charset="0"/>
                <a:cs typeface="Segoe UI"/>
              </a:rPr>
              <a:t>either: </a:t>
            </a:r>
            <a:r>
              <a:rPr sz="1600" b="1" spc="-5" dirty="0">
                <a:latin typeface="Calibri" panose="020F0502020204030204" pitchFamily="34" charset="0"/>
                <a:cs typeface="Segoe UI"/>
              </a:rPr>
              <a:t>(1) </a:t>
            </a:r>
            <a:r>
              <a:rPr sz="1600" spc="-10" dirty="0">
                <a:latin typeface="Calibri" panose="020F0502020204030204" pitchFamily="34" charset="0"/>
                <a:cs typeface="Segoe UI"/>
              </a:rPr>
              <a:t>requires </a:t>
            </a:r>
            <a:r>
              <a:rPr sz="1600" spc="-5" dirty="0">
                <a:latin typeface="Calibri" panose="020F0502020204030204" pitchFamily="34" charset="0"/>
                <a:cs typeface="Segoe UI"/>
              </a:rPr>
              <a:t>APM  </a:t>
            </a:r>
            <a:r>
              <a:rPr sz="1600" dirty="0">
                <a:latin typeface="Calibri" panose="020F0502020204030204" pitchFamily="34" charset="0"/>
                <a:cs typeface="Segoe UI"/>
              </a:rPr>
              <a:t>Entities </a:t>
            </a:r>
            <a:r>
              <a:rPr sz="1600" spc="-5" dirty="0">
                <a:latin typeface="Calibri" panose="020F0502020204030204" pitchFamily="34" charset="0"/>
                <a:cs typeface="Segoe UI"/>
              </a:rPr>
              <a:t>to </a:t>
            </a:r>
            <a:r>
              <a:rPr sz="1600" dirty="0">
                <a:latin typeface="Calibri" panose="020F0502020204030204" pitchFamily="34" charset="0"/>
                <a:cs typeface="Segoe UI"/>
              </a:rPr>
              <a:t>bear </a:t>
            </a:r>
            <a:r>
              <a:rPr sz="1600" spc="-5" dirty="0">
                <a:latin typeface="Calibri" panose="020F0502020204030204" pitchFamily="34" charset="0"/>
                <a:cs typeface="Segoe UI"/>
              </a:rPr>
              <a:t>more </a:t>
            </a:r>
            <a:r>
              <a:rPr sz="1600" dirty="0">
                <a:latin typeface="Calibri" panose="020F0502020204030204" pitchFamily="34" charset="0"/>
                <a:cs typeface="Segoe UI"/>
              </a:rPr>
              <a:t>than</a:t>
            </a:r>
            <a:r>
              <a:rPr sz="1600" spc="-80" dirty="0">
                <a:latin typeface="Calibri" panose="020F0502020204030204" pitchFamily="34" charset="0"/>
                <a:cs typeface="Segoe UI"/>
              </a:rPr>
              <a:t> </a:t>
            </a:r>
            <a:r>
              <a:rPr sz="1600" dirty="0">
                <a:latin typeface="Calibri" panose="020F0502020204030204" pitchFamily="34" charset="0"/>
                <a:cs typeface="Segoe UI"/>
              </a:rPr>
              <a:t>nominal  </a:t>
            </a:r>
            <a:r>
              <a:rPr sz="1600" b="1" spc="-5" dirty="0">
                <a:latin typeface="Calibri" panose="020F0502020204030204" pitchFamily="34" charset="0"/>
                <a:cs typeface="Segoe UI"/>
              </a:rPr>
              <a:t>financial risk </a:t>
            </a:r>
            <a:r>
              <a:rPr sz="1600" dirty="0">
                <a:latin typeface="Calibri" panose="020F0502020204030204" pitchFamily="34" charset="0"/>
                <a:cs typeface="Segoe UI"/>
              </a:rPr>
              <a:t>for </a:t>
            </a:r>
            <a:r>
              <a:rPr sz="1600" spc="5" dirty="0">
                <a:latin typeface="Calibri" panose="020F0502020204030204" pitchFamily="34" charset="0"/>
                <a:cs typeface="Segoe UI"/>
              </a:rPr>
              <a:t>monetary </a:t>
            </a:r>
            <a:r>
              <a:rPr sz="1600" dirty="0">
                <a:latin typeface="Calibri" panose="020F0502020204030204" pitchFamily="34" charset="0"/>
                <a:cs typeface="Segoe UI"/>
              </a:rPr>
              <a:t>losses;  </a:t>
            </a:r>
            <a:r>
              <a:rPr sz="1600" b="1" dirty="0">
                <a:latin typeface="Calibri" panose="020F0502020204030204" pitchFamily="34" charset="0"/>
                <a:cs typeface="Segoe UI"/>
              </a:rPr>
              <a:t>OR </a:t>
            </a:r>
            <a:r>
              <a:rPr sz="1600" b="1" spc="-5" dirty="0">
                <a:latin typeface="Calibri" panose="020F0502020204030204" pitchFamily="34" charset="0"/>
                <a:cs typeface="Segoe UI"/>
              </a:rPr>
              <a:t>(2) </a:t>
            </a:r>
            <a:r>
              <a:rPr sz="1600" spc="-5" dirty="0">
                <a:latin typeface="Calibri" panose="020F0502020204030204" pitchFamily="34" charset="0"/>
                <a:cs typeface="Segoe UI"/>
              </a:rPr>
              <a:t>is </a:t>
            </a:r>
            <a:r>
              <a:rPr sz="1600" dirty="0">
                <a:latin typeface="Calibri" panose="020F0502020204030204" pitchFamily="34" charset="0"/>
                <a:cs typeface="Segoe UI"/>
              </a:rPr>
              <a:t>a </a:t>
            </a:r>
            <a:r>
              <a:rPr sz="1600" b="1" spc="-5" dirty="0">
                <a:latin typeface="Calibri" panose="020F0502020204030204" pitchFamily="34" charset="0"/>
                <a:cs typeface="Segoe UI"/>
              </a:rPr>
              <a:t>Medical </a:t>
            </a:r>
            <a:r>
              <a:rPr sz="1600" b="1" dirty="0">
                <a:latin typeface="Calibri" panose="020F0502020204030204" pitchFamily="34" charset="0"/>
                <a:cs typeface="Segoe UI"/>
              </a:rPr>
              <a:t>Home Model  </a:t>
            </a:r>
            <a:r>
              <a:rPr sz="1600" b="1" spc="-5" dirty="0">
                <a:latin typeface="Calibri" panose="020F0502020204030204" pitchFamily="34" charset="0"/>
                <a:cs typeface="Segoe UI"/>
              </a:rPr>
              <a:t>expanded </a:t>
            </a:r>
            <a:r>
              <a:rPr sz="1600" dirty="0">
                <a:latin typeface="Calibri" panose="020F0502020204030204" pitchFamily="34" charset="0"/>
                <a:cs typeface="Segoe UI"/>
              </a:rPr>
              <a:t>under CMMI</a:t>
            </a:r>
            <a:r>
              <a:rPr sz="1600" spc="-80" dirty="0">
                <a:latin typeface="Calibri" panose="020F0502020204030204" pitchFamily="34" charset="0"/>
                <a:cs typeface="Segoe UI"/>
              </a:rPr>
              <a:t> </a:t>
            </a:r>
            <a:r>
              <a:rPr sz="1600" spc="-10" dirty="0">
                <a:latin typeface="Calibri" panose="020F0502020204030204" pitchFamily="34" charset="0"/>
                <a:cs typeface="Segoe UI"/>
              </a:rPr>
              <a:t>authority.</a:t>
            </a:r>
            <a:endParaRPr lang="en-US" sz="1600" spc="-10" dirty="0">
              <a:latin typeface="Calibri" panose="020F0502020204030204" pitchFamily="34" charset="0"/>
              <a:cs typeface="Segoe UI"/>
            </a:endParaRPr>
          </a:p>
          <a:p>
            <a:pPr marL="12700" marR="189230">
              <a:lnSpc>
                <a:spcPct val="100000"/>
              </a:lnSpc>
              <a:spcBef>
                <a:spcPts val="1200"/>
              </a:spcBef>
              <a:tabLst>
                <a:tab pos="351155" algn="l"/>
              </a:tabLst>
            </a:pPr>
            <a:endParaRPr sz="1600" dirty="0">
              <a:latin typeface="Calibri" panose="020F0502020204030204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23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9067"/>
            <a:ext cx="8229600" cy="1143000"/>
          </a:xfrm>
          <a:prstGeom prst="rect">
            <a:avLst/>
          </a:prstGeom>
          <a:noFill/>
        </p:spPr>
        <p:txBody>
          <a:bodyPr vert="horz" wrap="square" lIns="0" tIns="44450" rIns="0" bIns="0" rtlCol="0">
            <a:spAutoFit/>
          </a:bodyPr>
          <a:lstStyle/>
          <a:p>
            <a:pPr marL="635" algn="ctr">
              <a:lnSpc>
                <a:spcPts val="2150"/>
              </a:lnSpc>
              <a:spcBef>
                <a:spcPts val="350"/>
              </a:spcBef>
            </a:pPr>
            <a:r>
              <a:rPr sz="1800" b="1" spc="-5" dirty="0">
                <a:solidFill>
                  <a:srgbClr val="244060"/>
                </a:solidFill>
                <a:latin typeface="Aharoni"/>
                <a:cs typeface="Aharoni"/>
              </a:rPr>
              <a:t>PROPOSED</a:t>
            </a:r>
            <a:r>
              <a:rPr sz="1800" b="1" spc="-100" dirty="0">
                <a:solidFill>
                  <a:srgbClr val="244060"/>
                </a:solidFill>
                <a:latin typeface="Aharoni"/>
                <a:cs typeface="Aharoni"/>
              </a:rPr>
              <a:t> </a:t>
            </a:r>
            <a:r>
              <a:rPr sz="1800" b="1" dirty="0">
                <a:solidFill>
                  <a:srgbClr val="244060"/>
                </a:solidFill>
                <a:latin typeface="Aharoni"/>
                <a:cs typeface="Aharoni"/>
              </a:rPr>
              <a:t>RULE</a:t>
            </a:r>
            <a:endParaRPr sz="1800" dirty="0">
              <a:latin typeface="Aharoni"/>
              <a:cs typeface="Aharoni"/>
            </a:endParaRPr>
          </a:p>
          <a:p>
            <a:pPr marL="1270" algn="ctr">
              <a:lnSpc>
                <a:spcPts val="2870"/>
              </a:lnSpc>
            </a:pPr>
            <a:r>
              <a:rPr sz="2400" b="1" spc="-5" dirty="0">
                <a:solidFill>
                  <a:srgbClr val="006FC0"/>
                </a:solidFill>
                <a:latin typeface="Aharoni"/>
                <a:cs typeface="Aharoni"/>
              </a:rPr>
              <a:t>Advanced </a:t>
            </a:r>
            <a:r>
              <a:rPr sz="2400" b="1" dirty="0">
                <a:solidFill>
                  <a:srgbClr val="16375E"/>
                </a:solidFill>
                <a:latin typeface="Aharoni"/>
                <a:cs typeface="Aharoni"/>
              </a:rPr>
              <a:t>APM </a:t>
            </a:r>
            <a:r>
              <a:rPr sz="2400" b="1" spc="-5" dirty="0">
                <a:solidFill>
                  <a:srgbClr val="16375E"/>
                </a:solidFill>
                <a:latin typeface="Aharoni"/>
                <a:cs typeface="Aharoni"/>
              </a:rPr>
              <a:t>Criterion</a:t>
            </a:r>
            <a:r>
              <a:rPr sz="2400" b="1" spc="-40" dirty="0">
                <a:solidFill>
                  <a:srgbClr val="16375E"/>
                </a:solidFill>
                <a:latin typeface="Aharoni"/>
                <a:cs typeface="Aharoni"/>
              </a:rPr>
              <a:t> </a:t>
            </a:r>
            <a:r>
              <a:rPr sz="2400" b="1" spc="-5" dirty="0">
                <a:solidFill>
                  <a:srgbClr val="16375E"/>
                </a:solidFill>
                <a:latin typeface="Segoe UI"/>
                <a:cs typeface="Segoe UI"/>
              </a:rPr>
              <a:t>1</a:t>
            </a:r>
            <a:r>
              <a:rPr sz="2400" b="1" spc="-5" dirty="0">
                <a:solidFill>
                  <a:srgbClr val="16375E"/>
                </a:solidFill>
                <a:latin typeface="Aharoni"/>
                <a:cs typeface="Aharoni"/>
              </a:rPr>
              <a:t>:</a:t>
            </a:r>
            <a:endParaRPr sz="2400" dirty="0">
              <a:latin typeface="Aharoni"/>
              <a:cs typeface="Aharoni"/>
            </a:endParaRPr>
          </a:p>
          <a:p>
            <a:pPr marL="83820" algn="ctr">
              <a:lnSpc>
                <a:spcPct val="100000"/>
              </a:lnSpc>
              <a:spcBef>
                <a:spcPts val="365"/>
              </a:spcBef>
            </a:pPr>
            <a:r>
              <a:rPr sz="2000" b="1" dirty="0">
                <a:solidFill>
                  <a:srgbClr val="16375E"/>
                </a:solidFill>
                <a:latin typeface="Aharoni"/>
                <a:cs typeface="Aharoni"/>
              </a:rPr>
              <a:t>Requires use of</a:t>
            </a:r>
            <a:r>
              <a:rPr sz="2000" b="1" spc="-110" dirty="0">
                <a:solidFill>
                  <a:srgbClr val="16375E"/>
                </a:solidFill>
                <a:latin typeface="Aharoni"/>
                <a:cs typeface="Aharoni"/>
              </a:rPr>
              <a:t> </a:t>
            </a:r>
            <a:r>
              <a:rPr sz="2000" b="1" dirty="0">
                <a:solidFill>
                  <a:srgbClr val="16375E"/>
                </a:solidFill>
                <a:latin typeface="Aharoni"/>
                <a:cs typeface="Aharoni"/>
              </a:rPr>
              <a:t>CEHRT</a:t>
            </a:r>
            <a:endParaRPr sz="2000" dirty="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0" y="1600200"/>
            <a:ext cx="4114800" cy="45720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791845" marR="334010" indent="-398145">
              <a:lnSpc>
                <a:spcPct val="100000"/>
              </a:lnSpc>
              <a:buFont typeface="Wingdings"/>
              <a:buChar char=""/>
              <a:tabLst>
                <a:tab pos="791845" algn="l"/>
              </a:tabLst>
            </a:pP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An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Advanced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APM must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require 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at least 50% </a:t>
            </a:r>
            <a:r>
              <a:rPr sz="1600" b="1" spc="-20" dirty="0">
                <a:solidFill>
                  <a:srgbClr val="16375E"/>
                </a:solidFill>
                <a:latin typeface="Segoe UI"/>
                <a:cs typeface="Segoe UI"/>
              </a:rPr>
              <a:t>of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the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eligible 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clinicians in each APM Entity</a:t>
            </a:r>
            <a:r>
              <a:rPr sz="1600" b="1" spc="-9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to 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use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CEHRT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to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document and 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communicate clinical care.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The 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threshold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will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increase to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75%  </a:t>
            </a:r>
            <a:r>
              <a:rPr sz="1600" dirty="0">
                <a:solidFill>
                  <a:srgbClr val="16375E"/>
                </a:solidFill>
                <a:latin typeface="Segoe UI"/>
                <a:cs typeface="Segoe UI"/>
              </a:rPr>
              <a:t>after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the first</a:t>
            </a:r>
            <a:r>
              <a:rPr sz="1600" spc="-7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spc="-30" dirty="0">
                <a:solidFill>
                  <a:srgbClr val="16375E"/>
                </a:solidFill>
                <a:latin typeface="Segoe UI"/>
                <a:cs typeface="Segoe UI"/>
              </a:rPr>
              <a:t>year.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Clr>
                <a:srgbClr val="16375E"/>
              </a:buClr>
              <a:buFont typeface="Wingdings"/>
              <a:buChar char=""/>
            </a:pPr>
            <a:endParaRPr sz="1600" dirty="0">
              <a:latin typeface="Times New Roman"/>
              <a:cs typeface="Times New Roman"/>
            </a:endParaRPr>
          </a:p>
          <a:p>
            <a:pPr marL="791845" marR="296545" indent="-398145">
              <a:lnSpc>
                <a:spcPct val="100000"/>
              </a:lnSpc>
              <a:spcBef>
                <a:spcPts val="1280"/>
              </a:spcBef>
              <a:buFont typeface="Wingdings"/>
              <a:buChar char=""/>
              <a:tabLst>
                <a:tab pos="791845" algn="l"/>
              </a:tabLst>
            </a:pP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For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the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Shared Savings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Program 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only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, the APM may apply a 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penalty or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reward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to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APM  entities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based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on the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degree </a:t>
            </a:r>
            <a:r>
              <a:rPr sz="1600" spc="-15" dirty="0">
                <a:solidFill>
                  <a:srgbClr val="16375E"/>
                </a:solidFill>
                <a:latin typeface="Segoe UI"/>
                <a:cs typeface="Segoe UI"/>
              </a:rPr>
              <a:t>of  CEHRT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use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among its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eligible  clinicians.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7385" y="1472819"/>
            <a:ext cx="754380" cy="126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6850"/>
              </a:lnSpc>
            </a:pPr>
            <a:r>
              <a:rPr sz="6000" b="1" spc="-10" dirty="0">
                <a:solidFill>
                  <a:srgbClr val="001F5F"/>
                </a:solidFill>
                <a:latin typeface="Wingdings"/>
                <a:cs typeface="Wingdings"/>
              </a:rPr>
              <a:t></a:t>
            </a:r>
            <a:endParaRPr sz="6000" dirty="0">
              <a:latin typeface="Wingdings"/>
              <a:cs typeface="Wingdings"/>
            </a:endParaRPr>
          </a:p>
          <a:p>
            <a:pPr marL="38100" indent="-26034">
              <a:lnSpc>
                <a:spcPts val="1330"/>
              </a:lnSpc>
            </a:pP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Certified</a:t>
            </a:r>
            <a:endParaRPr sz="1400" dirty="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400" b="1" spc="-5" dirty="0">
                <a:solidFill>
                  <a:srgbClr val="16375E"/>
                </a:solidFill>
                <a:latin typeface="Segoe UI"/>
                <a:cs typeface="Segoe UI"/>
              </a:rPr>
              <a:t>EHR</a:t>
            </a:r>
            <a:r>
              <a:rPr sz="1400" b="1" spc="-9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use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4960" y="4425696"/>
            <a:ext cx="893064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886711" y="4678679"/>
            <a:ext cx="289560" cy="27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07769" y="5276850"/>
            <a:ext cx="908685" cy="932815"/>
          </a:xfrm>
          <a:custGeom>
            <a:avLst/>
            <a:gdLst/>
            <a:ahLst/>
            <a:cxnLst/>
            <a:rect l="l" t="t" r="r" b="b"/>
            <a:pathLst>
              <a:path w="908685" h="932814">
                <a:moveTo>
                  <a:pt x="0" y="466344"/>
                </a:moveTo>
                <a:lnTo>
                  <a:pt x="2344" y="418662"/>
                </a:lnTo>
                <a:lnTo>
                  <a:pt x="9226" y="372359"/>
                </a:lnTo>
                <a:lnTo>
                  <a:pt x="20417" y="327667"/>
                </a:lnTo>
                <a:lnTo>
                  <a:pt x="35688" y="284821"/>
                </a:lnTo>
                <a:lnTo>
                  <a:pt x="54812" y="244056"/>
                </a:lnTo>
                <a:lnTo>
                  <a:pt x="77561" y="205606"/>
                </a:lnTo>
                <a:lnTo>
                  <a:pt x="103705" y="169705"/>
                </a:lnTo>
                <a:lnTo>
                  <a:pt x="133016" y="136588"/>
                </a:lnTo>
                <a:lnTo>
                  <a:pt x="165267" y="106489"/>
                </a:lnTo>
                <a:lnTo>
                  <a:pt x="200229" y="79643"/>
                </a:lnTo>
                <a:lnTo>
                  <a:pt x="237674" y="56284"/>
                </a:lnTo>
                <a:lnTo>
                  <a:pt x="277373" y="36647"/>
                </a:lnTo>
                <a:lnTo>
                  <a:pt x="319099" y="20965"/>
                </a:lnTo>
                <a:lnTo>
                  <a:pt x="362623" y="9474"/>
                </a:lnTo>
                <a:lnTo>
                  <a:pt x="407716" y="2407"/>
                </a:lnTo>
                <a:lnTo>
                  <a:pt x="454152" y="0"/>
                </a:lnTo>
                <a:lnTo>
                  <a:pt x="500587" y="2407"/>
                </a:lnTo>
                <a:lnTo>
                  <a:pt x="545680" y="9474"/>
                </a:lnTo>
                <a:lnTo>
                  <a:pt x="589204" y="20965"/>
                </a:lnTo>
                <a:lnTo>
                  <a:pt x="630930" y="36647"/>
                </a:lnTo>
                <a:lnTo>
                  <a:pt x="670629" y="56284"/>
                </a:lnTo>
                <a:lnTo>
                  <a:pt x="708074" y="79643"/>
                </a:lnTo>
                <a:lnTo>
                  <a:pt x="743036" y="106489"/>
                </a:lnTo>
                <a:lnTo>
                  <a:pt x="775287" y="136588"/>
                </a:lnTo>
                <a:lnTo>
                  <a:pt x="804598" y="169705"/>
                </a:lnTo>
                <a:lnTo>
                  <a:pt x="830742" y="205606"/>
                </a:lnTo>
                <a:lnTo>
                  <a:pt x="853491" y="244056"/>
                </a:lnTo>
                <a:lnTo>
                  <a:pt x="872615" y="284821"/>
                </a:lnTo>
                <a:lnTo>
                  <a:pt x="887886" y="327667"/>
                </a:lnTo>
                <a:lnTo>
                  <a:pt x="899077" y="372359"/>
                </a:lnTo>
                <a:lnTo>
                  <a:pt x="905959" y="418662"/>
                </a:lnTo>
                <a:lnTo>
                  <a:pt x="908304" y="466344"/>
                </a:lnTo>
                <a:lnTo>
                  <a:pt x="905959" y="514025"/>
                </a:lnTo>
                <a:lnTo>
                  <a:pt x="899077" y="560328"/>
                </a:lnTo>
                <a:lnTo>
                  <a:pt x="887886" y="605020"/>
                </a:lnTo>
                <a:lnTo>
                  <a:pt x="872615" y="647866"/>
                </a:lnTo>
                <a:lnTo>
                  <a:pt x="853491" y="688631"/>
                </a:lnTo>
                <a:lnTo>
                  <a:pt x="830742" y="727081"/>
                </a:lnTo>
                <a:lnTo>
                  <a:pt x="804598" y="762982"/>
                </a:lnTo>
                <a:lnTo>
                  <a:pt x="775287" y="796099"/>
                </a:lnTo>
                <a:lnTo>
                  <a:pt x="743036" y="826198"/>
                </a:lnTo>
                <a:lnTo>
                  <a:pt x="708074" y="853044"/>
                </a:lnTo>
                <a:lnTo>
                  <a:pt x="670629" y="876403"/>
                </a:lnTo>
                <a:lnTo>
                  <a:pt x="630930" y="896040"/>
                </a:lnTo>
                <a:lnTo>
                  <a:pt x="589204" y="911722"/>
                </a:lnTo>
                <a:lnTo>
                  <a:pt x="545680" y="923213"/>
                </a:lnTo>
                <a:lnTo>
                  <a:pt x="500587" y="930280"/>
                </a:lnTo>
                <a:lnTo>
                  <a:pt x="454152" y="932688"/>
                </a:lnTo>
                <a:lnTo>
                  <a:pt x="407716" y="930280"/>
                </a:lnTo>
                <a:lnTo>
                  <a:pt x="362623" y="923213"/>
                </a:lnTo>
                <a:lnTo>
                  <a:pt x="319099" y="911722"/>
                </a:lnTo>
                <a:lnTo>
                  <a:pt x="277373" y="896040"/>
                </a:lnTo>
                <a:lnTo>
                  <a:pt x="237674" y="876403"/>
                </a:lnTo>
                <a:lnTo>
                  <a:pt x="200229" y="853044"/>
                </a:lnTo>
                <a:lnTo>
                  <a:pt x="165267" y="826198"/>
                </a:lnTo>
                <a:lnTo>
                  <a:pt x="133016" y="796099"/>
                </a:lnTo>
                <a:lnTo>
                  <a:pt x="103705" y="762982"/>
                </a:lnTo>
                <a:lnTo>
                  <a:pt x="77561" y="727081"/>
                </a:lnTo>
                <a:lnTo>
                  <a:pt x="54812" y="688631"/>
                </a:lnTo>
                <a:lnTo>
                  <a:pt x="35688" y="647866"/>
                </a:lnTo>
                <a:lnTo>
                  <a:pt x="20417" y="605020"/>
                </a:lnTo>
                <a:lnTo>
                  <a:pt x="9226" y="560328"/>
                </a:lnTo>
                <a:lnTo>
                  <a:pt x="2344" y="514025"/>
                </a:lnTo>
                <a:lnTo>
                  <a:pt x="0" y="46634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703832" y="5401055"/>
            <a:ext cx="202692" cy="67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447800" y="5402579"/>
            <a:ext cx="201168" cy="669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417064" y="5401055"/>
            <a:ext cx="202692" cy="67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162555" y="5411723"/>
            <a:ext cx="202692" cy="669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57200" y="2819400"/>
            <a:ext cx="3733800" cy="1518285"/>
          </a:xfrm>
          <a:prstGeom prst="rect">
            <a:avLst/>
          </a:prstGeom>
          <a:solidFill>
            <a:srgbClr val="BCDFFF"/>
          </a:solidFill>
        </p:spPr>
        <p:txBody>
          <a:bodyPr vert="horz" wrap="square" lIns="0" tIns="62865" rIns="0" bIns="0" rtlCol="0">
            <a:spAutoFit/>
          </a:bodyPr>
          <a:lstStyle/>
          <a:p>
            <a:pPr marL="283210" marR="276860" indent="-1270" algn="ctr">
              <a:lnSpc>
                <a:spcPct val="110000"/>
              </a:lnSpc>
              <a:spcBef>
                <a:spcPts val="495"/>
              </a:spcBef>
            </a:pPr>
            <a:r>
              <a:rPr sz="1600" b="1" spc="-10" dirty="0">
                <a:solidFill>
                  <a:srgbClr val="1F487C"/>
                </a:solidFill>
                <a:latin typeface="Segoe UI"/>
                <a:cs typeface="Segoe UI"/>
              </a:rPr>
              <a:t>Example</a:t>
            </a:r>
            <a:r>
              <a:rPr sz="1600" spc="-10" dirty="0">
                <a:solidFill>
                  <a:srgbClr val="1F487C"/>
                </a:solidFill>
                <a:latin typeface="Segoe UI"/>
                <a:cs typeface="Segoe UI"/>
              </a:rPr>
              <a:t>: </a:t>
            </a:r>
            <a:r>
              <a:rPr sz="1600" spc="-5" dirty="0">
                <a:solidFill>
                  <a:srgbClr val="1F487C"/>
                </a:solidFill>
                <a:latin typeface="Segoe UI"/>
                <a:cs typeface="Segoe UI"/>
              </a:rPr>
              <a:t>An </a:t>
            </a:r>
            <a:r>
              <a:rPr sz="1600" spc="-10" dirty="0">
                <a:solidFill>
                  <a:srgbClr val="1F487C"/>
                </a:solidFill>
                <a:latin typeface="Segoe UI"/>
                <a:cs typeface="Segoe UI"/>
              </a:rPr>
              <a:t>Advanced </a:t>
            </a:r>
            <a:r>
              <a:rPr sz="1600" spc="-5" dirty="0">
                <a:solidFill>
                  <a:srgbClr val="1F487C"/>
                </a:solidFill>
                <a:latin typeface="Segoe UI"/>
                <a:cs typeface="Segoe UI"/>
              </a:rPr>
              <a:t>APM has a  </a:t>
            </a:r>
            <a:r>
              <a:rPr sz="1600" spc="-10" dirty="0">
                <a:solidFill>
                  <a:srgbClr val="1F487C"/>
                </a:solidFill>
                <a:latin typeface="Segoe UI"/>
                <a:cs typeface="Segoe UI"/>
              </a:rPr>
              <a:t>provision </a:t>
            </a:r>
            <a:r>
              <a:rPr sz="1600" spc="-5" dirty="0">
                <a:solidFill>
                  <a:srgbClr val="1F487C"/>
                </a:solidFill>
                <a:latin typeface="Segoe UI"/>
                <a:cs typeface="Segoe UI"/>
              </a:rPr>
              <a:t>in its participation  agreement that at least 50% </a:t>
            </a:r>
            <a:r>
              <a:rPr sz="1600" spc="-15" dirty="0">
                <a:solidFill>
                  <a:srgbClr val="1F487C"/>
                </a:solidFill>
                <a:latin typeface="Segoe UI"/>
                <a:cs typeface="Segoe UI"/>
              </a:rPr>
              <a:t>of </a:t>
            </a:r>
            <a:r>
              <a:rPr sz="1600" spc="-5" dirty="0">
                <a:solidFill>
                  <a:srgbClr val="1F487C"/>
                </a:solidFill>
                <a:latin typeface="Segoe UI"/>
                <a:cs typeface="Segoe UI"/>
              </a:rPr>
              <a:t>an  APM </a:t>
            </a:r>
            <a:r>
              <a:rPr sz="1600" spc="-20" dirty="0">
                <a:solidFill>
                  <a:srgbClr val="1F487C"/>
                </a:solidFill>
                <a:latin typeface="Segoe UI"/>
                <a:cs typeface="Segoe UI"/>
              </a:rPr>
              <a:t>Entity’s </a:t>
            </a:r>
            <a:r>
              <a:rPr sz="1600" spc="-5" dirty="0">
                <a:solidFill>
                  <a:srgbClr val="1F487C"/>
                </a:solidFill>
                <a:latin typeface="Segoe UI"/>
                <a:cs typeface="Segoe UI"/>
              </a:rPr>
              <a:t>eligible </a:t>
            </a:r>
            <a:r>
              <a:rPr sz="1600" spc="-10" dirty="0">
                <a:solidFill>
                  <a:srgbClr val="1F487C"/>
                </a:solidFill>
                <a:latin typeface="Segoe UI"/>
                <a:cs typeface="Segoe UI"/>
              </a:rPr>
              <a:t>clinicians </a:t>
            </a:r>
            <a:r>
              <a:rPr sz="1600" spc="-5" dirty="0">
                <a:solidFill>
                  <a:srgbClr val="1F487C"/>
                </a:solidFill>
                <a:latin typeface="Segoe UI"/>
                <a:cs typeface="Segoe UI"/>
              </a:rPr>
              <a:t>must  </a:t>
            </a:r>
            <a:r>
              <a:rPr sz="1600" spc="-10" dirty="0">
                <a:solidFill>
                  <a:srgbClr val="1F487C"/>
                </a:solidFill>
                <a:latin typeface="Segoe UI"/>
                <a:cs typeface="Segoe UI"/>
              </a:rPr>
              <a:t>use</a:t>
            </a:r>
            <a:r>
              <a:rPr sz="1600" spc="-65" dirty="0">
                <a:solidFill>
                  <a:srgbClr val="1F487C"/>
                </a:solidFill>
                <a:latin typeface="Segoe UI"/>
                <a:cs typeface="Segoe UI"/>
              </a:rPr>
              <a:t> </a:t>
            </a:r>
            <a:r>
              <a:rPr sz="1600" spc="-40" dirty="0">
                <a:solidFill>
                  <a:srgbClr val="1F487C"/>
                </a:solidFill>
                <a:latin typeface="Segoe UI"/>
                <a:cs typeface="Segoe UI"/>
              </a:rPr>
              <a:t>CEHRT.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6608" y="4672457"/>
            <a:ext cx="46672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ct val="100000"/>
              </a:lnSpc>
            </a:pPr>
            <a:r>
              <a:rPr sz="1400" spc="-5" dirty="0">
                <a:solidFill>
                  <a:srgbClr val="16375E"/>
                </a:solidFill>
                <a:latin typeface="Segoe UI"/>
                <a:cs typeface="Segoe UI"/>
              </a:rPr>
              <a:t>APM</a:t>
            </a:r>
            <a:endParaRPr sz="1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E</a:t>
            </a:r>
            <a:r>
              <a:rPr sz="1400" spc="-10" dirty="0">
                <a:solidFill>
                  <a:srgbClr val="16375E"/>
                </a:solidFill>
                <a:latin typeface="Segoe UI"/>
                <a:cs typeface="Segoe UI"/>
              </a:rPr>
              <a:t>n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tity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7245" y="5726785"/>
            <a:ext cx="75692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</a:pPr>
            <a:r>
              <a:rPr sz="1400" spc="-5" dirty="0">
                <a:solidFill>
                  <a:srgbClr val="16375E"/>
                </a:solidFill>
                <a:latin typeface="Segoe UI"/>
                <a:cs typeface="Segoe UI"/>
              </a:rPr>
              <a:t>Eligible  </a:t>
            </a:r>
            <a:r>
              <a:rPr sz="1400" spc="-10" dirty="0">
                <a:solidFill>
                  <a:srgbClr val="16375E"/>
                </a:solidFill>
                <a:latin typeface="Segoe UI"/>
                <a:cs typeface="Segoe UI"/>
              </a:rPr>
              <a:t>C</a:t>
            </a:r>
            <a:r>
              <a:rPr sz="1400" spc="-5" dirty="0">
                <a:solidFill>
                  <a:srgbClr val="16375E"/>
                </a:solidFill>
                <a:latin typeface="Segoe UI"/>
                <a:cs typeface="Segoe UI"/>
              </a:rPr>
              <a:t>l</a:t>
            </a:r>
            <a:r>
              <a:rPr sz="1400" spc="-10" dirty="0">
                <a:solidFill>
                  <a:srgbClr val="16375E"/>
                </a:solidFill>
                <a:latin typeface="Segoe UI"/>
                <a:cs typeface="Segoe UI"/>
              </a:rPr>
              <a:t>i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n</a:t>
            </a:r>
            <a:r>
              <a:rPr sz="1400" spc="-10" dirty="0">
                <a:solidFill>
                  <a:srgbClr val="16375E"/>
                </a:solidFill>
                <a:latin typeface="Segoe UI"/>
                <a:cs typeface="Segoe UI"/>
              </a:rPr>
              <a:t>i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c</a:t>
            </a:r>
            <a:r>
              <a:rPr sz="1400" spc="-5" dirty="0">
                <a:solidFill>
                  <a:srgbClr val="16375E"/>
                </a:solidFill>
                <a:latin typeface="Segoe UI"/>
                <a:cs typeface="Segoe UI"/>
              </a:rPr>
              <a:t>i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ans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1" y="6248399"/>
            <a:ext cx="564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/>
                <a:ea typeface="Calibri"/>
                <a:cs typeface="Times New Roman"/>
              </a:rPr>
              <a:t>Source: CMS webinar slides, </a:t>
            </a:r>
            <a:r>
              <a:rPr lang="en-US" sz="1200" u="sng" dirty="0">
                <a:solidFill>
                  <a:srgbClr val="0000FF"/>
                </a:solidFill>
                <a:latin typeface="Helvetica"/>
                <a:ea typeface="Calibri"/>
                <a:cs typeface="Times New Roman"/>
                <a:hlinkClick r:id="rId6"/>
              </a:rPr>
              <a:t>https://www.cms.gov/Medicare/Quality-Initiatives-Patient-Assessment-Instruments/Value-Based-Programs/MACRA-MIPS-and-APMs/Quality-Payment-Program-MACRA-NPRM-Slides.pdf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3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88802"/>
            <a:ext cx="8229600" cy="1143000"/>
          </a:xfrm>
          <a:prstGeom prst="rect">
            <a:avLst/>
          </a:prstGeom>
          <a:noFill/>
        </p:spPr>
        <p:txBody>
          <a:bodyPr vert="horz" wrap="square" lIns="0" tIns="74930" rIns="0" bIns="0" rtlCol="0">
            <a:spAutoFit/>
          </a:bodyPr>
          <a:lstStyle/>
          <a:p>
            <a:pPr marL="635" algn="ctr">
              <a:lnSpc>
                <a:spcPts val="2150"/>
              </a:lnSpc>
              <a:spcBef>
                <a:spcPts val="590"/>
              </a:spcBef>
            </a:pPr>
            <a:r>
              <a:rPr sz="1800" b="1" spc="-5" dirty="0">
                <a:solidFill>
                  <a:srgbClr val="244060"/>
                </a:solidFill>
                <a:latin typeface="Aharoni"/>
                <a:cs typeface="Aharoni"/>
              </a:rPr>
              <a:t>PROPOSED</a:t>
            </a:r>
            <a:r>
              <a:rPr sz="1800" b="1" spc="-100" dirty="0">
                <a:solidFill>
                  <a:srgbClr val="244060"/>
                </a:solidFill>
                <a:latin typeface="Aharoni"/>
                <a:cs typeface="Aharoni"/>
              </a:rPr>
              <a:t> </a:t>
            </a:r>
            <a:r>
              <a:rPr sz="1800" b="1" dirty="0">
                <a:solidFill>
                  <a:srgbClr val="244060"/>
                </a:solidFill>
                <a:latin typeface="Aharoni"/>
                <a:cs typeface="Aharoni"/>
              </a:rPr>
              <a:t>RULE</a:t>
            </a:r>
            <a:endParaRPr sz="1800" dirty="0">
              <a:latin typeface="Aharoni"/>
              <a:cs typeface="Aharoni"/>
            </a:endParaRPr>
          </a:p>
          <a:p>
            <a:pPr marL="1270" algn="ctr">
              <a:lnSpc>
                <a:spcPts val="2870"/>
              </a:lnSpc>
            </a:pPr>
            <a:r>
              <a:rPr sz="2400" b="1" dirty="0">
                <a:solidFill>
                  <a:srgbClr val="006FC0"/>
                </a:solidFill>
                <a:latin typeface="Aharoni"/>
                <a:cs typeface="Aharoni"/>
              </a:rPr>
              <a:t>Advanced </a:t>
            </a:r>
            <a:r>
              <a:rPr sz="2400" b="1" dirty="0">
                <a:solidFill>
                  <a:srgbClr val="16375E"/>
                </a:solidFill>
                <a:latin typeface="Aharoni"/>
                <a:cs typeface="Aharoni"/>
              </a:rPr>
              <a:t>APM </a:t>
            </a:r>
            <a:r>
              <a:rPr sz="2400" b="1" spc="-5" dirty="0">
                <a:solidFill>
                  <a:srgbClr val="16375E"/>
                </a:solidFill>
                <a:latin typeface="Aharoni"/>
                <a:cs typeface="Aharoni"/>
              </a:rPr>
              <a:t>Criterion</a:t>
            </a:r>
            <a:r>
              <a:rPr sz="2400" b="1" spc="-75" dirty="0">
                <a:solidFill>
                  <a:srgbClr val="16375E"/>
                </a:solidFill>
                <a:latin typeface="Aharoni"/>
                <a:cs typeface="Aharoni"/>
              </a:rPr>
              <a:t> </a:t>
            </a:r>
            <a:r>
              <a:rPr sz="2400" b="1" spc="-5" dirty="0">
                <a:solidFill>
                  <a:srgbClr val="16375E"/>
                </a:solidFill>
                <a:latin typeface="Segoe UI"/>
                <a:cs typeface="Segoe UI"/>
              </a:rPr>
              <a:t>2</a:t>
            </a:r>
            <a:r>
              <a:rPr sz="2400" b="1" spc="-5" dirty="0">
                <a:solidFill>
                  <a:srgbClr val="16375E"/>
                </a:solidFill>
                <a:latin typeface="Aharoni"/>
                <a:cs typeface="Aharoni"/>
              </a:rPr>
              <a:t>:</a:t>
            </a:r>
            <a:endParaRPr sz="2400" dirty="0">
              <a:latin typeface="Aharoni"/>
              <a:cs typeface="Aharon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6375E"/>
                </a:solidFill>
                <a:latin typeface="Aharoni"/>
                <a:cs typeface="Aharoni"/>
              </a:rPr>
              <a:t>Requires </a:t>
            </a:r>
            <a:r>
              <a:rPr sz="2000" b="1" dirty="0">
                <a:solidFill>
                  <a:srgbClr val="244060"/>
                </a:solidFill>
                <a:latin typeface="Aharoni"/>
                <a:cs typeface="Aharoni"/>
              </a:rPr>
              <a:t>MIPS-Comparable </a:t>
            </a:r>
            <a:r>
              <a:rPr sz="2000" b="1" spc="-5" dirty="0">
                <a:solidFill>
                  <a:srgbClr val="244060"/>
                </a:solidFill>
                <a:latin typeface="Aharoni"/>
                <a:cs typeface="Aharoni"/>
              </a:rPr>
              <a:t>Quality</a:t>
            </a:r>
            <a:r>
              <a:rPr sz="2000" b="1" spc="-110" dirty="0">
                <a:solidFill>
                  <a:srgbClr val="244060"/>
                </a:solidFill>
                <a:latin typeface="Aharoni"/>
                <a:cs typeface="Aharoni"/>
              </a:rPr>
              <a:t> </a:t>
            </a:r>
            <a:r>
              <a:rPr sz="2000" b="1" spc="-5" dirty="0">
                <a:solidFill>
                  <a:srgbClr val="244060"/>
                </a:solidFill>
                <a:latin typeface="Aharoni"/>
                <a:cs typeface="Aharoni"/>
              </a:rPr>
              <a:t>Measures</a:t>
            </a:r>
            <a:endParaRPr sz="2000" dirty="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2700" y="1632204"/>
            <a:ext cx="6134100" cy="21336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70180" rIns="0" bIns="0" rtlCol="0">
            <a:spAutoFit/>
          </a:bodyPr>
          <a:lstStyle/>
          <a:p>
            <a:pPr marL="791210" marR="702945" indent="-397510">
              <a:lnSpc>
                <a:spcPct val="100000"/>
              </a:lnSpc>
              <a:spcBef>
                <a:spcPts val="1340"/>
              </a:spcBef>
              <a:buFont typeface="Wingdings"/>
              <a:buChar char=""/>
              <a:tabLst>
                <a:tab pos="791845" algn="l"/>
              </a:tabLst>
            </a:pP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An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Advanced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APM must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base payment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on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quality 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measures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comparable to those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under the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proposed 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annual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list </a:t>
            </a:r>
            <a:r>
              <a:rPr sz="1600" spc="-15" dirty="0">
                <a:solidFill>
                  <a:srgbClr val="16375E"/>
                </a:solidFill>
                <a:latin typeface="Segoe UI"/>
                <a:cs typeface="Segoe UI"/>
              </a:rPr>
              <a:t>of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MIPS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quality performance</a:t>
            </a:r>
            <a:r>
              <a:rPr sz="1600" spc="8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measures;</a:t>
            </a:r>
            <a:endParaRPr sz="1600" dirty="0">
              <a:latin typeface="Segoe UI"/>
              <a:cs typeface="Segoe UI"/>
            </a:endParaRPr>
          </a:p>
          <a:p>
            <a:pPr marL="791210" marR="289560" indent="-39751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791845" algn="l"/>
              </a:tabLst>
            </a:pP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No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minimum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number </a:t>
            </a:r>
            <a:r>
              <a:rPr sz="1600" spc="-15" dirty="0">
                <a:solidFill>
                  <a:srgbClr val="16375E"/>
                </a:solidFill>
                <a:latin typeface="Segoe UI"/>
                <a:cs typeface="Segoe UI"/>
              </a:rPr>
              <a:t>of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measures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or domain 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requirements,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except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that an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Advanced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APM must have  at least one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outcome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measure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unless there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is not an 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appropriate outcome measure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available under</a:t>
            </a:r>
            <a:r>
              <a:rPr sz="1600" spc="5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MIPS.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4052315"/>
            <a:ext cx="8229600" cy="2047239"/>
          </a:xfrm>
          <a:prstGeom prst="rect">
            <a:avLst/>
          </a:prstGeom>
          <a:solidFill>
            <a:srgbClr val="BCD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608330" indent="-398145">
              <a:lnSpc>
                <a:spcPct val="100000"/>
              </a:lnSpc>
              <a:spcBef>
                <a:spcPts val="325"/>
              </a:spcBef>
              <a:buFont typeface="Wingdings"/>
              <a:buChar char=""/>
              <a:tabLst>
                <a:tab pos="608965" algn="l"/>
              </a:tabLst>
            </a:pP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Comparable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means any actual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MIPS measures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or other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measures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that</a:t>
            </a:r>
            <a:r>
              <a:rPr sz="1600" spc="14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are</a:t>
            </a:r>
            <a:endParaRPr sz="1600" dirty="0">
              <a:latin typeface="Segoe UI"/>
              <a:cs typeface="Segoe UI"/>
            </a:endParaRPr>
          </a:p>
          <a:p>
            <a:pPr marL="608330">
              <a:lnSpc>
                <a:spcPct val="100000"/>
              </a:lnSpc>
            </a:pP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evidence-based, reliable, and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valid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. For</a:t>
            </a:r>
            <a:r>
              <a:rPr sz="1600" spc="-3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example:</a:t>
            </a:r>
            <a:endParaRPr sz="1600" dirty="0">
              <a:latin typeface="Segoe UI"/>
              <a:cs typeface="Segoe UI"/>
            </a:endParaRPr>
          </a:p>
          <a:p>
            <a:pPr marL="953769" lvl="1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954405" algn="l"/>
              </a:tabLst>
            </a:pP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Quality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measures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that </a:t>
            </a:r>
            <a:r>
              <a:rPr sz="1600" spc="-15" dirty="0">
                <a:solidFill>
                  <a:srgbClr val="16375E"/>
                </a:solidFill>
                <a:latin typeface="Segoe UI"/>
                <a:cs typeface="Segoe UI"/>
              </a:rPr>
              <a:t>are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endorsed by a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consensus-based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entity;</a:t>
            </a:r>
            <a:r>
              <a:rPr sz="1600" spc="14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or</a:t>
            </a:r>
            <a:endParaRPr sz="1600" dirty="0">
              <a:latin typeface="Segoe UI"/>
              <a:cs typeface="Segoe UI"/>
            </a:endParaRPr>
          </a:p>
          <a:p>
            <a:pPr marL="953769" marR="256540" lvl="1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954405" algn="l"/>
              </a:tabLst>
            </a:pP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Quality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measures submitted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in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response to the MIPS Call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for Quality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Measures; 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or</a:t>
            </a:r>
            <a:endParaRPr sz="1600" dirty="0">
              <a:latin typeface="Segoe UI"/>
              <a:cs typeface="Segoe UI"/>
            </a:endParaRPr>
          </a:p>
          <a:p>
            <a:pPr marL="953769" marR="563880" lvl="1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954405" algn="l"/>
              </a:tabLst>
            </a:pP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Any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other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quality measures that CMS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determines to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have an evidence- 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based focus to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be reliable and</a:t>
            </a:r>
            <a:r>
              <a:rPr sz="1600" b="1" spc="-6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valid.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00" y="2057400"/>
            <a:ext cx="624840" cy="609600"/>
          </a:xfrm>
          <a:custGeom>
            <a:avLst/>
            <a:gdLst/>
            <a:ahLst/>
            <a:cxnLst/>
            <a:rect l="l" t="t" r="r" b="b"/>
            <a:pathLst>
              <a:path w="624840" h="609600">
                <a:moveTo>
                  <a:pt x="624840" y="232790"/>
                </a:moveTo>
                <a:lnTo>
                  <a:pt x="0" y="232790"/>
                </a:lnTo>
                <a:lnTo>
                  <a:pt x="193090" y="376808"/>
                </a:lnTo>
                <a:lnTo>
                  <a:pt x="119329" y="609599"/>
                </a:lnTo>
                <a:lnTo>
                  <a:pt x="312420" y="465708"/>
                </a:lnTo>
                <a:lnTo>
                  <a:pt x="459929" y="465708"/>
                </a:lnTo>
                <a:lnTo>
                  <a:pt x="431800" y="376808"/>
                </a:lnTo>
                <a:lnTo>
                  <a:pt x="624840" y="232790"/>
                </a:lnTo>
                <a:close/>
              </a:path>
              <a:path w="624840" h="609600">
                <a:moveTo>
                  <a:pt x="459929" y="465708"/>
                </a:moveTo>
                <a:lnTo>
                  <a:pt x="312420" y="465708"/>
                </a:lnTo>
                <a:lnTo>
                  <a:pt x="505459" y="609599"/>
                </a:lnTo>
                <a:lnTo>
                  <a:pt x="459929" y="465708"/>
                </a:lnTo>
                <a:close/>
              </a:path>
              <a:path w="624840" h="609600">
                <a:moveTo>
                  <a:pt x="312420" y="0"/>
                </a:moveTo>
                <a:lnTo>
                  <a:pt x="238671" y="232790"/>
                </a:lnTo>
                <a:lnTo>
                  <a:pt x="386207" y="232790"/>
                </a:lnTo>
                <a:lnTo>
                  <a:pt x="312420" y="0"/>
                </a:lnTo>
                <a:close/>
              </a:path>
            </a:pathLst>
          </a:custGeom>
          <a:solidFill>
            <a:srgbClr val="16375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55370" y="2705353"/>
            <a:ext cx="82105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</a:pPr>
            <a:r>
              <a:rPr sz="1400" b="1" spc="-5" dirty="0">
                <a:solidFill>
                  <a:srgbClr val="16375E"/>
                </a:solidFill>
                <a:latin typeface="Segoe UI"/>
                <a:cs typeface="Segoe UI"/>
              </a:rPr>
              <a:t>Quality  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Mea</a:t>
            </a:r>
            <a:r>
              <a:rPr sz="1400" b="1" spc="-10" dirty="0">
                <a:solidFill>
                  <a:srgbClr val="16375E"/>
                </a:solidFill>
                <a:latin typeface="Segoe UI"/>
                <a:cs typeface="Segoe UI"/>
              </a:rPr>
              <a:t>s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u</a:t>
            </a:r>
            <a:r>
              <a:rPr sz="1400" b="1" spc="5" dirty="0">
                <a:solidFill>
                  <a:srgbClr val="16375E"/>
                </a:solidFill>
                <a:latin typeface="Segoe UI"/>
                <a:cs typeface="Segoe UI"/>
              </a:rPr>
              <a:t>r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es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6248400"/>
            <a:ext cx="5791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ea typeface="Calibri"/>
                <a:cs typeface="Times New Roman"/>
              </a:rPr>
              <a:t>Source: CMS webinar slides, </a:t>
            </a:r>
            <a:r>
              <a:rPr lang="en-US" sz="1600" u="sng" dirty="0">
                <a:solidFill>
                  <a:srgbClr val="0000FF"/>
                </a:solidFill>
                <a:latin typeface="Helvetica"/>
                <a:ea typeface="Calibri"/>
                <a:cs typeface="Times New Roman"/>
                <a:hlinkClick r:id="rId2"/>
              </a:rPr>
              <a:t>https://</a:t>
            </a:r>
            <a:r>
              <a:rPr lang="en-US" sz="1100" u="sng" dirty="0">
                <a:solidFill>
                  <a:srgbClr val="0000FF"/>
                </a:solidFill>
                <a:latin typeface="Helvetica"/>
                <a:ea typeface="Calibri"/>
                <a:cs typeface="Times New Roman"/>
                <a:hlinkClick r:id="rId2"/>
              </a:rPr>
              <a:t>www.cms.gov/Medicare/Quality-Initiatives-Patient-Assessment-Instruments/Value-Based-Programs/MACRA-MIPS-and-APMs/Quality-Payment-Program-MACRA-NPRM-Slides.pdf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44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noFill/>
        </p:spPr>
        <p:txBody>
          <a:bodyPr vert="horz" wrap="square" lIns="0" tIns="74930" rIns="0" bIns="0" rtlCol="0">
            <a:spAutoFit/>
          </a:bodyPr>
          <a:lstStyle/>
          <a:p>
            <a:pPr marL="635" algn="ctr">
              <a:lnSpc>
                <a:spcPts val="2150"/>
              </a:lnSpc>
              <a:spcBef>
                <a:spcPts val="590"/>
              </a:spcBef>
            </a:pPr>
            <a:r>
              <a:rPr sz="1800" b="1" spc="-5" dirty="0">
                <a:solidFill>
                  <a:srgbClr val="244060"/>
                </a:solidFill>
                <a:latin typeface="Aharoni"/>
                <a:cs typeface="Aharoni"/>
              </a:rPr>
              <a:t>PROPOSED</a:t>
            </a:r>
            <a:r>
              <a:rPr sz="1800" b="1" spc="-100" dirty="0">
                <a:solidFill>
                  <a:srgbClr val="244060"/>
                </a:solidFill>
                <a:latin typeface="Aharoni"/>
                <a:cs typeface="Aharoni"/>
              </a:rPr>
              <a:t> </a:t>
            </a:r>
            <a:r>
              <a:rPr sz="1800" b="1" dirty="0">
                <a:solidFill>
                  <a:srgbClr val="244060"/>
                </a:solidFill>
                <a:latin typeface="Aharoni"/>
                <a:cs typeface="Aharoni"/>
              </a:rPr>
              <a:t>RULE</a:t>
            </a:r>
            <a:endParaRPr sz="1800" dirty="0">
              <a:latin typeface="Aharoni"/>
              <a:cs typeface="Aharoni"/>
            </a:endParaRPr>
          </a:p>
          <a:p>
            <a:pPr marL="1270" algn="ctr">
              <a:lnSpc>
                <a:spcPts val="2870"/>
              </a:lnSpc>
            </a:pPr>
            <a:r>
              <a:rPr sz="2400" b="1" spc="-5" dirty="0">
                <a:solidFill>
                  <a:srgbClr val="006FC0"/>
                </a:solidFill>
                <a:latin typeface="Aharoni"/>
                <a:cs typeface="Aharoni"/>
              </a:rPr>
              <a:t>Advanced </a:t>
            </a:r>
            <a:r>
              <a:rPr sz="2400" b="1" dirty="0">
                <a:solidFill>
                  <a:srgbClr val="16375E"/>
                </a:solidFill>
                <a:latin typeface="Aharoni"/>
                <a:cs typeface="Aharoni"/>
              </a:rPr>
              <a:t>APM </a:t>
            </a:r>
            <a:r>
              <a:rPr sz="2400" b="1" spc="-5" dirty="0">
                <a:solidFill>
                  <a:srgbClr val="16375E"/>
                </a:solidFill>
                <a:latin typeface="Aharoni"/>
                <a:cs typeface="Aharoni"/>
              </a:rPr>
              <a:t>Criterion</a:t>
            </a:r>
            <a:r>
              <a:rPr sz="2400" b="1" spc="-40" dirty="0">
                <a:solidFill>
                  <a:srgbClr val="16375E"/>
                </a:solidFill>
                <a:latin typeface="Aharoni"/>
                <a:cs typeface="Aharoni"/>
              </a:rPr>
              <a:t> </a:t>
            </a:r>
            <a:r>
              <a:rPr sz="2400" b="1" spc="-5" dirty="0">
                <a:solidFill>
                  <a:srgbClr val="16375E"/>
                </a:solidFill>
                <a:latin typeface="Segoe UI"/>
                <a:cs typeface="Segoe UI"/>
              </a:rPr>
              <a:t>3</a:t>
            </a:r>
            <a:r>
              <a:rPr sz="2400" b="1" spc="-5" dirty="0">
                <a:solidFill>
                  <a:srgbClr val="16375E"/>
                </a:solidFill>
                <a:latin typeface="Aharoni"/>
                <a:cs typeface="Aharoni"/>
              </a:rPr>
              <a:t>:</a:t>
            </a:r>
            <a:endParaRPr sz="2400" dirty="0">
              <a:latin typeface="Aharoni"/>
              <a:cs typeface="Aharon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6375E"/>
                </a:solidFill>
                <a:latin typeface="Aharoni"/>
                <a:cs typeface="Aharoni"/>
              </a:rPr>
              <a:t>Requires APM </a:t>
            </a:r>
            <a:r>
              <a:rPr sz="2000" b="1" spc="-5" dirty="0">
                <a:solidFill>
                  <a:srgbClr val="16375E"/>
                </a:solidFill>
                <a:latin typeface="Aharoni"/>
                <a:cs typeface="Aharoni"/>
              </a:rPr>
              <a:t>Entities </a:t>
            </a:r>
            <a:r>
              <a:rPr sz="2000" b="1" dirty="0">
                <a:solidFill>
                  <a:srgbClr val="16375E"/>
                </a:solidFill>
                <a:latin typeface="Aharoni"/>
                <a:cs typeface="Aharoni"/>
              </a:rPr>
              <a:t>to Bear More than </a:t>
            </a:r>
            <a:r>
              <a:rPr sz="2000" b="1" spc="-5" dirty="0">
                <a:solidFill>
                  <a:srgbClr val="16375E"/>
                </a:solidFill>
                <a:latin typeface="Aharoni"/>
                <a:cs typeface="Aharoni"/>
              </a:rPr>
              <a:t>Nominal Financial</a:t>
            </a:r>
            <a:r>
              <a:rPr sz="2000" b="1" spc="-114" dirty="0">
                <a:solidFill>
                  <a:srgbClr val="16375E"/>
                </a:solidFill>
                <a:latin typeface="Aharoni"/>
                <a:cs typeface="Aharoni"/>
              </a:rPr>
              <a:t> </a:t>
            </a:r>
            <a:r>
              <a:rPr sz="2000" b="1" dirty="0">
                <a:solidFill>
                  <a:srgbClr val="16375E"/>
                </a:solidFill>
                <a:latin typeface="Aharoni"/>
                <a:cs typeface="Aharoni"/>
              </a:rPr>
              <a:t>Risk</a:t>
            </a:r>
            <a:endParaRPr sz="2000" dirty="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3619" y="2749296"/>
            <a:ext cx="1858645" cy="145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Financial</a:t>
            </a:r>
            <a:r>
              <a:rPr sz="1800" b="1" spc="-13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Risk</a:t>
            </a:r>
            <a:endParaRPr sz="1800" dirty="0">
              <a:latin typeface="Segoe UI"/>
              <a:cs typeface="Segoe UI"/>
            </a:endParaRPr>
          </a:p>
          <a:p>
            <a:pPr marL="443865">
              <a:lnSpc>
                <a:spcPct val="100000"/>
              </a:lnSpc>
            </a:pPr>
            <a:r>
              <a:rPr sz="1800" b="1" spc="-10" dirty="0">
                <a:solidFill>
                  <a:srgbClr val="16375E"/>
                </a:solidFill>
                <a:latin typeface="Segoe UI"/>
                <a:cs typeface="Segoe UI"/>
              </a:rPr>
              <a:t>Standard</a:t>
            </a:r>
            <a:endParaRPr sz="1800" dirty="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APM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Entities</a:t>
            </a:r>
            <a:r>
              <a:rPr sz="1800" spc="-7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must  bear risk </a:t>
            </a: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for  monetary</a:t>
            </a:r>
            <a:r>
              <a:rPr sz="1800" spc="-7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losses.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1128" y="2749296"/>
            <a:ext cx="2130425" cy="145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Nominal</a:t>
            </a:r>
            <a:r>
              <a:rPr sz="1800" b="1" spc="-7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Amount</a:t>
            </a:r>
            <a:endParaRPr sz="1800" dirty="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0" dirty="0">
                <a:solidFill>
                  <a:srgbClr val="16375E"/>
                </a:solidFill>
                <a:latin typeface="Segoe UI"/>
                <a:cs typeface="Segoe UI"/>
              </a:rPr>
              <a:t>Standard</a:t>
            </a:r>
            <a:endParaRPr sz="1800" dirty="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The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risk </a:t>
            </a: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APM</a:t>
            </a:r>
            <a:r>
              <a:rPr sz="1800" spc="-10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Entities  bear must </a:t>
            </a: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be </a:t>
            </a:r>
            <a:r>
              <a:rPr sz="1800" spc="-20" dirty="0">
                <a:solidFill>
                  <a:srgbClr val="16375E"/>
                </a:solidFill>
                <a:latin typeface="Segoe UI"/>
                <a:cs typeface="Segoe UI"/>
              </a:rPr>
              <a:t>of </a:t>
            </a: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a  certain</a:t>
            </a:r>
            <a:r>
              <a:rPr sz="1800" spc="-5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magnitude.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572" y="3358641"/>
            <a:ext cx="21971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&amp;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" y="1947672"/>
            <a:ext cx="507492" cy="74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71576" y="2839720"/>
            <a:ext cx="76327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Financ</a:t>
            </a:r>
            <a:r>
              <a:rPr sz="1400" b="1" spc="-5" dirty="0">
                <a:solidFill>
                  <a:srgbClr val="16375E"/>
                </a:solidFill>
                <a:latin typeface="Segoe UI"/>
                <a:cs typeface="Segoe UI"/>
              </a:rPr>
              <a:t>ial</a:t>
            </a:r>
            <a:endParaRPr sz="1400" dirty="0">
              <a:latin typeface="Segoe UI"/>
              <a:cs typeface="Segoe UI"/>
            </a:endParaRPr>
          </a:p>
          <a:p>
            <a:pPr marL="1905" algn="ctr">
              <a:lnSpc>
                <a:spcPct val="100000"/>
              </a:lnSpc>
            </a:pPr>
            <a:r>
              <a:rPr sz="1400" b="1" spc="-5" dirty="0">
                <a:solidFill>
                  <a:srgbClr val="16375E"/>
                </a:solidFill>
                <a:latin typeface="Segoe UI"/>
                <a:cs typeface="Segoe UI"/>
              </a:rPr>
              <a:t>Risk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2700" y="1825751"/>
            <a:ext cx="6134100" cy="7620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004569">
              <a:lnSpc>
                <a:spcPct val="100000"/>
              </a:lnSpc>
            </a:pP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An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Advanced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APM must meet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two</a:t>
            </a:r>
            <a:r>
              <a:rPr sz="1600" b="1" spc="-1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standards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: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4401311"/>
            <a:ext cx="8229600" cy="1572895"/>
          </a:xfrm>
          <a:prstGeom prst="rect">
            <a:avLst/>
          </a:prstGeom>
          <a:solidFill>
            <a:srgbClr val="BCDFFF"/>
          </a:solidFill>
        </p:spPr>
        <p:txBody>
          <a:bodyPr vert="horz" wrap="square" lIns="0" tIns="134620" rIns="0" bIns="0" rtlCol="0">
            <a:spAutoFit/>
          </a:bodyPr>
          <a:lstStyle/>
          <a:p>
            <a:pPr marL="791210" marR="651510" indent="-398145">
              <a:lnSpc>
                <a:spcPct val="100000"/>
              </a:lnSpc>
              <a:spcBef>
                <a:spcPts val="1060"/>
              </a:spcBef>
              <a:buFont typeface="Wingdings"/>
              <a:buChar char=""/>
              <a:tabLst>
                <a:tab pos="791845" algn="l"/>
              </a:tabLst>
            </a:pP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The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Advanced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APM financial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risk criterion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is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completely met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if the APM is a 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Medical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Home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Model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that is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expanded under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CMS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Innovation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Center  Authority</a:t>
            </a:r>
            <a:endParaRPr sz="1600" dirty="0">
              <a:latin typeface="Segoe UI"/>
              <a:cs typeface="Segoe UI"/>
            </a:endParaRPr>
          </a:p>
          <a:p>
            <a:pPr marL="791210" marR="734060" indent="-39814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791845" algn="l"/>
              </a:tabLst>
            </a:pP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Medical Home Models that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have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not been expanded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will have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different  financial </a:t>
            </a:r>
            <a:r>
              <a:rPr sz="1600" b="1" dirty="0">
                <a:solidFill>
                  <a:srgbClr val="16375E"/>
                </a:solidFill>
                <a:latin typeface="Segoe UI"/>
                <a:cs typeface="Segoe UI"/>
              </a:rPr>
              <a:t>risk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and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nominal </a:t>
            </a:r>
            <a:r>
              <a:rPr sz="1600" b="1" spc="-5" dirty="0">
                <a:solidFill>
                  <a:srgbClr val="16375E"/>
                </a:solidFill>
                <a:latin typeface="Segoe UI"/>
                <a:cs typeface="Segoe UI"/>
              </a:rPr>
              <a:t>amount </a:t>
            </a:r>
            <a:r>
              <a:rPr sz="1600" b="1" spc="-10" dirty="0">
                <a:solidFill>
                  <a:srgbClr val="16375E"/>
                </a:solidFill>
                <a:latin typeface="Segoe UI"/>
                <a:cs typeface="Segoe UI"/>
              </a:rPr>
              <a:t>standards </a:t>
            </a:r>
            <a:r>
              <a:rPr sz="1600" spc="-5" dirty="0">
                <a:solidFill>
                  <a:srgbClr val="16375E"/>
                </a:solidFill>
                <a:latin typeface="Segoe UI"/>
                <a:cs typeface="Segoe UI"/>
              </a:rPr>
              <a:t>than those for other</a:t>
            </a:r>
            <a:r>
              <a:rPr sz="1600" spc="5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16375E"/>
                </a:solidFill>
                <a:latin typeface="Segoe UI"/>
                <a:cs typeface="Segoe UI"/>
              </a:rPr>
              <a:t>APMs.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6329318"/>
            <a:ext cx="525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Source: CMS webinar slides, </a:t>
            </a:r>
            <a:r>
              <a:rPr lang="en-US" sz="1100" u="sng" dirty="0">
                <a:solidFill>
                  <a:srgbClr val="0000FF"/>
                </a:solidFill>
                <a:latin typeface="Helvetica"/>
                <a:ea typeface="Calibri"/>
                <a:cs typeface="Times New Roman"/>
                <a:hlinkClick r:id="rId3"/>
              </a:rPr>
              <a:t>https://www.cms.gov/Medicare/Quality-Initiatives-Patient-Assessment-Instruments/Value-Based-Programs/MACRA-MIPS-and-APMs/Quality-Payment-Program-MACRA-NPRM-Slides.pdf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62200" y="1676400"/>
            <a:ext cx="4648200" cy="2057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</a:rPr>
              <a:t>Medicare Access and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CHIP Reauthorization Act of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2015 (MACRA)</a:t>
            </a:r>
          </a:p>
          <a:p>
            <a:pPr lvl="0" algn="ctr"/>
            <a:r>
              <a:rPr lang="en-US" dirty="0">
                <a:latin typeface="Calibri" panose="020F0502020204030204" pitchFamily="34" charset="0"/>
              </a:rPr>
              <a:t>Or now the…</a:t>
            </a:r>
          </a:p>
          <a:p>
            <a:pPr lvl="0"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Quality Payment Program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20" y="-14804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Payment Program In a Nutshell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773" y="4495800"/>
            <a:ext cx="3626427" cy="1447800"/>
          </a:xfrm>
          <a:prstGeom prst="round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Merit-Based Incentive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Payment System (MIPS)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05400" y="4495800"/>
            <a:ext cx="3626427" cy="1447800"/>
          </a:xfrm>
          <a:prstGeom prst="round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Advanced Alternative Payment Models (APMs)</a:t>
            </a:r>
          </a:p>
        </p:txBody>
      </p:sp>
      <p:cxnSp>
        <p:nvCxnSpPr>
          <p:cNvPr id="15" name="Straight Connector 14"/>
          <p:cNvCxnSpPr>
            <a:stCxn id="6" idx="2"/>
          </p:cNvCxnSpPr>
          <p:nvPr/>
        </p:nvCxnSpPr>
        <p:spPr>
          <a:xfrm flipH="1">
            <a:off x="4672966" y="3733800"/>
            <a:ext cx="13334" cy="381000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0"/>
          </p:cNvCxnSpPr>
          <p:nvPr/>
        </p:nvCxnSpPr>
        <p:spPr>
          <a:xfrm>
            <a:off x="2453986" y="4114800"/>
            <a:ext cx="1" cy="381000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8" idx="0"/>
          </p:cNvCxnSpPr>
          <p:nvPr/>
        </p:nvCxnSpPr>
        <p:spPr>
          <a:xfrm>
            <a:off x="6918613" y="4114800"/>
            <a:ext cx="1" cy="381000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53986" y="4114800"/>
            <a:ext cx="4464628" cy="0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riE\AppData\Local\Microsoft\Windows\Temporary Internet Files\Content.IE5\R1JGQ408\walnu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0" y="152400"/>
            <a:ext cx="1508760" cy="9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777628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Law </a:t>
            </a:r>
            <a:r>
              <a:rPr lang="en-US" sz="2400" i="1" dirty="0"/>
              <a:t>intended</a:t>
            </a:r>
            <a:r>
              <a:rPr lang="en-US" sz="2400" dirty="0"/>
              <a:t> to align physician payment with </a:t>
            </a:r>
            <a:r>
              <a:rPr lang="en-US" sz="2400" i="1" dirty="0"/>
              <a:t>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1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</p:spPr>
        <p:txBody>
          <a:bodyPr vert="horz" wrap="square" lIns="0" tIns="173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244060"/>
                </a:solidFill>
                <a:latin typeface="Aharoni"/>
                <a:cs typeface="Aharoni"/>
              </a:rPr>
              <a:t>PROPOSED</a:t>
            </a:r>
            <a:r>
              <a:rPr sz="2400" b="1" spc="-100" dirty="0">
                <a:solidFill>
                  <a:srgbClr val="244060"/>
                </a:solidFill>
                <a:latin typeface="Aharoni"/>
                <a:cs typeface="Aharoni"/>
              </a:rPr>
              <a:t> </a:t>
            </a:r>
            <a:r>
              <a:rPr sz="2400" b="1" spc="-5" dirty="0">
                <a:solidFill>
                  <a:srgbClr val="244060"/>
                </a:solidFill>
                <a:latin typeface="Aharoni"/>
                <a:cs typeface="Aharoni"/>
              </a:rPr>
              <a:t>RULE</a:t>
            </a:r>
            <a:endParaRPr sz="2400" dirty="0">
              <a:latin typeface="Aharoni"/>
              <a:cs typeface="Aharoni"/>
            </a:endParaRPr>
          </a:p>
          <a:p>
            <a:pPr marL="635" algn="ctr">
              <a:lnSpc>
                <a:spcPct val="100000"/>
              </a:lnSpc>
            </a:pPr>
            <a:r>
              <a:rPr sz="2400" b="1" spc="-5" dirty="0">
                <a:solidFill>
                  <a:srgbClr val="244060"/>
                </a:solidFill>
                <a:latin typeface="Aharoni"/>
                <a:cs typeface="Aharoni"/>
              </a:rPr>
              <a:t>Medical </a:t>
            </a:r>
            <a:r>
              <a:rPr sz="2400" b="1" dirty="0">
                <a:solidFill>
                  <a:srgbClr val="244060"/>
                </a:solidFill>
                <a:latin typeface="Aharoni"/>
                <a:cs typeface="Aharoni"/>
              </a:rPr>
              <a:t>Home</a:t>
            </a:r>
            <a:r>
              <a:rPr sz="2400" b="1" spc="-95" dirty="0">
                <a:solidFill>
                  <a:srgbClr val="244060"/>
                </a:solidFill>
                <a:latin typeface="Aharoni"/>
                <a:cs typeface="Aharoni"/>
              </a:rPr>
              <a:t> </a:t>
            </a:r>
            <a:r>
              <a:rPr sz="2400" b="1" dirty="0">
                <a:solidFill>
                  <a:srgbClr val="244060"/>
                </a:solidFill>
                <a:latin typeface="Aharoni"/>
                <a:cs typeface="Aharoni"/>
              </a:rPr>
              <a:t>Models</a:t>
            </a:r>
            <a:endParaRPr sz="2400" dirty="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3853179" cy="22860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37820">
              <a:lnSpc>
                <a:spcPct val="100000"/>
              </a:lnSpc>
            </a:pPr>
            <a:r>
              <a:rPr sz="1400" b="1" spc="-5" dirty="0">
                <a:solidFill>
                  <a:srgbClr val="16375E"/>
                </a:solidFill>
                <a:latin typeface="Segoe UI"/>
                <a:cs typeface="Segoe UI"/>
              </a:rPr>
              <a:t>Medical 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Home</a:t>
            </a:r>
            <a:r>
              <a:rPr sz="1400" b="1" spc="-7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Models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:</a:t>
            </a:r>
            <a:endParaRPr sz="1400" dirty="0">
              <a:latin typeface="Segoe UI"/>
              <a:cs typeface="Segoe UI"/>
            </a:endParaRPr>
          </a:p>
          <a:p>
            <a:pPr marL="676910" marR="285750" indent="-33909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677545" algn="l"/>
              </a:tabLst>
            </a:pPr>
            <a:r>
              <a:rPr sz="1400" spc="-5" dirty="0">
                <a:solidFill>
                  <a:srgbClr val="16375E"/>
                </a:solidFill>
                <a:latin typeface="Segoe UI"/>
                <a:cs typeface="Segoe UI"/>
              </a:rPr>
              <a:t>Have 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a </a:t>
            </a:r>
            <a:r>
              <a:rPr sz="1400" b="1" spc="-5" dirty="0">
                <a:solidFill>
                  <a:srgbClr val="16375E"/>
                </a:solidFill>
                <a:latin typeface="Segoe UI"/>
                <a:cs typeface="Segoe UI"/>
              </a:rPr>
              <a:t>unique financial risk  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criterion 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for becoming an</a:t>
            </a:r>
            <a:r>
              <a:rPr sz="1400" spc="-8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375E"/>
                </a:solidFill>
                <a:latin typeface="Segoe UI"/>
                <a:cs typeface="Segoe UI"/>
              </a:rPr>
              <a:t>Advanced  APM.</a:t>
            </a:r>
            <a:endParaRPr sz="1400" dirty="0">
              <a:latin typeface="Segoe UI"/>
              <a:cs typeface="Segoe UI"/>
            </a:endParaRPr>
          </a:p>
          <a:p>
            <a:pPr marL="676910" marR="371475" indent="-33909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677545" algn="l"/>
              </a:tabLst>
            </a:pP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Enable participants (who </a:t>
            </a:r>
            <a:r>
              <a:rPr sz="1400" spc="-5" dirty="0">
                <a:solidFill>
                  <a:srgbClr val="16375E"/>
                </a:solidFill>
                <a:latin typeface="Segoe UI"/>
                <a:cs typeface="Segoe UI"/>
              </a:rPr>
              <a:t>are 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not  </a:t>
            </a:r>
            <a:r>
              <a:rPr sz="1400" spc="-5" dirty="0">
                <a:solidFill>
                  <a:srgbClr val="16375E"/>
                </a:solidFill>
                <a:latin typeface="Segoe UI"/>
                <a:cs typeface="Segoe UI"/>
              </a:rPr>
              <a:t>excluded from 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MIPS) </a:t>
            </a:r>
            <a:r>
              <a:rPr sz="1400" spc="-5" dirty="0">
                <a:solidFill>
                  <a:srgbClr val="16375E"/>
                </a:solidFill>
                <a:latin typeface="Segoe UI"/>
                <a:cs typeface="Segoe UI"/>
              </a:rPr>
              <a:t>to </a:t>
            </a:r>
            <a:r>
              <a:rPr sz="1400" spc="-10" dirty="0">
                <a:solidFill>
                  <a:srgbClr val="16375E"/>
                </a:solidFill>
                <a:latin typeface="Segoe UI"/>
                <a:cs typeface="Segoe UI"/>
              </a:rPr>
              <a:t>receive </a:t>
            </a:r>
            <a:r>
              <a:rPr sz="1400" dirty="0">
                <a:solidFill>
                  <a:srgbClr val="16375E"/>
                </a:solidFill>
                <a:latin typeface="Segoe UI"/>
                <a:cs typeface="Segoe UI"/>
              </a:rPr>
              <a:t>the  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maximum score </a:t>
            </a:r>
            <a:r>
              <a:rPr sz="1400" b="1" spc="-5" dirty="0">
                <a:solidFill>
                  <a:srgbClr val="16375E"/>
                </a:solidFill>
                <a:latin typeface="Segoe UI"/>
                <a:cs typeface="Segoe UI"/>
              </a:rPr>
              <a:t>in the 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MIPS</a:t>
            </a:r>
            <a:r>
              <a:rPr sz="1400" b="1" spc="-7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16375E"/>
                </a:solidFill>
                <a:latin typeface="Segoe UI"/>
                <a:cs typeface="Segoe UI"/>
              </a:rPr>
              <a:t>CPIA  </a:t>
            </a:r>
            <a:r>
              <a:rPr sz="1400" b="1" spc="-5" dirty="0">
                <a:solidFill>
                  <a:srgbClr val="16375E"/>
                </a:solidFill>
                <a:latin typeface="Segoe UI"/>
                <a:cs typeface="Segoe UI"/>
              </a:rPr>
              <a:t>category.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0992" y="4648200"/>
            <a:ext cx="1107947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14372" y="4939284"/>
            <a:ext cx="361188" cy="318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14472" y="4648200"/>
            <a:ext cx="1107948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387852" y="4939284"/>
            <a:ext cx="361188" cy="318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14755" y="4648200"/>
            <a:ext cx="1028700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062227" y="4939284"/>
            <a:ext cx="333756" cy="318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462271" y="1600200"/>
            <a:ext cx="4182110" cy="4756785"/>
          </a:xfrm>
          <a:custGeom>
            <a:avLst/>
            <a:gdLst/>
            <a:ahLst/>
            <a:cxnLst/>
            <a:rect l="l" t="t" r="r" b="b"/>
            <a:pathLst>
              <a:path w="4182109" h="4756785">
                <a:moveTo>
                  <a:pt x="0" y="4756404"/>
                </a:moveTo>
                <a:lnTo>
                  <a:pt x="4181855" y="4756404"/>
                </a:lnTo>
                <a:lnTo>
                  <a:pt x="4181855" y="0"/>
                </a:lnTo>
                <a:lnTo>
                  <a:pt x="0" y="0"/>
                </a:lnTo>
                <a:lnTo>
                  <a:pt x="0" y="475640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724146" y="1734565"/>
            <a:ext cx="354711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Medical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Home Model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is an APM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that has  the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following</a:t>
            </a:r>
            <a:r>
              <a:rPr sz="14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features: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146" y="2161285"/>
            <a:ext cx="3505200" cy="171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Participants include 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primary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care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practices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or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multispecialty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practices that 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include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primary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care physicians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and  practitioners and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offer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primary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care 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services.</a:t>
            </a:r>
            <a:endParaRPr sz="1400" dirty="0">
              <a:latin typeface="Segoe UI"/>
              <a:cs typeface="Segoe UI"/>
            </a:endParaRPr>
          </a:p>
          <a:p>
            <a:pPr marL="299085" marR="38417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Empanelment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of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each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patient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to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 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primary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clinician;</a:t>
            </a:r>
            <a:r>
              <a:rPr sz="1400" spc="-10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endParaRPr sz="1400" dirty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400" b="1" spc="-15" dirty="0">
                <a:solidFill>
                  <a:srgbClr val="FFFFFF"/>
                </a:solidFill>
                <a:latin typeface="Segoe UI"/>
                <a:cs typeface="Segoe UI"/>
              </a:rPr>
              <a:t>At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least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four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of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following: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1346" y="3868420"/>
            <a:ext cx="3198495" cy="235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Planned coordination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of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chronic</a:t>
            </a:r>
            <a:r>
              <a:rPr sz="1400" spc="-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endParaRPr sz="1400" dirty="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preventive</a:t>
            </a:r>
            <a:r>
              <a:rPr sz="14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care.</a:t>
            </a:r>
            <a:endParaRPr sz="1400" dirty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Patient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access and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continuity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care.</a:t>
            </a:r>
            <a:endParaRPr sz="1400" dirty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Risk-stratified care</a:t>
            </a:r>
            <a:r>
              <a:rPr sz="1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management.</a:t>
            </a:r>
            <a:endParaRPr sz="1400" dirty="0">
              <a:latin typeface="Segoe UI"/>
              <a:cs typeface="Segoe UI"/>
            </a:endParaRPr>
          </a:p>
          <a:p>
            <a:pPr marL="299085" marR="44323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Coordination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of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care across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the 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medical</a:t>
            </a:r>
            <a:r>
              <a:rPr sz="1400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neighborhood.</a:t>
            </a:r>
            <a:endParaRPr sz="1400" dirty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Patient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caregiver</a:t>
            </a:r>
            <a:r>
              <a:rPr sz="14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engagement.</a:t>
            </a:r>
            <a:endParaRPr sz="1400" dirty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Shared</a:t>
            </a:r>
            <a:r>
              <a:rPr sz="1400" spc="-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decision-making.</a:t>
            </a:r>
            <a:endParaRPr sz="1400" dirty="0">
              <a:latin typeface="Segoe UI"/>
              <a:cs typeface="Segoe UI"/>
            </a:endParaRPr>
          </a:p>
          <a:p>
            <a:pPr marL="299085" marR="18542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Payment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arrangements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1400" spc="-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addition 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to,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or substituting </a:t>
            </a:r>
            <a:r>
              <a:rPr sz="1400" spc="-25" dirty="0">
                <a:solidFill>
                  <a:srgbClr val="FFFFFF"/>
                </a:solidFill>
                <a:latin typeface="Segoe UI"/>
                <a:cs typeface="Segoe UI"/>
              </a:rPr>
              <a:t>for,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fee-for- 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service</a:t>
            </a:r>
            <a:r>
              <a:rPr sz="1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payments.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6356984"/>
            <a:ext cx="55352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Source: CMS webinar slides, </a:t>
            </a:r>
            <a:r>
              <a:rPr lang="en-US" sz="1100" u="sng" dirty="0">
                <a:solidFill>
                  <a:srgbClr val="0000FF"/>
                </a:solidFill>
                <a:latin typeface="Helvetica"/>
                <a:ea typeface="Calibri"/>
                <a:cs typeface="Times New Roman"/>
                <a:hlinkClick r:id="rId6"/>
              </a:rPr>
              <a:t>https://www.cms.gov/Medicare/Quality-Initiatives-Patient-Assessment-Instruments/Value-Based-Programs/MACRA-MIPS-and-APMs/Quality-Payment-Program-MACRA-NPRM-Slides.pdf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Information to Note about APMs and Advanced APMs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MACRA </a:t>
            </a:r>
            <a:r>
              <a:rPr lang="en-US" sz="2400" b="1" dirty="0"/>
              <a:t>does not change how any particular APM rewards value</a:t>
            </a:r>
            <a:r>
              <a:rPr lang="en-US" sz="2400" dirty="0"/>
              <a:t>.</a:t>
            </a:r>
          </a:p>
          <a:p>
            <a:r>
              <a:rPr lang="en-US" sz="2400" dirty="0"/>
              <a:t>Only </a:t>
            </a:r>
            <a:r>
              <a:rPr lang="en-US" sz="2400" b="1" dirty="0"/>
              <a:t>some</a:t>
            </a:r>
            <a:r>
              <a:rPr lang="en-US" sz="2400" dirty="0"/>
              <a:t> APMs will be considered “</a:t>
            </a:r>
            <a:r>
              <a:rPr lang="en-US" sz="2400" b="1" dirty="0"/>
              <a:t>advanced</a:t>
            </a:r>
            <a:r>
              <a:rPr lang="en-US" sz="2400" dirty="0"/>
              <a:t>” APMs</a:t>
            </a:r>
          </a:p>
          <a:p>
            <a:pPr lvl="1"/>
            <a:r>
              <a:rPr lang="en-US" sz="2400" dirty="0"/>
              <a:t>Within an advanced APM, a clinician must meet payment or patient requirements to be a “qualified participant”</a:t>
            </a:r>
          </a:p>
          <a:p>
            <a:r>
              <a:rPr lang="en-US" sz="2400" dirty="0">
                <a:latin typeface="Calibri" panose="020F0502020204030204" pitchFamily="34" charset="0"/>
                <a:cs typeface="Segoe UI Light"/>
              </a:rPr>
              <a:t>APM participants </a:t>
            </a:r>
            <a:r>
              <a:rPr lang="en-US" sz="2400" spc="-5" dirty="0">
                <a:latin typeface="Calibri" panose="020F0502020204030204" pitchFamily="34" charset="0"/>
                <a:cs typeface="Segoe UI Light"/>
              </a:rPr>
              <a:t>who </a:t>
            </a:r>
            <a:r>
              <a:rPr lang="en-US" sz="2400" spc="-15" dirty="0">
                <a:latin typeface="Calibri" panose="020F0502020204030204" pitchFamily="34" charset="0"/>
                <a:cs typeface="Segoe UI Light"/>
              </a:rPr>
              <a:t>are </a:t>
            </a:r>
            <a:r>
              <a:rPr lang="en-US" sz="2400" spc="-5" dirty="0">
                <a:latin typeface="Calibri" panose="020F0502020204030204" pitchFamily="34" charset="0"/>
                <a:cs typeface="Segoe UI Light"/>
              </a:rPr>
              <a:t>not “Qualified Participants” will </a:t>
            </a:r>
            <a:r>
              <a:rPr lang="en-US" sz="2400" spc="-10" dirty="0">
                <a:latin typeface="Calibri" panose="020F0502020204030204" pitchFamily="34" charset="0"/>
                <a:cs typeface="Segoe UI Light"/>
              </a:rPr>
              <a:t>receive </a:t>
            </a:r>
            <a:r>
              <a:rPr lang="en-US" sz="2400" b="1" spc="-10" dirty="0">
                <a:latin typeface="Calibri" panose="020F0502020204030204" pitchFamily="34" charset="0"/>
                <a:cs typeface="Segoe UI"/>
              </a:rPr>
              <a:t>favorable </a:t>
            </a:r>
            <a:r>
              <a:rPr lang="en-US" sz="2400" b="1" spc="-5" dirty="0">
                <a:latin typeface="Calibri" panose="020F0502020204030204" pitchFamily="34" charset="0"/>
                <a:cs typeface="Segoe UI"/>
              </a:rPr>
              <a:t>scoring under  MIPS</a:t>
            </a:r>
            <a:r>
              <a:rPr lang="en-US" sz="2400" spc="-5" dirty="0">
                <a:latin typeface="Calibri" panose="020F0502020204030204" pitchFamily="34" charset="0"/>
                <a:cs typeface="Segoe UI Light"/>
              </a:rPr>
              <a:t>.</a:t>
            </a:r>
            <a:endParaRPr lang="en-US" sz="2400" dirty="0"/>
          </a:p>
          <a:p>
            <a:r>
              <a:rPr lang="en-US" sz="2400" dirty="0"/>
              <a:t>Over time, </a:t>
            </a:r>
            <a:r>
              <a:rPr lang="en-US" sz="2400" b="1" dirty="0"/>
              <a:t>more advanced APM options will become available.</a:t>
            </a:r>
          </a:p>
        </p:txBody>
      </p:sp>
    </p:spTree>
    <p:extLst>
      <p:ext uri="{BB962C8B-B14F-4D97-AF65-F5344CB8AC3E}">
        <p14:creationId xmlns:p14="http://schemas.microsoft.com/office/powerpoint/2010/main" val="41487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5105400" y="1981200"/>
            <a:ext cx="3505200" cy="3505200"/>
          </a:xfrm>
          <a:custGeom>
            <a:avLst/>
            <a:gdLst/>
            <a:ahLst/>
            <a:cxnLst/>
            <a:rect l="l" t="t" r="r" b="b"/>
            <a:pathLst>
              <a:path w="4000500" h="4000500">
                <a:moveTo>
                  <a:pt x="2240270" y="3987800"/>
                </a:moveTo>
                <a:lnTo>
                  <a:pt x="1760229" y="3987800"/>
                </a:lnTo>
                <a:lnTo>
                  <a:pt x="1807612" y="4000500"/>
                </a:lnTo>
                <a:lnTo>
                  <a:pt x="2192887" y="4000500"/>
                </a:lnTo>
                <a:lnTo>
                  <a:pt x="2240270" y="3987800"/>
                </a:lnTo>
                <a:close/>
              </a:path>
              <a:path w="4000500" h="4000500">
                <a:moveTo>
                  <a:pt x="2334011" y="3975100"/>
                </a:moveTo>
                <a:lnTo>
                  <a:pt x="1666488" y="3975100"/>
                </a:lnTo>
                <a:lnTo>
                  <a:pt x="1713183" y="3987800"/>
                </a:lnTo>
                <a:lnTo>
                  <a:pt x="2287316" y="3987800"/>
                </a:lnTo>
                <a:lnTo>
                  <a:pt x="2334011" y="3975100"/>
                </a:lnTo>
                <a:close/>
              </a:path>
              <a:path w="4000500" h="4000500">
                <a:moveTo>
                  <a:pt x="2380344" y="38100"/>
                </a:moveTo>
                <a:lnTo>
                  <a:pt x="1620155" y="38100"/>
                </a:lnTo>
                <a:lnTo>
                  <a:pt x="1307093" y="127000"/>
                </a:lnTo>
                <a:lnTo>
                  <a:pt x="1264137" y="152400"/>
                </a:lnTo>
                <a:lnTo>
                  <a:pt x="1179680" y="177800"/>
                </a:lnTo>
                <a:lnTo>
                  <a:pt x="1138206" y="203200"/>
                </a:lnTo>
                <a:lnTo>
                  <a:pt x="1097252" y="215900"/>
                </a:lnTo>
                <a:lnTo>
                  <a:pt x="1056831" y="241300"/>
                </a:lnTo>
                <a:lnTo>
                  <a:pt x="977642" y="292100"/>
                </a:lnTo>
                <a:lnTo>
                  <a:pt x="938900" y="304800"/>
                </a:lnTo>
                <a:lnTo>
                  <a:pt x="900744" y="330200"/>
                </a:lnTo>
                <a:lnTo>
                  <a:pt x="863187" y="355600"/>
                </a:lnTo>
                <a:lnTo>
                  <a:pt x="826241" y="381000"/>
                </a:lnTo>
                <a:lnTo>
                  <a:pt x="789921" y="419100"/>
                </a:lnTo>
                <a:lnTo>
                  <a:pt x="754239" y="444500"/>
                </a:lnTo>
                <a:lnTo>
                  <a:pt x="719208" y="469900"/>
                </a:lnTo>
                <a:lnTo>
                  <a:pt x="684841" y="495300"/>
                </a:lnTo>
                <a:lnTo>
                  <a:pt x="651152" y="533400"/>
                </a:lnTo>
                <a:lnTo>
                  <a:pt x="618153" y="558800"/>
                </a:lnTo>
                <a:lnTo>
                  <a:pt x="585858" y="596900"/>
                </a:lnTo>
                <a:lnTo>
                  <a:pt x="554280" y="622300"/>
                </a:lnTo>
                <a:lnTo>
                  <a:pt x="523432" y="660400"/>
                </a:lnTo>
                <a:lnTo>
                  <a:pt x="493326" y="685800"/>
                </a:lnTo>
                <a:lnTo>
                  <a:pt x="463976" y="723900"/>
                </a:lnTo>
                <a:lnTo>
                  <a:pt x="435396" y="762000"/>
                </a:lnTo>
                <a:lnTo>
                  <a:pt x="407598" y="800100"/>
                </a:lnTo>
                <a:lnTo>
                  <a:pt x="380595" y="838200"/>
                </a:lnTo>
                <a:lnTo>
                  <a:pt x="354400" y="863600"/>
                </a:lnTo>
                <a:lnTo>
                  <a:pt x="329027" y="901700"/>
                </a:lnTo>
                <a:lnTo>
                  <a:pt x="304489" y="939800"/>
                </a:lnTo>
                <a:lnTo>
                  <a:pt x="280798" y="977900"/>
                </a:lnTo>
                <a:lnTo>
                  <a:pt x="257968" y="1028700"/>
                </a:lnTo>
                <a:lnTo>
                  <a:pt x="236012" y="1066800"/>
                </a:lnTo>
                <a:lnTo>
                  <a:pt x="214943" y="1104900"/>
                </a:lnTo>
                <a:lnTo>
                  <a:pt x="194774" y="1143000"/>
                </a:lnTo>
                <a:lnTo>
                  <a:pt x="175518" y="1181100"/>
                </a:lnTo>
                <a:lnTo>
                  <a:pt x="157189" y="1231900"/>
                </a:lnTo>
                <a:lnTo>
                  <a:pt x="139799" y="1270000"/>
                </a:lnTo>
                <a:lnTo>
                  <a:pt x="123361" y="1308100"/>
                </a:lnTo>
                <a:lnTo>
                  <a:pt x="107889" y="1358900"/>
                </a:lnTo>
                <a:lnTo>
                  <a:pt x="93396" y="1397000"/>
                </a:lnTo>
                <a:lnTo>
                  <a:pt x="79894" y="1447800"/>
                </a:lnTo>
                <a:lnTo>
                  <a:pt x="67397" y="1485900"/>
                </a:lnTo>
                <a:lnTo>
                  <a:pt x="55918" y="1536700"/>
                </a:lnTo>
                <a:lnTo>
                  <a:pt x="45471" y="1574800"/>
                </a:lnTo>
                <a:lnTo>
                  <a:pt x="36067" y="1625600"/>
                </a:lnTo>
                <a:lnTo>
                  <a:pt x="27721" y="1676400"/>
                </a:lnTo>
                <a:lnTo>
                  <a:pt x="20445" y="1714500"/>
                </a:lnTo>
                <a:lnTo>
                  <a:pt x="14252" y="1765300"/>
                </a:lnTo>
                <a:lnTo>
                  <a:pt x="9156" y="1816100"/>
                </a:lnTo>
                <a:lnTo>
                  <a:pt x="5170" y="1866900"/>
                </a:lnTo>
                <a:lnTo>
                  <a:pt x="2306" y="1905000"/>
                </a:lnTo>
                <a:lnTo>
                  <a:pt x="578" y="1955800"/>
                </a:lnTo>
                <a:lnTo>
                  <a:pt x="0" y="2006600"/>
                </a:lnTo>
                <a:lnTo>
                  <a:pt x="578" y="2057400"/>
                </a:lnTo>
                <a:lnTo>
                  <a:pt x="2306" y="2108200"/>
                </a:lnTo>
                <a:lnTo>
                  <a:pt x="5170" y="2146300"/>
                </a:lnTo>
                <a:lnTo>
                  <a:pt x="9156" y="2197100"/>
                </a:lnTo>
                <a:lnTo>
                  <a:pt x="14252" y="2247900"/>
                </a:lnTo>
                <a:lnTo>
                  <a:pt x="20445" y="2298700"/>
                </a:lnTo>
                <a:lnTo>
                  <a:pt x="27721" y="2336800"/>
                </a:lnTo>
                <a:lnTo>
                  <a:pt x="36067" y="2387600"/>
                </a:lnTo>
                <a:lnTo>
                  <a:pt x="45471" y="2438400"/>
                </a:lnTo>
                <a:lnTo>
                  <a:pt x="55918" y="2476500"/>
                </a:lnTo>
                <a:lnTo>
                  <a:pt x="67397" y="2527300"/>
                </a:lnTo>
                <a:lnTo>
                  <a:pt x="79894" y="2565400"/>
                </a:lnTo>
                <a:lnTo>
                  <a:pt x="93396" y="2616200"/>
                </a:lnTo>
                <a:lnTo>
                  <a:pt x="107889" y="2654300"/>
                </a:lnTo>
                <a:lnTo>
                  <a:pt x="123361" y="2705100"/>
                </a:lnTo>
                <a:lnTo>
                  <a:pt x="139799" y="2743200"/>
                </a:lnTo>
                <a:lnTo>
                  <a:pt x="157189" y="2781300"/>
                </a:lnTo>
                <a:lnTo>
                  <a:pt x="175518" y="2832100"/>
                </a:lnTo>
                <a:lnTo>
                  <a:pt x="194774" y="2870200"/>
                </a:lnTo>
                <a:lnTo>
                  <a:pt x="214943" y="2908300"/>
                </a:lnTo>
                <a:lnTo>
                  <a:pt x="236012" y="2946400"/>
                </a:lnTo>
                <a:lnTo>
                  <a:pt x="257968" y="2984500"/>
                </a:lnTo>
                <a:lnTo>
                  <a:pt x="280798" y="3035300"/>
                </a:lnTo>
                <a:lnTo>
                  <a:pt x="304489" y="3073400"/>
                </a:lnTo>
                <a:lnTo>
                  <a:pt x="329027" y="3111500"/>
                </a:lnTo>
                <a:lnTo>
                  <a:pt x="354400" y="3149600"/>
                </a:lnTo>
                <a:lnTo>
                  <a:pt x="380595" y="3175000"/>
                </a:lnTo>
                <a:lnTo>
                  <a:pt x="407598" y="3213100"/>
                </a:lnTo>
                <a:lnTo>
                  <a:pt x="435396" y="3251200"/>
                </a:lnTo>
                <a:lnTo>
                  <a:pt x="463976" y="3289300"/>
                </a:lnTo>
                <a:lnTo>
                  <a:pt x="493326" y="3327400"/>
                </a:lnTo>
                <a:lnTo>
                  <a:pt x="523432" y="3352800"/>
                </a:lnTo>
                <a:lnTo>
                  <a:pt x="554280" y="3390900"/>
                </a:lnTo>
                <a:lnTo>
                  <a:pt x="585858" y="3416300"/>
                </a:lnTo>
                <a:lnTo>
                  <a:pt x="618153" y="3454400"/>
                </a:lnTo>
                <a:lnTo>
                  <a:pt x="651152" y="3479800"/>
                </a:lnTo>
                <a:lnTo>
                  <a:pt x="684841" y="3517900"/>
                </a:lnTo>
                <a:lnTo>
                  <a:pt x="719208" y="3543300"/>
                </a:lnTo>
                <a:lnTo>
                  <a:pt x="754239" y="3568700"/>
                </a:lnTo>
                <a:lnTo>
                  <a:pt x="789921" y="3594100"/>
                </a:lnTo>
                <a:lnTo>
                  <a:pt x="826241" y="3632200"/>
                </a:lnTo>
                <a:lnTo>
                  <a:pt x="863187" y="3657600"/>
                </a:lnTo>
                <a:lnTo>
                  <a:pt x="900744" y="3683000"/>
                </a:lnTo>
                <a:lnTo>
                  <a:pt x="938900" y="3708400"/>
                </a:lnTo>
                <a:lnTo>
                  <a:pt x="977642" y="3721100"/>
                </a:lnTo>
                <a:lnTo>
                  <a:pt x="1016957" y="3746500"/>
                </a:lnTo>
                <a:lnTo>
                  <a:pt x="1097252" y="3797300"/>
                </a:lnTo>
                <a:lnTo>
                  <a:pt x="1138206" y="3810000"/>
                </a:lnTo>
                <a:lnTo>
                  <a:pt x="1179680" y="3835400"/>
                </a:lnTo>
                <a:lnTo>
                  <a:pt x="1264137" y="3860800"/>
                </a:lnTo>
                <a:lnTo>
                  <a:pt x="1307093" y="3886200"/>
                </a:lnTo>
                <a:lnTo>
                  <a:pt x="1620155" y="3975100"/>
                </a:lnTo>
                <a:lnTo>
                  <a:pt x="2380344" y="3975100"/>
                </a:lnTo>
                <a:lnTo>
                  <a:pt x="2693406" y="3886200"/>
                </a:lnTo>
                <a:lnTo>
                  <a:pt x="2736362" y="3860800"/>
                </a:lnTo>
                <a:lnTo>
                  <a:pt x="2820819" y="3835400"/>
                </a:lnTo>
                <a:lnTo>
                  <a:pt x="2862293" y="3810000"/>
                </a:lnTo>
                <a:lnTo>
                  <a:pt x="2903247" y="3797300"/>
                </a:lnTo>
                <a:lnTo>
                  <a:pt x="2983542" y="3746500"/>
                </a:lnTo>
                <a:lnTo>
                  <a:pt x="3022857" y="3721100"/>
                </a:lnTo>
                <a:lnTo>
                  <a:pt x="3061599" y="3708400"/>
                </a:lnTo>
                <a:lnTo>
                  <a:pt x="3099755" y="3683000"/>
                </a:lnTo>
                <a:lnTo>
                  <a:pt x="3137312" y="3657600"/>
                </a:lnTo>
                <a:lnTo>
                  <a:pt x="3174258" y="3632200"/>
                </a:lnTo>
                <a:lnTo>
                  <a:pt x="3210578" y="3594100"/>
                </a:lnTo>
                <a:lnTo>
                  <a:pt x="3246260" y="3568700"/>
                </a:lnTo>
                <a:lnTo>
                  <a:pt x="3281291" y="3543300"/>
                </a:lnTo>
                <a:lnTo>
                  <a:pt x="3315658" y="3517900"/>
                </a:lnTo>
                <a:lnTo>
                  <a:pt x="3349347" y="3479800"/>
                </a:lnTo>
                <a:lnTo>
                  <a:pt x="3382346" y="3454400"/>
                </a:lnTo>
                <a:lnTo>
                  <a:pt x="3414641" y="3416300"/>
                </a:lnTo>
                <a:lnTo>
                  <a:pt x="3446219" y="3390900"/>
                </a:lnTo>
                <a:lnTo>
                  <a:pt x="3477067" y="3352800"/>
                </a:lnTo>
                <a:lnTo>
                  <a:pt x="3507173" y="3327400"/>
                </a:lnTo>
                <a:lnTo>
                  <a:pt x="3536523" y="3289300"/>
                </a:lnTo>
                <a:lnTo>
                  <a:pt x="3565103" y="3251200"/>
                </a:lnTo>
                <a:lnTo>
                  <a:pt x="3592901" y="3213100"/>
                </a:lnTo>
                <a:lnTo>
                  <a:pt x="3619904" y="3175000"/>
                </a:lnTo>
                <a:lnTo>
                  <a:pt x="3646099" y="3149600"/>
                </a:lnTo>
                <a:lnTo>
                  <a:pt x="3671472" y="3111500"/>
                </a:lnTo>
                <a:lnTo>
                  <a:pt x="3696010" y="3073400"/>
                </a:lnTo>
                <a:lnTo>
                  <a:pt x="3719701" y="3035300"/>
                </a:lnTo>
                <a:lnTo>
                  <a:pt x="3742531" y="2984500"/>
                </a:lnTo>
                <a:lnTo>
                  <a:pt x="3764487" y="2946400"/>
                </a:lnTo>
                <a:lnTo>
                  <a:pt x="3785556" y="2908300"/>
                </a:lnTo>
                <a:lnTo>
                  <a:pt x="3805725" y="2870200"/>
                </a:lnTo>
                <a:lnTo>
                  <a:pt x="3824981" y="2832100"/>
                </a:lnTo>
                <a:lnTo>
                  <a:pt x="3843310" y="2781300"/>
                </a:lnTo>
                <a:lnTo>
                  <a:pt x="3860700" y="2743200"/>
                </a:lnTo>
                <a:lnTo>
                  <a:pt x="3877138" y="2705100"/>
                </a:lnTo>
                <a:lnTo>
                  <a:pt x="3892610" y="2654300"/>
                </a:lnTo>
                <a:lnTo>
                  <a:pt x="3907103" y="2616200"/>
                </a:lnTo>
                <a:lnTo>
                  <a:pt x="3920605" y="2565400"/>
                </a:lnTo>
                <a:lnTo>
                  <a:pt x="3933102" y="2527300"/>
                </a:lnTo>
                <a:lnTo>
                  <a:pt x="3944581" y="2476500"/>
                </a:lnTo>
                <a:lnTo>
                  <a:pt x="3955028" y="2438400"/>
                </a:lnTo>
                <a:lnTo>
                  <a:pt x="3964432" y="2387600"/>
                </a:lnTo>
                <a:lnTo>
                  <a:pt x="3972778" y="2336800"/>
                </a:lnTo>
                <a:lnTo>
                  <a:pt x="3980054" y="2298700"/>
                </a:lnTo>
                <a:lnTo>
                  <a:pt x="3986247" y="2247900"/>
                </a:lnTo>
                <a:lnTo>
                  <a:pt x="3991343" y="2197100"/>
                </a:lnTo>
                <a:lnTo>
                  <a:pt x="3995329" y="2146300"/>
                </a:lnTo>
                <a:lnTo>
                  <a:pt x="3998193" y="2108200"/>
                </a:lnTo>
                <a:lnTo>
                  <a:pt x="3999921" y="2057400"/>
                </a:lnTo>
                <a:lnTo>
                  <a:pt x="4000500" y="2006600"/>
                </a:lnTo>
                <a:lnTo>
                  <a:pt x="3999921" y="1955800"/>
                </a:lnTo>
                <a:lnTo>
                  <a:pt x="3998193" y="1905000"/>
                </a:lnTo>
                <a:lnTo>
                  <a:pt x="3995329" y="1866900"/>
                </a:lnTo>
                <a:lnTo>
                  <a:pt x="3991343" y="1816100"/>
                </a:lnTo>
                <a:lnTo>
                  <a:pt x="3986247" y="1765300"/>
                </a:lnTo>
                <a:lnTo>
                  <a:pt x="3980054" y="1714500"/>
                </a:lnTo>
                <a:lnTo>
                  <a:pt x="3972778" y="1676400"/>
                </a:lnTo>
                <a:lnTo>
                  <a:pt x="3964432" y="1625600"/>
                </a:lnTo>
                <a:lnTo>
                  <a:pt x="3955028" y="1574800"/>
                </a:lnTo>
                <a:lnTo>
                  <a:pt x="3944581" y="1536700"/>
                </a:lnTo>
                <a:lnTo>
                  <a:pt x="3933102" y="1485900"/>
                </a:lnTo>
                <a:lnTo>
                  <a:pt x="3920605" y="1447800"/>
                </a:lnTo>
                <a:lnTo>
                  <a:pt x="3907103" y="1397000"/>
                </a:lnTo>
                <a:lnTo>
                  <a:pt x="3892610" y="1358900"/>
                </a:lnTo>
                <a:lnTo>
                  <a:pt x="3877138" y="1308100"/>
                </a:lnTo>
                <a:lnTo>
                  <a:pt x="3860700" y="1270000"/>
                </a:lnTo>
                <a:lnTo>
                  <a:pt x="3843310" y="1231900"/>
                </a:lnTo>
                <a:lnTo>
                  <a:pt x="3824981" y="1181100"/>
                </a:lnTo>
                <a:lnTo>
                  <a:pt x="3805725" y="1143000"/>
                </a:lnTo>
                <a:lnTo>
                  <a:pt x="3785556" y="1104900"/>
                </a:lnTo>
                <a:lnTo>
                  <a:pt x="3764487" y="1066800"/>
                </a:lnTo>
                <a:lnTo>
                  <a:pt x="3742531" y="1028700"/>
                </a:lnTo>
                <a:lnTo>
                  <a:pt x="3719701" y="977900"/>
                </a:lnTo>
                <a:lnTo>
                  <a:pt x="3696010" y="939800"/>
                </a:lnTo>
                <a:lnTo>
                  <a:pt x="3671472" y="901700"/>
                </a:lnTo>
                <a:lnTo>
                  <a:pt x="3646099" y="863600"/>
                </a:lnTo>
                <a:lnTo>
                  <a:pt x="3619904" y="838200"/>
                </a:lnTo>
                <a:lnTo>
                  <a:pt x="3592901" y="800100"/>
                </a:lnTo>
                <a:lnTo>
                  <a:pt x="3565103" y="762000"/>
                </a:lnTo>
                <a:lnTo>
                  <a:pt x="3536523" y="723900"/>
                </a:lnTo>
                <a:lnTo>
                  <a:pt x="3507173" y="685800"/>
                </a:lnTo>
                <a:lnTo>
                  <a:pt x="3477067" y="660400"/>
                </a:lnTo>
                <a:lnTo>
                  <a:pt x="3446219" y="622300"/>
                </a:lnTo>
                <a:lnTo>
                  <a:pt x="3414641" y="596900"/>
                </a:lnTo>
                <a:lnTo>
                  <a:pt x="3382346" y="558800"/>
                </a:lnTo>
                <a:lnTo>
                  <a:pt x="3349347" y="533400"/>
                </a:lnTo>
                <a:lnTo>
                  <a:pt x="3315658" y="495300"/>
                </a:lnTo>
                <a:lnTo>
                  <a:pt x="3281291" y="469900"/>
                </a:lnTo>
                <a:lnTo>
                  <a:pt x="3246260" y="444500"/>
                </a:lnTo>
                <a:lnTo>
                  <a:pt x="3210578" y="419100"/>
                </a:lnTo>
                <a:lnTo>
                  <a:pt x="3174258" y="381000"/>
                </a:lnTo>
                <a:lnTo>
                  <a:pt x="3137312" y="355600"/>
                </a:lnTo>
                <a:lnTo>
                  <a:pt x="3099755" y="330200"/>
                </a:lnTo>
                <a:lnTo>
                  <a:pt x="3061599" y="304800"/>
                </a:lnTo>
                <a:lnTo>
                  <a:pt x="3022857" y="292100"/>
                </a:lnTo>
                <a:lnTo>
                  <a:pt x="2943668" y="241300"/>
                </a:lnTo>
                <a:lnTo>
                  <a:pt x="2903247" y="215900"/>
                </a:lnTo>
                <a:lnTo>
                  <a:pt x="2862293" y="203200"/>
                </a:lnTo>
                <a:lnTo>
                  <a:pt x="2820819" y="177800"/>
                </a:lnTo>
                <a:lnTo>
                  <a:pt x="2736362" y="152400"/>
                </a:lnTo>
                <a:lnTo>
                  <a:pt x="2693406" y="127000"/>
                </a:lnTo>
                <a:lnTo>
                  <a:pt x="2380344" y="38100"/>
                </a:lnTo>
                <a:close/>
              </a:path>
              <a:path w="4000500" h="4000500">
                <a:moveTo>
                  <a:pt x="2287316" y="25400"/>
                </a:moveTo>
                <a:lnTo>
                  <a:pt x="1713183" y="25400"/>
                </a:lnTo>
                <a:lnTo>
                  <a:pt x="1666488" y="38100"/>
                </a:lnTo>
                <a:lnTo>
                  <a:pt x="2334011" y="38100"/>
                </a:lnTo>
                <a:lnTo>
                  <a:pt x="2287316" y="25400"/>
                </a:lnTo>
                <a:close/>
              </a:path>
              <a:path w="4000500" h="4000500">
                <a:moveTo>
                  <a:pt x="2192887" y="12700"/>
                </a:moveTo>
                <a:lnTo>
                  <a:pt x="1807612" y="12700"/>
                </a:lnTo>
                <a:lnTo>
                  <a:pt x="1760229" y="25400"/>
                </a:lnTo>
                <a:lnTo>
                  <a:pt x="2240270" y="25400"/>
                </a:lnTo>
                <a:lnTo>
                  <a:pt x="2192887" y="12700"/>
                </a:lnTo>
                <a:close/>
              </a:path>
              <a:path w="4000500" h="4000500">
                <a:moveTo>
                  <a:pt x="2000250" y="0"/>
                </a:moveTo>
                <a:lnTo>
                  <a:pt x="1951650" y="12700"/>
                </a:lnTo>
                <a:lnTo>
                  <a:pt x="2048849" y="12700"/>
                </a:lnTo>
                <a:lnTo>
                  <a:pt x="2000250" y="0"/>
                </a:lnTo>
                <a:close/>
              </a:path>
            </a:pathLst>
          </a:custGeom>
          <a:solidFill>
            <a:srgbClr val="FFC8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val 2"/>
          <p:cNvSpPr/>
          <p:nvPr/>
        </p:nvSpPr>
        <p:spPr>
          <a:xfrm>
            <a:off x="5523127" y="2833660"/>
            <a:ext cx="2690576" cy="26670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20" dirty="0"/>
              <a:t>How </a:t>
            </a:r>
            <a:r>
              <a:rPr lang="en-US" spc="-5" dirty="0"/>
              <a:t>does </a:t>
            </a:r>
            <a:r>
              <a:rPr lang="en-US" spc="-10" dirty="0"/>
              <a:t>MACRA Provide </a:t>
            </a:r>
            <a:r>
              <a:rPr lang="en-US" spc="-5" dirty="0"/>
              <a:t>Additional Rewards </a:t>
            </a:r>
            <a:r>
              <a:rPr lang="en-US" spc="10" dirty="0"/>
              <a:t>for </a:t>
            </a:r>
            <a:r>
              <a:rPr lang="en-US" dirty="0"/>
              <a:t>Participation in  Advanced </a:t>
            </a:r>
            <a:r>
              <a:rPr lang="en-US" spc="-5" dirty="0"/>
              <a:t>APMs?</a:t>
            </a:r>
            <a:endParaRPr lang="en-US" dirty="0"/>
          </a:p>
        </p:txBody>
      </p:sp>
      <p:sp>
        <p:nvSpPr>
          <p:cNvPr id="5" name="object 4"/>
          <p:cNvSpPr txBox="1"/>
          <p:nvPr/>
        </p:nvSpPr>
        <p:spPr>
          <a:xfrm>
            <a:off x="6019800" y="2021136"/>
            <a:ext cx="1735455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0"/>
              </a:lnSpc>
            </a:pPr>
            <a:r>
              <a:rPr sz="2400" b="1" spc="-5" dirty="0">
                <a:latin typeface="Calibri" panose="020F0502020204030204" pitchFamily="34" charset="0"/>
                <a:cs typeface="Segoe UI"/>
              </a:rPr>
              <a:t>APM</a:t>
            </a:r>
            <a:endParaRPr sz="2400" dirty="0">
              <a:latin typeface="Calibri" panose="020F0502020204030204" pitchFamily="34" charset="0"/>
              <a:cs typeface="Segoe UI"/>
            </a:endParaRPr>
          </a:p>
          <a:p>
            <a:pPr algn="ctr">
              <a:lnSpc>
                <a:spcPts val="2870"/>
              </a:lnSpc>
            </a:pPr>
            <a:r>
              <a:rPr sz="2400" b="1" dirty="0">
                <a:latin typeface="Calibri" panose="020F0502020204030204" pitchFamily="34" charset="0"/>
                <a:cs typeface="Segoe UI"/>
              </a:rPr>
              <a:t>participants</a:t>
            </a:r>
            <a:endParaRPr sz="2400" dirty="0">
              <a:latin typeface="Calibri" panose="020F0502020204030204" pitchFamily="34" charset="0"/>
              <a:cs typeface="Segoe UI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5971787" y="3651399"/>
            <a:ext cx="1876813" cy="1835002"/>
          </a:xfrm>
          <a:custGeom>
            <a:avLst/>
            <a:gdLst/>
            <a:ahLst/>
            <a:cxnLst/>
            <a:rect l="l" t="t" r="r" b="b"/>
            <a:pathLst>
              <a:path w="2052320" h="2006600">
                <a:moveTo>
                  <a:pt x="1026160" y="0"/>
                </a:moveTo>
                <a:lnTo>
                  <a:pt x="977853" y="1092"/>
                </a:lnTo>
                <a:lnTo>
                  <a:pt x="930121" y="4336"/>
                </a:lnTo>
                <a:lnTo>
                  <a:pt x="883014" y="9683"/>
                </a:lnTo>
                <a:lnTo>
                  <a:pt x="836580" y="17087"/>
                </a:lnTo>
                <a:lnTo>
                  <a:pt x="790869" y="26498"/>
                </a:lnTo>
                <a:lnTo>
                  <a:pt x="745930" y="37868"/>
                </a:lnTo>
                <a:lnTo>
                  <a:pt x="701812" y="51149"/>
                </a:lnTo>
                <a:lnTo>
                  <a:pt x="658564" y="66293"/>
                </a:lnTo>
                <a:lnTo>
                  <a:pt x="616237" y="83252"/>
                </a:lnTo>
                <a:lnTo>
                  <a:pt x="574878" y="101977"/>
                </a:lnTo>
                <a:lnTo>
                  <a:pt x="534538" y="122421"/>
                </a:lnTo>
                <a:lnTo>
                  <a:pt x="495266" y="144535"/>
                </a:lnTo>
                <a:lnTo>
                  <a:pt x="457110" y="168270"/>
                </a:lnTo>
                <a:lnTo>
                  <a:pt x="420121" y="193580"/>
                </a:lnTo>
                <a:lnTo>
                  <a:pt x="384347" y="220415"/>
                </a:lnTo>
                <a:lnTo>
                  <a:pt x="349838" y="248728"/>
                </a:lnTo>
                <a:lnTo>
                  <a:pt x="316642" y="278470"/>
                </a:lnTo>
                <a:lnTo>
                  <a:pt x="284810" y="309593"/>
                </a:lnTo>
                <a:lnTo>
                  <a:pt x="254391" y="342049"/>
                </a:lnTo>
                <a:lnTo>
                  <a:pt x="225434" y="375789"/>
                </a:lnTo>
                <a:lnTo>
                  <a:pt x="197987" y="410766"/>
                </a:lnTo>
                <a:lnTo>
                  <a:pt x="172101" y="446932"/>
                </a:lnTo>
                <a:lnTo>
                  <a:pt x="147825" y="484237"/>
                </a:lnTo>
                <a:lnTo>
                  <a:pt x="125208" y="522635"/>
                </a:lnTo>
                <a:lnTo>
                  <a:pt x="104299" y="562076"/>
                </a:lnTo>
                <a:lnTo>
                  <a:pt x="85147" y="602513"/>
                </a:lnTo>
                <a:lnTo>
                  <a:pt x="67802" y="643898"/>
                </a:lnTo>
                <a:lnTo>
                  <a:pt x="52313" y="686182"/>
                </a:lnTo>
                <a:lnTo>
                  <a:pt x="38730" y="729316"/>
                </a:lnTo>
                <a:lnTo>
                  <a:pt x="27101" y="773254"/>
                </a:lnTo>
                <a:lnTo>
                  <a:pt x="17476" y="817946"/>
                </a:lnTo>
                <a:lnTo>
                  <a:pt x="9904" y="863345"/>
                </a:lnTo>
                <a:lnTo>
                  <a:pt x="4434" y="909403"/>
                </a:lnTo>
                <a:lnTo>
                  <a:pt x="1116" y="956070"/>
                </a:lnTo>
                <a:lnTo>
                  <a:pt x="0" y="1003300"/>
                </a:lnTo>
                <a:lnTo>
                  <a:pt x="1116" y="1050529"/>
                </a:lnTo>
                <a:lnTo>
                  <a:pt x="4434" y="1097196"/>
                </a:lnTo>
                <a:lnTo>
                  <a:pt x="9904" y="1143254"/>
                </a:lnTo>
                <a:lnTo>
                  <a:pt x="17476" y="1188653"/>
                </a:lnTo>
                <a:lnTo>
                  <a:pt x="27101" y="1233345"/>
                </a:lnTo>
                <a:lnTo>
                  <a:pt x="38730" y="1277283"/>
                </a:lnTo>
                <a:lnTo>
                  <a:pt x="52313" y="1320417"/>
                </a:lnTo>
                <a:lnTo>
                  <a:pt x="67802" y="1362701"/>
                </a:lnTo>
                <a:lnTo>
                  <a:pt x="85147" y="1404086"/>
                </a:lnTo>
                <a:lnTo>
                  <a:pt x="104299" y="1444523"/>
                </a:lnTo>
                <a:lnTo>
                  <a:pt x="125208" y="1483964"/>
                </a:lnTo>
                <a:lnTo>
                  <a:pt x="147825" y="1522362"/>
                </a:lnTo>
                <a:lnTo>
                  <a:pt x="172101" y="1559667"/>
                </a:lnTo>
                <a:lnTo>
                  <a:pt x="197987" y="1595833"/>
                </a:lnTo>
                <a:lnTo>
                  <a:pt x="225434" y="1630810"/>
                </a:lnTo>
                <a:lnTo>
                  <a:pt x="254391" y="1664550"/>
                </a:lnTo>
                <a:lnTo>
                  <a:pt x="284810" y="1697006"/>
                </a:lnTo>
                <a:lnTo>
                  <a:pt x="316642" y="1728129"/>
                </a:lnTo>
                <a:lnTo>
                  <a:pt x="349838" y="1757871"/>
                </a:lnTo>
                <a:lnTo>
                  <a:pt x="384347" y="1786184"/>
                </a:lnTo>
                <a:lnTo>
                  <a:pt x="420121" y="1813019"/>
                </a:lnTo>
                <a:lnTo>
                  <a:pt x="457110" y="1838329"/>
                </a:lnTo>
                <a:lnTo>
                  <a:pt x="495266" y="1862064"/>
                </a:lnTo>
                <a:lnTo>
                  <a:pt x="534538" y="1884178"/>
                </a:lnTo>
                <a:lnTo>
                  <a:pt x="574878" y="1904622"/>
                </a:lnTo>
                <a:lnTo>
                  <a:pt x="616237" y="1923347"/>
                </a:lnTo>
                <a:lnTo>
                  <a:pt x="658564" y="1940306"/>
                </a:lnTo>
                <a:lnTo>
                  <a:pt x="701812" y="1955450"/>
                </a:lnTo>
                <a:lnTo>
                  <a:pt x="745930" y="1968731"/>
                </a:lnTo>
                <a:lnTo>
                  <a:pt x="790869" y="1980101"/>
                </a:lnTo>
                <a:lnTo>
                  <a:pt x="836580" y="1989512"/>
                </a:lnTo>
                <a:lnTo>
                  <a:pt x="883014" y="1996916"/>
                </a:lnTo>
                <a:lnTo>
                  <a:pt x="930121" y="2002263"/>
                </a:lnTo>
                <a:lnTo>
                  <a:pt x="977853" y="2005507"/>
                </a:lnTo>
                <a:lnTo>
                  <a:pt x="1026160" y="2006600"/>
                </a:lnTo>
                <a:lnTo>
                  <a:pt x="1074466" y="2005507"/>
                </a:lnTo>
                <a:lnTo>
                  <a:pt x="1122198" y="2002263"/>
                </a:lnTo>
                <a:lnTo>
                  <a:pt x="1169305" y="1996916"/>
                </a:lnTo>
                <a:lnTo>
                  <a:pt x="1215739" y="1989512"/>
                </a:lnTo>
                <a:lnTo>
                  <a:pt x="1261450" y="1980101"/>
                </a:lnTo>
                <a:lnTo>
                  <a:pt x="1306389" y="1968731"/>
                </a:lnTo>
                <a:lnTo>
                  <a:pt x="1350507" y="1955450"/>
                </a:lnTo>
                <a:lnTo>
                  <a:pt x="1393755" y="1940306"/>
                </a:lnTo>
                <a:lnTo>
                  <a:pt x="1436082" y="1923347"/>
                </a:lnTo>
                <a:lnTo>
                  <a:pt x="1477441" y="1904622"/>
                </a:lnTo>
                <a:lnTo>
                  <a:pt x="1517781" y="1884178"/>
                </a:lnTo>
                <a:lnTo>
                  <a:pt x="1557053" y="1862064"/>
                </a:lnTo>
                <a:lnTo>
                  <a:pt x="1595209" y="1838329"/>
                </a:lnTo>
                <a:lnTo>
                  <a:pt x="1632198" y="1813019"/>
                </a:lnTo>
                <a:lnTo>
                  <a:pt x="1667972" y="1786184"/>
                </a:lnTo>
                <a:lnTo>
                  <a:pt x="1702481" y="1757871"/>
                </a:lnTo>
                <a:lnTo>
                  <a:pt x="1735677" y="1728129"/>
                </a:lnTo>
                <a:lnTo>
                  <a:pt x="1767509" y="1697006"/>
                </a:lnTo>
                <a:lnTo>
                  <a:pt x="1797928" y="1664550"/>
                </a:lnTo>
                <a:lnTo>
                  <a:pt x="1826885" y="1630810"/>
                </a:lnTo>
                <a:lnTo>
                  <a:pt x="1854332" y="1595833"/>
                </a:lnTo>
                <a:lnTo>
                  <a:pt x="1880218" y="1559667"/>
                </a:lnTo>
                <a:lnTo>
                  <a:pt x="1904494" y="1522362"/>
                </a:lnTo>
                <a:lnTo>
                  <a:pt x="1927111" y="1483964"/>
                </a:lnTo>
                <a:lnTo>
                  <a:pt x="1948020" y="1444523"/>
                </a:lnTo>
                <a:lnTo>
                  <a:pt x="1967172" y="1404086"/>
                </a:lnTo>
                <a:lnTo>
                  <a:pt x="1984517" y="1362701"/>
                </a:lnTo>
                <a:lnTo>
                  <a:pt x="2000006" y="1320417"/>
                </a:lnTo>
                <a:lnTo>
                  <a:pt x="2013589" y="1277283"/>
                </a:lnTo>
                <a:lnTo>
                  <a:pt x="2025218" y="1233345"/>
                </a:lnTo>
                <a:lnTo>
                  <a:pt x="2034843" y="1188653"/>
                </a:lnTo>
                <a:lnTo>
                  <a:pt x="2042415" y="1143254"/>
                </a:lnTo>
                <a:lnTo>
                  <a:pt x="2047885" y="1097196"/>
                </a:lnTo>
                <a:lnTo>
                  <a:pt x="2051203" y="1050529"/>
                </a:lnTo>
                <a:lnTo>
                  <a:pt x="2052320" y="1003300"/>
                </a:lnTo>
                <a:lnTo>
                  <a:pt x="2051203" y="956070"/>
                </a:lnTo>
                <a:lnTo>
                  <a:pt x="2047885" y="909403"/>
                </a:lnTo>
                <a:lnTo>
                  <a:pt x="2042415" y="863345"/>
                </a:lnTo>
                <a:lnTo>
                  <a:pt x="2034843" y="817946"/>
                </a:lnTo>
                <a:lnTo>
                  <a:pt x="2025218" y="773254"/>
                </a:lnTo>
                <a:lnTo>
                  <a:pt x="2013589" y="729316"/>
                </a:lnTo>
                <a:lnTo>
                  <a:pt x="2000006" y="686182"/>
                </a:lnTo>
                <a:lnTo>
                  <a:pt x="1984517" y="643898"/>
                </a:lnTo>
                <a:lnTo>
                  <a:pt x="1967172" y="602513"/>
                </a:lnTo>
                <a:lnTo>
                  <a:pt x="1948020" y="562076"/>
                </a:lnTo>
                <a:lnTo>
                  <a:pt x="1927111" y="522635"/>
                </a:lnTo>
                <a:lnTo>
                  <a:pt x="1904494" y="484237"/>
                </a:lnTo>
                <a:lnTo>
                  <a:pt x="1880218" y="446932"/>
                </a:lnTo>
                <a:lnTo>
                  <a:pt x="1854332" y="410766"/>
                </a:lnTo>
                <a:lnTo>
                  <a:pt x="1826885" y="375789"/>
                </a:lnTo>
                <a:lnTo>
                  <a:pt x="1797928" y="342049"/>
                </a:lnTo>
                <a:lnTo>
                  <a:pt x="1767509" y="309593"/>
                </a:lnTo>
                <a:lnTo>
                  <a:pt x="1735677" y="278470"/>
                </a:lnTo>
                <a:lnTo>
                  <a:pt x="1702481" y="248728"/>
                </a:lnTo>
                <a:lnTo>
                  <a:pt x="1667972" y="220415"/>
                </a:lnTo>
                <a:lnTo>
                  <a:pt x="1632198" y="193580"/>
                </a:lnTo>
                <a:lnTo>
                  <a:pt x="1595209" y="168270"/>
                </a:lnTo>
                <a:lnTo>
                  <a:pt x="1557053" y="144535"/>
                </a:lnTo>
                <a:lnTo>
                  <a:pt x="1517781" y="122421"/>
                </a:lnTo>
                <a:lnTo>
                  <a:pt x="1477441" y="101977"/>
                </a:lnTo>
                <a:lnTo>
                  <a:pt x="1436082" y="83252"/>
                </a:lnTo>
                <a:lnTo>
                  <a:pt x="1393755" y="66293"/>
                </a:lnTo>
                <a:lnTo>
                  <a:pt x="1350507" y="51149"/>
                </a:lnTo>
                <a:lnTo>
                  <a:pt x="1306389" y="37868"/>
                </a:lnTo>
                <a:lnTo>
                  <a:pt x="1261450" y="26498"/>
                </a:lnTo>
                <a:lnTo>
                  <a:pt x="1215739" y="17087"/>
                </a:lnTo>
                <a:lnTo>
                  <a:pt x="1169305" y="9683"/>
                </a:lnTo>
                <a:lnTo>
                  <a:pt x="1122198" y="4336"/>
                </a:lnTo>
                <a:lnTo>
                  <a:pt x="1074466" y="1092"/>
                </a:lnTo>
                <a:lnTo>
                  <a:pt x="1026160" y="0"/>
                </a:lnTo>
                <a:close/>
              </a:path>
            </a:pathLst>
          </a:custGeom>
          <a:solidFill>
            <a:srgbClr val="007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05600" y="4565800"/>
            <a:ext cx="914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Calibri" panose="020F0502020204030204" pitchFamily="34" charset="0"/>
                <a:cs typeface="Segoe UI"/>
              </a:rPr>
              <a:t>QPs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503406"/>
            <a:ext cx="4423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" dirty="0">
                <a:latin typeface="Calibri" panose="020F0502020204030204" pitchFamily="34" charset="0"/>
                <a:cs typeface="Segoe UI Light"/>
              </a:rPr>
              <a:t>Most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clinicians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who </a:t>
            </a:r>
            <a:r>
              <a:rPr lang="en-US" dirty="0">
                <a:latin typeface="Calibri" panose="020F0502020204030204" pitchFamily="34" charset="0"/>
                <a:cs typeface="Segoe UI Light"/>
              </a:rPr>
              <a:t>participate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in APMs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will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be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subject </a:t>
            </a:r>
            <a:r>
              <a:rPr lang="en-US" dirty="0">
                <a:latin typeface="Calibri" panose="020F0502020204030204" pitchFamily="34" charset="0"/>
                <a:cs typeface="Segoe UI Light"/>
              </a:rPr>
              <a:t>to 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MIPS and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will receive </a:t>
            </a:r>
            <a:r>
              <a:rPr lang="en-US" b="1" spc="-5" dirty="0">
                <a:latin typeface="Calibri" panose="020F0502020204030204" pitchFamily="34" charset="0"/>
                <a:cs typeface="Segoe UI"/>
              </a:rPr>
              <a:t>favorable  scoring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under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the MIPS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clinical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practice  </a:t>
            </a:r>
            <a:r>
              <a:rPr lang="en-US" spc="-10" dirty="0">
                <a:latin typeface="Calibri" panose="020F0502020204030204" pitchFamily="34" charset="0"/>
                <a:cs typeface="Segoe UI Light"/>
              </a:rPr>
              <a:t>improvement </a:t>
            </a:r>
            <a:r>
              <a:rPr lang="en-US" spc="-5" dirty="0">
                <a:latin typeface="Calibri" panose="020F0502020204030204" pitchFamily="34" charset="0"/>
                <a:cs typeface="Segoe UI Light"/>
              </a:rPr>
              <a:t>activities performance  </a:t>
            </a:r>
            <a:r>
              <a:rPr lang="en-US" spc="-25" dirty="0">
                <a:latin typeface="Calibri" panose="020F0502020204030204" pitchFamily="34" charset="0"/>
                <a:cs typeface="Segoe UI Light"/>
              </a:rPr>
              <a:t>category.</a:t>
            </a:r>
            <a:endParaRPr lang="en-US" dirty="0">
              <a:latin typeface="Calibri" panose="020F0502020204030204" pitchFamily="34" charset="0"/>
              <a:cs typeface="Segoe UI Light"/>
            </a:endParaRP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63144" y="3040282"/>
            <a:ext cx="4038600" cy="27159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74930" indent="-635">
              <a:lnSpc>
                <a:spcPct val="100000"/>
              </a:lnSpc>
            </a:pP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Those </a:t>
            </a:r>
            <a:r>
              <a:rPr lang="en-US" sz="1600" spc="-10" dirty="0">
                <a:latin typeface="Calibri" panose="020F0502020204030204" pitchFamily="34" charset="0"/>
                <a:cs typeface="Segoe UI Light"/>
              </a:rPr>
              <a:t>who </a:t>
            </a:r>
            <a:r>
              <a:rPr lang="en-US" sz="1600" dirty="0">
                <a:latin typeface="Calibri" panose="020F0502020204030204" pitchFamily="34" charset="0"/>
                <a:cs typeface="Segoe UI Light"/>
              </a:rPr>
              <a:t>participate </a:t>
            </a: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in </a:t>
            </a:r>
            <a:r>
              <a:rPr lang="en-US" sz="1600" b="1" spc="-5" dirty="0">
                <a:latin typeface="Calibri" panose="020F0502020204030204" pitchFamily="34" charset="0"/>
                <a:cs typeface="Segoe UI"/>
              </a:rPr>
              <a:t>the most </a:t>
            </a:r>
            <a:r>
              <a:rPr lang="en-US" sz="1600" b="1" i="1" spc="-5" dirty="0">
                <a:latin typeface="Calibri" panose="020F0502020204030204" pitchFamily="34" charset="0"/>
                <a:cs typeface="Segoe UI"/>
              </a:rPr>
              <a:t>Advanced </a:t>
            </a:r>
            <a:r>
              <a:rPr lang="en-US" sz="1600" b="1" i="1" spc="-5" dirty="0">
                <a:latin typeface="Calibri" panose="020F0502020204030204" pitchFamily="34" charset="0"/>
                <a:cs typeface="Segoe UI Light"/>
              </a:rPr>
              <a:t>APMs</a:t>
            </a:r>
            <a:r>
              <a:rPr lang="en-US" sz="1600" i="1" spc="-5" dirty="0">
                <a:latin typeface="Calibri" panose="020F0502020204030204" pitchFamily="34" charset="0"/>
                <a:cs typeface="Segoe UI Light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Segoe UI Light"/>
              </a:rPr>
              <a:t>may  </a:t>
            </a: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be </a:t>
            </a:r>
            <a:r>
              <a:rPr lang="en-US" sz="1600" spc="-10" dirty="0">
                <a:latin typeface="Calibri" panose="020F0502020204030204" pitchFamily="34" charset="0"/>
                <a:cs typeface="Segoe UI Light"/>
              </a:rPr>
              <a:t>determined </a:t>
            </a:r>
            <a:r>
              <a:rPr lang="en-US" sz="1600" dirty="0">
                <a:latin typeface="Calibri" panose="020F0502020204030204" pitchFamily="34" charset="0"/>
                <a:cs typeface="Segoe UI Light"/>
              </a:rPr>
              <a:t>to </a:t>
            </a: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be </a:t>
            </a:r>
            <a:r>
              <a:rPr lang="en-US" sz="1600" b="1" dirty="0">
                <a:latin typeface="Calibri" panose="020F0502020204030204" pitchFamily="34" charset="0"/>
                <a:cs typeface="Segoe UI"/>
              </a:rPr>
              <a:t>qualifying </a:t>
            </a:r>
            <a:r>
              <a:rPr lang="en-US" sz="1600" b="1" spc="-5" dirty="0">
                <a:latin typeface="Calibri" panose="020F0502020204030204" pitchFamily="34" charset="0"/>
                <a:cs typeface="Segoe UI"/>
              </a:rPr>
              <a:t>APM participants  </a:t>
            </a:r>
            <a:r>
              <a:rPr lang="en-US" sz="1600" b="1" dirty="0">
                <a:latin typeface="Calibri" panose="020F0502020204030204" pitchFamily="34" charset="0"/>
                <a:cs typeface="Segoe UI"/>
              </a:rPr>
              <a:t>(“QPs”)</a:t>
            </a:r>
            <a:r>
              <a:rPr lang="en-US" sz="1600" dirty="0">
                <a:latin typeface="Calibri" panose="020F0502020204030204" pitchFamily="34" charset="0"/>
                <a:cs typeface="Segoe UI Light"/>
              </a:rPr>
              <a:t>. </a:t>
            </a: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As </a:t>
            </a:r>
            <a:r>
              <a:rPr lang="en-US" sz="1600" dirty="0">
                <a:latin typeface="Calibri" panose="020F0502020204030204" pitchFamily="34" charset="0"/>
                <a:cs typeface="Segoe UI Light"/>
              </a:rPr>
              <a:t>a </a:t>
            </a:r>
            <a:r>
              <a:rPr lang="en-US" sz="1600" spc="-10" dirty="0">
                <a:latin typeface="Calibri" panose="020F0502020204030204" pitchFamily="34" charset="0"/>
                <a:cs typeface="Segoe UI Light"/>
              </a:rPr>
              <a:t>result,</a:t>
            </a:r>
            <a:r>
              <a:rPr lang="en-US" sz="1600" spc="-110" dirty="0">
                <a:latin typeface="Calibri" panose="020F0502020204030204" pitchFamily="34" charset="0"/>
                <a:cs typeface="Segoe UI Light"/>
              </a:rPr>
              <a:t> </a:t>
            </a: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QPs:</a:t>
            </a:r>
            <a:endParaRPr lang="en-US" sz="1600" dirty="0">
              <a:latin typeface="Calibri" panose="020F0502020204030204" pitchFamily="34" charset="0"/>
              <a:cs typeface="Segoe UI Ligh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lang="en-US" sz="1600" spc="-10" dirty="0">
                <a:latin typeface="Calibri" panose="020F0502020204030204" pitchFamily="34" charset="0"/>
                <a:cs typeface="Segoe UI Light"/>
              </a:rPr>
              <a:t>Are </a:t>
            </a:r>
            <a:r>
              <a:rPr lang="en-US" sz="1600" b="1" spc="-5" dirty="0">
                <a:latin typeface="Calibri" panose="020F0502020204030204" pitchFamily="34" charset="0"/>
                <a:cs typeface="Segoe UI"/>
              </a:rPr>
              <a:t>not subject </a:t>
            </a:r>
            <a:r>
              <a:rPr lang="en-US" sz="1600" dirty="0">
                <a:latin typeface="Calibri" panose="020F0502020204030204" pitchFamily="34" charset="0"/>
                <a:cs typeface="Segoe UI Light"/>
              </a:rPr>
              <a:t>to</a:t>
            </a:r>
            <a:r>
              <a:rPr lang="en-US" sz="1600" spc="-95" dirty="0">
                <a:latin typeface="Calibri" panose="020F0502020204030204" pitchFamily="34" charset="0"/>
                <a:cs typeface="Segoe UI Light"/>
              </a:rPr>
              <a:t> </a:t>
            </a: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MIPS</a:t>
            </a:r>
            <a:endParaRPr lang="en-US" sz="1600" dirty="0">
              <a:latin typeface="Calibri" panose="020F0502020204030204" pitchFamily="34" charset="0"/>
              <a:cs typeface="Segoe UI Light"/>
            </a:endParaRPr>
          </a:p>
          <a:p>
            <a:pPr marL="355600" marR="281940" indent="-342900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Receive 5% lump sum </a:t>
            </a:r>
            <a:r>
              <a:rPr lang="en-US" sz="1600" b="1" spc="-10" dirty="0">
                <a:latin typeface="Calibri" panose="020F0502020204030204" pitchFamily="34" charset="0"/>
                <a:cs typeface="Segoe UI"/>
              </a:rPr>
              <a:t>bonus </a:t>
            </a:r>
            <a:r>
              <a:rPr lang="en-US" sz="1600" b="1" spc="-5" dirty="0">
                <a:latin typeface="Calibri" panose="020F0502020204030204" pitchFamily="34" charset="0"/>
                <a:cs typeface="Segoe UI"/>
              </a:rPr>
              <a:t>payments </a:t>
            </a:r>
            <a:r>
              <a:rPr lang="en-US" sz="1600" spc="-10" dirty="0">
                <a:latin typeface="Calibri" panose="020F0502020204030204" pitchFamily="34" charset="0"/>
                <a:cs typeface="Segoe UI Light"/>
              </a:rPr>
              <a:t>for </a:t>
            </a:r>
            <a:r>
              <a:rPr lang="en-US" sz="1600" dirty="0">
                <a:latin typeface="Calibri" panose="020F0502020204030204" pitchFamily="34" charset="0"/>
                <a:cs typeface="Segoe UI Light"/>
              </a:rPr>
              <a:t>years  </a:t>
            </a:r>
            <a:r>
              <a:rPr lang="en-US" sz="1600" spc="-30" dirty="0">
                <a:latin typeface="Calibri" panose="020F0502020204030204" pitchFamily="34" charset="0"/>
                <a:cs typeface="Segoe UI Light"/>
              </a:rPr>
              <a:t>2019-2024</a:t>
            </a:r>
            <a:endParaRPr lang="en-US" sz="1600" dirty="0">
              <a:latin typeface="Calibri" panose="020F0502020204030204" pitchFamily="34" charset="0"/>
              <a:cs typeface="Segoe UI Light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Receive </a:t>
            </a:r>
            <a:r>
              <a:rPr lang="en-US" sz="1600" dirty="0">
                <a:latin typeface="Calibri" panose="020F0502020204030204" pitchFamily="34" charset="0"/>
                <a:cs typeface="Segoe UI Light"/>
              </a:rPr>
              <a:t>a </a:t>
            </a:r>
            <a:r>
              <a:rPr lang="en-US" sz="1600" b="1" spc="-5" dirty="0">
                <a:latin typeface="Calibri" panose="020F0502020204030204" pitchFamily="34" charset="0"/>
                <a:cs typeface="Segoe UI"/>
              </a:rPr>
              <a:t>higher </a:t>
            </a:r>
            <a:r>
              <a:rPr lang="en-US" sz="1600" b="1" dirty="0">
                <a:latin typeface="Calibri" panose="020F0502020204030204" pitchFamily="34" charset="0"/>
                <a:cs typeface="Segoe UI"/>
              </a:rPr>
              <a:t>fee </a:t>
            </a:r>
            <a:r>
              <a:rPr lang="en-US" sz="1600" b="1" spc="-5" dirty="0">
                <a:latin typeface="Calibri" panose="020F0502020204030204" pitchFamily="34" charset="0"/>
                <a:cs typeface="Segoe UI"/>
              </a:rPr>
              <a:t>schedule update </a:t>
            </a:r>
            <a:r>
              <a:rPr lang="en-US" sz="1600" spc="-10" dirty="0">
                <a:latin typeface="Calibri" panose="020F0502020204030204" pitchFamily="34" charset="0"/>
                <a:cs typeface="Segoe UI Light"/>
              </a:rPr>
              <a:t>for </a:t>
            </a:r>
            <a:r>
              <a:rPr lang="en-US" sz="1600" spc="-5" dirty="0">
                <a:latin typeface="Calibri" panose="020F0502020204030204" pitchFamily="34" charset="0"/>
                <a:cs typeface="Segoe UI Light"/>
              </a:rPr>
              <a:t>2026 and  </a:t>
            </a:r>
            <a:r>
              <a:rPr lang="en-US" sz="1600" spc="-15" dirty="0">
                <a:latin typeface="Calibri" panose="020F0502020204030204" pitchFamily="34" charset="0"/>
                <a:cs typeface="Segoe UI Light"/>
              </a:rPr>
              <a:t>onward</a:t>
            </a:r>
            <a:endParaRPr lang="en-US" sz="1600" dirty="0">
              <a:latin typeface="Calibri" panose="020F0502020204030204" pitchFamily="34" charset="0"/>
              <a:cs typeface="Segoe U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0402" y="3125796"/>
            <a:ext cx="197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Advanced APMs</a:t>
            </a:r>
          </a:p>
        </p:txBody>
      </p:sp>
    </p:spTree>
    <p:extLst>
      <p:ext uri="{BB962C8B-B14F-4D97-AF65-F5344CB8AC3E}">
        <p14:creationId xmlns:p14="http://schemas.microsoft.com/office/powerpoint/2010/main" val="33853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635" algn="ctr">
              <a:lnSpc>
                <a:spcPts val="2130"/>
              </a:lnSpc>
            </a:pPr>
            <a:r>
              <a:rPr sz="1800" b="1" spc="-5" dirty="0">
                <a:solidFill>
                  <a:srgbClr val="244060"/>
                </a:solidFill>
                <a:latin typeface="Aharoni"/>
                <a:cs typeface="Aharoni"/>
              </a:rPr>
              <a:t>PROPOSED</a:t>
            </a:r>
            <a:r>
              <a:rPr sz="1800" b="1" spc="-100" dirty="0">
                <a:solidFill>
                  <a:srgbClr val="244060"/>
                </a:solidFill>
                <a:latin typeface="Aharoni"/>
                <a:cs typeface="Aharoni"/>
              </a:rPr>
              <a:t> </a:t>
            </a:r>
            <a:r>
              <a:rPr sz="1800" b="1" dirty="0">
                <a:solidFill>
                  <a:srgbClr val="244060"/>
                </a:solidFill>
                <a:latin typeface="Aharoni"/>
                <a:cs typeface="Aharoni"/>
              </a:rPr>
              <a:t>RULE</a:t>
            </a:r>
            <a:endParaRPr sz="1800" dirty="0">
              <a:latin typeface="Aharoni"/>
              <a:cs typeface="Aharoni"/>
            </a:endParaRPr>
          </a:p>
          <a:p>
            <a:pPr algn="ctr">
              <a:lnSpc>
                <a:spcPts val="2850"/>
              </a:lnSpc>
            </a:pPr>
            <a:r>
              <a:rPr sz="2400" b="1" dirty="0">
                <a:solidFill>
                  <a:srgbClr val="16375E"/>
                </a:solidFill>
                <a:latin typeface="Aharoni"/>
                <a:cs typeface="Aharoni"/>
              </a:rPr>
              <a:t>APM </a:t>
            </a:r>
            <a:r>
              <a:rPr sz="2400" b="1" spc="-5" dirty="0">
                <a:solidFill>
                  <a:srgbClr val="16375E"/>
                </a:solidFill>
                <a:latin typeface="Aharoni"/>
                <a:cs typeface="Aharoni"/>
              </a:rPr>
              <a:t>Incentive</a:t>
            </a:r>
            <a:r>
              <a:rPr sz="2400" b="1" spc="-75" dirty="0">
                <a:solidFill>
                  <a:srgbClr val="16375E"/>
                </a:solidFill>
                <a:latin typeface="Aharoni"/>
                <a:cs typeface="Aharoni"/>
              </a:rPr>
              <a:t> </a:t>
            </a:r>
            <a:r>
              <a:rPr sz="2400" b="1" spc="-5" dirty="0">
                <a:solidFill>
                  <a:srgbClr val="16375E"/>
                </a:solidFill>
                <a:latin typeface="Aharoni"/>
                <a:cs typeface="Aharoni"/>
              </a:rPr>
              <a:t>Payment</a:t>
            </a:r>
            <a:endParaRPr sz="2400" dirty="0">
              <a:latin typeface="Aharoni"/>
              <a:cs typeface="Aharon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4085" y="1548670"/>
            <a:ext cx="7847837" cy="4560027"/>
            <a:chOff x="279908" y="1752600"/>
            <a:chExt cx="7847837" cy="4560027"/>
          </a:xfrm>
        </p:grpSpPr>
        <p:sp>
          <p:nvSpPr>
            <p:cNvPr id="3" name="object 3"/>
            <p:cNvSpPr txBox="1"/>
            <p:nvPr/>
          </p:nvSpPr>
          <p:spPr>
            <a:xfrm>
              <a:off x="425195" y="4694012"/>
              <a:ext cx="7702550" cy="1618615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wrap="square" lIns="0" tIns="190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1900" dirty="0">
                <a:latin typeface="Times New Roman"/>
                <a:cs typeface="Times New Roman"/>
              </a:endParaRPr>
            </a:p>
            <a:p>
              <a:pPr marL="791210" marR="523240" indent="-398145">
                <a:lnSpc>
                  <a:spcPct val="100000"/>
                </a:lnSpc>
                <a:spcBef>
                  <a:spcPts val="5"/>
                </a:spcBef>
                <a:buFont typeface="Wingdings"/>
                <a:buChar char=""/>
                <a:tabLst>
                  <a:tab pos="791845" algn="l"/>
                </a:tabLst>
              </a:pPr>
              <a:r>
                <a:rPr sz="1600" spc="-5" dirty="0">
                  <a:solidFill>
                    <a:srgbClr val="16375E"/>
                  </a:solidFill>
                  <a:latin typeface="Segoe UI"/>
                  <a:cs typeface="Segoe UI"/>
                </a:rPr>
                <a:t>The </a:t>
              </a:r>
              <a:r>
                <a:rPr sz="1600" spc="-45" dirty="0">
                  <a:solidFill>
                    <a:srgbClr val="16375E"/>
                  </a:solidFill>
                  <a:latin typeface="Segoe UI"/>
                  <a:cs typeface="Segoe UI"/>
                </a:rPr>
                <a:t>“APM </a:t>
              </a:r>
              <a:r>
                <a:rPr sz="1600" spc="-10" dirty="0">
                  <a:solidFill>
                    <a:srgbClr val="16375E"/>
                  </a:solidFill>
                  <a:latin typeface="Segoe UI"/>
                  <a:cs typeface="Segoe UI"/>
                </a:rPr>
                <a:t>Incentive Payment” </a:t>
              </a:r>
              <a:r>
                <a:rPr sz="1600" spc="-5" dirty="0">
                  <a:solidFill>
                    <a:srgbClr val="16375E"/>
                  </a:solidFill>
                  <a:latin typeface="Segoe UI"/>
                  <a:cs typeface="Segoe UI"/>
                </a:rPr>
                <a:t>will be </a:t>
              </a:r>
              <a:r>
                <a:rPr sz="1600" spc="-10" dirty="0">
                  <a:solidFill>
                    <a:srgbClr val="16375E"/>
                  </a:solidFill>
                  <a:latin typeface="Segoe UI"/>
                  <a:cs typeface="Segoe UI"/>
                </a:rPr>
                <a:t>based </a:t>
              </a:r>
              <a:r>
                <a:rPr sz="1600" spc="-5" dirty="0">
                  <a:solidFill>
                    <a:srgbClr val="16375E"/>
                  </a:solidFill>
                  <a:latin typeface="Segoe UI"/>
                  <a:cs typeface="Segoe UI"/>
                </a:rPr>
                <a:t>on the </a:t>
              </a:r>
              <a:r>
                <a:rPr sz="1600" spc="-10" dirty="0">
                  <a:solidFill>
                    <a:srgbClr val="16375E"/>
                  </a:solidFill>
                  <a:latin typeface="Segoe UI"/>
                  <a:cs typeface="Segoe UI"/>
                </a:rPr>
                <a:t>estimated aggregate  payments </a:t>
              </a:r>
              <a:r>
                <a:rPr sz="1600" spc="-5" dirty="0">
                  <a:solidFill>
                    <a:srgbClr val="16375E"/>
                  </a:solidFill>
                  <a:latin typeface="Segoe UI"/>
                  <a:cs typeface="Segoe UI"/>
                </a:rPr>
                <a:t>for </a:t>
              </a:r>
              <a:r>
                <a:rPr sz="1600" spc="-10" dirty="0">
                  <a:solidFill>
                    <a:srgbClr val="16375E"/>
                  </a:solidFill>
                  <a:latin typeface="Segoe UI"/>
                  <a:cs typeface="Segoe UI"/>
                </a:rPr>
                <a:t>professional </a:t>
              </a:r>
              <a:r>
                <a:rPr sz="1600" dirty="0">
                  <a:solidFill>
                    <a:srgbClr val="16375E"/>
                  </a:solidFill>
                  <a:latin typeface="Segoe UI"/>
                  <a:cs typeface="Segoe UI"/>
                </a:rPr>
                <a:t>services </a:t>
              </a:r>
              <a:r>
                <a:rPr sz="1600" spc="-5" dirty="0">
                  <a:solidFill>
                    <a:srgbClr val="16375E"/>
                  </a:solidFill>
                  <a:latin typeface="Segoe UI"/>
                  <a:cs typeface="Segoe UI"/>
                </a:rPr>
                <a:t>furnished the </a:t>
              </a:r>
              <a:r>
                <a:rPr sz="1600" spc="-10" dirty="0">
                  <a:solidFill>
                    <a:srgbClr val="16375E"/>
                  </a:solidFill>
                  <a:latin typeface="Segoe UI"/>
                  <a:cs typeface="Segoe UI"/>
                </a:rPr>
                <a:t>year prior to </a:t>
              </a:r>
              <a:r>
                <a:rPr sz="1600" spc="-5" dirty="0">
                  <a:solidFill>
                    <a:srgbClr val="16375E"/>
                  </a:solidFill>
                  <a:latin typeface="Segoe UI"/>
                  <a:cs typeface="Segoe UI"/>
                </a:rPr>
                <a:t>the  </a:t>
              </a:r>
              <a:r>
                <a:rPr sz="1600" spc="-10" dirty="0">
                  <a:solidFill>
                    <a:srgbClr val="16375E"/>
                  </a:solidFill>
                  <a:latin typeface="Segoe UI"/>
                  <a:cs typeface="Segoe UI"/>
                </a:rPr>
                <a:t>payment</a:t>
              </a:r>
              <a:r>
                <a:rPr sz="1600" spc="-80" dirty="0">
                  <a:solidFill>
                    <a:srgbClr val="16375E"/>
                  </a:solidFill>
                  <a:latin typeface="Segoe UI"/>
                  <a:cs typeface="Segoe UI"/>
                </a:rPr>
                <a:t> </a:t>
              </a:r>
              <a:r>
                <a:rPr sz="1600" spc="-35" dirty="0">
                  <a:solidFill>
                    <a:srgbClr val="16375E"/>
                  </a:solidFill>
                  <a:latin typeface="Segoe UI"/>
                  <a:cs typeface="Segoe UI"/>
                </a:rPr>
                <a:t>year.</a:t>
              </a:r>
              <a:endParaRPr sz="1600" dirty="0">
                <a:latin typeface="Segoe UI"/>
                <a:cs typeface="Segoe UI"/>
              </a:endParaRPr>
            </a:p>
            <a:p>
              <a:pPr marL="791210" indent="-398145">
                <a:lnSpc>
                  <a:spcPct val="100000"/>
                </a:lnSpc>
                <a:spcBef>
                  <a:spcPts val="600"/>
                </a:spcBef>
                <a:buFont typeface="Wingdings"/>
                <a:buChar char=""/>
                <a:tabLst>
                  <a:tab pos="791845" algn="l"/>
                </a:tabLst>
              </a:pPr>
              <a:r>
                <a:rPr sz="1600" spc="-5" dirty="0">
                  <a:solidFill>
                    <a:srgbClr val="16375E"/>
                  </a:solidFill>
                  <a:latin typeface="Segoe UI"/>
                  <a:cs typeface="Segoe UI"/>
                </a:rPr>
                <a:t>E.g., the 2019 APM </a:t>
              </a:r>
              <a:r>
                <a:rPr sz="1600" spc="-10" dirty="0">
                  <a:solidFill>
                    <a:srgbClr val="16375E"/>
                  </a:solidFill>
                  <a:latin typeface="Segoe UI"/>
                  <a:cs typeface="Segoe UI"/>
                </a:rPr>
                <a:t>Incentive Payment </a:t>
              </a:r>
              <a:r>
                <a:rPr sz="1600" spc="-5" dirty="0">
                  <a:solidFill>
                    <a:srgbClr val="16375E"/>
                  </a:solidFill>
                  <a:latin typeface="Segoe UI"/>
                  <a:cs typeface="Segoe UI"/>
                </a:rPr>
                <a:t>will be </a:t>
              </a:r>
              <a:r>
                <a:rPr sz="1600" spc="-10" dirty="0">
                  <a:solidFill>
                    <a:srgbClr val="16375E"/>
                  </a:solidFill>
                  <a:latin typeface="Segoe UI"/>
                  <a:cs typeface="Segoe UI"/>
                </a:rPr>
                <a:t>based </a:t>
              </a:r>
              <a:r>
                <a:rPr sz="1600" spc="-5" dirty="0">
                  <a:solidFill>
                    <a:srgbClr val="16375E"/>
                  </a:solidFill>
                  <a:latin typeface="Segoe UI"/>
                  <a:cs typeface="Segoe UI"/>
                </a:rPr>
                <a:t>on 2018</a:t>
              </a:r>
              <a:r>
                <a:rPr sz="1600" spc="150" dirty="0">
                  <a:solidFill>
                    <a:srgbClr val="16375E"/>
                  </a:solidFill>
                  <a:latin typeface="Segoe UI"/>
                  <a:cs typeface="Segoe UI"/>
                </a:rPr>
                <a:t> </a:t>
              </a:r>
              <a:r>
                <a:rPr sz="1600" dirty="0">
                  <a:solidFill>
                    <a:srgbClr val="16375E"/>
                  </a:solidFill>
                  <a:latin typeface="Segoe UI"/>
                  <a:cs typeface="Segoe UI"/>
                </a:rPr>
                <a:t>services.</a:t>
              </a:r>
              <a:endParaRPr sz="1600" dirty="0">
                <a:latin typeface="Segoe UI"/>
                <a:cs typeface="Segoe U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295400" y="1752600"/>
              <a:ext cx="524510" cy="2051685"/>
            </a:xfrm>
            <a:custGeom>
              <a:avLst/>
              <a:gdLst/>
              <a:ahLst/>
              <a:cxnLst/>
              <a:rect l="l" t="t" r="r" b="b"/>
              <a:pathLst>
                <a:path w="524510" h="2051685">
                  <a:moveTo>
                    <a:pt x="524256" y="2051304"/>
                  </a:moveTo>
                  <a:lnTo>
                    <a:pt x="454568" y="2049743"/>
                  </a:lnTo>
                  <a:lnTo>
                    <a:pt x="391950" y="2045339"/>
                  </a:lnTo>
                  <a:lnTo>
                    <a:pt x="338899" y="2038508"/>
                  </a:lnTo>
                  <a:lnTo>
                    <a:pt x="297913" y="2029666"/>
                  </a:lnTo>
                  <a:lnTo>
                    <a:pt x="262128" y="2007616"/>
                  </a:lnTo>
                  <a:lnTo>
                    <a:pt x="262128" y="1069340"/>
                  </a:lnTo>
                  <a:lnTo>
                    <a:pt x="252765" y="1057725"/>
                  </a:lnTo>
                  <a:lnTo>
                    <a:pt x="185356" y="1038447"/>
                  </a:lnTo>
                  <a:lnTo>
                    <a:pt x="132305" y="1031616"/>
                  </a:lnTo>
                  <a:lnTo>
                    <a:pt x="69687" y="1027212"/>
                  </a:lnTo>
                  <a:lnTo>
                    <a:pt x="0" y="1025652"/>
                  </a:lnTo>
                  <a:lnTo>
                    <a:pt x="69687" y="1024091"/>
                  </a:lnTo>
                  <a:lnTo>
                    <a:pt x="132305" y="1019687"/>
                  </a:lnTo>
                  <a:lnTo>
                    <a:pt x="185356" y="1012856"/>
                  </a:lnTo>
                  <a:lnTo>
                    <a:pt x="226342" y="1004014"/>
                  </a:lnTo>
                  <a:lnTo>
                    <a:pt x="262128" y="981964"/>
                  </a:lnTo>
                  <a:lnTo>
                    <a:pt x="262128" y="43687"/>
                  </a:lnTo>
                  <a:lnTo>
                    <a:pt x="271490" y="32073"/>
                  </a:lnTo>
                  <a:lnTo>
                    <a:pt x="297913" y="21637"/>
                  </a:lnTo>
                  <a:lnTo>
                    <a:pt x="338899" y="12795"/>
                  </a:lnTo>
                  <a:lnTo>
                    <a:pt x="391950" y="5964"/>
                  </a:lnTo>
                  <a:lnTo>
                    <a:pt x="454568" y="1560"/>
                  </a:lnTo>
                  <a:lnTo>
                    <a:pt x="524256" y="0"/>
                  </a:lnTo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918716" y="1903476"/>
              <a:ext cx="4396740" cy="631190"/>
            </a:xfrm>
            <a:prstGeom prst="rect">
              <a:avLst/>
            </a:prstGeom>
            <a:solidFill>
              <a:srgbClr val="00AFEF"/>
            </a:solidFill>
          </p:spPr>
          <p:txBody>
            <a:bodyPr vert="horz" wrap="square" lIns="0" tIns="172085" rIns="0" bIns="0" rtlCol="0">
              <a:spAutoFit/>
            </a:bodyPr>
            <a:lstStyle/>
            <a:p>
              <a:pPr marL="941705">
                <a:lnSpc>
                  <a:spcPct val="100000"/>
                </a:lnSpc>
                <a:spcBef>
                  <a:spcPts val="1355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Segoe UI"/>
                  <a:cs typeface="Segoe UI"/>
                </a:rPr>
                <a:t>Be excluded from</a:t>
              </a:r>
              <a:r>
                <a:rPr sz="1800" b="1" spc="-65" dirty="0">
                  <a:solidFill>
                    <a:srgbClr val="FFFFFF"/>
                  </a:solidFill>
                  <a:latin typeface="Segoe UI"/>
                  <a:cs typeface="Segoe UI"/>
                </a:rPr>
                <a:t> </a:t>
              </a:r>
              <a:r>
                <a:rPr sz="1800" b="1" dirty="0">
                  <a:solidFill>
                    <a:srgbClr val="FFFFFF"/>
                  </a:solidFill>
                  <a:latin typeface="Segoe UI"/>
                  <a:cs typeface="Segoe UI"/>
                </a:rPr>
                <a:t>MIPS</a:t>
              </a:r>
              <a:endParaRPr sz="1800" dirty="0">
                <a:latin typeface="Segoe UI"/>
                <a:cs typeface="Segoe U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79908" y="2606040"/>
              <a:ext cx="865505" cy="2844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solidFill>
                    <a:srgbClr val="16375E"/>
                  </a:solidFill>
                  <a:latin typeface="Segoe UI"/>
                  <a:cs typeface="Segoe UI"/>
                </a:rPr>
                <a:t>QPs</a:t>
              </a:r>
              <a:r>
                <a:rPr sz="1800" spc="-85" dirty="0">
                  <a:solidFill>
                    <a:srgbClr val="16375E"/>
                  </a:solidFill>
                  <a:latin typeface="Segoe UI"/>
                  <a:cs typeface="Segoe UI"/>
                </a:rPr>
                <a:t> </a:t>
              </a:r>
              <a:r>
                <a:rPr sz="1800" spc="-10" dirty="0">
                  <a:solidFill>
                    <a:srgbClr val="16375E"/>
                  </a:solidFill>
                  <a:latin typeface="Segoe UI"/>
                  <a:cs typeface="Segoe UI"/>
                </a:rPr>
                <a:t>will:</a:t>
              </a:r>
              <a:endParaRPr sz="1800" dirty="0">
                <a:latin typeface="Segoe UI"/>
                <a:cs typeface="Segoe U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930907" y="2709672"/>
              <a:ext cx="4395470" cy="879475"/>
            </a:xfrm>
            <a:custGeom>
              <a:avLst/>
              <a:gdLst/>
              <a:ahLst/>
              <a:cxnLst/>
              <a:rect l="l" t="t" r="r" b="b"/>
              <a:pathLst>
                <a:path w="4395470" h="879475">
                  <a:moveTo>
                    <a:pt x="0" y="879348"/>
                  </a:moveTo>
                  <a:lnTo>
                    <a:pt x="4395216" y="879348"/>
                  </a:lnTo>
                  <a:lnTo>
                    <a:pt x="4395216" y="0"/>
                  </a:lnTo>
                  <a:lnTo>
                    <a:pt x="0" y="0"/>
                  </a:lnTo>
                  <a:lnTo>
                    <a:pt x="0" y="879348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930907" y="2709672"/>
              <a:ext cx="4395470" cy="879475"/>
            </a:xfrm>
            <a:prstGeom prst="rect">
              <a:avLst/>
            </a:prstGeom>
          </p:spPr>
          <p:txBody>
            <a:bodyPr vert="horz" wrap="square" lIns="0" tIns="444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2000" dirty="0">
                <a:latin typeface="Times New Roman"/>
                <a:cs typeface="Times New Roman"/>
              </a:endParaRPr>
            </a:p>
            <a:p>
              <a:pPr marL="575945">
                <a:lnSpc>
                  <a:spcPct val="100000"/>
                </a:lnSpc>
              </a:pPr>
              <a:r>
                <a:rPr sz="1800" b="1" spc="-15" dirty="0">
                  <a:solidFill>
                    <a:srgbClr val="FFFFFF"/>
                  </a:solidFill>
                  <a:latin typeface="Segoe UI"/>
                  <a:cs typeface="Segoe UI"/>
                </a:rPr>
                <a:t>Receive </a:t>
              </a:r>
              <a:r>
                <a:rPr sz="1800" b="1" dirty="0">
                  <a:solidFill>
                    <a:srgbClr val="FFFFFF"/>
                  </a:solidFill>
                  <a:latin typeface="Segoe UI"/>
                  <a:cs typeface="Segoe UI"/>
                </a:rPr>
                <a:t>a </a:t>
              </a:r>
              <a:r>
                <a:rPr sz="1800" b="1" spc="-5" dirty="0">
                  <a:solidFill>
                    <a:srgbClr val="FFFFFF"/>
                  </a:solidFill>
                  <a:latin typeface="Segoe UI"/>
                  <a:cs typeface="Segoe UI"/>
                </a:rPr>
                <a:t>5% lump </a:t>
              </a:r>
              <a:r>
                <a:rPr sz="1800" b="1" dirty="0">
                  <a:solidFill>
                    <a:srgbClr val="FFFFFF"/>
                  </a:solidFill>
                  <a:latin typeface="Segoe UI"/>
                  <a:cs typeface="Segoe UI"/>
                </a:rPr>
                <a:t>sum</a:t>
              </a:r>
              <a:r>
                <a:rPr sz="1800" b="1" spc="-35" dirty="0">
                  <a:solidFill>
                    <a:srgbClr val="FFFFFF"/>
                  </a:solidFill>
                  <a:latin typeface="Segoe UI"/>
                  <a:cs typeface="Segoe UI"/>
                </a:rPr>
                <a:t> </a:t>
              </a:r>
              <a:r>
                <a:rPr sz="1800" b="1" spc="-5" dirty="0">
                  <a:solidFill>
                    <a:srgbClr val="FFFFFF"/>
                  </a:solidFill>
                  <a:latin typeface="Segoe UI"/>
                  <a:cs typeface="Segoe UI"/>
                </a:rPr>
                <a:t>bonus</a:t>
              </a:r>
              <a:endParaRPr sz="1800" dirty="0">
                <a:latin typeface="Segoe UI"/>
                <a:cs typeface="Segoe U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643377" y="3840860"/>
              <a:ext cx="4095750" cy="7423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3175" algn="ctr">
                <a:lnSpc>
                  <a:spcPct val="100000"/>
                </a:lnSpc>
              </a:pPr>
              <a:r>
                <a:rPr sz="1600" spc="-10" dirty="0">
                  <a:latin typeface="Segoe UI"/>
                  <a:cs typeface="Segoe UI"/>
                </a:rPr>
                <a:t>Bonus </a:t>
              </a:r>
              <a:r>
                <a:rPr sz="1600" spc="-5" dirty="0">
                  <a:latin typeface="Segoe UI"/>
                  <a:cs typeface="Segoe UI"/>
                </a:rPr>
                <a:t>applies in </a:t>
              </a:r>
              <a:r>
                <a:rPr sz="1600" spc="-10" dirty="0">
                  <a:latin typeface="Segoe UI"/>
                  <a:cs typeface="Segoe UI"/>
                </a:rPr>
                <a:t>payment </a:t>
              </a:r>
              <a:r>
                <a:rPr sz="1600" spc="-5" dirty="0">
                  <a:latin typeface="Segoe UI"/>
                  <a:cs typeface="Segoe UI"/>
                </a:rPr>
                <a:t>years </a:t>
              </a:r>
              <a:r>
                <a:rPr sz="1600" dirty="0">
                  <a:latin typeface="Segoe UI"/>
                  <a:cs typeface="Segoe UI"/>
                </a:rPr>
                <a:t>2019-2024;  </a:t>
              </a:r>
              <a:r>
                <a:rPr sz="1600" spc="-5" dirty="0">
                  <a:latin typeface="Segoe UI"/>
                  <a:cs typeface="Segoe UI"/>
                </a:rPr>
                <a:t>then </a:t>
              </a:r>
              <a:r>
                <a:rPr sz="1600" spc="-10" dirty="0">
                  <a:latin typeface="Segoe UI"/>
                  <a:cs typeface="Segoe UI"/>
                </a:rPr>
                <a:t>QPs receive </a:t>
              </a:r>
              <a:r>
                <a:rPr sz="1600" spc="-5" dirty="0">
                  <a:latin typeface="Segoe UI"/>
                  <a:cs typeface="Segoe UI"/>
                </a:rPr>
                <a:t>higher fee schedule </a:t>
              </a:r>
              <a:r>
                <a:rPr sz="1600" spc="-10" dirty="0">
                  <a:latin typeface="Segoe UI"/>
                  <a:cs typeface="Segoe UI"/>
                </a:rPr>
                <a:t>updates  </a:t>
              </a:r>
              <a:r>
                <a:rPr sz="1600" dirty="0">
                  <a:latin typeface="Segoe UI"/>
                  <a:cs typeface="Segoe UI"/>
                </a:rPr>
                <a:t>starting </a:t>
              </a:r>
              <a:r>
                <a:rPr sz="1600" spc="-5" dirty="0">
                  <a:latin typeface="Segoe UI"/>
                  <a:cs typeface="Segoe UI"/>
                </a:rPr>
                <a:t>in</a:t>
              </a:r>
              <a:r>
                <a:rPr sz="1600" spc="-105" dirty="0">
                  <a:latin typeface="Segoe UI"/>
                  <a:cs typeface="Segoe UI"/>
                </a:rPr>
                <a:t> </a:t>
              </a:r>
              <a:r>
                <a:rPr sz="1600" dirty="0">
                  <a:latin typeface="Segoe UI"/>
                  <a:cs typeface="Segoe UI"/>
                </a:rPr>
                <a:t>2026</a:t>
              </a:r>
            </a:p>
          </p:txBody>
        </p:sp>
        <p:sp>
          <p:nvSpPr>
            <p:cNvPr id="10" name="object 10"/>
            <p:cNvSpPr/>
            <p:nvPr/>
          </p:nvSpPr>
          <p:spPr>
            <a:xfrm>
              <a:off x="5354573" y="3316096"/>
              <a:ext cx="173990" cy="488950"/>
            </a:xfrm>
            <a:custGeom>
              <a:avLst/>
              <a:gdLst/>
              <a:ahLst/>
              <a:cxnLst/>
              <a:rect l="l" t="t" r="r" b="b"/>
              <a:pathLst>
                <a:path w="173989" h="488950">
                  <a:moveTo>
                    <a:pt x="57847" y="315341"/>
                  </a:moveTo>
                  <a:lnTo>
                    <a:pt x="0" y="315468"/>
                  </a:lnTo>
                  <a:lnTo>
                    <a:pt x="87249" y="488950"/>
                  </a:lnTo>
                  <a:lnTo>
                    <a:pt x="159205" y="344297"/>
                  </a:lnTo>
                  <a:lnTo>
                    <a:pt x="57912" y="344297"/>
                  </a:lnTo>
                  <a:lnTo>
                    <a:pt x="57847" y="315341"/>
                  </a:lnTo>
                  <a:close/>
                </a:path>
                <a:path w="173989" h="488950">
                  <a:moveTo>
                    <a:pt x="115759" y="315214"/>
                  </a:moveTo>
                  <a:lnTo>
                    <a:pt x="57847" y="315341"/>
                  </a:lnTo>
                  <a:lnTo>
                    <a:pt x="57912" y="344297"/>
                  </a:lnTo>
                  <a:lnTo>
                    <a:pt x="115824" y="344170"/>
                  </a:lnTo>
                  <a:lnTo>
                    <a:pt x="115759" y="315214"/>
                  </a:lnTo>
                  <a:close/>
                </a:path>
                <a:path w="173989" h="488950">
                  <a:moveTo>
                    <a:pt x="173736" y="315087"/>
                  </a:moveTo>
                  <a:lnTo>
                    <a:pt x="115759" y="315214"/>
                  </a:lnTo>
                  <a:lnTo>
                    <a:pt x="115824" y="344170"/>
                  </a:lnTo>
                  <a:lnTo>
                    <a:pt x="57912" y="344297"/>
                  </a:lnTo>
                  <a:lnTo>
                    <a:pt x="159205" y="344297"/>
                  </a:lnTo>
                  <a:lnTo>
                    <a:pt x="173736" y="315087"/>
                  </a:lnTo>
                  <a:close/>
                </a:path>
                <a:path w="173989" h="488950">
                  <a:moveTo>
                    <a:pt x="115062" y="0"/>
                  </a:moveTo>
                  <a:lnTo>
                    <a:pt x="57150" y="254"/>
                  </a:lnTo>
                  <a:lnTo>
                    <a:pt x="57847" y="315341"/>
                  </a:lnTo>
                  <a:lnTo>
                    <a:pt x="115759" y="315214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3103" y="3316223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5791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429000" y="6292876"/>
            <a:ext cx="5715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/>
                <a:ea typeface="Calibri"/>
                <a:cs typeface="Times New Roman"/>
              </a:rPr>
              <a:t>Source: CMS webinar slides, </a:t>
            </a:r>
            <a:r>
              <a:rPr lang="en-US" sz="1100" u="sng" dirty="0">
                <a:solidFill>
                  <a:srgbClr val="0000FF"/>
                </a:solidFill>
                <a:latin typeface="Helvetica"/>
                <a:ea typeface="Calibri"/>
                <a:cs typeface="Times New Roman"/>
                <a:hlinkClick r:id="rId2"/>
              </a:rPr>
              <a:t>https://www.cms.gov/Medicare/Quality-Initiatives-Patient-Assessment-Instruments/Value-Based-Programs/MACRA-MIPS-and-APMs/Quality-Payment-Program-MACRA-NPRM-Slides.pdf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03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72107"/>
            <a:ext cx="8001000" cy="952825"/>
          </a:xfrm>
          <a:prstGeom prst="rect">
            <a:avLst/>
          </a:prstGeom>
          <a:noFill/>
        </p:spPr>
        <p:txBody>
          <a:bodyPr vert="horz" wrap="square" lIns="0" tIns="212090" rIns="0" bIns="0" rtlCol="0">
            <a:spAutoFit/>
          </a:bodyPr>
          <a:lstStyle/>
          <a:p>
            <a:pPr marL="2713990" marR="2707005" indent="1270" algn="ctr">
              <a:lnSpc>
                <a:spcPct val="100000"/>
              </a:lnSpc>
              <a:spcBef>
                <a:spcPts val="1670"/>
              </a:spcBef>
            </a:pPr>
            <a:r>
              <a:rPr sz="2400" spc="-5" dirty="0">
                <a:solidFill>
                  <a:srgbClr val="16375E"/>
                </a:solidFill>
                <a:latin typeface="Aharoni"/>
                <a:cs typeface="Aharoni"/>
              </a:rPr>
              <a:t>Proposed Rule  Advanced</a:t>
            </a:r>
            <a:r>
              <a:rPr sz="2400" spc="-80" dirty="0">
                <a:solidFill>
                  <a:srgbClr val="16375E"/>
                </a:solidFill>
                <a:latin typeface="Aharoni"/>
                <a:cs typeface="Aharoni"/>
              </a:rPr>
              <a:t> </a:t>
            </a:r>
            <a:r>
              <a:rPr sz="2400" dirty="0">
                <a:solidFill>
                  <a:srgbClr val="16375E"/>
                </a:solidFill>
                <a:latin typeface="Aharoni"/>
                <a:cs typeface="Aharoni"/>
              </a:rPr>
              <a:t>APMs</a:t>
            </a:r>
            <a:endParaRPr sz="2400" dirty="0">
              <a:latin typeface="Aharoni"/>
              <a:cs typeface="Aharon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0"/>
          </p:nvPr>
        </p:nvSpPr>
        <p:spPr>
          <a:xfrm>
            <a:off x="8411718" y="6402384"/>
            <a:ext cx="390525" cy="236220"/>
          </a:xfrm>
          <a:prstGeom prst="rect">
            <a:avLst/>
          </a:prstGeom>
        </p:spPr>
        <p:txBody>
          <a:bodyPr vert="horz" wrap="square" lIns="0" tIns="57962" rIns="0" bIns="0" rtlCol="0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456944" y="2729483"/>
            <a:ext cx="6230620" cy="324612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83845" indent="-214629">
              <a:lnSpc>
                <a:spcPct val="100000"/>
              </a:lnSpc>
              <a:buFont typeface="Wingdings"/>
              <a:buChar char=""/>
              <a:tabLst>
                <a:tab pos="284480" algn="l"/>
              </a:tabLst>
            </a:pP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Shared Savings Program </a:t>
            </a:r>
            <a:r>
              <a:rPr sz="1800" spc="-25" dirty="0">
                <a:solidFill>
                  <a:srgbClr val="16375E"/>
                </a:solidFill>
                <a:latin typeface="Segoe UI"/>
                <a:cs typeface="Segoe UI"/>
              </a:rPr>
              <a:t>(Tracks </a:t>
            </a:r>
            <a:r>
              <a:rPr sz="1800" dirty="0">
                <a:solidFill>
                  <a:srgbClr val="16375E"/>
                </a:solidFill>
                <a:latin typeface="Segoe UI"/>
                <a:cs typeface="Segoe UI"/>
              </a:rPr>
              <a:t>2 and</a:t>
            </a:r>
            <a:r>
              <a:rPr sz="1800" spc="-4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3)</a:t>
            </a:r>
            <a:endParaRPr sz="1800" dirty="0">
              <a:latin typeface="Segoe UI"/>
              <a:cs typeface="Segoe UI"/>
            </a:endParaRPr>
          </a:p>
          <a:p>
            <a:pPr marL="283845" indent="-214629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4480" algn="l"/>
              </a:tabLst>
            </a:pP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Next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Generation </a:t>
            </a:r>
            <a:r>
              <a:rPr sz="1800" b="1" spc="-20" dirty="0">
                <a:solidFill>
                  <a:srgbClr val="16375E"/>
                </a:solidFill>
                <a:latin typeface="Segoe UI"/>
                <a:cs typeface="Segoe UI"/>
              </a:rPr>
              <a:t>ACO</a:t>
            </a:r>
            <a:r>
              <a:rPr sz="1800" b="1" spc="-6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Model</a:t>
            </a:r>
            <a:endParaRPr sz="1800" dirty="0">
              <a:latin typeface="Segoe UI"/>
              <a:cs typeface="Segoe UI"/>
            </a:endParaRPr>
          </a:p>
          <a:p>
            <a:pPr marL="283845" indent="-214629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4480" algn="l"/>
              </a:tabLst>
            </a:pP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Comprehensive ESRD Care (CEC) </a:t>
            </a:r>
            <a:r>
              <a:rPr sz="1800" spc="-10" dirty="0">
                <a:solidFill>
                  <a:srgbClr val="16375E"/>
                </a:solidFill>
                <a:latin typeface="Segoe UI"/>
                <a:cs typeface="Segoe UI"/>
              </a:rPr>
              <a:t>(large</a:t>
            </a:r>
            <a:r>
              <a:rPr sz="1800" spc="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16375E"/>
                </a:solidFill>
                <a:latin typeface="Segoe UI"/>
                <a:cs typeface="Segoe UI"/>
              </a:rPr>
              <a:t>dialysis</a:t>
            </a:r>
            <a:endParaRPr sz="1800" dirty="0">
              <a:latin typeface="Segoe UI"/>
              <a:cs typeface="Segoe UI"/>
            </a:endParaRPr>
          </a:p>
          <a:p>
            <a:pPr marL="283845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organization</a:t>
            </a:r>
            <a:r>
              <a:rPr sz="1800" spc="-8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arrangement)</a:t>
            </a:r>
            <a:endParaRPr sz="1800" dirty="0">
              <a:latin typeface="Segoe UI"/>
              <a:cs typeface="Segoe UI"/>
            </a:endParaRPr>
          </a:p>
          <a:p>
            <a:pPr marL="283845" indent="-214629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4480" algn="l"/>
              </a:tabLst>
            </a:pP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Comprehensive </a:t>
            </a:r>
            <a:r>
              <a:rPr sz="1800" b="1" spc="5" dirty="0">
                <a:solidFill>
                  <a:srgbClr val="16375E"/>
                </a:solidFill>
                <a:latin typeface="Segoe UI"/>
                <a:cs typeface="Segoe UI"/>
              </a:rPr>
              <a:t>Primary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Care Plus</a:t>
            </a:r>
            <a:r>
              <a:rPr sz="1800" b="1" spc="-8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(CPC+)</a:t>
            </a:r>
            <a:endParaRPr sz="1800" dirty="0">
              <a:latin typeface="Segoe UI"/>
              <a:cs typeface="Segoe UI"/>
            </a:endParaRPr>
          </a:p>
          <a:p>
            <a:pPr marL="283845" indent="-214629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4480" algn="l"/>
              </a:tabLst>
            </a:pPr>
            <a:r>
              <a:rPr sz="1800" b="1" spc="-5" dirty="0">
                <a:solidFill>
                  <a:srgbClr val="16375E"/>
                </a:solidFill>
                <a:latin typeface="Segoe UI"/>
                <a:cs typeface="Segoe UI"/>
              </a:rPr>
              <a:t>Oncology Care Model </a:t>
            </a:r>
            <a:r>
              <a:rPr sz="1800" b="1" dirty="0">
                <a:solidFill>
                  <a:srgbClr val="16375E"/>
                </a:solidFill>
                <a:latin typeface="Segoe UI"/>
                <a:cs typeface="Segoe UI"/>
              </a:rPr>
              <a:t>(OCM)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(two-sided risk</a:t>
            </a:r>
            <a:r>
              <a:rPr sz="1800" spc="-35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track</a:t>
            </a:r>
            <a:endParaRPr sz="1800" dirty="0">
              <a:latin typeface="Segoe UI"/>
              <a:cs typeface="Segoe UI"/>
            </a:endParaRPr>
          </a:p>
          <a:p>
            <a:pPr marL="28384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16375E"/>
                </a:solidFill>
                <a:latin typeface="Segoe UI"/>
                <a:cs typeface="Segoe UI"/>
              </a:rPr>
              <a:t>available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in</a:t>
            </a:r>
            <a:r>
              <a:rPr sz="1800" spc="-70" dirty="0">
                <a:solidFill>
                  <a:srgbClr val="16375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16375E"/>
                </a:solidFill>
                <a:latin typeface="Segoe UI"/>
                <a:cs typeface="Segoe UI"/>
              </a:rPr>
              <a:t>2018)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1100" y="1787651"/>
            <a:ext cx="6781800" cy="72707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83185" rIns="0" bIns="0" rtlCol="0">
            <a:spAutoFit/>
          </a:bodyPr>
          <a:lstStyle/>
          <a:p>
            <a:pPr marL="1924050" marR="334010" indent="-1497330">
              <a:lnSpc>
                <a:spcPct val="100000"/>
              </a:lnSpc>
              <a:spcBef>
                <a:spcPts val="655"/>
              </a:spcBef>
            </a:pPr>
            <a:r>
              <a:rPr sz="1800" b="1" spc="-5" dirty="0">
                <a:solidFill>
                  <a:srgbClr val="1F487C"/>
                </a:solidFill>
                <a:latin typeface="Segoe UI"/>
                <a:cs typeface="Segoe UI"/>
              </a:rPr>
              <a:t>Based on the proposed </a:t>
            </a:r>
            <a:r>
              <a:rPr sz="1800" b="1" dirty="0">
                <a:solidFill>
                  <a:srgbClr val="1F487C"/>
                </a:solidFill>
                <a:latin typeface="Segoe UI"/>
                <a:cs typeface="Segoe UI"/>
              </a:rPr>
              <a:t>criteria, </a:t>
            </a:r>
            <a:r>
              <a:rPr sz="1800" b="1" spc="-5" dirty="0">
                <a:solidFill>
                  <a:srgbClr val="1F487C"/>
                </a:solidFill>
                <a:latin typeface="Segoe UI"/>
                <a:cs typeface="Segoe UI"/>
              </a:rPr>
              <a:t>which current APMs will  be </a:t>
            </a:r>
            <a:r>
              <a:rPr sz="1800" b="1" spc="-10" dirty="0">
                <a:solidFill>
                  <a:srgbClr val="1F487C"/>
                </a:solidFill>
                <a:latin typeface="Segoe UI"/>
                <a:cs typeface="Segoe UI"/>
              </a:rPr>
              <a:t>Advanced </a:t>
            </a:r>
            <a:r>
              <a:rPr sz="1800" b="1" spc="-5" dirty="0">
                <a:solidFill>
                  <a:srgbClr val="1F487C"/>
                </a:solidFill>
                <a:latin typeface="Segoe UI"/>
                <a:cs typeface="Segoe UI"/>
              </a:rPr>
              <a:t>APMs in</a:t>
            </a:r>
            <a:r>
              <a:rPr sz="1800" b="1" spc="-35" dirty="0">
                <a:solidFill>
                  <a:srgbClr val="1F487C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1F487C"/>
                </a:solidFill>
                <a:latin typeface="Segoe UI"/>
                <a:cs typeface="Segoe UI"/>
              </a:rPr>
              <a:t>2017?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6291703"/>
            <a:ext cx="502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Source: CMS webinar slides, </a:t>
            </a:r>
            <a:r>
              <a:rPr lang="en-US" sz="1100" u="sng" dirty="0">
                <a:solidFill>
                  <a:srgbClr val="0000FF"/>
                </a:solidFill>
                <a:latin typeface="Helvetica"/>
                <a:ea typeface="Calibri"/>
                <a:cs typeface="Times New Roman"/>
                <a:hlinkClick r:id="rId2"/>
              </a:rPr>
              <a:t>https://www.cms.gov/Medicare/Quality-Initiatives-Patient-Assessment-Instruments/Value-Based-Programs/MACRA-MIPS-and-APMs/Quality-Payment-Program-MACRA-NPRM-Slides.pdf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177254"/>
            <a:ext cx="8229600" cy="745076"/>
          </a:xfrm>
          <a:prstGeom prst="rect">
            <a:avLst/>
          </a:prstGeom>
          <a:noFill/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573405">
              <a:lnSpc>
                <a:spcPct val="100000"/>
              </a:lnSpc>
            </a:pPr>
            <a:r>
              <a:rPr sz="2400" spc="-10" dirty="0">
                <a:solidFill>
                  <a:srgbClr val="16375E"/>
                </a:solidFill>
                <a:latin typeface="Aharoni"/>
                <a:cs typeface="Aharoni"/>
              </a:rPr>
              <a:t>Independent </a:t>
            </a:r>
            <a:r>
              <a:rPr sz="2400" spc="-5" dirty="0">
                <a:solidFill>
                  <a:srgbClr val="16375E"/>
                </a:solidFill>
                <a:latin typeface="Aharoni"/>
                <a:cs typeface="Aharoni"/>
              </a:rPr>
              <a:t>PFPM </a:t>
            </a:r>
            <a:r>
              <a:rPr sz="2400" spc="-10" dirty="0">
                <a:solidFill>
                  <a:srgbClr val="16375E"/>
                </a:solidFill>
                <a:latin typeface="Aharoni"/>
                <a:cs typeface="Aharoni"/>
              </a:rPr>
              <a:t>Technical </a:t>
            </a:r>
            <a:r>
              <a:rPr sz="2400" dirty="0">
                <a:solidFill>
                  <a:srgbClr val="16375E"/>
                </a:solidFill>
                <a:latin typeface="Aharoni"/>
                <a:cs typeface="Aharoni"/>
              </a:rPr>
              <a:t>Advisory</a:t>
            </a:r>
            <a:r>
              <a:rPr sz="2400" spc="80" dirty="0">
                <a:solidFill>
                  <a:srgbClr val="16375E"/>
                </a:solidFill>
                <a:latin typeface="Aharoni"/>
                <a:cs typeface="Aharoni"/>
              </a:rPr>
              <a:t> </a:t>
            </a:r>
            <a:r>
              <a:rPr sz="2400" spc="-5" dirty="0">
                <a:solidFill>
                  <a:srgbClr val="16375E"/>
                </a:solidFill>
                <a:latin typeface="Aharoni"/>
                <a:cs typeface="Aharoni"/>
              </a:rPr>
              <a:t>Committee</a:t>
            </a:r>
            <a:endParaRPr sz="2400" dirty="0">
              <a:latin typeface="Aharoni"/>
              <a:cs typeface="Aharon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0"/>
          </p:nvPr>
        </p:nvSpPr>
        <p:spPr>
          <a:xfrm>
            <a:off x="8411718" y="6402384"/>
            <a:ext cx="390525" cy="236220"/>
          </a:xfrm>
          <a:prstGeom prst="rect">
            <a:avLst/>
          </a:prstGeom>
        </p:spPr>
        <p:txBody>
          <a:bodyPr vert="horz" wrap="square" lIns="0" tIns="42969" rIns="0" bIns="0" rtlCol="0">
            <a:spAutoFit/>
          </a:bodyPr>
          <a:lstStyle/>
          <a:p>
            <a:pPr marL="12700">
              <a:lnSpc>
                <a:spcPts val="1430"/>
              </a:lnSpc>
            </a:pPr>
            <a:endParaRPr dirty="0"/>
          </a:p>
        </p:txBody>
      </p:sp>
      <p:grpSp>
        <p:nvGrpSpPr>
          <p:cNvPr id="23" name="Group 22"/>
          <p:cNvGrpSpPr/>
          <p:nvPr/>
        </p:nvGrpSpPr>
        <p:grpSpPr>
          <a:xfrm>
            <a:off x="1644522" y="1752600"/>
            <a:ext cx="5594477" cy="4311141"/>
            <a:chOff x="1644523" y="1947545"/>
            <a:chExt cx="5474842" cy="4116196"/>
          </a:xfrm>
        </p:grpSpPr>
        <p:sp>
          <p:nvSpPr>
            <p:cNvPr id="2" name="object 2"/>
            <p:cNvSpPr txBox="1"/>
            <p:nvPr/>
          </p:nvSpPr>
          <p:spPr>
            <a:xfrm>
              <a:off x="2326894" y="1947545"/>
              <a:ext cx="752475" cy="2171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617220" algn="l"/>
                </a:tabLst>
              </a:pPr>
              <a:r>
                <a:rPr sz="1350" b="1" spc="-5" dirty="0">
                  <a:solidFill>
                    <a:srgbClr val="006FC0"/>
                  </a:solidFill>
                  <a:latin typeface="Segoe UI"/>
                  <a:cs typeface="Segoe UI"/>
                </a:rPr>
                <a:t>P</a:t>
              </a:r>
              <a:r>
                <a:rPr sz="1350" b="1" dirty="0">
                  <a:solidFill>
                    <a:srgbClr val="006FC0"/>
                  </a:solidFill>
                  <a:latin typeface="Segoe UI"/>
                  <a:cs typeface="Segoe UI"/>
                </a:rPr>
                <a:t>FPM	=</a:t>
              </a:r>
              <a:endParaRPr sz="1350" dirty="0">
                <a:latin typeface="Segoe UI"/>
                <a:cs typeface="Segoe UI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195531" y="1947545"/>
              <a:ext cx="2820035" cy="2171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350" b="1" dirty="0">
                  <a:solidFill>
                    <a:srgbClr val="006FC0"/>
                  </a:solidFill>
                  <a:latin typeface="Segoe UI"/>
                  <a:cs typeface="Segoe UI"/>
                </a:rPr>
                <a:t>Physician-Focused </a:t>
              </a:r>
              <a:r>
                <a:rPr sz="1350" b="1" spc="-5" dirty="0">
                  <a:solidFill>
                    <a:srgbClr val="006FC0"/>
                  </a:solidFill>
                  <a:latin typeface="Segoe UI"/>
                  <a:cs typeface="Segoe UI"/>
                </a:rPr>
                <a:t>Payment</a:t>
              </a:r>
              <a:r>
                <a:rPr sz="1350" b="1" spc="-145" dirty="0">
                  <a:solidFill>
                    <a:srgbClr val="006FC0"/>
                  </a:solidFill>
                  <a:latin typeface="Segoe UI"/>
                  <a:cs typeface="Segoe UI"/>
                </a:rPr>
                <a:t> </a:t>
              </a:r>
              <a:r>
                <a:rPr sz="1350" b="1" dirty="0">
                  <a:solidFill>
                    <a:srgbClr val="006FC0"/>
                  </a:solidFill>
                  <a:latin typeface="Segoe UI"/>
                  <a:cs typeface="Segoe UI"/>
                </a:rPr>
                <a:t>Model</a:t>
              </a:r>
              <a:endParaRPr sz="1350" dirty="0">
                <a:latin typeface="Segoe UI"/>
                <a:cs typeface="Segoe U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136392" y="2039111"/>
              <a:ext cx="2956560" cy="393700"/>
            </a:xfrm>
            <a:custGeom>
              <a:avLst/>
              <a:gdLst/>
              <a:ahLst/>
              <a:cxnLst/>
              <a:rect l="l" t="t" r="r" b="b"/>
              <a:pathLst>
                <a:path w="2956560" h="393700">
                  <a:moveTo>
                    <a:pt x="2956560" y="0"/>
                  </a:moveTo>
                  <a:lnTo>
                    <a:pt x="2953976" y="76527"/>
                  </a:lnTo>
                  <a:lnTo>
                    <a:pt x="2946939" y="139017"/>
                  </a:lnTo>
                  <a:lnTo>
                    <a:pt x="2936521" y="181147"/>
                  </a:lnTo>
                  <a:lnTo>
                    <a:pt x="2923794" y="196596"/>
                  </a:lnTo>
                  <a:lnTo>
                    <a:pt x="1511046" y="196596"/>
                  </a:lnTo>
                  <a:lnTo>
                    <a:pt x="1498264" y="212044"/>
                  </a:lnTo>
                  <a:lnTo>
                    <a:pt x="1487852" y="254174"/>
                  </a:lnTo>
                  <a:lnTo>
                    <a:pt x="1480845" y="316664"/>
                  </a:lnTo>
                  <a:lnTo>
                    <a:pt x="1478280" y="393192"/>
                  </a:lnTo>
                  <a:lnTo>
                    <a:pt x="1475696" y="316664"/>
                  </a:lnTo>
                  <a:lnTo>
                    <a:pt x="1468659" y="254174"/>
                  </a:lnTo>
                  <a:lnTo>
                    <a:pt x="1458241" y="212044"/>
                  </a:lnTo>
                  <a:lnTo>
                    <a:pt x="1445514" y="196596"/>
                  </a:lnTo>
                  <a:lnTo>
                    <a:pt x="32766" y="196596"/>
                  </a:lnTo>
                  <a:lnTo>
                    <a:pt x="20038" y="181147"/>
                  </a:lnTo>
                  <a:lnTo>
                    <a:pt x="9620" y="139017"/>
                  </a:lnTo>
                  <a:lnTo>
                    <a:pt x="2583" y="76527"/>
                  </a:lnTo>
                  <a:lnTo>
                    <a:pt x="0" y="0"/>
                  </a:lnTo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3026155" y="2575814"/>
              <a:ext cx="3180080" cy="3467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13815" marR="5080" indent="-1301750">
                <a:lnSpc>
                  <a:spcPct val="100000"/>
                </a:lnSpc>
              </a:pPr>
              <a:r>
                <a:rPr sz="1100" dirty="0">
                  <a:solidFill>
                    <a:srgbClr val="16375E"/>
                  </a:solidFill>
                  <a:latin typeface="Segoe UI"/>
                  <a:cs typeface="Segoe UI"/>
                </a:rPr>
                <a:t>Goal to encourage new </a:t>
              </a:r>
              <a:r>
                <a:rPr sz="1100" b="1" dirty="0">
                  <a:solidFill>
                    <a:srgbClr val="16375E"/>
                  </a:solidFill>
                  <a:latin typeface="Segoe UI"/>
                  <a:cs typeface="Segoe UI"/>
                </a:rPr>
                <a:t>APM </a:t>
              </a:r>
              <a:r>
                <a:rPr sz="1100" b="1" spc="-5" dirty="0">
                  <a:solidFill>
                    <a:srgbClr val="16375E"/>
                  </a:solidFill>
                  <a:latin typeface="Segoe UI"/>
                  <a:cs typeface="Segoe UI"/>
                </a:rPr>
                <a:t>options </a:t>
              </a:r>
              <a:r>
                <a:rPr sz="1100" dirty="0">
                  <a:solidFill>
                    <a:srgbClr val="16375E"/>
                  </a:solidFill>
                  <a:latin typeface="Segoe UI"/>
                  <a:cs typeface="Segoe UI"/>
                </a:rPr>
                <a:t>for </a:t>
              </a:r>
              <a:r>
                <a:rPr sz="1100" spc="-5" dirty="0">
                  <a:solidFill>
                    <a:srgbClr val="16375E"/>
                  </a:solidFill>
                  <a:latin typeface="Segoe UI"/>
                  <a:cs typeface="Segoe UI"/>
                </a:rPr>
                <a:t>Medicare  clinicians</a:t>
              </a:r>
              <a:endParaRPr sz="1100" dirty="0">
                <a:latin typeface="Segoe UI"/>
                <a:cs typeface="Segoe U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204715" y="2834639"/>
              <a:ext cx="419100" cy="467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357115" y="3183635"/>
              <a:ext cx="114300" cy="11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471415" y="3125723"/>
              <a:ext cx="417575" cy="466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3815" y="3474720"/>
              <a:ext cx="114300" cy="117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62400" y="3125723"/>
              <a:ext cx="417575" cy="466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3276" y="3474720"/>
              <a:ext cx="114300" cy="117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799332" y="3704844"/>
              <a:ext cx="1229995" cy="962025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000" dirty="0">
                <a:latin typeface="Times New Roman"/>
                <a:cs typeface="Times New Roman"/>
              </a:endParaRPr>
            </a:p>
            <a:p>
              <a:pPr marL="266065" marR="256540" indent="53340" algn="just">
                <a:lnSpc>
                  <a:spcPct val="100000"/>
                </a:lnSpc>
                <a:spcBef>
                  <a:spcPts val="725"/>
                </a:spcBef>
              </a:pPr>
              <a:r>
                <a:rPr sz="1050" b="1" spc="-5" dirty="0">
                  <a:solidFill>
                    <a:srgbClr val="16375E"/>
                  </a:solidFill>
                  <a:latin typeface="Segoe UI"/>
                  <a:cs typeface="Segoe UI"/>
                </a:rPr>
                <a:t>Technical  Advisory  </a:t>
              </a:r>
              <a:r>
                <a:rPr sz="1050" b="1" spc="5" dirty="0">
                  <a:solidFill>
                    <a:srgbClr val="16375E"/>
                  </a:solidFill>
                  <a:latin typeface="Segoe UI"/>
                  <a:cs typeface="Segoe UI"/>
                </a:rPr>
                <a:t>Commit</a:t>
              </a:r>
              <a:r>
                <a:rPr sz="1050" b="1" spc="-10" dirty="0">
                  <a:solidFill>
                    <a:srgbClr val="16375E"/>
                  </a:solidFill>
                  <a:latin typeface="Segoe UI"/>
                  <a:cs typeface="Segoe UI"/>
                </a:rPr>
                <a:t>te</a:t>
              </a:r>
              <a:r>
                <a:rPr sz="1050" b="1" dirty="0">
                  <a:solidFill>
                    <a:srgbClr val="16375E"/>
                  </a:solidFill>
                  <a:latin typeface="Segoe UI"/>
                  <a:cs typeface="Segoe UI"/>
                </a:rPr>
                <a:t>e</a:t>
              </a:r>
              <a:endParaRPr sz="1050" dirty="0">
                <a:latin typeface="Segoe UI"/>
                <a:cs typeface="Segoe U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132076" y="3134867"/>
              <a:ext cx="266700" cy="9143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9611" y="3366515"/>
              <a:ext cx="73151" cy="77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2130044" y="3149345"/>
              <a:ext cx="1118870" cy="14890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35915">
                <a:lnSpc>
                  <a:spcPct val="100000"/>
                </a:lnSpc>
              </a:pPr>
              <a:r>
                <a:rPr sz="5250" b="1" dirty="0">
                  <a:solidFill>
                    <a:srgbClr val="001F5F"/>
                  </a:solidFill>
                  <a:latin typeface="Wingdings"/>
                  <a:cs typeface="Wingdings"/>
                </a:rPr>
                <a:t></a:t>
              </a:r>
              <a:endParaRPr sz="5250" dirty="0">
                <a:latin typeface="Wingdings"/>
                <a:cs typeface="Wingdings"/>
              </a:endParaRPr>
            </a:p>
            <a:p>
              <a:pPr marL="12700" marR="5080" indent="-635" algn="ctr">
                <a:lnSpc>
                  <a:spcPct val="100000"/>
                </a:lnSpc>
                <a:spcBef>
                  <a:spcPts val="1375"/>
                </a:spcBef>
              </a:pPr>
              <a:r>
                <a:rPr sz="1100" b="1" spc="-5" dirty="0">
                  <a:solidFill>
                    <a:srgbClr val="16375E"/>
                  </a:solidFill>
                  <a:latin typeface="Segoe UI"/>
                  <a:cs typeface="Segoe UI"/>
                </a:rPr>
                <a:t>Submission of  model</a:t>
              </a:r>
              <a:r>
                <a:rPr sz="1100" b="1" spc="-65" dirty="0">
                  <a:solidFill>
                    <a:srgbClr val="16375E"/>
                  </a:solidFill>
                  <a:latin typeface="Segoe UI"/>
                  <a:cs typeface="Segoe UI"/>
                </a:rPr>
                <a:t> </a:t>
              </a:r>
              <a:r>
                <a:rPr sz="1100" b="1" spc="-5" dirty="0">
                  <a:solidFill>
                    <a:srgbClr val="16375E"/>
                  </a:solidFill>
                  <a:latin typeface="Segoe UI"/>
                  <a:cs typeface="Segoe UI"/>
                </a:rPr>
                <a:t>proposals  by</a:t>
              </a:r>
              <a:r>
                <a:rPr sz="1100" b="1" spc="-110" dirty="0">
                  <a:solidFill>
                    <a:srgbClr val="16375E"/>
                  </a:solidFill>
                  <a:latin typeface="Segoe UI"/>
                  <a:cs typeface="Segoe UI"/>
                </a:rPr>
                <a:t> </a:t>
              </a:r>
              <a:r>
                <a:rPr sz="1100" b="1" dirty="0">
                  <a:solidFill>
                    <a:srgbClr val="16375E"/>
                  </a:solidFill>
                  <a:latin typeface="Segoe UI"/>
                  <a:cs typeface="Segoe UI"/>
                </a:rPr>
                <a:t>Stakeholders</a:t>
              </a:r>
              <a:endParaRPr sz="1100" dirty="0">
                <a:latin typeface="Segoe UI"/>
                <a:cs typeface="Segoe U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04032" y="3811523"/>
              <a:ext cx="350520" cy="173990"/>
            </a:xfrm>
            <a:custGeom>
              <a:avLst/>
              <a:gdLst/>
              <a:ahLst/>
              <a:cxnLst/>
              <a:rect l="l" t="t" r="r" b="b"/>
              <a:pathLst>
                <a:path w="350520" h="173989">
                  <a:moveTo>
                    <a:pt x="176403" y="0"/>
                  </a:moveTo>
                  <a:lnTo>
                    <a:pt x="176403" y="173736"/>
                  </a:lnTo>
                  <a:lnTo>
                    <a:pt x="292227" y="115824"/>
                  </a:lnTo>
                  <a:lnTo>
                    <a:pt x="205359" y="115824"/>
                  </a:lnTo>
                  <a:lnTo>
                    <a:pt x="205359" y="57912"/>
                  </a:lnTo>
                  <a:lnTo>
                    <a:pt x="292227" y="57912"/>
                  </a:lnTo>
                  <a:lnTo>
                    <a:pt x="176403" y="0"/>
                  </a:lnTo>
                  <a:close/>
                </a:path>
                <a:path w="350520" h="173989">
                  <a:moveTo>
                    <a:pt x="176403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176403" y="115824"/>
                  </a:lnTo>
                  <a:lnTo>
                    <a:pt x="176403" y="57912"/>
                  </a:lnTo>
                  <a:close/>
                </a:path>
                <a:path w="350520" h="173989">
                  <a:moveTo>
                    <a:pt x="292227" y="57912"/>
                  </a:moveTo>
                  <a:lnTo>
                    <a:pt x="205359" y="57912"/>
                  </a:lnTo>
                  <a:lnTo>
                    <a:pt x="205359" y="115824"/>
                  </a:lnTo>
                  <a:lnTo>
                    <a:pt x="292227" y="115824"/>
                  </a:lnTo>
                  <a:lnTo>
                    <a:pt x="350139" y="86868"/>
                  </a:lnTo>
                  <a:lnTo>
                    <a:pt x="292227" y="57912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132832" y="3811523"/>
              <a:ext cx="350520" cy="173990"/>
            </a:xfrm>
            <a:custGeom>
              <a:avLst/>
              <a:gdLst/>
              <a:ahLst/>
              <a:cxnLst/>
              <a:rect l="l" t="t" r="r" b="b"/>
              <a:pathLst>
                <a:path w="350520" h="173989">
                  <a:moveTo>
                    <a:pt x="176403" y="0"/>
                  </a:moveTo>
                  <a:lnTo>
                    <a:pt x="176403" y="173736"/>
                  </a:lnTo>
                  <a:lnTo>
                    <a:pt x="292227" y="115824"/>
                  </a:lnTo>
                  <a:lnTo>
                    <a:pt x="205359" y="115824"/>
                  </a:lnTo>
                  <a:lnTo>
                    <a:pt x="205359" y="57912"/>
                  </a:lnTo>
                  <a:lnTo>
                    <a:pt x="292227" y="57912"/>
                  </a:lnTo>
                  <a:lnTo>
                    <a:pt x="176403" y="0"/>
                  </a:lnTo>
                  <a:close/>
                </a:path>
                <a:path w="350520" h="173989">
                  <a:moveTo>
                    <a:pt x="176403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176403" y="115824"/>
                  </a:lnTo>
                  <a:lnTo>
                    <a:pt x="176403" y="57912"/>
                  </a:lnTo>
                  <a:close/>
                </a:path>
                <a:path w="350520" h="173989">
                  <a:moveTo>
                    <a:pt x="292227" y="57912"/>
                  </a:moveTo>
                  <a:lnTo>
                    <a:pt x="205359" y="57912"/>
                  </a:lnTo>
                  <a:lnTo>
                    <a:pt x="205359" y="115824"/>
                  </a:lnTo>
                  <a:lnTo>
                    <a:pt x="292227" y="115824"/>
                  </a:lnTo>
                  <a:lnTo>
                    <a:pt x="350139" y="86868"/>
                  </a:lnTo>
                  <a:lnTo>
                    <a:pt x="292227" y="57912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807455" y="2947542"/>
              <a:ext cx="1311910" cy="17767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5250" b="1" dirty="0">
                  <a:solidFill>
                    <a:srgbClr val="001F5F"/>
                  </a:solidFill>
                  <a:latin typeface="Webdings"/>
                  <a:cs typeface="Webdings"/>
                </a:rPr>
                <a:t></a:t>
              </a:r>
              <a:r>
                <a:rPr sz="5250" b="1" spc="4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7275" b="1" spc="22" baseline="-4009" dirty="0">
                  <a:solidFill>
                    <a:srgbClr val="001F5F"/>
                  </a:solidFill>
                  <a:latin typeface="Wingdings"/>
                  <a:cs typeface="Wingdings"/>
                </a:rPr>
                <a:t></a:t>
              </a:r>
              <a:endParaRPr sz="7275" baseline="-4009" dirty="0">
                <a:latin typeface="Wingdings"/>
                <a:cs typeface="Wingdings"/>
              </a:endParaRPr>
            </a:p>
            <a:p>
              <a:pPr marL="18415" marR="111760" indent="-635" algn="ctr">
                <a:lnSpc>
                  <a:spcPct val="100000"/>
                </a:lnSpc>
                <a:spcBef>
                  <a:spcPts val="1000"/>
                </a:spcBef>
              </a:pPr>
              <a:r>
                <a:rPr sz="1100" spc="-5" dirty="0">
                  <a:solidFill>
                    <a:srgbClr val="16375E"/>
                  </a:solidFill>
                  <a:latin typeface="Segoe UI"/>
                  <a:cs typeface="Segoe UI"/>
                </a:rPr>
                <a:t>Secretary  comments </a:t>
              </a:r>
              <a:r>
                <a:rPr sz="1100" dirty="0">
                  <a:solidFill>
                    <a:srgbClr val="16375E"/>
                  </a:solidFill>
                  <a:latin typeface="Segoe UI"/>
                  <a:cs typeface="Segoe UI"/>
                </a:rPr>
                <a:t>on</a:t>
              </a:r>
              <a:r>
                <a:rPr sz="1100" spc="-45" dirty="0">
                  <a:solidFill>
                    <a:srgbClr val="16375E"/>
                  </a:solidFill>
                  <a:latin typeface="Segoe UI"/>
                  <a:cs typeface="Segoe UI"/>
                </a:rPr>
                <a:t> </a:t>
              </a:r>
              <a:r>
                <a:rPr sz="1100" spc="-5" dirty="0">
                  <a:solidFill>
                    <a:srgbClr val="16375E"/>
                  </a:solidFill>
                  <a:latin typeface="Segoe UI"/>
                  <a:cs typeface="Segoe UI"/>
                </a:rPr>
                <a:t>CMS  website, CMS  considers testing  </a:t>
              </a:r>
              <a:r>
                <a:rPr sz="1100" dirty="0">
                  <a:solidFill>
                    <a:srgbClr val="16375E"/>
                  </a:solidFill>
                  <a:latin typeface="Segoe UI"/>
                  <a:cs typeface="Segoe UI"/>
                </a:rPr>
                <a:t>proposed</a:t>
              </a:r>
              <a:r>
                <a:rPr sz="1100" spc="-60" dirty="0">
                  <a:solidFill>
                    <a:srgbClr val="16375E"/>
                  </a:solidFill>
                  <a:latin typeface="Segoe UI"/>
                  <a:cs typeface="Segoe UI"/>
                </a:rPr>
                <a:t> </a:t>
              </a:r>
              <a:r>
                <a:rPr sz="1100" spc="-5" dirty="0">
                  <a:solidFill>
                    <a:srgbClr val="16375E"/>
                  </a:solidFill>
                  <a:latin typeface="Segoe UI"/>
                  <a:cs typeface="Segoe UI"/>
                </a:rPr>
                <a:t>models</a:t>
              </a:r>
              <a:endParaRPr sz="1100" dirty="0">
                <a:latin typeface="Segoe UI"/>
                <a:cs typeface="Segoe U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644523" y="4795011"/>
              <a:ext cx="5187315" cy="12687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53235" marR="1367790" indent="-635" algn="ctr">
                <a:lnSpc>
                  <a:spcPct val="100000"/>
                </a:lnSpc>
              </a:pPr>
              <a:r>
                <a:rPr sz="1100" b="1" dirty="0">
                  <a:solidFill>
                    <a:srgbClr val="16375E"/>
                  </a:solidFill>
                  <a:latin typeface="Segoe UI"/>
                  <a:cs typeface="Segoe UI"/>
                </a:rPr>
                <a:t>11 appointed care delivery  experts </a:t>
              </a:r>
              <a:r>
                <a:rPr sz="1100" dirty="0">
                  <a:solidFill>
                    <a:srgbClr val="16375E"/>
                  </a:solidFill>
                  <a:latin typeface="Segoe UI"/>
                  <a:cs typeface="Segoe UI"/>
                </a:rPr>
                <a:t>that review proposals,  </a:t>
              </a:r>
              <a:r>
                <a:rPr sz="1100" spc="-5" dirty="0">
                  <a:solidFill>
                    <a:srgbClr val="16375E"/>
                  </a:solidFill>
                  <a:latin typeface="Segoe UI"/>
                  <a:cs typeface="Segoe UI"/>
                </a:rPr>
                <a:t>submit recommendations </a:t>
              </a:r>
              <a:r>
                <a:rPr sz="1100" dirty="0">
                  <a:solidFill>
                    <a:srgbClr val="16375E"/>
                  </a:solidFill>
                  <a:latin typeface="Segoe UI"/>
                  <a:cs typeface="Segoe UI"/>
                </a:rPr>
                <a:t>to </a:t>
              </a:r>
              <a:r>
                <a:rPr sz="1100" spc="-5" dirty="0">
                  <a:solidFill>
                    <a:srgbClr val="16375E"/>
                  </a:solidFill>
                  <a:latin typeface="Segoe UI"/>
                  <a:cs typeface="Segoe UI"/>
                </a:rPr>
                <a:t>HHS  Secretary</a:t>
              </a:r>
              <a:endParaRPr sz="1100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1150" dirty="0">
                <a:latin typeface="Times New Roman"/>
                <a:cs typeface="Times New Roman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1350" spc="-5" dirty="0">
                  <a:latin typeface="Segoe UI"/>
                  <a:cs typeface="Segoe UI"/>
                  <a:hlinkClick r:id="rId6"/>
                </a:rPr>
                <a:t>For </a:t>
              </a:r>
              <a:r>
                <a:rPr sz="1350" spc="-10" dirty="0">
                  <a:latin typeface="Segoe UI"/>
                  <a:cs typeface="Segoe UI"/>
                  <a:hlinkClick r:id="rId6"/>
                </a:rPr>
                <a:t>more </a:t>
              </a:r>
              <a:r>
                <a:rPr sz="1350" spc="-5" dirty="0">
                  <a:latin typeface="Segoe UI"/>
                  <a:cs typeface="Segoe UI"/>
                  <a:hlinkClick r:id="rId6"/>
                </a:rPr>
                <a:t>information </a:t>
              </a:r>
              <a:r>
                <a:rPr sz="1350" dirty="0">
                  <a:latin typeface="Segoe UI"/>
                  <a:cs typeface="Segoe UI"/>
                  <a:hlinkClick r:id="rId6"/>
                </a:rPr>
                <a:t>on the </a:t>
              </a:r>
              <a:r>
                <a:rPr sz="1350" spc="-25" dirty="0">
                  <a:latin typeface="Segoe UI"/>
                  <a:cs typeface="Segoe UI"/>
                  <a:hlinkClick r:id="rId6"/>
                </a:rPr>
                <a:t>PTAC, </a:t>
              </a:r>
              <a:r>
                <a:rPr sz="1350" dirty="0">
                  <a:latin typeface="Segoe UI"/>
                  <a:cs typeface="Segoe UI"/>
                  <a:hlinkClick r:id="rId6"/>
                </a:rPr>
                <a:t>go </a:t>
              </a:r>
              <a:r>
                <a:rPr sz="1350" spc="-5" dirty="0">
                  <a:latin typeface="Segoe UI"/>
                  <a:cs typeface="Segoe UI"/>
                  <a:hlinkClick r:id="rId6"/>
                </a:rPr>
                <a:t>to: </a:t>
              </a:r>
              <a:r>
                <a:rPr sz="1350" u="sng" spc="-5" dirty="0">
                  <a:solidFill>
                    <a:srgbClr val="0000FF"/>
                  </a:solidFill>
                  <a:latin typeface="Segoe UI"/>
                  <a:cs typeface="Segoe UI"/>
                  <a:hlinkClick r:id="rId6"/>
                </a:rPr>
                <a:t>https://aspe.hhs.gov/ptac-  physician-focused-payment-model-technical-advisory-committee</a:t>
              </a:r>
              <a:endParaRPr sz="1350" dirty="0">
                <a:latin typeface="Segoe UI"/>
                <a:cs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4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ACP Recommendations re: PCMHs as Advanced APMs: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CMS should allow PCMH to qualify as advanced APMs </a:t>
            </a:r>
            <a:r>
              <a:rPr lang="en-US" sz="2400" u="sng" dirty="0"/>
              <a:t>without</a:t>
            </a:r>
            <a:r>
              <a:rPr lang="en-US" sz="2400" dirty="0"/>
              <a:t> financial risk, if it meets the criteria laid out in the law</a:t>
            </a:r>
          </a:p>
          <a:p>
            <a:r>
              <a:rPr lang="en-US" sz="2400" dirty="0"/>
              <a:t>CMS should allow multiple pathways for PCMHs:</a:t>
            </a:r>
          </a:p>
          <a:p>
            <a:pPr marL="936625" lvl="1">
              <a:buFont typeface="+mj-lt"/>
              <a:buAutoNum type="arabicPeriod"/>
            </a:pPr>
            <a:r>
              <a:rPr lang="en-US" sz="2000" dirty="0"/>
              <a:t>Expedited analysis if Comprehensive Primary Care Initiative and advance planning to expand CPCI</a:t>
            </a:r>
          </a:p>
          <a:p>
            <a:pPr marL="936625" lvl="1">
              <a:buFont typeface="+mj-lt"/>
              <a:buAutoNum type="arabicPeriod"/>
            </a:pPr>
            <a:r>
              <a:rPr lang="en-US" sz="2000" dirty="0"/>
              <a:t>Deeming Process for PCMH programs run by states (e.g., Medicaid programs), non-Medicare payers, and employers</a:t>
            </a:r>
          </a:p>
          <a:p>
            <a:pPr marL="936625" lvl="1">
              <a:buFont typeface="+mj-lt"/>
              <a:buAutoNum type="arabicPeriod"/>
            </a:pPr>
            <a:r>
              <a:rPr lang="en-US" sz="2000" dirty="0"/>
              <a:t>Inclusion of PCMH programs and practices that meet the Medical Home Model Standard for financial risk and nominal amount (beyond CPC+)</a:t>
            </a:r>
          </a:p>
        </p:txBody>
      </p:sp>
    </p:spTree>
    <p:extLst>
      <p:ext uri="{BB962C8B-B14F-4D97-AF65-F5344CB8AC3E}">
        <p14:creationId xmlns:p14="http://schemas.microsoft.com/office/powerpoint/2010/main" val="38648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ACP Recommendations re: Advanced APMs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 dirty="0"/>
              <a:t>Give priority via PTAC for CMMI testing of models involving specialty/subspecialty categories where there are current NO recognized APMs and advanced APM options available.</a:t>
            </a:r>
          </a:p>
          <a:p>
            <a:r>
              <a:rPr lang="en-US" sz="2500" dirty="0"/>
              <a:t>Reduce the nominal risk amount for advanced APM models</a:t>
            </a:r>
          </a:p>
          <a:p>
            <a:r>
              <a:rPr lang="en-US" sz="2500" dirty="0"/>
              <a:t>Create a platform to expedite testing for APM recognition of bundled payment and similar episodes of care models.</a:t>
            </a:r>
          </a:p>
          <a:p>
            <a:r>
              <a:rPr lang="en-US" sz="2500" dirty="0"/>
              <a:t>MSSP/Medicare ACOs – Track One MSSP ACOs should qualify; also consider adding a new track within MSSP to help bridge the transition</a:t>
            </a:r>
          </a:p>
        </p:txBody>
      </p:sp>
    </p:spTree>
    <p:extLst>
      <p:ext uri="{BB962C8B-B14F-4D97-AF65-F5344CB8AC3E}">
        <p14:creationId xmlns:p14="http://schemas.microsoft.com/office/powerpoint/2010/main" val="19301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MACRA Advocacy from ACP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534400" cy="4572000"/>
          </a:xfrm>
        </p:spPr>
        <p:txBody>
          <a:bodyPr/>
          <a:lstStyle/>
          <a:p>
            <a:r>
              <a:rPr lang="en-US" sz="1800" dirty="0"/>
              <a:t>Letter to HHS on MACRA Patient Relationship Categories and Codes (8/15/2016):  </a:t>
            </a:r>
            <a:r>
              <a:rPr lang="en-US" sz="1800" dirty="0">
                <a:hlinkClick r:id="rId2"/>
              </a:rPr>
              <a:t>https://www.acponline.org/acp_policy/letters/cms_rfi_patient_relationship_codes_2016.pdf</a:t>
            </a:r>
            <a:r>
              <a:rPr lang="en-US" sz="1800" dirty="0"/>
              <a:t> </a:t>
            </a:r>
          </a:p>
          <a:p>
            <a:r>
              <a:rPr lang="en-US" sz="1800" dirty="0"/>
              <a:t>ACP Testimony to Senate Finance Committee on MACRA (7/13/16):  </a:t>
            </a:r>
            <a:r>
              <a:rPr lang="en-US" sz="1800" dirty="0">
                <a:hlinkClick r:id="rId3"/>
              </a:rPr>
              <a:t>https://www.acponline.org/acp_policy/testimony/statement_record_finance_macra_2016.pdf</a:t>
            </a:r>
            <a:r>
              <a:rPr lang="en-US" sz="1800" dirty="0"/>
              <a:t> </a:t>
            </a:r>
          </a:p>
          <a:p>
            <a:r>
              <a:rPr lang="en-US" sz="1800" dirty="0"/>
              <a:t>MACRA Proposed Rule Response (6/27/2016):  </a:t>
            </a:r>
            <a:r>
              <a:rPr lang="en-US" sz="1800" dirty="0">
                <a:hlinkClick r:id="rId4"/>
              </a:rPr>
              <a:t>https://www.acponline.org/acp_policy/letters/comment_letter_macra_proposed_rule_2016.pdf</a:t>
            </a:r>
            <a:r>
              <a:rPr lang="en-US" sz="1800" dirty="0"/>
              <a:t> </a:t>
            </a:r>
          </a:p>
          <a:p>
            <a:r>
              <a:rPr lang="en-US" sz="1800" dirty="0"/>
              <a:t>Letter to ONC on Interoperability in MACRA (6/2/2016): </a:t>
            </a:r>
            <a:r>
              <a:rPr lang="en-US" sz="1800" dirty="0">
                <a:hlinkClick r:id="rId5"/>
              </a:rPr>
              <a:t>https://www.acponline.org/acp_policy/letters/acp_comments_onc_interoperability_macra_2016.pdf</a:t>
            </a:r>
            <a:r>
              <a:rPr lang="en-US" sz="1800" dirty="0"/>
              <a:t> </a:t>
            </a:r>
          </a:p>
          <a:p>
            <a:r>
              <a:rPr lang="en-US" sz="1800" dirty="0"/>
              <a:t>MACRA RFI Response (11/17/16):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hlinkClick r:id="rId6"/>
              </a:rPr>
              <a:t>www.acponline.org/acp_policy/letters/acp_comment_letter_macra_rfi_2015.pdf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MACRA Advocacy from ACP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/>
              <a:t>Meaningful Use Stage 3 Comments: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hlinkClick r:id="rId2"/>
              </a:rPr>
              <a:t>www.acponline.org/acp_policy/letters/acp_mu_stage_3_comments_2015.pdf</a:t>
            </a:r>
            <a:r>
              <a:rPr lang="en-US" sz="1800" dirty="0">
                <a:latin typeface="Calibri" panose="020F0502020204030204" pitchFamily="34" charset="0"/>
              </a:rPr>
              <a:t> (Dec. 14, 2015)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hlinkClick r:id="rId3"/>
              </a:rPr>
              <a:t>healthaffairs.org/blog/2016/01/14/its-time-to-fix-meaningful-use/</a:t>
            </a:r>
            <a:r>
              <a:rPr lang="en-US" sz="1800" dirty="0">
                <a:latin typeface="Calibri" panose="020F0502020204030204" pitchFamily="34" charset="0"/>
              </a:rPr>
              <a:t> (Jan. 14, 2016)</a:t>
            </a:r>
          </a:p>
          <a:p>
            <a:pPr marL="460375"/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RFI re: EHR Certification and Reporting of Electronic Clinical Quality Measures (1/27/16):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www.acponline.org/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acp_policy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/letters/acp_comments_cms_certification_frequency_rfi_2016.pdf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460375"/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CMS Care Episode and Patient Condition Groups (3/1/16):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hlinkClick r:id="rId5"/>
              </a:rPr>
              <a:t>www.acponline.org/acp_policy/letters/acp_episode_grouper_letter_2016.pdf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460375"/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CMS Measure Development Plan (3/1/16): 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hlinkClick r:id="rId6"/>
              </a:rPr>
              <a:t>www.acponline.org/acp_policy/letters/comments_cms_draft_quality_measures_development_plan_2016.pdf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25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153400" cy="1447800"/>
          </a:xfrm>
        </p:spPr>
        <p:txBody>
          <a:bodyPr/>
          <a:lstStyle/>
          <a:p>
            <a:pPr algn="ctr"/>
            <a:r>
              <a:rPr lang="en-US" dirty="0"/>
              <a:t>Merit-based Incentive Payment System (MIPS)</a:t>
            </a:r>
          </a:p>
        </p:txBody>
      </p:sp>
    </p:spTree>
    <p:extLst>
      <p:ext uri="{BB962C8B-B14F-4D97-AF65-F5344CB8AC3E}">
        <p14:creationId xmlns:p14="http://schemas.microsoft.com/office/powerpoint/2010/main" val="37387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78" y="158045"/>
            <a:ext cx="8153400" cy="990600"/>
          </a:xfrm>
        </p:spPr>
        <p:txBody>
          <a:bodyPr/>
          <a:lstStyle/>
          <a:p>
            <a:r>
              <a:rPr lang="en-US" dirty="0"/>
              <a:t>Things You Can Do This Year to Prepare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3833489"/>
              </p:ext>
            </p:extLst>
          </p:nvPr>
        </p:nvGraphicFramePr>
        <p:xfrm>
          <a:off x="433744" y="1591832"/>
          <a:ext cx="81977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9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ACP Resources for MACRA – and Value-Based Payment Overall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6250434"/>
              </p:ext>
            </p:extLst>
          </p:nvPr>
        </p:nvGraphicFramePr>
        <p:xfrm>
          <a:off x="606153" y="1490890"/>
          <a:ext cx="815900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ACP Resources for MACRA – and Value-Based Payment Overall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8340574"/>
              </p:ext>
            </p:extLst>
          </p:nvPr>
        </p:nvGraphicFramePr>
        <p:xfrm>
          <a:off x="606153" y="1589567"/>
          <a:ext cx="815900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ACP Resources for MACRA – and Value-Based Payment Overall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6026941"/>
              </p:ext>
            </p:extLst>
          </p:nvPr>
        </p:nvGraphicFramePr>
        <p:xfrm>
          <a:off x="807392" y="1554808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Centers for Medicare and Medicaid Learning Collaborative</a:t>
            </a:r>
            <a:endParaRPr lang="en-US" dirty="0"/>
          </a:p>
        </p:txBody>
      </p:sp>
      <p:pic>
        <p:nvPicPr>
          <p:cNvPr id="6" name="Content Placeholder 5" descr="TCPi_PageBanner_caduceus_pla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" y="1874192"/>
            <a:ext cx="4328160" cy="19812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200" dirty="0"/>
              <a:t>&gt;$785 </a:t>
            </a:r>
            <a:r>
              <a:rPr lang="en-US" sz="2200" dirty="0" smtClean="0"/>
              <a:t>million</a:t>
            </a:r>
            <a:endParaRPr lang="en-US" sz="2200" dirty="0"/>
          </a:p>
          <a:p>
            <a:r>
              <a:rPr lang="en-US" sz="2200" dirty="0"/>
              <a:t>Prepare 140,000+ clinicians for value-based payments</a:t>
            </a:r>
          </a:p>
          <a:p>
            <a:r>
              <a:rPr lang="en-US" sz="2200" dirty="0"/>
              <a:t>↑health outcomes for millions of patients</a:t>
            </a:r>
          </a:p>
          <a:p>
            <a:r>
              <a:rPr lang="en-US" sz="2200" dirty="0"/>
              <a:t>↓unnecessary hospitalization, tests and procedures</a:t>
            </a:r>
          </a:p>
          <a:p>
            <a:r>
              <a:rPr lang="en-US" sz="2200" dirty="0"/>
              <a:t>Generate $1-$4 billion in savings</a:t>
            </a:r>
          </a:p>
          <a:p>
            <a:r>
              <a:rPr lang="en-US" sz="2200" dirty="0"/>
              <a:t>Build evidence base </a:t>
            </a:r>
            <a:r>
              <a:rPr lang="en-US" sz="2200" dirty="0" smtClean="0"/>
              <a:t>for </a:t>
            </a:r>
            <a:r>
              <a:rPr lang="en-US" sz="2200" dirty="0"/>
              <a:t>practice transformation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ACP Support and Alignment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267200" cy="4637567"/>
          </a:xfrm>
        </p:spPr>
        <p:txBody>
          <a:bodyPr/>
          <a:lstStyle/>
          <a:p>
            <a:r>
              <a:rPr lang="en-US" sz="2800" dirty="0" smtClean="0"/>
              <a:t>Recruit </a:t>
            </a:r>
            <a:r>
              <a:rPr lang="en-US" sz="2800" dirty="0"/>
              <a:t>practices into networks (PTNs) </a:t>
            </a:r>
            <a:endParaRPr lang="en-US" sz="2800" dirty="0" smtClean="0"/>
          </a:p>
          <a:p>
            <a:r>
              <a:rPr lang="en-US" dirty="0" smtClean="0"/>
              <a:t>Enhance and promote ACP Practice Advisor®</a:t>
            </a:r>
          </a:p>
          <a:p>
            <a:r>
              <a:rPr lang="en-US" dirty="0" smtClean="0"/>
              <a:t>Integrate </a:t>
            </a:r>
            <a:r>
              <a:rPr lang="en-US" dirty="0"/>
              <a:t>p</a:t>
            </a:r>
            <a:r>
              <a:rPr lang="en-US" dirty="0" smtClean="0"/>
              <a:t>atient/family partnership</a:t>
            </a:r>
          </a:p>
          <a:p>
            <a:r>
              <a:rPr lang="en-US" dirty="0" smtClean="0"/>
              <a:t>Support and prepare clinicians</a:t>
            </a:r>
          </a:p>
          <a:p>
            <a:r>
              <a:rPr lang="en-US" dirty="0" smtClean="0"/>
              <a:t>Build evidence base</a:t>
            </a:r>
          </a:p>
        </p:txBody>
      </p:sp>
      <p:pic>
        <p:nvPicPr>
          <p:cNvPr id="5" name="Content Placeholder 4" descr="ACP PA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3886200" cy="4724400"/>
          </a:xfrm>
        </p:spPr>
      </p:pic>
    </p:spTree>
    <p:extLst>
      <p:ext uri="{BB962C8B-B14F-4D97-AF65-F5344CB8AC3E}">
        <p14:creationId xmlns:p14="http://schemas.microsoft.com/office/powerpoint/2010/main" val="21389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ACP Practice Advisor®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Improve process and structure of care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Spotlighted practices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Practice biopsy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Links to tools based on biopsy results</a:t>
            </a:r>
          </a:p>
          <a:p>
            <a:r>
              <a:rPr lang="en-US" dirty="0" smtClean="0"/>
              <a:t>CME and MOC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New Modules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Avoid Unnecessary Testing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Improve Patient Access</a:t>
            </a:r>
          </a:p>
          <a:p>
            <a:r>
              <a:rPr lang="en-US" sz="2200" dirty="0" smtClean="0"/>
              <a:t>Improve Care Coordination</a:t>
            </a:r>
          </a:p>
          <a:p>
            <a:r>
              <a:rPr lang="en-US" sz="2200" dirty="0" smtClean="0"/>
              <a:t>Improve Medication Adherence</a:t>
            </a:r>
          </a:p>
          <a:p>
            <a:r>
              <a:rPr lang="en-US" sz="2200" dirty="0" smtClean="0"/>
              <a:t>Patient Experience</a:t>
            </a:r>
          </a:p>
          <a:p>
            <a:r>
              <a:rPr lang="en-US" sz="2200" dirty="0" smtClean="0"/>
              <a:t>Patient Engagement</a:t>
            </a:r>
          </a:p>
          <a:p>
            <a:r>
              <a:rPr lang="en-US" sz="2200" dirty="0" smtClean="0"/>
              <a:t>Advanced Care Planning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Coming soon…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2969649"/>
              </p:ext>
            </p:extLst>
          </p:nvPr>
        </p:nvGraphicFramePr>
        <p:xfrm>
          <a:off x="573263" y="1447249"/>
          <a:ext cx="815900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"/>
            <a:ext cx="3714000" cy="1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54EA16-ABDE-4035-87AE-082011F9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954EA16-ABDE-4035-87AE-082011F9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954EA16-ABDE-4035-87AE-082011F9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AAD67-3320-44B6-82F0-7B9C5844C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80AAD67-3320-44B6-82F0-7B9C5844C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80AAD67-3320-44B6-82F0-7B9C5844C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6397B-8EC6-413D-A414-D2C899A8F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E06397B-8EC6-413D-A414-D2C899A8F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E06397B-8EC6-413D-A414-D2C899A8F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78" y="158045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512" y="5645369"/>
            <a:ext cx="854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C1E"/>
                </a:solidFill>
                <a:latin typeface="Calibri" panose="020F0502020204030204" pitchFamily="34" charset="0"/>
              </a:rPr>
              <a:t>ACP can help you navigate upcoming payment changes</a:t>
            </a:r>
          </a:p>
        </p:txBody>
      </p:sp>
      <p:pic>
        <p:nvPicPr>
          <p:cNvPr id="6" name="Picture 5" descr="ACP wa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4" y="2619485"/>
            <a:ext cx="6823866" cy="29529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2818" y="1551632"/>
            <a:ext cx="7039247" cy="100106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C1E"/>
                </a:solidFill>
              </a:rPr>
              <a:t>e-mail: macra@acponline.org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E66"/>
                </a:solidFill>
              </a:rPr>
              <a:t>webpage:  acponline.org/</a:t>
            </a:r>
            <a:r>
              <a:rPr lang="en-US" b="1" dirty="0" err="1">
                <a:solidFill>
                  <a:srgbClr val="007E66"/>
                </a:solidFill>
              </a:rPr>
              <a:t>macra</a:t>
            </a:r>
            <a:endParaRPr lang="en-US" b="1" dirty="0">
              <a:solidFill>
                <a:srgbClr val="007E66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E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new MIPS “report card” will replace current Medicare reporting 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3165" y="4155440"/>
            <a:ext cx="465582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MACRA </a:t>
            </a:r>
            <a:r>
              <a:rPr spc="-10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streamlines </a:t>
            </a:r>
            <a:r>
              <a:rPr spc="-5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those </a:t>
            </a:r>
            <a:r>
              <a:rPr spc="-10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programs </a:t>
            </a:r>
            <a:r>
              <a:rPr spc="-5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into</a:t>
            </a:r>
            <a:r>
              <a:rPr spc="125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 </a:t>
            </a:r>
            <a:r>
              <a:rPr b="1" spc="-5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MIPS</a:t>
            </a:r>
            <a:r>
              <a:rPr spc="-5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: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Segoe U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0880" y="1955800"/>
            <a:ext cx="683387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5280" marR="5080" indent="-1593215"/>
            <a:r>
              <a:rPr spc="-15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There are </a:t>
            </a:r>
            <a:r>
              <a:rPr spc="-10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currently </a:t>
            </a:r>
            <a:r>
              <a:rPr spc="-5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multiple </a:t>
            </a:r>
            <a:r>
              <a:rPr spc="-10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individual </a:t>
            </a:r>
            <a:r>
              <a:rPr b="1" spc="-5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quality </a:t>
            </a:r>
            <a:r>
              <a:rPr b="1" spc="-1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and value </a:t>
            </a:r>
            <a:r>
              <a:rPr spc="-10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programs </a:t>
            </a:r>
            <a:r>
              <a:rPr lang="en-US" spc="-10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/>
            </a:r>
            <a:br>
              <a:rPr lang="en-US" spc="-10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</a:br>
            <a:r>
              <a:rPr spc="-10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for  Medicare </a:t>
            </a:r>
            <a:r>
              <a:rPr spc="-5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physicians and</a:t>
            </a:r>
            <a:r>
              <a:rPr spc="60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 </a:t>
            </a:r>
            <a:r>
              <a:rPr spc="-5" dirty="0">
                <a:solidFill>
                  <a:prstClr val="black"/>
                </a:solidFill>
                <a:latin typeface="Calibri" panose="020F0502020204030204" pitchFamily="34" charset="0"/>
                <a:cs typeface="Segoe UI Light"/>
              </a:rPr>
              <a:t>practitioners: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Segoe U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791200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Source: </a:t>
            </a: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www.lansummit.org/wp-content/uploads/2015/09/4G-00Total.pdf   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2303" y="2885440"/>
            <a:ext cx="2111897" cy="92456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40665" marR="236220" algn="ctr"/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Physician</a:t>
            </a:r>
            <a:r>
              <a:rPr lang="en-US" sz="1400" spc="-135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Quality  </a:t>
            </a:r>
            <a:r>
              <a:rPr lang="en-US" sz="1400" spc="-5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Reporting  Program</a:t>
            </a:r>
            <a:r>
              <a:rPr lang="en-US" sz="1400" spc="-8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 </a:t>
            </a:r>
            <a:r>
              <a:rPr lang="en-US" sz="1400" b="1" spc="-5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(PQRS)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Segoe U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0" y="2885440"/>
            <a:ext cx="2057400" cy="92456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37820" marR="208915" indent="-121920" algn="ctr"/>
            <a:r>
              <a:rPr lang="en-US" sz="1400" spc="-9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V</a:t>
            </a:r>
            <a:r>
              <a:rPr lang="en-US" sz="1400" spc="5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al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u</a:t>
            </a:r>
            <a:r>
              <a:rPr lang="en-US" sz="1400" spc="-1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e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-</a:t>
            </a:r>
            <a:r>
              <a:rPr lang="en-US" sz="1400" spc="-1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B</a:t>
            </a:r>
            <a:r>
              <a:rPr lang="en-US" sz="1400" spc="5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a</a:t>
            </a:r>
            <a:r>
              <a:rPr lang="en-US" sz="1400" spc="-1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se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d  </a:t>
            </a:r>
            <a:r>
              <a:rPr lang="en-US" sz="1400" spc="-10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Payment  </a:t>
            </a:r>
            <a:r>
              <a:rPr lang="en-US" sz="1400" spc="-5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Modifier (quality and cost of care)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Segoe U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43600" y="2885440"/>
            <a:ext cx="2051149" cy="92456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49580" marR="276225" indent="-167640" algn="ctr"/>
            <a:r>
              <a:rPr lang="en-US" sz="1400" spc="-5" dirty="0">
                <a:solidFill>
                  <a:prstClr val="black"/>
                </a:solidFill>
                <a:latin typeface="Calibri" panose="020F0502020204030204" pitchFamily="34" charset="0"/>
                <a:cs typeface="Segoe UI"/>
              </a:rPr>
              <a:t>“Meaningful use” of EHRs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Segoe U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0" y="4572000"/>
            <a:ext cx="5237635" cy="924560"/>
          </a:xfrm>
          <a:prstGeom prst="roundRect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5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Segoe UI Light"/>
              </a:rPr>
              <a:t>Merit-Based Incentive </a:t>
            </a:r>
            <a:r>
              <a:rPr lang="en-US" spc="-15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Segoe UI Light"/>
              </a:rPr>
              <a:t>Payment</a:t>
            </a:r>
            <a:r>
              <a:rPr lang="en-US" spc="2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Segoe UI Light"/>
              </a:rPr>
              <a:t> </a:t>
            </a:r>
            <a:r>
              <a:rPr lang="en-US" spc="-5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Segoe UI Light"/>
              </a:rPr>
              <a:t>System</a:t>
            </a:r>
            <a:endParaRPr lang="en-US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Segoe UI Light"/>
            </a:endParaRPr>
          </a:p>
          <a:p>
            <a:pPr algn="ctr"/>
            <a:r>
              <a:rPr lang="en-US" b="1" spc="-5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Segoe UI"/>
              </a:rPr>
              <a:t>(MIPS)</a:t>
            </a:r>
            <a:endParaRPr lang="en-US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477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will Clinicians be Scored Under  MIPS?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532074" y="1828800"/>
            <a:ext cx="762132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2400" b="0" dirty="0">
                <a:latin typeface="Calibri" panose="020F0502020204030204" pitchFamily="34" charset="0"/>
                <a:cs typeface="Segoe UI Light"/>
              </a:rPr>
              <a:t>A </a:t>
            </a:r>
            <a:r>
              <a:rPr sz="2400" b="0" spc="-10" dirty="0">
                <a:latin typeface="Calibri" panose="020F0502020204030204" pitchFamily="34" charset="0"/>
                <a:cs typeface="Segoe UI Light"/>
              </a:rPr>
              <a:t>single </a:t>
            </a:r>
            <a:r>
              <a:rPr sz="2400" b="0" dirty="0">
                <a:latin typeface="Calibri" panose="020F0502020204030204" pitchFamily="34" charset="0"/>
                <a:cs typeface="Segoe UI Light"/>
              </a:rPr>
              <a:t>MIPS </a:t>
            </a:r>
            <a:r>
              <a:rPr sz="2400" b="1" spc="-5" dirty="0">
                <a:latin typeface="Calibri" panose="020F0502020204030204" pitchFamily="34" charset="0"/>
                <a:cs typeface="Segoe UI"/>
              </a:rPr>
              <a:t>composite performance score </a:t>
            </a:r>
            <a:r>
              <a:rPr sz="2400" b="0" spc="-5" dirty="0">
                <a:latin typeface="Calibri" panose="020F0502020204030204" pitchFamily="34" charset="0"/>
                <a:cs typeface="Segoe UI Light"/>
              </a:rPr>
              <a:t>will factor in </a:t>
            </a:r>
            <a:r>
              <a:rPr sz="2400" b="0" dirty="0">
                <a:latin typeface="Calibri" panose="020F0502020204030204" pitchFamily="34" charset="0"/>
                <a:cs typeface="Segoe UI Light"/>
              </a:rPr>
              <a:t>performance </a:t>
            </a:r>
            <a:r>
              <a:rPr sz="2400" b="0" spc="-5" dirty="0">
                <a:latin typeface="Calibri" panose="020F0502020204030204" pitchFamily="34" charset="0"/>
                <a:cs typeface="Segoe UI Light"/>
              </a:rPr>
              <a:t>in </a:t>
            </a:r>
            <a:r>
              <a:rPr sz="2400" b="1" dirty="0">
                <a:latin typeface="Calibri" panose="020F0502020204030204" pitchFamily="34" charset="0"/>
                <a:cs typeface="Segoe UI"/>
              </a:rPr>
              <a:t>4  weighted </a:t>
            </a:r>
            <a:r>
              <a:rPr sz="2400" b="1" spc="-5" dirty="0">
                <a:latin typeface="Calibri" panose="020F0502020204030204" pitchFamily="34" charset="0"/>
                <a:cs typeface="Segoe UI"/>
              </a:rPr>
              <a:t>performance</a:t>
            </a:r>
            <a:r>
              <a:rPr sz="2400" b="1" spc="-70" dirty="0">
                <a:latin typeface="Calibri" panose="020F0502020204030204" pitchFamily="34" charset="0"/>
                <a:cs typeface="Segoe UI"/>
              </a:rPr>
              <a:t> </a:t>
            </a:r>
            <a:r>
              <a:rPr sz="2400" b="1" dirty="0">
                <a:latin typeface="Calibri" panose="020F0502020204030204" pitchFamily="34" charset="0"/>
                <a:cs typeface="Segoe UI"/>
              </a:rPr>
              <a:t>categories</a:t>
            </a:r>
            <a:r>
              <a:rPr sz="2400" b="0" dirty="0">
                <a:latin typeface="Calibri" panose="020F0502020204030204" pitchFamily="34" charset="0"/>
                <a:cs typeface="Segoe UI Light"/>
              </a:rPr>
              <a:t>:</a:t>
            </a:r>
            <a:endParaRPr sz="2400" dirty="0">
              <a:latin typeface="Calibri" panose="020F0502020204030204" pitchFamily="34" charset="0"/>
              <a:cs typeface="Segoe U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389" y="4800600"/>
            <a:ext cx="311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* Based on reporting data in 2017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36748" y="4800600"/>
            <a:ext cx="46482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ACP Recommended that CMS must: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the initial performance period July 1, 2017 (rather than January 1,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reporting period for quality would remain 12 months, but CPIA and ACI would be any continuous 90-day period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2637063"/>
            <a:ext cx="8305801" cy="1998161"/>
            <a:chOff x="609600" y="2802439"/>
            <a:chExt cx="8305801" cy="1998161"/>
          </a:xfrm>
        </p:grpSpPr>
        <p:sp>
          <p:nvSpPr>
            <p:cNvPr id="19" name="TextBox 18"/>
            <p:cNvSpPr txBox="1"/>
            <p:nvPr/>
          </p:nvSpPr>
          <p:spPr>
            <a:xfrm>
              <a:off x="6629400" y="3323272"/>
              <a:ext cx="2209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MIPS </a:t>
              </a:r>
              <a:b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</a:br>
              <a: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Composite  </a:t>
              </a:r>
            </a:p>
            <a:p>
              <a:pPr marL="397510" marR="391160" indent="-635" algn="ctr">
                <a:lnSpc>
                  <a:spcPct val="100000"/>
                </a:lnSpc>
              </a:pPr>
              <a:r>
                <a:rPr lang="en-US" b="1" spc="-4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P</a:t>
              </a:r>
              <a:r>
                <a:rPr lang="en-US" b="1" spc="-10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e</a:t>
              </a:r>
              <a:r>
                <a:rPr lang="en-US" b="1" spc="40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r</a:t>
              </a:r>
              <a:r>
                <a:rPr lang="en-US" b="1" spc="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f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or</a:t>
              </a:r>
              <a:r>
                <a:rPr lang="en-US" b="1" spc="-10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m</a:t>
              </a:r>
              <a: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a</a:t>
              </a:r>
              <a:r>
                <a:rPr lang="en-US" b="1" spc="-10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nc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e </a:t>
              </a:r>
              <a: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Score 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endParaRPr>
            </a:p>
            <a:p>
              <a:endParaRPr lang="en-US" dirty="0"/>
            </a:p>
          </p:txBody>
        </p:sp>
        <p:sp>
          <p:nvSpPr>
            <p:cNvPr id="24" name="object 4"/>
            <p:cNvSpPr txBox="1"/>
            <p:nvPr/>
          </p:nvSpPr>
          <p:spPr>
            <a:xfrm>
              <a:off x="3500188" y="3120539"/>
              <a:ext cx="1618559" cy="14773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b="1" spc="-5" dirty="0">
                  <a:latin typeface="Calibri" panose="020F0502020204030204" pitchFamily="34" charset="0"/>
                  <a:cs typeface="Segoe UI"/>
                </a:rPr>
                <a:t>Clinical </a:t>
              </a:r>
              <a:br>
                <a:rPr lang="en-US" b="1" spc="-5" dirty="0">
                  <a:latin typeface="Calibri" panose="020F0502020204030204" pitchFamily="34" charset="0"/>
                  <a:cs typeface="Segoe UI"/>
                </a:rPr>
              </a:br>
              <a:r>
                <a:rPr lang="en-US" b="1" spc="-5" dirty="0">
                  <a:latin typeface="Calibri" panose="020F0502020204030204" pitchFamily="34" charset="0"/>
                  <a:cs typeface="Segoe UI"/>
                </a:rPr>
                <a:t>practice improvement activities</a:t>
              </a:r>
              <a:endParaRPr lang="en-US" b="1" dirty="0">
                <a:latin typeface="Calibri" panose="020F0502020204030204" pitchFamily="34" charset="0"/>
                <a:cs typeface="Segoe UI"/>
              </a:endParaRPr>
            </a:p>
            <a:p>
              <a:pPr marL="12700" algn="ctr">
                <a:lnSpc>
                  <a:spcPct val="100000"/>
                </a:lnSpc>
              </a:pPr>
              <a:r>
                <a:rPr lang="en-US" sz="2400" b="1" dirty="0">
                  <a:solidFill>
                    <a:srgbClr val="2EB135"/>
                  </a:solidFill>
                  <a:latin typeface="Calibri" panose="020F0502020204030204" pitchFamily="34" charset="0"/>
                  <a:cs typeface="Segoe UI"/>
                </a:rPr>
                <a:t>15%</a:t>
              </a:r>
              <a:endParaRPr sz="2400" dirty="0">
                <a:solidFill>
                  <a:srgbClr val="2EB135"/>
                </a:solidFill>
                <a:latin typeface="Calibri" panose="020F0502020204030204" pitchFamily="34" charset="0"/>
                <a:cs typeface="Segoe UI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9600" y="3202549"/>
              <a:ext cx="8001000" cy="1424424"/>
              <a:chOff x="609600" y="3212277"/>
              <a:chExt cx="8001000" cy="142442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858000" y="3212277"/>
                <a:ext cx="1752600" cy="1424424"/>
              </a:xfrm>
              <a:prstGeom prst="roundRect">
                <a:avLst/>
              </a:prstGeom>
              <a:solidFill>
                <a:srgbClr val="007E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bject 4"/>
              <p:cNvSpPr txBox="1"/>
              <p:nvPr/>
            </p:nvSpPr>
            <p:spPr>
              <a:xfrm>
                <a:off x="609600" y="3972341"/>
                <a:ext cx="1125744" cy="6463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b="1" spc="-5" dirty="0">
                    <a:latin typeface="Calibri" panose="020F0502020204030204" pitchFamily="34" charset="0"/>
                    <a:cs typeface="Segoe UI"/>
                  </a:rPr>
                  <a:t>Q</a:t>
                </a:r>
                <a:r>
                  <a:rPr b="1" spc="-10" dirty="0">
                    <a:latin typeface="Calibri" panose="020F0502020204030204" pitchFamily="34" charset="0"/>
                    <a:cs typeface="Segoe UI"/>
                  </a:rPr>
                  <a:t>u</a:t>
                </a:r>
                <a:r>
                  <a:rPr b="1" spc="5" dirty="0">
                    <a:latin typeface="Calibri" panose="020F0502020204030204" pitchFamily="34" charset="0"/>
                    <a:cs typeface="Segoe UI"/>
                  </a:rPr>
                  <a:t>a</a:t>
                </a:r>
                <a:r>
                  <a:rPr b="1" dirty="0">
                    <a:latin typeface="Calibri" panose="020F0502020204030204" pitchFamily="34" charset="0"/>
                    <a:cs typeface="Segoe UI"/>
                  </a:rPr>
                  <a:t>li</a:t>
                </a:r>
                <a:r>
                  <a:rPr b="1" spc="-5" dirty="0">
                    <a:latin typeface="Calibri" panose="020F0502020204030204" pitchFamily="34" charset="0"/>
                    <a:cs typeface="Segoe UI"/>
                  </a:rPr>
                  <a:t>t</a:t>
                </a:r>
                <a:r>
                  <a:rPr b="1" dirty="0">
                    <a:latin typeface="Calibri" panose="020F0502020204030204" pitchFamily="34" charset="0"/>
                    <a:cs typeface="Segoe UI"/>
                  </a:rPr>
                  <a:t>y</a:t>
                </a:r>
                <a:endParaRPr lang="en-US" b="1" dirty="0">
                  <a:latin typeface="Calibri" panose="020F0502020204030204" pitchFamily="34" charset="0"/>
                  <a:cs typeface="Segoe UI"/>
                </a:endParaRPr>
              </a:p>
              <a:p>
                <a:pPr marL="12700" algn="ctr"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2EB135"/>
                    </a:solidFill>
                    <a:latin typeface="Calibri" panose="020F0502020204030204" pitchFamily="34" charset="0"/>
                    <a:cs typeface="Segoe UI"/>
                  </a:rPr>
                  <a:t>50%</a:t>
                </a:r>
                <a:endParaRPr sz="2400" dirty="0">
                  <a:solidFill>
                    <a:srgbClr val="2EB135"/>
                  </a:solidFill>
                  <a:latin typeface="Calibri" panose="020F0502020204030204" pitchFamily="34" charset="0"/>
                  <a:cs typeface="Segoe UI"/>
                </a:endParaRPr>
              </a:p>
            </p:txBody>
          </p:sp>
          <p:sp>
            <p:nvSpPr>
              <p:cNvPr id="22" name="object 4"/>
              <p:cNvSpPr txBox="1"/>
              <p:nvPr/>
            </p:nvSpPr>
            <p:spPr>
              <a:xfrm>
                <a:off x="1828800" y="3674537"/>
                <a:ext cx="1790732" cy="9233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en-US" b="1" spc="-5" dirty="0">
                    <a:latin typeface="Calibri" panose="020F0502020204030204" pitchFamily="34" charset="0"/>
                    <a:cs typeface="Segoe UI"/>
                  </a:rPr>
                  <a:t>Advancing Care Information</a:t>
                </a:r>
              </a:p>
              <a:p>
                <a:pPr marL="12700" algn="ctr"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2EB135"/>
                    </a:solidFill>
                    <a:latin typeface="Calibri" panose="020F0502020204030204" pitchFamily="34" charset="0"/>
                    <a:cs typeface="Segoe UI"/>
                  </a:rPr>
                  <a:t>25%</a:t>
                </a:r>
                <a:endParaRPr sz="2400" dirty="0">
                  <a:solidFill>
                    <a:srgbClr val="2EB135"/>
                  </a:solidFill>
                  <a:latin typeface="Calibri" panose="020F0502020204030204" pitchFamily="34" charset="0"/>
                  <a:cs typeface="Segoe UI"/>
                </a:endParaRPr>
              </a:p>
            </p:txBody>
          </p:sp>
          <p:sp>
            <p:nvSpPr>
              <p:cNvPr id="3" name="Cross 2"/>
              <p:cNvSpPr/>
              <p:nvPr/>
            </p:nvSpPr>
            <p:spPr>
              <a:xfrm>
                <a:off x="1752600" y="4165936"/>
                <a:ext cx="376535" cy="376535"/>
              </a:xfrm>
              <a:prstGeom prst="plus">
                <a:avLst/>
              </a:prstGeom>
              <a:solidFill>
                <a:srgbClr val="FFC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bject 4"/>
              <p:cNvSpPr txBox="1"/>
              <p:nvPr/>
            </p:nvSpPr>
            <p:spPr>
              <a:xfrm>
                <a:off x="5100935" y="3672006"/>
                <a:ext cx="1254977" cy="9233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endParaRPr lang="en-US" b="1" spc="-5" dirty="0">
                  <a:latin typeface="Calibri" panose="020F0502020204030204" pitchFamily="34" charset="0"/>
                  <a:cs typeface="Segoe UI"/>
                </a:endParaRPr>
              </a:p>
              <a:p>
                <a:pPr marL="12700" algn="ctr">
                  <a:lnSpc>
                    <a:spcPct val="100000"/>
                  </a:lnSpc>
                </a:pPr>
                <a:r>
                  <a:rPr lang="en-US" b="1" spc="-5" dirty="0">
                    <a:latin typeface="Calibri" panose="020F0502020204030204" pitchFamily="34" charset="0"/>
                    <a:cs typeface="Segoe UI"/>
                  </a:rPr>
                  <a:t>Cost</a:t>
                </a:r>
                <a:endParaRPr lang="en-US" b="1" dirty="0">
                  <a:latin typeface="Calibri" panose="020F0502020204030204" pitchFamily="34" charset="0"/>
                  <a:cs typeface="Segoe UI"/>
                </a:endParaRPr>
              </a:p>
              <a:p>
                <a:pPr marL="12700" algn="ctr"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2EB135"/>
                    </a:solidFill>
                    <a:latin typeface="Calibri" panose="020F0502020204030204" pitchFamily="34" charset="0"/>
                    <a:cs typeface="Segoe UI"/>
                  </a:rPr>
                  <a:t>10%</a:t>
                </a:r>
                <a:endParaRPr sz="2400" dirty="0">
                  <a:solidFill>
                    <a:srgbClr val="2EB135"/>
                  </a:solidFill>
                  <a:latin typeface="Calibri" panose="020F0502020204030204" pitchFamily="34" charset="0"/>
                  <a:cs typeface="Segoe UI"/>
                </a:endParaRPr>
              </a:p>
            </p:txBody>
          </p:sp>
          <p:sp>
            <p:nvSpPr>
              <p:cNvPr id="7" name="Equal 6"/>
              <p:cNvSpPr/>
              <p:nvPr/>
            </p:nvSpPr>
            <p:spPr>
              <a:xfrm>
                <a:off x="6248400" y="4133671"/>
                <a:ext cx="485001" cy="485001"/>
              </a:xfrm>
              <a:prstGeom prst="mathEqual">
                <a:avLst/>
              </a:prstGeom>
              <a:solidFill>
                <a:srgbClr val="FFC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ross 26"/>
              <p:cNvSpPr/>
              <p:nvPr/>
            </p:nvSpPr>
            <p:spPr>
              <a:xfrm>
                <a:off x="3380730" y="4215508"/>
                <a:ext cx="376535" cy="376535"/>
              </a:xfrm>
              <a:prstGeom prst="plus">
                <a:avLst/>
              </a:prstGeom>
              <a:solidFill>
                <a:srgbClr val="FFC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ross 27"/>
              <p:cNvSpPr/>
              <p:nvPr/>
            </p:nvSpPr>
            <p:spPr>
              <a:xfrm>
                <a:off x="4840932" y="4161472"/>
                <a:ext cx="376535" cy="376535"/>
              </a:xfrm>
              <a:prstGeom prst="plus">
                <a:avLst/>
              </a:prstGeom>
              <a:solidFill>
                <a:srgbClr val="FFC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98616" y="2802439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00B050"/>
                  </a:solidFill>
                  <a:latin typeface="Calibri" pitchFamily="34" charset="0"/>
                </a:rPr>
                <a:t>Year 1 or </a:t>
              </a:r>
              <a:r>
                <a:rPr lang="en-US" sz="2000" b="1" i="1" dirty="0" smtClean="0">
                  <a:solidFill>
                    <a:srgbClr val="00B050"/>
                  </a:solidFill>
                  <a:latin typeface="Calibri" pitchFamily="34" charset="0"/>
                </a:rPr>
                <a:t>2019*</a:t>
              </a:r>
              <a:endParaRPr lang="en-US" sz="2000" b="1" i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90901" y="3323272"/>
              <a:ext cx="24245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MIPS </a:t>
              </a:r>
              <a:b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</a:br>
              <a: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Composite  </a:t>
              </a:r>
            </a:p>
            <a:p>
              <a:pPr marL="397510" marR="391160" indent="-635" algn="ctr">
                <a:lnSpc>
                  <a:spcPct val="100000"/>
                </a:lnSpc>
              </a:pPr>
              <a:r>
                <a:rPr lang="en-US" b="1" spc="-4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P</a:t>
              </a:r>
              <a:r>
                <a:rPr lang="en-US" b="1" spc="-10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e</a:t>
              </a:r>
              <a:r>
                <a:rPr lang="en-US" b="1" spc="40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r</a:t>
              </a:r>
              <a:r>
                <a:rPr lang="en-US" b="1" spc="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f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or</a:t>
              </a:r>
              <a:r>
                <a:rPr lang="en-US" b="1" spc="-10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m</a:t>
              </a:r>
              <a: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a</a:t>
              </a:r>
              <a:r>
                <a:rPr lang="en-US" b="1" spc="-10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nc</a:t>
              </a:r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e </a:t>
              </a:r>
              <a:r>
                <a:rPr lang="en-US" b="1" spc="-5" dirty="0">
                  <a:solidFill>
                    <a:schemeClr val="bg1"/>
                  </a:solidFill>
                  <a:latin typeface="Calibri" panose="020F0502020204030204" pitchFamily="34" charset="0"/>
                  <a:cs typeface="Segoe UI"/>
                </a:rPr>
                <a:t>Score 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Segoe UI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4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MIPS Proposed Rule:  Quality Performance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8330" indent="-398145">
              <a:lnSpc>
                <a:spcPct val="100000"/>
              </a:lnSpc>
              <a:spcBef>
                <a:spcPts val="1200"/>
              </a:spcBef>
              <a:buClr>
                <a:srgbClr val="16375E"/>
              </a:buClr>
              <a:buFont typeface="Wingdings"/>
              <a:buChar char=""/>
              <a:tabLst>
                <a:tab pos="608965" algn="l"/>
              </a:tabLst>
            </a:pPr>
            <a:r>
              <a:rPr lang="en-US" sz="2000" dirty="0">
                <a:latin typeface="Calibri" panose="020F0502020204030204" pitchFamily="34" charset="0"/>
                <a:cs typeface="Segoe UI"/>
              </a:rPr>
              <a:t>Selection </a:t>
            </a:r>
            <a:r>
              <a:rPr lang="en-US" sz="2000" spc="-15" dirty="0">
                <a:latin typeface="Calibri" panose="020F0502020204030204" pitchFamily="34" charset="0"/>
                <a:cs typeface="Segoe UI"/>
              </a:rPr>
              <a:t>of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6</a:t>
            </a:r>
            <a:r>
              <a:rPr lang="en-US" sz="2000" spc="-8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measures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608330" indent="-398145">
              <a:lnSpc>
                <a:spcPct val="100000"/>
              </a:lnSpc>
              <a:spcBef>
                <a:spcPts val="1200"/>
              </a:spcBef>
              <a:buClr>
                <a:srgbClr val="16375E"/>
              </a:buClr>
              <a:buFont typeface="Wingdings"/>
              <a:buChar char=""/>
              <a:tabLst>
                <a:tab pos="608965" algn="l"/>
              </a:tabLst>
            </a:pPr>
            <a:r>
              <a:rPr lang="en-US" sz="2000" dirty="0">
                <a:latin typeface="Calibri" panose="020F0502020204030204" pitchFamily="34" charset="0"/>
                <a:cs typeface="Segoe UI"/>
              </a:rPr>
              <a:t>1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cross-cutting measure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and 1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outcome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measure,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or another</a:t>
            </a:r>
            <a:r>
              <a:rPr lang="en-US" sz="2000" spc="434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high priority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measure if outcome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is</a:t>
            </a:r>
            <a:r>
              <a:rPr lang="en-US" sz="2000" spc="-8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unavailable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608330" indent="-398145">
              <a:lnSpc>
                <a:spcPct val="100000"/>
              </a:lnSpc>
              <a:spcBef>
                <a:spcPts val="1200"/>
              </a:spcBef>
              <a:buClr>
                <a:srgbClr val="16375E"/>
              </a:buClr>
              <a:buFont typeface="Wingdings"/>
              <a:buChar char=""/>
              <a:tabLst>
                <a:tab pos="608965" algn="l"/>
              </a:tabLst>
            </a:pPr>
            <a:r>
              <a:rPr lang="en-US" sz="2000" dirty="0">
                <a:latin typeface="Calibri" panose="020F0502020204030204" pitchFamily="34" charset="0"/>
                <a:cs typeface="Segoe UI"/>
              </a:rPr>
              <a:t>Select </a:t>
            </a:r>
            <a:r>
              <a:rPr lang="en-US" sz="2000" spc="-10" dirty="0">
                <a:latin typeface="Calibri" panose="020F0502020204030204" pitchFamily="34" charset="0"/>
                <a:cs typeface="Segoe UI"/>
              </a:rPr>
              <a:t>from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individual measures or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a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specialty measure</a:t>
            </a:r>
            <a:r>
              <a:rPr lang="en-US" sz="2000" spc="-35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set</a:t>
            </a:r>
          </a:p>
          <a:p>
            <a:pPr marL="608330" indent="-398145">
              <a:lnSpc>
                <a:spcPct val="100000"/>
              </a:lnSpc>
              <a:spcBef>
                <a:spcPts val="1200"/>
              </a:spcBef>
              <a:buClr>
                <a:srgbClr val="16375E"/>
              </a:buClr>
              <a:buFont typeface="Wingdings"/>
              <a:buChar char=""/>
              <a:tabLst>
                <a:tab pos="608965" algn="l"/>
              </a:tabLst>
            </a:pPr>
            <a:r>
              <a:rPr lang="en-US" sz="2000" spc="-10" dirty="0">
                <a:latin typeface="Calibri" panose="020F0502020204030204" pitchFamily="34" charset="0"/>
                <a:cs typeface="Segoe UI"/>
              </a:rPr>
              <a:t>Population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measures automatically</a:t>
            </a:r>
            <a:r>
              <a:rPr lang="en-US" sz="2000" spc="-65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calculated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608330" indent="-398145">
              <a:lnSpc>
                <a:spcPct val="100000"/>
              </a:lnSpc>
              <a:spcBef>
                <a:spcPts val="1200"/>
              </a:spcBef>
              <a:buClr>
                <a:srgbClr val="16375E"/>
              </a:buClr>
              <a:buFont typeface="Wingdings"/>
              <a:buChar char=""/>
              <a:tabLst>
                <a:tab pos="608965" algn="l"/>
              </a:tabLst>
            </a:pPr>
            <a:r>
              <a:rPr lang="en-US" sz="2000" spc="-10" dirty="0">
                <a:latin typeface="Calibri" panose="020F0502020204030204" pitchFamily="34" charset="0"/>
                <a:cs typeface="Segoe UI"/>
              </a:rPr>
              <a:t>Key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Changes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from Current Program</a:t>
            </a:r>
            <a:r>
              <a:rPr lang="en-US" sz="2000" spc="-85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(PQRS):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1126490" marR="1000760" lvl="1" indent="-285115">
              <a:spcBef>
                <a:spcPts val="1200"/>
              </a:spcBef>
              <a:buFont typeface="Arial"/>
              <a:buChar char="•"/>
              <a:tabLst>
                <a:tab pos="1126490" algn="l"/>
              </a:tabLst>
            </a:pPr>
            <a:r>
              <a:rPr lang="en-US" sz="2000" spc="-10" dirty="0">
                <a:latin typeface="Calibri" panose="020F0502020204030204" pitchFamily="34" charset="0"/>
                <a:cs typeface="Segoe UI"/>
              </a:rPr>
              <a:t>Reduced from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9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measures </a:t>
            </a:r>
            <a:r>
              <a:rPr lang="en-US" sz="2000" spc="-15" dirty="0">
                <a:latin typeface="Calibri" panose="020F0502020204030204" pitchFamily="34" charset="0"/>
                <a:cs typeface="Segoe UI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6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measures with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no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domain  requirement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1126490" lvl="1" indent="-285115">
              <a:spcBef>
                <a:spcPts val="1200"/>
              </a:spcBef>
              <a:buFont typeface="Arial"/>
              <a:buChar char="•"/>
              <a:tabLst>
                <a:tab pos="1126490" algn="l"/>
              </a:tabLst>
            </a:pPr>
            <a:r>
              <a:rPr lang="en-US" sz="2000" spc="-5" dirty="0">
                <a:latin typeface="Calibri" panose="020F0502020204030204" pitchFamily="34" charset="0"/>
                <a:cs typeface="Segoe UI"/>
              </a:rPr>
              <a:t>Emphasis on outcome</a:t>
            </a:r>
            <a:r>
              <a:rPr lang="en-US" sz="2000" spc="-50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measurement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  <a:p>
            <a:pPr marL="1126490" lvl="1" indent="-285115">
              <a:spcBef>
                <a:spcPts val="1200"/>
              </a:spcBef>
              <a:buFont typeface="Arial"/>
              <a:buChar char="•"/>
              <a:tabLst>
                <a:tab pos="1126490" algn="l"/>
              </a:tabLst>
            </a:pPr>
            <a:r>
              <a:rPr lang="en-US" sz="2000" spc="-40" dirty="0">
                <a:latin typeface="Calibri" panose="020F0502020204030204" pitchFamily="34" charset="0"/>
                <a:cs typeface="Segoe UI"/>
              </a:rPr>
              <a:t>Year </a:t>
            </a:r>
            <a:r>
              <a:rPr lang="en-US" sz="2000" dirty="0">
                <a:latin typeface="Calibri" panose="020F0502020204030204" pitchFamily="34" charset="0"/>
                <a:cs typeface="Segoe UI"/>
              </a:rPr>
              <a:t>1 </a:t>
            </a:r>
            <a:r>
              <a:rPr lang="en-US" sz="2000" spc="-10" dirty="0">
                <a:latin typeface="Calibri" panose="020F0502020204030204" pitchFamily="34" charset="0"/>
                <a:cs typeface="Segoe UI"/>
              </a:rPr>
              <a:t>Weight:</a:t>
            </a:r>
            <a:r>
              <a:rPr lang="en-US" sz="2000" spc="-45" dirty="0">
                <a:latin typeface="Calibri" panose="020F0502020204030204" pitchFamily="34" charset="0"/>
                <a:cs typeface="Segoe UI"/>
              </a:rPr>
              <a:t> </a:t>
            </a:r>
            <a:r>
              <a:rPr lang="en-US" sz="2000" spc="-5" dirty="0">
                <a:latin typeface="Calibri" panose="020F0502020204030204" pitchFamily="34" charset="0"/>
                <a:cs typeface="Segoe UI"/>
              </a:rPr>
              <a:t>50%</a:t>
            </a:r>
            <a:endParaRPr lang="en-US" sz="2000" dirty="0">
              <a:latin typeface="Calibri" panose="020F0502020204030204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516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is ACP saying about measures?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43521"/>
            <a:ext cx="8159002" cy="4572000"/>
          </a:xfrm>
        </p:spPr>
        <p:txBody>
          <a:bodyPr/>
          <a:lstStyle/>
          <a:p>
            <a:r>
              <a:rPr lang="en-US" sz="2400" dirty="0"/>
              <a:t>In the short term, ACP encourages CMS to consider adopting a </a:t>
            </a:r>
            <a:r>
              <a:rPr lang="en-US" sz="2400" b="1" dirty="0"/>
              <a:t>core set of measures </a:t>
            </a:r>
            <a:r>
              <a:rPr lang="en-US" sz="2400" dirty="0"/>
              <a:t>identified through the America’s Health Insurance Plans (AHIP) coalition. </a:t>
            </a:r>
          </a:p>
          <a:p>
            <a:r>
              <a:rPr lang="en-US" sz="2400" dirty="0"/>
              <a:t>Over the longer term, CMS must continue to </a:t>
            </a:r>
            <a:r>
              <a:rPr lang="en-US" sz="2400" b="1" dirty="0"/>
              <a:t>improve the measures and reporting systems</a:t>
            </a:r>
            <a:r>
              <a:rPr lang="en-US" sz="2400" dirty="0"/>
              <a:t> to be used in MIPS to ensure that they:</a:t>
            </a:r>
          </a:p>
          <a:p>
            <a:pPr lvl="1"/>
            <a:r>
              <a:rPr lang="en-US" sz="2000" dirty="0"/>
              <a:t>measure the right things</a:t>
            </a:r>
          </a:p>
          <a:p>
            <a:pPr lvl="1"/>
            <a:r>
              <a:rPr lang="en-US" sz="2000" dirty="0"/>
              <a:t>move toward clinical outcomes and patient experience</a:t>
            </a:r>
          </a:p>
          <a:p>
            <a:pPr lvl="1"/>
            <a:r>
              <a:rPr lang="en-US" sz="2000" dirty="0"/>
              <a:t>do not create unintended adverse consequences, such as treating to the measure, increasing healthcare disparities, e.g.  avoiding sicker and “less compliant” patients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64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What is ACP saying about measures?</a:t>
            </a:r>
            <a:r>
              <a:rPr lang="en-US" sz="3200" i="1" dirty="0"/>
              <a:t/>
            </a:r>
            <a:br>
              <a:rPr lang="en-US" sz="3200" i="1" dirty="0"/>
            </a:b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/>
              <a:t>Fill critical gaps </a:t>
            </a:r>
            <a:r>
              <a:rPr lang="en-US" sz="2400" dirty="0"/>
              <a:t>in quality measurement</a:t>
            </a:r>
          </a:p>
          <a:p>
            <a:r>
              <a:rPr lang="en-US" sz="2400" dirty="0"/>
              <a:t>Obtain </a:t>
            </a:r>
            <a:r>
              <a:rPr lang="en-US" sz="2400" b="1" dirty="0"/>
              <a:t>stakeholder input </a:t>
            </a:r>
            <a:r>
              <a:rPr lang="en-US" sz="2400" dirty="0"/>
              <a:t>into the measure development process</a:t>
            </a:r>
          </a:p>
          <a:p>
            <a:r>
              <a:rPr lang="en-US" sz="2400" b="1" dirty="0"/>
              <a:t>Focus on outcomes-based measures, patient and family experience measures, care coordination measures, and measures of population health and prevention </a:t>
            </a:r>
            <a:r>
              <a:rPr lang="en-US" sz="2400" dirty="0"/>
              <a:t>– over time</a:t>
            </a:r>
          </a:p>
          <a:p>
            <a:r>
              <a:rPr lang="en-US" sz="2400" dirty="0"/>
              <a:t>Critically important to </a:t>
            </a:r>
            <a:r>
              <a:rPr lang="en-US" sz="2400" b="1" dirty="0"/>
              <a:t>minimize the burden </a:t>
            </a:r>
            <a:r>
              <a:rPr lang="en-US" sz="2400" dirty="0"/>
              <a:t>related to data collection and reporting in the quality category (as with all of the MIPS categories)</a:t>
            </a:r>
          </a:p>
          <a:p>
            <a:r>
              <a:rPr lang="en-US" sz="2400" dirty="0"/>
              <a:t>Ensure that performance measurement and reporting becomes increasingly </a:t>
            </a:r>
            <a:r>
              <a:rPr lang="en-US" sz="2400" b="1" dirty="0"/>
              <a:t>patient-focused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9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ACPthem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ACPthem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ACPtheme</Template>
  <TotalTime>107974</TotalTime>
  <Words>3741</Words>
  <Application>Microsoft Office PowerPoint</Application>
  <PresentationFormat>On-screen Show (4:3)</PresentationFormat>
  <Paragraphs>457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1_Default with figure #</vt:lpstr>
      <vt:lpstr>4_ACPtheme</vt:lpstr>
      <vt:lpstr>5_ACPtheme</vt:lpstr>
      <vt:lpstr> </vt:lpstr>
      <vt:lpstr>April 2015 – Congress Passed Landmark, Bipartisan Law – MACRA…</vt:lpstr>
      <vt:lpstr>Quality Payment Program In a Nutshell</vt:lpstr>
      <vt:lpstr>Merit-based Incentive Payment System (MIPS)</vt:lpstr>
      <vt:lpstr>This new MIPS “report card” will replace current Medicare reporting programs</vt:lpstr>
      <vt:lpstr>How will Clinicians be Scored Under  MIPS?</vt:lpstr>
      <vt:lpstr>MIPS Proposed Rule:  Quality Performance Category</vt:lpstr>
      <vt:lpstr>What is ACP saying about measures?</vt:lpstr>
      <vt:lpstr> What is ACP saying about measures? </vt:lpstr>
      <vt:lpstr>ACP Recommendations* re: MIPS Quality Performance Category… CMS must:</vt:lpstr>
      <vt:lpstr>CMS Final Measure Development Plan - Released on May 2, 2016</vt:lpstr>
      <vt:lpstr>From Meaningful Use to Advancing Care Information</vt:lpstr>
      <vt:lpstr>PowerPoint Presentation</vt:lpstr>
      <vt:lpstr>PowerPoint Presentation</vt:lpstr>
      <vt:lpstr>ACP Recommendations* re: MIPS ACI Category… CMS must:</vt:lpstr>
      <vt:lpstr>Clinical Practice Improvement Activities (CPIA)</vt:lpstr>
      <vt:lpstr>ACP Recommendations* re: MIPS Clinical Practice Improvement Activities Category… CMS must:</vt:lpstr>
      <vt:lpstr>Patient-Centered Medical Homes (PCMHs) &amp; PCMH Specialty Practices in CPIA</vt:lpstr>
      <vt:lpstr>Cost (aka Resource Use)</vt:lpstr>
      <vt:lpstr>How Much Can MIPS Adjust Payments?</vt:lpstr>
      <vt:lpstr>CMS is listening</vt:lpstr>
      <vt:lpstr>“Pick your Pace”</vt:lpstr>
      <vt:lpstr>“Pick your Pace” options:</vt:lpstr>
      <vt:lpstr>ACP’s Recommended Scoring Approach</vt:lpstr>
      <vt:lpstr>Advanced Alternative Payment Models (APMs)</vt:lpstr>
      <vt:lpstr>Advanced Alternative Payment Models (APMs)</vt:lpstr>
      <vt:lpstr>PowerPoint Presentation</vt:lpstr>
      <vt:lpstr>PowerPoint Presentation</vt:lpstr>
      <vt:lpstr>PowerPoint Presentation</vt:lpstr>
      <vt:lpstr>PowerPoint Presentation</vt:lpstr>
      <vt:lpstr>Important Information to Note about APMs and Advanced APMs</vt:lpstr>
      <vt:lpstr>How does MACRA Provide Additional Rewards for Participation in  Advanced APMs?</vt:lpstr>
      <vt:lpstr>PowerPoint Presentation</vt:lpstr>
      <vt:lpstr>Proposed Rule  Advanced APMs</vt:lpstr>
      <vt:lpstr> Independent PFPM Technical Advisory Committee</vt:lpstr>
      <vt:lpstr>ACP Recommendations re: PCMHs as Advanced APMs:</vt:lpstr>
      <vt:lpstr>ACP Recommendations re: Advanced APMs</vt:lpstr>
      <vt:lpstr>Recent MACRA Advocacy from ACP</vt:lpstr>
      <vt:lpstr>Recent MACRA Advocacy from ACP (cont.)</vt:lpstr>
      <vt:lpstr>Things You Can Do This Year to Prepare</vt:lpstr>
      <vt:lpstr>ACP Resources for MACRA – and Value-Based Payment Overall</vt:lpstr>
      <vt:lpstr>ACP Resources for MACRA – and Value-Based Payment Overall</vt:lpstr>
      <vt:lpstr>ACP Resources for MACRA – and Value-Based Payment Overall</vt:lpstr>
      <vt:lpstr>Centers for Medicare and Medicaid Learning Collaborative</vt:lpstr>
      <vt:lpstr>ACP Support and Alignment Network</vt:lpstr>
      <vt:lpstr>ACP Practice Advisor®</vt:lpstr>
      <vt:lpstr>Coming soon…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Proposals for  PQRS &amp; VBM</dc:title>
  <dc:creator>Michelle Kline</dc:creator>
  <cp:lastModifiedBy>Susan McKeown</cp:lastModifiedBy>
  <cp:revision>577</cp:revision>
  <cp:lastPrinted>2016-09-02T17:25:53Z</cp:lastPrinted>
  <dcterms:created xsi:type="dcterms:W3CDTF">2014-07-18T12:21:30Z</dcterms:created>
  <dcterms:modified xsi:type="dcterms:W3CDTF">2016-09-15T12:47:51Z</dcterms:modified>
</cp:coreProperties>
</file>