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Roboto Medium"/>
      <p:regular r:id="rId31"/>
      <p:bold r:id="rId32"/>
      <p:italic r:id="rId33"/>
      <p:boldItalic r:id="rId34"/>
    </p:embeddedFont>
    <p:embeddedFont>
      <p:font typeface="Plus Jakarta Sans"/>
      <p:regular r:id="rId35"/>
      <p:bold r:id="rId36"/>
      <p:italic r:id="rId37"/>
      <p:boldItalic r:id="rId38"/>
    </p:embeddedFont>
    <p:embeddedFont>
      <p:font typeface="Helvetica Neue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3" roundtripDataSignature="AMtx7mhoXkATwWG/0lOfyp/4/D07+yIo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77695E-4314-4B74-B8B4-06DB44CAB54B}">
  <a:tblStyle styleId="{C577695E-4314-4B74-B8B4-06DB44CAB54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font" Target="fonts/HelveticaNeue-regular.fntdata"/><Relationship Id="rId18" Type="http://schemas.openxmlformats.org/officeDocument/2006/relationships/slide" Target="slides/slide13.xml"/><Relationship Id="rId42" Type="http://schemas.openxmlformats.org/officeDocument/2006/relationships/font" Target="fonts/HelveticaNeue-boldItalic.fntdata"/><Relationship Id="rId21" Type="http://schemas.openxmlformats.org/officeDocument/2006/relationships/slide" Target="slides/slide16.xml"/><Relationship Id="rId34" Type="http://schemas.openxmlformats.org/officeDocument/2006/relationships/font" Target="fonts/RobotoMedium-boldItalic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29" Type="http://schemas.openxmlformats.org/officeDocument/2006/relationships/font" Target="fonts/Roboto-italic.fntdata"/><Relationship Id="rId16" Type="http://schemas.openxmlformats.org/officeDocument/2006/relationships/slide" Target="slides/slide11.xml"/><Relationship Id="rId40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RobotoMedium-bold.fntdata"/><Relationship Id="rId37" Type="http://schemas.openxmlformats.org/officeDocument/2006/relationships/font" Target="fonts/PlusJakartaSans-italic.fntdata"/><Relationship Id="rId45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PlusJakartaSans-bold.fntdata"/><Relationship Id="rId31" Type="http://schemas.openxmlformats.org/officeDocument/2006/relationships/font" Target="fonts/RobotoMedium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customXml" Target="../customXml/item1.xml"/><Relationship Id="rId22" Type="http://schemas.openxmlformats.org/officeDocument/2006/relationships/slide" Target="slides/slide17.xml"/><Relationship Id="rId43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Roboto-regular.fntdata"/><Relationship Id="rId30" Type="http://schemas.openxmlformats.org/officeDocument/2006/relationships/font" Target="fonts/Roboto-boldItalic.fntdata"/><Relationship Id="rId35" Type="http://schemas.openxmlformats.org/officeDocument/2006/relationships/font" Target="fonts/PlusJakartaSans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5" Type="http://schemas.openxmlformats.org/officeDocument/2006/relationships/slide" Target="slides/slide20.xml"/><Relationship Id="rId33" Type="http://schemas.openxmlformats.org/officeDocument/2006/relationships/font" Target="fonts/RobotoMedium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PlusJakartaSans-boldItalic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b7a6a5460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b7a6a546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8b7a6a5460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b7a6a546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8b7a6a54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8b7a6a546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b7a6a546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8b7a6a546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are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overpaying for low-value physician work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underutilizing their highest skills</a:t>
            </a:r>
            <a:endParaRPr/>
          </a:p>
        </p:txBody>
      </p:sp>
      <p:sp>
        <p:nvSpPr>
          <p:cNvPr id="165" name="Google Shape;165;g38b7a6a5460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b7a6a5460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38b7a6a546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are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overpaying for low-value physician work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underutilizing their highest skills</a:t>
            </a:r>
            <a:endParaRPr/>
          </a:p>
        </p:txBody>
      </p:sp>
      <p:sp>
        <p:nvSpPr>
          <p:cNvPr id="173" name="Google Shape;173;g38b7a6a5460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b7a6a5460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8b7a6a546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We are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overpaying for low-value physician work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underutilizing their highest skills</a:t>
            </a:r>
            <a:endParaRPr/>
          </a:p>
        </p:txBody>
      </p:sp>
      <p:sp>
        <p:nvSpPr>
          <p:cNvPr id="182" name="Google Shape;182;g38b7a6a5460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b7a6a5460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8b7a6a54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8b7a6a5460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b7a6a5460_0_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8b7a6a546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38b7a6a5460_0_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b0f54e97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db0f54e9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3db0f54e97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b7a6a5460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8b7a6a546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g38b7a6a5460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972cd2be02_0_8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972cd2be02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972cd2be02_0_8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b7a6a5460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8b7a6a546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8b7a6a5460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-3459296" y="-71609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838504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1016000"/>
            <a:ext cx="9950335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1660051" y="1376312"/>
            <a:ext cx="73152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660051" y="4167212"/>
            <a:ext cx="7315200" cy="103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83698" y="5827776"/>
            <a:ext cx="1737360" cy="767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 rot="5400000">
            <a:off x="-833" y="1774767"/>
            <a:ext cx="914400" cy="457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leed Picture [Right], Title, Text" showMasterSp="0">
  <p:cSld name="Full Bleed Picture [Right], Title,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>
            <p:ph idx="2" type="pic"/>
          </p:nvPr>
        </p:nvSpPr>
        <p:spPr>
          <a:xfrm>
            <a:off x="6118860" y="0"/>
            <a:ext cx="607314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833120" y="365126"/>
            <a:ext cx="5006788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33120" y="1279526"/>
            <a:ext cx="5006788" cy="4910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833120" y="6384532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0" y="6391657"/>
            <a:ext cx="838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38100" y="228600"/>
            <a:ext cx="9144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" name="Google Shape;38;p7"/>
          <p:cNvSpPr/>
          <p:nvPr/>
        </p:nvSpPr>
        <p:spPr>
          <a:xfrm rot="5400000">
            <a:off x="2889002" y="-2607005"/>
            <a:ext cx="84316" cy="5862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ctrTitle"/>
          </p:nvPr>
        </p:nvSpPr>
        <p:spPr>
          <a:xfrm>
            <a:off x="1069848" y="1376312"/>
            <a:ext cx="73152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1069848" y="4167212"/>
            <a:ext cx="7345367" cy="103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52101" y="5944463"/>
            <a:ext cx="1554480" cy="43116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/>
          <p:nvPr/>
        </p:nvSpPr>
        <p:spPr>
          <a:xfrm>
            <a:off x="9175242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295400" y="1279526"/>
            <a:ext cx="50292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6324600" y="1279526"/>
            <a:ext cx="50292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/>
        </p:nvSpPr>
        <p:spPr>
          <a:xfrm>
            <a:off x="13517217" y="424069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1293811" y="1279525"/>
            <a:ext cx="50292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1295399" y="2061544"/>
            <a:ext cx="5029200" cy="417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3" type="body"/>
          </p:nvPr>
        </p:nvSpPr>
        <p:spPr>
          <a:xfrm>
            <a:off x="6324600" y="1279525"/>
            <a:ext cx="50292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1" sz="2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8"/>
          <p:cNvSpPr txBox="1"/>
          <p:nvPr>
            <p:ph idx="4" type="body"/>
          </p:nvPr>
        </p:nvSpPr>
        <p:spPr>
          <a:xfrm>
            <a:off x="6324600" y="2061544"/>
            <a:ext cx="5029200" cy="4178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body"/>
          </p:nvPr>
        </p:nvSpPr>
        <p:spPr>
          <a:xfrm>
            <a:off x="1295400" y="1279526"/>
            <a:ext cx="2008094" cy="4892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3632200" y="1279525"/>
            <a:ext cx="7721600" cy="4892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31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07E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1295400" y="6391657"/>
            <a:ext cx="68580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10410825" y="705802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1">
            <a:alphaModFix/>
          </a:blip>
          <a:srcRect b="30714" l="0" r="0" t="0"/>
          <a:stretch/>
        </p:blipFill>
        <p:spPr>
          <a:xfrm>
            <a:off x="11406118" y="6071617"/>
            <a:ext cx="626883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731520" y="0"/>
            <a:ext cx="914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oi.org/10.1038/s41591-025-04151-2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ctrTitle"/>
          </p:nvPr>
        </p:nvSpPr>
        <p:spPr>
          <a:xfrm>
            <a:off x="1480450" y="1167294"/>
            <a:ext cx="74949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0" lang="en-US"/>
              <a:t>Technology to reduce administrative  burdens </a:t>
            </a:r>
            <a:endParaRPr/>
          </a:p>
        </p:txBody>
      </p:sp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1480457" y="3958206"/>
            <a:ext cx="76158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1600"/>
              <a:t>Priya Radhakrishnan, MD, FACP, FAMWA, </a:t>
            </a:r>
            <a:br>
              <a:rPr b="1" lang="en-US" sz="1600"/>
            </a:br>
            <a:r>
              <a:rPr lang="en-US" sz="1600"/>
              <a:t>Chief Academic Officer, VP, HonorHealth, </a:t>
            </a:r>
            <a:br>
              <a:rPr lang="en-US" sz="1600"/>
            </a:br>
            <a:r>
              <a:rPr lang="en-US" sz="1600"/>
              <a:t>Vice Dean of Clinical Affairs &amp; GME- ASU John Shufeldt School of Medicine &amp; Advanced Medical Engineering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-US" sz="1600"/>
              <a:t>Ankita Sagar, MD, MPH, FACP, FAMWA</a:t>
            </a:r>
            <a:r>
              <a:rPr lang="en-US" sz="1600"/>
              <a:t>, </a:t>
            </a:r>
            <a:br>
              <a:rPr lang="en-US" sz="1600"/>
            </a:br>
            <a:r>
              <a:rPr lang="en-US" sz="1600"/>
              <a:t>System Vice President, Clinical Transformation and Well-Being, CommonSpirit Health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Financial &amp; Operational Model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Upfront investment: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AI tools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Workflow redesign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ROI: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Increased panel size capacity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Reduced turnover costs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Improved billing capture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b7a6a5460_0_95"/>
          <p:cNvSpPr txBox="1"/>
          <p:nvPr>
            <p:ph type="ctrTitle"/>
          </p:nvPr>
        </p:nvSpPr>
        <p:spPr>
          <a:xfrm>
            <a:off x="1069848" y="1376312"/>
            <a:ext cx="7315200" cy="2790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Knowing this, how should we think about technology?</a:t>
            </a:r>
            <a:endParaRPr/>
          </a:p>
        </p:txBody>
      </p:sp>
      <p:sp>
        <p:nvSpPr>
          <p:cNvPr id="154" name="Google Shape;154;g38b7a6a5460_0_95"/>
          <p:cNvSpPr txBox="1"/>
          <p:nvPr>
            <p:ph idx="1" type="subTitle"/>
          </p:nvPr>
        </p:nvSpPr>
        <p:spPr>
          <a:xfrm>
            <a:off x="1069848" y="4167212"/>
            <a:ext cx="7345500" cy="103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b7a6a5460_0_0"/>
          <p:cNvSpPr txBox="1"/>
          <p:nvPr>
            <p:ph type="title"/>
          </p:nvPr>
        </p:nvSpPr>
        <p:spPr>
          <a:xfrm>
            <a:off x="1066800" y="812600"/>
            <a:ext cx="109392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Technology must</a:t>
            </a:r>
            <a:b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lang="en-US" sz="3100">
                <a:solidFill>
                  <a:schemeClr val="accent5"/>
                </a:solidFill>
                <a:highlight>
                  <a:schemeClr val="accent4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fundamentally improve the experience</a:t>
            </a:r>
            <a: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b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of practicing medicine,</a:t>
            </a: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b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not merely optimize </a:t>
            </a:r>
            <a:r>
              <a:rPr b="0" i="1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existing </a:t>
            </a: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processes.</a:t>
            </a:r>
            <a:endParaRPr b="0" sz="31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1" name="Google Shape;161;g38b7a6a5460_0_0"/>
          <p:cNvSpPr txBox="1"/>
          <p:nvPr>
            <p:ph idx="12" type="sldNum"/>
          </p:nvPr>
        </p:nvSpPr>
        <p:spPr>
          <a:xfrm>
            <a:off x="0" y="6391657"/>
            <a:ext cx="73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b7a6a5460_0_6"/>
          <p:cNvSpPr txBox="1"/>
          <p:nvPr>
            <p:ph type="title"/>
          </p:nvPr>
        </p:nvSpPr>
        <p:spPr>
          <a:xfrm>
            <a:off x="833127" y="365125"/>
            <a:ext cx="68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Medicine is a calling.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8" name="Google Shape;168;g38b7a6a5460_0_6"/>
          <p:cNvSpPr txBox="1"/>
          <p:nvPr>
            <p:ph idx="1" type="body"/>
          </p:nvPr>
        </p:nvSpPr>
        <p:spPr>
          <a:xfrm>
            <a:off x="228500" y="1490650"/>
            <a:ext cx="82941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924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Non-compensated work: notes, inbox, orders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4924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Invisible labor: nights/weekends/pajama time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4924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Cognitive overload: constant task switching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4924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Moral injury: right care is hardest to delivery in the system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4924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Loss of continuity: fragmented, inbox-driven care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49249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19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Loss of mastery: less thinking, more processing = widgets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69" name="Google Shape;169;g38b7a6a5460_0_6"/>
          <p:cNvSpPr txBox="1"/>
          <p:nvPr>
            <p:ph idx="12" type="sldNum"/>
          </p:nvPr>
        </p:nvSpPr>
        <p:spPr>
          <a:xfrm>
            <a:off x="0" y="6391657"/>
            <a:ext cx="838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8b7a6a5460_0_14"/>
          <p:cNvSpPr/>
          <p:nvPr>
            <p:ph idx="2" type="pic"/>
          </p:nvPr>
        </p:nvSpPr>
        <p:spPr>
          <a:xfrm>
            <a:off x="6118860" y="0"/>
            <a:ext cx="607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g38b7a6a5460_0_14"/>
          <p:cNvSpPr txBox="1"/>
          <p:nvPr>
            <p:ph type="title"/>
          </p:nvPr>
        </p:nvSpPr>
        <p:spPr>
          <a:xfrm>
            <a:off x="833127" y="365125"/>
            <a:ext cx="68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Medicine is a calling.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77" name="Google Shape;177;g38b7a6a5460_0_14"/>
          <p:cNvSpPr txBox="1"/>
          <p:nvPr>
            <p:ph idx="1" type="body"/>
          </p:nvPr>
        </p:nvSpPr>
        <p:spPr>
          <a:xfrm>
            <a:off x="833125" y="1499800"/>
            <a:ext cx="95793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accent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 question we must ask:</a:t>
            </a:r>
            <a:endParaRPr>
              <a:solidFill>
                <a:schemeClr val="accent5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8"/>
              <a:buNone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What is the problem we need to address?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8"/>
              <a:buNone/>
            </a:pPr>
            <a:r>
              <a:t/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78" name="Google Shape;178;g38b7a6a5460_0_14"/>
          <p:cNvSpPr txBox="1"/>
          <p:nvPr>
            <p:ph idx="12" type="sldNum"/>
          </p:nvPr>
        </p:nvSpPr>
        <p:spPr>
          <a:xfrm>
            <a:off x="0" y="6391657"/>
            <a:ext cx="838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b7a6a5460_0_22"/>
          <p:cNvSpPr/>
          <p:nvPr>
            <p:ph idx="2" type="pic"/>
          </p:nvPr>
        </p:nvSpPr>
        <p:spPr>
          <a:xfrm>
            <a:off x="6118860" y="0"/>
            <a:ext cx="607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g38b7a6a5460_0_22"/>
          <p:cNvSpPr txBox="1"/>
          <p:nvPr>
            <p:ph type="title"/>
          </p:nvPr>
        </p:nvSpPr>
        <p:spPr>
          <a:xfrm>
            <a:off x="833127" y="365125"/>
            <a:ext cx="68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Medicine is a calling.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86" name="Google Shape;186;g38b7a6a5460_0_22"/>
          <p:cNvSpPr txBox="1"/>
          <p:nvPr>
            <p:ph idx="1" type="body"/>
          </p:nvPr>
        </p:nvSpPr>
        <p:spPr>
          <a:xfrm>
            <a:off x="833125" y="1499800"/>
            <a:ext cx="95793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8"/>
              <a:buNone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The work no longer matches the calling.</a:t>
            </a:r>
            <a:b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This is not an interest (or resilience) problem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8"/>
              <a:buNone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It’s a flawed work design problem.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87" name="Google Shape;187;g38b7a6a5460_0_22"/>
          <p:cNvSpPr txBox="1"/>
          <p:nvPr>
            <p:ph idx="12" type="sldNum"/>
          </p:nvPr>
        </p:nvSpPr>
        <p:spPr>
          <a:xfrm>
            <a:off x="0" y="6391657"/>
            <a:ext cx="838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b7a6a5460_0_30"/>
          <p:cNvSpPr txBox="1"/>
          <p:nvPr>
            <p:ph type="title"/>
          </p:nvPr>
        </p:nvSpPr>
        <p:spPr>
          <a:xfrm>
            <a:off x="6489345" y="417376"/>
            <a:ext cx="5006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Expectations of Tech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94" name="Google Shape;194;g38b7a6a5460_0_30"/>
          <p:cNvSpPr txBox="1"/>
          <p:nvPr>
            <p:ph idx="1" type="body"/>
          </p:nvPr>
        </p:nvSpPr>
        <p:spPr>
          <a:xfrm>
            <a:off x="6331850" y="1243675"/>
            <a:ext cx="5609100" cy="4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Plus Jakarta Sans"/>
              <a:buAutoNum type="arabicPeriod"/>
            </a:pPr>
            <a:r>
              <a:rPr lang="en-US" sz="2000">
                <a:latin typeface="Plus Jakarta Sans"/>
                <a:ea typeface="Plus Jakarta Sans"/>
                <a:cs typeface="Plus Jakarta Sans"/>
                <a:sym typeface="Plus Jakarta Sans"/>
              </a:rPr>
              <a:t>Physician Time Returned</a:t>
            </a:r>
            <a:endParaRPr sz="20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Reduce after-hours work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Restore cognitive bandwidth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Create space for thinking, teaching, living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Plus Jakarta Sans"/>
              <a:buAutoNum type="arabicPeriod"/>
            </a:pPr>
            <a:r>
              <a:rPr lang="en-US" sz="2000">
                <a:latin typeface="Plus Jakarta Sans"/>
                <a:ea typeface="Plus Jakarta Sans"/>
                <a:cs typeface="Plus Jakarta Sans"/>
                <a:sym typeface="Plus Jakarta Sans"/>
              </a:rPr>
              <a:t>Top-of-License Care Redesign</a:t>
            </a:r>
            <a:endParaRPr sz="20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Upskill workforce (APPs, RNs, digital tools)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Triage needs so physicians can focus on: complex decisions, and diagnostic  &amp; therapeutic reasoning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Result in increased engagement &amp; effectiveness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Plus Jakarta Sans"/>
              <a:buAutoNum type="arabicPeriod"/>
            </a:pPr>
            <a:r>
              <a:rPr lang="en-US" sz="2000">
                <a:latin typeface="Plus Jakarta Sans"/>
                <a:ea typeface="Plus Jakarta Sans"/>
                <a:cs typeface="Plus Jakarta Sans"/>
                <a:sym typeface="Plus Jakarta Sans"/>
              </a:rPr>
              <a:t>Scalability to  move from Innovation to Adoption</a:t>
            </a:r>
            <a:endParaRPr sz="20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Adoption is prioritized over innovation novelty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Integrate into real workflows (no added steps)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Build trust by showing visible, immediate relief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435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88889"/>
              <a:buFont typeface="Plus Jakarta Sans"/>
              <a:buChar char="●"/>
            </a:pPr>
            <a:r>
              <a:rPr lang="en-US" sz="1800">
                <a:latin typeface="Plus Jakarta Sans"/>
                <a:ea typeface="Plus Jakarta Sans"/>
                <a:cs typeface="Plus Jakarta Sans"/>
                <a:sym typeface="Plus Jakarta Sans"/>
              </a:rPr>
              <a:t>Align with payment and incentive structures</a:t>
            </a:r>
            <a:endParaRPr sz="18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195" name="Google Shape;195;g38b7a6a5460_0_30"/>
          <p:cNvSpPr txBox="1"/>
          <p:nvPr>
            <p:ph idx="12" type="sldNum"/>
          </p:nvPr>
        </p:nvSpPr>
        <p:spPr>
          <a:xfrm>
            <a:off x="3918850" y="6104282"/>
            <a:ext cx="838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6" name="Google Shape;196;g38b7a6a5460_0_30"/>
          <p:cNvGrpSpPr/>
          <p:nvPr/>
        </p:nvGrpSpPr>
        <p:grpSpPr>
          <a:xfrm>
            <a:off x="290355" y="694963"/>
            <a:ext cx="6081430" cy="5109080"/>
            <a:chOff x="127770" y="1112976"/>
            <a:chExt cx="6081430" cy="5109080"/>
          </a:xfrm>
        </p:grpSpPr>
        <p:sp>
          <p:nvSpPr>
            <p:cNvPr id="197" name="Google Shape;197;g38b7a6a5460_0_30"/>
            <p:cNvSpPr/>
            <p:nvPr/>
          </p:nvSpPr>
          <p:spPr>
            <a:xfrm>
              <a:off x="541820" y="1825581"/>
              <a:ext cx="5052000" cy="38853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77700" lIns="177700" spcFirstLastPara="1" rIns="177700" wrap="square" tIns="177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8b7a6a5460_0_30"/>
            <p:cNvSpPr txBox="1"/>
            <p:nvPr/>
          </p:nvSpPr>
          <p:spPr>
            <a:xfrm>
              <a:off x="1665600" y="3349172"/>
              <a:ext cx="2805900" cy="21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7700" lIns="177700" spcFirstLastPara="1" rIns="177700" wrap="square" tIns="177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32"/>
                <a:buFont typeface="Arial"/>
                <a:buNone/>
              </a:pPr>
              <a:r>
                <a:rPr b="1" i="0" lang="en-US" sz="2332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Levers that Redesign the Practice of Internal Medicine</a:t>
              </a:r>
              <a:endParaRPr b="1" i="0" sz="2332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99" name="Google Shape;199;g38b7a6a5460_0_30"/>
            <p:cNvGrpSpPr/>
            <p:nvPr/>
          </p:nvGrpSpPr>
          <p:grpSpPr>
            <a:xfrm>
              <a:off x="127770" y="2186633"/>
              <a:ext cx="2380048" cy="4035418"/>
              <a:chOff x="3058183" y="1649072"/>
              <a:chExt cx="1224493" cy="2076153"/>
            </a:xfrm>
          </p:grpSpPr>
          <p:sp>
            <p:nvSpPr>
              <p:cNvPr id="200" name="Google Shape;200;g38b7a6a5460_0_30"/>
              <p:cNvSpPr/>
              <p:nvPr/>
            </p:nvSpPr>
            <p:spPr>
              <a:xfrm rot="-3360517">
                <a:off x="2960388" y="2297118"/>
                <a:ext cx="1629676" cy="125310"/>
              </a:xfrm>
              <a:prstGeom prst="leftRightArrow">
                <a:avLst>
                  <a:gd fmla="val 50000" name="adj1"/>
                  <a:gd fmla="val 5000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177700" lIns="177700" spcFirstLastPara="1" rIns="177700" wrap="square" tIns="177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38b7a6a5460_0_30"/>
              <p:cNvSpPr/>
              <p:nvPr/>
            </p:nvSpPr>
            <p:spPr>
              <a:xfrm>
                <a:off x="3058183" y="3159725"/>
                <a:ext cx="565200" cy="565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11083" rotWithShape="0" algn="bl" dir="5400000" dist="37028">
                  <a:srgbClr val="212121">
                    <a:alpha val="38040"/>
                  </a:srgbClr>
                </a:outerShdw>
              </a:effectLst>
            </p:spPr>
            <p:txBody>
              <a:bodyPr anchorCtr="0" anchor="ctr" bIns="177700" lIns="177700" spcFirstLastPara="1" rIns="177700" wrap="square" tIns="177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FFFFFF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Scalability</a:t>
                </a:r>
                <a:endParaRPr b="1" i="0" sz="1500" u="none" cap="none" strike="noStrike">
                  <a:solidFill>
                    <a:srgbClr val="FFFFFF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endParaRPr>
              </a:p>
            </p:txBody>
          </p:sp>
        </p:grpSp>
        <p:grpSp>
          <p:nvGrpSpPr>
            <p:cNvPr id="202" name="Google Shape;202;g38b7a6a5460_0_30"/>
            <p:cNvGrpSpPr/>
            <p:nvPr/>
          </p:nvGrpSpPr>
          <p:grpSpPr>
            <a:xfrm>
              <a:off x="2374939" y="1112976"/>
              <a:ext cx="3177151" cy="3816685"/>
              <a:chOff x="8357739" y="224701"/>
              <a:chExt cx="3177151" cy="3816685"/>
            </a:xfrm>
          </p:grpSpPr>
          <p:grpSp>
            <p:nvGrpSpPr>
              <p:cNvPr id="203" name="Google Shape;203;g38b7a6a5460_0_30"/>
              <p:cNvGrpSpPr/>
              <p:nvPr/>
            </p:nvGrpSpPr>
            <p:grpSpPr>
              <a:xfrm>
                <a:off x="8357739" y="224701"/>
                <a:ext cx="3177151" cy="3816685"/>
                <a:chOff x="4214313" y="1096694"/>
                <a:chExt cx="1634589" cy="1963618"/>
              </a:xfrm>
            </p:grpSpPr>
            <p:sp>
              <p:nvSpPr>
                <p:cNvPr id="204" name="Google Shape;204;g38b7a6a5460_0_30"/>
                <p:cNvSpPr/>
                <p:nvPr/>
              </p:nvSpPr>
              <p:spPr>
                <a:xfrm rot="3420919">
                  <a:off x="4574995" y="2300030"/>
                  <a:ext cx="1581515" cy="125565"/>
                </a:xfrm>
                <a:prstGeom prst="leftRight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177700" lIns="177700" spcFirstLastPara="1" rIns="177700" wrap="square" tIns="177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g38b7a6a5460_0_30"/>
                <p:cNvSpPr/>
                <p:nvPr/>
              </p:nvSpPr>
              <p:spPr>
                <a:xfrm>
                  <a:off x="4214313" y="1096694"/>
                  <a:ext cx="713700" cy="6669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111083" rotWithShape="0" algn="bl" dir="5400000" dist="37028">
                    <a:srgbClr val="212121">
                      <a:alpha val="38040"/>
                    </a:srgbClr>
                  </a:outerShdw>
                </a:effectLst>
              </p:spPr>
              <p:txBody>
                <a:bodyPr anchorCtr="0" anchor="ctr" bIns="177700" lIns="177700" spcFirstLastPara="1" rIns="177700" wrap="square" tIns="177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332"/>
                    <a:buFont typeface="Arial"/>
                    <a:buNone/>
                  </a:pPr>
                  <a:r>
                    <a:t/>
                  </a:r>
                  <a:endParaRPr b="0" i="0" sz="2332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</p:grpSp>
          <p:sp>
            <p:nvSpPr>
              <p:cNvPr id="206" name="Google Shape;206;g38b7a6a5460_0_30"/>
              <p:cNvSpPr txBox="1"/>
              <p:nvPr/>
            </p:nvSpPr>
            <p:spPr>
              <a:xfrm>
                <a:off x="8446275" y="372175"/>
                <a:ext cx="12087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chemeClr val="lt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Physician Time Returned</a:t>
                </a:r>
                <a:endParaRPr b="1" i="0" sz="1500" u="none" cap="none" strike="noStrike">
                  <a:solidFill>
                    <a:schemeClr val="lt1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endParaRPr>
              </a:p>
            </p:txBody>
          </p:sp>
        </p:grpSp>
        <p:grpSp>
          <p:nvGrpSpPr>
            <p:cNvPr id="207" name="Google Shape;207;g38b7a6a5460_0_30"/>
            <p:cNvGrpSpPr/>
            <p:nvPr/>
          </p:nvGrpSpPr>
          <p:grpSpPr>
            <a:xfrm>
              <a:off x="1371507" y="5122893"/>
              <a:ext cx="4837693" cy="1099162"/>
              <a:chOff x="7354307" y="4234618"/>
              <a:chExt cx="4837693" cy="1099162"/>
            </a:xfrm>
          </p:grpSpPr>
          <p:grpSp>
            <p:nvGrpSpPr>
              <p:cNvPr id="208" name="Google Shape;208;g38b7a6a5460_0_30"/>
              <p:cNvGrpSpPr/>
              <p:nvPr/>
            </p:nvGrpSpPr>
            <p:grpSpPr>
              <a:xfrm>
                <a:off x="7354307" y="4234618"/>
                <a:ext cx="4761810" cy="1099162"/>
                <a:chOff x="3698064" y="3159725"/>
                <a:chExt cx="2449869" cy="565500"/>
              </a:xfrm>
            </p:grpSpPr>
            <p:sp>
              <p:nvSpPr>
                <p:cNvPr id="209" name="Google Shape;209;g38b7a6a5460_0_30"/>
                <p:cNvSpPr/>
                <p:nvPr/>
              </p:nvSpPr>
              <p:spPr>
                <a:xfrm rot="10800000">
                  <a:off x="3698064" y="3575617"/>
                  <a:ext cx="1740900" cy="125400"/>
                </a:xfrm>
                <a:prstGeom prst="leftRightArrow">
                  <a:avLst>
                    <a:gd fmla="val 50000" name="adj1"/>
                    <a:gd fmla="val 50000" name="adj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77700" lIns="177700" spcFirstLastPara="1" rIns="177700" wrap="square" tIns="177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g38b7a6a5460_0_30"/>
                <p:cNvSpPr/>
                <p:nvPr/>
              </p:nvSpPr>
              <p:spPr>
                <a:xfrm>
                  <a:off x="5582733" y="3159725"/>
                  <a:ext cx="565200" cy="5655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111083" rotWithShape="0" algn="bl" dir="5400000" dist="37028">
                    <a:srgbClr val="212121">
                      <a:alpha val="38040"/>
                    </a:srgbClr>
                  </a:outerShdw>
                </a:effectLst>
              </p:spPr>
              <p:txBody>
                <a:bodyPr anchorCtr="0" anchor="ctr" bIns="177700" lIns="177700" spcFirstLastPara="1" rIns="177700" wrap="square" tIns="177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332"/>
                    <a:buFont typeface="Arial"/>
                    <a:buNone/>
                  </a:pPr>
                  <a:r>
                    <a:t/>
                  </a:r>
                  <a:endParaRPr b="0" i="0" sz="2332" u="none" cap="none" strike="noStrike">
                    <a:solidFill>
                      <a:srgbClr val="FFFFFF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</p:grpSp>
          <p:sp>
            <p:nvSpPr>
              <p:cNvPr id="211" name="Google Shape;211;g38b7a6a5460_0_30"/>
              <p:cNvSpPr txBox="1"/>
              <p:nvPr/>
            </p:nvSpPr>
            <p:spPr>
              <a:xfrm>
                <a:off x="10983300" y="4334050"/>
                <a:ext cx="1208700" cy="9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chemeClr val="lt1"/>
                    </a:solidFill>
                    <a:latin typeface="Plus Jakarta Sans"/>
                    <a:ea typeface="Plus Jakarta Sans"/>
                    <a:cs typeface="Plus Jakarta Sans"/>
                    <a:sym typeface="Plus Jakarta Sans"/>
                  </a:rPr>
                  <a:t>Top of License Care</a:t>
                </a:r>
                <a:endParaRPr b="1" i="0" sz="1500" u="none" cap="none" strike="noStrike">
                  <a:solidFill>
                    <a:schemeClr val="lt1"/>
                  </a:solidFill>
                  <a:latin typeface="Plus Jakarta Sans"/>
                  <a:ea typeface="Plus Jakarta Sans"/>
                  <a:cs typeface="Plus Jakarta Sans"/>
                  <a:sym typeface="Plus Jakarta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8b7a6a5460_0_53"/>
          <p:cNvSpPr/>
          <p:nvPr>
            <p:ph idx="2" type="pic"/>
          </p:nvPr>
        </p:nvSpPr>
        <p:spPr>
          <a:xfrm>
            <a:off x="6118860" y="0"/>
            <a:ext cx="6073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g38b7a6a5460_0_53"/>
          <p:cNvSpPr txBox="1"/>
          <p:nvPr>
            <p:ph type="title"/>
          </p:nvPr>
        </p:nvSpPr>
        <p:spPr>
          <a:xfrm>
            <a:off x="833125" y="365125"/>
            <a:ext cx="6300300" cy="14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Tech focuses on:</a:t>
            </a:r>
            <a:endParaRPr b="0" i="0" sz="3000" u="none" cap="none" strike="noStrike">
              <a:solidFill>
                <a:srgbClr val="007E66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19" name="Google Shape;219;g38b7a6a5460_0_53"/>
          <p:cNvSpPr txBox="1"/>
          <p:nvPr>
            <p:ph idx="1" type="body"/>
          </p:nvPr>
        </p:nvSpPr>
        <p:spPr>
          <a:xfrm>
            <a:off x="833125" y="1687825"/>
            <a:ext cx="8325300" cy="45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Efficiency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Click reduction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Plus Jakarta Sans"/>
              <a:buChar char="●"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Burnout mitigation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accent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The question we must ask:</a:t>
            </a:r>
            <a:endParaRPr>
              <a:solidFill>
                <a:schemeClr val="accent5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Does this tech make Internal Medicine a career people choose, survive, and </a:t>
            </a:r>
            <a:r>
              <a:rPr b="1" i="1" lang="en-US">
                <a:latin typeface="Plus Jakarta Sans"/>
                <a:ea typeface="Plus Jakarta Sans"/>
                <a:cs typeface="Plus Jakarta Sans"/>
                <a:sym typeface="Plus Jakarta Sans"/>
              </a:rPr>
              <a:t>thrive</a:t>
            </a: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?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i="1" lang="en-US">
                <a:solidFill>
                  <a:schemeClr val="accent5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Bottom line:</a:t>
            </a:r>
            <a:endParaRPr i="1">
              <a:solidFill>
                <a:schemeClr val="accent5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Plus Jakarta Sans"/>
                <a:ea typeface="Plus Jakarta Sans"/>
                <a:cs typeface="Plus Jakarta Sans"/>
                <a:sym typeface="Plus Jakarta Sans"/>
              </a:rPr>
              <a:t>If it doesn’t improve how it feels to practice, it won’t change workforce trends.</a:t>
            </a:r>
            <a:endParaRPr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20" name="Google Shape;220;g38b7a6a5460_0_53"/>
          <p:cNvSpPr txBox="1"/>
          <p:nvPr>
            <p:ph idx="12" type="sldNum"/>
          </p:nvPr>
        </p:nvSpPr>
        <p:spPr>
          <a:xfrm>
            <a:off x="0" y="6391657"/>
            <a:ext cx="838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b0f54e97e_0_0"/>
          <p:cNvSpPr txBox="1"/>
          <p:nvPr>
            <p:ph type="title"/>
          </p:nvPr>
        </p:nvSpPr>
        <p:spPr>
          <a:xfrm>
            <a:off x="1066800" y="812600"/>
            <a:ext cx="109392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Technology must</a:t>
            </a:r>
            <a:b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lang="en-US" sz="3100">
                <a:solidFill>
                  <a:schemeClr val="accent5"/>
                </a:solidFill>
                <a:highlight>
                  <a:schemeClr val="accent4"/>
                </a:highlight>
                <a:latin typeface="Plus Jakarta Sans"/>
                <a:ea typeface="Plus Jakarta Sans"/>
                <a:cs typeface="Plus Jakarta Sans"/>
                <a:sym typeface="Plus Jakarta Sans"/>
              </a:rPr>
              <a:t>fundamentally improve the experience</a:t>
            </a:r>
            <a: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b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b="0" lang="en-US" sz="3100">
                <a:solidFill>
                  <a:schemeClr val="accen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of practicing medicine,</a:t>
            </a: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b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not merely optimize </a:t>
            </a:r>
            <a:r>
              <a:rPr b="0" i="1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existing </a:t>
            </a:r>
            <a:r>
              <a:rPr b="0" lang="en-US" sz="3100">
                <a:latin typeface="Plus Jakarta Sans"/>
                <a:ea typeface="Plus Jakarta Sans"/>
                <a:cs typeface="Plus Jakarta Sans"/>
                <a:sym typeface="Plus Jakarta Sans"/>
              </a:rPr>
              <a:t>processes.</a:t>
            </a:r>
            <a:endParaRPr b="0" sz="310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27" name="Google Shape;227;g3db0f54e97e_0_0"/>
          <p:cNvSpPr txBox="1"/>
          <p:nvPr>
            <p:ph idx="12" type="sldNum"/>
          </p:nvPr>
        </p:nvSpPr>
        <p:spPr>
          <a:xfrm>
            <a:off x="0" y="6391657"/>
            <a:ext cx="73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b7a6a5460_0_61"/>
          <p:cNvSpPr txBox="1"/>
          <p:nvPr>
            <p:ph idx="12" type="sldNum"/>
          </p:nvPr>
        </p:nvSpPr>
        <p:spPr>
          <a:xfrm>
            <a:off x="0" y="6391657"/>
            <a:ext cx="731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38b7a6a5460_0_61"/>
          <p:cNvSpPr/>
          <p:nvPr/>
        </p:nvSpPr>
        <p:spPr>
          <a:xfrm>
            <a:off x="10526950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Diagnostic support tools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Treatment recommendation engines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Order/referral automation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Chart summarization + clinical reasoning assistants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AI "copilots" embedded in EHR workflows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35" name="Google Shape;235;g38b7a6a5460_0_61"/>
          <p:cNvSpPr/>
          <p:nvPr/>
        </p:nvSpPr>
        <p:spPr>
          <a:xfrm>
            <a:off x="865350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EHR-integrated AI platforms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Interoperabiliy and  data aggregation layers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data models and APIs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Enterprise AI infrastructure (secure, compliant LLM layers)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36" name="Google Shape;236;g38b7a6a5460_0_61"/>
          <p:cNvSpPr/>
          <p:nvPr/>
        </p:nvSpPr>
        <p:spPr>
          <a:xfrm>
            <a:off x="2475617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Conducting literature review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Analyzing research data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Recording research processes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Managing research enrollment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37" name="Google Shape;237;g38b7a6a5460_0_61"/>
          <p:cNvSpPr/>
          <p:nvPr/>
        </p:nvSpPr>
        <p:spPr>
          <a:xfrm>
            <a:off x="4085883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Automated coding and billing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Documentation-to- revenue optimization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Prior authorization support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571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Utilization + compliance tools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38" name="Google Shape;238;g38b7a6a5460_0_61"/>
          <p:cNvSpPr/>
          <p:nvPr/>
        </p:nvSpPr>
        <p:spPr>
          <a:xfrm>
            <a:off x="5696150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E8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Inbox triage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E8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Task routing across care teams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1E86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Scheduling + follow-up automation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39" name="Google Shape;239;g38b7a6a5460_0_61"/>
          <p:cNvSpPr/>
          <p:nvPr/>
        </p:nvSpPr>
        <p:spPr>
          <a:xfrm>
            <a:off x="7306417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6703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Ambient scribes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6703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Note generation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6703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summarization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6703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Coding support (CPT/ICD)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0" name="Google Shape;240;g38b7a6a5460_0_61"/>
          <p:cNvSpPr/>
          <p:nvPr/>
        </p:nvSpPr>
        <p:spPr>
          <a:xfrm>
            <a:off x="865325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Connection between external imaging and Primary Care, Gen AI for emails or documents etc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1" name="Google Shape;241;g38b7a6a5460_0_61"/>
          <p:cNvSpPr/>
          <p:nvPr/>
        </p:nvSpPr>
        <p:spPr>
          <a:xfrm>
            <a:off x="2475594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Statistically analyze the data, randomize enrollees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2" name="Google Shape;242;g38b7a6a5460_0_61"/>
          <p:cNvSpPr/>
          <p:nvPr/>
        </p:nvSpPr>
        <p:spPr>
          <a:xfrm>
            <a:off x="4085863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Revenue optimization for missing codes, CDI AI for missing details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3" name="Google Shape;243;g38b7a6a5460_0_61"/>
          <p:cNvSpPr/>
          <p:nvPr/>
        </p:nvSpPr>
        <p:spPr>
          <a:xfrm>
            <a:off x="5696133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Triage summary for call center, smart scheduling, Patient tracking in ED/hospital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4" name="Google Shape;244;g38b7a6a5460_0_61"/>
          <p:cNvSpPr/>
          <p:nvPr/>
        </p:nvSpPr>
        <p:spPr>
          <a:xfrm>
            <a:off x="7306402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Ambient listening or coding companions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5" name="Google Shape;245;g38b7a6a5460_0_61"/>
          <p:cNvSpPr/>
          <p:nvPr/>
        </p:nvSpPr>
        <p:spPr>
          <a:xfrm>
            <a:off x="10526940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AI assisted colonoscopy, AI assisted liver embolization simulation, RPA for cancer screening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6" name="Google Shape;246;g38b7a6a5460_0_61"/>
          <p:cNvSpPr txBox="1"/>
          <p:nvPr/>
        </p:nvSpPr>
        <p:spPr>
          <a:xfrm>
            <a:off x="865350" y="6286725"/>
            <a:ext cx="1016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Adapted from: Bedi, S., Cui, H., Fuentes, M. et al. Holistic evaluation of large language models for medical tasks with MedHELM. Nat Med 32, 943–951 (2026). </a:t>
            </a:r>
            <a:r>
              <a:rPr b="0" i="0" lang="en-US" sz="800" u="sng" cap="none" strike="noStrike">
                <a:solidFill>
                  <a:schemeClr val="hlink"/>
                </a:solidFill>
                <a:latin typeface="Plus Jakarta Sans"/>
                <a:ea typeface="Plus Jakarta Sans"/>
                <a:cs typeface="Plus Jakarta Sans"/>
                <a:sym typeface="Plus Jakarta Sans"/>
                <a:hlinkClick r:id="rId3"/>
              </a:rPr>
              <a:t>https://doi.org/10.1038/s41591-025-04151-2</a:t>
            </a:r>
            <a:r>
              <a:rPr b="0" i="0" lang="en-US" sz="800" u="none" cap="none" strike="noStrike">
                <a:solidFill>
                  <a:schemeClr val="dk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 </a:t>
            </a:r>
            <a:endParaRPr b="0" i="0" sz="800" u="none" cap="none" strike="noStrike">
              <a:solidFill>
                <a:schemeClr val="dk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7" name="Google Shape;247;g38b7a6a5460_0_61"/>
          <p:cNvSpPr/>
          <p:nvPr/>
        </p:nvSpPr>
        <p:spPr>
          <a:xfrm>
            <a:off x="865325" y="916433"/>
            <a:ext cx="1503000" cy="11337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Foundational / Infrastructure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8" name="Google Shape;248;g38b7a6a5460_0_61"/>
          <p:cNvSpPr/>
          <p:nvPr/>
        </p:nvSpPr>
        <p:spPr>
          <a:xfrm>
            <a:off x="2475598" y="916433"/>
            <a:ext cx="1503000" cy="1133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Medical Research Assistance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49" name="Google Shape;249;g38b7a6a5460_0_61"/>
          <p:cNvSpPr/>
          <p:nvPr/>
        </p:nvSpPr>
        <p:spPr>
          <a:xfrm>
            <a:off x="4085870" y="916433"/>
            <a:ext cx="1503000" cy="1133700"/>
          </a:xfrm>
          <a:prstGeom prst="rect">
            <a:avLst/>
          </a:prstGeom>
          <a:solidFill>
            <a:srgbClr val="007E66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Revenue Cycle &amp; Utilization 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0" name="Google Shape;250;g38b7a6a5460_0_61"/>
          <p:cNvSpPr/>
          <p:nvPr/>
        </p:nvSpPr>
        <p:spPr>
          <a:xfrm>
            <a:off x="5696143" y="916433"/>
            <a:ext cx="1503000" cy="1133700"/>
          </a:xfrm>
          <a:prstGeom prst="rect">
            <a:avLst/>
          </a:prstGeom>
          <a:solidFill>
            <a:srgbClr val="674EA7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Workflow Automation &amp; Care Coordination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1" name="Google Shape;251;g38b7a6a5460_0_61"/>
          <p:cNvSpPr/>
          <p:nvPr/>
        </p:nvSpPr>
        <p:spPr>
          <a:xfrm>
            <a:off x="7306416" y="916433"/>
            <a:ext cx="1503000" cy="1133700"/>
          </a:xfrm>
          <a:prstGeom prst="rect">
            <a:avLst/>
          </a:prstGeom>
          <a:solidFill>
            <a:srgbClr val="C7670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Documentation &amp; Ambient AI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2" name="Google Shape;252;g38b7a6a5460_0_61"/>
          <p:cNvSpPr/>
          <p:nvPr/>
        </p:nvSpPr>
        <p:spPr>
          <a:xfrm>
            <a:off x="10526961" y="916433"/>
            <a:ext cx="1503000" cy="11337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Clinical Decision Support &amp; AI </a:t>
            </a:r>
            <a:b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</a:b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Co-Pilots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3" name="Google Shape;253;g38b7a6a5460_0_61"/>
          <p:cNvSpPr txBox="1"/>
          <p:nvPr>
            <p:ph type="title"/>
          </p:nvPr>
        </p:nvSpPr>
        <p:spPr>
          <a:xfrm>
            <a:off x="1063750" y="208841"/>
            <a:ext cx="105051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AI in Clinical Settings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4" name="Google Shape;254;g38b7a6a5460_0_61"/>
          <p:cNvSpPr/>
          <p:nvPr/>
        </p:nvSpPr>
        <p:spPr>
          <a:xfrm>
            <a:off x="8916683" y="2064349"/>
            <a:ext cx="1503000" cy="281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Messaging automation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Patient instructions + education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100"/>
              <a:buFont typeface="Plus Jakarta Sans"/>
              <a:buChar char="●"/>
            </a:pPr>
            <a:r>
              <a:rPr b="0" i="0" lang="en-US" sz="11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Virtual agents (calls, scheduling, follow-ups)</a:t>
            </a:r>
            <a:endParaRPr b="0" i="0" sz="11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5" name="Google Shape;255;g38b7a6a5460_0_61"/>
          <p:cNvSpPr/>
          <p:nvPr/>
        </p:nvSpPr>
        <p:spPr>
          <a:xfrm>
            <a:off x="8916671" y="4684394"/>
            <a:ext cx="1503000" cy="1133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000000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Ex. Virtual AI agent for triage inboxes, automated responses in inbox, </a:t>
            </a:r>
            <a:endParaRPr b="0" i="1" sz="1000" u="none" cap="none" strike="noStrike">
              <a:solidFill>
                <a:srgbClr val="000000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  <p:sp>
        <p:nvSpPr>
          <p:cNvPr id="256" name="Google Shape;256;g38b7a6a5460_0_61"/>
          <p:cNvSpPr/>
          <p:nvPr/>
        </p:nvSpPr>
        <p:spPr>
          <a:xfrm>
            <a:off x="8916689" y="916433"/>
            <a:ext cx="1503000" cy="11337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19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Plus Jakarta Sans"/>
                <a:ea typeface="Plus Jakarta Sans"/>
                <a:cs typeface="Plus Jakarta Sans"/>
                <a:sym typeface="Plus Jakarta Sans"/>
              </a:rPr>
              <a:t>Patient Communication &amp; Engagement</a:t>
            </a:r>
            <a:endParaRPr b="1" i="0" sz="1200" u="none" cap="none" strike="noStrike">
              <a:solidFill>
                <a:schemeClr val="lt1"/>
              </a:solidFill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972cd2be02_0_836"/>
          <p:cNvSpPr txBox="1"/>
          <p:nvPr>
            <p:ph type="ctrTitle"/>
          </p:nvPr>
        </p:nvSpPr>
        <p:spPr>
          <a:xfrm>
            <a:off x="1069848" y="1376312"/>
            <a:ext cx="73152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Begin with the end in sight </a:t>
            </a:r>
            <a:endParaRPr/>
          </a:p>
        </p:txBody>
      </p:sp>
      <p:sp>
        <p:nvSpPr>
          <p:cNvPr id="87" name="Google Shape;87;g3972cd2be02_0_836"/>
          <p:cNvSpPr txBox="1"/>
          <p:nvPr>
            <p:ph idx="1" type="subTitle"/>
          </p:nvPr>
        </p:nvSpPr>
        <p:spPr>
          <a:xfrm>
            <a:off x="1069848" y="4167212"/>
            <a:ext cx="7345367" cy="10309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Technology, Medical Education and the Future </a:t>
            </a:r>
            <a:endParaRPr/>
          </a:p>
        </p:txBody>
      </p:sp>
      <p:sp>
        <p:nvSpPr>
          <p:cNvPr id="88" name="Google Shape;88;g3972cd2be02_0_836"/>
          <p:cNvSpPr txBox="1"/>
          <p:nvPr>
            <p:ph idx="4294967295" type="sldNum"/>
          </p:nvPr>
        </p:nvSpPr>
        <p:spPr>
          <a:xfrm>
            <a:off x="0" y="6391275"/>
            <a:ext cx="838200" cy="274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Google Shape;262;g38b7a6a5460_0_89"/>
          <p:cNvGraphicFramePr/>
          <p:nvPr/>
        </p:nvGraphicFramePr>
        <p:xfrm>
          <a:off x="751513" y="130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{C577695E-4314-4B74-B8B4-06DB44CAB54B}</a:tableStyleId>
              </a:tblPr>
              <a:tblGrid>
                <a:gridCol w="957225"/>
                <a:gridCol w="957225"/>
                <a:gridCol w="3924625"/>
                <a:gridCol w="4849900"/>
              </a:tblGrid>
              <a:tr h="430925">
                <a:tc gridSpan="2"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Effort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</a:tr>
              <a:tr h="380425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High Effort</a:t>
                      </a:r>
                      <a:endParaRPr i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Low Effort</a:t>
                      </a:r>
                      <a:endParaRPr i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49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lt1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Impact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High Impact</a:t>
                      </a:r>
                      <a:endParaRPr i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Strategic enablers</a:t>
                      </a:r>
                      <a:endParaRPr b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Virtual RN triage models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Centralized inbox or call management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Pre-visit planning at scale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AI clinical decision support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Near Term bets/ Quick Wins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Ambient / generative documentation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Inbox triage rules + protocols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Basic RPA for refills, forms, scheduling, patient risk stratification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595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Low </a:t>
                      </a:r>
                      <a:r>
                        <a:rPr i="1" lang="en-US" sz="1400" u="none" cap="none" strike="noStrike">
                          <a:solidFill>
                            <a:schemeClr val="dk1"/>
                          </a:solidFill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Impact</a:t>
                      </a:r>
                      <a:endParaRPr i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Foundational Bets/Ecosystem </a:t>
                      </a:r>
                      <a:endParaRPr b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Cross-payer PA automation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Interoperable data exchange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Payment models that reward cognitive work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Incremental Optimizers</a:t>
                      </a:r>
                      <a:endParaRPr b="1"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Minor EHR workflow tweaks (templates, order sets)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Single-step click reductions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Small improvements without role redesign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Narrow automation that saves seconds, not hours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Plus Jakarta Sans"/>
                        <a:buChar char="●"/>
                      </a:pPr>
                      <a:r>
                        <a:rPr lang="en-US" sz="1400" u="none" cap="none" strike="noStrike">
                          <a:latin typeface="Plus Jakarta Sans"/>
                          <a:ea typeface="Plus Jakarta Sans"/>
                          <a:cs typeface="Plus Jakarta Sans"/>
                          <a:sym typeface="Plus Jakarta Sans"/>
                        </a:rPr>
                        <a:t>One-off specialty tools with limited spread</a:t>
                      </a:r>
                      <a:endParaRPr sz="1400" u="none" cap="none" strike="noStrike">
                        <a:latin typeface="Plus Jakarta Sans"/>
                        <a:ea typeface="Plus Jakarta Sans"/>
                        <a:cs typeface="Plus Jakarta Sans"/>
                        <a:sym typeface="Plus Jakarta Sans"/>
                      </a:endParaRPr>
                    </a:p>
                  </a:txBody>
                  <a:tcPr marT="63500" marB="63500" marR="63500" marL="63500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3" name="Google Shape;263;g38b7a6a5460_0_89"/>
          <p:cNvSpPr txBox="1"/>
          <p:nvPr>
            <p:ph type="title"/>
          </p:nvPr>
        </p:nvSpPr>
        <p:spPr>
          <a:xfrm>
            <a:off x="833127" y="365125"/>
            <a:ext cx="68229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Plus Jakarta Sans"/>
                <a:ea typeface="Plus Jakarta Sans"/>
                <a:cs typeface="Plus Jakarta Sans"/>
                <a:sym typeface="Plus Jakarta Sans"/>
              </a:rPr>
              <a:t>Priority Matrix for Clinical AI</a:t>
            </a:r>
            <a:endParaRPr b="0">
              <a:latin typeface="Plus Jakarta Sans"/>
              <a:ea typeface="Plus Jakarta Sans"/>
              <a:cs typeface="Plus Jakarta Sans"/>
              <a:sym typeface="Plus Jakart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>
            <p:ph type="ctrTitle"/>
          </p:nvPr>
        </p:nvSpPr>
        <p:spPr>
          <a:xfrm>
            <a:off x="1069850" y="1376306"/>
            <a:ext cx="73152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/>
              <a:t>Call to Action</a:t>
            </a:r>
            <a:endParaRPr/>
          </a:p>
        </p:txBody>
      </p:sp>
      <p:sp>
        <p:nvSpPr>
          <p:cNvPr id="269" name="Google Shape;269;p20"/>
          <p:cNvSpPr txBox="1"/>
          <p:nvPr>
            <p:ph idx="1" type="subTitle"/>
          </p:nvPr>
        </p:nvSpPr>
        <p:spPr>
          <a:xfrm>
            <a:off x="1069850" y="3007178"/>
            <a:ext cx="73455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i="0" lang="en-US" sz="1800" u="none" cap="none" strike="noStrike"/>
              <a:t>Integrate technology into </a:t>
            </a:r>
            <a:r>
              <a:rPr b="1" i="0" lang="en-US" sz="1800" u="none" cap="none" strike="noStrike"/>
              <a:t>training environments first</a:t>
            </a:r>
            <a:r>
              <a:rPr i="0" lang="en-US" sz="1800" u="none" cap="none" strike="noStrike"/>
              <a:t>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i="0" lang="en-US" sz="1800" u="none" cap="none" strike="noStrike"/>
              <a:t>Align incentives with </a:t>
            </a:r>
            <a:r>
              <a:rPr b="1" i="0" lang="en-US" sz="1800" u="none" cap="none" strike="noStrike"/>
              <a:t>burden reduction</a:t>
            </a:r>
            <a:r>
              <a:rPr i="0" lang="en-US" sz="1800" u="none" cap="none" strike="noStrike"/>
              <a:t>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i="0" lang="en-US" sz="1800" u="none" cap="none" strike="noStrike"/>
              <a:t>Prioritize </a:t>
            </a:r>
            <a:r>
              <a:rPr b="1" i="0" lang="en-US" sz="1800" u="none" cap="none" strike="noStrike"/>
              <a:t>rural and vulnerable populations</a:t>
            </a:r>
            <a:r>
              <a:rPr i="0" lang="en-US" sz="1800" u="none" cap="none" strike="noStrike"/>
              <a:t>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i="0" lang="en-US" sz="1800" u="none" cap="none" strike="noStrike"/>
              <a:t>Treat admin reduction as a </a:t>
            </a:r>
            <a:r>
              <a:rPr b="1" i="0" lang="en-US" sz="1800" u="none" cap="none" strike="noStrike"/>
              <a:t>core workforce strategy</a:t>
            </a:r>
            <a:r>
              <a:rPr i="0" lang="en-US" sz="1800" u="none" cap="none" strike="noStrike"/>
              <a:t> </a:t>
            </a:r>
            <a:endParaRPr i="0" sz="1800" u="none" cap="none" strike="noStrike"/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Char char="●"/>
            </a:pPr>
            <a:r>
              <a:rPr lang="en-US" sz="1800"/>
              <a:t>Ask for explicit data showing how tech improves the </a:t>
            </a:r>
            <a:r>
              <a:rPr b="1" lang="en-US" sz="1800"/>
              <a:t>experience of working in medicine</a:t>
            </a:r>
            <a:r>
              <a:rPr lang="en-US" sz="1800"/>
              <a:t>, not just a surrogate marker.</a:t>
            </a:r>
            <a:endParaRPr sz="1800"/>
          </a:p>
        </p:txBody>
      </p:sp>
      <p:sp>
        <p:nvSpPr>
          <p:cNvPr id="270" name="Google Shape;270;p20"/>
          <p:cNvSpPr txBox="1"/>
          <p:nvPr>
            <p:ph idx="4294967295" type="sldNum"/>
          </p:nvPr>
        </p:nvSpPr>
        <p:spPr>
          <a:xfrm>
            <a:off x="0" y="6391275"/>
            <a:ext cx="731838" cy="274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2569028" y="0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Integration into Medical Education</a:t>
            </a: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027" y="996496"/>
            <a:ext cx="10711543" cy="535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medinformatics 05 00037 g003" id="99" name="Google Shape;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860" y="306563"/>
            <a:ext cx="6073140" cy="62448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0" name="Google Shape;100;p13"/>
          <p:cNvSpPr txBox="1"/>
          <p:nvPr>
            <p:ph type="title"/>
          </p:nvPr>
        </p:nvSpPr>
        <p:spPr>
          <a:xfrm>
            <a:off x="833120" y="365126"/>
            <a:ext cx="5006788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Curriculum</a:t>
            </a:r>
            <a:endParaRPr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833120" y="1279526"/>
            <a:ext cx="5006788" cy="4910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Teach: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AI-assisted documentation validation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Digital workflow management 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2200"/>
              <a:t>Data interpretation vs data entry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/>
              <a:t>Clinical informatics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/>
              <a:t>AI literacy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/>
              <a:t>Systems-based practice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0" y="6391657"/>
            <a:ext cx="838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196584" y="6391657"/>
            <a:ext cx="609600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Rabbani SA, El-Tanani M, Sharma S, Rabbani SS, El-Tanani Y, Kumar R, Saini M. Generative Artificial Intelligence in Healthcare: Applications, Implementation Challenges, and Future Directions. </a:t>
            </a:r>
            <a:r>
              <a:rPr b="0" i="1" lang="en-US" sz="9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BioMedInformatics</a:t>
            </a:r>
            <a:r>
              <a:rPr b="0" i="0" lang="en-US" sz="900" u="none" cap="none" strike="noStrike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2025; 5(3):37. https://doi.org/10.3390/biomedinformatics5030037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Medical Education- Training Transformation</a:t>
            </a:r>
            <a:endParaRPr/>
          </a:p>
        </p:txBody>
      </p:sp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1" lang="en-US"/>
              <a:t>New Competencies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Supervising AI outputs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Leading team-based digital care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Quality improvement using real-time data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Upskilling Faculty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GME reimbursement &amp; payment rules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Rural &amp; Underserved Settings</a:t>
            </a:r>
            <a:br>
              <a:rPr lang="en-US"/>
            </a:br>
            <a:endParaRPr/>
          </a:p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700"/>
              <a:buNone/>
            </a:pPr>
            <a:fld id="{00000000-1234-1234-1234-123412341234}" type="slidenum">
              <a:rPr lang="en-US" sz="700"/>
              <a:t>‹#›</a:t>
            </a:fld>
            <a:endParaRPr sz="700"/>
          </a:p>
        </p:txBody>
      </p:sp>
      <p:sp>
        <p:nvSpPr>
          <p:cNvPr id="125" name="Google Shape;125;p16"/>
          <p:cNvSpPr txBox="1"/>
          <p:nvPr>
            <p:ph idx="4294967295" type="body"/>
          </p:nvPr>
        </p:nvSpPr>
        <p:spPr>
          <a:xfrm>
            <a:off x="1295400" y="1470025"/>
            <a:ext cx="483870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0" i="0" lang="en-US" u="none" cap="none" strike="noStrike">
                <a:solidFill>
                  <a:srgbClr val="007E66"/>
                </a:solidFill>
              </a:rPr>
              <a:t>Unique Challenges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Workforce shortages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Limited specialty access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Infrastructure gaps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0" i="0" lang="en-US" u="none" cap="none" strike="noStrike">
                <a:solidFill>
                  <a:srgbClr val="007E66"/>
                </a:solidFill>
              </a:rPr>
              <a:t>Technology Levers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Tele-primary care augmentation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AI-supported diagnostics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200" u="none" cap="none" strike="noStrike">
                <a:solidFill>
                  <a:srgbClr val="007E66"/>
                </a:solidFill>
              </a:rPr>
              <a:t>Centralized virtual inbox teams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  <a:buNone/>
            </a:pPr>
            <a:r>
              <a:t/>
            </a:r>
            <a:endParaRPr b="0" i="0" u="none" cap="none" strike="noStrike">
              <a:solidFill>
                <a:srgbClr val="007E66"/>
              </a:solidFill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2" l="13121" r="12675" t="0"/>
          <a:stretch/>
        </p:blipFill>
        <p:spPr>
          <a:xfrm>
            <a:off x="6515100" y="1470025"/>
            <a:ext cx="4838700" cy="4352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Equity Considerations</a:t>
            </a:r>
            <a:endParaRPr/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Address Digital divide exacerbation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Ensure: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Broadband access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Language-inclusive AI tools </a:t>
            </a:r>
            <a:endParaRPr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Bias monitoring in algorithms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b="1" lang="en-US"/>
              <a:t>Opportunity:</a:t>
            </a:r>
            <a:br>
              <a:rPr lang="en-US"/>
            </a:br>
            <a:r>
              <a:rPr lang="en-US"/>
              <a:t>Technology can </a:t>
            </a:r>
            <a:r>
              <a:rPr i="1" lang="en-US"/>
              <a:t>reduce</a:t>
            </a:r>
            <a:r>
              <a:rPr lang="en-US"/>
              <a:t> disparities if implemented intentionally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1295400" y="365126"/>
            <a:ext cx="100584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66"/>
              </a:buClr>
              <a:buSzPts val="1800"/>
              <a:buNone/>
            </a:pPr>
            <a:r>
              <a:rPr lang="en-US"/>
              <a:t>Building the Primary Care Workforce For Trainees</a:t>
            </a:r>
            <a:br>
              <a:rPr lang="en-US"/>
            </a:br>
            <a:endParaRPr/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1295400" y="1302195"/>
            <a:ext cx="10058400" cy="489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Increased attractiveness of primary care careers </a:t>
            </a:r>
            <a:endParaRPr/>
          </a:p>
          <a:p>
            <a:pPr indent="-3683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Better alignment with digital-native expectations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0" y="6391657"/>
            <a:ext cx="73152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DF94EB6690B45BC9497696021C032" ma:contentTypeVersion="12" ma:contentTypeDescription="Create a new document." ma:contentTypeScope="" ma:versionID="b5511952c63ed41727d3c4533ccb6905">
  <xsd:schema xmlns:xsd="http://www.w3.org/2001/XMLSchema" xmlns:xs="http://www.w3.org/2001/XMLSchema" xmlns:p="http://schemas.microsoft.com/office/2006/metadata/properties" xmlns:ns2="f3b1d26d-160f-43af-9308-7ea5d3dd2c70" xmlns:ns3="a6f107b9-b596-461e-8851-85383e20fa59" targetNamespace="http://schemas.microsoft.com/office/2006/metadata/properties" ma:root="true" ma:fieldsID="c86f35ce65e5b0caf1870cdd0d339972" ns2:_="" ns3:_="">
    <xsd:import namespace="f3b1d26d-160f-43af-9308-7ea5d3dd2c70"/>
    <xsd:import namespace="a6f107b9-b596-461e-8851-85383e20f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1d26d-160f-43af-9308-7ea5d3dd2c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107b9-b596-461e-8851-85383e20fa5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ec236d0-3c17-4c11-82a7-9855db687cf4}" ma:internalName="TaxCatchAll" ma:showField="CatchAllData" ma:web="a6f107b9-b596-461e-8851-85383e20f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b1d26d-160f-43af-9308-7ea5d3dd2c70">
      <Terms xmlns="http://schemas.microsoft.com/office/infopath/2007/PartnerControls"/>
    </lcf76f155ced4ddcb4097134ff3c332f>
    <TaxCatchAll xmlns="a6f107b9-b596-461e-8851-85383e20fa59" xsi:nil="true"/>
  </documentManagement>
</p:properties>
</file>

<file path=customXml/itemProps1.xml><?xml version="1.0" encoding="utf-8"?>
<ds:datastoreItem xmlns:ds="http://schemas.openxmlformats.org/officeDocument/2006/customXml" ds:itemID="{E789EB2C-3611-47B9-B7A2-1144C9600826}"/>
</file>

<file path=customXml/itemProps2.xml><?xml version="1.0" encoding="utf-8"?>
<ds:datastoreItem xmlns:ds="http://schemas.openxmlformats.org/officeDocument/2006/customXml" ds:itemID="{88A4519F-10DE-4A51-A157-A8E24024D77F}"/>
</file>

<file path=customXml/itemProps3.xml><?xml version="1.0" encoding="utf-8"?>
<ds:datastoreItem xmlns:ds="http://schemas.openxmlformats.org/officeDocument/2006/customXml" ds:itemID="{7DBCD4BF-1235-440B-8B4F-D43EA526F5E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Nancy Matthews</dc:creator>
  <dcterms:created xsi:type="dcterms:W3CDTF">2021-08-04T18:29:34Z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0x010100DEDDF94EB6690B45BC9497696021C032</vt:lpwstr>
  </property>
</Properties>
</file>