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Lst>
  <p:notesMasterIdLst>
    <p:notesMasterId r:id="rId14"/>
  </p:notesMasterIdLst>
  <p:sldIdLst>
    <p:sldId id="2147478962" r:id="rId6"/>
    <p:sldId id="2147478856" r:id="rId7"/>
    <p:sldId id="13349" r:id="rId8"/>
    <p:sldId id="335" r:id="rId9"/>
    <p:sldId id="2147478969" r:id="rId10"/>
    <p:sldId id="299" r:id="rId11"/>
    <p:sldId id="13350" r:id="rId12"/>
    <p:sldId id="21474789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08B1DA-F5A2-C380-7735-D90807200399}" v="3" dt="2026-05-21T14:01:27.6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892" autoAdjust="0"/>
  </p:normalViewPr>
  <p:slideViewPr>
    <p:cSldViewPr snapToGrid="0">
      <p:cViewPr varScale="1">
        <p:scale>
          <a:sx n="106" d="100"/>
          <a:sy n="106"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Matthews" userId="S::nmatthews@acponline.org::6b0d4baa-81c6-4205-91e9-a18c2af91cd5" providerId="AD" clId="Web-{9508B1DA-F5A2-C380-7735-D90807200399}"/>
    <pc:docChg chg="delSld">
      <pc:chgData name="Nancy Matthews" userId="S::nmatthews@acponline.org::6b0d4baa-81c6-4205-91e9-a18c2af91cd5" providerId="AD" clId="Web-{9508B1DA-F5A2-C380-7735-D90807200399}" dt="2026-05-21T14:01:27.649" v="2"/>
      <pc:docMkLst>
        <pc:docMk/>
      </pc:docMkLst>
      <pc:sldChg chg="del">
        <pc:chgData name="Nancy Matthews" userId="S::nmatthews@acponline.org::6b0d4baa-81c6-4205-91e9-a18c2af91cd5" providerId="AD" clId="Web-{9508B1DA-F5A2-C380-7735-D90807200399}" dt="2026-05-21T14:01:25.180" v="0"/>
        <pc:sldMkLst>
          <pc:docMk/>
          <pc:sldMk cId="1028598330" sldId="13365"/>
        </pc:sldMkLst>
      </pc:sldChg>
      <pc:sldChg chg="del">
        <pc:chgData name="Nancy Matthews" userId="S::nmatthews@acponline.org::6b0d4baa-81c6-4205-91e9-a18c2af91cd5" providerId="AD" clId="Web-{9508B1DA-F5A2-C380-7735-D90807200399}" dt="2026-05-21T14:01:26.524" v="1"/>
        <pc:sldMkLst>
          <pc:docMk/>
          <pc:sldMk cId="782893808" sldId="2147478958"/>
        </pc:sldMkLst>
      </pc:sldChg>
      <pc:sldChg chg="del">
        <pc:chgData name="Nancy Matthews" userId="S::nmatthews@acponline.org::6b0d4baa-81c6-4205-91e9-a18c2af91cd5" providerId="AD" clId="Web-{9508B1DA-F5A2-C380-7735-D90807200399}" dt="2026-05-21T14:01:27.649" v="2"/>
        <pc:sldMkLst>
          <pc:docMk/>
          <pc:sldMk cId="1523431444" sldId="214747896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5CFE76-CE1E-45D3-9D0C-DF403CB38A13}" type="doc">
      <dgm:prSet loTypeId="urn:microsoft.com/office/officeart/2005/8/layout/cycle3" loCatId="cycle" qsTypeId="urn:microsoft.com/office/officeart/2005/8/quickstyle/simple1" qsCatId="simple" csTypeId="urn:microsoft.com/office/officeart/2005/8/colors/colorful2" csCatId="colorful" phldr="1"/>
      <dgm:spPr/>
      <dgm:t>
        <a:bodyPr/>
        <a:lstStyle/>
        <a:p>
          <a:endParaRPr lang="en-US"/>
        </a:p>
      </dgm:t>
    </dgm:pt>
    <dgm:pt modelId="{7EC1DBAC-2E07-4745-9D18-214A764AE674}">
      <dgm:prSet phldrT="[Text]"/>
      <dgm:spPr>
        <a:xfrm>
          <a:off x="2975116" y="2209"/>
          <a:ext cx="1277570" cy="638785"/>
        </a:xfrm>
        <a:prstGeom prst="roundRect">
          <a:avLst/>
        </a:prstGeom>
        <a:solidFill>
          <a:schemeClr val="accent4"/>
        </a:solidFill>
        <a:ln w="57150" cap="flat" cmpd="sng" algn="ctr">
          <a:noFill/>
          <a:prstDash val="solid"/>
          <a:miter lim="800000"/>
        </a:ln>
        <a:effectLst/>
      </dgm:spPr>
      <dgm:t>
        <a:bodyPr/>
        <a:lstStyle/>
        <a:p>
          <a:pPr>
            <a:buNone/>
          </a:pPr>
          <a:r>
            <a:rPr lang="en-US" dirty="0">
              <a:solidFill>
                <a:srgbClr val="FFFFFF"/>
              </a:solidFill>
              <a:latin typeface="Source Sans Pro Light"/>
              <a:ea typeface="+mn-ea"/>
              <a:cs typeface="+mn-cs"/>
            </a:rPr>
            <a:t>PCP</a:t>
          </a:r>
        </a:p>
      </dgm:t>
    </dgm:pt>
    <dgm:pt modelId="{BE01DC69-867F-49E0-8E2C-EDE751F590D8}" type="parTrans" cxnId="{E278E781-7269-4A0D-97B0-DA6CE0C50341}">
      <dgm:prSet/>
      <dgm:spPr/>
      <dgm:t>
        <a:bodyPr/>
        <a:lstStyle/>
        <a:p>
          <a:endParaRPr lang="en-US"/>
        </a:p>
      </dgm:t>
    </dgm:pt>
    <dgm:pt modelId="{0F80F0A4-C516-49DF-BF28-E97115091F6F}" type="sibTrans" cxnId="{E278E781-7269-4A0D-97B0-DA6CE0C50341}">
      <dgm:prSet/>
      <dgm:spPr>
        <a:xfrm>
          <a:off x="1117660" y="-54636"/>
          <a:ext cx="4992481" cy="4992481"/>
        </a:xfrm>
        <a:prstGeom prst="circularArrow">
          <a:avLst>
            <a:gd name="adj1" fmla="val 5544"/>
            <a:gd name="adj2" fmla="val 330680"/>
            <a:gd name="adj3" fmla="val 14764045"/>
            <a:gd name="adj4" fmla="val 16809378"/>
            <a:gd name="adj5" fmla="val 5757"/>
          </a:avLst>
        </a:prstGeom>
        <a:solidFill>
          <a:srgbClr val="666666">
            <a:tint val="40000"/>
            <a:hueOff val="0"/>
            <a:satOff val="0"/>
            <a:lumOff val="0"/>
            <a:alphaOff val="0"/>
          </a:srgbClr>
        </a:solidFill>
        <a:ln>
          <a:noFill/>
        </a:ln>
        <a:effectLst/>
      </dgm:spPr>
      <dgm:t>
        <a:bodyPr/>
        <a:lstStyle/>
        <a:p>
          <a:endParaRPr lang="en-US"/>
        </a:p>
      </dgm:t>
    </dgm:pt>
    <dgm:pt modelId="{50FF81BF-5B22-41C3-9DB1-BFE7217C5AA6}">
      <dgm:prSet phldrT="[Text]"/>
      <dgm:spPr>
        <a:xfrm>
          <a:off x="1606627" y="500298"/>
          <a:ext cx="1277570" cy="638785"/>
        </a:xfrm>
        <a:prstGeom prst="roundRect">
          <a:avLst/>
        </a:prstGeom>
        <a:solidFill>
          <a:schemeClr val="tx1"/>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Source Sans Pro Light"/>
              <a:ea typeface="+mn-ea"/>
              <a:cs typeface="+mn-cs"/>
            </a:rPr>
            <a:t>Nephrologist</a:t>
          </a:r>
        </a:p>
      </dgm:t>
    </dgm:pt>
    <dgm:pt modelId="{56B91702-23A4-4FF6-BF48-30F7DFF3F85E}" type="parTrans" cxnId="{19085009-6056-414C-A526-171CB70B0820}">
      <dgm:prSet/>
      <dgm:spPr/>
      <dgm:t>
        <a:bodyPr/>
        <a:lstStyle/>
        <a:p>
          <a:endParaRPr lang="en-US"/>
        </a:p>
      </dgm:t>
    </dgm:pt>
    <dgm:pt modelId="{22264E95-817F-4400-94D2-D2EF36DADC60}" type="sibTrans" cxnId="{19085009-6056-414C-A526-171CB70B0820}">
      <dgm:prSet/>
      <dgm:spPr/>
      <dgm:t>
        <a:bodyPr/>
        <a:lstStyle/>
        <a:p>
          <a:endParaRPr lang="en-US"/>
        </a:p>
      </dgm:t>
    </dgm:pt>
    <dgm:pt modelId="{3D6FD480-3F8B-4A98-B0B0-119D88F9F05B}">
      <dgm:prSet phldrT="[Text]"/>
      <dgm:spPr>
        <a:xfrm>
          <a:off x="4343604" y="500298"/>
          <a:ext cx="1277570" cy="638785"/>
        </a:xfrm>
        <a:prstGeom prst="roundRect">
          <a:avLst/>
        </a:prstGeom>
        <a:solidFill>
          <a:schemeClr val="tx2">
            <a:lumMod val="40000"/>
            <a:lumOff val="60000"/>
          </a:scheme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Source Sans Pro Light"/>
              <a:ea typeface="+mn-ea"/>
              <a:cs typeface="+mn-cs"/>
            </a:rPr>
            <a:t>PCC</a:t>
          </a:r>
        </a:p>
      </dgm:t>
    </dgm:pt>
    <dgm:pt modelId="{1C606EBD-9B9A-46F0-B528-3C0D7F6301D6}" type="parTrans" cxnId="{E5782E78-CFB6-453A-A930-5CB0F2DD600E}">
      <dgm:prSet/>
      <dgm:spPr/>
      <dgm:t>
        <a:bodyPr/>
        <a:lstStyle/>
        <a:p>
          <a:endParaRPr lang="en-US"/>
        </a:p>
      </dgm:t>
    </dgm:pt>
    <dgm:pt modelId="{99666D4F-705F-48A8-8320-0420678AFEC0}" type="sibTrans" cxnId="{E5782E78-CFB6-453A-A930-5CB0F2DD600E}">
      <dgm:prSet/>
      <dgm:spPr/>
      <dgm:t>
        <a:bodyPr/>
        <a:lstStyle/>
        <a:p>
          <a:endParaRPr lang="en-US"/>
        </a:p>
      </dgm:t>
    </dgm:pt>
    <dgm:pt modelId="{11133941-DF3E-4CAF-84D3-5F419CF5D6A8}">
      <dgm:prSet phldrT="[Text]"/>
      <dgm:spPr>
        <a:xfrm>
          <a:off x="4818875" y="3195694"/>
          <a:ext cx="1277570" cy="638785"/>
        </a:xfrm>
        <a:prstGeom prst="roundRect">
          <a:avLst/>
        </a:prstGeom>
        <a:solidFill>
          <a:schemeClr val="tx2">
            <a:lumMod val="40000"/>
            <a:lumOff val="60000"/>
          </a:scheme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Source Sans Pro Light"/>
              <a:ea typeface="+mn-ea"/>
              <a:cs typeface="+mn-cs"/>
            </a:rPr>
            <a:t>PharmD</a:t>
          </a:r>
        </a:p>
      </dgm:t>
    </dgm:pt>
    <dgm:pt modelId="{B14E0089-2DBB-4C00-AEF7-63868E21A936}" type="parTrans" cxnId="{2A6387D9-2057-42A8-9888-F42B65CFD1BD}">
      <dgm:prSet/>
      <dgm:spPr/>
      <dgm:t>
        <a:bodyPr/>
        <a:lstStyle/>
        <a:p>
          <a:endParaRPr lang="en-US"/>
        </a:p>
      </dgm:t>
    </dgm:pt>
    <dgm:pt modelId="{79986E9C-E480-46CF-994E-697ABD6765D0}" type="sibTrans" cxnId="{2A6387D9-2057-42A8-9888-F42B65CFD1BD}">
      <dgm:prSet/>
      <dgm:spPr/>
      <dgm:t>
        <a:bodyPr/>
        <a:lstStyle/>
        <a:p>
          <a:endParaRPr lang="en-US"/>
        </a:p>
      </dgm:t>
    </dgm:pt>
    <dgm:pt modelId="{B89CB7AC-2928-44BB-A328-13B5AC5E7D23}">
      <dgm:prSet phldrT="[Text]"/>
      <dgm:spPr>
        <a:xfrm>
          <a:off x="5071762" y="1761503"/>
          <a:ext cx="1277570" cy="638785"/>
        </a:xfrm>
        <a:prstGeom prst="roundRect">
          <a:avLst/>
        </a:prstGeom>
        <a:solidFill>
          <a:schemeClr val="tx1"/>
        </a:solidFill>
        <a:ln w="57150" cap="flat" cmpd="sng" algn="ctr">
          <a:noFill/>
          <a:prstDash val="solid"/>
          <a:miter lim="800000"/>
        </a:ln>
        <a:effectLst/>
      </dgm:spPr>
      <dgm:t>
        <a:bodyPr/>
        <a:lstStyle/>
        <a:p>
          <a:pPr>
            <a:buNone/>
          </a:pPr>
          <a:r>
            <a:rPr lang="en-US" dirty="0">
              <a:solidFill>
                <a:srgbClr val="FFFFFF"/>
              </a:solidFill>
              <a:latin typeface="Source Sans Pro Light"/>
              <a:ea typeface="+mn-ea"/>
              <a:cs typeface="+mn-cs"/>
            </a:rPr>
            <a:t>RD</a:t>
          </a:r>
        </a:p>
      </dgm:t>
    </dgm:pt>
    <dgm:pt modelId="{FD8ACECA-188C-467C-BB3F-AC959906AA00}" type="parTrans" cxnId="{AE46AE51-31AD-4A97-B535-29A57FF49C1C}">
      <dgm:prSet/>
      <dgm:spPr/>
      <dgm:t>
        <a:bodyPr/>
        <a:lstStyle/>
        <a:p>
          <a:endParaRPr lang="en-US"/>
        </a:p>
      </dgm:t>
    </dgm:pt>
    <dgm:pt modelId="{C5DBBD82-2DB5-44E3-89F2-A7115D3EF79E}" type="sibTrans" cxnId="{AE46AE51-31AD-4A97-B535-29A57FF49C1C}">
      <dgm:prSet/>
      <dgm:spPr/>
      <dgm:t>
        <a:bodyPr/>
        <a:lstStyle/>
        <a:p>
          <a:endParaRPr lang="en-US"/>
        </a:p>
      </dgm:t>
    </dgm:pt>
    <dgm:pt modelId="{4221394D-B9A6-4FD1-903A-4EAD28054691}">
      <dgm:prSet/>
      <dgm:spPr>
        <a:solidFill>
          <a:schemeClr val="accent4"/>
        </a:solidFill>
      </dgm:spPr>
      <dgm:t>
        <a:bodyPr/>
        <a:lstStyle/>
        <a:p>
          <a:r>
            <a:rPr lang="en-US" b="0" dirty="0">
              <a:latin typeface="Source Sans Pro Light" panose="020B0403030403020204" pitchFamily="34" charset="0"/>
              <a:ea typeface="Source Sans Pro Light" panose="020B0403030403020204" pitchFamily="34" charset="0"/>
            </a:rPr>
            <a:t>APP</a:t>
          </a:r>
        </a:p>
      </dgm:t>
    </dgm:pt>
    <dgm:pt modelId="{63C74C2D-C240-47AC-BF99-AD697799E43C}" type="parTrans" cxnId="{8E69609A-90FC-450E-BB55-C16AA07B587E}">
      <dgm:prSet/>
      <dgm:spPr/>
      <dgm:t>
        <a:bodyPr/>
        <a:lstStyle/>
        <a:p>
          <a:endParaRPr lang="en-US"/>
        </a:p>
      </dgm:t>
    </dgm:pt>
    <dgm:pt modelId="{42368844-B9A1-49AF-8035-B03AD9BCE3C9}" type="sibTrans" cxnId="{8E69609A-90FC-450E-BB55-C16AA07B587E}">
      <dgm:prSet/>
      <dgm:spPr/>
      <dgm:t>
        <a:bodyPr/>
        <a:lstStyle/>
        <a:p>
          <a:endParaRPr lang="en-US"/>
        </a:p>
      </dgm:t>
    </dgm:pt>
    <dgm:pt modelId="{D80FA3F6-EB36-468E-A43E-7594AAD309DA}" type="pres">
      <dgm:prSet presAssocID="{3F5CFE76-CE1E-45D3-9D0C-DF403CB38A13}" presName="Name0" presStyleCnt="0">
        <dgm:presLayoutVars>
          <dgm:dir/>
          <dgm:resizeHandles val="exact"/>
        </dgm:presLayoutVars>
      </dgm:prSet>
      <dgm:spPr/>
    </dgm:pt>
    <dgm:pt modelId="{21334EAD-F286-40EF-BAC8-AA5F9EF270C9}" type="pres">
      <dgm:prSet presAssocID="{3F5CFE76-CE1E-45D3-9D0C-DF403CB38A13}" presName="cycle" presStyleCnt="0"/>
      <dgm:spPr/>
    </dgm:pt>
    <dgm:pt modelId="{776E796A-1683-4EFE-A4D1-32EE21BA4FEF}" type="pres">
      <dgm:prSet presAssocID="{7EC1DBAC-2E07-4745-9D18-214A764AE674}" presName="nodeFirstNode" presStyleLbl="node1" presStyleIdx="0" presStyleCnt="6">
        <dgm:presLayoutVars>
          <dgm:bulletEnabled val="1"/>
        </dgm:presLayoutVars>
      </dgm:prSet>
      <dgm:spPr/>
    </dgm:pt>
    <dgm:pt modelId="{F5275D4E-AD70-4487-ACD4-7C600090034D}" type="pres">
      <dgm:prSet presAssocID="{0F80F0A4-C516-49DF-BF28-E97115091F6F}" presName="sibTransFirstNode" presStyleLbl="bgShp" presStyleIdx="0" presStyleCnt="1"/>
      <dgm:spPr/>
    </dgm:pt>
    <dgm:pt modelId="{1307E94E-FAAB-43C1-8663-CC64BC106D66}" type="pres">
      <dgm:prSet presAssocID="{3D6FD480-3F8B-4A98-B0B0-119D88F9F05B}" presName="nodeFollowingNodes" presStyleLbl="node1" presStyleIdx="1" presStyleCnt="6">
        <dgm:presLayoutVars>
          <dgm:bulletEnabled val="1"/>
        </dgm:presLayoutVars>
      </dgm:prSet>
      <dgm:spPr/>
    </dgm:pt>
    <dgm:pt modelId="{4AB23723-11AF-4986-8A22-701448E9CF77}" type="pres">
      <dgm:prSet presAssocID="{B89CB7AC-2928-44BB-A328-13B5AC5E7D23}" presName="nodeFollowingNodes" presStyleLbl="node1" presStyleIdx="2" presStyleCnt="6">
        <dgm:presLayoutVars>
          <dgm:bulletEnabled val="1"/>
        </dgm:presLayoutVars>
      </dgm:prSet>
      <dgm:spPr/>
    </dgm:pt>
    <dgm:pt modelId="{3582E64B-FD53-403C-BC88-F2F7EEC9FF83}" type="pres">
      <dgm:prSet presAssocID="{4221394D-B9A6-4FD1-903A-4EAD28054691}" presName="nodeFollowingNodes" presStyleLbl="node1" presStyleIdx="3" presStyleCnt="6">
        <dgm:presLayoutVars>
          <dgm:bulletEnabled val="1"/>
        </dgm:presLayoutVars>
      </dgm:prSet>
      <dgm:spPr/>
    </dgm:pt>
    <dgm:pt modelId="{27FFA7C5-26EA-4471-9EED-17FE28A88FCB}" type="pres">
      <dgm:prSet presAssocID="{11133941-DF3E-4CAF-84D3-5F419CF5D6A8}" presName="nodeFollowingNodes" presStyleLbl="node1" presStyleIdx="4" presStyleCnt="6">
        <dgm:presLayoutVars>
          <dgm:bulletEnabled val="1"/>
        </dgm:presLayoutVars>
      </dgm:prSet>
      <dgm:spPr/>
    </dgm:pt>
    <dgm:pt modelId="{ED2DF155-EBA2-4848-856C-C3FC43162E1E}" type="pres">
      <dgm:prSet presAssocID="{50FF81BF-5B22-41C3-9DB1-BFE7217C5AA6}" presName="nodeFollowingNodes" presStyleLbl="node1" presStyleIdx="5" presStyleCnt="6">
        <dgm:presLayoutVars>
          <dgm:bulletEnabled val="1"/>
        </dgm:presLayoutVars>
      </dgm:prSet>
      <dgm:spPr/>
    </dgm:pt>
  </dgm:ptLst>
  <dgm:cxnLst>
    <dgm:cxn modelId="{19085009-6056-414C-A526-171CB70B0820}" srcId="{3F5CFE76-CE1E-45D3-9D0C-DF403CB38A13}" destId="{50FF81BF-5B22-41C3-9DB1-BFE7217C5AA6}" srcOrd="5" destOrd="0" parTransId="{56B91702-23A4-4FF6-BF48-30F7DFF3F85E}" sibTransId="{22264E95-817F-4400-94D2-D2EF36DADC60}"/>
    <dgm:cxn modelId="{7BEACB1B-F74D-4DC7-8CAE-01383CA074B4}" type="presOf" srcId="{B89CB7AC-2928-44BB-A328-13B5AC5E7D23}" destId="{4AB23723-11AF-4986-8A22-701448E9CF77}" srcOrd="0" destOrd="0" presId="urn:microsoft.com/office/officeart/2005/8/layout/cycle3"/>
    <dgm:cxn modelId="{5B3BFA47-E853-43AE-B16D-2BA5C0A53029}" type="presOf" srcId="{4221394D-B9A6-4FD1-903A-4EAD28054691}" destId="{3582E64B-FD53-403C-BC88-F2F7EEC9FF83}" srcOrd="0" destOrd="0" presId="urn:microsoft.com/office/officeart/2005/8/layout/cycle3"/>
    <dgm:cxn modelId="{AE46AE51-31AD-4A97-B535-29A57FF49C1C}" srcId="{3F5CFE76-CE1E-45D3-9D0C-DF403CB38A13}" destId="{B89CB7AC-2928-44BB-A328-13B5AC5E7D23}" srcOrd="2" destOrd="0" parTransId="{FD8ACECA-188C-467C-BB3F-AC959906AA00}" sibTransId="{C5DBBD82-2DB5-44E3-89F2-A7115D3EF79E}"/>
    <dgm:cxn modelId="{9FEAAF57-76F2-424E-8F24-C61954B02EDA}" type="presOf" srcId="{11133941-DF3E-4CAF-84D3-5F419CF5D6A8}" destId="{27FFA7C5-26EA-4471-9EED-17FE28A88FCB}" srcOrd="0" destOrd="0" presId="urn:microsoft.com/office/officeart/2005/8/layout/cycle3"/>
    <dgm:cxn modelId="{E5782E78-CFB6-453A-A930-5CB0F2DD600E}" srcId="{3F5CFE76-CE1E-45D3-9D0C-DF403CB38A13}" destId="{3D6FD480-3F8B-4A98-B0B0-119D88F9F05B}" srcOrd="1" destOrd="0" parTransId="{1C606EBD-9B9A-46F0-B528-3C0D7F6301D6}" sibTransId="{99666D4F-705F-48A8-8320-0420678AFEC0}"/>
    <dgm:cxn modelId="{E278E781-7269-4A0D-97B0-DA6CE0C50341}" srcId="{3F5CFE76-CE1E-45D3-9D0C-DF403CB38A13}" destId="{7EC1DBAC-2E07-4745-9D18-214A764AE674}" srcOrd="0" destOrd="0" parTransId="{BE01DC69-867F-49E0-8E2C-EDE751F590D8}" sibTransId="{0F80F0A4-C516-49DF-BF28-E97115091F6F}"/>
    <dgm:cxn modelId="{97B1B993-FF57-4264-BB69-B90A3C03B4B4}" type="presOf" srcId="{0F80F0A4-C516-49DF-BF28-E97115091F6F}" destId="{F5275D4E-AD70-4487-ACD4-7C600090034D}" srcOrd="0" destOrd="0" presId="urn:microsoft.com/office/officeart/2005/8/layout/cycle3"/>
    <dgm:cxn modelId="{030DCB95-1488-45BD-A065-C7F17B79A53B}" type="presOf" srcId="{50FF81BF-5B22-41C3-9DB1-BFE7217C5AA6}" destId="{ED2DF155-EBA2-4848-856C-C3FC43162E1E}" srcOrd="0" destOrd="0" presId="urn:microsoft.com/office/officeart/2005/8/layout/cycle3"/>
    <dgm:cxn modelId="{8E69609A-90FC-450E-BB55-C16AA07B587E}" srcId="{3F5CFE76-CE1E-45D3-9D0C-DF403CB38A13}" destId="{4221394D-B9A6-4FD1-903A-4EAD28054691}" srcOrd="3" destOrd="0" parTransId="{63C74C2D-C240-47AC-BF99-AD697799E43C}" sibTransId="{42368844-B9A1-49AF-8035-B03AD9BCE3C9}"/>
    <dgm:cxn modelId="{95DC9A9E-B676-43CD-B7C2-8FBF6F7ADFAF}" type="presOf" srcId="{3F5CFE76-CE1E-45D3-9D0C-DF403CB38A13}" destId="{D80FA3F6-EB36-468E-A43E-7594AAD309DA}" srcOrd="0" destOrd="0" presId="urn:microsoft.com/office/officeart/2005/8/layout/cycle3"/>
    <dgm:cxn modelId="{C1DBF5A6-371B-4A11-AF1A-D02C6B36EA94}" type="presOf" srcId="{7EC1DBAC-2E07-4745-9D18-214A764AE674}" destId="{776E796A-1683-4EFE-A4D1-32EE21BA4FEF}" srcOrd="0" destOrd="0" presId="urn:microsoft.com/office/officeart/2005/8/layout/cycle3"/>
    <dgm:cxn modelId="{4DE8E6C2-552B-48E2-81D9-1C138A8FAFBB}" type="presOf" srcId="{3D6FD480-3F8B-4A98-B0B0-119D88F9F05B}" destId="{1307E94E-FAAB-43C1-8663-CC64BC106D66}" srcOrd="0" destOrd="0" presId="urn:microsoft.com/office/officeart/2005/8/layout/cycle3"/>
    <dgm:cxn modelId="{2A6387D9-2057-42A8-9888-F42B65CFD1BD}" srcId="{3F5CFE76-CE1E-45D3-9D0C-DF403CB38A13}" destId="{11133941-DF3E-4CAF-84D3-5F419CF5D6A8}" srcOrd="4" destOrd="0" parTransId="{B14E0089-2DBB-4C00-AEF7-63868E21A936}" sibTransId="{79986E9C-E480-46CF-994E-697ABD6765D0}"/>
    <dgm:cxn modelId="{B8C10015-D676-4232-ACC2-8BF130FEDCE1}" type="presParOf" srcId="{D80FA3F6-EB36-468E-A43E-7594AAD309DA}" destId="{21334EAD-F286-40EF-BAC8-AA5F9EF270C9}" srcOrd="0" destOrd="0" presId="urn:microsoft.com/office/officeart/2005/8/layout/cycle3"/>
    <dgm:cxn modelId="{4E1AF428-942A-401D-9D82-62498AA3FCED}" type="presParOf" srcId="{21334EAD-F286-40EF-BAC8-AA5F9EF270C9}" destId="{776E796A-1683-4EFE-A4D1-32EE21BA4FEF}" srcOrd="0" destOrd="0" presId="urn:microsoft.com/office/officeart/2005/8/layout/cycle3"/>
    <dgm:cxn modelId="{19620789-FDDD-4377-B27D-DBA60D38892D}" type="presParOf" srcId="{21334EAD-F286-40EF-BAC8-AA5F9EF270C9}" destId="{F5275D4E-AD70-4487-ACD4-7C600090034D}" srcOrd="1" destOrd="0" presId="urn:microsoft.com/office/officeart/2005/8/layout/cycle3"/>
    <dgm:cxn modelId="{D8931BDA-6D64-4247-B2B8-DA9A94B27CBB}" type="presParOf" srcId="{21334EAD-F286-40EF-BAC8-AA5F9EF270C9}" destId="{1307E94E-FAAB-43C1-8663-CC64BC106D66}" srcOrd="2" destOrd="0" presId="urn:microsoft.com/office/officeart/2005/8/layout/cycle3"/>
    <dgm:cxn modelId="{788AF8DB-E7E4-4269-8663-440CBE249282}" type="presParOf" srcId="{21334EAD-F286-40EF-BAC8-AA5F9EF270C9}" destId="{4AB23723-11AF-4986-8A22-701448E9CF77}" srcOrd="3" destOrd="0" presId="urn:microsoft.com/office/officeart/2005/8/layout/cycle3"/>
    <dgm:cxn modelId="{042845DA-D9C4-42D1-A6FA-E83092373DAA}" type="presParOf" srcId="{21334EAD-F286-40EF-BAC8-AA5F9EF270C9}" destId="{3582E64B-FD53-403C-BC88-F2F7EEC9FF83}" srcOrd="4" destOrd="0" presId="urn:microsoft.com/office/officeart/2005/8/layout/cycle3"/>
    <dgm:cxn modelId="{92E11B61-18D3-4777-8027-DF51E781631E}" type="presParOf" srcId="{21334EAD-F286-40EF-BAC8-AA5F9EF270C9}" destId="{27FFA7C5-26EA-4471-9EED-17FE28A88FCB}" srcOrd="5" destOrd="0" presId="urn:microsoft.com/office/officeart/2005/8/layout/cycle3"/>
    <dgm:cxn modelId="{254DE29D-D450-436B-91E6-F74E18E3D0AF}" type="presParOf" srcId="{21334EAD-F286-40EF-BAC8-AA5F9EF270C9}" destId="{ED2DF155-EBA2-4848-856C-C3FC43162E1E}" srcOrd="6" destOrd="0" presId="urn:microsoft.com/office/officeart/2005/8/layout/cycle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75D4E-AD70-4487-ACD4-7C600090034D}">
      <dsp:nvSpPr>
        <dsp:cNvPr id="0" name=""/>
        <dsp:cNvSpPr/>
      </dsp:nvSpPr>
      <dsp:spPr>
        <a:xfrm>
          <a:off x="189522" y="-4640"/>
          <a:ext cx="2409100" cy="2409100"/>
        </a:xfrm>
        <a:prstGeom prst="circularArrow">
          <a:avLst>
            <a:gd name="adj1" fmla="val 5544"/>
            <a:gd name="adj2" fmla="val 330680"/>
            <a:gd name="adj3" fmla="val 14764045"/>
            <a:gd name="adj4" fmla="val 16809378"/>
            <a:gd name="adj5" fmla="val 5757"/>
          </a:avLst>
        </a:prstGeom>
        <a:solidFill>
          <a:srgbClr val="66666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776E796A-1683-4EFE-A4D1-32EE21BA4FEF}">
      <dsp:nvSpPr>
        <dsp:cNvPr id="0" name=""/>
        <dsp:cNvSpPr/>
      </dsp:nvSpPr>
      <dsp:spPr>
        <a:xfrm>
          <a:off x="984972" y="1186"/>
          <a:ext cx="818200" cy="409100"/>
        </a:xfrm>
        <a:prstGeom prst="roundRect">
          <a:avLst/>
        </a:prstGeom>
        <a:solidFill>
          <a:schemeClr val="accent4"/>
        </a:solidFill>
        <a:ln w="571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FFFFFF"/>
              </a:solidFill>
              <a:latin typeface="Source Sans Pro Light"/>
              <a:ea typeface="+mn-ea"/>
              <a:cs typeface="+mn-cs"/>
            </a:rPr>
            <a:t>PCP</a:t>
          </a:r>
        </a:p>
      </dsp:txBody>
      <dsp:txXfrm>
        <a:off x="1004943" y="21157"/>
        <a:ext cx="778258" cy="369158"/>
      </dsp:txXfrm>
    </dsp:sp>
    <dsp:sp modelId="{1307E94E-FAAB-43C1-8663-CC64BC106D66}">
      <dsp:nvSpPr>
        <dsp:cNvPr id="0" name=""/>
        <dsp:cNvSpPr/>
      </dsp:nvSpPr>
      <dsp:spPr>
        <a:xfrm>
          <a:off x="1831358" y="489848"/>
          <a:ext cx="818200" cy="409100"/>
        </a:xfrm>
        <a:prstGeom prst="roundRect">
          <a:avLst/>
        </a:prstGeom>
        <a:solidFill>
          <a:schemeClr val="tx2">
            <a:lumMod val="40000"/>
            <a:lumOff val="60000"/>
          </a:scheme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FFFFFF"/>
              </a:solidFill>
              <a:latin typeface="Source Sans Pro Light"/>
              <a:ea typeface="+mn-ea"/>
              <a:cs typeface="+mn-cs"/>
            </a:rPr>
            <a:t>PCC</a:t>
          </a:r>
        </a:p>
      </dsp:txBody>
      <dsp:txXfrm>
        <a:off x="1851329" y="509819"/>
        <a:ext cx="778258" cy="369158"/>
      </dsp:txXfrm>
    </dsp:sp>
    <dsp:sp modelId="{4AB23723-11AF-4986-8A22-701448E9CF77}">
      <dsp:nvSpPr>
        <dsp:cNvPr id="0" name=""/>
        <dsp:cNvSpPr/>
      </dsp:nvSpPr>
      <dsp:spPr>
        <a:xfrm>
          <a:off x="1831358" y="1467170"/>
          <a:ext cx="818200" cy="409100"/>
        </a:xfrm>
        <a:prstGeom prst="roundRect">
          <a:avLst/>
        </a:prstGeom>
        <a:solidFill>
          <a:schemeClr val="tx1"/>
        </a:solidFill>
        <a:ln w="571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FFFFFF"/>
              </a:solidFill>
              <a:latin typeface="Source Sans Pro Light"/>
              <a:ea typeface="+mn-ea"/>
              <a:cs typeface="+mn-cs"/>
            </a:rPr>
            <a:t>RD</a:t>
          </a:r>
        </a:p>
      </dsp:txBody>
      <dsp:txXfrm>
        <a:off x="1851329" y="1487141"/>
        <a:ext cx="778258" cy="369158"/>
      </dsp:txXfrm>
    </dsp:sp>
    <dsp:sp modelId="{3582E64B-FD53-403C-BC88-F2F7EEC9FF83}">
      <dsp:nvSpPr>
        <dsp:cNvPr id="0" name=""/>
        <dsp:cNvSpPr/>
      </dsp:nvSpPr>
      <dsp:spPr>
        <a:xfrm>
          <a:off x="984972" y="1955831"/>
          <a:ext cx="818200" cy="409100"/>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kern="1200" dirty="0">
              <a:latin typeface="Source Sans Pro Light" panose="020B0403030403020204" pitchFamily="34" charset="0"/>
              <a:ea typeface="Source Sans Pro Light" panose="020B0403030403020204" pitchFamily="34" charset="0"/>
            </a:rPr>
            <a:t>APP</a:t>
          </a:r>
        </a:p>
      </dsp:txBody>
      <dsp:txXfrm>
        <a:off x="1004943" y="1975802"/>
        <a:ext cx="778258" cy="369158"/>
      </dsp:txXfrm>
    </dsp:sp>
    <dsp:sp modelId="{27FFA7C5-26EA-4471-9EED-17FE28A88FCB}">
      <dsp:nvSpPr>
        <dsp:cNvPr id="0" name=""/>
        <dsp:cNvSpPr/>
      </dsp:nvSpPr>
      <dsp:spPr>
        <a:xfrm>
          <a:off x="138585" y="1467170"/>
          <a:ext cx="818200" cy="409100"/>
        </a:xfrm>
        <a:prstGeom prst="roundRect">
          <a:avLst/>
        </a:prstGeom>
        <a:solidFill>
          <a:schemeClr val="tx2">
            <a:lumMod val="40000"/>
            <a:lumOff val="60000"/>
          </a:scheme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FFFFFF"/>
              </a:solidFill>
              <a:latin typeface="Source Sans Pro Light"/>
              <a:ea typeface="+mn-ea"/>
              <a:cs typeface="+mn-cs"/>
            </a:rPr>
            <a:t>PharmD</a:t>
          </a:r>
        </a:p>
      </dsp:txBody>
      <dsp:txXfrm>
        <a:off x="158556" y="1487141"/>
        <a:ext cx="778258" cy="369158"/>
      </dsp:txXfrm>
    </dsp:sp>
    <dsp:sp modelId="{ED2DF155-EBA2-4848-856C-C3FC43162E1E}">
      <dsp:nvSpPr>
        <dsp:cNvPr id="0" name=""/>
        <dsp:cNvSpPr/>
      </dsp:nvSpPr>
      <dsp:spPr>
        <a:xfrm>
          <a:off x="138585" y="489848"/>
          <a:ext cx="818200" cy="409100"/>
        </a:xfrm>
        <a:prstGeom prst="roundRect">
          <a:avLst/>
        </a:prstGeom>
        <a:solidFill>
          <a:schemeClr val="tx1"/>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FFFFFF"/>
              </a:solidFill>
              <a:latin typeface="Source Sans Pro Light"/>
              <a:ea typeface="+mn-ea"/>
              <a:cs typeface="+mn-cs"/>
            </a:rPr>
            <a:t>Nephrologist</a:t>
          </a:r>
        </a:p>
      </dsp:txBody>
      <dsp:txXfrm>
        <a:off x="158556" y="509819"/>
        <a:ext cx="778258" cy="36915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CAFC71-5FA6-4BAE-8FE2-BF6C62C10324}" type="datetimeFigureOut">
              <a:rPr lang="en-US" smtClean="0"/>
              <a:t>5/21/2026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81F376-2545-4CE3-A104-1FC3773762E5}" type="slidenum">
              <a:rPr lang="en-US" smtClean="0"/>
              <a:t>‹#›</a:t>
            </a:fld>
            <a:endParaRPr lang="en-US"/>
          </a:p>
        </p:txBody>
      </p:sp>
    </p:spTree>
    <p:extLst>
      <p:ext uri="{BB962C8B-B14F-4D97-AF65-F5344CB8AC3E}">
        <p14:creationId xmlns:p14="http://schemas.microsoft.com/office/powerpoint/2010/main" val="1614458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meant to convey the explosion in kidney focused therapeutics over the last decade and paint a stark contrast to the 20 years between 1990’s and 2010’s when all that was approved to treat CKD were RAAS inhibitors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FDECC2-4AED-4F23-84AB-8D4CA4C30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0011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81F376-2545-4CE3-A104-1FC3773762E5}" type="slidenum">
              <a:rPr lang="en-US" smtClean="0"/>
              <a:t>6</a:t>
            </a:fld>
            <a:endParaRPr lang="en-US"/>
          </a:p>
        </p:txBody>
      </p:sp>
    </p:spTree>
    <p:extLst>
      <p:ext uri="{BB962C8B-B14F-4D97-AF65-F5344CB8AC3E}">
        <p14:creationId xmlns:p14="http://schemas.microsoft.com/office/powerpoint/2010/main" val="502514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used to discuss the importance of finding innovative care models to deal with a constrained supply of specialists and major access to care issues which exist across the US. Finding a way to scale specialty care (we propose through building teams based in primary care) holds the potential to extend the reach of specialists beyond the 1:1 office visits which serve as the current model. In the nephrology example, nephrologists serve as content experts and educators to teach primary care physicians and other team members how to start and titrate guideline directed treatment early on in patients’ CKD course to slow disease progression and reduce CVD risk for patients with moderate </a:t>
            </a:r>
            <a:r>
              <a:rPr lang="en-US"/>
              <a:t>to advanced CKD. </a:t>
            </a:r>
            <a:endParaRPr lang="en-US" dirty="0"/>
          </a:p>
        </p:txBody>
      </p:sp>
      <p:sp>
        <p:nvSpPr>
          <p:cNvPr id="4" name="Slide Number Placeholder 3"/>
          <p:cNvSpPr>
            <a:spLocks noGrp="1"/>
          </p:cNvSpPr>
          <p:nvPr>
            <p:ph type="sldNum" sz="quarter" idx="5"/>
          </p:nvPr>
        </p:nvSpPr>
        <p:spPr/>
        <p:txBody>
          <a:bodyPr/>
          <a:lstStyle/>
          <a:p>
            <a:fld id="{0881F376-2545-4CE3-A104-1FC3773762E5}" type="slidenum">
              <a:rPr lang="en-US" smtClean="0"/>
              <a:t>7</a:t>
            </a:fld>
            <a:endParaRPr lang="en-US"/>
          </a:p>
        </p:txBody>
      </p:sp>
    </p:spTree>
    <p:extLst>
      <p:ext uri="{BB962C8B-B14F-4D97-AF65-F5344CB8AC3E}">
        <p14:creationId xmlns:p14="http://schemas.microsoft.com/office/powerpoint/2010/main" val="2954594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7680" y="1755648"/>
            <a:ext cx="11216640" cy="1097280"/>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731520" y="2852928"/>
            <a:ext cx="10972800" cy="548640"/>
          </a:xfrm>
        </p:spPr>
        <p:txBody>
          <a:bodyPr anchor="ctr"/>
          <a:lstStyle>
            <a:lvl1pPr marL="0" indent="0" algn="l">
              <a:buNone/>
              <a:defRPr>
                <a:solidFill>
                  <a:schemeClr val="bg1">
                    <a:lumMod val="50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1520" y="3401568"/>
            <a:ext cx="3302000" cy="329184"/>
          </a:xfrm>
        </p:spPr>
        <p:txBody>
          <a:bodyPr anchor="ctr"/>
          <a:lstStyle>
            <a:lvl1pPr>
              <a:defRPr sz="1440">
                <a:solidFill>
                  <a:schemeClr val="bg1">
                    <a:lumMod val="50000"/>
                  </a:schemeClr>
                </a:solidFill>
              </a:defRPr>
            </a:lvl1pPr>
          </a:lstStyle>
          <a:p>
            <a:fld id="{C7771C3F-47C2-4E0B-A1CC-BFC38380B9DE}" type="datetime1">
              <a:rPr lang="en-US" smtClean="0"/>
              <a:t>5/21/2026</a:t>
            </a:fld>
            <a:endParaRPr lang="en-US" dirty="0"/>
          </a:p>
        </p:txBody>
      </p:sp>
      <p:sp>
        <p:nvSpPr>
          <p:cNvPr id="5" name="TextBox 4"/>
          <p:cNvSpPr txBox="1"/>
          <p:nvPr/>
        </p:nvSpPr>
        <p:spPr>
          <a:xfrm>
            <a:off x="1202267" y="792480"/>
            <a:ext cx="184731" cy="424732"/>
          </a:xfrm>
          <a:prstGeom prst="rect">
            <a:avLst/>
          </a:prstGeom>
          <a:noFill/>
        </p:spPr>
        <p:txBody>
          <a:bodyPr wrap="none" rtlCol="0">
            <a:spAutoFit/>
          </a:bodyPr>
          <a:lstStyle/>
          <a:p>
            <a:endParaRPr lang="en-US" sz="2160" dirty="0"/>
          </a:p>
        </p:txBody>
      </p:sp>
      <p:sp>
        <p:nvSpPr>
          <p:cNvPr id="8" name="TextBox 7">
            <a:extLst>
              <a:ext uri="{FF2B5EF4-FFF2-40B4-BE49-F238E27FC236}">
                <a16:creationId xmlns:a16="http://schemas.microsoft.com/office/drawing/2014/main" id="{FE183171-BEEF-4710-8618-BE9D2F7C68AB}"/>
              </a:ext>
            </a:extLst>
          </p:cNvPr>
          <p:cNvSpPr txBox="1"/>
          <p:nvPr userDrawn="1"/>
        </p:nvSpPr>
        <p:spPr>
          <a:xfrm>
            <a:off x="1202267" y="792480"/>
            <a:ext cx="184731" cy="424732"/>
          </a:xfrm>
          <a:prstGeom prst="rect">
            <a:avLst/>
          </a:prstGeom>
          <a:noFill/>
        </p:spPr>
        <p:txBody>
          <a:bodyPr wrap="none" rtlCol="0">
            <a:spAutoFit/>
          </a:bodyPr>
          <a:lstStyle/>
          <a:p>
            <a:endParaRPr lang="en-US" sz="2160" dirty="0"/>
          </a:p>
        </p:txBody>
      </p:sp>
    </p:spTree>
    <p:extLst>
      <p:ext uri="{BB962C8B-B14F-4D97-AF65-F5344CB8AC3E}">
        <p14:creationId xmlns:p14="http://schemas.microsoft.com/office/powerpoint/2010/main" val="6206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7946C8-580B-400C-8614-0CFAEF0BAFBA}" type="datetime1">
              <a:rPr lang="en-US" smtClean="0"/>
              <a:t>5/21/2026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217536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7680" y="4567841"/>
            <a:ext cx="11216640" cy="566738"/>
          </a:xfrm>
        </p:spPr>
        <p:txBody>
          <a:bodyPr anchor="b"/>
          <a:lstStyle>
            <a:lvl1pPr algn="ctr">
              <a:defRPr sz="2400" b="1"/>
            </a:lvl1pPr>
          </a:lstStyle>
          <a:p>
            <a:r>
              <a:rPr lang="en-US"/>
              <a:t>Click to edit Master title style</a:t>
            </a:r>
          </a:p>
        </p:txBody>
      </p:sp>
      <p:sp>
        <p:nvSpPr>
          <p:cNvPr id="3" name="Picture Placeholder 2"/>
          <p:cNvSpPr>
            <a:spLocks noGrp="1"/>
          </p:cNvSpPr>
          <p:nvPr>
            <p:ph type="pic" idx="1"/>
          </p:nvPr>
        </p:nvSpPr>
        <p:spPr>
          <a:xfrm>
            <a:off x="487680" y="438912"/>
            <a:ext cx="11216640" cy="41148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p>
        </p:txBody>
      </p:sp>
      <p:sp>
        <p:nvSpPr>
          <p:cNvPr id="4" name="Text Placeholder 3"/>
          <p:cNvSpPr>
            <a:spLocks noGrp="1"/>
          </p:cNvSpPr>
          <p:nvPr>
            <p:ph type="body" sz="half" idx="2"/>
          </p:nvPr>
        </p:nvSpPr>
        <p:spPr>
          <a:xfrm>
            <a:off x="487680" y="5148708"/>
            <a:ext cx="11216640" cy="1023492"/>
          </a:xfrm>
        </p:spPr>
        <p:txBody>
          <a:bodyPr/>
          <a:lstStyle>
            <a:lvl1pPr marL="0" indent="0" algn="ctr">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C4E2DA97-C48C-43FA-AE48-0AA72C309C1F}" type="datetime1">
              <a:rPr lang="en-US" smtClean="0"/>
              <a:t>5/21/2026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277319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0160" y="438912"/>
            <a:ext cx="2804160" cy="58515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87680" y="438913"/>
            <a:ext cx="816864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7C83C5-91F0-4C0E-8852-BD8A92088629}" type="datetime1">
              <a:rPr lang="en-US" smtClean="0"/>
              <a:t>5/21/2026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349191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B9CB60-BCB9-4D66-9D57-66A2309B4702}" type="datetime1">
              <a:rPr lang="en-US" smtClean="0"/>
              <a:t>5/21/2026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66355A-084C-D24E-9AD2-7E4FC41EA627}" type="slidenum">
              <a:rPr lang="en-US" smtClean="0"/>
              <a:pPr/>
              <a:t>‹#›</a:t>
            </a:fld>
            <a:endParaRPr lang="en-US" dirty="0"/>
          </a:p>
        </p:txBody>
      </p:sp>
      <p:sp>
        <p:nvSpPr>
          <p:cNvPr id="7" name="Table Placeholder 6"/>
          <p:cNvSpPr>
            <a:spLocks noGrp="1"/>
          </p:cNvSpPr>
          <p:nvPr>
            <p:ph type="tbl" sz="quarter" idx="13"/>
          </p:nvPr>
        </p:nvSpPr>
        <p:spPr>
          <a:xfrm>
            <a:off x="487680" y="1426464"/>
            <a:ext cx="11216640" cy="4718304"/>
          </a:xfrm>
        </p:spPr>
        <p:txBody>
          <a:bodyPr/>
          <a:lstStyle/>
          <a:p>
            <a:r>
              <a:rPr lang="en-US"/>
              <a:t>Click icon to add table</a:t>
            </a:r>
          </a:p>
        </p:txBody>
      </p:sp>
    </p:spTree>
    <p:extLst>
      <p:ext uri="{BB962C8B-B14F-4D97-AF65-F5344CB8AC3E}">
        <p14:creationId xmlns:p14="http://schemas.microsoft.com/office/powerpoint/2010/main" val="15659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2F728-DB35-4380-BD7B-C33B0E8940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E2A7CF-87A7-ADA2-7907-BF49E67B9E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250E67-8D34-BF3A-79A4-93EBA640611E}"/>
              </a:ext>
            </a:extLst>
          </p:cNvPr>
          <p:cNvSpPr>
            <a:spLocks noGrp="1"/>
          </p:cNvSpPr>
          <p:nvPr>
            <p:ph type="dt" sz="half" idx="10"/>
          </p:nvPr>
        </p:nvSpPr>
        <p:spPr/>
        <p:txBody>
          <a:bodyPr/>
          <a:lstStyle/>
          <a:p>
            <a:fld id="{7066B423-9621-43D1-BBAA-9E027676A85A}" type="datetimeFigureOut">
              <a:rPr lang="en-US" smtClean="0"/>
              <a:t>5/21/2026</a:t>
            </a:fld>
            <a:endParaRPr lang="en-US"/>
          </a:p>
        </p:txBody>
      </p:sp>
      <p:sp>
        <p:nvSpPr>
          <p:cNvPr id="5" name="Footer Placeholder 4">
            <a:extLst>
              <a:ext uri="{FF2B5EF4-FFF2-40B4-BE49-F238E27FC236}">
                <a16:creationId xmlns:a16="http://schemas.microsoft.com/office/drawing/2014/main" id="{10D0BA23-EAD2-C0F2-88B8-A8018BD8F3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45A86-0745-A2F5-8AB0-CC18E6E28361}"/>
              </a:ext>
            </a:extLst>
          </p:cNvPr>
          <p:cNvSpPr>
            <a:spLocks noGrp="1"/>
          </p:cNvSpPr>
          <p:nvPr>
            <p:ph type="sldNum" sz="quarter" idx="12"/>
          </p:nvPr>
        </p:nvSpPr>
        <p:spPr/>
        <p:txBody>
          <a:bodyPr/>
          <a:lstStyle/>
          <a:p>
            <a:fld id="{6F2056A6-E404-4E72-8A7C-C049021A8BEF}" type="slidenum">
              <a:rPr lang="en-US" smtClean="0"/>
              <a:t>‹#›</a:t>
            </a:fld>
            <a:endParaRPr lang="en-US"/>
          </a:p>
        </p:txBody>
      </p:sp>
    </p:spTree>
    <p:extLst>
      <p:ext uri="{BB962C8B-B14F-4D97-AF65-F5344CB8AC3E}">
        <p14:creationId xmlns:p14="http://schemas.microsoft.com/office/powerpoint/2010/main" val="909365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F08A-55CA-E563-4004-E3011C6D7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E1726F-CDD3-1F5C-29A5-D7002A258D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C15447-13AD-58A0-4C0A-DE2C4D115CD3}"/>
              </a:ext>
            </a:extLst>
          </p:cNvPr>
          <p:cNvSpPr>
            <a:spLocks noGrp="1"/>
          </p:cNvSpPr>
          <p:nvPr>
            <p:ph type="dt" sz="half" idx="10"/>
          </p:nvPr>
        </p:nvSpPr>
        <p:spPr/>
        <p:txBody>
          <a:bodyPr/>
          <a:lstStyle/>
          <a:p>
            <a:fld id="{7066B423-9621-43D1-BBAA-9E027676A85A}" type="datetimeFigureOut">
              <a:rPr lang="en-US" smtClean="0"/>
              <a:t>5/21/2026</a:t>
            </a:fld>
            <a:endParaRPr lang="en-US"/>
          </a:p>
        </p:txBody>
      </p:sp>
      <p:sp>
        <p:nvSpPr>
          <p:cNvPr id="5" name="Footer Placeholder 4">
            <a:extLst>
              <a:ext uri="{FF2B5EF4-FFF2-40B4-BE49-F238E27FC236}">
                <a16:creationId xmlns:a16="http://schemas.microsoft.com/office/drawing/2014/main" id="{B6E70A4A-5DC6-CF7A-1008-2F98CD95A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F04B9F-4EDA-D434-BF1A-60FEA31A7FB5}"/>
              </a:ext>
            </a:extLst>
          </p:cNvPr>
          <p:cNvSpPr>
            <a:spLocks noGrp="1"/>
          </p:cNvSpPr>
          <p:nvPr>
            <p:ph type="sldNum" sz="quarter" idx="12"/>
          </p:nvPr>
        </p:nvSpPr>
        <p:spPr/>
        <p:txBody>
          <a:bodyPr/>
          <a:lstStyle/>
          <a:p>
            <a:fld id="{6F2056A6-E404-4E72-8A7C-C049021A8BEF}" type="slidenum">
              <a:rPr lang="en-US" smtClean="0"/>
              <a:t>‹#›</a:t>
            </a:fld>
            <a:endParaRPr lang="en-US"/>
          </a:p>
        </p:txBody>
      </p:sp>
    </p:spTree>
    <p:extLst>
      <p:ext uri="{BB962C8B-B14F-4D97-AF65-F5344CB8AC3E}">
        <p14:creationId xmlns:p14="http://schemas.microsoft.com/office/powerpoint/2010/main" val="3275351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C3713-140D-46D4-717E-B61DF3AB4B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9FDC78-3697-47F6-868D-F169292560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4B4977-7730-5E35-EAFC-711A0D02EEE9}"/>
              </a:ext>
            </a:extLst>
          </p:cNvPr>
          <p:cNvSpPr>
            <a:spLocks noGrp="1"/>
          </p:cNvSpPr>
          <p:nvPr>
            <p:ph type="dt" sz="half" idx="10"/>
          </p:nvPr>
        </p:nvSpPr>
        <p:spPr/>
        <p:txBody>
          <a:bodyPr/>
          <a:lstStyle/>
          <a:p>
            <a:fld id="{7066B423-9621-43D1-BBAA-9E027676A85A}" type="datetimeFigureOut">
              <a:rPr lang="en-US" smtClean="0"/>
              <a:t>5/21/2026</a:t>
            </a:fld>
            <a:endParaRPr lang="en-US"/>
          </a:p>
        </p:txBody>
      </p:sp>
      <p:sp>
        <p:nvSpPr>
          <p:cNvPr id="5" name="Footer Placeholder 4">
            <a:extLst>
              <a:ext uri="{FF2B5EF4-FFF2-40B4-BE49-F238E27FC236}">
                <a16:creationId xmlns:a16="http://schemas.microsoft.com/office/drawing/2014/main" id="{B75E383A-30FD-4F47-EDAD-0F32127C4A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2CB49A-2515-597B-CE02-469C1842F0FC}"/>
              </a:ext>
            </a:extLst>
          </p:cNvPr>
          <p:cNvSpPr>
            <a:spLocks noGrp="1"/>
          </p:cNvSpPr>
          <p:nvPr>
            <p:ph type="sldNum" sz="quarter" idx="12"/>
          </p:nvPr>
        </p:nvSpPr>
        <p:spPr/>
        <p:txBody>
          <a:bodyPr/>
          <a:lstStyle/>
          <a:p>
            <a:fld id="{6F2056A6-E404-4E72-8A7C-C049021A8BEF}" type="slidenum">
              <a:rPr lang="en-US" smtClean="0"/>
              <a:t>‹#›</a:t>
            </a:fld>
            <a:endParaRPr lang="en-US"/>
          </a:p>
        </p:txBody>
      </p:sp>
    </p:spTree>
    <p:extLst>
      <p:ext uri="{BB962C8B-B14F-4D97-AF65-F5344CB8AC3E}">
        <p14:creationId xmlns:p14="http://schemas.microsoft.com/office/powerpoint/2010/main" val="3912243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E750-1876-D6D7-9493-B8EB7E9597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78D33C-FED5-6C62-0B36-6C069455A3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DA163A-6472-B713-A3DE-89AC7C40FC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01C5B1-7891-440A-2B9F-CFA638EE7461}"/>
              </a:ext>
            </a:extLst>
          </p:cNvPr>
          <p:cNvSpPr>
            <a:spLocks noGrp="1"/>
          </p:cNvSpPr>
          <p:nvPr>
            <p:ph type="dt" sz="half" idx="10"/>
          </p:nvPr>
        </p:nvSpPr>
        <p:spPr/>
        <p:txBody>
          <a:bodyPr/>
          <a:lstStyle/>
          <a:p>
            <a:fld id="{7066B423-9621-43D1-BBAA-9E027676A85A}" type="datetimeFigureOut">
              <a:rPr lang="en-US" smtClean="0"/>
              <a:t>5/21/2026</a:t>
            </a:fld>
            <a:endParaRPr lang="en-US"/>
          </a:p>
        </p:txBody>
      </p:sp>
      <p:sp>
        <p:nvSpPr>
          <p:cNvPr id="6" name="Footer Placeholder 5">
            <a:extLst>
              <a:ext uri="{FF2B5EF4-FFF2-40B4-BE49-F238E27FC236}">
                <a16:creationId xmlns:a16="http://schemas.microsoft.com/office/drawing/2014/main" id="{A42C1E4C-20C5-BB74-93B5-AD9CA994CE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E95554-E309-FE88-D779-C02D09809D1A}"/>
              </a:ext>
            </a:extLst>
          </p:cNvPr>
          <p:cNvSpPr>
            <a:spLocks noGrp="1"/>
          </p:cNvSpPr>
          <p:nvPr>
            <p:ph type="sldNum" sz="quarter" idx="12"/>
          </p:nvPr>
        </p:nvSpPr>
        <p:spPr/>
        <p:txBody>
          <a:bodyPr/>
          <a:lstStyle/>
          <a:p>
            <a:fld id="{6F2056A6-E404-4E72-8A7C-C049021A8BEF}" type="slidenum">
              <a:rPr lang="en-US" smtClean="0"/>
              <a:t>‹#›</a:t>
            </a:fld>
            <a:endParaRPr lang="en-US"/>
          </a:p>
        </p:txBody>
      </p:sp>
    </p:spTree>
    <p:extLst>
      <p:ext uri="{BB962C8B-B14F-4D97-AF65-F5344CB8AC3E}">
        <p14:creationId xmlns:p14="http://schemas.microsoft.com/office/powerpoint/2010/main" val="438263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EB11A-A16C-343F-1FE4-94AAA86CC4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043A43-7C09-6D01-D39D-9086140886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39C015-EBF2-C9EE-38C0-05D0EC19D0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96C91C-AAFA-B756-15E2-E24F11CDE6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6859B6-902A-40E5-F0FA-AB45ECEC64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C06E52-4BEB-F02B-5B83-65F49AE9B61B}"/>
              </a:ext>
            </a:extLst>
          </p:cNvPr>
          <p:cNvSpPr>
            <a:spLocks noGrp="1"/>
          </p:cNvSpPr>
          <p:nvPr>
            <p:ph type="dt" sz="half" idx="10"/>
          </p:nvPr>
        </p:nvSpPr>
        <p:spPr/>
        <p:txBody>
          <a:bodyPr/>
          <a:lstStyle/>
          <a:p>
            <a:fld id="{7066B423-9621-43D1-BBAA-9E027676A85A}" type="datetimeFigureOut">
              <a:rPr lang="en-US" smtClean="0"/>
              <a:t>5/21/2026</a:t>
            </a:fld>
            <a:endParaRPr lang="en-US"/>
          </a:p>
        </p:txBody>
      </p:sp>
      <p:sp>
        <p:nvSpPr>
          <p:cNvPr id="8" name="Footer Placeholder 7">
            <a:extLst>
              <a:ext uri="{FF2B5EF4-FFF2-40B4-BE49-F238E27FC236}">
                <a16:creationId xmlns:a16="http://schemas.microsoft.com/office/drawing/2014/main" id="{5D0B916F-77C5-6CDA-8FC4-E8B905A605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0BD034-B3EA-E834-9BB4-3BFF36803747}"/>
              </a:ext>
            </a:extLst>
          </p:cNvPr>
          <p:cNvSpPr>
            <a:spLocks noGrp="1"/>
          </p:cNvSpPr>
          <p:nvPr>
            <p:ph type="sldNum" sz="quarter" idx="12"/>
          </p:nvPr>
        </p:nvSpPr>
        <p:spPr/>
        <p:txBody>
          <a:bodyPr/>
          <a:lstStyle/>
          <a:p>
            <a:fld id="{6F2056A6-E404-4E72-8A7C-C049021A8BEF}" type="slidenum">
              <a:rPr lang="en-US" smtClean="0"/>
              <a:t>‹#›</a:t>
            </a:fld>
            <a:endParaRPr lang="en-US"/>
          </a:p>
        </p:txBody>
      </p:sp>
    </p:spTree>
    <p:extLst>
      <p:ext uri="{BB962C8B-B14F-4D97-AF65-F5344CB8AC3E}">
        <p14:creationId xmlns:p14="http://schemas.microsoft.com/office/powerpoint/2010/main" val="743327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A5C75-013C-24A1-9EE0-C13B43526F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45BCE6-64C8-B3F7-90AA-F8A6214ABC1F}"/>
              </a:ext>
            </a:extLst>
          </p:cNvPr>
          <p:cNvSpPr>
            <a:spLocks noGrp="1"/>
          </p:cNvSpPr>
          <p:nvPr>
            <p:ph type="dt" sz="half" idx="10"/>
          </p:nvPr>
        </p:nvSpPr>
        <p:spPr/>
        <p:txBody>
          <a:bodyPr/>
          <a:lstStyle/>
          <a:p>
            <a:fld id="{7066B423-9621-43D1-BBAA-9E027676A85A}" type="datetimeFigureOut">
              <a:rPr lang="en-US" smtClean="0"/>
              <a:t>5/21/2026</a:t>
            </a:fld>
            <a:endParaRPr lang="en-US"/>
          </a:p>
        </p:txBody>
      </p:sp>
      <p:sp>
        <p:nvSpPr>
          <p:cNvPr id="4" name="Footer Placeholder 3">
            <a:extLst>
              <a:ext uri="{FF2B5EF4-FFF2-40B4-BE49-F238E27FC236}">
                <a16:creationId xmlns:a16="http://schemas.microsoft.com/office/drawing/2014/main" id="{AFEF2F43-8AEA-EBF0-F484-2143CF961D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454DA0-CADC-1E48-E03D-5177FF2FAA56}"/>
              </a:ext>
            </a:extLst>
          </p:cNvPr>
          <p:cNvSpPr>
            <a:spLocks noGrp="1"/>
          </p:cNvSpPr>
          <p:nvPr>
            <p:ph type="sldNum" sz="quarter" idx="12"/>
          </p:nvPr>
        </p:nvSpPr>
        <p:spPr/>
        <p:txBody>
          <a:bodyPr/>
          <a:lstStyle/>
          <a:p>
            <a:fld id="{6F2056A6-E404-4E72-8A7C-C049021A8BEF}" type="slidenum">
              <a:rPr lang="en-US" smtClean="0"/>
              <a:t>‹#›</a:t>
            </a:fld>
            <a:endParaRPr lang="en-US"/>
          </a:p>
        </p:txBody>
      </p:sp>
    </p:spTree>
    <p:extLst>
      <p:ext uri="{BB962C8B-B14F-4D97-AF65-F5344CB8AC3E}">
        <p14:creationId xmlns:p14="http://schemas.microsoft.com/office/powerpoint/2010/main" val="2829919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 y="438912"/>
            <a:ext cx="11216640" cy="822960"/>
          </a:xfrm>
        </p:spPr>
        <p:txBody>
          <a:bodyPr/>
          <a:lstStyle/>
          <a:p>
            <a:r>
              <a:rPr lang="en-US"/>
              <a:t>Click to edit Master title style</a:t>
            </a:r>
            <a:endParaRPr lang="en-US" dirty="0"/>
          </a:p>
        </p:txBody>
      </p:sp>
      <p:sp>
        <p:nvSpPr>
          <p:cNvPr id="3" name="Content Placeholder 2"/>
          <p:cNvSpPr>
            <a:spLocks noGrp="1"/>
          </p:cNvSpPr>
          <p:nvPr>
            <p:ph idx="1"/>
          </p:nvPr>
        </p:nvSpPr>
        <p:spPr>
          <a:xfrm>
            <a:off x="487680" y="1426463"/>
            <a:ext cx="11216640" cy="47183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181600" y="6351135"/>
            <a:ext cx="1727200" cy="365125"/>
          </a:xfrm>
        </p:spPr>
        <p:txBody>
          <a:bodyPr bIns="0"/>
          <a:lstStyle>
            <a:lvl1pPr>
              <a:defRPr>
                <a:solidFill>
                  <a:schemeClr val="bg1">
                    <a:lumMod val="50000"/>
                  </a:schemeClr>
                </a:solidFill>
              </a:defRPr>
            </a:lvl1pPr>
          </a:lstStyle>
          <a:p>
            <a:fld id="{46E19BD8-1640-48E6-96AB-E091240715C1}" type="datetime1">
              <a:rPr lang="en-US" smtClean="0"/>
              <a:t>5/21/2026</a:t>
            </a:fld>
            <a:endParaRPr lang="en-US" dirty="0"/>
          </a:p>
        </p:txBody>
      </p:sp>
      <p:sp>
        <p:nvSpPr>
          <p:cNvPr id="5" name="Footer Placeholder 4"/>
          <p:cNvSpPr>
            <a:spLocks noGrp="1"/>
          </p:cNvSpPr>
          <p:nvPr>
            <p:ph type="ftr" sz="quarter" idx="11"/>
          </p:nvPr>
        </p:nvSpPr>
        <p:spPr/>
        <p:txBody>
          <a:bodyPr bIns="0"/>
          <a:lstStyle>
            <a:lvl1pPr>
              <a:defRPr>
                <a:solidFill>
                  <a:schemeClr val="bg1">
                    <a:lumMod val="50000"/>
                  </a:schemeClr>
                </a:solidFill>
              </a:defRPr>
            </a:lvl1pPr>
          </a:lstStyle>
          <a:p>
            <a:endParaRPr lang="en-US"/>
          </a:p>
        </p:txBody>
      </p:sp>
      <p:sp>
        <p:nvSpPr>
          <p:cNvPr id="6" name="Slide Number Placeholder 5"/>
          <p:cNvSpPr>
            <a:spLocks noGrp="1"/>
          </p:cNvSpPr>
          <p:nvPr>
            <p:ph type="sldNum" sz="quarter" idx="12"/>
          </p:nvPr>
        </p:nvSpPr>
        <p:spPr/>
        <p:txBody>
          <a:bodyPr bIns="0"/>
          <a:lstStyle>
            <a:lvl1pPr>
              <a:defRPr>
                <a:solidFill>
                  <a:schemeClr val="bg1">
                    <a:lumMod val="50000"/>
                  </a:schemeClr>
                </a:solidFill>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175176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ABE8AA-8859-19A9-FDFD-FEFCBC2E1CA7}"/>
              </a:ext>
            </a:extLst>
          </p:cNvPr>
          <p:cNvSpPr>
            <a:spLocks noGrp="1"/>
          </p:cNvSpPr>
          <p:nvPr>
            <p:ph type="dt" sz="half" idx="10"/>
          </p:nvPr>
        </p:nvSpPr>
        <p:spPr/>
        <p:txBody>
          <a:bodyPr/>
          <a:lstStyle/>
          <a:p>
            <a:fld id="{7066B423-9621-43D1-BBAA-9E027676A85A}" type="datetimeFigureOut">
              <a:rPr lang="en-US" smtClean="0"/>
              <a:t>5/21/2026</a:t>
            </a:fld>
            <a:endParaRPr lang="en-US"/>
          </a:p>
        </p:txBody>
      </p:sp>
      <p:sp>
        <p:nvSpPr>
          <p:cNvPr id="3" name="Footer Placeholder 2">
            <a:extLst>
              <a:ext uri="{FF2B5EF4-FFF2-40B4-BE49-F238E27FC236}">
                <a16:creationId xmlns:a16="http://schemas.microsoft.com/office/drawing/2014/main" id="{6F81A067-35E6-C1B0-2488-D02D0E5825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EEF22E-9D19-D362-5A00-5E6191760EE6}"/>
              </a:ext>
            </a:extLst>
          </p:cNvPr>
          <p:cNvSpPr>
            <a:spLocks noGrp="1"/>
          </p:cNvSpPr>
          <p:nvPr>
            <p:ph type="sldNum" sz="quarter" idx="12"/>
          </p:nvPr>
        </p:nvSpPr>
        <p:spPr/>
        <p:txBody>
          <a:bodyPr/>
          <a:lstStyle/>
          <a:p>
            <a:fld id="{6F2056A6-E404-4E72-8A7C-C049021A8BEF}" type="slidenum">
              <a:rPr lang="en-US" smtClean="0"/>
              <a:t>‹#›</a:t>
            </a:fld>
            <a:endParaRPr lang="en-US"/>
          </a:p>
        </p:txBody>
      </p:sp>
    </p:spTree>
    <p:extLst>
      <p:ext uri="{BB962C8B-B14F-4D97-AF65-F5344CB8AC3E}">
        <p14:creationId xmlns:p14="http://schemas.microsoft.com/office/powerpoint/2010/main" val="2393915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27CE4-6068-E0B7-12D3-335C6BF1A9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75AEFA-AF97-6280-0F63-87525CF97A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932200-DFAB-A173-F102-1873BA97D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D652C4-4BE9-0DCB-0180-5C1A2CCBAF59}"/>
              </a:ext>
            </a:extLst>
          </p:cNvPr>
          <p:cNvSpPr>
            <a:spLocks noGrp="1"/>
          </p:cNvSpPr>
          <p:nvPr>
            <p:ph type="dt" sz="half" idx="10"/>
          </p:nvPr>
        </p:nvSpPr>
        <p:spPr/>
        <p:txBody>
          <a:bodyPr/>
          <a:lstStyle/>
          <a:p>
            <a:fld id="{7066B423-9621-43D1-BBAA-9E027676A85A}" type="datetimeFigureOut">
              <a:rPr lang="en-US" smtClean="0"/>
              <a:t>5/21/2026</a:t>
            </a:fld>
            <a:endParaRPr lang="en-US"/>
          </a:p>
        </p:txBody>
      </p:sp>
      <p:sp>
        <p:nvSpPr>
          <p:cNvPr id="6" name="Footer Placeholder 5">
            <a:extLst>
              <a:ext uri="{FF2B5EF4-FFF2-40B4-BE49-F238E27FC236}">
                <a16:creationId xmlns:a16="http://schemas.microsoft.com/office/drawing/2014/main" id="{FEA1A395-D269-2C13-4E91-22DA5E3898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9D7463-5707-D601-E039-C138BC995BB6}"/>
              </a:ext>
            </a:extLst>
          </p:cNvPr>
          <p:cNvSpPr>
            <a:spLocks noGrp="1"/>
          </p:cNvSpPr>
          <p:nvPr>
            <p:ph type="sldNum" sz="quarter" idx="12"/>
          </p:nvPr>
        </p:nvSpPr>
        <p:spPr/>
        <p:txBody>
          <a:bodyPr/>
          <a:lstStyle/>
          <a:p>
            <a:fld id="{6F2056A6-E404-4E72-8A7C-C049021A8BEF}" type="slidenum">
              <a:rPr lang="en-US" smtClean="0"/>
              <a:t>‹#›</a:t>
            </a:fld>
            <a:endParaRPr lang="en-US"/>
          </a:p>
        </p:txBody>
      </p:sp>
    </p:spTree>
    <p:extLst>
      <p:ext uri="{BB962C8B-B14F-4D97-AF65-F5344CB8AC3E}">
        <p14:creationId xmlns:p14="http://schemas.microsoft.com/office/powerpoint/2010/main" val="3014625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CB37F-F207-B19F-FB72-7A553326FF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993867-ECA0-A8D1-5092-5012DB271F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57A0D4-1E91-9F66-6CEC-F2E0D51EB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90254E-E23B-C04C-2A9B-6DA4F0D6F367}"/>
              </a:ext>
            </a:extLst>
          </p:cNvPr>
          <p:cNvSpPr>
            <a:spLocks noGrp="1"/>
          </p:cNvSpPr>
          <p:nvPr>
            <p:ph type="dt" sz="half" idx="10"/>
          </p:nvPr>
        </p:nvSpPr>
        <p:spPr/>
        <p:txBody>
          <a:bodyPr/>
          <a:lstStyle/>
          <a:p>
            <a:fld id="{7066B423-9621-43D1-BBAA-9E027676A85A}" type="datetimeFigureOut">
              <a:rPr lang="en-US" smtClean="0"/>
              <a:t>5/21/2026</a:t>
            </a:fld>
            <a:endParaRPr lang="en-US"/>
          </a:p>
        </p:txBody>
      </p:sp>
      <p:sp>
        <p:nvSpPr>
          <p:cNvPr id="6" name="Footer Placeholder 5">
            <a:extLst>
              <a:ext uri="{FF2B5EF4-FFF2-40B4-BE49-F238E27FC236}">
                <a16:creationId xmlns:a16="http://schemas.microsoft.com/office/drawing/2014/main" id="{D2D865EA-97FA-AF69-1A53-AACD446CA6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A6E21A-1CB3-FDEF-0A30-D7CC1255A552}"/>
              </a:ext>
            </a:extLst>
          </p:cNvPr>
          <p:cNvSpPr>
            <a:spLocks noGrp="1"/>
          </p:cNvSpPr>
          <p:nvPr>
            <p:ph type="sldNum" sz="quarter" idx="12"/>
          </p:nvPr>
        </p:nvSpPr>
        <p:spPr/>
        <p:txBody>
          <a:bodyPr/>
          <a:lstStyle/>
          <a:p>
            <a:fld id="{6F2056A6-E404-4E72-8A7C-C049021A8BEF}" type="slidenum">
              <a:rPr lang="en-US" smtClean="0"/>
              <a:t>‹#›</a:t>
            </a:fld>
            <a:endParaRPr lang="en-US"/>
          </a:p>
        </p:txBody>
      </p:sp>
    </p:spTree>
    <p:extLst>
      <p:ext uri="{BB962C8B-B14F-4D97-AF65-F5344CB8AC3E}">
        <p14:creationId xmlns:p14="http://schemas.microsoft.com/office/powerpoint/2010/main" val="2768874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26D82-3A31-5E0C-D234-FC5403BB7F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9EC594-6803-79A5-2B09-F73E51C806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91D693-3797-741F-D002-F4593B98414A}"/>
              </a:ext>
            </a:extLst>
          </p:cNvPr>
          <p:cNvSpPr>
            <a:spLocks noGrp="1"/>
          </p:cNvSpPr>
          <p:nvPr>
            <p:ph type="dt" sz="half" idx="10"/>
          </p:nvPr>
        </p:nvSpPr>
        <p:spPr/>
        <p:txBody>
          <a:bodyPr/>
          <a:lstStyle/>
          <a:p>
            <a:fld id="{7066B423-9621-43D1-BBAA-9E027676A85A}" type="datetimeFigureOut">
              <a:rPr lang="en-US" smtClean="0"/>
              <a:t>5/21/2026</a:t>
            </a:fld>
            <a:endParaRPr lang="en-US"/>
          </a:p>
        </p:txBody>
      </p:sp>
      <p:sp>
        <p:nvSpPr>
          <p:cNvPr id="5" name="Footer Placeholder 4">
            <a:extLst>
              <a:ext uri="{FF2B5EF4-FFF2-40B4-BE49-F238E27FC236}">
                <a16:creationId xmlns:a16="http://schemas.microsoft.com/office/drawing/2014/main" id="{F8E81DFF-A9E7-24DA-352B-9EA2B48A8D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E01A67-A20C-EFAB-33D2-C26D5F380B28}"/>
              </a:ext>
            </a:extLst>
          </p:cNvPr>
          <p:cNvSpPr>
            <a:spLocks noGrp="1"/>
          </p:cNvSpPr>
          <p:nvPr>
            <p:ph type="sldNum" sz="quarter" idx="12"/>
          </p:nvPr>
        </p:nvSpPr>
        <p:spPr/>
        <p:txBody>
          <a:bodyPr/>
          <a:lstStyle/>
          <a:p>
            <a:fld id="{6F2056A6-E404-4E72-8A7C-C049021A8BEF}" type="slidenum">
              <a:rPr lang="en-US" smtClean="0"/>
              <a:t>‹#›</a:t>
            </a:fld>
            <a:endParaRPr lang="en-US"/>
          </a:p>
        </p:txBody>
      </p:sp>
    </p:spTree>
    <p:extLst>
      <p:ext uri="{BB962C8B-B14F-4D97-AF65-F5344CB8AC3E}">
        <p14:creationId xmlns:p14="http://schemas.microsoft.com/office/powerpoint/2010/main" val="1329314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4232B0-F7A3-C6E8-6FA0-1097F9D105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D7BA71-6370-D435-FFEF-DBAE9D5F9F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68EB1B-13EE-BDEA-B600-771DBFD52EAE}"/>
              </a:ext>
            </a:extLst>
          </p:cNvPr>
          <p:cNvSpPr>
            <a:spLocks noGrp="1"/>
          </p:cNvSpPr>
          <p:nvPr>
            <p:ph type="dt" sz="half" idx="10"/>
          </p:nvPr>
        </p:nvSpPr>
        <p:spPr/>
        <p:txBody>
          <a:bodyPr/>
          <a:lstStyle/>
          <a:p>
            <a:fld id="{7066B423-9621-43D1-BBAA-9E027676A85A}" type="datetimeFigureOut">
              <a:rPr lang="en-US" smtClean="0"/>
              <a:t>5/21/2026</a:t>
            </a:fld>
            <a:endParaRPr lang="en-US"/>
          </a:p>
        </p:txBody>
      </p:sp>
      <p:sp>
        <p:nvSpPr>
          <p:cNvPr id="5" name="Footer Placeholder 4">
            <a:extLst>
              <a:ext uri="{FF2B5EF4-FFF2-40B4-BE49-F238E27FC236}">
                <a16:creationId xmlns:a16="http://schemas.microsoft.com/office/drawing/2014/main" id="{17309312-5B30-AF79-D099-AD5833774B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EAED48-74AF-7E57-DF94-1F990555563A}"/>
              </a:ext>
            </a:extLst>
          </p:cNvPr>
          <p:cNvSpPr>
            <a:spLocks noGrp="1"/>
          </p:cNvSpPr>
          <p:nvPr>
            <p:ph type="sldNum" sz="quarter" idx="12"/>
          </p:nvPr>
        </p:nvSpPr>
        <p:spPr/>
        <p:txBody>
          <a:bodyPr/>
          <a:lstStyle/>
          <a:p>
            <a:fld id="{6F2056A6-E404-4E72-8A7C-C049021A8BEF}" type="slidenum">
              <a:rPr lang="en-US" smtClean="0"/>
              <a:t>‹#›</a:t>
            </a:fld>
            <a:endParaRPr lang="en-US"/>
          </a:p>
        </p:txBody>
      </p:sp>
    </p:spTree>
    <p:extLst>
      <p:ext uri="{BB962C8B-B14F-4D97-AF65-F5344CB8AC3E}">
        <p14:creationId xmlns:p14="http://schemas.microsoft.com/office/powerpoint/2010/main" val="3401906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Intro,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 y="438912"/>
            <a:ext cx="11216640" cy="822960"/>
          </a:xfrm>
        </p:spPr>
        <p:txBody>
          <a:bodyPr/>
          <a:lstStyle/>
          <a:p>
            <a:r>
              <a:rPr lang="en-US"/>
              <a:t>Click to edit Master title style</a:t>
            </a:r>
          </a:p>
        </p:txBody>
      </p:sp>
      <p:sp>
        <p:nvSpPr>
          <p:cNvPr id="3" name="Content Placeholder 2"/>
          <p:cNvSpPr>
            <a:spLocks noGrp="1"/>
          </p:cNvSpPr>
          <p:nvPr>
            <p:ph idx="1"/>
          </p:nvPr>
        </p:nvSpPr>
        <p:spPr>
          <a:xfrm>
            <a:off x="731520" y="1975103"/>
            <a:ext cx="10972800" cy="4169664"/>
          </a:xfrm>
        </p:spPr>
        <p:txBody>
          <a:bodyPr/>
          <a:lstStyle>
            <a:lvl1pPr>
              <a:buSzPct val="125000"/>
              <a:defRPr/>
            </a:lvl1pPr>
            <a:lvl2pPr>
              <a:buSzPct val="10000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E5C9EC-35D1-4789-804E-32D3D58E231A}" type="datetime1">
              <a:rPr lang="en-US" smtClean="0"/>
              <a:t>5/21/2026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
        <p:nvSpPr>
          <p:cNvPr id="8" name="Text Placeholder 7"/>
          <p:cNvSpPr>
            <a:spLocks noGrp="1"/>
          </p:cNvSpPr>
          <p:nvPr>
            <p:ph type="body" sz="quarter" idx="13"/>
          </p:nvPr>
        </p:nvSpPr>
        <p:spPr>
          <a:xfrm>
            <a:off x="487680" y="1261872"/>
            <a:ext cx="11216640" cy="548640"/>
          </a:xfrm>
        </p:spPr>
        <p:txBody>
          <a:bodyPr/>
          <a:lstStyle>
            <a:lvl1pPr marL="0" indent="0">
              <a:buFont typeface="Arial"/>
              <a:buNone/>
              <a:defRPr>
                <a:solidFill>
                  <a:srgbClr val="A41F35"/>
                </a:solidFill>
              </a:defRPr>
            </a:lvl1pPr>
          </a:lstStyle>
          <a:p>
            <a:pPr lvl="0"/>
            <a:r>
              <a:rPr lang="en-US"/>
              <a:t>Click to edit Master text styles</a:t>
            </a:r>
          </a:p>
        </p:txBody>
      </p:sp>
    </p:spTree>
    <p:extLst>
      <p:ext uri="{BB962C8B-B14F-4D97-AF65-F5344CB8AC3E}">
        <p14:creationId xmlns:p14="http://schemas.microsoft.com/office/powerpoint/2010/main" val="11001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 Red">
    <p:spTree>
      <p:nvGrpSpPr>
        <p:cNvPr id="1" name=""/>
        <p:cNvGrpSpPr/>
        <p:nvPr/>
      </p:nvGrpSpPr>
      <p:grpSpPr>
        <a:xfrm>
          <a:off x="0" y="0"/>
          <a:ext cx="0" cy="0"/>
          <a:chOff x="0" y="0"/>
          <a:chExt cx="0" cy="0"/>
        </a:xfrm>
      </p:grpSpPr>
      <p:sp>
        <p:nvSpPr>
          <p:cNvPr id="2" name="Title 1"/>
          <p:cNvSpPr>
            <a:spLocks noGrp="1"/>
          </p:cNvSpPr>
          <p:nvPr>
            <p:ph type="title"/>
          </p:nvPr>
        </p:nvSpPr>
        <p:spPr>
          <a:xfrm>
            <a:off x="487680" y="1755648"/>
            <a:ext cx="11216640" cy="1097280"/>
          </a:xfrm>
        </p:spPr>
        <p:txBody>
          <a:bodyPr anchor="ctr">
            <a:normAutofit/>
          </a:bodyPr>
          <a:lstStyle>
            <a:lvl1pPr algn="l">
              <a:defRPr sz="4200" b="0" cap="none">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87680" y="2852928"/>
            <a:ext cx="11216640" cy="1500187"/>
          </a:xfrm>
        </p:spPr>
        <p:txBody>
          <a:bodyPr anchor="t"/>
          <a:lstStyle>
            <a:lvl1pPr marL="0" indent="0">
              <a:buNone/>
              <a:defRPr sz="2400">
                <a:solidFill>
                  <a:schemeClr val="bg1">
                    <a:lumMod val="50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181600" y="6410830"/>
            <a:ext cx="1727200" cy="305430"/>
          </a:xfrm>
        </p:spPr>
        <p:txBody>
          <a:bodyPr/>
          <a:lstStyle>
            <a:lvl1pPr>
              <a:defRPr>
                <a:solidFill>
                  <a:schemeClr val="bg1">
                    <a:lumMod val="50000"/>
                  </a:schemeClr>
                </a:solidFill>
              </a:defRPr>
            </a:lvl1pPr>
          </a:lstStyle>
          <a:p>
            <a:fld id="{DF6EFDEC-3964-4EF4-82C7-5927D2316896}" type="datetime1">
              <a:rPr lang="en-US" smtClean="0"/>
              <a:t>5/21/2026</a:t>
            </a:fld>
            <a:endParaRPr lang="en-US" dirty="0"/>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91AF2B4D-6B12-4EDF-87BB-2B55CECB6611}" type="slidenum">
              <a:rPr lang="en-US" smtClean="0"/>
              <a:pPr/>
              <a:t>‹#›</a:t>
            </a:fld>
            <a:endParaRPr lang="en-US"/>
          </a:p>
        </p:txBody>
      </p:sp>
    </p:spTree>
    <p:extLst>
      <p:ext uri="{BB962C8B-B14F-4D97-AF65-F5344CB8AC3E}">
        <p14:creationId xmlns:p14="http://schemas.microsoft.com/office/powerpoint/2010/main" val="423074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lumMod val="50000"/>
                  </a:schemeClr>
                </a:solidFill>
              </a:defRPr>
            </a:lvl1pPr>
          </a:lstStyle>
          <a:p>
            <a:fld id="{9BDB7487-FE83-4964-82F2-0B740D289773}" type="datetime1">
              <a:rPr lang="en-US" smtClean="0"/>
              <a:t>5/21/2026</a:t>
            </a:fld>
            <a:endParaRPr lang="en-US" dirty="0"/>
          </a:p>
        </p:txBody>
      </p:sp>
      <p:sp>
        <p:nvSpPr>
          <p:cNvPr id="4" name="Footer Placeholder 3"/>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50000"/>
                  </a:schemeClr>
                </a:solidFill>
              </a:defRPr>
            </a:lvl1pPr>
          </a:lstStyle>
          <a:p>
            <a:fld id="{2066355A-084C-D24E-9AD2-7E4FC41EA627}" type="slidenum">
              <a:rPr lang="en-US" smtClean="0"/>
              <a:pPr/>
              <a:t>‹#›</a:t>
            </a:fld>
            <a:endParaRPr lang="en-US" dirty="0"/>
          </a:p>
        </p:txBody>
      </p:sp>
      <p:sp>
        <p:nvSpPr>
          <p:cNvPr id="10" name="Title 1">
            <a:extLst>
              <a:ext uri="{FF2B5EF4-FFF2-40B4-BE49-F238E27FC236}">
                <a16:creationId xmlns:a16="http://schemas.microsoft.com/office/drawing/2014/main" id="{8C32598B-E826-483A-8526-6466AB42199C}"/>
              </a:ext>
            </a:extLst>
          </p:cNvPr>
          <p:cNvSpPr>
            <a:spLocks noGrp="1"/>
          </p:cNvSpPr>
          <p:nvPr>
            <p:ph type="title"/>
          </p:nvPr>
        </p:nvSpPr>
        <p:spPr>
          <a:xfrm>
            <a:off x="487680" y="1755648"/>
            <a:ext cx="11216640" cy="1097280"/>
          </a:xfrm>
        </p:spPr>
        <p:txBody>
          <a:bodyPr anchor="ctr">
            <a:normAutofit/>
          </a:bodyPr>
          <a:lstStyle>
            <a:lvl1pPr algn="l">
              <a:defRPr sz="4200" b="0" cap="none">
                <a:solidFill>
                  <a:schemeClr val="accent1"/>
                </a:solidFill>
              </a:defRPr>
            </a:lvl1pPr>
          </a:lstStyle>
          <a:p>
            <a:r>
              <a:rPr lang="en-US" dirty="0"/>
              <a:t>Click to edit Master title style</a:t>
            </a:r>
          </a:p>
        </p:txBody>
      </p:sp>
      <p:sp>
        <p:nvSpPr>
          <p:cNvPr id="11" name="Text Placeholder 2">
            <a:extLst>
              <a:ext uri="{FF2B5EF4-FFF2-40B4-BE49-F238E27FC236}">
                <a16:creationId xmlns:a16="http://schemas.microsoft.com/office/drawing/2014/main" id="{F6BDDC84-F366-4E2F-A4CB-0CEF347CC467}"/>
              </a:ext>
            </a:extLst>
          </p:cNvPr>
          <p:cNvSpPr>
            <a:spLocks noGrp="1"/>
          </p:cNvSpPr>
          <p:nvPr>
            <p:ph type="body" idx="1"/>
          </p:nvPr>
        </p:nvSpPr>
        <p:spPr>
          <a:xfrm>
            <a:off x="487680" y="2852928"/>
            <a:ext cx="11216640" cy="1500187"/>
          </a:xfrm>
        </p:spPr>
        <p:txBody>
          <a:bodyPr anchor="t"/>
          <a:lstStyle>
            <a:lvl1pPr marL="0" indent="0">
              <a:buNone/>
              <a:defRPr sz="2400">
                <a:solidFill>
                  <a:schemeClr val="bg1">
                    <a:lumMod val="50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8620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 Orang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lumMod val="50000"/>
                  </a:schemeClr>
                </a:solidFill>
              </a:defRPr>
            </a:lvl1pPr>
          </a:lstStyle>
          <a:p>
            <a:fld id="{FF010BDA-B547-4CDB-9B5D-E8872E89C7F9}" type="datetime1">
              <a:rPr lang="en-US" smtClean="0"/>
              <a:t>5/21/2026</a:t>
            </a:fld>
            <a:endParaRPr lang="en-US" dirty="0"/>
          </a:p>
        </p:txBody>
      </p:sp>
      <p:sp>
        <p:nvSpPr>
          <p:cNvPr id="4" name="Footer Placeholder 3"/>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50000"/>
                  </a:schemeClr>
                </a:solidFill>
              </a:defRPr>
            </a:lvl1pPr>
          </a:lstStyle>
          <a:p>
            <a:fld id="{2066355A-084C-D24E-9AD2-7E4FC41EA627}" type="slidenum">
              <a:rPr lang="en-US" smtClean="0"/>
              <a:pPr/>
              <a:t>‹#›</a:t>
            </a:fld>
            <a:endParaRPr lang="en-US" dirty="0"/>
          </a:p>
        </p:txBody>
      </p:sp>
      <p:sp>
        <p:nvSpPr>
          <p:cNvPr id="7" name="Title 1">
            <a:extLst>
              <a:ext uri="{FF2B5EF4-FFF2-40B4-BE49-F238E27FC236}">
                <a16:creationId xmlns:a16="http://schemas.microsoft.com/office/drawing/2014/main" id="{BDF2DDAC-AE7C-45BB-8E90-0986DBB6B1B8}"/>
              </a:ext>
            </a:extLst>
          </p:cNvPr>
          <p:cNvSpPr>
            <a:spLocks noGrp="1"/>
          </p:cNvSpPr>
          <p:nvPr>
            <p:ph type="title"/>
          </p:nvPr>
        </p:nvSpPr>
        <p:spPr>
          <a:xfrm>
            <a:off x="487680" y="1755648"/>
            <a:ext cx="11216640" cy="1097280"/>
          </a:xfrm>
        </p:spPr>
        <p:txBody>
          <a:bodyPr anchor="ctr">
            <a:normAutofit/>
          </a:bodyPr>
          <a:lstStyle>
            <a:lvl1pPr algn="l">
              <a:defRPr sz="4200" b="0" cap="none">
                <a:solidFill>
                  <a:schemeClr val="accent5"/>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1A912716-95A6-43DC-9C32-11B54B51B862}"/>
              </a:ext>
            </a:extLst>
          </p:cNvPr>
          <p:cNvSpPr>
            <a:spLocks noGrp="1"/>
          </p:cNvSpPr>
          <p:nvPr>
            <p:ph type="body" idx="1"/>
          </p:nvPr>
        </p:nvSpPr>
        <p:spPr>
          <a:xfrm>
            <a:off x="487680" y="2852928"/>
            <a:ext cx="11216640" cy="1500187"/>
          </a:xfrm>
        </p:spPr>
        <p:txBody>
          <a:bodyPr anchor="t"/>
          <a:lstStyle>
            <a:lvl1pPr marL="0" indent="0">
              <a:buNone/>
              <a:defRPr sz="2400">
                <a:solidFill>
                  <a:schemeClr val="bg1">
                    <a:lumMod val="50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409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 y="438912"/>
            <a:ext cx="11216640" cy="82296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87680" y="1426463"/>
            <a:ext cx="5506720" cy="4718304"/>
          </a:xfrm>
        </p:spPr>
        <p:txBody>
          <a:bodyPr/>
          <a:lstStyle>
            <a:lvl1pPr>
              <a:defRPr sz="2640"/>
            </a:lvl1pPr>
            <a:lvl2pPr>
              <a:defRPr sz="2160"/>
            </a:lvl2pPr>
            <a:lvl3pPr>
              <a:defRPr sz="216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26464"/>
            <a:ext cx="5506720" cy="4718304"/>
          </a:xfrm>
        </p:spPr>
        <p:txBody>
          <a:bodyPr/>
          <a:lstStyle>
            <a:lvl1pPr>
              <a:defRPr sz="2640"/>
            </a:lvl1pPr>
            <a:lvl2pPr>
              <a:defRPr sz="2160"/>
            </a:lvl2pPr>
            <a:lvl3pPr>
              <a:defRPr sz="216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C5F818-959F-4A57-AF9F-19335360FCE7}" type="datetime1">
              <a:rPr lang="en-US" smtClean="0"/>
              <a:t>5/21/2026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136699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7680" y="438912"/>
            <a:ext cx="11216640" cy="82296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87680" y="1426464"/>
            <a:ext cx="5508837" cy="548640"/>
          </a:xfrm>
        </p:spPr>
        <p:txBody>
          <a:bodyPr anchor="b"/>
          <a:lstStyle>
            <a:lvl1pPr marL="0" indent="0">
              <a:buNone/>
              <a:defRPr sz="2880" b="1">
                <a:solidFill>
                  <a:schemeClr val="tx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dirty="0"/>
              <a:t>Click to edit Master text styles</a:t>
            </a:r>
          </a:p>
        </p:txBody>
      </p:sp>
      <p:sp>
        <p:nvSpPr>
          <p:cNvPr id="4" name="Content Placeholder 3"/>
          <p:cNvSpPr>
            <a:spLocks noGrp="1"/>
          </p:cNvSpPr>
          <p:nvPr>
            <p:ph sz="half" idx="2"/>
          </p:nvPr>
        </p:nvSpPr>
        <p:spPr>
          <a:xfrm>
            <a:off x="487680" y="1975104"/>
            <a:ext cx="5508837" cy="4169664"/>
          </a:xfrm>
        </p:spPr>
        <p:txBody>
          <a:bodyPr/>
          <a:lstStyle>
            <a:lvl1pPr>
              <a:defRPr sz="2640"/>
            </a:lvl1pPr>
            <a:lvl2pPr>
              <a:defRPr sz="2160"/>
            </a:lvl2pPr>
            <a:lvl3pPr>
              <a:defRPr sz="2160"/>
            </a:lvl3pPr>
            <a:lvl4pPr>
              <a:defRPr sz="2160"/>
            </a:lvl4pPr>
            <a:lvl5pPr>
              <a:defRPr sz="2160"/>
            </a:lvl5pPr>
            <a:lvl6pPr>
              <a:defRPr sz="1920"/>
            </a:lvl6pPr>
            <a:lvl7pPr>
              <a:defRPr sz="1920"/>
            </a:lvl7pPr>
            <a:lvl8pPr>
              <a:defRPr sz="1920"/>
            </a:lvl8pPr>
            <a:lvl9pPr>
              <a:defRPr sz="192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426464"/>
            <a:ext cx="5508837" cy="548640"/>
          </a:xfrm>
        </p:spPr>
        <p:txBody>
          <a:bodyPr anchor="b"/>
          <a:lstStyle>
            <a:lvl1pPr marL="0" indent="0">
              <a:buNone/>
              <a:defRPr sz="2880" b="1">
                <a:solidFill>
                  <a:schemeClr val="tx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dirty="0"/>
              <a:t>Click to edit Master text styles</a:t>
            </a:r>
          </a:p>
        </p:txBody>
      </p:sp>
      <p:sp>
        <p:nvSpPr>
          <p:cNvPr id="6" name="Content Placeholder 5"/>
          <p:cNvSpPr>
            <a:spLocks noGrp="1"/>
          </p:cNvSpPr>
          <p:nvPr>
            <p:ph sz="quarter" idx="4"/>
          </p:nvPr>
        </p:nvSpPr>
        <p:spPr>
          <a:xfrm>
            <a:off x="6193368" y="1975104"/>
            <a:ext cx="5508837" cy="4169664"/>
          </a:xfrm>
        </p:spPr>
        <p:txBody>
          <a:bodyPr/>
          <a:lstStyle>
            <a:lvl1pPr>
              <a:defRPr sz="2640"/>
            </a:lvl1pPr>
            <a:lvl2pPr>
              <a:defRPr sz="2160"/>
            </a:lvl2pPr>
            <a:lvl3pPr>
              <a:defRPr sz="2160"/>
            </a:lvl3pPr>
            <a:lvl4pPr>
              <a:defRPr sz="2160"/>
            </a:lvl4pPr>
            <a:lvl5pPr>
              <a:defRPr sz="216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CE18C3-70E5-4CDC-9C01-FD14980944A8}" type="datetime1">
              <a:rPr lang="en-US" smtClean="0"/>
              <a:t>5/21/2026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115010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7680" y="438912"/>
            <a:ext cx="11216640" cy="109728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5F87D548-C246-4982-BEEC-42610A1ACCE1}" type="datetime1">
              <a:rPr lang="en-US" smtClean="0"/>
              <a:t>5/21/2026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143000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680" y="438912"/>
            <a:ext cx="11216640" cy="8229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87679" y="1426464"/>
            <a:ext cx="11216640" cy="47183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81600" y="6410830"/>
            <a:ext cx="1727200" cy="305430"/>
          </a:xfrm>
          <a:prstGeom prst="rect">
            <a:avLst/>
          </a:prstGeom>
        </p:spPr>
        <p:txBody>
          <a:bodyPr vert="horz" lIns="91440" tIns="45720" rIns="91440" bIns="0" rtlCol="0" anchor="b"/>
          <a:lstStyle>
            <a:lvl1pPr algn="l">
              <a:defRPr sz="1200">
                <a:solidFill>
                  <a:schemeClr val="bg1">
                    <a:lumMod val="50000"/>
                  </a:schemeClr>
                </a:solidFill>
                <a:latin typeface="Arial" panose="020B0604020202020204" pitchFamily="34" charset="0"/>
                <a:cs typeface="Arial" panose="020B0604020202020204" pitchFamily="34" charset="0"/>
              </a:defRPr>
            </a:lvl1pPr>
          </a:lstStyle>
          <a:p>
            <a:fld id="{BA75A912-A8A5-4055-B6AF-68BC0F50FE8A}" type="datetime1">
              <a:rPr lang="en-US" smtClean="0"/>
              <a:t>5/21/2026</a:t>
            </a:fld>
            <a:endParaRPr lang="en-US" dirty="0"/>
          </a:p>
        </p:txBody>
      </p:sp>
      <p:sp>
        <p:nvSpPr>
          <p:cNvPr id="5" name="Footer Placeholder 4"/>
          <p:cNvSpPr>
            <a:spLocks noGrp="1"/>
          </p:cNvSpPr>
          <p:nvPr>
            <p:ph type="ftr" sz="quarter" idx="3"/>
          </p:nvPr>
        </p:nvSpPr>
        <p:spPr>
          <a:xfrm>
            <a:off x="7579293" y="6410830"/>
            <a:ext cx="3860800" cy="305430"/>
          </a:xfrm>
          <a:prstGeom prst="rect">
            <a:avLst/>
          </a:prstGeom>
        </p:spPr>
        <p:txBody>
          <a:bodyPr vert="horz" lIns="91440" tIns="45720" rIns="91440" bIns="0" rtlCol="0" anchor="b"/>
          <a:lstStyle>
            <a:lvl1pPr indent="0" algn="r">
              <a:defRPr sz="1200" b="0" i="0" cap="all" spc="180">
                <a:solidFill>
                  <a:schemeClr val="bg1">
                    <a:lumMod val="50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11457093" y="6410830"/>
            <a:ext cx="491067" cy="305430"/>
          </a:xfrm>
          <a:prstGeom prst="rect">
            <a:avLst/>
          </a:prstGeom>
        </p:spPr>
        <p:txBody>
          <a:bodyPr vert="horz" lIns="91440" tIns="45720" rIns="91440" bIns="0" rtlCol="0" anchor="b"/>
          <a:lstStyle>
            <a:lvl1pPr algn="r">
              <a:defRPr sz="1200" b="0" i="0" kern="1200" spc="0" baseline="0">
                <a:solidFill>
                  <a:schemeClr val="bg1">
                    <a:lumMod val="50000"/>
                  </a:schemeClr>
                </a:solidFill>
                <a:latin typeface="Arial" panose="020B0604020202020204" pitchFamily="34" charset="0"/>
                <a:cs typeface="Arial" panose="020B0604020202020204" pitchFamily="34" charset="0"/>
              </a:defRPr>
            </a:lvl1pPr>
          </a:lstStyle>
          <a:p>
            <a:fld id="{2066355A-084C-D24E-9AD2-7E4FC41EA627}" type="slidenum">
              <a:rPr lang="en-US" smtClean="0"/>
              <a:pPr/>
              <a:t>‹#›</a:t>
            </a:fld>
            <a:endParaRPr lang="en-US" dirty="0"/>
          </a:p>
        </p:txBody>
      </p:sp>
      <p:pic>
        <p:nvPicPr>
          <p:cNvPr id="9" name="Picture 8" descr="A picture containing text&#10;&#10;Description automatically generated">
            <a:extLst>
              <a:ext uri="{FF2B5EF4-FFF2-40B4-BE49-F238E27FC236}">
                <a16:creationId xmlns:a16="http://schemas.microsoft.com/office/drawing/2014/main" id="{C8DBB746-811B-D44E-AE08-3A33BDACBB7E}"/>
              </a:ext>
            </a:extLst>
          </p:cNvPr>
          <p:cNvPicPr>
            <a:picLocks noChangeAspect="1"/>
          </p:cNvPicPr>
          <p:nvPr userDrawn="1"/>
        </p:nvPicPr>
        <p:blipFill>
          <a:blip r:embed="rId15"/>
          <a:stretch>
            <a:fillRect/>
          </a:stretch>
        </p:blipFill>
        <p:spPr>
          <a:xfrm>
            <a:off x="243841" y="6272115"/>
            <a:ext cx="2504303" cy="444145"/>
          </a:xfrm>
          <a:prstGeom prst="rect">
            <a:avLst/>
          </a:prstGeom>
        </p:spPr>
      </p:pic>
    </p:spTree>
    <p:extLst>
      <p:ext uri="{BB962C8B-B14F-4D97-AF65-F5344CB8AC3E}">
        <p14:creationId xmlns:p14="http://schemas.microsoft.com/office/powerpoint/2010/main" val="515117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548640" rtl="0" eaLnBrk="1" latinLnBrk="0" hangingPunct="1">
        <a:spcBef>
          <a:spcPct val="0"/>
        </a:spcBef>
        <a:buNone/>
        <a:defRPr sz="4200" b="0" i="0" kern="1200">
          <a:solidFill>
            <a:schemeClr val="tx1"/>
          </a:solidFill>
          <a:latin typeface="Arial" panose="020B0604020202020204" pitchFamily="34" charset="0"/>
          <a:ea typeface="+mj-ea"/>
          <a:cs typeface="Arial" panose="020B0604020202020204" pitchFamily="34" charset="0"/>
        </a:defRPr>
      </a:lvl1pPr>
    </p:titleStyle>
    <p:bodyStyle>
      <a:lvl1pPr marL="274320" indent="-274320" algn="l" defTabSz="548640" rtl="0" eaLnBrk="1" latinLnBrk="0" hangingPunct="1">
        <a:spcBef>
          <a:spcPts val="1200"/>
        </a:spcBef>
        <a:spcAft>
          <a:spcPts val="480"/>
        </a:spcAft>
        <a:buClr>
          <a:schemeClr val="tx1"/>
        </a:buClr>
        <a:buSzPct val="72000"/>
        <a:buFont typeface="Arial"/>
        <a:buChar char="•"/>
        <a:defRPr sz="2640" kern="1200">
          <a:solidFill>
            <a:schemeClr val="tx2"/>
          </a:solidFill>
          <a:latin typeface="Arial" panose="020B0604020202020204" pitchFamily="34" charset="0"/>
          <a:ea typeface="+mn-ea"/>
          <a:cs typeface="Arial" panose="020B0604020202020204" pitchFamily="34" charset="0"/>
        </a:defRPr>
      </a:lvl1pPr>
      <a:lvl2pPr marL="615316" indent="-205740" algn="l" defTabSz="548640" rtl="0" eaLnBrk="1" latinLnBrk="0" hangingPunct="1">
        <a:lnSpc>
          <a:spcPts val="2160"/>
        </a:lnSpc>
        <a:spcBef>
          <a:spcPts val="960"/>
        </a:spcBef>
        <a:buClr>
          <a:schemeClr val="tx1"/>
        </a:buClr>
        <a:buFont typeface="Arial"/>
        <a:buChar char="•"/>
        <a:defRPr sz="2160" kern="1200">
          <a:solidFill>
            <a:schemeClr val="tx2"/>
          </a:solidFill>
          <a:latin typeface="Arial" panose="020B0604020202020204" pitchFamily="34" charset="0"/>
          <a:ea typeface="+mn-ea"/>
          <a:cs typeface="Arial" panose="020B0604020202020204" pitchFamily="34" charset="0"/>
        </a:defRPr>
      </a:lvl2pPr>
      <a:lvl3pPr marL="960120" indent="-203836" algn="l" defTabSz="548640" rtl="0" eaLnBrk="1" latinLnBrk="0" hangingPunct="1">
        <a:lnSpc>
          <a:spcPts val="2160"/>
        </a:lnSpc>
        <a:spcBef>
          <a:spcPts val="960"/>
        </a:spcBef>
        <a:buClr>
          <a:schemeClr val="tx1"/>
        </a:buClr>
        <a:buFont typeface="Arial"/>
        <a:buChar char="•"/>
        <a:defRPr sz="2160" kern="1200">
          <a:solidFill>
            <a:schemeClr val="tx2"/>
          </a:solidFill>
          <a:latin typeface="Arial" panose="020B0604020202020204" pitchFamily="34" charset="0"/>
          <a:ea typeface="+mn-ea"/>
          <a:cs typeface="Arial" panose="020B0604020202020204" pitchFamily="34" charset="0"/>
        </a:defRPr>
      </a:lvl3pPr>
      <a:lvl4pPr marL="1228726" indent="-203836" algn="l" defTabSz="548640" rtl="0" eaLnBrk="1" latinLnBrk="0" hangingPunct="1">
        <a:lnSpc>
          <a:spcPts val="2160"/>
        </a:lnSpc>
        <a:spcBef>
          <a:spcPts val="960"/>
        </a:spcBef>
        <a:buClr>
          <a:schemeClr val="tx1"/>
        </a:buClr>
        <a:buFont typeface="Arial"/>
        <a:buChar char="•"/>
        <a:defRPr sz="2160" kern="1200">
          <a:solidFill>
            <a:schemeClr val="tx2"/>
          </a:solidFill>
          <a:latin typeface="Arial" panose="020B0604020202020204" pitchFamily="34" charset="0"/>
          <a:ea typeface="+mn-ea"/>
          <a:cs typeface="Arial" panose="020B0604020202020204" pitchFamily="34" charset="0"/>
        </a:defRPr>
      </a:lvl4pPr>
      <a:lvl5pPr marL="1510666" indent="-203836" algn="l" defTabSz="548640" rtl="0" eaLnBrk="1" latinLnBrk="0" hangingPunct="1">
        <a:lnSpc>
          <a:spcPts val="2160"/>
        </a:lnSpc>
        <a:spcBef>
          <a:spcPts val="960"/>
        </a:spcBef>
        <a:buClr>
          <a:schemeClr val="tx1"/>
        </a:buClr>
        <a:buFont typeface="Arial"/>
        <a:buChar char="•"/>
        <a:defRPr sz="2160" kern="1200">
          <a:solidFill>
            <a:schemeClr val="tx2"/>
          </a:solidFill>
          <a:latin typeface="Arial" panose="020B0604020202020204" pitchFamily="34" charset="0"/>
          <a:ea typeface="+mn-ea"/>
          <a:cs typeface="Arial" panose="020B0604020202020204" pitchFamily="34" charset="0"/>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30F408-8337-48F1-7FCD-F4120EF88A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DAD22D-EB34-B112-F3A7-667696512E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C02514-19DC-4765-8130-B232A0DDC9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66B423-9621-43D1-BBAA-9E027676A85A}" type="datetimeFigureOut">
              <a:rPr lang="en-US" smtClean="0"/>
              <a:t>5/21/2026</a:t>
            </a:fld>
            <a:endParaRPr lang="en-US"/>
          </a:p>
        </p:txBody>
      </p:sp>
      <p:sp>
        <p:nvSpPr>
          <p:cNvPr id="5" name="Footer Placeholder 4">
            <a:extLst>
              <a:ext uri="{FF2B5EF4-FFF2-40B4-BE49-F238E27FC236}">
                <a16:creationId xmlns:a16="http://schemas.microsoft.com/office/drawing/2014/main" id="{66F14BFB-5AE4-B37C-3BBE-6CAAD97713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63D9174-F5DC-666D-21A6-3ECFFAE465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F2056A6-E404-4E72-8A7C-C049021A8BEF}" type="slidenum">
              <a:rPr lang="en-US" smtClean="0"/>
              <a:t>‹#›</a:t>
            </a:fld>
            <a:endParaRPr lang="en-US"/>
          </a:p>
        </p:txBody>
      </p:sp>
    </p:spTree>
    <p:extLst>
      <p:ext uri="{BB962C8B-B14F-4D97-AF65-F5344CB8AC3E}">
        <p14:creationId xmlns:p14="http://schemas.microsoft.com/office/powerpoint/2010/main" val="4840810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3.jpeg"/><Relationship Id="rId3" Type="http://schemas.openxmlformats.org/officeDocument/2006/relationships/image" Target="../media/image7.svg"/><Relationship Id="rId7" Type="http://schemas.openxmlformats.org/officeDocument/2006/relationships/hyperlink" Target="https://www.publicdomainpictures.net/view-image.php?image=269147&amp;picture=mann-der-zum-fragezeichen-schaut" TargetMode="External"/><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g"/><Relationship Id="rId11" Type="http://schemas.openxmlformats.org/officeDocument/2006/relationships/hyperlink" Target="https://pixabay.com/en/crowd-human-silhouettes-personal-2045289/" TargetMode="External"/><Relationship Id="rId5" Type="http://schemas.openxmlformats.org/officeDocument/2006/relationships/hyperlink" Target="https://folkestoneharbourarm.co.uk/events/clueless-2026/" TargetMode="External"/><Relationship Id="rId10" Type="http://schemas.openxmlformats.org/officeDocument/2006/relationships/image" Target="../media/image11.jpg"/><Relationship Id="rId4" Type="http://schemas.openxmlformats.org/officeDocument/2006/relationships/image" Target="../media/image8.jpg"/><Relationship Id="rId9" Type="http://schemas.openxmlformats.org/officeDocument/2006/relationships/hyperlink" Target="https://www.creativity103.com/collections/Cardboard/slides/empty_box.html" TargetMode="External"/><Relationship Id="rId1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7.svg"/><Relationship Id="rId4" Type="http://schemas.openxmlformats.org/officeDocument/2006/relationships/diagramLayout" Target="../diagrams/layout1.xml"/><Relationship Id="rId9" Type="http://schemas.openxmlformats.org/officeDocument/2006/relationships/image" Target="../media/image16.sv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Layout" Target="../slideLayouts/slideLayout15.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625E5-2706-8446-ACF4-91D022017D40}"/>
              </a:ext>
            </a:extLst>
          </p:cNvPr>
          <p:cNvSpPr>
            <a:spLocks noGrp="1"/>
          </p:cNvSpPr>
          <p:nvPr>
            <p:ph type="ctrTitle"/>
          </p:nvPr>
        </p:nvSpPr>
        <p:spPr>
          <a:xfrm>
            <a:off x="487680" y="1938527"/>
            <a:ext cx="11216640" cy="1097280"/>
          </a:xfrm>
        </p:spPr>
        <p:txBody>
          <a:bodyPr>
            <a:normAutofit fontScale="90000"/>
          </a:bodyPr>
          <a:lstStyle/>
          <a:p>
            <a:r>
              <a:rPr lang="en-US" sz="3600" dirty="0"/>
              <a:t>Democratizing Specialty Access through Collaboration with Primary Care</a:t>
            </a:r>
          </a:p>
        </p:txBody>
      </p:sp>
      <p:sp>
        <p:nvSpPr>
          <p:cNvPr id="3" name="Subtitle 2">
            <a:extLst>
              <a:ext uri="{FF2B5EF4-FFF2-40B4-BE49-F238E27FC236}">
                <a16:creationId xmlns:a16="http://schemas.microsoft.com/office/drawing/2014/main" id="{F4D2953F-F0F0-E280-9061-8973B3BCD29A}"/>
              </a:ext>
            </a:extLst>
          </p:cNvPr>
          <p:cNvSpPr>
            <a:spLocks noGrp="1"/>
          </p:cNvSpPr>
          <p:nvPr>
            <p:ph type="subTitle" idx="1"/>
          </p:nvPr>
        </p:nvSpPr>
        <p:spPr>
          <a:xfrm>
            <a:off x="731520" y="4370833"/>
            <a:ext cx="10972800" cy="548640"/>
          </a:xfrm>
        </p:spPr>
        <p:txBody>
          <a:bodyPr>
            <a:noAutofit/>
          </a:bodyPr>
          <a:lstStyle/>
          <a:p>
            <a:pPr>
              <a:lnSpc>
                <a:spcPts val="0"/>
              </a:lnSpc>
            </a:pPr>
            <a:r>
              <a:rPr lang="en-US" sz="1800" dirty="0"/>
              <a:t>Brian Brady, MD</a:t>
            </a:r>
          </a:p>
          <a:p>
            <a:pPr>
              <a:lnSpc>
                <a:spcPts val="0"/>
              </a:lnSpc>
            </a:pPr>
            <a:r>
              <a:rPr lang="en-US" sz="1800" dirty="0"/>
              <a:t>Clinical Associate Professor of Medicine</a:t>
            </a:r>
          </a:p>
          <a:p>
            <a:pPr>
              <a:lnSpc>
                <a:spcPts val="0"/>
              </a:lnSpc>
            </a:pPr>
            <a:r>
              <a:rPr lang="en-US" sz="1800" dirty="0"/>
              <a:t>Stanford University School of Medicine, Division of Nephrology</a:t>
            </a:r>
          </a:p>
          <a:p>
            <a:pPr>
              <a:lnSpc>
                <a:spcPts val="0"/>
              </a:lnSpc>
            </a:pPr>
            <a:r>
              <a:rPr lang="en-US" sz="1800" dirty="0"/>
              <a:t>On Behalf of the Stanford Medicine CKD Population Health Team</a:t>
            </a:r>
          </a:p>
          <a:p>
            <a:endParaRPr lang="en-US" sz="1800" dirty="0"/>
          </a:p>
        </p:txBody>
      </p:sp>
      <p:sp>
        <p:nvSpPr>
          <p:cNvPr id="4" name="Date Placeholder 3">
            <a:extLst>
              <a:ext uri="{FF2B5EF4-FFF2-40B4-BE49-F238E27FC236}">
                <a16:creationId xmlns:a16="http://schemas.microsoft.com/office/drawing/2014/main" id="{27A01FDC-B838-EC47-6154-8F65AE0EB935}"/>
              </a:ext>
            </a:extLst>
          </p:cNvPr>
          <p:cNvSpPr>
            <a:spLocks noGrp="1"/>
          </p:cNvSpPr>
          <p:nvPr>
            <p:ph type="dt" sz="half" idx="10"/>
          </p:nvPr>
        </p:nvSpPr>
        <p:spPr>
          <a:xfrm>
            <a:off x="731520" y="4919473"/>
            <a:ext cx="3302000" cy="329184"/>
          </a:xfrm>
        </p:spPr>
        <p:txBody>
          <a:bodyPr/>
          <a:lstStyle/>
          <a:p>
            <a:fld id="{C7771C3F-47C2-4E0B-A1CC-BFC38380B9DE}" type="datetime1">
              <a:rPr lang="en-US" sz="1800" smtClean="0"/>
              <a:t>5/21/2026</a:t>
            </a:fld>
            <a:endParaRPr lang="en-US" sz="1800" dirty="0"/>
          </a:p>
        </p:txBody>
      </p:sp>
    </p:spTree>
    <p:extLst>
      <p:ext uri="{BB962C8B-B14F-4D97-AF65-F5344CB8AC3E}">
        <p14:creationId xmlns:p14="http://schemas.microsoft.com/office/powerpoint/2010/main" val="362384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F05A0E-7572-833C-D499-2662FE50DA88}"/>
              </a:ext>
            </a:extLst>
          </p:cNvPr>
          <p:cNvSpPr>
            <a:spLocks noGrp="1"/>
          </p:cNvSpPr>
          <p:nvPr>
            <p:ph type="sldNum" sz="quarter" idx="12"/>
          </p:nvPr>
        </p:nvSpPr>
        <p:spPr/>
        <p:txBody>
          <a:bodyPr/>
          <a:lstStyle/>
          <a:p>
            <a:fld id="{2066355A-084C-D24E-9AD2-7E4FC41EA627}" type="slidenum">
              <a:rPr lang="en-US" smtClean="0"/>
              <a:pPr/>
              <a:t>2</a:t>
            </a:fld>
            <a:endParaRPr lang="en-US"/>
          </a:p>
        </p:txBody>
      </p:sp>
      <p:pic>
        <p:nvPicPr>
          <p:cNvPr id="1038" name="Picture 14" descr="Famous Redwood Highway">
            <a:extLst>
              <a:ext uri="{FF2B5EF4-FFF2-40B4-BE49-F238E27FC236}">
                <a16:creationId xmlns:a16="http://schemas.microsoft.com/office/drawing/2014/main" id="{B180A647-E529-304F-784C-107176C2B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90" y="0"/>
            <a:ext cx="6906076" cy="3383977"/>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8" descr="Title">
            <a:extLst>
              <a:ext uri="{FF2B5EF4-FFF2-40B4-BE49-F238E27FC236}">
                <a16:creationId xmlns:a16="http://schemas.microsoft.com/office/drawing/2014/main" id="{1E93339F-B2D2-B2B4-DA5F-09609D6ABEAF}"/>
              </a:ext>
            </a:extLst>
          </p:cNvPr>
          <p:cNvSpPr>
            <a:spLocks noChangeAspect="1" noChangeArrowheads="1"/>
          </p:cNvSpPr>
          <p:nvPr/>
        </p:nvSpPr>
        <p:spPr bwMode="auto">
          <a:xfrm>
            <a:off x="5943600" y="3276600"/>
            <a:ext cx="3673098" cy="36730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4" name="Picture 20" descr="Lassen Peak at sunset in Lassen National Park, CA">
            <a:extLst>
              <a:ext uri="{FF2B5EF4-FFF2-40B4-BE49-F238E27FC236}">
                <a16:creationId xmlns:a16="http://schemas.microsoft.com/office/drawing/2014/main" id="{903ABB16-8F84-A253-6E0E-0E304FB84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8186" y="-231489"/>
            <a:ext cx="5506958" cy="367309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r/wallpapers - a foggy valley with mountains and trees">
            <a:extLst>
              <a:ext uri="{FF2B5EF4-FFF2-40B4-BE49-F238E27FC236}">
                <a16:creationId xmlns:a16="http://schemas.microsoft.com/office/drawing/2014/main" id="{B7580B03-3BBB-1C87-1FA1-19D0BF3E79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364583"/>
            <a:ext cx="6612932" cy="371977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Yosemite national park: High resolution photos &amp; prints - VAST">
            <a:extLst>
              <a:ext uri="{FF2B5EF4-FFF2-40B4-BE49-F238E27FC236}">
                <a16:creationId xmlns:a16="http://schemas.microsoft.com/office/drawing/2014/main" id="{6530F0C9-3A62-0563-97F7-494D34A691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333" y="3383977"/>
            <a:ext cx="6130933" cy="4718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76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a:extLst>
              <a:ext uri="{FF2B5EF4-FFF2-40B4-BE49-F238E27FC236}">
                <a16:creationId xmlns:a16="http://schemas.microsoft.com/office/drawing/2014/main" id="{80E78260-4FBD-CE8D-554B-AFE892A560E5}"/>
              </a:ext>
            </a:extLst>
          </p:cNvPr>
          <p:cNvCxnSpPr>
            <a:cxnSpLocks/>
          </p:cNvCxnSpPr>
          <p:nvPr/>
        </p:nvCxnSpPr>
        <p:spPr>
          <a:xfrm>
            <a:off x="9584179" y="1422400"/>
            <a:ext cx="0" cy="220865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F7883433-467A-8BCB-DFE9-59BBB29DC290}"/>
              </a:ext>
            </a:extLst>
          </p:cNvPr>
          <p:cNvCxnSpPr>
            <a:cxnSpLocks/>
          </p:cNvCxnSpPr>
          <p:nvPr/>
        </p:nvCxnSpPr>
        <p:spPr>
          <a:xfrm>
            <a:off x="9442314" y="1112495"/>
            <a:ext cx="0" cy="25941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E9407D53-8996-0E5E-E120-C0D97AB9EEDB}"/>
              </a:ext>
            </a:extLst>
          </p:cNvPr>
          <p:cNvCxnSpPr>
            <a:cxnSpLocks/>
          </p:cNvCxnSpPr>
          <p:nvPr/>
        </p:nvCxnSpPr>
        <p:spPr>
          <a:xfrm>
            <a:off x="10003969" y="2970357"/>
            <a:ext cx="0" cy="7388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FC5A2155-9E0F-FAA9-E496-7606FBFE56A1}"/>
              </a:ext>
            </a:extLst>
          </p:cNvPr>
          <p:cNvCxnSpPr>
            <a:cxnSpLocks/>
          </p:cNvCxnSpPr>
          <p:nvPr/>
        </p:nvCxnSpPr>
        <p:spPr>
          <a:xfrm>
            <a:off x="9234980" y="1765550"/>
            <a:ext cx="15502" cy="193683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4C9990A4-94AE-1D04-AB1A-6D59125537DF}"/>
              </a:ext>
            </a:extLst>
          </p:cNvPr>
          <p:cNvCxnSpPr>
            <a:cxnSpLocks/>
          </p:cNvCxnSpPr>
          <p:nvPr/>
        </p:nvCxnSpPr>
        <p:spPr>
          <a:xfrm>
            <a:off x="9050186" y="2446870"/>
            <a:ext cx="0" cy="12706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2C4434C9-116B-48CB-8382-7A2E2CA06AEB}"/>
              </a:ext>
            </a:extLst>
          </p:cNvPr>
          <p:cNvSpPr>
            <a:spLocks noGrp="1"/>
          </p:cNvSpPr>
          <p:nvPr>
            <p:ph type="title"/>
          </p:nvPr>
        </p:nvSpPr>
        <p:spPr/>
        <p:txBody>
          <a:bodyPr>
            <a:normAutofit/>
          </a:bodyPr>
          <a:lstStyle/>
          <a:p>
            <a:r>
              <a:rPr lang="en-US" sz="2800" dirty="0"/>
              <a:t>Acceleration of Kidney-Focused Therapeutics</a:t>
            </a:r>
          </a:p>
        </p:txBody>
      </p:sp>
      <p:sp>
        <p:nvSpPr>
          <p:cNvPr id="4" name="Slide Number Placeholder 3">
            <a:extLst>
              <a:ext uri="{FF2B5EF4-FFF2-40B4-BE49-F238E27FC236}">
                <a16:creationId xmlns:a16="http://schemas.microsoft.com/office/drawing/2014/main" id="{269DB8E6-F3FA-4A6A-A25E-D5D7ACB390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cxnSp>
        <p:nvCxnSpPr>
          <p:cNvPr id="6" name="Straight Arrow Connector 5">
            <a:extLst>
              <a:ext uri="{FF2B5EF4-FFF2-40B4-BE49-F238E27FC236}">
                <a16:creationId xmlns:a16="http://schemas.microsoft.com/office/drawing/2014/main" id="{2CBF92CC-D836-B742-0210-5DA9FD2E242E}"/>
              </a:ext>
            </a:extLst>
          </p:cNvPr>
          <p:cNvCxnSpPr>
            <a:cxnSpLocks/>
          </p:cNvCxnSpPr>
          <p:nvPr/>
        </p:nvCxnSpPr>
        <p:spPr>
          <a:xfrm>
            <a:off x="391886" y="3693226"/>
            <a:ext cx="11556274" cy="0"/>
          </a:xfrm>
          <a:prstGeom prst="straightConnector1">
            <a:avLst/>
          </a:prstGeom>
          <a:ln w="1143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2C3454A-7FFF-0D81-0A04-4834C4DC1F45}"/>
              </a:ext>
            </a:extLst>
          </p:cNvPr>
          <p:cNvCxnSpPr/>
          <p:nvPr/>
        </p:nvCxnSpPr>
        <p:spPr>
          <a:xfrm>
            <a:off x="476596" y="3693226"/>
            <a:ext cx="0" cy="415636"/>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B5B8E812-8D41-9444-F806-186554290EE4}"/>
              </a:ext>
            </a:extLst>
          </p:cNvPr>
          <p:cNvCxnSpPr>
            <a:cxnSpLocks/>
          </p:cNvCxnSpPr>
          <p:nvPr/>
        </p:nvCxnSpPr>
        <p:spPr>
          <a:xfrm>
            <a:off x="8762802" y="3693226"/>
            <a:ext cx="0" cy="415636"/>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C528B35-6214-158C-858E-22B85DBFC16A}"/>
              </a:ext>
            </a:extLst>
          </p:cNvPr>
          <p:cNvCxnSpPr/>
          <p:nvPr/>
        </p:nvCxnSpPr>
        <p:spPr>
          <a:xfrm>
            <a:off x="2490651" y="3693226"/>
            <a:ext cx="0" cy="415636"/>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E3D1B03-56D5-2FDF-CC56-6DCBF6D6A1B9}"/>
              </a:ext>
            </a:extLst>
          </p:cNvPr>
          <p:cNvCxnSpPr/>
          <p:nvPr/>
        </p:nvCxnSpPr>
        <p:spPr>
          <a:xfrm>
            <a:off x="4507478" y="3693226"/>
            <a:ext cx="0" cy="415636"/>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01DE2F9-68E9-E3CC-94E9-9655D79579F4}"/>
              </a:ext>
            </a:extLst>
          </p:cNvPr>
          <p:cNvCxnSpPr/>
          <p:nvPr/>
        </p:nvCxnSpPr>
        <p:spPr>
          <a:xfrm>
            <a:off x="6619307" y="3693226"/>
            <a:ext cx="0" cy="415636"/>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2E3A0F5-5075-D309-08A1-3DF0A318F4F3}"/>
              </a:ext>
            </a:extLst>
          </p:cNvPr>
          <p:cNvCxnSpPr>
            <a:cxnSpLocks/>
          </p:cNvCxnSpPr>
          <p:nvPr/>
        </p:nvCxnSpPr>
        <p:spPr>
          <a:xfrm>
            <a:off x="11406996" y="3693226"/>
            <a:ext cx="0" cy="415636"/>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DE4DACFC-4126-82C9-ACA5-52FE23939E66}"/>
              </a:ext>
            </a:extLst>
          </p:cNvPr>
          <p:cNvSpPr txBox="1"/>
          <p:nvPr/>
        </p:nvSpPr>
        <p:spPr>
          <a:xfrm>
            <a:off x="107695" y="4305310"/>
            <a:ext cx="9500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A41F35"/>
                </a:solidFill>
                <a:effectLst/>
                <a:uLnTx/>
                <a:uFillTx/>
                <a:latin typeface="Arial" panose="020B0604020202020204"/>
                <a:ea typeface="+mn-ea"/>
                <a:cs typeface="+mn-cs"/>
              </a:rPr>
              <a:t>1980</a:t>
            </a:r>
          </a:p>
        </p:txBody>
      </p:sp>
      <p:sp>
        <p:nvSpPr>
          <p:cNvPr id="18" name="TextBox 17">
            <a:extLst>
              <a:ext uri="{FF2B5EF4-FFF2-40B4-BE49-F238E27FC236}">
                <a16:creationId xmlns:a16="http://schemas.microsoft.com/office/drawing/2014/main" id="{BF459507-95D1-CD47-EA28-EBDD53C6C944}"/>
              </a:ext>
            </a:extLst>
          </p:cNvPr>
          <p:cNvSpPr txBox="1"/>
          <p:nvPr/>
        </p:nvSpPr>
        <p:spPr>
          <a:xfrm>
            <a:off x="4032466" y="4305314"/>
            <a:ext cx="9500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A41F35"/>
                </a:solidFill>
                <a:effectLst/>
                <a:uLnTx/>
                <a:uFillTx/>
                <a:latin typeface="Arial" panose="020B0604020202020204"/>
                <a:ea typeface="+mn-ea"/>
                <a:cs typeface="+mn-cs"/>
              </a:rPr>
              <a:t>2000</a:t>
            </a:r>
          </a:p>
        </p:txBody>
      </p:sp>
      <p:sp>
        <p:nvSpPr>
          <p:cNvPr id="19" name="TextBox 18">
            <a:extLst>
              <a:ext uri="{FF2B5EF4-FFF2-40B4-BE49-F238E27FC236}">
                <a16:creationId xmlns:a16="http://schemas.microsoft.com/office/drawing/2014/main" id="{13412674-59B1-8480-CA97-ED2557A39788}"/>
              </a:ext>
            </a:extLst>
          </p:cNvPr>
          <p:cNvSpPr txBox="1"/>
          <p:nvPr/>
        </p:nvSpPr>
        <p:spPr>
          <a:xfrm>
            <a:off x="2015639" y="4305315"/>
            <a:ext cx="9500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A41F35"/>
                </a:solidFill>
                <a:effectLst/>
                <a:uLnTx/>
                <a:uFillTx/>
                <a:latin typeface="Arial" panose="020B0604020202020204"/>
                <a:ea typeface="+mn-ea"/>
                <a:cs typeface="+mn-cs"/>
              </a:rPr>
              <a:t>1990</a:t>
            </a:r>
          </a:p>
        </p:txBody>
      </p:sp>
      <p:sp>
        <p:nvSpPr>
          <p:cNvPr id="20" name="TextBox 19">
            <a:extLst>
              <a:ext uri="{FF2B5EF4-FFF2-40B4-BE49-F238E27FC236}">
                <a16:creationId xmlns:a16="http://schemas.microsoft.com/office/drawing/2014/main" id="{15B92E0D-4D62-B8F1-6179-30BAA79DB71C}"/>
              </a:ext>
            </a:extLst>
          </p:cNvPr>
          <p:cNvSpPr txBox="1"/>
          <p:nvPr/>
        </p:nvSpPr>
        <p:spPr>
          <a:xfrm>
            <a:off x="6144295" y="4305313"/>
            <a:ext cx="9500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A41F35"/>
                </a:solidFill>
                <a:effectLst/>
                <a:uLnTx/>
                <a:uFillTx/>
                <a:latin typeface="Arial" panose="020B0604020202020204"/>
                <a:ea typeface="+mn-ea"/>
                <a:cs typeface="+mn-cs"/>
              </a:rPr>
              <a:t>2010</a:t>
            </a:r>
          </a:p>
        </p:txBody>
      </p:sp>
      <p:sp>
        <p:nvSpPr>
          <p:cNvPr id="21" name="TextBox 20">
            <a:extLst>
              <a:ext uri="{FF2B5EF4-FFF2-40B4-BE49-F238E27FC236}">
                <a16:creationId xmlns:a16="http://schemas.microsoft.com/office/drawing/2014/main" id="{22C7B9A2-922C-4279-8BCB-9028C47FDB70}"/>
              </a:ext>
            </a:extLst>
          </p:cNvPr>
          <p:cNvSpPr txBox="1"/>
          <p:nvPr/>
        </p:nvSpPr>
        <p:spPr>
          <a:xfrm>
            <a:off x="8287790" y="4305312"/>
            <a:ext cx="9500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A41F35"/>
                </a:solidFill>
                <a:effectLst/>
                <a:uLnTx/>
                <a:uFillTx/>
                <a:latin typeface="Arial" panose="020B0604020202020204"/>
                <a:ea typeface="+mn-ea"/>
                <a:cs typeface="+mn-cs"/>
              </a:rPr>
              <a:t>2020</a:t>
            </a:r>
          </a:p>
        </p:txBody>
      </p:sp>
      <p:sp>
        <p:nvSpPr>
          <p:cNvPr id="22" name="TextBox 21">
            <a:extLst>
              <a:ext uri="{FF2B5EF4-FFF2-40B4-BE49-F238E27FC236}">
                <a16:creationId xmlns:a16="http://schemas.microsoft.com/office/drawing/2014/main" id="{F8F7AE00-1A46-5EDB-297C-23B7A84E6956}"/>
              </a:ext>
            </a:extLst>
          </p:cNvPr>
          <p:cNvSpPr txBox="1"/>
          <p:nvPr/>
        </p:nvSpPr>
        <p:spPr>
          <a:xfrm>
            <a:off x="10931984" y="4305311"/>
            <a:ext cx="9500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A41F35"/>
                </a:solidFill>
                <a:effectLst/>
                <a:uLnTx/>
                <a:uFillTx/>
                <a:latin typeface="Arial" panose="020B0604020202020204"/>
                <a:ea typeface="+mn-ea"/>
                <a:cs typeface="+mn-cs"/>
              </a:rPr>
              <a:t>2030</a:t>
            </a:r>
          </a:p>
        </p:txBody>
      </p:sp>
      <p:cxnSp>
        <p:nvCxnSpPr>
          <p:cNvPr id="24" name="Straight Connector 23">
            <a:extLst>
              <a:ext uri="{FF2B5EF4-FFF2-40B4-BE49-F238E27FC236}">
                <a16:creationId xmlns:a16="http://schemas.microsoft.com/office/drawing/2014/main" id="{FF696D48-6D16-959C-F7F6-8A3737962158}"/>
              </a:ext>
            </a:extLst>
          </p:cNvPr>
          <p:cNvCxnSpPr>
            <a:cxnSpLocks/>
          </p:cNvCxnSpPr>
          <p:nvPr/>
        </p:nvCxnSpPr>
        <p:spPr>
          <a:xfrm flipH="1">
            <a:off x="2015639" y="3693226"/>
            <a:ext cx="8709" cy="136566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0167248C-5362-B975-57E9-6D390E5E4E0B}"/>
              </a:ext>
            </a:extLst>
          </p:cNvPr>
          <p:cNvSpPr txBox="1"/>
          <p:nvPr/>
        </p:nvSpPr>
        <p:spPr>
          <a:xfrm>
            <a:off x="1185554" y="5093398"/>
            <a:ext cx="166016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564A"/>
                </a:solidFill>
                <a:effectLst/>
                <a:uLnTx/>
                <a:uFillTx/>
                <a:latin typeface="Arial" panose="020B0604020202020204"/>
                <a:ea typeface="+mn-ea"/>
                <a:cs typeface="+mn-cs"/>
              </a:rPr>
              <a:t>Epoetin </a:t>
            </a:r>
            <a:r>
              <a:rPr kumimoji="0" lang="el-GR" sz="2000" b="0" i="0" u="none" strike="noStrike" kern="1200" cap="none" spc="0" normalizeH="0" baseline="0" noProof="0" dirty="0">
                <a:ln>
                  <a:noFill/>
                </a:ln>
                <a:solidFill>
                  <a:srgbClr val="00564A"/>
                </a:solidFill>
                <a:effectLst/>
                <a:uLnTx/>
                <a:uFillTx/>
                <a:latin typeface="Arial" panose="020B0604020202020204"/>
                <a:ea typeface="+mn-ea"/>
                <a:cs typeface="+mn-cs"/>
              </a:rPr>
              <a:t>α</a:t>
            </a:r>
            <a:endParaRPr kumimoji="0" lang="en-US" sz="2000" b="0" i="0" u="none" strike="noStrike" kern="1200" cap="none" spc="0" normalizeH="0" baseline="0" noProof="0" dirty="0">
              <a:ln>
                <a:noFill/>
              </a:ln>
              <a:solidFill>
                <a:srgbClr val="00564A"/>
              </a:solidFill>
              <a:effectLst/>
              <a:uLnTx/>
              <a:uFillTx/>
              <a:latin typeface="Arial" panose="020B0604020202020204"/>
              <a:ea typeface="+mn-ea"/>
              <a:cs typeface="+mn-cs"/>
            </a:endParaRPr>
          </a:p>
        </p:txBody>
      </p:sp>
      <p:cxnSp>
        <p:nvCxnSpPr>
          <p:cNvPr id="28" name="Straight Connector 27">
            <a:extLst>
              <a:ext uri="{FF2B5EF4-FFF2-40B4-BE49-F238E27FC236}">
                <a16:creationId xmlns:a16="http://schemas.microsoft.com/office/drawing/2014/main" id="{600ED350-A57A-00D0-1C53-05BB9F2ACFE6}"/>
              </a:ext>
            </a:extLst>
          </p:cNvPr>
          <p:cNvCxnSpPr>
            <a:cxnSpLocks/>
          </p:cNvCxnSpPr>
          <p:nvPr/>
        </p:nvCxnSpPr>
        <p:spPr>
          <a:xfrm>
            <a:off x="3224943" y="3146163"/>
            <a:ext cx="0" cy="52642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26D668FD-7B76-A88A-2915-DEBCD73DC5EA}"/>
              </a:ext>
            </a:extLst>
          </p:cNvPr>
          <p:cNvSpPr txBox="1"/>
          <p:nvPr/>
        </p:nvSpPr>
        <p:spPr>
          <a:xfrm>
            <a:off x="2395748" y="2514181"/>
            <a:ext cx="166016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564A"/>
                </a:solidFill>
                <a:effectLst/>
                <a:uLnTx/>
                <a:uFillTx/>
                <a:latin typeface="Arial" panose="020B0604020202020204"/>
                <a:ea typeface="+mn-ea"/>
                <a:cs typeface="+mn-cs"/>
              </a:rPr>
              <a:t>Ramipril </a:t>
            </a:r>
          </a:p>
        </p:txBody>
      </p:sp>
      <p:cxnSp>
        <p:nvCxnSpPr>
          <p:cNvPr id="34" name="Straight Connector 33">
            <a:extLst>
              <a:ext uri="{FF2B5EF4-FFF2-40B4-BE49-F238E27FC236}">
                <a16:creationId xmlns:a16="http://schemas.microsoft.com/office/drawing/2014/main" id="{4FD8918F-F5F9-1180-2D73-E15BCD67D1F7}"/>
              </a:ext>
            </a:extLst>
          </p:cNvPr>
          <p:cNvCxnSpPr>
            <a:cxnSpLocks/>
          </p:cNvCxnSpPr>
          <p:nvPr/>
        </p:nvCxnSpPr>
        <p:spPr>
          <a:xfrm flipH="1">
            <a:off x="3903817" y="3743041"/>
            <a:ext cx="8709" cy="136566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986BF705-8C78-A70C-291B-5B24C5189E39}"/>
              </a:ext>
            </a:extLst>
          </p:cNvPr>
          <p:cNvSpPr txBox="1"/>
          <p:nvPr/>
        </p:nvSpPr>
        <p:spPr>
          <a:xfrm>
            <a:off x="3073732" y="5119487"/>
            <a:ext cx="166016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564A"/>
                </a:solidFill>
                <a:effectLst/>
                <a:uLnTx/>
                <a:uFillTx/>
                <a:latin typeface="Arial" panose="020B0604020202020204"/>
                <a:ea typeface="+mn-ea"/>
                <a:cs typeface="+mn-cs"/>
              </a:rPr>
              <a:t>Sevelamer</a:t>
            </a:r>
          </a:p>
        </p:txBody>
      </p:sp>
      <p:cxnSp>
        <p:nvCxnSpPr>
          <p:cNvPr id="38" name="Straight Connector 37">
            <a:extLst>
              <a:ext uri="{FF2B5EF4-FFF2-40B4-BE49-F238E27FC236}">
                <a16:creationId xmlns:a16="http://schemas.microsoft.com/office/drawing/2014/main" id="{995B7CD5-1764-4297-BD21-345F7D54EC49}"/>
              </a:ext>
            </a:extLst>
          </p:cNvPr>
          <p:cNvCxnSpPr>
            <a:cxnSpLocks/>
          </p:cNvCxnSpPr>
          <p:nvPr/>
        </p:nvCxnSpPr>
        <p:spPr>
          <a:xfrm>
            <a:off x="4742610" y="3146163"/>
            <a:ext cx="0" cy="59687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7904007B-10E3-2666-A2A4-5A3D065EFB6F}"/>
              </a:ext>
            </a:extLst>
          </p:cNvPr>
          <p:cNvSpPr txBox="1"/>
          <p:nvPr/>
        </p:nvSpPr>
        <p:spPr>
          <a:xfrm>
            <a:off x="4129645" y="2395818"/>
            <a:ext cx="1660169" cy="707886"/>
          </a:xfrm>
          <a:prstGeom prst="rect">
            <a:avLst/>
          </a:prstGeom>
          <a:noFill/>
          <a:ln w="28575">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564A"/>
                </a:solidFill>
                <a:effectLst/>
                <a:uLnTx/>
                <a:uFillTx/>
                <a:latin typeface="Arial" panose="020B0604020202020204"/>
                <a:ea typeface="+mn-ea"/>
                <a:cs typeface="+mn-cs"/>
              </a:rPr>
              <a:t>Irbesartan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564A"/>
                </a:solidFill>
                <a:effectLst/>
                <a:uLnTx/>
                <a:uFillTx/>
                <a:latin typeface="Arial" panose="020B0604020202020204"/>
                <a:ea typeface="+mn-ea"/>
                <a:cs typeface="+mn-cs"/>
              </a:rPr>
              <a:t>Losartan</a:t>
            </a:r>
          </a:p>
        </p:txBody>
      </p:sp>
      <p:cxnSp>
        <p:nvCxnSpPr>
          <p:cNvPr id="40" name="Straight Connector 39">
            <a:extLst>
              <a:ext uri="{FF2B5EF4-FFF2-40B4-BE49-F238E27FC236}">
                <a16:creationId xmlns:a16="http://schemas.microsoft.com/office/drawing/2014/main" id="{7379CC6D-5024-2090-9E99-524D1683575D}"/>
              </a:ext>
            </a:extLst>
          </p:cNvPr>
          <p:cNvCxnSpPr>
            <a:cxnSpLocks/>
          </p:cNvCxnSpPr>
          <p:nvPr/>
        </p:nvCxnSpPr>
        <p:spPr>
          <a:xfrm>
            <a:off x="5502828" y="3719058"/>
            <a:ext cx="0" cy="140042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B1573DF4-51F8-5BD8-9660-FA048BC41DFE}"/>
              </a:ext>
            </a:extLst>
          </p:cNvPr>
          <p:cNvSpPr txBox="1"/>
          <p:nvPr/>
        </p:nvSpPr>
        <p:spPr>
          <a:xfrm>
            <a:off x="4733901" y="5093398"/>
            <a:ext cx="166016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564A"/>
                </a:solidFill>
                <a:effectLst/>
                <a:uLnTx/>
                <a:uFillTx/>
                <a:latin typeface="Arial" panose="020B0604020202020204"/>
                <a:ea typeface="+mn-ea"/>
                <a:cs typeface="+mn-cs"/>
              </a:rPr>
              <a:t>Cinacalcet</a:t>
            </a:r>
          </a:p>
        </p:txBody>
      </p:sp>
      <p:cxnSp>
        <p:nvCxnSpPr>
          <p:cNvPr id="43" name="Straight Connector 42">
            <a:extLst>
              <a:ext uri="{FF2B5EF4-FFF2-40B4-BE49-F238E27FC236}">
                <a16:creationId xmlns:a16="http://schemas.microsoft.com/office/drawing/2014/main" id="{2ED82FBC-9F5B-481F-DDB2-228F51D87C05}"/>
              </a:ext>
            </a:extLst>
          </p:cNvPr>
          <p:cNvCxnSpPr>
            <a:cxnSpLocks/>
          </p:cNvCxnSpPr>
          <p:nvPr/>
        </p:nvCxnSpPr>
        <p:spPr>
          <a:xfrm>
            <a:off x="6096000" y="2268128"/>
            <a:ext cx="14449" cy="140445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AAF9DF32-2D80-C15F-9BD0-0F2F0F8F8446}"/>
              </a:ext>
            </a:extLst>
          </p:cNvPr>
          <p:cNvSpPr txBox="1"/>
          <p:nvPr/>
        </p:nvSpPr>
        <p:spPr>
          <a:xfrm>
            <a:off x="5265915" y="1765550"/>
            <a:ext cx="166016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564A"/>
                </a:solidFill>
                <a:effectLst/>
                <a:uLnTx/>
                <a:uFillTx/>
                <a:latin typeface="Arial" panose="020B0604020202020204"/>
                <a:ea typeface="+mn-ea"/>
                <a:cs typeface="+mn-cs"/>
              </a:rPr>
              <a:t>Tolvaptan</a:t>
            </a:r>
          </a:p>
        </p:txBody>
      </p:sp>
      <p:cxnSp>
        <p:nvCxnSpPr>
          <p:cNvPr id="46" name="Straight Connector 45">
            <a:extLst>
              <a:ext uri="{FF2B5EF4-FFF2-40B4-BE49-F238E27FC236}">
                <a16:creationId xmlns:a16="http://schemas.microsoft.com/office/drawing/2014/main" id="{B33C828F-A2CA-8345-1B3A-14554F0D0DEA}"/>
              </a:ext>
            </a:extLst>
          </p:cNvPr>
          <p:cNvCxnSpPr>
            <a:cxnSpLocks/>
          </p:cNvCxnSpPr>
          <p:nvPr/>
        </p:nvCxnSpPr>
        <p:spPr>
          <a:xfrm>
            <a:off x="7127438" y="2722329"/>
            <a:ext cx="0" cy="94475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B85FF943-B23D-F690-040F-125CDCF14110}"/>
              </a:ext>
            </a:extLst>
          </p:cNvPr>
          <p:cNvSpPr txBox="1"/>
          <p:nvPr/>
        </p:nvSpPr>
        <p:spPr>
          <a:xfrm>
            <a:off x="6210465" y="2335892"/>
            <a:ext cx="18596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564A"/>
                </a:solidFill>
                <a:effectLst/>
                <a:uLnTx/>
                <a:uFillTx/>
                <a:latin typeface="Arial" panose="020B0604020202020204"/>
                <a:ea typeface="+mn-ea"/>
                <a:cs typeface="+mn-cs"/>
              </a:rPr>
              <a:t>Eculizumab</a:t>
            </a:r>
          </a:p>
        </p:txBody>
      </p:sp>
      <p:cxnSp>
        <p:nvCxnSpPr>
          <p:cNvPr id="48" name="Straight Connector 47">
            <a:extLst>
              <a:ext uri="{FF2B5EF4-FFF2-40B4-BE49-F238E27FC236}">
                <a16:creationId xmlns:a16="http://schemas.microsoft.com/office/drawing/2014/main" id="{2828CAF9-A81E-23B7-072E-B5A75B032202}"/>
              </a:ext>
            </a:extLst>
          </p:cNvPr>
          <p:cNvCxnSpPr>
            <a:cxnSpLocks/>
          </p:cNvCxnSpPr>
          <p:nvPr/>
        </p:nvCxnSpPr>
        <p:spPr>
          <a:xfrm>
            <a:off x="8287790" y="3070207"/>
            <a:ext cx="0" cy="59687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21C53C9F-DF26-DE97-66A9-A0BE9F854313}"/>
              </a:ext>
            </a:extLst>
          </p:cNvPr>
          <p:cNvSpPr txBox="1"/>
          <p:nvPr/>
        </p:nvSpPr>
        <p:spPr>
          <a:xfrm>
            <a:off x="7235283" y="2662471"/>
            <a:ext cx="1859676" cy="400110"/>
          </a:xfrm>
          <a:prstGeom prst="rect">
            <a:avLst/>
          </a:prstGeom>
          <a:noFill/>
          <a:ln w="28575">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564A"/>
                </a:solidFill>
                <a:effectLst/>
                <a:uLnTx/>
                <a:uFillTx/>
                <a:latin typeface="Arial" panose="020B0604020202020204"/>
                <a:ea typeface="+mn-ea"/>
                <a:cs typeface="+mn-cs"/>
              </a:rPr>
              <a:t>Canagliflozin</a:t>
            </a:r>
          </a:p>
        </p:txBody>
      </p:sp>
      <p:sp>
        <p:nvSpPr>
          <p:cNvPr id="53" name="TextBox 52">
            <a:extLst>
              <a:ext uri="{FF2B5EF4-FFF2-40B4-BE49-F238E27FC236}">
                <a16:creationId xmlns:a16="http://schemas.microsoft.com/office/drawing/2014/main" id="{DC2A9E5C-E0D4-8D10-EB0D-51E2CA7B637E}"/>
              </a:ext>
            </a:extLst>
          </p:cNvPr>
          <p:cNvSpPr txBox="1"/>
          <p:nvPr/>
        </p:nvSpPr>
        <p:spPr>
          <a:xfrm>
            <a:off x="7434174" y="2009473"/>
            <a:ext cx="1859676" cy="400110"/>
          </a:xfrm>
          <a:prstGeom prst="rect">
            <a:avLst/>
          </a:prstGeom>
          <a:noFill/>
          <a:ln w="28575">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564A"/>
                </a:solidFill>
                <a:effectLst/>
                <a:uLnTx/>
                <a:uFillTx/>
                <a:latin typeface="Arial" panose="020B0604020202020204"/>
                <a:ea typeface="+mn-ea"/>
                <a:cs typeface="+mn-cs"/>
              </a:rPr>
              <a:t>Dapagliflozin</a:t>
            </a:r>
          </a:p>
        </p:txBody>
      </p:sp>
      <p:cxnSp>
        <p:nvCxnSpPr>
          <p:cNvPr id="54" name="Straight Connector 53">
            <a:extLst>
              <a:ext uri="{FF2B5EF4-FFF2-40B4-BE49-F238E27FC236}">
                <a16:creationId xmlns:a16="http://schemas.microsoft.com/office/drawing/2014/main" id="{C46FDE6E-869E-9BF3-F24C-70C174BE36DE}"/>
              </a:ext>
            </a:extLst>
          </p:cNvPr>
          <p:cNvCxnSpPr>
            <a:cxnSpLocks/>
          </p:cNvCxnSpPr>
          <p:nvPr/>
        </p:nvCxnSpPr>
        <p:spPr>
          <a:xfrm>
            <a:off x="9809811" y="2268128"/>
            <a:ext cx="0" cy="139895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9119D295-5903-7972-FCBC-65CE9E13527F}"/>
              </a:ext>
            </a:extLst>
          </p:cNvPr>
          <p:cNvSpPr txBox="1"/>
          <p:nvPr/>
        </p:nvSpPr>
        <p:spPr>
          <a:xfrm>
            <a:off x="8243632" y="749724"/>
            <a:ext cx="18596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564A"/>
                </a:solidFill>
                <a:effectLst/>
                <a:uLnTx/>
                <a:uFillTx/>
                <a:latin typeface="Arial" panose="020B0604020202020204"/>
                <a:ea typeface="+mn-ea"/>
                <a:cs typeface="+mn-cs"/>
              </a:rPr>
              <a:t>Budesonide</a:t>
            </a:r>
          </a:p>
        </p:txBody>
      </p:sp>
      <p:sp>
        <p:nvSpPr>
          <p:cNvPr id="62" name="TextBox 61">
            <a:extLst>
              <a:ext uri="{FF2B5EF4-FFF2-40B4-BE49-F238E27FC236}">
                <a16:creationId xmlns:a16="http://schemas.microsoft.com/office/drawing/2014/main" id="{A277DBF8-4952-3F9E-6365-1EE1FA9434C6}"/>
              </a:ext>
            </a:extLst>
          </p:cNvPr>
          <p:cNvSpPr txBox="1"/>
          <p:nvPr/>
        </p:nvSpPr>
        <p:spPr>
          <a:xfrm>
            <a:off x="9293850" y="1047859"/>
            <a:ext cx="18596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564A"/>
                </a:solidFill>
                <a:effectLst/>
                <a:uLnTx/>
                <a:uFillTx/>
                <a:latin typeface="Arial" panose="020B0604020202020204"/>
                <a:ea typeface="+mn-ea"/>
                <a:cs typeface="+mn-cs"/>
              </a:rPr>
              <a:t>Sparsentan</a:t>
            </a:r>
            <a:endParaRPr kumimoji="0" lang="en-US" sz="2000" b="0" i="0" u="none" strike="noStrike" kern="1200" cap="none" spc="0" normalizeH="0" baseline="0" noProof="0" dirty="0">
              <a:ln>
                <a:noFill/>
              </a:ln>
              <a:solidFill>
                <a:srgbClr val="00564A"/>
              </a:solidFill>
              <a:effectLst/>
              <a:uLnTx/>
              <a:uFillTx/>
              <a:latin typeface="Arial" panose="020B0604020202020204"/>
              <a:ea typeface="+mn-ea"/>
              <a:cs typeface="+mn-cs"/>
            </a:endParaRPr>
          </a:p>
        </p:txBody>
      </p:sp>
      <p:sp>
        <p:nvSpPr>
          <p:cNvPr id="66" name="TextBox 65">
            <a:extLst>
              <a:ext uri="{FF2B5EF4-FFF2-40B4-BE49-F238E27FC236}">
                <a16:creationId xmlns:a16="http://schemas.microsoft.com/office/drawing/2014/main" id="{8EDD64AD-2E06-9C58-C275-5D932E8361B2}"/>
              </a:ext>
            </a:extLst>
          </p:cNvPr>
          <p:cNvSpPr txBox="1"/>
          <p:nvPr/>
        </p:nvSpPr>
        <p:spPr>
          <a:xfrm>
            <a:off x="9780801" y="2495318"/>
            <a:ext cx="1859676" cy="400110"/>
          </a:xfrm>
          <a:prstGeom prst="rect">
            <a:avLst/>
          </a:prstGeom>
          <a:noFill/>
          <a:ln w="28575">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564A"/>
                </a:solidFill>
                <a:effectLst/>
                <a:uLnTx/>
                <a:uFillTx/>
                <a:latin typeface="Arial" panose="020B0604020202020204"/>
                <a:ea typeface="+mn-ea"/>
                <a:cs typeface="+mn-cs"/>
              </a:rPr>
              <a:t>Semaglutide</a:t>
            </a:r>
            <a:endParaRPr kumimoji="0" lang="en-US" sz="2000" b="0" i="0" u="none" strike="noStrike" kern="1200" cap="none" spc="0" normalizeH="0" baseline="0" noProof="0" dirty="0">
              <a:ln>
                <a:noFill/>
              </a:ln>
              <a:solidFill>
                <a:srgbClr val="00564A"/>
              </a:solidFill>
              <a:effectLst/>
              <a:uLnTx/>
              <a:uFillTx/>
              <a:latin typeface="Arial" panose="020B0604020202020204"/>
              <a:ea typeface="+mn-ea"/>
              <a:cs typeface="+mn-cs"/>
            </a:endParaRPr>
          </a:p>
        </p:txBody>
      </p:sp>
      <p:sp>
        <p:nvSpPr>
          <p:cNvPr id="23" name="TextBox 22">
            <a:extLst>
              <a:ext uri="{FF2B5EF4-FFF2-40B4-BE49-F238E27FC236}">
                <a16:creationId xmlns:a16="http://schemas.microsoft.com/office/drawing/2014/main" id="{D4DA103E-D25F-35A2-5456-3209F40DD07E}"/>
              </a:ext>
            </a:extLst>
          </p:cNvPr>
          <p:cNvSpPr txBox="1"/>
          <p:nvPr/>
        </p:nvSpPr>
        <p:spPr>
          <a:xfrm>
            <a:off x="7808725" y="1370011"/>
            <a:ext cx="1575947" cy="400110"/>
          </a:xfrm>
          <a:prstGeom prst="rect">
            <a:avLst/>
          </a:prstGeom>
          <a:noFill/>
          <a:ln w="28575">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564A"/>
                </a:solidFill>
                <a:effectLst/>
                <a:uLnTx/>
                <a:uFillTx/>
                <a:latin typeface="Arial" panose="020B0604020202020204"/>
                <a:ea typeface="+mn-ea"/>
                <a:cs typeface="+mn-cs"/>
              </a:rPr>
              <a:t>Finerenone</a:t>
            </a:r>
            <a:endParaRPr kumimoji="0" lang="en-US" sz="2000" b="0" i="0" u="none" strike="noStrike" kern="1200" cap="none" spc="0" normalizeH="0" baseline="0" noProof="0" dirty="0">
              <a:ln>
                <a:noFill/>
              </a:ln>
              <a:solidFill>
                <a:srgbClr val="00564A"/>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B7BAC96E-000C-A359-0BC3-3E0A5594A4F3}"/>
              </a:ext>
            </a:extLst>
          </p:cNvPr>
          <p:cNvSpPr/>
          <p:nvPr/>
        </p:nvSpPr>
        <p:spPr>
          <a:xfrm>
            <a:off x="4162610" y="2254515"/>
            <a:ext cx="1454193" cy="738625"/>
          </a:xfrm>
          <a:prstGeom prst="rect">
            <a:avLst/>
          </a:prstGeom>
          <a:noFill/>
          <a:ln>
            <a:solidFill>
              <a:srgbClr val="FFFFFF">
                <a:hueOff val="0"/>
                <a:satOff val="0"/>
                <a:lumOff val="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2115E213-FE85-35E9-0A3E-478002D73F37}"/>
              </a:ext>
            </a:extLst>
          </p:cNvPr>
          <p:cNvSpPr/>
          <p:nvPr/>
        </p:nvSpPr>
        <p:spPr>
          <a:xfrm>
            <a:off x="2499632" y="2384935"/>
            <a:ext cx="1454194" cy="674789"/>
          </a:xfrm>
          <a:prstGeom prst="rect">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4" name="TextBox 43">
            <a:extLst>
              <a:ext uri="{FF2B5EF4-FFF2-40B4-BE49-F238E27FC236}">
                <a16:creationId xmlns:a16="http://schemas.microsoft.com/office/drawing/2014/main" id="{949B6B5B-D2F1-8C00-8D4B-F8AB7C35A986}"/>
              </a:ext>
            </a:extLst>
          </p:cNvPr>
          <p:cNvSpPr txBox="1"/>
          <p:nvPr/>
        </p:nvSpPr>
        <p:spPr>
          <a:xfrm>
            <a:off x="6926084" y="5435600"/>
            <a:ext cx="4480913" cy="369332"/>
          </a:xfrm>
          <a:prstGeom prst="rect">
            <a:avLst/>
          </a:prstGeom>
          <a:noFill/>
          <a:ln w="25400">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564A"/>
                </a:solidFill>
                <a:effectLst/>
                <a:uLnTx/>
                <a:uFillTx/>
                <a:latin typeface="Arial" panose="020B0604020202020204"/>
                <a:ea typeface="+mn-ea"/>
                <a:cs typeface="+mn-cs"/>
              </a:rPr>
              <a:t>CKD Guideline Directed Medical Therapy</a:t>
            </a:r>
          </a:p>
        </p:txBody>
      </p:sp>
      <p:sp>
        <p:nvSpPr>
          <p:cNvPr id="3" name="TextBox 2">
            <a:extLst>
              <a:ext uri="{FF2B5EF4-FFF2-40B4-BE49-F238E27FC236}">
                <a16:creationId xmlns:a16="http://schemas.microsoft.com/office/drawing/2014/main" id="{AEC72AB8-C707-F65C-4EE9-85CC22E917AF}"/>
              </a:ext>
            </a:extLst>
          </p:cNvPr>
          <p:cNvSpPr txBox="1"/>
          <p:nvPr/>
        </p:nvSpPr>
        <p:spPr>
          <a:xfrm>
            <a:off x="9591859" y="1826629"/>
            <a:ext cx="1859676" cy="400110"/>
          </a:xfrm>
          <a:prstGeom prst="rect">
            <a:avLst/>
          </a:prstGeom>
          <a:noFill/>
          <a:ln w="28575">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rgbClr val="00564A"/>
                </a:solidFill>
                <a:effectLst/>
                <a:uLnTx/>
                <a:uFillTx/>
                <a:latin typeface="Arial" panose="020B0604020202020204"/>
                <a:ea typeface="+mn-ea"/>
                <a:cs typeface="+mn-cs"/>
              </a:rPr>
              <a:t>Empagliflozin</a:t>
            </a:r>
          </a:p>
        </p:txBody>
      </p:sp>
    </p:spTree>
    <p:extLst>
      <p:ext uri="{BB962C8B-B14F-4D97-AF65-F5344CB8AC3E}">
        <p14:creationId xmlns:p14="http://schemas.microsoft.com/office/powerpoint/2010/main" val="110123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3" grpId="0" animBg="1"/>
      <p:bldP spid="61" grpId="0"/>
      <p:bldP spid="62" grpId="0"/>
      <p:bldP spid="66" grpId="0" animBg="1"/>
      <p:bldP spid="23"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9363A3-107F-4D96-889F-7A1C0F9F0EC8}"/>
              </a:ext>
            </a:extLst>
          </p:cNvPr>
          <p:cNvSpPr>
            <a:spLocks noGrp="1"/>
          </p:cNvSpPr>
          <p:nvPr>
            <p:ph type="sldNum" sz="quarter" idx="12"/>
          </p:nvPr>
        </p:nvSpPr>
        <p:spPr/>
        <p:txBody>
          <a:bodyPr/>
          <a:lstStyle/>
          <a:p>
            <a:fld id="{2066355A-084C-D24E-9AD2-7E4FC41EA627}" type="slidenum">
              <a:rPr lang="en-US" smtClean="0"/>
              <a:pPr/>
              <a:t>4</a:t>
            </a:fld>
            <a:endParaRPr lang="en-US"/>
          </a:p>
        </p:txBody>
      </p:sp>
      <p:sp>
        <p:nvSpPr>
          <p:cNvPr id="5" name="AutoShape 2">
            <a:extLst>
              <a:ext uri="{FF2B5EF4-FFF2-40B4-BE49-F238E27FC236}">
                <a16:creationId xmlns:a16="http://schemas.microsoft.com/office/drawing/2014/main" id="{21C60E41-4C89-4D0A-91EE-7D17B7024CFB}"/>
              </a:ext>
            </a:extLst>
          </p:cNvPr>
          <p:cNvSpPr>
            <a:spLocks noChangeAspect="1" noChangeArrowheads="1"/>
          </p:cNvSpPr>
          <p:nvPr/>
        </p:nvSpPr>
        <p:spPr bwMode="auto">
          <a:xfrm>
            <a:off x="2646506" y="-20494"/>
            <a:ext cx="3632375" cy="3632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endParaRPr lang="en-US" sz="2160"/>
          </a:p>
        </p:txBody>
      </p:sp>
      <p:sp>
        <p:nvSpPr>
          <p:cNvPr id="7" name="AutoShape 6">
            <a:extLst>
              <a:ext uri="{FF2B5EF4-FFF2-40B4-BE49-F238E27FC236}">
                <a16:creationId xmlns:a16="http://schemas.microsoft.com/office/drawing/2014/main" id="{6175E3A7-6157-4DC0-98A6-48B82A0E9021}"/>
              </a:ext>
            </a:extLst>
          </p:cNvPr>
          <p:cNvSpPr>
            <a:spLocks noChangeAspect="1" noChangeArrowheads="1"/>
          </p:cNvSpPr>
          <p:nvPr/>
        </p:nvSpPr>
        <p:spPr bwMode="auto">
          <a:xfrm>
            <a:off x="2785241" y="118241"/>
            <a:ext cx="7611593" cy="76115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endParaRPr lang="en-US" sz="2160"/>
          </a:p>
        </p:txBody>
      </p:sp>
      <p:pic>
        <p:nvPicPr>
          <p:cNvPr id="9" name="Picture 8" descr="Chart, line chart&#10;&#10;Description automatically generated">
            <a:extLst>
              <a:ext uri="{FF2B5EF4-FFF2-40B4-BE49-F238E27FC236}">
                <a16:creationId xmlns:a16="http://schemas.microsoft.com/office/drawing/2014/main" id="{3C57C53D-A85D-48AD-B27C-8BA8C7B489BA}"/>
              </a:ext>
            </a:extLst>
          </p:cNvPr>
          <p:cNvPicPr>
            <a:picLocks noChangeAspect="1"/>
          </p:cNvPicPr>
          <p:nvPr/>
        </p:nvPicPr>
        <p:blipFill>
          <a:blip r:embed="rId2"/>
          <a:stretch>
            <a:fillRect/>
          </a:stretch>
        </p:blipFill>
        <p:spPr>
          <a:xfrm>
            <a:off x="4129457" y="178896"/>
            <a:ext cx="4564699" cy="6500209"/>
          </a:xfrm>
          <a:prstGeom prst="rect">
            <a:avLst/>
          </a:prstGeom>
        </p:spPr>
      </p:pic>
      <p:sp>
        <p:nvSpPr>
          <p:cNvPr id="10" name="TextBox 9">
            <a:extLst>
              <a:ext uri="{FF2B5EF4-FFF2-40B4-BE49-F238E27FC236}">
                <a16:creationId xmlns:a16="http://schemas.microsoft.com/office/drawing/2014/main" id="{092ECE89-0122-43F5-A608-6BE0755ADB61}"/>
              </a:ext>
            </a:extLst>
          </p:cNvPr>
          <p:cNvSpPr txBox="1"/>
          <p:nvPr/>
        </p:nvSpPr>
        <p:spPr>
          <a:xfrm>
            <a:off x="8845507" y="6299901"/>
            <a:ext cx="2075478" cy="461665"/>
          </a:xfrm>
          <a:prstGeom prst="rect">
            <a:avLst/>
          </a:prstGeom>
          <a:noFill/>
        </p:spPr>
        <p:txBody>
          <a:bodyPr wrap="square" rtlCol="0">
            <a:spAutoFit/>
          </a:bodyPr>
          <a:lstStyle/>
          <a:p>
            <a:r>
              <a:rPr lang="en-US" sz="1200" dirty="0"/>
              <a:t>Matsushita et al </a:t>
            </a:r>
          </a:p>
          <a:p>
            <a:r>
              <a:rPr lang="en-US" sz="1200" dirty="0"/>
              <a:t>Lancet Diab Endo 2015</a:t>
            </a:r>
          </a:p>
        </p:txBody>
      </p:sp>
    </p:spTree>
    <p:extLst>
      <p:ext uri="{BB962C8B-B14F-4D97-AF65-F5344CB8AC3E}">
        <p14:creationId xmlns:p14="http://schemas.microsoft.com/office/powerpoint/2010/main" val="358292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3287564-C839-AA36-A167-24BD1CDC4B95}"/>
              </a:ext>
            </a:extLst>
          </p:cNvPr>
          <p:cNvGrpSpPr/>
          <p:nvPr/>
        </p:nvGrpSpPr>
        <p:grpSpPr>
          <a:xfrm>
            <a:off x="4798717" y="3242340"/>
            <a:ext cx="1889317" cy="1008003"/>
            <a:chOff x="1722381" y="2166393"/>
            <a:chExt cx="1939159" cy="938048"/>
          </a:xfrm>
        </p:grpSpPr>
        <p:sp>
          <p:nvSpPr>
            <p:cNvPr id="7" name="Oval 6">
              <a:extLst>
                <a:ext uri="{FF2B5EF4-FFF2-40B4-BE49-F238E27FC236}">
                  <a16:creationId xmlns:a16="http://schemas.microsoft.com/office/drawing/2014/main" id="{95795558-4939-8758-E37B-E9D5E91D6EF2}"/>
                </a:ext>
              </a:extLst>
            </p:cNvPr>
            <p:cNvSpPr/>
            <p:nvPr/>
          </p:nvSpPr>
          <p:spPr>
            <a:xfrm>
              <a:off x="1722381" y="2166393"/>
              <a:ext cx="1939159" cy="938048"/>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6" name="TextBox 5">
              <a:extLst>
                <a:ext uri="{FF2B5EF4-FFF2-40B4-BE49-F238E27FC236}">
                  <a16:creationId xmlns:a16="http://schemas.microsoft.com/office/drawing/2014/main" id="{652F6D88-E981-5BC9-93E1-C4B581C54656}"/>
                </a:ext>
              </a:extLst>
            </p:cNvPr>
            <p:cNvSpPr txBox="1"/>
            <p:nvPr/>
          </p:nvSpPr>
          <p:spPr>
            <a:xfrm>
              <a:off x="1722381" y="2417433"/>
              <a:ext cx="1900447" cy="395256"/>
            </a:xfrm>
            <a:prstGeom prst="rect">
              <a:avLst/>
            </a:prstGeom>
            <a:noFill/>
          </p:spPr>
          <p:txBody>
            <a:bodyPr wrap="square" rtlCol="0">
              <a:spAutoFit/>
            </a:bodyPr>
            <a:lstStyle/>
            <a:p>
              <a:pPr algn="ctr"/>
              <a:r>
                <a:rPr lang="en-US" sz="2160" b="1" dirty="0">
                  <a:solidFill>
                    <a:schemeClr val="bg1"/>
                  </a:solidFill>
                </a:rPr>
                <a:t>Albuminuria</a:t>
              </a:r>
            </a:p>
          </p:txBody>
        </p:sp>
      </p:grpSp>
      <p:sp>
        <p:nvSpPr>
          <p:cNvPr id="2" name="Title 1">
            <a:extLst>
              <a:ext uri="{FF2B5EF4-FFF2-40B4-BE49-F238E27FC236}">
                <a16:creationId xmlns:a16="http://schemas.microsoft.com/office/drawing/2014/main" id="{D248F6EF-4C68-8581-CEBF-F1A66DFBF480}"/>
              </a:ext>
            </a:extLst>
          </p:cNvPr>
          <p:cNvSpPr>
            <a:spLocks noGrp="1"/>
          </p:cNvSpPr>
          <p:nvPr>
            <p:ph type="title"/>
          </p:nvPr>
        </p:nvSpPr>
        <p:spPr/>
        <p:txBody>
          <a:bodyPr/>
          <a:lstStyle/>
          <a:p>
            <a:r>
              <a:rPr lang="en-US" dirty="0"/>
              <a:t>Albuminuria is a Bad Actor</a:t>
            </a:r>
          </a:p>
        </p:txBody>
      </p:sp>
      <p:sp>
        <p:nvSpPr>
          <p:cNvPr id="4" name="Slide Number Placeholder 3">
            <a:extLst>
              <a:ext uri="{FF2B5EF4-FFF2-40B4-BE49-F238E27FC236}">
                <a16:creationId xmlns:a16="http://schemas.microsoft.com/office/drawing/2014/main" id="{B1D90444-031F-9594-73AA-0C1006F90038}"/>
              </a:ext>
            </a:extLst>
          </p:cNvPr>
          <p:cNvSpPr>
            <a:spLocks noGrp="1"/>
          </p:cNvSpPr>
          <p:nvPr>
            <p:ph type="sldNum" sz="quarter" idx="12"/>
          </p:nvPr>
        </p:nvSpPr>
        <p:spPr/>
        <p:txBody>
          <a:bodyPr/>
          <a:lstStyle/>
          <a:p>
            <a:fld id="{2066355A-084C-D24E-9AD2-7E4FC41EA627}" type="slidenum">
              <a:rPr lang="en-US" smtClean="0"/>
              <a:pPr/>
              <a:t>5</a:t>
            </a:fld>
            <a:endParaRPr lang="en-US"/>
          </a:p>
        </p:txBody>
      </p:sp>
      <p:cxnSp>
        <p:nvCxnSpPr>
          <p:cNvPr id="10" name="Straight Arrow Connector 9">
            <a:extLst>
              <a:ext uri="{FF2B5EF4-FFF2-40B4-BE49-F238E27FC236}">
                <a16:creationId xmlns:a16="http://schemas.microsoft.com/office/drawing/2014/main" id="{1EBF90F4-1616-ACFD-1792-7114B57EECE0}"/>
              </a:ext>
            </a:extLst>
          </p:cNvPr>
          <p:cNvCxnSpPr/>
          <p:nvPr/>
        </p:nvCxnSpPr>
        <p:spPr>
          <a:xfrm flipV="1">
            <a:off x="5675062" y="2492529"/>
            <a:ext cx="0" cy="65978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84182AE4-6E6A-BA70-FEAA-3905EDD663AF}"/>
              </a:ext>
            </a:extLst>
          </p:cNvPr>
          <p:cNvCxnSpPr>
            <a:cxnSpLocks/>
          </p:cNvCxnSpPr>
          <p:nvPr/>
        </p:nvCxnSpPr>
        <p:spPr>
          <a:xfrm>
            <a:off x="5675062" y="4339459"/>
            <a:ext cx="0" cy="73546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A0D379D1-C84B-131B-065F-C95967E08F89}"/>
              </a:ext>
            </a:extLst>
          </p:cNvPr>
          <p:cNvCxnSpPr>
            <a:cxnSpLocks/>
          </p:cNvCxnSpPr>
          <p:nvPr/>
        </p:nvCxnSpPr>
        <p:spPr>
          <a:xfrm flipV="1">
            <a:off x="6734505" y="3795616"/>
            <a:ext cx="785123" cy="201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CBBF9034-A446-7E7D-6A4C-10D1B28D7890}"/>
              </a:ext>
            </a:extLst>
          </p:cNvPr>
          <p:cNvCxnSpPr>
            <a:cxnSpLocks/>
          </p:cNvCxnSpPr>
          <p:nvPr/>
        </p:nvCxnSpPr>
        <p:spPr>
          <a:xfrm flipH="1">
            <a:off x="3887252" y="3789251"/>
            <a:ext cx="822961" cy="2646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B4D09193-0971-DA8F-0807-D9026950B61B}"/>
              </a:ext>
            </a:extLst>
          </p:cNvPr>
          <p:cNvCxnSpPr>
            <a:cxnSpLocks/>
          </p:cNvCxnSpPr>
          <p:nvPr/>
        </p:nvCxnSpPr>
        <p:spPr>
          <a:xfrm flipV="1">
            <a:off x="6411114" y="2889820"/>
            <a:ext cx="665701" cy="48367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DE46215E-C572-8732-8091-26C4001F6E0E}"/>
              </a:ext>
            </a:extLst>
          </p:cNvPr>
          <p:cNvCxnSpPr>
            <a:cxnSpLocks/>
          </p:cNvCxnSpPr>
          <p:nvPr/>
        </p:nvCxnSpPr>
        <p:spPr>
          <a:xfrm>
            <a:off x="6394559" y="4217738"/>
            <a:ext cx="679891" cy="53767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BB9F13DE-7444-CF6C-F4F9-8F9F4398CB10}"/>
              </a:ext>
            </a:extLst>
          </p:cNvPr>
          <p:cNvCxnSpPr>
            <a:cxnSpLocks/>
          </p:cNvCxnSpPr>
          <p:nvPr/>
        </p:nvCxnSpPr>
        <p:spPr>
          <a:xfrm flipH="1" flipV="1">
            <a:off x="4340410" y="2963557"/>
            <a:ext cx="652104" cy="377519"/>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42E29F84-30F8-217C-7C10-661746A06A85}"/>
              </a:ext>
            </a:extLst>
          </p:cNvPr>
          <p:cNvCxnSpPr>
            <a:cxnSpLocks/>
          </p:cNvCxnSpPr>
          <p:nvPr/>
        </p:nvCxnSpPr>
        <p:spPr>
          <a:xfrm flipH="1">
            <a:off x="4448016" y="4263893"/>
            <a:ext cx="578198" cy="53767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BCAAA8C4-AF51-9F9E-50CC-7D1FCD5025E3}"/>
              </a:ext>
            </a:extLst>
          </p:cNvPr>
          <p:cNvSpPr txBox="1"/>
          <p:nvPr/>
        </p:nvSpPr>
        <p:spPr>
          <a:xfrm>
            <a:off x="4737116" y="1875109"/>
            <a:ext cx="1889317" cy="590931"/>
          </a:xfrm>
          <a:prstGeom prst="rect">
            <a:avLst/>
          </a:prstGeom>
          <a:solidFill>
            <a:schemeClr val="accent1"/>
          </a:solidFill>
        </p:spPr>
        <p:txBody>
          <a:bodyPr wrap="square" rtlCol="0">
            <a:spAutoFit/>
          </a:bodyPr>
          <a:lstStyle/>
          <a:p>
            <a:pPr algn="ctr"/>
            <a:r>
              <a:rPr lang="en-US" sz="3240" dirty="0">
                <a:solidFill>
                  <a:schemeClr val="bg1"/>
                </a:solidFill>
              </a:rPr>
              <a:t>Death</a:t>
            </a:r>
          </a:p>
        </p:txBody>
      </p:sp>
      <p:sp>
        <p:nvSpPr>
          <p:cNvPr id="31" name="TextBox 30">
            <a:extLst>
              <a:ext uri="{FF2B5EF4-FFF2-40B4-BE49-F238E27FC236}">
                <a16:creationId xmlns:a16="http://schemas.microsoft.com/office/drawing/2014/main" id="{57410FE9-9BDA-C50E-78E1-3B4A4672F794}"/>
              </a:ext>
            </a:extLst>
          </p:cNvPr>
          <p:cNvSpPr txBox="1"/>
          <p:nvPr/>
        </p:nvSpPr>
        <p:spPr>
          <a:xfrm>
            <a:off x="7745757" y="3429002"/>
            <a:ext cx="3488351" cy="590931"/>
          </a:xfrm>
          <a:prstGeom prst="rect">
            <a:avLst/>
          </a:prstGeom>
          <a:solidFill>
            <a:schemeClr val="accent1"/>
          </a:solidFill>
        </p:spPr>
        <p:txBody>
          <a:bodyPr wrap="square" rtlCol="0">
            <a:spAutoFit/>
          </a:bodyPr>
          <a:lstStyle/>
          <a:p>
            <a:pPr algn="ctr"/>
            <a:r>
              <a:rPr lang="en-US" sz="3240" dirty="0">
                <a:solidFill>
                  <a:schemeClr val="bg1"/>
                </a:solidFill>
              </a:rPr>
              <a:t>Vascular Disease</a:t>
            </a:r>
          </a:p>
        </p:txBody>
      </p:sp>
      <p:sp>
        <p:nvSpPr>
          <p:cNvPr id="32" name="TextBox 31">
            <a:extLst>
              <a:ext uri="{FF2B5EF4-FFF2-40B4-BE49-F238E27FC236}">
                <a16:creationId xmlns:a16="http://schemas.microsoft.com/office/drawing/2014/main" id="{09F8F6F3-3B67-BCB3-D91E-9D05FE077CD0}"/>
              </a:ext>
            </a:extLst>
          </p:cNvPr>
          <p:cNvSpPr txBox="1"/>
          <p:nvPr/>
        </p:nvSpPr>
        <p:spPr>
          <a:xfrm>
            <a:off x="4253960" y="5308803"/>
            <a:ext cx="2873105" cy="590931"/>
          </a:xfrm>
          <a:prstGeom prst="rect">
            <a:avLst/>
          </a:prstGeom>
          <a:solidFill>
            <a:schemeClr val="accent1"/>
          </a:solidFill>
        </p:spPr>
        <p:txBody>
          <a:bodyPr wrap="square" rtlCol="0">
            <a:spAutoFit/>
          </a:bodyPr>
          <a:lstStyle/>
          <a:p>
            <a:pPr algn="ctr"/>
            <a:r>
              <a:rPr lang="en-US" sz="3240" dirty="0">
                <a:solidFill>
                  <a:schemeClr val="bg1"/>
                </a:solidFill>
              </a:rPr>
              <a:t>Kidney Failure</a:t>
            </a:r>
          </a:p>
        </p:txBody>
      </p:sp>
      <p:sp>
        <p:nvSpPr>
          <p:cNvPr id="33" name="TextBox 32">
            <a:extLst>
              <a:ext uri="{FF2B5EF4-FFF2-40B4-BE49-F238E27FC236}">
                <a16:creationId xmlns:a16="http://schemas.microsoft.com/office/drawing/2014/main" id="{C0B5A291-624E-AFED-50BA-BC98FCCB9A54}"/>
              </a:ext>
            </a:extLst>
          </p:cNvPr>
          <p:cNvSpPr txBox="1"/>
          <p:nvPr/>
        </p:nvSpPr>
        <p:spPr>
          <a:xfrm>
            <a:off x="802192" y="3484552"/>
            <a:ext cx="2993699" cy="590931"/>
          </a:xfrm>
          <a:prstGeom prst="rect">
            <a:avLst/>
          </a:prstGeom>
          <a:solidFill>
            <a:schemeClr val="accent1"/>
          </a:solidFill>
        </p:spPr>
        <p:txBody>
          <a:bodyPr wrap="square" rtlCol="0">
            <a:spAutoFit/>
          </a:bodyPr>
          <a:lstStyle/>
          <a:p>
            <a:pPr algn="ctr"/>
            <a:r>
              <a:rPr lang="en-US" sz="3240" dirty="0">
                <a:solidFill>
                  <a:schemeClr val="bg1"/>
                </a:solidFill>
              </a:rPr>
              <a:t>Hospitalization</a:t>
            </a:r>
          </a:p>
        </p:txBody>
      </p:sp>
      <p:sp>
        <p:nvSpPr>
          <p:cNvPr id="34" name="TextBox 33">
            <a:extLst>
              <a:ext uri="{FF2B5EF4-FFF2-40B4-BE49-F238E27FC236}">
                <a16:creationId xmlns:a16="http://schemas.microsoft.com/office/drawing/2014/main" id="{E7A959EF-034E-3C6F-E78D-55F34D4ECB93}"/>
              </a:ext>
            </a:extLst>
          </p:cNvPr>
          <p:cNvSpPr txBox="1"/>
          <p:nvPr/>
        </p:nvSpPr>
        <p:spPr>
          <a:xfrm>
            <a:off x="2283692" y="2337258"/>
            <a:ext cx="1889317" cy="590931"/>
          </a:xfrm>
          <a:prstGeom prst="rect">
            <a:avLst/>
          </a:prstGeom>
          <a:solidFill>
            <a:schemeClr val="tx2">
              <a:lumMod val="60000"/>
              <a:lumOff val="40000"/>
            </a:schemeClr>
          </a:solidFill>
        </p:spPr>
        <p:txBody>
          <a:bodyPr wrap="square" rtlCol="0">
            <a:spAutoFit/>
          </a:bodyPr>
          <a:lstStyle/>
          <a:p>
            <a:pPr algn="ctr"/>
            <a:r>
              <a:rPr lang="en-US" sz="3240" dirty="0">
                <a:solidFill>
                  <a:schemeClr val="bg1"/>
                </a:solidFill>
              </a:rPr>
              <a:t>Stroke</a:t>
            </a:r>
          </a:p>
        </p:txBody>
      </p:sp>
      <p:sp>
        <p:nvSpPr>
          <p:cNvPr id="35" name="TextBox 34">
            <a:extLst>
              <a:ext uri="{FF2B5EF4-FFF2-40B4-BE49-F238E27FC236}">
                <a16:creationId xmlns:a16="http://schemas.microsoft.com/office/drawing/2014/main" id="{2C4238D7-2992-7B4D-EEC1-52B2C4816CB1}"/>
              </a:ext>
            </a:extLst>
          </p:cNvPr>
          <p:cNvSpPr txBox="1"/>
          <p:nvPr/>
        </p:nvSpPr>
        <p:spPr>
          <a:xfrm>
            <a:off x="7519627" y="2343069"/>
            <a:ext cx="2529803" cy="590931"/>
          </a:xfrm>
          <a:prstGeom prst="rect">
            <a:avLst/>
          </a:prstGeom>
          <a:solidFill>
            <a:schemeClr val="tx2">
              <a:lumMod val="60000"/>
              <a:lumOff val="40000"/>
            </a:schemeClr>
          </a:solidFill>
        </p:spPr>
        <p:txBody>
          <a:bodyPr wrap="square" rtlCol="0">
            <a:spAutoFit/>
          </a:bodyPr>
          <a:lstStyle/>
          <a:p>
            <a:pPr algn="ctr"/>
            <a:r>
              <a:rPr lang="en-US" sz="3240" dirty="0">
                <a:solidFill>
                  <a:schemeClr val="bg1"/>
                </a:solidFill>
              </a:rPr>
              <a:t>Heart Attack</a:t>
            </a:r>
          </a:p>
        </p:txBody>
      </p:sp>
      <p:sp>
        <p:nvSpPr>
          <p:cNvPr id="36" name="TextBox 35">
            <a:extLst>
              <a:ext uri="{FF2B5EF4-FFF2-40B4-BE49-F238E27FC236}">
                <a16:creationId xmlns:a16="http://schemas.microsoft.com/office/drawing/2014/main" id="{FEEC150D-F0AB-5C1D-FF9C-9B9E9FD381FD}"/>
              </a:ext>
            </a:extLst>
          </p:cNvPr>
          <p:cNvSpPr txBox="1"/>
          <p:nvPr/>
        </p:nvSpPr>
        <p:spPr>
          <a:xfrm>
            <a:off x="7277878" y="4821291"/>
            <a:ext cx="3013062" cy="590931"/>
          </a:xfrm>
          <a:prstGeom prst="rect">
            <a:avLst/>
          </a:prstGeom>
          <a:solidFill>
            <a:schemeClr val="tx2">
              <a:lumMod val="60000"/>
              <a:lumOff val="40000"/>
            </a:schemeClr>
          </a:solidFill>
        </p:spPr>
        <p:txBody>
          <a:bodyPr wrap="square" rtlCol="0">
            <a:spAutoFit/>
          </a:bodyPr>
          <a:lstStyle/>
          <a:p>
            <a:pPr algn="ctr"/>
            <a:r>
              <a:rPr lang="en-US" sz="3240" dirty="0">
                <a:solidFill>
                  <a:schemeClr val="bg1"/>
                </a:solidFill>
              </a:rPr>
              <a:t>Heart Failure</a:t>
            </a:r>
          </a:p>
        </p:txBody>
      </p:sp>
      <p:sp>
        <p:nvSpPr>
          <p:cNvPr id="37" name="TextBox 36">
            <a:extLst>
              <a:ext uri="{FF2B5EF4-FFF2-40B4-BE49-F238E27FC236}">
                <a16:creationId xmlns:a16="http://schemas.microsoft.com/office/drawing/2014/main" id="{5D0BB76F-4B46-25C1-5397-1955E79253D3}"/>
              </a:ext>
            </a:extLst>
          </p:cNvPr>
          <p:cNvSpPr txBox="1"/>
          <p:nvPr/>
        </p:nvSpPr>
        <p:spPr>
          <a:xfrm>
            <a:off x="2135315" y="4862841"/>
            <a:ext cx="2037694" cy="590931"/>
          </a:xfrm>
          <a:prstGeom prst="rect">
            <a:avLst/>
          </a:prstGeom>
          <a:solidFill>
            <a:schemeClr val="tx2">
              <a:lumMod val="60000"/>
              <a:lumOff val="40000"/>
            </a:schemeClr>
          </a:solidFill>
        </p:spPr>
        <p:txBody>
          <a:bodyPr wrap="square" rtlCol="0">
            <a:spAutoFit/>
          </a:bodyPr>
          <a:lstStyle/>
          <a:p>
            <a:pPr algn="ctr"/>
            <a:r>
              <a:rPr lang="en-US" sz="3240" dirty="0">
                <a:solidFill>
                  <a:schemeClr val="bg1"/>
                </a:solidFill>
              </a:rPr>
              <a:t>Arrythmia</a:t>
            </a:r>
          </a:p>
        </p:txBody>
      </p:sp>
    </p:spTree>
    <p:extLst>
      <p:ext uri="{BB962C8B-B14F-4D97-AF65-F5344CB8AC3E}">
        <p14:creationId xmlns:p14="http://schemas.microsoft.com/office/powerpoint/2010/main" val="119643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84308-13D3-4873-A103-1E5BBE17A3C5}"/>
              </a:ext>
            </a:extLst>
          </p:cNvPr>
          <p:cNvSpPr>
            <a:spLocks noGrp="1"/>
          </p:cNvSpPr>
          <p:nvPr>
            <p:ph type="title"/>
          </p:nvPr>
        </p:nvSpPr>
        <p:spPr>
          <a:xfrm>
            <a:off x="1060308" y="508944"/>
            <a:ext cx="10094976" cy="822960"/>
          </a:xfrm>
        </p:spPr>
        <p:txBody>
          <a:bodyPr/>
          <a:lstStyle/>
          <a:p>
            <a:r>
              <a:rPr lang="en-US" dirty="0"/>
              <a:t>Our opportunity</a:t>
            </a:r>
          </a:p>
        </p:txBody>
      </p:sp>
      <p:sp>
        <p:nvSpPr>
          <p:cNvPr id="4" name="Slide Number Placeholder 3">
            <a:extLst>
              <a:ext uri="{FF2B5EF4-FFF2-40B4-BE49-F238E27FC236}">
                <a16:creationId xmlns:a16="http://schemas.microsoft.com/office/drawing/2014/main" id="{14CDC06D-26C3-4607-8B58-0A1DF2798844}"/>
              </a:ext>
            </a:extLst>
          </p:cNvPr>
          <p:cNvSpPr>
            <a:spLocks noGrp="1"/>
          </p:cNvSpPr>
          <p:nvPr>
            <p:ph type="sldNum" sz="quarter" idx="12"/>
          </p:nvPr>
        </p:nvSpPr>
        <p:spPr>
          <a:xfrm>
            <a:off x="10909184" y="6091443"/>
            <a:ext cx="441960" cy="305430"/>
          </a:xfrm>
        </p:spPr>
        <p:txBody>
          <a:bodyPr/>
          <a:lstStyle/>
          <a:p>
            <a:fld id="{2066355A-084C-D24E-9AD2-7E4FC41EA627}" type="slidenum">
              <a:rPr lang="en-US" smtClean="0"/>
              <a:pPr/>
              <a:t>6</a:t>
            </a:fld>
            <a:endParaRPr lang="en-US"/>
          </a:p>
        </p:txBody>
      </p:sp>
      <p:pic>
        <p:nvPicPr>
          <p:cNvPr id="6" name="Graphic 5" descr="Airplane outline">
            <a:extLst>
              <a:ext uri="{FF2B5EF4-FFF2-40B4-BE49-F238E27FC236}">
                <a16:creationId xmlns:a16="http://schemas.microsoft.com/office/drawing/2014/main" id="{C4701A85-1193-4DD1-98FF-D86984FD0D5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5400000">
            <a:off x="3827126" y="1861922"/>
            <a:ext cx="4100441" cy="4100441"/>
          </a:xfrm>
          <a:prstGeom prst="rect">
            <a:avLst/>
          </a:prstGeom>
        </p:spPr>
      </p:pic>
      <p:sp>
        <p:nvSpPr>
          <p:cNvPr id="7" name="TextBox 6">
            <a:extLst>
              <a:ext uri="{FF2B5EF4-FFF2-40B4-BE49-F238E27FC236}">
                <a16:creationId xmlns:a16="http://schemas.microsoft.com/office/drawing/2014/main" id="{9FBC10C9-EBE2-4995-84D6-E05DB222CB08}"/>
              </a:ext>
            </a:extLst>
          </p:cNvPr>
          <p:cNvSpPr txBox="1"/>
          <p:nvPr/>
        </p:nvSpPr>
        <p:spPr>
          <a:xfrm>
            <a:off x="5089084" y="3715927"/>
            <a:ext cx="2560320" cy="400110"/>
          </a:xfrm>
          <a:prstGeom prst="rect">
            <a:avLst/>
          </a:prstGeom>
          <a:noFill/>
        </p:spPr>
        <p:txBody>
          <a:bodyPr wrap="square" rtlCol="0">
            <a:spAutoFit/>
          </a:bodyPr>
          <a:lstStyle/>
          <a:p>
            <a:r>
              <a:rPr lang="en-US" sz="2000" dirty="0">
                <a:solidFill>
                  <a:schemeClr val="accent1"/>
                </a:solidFill>
              </a:rPr>
              <a:t>Kidney Disease </a:t>
            </a:r>
          </a:p>
        </p:txBody>
      </p:sp>
      <p:grpSp>
        <p:nvGrpSpPr>
          <p:cNvPr id="45" name="Group 44">
            <a:extLst>
              <a:ext uri="{FF2B5EF4-FFF2-40B4-BE49-F238E27FC236}">
                <a16:creationId xmlns:a16="http://schemas.microsoft.com/office/drawing/2014/main" id="{E6A87EC1-774A-3A79-50F5-4D8DC66BB29B}"/>
              </a:ext>
            </a:extLst>
          </p:cNvPr>
          <p:cNvGrpSpPr/>
          <p:nvPr/>
        </p:nvGrpSpPr>
        <p:grpSpPr>
          <a:xfrm>
            <a:off x="7725462" y="1174938"/>
            <a:ext cx="3336830" cy="3742602"/>
            <a:chOff x="7725462" y="1174938"/>
            <a:chExt cx="3336830" cy="3742602"/>
          </a:xfrm>
        </p:grpSpPr>
        <p:cxnSp>
          <p:nvCxnSpPr>
            <p:cNvPr id="13" name="Connector: Curved 12">
              <a:extLst>
                <a:ext uri="{FF2B5EF4-FFF2-40B4-BE49-F238E27FC236}">
                  <a16:creationId xmlns:a16="http://schemas.microsoft.com/office/drawing/2014/main" id="{B78ED61E-FB68-4971-BDC9-6DF4D493A5C7}"/>
                </a:ext>
              </a:extLst>
            </p:cNvPr>
            <p:cNvCxnSpPr>
              <a:cxnSpLocks/>
            </p:cNvCxnSpPr>
            <p:nvPr/>
          </p:nvCxnSpPr>
          <p:spPr>
            <a:xfrm rot="10800000">
              <a:off x="7725462" y="1561375"/>
              <a:ext cx="2418736" cy="240010"/>
            </a:xfrm>
            <a:prstGeom prst="curvedConnector3">
              <a:avLst>
                <a:gd name="adj1" fmla="val 50000"/>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Connector: Curved 17">
              <a:extLst>
                <a:ext uri="{FF2B5EF4-FFF2-40B4-BE49-F238E27FC236}">
                  <a16:creationId xmlns:a16="http://schemas.microsoft.com/office/drawing/2014/main" id="{7DF12310-523D-4747-9B6D-7A1DDA88BDAC}"/>
                </a:ext>
              </a:extLst>
            </p:cNvPr>
            <p:cNvCxnSpPr>
              <a:cxnSpLocks/>
            </p:cNvCxnSpPr>
            <p:nvPr/>
          </p:nvCxnSpPr>
          <p:spPr>
            <a:xfrm rot="10800000">
              <a:off x="7734004" y="2926960"/>
              <a:ext cx="2418736" cy="240010"/>
            </a:xfrm>
            <a:prstGeom prst="curvedConnector3">
              <a:avLst>
                <a:gd name="adj1" fmla="val 50000"/>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Connector: Curved 18">
              <a:extLst>
                <a:ext uri="{FF2B5EF4-FFF2-40B4-BE49-F238E27FC236}">
                  <a16:creationId xmlns:a16="http://schemas.microsoft.com/office/drawing/2014/main" id="{44311A15-C147-4682-86A7-982D6693354C}"/>
                </a:ext>
              </a:extLst>
            </p:cNvPr>
            <p:cNvCxnSpPr>
              <a:cxnSpLocks/>
            </p:cNvCxnSpPr>
            <p:nvPr/>
          </p:nvCxnSpPr>
          <p:spPr>
            <a:xfrm rot="10800000">
              <a:off x="7734004" y="4222220"/>
              <a:ext cx="2418736" cy="240010"/>
            </a:xfrm>
            <a:prstGeom prst="curvedConnector3">
              <a:avLst>
                <a:gd name="adj1" fmla="val 50000"/>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4" name="Picture 13" descr="A person raising her hand in a classroom&#10;&#10;AI-generated content may be incorrect.">
              <a:extLst>
                <a:ext uri="{FF2B5EF4-FFF2-40B4-BE49-F238E27FC236}">
                  <a16:creationId xmlns:a16="http://schemas.microsoft.com/office/drawing/2014/main" id="{BDEE143F-C13A-2D85-2828-0E3E3B9EE96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595997" y="1228107"/>
              <a:ext cx="1243635" cy="940602"/>
            </a:xfrm>
            <a:prstGeom prst="rect">
              <a:avLst/>
            </a:prstGeom>
          </p:spPr>
        </p:pic>
        <p:pic>
          <p:nvPicPr>
            <p:cNvPr id="16" name="Picture 15" descr="A person with question marks above his head&#10;&#10;AI-generated content may be incorrect.">
              <a:extLst>
                <a:ext uri="{FF2B5EF4-FFF2-40B4-BE49-F238E27FC236}">
                  <a16:creationId xmlns:a16="http://schemas.microsoft.com/office/drawing/2014/main" id="{90F9E7C2-85C0-1EB5-D24A-A937F8CBCA2D}"/>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585243" y="2589223"/>
              <a:ext cx="1414134" cy="1054172"/>
            </a:xfrm>
            <a:prstGeom prst="rect">
              <a:avLst/>
            </a:prstGeom>
          </p:spPr>
        </p:pic>
        <p:pic>
          <p:nvPicPr>
            <p:cNvPr id="20" name="Picture 19" descr="A cardboard box on a wooden floor&#10;&#10;AI-generated content may be incorrect.">
              <a:extLst>
                <a:ext uri="{FF2B5EF4-FFF2-40B4-BE49-F238E27FC236}">
                  <a16:creationId xmlns:a16="http://schemas.microsoft.com/office/drawing/2014/main" id="{75A1EF37-15D2-A4EF-023E-64E31F98D10D}"/>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595997" y="3942047"/>
              <a:ext cx="1466295" cy="975493"/>
            </a:xfrm>
            <a:prstGeom prst="rect">
              <a:avLst/>
            </a:prstGeom>
          </p:spPr>
        </p:pic>
        <p:sp>
          <p:nvSpPr>
            <p:cNvPr id="34" name="TextBox 33">
              <a:extLst>
                <a:ext uri="{FF2B5EF4-FFF2-40B4-BE49-F238E27FC236}">
                  <a16:creationId xmlns:a16="http://schemas.microsoft.com/office/drawing/2014/main" id="{C663CA0F-0EA7-C954-803A-82565CAEF475}"/>
                </a:ext>
              </a:extLst>
            </p:cNvPr>
            <p:cNvSpPr txBox="1"/>
            <p:nvPr/>
          </p:nvSpPr>
          <p:spPr>
            <a:xfrm>
              <a:off x="7864501" y="1174938"/>
              <a:ext cx="2831687" cy="313932"/>
            </a:xfrm>
            <a:prstGeom prst="rect">
              <a:avLst/>
            </a:prstGeom>
            <a:noFill/>
          </p:spPr>
          <p:txBody>
            <a:bodyPr wrap="square" rtlCol="0">
              <a:spAutoFit/>
            </a:bodyPr>
            <a:lstStyle/>
            <a:p>
              <a:r>
                <a:rPr lang="en-US" sz="1440" dirty="0">
                  <a:solidFill>
                    <a:schemeClr val="accent1"/>
                  </a:solidFill>
                </a:rPr>
                <a:t>Low Awareness</a:t>
              </a:r>
            </a:p>
          </p:txBody>
        </p:sp>
        <p:sp>
          <p:nvSpPr>
            <p:cNvPr id="35" name="TextBox 34">
              <a:extLst>
                <a:ext uri="{FF2B5EF4-FFF2-40B4-BE49-F238E27FC236}">
                  <a16:creationId xmlns:a16="http://schemas.microsoft.com/office/drawing/2014/main" id="{59665F2D-18E0-1FD9-E552-2D8D3CD0DDFD}"/>
                </a:ext>
              </a:extLst>
            </p:cNvPr>
            <p:cNvSpPr txBox="1"/>
            <p:nvPr/>
          </p:nvSpPr>
          <p:spPr>
            <a:xfrm>
              <a:off x="7864501" y="2416121"/>
              <a:ext cx="2831687" cy="313932"/>
            </a:xfrm>
            <a:prstGeom prst="rect">
              <a:avLst/>
            </a:prstGeom>
            <a:noFill/>
          </p:spPr>
          <p:txBody>
            <a:bodyPr wrap="square" rtlCol="0">
              <a:spAutoFit/>
            </a:bodyPr>
            <a:lstStyle/>
            <a:p>
              <a:r>
                <a:rPr lang="en-US" sz="1440" dirty="0">
                  <a:solidFill>
                    <a:schemeClr val="accent1"/>
                  </a:solidFill>
                </a:rPr>
                <a:t>UACR?</a:t>
              </a:r>
            </a:p>
          </p:txBody>
        </p:sp>
        <p:sp>
          <p:nvSpPr>
            <p:cNvPr id="36" name="TextBox 35">
              <a:extLst>
                <a:ext uri="{FF2B5EF4-FFF2-40B4-BE49-F238E27FC236}">
                  <a16:creationId xmlns:a16="http://schemas.microsoft.com/office/drawing/2014/main" id="{51A771BE-D4DE-6641-0FB6-87A0D458F188}"/>
                </a:ext>
              </a:extLst>
            </p:cNvPr>
            <p:cNvSpPr txBox="1"/>
            <p:nvPr/>
          </p:nvSpPr>
          <p:spPr>
            <a:xfrm>
              <a:off x="7795018" y="3765907"/>
              <a:ext cx="2831687" cy="313932"/>
            </a:xfrm>
            <a:prstGeom prst="rect">
              <a:avLst/>
            </a:prstGeom>
            <a:noFill/>
          </p:spPr>
          <p:txBody>
            <a:bodyPr wrap="square" rtlCol="0">
              <a:spAutoFit/>
            </a:bodyPr>
            <a:lstStyle/>
            <a:p>
              <a:r>
                <a:rPr lang="en-US" sz="1440" dirty="0">
                  <a:solidFill>
                    <a:schemeClr val="accent1"/>
                  </a:solidFill>
                </a:rPr>
                <a:t>Limited Rx</a:t>
              </a:r>
            </a:p>
          </p:txBody>
        </p:sp>
      </p:grpSp>
      <p:grpSp>
        <p:nvGrpSpPr>
          <p:cNvPr id="47" name="Group 46">
            <a:extLst>
              <a:ext uri="{FF2B5EF4-FFF2-40B4-BE49-F238E27FC236}">
                <a16:creationId xmlns:a16="http://schemas.microsoft.com/office/drawing/2014/main" id="{BD3C3FBB-0FB6-C2C8-9967-B6CEF241BA2A}"/>
              </a:ext>
            </a:extLst>
          </p:cNvPr>
          <p:cNvGrpSpPr/>
          <p:nvPr/>
        </p:nvGrpSpPr>
        <p:grpSpPr>
          <a:xfrm>
            <a:off x="7725462" y="5031436"/>
            <a:ext cx="3826601" cy="1429193"/>
            <a:chOff x="7725462" y="5031436"/>
            <a:chExt cx="3826601" cy="1429193"/>
          </a:xfrm>
        </p:grpSpPr>
        <p:cxnSp>
          <p:nvCxnSpPr>
            <p:cNvPr id="31" name="Connector: Curved 30">
              <a:extLst>
                <a:ext uri="{FF2B5EF4-FFF2-40B4-BE49-F238E27FC236}">
                  <a16:creationId xmlns:a16="http://schemas.microsoft.com/office/drawing/2014/main" id="{1D671529-8C8D-5C4C-E4C7-D3888602A026}"/>
                </a:ext>
              </a:extLst>
            </p:cNvPr>
            <p:cNvCxnSpPr>
              <a:cxnSpLocks/>
            </p:cNvCxnSpPr>
            <p:nvPr/>
          </p:nvCxnSpPr>
          <p:spPr>
            <a:xfrm rot="10800000">
              <a:off x="7725462" y="5632847"/>
              <a:ext cx="2418736" cy="240010"/>
            </a:xfrm>
            <a:prstGeom prst="curvedConnector3">
              <a:avLst>
                <a:gd name="adj1" fmla="val 50000"/>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33" name="Picture 32" descr="A group of people standing together&#10;&#10;AI-generated content may be incorrect.">
              <a:extLst>
                <a:ext uri="{FF2B5EF4-FFF2-40B4-BE49-F238E27FC236}">
                  <a16:creationId xmlns:a16="http://schemas.microsoft.com/office/drawing/2014/main" id="{A08E9DFB-50BA-A8F0-074C-A95383BF867E}"/>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9404919" y="5031436"/>
              <a:ext cx="2147144" cy="1429193"/>
            </a:xfrm>
            <a:prstGeom prst="rect">
              <a:avLst/>
            </a:prstGeom>
          </p:spPr>
        </p:pic>
        <p:sp>
          <p:nvSpPr>
            <p:cNvPr id="37" name="TextBox 36">
              <a:extLst>
                <a:ext uri="{FF2B5EF4-FFF2-40B4-BE49-F238E27FC236}">
                  <a16:creationId xmlns:a16="http://schemas.microsoft.com/office/drawing/2014/main" id="{77FBBE9F-EA95-BDF6-AA86-5008D1408A97}"/>
                </a:ext>
              </a:extLst>
            </p:cNvPr>
            <p:cNvSpPr txBox="1"/>
            <p:nvPr/>
          </p:nvSpPr>
          <p:spPr>
            <a:xfrm>
              <a:off x="7864500" y="5172813"/>
              <a:ext cx="2831687" cy="313932"/>
            </a:xfrm>
            <a:prstGeom prst="rect">
              <a:avLst/>
            </a:prstGeom>
            <a:noFill/>
          </p:spPr>
          <p:txBody>
            <a:bodyPr wrap="square" rtlCol="0">
              <a:spAutoFit/>
            </a:bodyPr>
            <a:lstStyle/>
            <a:p>
              <a:r>
                <a:rPr lang="en-US" sz="1440" dirty="0">
                  <a:solidFill>
                    <a:schemeClr val="accent1"/>
                  </a:solidFill>
                </a:rPr>
                <a:t>Limited Nephrology Access</a:t>
              </a:r>
            </a:p>
          </p:txBody>
        </p:sp>
      </p:grpSp>
      <p:grpSp>
        <p:nvGrpSpPr>
          <p:cNvPr id="46" name="Group 45">
            <a:extLst>
              <a:ext uri="{FF2B5EF4-FFF2-40B4-BE49-F238E27FC236}">
                <a16:creationId xmlns:a16="http://schemas.microsoft.com/office/drawing/2014/main" id="{0DCEBA55-D36D-F126-6417-EEBEF4821A67}"/>
              </a:ext>
            </a:extLst>
          </p:cNvPr>
          <p:cNvGrpSpPr/>
          <p:nvPr/>
        </p:nvGrpSpPr>
        <p:grpSpPr>
          <a:xfrm>
            <a:off x="853715" y="2109518"/>
            <a:ext cx="4380979" cy="3555214"/>
            <a:chOff x="853715" y="2109518"/>
            <a:chExt cx="4380979" cy="3555214"/>
          </a:xfrm>
        </p:grpSpPr>
        <p:cxnSp>
          <p:nvCxnSpPr>
            <p:cNvPr id="9" name="Connector: Curved 8">
              <a:extLst>
                <a:ext uri="{FF2B5EF4-FFF2-40B4-BE49-F238E27FC236}">
                  <a16:creationId xmlns:a16="http://schemas.microsoft.com/office/drawing/2014/main" id="{8A1FB3BA-F93D-465D-80F6-4FCD1D8B7E8C}"/>
                </a:ext>
              </a:extLst>
            </p:cNvPr>
            <p:cNvCxnSpPr/>
            <p:nvPr/>
          </p:nvCxnSpPr>
          <p:spPr>
            <a:xfrm flipV="1">
              <a:off x="1651414" y="2625260"/>
              <a:ext cx="2418736" cy="318565"/>
            </a:xfrm>
            <a:prstGeom prst="curvedConnector3">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Connector: Curved 9">
              <a:extLst>
                <a:ext uri="{FF2B5EF4-FFF2-40B4-BE49-F238E27FC236}">
                  <a16:creationId xmlns:a16="http://schemas.microsoft.com/office/drawing/2014/main" id="{B3FA41B9-E614-4EFA-9E9A-5EFBA23118D3}"/>
                </a:ext>
              </a:extLst>
            </p:cNvPr>
            <p:cNvCxnSpPr/>
            <p:nvPr/>
          </p:nvCxnSpPr>
          <p:spPr>
            <a:xfrm flipV="1">
              <a:off x="1620737" y="4911820"/>
              <a:ext cx="2418736" cy="318565"/>
            </a:xfrm>
            <a:prstGeom prst="curvedConnector3">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Connector: Curved 10">
              <a:extLst>
                <a:ext uri="{FF2B5EF4-FFF2-40B4-BE49-F238E27FC236}">
                  <a16:creationId xmlns:a16="http://schemas.microsoft.com/office/drawing/2014/main" id="{FE5A40C4-8280-4530-A96B-5F9ECA4A44A7}"/>
                </a:ext>
              </a:extLst>
            </p:cNvPr>
            <p:cNvCxnSpPr/>
            <p:nvPr/>
          </p:nvCxnSpPr>
          <p:spPr>
            <a:xfrm flipV="1">
              <a:off x="1620737" y="3790765"/>
              <a:ext cx="2418736" cy="318565"/>
            </a:xfrm>
            <a:prstGeom prst="curvedConnector3">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9480F9D6-C903-4D0C-AD88-1522182FCB43}"/>
                </a:ext>
              </a:extLst>
            </p:cNvPr>
            <p:cNvSpPr txBox="1"/>
            <p:nvPr/>
          </p:nvSpPr>
          <p:spPr>
            <a:xfrm>
              <a:off x="2318981" y="2109518"/>
              <a:ext cx="2831687" cy="313932"/>
            </a:xfrm>
            <a:prstGeom prst="rect">
              <a:avLst/>
            </a:prstGeom>
            <a:noFill/>
          </p:spPr>
          <p:txBody>
            <a:bodyPr wrap="square" rtlCol="0">
              <a:spAutoFit/>
            </a:bodyPr>
            <a:lstStyle/>
            <a:p>
              <a:r>
                <a:rPr lang="en-US" sz="1440" dirty="0">
                  <a:solidFill>
                    <a:schemeClr val="accent1"/>
                  </a:solidFill>
                </a:rPr>
                <a:t>Patient Engagement</a:t>
              </a:r>
            </a:p>
          </p:txBody>
        </p:sp>
        <p:sp>
          <p:nvSpPr>
            <p:cNvPr id="24" name="TextBox 23">
              <a:extLst>
                <a:ext uri="{FF2B5EF4-FFF2-40B4-BE49-F238E27FC236}">
                  <a16:creationId xmlns:a16="http://schemas.microsoft.com/office/drawing/2014/main" id="{B4694849-B93D-4ECF-9D2B-8DB9944BA9F8}"/>
                </a:ext>
              </a:extLst>
            </p:cNvPr>
            <p:cNvSpPr txBox="1"/>
            <p:nvPr/>
          </p:nvSpPr>
          <p:spPr>
            <a:xfrm>
              <a:off x="2403006" y="4512950"/>
              <a:ext cx="2831687" cy="313932"/>
            </a:xfrm>
            <a:prstGeom prst="rect">
              <a:avLst/>
            </a:prstGeom>
            <a:noFill/>
          </p:spPr>
          <p:txBody>
            <a:bodyPr wrap="square" rtlCol="0">
              <a:spAutoFit/>
            </a:bodyPr>
            <a:lstStyle/>
            <a:p>
              <a:r>
                <a:rPr lang="en-US" sz="1440" dirty="0">
                  <a:solidFill>
                    <a:schemeClr val="accent1"/>
                  </a:solidFill>
                </a:rPr>
                <a:t>Rx Revolution</a:t>
              </a:r>
            </a:p>
          </p:txBody>
        </p:sp>
        <p:pic>
          <p:nvPicPr>
            <p:cNvPr id="40" name="Picture 39" descr="Person holding out hand">
              <a:extLst>
                <a:ext uri="{FF2B5EF4-FFF2-40B4-BE49-F238E27FC236}">
                  <a16:creationId xmlns:a16="http://schemas.microsoft.com/office/drawing/2014/main" id="{B41769E3-0B45-F0A1-E77F-3C802651506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3715" y="2328572"/>
              <a:ext cx="1362493" cy="929739"/>
            </a:xfrm>
            <a:prstGeom prst="rect">
              <a:avLst/>
            </a:prstGeom>
          </p:spPr>
        </p:pic>
        <p:pic>
          <p:nvPicPr>
            <p:cNvPr id="41" name="Picture 8" descr="EMA recommends six medications for approval in February meeting">
              <a:extLst>
                <a:ext uri="{FF2B5EF4-FFF2-40B4-BE49-F238E27FC236}">
                  <a16:creationId xmlns:a16="http://schemas.microsoft.com/office/drawing/2014/main" id="{2E56BD57-A9CB-C43F-ED05-604AA7FBC7A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9100" y="4716706"/>
              <a:ext cx="1424629" cy="94802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How to Improve Your Cardiovascular Health! | Healthy Lubbock">
              <a:extLst>
                <a:ext uri="{FF2B5EF4-FFF2-40B4-BE49-F238E27FC236}">
                  <a16:creationId xmlns:a16="http://schemas.microsoft.com/office/drawing/2014/main" id="{A55BE8A0-159D-5168-BFED-EA801DF9FA8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1955" y="3490790"/>
              <a:ext cx="1381482" cy="1033348"/>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ECE8F289-9C75-B891-C05E-9266C51BFD9F}"/>
                </a:ext>
              </a:extLst>
            </p:cNvPr>
            <p:cNvSpPr txBox="1"/>
            <p:nvPr/>
          </p:nvSpPr>
          <p:spPr>
            <a:xfrm>
              <a:off x="2403007" y="3377470"/>
              <a:ext cx="2831687" cy="313932"/>
            </a:xfrm>
            <a:prstGeom prst="rect">
              <a:avLst/>
            </a:prstGeom>
            <a:noFill/>
          </p:spPr>
          <p:txBody>
            <a:bodyPr wrap="square" rtlCol="0">
              <a:spAutoFit/>
            </a:bodyPr>
            <a:lstStyle/>
            <a:p>
              <a:r>
                <a:rPr lang="en-US" sz="1440" dirty="0">
                  <a:solidFill>
                    <a:schemeClr val="accent1"/>
                  </a:solidFill>
                </a:rPr>
                <a:t>CKD and CVD</a:t>
              </a:r>
            </a:p>
          </p:txBody>
        </p:sp>
      </p:grpSp>
      <p:grpSp>
        <p:nvGrpSpPr>
          <p:cNvPr id="1032" name="Group 1031">
            <a:extLst>
              <a:ext uri="{FF2B5EF4-FFF2-40B4-BE49-F238E27FC236}">
                <a16:creationId xmlns:a16="http://schemas.microsoft.com/office/drawing/2014/main" id="{D2D82D57-DE0D-7486-B70B-2C9474816891}"/>
              </a:ext>
            </a:extLst>
          </p:cNvPr>
          <p:cNvGrpSpPr/>
          <p:nvPr/>
        </p:nvGrpSpPr>
        <p:grpSpPr>
          <a:xfrm>
            <a:off x="7649404" y="689738"/>
            <a:ext cx="4244662" cy="5907314"/>
            <a:chOff x="7649404" y="711200"/>
            <a:chExt cx="4244662" cy="5907314"/>
          </a:xfrm>
        </p:grpSpPr>
        <p:sp>
          <p:nvSpPr>
            <p:cNvPr id="1031" name="Rectangle 1030">
              <a:extLst>
                <a:ext uri="{FF2B5EF4-FFF2-40B4-BE49-F238E27FC236}">
                  <a16:creationId xmlns:a16="http://schemas.microsoft.com/office/drawing/2014/main" id="{6D8FAB49-6D62-7A4D-B2F5-E0BEC685CD7F}"/>
                </a:ext>
              </a:extLst>
            </p:cNvPr>
            <p:cNvSpPr/>
            <p:nvPr/>
          </p:nvSpPr>
          <p:spPr>
            <a:xfrm>
              <a:off x="7649404" y="711200"/>
              <a:ext cx="4244662" cy="59073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27" name="Group 1026">
              <a:extLst>
                <a:ext uri="{FF2B5EF4-FFF2-40B4-BE49-F238E27FC236}">
                  <a16:creationId xmlns:a16="http://schemas.microsoft.com/office/drawing/2014/main" id="{72EE353F-0F4B-B797-7FA5-060755A67E8C}"/>
                </a:ext>
              </a:extLst>
            </p:cNvPr>
            <p:cNvGrpSpPr/>
            <p:nvPr/>
          </p:nvGrpSpPr>
          <p:grpSpPr>
            <a:xfrm>
              <a:off x="7875692" y="3308348"/>
              <a:ext cx="3826601" cy="1429193"/>
              <a:chOff x="7725462" y="5031436"/>
              <a:chExt cx="3826601" cy="1429193"/>
            </a:xfrm>
          </p:grpSpPr>
          <p:cxnSp>
            <p:nvCxnSpPr>
              <p:cNvPr id="1028" name="Connector: Curved 1027">
                <a:extLst>
                  <a:ext uri="{FF2B5EF4-FFF2-40B4-BE49-F238E27FC236}">
                    <a16:creationId xmlns:a16="http://schemas.microsoft.com/office/drawing/2014/main" id="{64F3ECF2-C7B9-80CD-04C2-63B877CD5E10}"/>
                  </a:ext>
                </a:extLst>
              </p:cNvPr>
              <p:cNvCxnSpPr>
                <a:cxnSpLocks/>
              </p:cNvCxnSpPr>
              <p:nvPr/>
            </p:nvCxnSpPr>
            <p:spPr>
              <a:xfrm rot="10800000">
                <a:off x="7725462" y="5632847"/>
                <a:ext cx="2418736" cy="240010"/>
              </a:xfrm>
              <a:prstGeom prst="curvedConnector3">
                <a:avLst>
                  <a:gd name="adj1" fmla="val 50000"/>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029" name="Picture 1028" descr="A group of people standing together&#10;&#10;AI-generated content may be incorrect.">
                <a:extLst>
                  <a:ext uri="{FF2B5EF4-FFF2-40B4-BE49-F238E27FC236}">
                    <a16:creationId xmlns:a16="http://schemas.microsoft.com/office/drawing/2014/main" id="{88D6ECF5-F6FC-53DB-FD67-AA119EA78BC4}"/>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9404919" y="5031436"/>
                <a:ext cx="2147144" cy="1429193"/>
              </a:xfrm>
              <a:prstGeom prst="rect">
                <a:avLst/>
              </a:prstGeom>
            </p:spPr>
          </p:pic>
          <p:sp>
            <p:nvSpPr>
              <p:cNvPr id="1030" name="TextBox 1029">
                <a:extLst>
                  <a:ext uri="{FF2B5EF4-FFF2-40B4-BE49-F238E27FC236}">
                    <a16:creationId xmlns:a16="http://schemas.microsoft.com/office/drawing/2014/main" id="{5826D30C-A705-0235-5A18-71E464A62075}"/>
                  </a:ext>
                </a:extLst>
              </p:cNvPr>
              <p:cNvSpPr txBox="1"/>
              <p:nvPr/>
            </p:nvSpPr>
            <p:spPr>
              <a:xfrm>
                <a:off x="7864500" y="5172813"/>
                <a:ext cx="2831687" cy="313932"/>
              </a:xfrm>
              <a:prstGeom prst="rect">
                <a:avLst/>
              </a:prstGeom>
              <a:noFill/>
            </p:spPr>
            <p:txBody>
              <a:bodyPr wrap="square" rtlCol="0">
                <a:spAutoFit/>
              </a:bodyPr>
              <a:lstStyle/>
              <a:p>
                <a:r>
                  <a:rPr lang="en-US" sz="1440" dirty="0">
                    <a:solidFill>
                      <a:schemeClr val="accent1"/>
                    </a:solidFill>
                  </a:rPr>
                  <a:t>Limited Nephrology Access</a:t>
                </a:r>
              </a:p>
            </p:txBody>
          </p:sp>
        </p:grpSp>
      </p:grpSp>
    </p:spTree>
    <p:extLst>
      <p:ext uri="{BB962C8B-B14F-4D97-AF65-F5344CB8AC3E}">
        <p14:creationId xmlns:p14="http://schemas.microsoft.com/office/powerpoint/2010/main" val="411019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1+#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5"/>
                                        </p:tgtEl>
                                        <p:attrNameLst>
                                          <p:attrName>ppt_c</p:attrName>
                                        </p:attrNameLst>
                                      </p:cBhvr>
                                      <p:to>
                                        <a:schemeClr val="bg2"/>
                                      </p:to>
                                    </p:animClr>
                                  </p:subTnLst>
                                </p:cTn>
                              </p:par>
                              <p:par>
                                <p:cTn id="9" presetID="2" presetClass="entr" presetSubtype="2"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1+#ppt_w/2"/>
                                          </p:val>
                                        </p:tav>
                                        <p:tav tm="100000">
                                          <p:val>
                                            <p:strVal val="#ppt_x"/>
                                          </p:val>
                                        </p:tav>
                                      </p:tavLst>
                                    </p:anim>
                                    <p:anim calcmode="lin" valueType="num">
                                      <p:cBhvr additive="base">
                                        <p:cTn id="12"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ppt_y"/>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1032"/>
                                        </p:tgtEl>
                                        <p:attrNameLst>
                                          <p:attrName>style.visibility</p:attrName>
                                        </p:attrNameLst>
                                      </p:cBhvr>
                                      <p:to>
                                        <p:strVal val="visible"/>
                                      </p:to>
                                    </p:set>
                                    <p:animEffect transition="in" filter="fade">
                                      <p:cBhvr>
                                        <p:cTn id="21"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946C7AD-E708-4221-BCAC-3BD6D30092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graphicFrame>
        <p:nvGraphicFramePr>
          <p:cNvPr id="17" name="Content Placeholder 5">
            <a:extLst>
              <a:ext uri="{FF2B5EF4-FFF2-40B4-BE49-F238E27FC236}">
                <a16:creationId xmlns:a16="http://schemas.microsoft.com/office/drawing/2014/main" id="{1F2C7D21-C84A-4671-8ABF-55E3000AADE4}"/>
              </a:ext>
            </a:extLst>
          </p:cNvPr>
          <p:cNvGraphicFramePr>
            <a:graphicFrameLocks noGrp="1"/>
          </p:cNvGraphicFramePr>
          <p:nvPr>
            <p:ph idx="1"/>
            <p:extLst>
              <p:ext uri="{D42A27DB-BD31-4B8C-83A1-F6EECF244321}">
                <p14:modId xmlns:p14="http://schemas.microsoft.com/office/powerpoint/2010/main" val="432206452"/>
              </p:ext>
            </p:extLst>
          </p:nvPr>
        </p:nvGraphicFramePr>
        <p:xfrm>
          <a:off x="4281792" y="1707981"/>
          <a:ext cx="2788145" cy="2366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Arrow: Right 21">
            <a:extLst>
              <a:ext uri="{FF2B5EF4-FFF2-40B4-BE49-F238E27FC236}">
                <a16:creationId xmlns:a16="http://schemas.microsoft.com/office/drawing/2014/main" id="{0EF09EE2-0881-416E-91F8-5040F76E4988}"/>
              </a:ext>
            </a:extLst>
          </p:cNvPr>
          <p:cNvSpPr/>
          <p:nvPr/>
        </p:nvSpPr>
        <p:spPr>
          <a:xfrm>
            <a:off x="4772717" y="4258107"/>
            <a:ext cx="1985784" cy="855116"/>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itle 1">
            <a:extLst>
              <a:ext uri="{FF2B5EF4-FFF2-40B4-BE49-F238E27FC236}">
                <a16:creationId xmlns:a16="http://schemas.microsoft.com/office/drawing/2014/main" id="{055D1F04-03E9-E531-E343-A2ED2568BEFE}"/>
              </a:ext>
            </a:extLst>
          </p:cNvPr>
          <p:cNvSpPr>
            <a:spLocks noGrp="1"/>
          </p:cNvSpPr>
          <p:nvPr>
            <p:ph type="title"/>
          </p:nvPr>
        </p:nvSpPr>
        <p:spPr>
          <a:xfrm>
            <a:off x="487680" y="438912"/>
            <a:ext cx="11216640" cy="822960"/>
          </a:xfrm>
        </p:spPr>
        <p:txBody>
          <a:bodyPr>
            <a:normAutofit/>
          </a:bodyPr>
          <a:lstStyle/>
          <a:p>
            <a:r>
              <a:rPr lang="en-US" dirty="0"/>
              <a:t>Extending Specialty Care Through Teams</a:t>
            </a:r>
          </a:p>
        </p:txBody>
      </p:sp>
      <p:sp>
        <p:nvSpPr>
          <p:cNvPr id="38" name="Rectangle 37">
            <a:extLst>
              <a:ext uri="{FF2B5EF4-FFF2-40B4-BE49-F238E27FC236}">
                <a16:creationId xmlns:a16="http://schemas.microsoft.com/office/drawing/2014/main" id="{336A3F3D-CADD-13DB-8C1B-14400A027469}"/>
              </a:ext>
            </a:extLst>
          </p:cNvPr>
          <p:cNvSpPr/>
          <p:nvPr/>
        </p:nvSpPr>
        <p:spPr>
          <a:xfrm>
            <a:off x="7251000" y="2167467"/>
            <a:ext cx="4771667" cy="3962400"/>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Graphic 10" descr="Doctor female with solid fill">
            <a:extLst>
              <a:ext uri="{FF2B5EF4-FFF2-40B4-BE49-F238E27FC236}">
                <a16:creationId xmlns:a16="http://schemas.microsoft.com/office/drawing/2014/main" id="{723C5CB0-3EB7-FF6D-55C5-47674768DD8C}"/>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366019" y="3361520"/>
            <a:ext cx="1246958" cy="1246958"/>
          </a:xfrm>
          <a:prstGeom prst="rect">
            <a:avLst/>
          </a:prstGeom>
        </p:spPr>
      </p:pic>
      <p:pic>
        <p:nvPicPr>
          <p:cNvPr id="12" name="Graphic 11" descr="User outline">
            <a:extLst>
              <a:ext uri="{FF2B5EF4-FFF2-40B4-BE49-F238E27FC236}">
                <a16:creationId xmlns:a16="http://schemas.microsoft.com/office/drawing/2014/main" id="{A5D3238B-EAAB-278C-59F6-401F360F3E1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15504" y="2345033"/>
            <a:ext cx="1125489" cy="1125489"/>
          </a:xfrm>
          <a:prstGeom prst="rect">
            <a:avLst/>
          </a:prstGeom>
        </p:spPr>
      </p:pic>
      <p:pic>
        <p:nvPicPr>
          <p:cNvPr id="13" name="Graphic 12" descr="User outline">
            <a:extLst>
              <a:ext uri="{FF2B5EF4-FFF2-40B4-BE49-F238E27FC236}">
                <a16:creationId xmlns:a16="http://schemas.microsoft.com/office/drawing/2014/main" id="{7DDA9DB2-0C2A-03F7-7C72-9950A013A35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51136" y="2303511"/>
            <a:ext cx="1125489" cy="1125489"/>
          </a:xfrm>
          <a:prstGeom prst="rect">
            <a:avLst/>
          </a:prstGeom>
        </p:spPr>
      </p:pic>
      <p:pic>
        <p:nvPicPr>
          <p:cNvPr id="14" name="Graphic 13" descr="User outline">
            <a:extLst>
              <a:ext uri="{FF2B5EF4-FFF2-40B4-BE49-F238E27FC236}">
                <a16:creationId xmlns:a16="http://schemas.microsoft.com/office/drawing/2014/main" id="{E4E85A9C-1405-DDB0-E30E-C1520B05F14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36401" y="3466175"/>
            <a:ext cx="1125489" cy="1125489"/>
          </a:xfrm>
          <a:prstGeom prst="rect">
            <a:avLst/>
          </a:prstGeom>
        </p:spPr>
      </p:pic>
      <p:pic>
        <p:nvPicPr>
          <p:cNvPr id="15" name="Graphic 14" descr="User outline">
            <a:extLst>
              <a:ext uri="{FF2B5EF4-FFF2-40B4-BE49-F238E27FC236}">
                <a16:creationId xmlns:a16="http://schemas.microsoft.com/office/drawing/2014/main" id="{CBD7EAEB-8671-7B92-918A-014613105BD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72033" y="3424653"/>
            <a:ext cx="1125489" cy="1125489"/>
          </a:xfrm>
          <a:prstGeom prst="rect">
            <a:avLst/>
          </a:prstGeom>
        </p:spPr>
      </p:pic>
      <p:pic>
        <p:nvPicPr>
          <p:cNvPr id="16" name="Graphic 15" descr="User outline">
            <a:extLst>
              <a:ext uri="{FF2B5EF4-FFF2-40B4-BE49-F238E27FC236}">
                <a16:creationId xmlns:a16="http://schemas.microsoft.com/office/drawing/2014/main" id="{C870D663-7D3A-152F-5F9A-8E262C068BE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66022" y="4523509"/>
            <a:ext cx="1125489" cy="1125489"/>
          </a:xfrm>
          <a:prstGeom prst="rect">
            <a:avLst/>
          </a:prstGeom>
        </p:spPr>
      </p:pic>
      <p:pic>
        <p:nvPicPr>
          <p:cNvPr id="18" name="Graphic 17" descr="User outline">
            <a:extLst>
              <a:ext uri="{FF2B5EF4-FFF2-40B4-BE49-F238E27FC236}">
                <a16:creationId xmlns:a16="http://schemas.microsoft.com/office/drawing/2014/main" id="{FAD50BC2-22FE-C182-4E97-9390359FA85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44344" y="4541254"/>
            <a:ext cx="1125489" cy="1125489"/>
          </a:xfrm>
          <a:prstGeom prst="rect">
            <a:avLst/>
          </a:prstGeom>
        </p:spPr>
      </p:pic>
      <p:pic>
        <p:nvPicPr>
          <p:cNvPr id="20" name="Graphic 19" descr="User outline">
            <a:extLst>
              <a:ext uri="{FF2B5EF4-FFF2-40B4-BE49-F238E27FC236}">
                <a16:creationId xmlns:a16="http://schemas.microsoft.com/office/drawing/2014/main" id="{783F5027-63DE-F477-523E-03758D695B1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13120" y="2299164"/>
            <a:ext cx="1125489" cy="1125489"/>
          </a:xfrm>
          <a:prstGeom prst="rect">
            <a:avLst/>
          </a:prstGeom>
        </p:spPr>
      </p:pic>
      <p:sp>
        <p:nvSpPr>
          <p:cNvPr id="21" name="TextBox 20">
            <a:extLst>
              <a:ext uri="{FF2B5EF4-FFF2-40B4-BE49-F238E27FC236}">
                <a16:creationId xmlns:a16="http://schemas.microsoft.com/office/drawing/2014/main" id="{4F3953A7-6DE1-7A7B-08E1-53913AFC07FB}"/>
              </a:ext>
            </a:extLst>
          </p:cNvPr>
          <p:cNvSpPr txBox="1"/>
          <p:nvPr/>
        </p:nvSpPr>
        <p:spPr>
          <a:xfrm>
            <a:off x="797953" y="3076473"/>
            <a:ext cx="3237589" cy="400110"/>
          </a:xfrm>
          <a:prstGeom prst="rect">
            <a:avLst/>
          </a:prstGeom>
          <a:noFill/>
        </p:spPr>
        <p:txBody>
          <a:bodyPr wrap="square" rtlCol="0">
            <a:spAutoFit/>
          </a:bodyPr>
          <a:lstStyle/>
          <a:p>
            <a:pPr algn="ctr"/>
            <a:r>
              <a:rPr lang="en-US" sz="2000" dirty="0"/>
              <a:t>Fee-for-Service Tradition</a:t>
            </a:r>
          </a:p>
        </p:txBody>
      </p:sp>
      <p:sp>
        <p:nvSpPr>
          <p:cNvPr id="24" name="TextBox 23">
            <a:extLst>
              <a:ext uri="{FF2B5EF4-FFF2-40B4-BE49-F238E27FC236}">
                <a16:creationId xmlns:a16="http://schemas.microsoft.com/office/drawing/2014/main" id="{E538085B-20FC-9D1F-8348-2AC9F1FF69B6}"/>
              </a:ext>
            </a:extLst>
          </p:cNvPr>
          <p:cNvSpPr txBox="1"/>
          <p:nvPr/>
        </p:nvSpPr>
        <p:spPr>
          <a:xfrm>
            <a:off x="8070756" y="1647246"/>
            <a:ext cx="3633564" cy="400110"/>
          </a:xfrm>
          <a:prstGeom prst="rect">
            <a:avLst/>
          </a:prstGeom>
          <a:noFill/>
        </p:spPr>
        <p:txBody>
          <a:bodyPr wrap="square" rtlCol="0">
            <a:spAutoFit/>
          </a:bodyPr>
          <a:lstStyle/>
          <a:p>
            <a:pPr algn="ctr"/>
            <a:r>
              <a:rPr lang="en-US" sz="2000" dirty="0"/>
              <a:t>High-Value Care Innovation</a:t>
            </a:r>
          </a:p>
        </p:txBody>
      </p:sp>
      <p:grpSp>
        <p:nvGrpSpPr>
          <p:cNvPr id="29" name="Group 28">
            <a:extLst>
              <a:ext uri="{FF2B5EF4-FFF2-40B4-BE49-F238E27FC236}">
                <a16:creationId xmlns:a16="http://schemas.microsoft.com/office/drawing/2014/main" id="{58D46704-7FB0-F4E5-AB63-AE46C1898E9C}"/>
              </a:ext>
            </a:extLst>
          </p:cNvPr>
          <p:cNvGrpSpPr/>
          <p:nvPr/>
        </p:nvGrpSpPr>
        <p:grpSpPr>
          <a:xfrm>
            <a:off x="542073" y="3552739"/>
            <a:ext cx="3682209" cy="1994805"/>
            <a:chOff x="369129" y="3183760"/>
            <a:chExt cx="3682209" cy="1994805"/>
          </a:xfrm>
        </p:grpSpPr>
        <p:pic>
          <p:nvPicPr>
            <p:cNvPr id="23" name="Graphic 22" descr="User outline">
              <a:extLst>
                <a:ext uri="{FF2B5EF4-FFF2-40B4-BE49-F238E27FC236}">
                  <a16:creationId xmlns:a16="http://schemas.microsoft.com/office/drawing/2014/main" id="{80429355-4280-411D-8332-E9DC3B3D440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05974" y="3585922"/>
              <a:ext cx="1125489" cy="1125489"/>
            </a:xfrm>
            <a:prstGeom prst="rect">
              <a:avLst/>
            </a:prstGeom>
          </p:spPr>
        </p:pic>
        <p:sp>
          <p:nvSpPr>
            <p:cNvPr id="6" name="Rectangle 5">
              <a:extLst>
                <a:ext uri="{FF2B5EF4-FFF2-40B4-BE49-F238E27FC236}">
                  <a16:creationId xmlns:a16="http://schemas.microsoft.com/office/drawing/2014/main" id="{761B703D-9C9B-0B5B-AB44-902F2A8E21DC}"/>
                </a:ext>
              </a:extLst>
            </p:cNvPr>
            <p:cNvSpPr/>
            <p:nvPr/>
          </p:nvSpPr>
          <p:spPr>
            <a:xfrm>
              <a:off x="369129" y="3183760"/>
              <a:ext cx="3682209" cy="1994805"/>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Graphic 24" descr="Doctor female with solid fill">
              <a:extLst>
                <a:ext uri="{FF2B5EF4-FFF2-40B4-BE49-F238E27FC236}">
                  <a16:creationId xmlns:a16="http://schemas.microsoft.com/office/drawing/2014/main" id="{B2AC2CA9-60AF-BF15-7587-2EA8167C32CD}"/>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06193" y="3525187"/>
              <a:ext cx="1246958" cy="1246958"/>
            </a:xfrm>
            <a:prstGeom prst="rect">
              <a:avLst/>
            </a:prstGeom>
          </p:spPr>
        </p:pic>
        <p:pic>
          <p:nvPicPr>
            <p:cNvPr id="27" name="Graphic 26" descr="Stethoscope with solid fill">
              <a:extLst>
                <a:ext uri="{FF2B5EF4-FFF2-40B4-BE49-F238E27FC236}">
                  <a16:creationId xmlns:a16="http://schemas.microsoft.com/office/drawing/2014/main" id="{4CC42E62-5D77-FE04-31EB-FA5935038B15}"/>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757663" y="3740287"/>
              <a:ext cx="914400" cy="914400"/>
            </a:xfrm>
            <a:prstGeom prst="rect">
              <a:avLst/>
            </a:prstGeom>
          </p:spPr>
        </p:pic>
      </p:grpSp>
      <p:pic>
        <p:nvPicPr>
          <p:cNvPr id="28" name="Graphic 27" descr="Stethoscope with solid fill">
            <a:extLst>
              <a:ext uri="{FF2B5EF4-FFF2-40B4-BE49-F238E27FC236}">
                <a16:creationId xmlns:a16="http://schemas.microsoft.com/office/drawing/2014/main" id="{C45616B0-B741-3B0A-BD29-78D1C527C4A4}"/>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8605259" y="3571719"/>
            <a:ext cx="914400" cy="914400"/>
          </a:xfrm>
          <a:prstGeom prst="rect">
            <a:avLst/>
          </a:prstGeom>
        </p:spPr>
      </p:pic>
    </p:spTree>
    <p:extLst>
      <p:ext uri="{BB962C8B-B14F-4D97-AF65-F5344CB8AC3E}">
        <p14:creationId xmlns:p14="http://schemas.microsoft.com/office/powerpoint/2010/main" val="413892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C9CECE-ECE7-75D7-9151-57E0691C3537}"/>
              </a:ext>
            </a:extLst>
          </p:cNvPr>
          <p:cNvSpPr/>
          <p:nvPr/>
        </p:nvSpPr>
        <p:spPr>
          <a:xfrm>
            <a:off x="-41711" y="2603293"/>
            <a:ext cx="2971800"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Dr. Jo-Anne Suffoletto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Primary Care Physician Lead</a:t>
            </a:r>
          </a:p>
        </p:txBody>
      </p:sp>
      <p:sp>
        <p:nvSpPr>
          <p:cNvPr id="5" name="Rectangle 4">
            <a:extLst>
              <a:ext uri="{FF2B5EF4-FFF2-40B4-BE49-F238E27FC236}">
                <a16:creationId xmlns:a16="http://schemas.microsoft.com/office/drawing/2014/main" id="{661F345E-DF8D-D5E7-6C34-2302E6562435}"/>
              </a:ext>
            </a:extLst>
          </p:cNvPr>
          <p:cNvSpPr/>
          <p:nvPr/>
        </p:nvSpPr>
        <p:spPr>
          <a:xfrm>
            <a:off x="-41711" y="4519122"/>
            <a:ext cx="2971800"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Dr. Brian Brady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Nephrology Physician Lead</a:t>
            </a:r>
          </a:p>
        </p:txBody>
      </p:sp>
      <p:sp>
        <p:nvSpPr>
          <p:cNvPr id="6" name="Rectangle 5">
            <a:extLst>
              <a:ext uri="{FF2B5EF4-FFF2-40B4-BE49-F238E27FC236}">
                <a16:creationId xmlns:a16="http://schemas.microsoft.com/office/drawing/2014/main" id="{71656916-5D79-C72A-1314-7F087FE02F10}"/>
              </a:ext>
            </a:extLst>
          </p:cNvPr>
          <p:cNvSpPr/>
          <p:nvPr/>
        </p:nvSpPr>
        <p:spPr>
          <a:xfrm>
            <a:off x="2454359" y="6445344"/>
            <a:ext cx="2971800"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Maddy Frank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Sr. Quality Consultant</a:t>
            </a:r>
          </a:p>
        </p:txBody>
      </p:sp>
      <p:sp>
        <p:nvSpPr>
          <p:cNvPr id="7" name="Rectangle 6">
            <a:extLst>
              <a:ext uri="{FF2B5EF4-FFF2-40B4-BE49-F238E27FC236}">
                <a16:creationId xmlns:a16="http://schemas.microsoft.com/office/drawing/2014/main" id="{0345993F-7A43-C954-9CC4-BC46019910B9}"/>
              </a:ext>
            </a:extLst>
          </p:cNvPr>
          <p:cNvSpPr/>
          <p:nvPr/>
        </p:nvSpPr>
        <p:spPr>
          <a:xfrm>
            <a:off x="2242403" y="2603293"/>
            <a:ext cx="3395713"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Jimmy Dang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Sr. </a:t>
            </a:r>
            <a:r>
              <a:rPr kumimoji="0" lang="en-US" sz="1200" b="0" i="0" u="none" strike="noStrike" kern="1200" cap="none" spc="0" normalizeH="0" baseline="0" noProof="0" dirty="0" err="1">
                <a:ln>
                  <a:noFill/>
                </a:ln>
                <a:solidFill>
                  <a:prstClr val="black"/>
                </a:solidFill>
                <a:effectLst/>
                <a:uLnTx/>
                <a:uFillTx/>
                <a:latin typeface="Aptos" panose="02110004020202020204"/>
                <a:ea typeface="+mn-ea"/>
                <a:cs typeface="+mn-cs"/>
              </a:rPr>
              <a:t>Mgr</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 Accountable Care &amp; Population Health</a:t>
            </a:r>
          </a:p>
        </p:txBody>
      </p:sp>
      <p:sp>
        <p:nvSpPr>
          <p:cNvPr id="8" name="Rectangle 7">
            <a:extLst>
              <a:ext uri="{FF2B5EF4-FFF2-40B4-BE49-F238E27FC236}">
                <a16:creationId xmlns:a16="http://schemas.microsoft.com/office/drawing/2014/main" id="{BBD54085-9B93-ECC8-6698-1DFAB35E4D49}"/>
              </a:ext>
            </a:extLst>
          </p:cNvPr>
          <p:cNvSpPr/>
          <p:nvPr/>
        </p:nvSpPr>
        <p:spPr>
          <a:xfrm>
            <a:off x="-41711" y="6434951"/>
            <a:ext cx="2971800"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Michelle Gabriel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Sr. </a:t>
            </a:r>
            <a:r>
              <a:rPr kumimoji="0" lang="en-US" sz="1200" b="0" i="0" u="none" strike="noStrike" kern="1200" cap="none" spc="0" normalizeH="0" baseline="0" noProof="0" dirty="0" err="1">
                <a:ln>
                  <a:noFill/>
                </a:ln>
                <a:solidFill>
                  <a:prstClr val="black"/>
                </a:solidFill>
                <a:effectLst/>
                <a:uLnTx/>
                <a:uFillTx/>
                <a:latin typeface="Aptos" panose="02110004020202020204"/>
                <a:ea typeface="+mn-ea"/>
                <a:cs typeface="+mn-cs"/>
              </a:rPr>
              <a:t>Mgr</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Primary Care Clinical Programs</a:t>
            </a: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Rectangle 8">
            <a:extLst>
              <a:ext uri="{FF2B5EF4-FFF2-40B4-BE49-F238E27FC236}">
                <a16:creationId xmlns:a16="http://schemas.microsoft.com/office/drawing/2014/main" id="{C8458F99-5A7F-3065-8675-EB8664C0E35A}"/>
              </a:ext>
            </a:extLst>
          </p:cNvPr>
          <p:cNvSpPr/>
          <p:nvPr/>
        </p:nvSpPr>
        <p:spPr>
          <a:xfrm>
            <a:off x="2261265" y="4538160"/>
            <a:ext cx="3357988"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Kate Britton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Aptos" panose="02110004020202020204"/>
                <a:ea typeface="+mn-ea"/>
                <a:cs typeface="+mn-cs"/>
              </a:rPr>
              <a:t>Mgr</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 Accountable Care &amp; Population Health</a:t>
            </a:r>
          </a:p>
        </p:txBody>
      </p:sp>
      <p:sp>
        <p:nvSpPr>
          <p:cNvPr id="10" name="Rectangle 9">
            <a:extLst>
              <a:ext uri="{FF2B5EF4-FFF2-40B4-BE49-F238E27FC236}">
                <a16:creationId xmlns:a16="http://schemas.microsoft.com/office/drawing/2014/main" id="{DBD6E023-BD82-6860-69E1-243A6977BB1A}"/>
              </a:ext>
            </a:extLst>
          </p:cNvPr>
          <p:cNvSpPr/>
          <p:nvPr/>
        </p:nvSpPr>
        <p:spPr>
          <a:xfrm>
            <a:off x="5229969" y="2603293"/>
            <a:ext cx="2971800"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Riti Gupta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Ambulatory Care Clinical Pharmacist</a:t>
            </a:r>
          </a:p>
        </p:txBody>
      </p:sp>
      <p:sp>
        <p:nvSpPr>
          <p:cNvPr id="11" name="Rectangle 10">
            <a:extLst>
              <a:ext uri="{FF2B5EF4-FFF2-40B4-BE49-F238E27FC236}">
                <a16:creationId xmlns:a16="http://schemas.microsoft.com/office/drawing/2014/main" id="{0CF1EDEF-0245-9654-3DFB-886331C876C0}"/>
              </a:ext>
            </a:extLst>
          </p:cNvPr>
          <p:cNvSpPr/>
          <p:nvPr/>
        </p:nvSpPr>
        <p:spPr>
          <a:xfrm>
            <a:off x="7653382" y="6415398"/>
            <a:ext cx="2971800"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Dania Saarony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Spvr</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Outpatient Clinical Nutrition</a:t>
            </a:r>
          </a:p>
        </p:txBody>
      </p:sp>
      <p:sp>
        <p:nvSpPr>
          <p:cNvPr id="12" name="Rectangle 11">
            <a:extLst>
              <a:ext uri="{FF2B5EF4-FFF2-40B4-BE49-F238E27FC236}">
                <a16:creationId xmlns:a16="http://schemas.microsoft.com/office/drawing/2014/main" id="{DEB7C59D-C7B9-5793-EEC0-B6E19E9A4C5B}"/>
              </a:ext>
            </a:extLst>
          </p:cNvPr>
          <p:cNvSpPr/>
          <p:nvPr/>
        </p:nvSpPr>
        <p:spPr>
          <a:xfrm>
            <a:off x="9609861" y="2603293"/>
            <a:ext cx="2971800"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Andrea Wolf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Clinical Dietitian</a:t>
            </a:r>
          </a:p>
        </p:txBody>
      </p:sp>
      <p:sp>
        <p:nvSpPr>
          <p:cNvPr id="13" name="Rectangle 12">
            <a:extLst>
              <a:ext uri="{FF2B5EF4-FFF2-40B4-BE49-F238E27FC236}">
                <a16:creationId xmlns:a16="http://schemas.microsoft.com/office/drawing/2014/main" id="{A0AE60E8-7D06-592C-40FE-1575E41803D7}"/>
              </a:ext>
            </a:extLst>
          </p:cNvPr>
          <p:cNvSpPr/>
          <p:nvPr/>
        </p:nvSpPr>
        <p:spPr>
          <a:xfrm>
            <a:off x="7653382" y="2603293"/>
            <a:ext cx="2971800"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Anna Simos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Mgr</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Diabetes Care &amp; Prevention </a:t>
            </a:r>
            <a:endPar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53713D82-F49A-2381-BABC-6DA3CAA36F35}"/>
              </a:ext>
            </a:extLst>
          </p:cNvPr>
          <p:cNvSpPr/>
          <p:nvPr/>
        </p:nvSpPr>
        <p:spPr>
          <a:xfrm>
            <a:off x="7653382" y="4538160"/>
            <a:ext cx="2971800"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Alma Medina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Patient Care Coordinator</a:t>
            </a:r>
            <a:endPar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A97382CD-4828-5888-1A50-8E8A2E91A13A}"/>
              </a:ext>
            </a:extLst>
          </p:cNvPr>
          <p:cNvPicPr>
            <a:picLocks noChangeAspect="1"/>
          </p:cNvPicPr>
          <p:nvPr/>
        </p:nvPicPr>
        <p:blipFill>
          <a:blip r:embed="rId2"/>
          <a:stretch>
            <a:fillRect/>
          </a:stretch>
        </p:blipFill>
        <p:spPr>
          <a:xfrm>
            <a:off x="757213" y="1231060"/>
            <a:ext cx="1373955" cy="1394235"/>
          </a:xfrm>
          <a:prstGeom prst="rect">
            <a:avLst/>
          </a:prstGeom>
        </p:spPr>
      </p:pic>
      <p:pic>
        <p:nvPicPr>
          <p:cNvPr id="18" name="Picture 17">
            <a:extLst>
              <a:ext uri="{FF2B5EF4-FFF2-40B4-BE49-F238E27FC236}">
                <a16:creationId xmlns:a16="http://schemas.microsoft.com/office/drawing/2014/main" id="{5969453D-6FFE-5345-EDAE-3E793DFF735A}"/>
              </a:ext>
            </a:extLst>
          </p:cNvPr>
          <p:cNvPicPr>
            <a:picLocks noChangeAspect="1"/>
          </p:cNvPicPr>
          <p:nvPr/>
        </p:nvPicPr>
        <p:blipFill>
          <a:blip r:embed="rId3"/>
          <a:stretch>
            <a:fillRect/>
          </a:stretch>
        </p:blipFill>
        <p:spPr>
          <a:xfrm>
            <a:off x="757212" y="3147822"/>
            <a:ext cx="1373955" cy="1362007"/>
          </a:xfrm>
          <a:prstGeom prst="rect">
            <a:avLst/>
          </a:prstGeom>
        </p:spPr>
      </p:pic>
      <p:pic>
        <p:nvPicPr>
          <p:cNvPr id="35" name="Picture 34">
            <a:extLst>
              <a:ext uri="{FF2B5EF4-FFF2-40B4-BE49-F238E27FC236}">
                <a16:creationId xmlns:a16="http://schemas.microsoft.com/office/drawing/2014/main" id="{C86B8EDC-BF24-96A5-8C79-433267EAC8C3}"/>
              </a:ext>
            </a:extLst>
          </p:cNvPr>
          <p:cNvPicPr>
            <a:picLocks noChangeAspect="1"/>
          </p:cNvPicPr>
          <p:nvPr/>
        </p:nvPicPr>
        <p:blipFill>
          <a:blip r:embed="rId4"/>
          <a:stretch>
            <a:fillRect/>
          </a:stretch>
        </p:blipFill>
        <p:spPr>
          <a:xfrm>
            <a:off x="3435327" y="1264025"/>
            <a:ext cx="1184094" cy="1387977"/>
          </a:xfrm>
          <a:prstGeom prst="rect">
            <a:avLst/>
          </a:prstGeom>
        </p:spPr>
      </p:pic>
      <p:pic>
        <p:nvPicPr>
          <p:cNvPr id="37" name="Picture 36">
            <a:extLst>
              <a:ext uri="{FF2B5EF4-FFF2-40B4-BE49-F238E27FC236}">
                <a16:creationId xmlns:a16="http://schemas.microsoft.com/office/drawing/2014/main" id="{01DDA411-B7A4-F103-1113-1E5BC9D4F03F}"/>
              </a:ext>
            </a:extLst>
          </p:cNvPr>
          <p:cNvPicPr>
            <a:picLocks noChangeAspect="1"/>
          </p:cNvPicPr>
          <p:nvPr/>
        </p:nvPicPr>
        <p:blipFill>
          <a:blip r:embed="rId5"/>
          <a:stretch>
            <a:fillRect/>
          </a:stretch>
        </p:blipFill>
        <p:spPr>
          <a:xfrm>
            <a:off x="3414194" y="5052447"/>
            <a:ext cx="1099116" cy="1402682"/>
          </a:xfrm>
          <a:prstGeom prst="rect">
            <a:avLst/>
          </a:prstGeom>
        </p:spPr>
      </p:pic>
      <p:pic>
        <p:nvPicPr>
          <p:cNvPr id="39" name="Picture 38">
            <a:extLst>
              <a:ext uri="{FF2B5EF4-FFF2-40B4-BE49-F238E27FC236}">
                <a16:creationId xmlns:a16="http://schemas.microsoft.com/office/drawing/2014/main" id="{81E72649-0F34-9DCC-D7E1-30EFEB5A93BC}"/>
              </a:ext>
            </a:extLst>
          </p:cNvPr>
          <p:cNvPicPr>
            <a:picLocks noChangeAspect="1"/>
          </p:cNvPicPr>
          <p:nvPr/>
        </p:nvPicPr>
        <p:blipFill>
          <a:blip r:embed="rId6"/>
          <a:stretch>
            <a:fillRect/>
          </a:stretch>
        </p:blipFill>
        <p:spPr>
          <a:xfrm>
            <a:off x="6216152" y="1311520"/>
            <a:ext cx="1163823" cy="1340482"/>
          </a:xfrm>
          <a:prstGeom prst="rect">
            <a:avLst/>
          </a:prstGeom>
        </p:spPr>
      </p:pic>
      <p:pic>
        <p:nvPicPr>
          <p:cNvPr id="41" name="Picture 40">
            <a:extLst>
              <a:ext uri="{FF2B5EF4-FFF2-40B4-BE49-F238E27FC236}">
                <a16:creationId xmlns:a16="http://schemas.microsoft.com/office/drawing/2014/main" id="{DE87E53C-2965-4F26-9623-F4EF9FCDA994}"/>
              </a:ext>
            </a:extLst>
          </p:cNvPr>
          <p:cNvPicPr>
            <a:picLocks noChangeAspect="1"/>
          </p:cNvPicPr>
          <p:nvPr/>
        </p:nvPicPr>
        <p:blipFill>
          <a:blip r:embed="rId7"/>
          <a:stretch>
            <a:fillRect/>
          </a:stretch>
        </p:blipFill>
        <p:spPr>
          <a:xfrm>
            <a:off x="8550156" y="5152092"/>
            <a:ext cx="1278107" cy="1263445"/>
          </a:xfrm>
          <a:prstGeom prst="rect">
            <a:avLst/>
          </a:prstGeom>
        </p:spPr>
      </p:pic>
      <p:pic>
        <p:nvPicPr>
          <p:cNvPr id="43" name="Picture 42">
            <a:extLst>
              <a:ext uri="{FF2B5EF4-FFF2-40B4-BE49-F238E27FC236}">
                <a16:creationId xmlns:a16="http://schemas.microsoft.com/office/drawing/2014/main" id="{1E3626B8-0182-4933-E4B3-81494D508E12}"/>
              </a:ext>
            </a:extLst>
          </p:cNvPr>
          <p:cNvPicPr>
            <a:picLocks noChangeAspect="1"/>
          </p:cNvPicPr>
          <p:nvPr/>
        </p:nvPicPr>
        <p:blipFill>
          <a:blip r:embed="rId8"/>
          <a:stretch>
            <a:fillRect/>
          </a:stretch>
        </p:blipFill>
        <p:spPr>
          <a:xfrm>
            <a:off x="8655931" y="1252288"/>
            <a:ext cx="1128304" cy="1368069"/>
          </a:xfrm>
          <a:prstGeom prst="rect">
            <a:avLst/>
          </a:prstGeom>
        </p:spPr>
      </p:pic>
      <p:pic>
        <p:nvPicPr>
          <p:cNvPr id="47" name="Picture 46">
            <a:extLst>
              <a:ext uri="{FF2B5EF4-FFF2-40B4-BE49-F238E27FC236}">
                <a16:creationId xmlns:a16="http://schemas.microsoft.com/office/drawing/2014/main" id="{679B98EE-2BBF-8404-8F4A-ADCC2949D59F}"/>
              </a:ext>
            </a:extLst>
          </p:cNvPr>
          <p:cNvPicPr>
            <a:picLocks noChangeAspect="1"/>
          </p:cNvPicPr>
          <p:nvPr/>
        </p:nvPicPr>
        <p:blipFill>
          <a:blip r:embed="rId9"/>
          <a:stretch>
            <a:fillRect/>
          </a:stretch>
        </p:blipFill>
        <p:spPr>
          <a:xfrm>
            <a:off x="8635228" y="3147822"/>
            <a:ext cx="1142885" cy="1358192"/>
          </a:xfrm>
          <a:prstGeom prst="rect">
            <a:avLst/>
          </a:prstGeom>
        </p:spPr>
      </p:pic>
      <p:pic>
        <p:nvPicPr>
          <p:cNvPr id="53" name="Picture 52">
            <a:extLst>
              <a:ext uri="{FF2B5EF4-FFF2-40B4-BE49-F238E27FC236}">
                <a16:creationId xmlns:a16="http://schemas.microsoft.com/office/drawing/2014/main" id="{35C346D9-C007-C035-BD7D-0DD9107E7A07}"/>
              </a:ext>
            </a:extLst>
          </p:cNvPr>
          <p:cNvPicPr>
            <a:picLocks noChangeAspect="1"/>
          </p:cNvPicPr>
          <p:nvPr/>
        </p:nvPicPr>
        <p:blipFill>
          <a:blip r:embed="rId10"/>
          <a:stretch>
            <a:fillRect/>
          </a:stretch>
        </p:blipFill>
        <p:spPr>
          <a:xfrm>
            <a:off x="10372166" y="1638546"/>
            <a:ext cx="1621563" cy="686429"/>
          </a:xfrm>
          <a:prstGeom prst="rect">
            <a:avLst/>
          </a:prstGeom>
          <a:ln>
            <a:solidFill>
              <a:schemeClr val="tx1"/>
            </a:solidFill>
          </a:ln>
        </p:spPr>
      </p:pic>
      <p:pic>
        <p:nvPicPr>
          <p:cNvPr id="15" name="Picture 14">
            <a:extLst>
              <a:ext uri="{FF2B5EF4-FFF2-40B4-BE49-F238E27FC236}">
                <a16:creationId xmlns:a16="http://schemas.microsoft.com/office/drawing/2014/main" id="{C0477652-FAB3-F88C-B8CC-2EC38D31B6FF}"/>
              </a:ext>
            </a:extLst>
          </p:cNvPr>
          <p:cNvPicPr>
            <a:picLocks noChangeAspect="1"/>
          </p:cNvPicPr>
          <p:nvPr/>
        </p:nvPicPr>
        <p:blipFill>
          <a:blip r:embed="rId11"/>
          <a:stretch>
            <a:fillRect/>
          </a:stretch>
        </p:blipFill>
        <p:spPr>
          <a:xfrm>
            <a:off x="6216152" y="5008334"/>
            <a:ext cx="1046995" cy="1435131"/>
          </a:xfrm>
          <a:prstGeom prst="rect">
            <a:avLst/>
          </a:prstGeom>
        </p:spPr>
      </p:pic>
      <p:sp>
        <p:nvSpPr>
          <p:cNvPr id="17" name="Rectangle 16">
            <a:extLst>
              <a:ext uri="{FF2B5EF4-FFF2-40B4-BE49-F238E27FC236}">
                <a16:creationId xmlns:a16="http://schemas.microsoft.com/office/drawing/2014/main" id="{626B85F9-4682-D817-2E12-CE6BE4A1F7EB}"/>
              </a:ext>
            </a:extLst>
          </p:cNvPr>
          <p:cNvSpPr/>
          <p:nvPr/>
        </p:nvSpPr>
        <p:spPr>
          <a:xfrm>
            <a:off x="5036875" y="6440700"/>
            <a:ext cx="3357988"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Carmen Lu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Mgr</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Ambulatory Care Pharmacy Services </a:t>
            </a:r>
          </a:p>
        </p:txBody>
      </p:sp>
      <p:sp>
        <p:nvSpPr>
          <p:cNvPr id="19" name="Rectangle 18">
            <a:extLst>
              <a:ext uri="{FF2B5EF4-FFF2-40B4-BE49-F238E27FC236}">
                <a16:creationId xmlns:a16="http://schemas.microsoft.com/office/drawing/2014/main" id="{B990B483-E1F4-F42E-77EF-72102411C2CF}"/>
              </a:ext>
            </a:extLst>
          </p:cNvPr>
          <p:cNvSpPr/>
          <p:nvPr/>
        </p:nvSpPr>
        <p:spPr>
          <a:xfrm>
            <a:off x="5036875" y="4538160"/>
            <a:ext cx="3357988"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Judy Lin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Ambulatory Care Clinical Pharmacist</a:t>
            </a:r>
          </a:p>
        </p:txBody>
      </p:sp>
      <p:pic>
        <p:nvPicPr>
          <p:cNvPr id="22" name="Picture 21">
            <a:extLst>
              <a:ext uri="{FF2B5EF4-FFF2-40B4-BE49-F238E27FC236}">
                <a16:creationId xmlns:a16="http://schemas.microsoft.com/office/drawing/2014/main" id="{F3AFDA1E-FE50-0EFD-DB11-F4A54817E38F}"/>
              </a:ext>
            </a:extLst>
          </p:cNvPr>
          <p:cNvPicPr>
            <a:picLocks noChangeAspect="1"/>
          </p:cNvPicPr>
          <p:nvPr/>
        </p:nvPicPr>
        <p:blipFill>
          <a:blip r:embed="rId12"/>
          <a:stretch>
            <a:fillRect/>
          </a:stretch>
        </p:blipFill>
        <p:spPr>
          <a:xfrm>
            <a:off x="3435327" y="3174981"/>
            <a:ext cx="1131119" cy="1334608"/>
          </a:xfrm>
          <a:prstGeom prst="rect">
            <a:avLst/>
          </a:prstGeom>
        </p:spPr>
      </p:pic>
      <p:pic>
        <p:nvPicPr>
          <p:cNvPr id="24" name="Picture 23">
            <a:extLst>
              <a:ext uri="{FF2B5EF4-FFF2-40B4-BE49-F238E27FC236}">
                <a16:creationId xmlns:a16="http://schemas.microsoft.com/office/drawing/2014/main" id="{39A04190-190A-529D-7B3B-0BD53954F7C3}"/>
              </a:ext>
            </a:extLst>
          </p:cNvPr>
          <p:cNvPicPr>
            <a:picLocks noChangeAspect="1"/>
          </p:cNvPicPr>
          <p:nvPr/>
        </p:nvPicPr>
        <p:blipFill>
          <a:blip r:embed="rId13"/>
          <a:stretch>
            <a:fillRect/>
          </a:stretch>
        </p:blipFill>
        <p:spPr>
          <a:xfrm>
            <a:off x="805525" y="5076129"/>
            <a:ext cx="1277328" cy="1339408"/>
          </a:xfrm>
          <a:prstGeom prst="rect">
            <a:avLst/>
          </a:prstGeom>
        </p:spPr>
      </p:pic>
      <p:pic>
        <p:nvPicPr>
          <p:cNvPr id="26" name="Picture 25">
            <a:extLst>
              <a:ext uri="{FF2B5EF4-FFF2-40B4-BE49-F238E27FC236}">
                <a16:creationId xmlns:a16="http://schemas.microsoft.com/office/drawing/2014/main" id="{57F1981C-45D4-C30B-3994-8E435813E9B5}"/>
              </a:ext>
            </a:extLst>
          </p:cNvPr>
          <p:cNvPicPr>
            <a:picLocks noChangeAspect="1"/>
          </p:cNvPicPr>
          <p:nvPr/>
        </p:nvPicPr>
        <p:blipFill>
          <a:blip r:embed="rId14"/>
          <a:stretch>
            <a:fillRect/>
          </a:stretch>
        </p:blipFill>
        <p:spPr>
          <a:xfrm>
            <a:off x="6175497" y="3183124"/>
            <a:ext cx="1128304" cy="1342062"/>
          </a:xfrm>
          <a:prstGeom prst="rect">
            <a:avLst/>
          </a:prstGeom>
        </p:spPr>
      </p:pic>
      <p:sp>
        <p:nvSpPr>
          <p:cNvPr id="4" name="Rectangle 3">
            <a:extLst>
              <a:ext uri="{FF2B5EF4-FFF2-40B4-BE49-F238E27FC236}">
                <a16:creationId xmlns:a16="http://schemas.microsoft.com/office/drawing/2014/main" id="{AD8D8869-459B-DA44-6773-3F5111F8ABE1}"/>
              </a:ext>
            </a:extLst>
          </p:cNvPr>
          <p:cNvSpPr/>
          <p:nvPr/>
        </p:nvSpPr>
        <p:spPr>
          <a:xfrm>
            <a:off x="9623640" y="4502337"/>
            <a:ext cx="2971800"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Alex Weaver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Spvr</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Outpatient Clinical Nutrition</a:t>
            </a:r>
          </a:p>
        </p:txBody>
      </p:sp>
      <p:sp>
        <p:nvSpPr>
          <p:cNvPr id="21" name="Rectangle 20">
            <a:extLst>
              <a:ext uri="{FF2B5EF4-FFF2-40B4-BE49-F238E27FC236}">
                <a16:creationId xmlns:a16="http://schemas.microsoft.com/office/drawing/2014/main" id="{2D20A2E2-1EF7-E8C3-9D23-889D77E70C62}"/>
              </a:ext>
            </a:extLst>
          </p:cNvPr>
          <p:cNvSpPr/>
          <p:nvPr/>
        </p:nvSpPr>
        <p:spPr>
          <a:xfrm>
            <a:off x="9737641" y="6390096"/>
            <a:ext cx="2971800"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Michelle Stroebe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Clinical Dietitian</a:t>
            </a:r>
          </a:p>
        </p:txBody>
      </p:sp>
      <p:pic>
        <p:nvPicPr>
          <p:cNvPr id="27" name="Picture 26">
            <a:extLst>
              <a:ext uri="{FF2B5EF4-FFF2-40B4-BE49-F238E27FC236}">
                <a16:creationId xmlns:a16="http://schemas.microsoft.com/office/drawing/2014/main" id="{1A260307-FE6F-5354-ACE7-6248DACEEF6D}"/>
              </a:ext>
            </a:extLst>
          </p:cNvPr>
          <p:cNvPicPr>
            <a:picLocks noChangeAspect="1"/>
          </p:cNvPicPr>
          <p:nvPr/>
        </p:nvPicPr>
        <p:blipFill>
          <a:blip r:embed="rId15"/>
          <a:stretch>
            <a:fillRect/>
          </a:stretch>
        </p:blipFill>
        <p:spPr>
          <a:xfrm>
            <a:off x="10665600" y="3143103"/>
            <a:ext cx="1115882" cy="1339059"/>
          </a:xfrm>
          <a:prstGeom prst="rect">
            <a:avLst/>
          </a:prstGeom>
        </p:spPr>
      </p:pic>
      <p:pic>
        <p:nvPicPr>
          <p:cNvPr id="29" name="Picture 28">
            <a:extLst>
              <a:ext uri="{FF2B5EF4-FFF2-40B4-BE49-F238E27FC236}">
                <a16:creationId xmlns:a16="http://schemas.microsoft.com/office/drawing/2014/main" id="{FA080AFA-2685-8929-1B5D-09BCD639A481}"/>
              </a:ext>
            </a:extLst>
          </p:cNvPr>
          <p:cNvPicPr>
            <a:picLocks noChangeAspect="1"/>
          </p:cNvPicPr>
          <p:nvPr/>
        </p:nvPicPr>
        <p:blipFill>
          <a:blip r:embed="rId16"/>
          <a:stretch>
            <a:fillRect/>
          </a:stretch>
        </p:blipFill>
        <p:spPr>
          <a:xfrm>
            <a:off x="10610259" y="5131732"/>
            <a:ext cx="1171223" cy="1288346"/>
          </a:xfrm>
          <a:prstGeom prst="rect">
            <a:avLst/>
          </a:prstGeom>
        </p:spPr>
      </p:pic>
      <p:sp>
        <p:nvSpPr>
          <p:cNvPr id="28" name="Title 19">
            <a:extLst>
              <a:ext uri="{FF2B5EF4-FFF2-40B4-BE49-F238E27FC236}">
                <a16:creationId xmlns:a16="http://schemas.microsoft.com/office/drawing/2014/main" id="{90F221FA-C194-230D-9950-CC147033369D}"/>
              </a:ext>
            </a:extLst>
          </p:cNvPr>
          <p:cNvSpPr txBox="1">
            <a:spLocks/>
          </p:cNvSpPr>
          <p:nvPr/>
        </p:nvSpPr>
        <p:spPr>
          <a:xfrm>
            <a:off x="487680" y="270529"/>
            <a:ext cx="11216640" cy="822960"/>
          </a:xfrm>
          <a:prstGeom prst="rect">
            <a:avLst/>
          </a:prstGeom>
        </p:spPr>
        <p:txBody>
          <a:bodyPr vert="horz" lIns="91440" tIns="45720" rIns="91440" bIns="45720" rtlCol="0" anchor="ctr">
            <a:normAutofit/>
          </a:bodyPr>
          <a:lstStyle>
            <a:lvl1pPr algn="l" defTabSz="548640" rtl="0" eaLnBrk="1" latinLnBrk="0" hangingPunct="1">
              <a:spcBef>
                <a:spcPct val="0"/>
              </a:spcBef>
              <a:buNone/>
              <a:defRPr sz="4200" b="0"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54864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A41F35"/>
                </a:solidFill>
                <a:effectLst/>
                <a:uLnTx/>
                <a:uFillTx/>
                <a:latin typeface="Arial" panose="020B0604020202020204" pitchFamily="34" charset="0"/>
                <a:ea typeface="+mj-ea"/>
                <a:cs typeface="Arial" panose="020B0604020202020204" pitchFamily="34" charset="0"/>
              </a:rPr>
              <a:t>Stanford</a:t>
            </a:r>
            <a:r>
              <a:rPr kumimoji="0" lang="en-US" sz="3200" b="0" i="0" u="none" strike="noStrike" kern="1200" cap="none" spc="0" normalizeH="0" baseline="0" noProof="0" dirty="0">
                <a:ln>
                  <a:noFill/>
                </a:ln>
                <a:solidFill>
                  <a:srgbClr val="A41F35"/>
                </a:solidFill>
                <a:effectLst/>
                <a:uLnTx/>
                <a:uFillTx/>
                <a:latin typeface="Arial" panose="020B0604020202020204" pitchFamily="34" charset="0"/>
                <a:ea typeface="+mj-ea"/>
                <a:cs typeface="Arial" panose="020B0604020202020204" pitchFamily="34" charset="0"/>
              </a:rPr>
              <a:t> Medicine CKD Team</a:t>
            </a:r>
          </a:p>
        </p:txBody>
      </p:sp>
    </p:spTree>
    <p:extLst>
      <p:ext uri="{BB962C8B-B14F-4D97-AF65-F5344CB8AC3E}">
        <p14:creationId xmlns:p14="http://schemas.microsoft.com/office/powerpoint/2010/main" val="318260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tanford TDS">
  <a:themeElements>
    <a:clrScheme name="SHC ITS 2014">
      <a:dk1>
        <a:srgbClr val="A41F35"/>
      </a:dk1>
      <a:lt1>
        <a:sysClr val="window" lastClr="FFFFFF"/>
      </a:lt1>
      <a:dk2>
        <a:srgbClr val="55565A"/>
      </a:dk2>
      <a:lt2>
        <a:srgbClr val="D8D2C4"/>
      </a:lt2>
      <a:accent1>
        <a:srgbClr val="004E59"/>
      </a:accent1>
      <a:accent2>
        <a:srgbClr val="EDAA00"/>
      </a:accent2>
      <a:accent3>
        <a:srgbClr val="54284E"/>
      </a:accent3>
      <a:accent4>
        <a:srgbClr val="00758D"/>
      </a:accent4>
      <a:accent5>
        <a:srgbClr val="E88424"/>
      </a:accent5>
      <a:accent6>
        <a:srgbClr val="00564A"/>
      </a:accent6>
      <a:hlink>
        <a:srgbClr val="A41F35"/>
      </a:hlink>
      <a:folHlink>
        <a:srgbClr val="8787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anford TDS" id="{E7DECA67-877A-4D96-B558-55D31CA1EA25}" vid="{7D9FCF0F-DB90-4474-88A8-2143281B99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3b1d26d-160f-43af-9308-7ea5d3dd2c70">
      <Terms xmlns="http://schemas.microsoft.com/office/infopath/2007/PartnerControls"/>
    </lcf76f155ced4ddcb4097134ff3c332f>
    <TaxCatchAll xmlns="a6f107b9-b596-461e-8851-85383e20fa5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DDF94EB6690B45BC9497696021C032" ma:contentTypeVersion="12" ma:contentTypeDescription="Create a new document." ma:contentTypeScope="" ma:versionID="b5511952c63ed41727d3c4533ccb6905">
  <xsd:schema xmlns:xsd="http://www.w3.org/2001/XMLSchema" xmlns:xs="http://www.w3.org/2001/XMLSchema" xmlns:p="http://schemas.microsoft.com/office/2006/metadata/properties" xmlns:ns2="f3b1d26d-160f-43af-9308-7ea5d3dd2c70" xmlns:ns3="a6f107b9-b596-461e-8851-85383e20fa59" targetNamespace="http://schemas.microsoft.com/office/2006/metadata/properties" ma:root="true" ma:fieldsID="c86f35ce65e5b0caf1870cdd0d339972" ns2:_="" ns3:_="">
    <xsd:import namespace="f3b1d26d-160f-43af-9308-7ea5d3dd2c70"/>
    <xsd:import namespace="a6f107b9-b596-461e-8851-85383e20fa5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b1d26d-160f-43af-9308-7ea5d3dd2c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f58e485-0d26-4f10-8645-ad2692e9af28"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f107b9-b596-461e-8851-85383e20fa59"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dec236d0-3c17-4c11-82a7-9855db687cf4}" ma:internalName="TaxCatchAll" ma:showField="CatchAllData" ma:web="a6f107b9-b596-461e-8851-85383e20fa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63D59C-0F16-4C65-AB65-BE6861EF1E37}">
  <ds:schemaRefs>
    <ds:schemaRef ds:uri="http://schemas.microsoft.com/office/2006/metadata/properties"/>
    <ds:schemaRef ds:uri="http://schemas.microsoft.com/office/infopath/2007/PartnerControls"/>
    <ds:schemaRef ds:uri="f3b1d26d-160f-43af-9308-7ea5d3dd2c70"/>
    <ds:schemaRef ds:uri="a6f107b9-b596-461e-8851-85383e20fa59"/>
  </ds:schemaRefs>
</ds:datastoreItem>
</file>

<file path=customXml/itemProps2.xml><?xml version="1.0" encoding="utf-8"?>
<ds:datastoreItem xmlns:ds="http://schemas.openxmlformats.org/officeDocument/2006/customXml" ds:itemID="{A4886A56-EA5F-46D8-8F69-7D26D5D0C2FC}">
  <ds:schemaRefs>
    <ds:schemaRef ds:uri="http://schemas.microsoft.com/sharepoint/v3/contenttype/forms"/>
  </ds:schemaRefs>
</ds:datastoreItem>
</file>

<file path=customXml/itemProps3.xml><?xml version="1.0" encoding="utf-8"?>
<ds:datastoreItem xmlns:ds="http://schemas.openxmlformats.org/officeDocument/2006/customXml" ds:itemID="{CBDACED3-C6FE-4899-BA4A-93556C24F3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b1d26d-160f-43af-9308-7ea5d3dd2c70"/>
    <ds:schemaRef ds:uri="a6f107b9-b596-461e-8851-85383e20fa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3953</TotalTime>
  <Words>518</Words>
  <Application>Microsoft Office PowerPoint</Application>
  <PresentationFormat>Widescreen</PresentationFormat>
  <Paragraphs>132</Paragraphs>
  <Slides>8</Slides>
  <Notes>3</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Stanford TDS</vt:lpstr>
      <vt:lpstr>Office Theme</vt:lpstr>
      <vt:lpstr>Democratizing Specialty Access through Collaboration with Primary Care</vt:lpstr>
      <vt:lpstr>PowerPoint Presentation</vt:lpstr>
      <vt:lpstr>Acceleration of Kidney-Focused Therapeutics</vt:lpstr>
      <vt:lpstr>PowerPoint Presentation</vt:lpstr>
      <vt:lpstr>Albuminuria is a Bad Actor</vt:lpstr>
      <vt:lpstr>Our opportunity</vt:lpstr>
      <vt:lpstr>Extending Specialty Care Through Teams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Brady, Brian</dc:creator>
  <cp:lastModifiedBy>Brady, Brian</cp:lastModifiedBy>
  <cp:revision>26</cp:revision>
  <dcterms:created xsi:type="dcterms:W3CDTF">2025-02-07T04:54:44Z</dcterms:created>
  <dcterms:modified xsi:type="dcterms:W3CDTF">2026-05-21T14:01:35Z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0x010100DEDDF94EB6690B45BC9497696021C032</vt:lpwstr>
  </property>
  <property fmtid="{D5CDD505-2E9C-101B-9397-08002B2CF9AE}" pid="3" name="MediaServiceImageTags">
    <vt:lpwstr/>
  </property>
</Properties>
</file>