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3.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1.xml" ContentType="application/vnd.openxmlformats-officedocument.presentationml.slide+xml"/>
  <Override PartName="/ppt/diagrams/data2.xml" ContentType="application/vnd.openxmlformats-officedocument.drawingml.diagramData+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diagrams/drawing6.xml" ContentType="application/vnd.ms-office.drawingml.diagramDrawing+xml"/>
  <Override PartName="/ppt/diagrams/quickStyle6.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colors6.xml" ContentType="application/vnd.openxmlformats-officedocument.drawingml.diagramColors+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handoutMasterIdLst>
    <p:handoutMasterId r:id="rId26"/>
  </p:handoutMasterIdLst>
  <p:sldIdLst>
    <p:sldId id="256" r:id="rId2"/>
    <p:sldId id="265" r:id="rId3"/>
    <p:sldId id="1010" r:id="rId4"/>
    <p:sldId id="1007" r:id="rId5"/>
    <p:sldId id="1008" r:id="rId6"/>
    <p:sldId id="1011" r:id="rId7"/>
    <p:sldId id="1012" r:id="rId8"/>
    <p:sldId id="1013" r:id="rId9"/>
    <p:sldId id="996" r:id="rId10"/>
    <p:sldId id="974" r:id="rId11"/>
    <p:sldId id="973" r:id="rId12"/>
    <p:sldId id="1002" r:id="rId13"/>
    <p:sldId id="1050" r:id="rId14"/>
    <p:sldId id="993" r:id="rId15"/>
    <p:sldId id="284" r:id="rId16"/>
    <p:sldId id="258" r:id="rId17"/>
    <p:sldId id="1000" r:id="rId18"/>
    <p:sldId id="999" r:id="rId19"/>
    <p:sldId id="1004" r:id="rId20"/>
    <p:sldId id="1049" r:id="rId21"/>
    <p:sldId id="1003" r:id="rId22"/>
    <p:sldId id="1048" r:id="rId23"/>
    <p:sldId id="105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7E66"/>
    <a:srgbClr val="B5B7B4"/>
    <a:srgbClr val="FFC82E"/>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6555"/>
  </p:normalViewPr>
  <p:slideViewPr>
    <p:cSldViewPr snapToGrid="0">
      <p:cViewPr varScale="1">
        <p:scale>
          <a:sx n="43" d="100"/>
          <a:sy n="43" d="100"/>
        </p:scale>
        <p:origin x="232" y="15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541BA-4CC8-49D7-871D-5D4183BD7379}" type="doc">
      <dgm:prSet loTypeId="urn:microsoft.com/office/officeart/2005/8/layout/arrow2" loCatId="process" qsTypeId="urn:microsoft.com/office/officeart/2005/8/quickstyle/simple1" qsCatId="simple" csTypeId="urn:microsoft.com/office/officeart/2005/8/colors/accent4_4" csCatId="accent4" phldr="1"/>
      <dgm:spPr/>
    </dgm:pt>
    <dgm:pt modelId="{D39583EC-9B3F-4539-A2F9-654F5DF7AA98}">
      <dgm:prSet phldrT="[Text]"/>
      <dgm:spPr/>
      <dgm:t>
        <a:bodyPr/>
        <a:lstStyle/>
        <a:p>
          <a:r>
            <a:rPr lang="en-US" dirty="0"/>
            <a:t>70K PCP shortage</a:t>
          </a:r>
        </a:p>
      </dgm:t>
    </dgm:pt>
    <dgm:pt modelId="{B97F2D66-1DA4-44B0-A409-7F3A7F4BD20C}" type="parTrans" cxnId="{6591BAA5-53DD-4EDB-A7E4-A2EBE5C60B72}">
      <dgm:prSet/>
      <dgm:spPr/>
      <dgm:t>
        <a:bodyPr/>
        <a:lstStyle/>
        <a:p>
          <a:endParaRPr lang="en-US"/>
        </a:p>
      </dgm:t>
    </dgm:pt>
    <dgm:pt modelId="{770962A5-6E98-4EAA-8FFF-6EAE3535FD42}" type="sibTrans" cxnId="{6591BAA5-53DD-4EDB-A7E4-A2EBE5C60B72}">
      <dgm:prSet/>
      <dgm:spPr/>
      <dgm:t>
        <a:bodyPr/>
        <a:lstStyle/>
        <a:p>
          <a:endParaRPr lang="en-US"/>
        </a:p>
      </dgm:t>
    </dgm:pt>
    <dgm:pt modelId="{916ED9EE-1897-495A-BDD6-54BF8FB83F9F}">
      <dgm:prSet phldrT="[Text]"/>
      <dgm:spPr/>
      <dgm:t>
        <a:bodyPr/>
        <a:lstStyle/>
        <a:p>
          <a:r>
            <a:rPr lang="en-US" dirty="0"/>
            <a:t>1,500 patients per PCP</a:t>
          </a:r>
        </a:p>
      </dgm:t>
    </dgm:pt>
    <dgm:pt modelId="{9CF157FF-A405-492F-BA10-6DA44FAABC81}" type="parTrans" cxnId="{0DA22680-D54C-482F-AEDD-A6D009F2A3B4}">
      <dgm:prSet/>
      <dgm:spPr/>
      <dgm:t>
        <a:bodyPr/>
        <a:lstStyle/>
        <a:p>
          <a:endParaRPr lang="en-US"/>
        </a:p>
      </dgm:t>
    </dgm:pt>
    <dgm:pt modelId="{8B66C736-3E52-47E4-A88A-4C4A4ED9DE1A}" type="sibTrans" cxnId="{0DA22680-D54C-482F-AEDD-A6D009F2A3B4}">
      <dgm:prSet/>
      <dgm:spPr/>
      <dgm:t>
        <a:bodyPr/>
        <a:lstStyle/>
        <a:p>
          <a:endParaRPr lang="en-US"/>
        </a:p>
      </dgm:t>
    </dgm:pt>
    <dgm:pt modelId="{C3412FFA-52CA-4C73-AB85-EEEAEB6A2778}">
      <dgm:prSet phldrT="[Text]"/>
      <dgm:spPr/>
      <dgm:t>
        <a:bodyPr/>
        <a:lstStyle/>
        <a:p>
          <a:r>
            <a:rPr lang="en-US" dirty="0"/>
            <a:t>105 million Americans with no PCP</a:t>
          </a:r>
        </a:p>
      </dgm:t>
    </dgm:pt>
    <dgm:pt modelId="{A7ECE809-8A8F-4DBF-8F08-C13FEC791DD3}" type="parTrans" cxnId="{9E15AFB6-95E1-4884-A619-973D6527955A}">
      <dgm:prSet/>
      <dgm:spPr/>
      <dgm:t>
        <a:bodyPr/>
        <a:lstStyle/>
        <a:p>
          <a:endParaRPr lang="en-US"/>
        </a:p>
      </dgm:t>
    </dgm:pt>
    <dgm:pt modelId="{E4AFAFC4-22FC-4E9C-BFD1-F7E8578685C9}" type="sibTrans" cxnId="{9E15AFB6-95E1-4884-A619-973D6527955A}">
      <dgm:prSet/>
      <dgm:spPr/>
      <dgm:t>
        <a:bodyPr/>
        <a:lstStyle/>
        <a:p>
          <a:endParaRPr lang="en-US"/>
        </a:p>
      </dgm:t>
    </dgm:pt>
    <dgm:pt modelId="{327E82B9-518C-4265-A74D-ECAE88C558A2}" type="pres">
      <dgm:prSet presAssocID="{E6B541BA-4CC8-49D7-871D-5D4183BD7379}" presName="arrowDiagram" presStyleCnt="0">
        <dgm:presLayoutVars>
          <dgm:chMax val="5"/>
          <dgm:dir/>
          <dgm:resizeHandles val="exact"/>
        </dgm:presLayoutVars>
      </dgm:prSet>
      <dgm:spPr/>
    </dgm:pt>
    <dgm:pt modelId="{DCAC15F1-4751-4C88-983F-7A0A25E7DD46}" type="pres">
      <dgm:prSet presAssocID="{E6B541BA-4CC8-49D7-871D-5D4183BD7379}" presName="arrow" presStyleLbl="bgShp" presStyleIdx="0" presStyleCnt="1" custLinFactNeighborX="3641" custLinFactNeighborY="-6608"/>
      <dgm:spPr/>
    </dgm:pt>
    <dgm:pt modelId="{5E63DA62-27B8-405C-9C1F-1B5F403057B4}" type="pres">
      <dgm:prSet presAssocID="{E6B541BA-4CC8-49D7-871D-5D4183BD7379}" presName="arrowDiagram3" presStyleCnt="0"/>
      <dgm:spPr/>
    </dgm:pt>
    <dgm:pt modelId="{89C98238-23F4-4508-9401-D7F1408A4E11}" type="pres">
      <dgm:prSet presAssocID="{D39583EC-9B3F-4539-A2F9-654F5DF7AA98}" presName="bullet3a" presStyleLbl="node1" presStyleIdx="0" presStyleCnt="3"/>
      <dgm:spPr/>
    </dgm:pt>
    <dgm:pt modelId="{CF6AEE0B-8F6C-4C86-A9E6-120A778EA464}" type="pres">
      <dgm:prSet presAssocID="{D39583EC-9B3F-4539-A2F9-654F5DF7AA98}" presName="textBox3a" presStyleLbl="revTx" presStyleIdx="0" presStyleCnt="3">
        <dgm:presLayoutVars>
          <dgm:bulletEnabled val="1"/>
        </dgm:presLayoutVars>
      </dgm:prSet>
      <dgm:spPr/>
    </dgm:pt>
    <dgm:pt modelId="{B48A6737-067A-423D-A488-CC79134E0CD2}" type="pres">
      <dgm:prSet presAssocID="{916ED9EE-1897-495A-BDD6-54BF8FB83F9F}" presName="bullet3b" presStyleLbl="node1" presStyleIdx="1" presStyleCnt="3"/>
      <dgm:spPr/>
    </dgm:pt>
    <dgm:pt modelId="{27A75DFC-6EB2-4456-8E06-CA58D59D80EB}" type="pres">
      <dgm:prSet presAssocID="{916ED9EE-1897-495A-BDD6-54BF8FB83F9F}" presName="textBox3b" presStyleLbl="revTx" presStyleIdx="1" presStyleCnt="3">
        <dgm:presLayoutVars>
          <dgm:bulletEnabled val="1"/>
        </dgm:presLayoutVars>
      </dgm:prSet>
      <dgm:spPr/>
    </dgm:pt>
    <dgm:pt modelId="{09E03038-1C21-4D29-9956-0F3573C7BAE9}" type="pres">
      <dgm:prSet presAssocID="{C3412FFA-52CA-4C73-AB85-EEEAEB6A2778}" presName="bullet3c" presStyleLbl="node1" presStyleIdx="2" presStyleCnt="3"/>
      <dgm:spPr/>
    </dgm:pt>
    <dgm:pt modelId="{DE7ED205-60C3-4DDE-A9EB-2BA01299F4AE}" type="pres">
      <dgm:prSet presAssocID="{C3412FFA-52CA-4C73-AB85-EEEAEB6A2778}" presName="textBox3c" presStyleLbl="revTx" presStyleIdx="2" presStyleCnt="3" custLinFactNeighborX="-1374" custLinFactNeighborY="-1191">
        <dgm:presLayoutVars>
          <dgm:bulletEnabled val="1"/>
        </dgm:presLayoutVars>
      </dgm:prSet>
      <dgm:spPr/>
    </dgm:pt>
  </dgm:ptLst>
  <dgm:cxnLst>
    <dgm:cxn modelId="{2273AE07-33C8-4C1A-8518-3DAD5A432033}" type="presOf" srcId="{916ED9EE-1897-495A-BDD6-54BF8FB83F9F}" destId="{27A75DFC-6EB2-4456-8E06-CA58D59D80EB}" srcOrd="0" destOrd="0" presId="urn:microsoft.com/office/officeart/2005/8/layout/arrow2"/>
    <dgm:cxn modelId="{252AB24F-A093-4F8E-9645-4C57A03A8F52}" type="presOf" srcId="{C3412FFA-52CA-4C73-AB85-EEEAEB6A2778}" destId="{DE7ED205-60C3-4DDE-A9EB-2BA01299F4AE}" srcOrd="0" destOrd="0" presId="urn:microsoft.com/office/officeart/2005/8/layout/arrow2"/>
    <dgm:cxn modelId="{EC4ED067-534E-414E-A1B4-73BC85EF3EFC}" type="presOf" srcId="{E6B541BA-4CC8-49D7-871D-5D4183BD7379}" destId="{327E82B9-518C-4265-A74D-ECAE88C558A2}" srcOrd="0" destOrd="0" presId="urn:microsoft.com/office/officeart/2005/8/layout/arrow2"/>
    <dgm:cxn modelId="{FEFF2A78-E2F9-4325-8E24-CBD5EAB8D4F8}" type="presOf" srcId="{D39583EC-9B3F-4539-A2F9-654F5DF7AA98}" destId="{CF6AEE0B-8F6C-4C86-A9E6-120A778EA464}" srcOrd="0" destOrd="0" presId="urn:microsoft.com/office/officeart/2005/8/layout/arrow2"/>
    <dgm:cxn modelId="{0DA22680-D54C-482F-AEDD-A6D009F2A3B4}" srcId="{E6B541BA-4CC8-49D7-871D-5D4183BD7379}" destId="{916ED9EE-1897-495A-BDD6-54BF8FB83F9F}" srcOrd="1" destOrd="0" parTransId="{9CF157FF-A405-492F-BA10-6DA44FAABC81}" sibTransId="{8B66C736-3E52-47E4-A88A-4C4A4ED9DE1A}"/>
    <dgm:cxn modelId="{6591BAA5-53DD-4EDB-A7E4-A2EBE5C60B72}" srcId="{E6B541BA-4CC8-49D7-871D-5D4183BD7379}" destId="{D39583EC-9B3F-4539-A2F9-654F5DF7AA98}" srcOrd="0" destOrd="0" parTransId="{B97F2D66-1DA4-44B0-A409-7F3A7F4BD20C}" sibTransId="{770962A5-6E98-4EAA-8FFF-6EAE3535FD42}"/>
    <dgm:cxn modelId="{9E15AFB6-95E1-4884-A619-973D6527955A}" srcId="{E6B541BA-4CC8-49D7-871D-5D4183BD7379}" destId="{C3412FFA-52CA-4C73-AB85-EEEAEB6A2778}" srcOrd="2" destOrd="0" parTransId="{A7ECE809-8A8F-4DBF-8F08-C13FEC791DD3}" sibTransId="{E4AFAFC4-22FC-4E9C-BFD1-F7E8578685C9}"/>
    <dgm:cxn modelId="{EEC5391E-C673-4615-A679-5FA15B389681}" type="presParOf" srcId="{327E82B9-518C-4265-A74D-ECAE88C558A2}" destId="{DCAC15F1-4751-4C88-983F-7A0A25E7DD46}" srcOrd="0" destOrd="0" presId="urn:microsoft.com/office/officeart/2005/8/layout/arrow2"/>
    <dgm:cxn modelId="{B26D4988-BAD6-4DFA-ADFA-81B85FE9B199}" type="presParOf" srcId="{327E82B9-518C-4265-A74D-ECAE88C558A2}" destId="{5E63DA62-27B8-405C-9C1F-1B5F403057B4}" srcOrd="1" destOrd="0" presId="urn:microsoft.com/office/officeart/2005/8/layout/arrow2"/>
    <dgm:cxn modelId="{4A9A03DF-8850-4A10-8201-CC15ED8C6106}" type="presParOf" srcId="{5E63DA62-27B8-405C-9C1F-1B5F403057B4}" destId="{89C98238-23F4-4508-9401-D7F1408A4E11}" srcOrd="0" destOrd="0" presId="urn:microsoft.com/office/officeart/2005/8/layout/arrow2"/>
    <dgm:cxn modelId="{7CCFE2CB-AADE-4877-BE71-069641366DFF}" type="presParOf" srcId="{5E63DA62-27B8-405C-9C1F-1B5F403057B4}" destId="{CF6AEE0B-8F6C-4C86-A9E6-120A778EA464}" srcOrd="1" destOrd="0" presId="urn:microsoft.com/office/officeart/2005/8/layout/arrow2"/>
    <dgm:cxn modelId="{025454A9-57C6-49EA-A009-8869F59EBA38}" type="presParOf" srcId="{5E63DA62-27B8-405C-9C1F-1B5F403057B4}" destId="{B48A6737-067A-423D-A488-CC79134E0CD2}" srcOrd="2" destOrd="0" presId="urn:microsoft.com/office/officeart/2005/8/layout/arrow2"/>
    <dgm:cxn modelId="{243011D0-F789-4DD5-975F-16C77DBB6B25}" type="presParOf" srcId="{5E63DA62-27B8-405C-9C1F-1B5F403057B4}" destId="{27A75DFC-6EB2-4456-8E06-CA58D59D80EB}" srcOrd="3" destOrd="0" presId="urn:microsoft.com/office/officeart/2005/8/layout/arrow2"/>
    <dgm:cxn modelId="{E399DC9F-66FE-4968-9300-2C0661B8C6DA}" type="presParOf" srcId="{5E63DA62-27B8-405C-9C1F-1B5F403057B4}" destId="{09E03038-1C21-4D29-9956-0F3573C7BAE9}" srcOrd="4" destOrd="0" presId="urn:microsoft.com/office/officeart/2005/8/layout/arrow2"/>
    <dgm:cxn modelId="{8768F582-AB08-4447-9B0E-42A91B935F9D}" type="presParOf" srcId="{5E63DA62-27B8-405C-9C1F-1B5F403057B4}" destId="{DE7ED205-60C3-4DDE-A9EB-2BA01299F4A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CC02C2A-8E52-4893-9C05-F5A2A398CE63}"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1A8052E6-9453-485E-91C1-A7F4E34586DA}">
      <dgm:prSet/>
      <dgm:spPr/>
      <dgm:t>
        <a:bodyPr/>
        <a:lstStyle/>
        <a:p>
          <a:r>
            <a:rPr lang="en-US"/>
            <a:t>Primary care recruitment and retention</a:t>
          </a:r>
        </a:p>
      </dgm:t>
    </dgm:pt>
    <dgm:pt modelId="{DD7399D1-EC4B-429C-9A53-DE22173AD3A3}" type="parTrans" cxnId="{AA537956-A639-4B5B-B564-86DA3B47AB89}">
      <dgm:prSet/>
      <dgm:spPr/>
      <dgm:t>
        <a:bodyPr/>
        <a:lstStyle/>
        <a:p>
          <a:endParaRPr lang="en-US"/>
        </a:p>
      </dgm:t>
    </dgm:pt>
    <dgm:pt modelId="{DB5E9986-36E9-4970-A12E-0B81954E14A7}" type="sibTrans" cxnId="{AA537956-A639-4B5B-B564-86DA3B47AB89}">
      <dgm:prSet/>
      <dgm:spPr/>
      <dgm:t>
        <a:bodyPr/>
        <a:lstStyle/>
        <a:p>
          <a:endParaRPr lang="en-US"/>
        </a:p>
      </dgm:t>
    </dgm:pt>
    <dgm:pt modelId="{5FCAB0BE-33D6-45AC-9E07-D1DEF219A992}">
      <dgm:prSet/>
      <dgm:spPr/>
      <dgm:t>
        <a:bodyPr/>
        <a:lstStyle/>
        <a:p>
          <a:r>
            <a:rPr lang="en-US"/>
            <a:t>Clinical Environment</a:t>
          </a:r>
        </a:p>
      </dgm:t>
    </dgm:pt>
    <dgm:pt modelId="{B42F662C-DF3B-4191-8706-C2F6E29C187E}" type="parTrans" cxnId="{A4A8682B-4A4C-4B88-B4D3-623031F877AA}">
      <dgm:prSet/>
      <dgm:spPr/>
      <dgm:t>
        <a:bodyPr/>
        <a:lstStyle/>
        <a:p>
          <a:endParaRPr lang="en-US"/>
        </a:p>
      </dgm:t>
    </dgm:pt>
    <dgm:pt modelId="{6095F13F-016E-405D-9505-454391BF8996}" type="sibTrans" cxnId="{A4A8682B-4A4C-4B88-B4D3-623031F877AA}">
      <dgm:prSet/>
      <dgm:spPr/>
      <dgm:t>
        <a:bodyPr/>
        <a:lstStyle/>
        <a:p>
          <a:endParaRPr lang="en-US"/>
        </a:p>
      </dgm:t>
    </dgm:pt>
    <dgm:pt modelId="{18A17EE6-9058-47BE-AAB5-07990158E5B0}">
      <dgm:prSet/>
      <dgm:spPr/>
      <dgm:t>
        <a:bodyPr/>
        <a:lstStyle/>
        <a:p>
          <a:r>
            <a:rPr lang="en-US"/>
            <a:t>Compensation</a:t>
          </a:r>
        </a:p>
      </dgm:t>
    </dgm:pt>
    <dgm:pt modelId="{B6F660F7-BF55-441C-816A-CD3AD4301AF6}" type="parTrans" cxnId="{ED753DC9-A2E7-4E9D-BFFD-48D68173C538}">
      <dgm:prSet/>
      <dgm:spPr/>
      <dgm:t>
        <a:bodyPr/>
        <a:lstStyle/>
        <a:p>
          <a:endParaRPr lang="en-US"/>
        </a:p>
      </dgm:t>
    </dgm:pt>
    <dgm:pt modelId="{395C2715-6A74-45C4-9680-FD39FA12351F}" type="sibTrans" cxnId="{ED753DC9-A2E7-4E9D-BFFD-48D68173C538}">
      <dgm:prSet/>
      <dgm:spPr/>
      <dgm:t>
        <a:bodyPr/>
        <a:lstStyle/>
        <a:p>
          <a:endParaRPr lang="en-US"/>
        </a:p>
      </dgm:t>
    </dgm:pt>
    <dgm:pt modelId="{D2114FEB-6F17-40E3-86CF-210013067741}">
      <dgm:prSet/>
      <dgm:spPr>
        <a:solidFill>
          <a:schemeClr val="accent3">
            <a:lumMod val="20000"/>
            <a:lumOff val="80000"/>
          </a:schemeClr>
        </a:solidFill>
      </dgm:spPr>
      <dgm:t>
        <a:bodyPr/>
        <a:lstStyle/>
        <a:p>
          <a:r>
            <a:rPr lang="en-US"/>
            <a:t>Learner experience</a:t>
          </a:r>
        </a:p>
      </dgm:t>
    </dgm:pt>
    <dgm:pt modelId="{09BA0794-307D-45F2-B12D-DD36925A3858}" type="parTrans" cxnId="{A694764E-90B2-46B3-B442-49F000F5DD5B}">
      <dgm:prSet/>
      <dgm:spPr/>
      <dgm:t>
        <a:bodyPr/>
        <a:lstStyle/>
        <a:p>
          <a:endParaRPr lang="en-US"/>
        </a:p>
      </dgm:t>
    </dgm:pt>
    <dgm:pt modelId="{637D0D23-57DC-414F-9C71-60D2DFBC6BE6}" type="sibTrans" cxnId="{A694764E-90B2-46B3-B442-49F000F5DD5B}">
      <dgm:prSet/>
      <dgm:spPr/>
      <dgm:t>
        <a:bodyPr/>
        <a:lstStyle/>
        <a:p>
          <a:endParaRPr lang="en-US"/>
        </a:p>
      </dgm:t>
    </dgm:pt>
    <dgm:pt modelId="{F5BE2B6B-31A0-4D47-BFF7-0C73D13F559C}" type="pres">
      <dgm:prSet presAssocID="{3CC02C2A-8E52-4893-9C05-F5A2A398CE63}" presName="hierChild1" presStyleCnt="0">
        <dgm:presLayoutVars>
          <dgm:orgChart val="1"/>
          <dgm:chPref val="1"/>
          <dgm:dir/>
          <dgm:animOne val="branch"/>
          <dgm:animLvl val="lvl"/>
          <dgm:resizeHandles/>
        </dgm:presLayoutVars>
      </dgm:prSet>
      <dgm:spPr/>
    </dgm:pt>
    <dgm:pt modelId="{7CB09241-13C0-3347-8E0F-8296D17FDC89}" type="pres">
      <dgm:prSet presAssocID="{1A8052E6-9453-485E-91C1-A7F4E34586DA}" presName="hierRoot1" presStyleCnt="0">
        <dgm:presLayoutVars>
          <dgm:hierBranch val="init"/>
        </dgm:presLayoutVars>
      </dgm:prSet>
      <dgm:spPr/>
    </dgm:pt>
    <dgm:pt modelId="{ADFA0A4B-DBC0-2840-A436-218A97BD622B}" type="pres">
      <dgm:prSet presAssocID="{1A8052E6-9453-485E-91C1-A7F4E34586DA}" presName="rootComposite1" presStyleCnt="0"/>
      <dgm:spPr/>
    </dgm:pt>
    <dgm:pt modelId="{2C3948BF-397D-A549-A61F-5298A32D841E}" type="pres">
      <dgm:prSet presAssocID="{1A8052E6-9453-485E-91C1-A7F4E34586DA}" presName="rootText1" presStyleLbl="node0" presStyleIdx="0" presStyleCnt="1">
        <dgm:presLayoutVars>
          <dgm:chPref val="3"/>
        </dgm:presLayoutVars>
      </dgm:prSet>
      <dgm:spPr/>
    </dgm:pt>
    <dgm:pt modelId="{8F88C3FA-0DB6-664C-A561-6CF3B3F5CB78}" type="pres">
      <dgm:prSet presAssocID="{1A8052E6-9453-485E-91C1-A7F4E34586DA}" presName="rootConnector1" presStyleLbl="node1" presStyleIdx="0" presStyleCnt="0"/>
      <dgm:spPr/>
    </dgm:pt>
    <dgm:pt modelId="{5EB8F0E8-4DA7-B041-87DA-64824E2A135E}" type="pres">
      <dgm:prSet presAssocID="{1A8052E6-9453-485E-91C1-A7F4E34586DA}" presName="hierChild2" presStyleCnt="0"/>
      <dgm:spPr/>
    </dgm:pt>
    <dgm:pt modelId="{DCF327B3-D7C8-7E4B-BF61-A856EBB84CD3}" type="pres">
      <dgm:prSet presAssocID="{B42F662C-DF3B-4191-8706-C2F6E29C187E}" presName="Name37" presStyleLbl="parChTrans1D2" presStyleIdx="0" presStyleCnt="3"/>
      <dgm:spPr/>
    </dgm:pt>
    <dgm:pt modelId="{5D36B797-C97E-554E-B0EC-4E8D25A79ACF}" type="pres">
      <dgm:prSet presAssocID="{5FCAB0BE-33D6-45AC-9E07-D1DEF219A992}" presName="hierRoot2" presStyleCnt="0">
        <dgm:presLayoutVars>
          <dgm:hierBranch val="init"/>
        </dgm:presLayoutVars>
      </dgm:prSet>
      <dgm:spPr/>
    </dgm:pt>
    <dgm:pt modelId="{FC1B6CBB-C011-2148-9563-349AE001FFA3}" type="pres">
      <dgm:prSet presAssocID="{5FCAB0BE-33D6-45AC-9E07-D1DEF219A992}" presName="rootComposite" presStyleCnt="0"/>
      <dgm:spPr/>
    </dgm:pt>
    <dgm:pt modelId="{73574B51-ED42-834F-BC43-93172530BE6F}" type="pres">
      <dgm:prSet presAssocID="{5FCAB0BE-33D6-45AC-9E07-D1DEF219A992}" presName="rootText" presStyleLbl="node2" presStyleIdx="0" presStyleCnt="3">
        <dgm:presLayoutVars>
          <dgm:chPref val="3"/>
        </dgm:presLayoutVars>
      </dgm:prSet>
      <dgm:spPr/>
    </dgm:pt>
    <dgm:pt modelId="{E32C7E35-4100-3B4B-A66D-4DCA79949CB9}" type="pres">
      <dgm:prSet presAssocID="{5FCAB0BE-33D6-45AC-9E07-D1DEF219A992}" presName="rootConnector" presStyleLbl="node2" presStyleIdx="0" presStyleCnt="3"/>
      <dgm:spPr/>
    </dgm:pt>
    <dgm:pt modelId="{E5EE2A18-F441-1544-BCF4-52C921807113}" type="pres">
      <dgm:prSet presAssocID="{5FCAB0BE-33D6-45AC-9E07-D1DEF219A992}" presName="hierChild4" presStyleCnt="0"/>
      <dgm:spPr/>
    </dgm:pt>
    <dgm:pt modelId="{EDDA851F-B01D-4745-A284-C268F373F473}" type="pres">
      <dgm:prSet presAssocID="{5FCAB0BE-33D6-45AC-9E07-D1DEF219A992}" presName="hierChild5" presStyleCnt="0"/>
      <dgm:spPr/>
    </dgm:pt>
    <dgm:pt modelId="{2716F666-89EC-B24A-A353-F047DB49489B}" type="pres">
      <dgm:prSet presAssocID="{B6F660F7-BF55-441C-816A-CD3AD4301AF6}" presName="Name37" presStyleLbl="parChTrans1D2" presStyleIdx="1" presStyleCnt="3"/>
      <dgm:spPr/>
    </dgm:pt>
    <dgm:pt modelId="{84CDE47E-F8A1-1943-B23A-BCAF40C58614}" type="pres">
      <dgm:prSet presAssocID="{18A17EE6-9058-47BE-AAB5-07990158E5B0}" presName="hierRoot2" presStyleCnt="0">
        <dgm:presLayoutVars>
          <dgm:hierBranch val="init"/>
        </dgm:presLayoutVars>
      </dgm:prSet>
      <dgm:spPr/>
    </dgm:pt>
    <dgm:pt modelId="{F4AC9138-D50C-514E-8BF6-534908252A2F}" type="pres">
      <dgm:prSet presAssocID="{18A17EE6-9058-47BE-AAB5-07990158E5B0}" presName="rootComposite" presStyleCnt="0"/>
      <dgm:spPr/>
    </dgm:pt>
    <dgm:pt modelId="{97BDD04B-DC95-E342-AEF1-EEBC18F2F59C}" type="pres">
      <dgm:prSet presAssocID="{18A17EE6-9058-47BE-AAB5-07990158E5B0}" presName="rootText" presStyleLbl="node2" presStyleIdx="1" presStyleCnt="3">
        <dgm:presLayoutVars>
          <dgm:chPref val="3"/>
        </dgm:presLayoutVars>
      </dgm:prSet>
      <dgm:spPr/>
    </dgm:pt>
    <dgm:pt modelId="{6301B420-E52F-EF41-BCBB-DFE3B63C0F73}" type="pres">
      <dgm:prSet presAssocID="{18A17EE6-9058-47BE-AAB5-07990158E5B0}" presName="rootConnector" presStyleLbl="node2" presStyleIdx="1" presStyleCnt="3"/>
      <dgm:spPr/>
    </dgm:pt>
    <dgm:pt modelId="{8BF9F9B4-C7B8-0944-B15B-8CCE51A83AD0}" type="pres">
      <dgm:prSet presAssocID="{18A17EE6-9058-47BE-AAB5-07990158E5B0}" presName="hierChild4" presStyleCnt="0"/>
      <dgm:spPr/>
    </dgm:pt>
    <dgm:pt modelId="{59992A32-8B3E-2A48-8B7E-04F08A7B55CE}" type="pres">
      <dgm:prSet presAssocID="{18A17EE6-9058-47BE-AAB5-07990158E5B0}" presName="hierChild5" presStyleCnt="0"/>
      <dgm:spPr/>
    </dgm:pt>
    <dgm:pt modelId="{944B8719-5271-1843-82FB-6ACA584F4E18}" type="pres">
      <dgm:prSet presAssocID="{09BA0794-307D-45F2-B12D-DD36925A3858}" presName="Name37" presStyleLbl="parChTrans1D2" presStyleIdx="2" presStyleCnt="3"/>
      <dgm:spPr/>
    </dgm:pt>
    <dgm:pt modelId="{6C074CBF-7C1F-AA4E-AF0A-2B543B29246C}" type="pres">
      <dgm:prSet presAssocID="{D2114FEB-6F17-40E3-86CF-210013067741}" presName="hierRoot2" presStyleCnt="0">
        <dgm:presLayoutVars>
          <dgm:hierBranch val="init"/>
        </dgm:presLayoutVars>
      </dgm:prSet>
      <dgm:spPr/>
    </dgm:pt>
    <dgm:pt modelId="{DF58CCE5-49BE-3245-B29E-4CE6CCC38458}" type="pres">
      <dgm:prSet presAssocID="{D2114FEB-6F17-40E3-86CF-210013067741}" presName="rootComposite" presStyleCnt="0"/>
      <dgm:spPr/>
    </dgm:pt>
    <dgm:pt modelId="{9DC34D7B-5F4D-074A-BE36-7FA57D42014F}" type="pres">
      <dgm:prSet presAssocID="{D2114FEB-6F17-40E3-86CF-210013067741}" presName="rootText" presStyleLbl="node2" presStyleIdx="2" presStyleCnt="3">
        <dgm:presLayoutVars>
          <dgm:chPref val="3"/>
        </dgm:presLayoutVars>
      </dgm:prSet>
      <dgm:spPr/>
    </dgm:pt>
    <dgm:pt modelId="{8ACFCD3F-97FC-AD4E-B9D0-73E28CBC2225}" type="pres">
      <dgm:prSet presAssocID="{D2114FEB-6F17-40E3-86CF-210013067741}" presName="rootConnector" presStyleLbl="node2" presStyleIdx="2" presStyleCnt="3"/>
      <dgm:spPr/>
    </dgm:pt>
    <dgm:pt modelId="{9FB136B8-CDDB-B546-91B9-FC1C4A7B227F}" type="pres">
      <dgm:prSet presAssocID="{D2114FEB-6F17-40E3-86CF-210013067741}" presName="hierChild4" presStyleCnt="0"/>
      <dgm:spPr/>
    </dgm:pt>
    <dgm:pt modelId="{09489339-13FA-F141-9986-F3A0D81A0A6C}" type="pres">
      <dgm:prSet presAssocID="{D2114FEB-6F17-40E3-86CF-210013067741}" presName="hierChild5" presStyleCnt="0"/>
      <dgm:spPr/>
    </dgm:pt>
    <dgm:pt modelId="{5024B63D-59B6-E043-98FB-0ECD4AFBF972}" type="pres">
      <dgm:prSet presAssocID="{1A8052E6-9453-485E-91C1-A7F4E34586DA}" presName="hierChild3" presStyleCnt="0"/>
      <dgm:spPr/>
    </dgm:pt>
  </dgm:ptLst>
  <dgm:cxnLst>
    <dgm:cxn modelId="{A3639413-2A7E-054E-93DE-26E1B9C96D70}" type="presOf" srcId="{B42F662C-DF3B-4191-8706-C2F6E29C187E}" destId="{DCF327B3-D7C8-7E4B-BF61-A856EBB84CD3}" srcOrd="0" destOrd="0" presId="urn:microsoft.com/office/officeart/2005/8/layout/orgChart1"/>
    <dgm:cxn modelId="{50D12B22-0C70-9546-80EF-55CE25FCB195}" type="presOf" srcId="{18A17EE6-9058-47BE-AAB5-07990158E5B0}" destId="{6301B420-E52F-EF41-BCBB-DFE3B63C0F73}" srcOrd="1" destOrd="0" presId="urn:microsoft.com/office/officeart/2005/8/layout/orgChart1"/>
    <dgm:cxn modelId="{A4A8682B-4A4C-4B88-B4D3-623031F877AA}" srcId="{1A8052E6-9453-485E-91C1-A7F4E34586DA}" destId="{5FCAB0BE-33D6-45AC-9E07-D1DEF219A992}" srcOrd="0" destOrd="0" parTransId="{B42F662C-DF3B-4191-8706-C2F6E29C187E}" sibTransId="{6095F13F-016E-405D-9505-454391BF8996}"/>
    <dgm:cxn modelId="{2F831847-8058-8A47-8209-2C2B658C8D26}" type="presOf" srcId="{D2114FEB-6F17-40E3-86CF-210013067741}" destId="{9DC34D7B-5F4D-074A-BE36-7FA57D42014F}" srcOrd="0" destOrd="0" presId="urn:microsoft.com/office/officeart/2005/8/layout/orgChart1"/>
    <dgm:cxn modelId="{2F6D224C-448E-284F-B1D7-9223A0488CCC}" type="presOf" srcId="{5FCAB0BE-33D6-45AC-9E07-D1DEF219A992}" destId="{73574B51-ED42-834F-BC43-93172530BE6F}" srcOrd="0" destOrd="0" presId="urn:microsoft.com/office/officeart/2005/8/layout/orgChart1"/>
    <dgm:cxn modelId="{A694764E-90B2-46B3-B442-49F000F5DD5B}" srcId="{1A8052E6-9453-485E-91C1-A7F4E34586DA}" destId="{D2114FEB-6F17-40E3-86CF-210013067741}" srcOrd="2" destOrd="0" parTransId="{09BA0794-307D-45F2-B12D-DD36925A3858}" sibTransId="{637D0D23-57DC-414F-9C71-60D2DFBC6BE6}"/>
    <dgm:cxn modelId="{AA537956-A639-4B5B-B564-86DA3B47AB89}" srcId="{3CC02C2A-8E52-4893-9C05-F5A2A398CE63}" destId="{1A8052E6-9453-485E-91C1-A7F4E34586DA}" srcOrd="0" destOrd="0" parTransId="{DD7399D1-EC4B-429C-9A53-DE22173AD3A3}" sibTransId="{DB5E9986-36E9-4970-A12E-0B81954E14A7}"/>
    <dgm:cxn modelId="{C923A76D-C21E-A94F-86B1-40E4064C8131}" type="presOf" srcId="{09BA0794-307D-45F2-B12D-DD36925A3858}" destId="{944B8719-5271-1843-82FB-6ACA584F4E18}" srcOrd="0" destOrd="0" presId="urn:microsoft.com/office/officeart/2005/8/layout/orgChart1"/>
    <dgm:cxn modelId="{10D4EE7F-E468-324B-BD19-9CF6A425F9C0}" type="presOf" srcId="{18A17EE6-9058-47BE-AAB5-07990158E5B0}" destId="{97BDD04B-DC95-E342-AEF1-EEBC18F2F59C}" srcOrd="0" destOrd="0" presId="urn:microsoft.com/office/officeart/2005/8/layout/orgChart1"/>
    <dgm:cxn modelId="{329A9D80-14B7-4546-8E55-959CBAFAC20F}" type="presOf" srcId="{1A8052E6-9453-485E-91C1-A7F4E34586DA}" destId="{8F88C3FA-0DB6-664C-A561-6CF3B3F5CB78}" srcOrd="1" destOrd="0" presId="urn:microsoft.com/office/officeart/2005/8/layout/orgChart1"/>
    <dgm:cxn modelId="{B0067CA0-A170-5C4E-B8F4-F2D77B554AA1}" type="presOf" srcId="{B6F660F7-BF55-441C-816A-CD3AD4301AF6}" destId="{2716F666-89EC-B24A-A353-F047DB49489B}" srcOrd="0" destOrd="0" presId="urn:microsoft.com/office/officeart/2005/8/layout/orgChart1"/>
    <dgm:cxn modelId="{ED753DC9-A2E7-4E9D-BFFD-48D68173C538}" srcId="{1A8052E6-9453-485E-91C1-A7F4E34586DA}" destId="{18A17EE6-9058-47BE-AAB5-07990158E5B0}" srcOrd="1" destOrd="0" parTransId="{B6F660F7-BF55-441C-816A-CD3AD4301AF6}" sibTransId="{395C2715-6A74-45C4-9680-FD39FA12351F}"/>
    <dgm:cxn modelId="{F0A900D2-31DC-BC43-9830-160CE2E03912}" type="presOf" srcId="{D2114FEB-6F17-40E3-86CF-210013067741}" destId="{8ACFCD3F-97FC-AD4E-B9D0-73E28CBC2225}" srcOrd="1" destOrd="0" presId="urn:microsoft.com/office/officeart/2005/8/layout/orgChart1"/>
    <dgm:cxn modelId="{C0ACB7E6-3CD1-BA42-A987-8DF86786F53F}" type="presOf" srcId="{3CC02C2A-8E52-4893-9C05-F5A2A398CE63}" destId="{F5BE2B6B-31A0-4D47-BFF7-0C73D13F559C}" srcOrd="0" destOrd="0" presId="urn:microsoft.com/office/officeart/2005/8/layout/orgChart1"/>
    <dgm:cxn modelId="{14CBF1EE-BDC0-414E-884F-1B3F3304D650}" type="presOf" srcId="{1A8052E6-9453-485E-91C1-A7F4E34586DA}" destId="{2C3948BF-397D-A549-A61F-5298A32D841E}" srcOrd="0" destOrd="0" presId="urn:microsoft.com/office/officeart/2005/8/layout/orgChart1"/>
    <dgm:cxn modelId="{445E43FA-3109-5D47-BAAD-95DDB6114F2C}" type="presOf" srcId="{5FCAB0BE-33D6-45AC-9E07-D1DEF219A992}" destId="{E32C7E35-4100-3B4B-A66D-4DCA79949CB9}" srcOrd="1" destOrd="0" presId="urn:microsoft.com/office/officeart/2005/8/layout/orgChart1"/>
    <dgm:cxn modelId="{65EEB47E-A98A-0E4E-802A-2C60B7D0101F}" type="presParOf" srcId="{F5BE2B6B-31A0-4D47-BFF7-0C73D13F559C}" destId="{7CB09241-13C0-3347-8E0F-8296D17FDC89}" srcOrd="0" destOrd="0" presId="urn:microsoft.com/office/officeart/2005/8/layout/orgChart1"/>
    <dgm:cxn modelId="{3C1C7A00-7A2F-E048-B697-2A1122D1801B}" type="presParOf" srcId="{7CB09241-13C0-3347-8E0F-8296D17FDC89}" destId="{ADFA0A4B-DBC0-2840-A436-218A97BD622B}" srcOrd="0" destOrd="0" presId="urn:microsoft.com/office/officeart/2005/8/layout/orgChart1"/>
    <dgm:cxn modelId="{547BFD6A-C061-F84C-A806-2384BCA9BACF}" type="presParOf" srcId="{ADFA0A4B-DBC0-2840-A436-218A97BD622B}" destId="{2C3948BF-397D-A549-A61F-5298A32D841E}" srcOrd="0" destOrd="0" presId="urn:microsoft.com/office/officeart/2005/8/layout/orgChart1"/>
    <dgm:cxn modelId="{D32E143F-E424-6341-B4ED-E33F7AE64A9B}" type="presParOf" srcId="{ADFA0A4B-DBC0-2840-A436-218A97BD622B}" destId="{8F88C3FA-0DB6-664C-A561-6CF3B3F5CB78}" srcOrd="1" destOrd="0" presId="urn:microsoft.com/office/officeart/2005/8/layout/orgChart1"/>
    <dgm:cxn modelId="{72FB2A5C-1D2E-AF4C-BD2D-E11AA08394D9}" type="presParOf" srcId="{7CB09241-13C0-3347-8E0F-8296D17FDC89}" destId="{5EB8F0E8-4DA7-B041-87DA-64824E2A135E}" srcOrd="1" destOrd="0" presId="urn:microsoft.com/office/officeart/2005/8/layout/orgChart1"/>
    <dgm:cxn modelId="{47A8E457-A1A7-5A41-9020-E49E4047C924}" type="presParOf" srcId="{5EB8F0E8-4DA7-B041-87DA-64824E2A135E}" destId="{DCF327B3-D7C8-7E4B-BF61-A856EBB84CD3}" srcOrd="0" destOrd="0" presId="urn:microsoft.com/office/officeart/2005/8/layout/orgChart1"/>
    <dgm:cxn modelId="{E3D78A54-6FD8-484C-8276-32A0B7A3CA83}" type="presParOf" srcId="{5EB8F0E8-4DA7-B041-87DA-64824E2A135E}" destId="{5D36B797-C97E-554E-B0EC-4E8D25A79ACF}" srcOrd="1" destOrd="0" presId="urn:microsoft.com/office/officeart/2005/8/layout/orgChart1"/>
    <dgm:cxn modelId="{6E298F53-F4A0-3245-8010-5C63653B9802}" type="presParOf" srcId="{5D36B797-C97E-554E-B0EC-4E8D25A79ACF}" destId="{FC1B6CBB-C011-2148-9563-349AE001FFA3}" srcOrd="0" destOrd="0" presId="urn:microsoft.com/office/officeart/2005/8/layout/orgChart1"/>
    <dgm:cxn modelId="{6E6554B4-A3D0-9E41-81B7-992E4726127D}" type="presParOf" srcId="{FC1B6CBB-C011-2148-9563-349AE001FFA3}" destId="{73574B51-ED42-834F-BC43-93172530BE6F}" srcOrd="0" destOrd="0" presId="urn:microsoft.com/office/officeart/2005/8/layout/orgChart1"/>
    <dgm:cxn modelId="{B67A24EA-6774-9643-ADA9-F614CD859719}" type="presParOf" srcId="{FC1B6CBB-C011-2148-9563-349AE001FFA3}" destId="{E32C7E35-4100-3B4B-A66D-4DCA79949CB9}" srcOrd="1" destOrd="0" presId="urn:microsoft.com/office/officeart/2005/8/layout/orgChart1"/>
    <dgm:cxn modelId="{455473D6-098B-174E-BACD-379E26DD87F4}" type="presParOf" srcId="{5D36B797-C97E-554E-B0EC-4E8D25A79ACF}" destId="{E5EE2A18-F441-1544-BCF4-52C921807113}" srcOrd="1" destOrd="0" presId="urn:microsoft.com/office/officeart/2005/8/layout/orgChart1"/>
    <dgm:cxn modelId="{CD932404-F147-E547-83AE-9DCA97AA11E6}" type="presParOf" srcId="{5D36B797-C97E-554E-B0EC-4E8D25A79ACF}" destId="{EDDA851F-B01D-4745-A284-C268F373F473}" srcOrd="2" destOrd="0" presId="urn:microsoft.com/office/officeart/2005/8/layout/orgChart1"/>
    <dgm:cxn modelId="{905F724D-25A4-4F4A-8900-5A127693926C}" type="presParOf" srcId="{5EB8F0E8-4DA7-B041-87DA-64824E2A135E}" destId="{2716F666-89EC-B24A-A353-F047DB49489B}" srcOrd="2" destOrd="0" presId="urn:microsoft.com/office/officeart/2005/8/layout/orgChart1"/>
    <dgm:cxn modelId="{3598734F-288E-8841-BDEF-7B39D22DE288}" type="presParOf" srcId="{5EB8F0E8-4DA7-B041-87DA-64824E2A135E}" destId="{84CDE47E-F8A1-1943-B23A-BCAF40C58614}" srcOrd="3" destOrd="0" presId="urn:microsoft.com/office/officeart/2005/8/layout/orgChart1"/>
    <dgm:cxn modelId="{1AFBE1EB-9214-F742-8565-470E194A55EB}" type="presParOf" srcId="{84CDE47E-F8A1-1943-B23A-BCAF40C58614}" destId="{F4AC9138-D50C-514E-8BF6-534908252A2F}" srcOrd="0" destOrd="0" presId="urn:microsoft.com/office/officeart/2005/8/layout/orgChart1"/>
    <dgm:cxn modelId="{F763E00B-A0A2-9E4B-B17B-9F106FDC343F}" type="presParOf" srcId="{F4AC9138-D50C-514E-8BF6-534908252A2F}" destId="{97BDD04B-DC95-E342-AEF1-EEBC18F2F59C}" srcOrd="0" destOrd="0" presId="urn:microsoft.com/office/officeart/2005/8/layout/orgChart1"/>
    <dgm:cxn modelId="{7662BA6C-A06D-A04E-93F4-2D36A8FD2C8A}" type="presParOf" srcId="{F4AC9138-D50C-514E-8BF6-534908252A2F}" destId="{6301B420-E52F-EF41-BCBB-DFE3B63C0F73}" srcOrd="1" destOrd="0" presId="urn:microsoft.com/office/officeart/2005/8/layout/orgChart1"/>
    <dgm:cxn modelId="{94427434-2251-F84E-B3C2-60436FAA0834}" type="presParOf" srcId="{84CDE47E-F8A1-1943-B23A-BCAF40C58614}" destId="{8BF9F9B4-C7B8-0944-B15B-8CCE51A83AD0}" srcOrd="1" destOrd="0" presId="urn:microsoft.com/office/officeart/2005/8/layout/orgChart1"/>
    <dgm:cxn modelId="{DDDBFF15-D3B7-0A49-BB6B-02BDFDF74472}" type="presParOf" srcId="{84CDE47E-F8A1-1943-B23A-BCAF40C58614}" destId="{59992A32-8B3E-2A48-8B7E-04F08A7B55CE}" srcOrd="2" destOrd="0" presId="urn:microsoft.com/office/officeart/2005/8/layout/orgChart1"/>
    <dgm:cxn modelId="{D829A9B1-3441-6644-8151-620998E07B3C}" type="presParOf" srcId="{5EB8F0E8-4DA7-B041-87DA-64824E2A135E}" destId="{944B8719-5271-1843-82FB-6ACA584F4E18}" srcOrd="4" destOrd="0" presId="urn:microsoft.com/office/officeart/2005/8/layout/orgChart1"/>
    <dgm:cxn modelId="{002C0363-0297-6344-97EE-23769FA9CC36}" type="presParOf" srcId="{5EB8F0E8-4DA7-B041-87DA-64824E2A135E}" destId="{6C074CBF-7C1F-AA4E-AF0A-2B543B29246C}" srcOrd="5" destOrd="0" presId="urn:microsoft.com/office/officeart/2005/8/layout/orgChart1"/>
    <dgm:cxn modelId="{2C82B74A-81D8-0847-AF09-F01874C4042E}" type="presParOf" srcId="{6C074CBF-7C1F-AA4E-AF0A-2B543B29246C}" destId="{DF58CCE5-49BE-3245-B29E-4CE6CCC38458}" srcOrd="0" destOrd="0" presId="urn:microsoft.com/office/officeart/2005/8/layout/orgChart1"/>
    <dgm:cxn modelId="{541D09D1-6518-FD41-89B9-0BCFF2F1B6E1}" type="presParOf" srcId="{DF58CCE5-49BE-3245-B29E-4CE6CCC38458}" destId="{9DC34D7B-5F4D-074A-BE36-7FA57D42014F}" srcOrd="0" destOrd="0" presId="urn:microsoft.com/office/officeart/2005/8/layout/orgChart1"/>
    <dgm:cxn modelId="{72706B36-6925-D44B-8DA0-D4D6AE8E1115}" type="presParOf" srcId="{DF58CCE5-49BE-3245-B29E-4CE6CCC38458}" destId="{8ACFCD3F-97FC-AD4E-B9D0-73E28CBC2225}" srcOrd="1" destOrd="0" presId="urn:microsoft.com/office/officeart/2005/8/layout/orgChart1"/>
    <dgm:cxn modelId="{7C513ACF-C6AA-3C42-8EC3-C86F27BECBD5}" type="presParOf" srcId="{6C074CBF-7C1F-AA4E-AF0A-2B543B29246C}" destId="{9FB136B8-CDDB-B546-91B9-FC1C4A7B227F}" srcOrd="1" destOrd="0" presId="urn:microsoft.com/office/officeart/2005/8/layout/orgChart1"/>
    <dgm:cxn modelId="{3E2953E4-4349-EB4A-ABAC-F4A3D9F6331A}" type="presParOf" srcId="{6C074CBF-7C1F-AA4E-AF0A-2B543B29246C}" destId="{09489339-13FA-F141-9986-F3A0D81A0A6C}" srcOrd="2" destOrd="0" presId="urn:microsoft.com/office/officeart/2005/8/layout/orgChart1"/>
    <dgm:cxn modelId="{44F40DE1-65DC-0A43-A5BE-EACD270F3BB6}" type="presParOf" srcId="{7CB09241-13C0-3347-8E0F-8296D17FDC89}" destId="{5024B63D-59B6-E043-98FB-0ECD4AFBF9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9737D9-29F3-3440-81CE-41E6B17D6F6D}" type="doc">
      <dgm:prSet loTypeId="urn:microsoft.com/office/officeart/2005/8/layout/radial4" loCatId="" qsTypeId="urn:microsoft.com/office/officeart/2005/8/quickstyle/simple1" qsCatId="simple" csTypeId="urn:microsoft.com/office/officeart/2005/8/colors/colorful2" csCatId="colorful" phldr="1"/>
      <dgm:spPr/>
      <dgm:t>
        <a:bodyPr/>
        <a:lstStyle/>
        <a:p>
          <a:endParaRPr lang="en-US"/>
        </a:p>
      </dgm:t>
    </dgm:pt>
    <dgm:pt modelId="{EADBEDB6-5313-1240-9B99-0CC05A5C9CAF}">
      <dgm:prSet phldrT="[Text]"/>
      <dgm:spPr/>
      <dgm:t>
        <a:bodyPr/>
        <a:lstStyle/>
        <a:p>
          <a:r>
            <a:rPr lang="en-US"/>
            <a:t>Primary Care</a:t>
          </a:r>
        </a:p>
      </dgm:t>
    </dgm:pt>
    <dgm:pt modelId="{8B19EECE-C0E5-CB40-B0EE-B1D4091B9DF4}" type="parTrans" cxnId="{52F5E9D4-CA93-A747-B9ED-9381F4CAD31C}">
      <dgm:prSet/>
      <dgm:spPr/>
      <dgm:t>
        <a:bodyPr/>
        <a:lstStyle/>
        <a:p>
          <a:endParaRPr lang="en-US"/>
        </a:p>
      </dgm:t>
    </dgm:pt>
    <dgm:pt modelId="{F63572FB-B7EE-E24A-877B-7B1B9051A229}" type="sibTrans" cxnId="{52F5E9D4-CA93-A747-B9ED-9381F4CAD31C}">
      <dgm:prSet/>
      <dgm:spPr/>
      <dgm:t>
        <a:bodyPr/>
        <a:lstStyle/>
        <a:p>
          <a:endParaRPr lang="en-US"/>
        </a:p>
      </dgm:t>
    </dgm:pt>
    <dgm:pt modelId="{DDFEDCE7-8547-C64B-867F-79EE2C736BC1}">
      <dgm:prSet phldrT="[Text]" phldr="1"/>
      <dgm:spPr/>
      <dgm:t>
        <a:bodyPr/>
        <a:lstStyle/>
        <a:p>
          <a:endParaRPr lang="en-US" dirty="0"/>
        </a:p>
      </dgm:t>
    </dgm:pt>
    <dgm:pt modelId="{C58F1A29-CC3D-EC47-A7D4-B98288B2DB50}" type="parTrans" cxnId="{E0A2B1A5-BD15-794E-8759-17612F2F168E}">
      <dgm:prSet/>
      <dgm:spPr/>
      <dgm:t>
        <a:bodyPr/>
        <a:lstStyle/>
        <a:p>
          <a:endParaRPr lang="en-US"/>
        </a:p>
      </dgm:t>
    </dgm:pt>
    <dgm:pt modelId="{D4E442A2-7483-2641-BCAF-CCCE708222AC}" type="sibTrans" cxnId="{E0A2B1A5-BD15-794E-8759-17612F2F168E}">
      <dgm:prSet/>
      <dgm:spPr/>
      <dgm:t>
        <a:bodyPr/>
        <a:lstStyle/>
        <a:p>
          <a:endParaRPr lang="en-US"/>
        </a:p>
      </dgm:t>
    </dgm:pt>
    <dgm:pt modelId="{C2CA1036-5E80-8342-B9F1-AC4631BD16D7}">
      <dgm:prSet phldrT="[Text]" phldr="1"/>
      <dgm:spPr/>
      <dgm:t>
        <a:bodyPr/>
        <a:lstStyle/>
        <a:p>
          <a:endParaRPr lang="en-US"/>
        </a:p>
      </dgm:t>
    </dgm:pt>
    <dgm:pt modelId="{213A65C2-DCBC-E64E-A6DE-FA7645FA5B47}" type="parTrans" cxnId="{A3D413D5-B3EB-7944-A7F4-DA1D83A6AC34}">
      <dgm:prSet/>
      <dgm:spPr/>
      <dgm:t>
        <a:bodyPr/>
        <a:lstStyle/>
        <a:p>
          <a:endParaRPr lang="en-US"/>
        </a:p>
      </dgm:t>
    </dgm:pt>
    <dgm:pt modelId="{31F0E539-D57A-994F-A5AE-506D64C9274C}" type="sibTrans" cxnId="{A3D413D5-B3EB-7944-A7F4-DA1D83A6AC34}">
      <dgm:prSet/>
      <dgm:spPr/>
      <dgm:t>
        <a:bodyPr/>
        <a:lstStyle/>
        <a:p>
          <a:endParaRPr lang="en-US"/>
        </a:p>
      </dgm:t>
    </dgm:pt>
    <dgm:pt modelId="{E3281207-FB85-EB45-942D-1B16BD67C68F}">
      <dgm:prSet phldrT="[Text]" phldr="1"/>
      <dgm:spPr/>
      <dgm:t>
        <a:bodyPr/>
        <a:lstStyle/>
        <a:p>
          <a:endParaRPr lang="en-US"/>
        </a:p>
      </dgm:t>
    </dgm:pt>
    <dgm:pt modelId="{7452D94E-BC9D-394C-ABBD-3609AFC8B12C}" type="parTrans" cxnId="{17A254A5-4DBD-EA46-966D-422C198E46C5}">
      <dgm:prSet/>
      <dgm:spPr/>
      <dgm:t>
        <a:bodyPr/>
        <a:lstStyle/>
        <a:p>
          <a:endParaRPr lang="en-US"/>
        </a:p>
      </dgm:t>
    </dgm:pt>
    <dgm:pt modelId="{744336A3-30FE-CF4B-8A34-F533E8F28887}" type="sibTrans" cxnId="{17A254A5-4DBD-EA46-966D-422C198E46C5}">
      <dgm:prSet/>
      <dgm:spPr/>
      <dgm:t>
        <a:bodyPr/>
        <a:lstStyle/>
        <a:p>
          <a:endParaRPr lang="en-US"/>
        </a:p>
      </dgm:t>
    </dgm:pt>
    <dgm:pt modelId="{893C5CA1-483F-3146-9301-EB93BD6250C4}">
      <dgm:prSet phldrT="[Text]"/>
      <dgm:spPr/>
      <dgm:t>
        <a:bodyPr/>
        <a:lstStyle/>
        <a:p>
          <a:endParaRPr lang="en-US"/>
        </a:p>
      </dgm:t>
    </dgm:pt>
    <dgm:pt modelId="{CCED2A1B-6992-7A4B-AC1D-35D33266C70A}" type="parTrans" cxnId="{39627570-5422-DC4A-BF65-F225867CCA31}">
      <dgm:prSet/>
      <dgm:spPr/>
      <dgm:t>
        <a:bodyPr/>
        <a:lstStyle/>
        <a:p>
          <a:endParaRPr lang="en-US"/>
        </a:p>
      </dgm:t>
    </dgm:pt>
    <dgm:pt modelId="{80378467-D818-7049-8F9F-59F1D46211D6}" type="sibTrans" cxnId="{39627570-5422-DC4A-BF65-F225867CCA31}">
      <dgm:prSet/>
      <dgm:spPr/>
      <dgm:t>
        <a:bodyPr/>
        <a:lstStyle/>
        <a:p>
          <a:endParaRPr lang="en-US"/>
        </a:p>
      </dgm:t>
    </dgm:pt>
    <dgm:pt modelId="{07102D9A-1338-9E42-86DC-2921B5F6E613}">
      <dgm:prSet phldrT="[Text]"/>
      <dgm:spPr/>
      <dgm:t>
        <a:bodyPr/>
        <a:lstStyle/>
        <a:p>
          <a:endParaRPr lang="en-US"/>
        </a:p>
      </dgm:t>
    </dgm:pt>
    <dgm:pt modelId="{E7F4B559-C8F8-9048-B88D-3A3F6F5722D8}" type="parTrans" cxnId="{FF888AA9-2B4C-564C-8C0E-548E0E68548B}">
      <dgm:prSet/>
      <dgm:spPr/>
      <dgm:t>
        <a:bodyPr/>
        <a:lstStyle/>
        <a:p>
          <a:endParaRPr lang="en-US"/>
        </a:p>
      </dgm:t>
    </dgm:pt>
    <dgm:pt modelId="{75F3C5D5-8E50-0B4A-AB1B-A472F5BD9F37}" type="sibTrans" cxnId="{FF888AA9-2B4C-564C-8C0E-548E0E68548B}">
      <dgm:prSet/>
      <dgm:spPr/>
      <dgm:t>
        <a:bodyPr/>
        <a:lstStyle/>
        <a:p>
          <a:endParaRPr lang="en-US"/>
        </a:p>
      </dgm:t>
    </dgm:pt>
    <dgm:pt modelId="{EFF51D03-E7BE-234B-ABEA-D8D9907B880C}">
      <dgm:prSet phldrT="[Text]"/>
      <dgm:spPr/>
      <dgm:t>
        <a:bodyPr/>
        <a:lstStyle/>
        <a:p>
          <a:endParaRPr lang="en-US"/>
        </a:p>
      </dgm:t>
    </dgm:pt>
    <dgm:pt modelId="{3EFF3781-0595-B141-8F5F-C53E3E46D6B8}" type="parTrans" cxnId="{38A45622-B710-9F45-968F-9366CC8A07E4}">
      <dgm:prSet/>
      <dgm:spPr/>
      <dgm:t>
        <a:bodyPr/>
        <a:lstStyle/>
        <a:p>
          <a:endParaRPr lang="en-US"/>
        </a:p>
      </dgm:t>
    </dgm:pt>
    <dgm:pt modelId="{D4F56E77-896B-5040-A3DB-C1C9C35B5FDA}" type="sibTrans" cxnId="{38A45622-B710-9F45-968F-9366CC8A07E4}">
      <dgm:prSet/>
      <dgm:spPr/>
      <dgm:t>
        <a:bodyPr/>
        <a:lstStyle/>
        <a:p>
          <a:endParaRPr lang="en-US"/>
        </a:p>
      </dgm:t>
    </dgm:pt>
    <dgm:pt modelId="{DEDC7A77-A08A-0146-99E6-CEC4BD69B72C}">
      <dgm:prSet phldrT="[Text]"/>
      <dgm:spPr/>
      <dgm:t>
        <a:bodyPr/>
        <a:lstStyle/>
        <a:p>
          <a:endParaRPr lang="en-US"/>
        </a:p>
      </dgm:t>
    </dgm:pt>
    <dgm:pt modelId="{738C33E1-72E2-BC42-BF83-46FD8B32D86D}" type="parTrans" cxnId="{D4A192EA-0C50-C146-96E8-0A67859D7031}">
      <dgm:prSet/>
      <dgm:spPr/>
      <dgm:t>
        <a:bodyPr/>
        <a:lstStyle/>
        <a:p>
          <a:endParaRPr lang="en-US"/>
        </a:p>
      </dgm:t>
    </dgm:pt>
    <dgm:pt modelId="{115BF627-8962-5F41-B07D-0C30C956FD99}" type="sibTrans" cxnId="{D4A192EA-0C50-C146-96E8-0A67859D7031}">
      <dgm:prSet/>
      <dgm:spPr/>
      <dgm:t>
        <a:bodyPr/>
        <a:lstStyle/>
        <a:p>
          <a:endParaRPr lang="en-US"/>
        </a:p>
      </dgm:t>
    </dgm:pt>
    <dgm:pt modelId="{DAC807EB-AF92-8E4B-8F31-727F823CCF14}">
      <dgm:prSet phldrT="[Text]"/>
      <dgm:spPr/>
      <dgm:t>
        <a:bodyPr/>
        <a:lstStyle/>
        <a:p>
          <a:endParaRPr lang="en-US"/>
        </a:p>
      </dgm:t>
    </dgm:pt>
    <dgm:pt modelId="{F562542F-2A80-E642-A759-73E63BD02E31}" type="parTrans" cxnId="{7575EBED-040C-3C43-8373-C995993BF839}">
      <dgm:prSet/>
      <dgm:spPr/>
      <dgm:t>
        <a:bodyPr/>
        <a:lstStyle/>
        <a:p>
          <a:endParaRPr lang="en-US"/>
        </a:p>
      </dgm:t>
    </dgm:pt>
    <dgm:pt modelId="{5B4410A9-A167-0B4F-98D2-E31B655AEDB9}" type="sibTrans" cxnId="{7575EBED-040C-3C43-8373-C995993BF839}">
      <dgm:prSet/>
      <dgm:spPr/>
      <dgm:t>
        <a:bodyPr/>
        <a:lstStyle/>
        <a:p>
          <a:endParaRPr lang="en-US"/>
        </a:p>
      </dgm:t>
    </dgm:pt>
    <dgm:pt modelId="{0F9A1F49-1AA5-464B-A128-638F86E93C03}">
      <dgm:prSet phldrT="[Text]"/>
      <dgm:spPr/>
      <dgm:t>
        <a:bodyPr/>
        <a:lstStyle/>
        <a:p>
          <a:endParaRPr lang="en-US"/>
        </a:p>
      </dgm:t>
    </dgm:pt>
    <dgm:pt modelId="{4657415C-BCC1-434E-8977-549D4D79BB5A}" type="parTrans" cxnId="{AE5D38C7-4D49-8549-B3D0-6627E2201773}">
      <dgm:prSet/>
      <dgm:spPr/>
      <dgm:t>
        <a:bodyPr/>
        <a:lstStyle/>
        <a:p>
          <a:endParaRPr lang="en-US"/>
        </a:p>
      </dgm:t>
    </dgm:pt>
    <dgm:pt modelId="{B3A8C09B-7825-034A-AC73-21AFFADFE735}" type="sibTrans" cxnId="{AE5D38C7-4D49-8549-B3D0-6627E2201773}">
      <dgm:prSet/>
      <dgm:spPr/>
      <dgm:t>
        <a:bodyPr/>
        <a:lstStyle/>
        <a:p>
          <a:endParaRPr lang="en-US"/>
        </a:p>
      </dgm:t>
    </dgm:pt>
    <dgm:pt modelId="{A7242751-F0C8-5C46-BFEB-852F65782200}">
      <dgm:prSet phldrT="[Text]"/>
      <dgm:spPr/>
      <dgm:t>
        <a:bodyPr/>
        <a:lstStyle/>
        <a:p>
          <a:endParaRPr lang="en-US"/>
        </a:p>
      </dgm:t>
    </dgm:pt>
    <dgm:pt modelId="{F219FD47-7DBB-0E4B-87CD-F4CC333B11EF}" type="parTrans" cxnId="{FB17A9EA-2157-0940-9A05-4BACA6D7B3C7}">
      <dgm:prSet/>
      <dgm:spPr/>
      <dgm:t>
        <a:bodyPr/>
        <a:lstStyle/>
        <a:p>
          <a:endParaRPr lang="en-US"/>
        </a:p>
      </dgm:t>
    </dgm:pt>
    <dgm:pt modelId="{0F909F09-F815-3044-AA2A-2C3E347EE86F}" type="sibTrans" cxnId="{FB17A9EA-2157-0940-9A05-4BACA6D7B3C7}">
      <dgm:prSet/>
      <dgm:spPr/>
      <dgm:t>
        <a:bodyPr/>
        <a:lstStyle/>
        <a:p>
          <a:endParaRPr lang="en-US"/>
        </a:p>
      </dgm:t>
    </dgm:pt>
    <dgm:pt modelId="{E9893E0D-570C-FE47-95FA-13949A4ADAD7}">
      <dgm:prSet phldrT="[Text]"/>
      <dgm:spPr/>
      <dgm:t>
        <a:bodyPr/>
        <a:lstStyle/>
        <a:p>
          <a:endParaRPr lang="en-US"/>
        </a:p>
      </dgm:t>
    </dgm:pt>
    <dgm:pt modelId="{C4A92E93-0215-324C-BEA2-37EBB36C5081}" type="parTrans" cxnId="{6C61E160-2472-434D-A833-C1A2E8550167}">
      <dgm:prSet/>
      <dgm:spPr/>
      <dgm:t>
        <a:bodyPr/>
        <a:lstStyle/>
        <a:p>
          <a:endParaRPr lang="en-US"/>
        </a:p>
      </dgm:t>
    </dgm:pt>
    <dgm:pt modelId="{71D9B98E-F2D1-6046-ADBE-9173B4CEED12}" type="sibTrans" cxnId="{6C61E160-2472-434D-A833-C1A2E8550167}">
      <dgm:prSet/>
      <dgm:spPr/>
      <dgm:t>
        <a:bodyPr/>
        <a:lstStyle/>
        <a:p>
          <a:endParaRPr lang="en-US"/>
        </a:p>
      </dgm:t>
    </dgm:pt>
    <dgm:pt modelId="{09DA7AB3-0CB3-CE4E-9ADC-3BC432C1C07A}" type="pres">
      <dgm:prSet presAssocID="{759737D9-29F3-3440-81CE-41E6B17D6F6D}" presName="cycle" presStyleCnt="0">
        <dgm:presLayoutVars>
          <dgm:chMax val="1"/>
          <dgm:dir/>
          <dgm:animLvl val="ctr"/>
          <dgm:resizeHandles val="exact"/>
        </dgm:presLayoutVars>
      </dgm:prSet>
      <dgm:spPr/>
    </dgm:pt>
    <dgm:pt modelId="{19B4E434-1694-8143-B55F-0653DED4EF35}" type="pres">
      <dgm:prSet presAssocID="{EADBEDB6-5313-1240-9B99-0CC05A5C9CAF}" presName="centerShape" presStyleLbl="node0" presStyleIdx="0" presStyleCnt="1"/>
      <dgm:spPr/>
    </dgm:pt>
    <dgm:pt modelId="{25CA4D59-B9DE-284F-8579-64123849F266}" type="pres">
      <dgm:prSet presAssocID="{C58F1A29-CC3D-EC47-A7D4-B98288B2DB50}" presName="parTrans" presStyleLbl="bgSibTrans2D1" presStyleIdx="0" presStyleCnt="11"/>
      <dgm:spPr/>
    </dgm:pt>
    <dgm:pt modelId="{1EDB979D-4496-0D4E-B147-5FED8E4ED825}" type="pres">
      <dgm:prSet presAssocID="{DDFEDCE7-8547-C64B-867F-79EE2C736BC1}" presName="node" presStyleLbl="node1" presStyleIdx="0" presStyleCnt="11">
        <dgm:presLayoutVars>
          <dgm:bulletEnabled val="1"/>
        </dgm:presLayoutVars>
      </dgm:prSet>
      <dgm:spPr/>
    </dgm:pt>
    <dgm:pt modelId="{7D520474-96F4-FC41-9618-6B4AB7620744}" type="pres">
      <dgm:prSet presAssocID="{213A65C2-DCBC-E64E-A6DE-FA7645FA5B47}" presName="parTrans" presStyleLbl="bgSibTrans2D1" presStyleIdx="1" presStyleCnt="11"/>
      <dgm:spPr/>
    </dgm:pt>
    <dgm:pt modelId="{D5F6AC70-D0ED-5348-A995-9125B9FED6F8}" type="pres">
      <dgm:prSet presAssocID="{C2CA1036-5E80-8342-B9F1-AC4631BD16D7}" presName="node" presStyleLbl="node1" presStyleIdx="1" presStyleCnt="11">
        <dgm:presLayoutVars>
          <dgm:bulletEnabled val="1"/>
        </dgm:presLayoutVars>
      </dgm:prSet>
      <dgm:spPr/>
    </dgm:pt>
    <dgm:pt modelId="{2DA7C50B-52B0-1E4A-98EB-E8E2FF9F725E}" type="pres">
      <dgm:prSet presAssocID="{7452D94E-BC9D-394C-ABBD-3609AFC8B12C}" presName="parTrans" presStyleLbl="bgSibTrans2D1" presStyleIdx="2" presStyleCnt="11"/>
      <dgm:spPr/>
    </dgm:pt>
    <dgm:pt modelId="{692D35D5-3854-AF4E-8DE5-89DC9AD1F51B}" type="pres">
      <dgm:prSet presAssocID="{E3281207-FB85-EB45-942D-1B16BD67C68F}" presName="node" presStyleLbl="node1" presStyleIdx="2" presStyleCnt="11">
        <dgm:presLayoutVars>
          <dgm:bulletEnabled val="1"/>
        </dgm:presLayoutVars>
      </dgm:prSet>
      <dgm:spPr/>
    </dgm:pt>
    <dgm:pt modelId="{8D1670FE-FDB8-0B43-91AE-3FE31873DBE8}" type="pres">
      <dgm:prSet presAssocID="{E7F4B559-C8F8-9048-B88D-3A3F6F5722D8}" presName="parTrans" presStyleLbl="bgSibTrans2D1" presStyleIdx="3" presStyleCnt="11"/>
      <dgm:spPr/>
    </dgm:pt>
    <dgm:pt modelId="{2174A727-4CEF-B845-9F63-529101E555A6}" type="pres">
      <dgm:prSet presAssocID="{07102D9A-1338-9E42-86DC-2921B5F6E613}" presName="node" presStyleLbl="node1" presStyleIdx="3" presStyleCnt="11">
        <dgm:presLayoutVars>
          <dgm:bulletEnabled val="1"/>
        </dgm:presLayoutVars>
      </dgm:prSet>
      <dgm:spPr/>
    </dgm:pt>
    <dgm:pt modelId="{E4326212-B34B-6249-A826-274A8413E95D}" type="pres">
      <dgm:prSet presAssocID="{3EFF3781-0595-B141-8F5F-C53E3E46D6B8}" presName="parTrans" presStyleLbl="bgSibTrans2D1" presStyleIdx="4" presStyleCnt="11"/>
      <dgm:spPr/>
    </dgm:pt>
    <dgm:pt modelId="{8E64A740-5A27-DE45-A46B-BBFF3D1C8CB8}" type="pres">
      <dgm:prSet presAssocID="{EFF51D03-E7BE-234B-ABEA-D8D9907B880C}" presName="node" presStyleLbl="node1" presStyleIdx="4" presStyleCnt="11">
        <dgm:presLayoutVars>
          <dgm:bulletEnabled val="1"/>
        </dgm:presLayoutVars>
      </dgm:prSet>
      <dgm:spPr/>
    </dgm:pt>
    <dgm:pt modelId="{4CCC5B31-CBA4-2844-96B6-9B4060200EAA}" type="pres">
      <dgm:prSet presAssocID="{738C33E1-72E2-BC42-BF83-46FD8B32D86D}" presName="parTrans" presStyleLbl="bgSibTrans2D1" presStyleIdx="5" presStyleCnt="11"/>
      <dgm:spPr/>
    </dgm:pt>
    <dgm:pt modelId="{6C238722-C943-4A41-9C1E-C03D2539B563}" type="pres">
      <dgm:prSet presAssocID="{DEDC7A77-A08A-0146-99E6-CEC4BD69B72C}" presName="node" presStyleLbl="node1" presStyleIdx="5" presStyleCnt="11">
        <dgm:presLayoutVars>
          <dgm:bulletEnabled val="1"/>
        </dgm:presLayoutVars>
      </dgm:prSet>
      <dgm:spPr/>
    </dgm:pt>
    <dgm:pt modelId="{656737E8-DCF0-6B43-B1AF-73056500679B}" type="pres">
      <dgm:prSet presAssocID="{F562542F-2A80-E642-A759-73E63BD02E31}" presName="parTrans" presStyleLbl="bgSibTrans2D1" presStyleIdx="6" presStyleCnt="11"/>
      <dgm:spPr/>
    </dgm:pt>
    <dgm:pt modelId="{C7D3F8CD-26BB-354C-A805-EE4302600D71}" type="pres">
      <dgm:prSet presAssocID="{DAC807EB-AF92-8E4B-8F31-727F823CCF14}" presName="node" presStyleLbl="node1" presStyleIdx="6" presStyleCnt="11">
        <dgm:presLayoutVars>
          <dgm:bulletEnabled val="1"/>
        </dgm:presLayoutVars>
      </dgm:prSet>
      <dgm:spPr/>
    </dgm:pt>
    <dgm:pt modelId="{34BAD74E-5501-2840-9C5A-20559DAA1BE4}" type="pres">
      <dgm:prSet presAssocID="{4657415C-BCC1-434E-8977-549D4D79BB5A}" presName="parTrans" presStyleLbl="bgSibTrans2D1" presStyleIdx="7" presStyleCnt="11"/>
      <dgm:spPr/>
    </dgm:pt>
    <dgm:pt modelId="{2F2D7B15-AF03-BB4C-9578-57CAB6F93EC5}" type="pres">
      <dgm:prSet presAssocID="{0F9A1F49-1AA5-464B-A128-638F86E93C03}" presName="node" presStyleLbl="node1" presStyleIdx="7" presStyleCnt="11">
        <dgm:presLayoutVars>
          <dgm:bulletEnabled val="1"/>
        </dgm:presLayoutVars>
      </dgm:prSet>
      <dgm:spPr/>
    </dgm:pt>
    <dgm:pt modelId="{E2206B50-B3C2-874F-8A66-83C0933DE4A4}" type="pres">
      <dgm:prSet presAssocID="{F219FD47-7DBB-0E4B-87CD-F4CC333B11EF}" presName="parTrans" presStyleLbl="bgSibTrans2D1" presStyleIdx="8" presStyleCnt="11"/>
      <dgm:spPr/>
    </dgm:pt>
    <dgm:pt modelId="{2F5215AF-4A80-5C4E-B583-CF228987D73A}" type="pres">
      <dgm:prSet presAssocID="{A7242751-F0C8-5C46-BFEB-852F65782200}" presName="node" presStyleLbl="node1" presStyleIdx="8" presStyleCnt="11">
        <dgm:presLayoutVars>
          <dgm:bulletEnabled val="1"/>
        </dgm:presLayoutVars>
      </dgm:prSet>
      <dgm:spPr/>
    </dgm:pt>
    <dgm:pt modelId="{8C1D4770-36BC-864B-A7DE-9417EEF0CE05}" type="pres">
      <dgm:prSet presAssocID="{C4A92E93-0215-324C-BEA2-37EBB36C5081}" presName="parTrans" presStyleLbl="bgSibTrans2D1" presStyleIdx="9" presStyleCnt="11"/>
      <dgm:spPr/>
    </dgm:pt>
    <dgm:pt modelId="{1FCCAA91-D0EE-BC4A-95C9-518ADA9DD56D}" type="pres">
      <dgm:prSet presAssocID="{E9893E0D-570C-FE47-95FA-13949A4ADAD7}" presName="node" presStyleLbl="node1" presStyleIdx="9" presStyleCnt="11">
        <dgm:presLayoutVars>
          <dgm:bulletEnabled val="1"/>
        </dgm:presLayoutVars>
      </dgm:prSet>
      <dgm:spPr/>
    </dgm:pt>
    <dgm:pt modelId="{D63C6582-EC8D-3549-8DDF-791EEB1DF557}" type="pres">
      <dgm:prSet presAssocID="{CCED2A1B-6992-7A4B-AC1D-35D33266C70A}" presName="parTrans" presStyleLbl="bgSibTrans2D1" presStyleIdx="10" presStyleCnt="11"/>
      <dgm:spPr/>
    </dgm:pt>
    <dgm:pt modelId="{6AC3921B-38FF-A64B-A279-A06F9088A548}" type="pres">
      <dgm:prSet presAssocID="{893C5CA1-483F-3146-9301-EB93BD6250C4}" presName="node" presStyleLbl="node1" presStyleIdx="10" presStyleCnt="11">
        <dgm:presLayoutVars>
          <dgm:bulletEnabled val="1"/>
        </dgm:presLayoutVars>
      </dgm:prSet>
      <dgm:spPr/>
    </dgm:pt>
  </dgm:ptLst>
  <dgm:cxnLst>
    <dgm:cxn modelId="{1CB9D308-E1D6-ED40-A98A-B470BB25CD7D}" type="presOf" srcId="{E7F4B559-C8F8-9048-B88D-3A3F6F5722D8}" destId="{8D1670FE-FDB8-0B43-91AE-3FE31873DBE8}" srcOrd="0" destOrd="0" presId="urn:microsoft.com/office/officeart/2005/8/layout/radial4"/>
    <dgm:cxn modelId="{3BDC960B-4149-384C-9820-A05DD843B161}" type="presOf" srcId="{F219FD47-7DBB-0E4B-87CD-F4CC333B11EF}" destId="{E2206B50-B3C2-874F-8A66-83C0933DE4A4}" srcOrd="0" destOrd="0" presId="urn:microsoft.com/office/officeart/2005/8/layout/radial4"/>
    <dgm:cxn modelId="{6052E417-D9E0-9543-A048-EF40A70C9DB5}" type="presOf" srcId="{E9893E0D-570C-FE47-95FA-13949A4ADAD7}" destId="{1FCCAA91-D0EE-BC4A-95C9-518ADA9DD56D}" srcOrd="0" destOrd="0" presId="urn:microsoft.com/office/officeart/2005/8/layout/radial4"/>
    <dgm:cxn modelId="{38A45622-B710-9F45-968F-9366CC8A07E4}" srcId="{EADBEDB6-5313-1240-9B99-0CC05A5C9CAF}" destId="{EFF51D03-E7BE-234B-ABEA-D8D9907B880C}" srcOrd="4" destOrd="0" parTransId="{3EFF3781-0595-B141-8F5F-C53E3E46D6B8}" sibTransId="{D4F56E77-896B-5040-A3DB-C1C9C35B5FDA}"/>
    <dgm:cxn modelId="{CB98E226-06B1-9C49-8188-BD17E83BE2BA}" type="presOf" srcId="{C2CA1036-5E80-8342-B9F1-AC4631BD16D7}" destId="{D5F6AC70-D0ED-5348-A995-9125B9FED6F8}" srcOrd="0" destOrd="0" presId="urn:microsoft.com/office/officeart/2005/8/layout/radial4"/>
    <dgm:cxn modelId="{67F45834-9C88-DB4A-8BE4-995D1C316BCE}" type="presOf" srcId="{DEDC7A77-A08A-0146-99E6-CEC4BD69B72C}" destId="{6C238722-C943-4A41-9C1E-C03D2539B563}" srcOrd="0" destOrd="0" presId="urn:microsoft.com/office/officeart/2005/8/layout/radial4"/>
    <dgm:cxn modelId="{59B4A735-8AF0-6042-97BB-4AA6F18A2986}" type="presOf" srcId="{DDFEDCE7-8547-C64B-867F-79EE2C736BC1}" destId="{1EDB979D-4496-0D4E-B147-5FED8E4ED825}" srcOrd="0" destOrd="0" presId="urn:microsoft.com/office/officeart/2005/8/layout/radial4"/>
    <dgm:cxn modelId="{41AFD750-D642-FA4C-9C7A-3CBCB1B3C987}" type="presOf" srcId="{893C5CA1-483F-3146-9301-EB93BD6250C4}" destId="{6AC3921B-38FF-A64B-A279-A06F9088A548}" srcOrd="0" destOrd="0" presId="urn:microsoft.com/office/officeart/2005/8/layout/radial4"/>
    <dgm:cxn modelId="{0714895D-35B5-B14A-82D8-989C8C4824D2}" type="presOf" srcId="{738C33E1-72E2-BC42-BF83-46FD8B32D86D}" destId="{4CCC5B31-CBA4-2844-96B6-9B4060200EAA}" srcOrd="0" destOrd="0" presId="urn:microsoft.com/office/officeart/2005/8/layout/radial4"/>
    <dgm:cxn modelId="{6C61E160-2472-434D-A833-C1A2E8550167}" srcId="{EADBEDB6-5313-1240-9B99-0CC05A5C9CAF}" destId="{E9893E0D-570C-FE47-95FA-13949A4ADAD7}" srcOrd="9" destOrd="0" parTransId="{C4A92E93-0215-324C-BEA2-37EBB36C5081}" sibTransId="{71D9B98E-F2D1-6046-ADBE-9173B4CEED12}"/>
    <dgm:cxn modelId="{B99C0569-10EE-6343-93C2-445B4D8FB27D}" type="presOf" srcId="{DAC807EB-AF92-8E4B-8F31-727F823CCF14}" destId="{C7D3F8CD-26BB-354C-A805-EE4302600D71}" srcOrd="0" destOrd="0" presId="urn:microsoft.com/office/officeart/2005/8/layout/radial4"/>
    <dgm:cxn modelId="{8D80906F-E5BB-134F-B715-06EFF535F0E6}" type="presOf" srcId="{EFF51D03-E7BE-234B-ABEA-D8D9907B880C}" destId="{8E64A740-5A27-DE45-A46B-BBFF3D1C8CB8}" srcOrd="0" destOrd="0" presId="urn:microsoft.com/office/officeart/2005/8/layout/radial4"/>
    <dgm:cxn modelId="{39627570-5422-DC4A-BF65-F225867CCA31}" srcId="{EADBEDB6-5313-1240-9B99-0CC05A5C9CAF}" destId="{893C5CA1-483F-3146-9301-EB93BD6250C4}" srcOrd="10" destOrd="0" parTransId="{CCED2A1B-6992-7A4B-AC1D-35D33266C70A}" sibTransId="{80378467-D818-7049-8F9F-59F1D46211D6}"/>
    <dgm:cxn modelId="{D7C7CD76-9F62-E946-A844-8234F74D23D3}" type="presOf" srcId="{F562542F-2A80-E642-A759-73E63BD02E31}" destId="{656737E8-DCF0-6B43-B1AF-73056500679B}" srcOrd="0" destOrd="0" presId="urn:microsoft.com/office/officeart/2005/8/layout/radial4"/>
    <dgm:cxn modelId="{60372B82-C76D-3F40-911D-24DB831643AA}" type="presOf" srcId="{A7242751-F0C8-5C46-BFEB-852F65782200}" destId="{2F5215AF-4A80-5C4E-B583-CF228987D73A}" srcOrd="0" destOrd="0" presId="urn:microsoft.com/office/officeart/2005/8/layout/radial4"/>
    <dgm:cxn modelId="{57FD8F82-19B2-FE42-8FD0-DF572791D8E7}" type="presOf" srcId="{759737D9-29F3-3440-81CE-41E6B17D6F6D}" destId="{09DA7AB3-0CB3-CE4E-9ADC-3BC432C1C07A}" srcOrd="0" destOrd="0" presId="urn:microsoft.com/office/officeart/2005/8/layout/radial4"/>
    <dgm:cxn modelId="{3CC0DC82-8FB5-8141-B831-9C340BBB9F6D}" type="presOf" srcId="{EADBEDB6-5313-1240-9B99-0CC05A5C9CAF}" destId="{19B4E434-1694-8143-B55F-0653DED4EF35}" srcOrd="0" destOrd="0" presId="urn:microsoft.com/office/officeart/2005/8/layout/radial4"/>
    <dgm:cxn modelId="{7752D084-3253-FE4F-8C14-1C205E3D7DDC}" type="presOf" srcId="{213A65C2-DCBC-E64E-A6DE-FA7645FA5B47}" destId="{7D520474-96F4-FC41-9618-6B4AB7620744}" srcOrd="0" destOrd="0" presId="urn:microsoft.com/office/officeart/2005/8/layout/radial4"/>
    <dgm:cxn modelId="{613A3E9E-DDDE-A14C-BBDC-FE59C389677A}" type="presOf" srcId="{3EFF3781-0595-B141-8F5F-C53E3E46D6B8}" destId="{E4326212-B34B-6249-A826-274A8413E95D}" srcOrd="0" destOrd="0" presId="urn:microsoft.com/office/officeart/2005/8/layout/radial4"/>
    <dgm:cxn modelId="{615C37A3-118D-0A4D-9B36-FCA39C51AE6B}" type="presOf" srcId="{0F9A1F49-1AA5-464B-A128-638F86E93C03}" destId="{2F2D7B15-AF03-BB4C-9578-57CAB6F93EC5}" srcOrd="0" destOrd="0" presId="urn:microsoft.com/office/officeart/2005/8/layout/radial4"/>
    <dgm:cxn modelId="{17A254A5-4DBD-EA46-966D-422C198E46C5}" srcId="{EADBEDB6-5313-1240-9B99-0CC05A5C9CAF}" destId="{E3281207-FB85-EB45-942D-1B16BD67C68F}" srcOrd="2" destOrd="0" parTransId="{7452D94E-BC9D-394C-ABBD-3609AFC8B12C}" sibTransId="{744336A3-30FE-CF4B-8A34-F533E8F28887}"/>
    <dgm:cxn modelId="{E0A2B1A5-BD15-794E-8759-17612F2F168E}" srcId="{EADBEDB6-5313-1240-9B99-0CC05A5C9CAF}" destId="{DDFEDCE7-8547-C64B-867F-79EE2C736BC1}" srcOrd="0" destOrd="0" parTransId="{C58F1A29-CC3D-EC47-A7D4-B98288B2DB50}" sibTransId="{D4E442A2-7483-2641-BCAF-CCCE708222AC}"/>
    <dgm:cxn modelId="{FF888AA9-2B4C-564C-8C0E-548E0E68548B}" srcId="{EADBEDB6-5313-1240-9B99-0CC05A5C9CAF}" destId="{07102D9A-1338-9E42-86DC-2921B5F6E613}" srcOrd="3" destOrd="0" parTransId="{E7F4B559-C8F8-9048-B88D-3A3F6F5722D8}" sibTransId="{75F3C5D5-8E50-0B4A-AB1B-A472F5BD9F37}"/>
    <dgm:cxn modelId="{A983D7B5-C5CA-E041-85C7-7E73314B77D4}" type="presOf" srcId="{CCED2A1B-6992-7A4B-AC1D-35D33266C70A}" destId="{D63C6582-EC8D-3549-8DDF-791EEB1DF557}" srcOrd="0" destOrd="0" presId="urn:microsoft.com/office/officeart/2005/8/layout/radial4"/>
    <dgm:cxn modelId="{98CA14B8-F648-1F48-BFB8-87C7558B1DD8}" type="presOf" srcId="{4657415C-BCC1-434E-8977-549D4D79BB5A}" destId="{34BAD74E-5501-2840-9C5A-20559DAA1BE4}" srcOrd="0" destOrd="0" presId="urn:microsoft.com/office/officeart/2005/8/layout/radial4"/>
    <dgm:cxn modelId="{AE5D38C7-4D49-8549-B3D0-6627E2201773}" srcId="{EADBEDB6-5313-1240-9B99-0CC05A5C9CAF}" destId="{0F9A1F49-1AA5-464B-A128-638F86E93C03}" srcOrd="7" destOrd="0" parTransId="{4657415C-BCC1-434E-8977-549D4D79BB5A}" sibTransId="{B3A8C09B-7825-034A-AC73-21AFFADFE735}"/>
    <dgm:cxn modelId="{A4C063C8-76AF-464A-A6E9-535F76929E90}" type="presOf" srcId="{E3281207-FB85-EB45-942D-1B16BD67C68F}" destId="{692D35D5-3854-AF4E-8DE5-89DC9AD1F51B}" srcOrd="0" destOrd="0" presId="urn:microsoft.com/office/officeart/2005/8/layout/radial4"/>
    <dgm:cxn modelId="{F8D641CC-4852-E04E-8B16-70B981383006}" type="presOf" srcId="{07102D9A-1338-9E42-86DC-2921B5F6E613}" destId="{2174A727-4CEF-B845-9F63-529101E555A6}" srcOrd="0" destOrd="0" presId="urn:microsoft.com/office/officeart/2005/8/layout/radial4"/>
    <dgm:cxn modelId="{3D4270CC-0CCF-D047-AA8D-497DA0EE5D19}" type="presOf" srcId="{C58F1A29-CC3D-EC47-A7D4-B98288B2DB50}" destId="{25CA4D59-B9DE-284F-8579-64123849F266}" srcOrd="0" destOrd="0" presId="urn:microsoft.com/office/officeart/2005/8/layout/radial4"/>
    <dgm:cxn modelId="{52F5E9D4-CA93-A747-B9ED-9381F4CAD31C}" srcId="{759737D9-29F3-3440-81CE-41E6B17D6F6D}" destId="{EADBEDB6-5313-1240-9B99-0CC05A5C9CAF}" srcOrd="0" destOrd="0" parTransId="{8B19EECE-C0E5-CB40-B0EE-B1D4091B9DF4}" sibTransId="{F63572FB-B7EE-E24A-877B-7B1B9051A229}"/>
    <dgm:cxn modelId="{A3D413D5-B3EB-7944-A7F4-DA1D83A6AC34}" srcId="{EADBEDB6-5313-1240-9B99-0CC05A5C9CAF}" destId="{C2CA1036-5E80-8342-B9F1-AC4631BD16D7}" srcOrd="1" destOrd="0" parTransId="{213A65C2-DCBC-E64E-A6DE-FA7645FA5B47}" sibTransId="{31F0E539-D57A-994F-A5AE-506D64C9274C}"/>
    <dgm:cxn modelId="{D4A192EA-0C50-C146-96E8-0A67859D7031}" srcId="{EADBEDB6-5313-1240-9B99-0CC05A5C9CAF}" destId="{DEDC7A77-A08A-0146-99E6-CEC4BD69B72C}" srcOrd="5" destOrd="0" parTransId="{738C33E1-72E2-BC42-BF83-46FD8B32D86D}" sibTransId="{115BF627-8962-5F41-B07D-0C30C956FD99}"/>
    <dgm:cxn modelId="{FB17A9EA-2157-0940-9A05-4BACA6D7B3C7}" srcId="{EADBEDB6-5313-1240-9B99-0CC05A5C9CAF}" destId="{A7242751-F0C8-5C46-BFEB-852F65782200}" srcOrd="8" destOrd="0" parTransId="{F219FD47-7DBB-0E4B-87CD-F4CC333B11EF}" sibTransId="{0F909F09-F815-3044-AA2A-2C3E347EE86F}"/>
    <dgm:cxn modelId="{E383B3EB-F650-F14F-B473-AE9695F41DC8}" type="presOf" srcId="{7452D94E-BC9D-394C-ABBD-3609AFC8B12C}" destId="{2DA7C50B-52B0-1E4A-98EB-E8E2FF9F725E}" srcOrd="0" destOrd="0" presId="urn:microsoft.com/office/officeart/2005/8/layout/radial4"/>
    <dgm:cxn modelId="{7575EBED-040C-3C43-8373-C995993BF839}" srcId="{EADBEDB6-5313-1240-9B99-0CC05A5C9CAF}" destId="{DAC807EB-AF92-8E4B-8F31-727F823CCF14}" srcOrd="6" destOrd="0" parTransId="{F562542F-2A80-E642-A759-73E63BD02E31}" sibTransId="{5B4410A9-A167-0B4F-98D2-E31B655AEDB9}"/>
    <dgm:cxn modelId="{054033FD-B495-8D4F-B3D6-6918B7C9683B}" type="presOf" srcId="{C4A92E93-0215-324C-BEA2-37EBB36C5081}" destId="{8C1D4770-36BC-864B-A7DE-9417EEF0CE05}" srcOrd="0" destOrd="0" presId="urn:microsoft.com/office/officeart/2005/8/layout/radial4"/>
    <dgm:cxn modelId="{3D2DF83A-BFFB-844A-B006-D3D19205A90D}" type="presParOf" srcId="{09DA7AB3-0CB3-CE4E-9ADC-3BC432C1C07A}" destId="{19B4E434-1694-8143-B55F-0653DED4EF35}" srcOrd="0" destOrd="0" presId="urn:microsoft.com/office/officeart/2005/8/layout/radial4"/>
    <dgm:cxn modelId="{87EFE463-D27F-6D43-AFCA-6FD68F3DA705}" type="presParOf" srcId="{09DA7AB3-0CB3-CE4E-9ADC-3BC432C1C07A}" destId="{25CA4D59-B9DE-284F-8579-64123849F266}" srcOrd="1" destOrd="0" presId="urn:microsoft.com/office/officeart/2005/8/layout/radial4"/>
    <dgm:cxn modelId="{49E5EA70-BBE3-8D47-B55B-B82D52D39307}" type="presParOf" srcId="{09DA7AB3-0CB3-CE4E-9ADC-3BC432C1C07A}" destId="{1EDB979D-4496-0D4E-B147-5FED8E4ED825}" srcOrd="2" destOrd="0" presId="urn:microsoft.com/office/officeart/2005/8/layout/radial4"/>
    <dgm:cxn modelId="{EE48BC28-FE32-8543-AEDC-E6FE7709DEB8}" type="presParOf" srcId="{09DA7AB3-0CB3-CE4E-9ADC-3BC432C1C07A}" destId="{7D520474-96F4-FC41-9618-6B4AB7620744}" srcOrd="3" destOrd="0" presId="urn:microsoft.com/office/officeart/2005/8/layout/radial4"/>
    <dgm:cxn modelId="{6AFAFEBE-1B3D-8F4B-B0F8-141B745A09CB}" type="presParOf" srcId="{09DA7AB3-0CB3-CE4E-9ADC-3BC432C1C07A}" destId="{D5F6AC70-D0ED-5348-A995-9125B9FED6F8}" srcOrd="4" destOrd="0" presId="urn:microsoft.com/office/officeart/2005/8/layout/radial4"/>
    <dgm:cxn modelId="{E3BEE4F2-2392-954C-9726-D86FF4439B1E}" type="presParOf" srcId="{09DA7AB3-0CB3-CE4E-9ADC-3BC432C1C07A}" destId="{2DA7C50B-52B0-1E4A-98EB-E8E2FF9F725E}" srcOrd="5" destOrd="0" presId="urn:microsoft.com/office/officeart/2005/8/layout/radial4"/>
    <dgm:cxn modelId="{DE9C8FEA-8DEF-ED4B-8C29-70C367F27C81}" type="presParOf" srcId="{09DA7AB3-0CB3-CE4E-9ADC-3BC432C1C07A}" destId="{692D35D5-3854-AF4E-8DE5-89DC9AD1F51B}" srcOrd="6" destOrd="0" presId="urn:microsoft.com/office/officeart/2005/8/layout/radial4"/>
    <dgm:cxn modelId="{E2341DD9-94E7-E948-9CDC-911FC82C799D}" type="presParOf" srcId="{09DA7AB3-0CB3-CE4E-9ADC-3BC432C1C07A}" destId="{8D1670FE-FDB8-0B43-91AE-3FE31873DBE8}" srcOrd="7" destOrd="0" presId="urn:microsoft.com/office/officeart/2005/8/layout/radial4"/>
    <dgm:cxn modelId="{22CC3291-9C80-3D4A-8113-3D1D348042BE}" type="presParOf" srcId="{09DA7AB3-0CB3-CE4E-9ADC-3BC432C1C07A}" destId="{2174A727-4CEF-B845-9F63-529101E555A6}" srcOrd="8" destOrd="0" presId="urn:microsoft.com/office/officeart/2005/8/layout/radial4"/>
    <dgm:cxn modelId="{102F58C6-607D-7841-ADC0-F00EC2B66D05}" type="presParOf" srcId="{09DA7AB3-0CB3-CE4E-9ADC-3BC432C1C07A}" destId="{E4326212-B34B-6249-A826-274A8413E95D}" srcOrd="9" destOrd="0" presId="urn:microsoft.com/office/officeart/2005/8/layout/radial4"/>
    <dgm:cxn modelId="{394B6891-C5AD-9848-AA9B-96C98CE69FA3}" type="presParOf" srcId="{09DA7AB3-0CB3-CE4E-9ADC-3BC432C1C07A}" destId="{8E64A740-5A27-DE45-A46B-BBFF3D1C8CB8}" srcOrd="10" destOrd="0" presId="urn:microsoft.com/office/officeart/2005/8/layout/radial4"/>
    <dgm:cxn modelId="{1CAA0319-7E79-A24C-9987-A5B68C07F3FE}" type="presParOf" srcId="{09DA7AB3-0CB3-CE4E-9ADC-3BC432C1C07A}" destId="{4CCC5B31-CBA4-2844-96B6-9B4060200EAA}" srcOrd="11" destOrd="0" presId="urn:microsoft.com/office/officeart/2005/8/layout/radial4"/>
    <dgm:cxn modelId="{E7B6A4B9-2B43-AF41-A52F-168C113883DA}" type="presParOf" srcId="{09DA7AB3-0CB3-CE4E-9ADC-3BC432C1C07A}" destId="{6C238722-C943-4A41-9C1E-C03D2539B563}" srcOrd="12" destOrd="0" presId="urn:microsoft.com/office/officeart/2005/8/layout/radial4"/>
    <dgm:cxn modelId="{925E7A2E-2BEC-B940-9169-5AF94C4C7092}" type="presParOf" srcId="{09DA7AB3-0CB3-CE4E-9ADC-3BC432C1C07A}" destId="{656737E8-DCF0-6B43-B1AF-73056500679B}" srcOrd="13" destOrd="0" presId="urn:microsoft.com/office/officeart/2005/8/layout/radial4"/>
    <dgm:cxn modelId="{889B7DA6-448C-2143-A041-6A5DD4C849E1}" type="presParOf" srcId="{09DA7AB3-0CB3-CE4E-9ADC-3BC432C1C07A}" destId="{C7D3F8CD-26BB-354C-A805-EE4302600D71}" srcOrd="14" destOrd="0" presId="urn:microsoft.com/office/officeart/2005/8/layout/radial4"/>
    <dgm:cxn modelId="{93CAA80B-3A56-2446-86C2-117377A450EE}" type="presParOf" srcId="{09DA7AB3-0CB3-CE4E-9ADC-3BC432C1C07A}" destId="{34BAD74E-5501-2840-9C5A-20559DAA1BE4}" srcOrd="15" destOrd="0" presId="urn:microsoft.com/office/officeart/2005/8/layout/radial4"/>
    <dgm:cxn modelId="{6D416039-B59D-B44D-99DE-25265667020B}" type="presParOf" srcId="{09DA7AB3-0CB3-CE4E-9ADC-3BC432C1C07A}" destId="{2F2D7B15-AF03-BB4C-9578-57CAB6F93EC5}" srcOrd="16" destOrd="0" presId="urn:microsoft.com/office/officeart/2005/8/layout/radial4"/>
    <dgm:cxn modelId="{AB22A095-83D9-8A41-9FC3-155BB3EBCC94}" type="presParOf" srcId="{09DA7AB3-0CB3-CE4E-9ADC-3BC432C1C07A}" destId="{E2206B50-B3C2-874F-8A66-83C0933DE4A4}" srcOrd="17" destOrd="0" presId="urn:microsoft.com/office/officeart/2005/8/layout/radial4"/>
    <dgm:cxn modelId="{4E3F676B-B31A-1541-BBBB-D04B20AF3231}" type="presParOf" srcId="{09DA7AB3-0CB3-CE4E-9ADC-3BC432C1C07A}" destId="{2F5215AF-4A80-5C4E-B583-CF228987D73A}" srcOrd="18" destOrd="0" presId="urn:microsoft.com/office/officeart/2005/8/layout/radial4"/>
    <dgm:cxn modelId="{EE4DB906-0905-9D48-AFCA-87BE6B17F9BB}" type="presParOf" srcId="{09DA7AB3-0CB3-CE4E-9ADC-3BC432C1C07A}" destId="{8C1D4770-36BC-864B-A7DE-9417EEF0CE05}" srcOrd="19" destOrd="0" presId="urn:microsoft.com/office/officeart/2005/8/layout/radial4"/>
    <dgm:cxn modelId="{DB2CB761-AEF3-2745-935D-79B42A8D9B71}" type="presParOf" srcId="{09DA7AB3-0CB3-CE4E-9ADC-3BC432C1C07A}" destId="{1FCCAA91-D0EE-BC4A-95C9-518ADA9DD56D}" srcOrd="20" destOrd="0" presId="urn:microsoft.com/office/officeart/2005/8/layout/radial4"/>
    <dgm:cxn modelId="{5E8E541C-20EB-754B-8EB1-45F7C98B8834}" type="presParOf" srcId="{09DA7AB3-0CB3-CE4E-9ADC-3BC432C1C07A}" destId="{D63C6582-EC8D-3549-8DDF-791EEB1DF557}" srcOrd="21" destOrd="0" presId="urn:microsoft.com/office/officeart/2005/8/layout/radial4"/>
    <dgm:cxn modelId="{5FFDC757-4D61-4540-8B4C-C37F0726C465}" type="presParOf" srcId="{09DA7AB3-0CB3-CE4E-9ADC-3BC432C1C07A}" destId="{6AC3921B-38FF-A64B-A279-A06F9088A548}"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804A2-7E7B-1143-9C29-5C1D052C673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E274DFD1-3655-AE47-B7AE-82D5BA68B78B}">
      <dgm:prSet custT="1"/>
      <dgm:spPr/>
      <dgm:t>
        <a:bodyPr/>
        <a:lstStyle/>
        <a:p>
          <a:r>
            <a:rPr lang="en-US" sz="1800"/>
            <a:t>Individual factors: </a:t>
          </a:r>
          <a:br>
            <a:rPr lang="en-US" sz="1800"/>
          </a:br>
          <a:r>
            <a:rPr lang="en-US" sz="1800" i="1"/>
            <a:t>Defining who is choosing primary care</a:t>
          </a:r>
          <a:endParaRPr lang="en-US" sz="1800"/>
        </a:p>
      </dgm:t>
    </dgm:pt>
    <dgm:pt modelId="{B0C936CC-533D-664A-9766-F6BFA3747697}" type="parTrans" cxnId="{13FD0377-96D4-AD4E-A77C-2555046506E2}">
      <dgm:prSet/>
      <dgm:spPr/>
      <dgm:t>
        <a:bodyPr/>
        <a:lstStyle/>
        <a:p>
          <a:endParaRPr lang="en-US"/>
        </a:p>
      </dgm:t>
    </dgm:pt>
    <dgm:pt modelId="{495AC6DE-0C84-5749-96DC-EE6B43DE8E6C}" type="sibTrans" cxnId="{13FD0377-96D4-AD4E-A77C-2555046506E2}">
      <dgm:prSet/>
      <dgm:spPr/>
      <dgm:t>
        <a:bodyPr/>
        <a:lstStyle/>
        <a:p>
          <a:endParaRPr lang="en-US"/>
        </a:p>
      </dgm:t>
    </dgm:pt>
    <dgm:pt modelId="{AC8FE7C6-C4CD-2B42-8D01-339C99248159}">
      <dgm:prSet custT="1"/>
      <dgm:spPr/>
      <dgm:t>
        <a:bodyPr/>
        <a:lstStyle/>
        <a:p>
          <a:r>
            <a:rPr lang="en-US" sz="1600" dirty="0"/>
            <a:t>Survey to track the workforce</a:t>
          </a:r>
        </a:p>
      </dgm:t>
    </dgm:pt>
    <dgm:pt modelId="{8C4D21E9-359F-2140-BC68-18EEA50951C3}" type="parTrans" cxnId="{D7044C2A-D1F1-CB43-A587-DD0D40D37F10}">
      <dgm:prSet/>
      <dgm:spPr/>
      <dgm:t>
        <a:bodyPr/>
        <a:lstStyle/>
        <a:p>
          <a:endParaRPr lang="en-US"/>
        </a:p>
      </dgm:t>
    </dgm:pt>
    <dgm:pt modelId="{61AC6857-14D5-2D4B-8BE9-8728B9AC5AD9}" type="sibTrans" cxnId="{D7044C2A-D1F1-CB43-A587-DD0D40D37F10}">
      <dgm:prSet/>
      <dgm:spPr/>
      <dgm:t>
        <a:bodyPr/>
        <a:lstStyle/>
        <a:p>
          <a:endParaRPr lang="en-US"/>
        </a:p>
      </dgm:t>
    </dgm:pt>
    <dgm:pt modelId="{B10875E4-721A-BE43-8301-566F84F3C6FB}">
      <dgm:prSet custT="1"/>
      <dgm:spPr/>
      <dgm:t>
        <a:bodyPr/>
        <a:lstStyle/>
        <a:p>
          <a:r>
            <a:rPr lang="en-US" sz="1600" dirty="0"/>
            <a:t>Recognize and overcome the hidden (and overt) messaging</a:t>
          </a:r>
        </a:p>
      </dgm:t>
    </dgm:pt>
    <dgm:pt modelId="{9B7E3FAA-E9EA-2E48-AD98-4AD0DA06944C}" type="parTrans" cxnId="{FA901257-2830-1E45-8409-C64A37CDF96A}">
      <dgm:prSet/>
      <dgm:spPr/>
      <dgm:t>
        <a:bodyPr/>
        <a:lstStyle/>
        <a:p>
          <a:endParaRPr lang="en-US"/>
        </a:p>
      </dgm:t>
    </dgm:pt>
    <dgm:pt modelId="{B107D1FE-6BBF-0E45-B18E-5A8E4F182DB0}" type="sibTrans" cxnId="{FA901257-2830-1E45-8409-C64A37CDF96A}">
      <dgm:prSet/>
      <dgm:spPr/>
      <dgm:t>
        <a:bodyPr/>
        <a:lstStyle/>
        <a:p>
          <a:endParaRPr lang="en-US"/>
        </a:p>
      </dgm:t>
    </dgm:pt>
    <dgm:pt modelId="{904241E2-CCDB-D04D-B1B6-BC3DCA210155}">
      <dgm:prSet custT="1"/>
      <dgm:spPr/>
      <dgm:t>
        <a:bodyPr/>
        <a:lstStyle/>
        <a:p>
          <a:r>
            <a:rPr lang="en-US" sz="1800"/>
            <a:t>Clinical and Learning Environment: </a:t>
          </a:r>
          <a:br>
            <a:rPr lang="en-US" sz="1800"/>
          </a:br>
          <a:r>
            <a:rPr lang="en-US" sz="1800" i="1"/>
            <a:t>Factors affecting trainee choice for primary care</a:t>
          </a:r>
          <a:endParaRPr lang="en-US" sz="1800"/>
        </a:p>
      </dgm:t>
    </dgm:pt>
    <dgm:pt modelId="{053BF287-75D8-5F4A-82D9-5CFA7B75A4F5}" type="parTrans" cxnId="{D44BC79A-CC67-2242-BED7-C24768704AC3}">
      <dgm:prSet/>
      <dgm:spPr/>
      <dgm:t>
        <a:bodyPr/>
        <a:lstStyle/>
        <a:p>
          <a:endParaRPr lang="en-US"/>
        </a:p>
      </dgm:t>
    </dgm:pt>
    <dgm:pt modelId="{0B093037-5792-EF4D-8180-ED49E37B265B}" type="sibTrans" cxnId="{D44BC79A-CC67-2242-BED7-C24768704AC3}">
      <dgm:prSet/>
      <dgm:spPr/>
      <dgm:t>
        <a:bodyPr/>
        <a:lstStyle/>
        <a:p>
          <a:endParaRPr lang="en-US"/>
        </a:p>
      </dgm:t>
    </dgm:pt>
    <dgm:pt modelId="{28006635-46A5-724B-886A-04FEC31FFC43}">
      <dgm:prSet custT="1"/>
      <dgm:spPr/>
      <dgm:t>
        <a:bodyPr/>
        <a:lstStyle/>
        <a:p>
          <a:r>
            <a:rPr lang="en-US" sz="1600"/>
            <a:t>Focus groups identifying factors associated with retention (and attrition) in primary care</a:t>
          </a:r>
        </a:p>
      </dgm:t>
    </dgm:pt>
    <dgm:pt modelId="{C284D63A-6D5D-9043-BC44-D65DD269FFD0}" type="parTrans" cxnId="{174E485F-8790-A749-8528-B3C4533CBD11}">
      <dgm:prSet/>
      <dgm:spPr/>
      <dgm:t>
        <a:bodyPr/>
        <a:lstStyle/>
        <a:p>
          <a:endParaRPr lang="en-US"/>
        </a:p>
      </dgm:t>
    </dgm:pt>
    <dgm:pt modelId="{6D9202E9-B4BF-F34E-999E-87E4B3E88F1A}" type="sibTrans" cxnId="{174E485F-8790-A749-8528-B3C4533CBD11}">
      <dgm:prSet/>
      <dgm:spPr/>
      <dgm:t>
        <a:bodyPr/>
        <a:lstStyle/>
        <a:p>
          <a:endParaRPr lang="en-US"/>
        </a:p>
      </dgm:t>
    </dgm:pt>
    <dgm:pt modelId="{BB2B6E2D-0990-5B4D-8488-753E6A8783FD}">
      <dgm:prSet custT="1"/>
      <dgm:spPr/>
      <dgm:t>
        <a:bodyPr/>
        <a:lstStyle/>
        <a:p>
          <a:r>
            <a:rPr lang="en-US" sz="1600"/>
            <a:t>Qualitative review on programs that are successful</a:t>
          </a:r>
        </a:p>
      </dgm:t>
    </dgm:pt>
    <dgm:pt modelId="{94F0BEC7-7222-FF4B-842A-BE0A12285FFD}" type="parTrans" cxnId="{0FA488C0-FB6F-1143-A19B-FB9B98A65FF4}">
      <dgm:prSet/>
      <dgm:spPr/>
      <dgm:t>
        <a:bodyPr/>
        <a:lstStyle/>
        <a:p>
          <a:endParaRPr lang="en-US"/>
        </a:p>
      </dgm:t>
    </dgm:pt>
    <dgm:pt modelId="{251329E3-CD87-3743-B244-DA6DFCC799A6}" type="sibTrans" cxnId="{0FA488C0-FB6F-1143-A19B-FB9B98A65FF4}">
      <dgm:prSet/>
      <dgm:spPr/>
      <dgm:t>
        <a:bodyPr/>
        <a:lstStyle/>
        <a:p>
          <a:endParaRPr lang="en-US"/>
        </a:p>
      </dgm:t>
    </dgm:pt>
    <dgm:pt modelId="{FA69BAFF-B834-7C4B-B974-F1217643628C}">
      <dgm:prSet custT="1"/>
      <dgm:spPr/>
      <dgm:t>
        <a:bodyPr/>
        <a:lstStyle/>
        <a:p>
          <a:r>
            <a:rPr lang="en-US" sz="1800"/>
            <a:t>Structural and Policy Factors: </a:t>
          </a:r>
          <a:br>
            <a:rPr lang="en-US" sz="1800"/>
          </a:br>
          <a:r>
            <a:rPr lang="en-US" sz="1800" i="1"/>
            <a:t>Supporting the </a:t>
          </a:r>
          <a:r>
            <a:rPr lang="en-US" sz="1800" i="1" u="sng"/>
            <a:t>value</a:t>
          </a:r>
          <a:r>
            <a:rPr lang="en-US" sz="1800" i="1"/>
            <a:t> of primary care</a:t>
          </a:r>
          <a:endParaRPr lang="en-US" sz="1800"/>
        </a:p>
      </dgm:t>
    </dgm:pt>
    <dgm:pt modelId="{3FE031FB-4E59-3944-988A-8E70E22346DE}" type="parTrans" cxnId="{2BCBC69C-8FF6-6B41-BE61-9D713FC0627F}">
      <dgm:prSet/>
      <dgm:spPr/>
      <dgm:t>
        <a:bodyPr/>
        <a:lstStyle/>
        <a:p>
          <a:endParaRPr lang="en-US"/>
        </a:p>
      </dgm:t>
    </dgm:pt>
    <dgm:pt modelId="{8EE0908C-297D-264C-AB93-0F11F8FFEFDF}" type="sibTrans" cxnId="{2BCBC69C-8FF6-6B41-BE61-9D713FC0627F}">
      <dgm:prSet/>
      <dgm:spPr/>
      <dgm:t>
        <a:bodyPr/>
        <a:lstStyle/>
        <a:p>
          <a:endParaRPr lang="en-US"/>
        </a:p>
      </dgm:t>
    </dgm:pt>
    <dgm:pt modelId="{09F888C7-C8BE-6E4F-BA3C-CB6EABFEA4F0}">
      <dgm:prSet custT="1"/>
      <dgm:spPr/>
      <dgm:t>
        <a:bodyPr/>
        <a:lstStyle/>
        <a:p>
          <a:r>
            <a:rPr lang="en-US" sz="1600" dirty="0"/>
            <a:t>GME Funding Structure</a:t>
          </a:r>
        </a:p>
      </dgm:t>
    </dgm:pt>
    <dgm:pt modelId="{D76C9230-66F2-4244-8A49-BF50B2CF9241}" type="parTrans" cxnId="{2DCC9BCA-F28A-9347-B5DA-881C9DF61455}">
      <dgm:prSet/>
      <dgm:spPr/>
      <dgm:t>
        <a:bodyPr/>
        <a:lstStyle/>
        <a:p>
          <a:endParaRPr lang="en-US"/>
        </a:p>
      </dgm:t>
    </dgm:pt>
    <dgm:pt modelId="{32E043E2-FBE8-3C43-AB78-54BA1AF4D4ED}" type="sibTrans" cxnId="{2DCC9BCA-F28A-9347-B5DA-881C9DF61455}">
      <dgm:prSet/>
      <dgm:spPr/>
      <dgm:t>
        <a:bodyPr/>
        <a:lstStyle/>
        <a:p>
          <a:endParaRPr lang="en-US"/>
        </a:p>
      </dgm:t>
    </dgm:pt>
    <dgm:pt modelId="{55A641CC-8186-9148-A000-0E8658BAD346}">
      <dgm:prSet custT="1"/>
      <dgm:spPr/>
      <dgm:t>
        <a:bodyPr/>
        <a:lstStyle/>
        <a:p>
          <a:r>
            <a:rPr lang="en-US" sz="1600" dirty="0"/>
            <a:t>Reframing support for primary care </a:t>
          </a:r>
        </a:p>
      </dgm:t>
    </dgm:pt>
    <dgm:pt modelId="{ECFDE722-13C2-4C45-B298-50572716EFAB}" type="parTrans" cxnId="{06DF0421-2670-8842-A373-A3FB4C811540}">
      <dgm:prSet/>
      <dgm:spPr/>
    </dgm:pt>
    <dgm:pt modelId="{79DBF687-FA0F-4741-A826-10DAC0116EC9}" type="sibTrans" cxnId="{06DF0421-2670-8842-A373-A3FB4C811540}">
      <dgm:prSet/>
      <dgm:spPr/>
    </dgm:pt>
    <dgm:pt modelId="{3A34CFA5-91B4-D94C-BCD2-E657E5195A8D}" type="pres">
      <dgm:prSet presAssocID="{5E4804A2-7E7B-1143-9C29-5C1D052C6734}" presName="linear" presStyleCnt="0">
        <dgm:presLayoutVars>
          <dgm:dir/>
          <dgm:animLvl val="lvl"/>
          <dgm:resizeHandles val="exact"/>
        </dgm:presLayoutVars>
      </dgm:prSet>
      <dgm:spPr/>
    </dgm:pt>
    <dgm:pt modelId="{7EFE1AE1-5B1D-EC41-BEB7-7D70C6AB87CE}" type="pres">
      <dgm:prSet presAssocID="{E274DFD1-3655-AE47-B7AE-82D5BA68B78B}" presName="parentLin" presStyleCnt="0"/>
      <dgm:spPr/>
    </dgm:pt>
    <dgm:pt modelId="{EDF84EFC-1AB1-944F-9DDE-F41697EA61D1}" type="pres">
      <dgm:prSet presAssocID="{E274DFD1-3655-AE47-B7AE-82D5BA68B78B}" presName="parentLeftMargin" presStyleLbl="node1" presStyleIdx="0" presStyleCnt="3"/>
      <dgm:spPr/>
    </dgm:pt>
    <dgm:pt modelId="{ED0E2899-F040-3440-9C1C-7FCBD3A1FB54}" type="pres">
      <dgm:prSet presAssocID="{E274DFD1-3655-AE47-B7AE-82D5BA68B78B}" presName="parentText" presStyleLbl="node1" presStyleIdx="0" presStyleCnt="3">
        <dgm:presLayoutVars>
          <dgm:chMax val="0"/>
          <dgm:bulletEnabled val="1"/>
        </dgm:presLayoutVars>
      </dgm:prSet>
      <dgm:spPr/>
    </dgm:pt>
    <dgm:pt modelId="{7A5DAC20-2EB9-C047-BE21-EAABBC79962E}" type="pres">
      <dgm:prSet presAssocID="{E274DFD1-3655-AE47-B7AE-82D5BA68B78B}" presName="negativeSpace" presStyleCnt="0"/>
      <dgm:spPr/>
    </dgm:pt>
    <dgm:pt modelId="{33F270CB-463A-A14A-A448-C3871B977161}" type="pres">
      <dgm:prSet presAssocID="{E274DFD1-3655-AE47-B7AE-82D5BA68B78B}" presName="childText" presStyleLbl="conFgAcc1" presStyleIdx="0" presStyleCnt="3">
        <dgm:presLayoutVars>
          <dgm:bulletEnabled val="1"/>
        </dgm:presLayoutVars>
      </dgm:prSet>
      <dgm:spPr/>
    </dgm:pt>
    <dgm:pt modelId="{0B494A8F-FF22-3341-8F51-FCBDD4F32ED5}" type="pres">
      <dgm:prSet presAssocID="{495AC6DE-0C84-5749-96DC-EE6B43DE8E6C}" presName="spaceBetweenRectangles" presStyleCnt="0"/>
      <dgm:spPr/>
    </dgm:pt>
    <dgm:pt modelId="{BA4F5EDD-4AC4-1A46-8AAB-F8CEFD50AF59}" type="pres">
      <dgm:prSet presAssocID="{904241E2-CCDB-D04D-B1B6-BC3DCA210155}" presName="parentLin" presStyleCnt="0"/>
      <dgm:spPr/>
    </dgm:pt>
    <dgm:pt modelId="{1DC86C51-1ECF-9C43-BB19-253F20149BE7}" type="pres">
      <dgm:prSet presAssocID="{904241E2-CCDB-D04D-B1B6-BC3DCA210155}" presName="parentLeftMargin" presStyleLbl="node1" presStyleIdx="0" presStyleCnt="3"/>
      <dgm:spPr/>
    </dgm:pt>
    <dgm:pt modelId="{7DCD419E-B3B9-2743-ABB7-44A25935F9E7}" type="pres">
      <dgm:prSet presAssocID="{904241E2-CCDB-D04D-B1B6-BC3DCA210155}" presName="parentText" presStyleLbl="node1" presStyleIdx="1" presStyleCnt="3">
        <dgm:presLayoutVars>
          <dgm:chMax val="0"/>
          <dgm:bulletEnabled val="1"/>
        </dgm:presLayoutVars>
      </dgm:prSet>
      <dgm:spPr/>
    </dgm:pt>
    <dgm:pt modelId="{A3A6E5D5-429E-A148-BFA0-A2FA783B0A9A}" type="pres">
      <dgm:prSet presAssocID="{904241E2-CCDB-D04D-B1B6-BC3DCA210155}" presName="negativeSpace" presStyleCnt="0"/>
      <dgm:spPr/>
    </dgm:pt>
    <dgm:pt modelId="{10DA2047-0879-F541-8C93-26030B98DF41}" type="pres">
      <dgm:prSet presAssocID="{904241E2-CCDB-D04D-B1B6-BC3DCA210155}" presName="childText" presStyleLbl="conFgAcc1" presStyleIdx="1" presStyleCnt="3">
        <dgm:presLayoutVars>
          <dgm:bulletEnabled val="1"/>
        </dgm:presLayoutVars>
      </dgm:prSet>
      <dgm:spPr/>
    </dgm:pt>
    <dgm:pt modelId="{400F357F-7622-3842-9B85-6F55AB11049E}" type="pres">
      <dgm:prSet presAssocID="{0B093037-5792-EF4D-8180-ED49E37B265B}" presName="spaceBetweenRectangles" presStyleCnt="0"/>
      <dgm:spPr/>
    </dgm:pt>
    <dgm:pt modelId="{F53BAAE5-926A-834C-A481-CA02F9389544}" type="pres">
      <dgm:prSet presAssocID="{FA69BAFF-B834-7C4B-B974-F1217643628C}" presName="parentLin" presStyleCnt="0"/>
      <dgm:spPr/>
    </dgm:pt>
    <dgm:pt modelId="{36092B24-952B-F847-AB45-BF1FA3D7D647}" type="pres">
      <dgm:prSet presAssocID="{FA69BAFF-B834-7C4B-B974-F1217643628C}" presName="parentLeftMargin" presStyleLbl="node1" presStyleIdx="1" presStyleCnt="3"/>
      <dgm:spPr/>
    </dgm:pt>
    <dgm:pt modelId="{B4A2F0B7-43B9-004D-BB02-2B16EBDC5BEE}" type="pres">
      <dgm:prSet presAssocID="{FA69BAFF-B834-7C4B-B974-F1217643628C}" presName="parentText" presStyleLbl="node1" presStyleIdx="2" presStyleCnt="3">
        <dgm:presLayoutVars>
          <dgm:chMax val="0"/>
          <dgm:bulletEnabled val="1"/>
        </dgm:presLayoutVars>
      </dgm:prSet>
      <dgm:spPr/>
    </dgm:pt>
    <dgm:pt modelId="{F890789C-5CF0-4140-984E-13F3411F0910}" type="pres">
      <dgm:prSet presAssocID="{FA69BAFF-B834-7C4B-B974-F1217643628C}" presName="negativeSpace" presStyleCnt="0"/>
      <dgm:spPr/>
    </dgm:pt>
    <dgm:pt modelId="{0AF240BA-7489-1940-8E58-FFF27CD3C2C0}" type="pres">
      <dgm:prSet presAssocID="{FA69BAFF-B834-7C4B-B974-F1217643628C}" presName="childText" presStyleLbl="conFgAcc1" presStyleIdx="2" presStyleCnt="3">
        <dgm:presLayoutVars>
          <dgm:bulletEnabled val="1"/>
        </dgm:presLayoutVars>
      </dgm:prSet>
      <dgm:spPr/>
    </dgm:pt>
  </dgm:ptLst>
  <dgm:cxnLst>
    <dgm:cxn modelId="{9F00CE04-DA13-D344-B00A-DEEA9A85DED6}" type="presOf" srcId="{E274DFD1-3655-AE47-B7AE-82D5BA68B78B}" destId="{ED0E2899-F040-3440-9C1C-7FCBD3A1FB54}" srcOrd="1" destOrd="0" presId="urn:microsoft.com/office/officeart/2005/8/layout/list1"/>
    <dgm:cxn modelId="{14857B16-0C6E-CB41-BB55-7DD8112BB1A0}" type="presOf" srcId="{AC8FE7C6-C4CD-2B42-8D01-339C99248159}" destId="{33F270CB-463A-A14A-A448-C3871B977161}" srcOrd="0" destOrd="0" presId="urn:microsoft.com/office/officeart/2005/8/layout/list1"/>
    <dgm:cxn modelId="{06DF0421-2670-8842-A373-A3FB4C811540}" srcId="{FA69BAFF-B834-7C4B-B974-F1217643628C}" destId="{55A641CC-8186-9148-A000-0E8658BAD346}" srcOrd="1" destOrd="0" parTransId="{ECFDE722-13C2-4C45-B298-50572716EFAB}" sibTransId="{79DBF687-FA0F-4741-A826-10DAC0116EC9}"/>
    <dgm:cxn modelId="{4EA5B522-F005-2E40-AF34-27DEC82F5326}" type="presOf" srcId="{BB2B6E2D-0990-5B4D-8488-753E6A8783FD}" destId="{10DA2047-0879-F541-8C93-26030B98DF41}" srcOrd="0" destOrd="1" presId="urn:microsoft.com/office/officeart/2005/8/layout/list1"/>
    <dgm:cxn modelId="{D7044C2A-D1F1-CB43-A587-DD0D40D37F10}" srcId="{E274DFD1-3655-AE47-B7AE-82D5BA68B78B}" destId="{AC8FE7C6-C4CD-2B42-8D01-339C99248159}" srcOrd="0" destOrd="0" parTransId="{8C4D21E9-359F-2140-BC68-18EEA50951C3}" sibTransId="{61AC6857-14D5-2D4B-8BE9-8728B9AC5AD9}"/>
    <dgm:cxn modelId="{65EC5A2F-F4CB-924D-8DF6-5D9F2216BB99}" type="presOf" srcId="{904241E2-CCDB-D04D-B1B6-BC3DCA210155}" destId="{1DC86C51-1ECF-9C43-BB19-253F20149BE7}" srcOrd="0" destOrd="0" presId="urn:microsoft.com/office/officeart/2005/8/layout/list1"/>
    <dgm:cxn modelId="{E96F1B3D-6374-3C41-BB26-41FAA7E4ACA3}" type="presOf" srcId="{904241E2-CCDB-D04D-B1B6-BC3DCA210155}" destId="{7DCD419E-B3B9-2743-ABB7-44A25935F9E7}" srcOrd="1" destOrd="0" presId="urn:microsoft.com/office/officeart/2005/8/layout/list1"/>
    <dgm:cxn modelId="{11EB8749-561C-1A48-A7DF-C9D6B7B8165D}" type="presOf" srcId="{09F888C7-C8BE-6E4F-BA3C-CB6EABFEA4F0}" destId="{0AF240BA-7489-1940-8E58-FFF27CD3C2C0}" srcOrd="0" destOrd="0" presId="urn:microsoft.com/office/officeart/2005/8/layout/list1"/>
    <dgm:cxn modelId="{2182234A-6409-D542-BCCC-4B41500A548D}" type="presOf" srcId="{28006635-46A5-724B-886A-04FEC31FFC43}" destId="{10DA2047-0879-F541-8C93-26030B98DF41}" srcOrd="0" destOrd="0" presId="urn:microsoft.com/office/officeart/2005/8/layout/list1"/>
    <dgm:cxn modelId="{0EF9B751-A428-B549-B78F-4C5F761D1A19}" type="presOf" srcId="{FA69BAFF-B834-7C4B-B974-F1217643628C}" destId="{36092B24-952B-F847-AB45-BF1FA3D7D647}" srcOrd="0" destOrd="0" presId="urn:microsoft.com/office/officeart/2005/8/layout/list1"/>
    <dgm:cxn modelId="{FA901257-2830-1E45-8409-C64A37CDF96A}" srcId="{E274DFD1-3655-AE47-B7AE-82D5BA68B78B}" destId="{B10875E4-721A-BE43-8301-566F84F3C6FB}" srcOrd="1" destOrd="0" parTransId="{9B7E3FAA-E9EA-2E48-AD98-4AD0DA06944C}" sibTransId="{B107D1FE-6BBF-0E45-B18E-5A8E4F182DB0}"/>
    <dgm:cxn modelId="{174E485F-8790-A749-8528-B3C4533CBD11}" srcId="{904241E2-CCDB-D04D-B1B6-BC3DCA210155}" destId="{28006635-46A5-724B-886A-04FEC31FFC43}" srcOrd="0" destOrd="0" parTransId="{C284D63A-6D5D-9043-BC44-D65DD269FFD0}" sibTransId="{6D9202E9-B4BF-F34E-999E-87E4B3E88F1A}"/>
    <dgm:cxn modelId="{F19F8962-5276-0446-BA67-2D4AF8F9071C}" type="presOf" srcId="{55A641CC-8186-9148-A000-0E8658BAD346}" destId="{0AF240BA-7489-1940-8E58-FFF27CD3C2C0}" srcOrd="0" destOrd="1" presId="urn:microsoft.com/office/officeart/2005/8/layout/list1"/>
    <dgm:cxn modelId="{13FD0377-96D4-AD4E-A77C-2555046506E2}" srcId="{5E4804A2-7E7B-1143-9C29-5C1D052C6734}" destId="{E274DFD1-3655-AE47-B7AE-82D5BA68B78B}" srcOrd="0" destOrd="0" parTransId="{B0C936CC-533D-664A-9766-F6BFA3747697}" sibTransId="{495AC6DE-0C84-5749-96DC-EE6B43DE8E6C}"/>
    <dgm:cxn modelId="{D44BC79A-CC67-2242-BED7-C24768704AC3}" srcId="{5E4804A2-7E7B-1143-9C29-5C1D052C6734}" destId="{904241E2-CCDB-D04D-B1B6-BC3DCA210155}" srcOrd="1" destOrd="0" parTransId="{053BF287-75D8-5F4A-82D9-5CFA7B75A4F5}" sibTransId="{0B093037-5792-EF4D-8180-ED49E37B265B}"/>
    <dgm:cxn modelId="{2BCBC69C-8FF6-6B41-BE61-9D713FC0627F}" srcId="{5E4804A2-7E7B-1143-9C29-5C1D052C6734}" destId="{FA69BAFF-B834-7C4B-B974-F1217643628C}" srcOrd="2" destOrd="0" parTransId="{3FE031FB-4E59-3944-988A-8E70E22346DE}" sibTransId="{8EE0908C-297D-264C-AB93-0F11F8FFEFDF}"/>
    <dgm:cxn modelId="{CFC2079D-638D-BC4B-A326-B918826661F6}" type="presOf" srcId="{5E4804A2-7E7B-1143-9C29-5C1D052C6734}" destId="{3A34CFA5-91B4-D94C-BCD2-E657E5195A8D}" srcOrd="0" destOrd="0" presId="urn:microsoft.com/office/officeart/2005/8/layout/list1"/>
    <dgm:cxn modelId="{E8E810B6-439C-274E-A09F-2DE6418A98B0}" type="presOf" srcId="{B10875E4-721A-BE43-8301-566F84F3C6FB}" destId="{33F270CB-463A-A14A-A448-C3871B977161}" srcOrd="0" destOrd="1" presId="urn:microsoft.com/office/officeart/2005/8/layout/list1"/>
    <dgm:cxn modelId="{509E3BB7-CB43-0A43-99E4-A75764D83911}" type="presOf" srcId="{E274DFD1-3655-AE47-B7AE-82D5BA68B78B}" destId="{EDF84EFC-1AB1-944F-9DDE-F41697EA61D1}" srcOrd="0" destOrd="0" presId="urn:microsoft.com/office/officeart/2005/8/layout/list1"/>
    <dgm:cxn modelId="{0FA488C0-FB6F-1143-A19B-FB9B98A65FF4}" srcId="{904241E2-CCDB-D04D-B1B6-BC3DCA210155}" destId="{BB2B6E2D-0990-5B4D-8488-753E6A8783FD}" srcOrd="1" destOrd="0" parTransId="{94F0BEC7-7222-FF4B-842A-BE0A12285FFD}" sibTransId="{251329E3-CD87-3743-B244-DA6DFCC799A6}"/>
    <dgm:cxn modelId="{2DCC9BCA-F28A-9347-B5DA-881C9DF61455}" srcId="{FA69BAFF-B834-7C4B-B974-F1217643628C}" destId="{09F888C7-C8BE-6E4F-BA3C-CB6EABFEA4F0}" srcOrd="0" destOrd="0" parTransId="{D76C9230-66F2-4244-8A49-BF50B2CF9241}" sibTransId="{32E043E2-FBE8-3C43-AB78-54BA1AF4D4ED}"/>
    <dgm:cxn modelId="{EB2BCFE7-B53D-7E4A-8707-EC85D2C0B4FB}" type="presOf" srcId="{FA69BAFF-B834-7C4B-B974-F1217643628C}" destId="{B4A2F0B7-43B9-004D-BB02-2B16EBDC5BEE}" srcOrd="1" destOrd="0" presId="urn:microsoft.com/office/officeart/2005/8/layout/list1"/>
    <dgm:cxn modelId="{3141D5A2-6ED8-2947-B36E-65CA307434E0}" type="presParOf" srcId="{3A34CFA5-91B4-D94C-BCD2-E657E5195A8D}" destId="{7EFE1AE1-5B1D-EC41-BEB7-7D70C6AB87CE}" srcOrd="0" destOrd="0" presId="urn:microsoft.com/office/officeart/2005/8/layout/list1"/>
    <dgm:cxn modelId="{545DC4A2-47B3-824F-B950-B9E1F3D3F30F}" type="presParOf" srcId="{7EFE1AE1-5B1D-EC41-BEB7-7D70C6AB87CE}" destId="{EDF84EFC-1AB1-944F-9DDE-F41697EA61D1}" srcOrd="0" destOrd="0" presId="urn:microsoft.com/office/officeart/2005/8/layout/list1"/>
    <dgm:cxn modelId="{228F7FE0-65F2-204D-89BB-B8BC2CCAC2A4}" type="presParOf" srcId="{7EFE1AE1-5B1D-EC41-BEB7-7D70C6AB87CE}" destId="{ED0E2899-F040-3440-9C1C-7FCBD3A1FB54}" srcOrd="1" destOrd="0" presId="urn:microsoft.com/office/officeart/2005/8/layout/list1"/>
    <dgm:cxn modelId="{190AEABC-2DDA-1543-BCD3-07482B339232}" type="presParOf" srcId="{3A34CFA5-91B4-D94C-BCD2-E657E5195A8D}" destId="{7A5DAC20-2EB9-C047-BE21-EAABBC79962E}" srcOrd="1" destOrd="0" presId="urn:microsoft.com/office/officeart/2005/8/layout/list1"/>
    <dgm:cxn modelId="{29C7CF26-BD51-5C41-B234-967DE745C6E5}" type="presParOf" srcId="{3A34CFA5-91B4-D94C-BCD2-E657E5195A8D}" destId="{33F270CB-463A-A14A-A448-C3871B977161}" srcOrd="2" destOrd="0" presId="urn:microsoft.com/office/officeart/2005/8/layout/list1"/>
    <dgm:cxn modelId="{FB85001D-0BAA-EC41-A825-367C50740C2B}" type="presParOf" srcId="{3A34CFA5-91B4-D94C-BCD2-E657E5195A8D}" destId="{0B494A8F-FF22-3341-8F51-FCBDD4F32ED5}" srcOrd="3" destOrd="0" presId="urn:microsoft.com/office/officeart/2005/8/layout/list1"/>
    <dgm:cxn modelId="{7C599EAF-CDFD-2B48-B56C-E8F267DE501F}" type="presParOf" srcId="{3A34CFA5-91B4-D94C-BCD2-E657E5195A8D}" destId="{BA4F5EDD-4AC4-1A46-8AAB-F8CEFD50AF59}" srcOrd="4" destOrd="0" presId="urn:microsoft.com/office/officeart/2005/8/layout/list1"/>
    <dgm:cxn modelId="{8BB719A9-4A70-084A-B696-1EBFBAF8F044}" type="presParOf" srcId="{BA4F5EDD-4AC4-1A46-8AAB-F8CEFD50AF59}" destId="{1DC86C51-1ECF-9C43-BB19-253F20149BE7}" srcOrd="0" destOrd="0" presId="urn:microsoft.com/office/officeart/2005/8/layout/list1"/>
    <dgm:cxn modelId="{A23DD749-45FE-504F-B8B3-7D4A13BFF3CF}" type="presParOf" srcId="{BA4F5EDD-4AC4-1A46-8AAB-F8CEFD50AF59}" destId="{7DCD419E-B3B9-2743-ABB7-44A25935F9E7}" srcOrd="1" destOrd="0" presId="urn:microsoft.com/office/officeart/2005/8/layout/list1"/>
    <dgm:cxn modelId="{97FB813D-B332-3448-9D8A-2413173314D0}" type="presParOf" srcId="{3A34CFA5-91B4-D94C-BCD2-E657E5195A8D}" destId="{A3A6E5D5-429E-A148-BFA0-A2FA783B0A9A}" srcOrd="5" destOrd="0" presId="urn:microsoft.com/office/officeart/2005/8/layout/list1"/>
    <dgm:cxn modelId="{723089D5-06AF-8A4B-B057-5521CCE9F18A}" type="presParOf" srcId="{3A34CFA5-91B4-D94C-BCD2-E657E5195A8D}" destId="{10DA2047-0879-F541-8C93-26030B98DF41}" srcOrd="6" destOrd="0" presId="urn:microsoft.com/office/officeart/2005/8/layout/list1"/>
    <dgm:cxn modelId="{34BB8C5B-1546-A04E-A731-895B4604AD66}" type="presParOf" srcId="{3A34CFA5-91B4-D94C-BCD2-E657E5195A8D}" destId="{400F357F-7622-3842-9B85-6F55AB11049E}" srcOrd="7" destOrd="0" presId="urn:microsoft.com/office/officeart/2005/8/layout/list1"/>
    <dgm:cxn modelId="{9F0F8437-D481-0640-A763-289010B7F4F0}" type="presParOf" srcId="{3A34CFA5-91B4-D94C-BCD2-E657E5195A8D}" destId="{F53BAAE5-926A-834C-A481-CA02F9389544}" srcOrd="8" destOrd="0" presId="urn:microsoft.com/office/officeart/2005/8/layout/list1"/>
    <dgm:cxn modelId="{E6B5F184-1C25-6949-B42A-D0343E0582EB}" type="presParOf" srcId="{F53BAAE5-926A-834C-A481-CA02F9389544}" destId="{36092B24-952B-F847-AB45-BF1FA3D7D647}" srcOrd="0" destOrd="0" presId="urn:microsoft.com/office/officeart/2005/8/layout/list1"/>
    <dgm:cxn modelId="{DED3314B-7FB9-984F-94C1-06454CEB1387}" type="presParOf" srcId="{F53BAAE5-926A-834C-A481-CA02F9389544}" destId="{B4A2F0B7-43B9-004D-BB02-2B16EBDC5BEE}" srcOrd="1" destOrd="0" presId="urn:microsoft.com/office/officeart/2005/8/layout/list1"/>
    <dgm:cxn modelId="{28B8CA20-0AD2-5441-966A-9222B62FDB64}" type="presParOf" srcId="{3A34CFA5-91B4-D94C-BCD2-E657E5195A8D}" destId="{F890789C-5CF0-4140-984E-13F3411F0910}" srcOrd="9" destOrd="0" presId="urn:microsoft.com/office/officeart/2005/8/layout/list1"/>
    <dgm:cxn modelId="{C2962C97-A4EF-9D44-B89B-B67F2E4A0B87}" type="presParOf" srcId="{3A34CFA5-91B4-D94C-BCD2-E657E5195A8D}" destId="{0AF240BA-7489-1940-8E58-FFF27CD3C2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1EAB9-36B7-4D09-8B83-5ED984B9CD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5AF1B8A-8603-44FC-A906-CDA1FD9E3E60}">
      <dgm:prSet phldrT="[Text]"/>
      <dgm:spPr/>
      <dgm:t>
        <a:bodyPr/>
        <a:lstStyle/>
        <a:p>
          <a:r>
            <a:rPr lang="en-US"/>
            <a:t>“You’re too smart to do general medicine”</a:t>
          </a:r>
        </a:p>
      </dgm:t>
    </dgm:pt>
    <dgm:pt modelId="{DB976DF2-1EAE-4BAE-8531-267B7B32329D}" type="parTrans" cxnId="{CE3EA1F7-2B80-4DD6-9077-1641D6D5DDCD}">
      <dgm:prSet/>
      <dgm:spPr/>
      <dgm:t>
        <a:bodyPr/>
        <a:lstStyle/>
        <a:p>
          <a:endParaRPr lang="en-US"/>
        </a:p>
      </dgm:t>
    </dgm:pt>
    <dgm:pt modelId="{8FA1841A-14DE-45CE-85E5-0C04C117FA76}" type="sibTrans" cxnId="{CE3EA1F7-2B80-4DD6-9077-1641D6D5DDCD}">
      <dgm:prSet/>
      <dgm:spPr/>
      <dgm:t>
        <a:bodyPr/>
        <a:lstStyle/>
        <a:p>
          <a:endParaRPr lang="en-US"/>
        </a:p>
      </dgm:t>
    </dgm:pt>
    <dgm:pt modelId="{4362C253-FD83-4262-9461-4F112368BD25}">
      <dgm:prSet phldrT="[Text]"/>
      <dgm:spPr/>
      <dgm:t>
        <a:bodyPr/>
        <a:lstStyle/>
        <a:p>
          <a:r>
            <a:rPr lang="en-US"/>
            <a:t>“General medicine is less prestigious than other fields”</a:t>
          </a:r>
        </a:p>
      </dgm:t>
    </dgm:pt>
    <dgm:pt modelId="{7776F0E0-449F-487F-8B02-ABB5980C2BA5}" type="parTrans" cxnId="{89FBD27F-6E6E-4428-A217-5A4316FFB69F}">
      <dgm:prSet/>
      <dgm:spPr/>
      <dgm:t>
        <a:bodyPr/>
        <a:lstStyle/>
        <a:p>
          <a:endParaRPr lang="en-US"/>
        </a:p>
      </dgm:t>
    </dgm:pt>
    <dgm:pt modelId="{1EFEB4C1-AFBB-4310-AE68-8D2BE9571477}" type="sibTrans" cxnId="{89FBD27F-6E6E-4428-A217-5A4316FFB69F}">
      <dgm:prSet/>
      <dgm:spPr/>
      <dgm:t>
        <a:bodyPr/>
        <a:lstStyle/>
        <a:p>
          <a:endParaRPr lang="en-US"/>
        </a:p>
      </dgm:t>
    </dgm:pt>
    <dgm:pt modelId="{63C61AA2-7EA7-4F39-9FD6-775D8946D767}">
      <dgm:prSet phldrT="[Text]"/>
      <dgm:spPr/>
      <dgm:t>
        <a:bodyPr/>
        <a:lstStyle/>
        <a:p>
          <a:r>
            <a:rPr lang="en-US"/>
            <a:t>“You won’t make any money in general medicine”</a:t>
          </a:r>
        </a:p>
      </dgm:t>
    </dgm:pt>
    <dgm:pt modelId="{2AE64099-D6EB-454B-A864-979A046CF91A}" type="parTrans" cxnId="{97295C1E-5041-4771-857E-6C683678EB1C}">
      <dgm:prSet/>
      <dgm:spPr/>
      <dgm:t>
        <a:bodyPr/>
        <a:lstStyle/>
        <a:p>
          <a:endParaRPr lang="en-US"/>
        </a:p>
      </dgm:t>
    </dgm:pt>
    <dgm:pt modelId="{21E3C6DA-5C91-48B5-9A6D-13B189A6A174}" type="sibTrans" cxnId="{97295C1E-5041-4771-857E-6C683678EB1C}">
      <dgm:prSet/>
      <dgm:spPr/>
      <dgm:t>
        <a:bodyPr/>
        <a:lstStyle/>
        <a:p>
          <a:endParaRPr lang="en-US"/>
        </a:p>
      </dgm:t>
    </dgm:pt>
    <dgm:pt modelId="{429B2017-B5BC-44E9-A3E0-4F2DC342F318}">
      <dgm:prSet phldrT="[Text]"/>
      <dgm:spPr/>
      <dgm:t>
        <a:bodyPr/>
        <a:lstStyle/>
        <a:p>
          <a:r>
            <a:rPr lang="en-US"/>
            <a:t>“You’ll be drowning in paperwork in GIM”</a:t>
          </a:r>
        </a:p>
      </dgm:t>
    </dgm:pt>
    <dgm:pt modelId="{6F0808EB-733F-4302-B706-E417975DB3D9}" type="parTrans" cxnId="{78FDE4F2-FCB6-4280-B2EA-9471951514E1}">
      <dgm:prSet/>
      <dgm:spPr/>
      <dgm:t>
        <a:bodyPr/>
        <a:lstStyle/>
        <a:p>
          <a:endParaRPr lang="en-US"/>
        </a:p>
      </dgm:t>
    </dgm:pt>
    <dgm:pt modelId="{3F8FDABC-2963-48FE-A338-E76730EF1B13}" type="sibTrans" cxnId="{78FDE4F2-FCB6-4280-B2EA-9471951514E1}">
      <dgm:prSet/>
      <dgm:spPr/>
      <dgm:t>
        <a:bodyPr/>
        <a:lstStyle/>
        <a:p>
          <a:endParaRPr lang="en-US"/>
        </a:p>
      </dgm:t>
    </dgm:pt>
    <dgm:pt modelId="{4DA83D05-8135-4746-A769-B5CFEAE60CF7}">
      <dgm:prSet phldrT="[Text]"/>
      <dgm:spPr/>
      <dgm:t>
        <a:bodyPr/>
        <a:lstStyle/>
        <a:p>
          <a:r>
            <a:rPr lang="en-US"/>
            <a:t>“You’ll be replaced by an APC”</a:t>
          </a:r>
        </a:p>
      </dgm:t>
    </dgm:pt>
    <dgm:pt modelId="{D254DBB6-8369-4667-9C70-E1674D88C8C2}" type="parTrans" cxnId="{5CAABEE0-32C1-4ABF-BCD9-418B9AFF61A5}">
      <dgm:prSet/>
      <dgm:spPr/>
      <dgm:t>
        <a:bodyPr/>
        <a:lstStyle/>
        <a:p>
          <a:endParaRPr lang="en-US"/>
        </a:p>
      </dgm:t>
    </dgm:pt>
    <dgm:pt modelId="{3CEAB392-2E34-44E3-9685-1838FB148570}" type="sibTrans" cxnId="{5CAABEE0-32C1-4ABF-BCD9-418B9AFF61A5}">
      <dgm:prSet/>
      <dgm:spPr/>
      <dgm:t>
        <a:bodyPr/>
        <a:lstStyle/>
        <a:p>
          <a:endParaRPr lang="en-US"/>
        </a:p>
      </dgm:t>
    </dgm:pt>
    <dgm:pt modelId="{D239FAAB-DBC5-4BA3-93AA-3C99B7866C08}" type="pres">
      <dgm:prSet presAssocID="{3E91EAB9-36B7-4D09-8B83-5ED984B9CD58}" presName="diagram" presStyleCnt="0">
        <dgm:presLayoutVars>
          <dgm:dir/>
          <dgm:resizeHandles val="exact"/>
        </dgm:presLayoutVars>
      </dgm:prSet>
      <dgm:spPr/>
    </dgm:pt>
    <dgm:pt modelId="{312C637B-32C6-41F2-8160-6B10BA841FD6}" type="pres">
      <dgm:prSet presAssocID="{25AF1B8A-8603-44FC-A906-CDA1FD9E3E60}" presName="node" presStyleLbl="node1" presStyleIdx="0" presStyleCnt="5">
        <dgm:presLayoutVars>
          <dgm:bulletEnabled val="1"/>
        </dgm:presLayoutVars>
      </dgm:prSet>
      <dgm:spPr/>
    </dgm:pt>
    <dgm:pt modelId="{18907F05-44A2-4379-871F-C94B249F2C70}" type="pres">
      <dgm:prSet presAssocID="{8FA1841A-14DE-45CE-85E5-0C04C117FA76}" presName="sibTrans" presStyleCnt="0"/>
      <dgm:spPr/>
    </dgm:pt>
    <dgm:pt modelId="{176F566D-09DB-44A6-81B2-C1291FD5C4FE}" type="pres">
      <dgm:prSet presAssocID="{4362C253-FD83-4262-9461-4F112368BD25}" presName="node" presStyleLbl="node1" presStyleIdx="1" presStyleCnt="5">
        <dgm:presLayoutVars>
          <dgm:bulletEnabled val="1"/>
        </dgm:presLayoutVars>
      </dgm:prSet>
      <dgm:spPr/>
    </dgm:pt>
    <dgm:pt modelId="{9E78AAD3-9697-4695-9787-AE830DEEDAF5}" type="pres">
      <dgm:prSet presAssocID="{1EFEB4C1-AFBB-4310-AE68-8D2BE9571477}" presName="sibTrans" presStyleCnt="0"/>
      <dgm:spPr/>
    </dgm:pt>
    <dgm:pt modelId="{B14E6D55-755F-4D3A-BBE5-29DAE0C63E2A}" type="pres">
      <dgm:prSet presAssocID="{63C61AA2-7EA7-4F39-9FD6-775D8946D767}" presName="node" presStyleLbl="node1" presStyleIdx="2" presStyleCnt="5">
        <dgm:presLayoutVars>
          <dgm:bulletEnabled val="1"/>
        </dgm:presLayoutVars>
      </dgm:prSet>
      <dgm:spPr/>
    </dgm:pt>
    <dgm:pt modelId="{B23F54EF-75C2-4474-B226-A592A0F5B586}" type="pres">
      <dgm:prSet presAssocID="{21E3C6DA-5C91-48B5-9A6D-13B189A6A174}" presName="sibTrans" presStyleCnt="0"/>
      <dgm:spPr/>
    </dgm:pt>
    <dgm:pt modelId="{357C6B4D-50F6-418E-BECC-0D83F583693E}" type="pres">
      <dgm:prSet presAssocID="{429B2017-B5BC-44E9-A3E0-4F2DC342F318}" presName="node" presStyleLbl="node1" presStyleIdx="3" presStyleCnt="5">
        <dgm:presLayoutVars>
          <dgm:bulletEnabled val="1"/>
        </dgm:presLayoutVars>
      </dgm:prSet>
      <dgm:spPr/>
    </dgm:pt>
    <dgm:pt modelId="{675E1C65-9045-4E3F-B082-9BEE6A045C8C}" type="pres">
      <dgm:prSet presAssocID="{3F8FDABC-2963-48FE-A338-E76730EF1B13}" presName="sibTrans" presStyleCnt="0"/>
      <dgm:spPr/>
    </dgm:pt>
    <dgm:pt modelId="{AFF46485-39FD-4CEA-A322-35400FA292BA}" type="pres">
      <dgm:prSet presAssocID="{4DA83D05-8135-4746-A769-B5CFEAE60CF7}" presName="node" presStyleLbl="node1" presStyleIdx="4" presStyleCnt="5">
        <dgm:presLayoutVars>
          <dgm:bulletEnabled val="1"/>
        </dgm:presLayoutVars>
      </dgm:prSet>
      <dgm:spPr/>
    </dgm:pt>
  </dgm:ptLst>
  <dgm:cxnLst>
    <dgm:cxn modelId="{97295C1E-5041-4771-857E-6C683678EB1C}" srcId="{3E91EAB9-36B7-4D09-8B83-5ED984B9CD58}" destId="{63C61AA2-7EA7-4F39-9FD6-775D8946D767}" srcOrd="2" destOrd="0" parTransId="{2AE64099-D6EB-454B-A864-979A046CF91A}" sibTransId="{21E3C6DA-5C91-48B5-9A6D-13B189A6A174}"/>
    <dgm:cxn modelId="{304F4951-AC65-4772-BB23-6AE8784FEC56}" type="presOf" srcId="{63C61AA2-7EA7-4F39-9FD6-775D8946D767}" destId="{B14E6D55-755F-4D3A-BBE5-29DAE0C63E2A}" srcOrd="0" destOrd="0" presId="urn:microsoft.com/office/officeart/2005/8/layout/default"/>
    <dgm:cxn modelId="{84AC6F54-72C8-421A-A52F-DCA856F61D0F}" type="presOf" srcId="{4362C253-FD83-4262-9461-4F112368BD25}" destId="{176F566D-09DB-44A6-81B2-C1291FD5C4FE}" srcOrd="0" destOrd="0" presId="urn:microsoft.com/office/officeart/2005/8/layout/default"/>
    <dgm:cxn modelId="{5D3EFB67-8A62-4A59-86E2-062E7FFCD98F}" type="presOf" srcId="{429B2017-B5BC-44E9-A3E0-4F2DC342F318}" destId="{357C6B4D-50F6-418E-BECC-0D83F583693E}" srcOrd="0" destOrd="0" presId="urn:microsoft.com/office/officeart/2005/8/layout/default"/>
    <dgm:cxn modelId="{89FBD27F-6E6E-4428-A217-5A4316FFB69F}" srcId="{3E91EAB9-36B7-4D09-8B83-5ED984B9CD58}" destId="{4362C253-FD83-4262-9461-4F112368BD25}" srcOrd="1" destOrd="0" parTransId="{7776F0E0-449F-487F-8B02-ABB5980C2BA5}" sibTransId="{1EFEB4C1-AFBB-4310-AE68-8D2BE9571477}"/>
    <dgm:cxn modelId="{8FE05888-0A55-44E0-BC0C-DA24FEF4C019}" type="presOf" srcId="{4DA83D05-8135-4746-A769-B5CFEAE60CF7}" destId="{AFF46485-39FD-4CEA-A322-35400FA292BA}" srcOrd="0" destOrd="0" presId="urn:microsoft.com/office/officeart/2005/8/layout/default"/>
    <dgm:cxn modelId="{0F2056A3-A635-4952-942A-DD46A10DB486}" type="presOf" srcId="{3E91EAB9-36B7-4D09-8B83-5ED984B9CD58}" destId="{D239FAAB-DBC5-4BA3-93AA-3C99B7866C08}" srcOrd="0" destOrd="0" presId="urn:microsoft.com/office/officeart/2005/8/layout/default"/>
    <dgm:cxn modelId="{141453CC-6722-4FA7-BC50-B2A13CB79024}" type="presOf" srcId="{25AF1B8A-8603-44FC-A906-CDA1FD9E3E60}" destId="{312C637B-32C6-41F2-8160-6B10BA841FD6}" srcOrd="0" destOrd="0" presId="urn:microsoft.com/office/officeart/2005/8/layout/default"/>
    <dgm:cxn modelId="{5CAABEE0-32C1-4ABF-BCD9-418B9AFF61A5}" srcId="{3E91EAB9-36B7-4D09-8B83-5ED984B9CD58}" destId="{4DA83D05-8135-4746-A769-B5CFEAE60CF7}" srcOrd="4" destOrd="0" parTransId="{D254DBB6-8369-4667-9C70-E1674D88C8C2}" sibTransId="{3CEAB392-2E34-44E3-9685-1838FB148570}"/>
    <dgm:cxn modelId="{78FDE4F2-FCB6-4280-B2EA-9471951514E1}" srcId="{3E91EAB9-36B7-4D09-8B83-5ED984B9CD58}" destId="{429B2017-B5BC-44E9-A3E0-4F2DC342F318}" srcOrd="3" destOrd="0" parTransId="{6F0808EB-733F-4302-B706-E417975DB3D9}" sibTransId="{3F8FDABC-2963-48FE-A338-E76730EF1B13}"/>
    <dgm:cxn modelId="{CE3EA1F7-2B80-4DD6-9077-1641D6D5DDCD}" srcId="{3E91EAB9-36B7-4D09-8B83-5ED984B9CD58}" destId="{25AF1B8A-8603-44FC-A906-CDA1FD9E3E60}" srcOrd="0" destOrd="0" parTransId="{DB976DF2-1EAE-4BAE-8531-267B7B32329D}" sibTransId="{8FA1841A-14DE-45CE-85E5-0C04C117FA76}"/>
    <dgm:cxn modelId="{8711149A-7CA4-473A-8E8C-3FDF7719AD58}" type="presParOf" srcId="{D239FAAB-DBC5-4BA3-93AA-3C99B7866C08}" destId="{312C637B-32C6-41F2-8160-6B10BA841FD6}" srcOrd="0" destOrd="0" presId="urn:microsoft.com/office/officeart/2005/8/layout/default"/>
    <dgm:cxn modelId="{AD61EFC0-FC75-475D-942F-EFFE2FA93428}" type="presParOf" srcId="{D239FAAB-DBC5-4BA3-93AA-3C99B7866C08}" destId="{18907F05-44A2-4379-871F-C94B249F2C70}" srcOrd="1" destOrd="0" presId="urn:microsoft.com/office/officeart/2005/8/layout/default"/>
    <dgm:cxn modelId="{D36D6A70-2DB8-4654-A75A-C8EA141115ED}" type="presParOf" srcId="{D239FAAB-DBC5-4BA3-93AA-3C99B7866C08}" destId="{176F566D-09DB-44A6-81B2-C1291FD5C4FE}" srcOrd="2" destOrd="0" presId="urn:microsoft.com/office/officeart/2005/8/layout/default"/>
    <dgm:cxn modelId="{B154D0EE-5A5C-43AB-9F9D-D76839E02597}" type="presParOf" srcId="{D239FAAB-DBC5-4BA3-93AA-3C99B7866C08}" destId="{9E78AAD3-9697-4695-9787-AE830DEEDAF5}" srcOrd="3" destOrd="0" presId="urn:microsoft.com/office/officeart/2005/8/layout/default"/>
    <dgm:cxn modelId="{C978C5E1-6C43-4464-B876-9378C11572F2}" type="presParOf" srcId="{D239FAAB-DBC5-4BA3-93AA-3C99B7866C08}" destId="{B14E6D55-755F-4D3A-BBE5-29DAE0C63E2A}" srcOrd="4" destOrd="0" presId="urn:microsoft.com/office/officeart/2005/8/layout/default"/>
    <dgm:cxn modelId="{CA84B307-27BB-410F-9428-7279D421EE28}" type="presParOf" srcId="{D239FAAB-DBC5-4BA3-93AA-3C99B7866C08}" destId="{B23F54EF-75C2-4474-B226-A592A0F5B586}" srcOrd="5" destOrd="0" presId="urn:microsoft.com/office/officeart/2005/8/layout/default"/>
    <dgm:cxn modelId="{9C4C7477-7346-44A6-843E-2B687860F049}" type="presParOf" srcId="{D239FAAB-DBC5-4BA3-93AA-3C99B7866C08}" destId="{357C6B4D-50F6-418E-BECC-0D83F583693E}" srcOrd="6" destOrd="0" presId="urn:microsoft.com/office/officeart/2005/8/layout/default"/>
    <dgm:cxn modelId="{C10679C2-9337-4B90-A881-0FDC8F6CD746}" type="presParOf" srcId="{D239FAAB-DBC5-4BA3-93AA-3C99B7866C08}" destId="{675E1C65-9045-4E3F-B082-9BEE6A045C8C}" srcOrd="7" destOrd="0" presId="urn:microsoft.com/office/officeart/2005/8/layout/default"/>
    <dgm:cxn modelId="{2358CE01-7733-438E-876E-7CEA15121266}" type="presParOf" srcId="{D239FAAB-DBC5-4BA3-93AA-3C99B7866C08}" destId="{AFF46485-39FD-4CEA-A322-35400FA292B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1EAB9-36B7-4D09-8B83-5ED984B9CD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5AF1B8A-8603-44FC-A906-CDA1FD9E3E60}">
      <dgm:prSet phldrT="[Text]"/>
      <dgm:spPr/>
      <dgm:t>
        <a:bodyPr/>
        <a:lstStyle/>
        <a:p>
          <a:r>
            <a:rPr lang="en-US" dirty="0"/>
            <a:t>The only specialized care that keeps you out of special care.</a:t>
          </a:r>
        </a:p>
      </dgm:t>
    </dgm:pt>
    <dgm:pt modelId="{DB976DF2-1EAE-4BAE-8531-267B7B32329D}" type="parTrans" cxnId="{CE3EA1F7-2B80-4DD6-9077-1641D6D5DDCD}">
      <dgm:prSet/>
      <dgm:spPr/>
      <dgm:t>
        <a:bodyPr/>
        <a:lstStyle/>
        <a:p>
          <a:endParaRPr lang="en-US"/>
        </a:p>
      </dgm:t>
    </dgm:pt>
    <dgm:pt modelId="{8FA1841A-14DE-45CE-85E5-0C04C117FA76}" type="sibTrans" cxnId="{CE3EA1F7-2B80-4DD6-9077-1641D6D5DDCD}">
      <dgm:prSet/>
      <dgm:spPr/>
      <dgm:t>
        <a:bodyPr/>
        <a:lstStyle/>
        <a:p>
          <a:endParaRPr lang="en-US"/>
        </a:p>
      </dgm:t>
    </dgm:pt>
    <dgm:pt modelId="{4362C253-FD83-4262-9461-4F112368BD25}">
      <dgm:prSet phldrT="[Text]"/>
      <dgm:spPr/>
      <dgm:t>
        <a:bodyPr/>
        <a:lstStyle/>
        <a:p>
          <a:r>
            <a:rPr lang="en-US" dirty="0"/>
            <a:t>Primary care is principal care</a:t>
          </a:r>
        </a:p>
      </dgm:t>
    </dgm:pt>
    <dgm:pt modelId="{7776F0E0-449F-487F-8B02-ABB5980C2BA5}" type="parTrans" cxnId="{89FBD27F-6E6E-4428-A217-5A4316FFB69F}">
      <dgm:prSet/>
      <dgm:spPr/>
      <dgm:t>
        <a:bodyPr/>
        <a:lstStyle/>
        <a:p>
          <a:endParaRPr lang="en-US"/>
        </a:p>
      </dgm:t>
    </dgm:pt>
    <dgm:pt modelId="{1EFEB4C1-AFBB-4310-AE68-8D2BE9571477}" type="sibTrans" cxnId="{89FBD27F-6E6E-4428-A217-5A4316FFB69F}">
      <dgm:prSet/>
      <dgm:spPr/>
      <dgm:t>
        <a:bodyPr/>
        <a:lstStyle/>
        <a:p>
          <a:endParaRPr lang="en-US"/>
        </a:p>
      </dgm:t>
    </dgm:pt>
    <dgm:pt modelId="{63C61AA2-7EA7-4F39-9FD6-775D8946D767}">
      <dgm:prSet phldrT="[Text]" custT="1"/>
      <dgm:spPr/>
      <dgm:t>
        <a:bodyPr/>
        <a:lstStyle/>
        <a:p>
          <a:r>
            <a:rPr lang="en-US" sz="2900" dirty="0"/>
            <a:t>Captain of the Ship </a:t>
          </a:r>
          <a:r>
            <a:rPr lang="en-US" sz="2400" dirty="0"/>
            <a:t>(or conductor or quarterback or pilot)</a:t>
          </a:r>
          <a:endParaRPr lang="en-US" sz="2900" dirty="0"/>
        </a:p>
      </dgm:t>
    </dgm:pt>
    <dgm:pt modelId="{2AE64099-D6EB-454B-A864-979A046CF91A}" type="parTrans" cxnId="{97295C1E-5041-4771-857E-6C683678EB1C}">
      <dgm:prSet/>
      <dgm:spPr/>
      <dgm:t>
        <a:bodyPr/>
        <a:lstStyle/>
        <a:p>
          <a:endParaRPr lang="en-US"/>
        </a:p>
      </dgm:t>
    </dgm:pt>
    <dgm:pt modelId="{21E3C6DA-5C91-48B5-9A6D-13B189A6A174}" type="sibTrans" cxnId="{97295C1E-5041-4771-857E-6C683678EB1C}">
      <dgm:prSet/>
      <dgm:spPr/>
      <dgm:t>
        <a:bodyPr/>
        <a:lstStyle/>
        <a:p>
          <a:endParaRPr lang="en-US"/>
        </a:p>
      </dgm:t>
    </dgm:pt>
    <dgm:pt modelId="{429B2017-B5BC-44E9-A3E0-4F2DC342F318}">
      <dgm:prSet phldrT="[Text]"/>
      <dgm:spPr/>
      <dgm:t>
        <a:bodyPr/>
        <a:lstStyle/>
        <a:p>
          <a:r>
            <a:rPr lang="en-US" dirty="0"/>
            <a:t>The first line of defense, the last line of support.</a:t>
          </a:r>
        </a:p>
      </dgm:t>
    </dgm:pt>
    <dgm:pt modelId="{6F0808EB-733F-4302-B706-E417975DB3D9}" type="parTrans" cxnId="{78FDE4F2-FCB6-4280-B2EA-9471951514E1}">
      <dgm:prSet/>
      <dgm:spPr/>
      <dgm:t>
        <a:bodyPr/>
        <a:lstStyle/>
        <a:p>
          <a:endParaRPr lang="en-US"/>
        </a:p>
      </dgm:t>
    </dgm:pt>
    <dgm:pt modelId="{3F8FDABC-2963-48FE-A338-E76730EF1B13}" type="sibTrans" cxnId="{78FDE4F2-FCB6-4280-B2EA-9471951514E1}">
      <dgm:prSet/>
      <dgm:spPr/>
      <dgm:t>
        <a:bodyPr/>
        <a:lstStyle/>
        <a:p>
          <a:endParaRPr lang="en-US"/>
        </a:p>
      </dgm:t>
    </dgm:pt>
    <dgm:pt modelId="{4DA83D05-8135-4746-A769-B5CFEAE60CF7}">
      <dgm:prSet phldrT="[Text]"/>
      <dgm:spPr/>
      <dgm:t>
        <a:bodyPr/>
        <a:lstStyle/>
        <a:p>
          <a:r>
            <a:rPr lang="en-US" dirty="0"/>
            <a:t>We are the only ones who know what “normal” looks like for you.</a:t>
          </a:r>
        </a:p>
      </dgm:t>
    </dgm:pt>
    <dgm:pt modelId="{D254DBB6-8369-4667-9C70-E1674D88C8C2}" type="parTrans" cxnId="{5CAABEE0-32C1-4ABF-BCD9-418B9AFF61A5}">
      <dgm:prSet/>
      <dgm:spPr/>
      <dgm:t>
        <a:bodyPr/>
        <a:lstStyle/>
        <a:p>
          <a:endParaRPr lang="en-US"/>
        </a:p>
      </dgm:t>
    </dgm:pt>
    <dgm:pt modelId="{3CEAB392-2E34-44E3-9685-1838FB148570}" type="sibTrans" cxnId="{5CAABEE0-32C1-4ABF-BCD9-418B9AFF61A5}">
      <dgm:prSet/>
      <dgm:spPr/>
      <dgm:t>
        <a:bodyPr/>
        <a:lstStyle/>
        <a:p>
          <a:endParaRPr lang="en-US"/>
        </a:p>
      </dgm:t>
    </dgm:pt>
    <dgm:pt modelId="{3EA0DF90-EC70-4B47-8A2B-876EE18E7759}">
      <dgm:prSet phldrT="[Text]"/>
      <dgm:spPr/>
      <dgm:t>
        <a:bodyPr/>
        <a:lstStyle/>
        <a:p>
          <a:r>
            <a:rPr lang="en-US" dirty="0"/>
            <a:t>Cure sometimes, treat often, comfort always.</a:t>
          </a:r>
        </a:p>
      </dgm:t>
    </dgm:pt>
    <dgm:pt modelId="{14E990EA-FC31-9049-A3A2-38EDD82C7024}" type="parTrans" cxnId="{D8202890-E950-724B-A952-3D2B3028FB4C}">
      <dgm:prSet/>
      <dgm:spPr/>
      <dgm:t>
        <a:bodyPr/>
        <a:lstStyle/>
        <a:p>
          <a:endParaRPr lang="en-US"/>
        </a:p>
      </dgm:t>
    </dgm:pt>
    <dgm:pt modelId="{23778E01-06CB-1D47-BDC6-B87E4DA4639E}" type="sibTrans" cxnId="{D8202890-E950-724B-A952-3D2B3028FB4C}">
      <dgm:prSet/>
      <dgm:spPr/>
      <dgm:t>
        <a:bodyPr/>
        <a:lstStyle/>
        <a:p>
          <a:endParaRPr lang="en-US"/>
        </a:p>
      </dgm:t>
    </dgm:pt>
    <dgm:pt modelId="{D239FAAB-DBC5-4BA3-93AA-3C99B7866C08}" type="pres">
      <dgm:prSet presAssocID="{3E91EAB9-36B7-4D09-8B83-5ED984B9CD58}" presName="diagram" presStyleCnt="0">
        <dgm:presLayoutVars>
          <dgm:dir/>
          <dgm:resizeHandles val="exact"/>
        </dgm:presLayoutVars>
      </dgm:prSet>
      <dgm:spPr/>
    </dgm:pt>
    <dgm:pt modelId="{312C637B-32C6-41F2-8160-6B10BA841FD6}" type="pres">
      <dgm:prSet presAssocID="{25AF1B8A-8603-44FC-A906-CDA1FD9E3E60}" presName="node" presStyleLbl="node1" presStyleIdx="0" presStyleCnt="6">
        <dgm:presLayoutVars>
          <dgm:bulletEnabled val="1"/>
        </dgm:presLayoutVars>
      </dgm:prSet>
      <dgm:spPr/>
    </dgm:pt>
    <dgm:pt modelId="{18907F05-44A2-4379-871F-C94B249F2C70}" type="pres">
      <dgm:prSet presAssocID="{8FA1841A-14DE-45CE-85E5-0C04C117FA76}" presName="sibTrans" presStyleCnt="0"/>
      <dgm:spPr/>
    </dgm:pt>
    <dgm:pt modelId="{176F566D-09DB-44A6-81B2-C1291FD5C4FE}" type="pres">
      <dgm:prSet presAssocID="{4362C253-FD83-4262-9461-4F112368BD25}" presName="node" presStyleLbl="node1" presStyleIdx="1" presStyleCnt="6">
        <dgm:presLayoutVars>
          <dgm:bulletEnabled val="1"/>
        </dgm:presLayoutVars>
      </dgm:prSet>
      <dgm:spPr/>
    </dgm:pt>
    <dgm:pt modelId="{9E78AAD3-9697-4695-9787-AE830DEEDAF5}" type="pres">
      <dgm:prSet presAssocID="{1EFEB4C1-AFBB-4310-AE68-8D2BE9571477}" presName="sibTrans" presStyleCnt="0"/>
      <dgm:spPr/>
    </dgm:pt>
    <dgm:pt modelId="{B14E6D55-755F-4D3A-BBE5-29DAE0C63E2A}" type="pres">
      <dgm:prSet presAssocID="{63C61AA2-7EA7-4F39-9FD6-775D8946D767}" presName="node" presStyleLbl="node1" presStyleIdx="2" presStyleCnt="6">
        <dgm:presLayoutVars>
          <dgm:bulletEnabled val="1"/>
        </dgm:presLayoutVars>
      </dgm:prSet>
      <dgm:spPr/>
    </dgm:pt>
    <dgm:pt modelId="{B23F54EF-75C2-4474-B226-A592A0F5B586}" type="pres">
      <dgm:prSet presAssocID="{21E3C6DA-5C91-48B5-9A6D-13B189A6A174}" presName="sibTrans" presStyleCnt="0"/>
      <dgm:spPr/>
    </dgm:pt>
    <dgm:pt modelId="{357C6B4D-50F6-418E-BECC-0D83F583693E}" type="pres">
      <dgm:prSet presAssocID="{429B2017-B5BC-44E9-A3E0-4F2DC342F318}" presName="node" presStyleLbl="node1" presStyleIdx="3" presStyleCnt="6">
        <dgm:presLayoutVars>
          <dgm:bulletEnabled val="1"/>
        </dgm:presLayoutVars>
      </dgm:prSet>
      <dgm:spPr/>
    </dgm:pt>
    <dgm:pt modelId="{675E1C65-9045-4E3F-B082-9BEE6A045C8C}" type="pres">
      <dgm:prSet presAssocID="{3F8FDABC-2963-48FE-A338-E76730EF1B13}" presName="sibTrans" presStyleCnt="0"/>
      <dgm:spPr/>
    </dgm:pt>
    <dgm:pt modelId="{AFF46485-39FD-4CEA-A322-35400FA292BA}" type="pres">
      <dgm:prSet presAssocID="{4DA83D05-8135-4746-A769-B5CFEAE60CF7}" presName="node" presStyleLbl="node1" presStyleIdx="4" presStyleCnt="6">
        <dgm:presLayoutVars>
          <dgm:bulletEnabled val="1"/>
        </dgm:presLayoutVars>
      </dgm:prSet>
      <dgm:spPr/>
    </dgm:pt>
    <dgm:pt modelId="{3EB42616-423E-2046-8E63-07A3895DA720}" type="pres">
      <dgm:prSet presAssocID="{3CEAB392-2E34-44E3-9685-1838FB148570}" presName="sibTrans" presStyleCnt="0"/>
      <dgm:spPr/>
    </dgm:pt>
    <dgm:pt modelId="{6413A2C4-0FBC-E44C-AE69-13AAC4E6944C}" type="pres">
      <dgm:prSet presAssocID="{3EA0DF90-EC70-4B47-8A2B-876EE18E7759}" presName="node" presStyleLbl="node1" presStyleIdx="5" presStyleCnt="6">
        <dgm:presLayoutVars>
          <dgm:bulletEnabled val="1"/>
        </dgm:presLayoutVars>
      </dgm:prSet>
      <dgm:spPr/>
    </dgm:pt>
  </dgm:ptLst>
  <dgm:cxnLst>
    <dgm:cxn modelId="{97295C1E-5041-4771-857E-6C683678EB1C}" srcId="{3E91EAB9-36B7-4D09-8B83-5ED984B9CD58}" destId="{63C61AA2-7EA7-4F39-9FD6-775D8946D767}" srcOrd="2" destOrd="0" parTransId="{2AE64099-D6EB-454B-A864-979A046CF91A}" sibTransId="{21E3C6DA-5C91-48B5-9A6D-13B189A6A174}"/>
    <dgm:cxn modelId="{06CC6D23-F167-7A4A-9512-312DC8E5A6B9}" type="presOf" srcId="{3EA0DF90-EC70-4B47-8A2B-876EE18E7759}" destId="{6413A2C4-0FBC-E44C-AE69-13AAC4E6944C}" srcOrd="0" destOrd="0" presId="urn:microsoft.com/office/officeart/2005/8/layout/default"/>
    <dgm:cxn modelId="{304F4951-AC65-4772-BB23-6AE8784FEC56}" type="presOf" srcId="{63C61AA2-7EA7-4F39-9FD6-775D8946D767}" destId="{B14E6D55-755F-4D3A-BBE5-29DAE0C63E2A}" srcOrd="0" destOrd="0" presId="urn:microsoft.com/office/officeart/2005/8/layout/default"/>
    <dgm:cxn modelId="{84AC6F54-72C8-421A-A52F-DCA856F61D0F}" type="presOf" srcId="{4362C253-FD83-4262-9461-4F112368BD25}" destId="{176F566D-09DB-44A6-81B2-C1291FD5C4FE}" srcOrd="0" destOrd="0" presId="urn:microsoft.com/office/officeart/2005/8/layout/default"/>
    <dgm:cxn modelId="{5D3EFB67-8A62-4A59-86E2-062E7FFCD98F}" type="presOf" srcId="{429B2017-B5BC-44E9-A3E0-4F2DC342F318}" destId="{357C6B4D-50F6-418E-BECC-0D83F583693E}" srcOrd="0" destOrd="0" presId="urn:microsoft.com/office/officeart/2005/8/layout/default"/>
    <dgm:cxn modelId="{89FBD27F-6E6E-4428-A217-5A4316FFB69F}" srcId="{3E91EAB9-36B7-4D09-8B83-5ED984B9CD58}" destId="{4362C253-FD83-4262-9461-4F112368BD25}" srcOrd="1" destOrd="0" parTransId="{7776F0E0-449F-487F-8B02-ABB5980C2BA5}" sibTransId="{1EFEB4C1-AFBB-4310-AE68-8D2BE9571477}"/>
    <dgm:cxn modelId="{8FE05888-0A55-44E0-BC0C-DA24FEF4C019}" type="presOf" srcId="{4DA83D05-8135-4746-A769-B5CFEAE60CF7}" destId="{AFF46485-39FD-4CEA-A322-35400FA292BA}" srcOrd="0" destOrd="0" presId="urn:microsoft.com/office/officeart/2005/8/layout/default"/>
    <dgm:cxn modelId="{D8202890-E950-724B-A952-3D2B3028FB4C}" srcId="{3E91EAB9-36B7-4D09-8B83-5ED984B9CD58}" destId="{3EA0DF90-EC70-4B47-8A2B-876EE18E7759}" srcOrd="5" destOrd="0" parTransId="{14E990EA-FC31-9049-A3A2-38EDD82C7024}" sibTransId="{23778E01-06CB-1D47-BDC6-B87E4DA4639E}"/>
    <dgm:cxn modelId="{0F2056A3-A635-4952-942A-DD46A10DB486}" type="presOf" srcId="{3E91EAB9-36B7-4D09-8B83-5ED984B9CD58}" destId="{D239FAAB-DBC5-4BA3-93AA-3C99B7866C08}" srcOrd="0" destOrd="0" presId="urn:microsoft.com/office/officeart/2005/8/layout/default"/>
    <dgm:cxn modelId="{141453CC-6722-4FA7-BC50-B2A13CB79024}" type="presOf" srcId="{25AF1B8A-8603-44FC-A906-CDA1FD9E3E60}" destId="{312C637B-32C6-41F2-8160-6B10BA841FD6}" srcOrd="0" destOrd="0" presId="urn:microsoft.com/office/officeart/2005/8/layout/default"/>
    <dgm:cxn modelId="{5CAABEE0-32C1-4ABF-BCD9-418B9AFF61A5}" srcId="{3E91EAB9-36B7-4D09-8B83-5ED984B9CD58}" destId="{4DA83D05-8135-4746-A769-B5CFEAE60CF7}" srcOrd="4" destOrd="0" parTransId="{D254DBB6-8369-4667-9C70-E1674D88C8C2}" sibTransId="{3CEAB392-2E34-44E3-9685-1838FB148570}"/>
    <dgm:cxn modelId="{78FDE4F2-FCB6-4280-B2EA-9471951514E1}" srcId="{3E91EAB9-36B7-4D09-8B83-5ED984B9CD58}" destId="{429B2017-B5BC-44E9-A3E0-4F2DC342F318}" srcOrd="3" destOrd="0" parTransId="{6F0808EB-733F-4302-B706-E417975DB3D9}" sibTransId="{3F8FDABC-2963-48FE-A338-E76730EF1B13}"/>
    <dgm:cxn modelId="{CE3EA1F7-2B80-4DD6-9077-1641D6D5DDCD}" srcId="{3E91EAB9-36B7-4D09-8B83-5ED984B9CD58}" destId="{25AF1B8A-8603-44FC-A906-CDA1FD9E3E60}" srcOrd="0" destOrd="0" parTransId="{DB976DF2-1EAE-4BAE-8531-267B7B32329D}" sibTransId="{8FA1841A-14DE-45CE-85E5-0C04C117FA76}"/>
    <dgm:cxn modelId="{8711149A-7CA4-473A-8E8C-3FDF7719AD58}" type="presParOf" srcId="{D239FAAB-DBC5-4BA3-93AA-3C99B7866C08}" destId="{312C637B-32C6-41F2-8160-6B10BA841FD6}" srcOrd="0" destOrd="0" presId="urn:microsoft.com/office/officeart/2005/8/layout/default"/>
    <dgm:cxn modelId="{AD61EFC0-FC75-475D-942F-EFFE2FA93428}" type="presParOf" srcId="{D239FAAB-DBC5-4BA3-93AA-3C99B7866C08}" destId="{18907F05-44A2-4379-871F-C94B249F2C70}" srcOrd="1" destOrd="0" presId="urn:microsoft.com/office/officeart/2005/8/layout/default"/>
    <dgm:cxn modelId="{D36D6A70-2DB8-4654-A75A-C8EA141115ED}" type="presParOf" srcId="{D239FAAB-DBC5-4BA3-93AA-3C99B7866C08}" destId="{176F566D-09DB-44A6-81B2-C1291FD5C4FE}" srcOrd="2" destOrd="0" presId="urn:microsoft.com/office/officeart/2005/8/layout/default"/>
    <dgm:cxn modelId="{B154D0EE-5A5C-43AB-9F9D-D76839E02597}" type="presParOf" srcId="{D239FAAB-DBC5-4BA3-93AA-3C99B7866C08}" destId="{9E78AAD3-9697-4695-9787-AE830DEEDAF5}" srcOrd="3" destOrd="0" presId="urn:microsoft.com/office/officeart/2005/8/layout/default"/>
    <dgm:cxn modelId="{C978C5E1-6C43-4464-B876-9378C11572F2}" type="presParOf" srcId="{D239FAAB-DBC5-4BA3-93AA-3C99B7866C08}" destId="{B14E6D55-755F-4D3A-BBE5-29DAE0C63E2A}" srcOrd="4" destOrd="0" presId="urn:microsoft.com/office/officeart/2005/8/layout/default"/>
    <dgm:cxn modelId="{CA84B307-27BB-410F-9428-7279D421EE28}" type="presParOf" srcId="{D239FAAB-DBC5-4BA3-93AA-3C99B7866C08}" destId="{B23F54EF-75C2-4474-B226-A592A0F5B586}" srcOrd="5" destOrd="0" presId="urn:microsoft.com/office/officeart/2005/8/layout/default"/>
    <dgm:cxn modelId="{9C4C7477-7346-44A6-843E-2B687860F049}" type="presParOf" srcId="{D239FAAB-DBC5-4BA3-93AA-3C99B7866C08}" destId="{357C6B4D-50F6-418E-BECC-0D83F583693E}" srcOrd="6" destOrd="0" presId="urn:microsoft.com/office/officeart/2005/8/layout/default"/>
    <dgm:cxn modelId="{C10679C2-9337-4B90-A881-0FDC8F6CD746}" type="presParOf" srcId="{D239FAAB-DBC5-4BA3-93AA-3C99B7866C08}" destId="{675E1C65-9045-4E3F-B082-9BEE6A045C8C}" srcOrd="7" destOrd="0" presId="urn:microsoft.com/office/officeart/2005/8/layout/default"/>
    <dgm:cxn modelId="{2358CE01-7733-438E-876E-7CEA15121266}" type="presParOf" srcId="{D239FAAB-DBC5-4BA3-93AA-3C99B7866C08}" destId="{AFF46485-39FD-4CEA-A322-35400FA292BA}" srcOrd="8" destOrd="0" presId="urn:microsoft.com/office/officeart/2005/8/layout/default"/>
    <dgm:cxn modelId="{CCF3EA47-68B5-4A41-94AB-30BAFE1C50A1}" type="presParOf" srcId="{D239FAAB-DBC5-4BA3-93AA-3C99B7866C08}" destId="{3EB42616-423E-2046-8E63-07A3895DA720}" srcOrd="9" destOrd="0" presId="urn:microsoft.com/office/officeart/2005/8/layout/default"/>
    <dgm:cxn modelId="{6EF0D443-5620-7243-92C5-65E943D872D3}" type="presParOf" srcId="{D239FAAB-DBC5-4BA3-93AA-3C99B7866C08}" destId="{6413A2C4-0FBC-E44C-AE69-13AAC4E6944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17A93-D4FE-3E43-9650-30A613D8D46A}" type="doc">
      <dgm:prSet loTypeId="urn:microsoft.com/office/officeart/2005/8/layout/pyramid1" loCatId="" qsTypeId="urn:microsoft.com/office/officeart/2005/8/quickstyle/simple1" qsCatId="simple" csTypeId="urn:microsoft.com/office/officeart/2005/8/colors/colorful3" csCatId="colorful" phldr="1"/>
      <dgm:spPr/>
    </dgm:pt>
    <dgm:pt modelId="{86273690-718D-8940-9EDC-7BA0786B8EEA}">
      <dgm:prSet phldrT="[Text]" custT="1"/>
      <dgm:spPr/>
      <dgm:t>
        <a:bodyPr/>
        <a:lstStyle/>
        <a:p>
          <a:r>
            <a:rPr lang="en-US" sz="2000" b="0"/>
            <a:t>30% Outpatient</a:t>
          </a:r>
        </a:p>
      </dgm:t>
    </dgm:pt>
    <dgm:pt modelId="{92E8D73A-6EB9-6D4E-9D59-E2E5A38400F0}" type="parTrans" cxnId="{C0B010BF-65FF-9744-BF47-0E687BA28DD9}">
      <dgm:prSet/>
      <dgm:spPr/>
      <dgm:t>
        <a:bodyPr/>
        <a:lstStyle/>
        <a:p>
          <a:endParaRPr lang="en-US" sz="1100" b="1"/>
        </a:p>
      </dgm:t>
    </dgm:pt>
    <dgm:pt modelId="{47CBD0CD-58A3-BC43-BAA1-E66AB4C34DC6}" type="sibTrans" cxnId="{C0B010BF-65FF-9744-BF47-0E687BA28DD9}">
      <dgm:prSet/>
      <dgm:spPr/>
      <dgm:t>
        <a:bodyPr/>
        <a:lstStyle/>
        <a:p>
          <a:endParaRPr lang="en-US" sz="1100" b="1"/>
        </a:p>
      </dgm:t>
    </dgm:pt>
    <dgm:pt modelId="{77D99F1C-C04E-0D42-A641-9203C2760E5F}">
      <dgm:prSet phldrT="[Text]" custT="1"/>
      <dgm:spPr/>
      <dgm:t>
        <a:bodyPr/>
        <a:lstStyle/>
        <a:p>
          <a:r>
            <a:rPr lang="en-US" sz="2000" b="0"/>
            <a:t>70% Inpatient</a:t>
          </a:r>
        </a:p>
      </dgm:t>
    </dgm:pt>
    <dgm:pt modelId="{392F1D4A-D7D7-9146-BA26-4C6862B73148}" type="parTrans" cxnId="{8826B007-8569-AC4C-8B38-70FE58A1F828}">
      <dgm:prSet/>
      <dgm:spPr/>
      <dgm:t>
        <a:bodyPr/>
        <a:lstStyle/>
        <a:p>
          <a:endParaRPr lang="en-US" sz="1100" b="1"/>
        </a:p>
      </dgm:t>
    </dgm:pt>
    <dgm:pt modelId="{0CC5103C-476B-7341-B559-10916018E870}" type="sibTrans" cxnId="{8826B007-8569-AC4C-8B38-70FE58A1F828}">
      <dgm:prSet/>
      <dgm:spPr/>
      <dgm:t>
        <a:bodyPr/>
        <a:lstStyle/>
        <a:p>
          <a:endParaRPr lang="en-US" sz="1100" b="1"/>
        </a:p>
      </dgm:t>
    </dgm:pt>
    <dgm:pt modelId="{5C85E2BA-4CB2-8B42-8C03-C96C654076EC}" type="pres">
      <dgm:prSet presAssocID="{8A317A93-D4FE-3E43-9650-30A613D8D46A}" presName="Name0" presStyleCnt="0">
        <dgm:presLayoutVars>
          <dgm:dir/>
          <dgm:animLvl val="lvl"/>
          <dgm:resizeHandles val="exact"/>
        </dgm:presLayoutVars>
      </dgm:prSet>
      <dgm:spPr/>
    </dgm:pt>
    <dgm:pt modelId="{9A39450D-D021-AC4A-A0DB-68F2291FB07B}" type="pres">
      <dgm:prSet presAssocID="{86273690-718D-8940-9EDC-7BA0786B8EEA}" presName="Name8" presStyleCnt="0"/>
      <dgm:spPr/>
    </dgm:pt>
    <dgm:pt modelId="{17863E37-E225-6248-906A-B3C2266FC697}" type="pres">
      <dgm:prSet presAssocID="{86273690-718D-8940-9EDC-7BA0786B8EEA}" presName="level" presStyleLbl="node1" presStyleIdx="0" presStyleCnt="2">
        <dgm:presLayoutVars>
          <dgm:chMax val="1"/>
          <dgm:bulletEnabled val="1"/>
        </dgm:presLayoutVars>
      </dgm:prSet>
      <dgm:spPr/>
    </dgm:pt>
    <dgm:pt modelId="{B0FDDDA8-38A4-9948-A705-36E23B3DD2D0}" type="pres">
      <dgm:prSet presAssocID="{86273690-718D-8940-9EDC-7BA0786B8EEA}" presName="levelTx" presStyleLbl="revTx" presStyleIdx="0" presStyleCnt="0">
        <dgm:presLayoutVars>
          <dgm:chMax val="1"/>
          <dgm:bulletEnabled val="1"/>
        </dgm:presLayoutVars>
      </dgm:prSet>
      <dgm:spPr/>
    </dgm:pt>
    <dgm:pt modelId="{45003100-531C-AB4F-B225-5D5AEC6FBDC8}" type="pres">
      <dgm:prSet presAssocID="{77D99F1C-C04E-0D42-A641-9203C2760E5F}" presName="Name8" presStyleCnt="0"/>
      <dgm:spPr/>
    </dgm:pt>
    <dgm:pt modelId="{A87C03FE-26B1-7041-BAF9-0183C1B353CD}" type="pres">
      <dgm:prSet presAssocID="{77D99F1C-C04E-0D42-A641-9203C2760E5F}" presName="level" presStyleLbl="node1" presStyleIdx="1" presStyleCnt="2">
        <dgm:presLayoutVars>
          <dgm:chMax val="1"/>
          <dgm:bulletEnabled val="1"/>
        </dgm:presLayoutVars>
      </dgm:prSet>
      <dgm:spPr/>
    </dgm:pt>
    <dgm:pt modelId="{AA63CCDE-A62E-0643-8DDF-C6738C59F077}" type="pres">
      <dgm:prSet presAssocID="{77D99F1C-C04E-0D42-A641-9203C2760E5F}" presName="levelTx" presStyleLbl="revTx" presStyleIdx="0" presStyleCnt="0">
        <dgm:presLayoutVars>
          <dgm:chMax val="1"/>
          <dgm:bulletEnabled val="1"/>
        </dgm:presLayoutVars>
      </dgm:prSet>
      <dgm:spPr/>
    </dgm:pt>
  </dgm:ptLst>
  <dgm:cxnLst>
    <dgm:cxn modelId="{8826B007-8569-AC4C-8B38-70FE58A1F828}" srcId="{8A317A93-D4FE-3E43-9650-30A613D8D46A}" destId="{77D99F1C-C04E-0D42-A641-9203C2760E5F}" srcOrd="1" destOrd="0" parTransId="{392F1D4A-D7D7-9146-BA26-4C6862B73148}" sibTransId="{0CC5103C-476B-7341-B559-10916018E870}"/>
    <dgm:cxn modelId="{B74D2E13-67D6-8C4C-BCFB-A126F8231397}" type="presOf" srcId="{86273690-718D-8940-9EDC-7BA0786B8EEA}" destId="{B0FDDDA8-38A4-9948-A705-36E23B3DD2D0}" srcOrd="1" destOrd="0" presId="urn:microsoft.com/office/officeart/2005/8/layout/pyramid1"/>
    <dgm:cxn modelId="{53F4BB1C-0573-B447-8BD5-B299B5F9DD37}" type="presOf" srcId="{8A317A93-D4FE-3E43-9650-30A613D8D46A}" destId="{5C85E2BA-4CB2-8B42-8C03-C96C654076EC}" srcOrd="0" destOrd="0" presId="urn:microsoft.com/office/officeart/2005/8/layout/pyramid1"/>
    <dgm:cxn modelId="{635A0E22-4C8D-1443-8C89-E78B571EA8E1}" type="presOf" srcId="{77D99F1C-C04E-0D42-A641-9203C2760E5F}" destId="{A87C03FE-26B1-7041-BAF9-0183C1B353CD}" srcOrd="0" destOrd="0" presId="urn:microsoft.com/office/officeart/2005/8/layout/pyramid1"/>
    <dgm:cxn modelId="{DC850524-5D72-D843-8B89-64594F879AFA}" type="presOf" srcId="{77D99F1C-C04E-0D42-A641-9203C2760E5F}" destId="{AA63CCDE-A62E-0643-8DDF-C6738C59F077}" srcOrd="1" destOrd="0" presId="urn:microsoft.com/office/officeart/2005/8/layout/pyramid1"/>
    <dgm:cxn modelId="{1152BB29-963C-B94A-9909-C76F29D61294}" type="presOf" srcId="{86273690-718D-8940-9EDC-7BA0786B8EEA}" destId="{17863E37-E225-6248-906A-B3C2266FC697}" srcOrd="0" destOrd="0" presId="urn:microsoft.com/office/officeart/2005/8/layout/pyramid1"/>
    <dgm:cxn modelId="{C0B010BF-65FF-9744-BF47-0E687BA28DD9}" srcId="{8A317A93-D4FE-3E43-9650-30A613D8D46A}" destId="{86273690-718D-8940-9EDC-7BA0786B8EEA}" srcOrd="0" destOrd="0" parTransId="{92E8D73A-6EB9-6D4E-9D59-E2E5A38400F0}" sibTransId="{47CBD0CD-58A3-BC43-BAA1-E66AB4C34DC6}"/>
    <dgm:cxn modelId="{5FB8FBC7-ADD6-9A46-BA91-E0FA2CE0A8F3}" type="presParOf" srcId="{5C85E2BA-4CB2-8B42-8C03-C96C654076EC}" destId="{9A39450D-D021-AC4A-A0DB-68F2291FB07B}" srcOrd="0" destOrd="0" presId="urn:microsoft.com/office/officeart/2005/8/layout/pyramid1"/>
    <dgm:cxn modelId="{E7A0010D-4537-FE4E-B23A-E491A98EAD53}" type="presParOf" srcId="{9A39450D-D021-AC4A-A0DB-68F2291FB07B}" destId="{17863E37-E225-6248-906A-B3C2266FC697}" srcOrd="0" destOrd="0" presId="urn:microsoft.com/office/officeart/2005/8/layout/pyramid1"/>
    <dgm:cxn modelId="{42C5840A-A3C6-8545-8640-BC2BAD44151F}" type="presParOf" srcId="{9A39450D-D021-AC4A-A0DB-68F2291FB07B}" destId="{B0FDDDA8-38A4-9948-A705-36E23B3DD2D0}" srcOrd="1" destOrd="0" presId="urn:microsoft.com/office/officeart/2005/8/layout/pyramid1"/>
    <dgm:cxn modelId="{B8FFA661-0A33-D242-BADE-008835E7EEED}" type="presParOf" srcId="{5C85E2BA-4CB2-8B42-8C03-C96C654076EC}" destId="{45003100-531C-AB4F-B225-5D5AEC6FBDC8}" srcOrd="1" destOrd="0" presId="urn:microsoft.com/office/officeart/2005/8/layout/pyramid1"/>
    <dgm:cxn modelId="{4D893025-DCDE-1A47-8261-31EDBD9D7FC8}" type="presParOf" srcId="{45003100-531C-AB4F-B225-5D5AEC6FBDC8}" destId="{A87C03FE-26B1-7041-BAF9-0183C1B353CD}" srcOrd="0" destOrd="0" presId="urn:microsoft.com/office/officeart/2005/8/layout/pyramid1"/>
    <dgm:cxn modelId="{EACF1B26-6393-BC43-BDED-4030A67ECCBA}" type="presParOf" srcId="{45003100-531C-AB4F-B225-5D5AEC6FBDC8}" destId="{AA63CCDE-A62E-0643-8DDF-C6738C59F0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017721-5A5A-9F4B-B3C9-E9497F2291DF}" type="doc">
      <dgm:prSet loTypeId="urn:microsoft.com/office/officeart/2005/8/layout/pyramid3" loCatId="" qsTypeId="urn:microsoft.com/office/officeart/2005/8/quickstyle/simple1" qsCatId="simple" csTypeId="urn:microsoft.com/office/officeart/2005/8/colors/colorful3" csCatId="colorful" phldr="1"/>
      <dgm:spPr/>
    </dgm:pt>
    <dgm:pt modelId="{EE888013-5C0D-3749-A442-4847215F622F}">
      <dgm:prSet phldrT="[Text]" custT="1"/>
      <dgm:spPr/>
      <dgm:t>
        <a:bodyPr/>
        <a:lstStyle/>
        <a:p>
          <a:r>
            <a:rPr lang="en-US" sz="2000" b="0"/>
            <a:t>80% Outpatient</a:t>
          </a:r>
        </a:p>
      </dgm:t>
    </dgm:pt>
    <dgm:pt modelId="{12B87468-088C-624D-8549-47EFBF3A556A}" type="parTrans" cxnId="{61614011-629E-5546-9B7A-5CB05A4AD826}">
      <dgm:prSet/>
      <dgm:spPr/>
      <dgm:t>
        <a:bodyPr/>
        <a:lstStyle/>
        <a:p>
          <a:endParaRPr lang="en-US"/>
        </a:p>
      </dgm:t>
    </dgm:pt>
    <dgm:pt modelId="{1F31A266-9EDB-664F-A6BC-E12F121E2774}" type="sibTrans" cxnId="{61614011-629E-5546-9B7A-5CB05A4AD826}">
      <dgm:prSet/>
      <dgm:spPr/>
      <dgm:t>
        <a:bodyPr/>
        <a:lstStyle/>
        <a:p>
          <a:endParaRPr lang="en-US"/>
        </a:p>
      </dgm:t>
    </dgm:pt>
    <dgm:pt modelId="{7545D2B6-8892-8446-BEE3-3096650258C8}">
      <dgm:prSet phldrT="[Text]" custT="1"/>
      <dgm:spPr/>
      <dgm:t>
        <a:bodyPr/>
        <a:lstStyle/>
        <a:p>
          <a:r>
            <a:rPr lang="en-US" sz="2000" b="0"/>
            <a:t>20% Inpatient</a:t>
          </a:r>
        </a:p>
      </dgm:t>
    </dgm:pt>
    <dgm:pt modelId="{1EE7EF46-9EF3-BC4F-9671-0F94C4E2FC16}" type="parTrans" cxnId="{F08580EC-452B-4844-ACFE-68C280D0182D}">
      <dgm:prSet/>
      <dgm:spPr/>
      <dgm:t>
        <a:bodyPr/>
        <a:lstStyle/>
        <a:p>
          <a:endParaRPr lang="en-US"/>
        </a:p>
      </dgm:t>
    </dgm:pt>
    <dgm:pt modelId="{718CB62D-921A-C149-9231-4E69FBFDE7BC}" type="sibTrans" cxnId="{F08580EC-452B-4844-ACFE-68C280D0182D}">
      <dgm:prSet/>
      <dgm:spPr/>
      <dgm:t>
        <a:bodyPr/>
        <a:lstStyle/>
        <a:p>
          <a:endParaRPr lang="en-US"/>
        </a:p>
      </dgm:t>
    </dgm:pt>
    <dgm:pt modelId="{C0F04DB0-E880-5740-ABA6-CC07E220FA44}" type="pres">
      <dgm:prSet presAssocID="{BD017721-5A5A-9F4B-B3C9-E9497F2291DF}" presName="Name0" presStyleCnt="0">
        <dgm:presLayoutVars>
          <dgm:dir/>
          <dgm:animLvl val="lvl"/>
          <dgm:resizeHandles val="exact"/>
        </dgm:presLayoutVars>
      </dgm:prSet>
      <dgm:spPr/>
    </dgm:pt>
    <dgm:pt modelId="{509D2C02-9E43-FD4E-9D44-CD0A418987CC}" type="pres">
      <dgm:prSet presAssocID="{EE888013-5C0D-3749-A442-4847215F622F}" presName="Name8" presStyleCnt="0"/>
      <dgm:spPr/>
    </dgm:pt>
    <dgm:pt modelId="{77E280AA-6700-F241-ABCD-495B706A6F8A}" type="pres">
      <dgm:prSet presAssocID="{EE888013-5C0D-3749-A442-4847215F622F}" presName="level" presStyleLbl="node1" presStyleIdx="0" presStyleCnt="2">
        <dgm:presLayoutVars>
          <dgm:chMax val="1"/>
          <dgm:bulletEnabled val="1"/>
        </dgm:presLayoutVars>
      </dgm:prSet>
      <dgm:spPr/>
    </dgm:pt>
    <dgm:pt modelId="{13F29534-92C7-AC47-8428-BF74FC824FD3}" type="pres">
      <dgm:prSet presAssocID="{EE888013-5C0D-3749-A442-4847215F622F}" presName="levelTx" presStyleLbl="revTx" presStyleIdx="0" presStyleCnt="0">
        <dgm:presLayoutVars>
          <dgm:chMax val="1"/>
          <dgm:bulletEnabled val="1"/>
        </dgm:presLayoutVars>
      </dgm:prSet>
      <dgm:spPr/>
    </dgm:pt>
    <dgm:pt modelId="{51B41CF8-2099-DE49-9540-82FE44A99B11}" type="pres">
      <dgm:prSet presAssocID="{7545D2B6-8892-8446-BEE3-3096650258C8}" presName="Name8" presStyleCnt="0"/>
      <dgm:spPr/>
    </dgm:pt>
    <dgm:pt modelId="{CD6185FF-F6EA-1E4B-840D-0281C2D39DA3}" type="pres">
      <dgm:prSet presAssocID="{7545D2B6-8892-8446-BEE3-3096650258C8}" presName="level" presStyleLbl="node1" presStyleIdx="1" presStyleCnt="2">
        <dgm:presLayoutVars>
          <dgm:chMax val="1"/>
          <dgm:bulletEnabled val="1"/>
        </dgm:presLayoutVars>
      </dgm:prSet>
      <dgm:spPr/>
    </dgm:pt>
    <dgm:pt modelId="{24D76947-0104-5F47-8CD4-2C282A0967B1}" type="pres">
      <dgm:prSet presAssocID="{7545D2B6-8892-8446-BEE3-3096650258C8}" presName="levelTx" presStyleLbl="revTx" presStyleIdx="0" presStyleCnt="0">
        <dgm:presLayoutVars>
          <dgm:chMax val="1"/>
          <dgm:bulletEnabled val="1"/>
        </dgm:presLayoutVars>
      </dgm:prSet>
      <dgm:spPr/>
    </dgm:pt>
  </dgm:ptLst>
  <dgm:cxnLst>
    <dgm:cxn modelId="{61614011-629E-5546-9B7A-5CB05A4AD826}" srcId="{BD017721-5A5A-9F4B-B3C9-E9497F2291DF}" destId="{EE888013-5C0D-3749-A442-4847215F622F}" srcOrd="0" destOrd="0" parTransId="{12B87468-088C-624D-8549-47EFBF3A556A}" sibTransId="{1F31A266-9EDB-664F-A6BC-E12F121E2774}"/>
    <dgm:cxn modelId="{80D7AF1A-A846-7244-B144-1CCE83E3BE44}" type="presOf" srcId="{EE888013-5C0D-3749-A442-4847215F622F}" destId="{13F29534-92C7-AC47-8428-BF74FC824FD3}" srcOrd="1" destOrd="0" presId="urn:microsoft.com/office/officeart/2005/8/layout/pyramid3"/>
    <dgm:cxn modelId="{FC2B061E-A4EE-8C43-9C32-CADC586B0DF5}" type="presOf" srcId="{7545D2B6-8892-8446-BEE3-3096650258C8}" destId="{CD6185FF-F6EA-1E4B-840D-0281C2D39DA3}" srcOrd="0" destOrd="0" presId="urn:microsoft.com/office/officeart/2005/8/layout/pyramid3"/>
    <dgm:cxn modelId="{573C9F87-B5A3-6047-9FD1-0EF52E6135AF}" type="presOf" srcId="{7545D2B6-8892-8446-BEE3-3096650258C8}" destId="{24D76947-0104-5F47-8CD4-2C282A0967B1}" srcOrd="1" destOrd="0" presId="urn:microsoft.com/office/officeart/2005/8/layout/pyramid3"/>
    <dgm:cxn modelId="{E82B978C-3165-734B-81D1-319B10ED58EC}" type="presOf" srcId="{EE888013-5C0D-3749-A442-4847215F622F}" destId="{77E280AA-6700-F241-ABCD-495B706A6F8A}" srcOrd="0" destOrd="0" presId="urn:microsoft.com/office/officeart/2005/8/layout/pyramid3"/>
    <dgm:cxn modelId="{1570FECE-CCD0-1948-8D3C-ED5B615CFBD6}" type="presOf" srcId="{BD017721-5A5A-9F4B-B3C9-E9497F2291DF}" destId="{C0F04DB0-E880-5740-ABA6-CC07E220FA44}" srcOrd="0" destOrd="0" presId="urn:microsoft.com/office/officeart/2005/8/layout/pyramid3"/>
    <dgm:cxn modelId="{F08580EC-452B-4844-ACFE-68C280D0182D}" srcId="{BD017721-5A5A-9F4B-B3C9-E9497F2291DF}" destId="{7545D2B6-8892-8446-BEE3-3096650258C8}" srcOrd="1" destOrd="0" parTransId="{1EE7EF46-9EF3-BC4F-9671-0F94C4E2FC16}" sibTransId="{718CB62D-921A-C149-9231-4E69FBFDE7BC}"/>
    <dgm:cxn modelId="{780EBA47-59C0-1A41-AFB5-1E1E47365C58}" type="presParOf" srcId="{C0F04DB0-E880-5740-ABA6-CC07E220FA44}" destId="{509D2C02-9E43-FD4E-9D44-CD0A418987CC}" srcOrd="0" destOrd="0" presId="urn:microsoft.com/office/officeart/2005/8/layout/pyramid3"/>
    <dgm:cxn modelId="{B606D874-35C7-2643-AD05-95B714F9C476}" type="presParOf" srcId="{509D2C02-9E43-FD4E-9D44-CD0A418987CC}" destId="{77E280AA-6700-F241-ABCD-495B706A6F8A}" srcOrd="0" destOrd="0" presId="urn:microsoft.com/office/officeart/2005/8/layout/pyramid3"/>
    <dgm:cxn modelId="{DA0414AC-56E5-DD44-B007-AECA5BE56434}" type="presParOf" srcId="{509D2C02-9E43-FD4E-9D44-CD0A418987CC}" destId="{13F29534-92C7-AC47-8428-BF74FC824FD3}" srcOrd="1" destOrd="0" presId="urn:microsoft.com/office/officeart/2005/8/layout/pyramid3"/>
    <dgm:cxn modelId="{82CF59DC-1BE3-3144-ACA9-963F480BD1B8}" type="presParOf" srcId="{C0F04DB0-E880-5740-ABA6-CC07E220FA44}" destId="{51B41CF8-2099-DE49-9540-82FE44A99B11}" srcOrd="1" destOrd="0" presId="urn:microsoft.com/office/officeart/2005/8/layout/pyramid3"/>
    <dgm:cxn modelId="{32704FC6-D5E4-344D-972E-8FCD28A1759A}" type="presParOf" srcId="{51B41CF8-2099-DE49-9540-82FE44A99B11}" destId="{CD6185FF-F6EA-1E4B-840D-0281C2D39DA3}" srcOrd="0" destOrd="0" presId="urn:microsoft.com/office/officeart/2005/8/layout/pyramid3"/>
    <dgm:cxn modelId="{996AF766-F0DC-BC48-9306-18D14CBCB448}" type="presParOf" srcId="{51B41CF8-2099-DE49-9540-82FE44A99B11}" destId="{24D76947-0104-5F47-8CD4-2C282A0967B1}"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D35809-C4B3-4F77-922C-F80161EF9542}"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8F88F3DE-F34A-4A7A-BAE5-588B19D1A010}">
      <dgm:prSet/>
      <dgm:spPr/>
      <dgm:t>
        <a:bodyPr/>
        <a:lstStyle/>
        <a:p>
          <a:pPr>
            <a:lnSpc>
              <a:spcPct val="100000"/>
            </a:lnSpc>
          </a:pPr>
          <a:r>
            <a:rPr lang="en-US" dirty="0"/>
            <a:t>Determine residency programmatic factors that are associated with attrition and retention in IM-Primary Care programs </a:t>
          </a:r>
        </a:p>
      </dgm:t>
    </dgm:pt>
    <dgm:pt modelId="{1D351CF4-DD00-4349-8F3C-6E78D707AC60}" type="parTrans" cxnId="{098F93A3-5E4C-4059-9A71-856FFABE2675}">
      <dgm:prSet/>
      <dgm:spPr/>
      <dgm:t>
        <a:bodyPr/>
        <a:lstStyle/>
        <a:p>
          <a:endParaRPr lang="en-US"/>
        </a:p>
      </dgm:t>
    </dgm:pt>
    <dgm:pt modelId="{219FABFF-AA91-479B-9884-B207F97C4B4E}" type="sibTrans" cxnId="{098F93A3-5E4C-4059-9A71-856FFABE2675}">
      <dgm:prSet/>
      <dgm:spPr/>
      <dgm:t>
        <a:bodyPr/>
        <a:lstStyle/>
        <a:p>
          <a:endParaRPr lang="en-US"/>
        </a:p>
      </dgm:t>
    </dgm:pt>
    <dgm:pt modelId="{20C38E28-33BD-43CA-906A-C545D711D766}">
      <dgm:prSet/>
      <dgm:spPr/>
      <dgm:t>
        <a:bodyPr/>
        <a:lstStyle/>
        <a:p>
          <a:pPr>
            <a:lnSpc>
              <a:spcPct val="100000"/>
            </a:lnSpc>
          </a:pPr>
          <a:r>
            <a:rPr lang="en-US" dirty="0"/>
            <a:t>Qualitative review on programs who achieve success </a:t>
          </a:r>
        </a:p>
      </dgm:t>
    </dgm:pt>
    <dgm:pt modelId="{1423F362-AE9B-418D-A818-8F67EF50997D}" type="parTrans" cxnId="{01FB6228-2920-4B57-B5BD-F483093B7932}">
      <dgm:prSet/>
      <dgm:spPr/>
      <dgm:t>
        <a:bodyPr/>
        <a:lstStyle/>
        <a:p>
          <a:endParaRPr lang="en-US"/>
        </a:p>
      </dgm:t>
    </dgm:pt>
    <dgm:pt modelId="{9EADC549-B737-4850-8794-647816D2BF1E}" type="sibTrans" cxnId="{01FB6228-2920-4B57-B5BD-F483093B7932}">
      <dgm:prSet/>
      <dgm:spPr/>
      <dgm:t>
        <a:bodyPr/>
        <a:lstStyle/>
        <a:p>
          <a:endParaRPr lang="en-US"/>
        </a:p>
      </dgm:t>
    </dgm:pt>
    <dgm:pt modelId="{C35D363A-06A0-43EA-8F66-C82A7715784D}">
      <dgm:prSet/>
      <dgm:spPr/>
      <dgm:t>
        <a:bodyPr/>
        <a:lstStyle/>
        <a:p>
          <a:pPr>
            <a:lnSpc>
              <a:spcPct val="100000"/>
            </a:lnSpc>
          </a:pPr>
          <a:r>
            <a:rPr lang="en-US" dirty="0"/>
            <a:t>Develop standardized method to track career retention in primary care from different residency programs and tracks in the US.</a:t>
          </a:r>
        </a:p>
      </dgm:t>
    </dgm:pt>
    <dgm:pt modelId="{98E057C3-9063-4401-8E99-2499A28C6C98}" type="sibTrans" cxnId="{469C6C84-4193-4283-9A00-72CF964B8C32}">
      <dgm:prSet/>
      <dgm:spPr/>
      <dgm:t>
        <a:bodyPr/>
        <a:lstStyle/>
        <a:p>
          <a:endParaRPr lang="en-US"/>
        </a:p>
      </dgm:t>
    </dgm:pt>
    <dgm:pt modelId="{13EECCD3-6973-4EE8-8469-EBD544B7166C}" type="parTrans" cxnId="{469C6C84-4193-4283-9A00-72CF964B8C32}">
      <dgm:prSet/>
      <dgm:spPr/>
      <dgm:t>
        <a:bodyPr/>
        <a:lstStyle/>
        <a:p>
          <a:endParaRPr lang="en-US"/>
        </a:p>
      </dgm:t>
    </dgm:pt>
    <dgm:pt modelId="{DB2ECD7A-86D5-4CBF-ADE0-7A1D152DB831}" type="pres">
      <dgm:prSet presAssocID="{74D35809-C4B3-4F77-922C-F80161EF9542}" presName="root" presStyleCnt="0">
        <dgm:presLayoutVars>
          <dgm:dir/>
          <dgm:resizeHandles val="exact"/>
        </dgm:presLayoutVars>
      </dgm:prSet>
      <dgm:spPr/>
    </dgm:pt>
    <dgm:pt modelId="{92E09138-F2DE-4FA0-974B-94856AF3D05F}" type="pres">
      <dgm:prSet presAssocID="{C35D363A-06A0-43EA-8F66-C82A7715784D}" presName="compNode" presStyleCnt="0"/>
      <dgm:spPr/>
    </dgm:pt>
    <dgm:pt modelId="{37DC721B-F83D-48AB-A15B-26F3549F7D3F}" type="pres">
      <dgm:prSet presAssocID="{C35D363A-06A0-43EA-8F66-C82A7715784D}" presName="bgRect" presStyleLbl="bgShp" presStyleIdx="0" presStyleCnt="3"/>
      <dgm:spPr/>
    </dgm:pt>
    <dgm:pt modelId="{C1FBE93E-FB19-44CB-A6DD-279568FD77C1}" type="pres">
      <dgm:prSet presAssocID="{C35D363A-06A0-43EA-8F66-C82A7715784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tethoscope"/>
        </a:ext>
      </dgm:extLst>
    </dgm:pt>
    <dgm:pt modelId="{07EEF8FD-FFB0-4EE1-A6E8-9FD67C22D946}" type="pres">
      <dgm:prSet presAssocID="{C35D363A-06A0-43EA-8F66-C82A7715784D}" presName="spaceRect" presStyleCnt="0"/>
      <dgm:spPr/>
    </dgm:pt>
    <dgm:pt modelId="{E67D075C-B914-40A3-A5EC-80D09D3760D8}" type="pres">
      <dgm:prSet presAssocID="{C35D363A-06A0-43EA-8F66-C82A7715784D}" presName="parTx" presStyleLbl="revTx" presStyleIdx="0" presStyleCnt="3">
        <dgm:presLayoutVars>
          <dgm:chMax val="0"/>
          <dgm:chPref val="0"/>
        </dgm:presLayoutVars>
      </dgm:prSet>
      <dgm:spPr/>
    </dgm:pt>
    <dgm:pt modelId="{817491C1-E25C-400C-BAB0-58A2DBA34734}" type="pres">
      <dgm:prSet presAssocID="{98E057C3-9063-4401-8E99-2499A28C6C98}" presName="sibTrans" presStyleCnt="0"/>
      <dgm:spPr/>
    </dgm:pt>
    <dgm:pt modelId="{2BFE018D-C284-496C-9C99-59A0EA2EC7D5}" type="pres">
      <dgm:prSet presAssocID="{8F88F3DE-F34A-4A7A-BAE5-588B19D1A010}" presName="compNode" presStyleCnt="0"/>
      <dgm:spPr/>
    </dgm:pt>
    <dgm:pt modelId="{6B695BF4-9884-4DD7-8EB3-A58A831BFB7B}" type="pres">
      <dgm:prSet presAssocID="{8F88F3DE-F34A-4A7A-BAE5-588B19D1A010}" presName="bgRect" presStyleLbl="bgShp" presStyleIdx="1" presStyleCnt="3"/>
      <dgm:spPr/>
    </dgm:pt>
    <dgm:pt modelId="{53232A19-083A-484B-94B2-C9257DEAE42F}" type="pres">
      <dgm:prSet presAssocID="{8F88F3DE-F34A-4A7A-BAE5-588B19D1A01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771275C2-D596-4E7E-8C1B-07196E5100E8}" type="pres">
      <dgm:prSet presAssocID="{8F88F3DE-F34A-4A7A-BAE5-588B19D1A010}" presName="spaceRect" presStyleCnt="0"/>
      <dgm:spPr/>
    </dgm:pt>
    <dgm:pt modelId="{13C66966-CE68-4A63-AA88-9BE01CFE9F18}" type="pres">
      <dgm:prSet presAssocID="{8F88F3DE-F34A-4A7A-BAE5-588B19D1A010}" presName="parTx" presStyleLbl="revTx" presStyleIdx="1" presStyleCnt="3">
        <dgm:presLayoutVars>
          <dgm:chMax val="0"/>
          <dgm:chPref val="0"/>
        </dgm:presLayoutVars>
      </dgm:prSet>
      <dgm:spPr/>
    </dgm:pt>
    <dgm:pt modelId="{E7F6C1F9-694B-438A-AAF1-3C5BBCADD982}" type="pres">
      <dgm:prSet presAssocID="{219FABFF-AA91-479B-9884-B207F97C4B4E}" presName="sibTrans" presStyleCnt="0"/>
      <dgm:spPr/>
    </dgm:pt>
    <dgm:pt modelId="{E4DD7D01-E27D-4084-9131-6928B8654F0F}" type="pres">
      <dgm:prSet presAssocID="{20C38E28-33BD-43CA-906A-C545D711D766}" presName="compNode" presStyleCnt="0"/>
      <dgm:spPr/>
    </dgm:pt>
    <dgm:pt modelId="{295BC245-4AAB-4127-9BF2-D27BA1B3937E}" type="pres">
      <dgm:prSet presAssocID="{20C38E28-33BD-43CA-906A-C545D711D766}" presName="bgRect" presStyleLbl="bgShp" presStyleIdx="2" presStyleCnt="3"/>
      <dgm:spPr/>
    </dgm:pt>
    <dgm:pt modelId="{6233BB1B-5D0F-458E-903B-04FDAA947806}" type="pres">
      <dgm:prSet presAssocID="{20C38E28-33BD-43CA-906A-C545D711D76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roup"/>
        </a:ext>
      </dgm:extLst>
    </dgm:pt>
    <dgm:pt modelId="{5013F830-3241-4F1F-A530-74B259F7A59E}" type="pres">
      <dgm:prSet presAssocID="{20C38E28-33BD-43CA-906A-C545D711D766}" presName="spaceRect" presStyleCnt="0"/>
      <dgm:spPr/>
    </dgm:pt>
    <dgm:pt modelId="{C02D5E9A-B00F-427A-BE51-4786C514AA2D}" type="pres">
      <dgm:prSet presAssocID="{20C38E28-33BD-43CA-906A-C545D711D766}" presName="parTx" presStyleLbl="revTx" presStyleIdx="2" presStyleCnt="3">
        <dgm:presLayoutVars>
          <dgm:chMax val="0"/>
          <dgm:chPref val="0"/>
        </dgm:presLayoutVars>
      </dgm:prSet>
      <dgm:spPr/>
    </dgm:pt>
  </dgm:ptLst>
  <dgm:cxnLst>
    <dgm:cxn modelId="{01FB6228-2920-4B57-B5BD-F483093B7932}" srcId="{74D35809-C4B3-4F77-922C-F80161EF9542}" destId="{20C38E28-33BD-43CA-906A-C545D711D766}" srcOrd="2" destOrd="0" parTransId="{1423F362-AE9B-418D-A818-8F67EF50997D}" sibTransId="{9EADC549-B737-4850-8794-647816D2BF1E}"/>
    <dgm:cxn modelId="{DDC23B41-EBEC-43B8-8AE5-C74F630E6F8A}" type="presOf" srcId="{74D35809-C4B3-4F77-922C-F80161EF9542}" destId="{DB2ECD7A-86D5-4CBF-ADE0-7A1D152DB831}" srcOrd="0" destOrd="0" presId="urn:microsoft.com/office/officeart/2018/2/layout/IconVerticalSolidList"/>
    <dgm:cxn modelId="{469C6C84-4193-4283-9A00-72CF964B8C32}" srcId="{74D35809-C4B3-4F77-922C-F80161EF9542}" destId="{C35D363A-06A0-43EA-8F66-C82A7715784D}" srcOrd="0" destOrd="0" parTransId="{13EECCD3-6973-4EE8-8469-EBD544B7166C}" sibTransId="{98E057C3-9063-4401-8E99-2499A28C6C98}"/>
    <dgm:cxn modelId="{256B648A-6EF7-476D-ACBA-28C0FCCC5B25}" type="presOf" srcId="{C35D363A-06A0-43EA-8F66-C82A7715784D}" destId="{E67D075C-B914-40A3-A5EC-80D09D3760D8}" srcOrd="0" destOrd="0" presId="urn:microsoft.com/office/officeart/2018/2/layout/IconVerticalSolidList"/>
    <dgm:cxn modelId="{098F93A3-5E4C-4059-9A71-856FFABE2675}" srcId="{74D35809-C4B3-4F77-922C-F80161EF9542}" destId="{8F88F3DE-F34A-4A7A-BAE5-588B19D1A010}" srcOrd="1" destOrd="0" parTransId="{1D351CF4-DD00-4349-8F3C-6E78D707AC60}" sibTransId="{219FABFF-AA91-479B-9884-B207F97C4B4E}"/>
    <dgm:cxn modelId="{F66BEAB1-B17B-43FB-B153-79F7F328B567}" type="presOf" srcId="{8F88F3DE-F34A-4A7A-BAE5-588B19D1A010}" destId="{13C66966-CE68-4A63-AA88-9BE01CFE9F18}" srcOrd="0" destOrd="0" presId="urn:microsoft.com/office/officeart/2018/2/layout/IconVerticalSolidList"/>
    <dgm:cxn modelId="{387E4EB6-6381-4B48-9D01-8EA147DB7FB4}" type="presOf" srcId="{20C38E28-33BD-43CA-906A-C545D711D766}" destId="{C02D5E9A-B00F-427A-BE51-4786C514AA2D}" srcOrd="0" destOrd="0" presId="urn:microsoft.com/office/officeart/2018/2/layout/IconVerticalSolidList"/>
    <dgm:cxn modelId="{8795AD2A-4999-4414-863B-49F6C5BEE62C}" type="presParOf" srcId="{DB2ECD7A-86D5-4CBF-ADE0-7A1D152DB831}" destId="{92E09138-F2DE-4FA0-974B-94856AF3D05F}" srcOrd="0" destOrd="0" presId="urn:microsoft.com/office/officeart/2018/2/layout/IconVerticalSolidList"/>
    <dgm:cxn modelId="{639E9D24-AD75-427B-9D50-B1795BEC8F13}" type="presParOf" srcId="{92E09138-F2DE-4FA0-974B-94856AF3D05F}" destId="{37DC721B-F83D-48AB-A15B-26F3549F7D3F}" srcOrd="0" destOrd="0" presId="urn:microsoft.com/office/officeart/2018/2/layout/IconVerticalSolidList"/>
    <dgm:cxn modelId="{4121F9E0-D6A2-4734-BF19-D0F0F07555A2}" type="presParOf" srcId="{92E09138-F2DE-4FA0-974B-94856AF3D05F}" destId="{C1FBE93E-FB19-44CB-A6DD-279568FD77C1}" srcOrd="1" destOrd="0" presId="urn:microsoft.com/office/officeart/2018/2/layout/IconVerticalSolidList"/>
    <dgm:cxn modelId="{598B1B5D-1833-428F-ACCE-25920ADC1380}" type="presParOf" srcId="{92E09138-F2DE-4FA0-974B-94856AF3D05F}" destId="{07EEF8FD-FFB0-4EE1-A6E8-9FD67C22D946}" srcOrd="2" destOrd="0" presId="urn:microsoft.com/office/officeart/2018/2/layout/IconVerticalSolidList"/>
    <dgm:cxn modelId="{96E1F559-AAB6-4667-9380-316F01CD68CC}" type="presParOf" srcId="{92E09138-F2DE-4FA0-974B-94856AF3D05F}" destId="{E67D075C-B914-40A3-A5EC-80D09D3760D8}" srcOrd="3" destOrd="0" presId="urn:microsoft.com/office/officeart/2018/2/layout/IconVerticalSolidList"/>
    <dgm:cxn modelId="{1BE5D0ED-10A9-40F6-81DB-7D50DE4FEC79}" type="presParOf" srcId="{DB2ECD7A-86D5-4CBF-ADE0-7A1D152DB831}" destId="{817491C1-E25C-400C-BAB0-58A2DBA34734}" srcOrd="1" destOrd="0" presId="urn:microsoft.com/office/officeart/2018/2/layout/IconVerticalSolidList"/>
    <dgm:cxn modelId="{4489C5FA-FD1A-4DBB-970C-D74483DB81D0}" type="presParOf" srcId="{DB2ECD7A-86D5-4CBF-ADE0-7A1D152DB831}" destId="{2BFE018D-C284-496C-9C99-59A0EA2EC7D5}" srcOrd="2" destOrd="0" presId="urn:microsoft.com/office/officeart/2018/2/layout/IconVerticalSolidList"/>
    <dgm:cxn modelId="{9DD520EB-1F23-45B4-8DA9-249BC56F762E}" type="presParOf" srcId="{2BFE018D-C284-496C-9C99-59A0EA2EC7D5}" destId="{6B695BF4-9884-4DD7-8EB3-A58A831BFB7B}" srcOrd="0" destOrd="0" presId="urn:microsoft.com/office/officeart/2018/2/layout/IconVerticalSolidList"/>
    <dgm:cxn modelId="{100BBC3D-0344-4AD3-B088-975EC13F47C2}" type="presParOf" srcId="{2BFE018D-C284-496C-9C99-59A0EA2EC7D5}" destId="{53232A19-083A-484B-94B2-C9257DEAE42F}" srcOrd="1" destOrd="0" presId="urn:microsoft.com/office/officeart/2018/2/layout/IconVerticalSolidList"/>
    <dgm:cxn modelId="{A3C063FD-226A-4D32-924B-5DB5B2C3CABA}" type="presParOf" srcId="{2BFE018D-C284-496C-9C99-59A0EA2EC7D5}" destId="{771275C2-D596-4E7E-8C1B-07196E5100E8}" srcOrd="2" destOrd="0" presId="urn:microsoft.com/office/officeart/2018/2/layout/IconVerticalSolidList"/>
    <dgm:cxn modelId="{BFD7B299-33F9-49A5-8ABA-5E1EAB84EC51}" type="presParOf" srcId="{2BFE018D-C284-496C-9C99-59A0EA2EC7D5}" destId="{13C66966-CE68-4A63-AA88-9BE01CFE9F18}" srcOrd="3" destOrd="0" presId="urn:microsoft.com/office/officeart/2018/2/layout/IconVerticalSolidList"/>
    <dgm:cxn modelId="{A288F206-BCED-4668-AC2A-0ADE9D6715A5}" type="presParOf" srcId="{DB2ECD7A-86D5-4CBF-ADE0-7A1D152DB831}" destId="{E7F6C1F9-694B-438A-AAF1-3C5BBCADD982}" srcOrd="3" destOrd="0" presId="urn:microsoft.com/office/officeart/2018/2/layout/IconVerticalSolidList"/>
    <dgm:cxn modelId="{50EA27E5-96CD-4AAB-94D7-EE89F5DCEA8E}" type="presParOf" srcId="{DB2ECD7A-86D5-4CBF-ADE0-7A1D152DB831}" destId="{E4DD7D01-E27D-4084-9131-6928B8654F0F}" srcOrd="4" destOrd="0" presId="urn:microsoft.com/office/officeart/2018/2/layout/IconVerticalSolidList"/>
    <dgm:cxn modelId="{F9AC7B24-C8BD-4E17-9F2D-4EC484D3E240}" type="presParOf" srcId="{E4DD7D01-E27D-4084-9131-6928B8654F0F}" destId="{295BC245-4AAB-4127-9BF2-D27BA1B3937E}" srcOrd="0" destOrd="0" presId="urn:microsoft.com/office/officeart/2018/2/layout/IconVerticalSolidList"/>
    <dgm:cxn modelId="{E2689900-A3DF-47CD-AE11-AC71474676CA}" type="presParOf" srcId="{E4DD7D01-E27D-4084-9131-6928B8654F0F}" destId="{6233BB1B-5D0F-458E-903B-04FDAA947806}" srcOrd="1" destOrd="0" presId="urn:microsoft.com/office/officeart/2018/2/layout/IconVerticalSolidList"/>
    <dgm:cxn modelId="{16A130FE-3531-484D-8CE7-8795BCDA1596}" type="presParOf" srcId="{E4DD7D01-E27D-4084-9131-6928B8654F0F}" destId="{5013F830-3241-4F1F-A530-74B259F7A59E}" srcOrd="2" destOrd="0" presId="urn:microsoft.com/office/officeart/2018/2/layout/IconVerticalSolidList"/>
    <dgm:cxn modelId="{4ABB0F29-81FA-41F1-90D4-A1E381120284}" type="presParOf" srcId="{E4DD7D01-E27D-4084-9131-6928B8654F0F}" destId="{C02D5E9A-B00F-427A-BE51-4786C514AA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C15F1-4751-4C88-983F-7A0A25E7DD46}">
      <dsp:nvSpPr>
        <dsp:cNvPr id="0" name=""/>
        <dsp:cNvSpPr/>
      </dsp:nvSpPr>
      <dsp:spPr>
        <a:xfrm>
          <a:off x="1069567" y="0"/>
          <a:ext cx="5053598" cy="3158499"/>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98238-23F4-4508-9401-D7F1408A4E11}">
      <dsp:nvSpPr>
        <dsp:cNvPr id="0" name=""/>
        <dsp:cNvSpPr/>
      </dsp:nvSpPr>
      <dsp:spPr>
        <a:xfrm>
          <a:off x="1527372" y="2179996"/>
          <a:ext cx="131393" cy="131393"/>
        </a:xfrm>
        <a:prstGeom prst="ellips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EE0B-8F6C-4C86-A9E6-120A778EA464}">
      <dsp:nvSpPr>
        <dsp:cNvPr id="0" name=""/>
        <dsp:cNvSpPr/>
      </dsp:nvSpPr>
      <dsp:spPr>
        <a:xfrm>
          <a:off x="1593069" y="2245692"/>
          <a:ext cx="1177488" cy="91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3"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70K PCP shortage</a:t>
          </a:r>
        </a:p>
      </dsp:txBody>
      <dsp:txXfrm>
        <a:off x="1593069" y="2245692"/>
        <a:ext cx="1177488" cy="912806"/>
      </dsp:txXfrm>
    </dsp:sp>
    <dsp:sp modelId="{B48A6737-067A-423D-A488-CC79134E0CD2}">
      <dsp:nvSpPr>
        <dsp:cNvPr id="0" name=""/>
        <dsp:cNvSpPr/>
      </dsp:nvSpPr>
      <dsp:spPr>
        <a:xfrm>
          <a:off x="2687173" y="1321515"/>
          <a:ext cx="237519" cy="237519"/>
        </a:xfrm>
        <a:prstGeom prst="ellipse">
          <a:avLst/>
        </a:prstGeom>
        <a:solidFill>
          <a:schemeClr val="accent4">
            <a:shade val="50000"/>
            <a:hueOff val="-284992"/>
            <a:satOff val="18885"/>
            <a:lumOff val="285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75DFC-6EB2-4456-8E06-CA58D59D80EB}">
      <dsp:nvSpPr>
        <dsp:cNvPr id="0" name=""/>
        <dsp:cNvSpPr/>
      </dsp:nvSpPr>
      <dsp:spPr>
        <a:xfrm>
          <a:off x="2805933" y="1440275"/>
          <a:ext cx="1212863" cy="171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56"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1,500 patients per PCP</a:t>
          </a:r>
        </a:p>
      </dsp:txBody>
      <dsp:txXfrm>
        <a:off x="2805933" y="1440275"/>
        <a:ext cx="1212863" cy="1718223"/>
      </dsp:txXfrm>
    </dsp:sp>
    <dsp:sp modelId="{09E03038-1C21-4D29-9956-0F3573C7BAE9}">
      <dsp:nvSpPr>
        <dsp:cNvPr id="0" name=""/>
        <dsp:cNvSpPr/>
      </dsp:nvSpPr>
      <dsp:spPr>
        <a:xfrm>
          <a:off x="4081966" y="799100"/>
          <a:ext cx="328483" cy="328483"/>
        </a:xfrm>
        <a:prstGeom prst="ellipse">
          <a:avLst/>
        </a:prstGeom>
        <a:solidFill>
          <a:schemeClr val="accent4">
            <a:shade val="50000"/>
            <a:hueOff val="-284992"/>
            <a:satOff val="18885"/>
            <a:lumOff val="285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ED205-60C3-4DDE-A9EB-2BA01299F4AE}">
      <dsp:nvSpPr>
        <dsp:cNvPr id="0" name=""/>
        <dsp:cNvSpPr/>
      </dsp:nvSpPr>
      <dsp:spPr>
        <a:xfrm>
          <a:off x="4229543" y="937197"/>
          <a:ext cx="1212863" cy="219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057"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105 million Americans with no PCP</a:t>
          </a:r>
        </a:p>
      </dsp:txBody>
      <dsp:txXfrm>
        <a:off x="4229543" y="937197"/>
        <a:ext cx="1212863" cy="219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B8719-5271-1843-82FB-6ACA584F4E18}">
      <dsp:nvSpPr>
        <dsp:cNvPr id="0" name=""/>
        <dsp:cNvSpPr/>
      </dsp:nvSpPr>
      <dsp:spPr>
        <a:xfrm>
          <a:off x="5257800" y="1651633"/>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16F666-89EC-B24A-A353-F047DB49489B}">
      <dsp:nvSpPr>
        <dsp:cNvPr id="0" name=""/>
        <dsp:cNvSpPr/>
      </dsp:nvSpPr>
      <dsp:spPr>
        <a:xfrm>
          <a:off x="5212080" y="1651633"/>
          <a:ext cx="91440" cy="645608"/>
        </a:xfrm>
        <a:custGeom>
          <a:avLst/>
          <a:gdLst/>
          <a:ahLst/>
          <a:cxnLst/>
          <a:rect l="0" t="0" r="0" b="0"/>
          <a:pathLst>
            <a:path>
              <a:moveTo>
                <a:pt x="45720" y="0"/>
              </a:moveTo>
              <a:lnTo>
                <a:pt x="45720" y="64560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327B3-D7C8-7E4B-BF61-A856EBB84CD3}">
      <dsp:nvSpPr>
        <dsp:cNvPr id="0" name=""/>
        <dsp:cNvSpPr/>
      </dsp:nvSpPr>
      <dsp:spPr>
        <a:xfrm>
          <a:off x="1537867" y="1651633"/>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948BF-397D-A549-A61F-5298A32D841E}">
      <dsp:nvSpPr>
        <dsp:cNvPr id="0" name=""/>
        <dsp:cNvSpPr/>
      </dsp:nvSpPr>
      <dsp:spPr>
        <a:xfrm>
          <a:off x="3720638" y="114471"/>
          <a:ext cx="3074323" cy="153716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Primary care recruitment and retention</a:t>
          </a:r>
        </a:p>
      </dsp:txBody>
      <dsp:txXfrm>
        <a:off x="3720638" y="114471"/>
        <a:ext cx="3074323" cy="1537161"/>
      </dsp:txXfrm>
    </dsp:sp>
    <dsp:sp modelId="{73574B51-ED42-834F-BC43-93172530BE6F}">
      <dsp:nvSpPr>
        <dsp:cNvPr id="0" name=""/>
        <dsp:cNvSpPr/>
      </dsp:nvSpPr>
      <dsp:spPr>
        <a:xfrm>
          <a:off x="706" y="2297242"/>
          <a:ext cx="3074323" cy="153716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Clinical Environment</a:t>
          </a:r>
        </a:p>
      </dsp:txBody>
      <dsp:txXfrm>
        <a:off x="706" y="2297242"/>
        <a:ext cx="3074323" cy="1537161"/>
      </dsp:txXfrm>
    </dsp:sp>
    <dsp:sp modelId="{97BDD04B-DC95-E342-AEF1-EEBC18F2F59C}">
      <dsp:nvSpPr>
        <dsp:cNvPr id="0" name=""/>
        <dsp:cNvSpPr/>
      </dsp:nvSpPr>
      <dsp:spPr>
        <a:xfrm>
          <a:off x="3720638" y="2297242"/>
          <a:ext cx="3074323" cy="153716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Compensation</a:t>
          </a:r>
        </a:p>
      </dsp:txBody>
      <dsp:txXfrm>
        <a:off x="3720638" y="2297242"/>
        <a:ext cx="3074323" cy="1537161"/>
      </dsp:txXfrm>
    </dsp:sp>
    <dsp:sp modelId="{9DC34D7B-5F4D-074A-BE36-7FA57D42014F}">
      <dsp:nvSpPr>
        <dsp:cNvPr id="0" name=""/>
        <dsp:cNvSpPr/>
      </dsp:nvSpPr>
      <dsp:spPr>
        <a:xfrm>
          <a:off x="7440570" y="2297242"/>
          <a:ext cx="3074323" cy="1537161"/>
        </a:xfrm>
        <a:prstGeom prst="rect">
          <a:avLst/>
        </a:prstGeom>
        <a:solidFill>
          <a:schemeClr val="accent3">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Learner experience</a:t>
          </a:r>
        </a:p>
      </dsp:txBody>
      <dsp:txXfrm>
        <a:off x="7440570" y="2297242"/>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4E434-1694-8143-B55F-0653DED4EF35}">
      <dsp:nvSpPr>
        <dsp:cNvPr id="0" name=""/>
        <dsp:cNvSpPr/>
      </dsp:nvSpPr>
      <dsp:spPr>
        <a:xfrm>
          <a:off x="3358709" y="2989447"/>
          <a:ext cx="1178351" cy="1178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Primary Care</a:t>
          </a:r>
        </a:p>
      </dsp:txBody>
      <dsp:txXfrm>
        <a:off x="3531275" y="3162013"/>
        <a:ext cx="833219" cy="833219"/>
      </dsp:txXfrm>
    </dsp:sp>
    <dsp:sp modelId="{25CA4D59-B9DE-284F-8579-64123849F266}">
      <dsp:nvSpPr>
        <dsp:cNvPr id="0" name=""/>
        <dsp:cNvSpPr/>
      </dsp:nvSpPr>
      <dsp:spPr>
        <a:xfrm rot="10800000">
          <a:off x="700292" y="3410707"/>
          <a:ext cx="2512204" cy="33583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B979D-4496-0D4E-B147-5FED8E4ED825}">
      <dsp:nvSpPr>
        <dsp:cNvPr id="0" name=""/>
        <dsp:cNvSpPr/>
      </dsp:nvSpPr>
      <dsp:spPr>
        <a:xfrm>
          <a:off x="287869" y="3248684"/>
          <a:ext cx="824845" cy="659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7196" y="3268011"/>
        <a:ext cx="786191" cy="621222"/>
      </dsp:txXfrm>
    </dsp:sp>
    <dsp:sp modelId="{7D520474-96F4-FC41-9618-6B4AB7620744}">
      <dsp:nvSpPr>
        <dsp:cNvPr id="0" name=""/>
        <dsp:cNvSpPr/>
      </dsp:nvSpPr>
      <dsp:spPr>
        <a:xfrm rot="11880000">
          <a:off x="797762" y="2795303"/>
          <a:ext cx="2512204" cy="335830"/>
        </a:xfrm>
        <a:prstGeom prst="leftArrow">
          <a:avLst>
            <a:gd name="adj1" fmla="val 60000"/>
            <a:gd name="adj2" fmla="val 50000"/>
          </a:avLst>
        </a:prstGeom>
        <a:solidFill>
          <a:schemeClr val="accent2">
            <a:hueOff val="-1023361"/>
            <a:satOff val="2626"/>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6AC70-D0ED-5348-A995-9125B9FED6F8}">
      <dsp:nvSpPr>
        <dsp:cNvPr id="0" name=""/>
        <dsp:cNvSpPr/>
      </dsp:nvSpPr>
      <dsp:spPr>
        <a:xfrm>
          <a:off x="446817" y="2245123"/>
          <a:ext cx="824845" cy="659876"/>
        </a:xfrm>
        <a:prstGeom prst="roundRect">
          <a:avLst>
            <a:gd name="adj" fmla="val 10000"/>
          </a:avLst>
        </a:prstGeom>
        <a:solidFill>
          <a:schemeClr val="accent2">
            <a:hueOff val="-1023361"/>
            <a:satOff val="2626"/>
            <a:lumOff val="-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66144" y="2264450"/>
        <a:ext cx="786191" cy="621222"/>
      </dsp:txXfrm>
    </dsp:sp>
    <dsp:sp modelId="{2DA7C50B-52B0-1E4A-98EB-E8E2FF9F725E}">
      <dsp:nvSpPr>
        <dsp:cNvPr id="0" name=""/>
        <dsp:cNvSpPr/>
      </dsp:nvSpPr>
      <dsp:spPr>
        <a:xfrm rot="12960000">
          <a:off x="1080633" y="2240138"/>
          <a:ext cx="2512204" cy="335830"/>
        </a:xfrm>
        <a:prstGeom prst="leftArrow">
          <a:avLst>
            <a:gd name="adj1" fmla="val 60000"/>
            <a:gd name="adj2" fmla="val 50000"/>
          </a:avLst>
        </a:prstGeom>
        <a:solidFill>
          <a:schemeClr val="accent2">
            <a:hueOff val="-2046722"/>
            <a:satOff val="5251"/>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2D35D5-3854-AF4E-8DE5-89DC9AD1F51B}">
      <dsp:nvSpPr>
        <dsp:cNvPr id="0" name=""/>
        <dsp:cNvSpPr/>
      </dsp:nvSpPr>
      <dsp:spPr>
        <a:xfrm>
          <a:off x="908104" y="1339797"/>
          <a:ext cx="824845" cy="659876"/>
        </a:xfrm>
        <a:prstGeom prst="roundRect">
          <a:avLst>
            <a:gd name="adj" fmla="val 10000"/>
          </a:avLst>
        </a:prstGeom>
        <a:solidFill>
          <a:schemeClr val="accent2">
            <a:hueOff val="-2046722"/>
            <a:satOff val="5251"/>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27431" y="1359124"/>
        <a:ext cx="786191" cy="621222"/>
      </dsp:txXfrm>
    </dsp:sp>
    <dsp:sp modelId="{8D1670FE-FDB8-0B43-91AE-3FE31873DBE8}">
      <dsp:nvSpPr>
        <dsp:cNvPr id="0" name=""/>
        <dsp:cNvSpPr/>
      </dsp:nvSpPr>
      <dsp:spPr>
        <a:xfrm rot="14040000">
          <a:off x="1521214" y="1799557"/>
          <a:ext cx="2512204" cy="335830"/>
        </a:xfrm>
        <a:prstGeom prst="leftArrow">
          <a:avLst>
            <a:gd name="adj1" fmla="val 60000"/>
            <a:gd name="adj2" fmla="val 50000"/>
          </a:avLst>
        </a:prstGeom>
        <a:solidFill>
          <a:schemeClr val="accent2">
            <a:hueOff val="-3070083"/>
            <a:satOff val="7877"/>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74A727-4CEF-B845-9F63-529101E555A6}">
      <dsp:nvSpPr>
        <dsp:cNvPr id="0" name=""/>
        <dsp:cNvSpPr/>
      </dsp:nvSpPr>
      <dsp:spPr>
        <a:xfrm>
          <a:off x="1626575" y="621326"/>
          <a:ext cx="824845" cy="659876"/>
        </a:xfrm>
        <a:prstGeom prst="roundRect">
          <a:avLst>
            <a:gd name="adj" fmla="val 10000"/>
          </a:avLst>
        </a:prstGeom>
        <a:solidFill>
          <a:schemeClr val="accent2">
            <a:hueOff val="-3070083"/>
            <a:satOff val="7877"/>
            <a:lumOff val="-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645902" y="640653"/>
        <a:ext cx="786191" cy="621222"/>
      </dsp:txXfrm>
    </dsp:sp>
    <dsp:sp modelId="{E4326212-B34B-6249-A826-274A8413E95D}">
      <dsp:nvSpPr>
        <dsp:cNvPr id="0" name=""/>
        <dsp:cNvSpPr/>
      </dsp:nvSpPr>
      <dsp:spPr>
        <a:xfrm rot="15120000">
          <a:off x="2076378" y="1516687"/>
          <a:ext cx="2512204" cy="335830"/>
        </a:xfrm>
        <a:prstGeom prst="leftArrow">
          <a:avLst>
            <a:gd name="adj1" fmla="val 60000"/>
            <a:gd name="adj2" fmla="val 50000"/>
          </a:avLst>
        </a:prstGeom>
        <a:solidFill>
          <a:schemeClr val="accent2">
            <a:hueOff val="-4093444"/>
            <a:satOff val="1050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4A740-5A27-DE45-A46B-BBFF3D1C8CB8}">
      <dsp:nvSpPr>
        <dsp:cNvPr id="0" name=""/>
        <dsp:cNvSpPr/>
      </dsp:nvSpPr>
      <dsp:spPr>
        <a:xfrm>
          <a:off x="2531901" y="160039"/>
          <a:ext cx="824845" cy="659876"/>
        </a:xfrm>
        <a:prstGeom prst="roundRect">
          <a:avLst>
            <a:gd name="adj" fmla="val 10000"/>
          </a:avLst>
        </a:prstGeom>
        <a:solidFill>
          <a:schemeClr val="accent2">
            <a:hueOff val="-4093444"/>
            <a:satOff val="10502"/>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2551228" y="179366"/>
        <a:ext cx="786191" cy="621222"/>
      </dsp:txXfrm>
    </dsp:sp>
    <dsp:sp modelId="{4CCC5B31-CBA4-2844-96B6-9B4060200EAA}">
      <dsp:nvSpPr>
        <dsp:cNvPr id="0" name=""/>
        <dsp:cNvSpPr/>
      </dsp:nvSpPr>
      <dsp:spPr>
        <a:xfrm rot="16200000">
          <a:off x="2691783" y="1419216"/>
          <a:ext cx="2512204" cy="335830"/>
        </a:xfrm>
        <a:prstGeom prst="leftArrow">
          <a:avLst>
            <a:gd name="adj1" fmla="val 60000"/>
            <a:gd name="adj2" fmla="val 50000"/>
          </a:avLst>
        </a:prstGeom>
        <a:solidFill>
          <a:schemeClr val="accent2">
            <a:hueOff val="-5116805"/>
            <a:satOff val="13128"/>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38722-C943-4A41-9C1E-C03D2539B563}">
      <dsp:nvSpPr>
        <dsp:cNvPr id="0" name=""/>
        <dsp:cNvSpPr/>
      </dsp:nvSpPr>
      <dsp:spPr>
        <a:xfrm>
          <a:off x="3535462" y="1091"/>
          <a:ext cx="824845" cy="659876"/>
        </a:xfrm>
        <a:prstGeom prst="roundRect">
          <a:avLst>
            <a:gd name="adj" fmla="val 10000"/>
          </a:avLst>
        </a:prstGeom>
        <a:solidFill>
          <a:schemeClr val="accent2">
            <a:hueOff val="-5116805"/>
            <a:satOff val="1312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554789" y="20418"/>
        <a:ext cx="786191" cy="621222"/>
      </dsp:txXfrm>
    </dsp:sp>
    <dsp:sp modelId="{656737E8-DCF0-6B43-B1AF-73056500679B}">
      <dsp:nvSpPr>
        <dsp:cNvPr id="0" name=""/>
        <dsp:cNvSpPr/>
      </dsp:nvSpPr>
      <dsp:spPr>
        <a:xfrm rot="17280000">
          <a:off x="3307187" y="1516687"/>
          <a:ext cx="2512204" cy="335830"/>
        </a:xfrm>
        <a:prstGeom prst="leftArrow">
          <a:avLst>
            <a:gd name="adj1" fmla="val 60000"/>
            <a:gd name="adj2" fmla="val 50000"/>
          </a:avLst>
        </a:prstGeom>
        <a:solidFill>
          <a:schemeClr val="accent2">
            <a:hueOff val="-6140166"/>
            <a:satOff val="15754"/>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3F8CD-26BB-354C-A805-EE4302600D71}">
      <dsp:nvSpPr>
        <dsp:cNvPr id="0" name=""/>
        <dsp:cNvSpPr/>
      </dsp:nvSpPr>
      <dsp:spPr>
        <a:xfrm>
          <a:off x="4539024" y="160039"/>
          <a:ext cx="824845" cy="659876"/>
        </a:xfrm>
        <a:prstGeom prst="roundRect">
          <a:avLst>
            <a:gd name="adj" fmla="val 10000"/>
          </a:avLst>
        </a:prstGeom>
        <a:solidFill>
          <a:schemeClr val="accent2">
            <a:hueOff val="-6140166"/>
            <a:satOff val="15754"/>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558351" y="179366"/>
        <a:ext cx="786191" cy="621222"/>
      </dsp:txXfrm>
    </dsp:sp>
    <dsp:sp modelId="{34BAD74E-5501-2840-9C5A-20559DAA1BE4}">
      <dsp:nvSpPr>
        <dsp:cNvPr id="0" name=""/>
        <dsp:cNvSpPr/>
      </dsp:nvSpPr>
      <dsp:spPr>
        <a:xfrm rot="18360000">
          <a:off x="3862352" y="1799557"/>
          <a:ext cx="2512204" cy="335830"/>
        </a:xfrm>
        <a:prstGeom prst="leftArrow">
          <a:avLst>
            <a:gd name="adj1" fmla="val 60000"/>
            <a:gd name="adj2" fmla="val 50000"/>
          </a:avLst>
        </a:prstGeom>
        <a:solidFill>
          <a:schemeClr val="accent2">
            <a:hueOff val="-7163526"/>
            <a:satOff val="18379"/>
            <a:lumOff val="-1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D7B15-AF03-BB4C-9578-57CAB6F93EC5}">
      <dsp:nvSpPr>
        <dsp:cNvPr id="0" name=""/>
        <dsp:cNvSpPr/>
      </dsp:nvSpPr>
      <dsp:spPr>
        <a:xfrm>
          <a:off x="5444350" y="621326"/>
          <a:ext cx="824845" cy="659876"/>
        </a:xfrm>
        <a:prstGeom prst="roundRect">
          <a:avLst>
            <a:gd name="adj" fmla="val 10000"/>
          </a:avLst>
        </a:prstGeom>
        <a:solidFill>
          <a:schemeClr val="accent2">
            <a:hueOff val="-7163526"/>
            <a:satOff val="18379"/>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463677" y="640653"/>
        <a:ext cx="786191" cy="621222"/>
      </dsp:txXfrm>
    </dsp:sp>
    <dsp:sp modelId="{E2206B50-B3C2-874F-8A66-83C0933DE4A4}">
      <dsp:nvSpPr>
        <dsp:cNvPr id="0" name=""/>
        <dsp:cNvSpPr/>
      </dsp:nvSpPr>
      <dsp:spPr>
        <a:xfrm rot="19440000">
          <a:off x="4302933" y="2240138"/>
          <a:ext cx="2512204" cy="335830"/>
        </a:xfrm>
        <a:prstGeom prst="leftArrow">
          <a:avLst>
            <a:gd name="adj1" fmla="val 60000"/>
            <a:gd name="adj2" fmla="val 50000"/>
          </a:avLst>
        </a:prstGeom>
        <a:solidFill>
          <a:schemeClr val="accent2">
            <a:hueOff val="-8186887"/>
            <a:satOff val="21005"/>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5215AF-4A80-5C4E-B583-CF228987D73A}">
      <dsp:nvSpPr>
        <dsp:cNvPr id="0" name=""/>
        <dsp:cNvSpPr/>
      </dsp:nvSpPr>
      <dsp:spPr>
        <a:xfrm>
          <a:off x="6162820" y="1339797"/>
          <a:ext cx="824845" cy="659876"/>
        </a:xfrm>
        <a:prstGeom prst="roundRect">
          <a:avLst>
            <a:gd name="adj" fmla="val 10000"/>
          </a:avLst>
        </a:prstGeom>
        <a:solidFill>
          <a:schemeClr val="accent2">
            <a:hueOff val="-8186887"/>
            <a:satOff val="21005"/>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182147" y="1359124"/>
        <a:ext cx="786191" cy="621222"/>
      </dsp:txXfrm>
    </dsp:sp>
    <dsp:sp modelId="{8C1D4770-36BC-864B-A7DE-9417EEF0CE05}">
      <dsp:nvSpPr>
        <dsp:cNvPr id="0" name=""/>
        <dsp:cNvSpPr/>
      </dsp:nvSpPr>
      <dsp:spPr>
        <a:xfrm rot="20520000">
          <a:off x="4585803" y="2795303"/>
          <a:ext cx="2512204" cy="335830"/>
        </a:xfrm>
        <a:prstGeom prst="leftArrow">
          <a:avLst>
            <a:gd name="adj1" fmla="val 60000"/>
            <a:gd name="adj2" fmla="val 50000"/>
          </a:avLst>
        </a:prstGeom>
        <a:solidFill>
          <a:schemeClr val="accent2">
            <a:hueOff val="-9210248"/>
            <a:satOff val="23630"/>
            <a:lumOff val="-2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CAA91-D0EE-BC4A-95C9-518ADA9DD56D}">
      <dsp:nvSpPr>
        <dsp:cNvPr id="0" name=""/>
        <dsp:cNvSpPr/>
      </dsp:nvSpPr>
      <dsp:spPr>
        <a:xfrm>
          <a:off x="6624107" y="2245123"/>
          <a:ext cx="824845" cy="659876"/>
        </a:xfrm>
        <a:prstGeom prst="roundRect">
          <a:avLst>
            <a:gd name="adj" fmla="val 10000"/>
          </a:avLst>
        </a:prstGeom>
        <a:solidFill>
          <a:schemeClr val="accent2">
            <a:hueOff val="-9210248"/>
            <a:satOff val="23630"/>
            <a:lumOff val="-2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643434" y="2264450"/>
        <a:ext cx="786191" cy="621222"/>
      </dsp:txXfrm>
    </dsp:sp>
    <dsp:sp modelId="{D63C6582-EC8D-3549-8DDF-791EEB1DF557}">
      <dsp:nvSpPr>
        <dsp:cNvPr id="0" name=""/>
        <dsp:cNvSpPr/>
      </dsp:nvSpPr>
      <dsp:spPr>
        <a:xfrm>
          <a:off x="4683274" y="3410707"/>
          <a:ext cx="2512204" cy="335830"/>
        </a:xfrm>
        <a:prstGeom prst="leftArrow">
          <a:avLst>
            <a:gd name="adj1" fmla="val 60000"/>
            <a:gd name="adj2" fmla="val 50000"/>
          </a:avLst>
        </a:prstGeom>
        <a:solidFill>
          <a:schemeClr val="accent2">
            <a:hueOff val="-10233609"/>
            <a:satOff val="26256"/>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C3921B-38FF-A64B-A279-A06F9088A548}">
      <dsp:nvSpPr>
        <dsp:cNvPr id="0" name=""/>
        <dsp:cNvSpPr/>
      </dsp:nvSpPr>
      <dsp:spPr>
        <a:xfrm>
          <a:off x="6783055" y="3248684"/>
          <a:ext cx="824845" cy="659876"/>
        </a:xfrm>
        <a:prstGeom prst="roundRect">
          <a:avLst>
            <a:gd name="adj" fmla="val 10000"/>
          </a:avLst>
        </a:prstGeom>
        <a:solidFill>
          <a:schemeClr val="accent2">
            <a:hueOff val="-10233609"/>
            <a:satOff val="2625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802382" y="3268011"/>
        <a:ext cx="786191" cy="621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270CB-463A-A14A-A448-C3871B977161}">
      <dsp:nvSpPr>
        <dsp:cNvPr id="0" name=""/>
        <dsp:cNvSpPr/>
      </dsp:nvSpPr>
      <dsp:spPr>
        <a:xfrm>
          <a:off x="0" y="396538"/>
          <a:ext cx="10058399" cy="1146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54152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Survey to track the workforce</a:t>
          </a:r>
        </a:p>
        <a:p>
          <a:pPr marL="171450" lvl="1" indent="-171450" algn="l" defTabSz="711200">
            <a:lnSpc>
              <a:spcPct val="90000"/>
            </a:lnSpc>
            <a:spcBef>
              <a:spcPct val="0"/>
            </a:spcBef>
            <a:spcAft>
              <a:spcPct val="15000"/>
            </a:spcAft>
            <a:buChar char="•"/>
          </a:pPr>
          <a:r>
            <a:rPr lang="en-US" sz="1600" kern="1200" dirty="0"/>
            <a:t>Recognize and overcome the hidden (and overt) messaging</a:t>
          </a:r>
        </a:p>
      </dsp:txBody>
      <dsp:txXfrm>
        <a:off x="0" y="396538"/>
        <a:ext cx="10058399" cy="1146600"/>
      </dsp:txXfrm>
    </dsp:sp>
    <dsp:sp modelId="{ED0E2899-F040-3440-9C1C-7FCBD3A1FB54}">
      <dsp:nvSpPr>
        <dsp:cNvPr id="0" name=""/>
        <dsp:cNvSpPr/>
      </dsp:nvSpPr>
      <dsp:spPr>
        <a:xfrm>
          <a:off x="502920" y="12778"/>
          <a:ext cx="704088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Individual factors: </a:t>
          </a:r>
          <a:br>
            <a:rPr lang="en-US" sz="1800" kern="1200"/>
          </a:br>
          <a:r>
            <a:rPr lang="en-US" sz="1800" i="1" kern="1200"/>
            <a:t>Defining who is choosing primary care</a:t>
          </a:r>
          <a:endParaRPr lang="en-US" sz="1800" kern="1200"/>
        </a:p>
      </dsp:txBody>
      <dsp:txXfrm>
        <a:off x="540387" y="50245"/>
        <a:ext cx="6965946" cy="692586"/>
      </dsp:txXfrm>
    </dsp:sp>
    <dsp:sp modelId="{10DA2047-0879-F541-8C93-26030B98DF41}">
      <dsp:nvSpPr>
        <dsp:cNvPr id="0" name=""/>
        <dsp:cNvSpPr/>
      </dsp:nvSpPr>
      <dsp:spPr>
        <a:xfrm>
          <a:off x="0" y="2067299"/>
          <a:ext cx="10058399" cy="1146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54152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Focus groups identifying factors associated with retention (and attrition) in primary care</a:t>
          </a:r>
        </a:p>
        <a:p>
          <a:pPr marL="171450" lvl="1" indent="-171450" algn="l" defTabSz="711200">
            <a:lnSpc>
              <a:spcPct val="90000"/>
            </a:lnSpc>
            <a:spcBef>
              <a:spcPct val="0"/>
            </a:spcBef>
            <a:spcAft>
              <a:spcPct val="15000"/>
            </a:spcAft>
            <a:buChar char="•"/>
          </a:pPr>
          <a:r>
            <a:rPr lang="en-US" sz="1600" kern="1200"/>
            <a:t>Qualitative review on programs that are successful</a:t>
          </a:r>
        </a:p>
      </dsp:txBody>
      <dsp:txXfrm>
        <a:off x="0" y="2067299"/>
        <a:ext cx="10058399" cy="1146600"/>
      </dsp:txXfrm>
    </dsp:sp>
    <dsp:sp modelId="{7DCD419E-B3B9-2743-ABB7-44A25935F9E7}">
      <dsp:nvSpPr>
        <dsp:cNvPr id="0" name=""/>
        <dsp:cNvSpPr/>
      </dsp:nvSpPr>
      <dsp:spPr>
        <a:xfrm>
          <a:off x="502920" y="1683539"/>
          <a:ext cx="704088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Clinical and Learning Environment: </a:t>
          </a:r>
          <a:br>
            <a:rPr lang="en-US" sz="1800" kern="1200"/>
          </a:br>
          <a:r>
            <a:rPr lang="en-US" sz="1800" i="1" kern="1200"/>
            <a:t>Factors affecting trainee choice for primary care</a:t>
          </a:r>
          <a:endParaRPr lang="en-US" sz="1800" kern="1200"/>
        </a:p>
      </dsp:txBody>
      <dsp:txXfrm>
        <a:off x="540387" y="1721006"/>
        <a:ext cx="6965946" cy="692586"/>
      </dsp:txXfrm>
    </dsp:sp>
    <dsp:sp modelId="{0AF240BA-7489-1940-8E58-FFF27CD3C2C0}">
      <dsp:nvSpPr>
        <dsp:cNvPr id="0" name=""/>
        <dsp:cNvSpPr/>
      </dsp:nvSpPr>
      <dsp:spPr>
        <a:xfrm>
          <a:off x="0" y="3738059"/>
          <a:ext cx="10058399" cy="1146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54152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GME Funding Structure</a:t>
          </a:r>
        </a:p>
        <a:p>
          <a:pPr marL="171450" lvl="1" indent="-171450" algn="l" defTabSz="711200">
            <a:lnSpc>
              <a:spcPct val="90000"/>
            </a:lnSpc>
            <a:spcBef>
              <a:spcPct val="0"/>
            </a:spcBef>
            <a:spcAft>
              <a:spcPct val="15000"/>
            </a:spcAft>
            <a:buChar char="•"/>
          </a:pPr>
          <a:r>
            <a:rPr lang="en-US" sz="1600" kern="1200" dirty="0"/>
            <a:t>Reframing support for primary care </a:t>
          </a:r>
        </a:p>
      </dsp:txBody>
      <dsp:txXfrm>
        <a:off x="0" y="3738059"/>
        <a:ext cx="10058399" cy="1146600"/>
      </dsp:txXfrm>
    </dsp:sp>
    <dsp:sp modelId="{B4A2F0B7-43B9-004D-BB02-2B16EBDC5BEE}">
      <dsp:nvSpPr>
        <dsp:cNvPr id="0" name=""/>
        <dsp:cNvSpPr/>
      </dsp:nvSpPr>
      <dsp:spPr>
        <a:xfrm>
          <a:off x="502920" y="3354299"/>
          <a:ext cx="704088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Structural and Policy Factors: </a:t>
          </a:r>
          <a:br>
            <a:rPr lang="en-US" sz="1800" kern="1200"/>
          </a:br>
          <a:r>
            <a:rPr lang="en-US" sz="1800" i="1" kern="1200"/>
            <a:t>Supporting the </a:t>
          </a:r>
          <a:r>
            <a:rPr lang="en-US" sz="1800" i="1" u="sng" kern="1200"/>
            <a:t>value</a:t>
          </a:r>
          <a:r>
            <a:rPr lang="en-US" sz="1800" i="1" kern="1200"/>
            <a:t> of primary care</a:t>
          </a:r>
          <a:endParaRPr lang="en-US" sz="1800" kern="1200"/>
        </a:p>
      </dsp:txBody>
      <dsp:txXfrm>
        <a:off x="540387" y="3391766"/>
        <a:ext cx="696594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C637B-32C6-41F2-8160-6B10BA841FD6}">
      <dsp:nvSpPr>
        <dsp:cNvPr id="0" name=""/>
        <dsp:cNvSpPr/>
      </dsp:nvSpPr>
      <dsp:spPr>
        <a:xfrm>
          <a:off x="0" y="16669"/>
          <a:ext cx="3143249" cy="1885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“You’re too smart to do general medicine”</a:t>
          </a:r>
        </a:p>
      </dsp:txBody>
      <dsp:txXfrm>
        <a:off x="0" y="16669"/>
        <a:ext cx="3143249" cy="1885950"/>
      </dsp:txXfrm>
    </dsp:sp>
    <dsp:sp modelId="{176F566D-09DB-44A6-81B2-C1291FD5C4FE}">
      <dsp:nvSpPr>
        <dsp:cNvPr id="0" name=""/>
        <dsp:cNvSpPr/>
      </dsp:nvSpPr>
      <dsp:spPr>
        <a:xfrm>
          <a:off x="3457575" y="16669"/>
          <a:ext cx="3143249" cy="18859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“General medicine is less prestigious than other fields”</a:t>
          </a:r>
        </a:p>
      </dsp:txBody>
      <dsp:txXfrm>
        <a:off x="3457575" y="16669"/>
        <a:ext cx="3143249" cy="1885950"/>
      </dsp:txXfrm>
    </dsp:sp>
    <dsp:sp modelId="{B14E6D55-755F-4D3A-BBE5-29DAE0C63E2A}">
      <dsp:nvSpPr>
        <dsp:cNvPr id="0" name=""/>
        <dsp:cNvSpPr/>
      </dsp:nvSpPr>
      <dsp:spPr>
        <a:xfrm>
          <a:off x="6915149" y="16669"/>
          <a:ext cx="3143249" cy="18859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“You won’t make any money in general medicine”</a:t>
          </a:r>
        </a:p>
      </dsp:txBody>
      <dsp:txXfrm>
        <a:off x="6915149" y="16669"/>
        <a:ext cx="3143249" cy="1885950"/>
      </dsp:txXfrm>
    </dsp:sp>
    <dsp:sp modelId="{357C6B4D-50F6-418E-BECC-0D83F583693E}">
      <dsp:nvSpPr>
        <dsp:cNvPr id="0" name=""/>
        <dsp:cNvSpPr/>
      </dsp:nvSpPr>
      <dsp:spPr>
        <a:xfrm>
          <a:off x="1728787" y="2216944"/>
          <a:ext cx="3143249" cy="1885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“You’ll be drowning in paperwork in GIM”</a:t>
          </a:r>
        </a:p>
      </dsp:txBody>
      <dsp:txXfrm>
        <a:off x="1728787" y="2216944"/>
        <a:ext cx="3143249" cy="1885950"/>
      </dsp:txXfrm>
    </dsp:sp>
    <dsp:sp modelId="{AFF46485-39FD-4CEA-A322-35400FA292BA}">
      <dsp:nvSpPr>
        <dsp:cNvPr id="0" name=""/>
        <dsp:cNvSpPr/>
      </dsp:nvSpPr>
      <dsp:spPr>
        <a:xfrm>
          <a:off x="5186362" y="2216943"/>
          <a:ext cx="3143249" cy="18859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“You’ll be replaced by an APC”</a:t>
          </a:r>
        </a:p>
      </dsp:txBody>
      <dsp:txXfrm>
        <a:off x="5186362" y="2216943"/>
        <a:ext cx="3143249" cy="1885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C637B-32C6-41F2-8160-6B10BA841FD6}">
      <dsp:nvSpPr>
        <dsp:cNvPr id="0" name=""/>
        <dsp:cNvSpPr/>
      </dsp:nvSpPr>
      <dsp:spPr>
        <a:xfrm>
          <a:off x="0" y="16669"/>
          <a:ext cx="3143249" cy="1885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The only specialized care that keeps you out of special care.</a:t>
          </a:r>
        </a:p>
      </dsp:txBody>
      <dsp:txXfrm>
        <a:off x="0" y="16669"/>
        <a:ext cx="3143249" cy="1885950"/>
      </dsp:txXfrm>
    </dsp:sp>
    <dsp:sp modelId="{176F566D-09DB-44A6-81B2-C1291FD5C4FE}">
      <dsp:nvSpPr>
        <dsp:cNvPr id="0" name=""/>
        <dsp:cNvSpPr/>
      </dsp:nvSpPr>
      <dsp:spPr>
        <a:xfrm>
          <a:off x="3457575" y="16669"/>
          <a:ext cx="3143249" cy="18859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Primary care is principal care</a:t>
          </a:r>
        </a:p>
      </dsp:txBody>
      <dsp:txXfrm>
        <a:off x="3457575" y="16669"/>
        <a:ext cx="3143249" cy="1885950"/>
      </dsp:txXfrm>
    </dsp:sp>
    <dsp:sp modelId="{B14E6D55-755F-4D3A-BBE5-29DAE0C63E2A}">
      <dsp:nvSpPr>
        <dsp:cNvPr id="0" name=""/>
        <dsp:cNvSpPr/>
      </dsp:nvSpPr>
      <dsp:spPr>
        <a:xfrm>
          <a:off x="6915149" y="16669"/>
          <a:ext cx="3143249" cy="18859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Captain of the Ship </a:t>
          </a:r>
          <a:r>
            <a:rPr lang="en-US" sz="2400" kern="1200" dirty="0"/>
            <a:t>(or conductor or quarterback or pilot)</a:t>
          </a:r>
          <a:endParaRPr lang="en-US" sz="2900" kern="1200" dirty="0"/>
        </a:p>
      </dsp:txBody>
      <dsp:txXfrm>
        <a:off x="6915149" y="16669"/>
        <a:ext cx="3143249" cy="1885950"/>
      </dsp:txXfrm>
    </dsp:sp>
    <dsp:sp modelId="{357C6B4D-50F6-418E-BECC-0D83F583693E}">
      <dsp:nvSpPr>
        <dsp:cNvPr id="0" name=""/>
        <dsp:cNvSpPr/>
      </dsp:nvSpPr>
      <dsp:spPr>
        <a:xfrm>
          <a:off x="0" y="2216944"/>
          <a:ext cx="3143249" cy="1885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The first line of defense, the last line of support.</a:t>
          </a:r>
        </a:p>
      </dsp:txBody>
      <dsp:txXfrm>
        <a:off x="0" y="2216944"/>
        <a:ext cx="3143249" cy="1885950"/>
      </dsp:txXfrm>
    </dsp:sp>
    <dsp:sp modelId="{AFF46485-39FD-4CEA-A322-35400FA292BA}">
      <dsp:nvSpPr>
        <dsp:cNvPr id="0" name=""/>
        <dsp:cNvSpPr/>
      </dsp:nvSpPr>
      <dsp:spPr>
        <a:xfrm>
          <a:off x="3457575" y="2216943"/>
          <a:ext cx="3143249" cy="18859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We are the only ones who know what “normal” looks like for you.</a:t>
          </a:r>
        </a:p>
      </dsp:txBody>
      <dsp:txXfrm>
        <a:off x="3457575" y="2216943"/>
        <a:ext cx="3143249" cy="1885950"/>
      </dsp:txXfrm>
    </dsp:sp>
    <dsp:sp modelId="{6413A2C4-0FBC-E44C-AE69-13AAC4E6944C}">
      <dsp:nvSpPr>
        <dsp:cNvPr id="0" name=""/>
        <dsp:cNvSpPr/>
      </dsp:nvSpPr>
      <dsp:spPr>
        <a:xfrm>
          <a:off x="6915149" y="2216943"/>
          <a:ext cx="3143249" cy="1885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Cure sometimes, treat often, comfort always.</a:t>
          </a:r>
        </a:p>
      </dsp:txBody>
      <dsp:txXfrm>
        <a:off x="6915149" y="2216943"/>
        <a:ext cx="3143249" cy="1885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3E37-E225-6248-906A-B3C2266FC697}">
      <dsp:nvSpPr>
        <dsp:cNvPr id="0" name=""/>
        <dsp:cNvSpPr/>
      </dsp:nvSpPr>
      <dsp:spPr>
        <a:xfrm>
          <a:off x="927384" y="0"/>
          <a:ext cx="1854769" cy="1502041"/>
        </a:xfrm>
        <a:prstGeom prst="trapezoid">
          <a:avLst>
            <a:gd name="adj" fmla="val 6174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30% Outpatient</a:t>
          </a:r>
        </a:p>
      </dsp:txBody>
      <dsp:txXfrm>
        <a:off x="927384" y="0"/>
        <a:ext cx="1854769" cy="1502041"/>
      </dsp:txXfrm>
    </dsp:sp>
    <dsp:sp modelId="{A87C03FE-26B1-7041-BAF9-0183C1B353CD}">
      <dsp:nvSpPr>
        <dsp:cNvPr id="0" name=""/>
        <dsp:cNvSpPr/>
      </dsp:nvSpPr>
      <dsp:spPr>
        <a:xfrm>
          <a:off x="0" y="1502041"/>
          <a:ext cx="3709538" cy="1502041"/>
        </a:xfrm>
        <a:prstGeom prst="trapezoid">
          <a:avLst>
            <a:gd name="adj" fmla="val 61742"/>
          </a:avLst>
        </a:prstGeom>
        <a:solidFill>
          <a:schemeClr val="accent3">
            <a:hueOff val="-4739724"/>
            <a:satOff val="41255"/>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70% Inpatient</a:t>
          </a:r>
        </a:p>
      </dsp:txBody>
      <dsp:txXfrm>
        <a:off x="649169" y="1502041"/>
        <a:ext cx="2411199" cy="15020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280AA-6700-F241-ABCD-495B706A6F8A}">
      <dsp:nvSpPr>
        <dsp:cNvPr id="0" name=""/>
        <dsp:cNvSpPr/>
      </dsp:nvSpPr>
      <dsp:spPr>
        <a:xfrm rot="10800000">
          <a:off x="0" y="0"/>
          <a:ext cx="3282072" cy="1506652"/>
        </a:xfrm>
        <a:prstGeom prst="trapezoid">
          <a:avLst>
            <a:gd name="adj" fmla="val 544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80% Outpatient</a:t>
          </a:r>
        </a:p>
      </dsp:txBody>
      <dsp:txXfrm rot="-10800000">
        <a:off x="574362" y="0"/>
        <a:ext cx="2133346" cy="1506652"/>
      </dsp:txXfrm>
    </dsp:sp>
    <dsp:sp modelId="{CD6185FF-F6EA-1E4B-840D-0281C2D39DA3}">
      <dsp:nvSpPr>
        <dsp:cNvPr id="0" name=""/>
        <dsp:cNvSpPr/>
      </dsp:nvSpPr>
      <dsp:spPr>
        <a:xfrm rot="10800000">
          <a:off x="820518" y="1506652"/>
          <a:ext cx="1641036" cy="1506652"/>
        </a:xfrm>
        <a:prstGeom prst="trapezoid">
          <a:avLst>
            <a:gd name="adj" fmla="val 54460"/>
          </a:avLst>
        </a:prstGeom>
        <a:solidFill>
          <a:schemeClr val="accent3">
            <a:hueOff val="-4739724"/>
            <a:satOff val="41255"/>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20% Inpatient</a:t>
          </a:r>
        </a:p>
      </dsp:txBody>
      <dsp:txXfrm rot="-10800000">
        <a:off x="820518" y="1506652"/>
        <a:ext cx="1641036" cy="1506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C721B-F83D-48AB-A15B-26F3549F7D3F}">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BE93E-FB19-44CB-A6DD-279568FD77C1}">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D075C-B914-40A3-A5EC-80D09D3760D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Develop standardized method to track career retention in primary care from different residency programs and tracks in the US.</a:t>
          </a:r>
        </a:p>
      </dsp:txBody>
      <dsp:txXfrm>
        <a:off x="1435590" y="531"/>
        <a:ext cx="9080009" cy="1242935"/>
      </dsp:txXfrm>
    </dsp:sp>
    <dsp:sp modelId="{6B695BF4-9884-4DD7-8EB3-A58A831BFB7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32A19-083A-484B-94B2-C9257DEAE42F}">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66966-CE68-4A63-AA88-9BE01CFE9F1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Determine residency programmatic factors that are associated with attrition and retention in IM-Primary Care programs </a:t>
          </a:r>
        </a:p>
      </dsp:txBody>
      <dsp:txXfrm>
        <a:off x="1435590" y="1554201"/>
        <a:ext cx="9080009" cy="1242935"/>
      </dsp:txXfrm>
    </dsp:sp>
    <dsp:sp modelId="{295BC245-4AAB-4127-9BF2-D27BA1B3937E}">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3BB1B-5D0F-458E-903B-04FDAA947806}">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2D5E9A-B00F-427A-BE51-4786C514AA2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Qualitative review on programs who achieve success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5/21/26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5/21/26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 am really excited to be here to share the work of our growing group.</a:t>
            </a:r>
          </a:p>
          <a:p>
            <a:r>
              <a:rPr lang="en-US" dirty="0"/>
              <a:t>Nod to Kelly</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a:t>
            </a:fld>
            <a:endParaRPr lang="en-US" dirty="0"/>
          </a:p>
        </p:txBody>
      </p:sp>
    </p:spTree>
    <p:extLst>
      <p:ext uri="{BB962C8B-B14F-4D97-AF65-F5344CB8AC3E}">
        <p14:creationId xmlns:p14="http://schemas.microsoft.com/office/powerpoint/2010/main" val="139355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thinking of this as the overview slide to talk through solutions.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10</a:t>
            </a:fld>
            <a:endParaRPr lang="en-US"/>
          </a:p>
        </p:txBody>
      </p:sp>
    </p:spTree>
    <p:extLst>
      <p:ext uri="{BB962C8B-B14F-4D97-AF65-F5344CB8AC3E}">
        <p14:creationId xmlns:p14="http://schemas.microsoft.com/office/powerpoint/2010/main" val="410092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www.acponline.org</a:t>
            </a:r>
            <a:r>
              <a:rPr lang="en-US" dirty="0"/>
              <a:t>/advocacy/where-we-stand/2025-acp-priorities/strengthening-the-internal-medicine-and-primary-care-physician-workforce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11</a:t>
            </a:fld>
            <a:endParaRPr lang="en-US"/>
          </a:p>
        </p:txBody>
      </p:sp>
    </p:spTree>
    <p:extLst>
      <p:ext uri="{BB962C8B-B14F-4D97-AF65-F5344CB8AC3E}">
        <p14:creationId xmlns:p14="http://schemas.microsoft.com/office/powerpoint/2010/main" val="33362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on intelligence, </a:t>
            </a:r>
            <a:r>
              <a:rPr lang="en-US" dirty="0" err="1"/>
              <a:t>prestigue</a:t>
            </a:r>
            <a:r>
              <a:rPr lang="en-US" dirty="0"/>
              <a:t>; on the salary parity or administrative burden – even the future of physician in primary care.</a:t>
            </a:r>
          </a:p>
          <a:p>
            <a:r>
              <a:rPr lang="en-US" dirty="0"/>
              <a:t>Problems exist in medicine, not always unique to primary care.  </a:t>
            </a:r>
          </a:p>
          <a:p>
            <a:r>
              <a:rPr lang="en-US" dirty="0"/>
              <a:t>Make clinical experience less terrible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12</a:t>
            </a:fld>
            <a:endParaRPr lang="en-US"/>
          </a:p>
        </p:txBody>
      </p:sp>
    </p:spTree>
    <p:extLst>
      <p:ext uri="{BB962C8B-B14F-4D97-AF65-F5344CB8AC3E}">
        <p14:creationId xmlns:p14="http://schemas.microsoft.com/office/powerpoint/2010/main" val="384088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0CCD-4F88-8DFD-05C2-9158B7A92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04D95-E2FF-481F-937F-6E28A6A0D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FCD48-1E31-FADB-ACE6-7D2CC52E7261}"/>
              </a:ext>
            </a:extLst>
          </p:cNvPr>
          <p:cNvSpPr>
            <a:spLocks noGrp="1"/>
          </p:cNvSpPr>
          <p:nvPr>
            <p:ph type="body" idx="1"/>
          </p:nvPr>
        </p:nvSpPr>
        <p:spPr/>
        <p:txBody>
          <a:bodyPr/>
          <a:lstStyle/>
          <a:p>
            <a:r>
              <a:rPr lang="en-US" dirty="0"/>
              <a:t>Partner with other specialties to amplify value of primary care messaging instead of disparage it</a:t>
            </a:r>
          </a:p>
          <a:p>
            <a:r>
              <a:rPr lang="en-US" dirty="0"/>
              <a:t>How to rebrand the work we do – these are some sayings that popped up on the AI overview of my google search. </a:t>
            </a:r>
          </a:p>
          <a:p>
            <a:r>
              <a:rPr lang="en-US" dirty="0"/>
              <a:t>Not unique to primary care but my favorite that I am sure we can all relate to:…</a:t>
            </a:r>
          </a:p>
        </p:txBody>
      </p:sp>
      <p:sp>
        <p:nvSpPr>
          <p:cNvPr id="4" name="Slide Number Placeholder 3">
            <a:extLst>
              <a:ext uri="{FF2B5EF4-FFF2-40B4-BE49-F238E27FC236}">
                <a16:creationId xmlns:a16="http://schemas.microsoft.com/office/drawing/2014/main" id="{73635D14-C5E6-1492-8C47-0FE9A0A74F49}"/>
              </a:ext>
            </a:extLst>
          </p:cNvPr>
          <p:cNvSpPr>
            <a:spLocks noGrp="1"/>
          </p:cNvSpPr>
          <p:nvPr>
            <p:ph type="sldNum" sz="quarter" idx="5"/>
          </p:nvPr>
        </p:nvSpPr>
        <p:spPr/>
        <p:txBody>
          <a:bodyPr/>
          <a:lstStyle/>
          <a:p>
            <a:pPr>
              <a:defRPr/>
            </a:pPr>
            <a:fld id="{E90EC1EA-07A0-4FA0-85C5-97754687AA71}" type="slidenum">
              <a:rPr lang="en-US" smtClean="0"/>
              <a:pPr>
                <a:defRPr/>
              </a:pPr>
              <a:t>13</a:t>
            </a:fld>
            <a:endParaRPr lang="en-US"/>
          </a:p>
        </p:txBody>
      </p:sp>
    </p:spTree>
    <p:extLst>
      <p:ext uri="{BB962C8B-B14F-4D97-AF65-F5344CB8AC3E}">
        <p14:creationId xmlns:p14="http://schemas.microsoft.com/office/powerpoint/2010/main" val="290532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clarity and a changing landscape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14</a:t>
            </a:fld>
            <a:endParaRPr lang="en-US"/>
          </a:p>
        </p:txBody>
      </p:sp>
    </p:spTree>
    <p:extLst>
      <p:ext uri="{BB962C8B-B14F-4D97-AF65-F5344CB8AC3E}">
        <p14:creationId xmlns:p14="http://schemas.microsoft.com/office/powerpoint/2010/main" val="325869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promised, here is a selection of the recommendations.</a:t>
            </a:r>
          </a:p>
          <a:p>
            <a:r>
              <a:rPr lang="en-US" dirty="0"/>
              <a:t>Not on do we need to have a minimum time they clearly spend in primary care continuity clinic, the clinics also need to be well supported with team-based care.</a:t>
            </a:r>
          </a:p>
          <a:p>
            <a:r>
              <a:rPr lang="en-US" dirty="0"/>
              <a:t>On the right side of the screen we show the certainty based on evidence of </a:t>
            </a:r>
            <a:r>
              <a:rPr lang="en-US" dirty="0" err="1"/>
              <a:t>thewse</a:t>
            </a:r>
            <a:r>
              <a:rPr lang="en-US" dirty="0"/>
              <a:t> recommendations as well as the number of programs surveyed managing to accomplish this. While team-based care in some form or fashion is reaching ¾, continuity only is being tracked in less than a third. </a:t>
            </a:r>
          </a:p>
        </p:txBody>
      </p:sp>
      <p:sp>
        <p:nvSpPr>
          <p:cNvPr id="4" name="Slide Number Placeholder 3"/>
          <p:cNvSpPr>
            <a:spLocks noGrp="1"/>
          </p:cNvSpPr>
          <p:nvPr>
            <p:ph type="sldNum" sz="quarter" idx="5"/>
          </p:nvPr>
        </p:nvSpPr>
        <p:spPr/>
        <p:txBody>
          <a:bodyPr/>
          <a:lstStyle/>
          <a:p>
            <a:fld id="{CAC8FFF8-01CF-4032-A579-35B2CEC6D3B4}" type="slidenum">
              <a:rPr lang="en-US" smtClean="0"/>
              <a:t>15</a:t>
            </a:fld>
            <a:endParaRPr lang="en-US"/>
          </a:p>
        </p:txBody>
      </p:sp>
    </p:spTree>
    <p:extLst>
      <p:ext uri="{BB962C8B-B14F-4D97-AF65-F5344CB8AC3E}">
        <p14:creationId xmlns:p14="http://schemas.microsoft.com/office/powerpoint/2010/main" val="189213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28DE1-D9D8-8E4C-A2D3-0195C340547C}" type="slidenum">
              <a:rPr lang="en-US" smtClean="0"/>
              <a:t>16</a:t>
            </a:fld>
            <a:endParaRPr lang="en-US" dirty="0"/>
          </a:p>
        </p:txBody>
      </p:sp>
    </p:spTree>
    <p:extLst>
      <p:ext uri="{BB962C8B-B14F-4D97-AF65-F5344CB8AC3E}">
        <p14:creationId xmlns:p14="http://schemas.microsoft.com/office/powerpoint/2010/main" val="2385802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note on structural and policy factors as our residents are clever  and aim to follow the money.</a:t>
            </a:r>
          </a:p>
          <a:p>
            <a:r>
              <a:rPr lang="en-US" dirty="0"/>
              <a:t>Redistributing the money allows for high functioning primary care clinics to thrive – including having an interdisciplinary team, a means to pull metrics and perform QI projects </a:t>
            </a:r>
            <a:r>
              <a:rPr lang="en-US"/>
              <a:t>to improve </a:t>
            </a:r>
            <a:r>
              <a:rPr lang="en-US" dirty="0"/>
              <a:t>the experience.</a:t>
            </a:r>
          </a:p>
          <a:p>
            <a:endParaRPr lang="en-US" dirty="0"/>
          </a:p>
          <a:p>
            <a:r>
              <a:rPr lang="en-US" dirty="0"/>
              <a:t>This is a figure the attempts to map the flow of GME funds int he US, it is a confusing picture with a lot of arrow, but I want to draw your attention to left side of it here (ANIMATE) because this line represents about 90% of the funding, which flows from taxpayers through the centers for Medicare and Medicaid services, and then directly to teaching hospitals.</a:t>
            </a:r>
          </a:p>
          <a:p>
            <a:endParaRPr lang="en-US" dirty="0"/>
          </a:p>
          <a:p>
            <a:r>
              <a:rPr lang="en-US" dirty="0"/>
              <a:t>This system has been largely unchanged since the 1960s, when the majority of patient care occurred within the walls of the teaching hospital, and made a lot of sense at the time, however, today we practice in systems where the majority of care occurs in the outpatient setting, and our funding structures have not yet adapted to these emerging trends.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17</a:t>
            </a:fld>
            <a:endParaRPr lang="en-US"/>
          </a:p>
        </p:txBody>
      </p:sp>
    </p:spTree>
    <p:extLst>
      <p:ext uri="{BB962C8B-B14F-4D97-AF65-F5344CB8AC3E}">
        <p14:creationId xmlns:p14="http://schemas.microsoft.com/office/powerpoint/2010/main" val="231308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ACP has strengthening primary care as a priority, which is amazing and shows that this is clearly a focus. Recommendations include support for medical school and loan forgiveness. </a:t>
            </a:r>
          </a:p>
          <a:p>
            <a:r>
              <a:rPr lang="en-US" dirty="0"/>
              <a:t>How do we progress these conversations to broaden what it means to strengthen the primary care workforce.</a:t>
            </a:r>
          </a:p>
          <a:p>
            <a:endParaRPr lang="en-US" dirty="0"/>
          </a:p>
          <a:p>
            <a:r>
              <a:rPr lang="en-US" dirty="0"/>
              <a:t>We would love to continue to work on these efforts to optimize a means to where we can see more </a:t>
            </a:r>
            <a:r>
              <a:rPr lang="en-US" dirty="0" err="1"/>
              <a:t>trainnees</a:t>
            </a:r>
            <a:r>
              <a:rPr lang="en-US" dirty="0"/>
              <a:t> choosing primary care as a sustainable field. </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18</a:t>
            </a:fld>
            <a:endParaRPr lang="en-US" dirty="0"/>
          </a:p>
        </p:txBody>
      </p:sp>
    </p:spTree>
    <p:extLst>
      <p:ext uri="{BB962C8B-B14F-4D97-AF65-F5344CB8AC3E}">
        <p14:creationId xmlns:p14="http://schemas.microsoft.com/office/powerpoint/2010/main" val="362205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19</a:t>
            </a:fld>
            <a:endParaRPr lang="en-US" dirty="0"/>
          </a:p>
        </p:txBody>
      </p:sp>
    </p:spTree>
    <p:extLst>
      <p:ext uri="{BB962C8B-B14F-4D97-AF65-F5344CB8AC3E}">
        <p14:creationId xmlns:p14="http://schemas.microsoft.com/office/powerpoint/2010/main" val="107645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is two fold in this 20 minutes.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a:t>
            </a:fld>
            <a:endParaRPr lang="en-US" dirty="0"/>
          </a:p>
        </p:txBody>
      </p:sp>
    </p:spTree>
    <p:extLst>
      <p:ext uri="{BB962C8B-B14F-4D97-AF65-F5344CB8AC3E}">
        <p14:creationId xmlns:p14="http://schemas.microsoft.com/office/powerpoint/2010/main" val="326884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webkit-standard"/>
              </a:rPr>
              <a:t>"As we learn to do things well we love to do them, and after doing a few things that are quite hard to do we become very fond of doing hard things." — </a:t>
            </a:r>
            <a:r>
              <a:rPr kumimoji="0" lang="en-US" altLang="en-US" sz="1000" b="1" i="0" u="none" strike="noStrike" cap="none" normalizeH="0" baseline="0" dirty="0">
                <a:ln>
                  <a:noFill/>
                </a:ln>
                <a:solidFill>
                  <a:srgbClr val="000000"/>
                </a:solidFill>
                <a:effectLst/>
                <a:latin typeface="Google Sans"/>
              </a:rPr>
              <a:t>Sara E. Wiltse</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23</a:t>
            </a:fld>
            <a:endParaRPr lang="en-US" dirty="0"/>
          </a:p>
        </p:txBody>
      </p:sp>
    </p:spTree>
    <p:extLst>
      <p:ext uri="{BB962C8B-B14F-4D97-AF65-F5344CB8AC3E}">
        <p14:creationId xmlns:p14="http://schemas.microsoft.com/office/powerpoint/2010/main" val="1459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Obligatory background slide as it is hard to leave it out.</a:t>
            </a:r>
          </a:p>
          <a:p>
            <a:r>
              <a:rPr lang="en-US" dirty="0"/>
              <a:t>By 2038 predicting 70,610</a:t>
            </a:r>
          </a:p>
          <a:p>
            <a:r>
              <a:rPr lang="en-US" dirty="0"/>
              <a:t>May be higher due to the decreasing rates our internal medicine graduates are entering into primary care.</a:t>
            </a:r>
          </a:p>
          <a:p>
            <a:endParaRPr lang="en-US" dirty="0"/>
          </a:p>
          <a:p>
            <a:r>
              <a:rPr lang="en-US" dirty="0"/>
              <a:t>https://</a:t>
            </a:r>
            <a:r>
              <a:rPr lang="en-US" dirty="0" err="1"/>
              <a:t>bhw.hrsa.gov</a:t>
            </a:r>
            <a:r>
              <a:rPr lang="en-US" dirty="0"/>
              <a:t>/sites/default/files/bureau-health-workforce/data-research/State-of-the-Primary-Care-Workforce-2025.pdf</a:t>
            </a:r>
          </a:p>
        </p:txBody>
      </p:sp>
      <p:sp>
        <p:nvSpPr>
          <p:cNvPr id="4" name="Slide Number Placeholder 3"/>
          <p:cNvSpPr>
            <a:spLocks noGrp="1"/>
          </p:cNvSpPr>
          <p:nvPr>
            <p:ph type="sldNum" sz="quarter" idx="5"/>
          </p:nvPr>
        </p:nvSpPr>
        <p:spPr/>
        <p:txBody>
          <a:bodyPr/>
          <a:lstStyle/>
          <a:p>
            <a:fld id="{59128DE1-D9D8-8E4C-A2D3-0195C340547C}" type="slidenum">
              <a:rPr lang="en-US" smtClean="0"/>
              <a:t>3</a:t>
            </a:fld>
            <a:endParaRPr lang="en-US"/>
          </a:p>
        </p:txBody>
      </p:sp>
    </p:spTree>
    <p:extLst>
      <p:ext uri="{BB962C8B-B14F-4D97-AF65-F5344CB8AC3E}">
        <p14:creationId xmlns:p14="http://schemas.microsoft.com/office/powerpoint/2010/main" val="275796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Declining most sharply during residency</a:t>
            </a:r>
          </a:p>
          <a:p>
            <a:endParaRPr lang="en-US"/>
          </a:p>
          <a:p>
            <a:r>
              <a:rPr lang="en-US"/>
              <a:t>HRSA 80K</a:t>
            </a:r>
          </a:p>
          <a:p>
            <a:r>
              <a:rPr lang="en-US"/>
              <a:t>Lauren’s paper 9% is categorical IM PC rates</a:t>
            </a:r>
          </a:p>
          <a:p>
            <a:r>
              <a:rPr lang="en-US"/>
              <a:t>Students: https://students-</a:t>
            </a:r>
            <a:r>
              <a:rPr lang="en-US" err="1"/>
              <a:t>residents.aamc.org</a:t>
            </a:r>
            <a:r>
              <a:rPr lang="en-US"/>
              <a:t>/premed-navigator/get-know-medical-school-class-2025</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a:p>
        </p:txBody>
      </p:sp>
    </p:spTree>
    <p:extLst>
      <p:ext uri="{BB962C8B-B14F-4D97-AF65-F5344CB8AC3E}">
        <p14:creationId xmlns:p14="http://schemas.microsoft.com/office/powerpoint/2010/main" val="37358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8565A-9BA4-1B92-8B22-93E085C49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E9E1A-7348-8711-6BCD-1CF50E7DA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844E6-0447-ED09-BDE1-C1267ECBCAFA}"/>
              </a:ext>
            </a:extLst>
          </p:cNvPr>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Our group initially formed out of the Hess Initiative, which is a leadership </a:t>
            </a:r>
            <a:r>
              <a:rPr lang="en-US" dirty="0" err="1"/>
              <a:t>precourse</a:t>
            </a:r>
            <a:r>
              <a:rPr lang="en-US" dirty="0"/>
              <a:t> of chiefs and leaders in GIM before the annual Society of GIM met in 2023.  After recognizing all of the opportunities, these were the 3 topics that persisted.</a:t>
            </a:r>
          </a:p>
        </p:txBody>
      </p:sp>
      <p:sp>
        <p:nvSpPr>
          <p:cNvPr id="4" name="Slide Number Placeholder 3">
            <a:extLst>
              <a:ext uri="{FF2B5EF4-FFF2-40B4-BE49-F238E27FC236}">
                <a16:creationId xmlns:a16="http://schemas.microsoft.com/office/drawing/2014/main" id="{53685ECF-F89C-0278-2BCD-7B02ED1D9688}"/>
              </a:ext>
            </a:extLst>
          </p:cNvPr>
          <p:cNvSpPr>
            <a:spLocks noGrp="1"/>
          </p:cNvSpPr>
          <p:nvPr>
            <p:ph type="sldNum" sz="quarter" idx="5"/>
          </p:nvPr>
        </p:nvSpPr>
        <p:spPr/>
        <p:txBody>
          <a:bodyPr/>
          <a:lstStyle/>
          <a:p>
            <a:fld id="{59128DE1-D9D8-8E4C-A2D3-0195C340547C}" type="slidenum">
              <a:rPr lang="en-US" smtClean="0"/>
              <a:t>5</a:t>
            </a:fld>
            <a:endParaRPr lang="en-US"/>
          </a:p>
        </p:txBody>
      </p:sp>
    </p:spTree>
    <p:extLst>
      <p:ext uri="{BB962C8B-B14F-4D97-AF65-F5344CB8AC3E}">
        <p14:creationId xmlns:p14="http://schemas.microsoft.com/office/powerpoint/2010/main" val="88757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3 years,, our group has expanded to include over 75 members across the country with representation from both academic and community programs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6</a:t>
            </a:fld>
            <a:endParaRPr lang="en-US" dirty="0"/>
          </a:p>
        </p:txBody>
      </p:sp>
    </p:spTree>
    <p:extLst>
      <p:ext uri="{BB962C8B-B14F-4D97-AF65-F5344CB8AC3E}">
        <p14:creationId xmlns:p14="http://schemas.microsoft.com/office/powerpoint/2010/main" val="46062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7</a:t>
            </a:fld>
            <a:endParaRPr lang="en-US"/>
          </a:p>
        </p:txBody>
      </p:sp>
    </p:spTree>
    <p:extLst>
      <p:ext uri="{BB962C8B-B14F-4D97-AF65-F5344CB8AC3E}">
        <p14:creationId xmlns:p14="http://schemas.microsoft.com/office/powerpoint/2010/main" val="237229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to date has culminated into a list of recommendations broken down by ACGME Core competencies with evidence to support it.  </a:t>
            </a:r>
          </a:p>
          <a:p>
            <a:r>
              <a:rPr lang="en-US" dirty="0"/>
              <a:t>We believe this is the FOUNDATION – what all resident clinics need to provide a strong working environment for residents to work. </a:t>
            </a:r>
          </a:p>
          <a:p>
            <a:endParaRPr lang="en-US" dirty="0"/>
          </a:p>
          <a:p>
            <a:r>
              <a:rPr lang="en-US" dirty="0"/>
              <a:t>https://</a:t>
            </a:r>
            <a:r>
              <a:rPr lang="en-US" dirty="0" err="1"/>
              <a:t>link.springer.com</a:t>
            </a:r>
            <a:r>
              <a:rPr lang="en-US" dirty="0"/>
              <a:t>/</a:t>
            </a:r>
            <a:r>
              <a:rPr lang="en-US" dirty="0" err="1"/>
              <a:t>epdf</a:t>
            </a:r>
            <a:r>
              <a:rPr lang="en-US" dirty="0"/>
              <a:t>/10.1007/s11606-025-10157-w?sharing_token=aGfLcVnF7wBVQlPzdVy7ePe4RwlQNchNByi7wbcMAY7XTSye6HptZ_KdmhGzaPXKZmu4asUKPuwT_L3VHYPjfaRPGWd6O1bAubOy34_z7_aSBwgH-YPA6ViujgBd5GuX_aKPzHEesKBCzoHRXB0H2H3OHGizprMh48CrN7H_Tho%3D</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8</a:t>
            </a:fld>
            <a:endParaRPr lang="en-US"/>
          </a:p>
        </p:txBody>
      </p:sp>
    </p:spTree>
    <p:extLst>
      <p:ext uri="{BB962C8B-B14F-4D97-AF65-F5344CB8AC3E}">
        <p14:creationId xmlns:p14="http://schemas.microsoft.com/office/powerpoint/2010/main" val="5465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see this as foundational work – helping ensure all programs can meet a common set of expectations, I would now like to share where we see this moving.</a:t>
            </a:r>
          </a:p>
          <a:p>
            <a:endParaRPr lang="en-US" dirty="0"/>
          </a:p>
          <a:p>
            <a:r>
              <a:rPr lang="en-US" dirty="0"/>
              <a:t>This peacock looking graphic is to highlight that if it were one path to success, we would have done it.  But it is not. We are going to </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9</a:t>
            </a:fld>
            <a:endParaRPr lang="en-US"/>
          </a:p>
        </p:txBody>
      </p:sp>
    </p:spTree>
    <p:extLst>
      <p:ext uri="{BB962C8B-B14F-4D97-AF65-F5344CB8AC3E}">
        <p14:creationId xmlns:p14="http://schemas.microsoft.com/office/powerpoint/2010/main" val="1273355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FEDC7A-38C4-A048-9285-D468608059E9}"/>
              </a:ext>
            </a:extLst>
          </p:cNvPr>
          <p:cNvSpPr txBox="1"/>
          <p:nvPr userDrawn="1"/>
        </p:nvSpPr>
        <p:spPr>
          <a:xfrm>
            <a:off x="-3459296" y="-716096"/>
            <a:ext cx="184731" cy="461665"/>
          </a:xfrm>
          <a:prstGeom prst="rect">
            <a:avLst/>
          </a:prstGeom>
          <a:noFill/>
        </p:spPr>
        <p:txBody>
          <a:bodyPr wrap="none" rtlCol="0">
            <a:spAutoFit/>
          </a:bodyPr>
          <a:lstStyle/>
          <a:p>
            <a:pPr algn="l"/>
            <a:endParaRPr lang="en-US" sz="24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950DBB-1188-C543-AB4D-000FB4A934FA}"/>
              </a:ext>
            </a:extLst>
          </p:cNvPr>
          <p:cNvSpPr/>
          <p:nvPr userDrawn="1"/>
        </p:nvSpPr>
        <p:spPr>
          <a:xfrm>
            <a:off x="0" y="0"/>
            <a:ext cx="83850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22" name="Rectangle 21">
            <a:extLst>
              <a:ext uri="{FF2B5EF4-FFF2-40B4-BE49-F238E27FC236}">
                <a16:creationId xmlns:a16="http://schemas.microsoft.com/office/drawing/2014/main" id="{9F1F9B40-43D9-1B41-9C74-2019FC097BA4}"/>
              </a:ext>
            </a:extLst>
          </p:cNvPr>
          <p:cNvSpPr/>
          <p:nvPr userDrawn="1"/>
        </p:nvSpPr>
        <p:spPr>
          <a:xfrm>
            <a:off x="0" y="1016000"/>
            <a:ext cx="9950335"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Title 1">
            <a:extLst>
              <a:ext uri="{FF2B5EF4-FFF2-40B4-BE49-F238E27FC236}">
                <a16:creationId xmlns:a16="http://schemas.microsoft.com/office/drawing/2014/main" id="{8F57B117-E610-3043-9BB8-0A6DC56F94B4}"/>
              </a:ext>
            </a:extLst>
          </p:cNvPr>
          <p:cNvSpPr>
            <a:spLocks noGrp="1"/>
          </p:cNvSpPr>
          <p:nvPr>
            <p:ph type="ctrTitle"/>
          </p:nvPr>
        </p:nvSpPr>
        <p:spPr>
          <a:xfrm>
            <a:off x="1660051"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245CAE12-65A0-D941-AA78-97F14972161C}"/>
              </a:ext>
            </a:extLst>
          </p:cNvPr>
          <p:cNvSpPr>
            <a:spLocks noGrp="1"/>
          </p:cNvSpPr>
          <p:nvPr>
            <p:ph type="subTitle" idx="1"/>
          </p:nvPr>
        </p:nvSpPr>
        <p:spPr>
          <a:xfrm>
            <a:off x="1660051"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26" name="Picture 25">
            <a:extLst>
              <a:ext uri="{FF2B5EF4-FFF2-40B4-BE49-F238E27FC236}">
                <a16:creationId xmlns:a16="http://schemas.microsoft.com/office/drawing/2014/main" id="{4C9734CE-99A1-334F-A004-9CB5EB9F5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36" name="Rectangle 35">
            <a:extLst>
              <a:ext uri="{FF2B5EF4-FFF2-40B4-BE49-F238E27FC236}">
                <a16:creationId xmlns:a16="http://schemas.microsoft.com/office/drawing/2014/main" id="{F846D61C-58D8-0B42-9A9D-59916185A3BE}"/>
              </a:ext>
            </a:extLst>
          </p:cNvPr>
          <p:cNvSpPr/>
          <p:nvPr userDrawn="1"/>
        </p:nvSpPr>
        <p:spPr>
          <a:xfrm rot="5400000">
            <a:off x="-833" y="1774767"/>
            <a:ext cx="914400" cy="457200"/>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417B23B-9E24-6A49-9622-D8FEE6C8E96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
        <p:nvSpPr>
          <p:cNvPr id="8" name="Rectangle 7">
            <a:extLst>
              <a:ext uri="{FF2B5EF4-FFF2-40B4-BE49-F238E27FC236}">
                <a16:creationId xmlns:a16="http://schemas.microsoft.com/office/drawing/2014/main" id="{BD007FFA-4DA4-6044-92EC-3D797FB19419}"/>
              </a:ext>
            </a:extLst>
          </p:cNvPr>
          <p:cNvSpPr/>
          <p:nvPr userDrawn="1"/>
        </p:nvSpPr>
        <p:spPr>
          <a:xfrm>
            <a:off x="9175242"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12954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3246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C60FDEC5-1BB3-0D40-8DE5-80C73E9F7E79}"/>
              </a:ext>
            </a:extLst>
          </p:cNvPr>
          <p:cNvSpPr txBox="1"/>
          <p:nvPr userDrawn="1"/>
        </p:nvSpPr>
        <p:spPr>
          <a:xfrm>
            <a:off x="13517217" y="4240696"/>
            <a:ext cx="184731" cy="461665"/>
          </a:xfrm>
          <a:prstGeom prst="rect">
            <a:avLst/>
          </a:prstGeom>
          <a:noFill/>
        </p:spPr>
        <p:txBody>
          <a:bodyPr wrap="none" rtlCol="0">
            <a:spAutoFit/>
          </a:bodyPr>
          <a:lstStyle/>
          <a:p>
            <a:pPr algn="l"/>
            <a:endParaRPr lang="en-US" sz="24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19FE441-F88F-4540-8793-54429DAD949C}"/>
              </a:ext>
            </a:extLst>
          </p:cNvPr>
          <p:cNvSpPr>
            <a:spLocks noGrp="1"/>
          </p:cNvSpPr>
          <p:nvPr>
            <p:ph type="sldNum" sz="quarter" idx="12"/>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8860" y="0"/>
            <a:ext cx="6073140" cy="6858000"/>
          </a:xfrm>
        </p:spPr>
        <p:txBody>
          <a:bodyPr anchor="t"/>
          <a:lstStyle>
            <a:lvl1pPr marL="0" indent="0" algn="ctr">
              <a:buNone/>
              <a:defRPr/>
            </a:lvl1pPr>
          </a:lstStyle>
          <a:p>
            <a:r>
              <a:rPr lang="en-US" dirty="0"/>
              <a:t>Click icon to add picture </a:t>
            </a:r>
          </a:p>
        </p:txBody>
      </p:sp>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a:xfrm>
            <a:off x="833120" y="6384532"/>
            <a:ext cx="5029200" cy="274320"/>
          </a:xfrm>
        </p:spPr>
        <p:txBody>
          <a:bodyPr/>
          <a:lstStyle/>
          <a:p>
            <a:endParaRPr lang="en-US" dirty="0"/>
          </a:p>
        </p:txBody>
      </p:sp>
      <p:sp>
        <p:nvSpPr>
          <p:cNvPr id="4" name="Slide Number Placeholder 3">
            <a:extLst>
              <a:ext uri="{FF2B5EF4-FFF2-40B4-BE49-F238E27FC236}">
                <a16:creationId xmlns:a16="http://schemas.microsoft.com/office/drawing/2014/main" id="{B36828B4-7DB5-2645-969A-0A7D716D92EB}"/>
              </a:ext>
            </a:extLst>
          </p:cNvPr>
          <p:cNvSpPr>
            <a:spLocks noGrp="1"/>
          </p:cNvSpPr>
          <p:nvPr>
            <p:ph type="sldNum" sz="quarter" idx="14"/>
          </p:nvPr>
        </p:nvSpPr>
        <p:spPr>
          <a:xfrm>
            <a:off x="0" y="6391657"/>
            <a:ext cx="838200" cy="274320"/>
          </a:xfrm>
        </p:spPr>
        <p:txBody>
          <a:bodyPr/>
          <a:lstStyle>
            <a:lvl1pPr>
              <a:defRPr>
                <a:solidFill>
                  <a:schemeClr val="accent3"/>
                </a:solidFill>
              </a:defRPr>
            </a:lvl1pPr>
          </a:lstStyle>
          <a:p>
            <a:fld id="{461711D5-349D-4847-A71F-DCB6A6FF38BF}" type="slidenum">
              <a:rPr lang="en-US" smtClean="0"/>
              <a:pPr/>
              <a:t>‹#›</a:t>
            </a:fld>
            <a:endParaRPr lang="en-US" dirty="0"/>
          </a:p>
        </p:txBody>
      </p:sp>
      <p:sp>
        <p:nvSpPr>
          <p:cNvPr id="18" name="Rectangle 17">
            <a:extLst>
              <a:ext uri="{FF2B5EF4-FFF2-40B4-BE49-F238E27FC236}">
                <a16:creationId xmlns:a16="http://schemas.microsoft.com/office/drawing/2014/main" id="{78AE8273-EB4E-8F42-9A43-0C43CF09F98E}"/>
              </a:ext>
            </a:extLst>
          </p:cNvPr>
          <p:cNvSpPr/>
          <p:nvPr userDrawn="1"/>
        </p:nvSpPr>
        <p:spPr>
          <a:xfrm rot="5400000">
            <a:off x="-38100" y="228600"/>
            <a:ext cx="9144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12B2FD-6D70-D149-876C-3466F0B5ED67}"/>
              </a:ext>
            </a:extLst>
          </p:cNvPr>
          <p:cNvSpPr/>
          <p:nvPr userDrawn="1"/>
        </p:nvSpPr>
        <p:spPr>
          <a:xfrm rot="5400000">
            <a:off x="2889002" y="-2607005"/>
            <a:ext cx="84316" cy="586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1293811"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1295399"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324600"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324600"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1295400" y="365126"/>
            <a:ext cx="100584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5400" y="1279526"/>
            <a:ext cx="2008094"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632200" y="1279525"/>
            <a:ext cx="77216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2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lvl1pPr>
              <a:defRPr>
                <a:solidFill>
                  <a:schemeClr val="accent3"/>
                </a:solidFill>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142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0" y="0"/>
            <a:ext cx="7315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1295400" y="1302195"/>
            <a:ext cx="100584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0" y="6391657"/>
            <a:ext cx="731520" cy="274320"/>
          </a:xfrm>
          <a:prstGeom prst="rect">
            <a:avLst/>
          </a:prstGeom>
        </p:spPr>
        <p:txBody>
          <a:bodyPr vert="horz" lIns="91440" tIns="45720" rIns="91440" bIns="45720" rtlCol="0" anchor="b"/>
          <a:lstStyle>
            <a:lvl1pPr algn="ctr">
              <a:defRPr sz="1200" b="0">
                <a:solidFill>
                  <a:schemeClr val="bg1"/>
                </a:solidFill>
                <a:latin typeface="+mn-lt"/>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1295400" y="6391657"/>
            <a:ext cx="68580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
        <p:nvSpPr>
          <p:cNvPr id="38" name="TextBox 37">
            <a:extLst>
              <a:ext uri="{FF2B5EF4-FFF2-40B4-BE49-F238E27FC236}">
                <a16:creationId xmlns:a16="http://schemas.microsoft.com/office/drawing/2014/main" id="{B6497E31-B3F2-2642-8E53-0CBE14833D79}"/>
              </a:ext>
            </a:extLst>
          </p:cNvPr>
          <p:cNvSpPr txBox="1"/>
          <p:nvPr userDrawn="1"/>
        </p:nvSpPr>
        <p:spPr>
          <a:xfrm>
            <a:off x="10410825" y="7058025"/>
            <a:ext cx="184731" cy="461665"/>
          </a:xfrm>
          <a:prstGeom prst="rect">
            <a:avLst/>
          </a:prstGeom>
          <a:noFill/>
        </p:spPr>
        <p:txBody>
          <a:bodyPr wrap="none" rtlCol="0">
            <a:spAutoFit/>
          </a:bodyPr>
          <a:lstStyle/>
          <a:p>
            <a:pPr algn="l"/>
            <a:endParaRPr lang="en-US"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B418AD-E379-7844-A641-AF0EC127B33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0714"/>
          <a:stretch/>
        </p:blipFill>
        <p:spPr>
          <a:xfrm>
            <a:off x="11406118" y="6071617"/>
            <a:ext cx="626883" cy="640080"/>
          </a:xfrm>
          <a:prstGeom prst="rect">
            <a:avLst/>
          </a:prstGeom>
        </p:spPr>
      </p:pic>
      <p:sp>
        <p:nvSpPr>
          <p:cNvPr id="5" name="Rectangle 4">
            <a:extLst>
              <a:ext uri="{FF2B5EF4-FFF2-40B4-BE49-F238E27FC236}">
                <a16:creationId xmlns:a16="http://schemas.microsoft.com/office/drawing/2014/main" id="{D0126B38-0499-6748-A6EC-D93ED9785AF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88" r:id="rId6"/>
    <p:sldLayoutId id="2147483681" r:id="rId7"/>
    <p:sldLayoutId id="2147483689" r:id="rId8"/>
    <p:sldLayoutId id="2147483690" r:id="rId9"/>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5936" y="1130300"/>
            <a:ext cx="4940710" cy="4762500"/>
          </a:xfrm>
        </p:spPr>
        <p:txBody>
          <a:bodyPr vert="horz" lIns="91440" tIns="45720" rIns="91440" bIns="45720" rtlCol="0" anchor="t">
            <a:normAutofit/>
          </a:bodyPr>
          <a:lstStyle/>
          <a:p>
            <a:r>
              <a:rPr lang="en-US" sz="1800" b="1" dirty="0">
                <a:ea typeface="+mn-lt"/>
                <a:cs typeface="+mn-lt"/>
              </a:rPr>
              <a:t>Anne Cioletti, MD, FACP</a:t>
            </a:r>
            <a:endParaRPr lang="en-US" sz="1800" dirty="0"/>
          </a:p>
          <a:p>
            <a:r>
              <a:rPr lang="en-US" sz="1600" dirty="0">
                <a:ea typeface="+mn-lt"/>
                <a:cs typeface="+mn-lt"/>
              </a:rPr>
              <a:t>University of Utah</a:t>
            </a:r>
            <a:endParaRPr lang="en-US" sz="1600" b="1" dirty="0">
              <a:ea typeface="+mn-lt"/>
              <a:cs typeface="+mn-lt"/>
            </a:endParaRPr>
          </a:p>
          <a:p>
            <a:r>
              <a:rPr lang="en-US" sz="1600" i="1" dirty="0">
                <a:ea typeface="+mn-lt"/>
                <a:cs typeface="+mn-lt"/>
              </a:rPr>
              <a:t>Co-Chair</a:t>
            </a:r>
            <a:endParaRPr lang="en-US" sz="1600" dirty="0"/>
          </a:p>
          <a:p>
            <a:endParaRPr lang="en-US" sz="1800" dirty="0"/>
          </a:p>
          <a:p>
            <a:r>
              <a:rPr lang="en-US" sz="1800" b="1" dirty="0">
                <a:ea typeface="+mn-lt"/>
                <a:cs typeface="+mn-lt"/>
              </a:rPr>
              <a:t>Lauren Block, MD, MPH, FACP</a:t>
            </a:r>
            <a:endParaRPr lang="en-US" sz="1800" dirty="0"/>
          </a:p>
          <a:p>
            <a:r>
              <a:rPr lang="en-US" sz="1600" dirty="0">
                <a:ea typeface="+mn-lt"/>
                <a:cs typeface="+mn-lt"/>
              </a:rPr>
              <a:t>Northwell Health</a:t>
            </a:r>
            <a:endParaRPr lang="en-US" sz="1600" b="1" dirty="0">
              <a:ea typeface="+mn-lt"/>
              <a:cs typeface="+mn-lt"/>
            </a:endParaRPr>
          </a:p>
          <a:p>
            <a:r>
              <a:rPr lang="en-US" sz="1600" i="1" dirty="0">
                <a:ea typeface="+mn-lt"/>
                <a:cs typeface="+mn-lt"/>
              </a:rPr>
              <a:t>Co-Chair</a:t>
            </a:r>
            <a:endParaRPr lang="en-US" sz="1600" dirty="0"/>
          </a:p>
          <a:p>
            <a:br>
              <a:rPr lang="en-US" sz="1800" dirty="0"/>
            </a:br>
            <a:endParaRPr lang="en-US" sz="1800" dirty="0"/>
          </a:p>
          <a:p>
            <a:r>
              <a:rPr lang="en-US" sz="1800" b="1" dirty="0">
                <a:ea typeface="+mn-lt"/>
                <a:cs typeface="+mn-lt"/>
              </a:rPr>
              <a:t>Kelly Graham, MD, MPH</a:t>
            </a:r>
            <a:endParaRPr lang="en-US" sz="1800" dirty="0"/>
          </a:p>
          <a:p>
            <a:r>
              <a:rPr lang="en-US" sz="1600" dirty="0">
                <a:ea typeface="+mn-lt"/>
                <a:cs typeface="+mn-lt"/>
              </a:rPr>
              <a:t>Beth Israel Deaconess Medical Center</a:t>
            </a:r>
            <a:endParaRPr lang="en-US" sz="1600" b="1" dirty="0">
              <a:ea typeface="+mn-lt"/>
              <a:cs typeface="+mn-lt"/>
            </a:endParaRPr>
          </a:p>
          <a:p>
            <a:r>
              <a:rPr lang="en-US" sz="1600" i="1" dirty="0">
                <a:ea typeface="+mn-lt"/>
                <a:cs typeface="+mn-lt"/>
              </a:rPr>
              <a:t>Lead, Investigation</a:t>
            </a:r>
            <a:endParaRPr lang="en-US" sz="1600" dirty="0"/>
          </a:p>
          <a:p>
            <a:br>
              <a:rPr lang="en-US" sz="1800" dirty="0"/>
            </a:br>
            <a:endParaRPr lang="en-US" sz="1800" dirty="0"/>
          </a:p>
          <a:p>
            <a:r>
              <a:rPr lang="en-US" sz="1700" b="1" dirty="0">
                <a:ea typeface="+mn-lt"/>
                <a:cs typeface="+mn-lt"/>
              </a:rPr>
              <a:t>Jennifer Shiroky-Kochavi, MD, MPH</a:t>
            </a:r>
            <a:endParaRPr lang="en-US" sz="1700" dirty="0"/>
          </a:p>
          <a:p>
            <a:r>
              <a:rPr lang="en-US" sz="1600" i="1" dirty="0">
                <a:ea typeface="+mn-lt"/>
                <a:cs typeface="+mn-lt"/>
              </a:rPr>
              <a:t>Lead, Clinical</a:t>
            </a:r>
            <a:endParaRPr lang="en-US" sz="1600" dirty="0"/>
          </a:p>
          <a:p>
            <a:r>
              <a:rPr lang="en-US" sz="1600" dirty="0"/>
              <a:t>University of South Florida</a:t>
            </a:r>
          </a:p>
          <a:p>
            <a:endParaRPr lang="en-US" sz="1600" dirty="0"/>
          </a:p>
          <a:p>
            <a:endParaRPr lang="en-US" sz="1600" dirty="0"/>
          </a:p>
          <a:p>
            <a:endParaRPr lang="en-US" sz="1800" dirty="0"/>
          </a:p>
        </p:txBody>
      </p:sp>
      <p:pic>
        <p:nvPicPr>
          <p:cNvPr id="4" name="Picture 3" descr="Hi-Five PC Logo Design">
            <a:extLst>
              <a:ext uri="{FF2B5EF4-FFF2-40B4-BE49-F238E27FC236}">
                <a16:creationId xmlns:a16="http://schemas.microsoft.com/office/drawing/2014/main" id="{3F9E1586-90BE-1894-2150-1559D911285E}"/>
              </a:ext>
            </a:extLst>
          </p:cNvPr>
          <p:cNvPicPr>
            <a:picLocks noChangeAspect="1"/>
          </p:cNvPicPr>
          <p:nvPr/>
        </p:nvPicPr>
        <p:blipFill>
          <a:blip r:embed="rId3"/>
          <a:stretch>
            <a:fillRect/>
          </a:stretch>
        </p:blipFill>
        <p:spPr>
          <a:xfrm>
            <a:off x="170169" y="409575"/>
            <a:ext cx="6486525" cy="6038850"/>
          </a:xfrm>
          <a:prstGeom prst="rect">
            <a:avLst/>
          </a:prstGeom>
        </p:spPr>
      </p:pic>
      <p:pic>
        <p:nvPicPr>
          <p:cNvPr id="2" name="Picture 1">
            <a:extLst>
              <a:ext uri="{FF2B5EF4-FFF2-40B4-BE49-F238E27FC236}">
                <a16:creationId xmlns:a16="http://schemas.microsoft.com/office/drawing/2014/main" id="{1487EB95-8359-4FE3-5E17-91C4ECE2CE4C}"/>
              </a:ext>
            </a:extLst>
          </p:cNvPr>
          <p:cNvPicPr>
            <a:picLocks noChangeAspect="1"/>
          </p:cNvPicPr>
          <p:nvPr/>
        </p:nvPicPr>
        <p:blipFill>
          <a:blip r:embed="rId4"/>
          <a:stretch>
            <a:fillRect/>
          </a:stretch>
        </p:blipFill>
        <p:spPr>
          <a:xfrm>
            <a:off x="9956800" y="133350"/>
            <a:ext cx="2209800" cy="110003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00C3-3EF7-9797-727E-575793092FA8}"/>
              </a:ext>
            </a:extLst>
          </p:cNvPr>
          <p:cNvSpPr>
            <a:spLocks noGrp="1"/>
          </p:cNvSpPr>
          <p:nvPr>
            <p:ph type="title"/>
          </p:nvPr>
        </p:nvSpPr>
        <p:spPr/>
        <p:txBody>
          <a:bodyPr/>
          <a:lstStyle/>
          <a:p>
            <a:r>
              <a:rPr lang="en-US"/>
              <a:t>Next Steps  for Primary Care Learner Experience</a:t>
            </a:r>
          </a:p>
        </p:txBody>
      </p:sp>
      <p:graphicFrame>
        <p:nvGraphicFramePr>
          <p:cNvPr id="6" name="Content Placeholder 5">
            <a:extLst>
              <a:ext uri="{FF2B5EF4-FFF2-40B4-BE49-F238E27FC236}">
                <a16:creationId xmlns:a16="http://schemas.microsoft.com/office/drawing/2014/main" id="{70747D8F-E5DF-CE5A-5BD7-AF825AA29C5F}"/>
              </a:ext>
            </a:extLst>
          </p:cNvPr>
          <p:cNvGraphicFramePr>
            <a:graphicFrameLocks noGrp="1"/>
          </p:cNvGraphicFramePr>
          <p:nvPr>
            <p:ph idx="1"/>
            <p:extLst>
              <p:ext uri="{D42A27DB-BD31-4B8C-83A1-F6EECF244321}">
                <p14:modId xmlns:p14="http://schemas.microsoft.com/office/powerpoint/2010/main" val="2152776600"/>
              </p:ext>
            </p:extLst>
          </p:nvPr>
        </p:nvGraphicFramePr>
        <p:xfrm>
          <a:off x="1295400" y="1302195"/>
          <a:ext cx="100584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3C6BE5FD-6811-3171-0D8D-FF795C121E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210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05CE-B8DF-6BD1-A7F3-E89C93147C3D}"/>
              </a:ext>
            </a:extLst>
          </p:cNvPr>
          <p:cNvSpPr>
            <a:spLocks noGrp="1"/>
          </p:cNvSpPr>
          <p:nvPr>
            <p:ph type="title"/>
          </p:nvPr>
        </p:nvSpPr>
        <p:spPr>
          <a:xfrm>
            <a:off x="1295400" y="365126"/>
            <a:ext cx="10058400" cy="914399"/>
          </a:xfrm>
        </p:spPr>
        <p:txBody>
          <a:bodyPr anchor="ctr">
            <a:normAutofit/>
          </a:bodyPr>
          <a:lstStyle/>
          <a:p>
            <a:r>
              <a:rPr lang="en-US"/>
              <a:t>Individual Workforce: Defining who is Choosing Primary Care</a:t>
            </a:r>
          </a:p>
        </p:txBody>
      </p:sp>
      <p:sp>
        <p:nvSpPr>
          <p:cNvPr id="3" name="Content Placeholder 2">
            <a:extLst>
              <a:ext uri="{FF2B5EF4-FFF2-40B4-BE49-F238E27FC236}">
                <a16:creationId xmlns:a16="http://schemas.microsoft.com/office/drawing/2014/main" id="{7BE2F0E8-3C0F-0765-E816-FF0AAE4D608C}"/>
              </a:ext>
            </a:extLst>
          </p:cNvPr>
          <p:cNvSpPr>
            <a:spLocks noGrp="1"/>
          </p:cNvSpPr>
          <p:nvPr>
            <p:ph sz="half" idx="1"/>
          </p:nvPr>
        </p:nvSpPr>
        <p:spPr>
          <a:xfrm>
            <a:off x="1295400" y="1279526"/>
            <a:ext cx="8724900" cy="4897438"/>
          </a:xfrm>
        </p:spPr>
        <p:txBody>
          <a:bodyPr>
            <a:normAutofit/>
          </a:bodyPr>
          <a:lstStyle/>
          <a:p>
            <a:pPr>
              <a:lnSpc>
                <a:spcPct val="90000"/>
              </a:lnSpc>
              <a:spcAft>
                <a:spcPts val="600"/>
              </a:spcAft>
            </a:pPr>
            <a:r>
              <a:rPr lang="en-US" sz="2400" dirty="0"/>
              <a:t>Tracking the workforce as graduates should match public health needs</a:t>
            </a:r>
          </a:p>
          <a:p>
            <a:pPr lvl="1">
              <a:lnSpc>
                <a:spcPct val="90000"/>
              </a:lnSpc>
              <a:spcAft>
                <a:spcPts val="600"/>
              </a:spcAft>
            </a:pPr>
            <a:r>
              <a:rPr lang="en-US" sz="2400" dirty="0"/>
              <a:t>Track fellowship matches, but more challenging to identify generalist paths</a:t>
            </a:r>
          </a:p>
          <a:p>
            <a:pPr lvl="1">
              <a:lnSpc>
                <a:spcPct val="90000"/>
              </a:lnSpc>
              <a:spcAft>
                <a:spcPts val="600"/>
              </a:spcAft>
            </a:pPr>
            <a:r>
              <a:rPr lang="en-US" sz="2400" dirty="0"/>
              <a:t>Precedent in Family Medicine with question on certification exam </a:t>
            </a:r>
          </a:p>
          <a:p>
            <a:pPr lvl="1">
              <a:lnSpc>
                <a:spcPct val="90000"/>
              </a:lnSpc>
              <a:spcAft>
                <a:spcPts val="600"/>
              </a:spcAft>
            </a:pPr>
            <a:r>
              <a:rPr lang="en-US" sz="2400" dirty="0"/>
              <a:t>Measures how we are meeting the needs of the public</a:t>
            </a:r>
          </a:p>
          <a:p>
            <a:pPr marL="0" indent="0">
              <a:lnSpc>
                <a:spcPct val="90000"/>
              </a:lnSpc>
              <a:spcAft>
                <a:spcPts val="600"/>
              </a:spcAft>
              <a:buNone/>
            </a:pPr>
            <a:endParaRPr lang="en-US" sz="2400" dirty="0"/>
          </a:p>
          <a:p>
            <a:pPr>
              <a:lnSpc>
                <a:spcPct val="90000"/>
              </a:lnSpc>
              <a:spcAft>
                <a:spcPts val="600"/>
              </a:spcAft>
            </a:pPr>
            <a:r>
              <a:rPr lang="en-US" sz="2400" dirty="0"/>
              <a:t>Optimize the messaging</a:t>
            </a:r>
          </a:p>
          <a:p>
            <a:pPr>
              <a:lnSpc>
                <a:spcPct val="90000"/>
              </a:lnSpc>
              <a:spcAft>
                <a:spcPts val="600"/>
              </a:spcAft>
            </a:pPr>
            <a:endParaRPr lang="en-US" sz="1700" dirty="0"/>
          </a:p>
        </p:txBody>
      </p:sp>
      <p:sp>
        <p:nvSpPr>
          <p:cNvPr id="18" name="Footer Placeholder 4">
            <a:extLst>
              <a:ext uri="{FF2B5EF4-FFF2-40B4-BE49-F238E27FC236}">
                <a16:creationId xmlns:a16="http://schemas.microsoft.com/office/drawing/2014/main" id="{08FFAE5E-5486-CD5C-ABE3-16D6A0EB4FBF}"/>
              </a:ext>
            </a:extLst>
          </p:cNvPr>
          <p:cNvSpPr>
            <a:spLocks noGrp="1"/>
          </p:cNvSpPr>
          <p:nvPr>
            <p:ph type="ftr" sz="quarter" idx="11"/>
          </p:nvPr>
        </p:nvSpPr>
        <p:spPr>
          <a:xfrm>
            <a:off x="1295400" y="6391657"/>
            <a:ext cx="6858000" cy="274320"/>
          </a:xfrm>
        </p:spPr>
        <p:txBody>
          <a:bodyPr/>
          <a:lstStyle/>
          <a:p>
            <a:endParaRPr lang="en-US"/>
          </a:p>
        </p:txBody>
      </p:sp>
    </p:spTree>
    <p:extLst>
      <p:ext uri="{BB962C8B-B14F-4D97-AF65-F5344CB8AC3E}">
        <p14:creationId xmlns:p14="http://schemas.microsoft.com/office/powerpoint/2010/main" val="411759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934F-DD8A-5A16-BCE4-98587626913B}"/>
              </a:ext>
            </a:extLst>
          </p:cNvPr>
          <p:cNvSpPr>
            <a:spLocks noGrp="1"/>
          </p:cNvSpPr>
          <p:nvPr>
            <p:ph type="title"/>
          </p:nvPr>
        </p:nvSpPr>
        <p:spPr/>
        <p:txBody>
          <a:bodyPr/>
          <a:lstStyle/>
          <a:p>
            <a:pPr algn="ctr"/>
            <a:r>
              <a:rPr lang="en-US"/>
              <a:t>Messaging to Trainees</a:t>
            </a:r>
          </a:p>
        </p:txBody>
      </p:sp>
      <p:graphicFrame>
        <p:nvGraphicFramePr>
          <p:cNvPr id="4" name="Content Placeholder 3">
            <a:extLst>
              <a:ext uri="{FF2B5EF4-FFF2-40B4-BE49-F238E27FC236}">
                <a16:creationId xmlns:a16="http://schemas.microsoft.com/office/drawing/2014/main" id="{100E69FC-3923-5D5C-2D44-F2BF43ADAB05}"/>
              </a:ext>
            </a:extLst>
          </p:cNvPr>
          <p:cNvGraphicFramePr>
            <a:graphicFrameLocks noGrp="1"/>
          </p:cNvGraphicFramePr>
          <p:nvPr>
            <p:ph idx="1"/>
            <p:extLst>
              <p:ext uri="{D42A27DB-BD31-4B8C-83A1-F6EECF244321}">
                <p14:modId xmlns:p14="http://schemas.microsoft.com/office/powerpoint/2010/main" val="1742779792"/>
              </p:ext>
            </p:extLst>
          </p:nvPr>
        </p:nvGraphicFramePr>
        <p:xfrm>
          <a:off x="1066800" y="1841499"/>
          <a:ext cx="10058400" cy="411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6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C443-BBAE-C0FB-B41C-18E6E3D7C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8B4C4-3BC6-2B64-7CE0-8F6FF3B1454B}"/>
              </a:ext>
            </a:extLst>
          </p:cNvPr>
          <p:cNvSpPr>
            <a:spLocks noGrp="1"/>
          </p:cNvSpPr>
          <p:nvPr>
            <p:ph type="title"/>
          </p:nvPr>
        </p:nvSpPr>
        <p:spPr/>
        <p:txBody>
          <a:bodyPr/>
          <a:lstStyle/>
          <a:p>
            <a:pPr algn="ctr"/>
            <a:r>
              <a:rPr lang="en-US" dirty="0"/>
              <a:t>Rebrand the Mission: Patient and Learners</a:t>
            </a:r>
          </a:p>
        </p:txBody>
      </p:sp>
      <p:graphicFrame>
        <p:nvGraphicFramePr>
          <p:cNvPr id="4" name="Content Placeholder 3">
            <a:extLst>
              <a:ext uri="{FF2B5EF4-FFF2-40B4-BE49-F238E27FC236}">
                <a16:creationId xmlns:a16="http://schemas.microsoft.com/office/drawing/2014/main" id="{0D842D12-2718-6453-92A2-C221B6491FDC}"/>
              </a:ext>
            </a:extLst>
          </p:cNvPr>
          <p:cNvGraphicFramePr>
            <a:graphicFrameLocks noGrp="1"/>
          </p:cNvGraphicFramePr>
          <p:nvPr>
            <p:ph idx="1"/>
            <p:extLst>
              <p:ext uri="{D42A27DB-BD31-4B8C-83A1-F6EECF244321}">
                <p14:modId xmlns:p14="http://schemas.microsoft.com/office/powerpoint/2010/main" val="2321807229"/>
              </p:ext>
            </p:extLst>
          </p:nvPr>
        </p:nvGraphicFramePr>
        <p:xfrm>
          <a:off x="1066800" y="1841499"/>
          <a:ext cx="10058400" cy="411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143C5E-FF55-7E9E-482C-121D04B14429}"/>
              </a:ext>
            </a:extLst>
          </p:cNvPr>
          <p:cNvSpPr txBox="1"/>
          <p:nvPr/>
        </p:nvSpPr>
        <p:spPr>
          <a:xfrm>
            <a:off x="1485900" y="6061371"/>
            <a:ext cx="967740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If your doctor’s last name is Google, it’s time to get a second opinion.</a:t>
            </a:r>
          </a:p>
        </p:txBody>
      </p:sp>
    </p:spTree>
    <p:extLst>
      <p:ext uri="{BB962C8B-B14F-4D97-AF65-F5344CB8AC3E}">
        <p14:creationId xmlns:p14="http://schemas.microsoft.com/office/powerpoint/2010/main" val="13287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7805-9FE3-8A61-21C2-98D0934D3A41}"/>
              </a:ext>
            </a:extLst>
          </p:cNvPr>
          <p:cNvSpPr>
            <a:spLocks noGrp="1"/>
          </p:cNvSpPr>
          <p:nvPr>
            <p:ph type="title"/>
          </p:nvPr>
        </p:nvSpPr>
        <p:spPr/>
        <p:txBody>
          <a:bodyPr>
            <a:normAutofit fontScale="90000"/>
          </a:bodyPr>
          <a:lstStyle/>
          <a:p>
            <a:r>
              <a:rPr lang="en-US"/>
              <a:t>Clinical and Learning Environment:</a:t>
            </a:r>
            <a:br>
              <a:rPr lang="en-US"/>
            </a:br>
            <a:r>
              <a:rPr lang="en-US"/>
              <a:t>Factors Impacting Trainee Choice </a:t>
            </a:r>
          </a:p>
        </p:txBody>
      </p:sp>
      <p:sp>
        <p:nvSpPr>
          <p:cNvPr id="3" name="Content Placeholder 2">
            <a:extLst>
              <a:ext uri="{FF2B5EF4-FFF2-40B4-BE49-F238E27FC236}">
                <a16:creationId xmlns:a16="http://schemas.microsoft.com/office/drawing/2014/main" id="{5C36EA1E-DA6D-D60B-BB08-CF3CD41D73CE}"/>
              </a:ext>
            </a:extLst>
          </p:cNvPr>
          <p:cNvSpPr>
            <a:spLocks noGrp="1"/>
          </p:cNvSpPr>
          <p:nvPr>
            <p:ph idx="1"/>
          </p:nvPr>
        </p:nvSpPr>
        <p:spPr>
          <a:xfrm>
            <a:off x="1295400" y="1436913"/>
            <a:ext cx="4635500" cy="5229063"/>
          </a:xfrm>
        </p:spPr>
        <p:txBody>
          <a:bodyPr>
            <a:normAutofit fontScale="92500" lnSpcReduction="20000"/>
          </a:bodyPr>
          <a:lstStyle/>
          <a:p>
            <a:r>
              <a:rPr lang="en-US" sz="2400" dirty="0"/>
              <a:t>Trainee exposure time needs to reset</a:t>
            </a:r>
          </a:p>
          <a:p>
            <a:pPr lvl="1"/>
            <a:r>
              <a:rPr lang="en-US" sz="2400" dirty="0"/>
              <a:t>Increase </a:t>
            </a:r>
            <a:r>
              <a:rPr lang="en-US" sz="2400" b="1" dirty="0"/>
              <a:t>confidence</a:t>
            </a:r>
            <a:r>
              <a:rPr lang="en-US" sz="2400" dirty="0"/>
              <a:t> in outpatient care</a:t>
            </a:r>
          </a:p>
          <a:p>
            <a:pPr lvl="2"/>
            <a:r>
              <a:rPr lang="en-US" sz="2000" dirty="0"/>
              <a:t>Training time is opposite of needs (both patient and workforce)</a:t>
            </a:r>
          </a:p>
          <a:p>
            <a:pPr lvl="2"/>
            <a:r>
              <a:rPr lang="en-US" sz="2000" dirty="0"/>
              <a:t>Inpatient focus creates discomfort in outpatient care</a:t>
            </a:r>
          </a:p>
          <a:p>
            <a:pPr lvl="2"/>
            <a:r>
              <a:rPr lang="en-US" sz="2000" dirty="0"/>
              <a:t>Resident clinics often are not high functioning clinics</a:t>
            </a:r>
          </a:p>
          <a:p>
            <a:pPr lvl="1"/>
            <a:r>
              <a:rPr lang="en-US" sz="2400" dirty="0"/>
              <a:t>Visibility often matches dwell time</a:t>
            </a:r>
          </a:p>
          <a:p>
            <a:pPr lvl="1"/>
            <a:r>
              <a:rPr lang="en-US" sz="2400" dirty="0"/>
              <a:t>Value follows the finances</a:t>
            </a:r>
          </a:p>
          <a:p>
            <a:r>
              <a:rPr lang="en-US" sz="2400" dirty="0"/>
              <a:t>Rebalance learner experience</a:t>
            </a:r>
          </a:p>
          <a:p>
            <a:pPr lvl="1"/>
            <a:r>
              <a:rPr lang="en-US" sz="2400" dirty="0"/>
              <a:t>Support the clinics with the right resources (staff and team)</a:t>
            </a:r>
          </a:p>
          <a:p>
            <a:pPr lvl="1"/>
            <a:r>
              <a:rPr lang="en-US" sz="2400" dirty="0"/>
              <a:t>Balance the clinical time with opportunities to overcome the administrative work</a:t>
            </a:r>
          </a:p>
        </p:txBody>
      </p:sp>
      <p:grpSp>
        <p:nvGrpSpPr>
          <p:cNvPr id="6" name="Group 5">
            <a:extLst>
              <a:ext uri="{FF2B5EF4-FFF2-40B4-BE49-F238E27FC236}">
                <a16:creationId xmlns:a16="http://schemas.microsoft.com/office/drawing/2014/main" id="{63B151EA-AF78-7AF8-ABEB-8B59649EAE62}"/>
              </a:ext>
            </a:extLst>
          </p:cNvPr>
          <p:cNvGrpSpPr/>
          <p:nvPr/>
        </p:nvGrpSpPr>
        <p:grpSpPr>
          <a:xfrm>
            <a:off x="5930900" y="1302195"/>
            <a:ext cx="5982717" cy="4253610"/>
            <a:chOff x="2832100" y="2936399"/>
            <a:chExt cx="5819187" cy="3375501"/>
          </a:xfrm>
        </p:grpSpPr>
        <p:grpSp>
          <p:nvGrpSpPr>
            <p:cNvPr id="7" name="Group 6">
              <a:extLst>
                <a:ext uri="{FF2B5EF4-FFF2-40B4-BE49-F238E27FC236}">
                  <a16:creationId xmlns:a16="http://schemas.microsoft.com/office/drawing/2014/main" id="{D85617BE-4A3E-00D1-A59C-7F70706D08FB}"/>
                </a:ext>
              </a:extLst>
            </p:cNvPr>
            <p:cNvGrpSpPr/>
            <p:nvPr/>
          </p:nvGrpSpPr>
          <p:grpSpPr>
            <a:xfrm>
              <a:off x="2832100" y="3429000"/>
              <a:ext cx="5819187" cy="2391243"/>
              <a:chOff x="838200" y="2449689"/>
              <a:chExt cx="9321799" cy="3688644"/>
            </a:xfrm>
          </p:grpSpPr>
          <p:graphicFrame>
            <p:nvGraphicFramePr>
              <p:cNvPr id="10" name="Diagram 9">
                <a:extLst>
                  <a:ext uri="{FF2B5EF4-FFF2-40B4-BE49-F238E27FC236}">
                    <a16:creationId xmlns:a16="http://schemas.microsoft.com/office/drawing/2014/main" id="{5CF75125-3EE2-F83F-7B96-B31D7C09D284}"/>
                  </a:ext>
                </a:extLst>
              </p:cNvPr>
              <p:cNvGraphicFramePr/>
              <p:nvPr>
                <p:extLst>
                  <p:ext uri="{D42A27DB-BD31-4B8C-83A1-F6EECF244321}">
                    <p14:modId xmlns:p14="http://schemas.microsoft.com/office/powerpoint/2010/main" val="1139553954"/>
                  </p:ext>
                </p:extLst>
              </p:nvPr>
            </p:nvGraphicFramePr>
            <p:xfrm>
              <a:off x="838200" y="2449689"/>
              <a:ext cx="5779911" cy="367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AF643588-9665-98F2-BADE-B566D2BA855A}"/>
                  </a:ext>
                </a:extLst>
              </p:cNvPr>
              <p:cNvGraphicFramePr/>
              <p:nvPr>
                <p:extLst>
                  <p:ext uri="{D42A27DB-BD31-4B8C-83A1-F6EECF244321}">
                    <p14:modId xmlns:p14="http://schemas.microsoft.com/office/powerpoint/2010/main" val="2685207198"/>
                  </p:ext>
                </p:extLst>
              </p:nvPr>
            </p:nvGraphicFramePr>
            <p:xfrm>
              <a:off x="5046132" y="2449689"/>
              <a:ext cx="5113867" cy="36886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8" name="TextBox 7">
              <a:extLst>
                <a:ext uri="{FF2B5EF4-FFF2-40B4-BE49-F238E27FC236}">
                  <a16:creationId xmlns:a16="http://schemas.microsoft.com/office/drawing/2014/main" id="{7EB7D897-1010-3F6D-076B-EBB090687E4E}"/>
                </a:ext>
              </a:extLst>
            </p:cNvPr>
            <p:cNvSpPr txBox="1"/>
            <p:nvPr/>
          </p:nvSpPr>
          <p:spPr>
            <a:xfrm>
              <a:off x="3839581" y="5942568"/>
              <a:ext cx="1593179" cy="369332"/>
            </a:xfrm>
            <a:prstGeom prst="rect">
              <a:avLst/>
            </a:prstGeom>
            <a:noFill/>
          </p:spPr>
          <p:txBody>
            <a:bodyPr wrap="square" rtlCol="0">
              <a:normAutofit/>
            </a:bodyPr>
            <a:lstStyle/>
            <a:p>
              <a:pPr algn="ctr">
                <a:lnSpc>
                  <a:spcPct val="90000"/>
                </a:lnSpc>
                <a:spcAft>
                  <a:spcPts val="600"/>
                </a:spcAft>
              </a:pPr>
              <a:r>
                <a:rPr lang="en-US" sz="2000" b="1">
                  <a:solidFill>
                    <a:schemeClr val="accent2">
                      <a:lumMod val="75000"/>
                    </a:schemeClr>
                  </a:solidFill>
                </a:rPr>
                <a:t>Training Time</a:t>
              </a:r>
            </a:p>
          </p:txBody>
        </p:sp>
        <p:sp>
          <p:nvSpPr>
            <p:cNvPr id="9" name="TextBox 8">
              <a:extLst>
                <a:ext uri="{FF2B5EF4-FFF2-40B4-BE49-F238E27FC236}">
                  <a16:creationId xmlns:a16="http://schemas.microsoft.com/office/drawing/2014/main" id="{AA28C01F-F461-74E2-678F-57497F209078}"/>
                </a:ext>
              </a:extLst>
            </p:cNvPr>
            <p:cNvSpPr txBox="1"/>
            <p:nvPr/>
          </p:nvSpPr>
          <p:spPr>
            <a:xfrm>
              <a:off x="5957643" y="2936399"/>
              <a:ext cx="1932984" cy="369332"/>
            </a:xfrm>
            <a:prstGeom prst="rect">
              <a:avLst/>
            </a:prstGeom>
            <a:noFill/>
          </p:spPr>
          <p:txBody>
            <a:bodyPr wrap="square" rtlCol="0">
              <a:normAutofit/>
            </a:bodyPr>
            <a:lstStyle/>
            <a:p>
              <a:pPr algn="ctr">
                <a:lnSpc>
                  <a:spcPct val="90000"/>
                </a:lnSpc>
                <a:spcAft>
                  <a:spcPts val="600"/>
                </a:spcAft>
              </a:pPr>
              <a:r>
                <a:rPr lang="en-US" sz="2000" b="1">
                  <a:solidFill>
                    <a:schemeClr val="accent2">
                      <a:lumMod val="75000"/>
                    </a:schemeClr>
                  </a:solidFill>
                </a:rPr>
                <a:t>IM Workforce</a:t>
              </a:r>
            </a:p>
          </p:txBody>
        </p:sp>
      </p:grpSp>
    </p:spTree>
    <p:extLst>
      <p:ext uri="{BB962C8B-B14F-4D97-AF65-F5344CB8AC3E}">
        <p14:creationId xmlns:p14="http://schemas.microsoft.com/office/powerpoint/2010/main" val="113294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A3B0F-0F3E-6084-DBE4-464F7EFF2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C3478-6A3A-6BB8-622B-E81A89F1F288}"/>
              </a:ext>
            </a:extLst>
          </p:cNvPr>
          <p:cNvSpPr>
            <a:spLocks noGrp="1"/>
          </p:cNvSpPr>
          <p:nvPr>
            <p:ph type="title"/>
          </p:nvPr>
        </p:nvSpPr>
        <p:spPr/>
        <p:txBody>
          <a:bodyPr>
            <a:normAutofit fontScale="90000"/>
          </a:bodyPr>
          <a:lstStyle/>
          <a:p>
            <a:r>
              <a:rPr lang="en-US"/>
              <a:t>Selected Work Group Recommendations, Evidence, and Implementation</a:t>
            </a:r>
          </a:p>
        </p:txBody>
      </p:sp>
      <p:graphicFrame>
        <p:nvGraphicFramePr>
          <p:cNvPr id="5" name="Content Placeholder 4">
            <a:extLst>
              <a:ext uri="{FF2B5EF4-FFF2-40B4-BE49-F238E27FC236}">
                <a16:creationId xmlns:a16="http://schemas.microsoft.com/office/drawing/2014/main" id="{547E6334-1D36-BA66-D243-74A621AA1DBC}"/>
              </a:ext>
            </a:extLst>
          </p:cNvPr>
          <p:cNvGraphicFramePr>
            <a:graphicFrameLocks noGrp="1"/>
          </p:cNvGraphicFramePr>
          <p:nvPr>
            <p:ph idx="1"/>
            <p:extLst>
              <p:ext uri="{D42A27DB-BD31-4B8C-83A1-F6EECF244321}">
                <p14:modId xmlns:p14="http://schemas.microsoft.com/office/powerpoint/2010/main" val="309529072"/>
              </p:ext>
            </p:extLst>
          </p:nvPr>
        </p:nvGraphicFramePr>
        <p:xfrm>
          <a:off x="1295400" y="1363344"/>
          <a:ext cx="10312400" cy="5164455"/>
        </p:xfrm>
        <a:graphic>
          <a:graphicData uri="http://schemas.openxmlformats.org/drawingml/2006/table">
            <a:tbl>
              <a:tblPr bandRow="1">
                <a:tableStyleId>{0E3FDE45-AF77-4B5C-9715-49D594BDF05E}</a:tableStyleId>
              </a:tblPr>
              <a:tblGrid>
                <a:gridCol w="7388532">
                  <a:extLst>
                    <a:ext uri="{9D8B030D-6E8A-4147-A177-3AD203B41FA5}">
                      <a16:colId xmlns:a16="http://schemas.microsoft.com/office/drawing/2014/main" val="2444273845"/>
                    </a:ext>
                  </a:extLst>
                </a:gridCol>
                <a:gridCol w="1468000">
                  <a:extLst>
                    <a:ext uri="{9D8B030D-6E8A-4147-A177-3AD203B41FA5}">
                      <a16:colId xmlns:a16="http://schemas.microsoft.com/office/drawing/2014/main" val="1921439828"/>
                    </a:ext>
                  </a:extLst>
                </a:gridCol>
                <a:gridCol w="1455868">
                  <a:extLst>
                    <a:ext uri="{9D8B030D-6E8A-4147-A177-3AD203B41FA5}">
                      <a16:colId xmlns:a16="http://schemas.microsoft.com/office/drawing/2014/main" val="3727871621"/>
                    </a:ext>
                  </a:extLst>
                </a:gridCol>
              </a:tblGrid>
              <a:tr h="584990">
                <a:tc>
                  <a:txBody>
                    <a:bodyPr/>
                    <a:lstStyle/>
                    <a:p>
                      <a:pPr>
                        <a:buNone/>
                      </a:pPr>
                      <a:r>
                        <a:rPr lang="en-US">
                          <a:effectLst/>
                        </a:rPr>
                        <a:t>Recommendation</a:t>
                      </a:r>
                    </a:p>
                  </a:txBody>
                  <a:tcPr marL="0" marR="0" marT="0" marB="0"/>
                </a:tc>
                <a:tc>
                  <a:txBody>
                    <a:bodyPr/>
                    <a:lstStyle/>
                    <a:p>
                      <a:pPr>
                        <a:buNone/>
                      </a:pPr>
                      <a:r>
                        <a:rPr lang="en-US">
                          <a:solidFill>
                            <a:srgbClr val="000000"/>
                          </a:solidFill>
                          <a:effectLst/>
                        </a:rPr>
                        <a:t>Certainty</a:t>
                      </a:r>
                      <a:endParaRPr lang="en-US">
                        <a:effectLst/>
                      </a:endParaRPr>
                    </a:p>
                  </a:txBody>
                  <a:tcPr marL="0" marR="0" marT="0" marB="0"/>
                </a:tc>
                <a:tc>
                  <a:txBody>
                    <a:bodyPr/>
                    <a:lstStyle/>
                    <a:p>
                      <a:pPr>
                        <a:buNone/>
                      </a:pPr>
                      <a:r>
                        <a:rPr lang="en-US">
                          <a:solidFill>
                            <a:srgbClr val="000000"/>
                          </a:solidFill>
                          <a:effectLst/>
                        </a:rPr>
                        <a:t>Implemented</a:t>
                      </a:r>
                      <a:endParaRPr lang="en-US">
                        <a:effectLst/>
                      </a:endParaRPr>
                    </a:p>
                  </a:txBody>
                  <a:tcPr marL="0" marR="0" marT="0" marB="0"/>
                </a:tc>
                <a:extLst>
                  <a:ext uri="{0D108BD9-81ED-4DB2-BD59-A6C34878D82A}">
                    <a16:rowId xmlns:a16="http://schemas.microsoft.com/office/drawing/2014/main" val="630957176"/>
                  </a:ext>
                </a:extLst>
              </a:tr>
              <a:tr h="944515">
                <a:tc>
                  <a:txBody>
                    <a:bodyPr/>
                    <a:lstStyle/>
                    <a:p>
                      <a:pPr>
                        <a:buNone/>
                      </a:pPr>
                      <a:r>
                        <a:rPr lang="en-US">
                          <a:solidFill>
                            <a:srgbClr val="000000"/>
                          </a:solidFill>
                          <a:effectLst/>
                        </a:rPr>
                        <a:t>SBP: Residents should have timely access to interprofessional, </a:t>
                      </a:r>
                      <a:r>
                        <a:rPr lang="en-US" b="1">
                          <a:solidFill>
                            <a:srgbClr val="000000"/>
                          </a:solidFill>
                          <a:effectLst/>
                        </a:rPr>
                        <a:t>team-based care including behavioral health, pharmacy, social work, care management, and robust interpreter services</a:t>
                      </a:r>
                      <a:r>
                        <a:rPr lang="en-US">
                          <a:solidFill>
                            <a:srgbClr val="000000"/>
                          </a:solidFill>
                          <a:effectLst/>
                        </a:rPr>
                        <a:t> available remotely or on-site.  </a:t>
                      </a:r>
                      <a:endParaRPr lang="en-US">
                        <a:effectLst/>
                      </a:endParaRPr>
                    </a:p>
                  </a:txBody>
                  <a:tcPr marL="0" marR="0" marT="0" marB="0"/>
                </a:tc>
                <a:tc>
                  <a:txBody>
                    <a:bodyPr/>
                    <a:lstStyle/>
                    <a:p>
                      <a:pPr>
                        <a:buNone/>
                      </a:pPr>
                      <a:r>
                        <a:rPr lang="en-US">
                          <a:solidFill>
                            <a:srgbClr val="000000"/>
                          </a:solidFill>
                          <a:effectLst/>
                        </a:rPr>
                        <a:t>High Certainty</a:t>
                      </a:r>
                      <a:endParaRPr lang="en-US">
                        <a:effectLst/>
                      </a:endParaRPr>
                    </a:p>
                  </a:txBody>
                  <a:tcPr marL="0" marR="0" marT="0" marB="0"/>
                </a:tc>
                <a:tc>
                  <a:txBody>
                    <a:bodyPr/>
                    <a:lstStyle/>
                    <a:p>
                      <a:pPr>
                        <a:buNone/>
                      </a:pPr>
                      <a:r>
                        <a:rPr lang="en-US">
                          <a:solidFill>
                            <a:srgbClr val="000000"/>
                          </a:solidFill>
                          <a:effectLst/>
                        </a:rPr>
                        <a:t>75%</a:t>
                      </a:r>
                      <a:endParaRPr lang="en-US">
                        <a:effectLst/>
                      </a:endParaRPr>
                    </a:p>
                  </a:txBody>
                  <a:tcPr marL="0" marR="0" marT="0" marB="0"/>
                </a:tc>
                <a:extLst>
                  <a:ext uri="{0D108BD9-81ED-4DB2-BD59-A6C34878D82A}">
                    <a16:rowId xmlns:a16="http://schemas.microsoft.com/office/drawing/2014/main" val="2606309198"/>
                  </a:ext>
                </a:extLst>
              </a:tr>
              <a:tr h="1169980">
                <a:tc>
                  <a:txBody>
                    <a:bodyPr/>
                    <a:lstStyle/>
                    <a:p>
                      <a:pPr>
                        <a:buNone/>
                      </a:pPr>
                      <a:r>
                        <a:rPr lang="en-US">
                          <a:solidFill>
                            <a:srgbClr val="000000"/>
                          </a:solidFill>
                          <a:effectLst/>
                        </a:rPr>
                        <a:t>PBL: The residency practice director should work closely with population health teams and/or operational leadership to develop capacity to obtain </a:t>
                      </a:r>
                      <a:r>
                        <a:rPr lang="en-US" b="1">
                          <a:solidFill>
                            <a:srgbClr val="000000"/>
                          </a:solidFill>
                          <a:effectLst/>
                        </a:rPr>
                        <a:t>basic metrics for each resident’s panel such as panel size, patient demographics, continuity and core population health measures</a:t>
                      </a:r>
                      <a:r>
                        <a:rPr lang="en-US">
                          <a:solidFill>
                            <a:srgbClr val="000000"/>
                          </a:solidFill>
                          <a:effectLst/>
                        </a:rPr>
                        <a:t>.  </a:t>
                      </a:r>
                      <a:endParaRPr lang="en-US">
                        <a:effectLst/>
                      </a:endParaRPr>
                    </a:p>
                  </a:txBody>
                  <a:tcPr marL="0" marR="0" marT="0" marB="0"/>
                </a:tc>
                <a:tc>
                  <a:txBody>
                    <a:bodyPr/>
                    <a:lstStyle/>
                    <a:p>
                      <a:pPr>
                        <a:buNone/>
                      </a:pPr>
                      <a:r>
                        <a:rPr lang="en-US">
                          <a:solidFill>
                            <a:srgbClr val="000000"/>
                          </a:solidFill>
                          <a:effectLst/>
                        </a:rPr>
                        <a:t>High Certainty</a:t>
                      </a:r>
                      <a:endParaRPr lang="en-US">
                        <a:effectLst/>
                      </a:endParaRPr>
                    </a:p>
                  </a:txBody>
                  <a:tcPr marL="0" marR="0" marT="0" marB="0"/>
                </a:tc>
                <a:tc>
                  <a:txBody>
                    <a:bodyPr/>
                    <a:lstStyle/>
                    <a:p>
                      <a:pPr>
                        <a:buNone/>
                      </a:pPr>
                      <a:r>
                        <a:rPr lang="en-US">
                          <a:solidFill>
                            <a:srgbClr val="000000"/>
                          </a:solidFill>
                          <a:effectLst/>
                        </a:rPr>
                        <a:t>65%</a:t>
                      </a:r>
                      <a:endParaRPr lang="en-US">
                        <a:effectLst/>
                      </a:endParaRPr>
                    </a:p>
                  </a:txBody>
                  <a:tcPr marL="0" marR="0" marT="0" marB="0"/>
                </a:tc>
                <a:extLst>
                  <a:ext uri="{0D108BD9-81ED-4DB2-BD59-A6C34878D82A}">
                    <a16:rowId xmlns:a16="http://schemas.microsoft.com/office/drawing/2014/main" val="1665454796"/>
                  </a:ext>
                </a:extLst>
              </a:tr>
              <a:tr h="796190">
                <a:tc>
                  <a:txBody>
                    <a:bodyPr/>
                    <a:lstStyle/>
                    <a:p>
                      <a:pPr>
                        <a:buNone/>
                      </a:pPr>
                      <a:r>
                        <a:rPr lang="en-US">
                          <a:solidFill>
                            <a:srgbClr val="000000"/>
                          </a:solidFill>
                          <a:effectLst/>
                        </a:rPr>
                        <a:t>PC: Residents should complete at </a:t>
                      </a:r>
                      <a:r>
                        <a:rPr lang="en-US" b="1">
                          <a:solidFill>
                            <a:srgbClr val="000000"/>
                          </a:solidFill>
                          <a:effectLst/>
                        </a:rPr>
                        <a:t>least 140 half-day sessions </a:t>
                      </a:r>
                      <a:r>
                        <a:rPr lang="en-US">
                          <a:solidFill>
                            <a:srgbClr val="000000"/>
                          </a:solidFill>
                          <a:effectLst/>
                        </a:rPr>
                        <a:t>within their primary care continuity clinic distributed over three years.</a:t>
                      </a:r>
                      <a:endParaRPr lang="en-US">
                        <a:effectLst/>
                      </a:endParaRPr>
                    </a:p>
                  </a:txBody>
                  <a:tcPr marL="11430" marR="11430" marT="11430" marB="11430"/>
                </a:tc>
                <a:tc>
                  <a:txBody>
                    <a:bodyPr/>
                    <a:lstStyle/>
                    <a:p>
                      <a:pPr>
                        <a:buNone/>
                      </a:pPr>
                      <a:r>
                        <a:rPr lang="en-US">
                          <a:solidFill>
                            <a:srgbClr val="000000"/>
                          </a:solidFill>
                          <a:effectLst/>
                        </a:rPr>
                        <a:t>Moderate Certainty</a:t>
                      </a:r>
                      <a:endParaRPr lang="en-US">
                        <a:effectLst/>
                      </a:endParaRPr>
                    </a:p>
                  </a:txBody>
                  <a:tcPr marL="11430" marR="11430" marT="11430" marB="11430"/>
                </a:tc>
                <a:tc>
                  <a:txBody>
                    <a:bodyPr/>
                    <a:lstStyle/>
                    <a:p>
                      <a:pPr>
                        <a:buNone/>
                      </a:pPr>
                      <a:r>
                        <a:rPr lang="en-US">
                          <a:solidFill>
                            <a:srgbClr val="000000"/>
                          </a:solidFill>
                          <a:effectLst/>
                        </a:rPr>
                        <a:t>62%</a:t>
                      </a:r>
                      <a:endParaRPr lang="en-US">
                        <a:effectLst/>
                      </a:endParaRPr>
                    </a:p>
                  </a:txBody>
                  <a:tcPr marL="11430" marR="11430" marT="11430" marB="11430"/>
                </a:tc>
                <a:extLst>
                  <a:ext uri="{0D108BD9-81ED-4DB2-BD59-A6C34878D82A}">
                    <a16:rowId xmlns:a16="http://schemas.microsoft.com/office/drawing/2014/main" val="2641238041"/>
                  </a:ext>
                </a:extLst>
              </a:tr>
              <a:tr h="1486850">
                <a:tc>
                  <a:txBody>
                    <a:bodyPr/>
                    <a:lstStyle/>
                    <a:p>
                      <a:pPr>
                        <a:buNone/>
                      </a:pPr>
                      <a:r>
                        <a:rPr lang="en-US">
                          <a:solidFill>
                            <a:srgbClr val="000000"/>
                          </a:solidFill>
                          <a:effectLst/>
                        </a:rPr>
                        <a:t>PC: Residency programs should assess resident panel sizes annually with a   goal of </a:t>
                      </a:r>
                      <a:r>
                        <a:rPr lang="en-US" b="1">
                          <a:solidFill>
                            <a:srgbClr val="000000"/>
                          </a:solidFill>
                          <a:effectLst/>
                        </a:rPr>
                        <a:t>50-100 patients per panel </a:t>
                      </a:r>
                      <a:r>
                        <a:rPr lang="en-US">
                          <a:solidFill>
                            <a:srgbClr val="000000"/>
                          </a:solidFill>
                          <a:effectLst/>
                        </a:rPr>
                        <a:t>and at least </a:t>
                      </a:r>
                      <a:r>
                        <a:rPr lang="en-US" b="0">
                          <a:solidFill>
                            <a:srgbClr val="000000"/>
                          </a:solidFill>
                          <a:effectLst/>
                        </a:rPr>
                        <a:t>50% </a:t>
                      </a:r>
                      <a:r>
                        <a:rPr lang="en-US" b="1">
                          <a:solidFill>
                            <a:srgbClr val="000000"/>
                          </a:solidFill>
                          <a:effectLst/>
                        </a:rPr>
                        <a:t>patient- and resident- facing continuity </a:t>
                      </a:r>
                      <a:r>
                        <a:rPr lang="en-US">
                          <a:solidFill>
                            <a:srgbClr val="000000"/>
                          </a:solidFill>
                          <a:effectLst/>
                        </a:rPr>
                        <a:t>by the end of PGY-2 year and at least 60% patient- and resident-facing continuity by the end of PGY-3 year with a structured process  to transition a graduating senior’s panel to an incoming intern (or another physician).</a:t>
                      </a:r>
                      <a:endParaRPr lang="en-US">
                        <a:effectLst/>
                      </a:endParaRPr>
                    </a:p>
                  </a:txBody>
                  <a:tcPr marL="11430" marR="11430" marT="11430" marB="11430"/>
                </a:tc>
                <a:tc>
                  <a:txBody>
                    <a:bodyPr/>
                    <a:lstStyle/>
                    <a:p>
                      <a:pPr>
                        <a:buNone/>
                      </a:pPr>
                      <a:r>
                        <a:rPr lang="en-US">
                          <a:solidFill>
                            <a:srgbClr val="000000"/>
                          </a:solidFill>
                          <a:effectLst/>
                        </a:rPr>
                        <a:t>High Certainty</a:t>
                      </a:r>
                      <a:endParaRPr lang="en-US">
                        <a:effectLst/>
                      </a:endParaRPr>
                    </a:p>
                  </a:txBody>
                  <a:tcPr marL="11430" marR="11430" marT="11430" marB="11430"/>
                </a:tc>
                <a:tc>
                  <a:txBody>
                    <a:bodyPr/>
                    <a:lstStyle/>
                    <a:p>
                      <a:pPr>
                        <a:buNone/>
                      </a:pPr>
                      <a:r>
                        <a:rPr lang="en-US">
                          <a:solidFill>
                            <a:srgbClr val="000000"/>
                          </a:solidFill>
                          <a:effectLst/>
                        </a:rPr>
                        <a:t>Panel size 54%; continuity 30%</a:t>
                      </a:r>
                      <a:endParaRPr lang="en-US">
                        <a:effectLst/>
                      </a:endParaRPr>
                    </a:p>
                  </a:txBody>
                  <a:tcPr marL="11430" marR="11430" marT="11430" marB="11430"/>
                </a:tc>
                <a:extLst>
                  <a:ext uri="{0D108BD9-81ED-4DB2-BD59-A6C34878D82A}">
                    <a16:rowId xmlns:a16="http://schemas.microsoft.com/office/drawing/2014/main" val="2631096881"/>
                  </a:ext>
                </a:extLst>
              </a:tr>
            </a:tbl>
          </a:graphicData>
        </a:graphic>
      </p:graphicFrame>
      <p:pic>
        <p:nvPicPr>
          <p:cNvPr id="3" name="Picture 2" descr="A qr code with a black and white background&#10;&#10;AI-generated content may be incorrect.">
            <a:extLst>
              <a:ext uri="{FF2B5EF4-FFF2-40B4-BE49-F238E27FC236}">
                <a16:creationId xmlns:a16="http://schemas.microsoft.com/office/drawing/2014/main" id="{F46020B5-9D54-20B2-6FD7-249A71F62C70}"/>
              </a:ext>
            </a:extLst>
          </p:cNvPr>
          <p:cNvPicPr>
            <a:picLocks noChangeAspect="1"/>
          </p:cNvPicPr>
          <p:nvPr/>
        </p:nvPicPr>
        <p:blipFill>
          <a:blip r:embed="rId3"/>
          <a:stretch>
            <a:fillRect/>
          </a:stretch>
        </p:blipFill>
        <p:spPr>
          <a:xfrm>
            <a:off x="10874886" y="63904"/>
            <a:ext cx="1205665" cy="1215621"/>
          </a:xfrm>
          <a:prstGeom prst="rect">
            <a:avLst/>
          </a:prstGeom>
        </p:spPr>
      </p:pic>
    </p:spTree>
    <p:extLst>
      <p:ext uri="{BB962C8B-B14F-4D97-AF65-F5344CB8AC3E}">
        <p14:creationId xmlns:p14="http://schemas.microsoft.com/office/powerpoint/2010/main" val="137816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7729-EC01-0F79-6B6C-38A335B4B750}"/>
              </a:ext>
            </a:extLst>
          </p:cNvPr>
          <p:cNvSpPr>
            <a:spLocks noGrp="1"/>
          </p:cNvSpPr>
          <p:nvPr>
            <p:ph type="title"/>
          </p:nvPr>
        </p:nvSpPr>
        <p:spPr/>
        <p:txBody>
          <a:bodyPr anchor="b">
            <a:normAutofit fontScale="90000"/>
          </a:bodyPr>
          <a:lstStyle/>
          <a:p>
            <a:r>
              <a:rPr lang="en-US" dirty="0"/>
              <a:t>Clinical and Learning Environment:</a:t>
            </a:r>
            <a:br>
              <a:rPr lang="en-US" dirty="0"/>
            </a:br>
            <a:r>
              <a:rPr lang="en-US" dirty="0"/>
              <a:t>What Makes Learners Choose Primary Care?</a:t>
            </a:r>
          </a:p>
        </p:txBody>
      </p:sp>
      <p:graphicFrame>
        <p:nvGraphicFramePr>
          <p:cNvPr id="5" name="Content Placeholder 2">
            <a:extLst>
              <a:ext uri="{FF2B5EF4-FFF2-40B4-BE49-F238E27FC236}">
                <a16:creationId xmlns:a16="http://schemas.microsoft.com/office/drawing/2014/main" id="{81EF00D9-C5DD-641D-2E36-564BD919C18B}"/>
              </a:ext>
            </a:extLst>
          </p:cNvPr>
          <p:cNvGraphicFramePr>
            <a:graphicFrameLocks noGrp="1"/>
          </p:cNvGraphicFramePr>
          <p:nvPr>
            <p:ph idx="1"/>
            <p:extLst>
              <p:ext uri="{D42A27DB-BD31-4B8C-83A1-F6EECF244321}">
                <p14:modId xmlns:p14="http://schemas.microsoft.com/office/powerpoint/2010/main" val="204893089"/>
              </p:ext>
            </p:extLst>
          </p:nvPr>
        </p:nvGraphicFramePr>
        <p:xfrm>
          <a:off x="10668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19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B67ED-458F-1A5D-5635-B59FA4BE9A1A}"/>
              </a:ext>
            </a:extLst>
          </p:cNvPr>
          <p:cNvSpPr>
            <a:spLocks noGrp="1"/>
          </p:cNvSpPr>
          <p:nvPr>
            <p:ph type="title"/>
          </p:nvPr>
        </p:nvSpPr>
        <p:spPr>
          <a:xfrm>
            <a:off x="1295400" y="348961"/>
            <a:ext cx="10444080" cy="914399"/>
          </a:xfrm>
        </p:spPr>
        <p:txBody>
          <a:bodyPr>
            <a:normAutofit fontScale="90000"/>
          </a:bodyPr>
          <a:lstStyle/>
          <a:p>
            <a:r>
              <a:rPr lang="en-US"/>
              <a:t>Structural and Policy Factors: </a:t>
            </a:r>
            <a:br>
              <a:rPr lang="en-US"/>
            </a:br>
            <a:r>
              <a:rPr lang="en-US"/>
              <a:t>Supporting the </a:t>
            </a:r>
            <a:r>
              <a:rPr lang="en-US" i="1"/>
              <a:t>Value</a:t>
            </a:r>
            <a:r>
              <a:rPr lang="en-US"/>
              <a:t> of Primary Care</a:t>
            </a:r>
          </a:p>
        </p:txBody>
      </p:sp>
      <p:sp>
        <p:nvSpPr>
          <p:cNvPr id="7" name="Content Placeholder 6">
            <a:extLst>
              <a:ext uri="{FF2B5EF4-FFF2-40B4-BE49-F238E27FC236}">
                <a16:creationId xmlns:a16="http://schemas.microsoft.com/office/drawing/2014/main" id="{FF4293BE-5156-3245-01E5-C2A708AAD9DA}"/>
              </a:ext>
            </a:extLst>
          </p:cNvPr>
          <p:cNvSpPr>
            <a:spLocks noGrp="1"/>
          </p:cNvSpPr>
          <p:nvPr>
            <p:ph sz="half" idx="1"/>
          </p:nvPr>
        </p:nvSpPr>
        <p:spPr>
          <a:xfrm>
            <a:off x="1295400" y="1279526"/>
            <a:ext cx="5484328" cy="4897438"/>
          </a:xfrm>
        </p:spPr>
        <p:txBody>
          <a:bodyPr/>
          <a:lstStyle/>
          <a:p>
            <a:pPr marL="0" indent="0">
              <a:buNone/>
            </a:pPr>
            <a:r>
              <a:rPr lang="en-US" dirty="0"/>
              <a:t>Current: GME funding is tied to HOSPITAL-based care</a:t>
            </a:r>
          </a:p>
          <a:p>
            <a:pPr marL="0" indent="0">
              <a:buNone/>
            </a:pPr>
            <a:r>
              <a:rPr lang="en-US" dirty="0"/>
              <a:t>Future:</a:t>
            </a:r>
          </a:p>
          <a:p>
            <a:r>
              <a:rPr lang="en-US" dirty="0"/>
              <a:t>Balance CMS funding separate from location</a:t>
            </a:r>
          </a:p>
          <a:p>
            <a:r>
              <a:rPr lang="en-US" dirty="0"/>
              <a:t>Reframes conversation about where residents (should) spend their time</a:t>
            </a:r>
          </a:p>
          <a:p>
            <a:r>
              <a:rPr lang="en-US" dirty="0"/>
              <a:t>Coupled with recommendations, will allow</a:t>
            </a:r>
          </a:p>
          <a:p>
            <a:pPr lvl="1"/>
            <a:r>
              <a:rPr lang="en-US" dirty="0"/>
              <a:t>Increased confidence in and visibility for primary care </a:t>
            </a:r>
          </a:p>
          <a:p>
            <a:pPr lvl="1"/>
            <a:r>
              <a:rPr lang="en-US" dirty="0"/>
              <a:t>Support for high functioning primary care clinics</a:t>
            </a:r>
          </a:p>
        </p:txBody>
      </p:sp>
      <p:pic>
        <p:nvPicPr>
          <p:cNvPr id="9" name="Content Placeholder 5" descr="Diagram&#10;&#10;Description automatically generated">
            <a:extLst>
              <a:ext uri="{FF2B5EF4-FFF2-40B4-BE49-F238E27FC236}">
                <a16:creationId xmlns:a16="http://schemas.microsoft.com/office/drawing/2014/main" id="{293AF58D-2733-2A4B-BABC-81EF9E405C81}"/>
              </a:ext>
            </a:extLst>
          </p:cNvPr>
          <p:cNvPicPr>
            <a:picLocks noChangeAspect="1"/>
          </p:cNvPicPr>
          <p:nvPr/>
        </p:nvPicPr>
        <p:blipFill>
          <a:blip r:embed="rId3"/>
          <a:stretch>
            <a:fillRect/>
          </a:stretch>
        </p:blipFill>
        <p:spPr>
          <a:xfrm>
            <a:off x="6921502" y="495754"/>
            <a:ext cx="4676204" cy="5536292"/>
          </a:xfrm>
          <a:prstGeom prst="rect">
            <a:avLst/>
          </a:prstGeom>
        </p:spPr>
      </p:pic>
      <p:cxnSp>
        <p:nvCxnSpPr>
          <p:cNvPr id="10" name="Straight Arrow Connector 9">
            <a:extLst>
              <a:ext uri="{FF2B5EF4-FFF2-40B4-BE49-F238E27FC236}">
                <a16:creationId xmlns:a16="http://schemas.microsoft.com/office/drawing/2014/main" id="{96BF49D2-7604-6406-C138-074CB627A71F}"/>
              </a:ext>
            </a:extLst>
          </p:cNvPr>
          <p:cNvCxnSpPr>
            <a:cxnSpLocks/>
          </p:cNvCxnSpPr>
          <p:nvPr/>
        </p:nvCxnSpPr>
        <p:spPr>
          <a:xfrm>
            <a:off x="7488075" y="1116567"/>
            <a:ext cx="0" cy="920358"/>
          </a:xfrm>
          <a:prstGeom prst="straightConnector1">
            <a:avLst/>
          </a:prstGeom>
          <a:ln w="50800">
            <a:solidFill>
              <a:srgbClr val="C00000">
                <a:alpha val="9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1C15D6-C751-A245-8DB9-3BE0FF944D29}"/>
              </a:ext>
            </a:extLst>
          </p:cNvPr>
          <p:cNvCxnSpPr>
            <a:cxnSpLocks/>
          </p:cNvCxnSpPr>
          <p:nvPr/>
        </p:nvCxnSpPr>
        <p:spPr>
          <a:xfrm>
            <a:off x="7323234" y="2612569"/>
            <a:ext cx="0" cy="1197172"/>
          </a:xfrm>
          <a:prstGeom prst="straightConnector1">
            <a:avLst/>
          </a:prstGeom>
          <a:ln w="50800">
            <a:solidFill>
              <a:srgbClr val="C00000">
                <a:alpha val="97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4849A48-EC23-741C-E300-484817C7E0D5}"/>
              </a:ext>
            </a:extLst>
          </p:cNvPr>
          <p:cNvSpPr/>
          <p:nvPr/>
        </p:nvSpPr>
        <p:spPr>
          <a:xfrm>
            <a:off x="8041173" y="3626653"/>
            <a:ext cx="1362270" cy="87355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DD15D680-01C3-3295-E19E-E61B04CD9C0A}"/>
              </a:ext>
            </a:extLst>
          </p:cNvPr>
          <p:cNvSpPr>
            <a:spLocks noGrp="1"/>
          </p:cNvSpPr>
          <p:nvPr>
            <p:ph type="ftr" sz="quarter" idx="11"/>
          </p:nvPr>
        </p:nvSpPr>
        <p:spPr>
          <a:xfrm>
            <a:off x="5738327" y="6391657"/>
            <a:ext cx="6001153" cy="466343"/>
          </a:xfrm>
        </p:spPr>
        <p:txBody>
          <a:bodyPr/>
          <a:lstStyle/>
          <a:p>
            <a:r>
              <a:rPr lang="en-US"/>
              <a:t>Jill Eden, Donald Berwick, and Gail Wilensky, Editors; Committee on the Governance and Financing of Graduate Medical Education; Board on Health Care Services; Institute of Medicine</a:t>
            </a:r>
          </a:p>
          <a:p>
            <a:endParaRPr lang="en-US"/>
          </a:p>
        </p:txBody>
      </p:sp>
    </p:spTree>
    <p:extLst>
      <p:ext uri="{BB962C8B-B14F-4D97-AF65-F5344CB8AC3E}">
        <p14:creationId xmlns:p14="http://schemas.microsoft.com/office/powerpoint/2010/main" val="261694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EF8C-152B-B9DA-E825-7F9582A3B4FB}"/>
              </a:ext>
            </a:extLst>
          </p:cNvPr>
          <p:cNvSpPr>
            <a:spLocks noGrp="1"/>
          </p:cNvSpPr>
          <p:nvPr>
            <p:ph type="title"/>
          </p:nvPr>
        </p:nvSpPr>
        <p:spPr/>
        <p:txBody>
          <a:bodyPr/>
          <a:lstStyle/>
          <a:p>
            <a:r>
              <a:rPr lang="en-US"/>
              <a:t>The Big Picture</a:t>
            </a:r>
          </a:p>
        </p:txBody>
      </p:sp>
      <p:sp>
        <p:nvSpPr>
          <p:cNvPr id="3" name="Content Placeholder 2">
            <a:extLst>
              <a:ext uri="{FF2B5EF4-FFF2-40B4-BE49-F238E27FC236}">
                <a16:creationId xmlns:a16="http://schemas.microsoft.com/office/drawing/2014/main" id="{DDB3C0A5-1F94-FED7-FBAD-F7A87B299F7A}"/>
              </a:ext>
            </a:extLst>
          </p:cNvPr>
          <p:cNvSpPr>
            <a:spLocks noGrp="1"/>
          </p:cNvSpPr>
          <p:nvPr>
            <p:ph idx="1"/>
          </p:nvPr>
        </p:nvSpPr>
        <p:spPr>
          <a:xfrm>
            <a:off x="1295400" y="1302195"/>
            <a:ext cx="5029200" cy="4897438"/>
          </a:xfrm>
        </p:spPr>
        <p:txBody>
          <a:bodyPr/>
          <a:lstStyle/>
          <a:p>
            <a:r>
              <a:rPr lang="en-US" dirty="0"/>
              <a:t>Strengthening the  Primary Care Workforce</a:t>
            </a:r>
          </a:p>
          <a:p>
            <a:pPr lvl="1"/>
            <a:endParaRPr lang="en-US" dirty="0"/>
          </a:p>
          <a:p>
            <a:pPr>
              <a:lnSpc>
                <a:spcPct val="90000"/>
              </a:lnSpc>
              <a:spcAft>
                <a:spcPts val="600"/>
              </a:spcAft>
            </a:pPr>
            <a:r>
              <a:rPr lang="en-US" dirty="0"/>
              <a:t>Potential means to strengthen the primary care workforce</a:t>
            </a:r>
          </a:p>
          <a:p>
            <a:pPr lvl="1">
              <a:lnSpc>
                <a:spcPct val="90000"/>
              </a:lnSpc>
              <a:spcAft>
                <a:spcPts val="600"/>
              </a:spcAft>
            </a:pPr>
            <a:r>
              <a:rPr lang="en-US" dirty="0"/>
              <a:t>Expand offerings of support</a:t>
            </a:r>
          </a:p>
          <a:p>
            <a:pPr lvl="1">
              <a:lnSpc>
                <a:spcPct val="90000"/>
              </a:lnSpc>
              <a:spcAft>
                <a:spcPts val="600"/>
              </a:spcAft>
            </a:pPr>
            <a:r>
              <a:rPr lang="en-US" dirty="0"/>
              <a:t>Unified advocacy across professional organizations</a:t>
            </a:r>
          </a:p>
          <a:p>
            <a:pPr lvl="1"/>
            <a:endParaRPr lang="en-US" dirty="0"/>
          </a:p>
        </p:txBody>
      </p:sp>
      <p:sp>
        <p:nvSpPr>
          <p:cNvPr id="5" name="Footer Placeholder 4">
            <a:extLst>
              <a:ext uri="{FF2B5EF4-FFF2-40B4-BE49-F238E27FC236}">
                <a16:creationId xmlns:a16="http://schemas.microsoft.com/office/drawing/2014/main" id="{F6F74FAE-AF43-0319-3AE2-6002831E1061}"/>
              </a:ext>
            </a:extLst>
          </p:cNvPr>
          <p:cNvSpPr>
            <a:spLocks noGrp="1"/>
          </p:cNvSpPr>
          <p:nvPr>
            <p:ph type="ftr" sz="quarter" idx="11"/>
          </p:nvPr>
        </p:nvSpPr>
        <p:spPr/>
        <p:txBody>
          <a:bodyPr/>
          <a:lstStyle/>
          <a:p>
            <a:endParaRPr lang="en-US" dirty="0"/>
          </a:p>
        </p:txBody>
      </p:sp>
      <p:pic>
        <p:nvPicPr>
          <p:cNvPr id="6" name="Content Placeholder 5">
            <a:extLst>
              <a:ext uri="{FF2B5EF4-FFF2-40B4-BE49-F238E27FC236}">
                <a16:creationId xmlns:a16="http://schemas.microsoft.com/office/drawing/2014/main" id="{806B367A-3301-2002-FD36-C573D8BEF0EF}"/>
              </a:ext>
            </a:extLst>
          </p:cNvPr>
          <p:cNvPicPr>
            <a:picLocks noChangeAspect="1"/>
          </p:cNvPicPr>
          <p:nvPr/>
        </p:nvPicPr>
        <p:blipFill>
          <a:blip r:embed="rId3"/>
          <a:stretch>
            <a:fillRect/>
          </a:stretch>
        </p:blipFill>
        <p:spPr>
          <a:xfrm>
            <a:off x="6597156" y="822325"/>
            <a:ext cx="5029200" cy="1797939"/>
          </a:xfrm>
          <a:prstGeom prst="rect">
            <a:avLst/>
          </a:prstGeom>
          <a:noFill/>
        </p:spPr>
      </p:pic>
      <p:pic>
        <p:nvPicPr>
          <p:cNvPr id="7" name="Picture 6">
            <a:extLst>
              <a:ext uri="{FF2B5EF4-FFF2-40B4-BE49-F238E27FC236}">
                <a16:creationId xmlns:a16="http://schemas.microsoft.com/office/drawing/2014/main" id="{33E2B929-01A8-6CD9-8B2C-19790DB45252}"/>
              </a:ext>
            </a:extLst>
          </p:cNvPr>
          <p:cNvPicPr>
            <a:picLocks noChangeAspect="1"/>
          </p:cNvPicPr>
          <p:nvPr/>
        </p:nvPicPr>
        <p:blipFill>
          <a:blip r:embed="rId4"/>
          <a:stretch>
            <a:fillRect/>
          </a:stretch>
        </p:blipFill>
        <p:spPr>
          <a:xfrm>
            <a:off x="6210299" y="2685448"/>
            <a:ext cx="5802913" cy="2191630"/>
          </a:xfrm>
          <a:prstGeom prst="rect">
            <a:avLst/>
          </a:prstGeom>
        </p:spPr>
      </p:pic>
    </p:spTree>
    <p:extLst>
      <p:ext uri="{BB962C8B-B14F-4D97-AF65-F5344CB8AC3E}">
        <p14:creationId xmlns:p14="http://schemas.microsoft.com/office/powerpoint/2010/main" val="80135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3583-3126-E206-E1FB-33E8F0F0652E}"/>
              </a:ext>
            </a:extLst>
          </p:cNvPr>
          <p:cNvSpPr>
            <a:spLocks noGrp="1"/>
          </p:cNvSpPr>
          <p:nvPr>
            <p:ph type="title"/>
          </p:nvPr>
        </p:nvSpPr>
        <p:spPr/>
        <p:txBody>
          <a:bodyPr/>
          <a:lstStyle/>
          <a:p>
            <a:r>
              <a:rPr lang="en-US" dirty="0"/>
              <a:t>Goal: Partnership Towards Change</a:t>
            </a:r>
          </a:p>
        </p:txBody>
      </p:sp>
      <p:sp>
        <p:nvSpPr>
          <p:cNvPr id="5" name="Footer Placeholder 4">
            <a:extLst>
              <a:ext uri="{FF2B5EF4-FFF2-40B4-BE49-F238E27FC236}">
                <a16:creationId xmlns:a16="http://schemas.microsoft.com/office/drawing/2014/main" id="{1126C152-3450-C06C-D00B-7EEA81253D59}"/>
              </a:ext>
            </a:extLst>
          </p:cNvPr>
          <p:cNvSpPr>
            <a:spLocks noGrp="1"/>
          </p:cNvSpPr>
          <p:nvPr>
            <p:ph type="ftr" sz="quarter" idx="11"/>
          </p:nvPr>
        </p:nvSpPr>
        <p:spPr/>
        <p:txBody>
          <a:bodyPr/>
          <a:lstStyle/>
          <a:p>
            <a:endParaRPr lang="en-US" dirty="0"/>
          </a:p>
        </p:txBody>
      </p:sp>
      <p:pic>
        <p:nvPicPr>
          <p:cNvPr id="9" name="Content Placeholder 8">
            <a:extLst>
              <a:ext uri="{FF2B5EF4-FFF2-40B4-BE49-F238E27FC236}">
                <a16:creationId xmlns:a16="http://schemas.microsoft.com/office/drawing/2014/main" id="{02DE2540-BD27-96BA-506D-BE676D5DCBBD}"/>
              </a:ext>
            </a:extLst>
          </p:cNvPr>
          <p:cNvPicPr>
            <a:picLocks noGrp="1" noChangeAspect="1"/>
          </p:cNvPicPr>
          <p:nvPr>
            <p:ph idx="1"/>
          </p:nvPr>
        </p:nvPicPr>
        <p:blipFill>
          <a:blip r:embed="rId3"/>
          <a:stretch>
            <a:fillRect/>
          </a:stretch>
        </p:blipFill>
        <p:spPr>
          <a:xfrm>
            <a:off x="2792535" y="1119673"/>
            <a:ext cx="7326759" cy="5079515"/>
          </a:xfrm>
          <a:prstGeom prst="rect">
            <a:avLst/>
          </a:prstGeom>
        </p:spPr>
      </p:pic>
      <p:sp>
        <p:nvSpPr>
          <p:cNvPr id="12" name="Rectangle 11">
            <a:extLst>
              <a:ext uri="{FF2B5EF4-FFF2-40B4-BE49-F238E27FC236}">
                <a16:creationId xmlns:a16="http://schemas.microsoft.com/office/drawing/2014/main" id="{E50AA2AD-FDEE-4789-C05E-0A80986624EC}"/>
              </a:ext>
            </a:extLst>
          </p:cNvPr>
          <p:cNvSpPr/>
          <p:nvPr/>
        </p:nvSpPr>
        <p:spPr>
          <a:xfrm>
            <a:off x="2631233" y="3659430"/>
            <a:ext cx="7488061" cy="253975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6D2A26B-955E-1F03-AE48-B4886EFE4E16}"/>
              </a:ext>
            </a:extLst>
          </p:cNvPr>
          <p:cNvGrpSpPr/>
          <p:nvPr/>
        </p:nvGrpSpPr>
        <p:grpSpPr>
          <a:xfrm>
            <a:off x="2849741" y="4013711"/>
            <a:ext cx="7026960" cy="2055128"/>
            <a:chOff x="1578832" y="1279525"/>
            <a:chExt cx="7863953" cy="3654425"/>
          </a:xfrm>
        </p:grpSpPr>
        <p:pic>
          <p:nvPicPr>
            <p:cNvPr id="10" name="Graphic 9">
              <a:extLst>
                <a:ext uri="{FF2B5EF4-FFF2-40B4-BE49-F238E27FC236}">
                  <a16:creationId xmlns:a16="http://schemas.microsoft.com/office/drawing/2014/main" id="{9F043378-5BF2-93A2-639C-D8D85EF59F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78832" y="1279525"/>
              <a:ext cx="7863953" cy="3654425"/>
            </a:xfrm>
            <a:prstGeom prst="rect">
              <a:avLst/>
            </a:prstGeom>
          </p:spPr>
        </p:pic>
        <p:sp>
          <p:nvSpPr>
            <p:cNvPr id="11" name="Round Single Corner Rectangle 10">
              <a:extLst>
                <a:ext uri="{FF2B5EF4-FFF2-40B4-BE49-F238E27FC236}">
                  <a16:creationId xmlns:a16="http://schemas.microsoft.com/office/drawing/2014/main" id="{B573CCD0-16D1-EC95-0E26-488301D4265E}"/>
                </a:ext>
              </a:extLst>
            </p:cNvPr>
            <p:cNvSpPr/>
            <p:nvPr/>
          </p:nvSpPr>
          <p:spPr>
            <a:xfrm>
              <a:off x="4752474" y="4439653"/>
              <a:ext cx="1343526" cy="494297"/>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72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A2D-23A1-27C0-D82B-FF3B8019BB7B}"/>
              </a:ext>
            </a:extLst>
          </p:cNvPr>
          <p:cNvSpPr>
            <a:spLocks noGrp="1"/>
          </p:cNvSpPr>
          <p:nvPr>
            <p:ph type="title"/>
          </p:nvPr>
        </p:nvSpPr>
        <p:spPr/>
        <p:txBody>
          <a:bodyPr/>
          <a:lstStyle/>
          <a:p>
            <a:r>
              <a:rPr lang="en-US" sz="3200" dirty="0"/>
              <a:t>Objectives</a:t>
            </a:r>
            <a:endParaRPr lang="en-US" dirty="0"/>
          </a:p>
        </p:txBody>
      </p:sp>
      <p:sp>
        <p:nvSpPr>
          <p:cNvPr id="3" name="Content Placeholder 2">
            <a:extLst>
              <a:ext uri="{FF2B5EF4-FFF2-40B4-BE49-F238E27FC236}">
                <a16:creationId xmlns:a16="http://schemas.microsoft.com/office/drawing/2014/main" id="{F214804D-17C4-D274-51C6-31D77447E450}"/>
              </a:ext>
            </a:extLst>
          </p:cNvPr>
          <p:cNvSpPr>
            <a:spLocks noGrp="1"/>
          </p:cNvSpPr>
          <p:nvPr>
            <p:ph idx="1"/>
          </p:nvPr>
        </p:nvSpPr>
        <p:spPr/>
        <p:txBody>
          <a:bodyPr>
            <a:normAutofit/>
          </a:bodyPr>
          <a:lstStyle/>
          <a:p>
            <a:r>
              <a:rPr lang="en-US" sz="2800" dirty="0"/>
              <a:t>Highlight outpatient recommendations that could lead to a meaningful foundation.</a:t>
            </a:r>
          </a:p>
          <a:p>
            <a:r>
              <a:rPr lang="en-US" sz="2800" dirty="0"/>
              <a:t>Describe opportunities to enhance primary care career choices in residents from individual, clinical/learning environment, and structural approaches.</a:t>
            </a:r>
          </a:p>
        </p:txBody>
      </p:sp>
      <p:sp>
        <p:nvSpPr>
          <p:cNvPr id="5" name="Footer Placeholder 4">
            <a:extLst>
              <a:ext uri="{FF2B5EF4-FFF2-40B4-BE49-F238E27FC236}">
                <a16:creationId xmlns:a16="http://schemas.microsoft.com/office/drawing/2014/main" id="{68BCD648-E3CB-A202-2845-5ECFEC0C93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059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B568-D957-35F6-1E0F-7508A602723D}"/>
              </a:ext>
            </a:extLst>
          </p:cNvPr>
          <p:cNvSpPr>
            <a:spLocks noGrp="1"/>
          </p:cNvSpPr>
          <p:nvPr>
            <p:ph type="title"/>
          </p:nvPr>
        </p:nvSpPr>
        <p:spPr/>
        <p:txBody>
          <a:bodyPr/>
          <a:lstStyle/>
          <a:p>
            <a:r>
              <a:rPr lang="en-US" dirty="0"/>
              <a:t>The Current</a:t>
            </a:r>
          </a:p>
        </p:txBody>
      </p:sp>
      <p:pic>
        <p:nvPicPr>
          <p:cNvPr id="6" name="Content Placeholder 5">
            <a:extLst>
              <a:ext uri="{FF2B5EF4-FFF2-40B4-BE49-F238E27FC236}">
                <a16:creationId xmlns:a16="http://schemas.microsoft.com/office/drawing/2014/main" id="{0BC9A409-B183-186F-EEF2-8183B6052308}"/>
              </a:ext>
            </a:extLst>
          </p:cNvPr>
          <p:cNvPicPr>
            <a:picLocks noGrp="1" noChangeAspect="1"/>
          </p:cNvPicPr>
          <p:nvPr>
            <p:ph idx="1"/>
          </p:nvPr>
        </p:nvPicPr>
        <p:blipFill>
          <a:blip r:embed="rId2"/>
          <a:stretch>
            <a:fillRect/>
          </a:stretch>
        </p:blipFill>
        <p:spPr>
          <a:xfrm>
            <a:off x="2739225" y="1106045"/>
            <a:ext cx="7357359" cy="5130466"/>
          </a:xfrm>
          <a:prstGeom prst="rect">
            <a:avLst/>
          </a:prstGeom>
        </p:spPr>
      </p:pic>
      <p:sp>
        <p:nvSpPr>
          <p:cNvPr id="5" name="Footer Placeholder 4">
            <a:extLst>
              <a:ext uri="{FF2B5EF4-FFF2-40B4-BE49-F238E27FC236}">
                <a16:creationId xmlns:a16="http://schemas.microsoft.com/office/drawing/2014/main" id="{90CFD6A2-5AFE-A409-D10A-DE764A1A6DD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6028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65DF-23F7-8B22-7185-F4D366CF5045}"/>
              </a:ext>
            </a:extLst>
          </p:cNvPr>
          <p:cNvSpPr>
            <a:spLocks noGrp="1"/>
          </p:cNvSpPr>
          <p:nvPr>
            <p:ph type="title"/>
          </p:nvPr>
        </p:nvSpPr>
        <p:spPr/>
        <p:txBody>
          <a:bodyPr/>
          <a:lstStyle/>
          <a:p>
            <a:r>
              <a:rPr lang="en-US" dirty="0"/>
              <a:t>Overview</a:t>
            </a:r>
          </a:p>
        </p:txBody>
      </p:sp>
      <p:sp>
        <p:nvSpPr>
          <p:cNvPr id="5" name="Footer Placeholder 4">
            <a:extLst>
              <a:ext uri="{FF2B5EF4-FFF2-40B4-BE49-F238E27FC236}">
                <a16:creationId xmlns:a16="http://schemas.microsoft.com/office/drawing/2014/main" id="{945FA7EF-BDC2-741C-D353-E4811624A2A3}"/>
              </a:ext>
            </a:extLst>
          </p:cNvPr>
          <p:cNvSpPr>
            <a:spLocks noGrp="1"/>
          </p:cNvSpPr>
          <p:nvPr>
            <p:ph type="ftr" sz="quarter" idx="11"/>
          </p:nvPr>
        </p:nvSpPr>
        <p:spPr/>
        <p:txBody>
          <a:bodyPr/>
          <a:lstStyle/>
          <a:p>
            <a:endParaRPr lang="en-US" dirty="0"/>
          </a:p>
        </p:txBody>
      </p:sp>
      <p:pic>
        <p:nvPicPr>
          <p:cNvPr id="6" name="Content Placeholder 5">
            <a:extLst>
              <a:ext uri="{FF2B5EF4-FFF2-40B4-BE49-F238E27FC236}">
                <a16:creationId xmlns:a16="http://schemas.microsoft.com/office/drawing/2014/main" id="{3375811F-6713-1D7B-10BE-7DA452157BA1}"/>
              </a:ext>
            </a:extLst>
          </p:cNvPr>
          <p:cNvPicPr>
            <a:picLocks noGrp="1" noChangeAspect="1"/>
          </p:cNvPicPr>
          <p:nvPr>
            <p:ph idx="1"/>
          </p:nvPr>
        </p:nvPicPr>
        <p:blipFill>
          <a:blip r:embed="rId2"/>
          <a:stretch>
            <a:fillRect/>
          </a:stretch>
        </p:blipFill>
        <p:spPr>
          <a:xfrm>
            <a:off x="2735807" y="1092915"/>
            <a:ext cx="7316372" cy="5098176"/>
          </a:xfrm>
          <a:prstGeom prst="rect">
            <a:avLst/>
          </a:prstGeom>
        </p:spPr>
      </p:pic>
    </p:spTree>
    <p:extLst>
      <p:ext uri="{BB962C8B-B14F-4D97-AF65-F5344CB8AC3E}">
        <p14:creationId xmlns:p14="http://schemas.microsoft.com/office/powerpoint/2010/main" val="212435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2988-0CE9-D89C-4323-C43C172A1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B5A34-AFF1-42E7-1E47-5165A2865E37}"/>
              </a:ext>
            </a:extLst>
          </p:cNvPr>
          <p:cNvSpPr>
            <a:spLocks noGrp="1"/>
          </p:cNvSpPr>
          <p:nvPr>
            <p:ph type="title"/>
          </p:nvPr>
        </p:nvSpPr>
        <p:spPr/>
        <p:txBody>
          <a:bodyPr>
            <a:normAutofit/>
          </a:bodyPr>
          <a:lstStyle/>
          <a:p>
            <a:r>
              <a:rPr lang="en-US" sz="4000" dirty="0">
                <a:ea typeface="+mj-lt"/>
                <a:cs typeface="+mj-lt"/>
              </a:rPr>
              <a:t>Acknowledgements</a:t>
            </a:r>
            <a:endParaRPr lang="en-US" sz="4000" dirty="0"/>
          </a:p>
        </p:txBody>
      </p:sp>
      <p:sp>
        <p:nvSpPr>
          <p:cNvPr id="3" name="Content Placeholder 2">
            <a:extLst>
              <a:ext uri="{FF2B5EF4-FFF2-40B4-BE49-F238E27FC236}">
                <a16:creationId xmlns:a16="http://schemas.microsoft.com/office/drawing/2014/main" id="{4C8BAA8E-31D5-03F2-6043-E18F11690C0B}"/>
              </a:ext>
            </a:extLst>
          </p:cNvPr>
          <p:cNvSpPr>
            <a:spLocks noGrp="1"/>
          </p:cNvSpPr>
          <p:nvPr>
            <p:ph idx="1"/>
          </p:nvPr>
        </p:nvSpPr>
        <p:spPr/>
        <p:txBody>
          <a:bodyPr vert="horz" lIns="91440" tIns="45720" rIns="91440" bIns="45720" rtlCol="0">
            <a:normAutofit/>
          </a:bodyPr>
          <a:lstStyle/>
          <a:p>
            <a:r>
              <a:rPr lang="en-US" sz="2200" dirty="0">
                <a:ea typeface="+mn-lt"/>
                <a:cs typeface="+mn-lt"/>
              </a:rPr>
              <a:t>Jillian Gann, Director of Leadership and Mentoring Programs, Society of General Internal Medicine</a:t>
            </a:r>
            <a:endParaRPr lang="en-US" sz="2200" dirty="0"/>
          </a:p>
          <a:p>
            <a:r>
              <a:rPr lang="en-US" sz="2200" dirty="0">
                <a:ea typeface="+mn-lt"/>
                <a:cs typeface="+mn-lt"/>
              </a:rPr>
              <a:t>Eric Bass, MD, CEO, Society of General Internal Medicine</a:t>
            </a:r>
            <a:endParaRPr lang="en-US" sz="2200" dirty="0"/>
          </a:p>
          <a:p>
            <a:r>
              <a:rPr lang="en-US" sz="2200" dirty="0">
                <a:ea typeface="+mn-lt"/>
                <a:cs typeface="+mn-lt"/>
              </a:rPr>
              <a:t>Mitch Feldman, MD, and Leadership of Association of Chiefs and Leaders in General Internal Medicine</a:t>
            </a:r>
          </a:p>
          <a:p>
            <a:r>
              <a:rPr lang="en-US" sz="2200" dirty="0">
                <a:ea typeface="+mn-lt"/>
                <a:cs typeface="+mn-lt"/>
              </a:rPr>
              <a:t>Kelly Graham MD, Investigation Lead, HI-FIVE PC</a:t>
            </a:r>
            <a:endParaRPr lang="en-US" sz="2200" dirty="0"/>
          </a:p>
        </p:txBody>
      </p:sp>
    </p:spTree>
    <p:extLst>
      <p:ext uri="{BB962C8B-B14F-4D97-AF65-F5344CB8AC3E}">
        <p14:creationId xmlns:p14="http://schemas.microsoft.com/office/powerpoint/2010/main" val="35667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6BC9-2868-94EE-8465-E1A84B843D25}"/>
              </a:ext>
            </a:extLst>
          </p:cNvPr>
          <p:cNvSpPr>
            <a:spLocks noGrp="1"/>
          </p:cNvSpPr>
          <p:nvPr>
            <p:ph type="ctrTitle"/>
          </p:nvPr>
        </p:nvSpPr>
        <p:spPr/>
        <p:txBody>
          <a:bodyPr>
            <a:normAutofit/>
          </a:bodyPr>
          <a:lstStyle/>
          <a:p>
            <a:pPr algn="ctr"/>
            <a:r>
              <a:rPr lang="en-US" sz="4400" dirty="0"/>
              <a:t>Thank you!</a:t>
            </a:r>
            <a:br>
              <a:rPr lang="en-US" sz="4400" dirty="0"/>
            </a:br>
            <a:br>
              <a:rPr lang="en-US" sz="4400" dirty="0"/>
            </a:br>
            <a:r>
              <a:rPr lang="en-US" sz="4400" dirty="0"/>
              <a:t>Questions?</a:t>
            </a:r>
            <a:br>
              <a:rPr lang="en-US" sz="4400"/>
            </a:br>
            <a:br>
              <a:rPr lang="en-US" sz="4400"/>
            </a:br>
            <a:r>
              <a:rPr lang="en-US" sz="2000"/>
              <a:t>Anne</a:t>
            </a:r>
            <a:r>
              <a:rPr lang="en-US" sz="2000" dirty="0" err="1"/>
              <a:t>.Cioletti@hsc.Utah.edu</a:t>
            </a:r>
            <a:endParaRPr lang="en-US" sz="4400" dirty="0"/>
          </a:p>
        </p:txBody>
      </p:sp>
      <p:sp>
        <p:nvSpPr>
          <p:cNvPr id="8" name="Subtitle 7">
            <a:extLst>
              <a:ext uri="{FF2B5EF4-FFF2-40B4-BE49-F238E27FC236}">
                <a16:creationId xmlns:a16="http://schemas.microsoft.com/office/drawing/2014/main" id="{8778E07A-17E0-3714-65BC-C5161B2E929D}"/>
              </a:ext>
            </a:extLst>
          </p:cNvPr>
          <p:cNvSpPr>
            <a:spLocks noGrp="1"/>
          </p:cNvSpPr>
          <p:nvPr>
            <p:ph type="subTitle" idx="1"/>
          </p:nvPr>
        </p:nvSpPr>
        <p:spPr>
          <a:xfrm>
            <a:off x="886813" y="4656026"/>
            <a:ext cx="7865301" cy="1240919"/>
          </a:xfrm>
        </p:spPr>
        <p:txBody>
          <a:bodyPr>
            <a:normAutofit/>
          </a:bodyPr>
          <a:lstStyle/>
          <a:p>
            <a:pPr lvl="0" algn="ctr" defTabSz="457200" fontAlgn="base">
              <a:spcBef>
                <a:spcPct val="30000"/>
              </a:spcBef>
              <a:spcAft>
                <a:spcPct val="0"/>
              </a:spcAft>
              <a:buClrTx/>
              <a:defRPr/>
            </a:pPr>
            <a:r>
              <a:rPr lang="en-US" altLang="en-US" sz="2400" dirty="0">
                <a:latin typeface="-webkit-standard"/>
              </a:rPr>
              <a:t>"As we learn to do things well we love to do them, and after doing a few things that are quite hard to do we become very fond of doing hard things." — </a:t>
            </a:r>
            <a:r>
              <a:rPr lang="en-US" altLang="en-US" sz="1600" b="1" dirty="0">
                <a:latin typeface="Google Sans"/>
              </a:rPr>
              <a:t>Sara E. Wiltse</a:t>
            </a:r>
            <a:endParaRPr lang="en-US" altLang="en-US" sz="2400" dirty="0">
              <a:latin typeface="Arial" panose="020B0604020202020204" pitchFamily="34" charset="0"/>
            </a:endParaRPr>
          </a:p>
          <a:p>
            <a:pPr algn="ctr"/>
            <a:endParaRPr lang="en-US" dirty="0"/>
          </a:p>
          <a:p>
            <a:pPr algn="ctr"/>
            <a:endParaRPr lang="en-US" dirty="0"/>
          </a:p>
        </p:txBody>
      </p:sp>
    </p:spTree>
    <p:extLst>
      <p:ext uri="{BB962C8B-B14F-4D97-AF65-F5344CB8AC3E}">
        <p14:creationId xmlns:p14="http://schemas.microsoft.com/office/powerpoint/2010/main" val="25796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A41DD4-E081-C2DF-28FB-B0C592E58C9D}"/>
              </a:ext>
            </a:extLst>
          </p:cNvPr>
          <p:cNvPicPr>
            <a:picLocks noChangeAspect="1"/>
          </p:cNvPicPr>
          <p:nvPr/>
        </p:nvPicPr>
        <p:blipFill>
          <a:blip r:embed="rId3"/>
          <a:stretch>
            <a:fillRect/>
          </a:stretch>
        </p:blipFill>
        <p:spPr>
          <a:xfrm>
            <a:off x="6011441" y="2445587"/>
            <a:ext cx="5342359" cy="3932570"/>
          </a:xfrm>
          <a:prstGeom prst="rect">
            <a:avLst/>
          </a:prstGeom>
        </p:spPr>
      </p:pic>
      <p:sp>
        <p:nvSpPr>
          <p:cNvPr id="2" name="Title 1">
            <a:extLst>
              <a:ext uri="{FF2B5EF4-FFF2-40B4-BE49-F238E27FC236}">
                <a16:creationId xmlns:a16="http://schemas.microsoft.com/office/drawing/2014/main" id="{F9FBA1A5-E8E0-7CDD-A645-583A1018FB23}"/>
              </a:ext>
            </a:extLst>
          </p:cNvPr>
          <p:cNvSpPr>
            <a:spLocks noGrp="1"/>
          </p:cNvSpPr>
          <p:nvPr>
            <p:ph type="title"/>
          </p:nvPr>
        </p:nvSpPr>
        <p:spPr/>
        <p:txBody>
          <a:bodyPr/>
          <a:lstStyle/>
          <a:p>
            <a:r>
              <a:rPr lang="en-US" dirty="0"/>
              <a:t>The Problem: Primary care shortage</a:t>
            </a:r>
          </a:p>
        </p:txBody>
      </p:sp>
      <p:graphicFrame>
        <p:nvGraphicFramePr>
          <p:cNvPr id="4" name="Content Placeholder 3">
            <a:extLst>
              <a:ext uri="{FF2B5EF4-FFF2-40B4-BE49-F238E27FC236}">
                <a16:creationId xmlns:a16="http://schemas.microsoft.com/office/drawing/2014/main" id="{B4D91BBC-7279-32A6-6803-82EDC9D385C2}"/>
              </a:ext>
            </a:extLst>
          </p:cNvPr>
          <p:cNvGraphicFramePr>
            <a:graphicFrameLocks noGrp="1"/>
          </p:cNvGraphicFramePr>
          <p:nvPr>
            <p:ph idx="1"/>
            <p:extLst>
              <p:ext uri="{D42A27DB-BD31-4B8C-83A1-F6EECF244321}">
                <p14:modId xmlns:p14="http://schemas.microsoft.com/office/powerpoint/2010/main" val="2333519570"/>
              </p:ext>
            </p:extLst>
          </p:nvPr>
        </p:nvGraphicFramePr>
        <p:xfrm>
          <a:off x="-65757" y="1279525"/>
          <a:ext cx="6824730" cy="3158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a:extLst>
              <a:ext uri="{FF2B5EF4-FFF2-40B4-BE49-F238E27FC236}">
                <a16:creationId xmlns:a16="http://schemas.microsoft.com/office/drawing/2014/main" id="{DFE21D64-4EEA-D587-5452-36FAC70D60FF}"/>
              </a:ext>
            </a:extLst>
          </p:cNvPr>
          <p:cNvSpPr/>
          <p:nvPr/>
        </p:nvSpPr>
        <p:spPr>
          <a:xfrm>
            <a:off x="6433764" y="4579821"/>
            <a:ext cx="1077310" cy="1513489"/>
          </a:xfrm>
          <a:prstGeom prst="ellipse">
            <a:avLst/>
          </a:prstGeom>
          <a:noFill/>
          <a:ln w="412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E141D-EFD0-464F-DD64-FB3482A8DACF}"/>
              </a:ext>
            </a:extLst>
          </p:cNvPr>
          <p:cNvSpPr/>
          <p:nvPr/>
        </p:nvSpPr>
        <p:spPr>
          <a:xfrm>
            <a:off x="8698709" y="4001406"/>
            <a:ext cx="1077310" cy="2086303"/>
          </a:xfrm>
          <a:prstGeom prst="ellipse">
            <a:avLst/>
          </a:prstGeom>
          <a:noFill/>
          <a:ln w="412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62F3821-A902-BCD1-5E0D-B203BFADFE01}"/>
              </a:ext>
            </a:extLst>
          </p:cNvPr>
          <p:cNvSpPr txBox="1"/>
          <p:nvPr/>
        </p:nvSpPr>
        <p:spPr>
          <a:xfrm>
            <a:off x="5674620" y="6412710"/>
            <a:ext cx="5679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dirty="0"/>
              <a:t>HRSA 2025</a:t>
            </a:r>
            <a:br>
              <a:rPr lang="en-US" sz="900" i="1" dirty="0"/>
            </a:br>
            <a:r>
              <a:rPr lang="en-US" sz="900" i="1" dirty="0"/>
              <a:t>Paralkar N, </a:t>
            </a:r>
            <a:r>
              <a:rPr lang="en-US" sz="900" dirty="0"/>
              <a:t>Block L</a:t>
            </a:r>
            <a:r>
              <a:rPr lang="en-US" sz="900" i="1" dirty="0"/>
              <a:t>.  JAMA Intern Med. 2023.</a:t>
            </a:r>
            <a:endParaRPr lang="en-US" i="1" dirty="0"/>
          </a:p>
          <a:p>
            <a:pPr algn="ctr"/>
            <a:endParaRPr lang="en-US" dirty="0"/>
          </a:p>
        </p:txBody>
      </p:sp>
    </p:spTree>
    <p:extLst>
      <p:ext uri="{BB962C8B-B14F-4D97-AF65-F5344CB8AC3E}">
        <p14:creationId xmlns:p14="http://schemas.microsoft.com/office/powerpoint/2010/main" val="40272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4ABE3-1C50-F43A-0B96-2BA55802BF38}"/>
            </a:ext>
          </a:extLst>
        </p:cNvPr>
        <p:cNvGrpSpPr/>
        <p:nvPr/>
      </p:nvGrpSpPr>
      <p:grpSpPr>
        <a:xfrm>
          <a:off x="0" y="0"/>
          <a:ext cx="0" cy="0"/>
          <a:chOff x="0" y="0"/>
          <a:chExt cx="0" cy="0"/>
        </a:xfrm>
      </p:grpSpPr>
      <p:sp>
        <p:nvSpPr>
          <p:cNvPr id="7" name="AutoShape 2">
            <a:extLst>
              <a:ext uri="{FF2B5EF4-FFF2-40B4-BE49-F238E27FC236}">
                <a16:creationId xmlns:a16="http://schemas.microsoft.com/office/drawing/2014/main" id="{CBF936EB-F1FA-3A85-CA0F-B6D56822C0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FCC38F07-1067-98FD-930D-BAFEB99923E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1">
            <a:extLst>
              <a:ext uri="{FF2B5EF4-FFF2-40B4-BE49-F238E27FC236}">
                <a16:creationId xmlns:a16="http://schemas.microsoft.com/office/drawing/2014/main" id="{35CCE828-795B-ED8D-1C06-CCE10AAFA6BB}"/>
              </a:ext>
            </a:extLst>
          </p:cNvPr>
          <p:cNvSpPr>
            <a:spLocks noGrp="1"/>
          </p:cNvSpPr>
          <p:nvPr>
            <p:ph type="title"/>
          </p:nvPr>
        </p:nvSpPr>
        <p:spPr/>
        <p:txBody>
          <a:bodyPr/>
          <a:lstStyle/>
          <a:p>
            <a:r>
              <a:rPr lang="en-US"/>
              <a:t>Declining Pipeline Begins in the Training Environment for IM</a:t>
            </a:r>
          </a:p>
        </p:txBody>
      </p:sp>
      <p:grpSp>
        <p:nvGrpSpPr>
          <p:cNvPr id="5" name="Group 4">
            <a:extLst>
              <a:ext uri="{FF2B5EF4-FFF2-40B4-BE49-F238E27FC236}">
                <a16:creationId xmlns:a16="http://schemas.microsoft.com/office/drawing/2014/main" id="{FEE7DC40-ADBE-5E7C-EF6E-A97122E9D48F}"/>
              </a:ext>
            </a:extLst>
          </p:cNvPr>
          <p:cNvGrpSpPr/>
          <p:nvPr/>
        </p:nvGrpSpPr>
        <p:grpSpPr>
          <a:xfrm>
            <a:off x="1666730" y="1642904"/>
            <a:ext cx="8553739" cy="4181791"/>
            <a:chOff x="1578832" y="1279525"/>
            <a:chExt cx="7863953" cy="3654425"/>
          </a:xfrm>
        </p:grpSpPr>
        <p:pic>
          <p:nvPicPr>
            <p:cNvPr id="3" name="Graphic 2">
              <a:extLst>
                <a:ext uri="{FF2B5EF4-FFF2-40B4-BE49-F238E27FC236}">
                  <a16:creationId xmlns:a16="http://schemas.microsoft.com/office/drawing/2014/main" id="{0E7BC4AC-97C2-8965-CE12-EECE334C61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78832" y="1279525"/>
              <a:ext cx="7863953" cy="3654425"/>
            </a:xfrm>
            <a:prstGeom prst="rect">
              <a:avLst/>
            </a:prstGeom>
          </p:spPr>
        </p:pic>
        <p:sp>
          <p:nvSpPr>
            <p:cNvPr id="4" name="Round Single Corner Rectangle 3">
              <a:extLst>
                <a:ext uri="{FF2B5EF4-FFF2-40B4-BE49-F238E27FC236}">
                  <a16:creationId xmlns:a16="http://schemas.microsoft.com/office/drawing/2014/main" id="{B478BC8A-AB64-EC65-4168-AA590EFB4CFB}"/>
                </a:ext>
              </a:extLst>
            </p:cNvPr>
            <p:cNvSpPr/>
            <p:nvPr/>
          </p:nvSpPr>
          <p:spPr>
            <a:xfrm>
              <a:off x="4752474" y="4439653"/>
              <a:ext cx="1343526" cy="494297"/>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A4A47D61-1DE8-FB03-5632-32963EED49F1}"/>
              </a:ext>
            </a:extLst>
          </p:cNvPr>
          <p:cNvSpPr/>
          <p:nvPr/>
        </p:nvSpPr>
        <p:spPr>
          <a:xfrm>
            <a:off x="4914418" y="2285695"/>
            <a:ext cx="1461373" cy="2790157"/>
          </a:xfrm>
          <a:prstGeom prst="ellipse">
            <a:avLst/>
          </a:prstGeom>
          <a:noFill/>
          <a:ln w="698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8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6AFD-A91A-3252-01C2-642B32F75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A77F1-199E-7A89-8FA3-8ACA68C56CD1}"/>
              </a:ext>
            </a:extLst>
          </p:cNvPr>
          <p:cNvSpPr>
            <a:spLocks noGrp="1"/>
          </p:cNvSpPr>
          <p:nvPr>
            <p:ph type="title"/>
          </p:nvPr>
        </p:nvSpPr>
        <p:spPr/>
        <p:txBody>
          <a:bodyPr>
            <a:normAutofit/>
          </a:bodyPr>
          <a:lstStyle/>
          <a:p>
            <a:r>
              <a:rPr lang="en-US" sz="2400"/>
              <a:t>Association of Chiefs and Leaders in General Internal Medicine</a:t>
            </a:r>
            <a:br>
              <a:rPr lang="en-US"/>
            </a:br>
            <a:r>
              <a:rPr lang="en-US"/>
              <a:t>Hess Initiative 2023</a:t>
            </a:r>
          </a:p>
        </p:txBody>
      </p:sp>
      <p:graphicFrame>
        <p:nvGraphicFramePr>
          <p:cNvPr id="4" name="Content Placeholder 2">
            <a:extLst>
              <a:ext uri="{FF2B5EF4-FFF2-40B4-BE49-F238E27FC236}">
                <a16:creationId xmlns:a16="http://schemas.microsoft.com/office/drawing/2014/main" id="{0017D464-4B05-4227-7D15-F9D341527BBE}"/>
              </a:ext>
            </a:extLst>
          </p:cNvPr>
          <p:cNvGraphicFramePr>
            <a:graphicFrameLocks noGrp="1"/>
          </p:cNvGraphicFramePr>
          <p:nvPr>
            <p:ph idx="1"/>
            <p:extLst>
              <p:ext uri="{D42A27DB-BD31-4B8C-83A1-F6EECF244321}">
                <p14:modId xmlns:p14="http://schemas.microsoft.com/office/powerpoint/2010/main" val="837940788"/>
              </p:ext>
            </p:extLst>
          </p:nvPr>
        </p:nvGraphicFramePr>
        <p:xfrm>
          <a:off x="1181769" y="17708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90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76D5FD-89B0-FB37-5DA7-0C457BEE5ABC}"/>
              </a:ext>
            </a:extLst>
          </p:cNvPr>
          <p:cNvPicPr>
            <a:picLocks noGrp="1" noChangeAspect="1"/>
          </p:cNvPicPr>
          <p:nvPr>
            <p:ph idx="1"/>
          </p:nvPr>
        </p:nvPicPr>
        <p:blipFill>
          <a:blip r:embed="rId3"/>
          <a:srcRect t="19"/>
          <a:stretch>
            <a:fillRect/>
          </a:stretch>
        </p:blipFill>
        <p:spPr>
          <a:xfrm>
            <a:off x="901700" y="-8997"/>
            <a:ext cx="11290300" cy="6856718"/>
          </a:xfrm>
          <a:prstGeom prst="rect">
            <a:avLst/>
          </a:prstGeom>
        </p:spPr>
      </p:pic>
      <p:sp>
        <p:nvSpPr>
          <p:cNvPr id="6" name="Text Placeholder 6">
            <a:extLst>
              <a:ext uri="{FF2B5EF4-FFF2-40B4-BE49-F238E27FC236}">
                <a16:creationId xmlns:a16="http://schemas.microsoft.com/office/drawing/2014/main" id="{9A3E81AD-58A8-0F22-395D-88B1B65727BB}"/>
              </a:ext>
            </a:extLst>
          </p:cNvPr>
          <p:cNvSpPr txBox="1">
            <a:spLocks/>
          </p:cNvSpPr>
          <p:nvPr/>
        </p:nvSpPr>
        <p:spPr>
          <a:xfrm>
            <a:off x="2876045" y="1465302"/>
            <a:ext cx="6906491"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rgbClr val="FFFFFF"/>
                </a:solidFill>
              </a:rPr>
              <a:t>75 Internal Medicine Residency Programs</a:t>
            </a:r>
          </a:p>
          <a:p>
            <a:pPr algn="ctr"/>
            <a:endParaRPr lang="en-US" sz="2000">
              <a:solidFill>
                <a:srgbClr val="FFFFFF"/>
              </a:solidFill>
            </a:endParaRPr>
          </a:p>
          <a:p>
            <a:pPr marL="0" indent="0" algn="ctr">
              <a:buNone/>
            </a:pPr>
            <a:r>
              <a:rPr lang="en-US" sz="2000">
                <a:solidFill>
                  <a:srgbClr val="FFFFFF"/>
                </a:solidFill>
              </a:rPr>
              <a:t>Academic and Community Representation </a:t>
            </a:r>
          </a:p>
          <a:p>
            <a:pPr algn="ctr"/>
            <a:endParaRPr lang="en-US" sz="2000">
              <a:solidFill>
                <a:srgbClr val="FFFFFF"/>
              </a:solidFill>
            </a:endParaRPr>
          </a:p>
          <a:p>
            <a:pPr marL="0" indent="0" algn="ctr">
              <a:buNone/>
            </a:pPr>
            <a:r>
              <a:rPr lang="en-US" sz="2000">
                <a:solidFill>
                  <a:srgbClr val="FFFFFF"/>
                </a:solidFill>
              </a:rPr>
              <a:t>All US census regions</a:t>
            </a:r>
          </a:p>
          <a:p>
            <a:pPr algn="ctr"/>
            <a:endParaRPr lang="en-US" sz="2000">
              <a:solidFill>
                <a:srgbClr val="FFFFFF"/>
              </a:solidFill>
            </a:endParaRPr>
          </a:p>
          <a:p>
            <a:pPr marL="0" indent="0" algn="ctr">
              <a:buNone/>
            </a:pPr>
            <a:r>
              <a:rPr lang="en-US" sz="2000">
                <a:solidFill>
                  <a:srgbClr val="FFFFFF"/>
                </a:solidFill>
              </a:rPr>
              <a:t>Supported by SGIM &amp; ACLGIM</a:t>
            </a:r>
          </a:p>
          <a:p>
            <a:pPr algn="ctr"/>
            <a:endParaRPr lang="en-US" sz="2000">
              <a:solidFill>
                <a:srgbClr val="FFFFFF"/>
              </a:solidFill>
            </a:endParaRPr>
          </a:p>
          <a:p>
            <a:pPr algn="ctr"/>
            <a:endParaRPr lang="en-US" sz="2400">
              <a:solidFill>
                <a:srgbClr val="FFFFFF"/>
              </a:solidFill>
            </a:endParaRPr>
          </a:p>
          <a:p>
            <a:pPr algn="ctr"/>
            <a:endParaRPr lang="en-US" sz="2000">
              <a:solidFill>
                <a:srgbClr val="FFFFFF"/>
              </a:solidFill>
            </a:endParaRPr>
          </a:p>
        </p:txBody>
      </p:sp>
      <p:sp>
        <p:nvSpPr>
          <p:cNvPr id="7" name="Title 4">
            <a:extLst>
              <a:ext uri="{FF2B5EF4-FFF2-40B4-BE49-F238E27FC236}">
                <a16:creationId xmlns:a16="http://schemas.microsoft.com/office/drawing/2014/main" id="{CA7A7655-111C-C119-821B-F16FC49D47CF}"/>
              </a:ext>
            </a:extLst>
          </p:cNvPr>
          <p:cNvSpPr>
            <a:spLocks noGrp="1"/>
          </p:cNvSpPr>
          <p:nvPr>
            <p:ph type="title"/>
          </p:nvPr>
        </p:nvSpPr>
        <p:spPr>
          <a:xfrm>
            <a:off x="1262393" y="493022"/>
            <a:ext cx="3200400" cy="1148966"/>
          </a:xfrm>
        </p:spPr>
        <p:txBody>
          <a:bodyPr vert="horz" lIns="91440" tIns="45720" rIns="91440" bIns="45720" rtlCol="0" anchor="ctr">
            <a:normAutofit fontScale="90000"/>
          </a:bodyPr>
          <a:lstStyle/>
          <a:p>
            <a:r>
              <a:rPr lang="en-US" sz="4400">
                <a:solidFill>
                  <a:srgbClr val="FFFFFF"/>
                </a:solidFill>
              </a:rPr>
              <a:t>Who are we?</a:t>
            </a:r>
          </a:p>
        </p:txBody>
      </p:sp>
    </p:spTree>
    <p:extLst>
      <p:ext uri="{BB962C8B-B14F-4D97-AF65-F5344CB8AC3E}">
        <p14:creationId xmlns:p14="http://schemas.microsoft.com/office/powerpoint/2010/main" val="49459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FAAE-2EA1-EF25-77DA-4E109BD021EB}"/>
              </a:ext>
            </a:extLst>
          </p:cNvPr>
          <p:cNvSpPr>
            <a:spLocks noGrp="1"/>
          </p:cNvSpPr>
          <p:nvPr>
            <p:ph type="title"/>
          </p:nvPr>
        </p:nvSpPr>
        <p:spPr/>
        <p:txBody>
          <a:bodyPr/>
          <a:lstStyle/>
          <a:p>
            <a:r>
              <a:rPr lang="en-US"/>
              <a:t>What is our Mission and Vision?</a:t>
            </a:r>
          </a:p>
        </p:txBody>
      </p:sp>
      <p:sp>
        <p:nvSpPr>
          <p:cNvPr id="3" name="Content Placeholder 2">
            <a:extLst>
              <a:ext uri="{FF2B5EF4-FFF2-40B4-BE49-F238E27FC236}">
                <a16:creationId xmlns:a16="http://schemas.microsoft.com/office/drawing/2014/main" id="{64BA4D78-C1E4-69C2-608C-4C0B42752EAB}"/>
              </a:ext>
            </a:extLst>
          </p:cNvPr>
          <p:cNvSpPr>
            <a:spLocks noGrp="1"/>
          </p:cNvSpPr>
          <p:nvPr>
            <p:ph idx="1"/>
          </p:nvPr>
        </p:nvSpPr>
        <p:spPr>
          <a:xfrm>
            <a:off x="1295400" y="1302194"/>
            <a:ext cx="10058400" cy="5042621"/>
          </a:xfrm>
        </p:spPr>
        <p:txBody>
          <a:bodyPr>
            <a:noAutofit/>
          </a:bodyPr>
          <a:lstStyle/>
          <a:p>
            <a:r>
              <a:rPr lang="en-US" sz="2400"/>
              <a:t>Create an undergraduate and graduate medical education experience that prioritizes the needs of our patients and our learners above other forces in the healthcare system</a:t>
            </a:r>
          </a:p>
          <a:p>
            <a:endParaRPr lang="en-US" sz="2400"/>
          </a:p>
          <a:p>
            <a:r>
              <a:rPr lang="en-US" sz="2400"/>
              <a:t>Optimize learner experience in outpatient internal medicine</a:t>
            </a:r>
          </a:p>
          <a:p>
            <a:endParaRPr lang="en-US" sz="2400"/>
          </a:p>
          <a:p>
            <a:r>
              <a:rPr lang="en-US" sz="2400"/>
              <a:t>Increase the pipeline of internal medicine-trained primary care physicians to meet the workforce needs of the public</a:t>
            </a:r>
          </a:p>
          <a:p>
            <a:endParaRPr lang="en-US" sz="2400"/>
          </a:p>
          <a:p>
            <a:r>
              <a:rPr lang="en-US" sz="2400"/>
              <a:t>Pillars: Continuity of care, Team-based care and population health</a:t>
            </a:r>
          </a:p>
          <a:p>
            <a:endParaRPr lang="en-US" sz="2400"/>
          </a:p>
          <a:p>
            <a:endParaRPr lang="en-US" sz="2400"/>
          </a:p>
          <a:p>
            <a:endParaRPr lang="en-US" sz="2400"/>
          </a:p>
        </p:txBody>
      </p:sp>
    </p:spTree>
    <p:extLst>
      <p:ext uri="{BB962C8B-B14F-4D97-AF65-F5344CB8AC3E}">
        <p14:creationId xmlns:p14="http://schemas.microsoft.com/office/powerpoint/2010/main" val="394096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3516F6-2780-8203-A74F-7264AA768513}"/>
              </a:ext>
            </a:extLst>
          </p:cNvPr>
          <p:cNvPicPr>
            <a:picLocks noGrp="1" noChangeAspect="1"/>
          </p:cNvPicPr>
          <p:nvPr>
            <p:ph idx="1"/>
          </p:nvPr>
        </p:nvPicPr>
        <p:blipFill>
          <a:blip r:embed="rId3"/>
          <a:stretch>
            <a:fillRect/>
          </a:stretch>
        </p:blipFill>
        <p:spPr>
          <a:xfrm>
            <a:off x="942975" y="248664"/>
            <a:ext cx="10342563" cy="6360673"/>
          </a:xfrm>
          <a:prstGeom prst="rect">
            <a:avLst/>
          </a:prstGeom>
          <a:noFill/>
        </p:spPr>
      </p:pic>
      <p:sp>
        <p:nvSpPr>
          <p:cNvPr id="4" name="Slide Number Placeholder 3" hidden="1">
            <a:extLst>
              <a:ext uri="{FF2B5EF4-FFF2-40B4-BE49-F238E27FC236}">
                <a16:creationId xmlns:a16="http://schemas.microsoft.com/office/drawing/2014/main" id="{55982A6B-A67C-1B71-E2D1-618AA20BD886}"/>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8</a:t>
            </a:fld>
            <a:endParaRPr lang="en-US"/>
          </a:p>
        </p:txBody>
      </p:sp>
      <p:pic>
        <p:nvPicPr>
          <p:cNvPr id="1028" name="Picture 4">
            <a:extLst>
              <a:ext uri="{FF2B5EF4-FFF2-40B4-BE49-F238E27FC236}">
                <a16:creationId xmlns:a16="http://schemas.microsoft.com/office/drawing/2014/main" id="{F2CB0311-8153-7916-E233-83D311B56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0193" y="2589471"/>
            <a:ext cx="1488832" cy="19644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qr code with a black and white background&#10;&#10;AI-generated content may be incorrect.">
            <a:extLst>
              <a:ext uri="{FF2B5EF4-FFF2-40B4-BE49-F238E27FC236}">
                <a16:creationId xmlns:a16="http://schemas.microsoft.com/office/drawing/2014/main" id="{5DC795C5-AEB9-B58A-F3DF-3BAAA4578BAA}"/>
              </a:ext>
            </a:extLst>
          </p:cNvPr>
          <p:cNvPicPr>
            <a:picLocks noChangeAspect="1"/>
          </p:cNvPicPr>
          <p:nvPr/>
        </p:nvPicPr>
        <p:blipFill>
          <a:blip r:embed="rId5"/>
          <a:stretch>
            <a:fillRect/>
          </a:stretch>
        </p:blipFill>
        <p:spPr>
          <a:xfrm>
            <a:off x="10903203" y="5575926"/>
            <a:ext cx="1288797" cy="1299440"/>
          </a:xfrm>
          <a:prstGeom prst="rect">
            <a:avLst/>
          </a:prstGeom>
        </p:spPr>
      </p:pic>
    </p:spTree>
    <p:extLst>
      <p:ext uri="{BB962C8B-B14F-4D97-AF65-F5344CB8AC3E}">
        <p14:creationId xmlns:p14="http://schemas.microsoft.com/office/powerpoint/2010/main" val="62057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9FFE3F-52B2-F0DB-FACB-7C29ED1DBE03}"/>
              </a:ext>
            </a:extLst>
          </p:cNvPr>
          <p:cNvSpPr>
            <a:spLocks noGrp="1"/>
          </p:cNvSpPr>
          <p:nvPr>
            <p:ph type="ctrTitle"/>
          </p:nvPr>
        </p:nvSpPr>
        <p:spPr>
          <a:xfrm>
            <a:off x="1069848" y="779152"/>
            <a:ext cx="7315200" cy="2790900"/>
          </a:xfrm>
        </p:spPr>
        <p:txBody>
          <a:bodyPr/>
          <a:lstStyle/>
          <a:p>
            <a:r>
              <a:rPr lang="en-US" dirty="0"/>
              <a:t>Looking Ahead</a:t>
            </a:r>
            <a:br>
              <a:rPr lang="en-US" dirty="0"/>
            </a:br>
            <a:br>
              <a:rPr lang="en-US" dirty="0"/>
            </a:br>
            <a:br>
              <a:rPr lang="en-US" dirty="0"/>
            </a:br>
            <a:br>
              <a:rPr lang="en-US" dirty="0"/>
            </a:br>
            <a:endParaRPr lang="en-US" dirty="0"/>
          </a:p>
        </p:txBody>
      </p:sp>
      <p:graphicFrame>
        <p:nvGraphicFramePr>
          <p:cNvPr id="3" name="Diagram 2">
            <a:extLst>
              <a:ext uri="{FF2B5EF4-FFF2-40B4-BE49-F238E27FC236}">
                <a16:creationId xmlns:a16="http://schemas.microsoft.com/office/drawing/2014/main" id="{FEE9F7BD-B7A4-0548-B521-1D219E491FF7}"/>
              </a:ext>
            </a:extLst>
          </p:cNvPr>
          <p:cNvGraphicFramePr/>
          <p:nvPr>
            <p:extLst>
              <p:ext uri="{D42A27DB-BD31-4B8C-83A1-F6EECF244321}">
                <p14:modId xmlns:p14="http://schemas.microsoft.com/office/powerpoint/2010/main" val="294487846"/>
              </p:ext>
            </p:extLst>
          </p:nvPr>
        </p:nvGraphicFramePr>
        <p:xfrm>
          <a:off x="1069848" y="2500604"/>
          <a:ext cx="7895771" cy="416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727785"/>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Corporate Template - 2021" id="{3878FA42-142F-4941-982C-61243B7E641B}" vid="{75F04D44-4315-488F-9A8E-52E7DC2DF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DF94EB6690B45BC9497696021C032" ma:contentTypeVersion="12" ma:contentTypeDescription="Create a new document." ma:contentTypeScope="" ma:versionID="b5511952c63ed41727d3c4533ccb6905">
  <xsd:schema xmlns:xsd="http://www.w3.org/2001/XMLSchema" xmlns:xs="http://www.w3.org/2001/XMLSchema" xmlns:p="http://schemas.microsoft.com/office/2006/metadata/properties" xmlns:ns2="f3b1d26d-160f-43af-9308-7ea5d3dd2c70" xmlns:ns3="a6f107b9-b596-461e-8851-85383e20fa59" targetNamespace="http://schemas.microsoft.com/office/2006/metadata/properties" ma:root="true" ma:fieldsID="c86f35ce65e5b0caf1870cdd0d339972" ns2:_="" ns3:_="">
    <xsd:import namespace="f3b1d26d-160f-43af-9308-7ea5d3dd2c70"/>
    <xsd:import namespace="a6f107b9-b596-461e-8851-85383e20fa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1d26d-160f-43af-9308-7ea5d3dd2c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107b9-b596-461e-8851-85383e20fa5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ec236d0-3c17-4c11-82a7-9855db687cf4}" ma:internalName="TaxCatchAll" ma:showField="CatchAllData" ma:web="a6f107b9-b596-461e-8851-85383e20fa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b1d26d-160f-43af-9308-7ea5d3dd2c70">
      <Terms xmlns="http://schemas.microsoft.com/office/infopath/2007/PartnerControls"/>
    </lcf76f155ced4ddcb4097134ff3c332f>
    <TaxCatchAll xmlns="a6f107b9-b596-461e-8851-85383e20fa59" xsi:nil="true"/>
  </documentManagement>
</p:properties>
</file>

<file path=customXml/itemProps1.xml><?xml version="1.0" encoding="utf-8"?>
<ds:datastoreItem xmlns:ds="http://schemas.openxmlformats.org/officeDocument/2006/customXml" ds:itemID="{B9C296A8-DC41-4D12-9F96-E358FF726F37}"/>
</file>

<file path=customXml/itemProps2.xml><?xml version="1.0" encoding="utf-8"?>
<ds:datastoreItem xmlns:ds="http://schemas.openxmlformats.org/officeDocument/2006/customXml" ds:itemID="{D2AE5F17-7D27-46DC-9CEF-7E46020EABF0}"/>
</file>

<file path=customXml/itemProps3.xml><?xml version="1.0" encoding="utf-8"?>
<ds:datastoreItem xmlns:ds="http://schemas.openxmlformats.org/officeDocument/2006/customXml" ds:itemID="{F95FC920-29A6-433A-8CB7-090798C7638C}"/>
</file>

<file path=docProps/app.xml><?xml version="1.0" encoding="utf-8"?>
<Properties xmlns="http://schemas.openxmlformats.org/officeDocument/2006/extended-properties" xmlns:vt="http://schemas.openxmlformats.org/officeDocument/2006/docPropsVTypes">
  <Template>ACP Corporate Template - 2021</Template>
  <TotalTime>38379</TotalTime>
  <Words>1999</Words>
  <Application>Microsoft Macintosh PowerPoint</Application>
  <PresentationFormat>Widescreen</PresentationFormat>
  <Paragraphs>210</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-webkit-standard</vt:lpstr>
      <vt:lpstr>Arial</vt:lpstr>
      <vt:lpstr>Calibri</vt:lpstr>
      <vt:lpstr>Google Sans</vt:lpstr>
      <vt:lpstr>Tw Cen MT</vt:lpstr>
      <vt:lpstr>Custom Design</vt:lpstr>
      <vt:lpstr>PowerPoint Presentation</vt:lpstr>
      <vt:lpstr>Objectives</vt:lpstr>
      <vt:lpstr>The Problem: Primary care shortage</vt:lpstr>
      <vt:lpstr>Declining Pipeline Begins in the Training Environment for IM</vt:lpstr>
      <vt:lpstr>Association of Chiefs and Leaders in General Internal Medicine Hess Initiative 2023</vt:lpstr>
      <vt:lpstr>Who are we?</vt:lpstr>
      <vt:lpstr>What is our Mission and Vision?</vt:lpstr>
      <vt:lpstr>PowerPoint Presentation</vt:lpstr>
      <vt:lpstr>Looking Ahead    </vt:lpstr>
      <vt:lpstr>Next Steps  for Primary Care Learner Experience</vt:lpstr>
      <vt:lpstr>Individual Workforce: Defining who is Choosing Primary Care</vt:lpstr>
      <vt:lpstr>Messaging to Trainees</vt:lpstr>
      <vt:lpstr>Rebrand the Mission: Patient and Learners</vt:lpstr>
      <vt:lpstr>Clinical and Learning Environment: Factors Impacting Trainee Choice </vt:lpstr>
      <vt:lpstr>Selected Work Group Recommendations, Evidence, and Implementation</vt:lpstr>
      <vt:lpstr>Clinical and Learning Environment: What Makes Learners Choose Primary Care?</vt:lpstr>
      <vt:lpstr>Structural and Policy Factors:  Supporting the Value of Primary Care</vt:lpstr>
      <vt:lpstr>The Big Picture</vt:lpstr>
      <vt:lpstr>Goal: Partnership Towards Change</vt:lpstr>
      <vt:lpstr>The Current</vt:lpstr>
      <vt:lpstr>Overview</vt:lpstr>
      <vt:lpstr>Acknowledgements</vt:lpstr>
      <vt:lpstr>Thank you!  Questions?  Anne.Cioletti@hsc.Utah.edu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main title slide</dc:title>
  <dc:creator>Nancy Matthews</dc:creator>
  <cp:lastModifiedBy>Anne Cioletti</cp:lastModifiedBy>
  <cp:revision>72</cp:revision>
  <cp:lastPrinted>2014-02-24T19:20:57Z</cp:lastPrinted>
  <dcterms:created xsi:type="dcterms:W3CDTF">2021-08-04T18:29:34Z</dcterms:created>
  <dcterms:modified xsi:type="dcterms:W3CDTF">2026-05-21T19:03:23Z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0x010100DEDDF94EB6690B45BC9497696021C032</vt:lpwstr>
  </property>
</Properties>
</file>