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9" r:id="rId4"/>
  </p:sldMasterIdLst>
  <p:notesMasterIdLst>
    <p:notesMasterId r:id="rId21"/>
  </p:notesMasterIdLst>
  <p:handoutMasterIdLst>
    <p:handoutMasterId r:id="rId22"/>
  </p:handoutMasterIdLst>
  <p:sldIdLst>
    <p:sldId id="2147483370" r:id="rId5"/>
    <p:sldId id="2147483377" r:id="rId6"/>
    <p:sldId id="2147483383" r:id="rId7"/>
    <p:sldId id="586" r:id="rId8"/>
    <p:sldId id="2147483387" r:id="rId9"/>
    <p:sldId id="2147483248" r:id="rId10"/>
    <p:sldId id="2147483395" r:id="rId11"/>
    <p:sldId id="2147483394" r:id="rId12"/>
    <p:sldId id="2147483389" r:id="rId13"/>
    <p:sldId id="2147483396" r:id="rId14"/>
    <p:sldId id="2147483241" r:id="rId15"/>
    <p:sldId id="299" r:id="rId16"/>
    <p:sldId id="2147483397" r:id="rId17"/>
    <p:sldId id="2147483391" r:id="rId18"/>
    <p:sldId id="2147483393" r:id="rId19"/>
    <p:sldId id="271" r:id="rId20"/>
  </p:sldIdLst>
  <p:sldSz cx="12192000" cy="6858000"/>
  <p:notesSz cx="9144000" cy="6858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3047924" algn="l" defTabSz="609585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3657509" algn="l" defTabSz="609585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4267093" algn="l" defTabSz="609585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4876678" algn="l" defTabSz="609585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5A539FE-6632-49A4-9059-80393857B157}">
          <p14:sldIdLst>
            <p14:sldId id="2147483370"/>
            <p14:sldId id="2147483377"/>
            <p14:sldId id="2147483383"/>
            <p14:sldId id="586"/>
            <p14:sldId id="2147483387"/>
            <p14:sldId id="2147483248"/>
            <p14:sldId id="2147483395"/>
            <p14:sldId id="2147483394"/>
            <p14:sldId id="2147483389"/>
            <p14:sldId id="2147483396"/>
            <p14:sldId id="2147483241"/>
            <p14:sldId id="299"/>
            <p14:sldId id="2147483397"/>
            <p14:sldId id="2147483391"/>
            <p14:sldId id="2147483393"/>
          </p14:sldIdLst>
        </p14:section>
        <p14:section name="Mockup" id="{EE089288-9969-446B-9BA6-AF4422AB66D4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303D37-3360-450D-FF71-DE3D3064EF52}" name="Rebecca Adkins" initials="RA" userId="S::rxa678@jefferson.edu::2192931f-2c97-4e4d-a020-9b3423f05e32" providerId="AD"/>
  <p188:author id="{569994CD-8699-166F-9C10-60E655482793}" name="Olivia Frattarelli" initials="OF" userId="S::fxo002@jefferson.edu::e7cb9bed-fbb5-4c4b-a4c5-7cb477b758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CCFFCC"/>
    <a:srgbClr val="FF9966"/>
    <a:srgbClr val="FF6600"/>
    <a:srgbClr val="FFCC99"/>
    <a:srgbClr val="FF9900"/>
    <a:srgbClr val="011E40"/>
    <a:srgbClr val="152456"/>
    <a:srgbClr val="58B7DD"/>
    <a:srgbClr val="808285"/>
    <a:srgbClr val="377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B834C-BA5F-3BAA-3D90-4C840D20A116}" v="1" dt="2026-05-28T20:49:15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9" autoAdjust="0"/>
  </p:normalViewPr>
  <p:slideViewPr>
    <p:cSldViewPr snapToGrid="0">
      <p:cViewPr varScale="1">
        <p:scale>
          <a:sx n="74" d="100"/>
          <a:sy n="74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4A0F5-D992-47CF-8447-05FBFE306F9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F57BC-4B65-48B0-B31B-F1C6F8E2AF6A}">
      <dgm:prSet phldrT="[Text]" phldr="0"/>
      <dgm:spPr/>
      <dgm:t>
        <a:bodyPr/>
        <a:lstStyle/>
        <a:p>
          <a:r>
            <a:rPr lang="en-US" dirty="0"/>
            <a:t>Clinical sites</a:t>
          </a:r>
        </a:p>
      </dgm:t>
    </dgm:pt>
    <dgm:pt modelId="{441446F5-B7D2-4C60-B8C3-F5EBFB3701B5}" type="parTrans" cxnId="{5E52B290-BEA5-4840-A536-BE93BCC42C85}">
      <dgm:prSet/>
      <dgm:spPr/>
      <dgm:t>
        <a:bodyPr/>
        <a:lstStyle/>
        <a:p>
          <a:endParaRPr lang="en-US"/>
        </a:p>
      </dgm:t>
    </dgm:pt>
    <dgm:pt modelId="{DF5FBCF8-2175-40B0-AA4A-763D7E88C549}" type="sibTrans" cxnId="{5E52B290-BEA5-4840-A536-BE93BCC42C85}">
      <dgm:prSet/>
      <dgm:spPr/>
      <dgm:t>
        <a:bodyPr/>
        <a:lstStyle/>
        <a:p>
          <a:endParaRPr lang="en-US"/>
        </a:p>
      </dgm:t>
    </dgm:pt>
    <dgm:pt modelId="{67C9081D-6C39-49AE-B0F3-D320A203F5F9}">
      <dgm:prSet phldrT="[Text]" phldr="0"/>
      <dgm:spPr/>
      <dgm:t>
        <a:bodyPr/>
        <a:lstStyle/>
        <a:p>
          <a:r>
            <a:rPr lang="en-US" dirty="0"/>
            <a:t>Home</a:t>
          </a:r>
        </a:p>
      </dgm:t>
    </dgm:pt>
    <dgm:pt modelId="{A25C0E07-0B51-47D9-A145-C89057440E61}" type="parTrans" cxnId="{2A8D9A73-236B-4768-9405-E6A4C9BA0DB9}">
      <dgm:prSet/>
      <dgm:spPr/>
      <dgm:t>
        <a:bodyPr/>
        <a:lstStyle/>
        <a:p>
          <a:endParaRPr lang="en-US"/>
        </a:p>
      </dgm:t>
    </dgm:pt>
    <dgm:pt modelId="{05E477B4-832C-4698-8E9A-9304DF9A3BEC}" type="sibTrans" cxnId="{2A8D9A73-236B-4768-9405-E6A4C9BA0DB9}">
      <dgm:prSet/>
      <dgm:spPr/>
      <dgm:t>
        <a:bodyPr/>
        <a:lstStyle/>
        <a:p>
          <a:endParaRPr lang="en-US"/>
        </a:p>
      </dgm:t>
    </dgm:pt>
    <dgm:pt modelId="{6C56043E-DE63-4401-A565-4D6B0E7C058A}">
      <dgm:prSet phldrT="[Text]" phldr="0"/>
      <dgm:spPr/>
      <dgm:t>
        <a:bodyPr/>
        <a:lstStyle/>
        <a:p>
          <a:r>
            <a:rPr lang="en-US" dirty="0"/>
            <a:t>Virtual</a:t>
          </a:r>
        </a:p>
      </dgm:t>
    </dgm:pt>
    <dgm:pt modelId="{44261876-9323-4609-9839-E1D291AFC7C2}" type="parTrans" cxnId="{6FB992F5-5752-45E4-B55D-4021CD77F1A9}">
      <dgm:prSet/>
      <dgm:spPr/>
      <dgm:t>
        <a:bodyPr/>
        <a:lstStyle/>
        <a:p>
          <a:endParaRPr lang="en-US"/>
        </a:p>
      </dgm:t>
    </dgm:pt>
    <dgm:pt modelId="{F02A44C2-BAC9-4E76-A615-4524325133D4}" type="sibTrans" cxnId="{6FB992F5-5752-45E4-B55D-4021CD77F1A9}">
      <dgm:prSet/>
      <dgm:spPr/>
      <dgm:t>
        <a:bodyPr/>
        <a:lstStyle/>
        <a:p>
          <a:endParaRPr lang="en-US"/>
        </a:p>
      </dgm:t>
    </dgm:pt>
    <dgm:pt modelId="{D11926E6-C513-42BA-8175-D83441CFB533}" type="pres">
      <dgm:prSet presAssocID="{7254A0F5-D992-47CF-8447-05FBFE306F9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E0AB92E-BEE6-4A9F-AF80-9BFEEEF68E85}" type="pres">
      <dgm:prSet presAssocID="{1B5F57BC-4B65-48B0-B31B-F1C6F8E2AF6A}" presName="Accent1" presStyleCnt="0"/>
      <dgm:spPr/>
    </dgm:pt>
    <dgm:pt modelId="{C5756CBE-1AC6-4B8D-80BB-06A4ECCF4C08}" type="pres">
      <dgm:prSet presAssocID="{1B5F57BC-4B65-48B0-B31B-F1C6F8E2AF6A}" presName="Accent" presStyleLbl="node1" presStyleIdx="0" presStyleCnt="3"/>
      <dgm:spPr/>
    </dgm:pt>
    <dgm:pt modelId="{46726FCD-8B6C-40E9-8E91-A5E33B022B98}" type="pres">
      <dgm:prSet presAssocID="{1B5F57BC-4B65-48B0-B31B-F1C6F8E2AF6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5821BE0-4962-4E26-AC9C-B46818B94DC5}" type="pres">
      <dgm:prSet presAssocID="{67C9081D-6C39-49AE-B0F3-D320A203F5F9}" presName="Accent2" presStyleCnt="0"/>
      <dgm:spPr/>
    </dgm:pt>
    <dgm:pt modelId="{7F9C2D47-B103-4C90-8B31-B1A5133CD939}" type="pres">
      <dgm:prSet presAssocID="{67C9081D-6C39-49AE-B0F3-D320A203F5F9}" presName="Accent" presStyleLbl="node1" presStyleIdx="1" presStyleCnt="3"/>
      <dgm:spPr/>
    </dgm:pt>
    <dgm:pt modelId="{DED99BF4-FC0E-454A-9336-AC0D946FB709}" type="pres">
      <dgm:prSet presAssocID="{67C9081D-6C39-49AE-B0F3-D320A203F5F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48C02B6-1CB9-4FF4-BEF5-D90B5EE8C66C}" type="pres">
      <dgm:prSet presAssocID="{6C56043E-DE63-4401-A565-4D6B0E7C058A}" presName="Accent3" presStyleCnt="0"/>
      <dgm:spPr/>
    </dgm:pt>
    <dgm:pt modelId="{7E4B6EBD-9126-4106-BE7A-229A03474B7C}" type="pres">
      <dgm:prSet presAssocID="{6C56043E-DE63-4401-A565-4D6B0E7C058A}" presName="Accent" presStyleLbl="node1" presStyleIdx="2" presStyleCnt="3"/>
      <dgm:spPr/>
    </dgm:pt>
    <dgm:pt modelId="{ED4D60EE-2407-4573-8610-788E50928476}" type="pres">
      <dgm:prSet presAssocID="{6C56043E-DE63-4401-A565-4D6B0E7C058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09C870E-AB5D-438B-9CAA-F480A61CB326}" type="presOf" srcId="{1B5F57BC-4B65-48B0-B31B-F1C6F8E2AF6A}" destId="{46726FCD-8B6C-40E9-8E91-A5E33B022B98}" srcOrd="0" destOrd="0" presId="urn:microsoft.com/office/officeart/2009/layout/CircleArrowProcess"/>
    <dgm:cxn modelId="{2A8D9A73-236B-4768-9405-E6A4C9BA0DB9}" srcId="{7254A0F5-D992-47CF-8447-05FBFE306F9D}" destId="{67C9081D-6C39-49AE-B0F3-D320A203F5F9}" srcOrd="1" destOrd="0" parTransId="{A25C0E07-0B51-47D9-A145-C89057440E61}" sibTransId="{05E477B4-832C-4698-8E9A-9304DF9A3BEC}"/>
    <dgm:cxn modelId="{9ADD1590-7037-4E89-9AC6-CF85C284EB7B}" type="presOf" srcId="{67C9081D-6C39-49AE-B0F3-D320A203F5F9}" destId="{DED99BF4-FC0E-454A-9336-AC0D946FB709}" srcOrd="0" destOrd="0" presId="urn:microsoft.com/office/officeart/2009/layout/CircleArrowProcess"/>
    <dgm:cxn modelId="{5E52B290-BEA5-4840-A536-BE93BCC42C85}" srcId="{7254A0F5-D992-47CF-8447-05FBFE306F9D}" destId="{1B5F57BC-4B65-48B0-B31B-F1C6F8E2AF6A}" srcOrd="0" destOrd="0" parTransId="{441446F5-B7D2-4C60-B8C3-F5EBFB3701B5}" sibTransId="{DF5FBCF8-2175-40B0-AA4A-763D7E88C549}"/>
    <dgm:cxn modelId="{2C977FC4-703B-4B6C-BE96-08872C5043FC}" type="presOf" srcId="{7254A0F5-D992-47CF-8447-05FBFE306F9D}" destId="{D11926E6-C513-42BA-8175-D83441CFB533}" srcOrd="0" destOrd="0" presId="urn:microsoft.com/office/officeart/2009/layout/CircleArrowProcess"/>
    <dgm:cxn modelId="{928356C7-C135-44F4-BFF2-155A4C074655}" type="presOf" srcId="{6C56043E-DE63-4401-A565-4D6B0E7C058A}" destId="{ED4D60EE-2407-4573-8610-788E50928476}" srcOrd="0" destOrd="0" presId="urn:microsoft.com/office/officeart/2009/layout/CircleArrowProcess"/>
    <dgm:cxn modelId="{6FB992F5-5752-45E4-B55D-4021CD77F1A9}" srcId="{7254A0F5-D992-47CF-8447-05FBFE306F9D}" destId="{6C56043E-DE63-4401-A565-4D6B0E7C058A}" srcOrd="2" destOrd="0" parTransId="{44261876-9323-4609-9839-E1D291AFC7C2}" sibTransId="{F02A44C2-BAC9-4E76-A615-4524325133D4}"/>
    <dgm:cxn modelId="{8A58A25E-2BE7-4C03-8B52-B865F257D946}" type="presParOf" srcId="{D11926E6-C513-42BA-8175-D83441CFB533}" destId="{9E0AB92E-BEE6-4A9F-AF80-9BFEEEF68E85}" srcOrd="0" destOrd="0" presId="urn:microsoft.com/office/officeart/2009/layout/CircleArrowProcess"/>
    <dgm:cxn modelId="{3FEBFE1F-E994-4F03-A7D0-76EDE1AB9397}" type="presParOf" srcId="{9E0AB92E-BEE6-4A9F-AF80-9BFEEEF68E85}" destId="{C5756CBE-1AC6-4B8D-80BB-06A4ECCF4C08}" srcOrd="0" destOrd="0" presId="urn:microsoft.com/office/officeart/2009/layout/CircleArrowProcess"/>
    <dgm:cxn modelId="{B82BA802-A842-4BBE-B9CD-7545019C7223}" type="presParOf" srcId="{D11926E6-C513-42BA-8175-D83441CFB533}" destId="{46726FCD-8B6C-40E9-8E91-A5E33B022B98}" srcOrd="1" destOrd="0" presId="urn:microsoft.com/office/officeart/2009/layout/CircleArrowProcess"/>
    <dgm:cxn modelId="{97199757-AF2A-4AC9-B337-D7E6E5B2A478}" type="presParOf" srcId="{D11926E6-C513-42BA-8175-D83441CFB533}" destId="{B5821BE0-4962-4E26-AC9C-B46818B94DC5}" srcOrd="2" destOrd="0" presId="urn:microsoft.com/office/officeart/2009/layout/CircleArrowProcess"/>
    <dgm:cxn modelId="{DC665C07-1F0E-4AF4-BFFA-2BB4006C6EAA}" type="presParOf" srcId="{B5821BE0-4962-4E26-AC9C-B46818B94DC5}" destId="{7F9C2D47-B103-4C90-8B31-B1A5133CD939}" srcOrd="0" destOrd="0" presId="urn:microsoft.com/office/officeart/2009/layout/CircleArrowProcess"/>
    <dgm:cxn modelId="{E3D7433B-9C1F-4595-9380-4D6654C79273}" type="presParOf" srcId="{D11926E6-C513-42BA-8175-D83441CFB533}" destId="{DED99BF4-FC0E-454A-9336-AC0D946FB709}" srcOrd="3" destOrd="0" presId="urn:microsoft.com/office/officeart/2009/layout/CircleArrowProcess"/>
    <dgm:cxn modelId="{4FE6F543-0658-4A0B-9708-C8C16D36027C}" type="presParOf" srcId="{D11926E6-C513-42BA-8175-D83441CFB533}" destId="{148C02B6-1CB9-4FF4-BEF5-D90B5EE8C66C}" srcOrd="4" destOrd="0" presId="urn:microsoft.com/office/officeart/2009/layout/CircleArrowProcess"/>
    <dgm:cxn modelId="{323BD33C-436C-4C76-B7CA-11C0DF66FEEB}" type="presParOf" srcId="{148C02B6-1CB9-4FF4-BEF5-D90B5EE8C66C}" destId="{7E4B6EBD-9126-4106-BE7A-229A03474B7C}" srcOrd="0" destOrd="0" presId="urn:microsoft.com/office/officeart/2009/layout/CircleArrowProcess"/>
    <dgm:cxn modelId="{30355960-48CB-4E6A-BCFA-C71A179351A7}" type="presParOf" srcId="{D11926E6-C513-42BA-8175-D83441CFB533}" destId="{ED4D60EE-2407-4573-8610-788E5092847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6CBE-1AC6-4B8D-80BB-06A4ECCF4C08}">
      <dsp:nvSpPr>
        <dsp:cNvPr id="0" name=""/>
        <dsp:cNvSpPr/>
      </dsp:nvSpPr>
      <dsp:spPr>
        <a:xfrm>
          <a:off x="2965072" y="0"/>
          <a:ext cx="2182565" cy="21828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26FCD-8B6C-40E9-8E91-A5E33B022B98}">
      <dsp:nvSpPr>
        <dsp:cNvPr id="0" name=""/>
        <dsp:cNvSpPr/>
      </dsp:nvSpPr>
      <dsp:spPr>
        <a:xfrm>
          <a:off x="3447491" y="788092"/>
          <a:ext cx="1212809" cy="60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Clinical sites</a:t>
          </a:r>
        </a:p>
      </dsp:txBody>
      <dsp:txXfrm>
        <a:off x="3447491" y="788092"/>
        <a:ext cx="1212809" cy="606259"/>
      </dsp:txXfrm>
    </dsp:sp>
    <dsp:sp modelId="{7F9C2D47-B103-4C90-8B31-B1A5133CD939}">
      <dsp:nvSpPr>
        <dsp:cNvPr id="0" name=""/>
        <dsp:cNvSpPr/>
      </dsp:nvSpPr>
      <dsp:spPr>
        <a:xfrm>
          <a:off x="2358872" y="1254236"/>
          <a:ext cx="2182565" cy="218289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9BF4-FC0E-454A-9336-AC0D946FB709}">
      <dsp:nvSpPr>
        <dsp:cNvPr id="0" name=""/>
        <dsp:cNvSpPr/>
      </dsp:nvSpPr>
      <dsp:spPr>
        <a:xfrm>
          <a:off x="2843750" y="2049584"/>
          <a:ext cx="1212809" cy="60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Home</a:t>
          </a:r>
        </a:p>
      </dsp:txBody>
      <dsp:txXfrm>
        <a:off x="2843750" y="2049584"/>
        <a:ext cx="1212809" cy="606259"/>
      </dsp:txXfrm>
    </dsp:sp>
    <dsp:sp modelId="{7E4B6EBD-9126-4106-BE7A-229A03474B7C}">
      <dsp:nvSpPr>
        <dsp:cNvPr id="0" name=""/>
        <dsp:cNvSpPr/>
      </dsp:nvSpPr>
      <dsp:spPr>
        <a:xfrm>
          <a:off x="3120413" y="2658564"/>
          <a:ext cx="1875161" cy="187591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D60EE-2407-4573-8610-788E50928476}">
      <dsp:nvSpPr>
        <dsp:cNvPr id="0" name=""/>
        <dsp:cNvSpPr/>
      </dsp:nvSpPr>
      <dsp:spPr>
        <a:xfrm>
          <a:off x="3450360" y="3312889"/>
          <a:ext cx="1212809" cy="60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Virtual</a:t>
          </a:r>
        </a:p>
      </dsp:txBody>
      <dsp:txXfrm>
        <a:off x="3450360" y="3312889"/>
        <a:ext cx="1212809" cy="60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A2DB6B-4107-C442-93EA-D3B7DC26088D}" type="datetimeFigureOut">
              <a:rPr lang="en-US"/>
              <a:pPr>
                <a:defRPr/>
              </a:pPr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A39758-D81F-DD4F-B41A-3BDF9CA74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4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809B4C-8405-AF40-AC98-5813D05650E0}" type="datetimeFigureOut">
              <a:rPr lang="en-US"/>
              <a:pPr>
                <a:defRPr/>
              </a:pPr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02E666-C731-BC47-9584-F0828BE0C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1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2E666-C731-BC47-9584-F0828BE0C4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0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2E666-C731-BC47-9584-F0828BE0C4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2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2E666-C731-BC47-9584-F0828BE0C4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E2D6B-46E9-8B9E-3278-1F46BAAD8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304799"/>
            <a:ext cx="11601449" cy="6553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3E4CBE-37EF-0641-B442-026F7F32A9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1700" y="1243262"/>
            <a:ext cx="9715500" cy="2729979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lnSpc>
                <a:spcPts val="6000"/>
              </a:lnSpc>
              <a:defRPr sz="5400" spc="-1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550190-F248-D140-963A-9CD2B6629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4277226"/>
            <a:ext cx="10210800" cy="990600"/>
          </a:xfrm>
          <a:prstGeom prst="rect">
            <a:avLst/>
          </a:prstGeom>
        </p:spPr>
        <p:txBody>
          <a:bodyPr wrap="square" lIns="0" numCol="1" spcCol="54864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2600" b="0" cap="none" spc="0" baseline="0">
                <a:solidFill>
                  <a:schemeClr val="accent6"/>
                </a:solidFill>
                <a:latin typeface="Trebuchet MS" panose="020B0703020202090204" pitchFamily="34" charset="0"/>
              </a:defRPr>
            </a:lvl1pPr>
            <a:lvl2pPr marL="457201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2" indent="0" algn="ctr">
              <a:buNone/>
              <a:defRPr sz="2000"/>
            </a:lvl6pPr>
            <a:lvl7pPr marL="2743199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1" indent="0" algn="ctr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lumn 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DC8FFD-04D0-1947-85F8-3B1CF2769B88}"/>
              </a:ext>
            </a:extLst>
          </p:cNvPr>
          <p:cNvSpPr/>
          <p:nvPr userDrawn="1"/>
        </p:nvSpPr>
        <p:spPr>
          <a:xfrm>
            <a:off x="609600" y="330200"/>
            <a:ext cx="11669485" cy="565150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B56E3-556A-401A-A380-F43D3CC2A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304800"/>
            <a:ext cx="11582401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277600" cy="571500"/>
          </a:xfrm>
          <a:prstGeom prst="rect">
            <a:avLst/>
          </a:prstGeom>
          <a:noFill/>
        </p:spPr>
        <p:txBody>
          <a:bodyPr lIns="301752" tIns="45720" rIns="274320" bIns="45720" anchor="ctr" anchorCtr="0"/>
          <a:lstStyle>
            <a:lvl1pPr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0"/>
            <a:ext cx="5524499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066800"/>
            <a:ext cx="5562600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CC80F-2881-6F27-8648-8B4CF1749B4E}"/>
              </a:ext>
            </a:extLst>
          </p:cNvPr>
          <p:cNvSpPr/>
          <p:nvPr userDrawn="1"/>
        </p:nvSpPr>
        <p:spPr>
          <a:xfrm>
            <a:off x="609600" y="304800"/>
            <a:ext cx="11582400" cy="56769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E37DE-BBF5-37F5-3A21-F9DB6D50A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304800"/>
            <a:ext cx="11582401" cy="571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6D211-EF04-4444-BACD-CA93EE9B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11277601" cy="571500"/>
          </a:xfrm>
          <a:prstGeom prst="rect">
            <a:avLst/>
          </a:prstGeom>
          <a:noFill/>
        </p:spPr>
        <p:txBody>
          <a:bodyPr lIns="301752" tIns="45720" rIns="274320" bIns="45720" anchor="ctr" anchorCtr="0"/>
          <a:lstStyle>
            <a:lvl1pPr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9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9C6568-D542-5B43-8277-49FE1B063C47}"/>
              </a:ext>
            </a:extLst>
          </p:cNvPr>
          <p:cNvSpPr/>
          <p:nvPr userDrawn="1"/>
        </p:nvSpPr>
        <p:spPr>
          <a:xfrm>
            <a:off x="609600" y="304800"/>
            <a:ext cx="11669485" cy="567690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DA03B-2654-5E68-FC4E-9294F3292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304800"/>
            <a:ext cx="11582401" cy="571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3D9563-7D36-5448-A73A-24DBEF9A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1277600" cy="571500"/>
          </a:xfrm>
          <a:prstGeom prst="rect">
            <a:avLst/>
          </a:prstGeom>
          <a:noFill/>
        </p:spPr>
        <p:txBody>
          <a:bodyPr lIns="301752" tIns="45720" rIns="274320" bIns="45720" anchor="ctr" anchorCtr="0"/>
          <a:lstStyle>
            <a:lvl1pPr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2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AE0DC6-FCAE-FCE4-EA3F-64F24A11041C}"/>
              </a:ext>
            </a:extLst>
          </p:cNvPr>
          <p:cNvSpPr/>
          <p:nvPr userDrawn="1"/>
        </p:nvSpPr>
        <p:spPr>
          <a:xfrm>
            <a:off x="609600" y="304800"/>
            <a:ext cx="11582400" cy="56769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04801"/>
            <a:ext cx="11277600" cy="56769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D15D77-646D-F740-4B5E-AF966E067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304800"/>
            <a:ext cx="11634459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7FD5-1738-0C4A-A534-018856F9B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13017"/>
            <a:ext cx="12192000" cy="2405217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00579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quote or call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38EC6-6B32-244C-B9D4-4EFAD40033EF}"/>
              </a:ext>
            </a:extLst>
          </p:cNvPr>
          <p:cNvSpPr txBox="1"/>
          <p:nvPr userDrawn="1"/>
        </p:nvSpPr>
        <p:spPr>
          <a:xfrm>
            <a:off x="84082" y="342966"/>
            <a:ext cx="12023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0" baseline="0">
                <a:solidFill>
                  <a:srgbClr val="00579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LEHIGH VALLEY PHYSICIAN GROUP</a:t>
            </a:r>
          </a:p>
        </p:txBody>
      </p:sp>
    </p:spTree>
    <p:extLst>
      <p:ext uri="{BB962C8B-B14F-4D97-AF65-F5344CB8AC3E}">
        <p14:creationId xmlns:p14="http://schemas.microsoft.com/office/powerpoint/2010/main" val="60967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DCE20-0146-3808-055D-AA4C7AC77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304800"/>
            <a:ext cx="12192003" cy="5676900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914400" y="1883664"/>
            <a:ext cx="11277600" cy="1545336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>
            <a:lvl1pPr marL="0">
              <a:defRPr sz="4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6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707C3-8859-6220-9CF6-BC3831937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304800"/>
            <a:ext cx="12192003" cy="5676900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914400" y="1883664"/>
            <a:ext cx="11277600" cy="1545336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>
            <a:lvl1pPr marL="0">
              <a:defRPr sz="4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EF29E-A4D5-DB55-AF0F-A9E843AF6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567689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914400" y="1883664"/>
            <a:ext cx="11277600" cy="1545336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>
            <a:lvl1pPr marL="0">
              <a:defRPr sz="4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0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768D8-5DED-A550-F138-708575E9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304800"/>
            <a:ext cx="12192003" cy="5676900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914400" y="1883664"/>
            <a:ext cx="11277600" cy="1545336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>
            <a:lvl1pPr marL="0">
              <a:defRPr sz="4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7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472CA2-6891-E373-F166-E5A45E618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304800"/>
            <a:ext cx="11582400" cy="5676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6CD323-82FC-3F27-1050-DF37D8FB7160}"/>
              </a:ext>
            </a:extLst>
          </p:cNvPr>
          <p:cNvSpPr/>
          <p:nvPr userDrawn="1"/>
        </p:nvSpPr>
        <p:spPr>
          <a:xfrm>
            <a:off x="3066584" y="304798"/>
            <a:ext cx="8820614" cy="5676900"/>
          </a:xfrm>
          <a:prstGeom prst="rect">
            <a:avLst/>
          </a:prstGeom>
          <a:solidFill>
            <a:schemeClr val="accent5">
              <a:lumMod val="20000"/>
              <a:lumOff val="80000"/>
              <a:alpha val="881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2EFB3D-CC8C-8161-E37F-E895495F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66800"/>
            <a:ext cx="2456985" cy="2362200"/>
          </a:xfrm>
          <a:prstGeom prst="rect">
            <a:avLst/>
          </a:prstGeom>
          <a:noFill/>
        </p:spPr>
        <p:txBody>
          <a:bodyPr lIns="301752" tIns="0" rIns="0" anchor="t" anchorCtr="0"/>
          <a:lstStyle>
            <a:lvl1pPr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B31504-415B-4EDD-4DAE-82C79DD8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584" y="1066800"/>
            <a:ext cx="8820616" cy="49148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9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9352E-198C-5548-AB62-7F34D1FDC6D7}"/>
              </a:ext>
            </a:extLst>
          </p:cNvPr>
          <p:cNvSpPr/>
          <p:nvPr userDrawn="1"/>
        </p:nvSpPr>
        <p:spPr>
          <a:xfrm>
            <a:off x="609600" y="304800"/>
            <a:ext cx="11582400" cy="56769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DD9A2-FF0C-63FB-491B-F6BCC004B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304800"/>
            <a:ext cx="11582401" cy="571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277600" cy="4914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F220AB-4E82-2344-9A52-77BFC084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11277601" cy="571500"/>
          </a:xfrm>
          <a:prstGeom prst="rect">
            <a:avLst/>
          </a:prstGeom>
          <a:noFill/>
        </p:spPr>
        <p:txBody>
          <a:bodyPr lIns="301752" tIns="45720" rIns="274320" bIns="45720" anchor="ctr" anchorCtr="0"/>
          <a:lstStyle>
            <a:lvl1pPr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7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 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A75004-5863-F247-B693-D192F242D0E8}"/>
              </a:ext>
            </a:extLst>
          </p:cNvPr>
          <p:cNvSpPr/>
          <p:nvPr userDrawn="1"/>
        </p:nvSpPr>
        <p:spPr>
          <a:xfrm>
            <a:off x="609600" y="330200"/>
            <a:ext cx="11669485" cy="565150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BCDAC-DC36-5545-5CFA-D07036AAB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304800"/>
            <a:ext cx="11582401" cy="571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277600" cy="4914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450DCA-A443-FC46-9719-FB308BD1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1277600" cy="571500"/>
          </a:xfrm>
          <a:prstGeom prst="rect">
            <a:avLst/>
          </a:prstGeom>
          <a:noFill/>
        </p:spPr>
        <p:txBody>
          <a:bodyPr lIns="301752" tIns="45720" rIns="274320" bIns="45720" anchor="ctr" anchorCtr="0"/>
          <a:lstStyle>
            <a:lvl1pPr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4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lumn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D0B3E5-122D-38F2-0F1E-6F50BEFF8DF3}"/>
              </a:ext>
            </a:extLst>
          </p:cNvPr>
          <p:cNvSpPr/>
          <p:nvPr userDrawn="1"/>
        </p:nvSpPr>
        <p:spPr>
          <a:xfrm>
            <a:off x="609600" y="304800"/>
            <a:ext cx="11582400" cy="56769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80BCEF-F8E5-9949-FA59-1466F9622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304800"/>
            <a:ext cx="11582401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11277601" cy="571500"/>
          </a:xfrm>
          <a:prstGeom prst="rect">
            <a:avLst/>
          </a:prstGeom>
          <a:noFill/>
        </p:spPr>
        <p:txBody>
          <a:bodyPr lIns="301752" tIns="45720" rIns="274320" bIns="45720" anchor="ctr" anchorCtr="0"/>
          <a:lstStyle>
            <a:lvl1pPr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0"/>
            <a:ext cx="5524499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066800"/>
            <a:ext cx="5562600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292861" y="6290475"/>
            <a:ext cx="15943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F327-E424-B74E-B684-C5CD8716D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03C3B-EF7D-B145-887C-3E243CE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11277600" cy="4914900"/>
          </a:xfrm>
          <a:prstGeom prst="rect">
            <a:avLst/>
          </a:prstGeom>
        </p:spPr>
        <p:txBody>
          <a:bodyPr vert="horz" lIns="301752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6F62-47C4-43F5-BC02-39B3EBE6161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1241" y="6434428"/>
            <a:ext cx="3708400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58" r:id="rId2"/>
    <p:sldLayoutId id="2147483959" r:id="rId3"/>
    <p:sldLayoutId id="2147483960" r:id="rId4"/>
    <p:sldLayoutId id="2147483961" r:id="rId5"/>
    <p:sldLayoutId id="2147483957" r:id="rId6"/>
    <p:sldLayoutId id="2147483922" r:id="rId7"/>
    <p:sldLayoutId id="2147483952" r:id="rId8"/>
    <p:sldLayoutId id="2147483925" r:id="rId9"/>
    <p:sldLayoutId id="2147483953" r:id="rId10"/>
    <p:sldLayoutId id="2147483926" r:id="rId11"/>
    <p:sldLayoutId id="2147483951" r:id="rId12"/>
    <p:sldLayoutId id="2147483955" r:id="rId13"/>
    <p:sldLayoutId id="2147483937" r:id="rId14"/>
    <p:sldLayoutId id="2147483927" r:id="rId15"/>
    <p:sldLayoutId id="214748396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33" kern="1200">
          <a:solidFill>
            <a:srgbClr val="FCAF1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18288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576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864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152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1440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defTabSz="121917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804090" indent="-243834" algn="l" defTabSz="121917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243834" algn="l" defTabSz="121917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 userDrawn="1">
          <p15:clr>
            <a:srgbClr val="F26B43"/>
          </p15:clr>
        </p15:guide>
        <p15:guide id="2" orient="horz" pos="3768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pos="1368" userDrawn="1">
          <p15:clr>
            <a:srgbClr val="F26B43"/>
          </p15:clr>
        </p15:guide>
        <p15:guide id="6" orient="horz" pos="237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3864" userDrawn="1">
          <p15:clr>
            <a:srgbClr val="F26B43"/>
          </p15:clr>
        </p15:guide>
        <p15:guide id="9" pos="3984" userDrawn="1">
          <p15:clr>
            <a:srgbClr val="F26B43"/>
          </p15:clr>
        </p15:guide>
        <p15:guide id="10" orient="horz" pos="552" userDrawn="1">
          <p15:clr>
            <a:srgbClr val="F26B43"/>
          </p15:clr>
        </p15:guide>
        <p15:guide id="11" orient="horz" pos="672" userDrawn="1">
          <p15:clr>
            <a:srgbClr val="F26B43"/>
          </p15:clr>
        </p15:guide>
        <p15:guide id="12" orient="horz" pos="2688" userDrawn="1">
          <p15:clr>
            <a:srgbClr val="F26B43"/>
          </p15:clr>
        </p15:guide>
        <p15:guide id="13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A687-71AD-D47B-9842-E61ECC7EF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systems innovations:</a:t>
            </a:r>
            <a:br>
              <a:rPr lang="en-US" dirty="0"/>
            </a:br>
            <a:r>
              <a:rPr lang="en-US" sz="4400" dirty="0"/>
              <a:t>reshaping how we work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1BD57-1B3B-260C-5254-94554EE20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Anna Flattau, MD, MSc, MS, FAAFP</a:t>
            </a:r>
          </a:p>
          <a:p>
            <a:r>
              <a:rPr lang="en-US" dirty="0"/>
              <a:t>Alumni Professor &amp; Chair, Family and Community Medicine</a:t>
            </a:r>
          </a:p>
          <a:p>
            <a:r>
              <a:rPr lang="en-US" dirty="0"/>
              <a:t>System Chief, Jefferson Primary Care</a:t>
            </a:r>
          </a:p>
        </p:txBody>
      </p:sp>
    </p:spTree>
    <p:extLst>
      <p:ext uri="{BB962C8B-B14F-4D97-AF65-F5344CB8AC3E}">
        <p14:creationId xmlns:p14="http://schemas.microsoft.com/office/powerpoint/2010/main" val="25014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CD0E-AEBB-613C-9B39-DA9D0DFF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Age-Friendly Care at system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DBA5B-4C94-4CB8-3DC3-8CC06AE1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206" y="5107237"/>
            <a:ext cx="5727252" cy="1391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1ED62D-F48D-0901-B3A3-417E21043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133" y="1054822"/>
            <a:ext cx="8033398" cy="3970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D111CA-0785-201F-5CFE-99064292CED9}"/>
              </a:ext>
            </a:extLst>
          </p:cNvPr>
          <p:cNvSpPr txBox="1"/>
          <p:nvPr/>
        </p:nvSpPr>
        <p:spPr>
          <a:xfrm>
            <a:off x="753010" y="1582340"/>
            <a:ext cx="328216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How will we provide Age-Friendly Care at scale?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million primary care patients; 1/3 are age 65+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120,315 Medicare hospitalizations each year (57% of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Across our whole system, we have 17 geriatricians, 8 geriatric APCs, and 4 fellows.</a:t>
            </a:r>
          </a:p>
        </p:txBody>
      </p:sp>
    </p:spTree>
    <p:extLst>
      <p:ext uri="{BB962C8B-B14F-4D97-AF65-F5344CB8AC3E}">
        <p14:creationId xmlns:p14="http://schemas.microsoft.com/office/powerpoint/2010/main" val="11370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F901CE9-F777-ED61-3AA4-CC6D2BD0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01752" tIns="0" rIns="0" bIns="45720" anchor="t" anchorCtr="0"/>
          <a:lstStyle/>
          <a:p>
            <a:r>
              <a:rPr lang="en-US">
                <a:latin typeface="Georgia"/>
                <a:ea typeface="ＭＳ Ｐゴシック"/>
              </a:rPr>
              <a:t>Home-Based Primary 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769A5-71FA-E076-976F-DC0B9268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32" y="1074565"/>
            <a:ext cx="4722242" cy="4606454"/>
          </a:xfrm>
          <a:prstGeom prst="rect">
            <a:avLst/>
          </a:prstGeom>
          <a:noFill/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62577F5-A67C-AB77-7D3E-FD7BD318EFD3}"/>
              </a:ext>
            </a:extLst>
          </p:cNvPr>
          <p:cNvSpPr txBox="1">
            <a:spLocks/>
          </p:cNvSpPr>
          <p:nvPr/>
        </p:nvSpPr>
        <p:spPr>
          <a:xfrm>
            <a:off x="720811" y="1064742"/>
            <a:ext cx="6077463" cy="2071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301752" tIns="0" rIns="0" bIns="0" rtlCol="0" anchor="t">
            <a:noAutofit/>
          </a:bodyPr>
          <a:lstStyle>
            <a:lvl1pPr marL="182880" indent="-18288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  <a:buFont typeface="Arial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65760" indent="-18288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  <a:buFont typeface="Arial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8288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  <a:buFont typeface="Arial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31520" indent="-18288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  <a:buFont typeface="Arial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14400" indent="-18288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  <a:buFont typeface="Arial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67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804090" indent="-243834" algn="l" defTabSz="121917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047924" indent="-24383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/>
              <a:t>Vision</a:t>
            </a:r>
          </a:p>
          <a:p>
            <a:pPr defTabSz="914400"/>
            <a:r>
              <a:rPr lang="en-US" sz="1600"/>
              <a:t>Home-based care for high-risk, homebound patients </a:t>
            </a:r>
          </a:p>
          <a:p>
            <a:pPr defTabSz="914400"/>
            <a:r>
              <a:rPr lang="en-US" sz="1600"/>
              <a:t>Improve quality of care while reducing hospitalizations</a:t>
            </a:r>
          </a:p>
          <a:p>
            <a:pPr defTabSz="914400"/>
            <a:r>
              <a:rPr lang="en-US" sz="1600"/>
              <a:t>Create availability across Jefferson geographic footprint</a:t>
            </a:r>
          </a:p>
          <a:p>
            <a:pPr defTabSz="914400"/>
            <a:r>
              <a:rPr lang="en-US" sz="1600"/>
              <a:t>Optimize cost-efficiency through interprofessional teams and telehealth supports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B100B-9A8D-E1FA-311C-6A9286ECF29B}"/>
              </a:ext>
            </a:extLst>
          </p:cNvPr>
          <p:cNvSpPr txBox="1"/>
          <p:nvPr/>
        </p:nvSpPr>
        <p:spPr>
          <a:xfrm>
            <a:off x="9236370" y="1469324"/>
            <a:ext cx="24309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Georgia"/>
                <a:ea typeface="ＭＳ Ｐゴシック"/>
              </a:rPr>
              <a:t>Completed Home Visits:</a:t>
            </a:r>
            <a:br>
              <a:rPr lang="en-US" sz="1600">
                <a:latin typeface="Georgia"/>
                <a:ea typeface="ＭＳ Ｐゴシック"/>
              </a:rPr>
            </a:br>
            <a:r>
              <a:rPr lang="en-US" sz="1600">
                <a:latin typeface="Georgia"/>
                <a:ea typeface="ＭＳ Ｐゴシック"/>
              </a:rPr>
              <a:t>current geographic reach</a:t>
            </a: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FDA5A-3D98-14A6-6EB4-5BDB0E76A9A4}"/>
              </a:ext>
            </a:extLst>
          </p:cNvPr>
          <p:cNvSpPr txBox="1"/>
          <p:nvPr/>
        </p:nvSpPr>
        <p:spPr>
          <a:xfrm>
            <a:off x="1727035" y="3484934"/>
            <a:ext cx="3897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When can home care supplement traditional or virtual primary care?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Transitions of care support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Complex patients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Patients who are not improving with usual care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Clinical Risk Assessments </a:t>
            </a:r>
          </a:p>
        </p:txBody>
      </p:sp>
    </p:spTree>
    <p:extLst>
      <p:ext uri="{BB962C8B-B14F-4D97-AF65-F5344CB8AC3E}">
        <p14:creationId xmlns:p14="http://schemas.microsoft.com/office/powerpoint/2010/main" val="31072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D8CF3-193B-D2C6-A950-A20DD43E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B7B3-69BB-4082-EA2E-8044495F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Weight Management (employee health plan)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F213F-1681-5E36-5123-4B216DC06C29}"/>
              </a:ext>
            </a:extLst>
          </p:cNvPr>
          <p:cNvSpPr txBox="1"/>
          <p:nvPr/>
        </p:nvSpPr>
        <p:spPr>
          <a:xfrm>
            <a:off x="1157927" y="1323110"/>
            <a:ext cx="519670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Expert-Led Care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Telehealth-First Model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Personalized, Streamlined Care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Culture of Respect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Integrated Care Coordination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Connected to Health System Experts</a:t>
            </a:r>
            <a:endParaRPr lang="en-US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7199FB-2218-51C9-9897-4C308ADA4571}"/>
              </a:ext>
            </a:extLst>
          </p:cNvPr>
          <p:cNvSpPr/>
          <p:nvPr/>
        </p:nvSpPr>
        <p:spPr>
          <a:xfrm>
            <a:off x="1157927" y="3580509"/>
            <a:ext cx="4437981" cy="21002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1458F-C288-7FB3-ACAE-21155A965900}"/>
              </a:ext>
            </a:extLst>
          </p:cNvPr>
          <p:cNvSpPr txBox="1"/>
          <p:nvPr/>
        </p:nvSpPr>
        <p:spPr>
          <a:xfrm>
            <a:off x="1157927" y="3726384"/>
            <a:ext cx="4437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Accompanied by care management services to support effective program management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Project Manager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Specialty Pharmacy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Prioritized Scheduling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B09F4-C104-B7A2-0795-1DA713C65FFD}"/>
              </a:ext>
            </a:extLst>
          </p:cNvPr>
          <p:cNvSpPr txBox="1"/>
          <p:nvPr/>
        </p:nvSpPr>
        <p:spPr>
          <a:xfrm>
            <a:off x="6246520" y="1928395"/>
            <a:ext cx="186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ptos Slab Black" panose="020B0004020202020204" pitchFamily="34" charset="0"/>
                <a:ea typeface="STCaiyun" panose="020B0503020204020204" pitchFamily="2" charset="-122"/>
              </a:rPr>
              <a:t>92%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lab Black" panose="020B0004020202020204" pitchFamily="34" charset="0"/>
              <a:ea typeface="STCaiyun" panose="020B0503020204020204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7FEDA-B8E0-4D18-4053-28C161590387}"/>
              </a:ext>
            </a:extLst>
          </p:cNvPr>
          <p:cNvSpPr txBox="1"/>
          <p:nvPr/>
        </p:nvSpPr>
        <p:spPr>
          <a:xfrm>
            <a:off x="8120662" y="2036694"/>
            <a:ext cx="176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sustained member 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8CAC3-D43E-194A-A226-0C9828B8E6CA}"/>
              </a:ext>
            </a:extLst>
          </p:cNvPr>
          <p:cNvSpPr txBox="1"/>
          <p:nvPr/>
        </p:nvSpPr>
        <p:spPr>
          <a:xfrm>
            <a:off x="6824939" y="2632417"/>
            <a:ext cx="230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i="1" err="1"/>
              <a:t>Hims</a:t>
            </a:r>
            <a:r>
              <a:rPr lang="en-US" sz="1200" i="1"/>
              <a:t> &amp; Hers: 75%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i="1"/>
              <a:t>Weight Watchers: 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1FA8A-FDD8-4B3E-2D0C-C35297F8639A}"/>
              </a:ext>
            </a:extLst>
          </p:cNvPr>
          <p:cNvSpPr txBox="1"/>
          <p:nvPr/>
        </p:nvSpPr>
        <p:spPr>
          <a:xfrm>
            <a:off x="6246520" y="5287304"/>
            <a:ext cx="186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ptos Slab Black" panose="020B0004020202020204" pitchFamily="34" charset="0"/>
                <a:ea typeface="STCaiyun" panose="020B0503020204020204" pitchFamily="2" charset="-122"/>
              </a:rPr>
              <a:t>91%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lab Black" panose="020B0004020202020204" pitchFamily="34" charset="0"/>
              <a:ea typeface="STCaiyun" panose="020B0503020204020204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41574-909A-DD85-8BCE-8D5263D5AB1B}"/>
              </a:ext>
            </a:extLst>
          </p:cNvPr>
          <p:cNvSpPr txBox="1"/>
          <p:nvPr/>
        </p:nvSpPr>
        <p:spPr>
          <a:xfrm>
            <a:off x="8121737" y="5387187"/>
            <a:ext cx="176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members have controlled BP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D465F5-F32E-2882-138A-688D3DB93AA5}"/>
              </a:ext>
            </a:extLst>
          </p:cNvPr>
          <p:cNvSpPr txBox="1"/>
          <p:nvPr/>
        </p:nvSpPr>
        <p:spPr>
          <a:xfrm>
            <a:off x="6246520" y="3018376"/>
            <a:ext cx="186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ptos Slab Black" panose="020B0004020202020204" pitchFamily="34" charset="0"/>
                <a:ea typeface="STCaiyun" panose="020B0503020204020204" pitchFamily="2" charset="-122"/>
              </a:rPr>
              <a:t>136k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lab Black" panose="020B0004020202020204" pitchFamily="34" charset="0"/>
              <a:ea typeface="STCaiyun" panose="020B0503020204020204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BE447-8B08-29E4-E790-69091245BA7B}"/>
              </a:ext>
            </a:extLst>
          </p:cNvPr>
          <p:cNvSpPr txBox="1"/>
          <p:nvPr/>
        </p:nvSpPr>
        <p:spPr>
          <a:xfrm>
            <a:off x="8121737" y="3272732"/>
            <a:ext cx="1761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total weight loss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70ADA-ACEE-123C-3C12-0B626E48A7AC}"/>
              </a:ext>
            </a:extLst>
          </p:cNvPr>
          <p:cNvSpPr txBox="1"/>
          <p:nvPr/>
        </p:nvSpPr>
        <p:spPr>
          <a:xfrm>
            <a:off x="6310085" y="3780921"/>
            <a:ext cx="186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ptos Slab Black" panose="020B0004020202020204" pitchFamily="34" charset="0"/>
                <a:ea typeface="STCaiyun" panose="020B0503020204020204" pitchFamily="2" charset="-122"/>
              </a:rPr>
              <a:t>16%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lab Black" panose="020B0004020202020204" pitchFamily="34" charset="0"/>
              <a:ea typeface="STCaiyun" panose="020B0503020204020204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4279D9-3240-450F-FE96-A437E3190647}"/>
              </a:ext>
            </a:extLst>
          </p:cNvPr>
          <p:cNvSpPr txBox="1"/>
          <p:nvPr/>
        </p:nvSpPr>
        <p:spPr>
          <a:xfrm>
            <a:off x="8116250" y="3867271"/>
            <a:ext cx="2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average change in members’ weight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739DE-47BB-C040-6144-F0DA6310A980}"/>
              </a:ext>
            </a:extLst>
          </p:cNvPr>
          <p:cNvSpPr txBox="1"/>
          <p:nvPr/>
        </p:nvSpPr>
        <p:spPr>
          <a:xfrm>
            <a:off x="6247595" y="4561698"/>
            <a:ext cx="186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ptos Slab Black" panose="020B0004020202020204" pitchFamily="34" charset="0"/>
                <a:ea typeface="STCaiyun" panose="020B0503020204020204" pitchFamily="2" charset="-122"/>
              </a:rPr>
              <a:t>58%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lab Black" panose="020B0004020202020204" pitchFamily="34" charset="0"/>
              <a:ea typeface="STCaiyun" panose="020B0503020204020204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D76EE-C728-1400-B2BB-679685C3C47A}"/>
              </a:ext>
            </a:extLst>
          </p:cNvPr>
          <p:cNvSpPr txBox="1"/>
          <p:nvPr/>
        </p:nvSpPr>
        <p:spPr>
          <a:xfrm>
            <a:off x="8116251" y="4636712"/>
            <a:ext cx="216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members with improved cholesterol levels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EAF0C901-8ACC-6B55-F00B-7640A380C13C}"/>
              </a:ext>
            </a:extLst>
          </p:cNvPr>
          <p:cNvSpPr/>
          <p:nvPr/>
        </p:nvSpPr>
        <p:spPr>
          <a:xfrm>
            <a:off x="6656838" y="4699495"/>
            <a:ext cx="188960" cy="413041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728823CA-87D3-0F50-222C-B93276896CAE}"/>
              </a:ext>
            </a:extLst>
          </p:cNvPr>
          <p:cNvSpPr/>
          <p:nvPr/>
        </p:nvSpPr>
        <p:spPr>
          <a:xfrm rot="10800000">
            <a:off x="6712411" y="3965602"/>
            <a:ext cx="188960" cy="413041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F96CA-10B8-789A-305E-DFF875E6E874}"/>
              </a:ext>
            </a:extLst>
          </p:cNvPr>
          <p:cNvSpPr txBox="1"/>
          <p:nvPr/>
        </p:nvSpPr>
        <p:spPr>
          <a:xfrm>
            <a:off x="6246520" y="1180903"/>
            <a:ext cx="186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ptos Slab Black" panose="020B0004020202020204" pitchFamily="34" charset="0"/>
                <a:ea typeface="STCaiyun" panose="020B0503020204020204" pitchFamily="2" charset="-122"/>
              </a:rPr>
              <a:t>97%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lab Black" panose="020B0004020202020204" pitchFamily="34" charset="0"/>
              <a:ea typeface="STCaiyun" panose="020B0503020204020204" pitchFamily="2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48652-F3FD-2999-DAF9-5FF7CCB56F5C}"/>
              </a:ext>
            </a:extLst>
          </p:cNvPr>
          <p:cNvSpPr txBox="1"/>
          <p:nvPr/>
        </p:nvSpPr>
        <p:spPr>
          <a:xfrm>
            <a:off x="8116250" y="1290507"/>
            <a:ext cx="1761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‘Likelihood to Recommend’ Press </a:t>
            </a:r>
            <a:r>
              <a:rPr lang="en-US" sz="1400"/>
              <a:t>Ganey score </a:t>
            </a:r>
          </a:p>
        </p:txBody>
      </p:sp>
    </p:spTree>
    <p:extLst>
      <p:ext uri="{BB962C8B-B14F-4D97-AF65-F5344CB8AC3E}">
        <p14:creationId xmlns:p14="http://schemas.microsoft.com/office/powerpoint/2010/main" val="5289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12BA-A245-A9E9-6B5D-CB978725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workforce in new care models</a:t>
            </a:r>
          </a:p>
        </p:txBody>
      </p:sp>
    </p:spTree>
    <p:extLst>
      <p:ext uri="{BB962C8B-B14F-4D97-AF65-F5344CB8AC3E}">
        <p14:creationId xmlns:p14="http://schemas.microsoft.com/office/powerpoint/2010/main" val="39863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598ED-5764-E2B4-B153-AF221A78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11277601" cy="571500"/>
          </a:xfrm>
        </p:spPr>
        <p:txBody>
          <a:bodyPr lIns="301752" tIns="45720" rIns="274320" bIns="45720" anchor="ctr" anchorCtr="0">
            <a:normAutofit/>
          </a:bodyPr>
          <a:lstStyle/>
          <a:p>
            <a:r>
              <a:rPr lang="en-US" b="0" i="0" kern="1200">
                <a:latin typeface="Georgia" panose="02040502050405020303" pitchFamily="18" charset="0"/>
                <a:ea typeface="ＭＳ Ｐゴシック" charset="0"/>
                <a:cs typeface="ＭＳ Ｐゴシック" charset="0"/>
              </a:rPr>
              <a:t>Redesigning how we work together across specialties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E66CB-ADA3-DEDA-0CD1-27B87AF0FF2D}"/>
              </a:ext>
            </a:extLst>
          </p:cNvPr>
          <p:cNvSpPr txBox="1"/>
          <p:nvPr/>
        </p:nvSpPr>
        <p:spPr>
          <a:xfrm>
            <a:off x="723900" y="1586345"/>
            <a:ext cx="5524499" cy="26328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301752" tIns="0" rIns="0" bIns="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</a:pPr>
            <a:r>
              <a:rPr lang="en-US" baseline="0" dirty="0">
                <a:latin typeface="+mn-lt"/>
              </a:rPr>
              <a:t>The “Phony Issues” of G. Gayle Stephens: 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  <a:buFont typeface="Arial" charset="0"/>
              <a:buChar char="•"/>
            </a:pPr>
            <a:r>
              <a:rPr lang="en-US" baseline="0" dirty="0">
                <a:latin typeface="+mn-lt"/>
              </a:rPr>
              <a:t>“None of these [ways of defining specialties] represent primary epistemological categories. All of medicine is derivative, secondary, and applied…. All medical vocations are constantly shifting their territories, and there are many local variations on a theme.”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58B7DD"/>
              </a:buClr>
            </a:pPr>
            <a:r>
              <a:rPr lang="en-US" baseline="0" dirty="0">
                <a:latin typeface="+mn-lt"/>
              </a:rPr>
              <a:t>	- </a:t>
            </a:r>
            <a:r>
              <a:rPr lang="en-US" i="1" baseline="0" dirty="0">
                <a:latin typeface="+mn-lt"/>
              </a:rPr>
              <a:t>Intellectual Basis of Family Practice</a:t>
            </a:r>
            <a:r>
              <a:rPr lang="en-US" baseline="0" dirty="0">
                <a:latin typeface="+mn-lt"/>
              </a:rPr>
              <a:t>, 1975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8281B5-FAC7-D102-EE0D-BC484AD95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201881"/>
            <a:ext cx="5562600" cy="4914900"/>
          </a:xfrm>
        </p:spPr>
        <p:txBody>
          <a:bodyPr vert="horz" lIns="301752" tIns="0" rIns="0" bIns="0" rtlCol="0">
            <a:normAutofit/>
          </a:bodyPr>
          <a:lstStyle/>
          <a:p>
            <a:r>
              <a:rPr lang="en-US" dirty="0"/>
              <a:t>There are well-established tools that transform the primary care/ specialist interface</a:t>
            </a:r>
          </a:p>
          <a:p>
            <a:pPr lvl="1"/>
            <a:r>
              <a:rPr lang="en-US" sz="1800" dirty="0"/>
              <a:t>E-consults</a:t>
            </a:r>
          </a:p>
          <a:p>
            <a:pPr lvl="1"/>
            <a:r>
              <a:rPr lang="en-US" sz="1800" dirty="0"/>
              <a:t>Project ECHO</a:t>
            </a:r>
          </a:p>
          <a:p>
            <a:pPr lvl="1"/>
            <a:r>
              <a:rPr lang="en-US" sz="1800" dirty="0"/>
              <a:t>Virtual consultations</a:t>
            </a:r>
          </a:p>
          <a:p>
            <a:r>
              <a:rPr lang="en-US" dirty="0"/>
              <a:t>Extended care teams are essential to meeting patient and community needs </a:t>
            </a:r>
          </a:p>
          <a:p>
            <a:pPr lvl="1"/>
            <a:r>
              <a:rPr lang="en-US" sz="1800" dirty="0"/>
              <a:t>Integrated behavioral health models</a:t>
            </a:r>
          </a:p>
          <a:p>
            <a:pPr lvl="1"/>
            <a:endParaRPr lang="en-US" sz="1800" dirty="0"/>
          </a:p>
          <a:p>
            <a:r>
              <a:rPr lang="en-US" dirty="0"/>
              <a:t>A setting, a complex care population, or a transitional period of time can be a ‘specialty’</a:t>
            </a:r>
          </a:p>
          <a:p>
            <a:r>
              <a:rPr lang="en-US" dirty="0"/>
              <a:t>Technological solutions that synergize, organize, and present information will imminently drive further transformation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D6AD-23B2-E7ED-C87E-476EE240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workforce development and health services innovation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1AD06E-DE67-5631-F7B7-1947569B8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09268"/>
              </p:ext>
            </p:extLst>
          </p:nvPr>
        </p:nvGraphicFramePr>
        <p:xfrm>
          <a:off x="886690" y="1127137"/>
          <a:ext cx="10723418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127">
                  <a:extLst>
                    <a:ext uri="{9D8B030D-6E8A-4147-A177-3AD203B41FA5}">
                      <a16:colId xmlns:a16="http://schemas.microsoft.com/office/drawing/2014/main" val="1539457231"/>
                    </a:ext>
                  </a:extLst>
                </a:gridCol>
                <a:gridCol w="7211291">
                  <a:extLst>
                    <a:ext uri="{9D8B030D-6E8A-4147-A177-3AD203B41FA5}">
                      <a16:colId xmlns:a16="http://schemas.microsoft.com/office/drawing/2014/main" val="667616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Care model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Key point/ key consideration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43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Virtual primary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Hew closely to core professional values, while changing delivery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14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Lifestyle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Shift from transactional to relational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Age-Friendly Primary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Training interprofessional colleagues elevates all of our work, including in ‘shortage’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0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Home-Based Primary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 setting is the specialty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8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Medical Weight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By acting flexibly, non-profit health systems can bring in-house models that are often driven by private companies and start-ups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18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575C8B-0925-0381-7E90-EF403B4E07FB}"/>
              </a:ext>
            </a:extLst>
          </p:cNvPr>
          <p:cNvSpPr txBox="1"/>
          <p:nvPr/>
        </p:nvSpPr>
        <p:spPr>
          <a:xfrm>
            <a:off x="1437408" y="4436134"/>
            <a:ext cx="962198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Cross-cutting hypothesis: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Physicians are highly-trained professionals with deep knowledge and flexible skill sets. We are rate-limited by the operational systems in which we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Workforce solutions often live in the redesign of those operational systems, and we will train or retrain for, and thrive in, those patient- and community-centered models. </a:t>
            </a:r>
          </a:p>
        </p:txBody>
      </p:sp>
    </p:spTree>
    <p:extLst>
      <p:ext uri="{BB962C8B-B14F-4D97-AF65-F5344CB8AC3E}">
        <p14:creationId xmlns:p14="http://schemas.microsoft.com/office/powerpoint/2010/main" val="35553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0345A-4256-5D41-A169-3468236FD43E}"/>
              </a:ext>
            </a:extLst>
          </p:cNvPr>
          <p:cNvSpPr txBox="1"/>
          <p:nvPr/>
        </p:nvSpPr>
        <p:spPr>
          <a:xfrm>
            <a:off x="5223492" y="5356355"/>
            <a:ext cx="2247410" cy="28732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ctr"/>
            <a:r>
              <a:rPr lang="en-US" sz="1867" b="1" err="1">
                <a:solidFill>
                  <a:srgbClr val="58B7DD"/>
                </a:solidFill>
              </a:rPr>
              <a:t>JeffersonHealth.org</a:t>
            </a:r>
            <a:endParaRPr lang="en-US" sz="1867" b="1">
              <a:solidFill>
                <a:srgbClr val="58B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EC5A-4B30-2952-C5EC-15096392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Conceptualizing our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1970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9609234-2510-C2E2-0E4D-7AE7C0A9C1A9}"/>
              </a:ext>
            </a:extLst>
          </p:cNvPr>
          <p:cNvSpPr/>
          <p:nvPr/>
        </p:nvSpPr>
        <p:spPr>
          <a:xfrm>
            <a:off x="4875563" y="1421626"/>
            <a:ext cx="6972300" cy="5201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46E735-7CB8-F9C8-14E8-D595980A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of looking at a health system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3623ACF-893D-6D48-2D8D-415A99B94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1" y="1381991"/>
            <a:ext cx="3958697" cy="4928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49463-CC9E-39A3-6444-C10AF090C716}"/>
              </a:ext>
            </a:extLst>
          </p:cNvPr>
          <p:cNvSpPr txBox="1"/>
          <p:nvPr/>
        </p:nvSpPr>
        <p:spPr>
          <a:xfrm>
            <a:off x="1717965" y="915903"/>
            <a:ext cx="9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View 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91DBEE-1C58-58E2-BD07-2859E5DE234A}"/>
              </a:ext>
            </a:extLst>
          </p:cNvPr>
          <p:cNvSpPr/>
          <p:nvPr/>
        </p:nvSpPr>
        <p:spPr>
          <a:xfrm>
            <a:off x="7404277" y="2624291"/>
            <a:ext cx="2021261" cy="19521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5A0E7-8D61-0324-DA8A-B5C6216D2372}"/>
              </a:ext>
            </a:extLst>
          </p:cNvPr>
          <p:cNvSpPr txBox="1"/>
          <p:nvPr/>
        </p:nvSpPr>
        <p:spPr>
          <a:xfrm>
            <a:off x="7574971" y="2842486"/>
            <a:ext cx="16521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million primary care patients </a:t>
            </a:r>
          </a:p>
          <a:p>
            <a:pPr algn="ctr"/>
            <a:r>
              <a:rPr lang="en-US" sz="1600" dirty="0"/>
              <a:t>(150 sites + virtual + home)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2ADCD-7544-2ABD-6CB2-B8503DA67B97}"/>
              </a:ext>
            </a:extLst>
          </p:cNvPr>
          <p:cNvSpPr txBox="1"/>
          <p:nvPr/>
        </p:nvSpPr>
        <p:spPr>
          <a:xfrm>
            <a:off x="9932722" y="3013501"/>
            <a:ext cx="152746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32 hospitals for acute care needs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FB9CC-EC2B-6710-E26C-1861F0970F2E}"/>
              </a:ext>
            </a:extLst>
          </p:cNvPr>
          <p:cNvSpPr txBox="1"/>
          <p:nvPr/>
        </p:nvSpPr>
        <p:spPr>
          <a:xfrm>
            <a:off x="5332268" y="3013500"/>
            <a:ext cx="152746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Medical and surgical subspecialists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22C81-9328-0250-3F70-58F45812F844}"/>
              </a:ext>
            </a:extLst>
          </p:cNvPr>
          <p:cNvSpPr txBox="1"/>
          <p:nvPr/>
        </p:nvSpPr>
        <p:spPr>
          <a:xfrm>
            <a:off x="6986157" y="4932534"/>
            <a:ext cx="28574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Health plans </a:t>
            </a:r>
          </a:p>
          <a:p>
            <a:pPr algn="ctr"/>
            <a:r>
              <a:rPr lang="en-US" sz="1200" dirty="0"/>
              <a:t>(70% value-based contracts; provider-owned plan, employee plan)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EB0CD-39D1-B74A-1AC9-FF945844A9C9}"/>
              </a:ext>
            </a:extLst>
          </p:cNvPr>
          <p:cNvSpPr txBox="1"/>
          <p:nvPr/>
        </p:nvSpPr>
        <p:spPr>
          <a:xfrm>
            <a:off x="7614799" y="1540419"/>
            <a:ext cx="1774362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Communities of diverse types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17C4A2-96BF-310D-36DB-FEB60B83248D}"/>
              </a:ext>
            </a:extLst>
          </p:cNvPr>
          <p:cNvCxnSpPr/>
          <p:nvPr/>
        </p:nvCxnSpPr>
        <p:spPr>
          <a:xfrm>
            <a:off x="6972299" y="3438653"/>
            <a:ext cx="3013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EE52F2-5265-BB77-AC3D-4C2E7D7752B2}"/>
              </a:ext>
            </a:extLst>
          </p:cNvPr>
          <p:cNvCxnSpPr/>
          <p:nvPr/>
        </p:nvCxnSpPr>
        <p:spPr>
          <a:xfrm>
            <a:off x="9528462" y="3480218"/>
            <a:ext cx="3013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356711-7770-1606-934D-543A499982B9}"/>
              </a:ext>
            </a:extLst>
          </p:cNvPr>
          <p:cNvCxnSpPr>
            <a:cxnSpLocks/>
          </p:cNvCxnSpPr>
          <p:nvPr/>
        </p:nvCxnSpPr>
        <p:spPr>
          <a:xfrm>
            <a:off x="8407979" y="2299593"/>
            <a:ext cx="6929" cy="271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901D52-EC86-F771-506D-DECCC6FBCA4A}"/>
              </a:ext>
            </a:extLst>
          </p:cNvPr>
          <p:cNvCxnSpPr>
            <a:cxnSpLocks/>
          </p:cNvCxnSpPr>
          <p:nvPr/>
        </p:nvCxnSpPr>
        <p:spPr>
          <a:xfrm>
            <a:off x="8479468" y="4576474"/>
            <a:ext cx="0" cy="246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DBBF0F9-35AA-15D4-ED26-0E2F59BB355F}"/>
              </a:ext>
            </a:extLst>
          </p:cNvPr>
          <p:cNvSpPr txBox="1"/>
          <p:nvPr/>
        </p:nvSpPr>
        <p:spPr>
          <a:xfrm>
            <a:off x="7886567" y="964297"/>
            <a:ext cx="184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View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CFD267-62FD-DEA3-0A16-6574BD608762}"/>
              </a:ext>
            </a:extLst>
          </p:cNvPr>
          <p:cNvSpPr txBox="1"/>
          <p:nvPr/>
        </p:nvSpPr>
        <p:spPr>
          <a:xfrm>
            <a:off x="5079287" y="5893703"/>
            <a:ext cx="6845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sng" dirty="0"/>
              <a:t>We are a million-person primary care and population health system</a:t>
            </a:r>
            <a:r>
              <a:rPr lang="en-US" i="1" dirty="0"/>
              <a:t>, supported by 32 hospitals and 700 sites of care.</a:t>
            </a:r>
          </a:p>
        </p:txBody>
      </p:sp>
    </p:spTree>
    <p:extLst>
      <p:ext uri="{BB962C8B-B14F-4D97-AF65-F5344CB8AC3E}">
        <p14:creationId xmlns:p14="http://schemas.microsoft.com/office/powerpoint/2010/main" val="31003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DDF23-45EF-E45A-AB87-61333FC1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Whence the revolution?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2A23B-EBA1-B0C4-34AF-13F1B7698A49}"/>
              </a:ext>
            </a:extLst>
          </p:cNvPr>
          <p:cNvSpPr txBox="1"/>
          <p:nvPr/>
        </p:nvSpPr>
        <p:spPr>
          <a:xfrm>
            <a:off x="1445067" y="1344471"/>
            <a:ext cx="641046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“Organizations are tools for shaping the world </a:t>
            </a:r>
          </a:p>
          <a:p>
            <a:pPr algn="ctr"/>
            <a:r>
              <a:rPr lang="en-US" sz="2000" dirty="0"/>
              <a:t>as one wishes it to be shaped.”</a:t>
            </a:r>
          </a:p>
          <a:p>
            <a:r>
              <a:rPr lang="en-US" sz="1400" dirty="0"/>
              <a:t>-- Charles </a:t>
            </a:r>
            <a:r>
              <a:rPr lang="en-US" sz="1400" dirty="0" err="1"/>
              <a:t>Perrow</a:t>
            </a:r>
            <a:r>
              <a:rPr lang="en-US" sz="1400" dirty="0"/>
              <a:t>, </a:t>
            </a:r>
            <a:r>
              <a:rPr lang="en-US" sz="1400" i="1" dirty="0"/>
              <a:t>Complex Organizations </a:t>
            </a:r>
            <a:r>
              <a:rPr lang="en-US" sz="1400" dirty="0"/>
              <a:t>(2014)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6019FC-518E-6A78-BBD1-04A24EEB46E5}"/>
              </a:ext>
            </a:extLst>
          </p:cNvPr>
          <p:cNvGraphicFramePr/>
          <p:nvPr/>
        </p:nvGraphicFramePr>
        <p:xfrm>
          <a:off x="6601838" y="1217968"/>
          <a:ext cx="7506511" cy="453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8B799B1-F3C6-4EBD-B3CA-AFD98B68092C}"/>
              </a:ext>
            </a:extLst>
          </p:cNvPr>
          <p:cNvSpPr txBox="1"/>
          <p:nvPr/>
        </p:nvSpPr>
        <p:spPr>
          <a:xfrm>
            <a:off x="935911" y="2866651"/>
            <a:ext cx="7775645" cy="2646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Let’s reimagine us: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 design creatively and freely to deliver on individual, household, community, and public health needs.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 commit to deeply understanding the various mechanisms of health care financing, recognizing that these are the building materials out of which we will construct our patient-centered programs.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CA6D-E4DC-A879-3562-0BD19709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Examples of care model &amp; workforce innovation</a:t>
            </a:r>
          </a:p>
        </p:txBody>
      </p:sp>
    </p:spTree>
    <p:extLst>
      <p:ext uri="{BB962C8B-B14F-4D97-AF65-F5344CB8AC3E}">
        <p14:creationId xmlns:p14="http://schemas.microsoft.com/office/powerpoint/2010/main" val="10784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1FB4A4-8A7B-7323-78C2-8B89E2FA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18-month Timeline of Program Launches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8779A8E-44EB-2A8C-610C-E8EF47662C31}"/>
              </a:ext>
            </a:extLst>
          </p:cNvPr>
          <p:cNvGrpSpPr/>
          <p:nvPr/>
        </p:nvGrpSpPr>
        <p:grpSpPr>
          <a:xfrm>
            <a:off x="567885" y="2229156"/>
            <a:ext cx="10009776" cy="2399687"/>
            <a:chOff x="581412" y="2861194"/>
            <a:chExt cx="10009776" cy="239968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C0FFA58-5AA3-7ACA-DE3E-DE481A38BE84}"/>
                </a:ext>
              </a:extLst>
            </p:cNvPr>
            <p:cNvGrpSpPr/>
            <p:nvPr/>
          </p:nvGrpSpPr>
          <p:grpSpPr>
            <a:xfrm>
              <a:off x="581412" y="2861194"/>
              <a:ext cx="1888107" cy="2399687"/>
              <a:chOff x="595794" y="2861194"/>
              <a:chExt cx="1888107" cy="239968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5BA31D0-96D4-6272-90D2-74B13DEFFE50}"/>
                  </a:ext>
                </a:extLst>
              </p:cNvPr>
              <p:cNvGrpSpPr/>
              <p:nvPr/>
            </p:nvGrpSpPr>
            <p:grpSpPr>
              <a:xfrm>
                <a:off x="663315" y="2861194"/>
                <a:ext cx="1820586" cy="1740998"/>
                <a:chOff x="823111" y="2861194"/>
                <a:chExt cx="1820586" cy="1740998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59DAE123-FAC3-8D75-2CE1-AB39EBF740F6}"/>
                    </a:ext>
                  </a:extLst>
                </p:cNvPr>
                <p:cNvGrpSpPr/>
                <p:nvPr/>
              </p:nvGrpSpPr>
              <p:grpSpPr>
                <a:xfrm>
                  <a:off x="823111" y="2861194"/>
                  <a:ext cx="1820586" cy="1740998"/>
                  <a:chOff x="823111" y="2861194"/>
                  <a:chExt cx="1820586" cy="1740998"/>
                </a:xfrm>
              </p:grpSpPr>
              <p:sp>
                <p:nvSpPr>
                  <p:cNvPr id="92" name="Chevron 40">
                    <a:extLst>
                      <a:ext uri="{FF2B5EF4-FFF2-40B4-BE49-F238E27FC236}">
                        <a16:creationId xmlns:a16="http://schemas.microsoft.com/office/drawing/2014/main" id="{7AB5AF61-62D2-5940-457D-E9566C132FFC}"/>
                      </a:ext>
                    </a:extLst>
                  </p:cNvPr>
                  <p:cNvSpPr/>
                  <p:nvPr/>
                </p:nvSpPr>
                <p:spPr>
                  <a:xfrm>
                    <a:off x="972334" y="2861194"/>
                    <a:ext cx="1671363" cy="1740998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4EBA6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Chevron 41">
                    <a:extLst>
                      <a:ext uri="{FF2B5EF4-FFF2-40B4-BE49-F238E27FC236}">
                        <a16:creationId xmlns:a16="http://schemas.microsoft.com/office/drawing/2014/main" id="{48159508-210D-FA16-6153-CC84B6029680}"/>
                      </a:ext>
                    </a:extLst>
                  </p:cNvPr>
                  <p:cNvSpPr/>
                  <p:nvPr/>
                </p:nvSpPr>
                <p:spPr>
                  <a:xfrm>
                    <a:off x="823111" y="2996663"/>
                    <a:ext cx="1671363" cy="1470061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B60B22E-3D67-016F-D373-9A7BF9307767}"/>
                    </a:ext>
                  </a:extLst>
                </p:cNvPr>
                <p:cNvSpPr txBox="1"/>
                <p:nvPr/>
              </p:nvSpPr>
              <p:spPr>
                <a:xfrm>
                  <a:off x="1243527" y="3470083"/>
                  <a:ext cx="97975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2C2C"/>
                      </a:solidFill>
                      <a:effectLst/>
                      <a:uLnTx/>
                      <a:uFillTx/>
                      <a:latin typeface="Arial (Headings)"/>
                      <a:ea typeface="+mn-ea"/>
                      <a:cs typeface="Arial" panose="020B0604020202020204" pitchFamily="34" charset="0"/>
                    </a:rPr>
                    <a:t>August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kern="0">
                      <a:solidFill>
                        <a:srgbClr val="2C2C2C"/>
                      </a:solidFill>
                      <a:latin typeface="Arial (Headings)"/>
                      <a:ea typeface="+mn-ea"/>
                      <a:cs typeface="Arial" panose="020B0604020202020204" pitchFamily="34" charset="0"/>
                    </a:rPr>
                    <a:t>2024</a:t>
                  </a: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 (Headings)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F93AF20-01C6-225E-D8A2-00C3C2819EF5}"/>
                  </a:ext>
                </a:extLst>
              </p:cNvPr>
              <p:cNvSpPr/>
              <p:nvPr/>
            </p:nvSpPr>
            <p:spPr>
              <a:xfrm>
                <a:off x="595794" y="4737661"/>
                <a:ext cx="161606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Virtual </a:t>
                </a:r>
                <a:r>
                  <a:rPr lang="en-US" sz="1400" kern="0" dirty="0">
                    <a:solidFill>
                      <a:srgbClr val="32323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Primary Care</a:t>
                </a:r>
                <a:endPara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3950F38-A152-21C5-1730-10C5CDBA6D8A}"/>
                </a:ext>
              </a:extLst>
            </p:cNvPr>
            <p:cNvGrpSpPr/>
            <p:nvPr/>
          </p:nvGrpSpPr>
          <p:grpSpPr>
            <a:xfrm>
              <a:off x="1909177" y="2861194"/>
              <a:ext cx="2141102" cy="2399687"/>
              <a:chOff x="1962274" y="2861194"/>
              <a:chExt cx="2141102" cy="239968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AAC7358-B5D6-FAB1-67AD-C5BE40C883BF}"/>
                  </a:ext>
                </a:extLst>
              </p:cNvPr>
              <p:cNvGrpSpPr/>
              <p:nvPr/>
            </p:nvGrpSpPr>
            <p:grpSpPr>
              <a:xfrm>
                <a:off x="2282791" y="2861194"/>
                <a:ext cx="1820585" cy="1740998"/>
                <a:chOff x="2336117" y="2861194"/>
                <a:chExt cx="1820585" cy="1740998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FA584760-F615-2DB0-9A56-6DF76FA3C92C}"/>
                    </a:ext>
                  </a:extLst>
                </p:cNvPr>
                <p:cNvGrpSpPr/>
                <p:nvPr/>
              </p:nvGrpSpPr>
              <p:grpSpPr>
                <a:xfrm>
                  <a:off x="2336117" y="2861194"/>
                  <a:ext cx="1820585" cy="1740998"/>
                  <a:chOff x="645353" y="1519057"/>
                  <a:chExt cx="1406173" cy="1344706"/>
                </a:xfrm>
              </p:grpSpPr>
              <p:sp>
                <p:nvSpPr>
                  <p:cNvPr id="86" name="Chevron 36">
                    <a:extLst>
                      <a:ext uri="{FF2B5EF4-FFF2-40B4-BE49-F238E27FC236}">
                        <a16:creationId xmlns:a16="http://schemas.microsoft.com/office/drawing/2014/main" id="{300D044E-5100-2339-2403-1C47D2B3AF6B}"/>
                      </a:ext>
                    </a:extLst>
                  </p:cNvPr>
                  <p:cNvSpPr/>
                  <p:nvPr/>
                </p:nvSpPr>
                <p:spPr>
                  <a:xfrm>
                    <a:off x="760608" y="1519057"/>
                    <a:ext cx="1290918" cy="1344706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1890A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Chevron 37">
                    <a:extLst>
                      <a:ext uri="{FF2B5EF4-FFF2-40B4-BE49-F238E27FC236}">
                        <a16:creationId xmlns:a16="http://schemas.microsoft.com/office/drawing/2014/main" id="{BCA5C56C-8C7B-AE67-15C7-E822DC04C906}"/>
                      </a:ext>
                    </a:extLst>
                  </p:cNvPr>
                  <p:cNvSpPr/>
                  <p:nvPr/>
                </p:nvSpPr>
                <p:spPr>
                  <a:xfrm>
                    <a:off x="645353" y="1623690"/>
                    <a:ext cx="1290918" cy="1135441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D5CCA70-92DE-7B6F-E887-CCE52885BD74}"/>
                    </a:ext>
                  </a:extLst>
                </p:cNvPr>
                <p:cNvSpPr txBox="1"/>
                <p:nvPr/>
              </p:nvSpPr>
              <p:spPr>
                <a:xfrm>
                  <a:off x="2557761" y="3470083"/>
                  <a:ext cx="137730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kern="0">
                      <a:solidFill>
                        <a:srgbClr val="2C2C2C"/>
                      </a:solidFill>
                      <a:latin typeface="Arial (Headings)"/>
                      <a:ea typeface="+mn-ea"/>
                      <a:cs typeface="Arial" panose="020B0604020202020204" pitchFamily="34" charset="0"/>
                    </a:rPr>
                    <a:t>September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2C2C"/>
                      </a:solidFill>
                      <a:effectLst/>
                      <a:uLnTx/>
                      <a:uFillTx/>
                      <a:latin typeface="Arial (Headings)"/>
                      <a:ea typeface="+mn-ea"/>
                      <a:cs typeface="Arial" panose="020B0604020202020204" pitchFamily="34" charset="0"/>
                    </a:rPr>
                    <a:t>2024</a:t>
                  </a:r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D5EFD16-DBD6-5C01-3930-9FD36732F32B}"/>
                  </a:ext>
                </a:extLst>
              </p:cNvPr>
              <p:cNvSpPr/>
              <p:nvPr/>
            </p:nvSpPr>
            <p:spPr>
              <a:xfrm>
                <a:off x="1962274" y="4737661"/>
                <a:ext cx="209447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Clinical Risk Assessments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2C37CE7-04E6-4D31-C709-E40A09F24C1E}"/>
                </a:ext>
              </a:extLst>
            </p:cNvPr>
            <p:cNvGrpSpPr/>
            <p:nvPr/>
          </p:nvGrpSpPr>
          <p:grpSpPr>
            <a:xfrm>
              <a:off x="3703263" y="2861194"/>
              <a:ext cx="1971751" cy="2399687"/>
              <a:chOff x="3844634" y="2861194"/>
              <a:chExt cx="1971751" cy="2399687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1994135-A807-F594-7F10-C38DFA299DC8}"/>
                  </a:ext>
                </a:extLst>
              </p:cNvPr>
              <p:cNvGrpSpPr/>
              <p:nvPr/>
            </p:nvGrpSpPr>
            <p:grpSpPr>
              <a:xfrm>
                <a:off x="3995799" y="2861194"/>
                <a:ext cx="1820586" cy="1740998"/>
                <a:chOff x="3893097" y="2861194"/>
                <a:chExt cx="1820586" cy="1740998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C52A5CB-FF69-67C9-DD45-9D7A394F89A2}"/>
                    </a:ext>
                  </a:extLst>
                </p:cNvPr>
                <p:cNvGrpSpPr/>
                <p:nvPr/>
              </p:nvGrpSpPr>
              <p:grpSpPr>
                <a:xfrm>
                  <a:off x="3893097" y="2861194"/>
                  <a:ext cx="1820586" cy="1740998"/>
                  <a:chOff x="525509" y="1519057"/>
                  <a:chExt cx="1406174" cy="1344706"/>
                </a:xfrm>
              </p:grpSpPr>
              <p:sp>
                <p:nvSpPr>
                  <p:cNvPr id="80" name="Chevron 32">
                    <a:extLst>
                      <a:ext uri="{FF2B5EF4-FFF2-40B4-BE49-F238E27FC236}">
                        <a16:creationId xmlns:a16="http://schemas.microsoft.com/office/drawing/2014/main" id="{C471318B-5D74-C261-A518-7348C5975511}"/>
                      </a:ext>
                    </a:extLst>
                  </p:cNvPr>
                  <p:cNvSpPr/>
                  <p:nvPr/>
                </p:nvSpPr>
                <p:spPr>
                  <a:xfrm>
                    <a:off x="640765" y="1519057"/>
                    <a:ext cx="1290918" cy="1344706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3E74A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Chevron 33">
                    <a:extLst>
                      <a:ext uri="{FF2B5EF4-FFF2-40B4-BE49-F238E27FC236}">
                        <a16:creationId xmlns:a16="http://schemas.microsoft.com/office/drawing/2014/main" id="{B07417B4-860E-CDC4-BEFE-BC543984E65D}"/>
                      </a:ext>
                    </a:extLst>
                  </p:cNvPr>
                  <p:cNvSpPr/>
                  <p:nvPr/>
                </p:nvSpPr>
                <p:spPr>
                  <a:xfrm>
                    <a:off x="525509" y="1623690"/>
                    <a:ext cx="1290918" cy="1135441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C032789-DAFA-ADD9-ADC2-99A7EBC5A630}"/>
                    </a:ext>
                  </a:extLst>
                </p:cNvPr>
                <p:cNvSpPr txBox="1"/>
                <p:nvPr/>
              </p:nvSpPr>
              <p:spPr>
                <a:xfrm>
                  <a:off x="4268629" y="3470083"/>
                  <a:ext cx="10695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2C2C"/>
                      </a:solidFill>
                      <a:effectLst/>
                      <a:uLnTx/>
                      <a:uFillTx/>
                      <a:latin typeface="Arial (Headings)"/>
                      <a:ea typeface="+mn-ea"/>
                      <a:cs typeface="Arial" panose="020B0604020202020204" pitchFamily="34" charset="0"/>
                    </a:rPr>
                    <a:t>October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kern="0">
                      <a:solidFill>
                        <a:srgbClr val="2C2C2C"/>
                      </a:solidFill>
                      <a:latin typeface="Arial (Headings)"/>
                      <a:ea typeface="+mn-ea"/>
                      <a:cs typeface="Arial" panose="020B0604020202020204" pitchFamily="34" charset="0"/>
                    </a:rPr>
                    <a:t>2024</a:t>
                  </a: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 (Headings)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5199028-0D19-6F12-A701-358B7B6552B4}"/>
                  </a:ext>
                </a:extLst>
              </p:cNvPr>
              <p:cNvSpPr/>
              <p:nvPr/>
            </p:nvSpPr>
            <p:spPr>
              <a:xfrm>
                <a:off x="3844634" y="4737661"/>
                <a:ext cx="1765815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Age-Friendly Nurse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Visits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801141-30EF-DB07-8F67-BDA306E60831}"/>
                </a:ext>
              </a:extLst>
            </p:cNvPr>
            <p:cNvGrpSpPr/>
            <p:nvPr/>
          </p:nvGrpSpPr>
          <p:grpSpPr>
            <a:xfrm>
              <a:off x="5181353" y="2861194"/>
              <a:ext cx="2108313" cy="2390749"/>
              <a:chOff x="5098943" y="2861194"/>
              <a:chExt cx="2108313" cy="2390749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3C18F13-80E7-F7FB-C056-6CA5328D2568}"/>
                  </a:ext>
                </a:extLst>
              </p:cNvPr>
              <p:cNvGrpSpPr/>
              <p:nvPr/>
            </p:nvGrpSpPr>
            <p:grpSpPr>
              <a:xfrm>
                <a:off x="5386668" y="2861194"/>
                <a:ext cx="1820588" cy="1740998"/>
                <a:chOff x="5439992" y="2861194"/>
                <a:chExt cx="1820588" cy="1740998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63220E1-31A6-2B66-68FD-9A8BDD71BFE3}"/>
                    </a:ext>
                  </a:extLst>
                </p:cNvPr>
                <p:cNvGrpSpPr/>
                <p:nvPr/>
              </p:nvGrpSpPr>
              <p:grpSpPr>
                <a:xfrm>
                  <a:off x="5439992" y="2861194"/>
                  <a:ext cx="1820588" cy="1740998"/>
                  <a:chOff x="397876" y="1519057"/>
                  <a:chExt cx="1406175" cy="1344706"/>
                </a:xfrm>
              </p:grpSpPr>
              <p:sp>
                <p:nvSpPr>
                  <p:cNvPr id="74" name="Chevron 28">
                    <a:extLst>
                      <a:ext uri="{FF2B5EF4-FFF2-40B4-BE49-F238E27FC236}">
                        <a16:creationId xmlns:a16="http://schemas.microsoft.com/office/drawing/2014/main" id="{448921B4-07C1-9499-E33F-9BF4339CDA59}"/>
                      </a:ext>
                    </a:extLst>
                  </p:cNvPr>
                  <p:cNvSpPr/>
                  <p:nvPr/>
                </p:nvSpPr>
                <p:spPr>
                  <a:xfrm>
                    <a:off x="513133" y="1519057"/>
                    <a:ext cx="1290918" cy="1344706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4EBA6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Chevron 29">
                    <a:extLst>
                      <a:ext uri="{FF2B5EF4-FFF2-40B4-BE49-F238E27FC236}">
                        <a16:creationId xmlns:a16="http://schemas.microsoft.com/office/drawing/2014/main" id="{156F792A-E591-2320-73B5-34B43958CC8D}"/>
                      </a:ext>
                    </a:extLst>
                  </p:cNvPr>
                  <p:cNvSpPr/>
                  <p:nvPr/>
                </p:nvSpPr>
                <p:spPr>
                  <a:xfrm>
                    <a:off x="397876" y="1623690"/>
                    <a:ext cx="1290918" cy="1135441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5328C58-31DA-B21D-1959-9EDB26C4E403}"/>
                    </a:ext>
                  </a:extLst>
                </p:cNvPr>
                <p:cNvSpPr txBox="1"/>
                <p:nvPr/>
              </p:nvSpPr>
              <p:spPr>
                <a:xfrm>
                  <a:off x="5764229" y="3470083"/>
                  <a:ext cx="11721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kern="0">
                      <a:solidFill>
                        <a:srgbClr val="2C2C2C"/>
                      </a:solidFill>
                      <a:latin typeface="Arial (Headings)"/>
                      <a:ea typeface="+mn-ea"/>
                      <a:cs typeface="Arial" panose="020B0604020202020204" pitchFamily="34" charset="0"/>
                    </a:rPr>
                    <a:t>February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2C2C"/>
                      </a:solidFill>
                      <a:effectLst/>
                      <a:uLnTx/>
                      <a:uFillTx/>
                      <a:latin typeface="Arial (Headings)"/>
                      <a:ea typeface="+mn-ea"/>
                      <a:cs typeface="Arial" panose="020B0604020202020204" pitchFamily="34" charset="0"/>
                    </a:rPr>
                    <a:t>2025</a:t>
                  </a:r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0AF2321-1DED-62B4-8463-02247A6EF057}"/>
                  </a:ext>
                </a:extLst>
              </p:cNvPr>
              <p:cNvSpPr/>
              <p:nvPr/>
            </p:nvSpPr>
            <p:spPr>
              <a:xfrm>
                <a:off x="5098943" y="4728723"/>
                <a:ext cx="209447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Medical Weight Management 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EE0CE3F-F55D-17DE-7C15-EFE1C4F56125}"/>
                </a:ext>
              </a:extLst>
            </p:cNvPr>
            <p:cNvGrpSpPr/>
            <p:nvPr/>
          </p:nvGrpSpPr>
          <p:grpSpPr>
            <a:xfrm>
              <a:off x="6946730" y="2861194"/>
              <a:ext cx="2000460" cy="2399687"/>
              <a:chOff x="6987625" y="2861194"/>
              <a:chExt cx="2000460" cy="2399687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EB07FB7-A28A-2217-4D93-E5DE78AA48C8}"/>
                  </a:ext>
                </a:extLst>
              </p:cNvPr>
              <p:cNvGrpSpPr/>
              <p:nvPr/>
            </p:nvGrpSpPr>
            <p:grpSpPr>
              <a:xfrm>
                <a:off x="7167499" y="2861194"/>
                <a:ext cx="1820586" cy="1740998"/>
                <a:chOff x="7029764" y="2861194"/>
                <a:chExt cx="1820586" cy="1740998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A315BF44-7F0A-8CA9-922C-FC358B4AC7BC}"/>
                    </a:ext>
                  </a:extLst>
                </p:cNvPr>
                <p:cNvGrpSpPr/>
                <p:nvPr/>
              </p:nvGrpSpPr>
              <p:grpSpPr>
                <a:xfrm>
                  <a:off x="7029764" y="2861194"/>
                  <a:ext cx="1820586" cy="1740998"/>
                  <a:chOff x="303359" y="1519057"/>
                  <a:chExt cx="1406174" cy="1344706"/>
                </a:xfrm>
              </p:grpSpPr>
              <p:sp>
                <p:nvSpPr>
                  <p:cNvPr id="68" name="Chevron 24">
                    <a:extLst>
                      <a:ext uri="{FF2B5EF4-FFF2-40B4-BE49-F238E27FC236}">
                        <a16:creationId xmlns:a16="http://schemas.microsoft.com/office/drawing/2014/main" id="{99D037FE-1BD8-9346-CD7F-EADED21DAC75}"/>
                      </a:ext>
                    </a:extLst>
                  </p:cNvPr>
                  <p:cNvSpPr/>
                  <p:nvPr/>
                </p:nvSpPr>
                <p:spPr>
                  <a:xfrm>
                    <a:off x="418615" y="1519057"/>
                    <a:ext cx="1290918" cy="1344706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1890A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Chevron 25">
                    <a:extLst>
                      <a:ext uri="{FF2B5EF4-FFF2-40B4-BE49-F238E27FC236}">
                        <a16:creationId xmlns:a16="http://schemas.microsoft.com/office/drawing/2014/main" id="{8F9432F1-3387-605B-12B5-71D916D4BF79}"/>
                      </a:ext>
                    </a:extLst>
                  </p:cNvPr>
                  <p:cNvSpPr/>
                  <p:nvPr/>
                </p:nvSpPr>
                <p:spPr>
                  <a:xfrm>
                    <a:off x="303359" y="1623690"/>
                    <a:ext cx="1290918" cy="1135441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F1186C0-9AAC-60D4-83DB-F8E5FF8E6FCE}"/>
                    </a:ext>
                  </a:extLst>
                </p:cNvPr>
                <p:cNvSpPr txBox="1"/>
                <p:nvPr/>
              </p:nvSpPr>
              <p:spPr>
                <a:xfrm>
                  <a:off x="7591245" y="3470083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2C2C"/>
                      </a:solidFill>
                      <a:effectLst/>
                      <a:uLnTx/>
                      <a:uFillTx/>
                      <a:latin typeface="Arial (Headings)"/>
                      <a:ea typeface="+mn-ea"/>
                      <a:cs typeface="Arial" panose="020B0604020202020204" pitchFamily="34" charset="0"/>
                    </a:rPr>
                    <a:t>July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kern="0">
                      <a:solidFill>
                        <a:srgbClr val="2C2C2C"/>
                      </a:solidFill>
                      <a:latin typeface="Arial (Headings)"/>
                      <a:ea typeface="+mn-ea"/>
                      <a:cs typeface="Arial" panose="020B0604020202020204" pitchFamily="34" charset="0"/>
                    </a:rPr>
                    <a:t>2025</a:t>
                  </a: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 (Headings)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2AF7235-F63D-E995-5041-4B978B6BF35C}"/>
                  </a:ext>
                </a:extLst>
              </p:cNvPr>
              <p:cNvSpPr/>
              <p:nvPr/>
            </p:nvSpPr>
            <p:spPr>
              <a:xfrm>
                <a:off x="6987625" y="4737661"/>
                <a:ext cx="1929910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Home-Based Primary Care 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460A3F0-7EFD-587F-7C07-B4821F4AF238}"/>
                </a:ext>
              </a:extLst>
            </p:cNvPr>
            <p:cNvGrpSpPr/>
            <p:nvPr/>
          </p:nvGrpSpPr>
          <p:grpSpPr>
            <a:xfrm>
              <a:off x="8496714" y="2861194"/>
              <a:ext cx="2094474" cy="2390749"/>
              <a:chOff x="8511096" y="2861194"/>
              <a:chExt cx="2094474" cy="239074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3A99578-A76C-960A-1031-D05F122EADA9}"/>
                  </a:ext>
                </a:extLst>
              </p:cNvPr>
              <p:cNvGrpSpPr/>
              <p:nvPr/>
            </p:nvGrpSpPr>
            <p:grpSpPr>
              <a:xfrm>
                <a:off x="8741799" y="2861194"/>
                <a:ext cx="1820586" cy="1740998"/>
                <a:chOff x="8868860" y="2861194"/>
                <a:chExt cx="1820586" cy="1740998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FAAD9951-3290-588E-9673-9F59ED5AD267}"/>
                    </a:ext>
                  </a:extLst>
                </p:cNvPr>
                <p:cNvGrpSpPr/>
                <p:nvPr/>
              </p:nvGrpSpPr>
              <p:grpSpPr>
                <a:xfrm>
                  <a:off x="8868860" y="2861194"/>
                  <a:ext cx="1820586" cy="1740998"/>
                  <a:chOff x="8868860" y="2861194"/>
                  <a:chExt cx="1820586" cy="1740998"/>
                </a:xfrm>
              </p:grpSpPr>
              <p:sp>
                <p:nvSpPr>
                  <p:cNvPr id="62" name="Chevron 20">
                    <a:extLst>
                      <a:ext uri="{FF2B5EF4-FFF2-40B4-BE49-F238E27FC236}">
                        <a16:creationId xmlns:a16="http://schemas.microsoft.com/office/drawing/2014/main" id="{2F61EE05-CE4B-1C45-7FA5-1461DB14C68A}"/>
                      </a:ext>
                    </a:extLst>
                  </p:cNvPr>
                  <p:cNvSpPr/>
                  <p:nvPr/>
                </p:nvSpPr>
                <p:spPr>
                  <a:xfrm>
                    <a:off x="9018083" y="2861194"/>
                    <a:ext cx="1671363" cy="1740998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3E74A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Chevron 21">
                    <a:extLst>
                      <a:ext uri="{FF2B5EF4-FFF2-40B4-BE49-F238E27FC236}">
                        <a16:creationId xmlns:a16="http://schemas.microsoft.com/office/drawing/2014/main" id="{52BAECCA-270E-A695-CD74-B521AD25C139}"/>
                      </a:ext>
                    </a:extLst>
                  </p:cNvPr>
                  <p:cNvSpPr/>
                  <p:nvPr/>
                </p:nvSpPr>
                <p:spPr>
                  <a:xfrm>
                    <a:off x="8868860" y="2996663"/>
                    <a:ext cx="1671363" cy="1470061"/>
                  </a:xfrm>
                  <a:prstGeom prst="chevron">
                    <a:avLst>
                      <a:gd name="adj" fmla="val 21292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23AE23D-B8E2-81DC-5B2E-175F14FF393F}"/>
                    </a:ext>
                  </a:extLst>
                </p:cNvPr>
                <p:cNvSpPr txBox="1"/>
                <p:nvPr/>
              </p:nvSpPr>
              <p:spPr>
                <a:xfrm>
                  <a:off x="9090503" y="3470083"/>
                  <a:ext cx="137730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i="1" kern="0">
                      <a:solidFill>
                        <a:srgbClr val="2C2C2C"/>
                      </a:solidFill>
                      <a:latin typeface="Arial (Headings)"/>
                      <a:ea typeface="+mn-ea"/>
                      <a:cs typeface="Arial" panose="020B0604020202020204" pitchFamily="34" charset="0"/>
                    </a:rPr>
                    <a:t>September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2C2C2C"/>
                      </a:solidFill>
                      <a:effectLst/>
                      <a:uLnTx/>
                      <a:uFillTx/>
                      <a:latin typeface="Arial (Headings)"/>
                      <a:ea typeface="+mn-ea"/>
                      <a:cs typeface="Arial" panose="020B0604020202020204" pitchFamily="34" charset="0"/>
                    </a:rPr>
                    <a:t>2025</a:t>
                  </a:r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33A7C1D-1E22-AAE6-7A54-F5AB539B337E}"/>
                  </a:ext>
                </a:extLst>
              </p:cNvPr>
              <p:cNvSpPr/>
              <p:nvPr/>
            </p:nvSpPr>
            <p:spPr>
              <a:xfrm>
                <a:off x="8511096" y="4728723"/>
                <a:ext cx="209447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Transitions of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Care</a:t>
                </a:r>
              </a:p>
            </p:txBody>
          </p:sp>
        </p:grpSp>
      </p:grpSp>
      <p:sp>
        <p:nvSpPr>
          <p:cNvPr id="96" name="Chevron 40">
            <a:extLst>
              <a:ext uri="{FF2B5EF4-FFF2-40B4-BE49-F238E27FC236}">
                <a16:creationId xmlns:a16="http://schemas.microsoft.com/office/drawing/2014/main" id="{65451176-DD31-B28D-EBA1-C0C8291675F0}"/>
              </a:ext>
            </a:extLst>
          </p:cNvPr>
          <p:cNvSpPr/>
          <p:nvPr/>
        </p:nvSpPr>
        <p:spPr>
          <a:xfrm>
            <a:off x="10520637" y="2229156"/>
            <a:ext cx="1671363" cy="1740998"/>
          </a:xfrm>
          <a:prstGeom prst="chevron">
            <a:avLst>
              <a:gd name="adj" fmla="val 21292"/>
            </a:avLst>
          </a:prstGeom>
          <a:solidFill>
            <a:srgbClr val="4EBA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Chevron 41">
            <a:extLst>
              <a:ext uri="{FF2B5EF4-FFF2-40B4-BE49-F238E27FC236}">
                <a16:creationId xmlns:a16="http://schemas.microsoft.com/office/drawing/2014/main" id="{8293BC78-2D19-ACFB-0F91-9BF3534D7A9E}"/>
              </a:ext>
            </a:extLst>
          </p:cNvPr>
          <p:cNvSpPr/>
          <p:nvPr/>
        </p:nvSpPr>
        <p:spPr>
          <a:xfrm>
            <a:off x="10371414" y="2364625"/>
            <a:ext cx="1671363" cy="1470061"/>
          </a:xfrm>
          <a:prstGeom prst="chevron">
            <a:avLst>
              <a:gd name="adj" fmla="val 21292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1F29CDD-8583-FAFD-A8DF-42456E27F72D}"/>
              </a:ext>
            </a:extLst>
          </p:cNvPr>
          <p:cNvSpPr txBox="1"/>
          <p:nvPr/>
        </p:nvSpPr>
        <p:spPr>
          <a:xfrm>
            <a:off x="10746947" y="2838045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rgbClr val="2C2C2C"/>
                </a:solidFill>
                <a:latin typeface="Arial (Headings)"/>
                <a:ea typeface="+mn-ea"/>
                <a:cs typeface="Arial" panose="020B0604020202020204" pitchFamily="34" charset="0"/>
              </a:rPr>
              <a:t>January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 (Headings)"/>
                <a:ea typeface="+mn-ea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900F7A5-89C7-468A-7247-3BF4E8F9063C}"/>
              </a:ext>
            </a:extLst>
          </p:cNvPr>
          <p:cNvSpPr/>
          <p:nvPr/>
        </p:nvSpPr>
        <p:spPr>
          <a:xfrm>
            <a:off x="10084000" y="4056751"/>
            <a:ext cx="209447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Lifestyle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Medicine</a:t>
            </a:r>
          </a:p>
        </p:txBody>
      </p:sp>
    </p:spTree>
    <p:extLst>
      <p:ext uri="{BB962C8B-B14F-4D97-AF65-F5344CB8AC3E}">
        <p14:creationId xmlns:p14="http://schemas.microsoft.com/office/powerpoint/2010/main" val="39028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6EEF03-A710-8876-4AF7-CC198B9A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7691"/>
            <a:ext cx="11430000" cy="5451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39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BE3F6D-72C2-6197-E1EB-177A8DF4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6279573" cy="4914899"/>
          </a:xfrm>
        </p:spPr>
        <p:txBody>
          <a:bodyPr/>
          <a:lstStyle/>
          <a:p>
            <a:r>
              <a:rPr lang="en-US" dirty="0"/>
              <a:t>All new patients are offered a choice of virtual vs traditional primary care</a:t>
            </a:r>
          </a:p>
          <a:p>
            <a:endParaRPr lang="en-US" dirty="0"/>
          </a:p>
          <a:p>
            <a:r>
              <a:rPr lang="en-US" dirty="0"/>
              <a:t>Primary care clinicians are recruited for commitment to values of relationship-based, comprehensive, longitudinal care</a:t>
            </a:r>
          </a:p>
          <a:p>
            <a:endParaRPr lang="en-US" dirty="0"/>
          </a:p>
          <a:p>
            <a:r>
              <a:rPr lang="en-US" dirty="0"/>
              <a:t>When stratified by age, VPC patients have similar or higher rates of chronic disease than traditional patients</a:t>
            </a:r>
          </a:p>
          <a:p>
            <a:endParaRPr lang="en-US" dirty="0"/>
          </a:p>
          <a:p>
            <a:r>
              <a:rPr lang="en-US" dirty="0"/>
              <a:t>Schedules are &gt;95% filled, while maintaining same-week availability for new patients</a:t>
            </a:r>
          </a:p>
          <a:p>
            <a:endParaRPr lang="en-US" dirty="0"/>
          </a:p>
          <a:p>
            <a:r>
              <a:rPr lang="en-US" dirty="0"/>
              <a:t>We can scale up without limit – continually hiring new PCPs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8E6B4-9DE5-98EC-D64E-57E7013D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primary care, virtual-only practice</a:t>
            </a:r>
          </a:p>
        </p:txBody>
      </p:sp>
      <p:pic>
        <p:nvPicPr>
          <p:cNvPr id="6" name="Picture 5" descr="A graph of a patient age&#10;&#10;AI-generated content may be incorrect.">
            <a:extLst>
              <a:ext uri="{FF2B5EF4-FFF2-40B4-BE49-F238E27FC236}">
                <a16:creationId xmlns:a16="http://schemas.microsoft.com/office/drawing/2014/main" id="{3CC5A760-341C-0CDB-CE99-3694778D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4" t="7462"/>
          <a:stretch>
            <a:fillRect/>
          </a:stretch>
        </p:blipFill>
        <p:spPr>
          <a:xfrm>
            <a:off x="7862433" y="1332957"/>
            <a:ext cx="4189667" cy="2459725"/>
          </a:xfrm>
          <a:prstGeom prst="rect">
            <a:avLst/>
          </a:prstGeom>
        </p:spPr>
      </p:pic>
      <p:pic>
        <p:nvPicPr>
          <p:cNvPr id="7" name="Picture 6" descr="A graph of a number of gray bars&#10;&#10;AI-generated content may be incorrect.">
            <a:extLst>
              <a:ext uri="{FF2B5EF4-FFF2-40B4-BE49-F238E27FC236}">
                <a16:creationId xmlns:a16="http://schemas.microsoft.com/office/drawing/2014/main" id="{4FA82059-38D4-99FE-069C-33362D2C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43" t="4780" r="1798" b="3574"/>
          <a:stretch>
            <a:fillRect/>
          </a:stretch>
        </p:blipFill>
        <p:spPr>
          <a:xfrm>
            <a:off x="8117840" y="4196204"/>
            <a:ext cx="3769360" cy="2356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136B90-6CE7-520A-9256-6BF04E75DF2B}"/>
              </a:ext>
            </a:extLst>
          </p:cNvPr>
          <p:cNvSpPr txBox="1"/>
          <p:nvPr/>
        </p:nvSpPr>
        <p:spPr>
          <a:xfrm>
            <a:off x="8117840" y="3888427"/>
            <a:ext cx="347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Area Deprivation Index- national deciles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9ADE6-7812-AED4-FBC5-AAB0DCB6FED4}"/>
              </a:ext>
            </a:extLst>
          </p:cNvPr>
          <p:cNvSpPr txBox="1"/>
          <p:nvPr/>
        </p:nvSpPr>
        <p:spPr>
          <a:xfrm>
            <a:off x="7863840" y="1025180"/>
            <a:ext cx="347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Age (by decade)</a:t>
            </a:r>
          </a:p>
        </p:txBody>
      </p:sp>
    </p:spTree>
    <p:extLst>
      <p:ext uri="{BB962C8B-B14F-4D97-AF65-F5344CB8AC3E}">
        <p14:creationId xmlns:p14="http://schemas.microsoft.com/office/powerpoint/2010/main" val="4191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D5652A-23F0-98B2-DB7F-14A66A15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2566555"/>
            <a:ext cx="8041792" cy="41217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732BE6-433A-8BDD-5039-5C631C82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786" y="1066800"/>
            <a:ext cx="8960427" cy="4914899"/>
          </a:xfrm>
        </p:spPr>
        <p:txBody>
          <a:bodyPr/>
          <a:lstStyle/>
          <a:p>
            <a:r>
              <a:rPr lang="en-US" dirty="0"/>
              <a:t>Physician and RD oversight of program, which is delivered by RDs and APCs</a:t>
            </a:r>
          </a:p>
          <a:p>
            <a:r>
              <a:rPr lang="en-US" dirty="0"/>
              <a:t>Structured assessments, referrals, and outcomes tracking; focus on self-empowerment and meaningful incremental change in group model</a:t>
            </a:r>
          </a:p>
          <a:p>
            <a:r>
              <a:rPr lang="en-US" dirty="0"/>
              <a:t>Within first four months, 2,016 people referred and 757 people enrolled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EBD0CE-4503-4809-3FAA-AF8378D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Medicine: scaling health through a social and relational care model</a:t>
            </a:r>
          </a:p>
        </p:txBody>
      </p:sp>
    </p:spTree>
    <p:extLst>
      <p:ext uri="{BB962C8B-B14F-4D97-AF65-F5344CB8AC3E}">
        <p14:creationId xmlns:p14="http://schemas.microsoft.com/office/powerpoint/2010/main" val="40762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fferson Health">
  <a:themeElements>
    <a:clrScheme name="Jefferson Health Palette">
      <a:dk1>
        <a:srgbClr val="000000"/>
      </a:dk1>
      <a:lt1>
        <a:srgbClr val="FFFFFF"/>
      </a:lt1>
      <a:dk2>
        <a:srgbClr val="152456"/>
      </a:dk2>
      <a:lt2>
        <a:srgbClr val="59B7DF"/>
      </a:lt2>
      <a:accent1>
        <a:srgbClr val="4678BC"/>
      </a:accent1>
      <a:accent2>
        <a:srgbClr val="FCAF17"/>
      </a:accent2>
      <a:accent3>
        <a:srgbClr val="EF4438"/>
      </a:accent3>
      <a:accent4>
        <a:srgbClr val="AF1F8E"/>
      </a:accent4>
      <a:accent5>
        <a:srgbClr val="4DC3CF"/>
      </a:accent5>
      <a:accent6>
        <a:srgbClr val="B9D700"/>
      </a:accent6>
      <a:hlink>
        <a:srgbClr val="0563C1"/>
      </a:hlink>
      <a:folHlink>
        <a:srgbClr val="954F7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 Health - Widescreen 2023.pptx" id="{979DFBC7-A6F8-0E4F-BDB2-5CA14067D505}" vid="{E06DC038-983D-724D-8EE7-2BBA84BC3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DF94EB6690B45BC9497696021C032" ma:contentTypeVersion="12" ma:contentTypeDescription="Create a new document." ma:contentTypeScope="" ma:versionID="b5511952c63ed41727d3c4533ccb6905">
  <xsd:schema xmlns:xsd="http://www.w3.org/2001/XMLSchema" xmlns:xs="http://www.w3.org/2001/XMLSchema" xmlns:p="http://schemas.microsoft.com/office/2006/metadata/properties" xmlns:ns2="f3b1d26d-160f-43af-9308-7ea5d3dd2c70" xmlns:ns3="a6f107b9-b596-461e-8851-85383e20fa59" targetNamespace="http://schemas.microsoft.com/office/2006/metadata/properties" ma:root="true" ma:fieldsID="c86f35ce65e5b0caf1870cdd0d339972" ns2:_="" ns3:_="">
    <xsd:import namespace="f3b1d26d-160f-43af-9308-7ea5d3dd2c70"/>
    <xsd:import namespace="a6f107b9-b596-461e-8851-85383e20f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1d26d-160f-43af-9308-7ea5d3dd2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107b9-b596-461e-8851-85383e20fa5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ec236d0-3c17-4c11-82a7-9855db687cf4}" ma:internalName="TaxCatchAll" ma:showField="CatchAllData" ma:web="a6f107b9-b596-461e-8851-85383e20f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f107b9-b596-461e-8851-85383e20fa59" xsi:nil="true"/>
    <lcf76f155ced4ddcb4097134ff3c332f xmlns="f3b1d26d-160f-43af-9308-7ea5d3dd2c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25D5C7-81F6-460C-97B9-79832E11E5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D95C9-A638-441A-ACE6-D2AD477A6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1d26d-160f-43af-9308-7ea5d3dd2c70"/>
    <ds:schemaRef ds:uri="a6f107b9-b596-461e-8851-85383e20f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CECC28-3514-4261-A2CD-F28052F053FD}">
  <ds:schemaRefs>
    <ds:schemaRef ds:uri="58d30e2e-baf1-42c6-8854-e2da383fab17"/>
    <ds:schemaRef ds:uri="a3386410-39d6-4c18-a224-513be3d856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f107b9-b596-461e-8851-85383e20fa59"/>
    <ds:schemaRef ds:uri="f3b1d26d-160f-43af-9308-7ea5d3dd2c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Jefferson Health</Template>
  <TotalTime>11086</TotalTime>
  <Words>921</Words>
  <Application>Microsoft Office PowerPoint</Application>
  <PresentationFormat>Widescreen</PresentationFormat>
  <Paragraphs>154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Jefferson Health</vt:lpstr>
      <vt:lpstr>Health systems innovations: reshaping how we work</vt:lpstr>
      <vt:lpstr>Conceptualizing our health system</vt:lpstr>
      <vt:lpstr>Two ways of looking at a health system</vt:lpstr>
      <vt:lpstr>Whence the revolution?</vt:lpstr>
      <vt:lpstr>Examples of care model &amp; workforce innovation</vt:lpstr>
      <vt:lpstr>18-month Timeline of Program Launches</vt:lpstr>
      <vt:lpstr>PowerPoint Presentation</vt:lpstr>
      <vt:lpstr>Real primary care, virtual-only practice</vt:lpstr>
      <vt:lpstr>Lifestyle Medicine: scaling health through a social and relational care model</vt:lpstr>
      <vt:lpstr>Age-Friendly Care at system scale</vt:lpstr>
      <vt:lpstr>Home-Based Primary Care</vt:lpstr>
      <vt:lpstr>Medical Weight Management (employee health plan)</vt:lpstr>
      <vt:lpstr>Physician workforce in new care models</vt:lpstr>
      <vt:lpstr>Redesigning how we work together across specialties</vt:lpstr>
      <vt:lpstr>Aligning workforce development and health services innovation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Jefferson Brand Management</dc:creator>
  <cp:keywords/>
  <dc:description/>
  <cp:lastModifiedBy>Anna Flattau</cp:lastModifiedBy>
  <cp:revision>8</cp:revision>
  <cp:lastPrinted>2019-09-18T19:31:00Z</cp:lastPrinted>
  <dcterms:created xsi:type="dcterms:W3CDTF">2023-05-29T18:41:52Z</dcterms:created>
  <dcterms:modified xsi:type="dcterms:W3CDTF">2026-05-29T13:15:31Z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0x010100DEDDF94EB6690B45BC9497696021C032</vt:lpwstr>
  </property>
  <property fmtid="{D5CDD505-2E9C-101B-9397-08002B2CF9AE}" pid="3" name="MediaServiceImageTags">
    <vt:lpwstr/>
  </property>
</Properties>
</file>