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7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18" r:id="rId1"/>
    <p:sldMasterId id="2147483720" r:id="rId2"/>
    <p:sldMasterId id="2147483722" r:id="rId3"/>
    <p:sldMasterId id="2147483755" r:id="rId4"/>
    <p:sldMasterId id="2147483778" r:id="rId5"/>
    <p:sldMasterId id="2147483816" r:id="rId6"/>
    <p:sldMasterId id="2147483831" r:id="rId7"/>
    <p:sldMasterId id="2147483849" r:id="rId8"/>
    <p:sldMasterId id="2147483863" r:id="rId9"/>
    <p:sldMasterId id="2147483882" r:id="rId10"/>
  </p:sldMasterIdLst>
  <p:notesMasterIdLst>
    <p:notesMasterId r:id="rId70"/>
  </p:notesMasterIdLst>
  <p:sldIdLst>
    <p:sldId id="2147478782" r:id="rId11"/>
    <p:sldId id="2147478783" r:id="rId12"/>
    <p:sldId id="2147478821" r:id="rId13"/>
    <p:sldId id="2147478824" r:id="rId14"/>
    <p:sldId id="2147478784" r:id="rId15"/>
    <p:sldId id="2147478825" r:id="rId16"/>
    <p:sldId id="2147478792" r:id="rId17"/>
    <p:sldId id="259" r:id="rId18"/>
    <p:sldId id="260" r:id="rId19"/>
    <p:sldId id="261" r:id="rId20"/>
    <p:sldId id="262" r:id="rId21"/>
    <p:sldId id="263" r:id="rId22"/>
    <p:sldId id="309" r:id="rId23"/>
    <p:sldId id="310" r:id="rId24"/>
    <p:sldId id="312" r:id="rId25"/>
    <p:sldId id="266" r:id="rId26"/>
    <p:sldId id="2147478795" r:id="rId27"/>
    <p:sldId id="2147478781" r:id="rId28"/>
    <p:sldId id="2147478816" r:id="rId29"/>
    <p:sldId id="291" r:id="rId30"/>
    <p:sldId id="292" r:id="rId31"/>
    <p:sldId id="293" r:id="rId32"/>
    <p:sldId id="1594" r:id="rId33"/>
    <p:sldId id="278" r:id="rId34"/>
    <p:sldId id="280" r:id="rId35"/>
    <p:sldId id="279" r:id="rId36"/>
    <p:sldId id="281" r:id="rId37"/>
    <p:sldId id="1613" r:id="rId38"/>
    <p:sldId id="1614" r:id="rId39"/>
    <p:sldId id="314" r:id="rId40"/>
    <p:sldId id="1615" r:id="rId41"/>
    <p:sldId id="319" r:id="rId42"/>
    <p:sldId id="2147478777" r:id="rId43"/>
    <p:sldId id="2147478779" r:id="rId44"/>
    <p:sldId id="2147478720" r:id="rId45"/>
    <p:sldId id="2147478770" r:id="rId46"/>
    <p:sldId id="2147478771" r:id="rId47"/>
    <p:sldId id="2147478818" r:id="rId48"/>
    <p:sldId id="2147478815" r:id="rId49"/>
    <p:sldId id="2147478788" r:id="rId50"/>
    <p:sldId id="2147478791" r:id="rId51"/>
    <p:sldId id="2147478813" r:id="rId52"/>
    <p:sldId id="2147478812" r:id="rId53"/>
    <p:sldId id="2147478814" r:id="rId54"/>
    <p:sldId id="2147478794" r:id="rId55"/>
    <p:sldId id="271" r:id="rId56"/>
    <p:sldId id="2147478803" r:id="rId57"/>
    <p:sldId id="2147478809" r:id="rId58"/>
    <p:sldId id="268" r:id="rId59"/>
    <p:sldId id="2147478806" r:id="rId60"/>
    <p:sldId id="2147478820" r:id="rId61"/>
    <p:sldId id="2147478807" r:id="rId62"/>
    <p:sldId id="2147478817" r:id="rId63"/>
    <p:sldId id="2147478811" r:id="rId64"/>
    <p:sldId id="276" r:id="rId65"/>
    <p:sldId id="448" r:id="rId66"/>
    <p:sldId id="2147478823" r:id="rId67"/>
    <p:sldId id="2147478822" r:id="rId68"/>
    <p:sldId id="308" r:id="rId69"/>
  </p:sldIdLst>
  <p:sldSz cx="9144000" cy="5143500" type="screen16x9"/>
  <p:notesSz cx="6858000" cy="9144000"/>
  <p:embeddedFontLst>
    <p:embeddedFont>
      <p:font typeface="Arial Narrow" panose="020B0604020202020204" pitchFamily="34" charset="0"/>
      <p:regular r:id="rId71"/>
      <p:bold r:id="rId72"/>
      <p:italic r:id="rId73"/>
      <p:boldItalic r:id="rId74"/>
    </p:embeddedFont>
    <p:embeddedFont>
      <p:font typeface="DM Serif Display" pitchFamily="2" charset="0"/>
      <p:regular r:id="rId75"/>
      <p:italic r:id="rId76"/>
    </p:embeddedFont>
    <p:embeddedFont>
      <p:font typeface="DM Serif Text" pitchFamily="2" charset="0"/>
      <p:regular r:id="rId77"/>
      <p:italic r:id="rId78"/>
    </p:embeddedFont>
    <p:embeddedFont>
      <p:font typeface="Franklin Gothic Book" panose="020B0503020102020204" pitchFamily="34" charset="0"/>
      <p:regular r:id="rId79"/>
      <p:italic r:id="rId80"/>
    </p:embeddedFont>
    <p:embeddedFont>
      <p:font typeface="Georgia" panose="02040502050405020303" pitchFamily="18" charset="0"/>
      <p:regular r:id="rId81"/>
      <p:bold r:id="rId82"/>
      <p:italic r:id="rId83"/>
      <p:boldItalic r:id="rId84"/>
    </p:embeddedFont>
    <p:embeddedFont>
      <p:font typeface="Montserrat" pitchFamily="2" charset="77"/>
      <p:regular r:id="rId85"/>
      <p:bold r:id="rId86"/>
      <p:italic r:id="rId87"/>
      <p:boldItalic r:id="rId88"/>
    </p:embeddedFont>
    <p:embeddedFont>
      <p:font typeface="Montserrat Light" panose="020F0302020204030204" pitchFamily="34" charset="0"/>
      <p:regular r:id="rId89"/>
      <p:bold r:id="rId90"/>
      <p:italic r:id="rId91"/>
      <p:boldItalic r:id="rId92"/>
    </p:embeddedFont>
    <p:embeddedFont>
      <p:font typeface="Petrona Black" pitchFamily="2" charset="77"/>
      <p:regular r:id="rId93"/>
      <p:bold r:id="rId94"/>
      <p:italic r:id="rId95"/>
      <p:boldItalic r:id="rId96"/>
    </p:embeddedFont>
    <p:embeddedFont>
      <p:font typeface="Petrona Medium" pitchFamily="2" charset="77"/>
      <p:regular r:id="rId97"/>
      <p:bold r:id="rId98"/>
      <p:italic r:id="rId99"/>
      <p:boldItalic r:id="rId100"/>
    </p:embeddedFont>
    <p:embeddedFont>
      <p:font typeface="Raleway" pitchFamily="2" charset="77"/>
      <p:regular r:id="rId101"/>
      <p:bold r:id="rId102"/>
      <p:italic r:id="rId103"/>
      <p:boldItalic r:id="rId104"/>
    </p:embeddedFont>
    <p:embeddedFont>
      <p:font typeface="Source Sans Pro" panose="020B0503030403020204" pitchFamily="34" charset="0"/>
      <p:regular r:id="rId105"/>
      <p:bold r:id="rId106"/>
      <p:italic r:id="rId107"/>
      <p:boldItalic r:id="rId108"/>
    </p:embeddedFont>
    <p:embeddedFont>
      <p:font typeface="Source Sans Pro Light" panose="020B0403030403020204" pitchFamily="34" charset="0"/>
      <p:regular r:id="rId109"/>
      <p:italic r:id="rId110"/>
    </p:embeddedFont>
    <p:embeddedFont>
      <p:font typeface="Source Sans Pro SemiBold" panose="020B0503030403020204" pitchFamily="34" charset="0"/>
      <p:regular r:id="rId111"/>
      <p:bold r:id="rId112"/>
      <p:italic r:id="rId113"/>
      <p:boldItalic r:id="rId114"/>
    </p:embeddedFont>
    <p:embeddedFont>
      <p:font typeface="Trebuchet MS" panose="020B0703020202090204" pitchFamily="34" charset="0"/>
      <p:regular r:id="rId115"/>
      <p:bold r:id="rId116"/>
      <p:italic r:id="rId1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792">
          <p15:clr>
            <a:srgbClr val="747775"/>
          </p15:clr>
        </p15:guide>
        <p15:guide id="2" orient="horz" pos="1152">
          <p15:clr>
            <a:srgbClr val="747775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29240F-0F46-443E-8043-0E726B07C65E}">
  <a:tblStyle styleId="{7529240F-0F46-443E-8043-0E726B07C65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13"/>
    <p:restoredTop sz="94733"/>
  </p:normalViewPr>
  <p:slideViewPr>
    <p:cSldViewPr snapToGrid="0">
      <p:cViewPr varScale="1">
        <p:scale>
          <a:sx n="126" d="100"/>
          <a:sy n="126" d="100"/>
        </p:scale>
        <p:origin x="192" y="312"/>
      </p:cViewPr>
      <p:guideLst>
        <p:guide orient="horz" pos="792"/>
        <p:guide orient="horz" pos="115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117" Type="http://schemas.openxmlformats.org/officeDocument/2006/relationships/font" Target="fonts/font47.fntdata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font" Target="fonts/font14.fntdata"/><Relationship Id="rId89" Type="http://schemas.openxmlformats.org/officeDocument/2006/relationships/font" Target="fonts/font19.fntdata"/><Relationship Id="rId112" Type="http://schemas.openxmlformats.org/officeDocument/2006/relationships/font" Target="fonts/font42.fntdata"/><Relationship Id="rId16" Type="http://schemas.openxmlformats.org/officeDocument/2006/relationships/slide" Target="slides/slide6.xml"/><Relationship Id="rId107" Type="http://schemas.openxmlformats.org/officeDocument/2006/relationships/font" Target="fonts/font37.fntdata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102" Type="http://schemas.openxmlformats.org/officeDocument/2006/relationships/font" Target="fonts/font32.fntdata"/><Relationship Id="rId123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20.fntdata"/><Relationship Id="rId95" Type="http://schemas.openxmlformats.org/officeDocument/2006/relationships/font" Target="fonts/font25.fntdata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113" Type="http://schemas.openxmlformats.org/officeDocument/2006/relationships/font" Target="fonts/font43.fntdata"/><Relationship Id="rId118" Type="http://schemas.openxmlformats.org/officeDocument/2006/relationships/presProps" Target="presProps.xml"/><Relationship Id="rId80" Type="http://schemas.openxmlformats.org/officeDocument/2006/relationships/font" Target="fonts/font10.fntdata"/><Relationship Id="rId85" Type="http://schemas.openxmlformats.org/officeDocument/2006/relationships/font" Target="fonts/font15.fntdata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font" Target="fonts/font33.fntdata"/><Relationship Id="rId108" Type="http://schemas.openxmlformats.org/officeDocument/2006/relationships/font" Target="fonts/font38.fntdata"/><Relationship Id="rId124" Type="http://schemas.openxmlformats.org/officeDocument/2006/relationships/customXml" Target="../customXml/item3.xml"/><Relationship Id="rId54" Type="http://schemas.openxmlformats.org/officeDocument/2006/relationships/slide" Target="slides/slide44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91" Type="http://schemas.openxmlformats.org/officeDocument/2006/relationships/font" Target="fonts/font21.fntdata"/><Relationship Id="rId96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49" Type="http://schemas.openxmlformats.org/officeDocument/2006/relationships/slide" Target="slides/slide39.xml"/><Relationship Id="rId114" Type="http://schemas.openxmlformats.org/officeDocument/2006/relationships/font" Target="fonts/font44.fntdata"/><Relationship Id="rId119" Type="http://schemas.openxmlformats.org/officeDocument/2006/relationships/viewProps" Target="viewProps.xml"/><Relationship Id="rId44" Type="http://schemas.openxmlformats.org/officeDocument/2006/relationships/slide" Target="slides/slide34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81" Type="http://schemas.openxmlformats.org/officeDocument/2006/relationships/font" Target="fonts/font11.fntdata"/><Relationship Id="rId86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font" Target="fonts/font39.fntdata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font" Target="fonts/font6.fntdata"/><Relationship Id="rId97" Type="http://schemas.openxmlformats.org/officeDocument/2006/relationships/font" Target="fonts/font27.fntdata"/><Relationship Id="rId104" Type="http://schemas.openxmlformats.org/officeDocument/2006/relationships/font" Target="fonts/font34.fntdata"/><Relationship Id="rId12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1.fntdata"/><Relationship Id="rId92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font" Target="fonts/font17.fntdata"/><Relationship Id="rId110" Type="http://schemas.openxmlformats.org/officeDocument/2006/relationships/font" Target="fonts/font40.fntdata"/><Relationship Id="rId115" Type="http://schemas.openxmlformats.org/officeDocument/2006/relationships/font" Target="fonts/font45.fntdata"/><Relationship Id="rId61" Type="http://schemas.openxmlformats.org/officeDocument/2006/relationships/slide" Target="slides/slide51.xml"/><Relationship Id="rId82" Type="http://schemas.openxmlformats.org/officeDocument/2006/relationships/font" Target="fonts/font12.fntdata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font" Target="fonts/font7.fntdata"/><Relationship Id="rId100" Type="http://schemas.openxmlformats.org/officeDocument/2006/relationships/font" Target="fonts/font30.fntdata"/><Relationship Id="rId105" Type="http://schemas.openxmlformats.org/officeDocument/2006/relationships/font" Target="fonts/font35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font" Target="fonts/font2.fntdata"/><Relationship Id="rId93" Type="http://schemas.openxmlformats.org/officeDocument/2006/relationships/font" Target="fonts/font23.fntdata"/><Relationship Id="rId98" Type="http://schemas.openxmlformats.org/officeDocument/2006/relationships/font" Target="fonts/font28.fntdata"/><Relationship Id="rId12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116" Type="http://schemas.openxmlformats.org/officeDocument/2006/relationships/font" Target="fonts/font46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font" Target="fonts/font13.fntdata"/><Relationship Id="rId88" Type="http://schemas.openxmlformats.org/officeDocument/2006/relationships/font" Target="fonts/font18.fntdata"/><Relationship Id="rId111" Type="http://schemas.openxmlformats.org/officeDocument/2006/relationships/font" Target="fonts/font41.fntdata"/><Relationship Id="rId15" Type="http://schemas.openxmlformats.org/officeDocument/2006/relationships/slide" Target="slides/slide5.xml"/><Relationship Id="rId36" Type="http://schemas.openxmlformats.org/officeDocument/2006/relationships/slide" Target="slides/slide26.xml"/><Relationship Id="rId57" Type="http://schemas.openxmlformats.org/officeDocument/2006/relationships/slide" Target="slides/slide47.xml"/><Relationship Id="rId106" Type="http://schemas.openxmlformats.org/officeDocument/2006/relationships/font" Target="fonts/font36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52" Type="http://schemas.openxmlformats.org/officeDocument/2006/relationships/slide" Target="slides/slide42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94" Type="http://schemas.openxmlformats.org/officeDocument/2006/relationships/font" Target="fonts/font24.fntdata"/><Relationship Id="rId99" Type="http://schemas.openxmlformats.org/officeDocument/2006/relationships/font" Target="fonts/font29.fntdata"/><Relationship Id="rId101" Type="http://schemas.openxmlformats.org/officeDocument/2006/relationships/font" Target="fonts/font31.fntdata"/><Relationship Id="rId1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3d857ff40e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3d857ff40e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another cover slide treatment - drag your image into the gray image placeholder area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04ccd07821_1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304ccd07821_1_7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27b6ab73d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27b6ab73d1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04ccd07821_1_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04ccd07821_1_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46dde339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46dde339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e0cb759b8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e0cb759b8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is an example of the implementation of the Surgical Safety Checklist. The impact of the checklist is dramatically different depending on how well it is implemented. In a review of a number of large scale studies of checklist implementation we can see a close correction between the intensity of the implementation strategy as demonstrated on the x axis here, and the reduction in mortality seen on the Y axis. So if we want the checklist to work, we need to do more than just hand  it to surgical teams.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0de1fae7c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0de1fae7c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is IS different from QI? QI = Design for us- then pull out general lessons. IS = design for everyone and then adapt locally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04ccd07821_1_1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04ccd07821_1_1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3d857ff40e_0_1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3d857ff40e_0_1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Recommendation 2: Using the data sources and methodologies in Recommendation 1, the Centers for Medicare &amp; Medicaid Services should consider the full range of value-enhancing primary care activities and services that are required for high-quality primary care in its valuation process. This includes the efforts of the full interprofessional primary care team and non encounter-based activities.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45a6591ec6_4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45a6591ec6_4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>
          <a:extLst>
            <a:ext uri="{FF2B5EF4-FFF2-40B4-BE49-F238E27FC236}">
              <a16:creationId xmlns:a16="http://schemas.microsoft.com/office/drawing/2014/main" id="{2FC6602D-F391-CF95-C63F-2A62E86B8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45a6591ec6_4_3:notes">
            <a:extLst>
              <a:ext uri="{FF2B5EF4-FFF2-40B4-BE49-F238E27FC236}">
                <a16:creationId xmlns:a16="http://schemas.microsoft.com/office/drawing/2014/main" id="{AEA52FC2-4C6F-3C21-61A5-4FC6BDF349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45a6591ec6_4_3:notes">
            <a:extLst>
              <a:ext uri="{FF2B5EF4-FFF2-40B4-BE49-F238E27FC236}">
                <a16:creationId xmlns:a16="http://schemas.microsoft.com/office/drawing/2014/main" id="{56496172-FF36-F163-3967-FF277EF190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4907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>
          <a:extLst>
            <a:ext uri="{FF2B5EF4-FFF2-40B4-BE49-F238E27FC236}">
              <a16:creationId xmlns:a16="http://schemas.microsoft.com/office/drawing/2014/main" id="{2BBC35A6-9BFF-8295-8ADA-C21BD8303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3d857ff40e_0_610:notes">
            <a:extLst>
              <a:ext uri="{FF2B5EF4-FFF2-40B4-BE49-F238E27FC236}">
                <a16:creationId xmlns:a16="http://schemas.microsoft.com/office/drawing/2014/main" id="{4485BA4F-42B6-FB71-637B-8DBA439A22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3d857ff40e_0_610:notes">
            <a:extLst>
              <a:ext uri="{FF2B5EF4-FFF2-40B4-BE49-F238E27FC236}">
                <a16:creationId xmlns:a16="http://schemas.microsoft.com/office/drawing/2014/main" id="{388ACE90-D9B9-203A-F5E0-0802931A10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1087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c90670e348_0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c90670e348_0_9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40428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343b6fb3bb0_1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343b6fb3bb0_1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9294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3c90670e348_0_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3c90670e348_0_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48209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>
          <a:extLst>
            <a:ext uri="{FF2B5EF4-FFF2-40B4-BE49-F238E27FC236}">
              <a16:creationId xmlns:a16="http://schemas.microsoft.com/office/drawing/2014/main" id="{85890E84-D981-63F7-A4FB-859C2B8D2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3d857ff40e_0_610:notes">
            <a:extLst>
              <a:ext uri="{FF2B5EF4-FFF2-40B4-BE49-F238E27FC236}">
                <a16:creationId xmlns:a16="http://schemas.microsoft.com/office/drawing/2014/main" id="{6BDC11C9-F5C3-A2A0-9D77-49B8A03D34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3d857ff40e_0_610:notes">
            <a:extLst>
              <a:ext uri="{FF2B5EF4-FFF2-40B4-BE49-F238E27FC236}">
                <a16:creationId xmlns:a16="http://schemas.microsoft.com/office/drawing/2014/main" id="{76612D98-AAAD-6D8B-E439-D25EB99F55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0314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3d857ff40e_0_1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33d857ff40e_0_1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Recommendation 3: The Centers for Medicare &amp; Medicaid Services (CMS) should invite other expert and technical advisory organizations beyond the Relative Value Scale Update Committee to contribute to the annual valuation process. This could entail CMS establishing a separate internal or external expert group or involving contractors or researchers to conduct independent analyses.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040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c90670e34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3c90670e34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6800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3c90670e348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3c90670e348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26299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3c90670e348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3c90670e348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screenshot of DGT?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186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>
          <a:extLst>
            <a:ext uri="{FF2B5EF4-FFF2-40B4-BE49-F238E27FC236}">
              <a16:creationId xmlns:a16="http://schemas.microsoft.com/office/drawing/2014/main" id="{E8B534BE-63A3-BDD0-76B2-BAA329382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3d857ff40e_0_1183:notes">
            <a:extLst>
              <a:ext uri="{FF2B5EF4-FFF2-40B4-BE49-F238E27FC236}">
                <a16:creationId xmlns:a16="http://schemas.microsoft.com/office/drawing/2014/main" id="{DBFF87D5-186D-26CC-90FC-9DDB3B05E8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3d857ff40e_0_1183:notes">
            <a:extLst>
              <a:ext uri="{FF2B5EF4-FFF2-40B4-BE49-F238E27FC236}">
                <a16:creationId xmlns:a16="http://schemas.microsoft.com/office/drawing/2014/main" id="{99758AD7-2BFB-335A-9298-8BE85D8C7A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</a:rPr>
              <a:t>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52791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0ed92c7ab3_0_1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30ed92c7ab3_0_1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have come a long way in medicine in many areas. </a:t>
            </a:r>
            <a:r>
              <a:rPr lang="en" sz="1200">
                <a:solidFill>
                  <a:schemeClr val="dk1"/>
                </a:solidFill>
              </a:rPr>
              <a:t>Despite important incremental improvements in our hospitals, the structure and care delivered is still very reminiscent of hospitals 50 years ago. Some hospital structures have persisted for over 100 years.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Garfield's Contractors General Hospital at Desert Center, circa 1933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Southern Permanente Hospital (Fontana), 1944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Kaiser Permanente hospital room setting, circa 1960.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2011 – Kaiser Permanente Hospital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http://kaiserpermanentehistory.org/latest/race-gender-and-infection-the-case-for-private-hospital-rooms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>
          <a:extLst>
            <a:ext uri="{FF2B5EF4-FFF2-40B4-BE49-F238E27FC236}">
              <a16:creationId xmlns:a16="http://schemas.microsoft.com/office/drawing/2014/main" id="{E9C694B4-C940-3F54-D93B-D6B2BDCEF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3d857ff40e_0_610:notes">
            <a:extLst>
              <a:ext uri="{FF2B5EF4-FFF2-40B4-BE49-F238E27FC236}">
                <a16:creationId xmlns:a16="http://schemas.microsoft.com/office/drawing/2014/main" id="{2BDD045E-3ECD-AA27-0EA7-96817875F0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3d857ff40e_0_610:notes">
            <a:extLst>
              <a:ext uri="{FF2B5EF4-FFF2-40B4-BE49-F238E27FC236}">
                <a16:creationId xmlns:a16="http://schemas.microsoft.com/office/drawing/2014/main" id="{58AEBCBF-9711-1EAE-F135-C58A733C2B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28989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30ea2d944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g30ea2d944b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0ed92c7ab3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30ed92c7ab3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Sarah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lphaLcPeriod"/>
            </a:pPr>
            <a:r>
              <a:rPr lang="en" sz="1200">
                <a:solidFill>
                  <a:schemeClr val="dk1"/>
                </a:solidFill>
              </a:rPr>
              <a:t>Our overall aim was to compare the experiences of RHH patients with the usual care that adults receive when they’re admitted to the hospital </a:t>
            </a:r>
            <a:endParaRPr>
              <a:solidFill>
                <a:schemeClr val="dk1"/>
              </a:solidFill>
            </a:endParaRP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lphaLcPeriod"/>
            </a:pPr>
            <a:r>
              <a:rPr lang="en" sz="1200" b="1">
                <a:solidFill>
                  <a:schemeClr val="dk1"/>
                </a:solidFill>
              </a:rPr>
              <a:t>Primary aim </a:t>
            </a:r>
            <a:endParaRPr sz="1200">
              <a:solidFill>
                <a:schemeClr val="dk1"/>
              </a:solidFill>
            </a:endParaRPr>
          </a:p>
          <a:p>
            <a:pPr marL="114300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romanLcPeriod"/>
            </a:pPr>
            <a:r>
              <a:rPr lang="en" sz="1200">
                <a:solidFill>
                  <a:schemeClr val="dk1"/>
                </a:solidFill>
              </a:rPr>
              <a:t>Reduction in cost by 10% </a:t>
            </a:r>
            <a:endParaRPr>
              <a:solidFill>
                <a:schemeClr val="dk1"/>
              </a:solidFill>
            </a:endParaRP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lphaLcPeriod"/>
            </a:pPr>
            <a:r>
              <a:rPr lang="en" sz="1200" b="1">
                <a:solidFill>
                  <a:schemeClr val="dk1"/>
                </a:solidFill>
              </a:rPr>
              <a:t>Secondary aims </a:t>
            </a:r>
            <a:endParaRPr sz="1200">
              <a:solidFill>
                <a:schemeClr val="dk1"/>
              </a:solidFill>
            </a:endParaRPr>
          </a:p>
          <a:p>
            <a:pPr marL="114300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romanLcPeriod"/>
            </a:pPr>
            <a:r>
              <a:rPr lang="en" sz="1200">
                <a:solidFill>
                  <a:schemeClr val="dk1"/>
                </a:solidFill>
              </a:rPr>
              <a:t>Improves days at home* </a:t>
            </a:r>
            <a:r>
              <a:rPr lang="en" sz="800">
                <a:solidFill>
                  <a:schemeClr val="dk1"/>
                </a:solidFill>
              </a:rPr>
              <a:t> </a:t>
            </a:r>
            <a:endParaRPr sz="1200">
              <a:solidFill>
                <a:schemeClr val="dk1"/>
              </a:solidFill>
            </a:endParaRPr>
          </a:p>
          <a:p>
            <a:pPr marL="114300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romanLcPeriod"/>
            </a:pPr>
            <a:r>
              <a:rPr lang="en" sz="1200">
                <a:solidFill>
                  <a:schemeClr val="dk1"/>
                </a:solidFill>
              </a:rPr>
              <a:t>Improves physical activity </a:t>
            </a:r>
            <a:endParaRPr>
              <a:solidFill>
                <a:schemeClr val="dk1"/>
              </a:solidFill>
            </a:endParaRPr>
          </a:p>
          <a:p>
            <a:pPr marL="114300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romanLcPeriod"/>
            </a:pPr>
            <a:r>
              <a:rPr lang="en" sz="1200">
                <a:solidFill>
                  <a:schemeClr val="dk1"/>
                </a:solidFill>
              </a:rPr>
              <a:t>Improves readmission rate - lower readmission rate 30 days post-discharge </a:t>
            </a:r>
            <a:endParaRPr>
              <a:solidFill>
                <a:schemeClr val="dk1"/>
              </a:solidFill>
            </a:endParaRPr>
          </a:p>
          <a:p>
            <a:pPr marL="114300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romanLcPeriod"/>
            </a:pPr>
            <a:r>
              <a:rPr lang="en" sz="1200">
                <a:solidFill>
                  <a:schemeClr val="dk1"/>
                </a:solidFill>
              </a:rPr>
              <a:t>Overall synthesize the lessons learned so that it can inform future RHH and HH initiatives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800">
                <a:solidFill>
                  <a:schemeClr val="dk1"/>
                </a:solidFill>
              </a:rPr>
              <a:t> </a:t>
            </a:r>
            <a:r>
              <a:rPr lang="en" sz="1000">
                <a:solidFill>
                  <a:schemeClr val="dk1"/>
                </a:solidFill>
              </a:rPr>
              <a:t>Clarify with David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Intro the study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30dd91c2849_2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9" name="Google Shape;1479;g30dd91c2849_2_3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</a:pPr>
            <a:r>
              <a:rPr lang="en"/>
              <a:t>Rural sites -&gt; 2. communication -&gt; 3. gather and transmit data to MD -&gt; 4. Facilitate MD interaction -&gt; 5. Educate</a:t>
            </a:r>
            <a:endParaRPr/>
          </a:p>
        </p:txBody>
      </p:sp>
      <p:sp>
        <p:nvSpPr>
          <p:cNvPr id="1480" name="Google Shape;1480;g30dd91c2849_2_3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89180457-949F-327C-CD3A-4CEE42B3B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0c2a87a483_1_102:notes">
            <a:extLst>
              <a:ext uri="{FF2B5EF4-FFF2-40B4-BE49-F238E27FC236}">
                <a16:creationId xmlns:a16="http://schemas.microsoft.com/office/drawing/2014/main" id="{FEA3C47F-AE47-151C-0F9A-64E732BC2C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0c2a87a483_1_102:notes">
            <a:extLst>
              <a:ext uri="{FF2B5EF4-FFF2-40B4-BE49-F238E27FC236}">
                <a16:creationId xmlns:a16="http://schemas.microsoft.com/office/drawing/2014/main" id="{82B2EEA7-3FA8-2D76-BB75-84B804DD52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83497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687703f3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687703f3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>
          <a:extLst>
            <a:ext uri="{FF2B5EF4-FFF2-40B4-BE49-F238E27FC236}">
              <a16:creationId xmlns:a16="http://schemas.microsoft.com/office/drawing/2014/main" id="{72AFB3BB-FCEC-3973-DAB3-608CC0104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3d2ac79010_0_151:notes">
            <a:extLst>
              <a:ext uri="{FF2B5EF4-FFF2-40B4-BE49-F238E27FC236}">
                <a16:creationId xmlns:a16="http://schemas.microsoft.com/office/drawing/2014/main" id="{8291E55D-9684-7962-8366-A1F1B1627B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3d2ac79010_0_151:notes">
            <a:extLst>
              <a:ext uri="{FF2B5EF4-FFF2-40B4-BE49-F238E27FC236}">
                <a16:creationId xmlns:a16="http://schemas.microsoft.com/office/drawing/2014/main" id="{88FBEA77-10B8-18BF-F6DB-DE98A419CA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lnSpc>
                <a:spcPct val="115000"/>
              </a:lnSpc>
              <a:buClr>
                <a:srgbClr val="155F7A"/>
              </a:buClr>
              <a:buNone/>
            </a:pPr>
            <a:endParaRPr lang="en" dirty="0">
              <a:solidFill>
                <a:srgbClr val="155F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235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91496780-0C6B-A70B-2F02-D66019163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e3b88c7a9d_2_22:notes">
            <a:extLst>
              <a:ext uri="{FF2B5EF4-FFF2-40B4-BE49-F238E27FC236}">
                <a16:creationId xmlns:a16="http://schemas.microsoft.com/office/drawing/2014/main" id="{EEF91AA6-68C3-EC3D-3B95-56413BA57B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e3b88c7a9d_2_22:notes">
            <a:extLst>
              <a:ext uri="{FF2B5EF4-FFF2-40B4-BE49-F238E27FC236}">
                <a16:creationId xmlns:a16="http://schemas.microsoft.com/office/drawing/2014/main" id="{8D8962F3-84D9-688B-F1B2-2A126E900D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71616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3B515A92-96B7-2004-778C-01FBF1BB4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e3b88c7a9d_2_22:notes">
            <a:extLst>
              <a:ext uri="{FF2B5EF4-FFF2-40B4-BE49-F238E27FC236}">
                <a16:creationId xmlns:a16="http://schemas.microsoft.com/office/drawing/2014/main" id="{1457C0FF-98DF-9E3A-A114-CBA2D684A4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e3b88c7a9d_2_22:notes">
            <a:extLst>
              <a:ext uri="{FF2B5EF4-FFF2-40B4-BE49-F238E27FC236}">
                <a16:creationId xmlns:a16="http://schemas.microsoft.com/office/drawing/2014/main" id="{3128F39F-475D-5384-E2DB-9C8BF1DC97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17025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>
          <a:extLst>
            <a:ext uri="{FF2B5EF4-FFF2-40B4-BE49-F238E27FC236}">
              <a16:creationId xmlns:a16="http://schemas.microsoft.com/office/drawing/2014/main" id="{D7A42B3D-F921-088D-E6EA-C7C4F3AB0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3d857ff40e_0_1183:notes">
            <a:extLst>
              <a:ext uri="{FF2B5EF4-FFF2-40B4-BE49-F238E27FC236}">
                <a16:creationId xmlns:a16="http://schemas.microsoft.com/office/drawing/2014/main" id="{D82C028E-60EF-E3B8-9026-CEF2FA0AB2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3d857ff40e_0_1183:notes">
            <a:extLst>
              <a:ext uri="{FF2B5EF4-FFF2-40B4-BE49-F238E27FC236}">
                <a16:creationId xmlns:a16="http://schemas.microsoft.com/office/drawing/2014/main" id="{0CDB2A4C-370A-9E21-A13F-C63CBF3036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</a:rPr>
              <a:t>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07206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>
          <a:extLst>
            <a:ext uri="{FF2B5EF4-FFF2-40B4-BE49-F238E27FC236}">
              <a16:creationId xmlns:a16="http://schemas.microsoft.com/office/drawing/2014/main" id="{49738E0B-B5E0-2EEA-5EE2-1319D843D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3d857ff40e_0_1183:notes">
            <a:extLst>
              <a:ext uri="{FF2B5EF4-FFF2-40B4-BE49-F238E27FC236}">
                <a16:creationId xmlns:a16="http://schemas.microsoft.com/office/drawing/2014/main" id="{F4B7D001-D2A6-AAF4-19F1-3BE204ACB1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3d857ff40e_0_1183:notes">
            <a:extLst>
              <a:ext uri="{FF2B5EF4-FFF2-40B4-BE49-F238E27FC236}">
                <a16:creationId xmlns:a16="http://schemas.microsoft.com/office/drawing/2014/main" id="{715429B1-1020-1656-3171-F8D3C1EFD0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</a:rPr>
              <a:t>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3682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>
          <a:extLst>
            <a:ext uri="{FF2B5EF4-FFF2-40B4-BE49-F238E27FC236}">
              <a16:creationId xmlns:a16="http://schemas.microsoft.com/office/drawing/2014/main" id="{E167F9DA-F0CE-B2C0-39CA-218B88CEA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3d857ff40e_0_610:notes">
            <a:extLst>
              <a:ext uri="{FF2B5EF4-FFF2-40B4-BE49-F238E27FC236}">
                <a16:creationId xmlns:a16="http://schemas.microsoft.com/office/drawing/2014/main" id="{63FA3C1B-B17F-D375-8A74-DDC1451545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3d857ff40e_0_610:notes">
            <a:extLst>
              <a:ext uri="{FF2B5EF4-FFF2-40B4-BE49-F238E27FC236}">
                <a16:creationId xmlns:a16="http://schemas.microsoft.com/office/drawing/2014/main" id="{238D90D4-9FD0-D2B5-61E9-187CE5CC44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27420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>
          <a:extLst>
            <a:ext uri="{FF2B5EF4-FFF2-40B4-BE49-F238E27FC236}">
              <a16:creationId xmlns:a16="http://schemas.microsoft.com/office/drawing/2014/main" id="{C5A21036-2415-647B-0EAF-BEDBFB9A2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3d857ff40e_0_610:notes">
            <a:extLst>
              <a:ext uri="{FF2B5EF4-FFF2-40B4-BE49-F238E27FC236}">
                <a16:creationId xmlns:a16="http://schemas.microsoft.com/office/drawing/2014/main" id="{A694CB17-5997-CEC9-58B0-2098F518F4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3d857ff40e_0_610:notes">
            <a:extLst>
              <a:ext uri="{FF2B5EF4-FFF2-40B4-BE49-F238E27FC236}">
                <a16:creationId xmlns:a16="http://schemas.microsoft.com/office/drawing/2014/main" id="{6C82B1D6-7443-5B02-32B2-4DC9C468DF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25770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B167AD1C-D9BF-FFA0-96A8-FBBDEC55B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750484339c_0_19:notes">
            <a:extLst>
              <a:ext uri="{FF2B5EF4-FFF2-40B4-BE49-F238E27FC236}">
                <a16:creationId xmlns:a16="http://schemas.microsoft.com/office/drawing/2014/main" id="{73B0A2D0-AD25-2A0A-C9E4-A22AB7D207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750484339c_0_19:notes">
            <a:extLst>
              <a:ext uri="{FF2B5EF4-FFF2-40B4-BE49-F238E27FC236}">
                <a16:creationId xmlns:a16="http://schemas.microsoft.com/office/drawing/2014/main" id="{7B0A81A7-4E85-165A-FFD5-8624282798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8524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>
          <a:extLst>
            <a:ext uri="{FF2B5EF4-FFF2-40B4-BE49-F238E27FC236}">
              <a16:creationId xmlns:a16="http://schemas.microsoft.com/office/drawing/2014/main" id="{839345E4-607B-4ADC-41AD-F2C135948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3d857ff40e_0_610:notes">
            <a:extLst>
              <a:ext uri="{FF2B5EF4-FFF2-40B4-BE49-F238E27FC236}">
                <a16:creationId xmlns:a16="http://schemas.microsoft.com/office/drawing/2014/main" id="{889686F4-B7DE-ED54-6DCC-ABFF687BC5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3d857ff40e_0_610:notes">
            <a:extLst>
              <a:ext uri="{FF2B5EF4-FFF2-40B4-BE49-F238E27FC236}">
                <a16:creationId xmlns:a16="http://schemas.microsoft.com/office/drawing/2014/main" id="{C3A13705-428C-E727-C9EB-BF379B8C92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00474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3d857ff40e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33d857ff40e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Recommendation 1: When valuing physician services and activities for the Physician Fee Schedule, the Centers for Medicare &amp; Medicaid Servicesshould consider a range of data sources that are directly observed (e.g., electronic health record audit log data or time-motion studies) or reported (e.g., high-quality surveys) and that are analyzed using complementary approaches such as time-driven activity-based costing and large language modeling.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5099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>
          <a:extLst>
            <a:ext uri="{FF2B5EF4-FFF2-40B4-BE49-F238E27FC236}">
              <a16:creationId xmlns:a16="http://schemas.microsoft.com/office/drawing/2014/main" id="{5479A6FC-5AE4-421B-4F18-00D4A959F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3d857ff40e_0_610:notes">
            <a:extLst>
              <a:ext uri="{FF2B5EF4-FFF2-40B4-BE49-F238E27FC236}">
                <a16:creationId xmlns:a16="http://schemas.microsoft.com/office/drawing/2014/main" id="{B183E14A-71A6-F394-C905-21F546552F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3d857ff40e_0_610:notes">
            <a:extLst>
              <a:ext uri="{FF2B5EF4-FFF2-40B4-BE49-F238E27FC236}">
                <a16:creationId xmlns:a16="http://schemas.microsoft.com/office/drawing/2014/main" id="{6327C032-F46D-4A96-E349-1C15E75F5C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97498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3d857ff40e_0_1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3d857ff40e_0_1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Recommendation 2: Using the data sources and methodologies in Recommendation 1, the Centers for Medicare &amp; Medicaid Services should consider the full range of value-enhancing primary care activities and services that are required for high-quality primary care in its valuation process. This includes the efforts of the full interprofessional primary care team and non encounter-based activities.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750484339c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750484339c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3d857ff40e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3d857ff40e_0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750484339c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750484339c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750484339c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750484339c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>
          <a:extLst>
            <a:ext uri="{FF2B5EF4-FFF2-40B4-BE49-F238E27FC236}">
              <a16:creationId xmlns:a16="http://schemas.microsoft.com/office/drawing/2014/main" id="{2AC9EEE6-94FC-670F-1882-E01C7F131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3d857ff40e_0_610:notes">
            <a:extLst>
              <a:ext uri="{FF2B5EF4-FFF2-40B4-BE49-F238E27FC236}">
                <a16:creationId xmlns:a16="http://schemas.microsoft.com/office/drawing/2014/main" id="{90E25EC2-71AF-3C2D-A240-04247DEFE6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3d857ff40e_0_610:notes">
            <a:extLst>
              <a:ext uri="{FF2B5EF4-FFF2-40B4-BE49-F238E27FC236}">
                <a16:creationId xmlns:a16="http://schemas.microsoft.com/office/drawing/2014/main" id="{774A5DB9-24D4-1BB2-AC8A-34844B22C4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20333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50484339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750484339c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750484339c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750484339c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750484339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750484339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3d857ff40e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3d857ff40e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750484339c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750484339c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750484339c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750484339c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F956C-0463-CC7B-432C-6A5F1F769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525AB2-49F1-BAC4-4BDD-1CAF612ECF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C95E05-A8BC-1CFD-0226-42C16D45B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BF87B-91FB-3488-7BFC-976DC0E471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1030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>
          <a:extLst>
            <a:ext uri="{FF2B5EF4-FFF2-40B4-BE49-F238E27FC236}">
              <a16:creationId xmlns:a16="http://schemas.microsoft.com/office/drawing/2014/main" id="{8E155B2A-04E7-07A8-3347-4FAAE951B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3d857ff40e_0_1183:notes">
            <a:extLst>
              <a:ext uri="{FF2B5EF4-FFF2-40B4-BE49-F238E27FC236}">
                <a16:creationId xmlns:a16="http://schemas.microsoft.com/office/drawing/2014/main" id="{1FEDDD70-71C9-3DA0-0BE9-702B484867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3d857ff40e_0_1183:notes">
            <a:extLst>
              <a:ext uri="{FF2B5EF4-FFF2-40B4-BE49-F238E27FC236}">
                <a16:creationId xmlns:a16="http://schemas.microsoft.com/office/drawing/2014/main" id="{1363F929-152F-E05C-7626-F351C13C32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</a:rPr>
              <a:t>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92327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>
          <a:extLst>
            <a:ext uri="{FF2B5EF4-FFF2-40B4-BE49-F238E27FC236}">
              <a16:creationId xmlns:a16="http://schemas.microsoft.com/office/drawing/2014/main" id="{23EDFB20-581F-92D0-24D4-23EED85D1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3d857ff40e_0_610:notes">
            <a:extLst>
              <a:ext uri="{FF2B5EF4-FFF2-40B4-BE49-F238E27FC236}">
                <a16:creationId xmlns:a16="http://schemas.microsoft.com/office/drawing/2014/main" id="{6F201241-0561-44DE-3A50-F38B98F7BE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3d857ff40e_0_610:notes">
            <a:extLst>
              <a:ext uri="{FF2B5EF4-FFF2-40B4-BE49-F238E27FC236}">
                <a16:creationId xmlns:a16="http://schemas.microsoft.com/office/drawing/2014/main" id="{AD106A77-3702-20EA-52EE-A6FB6366C0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39584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30c2a87a483_2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30c2a87a483_2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>
          <a:extLst>
            <a:ext uri="{FF2B5EF4-FFF2-40B4-BE49-F238E27FC236}">
              <a16:creationId xmlns:a16="http://schemas.microsoft.com/office/drawing/2014/main" id="{FAC7053D-D122-22BC-4BAE-35FDB6B31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3d857ff40e_0_1183:notes">
            <a:extLst>
              <a:ext uri="{FF2B5EF4-FFF2-40B4-BE49-F238E27FC236}">
                <a16:creationId xmlns:a16="http://schemas.microsoft.com/office/drawing/2014/main" id="{CD575CF2-AD3A-C74B-E4AD-0AEF17538F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3d857ff40e_0_1183:notes">
            <a:extLst>
              <a:ext uri="{FF2B5EF4-FFF2-40B4-BE49-F238E27FC236}">
                <a16:creationId xmlns:a16="http://schemas.microsoft.com/office/drawing/2014/main" id="{1ADF9E49-1D29-E135-AC12-23A7FA3D84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</a:rPr>
              <a:t>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468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3d857ff40e_0_1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3d857ff40e_0_1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Recommendation 2: Using the data sources and methodologies in Recommendation 1, the Centers for Medicare &amp; Medicaid Services should consider the full range of value-enhancing primary care activities and services that are required for high-quality primary care in its valuation process. This includes the efforts of the full interprofessional primary care team and non encounter-based activities.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04ccd07821_1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04ccd07821_1_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04ccd07821_1_7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04ccd07821_1_7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Opening Screen 2">
  <p:cSld name="TITLE_1">
    <p:bg>
      <p:bgPr>
        <a:solidFill>
          <a:srgbClr val="07283B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>
            <a:spLocks noGrp="1"/>
          </p:cNvSpPr>
          <p:nvPr>
            <p:ph type="pic" idx="2"/>
          </p:nvPr>
        </p:nvSpPr>
        <p:spPr>
          <a:xfrm>
            <a:off x="4562400" y="0"/>
            <a:ext cx="4607100" cy="5055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4800" y="457200"/>
            <a:ext cx="1108100" cy="4967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21;p3"/>
          <p:cNvCxnSpPr/>
          <p:nvPr/>
        </p:nvCxnSpPr>
        <p:spPr>
          <a:xfrm>
            <a:off x="574800" y="1087800"/>
            <a:ext cx="4314000" cy="6300"/>
          </a:xfrm>
          <a:prstGeom prst="straightConnector1">
            <a:avLst/>
          </a:prstGeom>
          <a:noFill/>
          <a:ln w="19050" cap="flat" cmpd="sng">
            <a:solidFill>
              <a:srgbClr val="FAAF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22;p3"/>
          <p:cNvSpPr/>
          <p:nvPr/>
        </p:nvSpPr>
        <p:spPr>
          <a:xfrm>
            <a:off x="0" y="5055125"/>
            <a:ext cx="9169500" cy="86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574800" y="2421866"/>
            <a:ext cx="3877800" cy="121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ACC5"/>
              </a:buClr>
              <a:buSzPts val="3400"/>
              <a:buFont typeface="DM Serif Text"/>
              <a:buNone/>
              <a:defRPr sz="3400">
                <a:solidFill>
                  <a:srgbClr val="00ACC5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574800" y="3816925"/>
            <a:ext cx="3846900" cy="86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ource Sans Pro"/>
              <a:buNone/>
              <a:defRPr sz="2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3"/>
          </p:nvPr>
        </p:nvSpPr>
        <p:spPr>
          <a:xfrm>
            <a:off x="574800" y="1221575"/>
            <a:ext cx="3846900" cy="27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E46962"/>
          </p15:clr>
        </p15:guide>
        <p15:guide id="2" pos="362">
          <p15:clr>
            <a:srgbClr val="E46962"/>
          </p15:clr>
        </p15:guide>
        <p15:guide id="3" orient="horz" pos="2952">
          <p15:clr>
            <a:srgbClr val="E46962"/>
          </p15:clr>
        </p15:guide>
        <p15:guide id="4" pos="5443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| Full Width - Moonstone Background">
  <p:cSld name="BLANK_2_1_1_2_3_1">
    <p:bg>
      <p:bgPr>
        <a:solidFill>
          <a:srgbClr val="F8F6F4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5" name="Google Shape;115;p14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999F"/>
              </a:buClr>
              <a:buSzPts val="900"/>
              <a:buFont typeface="Source Sans Pro"/>
              <a:buNone/>
              <a:defRPr sz="900" b="1">
                <a:solidFill>
                  <a:srgbClr val="91999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6" name="Google Shape;116;p14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" name="Google Shape;117;p14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118" name="Google Shape;118;p14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4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4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impact multi">
  <p:cSld name="Split - impact multi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4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4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32004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8" name="Google Shape;178;p34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32004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4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32004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0" name="Google Shape;180;p34"/>
          <p:cNvSpPr txBox="1">
            <a:spLocks noGrp="1"/>
          </p:cNvSpPr>
          <p:nvPr>
            <p:ph type="title" idx="3"/>
          </p:nvPr>
        </p:nvSpPr>
        <p:spPr>
          <a:xfrm>
            <a:off x="5257800" y="411480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1" name="Google Shape;181;p34"/>
          <p:cNvSpPr txBox="1">
            <a:spLocks noGrp="1"/>
          </p:cNvSpPr>
          <p:nvPr>
            <p:ph type="subTitle" idx="4"/>
          </p:nvPr>
        </p:nvSpPr>
        <p:spPr>
          <a:xfrm>
            <a:off x="5257800" y="1115568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2" name="Google Shape;182;p34"/>
          <p:cNvSpPr txBox="1">
            <a:spLocks noGrp="1"/>
          </p:cNvSpPr>
          <p:nvPr>
            <p:ph type="title" idx="5"/>
          </p:nvPr>
        </p:nvSpPr>
        <p:spPr>
          <a:xfrm>
            <a:off x="7315200" y="411480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3" name="Google Shape;183;p34"/>
          <p:cNvSpPr txBox="1">
            <a:spLocks noGrp="1"/>
          </p:cNvSpPr>
          <p:nvPr>
            <p:ph type="subTitle" idx="6"/>
          </p:nvPr>
        </p:nvSpPr>
        <p:spPr>
          <a:xfrm>
            <a:off x="7315200" y="1115568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4" name="Google Shape;184;p34"/>
          <p:cNvSpPr txBox="1">
            <a:spLocks noGrp="1"/>
          </p:cNvSpPr>
          <p:nvPr>
            <p:ph type="title" idx="7"/>
          </p:nvPr>
        </p:nvSpPr>
        <p:spPr>
          <a:xfrm>
            <a:off x="5257800" y="1876805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5" name="Google Shape;185;p34"/>
          <p:cNvSpPr txBox="1">
            <a:spLocks noGrp="1"/>
          </p:cNvSpPr>
          <p:nvPr>
            <p:ph type="subTitle" idx="8"/>
          </p:nvPr>
        </p:nvSpPr>
        <p:spPr>
          <a:xfrm>
            <a:off x="5257800" y="2580893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6" name="Google Shape;186;p34"/>
          <p:cNvSpPr txBox="1">
            <a:spLocks noGrp="1"/>
          </p:cNvSpPr>
          <p:nvPr>
            <p:ph type="title" idx="9"/>
          </p:nvPr>
        </p:nvSpPr>
        <p:spPr>
          <a:xfrm>
            <a:off x="7315200" y="1876805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7" name="Google Shape;187;p34"/>
          <p:cNvSpPr txBox="1">
            <a:spLocks noGrp="1"/>
          </p:cNvSpPr>
          <p:nvPr>
            <p:ph type="subTitle" idx="13"/>
          </p:nvPr>
        </p:nvSpPr>
        <p:spPr>
          <a:xfrm>
            <a:off x="7315200" y="2580893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8" name="Google Shape;188;p34"/>
          <p:cNvSpPr txBox="1">
            <a:spLocks noGrp="1"/>
          </p:cNvSpPr>
          <p:nvPr>
            <p:ph type="title" idx="14"/>
          </p:nvPr>
        </p:nvSpPr>
        <p:spPr>
          <a:xfrm>
            <a:off x="5257800" y="3342130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9" name="Google Shape;189;p34"/>
          <p:cNvSpPr txBox="1">
            <a:spLocks noGrp="1"/>
          </p:cNvSpPr>
          <p:nvPr>
            <p:ph type="subTitle" idx="15"/>
          </p:nvPr>
        </p:nvSpPr>
        <p:spPr>
          <a:xfrm>
            <a:off x="5257800" y="4046218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 idx="16"/>
          </p:nvPr>
        </p:nvSpPr>
        <p:spPr>
          <a:xfrm>
            <a:off x="7315200" y="3342130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1" name="Google Shape;191;p34"/>
          <p:cNvSpPr txBox="1">
            <a:spLocks noGrp="1"/>
          </p:cNvSpPr>
          <p:nvPr>
            <p:ph type="subTitle" idx="17"/>
          </p:nvPr>
        </p:nvSpPr>
        <p:spPr>
          <a:xfrm>
            <a:off x="7315200" y="4046218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52402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impact solo">
  <p:cSld name="Split - impact solo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5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5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32004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5" name="Google Shape;195;p35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32004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5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32004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7" name="Google Shape;197;p35"/>
          <p:cNvSpPr txBox="1">
            <a:spLocks noGrp="1"/>
          </p:cNvSpPr>
          <p:nvPr>
            <p:ph type="title" idx="3"/>
          </p:nvPr>
        </p:nvSpPr>
        <p:spPr>
          <a:xfrm>
            <a:off x="5486400" y="1417320"/>
            <a:ext cx="2743200" cy="16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8" name="Google Shape;198;p35"/>
          <p:cNvSpPr txBox="1">
            <a:spLocks noGrp="1"/>
          </p:cNvSpPr>
          <p:nvPr>
            <p:ph type="subTitle" idx="4"/>
          </p:nvPr>
        </p:nvSpPr>
        <p:spPr>
          <a:xfrm>
            <a:off x="5486400" y="3108960"/>
            <a:ext cx="2743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8482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image">
  <p:cSld name="Split - image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6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6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32004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2" name="Google Shape;202;p36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32004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6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32004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204" name="Google Shape;204;p36"/>
          <p:cNvPicPr preferRelativeResize="0"/>
          <p:nvPr/>
        </p:nvPicPr>
        <p:blipFill rotWithShape="1">
          <a:blip r:embed="rId2">
            <a:alphaModFix/>
          </a:blip>
          <a:srcRect l="24129" r="3757"/>
          <a:stretch/>
        </p:blipFill>
        <p:spPr>
          <a:xfrm>
            <a:off x="4114800" y="457200"/>
            <a:ext cx="45720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61044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key point">
  <p:cSld name="Split - key poin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7"/>
          <p:cNvSpPr txBox="1">
            <a:spLocks noGrp="1"/>
          </p:cNvSpPr>
          <p:nvPr>
            <p:ph type="body" idx="1"/>
          </p:nvPr>
        </p:nvSpPr>
        <p:spPr>
          <a:xfrm>
            <a:off x="914400" y="457200"/>
            <a:ext cx="3200400" cy="42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208" name="Google Shape;208;p37"/>
          <p:cNvPicPr preferRelativeResize="0"/>
          <p:nvPr/>
        </p:nvPicPr>
        <p:blipFill rotWithShape="1">
          <a:blip r:embed="rId2">
            <a:alphaModFix/>
          </a:blip>
          <a:srcRect l="24129" r="3757"/>
          <a:stretch/>
        </p:blipFill>
        <p:spPr>
          <a:xfrm>
            <a:off x="4114800" y="457200"/>
            <a:ext cx="45720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232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solid">
  <p:cSld name="Section - solid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8"/>
          <p:cNvSpPr/>
          <p:nvPr/>
        </p:nvSpPr>
        <p:spPr>
          <a:xfrm>
            <a:off x="0" y="-4350"/>
            <a:ext cx="91440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1" name="Google Shape;211;p38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7772393" y="3735100"/>
            <a:ext cx="1371600" cy="141274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8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7315200" cy="23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38"/>
          <p:cNvSpPr txBox="1">
            <a:spLocks noGrp="1"/>
          </p:cNvSpPr>
          <p:nvPr>
            <p:ph type="subTitle" idx="1"/>
          </p:nvPr>
        </p:nvSpPr>
        <p:spPr>
          <a:xfrm>
            <a:off x="914400" y="2720550"/>
            <a:ext cx="6858000" cy="19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82199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middle text parent logos">
  <p:cSld name="Title - middle text parent logos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30453" y="2040641"/>
            <a:ext cx="2048687" cy="92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0"/>
          <p:cNvSpPr txBox="1">
            <a:spLocks noGrp="1"/>
          </p:cNvSpPr>
          <p:nvPr>
            <p:ph type="title"/>
          </p:nvPr>
        </p:nvSpPr>
        <p:spPr>
          <a:xfrm>
            <a:off x="914400" y="1302800"/>
            <a:ext cx="56160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40"/>
          <p:cNvSpPr txBox="1">
            <a:spLocks noGrp="1"/>
          </p:cNvSpPr>
          <p:nvPr>
            <p:ph type="subTitle" idx="1"/>
          </p:nvPr>
        </p:nvSpPr>
        <p:spPr>
          <a:xfrm>
            <a:off x="914400" y="2788554"/>
            <a:ext cx="56160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83787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1"/>
          <p:cNvSpPr txBox="1">
            <a:spLocks noGrp="1"/>
          </p:cNvSpPr>
          <p:nvPr>
            <p:ph type="title"/>
          </p:nvPr>
        </p:nvSpPr>
        <p:spPr>
          <a:xfrm>
            <a:off x="800100" y="0"/>
            <a:ext cx="75438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1" name="Google Shape;221;p41"/>
          <p:cNvSpPr txBox="1">
            <a:spLocks noGrp="1"/>
          </p:cNvSpPr>
          <p:nvPr>
            <p:ph type="ftr" idx="11"/>
          </p:nvPr>
        </p:nvSpPr>
        <p:spPr>
          <a:xfrm>
            <a:off x="4881032" y="4767263"/>
            <a:ext cx="346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22" name="Google Shape;222;p41"/>
          <p:cNvSpPr txBox="1">
            <a:spLocks noGrp="1"/>
          </p:cNvSpPr>
          <p:nvPr>
            <p:ph type="sldNum" idx="12"/>
          </p:nvPr>
        </p:nvSpPr>
        <p:spPr>
          <a:xfrm>
            <a:off x="8343900" y="4767263"/>
            <a:ext cx="68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3" name="Google Shape;223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029" y="4733680"/>
            <a:ext cx="685800" cy="30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5567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2">
  <p:cSld name="Blank 2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2"/>
          <p:cNvSpPr txBox="1">
            <a:spLocks noGrp="1"/>
          </p:cNvSpPr>
          <p:nvPr>
            <p:ph type="ftr" idx="11"/>
          </p:nvPr>
        </p:nvSpPr>
        <p:spPr>
          <a:xfrm>
            <a:off x="4881032" y="4767263"/>
            <a:ext cx="346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26" name="Google Shape;226;p42"/>
          <p:cNvSpPr txBox="1">
            <a:spLocks noGrp="1"/>
          </p:cNvSpPr>
          <p:nvPr>
            <p:ph type="sldNum" idx="12"/>
          </p:nvPr>
        </p:nvSpPr>
        <p:spPr>
          <a:xfrm>
            <a:off x="8343900" y="4767263"/>
            <a:ext cx="68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7" name="Google Shape;227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029" y="4733680"/>
            <a:ext cx="685800" cy="30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1900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 type="twoObj">
  <p:cSld name="TWO_OBJECT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3"/>
          <p:cNvSpPr txBox="1">
            <a:spLocks noGrp="1"/>
          </p:cNvSpPr>
          <p:nvPr>
            <p:ph type="title"/>
          </p:nvPr>
        </p:nvSpPr>
        <p:spPr>
          <a:xfrm>
            <a:off x="800100" y="0"/>
            <a:ext cx="75438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0" name="Google Shape;230;p43"/>
          <p:cNvSpPr txBox="1">
            <a:spLocks noGrp="1"/>
          </p:cNvSpPr>
          <p:nvPr>
            <p:ph type="body" idx="1"/>
          </p:nvPr>
        </p:nvSpPr>
        <p:spPr>
          <a:xfrm>
            <a:off x="800100" y="1145219"/>
            <a:ext cx="3714900" cy="3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3715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▪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▫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&gt;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1" name="Google Shape;231;p43"/>
          <p:cNvSpPr txBox="1">
            <a:spLocks noGrp="1"/>
          </p:cNvSpPr>
          <p:nvPr>
            <p:ph type="body" idx="2"/>
          </p:nvPr>
        </p:nvSpPr>
        <p:spPr>
          <a:xfrm>
            <a:off x="4629150" y="1145219"/>
            <a:ext cx="3714600" cy="3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3715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▪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▫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&gt;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2" name="Google Shape;232;p43"/>
          <p:cNvSpPr txBox="1">
            <a:spLocks noGrp="1"/>
          </p:cNvSpPr>
          <p:nvPr>
            <p:ph type="ftr" idx="11"/>
          </p:nvPr>
        </p:nvSpPr>
        <p:spPr>
          <a:xfrm>
            <a:off x="4881032" y="4767263"/>
            <a:ext cx="346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3" name="Google Shape;233;p43"/>
          <p:cNvSpPr txBox="1">
            <a:spLocks noGrp="1"/>
          </p:cNvSpPr>
          <p:nvPr>
            <p:ph type="sldNum" idx="12"/>
          </p:nvPr>
        </p:nvSpPr>
        <p:spPr>
          <a:xfrm>
            <a:off x="8343900" y="4767263"/>
            <a:ext cx="68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4" name="Google Shape;234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029" y="4733680"/>
            <a:ext cx="685800" cy="30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0695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4"/>
          <p:cNvSpPr txBox="1">
            <a:spLocks noGrp="1"/>
          </p:cNvSpPr>
          <p:nvPr>
            <p:ph type="ftr" idx="11"/>
          </p:nvPr>
        </p:nvSpPr>
        <p:spPr>
          <a:xfrm>
            <a:off x="4881032" y="4767263"/>
            <a:ext cx="346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7" name="Google Shape;237;p44"/>
          <p:cNvSpPr txBox="1">
            <a:spLocks noGrp="1"/>
          </p:cNvSpPr>
          <p:nvPr>
            <p:ph type="sldNum" idx="12"/>
          </p:nvPr>
        </p:nvSpPr>
        <p:spPr>
          <a:xfrm>
            <a:off x="8343900" y="4767263"/>
            <a:ext cx="68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8" name="Google Shape;238;p44"/>
          <p:cNvSpPr txBox="1">
            <a:spLocks noGrp="1"/>
          </p:cNvSpPr>
          <p:nvPr>
            <p:ph type="ctrTitle"/>
          </p:nvPr>
        </p:nvSpPr>
        <p:spPr>
          <a:xfrm>
            <a:off x="800099" y="1424940"/>
            <a:ext cx="7543800" cy="12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rebuchet MS"/>
              <a:buNone/>
              <a:defRPr sz="32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9" name="Google Shape;239;p44"/>
          <p:cNvSpPr txBox="1">
            <a:spLocks noGrp="1"/>
          </p:cNvSpPr>
          <p:nvPr>
            <p:ph type="subTitle" idx="1"/>
          </p:nvPr>
        </p:nvSpPr>
        <p:spPr>
          <a:xfrm>
            <a:off x="800099" y="2705100"/>
            <a:ext cx="7543800" cy="12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3715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350"/>
              <a:buFont typeface="Trebuchet MS"/>
              <a:buNone/>
              <a:defRPr sz="135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rebuchet MS"/>
              <a:buNone/>
              <a:defRPr sz="12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rebuchet MS"/>
              <a:buNone/>
              <a:defRPr sz="12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pic>
        <p:nvPicPr>
          <p:cNvPr id="240" name="Google Shape;240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029" y="4733680"/>
            <a:ext cx="685800" cy="30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771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1 Column Grid">
  <p:cSld name="BLANK_2_1_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5"/>
          <p:cNvSpPr txBox="1">
            <a:spLocks noGrp="1"/>
          </p:cNvSpPr>
          <p:nvPr>
            <p:ph type="title"/>
          </p:nvPr>
        </p:nvSpPr>
        <p:spPr>
          <a:xfrm>
            <a:off x="800100" y="0"/>
            <a:ext cx="75438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3" name="Google Shape;243;p45"/>
          <p:cNvSpPr txBox="1">
            <a:spLocks noGrp="1"/>
          </p:cNvSpPr>
          <p:nvPr>
            <p:ph type="body" idx="1"/>
          </p:nvPr>
        </p:nvSpPr>
        <p:spPr>
          <a:xfrm>
            <a:off x="800100" y="1145219"/>
            <a:ext cx="7543800" cy="3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3715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▪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▫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&gt;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pic>
        <p:nvPicPr>
          <p:cNvPr id="244" name="Google Shape;244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029" y="4733680"/>
            <a:ext cx="685800" cy="307427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5"/>
          <p:cNvSpPr txBox="1">
            <a:spLocks noGrp="1"/>
          </p:cNvSpPr>
          <p:nvPr>
            <p:ph type="ftr" idx="11"/>
          </p:nvPr>
        </p:nvSpPr>
        <p:spPr>
          <a:xfrm>
            <a:off x="4881032" y="4767263"/>
            <a:ext cx="346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6" name="Google Shape;246;p45"/>
          <p:cNvSpPr txBox="1">
            <a:spLocks noGrp="1"/>
          </p:cNvSpPr>
          <p:nvPr>
            <p:ph type="sldNum" idx="12"/>
          </p:nvPr>
        </p:nvSpPr>
        <p:spPr>
          <a:xfrm>
            <a:off x="8343900" y="4767263"/>
            <a:ext cx="68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24460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6"/>
          <p:cNvSpPr txBox="1">
            <a:spLocks noGrp="1"/>
          </p:cNvSpPr>
          <p:nvPr>
            <p:ph type="title"/>
          </p:nvPr>
        </p:nvSpPr>
        <p:spPr>
          <a:xfrm>
            <a:off x="0" y="150133"/>
            <a:ext cx="9144000" cy="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 b="1">
                <a:solidFill>
                  <a:srgbClr val="59595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6"/>
          <p:cNvSpPr/>
          <p:nvPr/>
        </p:nvSpPr>
        <p:spPr>
          <a:xfrm>
            <a:off x="0" y="4948014"/>
            <a:ext cx="9144000" cy="1956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6"/>
          <p:cNvSpPr txBox="1">
            <a:spLocks noGrp="1"/>
          </p:cNvSpPr>
          <p:nvPr>
            <p:ph type="body" idx="1"/>
          </p:nvPr>
        </p:nvSpPr>
        <p:spPr>
          <a:xfrm>
            <a:off x="0" y="754036"/>
            <a:ext cx="91440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8977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 1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21695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type="title">
  <p:cSld name="Title Slide 1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8"/>
          <p:cNvSpPr txBox="1">
            <a:spLocks noGrp="1"/>
          </p:cNvSpPr>
          <p:nvPr>
            <p:ph type="ctrTitle"/>
          </p:nvPr>
        </p:nvSpPr>
        <p:spPr>
          <a:xfrm>
            <a:off x="1063256" y="1424940"/>
            <a:ext cx="7280700" cy="1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rebuchet MS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48"/>
          <p:cNvSpPr txBox="1">
            <a:spLocks noGrp="1"/>
          </p:cNvSpPr>
          <p:nvPr>
            <p:ph type="subTitle" idx="1"/>
          </p:nvPr>
        </p:nvSpPr>
        <p:spPr>
          <a:xfrm>
            <a:off x="1063256" y="2705100"/>
            <a:ext cx="7280700" cy="12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3715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125"/>
              <a:buNone/>
              <a:defRPr sz="1125"/>
            </a:lvl2pPr>
            <a:lvl3pPr lvl="2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013"/>
              <a:buNone/>
              <a:defRPr sz="1013"/>
            </a:lvl3pPr>
            <a:lvl4pPr lvl="3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lvl="6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lvl="7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lvl="8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56" name="Google Shape;256;p48"/>
          <p:cNvSpPr txBox="1">
            <a:spLocks noGrp="1"/>
          </p:cNvSpPr>
          <p:nvPr>
            <p:ph type="ftr" idx="11"/>
          </p:nvPr>
        </p:nvSpPr>
        <p:spPr>
          <a:xfrm>
            <a:off x="4881033" y="4767265"/>
            <a:ext cx="346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8"/>
          <p:cNvSpPr txBox="1">
            <a:spLocks noGrp="1"/>
          </p:cNvSpPr>
          <p:nvPr>
            <p:ph type="sldNum" idx="12"/>
          </p:nvPr>
        </p:nvSpPr>
        <p:spPr>
          <a:xfrm>
            <a:off x="8343901" y="4767265"/>
            <a:ext cx="689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8" name="Google Shape;258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95" y="499505"/>
            <a:ext cx="1141304" cy="511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97" y="1340043"/>
            <a:ext cx="641573" cy="11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95" y="1118861"/>
            <a:ext cx="641573" cy="1850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45645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3" name="Google Shape;263;p4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4" name="Google Shape;264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72143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53589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71" name="Google Shape;271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4942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1">
  <p:cSld name="Sidebar 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2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74" name="Google Shape;274;p52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52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76" name="Google Shape;276;p52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7" name="Google Shape;277;p52"/>
          <p:cNvCxnSpPr/>
          <p:nvPr/>
        </p:nvCxnSpPr>
        <p:spPr>
          <a:xfrm rot="10800000">
            <a:off x="896000" y="1600200"/>
            <a:ext cx="73200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7123212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5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81" name="Google Shape;281;p5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2" name="Google Shape;282;p5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&gt;"/>
              <a:defRPr/>
            </a:lvl1pPr>
            <a:lvl2pPr marL="914400" lvl="1" indent="-381000">
              <a:spcBef>
                <a:spcPts val="1200"/>
              </a:spcBef>
              <a:spcAft>
                <a:spcPts val="0"/>
              </a:spcAft>
              <a:buSzPts val="2400"/>
              <a:buChar char="&gt;"/>
              <a:defRPr/>
            </a:lvl2pPr>
            <a:lvl3pPr marL="1371600" lvl="2" indent="-381000">
              <a:spcBef>
                <a:spcPts val="1200"/>
              </a:spcBef>
              <a:spcAft>
                <a:spcPts val="0"/>
              </a:spcAft>
              <a:buSzPts val="2400"/>
              <a:buChar char="&gt;"/>
              <a:defRPr/>
            </a:lvl3pPr>
            <a:lvl4pPr marL="1828800" lvl="3" indent="-381000">
              <a:spcBef>
                <a:spcPts val="1200"/>
              </a:spcBef>
              <a:spcAft>
                <a:spcPts val="0"/>
              </a:spcAft>
              <a:buSzPts val="2400"/>
              <a:buChar char="&gt;"/>
              <a:defRPr/>
            </a:lvl4pPr>
            <a:lvl5pPr marL="2286000" lvl="4" indent="-381000">
              <a:spcBef>
                <a:spcPts val="1200"/>
              </a:spcBef>
              <a:spcAft>
                <a:spcPts val="0"/>
              </a:spcAft>
              <a:buSzPts val="2400"/>
              <a:buChar char="&gt;"/>
              <a:defRPr/>
            </a:lvl5pPr>
            <a:lvl6pPr marL="2743200" lvl="5" indent="-381000">
              <a:spcBef>
                <a:spcPts val="1200"/>
              </a:spcBef>
              <a:spcAft>
                <a:spcPts val="0"/>
              </a:spcAft>
              <a:buSzPts val="2400"/>
              <a:buChar char="&gt;"/>
              <a:defRPr/>
            </a:lvl6pPr>
            <a:lvl7pPr marL="3200400" lvl="6" indent="-381000">
              <a:spcBef>
                <a:spcPts val="1200"/>
              </a:spcBef>
              <a:spcAft>
                <a:spcPts val="0"/>
              </a:spcAft>
              <a:buSzPts val="2400"/>
              <a:buChar char="&gt;"/>
              <a:defRPr/>
            </a:lvl7pPr>
            <a:lvl8pPr marL="3657600" lvl="7" indent="-381000">
              <a:spcBef>
                <a:spcPts val="1200"/>
              </a:spcBef>
              <a:spcAft>
                <a:spcPts val="0"/>
              </a:spcAft>
              <a:buSzPts val="2400"/>
              <a:buChar char="&gt;"/>
              <a:defRPr/>
            </a:lvl8pPr>
            <a:lvl9pPr marL="4114800" lvl="8" indent="-381000">
              <a:spcBef>
                <a:spcPts val="1200"/>
              </a:spcBef>
              <a:spcAft>
                <a:spcPts val="1200"/>
              </a:spcAft>
              <a:buSzPts val="2400"/>
              <a:buChar char="&gt;"/>
              <a:defRPr/>
            </a:lvl9pPr>
          </a:lstStyle>
          <a:p>
            <a:endParaRPr/>
          </a:p>
        </p:txBody>
      </p:sp>
      <p:sp>
        <p:nvSpPr>
          <p:cNvPr id="283" name="Google Shape;283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67472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9178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2 Column Grid">
  <p:cSld name="BLANK_2_1_1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2830">
          <p15:clr>
            <a:srgbClr val="E46962"/>
          </p15:clr>
        </p15:guide>
        <p15:guide id="7" pos="3045">
          <p15:clr>
            <a:srgbClr val="E46962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23322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49115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09861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95424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46824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8408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23545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11233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05373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934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3 Column Grid">
  <p:cSld name="BLANK_1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1959">
          <p15:clr>
            <a:srgbClr val="E46962"/>
          </p15:clr>
        </p15:guide>
        <p15:guide id="7" pos="2175">
          <p15:clr>
            <a:srgbClr val="E46962"/>
          </p15:clr>
        </p15:guide>
        <p15:guide id="8" pos="3701">
          <p15:clr>
            <a:srgbClr val="E46962"/>
          </p15:clr>
        </p15:guide>
        <p15:guide id="9" pos="3918">
          <p15:clr>
            <a:srgbClr val="E46962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6652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2">
  <p:cSld name="Blank 2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881032" y="4767263"/>
            <a:ext cx="346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343900" y="4767263"/>
            <a:ext cx="68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029" y="4733680"/>
            <a:ext cx="685800" cy="30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0922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| 3-Column Grid">
  <p:cSld name="2. Content | 3-Column Grid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999F"/>
              </a:buClr>
              <a:buSzPts val="900"/>
              <a:buFont typeface="Source Sans Pro"/>
              <a:buNone/>
              <a:defRPr sz="900" b="1">
                <a:solidFill>
                  <a:srgbClr val="91999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6" name="Google Shape;46;p6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47;p6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48" name="Google Shape;48;p6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6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3749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1959">
          <p15:clr>
            <a:srgbClr val="E46962"/>
          </p15:clr>
        </p15:guide>
        <p15:guide id="7" pos="2175">
          <p15:clr>
            <a:srgbClr val="E46962"/>
          </p15:clr>
        </p15:guide>
        <p15:guide id="8" pos="3701">
          <p15:clr>
            <a:srgbClr val="E46962"/>
          </p15:clr>
        </p15:guide>
        <p15:guide id="9" pos="3918">
          <p15:clr>
            <a:srgbClr val="E46962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Opening Screen" type="title">
  <p:cSld name="1. Opening Screen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>
            <a:spLocks noGrp="1"/>
          </p:cNvSpPr>
          <p:nvPr>
            <p:ph type="pic" idx="2"/>
          </p:nvPr>
        </p:nvSpPr>
        <p:spPr>
          <a:xfrm>
            <a:off x="0" y="-640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123000" y="266422"/>
            <a:ext cx="3518400" cy="27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55F7A"/>
              </a:buClr>
              <a:buSzPts val="1600"/>
              <a:buFont typeface="DM Serif Text"/>
              <a:buNone/>
              <a:defRPr sz="1600">
                <a:solidFill>
                  <a:srgbClr val="155F7A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3734825"/>
            <a:ext cx="8427300" cy="951600"/>
          </a:xfrm>
          <a:prstGeom prst="rect">
            <a:avLst/>
          </a:prstGeom>
          <a:solidFill>
            <a:srgbClr val="07283B">
              <a:alpha val="85000"/>
            </a:srgbClr>
          </a:solidFill>
          <a:ln>
            <a:noFill/>
          </a:ln>
        </p:spPr>
        <p:txBody>
          <a:bodyPr spcFirstLastPara="1" wrap="square" lIns="68580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7406400" y="3570300"/>
            <a:ext cx="1737600" cy="8304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0800000">
            <a:off x="7405275" y="4400650"/>
            <a:ext cx="1022100" cy="286800"/>
          </a:xfrm>
          <a:prstGeom prst="rtTriangle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96749" y="3734825"/>
            <a:ext cx="1069171" cy="47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685800" y="3890109"/>
            <a:ext cx="4996500" cy="390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ACC5"/>
              </a:buClr>
              <a:buSzPts val="2800"/>
              <a:buFont typeface="DM Serif Text"/>
              <a:buNone/>
              <a:defRPr>
                <a:solidFill>
                  <a:srgbClr val="00ACC5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3"/>
          </p:nvPr>
        </p:nvSpPr>
        <p:spPr>
          <a:xfrm>
            <a:off x="685800" y="4261790"/>
            <a:ext cx="6506700" cy="3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ource Sans Pro"/>
              <a:buNone/>
              <a:defRPr sz="2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1146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E46962"/>
          </p15:clr>
        </p15:guide>
        <p15:guide id="2" pos="432">
          <p15:clr>
            <a:srgbClr val="E46962"/>
          </p15:clr>
        </p15:guide>
        <p15:guide id="3" orient="horz" pos="2952">
          <p15:clr>
            <a:srgbClr val="E46962"/>
          </p15:clr>
        </p15:guide>
        <p15:guide id="4" pos="5443">
          <p15:clr>
            <a:srgbClr val="E46962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Opening Screen 2">
  <p:cSld name="1. Opening Screen 2">
    <p:bg>
      <p:bgPr>
        <a:solidFill>
          <a:srgbClr val="07283B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>
            <a:spLocks noGrp="1"/>
          </p:cNvSpPr>
          <p:nvPr>
            <p:ph type="pic" idx="2"/>
          </p:nvPr>
        </p:nvSpPr>
        <p:spPr>
          <a:xfrm>
            <a:off x="4562400" y="0"/>
            <a:ext cx="4607100" cy="5055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4800" y="457200"/>
            <a:ext cx="1108100" cy="4967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22;p3"/>
          <p:cNvCxnSpPr/>
          <p:nvPr/>
        </p:nvCxnSpPr>
        <p:spPr>
          <a:xfrm>
            <a:off x="574800" y="1087800"/>
            <a:ext cx="4314000" cy="6300"/>
          </a:xfrm>
          <a:prstGeom prst="straightConnector1">
            <a:avLst/>
          </a:prstGeom>
          <a:noFill/>
          <a:ln w="19050" cap="flat" cmpd="sng">
            <a:solidFill>
              <a:srgbClr val="FAAF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23;p3"/>
          <p:cNvSpPr/>
          <p:nvPr/>
        </p:nvSpPr>
        <p:spPr>
          <a:xfrm>
            <a:off x="0" y="5055125"/>
            <a:ext cx="9169500" cy="86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574800" y="2421866"/>
            <a:ext cx="3877800" cy="121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ACC5"/>
              </a:buClr>
              <a:buSzPts val="3400"/>
              <a:buFont typeface="DM Serif Text"/>
              <a:buNone/>
              <a:defRPr sz="3400">
                <a:solidFill>
                  <a:srgbClr val="00ACC5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574800" y="3816925"/>
            <a:ext cx="3846900" cy="86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ource Sans Pro"/>
              <a:buNone/>
              <a:defRPr sz="2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3"/>
          </p:nvPr>
        </p:nvSpPr>
        <p:spPr>
          <a:xfrm>
            <a:off x="574800" y="1221575"/>
            <a:ext cx="3846900" cy="27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5732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E46962"/>
          </p15:clr>
        </p15:guide>
        <p15:guide id="2" pos="362">
          <p15:clr>
            <a:srgbClr val="E46962"/>
          </p15:clr>
        </p15:guide>
        <p15:guide id="3" orient="horz" pos="2952">
          <p15:clr>
            <a:srgbClr val="E46962"/>
          </p15:clr>
        </p15:guide>
        <p15:guide id="4" pos="5443">
          <p15:clr>
            <a:srgbClr val="E46962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| 2-Column Grid">
  <p:cSld name="2. Content | 2-Column Grid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" name="Google Shape;41;p5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999F"/>
              </a:buClr>
              <a:buSzPts val="900"/>
              <a:buFont typeface="Source Sans Pro"/>
              <a:buNone/>
              <a:defRPr sz="900" b="1">
                <a:solidFill>
                  <a:srgbClr val="91999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3" name="Google Shape;43;p5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43238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2830">
          <p15:clr>
            <a:srgbClr val="E46962"/>
          </p15:clr>
        </p15:guide>
        <p15:guide id="7" pos="3045">
          <p15:clr>
            <a:srgbClr val="E46962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| 4-Column Grid">
  <p:cSld name="2. Content | 4-Column Grid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" name="Google Shape;54;p7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999F"/>
              </a:buClr>
              <a:buSzPts val="900"/>
              <a:buFont typeface="Source Sans Pro"/>
              <a:buNone/>
              <a:defRPr sz="900" b="1">
                <a:solidFill>
                  <a:srgbClr val="91999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5" name="Google Shape;55;p7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7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57" name="Google Shape;57;p7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7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373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1523">
          <p15:clr>
            <a:srgbClr val="E46962"/>
          </p15:clr>
        </p15:guide>
        <p15:guide id="7" pos="1739">
          <p15:clr>
            <a:srgbClr val="E46962"/>
          </p15:clr>
        </p15:guide>
        <p15:guide id="8" pos="2830">
          <p15:clr>
            <a:srgbClr val="E46962"/>
          </p15:clr>
        </p15:guide>
        <p15:guide id="9" pos="3045">
          <p15:clr>
            <a:srgbClr val="E46962"/>
          </p15:clr>
        </p15:guide>
        <p15:guide id="10" pos="4136">
          <p15:clr>
            <a:srgbClr val="E46962"/>
          </p15:clr>
        </p15:guide>
        <p15:guide id="11" pos="4352">
          <p15:clr>
            <a:srgbClr val="E46962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Statement Screen | With Eyebrow Header">
  <p:cSld name="3. Statement Screen | With Eyebrow Header">
    <p:bg>
      <p:bgPr>
        <a:solidFill>
          <a:srgbClr val="07283B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2" name="Google Shape;62;p8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urce Sans Pro"/>
              <a:buNone/>
              <a:defRPr sz="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3" name="Google Shape;63;p8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64;p8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65" name="Google Shape;65;p8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8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3620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Statement Screen | 2">
  <p:cSld name="3. Statement Screen | 2">
    <p:bg>
      <p:bgPr>
        <a:solidFill>
          <a:srgbClr val="07283B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5" name="Google Shape;85;p11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urce Sans Pro"/>
              <a:buNone/>
              <a:defRPr sz="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6" name="Google Shape;86;p11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" name="Google Shape;87;p11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88" name="Google Shape;88;p11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1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2"/>
          </p:nvPr>
        </p:nvSpPr>
        <p:spPr>
          <a:xfrm>
            <a:off x="685825" y="2123163"/>
            <a:ext cx="7952700" cy="207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ans Pro"/>
              <a:buNone/>
              <a:defRPr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975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Statement Screen | Full Photo Background">
  <p:cSld name="3. Statement Screen | Full Photo Background">
    <p:bg>
      <p:bgPr>
        <a:solidFill>
          <a:srgbClr val="07283B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>
            <a:spLocks noGrp="1"/>
          </p:cNvSpPr>
          <p:nvPr>
            <p:ph type="pic" idx="2"/>
          </p:nvPr>
        </p:nvSpPr>
        <p:spPr>
          <a:xfrm>
            <a:off x="0" y="-640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12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95" name="Google Shape;95;p12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2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12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9" name="Google Shape;99;p12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urce Sans Pro"/>
              <a:buNone/>
              <a:defRPr sz="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12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8234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4 Column Grid">
  <p:cSld name="BLANK_3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1523">
          <p15:clr>
            <a:srgbClr val="E46962"/>
          </p15:clr>
        </p15:guide>
        <p15:guide id="7" pos="1739">
          <p15:clr>
            <a:srgbClr val="E46962"/>
          </p15:clr>
        </p15:guide>
        <p15:guide id="8" pos="2830">
          <p15:clr>
            <a:srgbClr val="E46962"/>
          </p15:clr>
        </p15:guide>
        <p15:guide id="9" pos="3045">
          <p15:clr>
            <a:srgbClr val="E46962"/>
          </p15:clr>
        </p15:guide>
        <p15:guide id="10" pos="4136">
          <p15:clr>
            <a:srgbClr val="E46962"/>
          </p15:clr>
        </p15:guide>
        <p15:guide id="11" pos="4352">
          <p15:clr>
            <a:srgbClr val="E46962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| Full Width - Moonstone Background">
  <p:cSld name="2. Content | Full Width - Moonstone Background">
    <p:bg>
      <p:bgPr>
        <a:solidFill>
          <a:srgbClr val="F8F6F4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6" name="Google Shape;116;p14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999F"/>
              </a:buClr>
              <a:buSzPts val="900"/>
              <a:buFont typeface="Source Sans Pro"/>
              <a:buNone/>
              <a:defRPr sz="900" b="1">
                <a:solidFill>
                  <a:srgbClr val="91999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7" name="Google Shape;117;p14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" name="Google Shape;118;p14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119" name="Google Shape;119;p14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4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0469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1 Column Grid">
  <p:cSld name="Blank | 1 Column Grid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059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2 Column Grid">
  <p:cSld name="Blank | 2 Column Grid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988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2830">
          <p15:clr>
            <a:srgbClr val="E46962"/>
          </p15:clr>
        </p15:guide>
        <p15:guide id="7" pos="3045">
          <p15:clr>
            <a:srgbClr val="E46962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3 Column Grid">
  <p:cSld name="Blank | 3 Column Grid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79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1959">
          <p15:clr>
            <a:srgbClr val="E46962"/>
          </p15:clr>
        </p15:guide>
        <p15:guide id="7" pos="2175">
          <p15:clr>
            <a:srgbClr val="E46962"/>
          </p15:clr>
        </p15:guide>
        <p15:guide id="8" pos="3701">
          <p15:clr>
            <a:srgbClr val="E46962"/>
          </p15:clr>
        </p15:guide>
        <p15:guide id="9" pos="3918">
          <p15:clr>
            <a:srgbClr val="E46962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4 Column Grid">
  <p:cSld name="Blank | 4 Column Grid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2715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1523">
          <p15:clr>
            <a:srgbClr val="E46962"/>
          </p15:clr>
        </p15:guide>
        <p15:guide id="7" pos="1739">
          <p15:clr>
            <a:srgbClr val="E46962"/>
          </p15:clr>
        </p15:guide>
        <p15:guide id="8" pos="2830">
          <p15:clr>
            <a:srgbClr val="E46962"/>
          </p15:clr>
        </p15:guide>
        <p15:guide id="9" pos="3045">
          <p15:clr>
            <a:srgbClr val="E46962"/>
          </p15:clr>
        </p15:guide>
        <p15:guide id="10" pos="4136">
          <p15:clr>
            <a:srgbClr val="E46962"/>
          </p15:clr>
        </p15:guide>
        <p15:guide id="11" pos="4352">
          <p15:clr>
            <a:srgbClr val="E46962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509595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Opening Screen 1">
  <p:cSld name="1. Opening Screen 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>
            <a:spLocks noGrp="1"/>
          </p:cNvSpPr>
          <p:nvPr>
            <p:ph type="pic" idx="2"/>
          </p:nvPr>
        </p:nvSpPr>
        <p:spPr>
          <a:xfrm>
            <a:off x="0" y="-640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6" name="Google Shape;136;p20"/>
          <p:cNvSpPr txBox="1">
            <a:spLocks noGrp="1"/>
          </p:cNvSpPr>
          <p:nvPr>
            <p:ph type="subTitle" idx="1"/>
          </p:nvPr>
        </p:nvSpPr>
        <p:spPr>
          <a:xfrm>
            <a:off x="5123000" y="266422"/>
            <a:ext cx="35184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5F7A"/>
              </a:buClr>
              <a:buSzPts val="1600"/>
              <a:buFont typeface="DM Serif Text"/>
              <a:buNone/>
              <a:defRPr sz="1600">
                <a:solidFill>
                  <a:srgbClr val="155F7A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0"/>
          <p:cNvSpPr/>
          <p:nvPr/>
        </p:nvSpPr>
        <p:spPr>
          <a:xfrm>
            <a:off x="0" y="3734825"/>
            <a:ext cx="8427300" cy="951600"/>
          </a:xfrm>
          <a:prstGeom prst="rect">
            <a:avLst/>
          </a:prstGeom>
          <a:solidFill>
            <a:srgbClr val="07283B">
              <a:alpha val="84710"/>
            </a:srgbClr>
          </a:solidFill>
          <a:ln>
            <a:noFill/>
          </a:ln>
        </p:spPr>
        <p:txBody>
          <a:bodyPr spcFirstLastPara="1" wrap="square" lIns="685800" tIns="0" rIns="91425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0"/>
          <p:cNvSpPr/>
          <p:nvPr/>
        </p:nvSpPr>
        <p:spPr>
          <a:xfrm>
            <a:off x="7406400" y="3570300"/>
            <a:ext cx="1737600" cy="8304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0"/>
          <p:cNvSpPr/>
          <p:nvPr/>
        </p:nvSpPr>
        <p:spPr>
          <a:xfrm rot="10800000">
            <a:off x="7405275" y="4400650"/>
            <a:ext cx="1022100" cy="286800"/>
          </a:xfrm>
          <a:prstGeom prst="rtTriangle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96749" y="3734825"/>
            <a:ext cx="1069171" cy="47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0"/>
          <p:cNvSpPr txBox="1">
            <a:spLocks noGrp="1"/>
          </p:cNvSpPr>
          <p:nvPr>
            <p:ph type="title"/>
          </p:nvPr>
        </p:nvSpPr>
        <p:spPr>
          <a:xfrm>
            <a:off x="685800" y="3890109"/>
            <a:ext cx="4996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CC5"/>
              </a:buClr>
              <a:buSzPts val="2800"/>
              <a:buFont typeface="DM Serif Text"/>
              <a:buNone/>
              <a:defRPr>
                <a:solidFill>
                  <a:srgbClr val="00ACC5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subTitle" idx="3"/>
          </p:nvPr>
        </p:nvSpPr>
        <p:spPr>
          <a:xfrm>
            <a:off x="685800" y="4261790"/>
            <a:ext cx="6506700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0658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E46962"/>
          </p15:clr>
        </p15:guide>
        <p15:guide id="2" pos="432">
          <p15:clr>
            <a:srgbClr val="E46962"/>
          </p15:clr>
        </p15:guide>
        <p15:guide id="3" orient="horz" pos="2952">
          <p15:clr>
            <a:srgbClr val="E46962"/>
          </p15:clr>
        </p15:guide>
        <p15:guide id="4" pos="5443">
          <p15:clr>
            <a:srgbClr val="E46962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2FFE4-DE4A-4CB5-91C4-D539C7383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61850-D420-4037-B023-8F89699A9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3EEEC-8C75-4898-B738-7B867D527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9EBA-28C5-46CA-8E34-7D77175BE261}" type="datetimeFigureOut">
              <a:rPr lang="en-US" smtClean="0"/>
              <a:t>5/10/26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5B8AB-DF85-486C-863D-347D048F7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B4970-F55D-4829-B387-5B27A0660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E73EC-F1D6-43D3-ABAA-60DCA97B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1756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Statement Screen | 1">
  <p:cSld name="3. Statement Screen | 1">
    <p:bg>
      <p:bgPr>
        <a:solidFill>
          <a:srgbClr val="07283B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5" name="Google Shape;75;p10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urce Sans Pro"/>
              <a:buNone/>
              <a:defRPr sz="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6" name="Google Shape;76;p10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" name="Google Shape;77;p10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78" name="Google Shape;78;p10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0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title"/>
          </p:nvPr>
        </p:nvSpPr>
        <p:spPr>
          <a:xfrm>
            <a:off x="685825" y="936950"/>
            <a:ext cx="41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ACC5"/>
              </a:buClr>
              <a:buSzPts val="2400"/>
              <a:buFont typeface="DM Serif Text"/>
              <a:buNone/>
              <a:defRPr sz="2400">
                <a:solidFill>
                  <a:srgbClr val="00ACC5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subTitle" idx="2"/>
          </p:nvPr>
        </p:nvSpPr>
        <p:spPr>
          <a:xfrm>
            <a:off x="685825" y="1597138"/>
            <a:ext cx="7952700" cy="207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sz="2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988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| Full Width">
  <p:cSld name="2. Content | Full Width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999F"/>
              </a:buClr>
              <a:buSzPts val="900"/>
              <a:buFont typeface="Source Sans Pro"/>
              <a:buNone/>
              <a:defRPr sz="900" b="1">
                <a:solidFill>
                  <a:srgbClr val="91999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" name="Google Shape;30;p4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31;p4"/>
          <p:cNvSpPr/>
          <p:nvPr/>
        </p:nvSpPr>
        <p:spPr>
          <a:xfrm>
            <a:off x="-4762" y="5065028"/>
            <a:ext cx="8855100" cy="115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AAF3F"/>
              </a:solidFill>
            </a:endParaRPr>
          </a:p>
        </p:txBody>
      </p:sp>
      <p:sp>
        <p:nvSpPr>
          <p:cNvPr id="32" name="Google Shape;32;p4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3" name="Google Shape;33;p4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82040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E46962"/>
          </p15:clr>
        </p15:guide>
        <p15:guide id="2" pos="7256">
          <p15:clr>
            <a:srgbClr val="E46962"/>
          </p15:clr>
        </p15:guide>
        <p15:guide id="3" pos="576">
          <p15:clr>
            <a:srgbClr val="E46962"/>
          </p15:clr>
        </p15:guide>
        <p15:guide id="4" orient="horz" pos="384">
          <p15:clr>
            <a:srgbClr val="E46962"/>
          </p15:clr>
        </p15:guide>
        <p15:guide id="5" orient="horz" pos="3936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4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42A31-B7D6-E16B-F929-011ED8F90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E7BC0F-2BF2-553A-2404-72E5A936F9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CCB18-F512-6C91-901C-5978D0BDD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45FF-89F4-4044-96A8-147CCEC8C59F}" type="datetimeFigureOut">
              <a:rPr lang="en-US" smtClean="0"/>
              <a:t>5/10/26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C6240-C60E-326E-DBF5-E3BF8F86F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0CF56-CD2F-9CC7-4A21-C54779368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A8E2-5964-5E4D-8EFD-39795E86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792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3E663-A214-06A9-4379-CB39C9BCF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440B6-C541-DD58-0D02-B47D1990A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A3102-E997-D9A5-B101-4F3C02240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45FF-89F4-4044-96A8-147CCEC8C59F}" type="datetimeFigureOut">
              <a:rPr lang="en-US" smtClean="0"/>
              <a:t>5/10/26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6DFF1-1B7C-3831-4481-BE7F7771A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32ADB-F98D-78E7-AA4A-9020BC75B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A8E2-5964-5E4D-8EFD-39795E86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829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2C46A-DD86-0590-4388-0878F288F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CA459-568E-72A5-1ED3-64E7592C0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93EBC-7556-7BC3-BA2F-49FA933DE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45FF-89F4-4044-96A8-147CCEC8C59F}" type="datetimeFigureOut">
              <a:rPr lang="en-US" smtClean="0"/>
              <a:t>5/10/26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35D3E-F368-4D29-44BD-7264BD74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8CF80-9114-1A6C-FB2E-BBEC36B14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A8E2-5964-5E4D-8EFD-39795E86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353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1DED-55E4-E004-1B11-18C64BA7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64781-4A19-3B31-ACAC-1BD6D397E6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D3B5D-0359-7E13-CF7C-17330F715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015BA-9161-A749-9394-E39A7EBC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45FF-89F4-4044-96A8-147CCEC8C59F}" type="datetimeFigureOut">
              <a:rPr lang="en-US" smtClean="0"/>
              <a:t>5/10/26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07B38-7951-A2EA-142B-2A00DC0B4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45C77-5F84-44C8-4170-510825FC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A8E2-5964-5E4D-8EFD-39795E86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1766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ABCB3-381A-6B8C-F4BC-6397567C2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2BCA0-91FC-B5B7-4A58-CBD98352C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4C98F9-BC70-8163-9598-D2C8CDB153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3152B4-C0C0-916E-F05D-84BEDBC682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5429FC-4D05-F36B-112A-CB727C2F61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7208E-2479-0969-09FF-1E0E7C323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45FF-89F4-4044-96A8-147CCEC8C59F}" type="datetimeFigureOut">
              <a:rPr lang="en-US" smtClean="0"/>
              <a:t>5/10/26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B9622D-E295-FE85-ACC7-2C92E0CE8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F968A0-E469-7FD6-CAEC-4ADC5604B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A8E2-5964-5E4D-8EFD-39795E86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4597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3C266-358A-F6A0-AC72-0F971670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B8B39F-6FEB-988F-53BA-BBC71BEF6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45FF-89F4-4044-96A8-147CCEC8C59F}" type="datetimeFigureOut">
              <a:rPr lang="en-US" smtClean="0"/>
              <a:t>5/10/26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EA68BB-3139-7988-FC10-8EB347C4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81805-045B-4E45-2B16-5FB615D73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A8E2-5964-5E4D-8EFD-39795E86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489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8B9754-4915-132D-706C-5573C444A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45FF-89F4-4044-96A8-147CCEC8C59F}" type="datetimeFigureOut">
              <a:rPr lang="en-US" smtClean="0"/>
              <a:t>5/10/26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B951C-3BB4-32D6-8B75-75EA821AC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CC1DD-6756-5BC2-0248-D5F532880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A8E2-5964-5E4D-8EFD-39795E86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9365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52328-FEA7-C06A-2846-D15B93402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60372-0091-480D-F46D-EAF89B54C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CD197-089F-918A-A2F3-6DBD7F09F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4A4950-97C4-F174-F8A0-BAD36B41C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45FF-89F4-4044-96A8-147CCEC8C59F}" type="datetimeFigureOut">
              <a:rPr lang="en-US" smtClean="0"/>
              <a:t>5/10/26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193F62-0A8C-C363-4025-59585393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36D1E-90E6-B35E-92F0-9B52E2FA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A8E2-5964-5E4D-8EFD-39795E86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1621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37158-34AD-6F9A-6C2F-AF393040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3F3BCF-7300-628E-9576-4E0DD823E4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BE8C0A-17AB-B113-30D0-388301318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70C77-EF06-7D5F-81BC-E8AE10B1D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45FF-89F4-4044-96A8-147CCEC8C59F}" type="datetimeFigureOut">
              <a:rPr lang="en-US" smtClean="0"/>
              <a:t>5/10/26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A81EA-A01A-6667-DDED-A2B43F603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B396A-CF2C-D484-01D8-90E009FCD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A8E2-5964-5E4D-8EFD-39795E86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1011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A5A73-ACE7-8E4F-D163-7C099544B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C28FC5-D507-AF7C-01FD-A695F5A55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B99C2-C4BE-FBB1-84C8-FA42BDC7A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45FF-89F4-4044-96A8-147CCEC8C59F}" type="datetimeFigureOut">
              <a:rPr lang="en-US" smtClean="0"/>
              <a:t>5/10/26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02BA8-79A8-5153-B53F-3A0337F8A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97538-EBA4-2EEA-9292-667CCBC4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A8E2-5964-5E4D-8EFD-39795E86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43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100"/>
            </a:lvl1pPr>
            <a:lvl2pPr marL="0" lvl="1" indent="0" algn="r">
              <a:spcBef>
                <a:spcPts val="0"/>
              </a:spcBef>
              <a:buNone/>
              <a:defRPr sz="1100"/>
            </a:lvl2pPr>
            <a:lvl3pPr marL="0" lvl="2" indent="0" algn="r">
              <a:spcBef>
                <a:spcPts val="0"/>
              </a:spcBef>
              <a:buNone/>
              <a:defRPr sz="1100"/>
            </a:lvl3pPr>
            <a:lvl4pPr marL="0" lvl="3" indent="0" algn="r">
              <a:spcBef>
                <a:spcPts val="0"/>
              </a:spcBef>
              <a:buNone/>
              <a:defRPr sz="1100"/>
            </a:lvl4pPr>
            <a:lvl5pPr marL="0" lvl="4" indent="0" algn="r">
              <a:spcBef>
                <a:spcPts val="0"/>
              </a:spcBef>
              <a:buNone/>
              <a:defRPr sz="1100"/>
            </a:lvl5pPr>
            <a:lvl6pPr marL="0" lvl="5" indent="0" algn="r">
              <a:spcBef>
                <a:spcPts val="0"/>
              </a:spcBef>
              <a:buNone/>
              <a:defRPr sz="1100"/>
            </a:lvl6pPr>
            <a:lvl7pPr marL="0" lvl="6" indent="0" algn="r">
              <a:spcBef>
                <a:spcPts val="0"/>
              </a:spcBef>
              <a:buNone/>
              <a:defRPr sz="1100"/>
            </a:lvl7pPr>
            <a:lvl8pPr marL="0" lvl="7" indent="0" algn="r">
              <a:spcBef>
                <a:spcPts val="0"/>
              </a:spcBef>
              <a:buNone/>
              <a:defRPr sz="1100"/>
            </a:lvl8pPr>
            <a:lvl9pPr marL="0" lvl="8" indent="0" algn="r">
              <a:spcBef>
                <a:spcPts val="0"/>
              </a:spcBef>
              <a:buNone/>
              <a:defRPr sz="1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5B58DB-8C38-A5AD-7460-943A4155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21BBA9-7ED0-ECDB-6767-11BABF1CD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FC17A-387F-28DE-28E9-52ADE4AD4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45FF-89F4-4044-96A8-147CCEC8C59F}" type="datetimeFigureOut">
              <a:rPr lang="en-US" smtClean="0"/>
              <a:t>5/10/26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5E814-525B-862B-F708-BEA69B13B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FC8B2-BEBD-7AD6-B94C-62708CB0A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A8E2-5964-5E4D-8EFD-39795E86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539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Opening Screen 1">
  <p:cSld name="1. Opening Screen 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>
            <a:spLocks noGrp="1"/>
          </p:cNvSpPr>
          <p:nvPr>
            <p:ph type="pic" idx="2"/>
          </p:nvPr>
        </p:nvSpPr>
        <p:spPr>
          <a:xfrm>
            <a:off x="0" y="-640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6" name="Google Shape;136;p20"/>
          <p:cNvSpPr txBox="1">
            <a:spLocks noGrp="1"/>
          </p:cNvSpPr>
          <p:nvPr>
            <p:ph type="subTitle" idx="1"/>
          </p:nvPr>
        </p:nvSpPr>
        <p:spPr>
          <a:xfrm>
            <a:off x="5123000" y="266422"/>
            <a:ext cx="35184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5F7A"/>
              </a:buClr>
              <a:buSzPts val="1600"/>
              <a:buFont typeface="DM Serif Text"/>
              <a:buNone/>
              <a:defRPr sz="1600">
                <a:solidFill>
                  <a:srgbClr val="155F7A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0"/>
          <p:cNvSpPr/>
          <p:nvPr/>
        </p:nvSpPr>
        <p:spPr>
          <a:xfrm>
            <a:off x="0" y="3734825"/>
            <a:ext cx="8427300" cy="951600"/>
          </a:xfrm>
          <a:prstGeom prst="rect">
            <a:avLst/>
          </a:prstGeom>
          <a:solidFill>
            <a:srgbClr val="07283B">
              <a:alpha val="84710"/>
            </a:srgbClr>
          </a:solidFill>
          <a:ln>
            <a:noFill/>
          </a:ln>
        </p:spPr>
        <p:txBody>
          <a:bodyPr spcFirstLastPara="1" wrap="square" lIns="685800" tIns="0" rIns="91425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0"/>
          <p:cNvSpPr/>
          <p:nvPr/>
        </p:nvSpPr>
        <p:spPr>
          <a:xfrm>
            <a:off x="7406400" y="3570300"/>
            <a:ext cx="1737600" cy="8304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0"/>
          <p:cNvSpPr/>
          <p:nvPr/>
        </p:nvSpPr>
        <p:spPr>
          <a:xfrm rot="10800000">
            <a:off x="7405275" y="4400650"/>
            <a:ext cx="1022100" cy="286800"/>
          </a:xfrm>
          <a:prstGeom prst="rtTriangle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20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6750" y="3734826"/>
            <a:ext cx="1069171" cy="47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0"/>
          <p:cNvSpPr txBox="1">
            <a:spLocks noGrp="1"/>
          </p:cNvSpPr>
          <p:nvPr>
            <p:ph type="title"/>
          </p:nvPr>
        </p:nvSpPr>
        <p:spPr>
          <a:xfrm>
            <a:off x="685800" y="3890109"/>
            <a:ext cx="4996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CC5"/>
              </a:buClr>
              <a:buSzPts val="2800"/>
              <a:buFont typeface="DM Serif Text"/>
              <a:buNone/>
              <a:defRPr>
                <a:solidFill>
                  <a:srgbClr val="00ACC5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subTitle" idx="3"/>
          </p:nvPr>
        </p:nvSpPr>
        <p:spPr>
          <a:xfrm>
            <a:off x="685800" y="4261790"/>
            <a:ext cx="6506700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8959428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84">
          <p15:clr>
            <a:srgbClr val="E46962"/>
          </p15:clr>
        </p15:guide>
        <p15:guide id="2" pos="576">
          <p15:clr>
            <a:srgbClr val="E46962"/>
          </p15:clr>
        </p15:guide>
        <p15:guide id="3" orient="horz" pos="3936">
          <p15:clr>
            <a:srgbClr val="E46962"/>
          </p15:clr>
        </p15:guide>
        <p15:guide id="4" pos="7257">
          <p15:clr>
            <a:srgbClr val="E46962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| 3-Column Grid">
  <p:cSld name="2. Content | 3-Column Grid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999F"/>
              </a:buClr>
              <a:buSzPts val="900"/>
              <a:buFont typeface="Source Sans Pro"/>
              <a:buNone/>
              <a:defRPr sz="900" b="1">
                <a:solidFill>
                  <a:srgbClr val="91999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6" name="Google Shape;46;p6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47;p6"/>
          <p:cNvSpPr/>
          <p:nvPr/>
        </p:nvSpPr>
        <p:spPr>
          <a:xfrm>
            <a:off x="-4762" y="5065028"/>
            <a:ext cx="8855100" cy="104911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AAF3F"/>
              </a:solidFill>
            </a:endParaRPr>
          </a:p>
        </p:txBody>
      </p:sp>
      <p:sp>
        <p:nvSpPr>
          <p:cNvPr id="48" name="Google Shape;48;p6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9" name="Google Shape;49;p6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3262694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E46962"/>
          </p15:clr>
        </p15:guide>
        <p15:guide id="2" pos="7256">
          <p15:clr>
            <a:srgbClr val="E46962"/>
          </p15:clr>
        </p15:guide>
        <p15:guide id="3" pos="576">
          <p15:clr>
            <a:srgbClr val="E46962"/>
          </p15:clr>
        </p15:guide>
        <p15:guide id="4" orient="horz" pos="384">
          <p15:clr>
            <a:srgbClr val="E46962"/>
          </p15:clr>
        </p15:guide>
        <p15:guide id="5" orient="horz" pos="3936">
          <p15:clr>
            <a:srgbClr val="E46962"/>
          </p15:clr>
        </p15:guide>
        <p15:guide id="6" pos="2612">
          <p15:clr>
            <a:srgbClr val="E46962"/>
          </p15:clr>
        </p15:guide>
        <p15:guide id="7" pos="2900">
          <p15:clr>
            <a:srgbClr val="E46962"/>
          </p15:clr>
        </p15:guide>
        <p15:guide id="8" pos="4935">
          <p15:clr>
            <a:srgbClr val="E46962"/>
          </p15:clr>
        </p15:guide>
        <p15:guide id="9" pos="5224">
          <p15:clr>
            <a:srgbClr val="E46962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| Full Width">
  <p:cSld name="2. Content | Full Width"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999F"/>
              </a:buClr>
              <a:buSzPts val="900"/>
              <a:buFont typeface="Source Sans Pro"/>
              <a:buNone/>
              <a:defRPr sz="900" b="1">
                <a:solidFill>
                  <a:srgbClr val="91999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4" name="Google Shape;154;p22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" name="Google Shape;155;p22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156" name="Google Shape;156;p22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2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3416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Opening Screen" type="title">
  <p:cSld name="1. Opening Scree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>
            <a:spLocks noGrp="1"/>
          </p:cNvSpPr>
          <p:nvPr>
            <p:ph type="pic" idx="2"/>
          </p:nvPr>
        </p:nvSpPr>
        <p:spPr>
          <a:xfrm>
            <a:off x="0" y="-640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20"/>
          <p:cNvSpPr txBox="1">
            <a:spLocks noGrp="1"/>
          </p:cNvSpPr>
          <p:nvPr>
            <p:ph type="subTitle" idx="1"/>
          </p:nvPr>
        </p:nvSpPr>
        <p:spPr>
          <a:xfrm>
            <a:off x="5123000" y="266422"/>
            <a:ext cx="3518400" cy="27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55F7A"/>
              </a:buClr>
              <a:buSzPts val="1600"/>
              <a:buFont typeface="DM Serif Text"/>
              <a:buNone/>
              <a:defRPr sz="1600">
                <a:solidFill>
                  <a:srgbClr val="155F7A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0"/>
          <p:cNvSpPr/>
          <p:nvPr/>
        </p:nvSpPr>
        <p:spPr>
          <a:xfrm>
            <a:off x="0" y="3734825"/>
            <a:ext cx="8427300" cy="951600"/>
          </a:xfrm>
          <a:prstGeom prst="rect">
            <a:avLst/>
          </a:prstGeom>
          <a:solidFill>
            <a:srgbClr val="07283B">
              <a:alpha val="85000"/>
            </a:srgbClr>
          </a:solidFill>
          <a:ln>
            <a:noFill/>
          </a:ln>
        </p:spPr>
        <p:txBody>
          <a:bodyPr spcFirstLastPara="1" wrap="square" lIns="68580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7" name="Google Shape;137;p20"/>
          <p:cNvSpPr/>
          <p:nvPr/>
        </p:nvSpPr>
        <p:spPr>
          <a:xfrm>
            <a:off x="7406400" y="3570300"/>
            <a:ext cx="1737600" cy="8304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0"/>
          <p:cNvSpPr/>
          <p:nvPr/>
        </p:nvSpPr>
        <p:spPr>
          <a:xfrm rot="10800000">
            <a:off x="7405275" y="4400650"/>
            <a:ext cx="1022100" cy="286800"/>
          </a:xfrm>
          <a:prstGeom prst="rtTriangle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9" name="Google Shape;13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96749" y="3734825"/>
            <a:ext cx="1069171" cy="47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685800" y="3890109"/>
            <a:ext cx="4996500" cy="390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ACC5"/>
              </a:buClr>
              <a:buSzPts val="2800"/>
              <a:buFont typeface="DM Serif Text"/>
              <a:buNone/>
              <a:defRPr>
                <a:solidFill>
                  <a:srgbClr val="00ACC5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subTitle" idx="3"/>
          </p:nvPr>
        </p:nvSpPr>
        <p:spPr>
          <a:xfrm>
            <a:off x="685800" y="4261790"/>
            <a:ext cx="6506700" cy="3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ource Sans Pro"/>
              <a:buNone/>
              <a:defRPr sz="2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538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E46962"/>
          </p15:clr>
        </p15:guide>
        <p15:guide id="2" pos="432">
          <p15:clr>
            <a:srgbClr val="E46962"/>
          </p15:clr>
        </p15:guide>
        <p15:guide id="3" orient="horz" pos="2952">
          <p15:clr>
            <a:srgbClr val="E46962"/>
          </p15:clr>
        </p15:guide>
        <p15:guide id="4" pos="5443">
          <p15:clr>
            <a:srgbClr val="E46962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Opening Screen 2">
  <p:cSld name="1. Opening Screen 2">
    <p:bg>
      <p:bgPr>
        <a:solidFill>
          <a:srgbClr val="07283B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>
            <a:spLocks noGrp="1"/>
          </p:cNvSpPr>
          <p:nvPr>
            <p:ph type="pic" idx="2"/>
          </p:nvPr>
        </p:nvSpPr>
        <p:spPr>
          <a:xfrm>
            <a:off x="4562400" y="0"/>
            <a:ext cx="4607100" cy="5055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44" name="Google Shape;14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4800" y="457200"/>
            <a:ext cx="1108100" cy="4967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21"/>
          <p:cNvCxnSpPr/>
          <p:nvPr/>
        </p:nvCxnSpPr>
        <p:spPr>
          <a:xfrm>
            <a:off x="574800" y="1087800"/>
            <a:ext cx="4314000" cy="6300"/>
          </a:xfrm>
          <a:prstGeom prst="straightConnector1">
            <a:avLst/>
          </a:prstGeom>
          <a:noFill/>
          <a:ln w="19050" cap="flat" cmpd="sng">
            <a:solidFill>
              <a:srgbClr val="FAAF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6" name="Google Shape;146;p21"/>
          <p:cNvSpPr/>
          <p:nvPr/>
        </p:nvSpPr>
        <p:spPr>
          <a:xfrm>
            <a:off x="0" y="5055125"/>
            <a:ext cx="9169500" cy="86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title"/>
          </p:nvPr>
        </p:nvSpPr>
        <p:spPr>
          <a:xfrm>
            <a:off x="574800" y="2421866"/>
            <a:ext cx="3877800" cy="121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ACC5"/>
              </a:buClr>
              <a:buSzPts val="3400"/>
              <a:buFont typeface="DM Serif Text"/>
              <a:buNone/>
              <a:defRPr sz="3400">
                <a:solidFill>
                  <a:srgbClr val="00ACC5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1"/>
          </p:nvPr>
        </p:nvSpPr>
        <p:spPr>
          <a:xfrm>
            <a:off x="574800" y="3816925"/>
            <a:ext cx="3846900" cy="86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ource Sans Pro"/>
              <a:buNone/>
              <a:defRPr sz="2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subTitle" idx="3"/>
          </p:nvPr>
        </p:nvSpPr>
        <p:spPr>
          <a:xfrm>
            <a:off x="574800" y="1221575"/>
            <a:ext cx="3846900" cy="27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7422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E46962"/>
          </p15:clr>
        </p15:guide>
        <p15:guide id="2" pos="362">
          <p15:clr>
            <a:srgbClr val="E46962"/>
          </p15:clr>
        </p15:guide>
        <p15:guide id="3" orient="horz" pos="2952">
          <p15:clr>
            <a:srgbClr val="E46962"/>
          </p15:clr>
        </p15:guide>
        <p15:guide id="4" pos="5443">
          <p15:clr>
            <a:srgbClr val="E46962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| 2-Column Grid">
  <p:cSld name="2. Content | 2-Column Grid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161" name="Google Shape;161;p23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4" name="Google Shape;164;p23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5" name="Google Shape;165;p23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999F"/>
              </a:buClr>
              <a:buSzPts val="900"/>
              <a:buFont typeface="Source Sans Pro"/>
              <a:buNone/>
              <a:defRPr sz="900" b="1">
                <a:solidFill>
                  <a:srgbClr val="91999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66" name="Google Shape;166;p23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19921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2830">
          <p15:clr>
            <a:srgbClr val="E46962"/>
          </p15:clr>
        </p15:guide>
        <p15:guide id="7" pos="3045">
          <p15:clr>
            <a:srgbClr val="E46962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| 3-Column Grid">
  <p:cSld name="2. Content | 3-Column Grid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9" name="Google Shape;169;p24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999F"/>
              </a:buClr>
              <a:buSzPts val="900"/>
              <a:buFont typeface="Source Sans Pro"/>
              <a:buNone/>
              <a:defRPr sz="900" b="1">
                <a:solidFill>
                  <a:srgbClr val="91999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70" name="Google Shape;170;p24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" name="Google Shape;171;p24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172" name="Google Shape;172;p24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4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0733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1959">
          <p15:clr>
            <a:srgbClr val="E46962"/>
          </p15:clr>
        </p15:guide>
        <p15:guide id="7" pos="2175">
          <p15:clr>
            <a:srgbClr val="E46962"/>
          </p15:clr>
        </p15:guide>
        <p15:guide id="8" pos="3701">
          <p15:clr>
            <a:srgbClr val="E46962"/>
          </p15:clr>
        </p15:guide>
        <p15:guide id="9" pos="3918">
          <p15:clr>
            <a:srgbClr val="E46962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| 4-Column Grid">
  <p:cSld name="2. Content | 4-Column Grid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999F"/>
              </a:buClr>
              <a:buSzPts val="900"/>
              <a:buFont typeface="Source Sans Pro"/>
              <a:buNone/>
              <a:defRPr sz="900" b="1">
                <a:solidFill>
                  <a:srgbClr val="91999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78" name="Google Shape;178;p25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9" name="Google Shape;179;p25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180" name="Google Shape;180;p25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5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5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310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1523">
          <p15:clr>
            <a:srgbClr val="E46962"/>
          </p15:clr>
        </p15:guide>
        <p15:guide id="7" pos="1739">
          <p15:clr>
            <a:srgbClr val="E46962"/>
          </p15:clr>
        </p15:guide>
        <p15:guide id="8" pos="2830">
          <p15:clr>
            <a:srgbClr val="E46962"/>
          </p15:clr>
        </p15:guide>
        <p15:guide id="9" pos="3045">
          <p15:clr>
            <a:srgbClr val="E46962"/>
          </p15:clr>
        </p15:guide>
        <p15:guide id="10" pos="4136">
          <p15:clr>
            <a:srgbClr val="E46962"/>
          </p15:clr>
        </p15:guide>
        <p15:guide id="11" pos="4352">
          <p15:clr>
            <a:srgbClr val="E46962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Statement Screen | With Eyebrow Header">
  <p:cSld name="3. Statement Screen | With Eyebrow Header">
    <p:bg>
      <p:bgPr>
        <a:solidFill>
          <a:srgbClr val="07283B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5" name="Google Shape;185;p26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urce Sans Pro"/>
              <a:buNone/>
              <a:defRPr sz="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86" name="Google Shape;186;p26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7" name="Google Shape;187;p26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188" name="Google Shape;188;p26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6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486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CUSTOM_13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Statement Screen | No Eyebrow Header">
  <p:cSld name="3. Statement Screen | No Eyebrow Header">
    <p:bg>
      <p:bgPr>
        <a:solidFill>
          <a:srgbClr val="07283B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193" name="Google Shape;193;p27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7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696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Statement Screen | 1">
  <p:cSld name="3. Statement Screen | 1">
    <p:bg>
      <p:bgPr>
        <a:solidFill>
          <a:srgbClr val="07283B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8" name="Google Shape;198;p28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urce Sans Pro"/>
              <a:buNone/>
              <a:defRPr sz="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99" name="Google Shape;199;p28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0" name="Google Shape;200;p28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201" name="Google Shape;201;p28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8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title"/>
          </p:nvPr>
        </p:nvSpPr>
        <p:spPr>
          <a:xfrm>
            <a:off x="685825" y="936950"/>
            <a:ext cx="41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ACC5"/>
              </a:buClr>
              <a:buSzPts val="2400"/>
              <a:buFont typeface="DM Serif Text"/>
              <a:buNone/>
              <a:defRPr sz="2400">
                <a:solidFill>
                  <a:srgbClr val="00ACC5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subTitle" idx="2"/>
          </p:nvPr>
        </p:nvSpPr>
        <p:spPr>
          <a:xfrm>
            <a:off x="685825" y="1597138"/>
            <a:ext cx="7952700" cy="207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sz="2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9966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Statement Screen | 2">
  <p:cSld name="3. Statement Screen | 2">
    <p:bg>
      <p:bgPr>
        <a:solidFill>
          <a:srgbClr val="07283B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8" name="Google Shape;208;p29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urce Sans Pro"/>
              <a:buNone/>
              <a:defRPr sz="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09" name="Google Shape;209;p29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0" name="Google Shape;210;p29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211" name="Google Shape;211;p29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9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9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4" name="Google Shape;214;p29"/>
          <p:cNvSpPr txBox="1">
            <a:spLocks noGrp="1"/>
          </p:cNvSpPr>
          <p:nvPr>
            <p:ph type="subTitle" idx="2"/>
          </p:nvPr>
        </p:nvSpPr>
        <p:spPr>
          <a:xfrm>
            <a:off x="685825" y="2123163"/>
            <a:ext cx="7952700" cy="207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ans Pro"/>
              <a:buNone/>
              <a:defRPr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847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Statement Screen | Full Photo Background">
  <p:cSld name="3. Statement Screen | Full Photo Background">
    <p:bg>
      <p:bgPr>
        <a:solidFill>
          <a:srgbClr val="07283B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>
            <a:spLocks noGrp="1"/>
          </p:cNvSpPr>
          <p:nvPr>
            <p:ph type="pic" idx="2"/>
          </p:nvPr>
        </p:nvSpPr>
        <p:spPr>
          <a:xfrm>
            <a:off x="0" y="-640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30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218" name="Google Shape;218;p30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0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0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1" name="Google Shape;221;p30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2" name="Google Shape;222;p30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urce Sans Pro"/>
              <a:buNone/>
              <a:defRPr sz="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23" name="Google Shape;223;p30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53800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Closing Screen">
  <p:cSld name="4. Closing Screen">
    <p:bg>
      <p:bgPr>
        <a:solidFill>
          <a:srgbClr val="07283B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9050" y="212285"/>
            <a:ext cx="982824" cy="44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1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7" name="Google Shape;227;p31"/>
          <p:cNvSpPr txBox="1"/>
          <p:nvPr/>
        </p:nvSpPr>
        <p:spPr>
          <a:xfrm>
            <a:off x="685823" y="2399573"/>
            <a:ext cx="38061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0ACC5"/>
                </a:solidFill>
                <a:latin typeface="DM Serif Text"/>
                <a:ea typeface="DM Serif Text"/>
                <a:cs typeface="DM Serif Text"/>
                <a:sym typeface="DM Serif Text"/>
              </a:rPr>
              <a:t>Thank You</a:t>
            </a:r>
            <a:endParaRPr sz="3800">
              <a:solidFill>
                <a:srgbClr val="00ACC5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sp>
        <p:nvSpPr>
          <p:cNvPr id="228" name="Google Shape;228;p31"/>
          <p:cNvSpPr txBox="1"/>
          <p:nvPr/>
        </p:nvSpPr>
        <p:spPr>
          <a:xfrm>
            <a:off x="685823" y="2398986"/>
            <a:ext cx="38061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0ACC5"/>
                </a:solidFill>
                <a:latin typeface="DM Serif Text"/>
                <a:ea typeface="DM Serif Text"/>
                <a:cs typeface="DM Serif Text"/>
                <a:sym typeface="DM Serif Text"/>
              </a:rPr>
              <a:t>Thank You</a:t>
            </a:r>
            <a:endParaRPr sz="3800">
              <a:solidFill>
                <a:srgbClr val="00ACC5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sp>
        <p:nvSpPr>
          <p:cNvPr id="229" name="Google Shape;229;p31"/>
          <p:cNvSpPr txBox="1"/>
          <p:nvPr/>
        </p:nvSpPr>
        <p:spPr>
          <a:xfrm>
            <a:off x="685825" y="3477750"/>
            <a:ext cx="55146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r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is a joint center for health systems innovation at Brigham and Women's Hospital </a:t>
            </a:r>
            <a:br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 the Harvard T.H. Chan School of Public Health.</a:t>
            </a:r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0" name="Google Shape;230;p31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urce Sans Pro"/>
              <a:buNone/>
              <a:defRPr sz="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31" name="Google Shape;231;p31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2" name="Google Shape;232;p31"/>
          <p:cNvPicPr preferRelativeResize="0"/>
          <p:nvPr/>
        </p:nvPicPr>
        <p:blipFill rotWithShape="1">
          <a:blip r:embed="rId3">
            <a:alphaModFix/>
          </a:blip>
          <a:srcRect t="77622"/>
          <a:stretch/>
        </p:blipFill>
        <p:spPr>
          <a:xfrm>
            <a:off x="685825" y="3889508"/>
            <a:ext cx="5055176" cy="400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1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234" name="Google Shape;234;p31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1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1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3429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2830">
          <p15:clr>
            <a:srgbClr val="E46962"/>
          </p15:clr>
        </p15:guide>
        <p15:guide id="7" pos="3045">
          <p15:clr>
            <a:srgbClr val="E46962"/>
          </p15:clr>
        </p15:guide>
        <p15:guide id="8" orient="horz" pos="2191">
          <p15:clr>
            <a:srgbClr val="E46962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| Full Width - Moonstone Background">
  <p:cSld name="2. Content | Full Width - Moonstone Background">
    <p:bg>
      <p:bgPr>
        <a:solidFill>
          <a:srgbClr val="F8F6F4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2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9" name="Google Shape;239;p32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999F"/>
              </a:buClr>
              <a:buSzPts val="900"/>
              <a:buFont typeface="Source Sans Pro"/>
              <a:buNone/>
              <a:defRPr sz="900" b="1">
                <a:solidFill>
                  <a:srgbClr val="91999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40" name="Google Shape;240;p32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1" name="Google Shape;241;p32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242" name="Google Shape;242;p32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2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2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021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1 Column Grid">
  <p:cSld name="Blank | 1 Column Grid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2221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2 Column Grid">
  <p:cSld name="Blank | 2 Column Grid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1847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2830">
          <p15:clr>
            <a:srgbClr val="E46962"/>
          </p15:clr>
        </p15:guide>
        <p15:guide id="7" pos="3045">
          <p15:clr>
            <a:srgbClr val="E46962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3 Column Grid">
  <p:cSld name="Blank | 3 Column Grid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2486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1959">
          <p15:clr>
            <a:srgbClr val="E46962"/>
          </p15:clr>
        </p15:guide>
        <p15:guide id="7" pos="2175">
          <p15:clr>
            <a:srgbClr val="E46962"/>
          </p15:clr>
        </p15:guide>
        <p15:guide id="8" pos="3701">
          <p15:clr>
            <a:srgbClr val="E46962"/>
          </p15:clr>
        </p15:guide>
        <p15:guide id="9" pos="3918">
          <p15:clr>
            <a:srgbClr val="E46962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4 Column Grid">
  <p:cSld name="Blank | 4 Column Grid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0748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1523">
          <p15:clr>
            <a:srgbClr val="E46962"/>
          </p15:clr>
        </p15:guide>
        <p15:guide id="7" pos="1739">
          <p15:clr>
            <a:srgbClr val="E46962"/>
          </p15:clr>
        </p15:guide>
        <p15:guide id="8" pos="2830">
          <p15:clr>
            <a:srgbClr val="E46962"/>
          </p15:clr>
        </p15:guide>
        <p15:guide id="9" pos="3045">
          <p15:clr>
            <a:srgbClr val="E46962"/>
          </p15:clr>
        </p15:guide>
        <p15:guide id="10" pos="4136">
          <p15:clr>
            <a:srgbClr val="E46962"/>
          </p15:clr>
        </p15:guide>
        <p15:guide id="11" pos="4352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_13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653676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760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77485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457698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0507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099543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90339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402286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199103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6345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8" name="Google Shape;278;p4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106089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2 Column Grid">
  <p:cSld name="Blank | 2 Column Grid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6829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2830">
          <p15:clr>
            <a:srgbClr val="E46962"/>
          </p15:clr>
        </p15:guide>
        <p15:guide id="7" pos="3045">
          <p15:clr>
            <a:srgbClr val="E46962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| 3-Column Grid">
  <p:cSld name="2. Content | 3-Column Grid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" name="Google Shape;54;p14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999F"/>
              </a:buClr>
              <a:buSzPts val="900"/>
              <a:buFont typeface="Source Sans Pro"/>
              <a:buNone/>
              <a:defRPr sz="900" b="1">
                <a:solidFill>
                  <a:srgbClr val="91999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5" name="Google Shape;55;p14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14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57" name="Google Shape;57;p14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4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173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1959">
          <p15:clr>
            <a:srgbClr val="E46962"/>
          </p15:clr>
        </p15:guide>
        <p15:guide id="7" pos="2175">
          <p15:clr>
            <a:srgbClr val="E46962"/>
          </p15:clr>
        </p15:guide>
        <p15:guide id="8" pos="3701">
          <p15:clr>
            <a:srgbClr val="E46962"/>
          </p15:clr>
        </p15:guide>
        <p15:guide id="9" pos="3918">
          <p15:clr>
            <a:srgbClr val="E46962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Statement Screen | 1">
  <p:cSld name="3. Statement Screen | 1">
    <p:bg>
      <p:bgPr>
        <a:solidFill>
          <a:srgbClr val="07283B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urce Sans Pro"/>
              <a:buNone/>
              <a:defRPr sz="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3" name="Google Shape;63;p15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64;p15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65" name="Google Shape;65;p15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5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685825" y="936950"/>
            <a:ext cx="41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ACC5"/>
              </a:buClr>
              <a:buSzPts val="2400"/>
              <a:buFont typeface="DM Serif Text"/>
              <a:buNone/>
              <a:defRPr sz="2400">
                <a:solidFill>
                  <a:srgbClr val="00ACC5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2"/>
          </p:nvPr>
        </p:nvSpPr>
        <p:spPr>
          <a:xfrm>
            <a:off x="685825" y="1597138"/>
            <a:ext cx="7952700" cy="207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sz="2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1477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476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| 2-Column Grid">
  <p:cSld name="BLANK_2_1_1_1_2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Google Shape;40;p5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999F"/>
              </a:buClr>
              <a:buSzPts val="900"/>
              <a:buFont typeface="Source Sans Pro"/>
              <a:buNone/>
              <a:defRPr sz="900" b="1">
                <a:solidFill>
                  <a:srgbClr val="91999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2" name="Google Shape;42;p5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2830">
          <p15:clr>
            <a:srgbClr val="E46962"/>
          </p15:clr>
        </p15:guide>
        <p15:guide id="7" pos="3045">
          <p15:clr>
            <a:srgbClr val="E46962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2" name="Google Shape;282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0" name="Google Shape;290;p4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1" name="Google Shape;291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7" name="Google Shape;297;p5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8" name="Google Shape;298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1" name="Google Shape;301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5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5" name="Google Shape;305;p5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6" name="Google Shape;306;p5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7" name="Google Shape;307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10" name="Google Shape;310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3" name="Google Shape;313;p5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4" name="Google Shape;314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| 3-Column Grid">
  <p:cSld name="BLANK_1_1_2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6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9" name="Google Shape;319;p56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999F"/>
              </a:buClr>
              <a:buSzPts val="900"/>
              <a:buFont typeface="Source Sans Pro"/>
              <a:buNone/>
              <a:defRPr sz="900" b="1">
                <a:solidFill>
                  <a:srgbClr val="91999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20" name="Google Shape;320;p56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1" name="Google Shape;321;p56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322" name="Google Shape;322;p56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56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56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1959">
          <p15:clr>
            <a:srgbClr val="E46962"/>
          </p15:clr>
        </p15:guide>
        <p15:guide id="7" pos="2175">
          <p15:clr>
            <a:srgbClr val="E46962"/>
          </p15:clr>
        </p15:guide>
        <p15:guide id="8" pos="3701">
          <p15:clr>
            <a:srgbClr val="E46962"/>
          </p15:clr>
        </p15:guide>
        <p15:guide id="9" pos="3918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| 3-Column Grid">
  <p:cSld name="BLANK_1_1_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999F"/>
              </a:buClr>
              <a:buSzPts val="900"/>
              <a:buFont typeface="Source Sans Pro"/>
              <a:buNone/>
              <a:defRPr sz="900" b="1">
                <a:solidFill>
                  <a:srgbClr val="91999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6" name="Google Shape;46;p6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47;p6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48" name="Google Shape;48;p6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6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1959">
          <p15:clr>
            <a:srgbClr val="E46962"/>
          </p15:clr>
        </p15:guide>
        <p15:guide id="7" pos="2175">
          <p15:clr>
            <a:srgbClr val="E46962"/>
          </p15:clr>
        </p15:guide>
        <p15:guide id="8" pos="3701">
          <p15:clr>
            <a:srgbClr val="E46962"/>
          </p15:clr>
        </p15:guide>
        <p15:guide id="9" pos="3918">
          <p15:clr>
            <a:srgbClr val="E46962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9"/>
          <p:cNvSpPr txBox="1">
            <a:spLocks noGrp="1"/>
          </p:cNvSpPr>
          <p:nvPr>
            <p:ph type="title"/>
          </p:nvPr>
        </p:nvSpPr>
        <p:spPr>
          <a:xfrm>
            <a:off x="800100" y="0"/>
            <a:ext cx="75438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1" name="Google Shape;341;p59"/>
          <p:cNvSpPr txBox="1">
            <a:spLocks noGrp="1"/>
          </p:cNvSpPr>
          <p:nvPr>
            <p:ph type="body" idx="1"/>
          </p:nvPr>
        </p:nvSpPr>
        <p:spPr>
          <a:xfrm>
            <a:off x="800100" y="1145219"/>
            <a:ext cx="7543800" cy="3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3715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▪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▫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&gt;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pic>
        <p:nvPicPr>
          <p:cNvPr id="342" name="Google Shape;342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029" y="4733680"/>
            <a:ext cx="514350" cy="23057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9"/>
          <p:cNvSpPr txBox="1">
            <a:spLocks noGrp="1"/>
          </p:cNvSpPr>
          <p:nvPr>
            <p:ph type="ftr" idx="11"/>
          </p:nvPr>
        </p:nvSpPr>
        <p:spPr>
          <a:xfrm>
            <a:off x="4881032" y="4767263"/>
            <a:ext cx="346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44" name="Google Shape;344;p59"/>
          <p:cNvSpPr txBox="1">
            <a:spLocks noGrp="1"/>
          </p:cNvSpPr>
          <p:nvPr>
            <p:ph type="sldNum" idx="12"/>
          </p:nvPr>
        </p:nvSpPr>
        <p:spPr>
          <a:xfrm>
            <a:off x="8343900" y="4767263"/>
            <a:ext cx="68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83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middle with background">
  <p:cSld name="Title - middle with background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t="2958" b="13008"/>
          <a:stretch/>
        </p:blipFill>
        <p:spPr>
          <a:xfrm>
            <a:off x="0" y="0"/>
            <a:ext cx="9144000" cy="5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2286000"/>
            <a:ext cx="9144000" cy="1607100"/>
          </a:xfrm>
          <a:prstGeom prst="rect">
            <a:avLst/>
          </a:prstGeom>
          <a:solidFill>
            <a:srgbClr val="FAAF3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4147650"/>
            <a:ext cx="1371599" cy="6172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914400" y="2651760"/>
            <a:ext cx="7315200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914400" y="3126899"/>
            <a:ext cx="73152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71053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bottom with background">
  <p:cSld name="Title - bottom with background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t="2957" b="21792"/>
          <a:stretch/>
        </p:blipFill>
        <p:spPr>
          <a:xfrm>
            <a:off x="0" y="0"/>
            <a:ext cx="9144000" cy="46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0" y="3536250"/>
            <a:ext cx="9144000" cy="160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00" y="4100342"/>
            <a:ext cx="1371599" cy="61722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914400" y="3941064"/>
            <a:ext cx="5943600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914400" y="4416200"/>
            <a:ext cx="5943600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08046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middle text">
  <p:cSld name="Title - middle 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14400" y="1302798"/>
            <a:ext cx="59436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14400" y="2788561"/>
            <a:ext cx="59436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58000" y="2047769"/>
            <a:ext cx="1371599" cy="617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7853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in - headings only">
  <p:cSld name="Plain - headings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457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in">
  <p:cSld name="Plai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0737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">
  <p:cSld name="Sideba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6" name="Google Shape;36;p7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" name="Google Shape;37;p7"/>
          <p:cNvCxnSpPr/>
          <p:nvPr/>
        </p:nvCxnSpPr>
        <p:spPr>
          <a:xfrm rot="10800000">
            <a:off x="896000" y="1600200"/>
            <a:ext cx="73200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43003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headings only">
  <p:cSld name="Sidebar - headings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8832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 narrow">
  <p:cSld name="Sidebar - image narrow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45720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45720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45720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oogle Shape;47;p9"/>
          <p:cNvPicPr preferRelativeResize="0"/>
          <p:nvPr/>
        </p:nvPicPr>
        <p:blipFill rotWithShape="1">
          <a:blip r:embed="rId2">
            <a:alphaModFix/>
          </a:blip>
          <a:srcRect l="39781" r="16955"/>
          <a:stretch/>
        </p:blipFill>
        <p:spPr>
          <a:xfrm>
            <a:off x="5943600" y="457200"/>
            <a:ext cx="2743200" cy="422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" name="Google Shape;48;p9"/>
          <p:cNvCxnSpPr/>
          <p:nvPr/>
        </p:nvCxnSpPr>
        <p:spPr>
          <a:xfrm rot="10800000">
            <a:off x="895825" y="1600200"/>
            <a:ext cx="46155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787389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 wide">
  <p:cSld name="Sidebar - image wid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2743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2743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27432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3" name="Google Shape;53;p10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" name="Google Shape;54;p10"/>
          <p:cNvPicPr preferRelativeResize="0"/>
          <p:nvPr/>
        </p:nvPicPr>
        <p:blipFill rotWithShape="1">
          <a:blip r:embed="rId2">
            <a:alphaModFix/>
          </a:blip>
          <a:srcRect l="24129" r="3757"/>
          <a:stretch/>
        </p:blipFill>
        <p:spPr>
          <a:xfrm>
            <a:off x="4114800" y="457200"/>
            <a:ext cx="4572000" cy="422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" name="Google Shape;55;p10"/>
          <p:cNvCxnSpPr/>
          <p:nvPr/>
        </p:nvCxnSpPr>
        <p:spPr>
          <a:xfrm rot="10800000">
            <a:off x="895925" y="1600200"/>
            <a:ext cx="27582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4275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| 4-Column Grid">
  <p:cSld name="BLANK_3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999F"/>
              </a:buClr>
              <a:buSzPts val="900"/>
              <a:buFont typeface="Source Sans Pro"/>
              <a:buNone/>
              <a:defRPr sz="900" b="1">
                <a:solidFill>
                  <a:srgbClr val="91999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4" name="Google Shape;54;p7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Google Shape;55;p7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56" name="Google Shape;56;p7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1523">
          <p15:clr>
            <a:srgbClr val="E46962"/>
          </p15:clr>
        </p15:guide>
        <p15:guide id="7" pos="1739">
          <p15:clr>
            <a:srgbClr val="E46962"/>
          </p15:clr>
        </p15:guide>
        <p15:guide id="8" pos="2830">
          <p15:clr>
            <a:srgbClr val="E46962"/>
          </p15:clr>
        </p15:guide>
        <p15:guide id="9" pos="3045">
          <p15:clr>
            <a:srgbClr val="E46962"/>
          </p15:clr>
        </p15:guide>
        <p15:guide id="10" pos="4136">
          <p15:clr>
            <a:srgbClr val="E46962"/>
          </p15:clr>
        </p15:guide>
        <p15:guide id="11" pos="4352">
          <p15:clr>
            <a:srgbClr val="E46962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s x3">
  <p:cSld name="Sidebar - images x3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" name="Google Shape;60;p11"/>
          <p:cNvPicPr preferRelativeResize="0"/>
          <p:nvPr/>
        </p:nvPicPr>
        <p:blipFill rotWithShape="1">
          <a:blip r:embed="rId2">
            <a:alphaModFix/>
          </a:blip>
          <a:srcRect t="9955" b="9955"/>
          <a:stretch/>
        </p:blipFill>
        <p:spPr>
          <a:xfrm>
            <a:off x="914400" y="1600200"/>
            <a:ext cx="2286000" cy="18309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pic>
        <p:nvPicPr>
          <p:cNvPr id="61" name="Google Shape;61;p11"/>
          <p:cNvPicPr preferRelativeResize="0"/>
          <p:nvPr/>
        </p:nvPicPr>
        <p:blipFill rotWithShape="1">
          <a:blip r:embed="rId2">
            <a:alphaModFix/>
          </a:blip>
          <a:srcRect t="9955" b="9955"/>
          <a:stretch/>
        </p:blipFill>
        <p:spPr>
          <a:xfrm>
            <a:off x="3429000" y="1600200"/>
            <a:ext cx="2286000" cy="18309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pic>
        <p:nvPicPr>
          <p:cNvPr id="62" name="Google Shape;62;p11"/>
          <p:cNvPicPr preferRelativeResize="0"/>
          <p:nvPr/>
        </p:nvPicPr>
        <p:blipFill rotWithShape="1">
          <a:blip r:embed="rId2">
            <a:alphaModFix/>
          </a:blip>
          <a:srcRect t="9955" b="9955"/>
          <a:stretch/>
        </p:blipFill>
        <p:spPr>
          <a:xfrm>
            <a:off x="5943600" y="1600200"/>
            <a:ext cx="2286000" cy="18309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sp>
        <p:nvSpPr>
          <p:cNvPr id="63" name="Google Shape;63;p11"/>
          <p:cNvSpPr txBox="1">
            <a:spLocks noGrp="1"/>
          </p:cNvSpPr>
          <p:nvPr>
            <p:ph type="body" idx="2"/>
          </p:nvPr>
        </p:nvSpPr>
        <p:spPr>
          <a:xfrm>
            <a:off x="800100" y="3431100"/>
            <a:ext cx="25146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3"/>
          </p:nvPr>
        </p:nvSpPr>
        <p:spPr>
          <a:xfrm>
            <a:off x="3314700" y="3431100"/>
            <a:ext cx="25146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4"/>
          </p:nvPr>
        </p:nvSpPr>
        <p:spPr>
          <a:xfrm>
            <a:off x="5829300" y="3431100"/>
            <a:ext cx="25146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54459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s x6">
  <p:cSld name="Sidebar - images x6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2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12"/>
          <p:cNvPicPr preferRelativeResize="0"/>
          <p:nvPr/>
        </p:nvPicPr>
        <p:blipFill rotWithShape="1">
          <a:blip r:embed="rId2">
            <a:alphaModFix/>
          </a:blip>
          <a:srcRect t="130" b="130"/>
          <a:stretch/>
        </p:blipFill>
        <p:spPr>
          <a:xfrm>
            <a:off x="762000" y="1750401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1" name="Google Shape;71;p12"/>
          <p:cNvPicPr preferRelativeResize="0"/>
          <p:nvPr/>
        </p:nvPicPr>
        <p:blipFill rotWithShape="1">
          <a:blip r:embed="rId2">
            <a:alphaModFix/>
          </a:blip>
          <a:srcRect t="130" b="130"/>
          <a:stretch/>
        </p:blipFill>
        <p:spPr>
          <a:xfrm>
            <a:off x="2057338" y="1749501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2" name="Google Shape;72;p12"/>
          <p:cNvPicPr preferRelativeResize="0"/>
          <p:nvPr/>
        </p:nvPicPr>
        <p:blipFill rotWithShape="1">
          <a:blip r:embed="rId2">
            <a:alphaModFix/>
          </a:blip>
          <a:srcRect t="50" b="60"/>
          <a:stretch/>
        </p:blipFill>
        <p:spPr>
          <a:xfrm>
            <a:off x="3352675" y="1749501"/>
            <a:ext cx="1143300" cy="1142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3" name="Google Shape;73;p12"/>
          <p:cNvPicPr preferRelativeResize="0"/>
          <p:nvPr/>
        </p:nvPicPr>
        <p:blipFill rotWithShape="1">
          <a:blip r:embed="rId2">
            <a:alphaModFix/>
          </a:blip>
          <a:srcRect t="130" b="130"/>
          <a:stretch/>
        </p:blipFill>
        <p:spPr>
          <a:xfrm>
            <a:off x="5943375" y="1750374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4" name="Google Shape;74;p12"/>
          <p:cNvPicPr preferRelativeResize="0"/>
          <p:nvPr/>
        </p:nvPicPr>
        <p:blipFill rotWithShape="1">
          <a:blip r:embed="rId2">
            <a:alphaModFix/>
          </a:blip>
          <a:srcRect t="130" b="130"/>
          <a:stretch/>
        </p:blipFill>
        <p:spPr>
          <a:xfrm>
            <a:off x="7238725" y="1749501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5" name="Google Shape;75;p12"/>
          <p:cNvPicPr preferRelativeResize="0"/>
          <p:nvPr/>
        </p:nvPicPr>
        <p:blipFill rotWithShape="1">
          <a:blip r:embed="rId2">
            <a:alphaModFix/>
          </a:blip>
          <a:srcRect t="50" b="60"/>
          <a:stretch/>
        </p:blipFill>
        <p:spPr>
          <a:xfrm>
            <a:off x="4648020" y="1748628"/>
            <a:ext cx="1143300" cy="1142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6" name="Google Shape;76;p12"/>
          <p:cNvSpPr txBox="1">
            <a:spLocks noGrp="1"/>
          </p:cNvSpPr>
          <p:nvPr>
            <p:ph type="body" idx="2"/>
          </p:nvPr>
        </p:nvSpPr>
        <p:spPr>
          <a:xfrm>
            <a:off x="693600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3"/>
          </p:nvPr>
        </p:nvSpPr>
        <p:spPr>
          <a:xfrm>
            <a:off x="1988938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4"/>
          </p:nvPr>
        </p:nvSpPr>
        <p:spPr>
          <a:xfrm>
            <a:off x="3284275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5"/>
          </p:nvPr>
        </p:nvSpPr>
        <p:spPr>
          <a:xfrm>
            <a:off x="4579625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6"/>
          </p:nvPr>
        </p:nvSpPr>
        <p:spPr>
          <a:xfrm>
            <a:off x="5874975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7"/>
          </p:nvPr>
        </p:nvSpPr>
        <p:spPr>
          <a:xfrm>
            <a:off x="7170325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518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cons">
  <p:cSld name="Sidebar - ico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3"/>
          <p:cNvSpPr/>
          <p:nvPr/>
        </p:nvSpPr>
        <p:spPr>
          <a:xfrm>
            <a:off x="100860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3"/>
          <p:cNvSpPr/>
          <p:nvPr/>
        </p:nvSpPr>
        <p:spPr>
          <a:xfrm>
            <a:off x="699240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3"/>
          <p:cNvSpPr/>
          <p:nvPr/>
        </p:nvSpPr>
        <p:spPr>
          <a:xfrm>
            <a:off x="400050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3"/>
          <p:cNvSpPr/>
          <p:nvPr/>
        </p:nvSpPr>
        <p:spPr>
          <a:xfrm>
            <a:off x="250455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3"/>
          <p:cNvSpPr/>
          <p:nvPr/>
        </p:nvSpPr>
        <p:spPr>
          <a:xfrm>
            <a:off x="549645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2"/>
          </p:nvPr>
        </p:nvSpPr>
        <p:spPr>
          <a:xfrm>
            <a:off x="894300" y="3040902"/>
            <a:ext cx="13716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3"/>
          </p:nvPr>
        </p:nvSpPr>
        <p:spPr>
          <a:xfrm>
            <a:off x="2390250" y="3040902"/>
            <a:ext cx="13716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4"/>
          </p:nvPr>
        </p:nvSpPr>
        <p:spPr>
          <a:xfrm>
            <a:off x="3886200" y="3040902"/>
            <a:ext cx="13716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body" idx="5"/>
          </p:nvPr>
        </p:nvSpPr>
        <p:spPr>
          <a:xfrm>
            <a:off x="5382150" y="3040902"/>
            <a:ext cx="13716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body" idx="6"/>
          </p:nvPr>
        </p:nvSpPr>
        <p:spPr>
          <a:xfrm>
            <a:off x="6878100" y="3040902"/>
            <a:ext cx="13716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1834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pact highlight">
  <p:cSld name="Sidebar - impact highligh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400300" y="1170432"/>
            <a:ext cx="4343400" cy="16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cxnSp>
        <p:nvCxnSpPr>
          <p:cNvPr id="99" name="Google Shape;99;p14"/>
          <p:cNvCxnSpPr/>
          <p:nvPr/>
        </p:nvCxnSpPr>
        <p:spPr>
          <a:xfrm>
            <a:off x="2739750" y="2956200"/>
            <a:ext cx="366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body" idx="1"/>
          </p:nvPr>
        </p:nvSpPr>
        <p:spPr>
          <a:xfrm>
            <a:off x="2514600" y="2953512"/>
            <a:ext cx="4114800" cy="13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05272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quote with photo">
  <p:cSld name="Sidebar - quote with photo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/>
          <p:nvPr/>
        </p:nvSpPr>
        <p:spPr>
          <a:xfrm>
            <a:off x="685800" y="1352550"/>
            <a:ext cx="10764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D59C"/>
                </a:solidFill>
                <a:latin typeface="Petrona Black"/>
                <a:ea typeface="Petrona Black"/>
                <a:cs typeface="Petrona Black"/>
                <a:sym typeface="Petrona Black"/>
              </a:rPr>
              <a:t>“</a:t>
            </a:r>
            <a:endParaRPr sz="9600">
              <a:solidFill>
                <a:srgbClr val="FFD59C"/>
              </a:solidFill>
              <a:latin typeface="Petrona Black"/>
              <a:ea typeface="Petrona Black"/>
              <a:cs typeface="Petrona Black"/>
              <a:sym typeface="Petrona Black"/>
            </a:endParaRPr>
          </a:p>
        </p:txBody>
      </p:sp>
      <p:sp>
        <p:nvSpPr>
          <p:cNvPr id="103" name="Google Shape;103;p15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Google Shape;104;p15"/>
          <p:cNvPicPr preferRelativeResize="0"/>
          <p:nvPr/>
        </p:nvPicPr>
        <p:blipFill rotWithShape="1">
          <a:blip r:embed="rId2">
            <a:alphaModFix/>
          </a:blip>
          <a:srcRect l="42493" r="14275"/>
          <a:stretch/>
        </p:blipFill>
        <p:spPr>
          <a:xfrm>
            <a:off x="5943600" y="457200"/>
            <a:ext cx="2743199" cy="42291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914400" y="1170432"/>
            <a:ext cx="4572000" cy="34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1pPr>
            <a:lvl2pPr marL="914400" lvl="1" indent="-406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2pPr>
            <a:lvl3pPr marL="1371600" lvl="2" indent="-406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3pPr>
            <a:lvl4pPr marL="1828800" lvl="3" indent="-406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4pPr>
            <a:lvl5pPr marL="2286000" lvl="4" indent="-406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5pPr>
            <a:lvl6pPr marL="2743200" lvl="5" indent="-406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6pPr>
            <a:lvl7pPr marL="3200400" lvl="6" indent="-406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7pPr>
            <a:lvl8pPr marL="3657600" lvl="7" indent="-406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8pPr>
            <a:lvl9pPr marL="4114800" lvl="8" indent="-4064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7287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quote">
  <p:cSld name="Sidebar - quot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/>
        </p:nvSpPr>
        <p:spPr>
          <a:xfrm>
            <a:off x="4033800" y="1352550"/>
            <a:ext cx="10764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D59C"/>
                </a:solidFill>
                <a:latin typeface="Petrona Black"/>
                <a:ea typeface="Petrona Black"/>
                <a:cs typeface="Petrona Black"/>
                <a:sym typeface="Petrona Black"/>
              </a:rPr>
              <a:t>“</a:t>
            </a:r>
            <a:endParaRPr sz="9600">
              <a:solidFill>
                <a:srgbClr val="FFD59C"/>
              </a:solidFill>
              <a:latin typeface="Petrona Black"/>
              <a:ea typeface="Petrona Black"/>
              <a:cs typeface="Petrona Black"/>
              <a:sym typeface="Petrona Black"/>
            </a:endParaRPr>
          </a:p>
        </p:txBody>
      </p:sp>
      <p:sp>
        <p:nvSpPr>
          <p:cNvPr id="108" name="Google Shape;108;p16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body" idx="1"/>
          </p:nvPr>
        </p:nvSpPr>
        <p:spPr>
          <a:xfrm>
            <a:off x="914400" y="1170432"/>
            <a:ext cx="7315200" cy="34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1pPr>
            <a:lvl2pPr marL="914400" lvl="1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2pPr>
            <a:lvl3pPr marL="1371600" lvl="2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3pPr>
            <a:lvl4pPr marL="1828800" lvl="3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4pPr>
            <a:lvl5pPr marL="2286000" lvl="4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5pPr>
            <a:lvl6pPr marL="2743200" lvl="5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6pPr>
            <a:lvl7pPr marL="3200400" lvl="6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7pPr>
            <a:lvl8pPr marL="3657600" lvl="7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8pPr>
            <a:lvl9pPr marL="4114800" lvl="8" indent="-4064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00496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 bar">
  <p:cSld name="Top ba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/>
          <p:nvPr/>
        </p:nvSpPr>
        <p:spPr>
          <a:xfrm>
            <a:off x="0" y="-4350"/>
            <a:ext cx="9144000" cy="160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87875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 bar - photo caption">
  <p:cSld name="Top bar - photo ca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/>
          <p:nvPr/>
        </p:nvSpPr>
        <p:spPr>
          <a:xfrm>
            <a:off x="0" y="-4350"/>
            <a:ext cx="9144000" cy="160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7" name="Google Shape;117;p18"/>
          <p:cNvPicPr preferRelativeResize="0"/>
          <p:nvPr/>
        </p:nvPicPr>
        <p:blipFill rotWithShape="1">
          <a:blip r:embed="rId2">
            <a:alphaModFix/>
          </a:blip>
          <a:srcRect t="3076" b="21905"/>
          <a:stretch/>
        </p:blipFill>
        <p:spPr>
          <a:xfrm>
            <a:off x="457200" y="-4350"/>
            <a:ext cx="8229600" cy="411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>
            <a:spLocks noGrp="1"/>
          </p:cNvSpPr>
          <p:nvPr>
            <p:ph type="body" idx="1"/>
          </p:nvPr>
        </p:nvSpPr>
        <p:spPr>
          <a:xfrm>
            <a:off x="2400300" y="3540750"/>
            <a:ext cx="4343400" cy="12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99820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photo split">
  <p:cSld name="Section - photo spli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19"/>
          <p:cNvPicPr preferRelativeResize="0"/>
          <p:nvPr/>
        </p:nvPicPr>
        <p:blipFill rotWithShape="1">
          <a:blip r:embed="rId2">
            <a:alphaModFix/>
          </a:blip>
          <a:srcRect l="4669" r="23274"/>
          <a:stretch/>
        </p:blipFill>
        <p:spPr>
          <a:xfrm>
            <a:off x="4114800" y="457200"/>
            <a:ext cx="4572001" cy="422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2393" y="3735100"/>
            <a:ext cx="1371600" cy="141274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2743200" cy="23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subTitle" idx="1"/>
          </p:nvPr>
        </p:nvSpPr>
        <p:spPr>
          <a:xfrm>
            <a:off x="914400" y="2720550"/>
            <a:ext cx="2743200" cy="19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90396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impact multi">
  <p:cSld name="Split - impact multi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32004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32004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32004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title" idx="3"/>
          </p:nvPr>
        </p:nvSpPr>
        <p:spPr>
          <a:xfrm>
            <a:off x="5257800" y="411480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4"/>
          </p:nvPr>
        </p:nvSpPr>
        <p:spPr>
          <a:xfrm>
            <a:off x="5257800" y="1115568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 idx="5"/>
          </p:nvPr>
        </p:nvSpPr>
        <p:spPr>
          <a:xfrm>
            <a:off x="7315200" y="411480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6"/>
          </p:nvPr>
        </p:nvSpPr>
        <p:spPr>
          <a:xfrm>
            <a:off x="7315200" y="1115568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title" idx="7"/>
          </p:nvPr>
        </p:nvSpPr>
        <p:spPr>
          <a:xfrm>
            <a:off x="5257800" y="1876805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subTitle" idx="8"/>
          </p:nvPr>
        </p:nvSpPr>
        <p:spPr>
          <a:xfrm>
            <a:off x="5257800" y="2580893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title" idx="9"/>
          </p:nvPr>
        </p:nvSpPr>
        <p:spPr>
          <a:xfrm>
            <a:off x="7315200" y="1876805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subTitle" idx="13"/>
          </p:nvPr>
        </p:nvSpPr>
        <p:spPr>
          <a:xfrm>
            <a:off x="7315200" y="2580893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title" idx="14"/>
          </p:nvPr>
        </p:nvSpPr>
        <p:spPr>
          <a:xfrm>
            <a:off x="5257800" y="3342130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subTitle" idx="15"/>
          </p:nvPr>
        </p:nvSpPr>
        <p:spPr>
          <a:xfrm>
            <a:off x="5257800" y="4046218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title" idx="16"/>
          </p:nvPr>
        </p:nvSpPr>
        <p:spPr>
          <a:xfrm>
            <a:off x="7315200" y="3342130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subTitle" idx="17"/>
          </p:nvPr>
        </p:nvSpPr>
        <p:spPr>
          <a:xfrm>
            <a:off x="7315200" y="4046218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178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Statement Screen | With Eyebrow Header">
  <p:cSld name="BLANK_2_1_4">
    <p:bg>
      <p:bgPr>
        <a:solidFill>
          <a:srgbClr val="07283B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" name="Google Shape;61;p8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urce Sans Pro"/>
              <a:buNone/>
              <a:defRPr sz="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2" name="Google Shape;62;p8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63;p8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64" name="Google Shape;64;p8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8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impact solo">
  <p:cSld name="Split - impact solo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32004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32004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32004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title" idx="3"/>
          </p:nvPr>
        </p:nvSpPr>
        <p:spPr>
          <a:xfrm>
            <a:off x="5486400" y="1417320"/>
            <a:ext cx="2743200" cy="16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4"/>
          </p:nvPr>
        </p:nvSpPr>
        <p:spPr>
          <a:xfrm>
            <a:off x="5486400" y="3108960"/>
            <a:ext cx="2743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5314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image">
  <p:cSld name="Split - imag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32004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32004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32004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 rotWithShape="1">
          <a:blip r:embed="rId2">
            <a:alphaModFix/>
          </a:blip>
          <a:srcRect l="24129" r="3757"/>
          <a:stretch/>
        </p:blipFill>
        <p:spPr>
          <a:xfrm>
            <a:off x="4114800" y="457200"/>
            <a:ext cx="45720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6566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key point">
  <p:cSld name="Split - key poi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body" idx="1"/>
          </p:nvPr>
        </p:nvSpPr>
        <p:spPr>
          <a:xfrm>
            <a:off x="914400" y="457200"/>
            <a:ext cx="3200400" cy="42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/>
          </a:blip>
          <a:srcRect l="24129" r="3757"/>
          <a:stretch/>
        </p:blipFill>
        <p:spPr>
          <a:xfrm>
            <a:off x="4114800" y="457200"/>
            <a:ext cx="45720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973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solid">
  <p:cSld name="Section - solid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/>
          <p:nvPr/>
        </p:nvSpPr>
        <p:spPr>
          <a:xfrm>
            <a:off x="0" y="-4350"/>
            <a:ext cx="91440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7772393" y="3735100"/>
            <a:ext cx="1371600" cy="141274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7315200" cy="23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subTitle" idx="1"/>
          </p:nvPr>
        </p:nvSpPr>
        <p:spPr>
          <a:xfrm>
            <a:off x="914400" y="2720550"/>
            <a:ext cx="6858000" cy="19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18559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1524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middle text parent logos">
  <p:cSld name="Title - middle text parent logos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30453" y="2040641"/>
            <a:ext cx="2048687" cy="92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 txBox="1">
            <a:spLocks noGrp="1"/>
          </p:cNvSpPr>
          <p:nvPr>
            <p:ph type="title"/>
          </p:nvPr>
        </p:nvSpPr>
        <p:spPr>
          <a:xfrm>
            <a:off x="914400" y="1302800"/>
            <a:ext cx="56160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subTitle" idx="1"/>
          </p:nvPr>
        </p:nvSpPr>
        <p:spPr>
          <a:xfrm>
            <a:off x="914400" y="2788554"/>
            <a:ext cx="56160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77990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7024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&gt;"/>
              <a:defRPr/>
            </a:lvl1pPr>
            <a:lvl2pPr marL="914400" lvl="1" indent="-381000" rtl="0">
              <a:spcBef>
                <a:spcPts val="1200"/>
              </a:spcBef>
              <a:spcAft>
                <a:spcPts val="0"/>
              </a:spcAft>
              <a:buSzPts val="2400"/>
              <a:buChar char="&gt;"/>
              <a:defRPr/>
            </a:lvl2pPr>
            <a:lvl3pPr marL="1371600" lvl="2" indent="-381000" rtl="0">
              <a:spcBef>
                <a:spcPts val="1200"/>
              </a:spcBef>
              <a:spcAft>
                <a:spcPts val="0"/>
              </a:spcAft>
              <a:buSzPts val="2400"/>
              <a:buChar char="&gt;"/>
              <a:defRPr/>
            </a:lvl3pPr>
            <a:lvl4pPr marL="1828800" lvl="3" indent="-381000" rtl="0">
              <a:spcBef>
                <a:spcPts val="1200"/>
              </a:spcBef>
              <a:spcAft>
                <a:spcPts val="0"/>
              </a:spcAft>
              <a:buSzPts val="2400"/>
              <a:buChar char="&gt;"/>
              <a:defRPr/>
            </a:lvl4pPr>
            <a:lvl5pPr marL="2286000" lvl="4" indent="-381000" rtl="0">
              <a:spcBef>
                <a:spcPts val="1200"/>
              </a:spcBef>
              <a:spcAft>
                <a:spcPts val="0"/>
              </a:spcAft>
              <a:buSzPts val="2400"/>
              <a:buChar char="&gt;"/>
              <a:defRPr/>
            </a:lvl5pPr>
            <a:lvl6pPr marL="2743200" lvl="5" indent="-381000" rtl="0">
              <a:spcBef>
                <a:spcPts val="1200"/>
              </a:spcBef>
              <a:spcAft>
                <a:spcPts val="0"/>
              </a:spcAft>
              <a:buSzPts val="2400"/>
              <a:buChar char="&gt;"/>
              <a:defRPr/>
            </a:lvl6pPr>
            <a:lvl7pPr marL="3200400" lvl="6" indent="-381000" rtl="0">
              <a:spcBef>
                <a:spcPts val="1200"/>
              </a:spcBef>
              <a:spcAft>
                <a:spcPts val="0"/>
              </a:spcAft>
              <a:buSzPts val="2400"/>
              <a:buChar char="&gt;"/>
              <a:defRPr/>
            </a:lvl7pPr>
            <a:lvl8pPr marL="3657600" lvl="7" indent="-381000" rtl="0">
              <a:spcBef>
                <a:spcPts val="1200"/>
              </a:spcBef>
              <a:spcAft>
                <a:spcPts val="0"/>
              </a:spcAft>
              <a:buSzPts val="2400"/>
              <a:buChar char="&gt;"/>
              <a:defRPr/>
            </a:lvl8pPr>
            <a:lvl9pPr marL="4114800" lvl="8" indent="-381000" rtl="0">
              <a:spcBef>
                <a:spcPts val="1200"/>
              </a:spcBef>
              <a:spcAft>
                <a:spcPts val="1200"/>
              </a:spcAft>
              <a:buSzPts val="2400"/>
              <a:buChar char="&gt;"/>
              <a:defRPr/>
            </a:lvl9pPr>
          </a:lstStyle>
          <a:p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5581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&gt;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&gt;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&gt;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&gt;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&gt;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&gt;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&gt;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&gt;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&gt;"/>
              <a:defRPr/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11858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 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1775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Statement Screen | No Eyebrow Header">
  <p:cSld name="BLANK_2_1_4_2">
    <p:bg>
      <p:bgPr>
        <a:solidFill>
          <a:srgbClr val="07283B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69" name="Google Shape;69;p9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_block">
  <p:cSld name="Content_block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/>
          <p:nvPr/>
        </p:nvSpPr>
        <p:spPr>
          <a:xfrm>
            <a:off x="0" y="228600"/>
            <a:ext cx="8458200" cy="971550"/>
          </a:xfrm>
          <a:custGeom>
            <a:avLst/>
            <a:gdLst/>
            <a:ahLst/>
            <a:cxnLst/>
            <a:rect l="l" t="t" r="r" b="b"/>
            <a:pathLst>
              <a:path w="8458200" h="1295400" extrusionOk="0">
                <a:moveTo>
                  <a:pt x="0" y="0"/>
                </a:moveTo>
                <a:lnTo>
                  <a:pt x="8376525" y="0"/>
                </a:lnTo>
                <a:cubicBezTo>
                  <a:pt x="8421633" y="0"/>
                  <a:pt x="8458200" y="36567"/>
                  <a:pt x="8458200" y="81675"/>
                </a:cubicBezTo>
                <a:lnTo>
                  <a:pt x="8458200" y="1213725"/>
                </a:lnTo>
                <a:cubicBezTo>
                  <a:pt x="8458200" y="1258833"/>
                  <a:pt x="8421633" y="1295400"/>
                  <a:pt x="8376525" y="1295400"/>
                </a:cubicBezTo>
                <a:lnTo>
                  <a:pt x="0" y="129540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D0D0EF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38100" dir="8100000" algn="tr" rotWithShape="0">
              <a:srgbClr val="7F7F7F">
                <a:alpha val="4000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809626" y="285750"/>
            <a:ext cx="7420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sldNum" idx="12"/>
          </p:nvPr>
        </p:nvSpPr>
        <p:spPr>
          <a:xfrm>
            <a:off x="8153400" y="4743450"/>
            <a:ext cx="419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2C77"/>
              </a:solidFill>
            </a:endParaRPr>
          </a:p>
        </p:txBody>
      </p:sp>
      <p:sp>
        <p:nvSpPr>
          <p:cNvPr id="189" name="Google Shape;189;p31"/>
          <p:cNvSpPr txBox="1">
            <a:spLocks noGrp="1"/>
          </p:cNvSpPr>
          <p:nvPr>
            <p:ph type="body" idx="1"/>
          </p:nvPr>
        </p:nvSpPr>
        <p:spPr>
          <a:xfrm>
            <a:off x="5257800" y="4743450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rgbClr val="254B8E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254B8E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rgbClr val="254B8E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31"/>
          <p:cNvSpPr txBox="1">
            <a:spLocks noGrp="1"/>
          </p:cNvSpPr>
          <p:nvPr>
            <p:ph type="body" idx="2"/>
          </p:nvPr>
        </p:nvSpPr>
        <p:spPr>
          <a:xfrm>
            <a:off x="809625" y="148590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spcBef>
                <a:spcPts val="400"/>
              </a:spcBef>
              <a:spcAft>
                <a:spcPts val="0"/>
              </a:spcAft>
              <a:buClr>
                <a:srgbClr val="41B64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rgbClr val="41B649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rgbClr val="41B64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00"/>
              </a:spcBef>
              <a:spcAft>
                <a:spcPts val="0"/>
              </a:spcAft>
              <a:buClr>
                <a:srgbClr val="41B649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00"/>
              </a:spcBef>
              <a:spcAft>
                <a:spcPts val="0"/>
              </a:spcAft>
              <a:buClr>
                <a:srgbClr val="41B649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1" name="Google Shape;191;p31"/>
          <p:cNvPicPr preferRelativeResize="0"/>
          <p:nvPr/>
        </p:nvPicPr>
        <p:blipFill rotWithShape="1">
          <a:blip r:embed="rId2">
            <a:alphaModFix/>
          </a:blip>
          <a:srcRect t="25000" b="50000"/>
          <a:stretch/>
        </p:blipFill>
        <p:spPr>
          <a:xfrm>
            <a:off x="0" y="5093022"/>
            <a:ext cx="9144000" cy="5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1"/>
          <p:cNvPicPr preferRelativeResize="0"/>
          <p:nvPr/>
        </p:nvPicPr>
        <p:blipFill rotWithShape="1">
          <a:blip r:embed="rId2">
            <a:alphaModFix/>
          </a:blip>
          <a:srcRect t="25000" b="50000"/>
          <a:stretch/>
        </p:blipFill>
        <p:spPr>
          <a:xfrm>
            <a:off x="0" y="2333"/>
            <a:ext cx="9144000" cy="594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3788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Narrow"/>
              <a:buNone/>
              <a:defRPr sz="2700" b="0" i="0"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365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65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238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32"/>
          <p:cNvSpPr txBox="1">
            <a:spLocks noGrp="1"/>
          </p:cNvSpPr>
          <p:nvPr>
            <p:ph type="sldNum" idx="12"/>
          </p:nvPr>
        </p:nvSpPr>
        <p:spPr>
          <a:xfrm>
            <a:off x="8415959" y="4732734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591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 content">
  <p:cSld name="2 conten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/>
          <p:nvPr/>
        </p:nvSpPr>
        <p:spPr>
          <a:xfrm>
            <a:off x="0" y="228600"/>
            <a:ext cx="8458200" cy="971550"/>
          </a:xfrm>
          <a:custGeom>
            <a:avLst/>
            <a:gdLst/>
            <a:ahLst/>
            <a:cxnLst/>
            <a:rect l="l" t="t" r="r" b="b"/>
            <a:pathLst>
              <a:path w="8458200" h="1295400" extrusionOk="0">
                <a:moveTo>
                  <a:pt x="0" y="0"/>
                </a:moveTo>
                <a:lnTo>
                  <a:pt x="8376525" y="0"/>
                </a:lnTo>
                <a:cubicBezTo>
                  <a:pt x="8421633" y="0"/>
                  <a:pt x="8458200" y="36567"/>
                  <a:pt x="8458200" y="81675"/>
                </a:cubicBezTo>
                <a:lnTo>
                  <a:pt x="8458200" y="1213725"/>
                </a:lnTo>
                <a:cubicBezTo>
                  <a:pt x="8458200" y="1258833"/>
                  <a:pt x="8421633" y="1295400"/>
                  <a:pt x="8376525" y="1295400"/>
                </a:cubicBezTo>
                <a:lnTo>
                  <a:pt x="0" y="129540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D0D0EF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38100" dir="8100000" algn="tr" rotWithShape="0">
              <a:srgbClr val="7F7F7F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99" name="Google Shape;199;p33"/>
          <p:cNvSpPr txBox="1">
            <a:spLocks noGrp="1"/>
          </p:cNvSpPr>
          <p:nvPr>
            <p:ph type="title"/>
          </p:nvPr>
        </p:nvSpPr>
        <p:spPr>
          <a:xfrm>
            <a:off x="809626" y="285750"/>
            <a:ext cx="7420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3"/>
          <p:cNvSpPr txBox="1">
            <a:spLocks noGrp="1"/>
          </p:cNvSpPr>
          <p:nvPr>
            <p:ph type="sldNum" idx="12"/>
          </p:nvPr>
        </p:nvSpPr>
        <p:spPr>
          <a:xfrm>
            <a:off x="8153400" y="4743450"/>
            <a:ext cx="419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2C77"/>
              </a:solidFill>
            </a:endParaRPr>
          </a:p>
        </p:txBody>
      </p:sp>
      <p:sp>
        <p:nvSpPr>
          <p:cNvPr id="201" name="Google Shape;201;p33"/>
          <p:cNvSpPr txBox="1">
            <a:spLocks noGrp="1"/>
          </p:cNvSpPr>
          <p:nvPr>
            <p:ph type="body" idx="1"/>
          </p:nvPr>
        </p:nvSpPr>
        <p:spPr>
          <a:xfrm>
            <a:off x="5257800" y="4743450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rgbClr val="254B8E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254B8E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rgbClr val="254B8E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Google Shape;202;p33"/>
          <p:cNvSpPr txBox="1">
            <a:spLocks noGrp="1"/>
          </p:cNvSpPr>
          <p:nvPr>
            <p:ph type="body" idx="2"/>
          </p:nvPr>
        </p:nvSpPr>
        <p:spPr>
          <a:xfrm>
            <a:off x="809626" y="1485900"/>
            <a:ext cx="36861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41B64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rgbClr val="41B64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00"/>
              </a:spcBef>
              <a:spcAft>
                <a:spcPts val="0"/>
              </a:spcAft>
              <a:buClr>
                <a:srgbClr val="41B64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00"/>
              </a:spcBef>
              <a:spcAft>
                <a:spcPts val="0"/>
              </a:spcAft>
              <a:buClr>
                <a:srgbClr val="41B649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200"/>
              </a:spcBef>
              <a:spcAft>
                <a:spcPts val="0"/>
              </a:spcAft>
              <a:buClr>
                <a:srgbClr val="41B649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3" name="Google Shape;203;p33"/>
          <p:cNvPicPr preferRelativeResize="0"/>
          <p:nvPr/>
        </p:nvPicPr>
        <p:blipFill rotWithShape="1">
          <a:blip r:embed="rId2">
            <a:alphaModFix/>
          </a:blip>
          <a:srcRect t="25000" b="50000"/>
          <a:stretch/>
        </p:blipFill>
        <p:spPr>
          <a:xfrm>
            <a:off x="0" y="5093022"/>
            <a:ext cx="9144000" cy="5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3"/>
          <p:cNvPicPr preferRelativeResize="0"/>
          <p:nvPr/>
        </p:nvPicPr>
        <p:blipFill rotWithShape="1">
          <a:blip r:embed="rId2">
            <a:alphaModFix/>
          </a:blip>
          <a:srcRect t="25000" b="50000"/>
          <a:stretch/>
        </p:blipFill>
        <p:spPr>
          <a:xfrm>
            <a:off x="0" y="2333"/>
            <a:ext cx="9144000" cy="5948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3"/>
          <p:cNvSpPr txBox="1">
            <a:spLocks noGrp="1"/>
          </p:cNvSpPr>
          <p:nvPr>
            <p:ph type="body" idx="3"/>
          </p:nvPr>
        </p:nvSpPr>
        <p:spPr>
          <a:xfrm>
            <a:off x="4695826" y="1485900"/>
            <a:ext cx="37623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41B64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rgbClr val="41B64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00"/>
              </a:spcBef>
              <a:spcAft>
                <a:spcPts val="0"/>
              </a:spcAft>
              <a:buClr>
                <a:srgbClr val="41B64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00"/>
              </a:spcBef>
              <a:spcAft>
                <a:spcPts val="0"/>
              </a:spcAft>
              <a:buClr>
                <a:srgbClr val="41B649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200"/>
              </a:spcBef>
              <a:spcAft>
                <a:spcPts val="0"/>
              </a:spcAft>
              <a:buClr>
                <a:srgbClr val="41B649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rgbClr val="254B8E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254B8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08640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Opening Screen" type="title">
  <p:cSld name="1. Opening Screen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>
            <a:spLocks noGrp="1"/>
          </p:cNvSpPr>
          <p:nvPr>
            <p:ph type="pic" idx="2"/>
          </p:nvPr>
        </p:nvSpPr>
        <p:spPr>
          <a:xfrm>
            <a:off x="0" y="-640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123000" y="266422"/>
            <a:ext cx="3518400" cy="27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55F7A"/>
              </a:buClr>
              <a:buSzPts val="1600"/>
              <a:buFont typeface="DM Serif Text"/>
              <a:buNone/>
              <a:defRPr sz="1600">
                <a:solidFill>
                  <a:srgbClr val="155F7A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3734825"/>
            <a:ext cx="8427300" cy="951600"/>
          </a:xfrm>
          <a:prstGeom prst="rect">
            <a:avLst/>
          </a:prstGeom>
          <a:solidFill>
            <a:srgbClr val="07283B">
              <a:alpha val="85000"/>
            </a:srgbClr>
          </a:solidFill>
          <a:ln>
            <a:noFill/>
          </a:ln>
        </p:spPr>
        <p:txBody>
          <a:bodyPr spcFirstLastPara="1" wrap="square" lIns="68580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7406400" y="3570300"/>
            <a:ext cx="1737600" cy="8304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0800000">
            <a:off x="7405275" y="4400650"/>
            <a:ext cx="1022100" cy="286800"/>
          </a:xfrm>
          <a:prstGeom prst="rtTriangle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96749" y="3734825"/>
            <a:ext cx="1069171" cy="47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685800" y="3890109"/>
            <a:ext cx="4996500" cy="390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ACC5"/>
              </a:buClr>
              <a:buSzPts val="2800"/>
              <a:buFont typeface="DM Serif Text"/>
              <a:buNone/>
              <a:defRPr>
                <a:solidFill>
                  <a:srgbClr val="00ACC5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3"/>
          </p:nvPr>
        </p:nvSpPr>
        <p:spPr>
          <a:xfrm>
            <a:off x="685800" y="4261790"/>
            <a:ext cx="6506700" cy="3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ource Sans Pro"/>
              <a:buNone/>
              <a:defRPr sz="2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0068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E46962"/>
          </p15:clr>
        </p15:guide>
        <p15:guide id="2" pos="432">
          <p15:clr>
            <a:srgbClr val="E46962"/>
          </p15:clr>
        </p15:guide>
        <p15:guide id="3" orient="horz" pos="2952">
          <p15:clr>
            <a:srgbClr val="E46962"/>
          </p15:clr>
        </p15:guide>
        <p15:guide id="4" pos="5443">
          <p15:clr>
            <a:srgbClr val="E46962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Opening Screen 2">
  <p:cSld name="1. Opening Screen 2">
    <p:bg>
      <p:bgPr>
        <a:solidFill>
          <a:srgbClr val="07283B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>
            <a:spLocks noGrp="1"/>
          </p:cNvSpPr>
          <p:nvPr>
            <p:ph type="pic" idx="2"/>
          </p:nvPr>
        </p:nvSpPr>
        <p:spPr>
          <a:xfrm>
            <a:off x="4562400" y="0"/>
            <a:ext cx="4607100" cy="5055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4800" y="457200"/>
            <a:ext cx="1108100" cy="4967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21;p3"/>
          <p:cNvCxnSpPr/>
          <p:nvPr/>
        </p:nvCxnSpPr>
        <p:spPr>
          <a:xfrm>
            <a:off x="574800" y="1087800"/>
            <a:ext cx="4314000" cy="6300"/>
          </a:xfrm>
          <a:prstGeom prst="straightConnector1">
            <a:avLst/>
          </a:prstGeom>
          <a:noFill/>
          <a:ln w="19050" cap="flat" cmpd="sng">
            <a:solidFill>
              <a:srgbClr val="FAAF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22;p3"/>
          <p:cNvSpPr/>
          <p:nvPr/>
        </p:nvSpPr>
        <p:spPr>
          <a:xfrm>
            <a:off x="0" y="5055125"/>
            <a:ext cx="9169500" cy="86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574800" y="2421866"/>
            <a:ext cx="3877800" cy="121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ACC5"/>
              </a:buClr>
              <a:buSzPts val="3400"/>
              <a:buFont typeface="DM Serif Text"/>
              <a:buNone/>
              <a:defRPr sz="3400">
                <a:solidFill>
                  <a:srgbClr val="00ACC5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574800" y="3816925"/>
            <a:ext cx="3846900" cy="86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ource Sans Pro"/>
              <a:buNone/>
              <a:defRPr sz="2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3"/>
          </p:nvPr>
        </p:nvSpPr>
        <p:spPr>
          <a:xfrm>
            <a:off x="574800" y="1221575"/>
            <a:ext cx="3846900" cy="27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buNone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4612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E46962"/>
          </p15:clr>
        </p15:guide>
        <p15:guide id="2" pos="362">
          <p15:clr>
            <a:srgbClr val="E46962"/>
          </p15:clr>
        </p15:guide>
        <p15:guide id="3" orient="horz" pos="2952">
          <p15:clr>
            <a:srgbClr val="E46962"/>
          </p15:clr>
        </p15:guide>
        <p15:guide id="4" pos="5443">
          <p15:clr>
            <a:srgbClr val="E46962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| Full Width">
  <p:cSld name="2. Content | Full Width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999F"/>
              </a:buClr>
              <a:buSzPts val="900"/>
              <a:buFont typeface="Source Sans Pro"/>
              <a:buNone/>
              <a:defRPr sz="900" b="1">
                <a:solidFill>
                  <a:srgbClr val="91999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" name="Google Shape;30;p4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31;p4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32" name="Google Shape;32;p4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615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| 2-Column Grid">
  <p:cSld name="2. Content | 2-Column Grid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Google Shape;40;p5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999F"/>
              </a:buClr>
              <a:buSzPts val="900"/>
              <a:buFont typeface="Source Sans Pro"/>
              <a:buNone/>
              <a:defRPr sz="900" b="1">
                <a:solidFill>
                  <a:srgbClr val="91999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2" name="Google Shape;42;p5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35297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2830">
          <p15:clr>
            <a:srgbClr val="E46962"/>
          </p15:clr>
        </p15:guide>
        <p15:guide id="7" pos="3045">
          <p15:clr>
            <a:srgbClr val="E46962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| 3-Column Grid">
  <p:cSld name="2. Content | 3-Column Grid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999F"/>
              </a:buClr>
              <a:buSzPts val="900"/>
              <a:buFont typeface="Source Sans Pro"/>
              <a:buNone/>
              <a:defRPr sz="900" b="1">
                <a:solidFill>
                  <a:srgbClr val="91999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6" name="Google Shape;46;p6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47;p6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48" name="Google Shape;48;p6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6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768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1959">
          <p15:clr>
            <a:srgbClr val="E46962"/>
          </p15:clr>
        </p15:guide>
        <p15:guide id="7" pos="2175">
          <p15:clr>
            <a:srgbClr val="E46962"/>
          </p15:clr>
        </p15:guide>
        <p15:guide id="8" pos="3701">
          <p15:clr>
            <a:srgbClr val="E46962"/>
          </p15:clr>
        </p15:guide>
        <p15:guide id="9" pos="3918">
          <p15:clr>
            <a:srgbClr val="E46962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| 4-Column Grid">
  <p:cSld name="2. Content | 4-Column Grid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999F"/>
              </a:buClr>
              <a:buSzPts val="900"/>
              <a:buFont typeface="Source Sans Pro"/>
              <a:buNone/>
              <a:defRPr sz="900" b="1">
                <a:solidFill>
                  <a:srgbClr val="91999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4" name="Google Shape;54;p7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Google Shape;55;p7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56" name="Google Shape;56;p7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7812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1523">
          <p15:clr>
            <a:srgbClr val="E46962"/>
          </p15:clr>
        </p15:guide>
        <p15:guide id="7" pos="1739">
          <p15:clr>
            <a:srgbClr val="E46962"/>
          </p15:clr>
        </p15:guide>
        <p15:guide id="8" pos="2830">
          <p15:clr>
            <a:srgbClr val="E46962"/>
          </p15:clr>
        </p15:guide>
        <p15:guide id="9" pos="3045">
          <p15:clr>
            <a:srgbClr val="E46962"/>
          </p15:clr>
        </p15:guide>
        <p15:guide id="10" pos="4136">
          <p15:clr>
            <a:srgbClr val="E46962"/>
          </p15:clr>
        </p15:guide>
        <p15:guide id="11" pos="4352">
          <p15:clr>
            <a:srgbClr val="E46962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Statement Screen | With Eyebrow Header">
  <p:cSld name="3. Statement Screen | With Eyebrow Header">
    <p:bg>
      <p:bgPr>
        <a:solidFill>
          <a:srgbClr val="07283B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" name="Google Shape;61;p8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urce Sans Pro"/>
              <a:buNone/>
              <a:defRPr sz="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2" name="Google Shape;62;p8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63;p8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64" name="Google Shape;64;p8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8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6048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Statement Screen | 2">
  <p:cSld name="BLANK_2_1_4_1_1">
    <p:bg>
      <p:bgPr>
        <a:solidFill>
          <a:srgbClr val="07283B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4" name="Google Shape;84;p11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urce Sans Pro"/>
              <a:buNone/>
              <a:defRPr sz="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5" name="Google Shape;85;p11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86;p11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87" name="Google Shape;87;p11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1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subTitle" idx="2"/>
          </p:nvPr>
        </p:nvSpPr>
        <p:spPr>
          <a:xfrm>
            <a:off x="685825" y="2123163"/>
            <a:ext cx="7952700" cy="207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ans Pro"/>
              <a:buNone/>
              <a:defRPr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Statement Screen | No Eyebrow Header">
  <p:cSld name="3. Statement Screen | No Eyebrow Header">
    <p:bg>
      <p:bgPr>
        <a:solidFill>
          <a:srgbClr val="07283B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69" name="Google Shape;69;p9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778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Statement Screen | 1">
  <p:cSld name="3. Statement Screen | 1">
    <p:bg>
      <p:bgPr>
        <a:solidFill>
          <a:srgbClr val="07283B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4" name="Google Shape;74;p10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urce Sans Pro"/>
              <a:buNone/>
              <a:defRPr sz="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5" name="Google Shape;75;p10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Google Shape;76;p10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77" name="Google Shape;77;p10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0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title"/>
          </p:nvPr>
        </p:nvSpPr>
        <p:spPr>
          <a:xfrm>
            <a:off x="685825" y="936950"/>
            <a:ext cx="41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ACC5"/>
              </a:buClr>
              <a:buSzPts val="2400"/>
              <a:buFont typeface="DM Serif Text"/>
              <a:buNone/>
              <a:defRPr sz="2400">
                <a:solidFill>
                  <a:srgbClr val="00ACC5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subTitle" idx="2"/>
          </p:nvPr>
        </p:nvSpPr>
        <p:spPr>
          <a:xfrm>
            <a:off x="685825" y="1597138"/>
            <a:ext cx="7952700" cy="207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sz="2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1237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Statement Screen | 2">
  <p:cSld name="3. Statement Screen | 2">
    <p:bg>
      <p:bgPr>
        <a:solidFill>
          <a:srgbClr val="07283B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4" name="Google Shape;84;p11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urce Sans Pro"/>
              <a:buNone/>
              <a:defRPr sz="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5" name="Google Shape;85;p11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86;p11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87" name="Google Shape;87;p11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1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subTitle" idx="2"/>
          </p:nvPr>
        </p:nvSpPr>
        <p:spPr>
          <a:xfrm>
            <a:off x="685825" y="2123163"/>
            <a:ext cx="7952700" cy="207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ans Pro"/>
              <a:buNone/>
              <a:defRPr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8210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Statement Screen | Full Photo Background">
  <p:cSld name="3. Statement Screen | Full Photo Background">
    <p:bg>
      <p:bgPr>
        <a:solidFill>
          <a:srgbClr val="07283B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2"/>
          <p:cNvSpPr>
            <a:spLocks noGrp="1"/>
          </p:cNvSpPr>
          <p:nvPr>
            <p:ph type="pic" idx="2"/>
          </p:nvPr>
        </p:nvSpPr>
        <p:spPr>
          <a:xfrm>
            <a:off x="0" y="-640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2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94" name="Google Shape;94;p12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2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" name="Google Shape;97;p12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8" name="Google Shape;98;p12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urce Sans Pro"/>
              <a:buNone/>
              <a:defRPr sz="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9" name="Google Shape;99;p12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5749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Closing Screen">
  <p:cSld name="4. Closing Screen">
    <p:bg>
      <p:bgPr>
        <a:solidFill>
          <a:srgbClr val="07283B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9050" y="212285"/>
            <a:ext cx="982824" cy="44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3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3" name="Google Shape;103;p13"/>
          <p:cNvSpPr txBox="1"/>
          <p:nvPr/>
        </p:nvSpPr>
        <p:spPr>
          <a:xfrm>
            <a:off x="685823" y="2399573"/>
            <a:ext cx="38061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0ACC5"/>
                </a:solidFill>
                <a:latin typeface="DM Serif Text"/>
                <a:ea typeface="DM Serif Text"/>
                <a:cs typeface="DM Serif Text"/>
                <a:sym typeface="DM Serif Text"/>
              </a:rPr>
              <a:t>Thank You</a:t>
            </a:r>
            <a:endParaRPr sz="3800">
              <a:solidFill>
                <a:srgbClr val="00ACC5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sp>
        <p:nvSpPr>
          <p:cNvPr id="104" name="Google Shape;104;p13"/>
          <p:cNvSpPr txBox="1"/>
          <p:nvPr/>
        </p:nvSpPr>
        <p:spPr>
          <a:xfrm>
            <a:off x="685823" y="2398986"/>
            <a:ext cx="38061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0ACC5"/>
                </a:solidFill>
                <a:latin typeface="DM Serif Text"/>
                <a:ea typeface="DM Serif Text"/>
                <a:cs typeface="DM Serif Text"/>
                <a:sym typeface="DM Serif Text"/>
              </a:rPr>
              <a:t>Thank You</a:t>
            </a:r>
            <a:endParaRPr sz="3800">
              <a:solidFill>
                <a:srgbClr val="00ACC5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sp>
        <p:nvSpPr>
          <p:cNvPr id="105" name="Google Shape;105;p13"/>
          <p:cNvSpPr txBox="1"/>
          <p:nvPr/>
        </p:nvSpPr>
        <p:spPr>
          <a:xfrm>
            <a:off x="685825" y="3477750"/>
            <a:ext cx="55146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r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is a joint center for health systems innovation at Brigham and Women's Hospital </a:t>
            </a:r>
            <a:br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 the Harvard T.H. Chan School of Public Health.</a:t>
            </a:r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urce Sans Pro"/>
              <a:buNone/>
              <a:defRPr sz="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7" name="Google Shape;107;p13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8" name="Google Shape;108;p13"/>
          <p:cNvPicPr preferRelativeResize="0"/>
          <p:nvPr/>
        </p:nvPicPr>
        <p:blipFill rotWithShape="1">
          <a:blip r:embed="rId3">
            <a:alphaModFix/>
          </a:blip>
          <a:srcRect t="77622"/>
          <a:stretch/>
        </p:blipFill>
        <p:spPr>
          <a:xfrm>
            <a:off x="685825" y="3889508"/>
            <a:ext cx="5055176" cy="40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3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110" name="Google Shape;110;p13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071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2830">
          <p15:clr>
            <a:srgbClr val="E46962"/>
          </p15:clr>
        </p15:guide>
        <p15:guide id="7" pos="3045">
          <p15:clr>
            <a:srgbClr val="E46962"/>
          </p15:clr>
        </p15:guide>
        <p15:guide id="8" orient="horz" pos="2191">
          <p15:clr>
            <a:srgbClr val="E46962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| Full Width - Moonstone Background">
  <p:cSld name="2. Content | Full Width - Moonstone Background">
    <p:bg>
      <p:bgPr>
        <a:solidFill>
          <a:srgbClr val="F8F6F4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5" name="Google Shape;115;p14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999F"/>
              </a:buClr>
              <a:buSzPts val="900"/>
              <a:buFont typeface="Source Sans Pro"/>
              <a:buNone/>
              <a:defRPr sz="900" b="1">
                <a:solidFill>
                  <a:srgbClr val="91999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6" name="Google Shape;116;p14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" name="Google Shape;117;p14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118" name="Google Shape;118;p14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4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4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4412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1 Column Grid">
  <p:cSld name="Blank | 1 Column Grid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0051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2 Column Grid">
  <p:cSld name="Blank | 2 Column Grid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4601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2830">
          <p15:clr>
            <a:srgbClr val="E46962"/>
          </p15:clr>
        </p15:guide>
        <p15:guide id="7" pos="3045">
          <p15:clr>
            <a:srgbClr val="E46962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3 Column Grid">
  <p:cSld name="Blank | 3 Column Grid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3011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1959">
          <p15:clr>
            <a:srgbClr val="E46962"/>
          </p15:clr>
        </p15:guide>
        <p15:guide id="7" pos="2175">
          <p15:clr>
            <a:srgbClr val="E46962"/>
          </p15:clr>
        </p15:guide>
        <p15:guide id="8" pos="3701">
          <p15:clr>
            <a:srgbClr val="E46962"/>
          </p15:clr>
        </p15:guide>
        <p15:guide id="9" pos="3918">
          <p15:clr>
            <a:srgbClr val="E46962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4 Column Grid">
  <p:cSld name="Blank | 4 Column Grid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4821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1523">
          <p15:clr>
            <a:srgbClr val="E46962"/>
          </p15:clr>
        </p15:guide>
        <p15:guide id="7" pos="1739">
          <p15:clr>
            <a:srgbClr val="E46962"/>
          </p15:clr>
        </p15:guide>
        <p15:guide id="8" pos="2830">
          <p15:clr>
            <a:srgbClr val="E46962"/>
          </p15:clr>
        </p15:guide>
        <p15:guide id="9" pos="3045">
          <p15:clr>
            <a:srgbClr val="E46962"/>
          </p15:clr>
        </p15:guide>
        <p15:guide id="10" pos="4136">
          <p15:clr>
            <a:srgbClr val="E46962"/>
          </p15:clr>
        </p15:guide>
        <p15:guide id="11" pos="4352">
          <p15:clr>
            <a:srgbClr val="E46962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Statement Screen | Full Photo Background">
  <p:cSld name="BLANK_2_1_4_1_1_1">
    <p:bg>
      <p:bgPr>
        <a:solidFill>
          <a:srgbClr val="07283B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2"/>
          <p:cNvSpPr>
            <a:spLocks noGrp="1"/>
          </p:cNvSpPr>
          <p:nvPr>
            <p:ph type="pic" idx="2"/>
          </p:nvPr>
        </p:nvSpPr>
        <p:spPr>
          <a:xfrm>
            <a:off x="0" y="-640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2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94" name="Google Shape;94;p12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2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" name="Google Shape;97;p12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8" name="Google Shape;98;p12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urce Sans Pro"/>
              <a:buNone/>
              <a:defRPr sz="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9" name="Google Shape;99;p12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2">
  <p:cSld name="Blank 2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>
            <a:spLocks noGrp="1"/>
          </p:cNvSpPr>
          <p:nvPr>
            <p:ph type="ftr" idx="11"/>
          </p:nvPr>
        </p:nvSpPr>
        <p:spPr>
          <a:xfrm>
            <a:off x="4881032" y="4767263"/>
            <a:ext cx="346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ldNum" idx="12"/>
          </p:nvPr>
        </p:nvSpPr>
        <p:spPr>
          <a:xfrm>
            <a:off x="8343900" y="4767263"/>
            <a:ext cx="68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31" name="Google Shape;131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029" y="4733681"/>
            <a:ext cx="685800" cy="30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6093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45859" y="330080"/>
            <a:ext cx="8459369" cy="397213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2944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middle with background">
  <p:cSld name="Title - middle with background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6"/>
          <p:cNvPicPr preferRelativeResize="0"/>
          <p:nvPr/>
        </p:nvPicPr>
        <p:blipFill rotWithShape="1">
          <a:blip r:embed="rId2">
            <a:alphaModFix/>
          </a:blip>
          <a:srcRect t="2957" b="13008"/>
          <a:stretch/>
        </p:blipFill>
        <p:spPr>
          <a:xfrm>
            <a:off x="0" y="0"/>
            <a:ext cx="9144000" cy="5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6"/>
          <p:cNvSpPr/>
          <p:nvPr/>
        </p:nvSpPr>
        <p:spPr>
          <a:xfrm>
            <a:off x="0" y="2286000"/>
            <a:ext cx="9144000" cy="1607100"/>
          </a:xfrm>
          <a:prstGeom prst="rect">
            <a:avLst/>
          </a:prstGeom>
          <a:solidFill>
            <a:srgbClr val="FAAF3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4147650"/>
            <a:ext cx="1371599" cy="61722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914400" y="2651760"/>
            <a:ext cx="7315200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ubTitle" idx="1"/>
          </p:nvPr>
        </p:nvSpPr>
        <p:spPr>
          <a:xfrm>
            <a:off x="914400" y="3126899"/>
            <a:ext cx="73152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34420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bottom with background">
  <p:cSld name="Title - bottom with background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7"/>
          <p:cNvPicPr preferRelativeResize="0"/>
          <p:nvPr/>
        </p:nvPicPr>
        <p:blipFill rotWithShape="1">
          <a:blip r:embed="rId2">
            <a:alphaModFix/>
          </a:blip>
          <a:srcRect t="2957" b="21792"/>
          <a:stretch/>
        </p:blipFill>
        <p:spPr>
          <a:xfrm>
            <a:off x="0" y="0"/>
            <a:ext cx="9144000" cy="46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7"/>
          <p:cNvSpPr/>
          <p:nvPr/>
        </p:nvSpPr>
        <p:spPr>
          <a:xfrm>
            <a:off x="0" y="3536250"/>
            <a:ext cx="9144000" cy="160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" name="Google Shape;6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00" y="4100342"/>
            <a:ext cx="1371599" cy="61722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914400" y="3941064"/>
            <a:ext cx="5943600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ubTitle" idx="1"/>
          </p:nvPr>
        </p:nvSpPr>
        <p:spPr>
          <a:xfrm>
            <a:off x="914400" y="4416200"/>
            <a:ext cx="5943600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97229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middle text">
  <p:cSld name="Title - middle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>
            <a:spLocks noGrp="1"/>
          </p:cNvSpPr>
          <p:nvPr>
            <p:ph type="title"/>
          </p:nvPr>
        </p:nvSpPr>
        <p:spPr>
          <a:xfrm>
            <a:off x="914400" y="1302798"/>
            <a:ext cx="59436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ubTitle" idx="1"/>
          </p:nvPr>
        </p:nvSpPr>
        <p:spPr>
          <a:xfrm>
            <a:off x="914400" y="2788561"/>
            <a:ext cx="59436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74" name="Google Shape;74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58000" y="2047769"/>
            <a:ext cx="1371599" cy="617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2431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in - headings only">
  <p:cSld name="Plain - headings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45130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in">
  <p:cSld name="Plai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4505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">
  <p:cSld name="Sideba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6" name="Google Shape;86;p21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7" name="Google Shape;87;p21"/>
          <p:cNvCxnSpPr/>
          <p:nvPr/>
        </p:nvCxnSpPr>
        <p:spPr>
          <a:xfrm rot="10800000">
            <a:off x="896000" y="1600200"/>
            <a:ext cx="73200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672717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headings only">
  <p:cSld name="Sidebar - headings 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2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809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 narrow">
  <p:cSld name="Sidebar - image narrow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45720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45720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45720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6" name="Google Shape;96;p23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Google Shape;97;p23"/>
          <p:cNvPicPr preferRelativeResize="0"/>
          <p:nvPr/>
        </p:nvPicPr>
        <p:blipFill rotWithShape="1">
          <a:blip r:embed="rId2">
            <a:alphaModFix/>
          </a:blip>
          <a:srcRect l="39781" r="16955"/>
          <a:stretch/>
        </p:blipFill>
        <p:spPr>
          <a:xfrm>
            <a:off x="5943600" y="457200"/>
            <a:ext cx="2743200" cy="422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23"/>
          <p:cNvCxnSpPr/>
          <p:nvPr/>
        </p:nvCxnSpPr>
        <p:spPr>
          <a:xfrm rot="10800000">
            <a:off x="895825" y="1600200"/>
            <a:ext cx="46155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51286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Closing Screen">
  <p:cSld name="BLANK_2_1_2_1">
    <p:bg>
      <p:bgPr>
        <a:solidFill>
          <a:srgbClr val="07283B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9050" y="212285"/>
            <a:ext cx="982824" cy="44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3"/>
          <p:cNvSpPr txBox="1"/>
          <p:nvPr/>
        </p:nvSpPr>
        <p:spPr>
          <a:xfrm>
            <a:off x="685825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3" name="Google Shape;103;p13"/>
          <p:cNvSpPr txBox="1"/>
          <p:nvPr/>
        </p:nvSpPr>
        <p:spPr>
          <a:xfrm>
            <a:off x="685823" y="2399573"/>
            <a:ext cx="38061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0ACC5"/>
                </a:solidFill>
                <a:latin typeface="DM Serif Text"/>
                <a:ea typeface="DM Serif Text"/>
                <a:cs typeface="DM Serif Text"/>
                <a:sym typeface="DM Serif Text"/>
              </a:rPr>
              <a:t>Thank You</a:t>
            </a:r>
            <a:endParaRPr sz="3800">
              <a:solidFill>
                <a:srgbClr val="00ACC5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sp>
        <p:nvSpPr>
          <p:cNvPr id="104" name="Google Shape;104;p13"/>
          <p:cNvSpPr txBox="1"/>
          <p:nvPr/>
        </p:nvSpPr>
        <p:spPr>
          <a:xfrm>
            <a:off x="685823" y="2398986"/>
            <a:ext cx="38061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0ACC5"/>
                </a:solidFill>
                <a:latin typeface="DM Serif Text"/>
                <a:ea typeface="DM Serif Text"/>
                <a:cs typeface="DM Serif Text"/>
                <a:sym typeface="DM Serif Text"/>
              </a:rPr>
              <a:t>Thank You</a:t>
            </a:r>
            <a:endParaRPr sz="3800">
              <a:solidFill>
                <a:srgbClr val="00ACC5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sp>
        <p:nvSpPr>
          <p:cNvPr id="105" name="Google Shape;105;p13"/>
          <p:cNvSpPr txBox="1"/>
          <p:nvPr/>
        </p:nvSpPr>
        <p:spPr>
          <a:xfrm>
            <a:off x="685825" y="3477750"/>
            <a:ext cx="55146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r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is a joint center for health systems innovation at Brigham and Women's Hospital </a:t>
            </a:r>
            <a:br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 the Harvard T.H. Chan School of Public Health.</a:t>
            </a:r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urce Sans Pro"/>
              <a:buNone/>
              <a:defRPr sz="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7" name="Google Shape;107;p13"/>
          <p:cNvCxnSpPr/>
          <p:nvPr/>
        </p:nvCxnSpPr>
        <p:spPr>
          <a:xfrm>
            <a:off x="1471621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8" name="Google Shape;108;p13"/>
          <p:cNvPicPr preferRelativeResize="0"/>
          <p:nvPr/>
        </p:nvPicPr>
        <p:blipFill rotWithShape="1">
          <a:blip r:embed="rId3">
            <a:alphaModFix/>
          </a:blip>
          <a:srcRect t="77622"/>
          <a:stretch/>
        </p:blipFill>
        <p:spPr>
          <a:xfrm>
            <a:off x="685825" y="3889508"/>
            <a:ext cx="5055176" cy="40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3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110" name="Google Shape;110;p13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5442">
          <p15:clr>
            <a:srgbClr val="E46962"/>
          </p15:clr>
        </p15:guide>
        <p15:guide id="3" pos="432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952">
          <p15:clr>
            <a:srgbClr val="E46962"/>
          </p15:clr>
        </p15:guide>
        <p15:guide id="6" pos="2830">
          <p15:clr>
            <a:srgbClr val="E46962"/>
          </p15:clr>
        </p15:guide>
        <p15:guide id="7" pos="3045">
          <p15:clr>
            <a:srgbClr val="E46962"/>
          </p15:clr>
        </p15:guide>
        <p15:guide id="8" orient="horz" pos="2191">
          <p15:clr>
            <a:srgbClr val="E46962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 wide">
  <p:cSld name="Sidebar - image wid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2743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2743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27432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3" name="Google Shape;103;p24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Google Shape;104;p24"/>
          <p:cNvPicPr preferRelativeResize="0"/>
          <p:nvPr/>
        </p:nvPicPr>
        <p:blipFill rotWithShape="1">
          <a:blip r:embed="rId2">
            <a:alphaModFix/>
          </a:blip>
          <a:srcRect l="24129" r="3757"/>
          <a:stretch/>
        </p:blipFill>
        <p:spPr>
          <a:xfrm>
            <a:off x="4114800" y="457200"/>
            <a:ext cx="4572000" cy="422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p24"/>
          <p:cNvCxnSpPr/>
          <p:nvPr/>
        </p:nvCxnSpPr>
        <p:spPr>
          <a:xfrm rot="10800000">
            <a:off x="895925" y="1600200"/>
            <a:ext cx="27582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278380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s x3">
  <p:cSld name="Sidebar - images x3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8" name="Google Shape;108;p25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5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0" name="Google Shape;110;p25"/>
          <p:cNvPicPr preferRelativeResize="0"/>
          <p:nvPr/>
        </p:nvPicPr>
        <p:blipFill rotWithShape="1">
          <a:blip r:embed="rId2">
            <a:alphaModFix/>
          </a:blip>
          <a:srcRect t="9955" b="9955"/>
          <a:stretch/>
        </p:blipFill>
        <p:spPr>
          <a:xfrm>
            <a:off x="914400" y="1600200"/>
            <a:ext cx="2286000" cy="18309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pic>
        <p:nvPicPr>
          <p:cNvPr id="111" name="Google Shape;111;p25"/>
          <p:cNvPicPr preferRelativeResize="0"/>
          <p:nvPr/>
        </p:nvPicPr>
        <p:blipFill rotWithShape="1">
          <a:blip r:embed="rId2">
            <a:alphaModFix/>
          </a:blip>
          <a:srcRect t="9955" b="9955"/>
          <a:stretch/>
        </p:blipFill>
        <p:spPr>
          <a:xfrm>
            <a:off x="3429000" y="1600200"/>
            <a:ext cx="2286000" cy="18309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pic>
        <p:nvPicPr>
          <p:cNvPr id="112" name="Google Shape;112;p25"/>
          <p:cNvPicPr preferRelativeResize="0"/>
          <p:nvPr/>
        </p:nvPicPr>
        <p:blipFill rotWithShape="1">
          <a:blip r:embed="rId2">
            <a:alphaModFix/>
          </a:blip>
          <a:srcRect t="9955" b="9955"/>
          <a:stretch/>
        </p:blipFill>
        <p:spPr>
          <a:xfrm>
            <a:off x="5943600" y="1600200"/>
            <a:ext cx="2286000" cy="18309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sp>
        <p:nvSpPr>
          <p:cNvPr id="113" name="Google Shape;113;p25"/>
          <p:cNvSpPr txBox="1">
            <a:spLocks noGrp="1"/>
          </p:cNvSpPr>
          <p:nvPr>
            <p:ph type="body" idx="2"/>
          </p:nvPr>
        </p:nvSpPr>
        <p:spPr>
          <a:xfrm>
            <a:off x="800100" y="3431100"/>
            <a:ext cx="25146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body" idx="3"/>
          </p:nvPr>
        </p:nvSpPr>
        <p:spPr>
          <a:xfrm>
            <a:off x="3314700" y="3431100"/>
            <a:ext cx="25146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body" idx="4"/>
          </p:nvPr>
        </p:nvSpPr>
        <p:spPr>
          <a:xfrm>
            <a:off x="5829300" y="3431100"/>
            <a:ext cx="25146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8226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s x6">
  <p:cSld name="Sidebar - images x6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6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6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" name="Google Shape;120;p26"/>
          <p:cNvPicPr preferRelativeResize="0"/>
          <p:nvPr/>
        </p:nvPicPr>
        <p:blipFill rotWithShape="1">
          <a:blip r:embed="rId2">
            <a:alphaModFix/>
          </a:blip>
          <a:srcRect t="129" b="129"/>
          <a:stretch/>
        </p:blipFill>
        <p:spPr>
          <a:xfrm>
            <a:off x="762000" y="1750401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1" name="Google Shape;121;p26"/>
          <p:cNvPicPr preferRelativeResize="0"/>
          <p:nvPr/>
        </p:nvPicPr>
        <p:blipFill rotWithShape="1">
          <a:blip r:embed="rId2">
            <a:alphaModFix/>
          </a:blip>
          <a:srcRect t="129" b="129"/>
          <a:stretch/>
        </p:blipFill>
        <p:spPr>
          <a:xfrm>
            <a:off x="2057338" y="1749501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2" name="Google Shape;122;p26"/>
          <p:cNvPicPr preferRelativeResize="0"/>
          <p:nvPr/>
        </p:nvPicPr>
        <p:blipFill rotWithShape="1">
          <a:blip r:embed="rId2">
            <a:alphaModFix/>
          </a:blip>
          <a:srcRect t="49" b="59"/>
          <a:stretch/>
        </p:blipFill>
        <p:spPr>
          <a:xfrm>
            <a:off x="3352675" y="1749501"/>
            <a:ext cx="1143300" cy="1142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3" name="Google Shape;123;p26"/>
          <p:cNvPicPr preferRelativeResize="0"/>
          <p:nvPr/>
        </p:nvPicPr>
        <p:blipFill rotWithShape="1">
          <a:blip r:embed="rId2">
            <a:alphaModFix/>
          </a:blip>
          <a:srcRect t="129" b="129"/>
          <a:stretch/>
        </p:blipFill>
        <p:spPr>
          <a:xfrm>
            <a:off x="5943375" y="1750374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4" name="Google Shape;124;p26"/>
          <p:cNvPicPr preferRelativeResize="0"/>
          <p:nvPr/>
        </p:nvPicPr>
        <p:blipFill rotWithShape="1">
          <a:blip r:embed="rId2">
            <a:alphaModFix/>
          </a:blip>
          <a:srcRect t="129" b="129"/>
          <a:stretch/>
        </p:blipFill>
        <p:spPr>
          <a:xfrm>
            <a:off x="7238725" y="1749501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5" name="Google Shape;125;p26"/>
          <p:cNvPicPr preferRelativeResize="0"/>
          <p:nvPr/>
        </p:nvPicPr>
        <p:blipFill rotWithShape="1">
          <a:blip r:embed="rId2">
            <a:alphaModFix/>
          </a:blip>
          <a:srcRect t="49" b="59"/>
          <a:stretch/>
        </p:blipFill>
        <p:spPr>
          <a:xfrm>
            <a:off x="4648020" y="1748628"/>
            <a:ext cx="1143300" cy="1142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6" name="Google Shape;126;p26"/>
          <p:cNvSpPr txBox="1">
            <a:spLocks noGrp="1"/>
          </p:cNvSpPr>
          <p:nvPr>
            <p:ph type="body" idx="2"/>
          </p:nvPr>
        </p:nvSpPr>
        <p:spPr>
          <a:xfrm>
            <a:off x="693600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body" idx="3"/>
          </p:nvPr>
        </p:nvSpPr>
        <p:spPr>
          <a:xfrm>
            <a:off x="1988938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body" idx="4"/>
          </p:nvPr>
        </p:nvSpPr>
        <p:spPr>
          <a:xfrm>
            <a:off x="3284275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body" idx="5"/>
          </p:nvPr>
        </p:nvSpPr>
        <p:spPr>
          <a:xfrm>
            <a:off x="4579625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body" idx="6"/>
          </p:nvPr>
        </p:nvSpPr>
        <p:spPr>
          <a:xfrm>
            <a:off x="5874975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body" idx="7"/>
          </p:nvPr>
        </p:nvSpPr>
        <p:spPr>
          <a:xfrm>
            <a:off x="7170325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57350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cons">
  <p:cSld name="Sidebar - ico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7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7"/>
          <p:cNvSpPr/>
          <p:nvPr/>
        </p:nvSpPr>
        <p:spPr>
          <a:xfrm>
            <a:off x="100860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7"/>
          <p:cNvSpPr/>
          <p:nvPr/>
        </p:nvSpPr>
        <p:spPr>
          <a:xfrm>
            <a:off x="699240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7"/>
          <p:cNvSpPr/>
          <p:nvPr/>
        </p:nvSpPr>
        <p:spPr>
          <a:xfrm>
            <a:off x="400050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7"/>
          <p:cNvSpPr/>
          <p:nvPr/>
        </p:nvSpPr>
        <p:spPr>
          <a:xfrm>
            <a:off x="250455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7"/>
          <p:cNvSpPr/>
          <p:nvPr/>
        </p:nvSpPr>
        <p:spPr>
          <a:xfrm>
            <a:off x="549645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body" idx="2"/>
          </p:nvPr>
        </p:nvSpPr>
        <p:spPr>
          <a:xfrm>
            <a:off x="894300" y="3040902"/>
            <a:ext cx="13716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body" idx="3"/>
          </p:nvPr>
        </p:nvSpPr>
        <p:spPr>
          <a:xfrm>
            <a:off x="2390250" y="3040902"/>
            <a:ext cx="13716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4"/>
          </p:nvPr>
        </p:nvSpPr>
        <p:spPr>
          <a:xfrm>
            <a:off x="3886200" y="3040902"/>
            <a:ext cx="13716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body" idx="5"/>
          </p:nvPr>
        </p:nvSpPr>
        <p:spPr>
          <a:xfrm>
            <a:off x="5382150" y="3040902"/>
            <a:ext cx="13716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body" idx="6"/>
          </p:nvPr>
        </p:nvSpPr>
        <p:spPr>
          <a:xfrm>
            <a:off x="6878100" y="3040902"/>
            <a:ext cx="13716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95476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pact highlight">
  <p:cSld name="Sidebar - impact highligh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/>
          </p:nvPr>
        </p:nvSpPr>
        <p:spPr>
          <a:xfrm>
            <a:off x="2400300" y="1170432"/>
            <a:ext cx="4343400" cy="16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cxnSp>
        <p:nvCxnSpPr>
          <p:cNvPr id="149" name="Google Shape;149;p28"/>
          <p:cNvCxnSpPr/>
          <p:nvPr/>
        </p:nvCxnSpPr>
        <p:spPr>
          <a:xfrm>
            <a:off x="2739750" y="2956200"/>
            <a:ext cx="366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0" name="Google Shape;150;p28"/>
          <p:cNvSpPr txBox="1">
            <a:spLocks noGrp="1"/>
          </p:cNvSpPr>
          <p:nvPr>
            <p:ph type="body" idx="1"/>
          </p:nvPr>
        </p:nvSpPr>
        <p:spPr>
          <a:xfrm>
            <a:off x="2514600" y="2953512"/>
            <a:ext cx="4114800" cy="13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2708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quote with photo">
  <p:cSld name="Sidebar - quote with photo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 txBox="1"/>
          <p:nvPr/>
        </p:nvSpPr>
        <p:spPr>
          <a:xfrm>
            <a:off x="685800" y="1352550"/>
            <a:ext cx="10764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D59C"/>
                </a:solidFill>
                <a:latin typeface="Petrona Black"/>
                <a:ea typeface="Petrona Black"/>
                <a:cs typeface="Petrona Black"/>
                <a:sym typeface="Petrona Black"/>
              </a:rPr>
              <a:t>“</a:t>
            </a:r>
            <a:endParaRPr sz="9600">
              <a:solidFill>
                <a:srgbClr val="FFD59C"/>
              </a:solidFill>
              <a:latin typeface="Petrona Black"/>
              <a:ea typeface="Petrona Black"/>
              <a:cs typeface="Petrona Black"/>
              <a:sym typeface="Petrona Black"/>
            </a:endParaRPr>
          </a:p>
        </p:txBody>
      </p:sp>
      <p:sp>
        <p:nvSpPr>
          <p:cNvPr id="153" name="Google Shape;153;p29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" name="Google Shape;154;p29"/>
          <p:cNvPicPr preferRelativeResize="0"/>
          <p:nvPr/>
        </p:nvPicPr>
        <p:blipFill rotWithShape="1">
          <a:blip r:embed="rId2">
            <a:alphaModFix/>
          </a:blip>
          <a:srcRect l="42492" r="14275"/>
          <a:stretch/>
        </p:blipFill>
        <p:spPr>
          <a:xfrm>
            <a:off x="5943600" y="457200"/>
            <a:ext cx="2743199" cy="42291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9"/>
          <p:cNvSpPr txBox="1">
            <a:spLocks noGrp="1"/>
          </p:cNvSpPr>
          <p:nvPr>
            <p:ph type="body" idx="1"/>
          </p:nvPr>
        </p:nvSpPr>
        <p:spPr>
          <a:xfrm>
            <a:off x="914400" y="1170432"/>
            <a:ext cx="4572000" cy="34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1pPr>
            <a:lvl2pPr marL="914400" lvl="1" indent="-406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2pPr>
            <a:lvl3pPr marL="1371600" lvl="2" indent="-406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3pPr>
            <a:lvl4pPr marL="1828800" lvl="3" indent="-406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4pPr>
            <a:lvl5pPr marL="2286000" lvl="4" indent="-406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5pPr>
            <a:lvl6pPr marL="2743200" lvl="5" indent="-406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6pPr>
            <a:lvl7pPr marL="3200400" lvl="6" indent="-406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7pPr>
            <a:lvl8pPr marL="3657600" lvl="7" indent="-406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8pPr>
            <a:lvl9pPr marL="4114800" lvl="8" indent="-4064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90652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quote">
  <p:cSld name="Sidebar - quot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/>
          <p:nvPr/>
        </p:nvSpPr>
        <p:spPr>
          <a:xfrm>
            <a:off x="4033800" y="1352550"/>
            <a:ext cx="10764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D59C"/>
                </a:solidFill>
                <a:latin typeface="Petrona Black"/>
                <a:ea typeface="Petrona Black"/>
                <a:cs typeface="Petrona Black"/>
                <a:sym typeface="Petrona Black"/>
              </a:rPr>
              <a:t>“</a:t>
            </a:r>
            <a:endParaRPr sz="9600">
              <a:solidFill>
                <a:srgbClr val="FFD59C"/>
              </a:solidFill>
              <a:latin typeface="Petrona Black"/>
              <a:ea typeface="Petrona Black"/>
              <a:cs typeface="Petrona Black"/>
              <a:sym typeface="Petrona Black"/>
            </a:endParaRPr>
          </a:p>
        </p:txBody>
      </p:sp>
      <p:sp>
        <p:nvSpPr>
          <p:cNvPr id="158" name="Google Shape;158;p30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body" idx="1"/>
          </p:nvPr>
        </p:nvSpPr>
        <p:spPr>
          <a:xfrm>
            <a:off x="914400" y="1170432"/>
            <a:ext cx="7315200" cy="34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1pPr>
            <a:lvl2pPr marL="914400" lvl="1" indent="-4064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2pPr>
            <a:lvl3pPr marL="1371600" lvl="2" indent="-4064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3pPr>
            <a:lvl4pPr marL="1828800" lvl="3" indent="-4064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4pPr>
            <a:lvl5pPr marL="2286000" lvl="4" indent="-4064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5pPr>
            <a:lvl6pPr marL="2743200" lvl="5" indent="-4064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6pPr>
            <a:lvl7pPr marL="3200400" lvl="6" indent="-4064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7pPr>
            <a:lvl8pPr marL="3657600" lvl="7" indent="-4064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8pPr>
            <a:lvl9pPr marL="4114800" lvl="8" indent="-4064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10813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 bar">
  <p:cSld name="Top bar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/>
          <p:nvPr/>
        </p:nvSpPr>
        <p:spPr>
          <a:xfrm>
            <a:off x="0" y="-4350"/>
            <a:ext cx="9144000" cy="160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1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3" name="Google Shape;163;p31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1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9184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 bar - photo caption">
  <p:cSld name="Top bar - photo ca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2"/>
          <p:cNvSpPr/>
          <p:nvPr/>
        </p:nvSpPr>
        <p:spPr>
          <a:xfrm>
            <a:off x="0" y="-4350"/>
            <a:ext cx="9144000" cy="160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7" name="Google Shape;167;p32"/>
          <p:cNvPicPr preferRelativeResize="0"/>
          <p:nvPr/>
        </p:nvPicPr>
        <p:blipFill rotWithShape="1">
          <a:blip r:embed="rId2">
            <a:alphaModFix/>
          </a:blip>
          <a:srcRect t="3075" b="21905"/>
          <a:stretch/>
        </p:blipFill>
        <p:spPr>
          <a:xfrm>
            <a:off x="457200" y="-4350"/>
            <a:ext cx="8229600" cy="411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2"/>
          <p:cNvSpPr txBox="1">
            <a:spLocks noGrp="1"/>
          </p:cNvSpPr>
          <p:nvPr>
            <p:ph type="body" idx="1"/>
          </p:nvPr>
        </p:nvSpPr>
        <p:spPr>
          <a:xfrm>
            <a:off x="2400300" y="3540750"/>
            <a:ext cx="4343400" cy="12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8385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photo split">
  <p:cSld name="Section - photo spli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3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1" name="Google Shape;171;p33"/>
          <p:cNvPicPr preferRelativeResize="0"/>
          <p:nvPr/>
        </p:nvPicPr>
        <p:blipFill rotWithShape="1">
          <a:blip r:embed="rId2">
            <a:alphaModFix/>
          </a:blip>
          <a:srcRect l="4669" r="23274"/>
          <a:stretch/>
        </p:blipFill>
        <p:spPr>
          <a:xfrm>
            <a:off x="4114800" y="457200"/>
            <a:ext cx="4572001" cy="422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2393" y="3735100"/>
            <a:ext cx="1371600" cy="141274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3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2743200" cy="23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33"/>
          <p:cNvSpPr txBox="1">
            <a:spLocks noGrp="1"/>
          </p:cNvSpPr>
          <p:nvPr>
            <p:ph type="subTitle" idx="1"/>
          </p:nvPr>
        </p:nvSpPr>
        <p:spPr>
          <a:xfrm>
            <a:off x="914400" y="2720550"/>
            <a:ext cx="2743200" cy="19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863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1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slideLayout" Target="../slideLayouts/slideLayout1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8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02.xml"/><Relationship Id="rId34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33" Type="http://schemas.openxmlformats.org/officeDocument/2006/relationships/slideLayout" Target="../slideLayouts/slideLayout114.xml"/><Relationship Id="rId38" Type="http://schemas.openxmlformats.org/officeDocument/2006/relationships/theme" Target="../theme/theme5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29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32" Type="http://schemas.openxmlformats.org/officeDocument/2006/relationships/slideLayout" Target="../slideLayouts/slideLayout113.xml"/><Relationship Id="rId37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36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slideLayout" Target="../slideLayouts/slideLayout111.xml"/><Relationship Id="rId35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65.xml"/><Relationship Id="rId16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Text"/>
              <a:buNone/>
              <a:defRPr sz="28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●"/>
              <a:defRPr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9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9552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88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8200" y="4571992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56869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Text"/>
              <a:buNone/>
              <a:defRPr sz="28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●"/>
              <a:defRPr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54767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6" r:id="rId18"/>
    <p:sldLayoutId id="2147483777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1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sldNum" idx="12"/>
          </p:nvPr>
        </p:nvSpPr>
        <p:spPr>
          <a:xfrm>
            <a:off x="8458200" y="4571992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0303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622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Text"/>
              <a:buNone/>
              <a:defRPr sz="28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Source Sans Pro"/>
              <a:buChar char="●"/>
              <a:defRPr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75727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F93F7B-B769-2BAF-7078-9C162663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57E32-9120-5803-1965-BAA4B0155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0BA7A-178A-714F-E890-6027ED1A5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6045FF-89F4-4044-96A8-147CCEC8C59F}" type="datetimeFigureOut">
              <a:rPr lang="en-US" smtClean="0"/>
              <a:t>5/10/26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3F9C6-08D2-76EC-E7F9-A7D6DD1DFC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607A2-FD2B-EEC9-1762-484745AB8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43A8E2-5964-5E4D-8EFD-39795E86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97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Text"/>
              <a:buNone/>
              <a:defRPr sz="28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Source Sans Pro"/>
              <a:buChar char="●"/>
              <a:defRPr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85252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7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png"/><Relationship Id="rId4" Type="http://schemas.openxmlformats.org/officeDocument/2006/relationships/hyperlink" Target="http://www.ariadnelabs.org/precision-population-health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74.jp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8.png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svg"/><Relationship Id="rId18" Type="http://schemas.openxmlformats.org/officeDocument/2006/relationships/image" Target="../media/image97.png"/><Relationship Id="rId3" Type="http://schemas.openxmlformats.org/officeDocument/2006/relationships/image" Target="../media/image68.png"/><Relationship Id="rId7" Type="http://schemas.openxmlformats.org/officeDocument/2006/relationships/image" Target="../media/image86.svg"/><Relationship Id="rId12" Type="http://schemas.openxmlformats.org/officeDocument/2006/relationships/image" Target="../media/image91.png"/><Relationship Id="rId17" Type="http://schemas.openxmlformats.org/officeDocument/2006/relationships/image" Target="../media/image96.sv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5" Type="http://schemas.openxmlformats.org/officeDocument/2006/relationships/image" Target="../media/image94.svg"/><Relationship Id="rId10" Type="http://schemas.openxmlformats.org/officeDocument/2006/relationships/image" Target="../media/image89.png"/><Relationship Id="rId19" Type="http://schemas.openxmlformats.org/officeDocument/2006/relationships/image" Target="../media/image98.svg"/><Relationship Id="rId4" Type="http://schemas.openxmlformats.org/officeDocument/2006/relationships/image" Target="../media/image83.png"/><Relationship Id="rId9" Type="http://schemas.openxmlformats.org/officeDocument/2006/relationships/image" Target="../media/image88.svg"/><Relationship Id="rId1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2.xml"/><Relationship Id="rId5" Type="http://schemas.openxmlformats.org/officeDocument/2006/relationships/image" Target="../media/image102.png"/><Relationship Id="rId4" Type="http://schemas.openxmlformats.org/officeDocument/2006/relationships/image" Target="../media/image10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2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9.png"/><Relationship Id="rId4" Type="http://schemas.openxmlformats.org/officeDocument/2006/relationships/image" Target="../media/image10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2.xml"/><Relationship Id="rId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92.xml"/><Relationship Id="rId6" Type="http://schemas.openxmlformats.org/officeDocument/2006/relationships/image" Target="../media/image102.png"/><Relationship Id="rId5" Type="http://schemas.openxmlformats.org/officeDocument/2006/relationships/image" Target="../media/image111.png"/><Relationship Id="rId4" Type="http://schemas.openxmlformats.org/officeDocument/2006/relationships/image" Target="../media/image11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9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92.xml"/><Relationship Id="rId5" Type="http://schemas.openxmlformats.org/officeDocument/2006/relationships/image" Target="../media/image117.png"/><Relationship Id="rId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92.xml"/><Relationship Id="rId4" Type="http://schemas.openxmlformats.org/officeDocument/2006/relationships/image" Target="../media/image11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9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9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9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93C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7"/>
          <p:cNvPicPr preferRelativeResize="0"/>
          <p:nvPr/>
        </p:nvPicPr>
        <p:blipFill rotWithShape="1">
          <a:blip r:embed="rId3">
            <a:alphaModFix/>
          </a:blip>
          <a:srcRect l="26300" t="6587" r="27800" b="501"/>
          <a:stretch/>
        </p:blipFill>
        <p:spPr>
          <a:xfrm>
            <a:off x="4639350" y="0"/>
            <a:ext cx="451740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800" y="457200"/>
            <a:ext cx="1108100" cy="4967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Google Shape;259;p37"/>
          <p:cNvCxnSpPr/>
          <p:nvPr/>
        </p:nvCxnSpPr>
        <p:spPr>
          <a:xfrm>
            <a:off x="574800" y="1087800"/>
            <a:ext cx="4266300" cy="6300"/>
          </a:xfrm>
          <a:prstGeom prst="straightConnector1">
            <a:avLst/>
          </a:prstGeom>
          <a:noFill/>
          <a:ln w="19050" cap="flat" cmpd="sng">
            <a:solidFill>
              <a:srgbClr val="FAAF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0" name="Google Shape;260;p37"/>
          <p:cNvSpPr txBox="1">
            <a:spLocks noGrp="1"/>
          </p:cNvSpPr>
          <p:nvPr>
            <p:ph type="title" idx="4294967295"/>
          </p:nvPr>
        </p:nvSpPr>
        <p:spPr>
          <a:xfrm>
            <a:off x="522014" y="1197728"/>
            <a:ext cx="3917100" cy="121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5 Opportunities for Internal Medicine to Meet the Health Care Needs of the Future</a:t>
            </a:r>
            <a:endParaRPr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1" name="Google Shape;261;p37"/>
          <p:cNvSpPr txBox="1">
            <a:spLocks noGrp="1"/>
          </p:cNvSpPr>
          <p:nvPr>
            <p:ph type="subTitle" idx="4294967295"/>
          </p:nvPr>
        </p:nvSpPr>
        <p:spPr>
          <a:xfrm>
            <a:off x="505688" y="2921618"/>
            <a:ext cx="4049986" cy="86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6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Asaf </a:t>
            </a:r>
            <a:r>
              <a:rPr lang="en" sz="16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Bitton</a:t>
            </a:r>
            <a:r>
              <a:rPr lang="en" sz="16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MD, MPH </a:t>
            </a:r>
            <a:endParaRPr sz="1600" b="1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400" dirty="0">
                <a:solidFill>
                  <a:schemeClr val="lt1"/>
                </a:solidFill>
              </a:rPr>
              <a:t>Executive Director, Ariadne Labs  </a:t>
            </a:r>
            <a:endParaRPr sz="14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SzPts val="688"/>
              <a:buNone/>
            </a:pPr>
            <a:r>
              <a:rPr lang="en-US" sz="1400" dirty="0">
                <a:solidFill>
                  <a:schemeClr val="lt1"/>
                </a:solidFill>
              </a:rPr>
              <a:t>Brigham &amp; Women’s Hospital | Harvard School of Public Health | Harvard Medical School</a:t>
            </a:r>
          </a:p>
        </p:txBody>
      </p:sp>
      <p:sp>
        <p:nvSpPr>
          <p:cNvPr id="262" name="Google Shape;262;p37"/>
          <p:cNvSpPr txBox="1">
            <a:spLocks noGrp="1"/>
          </p:cNvSpPr>
          <p:nvPr>
            <p:ph type="subTitle" idx="4294967295"/>
          </p:nvPr>
        </p:nvSpPr>
        <p:spPr>
          <a:xfrm>
            <a:off x="515549" y="4411200"/>
            <a:ext cx="3917100" cy="27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 dirty="0">
                <a:solidFill>
                  <a:schemeClr val="lt1"/>
                </a:solidFill>
              </a:rPr>
              <a:t>ACP Workforce Summit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 dirty="0">
                <a:solidFill>
                  <a:schemeClr val="lt1"/>
                </a:solidFill>
              </a:rPr>
              <a:t>May 15</a:t>
            </a:r>
            <a:r>
              <a:rPr lang="en" sz="1400" baseline="30000" dirty="0">
                <a:solidFill>
                  <a:schemeClr val="lt1"/>
                </a:solidFill>
              </a:rPr>
              <a:t>th</a:t>
            </a:r>
            <a:r>
              <a:rPr lang="en" sz="1400" dirty="0">
                <a:solidFill>
                  <a:schemeClr val="lt1"/>
                </a:solidFill>
              </a:rPr>
              <a:t>, 2026</a:t>
            </a:r>
            <a:endParaRPr sz="1400" dirty="0">
              <a:solidFill>
                <a:schemeClr val="lt1"/>
              </a:solidFill>
            </a:endParaRPr>
          </a:p>
        </p:txBody>
      </p:sp>
      <p:sp>
        <p:nvSpPr>
          <p:cNvPr id="263" name="Google Shape;263;p37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AAF3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37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37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266;p37"/>
          <p:cNvSpPr txBox="1">
            <a:spLocks noGrp="1"/>
          </p:cNvSpPr>
          <p:nvPr>
            <p:ph type="sldNum" idx="4294967295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80"/>
          <p:cNvSpPr>
            <a:spLocks noGrp="1"/>
          </p:cNvSpPr>
          <p:nvPr>
            <p:ph type="pic" idx="2"/>
          </p:nvPr>
        </p:nvSpPr>
        <p:spPr>
          <a:xfrm>
            <a:off x="0" y="0"/>
            <a:ext cx="3858600" cy="50733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29" name="Google Shape;529;p80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530" name="Google Shape;530;p80"/>
          <p:cNvSpPr txBox="1"/>
          <p:nvPr/>
        </p:nvSpPr>
        <p:spPr>
          <a:xfrm>
            <a:off x="4343400" y="2051100"/>
            <a:ext cx="4247400" cy="2412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4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 save lives and reduce suffering, we need follow-through innovations that build systems to ensure every breakthrough reaches every patient, everywhere.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24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4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Internal Medicine can lead the way.</a:t>
            </a:r>
            <a:endParaRPr sz="224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1" name="Google Shape;531;p80"/>
          <p:cNvSpPr txBox="1"/>
          <p:nvPr/>
        </p:nvSpPr>
        <p:spPr>
          <a:xfrm>
            <a:off x="4343400" y="914400"/>
            <a:ext cx="44823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2929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From Breakthrough </a:t>
            </a:r>
            <a:br>
              <a:rPr lang="en" sz="2929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</a:br>
            <a:r>
              <a:rPr lang="en" sz="2929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to Follow-Through</a:t>
            </a:r>
            <a:endParaRPr sz="2600">
              <a:solidFill>
                <a:srgbClr val="155F7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32" name="Google Shape;532;p80"/>
          <p:cNvPicPr preferRelativeResize="0"/>
          <p:nvPr/>
        </p:nvPicPr>
        <p:blipFill rotWithShape="1">
          <a:blip r:embed="rId3">
            <a:alphaModFix/>
          </a:blip>
          <a:srcRect l="18138" t="-5673" r="29500" b="8197"/>
          <a:stretch/>
        </p:blipFill>
        <p:spPr>
          <a:xfrm>
            <a:off x="11200" y="-313575"/>
            <a:ext cx="3858601" cy="5386871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80"/>
          <p:cNvSpPr txBox="1"/>
          <p:nvPr/>
        </p:nvSpPr>
        <p:spPr>
          <a:xfrm>
            <a:off x="4343400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535" name="Google Shape;535;p80"/>
          <p:cNvCxnSpPr/>
          <p:nvPr/>
        </p:nvCxnSpPr>
        <p:spPr>
          <a:xfrm>
            <a:off x="5129196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C82B5AD3-C2AA-B527-CF8B-AF0ADFFD3F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83B"/>
        </a:solidFill>
        <a:effectLst/>
      </p:bgPr>
    </p:bg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81"/>
          <p:cNvSpPr/>
          <p:nvPr/>
        </p:nvSpPr>
        <p:spPr>
          <a:xfrm>
            <a:off x="3850000" y="1040175"/>
            <a:ext cx="4887000" cy="334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41" name="Google Shape;541;p81" title="AL 2025 Slide Deck - Master - 02.06.202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0425" y="1104825"/>
            <a:ext cx="4840248" cy="317409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81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544" name="Google Shape;544;p81"/>
          <p:cNvSpPr txBox="1"/>
          <p:nvPr/>
        </p:nvSpPr>
        <p:spPr>
          <a:xfrm>
            <a:off x="685800" y="2127300"/>
            <a:ext cx="3022600" cy="25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4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Through scalable, </a:t>
            </a:r>
            <a:br>
              <a:rPr lang="en" sz="204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204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systems-level solutions, </a:t>
            </a:r>
            <a:br>
              <a:rPr lang="en" sz="204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204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we must aim to close the gaps between what we know should happen in health care and what actually happens. </a:t>
            </a:r>
            <a:endParaRPr sz="24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5" name="Google Shape;545;p81"/>
          <p:cNvSpPr txBox="1"/>
          <p:nvPr/>
        </p:nvSpPr>
        <p:spPr>
          <a:xfrm>
            <a:off x="685800" y="914400"/>
            <a:ext cx="44823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2929">
                <a:solidFill>
                  <a:srgbClr val="00ACC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Closing </a:t>
            </a:r>
            <a:br>
              <a:rPr lang="en" sz="2929">
                <a:solidFill>
                  <a:srgbClr val="00ACC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</a:br>
            <a:r>
              <a:rPr lang="en" sz="2929">
                <a:solidFill>
                  <a:srgbClr val="00ACC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Know-Do Gaps</a:t>
            </a:r>
            <a:endParaRPr sz="2600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943" y="0"/>
            <a:ext cx="464120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82"/>
          <p:cNvSpPr txBox="1"/>
          <p:nvPr/>
        </p:nvSpPr>
        <p:spPr>
          <a:xfrm>
            <a:off x="485308" y="1875861"/>
            <a:ext cx="3847964" cy="2757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4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Innovation is </a:t>
            </a:r>
            <a:r>
              <a:rPr lang="en" sz="2240" i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doing something differently</a:t>
            </a:r>
            <a:r>
              <a:rPr lang="en" sz="224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that brings clear value to the end user</a:t>
            </a:r>
            <a:endParaRPr sz="224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4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4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Innovations </a:t>
            </a:r>
            <a:r>
              <a:rPr lang="en" sz="2240" i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must be widely implemented </a:t>
            </a:r>
            <a:r>
              <a:rPr lang="en" sz="224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 measurably reduce suffering in the real world of health care.</a:t>
            </a:r>
            <a:endParaRPr sz="26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3" name="Google Shape;553;p82"/>
          <p:cNvSpPr txBox="1"/>
          <p:nvPr/>
        </p:nvSpPr>
        <p:spPr>
          <a:xfrm>
            <a:off x="485308" y="784502"/>
            <a:ext cx="4482300" cy="95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2929" dirty="0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Guiding </a:t>
            </a:r>
            <a:br>
              <a:rPr lang="en" sz="2929" dirty="0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</a:br>
            <a:r>
              <a:rPr lang="en" sz="2929" dirty="0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Principles </a:t>
            </a:r>
            <a:endParaRPr sz="2600" dirty="0">
              <a:solidFill>
                <a:srgbClr val="155F7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4" name="Google Shape;554;p82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555" name="Google Shape;555;p82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556" name="Google Shape;556;p82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82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82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12</a:t>
            </a:fld>
            <a:endParaRPr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93C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1"/>
          <p:cNvSpPr txBox="1"/>
          <p:nvPr/>
        </p:nvSpPr>
        <p:spPr>
          <a:xfrm>
            <a:off x="986900" y="2136100"/>
            <a:ext cx="7337100" cy="2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5F7A"/>
              </a:buClr>
              <a:buSzPts val="1100"/>
              <a:buFont typeface="Arial"/>
              <a:buNone/>
              <a:tabLst/>
              <a:defRPr/>
            </a:pPr>
            <a:r>
              <a:rPr kumimoji="0" lang="en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“The study of methods to </a:t>
            </a:r>
            <a:r>
              <a:rPr kumimoji="0" lang="en" sz="1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promote the integration of </a:t>
            </a:r>
            <a:br>
              <a:rPr kumimoji="0" lang="en" sz="1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</a:br>
            <a:r>
              <a:rPr kumimoji="0" lang="en" sz="1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research findings and evidence into healthcare policy </a:t>
            </a:r>
            <a:br>
              <a:rPr kumimoji="0" lang="en" sz="1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</a:br>
            <a:r>
              <a:rPr kumimoji="0" lang="en" sz="1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and practice</a:t>
            </a:r>
            <a:r>
              <a:rPr kumimoji="0" lang="en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…. </a:t>
            </a:r>
            <a:r>
              <a:rPr kumimoji="0" lang="en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It seeks to </a:t>
            </a:r>
            <a:r>
              <a:rPr kumimoji="0" lang="en" sz="1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understand the behavior of healthcare professionals and other stakeholders as a </a:t>
            </a:r>
            <a:br>
              <a:rPr kumimoji="0" lang="en" sz="1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</a:br>
            <a:r>
              <a:rPr kumimoji="0" lang="en" sz="1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key variable</a:t>
            </a:r>
            <a:r>
              <a:rPr kumimoji="0" lang="en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 the sustainable uptake, adoption, and implementation of evidence-based interventions.”</a:t>
            </a: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2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55F7A"/>
              </a:buClr>
              <a:buSzPts val="1100"/>
              <a:buFont typeface="Arial"/>
              <a:buNone/>
              <a:tabLst/>
              <a:defRPr/>
            </a:pPr>
            <a:r>
              <a:rPr kumimoji="0" lang="en" sz="1300" b="0" i="1" u="none" strike="noStrike" kern="0" cap="none" spc="0" normalizeH="0" baseline="0" noProof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— NIH Conference on the Science of Dissemination and Implementation. NLM.NIH.gov</a:t>
            </a:r>
            <a:endParaRPr kumimoji="0" sz="2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9" name="Google Shape;369;p51"/>
          <p:cNvSpPr txBox="1"/>
          <p:nvPr/>
        </p:nvSpPr>
        <p:spPr>
          <a:xfrm>
            <a:off x="434925" y="423650"/>
            <a:ext cx="8283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FAAF3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Implementation Science and Research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AAF3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70" name="Google Shape;370;p51"/>
          <p:cNvCxnSpPr/>
          <p:nvPr/>
        </p:nvCxnSpPr>
        <p:spPr>
          <a:xfrm>
            <a:off x="3296500" y="1760400"/>
            <a:ext cx="2289300" cy="0"/>
          </a:xfrm>
          <a:prstGeom prst="straightConnector1">
            <a:avLst/>
          </a:prstGeom>
          <a:noFill/>
          <a:ln w="9525" cap="flat" cmpd="sng">
            <a:solidFill>
              <a:srgbClr val="88888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2"/>
          <p:cNvSpPr/>
          <p:nvPr/>
        </p:nvSpPr>
        <p:spPr>
          <a:xfrm>
            <a:off x="818525" y="1415850"/>
            <a:ext cx="7676700" cy="28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7" name="Google Shape;307;p42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 Matters </a:t>
            </a:r>
            <a:endParaRPr/>
          </a:p>
        </p:txBody>
      </p:sp>
      <p:cxnSp>
        <p:nvCxnSpPr>
          <p:cNvPr id="308" name="Google Shape;308;p42"/>
          <p:cNvCxnSpPr/>
          <p:nvPr/>
        </p:nvCxnSpPr>
        <p:spPr>
          <a:xfrm rot="10800000" flipH="1">
            <a:off x="905100" y="1039725"/>
            <a:ext cx="7333800" cy="1110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9" name="Google Shape;30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650" y="4704775"/>
            <a:ext cx="773773" cy="346874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2"/>
          <p:cNvSpPr/>
          <p:nvPr/>
        </p:nvSpPr>
        <p:spPr>
          <a:xfrm>
            <a:off x="2105375" y="1437070"/>
            <a:ext cx="4581471" cy="2626793"/>
          </a:xfrm>
          <a:custGeom>
            <a:avLst/>
            <a:gdLst/>
            <a:ahLst/>
            <a:cxnLst/>
            <a:rect l="l" t="t" r="r" b="b"/>
            <a:pathLst>
              <a:path w="3551528" h="2284168" extrusionOk="0">
                <a:moveTo>
                  <a:pt x="0" y="2284168"/>
                </a:moveTo>
                <a:cubicBezTo>
                  <a:pt x="1039159" y="2261507"/>
                  <a:pt x="1447365" y="1532000"/>
                  <a:pt x="1705535" y="980550"/>
                </a:cubicBezTo>
                <a:cubicBezTo>
                  <a:pt x="1963705" y="429100"/>
                  <a:pt x="2463546" y="29320"/>
                  <a:pt x="3551528" y="0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1" name="Google Shape;311;p42"/>
          <p:cNvCxnSpPr/>
          <p:nvPr/>
        </p:nvCxnSpPr>
        <p:spPr>
          <a:xfrm rot="10800000">
            <a:off x="1793158" y="1267952"/>
            <a:ext cx="0" cy="3037200"/>
          </a:xfrm>
          <a:prstGeom prst="straightConnector1">
            <a:avLst/>
          </a:prstGeom>
          <a:noFill/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2" name="Google Shape;312;p42"/>
          <p:cNvCxnSpPr/>
          <p:nvPr/>
        </p:nvCxnSpPr>
        <p:spPr>
          <a:xfrm>
            <a:off x="1793159" y="4305151"/>
            <a:ext cx="5146200" cy="0"/>
          </a:xfrm>
          <a:prstGeom prst="straightConnector1">
            <a:avLst/>
          </a:prstGeom>
          <a:noFill/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3" name="Google Shape;313;p42"/>
          <p:cNvSpPr txBox="1"/>
          <p:nvPr/>
        </p:nvSpPr>
        <p:spPr>
          <a:xfrm>
            <a:off x="574251" y="2204283"/>
            <a:ext cx="1218900" cy="9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Checklist adoption/ </a:t>
            </a:r>
            <a:r>
              <a:rPr kumimoji="0" lang="en" sz="14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Mortality reduction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4" name="Google Shape;314;p42"/>
          <p:cNvSpPr txBox="1"/>
          <p:nvPr/>
        </p:nvSpPr>
        <p:spPr>
          <a:xfrm>
            <a:off x="5692972" y="1547804"/>
            <a:ext cx="28005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0" tIns="34250" rIns="68500" bIns="342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Weekly support, pre-selected sites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(NEJM  trial, </a:t>
            </a: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-47%</a:t>
            </a: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5" name="Google Shape;315;p42"/>
          <p:cNvSpPr txBox="1"/>
          <p:nvPr/>
        </p:nvSpPr>
        <p:spPr>
          <a:xfrm>
            <a:off x="3972356" y="3257096"/>
            <a:ext cx="33807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0" tIns="34250" rIns="68500" bIns="342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Mandate/team-training 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(Veterans Administration Hospitals </a:t>
            </a: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-18%</a:t>
            </a: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6" name="Google Shape;316;p42"/>
          <p:cNvSpPr txBox="1"/>
          <p:nvPr/>
        </p:nvSpPr>
        <p:spPr>
          <a:xfrm>
            <a:off x="4705488" y="2063777"/>
            <a:ext cx="37881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0" tIns="34250" rIns="68500" bIns="342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Mandate/regular feedback 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(Scotland </a:t>
            </a: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-26%</a:t>
            </a: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, France </a:t>
            </a: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-35%</a:t>
            </a: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, Norway RCT </a:t>
            </a: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-43%</a:t>
            </a: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7" name="Google Shape;317;p42"/>
          <p:cNvSpPr txBox="1"/>
          <p:nvPr/>
        </p:nvSpPr>
        <p:spPr>
          <a:xfrm>
            <a:off x="3016709" y="3900661"/>
            <a:ext cx="28824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0" tIns="34250" rIns="68500" bIns="342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Mandate alone (Ontario </a:t>
            </a: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-0%</a:t>
            </a: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8" name="Google Shape;318;p42"/>
          <p:cNvSpPr txBox="1"/>
          <p:nvPr/>
        </p:nvSpPr>
        <p:spPr>
          <a:xfrm>
            <a:off x="4401388" y="2613562"/>
            <a:ext cx="46878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0" tIns="34250" rIns="68500" bIns="342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Voluntary, light touch support 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(S Carolina </a:t>
            </a: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-22%</a:t>
            </a: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 in hospitals completing adoption program)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9" name="Google Shape;319;p42"/>
          <p:cNvSpPr/>
          <p:nvPr/>
        </p:nvSpPr>
        <p:spPr>
          <a:xfrm>
            <a:off x="2759248" y="3924196"/>
            <a:ext cx="88200" cy="88200"/>
          </a:xfrm>
          <a:prstGeom prst="ellipse">
            <a:avLst/>
          </a:prstGeom>
          <a:solidFill>
            <a:srgbClr val="323F4F"/>
          </a:solidFill>
          <a:ln>
            <a:noFill/>
          </a:ln>
        </p:spPr>
        <p:txBody>
          <a:bodyPr spcFirstLastPara="1" wrap="square" lIns="68500" tIns="34250" rIns="68500" bIns="342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42"/>
          <p:cNvSpPr/>
          <p:nvPr/>
        </p:nvSpPr>
        <p:spPr>
          <a:xfrm>
            <a:off x="3754075" y="3282850"/>
            <a:ext cx="88200" cy="88200"/>
          </a:xfrm>
          <a:prstGeom prst="ellipse">
            <a:avLst/>
          </a:prstGeom>
          <a:solidFill>
            <a:srgbClr val="323F4F"/>
          </a:solidFill>
          <a:ln>
            <a:noFill/>
          </a:ln>
        </p:spPr>
        <p:txBody>
          <a:bodyPr spcFirstLastPara="1" wrap="square" lIns="68500" tIns="34250" rIns="68500" bIns="342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2"/>
          <p:cNvSpPr/>
          <p:nvPr/>
        </p:nvSpPr>
        <p:spPr>
          <a:xfrm>
            <a:off x="4181752" y="2672066"/>
            <a:ext cx="88200" cy="88200"/>
          </a:xfrm>
          <a:prstGeom prst="ellipse">
            <a:avLst/>
          </a:prstGeom>
          <a:solidFill>
            <a:srgbClr val="323F4F"/>
          </a:solidFill>
          <a:ln>
            <a:noFill/>
          </a:ln>
        </p:spPr>
        <p:txBody>
          <a:bodyPr spcFirstLastPara="1" wrap="square" lIns="68500" tIns="34250" rIns="68500" bIns="342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42"/>
          <p:cNvSpPr/>
          <p:nvPr/>
        </p:nvSpPr>
        <p:spPr>
          <a:xfrm>
            <a:off x="4584816" y="2068816"/>
            <a:ext cx="88200" cy="88200"/>
          </a:xfrm>
          <a:prstGeom prst="ellipse">
            <a:avLst/>
          </a:prstGeom>
          <a:solidFill>
            <a:srgbClr val="323F4F"/>
          </a:solidFill>
          <a:ln>
            <a:noFill/>
          </a:ln>
        </p:spPr>
        <p:txBody>
          <a:bodyPr spcFirstLastPara="1" wrap="square" lIns="68500" tIns="34250" rIns="68500" bIns="342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42"/>
          <p:cNvSpPr/>
          <p:nvPr/>
        </p:nvSpPr>
        <p:spPr>
          <a:xfrm>
            <a:off x="5383396" y="1585312"/>
            <a:ext cx="88200" cy="88200"/>
          </a:xfrm>
          <a:prstGeom prst="ellipse">
            <a:avLst/>
          </a:prstGeom>
          <a:solidFill>
            <a:srgbClr val="323F4F"/>
          </a:solidFill>
          <a:ln>
            <a:noFill/>
          </a:ln>
        </p:spPr>
        <p:txBody>
          <a:bodyPr spcFirstLastPara="1" wrap="square" lIns="68500" tIns="34250" rIns="68500" bIns="342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42"/>
          <p:cNvSpPr txBox="1"/>
          <p:nvPr/>
        </p:nvSpPr>
        <p:spPr>
          <a:xfrm>
            <a:off x="2604436" y="4503553"/>
            <a:ext cx="4080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5B5D6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Implementation readiness/intensity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4"/>
          <p:cNvSpPr/>
          <p:nvPr/>
        </p:nvSpPr>
        <p:spPr>
          <a:xfrm>
            <a:off x="3632900" y="686625"/>
            <a:ext cx="2072400" cy="1236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0" name="Google Shape;340;p44"/>
          <p:cNvSpPr/>
          <p:nvPr/>
        </p:nvSpPr>
        <p:spPr>
          <a:xfrm>
            <a:off x="2159775" y="162375"/>
            <a:ext cx="4993800" cy="6114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1" name="Google Shape;341;p44"/>
          <p:cNvSpPr/>
          <p:nvPr/>
        </p:nvSpPr>
        <p:spPr>
          <a:xfrm>
            <a:off x="3100650" y="4382400"/>
            <a:ext cx="2942700" cy="6114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2" name="Google Shape;342;p44"/>
          <p:cNvSpPr/>
          <p:nvPr/>
        </p:nvSpPr>
        <p:spPr>
          <a:xfrm rot="-5400000">
            <a:off x="1940500" y="2234738"/>
            <a:ext cx="3183600" cy="68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3" name="Google Shape;343;p44"/>
          <p:cNvSpPr/>
          <p:nvPr/>
        </p:nvSpPr>
        <p:spPr>
          <a:xfrm rot="5400000">
            <a:off x="3957325" y="2234738"/>
            <a:ext cx="3183600" cy="68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4" name="Google Shape;344;p44"/>
          <p:cNvSpPr txBox="1"/>
          <p:nvPr/>
        </p:nvSpPr>
        <p:spPr>
          <a:xfrm>
            <a:off x="3560850" y="4413450"/>
            <a:ext cx="20223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Setting specific 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5" name="Google Shape;345;p44"/>
          <p:cNvSpPr txBox="1"/>
          <p:nvPr/>
        </p:nvSpPr>
        <p:spPr>
          <a:xfrm>
            <a:off x="3663750" y="193425"/>
            <a:ext cx="18165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Generalizable 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6" name="Google Shape;346;p44"/>
          <p:cNvSpPr txBox="1"/>
          <p:nvPr/>
        </p:nvSpPr>
        <p:spPr>
          <a:xfrm>
            <a:off x="5780200" y="2147250"/>
            <a:ext cx="16980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Adapt to local contexts 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7" name="Google Shape;347;p44"/>
          <p:cNvSpPr txBox="1"/>
          <p:nvPr/>
        </p:nvSpPr>
        <p:spPr>
          <a:xfrm>
            <a:off x="1862850" y="2319113"/>
            <a:ext cx="18165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Generalize for other contexts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8" name="Google Shape;348;p44"/>
          <p:cNvSpPr txBox="1"/>
          <p:nvPr/>
        </p:nvSpPr>
        <p:spPr>
          <a:xfrm>
            <a:off x="5705299" y="986300"/>
            <a:ext cx="2072399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Implementation Science starts here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9" name="Google Shape;349;p44"/>
          <p:cNvSpPr txBox="1"/>
          <p:nvPr/>
        </p:nvSpPr>
        <p:spPr>
          <a:xfrm>
            <a:off x="1862850" y="3745400"/>
            <a:ext cx="16980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Quality Improvement starts here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50" name="Google Shape;35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9124" y="255828"/>
            <a:ext cx="424500" cy="4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0722" y="152250"/>
            <a:ext cx="568401" cy="56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4175" y="255824"/>
            <a:ext cx="424500" cy="4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80250" y="4444450"/>
            <a:ext cx="487299" cy="48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91751" y="224425"/>
            <a:ext cx="487299" cy="48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39638" y="193413"/>
            <a:ext cx="549300" cy="5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15150" y="224200"/>
            <a:ext cx="424500" cy="42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85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How We Work</a:t>
            </a:r>
            <a:endParaRPr/>
          </a:p>
        </p:txBody>
      </p:sp>
      <p:sp>
        <p:nvSpPr>
          <p:cNvPr id="582" name="Google Shape;582;p85"/>
          <p:cNvSpPr txBox="1"/>
          <p:nvPr/>
        </p:nvSpPr>
        <p:spPr>
          <a:xfrm>
            <a:off x="685800" y="914400"/>
            <a:ext cx="5613600" cy="502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2929" dirty="0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Scalable Solutions</a:t>
            </a:r>
            <a:endParaRPr sz="2600" dirty="0">
              <a:solidFill>
                <a:srgbClr val="155F7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83" name="Google Shape;583;p85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584" name="Google Shape;584;p85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585" name="Google Shape;585;p85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85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587" name="Google Shape;587;p85"/>
          <p:cNvGraphicFramePr/>
          <p:nvPr/>
        </p:nvGraphicFramePr>
        <p:xfrm>
          <a:off x="6619763" y="1761686"/>
          <a:ext cx="2015700" cy="1798500"/>
        </p:xfrm>
        <a:graphic>
          <a:graphicData uri="http://schemas.openxmlformats.org/drawingml/2006/table">
            <a:tbl>
              <a:tblPr>
                <a:noFill/>
                <a:tableStyleId>{7529240F-0F46-443E-8043-0E726B07C65E}</a:tableStyleId>
              </a:tblPr>
              <a:tblGrid>
                <a:gridCol w="201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985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rgbClr val="FFFFFF"/>
                          </a:solidFill>
                          <a:latin typeface="DM Serif Text"/>
                          <a:ea typeface="DM Serif Text"/>
                          <a:cs typeface="DM Serif Text"/>
                          <a:sym typeface="DM Serif Text"/>
                        </a:rPr>
                        <a:t>SCALABLE SOLUTION</a:t>
                      </a:r>
                      <a:endParaRPr sz="2200">
                        <a:solidFill>
                          <a:srgbClr val="FFFFFF"/>
                        </a:solidFill>
                        <a:latin typeface="DM Serif Text"/>
                        <a:ea typeface="DM Serif Text"/>
                        <a:cs typeface="DM Serif Text"/>
                        <a:sym typeface="DM Serif Text"/>
                      </a:endParaRPr>
                    </a:p>
                  </a:txBody>
                  <a:tcPr marL="91450" marR="91450" marT="91425" marB="91425" anchor="ctr">
                    <a:lnL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88" name="Google Shape;588;p85"/>
          <p:cNvGraphicFramePr/>
          <p:nvPr/>
        </p:nvGraphicFramePr>
        <p:xfrm>
          <a:off x="3453138" y="1766650"/>
          <a:ext cx="2334850" cy="2586175"/>
        </p:xfrm>
        <a:graphic>
          <a:graphicData uri="http://schemas.openxmlformats.org/drawingml/2006/table">
            <a:tbl>
              <a:tblPr>
                <a:noFill/>
                <a:tableStyleId>{7529240F-0F46-443E-8043-0E726B07C65E}</a:tableStyleId>
              </a:tblPr>
              <a:tblGrid>
                <a:gridCol w="233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861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0097A7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Implementation Strategies “HOW”</a:t>
                      </a:r>
                      <a:endParaRPr sz="1800">
                        <a:solidFill>
                          <a:srgbClr val="0097A7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accent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Plans or methods that ensure a new tool  is effectively applied and integrated within an organization, system </a:t>
                      </a:r>
                      <a:br>
                        <a:rPr lang="en" sz="1500">
                          <a:solidFill>
                            <a:schemeClr val="accent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</a:br>
                      <a:r>
                        <a:rPr lang="en" sz="1500">
                          <a:solidFill>
                            <a:schemeClr val="accent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or community.</a:t>
                      </a:r>
                      <a:endParaRPr sz="1500">
                        <a:solidFill>
                          <a:schemeClr val="accent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91425" marB="91425" anchor="ctr">
                    <a:lnL w="2857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89" name="Google Shape;589;p85"/>
          <p:cNvGraphicFramePr/>
          <p:nvPr>
            <p:extLst>
              <p:ext uri="{D42A27DB-BD31-4B8C-83A1-F6EECF244321}">
                <p14:modId xmlns:p14="http://schemas.microsoft.com/office/powerpoint/2010/main" val="3775290607"/>
              </p:ext>
            </p:extLst>
          </p:nvPr>
        </p:nvGraphicFramePr>
        <p:xfrm>
          <a:off x="685800" y="1761675"/>
          <a:ext cx="1939850" cy="2101600"/>
        </p:xfrm>
        <a:graphic>
          <a:graphicData uri="http://schemas.openxmlformats.org/drawingml/2006/table">
            <a:tbl>
              <a:tblPr>
                <a:noFill/>
                <a:tableStyleId>{7529240F-0F46-443E-8043-0E726B07C65E}</a:tableStyleId>
              </a:tblPr>
              <a:tblGrid>
                <a:gridCol w="1939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016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rgbClr val="0097A7"/>
                          </a:solidFill>
                          <a:latin typeface="DM Serif Text"/>
                          <a:ea typeface="DM Serif Text"/>
                          <a:cs typeface="DM Serif Text"/>
                          <a:sym typeface="DM Serif Text"/>
                        </a:rPr>
                        <a:t>Tool</a:t>
                      </a:r>
                      <a:endParaRPr sz="1800" dirty="0">
                        <a:solidFill>
                          <a:srgbClr val="0097A7"/>
                        </a:solidFill>
                        <a:latin typeface="DM Serif Text"/>
                        <a:ea typeface="DM Serif Text"/>
                        <a:cs typeface="DM Serif Text"/>
                        <a:sym typeface="DM Serif Text"/>
                      </a:endParaRP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rgbClr val="0097A7"/>
                          </a:solidFill>
                          <a:latin typeface="DM Serif Text"/>
                          <a:ea typeface="DM Serif Text"/>
                          <a:cs typeface="DM Serif Text"/>
                          <a:sym typeface="DM Serif Text"/>
                        </a:rPr>
                        <a:t>“WHAT” </a:t>
                      </a:r>
                      <a:endParaRPr sz="1800" dirty="0">
                        <a:solidFill>
                          <a:srgbClr val="0097A7"/>
                        </a:solidFill>
                        <a:latin typeface="DM Serif Text"/>
                        <a:ea typeface="DM Serif Text"/>
                        <a:cs typeface="DM Serif Text"/>
                        <a:sym typeface="DM Serif Text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>
                          <a:solidFill>
                            <a:schemeClr val="accent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Simple(r), evidenced based intervention that is clear, concise, and easy to use</a:t>
                      </a:r>
                      <a:endParaRPr sz="1500" dirty="0">
                        <a:solidFill>
                          <a:schemeClr val="accent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91425" marB="91425" anchor="ctr">
                    <a:lnL w="2857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90" name="Google Shape;590;p85"/>
          <p:cNvSpPr/>
          <p:nvPr/>
        </p:nvSpPr>
        <p:spPr>
          <a:xfrm>
            <a:off x="2721850" y="2421798"/>
            <a:ext cx="635100" cy="585300"/>
          </a:xfrm>
          <a:prstGeom prst="mathPlus">
            <a:avLst>
              <a:gd name="adj1" fmla="val 23520"/>
            </a:avLst>
          </a:prstGeom>
          <a:solidFill>
            <a:srgbClr val="FF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91" name="Google Shape;591;p85"/>
          <p:cNvSpPr/>
          <p:nvPr/>
        </p:nvSpPr>
        <p:spPr>
          <a:xfrm>
            <a:off x="5914474" y="2402033"/>
            <a:ext cx="592500" cy="517800"/>
          </a:xfrm>
          <a:prstGeom prst="mathEqual">
            <a:avLst>
              <a:gd name="adj1" fmla="val 23520"/>
              <a:gd name="adj2" fmla="val 11760"/>
            </a:avLst>
          </a:prstGeom>
          <a:solidFill>
            <a:srgbClr val="DA6F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aphicFrame>
        <p:nvGraphicFramePr>
          <p:cNvPr id="592" name="Google Shape;592;p85"/>
          <p:cNvGraphicFramePr/>
          <p:nvPr/>
        </p:nvGraphicFramePr>
        <p:xfrm>
          <a:off x="3466825" y="1761675"/>
          <a:ext cx="2334850" cy="736150"/>
        </p:xfrm>
        <a:graphic>
          <a:graphicData uri="http://schemas.openxmlformats.org/drawingml/2006/table">
            <a:tbl>
              <a:tblPr>
                <a:noFill/>
                <a:tableStyleId>{7529240F-0F46-443E-8043-0E726B07C65E}</a:tableStyleId>
              </a:tblPr>
              <a:tblGrid>
                <a:gridCol w="233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61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Implementation Strategies “HOW”</a:t>
                      </a:r>
                      <a:endParaRPr sz="15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91425" marB="91425" anchor="ctr">
                    <a:lnL w="2857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93" name="Google Shape;593;p85"/>
          <p:cNvGraphicFramePr/>
          <p:nvPr/>
        </p:nvGraphicFramePr>
        <p:xfrm>
          <a:off x="685800" y="1761675"/>
          <a:ext cx="1939850" cy="736150"/>
        </p:xfrm>
        <a:graphic>
          <a:graphicData uri="http://schemas.openxmlformats.org/drawingml/2006/table">
            <a:tbl>
              <a:tblPr>
                <a:noFill/>
                <a:tableStyleId>{7529240F-0F46-443E-8043-0E726B07C65E}</a:tableStyleId>
              </a:tblPr>
              <a:tblGrid>
                <a:gridCol w="1939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61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Tool</a:t>
                      </a:r>
                      <a:br>
                        <a:rPr lang="en" sz="180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</a:br>
                      <a:r>
                        <a:rPr lang="en" sz="180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“WHAT”</a:t>
                      </a:r>
                      <a:endParaRPr sz="15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91425" marB="91425" anchor="ctr">
                    <a:lnL w="2857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94" name="Google Shape;594;p85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8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577" name="Google Shape;577;p58"/>
          <p:cNvSpPr txBox="1"/>
          <p:nvPr/>
        </p:nvSpPr>
        <p:spPr>
          <a:xfrm>
            <a:off x="637674" y="972152"/>
            <a:ext cx="4482300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rPr>
              <a:t>Opportunity 2: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800" dirty="0">
              <a:solidFill>
                <a:schemeClr val="dk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2"/>
                </a:solidFill>
                <a:latin typeface="DM Serif Text"/>
                <a:ea typeface="DM Serif Text"/>
                <a:cs typeface="DM Serif Text"/>
                <a:sym typeface="DM Serif Text"/>
              </a:rPr>
              <a:t>Build care delivery innovation pathways for Internal Medicine –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2"/>
                </a:solidFill>
                <a:latin typeface="DM Serif Text"/>
                <a:ea typeface="DM Serif Text"/>
                <a:cs typeface="DM Serif Text"/>
                <a:sym typeface="DM Serif Text"/>
              </a:rPr>
              <a:t>new technology, tools, specialty integration, and relational approaches to care</a:t>
            </a:r>
            <a:endParaRPr sz="2929" dirty="0">
              <a:solidFill>
                <a:schemeClr val="accent2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578" name="Google Shape;578;p58"/>
          <p:cNvSpPr>
            <a:spLocks noGrp="1"/>
          </p:cNvSpPr>
          <p:nvPr>
            <p:ph type="pic" idx="2"/>
          </p:nvPr>
        </p:nvSpPr>
        <p:spPr>
          <a:xfrm>
            <a:off x="5285400" y="0"/>
            <a:ext cx="3858600" cy="25719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79" name="Google Shape;579;p58"/>
          <p:cNvSpPr>
            <a:spLocks noGrp="1"/>
          </p:cNvSpPr>
          <p:nvPr>
            <p:ph type="pic" idx="3"/>
          </p:nvPr>
        </p:nvSpPr>
        <p:spPr>
          <a:xfrm>
            <a:off x="5285400" y="2607750"/>
            <a:ext cx="3858600" cy="2465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80" name="Google Shape;58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7150" y="0"/>
            <a:ext cx="3858599" cy="2572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58"/>
          <p:cNvPicPr preferRelativeResize="0"/>
          <p:nvPr/>
        </p:nvPicPr>
        <p:blipFill rotWithShape="1">
          <a:blip r:embed="rId4">
            <a:alphaModFix/>
          </a:blip>
          <a:srcRect b="3966"/>
          <a:stretch/>
        </p:blipFill>
        <p:spPr>
          <a:xfrm>
            <a:off x="5285400" y="2617250"/>
            <a:ext cx="3858601" cy="246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58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583" name="Google Shape;583;p58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584" name="Google Shape;584;p58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58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58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17</a:t>
            </a:fld>
            <a:endParaRPr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71"/>
          <p:cNvSpPr txBox="1"/>
          <p:nvPr/>
        </p:nvSpPr>
        <p:spPr>
          <a:xfrm>
            <a:off x="6183300" y="0"/>
            <a:ext cx="3000000" cy="5143500"/>
          </a:xfrm>
          <a:prstGeom prst="rect">
            <a:avLst/>
          </a:prstGeom>
          <a:solidFill>
            <a:srgbClr val="0929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71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648" name="Google Shape;648;p71"/>
          <p:cNvSpPr txBox="1"/>
          <p:nvPr/>
        </p:nvSpPr>
        <p:spPr>
          <a:xfrm>
            <a:off x="366824" y="1096554"/>
            <a:ext cx="5374800" cy="3741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The Challenge: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293211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Bias &amp; Trust Issues  </a:t>
            </a:r>
          </a:p>
          <a:p>
            <a:pPr marL="457200" marR="0" lvl="0" indent="-293211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Potential Widening of Digital Divide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93211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Need for Real-World Evidence of Effect </a:t>
            </a: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93211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tabLst/>
              <a:defRPr/>
            </a:pPr>
            <a:r>
              <a:rPr kumimoji="0" lang="en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Implementation, Usability &amp; Scalability  </a:t>
            </a:r>
            <a:endParaRPr kumimoji="0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  <a:sym typeface="Source Sans Pro"/>
              </a:rPr>
              <a:t>The Opportunity: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97A7"/>
              </a:solidFill>
              <a:effectLst/>
              <a:uLnTx/>
              <a:uFillTx/>
              <a:latin typeface="Source Sans Pro"/>
              <a:ea typeface="Source Sans Pro"/>
              <a:cs typeface="Arial"/>
              <a:sym typeface="Arial"/>
            </a:endParaRPr>
          </a:p>
          <a:p>
            <a:pPr marL="457200" marR="0" lvl="0" indent="-293211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  <a:sym typeface="Source Sans Pro"/>
              </a:rPr>
              <a:t>Internal Medicine as a key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  <a:sym typeface="Source Sans Pro"/>
              </a:rPr>
              <a:t>Digital Steward</a:t>
            </a:r>
          </a:p>
          <a:p>
            <a:pPr marL="457200" marR="0" lvl="0" indent="-293211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  <a:sym typeface="Source Sans Pro"/>
              </a:rPr>
              <a:t>Build systems co-designed &amp; implemented with patients &amp; frontline workers to meet their diverse needs inside/outside the clinic, attuned to risks, and oriented toward fair outcomes for all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Arial"/>
              <a:sym typeface="Arial"/>
            </a:endParaRPr>
          </a:p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71"/>
          <p:cNvSpPr txBox="1"/>
          <p:nvPr/>
        </p:nvSpPr>
        <p:spPr>
          <a:xfrm>
            <a:off x="366824" y="659947"/>
            <a:ext cx="5997230" cy="359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AI: Potential Promise &amp; Peril for Internal Medicine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50" name="Google Shape;650;p71"/>
          <p:cNvSpPr txBox="1"/>
          <p:nvPr/>
        </p:nvSpPr>
        <p:spPr>
          <a:xfrm>
            <a:off x="6183300" y="-202756"/>
            <a:ext cx="2960700" cy="544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AI Functions - IM</a:t>
            </a:r>
            <a:endParaRPr kumimoji="0" sz="1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4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Automated documentation 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4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Data &amp; chart summary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4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Diagnostic &amp; treatment guidance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4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Patient engagement &amp; self-care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4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Care gap identification &amp; closure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4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Risk prediction &amp; stratification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4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QI &amp; continuous feedback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4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Language translation &amp; interpretation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4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à"/>
              <a:tabLst/>
              <a:defRPr/>
            </a:pPr>
            <a:endParaRPr kumimoji="0" lang="en-US" sz="134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sz="134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651" name="Google Shape;651;p71"/>
          <p:cNvCxnSpPr>
            <a:cxnSpLocks/>
          </p:cNvCxnSpPr>
          <p:nvPr/>
        </p:nvCxnSpPr>
        <p:spPr>
          <a:xfrm>
            <a:off x="6294087" y="457190"/>
            <a:ext cx="2841663" cy="0"/>
          </a:xfrm>
          <a:prstGeom prst="straightConnector1">
            <a:avLst/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2" name="Google Shape;652;p71" title="iStock-2164746643.jpg"/>
          <p:cNvPicPr preferRelativeResize="0"/>
          <p:nvPr/>
        </p:nvPicPr>
        <p:blipFill rotWithShape="1">
          <a:blip r:embed="rId3">
            <a:alphaModFix/>
          </a:blip>
          <a:srcRect t="9181"/>
          <a:stretch/>
        </p:blipFill>
        <p:spPr>
          <a:xfrm>
            <a:off x="6220500" y="3413611"/>
            <a:ext cx="2946400" cy="17298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64;p83">
            <a:extLst>
              <a:ext uri="{FF2B5EF4-FFF2-40B4-BE49-F238E27FC236}">
                <a16:creationId xmlns:a16="http://schemas.microsoft.com/office/drawing/2014/main" id="{BB239665-C0FB-C9CD-1133-0798F2628D9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dirty="0"/>
              <a:t>New Tools and Technology</a:t>
            </a:r>
            <a:endParaRPr sz="1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>
          <a:extLst>
            <a:ext uri="{FF2B5EF4-FFF2-40B4-BE49-F238E27FC236}">
              <a16:creationId xmlns:a16="http://schemas.microsoft.com/office/drawing/2014/main" id="{23F1C0BC-F25C-16A8-005D-E44753CA5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71">
            <a:extLst>
              <a:ext uri="{FF2B5EF4-FFF2-40B4-BE49-F238E27FC236}">
                <a16:creationId xmlns:a16="http://schemas.microsoft.com/office/drawing/2014/main" id="{AC1F0653-783D-3176-33E3-B19183F87D2E}"/>
              </a:ext>
            </a:extLst>
          </p:cNvPr>
          <p:cNvSpPr txBox="1"/>
          <p:nvPr/>
        </p:nvSpPr>
        <p:spPr>
          <a:xfrm>
            <a:off x="6183300" y="0"/>
            <a:ext cx="3000000" cy="5143500"/>
          </a:xfrm>
          <a:prstGeom prst="rect">
            <a:avLst/>
          </a:prstGeom>
          <a:solidFill>
            <a:srgbClr val="0929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71">
            <a:extLst>
              <a:ext uri="{FF2B5EF4-FFF2-40B4-BE49-F238E27FC236}">
                <a16:creationId xmlns:a16="http://schemas.microsoft.com/office/drawing/2014/main" id="{22D1E14F-512F-1C58-3476-828D20900A4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648" name="Google Shape;648;p71">
            <a:extLst>
              <a:ext uri="{FF2B5EF4-FFF2-40B4-BE49-F238E27FC236}">
                <a16:creationId xmlns:a16="http://schemas.microsoft.com/office/drawing/2014/main" id="{630E75B6-A44D-D608-9E69-E10E082AD4E2}"/>
              </a:ext>
            </a:extLst>
          </p:cNvPr>
          <p:cNvSpPr txBox="1"/>
          <p:nvPr/>
        </p:nvSpPr>
        <p:spPr>
          <a:xfrm>
            <a:off x="366824" y="966485"/>
            <a:ext cx="5374800" cy="427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What is the clear problem the application is trying to solve?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lang="en-US" sz="18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Is the model/app/solution/technology: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18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	- appropriate?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18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	- valid?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18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	- reliable?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18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	- safe?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18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	- fair?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endParaRPr lang="en-US" sz="1800" dirty="0">
              <a:solidFill>
                <a:schemeClr val="accent2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Source Sans Pro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3.   Does it meaningfully: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18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-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improve care?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18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-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for everyone?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18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-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at a cost we can afford?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18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-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in a sustainable way for the workforce?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18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- with identified unintended consequences?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DM Serif Text" pitchFamily="2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293211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tabLst/>
              <a:defRPr/>
            </a:pP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71">
            <a:extLst>
              <a:ext uri="{FF2B5EF4-FFF2-40B4-BE49-F238E27FC236}">
                <a16:creationId xmlns:a16="http://schemas.microsoft.com/office/drawing/2014/main" id="{69C399B8-6D99-FDDC-C8C1-64E94C7EE3A4}"/>
              </a:ext>
            </a:extLst>
          </p:cNvPr>
          <p:cNvSpPr txBox="1"/>
          <p:nvPr/>
        </p:nvSpPr>
        <p:spPr>
          <a:xfrm>
            <a:off x="366824" y="562712"/>
            <a:ext cx="5997230" cy="359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AI: How Will We Know It “Works”?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50" name="Google Shape;650;p71">
            <a:extLst>
              <a:ext uri="{FF2B5EF4-FFF2-40B4-BE49-F238E27FC236}">
                <a16:creationId xmlns:a16="http://schemas.microsoft.com/office/drawing/2014/main" id="{06B9BADF-6D88-CAC7-6D8F-9D763F89E968}"/>
              </a:ext>
            </a:extLst>
          </p:cNvPr>
          <p:cNvSpPr txBox="1"/>
          <p:nvPr/>
        </p:nvSpPr>
        <p:spPr>
          <a:xfrm>
            <a:off x="6183300" y="-202756"/>
            <a:ext cx="2960700" cy="544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AI Functions - IM</a:t>
            </a:r>
            <a:endParaRPr kumimoji="0" sz="1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4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Automated documentation 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4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Data &amp; chart summary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4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Diagnostic &amp; treatment guidance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4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Patient engagement &amp; self-care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4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Care gap identification &amp; closure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4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Risk prediction &amp; stratification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4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QI &amp; continuous feedback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4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Language translation &amp; interpretation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4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à"/>
              <a:tabLst/>
              <a:defRPr/>
            </a:pPr>
            <a:endParaRPr kumimoji="0" lang="en-US" sz="134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sz="134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651" name="Google Shape;651;p71">
            <a:extLst>
              <a:ext uri="{FF2B5EF4-FFF2-40B4-BE49-F238E27FC236}">
                <a16:creationId xmlns:a16="http://schemas.microsoft.com/office/drawing/2014/main" id="{85EA66D4-CFB4-3E2E-AEDA-8276724FC842}"/>
              </a:ext>
            </a:extLst>
          </p:cNvPr>
          <p:cNvCxnSpPr>
            <a:cxnSpLocks/>
          </p:cNvCxnSpPr>
          <p:nvPr/>
        </p:nvCxnSpPr>
        <p:spPr>
          <a:xfrm>
            <a:off x="6294087" y="457190"/>
            <a:ext cx="2841663" cy="0"/>
          </a:xfrm>
          <a:prstGeom prst="straightConnector1">
            <a:avLst/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2" name="Google Shape;652;p71" title="iStock-2164746643.jpg">
            <a:extLst>
              <a:ext uri="{FF2B5EF4-FFF2-40B4-BE49-F238E27FC236}">
                <a16:creationId xmlns:a16="http://schemas.microsoft.com/office/drawing/2014/main" id="{D8A808D6-A7B9-4A3A-7BC7-4477D7341D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181"/>
          <a:stretch/>
        </p:blipFill>
        <p:spPr>
          <a:xfrm>
            <a:off x="6220500" y="3413611"/>
            <a:ext cx="2946400" cy="17298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64;p83">
            <a:extLst>
              <a:ext uri="{FF2B5EF4-FFF2-40B4-BE49-F238E27FC236}">
                <a16:creationId xmlns:a16="http://schemas.microsoft.com/office/drawing/2014/main" id="{E689B59E-C4F8-F1EB-28C1-3EE0A473AB3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dirty="0"/>
              <a:t>New Tools and Technology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1930172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>
          <a:extLst>
            <a:ext uri="{FF2B5EF4-FFF2-40B4-BE49-F238E27FC236}">
              <a16:creationId xmlns:a16="http://schemas.microsoft.com/office/drawing/2014/main" id="{2587AB93-BA75-F955-3994-15E6BD8C5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9">
            <a:extLst>
              <a:ext uri="{FF2B5EF4-FFF2-40B4-BE49-F238E27FC236}">
                <a16:creationId xmlns:a16="http://schemas.microsoft.com/office/drawing/2014/main" id="{72315A84-025C-859A-0295-6DC11921E83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448" name="Google Shape;448;p49">
            <a:extLst>
              <a:ext uri="{FF2B5EF4-FFF2-40B4-BE49-F238E27FC236}">
                <a16:creationId xmlns:a16="http://schemas.microsoft.com/office/drawing/2014/main" id="{429439B2-D070-E7BB-1468-0DEBCC316AD4}"/>
              </a:ext>
            </a:extLst>
          </p:cNvPr>
          <p:cNvSpPr txBox="1"/>
          <p:nvPr/>
        </p:nvSpPr>
        <p:spPr>
          <a:xfrm>
            <a:off x="693900" y="617535"/>
            <a:ext cx="7356591" cy="450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929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Disclosures</a:t>
            </a: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7837CC-0552-E457-E8AF-8E295E6AB339}"/>
              </a:ext>
            </a:extLst>
          </p:cNvPr>
          <p:cNvSpPr txBox="1"/>
          <p:nvPr/>
        </p:nvSpPr>
        <p:spPr>
          <a:xfrm>
            <a:off x="693900" y="1146707"/>
            <a:ext cx="799635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I am a part-time senior advisor (since 2012) at the Center for Medicare and Medicaid Innovation (CMMI).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DM Serif Tex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However, I am speaking today as a practicing primary care physician and health policy practitioner/researcher.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DM Serif Tex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My views do not represent any official position of CMMI or CMS.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DM Serif Tex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I am a member of the NASEM Standing Committee on Primary Care.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DM Serif Tex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I am a board member (unpaid) of NCQA.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DM Serif Tex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I have no other potential conflicts of interest to report.</a:t>
            </a:r>
          </a:p>
        </p:txBody>
      </p:sp>
    </p:spTree>
    <p:extLst>
      <p:ext uri="{BB962C8B-B14F-4D97-AF65-F5344CB8AC3E}">
        <p14:creationId xmlns:p14="http://schemas.microsoft.com/office/powerpoint/2010/main" val="1654128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" name="Google Shape;870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322239" y="1053975"/>
            <a:ext cx="6820311" cy="4089526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110"/>
          <p:cNvSpPr txBox="1">
            <a:spLocks noGrp="1"/>
          </p:cNvSpPr>
          <p:nvPr>
            <p:ph type="title"/>
          </p:nvPr>
        </p:nvSpPr>
        <p:spPr>
          <a:xfrm>
            <a:off x="784099" y="330034"/>
            <a:ext cx="7984516" cy="486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Opportunity to use new genetic tools in a broader way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872" name="Google Shape;872;p110"/>
          <p:cNvSpPr txBox="1"/>
          <p:nvPr/>
        </p:nvSpPr>
        <p:spPr>
          <a:xfrm>
            <a:off x="238525" y="1786163"/>
            <a:ext cx="5680500" cy="8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 dirty="0">
                <a:latin typeface="Trebuchet MS"/>
                <a:ea typeface="Trebuchet MS"/>
                <a:cs typeface="Trebuchet MS"/>
                <a:sym typeface="Trebuchet MS"/>
              </a:rPr>
              <a:t>If precision medicine is to be fully integrated into population health and the day-to-day practice of medicine at scale, significant health system innovations and implementation at scale will be required.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 dirty="0">
                <a:latin typeface="Trebuchet MS"/>
                <a:ea typeface="Trebuchet MS"/>
                <a:cs typeface="Trebuchet MS"/>
                <a:sym typeface="Trebuchet MS"/>
              </a:rPr>
              <a:t>Internal Medicine can lead the way.</a:t>
            </a:r>
            <a:endParaRPr sz="2400" i="1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73" name="Google Shape;873;p110"/>
          <p:cNvSpPr/>
          <p:nvPr/>
        </p:nvSpPr>
        <p:spPr>
          <a:xfrm>
            <a:off x="7325" y="0"/>
            <a:ext cx="9144000" cy="19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14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1"/>
          <p:cNvSpPr txBox="1"/>
          <p:nvPr/>
        </p:nvSpPr>
        <p:spPr>
          <a:xfrm>
            <a:off x="6183300" y="0"/>
            <a:ext cx="3000000" cy="5143500"/>
          </a:xfrm>
          <a:prstGeom prst="rect">
            <a:avLst/>
          </a:prstGeom>
          <a:solidFill>
            <a:srgbClr val="0929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111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880" name="Google Shape;880;p111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dirty="0"/>
              <a:t>New Tools and Technologies</a:t>
            </a:r>
            <a:endParaRPr sz="1000" dirty="0"/>
          </a:p>
        </p:txBody>
      </p:sp>
      <p:sp>
        <p:nvSpPr>
          <p:cNvPr id="881" name="Google Shape;881;p111"/>
          <p:cNvSpPr txBox="1"/>
          <p:nvPr/>
        </p:nvSpPr>
        <p:spPr>
          <a:xfrm>
            <a:off x="685800" y="1365300"/>
            <a:ext cx="5331000" cy="3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Ushering in the era of medical prevention and personalized care</a:t>
            </a:r>
            <a:endParaRPr b="1" dirty="0">
              <a:solidFill>
                <a:schemeClr val="accent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accent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Challenge</a:t>
            </a:r>
            <a:endParaRPr sz="1100"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" sz="1100" dirty="0">
                <a:latin typeface="Source Sans Pro"/>
                <a:ea typeface="Source Sans Pro"/>
                <a:cs typeface="Source Sans Pro"/>
                <a:sym typeface="Source Sans Pro"/>
              </a:rPr>
              <a:t>Breakthroughs in genomics have transformed diagnosis and treatment in specialty care, but there is untapped potential in applying genomics to population health</a:t>
            </a:r>
            <a:endParaRPr sz="1100"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 dirty="0">
                <a:latin typeface="Source Sans Pro"/>
                <a:ea typeface="Source Sans Pro"/>
                <a:cs typeface="Source Sans Pro"/>
                <a:sym typeface="Source Sans Pro"/>
              </a:rPr>
              <a:t>Genetic markers of risk can help clinicians effectively treat and prevent disease</a:t>
            </a:r>
            <a:endParaRPr sz="1100"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 dirty="0">
                <a:latin typeface="Source Sans Pro"/>
                <a:ea typeface="Source Sans Pro"/>
                <a:cs typeface="Source Sans Pro"/>
                <a:sym typeface="Source Sans Pro"/>
              </a:rPr>
              <a:t>Genetic screening only reaches a small fraction of people who could benefit</a:t>
            </a:r>
            <a:endParaRPr sz="1100"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Our Solutions</a:t>
            </a:r>
            <a:endParaRPr sz="1100" b="1" dirty="0"/>
          </a:p>
          <a:p>
            <a:pPr marL="457200" marR="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" sz="1100" b="1" dirty="0">
                <a:latin typeface="Source Sans Pro"/>
                <a:ea typeface="Source Sans Pro"/>
                <a:cs typeface="Source Sans Pro"/>
                <a:sym typeface="Source Sans Pro"/>
              </a:rPr>
              <a:t>Implementation Pathways: </a:t>
            </a:r>
            <a:r>
              <a:rPr lang="en" sz="1100" dirty="0">
                <a:latin typeface="Source Sans Pro"/>
                <a:ea typeface="Source Sans Pro"/>
                <a:cs typeface="Source Sans Pro"/>
                <a:sym typeface="Source Sans Pro"/>
              </a:rPr>
              <a:t>Developing clinical tools and implementation support to help primary care practices introduce genetic screening.</a:t>
            </a:r>
            <a:endParaRPr sz="1100"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b="1" dirty="0">
                <a:latin typeface="Source Sans Pro"/>
                <a:ea typeface="Source Sans Pro"/>
                <a:cs typeface="Source Sans Pro"/>
                <a:sym typeface="Source Sans Pro"/>
              </a:rPr>
              <a:t>International Consortium on Newborn Sequencing</a:t>
            </a:r>
            <a:r>
              <a:rPr lang="en" sz="1100" dirty="0">
                <a:latin typeface="Source Sans Pro"/>
                <a:ea typeface="Source Sans Pro"/>
                <a:cs typeface="Source Sans Pro"/>
                <a:sym typeface="Source Sans Pro"/>
              </a:rPr>
              <a:t>: Founding members of a consortium of  world-class experts in newborn genetic sequencing working to accelerate progress toward broader adoption of screenings that can save lives, led by</a:t>
            </a:r>
            <a:r>
              <a:rPr lang="en" sz="1100" b="1" dirty="0">
                <a:latin typeface="Source Sans Pro"/>
                <a:ea typeface="Source Sans Pro"/>
                <a:cs typeface="Source Sans Pro"/>
                <a:sym typeface="Source Sans Pro"/>
              </a:rPr>
              <a:t> BEACONS-NBS </a:t>
            </a:r>
            <a:r>
              <a:rPr lang="en" sz="1100" dirty="0">
                <a:latin typeface="Source Sans Pro"/>
                <a:ea typeface="Source Sans Pro"/>
                <a:cs typeface="Source Sans Pro"/>
                <a:sym typeface="Source Sans Pro"/>
              </a:rPr>
              <a:t>program in 7 states</a:t>
            </a:r>
            <a:endParaRPr sz="1100" b="1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82" name="Google Shape;882;p111"/>
          <p:cNvSpPr txBox="1"/>
          <p:nvPr/>
        </p:nvSpPr>
        <p:spPr>
          <a:xfrm>
            <a:off x="685800" y="914400"/>
            <a:ext cx="53748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2929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Precision Population Health</a:t>
            </a:r>
            <a:endParaRPr sz="2600">
              <a:solidFill>
                <a:srgbClr val="155F7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83" name="Google Shape;883;p111"/>
          <p:cNvSpPr txBox="1"/>
          <p:nvPr/>
        </p:nvSpPr>
        <p:spPr>
          <a:xfrm>
            <a:off x="6367675" y="51726"/>
            <a:ext cx="2670300" cy="2934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Key Milestones - Ariadne</a:t>
            </a:r>
            <a:endParaRPr sz="1700" b="1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Corewell</a:t>
            </a:r>
            <a:r>
              <a:rPr lang="en" sz="11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Health primary care patients screening for 167 actionable genetic markers in a pilot study </a:t>
            </a:r>
            <a:endParaRPr sz="11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Source Sans Pro"/>
              <a:buChar char="●"/>
            </a:pPr>
            <a:r>
              <a:rPr lang="en" sz="11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Launched first-ever preventive genetic screening program for an Alaskan Native population with Southcentral Foundation</a:t>
            </a:r>
            <a:endParaRPr sz="11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Source Sans Pro"/>
              <a:buChar char="●"/>
            </a:pPr>
            <a:r>
              <a:rPr lang="en" sz="11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ICoNS</a:t>
            </a:r>
            <a:r>
              <a:rPr lang="en" sz="11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conference has grown to more than 500 members from 50 countries</a:t>
            </a:r>
            <a:endParaRPr sz="11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884" name="Google Shape;884;p111"/>
          <p:cNvCxnSpPr/>
          <p:nvPr/>
        </p:nvCxnSpPr>
        <p:spPr>
          <a:xfrm>
            <a:off x="6367675" y="672017"/>
            <a:ext cx="2670300" cy="0"/>
          </a:xfrm>
          <a:prstGeom prst="straightConnector1">
            <a:avLst/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85" name="Google Shape;885;p111"/>
          <p:cNvPicPr preferRelativeResize="0"/>
          <p:nvPr/>
        </p:nvPicPr>
        <p:blipFill rotWithShape="1">
          <a:blip r:embed="rId3">
            <a:alphaModFix/>
          </a:blip>
          <a:srcRect l="50185" t="33222" r="8989" b="33660"/>
          <a:stretch/>
        </p:blipFill>
        <p:spPr>
          <a:xfrm>
            <a:off x="6177650" y="2882076"/>
            <a:ext cx="3000000" cy="1619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6" name="Google Shape;886;p111"/>
          <p:cNvGrpSpPr/>
          <p:nvPr/>
        </p:nvGrpSpPr>
        <p:grpSpPr>
          <a:xfrm>
            <a:off x="6016904" y="4260875"/>
            <a:ext cx="3231730" cy="590700"/>
            <a:chOff x="6016800" y="4337072"/>
            <a:chExt cx="3166500" cy="590700"/>
          </a:xfrm>
        </p:grpSpPr>
        <p:grpSp>
          <p:nvGrpSpPr>
            <p:cNvPr id="887" name="Google Shape;887;p111"/>
            <p:cNvGrpSpPr/>
            <p:nvPr/>
          </p:nvGrpSpPr>
          <p:grpSpPr>
            <a:xfrm>
              <a:off x="6016800" y="4337072"/>
              <a:ext cx="3166500" cy="590700"/>
              <a:chOff x="6016800" y="4095600"/>
              <a:chExt cx="3166500" cy="590700"/>
            </a:xfrm>
          </p:grpSpPr>
          <p:sp>
            <p:nvSpPr>
              <p:cNvPr id="888" name="Google Shape;888;p111"/>
              <p:cNvSpPr/>
              <p:nvPr/>
            </p:nvSpPr>
            <p:spPr>
              <a:xfrm>
                <a:off x="6016800" y="4244100"/>
                <a:ext cx="3166500" cy="293700"/>
              </a:xfrm>
              <a:prstGeom prst="rect">
                <a:avLst/>
              </a:prstGeom>
              <a:solidFill>
                <a:srgbClr val="00AC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/>
                  <a:t>    </a:t>
                </a:r>
                <a:r>
                  <a:rPr lang="en" sz="800">
                    <a:solidFill>
                      <a:schemeClr val="lt1"/>
                    </a:solidFill>
                    <a:uFill>
                      <a:noFill/>
                    </a:uFill>
                    <a:latin typeface="Source Sans Pro"/>
                    <a:ea typeface="Source Sans Pro"/>
                    <a:cs typeface="Source Sans Pro"/>
                    <a:sym typeface="Source Sans Pro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www.ariadnelabs.org/precision-population-health</a:t>
                </a:r>
                <a:r>
                  <a:rPr lang="en" sz="800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	</a:t>
                </a:r>
                <a:endParaRPr sz="80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pic>
            <p:nvPicPr>
              <p:cNvPr id="889" name="Google Shape;889;p111" title="PPH QR Code.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343275" y="4095600"/>
                <a:ext cx="590700" cy="590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90" name="Google Shape;890;p111"/>
            <p:cNvSpPr/>
            <p:nvPr/>
          </p:nvSpPr>
          <p:spPr>
            <a:xfrm rot="10800000">
              <a:off x="6021198" y="4774613"/>
              <a:ext cx="162300" cy="57300"/>
            </a:xfrm>
            <a:prstGeom prst="rtTriangle">
              <a:avLst/>
            </a:prstGeom>
            <a:solidFill>
              <a:srgbClr val="F37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347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12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896" name="Google Shape;896;p112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897" name="Google Shape;897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273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>
          <a:extLst>
            <a:ext uri="{FF2B5EF4-FFF2-40B4-BE49-F238E27FC236}">
              <a16:creationId xmlns:a16="http://schemas.microsoft.com/office/drawing/2014/main" id="{458D4453-E4D3-123A-30C0-7F00A172C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9">
            <a:extLst>
              <a:ext uri="{FF2B5EF4-FFF2-40B4-BE49-F238E27FC236}">
                <a16:creationId xmlns:a16="http://schemas.microsoft.com/office/drawing/2014/main" id="{1BFF571C-F575-D434-27AA-18302AD13DC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448" name="Google Shape;448;p49">
            <a:extLst>
              <a:ext uri="{FF2B5EF4-FFF2-40B4-BE49-F238E27FC236}">
                <a16:creationId xmlns:a16="http://schemas.microsoft.com/office/drawing/2014/main" id="{859B23AC-F08D-109B-04E9-B642F005EF79}"/>
              </a:ext>
            </a:extLst>
          </p:cNvPr>
          <p:cNvSpPr txBox="1"/>
          <p:nvPr/>
        </p:nvSpPr>
        <p:spPr>
          <a:xfrm>
            <a:off x="460458" y="1074735"/>
            <a:ext cx="1687793" cy="270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929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More broad adoption of value-based care</a:t>
            </a: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4" name="AutoShape 24" descr="Value-based care adoption is highest in primary care but other specialties see meaningful and growing traction.">
            <a:extLst>
              <a:ext uri="{FF2B5EF4-FFF2-40B4-BE49-F238E27FC236}">
                <a16:creationId xmlns:a16="http://schemas.microsoft.com/office/drawing/2014/main" id="{0D53A621-FCF6-2C47-1FE8-6B79C41EFF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AutoShape 32" descr="Value-based care adoption is highest in primary care but other specialties see meaningful and growing traction.">
            <a:extLst>
              <a:ext uri="{FF2B5EF4-FFF2-40B4-BE49-F238E27FC236}">
                <a16:creationId xmlns:a16="http://schemas.microsoft.com/office/drawing/2014/main" id="{B03693D4-64C8-647A-41F9-F5B0518EC6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2966484" cy="296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3ADF9B4-89D4-1E71-FA9B-5AF77E793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289" y="70902"/>
            <a:ext cx="6701962" cy="500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14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59"/>
          <p:cNvPicPr preferRelativeResize="0"/>
          <p:nvPr/>
        </p:nvPicPr>
        <p:blipFill rotWithShape="1">
          <a:blip r:embed="rId3">
            <a:alphaModFix/>
          </a:blip>
          <a:srcRect l="16689" r="15797"/>
          <a:stretch/>
        </p:blipFill>
        <p:spPr>
          <a:xfrm>
            <a:off x="5661043" y="540"/>
            <a:ext cx="34724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59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595" name="Google Shape;595;p59"/>
          <p:cNvSpPr txBox="1"/>
          <p:nvPr/>
        </p:nvSpPr>
        <p:spPr>
          <a:xfrm>
            <a:off x="1633265" y="138684"/>
            <a:ext cx="44823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Text"/>
                <a:ea typeface="DM Serif Text"/>
                <a:cs typeface="DM Serif Text"/>
                <a:sym typeface="DM Serif Text"/>
              </a:rPr>
              <a:t>eConsults</a:t>
            </a: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Text"/>
                <a:ea typeface="DM Serif Text"/>
                <a:cs typeface="DM Serif Text"/>
                <a:sym typeface="DM Serif Text"/>
              </a:rPr>
              <a:t> Can Add Value</a:t>
            </a: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596" name="Google Shape;596;p59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597" name="Google Shape;597;p59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AAF3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59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9" name="Google Shape;599;p59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0" name="Google Shape;600;p59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7B93A7-1351-0B43-C1DE-2C734F6B3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98" y="823722"/>
            <a:ext cx="4751243" cy="41810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570147-4519-AC66-033C-3A0B54CD9D4A}"/>
              </a:ext>
            </a:extLst>
          </p:cNvPr>
          <p:cNvSpPr txBox="1"/>
          <p:nvPr/>
        </p:nvSpPr>
        <p:spPr>
          <a:xfrm>
            <a:off x="5725957" y="4500859"/>
            <a:ext cx="33426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www.healthsystemtracker.org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/brief/can-econsults-reduce-commercial-health-spending-learnings-from-an-arkansas-pilot-study/</a:t>
            </a:r>
          </a:p>
        </p:txBody>
      </p:sp>
    </p:spTree>
    <p:extLst>
      <p:ext uri="{BB962C8B-B14F-4D97-AF65-F5344CB8AC3E}">
        <p14:creationId xmlns:p14="http://schemas.microsoft.com/office/powerpoint/2010/main" val="1639152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99"/>
          <p:cNvSpPr txBox="1"/>
          <p:nvPr/>
        </p:nvSpPr>
        <p:spPr>
          <a:xfrm>
            <a:off x="5007150" y="0"/>
            <a:ext cx="4176000" cy="5143500"/>
          </a:xfrm>
          <a:prstGeom prst="rect">
            <a:avLst/>
          </a:prstGeom>
          <a:solidFill>
            <a:srgbClr val="0929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99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759" name="Google Shape;759;p99"/>
          <p:cNvSpPr txBox="1"/>
          <p:nvPr/>
        </p:nvSpPr>
        <p:spPr>
          <a:xfrm>
            <a:off x="547836" y="1365831"/>
            <a:ext cx="3731400" cy="17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F7A"/>
              </a:buClr>
              <a:buSzPct val="49107"/>
              <a:buFont typeface="Arial"/>
              <a:buNone/>
              <a:tabLst/>
              <a:defRPr/>
            </a:pPr>
            <a:r>
              <a:rPr kumimoji="0" lang="en" sz="2240" b="0" i="0" u="none" strike="noStrike" kern="0" cap="none" spc="0" normalizeH="0" baseline="0" noProof="0" dirty="0">
                <a:ln>
                  <a:noFill/>
                </a:ln>
                <a:solidFill>
                  <a:srgbClr val="5B5D6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Evidence-based, system-level intervention to enable care centered on what matters most to patients.</a:t>
            </a:r>
            <a:endParaRPr kumimoji="0" sz="2240" b="0" i="0" u="none" strike="noStrike" kern="0" cap="none" spc="0" normalizeH="0" baseline="0" noProof="0" dirty="0">
              <a:ln>
                <a:noFill/>
              </a:ln>
              <a:solidFill>
                <a:srgbClr val="5B5D62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F7A"/>
              </a:buClr>
              <a:buSzPct val="49107"/>
              <a:buFont typeface="Arial"/>
              <a:buNone/>
              <a:tabLst/>
              <a:defRPr/>
            </a:pPr>
            <a:endParaRPr kumimoji="0" sz="2240" b="0" i="0" u="none" strike="noStrike" kern="0" cap="none" spc="0" normalizeH="0" baseline="0" noProof="0" dirty="0">
              <a:ln>
                <a:noFill/>
              </a:ln>
              <a:solidFill>
                <a:srgbClr val="5B5D62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F7A"/>
              </a:buClr>
              <a:buSzPct val="49107"/>
              <a:buFont typeface="Arial"/>
              <a:buNone/>
              <a:tabLst/>
              <a:defRPr/>
            </a:pPr>
            <a:endParaRPr kumimoji="0" sz="2240" b="0" i="0" u="none" strike="noStrike" kern="0" cap="none" spc="0" normalizeH="0" baseline="0" noProof="0" dirty="0">
              <a:ln>
                <a:noFill/>
              </a:ln>
              <a:solidFill>
                <a:srgbClr val="5B5D62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F7A"/>
              </a:buClr>
              <a:buSzPct val="49107"/>
              <a:buFont typeface="Arial"/>
              <a:buNone/>
              <a:tabLst/>
              <a:defRPr/>
            </a:pPr>
            <a:endParaRPr kumimoji="0" sz="2240" b="0" i="0" u="none" strike="noStrike" kern="0" cap="none" spc="0" normalizeH="0" baseline="0" noProof="0" dirty="0">
              <a:ln>
                <a:noFill/>
              </a:ln>
              <a:solidFill>
                <a:srgbClr val="5B5D62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F7A"/>
              </a:buClr>
              <a:buSzPct val="49107"/>
              <a:buFont typeface="Arial"/>
              <a:buNone/>
              <a:tabLst/>
              <a:defRPr/>
            </a:pPr>
            <a:endParaRPr kumimoji="0" sz="2240" b="0" i="0" u="none" strike="noStrike" kern="0" cap="none" spc="0" normalizeH="0" baseline="0" noProof="0" dirty="0">
              <a:ln>
                <a:noFill/>
              </a:ln>
              <a:solidFill>
                <a:srgbClr val="5B5D62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F7A"/>
              </a:buClr>
              <a:buSzPct val="49107"/>
              <a:buFont typeface="Arial"/>
              <a:buNone/>
              <a:tabLst/>
              <a:defRPr/>
            </a:pPr>
            <a:endParaRPr kumimoji="0" sz="2240" b="0" i="0" u="none" strike="noStrike" kern="0" cap="none" spc="0" normalizeH="0" baseline="0" noProof="0" dirty="0">
              <a:ln>
                <a:noFill/>
              </a:ln>
              <a:solidFill>
                <a:srgbClr val="5B5D62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60" name="Google Shape;760;p99"/>
          <p:cNvSpPr txBox="1"/>
          <p:nvPr/>
        </p:nvSpPr>
        <p:spPr>
          <a:xfrm>
            <a:off x="415350" y="406364"/>
            <a:ext cx="4482300" cy="130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Text"/>
                <a:ea typeface="DM Serif Text"/>
                <a:cs typeface="DM Serif Text"/>
                <a:sym typeface="DM Serif Text"/>
              </a:rPr>
            </a:b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The Serious Illness Care Program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AB4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761" name="Google Shape;761;p99"/>
          <p:cNvSpPr/>
          <p:nvPr/>
        </p:nvSpPr>
        <p:spPr>
          <a:xfrm>
            <a:off x="5550450" y="777150"/>
            <a:ext cx="3178200" cy="358920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Our Impact</a:t>
            </a:r>
            <a:b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10312" marR="0" lvl="0" indent="-251587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AB40"/>
              </a:buClr>
              <a:buSzPts val="1800"/>
              <a:buFont typeface="Source Sans Pro"/>
              <a:buChar char="■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AAF3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7 million patient </a:t>
            </a: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lives touched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10312" marR="0" lvl="0" indent="-251587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AB40"/>
              </a:buClr>
              <a:buSzPts val="1800"/>
              <a:buFont typeface="Source Sans Pro"/>
              <a:buChar char="■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AAF3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300,000 clinicians</a:t>
            </a: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 trained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10312" marR="0" lvl="0" indent="-251587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AB40"/>
              </a:buClr>
              <a:buSzPts val="1800"/>
              <a:buFont typeface="Source Sans Pro"/>
              <a:buChar char="■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50% lower rates </a:t>
            </a: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of anxiety and depression for patients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10312" marR="0" lvl="0" indent="-251587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AB40"/>
              </a:buClr>
              <a:buSzPts val="1800"/>
              <a:buFont typeface="Source Sans Pro"/>
              <a:buChar char="■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70% increase</a:t>
            </a: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 in clinician satisfaction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62" name="Google Shape;762;p99"/>
          <p:cNvSpPr/>
          <p:nvPr/>
        </p:nvSpPr>
        <p:spPr>
          <a:xfrm>
            <a:off x="34313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AAF3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3" name="Google Shape;763;p99"/>
          <p:cNvSpPr/>
          <p:nvPr/>
        </p:nvSpPr>
        <p:spPr>
          <a:xfrm>
            <a:off x="8729325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4" name="Google Shape;764;p99"/>
          <p:cNvSpPr/>
          <p:nvPr/>
        </p:nvSpPr>
        <p:spPr>
          <a:xfrm rot="10800000">
            <a:off x="8728575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5" name="Google Shape;765;p99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66" name="Google Shape;766;p99"/>
          <p:cNvSpPr txBox="1"/>
          <p:nvPr/>
        </p:nvSpPr>
        <p:spPr>
          <a:xfrm>
            <a:off x="597825" y="5685700"/>
            <a:ext cx="38913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DM Serif Text"/>
                <a:ea typeface="DM Serif Text"/>
                <a:cs typeface="DM Serif Text"/>
                <a:sym typeface="DM Serif Text"/>
              </a:rPr>
              <a:t>“You can almost see [the patient] recognize that yes, this is the most important thing to me, and no I actually don't want to go through all of this suffering.”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97A7"/>
              </a:solidFill>
              <a:effectLst/>
              <a:uLnTx/>
              <a:uFillTx/>
              <a:latin typeface="DM Serif Text"/>
              <a:ea typeface="DM Serif Text"/>
              <a:cs typeface="DM Serif Text"/>
              <a:sym typeface="DM Serif Tex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97A7"/>
              </a:solidFill>
              <a:effectLst/>
              <a:uLnTx/>
              <a:uFillTx/>
              <a:latin typeface="DM Serif Text"/>
              <a:ea typeface="DM Serif Text"/>
              <a:cs typeface="DM Serif Text"/>
              <a:sym typeface="DM Serif Tex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5B5D6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-A clinician, on having Serious Illness Conversations when weighing goals for quality of life versus treatment options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5B5D62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" name="Google Shape;747;p98">
            <a:extLst>
              <a:ext uri="{FF2B5EF4-FFF2-40B4-BE49-F238E27FC236}">
                <a16:creationId xmlns:a16="http://schemas.microsoft.com/office/drawing/2014/main" id="{0D45E0A7-6A71-96BB-6D39-A55CAF66E11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New Approaches to Relational Care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482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98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747" name="Google Shape;747;p98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New Approaches to Relational Care</a:t>
            </a:r>
            <a:endParaRPr dirty="0"/>
          </a:p>
        </p:txBody>
      </p:sp>
      <p:sp>
        <p:nvSpPr>
          <p:cNvPr id="748" name="Google Shape;748;p98"/>
          <p:cNvSpPr txBox="1"/>
          <p:nvPr/>
        </p:nvSpPr>
        <p:spPr>
          <a:xfrm>
            <a:off x="540510" y="1386300"/>
            <a:ext cx="38226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B5D62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B40"/>
              </a:buClr>
              <a:buSzPts val="1800"/>
              <a:buFont typeface="Source Sans Pro"/>
              <a:buChar char="■"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5B5D6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Grounded in the Serious Illness Conversation Guide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B5D62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AB40"/>
              </a:buClr>
              <a:buSzPts val="1800"/>
              <a:buFont typeface="Source Sans Pro"/>
              <a:buChar char="■"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5B5D6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Provides systems with tools, clinician trainings, and system resources to deliver care centered on what’s most important to the patient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B5D62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1800"/>
              <a:buFont typeface="Source Sans Pro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49" name="Google Shape;749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4279">
            <a:off x="5065370" y="545764"/>
            <a:ext cx="3128232" cy="405197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50" name="Google Shape;750;p98"/>
          <p:cNvSpPr txBox="1"/>
          <p:nvPr/>
        </p:nvSpPr>
        <p:spPr>
          <a:xfrm>
            <a:off x="732268" y="4004400"/>
            <a:ext cx="38913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Text"/>
                <a:ea typeface="DM Serif Text"/>
                <a:cs typeface="DM Serif Text"/>
                <a:sym typeface="DM Serif Text"/>
              </a:rPr>
              <a:t>“If it's done skillfully, patients want to share with you who they are as human beings. They want to feel like somebody cares.”  </a:t>
            </a:r>
            <a:br>
              <a:rPr kumimoji="0" lang="en" sz="1400" b="0" i="1" u="none" strike="noStrike" kern="0" cap="none" spc="0" normalizeH="0" baseline="0" noProof="0" dirty="0">
                <a:ln>
                  <a:noFill/>
                </a:ln>
                <a:solidFill>
                  <a:srgbClr val="5B5D62"/>
                </a:solidFill>
                <a:effectLst/>
                <a:uLnTx/>
                <a:uFillTx/>
                <a:latin typeface="DM Serif Text"/>
                <a:ea typeface="DM Serif Text"/>
                <a:cs typeface="DM Serif Text"/>
                <a:sym typeface="DM Serif Text"/>
              </a:rPr>
            </a:br>
            <a:br>
              <a:rPr kumimoji="0" lang="en" sz="1200" b="0" i="1" u="none" strike="noStrike" kern="0" cap="none" spc="0" normalizeH="0" baseline="0" noProof="0" dirty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DM Serif Text"/>
                <a:ea typeface="DM Serif Text"/>
                <a:cs typeface="DM Serif Text"/>
                <a:sym typeface="DM Serif Text"/>
              </a:rPr>
            </a:br>
            <a:r>
              <a:rPr kumimoji="0" lang="en" sz="800" b="0" i="0" u="none" strike="noStrike" kern="0" cap="none" spc="0" normalizeH="0" baseline="0" noProof="0" dirty="0">
                <a:ln>
                  <a:noFill/>
                </a:ln>
                <a:solidFill>
                  <a:srgbClr val="5B5D6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- A clinician trained in the Serious Illness Care Program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5B5D62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51" name="Google Shape;751;p98"/>
          <p:cNvSpPr txBox="1"/>
          <p:nvPr/>
        </p:nvSpPr>
        <p:spPr>
          <a:xfrm>
            <a:off x="540510" y="518013"/>
            <a:ext cx="4482300" cy="1240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Text"/>
                <a:ea typeface="DM Serif Text"/>
                <a:cs typeface="DM Serif Text"/>
                <a:sym typeface="DM Serif Text"/>
              </a:rPr>
            </a:b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The Serious Illness Care Program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AB4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323079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00"/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New Approaches to Training</a:t>
            </a:r>
            <a:endParaRPr dirty="0"/>
          </a:p>
        </p:txBody>
      </p:sp>
      <p:sp>
        <p:nvSpPr>
          <p:cNvPr id="773" name="Google Shape;773;p100"/>
          <p:cNvSpPr txBox="1"/>
          <p:nvPr/>
        </p:nvSpPr>
        <p:spPr>
          <a:xfrm>
            <a:off x="468953" y="1692338"/>
            <a:ext cx="3531900" cy="21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5B5D6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As we’ve scaled, we’ve continued to learn from the work. Our learnings have inspired the design, test, and spread of new tools to foster patient-centered care. </a:t>
            </a:r>
            <a:b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5B5D6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B5D62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330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B40"/>
              </a:buClr>
              <a:buSzPts val="1600"/>
              <a:buFont typeface="Source Sans Pro"/>
              <a:buChar char="■"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5B5D6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Digital, avatar-based training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B5D62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330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B40"/>
              </a:buClr>
              <a:buSzPts val="1600"/>
              <a:buFont typeface="Source Sans Pro"/>
              <a:buChar char="■"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5B5D6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Tools for interdisciplinary teams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B5D62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330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B40"/>
              </a:buClr>
              <a:buSzPts val="1600"/>
              <a:buFont typeface="Source Sans Pro"/>
              <a:buChar char="■"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5B5D6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Patient-facing tools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B5D62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74" name="Google Shape;774;p100"/>
          <p:cNvSpPr txBox="1"/>
          <p:nvPr/>
        </p:nvSpPr>
        <p:spPr>
          <a:xfrm>
            <a:off x="685800" y="852883"/>
            <a:ext cx="4482300" cy="11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Text"/>
                <a:ea typeface="DM Serif Text"/>
                <a:cs typeface="DM Serif Text"/>
                <a:sym typeface="DM Serif Text"/>
              </a:rPr>
              <a:t>Continuous Innovation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Text"/>
              <a:ea typeface="DM Serif Text"/>
              <a:cs typeface="DM Serif Text"/>
              <a:sym typeface="DM Serif Tex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The Serious Illness Care Program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Text"/>
              <a:ea typeface="DM Serif Text"/>
              <a:cs typeface="DM Serif Text"/>
              <a:sym typeface="DM Serif Tex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29" b="0" i="0" u="none" strike="noStrike" kern="0" cap="none" spc="0" normalizeH="0" baseline="0" noProof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775" name="Google Shape;775;p100" title="Screenshot 2025-10-15 at 1.38.4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87568">
            <a:off x="4604388" y="666599"/>
            <a:ext cx="2540477" cy="3057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76" name="Google Shape;776;p100" title="Screenshot 2025-10-15 at 1.21.30 PM.png"/>
          <p:cNvPicPr preferRelativeResize="0"/>
          <p:nvPr/>
        </p:nvPicPr>
        <p:blipFill rotWithShape="1">
          <a:blip r:embed="rId4">
            <a:alphaModFix/>
          </a:blip>
          <a:srcRect t="671" b="572"/>
          <a:stretch/>
        </p:blipFill>
        <p:spPr>
          <a:xfrm rot="396318">
            <a:off x="6309697" y="1379425"/>
            <a:ext cx="2375046" cy="328639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26" name="Picture 2" descr="Video: What is the Serious Illness Care Program? - Ariadne Labs">
            <a:extLst>
              <a:ext uri="{FF2B5EF4-FFF2-40B4-BE49-F238E27FC236}">
                <a16:creationId xmlns:a16="http://schemas.microsoft.com/office/drawing/2014/main" id="{EAEFC60D-B906-0571-5EF7-94D8B089B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736" y="3639635"/>
            <a:ext cx="2312192" cy="130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58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>
          <a:extLst>
            <a:ext uri="{FF2B5EF4-FFF2-40B4-BE49-F238E27FC236}">
              <a16:creationId xmlns:a16="http://schemas.microsoft.com/office/drawing/2014/main" id="{0210A62B-BFD7-4312-72E5-969BEA6AC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8">
            <a:extLst>
              <a:ext uri="{FF2B5EF4-FFF2-40B4-BE49-F238E27FC236}">
                <a16:creationId xmlns:a16="http://schemas.microsoft.com/office/drawing/2014/main" id="{2AD65F6C-6CF7-6298-6272-F70126DB7E3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577" name="Google Shape;577;p58">
            <a:extLst>
              <a:ext uri="{FF2B5EF4-FFF2-40B4-BE49-F238E27FC236}">
                <a16:creationId xmlns:a16="http://schemas.microsoft.com/office/drawing/2014/main" id="{E89F0BEF-6A86-EE74-A251-4FADA0C83D29}"/>
              </a:ext>
            </a:extLst>
          </p:cNvPr>
          <p:cNvSpPr txBox="1"/>
          <p:nvPr/>
        </p:nvSpPr>
        <p:spPr>
          <a:xfrm>
            <a:off x="493295" y="981777"/>
            <a:ext cx="44823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Text"/>
                <a:ea typeface="DM Serif Text"/>
                <a:cs typeface="DM Serif Text"/>
                <a:sym typeface="DM Serif Text"/>
              </a:rPr>
              <a:t>Opportunity 3: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2800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Text"/>
              <a:ea typeface="DM Serif Text"/>
              <a:cs typeface="DM Serif Text"/>
              <a:sym typeface="DM Serif Tex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ea typeface="DM Serif Display"/>
                <a:cs typeface="DM Serif Display"/>
                <a:sym typeface="DM Serif Text"/>
              </a:rPr>
              <a:t>Innovate the sites of care </a:t>
            </a: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578" name="Google Shape;578;p58">
            <a:extLst>
              <a:ext uri="{FF2B5EF4-FFF2-40B4-BE49-F238E27FC236}">
                <a16:creationId xmlns:a16="http://schemas.microsoft.com/office/drawing/2014/main" id="{CE77620B-5DE4-D552-952D-C65E9470BE8B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5285400" y="0"/>
            <a:ext cx="3858600" cy="25719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79" name="Google Shape;579;p58">
            <a:extLst>
              <a:ext uri="{FF2B5EF4-FFF2-40B4-BE49-F238E27FC236}">
                <a16:creationId xmlns:a16="http://schemas.microsoft.com/office/drawing/2014/main" id="{ED30622B-F100-7E86-57D2-454E35A4599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5285400" y="2607750"/>
            <a:ext cx="3858600" cy="2465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80" name="Google Shape;580;p58">
            <a:extLst>
              <a:ext uri="{FF2B5EF4-FFF2-40B4-BE49-F238E27FC236}">
                <a16:creationId xmlns:a16="http://schemas.microsoft.com/office/drawing/2014/main" id="{E1EC294A-FE17-ADFD-A86A-611AE927B36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7150" y="0"/>
            <a:ext cx="3858599" cy="2572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58">
            <a:extLst>
              <a:ext uri="{FF2B5EF4-FFF2-40B4-BE49-F238E27FC236}">
                <a16:creationId xmlns:a16="http://schemas.microsoft.com/office/drawing/2014/main" id="{8FDB1855-AD36-29EA-94CF-F3FAA4B3A3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3966"/>
          <a:stretch/>
        </p:blipFill>
        <p:spPr>
          <a:xfrm>
            <a:off x="5285400" y="2617250"/>
            <a:ext cx="3858601" cy="246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58">
            <a:extLst>
              <a:ext uri="{FF2B5EF4-FFF2-40B4-BE49-F238E27FC236}">
                <a16:creationId xmlns:a16="http://schemas.microsoft.com/office/drawing/2014/main" id="{397E440A-FC4D-5633-A48D-FDD7769DFEE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583" name="Google Shape;583;p58">
            <a:extLst>
              <a:ext uri="{FF2B5EF4-FFF2-40B4-BE49-F238E27FC236}">
                <a16:creationId xmlns:a16="http://schemas.microsoft.com/office/drawing/2014/main" id="{3DA6916B-E509-B289-62E5-38EFD2FAA9AB}"/>
              </a:ext>
            </a:extLst>
          </p:cNvPr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AAF3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4" name="Google Shape;584;p58">
            <a:extLst>
              <a:ext uri="{FF2B5EF4-FFF2-40B4-BE49-F238E27FC236}">
                <a16:creationId xmlns:a16="http://schemas.microsoft.com/office/drawing/2014/main" id="{7334B492-80DE-1B5C-E00D-FB75748110F5}"/>
              </a:ext>
            </a:extLst>
          </p:cNvPr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5" name="Google Shape;585;p58">
            <a:extLst>
              <a:ext uri="{FF2B5EF4-FFF2-40B4-BE49-F238E27FC236}">
                <a16:creationId xmlns:a16="http://schemas.microsoft.com/office/drawing/2014/main" id="{16BBA0A8-97DC-62C2-29DA-265FC5E7BEBD}"/>
              </a:ext>
            </a:extLst>
          </p:cNvPr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6" name="Google Shape;586;p58">
            <a:extLst>
              <a:ext uri="{FF2B5EF4-FFF2-40B4-BE49-F238E27FC236}">
                <a16:creationId xmlns:a16="http://schemas.microsoft.com/office/drawing/2014/main" id="{DFC134CE-1C69-80BA-C31E-C199DFE47E2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893806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79" descr="http://www.kaiserpermanentehistory.org/wp-content/uploads/2011/10/File-1007-Inpatient-ward-at-Contractors-General-Hospital.jpg"/>
          <p:cNvPicPr preferRelativeResize="0"/>
          <p:nvPr/>
        </p:nvPicPr>
        <p:blipFill rotWithShape="1">
          <a:blip r:embed="rId3">
            <a:alphaModFix/>
          </a:blip>
          <a:srcRect l="10474" t="8341" b="21384"/>
          <a:stretch/>
        </p:blipFill>
        <p:spPr>
          <a:xfrm>
            <a:off x="3092100" y="0"/>
            <a:ext cx="3072075" cy="255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79" descr="Image result for hospital room kaiser"/>
          <p:cNvPicPr preferRelativeResize="0"/>
          <p:nvPr/>
        </p:nvPicPr>
        <p:blipFill rotWithShape="1">
          <a:blip r:embed="rId4">
            <a:alphaModFix/>
          </a:blip>
          <a:srcRect t="9291" r="9280" b="21728"/>
          <a:stretch/>
        </p:blipFill>
        <p:spPr>
          <a:xfrm>
            <a:off x="6163099" y="2551425"/>
            <a:ext cx="2979824" cy="255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79" descr="http://kaiserpermanentehistory.org/wp-content/uploads/2017/02/16_0325-014.jpg"/>
          <p:cNvPicPr preferRelativeResize="0"/>
          <p:nvPr/>
        </p:nvPicPr>
        <p:blipFill rotWithShape="1">
          <a:blip r:embed="rId5">
            <a:alphaModFix/>
          </a:blip>
          <a:srcRect l="10474" t="36438" b="6484"/>
          <a:stretch/>
        </p:blipFill>
        <p:spPr>
          <a:xfrm>
            <a:off x="3092100" y="2551425"/>
            <a:ext cx="3072076" cy="255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79" descr="http://kaiserpermanentehistory.org/wp-content/uploads/2016/11/13_0118_34.jpg"/>
          <p:cNvPicPr preferRelativeResize="0"/>
          <p:nvPr/>
        </p:nvPicPr>
        <p:blipFill rotWithShape="1">
          <a:blip r:embed="rId6">
            <a:alphaModFix/>
          </a:blip>
          <a:srcRect t="12325" r="9280" b="9859"/>
          <a:stretch/>
        </p:blipFill>
        <p:spPr>
          <a:xfrm>
            <a:off x="6164175" y="0"/>
            <a:ext cx="2979824" cy="2551424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79"/>
          <p:cNvSpPr txBox="1"/>
          <p:nvPr/>
        </p:nvSpPr>
        <p:spPr>
          <a:xfrm>
            <a:off x="0" y="0"/>
            <a:ext cx="3092100" cy="5143500"/>
          </a:xfrm>
          <a:prstGeom prst="rect">
            <a:avLst/>
          </a:prstGeom>
          <a:solidFill>
            <a:srgbClr val="0929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56" name="Google Shape;656;p79"/>
          <p:cNvSpPr/>
          <p:nvPr/>
        </p:nvSpPr>
        <p:spPr>
          <a:xfrm rot="-5400000" flipH="1">
            <a:off x="8969109" y="4908617"/>
            <a:ext cx="63300" cy="281700"/>
          </a:xfrm>
          <a:prstGeom prst="rtTriangle">
            <a:avLst/>
          </a:prstGeom>
          <a:solidFill>
            <a:srgbClr val="FF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79"/>
          <p:cNvSpPr txBox="1"/>
          <p:nvPr/>
        </p:nvSpPr>
        <p:spPr>
          <a:xfrm>
            <a:off x="8857509" y="4870217"/>
            <a:ext cx="286500" cy="147600"/>
          </a:xfrm>
          <a:prstGeom prst="rect">
            <a:avLst/>
          </a:prstGeom>
          <a:solidFill>
            <a:srgbClr val="155F7A"/>
          </a:solidFill>
          <a:ln>
            <a:noFill/>
          </a:ln>
        </p:spPr>
        <p:txBody>
          <a:bodyPr spcFirstLastPara="1" wrap="square" lIns="0" tIns="0" rIns="0" bIns="9125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58" name="Google Shape;658;p79"/>
          <p:cNvSpPr/>
          <p:nvPr/>
        </p:nvSpPr>
        <p:spPr>
          <a:xfrm>
            <a:off x="0" y="5062800"/>
            <a:ext cx="9141600" cy="90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79"/>
          <p:cNvSpPr/>
          <p:nvPr/>
        </p:nvSpPr>
        <p:spPr>
          <a:xfrm>
            <a:off x="195050" y="280150"/>
            <a:ext cx="2754900" cy="44376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aleway"/>
              <a:buNone/>
              <a:tabLst/>
              <a:defRPr/>
            </a:pPr>
            <a:r>
              <a:rPr kumimoji="0" lang="en" sz="292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The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kumimoji="0" lang="en" sz="292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structure and delivery of hospital care has persisted for almost 100 years</a:t>
            </a:r>
            <a:endParaRPr kumimoji="0" sz="292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60" name="Google Shape;660;p79"/>
          <p:cNvSpPr txBox="1"/>
          <p:nvPr/>
        </p:nvSpPr>
        <p:spPr>
          <a:xfrm>
            <a:off x="3092100" y="156750"/>
            <a:ext cx="1821300" cy="461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1933</a:t>
            </a:r>
            <a:endParaRPr kumimoji="0" sz="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1" name="Google Shape;661;p79"/>
          <p:cNvSpPr txBox="1"/>
          <p:nvPr/>
        </p:nvSpPr>
        <p:spPr>
          <a:xfrm>
            <a:off x="6164175" y="156750"/>
            <a:ext cx="1821300" cy="461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1944</a:t>
            </a:r>
            <a:endParaRPr kumimoji="0" sz="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2" name="Google Shape;662;p79"/>
          <p:cNvSpPr txBox="1"/>
          <p:nvPr/>
        </p:nvSpPr>
        <p:spPr>
          <a:xfrm>
            <a:off x="3092100" y="2863650"/>
            <a:ext cx="1821300" cy="461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1960</a:t>
            </a:r>
            <a:endParaRPr kumimoji="0" sz="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3" name="Google Shape;663;p79"/>
          <p:cNvSpPr txBox="1"/>
          <p:nvPr/>
        </p:nvSpPr>
        <p:spPr>
          <a:xfrm>
            <a:off x="6164175" y="2863650"/>
            <a:ext cx="1821300" cy="461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2026</a:t>
            </a:r>
            <a:endParaRPr kumimoji="0" sz="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>
          <a:extLst>
            <a:ext uri="{FF2B5EF4-FFF2-40B4-BE49-F238E27FC236}">
              <a16:creationId xmlns:a16="http://schemas.microsoft.com/office/drawing/2014/main" id="{C106AC56-B59D-2DA1-C48E-A853F07A1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9">
            <a:extLst>
              <a:ext uri="{FF2B5EF4-FFF2-40B4-BE49-F238E27FC236}">
                <a16:creationId xmlns:a16="http://schemas.microsoft.com/office/drawing/2014/main" id="{CFD373C1-F456-D220-07ED-61719AA31CA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448" name="Google Shape;448;p49">
            <a:extLst>
              <a:ext uri="{FF2B5EF4-FFF2-40B4-BE49-F238E27FC236}">
                <a16:creationId xmlns:a16="http://schemas.microsoft.com/office/drawing/2014/main" id="{2103F278-D7BB-880C-C950-A8509C3C7C9A}"/>
              </a:ext>
            </a:extLst>
          </p:cNvPr>
          <p:cNvSpPr txBox="1"/>
          <p:nvPr/>
        </p:nvSpPr>
        <p:spPr>
          <a:xfrm>
            <a:off x="307819" y="502833"/>
            <a:ext cx="7356591" cy="450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929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Summary</a:t>
            </a: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D0C41F-2DDD-7696-AEB1-A717C06B6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19" y="159749"/>
            <a:ext cx="8382431" cy="466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16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134"/>
          <p:cNvSpPr/>
          <p:nvPr/>
        </p:nvSpPr>
        <p:spPr>
          <a:xfrm rot="-5400000" flipH="1">
            <a:off x="8969109" y="4908617"/>
            <a:ext cx="63300" cy="281700"/>
          </a:xfrm>
          <a:prstGeom prst="rtTriangle">
            <a:avLst/>
          </a:prstGeom>
          <a:solidFill>
            <a:srgbClr val="FF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4" name="Google Shape;1384;p134"/>
          <p:cNvSpPr txBox="1"/>
          <p:nvPr/>
        </p:nvSpPr>
        <p:spPr>
          <a:xfrm>
            <a:off x="2152305" y="-17895"/>
            <a:ext cx="73308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929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Home Hospital Care Model</a:t>
            </a:r>
            <a:endParaRPr kumimoji="0" sz="2240" b="0" i="0" u="none" strike="noStrike" kern="0" cap="none" spc="0" normalizeH="0" baseline="0" noProof="0" dirty="0">
              <a:ln>
                <a:noFill/>
              </a:ln>
              <a:solidFill>
                <a:srgbClr val="5B6E7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85" name="Google Shape;1385;p134"/>
          <p:cNvSpPr txBox="1"/>
          <p:nvPr/>
        </p:nvSpPr>
        <p:spPr>
          <a:xfrm>
            <a:off x="8857509" y="4870217"/>
            <a:ext cx="286500" cy="147600"/>
          </a:xfrm>
          <a:prstGeom prst="rect">
            <a:avLst/>
          </a:prstGeom>
          <a:solidFill>
            <a:srgbClr val="155F7A"/>
          </a:solidFill>
          <a:ln>
            <a:noFill/>
          </a:ln>
        </p:spPr>
        <p:txBody>
          <a:bodyPr spcFirstLastPara="1" wrap="square" lIns="0" tIns="0" rIns="0" bIns="9125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86" name="Google Shape;1386;p134"/>
          <p:cNvSpPr/>
          <p:nvPr/>
        </p:nvSpPr>
        <p:spPr>
          <a:xfrm>
            <a:off x="0" y="5062800"/>
            <a:ext cx="9141600" cy="90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7" name="Google Shape;1387;p134"/>
          <p:cNvSpPr txBox="1">
            <a:spLocks noGrp="1"/>
          </p:cNvSpPr>
          <p:nvPr>
            <p:ph type="body" idx="1"/>
          </p:nvPr>
        </p:nvSpPr>
        <p:spPr>
          <a:xfrm>
            <a:off x="454450" y="1303450"/>
            <a:ext cx="8277000" cy="3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520700" lvl="1" indent="-63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88" name="Google Shape;1388;p134"/>
          <p:cNvGrpSpPr/>
          <p:nvPr/>
        </p:nvGrpSpPr>
        <p:grpSpPr>
          <a:xfrm>
            <a:off x="2014973" y="910848"/>
            <a:ext cx="3462440" cy="3853003"/>
            <a:chOff x="2078020" y="1582"/>
            <a:chExt cx="4616587" cy="5137337"/>
          </a:xfrm>
        </p:grpSpPr>
        <p:sp>
          <p:nvSpPr>
            <p:cNvPr id="1389" name="Google Shape;1389;p134"/>
            <p:cNvSpPr/>
            <p:nvPr/>
          </p:nvSpPr>
          <p:spPr>
            <a:xfrm>
              <a:off x="2397807" y="581744"/>
              <a:ext cx="3977100" cy="3977100"/>
            </a:xfrm>
            <a:prstGeom prst="blockArc">
              <a:avLst>
                <a:gd name="adj1" fmla="val 12600000"/>
                <a:gd name="adj2" fmla="val 16200000"/>
                <a:gd name="adj3" fmla="val 4527"/>
              </a:avLst>
            </a:prstGeom>
            <a:solidFill>
              <a:srgbClr val="008678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34"/>
            <p:cNvSpPr/>
            <p:nvPr/>
          </p:nvSpPr>
          <p:spPr>
            <a:xfrm>
              <a:off x="2397807" y="581744"/>
              <a:ext cx="3977100" cy="3977100"/>
            </a:xfrm>
            <a:prstGeom prst="blockArc">
              <a:avLst>
                <a:gd name="adj1" fmla="val 9000000"/>
                <a:gd name="adj2" fmla="val 12600000"/>
                <a:gd name="adj3" fmla="val 4527"/>
              </a:avLst>
            </a:prstGeom>
            <a:solidFill>
              <a:srgbClr val="008678"/>
            </a:solidFill>
            <a:ln w="9525" cap="flat" cmpd="sng">
              <a:solidFill>
                <a:srgbClr val="008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34"/>
            <p:cNvSpPr/>
            <p:nvPr/>
          </p:nvSpPr>
          <p:spPr>
            <a:xfrm>
              <a:off x="2397807" y="581744"/>
              <a:ext cx="3977100" cy="3977100"/>
            </a:xfrm>
            <a:prstGeom prst="blockArc">
              <a:avLst>
                <a:gd name="adj1" fmla="val 5400000"/>
                <a:gd name="adj2" fmla="val 9000000"/>
                <a:gd name="adj3" fmla="val 4527"/>
              </a:avLst>
            </a:prstGeom>
            <a:solidFill>
              <a:srgbClr val="008678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134"/>
            <p:cNvSpPr/>
            <p:nvPr/>
          </p:nvSpPr>
          <p:spPr>
            <a:xfrm>
              <a:off x="2397807" y="581744"/>
              <a:ext cx="3977100" cy="3977100"/>
            </a:xfrm>
            <a:prstGeom prst="blockArc">
              <a:avLst>
                <a:gd name="adj1" fmla="val 1800000"/>
                <a:gd name="adj2" fmla="val 5400000"/>
                <a:gd name="adj3" fmla="val 4527"/>
              </a:avLst>
            </a:prstGeom>
            <a:solidFill>
              <a:srgbClr val="008678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134"/>
            <p:cNvSpPr/>
            <p:nvPr/>
          </p:nvSpPr>
          <p:spPr>
            <a:xfrm>
              <a:off x="2397807" y="581744"/>
              <a:ext cx="3977100" cy="3977100"/>
            </a:xfrm>
            <a:prstGeom prst="blockArc">
              <a:avLst>
                <a:gd name="adj1" fmla="val 19800000"/>
                <a:gd name="adj2" fmla="val 1800000"/>
                <a:gd name="adj3" fmla="val 4527"/>
              </a:avLst>
            </a:prstGeom>
            <a:solidFill>
              <a:srgbClr val="008678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34"/>
            <p:cNvSpPr/>
            <p:nvPr/>
          </p:nvSpPr>
          <p:spPr>
            <a:xfrm>
              <a:off x="2397807" y="581744"/>
              <a:ext cx="3977100" cy="3977100"/>
            </a:xfrm>
            <a:prstGeom prst="blockArc">
              <a:avLst>
                <a:gd name="adj1" fmla="val 16200000"/>
                <a:gd name="adj2" fmla="val 19800000"/>
                <a:gd name="adj3" fmla="val 4527"/>
              </a:avLst>
            </a:prstGeom>
            <a:solidFill>
              <a:srgbClr val="008678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134"/>
            <p:cNvSpPr/>
            <p:nvPr/>
          </p:nvSpPr>
          <p:spPr>
            <a:xfrm>
              <a:off x="3493181" y="1677118"/>
              <a:ext cx="1786200" cy="17862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134"/>
            <p:cNvSpPr txBox="1"/>
            <p:nvPr/>
          </p:nvSpPr>
          <p:spPr>
            <a:xfrm>
              <a:off x="3653165" y="1938686"/>
              <a:ext cx="1434900" cy="129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50" tIns="24750" rIns="24750" bIns="247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Home Hospital Care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397" name="Google Shape;1397;p134"/>
            <p:cNvSpPr/>
            <p:nvPr/>
          </p:nvSpPr>
          <p:spPr>
            <a:xfrm>
              <a:off x="3761113" y="1582"/>
              <a:ext cx="1250400" cy="12504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134"/>
            <p:cNvSpPr txBox="1"/>
            <p:nvPr/>
          </p:nvSpPr>
          <p:spPr>
            <a:xfrm>
              <a:off x="3944222" y="184691"/>
              <a:ext cx="884100" cy="88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2 Daily RN/CP Visits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399" name="Google Shape;1399;p134"/>
            <p:cNvSpPr/>
            <p:nvPr/>
          </p:nvSpPr>
          <p:spPr>
            <a:xfrm>
              <a:off x="5444207" y="973316"/>
              <a:ext cx="1250400" cy="12504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134"/>
            <p:cNvSpPr txBox="1"/>
            <p:nvPr/>
          </p:nvSpPr>
          <p:spPr>
            <a:xfrm>
              <a:off x="5627316" y="1156425"/>
              <a:ext cx="884100" cy="88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1 Daily remote or in-person MD Visit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01" name="Google Shape;1401;p134"/>
            <p:cNvSpPr/>
            <p:nvPr/>
          </p:nvSpPr>
          <p:spPr>
            <a:xfrm>
              <a:off x="5444207" y="2916785"/>
              <a:ext cx="1250400" cy="12504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34"/>
            <p:cNvSpPr txBox="1"/>
            <p:nvPr/>
          </p:nvSpPr>
          <p:spPr>
            <a:xfrm>
              <a:off x="5627316" y="3099894"/>
              <a:ext cx="884100" cy="88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IV Medications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03" name="Google Shape;1403;p134"/>
            <p:cNvSpPr/>
            <p:nvPr/>
          </p:nvSpPr>
          <p:spPr>
            <a:xfrm>
              <a:off x="3761113" y="3888519"/>
              <a:ext cx="1250400" cy="12504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34"/>
            <p:cNvSpPr txBox="1"/>
            <p:nvPr/>
          </p:nvSpPr>
          <p:spPr>
            <a:xfrm>
              <a:off x="3944222" y="4071628"/>
              <a:ext cx="884100" cy="88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Remote Monitoring Vital Signs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05" name="Google Shape;1405;p134"/>
            <p:cNvSpPr/>
            <p:nvPr/>
          </p:nvSpPr>
          <p:spPr>
            <a:xfrm>
              <a:off x="2078020" y="2916785"/>
              <a:ext cx="1250400" cy="12504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134"/>
            <p:cNvSpPr txBox="1"/>
            <p:nvPr/>
          </p:nvSpPr>
          <p:spPr>
            <a:xfrm>
              <a:off x="2261129" y="3099894"/>
              <a:ext cx="884100" cy="88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Diagnostic Testing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07" name="Google Shape;1407;p134"/>
            <p:cNvSpPr/>
            <p:nvPr/>
          </p:nvSpPr>
          <p:spPr>
            <a:xfrm>
              <a:off x="2078020" y="973316"/>
              <a:ext cx="1250400" cy="12504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34"/>
            <p:cNvSpPr txBox="1"/>
            <p:nvPr/>
          </p:nvSpPr>
          <p:spPr>
            <a:xfrm>
              <a:off x="2261129" y="1156425"/>
              <a:ext cx="884100" cy="88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24/7 Availability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1409" name="Google Shape;1409;p134"/>
          <p:cNvSpPr/>
          <p:nvPr/>
        </p:nvSpPr>
        <p:spPr>
          <a:xfrm>
            <a:off x="5918750" y="3538017"/>
            <a:ext cx="2770800" cy="13941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 If needed:</a:t>
            </a: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 specialist consultation, home health aide, social work, physical/occupational therapy, 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food delivery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" name="Google Shape;1036;p108">
            <a:extLst>
              <a:ext uri="{FF2B5EF4-FFF2-40B4-BE49-F238E27FC236}">
                <a16:creationId xmlns:a16="http://schemas.microsoft.com/office/drawing/2014/main" id="{36E1158F-CB20-1089-F8A8-B6EF85F4785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8999" y="1240150"/>
            <a:ext cx="3227720" cy="210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29;p108">
            <a:extLst>
              <a:ext uri="{FF2B5EF4-FFF2-40B4-BE49-F238E27FC236}">
                <a16:creationId xmlns:a16="http://schemas.microsoft.com/office/drawing/2014/main" id="{A34EBBBE-EB5E-CE91-4525-C6D0AFB543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4870" r="26470"/>
          <a:stretch/>
        </p:blipFill>
        <p:spPr>
          <a:xfrm>
            <a:off x="0" y="613486"/>
            <a:ext cx="1690486" cy="4530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80"/>
          <p:cNvSpPr/>
          <p:nvPr/>
        </p:nvSpPr>
        <p:spPr>
          <a:xfrm>
            <a:off x="0" y="5062800"/>
            <a:ext cx="9141600" cy="90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9" name="Google Shape;669;p80"/>
          <p:cNvSpPr/>
          <p:nvPr/>
        </p:nvSpPr>
        <p:spPr>
          <a:xfrm rot="-5400000" flipH="1">
            <a:off x="8969109" y="4908617"/>
            <a:ext cx="63300" cy="281700"/>
          </a:xfrm>
          <a:prstGeom prst="rtTriangle">
            <a:avLst/>
          </a:prstGeom>
          <a:solidFill>
            <a:srgbClr val="FF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80"/>
          <p:cNvSpPr txBox="1"/>
          <p:nvPr/>
        </p:nvSpPr>
        <p:spPr>
          <a:xfrm>
            <a:off x="381000" y="152400"/>
            <a:ext cx="8284500" cy="163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929" b="0" i="0" u="none" strike="noStrike" kern="0" cap="none" spc="0" normalizeH="0" baseline="0" noProof="0" dirty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U</a:t>
            </a:r>
            <a:r>
              <a:rPr kumimoji="0" lang="en" sz="2929" b="0" i="0" u="none" strike="noStrike" kern="0" cap="none" spc="0" normalizeH="0" baseline="0" noProof="0" dirty="0" err="1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rban</a:t>
            </a:r>
            <a:r>
              <a:rPr kumimoji="0" lang="en" sz="2929" b="0" i="0" u="none" strike="noStrike" kern="0" cap="none" spc="0" normalizeH="0" baseline="0" noProof="0" dirty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 home hospital model produced strong evidence in December 2019 </a:t>
            </a: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0097A7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0097A7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671" name="Google Shape;671;p80"/>
          <p:cNvSpPr txBox="1"/>
          <p:nvPr/>
        </p:nvSpPr>
        <p:spPr>
          <a:xfrm>
            <a:off x="8857509" y="4870217"/>
            <a:ext cx="286500" cy="147600"/>
          </a:xfrm>
          <a:prstGeom prst="rect">
            <a:avLst/>
          </a:prstGeom>
          <a:solidFill>
            <a:srgbClr val="155F7A"/>
          </a:solidFill>
          <a:ln>
            <a:noFill/>
          </a:ln>
        </p:spPr>
        <p:txBody>
          <a:bodyPr spcFirstLastPara="1" wrap="square" lIns="0" tIns="0" rIns="0" bIns="9125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72" name="Google Shape;67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27600">
            <a:off x="731907" y="1455475"/>
            <a:ext cx="2720491" cy="314167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aphicFrame>
        <p:nvGraphicFramePr>
          <p:cNvPr id="673" name="Google Shape;673;p80"/>
          <p:cNvGraphicFramePr/>
          <p:nvPr/>
        </p:nvGraphicFramePr>
        <p:xfrm>
          <a:off x="4304650" y="1368925"/>
          <a:ext cx="3801550" cy="35661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900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82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REDUCED COST</a:t>
                      </a:r>
                      <a:endParaRPr sz="1500" b="1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35%</a:t>
                      </a:r>
                      <a:endParaRPr sz="15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REDUCED UTILIZATION</a:t>
                      </a:r>
                      <a:endParaRPr sz="1500" b="1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254000" lvl="0" indent="-2476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Source Sans Pro"/>
                        <a:buChar char="•"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Labs 5% vs 15%</a:t>
                      </a:r>
                      <a:endParaRPr sz="15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254000" lvl="0" indent="-2476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Source Sans Pro"/>
                        <a:buChar char="•"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Imaging 14% vs 44%</a:t>
                      </a:r>
                      <a:endParaRPr sz="15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254000" lvl="0" indent="-2476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Source Sans Pro"/>
                        <a:buChar char="•"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Consults 2% vs 31%</a:t>
                      </a:r>
                      <a:endParaRPr sz="15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9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REDUCED READMISSIONS</a:t>
                      </a:r>
                      <a:endParaRPr sz="1500" b="1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7% vs 23%</a:t>
                      </a:r>
                      <a:endParaRPr sz="15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INCREASED PHYSICAL ACTIVITY</a:t>
                      </a:r>
                      <a:endParaRPr sz="1500" b="1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254000" lvl="0" indent="-2476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Char char="•"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Sedentary 15% vs 22%</a:t>
                      </a:r>
                      <a:endParaRPr sz="15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254000" lvl="0" indent="-2476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Char char="•"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Lying down 32% vs 66%</a:t>
                      </a:r>
                      <a:endParaRPr sz="15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2" name="Google Shape;1482;p139" descr="A group of people in a roo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6814" t="31310" r="14494" b="5217"/>
          <a:stretch/>
        </p:blipFill>
        <p:spPr>
          <a:xfrm>
            <a:off x="383025" y="2251325"/>
            <a:ext cx="4364627" cy="2646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3" name="Google Shape;1483;p139" descr="A picture containing person, indoor, sitting, ma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5970" b="23042"/>
          <a:stretch/>
        </p:blipFill>
        <p:spPr>
          <a:xfrm>
            <a:off x="4881075" y="796550"/>
            <a:ext cx="3846458" cy="182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139" descr="A close up of a car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2342" t="11699" r="16222" b="15318"/>
          <a:stretch/>
        </p:blipFill>
        <p:spPr>
          <a:xfrm>
            <a:off x="4926125" y="3006937"/>
            <a:ext cx="1774975" cy="168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139" descr="A person preparing food in a kitche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19740" t="23301" r="23873" b="3811"/>
          <a:stretch/>
        </p:blipFill>
        <p:spPr>
          <a:xfrm>
            <a:off x="6780549" y="3003500"/>
            <a:ext cx="1956351" cy="168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p139" descr="Scenic view of rural Utah with mountains and clouds in the distance."/>
          <p:cNvPicPr preferRelativeResize="0"/>
          <p:nvPr/>
        </p:nvPicPr>
        <p:blipFill rotWithShape="1">
          <a:blip r:embed="rId7">
            <a:alphaModFix/>
          </a:blip>
          <a:srcRect t="41290" b="18497"/>
          <a:stretch/>
        </p:blipFill>
        <p:spPr>
          <a:xfrm>
            <a:off x="383024" y="796549"/>
            <a:ext cx="4364634" cy="131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7" name="Google Shape;1487;p139"/>
          <p:cNvSpPr txBox="1"/>
          <p:nvPr/>
        </p:nvSpPr>
        <p:spPr>
          <a:xfrm>
            <a:off x="6804304" y="4744204"/>
            <a:ext cx="2449052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In-person nurse or paramedic  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88" name="Google Shape;1488;p139"/>
          <p:cNvSpPr txBox="1"/>
          <p:nvPr/>
        </p:nvSpPr>
        <p:spPr>
          <a:xfrm>
            <a:off x="443425" y="4387100"/>
            <a:ext cx="4194900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Treatment, counseling &amp; education through         tele-medicine or in-person physician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89" name="Google Shape;1489;p139"/>
          <p:cNvSpPr txBox="1"/>
          <p:nvPr/>
        </p:nvSpPr>
        <p:spPr>
          <a:xfrm>
            <a:off x="4849923" y="2652479"/>
            <a:ext cx="3584949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Portable ultrasound &amp; IV meds with  real-time delivery 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90" name="Google Shape;1490;p139"/>
          <p:cNvSpPr txBox="1"/>
          <p:nvPr/>
        </p:nvSpPr>
        <p:spPr>
          <a:xfrm>
            <a:off x="4847675" y="4710175"/>
            <a:ext cx="22278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Portable satellite broadband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91" name="Google Shape;1491;p139"/>
          <p:cNvSpPr txBox="1"/>
          <p:nvPr/>
        </p:nvSpPr>
        <p:spPr>
          <a:xfrm>
            <a:off x="414109" y="1828103"/>
            <a:ext cx="491430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Pilot components at rural home hospital site – Vernal, Utah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92" name="Google Shape;1492;p139"/>
          <p:cNvSpPr/>
          <p:nvPr/>
        </p:nvSpPr>
        <p:spPr>
          <a:xfrm>
            <a:off x="228600" y="219533"/>
            <a:ext cx="91440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929" b="0" i="0" u="none" strike="noStrike" kern="0" cap="none" spc="0" normalizeH="0" baseline="0" noProof="0">
                <a:ln>
                  <a:noFill/>
                </a:ln>
                <a:solidFill>
                  <a:srgbClr val="236A84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A Rural Home Hospital Model in Action</a:t>
            </a:r>
            <a:endParaRPr kumimoji="0" sz="2929" b="0" i="0" u="none" strike="noStrike" kern="0" cap="none" spc="0" normalizeH="0" baseline="0" noProof="0">
              <a:ln>
                <a:noFill/>
              </a:ln>
              <a:solidFill>
                <a:srgbClr val="236A84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56D5F045-9EF6-363B-789B-D833A1777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">
            <a:extLst>
              <a:ext uri="{FF2B5EF4-FFF2-40B4-BE49-F238E27FC236}">
                <a16:creationId xmlns:a16="http://schemas.microsoft.com/office/drawing/2014/main" id="{FA995CDA-A7CE-5F5C-BC77-E2BF18A21CE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en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cs typeface="Arial"/>
              <a:sym typeface="Arial"/>
            </a:endParaRPr>
          </a:p>
        </p:txBody>
      </p:sp>
      <p:sp>
        <p:nvSpPr>
          <p:cNvPr id="218" name="Google Shape;218;p26">
            <a:extLst>
              <a:ext uri="{FF2B5EF4-FFF2-40B4-BE49-F238E27FC236}">
                <a16:creationId xmlns:a16="http://schemas.microsoft.com/office/drawing/2014/main" id="{45694A28-ECAA-3005-7F49-67F7C2F28A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5825" y="923965"/>
            <a:ext cx="7952700" cy="4557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400"/>
              </a:spcAft>
            </a:pPr>
            <a:r>
              <a:rPr lang="en-US" sz="2900">
                <a:solidFill>
                  <a:srgbClr val="155F7A"/>
                </a:solidFill>
                <a:latin typeface="DM Serif Display"/>
              </a:rPr>
              <a:t>Rural RCT findings</a:t>
            </a:r>
            <a:endParaRPr lang="en-US"/>
          </a:p>
        </p:txBody>
      </p:sp>
      <p:sp>
        <p:nvSpPr>
          <p:cNvPr id="220" name="Google Shape;220;p26">
            <a:extLst>
              <a:ext uri="{FF2B5EF4-FFF2-40B4-BE49-F238E27FC236}">
                <a16:creationId xmlns:a16="http://schemas.microsoft.com/office/drawing/2014/main" id="{F3DBB980-265B-9E53-E897-B3DBD93E65B1}"/>
              </a:ext>
            </a:extLst>
          </p:cNvPr>
          <p:cNvSpPr/>
          <p:nvPr/>
        </p:nvSpPr>
        <p:spPr>
          <a:xfrm>
            <a:off x="683750" y="1729538"/>
            <a:ext cx="363300" cy="289500"/>
          </a:xfrm>
          <a:prstGeom prst="homePlate">
            <a:avLst>
              <a:gd name="adj" fmla="val 31874"/>
            </a:avLst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1867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Arial"/>
            </a:endParaRPr>
          </a:p>
        </p:txBody>
      </p:sp>
      <p:sp>
        <p:nvSpPr>
          <p:cNvPr id="221" name="Google Shape;221;p26">
            <a:extLst>
              <a:ext uri="{FF2B5EF4-FFF2-40B4-BE49-F238E27FC236}">
                <a16:creationId xmlns:a16="http://schemas.microsoft.com/office/drawing/2014/main" id="{7C16D192-103C-EF78-C56F-E7ACD0814857}"/>
              </a:ext>
            </a:extLst>
          </p:cNvPr>
          <p:cNvSpPr/>
          <p:nvPr/>
        </p:nvSpPr>
        <p:spPr>
          <a:xfrm>
            <a:off x="683750" y="2517713"/>
            <a:ext cx="363300" cy="289500"/>
          </a:xfrm>
          <a:prstGeom prst="homePlate">
            <a:avLst>
              <a:gd name="adj" fmla="val 31874"/>
            </a:avLst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1867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Arial"/>
            </a:endParaRPr>
          </a:p>
        </p:txBody>
      </p:sp>
      <p:sp>
        <p:nvSpPr>
          <p:cNvPr id="223" name="Google Shape;223;p26">
            <a:extLst>
              <a:ext uri="{FF2B5EF4-FFF2-40B4-BE49-F238E27FC236}">
                <a16:creationId xmlns:a16="http://schemas.microsoft.com/office/drawing/2014/main" id="{B1C2FEC3-8A01-32D1-05B4-0F6D5767E8D6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195025" y="1729464"/>
            <a:ext cx="5628484" cy="247601"/>
          </a:xfrm>
          <a:prstGeom prst="rect">
            <a:avLst/>
          </a:prstGeom>
        </p:spPr>
        <p:txBody>
          <a:bodyPr spcFirstLastPara="1" vert="horz" wrap="square" lIns="0" tIns="0" rIns="0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-US" sz="1800" dirty="0">
                <a:cs typeface="Times New Roman"/>
              </a:rPr>
              <a:t>Similar safety and use of necessary care</a:t>
            </a:r>
          </a:p>
        </p:txBody>
      </p:sp>
      <p:sp>
        <p:nvSpPr>
          <p:cNvPr id="224" name="Google Shape;224;p26">
            <a:extLst>
              <a:ext uri="{FF2B5EF4-FFF2-40B4-BE49-F238E27FC236}">
                <a16:creationId xmlns:a16="http://schemas.microsoft.com/office/drawing/2014/main" id="{DAE8F786-B9DE-32B7-9471-3C9CAB9DFBBD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200527" y="2393177"/>
            <a:ext cx="5729100" cy="255650"/>
          </a:xfrm>
          <a:prstGeom prst="rect">
            <a:avLst/>
          </a:prstGeom>
        </p:spPr>
        <p:txBody>
          <a:bodyPr spcFirstLastPara="1" vert="horz" wrap="square" lIns="0" tIns="0" rIns="0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-US" sz="1800" dirty="0">
                <a:cs typeface="Times New Roman"/>
              </a:rPr>
              <a:t>Significant improvement in physical activity and experience</a:t>
            </a:r>
            <a:endParaRPr lang="en-US" sz="1800" dirty="0"/>
          </a:p>
          <a:p>
            <a:pPr marL="0" indent="0">
              <a:lnSpc>
                <a:spcPct val="114999"/>
              </a:lnSpc>
              <a:spcAft>
                <a:spcPts val="1200"/>
              </a:spcAft>
              <a:buNone/>
            </a:pPr>
            <a:endParaRPr lang="en-US" sz="1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7BDE20-0B1D-EC4E-EF18-E3286989B69B}"/>
              </a:ext>
            </a:extLst>
          </p:cNvPr>
          <p:cNvGrpSpPr/>
          <p:nvPr/>
        </p:nvGrpSpPr>
        <p:grpSpPr>
          <a:xfrm>
            <a:off x="683751" y="3237604"/>
            <a:ext cx="6190066" cy="381824"/>
            <a:chOff x="697577" y="3196455"/>
            <a:chExt cx="6190066" cy="381824"/>
          </a:xfrm>
        </p:grpSpPr>
        <p:sp>
          <p:nvSpPr>
            <p:cNvPr id="2" name="Google Shape;221;p26">
              <a:extLst>
                <a:ext uri="{FF2B5EF4-FFF2-40B4-BE49-F238E27FC236}">
                  <a16:creationId xmlns:a16="http://schemas.microsoft.com/office/drawing/2014/main" id="{23B7E77B-8B2E-CBDA-79B0-7E1CB18BADD2}"/>
                </a:ext>
              </a:extLst>
            </p:cNvPr>
            <p:cNvSpPr/>
            <p:nvPr/>
          </p:nvSpPr>
          <p:spPr>
            <a:xfrm>
              <a:off x="697577" y="3259741"/>
              <a:ext cx="363300" cy="289500"/>
            </a:xfrm>
            <a:prstGeom prst="homePlate">
              <a:avLst>
                <a:gd name="adj" fmla="val 31874"/>
              </a:avLst>
            </a:prstGeom>
            <a:solidFill>
              <a:srgbClr val="00AC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Arial"/>
              </a:endParaRPr>
            </a:p>
          </p:txBody>
        </p:sp>
        <p:sp>
          <p:nvSpPr>
            <p:cNvPr id="5" name="Google Shape;224;p26">
              <a:extLst>
                <a:ext uri="{FF2B5EF4-FFF2-40B4-BE49-F238E27FC236}">
                  <a16:creationId xmlns:a16="http://schemas.microsoft.com/office/drawing/2014/main" id="{F1EECED5-FF04-1201-85F2-12027C9D73BC}"/>
                </a:ext>
              </a:extLst>
            </p:cNvPr>
            <p:cNvSpPr txBox="1">
              <a:spLocks/>
            </p:cNvSpPr>
            <p:nvPr/>
          </p:nvSpPr>
          <p:spPr>
            <a:xfrm>
              <a:off x="1208851" y="3196455"/>
              <a:ext cx="5678792" cy="381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4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Times New Roman"/>
                  <a:sym typeface="Arial"/>
                </a:rPr>
                <a:t> No difference in cost in primary analysis;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4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Times New Roman"/>
                  <a:sym typeface="Arial"/>
                </a:rPr>
                <a:t> lower cost if transferred early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Times New Roman"/>
                  <a:sym typeface="Arial"/>
                </a:rPr>
                <a:t> 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4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4999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/>
                <a:sym typeface="Arial"/>
              </a:endParaRPr>
            </a:p>
          </p:txBody>
        </p:sp>
      </p:grpSp>
      <p:pic>
        <p:nvPicPr>
          <p:cNvPr id="8" name="Picture 7" descr="A blue line drawing of a dollar bill&#10;&#10;AI-generated content may be incorrect.">
            <a:extLst>
              <a:ext uri="{FF2B5EF4-FFF2-40B4-BE49-F238E27FC236}">
                <a16:creationId xmlns:a16="http://schemas.microsoft.com/office/drawing/2014/main" id="{A1894DD6-8131-4E03-61FC-FA85ADA86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488" y="3158559"/>
            <a:ext cx="859742" cy="87736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0E7D6C0-89BA-E289-FBB2-DBF131ADAB53}"/>
              </a:ext>
            </a:extLst>
          </p:cNvPr>
          <p:cNvGrpSpPr/>
          <p:nvPr/>
        </p:nvGrpSpPr>
        <p:grpSpPr>
          <a:xfrm>
            <a:off x="7320367" y="2326864"/>
            <a:ext cx="1244035" cy="626729"/>
            <a:chOff x="7352546" y="2326863"/>
            <a:chExt cx="1244035" cy="626729"/>
          </a:xfrm>
        </p:grpSpPr>
        <p:pic>
          <p:nvPicPr>
            <p:cNvPr id="10" name="Picture 9" descr="A blue outline of a person walking&#10;&#10;AI-generated content may be incorrect.">
              <a:extLst>
                <a:ext uri="{FF2B5EF4-FFF2-40B4-BE49-F238E27FC236}">
                  <a16:creationId xmlns:a16="http://schemas.microsoft.com/office/drawing/2014/main" id="{80857DA7-841A-58E5-B129-1AC518842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2546" y="2326863"/>
              <a:ext cx="639509" cy="626729"/>
            </a:xfrm>
            <a:prstGeom prst="rect">
              <a:avLst/>
            </a:prstGeom>
          </p:spPr>
        </p:pic>
        <p:pic>
          <p:nvPicPr>
            <p:cNvPr id="12" name="Picture 11" descr="A blue and black thumb up&#10;&#10;AI-generated content may be incorrect.">
              <a:extLst>
                <a:ext uri="{FF2B5EF4-FFF2-40B4-BE49-F238E27FC236}">
                  <a16:creationId xmlns:a16="http://schemas.microsoft.com/office/drawing/2014/main" id="{07E1ED39-32E6-C882-00A9-52EA913A4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47321" y="2326863"/>
              <a:ext cx="649260" cy="62504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14FCC4-8B44-E9D5-FAA1-4D6A08212CAB}"/>
              </a:ext>
            </a:extLst>
          </p:cNvPr>
          <p:cNvGrpSpPr/>
          <p:nvPr/>
        </p:nvGrpSpPr>
        <p:grpSpPr>
          <a:xfrm>
            <a:off x="7098683" y="1604201"/>
            <a:ext cx="1658518" cy="612713"/>
            <a:chOff x="3753104" y="3812919"/>
            <a:chExt cx="1841399" cy="658433"/>
          </a:xfrm>
        </p:grpSpPr>
        <p:pic>
          <p:nvPicPr>
            <p:cNvPr id="14" name="Graphic 13" descr="Home with solid fill">
              <a:extLst>
                <a:ext uri="{FF2B5EF4-FFF2-40B4-BE49-F238E27FC236}">
                  <a16:creationId xmlns:a16="http://schemas.microsoft.com/office/drawing/2014/main" id="{0161C7C2-D914-20D9-2580-C6B9BB676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20921" y="3854895"/>
              <a:ext cx="573582" cy="584165"/>
            </a:xfrm>
            <a:prstGeom prst="rect">
              <a:avLst/>
            </a:prstGeom>
          </p:spPr>
        </p:pic>
        <p:pic>
          <p:nvPicPr>
            <p:cNvPr id="15" name="Picture 14" descr="A blue line drawing of a building&#10;&#10;AI-generated content may be incorrect.">
              <a:extLst>
                <a:ext uri="{FF2B5EF4-FFF2-40B4-BE49-F238E27FC236}">
                  <a16:creationId xmlns:a16="http://schemas.microsoft.com/office/drawing/2014/main" id="{1B066FA5-D9A6-102D-23FF-C65ECBCB4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53104" y="3812919"/>
              <a:ext cx="583725" cy="658433"/>
            </a:xfrm>
            <a:prstGeom prst="rect">
              <a:avLst/>
            </a:prstGeom>
          </p:spPr>
        </p:pic>
        <p:pic>
          <p:nvPicPr>
            <p:cNvPr id="16" name="Graphic 15" descr="Clock with solid fill">
              <a:extLst>
                <a:ext uri="{FF2B5EF4-FFF2-40B4-BE49-F238E27FC236}">
                  <a16:creationId xmlns:a16="http://schemas.microsoft.com/office/drawing/2014/main" id="{52428565-286C-B005-AA27-5C958FD9E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446449" y="3929634"/>
              <a:ext cx="470916" cy="457200"/>
            </a:xfrm>
            <a:prstGeom prst="rect">
              <a:avLst/>
            </a:prstGeom>
          </p:spPr>
        </p:pic>
      </p:grpSp>
      <p:pic>
        <p:nvPicPr>
          <p:cNvPr id="6" name="Picture 5" descr="A logo for a hospital&#10;&#10;AI-generated content may be incorrect.">
            <a:extLst>
              <a:ext uri="{FF2B5EF4-FFF2-40B4-BE49-F238E27FC236}">
                <a16:creationId xmlns:a16="http://schemas.microsoft.com/office/drawing/2014/main" id="{5E56190F-6D5F-3BEB-F480-6994495BB4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3791" y="217828"/>
            <a:ext cx="762910" cy="419588"/>
          </a:xfrm>
          <a:prstGeom prst="rect">
            <a:avLst/>
          </a:prstGeom>
        </p:spPr>
      </p:pic>
      <p:sp>
        <p:nvSpPr>
          <p:cNvPr id="13" name="Subtitle 12">
            <a:extLst>
              <a:ext uri="{FF2B5EF4-FFF2-40B4-BE49-F238E27FC236}">
                <a16:creationId xmlns:a16="http://schemas.microsoft.com/office/drawing/2014/main" id="{0C4FE59A-45E3-9796-77BA-FB70F19721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RURAL HEALTH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4F24EE-C118-E2F4-457B-A287F91DD3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2151" y="273437"/>
            <a:ext cx="4206367" cy="12208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7994CB-9BE0-DD43-A5B2-F31433E6519E}"/>
              </a:ext>
            </a:extLst>
          </p:cNvPr>
          <p:cNvSpPr txBox="1"/>
          <p:nvPr/>
        </p:nvSpPr>
        <p:spPr>
          <a:xfrm>
            <a:off x="2363546" y="4268596"/>
            <a:ext cx="4416908" cy="369332"/>
          </a:xfrm>
          <a:prstGeom prst="rect">
            <a:avLst/>
          </a:prstGeom>
          <a:solidFill>
            <a:srgbClr val="156082"/>
          </a:solidFill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  <a:sym typeface="Arial"/>
              </a:rPr>
              <a:t>Rural home hospital is a viable model</a:t>
            </a: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393EFF-BBDF-229A-AEAA-C7A6B118C0DE}"/>
              </a:ext>
            </a:extLst>
          </p:cNvPr>
          <p:cNvSpPr txBox="1"/>
          <p:nvPr/>
        </p:nvSpPr>
        <p:spPr>
          <a:xfrm>
            <a:off x="0" y="4888590"/>
            <a:ext cx="165462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Levine DM. JAMA </a:t>
            </a:r>
            <a:r>
              <a:rPr kumimoji="0" lang="en-US" sz="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Netw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Open. 2025.</a:t>
            </a:r>
          </a:p>
        </p:txBody>
      </p:sp>
    </p:spTree>
    <p:extLst>
      <p:ext uri="{BB962C8B-B14F-4D97-AF65-F5344CB8AC3E}">
        <p14:creationId xmlns:p14="http://schemas.microsoft.com/office/powerpoint/2010/main" val="2976458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0"/>
          <p:cNvSpPr txBox="1">
            <a:spLocks noGrp="1"/>
          </p:cNvSpPr>
          <p:nvPr>
            <p:ph type="title"/>
          </p:nvPr>
        </p:nvSpPr>
        <p:spPr>
          <a:xfrm>
            <a:off x="787599" y="582308"/>
            <a:ext cx="7735832" cy="12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BAF3F"/>
                </a:solidFill>
              </a:rPr>
              <a:t>What if we could deliver advanced hospital-level care to every rural county in America?</a:t>
            </a:r>
            <a:endParaRPr lang="en-US" sz="2000" dirty="0">
              <a:solidFill>
                <a:srgbClr val="FBAF3F"/>
              </a:solidFill>
            </a:endParaRPr>
          </a:p>
        </p:txBody>
      </p:sp>
      <p:sp>
        <p:nvSpPr>
          <p:cNvPr id="357" name="Google Shape;357;p40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pic>
        <p:nvPicPr>
          <p:cNvPr id="2" name="Picture 1" descr="A medical equipment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C9509A5C-40AB-EA8B-50F8-AAE785FC8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21" y="1286462"/>
            <a:ext cx="7562591" cy="3784036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252950A5-382E-7F83-9CF2-74A9FFE89AD5}"/>
              </a:ext>
            </a:extLst>
          </p:cNvPr>
          <p:cNvSpPr/>
          <p:nvPr/>
        </p:nvSpPr>
        <p:spPr>
          <a:xfrm>
            <a:off x="2284555" y="2190937"/>
            <a:ext cx="2981556" cy="550904"/>
          </a:xfrm>
          <a:prstGeom prst="fram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>
          <a:extLst>
            <a:ext uri="{FF2B5EF4-FFF2-40B4-BE49-F238E27FC236}">
              <a16:creationId xmlns:a16="http://schemas.microsoft.com/office/drawing/2014/main" id="{53A1C64E-96A3-58BD-135E-14F09E5CD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truck parked in front of a building&#10;&#10;AI-generated content may be incorrect.">
            <a:extLst>
              <a:ext uri="{FF2B5EF4-FFF2-40B4-BE49-F238E27FC236}">
                <a16:creationId xmlns:a16="http://schemas.microsoft.com/office/drawing/2014/main" id="{EEBDB6B4-598C-5CD3-CF39-7972505C6E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77" t="13579" r="9180" b="22975"/>
          <a:stretch>
            <a:fillRect/>
          </a:stretch>
        </p:blipFill>
        <p:spPr>
          <a:xfrm>
            <a:off x="4718481" y="2868947"/>
            <a:ext cx="3164416" cy="1914720"/>
          </a:xfrm>
          <a:prstGeom prst="rect">
            <a:avLst/>
          </a:prstGeom>
        </p:spPr>
      </p:pic>
      <p:sp>
        <p:nvSpPr>
          <p:cNvPr id="272" name="Google Shape;272;p34">
            <a:extLst>
              <a:ext uri="{FF2B5EF4-FFF2-40B4-BE49-F238E27FC236}">
                <a16:creationId xmlns:a16="http://schemas.microsoft.com/office/drawing/2014/main" id="{201D29F9-B202-8076-27EC-BFD1FF5D956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35622" y="345213"/>
            <a:ext cx="20157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Rural Health</a:t>
            </a:r>
            <a:endParaRPr lang="en-US" dirty="0"/>
          </a:p>
        </p:txBody>
      </p:sp>
      <p:sp>
        <p:nvSpPr>
          <p:cNvPr id="309" name="Google Shape;309;p34">
            <a:extLst>
              <a:ext uri="{FF2B5EF4-FFF2-40B4-BE49-F238E27FC236}">
                <a16:creationId xmlns:a16="http://schemas.microsoft.com/office/drawing/2014/main" id="{D0C4D6C7-483E-F2E9-0925-57D35369CF0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22" name="Google Shape;163;p23">
            <a:extLst>
              <a:ext uri="{FF2B5EF4-FFF2-40B4-BE49-F238E27FC236}">
                <a16:creationId xmlns:a16="http://schemas.microsoft.com/office/drawing/2014/main" id="{B5AC9140-ED08-C6D5-A41A-ABD4DCDE380B}"/>
              </a:ext>
            </a:extLst>
          </p:cNvPr>
          <p:cNvSpPr txBox="1"/>
          <p:nvPr/>
        </p:nvSpPr>
        <p:spPr>
          <a:xfrm>
            <a:off x="539215" y="543332"/>
            <a:ext cx="5802863" cy="59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1C5F7B"/>
                </a:solidFill>
                <a:effectLst/>
                <a:uLnTx/>
                <a:uFillTx/>
                <a:latin typeface="DM Serif Text"/>
                <a:cs typeface="Arial"/>
                <a:sym typeface="DM Serif Text"/>
              </a:rPr>
              <a:t>Designing a Clinical Delivery Platform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1C5F7B"/>
                </a:solidFill>
                <a:effectLst/>
                <a:uLnTx/>
                <a:uFillTx/>
                <a:latin typeface="DM Serif Text"/>
                <a:cs typeface="Arial"/>
                <a:sym typeface="DM Serif Text"/>
              </a:rPr>
              <a:t>for Rural Areas</a:t>
            </a:r>
            <a:endParaRPr kumimoji="0" lang="en" sz="1100" b="0" i="0" u="none" strike="noStrike" kern="0" cap="none" spc="0" normalizeH="0" baseline="0" noProof="0" dirty="0">
              <a:ln>
                <a:noFill/>
              </a:ln>
              <a:solidFill>
                <a:srgbClr val="1C5F7B"/>
              </a:solidFill>
              <a:effectLst/>
              <a:uLnTx/>
              <a:uFillTx/>
              <a:latin typeface="DM Serif Text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FAAF3F"/>
              </a:solidFill>
              <a:effectLst/>
              <a:uLnTx/>
              <a:uFillTx/>
              <a:latin typeface="DM Serif Text"/>
              <a:cs typeface="Arial"/>
              <a:sym typeface="Arial"/>
            </a:endParaRPr>
          </a:p>
        </p:txBody>
      </p:sp>
      <p:pic>
        <p:nvPicPr>
          <p:cNvPr id="7" name="Picture 6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5FA9532E-40AD-D8BD-3020-9611DB8B97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771" r="4357"/>
          <a:stretch>
            <a:fillRect/>
          </a:stretch>
        </p:blipFill>
        <p:spPr>
          <a:xfrm rot="5400000">
            <a:off x="528579" y="1774571"/>
            <a:ext cx="2490779" cy="2673610"/>
          </a:xfrm>
          <a:prstGeom prst="rect">
            <a:avLst/>
          </a:prstGeom>
        </p:spPr>
      </p:pic>
      <p:pic>
        <p:nvPicPr>
          <p:cNvPr id="9" name="Picture 8" descr="A screenshot of a computer game&#10;&#10;AI-generated content may be incorrect.">
            <a:extLst>
              <a:ext uri="{FF2B5EF4-FFF2-40B4-BE49-F238E27FC236}">
                <a16:creationId xmlns:a16="http://schemas.microsoft.com/office/drawing/2014/main" id="{3A036D24-115A-A409-FFCA-E59B5B5C4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3440" y="1134458"/>
            <a:ext cx="2566835" cy="1672291"/>
          </a:xfrm>
          <a:prstGeom prst="rect">
            <a:avLst/>
          </a:prstGeom>
        </p:spPr>
      </p:pic>
      <p:pic>
        <p:nvPicPr>
          <p:cNvPr id="6" name="Picture 5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B8BF40A4-BC58-153F-3CCE-7590EA40FC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06" t="2622" r="123" b="4545"/>
          <a:stretch>
            <a:fillRect/>
          </a:stretch>
        </p:blipFill>
        <p:spPr>
          <a:xfrm>
            <a:off x="6342078" y="308517"/>
            <a:ext cx="2299362" cy="30415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BCB80E-3EB0-FDAD-6EAC-0E67EBCAEDAD}"/>
              </a:ext>
            </a:extLst>
          </p:cNvPr>
          <p:cNvSpPr txBox="1"/>
          <p:nvPr/>
        </p:nvSpPr>
        <p:spPr>
          <a:xfrm>
            <a:off x="2836334" y="4783667"/>
            <a:ext cx="316441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Confidential - Do Not Distribute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18275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AD77BA8C-6351-2632-0655-908D92511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>
            <a:extLst>
              <a:ext uri="{FF2B5EF4-FFF2-40B4-BE49-F238E27FC236}">
                <a16:creationId xmlns:a16="http://schemas.microsoft.com/office/drawing/2014/main" id="{8E2D2C5F-D067-644E-35F6-E54E12AC881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cs typeface="Arial"/>
                <a:sym typeface="Arial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lang="en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cs typeface="Arial"/>
              <a:sym typeface="Arial"/>
            </a:endParaRPr>
          </a:p>
        </p:txBody>
      </p:sp>
      <p:sp>
        <p:nvSpPr>
          <p:cNvPr id="158" name="Google Shape;158;p21">
            <a:extLst>
              <a:ext uri="{FF2B5EF4-FFF2-40B4-BE49-F238E27FC236}">
                <a16:creationId xmlns:a16="http://schemas.microsoft.com/office/drawing/2014/main" id="{CC5B0308-D93E-0744-FAD9-E83AA3A605B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40740" y="351458"/>
            <a:ext cx="5240492" cy="172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825">
                <a:solidFill>
                  <a:schemeClr val="accent1"/>
                </a:solidFill>
                <a:latin typeface="Source Sans Pro"/>
                <a:ea typeface="Source Sans Pro"/>
              </a:rPr>
              <a:t>History</a:t>
            </a:r>
          </a:p>
        </p:txBody>
      </p:sp>
      <p:sp>
        <p:nvSpPr>
          <p:cNvPr id="160" name="Google Shape;160;p21">
            <a:extLst>
              <a:ext uri="{FF2B5EF4-FFF2-40B4-BE49-F238E27FC236}">
                <a16:creationId xmlns:a16="http://schemas.microsoft.com/office/drawing/2014/main" id="{21A18055-E4DA-1A49-49BF-12FEE8A2ED0E}"/>
              </a:ext>
            </a:extLst>
          </p:cNvPr>
          <p:cNvSpPr txBox="1"/>
          <p:nvPr/>
        </p:nvSpPr>
        <p:spPr>
          <a:xfrm>
            <a:off x="607172" y="807843"/>
            <a:ext cx="7025267" cy="497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Display"/>
                <a:cs typeface="Arial"/>
                <a:sym typeface="DM Serif Display"/>
              </a:rPr>
              <a:t>Behavioral Health Home Hospital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logo for a hospital&#10;&#10;AI-generated content may be incorrect.">
            <a:extLst>
              <a:ext uri="{FF2B5EF4-FFF2-40B4-BE49-F238E27FC236}">
                <a16:creationId xmlns:a16="http://schemas.microsoft.com/office/drawing/2014/main" id="{A4F1EAB9-7878-63D4-A99B-21F183B25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791" y="217828"/>
            <a:ext cx="762910" cy="419588"/>
          </a:xfrm>
          <a:prstGeom prst="rect">
            <a:avLst/>
          </a:prstGeom>
        </p:spPr>
      </p:pic>
      <p:sp>
        <p:nvSpPr>
          <p:cNvPr id="2" name="Google Shape;258;p38">
            <a:extLst>
              <a:ext uri="{FF2B5EF4-FFF2-40B4-BE49-F238E27FC236}">
                <a16:creationId xmlns:a16="http://schemas.microsoft.com/office/drawing/2014/main" id="{38B8413F-7649-CC1A-3584-7E6BDCAE6000}"/>
              </a:ext>
            </a:extLst>
          </p:cNvPr>
          <p:cNvSpPr txBox="1">
            <a:spLocks/>
          </p:cNvSpPr>
          <p:nvPr/>
        </p:nvSpPr>
        <p:spPr>
          <a:xfrm>
            <a:off x="658107" y="3701824"/>
            <a:ext cx="7827786" cy="109021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98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Mission: To provide an innovative solution to a nationwide psychiatric bed shortage by bringing hospital-level care to behavioral health patients at home and improving their access to high-quality, necessary and timely treatment.​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pic>
        <p:nvPicPr>
          <p:cNvPr id="7" name="Graphic 6" descr="Circles with arrows with solid fill">
            <a:extLst>
              <a:ext uri="{FF2B5EF4-FFF2-40B4-BE49-F238E27FC236}">
                <a16:creationId xmlns:a16="http://schemas.microsoft.com/office/drawing/2014/main" id="{FEDDBD85-9485-E16A-9711-C986C108A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8891" y="1978031"/>
            <a:ext cx="1723793" cy="1723793"/>
          </a:xfrm>
          <a:prstGeom prst="rect">
            <a:avLst/>
          </a:prstGeom>
        </p:spPr>
      </p:pic>
      <p:pic>
        <p:nvPicPr>
          <p:cNvPr id="20" name="Graphic 19" descr="Lightbulb and pencil with solid fill">
            <a:extLst>
              <a:ext uri="{FF2B5EF4-FFF2-40B4-BE49-F238E27FC236}">
                <a16:creationId xmlns:a16="http://schemas.microsoft.com/office/drawing/2014/main" id="{8D0BA06C-88B1-45E6-C3F9-C17131094F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7172" y="2168064"/>
            <a:ext cx="1202675" cy="1202675"/>
          </a:xfrm>
          <a:prstGeom prst="rect">
            <a:avLst/>
          </a:prstGeom>
        </p:spPr>
      </p:pic>
      <p:sp>
        <p:nvSpPr>
          <p:cNvPr id="21" name="Google Shape;224;p26">
            <a:extLst>
              <a:ext uri="{FF2B5EF4-FFF2-40B4-BE49-F238E27FC236}">
                <a16:creationId xmlns:a16="http://schemas.microsoft.com/office/drawing/2014/main" id="{10D64FCE-9DC2-4246-BB44-8BF5FB72419C}"/>
              </a:ext>
            </a:extLst>
          </p:cNvPr>
          <p:cNvSpPr txBox="1">
            <a:spLocks/>
          </p:cNvSpPr>
          <p:nvPr/>
        </p:nvSpPr>
        <p:spPr>
          <a:xfrm>
            <a:off x="1898320" y="2466687"/>
            <a:ext cx="1710398" cy="787192"/>
          </a:xfrm>
          <a:prstGeom prst="rect">
            <a:avLst/>
          </a:prstGeom>
        </p:spPr>
        <p:txBody>
          <a:bodyPr spcFirstLastPara="1" vert="horz" wrap="square" lIns="0" tIns="0" rIns="0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28600" marR="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/>
                <a:sym typeface="Arial"/>
              </a:rPr>
              <a:t>Year 1</a:t>
            </a:r>
          </a:p>
          <a:p>
            <a:pPr marL="0" marR="0" lvl="0" indent="0" algn="l" defTabSz="6858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/>
                <a:sym typeface="Arial"/>
              </a:rPr>
              <a:t>Design BHH</a:t>
            </a:r>
          </a:p>
        </p:txBody>
      </p:sp>
      <p:pic>
        <p:nvPicPr>
          <p:cNvPr id="22" name="Graphic 21" descr="Lightbulb and gear with solid fill">
            <a:extLst>
              <a:ext uri="{FF2B5EF4-FFF2-40B4-BE49-F238E27FC236}">
                <a16:creationId xmlns:a16="http://schemas.microsoft.com/office/drawing/2014/main" id="{3958BF8F-B298-995E-0551-8D1690772F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23254" y="2142599"/>
            <a:ext cx="1303020" cy="1303020"/>
          </a:xfrm>
          <a:prstGeom prst="rect">
            <a:avLst/>
          </a:prstGeom>
        </p:spPr>
      </p:pic>
      <p:pic>
        <p:nvPicPr>
          <p:cNvPr id="24" name="Graphic 23" descr="Lightbulb with solid fill">
            <a:extLst>
              <a:ext uri="{FF2B5EF4-FFF2-40B4-BE49-F238E27FC236}">
                <a16:creationId xmlns:a16="http://schemas.microsoft.com/office/drawing/2014/main" id="{4A99900F-53A8-C356-95A8-F1C4F68CB2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55534" y="2535567"/>
            <a:ext cx="685800" cy="685800"/>
          </a:xfrm>
          <a:prstGeom prst="rect">
            <a:avLst/>
          </a:prstGeom>
        </p:spPr>
      </p:pic>
      <p:sp>
        <p:nvSpPr>
          <p:cNvPr id="25" name="Google Shape;224;p26">
            <a:extLst>
              <a:ext uri="{FF2B5EF4-FFF2-40B4-BE49-F238E27FC236}">
                <a16:creationId xmlns:a16="http://schemas.microsoft.com/office/drawing/2014/main" id="{5E19BB2D-B9A7-7BC1-367C-67A03AB752D6}"/>
              </a:ext>
            </a:extLst>
          </p:cNvPr>
          <p:cNvSpPr txBox="1">
            <a:spLocks/>
          </p:cNvSpPr>
          <p:nvPr/>
        </p:nvSpPr>
        <p:spPr>
          <a:xfrm>
            <a:off x="5009289" y="2446331"/>
            <a:ext cx="1502439" cy="787192"/>
          </a:xfrm>
          <a:prstGeom prst="rect">
            <a:avLst/>
          </a:prstGeom>
        </p:spPr>
        <p:txBody>
          <a:bodyPr spcFirstLastPara="1" vert="horz" wrap="square" lIns="0" tIns="0" rIns="0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28600" marR="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/>
                <a:sym typeface="Arial"/>
              </a:rPr>
              <a:t>Year 2</a:t>
            </a:r>
          </a:p>
          <a:p>
            <a:pPr marL="0" marR="0" lvl="0" indent="0" algn="l" defTabSz="6858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/>
                <a:sym typeface="Arial"/>
              </a:rPr>
              <a:t>Simulate &amp; Iterate</a:t>
            </a:r>
          </a:p>
        </p:txBody>
      </p:sp>
      <p:sp>
        <p:nvSpPr>
          <p:cNvPr id="26" name="Google Shape;224;p26">
            <a:extLst>
              <a:ext uri="{FF2B5EF4-FFF2-40B4-BE49-F238E27FC236}">
                <a16:creationId xmlns:a16="http://schemas.microsoft.com/office/drawing/2014/main" id="{9C013BB5-CFA6-CE29-2F26-B3CA269584FF}"/>
              </a:ext>
            </a:extLst>
          </p:cNvPr>
          <p:cNvSpPr txBox="1">
            <a:spLocks/>
          </p:cNvSpPr>
          <p:nvPr/>
        </p:nvSpPr>
        <p:spPr>
          <a:xfrm>
            <a:off x="7711068" y="2452114"/>
            <a:ext cx="1502439" cy="787192"/>
          </a:xfrm>
          <a:prstGeom prst="rect">
            <a:avLst/>
          </a:prstGeom>
        </p:spPr>
        <p:txBody>
          <a:bodyPr spcFirstLastPara="1" vert="horz" wrap="square" lIns="0" tIns="0" rIns="0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28600" marR="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/>
                <a:sym typeface="Arial"/>
              </a:rPr>
              <a:t>Year 3</a:t>
            </a:r>
          </a:p>
          <a:p>
            <a:pPr marL="0" marR="0" lvl="0" indent="0" algn="l" defTabSz="6858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/>
                <a:sym typeface="Arial"/>
              </a:rPr>
              <a:t>Test &amp; Refine</a:t>
            </a:r>
          </a:p>
        </p:txBody>
      </p:sp>
    </p:spTree>
    <p:extLst>
      <p:ext uri="{BB962C8B-B14F-4D97-AF65-F5344CB8AC3E}">
        <p14:creationId xmlns:p14="http://schemas.microsoft.com/office/powerpoint/2010/main" val="12423417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07514311-8AC3-B5A5-CBB7-D27AC1238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>
            <a:extLst>
              <a:ext uri="{FF2B5EF4-FFF2-40B4-BE49-F238E27FC236}">
                <a16:creationId xmlns:a16="http://schemas.microsoft.com/office/drawing/2014/main" id="{E5ED8E5A-0EB7-A1BD-F81D-60335F19717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cs typeface="Arial"/>
                <a:sym typeface="Arial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lang="en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cs typeface="Arial"/>
              <a:sym typeface="Arial"/>
            </a:endParaRPr>
          </a:p>
        </p:txBody>
      </p:sp>
      <p:sp>
        <p:nvSpPr>
          <p:cNvPr id="158" name="Google Shape;158;p21">
            <a:extLst>
              <a:ext uri="{FF2B5EF4-FFF2-40B4-BE49-F238E27FC236}">
                <a16:creationId xmlns:a16="http://schemas.microsoft.com/office/drawing/2014/main" id="{3019DEC4-3787-B2DE-B141-C12F0F869EB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40740" y="351458"/>
            <a:ext cx="5240492" cy="172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825">
                <a:solidFill>
                  <a:schemeClr val="accent1"/>
                </a:solidFill>
                <a:latin typeface="Source Sans Pro"/>
                <a:ea typeface="Source Sans Pro"/>
              </a:rPr>
              <a:t>Program Overview</a:t>
            </a:r>
          </a:p>
        </p:txBody>
      </p:sp>
      <p:sp>
        <p:nvSpPr>
          <p:cNvPr id="160" name="Google Shape;160;p21">
            <a:extLst>
              <a:ext uri="{FF2B5EF4-FFF2-40B4-BE49-F238E27FC236}">
                <a16:creationId xmlns:a16="http://schemas.microsoft.com/office/drawing/2014/main" id="{E8FFB874-DD06-1872-067E-506737F540F9}"/>
              </a:ext>
            </a:extLst>
          </p:cNvPr>
          <p:cNvSpPr txBox="1"/>
          <p:nvPr/>
        </p:nvSpPr>
        <p:spPr>
          <a:xfrm>
            <a:off x="1002388" y="720972"/>
            <a:ext cx="7025267" cy="497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Display"/>
                <a:cs typeface="Arial"/>
                <a:sym typeface="DM Serif Display"/>
              </a:rPr>
              <a:t>Care Model: A Day in the Life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logo for a hospital&#10;&#10;AI-generated content may be incorrect.">
            <a:extLst>
              <a:ext uri="{FF2B5EF4-FFF2-40B4-BE49-F238E27FC236}">
                <a16:creationId xmlns:a16="http://schemas.microsoft.com/office/drawing/2014/main" id="{7A525862-56C7-60A5-7ACC-0D06B575D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791" y="217828"/>
            <a:ext cx="762910" cy="41958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5CAA784-E41F-853E-E3F7-81D7A1B23711}"/>
              </a:ext>
            </a:extLst>
          </p:cNvPr>
          <p:cNvSpPr/>
          <p:nvPr/>
        </p:nvSpPr>
        <p:spPr>
          <a:xfrm>
            <a:off x="531681" y="3537667"/>
            <a:ext cx="2308202" cy="1022157"/>
          </a:xfrm>
          <a:prstGeom prst="roundRect">
            <a:avLst/>
          </a:prstGeom>
          <a:solidFill>
            <a:srgbClr val="FEF0D8"/>
          </a:solidFill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Daily care will include the following as needed: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Additional in-person care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Urgent response care (MIH)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4283CE-F859-0F9D-3299-72ACC7D7A626}"/>
              </a:ext>
            </a:extLst>
          </p:cNvPr>
          <p:cNvCxnSpPr/>
          <p:nvPr/>
        </p:nvCxnSpPr>
        <p:spPr>
          <a:xfrm>
            <a:off x="798104" y="2154825"/>
            <a:ext cx="7612380" cy="7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Moon and stars with solid fill">
            <a:extLst>
              <a:ext uri="{FF2B5EF4-FFF2-40B4-BE49-F238E27FC236}">
                <a16:creationId xmlns:a16="http://schemas.microsoft.com/office/drawing/2014/main" id="{BAAD2B13-3E22-83F0-0564-96F335F49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0816" y="1928976"/>
            <a:ext cx="505884" cy="463550"/>
          </a:xfrm>
          <a:prstGeom prst="rect">
            <a:avLst/>
          </a:prstGeom>
        </p:spPr>
      </p:pic>
      <p:pic>
        <p:nvPicPr>
          <p:cNvPr id="9" name="Graphic 8" descr="Dim (Smaller Sun) with solid fill">
            <a:extLst>
              <a:ext uri="{FF2B5EF4-FFF2-40B4-BE49-F238E27FC236}">
                <a16:creationId xmlns:a16="http://schemas.microsoft.com/office/drawing/2014/main" id="{E2E9B604-B480-8ECF-0C01-4584F56DF0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20000">
            <a:off x="215144" y="1817851"/>
            <a:ext cx="685800" cy="685800"/>
          </a:xfrm>
          <a:prstGeom prst="rect">
            <a:avLst/>
          </a:prstGeom>
        </p:spPr>
      </p:pic>
      <p:pic>
        <p:nvPicPr>
          <p:cNvPr id="10" name="Graphic 9" descr="Stethoscope outline">
            <a:extLst>
              <a:ext uri="{FF2B5EF4-FFF2-40B4-BE49-F238E27FC236}">
                <a16:creationId xmlns:a16="http://schemas.microsoft.com/office/drawing/2014/main" id="{8F9651DD-8CC6-53B3-C519-0F005B2228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91335" y="1540551"/>
            <a:ext cx="584462" cy="573879"/>
          </a:xfrm>
          <a:prstGeom prst="rect">
            <a:avLst/>
          </a:prstGeom>
        </p:spPr>
      </p:pic>
      <p:pic>
        <p:nvPicPr>
          <p:cNvPr id="11" name="Graphic 10" descr="Stacked Rocks outline">
            <a:extLst>
              <a:ext uri="{FF2B5EF4-FFF2-40B4-BE49-F238E27FC236}">
                <a16:creationId xmlns:a16="http://schemas.microsoft.com/office/drawing/2014/main" id="{9E8EC100-6A27-240D-AB2E-2FE7FF4520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77683" y="1496499"/>
            <a:ext cx="578052" cy="546302"/>
          </a:xfrm>
          <a:prstGeom prst="rect">
            <a:avLst/>
          </a:prstGeom>
        </p:spPr>
      </p:pic>
      <p:pic>
        <p:nvPicPr>
          <p:cNvPr id="12" name="Graphic 11" descr="Monitor outline">
            <a:extLst>
              <a:ext uri="{FF2B5EF4-FFF2-40B4-BE49-F238E27FC236}">
                <a16:creationId xmlns:a16="http://schemas.microsoft.com/office/drawing/2014/main" id="{3E8C86C6-AA3C-D0F2-4067-62F78B9AAA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90310" y="1474951"/>
            <a:ext cx="685800" cy="685800"/>
          </a:xfrm>
          <a:prstGeom prst="rect">
            <a:avLst/>
          </a:prstGeom>
        </p:spPr>
      </p:pic>
      <p:sp>
        <p:nvSpPr>
          <p:cNvPr id="13" name="Rounded Rectangle 67">
            <a:extLst>
              <a:ext uri="{FF2B5EF4-FFF2-40B4-BE49-F238E27FC236}">
                <a16:creationId xmlns:a16="http://schemas.microsoft.com/office/drawing/2014/main" id="{82BB538A-EB1B-1FFF-4E0C-CB0DBF05E5C9}"/>
              </a:ext>
            </a:extLst>
          </p:cNvPr>
          <p:cNvSpPr/>
          <p:nvPr/>
        </p:nvSpPr>
        <p:spPr>
          <a:xfrm>
            <a:off x="1002388" y="2227343"/>
            <a:ext cx="1135299" cy="703637"/>
          </a:xfrm>
          <a:prstGeom prst="roundRect">
            <a:avLst/>
          </a:prstGeom>
          <a:solidFill>
            <a:srgbClr val="ED7D3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34289" rIns="0" bIns="34289" rtlCol="0" anchor="ctr"/>
          <a:lstStyle/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Psychiatrist psychologist, RN, &amp; MHS huddle</a:t>
            </a: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Calibri"/>
              <a:cs typeface="Calibri"/>
              <a:sym typeface="Arial"/>
            </a:endParaRPr>
          </a:p>
        </p:txBody>
      </p:sp>
      <p:sp>
        <p:nvSpPr>
          <p:cNvPr id="14" name="Rounded Rectangle 67">
            <a:extLst>
              <a:ext uri="{FF2B5EF4-FFF2-40B4-BE49-F238E27FC236}">
                <a16:creationId xmlns:a16="http://schemas.microsoft.com/office/drawing/2014/main" id="{C9E7BB78-0D90-C3C5-03AE-563ED39E9993}"/>
              </a:ext>
            </a:extLst>
          </p:cNvPr>
          <p:cNvSpPr/>
          <p:nvPr/>
        </p:nvSpPr>
        <p:spPr>
          <a:xfrm>
            <a:off x="7287410" y="2219780"/>
            <a:ext cx="945816" cy="487949"/>
          </a:xfrm>
          <a:prstGeom prst="roundRect">
            <a:avLst/>
          </a:prstGeom>
          <a:solidFill>
            <a:srgbClr val="ED7D3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RN reviews plan of care</a:t>
            </a:r>
          </a:p>
        </p:txBody>
      </p:sp>
      <p:sp>
        <p:nvSpPr>
          <p:cNvPr id="15" name="Rounded Rectangle 67">
            <a:extLst>
              <a:ext uri="{FF2B5EF4-FFF2-40B4-BE49-F238E27FC236}">
                <a16:creationId xmlns:a16="http://schemas.microsoft.com/office/drawing/2014/main" id="{0425351E-02AB-9E11-A538-483772A2817C}"/>
              </a:ext>
            </a:extLst>
          </p:cNvPr>
          <p:cNvSpPr/>
          <p:nvPr/>
        </p:nvSpPr>
        <p:spPr>
          <a:xfrm>
            <a:off x="2287420" y="2240312"/>
            <a:ext cx="1104928" cy="377998"/>
          </a:xfrm>
          <a:prstGeom prst="roundRect">
            <a:avLst/>
          </a:prstGeom>
          <a:solidFill>
            <a:srgbClr val="ED7D3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RN visit </a:t>
            </a: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25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(in person)</a:t>
            </a:r>
            <a:endParaRPr kumimoji="0" lang="en-US" sz="135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67">
            <a:extLst>
              <a:ext uri="{FF2B5EF4-FFF2-40B4-BE49-F238E27FC236}">
                <a16:creationId xmlns:a16="http://schemas.microsoft.com/office/drawing/2014/main" id="{4C6D67FF-DBE9-9255-BB4E-8D35B9C0D73B}"/>
              </a:ext>
            </a:extLst>
          </p:cNvPr>
          <p:cNvSpPr/>
          <p:nvPr/>
        </p:nvSpPr>
        <p:spPr>
          <a:xfrm>
            <a:off x="3492098" y="2199100"/>
            <a:ext cx="2476539" cy="874239"/>
          </a:xfrm>
          <a:prstGeom prst="roundRect">
            <a:avLst/>
          </a:prstGeom>
          <a:solidFill>
            <a:srgbClr val="ED7D3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Milieu Therapy</a:t>
            </a:r>
          </a:p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Calibri"/>
                <a:cs typeface="Calibri"/>
                <a:sym typeface="Arial"/>
              </a:rPr>
              <a:t>Individual Therapy</a:t>
            </a:r>
          </a:p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Calibri"/>
                <a:cs typeface="Calibri"/>
                <a:sym typeface="Arial"/>
              </a:rPr>
              <a:t>Group Therapy</a:t>
            </a:r>
          </a:p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Calibri"/>
                <a:cs typeface="Calibri"/>
                <a:sym typeface="Arial"/>
              </a:rPr>
              <a:t>Activities</a:t>
            </a:r>
          </a:p>
        </p:txBody>
      </p:sp>
      <p:sp>
        <p:nvSpPr>
          <p:cNvPr id="17" name="Rounded Rectangle 67">
            <a:extLst>
              <a:ext uri="{FF2B5EF4-FFF2-40B4-BE49-F238E27FC236}">
                <a16:creationId xmlns:a16="http://schemas.microsoft.com/office/drawing/2014/main" id="{AC43CEFC-2BC4-F315-520B-E003CCE1F5AD}"/>
              </a:ext>
            </a:extLst>
          </p:cNvPr>
          <p:cNvSpPr/>
          <p:nvPr/>
        </p:nvSpPr>
        <p:spPr>
          <a:xfrm>
            <a:off x="6115419" y="2222426"/>
            <a:ext cx="1030736" cy="482657"/>
          </a:xfrm>
          <a:prstGeom prst="roundRect">
            <a:avLst/>
          </a:prstGeom>
          <a:solidFill>
            <a:srgbClr val="ED7D3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RN visit</a:t>
            </a: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25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Calibri"/>
                <a:cs typeface="Calibri"/>
                <a:sym typeface="Arial"/>
              </a:rPr>
              <a:t>(in person)</a:t>
            </a:r>
          </a:p>
        </p:txBody>
      </p:sp>
      <p:pic>
        <p:nvPicPr>
          <p:cNvPr id="18" name="Graphic 17" descr="Users outline">
            <a:extLst>
              <a:ext uri="{FF2B5EF4-FFF2-40B4-BE49-F238E27FC236}">
                <a16:creationId xmlns:a16="http://schemas.microsoft.com/office/drawing/2014/main" id="{00630042-209B-B9B3-3D7F-7B4D6B22E5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54613" y="1540551"/>
            <a:ext cx="715635" cy="699761"/>
          </a:xfrm>
          <a:prstGeom prst="rect">
            <a:avLst/>
          </a:prstGeom>
        </p:spPr>
      </p:pic>
      <p:pic>
        <p:nvPicPr>
          <p:cNvPr id="19" name="Graphic 18" descr="Meeting outline">
            <a:extLst>
              <a:ext uri="{FF2B5EF4-FFF2-40B4-BE49-F238E27FC236}">
                <a16:creationId xmlns:a16="http://schemas.microsoft.com/office/drawing/2014/main" id="{9578210F-E676-893B-82B7-E0E9531B10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88706" y="1435606"/>
            <a:ext cx="685800" cy="685800"/>
          </a:xfrm>
          <a:prstGeom prst="rect">
            <a:avLst/>
          </a:prstGeom>
        </p:spPr>
      </p:pic>
      <p:pic>
        <p:nvPicPr>
          <p:cNvPr id="23" name="Graphic 22" descr="Stethoscope outline">
            <a:extLst>
              <a:ext uri="{FF2B5EF4-FFF2-40B4-BE49-F238E27FC236}">
                <a16:creationId xmlns:a16="http://schemas.microsoft.com/office/drawing/2014/main" id="{BE95CDAF-E53F-72B9-5A18-672006A8C6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70554" y="1541590"/>
            <a:ext cx="584462" cy="573879"/>
          </a:xfrm>
          <a:prstGeom prst="rect">
            <a:avLst/>
          </a:prstGeom>
        </p:spPr>
      </p:pic>
      <p:pic>
        <p:nvPicPr>
          <p:cNvPr id="27" name="Graphic 26" descr="Clipboard outline">
            <a:extLst>
              <a:ext uri="{FF2B5EF4-FFF2-40B4-BE49-F238E27FC236}">
                <a16:creationId xmlns:a16="http://schemas.microsoft.com/office/drawing/2014/main" id="{6970A29D-6ADC-59D9-E89A-0432B2E982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416272" y="1474951"/>
            <a:ext cx="685800" cy="685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CEF7978-546F-C55A-836F-7BF6F4C4D164}"/>
              </a:ext>
            </a:extLst>
          </p:cNvPr>
          <p:cNvSpPr txBox="1"/>
          <p:nvPr/>
        </p:nvSpPr>
        <p:spPr>
          <a:xfrm>
            <a:off x="3492098" y="3723996"/>
            <a:ext cx="4031738" cy="850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marR="0" lvl="0" indent="-214313" algn="l" defTabSz="3333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ja-JP" sz="9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Source Sans Pro"/>
                <a:cs typeface="Source Sans Pro" panose="020B0503030403020204" pitchFamily="34" charset="0"/>
                <a:sym typeface="Arial"/>
              </a:rPr>
              <a:t>Medication management</a:t>
            </a:r>
          </a:p>
          <a:p>
            <a:pPr marL="214313" marR="0" lvl="0" indent="-214313" algn="l" defTabSz="3333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Source Sans Pro"/>
                <a:cs typeface="Arial"/>
                <a:sym typeface="Arial"/>
              </a:rPr>
              <a:t>Remote continuous patient monitoring and MHS checks</a:t>
            </a:r>
          </a:p>
          <a:p>
            <a:pPr marL="214313" marR="0" lvl="0" indent="-214313" algn="l" defTabSz="3333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ja-JP" sz="9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Source Sans Pro"/>
                <a:cs typeface="Source Sans Pro" panose="020B0503030403020204" pitchFamily="34" charset="0"/>
                <a:sym typeface="Arial"/>
              </a:rPr>
              <a:t>Behavioral health life skills practice in the real-world environment</a:t>
            </a: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Source Sans Pro" panose="020B0503030403020204" pitchFamily="34" charset="0"/>
              <a:cs typeface="Arial"/>
              <a:sym typeface="Arial"/>
            </a:endParaRPr>
          </a:p>
          <a:p>
            <a:pPr marL="214313" marR="0" lvl="0" indent="-214313" algn="l" defTabSz="3333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ja-JP" sz="9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Source Sans Pro"/>
                <a:cs typeface="Source Sans Pro" panose="020B0503030403020204" pitchFamily="34" charset="0"/>
                <a:sym typeface="Arial"/>
              </a:rPr>
              <a:t>Caregiver education and support </a:t>
            </a: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CF42741E-2FFA-2652-6298-F09E97D4FCB4}"/>
              </a:ext>
            </a:extLst>
          </p:cNvPr>
          <p:cNvSpPr/>
          <p:nvPr/>
        </p:nvSpPr>
        <p:spPr>
          <a:xfrm rot="5400000">
            <a:off x="4461699" y="-790313"/>
            <a:ext cx="211717" cy="824796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D45F20-4EED-4D78-0891-12D021928281}"/>
              </a:ext>
            </a:extLst>
          </p:cNvPr>
          <p:cNvSpPr txBox="1"/>
          <p:nvPr/>
        </p:nvSpPr>
        <p:spPr>
          <a:xfrm>
            <a:off x="3484654" y="3470080"/>
            <a:ext cx="1443408" cy="253916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Daily care includes:</a:t>
            </a:r>
          </a:p>
        </p:txBody>
      </p:sp>
      <p:sp>
        <p:nvSpPr>
          <p:cNvPr id="31" name="Rounded Rectangle 67">
            <a:extLst>
              <a:ext uri="{FF2B5EF4-FFF2-40B4-BE49-F238E27FC236}">
                <a16:creationId xmlns:a16="http://schemas.microsoft.com/office/drawing/2014/main" id="{42F3F543-2FE6-997D-C394-1B4AEFB09BE0}"/>
              </a:ext>
            </a:extLst>
          </p:cNvPr>
          <p:cNvSpPr/>
          <p:nvPr/>
        </p:nvSpPr>
        <p:spPr>
          <a:xfrm>
            <a:off x="1002388" y="2999049"/>
            <a:ext cx="1135299" cy="204344"/>
          </a:xfrm>
          <a:prstGeom prst="roundRect">
            <a:avLst/>
          </a:prstGeom>
          <a:solidFill>
            <a:srgbClr val="ED7D3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SW PRN</a:t>
            </a:r>
            <a:endParaRPr kumimoji="0" lang="en-US" sz="105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32" name="Rounded Rectangle 67">
            <a:extLst>
              <a:ext uri="{FF2B5EF4-FFF2-40B4-BE49-F238E27FC236}">
                <a16:creationId xmlns:a16="http://schemas.microsoft.com/office/drawing/2014/main" id="{F41D2F65-DA80-EE42-1C59-43FFE1291295}"/>
              </a:ext>
            </a:extLst>
          </p:cNvPr>
          <p:cNvSpPr/>
          <p:nvPr/>
        </p:nvSpPr>
        <p:spPr>
          <a:xfrm>
            <a:off x="2287419" y="2677161"/>
            <a:ext cx="1104928" cy="206933"/>
          </a:xfrm>
          <a:prstGeom prst="roundRect">
            <a:avLst/>
          </a:prstGeom>
          <a:solidFill>
            <a:srgbClr val="ED7D3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34289" rIns="0" bIns="34289" rtlCol="0" anchor="ctr"/>
          <a:lstStyle/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MD visit (remote)</a:t>
            </a:r>
            <a:endParaRPr kumimoji="0" lang="en-US" sz="105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33" name="Rounded Rectangle 67">
            <a:extLst>
              <a:ext uri="{FF2B5EF4-FFF2-40B4-BE49-F238E27FC236}">
                <a16:creationId xmlns:a16="http://schemas.microsoft.com/office/drawing/2014/main" id="{23F67D8E-A6BF-22EA-7CF3-7DE0DAF3338C}"/>
              </a:ext>
            </a:extLst>
          </p:cNvPr>
          <p:cNvSpPr/>
          <p:nvPr/>
        </p:nvSpPr>
        <p:spPr>
          <a:xfrm>
            <a:off x="2272233" y="2942945"/>
            <a:ext cx="1135299" cy="297893"/>
          </a:xfrm>
          <a:prstGeom prst="roundRect">
            <a:avLst/>
          </a:prstGeom>
          <a:solidFill>
            <a:srgbClr val="ED7D3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34289" rIns="0" bIns="34289" rtlCol="0" anchor="ctr"/>
          <a:lstStyle/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Psychologist visit (remote) PRN</a:t>
            </a:r>
            <a:endParaRPr kumimoji="0" lang="en-US" sz="105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61219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>
          <a:extLst>
            <a:ext uri="{FF2B5EF4-FFF2-40B4-BE49-F238E27FC236}">
              <a16:creationId xmlns:a16="http://schemas.microsoft.com/office/drawing/2014/main" id="{FE0DE119-3248-7E06-6626-D2DDE304B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8">
            <a:extLst>
              <a:ext uri="{FF2B5EF4-FFF2-40B4-BE49-F238E27FC236}">
                <a16:creationId xmlns:a16="http://schemas.microsoft.com/office/drawing/2014/main" id="{22B07681-1993-9E4F-0366-AA1404D3678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577" name="Google Shape;577;p58">
            <a:extLst>
              <a:ext uri="{FF2B5EF4-FFF2-40B4-BE49-F238E27FC236}">
                <a16:creationId xmlns:a16="http://schemas.microsoft.com/office/drawing/2014/main" id="{8344CD69-0EC5-A039-3FAB-02CC505C052D}"/>
              </a:ext>
            </a:extLst>
          </p:cNvPr>
          <p:cNvSpPr txBox="1"/>
          <p:nvPr/>
        </p:nvSpPr>
        <p:spPr>
          <a:xfrm>
            <a:off x="493295" y="981777"/>
            <a:ext cx="4482300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Text"/>
                <a:ea typeface="DM Serif Text"/>
                <a:cs typeface="DM Serif Text"/>
                <a:sym typeface="DM Serif Text"/>
              </a:rPr>
              <a:t>Opportunity 3: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2800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Text"/>
              <a:ea typeface="DM Serif Text"/>
              <a:cs typeface="DM Serif Text"/>
              <a:sym typeface="DM Serif Tex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DM Serif Text"/>
                <a:ea typeface="DM Serif Display"/>
                <a:cs typeface="DM Serif Display"/>
                <a:sym typeface="DM Serif Text"/>
              </a:rPr>
              <a:t>Fundamentally evolve Internal Medicine training</a:t>
            </a: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578" name="Google Shape;578;p58">
            <a:extLst>
              <a:ext uri="{FF2B5EF4-FFF2-40B4-BE49-F238E27FC236}">
                <a16:creationId xmlns:a16="http://schemas.microsoft.com/office/drawing/2014/main" id="{9DD3161C-84D0-E3FE-69E1-BD36F1951BFE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5285400" y="0"/>
            <a:ext cx="3858600" cy="25719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79" name="Google Shape;579;p58">
            <a:extLst>
              <a:ext uri="{FF2B5EF4-FFF2-40B4-BE49-F238E27FC236}">
                <a16:creationId xmlns:a16="http://schemas.microsoft.com/office/drawing/2014/main" id="{FB1F55AF-76CE-B87E-469F-832DE4BA7A5E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5285400" y="2607750"/>
            <a:ext cx="3858600" cy="2465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80" name="Google Shape;580;p58">
            <a:extLst>
              <a:ext uri="{FF2B5EF4-FFF2-40B4-BE49-F238E27FC236}">
                <a16:creationId xmlns:a16="http://schemas.microsoft.com/office/drawing/2014/main" id="{637F286D-4F1C-F333-93E3-6B1256A5DD2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7150" y="0"/>
            <a:ext cx="3858599" cy="2572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58">
            <a:extLst>
              <a:ext uri="{FF2B5EF4-FFF2-40B4-BE49-F238E27FC236}">
                <a16:creationId xmlns:a16="http://schemas.microsoft.com/office/drawing/2014/main" id="{AA629586-814A-AA1D-2033-C28BE92D101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3966"/>
          <a:stretch/>
        </p:blipFill>
        <p:spPr>
          <a:xfrm>
            <a:off x="5285400" y="2617250"/>
            <a:ext cx="3858601" cy="246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58">
            <a:extLst>
              <a:ext uri="{FF2B5EF4-FFF2-40B4-BE49-F238E27FC236}">
                <a16:creationId xmlns:a16="http://schemas.microsoft.com/office/drawing/2014/main" id="{0C5EFDE3-48AF-847F-E3F8-7B5A800418E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583" name="Google Shape;583;p58">
            <a:extLst>
              <a:ext uri="{FF2B5EF4-FFF2-40B4-BE49-F238E27FC236}">
                <a16:creationId xmlns:a16="http://schemas.microsoft.com/office/drawing/2014/main" id="{62C1CF46-229E-95BC-0183-18C86E238AF5}"/>
              </a:ext>
            </a:extLst>
          </p:cNvPr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AAF3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4" name="Google Shape;584;p58">
            <a:extLst>
              <a:ext uri="{FF2B5EF4-FFF2-40B4-BE49-F238E27FC236}">
                <a16:creationId xmlns:a16="http://schemas.microsoft.com/office/drawing/2014/main" id="{FB4CA34F-AF13-90F4-329B-6CB182CA5095}"/>
              </a:ext>
            </a:extLst>
          </p:cNvPr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5" name="Google Shape;585;p58">
            <a:extLst>
              <a:ext uri="{FF2B5EF4-FFF2-40B4-BE49-F238E27FC236}">
                <a16:creationId xmlns:a16="http://schemas.microsoft.com/office/drawing/2014/main" id="{FAED3530-EBFD-7B94-D9CD-93DDBC4AF06E}"/>
              </a:ext>
            </a:extLst>
          </p:cNvPr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6" name="Google Shape;586;p58">
            <a:extLst>
              <a:ext uri="{FF2B5EF4-FFF2-40B4-BE49-F238E27FC236}">
                <a16:creationId xmlns:a16="http://schemas.microsoft.com/office/drawing/2014/main" id="{9BE4D61A-E782-8ADC-9099-D0009CCA358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993878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>
          <a:extLst>
            <a:ext uri="{FF2B5EF4-FFF2-40B4-BE49-F238E27FC236}">
              <a16:creationId xmlns:a16="http://schemas.microsoft.com/office/drawing/2014/main" id="{A2F11A90-7749-EF26-2277-80134DC4E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8">
            <a:extLst>
              <a:ext uri="{FF2B5EF4-FFF2-40B4-BE49-F238E27FC236}">
                <a16:creationId xmlns:a16="http://schemas.microsoft.com/office/drawing/2014/main" id="{44FFF6BD-F41F-21EC-1E96-FF2FB823185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sp>
        <p:nvSpPr>
          <p:cNvPr id="577" name="Google Shape;577;p58">
            <a:extLst>
              <a:ext uri="{FF2B5EF4-FFF2-40B4-BE49-F238E27FC236}">
                <a16:creationId xmlns:a16="http://schemas.microsoft.com/office/drawing/2014/main" id="{C3B6DBD1-96E0-E087-BC11-E09776926EEE}"/>
              </a:ext>
            </a:extLst>
          </p:cNvPr>
          <p:cNvSpPr txBox="1"/>
          <p:nvPr/>
        </p:nvSpPr>
        <p:spPr>
          <a:xfrm>
            <a:off x="534338" y="630011"/>
            <a:ext cx="6415101" cy="4124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rPr>
              <a:t>Internal Medicine Roles of the Future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DM Serif Text"/>
              <a:cs typeface="Arial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Wingdings" pitchFamily="2" charset="2"/>
              </a:rPr>
              <a:t>*Compassionate Effective Physician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DM Serif Text"/>
              <a:cs typeface="Arial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Systems Implementation Architect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DM Serif Tex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chemeClr val="accent2"/>
                </a:solidFill>
                <a:latin typeface="DM Serif Text"/>
              </a:rPr>
              <a:t>Digital Steward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2400" dirty="0">
              <a:solidFill>
                <a:schemeClr val="accent2"/>
              </a:solidFill>
              <a:latin typeface="DM Serif Tex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chemeClr val="accent2"/>
                </a:solidFill>
                <a:latin typeface="DM Serif Text"/>
                <a:sym typeface="Wingdings" pitchFamily="2" charset="2"/>
              </a:rPr>
              <a:t>Integrated Specialist</a:t>
            </a:r>
            <a:endParaRPr lang="en-US" sz="2400" dirty="0">
              <a:solidFill>
                <a:schemeClr val="accent2"/>
              </a:solidFill>
              <a:latin typeface="DM Serif Tex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Deep Generalist</a:t>
            </a:r>
          </a:p>
        </p:txBody>
      </p:sp>
      <p:sp>
        <p:nvSpPr>
          <p:cNvPr id="582" name="Google Shape;582;p58">
            <a:extLst>
              <a:ext uri="{FF2B5EF4-FFF2-40B4-BE49-F238E27FC236}">
                <a16:creationId xmlns:a16="http://schemas.microsoft.com/office/drawing/2014/main" id="{1EB9CE7A-7EA1-9ACA-1654-AF526A14622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sp>
        <p:nvSpPr>
          <p:cNvPr id="583" name="Google Shape;583;p58">
            <a:extLst>
              <a:ext uri="{FF2B5EF4-FFF2-40B4-BE49-F238E27FC236}">
                <a16:creationId xmlns:a16="http://schemas.microsoft.com/office/drawing/2014/main" id="{A2EFDA9D-6DF4-F346-7FFF-779525E465DF}"/>
              </a:ext>
            </a:extLst>
          </p:cNvPr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584" name="Google Shape;584;p58">
            <a:extLst>
              <a:ext uri="{FF2B5EF4-FFF2-40B4-BE49-F238E27FC236}">
                <a16:creationId xmlns:a16="http://schemas.microsoft.com/office/drawing/2014/main" id="{E68703D3-BCAD-843E-5A14-B120BE5634B4}"/>
              </a:ext>
            </a:extLst>
          </p:cNvPr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58">
            <a:extLst>
              <a:ext uri="{FF2B5EF4-FFF2-40B4-BE49-F238E27FC236}">
                <a16:creationId xmlns:a16="http://schemas.microsoft.com/office/drawing/2014/main" id="{DBF5BC31-7FCD-24AC-3DFA-11443A0E89F5}"/>
              </a:ext>
            </a:extLst>
          </p:cNvPr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58">
            <a:extLst>
              <a:ext uri="{FF2B5EF4-FFF2-40B4-BE49-F238E27FC236}">
                <a16:creationId xmlns:a16="http://schemas.microsoft.com/office/drawing/2014/main" id="{E3A31DC4-893E-A188-EEC9-13CC56606FD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39</a:t>
            </a:fld>
            <a:endParaRPr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812072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>
          <a:extLst>
            <a:ext uri="{FF2B5EF4-FFF2-40B4-BE49-F238E27FC236}">
              <a16:creationId xmlns:a16="http://schemas.microsoft.com/office/drawing/2014/main" id="{9071B34B-F702-3029-ADA0-923E937B0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9">
            <a:extLst>
              <a:ext uri="{FF2B5EF4-FFF2-40B4-BE49-F238E27FC236}">
                <a16:creationId xmlns:a16="http://schemas.microsoft.com/office/drawing/2014/main" id="{356C74B0-B81D-25CA-2D0B-D903FE99D24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448" name="Google Shape;448;p49">
            <a:extLst>
              <a:ext uri="{FF2B5EF4-FFF2-40B4-BE49-F238E27FC236}">
                <a16:creationId xmlns:a16="http://schemas.microsoft.com/office/drawing/2014/main" id="{A7301070-9C99-9706-603F-CE2D686A29EB}"/>
              </a:ext>
            </a:extLst>
          </p:cNvPr>
          <p:cNvSpPr txBox="1"/>
          <p:nvPr/>
        </p:nvSpPr>
        <p:spPr>
          <a:xfrm>
            <a:off x="622779" y="888913"/>
            <a:ext cx="8521221" cy="450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929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The Core Premise</a:t>
            </a: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CA0F11-A51D-95A0-2418-27DAC01E0C04}"/>
              </a:ext>
            </a:extLst>
          </p:cNvPr>
          <p:cNvSpPr txBox="1"/>
          <p:nvPr/>
        </p:nvSpPr>
        <p:spPr>
          <a:xfrm>
            <a:off x="792480" y="1632874"/>
            <a:ext cx="69799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We will need to continue to change meaningfully the ways we </a:t>
            </a:r>
            <a:r>
              <a:rPr kumimoji="0" lang="en-US" sz="2400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pay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, </a:t>
            </a:r>
            <a:r>
              <a:rPr kumimoji="0" lang="en-US" sz="2400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train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, and </a:t>
            </a:r>
            <a:r>
              <a:rPr kumimoji="0" lang="en-US" sz="2400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organize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 our internal medicine workforce in order to support more </a:t>
            </a:r>
            <a:r>
              <a:rPr kumimoji="0" lang="en-US" sz="2400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systems-oriented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, </a:t>
            </a:r>
            <a:r>
              <a:rPr kumimoji="0" lang="en-US" sz="2400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whole-person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, and </a:t>
            </a:r>
            <a:r>
              <a:rPr kumimoji="0" lang="en-US" sz="2400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technologically-enabled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 care.</a:t>
            </a:r>
          </a:p>
        </p:txBody>
      </p:sp>
    </p:spTree>
    <p:extLst>
      <p:ext uri="{BB962C8B-B14F-4D97-AF65-F5344CB8AC3E}">
        <p14:creationId xmlns:p14="http://schemas.microsoft.com/office/powerpoint/2010/main" val="17641886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>
          <a:extLst>
            <a:ext uri="{FF2B5EF4-FFF2-40B4-BE49-F238E27FC236}">
              <a16:creationId xmlns:a16="http://schemas.microsoft.com/office/drawing/2014/main" id="{544BCB03-CBA0-616A-93FB-6E99F0305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9">
            <a:extLst>
              <a:ext uri="{FF2B5EF4-FFF2-40B4-BE49-F238E27FC236}">
                <a16:creationId xmlns:a16="http://schemas.microsoft.com/office/drawing/2014/main" id="{755A6BD6-71D3-AFF8-D30E-91E380DB352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40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448" name="Google Shape;448;p49">
            <a:extLst>
              <a:ext uri="{FF2B5EF4-FFF2-40B4-BE49-F238E27FC236}">
                <a16:creationId xmlns:a16="http://schemas.microsoft.com/office/drawing/2014/main" id="{CC158F3C-CC8A-8987-EAB2-7CF7A6E32AAD}"/>
              </a:ext>
            </a:extLst>
          </p:cNvPr>
          <p:cNvSpPr txBox="1"/>
          <p:nvPr/>
        </p:nvSpPr>
        <p:spPr>
          <a:xfrm>
            <a:off x="693898" y="547751"/>
            <a:ext cx="7356591" cy="901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929" dirty="0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The Value of </a:t>
            </a:r>
            <a:r>
              <a:rPr lang="en" sz="2929" dirty="0" err="1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Generalism</a:t>
            </a:r>
            <a:r>
              <a:rPr lang="en" sz="2929" dirty="0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and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929" dirty="0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Generalist Paradox</a:t>
            </a: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F07218-1F4A-9525-2F27-A0BB71E58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585" y="1315329"/>
            <a:ext cx="6038516" cy="35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058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6F5901CC-3FBE-67F6-BC14-BDB07FFEA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>
            <a:extLst>
              <a:ext uri="{FF2B5EF4-FFF2-40B4-BE49-F238E27FC236}">
                <a16:creationId xmlns:a16="http://schemas.microsoft.com/office/drawing/2014/main" id="{4BD26985-8038-5648-A972-DF88B45A8E06}"/>
              </a:ext>
            </a:extLst>
          </p:cNvPr>
          <p:cNvSpPr/>
          <p:nvPr/>
        </p:nvSpPr>
        <p:spPr>
          <a:xfrm>
            <a:off x="685800" y="1883675"/>
            <a:ext cx="4516800" cy="2579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6" name="Google Shape;96;p18">
            <a:extLst>
              <a:ext uri="{FF2B5EF4-FFF2-40B4-BE49-F238E27FC236}">
                <a16:creationId xmlns:a16="http://schemas.microsoft.com/office/drawing/2014/main" id="{44D42292-652F-02B3-396F-54239558095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sp>
        <p:nvSpPr>
          <p:cNvPr id="97" name="Google Shape;97;p18">
            <a:extLst>
              <a:ext uri="{FF2B5EF4-FFF2-40B4-BE49-F238E27FC236}">
                <a16:creationId xmlns:a16="http://schemas.microsoft.com/office/drawing/2014/main" id="{EC097E53-5A4A-3C48-9EC4-1550AAFD4B9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35626" y="345225"/>
            <a:ext cx="26088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/>
              <a:t>Community Health Conference and Expo 2025  </a:t>
            </a:r>
            <a:endParaRPr sz="1217"/>
          </a:p>
        </p:txBody>
      </p:sp>
      <p:sp>
        <p:nvSpPr>
          <p:cNvPr id="98" name="Google Shape;98;p18">
            <a:extLst>
              <a:ext uri="{FF2B5EF4-FFF2-40B4-BE49-F238E27FC236}">
                <a16:creationId xmlns:a16="http://schemas.microsoft.com/office/drawing/2014/main" id="{49303EA6-E521-E512-478D-C90706CDFAF4}"/>
              </a:ext>
            </a:extLst>
          </p:cNvPr>
          <p:cNvSpPr txBox="1"/>
          <p:nvPr/>
        </p:nvSpPr>
        <p:spPr>
          <a:xfrm>
            <a:off x="685800" y="914400"/>
            <a:ext cx="8116500" cy="502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929" dirty="0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Generalist Paradox at a Population Level - US</a:t>
            </a:r>
            <a:endParaRPr sz="2929" dirty="0">
              <a:solidFill>
                <a:srgbClr val="155F7A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99" name="Google Shape;99;p18">
            <a:extLst>
              <a:ext uri="{FF2B5EF4-FFF2-40B4-BE49-F238E27FC236}">
                <a16:creationId xmlns:a16="http://schemas.microsoft.com/office/drawing/2014/main" id="{394C6C0B-F26C-14A6-1EAB-412536A345DC}"/>
              </a:ext>
            </a:extLst>
          </p:cNvPr>
          <p:cNvSpPr txBox="1"/>
          <p:nvPr/>
        </p:nvSpPr>
        <p:spPr>
          <a:xfrm>
            <a:off x="3712350" y="1327075"/>
            <a:ext cx="3000000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29">
              <a:solidFill>
                <a:srgbClr val="155F7A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100" name="Google Shape;100;p18">
            <a:extLst>
              <a:ext uri="{FF2B5EF4-FFF2-40B4-BE49-F238E27FC236}">
                <a16:creationId xmlns:a16="http://schemas.microsoft.com/office/drawing/2014/main" id="{0783313F-46AF-23D1-4FA1-529245BAED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4625" y="1881825"/>
            <a:ext cx="3618451" cy="2810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1" name="Google Shape;101;p18" descr="A graph with numbers and a chart">
            <a:extLst>
              <a:ext uri="{FF2B5EF4-FFF2-40B4-BE49-F238E27FC236}">
                <a16:creationId xmlns:a16="http://schemas.microsoft.com/office/drawing/2014/main" id="{2D15FCA9-E522-00BF-DAED-79EBAC19F93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830" r="7029"/>
          <a:stretch/>
        </p:blipFill>
        <p:spPr>
          <a:xfrm>
            <a:off x="748725" y="2545325"/>
            <a:ext cx="4384600" cy="17561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2" name="Google Shape;102;p18">
            <a:extLst>
              <a:ext uri="{FF2B5EF4-FFF2-40B4-BE49-F238E27FC236}">
                <a16:creationId xmlns:a16="http://schemas.microsoft.com/office/drawing/2014/main" id="{B78197FD-43AE-F964-A5E5-D725C1843D8F}"/>
              </a:ext>
            </a:extLst>
          </p:cNvPr>
          <p:cNvSpPr txBox="1"/>
          <p:nvPr/>
        </p:nvSpPr>
        <p:spPr>
          <a:xfrm>
            <a:off x="690525" y="1885950"/>
            <a:ext cx="4442700" cy="6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lang="en" dirty="0">
                <a:solidFill>
                  <a:schemeClr val="lt1"/>
                </a:solidFill>
                <a:latin typeface="Source Sans Pro Light"/>
                <a:ea typeface="Source Sans Pro"/>
                <a:cs typeface="Source Sans Pro"/>
                <a:sym typeface="Source Sans Pro"/>
              </a:rPr>
              <a:t>Changes in Life Expectancy Associated with an Increase of 10 Primary Care Physicians per 100,000 Population: </a:t>
            </a:r>
            <a:endParaRPr lang="en-US" dirty="0">
              <a:solidFill>
                <a:schemeClr val="lt1"/>
              </a:solidFill>
              <a:latin typeface="Source Sans Pro Light"/>
              <a:ea typeface="Source Sans Pro"/>
              <a:cs typeface="Source Sans Pro"/>
            </a:endParaRPr>
          </a:p>
        </p:txBody>
      </p:sp>
      <p:sp>
        <p:nvSpPr>
          <p:cNvPr id="103" name="Google Shape;103;p18">
            <a:extLst>
              <a:ext uri="{FF2B5EF4-FFF2-40B4-BE49-F238E27FC236}">
                <a16:creationId xmlns:a16="http://schemas.microsoft.com/office/drawing/2014/main" id="{7893F0C3-C42C-9804-526E-58AA819E4C6E}"/>
              </a:ext>
            </a:extLst>
          </p:cNvPr>
          <p:cNvSpPr txBox="1"/>
          <p:nvPr/>
        </p:nvSpPr>
        <p:spPr>
          <a:xfrm>
            <a:off x="688725" y="4762500"/>
            <a:ext cx="80058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212121"/>
                </a:solidFill>
                <a:latin typeface="Source Sans Pro Light"/>
                <a:ea typeface="Helvetica Neue"/>
                <a:cs typeface="Helvetica Neue"/>
                <a:sym typeface="Helvetica Neue"/>
              </a:rPr>
              <a:t>Basu S, Berkowitz SA, Phillips RL, Bitton A, Landon BE, Phillips RS. Association of Primary Care Physician Supply With Population Mortality in the United States, 2005-2015. JAMA Intern Med. 2019 Apr 1;179(4):506-514 </a:t>
            </a:r>
            <a:endParaRPr lang="en-US" sz="800" dirty="0">
              <a:solidFill>
                <a:schemeClr val="dk1"/>
              </a:solidFill>
              <a:latin typeface="Source Sans Pro Light"/>
              <a:ea typeface="Helvetica Neue"/>
              <a:cs typeface="Helvetica Neue"/>
            </a:endParaRPr>
          </a:p>
        </p:txBody>
      </p:sp>
      <p:pic>
        <p:nvPicPr>
          <p:cNvPr id="104" name="Google Shape;104;p18" title="AL-ParentLockup-horiz-LargerPartnerLogos_RGB.png">
            <a:extLst>
              <a:ext uri="{FF2B5EF4-FFF2-40B4-BE49-F238E27FC236}">
                <a16:creationId xmlns:a16="http://schemas.microsoft.com/office/drawing/2014/main" id="{7AE35A3E-340C-DF6F-6789-98CA2D94BFB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4875" y="103223"/>
            <a:ext cx="1273728" cy="450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9528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>
          <a:extLst>
            <a:ext uri="{FF2B5EF4-FFF2-40B4-BE49-F238E27FC236}">
              <a16:creationId xmlns:a16="http://schemas.microsoft.com/office/drawing/2014/main" id="{AEA0FEF8-14CD-13FB-F65E-1C225B519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9">
            <a:extLst>
              <a:ext uri="{FF2B5EF4-FFF2-40B4-BE49-F238E27FC236}">
                <a16:creationId xmlns:a16="http://schemas.microsoft.com/office/drawing/2014/main" id="{533A531C-EC48-33DE-E167-58327B3229C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42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448" name="Google Shape;448;p49">
            <a:extLst>
              <a:ext uri="{FF2B5EF4-FFF2-40B4-BE49-F238E27FC236}">
                <a16:creationId xmlns:a16="http://schemas.microsoft.com/office/drawing/2014/main" id="{07156934-B0CE-A4A5-61FF-24D149620566}"/>
              </a:ext>
            </a:extLst>
          </p:cNvPr>
          <p:cNvSpPr txBox="1"/>
          <p:nvPr/>
        </p:nvSpPr>
        <p:spPr>
          <a:xfrm>
            <a:off x="386080" y="547751"/>
            <a:ext cx="8503920" cy="450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929" dirty="0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Core Domains of Future Internal Medicine Training</a:t>
            </a: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927291-DA77-6916-4E8E-8FDEE91D3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84" y="1410740"/>
            <a:ext cx="8349266" cy="303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00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7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sp>
        <p:nvSpPr>
          <p:cNvPr id="560" name="Google Shape;560;p57"/>
          <p:cNvSpPr txBox="1">
            <a:spLocks noGrp="1"/>
          </p:cNvSpPr>
          <p:nvPr>
            <p:ph type="title" idx="4294967295"/>
          </p:nvPr>
        </p:nvSpPr>
        <p:spPr>
          <a:xfrm>
            <a:off x="106168" y="715178"/>
            <a:ext cx="8815094" cy="45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29" dirty="0">
                <a:solidFill>
                  <a:srgbClr val="155F7A"/>
                </a:solidFill>
                <a:latin typeface="DM Serif Display"/>
                <a:sym typeface="Arial"/>
              </a:rPr>
              <a:t>Future Internal Medicine Management Capacities</a:t>
            </a:r>
            <a:endParaRPr sz="2929" dirty="0">
              <a:solidFill>
                <a:srgbClr val="155F7A"/>
              </a:solidFill>
              <a:latin typeface="DM Serif Display"/>
              <a:sym typeface="Arial"/>
            </a:endParaRPr>
          </a:p>
        </p:txBody>
      </p:sp>
      <p:sp>
        <p:nvSpPr>
          <p:cNvPr id="561" name="Google Shape;561;p57"/>
          <p:cNvSpPr txBox="1">
            <a:spLocks noGrp="1"/>
          </p:cNvSpPr>
          <p:nvPr>
            <p:ph type="body" idx="4294967295"/>
          </p:nvPr>
        </p:nvSpPr>
        <p:spPr>
          <a:xfrm>
            <a:off x="2637832" y="1864683"/>
            <a:ext cx="2074450" cy="1246475"/>
          </a:xfrm>
          <a:prstGeom prst="rect">
            <a:avLst/>
          </a:prstGeom>
          <a:solidFill>
            <a:srgbClr val="EEEFEF"/>
          </a:solidFill>
        </p:spPr>
        <p:txBody>
          <a:bodyPr spcFirstLastPara="1" wrap="square" lIns="91425" tIns="182875" rIns="91425" bIns="91425" anchor="t" anchorCtr="0">
            <a:spAutoFit/>
          </a:bodyPr>
          <a:lstStyle/>
          <a:p>
            <a:pPr marL="457200" lvl="0" indent="-331787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25"/>
              <a:buChar char="●"/>
            </a:pPr>
            <a:r>
              <a:rPr lang="en-US" sz="1400" dirty="0"/>
              <a:t>Diagnostic</a:t>
            </a:r>
          </a:p>
          <a:p>
            <a:pPr marL="457200" lvl="0" indent="-331787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25"/>
              <a:buChar char="●"/>
            </a:pPr>
            <a:r>
              <a:rPr lang="en-US" sz="1400" dirty="0"/>
              <a:t>Wearables</a:t>
            </a:r>
          </a:p>
          <a:p>
            <a:pPr marL="457200" lvl="0" indent="-331787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25"/>
              <a:buChar char="●"/>
            </a:pPr>
            <a:r>
              <a:rPr lang="en-US" sz="1400" dirty="0"/>
              <a:t>Genomics</a:t>
            </a:r>
          </a:p>
          <a:p>
            <a:pPr marL="457200" lvl="0" indent="-331787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25"/>
              <a:buChar char="●"/>
            </a:pPr>
            <a:r>
              <a:rPr lang="en-US" sz="1400" dirty="0"/>
              <a:t>Imaging</a:t>
            </a:r>
          </a:p>
          <a:p>
            <a:pPr marL="457200" lvl="0" indent="-331787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25"/>
              <a:buChar char="●"/>
            </a:pPr>
            <a:endParaRPr lang="en-US" sz="1400" dirty="0"/>
          </a:p>
        </p:txBody>
      </p:sp>
      <p:sp>
        <p:nvSpPr>
          <p:cNvPr id="562" name="Google Shape;562;p57"/>
          <p:cNvSpPr txBox="1">
            <a:spLocks noGrp="1"/>
          </p:cNvSpPr>
          <p:nvPr>
            <p:ph type="body" idx="4294967295"/>
          </p:nvPr>
        </p:nvSpPr>
        <p:spPr>
          <a:xfrm>
            <a:off x="106167" y="1853912"/>
            <a:ext cx="2552699" cy="1246475"/>
          </a:xfrm>
          <a:prstGeom prst="rect">
            <a:avLst/>
          </a:prstGeom>
          <a:solidFill>
            <a:srgbClr val="EEEFEF"/>
          </a:solidFill>
        </p:spPr>
        <p:txBody>
          <a:bodyPr spcFirstLastPara="1" wrap="square" lIns="91425" tIns="182875" rIns="91425" bIns="91425" anchor="t" anchorCtr="0">
            <a:spAutoFit/>
          </a:bodyPr>
          <a:lstStyle/>
          <a:p>
            <a:pPr marL="457200" lvl="0" indent="-331787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25"/>
              <a:buChar char="●"/>
            </a:pPr>
            <a:r>
              <a:rPr lang="en-US" sz="1400" dirty="0"/>
              <a:t>Clinical oversight</a:t>
            </a:r>
          </a:p>
          <a:p>
            <a:pPr marL="457200" lvl="0" indent="-331787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25"/>
              <a:buChar char="●"/>
            </a:pPr>
            <a:r>
              <a:rPr lang="en-US" sz="1400" dirty="0"/>
              <a:t>Training</a:t>
            </a:r>
          </a:p>
          <a:p>
            <a:pPr marL="457200" lvl="0" indent="-331787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25"/>
              <a:buChar char="●"/>
            </a:pPr>
            <a:r>
              <a:rPr lang="en-US" sz="1400" dirty="0"/>
              <a:t>Backup for complexity</a:t>
            </a:r>
          </a:p>
          <a:p>
            <a:pPr marL="457200" lvl="0" indent="-331787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25"/>
              <a:buChar char="●"/>
            </a:pPr>
            <a:endParaRPr lang="en-US" sz="1400" dirty="0"/>
          </a:p>
          <a:p>
            <a:pPr marL="125413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25"/>
              <a:buNone/>
            </a:pPr>
            <a:endParaRPr lang="en-US" sz="1400" dirty="0">
              <a:solidFill>
                <a:schemeClr val="accent2"/>
              </a:solidFill>
            </a:endParaRPr>
          </a:p>
        </p:txBody>
      </p:sp>
      <p:grpSp>
        <p:nvGrpSpPr>
          <p:cNvPr id="563" name="Google Shape;563;p57"/>
          <p:cNvGrpSpPr/>
          <p:nvPr/>
        </p:nvGrpSpPr>
        <p:grpSpPr>
          <a:xfrm>
            <a:off x="95251" y="1575222"/>
            <a:ext cx="2552700" cy="425399"/>
            <a:chOff x="-459761" y="2949561"/>
            <a:chExt cx="4951688" cy="425399"/>
          </a:xfrm>
        </p:grpSpPr>
        <p:sp>
          <p:nvSpPr>
            <p:cNvPr id="564" name="Google Shape;564;p57"/>
            <p:cNvSpPr/>
            <p:nvPr/>
          </p:nvSpPr>
          <p:spPr>
            <a:xfrm>
              <a:off x="-459761" y="2949561"/>
              <a:ext cx="4951688" cy="325800"/>
            </a:xfrm>
            <a:prstGeom prst="rect">
              <a:avLst/>
            </a:prstGeom>
            <a:solidFill>
              <a:srgbClr val="155F7A"/>
            </a:solidFill>
            <a:ln>
              <a:noFill/>
            </a:ln>
          </p:spPr>
          <p:txBody>
            <a:bodyPr spcFirstLastPara="1" wrap="square" lIns="137150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Multidisciplinary Team</a:t>
              </a:r>
              <a:endParaRPr sz="18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565" name="Google Shape;565;p57"/>
            <p:cNvSpPr/>
            <p:nvPr/>
          </p:nvSpPr>
          <p:spPr>
            <a:xfrm rot="10800000" flipH="1">
              <a:off x="308431" y="3275359"/>
              <a:ext cx="542368" cy="99601"/>
            </a:xfrm>
            <a:prstGeom prst="triangle">
              <a:avLst>
                <a:gd name="adj" fmla="val 49471"/>
              </a:avLst>
            </a:prstGeom>
            <a:solidFill>
              <a:srgbClr val="155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566" name="Google Shape;566;p57"/>
          <p:cNvGrpSpPr/>
          <p:nvPr/>
        </p:nvGrpSpPr>
        <p:grpSpPr>
          <a:xfrm>
            <a:off x="2647950" y="1575311"/>
            <a:ext cx="2049937" cy="425400"/>
            <a:chOff x="-1498650" y="2050420"/>
            <a:chExt cx="2404057" cy="425400"/>
          </a:xfrm>
        </p:grpSpPr>
        <p:sp>
          <p:nvSpPr>
            <p:cNvPr id="567" name="Google Shape;567;p57"/>
            <p:cNvSpPr/>
            <p:nvPr/>
          </p:nvSpPr>
          <p:spPr>
            <a:xfrm>
              <a:off x="-1498650" y="2050420"/>
              <a:ext cx="2404057" cy="325709"/>
            </a:xfrm>
            <a:prstGeom prst="rect">
              <a:avLst/>
            </a:prstGeom>
            <a:solidFill>
              <a:srgbClr val="00ACC5"/>
            </a:solidFill>
            <a:ln>
              <a:noFill/>
            </a:ln>
          </p:spPr>
          <p:txBody>
            <a:bodyPr spcFirstLastPara="1" wrap="square" lIns="137150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Technology Asset</a:t>
              </a:r>
              <a:endParaRPr sz="18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568" name="Google Shape;568;p57"/>
            <p:cNvSpPr/>
            <p:nvPr/>
          </p:nvSpPr>
          <p:spPr>
            <a:xfrm rot="10800000">
              <a:off x="-1244563" y="2376220"/>
              <a:ext cx="327900" cy="99600"/>
            </a:xfrm>
            <a:prstGeom prst="triangle">
              <a:avLst>
                <a:gd name="adj" fmla="val 49471"/>
              </a:avLst>
            </a:prstGeom>
            <a:solidFill>
              <a:srgbClr val="00AC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10" name="Google Shape;561;p57">
            <a:extLst>
              <a:ext uri="{FF2B5EF4-FFF2-40B4-BE49-F238E27FC236}">
                <a16:creationId xmlns:a16="http://schemas.microsoft.com/office/drawing/2014/main" id="{562AC9AE-5CF3-0CA8-7ABA-560F69DDF166}"/>
              </a:ext>
            </a:extLst>
          </p:cNvPr>
          <p:cNvSpPr txBox="1">
            <a:spLocks/>
          </p:cNvSpPr>
          <p:nvPr/>
        </p:nvSpPr>
        <p:spPr>
          <a:xfrm>
            <a:off x="6614668" y="1853912"/>
            <a:ext cx="2074450" cy="1268019"/>
          </a:xfrm>
          <a:prstGeom prst="rect">
            <a:avLst/>
          </a:prstGeom>
          <a:solidFill>
            <a:srgbClr val="EEEFEF"/>
          </a:solidFill>
          <a:ln>
            <a:noFill/>
          </a:ln>
        </p:spPr>
        <p:txBody>
          <a:bodyPr spcFirstLastPara="1" wrap="square" lIns="91425" tIns="18287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-331787">
              <a:buClr>
                <a:schemeClr val="accent2"/>
              </a:buClr>
              <a:buSzPts val="1625"/>
            </a:pPr>
            <a:r>
              <a:rPr lang="en-US" sz="1400" dirty="0">
                <a:solidFill>
                  <a:schemeClr val="tx1"/>
                </a:solidFill>
              </a:rPr>
              <a:t>Individuals</a:t>
            </a:r>
          </a:p>
          <a:p>
            <a:pPr indent="-331787">
              <a:buClr>
                <a:schemeClr val="accent2"/>
              </a:buClr>
              <a:buSzPts val="1625"/>
            </a:pPr>
            <a:r>
              <a:rPr lang="en-US" sz="1400" dirty="0">
                <a:solidFill>
                  <a:schemeClr val="tx1"/>
                </a:solidFill>
              </a:rPr>
              <a:t>Community</a:t>
            </a:r>
          </a:p>
          <a:p>
            <a:pPr indent="-331787">
              <a:buClr>
                <a:schemeClr val="accent2"/>
              </a:buClr>
              <a:buSzPts val="1625"/>
            </a:pPr>
            <a:r>
              <a:rPr lang="en-US" sz="1400" dirty="0">
                <a:solidFill>
                  <a:schemeClr val="tx1"/>
                </a:solidFill>
              </a:rPr>
              <a:t>Profession-Society</a:t>
            </a:r>
          </a:p>
          <a:p>
            <a:pPr indent="-331787">
              <a:buClr>
                <a:schemeClr val="accent2"/>
              </a:buClr>
              <a:buSzPts val="1625"/>
            </a:pP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11" name="Google Shape;562;p57">
            <a:extLst>
              <a:ext uri="{FF2B5EF4-FFF2-40B4-BE49-F238E27FC236}">
                <a16:creationId xmlns:a16="http://schemas.microsoft.com/office/drawing/2014/main" id="{A94636C9-52A8-B2DC-E37E-7DA86549F90A}"/>
              </a:ext>
            </a:extLst>
          </p:cNvPr>
          <p:cNvSpPr txBox="1">
            <a:spLocks/>
          </p:cNvSpPr>
          <p:nvPr/>
        </p:nvSpPr>
        <p:spPr>
          <a:xfrm>
            <a:off x="4652543" y="1853912"/>
            <a:ext cx="1962125" cy="1268019"/>
          </a:xfrm>
          <a:prstGeom prst="rect">
            <a:avLst/>
          </a:prstGeom>
          <a:solidFill>
            <a:srgbClr val="EEEFEF"/>
          </a:solidFill>
          <a:ln>
            <a:noFill/>
          </a:ln>
        </p:spPr>
        <p:txBody>
          <a:bodyPr spcFirstLastPara="1" wrap="square" lIns="91425" tIns="18287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-331787">
              <a:buClr>
                <a:schemeClr val="accent2"/>
              </a:buClr>
              <a:buSzPts val="1625"/>
            </a:pPr>
            <a:r>
              <a:rPr lang="en-US" sz="1400" dirty="0">
                <a:solidFill>
                  <a:schemeClr val="tx1"/>
                </a:solidFill>
              </a:rPr>
              <a:t>Clinical quality synthesis</a:t>
            </a:r>
          </a:p>
          <a:p>
            <a:pPr indent="-331787">
              <a:buClr>
                <a:schemeClr val="accent2"/>
              </a:buClr>
              <a:buSzPts val="1625"/>
            </a:pPr>
            <a:r>
              <a:rPr lang="en-US" sz="1400" dirty="0">
                <a:solidFill>
                  <a:schemeClr val="tx1"/>
                </a:solidFill>
              </a:rPr>
              <a:t>Multiple streams</a:t>
            </a:r>
          </a:p>
          <a:p>
            <a:pPr indent="-331787">
              <a:buClr>
                <a:schemeClr val="accent2"/>
              </a:buClr>
              <a:buSzPts val="1625"/>
            </a:pPr>
            <a:r>
              <a:rPr lang="en-US" sz="1400" dirty="0">
                <a:solidFill>
                  <a:schemeClr val="tx1"/>
                </a:solidFill>
              </a:rPr>
              <a:t>User &amp; consumer </a:t>
            </a:r>
          </a:p>
        </p:txBody>
      </p:sp>
      <p:grpSp>
        <p:nvGrpSpPr>
          <p:cNvPr id="12" name="Google Shape;563;p57">
            <a:extLst>
              <a:ext uri="{FF2B5EF4-FFF2-40B4-BE49-F238E27FC236}">
                <a16:creationId xmlns:a16="http://schemas.microsoft.com/office/drawing/2014/main" id="{AD611097-560A-3FA1-2AEA-ED8E4C623329}"/>
              </a:ext>
            </a:extLst>
          </p:cNvPr>
          <p:cNvGrpSpPr/>
          <p:nvPr/>
        </p:nvGrpSpPr>
        <p:grpSpPr>
          <a:xfrm>
            <a:off x="4686972" y="1575222"/>
            <a:ext cx="1962125" cy="407975"/>
            <a:chOff x="685825" y="2949650"/>
            <a:chExt cx="3806100" cy="407975"/>
          </a:xfrm>
        </p:grpSpPr>
        <p:sp>
          <p:nvSpPr>
            <p:cNvPr id="13" name="Google Shape;564;p57">
              <a:extLst>
                <a:ext uri="{FF2B5EF4-FFF2-40B4-BE49-F238E27FC236}">
                  <a16:creationId xmlns:a16="http://schemas.microsoft.com/office/drawing/2014/main" id="{52F087BB-024B-2319-4ABB-1AA38A465E69}"/>
                </a:ext>
              </a:extLst>
            </p:cNvPr>
            <p:cNvSpPr/>
            <p:nvPr/>
          </p:nvSpPr>
          <p:spPr>
            <a:xfrm>
              <a:off x="685825" y="2949650"/>
              <a:ext cx="3806100" cy="325800"/>
            </a:xfrm>
            <a:prstGeom prst="rect">
              <a:avLst/>
            </a:prstGeom>
            <a:solidFill>
              <a:srgbClr val="155F7A"/>
            </a:solidFill>
            <a:ln>
              <a:noFill/>
            </a:ln>
          </p:spPr>
          <p:txBody>
            <a:bodyPr spcFirstLastPara="1" wrap="square" lIns="137150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Data</a:t>
              </a:r>
              <a:endParaRPr sz="18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" name="Google Shape;565;p57">
              <a:extLst>
                <a:ext uri="{FF2B5EF4-FFF2-40B4-BE49-F238E27FC236}">
                  <a16:creationId xmlns:a16="http://schemas.microsoft.com/office/drawing/2014/main" id="{21AC7A5F-F766-171A-965B-D496416FFA59}"/>
                </a:ext>
              </a:extLst>
            </p:cNvPr>
            <p:cNvSpPr/>
            <p:nvPr/>
          </p:nvSpPr>
          <p:spPr>
            <a:xfrm rot="10800000">
              <a:off x="850800" y="3258025"/>
              <a:ext cx="327900" cy="99600"/>
            </a:xfrm>
            <a:prstGeom prst="triangle">
              <a:avLst>
                <a:gd name="adj" fmla="val 49471"/>
              </a:avLst>
            </a:prstGeom>
            <a:solidFill>
              <a:srgbClr val="155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5" name="Google Shape;566;p57">
            <a:extLst>
              <a:ext uri="{FF2B5EF4-FFF2-40B4-BE49-F238E27FC236}">
                <a16:creationId xmlns:a16="http://schemas.microsoft.com/office/drawing/2014/main" id="{E2E1B0A5-BE1B-1850-BCCF-55FDE259A54F}"/>
              </a:ext>
            </a:extLst>
          </p:cNvPr>
          <p:cNvGrpSpPr/>
          <p:nvPr/>
        </p:nvGrpSpPr>
        <p:grpSpPr>
          <a:xfrm>
            <a:off x="6649097" y="1575222"/>
            <a:ext cx="2037022" cy="425400"/>
            <a:chOff x="-1498650" y="2050420"/>
            <a:chExt cx="2624207" cy="425400"/>
          </a:xfrm>
        </p:grpSpPr>
        <p:sp>
          <p:nvSpPr>
            <p:cNvPr id="16" name="Google Shape;567;p57">
              <a:extLst>
                <a:ext uri="{FF2B5EF4-FFF2-40B4-BE49-F238E27FC236}">
                  <a16:creationId xmlns:a16="http://schemas.microsoft.com/office/drawing/2014/main" id="{40CC0772-2B99-FC98-81E4-089D4891612C}"/>
                </a:ext>
              </a:extLst>
            </p:cNvPr>
            <p:cNvSpPr/>
            <p:nvPr/>
          </p:nvSpPr>
          <p:spPr>
            <a:xfrm>
              <a:off x="-1498650" y="2050420"/>
              <a:ext cx="2624207" cy="325800"/>
            </a:xfrm>
            <a:prstGeom prst="rect">
              <a:avLst/>
            </a:prstGeom>
            <a:solidFill>
              <a:srgbClr val="00ACC5"/>
            </a:solidFill>
            <a:ln>
              <a:noFill/>
            </a:ln>
          </p:spPr>
          <p:txBody>
            <a:bodyPr spcFirstLastPara="1" wrap="square" lIns="137150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Relationship</a:t>
              </a:r>
              <a:endParaRPr sz="18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" name="Google Shape;568;p57">
              <a:extLst>
                <a:ext uri="{FF2B5EF4-FFF2-40B4-BE49-F238E27FC236}">
                  <a16:creationId xmlns:a16="http://schemas.microsoft.com/office/drawing/2014/main" id="{151D332D-87D4-14DF-A532-590E9B785DF2}"/>
                </a:ext>
              </a:extLst>
            </p:cNvPr>
            <p:cNvSpPr/>
            <p:nvPr/>
          </p:nvSpPr>
          <p:spPr>
            <a:xfrm rot="10800000">
              <a:off x="-1244563" y="2376220"/>
              <a:ext cx="327900" cy="99600"/>
            </a:xfrm>
            <a:prstGeom prst="triangle">
              <a:avLst>
                <a:gd name="adj" fmla="val 49471"/>
              </a:avLst>
            </a:prstGeom>
            <a:solidFill>
              <a:srgbClr val="00AC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25356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>
          <a:extLst>
            <a:ext uri="{FF2B5EF4-FFF2-40B4-BE49-F238E27FC236}">
              <a16:creationId xmlns:a16="http://schemas.microsoft.com/office/drawing/2014/main" id="{5C98F613-D99B-259D-074B-9EC6C090D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9">
            <a:extLst>
              <a:ext uri="{FF2B5EF4-FFF2-40B4-BE49-F238E27FC236}">
                <a16:creationId xmlns:a16="http://schemas.microsoft.com/office/drawing/2014/main" id="{04DAAAAD-FFC1-510E-DEE9-F45AD8C1973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44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448" name="Google Shape;448;p49">
            <a:extLst>
              <a:ext uri="{FF2B5EF4-FFF2-40B4-BE49-F238E27FC236}">
                <a16:creationId xmlns:a16="http://schemas.microsoft.com/office/drawing/2014/main" id="{1EE48BED-3716-468A-1FB3-9FD4D19374D8}"/>
              </a:ext>
            </a:extLst>
          </p:cNvPr>
          <p:cNvSpPr txBox="1"/>
          <p:nvPr/>
        </p:nvSpPr>
        <p:spPr>
          <a:xfrm>
            <a:off x="548640" y="547751"/>
            <a:ext cx="8249920" cy="450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929" dirty="0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What Could a Deep Generalist Future Look Like?</a:t>
            </a: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2E9D2-21D9-4838-8423-CB753B4CE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21" y="1579967"/>
            <a:ext cx="8554957" cy="246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464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8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sp>
        <p:nvSpPr>
          <p:cNvPr id="577" name="Google Shape;577;p58"/>
          <p:cNvSpPr txBox="1"/>
          <p:nvPr/>
        </p:nvSpPr>
        <p:spPr>
          <a:xfrm>
            <a:off x="355600" y="914400"/>
            <a:ext cx="4812500" cy="301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rPr>
              <a:t>Opportunity 4: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800" dirty="0">
              <a:solidFill>
                <a:schemeClr val="dk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2"/>
                </a:solidFill>
                <a:latin typeface="DM Serif Text"/>
                <a:ea typeface="DM Serif Text"/>
                <a:cs typeface="DM Serif Text"/>
                <a:sym typeface="DM Serif Text"/>
              </a:rPr>
              <a:t>Revitalize Primary Care as a bedrock of system improvement through payment reform and workforce enhancement</a:t>
            </a:r>
            <a:endParaRPr sz="2929" dirty="0">
              <a:solidFill>
                <a:schemeClr val="accent2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578" name="Google Shape;578;p58"/>
          <p:cNvSpPr>
            <a:spLocks noGrp="1"/>
          </p:cNvSpPr>
          <p:nvPr>
            <p:ph type="pic" idx="2"/>
          </p:nvPr>
        </p:nvSpPr>
        <p:spPr>
          <a:xfrm>
            <a:off x="5285400" y="0"/>
            <a:ext cx="3858600" cy="25719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79" name="Google Shape;579;p58"/>
          <p:cNvSpPr>
            <a:spLocks noGrp="1"/>
          </p:cNvSpPr>
          <p:nvPr>
            <p:ph type="pic" idx="3"/>
          </p:nvPr>
        </p:nvSpPr>
        <p:spPr>
          <a:xfrm>
            <a:off x="5285400" y="2607750"/>
            <a:ext cx="3858600" cy="2465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80" name="Google Shape;58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7150" y="0"/>
            <a:ext cx="3858599" cy="2572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58"/>
          <p:cNvPicPr preferRelativeResize="0"/>
          <p:nvPr/>
        </p:nvPicPr>
        <p:blipFill rotWithShape="1">
          <a:blip r:embed="rId4">
            <a:alphaModFix/>
          </a:blip>
          <a:srcRect b="3966"/>
          <a:stretch/>
        </p:blipFill>
        <p:spPr>
          <a:xfrm>
            <a:off x="5285400" y="2617250"/>
            <a:ext cx="3858601" cy="246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58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sp>
        <p:nvSpPr>
          <p:cNvPr id="583" name="Google Shape;583;p58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584" name="Google Shape;584;p58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58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58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45</a:t>
            </a:fld>
            <a:endParaRPr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46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260" name="Google Shape;260;p31"/>
          <p:cNvSpPr txBox="1"/>
          <p:nvPr/>
        </p:nvSpPr>
        <p:spPr>
          <a:xfrm>
            <a:off x="685800" y="685800"/>
            <a:ext cx="8116500" cy="450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929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Display"/>
                <a:cs typeface="Arial"/>
                <a:sym typeface="DM Serif Display"/>
              </a:rPr>
              <a:t>NASEM 2021 Primary Care Study</a:t>
            </a: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cs typeface="Arial"/>
              <a:sym typeface="DM Serif Display"/>
            </a:endParaRPr>
          </a:p>
        </p:txBody>
      </p:sp>
      <p:pic>
        <p:nvPicPr>
          <p:cNvPr id="261" name="Google Shape;261;p31" title="AL-ParentLockup-horiz-LargerPartnerLogos_RG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4875" y="103223"/>
            <a:ext cx="1273728" cy="45089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1"/>
          <p:cNvSpPr txBox="1"/>
          <p:nvPr/>
        </p:nvSpPr>
        <p:spPr>
          <a:xfrm>
            <a:off x="3390184" y="1364900"/>
            <a:ext cx="4908000" cy="3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28600" marR="0" lvl="0" indent="-225425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AB40"/>
              </a:buClr>
              <a:buSzPts val="1750"/>
              <a:buFont typeface="Source Sans Pro"/>
              <a:buChar char="■"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Light"/>
                <a:ea typeface="Source Sans Pro"/>
                <a:cs typeface="Source Sans Pro"/>
                <a:sym typeface="Source Sans Pro"/>
              </a:rPr>
              <a:t>Primary care is the only part of health care system in which investments routinely result in longer lives and more equity</a:t>
            </a:r>
          </a:p>
          <a:p>
            <a:pPr marL="3175" lvl="1">
              <a:lnSpc>
                <a:spcPct val="80000"/>
              </a:lnSpc>
              <a:buClr>
                <a:srgbClr val="FFAB40"/>
              </a:buClr>
              <a:buSzPts val="1750"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Light"/>
              <a:ea typeface="Source Sans Pro"/>
              <a:cs typeface="Source Sans Pro"/>
              <a:sym typeface="Arial"/>
            </a:endParaRPr>
          </a:p>
          <a:p>
            <a:pPr marL="45720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Light"/>
              <a:ea typeface="Source Sans Pro"/>
              <a:cs typeface="Source Sans Pro"/>
              <a:sym typeface="Arial"/>
            </a:endParaRPr>
          </a:p>
          <a:p>
            <a:pPr marL="3175" marR="0" lvl="4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AB40"/>
              </a:buClr>
              <a:buSzPts val="1750"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Light"/>
                <a:ea typeface="Source Sans Pro"/>
                <a:cs typeface="Source Sans Pro"/>
                <a:sym typeface="Source Sans Pro"/>
              </a:rPr>
              <a:t>	</a:t>
            </a: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Light"/>
              <a:ea typeface="Source Sans Pro"/>
              <a:cs typeface="Twentieth Century"/>
              <a:sym typeface="Source Sans Pro"/>
            </a:endParaRPr>
          </a:p>
          <a:p>
            <a:pPr marL="228600" marR="0" lvl="4" indent="-225425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AB40"/>
              </a:buClr>
              <a:buSzPts val="1750"/>
              <a:buFont typeface="Source Sans Pro"/>
              <a:buChar char="■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Light"/>
                <a:ea typeface="Source Sans Pro"/>
                <a:cs typeface="Source Sans Pro"/>
                <a:sym typeface="Source Sans Pro"/>
              </a:rPr>
              <a:t>Primary care is weakening in the U.S. when it is needed most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Light"/>
              <a:ea typeface="Source Sans Pro"/>
              <a:cs typeface="Source Sans Pro"/>
              <a:sym typeface="Arial"/>
            </a:endParaRPr>
          </a:p>
          <a:p>
            <a:pPr marL="228600" marR="0" lvl="4" indent="-225425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AB40"/>
              </a:buClr>
              <a:buSzPts val="1750"/>
              <a:buFont typeface="Source Sans Pro"/>
              <a:buChar char="■"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Light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63" name="Google Shape;26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800" y="1364900"/>
            <a:ext cx="2312316" cy="33795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000000">
                <a:alpha val="64709"/>
              </a:srgbClr>
            </a:outerShdw>
          </a:effectLst>
        </p:spPr>
      </p:pic>
      <p:pic>
        <p:nvPicPr>
          <p:cNvPr id="264" name="Google Shape;264;p31" title="Screenshot 2025-08-14 at 3.20.52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2275" y="3918450"/>
            <a:ext cx="2197925" cy="629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0E205183-E193-BCB2-7160-AA3ACDC689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8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47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436" name="Google Shape;436;p48"/>
          <p:cNvSpPr txBox="1"/>
          <p:nvPr/>
        </p:nvSpPr>
        <p:spPr>
          <a:xfrm>
            <a:off x="685800" y="914400"/>
            <a:ext cx="8450100" cy="138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929" dirty="0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Primary</a:t>
            </a:r>
            <a:r>
              <a:rPr kumimoji="0" lang="en" sz="2929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 Care Faces a Broken Production Model</a:t>
            </a: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Text"/>
              <a:ea typeface="DM Serif Text"/>
              <a:cs typeface="DM Serif Text"/>
              <a:sym typeface="DM Serif Tex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437" name="Google Shape;437;p48" descr="Image result for does not equal sig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6791" y="2598940"/>
            <a:ext cx="750060" cy="677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8" descr="Image result for health care patient expectati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0234" y="2084590"/>
            <a:ext cx="3228516" cy="2398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1675" y="2084600"/>
            <a:ext cx="3894651" cy="2131974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8"/>
          <p:cNvSpPr txBox="1"/>
          <p:nvPr/>
        </p:nvSpPr>
        <p:spPr>
          <a:xfrm>
            <a:off x="5240234" y="1562546"/>
            <a:ext cx="350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21st Century Health Care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AB4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41" name="Google Shape;441;p48"/>
          <p:cNvSpPr txBox="1"/>
          <p:nvPr/>
        </p:nvSpPr>
        <p:spPr>
          <a:xfrm>
            <a:off x="854612" y="1570240"/>
            <a:ext cx="284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20th Century Payment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AB4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48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193" name="Google Shape;193;p25"/>
          <p:cNvSpPr txBox="1"/>
          <p:nvPr/>
        </p:nvSpPr>
        <p:spPr>
          <a:xfrm>
            <a:off x="685800" y="685800"/>
            <a:ext cx="3744900" cy="24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929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Display"/>
                <a:cs typeface="Arial"/>
                <a:sym typeface="DM Serif Display"/>
              </a:rPr>
              <a:t>Money Matters: Primary Care Only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929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Display"/>
                <a:cs typeface="Arial"/>
                <a:sym typeface="DM Serif Display"/>
              </a:rPr>
              <a:t>3-6% of Total Spend, and is Falling</a:t>
            </a: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cs typeface="Arial"/>
              <a:sym typeface="DM Serif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94" name="Google Shape;194;p25"/>
          <p:cNvSpPr txBox="1"/>
          <p:nvPr/>
        </p:nvSpPr>
        <p:spPr>
          <a:xfrm>
            <a:off x="3712350" y="1327075"/>
            <a:ext cx="3000000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29" b="0" i="0" u="none" strike="noStrike" kern="0" cap="none" spc="0" normalizeH="0" baseline="0" noProof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195" name="Google Shape;195;p25" title="AL-ParentLockup-horiz-LargerPartnerLogos_RG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4875" y="103223"/>
            <a:ext cx="1273728" cy="45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5" descr="A graph of a number of people with different colored lines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t="5051"/>
          <a:stretch/>
        </p:blipFill>
        <p:spPr>
          <a:xfrm>
            <a:off x="4575481" y="766250"/>
            <a:ext cx="4473119" cy="37376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7" name="Google Shape;197;p25"/>
          <p:cNvPicPr preferRelativeResize="0"/>
          <p:nvPr/>
        </p:nvPicPr>
        <p:blipFill rotWithShape="1">
          <a:blip r:embed="rId5">
            <a:alphaModFix/>
          </a:blip>
          <a:srcRect b="67258"/>
          <a:stretch/>
        </p:blipFill>
        <p:spPr>
          <a:xfrm>
            <a:off x="261200" y="4686297"/>
            <a:ext cx="2949098" cy="26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5"/>
          <p:cNvPicPr preferRelativeResize="0"/>
          <p:nvPr/>
        </p:nvPicPr>
        <p:blipFill rotWithShape="1">
          <a:blip r:embed="rId5">
            <a:alphaModFix/>
          </a:blip>
          <a:srcRect t="45115" r="69792"/>
          <a:stretch/>
        </p:blipFill>
        <p:spPr>
          <a:xfrm>
            <a:off x="2907725" y="4503875"/>
            <a:ext cx="890877" cy="45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5"/>
          <p:cNvPicPr preferRelativeResize="0"/>
          <p:nvPr/>
        </p:nvPicPr>
        <p:blipFill rotWithShape="1">
          <a:blip r:embed="rId5">
            <a:alphaModFix/>
          </a:blip>
          <a:srcRect l="69792" t="45115"/>
          <a:stretch/>
        </p:blipFill>
        <p:spPr>
          <a:xfrm>
            <a:off x="3829689" y="4518888"/>
            <a:ext cx="890877" cy="45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8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  <p:sp>
        <p:nvSpPr>
          <p:cNvPr id="230" name="Google Shape;230;p28"/>
          <p:cNvSpPr txBox="1"/>
          <p:nvPr/>
        </p:nvSpPr>
        <p:spPr>
          <a:xfrm>
            <a:off x="685800" y="685800"/>
            <a:ext cx="81165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29" dirty="0">
                <a:solidFill>
                  <a:srgbClr val="155F7A"/>
                </a:solidFill>
                <a:latin typeface="DM Serif Display"/>
                <a:sym typeface="DM Serif Display"/>
              </a:rPr>
              <a:t>Doing the Math</a:t>
            </a:r>
            <a:endParaRPr sz="2929" dirty="0">
              <a:solidFill>
                <a:srgbClr val="155F7A"/>
              </a:solidFill>
              <a:latin typeface="DM Serif Display"/>
              <a:sym typeface="DM Serif Display"/>
            </a:endParaRPr>
          </a:p>
        </p:txBody>
      </p:sp>
      <p:pic>
        <p:nvPicPr>
          <p:cNvPr id="231" name="Google Shape;231;p28" title="AL-ParentLockup-horiz-LargerPartnerLogos_RG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4875" y="103223"/>
            <a:ext cx="1273728" cy="45089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8"/>
          <p:cNvSpPr txBox="1"/>
          <p:nvPr/>
        </p:nvSpPr>
        <p:spPr>
          <a:xfrm>
            <a:off x="685800" y="1365300"/>
            <a:ext cx="3606000" cy="30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ACC5"/>
                </a:solidFill>
                <a:latin typeface="Source Sans Pro Light"/>
                <a:ea typeface="Source Sans Pro"/>
                <a:cs typeface="Source Sans Pro"/>
                <a:sym typeface="Source Sans Pro"/>
              </a:rPr>
              <a:t>You can’t run an </a:t>
            </a:r>
            <a:endParaRPr lang="en-US" sz="2400" dirty="0">
              <a:solidFill>
                <a:srgbClr val="00ACC5"/>
              </a:solidFill>
              <a:latin typeface="Source Sans Pro Light"/>
              <a:ea typeface="Source Sans Pro"/>
              <a:cs typeface="Source Sans Pr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ACC5"/>
                </a:solidFill>
                <a:latin typeface="Source Sans Pro Light"/>
                <a:ea typeface="Source Sans Pro"/>
                <a:cs typeface="Source Sans Pro"/>
                <a:sym typeface="Source Sans Pro"/>
              </a:rPr>
              <a:t>Advanced Primary Care Practice on a Fee For 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ACC5"/>
                </a:solidFill>
                <a:latin typeface="Source Sans Pro Light"/>
                <a:ea typeface="Source Sans Pro"/>
                <a:cs typeface="Source Sans Pro"/>
                <a:sym typeface="Source Sans Pro"/>
              </a:rPr>
              <a:t>Service Chassis</a:t>
            </a:r>
            <a:endParaRPr sz="2400" dirty="0">
              <a:solidFill>
                <a:srgbClr val="00ACC5"/>
              </a:solidFill>
              <a:latin typeface="Source Sans Pro Light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ACC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ACC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rgbClr val="00ACC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">
            <a:off x="4210186" y="983125"/>
            <a:ext cx="4295177" cy="35907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>
          <a:extLst>
            <a:ext uri="{FF2B5EF4-FFF2-40B4-BE49-F238E27FC236}">
              <a16:creationId xmlns:a16="http://schemas.microsoft.com/office/drawing/2014/main" id="{4886A46D-42CE-649D-3DA8-9971A02E2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9">
            <a:extLst>
              <a:ext uri="{FF2B5EF4-FFF2-40B4-BE49-F238E27FC236}">
                <a16:creationId xmlns:a16="http://schemas.microsoft.com/office/drawing/2014/main" id="{D48CC74C-B966-598E-6C91-F2A5D45845B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448" name="Google Shape;448;p49">
            <a:extLst>
              <a:ext uri="{FF2B5EF4-FFF2-40B4-BE49-F238E27FC236}">
                <a16:creationId xmlns:a16="http://schemas.microsoft.com/office/drawing/2014/main" id="{8DB08310-D36B-A832-2A17-940055E0B4C1}"/>
              </a:ext>
            </a:extLst>
          </p:cNvPr>
          <p:cNvSpPr txBox="1"/>
          <p:nvPr/>
        </p:nvSpPr>
        <p:spPr>
          <a:xfrm>
            <a:off x="307819" y="502833"/>
            <a:ext cx="8521221" cy="450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929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5 Opportunities for the Future of Internal Medicine</a:t>
            </a: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C6F2F0-4C66-CFE1-DEA2-825015F8D393}"/>
              </a:ext>
            </a:extLst>
          </p:cNvPr>
          <p:cNvSpPr txBox="1"/>
          <p:nvPr/>
        </p:nvSpPr>
        <p:spPr>
          <a:xfrm>
            <a:off x="167366" y="1033434"/>
            <a:ext cx="880926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 1.</a:t>
            </a:r>
            <a:r>
              <a:rPr lang="en-US" sz="2000" dirty="0">
                <a:solidFill>
                  <a:schemeClr val="accent2"/>
                </a:solidFill>
                <a:latin typeface="DM Serif Text"/>
              </a:rPr>
              <a:t>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Position Internal Medicine at the fulcrum between discovery, system redesign, and implementation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DM Serif Tex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solidFill>
                  <a:schemeClr val="accent2"/>
                </a:solidFill>
                <a:latin typeface="DM Serif Text"/>
              </a:rPr>
              <a:t>2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. Build care delivery innovation pathways – new technology, tools, specialty integration, and relational approaches to care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DM Serif Tex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solidFill>
                  <a:schemeClr val="accent2"/>
                </a:solidFill>
                <a:latin typeface="DM Serif Text"/>
              </a:rPr>
              <a:t>3. Innovate and change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 sites of care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2000" dirty="0">
              <a:solidFill>
                <a:schemeClr val="accent2"/>
              </a:solidFill>
              <a:latin typeface="DM Serif Tex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4. Fundamentally evolve </a:t>
            </a:r>
            <a:r>
              <a:rPr lang="en-US" sz="2000" dirty="0">
                <a:solidFill>
                  <a:schemeClr val="accent2"/>
                </a:solidFill>
                <a:latin typeface="DM Serif Text"/>
              </a:rPr>
              <a:t>I</a:t>
            </a: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nternal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 Medicine training toward new and emerging capacities needed in the future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DM Serif Tex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solidFill>
                  <a:schemeClr val="accent2"/>
                </a:solidFill>
                <a:latin typeface="DM Serif Text"/>
              </a:rPr>
              <a:t>5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. Revitalize primary care through payment reform and workforce growth</a:t>
            </a:r>
          </a:p>
        </p:txBody>
      </p:sp>
    </p:spTree>
    <p:extLst>
      <p:ext uri="{BB962C8B-B14F-4D97-AF65-F5344CB8AC3E}">
        <p14:creationId xmlns:p14="http://schemas.microsoft.com/office/powerpoint/2010/main" val="18703752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900575" y="1949350"/>
            <a:ext cx="7849800" cy="2541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0" name="Google Shape;110;p19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50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685800" y="685800"/>
            <a:ext cx="8116500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929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Display"/>
                <a:cs typeface="Arial"/>
                <a:sym typeface="DM Serif Display"/>
              </a:rPr>
              <a:t>People Without Usual Care Rising, and PCP per Capita Falling</a:t>
            </a: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cs typeface="Arial"/>
              <a:sym typeface="DM Serif Display"/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3712350" y="1327075"/>
            <a:ext cx="3000000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29" b="0" i="0" u="none" strike="noStrike" kern="0" cap="none" spc="0" normalizeH="0" baseline="0" noProof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82" y="2030424"/>
            <a:ext cx="3874743" cy="245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 rotWithShape="1">
          <a:blip r:embed="rId4">
            <a:alphaModFix/>
          </a:blip>
          <a:srcRect r="6559"/>
          <a:stretch/>
        </p:blipFill>
        <p:spPr>
          <a:xfrm>
            <a:off x="4991101" y="2046900"/>
            <a:ext cx="3699150" cy="22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5">
            <a:alphaModFix/>
          </a:blip>
          <a:srcRect b="67258"/>
          <a:stretch/>
        </p:blipFill>
        <p:spPr>
          <a:xfrm>
            <a:off x="2211050" y="4686297"/>
            <a:ext cx="2949098" cy="26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1812177" y="1514263"/>
            <a:ext cx="6196707" cy="39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 SemiBold"/>
                <a:ea typeface="Source Sans Pro"/>
                <a:cs typeface="Source Sans Pro"/>
                <a:sym typeface="Source Sans Pro"/>
              </a:rPr>
              <a:t>THE HEALTH OF US PRIMARY CARE: 2024 SCORECARD REPORT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 SemiBold"/>
              <a:ea typeface="Source Sans Pro"/>
              <a:cs typeface="Source Sans Pro"/>
              <a:sym typeface="Arial"/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 rotWithShape="1">
          <a:blip r:embed="rId5">
            <a:alphaModFix/>
          </a:blip>
          <a:srcRect t="45115" r="69792"/>
          <a:stretch/>
        </p:blipFill>
        <p:spPr>
          <a:xfrm>
            <a:off x="4900950" y="4595100"/>
            <a:ext cx="890877" cy="45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 rotWithShape="1">
          <a:blip r:embed="rId5">
            <a:alphaModFix/>
          </a:blip>
          <a:srcRect l="69792" t="45115"/>
          <a:stretch/>
        </p:blipFill>
        <p:spPr>
          <a:xfrm>
            <a:off x="5791826" y="4595100"/>
            <a:ext cx="890877" cy="45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 title="AL-ParentLockup-horiz-LargerPartnerLogos_RGB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74875" y="103223"/>
            <a:ext cx="1273728" cy="45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/>
          </a:p>
        </p:txBody>
      </p:sp>
      <p:sp>
        <p:nvSpPr>
          <p:cNvPr id="157" name="Google Shape;157;p22"/>
          <p:cNvSpPr txBox="1"/>
          <p:nvPr/>
        </p:nvSpPr>
        <p:spPr>
          <a:xfrm>
            <a:off x="685800" y="685800"/>
            <a:ext cx="4352100" cy="12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" sz="2929" dirty="0">
                <a:solidFill>
                  <a:srgbClr val="155F7A"/>
                </a:solidFill>
                <a:latin typeface="DM Serif Display"/>
                <a:sym typeface="DM Serif Display"/>
              </a:rPr>
              <a:t>Primary Care Physician Pipeline is Limited; Getting More Narrow</a:t>
            </a:r>
            <a:endParaRPr sz="2929" dirty="0">
              <a:solidFill>
                <a:srgbClr val="155F7A"/>
              </a:solidFill>
              <a:latin typeface="DM Serif Display"/>
              <a:sym typeface="DM Serif Display"/>
            </a:endParaRPr>
          </a:p>
        </p:txBody>
      </p:sp>
      <p:pic>
        <p:nvPicPr>
          <p:cNvPr id="158" name="Google Shape;158;p22" title="AL-ParentLockup-horiz-LargerPartnerLogos_RG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4875" y="103223"/>
            <a:ext cx="1273728" cy="45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 descr="A graph with numbers and a number of peopl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7900" y="601976"/>
            <a:ext cx="3243975" cy="42675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0" name="Google Shape;160;p22" descr="A graph of a number of patient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800" y="1949550"/>
            <a:ext cx="3365398" cy="28269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FE4731B-8AF2-3F4A-21BA-50268F043D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Triple Double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52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685800" y="838200"/>
            <a:ext cx="2865522" cy="2434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929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Display"/>
                <a:cs typeface="Arial"/>
                <a:sym typeface="DM Serif Display"/>
              </a:rPr>
              <a:t>GME Funding and Primary Care: </a:t>
            </a: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cs typeface="Arial"/>
              <a:sym typeface="DM Serif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929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Display"/>
                <a:cs typeface="Arial"/>
                <a:sym typeface="DM Serif Display"/>
              </a:rPr>
              <a:t>Not Getting What We Are Paying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929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Display"/>
                <a:cs typeface="Arial"/>
                <a:sym typeface="DM Serif Display"/>
              </a:rPr>
              <a:t>(A LOT) For</a:t>
            </a: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cs typeface="Arial"/>
              <a:sym typeface="DM Serif Display"/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3712350" y="1327075"/>
            <a:ext cx="3000000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29" b="0" i="0" u="none" strike="noStrike" kern="0" cap="none" spc="0" normalizeH="0" baseline="0" noProof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169" name="Google Shape;169;p23"/>
          <p:cNvPicPr preferRelativeResize="0"/>
          <p:nvPr/>
        </p:nvPicPr>
        <p:blipFill rotWithShape="1">
          <a:blip r:embed="rId3">
            <a:alphaModFix/>
          </a:blip>
          <a:srcRect b="67258"/>
          <a:stretch/>
        </p:blipFill>
        <p:spPr>
          <a:xfrm>
            <a:off x="261200" y="4686297"/>
            <a:ext cx="2949098" cy="26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 rotWithShape="1">
          <a:blip r:embed="rId3">
            <a:alphaModFix/>
          </a:blip>
          <a:srcRect t="45115" r="69792"/>
          <a:stretch/>
        </p:blipFill>
        <p:spPr>
          <a:xfrm>
            <a:off x="2907725" y="4503875"/>
            <a:ext cx="890877" cy="45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 rotWithShape="1">
          <a:blip r:embed="rId3">
            <a:alphaModFix/>
          </a:blip>
          <a:srcRect l="69792" t="45115"/>
          <a:stretch/>
        </p:blipFill>
        <p:spPr>
          <a:xfrm>
            <a:off x="3829689" y="4518888"/>
            <a:ext cx="890877" cy="45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 title="AL-ParentLockup-horiz-LargerPartnerLogos_RGB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4875" y="103223"/>
            <a:ext cx="1273728" cy="45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 descr="A graph with blue dots and red line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396" t="3364" r="3618" b="16539"/>
          <a:stretch/>
        </p:blipFill>
        <p:spPr>
          <a:xfrm>
            <a:off x="4042611" y="691730"/>
            <a:ext cx="4584240" cy="356263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4" name="Google Shape;174;p23" descr="A graph with blue dots and red line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9979" t="83302" r="2400"/>
          <a:stretch/>
        </p:blipFill>
        <p:spPr>
          <a:xfrm>
            <a:off x="4751663" y="4183638"/>
            <a:ext cx="3889674" cy="6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24228B5-6376-7EE8-8647-C82BA51083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685800" y="914400"/>
            <a:ext cx="8450100" cy="13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29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 Way Forward for Payment</a:t>
            </a:r>
            <a:endParaRPr sz="2929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endParaRPr sz="2929">
              <a:solidFill>
                <a:srgbClr val="155F7A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480" name="Google Shape;480;p52"/>
          <p:cNvPicPr preferRelativeResize="0"/>
          <p:nvPr/>
        </p:nvPicPr>
        <p:blipFill rotWithShape="1">
          <a:blip r:embed="rId3">
            <a:alphaModFix/>
          </a:blip>
          <a:srcRect t="6829"/>
          <a:stretch/>
        </p:blipFill>
        <p:spPr>
          <a:xfrm>
            <a:off x="685800" y="1456661"/>
            <a:ext cx="7772400" cy="3561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5"/>
          <p:cNvSpPr/>
          <p:nvPr/>
        </p:nvSpPr>
        <p:spPr>
          <a:xfrm rot="10800000">
            <a:off x="6014900" y="1895250"/>
            <a:ext cx="2556600" cy="6786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9" name="Google Shape;299;p35"/>
          <p:cNvSpPr/>
          <p:nvPr/>
        </p:nvSpPr>
        <p:spPr>
          <a:xfrm rot="10800000">
            <a:off x="685875" y="1895225"/>
            <a:ext cx="2556600" cy="6873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99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0" name="Google Shape;300;p35"/>
          <p:cNvSpPr/>
          <p:nvPr/>
        </p:nvSpPr>
        <p:spPr>
          <a:xfrm rot="10800000">
            <a:off x="3383925" y="1895225"/>
            <a:ext cx="2556600" cy="6873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aphicFrame>
        <p:nvGraphicFramePr>
          <p:cNvPr id="301" name="Google Shape;301;p35"/>
          <p:cNvGraphicFramePr/>
          <p:nvPr>
            <p:extLst>
              <p:ext uri="{D42A27DB-BD31-4B8C-83A1-F6EECF244321}">
                <p14:modId xmlns:p14="http://schemas.microsoft.com/office/powerpoint/2010/main" val="2731493138"/>
              </p:ext>
            </p:extLst>
          </p:nvPr>
        </p:nvGraphicFramePr>
        <p:xfrm>
          <a:off x="685800" y="1895300"/>
          <a:ext cx="7952825" cy="180318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9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3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3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3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>
                          <a:solidFill>
                            <a:schemeClr val="lt1"/>
                          </a:solidFill>
                          <a:latin typeface="Source Sans Pro Light"/>
                          <a:ea typeface="Source Sans Pro"/>
                          <a:cs typeface="Source Sans Pro"/>
                          <a:sym typeface="Source Sans Pro"/>
                        </a:rPr>
                        <a:t>More Team-Based Primary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>
                          <a:solidFill>
                            <a:schemeClr val="lt1"/>
                          </a:solidFill>
                          <a:latin typeface="Source Sans Pro Light"/>
                          <a:ea typeface="Source Sans Pro"/>
                          <a:cs typeface="Source Sans Pro"/>
                          <a:sym typeface="Source Sans Pro"/>
                        </a:rPr>
                        <a:t>Care with a Population View </a:t>
                      </a:r>
                      <a:endParaRPr b="1" dirty="0">
                        <a:solidFill>
                          <a:schemeClr val="lt1"/>
                        </a:solidFill>
                        <a:latin typeface="Source Sans Pro Light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228600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09220" lvl="0" indent="0" algn="l" rtl="0"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" b="1" dirty="0">
                          <a:solidFill>
                            <a:schemeClr val="accent2"/>
                          </a:solidFill>
                          <a:latin typeface="Source Sans Pro Light"/>
                          <a:ea typeface="Source Sans Pro"/>
                          <a:cs typeface="Source Sans Pro"/>
                          <a:sym typeface="Source Sans Pro"/>
                        </a:rPr>
                        <a:t>Better Primary-Specialty Care Integration</a:t>
                      </a:r>
                      <a:endParaRPr b="1" dirty="0">
                        <a:solidFill>
                          <a:schemeClr val="accent2"/>
                        </a:solidFill>
                        <a:latin typeface="Source Sans Pro Light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228600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>
                          <a:solidFill>
                            <a:srgbClr val="FFFFFF"/>
                          </a:solidFill>
                          <a:latin typeface="Source Sans Pro Light"/>
                          <a:ea typeface="Source Sans Pro"/>
                          <a:cs typeface="Source Sans Pro"/>
                          <a:sym typeface="Source Sans Pro"/>
                        </a:rPr>
                        <a:t>Improved Community Engagement/Navigation/</a:t>
                      </a:r>
                      <a:endParaRPr b="1" dirty="0">
                        <a:solidFill>
                          <a:srgbClr val="FFFFFF"/>
                        </a:solidFill>
                        <a:latin typeface="Source Sans Pro Light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>
                          <a:solidFill>
                            <a:srgbClr val="FFFFFF"/>
                          </a:solidFill>
                          <a:latin typeface="Source Sans Pro Light"/>
                          <a:ea typeface="Source Sans Pro"/>
                          <a:cs typeface="Source Sans Pro"/>
                          <a:sym typeface="Source Sans Pro"/>
                        </a:rPr>
                        <a:t>Integration</a:t>
                      </a:r>
                      <a:endParaRPr b="1" dirty="0">
                        <a:solidFill>
                          <a:srgbClr val="FFFFFF"/>
                        </a:solidFill>
                        <a:latin typeface="Source Sans Pro Light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228600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0400">
                <a:tc>
                  <a:txBody>
                    <a:bodyPr/>
                    <a:lstStyle/>
                    <a:p>
                      <a:pPr marL="219075" marR="114300" lvl="0" indent="-20447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rgbClr val="FAAF3F"/>
                        </a:buClr>
                        <a:buSzPts val="1500"/>
                        <a:buFont typeface="Source Sans Pro"/>
                        <a:buChar char="■"/>
                      </a:pPr>
                      <a:r>
                        <a:rPr lang="en" dirty="0">
                          <a:latin typeface="Source Sans Pro Light"/>
                          <a:ea typeface="Source Sans Pro"/>
                          <a:cs typeface="Source Sans Pro"/>
                          <a:sym typeface="Source Sans Pro"/>
                        </a:rPr>
                        <a:t>e.g. Risk-Stratified Panels, Access Focus, Workforce Support, &amp; Better IT (w/ AI))</a:t>
                      </a:r>
                      <a:endParaRPr dirty="0">
                        <a:latin typeface="Source Sans Pro Light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0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19075" marR="109220" lvl="0" indent="-210820" algn="l" rtl="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rgbClr val="FFAB40"/>
                        </a:buClr>
                        <a:buSzPts val="1600"/>
                        <a:buFont typeface="Source Sans Pro"/>
                        <a:buChar char="■"/>
                      </a:pPr>
                      <a:r>
                        <a:rPr lang="en" dirty="0">
                          <a:latin typeface="Source Sans Pro Light"/>
                          <a:ea typeface="Source Sans Pro"/>
                          <a:cs typeface="Source Sans Pro"/>
                          <a:sym typeface="Source Sans Pro"/>
                        </a:rPr>
                        <a:t>e.g. </a:t>
                      </a:r>
                      <a:r>
                        <a:rPr lang="en" dirty="0" err="1">
                          <a:latin typeface="Source Sans Pro Light"/>
                          <a:ea typeface="Source Sans Pro"/>
                          <a:cs typeface="Source Sans Pro"/>
                          <a:sym typeface="Source Sans Pro"/>
                        </a:rPr>
                        <a:t>eConsults</a:t>
                      </a:r>
                      <a:r>
                        <a:rPr lang="en" dirty="0">
                          <a:latin typeface="Source Sans Pro Light"/>
                          <a:ea typeface="Source Sans Pro"/>
                          <a:cs typeface="Source Sans Pro"/>
                          <a:sym typeface="Source Sans Pro"/>
                        </a:rPr>
                        <a:t>, Care Pathways, Shared Risk and Quality Models</a:t>
                      </a:r>
                      <a:endParaRPr dirty="0">
                        <a:latin typeface="Source Sans Pro Light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0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AB40"/>
                        </a:buClr>
                        <a:buSzPts val="1400"/>
                        <a:buFont typeface="Source Sans Pro"/>
                        <a:buChar char="■"/>
                      </a:pPr>
                      <a:r>
                        <a:rPr lang="en" dirty="0">
                          <a:latin typeface="Source Sans Pro Light"/>
                          <a:ea typeface="Source Sans Pro"/>
                          <a:cs typeface="Source Sans Pro"/>
                          <a:sym typeface="Source Sans Pro"/>
                        </a:rPr>
                        <a:t>e.g. CHWs, Behavioral Health Integration, Effective Social Needs Referrals, Thoughtful Use of AI</a:t>
                      </a:r>
                      <a:endParaRPr dirty="0">
                        <a:latin typeface="Source Sans Pro Light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0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2" name="Google Shape;302;p35"/>
          <p:cNvSpPr/>
          <p:nvPr/>
        </p:nvSpPr>
        <p:spPr>
          <a:xfrm rot="10800000">
            <a:off x="685925" y="3978250"/>
            <a:ext cx="7873500" cy="5319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3" name="Google Shape;303;p35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54</a:t>
            </a:fld>
            <a:endParaRPr/>
          </a:p>
        </p:txBody>
      </p:sp>
      <p:sp>
        <p:nvSpPr>
          <p:cNvPr id="304" name="Google Shape;304;p35"/>
          <p:cNvSpPr txBox="1">
            <a:spLocks noGrp="1"/>
          </p:cNvSpPr>
          <p:nvPr>
            <p:ph type="subTitle" idx="1"/>
          </p:nvPr>
        </p:nvSpPr>
        <p:spPr>
          <a:xfrm>
            <a:off x="1535626" y="345225"/>
            <a:ext cx="2608800" cy="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/>
              <a:t>Community Health Conference and Expo 2025  </a:t>
            </a:r>
            <a:endParaRPr sz="1217"/>
          </a:p>
        </p:txBody>
      </p:sp>
      <p:sp>
        <p:nvSpPr>
          <p:cNvPr id="305" name="Google Shape;305;p35"/>
          <p:cNvSpPr txBox="1"/>
          <p:nvPr/>
        </p:nvSpPr>
        <p:spPr>
          <a:xfrm>
            <a:off x="685800" y="685800"/>
            <a:ext cx="8116500" cy="901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29" dirty="0">
                <a:solidFill>
                  <a:srgbClr val="155F7A"/>
                </a:solidFill>
                <a:latin typeface="DM Serif Display"/>
                <a:sym typeface="DM Serif Display"/>
              </a:rPr>
              <a:t>Three Care Delivery Focus Areas for Improving Primary Care</a:t>
            </a:r>
            <a:endParaRPr sz="2929" dirty="0">
              <a:solidFill>
                <a:srgbClr val="155F7A"/>
              </a:solidFill>
              <a:latin typeface="DM Serif Display"/>
              <a:sym typeface="DM Serif Display"/>
            </a:endParaRPr>
          </a:p>
        </p:txBody>
      </p:sp>
      <p:pic>
        <p:nvPicPr>
          <p:cNvPr id="306" name="Google Shape;306;p35" title="AL-ParentLockup-horiz-LargerPartnerLogos_RG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4875" y="103223"/>
            <a:ext cx="1273728" cy="45089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5"/>
          <p:cNvSpPr txBox="1"/>
          <p:nvPr/>
        </p:nvSpPr>
        <p:spPr>
          <a:xfrm>
            <a:off x="685800" y="4013350"/>
            <a:ext cx="78858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Source Sans Pro Light"/>
                <a:ea typeface="Source Sans Pro"/>
                <a:cs typeface="Source Sans Pro"/>
                <a:sym typeface="Source Sans Pro"/>
              </a:rPr>
              <a:t>**Requires different/adequate </a:t>
            </a:r>
            <a:r>
              <a:rPr lang="en" sz="1800" dirty="0">
                <a:solidFill>
                  <a:schemeClr val="accent2"/>
                </a:solidFill>
                <a:latin typeface="Source Sans Pro Light"/>
                <a:ea typeface="Source Sans Pro"/>
                <a:cs typeface="Source Sans Pro"/>
                <a:sym typeface="Source Sans Pro"/>
              </a:rPr>
              <a:t>FORM, LEVEL, &amp; FLOW </a:t>
            </a:r>
            <a:r>
              <a:rPr lang="en" sz="1800" dirty="0">
                <a:latin typeface="Source Sans Pro Light"/>
                <a:ea typeface="Source Sans Pro"/>
                <a:cs typeface="Source Sans Pro"/>
                <a:sym typeface="Source Sans Pro"/>
              </a:rPr>
              <a:t>of primary care payment**</a:t>
            </a:r>
            <a:endParaRPr lang="en-US" dirty="0">
              <a:latin typeface="Source Sans Pro Light"/>
              <a:ea typeface="Source Sans Pro"/>
              <a:cs typeface="Source Sans Pr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6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55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314" name="Google Shape;314;p36"/>
          <p:cNvSpPr txBox="1"/>
          <p:nvPr/>
        </p:nvSpPr>
        <p:spPr>
          <a:xfrm>
            <a:off x="685800" y="685800"/>
            <a:ext cx="81165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29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Display"/>
                <a:cs typeface="Arial"/>
                <a:sym typeface="DM Serif Display"/>
              </a:rPr>
              <a:t>What is a Triple Double?</a:t>
            </a: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cs typeface="Arial"/>
              <a:sym typeface="DM Serif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315" name="Google Shape;315;p36" title="AL-ParentLockup-horiz-LargerPartnerLogos_RG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4875" y="103223"/>
            <a:ext cx="1273728" cy="45089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6"/>
          <p:cNvSpPr txBox="1"/>
          <p:nvPr/>
        </p:nvSpPr>
        <p:spPr>
          <a:xfrm>
            <a:off x="651150" y="1347575"/>
            <a:ext cx="5223600" cy="3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Source Sans Pro Light"/>
                <a:ea typeface="Source Sans Pro"/>
                <a:cs typeface="Source Sans Pro"/>
                <a:sym typeface="Source Sans Pro"/>
              </a:rPr>
              <a:t>The Triple Double in Basketball: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97A7"/>
              </a:solidFill>
              <a:effectLst/>
              <a:uLnTx/>
              <a:uFillTx/>
              <a:latin typeface="Source Sans Pro Light"/>
              <a:ea typeface="Source Sans Pro"/>
              <a:cs typeface="Source Sans Pro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Light"/>
              <a:ea typeface="Source Sans Pro"/>
              <a:cs typeface="Source Sans Pro"/>
              <a:sym typeface="Arial"/>
            </a:endParaRPr>
          </a:p>
          <a:p>
            <a:pPr marL="228600" marR="0" lvl="0" indent="-200025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AB40"/>
              </a:buClr>
              <a:buSzPts val="1350"/>
              <a:buFont typeface="Source Sans Pro"/>
              <a:buChar char="■"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Light"/>
                <a:ea typeface="Source Sans Pro"/>
                <a:cs typeface="Source Sans Pro"/>
                <a:sym typeface="Source Sans Pro"/>
              </a:rPr>
              <a:t>Double Digits in at least 3 of 5 categories: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Light"/>
              <a:ea typeface="Source Sans Pro"/>
              <a:cs typeface="Source Sans Pro"/>
              <a:sym typeface="Arial"/>
            </a:endParaRPr>
          </a:p>
          <a:p>
            <a:pPr marL="914400" marR="0" lvl="1" indent="-314325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Source Sans Pro"/>
              <a:buChar char="○"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Light"/>
                <a:ea typeface="Source Sans Pro"/>
                <a:cs typeface="Source Sans Pro"/>
                <a:sym typeface="Source Sans Pro"/>
              </a:rPr>
              <a:t>Points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Light"/>
              <a:ea typeface="Source Sans Pro"/>
              <a:cs typeface="Source Sans Pro"/>
              <a:sym typeface="Arial"/>
            </a:endParaRPr>
          </a:p>
          <a:p>
            <a:pPr marL="914400" marR="0" lvl="1" indent="-314325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Source Sans Pro"/>
              <a:buChar char="○"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Light"/>
                <a:ea typeface="Source Sans Pro"/>
                <a:cs typeface="Source Sans Pro"/>
                <a:sym typeface="Source Sans Pro"/>
              </a:rPr>
              <a:t>Rebounds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Light"/>
              <a:ea typeface="Source Sans Pro"/>
              <a:cs typeface="Source Sans Pro"/>
              <a:sym typeface="Arial"/>
            </a:endParaRPr>
          </a:p>
          <a:p>
            <a:pPr marL="914400" marR="0" lvl="1" indent="-314325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Source Sans Pro"/>
              <a:buChar char="○"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Light"/>
                <a:ea typeface="Source Sans Pro"/>
                <a:cs typeface="Source Sans Pro"/>
                <a:sym typeface="Source Sans Pro"/>
              </a:rPr>
              <a:t>Assists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Light"/>
              <a:ea typeface="Source Sans Pro"/>
              <a:cs typeface="Source Sans Pro"/>
              <a:sym typeface="Arial"/>
            </a:endParaRPr>
          </a:p>
          <a:p>
            <a:pPr marL="914400" marR="0" lvl="1" indent="-314325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Source Sans Pro"/>
              <a:buChar char="○"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Light"/>
                <a:ea typeface="Source Sans Pro"/>
                <a:cs typeface="Source Sans Pro"/>
                <a:sym typeface="Source Sans Pro"/>
              </a:rPr>
              <a:t>Blocks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Light"/>
              <a:ea typeface="Source Sans Pro"/>
              <a:cs typeface="Source Sans Pro"/>
              <a:sym typeface="Arial"/>
            </a:endParaRPr>
          </a:p>
          <a:p>
            <a:pPr marL="914400" marR="0" lvl="1" indent="-314325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Source Sans Pro"/>
              <a:buChar char="○"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Light"/>
                <a:ea typeface="Source Sans Pro"/>
                <a:cs typeface="Source Sans Pro"/>
                <a:sym typeface="Source Sans Pro"/>
              </a:rPr>
              <a:t>Steals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Light"/>
              <a:ea typeface="Source Sans Pro"/>
              <a:cs typeface="Source Sans Pro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Light"/>
              <a:ea typeface="Source Sans Pro"/>
              <a:cs typeface="Source Sans Pro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Source Sans Pro Light"/>
                <a:ea typeface="Source Sans Pro"/>
                <a:cs typeface="Source Sans Pro"/>
                <a:sym typeface="Source Sans Pro"/>
              </a:rPr>
              <a:t>Rare and Impressive Feat: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97A7"/>
              </a:solidFill>
              <a:effectLst/>
              <a:uLnTx/>
              <a:uFillTx/>
              <a:latin typeface="Source Sans Pro Light"/>
              <a:ea typeface="Source Sans Pro"/>
              <a:cs typeface="Source Sans Pro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Light"/>
              <a:ea typeface="Source Sans Pro"/>
              <a:cs typeface="Source Sans Pro"/>
              <a:sym typeface="Arial"/>
            </a:endParaRPr>
          </a:p>
          <a:p>
            <a:pPr marL="228600" marR="0" lvl="0" indent="-200025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AB40"/>
              </a:buClr>
              <a:buSzPts val="1350"/>
              <a:buFont typeface="Source Sans Pro"/>
              <a:buChar char="■"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Light"/>
                <a:ea typeface="Source Sans Pro"/>
                <a:cs typeface="Source Sans Pro"/>
                <a:sym typeface="Source Sans Pro"/>
              </a:rPr>
              <a:t>Only Occurs in about 1 in 20 games</a:t>
            </a:r>
          </a:p>
          <a:p>
            <a:pPr marL="28575" marR="0" lvl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AB40"/>
              </a:buClr>
              <a:buSzPts val="1350"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Light"/>
              <a:ea typeface="Source Sans Pro"/>
              <a:cs typeface="Source Sans Pro"/>
              <a:sym typeface="Arial"/>
            </a:endParaRPr>
          </a:p>
          <a:p>
            <a:pPr marL="228600" marR="0" lvl="0" indent="-200025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AB40"/>
              </a:buClr>
              <a:buSzPts val="1350"/>
              <a:buFont typeface="Source Sans Pro"/>
              <a:buChar char="■"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Light"/>
                <a:ea typeface="Source Sans Pro"/>
                <a:cs typeface="Source Sans Pro"/>
                <a:sym typeface="Source Sans Pro"/>
              </a:rPr>
              <a:t>Team with Triple Double Wins ~75% of the Time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Light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17" name="Google Shape;317;p36" descr="Basketball falling into the net on a hoop isolated on a white background (Provided by Getty Images)"/>
          <p:cNvPicPr preferRelativeResize="0"/>
          <p:nvPr/>
        </p:nvPicPr>
        <p:blipFill rotWithShape="1">
          <a:blip r:embed="rId4">
            <a:alphaModFix/>
          </a:blip>
          <a:srcRect l="19759" t="12472" r="12549" b="10728"/>
          <a:stretch/>
        </p:blipFill>
        <p:spPr>
          <a:xfrm>
            <a:off x="5399074" y="1593750"/>
            <a:ext cx="3649526" cy="2759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72F1A-A68F-E7DD-7CF1-F48069175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692F12C6-D807-62A9-3C3C-8A2E303D784D}"/>
              </a:ext>
            </a:extLst>
          </p:cNvPr>
          <p:cNvSpPr/>
          <p:nvPr/>
        </p:nvSpPr>
        <p:spPr>
          <a:xfrm>
            <a:off x="309966" y="731520"/>
            <a:ext cx="8715977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685800">
              <a:buClrTx/>
            </a:pPr>
            <a:r>
              <a:rPr lang="en-US" sz="2400" b="1" kern="1200" dirty="0">
                <a:solidFill>
                  <a:srgbClr val="53307C"/>
                </a:solidFill>
                <a:latin typeface="Georgia" panose="02040502050405020303" pitchFamily="18" charset="0"/>
                <a:ea typeface="+mn-ea"/>
                <a:cs typeface="Calibri" pitchFamily="34" charset="-120"/>
              </a:rPr>
              <a:t>A Primary Care Triple Double by 2030: </a:t>
            </a:r>
          </a:p>
          <a:p>
            <a:pPr defTabSz="685800">
              <a:buClrTx/>
            </a:pPr>
            <a:r>
              <a:rPr lang="en-US" sz="1800" b="1" i="1" kern="1200" dirty="0">
                <a:solidFill>
                  <a:srgbClr val="EB5946"/>
                </a:solidFill>
                <a:latin typeface="Georgia" panose="02040502050405020303" pitchFamily="18" charset="0"/>
                <a:ea typeface="+mn-ea"/>
                <a:cs typeface="Calibri" pitchFamily="34" charset="-120"/>
              </a:rPr>
              <a:t>  </a:t>
            </a:r>
            <a:endParaRPr lang="en-US" sz="2400" b="1" i="1" kern="1200" dirty="0">
              <a:solidFill>
                <a:srgbClr val="EB5946"/>
              </a:solidFill>
              <a:latin typeface="Georgia" panose="02040502050405020303" pitchFamily="18" charset="0"/>
              <a:ea typeface="+mn-ea"/>
              <a:cs typeface="Calibri" pitchFamily="34" charset="-120"/>
            </a:endParaRPr>
          </a:p>
          <a:p>
            <a:pPr defTabSz="685800">
              <a:buClrTx/>
            </a:pPr>
            <a:endParaRPr lang="en-US" sz="2400" b="1" kern="1200" dirty="0">
              <a:solidFill>
                <a:srgbClr val="53307C"/>
              </a:solidFill>
              <a:latin typeface="Georgia" panose="02040502050405020303" pitchFamily="18" charset="0"/>
              <a:ea typeface="+mn-ea"/>
              <a:cs typeface="Calibri" pitchFamily="34" charset="-120"/>
            </a:endParaRPr>
          </a:p>
          <a:p>
            <a:pPr defTabSz="685800">
              <a:buClrTx/>
            </a:pPr>
            <a:endParaRPr lang="en-US" sz="2400" kern="1200" dirty="0">
              <a:solidFill>
                <a:srgbClr val="53307C"/>
              </a:solidFill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9FCD2F2F-DBC6-4682-2078-ED2EE8EC407C}"/>
              </a:ext>
            </a:extLst>
          </p:cNvPr>
          <p:cNvSpPr/>
          <p:nvPr/>
        </p:nvSpPr>
        <p:spPr>
          <a:xfrm>
            <a:off x="2432747" y="4757779"/>
            <a:ext cx="83210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685800">
              <a:buClrTx/>
            </a:pPr>
            <a:endParaRPr lang="en-US" sz="1350" kern="1200" dirty="0">
              <a:solidFill>
                <a:srgbClr val="53307C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7F3FF08A-CC62-93DF-FE0C-44A131F1A1E8}"/>
              </a:ext>
            </a:extLst>
          </p:cNvPr>
          <p:cNvSpPr/>
          <p:nvPr/>
        </p:nvSpPr>
        <p:spPr>
          <a:xfrm>
            <a:off x="411480" y="1143000"/>
            <a:ext cx="8422554" cy="1005840"/>
          </a:xfrm>
          <a:prstGeom prst="rect">
            <a:avLst/>
          </a:prstGeom>
          <a:solidFill>
            <a:srgbClr val="FFFFFF"/>
          </a:solidFill>
          <a:ln w="12700">
            <a:noFill/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685800">
              <a:buClrTx/>
            </a:pPr>
            <a:endParaRPr lang="en-US" sz="1800" kern="1200">
              <a:solidFill>
                <a:srgbClr val="53307C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049F0228-256A-AC3D-6D31-8E35E5C406C3}"/>
              </a:ext>
            </a:extLst>
          </p:cNvPr>
          <p:cNvSpPr/>
          <p:nvPr/>
        </p:nvSpPr>
        <p:spPr>
          <a:xfrm>
            <a:off x="411480" y="1143000"/>
            <a:ext cx="73152" cy="1005840"/>
          </a:xfrm>
          <a:prstGeom prst="rect">
            <a:avLst/>
          </a:prstGeom>
          <a:solidFill>
            <a:schemeClr val="tx1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defTabSz="685800">
              <a:buClrTx/>
            </a:pPr>
            <a:endParaRPr lang="en-US" sz="1800" kern="1200" dirty="0">
              <a:solidFill>
                <a:srgbClr val="53307C"/>
              </a:solidFill>
              <a:highlight>
                <a:srgbClr val="4C4EA2"/>
              </a:highlight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71AE21DB-39FE-19ED-F09F-56DA745EEF01}"/>
              </a:ext>
            </a:extLst>
          </p:cNvPr>
          <p:cNvSpPr/>
          <p:nvPr/>
        </p:nvSpPr>
        <p:spPr>
          <a:xfrm>
            <a:off x="594360" y="1234440"/>
            <a:ext cx="14173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685800">
              <a:buClrTx/>
            </a:pPr>
            <a:r>
              <a:rPr lang="en-US" sz="2200" b="1" kern="1200" dirty="0">
                <a:solidFill>
                  <a:srgbClr val="53307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5% → </a:t>
            </a:r>
          </a:p>
          <a:p>
            <a:pPr defTabSz="685800">
              <a:buClrTx/>
            </a:pPr>
            <a:r>
              <a:rPr lang="en-US" sz="2200" b="1" kern="1200" dirty="0">
                <a:solidFill>
                  <a:srgbClr val="53307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10%</a:t>
            </a:r>
            <a:endParaRPr lang="en-US" sz="2200" kern="1200" dirty="0">
              <a:solidFill>
                <a:srgbClr val="53307C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5EF0EBCC-DC05-6D55-C7C3-2E22C87D5B69}"/>
              </a:ext>
            </a:extLst>
          </p:cNvPr>
          <p:cNvSpPr/>
          <p:nvPr/>
        </p:nvSpPr>
        <p:spPr>
          <a:xfrm>
            <a:off x="1586639" y="1331264"/>
            <a:ext cx="6957964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685800">
              <a:buClrTx/>
            </a:pPr>
            <a:r>
              <a:rPr lang="en-US" sz="2400" b="1" kern="1200" dirty="0">
                <a:solidFill>
                  <a:srgbClr val="53307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Double the investment in primary care</a:t>
            </a:r>
            <a:endParaRPr lang="en-US" sz="2400" kern="1200" dirty="0">
              <a:solidFill>
                <a:srgbClr val="53307C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1FE541F9-D8D7-B323-D3C5-D8848C27A1F9}"/>
              </a:ext>
            </a:extLst>
          </p:cNvPr>
          <p:cNvSpPr/>
          <p:nvPr/>
        </p:nvSpPr>
        <p:spPr>
          <a:xfrm>
            <a:off x="1633236" y="1660521"/>
            <a:ext cx="65743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685800">
              <a:buClrTx/>
            </a:pPr>
            <a:r>
              <a:rPr lang="en-US" sz="1800" i="1" kern="1200" dirty="0">
                <a:solidFill>
                  <a:srgbClr val="EB594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Not just the </a:t>
            </a:r>
            <a:r>
              <a:rPr lang="en-US" sz="1800" i="1" u="sng" kern="1200" dirty="0">
                <a:solidFill>
                  <a:srgbClr val="EB594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level</a:t>
            </a:r>
            <a:r>
              <a:rPr lang="en-US" sz="1800" i="1" kern="1200" dirty="0">
                <a:solidFill>
                  <a:srgbClr val="EB594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— but also the </a:t>
            </a:r>
            <a:r>
              <a:rPr lang="en-US" sz="1800" i="1" u="sng" kern="1200" dirty="0">
                <a:solidFill>
                  <a:srgbClr val="EB594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form</a:t>
            </a:r>
            <a:r>
              <a:rPr lang="en-US" sz="1800" i="1" kern="1200" dirty="0">
                <a:solidFill>
                  <a:srgbClr val="EB594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and the </a:t>
            </a:r>
            <a:r>
              <a:rPr lang="en-US" sz="1800" i="1" u="sng" kern="1200" dirty="0">
                <a:solidFill>
                  <a:srgbClr val="EB594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flow</a:t>
            </a:r>
            <a:r>
              <a:rPr lang="en-US" sz="1800" i="1" kern="1200" dirty="0">
                <a:solidFill>
                  <a:srgbClr val="EB594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of spending</a:t>
            </a:r>
            <a:endParaRPr lang="en-US" sz="1800" kern="1200" dirty="0">
              <a:solidFill>
                <a:srgbClr val="EB5946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9A50576F-E98D-634E-45E6-C71B3AFFBAA9}"/>
              </a:ext>
            </a:extLst>
          </p:cNvPr>
          <p:cNvSpPr/>
          <p:nvPr/>
        </p:nvSpPr>
        <p:spPr>
          <a:xfrm>
            <a:off x="411479" y="2313432"/>
            <a:ext cx="8422554" cy="1005840"/>
          </a:xfrm>
          <a:prstGeom prst="rect">
            <a:avLst/>
          </a:prstGeom>
          <a:solidFill>
            <a:srgbClr val="FFFFFF"/>
          </a:solidFill>
          <a:ln w="12700">
            <a:solidFill>
              <a:srgbClr val="CCEDE9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685800">
              <a:buClrTx/>
            </a:pPr>
            <a:endParaRPr lang="en-US" sz="1800" kern="1200">
              <a:solidFill>
                <a:srgbClr val="53307C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561F1EBD-7B8C-3FFE-EC90-0A88E967D96B}"/>
              </a:ext>
            </a:extLst>
          </p:cNvPr>
          <p:cNvSpPr/>
          <p:nvPr/>
        </p:nvSpPr>
        <p:spPr>
          <a:xfrm>
            <a:off x="411480" y="2313432"/>
            <a:ext cx="73152" cy="1005840"/>
          </a:xfrm>
          <a:prstGeom prst="rect">
            <a:avLst/>
          </a:prstGeom>
          <a:solidFill>
            <a:srgbClr val="FF0000">
              <a:alpha val="46791"/>
            </a:srgbClr>
          </a:solidFill>
          <a:ln w="12700">
            <a:noFill/>
            <a:prstDash val="solid"/>
          </a:ln>
        </p:spPr>
        <p:txBody>
          <a:bodyPr/>
          <a:lstStyle/>
          <a:p>
            <a:pPr defTabSz="685800">
              <a:buClrTx/>
            </a:pPr>
            <a:endParaRPr lang="en-US" sz="1800" kern="1200" dirty="0">
              <a:solidFill>
                <a:srgbClr val="EB5946"/>
              </a:solidFill>
              <a:highlight>
                <a:srgbClr val="DF6C0A"/>
              </a:highlight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8609B2DD-3D84-0687-2F47-B5CDE4ADA88D}"/>
              </a:ext>
            </a:extLst>
          </p:cNvPr>
          <p:cNvSpPr/>
          <p:nvPr/>
        </p:nvSpPr>
        <p:spPr>
          <a:xfrm>
            <a:off x="594360" y="2404872"/>
            <a:ext cx="14173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685800">
              <a:buClrTx/>
            </a:pPr>
            <a:r>
              <a:rPr lang="en-US" sz="2200" b="1" kern="1200" dirty="0">
                <a:solidFill>
                  <a:srgbClr val="EB594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10% → 20%</a:t>
            </a:r>
            <a:endParaRPr lang="en-US" sz="2200" kern="1200" dirty="0">
              <a:solidFill>
                <a:srgbClr val="EB5946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7F2C21A5-CF13-567C-7651-DC0FC93EF93A}"/>
              </a:ext>
            </a:extLst>
          </p:cNvPr>
          <p:cNvSpPr/>
          <p:nvPr/>
        </p:nvSpPr>
        <p:spPr>
          <a:xfrm>
            <a:off x="1601930" y="2467110"/>
            <a:ext cx="7343098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685800">
              <a:buClrTx/>
            </a:pPr>
            <a:r>
              <a:rPr lang="en-US" sz="2400" b="1" kern="1200" dirty="0">
                <a:solidFill>
                  <a:srgbClr val="53307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Double the reach of primary care, starting with CHCs</a:t>
            </a:r>
            <a:endParaRPr lang="en-US" sz="2400" kern="1200" dirty="0">
              <a:solidFill>
                <a:srgbClr val="53307C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46C25D12-BE58-2719-E555-5E312F985B78}"/>
              </a:ext>
            </a:extLst>
          </p:cNvPr>
          <p:cNvSpPr/>
          <p:nvPr/>
        </p:nvSpPr>
        <p:spPr>
          <a:xfrm>
            <a:off x="1627323" y="2816352"/>
            <a:ext cx="687659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685800">
              <a:buClrTx/>
            </a:pPr>
            <a:r>
              <a:rPr lang="en-US" sz="1800" i="1" kern="1200" dirty="0">
                <a:solidFill>
                  <a:srgbClr val="EB5946"/>
                </a:solidFill>
                <a:latin typeface="Calibri" pitchFamily="34" charset="0"/>
                <a:ea typeface="+mn-ea"/>
                <a:cs typeface="Calibri" pitchFamily="34" charset="-120"/>
              </a:rPr>
              <a:t>Ensuring more patients have a </a:t>
            </a:r>
            <a:r>
              <a:rPr lang="en-US" sz="1800" i="1" u="sng" kern="1200" dirty="0">
                <a:solidFill>
                  <a:srgbClr val="EB5946"/>
                </a:solidFill>
                <a:latin typeface="Calibri" pitchFamily="34" charset="0"/>
                <a:ea typeface="+mn-ea"/>
                <a:cs typeface="Calibri" pitchFamily="34" charset="-120"/>
              </a:rPr>
              <a:t>usual source</a:t>
            </a:r>
            <a:r>
              <a:rPr lang="en-US" sz="1800" i="1" kern="1200" dirty="0">
                <a:solidFill>
                  <a:srgbClr val="EB5946"/>
                </a:solidFill>
                <a:latin typeface="Calibri" pitchFamily="34" charset="0"/>
                <a:ea typeface="+mn-ea"/>
                <a:cs typeface="Calibri" pitchFamily="34" charset="-120"/>
              </a:rPr>
              <a:t> of </a:t>
            </a:r>
            <a:r>
              <a:rPr lang="en-US" sz="1800" i="1" u="sng" kern="1200" dirty="0">
                <a:solidFill>
                  <a:srgbClr val="EB5946"/>
                </a:solidFill>
                <a:latin typeface="Calibri" pitchFamily="34" charset="0"/>
                <a:ea typeface="+mn-ea"/>
                <a:cs typeface="Calibri" pitchFamily="34" charset="-120"/>
              </a:rPr>
              <a:t>trusted</a:t>
            </a:r>
            <a:r>
              <a:rPr lang="en-US" sz="1800" i="1" kern="1200" dirty="0">
                <a:solidFill>
                  <a:srgbClr val="EB5946"/>
                </a:solidFill>
                <a:latin typeface="Calibri" pitchFamily="34" charset="0"/>
                <a:ea typeface="+mn-ea"/>
                <a:cs typeface="Calibri" pitchFamily="34" charset="-120"/>
              </a:rPr>
              <a:t> primary care</a:t>
            </a:r>
            <a:endParaRPr lang="en-US" sz="1800" kern="1200" dirty="0">
              <a:solidFill>
                <a:srgbClr val="EB5946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FF431D2E-DDE9-A9BA-848E-317923884396}"/>
              </a:ext>
            </a:extLst>
          </p:cNvPr>
          <p:cNvSpPr/>
          <p:nvPr/>
        </p:nvSpPr>
        <p:spPr>
          <a:xfrm>
            <a:off x="411480" y="3483864"/>
            <a:ext cx="8422553" cy="1005840"/>
          </a:xfrm>
          <a:prstGeom prst="rect">
            <a:avLst/>
          </a:prstGeom>
          <a:solidFill>
            <a:srgbClr val="FFFFFF"/>
          </a:solidFill>
          <a:ln w="12700">
            <a:noFill/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685800">
              <a:buClrTx/>
            </a:pPr>
            <a:endParaRPr lang="en-US" sz="1800" kern="1200" dirty="0">
              <a:solidFill>
                <a:srgbClr val="53307C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8" name="Shape 16">
            <a:extLst>
              <a:ext uri="{FF2B5EF4-FFF2-40B4-BE49-F238E27FC236}">
                <a16:creationId xmlns:a16="http://schemas.microsoft.com/office/drawing/2014/main" id="{2008AA68-8A46-A9CA-B7A0-A69B9815D50C}"/>
              </a:ext>
            </a:extLst>
          </p:cNvPr>
          <p:cNvSpPr/>
          <p:nvPr/>
        </p:nvSpPr>
        <p:spPr>
          <a:xfrm>
            <a:off x="411480" y="3483864"/>
            <a:ext cx="73152" cy="1005840"/>
          </a:xfrm>
          <a:prstGeom prst="rect">
            <a:avLst/>
          </a:prstGeom>
          <a:solidFill>
            <a:schemeClr val="accent2"/>
          </a:solidFill>
          <a:ln w="12700">
            <a:noFill/>
            <a:prstDash val="solid"/>
          </a:ln>
        </p:spPr>
        <p:txBody>
          <a:bodyPr/>
          <a:lstStyle/>
          <a:p>
            <a:pPr defTabSz="685800">
              <a:buClrTx/>
            </a:pPr>
            <a:endParaRPr lang="en-US" sz="1800" kern="1200">
              <a:solidFill>
                <a:srgbClr val="C9B6E2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3F3C93EE-940B-841C-1E68-5F269D5B2419}"/>
              </a:ext>
            </a:extLst>
          </p:cNvPr>
          <p:cNvSpPr/>
          <p:nvPr/>
        </p:nvSpPr>
        <p:spPr>
          <a:xfrm>
            <a:off x="594361" y="3575304"/>
            <a:ext cx="1000802" cy="82296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/>
          <a:lstStyle/>
          <a:p>
            <a:pPr defTabSz="685800">
              <a:buClrTx/>
            </a:pPr>
            <a:r>
              <a:rPr lang="en-US" sz="2200" b="1" kern="1200" dirty="0">
                <a:solidFill>
                  <a:srgbClr val="7882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20% → 40%</a:t>
            </a:r>
            <a:endParaRPr lang="en-US" sz="2200" kern="1200" dirty="0">
              <a:solidFill>
                <a:srgbClr val="7882C1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96C1272E-FB30-C931-4456-067C55A94B8D}"/>
              </a:ext>
            </a:extLst>
          </p:cNvPr>
          <p:cNvSpPr/>
          <p:nvPr/>
        </p:nvSpPr>
        <p:spPr>
          <a:xfrm>
            <a:off x="1683451" y="3630168"/>
            <a:ext cx="7180055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685800">
              <a:buClrTx/>
            </a:pPr>
            <a:r>
              <a:rPr lang="en-US" sz="2400" b="1" kern="1200" dirty="0">
                <a:solidFill>
                  <a:srgbClr val="53307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Double the next generation primary care workforce</a:t>
            </a:r>
            <a:endParaRPr lang="en-US" sz="2400" kern="1200" dirty="0">
              <a:solidFill>
                <a:srgbClr val="53307C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2EBF2D37-6A1B-128C-14C7-445368A91AA0}"/>
              </a:ext>
            </a:extLst>
          </p:cNvPr>
          <p:cNvSpPr/>
          <p:nvPr/>
        </p:nvSpPr>
        <p:spPr>
          <a:xfrm>
            <a:off x="1610779" y="3854305"/>
            <a:ext cx="7516677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685800">
              <a:buClrTx/>
            </a:pPr>
            <a:endParaRPr lang="en-US" sz="1600" i="1" kern="1200" dirty="0">
              <a:solidFill>
                <a:srgbClr val="53307C"/>
              </a:solidFill>
              <a:latin typeface="Franklin Gothic Book" panose="020B0503020102020204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1800" i="1" u="sng" kern="1200" dirty="0">
                <a:solidFill>
                  <a:srgbClr val="EB59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Training and retaining</a:t>
            </a:r>
            <a:r>
              <a:rPr lang="en-US" sz="1800" i="1" kern="1200" dirty="0">
                <a:solidFill>
                  <a:srgbClr val="EB59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primary care clinicians in community-based settings</a:t>
            </a:r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F6B7090D-ABC0-219E-4B15-E8F11E626F62}"/>
              </a:ext>
            </a:extLst>
          </p:cNvPr>
          <p:cNvSpPr/>
          <p:nvPr/>
        </p:nvSpPr>
        <p:spPr>
          <a:xfrm>
            <a:off x="205740" y="4690872"/>
            <a:ext cx="8732520" cy="1828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685800">
              <a:buClrTx/>
            </a:pPr>
            <a:endParaRPr lang="en-US" sz="1200" kern="1200" dirty="0">
              <a:solidFill>
                <a:srgbClr val="4C4EA2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52AA6FF5-C299-B2D7-4135-070BAC44A89F}"/>
              </a:ext>
            </a:extLst>
          </p:cNvPr>
          <p:cNvSpPr/>
          <p:nvPr/>
        </p:nvSpPr>
        <p:spPr>
          <a:xfrm>
            <a:off x="3771900" y="4503420"/>
            <a:ext cx="832104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685800">
              <a:buClrTx/>
            </a:pPr>
            <a:endParaRPr lang="en-US" sz="2700" b="1" kern="1200" dirty="0">
              <a:solidFill>
                <a:srgbClr val="5355AC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6" name="Shape 0">
            <a:extLst>
              <a:ext uri="{FF2B5EF4-FFF2-40B4-BE49-F238E27FC236}">
                <a16:creationId xmlns:a16="http://schemas.microsoft.com/office/drawing/2014/main" id="{62ADC84C-063A-7B94-D5E6-057A961A32E0}"/>
              </a:ext>
            </a:extLst>
          </p:cNvPr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4F3278"/>
          </a:solidFill>
          <a:ln w="12700">
            <a:solidFill>
              <a:srgbClr val="4F3278"/>
            </a:solidFill>
            <a:prstDash val="solid"/>
          </a:ln>
        </p:spPr>
        <p:txBody>
          <a:bodyPr/>
          <a:lstStyle/>
          <a:p>
            <a:pPr defTabSz="685800">
              <a:buClrTx/>
            </a:pPr>
            <a:endParaRPr lang="en-US" sz="1800" kern="1200">
              <a:solidFill>
                <a:srgbClr val="53307C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BEDC0-7D5D-3723-36D3-D0221F31E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945" y="4661368"/>
            <a:ext cx="1796315" cy="42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7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>
          <a:extLst>
            <a:ext uri="{FF2B5EF4-FFF2-40B4-BE49-F238E27FC236}">
              <a16:creationId xmlns:a16="http://schemas.microsoft.com/office/drawing/2014/main" id="{B1D4F3BF-16B6-9644-49C5-07FB6B49C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8">
            <a:extLst>
              <a:ext uri="{FF2B5EF4-FFF2-40B4-BE49-F238E27FC236}">
                <a16:creationId xmlns:a16="http://schemas.microsoft.com/office/drawing/2014/main" id="{36AC1263-F6B2-4E39-4AD2-B97E914BBE5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  <p:sp>
        <p:nvSpPr>
          <p:cNvPr id="577" name="Google Shape;577;p58">
            <a:extLst>
              <a:ext uri="{FF2B5EF4-FFF2-40B4-BE49-F238E27FC236}">
                <a16:creationId xmlns:a16="http://schemas.microsoft.com/office/drawing/2014/main" id="{CA151F05-8A16-5894-9754-D3F16D172253}"/>
              </a:ext>
            </a:extLst>
          </p:cNvPr>
          <p:cNvSpPr txBox="1"/>
          <p:nvPr/>
        </p:nvSpPr>
        <p:spPr>
          <a:xfrm>
            <a:off x="534338" y="630011"/>
            <a:ext cx="6415101" cy="4124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29" dirty="0">
                <a:solidFill>
                  <a:srgbClr val="155F7A"/>
                </a:solidFill>
                <a:latin typeface="DM Serif Display"/>
                <a:sym typeface="DM Serif Text"/>
              </a:rPr>
              <a:t>Internal Medicine Roles of the Future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DM Serif Text"/>
              <a:cs typeface="Arial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Wingdings" pitchFamily="2" charset="2"/>
              </a:rPr>
              <a:t>*Compassionate Effective Physician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DM Serif Text"/>
              <a:cs typeface="Arial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Systems Implementation Architect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DM Serif Tex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chemeClr val="accent2"/>
                </a:solidFill>
                <a:latin typeface="DM Serif Text"/>
              </a:rPr>
              <a:t>Digital Steward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2400" dirty="0">
              <a:solidFill>
                <a:schemeClr val="accent2"/>
              </a:solidFill>
              <a:latin typeface="DM Serif Tex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chemeClr val="accent2"/>
                </a:solidFill>
                <a:latin typeface="DM Serif Text"/>
                <a:sym typeface="Wingdings" pitchFamily="2" charset="2"/>
              </a:rPr>
              <a:t>Integrated Specialist</a:t>
            </a:r>
            <a:endParaRPr lang="en-US" sz="2400" dirty="0">
              <a:solidFill>
                <a:schemeClr val="accent2"/>
              </a:solidFill>
              <a:latin typeface="DM Serif Tex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Deep Generalist</a:t>
            </a:r>
          </a:p>
        </p:txBody>
      </p:sp>
      <p:sp>
        <p:nvSpPr>
          <p:cNvPr id="582" name="Google Shape;582;p58">
            <a:extLst>
              <a:ext uri="{FF2B5EF4-FFF2-40B4-BE49-F238E27FC236}">
                <a16:creationId xmlns:a16="http://schemas.microsoft.com/office/drawing/2014/main" id="{980339AD-61B3-15D1-6409-E8E9931FF63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  <p:sp>
        <p:nvSpPr>
          <p:cNvPr id="583" name="Google Shape;583;p58">
            <a:extLst>
              <a:ext uri="{FF2B5EF4-FFF2-40B4-BE49-F238E27FC236}">
                <a16:creationId xmlns:a16="http://schemas.microsoft.com/office/drawing/2014/main" id="{2E95AC41-25DD-D009-935C-167E32693A3B}"/>
              </a:ext>
            </a:extLst>
          </p:cNvPr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584" name="Google Shape;584;p58">
            <a:extLst>
              <a:ext uri="{FF2B5EF4-FFF2-40B4-BE49-F238E27FC236}">
                <a16:creationId xmlns:a16="http://schemas.microsoft.com/office/drawing/2014/main" id="{56FC36CE-00FB-7FE7-AD2C-E5E48B210B4D}"/>
              </a:ext>
            </a:extLst>
          </p:cNvPr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58">
            <a:extLst>
              <a:ext uri="{FF2B5EF4-FFF2-40B4-BE49-F238E27FC236}">
                <a16:creationId xmlns:a16="http://schemas.microsoft.com/office/drawing/2014/main" id="{08104E8A-BB16-D137-1A00-F6CC5E86DCA3}"/>
              </a:ext>
            </a:extLst>
          </p:cNvPr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58">
            <a:extLst>
              <a:ext uri="{FF2B5EF4-FFF2-40B4-BE49-F238E27FC236}">
                <a16:creationId xmlns:a16="http://schemas.microsoft.com/office/drawing/2014/main" id="{A335ECB0-4C18-8555-A9D1-8229C91C3FF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57</a:t>
            </a:fld>
            <a:endParaRPr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5043599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>
          <a:extLst>
            <a:ext uri="{FF2B5EF4-FFF2-40B4-BE49-F238E27FC236}">
              <a16:creationId xmlns:a16="http://schemas.microsoft.com/office/drawing/2014/main" id="{9ED13810-7E40-10CB-FFEE-B4032B8C9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9">
            <a:extLst>
              <a:ext uri="{FF2B5EF4-FFF2-40B4-BE49-F238E27FC236}">
                <a16:creationId xmlns:a16="http://schemas.microsoft.com/office/drawing/2014/main" id="{377DA4A8-B243-98C2-7AE3-44D960B3855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58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448" name="Google Shape;448;p49">
            <a:extLst>
              <a:ext uri="{FF2B5EF4-FFF2-40B4-BE49-F238E27FC236}">
                <a16:creationId xmlns:a16="http://schemas.microsoft.com/office/drawing/2014/main" id="{19BACB39-155D-3904-2C4D-5BE0B524FE7D}"/>
              </a:ext>
            </a:extLst>
          </p:cNvPr>
          <p:cNvSpPr txBox="1"/>
          <p:nvPr/>
        </p:nvSpPr>
        <p:spPr>
          <a:xfrm>
            <a:off x="307819" y="502833"/>
            <a:ext cx="8521221" cy="450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929" b="0" i="0" u="none" strike="noStrike" kern="0" cap="none" spc="0" normalizeH="0" baseline="0" noProof="0" dirty="0">
                <a:ln>
                  <a:noFill/>
                </a:ln>
                <a:solidFill>
                  <a:srgbClr val="155F7A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5 Opportunities for the Future of Internal Medicine</a:t>
            </a:r>
            <a:endParaRPr kumimoji="0" sz="2929" b="0" i="0" u="none" strike="noStrike" kern="0" cap="none" spc="0" normalizeH="0" baseline="0" noProof="0" dirty="0">
              <a:ln>
                <a:noFill/>
              </a:ln>
              <a:solidFill>
                <a:srgbClr val="155F7A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D19BEA-CE8B-EF06-4D7C-5DC30CE5C1F8}"/>
              </a:ext>
            </a:extLst>
          </p:cNvPr>
          <p:cNvSpPr txBox="1"/>
          <p:nvPr/>
        </p:nvSpPr>
        <p:spPr>
          <a:xfrm>
            <a:off x="167366" y="1033434"/>
            <a:ext cx="880926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 1.</a:t>
            </a:r>
            <a:r>
              <a:rPr lang="en-US" sz="2000" dirty="0">
                <a:solidFill>
                  <a:schemeClr val="accent2"/>
                </a:solidFill>
                <a:latin typeface="DM Serif Text"/>
              </a:rPr>
              <a:t>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Position Internal Medicine at the fulcrum between discovery, system redesign, and implementation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DM Serif Tex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solidFill>
                  <a:schemeClr val="accent2"/>
                </a:solidFill>
                <a:latin typeface="DM Serif Text"/>
              </a:rPr>
              <a:t>2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. Build care delivery innovation pathways – new technology, tools, specialty integration, and relational approaches to care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DM Serif Tex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solidFill>
                  <a:schemeClr val="accent2"/>
                </a:solidFill>
                <a:latin typeface="DM Serif Text"/>
              </a:rPr>
              <a:t>3. Innovate and change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 sites of care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2000" dirty="0">
              <a:solidFill>
                <a:schemeClr val="accent2"/>
              </a:solidFill>
              <a:latin typeface="DM Serif Tex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4. Fundamentally evolve </a:t>
            </a:r>
            <a:r>
              <a:rPr lang="en-US" sz="2000" dirty="0">
                <a:solidFill>
                  <a:schemeClr val="accent2"/>
                </a:solidFill>
                <a:latin typeface="DM Serif Text"/>
              </a:rPr>
              <a:t>I</a:t>
            </a: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nternal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 Medicine training toward new and emerging capacities needed in the future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DM Serif Tex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solidFill>
                  <a:schemeClr val="accent2"/>
                </a:solidFill>
                <a:latin typeface="DM Serif Text"/>
              </a:rPr>
              <a:t>5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. Revitalize primary care through payment reform and workforce growth</a:t>
            </a:r>
          </a:p>
        </p:txBody>
      </p:sp>
    </p:spTree>
    <p:extLst>
      <p:ext uri="{BB962C8B-B14F-4D97-AF65-F5344CB8AC3E}">
        <p14:creationId xmlns:p14="http://schemas.microsoft.com/office/powerpoint/2010/main" val="24134703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127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59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>
          <a:extLst>
            <a:ext uri="{FF2B5EF4-FFF2-40B4-BE49-F238E27FC236}">
              <a16:creationId xmlns:a16="http://schemas.microsoft.com/office/drawing/2014/main" id="{D4FCE2C6-2401-E633-D022-A2783738E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8">
            <a:extLst>
              <a:ext uri="{FF2B5EF4-FFF2-40B4-BE49-F238E27FC236}">
                <a16:creationId xmlns:a16="http://schemas.microsoft.com/office/drawing/2014/main" id="{9F32A9C6-9E02-4615-216D-62ED0A48B2F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577" name="Google Shape;577;p58">
            <a:extLst>
              <a:ext uri="{FF2B5EF4-FFF2-40B4-BE49-F238E27FC236}">
                <a16:creationId xmlns:a16="http://schemas.microsoft.com/office/drawing/2014/main" id="{2FD59387-0BA9-9D71-97C8-C17BC74A2C98}"/>
              </a:ext>
            </a:extLst>
          </p:cNvPr>
          <p:cNvSpPr txBox="1"/>
          <p:nvPr/>
        </p:nvSpPr>
        <p:spPr>
          <a:xfrm>
            <a:off x="534338" y="630011"/>
            <a:ext cx="6415101" cy="4124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29" dirty="0">
                <a:solidFill>
                  <a:srgbClr val="155F7A"/>
                </a:solidFill>
                <a:latin typeface="DM Serif Display"/>
                <a:sym typeface="DM Serif Text"/>
              </a:rPr>
              <a:t>Internal Medicine Roles of the Future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DM Serif Text"/>
              <a:cs typeface="Arial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Wingdings" pitchFamily="2" charset="2"/>
              </a:rPr>
              <a:t>*Compassionate Effective Physician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DM Serif Text"/>
              <a:cs typeface="Arial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Systems Implementation Architect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DM Serif Tex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chemeClr val="accent2"/>
                </a:solidFill>
                <a:latin typeface="DM Serif Text"/>
              </a:rPr>
              <a:t>Digital Steward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2400" dirty="0">
              <a:solidFill>
                <a:schemeClr val="accent2"/>
              </a:solidFill>
              <a:latin typeface="DM Serif Tex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chemeClr val="accent2"/>
                </a:solidFill>
                <a:latin typeface="DM Serif Text"/>
                <a:sym typeface="Wingdings" pitchFamily="2" charset="2"/>
              </a:rPr>
              <a:t>Integrated Specialist</a:t>
            </a:r>
            <a:endParaRPr lang="en-US" sz="2400" dirty="0">
              <a:solidFill>
                <a:schemeClr val="accent2"/>
              </a:solidFill>
              <a:latin typeface="DM Serif Tex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Deep Generalist</a:t>
            </a:r>
          </a:p>
        </p:txBody>
      </p:sp>
      <p:sp>
        <p:nvSpPr>
          <p:cNvPr id="582" name="Google Shape;582;p58">
            <a:extLst>
              <a:ext uri="{FF2B5EF4-FFF2-40B4-BE49-F238E27FC236}">
                <a16:creationId xmlns:a16="http://schemas.microsoft.com/office/drawing/2014/main" id="{321861E2-86DF-F70B-CE16-B9F59E23753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583" name="Google Shape;583;p58">
            <a:extLst>
              <a:ext uri="{FF2B5EF4-FFF2-40B4-BE49-F238E27FC236}">
                <a16:creationId xmlns:a16="http://schemas.microsoft.com/office/drawing/2014/main" id="{41BDC6D9-3954-AF98-6639-B6881E7FF5E0}"/>
              </a:ext>
            </a:extLst>
          </p:cNvPr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584" name="Google Shape;584;p58">
            <a:extLst>
              <a:ext uri="{FF2B5EF4-FFF2-40B4-BE49-F238E27FC236}">
                <a16:creationId xmlns:a16="http://schemas.microsoft.com/office/drawing/2014/main" id="{0214E703-D8EE-C4B2-E70E-C549520619F6}"/>
              </a:ext>
            </a:extLst>
          </p:cNvPr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58">
            <a:extLst>
              <a:ext uri="{FF2B5EF4-FFF2-40B4-BE49-F238E27FC236}">
                <a16:creationId xmlns:a16="http://schemas.microsoft.com/office/drawing/2014/main" id="{36B89EAF-D8A3-88DB-E006-3E837DBFB3E6}"/>
              </a:ext>
            </a:extLst>
          </p:cNvPr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58">
            <a:extLst>
              <a:ext uri="{FF2B5EF4-FFF2-40B4-BE49-F238E27FC236}">
                <a16:creationId xmlns:a16="http://schemas.microsoft.com/office/drawing/2014/main" id="{EDAF7044-1F6B-84B5-0EA9-68AAF231731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</a:t>
            </a:fld>
            <a:endParaRPr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840824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8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577" name="Google Shape;577;p58"/>
          <p:cNvSpPr txBox="1"/>
          <p:nvPr/>
        </p:nvSpPr>
        <p:spPr>
          <a:xfrm>
            <a:off x="685800" y="914400"/>
            <a:ext cx="4069080" cy="301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rPr>
              <a:t>Opportunity 1: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800" dirty="0">
              <a:solidFill>
                <a:schemeClr val="dk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DM Serif Text"/>
                <a:cs typeface="Arial"/>
                <a:sym typeface="Arial"/>
              </a:rPr>
              <a:t>Position Internal Medicine at the fulcrum between discovery, system redesign, and implementation science</a:t>
            </a:r>
          </a:p>
        </p:txBody>
      </p:sp>
      <p:sp>
        <p:nvSpPr>
          <p:cNvPr id="578" name="Google Shape;578;p58"/>
          <p:cNvSpPr>
            <a:spLocks noGrp="1"/>
          </p:cNvSpPr>
          <p:nvPr>
            <p:ph type="pic" idx="2"/>
          </p:nvPr>
        </p:nvSpPr>
        <p:spPr>
          <a:xfrm>
            <a:off x="5285400" y="0"/>
            <a:ext cx="3858600" cy="25719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79" name="Google Shape;579;p58"/>
          <p:cNvSpPr>
            <a:spLocks noGrp="1"/>
          </p:cNvSpPr>
          <p:nvPr>
            <p:ph type="pic" idx="3"/>
          </p:nvPr>
        </p:nvSpPr>
        <p:spPr>
          <a:xfrm>
            <a:off x="5285400" y="2607750"/>
            <a:ext cx="3858600" cy="2465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80" name="Google Shape;58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7150" y="0"/>
            <a:ext cx="3858599" cy="2572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58"/>
          <p:cNvPicPr preferRelativeResize="0"/>
          <p:nvPr/>
        </p:nvPicPr>
        <p:blipFill rotWithShape="1">
          <a:blip r:embed="rId4">
            <a:alphaModFix/>
          </a:blip>
          <a:srcRect b="3966"/>
          <a:stretch/>
        </p:blipFill>
        <p:spPr>
          <a:xfrm>
            <a:off x="5285400" y="2617250"/>
            <a:ext cx="3858601" cy="246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58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583" name="Google Shape;583;p58"/>
          <p:cNvSpPr/>
          <p:nvPr/>
        </p:nvSpPr>
        <p:spPr>
          <a:xfrm>
            <a:off x="-4762" y="5065028"/>
            <a:ext cx="8855100" cy="8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F3F"/>
              </a:solidFill>
            </a:endParaRPr>
          </a:p>
        </p:txBody>
      </p:sp>
      <p:sp>
        <p:nvSpPr>
          <p:cNvPr id="584" name="Google Shape;584;p58"/>
          <p:cNvSpPr/>
          <p:nvPr/>
        </p:nvSpPr>
        <p:spPr>
          <a:xfrm>
            <a:off x="8690250" y="4910766"/>
            <a:ext cx="453900" cy="1881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58"/>
          <p:cNvSpPr/>
          <p:nvPr/>
        </p:nvSpPr>
        <p:spPr>
          <a:xfrm rot="10800000">
            <a:off x="8689500" y="5098797"/>
            <a:ext cx="165600" cy="45600"/>
          </a:xfrm>
          <a:prstGeom prst="rtTriangle">
            <a:avLst/>
          </a:prstGeom>
          <a:solidFill>
            <a:srgbClr val="F374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58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7</a:t>
            </a:fld>
            <a:endParaRPr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8"/>
          <p:cNvSpPr>
            <a:spLocks noGrp="1"/>
          </p:cNvSpPr>
          <p:nvPr>
            <p:ph type="pic" idx="2"/>
          </p:nvPr>
        </p:nvSpPr>
        <p:spPr>
          <a:xfrm>
            <a:off x="0" y="0"/>
            <a:ext cx="3858600" cy="50733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5" name="Google Shape;505;p78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506" name="Google Shape;506;p78"/>
          <p:cNvSpPr txBox="1"/>
          <p:nvPr/>
        </p:nvSpPr>
        <p:spPr>
          <a:xfrm>
            <a:off x="4343400" y="2051100"/>
            <a:ext cx="4247400" cy="15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4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century of scientific research </a:t>
            </a:r>
            <a:br>
              <a:rPr lang="en" sz="224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224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has driven transformative breakthroughs in medicine </a:t>
            </a:r>
            <a:br>
              <a:rPr lang="en" sz="224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224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 public health.</a:t>
            </a:r>
            <a:endParaRPr sz="224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7" name="Google Shape;507;p78"/>
          <p:cNvSpPr txBox="1"/>
          <p:nvPr/>
        </p:nvSpPr>
        <p:spPr>
          <a:xfrm>
            <a:off x="4343400" y="914400"/>
            <a:ext cx="44823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2929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The Power of Breakthrough Innovation</a:t>
            </a:r>
            <a:endParaRPr sz="2600">
              <a:solidFill>
                <a:srgbClr val="155F7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08" name="Google Shape;508;p78"/>
          <p:cNvPicPr preferRelativeResize="0"/>
          <p:nvPr/>
        </p:nvPicPr>
        <p:blipFill rotWithShape="1">
          <a:blip r:embed="rId3">
            <a:alphaModFix/>
          </a:blip>
          <a:srcRect l="12859" r="49615" b="5820"/>
          <a:stretch/>
        </p:blipFill>
        <p:spPr>
          <a:xfrm>
            <a:off x="-5575" y="-3236"/>
            <a:ext cx="3858599" cy="50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78"/>
          <p:cNvSpPr txBox="1"/>
          <p:nvPr/>
        </p:nvSpPr>
        <p:spPr>
          <a:xfrm>
            <a:off x="4343400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511" name="Google Shape;511;p78"/>
          <p:cNvCxnSpPr/>
          <p:nvPr/>
        </p:nvCxnSpPr>
        <p:spPr>
          <a:xfrm>
            <a:off x="5129196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83D9F9B6-11CC-E0A5-BECD-212B887EFA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79"/>
          <p:cNvSpPr>
            <a:spLocks noGrp="1"/>
          </p:cNvSpPr>
          <p:nvPr>
            <p:ph type="pic" idx="2"/>
          </p:nvPr>
        </p:nvSpPr>
        <p:spPr>
          <a:xfrm>
            <a:off x="0" y="0"/>
            <a:ext cx="3858600" cy="50733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7" name="Google Shape;517;p79"/>
          <p:cNvSpPr txBox="1">
            <a:spLocks noGrp="1"/>
          </p:cNvSpPr>
          <p:nvPr>
            <p:ph type="sldNum" idx="12"/>
          </p:nvPr>
        </p:nvSpPr>
        <p:spPr>
          <a:xfrm>
            <a:off x="8690250" y="4919355"/>
            <a:ext cx="4455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518" name="Google Shape;518;p79"/>
          <p:cNvSpPr txBox="1"/>
          <p:nvPr/>
        </p:nvSpPr>
        <p:spPr>
          <a:xfrm>
            <a:off x="4112425" y="1670100"/>
            <a:ext cx="4799700" cy="1893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4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Yet millions around the US face unnecessary suffering due to failures in care systems, which cost too much to deliver too little.</a:t>
            </a:r>
            <a:endParaRPr sz="224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19" name="Google Shape;519;p79"/>
          <p:cNvSpPr txBox="1"/>
          <p:nvPr/>
        </p:nvSpPr>
        <p:spPr>
          <a:xfrm>
            <a:off x="4343400" y="914400"/>
            <a:ext cx="44823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2929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Where Systems Fall Short</a:t>
            </a:r>
            <a:endParaRPr sz="2600">
              <a:solidFill>
                <a:srgbClr val="155F7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20" name="Google Shape;520;p79"/>
          <p:cNvPicPr preferRelativeResize="0"/>
          <p:nvPr/>
        </p:nvPicPr>
        <p:blipFill rotWithShape="1">
          <a:blip r:embed="rId3">
            <a:alphaModFix/>
          </a:blip>
          <a:srcRect l="9145" r="38230" b="1536"/>
          <a:stretch/>
        </p:blipFill>
        <p:spPr>
          <a:xfrm>
            <a:off x="0" y="-4350"/>
            <a:ext cx="3858601" cy="5073299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79"/>
          <p:cNvSpPr txBox="1"/>
          <p:nvPr/>
        </p:nvSpPr>
        <p:spPr>
          <a:xfrm>
            <a:off x="4343400" y="345215"/>
            <a:ext cx="7602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ARIADNE LABS</a:t>
            </a:r>
            <a:endParaRPr sz="9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523" name="Google Shape;523;p79"/>
          <p:cNvCxnSpPr/>
          <p:nvPr/>
        </p:nvCxnSpPr>
        <p:spPr>
          <a:xfrm>
            <a:off x="5129196" y="361202"/>
            <a:ext cx="0" cy="115200"/>
          </a:xfrm>
          <a:prstGeom prst="straightConnector1">
            <a:avLst/>
          </a:prstGeom>
          <a:noFill/>
          <a:ln w="9525" cap="flat" cmpd="sng">
            <a:solidFill>
              <a:srgbClr val="91999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6BB22A19-C415-5A08-635B-F9C4A1F3C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riadne Deck 2024">
  <a:themeElements>
    <a:clrScheme name="Simple Light">
      <a:dk1>
        <a:srgbClr val="155F7A"/>
      </a:dk1>
      <a:lt1>
        <a:srgbClr val="FFFFFF"/>
      </a:lt1>
      <a:dk2>
        <a:srgbClr val="5B5D62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riadne Labs Presentation slide template WIDESCREEN 16:9">
  <a:themeElements>
    <a:clrScheme name="Simple Light">
      <a:dk1>
        <a:srgbClr val="000000"/>
      </a:dk1>
      <a:lt1>
        <a:srgbClr val="FFFFFF"/>
      </a:lt1>
      <a:dk2>
        <a:srgbClr val="5B5D62"/>
      </a:dk2>
      <a:lt2>
        <a:srgbClr val="91999F"/>
      </a:lt2>
      <a:accent1>
        <a:srgbClr val="FAAF3F"/>
      </a:accent1>
      <a:accent2>
        <a:srgbClr val="00ACC5"/>
      </a:accent2>
      <a:accent3>
        <a:srgbClr val="008678"/>
      </a:accent3>
      <a:accent4>
        <a:srgbClr val="92226E"/>
      </a:accent4>
      <a:accent5>
        <a:srgbClr val="F37420"/>
      </a:accent5>
      <a:accent6>
        <a:srgbClr val="AAC032"/>
      </a:accent6>
      <a:hlink>
        <a:srgbClr val="155F7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riadne Deck 2024">
  <a:themeElements>
    <a:clrScheme name="Simple Light">
      <a:dk1>
        <a:srgbClr val="155F7A"/>
      </a:dk1>
      <a:lt1>
        <a:srgbClr val="FFFFFF"/>
      </a:lt1>
      <a:dk2>
        <a:srgbClr val="5B5D62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Ariadne Labs Presentation slide template WIDESCREEN 16:9">
  <a:themeElements>
    <a:clrScheme name="Simple Light">
      <a:dk1>
        <a:srgbClr val="000000"/>
      </a:dk1>
      <a:lt1>
        <a:srgbClr val="FFFFFF"/>
      </a:lt1>
      <a:dk2>
        <a:srgbClr val="5B5D62"/>
      </a:dk2>
      <a:lt2>
        <a:srgbClr val="91999F"/>
      </a:lt2>
      <a:accent1>
        <a:srgbClr val="FAAF3F"/>
      </a:accent1>
      <a:accent2>
        <a:srgbClr val="00ACC5"/>
      </a:accent2>
      <a:accent3>
        <a:srgbClr val="008678"/>
      </a:accent3>
      <a:accent4>
        <a:srgbClr val="92226E"/>
      </a:accent4>
      <a:accent5>
        <a:srgbClr val="F37420"/>
      </a:accent5>
      <a:accent6>
        <a:srgbClr val="AAC032"/>
      </a:accent6>
      <a:hlink>
        <a:srgbClr val="155F7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Ariadne Deck 2024">
  <a:themeElements>
    <a:clrScheme name="Simple Light">
      <a:dk1>
        <a:srgbClr val="155F7A"/>
      </a:dk1>
      <a:lt1>
        <a:srgbClr val="FFFFFF"/>
      </a:lt1>
      <a:dk2>
        <a:srgbClr val="5B5D62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Ariadne Deck 2024">
  <a:themeElements>
    <a:clrScheme name="Simple Light">
      <a:dk1>
        <a:srgbClr val="155F7A"/>
      </a:dk1>
      <a:lt1>
        <a:srgbClr val="FFFFFF"/>
      </a:lt1>
      <a:dk2>
        <a:srgbClr val="5B5D62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DDF94EB6690B45BC9497696021C032" ma:contentTypeVersion="12" ma:contentTypeDescription="Create a new document." ma:contentTypeScope="" ma:versionID="b5511952c63ed41727d3c4533ccb6905">
  <xsd:schema xmlns:xsd="http://www.w3.org/2001/XMLSchema" xmlns:xs="http://www.w3.org/2001/XMLSchema" xmlns:p="http://schemas.microsoft.com/office/2006/metadata/properties" xmlns:ns2="f3b1d26d-160f-43af-9308-7ea5d3dd2c70" xmlns:ns3="a6f107b9-b596-461e-8851-85383e20fa59" targetNamespace="http://schemas.microsoft.com/office/2006/metadata/properties" ma:root="true" ma:fieldsID="c86f35ce65e5b0caf1870cdd0d339972" ns2:_="" ns3:_="">
    <xsd:import namespace="f3b1d26d-160f-43af-9308-7ea5d3dd2c70"/>
    <xsd:import namespace="a6f107b9-b596-461e-8851-85383e20fa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b1d26d-160f-43af-9308-7ea5d3dd2c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5f58e485-0d26-4f10-8645-ad2692e9af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107b9-b596-461e-8851-85383e20fa59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dec236d0-3c17-4c11-82a7-9855db687cf4}" ma:internalName="TaxCatchAll" ma:showField="CatchAllData" ma:web="a6f107b9-b596-461e-8851-85383e20fa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3b1d26d-160f-43af-9308-7ea5d3dd2c70">
      <Terms xmlns="http://schemas.microsoft.com/office/infopath/2007/PartnerControls"/>
    </lcf76f155ced4ddcb4097134ff3c332f>
    <TaxCatchAll xmlns="a6f107b9-b596-461e-8851-85383e20fa59" xsi:nil="true"/>
  </documentManagement>
</p:properties>
</file>

<file path=customXml/itemProps1.xml><?xml version="1.0" encoding="utf-8"?>
<ds:datastoreItem xmlns:ds="http://schemas.openxmlformats.org/officeDocument/2006/customXml" ds:itemID="{820F073D-B205-4361-A0DC-B3B7B7B7CF4E}"/>
</file>

<file path=customXml/itemProps2.xml><?xml version="1.0" encoding="utf-8"?>
<ds:datastoreItem xmlns:ds="http://schemas.openxmlformats.org/officeDocument/2006/customXml" ds:itemID="{B536AEDE-0A4F-43BA-9C04-86E82F189E4A}"/>
</file>

<file path=customXml/itemProps3.xml><?xml version="1.0" encoding="utf-8"?>
<ds:datastoreItem xmlns:ds="http://schemas.openxmlformats.org/officeDocument/2006/customXml" ds:itemID="{294AAD2B-FDD7-421E-AF6A-653F8A4CE418}"/>
</file>

<file path=docProps/app.xml><?xml version="1.0" encoding="utf-8"?>
<Properties xmlns="http://schemas.openxmlformats.org/officeDocument/2006/extended-properties" xmlns:vt="http://schemas.openxmlformats.org/officeDocument/2006/docPropsVTypes">
  <TotalTime>7326</TotalTime>
  <Words>3232</Words>
  <Application>Microsoft Macintosh PowerPoint</Application>
  <PresentationFormat>On-screen Show (16:9)</PresentationFormat>
  <Paragraphs>525</Paragraphs>
  <Slides>59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59</vt:i4>
      </vt:variant>
    </vt:vector>
  </HeadingPairs>
  <TitlesOfParts>
    <vt:vector size="92" baseType="lpstr">
      <vt:lpstr>Trebuchet MS</vt:lpstr>
      <vt:lpstr>Aptos</vt:lpstr>
      <vt:lpstr>Source Sans Pro Light</vt:lpstr>
      <vt:lpstr>Times New Roman</vt:lpstr>
      <vt:lpstr>Arial</vt:lpstr>
      <vt:lpstr>Courier New</vt:lpstr>
      <vt:lpstr>Montserrat Light</vt:lpstr>
      <vt:lpstr>Arial Narrow</vt:lpstr>
      <vt:lpstr>Petrona Medium</vt:lpstr>
      <vt:lpstr>Montserrat</vt:lpstr>
      <vt:lpstr>Noto Sans Symbols</vt:lpstr>
      <vt:lpstr>DM Serif Display</vt:lpstr>
      <vt:lpstr>Georgia</vt:lpstr>
      <vt:lpstr>Petrona Black</vt:lpstr>
      <vt:lpstr>Times</vt:lpstr>
      <vt:lpstr>Raleway</vt:lpstr>
      <vt:lpstr>Aptos Display</vt:lpstr>
      <vt:lpstr>DM Serif Text</vt:lpstr>
      <vt:lpstr>Source Sans Pro SemiBold</vt:lpstr>
      <vt:lpstr>Source Sans Pro</vt:lpstr>
      <vt:lpstr>Wingdings</vt:lpstr>
      <vt:lpstr>Calibri</vt:lpstr>
      <vt:lpstr>Franklin Gothic Book</vt:lpstr>
      <vt:lpstr>Ariadne Deck 2024</vt:lpstr>
      <vt:lpstr>Simple Light</vt:lpstr>
      <vt:lpstr>Ariadne Labs Presentation slide template WIDESCREEN 16:9</vt:lpstr>
      <vt:lpstr>1_Ariadne Deck 2024</vt:lpstr>
      <vt:lpstr>1_Ariadne Labs Presentation slide template WIDESCREEN 16:9</vt:lpstr>
      <vt:lpstr>1_Simple Light</vt:lpstr>
      <vt:lpstr>2_Ariadne Deck 2024</vt:lpstr>
      <vt:lpstr>1_Office Theme</vt:lpstr>
      <vt:lpstr>3_Ariadne Deck 2024</vt:lpstr>
      <vt:lpstr>2_Simple Light</vt:lpstr>
      <vt:lpstr>5 Opportunities for Internal Medicine to Meet the Health Care Needs of the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Implementation Matters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Opportunity to use new genetic tools in a broader 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Rural RCT findings</vt:lpstr>
      <vt:lpstr>What if we could deliver advanced hospital-level care to every rural county in America?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Internal Medicine Management Capacities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Bitton, Asaf,MD, MPH</cp:lastModifiedBy>
  <cp:revision>17</cp:revision>
  <dcterms:modified xsi:type="dcterms:W3CDTF">2026-05-15T11:39:14Z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0x010100DEDDF94EB6690B45BC9497696021C032</vt:lpwstr>
  </property>
</Properties>
</file>