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drawings/drawing1.xml" ContentType="application/vnd.openxmlformats-officedocument.drawingml.chartshapes+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olors2.xml" ContentType="application/vnd.ms-office.chartcolorstyle+xml"/>
  <Override PartName="/ppt/charts/style2.xml" ContentType="application/vnd.ms-office.chartstyle+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harts/chartEx1.xml" ContentType="application/vnd.ms-office.chartex+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25"/>
  </p:notesMasterIdLst>
  <p:sldIdLst>
    <p:sldId id="2147482406" r:id="rId3"/>
    <p:sldId id="2147482872" r:id="rId4"/>
    <p:sldId id="2147482876" r:id="rId5"/>
    <p:sldId id="268" r:id="rId6"/>
    <p:sldId id="2147482862" r:id="rId7"/>
    <p:sldId id="2147482863" r:id="rId8"/>
    <p:sldId id="287" r:id="rId9"/>
    <p:sldId id="289" r:id="rId10"/>
    <p:sldId id="2147482864" r:id="rId11"/>
    <p:sldId id="2147482880" r:id="rId12"/>
    <p:sldId id="2147482879" r:id="rId13"/>
    <p:sldId id="2147482881" r:id="rId14"/>
    <p:sldId id="2147482909" r:id="rId15"/>
    <p:sldId id="2147482882" r:id="rId16"/>
    <p:sldId id="2147482865" r:id="rId17"/>
    <p:sldId id="2147482866" r:id="rId18"/>
    <p:sldId id="2147482910" r:id="rId19"/>
    <p:sldId id="2147482869" r:id="rId20"/>
    <p:sldId id="2147482870" r:id="rId21"/>
    <p:sldId id="2147482911" r:id="rId22"/>
    <p:sldId id="2147482724" r:id="rId23"/>
    <p:sldId id="214748284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BADAA6-1F31-EE68-6837-B950F280E985}" v="34" dt="2026-05-14T00:23:30.079"/>
    <p1510:client id="{6A79771F-A46C-47C2-996E-4C97E775B5E7}" v="159" dt="2026-05-12T21:16:57.802"/>
    <p1510:client id="{BFACF16E-999C-675B-48C7-123701E01272}" v="127" dt="2026-05-14T01:13:06.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21_C2B94D0A.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_11F_9C73E71F.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Funding</c:v>
                </c:pt>
              </c:strCache>
            </c:strRef>
          </c:tx>
          <c:spPr>
            <a:solidFill>
              <a:srgbClr val="009999"/>
            </a:solidFill>
            <a:ln>
              <a:noFill/>
            </a:ln>
            <a:effectLst/>
          </c:spPr>
          <c:invertIfNegative val="0"/>
          <c:dPt>
            <c:idx val="15"/>
            <c:invertIfNegative val="0"/>
            <c:bubble3D val="0"/>
            <c:spPr>
              <a:pattFill prst="pct50">
                <a:fgClr>
                  <a:srgbClr val="009999"/>
                </a:fgClr>
                <a:bgClr>
                  <a:schemeClr val="bg1"/>
                </a:bgClr>
              </a:pattFill>
              <a:ln>
                <a:noFill/>
              </a:ln>
              <a:effectLst/>
            </c:spPr>
            <c:extLst>
              <c:ext xmlns:c16="http://schemas.microsoft.com/office/drawing/2014/chart" uri="{C3380CC4-5D6E-409C-BE32-E72D297353CC}">
                <c16:uniqueId val="{00000003-A7EB-4A6E-BF06-6BD1165A6C64}"/>
              </c:ext>
            </c:extLst>
          </c:dPt>
          <c:dPt>
            <c:idx val="16"/>
            <c:invertIfNegative val="0"/>
            <c:bubble3D val="0"/>
            <c:spPr>
              <a:pattFill prst="pct50">
                <a:fgClr>
                  <a:srgbClr val="009999"/>
                </a:fgClr>
                <a:bgClr>
                  <a:schemeClr val="bg1"/>
                </a:bgClr>
              </a:pattFill>
              <a:ln>
                <a:noFill/>
              </a:ln>
              <a:effectLst/>
            </c:spPr>
            <c:extLst>
              <c:ext xmlns:c16="http://schemas.microsoft.com/office/drawing/2014/chart" uri="{C3380CC4-5D6E-409C-BE32-E72D297353CC}">
                <c16:uniqueId val="{00000002-A7EB-4A6E-BF06-6BD1165A6C64}"/>
              </c:ext>
            </c:extLst>
          </c:dPt>
          <c:dPt>
            <c:idx val="17"/>
            <c:invertIfNegative val="0"/>
            <c:bubble3D val="0"/>
            <c:spPr>
              <a:pattFill prst="pct50">
                <a:fgClr>
                  <a:srgbClr val="009999"/>
                </a:fgClr>
                <a:bgClr>
                  <a:schemeClr val="bg1"/>
                </a:bgClr>
              </a:pattFill>
              <a:ln>
                <a:noFill/>
              </a:ln>
              <a:effectLst/>
            </c:spPr>
            <c:extLst>
              <c:ext xmlns:c16="http://schemas.microsoft.com/office/drawing/2014/chart" uri="{C3380CC4-5D6E-409C-BE32-E72D297353CC}">
                <c16:uniqueId val="{00000001-A7EB-4A6E-BF06-6BD1165A6C64}"/>
              </c:ext>
            </c:extLst>
          </c:dPt>
          <c:dPt>
            <c:idx val="18"/>
            <c:invertIfNegative val="0"/>
            <c:bubble3D val="0"/>
            <c:spPr>
              <a:pattFill prst="pct50">
                <a:fgClr>
                  <a:srgbClr val="009999"/>
                </a:fgClr>
                <a:bgClr>
                  <a:schemeClr val="bg1"/>
                </a:bgClr>
              </a:pattFill>
              <a:ln>
                <a:noFill/>
              </a:ln>
              <a:effectLst/>
            </c:spPr>
            <c:extLst>
              <c:ext xmlns:c16="http://schemas.microsoft.com/office/drawing/2014/chart" uri="{C3380CC4-5D6E-409C-BE32-E72D297353CC}">
                <c16:uniqueId val="{00000000-A7EB-4A6E-BF06-6BD1165A6C64}"/>
              </c:ext>
            </c:extLst>
          </c:dPt>
          <c:cat>
            <c:numRef>
              <c:f>Sheet1!$A$2:$A$20</c:f>
              <c:numCache>
                <c:formatCode>General</c:formatCode>
                <c:ptCount val="19"/>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numCache>
            </c:numRef>
          </c:cat>
          <c:val>
            <c:numRef>
              <c:f>Sheet1!$B$2:$B$20</c:f>
              <c:numCache>
                <c:formatCode>General</c:formatCode>
                <c:ptCount val="19"/>
                <c:pt idx="0">
                  <c:v>8233510</c:v>
                </c:pt>
                <c:pt idx="1">
                  <c:v>18688762</c:v>
                </c:pt>
                <c:pt idx="2">
                  <c:v>42735841</c:v>
                </c:pt>
                <c:pt idx="3">
                  <c:v>72664000</c:v>
                </c:pt>
                <c:pt idx="4">
                  <c:v>86255827</c:v>
                </c:pt>
                <c:pt idx="5">
                  <c:v>60000000</c:v>
                </c:pt>
                <c:pt idx="6">
                  <c:v>55860000</c:v>
                </c:pt>
                <c:pt idx="7">
                  <c:v>126500000</c:v>
                </c:pt>
                <c:pt idx="8">
                  <c:v>126500000</c:v>
                </c:pt>
                <c:pt idx="9">
                  <c:v>126500000</c:v>
                </c:pt>
                <c:pt idx="10">
                  <c:v>164112500</c:v>
                </c:pt>
                <c:pt idx="11">
                  <c:v>155000000</c:v>
                </c:pt>
                <c:pt idx="12">
                  <c:v>175000000</c:v>
                </c:pt>
                <c:pt idx="13">
                  <c:v>175479451</c:v>
                </c:pt>
                <c:pt idx="14">
                  <c:v>175000000</c:v>
                </c:pt>
                <c:pt idx="15">
                  <c:v>225000000</c:v>
                </c:pt>
                <c:pt idx="16">
                  <c:v>236000000</c:v>
                </c:pt>
                <c:pt idx="17">
                  <c:v>259000000</c:v>
                </c:pt>
                <c:pt idx="18">
                  <c:v>283000000</c:v>
                </c:pt>
              </c:numCache>
            </c:numRef>
          </c:val>
          <c:extLst>
            <c:ext xmlns:c16="http://schemas.microsoft.com/office/drawing/2014/chart" uri="{C3380CC4-5D6E-409C-BE32-E72D297353CC}">
              <c16:uniqueId val="{00000000-448B-4512-9A4C-8C714347E4B3}"/>
            </c:ext>
          </c:extLst>
        </c:ser>
        <c:dLbls>
          <c:showLegendKey val="0"/>
          <c:showVal val="0"/>
          <c:showCatName val="0"/>
          <c:showSerName val="0"/>
          <c:showPercent val="0"/>
          <c:showBubbleSize val="0"/>
        </c:dLbls>
        <c:gapWidth val="150"/>
        <c:axId val="96966639"/>
        <c:axId val="96963279"/>
      </c:barChart>
      <c:lineChart>
        <c:grouping val="standard"/>
        <c:varyColors val="0"/>
        <c:ser>
          <c:idx val="3"/>
          <c:order val="1"/>
          <c:tx>
            <c:strRef>
              <c:f>Sheet1!$C$1</c:f>
              <c:strCache>
                <c:ptCount val="1"/>
                <c:pt idx="0">
                  <c:v>FTE</c:v>
                </c:pt>
              </c:strCache>
            </c:strRef>
          </c:tx>
          <c:spPr>
            <a:ln w="28575" cap="rnd">
              <a:solidFill>
                <a:schemeClr val="accent2"/>
              </a:solidFill>
              <a:round/>
            </a:ln>
            <a:effectLst/>
          </c:spPr>
          <c:marker>
            <c:symbol val="none"/>
          </c:marker>
          <c:cat>
            <c:numRef>
              <c:f>Sheet1!$A$2:$A$20</c:f>
              <c:numCache>
                <c:formatCode>General</c:formatCode>
                <c:ptCount val="19"/>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numCache>
            </c:numRef>
          </c:cat>
          <c:val>
            <c:numRef>
              <c:f>Sheet1!$C$2:$C$20</c:f>
              <c:numCache>
                <c:formatCode>General</c:formatCode>
                <c:ptCount val="19"/>
                <c:pt idx="0">
                  <c:v>63</c:v>
                </c:pt>
                <c:pt idx="1">
                  <c:v>143</c:v>
                </c:pt>
                <c:pt idx="2">
                  <c:v>327</c:v>
                </c:pt>
                <c:pt idx="3">
                  <c:v>556</c:v>
                </c:pt>
                <c:pt idx="4">
                  <c:v>660</c:v>
                </c:pt>
                <c:pt idx="5">
                  <c:v>742</c:v>
                </c:pt>
                <c:pt idx="6">
                  <c:v>713</c:v>
                </c:pt>
                <c:pt idx="7">
                  <c:v>728</c:v>
                </c:pt>
                <c:pt idx="8">
                  <c:v>738</c:v>
                </c:pt>
                <c:pt idx="9">
                  <c:v>769</c:v>
                </c:pt>
                <c:pt idx="10">
                  <c:v>793</c:v>
                </c:pt>
                <c:pt idx="11">
                  <c:v>969</c:v>
                </c:pt>
                <c:pt idx="12">
                  <c:v>1100</c:v>
                </c:pt>
                <c:pt idx="13">
                  <c:v>1100</c:v>
                </c:pt>
                <c:pt idx="14">
                  <c:v>1207</c:v>
                </c:pt>
                <c:pt idx="15">
                  <c:v>1333</c:v>
                </c:pt>
                <c:pt idx="16">
                  <c:v>1398</c:v>
                </c:pt>
                <c:pt idx="17">
                  <c:v>1446</c:v>
                </c:pt>
                <c:pt idx="18">
                  <c:v>1492</c:v>
                </c:pt>
              </c:numCache>
            </c:numRef>
          </c:val>
          <c:smooth val="0"/>
          <c:extLst>
            <c:ext xmlns:c16="http://schemas.microsoft.com/office/drawing/2014/chart" uri="{C3380CC4-5D6E-409C-BE32-E72D297353CC}">
              <c16:uniqueId val="{00000003-448B-4512-9A4C-8C714347E4B3}"/>
            </c:ext>
          </c:extLst>
        </c:ser>
        <c:dLbls>
          <c:showLegendKey val="0"/>
          <c:showVal val="0"/>
          <c:showCatName val="0"/>
          <c:showSerName val="0"/>
          <c:showPercent val="0"/>
          <c:showBubbleSize val="0"/>
        </c:dLbls>
        <c:marker val="1"/>
        <c:smooth val="0"/>
        <c:axId val="86240047"/>
        <c:axId val="86248207"/>
      </c:lineChart>
      <c:catAx>
        <c:axId val="96966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6963279"/>
        <c:crosses val="autoZero"/>
        <c:auto val="1"/>
        <c:lblAlgn val="ctr"/>
        <c:lblOffset val="100"/>
        <c:noMultiLvlLbl val="0"/>
      </c:catAx>
      <c:valAx>
        <c:axId val="9696327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6966639"/>
        <c:crosses val="autoZero"/>
        <c:crossBetween val="between"/>
      </c:valAx>
      <c:valAx>
        <c:axId val="86248207"/>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6240047"/>
        <c:crosses val="max"/>
        <c:crossBetween val="between"/>
      </c:valAx>
      <c:catAx>
        <c:axId val="86240047"/>
        <c:scaling>
          <c:orientation val="minMax"/>
        </c:scaling>
        <c:delete val="1"/>
        <c:axPos val="b"/>
        <c:numFmt formatCode="General" sourceLinked="1"/>
        <c:majorTickMark val="out"/>
        <c:minorTickMark val="none"/>
        <c:tickLblPos val="nextTo"/>
        <c:crossAx val="8624820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userShapes r:id="rId4"/>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Medicare</cx:pt>
          <cx:pt idx="1">Medicaid</cx:pt>
          <cx:pt idx="2">VA</cx:pt>
          <cx:pt idx="3">CHGME</cx:pt>
          <cx:pt idx="4">THCGME</cx:pt>
        </cx:lvl>
      </cx:strDim>
      <cx:numDim type="val">
        <cx:f>Sheet1!$B$2:$B$6</cx:f>
        <cx:lvl ptCount="5" formatCode="General">
          <cx:pt idx="0">22000000000</cx:pt>
          <cx:pt idx="1">7390000000</cx:pt>
          <cx:pt idx="2">2040000000</cx:pt>
          <cx:pt idx="3">395000000</cx:pt>
          <cx:pt idx="4">225000000</cx:pt>
        </cx:lvl>
      </cx:numDim>
    </cx:data>
  </cx:chartData>
  <cx:chart>
    <cx:title pos="t" align="ctr" overlay="0">
      <cx:tx>
        <cx:rich>
          <a:bodyPr rot="0" spcFirstLastPara="1" vertOverflow="ellipsis" vert="horz" wrap="square" lIns="38100" tIns="19050" rIns="38100" bIns="19050" anchor="ctr" anchorCtr="1" compatLnSpc="0"/>
          <a:lstStyle/>
          <a:p>
            <a:pPr algn="ctr" rtl="0">
              <a:defRPr sz="4000" b="0" i="0" u="none" strike="noStrike" kern="1200" cap="none" spc="20" baseline="0">
                <a:solidFill>
                  <a:schemeClr val="tx1"/>
                </a:solidFill>
                <a:latin typeface="+mn-lt"/>
                <a:ea typeface="Poppins" panose="00000500000000000000" pitchFamily="2" charset="0"/>
                <a:cs typeface="Poppins" panose="00000500000000000000" pitchFamily="2" charset="0"/>
              </a:defRPr>
            </a:pPr>
            <a:r>
              <a:rPr kumimoji="0" lang="en-US" sz="4000" b="0" i="0" u="none" strike="noStrike" kern="1200" cap="none" spc="20" normalizeH="0" baseline="0" noProof="0">
                <a:ln>
                  <a:noFill/>
                </a:ln>
                <a:solidFill>
                  <a:schemeClr val="tx1"/>
                </a:solidFill>
                <a:effectLst/>
                <a:uLnTx/>
                <a:uFillTx/>
                <a:latin typeface="+mn-lt"/>
                <a:cs typeface="Poppins" panose="00000500000000000000" pitchFamily="2" charset="0"/>
              </a:rPr>
              <a:t>Graduate Medical Education Spending</a:t>
            </a:r>
            <a:endParaRPr kumimoji="0" lang="en-US" sz="4000" b="0" i="0" u="none" strike="noStrike" kern="1200" cap="none" spc="20" normalizeH="0" baseline="30000" noProof="0">
              <a:ln>
                <a:noFill/>
              </a:ln>
              <a:solidFill>
                <a:schemeClr val="tx1"/>
              </a:solidFill>
              <a:effectLst/>
              <a:uLnTx/>
              <a:uFillTx/>
              <a:latin typeface="+mn-lt"/>
              <a:cs typeface="Poppins" panose="00000500000000000000" pitchFamily="2" charset="0"/>
            </a:endParaRPr>
          </a:p>
        </cx:rich>
      </cx:tx>
    </cx:title>
    <cx:plotArea>
      <cx:plotAreaRegion>
        <cx:series layoutId="funnel" uniqueId="{7E3B3897-AABF-47B8-AA09-72865F7786B6}">
          <cx:tx>
            <cx:txData>
              <cx:f>Sheet1!$B$1</cx:f>
              <cx:v>GME spending</cx:v>
            </cx:txData>
          </cx:tx>
          <cx:spPr>
            <a:solidFill>
              <a:schemeClr val="accent1"/>
            </a:solidFill>
          </cx:spPr>
          <cx:dataLabels>
            <cx:numFmt formatCode="$#,##0" sourceLinked="0"/>
            <cx:txPr>
              <a:bodyPr spcFirstLastPara="1" vertOverflow="ellipsis" horzOverflow="overflow" wrap="square" lIns="0" tIns="0" rIns="0" bIns="0" anchor="ctr" anchorCtr="1"/>
              <a:lstStyle/>
              <a:p>
                <a:pPr algn="ctr" rtl="0">
                  <a:defRPr sz="2400" b="0">
                    <a:latin typeface="Poppins" panose="00000500000000000000" pitchFamily="2" charset="0"/>
                    <a:ea typeface="Poppins" panose="00000500000000000000" pitchFamily="2" charset="0"/>
                    <a:cs typeface="Poppins" panose="00000500000000000000" pitchFamily="2" charset="0"/>
                  </a:defRPr>
                </a:pPr>
                <a:endParaRPr lang="en-US" sz="2400" b="0" i="0" u="none" strike="noStrike" baseline="0">
                  <a:solidFill>
                    <a:srgbClr val="FFFFFF"/>
                  </a:solidFill>
                  <a:latin typeface="Poppins" panose="00000500000000000000" pitchFamily="2" charset="0"/>
                  <a:cs typeface="Poppins" panose="00000500000000000000" pitchFamily="2" charset="0"/>
                </a:endParaRPr>
              </a:p>
            </cx:txPr>
            <cx:visibility seriesName="0" categoryName="0" value="1"/>
            <cx:separator>, </cx:separator>
            <cx:dataLabel idx="0">
              <cx:numFmt formatCode="$#,##0" sourceLinked="0"/>
              <cx:txPr>
                <a:bodyPr spcFirstLastPara="1" vertOverflow="ellipsis" horzOverflow="overflow" wrap="square" lIns="0" tIns="0" rIns="0" bIns="0" anchor="ctr" anchorCtr="1"/>
                <a:lstStyle/>
                <a:p>
                  <a:pPr algn="ctr" rtl="0">
                    <a:defRPr sz="2400">
                      <a:latin typeface="+mn-lt"/>
                    </a:defRPr>
                  </a:pPr>
                  <a:r>
                    <a:rPr lang="en-US" sz="2400" b="0" i="0" u="none" strike="noStrike" baseline="0">
                      <a:solidFill>
                        <a:srgbClr val="FFFFFF"/>
                      </a:solidFill>
                      <a:latin typeface="+mn-lt"/>
                      <a:cs typeface="Poppins" panose="00000500000000000000" pitchFamily="2" charset="0"/>
                    </a:rPr>
                    <a:t>$22,000,000,000</a:t>
                  </a:r>
                </a:p>
              </cx:txPr>
              <cx:visibility seriesName="0" categoryName="0" value="1"/>
              <cx:separator>, </cx:separator>
            </cx:dataLabel>
            <cx:dataLabel idx="1">
              <cx:numFmt formatCode="$#,##0" sourceLinked="0"/>
              <cx:txPr>
                <a:bodyPr spcFirstLastPara="1" vertOverflow="ellipsis" horzOverflow="overflow" wrap="square" lIns="0" tIns="0" rIns="0" bIns="0" anchor="ctr" anchorCtr="1"/>
                <a:lstStyle/>
                <a:p>
                  <a:pPr algn="ctr" rtl="0">
                    <a:defRPr>
                      <a:latin typeface="+mn-lt"/>
                    </a:defRPr>
                  </a:pPr>
                  <a:r>
                    <a:rPr lang="en-US" sz="2400" b="0" i="0" u="none" strike="noStrike" baseline="0">
                      <a:solidFill>
                        <a:srgbClr val="FFFFFF"/>
                      </a:solidFill>
                      <a:latin typeface="+mn-lt"/>
                      <a:cs typeface="Poppins" panose="00000500000000000000" pitchFamily="2" charset="0"/>
                    </a:rPr>
                    <a:t>$7,390,000,000</a:t>
                  </a:r>
                </a:p>
              </cx:txPr>
              <cx:visibility seriesName="0" categoryName="0" value="1"/>
              <cx:separator>, </cx:separator>
            </cx:dataLabel>
            <cx:dataLabel idx="2">
              <cx:numFmt formatCode="$#,##0" sourceLinked="0"/>
              <cx:txPr>
                <a:bodyPr spcFirstLastPara="1" vertOverflow="ellipsis" horzOverflow="overflow" wrap="square" lIns="0" tIns="0" rIns="0" bIns="0" anchor="ctr" anchorCtr="1"/>
                <a:lstStyle/>
                <a:p>
                  <a:pPr algn="ctr" rtl="0">
                    <a:defRPr sz="1200"/>
                  </a:pPr>
                  <a:r>
                    <a:rPr lang="en-US" sz="1200" b="0" i="0" u="none" strike="noStrike" baseline="0">
                      <a:solidFill>
                        <a:srgbClr val="FFFFFF"/>
                      </a:solidFill>
                      <a:latin typeface="Poppins" panose="00000500000000000000" pitchFamily="2" charset="0"/>
                      <a:cs typeface="Poppins" panose="00000500000000000000" pitchFamily="2" charset="0"/>
                    </a:rPr>
                    <a:t>$2,040,000,000</a:t>
                  </a:r>
                </a:p>
              </cx:txPr>
              <cx:visibility seriesName="0" categoryName="0" value="1"/>
              <cx:separator>, </cx:separator>
            </cx:dataLabel>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2400" b="0">
                <a:solidFill>
                  <a:schemeClr val="tx1"/>
                </a:solidFill>
                <a:latin typeface="+mn-lt"/>
                <a:ea typeface="Poppins" panose="00000500000000000000" pitchFamily="2" charset="0"/>
                <a:cs typeface="Poppins" panose="00000500000000000000" pitchFamily="2" charset="0"/>
              </a:defRPr>
            </a:pPr>
            <a:endParaRPr lang="en-US" sz="2400" b="0" i="0" u="none" strike="noStrike" baseline="0">
              <a:solidFill>
                <a:schemeClr val="tx1"/>
              </a:solidFill>
              <a:latin typeface="+mn-lt"/>
              <a:cs typeface="Poppins" panose="00000500000000000000" pitchFamily="2" charset="0"/>
            </a:endParaRPr>
          </a:p>
        </cx:txPr>
      </cx:axis>
    </cx:plotArea>
  </cx:chart>
</cx: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BCC72B-E778-454C-A0E0-C13833EECAAF}"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06B0AE2B-3D6C-4704-A398-8EF586FC4B8C}">
      <dgm:prSet phldrT="[Text]" phldr="0"/>
      <dgm:spPr/>
      <dgm:t>
        <a:bodyPr/>
        <a:lstStyle/>
        <a:p>
          <a:r>
            <a:rPr lang="en-US">
              <a:latin typeface="Aptos Display" panose="02110004020202020204"/>
            </a:rPr>
            <a:t>Access</a:t>
          </a:r>
          <a:endParaRPr lang="en-US"/>
        </a:p>
      </dgm:t>
    </dgm:pt>
    <dgm:pt modelId="{7E5F8475-021C-46F3-8BA8-7F45D025982B}" type="parTrans" cxnId="{FFF71BFF-6663-4E00-AD60-95C92B37056A}">
      <dgm:prSet/>
      <dgm:spPr/>
      <dgm:t>
        <a:bodyPr/>
        <a:lstStyle/>
        <a:p>
          <a:endParaRPr lang="en-US"/>
        </a:p>
      </dgm:t>
    </dgm:pt>
    <dgm:pt modelId="{A493896E-53C4-4C15-9EF0-6F6677B244BE}" type="sibTrans" cxnId="{FFF71BFF-6663-4E00-AD60-95C92B37056A}">
      <dgm:prSet/>
      <dgm:spPr/>
      <dgm:t>
        <a:bodyPr/>
        <a:lstStyle/>
        <a:p>
          <a:endParaRPr lang="en-US"/>
        </a:p>
      </dgm:t>
    </dgm:pt>
    <dgm:pt modelId="{AD1B9CFB-C898-49A8-937B-BF8847EB6C4E}">
      <dgm:prSet phldrT="[Text]" phldr="0" custT="0"/>
      <dgm:spPr/>
      <dgm:t>
        <a:bodyPr/>
        <a:lstStyle/>
        <a:p>
          <a:pPr rtl="0"/>
          <a:r>
            <a:rPr lang="en-US" sz="1800" b="1">
              <a:latin typeface="Aptos Display" panose="02110004020202020204"/>
            </a:rPr>
            <a:t>99% NP Residents received training in Medically Underserved Communities and Primary Care settings</a:t>
          </a:r>
          <a:endParaRPr lang="en-US" sz="1800" b="1"/>
        </a:p>
      </dgm:t>
    </dgm:pt>
    <dgm:pt modelId="{B095EBE2-78B7-4718-8EBE-F5F8AD8413D6}" type="parTrans" cxnId="{88975877-76B0-4924-913E-E803703095F7}">
      <dgm:prSet/>
      <dgm:spPr/>
      <dgm:t>
        <a:bodyPr/>
        <a:lstStyle/>
        <a:p>
          <a:endParaRPr lang="en-US"/>
        </a:p>
      </dgm:t>
    </dgm:pt>
    <dgm:pt modelId="{387F7E1A-9F19-4D88-A00E-EC739AAEA3E9}" type="sibTrans" cxnId="{88975877-76B0-4924-913E-E803703095F7}">
      <dgm:prSet/>
      <dgm:spPr/>
      <dgm:t>
        <a:bodyPr/>
        <a:lstStyle/>
        <a:p>
          <a:endParaRPr lang="en-US"/>
        </a:p>
      </dgm:t>
    </dgm:pt>
    <dgm:pt modelId="{2E9A1859-8069-45D7-BDB1-578D070D97B4}">
      <dgm:prSet phldrT="[Text]" phldr="0"/>
      <dgm:spPr/>
      <dgm:t>
        <a:bodyPr/>
        <a:lstStyle/>
        <a:p>
          <a:r>
            <a:rPr lang="en-US">
              <a:latin typeface="Aptos Display" panose="02110004020202020204"/>
            </a:rPr>
            <a:t>Supply</a:t>
          </a:r>
          <a:endParaRPr lang="en-US"/>
        </a:p>
      </dgm:t>
    </dgm:pt>
    <dgm:pt modelId="{320B812D-EC17-4273-B348-9C79D40FB7D3}" type="parTrans" cxnId="{65A24C15-1C63-4528-A35B-960D9E3FC5CD}">
      <dgm:prSet/>
      <dgm:spPr/>
      <dgm:t>
        <a:bodyPr/>
        <a:lstStyle/>
        <a:p>
          <a:endParaRPr lang="en-US"/>
        </a:p>
      </dgm:t>
    </dgm:pt>
    <dgm:pt modelId="{440FE423-A4D2-4FA9-9C57-2070BA925CFA}" type="sibTrans" cxnId="{65A24C15-1C63-4528-A35B-960D9E3FC5CD}">
      <dgm:prSet/>
      <dgm:spPr/>
      <dgm:t>
        <a:bodyPr/>
        <a:lstStyle/>
        <a:p>
          <a:endParaRPr lang="en-US"/>
        </a:p>
      </dgm:t>
    </dgm:pt>
    <dgm:pt modelId="{E404BB1A-ACF9-4B7A-B9AA-C8B4D2A9D41C}">
      <dgm:prSet phldrT="[Text]" phldr="0"/>
      <dgm:spPr/>
      <dgm:t>
        <a:bodyPr/>
        <a:lstStyle/>
        <a:p>
          <a:pPr rtl="0"/>
          <a:r>
            <a:rPr lang="en-US" b="1">
              <a:latin typeface="Aptos Display" panose="02110004020202020204"/>
            </a:rPr>
            <a:t>Over 135 NP Residents and 84 preceptors in year 1</a:t>
          </a:r>
          <a:endParaRPr lang="en-US" b="1"/>
        </a:p>
      </dgm:t>
    </dgm:pt>
    <dgm:pt modelId="{7268EDF3-6537-42AA-9586-765DEEC2937D}" type="parTrans" cxnId="{47C12FE4-6184-4F3E-9BDC-406DC2C9D75B}">
      <dgm:prSet/>
      <dgm:spPr/>
      <dgm:t>
        <a:bodyPr/>
        <a:lstStyle/>
        <a:p>
          <a:endParaRPr lang="en-US"/>
        </a:p>
      </dgm:t>
    </dgm:pt>
    <dgm:pt modelId="{53D86F3C-D7F4-4AC7-BC6C-17C5F72B51C4}" type="sibTrans" cxnId="{47C12FE4-6184-4F3E-9BDC-406DC2C9D75B}">
      <dgm:prSet/>
      <dgm:spPr/>
      <dgm:t>
        <a:bodyPr/>
        <a:lstStyle/>
        <a:p>
          <a:endParaRPr lang="en-US"/>
        </a:p>
      </dgm:t>
    </dgm:pt>
    <dgm:pt modelId="{1C2EB081-5589-48D8-A14C-1623CB9B6B2E}">
      <dgm:prSet phldrT="[Text]" phldr="0"/>
      <dgm:spPr/>
      <dgm:t>
        <a:bodyPr/>
        <a:lstStyle/>
        <a:p>
          <a:r>
            <a:rPr lang="en-US">
              <a:latin typeface="Aptos Display" panose="02110004020202020204"/>
            </a:rPr>
            <a:t>Distribution</a:t>
          </a:r>
          <a:endParaRPr lang="en-US"/>
        </a:p>
      </dgm:t>
    </dgm:pt>
    <dgm:pt modelId="{73EE3225-4E35-4454-B42C-06AB7490AEA4}" type="parTrans" cxnId="{9543F1FA-CD57-4E9C-BBF1-69E66BA697F5}">
      <dgm:prSet/>
      <dgm:spPr/>
      <dgm:t>
        <a:bodyPr/>
        <a:lstStyle/>
        <a:p>
          <a:endParaRPr lang="en-US"/>
        </a:p>
      </dgm:t>
    </dgm:pt>
    <dgm:pt modelId="{D71DFFF9-9B44-4A84-A10C-3A48DED0C842}" type="sibTrans" cxnId="{9543F1FA-CD57-4E9C-BBF1-69E66BA697F5}">
      <dgm:prSet/>
      <dgm:spPr/>
      <dgm:t>
        <a:bodyPr/>
        <a:lstStyle/>
        <a:p>
          <a:endParaRPr lang="en-US"/>
        </a:p>
      </dgm:t>
    </dgm:pt>
    <dgm:pt modelId="{66A19F63-3722-4647-8C18-F23A257FA27C}">
      <dgm:prSet phldrT="[Text]" phldr="0"/>
      <dgm:spPr/>
      <dgm:t>
        <a:bodyPr/>
        <a:lstStyle/>
        <a:p>
          <a:r>
            <a:rPr lang="en-US" sz="2200">
              <a:latin typeface="Aptos Display" panose="02110004020202020204"/>
            </a:rPr>
            <a:t>Quality</a:t>
          </a:r>
        </a:p>
      </dgm:t>
    </dgm:pt>
    <dgm:pt modelId="{692BB52E-2784-4A33-A705-08A45414E8ED}" type="parTrans" cxnId="{97AE2F46-3004-409B-AED3-D2AEB036660B}">
      <dgm:prSet/>
      <dgm:spPr/>
    </dgm:pt>
    <dgm:pt modelId="{89571A79-AAB5-48F6-ADD2-54D0B124354F}" type="sibTrans" cxnId="{97AE2F46-3004-409B-AED3-D2AEB036660B}">
      <dgm:prSet/>
      <dgm:spPr/>
    </dgm:pt>
    <dgm:pt modelId="{8A6DF534-5BD4-46E1-8994-CD63C165F632}">
      <dgm:prSet phldrT="[Text]" phldr="0"/>
      <dgm:spPr/>
      <dgm:t>
        <a:bodyPr/>
        <a:lstStyle/>
        <a:p>
          <a:pPr rtl="0"/>
          <a:r>
            <a:rPr lang="en-US" sz="1800" b="1">
              <a:latin typeface="Aptos Display" panose="02110004020202020204"/>
            </a:rPr>
            <a:t>NP</a:t>
          </a:r>
          <a:r>
            <a:rPr lang="en-US" sz="1800" b="1"/>
            <a:t> residents participated in trainings related to COVID-19 (93%), opioid use treatment (91%), telehealth (84%), behavioral health integration </a:t>
          </a:r>
          <a:endParaRPr lang="en-US" sz="1800" b="1">
            <a:latin typeface="Aptos Display" panose="02110004020202020204"/>
          </a:endParaRPr>
        </a:p>
      </dgm:t>
    </dgm:pt>
    <dgm:pt modelId="{1A9DE36A-6259-4F5D-86BF-37B3C17BAAB5}" type="parTrans" cxnId="{D5160DCB-80EB-4A31-AC4D-2E01BF9779E7}">
      <dgm:prSet/>
      <dgm:spPr/>
    </dgm:pt>
    <dgm:pt modelId="{819714BF-773D-4535-83CC-0973CF8415F1}" type="sibTrans" cxnId="{D5160DCB-80EB-4A31-AC4D-2E01BF9779E7}">
      <dgm:prSet/>
      <dgm:spPr/>
    </dgm:pt>
    <dgm:pt modelId="{99993BCF-4D64-42BA-9B33-0CD5E1203381}">
      <dgm:prSet phldrT="[Text]" phldr="0" custT="1"/>
      <dgm:spPr/>
      <dgm:t>
        <a:bodyPr/>
        <a:lstStyle/>
        <a:p>
          <a:pPr rtl="0"/>
          <a:r>
            <a:rPr lang="en-US" sz="1100" b="1">
              <a:solidFill>
                <a:srgbClr val="444444"/>
              </a:solidFill>
              <a:latin typeface="Aptos Display"/>
              <a:ea typeface="Calibri"/>
              <a:cs typeface="Calibri"/>
            </a:rPr>
            <a:t>At least 63% of the ANE-NPR Program first year graduates are currently employed in FQHCs or Look-Alikes and Rural Health Clinics.</a:t>
          </a:r>
        </a:p>
      </dgm:t>
    </dgm:pt>
    <dgm:pt modelId="{7DA56603-F7F6-4828-90E2-78348B71F05E}" type="parTrans" cxnId="{606C5E84-3BCC-4D4B-9931-D179263E547E}">
      <dgm:prSet/>
      <dgm:spPr/>
    </dgm:pt>
    <dgm:pt modelId="{44BC8716-4AC6-4EEC-9622-9331CCCD1B8F}" type="sibTrans" cxnId="{606C5E84-3BCC-4D4B-9931-D179263E547E}">
      <dgm:prSet/>
      <dgm:spPr/>
    </dgm:pt>
    <dgm:pt modelId="{B960D5C5-4B3D-4C08-BC59-FD246FA29C4E}" type="pres">
      <dgm:prSet presAssocID="{CCBCC72B-E778-454C-A0E0-C13833EECAAF}" presName="Name0" presStyleCnt="0">
        <dgm:presLayoutVars>
          <dgm:chPref val="3"/>
          <dgm:dir/>
          <dgm:animLvl val="lvl"/>
          <dgm:resizeHandles/>
        </dgm:presLayoutVars>
      </dgm:prSet>
      <dgm:spPr/>
    </dgm:pt>
    <dgm:pt modelId="{C83AA2E9-0DCF-4A47-9F24-57D69B13C15C}" type="pres">
      <dgm:prSet presAssocID="{06B0AE2B-3D6C-4704-A398-8EF586FC4B8C}" presName="horFlow" presStyleCnt="0"/>
      <dgm:spPr/>
    </dgm:pt>
    <dgm:pt modelId="{7DA80ED5-8AD1-48E6-AA27-364FD9686BF4}" type="pres">
      <dgm:prSet presAssocID="{06B0AE2B-3D6C-4704-A398-8EF586FC4B8C}" presName="bigChev" presStyleLbl="node1" presStyleIdx="0" presStyleCnt="4"/>
      <dgm:spPr/>
    </dgm:pt>
    <dgm:pt modelId="{C7A6D07A-8400-469E-9808-C6B39E61616A}" type="pres">
      <dgm:prSet presAssocID="{B095EBE2-78B7-4718-8EBE-F5F8AD8413D6}" presName="parTrans" presStyleCnt="0"/>
      <dgm:spPr/>
    </dgm:pt>
    <dgm:pt modelId="{5EDAB131-D54F-4C91-87B3-D0924E20DC5C}" type="pres">
      <dgm:prSet presAssocID="{AD1B9CFB-C898-49A8-937B-BF8847EB6C4E}" presName="node" presStyleLbl="alignAccFollowNode1" presStyleIdx="0" presStyleCnt="4">
        <dgm:presLayoutVars>
          <dgm:bulletEnabled val="1"/>
        </dgm:presLayoutVars>
      </dgm:prSet>
      <dgm:spPr/>
    </dgm:pt>
    <dgm:pt modelId="{A40464B2-06A1-4792-87B3-6B453FD58274}" type="pres">
      <dgm:prSet presAssocID="{06B0AE2B-3D6C-4704-A398-8EF586FC4B8C}" presName="vSp" presStyleCnt="0"/>
      <dgm:spPr/>
    </dgm:pt>
    <dgm:pt modelId="{A0BAE87C-2000-4559-8B76-3F538B3CBF54}" type="pres">
      <dgm:prSet presAssocID="{2E9A1859-8069-45D7-BDB1-578D070D97B4}" presName="horFlow" presStyleCnt="0"/>
      <dgm:spPr/>
    </dgm:pt>
    <dgm:pt modelId="{653011F8-F1E7-4508-AEE5-7D678D7F3B2C}" type="pres">
      <dgm:prSet presAssocID="{2E9A1859-8069-45D7-BDB1-578D070D97B4}" presName="bigChev" presStyleLbl="node1" presStyleIdx="1" presStyleCnt="4"/>
      <dgm:spPr/>
    </dgm:pt>
    <dgm:pt modelId="{75B2DF6D-1F9C-488B-9BCE-63EBD8E44B3A}" type="pres">
      <dgm:prSet presAssocID="{7268EDF3-6537-42AA-9586-765DEEC2937D}" presName="parTrans" presStyleCnt="0"/>
      <dgm:spPr/>
    </dgm:pt>
    <dgm:pt modelId="{E1FDDB38-E4F9-4FD8-90E9-9FFA04F6FDC7}" type="pres">
      <dgm:prSet presAssocID="{E404BB1A-ACF9-4B7A-B9AA-C8B4D2A9D41C}" presName="node" presStyleLbl="alignAccFollowNode1" presStyleIdx="1" presStyleCnt="4">
        <dgm:presLayoutVars>
          <dgm:bulletEnabled val="1"/>
        </dgm:presLayoutVars>
      </dgm:prSet>
      <dgm:spPr/>
    </dgm:pt>
    <dgm:pt modelId="{893F06FD-6B8B-490A-A4C3-004D8E70D5A1}" type="pres">
      <dgm:prSet presAssocID="{2E9A1859-8069-45D7-BDB1-578D070D97B4}" presName="vSp" presStyleCnt="0"/>
      <dgm:spPr/>
    </dgm:pt>
    <dgm:pt modelId="{08B45DC0-F0AD-431A-8866-0ABBC422BFE4}" type="pres">
      <dgm:prSet presAssocID="{1C2EB081-5589-48D8-A14C-1623CB9B6B2E}" presName="horFlow" presStyleCnt="0"/>
      <dgm:spPr/>
    </dgm:pt>
    <dgm:pt modelId="{798AB2AC-2404-4128-A4A9-72B4DF9C86C1}" type="pres">
      <dgm:prSet presAssocID="{1C2EB081-5589-48D8-A14C-1623CB9B6B2E}" presName="bigChev" presStyleLbl="node1" presStyleIdx="2" presStyleCnt="4"/>
      <dgm:spPr/>
    </dgm:pt>
    <dgm:pt modelId="{489B75E0-58DD-444E-90F6-1F6AB36B43AD}" type="pres">
      <dgm:prSet presAssocID="{7DA56603-F7F6-4828-90E2-78348B71F05E}" presName="parTrans" presStyleCnt="0"/>
      <dgm:spPr/>
    </dgm:pt>
    <dgm:pt modelId="{37E6DF18-0E86-40F5-A022-8AD4DB6A5B98}" type="pres">
      <dgm:prSet presAssocID="{99993BCF-4D64-42BA-9B33-0CD5E1203381}" presName="node" presStyleLbl="alignAccFollowNode1" presStyleIdx="2" presStyleCnt="4">
        <dgm:presLayoutVars>
          <dgm:bulletEnabled val="1"/>
        </dgm:presLayoutVars>
      </dgm:prSet>
      <dgm:spPr/>
    </dgm:pt>
    <dgm:pt modelId="{28A9607A-0D0E-4493-8320-5F8683D5D566}" type="pres">
      <dgm:prSet presAssocID="{1C2EB081-5589-48D8-A14C-1623CB9B6B2E}" presName="vSp" presStyleCnt="0"/>
      <dgm:spPr/>
    </dgm:pt>
    <dgm:pt modelId="{4E40E32F-F270-45AF-AC96-6AB04BADD084}" type="pres">
      <dgm:prSet presAssocID="{66A19F63-3722-4647-8C18-F23A257FA27C}" presName="horFlow" presStyleCnt="0"/>
      <dgm:spPr/>
    </dgm:pt>
    <dgm:pt modelId="{898ECCBE-1699-4C11-B792-A5C7AC85DB13}" type="pres">
      <dgm:prSet presAssocID="{66A19F63-3722-4647-8C18-F23A257FA27C}" presName="bigChev" presStyleLbl="node1" presStyleIdx="3" presStyleCnt="4"/>
      <dgm:spPr/>
    </dgm:pt>
    <dgm:pt modelId="{159DF382-22D9-4BB9-951F-4F64694D18A7}" type="pres">
      <dgm:prSet presAssocID="{1A9DE36A-6259-4F5D-86BF-37B3C17BAAB5}" presName="parTrans" presStyleCnt="0"/>
      <dgm:spPr/>
    </dgm:pt>
    <dgm:pt modelId="{0D1D3C92-C1A2-4270-BE22-6EF8FBC16305}" type="pres">
      <dgm:prSet presAssocID="{8A6DF534-5BD4-46E1-8994-CD63C165F632}" presName="node" presStyleLbl="alignAccFollowNode1" presStyleIdx="3" presStyleCnt="4">
        <dgm:presLayoutVars>
          <dgm:bulletEnabled val="1"/>
        </dgm:presLayoutVars>
      </dgm:prSet>
      <dgm:spPr/>
    </dgm:pt>
  </dgm:ptLst>
  <dgm:cxnLst>
    <dgm:cxn modelId="{65A24C15-1C63-4528-A35B-960D9E3FC5CD}" srcId="{CCBCC72B-E778-454C-A0E0-C13833EECAAF}" destId="{2E9A1859-8069-45D7-BDB1-578D070D97B4}" srcOrd="1" destOrd="0" parTransId="{320B812D-EC17-4273-B348-9C79D40FB7D3}" sibTransId="{440FE423-A4D2-4FA9-9C57-2070BA925CFA}"/>
    <dgm:cxn modelId="{49FD6436-DC09-407F-9C91-ECF7BA9E356C}" type="presOf" srcId="{E404BB1A-ACF9-4B7A-B9AA-C8B4D2A9D41C}" destId="{E1FDDB38-E4F9-4FD8-90E9-9FFA04F6FDC7}" srcOrd="0" destOrd="0" presId="urn:microsoft.com/office/officeart/2005/8/layout/lProcess3"/>
    <dgm:cxn modelId="{355D9C64-6209-4946-9A13-B21E3D2D7694}" type="presOf" srcId="{66A19F63-3722-4647-8C18-F23A257FA27C}" destId="{898ECCBE-1699-4C11-B792-A5C7AC85DB13}" srcOrd="0" destOrd="0" presId="urn:microsoft.com/office/officeart/2005/8/layout/lProcess3"/>
    <dgm:cxn modelId="{97AE2F46-3004-409B-AED3-D2AEB036660B}" srcId="{CCBCC72B-E778-454C-A0E0-C13833EECAAF}" destId="{66A19F63-3722-4647-8C18-F23A257FA27C}" srcOrd="3" destOrd="0" parTransId="{692BB52E-2784-4A33-A705-08A45414E8ED}" sibTransId="{89571A79-AAB5-48F6-ADD2-54D0B124354F}"/>
    <dgm:cxn modelId="{74D61B47-4A30-4576-868E-E4DBF558EFCA}" type="presOf" srcId="{8A6DF534-5BD4-46E1-8994-CD63C165F632}" destId="{0D1D3C92-C1A2-4270-BE22-6EF8FBC16305}" srcOrd="0" destOrd="0" presId="urn:microsoft.com/office/officeart/2005/8/layout/lProcess3"/>
    <dgm:cxn modelId="{DB2BB253-7306-41FA-AAB6-F1CF33780CC4}" type="presOf" srcId="{CCBCC72B-E778-454C-A0E0-C13833EECAAF}" destId="{B960D5C5-4B3D-4C08-BC59-FD246FA29C4E}" srcOrd="0" destOrd="0" presId="urn:microsoft.com/office/officeart/2005/8/layout/lProcess3"/>
    <dgm:cxn modelId="{88975877-76B0-4924-913E-E803703095F7}" srcId="{06B0AE2B-3D6C-4704-A398-8EF586FC4B8C}" destId="{AD1B9CFB-C898-49A8-937B-BF8847EB6C4E}" srcOrd="0" destOrd="0" parTransId="{B095EBE2-78B7-4718-8EBE-F5F8AD8413D6}" sibTransId="{387F7E1A-9F19-4D88-A00E-EC739AAEA3E9}"/>
    <dgm:cxn modelId="{2E05155A-07F4-4EFD-919E-04F7874A4AD1}" type="presOf" srcId="{2E9A1859-8069-45D7-BDB1-578D070D97B4}" destId="{653011F8-F1E7-4508-AEE5-7D678D7F3B2C}" srcOrd="0" destOrd="0" presId="urn:microsoft.com/office/officeart/2005/8/layout/lProcess3"/>
    <dgm:cxn modelId="{606C5E84-3BCC-4D4B-9931-D179263E547E}" srcId="{1C2EB081-5589-48D8-A14C-1623CB9B6B2E}" destId="{99993BCF-4D64-42BA-9B33-0CD5E1203381}" srcOrd="0" destOrd="0" parTransId="{7DA56603-F7F6-4828-90E2-78348B71F05E}" sibTransId="{44BC8716-4AC6-4EEC-9622-9331CCCD1B8F}"/>
    <dgm:cxn modelId="{0CC2D4AE-6BAD-4288-9B60-65FD568A1D3F}" type="presOf" srcId="{06B0AE2B-3D6C-4704-A398-8EF586FC4B8C}" destId="{7DA80ED5-8AD1-48E6-AA27-364FD9686BF4}" srcOrd="0" destOrd="0" presId="urn:microsoft.com/office/officeart/2005/8/layout/lProcess3"/>
    <dgm:cxn modelId="{73AFA5B1-FCBB-4980-B3AB-BE88E1238D22}" type="presOf" srcId="{99993BCF-4D64-42BA-9B33-0CD5E1203381}" destId="{37E6DF18-0E86-40F5-A022-8AD4DB6A5B98}" srcOrd="0" destOrd="0" presId="urn:microsoft.com/office/officeart/2005/8/layout/lProcess3"/>
    <dgm:cxn modelId="{A327D7C0-21BF-4065-A5AB-2FCA7B667AB0}" type="presOf" srcId="{1C2EB081-5589-48D8-A14C-1623CB9B6B2E}" destId="{798AB2AC-2404-4128-A4A9-72B4DF9C86C1}" srcOrd="0" destOrd="0" presId="urn:microsoft.com/office/officeart/2005/8/layout/lProcess3"/>
    <dgm:cxn modelId="{D5160DCB-80EB-4A31-AC4D-2E01BF9779E7}" srcId="{66A19F63-3722-4647-8C18-F23A257FA27C}" destId="{8A6DF534-5BD4-46E1-8994-CD63C165F632}" srcOrd="0" destOrd="0" parTransId="{1A9DE36A-6259-4F5D-86BF-37B3C17BAAB5}" sibTransId="{819714BF-773D-4535-83CC-0973CF8415F1}"/>
    <dgm:cxn modelId="{47C12FE4-6184-4F3E-9BDC-406DC2C9D75B}" srcId="{2E9A1859-8069-45D7-BDB1-578D070D97B4}" destId="{E404BB1A-ACF9-4B7A-B9AA-C8B4D2A9D41C}" srcOrd="0" destOrd="0" parTransId="{7268EDF3-6537-42AA-9586-765DEEC2937D}" sibTransId="{53D86F3C-D7F4-4AC7-BC6C-17C5F72B51C4}"/>
    <dgm:cxn modelId="{76BD6BFA-DC77-4F24-B29B-BA5B2E7B28E9}" type="presOf" srcId="{AD1B9CFB-C898-49A8-937B-BF8847EB6C4E}" destId="{5EDAB131-D54F-4C91-87B3-D0924E20DC5C}" srcOrd="0" destOrd="0" presId="urn:microsoft.com/office/officeart/2005/8/layout/lProcess3"/>
    <dgm:cxn modelId="{9543F1FA-CD57-4E9C-BBF1-69E66BA697F5}" srcId="{CCBCC72B-E778-454C-A0E0-C13833EECAAF}" destId="{1C2EB081-5589-48D8-A14C-1623CB9B6B2E}" srcOrd="2" destOrd="0" parTransId="{73EE3225-4E35-4454-B42C-06AB7490AEA4}" sibTransId="{D71DFFF9-9B44-4A84-A10C-3A48DED0C842}"/>
    <dgm:cxn modelId="{FFF71BFF-6663-4E00-AD60-95C92B37056A}" srcId="{CCBCC72B-E778-454C-A0E0-C13833EECAAF}" destId="{06B0AE2B-3D6C-4704-A398-8EF586FC4B8C}" srcOrd="0" destOrd="0" parTransId="{7E5F8475-021C-46F3-8BA8-7F45D025982B}" sibTransId="{A493896E-53C4-4C15-9EF0-6F6677B244BE}"/>
    <dgm:cxn modelId="{094268DB-DCFA-442D-A19D-76C5EC4D9F68}" type="presParOf" srcId="{B960D5C5-4B3D-4C08-BC59-FD246FA29C4E}" destId="{C83AA2E9-0DCF-4A47-9F24-57D69B13C15C}" srcOrd="0" destOrd="0" presId="urn:microsoft.com/office/officeart/2005/8/layout/lProcess3"/>
    <dgm:cxn modelId="{5F4C8B0B-1432-4DD5-A99B-48925645E290}" type="presParOf" srcId="{C83AA2E9-0DCF-4A47-9F24-57D69B13C15C}" destId="{7DA80ED5-8AD1-48E6-AA27-364FD9686BF4}" srcOrd="0" destOrd="0" presId="urn:microsoft.com/office/officeart/2005/8/layout/lProcess3"/>
    <dgm:cxn modelId="{4567813D-3B00-4617-97F0-B32CA3A72538}" type="presParOf" srcId="{C83AA2E9-0DCF-4A47-9F24-57D69B13C15C}" destId="{C7A6D07A-8400-469E-9808-C6B39E61616A}" srcOrd="1" destOrd="0" presId="urn:microsoft.com/office/officeart/2005/8/layout/lProcess3"/>
    <dgm:cxn modelId="{8FF6E909-73C4-4C26-AAED-95052B18A069}" type="presParOf" srcId="{C83AA2E9-0DCF-4A47-9F24-57D69B13C15C}" destId="{5EDAB131-D54F-4C91-87B3-D0924E20DC5C}" srcOrd="2" destOrd="0" presId="urn:microsoft.com/office/officeart/2005/8/layout/lProcess3"/>
    <dgm:cxn modelId="{80014D05-F120-488E-AAAF-FA21CE2778CD}" type="presParOf" srcId="{B960D5C5-4B3D-4C08-BC59-FD246FA29C4E}" destId="{A40464B2-06A1-4792-87B3-6B453FD58274}" srcOrd="1" destOrd="0" presId="urn:microsoft.com/office/officeart/2005/8/layout/lProcess3"/>
    <dgm:cxn modelId="{7F367111-A28F-4E6C-B593-548AF85399F3}" type="presParOf" srcId="{B960D5C5-4B3D-4C08-BC59-FD246FA29C4E}" destId="{A0BAE87C-2000-4559-8B76-3F538B3CBF54}" srcOrd="2" destOrd="0" presId="urn:microsoft.com/office/officeart/2005/8/layout/lProcess3"/>
    <dgm:cxn modelId="{B9867A0E-5250-4D22-A03C-5B296BD84617}" type="presParOf" srcId="{A0BAE87C-2000-4559-8B76-3F538B3CBF54}" destId="{653011F8-F1E7-4508-AEE5-7D678D7F3B2C}" srcOrd="0" destOrd="0" presId="urn:microsoft.com/office/officeart/2005/8/layout/lProcess3"/>
    <dgm:cxn modelId="{CF5AC69F-46CE-4FEE-98CD-9D0C83480FCA}" type="presParOf" srcId="{A0BAE87C-2000-4559-8B76-3F538B3CBF54}" destId="{75B2DF6D-1F9C-488B-9BCE-63EBD8E44B3A}" srcOrd="1" destOrd="0" presId="urn:microsoft.com/office/officeart/2005/8/layout/lProcess3"/>
    <dgm:cxn modelId="{66129E8E-DAED-42F6-91F0-2EBC7D6E531F}" type="presParOf" srcId="{A0BAE87C-2000-4559-8B76-3F538B3CBF54}" destId="{E1FDDB38-E4F9-4FD8-90E9-9FFA04F6FDC7}" srcOrd="2" destOrd="0" presId="urn:microsoft.com/office/officeart/2005/8/layout/lProcess3"/>
    <dgm:cxn modelId="{EE563BF7-625A-48FE-89C2-F5E757ACAE80}" type="presParOf" srcId="{B960D5C5-4B3D-4C08-BC59-FD246FA29C4E}" destId="{893F06FD-6B8B-490A-A4C3-004D8E70D5A1}" srcOrd="3" destOrd="0" presId="urn:microsoft.com/office/officeart/2005/8/layout/lProcess3"/>
    <dgm:cxn modelId="{FB0D269F-3325-4D3F-B015-CEF781F7649A}" type="presParOf" srcId="{B960D5C5-4B3D-4C08-BC59-FD246FA29C4E}" destId="{08B45DC0-F0AD-431A-8866-0ABBC422BFE4}" srcOrd="4" destOrd="0" presId="urn:microsoft.com/office/officeart/2005/8/layout/lProcess3"/>
    <dgm:cxn modelId="{797531FD-C312-48A0-87EA-2AC12619D4C1}" type="presParOf" srcId="{08B45DC0-F0AD-431A-8866-0ABBC422BFE4}" destId="{798AB2AC-2404-4128-A4A9-72B4DF9C86C1}" srcOrd="0" destOrd="0" presId="urn:microsoft.com/office/officeart/2005/8/layout/lProcess3"/>
    <dgm:cxn modelId="{321CD841-7959-474D-8661-F556AC8BD729}" type="presParOf" srcId="{08B45DC0-F0AD-431A-8866-0ABBC422BFE4}" destId="{489B75E0-58DD-444E-90F6-1F6AB36B43AD}" srcOrd="1" destOrd="0" presId="urn:microsoft.com/office/officeart/2005/8/layout/lProcess3"/>
    <dgm:cxn modelId="{568385E0-250A-42D5-881D-1E94F99318A5}" type="presParOf" srcId="{08B45DC0-F0AD-431A-8866-0ABBC422BFE4}" destId="{37E6DF18-0E86-40F5-A022-8AD4DB6A5B98}" srcOrd="2" destOrd="0" presId="urn:microsoft.com/office/officeart/2005/8/layout/lProcess3"/>
    <dgm:cxn modelId="{1D529B1A-A458-42D7-9936-D87C7BCACFCF}" type="presParOf" srcId="{B960D5C5-4B3D-4C08-BC59-FD246FA29C4E}" destId="{28A9607A-0D0E-4493-8320-5F8683D5D566}" srcOrd="5" destOrd="0" presId="urn:microsoft.com/office/officeart/2005/8/layout/lProcess3"/>
    <dgm:cxn modelId="{BD22C5CD-AC93-4C23-9CFE-6B9E56D62201}" type="presParOf" srcId="{B960D5C5-4B3D-4C08-BC59-FD246FA29C4E}" destId="{4E40E32F-F270-45AF-AC96-6AB04BADD084}" srcOrd="6" destOrd="0" presId="urn:microsoft.com/office/officeart/2005/8/layout/lProcess3"/>
    <dgm:cxn modelId="{ACCC8B6D-858B-47B9-B3FF-8692B5ED1FB8}" type="presParOf" srcId="{4E40E32F-F270-45AF-AC96-6AB04BADD084}" destId="{898ECCBE-1699-4C11-B792-A5C7AC85DB13}" srcOrd="0" destOrd="0" presId="urn:microsoft.com/office/officeart/2005/8/layout/lProcess3"/>
    <dgm:cxn modelId="{FB6746DC-7FDD-49A1-BD69-708FE26A2930}" type="presParOf" srcId="{4E40E32F-F270-45AF-AC96-6AB04BADD084}" destId="{159DF382-22D9-4BB9-951F-4F64694D18A7}" srcOrd="1" destOrd="0" presId="urn:microsoft.com/office/officeart/2005/8/layout/lProcess3"/>
    <dgm:cxn modelId="{4FE89F95-9492-4F03-8787-92BF8CB9FA88}" type="presParOf" srcId="{4E40E32F-F270-45AF-AC96-6AB04BADD084}" destId="{0D1D3C92-C1A2-4270-BE22-6EF8FBC16305}"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80ED5-8AD1-48E6-AA27-364FD9686BF4}">
      <dsp:nvSpPr>
        <dsp:cNvPr id="0" name=""/>
        <dsp:cNvSpPr/>
      </dsp:nvSpPr>
      <dsp:spPr>
        <a:xfrm>
          <a:off x="3028559" y="4842"/>
          <a:ext cx="3363468" cy="1345387"/>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0" bIns="20955" numCol="1" spcCol="1270" anchor="ctr" anchorCtr="0">
          <a:noAutofit/>
        </a:bodyPr>
        <a:lstStyle/>
        <a:p>
          <a:pPr marL="0" lvl="0" indent="0" algn="ctr" defTabSz="1466850">
            <a:lnSpc>
              <a:spcPct val="90000"/>
            </a:lnSpc>
            <a:spcBef>
              <a:spcPct val="0"/>
            </a:spcBef>
            <a:spcAft>
              <a:spcPct val="35000"/>
            </a:spcAft>
            <a:buNone/>
          </a:pPr>
          <a:r>
            <a:rPr lang="en-US" sz="3300" kern="1200">
              <a:latin typeface="Aptos Display" panose="02110004020202020204"/>
            </a:rPr>
            <a:t>Access</a:t>
          </a:r>
          <a:endParaRPr lang="en-US" sz="3300" kern="1200"/>
        </a:p>
      </dsp:txBody>
      <dsp:txXfrm>
        <a:off x="3701253" y="4842"/>
        <a:ext cx="2018081" cy="1345387"/>
      </dsp:txXfrm>
    </dsp:sp>
    <dsp:sp modelId="{5EDAB131-D54F-4C91-87B3-D0924E20DC5C}">
      <dsp:nvSpPr>
        <dsp:cNvPr id="0" name=""/>
        <dsp:cNvSpPr/>
      </dsp:nvSpPr>
      <dsp:spPr>
        <a:xfrm>
          <a:off x="5954777" y="119200"/>
          <a:ext cx="2791679" cy="1116671"/>
        </a:xfrm>
        <a:prstGeom prst="chevron">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rtl="0">
            <a:lnSpc>
              <a:spcPct val="90000"/>
            </a:lnSpc>
            <a:spcBef>
              <a:spcPct val="0"/>
            </a:spcBef>
            <a:spcAft>
              <a:spcPct val="35000"/>
            </a:spcAft>
            <a:buNone/>
          </a:pPr>
          <a:r>
            <a:rPr lang="en-US" sz="1100" b="1" kern="1200">
              <a:latin typeface="Aptos Display" panose="02110004020202020204"/>
            </a:rPr>
            <a:t>99% NP Residents received training in Medically Underserved Communities and Primary Care settings</a:t>
          </a:r>
          <a:endParaRPr lang="en-US" sz="1100" b="1" kern="1200"/>
        </a:p>
      </dsp:txBody>
      <dsp:txXfrm>
        <a:off x="6513113" y="119200"/>
        <a:ext cx="1675008" cy="1116671"/>
      </dsp:txXfrm>
    </dsp:sp>
    <dsp:sp modelId="{653011F8-F1E7-4508-AEE5-7D678D7F3B2C}">
      <dsp:nvSpPr>
        <dsp:cNvPr id="0" name=""/>
        <dsp:cNvSpPr/>
      </dsp:nvSpPr>
      <dsp:spPr>
        <a:xfrm>
          <a:off x="3028559" y="1538584"/>
          <a:ext cx="3363468" cy="1345387"/>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0" bIns="20955" numCol="1" spcCol="1270" anchor="ctr" anchorCtr="0">
          <a:noAutofit/>
        </a:bodyPr>
        <a:lstStyle/>
        <a:p>
          <a:pPr marL="0" lvl="0" indent="0" algn="ctr" defTabSz="1466850">
            <a:lnSpc>
              <a:spcPct val="90000"/>
            </a:lnSpc>
            <a:spcBef>
              <a:spcPct val="0"/>
            </a:spcBef>
            <a:spcAft>
              <a:spcPct val="35000"/>
            </a:spcAft>
            <a:buNone/>
          </a:pPr>
          <a:r>
            <a:rPr lang="en-US" sz="3300" kern="1200">
              <a:latin typeface="Aptos Display" panose="02110004020202020204"/>
            </a:rPr>
            <a:t>Supply</a:t>
          </a:r>
          <a:endParaRPr lang="en-US" sz="3300" kern="1200"/>
        </a:p>
      </dsp:txBody>
      <dsp:txXfrm>
        <a:off x="3701253" y="1538584"/>
        <a:ext cx="2018081" cy="1345387"/>
      </dsp:txXfrm>
    </dsp:sp>
    <dsp:sp modelId="{E1FDDB38-E4F9-4FD8-90E9-9FFA04F6FDC7}">
      <dsp:nvSpPr>
        <dsp:cNvPr id="0" name=""/>
        <dsp:cNvSpPr/>
      </dsp:nvSpPr>
      <dsp:spPr>
        <a:xfrm>
          <a:off x="5954777" y="1652942"/>
          <a:ext cx="2791679" cy="1116671"/>
        </a:xfrm>
        <a:prstGeom prst="chevron">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rtl="0">
            <a:lnSpc>
              <a:spcPct val="90000"/>
            </a:lnSpc>
            <a:spcBef>
              <a:spcPct val="0"/>
            </a:spcBef>
            <a:spcAft>
              <a:spcPct val="35000"/>
            </a:spcAft>
            <a:buNone/>
          </a:pPr>
          <a:r>
            <a:rPr lang="en-US" sz="1100" b="1" kern="1200">
              <a:latin typeface="Aptos Display" panose="02110004020202020204"/>
            </a:rPr>
            <a:t>Over 135 NP Residents and 84 preceptors in year 1</a:t>
          </a:r>
          <a:endParaRPr lang="en-US" sz="1100" b="1" kern="1200"/>
        </a:p>
      </dsp:txBody>
      <dsp:txXfrm>
        <a:off x="6513113" y="1652942"/>
        <a:ext cx="1675008" cy="1116671"/>
      </dsp:txXfrm>
    </dsp:sp>
    <dsp:sp modelId="{798AB2AC-2404-4128-A4A9-72B4DF9C86C1}">
      <dsp:nvSpPr>
        <dsp:cNvPr id="0" name=""/>
        <dsp:cNvSpPr/>
      </dsp:nvSpPr>
      <dsp:spPr>
        <a:xfrm>
          <a:off x="3028559" y="3072326"/>
          <a:ext cx="3363468" cy="1345387"/>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0" bIns="20955" numCol="1" spcCol="1270" anchor="ctr" anchorCtr="0">
          <a:noAutofit/>
        </a:bodyPr>
        <a:lstStyle/>
        <a:p>
          <a:pPr marL="0" lvl="0" indent="0" algn="ctr" defTabSz="1466850">
            <a:lnSpc>
              <a:spcPct val="90000"/>
            </a:lnSpc>
            <a:spcBef>
              <a:spcPct val="0"/>
            </a:spcBef>
            <a:spcAft>
              <a:spcPct val="35000"/>
            </a:spcAft>
            <a:buNone/>
          </a:pPr>
          <a:r>
            <a:rPr lang="en-US" sz="3300" kern="1200">
              <a:latin typeface="Aptos Display" panose="02110004020202020204"/>
            </a:rPr>
            <a:t>Distribution</a:t>
          </a:r>
          <a:endParaRPr lang="en-US" sz="3300" kern="1200"/>
        </a:p>
      </dsp:txBody>
      <dsp:txXfrm>
        <a:off x="3701253" y="3072326"/>
        <a:ext cx="2018081" cy="1345387"/>
      </dsp:txXfrm>
    </dsp:sp>
    <dsp:sp modelId="{37E6DF18-0E86-40F5-A022-8AD4DB6A5B98}">
      <dsp:nvSpPr>
        <dsp:cNvPr id="0" name=""/>
        <dsp:cNvSpPr/>
      </dsp:nvSpPr>
      <dsp:spPr>
        <a:xfrm>
          <a:off x="5954777" y="3186684"/>
          <a:ext cx="2791679" cy="1116671"/>
        </a:xfrm>
        <a:prstGeom prst="chevron">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rtl="0">
            <a:lnSpc>
              <a:spcPct val="90000"/>
            </a:lnSpc>
            <a:spcBef>
              <a:spcPct val="0"/>
            </a:spcBef>
            <a:spcAft>
              <a:spcPct val="35000"/>
            </a:spcAft>
            <a:buNone/>
          </a:pPr>
          <a:r>
            <a:rPr lang="en-US" sz="1100" b="1" kern="1200">
              <a:solidFill>
                <a:srgbClr val="444444"/>
              </a:solidFill>
              <a:latin typeface="Aptos Display"/>
              <a:ea typeface="Calibri"/>
              <a:cs typeface="Calibri"/>
            </a:rPr>
            <a:t>At least 63% of the ANE-NPR Program first year graduates are currently employed in FQHCs or Look-Alikes and Rural Health Clinics.</a:t>
          </a:r>
        </a:p>
      </dsp:txBody>
      <dsp:txXfrm>
        <a:off x="6513113" y="3186684"/>
        <a:ext cx="1675008" cy="1116671"/>
      </dsp:txXfrm>
    </dsp:sp>
    <dsp:sp modelId="{898ECCBE-1699-4C11-B792-A5C7AC85DB13}">
      <dsp:nvSpPr>
        <dsp:cNvPr id="0" name=""/>
        <dsp:cNvSpPr/>
      </dsp:nvSpPr>
      <dsp:spPr>
        <a:xfrm>
          <a:off x="3028559" y="4606068"/>
          <a:ext cx="3363468" cy="1345387"/>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0" bIns="20955" numCol="1" spcCol="1270" anchor="ctr" anchorCtr="0">
          <a:noAutofit/>
        </a:bodyPr>
        <a:lstStyle/>
        <a:p>
          <a:pPr marL="0" lvl="0" indent="0" algn="ctr" defTabSz="1466850">
            <a:lnSpc>
              <a:spcPct val="90000"/>
            </a:lnSpc>
            <a:spcBef>
              <a:spcPct val="0"/>
            </a:spcBef>
            <a:spcAft>
              <a:spcPct val="35000"/>
            </a:spcAft>
            <a:buNone/>
          </a:pPr>
          <a:r>
            <a:rPr lang="en-US" sz="3300" kern="1200">
              <a:latin typeface="Aptos Display" panose="02110004020202020204"/>
            </a:rPr>
            <a:t>Quality</a:t>
          </a:r>
        </a:p>
      </dsp:txBody>
      <dsp:txXfrm>
        <a:off x="3701253" y="4606068"/>
        <a:ext cx="2018081" cy="1345387"/>
      </dsp:txXfrm>
    </dsp:sp>
    <dsp:sp modelId="{0D1D3C92-C1A2-4270-BE22-6EF8FBC16305}">
      <dsp:nvSpPr>
        <dsp:cNvPr id="0" name=""/>
        <dsp:cNvSpPr/>
      </dsp:nvSpPr>
      <dsp:spPr>
        <a:xfrm>
          <a:off x="5954777" y="4720426"/>
          <a:ext cx="2791679" cy="1116671"/>
        </a:xfrm>
        <a:prstGeom prst="chevron">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rtl="0">
            <a:lnSpc>
              <a:spcPct val="90000"/>
            </a:lnSpc>
            <a:spcBef>
              <a:spcPct val="0"/>
            </a:spcBef>
            <a:spcAft>
              <a:spcPct val="35000"/>
            </a:spcAft>
            <a:buNone/>
          </a:pPr>
          <a:r>
            <a:rPr lang="en-US" sz="1100" b="1" kern="1200">
              <a:latin typeface="Aptos Display" panose="02110004020202020204"/>
            </a:rPr>
            <a:t>NP</a:t>
          </a:r>
          <a:r>
            <a:rPr lang="en-US" sz="1100" b="1" kern="1200"/>
            <a:t> residents participated in trainings related to COVID-19 (93%), opioid use treatment (91%), telehealth (84%), behavioral health integration </a:t>
          </a:r>
          <a:endParaRPr lang="en-US" sz="1100" b="1" kern="1200">
            <a:latin typeface="Aptos Display" panose="02110004020202020204"/>
          </a:endParaRPr>
        </a:p>
      </dsp:txBody>
      <dsp:txXfrm>
        <a:off x="6513113" y="4720426"/>
        <a:ext cx="1675008" cy="111667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0.78216</cdr:x>
      <cdr:y>0.87102</cdr:y>
    </cdr:from>
    <cdr:to>
      <cdr:x>0.93878</cdr:x>
      <cdr:y>0.93065</cdr:y>
    </cdr:to>
    <cdr:sp macro="" textlink="">
      <cdr:nvSpPr>
        <cdr:cNvPr id="2" name="Rectangle: Rounded Corners 1">
          <a:extLst xmlns:a="http://schemas.openxmlformats.org/drawingml/2006/main">
            <a:ext uri="{FF2B5EF4-FFF2-40B4-BE49-F238E27FC236}">
              <a16:creationId xmlns:a16="http://schemas.microsoft.com/office/drawing/2014/main" id="{1124E99F-E22E-2A2F-5015-190370233CF8}"/>
            </a:ext>
          </a:extLst>
        </cdr:cNvPr>
        <cdr:cNvSpPr/>
      </cdr:nvSpPr>
      <cdr:spPr>
        <a:xfrm xmlns:a="http://schemas.openxmlformats.org/drawingml/2006/main">
          <a:off x="8160920" y="4815637"/>
          <a:ext cx="1634181" cy="329667"/>
        </a:xfrm>
        <a:prstGeom xmlns:a="http://schemas.openxmlformats.org/drawingml/2006/main" prst="roundRect">
          <a:avLst/>
        </a:prstGeom>
        <a:noFill xmlns:a="http://schemas.openxmlformats.org/drawingml/2006/main"/>
        <a:ln xmlns:a="http://schemas.openxmlformats.org/drawingml/2006/main" w="19050"/>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36389F-8681-49F7-B162-ED825A4CA51A}" type="datetimeFigureOut">
              <a:rPr lang="en-US" smtClean="0"/>
              <a:t>5/14/2026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542C6-494E-4345-A8CE-A7CE39D60AFC}" type="slidenum">
              <a:rPr lang="en-US" smtClean="0"/>
              <a:t>‹#›</a:t>
            </a:fld>
            <a:endParaRPr lang="en-US"/>
          </a:p>
        </p:txBody>
      </p:sp>
    </p:spTree>
    <p:extLst>
      <p:ext uri="{BB962C8B-B14F-4D97-AF65-F5344CB8AC3E}">
        <p14:creationId xmlns:p14="http://schemas.microsoft.com/office/powerpoint/2010/main" val="3012524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ilbank.org/2026/02/2026-primary-care-scorecard-shows-continued-underinvestment-workforce-strai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jgme.kglmeridian.com/view/journals/jgme/14/4/article-p441.x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ilbank.org/2026/02/2026-primary-care-scorecard-shows-continued-underinvestment-workforce-strai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ilbank.org/2026/02/2026-primary-care-scorecard-shows-continued-underinvestment-workforce-strai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bo.gov/publication/59945"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bhw.hrsa.gov/sites/default/files/bureau-health-workforce/data-research/thcgme-eval-nchwa.pdf#:~:text=Resident%20Training%20THCGME%20trains%20residents%20in%20community-based,care%20settings,%20and%20rural%20areas%20(Figure%201)."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52 M Served Source: </a:t>
            </a:r>
            <a:r>
              <a:rPr lang="en-US" sz="800">
                <a:solidFill>
                  <a:srgbClr val="003C6A"/>
                </a:solidFill>
                <a:latin typeface="Poppins" panose="00000500000000000000" pitchFamily="2" charset="0"/>
                <a:cs typeface="Poppins" panose="00000500000000000000" pitchFamily="2" charset="0"/>
              </a:rPr>
              <a:t>Masselli &amp; Shin (2025), Moses/Weitzman Health System &amp; NACHC</a:t>
            </a:r>
          </a:p>
          <a:p>
            <a:endParaRPr lang="en-US"/>
          </a:p>
        </p:txBody>
      </p:sp>
    </p:spTree>
    <p:extLst>
      <p:ext uri="{BB962C8B-B14F-4D97-AF65-F5344CB8AC3E}">
        <p14:creationId xmlns:p14="http://schemas.microsoft.com/office/powerpoint/2010/main" val="515676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endParaRPr lang="en-US"/>
          </a:p>
        </p:txBody>
      </p:sp>
    </p:spTree>
    <p:extLst>
      <p:ext uri="{BB962C8B-B14F-4D97-AF65-F5344CB8AC3E}">
        <p14:creationId xmlns:p14="http://schemas.microsoft.com/office/powerpoint/2010/main" val="3013370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endParaRPr lang="en-US"/>
          </a:p>
        </p:txBody>
      </p:sp>
    </p:spTree>
    <p:extLst>
      <p:ext uri="{BB962C8B-B14F-4D97-AF65-F5344CB8AC3E}">
        <p14:creationId xmlns:p14="http://schemas.microsoft.com/office/powerpoint/2010/main" val="215620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HRSA projects the THCGME program will support 1,550 FTE in 2029</a:t>
            </a:r>
          </a:p>
          <a:p>
            <a:r>
              <a:rPr lang="en-US"/>
              <a:t>Some 57 CHCs host active Teaching Health Center residency programs, some have multiple residency programs)</a:t>
            </a:r>
          </a:p>
          <a:p>
            <a:r>
              <a:rPr lang="en-US"/>
              <a:t>About 15 unfunded CHC-based residency programs which may be ready to train up to 86 residents on July 1, 2026</a:t>
            </a:r>
          </a:p>
          <a:p>
            <a:r>
              <a:rPr lang="en-US"/>
              <a:t>Another 50 CHC-based residency programs in development, which may be capable of training up to 262 residents on July 1, 2027</a:t>
            </a:r>
          </a:p>
        </p:txBody>
      </p:sp>
    </p:spTree>
    <p:extLst>
      <p:ext uri="{BB962C8B-B14F-4D97-AF65-F5344CB8AC3E}">
        <p14:creationId xmlns:p14="http://schemas.microsoft.com/office/powerpoint/2010/main" val="1253999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endParaRPr lang="en-US"/>
          </a:p>
        </p:txBody>
      </p:sp>
    </p:spTree>
    <p:extLst>
      <p:ext uri="{BB962C8B-B14F-4D97-AF65-F5344CB8AC3E}">
        <p14:creationId xmlns:p14="http://schemas.microsoft.com/office/powerpoint/2010/main" val="2807296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tooltip="https://www.milbank.org/2026/02/2026-primary-care-scorecard-shows-continued-underinvestment-workforce-strain/"/>
              </a:rPr>
              <a:t>2026 Primary Care Scorecard Shows Continued Underinvestment, Workforce Strain | Milbank Memorial Fu…</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0000"/>
              </a:solidFill>
              <a:effectLst/>
              <a:uLnTx/>
              <a:uFillTx/>
              <a:latin typeface="Poppins" panose="00000500000000000000" pitchFamily="2" charset="0"/>
              <a:cs typeface="Poppins" panose="00000500000000000000" pitchFamily="2" charset="0"/>
            </a:endParaRPr>
          </a:p>
          <a:p>
            <a:endParaRPr lang="en-US"/>
          </a:p>
        </p:txBody>
      </p:sp>
    </p:spTree>
    <p:extLst>
      <p:ext uri="{BB962C8B-B14F-4D97-AF65-F5344CB8AC3E}">
        <p14:creationId xmlns:p14="http://schemas.microsoft.com/office/powerpoint/2010/main" val="2981002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r>
              <a:rPr lang="en-US">
                <a:hlinkClick r:id="rId3" tooltip="https://jgme.kglmeridian.com/view/journals/jgme/14/4/article-p441.xml"/>
              </a:rPr>
              <a:t>https://jgme.kglmeridian.com/view/journals/jgme/14/4/article-p441.xml</a:t>
            </a:r>
            <a:endParaRPr lang="en-US"/>
          </a:p>
        </p:txBody>
      </p:sp>
    </p:spTree>
    <p:extLst>
      <p:ext uri="{BB962C8B-B14F-4D97-AF65-F5344CB8AC3E}">
        <p14:creationId xmlns:p14="http://schemas.microsoft.com/office/powerpoint/2010/main" val="3797734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12K X $280k = $3.36 billion</a:t>
            </a:r>
          </a:p>
        </p:txBody>
      </p:sp>
    </p:spTree>
    <p:extLst>
      <p:ext uri="{BB962C8B-B14F-4D97-AF65-F5344CB8AC3E}">
        <p14:creationId xmlns:p14="http://schemas.microsoft.com/office/powerpoint/2010/main" val="2434931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tooltip="https://www.milbank.org/2026/02/2026-primary-care-scorecard-shows-continued-underinvestment-workforce-strain/"/>
              </a:rPr>
              <a:t>2026 Primary Care Scorecard Shows Continued Underinvestment, Workforce Strain | Milbank Memorial Fu…</a:t>
            </a:r>
            <a:endParaRPr lang="en-US"/>
          </a:p>
          <a:p>
            <a:endParaRPr lang="en-US"/>
          </a:p>
        </p:txBody>
      </p:sp>
    </p:spTree>
    <p:extLst>
      <p:ext uri="{BB962C8B-B14F-4D97-AF65-F5344CB8AC3E}">
        <p14:creationId xmlns:p14="http://schemas.microsoft.com/office/powerpoint/2010/main" val="2090404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endParaRPr lang="en-US"/>
          </a:p>
        </p:txBody>
      </p:sp>
    </p:spTree>
    <p:extLst>
      <p:ext uri="{BB962C8B-B14F-4D97-AF65-F5344CB8AC3E}">
        <p14:creationId xmlns:p14="http://schemas.microsoft.com/office/powerpoint/2010/main" val="14653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5314F3-9866-4CA1-971B-FA66B206B3D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7445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r>
              <a:rPr lang="en-US"/>
              <a:t>Source of Ratios of Medical Service Staff FTEs per Physician: 2022 Uniform Data System. Bureau of Primary Health Care, HRSA, DHHS</a:t>
            </a:r>
          </a:p>
        </p:txBody>
      </p:sp>
    </p:spTree>
    <p:extLst>
      <p:ext uri="{BB962C8B-B14F-4D97-AF65-F5344CB8AC3E}">
        <p14:creationId xmlns:p14="http://schemas.microsoft.com/office/powerpoint/2010/main" val="2705105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endParaRPr lang="en-US"/>
          </a:p>
        </p:txBody>
      </p:sp>
    </p:spTree>
    <p:extLst>
      <p:ext uri="{BB962C8B-B14F-4D97-AF65-F5344CB8AC3E}">
        <p14:creationId xmlns:p14="http://schemas.microsoft.com/office/powerpoint/2010/main" val="327144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EA6C8-AAFA-DB9B-E676-5947AE71CC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22191F-A62A-FCC1-D3A3-8D205856936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3F91C25-EF7B-EE55-73E0-3135E59AB51A}"/>
              </a:ext>
            </a:extLst>
          </p:cNvPr>
          <p:cNvSpPr>
            <a:spLocks noGrp="1"/>
          </p:cNvSpPr>
          <p:nvPr>
            <p:ph type="body" idx="1"/>
          </p:nvPr>
        </p:nvSpPr>
        <p:spPr/>
        <p:txBody>
          <a:bodyPr/>
          <a:lstStyle/>
          <a:p>
            <a:r>
              <a:rPr lang="en-US"/>
              <a:t>https://bhw.hrsa.gov/data-research/projecting-health-workforce-supply-demand</a:t>
            </a:r>
          </a:p>
        </p:txBody>
      </p:sp>
      <p:sp>
        <p:nvSpPr>
          <p:cNvPr id="4" name="Slide Number Placeholder 3">
            <a:extLst>
              <a:ext uri="{FF2B5EF4-FFF2-40B4-BE49-F238E27FC236}">
                <a16:creationId xmlns:a16="http://schemas.microsoft.com/office/drawing/2014/main" id="{1CFB0280-FE4E-9DA0-83D4-43D20B04865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DD6F49-EBB7-4CCF-97A8-E526BB28BB6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6529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r>
              <a:rPr lang="en-US"/>
              <a:t>8,467 and 92 million taken from HRSA Q1 FY2026 Data</a:t>
            </a:r>
          </a:p>
          <a:p>
            <a:r>
              <a:rPr lang="en-US"/>
              <a:t>https://data.hrsa.gov/default/generatehpsaquarterlyreport </a:t>
            </a:r>
          </a:p>
          <a:p>
            <a:endParaRPr lang="en-US"/>
          </a:p>
          <a:p>
            <a:r>
              <a:rPr lang="en-US"/>
              <a:t>70,610 taken from HRSA Health Workforce Projections</a:t>
            </a:r>
          </a:p>
          <a:p>
            <a:r>
              <a:rPr lang="en-US"/>
              <a:t>https://bhw.hrsa.gov/data-research/projecting-health-workforce-supply-demand</a:t>
            </a:r>
          </a:p>
          <a:p>
            <a:endParaRPr lang="en-US"/>
          </a:p>
          <a:p>
            <a:r>
              <a:rPr lang="en-US"/>
              <a:t>100M Access Gap: Health Landscape (AAFP). Analysis cited in: NACHC Health Center Funding Policy Paper (2024). hcadvocacy.org</a:t>
            </a:r>
          </a:p>
        </p:txBody>
      </p:sp>
    </p:spTree>
    <p:extLst>
      <p:ext uri="{BB962C8B-B14F-4D97-AF65-F5344CB8AC3E}">
        <p14:creationId xmlns:p14="http://schemas.microsoft.com/office/powerpoint/2010/main" val="2311659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r>
              <a:rPr lang="en-US">
                <a:hlinkClick r:id="rId3" tooltip="https://www.milbank.org/2026/02/2026-primary-care-scorecard-shows-continued-underinvestment-workforce-strain/"/>
              </a:rPr>
              <a:t>2026 Primary Care Scorecard Shows Continued Underinvestment, Workforce Strain | Milbank Memorial Fu…</a:t>
            </a:r>
            <a:endParaRPr lang="en-US"/>
          </a:p>
          <a:p>
            <a:endParaRPr lang="en-US"/>
          </a:p>
          <a:p>
            <a:r>
              <a:rPr lang="en-US"/>
              <a:t>Source on NP and PA graduates: https://doi.org/10.7759/cureus.73216</a:t>
            </a:r>
          </a:p>
          <a:p>
            <a:r>
              <a:rPr lang="en-US"/>
              <a:t>NP Specific Source: https://storage.aanp.org/www/documents/research/NP_Student_Snapshot_PC_AC_PMH_2015-2024.pdf</a:t>
            </a:r>
          </a:p>
        </p:txBody>
      </p:sp>
    </p:spTree>
    <p:extLst>
      <p:ext uri="{BB962C8B-B14F-4D97-AF65-F5344CB8AC3E}">
        <p14:creationId xmlns:p14="http://schemas.microsoft.com/office/powerpoint/2010/main" val="1018438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were 163,000 residents in training in 2023-24. Less than 50% may be considered primary care. THCGME funds &lt;2% of these.</a:t>
            </a:r>
            <a:endParaRPr lang="en-US">
              <a:latin typeface="Poppins" panose="00000500000000000000" pitchFamily="2" charset="0"/>
              <a:cs typeface="Poppins" panose="00000500000000000000" pitchFamily="2" charset="0"/>
            </a:endParaRPr>
          </a:p>
          <a:p>
            <a:r>
              <a:rPr lang="en-US">
                <a:latin typeface="Poppins" panose="00000500000000000000" pitchFamily="2" charset="0"/>
                <a:cs typeface="Poppins" panose="00000500000000000000" pitchFamily="2" charset="0"/>
              </a:rPr>
              <a:t>Federal Support for Graduate Medical Education. (2025, September 5). https://www.congress.gov/</a:t>
            </a:r>
            <a:r>
              <a:rPr lang="en-US" err="1">
                <a:latin typeface="Poppins" panose="00000500000000000000" pitchFamily="2" charset="0"/>
                <a:cs typeface="Poppins" panose="00000500000000000000" pitchFamily="2" charset="0"/>
              </a:rPr>
              <a:t>crs-product</a:t>
            </a:r>
            <a:r>
              <a:rPr lang="en-US">
                <a:latin typeface="Poppins" panose="00000500000000000000" pitchFamily="2" charset="0"/>
                <a:cs typeface="Poppins" panose="00000500000000000000" pitchFamily="2" charset="0"/>
              </a:rPr>
              <a:t>/R48636 </a:t>
            </a:r>
          </a:p>
          <a:p>
            <a:r>
              <a:rPr lang="en-US">
                <a:latin typeface="Poppins" panose="00000500000000000000" pitchFamily="2" charset="0"/>
                <a:cs typeface="Poppins" panose="00000500000000000000" pitchFamily="2" charset="0"/>
              </a:rPr>
              <a:t>H.R.7148 - 119th Congress (2025-2026): Consolidated Appropriations Act, 2026. (2026, February 3). https://www.congress.gov/bill/119th-congress/house-bill/7148/</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46209-2136-F44B-918E-10CBFA1D56F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68825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Poppins" panose="00000500000000000000" pitchFamily="2" charset="0"/>
                <a:cs typeface="Poppins" panose="00000500000000000000" pitchFamily="2" charset="0"/>
              </a:rPr>
              <a:t>HRSA Justification of Estimates for Appropriations Committees, FY2012 through 2025 and Consolidated Appropriations Act, 2026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Patient Protection and Affordable Care Act, Medicare Access and CHIP Reauthorization Act of 2015, Balanced Budget Act of 2018, Coronavirus Aid, Relief, and Economic Security Act, Consolidated Appropriations Act 2021, American Rescue Plan Act of 2021, Consolidated Appropriations Act 2024, Full-Year Continuing Appropriations and Extensions Act 2025, </a:t>
            </a:r>
            <a:r>
              <a:rPr lang="en-US">
                <a:latin typeface="Poppins" panose="00000500000000000000" pitchFamily="2" charset="0"/>
                <a:cs typeface="Poppins" panose="00000500000000000000" pitchFamily="2" charset="0"/>
              </a:rPr>
              <a:t>Continuing Appropriations and Extensions Act 2026.</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46209-2136-F44B-918E-10CBFA1D56F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0782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pPr>
              <a:defRPr/>
            </a:pPr>
            <a:r>
              <a:rPr lang="fr-FR" sz="800">
                <a:solidFill>
                  <a:schemeClr val="bg1"/>
                </a:solidFill>
                <a:latin typeface="Segoe UI" panose="020B0502040204020203" pitchFamily="34" charset="0"/>
              </a:rPr>
              <a:t>Sources: </a:t>
            </a:r>
          </a:p>
          <a:p>
            <a:pPr>
              <a:defRPr/>
            </a:pPr>
            <a:r>
              <a:rPr lang="fr-FR" sz="800">
                <a:solidFill>
                  <a:schemeClr val="bg1"/>
                </a:solidFill>
                <a:latin typeface="Segoe UI" panose="020B0502040204020203" pitchFamily="34" charset="0"/>
              </a:rPr>
              <a:t>https://</a:t>
            </a:r>
            <a:r>
              <a:rPr lang="fr-FR" sz="800" err="1">
                <a:solidFill>
                  <a:schemeClr val="bg1"/>
                </a:solidFill>
                <a:latin typeface="Segoe UI" panose="020B0502040204020203" pitchFamily="34" charset="0"/>
              </a:rPr>
              <a:t>bhw.hrsa.gov</a:t>
            </a:r>
            <a:r>
              <a:rPr lang="fr-FR" sz="800">
                <a:solidFill>
                  <a:schemeClr val="bg1"/>
                </a:solidFill>
                <a:latin typeface="Segoe UI" panose="020B0502040204020203" pitchFamily="34" charset="0"/>
              </a:rPr>
              <a:t>/</a:t>
            </a:r>
            <a:r>
              <a:rPr lang="fr-FR" sz="800" err="1">
                <a:solidFill>
                  <a:schemeClr val="bg1"/>
                </a:solidFill>
                <a:latin typeface="Segoe UI" panose="020B0502040204020203" pitchFamily="34" charset="0"/>
              </a:rPr>
              <a:t>funding</a:t>
            </a:r>
            <a:r>
              <a:rPr lang="fr-FR" sz="800">
                <a:solidFill>
                  <a:schemeClr val="bg1"/>
                </a:solidFill>
                <a:latin typeface="Segoe UI" panose="020B0502040204020203" pitchFamily="34" charset="0"/>
              </a:rPr>
              <a:t>/</a:t>
            </a:r>
            <a:r>
              <a:rPr lang="fr-FR" sz="800" err="1">
                <a:solidFill>
                  <a:schemeClr val="bg1"/>
                </a:solidFill>
                <a:latin typeface="Segoe UI" panose="020B0502040204020203" pitchFamily="34" charset="0"/>
              </a:rPr>
              <a:t>apply-grant</a:t>
            </a:r>
            <a:r>
              <a:rPr lang="fr-FR" sz="800">
                <a:solidFill>
                  <a:schemeClr val="bg1"/>
                </a:solidFill>
                <a:latin typeface="Segoe UI" panose="020B0502040204020203" pitchFamily="34" charset="0"/>
              </a:rPr>
              <a:t>/</a:t>
            </a:r>
            <a:r>
              <a:rPr lang="fr-FR" sz="800" err="1">
                <a:solidFill>
                  <a:schemeClr val="bg1"/>
                </a:solidFill>
                <a:latin typeface="Segoe UI" panose="020B0502040204020203" pitchFamily="34" charset="0"/>
              </a:rPr>
              <a:t>teaching</a:t>
            </a:r>
            <a:r>
              <a:rPr lang="fr-FR" sz="800">
                <a:solidFill>
                  <a:schemeClr val="bg1"/>
                </a:solidFill>
                <a:latin typeface="Segoe UI" panose="020B0502040204020203" pitchFamily="34" charset="0"/>
              </a:rPr>
              <a:t>-</a:t>
            </a:r>
            <a:r>
              <a:rPr lang="fr-FR" sz="800" err="1">
                <a:solidFill>
                  <a:schemeClr val="bg1"/>
                </a:solidFill>
                <a:latin typeface="Segoe UI" panose="020B0502040204020203" pitchFamily="34" charset="0"/>
              </a:rPr>
              <a:t>health</a:t>
            </a:r>
            <a:r>
              <a:rPr lang="fr-FR" sz="800">
                <a:solidFill>
                  <a:schemeClr val="bg1"/>
                </a:solidFill>
                <a:latin typeface="Segoe UI" panose="020B0502040204020203" pitchFamily="34" charset="0"/>
              </a:rPr>
              <a:t>-center-</a:t>
            </a:r>
            <a:r>
              <a:rPr lang="fr-FR" sz="800" err="1">
                <a:solidFill>
                  <a:schemeClr val="bg1"/>
                </a:solidFill>
                <a:latin typeface="Segoe UI" panose="020B0502040204020203" pitchFamily="34" charset="0"/>
              </a:rPr>
              <a:t>graduate</a:t>
            </a:r>
            <a:r>
              <a:rPr lang="fr-FR" sz="800">
                <a:solidFill>
                  <a:schemeClr val="bg1"/>
                </a:solidFill>
                <a:latin typeface="Segoe UI" panose="020B0502040204020203" pitchFamily="34" charset="0"/>
              </a:rPr>
              <a:t>-</a:t>
            </a:r>
            <a:r>
              <a:rPr lang="fr-FR" sz="800" err="1">
                <a:solidFill>
                  <a:schemeClr val="bg1"/>
                </a:solidFill>
                <a:latin typeface="Segoe UI" panose="020B0502040204020203" pitchFamily="34" charset="0"/>
              </a:rPr>
              <a:t>medical-education</a:t>
            </a:r>
            <a:endParaRPr lang="fr-FR" sz="800">
              <a:solidFill>
                <a:schemeClr val="bg1"/>
              </a:solidFill>
              <a:latin typeface="Segoe UI" panose="020B0502040204020203" pitchFamily="34" charset="0"/>
            </a:endParaRPr>
          </a:p>
          <a:p>
            <a:pPr>
              <a:defRPr/>
            </a:pPr>
            <a:r>
              <a:rPr lang="fr-FR" sz="800">
                <a:solidFill>
                  <a:schemeClr val="bg1"/>
                </a:solidFill>
                <a:latin typeface="Segoe UI" panose="020B0502040204020203" pitchFamily="34" charset="0"/>
              </a:rPr>
              <a:t>https://</a:t>
            </a:r>
            <a:r>
              <a:rPr lang="fr-FR" sz="800" err="1">
                <a:solidFill>
                  <a:schemeClr val="bg1"/>
                </a:solidFill>
                <a:latin typeface="Segoe UI" panose="020B0502040204020203" pitchFamily="34" charset="0"/>
              </a:rPr>
              <a:t>bhw.hrsa.gov</a:t>
            </a:r>
            <a:r>
              <a:rPr lang="fr-FR" sz="800">
                <a:solidFill>
                  <a:schemeClr val="bg1"/>
                </a:solidFill>
                <a:latin typeface="Segoe UI" panose="020B0502040204020203" pitchFamily="34" charset="0"/>
              </a:rPr>
              <a:t>/sites/default/files/bureau-</a:t>
            </a:r>
            <a:r>
              <a:rPr lang="fr-FR" sz="800" err="1">
                <a:solidFill>
                  <a:schemeClr val="bg1"/>
                </a:solidFill>
                <a:latin typeface="Segoe UI" panose="020B0502040204020203" pitchFamily="34" charset="0"/>
              </a:rPr>
              <a:t>health</a:t>
            </a:r>
            <a:r>
              <a:rPr lang="fr-FR" sz="800">
                <a:solidFill>
                  <a:schemeClr val="bg1"/>
                </a:solidFill>
                <a:latin typeface="Segoe UI" panose="020B0502040204020203" pitchFamily="34" charset="0"/>
              </a:rPr>
              <a:t>-</a:t>
            </a:r>
            <a:r>
              <a:rPr lang="fr-FR" sz="800" err="1">
                <a:solidFill>
                  <a:schemeClr val="bg1"/>
                </a:solidFill>
                <a:latin typeface="Segoe UI" panose="020B0502040204020203" pitchFamily="34" charset="0"/>
              </a:rPr>
              <a:t>workforce</a:t>
            </a:r>
            <a:r>
              <a:rPr lang="fr-FR" sz="800">
                <a:solidFill>
                  <a:schemeClr val="bg1"/>
                </a:solidFill>
                <a:latin typeface="Segoe UI" panose="020B0502040204020203" pitchFamily="34" charset="0"/>
              </a:rPr>
              <a:t>/data-</a:t>
            </a:r>
            <a:r>
              <a:rPr lang="fr-FR" sz="800" err="1">
                <a:solidFill>
                  <a:schemeClr val="bg1"/>
                </a:solidFill>
                <a:latin typeface="Segoe UI" panose="020B0502040204020203" pitchFamily="34" charset="0"/>
              </a:rPr>
              <a:t>research</a:t>
            </a:r>
            <a:r>
              <a:rPr lang="fr-FR" sz="800">
                <a:solidFill>
                  <a:schemeClr val="bg1"/>
                </a:solidFill>
                <a:latin typeface="Segoe UI" panose="020B0502040204020203" pitchFamily="34" charset="0"/>
              </a:rPr>
              <a:t>/tchgme-brief-24-25.pdf</a:t>
            </a:r>
          </a:p>
          <a:p>
            <a:pPr>
              <a:defRPr/>
            </a:pPr>
            <a:r>
              <a:rPr lang="fr-FR" sz="800">
                <a:solidFill>
                  <a:schemeClr val="bg1"/>
                </a:solidFill>
                <a:latin typeface="Segoe UI" panose="020B0502040204020203" pitchFamily="34" charset="0"/>
              </a:rPr>
              <a:t>https://</a:t>
            </a:r>
            <a:r>
              <a:rPr lang="fr-FR" sz="800" err="1">
                <a:solidFill>
                  <a:schemeClr val="bg1"/>
                </a:solidFill>
                <a:latin typeface="Segoe UI" panose="020B0502040204020203" pitchFamily="34" charset="0"/>
              </a:rPr>
              <a:t>bhw.hrsa.gov</a:t>
            </a:r>
            <a:r>
              <a:rPr lang="fr-FR" sz="800">
                <a:solidFill>
                  <a:schemeClr val="bg1"/>
                </a:solidFill>
                <a:latin typeface="Segoe UI" panose="020B0502040204020203" pitchFamily="34" charset="0"/>
              </a:rPr>
              <a:t>/sites/default/files/bureau-</a:t>
            </a:r>
            <a:r>
              <a:rPr lang="fr-FR" sz="800" err="1">
                <a:solidFill>
                  <a:schemeClr val="bg1"/>
                </a:solidFill>
                <a:latin typeface="Segoe UI" panose="020B0502040204020203" pitchFamily="34" charset="0"/>
              </a:rPr>
              <a:t>health</a:t>
            </a:r>
            <a:r>
              <a:rPr lang="fr-FR" sz="800">
                <a:solidFill>
                  <a:schemeClr val="bg1"/>
                </a:solidFill>
                <a:latin typeface="Segoe UI" panose="020B0502040204020203" pitchFamily="34" charset="0"/>
              </a:rPr>
              <a:t>-</a:t>
            </a:r>
            <a:r>
              <a:rPr lang="fr-FR" sz="800" err="1">
                <a:solidFill>
                  <a:schemeClr val="bg1"/>
                </a:solidFill>
                <a:latin typeface="Segoe UI" panose="020B0502040204020203" pitchFamily="34" charset="0"/>
              </a:rPr>
              <a:t>workforce</a:t>
            </a:r>
            <a:r>
              <a:rPr lang="fr-FR" sz="800">
                <a:solidFill>
                  <a:schemeClr val="bg1"/>
                </a:solidFill>
                <a:latin typeface="Segoe UI" panose="020B0502040204020203" pitchFamily="34" charset="0"/>
              </a:rPr>
              <a:t>/data-</a:t>
            </a:r>
            <a:r>
              <a:rPr lang="fr-FR" sz="800" err="1">
                <a:solidFill>
                  <a:schemeClr val="bg1"/>
                </a:solidFill>
                <a:latin typeface="Segoe UI" panose="020B0502040204020203" pitchFamily="34" charset="0"/>
              </a:rPr>
              <a:t>research</a:t>
            </a:r>
            <a:r>
              <a:rPr lang="fr-FR" sz="800">
                <a:solidFill>
                  <a:schemeClr val="bg1"/>
                </a:solidFill>
                <a:latin typeface="Segoe UI" panose="020B0502040204020203" pitchFamily="34" charset="0"/>
              </a:rPr>
              <a:t>/</a:t>
            </a:r>
            <a:r>
              <a:rPr lang="fr-FR" sz="800" err="1">
                <a:solidFill>
                  <a:schemeClr val="bg1"/>
                </a:solidFill>
                <a:latin typeface="Segoe UI" panose="020B0502040204020203" pitchFamily="34" charset="0"/>
              </a:rPr>
              <a:t>thcgme-eval-nchwa.pdf</a:t>
            </a:r>
            <a:endParaRPr lang="en-US">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tooltip="https://www.cbo.gov/publication/59945"/>
              </a:rPr>
              <a:t>https://www.cbo.gov/publication/59945</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4" tooltip="https://bhw.hrsa.gov/sites/default/files/bureau-health-workforce/data-research/thcgme-eval-nchwa.pdf#:~:text=resident%20training%20thcgme%20trains%20residents%20in%20community-based,care%20settings,%20and%20rural%20areas%20(figure%201)."/>
              </a:rPr>
              <a:t>https://bhw.hrsa.gov/sites/default/files/bureau-health-workforce/data-research/thcgme-eval-nchwa.pdf</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rPr>
              <a:t>https://</a:t>
            </a:r>
            <a:r>
              <a:rPr lang="en-US" err="1">
                <a:solidFill>
                  <a:srgbClr val="FF0000"/>
                </a:solidFill>
              </a:rPr>
              <a:t>collections.nlm.nih.gov</a:t>
            </a:r>
            <a:r>
              <a:rPr lang="en-US">
                <a:solidFill>
                  <a:srgbClr val="FF0000"/>
                </a:solidFill>
              </a:rPr>
              <a:t>/catalog/nlm:nlmuid-101755893-pdf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FF0000"/>
              </a:solidFill>
            </a:endParaRPr>
          </a:p>
        </p:txBody>
      </p:sp>
    </p:spTree>
    <p:extLst>
      <p:ext uri="{BB962C8B-B14F-4D97-AF65-F5344CB8AC3E}">
        <p14:creationId xmlns:p14="http://schemas.microsoft.com/office/powerpoint/2010/main" val="791058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endParaRPr lang="en-US"/>
          </a:p>
          <a:p>
            <a:r>
              <a:rPr lang="en-US"/>
              <a:t>Source: https://bhw.hrsa.gov/funding/apply-grant/teaching-health-center-graduate-medical-education</a:t>
            </a:r>
          </a:p>
        </p:txBody>
      </p:sp>
    </p:spTree>
    <p:extLst>
      <p:ext uri="{BB962C8B-B14F-4D97-AF65-F5344CB8AC3E}">
        <p14:creationId xmlns:p14="http://schemas.microsoft.com/office/powerpoint/2010/main" val="826976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587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potlight Place Person Activi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6865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oals/Impact">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8DC7A7D4-26F4-D727-0158-43FE0D58F39F}"/>
              </a:ext>
            </a:extLst>
          </p:cNvPr>
          <p:cNvSpPr txBox="1">
            <a:spLocks noGrp="1"/>
          </p:cNvSpPr>
          <p:nvPr>
            <p:ph type="body" sz="quarter" idx="4294967295"/>
          </p:nvPr>
        </p:nvSpPr>
        <p:spPr>
          <a:xfrm>
            <a:off x="8260076" y="3668709"/>
            <a:ext cx="3017520" cy="1943100"/>
          </a:xfrm>
          <a:prstGeom prst="rect">
            <a:avLst/>
          </a:prstGeom>
          <a:noFill/>
          <a:ln>
            <a:noFill/>
          </a:ln>
        </p:spPr>
        <p:txBody>
          <a:bodyPr vert="horz" wrap="square" lIns="0" tIns="0" rIns="0" bIns="0" anchor="t" anchorCtr="0" compatLnSpc="1">
            <a:noAutofit/>
          </a:bodyPr>
          <a:lstStyle>
            <a:lvl1pPr marL="0" marR="0" lvl="0" indent="0" fontAlgn="auto">
              <a:spcAft>
                <a:spcPts val="0"/>
              </a:spcAft>
              <a:buNone/>
              <a:tabLst/>
              <a:defRPr lang="en-US" sz="2400" b="1" i="0" u="none" strike="noStrike" cap="none" spc="0" baseline="0">
                <a:solidFill>
                  <a:srgbClr val="007CA4"/>
                </a:solidFill>
                <a:uFillTx/>
                <a:latin typeface="Calibri"/>
              </a:defRPr>
            </a:lvl1pPr>
            <a:lvl2pPr marL="0" marR="0" lvl="1" indent="0" fontAlgn="auto">
              <a:spcAft>
                <a:spcPts val="0"/>
              </a:spcAft>
              <a:buNone/>
              <a:tabLst/>
              <a:defRPr lang="en-US" sz="2000" b="0" i="0" u="none" strike="noStrike" cap="none" spc="0" baseline="0">
                <a:solidFill>
                  <a:srgbClr val="003C6A"/>
                </a:solidFill>
                <a:uFillTx/>
                <a:latin typeface="Calibri"/>
              </a:defRPr>
            </a:lvl2pPr>
          </a:lstStyle>
          <a:p>
            <a:pPr lvl="0"/>
            <a:r>
              <a:rPr lang="en-US"/>
              <a:t>Click to edit text</a:t>
            </a:r>
          </a:p>
          <a:p>
            <a:pPr lvl="1"/>
            <a:r>
              <a:rPr lang="en-US"/>
              <a:t>…description</a:t>
            </a:r>
          </a:p>
        </p:txBody>
      </p:sp>
      <p:sp>
        <p:nvSpPr>
          <p:cNvPr id="3" name="Picture Placeholder 34">
            <a:extLst>
              <a:ext uri="{FF2B5EF4-FFF2-40B4-BE49-F238E27FC236}">
                <a16:creationId xmlns:a16="http://schemas.microsoft.com/office/drawing/2014/main" id="{0BED82C5-7AA3-33C6-4514-2F768F295A85}"/>
              </a:ext>
            </a:extLst>
          </p:cNvPr>
          <p:cNvSpPr txBox="1">
            <a:spLocks noGrp="1"/>
          </p:cNvSpPr>
          <p:nvPr>
            <p:ph type="pic" sz="quarter" idx="4294967295"/>
          </p:nvPr>
        </p:nvSpPr>
        <p:spPr>
          <a:xfrm>
            <a:off x="9088742" y="2089989"/>
            <a:ext cx="1211131" cy="1211131"/>
          </a:xfrm>
          <a:prstGeom prst="rect">
            <a:avLst/>
          </a:prstGeom>
          <a:noFill/>
          <a:ln>
            <a:noFill/>
          </a:ln>
        </p:spPr>
        <p:txBody>
          <a:bodyPr vert="horz" wrap="square" lIns="91440" tIns="45720" rIns="91440" bIns="45720" anchor="t" anchorCtr="1" compatLnSpc="1">
            <a:noAutofit/>
          </a:bodyPr>
          <a:lstStyle>
            <a:lvl1pPr marL="0" marR="0" lvl="0" indent="0" algn="ctr" fontAlgn="auto">
              <a:lnSpc>
                <a:spcPts val="1460"/>
              </a:lnSpc>
              <a:spcAft>
                <a:spcPts val="0"/>
              </a:spcAft>
              <a:buNone/>
              <a:tabLst/>
              <a:defRPr lang="en-US" sz="1400" b="1" i="0" u="none" strike="noStrike" cap="none" spc="0" baseline="0">
                <a:solidFill>
                  <a:srgbClr val="FFFFFF"/>
                </a:solidFill>
                <a:uFillTx/>
                <a:latin typeface="Calibri"/>
              </a:defRPr>
            </a:lvl1pPr>
          </a:lstStyle>
          <a:p>
            <a:pPr lvl="0"/>
            <a:r>
              <a:rPr lang="en-US"/>
              <a:t>Insert icon or use text box</a:t>
            </a:r>
          </a:p>
        </p:txBody>
      </p:sp>
      <p:sp>
        <p:nvSpPr>
          <p:cNvPr id="4" name="Picture Placeholder 34">
            <a:extLst>
              <a:ext uri="{FF2B5EF4-FFF2-40B4-BE49-F238E27FC236}">
                <a16:creationId xmlns:a16="http://schemas.microsoft.com/office/drawing/2014/main" id="{FFB05992-F0C7-CFD2-898F-D435F8033ABB}"/>
              </a:ext>
            </a:extLst>
          </p:cNvPr>
          <p:cNvSpPr txBox="1">
            <a:spLocks noGrp="1"/>
          </p:cNvSpPr>
          <p:nvPr>
            <p:ph type="pic" sz="quarter" idx="4294967295"/>
          </p:nvPr>
        </p:nvSpPr>
        <p:spPr>
          <a:xfrm>
            <a:off x="5321497" y="2056933"/>
            <a:ext cx="1211131" cy="1211131"/>
          </a:xfrm>
          <a:prstGeom prst="rect">
            <a:avLst/>
          </a:prstGeom>
          <a:noFill/>
          <a:ln>
            <a:noFill/>
          </a:ln>
        </p:spPr>
        <p:txBody>
          <a:bodyPr vert="horz" wrap="square" lIns="91440" tIns="45720" rIns="91440" bIns="45720" anchor="t" anchorCtr="1" compatLnSpc="1">
            <a:noAutofit/>
          </a:bodyPr>
          <a:lstStyle>
            <a:lvl1pPr marL="0" marR="0" lvl="0" indent="0" algn="ctr" fontAlgn="auto">
              <a:lnSpc>
                <a:spcPts val="1460"/>
              </a:lnSpc>
              <a:spcAft>
                <a:spcPts val="0"/>
              </a:spcAft>
              <a:buNone/>
              <a:tabLst/>
              <a:defRPr lang="en-US" sz="1400" b="1" i="0" u="none" strike="noStrike" cap="none" spc="0" baseline="0">
                <a:solidFill>
                  <a:srgbClr val="FFFFFF"/>
                </a:solidFill>
                <a:uFillTx/>
                <a:latin typeface="Calibri"/>
              </a:defRPr>
            </a:lvl1pPr>
          </a:lstStyle>
          <a:p>
            <a:pPr lvl="0"/>
            <a:r>
              <a:rPr lang="en-US"/>
              <a:t>Insert icon or use text box</a:t>
            </a:r>
          </a:p>
        </p:txBody>
      </p:sp>
    </p:spTree>
    <p:extLst>
      <p:ext uri="{BB962C8B-B14F-4D97-AF65-F5344CB8AC3E}">
        <p14:creationId xmlns:p14="http://schemas.microsoft.com/office/powerpoint/2010/main" val="359656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749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ull Colo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233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649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3FF6C3C-FC2D-ECDA-7378-0EC302D5AF2F}"/>
              </a:ext>
            </a:extLst>
          </p:cNvPr>
          <p:cNvSpPr/>
          <p:nvPr/>
        </p:nvSpPr>
        <p:spPr>
          <a:xfrm>
            <a:off x="0" y="0"/>
            <a:ext cx="12191996" cy="6867116"/>
          </a:xfrm>
          <a:prstGeom prst="rect">
            <a:avLst/>
          </a:prstGeom>
          <a:gradFill>
            <a:gsLst>
              <a:gs pos="0">
                <a:srgbClr val="F2F2F2"/>
              </a:gs>
              <a:gs pos="100000">
                <a:srgbClr val="E7E7E7"/>
              </a:gs>
            </a:gsLst>
            <a:path path="circle">
              <a:fillToRect l="50000" t="50000" r="50000" b="5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1200" cap="none" spc="0" baseline="0">
              <a:solidFill>
                <a:srgbClr val="FFFFFF"/>
              </a:solidFill>
              <a:uFillTx/>
              <a:latin typeface="Calibri"/>
            </a:endParaRPr>
          </a:p>
        </p:txBody>
      </p:sp>
      <p:grpSp>
        <p:nvGrpSpPr>
          <p:cNvPr id="3" name="Group 24">
            <a:extLst>
              <a:ext uri="{FF2B5EF4-FFF2-40B4-BE49-F238E27FC236}">
                <a16:creationId xmlns:a16="http://schemas.microsoft.com/office/drawing/2014/main" id="{DE01EFFB-3EB6-BAF7-2F85-69AF784FC7C7}"/>
              </a:ext>
            </a:extLst>
          </p:cNvPr>
          <p:cNvGrpSpPr/>
          <p:nvPr/>
        </p:nvGrpSpPr>
        <p:grpSpPr>
          <a:xfrm>
            <a:off x="-189189" y="3427290"/>
            <a:ext cx="6307502" cy="3486679"/>
            <a:chOff x="-189189" y="3427290"/>
            <a:chExt cx="6307502" cy="3486679"/>
          </a:xfrm>
        </p:grpSpPr>
        <p:sp>
          <p:nvSpPr>
            <p:cNvPr id="4" name="Hexagon 26">
              <a:extLst>
                <a:ext uri="{FF2B5EF4-FFF2-40B4-BE49-F238E27FC236}">
                  <a16:creationId xmlns:a16="http://schemas.microsoft.com/office/drawing/2014/main" id="{71AF6C71-F1C7-1C4A-CA76-9179772B64D5}"/>
                </a:ext>
              </a:extLst>
            </p:cNvPr>
            <p:cNvSpPr/>
            <p:nvPr/>
          </p:nvSpPr>
          <p:spPr>
            <a:xfrm>
              <a:off x="1435635" y="4629524"/>
              <a:ext cx="2565468" cy="2211878"/>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5000"/>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49 f8 1"/>
                <a:gd name="f56" fmla="*/ f52 1 f7"/>
                <a:gd name="f57" fmla="*/ f48 f32 1"/>
                <a:gd name="f58" fmla="+- f36 0 f54"/>
                <a:gd name="f59" fmla="*/ f55 1 2"/>
                <a:gd name="f60" fmla="+- f56 0 f1"/>
                <a:gd name="f61" fmla="*/ f54 f32 1"/>
                <a:gd name="f62" fmla="sin 1 f60"/>
                <a:gd name="f63" fmla="+- f10 f59 0"/>
                <a:gd name="f64" fmla="*/ f58 f32 1"/>
                <a:gd name="f65" fmla="+- 0 0 f62"/>
                <a:gd name="f66" fmla="?: f63 4 2"/>
                <a:gd name="f67" fmla="?: f63 3 2"/>
                <a:gd name="f68" fmla="?: f63 f59 0"/>
                <a:gd name="f69" fmla="+- 0 0 f65"/>
                <a:gd name="f70" fmla="+- f10 f68 0"/>
                <a:gd name="f71" fmla="val f69"/>
                <a:gd name="f72" fmla="*/ f70 1 f59"/>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007CA3">
                <a:alpha val="8000"/>
              </a:srgbClr>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 name="Hexagon 27">
              <a:extLst>
                <a:ext uri="{FF2B5EF4-FFF2-40B4-BE49-F238E27FC236}">
                  <a16:creationId xmlns:a16="http://schemas.microsoft.com/office/drawing/2014/main" id="{CF06B0AE-BD8D-1BD0-5A87-5CCA46906BEE}"/>
                </a:ext>
              </a:extLst>
            </p:cNvPr>
            <p:cNvSpPr/>
            <p:nvPr/>
          </p:nvSpPr>
          <p:spPr>
            <a:xfrm>
              <a:off x="3576611" y="3427290"/>
              <a:ext cx="2541702" cy="2225384"/>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5000"/>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49 f8 1"/>
                <a:gd name="f56" fmla="*/ f52 1 f7"/>
                <a:gd name="f57" fmla="*/ f48 f32 1"/>
                <a:gd name="f58" fmla="+- f36 0 f54"/>
                <a:gd name="f59" fmla="*/ f55 1 2"/>
                <a:gd name="f60" fmla="+- f56 0 f1"/>
                <a:gd name="f61" fmla="*/ f54 f32 1"/>
                <a:gd name="f62" fmla="sin 1 f60"/>
                <a:gd name="f63" fmla="+- f10 f59 0"/>
                <a:gd name="f64" fmla="*/ f58 f32 1"/>
                <a:gd name="f65" fmla="+- 0 0 f62"/>
                <a:gd name="f66" fmla="?: f63 4 2"/>
                <a:gd name="f67" fmla="?: f63 3 2"/>
                <a:gd name="f68" fmla="?: f63 f59 0"/>
                <a:gd name="f69" fmla="+- 0 0 f65"/>
                <a:gd name="f70" fmla="+- f10 f68 0"/>
                <a:gd name="f71" fmla="val f69"/>
                <a:gd name="f72" fmla="*/ f70 1 f59"/>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007CA3">
                <a:alpha val="8000"/>
              </a:srgbClr>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 name="Hexagon 30">
              <a:extLst>
                <a:ext uri="{FF2B5EF4-FFF2-40B4-BE49-F238E27FC236}">
                  <a16:creationId xmlns:a16="http://schemas.microsoft.com/office/drawing/2014/main" id="{D29B0DDB-ACE3-6417-BE90-375D273C5BB1}"/>
                </a:ext>
              </a:extLst>
            </p:cNvPr>
            <p:cNvSpPr/>
            <p:nvPr/>
          </p:nvSpPr>
          <p:spPr>
            <a:xfrm>
              <a:off x="-189189" y="5784018"/>
              <a:ext cx="2056412" cy="1112687"/>
            </a:xfrm>
            <a:custGeom>
              <a:avLst/>
              <a:gdLst>
                <a:gd name="f0" fmla="val 10800000"/>
                <a:gd name="f1" fmla="val 5400000"/>
                <a:gd name="f2" fmla="val 180"/>
                <a:gd name="f3" fmla="val w"/>
                <a:gd name="f4" fmla="val h"/>
                <a:gd name="f5" fmla="val 0"/>
                <a:gd name="f6" fmla="val 2056414"/>
                <a:gd name="f7" fmla="val 1112692"/>
                <a:gd name="f8" fmla="val 1105516"/>
                <a:gd name="f9" fmla="val 71058"/>
                <a:gd name="f10" fmla="val 1500068"/>
                <a:gd name="f11" fmla="+- 0 0 -90"/>
                <a:gd name="f12" fmla="*/ f3 1 2056414"/>
                <a:gd name="f13" fmla="*/ f4 1 1112692"/>
                <a:gd name="f14" fmla="+- f7 0 f5"/>
                <a:gd name="f15" fmla="+- f6 0 f5"/>
                <a:gd name="f16" fmla="*/ f11 f0 1"/>
                <a:gd name="f17" fmla="*/ f15 1 2056414"/>
                <a:gd name="f18" fmla="*/ f14 1 1112692"/>
                <a:gd name="f19" fmla="*/ 1112692 f14 1"/>
                <a:gd name="f20" fmla="*/ 0 f14 1"/>
                <a:gd name="f21" fmla="*/ 1105516 f14 1"/>
                <a:gd name="f22" fmla="*/ 0 f15 1"/>
                <a:gd name="f23" fmla="*/ 71058 f15 1"/>
                <a:gd name="f24" fmla="*/ 1500068 f15 1"/>
                <a:gd name="f25" fmla="*/ 2056414 f15 1"/>
                <a:gd name="f26" fmla="*/ f16 1 f2"/>
                <a:gd name="f27" fmla="*/ f19 1 1112692"/>
                <a:gd name="f28" fmla="*/ f20 1 1112692"/>
                <a:gd name="f29" fmla="*/ f21 1 1112692"/>
                <a:gd name="f30" fmla="*/ f22 1 2056414"/>
                <a:gd name="f31" fmla="*/ f23 1 2056414"/>
                <a:gd name="f32" fmla="*/ f24 1 2056414"/>
                <a:gd name="f33" fmla="*/ f25 1 2056414"/>
                <a:gd name="f34" fmla="*/ f5 1 f17"/>
                <a:gd name="f35" fmla="*/ f6 1 f17"/>
                <a:gd name="f36" fmla="*/ f5 1 f18"/>
                <a:gd name="f37" fmla="*/ f7 1 f18"/>
                <a:gd name="f38" fmla="+- f26 0 f1"/>
                <a:gd name="f39" fmla="*/ f30 1 f17"/>
                <a:gd name="f40" fmla="*/ f29 1 f18"/>
                <a:gd name="f41" fmla="*/ f31 1 f17"/>
                <a:gd name="f42" fmla="*/ f28 1 f18"/>
                <a:gd name="f43" fmla="*/ f32 1 f17"/>
                <a:gd name="f44" fmla="*/ f33 1 f17"/>
                <a:gd name="f45" fmla="*/ f27 1 f18"/>
                <a:gd name="f46" fmla="*/ f34 f12 1"/>
                <a:gd name="f47" fmla="*/ f35 f12 1"/>
                <a:gd name="f48" fmla="*/ f37 f13 1"/>
                <a:gd name="f49" fmla="*/ f36 f13 1"/>
                <a:gd name="f50" fmla="*/ f39 f12 1"/>
                <a:gd name="f51" fmla="*/ f40 f13 1"/>
                <a:gd name="f52" fmla="*/ f41 f12 1"/>
                <a:gd name="f53" fmla="*/ f42 f13 1"/>
                <a:gd name="f54" fmla="*/ f43 f12 1"/>
                <a:gd name="f55" fmla="*/ f44 f12 1"/>
                <a:gd name="f56" fmla="*/ f45 f13 1"/>
              </a:gdLst>
              <a:ahLst/>
              <a:cxnLst>
                <a:cxn ang="3cd4">
                  <a:pos x="hc" y="t"/>
                </a:cxn>
                <a:cxn ang="0">
                  <a:pos x="r" y="vc"/>
                </a:cxn>
                <a:cxn ang="cd4">
                  <a:pos x="hc" y="b"/>
                </a:cxn>
                <a:cxn ang="cd2">
                  <a:pos x="l" y="vc"/>
                </a:cxn>
                <a:cxn ang="f38">
                  <a:pos x="f50" y="f51"/>
                </a:cxn>
                <a:cxn ang="f38">
                  <a:pos x="f52" y="f53"/>
                </a:cxn>
                <a:cxn ang="f38">
                  <a:pos x="f54" y="f53"/>
                </a:cxn>
                <a:cxn ang="f38">
                  <a:pos x="f55" y="f56"/>
                </a:cxn>
                <a:cxn ang="f38">
                  <a:pos x="f50" y="f51"/>
                </a:cxn>
              </a:cxnLst>
              <a:rect l="f46" t="f49" r="f47" b="f48"/>
              <a:pathLst>
                <a:path w="2056414" h="1112692">
                  <a:moveTo>
                    <a:pt x="f5" y="f8"/>
                  </a:moveTo>
                  <a:lnTo>
                    <a:pt x="f9" y="f5"/>
                  </a:lnTo>
                  <a:lnTo>
                    <a:pt x="f10" y="f5"/>
                  </a:lnTo>
                  <a:lnTo>
                    <a:pt x="f6" y="f7"/>
                  </a:lnTo>
                  <a:lnTo>
                    <a:pt x="f5" y="f8"/>
                  </a:lnTo>
                  <a:close/>
                </a:path>
              </a:pathLst>
            </a:custGeom>
            <a:solidFill>
              <a:srgbClr val="007CA3">
                <a:alpha val="8000"/>
              </a:srgbClr>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Hexagon 31">
              <a:extLst>
                <a:ext uri="{FF2B5EF4-FFF2-40B4-BE49-F238E27FC236}">
                  <a16:creationId xmlns:a16="http://schemas.microsoft.com/office/drawing/2014/main" id="{5CE23A08-877D-246C-2ECD-EA144BFEBFA5}"/>
                </a:ext>
              </a:extLst>
            </p:cNvPr>
            <p:cNvSpPr/>
            <p:nvPr/>
          </p:nvSpPr>
          <p:spPr>
            <a:xfrm>
              <a:off x="3560252" y="5801282"/>
              <a:ext cx="2541702" cy="1112687"/>
            </a:xfrm>
            <a:custGeom>
              <a:avLst/>
              <a:gdLst>
                <a:gd name="f0" fmla="val 10800000"/>
                <a:gd name="f1" fmla="val 5400000"/>
                <a:gd name="f2" fmla="val 180"/>
                <a:gd name="f3" fmla="val w"/>
                <a:gd name="f4" fmla="val h"/>
                <a:gd name="f5" fmla="val 0"/>
                <a:gd name="f6" fmla="val 2541702"/>
                <a:gd name="f7" fmla="val 1112692"/>
                <a:gd name="f8" fmla="val 556346"/>
                <a:gd name="f9" fmla="val 1985356"/>
                <a:gd name="f10" fmla="+- 0 0 -90"/>
                <a:gd name="f11" fmla="*/ f3 1 2541702"/>
                <a:gd name="f12" fmla="*/ f4 1 1112692"/>
                <a:gd name="f13" fmla="+- f7 0 f5"/>
                <a:gd name="f14" fmla="+- f6 0 f5"/>
                <a:gd name="f15" fmla="*/ f10 f0 1"/>
                <a:gd name="f16" fmla="*/ f14 1 2541702"/>
                <a:gd name="f17" fmla="*/ f13 1 1112692"/>
                <a:gd name="f18" fmla="*/ 0 f14 1"/>
                <a:gd name="f19" fmla="*/ 556346 f14 1"/>
                <a:gd name="f20" fmla="*/ 1985356 f14 1"/>
                <a:gd name="f21" fmla="*/ 2541702 f14 1"/>
                <a:gd name="f22" fmla="*/ 1112692 f13 1"/>
                <a:gd name="f23" fmla="*/ 0 f13 1"/>
                <a:gd name="f24" fmla="*/ f15 1 f2"/>
                <a:gd name="f25" fmla="*/ f18 1 2541702"/>
                <a:gd name="f26" fmla="*/ f19 1 2541702"/>
                <a:gd name="f27" fmla="*/ f20 1 2541702"/>
                <a:gd name="f28" fmla="*/ f21 1 2541702"/>
                <a:gd name="f29" fmla="*/ f22 1 1112692"/>
                <a:gd name="f30" fmla="*/ f23 1 1112692"/>
                <a:gd name="f31" fmla="*/ f5 1 f16"/>
                <a:gd name="f32" fmla="*/ f6 1 f16"/>
                <a:gd name="f33" fmla="*/ f5 1 f17"/>
                <a:gd name="f34" fmla="*/ f7 1 f17"/>
                <a:gd name="f35" fmla="+- f24 0 f1"/>
                <a:gd name="f36" fmla="*/ f25 1 f16"/>
                <a:gd name="f37" fmla="*/ f29 1 f17"/>
                <a:gd name="f38" fmla="*/ f26 1 f16"/>
                <a:gd name="f39" fmla="*/ f30 1 f17"/>
                <a:gd name="f40" fmla="*/ f27 1 f16"/>
                <a:gd name="f41" fmla="*/ f28 1 f16"/>
                <a:gd name="f42" fmla="*/ f31 f11 1"/>
                <a:gd name="f43" fmla="*/ f32 f11 1"/>
                <a:gd name="f44" fmla="*/ f34 f12 1"/>
                <a:gd name="f45" fmla="*/ f33 f12 1"/>
                <a:gd name="f46" fmla="*/ f36 f11 1"/>
                <a:gd name="f47" fmla="*/ f37 f12 1"/>
                <a:gd name="f48" fmla="*/ f38 f11 1"/>
                <a:gd name="f49" fmla="*/ f39 f12 1"/>
                <a:gd name="f50" fmla="*/ f40 f11 1"/>
                <a:gd name="f51" fmla="*/ f41 f11 1"/>
              </a:gdLst>
              <a:ahLst/>
              <a:cxnLst>
                <a:cxn ang="3cd4">
                  <a:pos x="hc" y="t"/>
                </a:cxn>
                <a:cxn ang="0">
                  <a:pos x="r" y="vc"/>
                </a:cxn>
                <a:cxn ang="cd4">
                  <a:pos x="hc" y="b"/>
                </a:cxn>
                <a:cxn ang="cd2">
                  <a:pos x="l" y="vc"/>
                </a:cxn>
                <a:cxn ang="f35">
                  <a:pos x="f46" y="f47"/>
                </a:cxn>
                <a:cxn ang="f35">
                  <a:pos x="f48" y="f49"/>
                </a:cxn>
                <a:cxn ang="f35">
                  <a:pos x="f50" y="f49"/>
                </a:cxn>
                <a:cxn ang="f35">
                  <a:pos x="f51" y="f47"/>
                </a:cxn>
                <a:cxn ang="f35">
                  <a:pos x="f46" y="f47"/>
                </a:cxn>
              </a:cxnLst>
              <a:rect l="f42" t="f45" r="f43" b="f44"/>
              <a:pathLst>
                <a:path w="2541702" h="1112692">
                  <a:moveTo>
                    <a:pt x="f5" y="f7"/>
                  </a:moveTo>
                  <a:lnTo>
                    <a:pt x="f8" y="f5"/>
                  </a:lnTo>
                  <a:lnTo>
                    <a:pt x="f9" y="f5"/>
                  </a:lnTo>
                  <a:lnTo>
                    <a:pt x="f6" y="f7"/>
                  </a:lnTo>
                  <a:lnTo>
                    <a:pt x="f5" y="f7"/>
                  </a:lnTo>
                  <a:close/>
                </a:path>
              </a:pathLst>
            </a:custGeom>
            <a:solidFill>
              <a:srgbClr val="007CA3">
                <a:alpha val="8000"/>
              </a:srgbClr>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grpSp>
        <p:nvGrpSpPr>
          <p:cNvPr id="8" name="Group 10">
            <a:extLst>
              <a:ext uri="{FF2B5EF4-FFF2-40B4-BE49-F238E27FC236}">
                <a16:creationId xmlns:a16="http://schemas.microsoft.com/office/drawing/2014/main" id="{3F9A997A-89B4-8194-832B-0FD92D66157A}"/>
              </a:ext>
            </a:extLst>
          </p:cNvPr>
          <p:cNvGrpSpPr/>
          <p:nvPr/>
        </p:nvGrpSpPr>
        <p:grpSpPr>
          <a:xfrm>
            <a:off x="5638803" y="-74075"/>
            <a:ext cx="6824523" cy="7002730"/>
            <a:chOff x="5638803" y="-74075"/>
            <a:chExt cx="6824523" cy="7002730"/>
          </a:xfrm>
        </p:grpSpPr>
        <p:sp>
          <p:nvSpPr>
            <p:cNvPr id="9" name="Hexagon 11">
              <a:extLst>
                <a:ext uri="{FF2B5EF4-FFF2-40B4-BE49-F238E27FC236}">
                  <a16:creationId xmlns:a16="http://schemas.microsoft.com/office/drawing/2014/main" id="{B2CDD5A9-1022-B06C-5CBC-2A138E0B8E03}"/>
                </a:ext>
              </a:extLst>
            </p:cNvPr>
            <p:cNvSpPr/>
            <p:nvPr/>
          </p:nvSpPr>
          <p:spPr>
            <a:xfrm>
              <a:off x="7772226" y="1118731"/>
              <a:ext cx="2541702" cy="2225384"/>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5000"/>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49 f8 1"/>
                <a:gd name="f56" fmla="*/ f52 1 f7"/>
                <a:gd name="f57" fmla="*/ f48 f32 1"/>
                <a:gd name="f58" fmla="+- f36 0 f54"/>
                <a:gd name="f59" fmla="*/ f55 1 2"/>
                <a:gd name="f60" fmla="+- f56 0 f1"/>
                <a:gd name="f61" fmla="*/ f54 f32 1"/>
                <a:gd name="f62" fmla="sin 1 f60"/>
                <a:gd name="f63" fmla="+- f10 f59 0"/>
                <a:gd name="f64" fmla="*/ f58 f32 1"/>
                <a:gd name="f65" fmla="+- 0 0 f62"/>
                <a:gd name="f66" fmla="?: f63 4 2"/>
                <a:gd name="f67" fmla="?: f63 3 2"/>
                <a:gd name="f68" fmla="?: f63 f59 0"/>
                <a:gd name="f69" fmla="+- 0 0 f65"/>
                <a:gd name="f70" fmla="+- f10 f68 0"/>
                <a:gd name="f71" fmla="val f69"/>
                <a:gd name="f72" fmla="*/ f70 1 f59"/>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007CA3">
                <a:alpha val="8000"/>
              </a:srgbClr>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0" name="Hexagon 12">
              <a:extLst>
                <a:ext uri="{FF2B5EF4-FFF2-40B4-BE49-F238E27FC236}">
                  <a16:creationId xmlns:a16="http://schemas.microsoft.com/office/drawing/2014/main" id="{EDE16D46-5040-623F-4D49-A7D382B3468D}"/>
                </a:ext>
              </a:extLst>
            </p:cNvPr>
            <p:cNvSpPr/>
            <p:nvPr/>
          </p:nvSpPr>
          <p:spPr>
            <a:xfrm>
              <a:off x="7780647" y="3488655"/>
              <a:ext cx="2565468" cy="2211878"/>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5000"/>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49 f8 1"/>
                <a:gd name="f56" fmla="*/ f52 1 f7"/>
                <a:gd name="f57" fmla="*/ f48 f32 1"/>
                <a:gd name="f58" fmla="+- f36 0 f54"/>
                <a:gd name="f59" fmla="*/ f55 1 2"/>
                <a:gd name="f60" fmla="+- f56 0 f1"/>
                <a:gd name="f61" fmla="*/ f54 f32 1"/>
                <a:gd name="f62" fmla="sin 1 f60"/>
                <a:gd name="f63" fmla="+- f10 f59 0"/>
                <a:gd name="f64" fmla="*/ f58 f32 1"/>
                <a:gd name="f65" fmla="+- 0 0 f62"/>
                <a:gd name="f66" fmla="?: f63 4 2"/>
                <a:gd name="f67" fmla="?: f63 3 2"/>
                <a:gd name="f68" fmla="?: f63 f59 0"/>
                <a:gd name="f69" fmla="+- 0 0 f65"/>
                <a:gd name="f70" fmla="+- f10 f68 0"/>
                <a:gd name="f71" fmla="val f69"/>
                <a:gd name="f72" fmla="*/ f70 1 f59"/>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007CA3">
                <a:alpha val="8000"/>
              </a:srgbClr>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Hexagon 14">
              <a:extLst>
                <a:ext uri="{FF2B5EF4-FFF2-40B4-BE49-F238E27FC236}">
                  <a16:creationId xmlns:a16="http://schemas.microsoft.com/office/drawing/2014/main" id="{871E1ED9-8C9D-F1CA-B13C-665DF15E4A6B}"/>
                </a:ext>
              </a:extLst>
            </p:cNvPr>
            <p:cNvSpPr/>
            <p:nvPr/>
          </p:nvSpPr>
          <p:spPr>
            <a:xfrm>
              <a:off x="9921624" y="2286411"/>
              <a:ext cx="2541702" cy="2225384"/>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5000"/>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49 f8 1"/>
                <a:gd name="f56" fmla="*/ f52 1 f7"/>
                <a:gd name="f57" fmla="*/ f48 f32 1"/>
                <a:gd name="f58" fmla="+- f36 0 f54"/>
                <a:gd name="f59" fmla="*/ f55 1 2"/>
                <a:gd name="f60" fmla="+- f56 0 f1"/>
                <a:gd name="f61" fmla="*/ f54 f32 1"/>
                <a:gd name="f62" fmla="sin 1 f60"/>
                <a:gd name="f63" fmla="+- f10 f59 0"/>
                <a:gd name="f64" fmla="*/ f58 f32 1"/>
                <a:gd name="f65" fmla="+- 0 0 f62"/>
                <a:gd name="f66" fmla="?: f63 4 2"/>
                <a:gd name="f67" fmla="?: f63 3 2"/>
                <a:gd name="f68" fmla="?: f63 f59 0"/>
                <a:gd name="f69" fmla="+- 0 0 f65"/>
                <a:gd name="f70" fmla="+- f10 f68 0"/>
                <a:gd name="f71" fmla="val f69"/>
                <a:gd name="f72" fmla="*/ f70 1 f59"/>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007CA3">
                <a:alpha val="8000"/>
              </a:srgbClr>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2" name="Hexagon 17">
              <a:extLst>
                <a:ext uri="{FF2B5EF4-FFF2-40B4-BE49-F238E27FC236}">
                  <a16:creationId xmlns:a16="http://schemas.microsoft.com/office/drawing/2014/main" id="{A6C37692-3FF7-87E5-4953-227278402A54}"/>
                </a:ext>
              </a:extLst>
            </p:cNvPr>
            <p:cNvSpPr/>
            <p:nvPr/>
          </p:nvSpPr>
          <p:spPr>
            <a:xfrm>
              <a:off x="9909736" y="-74075"/>
              <a:ext cx="2298097" cy="2211878"/>
            </a:xfrm>
            <a:custGeom>
              <a:avLst/>
              <a:gdLst>
                <a:gd name="f0" fmla="val 10800000"/>
                <a:gd name="f1" fmla="val 5400000"/>
                <a:gd name="f2" fmla="val 180"/>
                <a:gd name="f3" fmla="val w"/>
                <a:gd name="f4" fmla="val h"/>
                <a:gd name="f5" fmla="val 0"/>
                <a:gd name="f6" fmla="val 2298094"/>
                <a:gd name="f7" fmla="val 2211879"/>
                <a:gd name="f8" fmla="val 1105940"/>
                <a:gd name="f9" fmla="val 552970"/>
                <a:gd name="f10" fmla="val 2012499"/>
                <a:gd name="f11" fmla="val 2298093"/>
                <a:gd name="f12" fmla="val 572838"/>
                <a:gd name="f13" fmla="val 925139"/>
                <a:gd name="f14" fmla="val 1277441"/>
                <a:gd name="f15" fmla="val 1629742"/>
                <a:gd name="f16" fmla="+- 0 0 -90"/>
                <a:gd name="f17" fmla="*/ f3 1 2298094"/>
                <a:gd name="f18" fmla="*/ f4 1 2211879"/>
                <a:gd name="f19" fmla="+- f7 0 f5"/>
                <a:gd name="f20" fmla="+- f6 0 f5"/>
                <a:gd name="f21" fmla="*/ f16 f0 1"/>
                <a:gd name="f22" fmla="*/ f20 1 2298094"/>
                <a:gd name="f23" fmla="*/ f19 1 2211879"/>
                <a:gd name="f24" fmla="*/ 1105940 f19 1"/>
                <a:gd name="f25" fmla="*/ 0 f19 1"/>
                <a:gd name="f26" fmla="*/ 1629742 f19 1"/>
                <a:gd name="f27" fmla="*/ 2211879 f19 1"/>
                <a:gd name="f28" fmla="*/ 0 f20 1"/>
                <a:gd name="f29" fmla="*/ 552970 f20 1"/>
                <a:gd name="f30" fmla="*/ 2012499 f20 1"/>
                <a:gd name="f31" fmla="*/ 2298094 f20 1"/>
                <a:gd name="f32" fmla="*/ 2298093 f20 1"/>
                <a:gd name="f33" fmla="*/ 572838 f19 1"/>
                <a:gd name="f34" fmla="*/ f21 1 f2"/>
                <a:gd name="f35" fmla="*/ f24 1 2211879"/>
                <a:gd name="f36" fmla="*/ f25 1 2211879"/>
                <a:gd name="f37" fmla="*/ f26 1 2211879"/>
                <a:gd name="f38" fmla="*/ f27 1 2211879"/>
                <a:gd name="f39" fmla="*/ f28 1 2298094"/>
                <a:gd name="f40" fmla="*/ f29 1 2298094"/>
                <a:gd name="f41" fmla="*/ f30 1 2298094"/>
                <a:gd name="f42" fmla="*/ f31 1 2298094"/>
                <a:gd name="f43" fmla="*/ f32 1 2298094"/>
                <a:gd name="f44" fmla="*/ f33 1 2211879"/>
                <a:gd name="f45" fmla="*/ f5 1 f22"/>
                <a:gd name="f46" fmla="*/ f6 1 f22"/>
                <a:gd name="f47" fmla="*/ f5 1 f23"/>
                <a:gd name="f48" fmla="*/ f7 1 f23"/>
                <a:gd name="f49" fmla="+- f34 0 f1"/>
                <a:gd name="f50" fmla="*/ f39 1 f22"/>
                <a:gd name="f51" fmla="*/ f35 1 f23"/>
                <a:gd name="f52" fmla="*/ f40 1 f22"/>
                <a:gd name="f53" fmla="*/ f36 1 f23"/>
                <a:gd name="f54" fmla="*/ f41 1 f22"/>
                <a:gd name="f55" fmla="*/ f43 1 f22"/>
                <a:gd name="f56" fmla="*/ f44 1 f23"/>
                <a:gd name="f57" fmla="*/ f42 1 f22"/>
                <a:gd name="f58" fmla="*/ f37 1 f23"/>
                <a:gd name="f59" fmla="*/ f38 1 f23"/>
                <a:gd name="f60" fmla="*/ f45 f17 1"/>
                <a:gd name="f61" fmla="*/ f46 f17 1"/>
                <a:gd name="f62" fmla="*/ f48 f18 1"/>
                <a:gd name="f63" fmla="*/ f47 f18 1"/>
                <a:gd name="f64" fmla="*/ f50 f17 1"/>
                <a:gd name="f65" fmla="*/ f51 f18 1"/>
                <a:gd name="f66" fmla="*/ f52 f17 1"/>
                <a:gd name="f67" fmla="*/ f53 f18 1"/>
                <a:gd name="f68" fmla="*/ f54 f17 1"/>
                <a:gd name="f69" fmla="*/ f55 f17 1"/>
                <a:gd name="f70" fmla="*/ f56 f18 1"/>
                <a:gd name="f71" fmla="*/ f57 f17 1"/>
                <a:gd name="f72" fmla="*/ f58 f18 1"/>
                <a:gd name="f73" fmla="*/ f59 f18 1"/>
              </a:gdLst>
              <a:ahLst/>
              <a:cxnLst>
                <a:cxn ang="3cd4">
                  <a:pos x="hc" y="t"/>
                </a:cxn>
                <a:cxn ang="0">
                  <a:pos x="r" y="vc"/>
                </a:cxn>
                <a:cxn ang="cd4">
                  <a:pos x="hc" y="b"/>
                </a:cxn>
                <a:cxn ang="cd2">
                  <a:pos x="l" y="vc"/>
                </a:cxn>
                <a:cxn ang="f49">
                  <a:pos x="f64" y="f65"/>
                </a:cxn>
                <a:cxn ang="f49">
                  <a:pos x="f66" y="f67"/>
                </a:cxn>
                <a:cxn ang="f49">
                  <a:pos x="f68" y="f67"/>
                </a:cxn>
                <a:cxn ang="f49">
                  <a:pos x="f69" y="f70"/>
                </a:cxn>
                <a:cxn ang="f49">
                  <a:pos x="f71" y="f72"/>
                </a:cxn>
                <a:cxn ang="f49">
                  <a:pos x="f68" y="f73"/>
                </a:cxn>
                <a:cxn ang="f49">
                  <a:pos x="f66" y="f73"/>
                </a:cxn>
                <a:cxn ang="f49">
                  <a:pos x="f64" y="f65"/>
                </a:cxn>
              </a:cxnLst>
              <a:rect l="f60" t="f63" r="f61" b="f62"/>
              <a:pathLst>
                <a:path w="2298094" h="2211879">
                  <a:moveTo>
                    <a:pt x="f5" y="f8"/>
                  </a:moveTo>
                  <a:lnTo>
                    <a:pt x="f9" y="f5"/>
                  </a:lnTo>
                  <a:lnTo>
                    <a:pt x="f10" y="f5"/>
                  </a:lnTo>
                  <a:lnTo>
                    <a:pt x="f11" y="f12"/>
                  </a:lnTo>
                  <a:cubicBezTo>
                    <a:pt x="f11" y="f13"/>
                    <a:pt x="f6" y="f14"/>
                    <a:pt x="f6" y="f15"/>
                  </a:cubicBezTo>
                  <a:lnTo>
                    <a:pt x="f10" y="f7"/>
                  </a:lnTo>
                  <a:lnTo>
                    <a:pt x="f9" y="f7"/>
                  </a:lnTo>
                  <a:lnTo>
                    <a:pt x="f5" y="f8"/>
                  </a:lnTo>
                  <a:close/>
                </a:path>
              </a:pathLst>
            </a:custGeom>
            <a:solidFill>
              <a:srgbClr val="007CA3">
                <a:alpha val="8000"/>
              </a:srgbClr>
            </a:solidFill>
            <a:ln w="12701" cap="flat">
              <a:solidFill>
                <a:srgbClr val="FFFFFF"/>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Hexagon 18">
              <a:extLst>
                <a:ext uri="{FF2B5EF4-FFF2-40B4-BE49-F238E27FC236}">
                  <a16:creationId xmlns:a16="http://schemas.microsoft.com/office/drawing/2014/main" id="{A7B0A903-01E0-F8D7-D8F7-0F9767CC4242}"/>
                </a:ext>
              </a:extLst>
            </p:cNvPr>
            <p:cNvSpPr/>
            <p:nvPr/>
          </p:nvSpPr>
          <p:spPr>
            <a:xfrm>
              <a:off x="5638803" y="2293571"/>
              <a:ext cx="2565468" cy="2211878"/>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5000"/>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49 f8 1"/>
                <a:gd name="f56" fmla="*/ f52 1 f7"/>
                <a:gd name="f57" fmla="*/ f48 f32 1"/>
                <a:gd name="f58" fmla="+- f36 0 f54"/>
                <a:gd name="f59" fmla="*/ f55 1 2"/>
                <a:gd name="f60" fmla="+- f56 0 f1"/>
                <a:gd name="f61" fmla="*/ f54 f32 1"/>
                <a:gd name="f62" fmla="sin 1 f60"/>
                <a:gd name="f63" fmla="+- f10 f59 0"/>
                <a:gd name="f64" fmla="*/ f58 f32 1"/>
                <a:gd name="f65" fmla="+- 0 0 f62"/>
                <a:gd name="f66" fmla="?: f63 4 2"/>
                <a:gd name="f67" fmla="?: f63 3 2"/>
                <a:gd name="f68" fmla="?: f63 f59 0"/>
                <a:gd name="f69" fmla="+- 0 0 f65"/>
                <a:gd name="f70" fmla="+- f10 f68 0"/>
                <a:gd name="f71" fmla="val f69"/>
                <a:gd name="f72" fmla="*/ f70 1 f59"/>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007CA3">
                <a:alpha val="8000"/>
              </a:srgbClr>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Hexagon 20">
              <a:extLst>
                <a:ext uri="{FF2B5EF4-FFF2-40B4-BE49-F238E27FC236}">
                  <a16:creationId xmlns:a16="http://schemas.microsoft.com/office/drawing/2014/main" id="{E4AAB72E-940C-4CA1-3B09-802824ECAC7E}"/>
                </a:ext>
              </a:extLst>
            </p:cNvPr>
            <p:cNvSpPr/>
            <p:nvPr/>
          </p:nvSpPr>
          <p:spPr>
            <a:xfrm>
              <a:off x="5670541" y="4643140"/>
              <a:ext cx="2541702" cy="2225384"/>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5000"/>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49 f8 1"/>
                <a:gd name="f56" fmla="*/ f52 1 f7"/>
                <a:gd name="f57" fmla="*/ f48 f32 1"/>
                <a:gd name="f58" fmla="+- f36 0 f54"/>
                <a:gd name="f59" fmla="*/ f55 1 2"/>
                <a:gd name="f60" fmla="+- f56 0 f1"/>
                <a:gd name="f61" fmla="*/ f54 f32 1"/>
                <a:gd name="f62" fmla="sin 1 f60"/>
                <a:gd name="f63" fmla="+- f10 f59 0"/>
                <a:gd name="f64" fmla="*/ f58 f32 1"/>
                <a:gd name="f65" fmla="+- 0 0 f62"/>
                <a:gd name="f66" fmla="?: f63 4 2"/>
                <a:gd name="f67" fmla="?: f63 3 2"/>
                <a:gd name="f68" fmla="?: f63 f59 0"/>
                <a:gd name="f69" fmla="+- 0 0 f65"/>
                <a:gd name="f70" fmla="+- f10 f68 0"/>
                <a:gd name="f71" fmla="val f69"/>
                <a:gd name="f72" fmla="*/ f70 1 f59"/>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007CA3">
                <a:alpha val="8000"/>
              </a:srgbClr>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5" name="Hexagon 22">
              <a:extLst>
                <a:ext uri="{FF2B5EF4-FFF2-40B4-BE49-F238E27FC236}">
                  <a16:creationId xmlns:a16="http://schemas.microsoft.com/office/drawing/2014/main" id="{33A4E947-A66E-FC39-E63A-52F079CDA55D}"/>
                </a:ext>
              </a:extLst>
            </p:cNvPr>
            <p:cNvSpPr/>
            <p:nvPr/>
          </p:nvSpPr>
          <p:spPr>
            <a:xfrm>
              <a:off x="9905265" y="4660413"/>
              <a:ext cx="2541702" cy="2225384"/>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5000"/>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49 f8 1"/>
                <a:gd name="f56" fmla="*/ f52 1 f7"/>
                <a:gd name="f57" fmla="*/ f48 f32 1"/>
                <a:gd name="f58" fmla="+- f36 0 f54"/>
                <a:gd name="f59" fmla="*/ f55 1 2"/>
                <a:gd name="f60" fmla="+- f56 0 f1"/>
                <a:gd name="f61" fmla="*/ f54 f32 1"/>
                <a:gd name="f62" fmla="sin 1 f60"/>
                <a:gd name="f63" fmla="+- f10 f59 0"/>
                <a:gd name="f64" fmla="*/ f58 f32 1"/>
                <a:gd name="f65" fmla="+- 0 0 f62"/>
                <a:gd name="f66" fmla="?: f63 4 2"/>
                <a:gd name="f67" fmla="?: f63 3 2"/>
                <a:gd name="f68" fmla="?: f63 f59 0"/>
                <a:gd name="f69" fmla="+- 0 0 f65"/>
                <a:gd name="f70" fmla="+- f10 f68 0"/>
                <a:gd name="f71" fmla="val f69"/>
                <a:gd name="f72" fmla="*/ f70 1 f59"/>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007CA3">
                <a:alpha val="8000"/>
              </a:srgbClr>
            </a:solidFill>
            <a:ln w="12701"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6" name="Hexagon 105">
              <a:extLst>
                <a:ext uri="{FF2B5EF4-FFF2-40B4-BE49-F238E27FC236}">
                  <a16:creationId xmlns:a16="http://schemas.microsoft.com/office/drawing/2014/main" id="{BAA49052-B6D9-2373-BE55-7C7A1115A96C}"/>
                </a:ext>
              </a:extLst>
            </p:cNvPr>
            <p:cNvSpPr/>
            <p:nvPr/>
          </p:nvSpPr>
          <p:spPr>
            <a:xfrm>
              <a:off x="7780647" y="5822716"/>
              <a:ext cx="2565468" cy="1105939"/>
            </a:xfrm>
            <a:custGeom>
              <a:avLst/>
              <a:gdLst>
                <a:gd name="f0" fmla="val 10800000"/>
                <a:gd name="f1" fmla="val 5400000"/>
                <a:gd name="f2" fmla="val 180"/>
                <a:gd name="f3" fmla="val w"/>
                <a:gd name="f4" fmla="val h"/>
                <a:gd name="f5" fmla="val 0"/>
                <a:gd name="f6" fmla="val 3059162"/>
                <a:gd name="f7" fmla="val 1318764"/>
                <a:gd name="f8" fmla="val 659383"/>
                <a:gd name="f9" fmla="val 2399780"/>
                <a:gd name="f10" fmla="+- 0 0 -90"/>
                <a:gd name="f11" fmla="*/ f3 1 3059162"/>
                <a:gd name="f12" fmla="*/ f4 1 1318764"/>
                <a:gd name="f13" fmla="+- f7 0 f5"/>
                <a:gd name="f14" fmla="+- f6 0 f5"/>
                <a:gd name="f15" fmla="*/ f10 f0 1"/>
                <a:gd name="f16" fmla="*/ f14 1 3059162"/>
                <a:gd name="f17" fmla="*/ f13 1 1318764"/>
                <a:gd name="f18" fmla="*/ 0 f14 1"/>
                <a:gd name="f19" fmla="*/ 659383 f14 1"/>
                <a:gd name="f20" fmla="*/ 2399780 f14 1"/>
                <a:gd name="f21" fmla="*/ 3059162 f14 1"/>
                <a:gd name="f22" fmla="*/ 1318764 f13 1"/>
                <a:gd name="f23" fmla="*/ 0 f13 1"/>
                <a:gd name="f24" fmla="*/ f15 1 f2"/>
                <a:gd name="f25" fmla="*/ f18 1 3059162"/>
                <a:gd name="f26" fmla="*/ f19 1 3059162"/>
                <a:gd name="f27" fmla="*/ f20 1 3059162"/>
                <a:gd name="f28" fmla="*/ f21 1 3059162"/>
                <a:gd name="f29" fmla="*/ f22 1 1318764"/>
                <a:gd name="f30" fmla="*/ f23 1 1318764"/>
                <a:gd name="f31" fmla="*/ f5 1 f16"/>
                <a:gd name="f32" fmla="*/ f6 1 f16"/>
                <a:gd name="f33" fmla="*/ f5 1 f17"/>
                <a:gd name="f34" fmla="*/ f7 1 f17"/>
                <a:gd name="f35" fmla="+- f24 0 f1"/>
                <a:gd name="f36" fmla="*/ f25 1 f16"/>
                <a:gd name="f37" fmla="*/ f29 1 f17"/>
                <a:gd name="f38" fmla="*/ f26 1 f16"/>
                <a:gd name="f39" fmla="*/ f30 1 f17"/>
                <a:gd name="f40" fmla="*/ f27 1 f16"/>
                <a:gd name="f41" fmla="*/ f28 1 f16"/>
                <a:gd name="f42" fmla="*/ f31 f11 1"/>
                <a:gd name="f43" fmla="*/ f32 f11 1"/>
                <a:gd name="f44" fmla="*/ f34 f12 1"/>
                <a:gd name="f45" fmla="*/ f33 f12 1"/>
                <a:gd name="f46" fmla="*/ f36 f11 1"/>
                <a:gd name="f47" fmla="*/ f37 f12 1"/>
                <a:gd name="f48" fmla="*/ f38 f11 1"/>
                <a:gd name="f49" fmla="*/ f39 f12 1"/>
                <a:gd name="f50" fmla="*/ f40 f11 1"/>
                <a:gd name="f51" fmla="*/ f41 f11 1"/>
              </a:gdLst>
              <a:ahLst/>
              <a:cxnLst>
                <a:cxn ang="3cd4">
                  <a:pos x="hc" y="t"/>
                </a:cxn>
                <a:cxn ang="0">
                  <a:pos x="r" y="vc"/>
                </a:cxn>
                <a:cxn ang="cd4">
                  <a:pos x="hc" y="b"/>
                </a:cxn>
                <a:cxn ang="cd2">
                  <a:pos x="l" y="vc"/>
                </a:cxn>
                <a:cxn ang="f35">
                  <a:pos x="f46" y="f47"/>
                </a:cxn>
                <a:cxn ang="f35">
                  <a:pos x="f48" y="f49"/>
                </a:cxn>
                <a:cxn ang="f35">
                  <a:pos x="f50" y="f49"/>
                </a:cxn>
                <a:cxn ang="f35">
                  <a:pos x="f51" y="f47"/>
                </a:cxn>
                <a:cxn ang="f35">
                  <a:pos x="f46" y="f47"/>
                </a:cxn>
              </a:cxnLst>
              <a:rect l="f42" t="f45" r="f43" b="f44"/>
              <a:pathLst>
                <a:path w="3059162" h="1318764">
                  <a:moveTo>
                    <a:pt x="f5" y="f7"/>
                  </a:moveTo>
                  <a:lnTo>
                    <a:pt x="f8" y="f5"/>
                  </a:lnTo>
                  <a:lnTo>
                    <a:pt x="f9" y="f5"/>
                  </a:lnTo>
                  <a:lnTo>
                    <a:pt x="f6" y="f7"/>
                  </a:lnTo>
                  <a:lnTo>
                    <a:pt x="f5" y="f7"/>
                  </a:lnTo>
                  <a:close/>
                </a:path>
              </a:pathLst>
            </a:custGeom>
            <a:solidFill>
              <a:srgbClr val="007CA3">
                <a:alpha val="8000"/>
              </a:srgbClr>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17" name="Прямоугольник 1">
            <a:extLst>
              <a:ext uri="{FF2B5EF4-FFF2-40B4-BE49-F238E27FC236}">
                <a16:creationId xmlns:a16="http://schemas.microsoft.com/office/drawing/2014/main" id="{CE3FBF3F-7F87-E9EC-BCC4-DB5B3E8DA8FA}"/>
              </a:ext>
            </a:extLst>
          </p:cNvPr>
          <p:cNvSpPr/>
          <p:nvPr/>
        </p:nvSpPr>
        <p:spPr>
          <a:xfrm>
            <a:off x="0" y="0"/>
            <a:ext cx="8686800" cy="5386556"/>
          </a:xfrm>
          <a:prstGeom prst="rect">
            <a:avLst/>
          </a:prstGeom>
          <a:solidFill>
            <a:srgbClr val="FFFFFF">
              <a:alpha val="54964"/>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1200" cap="none" spc="0" baseline="0">
              <a:solidFill>
                <a:srgbClr val="FFFFFF"/>
              </a:solidFill>
              <a:uFillTx/>
              <a:latin typeface="Calibri"/>
            </a:endParaRPr>
          </a:p>
        </p:txBody>
      </p:sp>
      <p:sp>
        <p:nvSpPr>
          <p:cNvPr id="18" name="TextBox 1">
            <a:extLst>
              <a:ext uri="{FF2B5EF4-FFF2-40B4-BE49-F238E27FC236}">
                <a16:creationId xmlns:a16="http://schemas.microsoft.com/office/drawing/2014/main" id="{7852F4F4-03F4-8987-6F21-51ABCDE371D0}"/>
              </a:ext>
            </a:extLst>
          </p:cNvPr>
          <p:cNvSpPr txBox="1"/>
          <p:nvPr/>
        </p:nvSpPr>
        <p:spPr>
          <a:xfrm>
            <a:off x="859572" y="1203880"/>
            <a:ext cx="6705468" cy="2529925"/>
          </a:xfrm>
          <a:prstGeom prst="rect">
            <a:avLst/>
          </a:prstGeom>
          <a:noFill/>
          <a:ln cap="flat">
            <a:noFill/>
          </a:ln>
        </p:spPr>
        <p:txBody>
          <a:bodyPr vert="horz" wrap="square" lIns="91440" tIns="45720" rIns="91440" bIns="45720" anchor="t"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8800" b="0" i="0" u="none" strike="noStrike" kern="1200" cap="none" spc="0" baseline="0">
                <a:solidFill>
                  <a:srgbClr val="E87100"/>
                </a:solidFill>
                <a:uFillTx/>
                <a:latin typeface="Open Sans" pitchFamily="34"/>
                <a:ea typeface="Open Sans" pitchFamily="34"/>
                <a:cs typeface="Open Sans" pitchFamily="34"/>
              </a:rPr>
              <a:t>THANK YOU!</a:t>
            </a:r>
          </a:p>
        </p:txBody>
      </p:sp>
      <p:cxnSp>
        <p:nvCxnSpPr>
          <p:cNvPr id="19" name="Straight Connector 15">
            <a:extLst>
              <a:ext uri="{FF2B5EF4-FFF2-40B4-BE49-F238E27FC236}">
                <a16:creationId xmlns:a16="http://schemas.microsoft.com/office/drawing/2014/main" id="{8D2784FC-E536-F459-E047-F29A404574C4}"/>
              </a:ext>
            </a:extLst>
          </p:cNvPr>
          <p:cNvCxnSpPr/>
          <p:nvPr/>
        </p:nvCxnSpPr>
        <p:spPr>
          <a:xfrm>
            <a:off x="8686800" y="0"/>
            <a:ext cx="0" cy="4580924"/>
          </a:xfrm>
          <a:prstGeom prst="straightConnector1">
            <a:avLst/>
          </a:prstGeom>
          <a:noFill/>
          <a:ln w="28575" cap="flat">
            <a:solidFill>
              <a:srgbClr val="007CA3"/>
            </a:solidFill>
            <a:prstDash val="solid"/>
            <a:miter/>
          </a:ln>
        </p:spPr>
      </p:cxnSp>
      <p:sp>
        <p:nvSpPr>
          <p:cNvPr id="20" name="Прямоугольник 11">
            <a:extLst>
              <a:ext uri="{FF2B5EF4-FFF2-40B4-BE49-F238E27FC236}">
                <a16:creationId xmlns:a16="http://schemas.microsoft.com/office/drawing/2014/main" id="{37A156D0-FE93-C5AF-3AC0-8C5DB7DA14AF}"/>
              </a:ext>
            </a:extLst>
          </p:cNvPr>
          <p:cNvSpPr/>
          <p:nvPr/>
        </p:nvSpPr>
        <p:spPr>
          <a:xfrm>
            <a:off x="2945410" y="0"/>
            <a:ext cx="2533774" cy="152403"/>
          </a:xfrm>
          <a:prstGeom prst="rect">
            <a:avLst/>
          </a:prstGeom>
          <a:solidFill>
            <a:srgbClr val="E871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1200" cap="none" spc="0" baseline="0">
              <a:solidFill>
                <a:srgbClr val="FFFFFF"/>
              </a:solidFill>
              <a:uFillTx/>
              <a:latin typeface="Calibri"/>
            </a:endParaRPr>
          </a:p>
        </p:txBody>
      </p:sp>
      <p:cxnSp>
        <p:nvCxnSpPr>
          <p:cNvPr id="21" name="Straight Connector 16">
            <a:extLst>
              <a:ext uri="{FF2B5EF4-FFF2-40B4-BE49-F238E27FC236}">
                <a16:creationId xmlns:a16="http://schemas.microsoft.com/office/drawing/2014/main" id="{6D7738C2-CC87-F0A8-85E1-A6014C0CCC6B}"/>
              </a:ext>
            </a:extLst>
          </p:cNvPr>
          <p:cNvCxnSpPr/>
          <p:nvPr/>
        </p:nvCxnSpPr>
        <p:spPr>
          <a:xfrm flipH="1">
            <a:off x="-13395" y="5410203"/>
            <a:ext cx="12205391" cy="0"/>
          </a:xfrm>
          <a:prstGeom prst="straightConnector1">
            <a:avLst/>
          </a:prstGeom>
          <a:noFill/>
          <a:ln w="28575" cap="flat">
            <a:solidFill>
              <a:srgbClr val="007CA3"/>
            </a:solidFill>
            <a:prstDash val="solid"/>
            <a:miter/>
          </a:ln>
        </p:spPr>
      </p:cxnSp>
      <p:sp>
        <p:nvSpPr>
          <p:cNvPr id="22" name="Прямоугольник 12">
            <a:extLst>
              <a:ext uri="{FF2B5EF4-FFF2-40B4-BE49-F238E27FC236}">
                <a16:creationId xmlns:a16="http://schemas.microsoft.com/office/drawing/2014/main" id="{D6FFDAEC-0FC0-4673-BAB5-574AF2496AD6}"/>
              </a:ext>
            </a:extLst>
          </p:cNvPr>
          <p:cNvSpPr/>
          <p:nvPr/>
        </p:nvSpPr>
        <p:spPr>
          <a:xfrm>
            <a:off x="6476996" y="4466277"/>
            <a:ext cx="5715000" cy="2447702"/>
          </a:xfrm>
          <a:prstGeom prst="rect">
            <a:avLst/>
          </a:prstGeom>
          <a:solidFill>
            <a:srgbClr val="007CA3"/>
          </a:solidFill>
          <a:ln cap="flat">
            <a:noFill/>
            <a:prstDash val="solid"/>
          </a:ln>
        </p:spPr>
        <p:txBody>
          <a:bodyPr vert="horz" wrap="square" lIns="594360" tIns="45720" rIns="182880" bIns="685800" anchor="b" anchorCtr="0" compatLnSpc="1">
            <a:noAutofit/>
          </a:bodyPr>
          <a:lstStyle/>
          <a:p>
            <a:pPr marL="0" marR="0" lvl="0" indent="0" algn="l" defTabSz="914400" rtl="0" fontAlgn="auto" hangingPunct="1">
              <a:lnSpc>
                <a:spcPts val="318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Calibri"/>
              </a:rPr>
              <a:t>PLEASE VISIT US ONLINE</a:t>
            </a:r>
          </a:p>
        </p:txBody>
      </p:sp>
      <p:pic>
        <p:nvPicPr>
          <p:cNvPr id="23" name="Picture 14">
            <a:extLst>
              <a:ext uri="{FF2B5EF4-FFF2-40B4-BE49-F238E27FC236}">
                <a16:creationId xmlns:a16="http://schemas.microsoft.com/office/drawing/2014/main" id="{71C83BBC-41AE-A770-03D2-8C329E80843A}"/>
              </a:ext>
            </a:extLst>
          </p:cNvPr>
          <p:cNvPicPr>
            <a:picLocks noChangeAspect="1"/>
          </p:cNvPicPr>
          <p:nvPr/>
        </p:nvPicPr>
        <p:blipFill>
          <a:blip r:embed="rId2"/>
          <a:srcRect/>
          <a:stretch>
            <a:fillRect/>
          </a:stretch>
        </p:blipFill>
        <p:spPr>
          <a:xfrm>
            <a:off x="6718142" y="4788557"/>
            <a:ext cx="2976783" cy="790251"/>
          </a:xfrm>
          <a:prstGeom prst="rect">
            <a:avLst/>
          </a:prstGeom>
          <a:noFill/>
          <a:ln cap="flat">
            <a:noFill/>
          </a:ln>
        </p:spPr>
      </p:pic>
      <p:grpSp>
        <p:nvGrpSpPr>
          <p:cNvPr id="24" name="Group 2">
            <a:extLst>
              <a:ext uri="{FF2B5EF4-FFF2-40B4-BE49-F238E27FC236}">
                <a16:creationId xmlns:a16="http://schemas.microsoft.com/office/drawing/2014/main" id="{04D55EE0-44FA-4880-7F6F-4831BACA772B}"/>
              </a:ext>
            </a:extLst>
          </p:cNvPr>
          <p:cNvGrpSpPr/>
          <p:nvPr/>
        </p:nvGrpSpPr>
        <p:grpSpPr>
          <a:xfrm>
            <a:off x="6948699" y="5791196"/>
            <a:ext cx="4709900" cy="560079"/>
            <a:chOff x="6948699" y="5791196"/>
            <a:chExt cx="4709900" cy="560079"/>
          </a:xfrm>
        </p:grpSpPr>
        <p:sp>
          <p:nvSpPr>
            <p:cNvPr id="25" name="TextBox 5">
              <a:extLst>
                <a:ext uri="{FF2B5EF4-FFF2-40B4-BE49-F238E27FC236}">
                  <a16:creationId xmlns:a16="http://schemas.microsoft.com/office/drawing/2014/main" id="{EBE3A939-03B6-1540-E5DB-B9C52AECC403}"/>
                </a:ext>
              </a:extLst>
            </p:cNvPr>
            <p:cNvSpPr txBox="1"/>
            <p:nvPr/>
          </p:nvSpPr>
          <p:spPr>
            <a:xfrm>
              <a:off x="9739219" y="5798557"/>
              <a:ext cx="1919380" cy="552718"/>
            </a:xfrm>
            <a:prstGeom prst="rect">
              <a:avLst/>
            </a:prstGeom>
            <a:solidFill>
              <a:srgbClr val="E1FAF7"/>
            </a:solidFill>
            <a:ln cap="flat">
              <a:noFill/>
            </a:ln>
          </p:spPr>
          <p:txBody>
            <a:bodyPr vert="horz" wrap="none" lIns="18288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000" b="1" i="0" u="none" strike="noStrike" kern="1200" cap="none" spc="0" baseline="0">
                  <a:solidFill>
                    <a:srgbClr val="007CA3"/>
                  </a:solidFill>
                  <a:uFillTx/>
                  <a:latin typeface="Calibri"/>
                </a:rPr>
                <a:t>nachc.org</a:t>
              </a:r>
            </a:p>
          </p:txBody>
        </p:sp>
        <p:sp>
          <p:nvSpPr>
            <p:cNvPr id="26" name="Rectangle 6">
              <a:extLst>
                <a:ext uri="{FF2B5EF4-FFF2-40B4-BE49-F238E27FC236}">
                  <a16:creationId xmlns:a16="http://schemas.microsoft.com/office/drawing/2014/main" id="{48F253EB-D489-124A-8174-69A01148DD60}"/>
                </a:ext>
              </a:extLst>
            </p:cNvPr>
            <p:cNvSpPr/>
            <p:nvPr/>
          </p:nvSpPr>
          <p:spPr>
            <a:xfrm>
              <a:off x="6948699" y="5791196"/>
              <a:ext cx="4709900" cy="552718"/>
            </a:xfrm>
            <a:prstGeom prst="rect">
              <a:avLst/>
            </a:prstGeom>
            <a:noFill/>
            <a:ln w="19046" cap="flat">
              <a:solidFill>
                <a:srgbClr val="E1FAF7"/>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spTree>
    <p:extLst>
      <p:ext uri="{BB962C8B-B14F-4D97-AF65-F5344CB8AC3E}">
        <p14:creationId xmlns:p14="http://schemas.microsoft.com/office/powerpoint/2010/main" val="1495801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ocial Media Slide">
    <p:spTree>
      <p:nvGrpSpPr>
        <p:cNvPr id="1" name=""/>
        <p:cNvGrpSpPr/>
        <p:nvPr/>
      </p:nvGrpSpPr>
      <p:grpSpPr>
        <a:xfrm>
          <a:off x="0" y="0"/>
          <a:ext cx="0" cy="0"/>
          <a:chOff x="0" y="0"/>
          <a:chExt cx="0" cy="0"/>
        </a:xfrm>
      </p:grpSpPr>
      <p:sp>
        <p:nvSpPr>
          <p:cNvPr id="2" name="TextBox 31">
            <a:extLst>
              <a:ext uri="{FF2B5EF4-FFF2-40B4-BE49-F238E27FC236}">
                <a16:creationId xmlns:a16="http://schemas.microsoft.com/office/drawing/2014/main" id="{26F6D007-AD1E-DF51-8E29-89618BEDF301}"/>
              </a:ext>
            </a:extLst>
          </p:cNvPr>
          <p:cNvSpPr txBox="1"/>
          <p:nvPr/>
        </p:nvSpPr>
        <p:spPr>
          <a:xfrm>
            <a:off x="1638421" y="4480651"/>
            <a:ext cx="4544659" cy="52321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FFFFFF"/>
                </a:solidFill>
                <a:uFillTx/>
                <a:latin typeface="Calibri"/>
              </a:rPr>
              <a:t>Linkedin.com/company/nachc</a:t>
            </a:r>
          </a:p>
        </p:txBody>
      </p:sp>
      <p:sp>
        <p:nvSpPr>
          <p:cNvPr id="3" name="TextBox 32">
            <a:extLst>
              <a:ext uri="{FF2B5EF4-FFF2-40B4-BE49-F238E27FC236}">
                <a16:creationId xmlns:a16="http://schemas.microsoft.com/office/drawing/2014/main" id="{CDD5334E-E924-E73B-5889-8A9D898E0838}"/>
              </a:ext>
            </a:extLst>
          </p:cNvPr>
          <p:cNvSpPr txBox="1"/>
          <p:nvPr/>
        </p:nvSpPr>
        <p:spPr>
          <a:xfrm>
            <a:off x="1638421" y="5079528"/>
            <a:ext cx="4953003" cy="671855"/>
          </a:xfrm>
          <a:prstGeom prst="rect">
            <a:avLst/>
          </a:prstGeom>
          <a:noFill/>
          <a:ln cap="flat">
            <a:noFill/>
          </a:ln>
        </p:spPr>
        <p:txBody>
          <a:bodyPr vert="horz" wrap="square" lIns="91440" tIns="45720" rIns="91440" bIns="45720" anchor="t" anchorCtr="0" compatLnSpc="1">
            <a:noAutofit/>
          </a:bodyPr>
          <a:lstStyle/>
          <a:p>
            <a:pPr marL="228600" marR="0" lvl="0" indent="-22860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FFFFFF"/>
                </a:solidFill>
                <a:uFillTx/>
                <a:latin typeface="Calibri"/>
              </a:rPr>
              <a:t>YouTube.com/user/nachcmedia</a:t>
            </a:r>
            <a:endParaRPr lang="en-US" sz="2800" b="0" i="0" u="none" strike="noStrike" kern="1200" cap="none" spc="0" baseline="0">
              <a:solidFill>
                <a:srgbClr val="000000"/>
              </a:solidFill>
              <a:uFillTx/>
              <a:latin typeface="Calibri"/>
            </a:endParaRPr>
          </a:p>
        </p:txBody>
      </p:sp>
      <p:pic>
        <p:nvPicPr>
          <p:cNvPr id="4" name="Picture 20">
            <a:extLst>
              <a:ext uri="{FF2B5EF4-FFF2-40B4-BE49-F238E27FC236}">
                <a16:creationId xmlns:a16="http://schemas.microsoft.com/office/drawing/2014/main" id="{4AD6F8C7-3490-3BB4-5E48-DCAAF930A4C8}"/>
              </a:ext>
            </a:extLst>
          </p:cNvPr>
          <p:cNvPicPr>
            <a:picLocks noChangeAspect="1"/>
          </p:cNvPicPr>
          <p:nvPr/>
        </p:nvPicPr>
        <p:blipFill>
          <a:blip r:embed="rId2"/>
          <a:srcRect/>
          <a:stretch>
            <a:fillRect/>
          </a:stretch>
        </p:blipFill>
        <p:spPr>
          <a:xfrm>
            <a:off x="520513" y="1901823"/>
            <a:ext cx="1180316" cy="839949"/>
          </a:xfrm>
          <a:prstGeom prst="rect">
            <a:avLst/>
          </a:prstGeom>
          <a:noFill/>
          <a:ln cap="flat">
            <a:noFill/>
          </a:ln>
        </p:spPr>
      </p:pic>
      <p:sp>
        <p:nvSpPr>
          <p:cNvPr id="5" name="Oval 6">
            <a:extLst>
              <a:ext uri="{FF2B5EF4-FFF2-40B4-BE49-F238E27FC236}">
                <a16:creationId xmlns:a16="http://schemas.microsoft.com/office/drawing/2014/main" id="{186E408E-B907-E91E-5336-25DE43BA40F0}"/>
              </a:ext>
            </a:extLst>
          </p:cNvPr>
          <p:cNvSpPr/>
          <p:nvPr/>
        </p:nvSpPr>
        <p:spPr>
          <a:xfrm>
            <a:off x="785222" y="1981203"/>
            <a:ext cx="650010" cy="65001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4920" cap="flat">
            <a:solidFill>
              <a:srgbClr val="F5930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 name="Oval 33">
            <a:extLst>
              <a:ext uri="{FF2B5EF4-FFF2-40B4-BE49-F238E27FC236}">
                <a16:creationId xmlns:a16="http://schemas.microsoft.com/office/drawing/2014/main" id="{A1C7077C-FBFE-799F-93B1-84CF9B23802C}"/>
              </a:ext>
            </a:extLst>
          </p:cNvPr>
          <p:cNvSpPr/>
          <p:nvPr/>
        </p:nvSpPr>
        <p:spPr>
          <a:xfrm>
            <a:off x="793104" y="2761588"/>
            <a:ext cx="650010" cy="65001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4920" cap="flat">
            <a:solidFill>
              <a:srgbClr val="F5930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Oval 34">
            <a:extLst>
              <a:ext uri="{FF2B5EF4-FFF2-40B4-BE49-F238E27FC236}">
                <a16:creationId xmlns:a16="http://schemas.microsoft.com/office/drawing/2014/main" id="{5E8D533A-73B6-39EA-868F-227B903AF177}"/>
              </a:ext>
            </a:extLst>
          </p:cNvPr>
          <p:cNvSpPr/>
          <p:nvPr/>
        </p:nvSpPr>
        <p:spPr>
          <a:xfrm>
            <a:off x="784783" y="3567924"/>
            <a:ext cx="650010" cy="65001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4920" cap="flat">
            <a:solidFill>
              <a:srgbClr val="F5930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Oval 35">
            <a:extLst>
              <a:ext uri="{FF2B5EF4-FFF2-40B4-BE49-F238E27FC236}">
                <a16:creationId xmlns:a16="http://schemas.microsoft.com/office/drawing/2014/main" id="{D8F67C1A-2145-5453-DB7C-0CF66CED1F5F}"/>
              </a:ext>
            </a:extLst>
          </p:cNvPr>
          <p:cNvSpPr/>
          <p:nvPr/>
        </p:nvSpPr>
        <p:spPr>
          <a:xfrm>
            <a:off x="793104" y="4365949"/>
            <a:ext cx="650010" cy="65001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4920" cap="flat">
            <a:solidFill>
              <a:srgbClr val="F5930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9" name="Oval 37">
            <a:extLst>
              <a:ext uri="{FF2B5EF4-FFF2-40B4-BE49-F238E27FC236}">
                <a16:creationId xmlns:a16="http://schemas.microsoft.com/office/drawing/2014/main" id="{325697D0-5CCD-5F80-A472-FBCE6423AD7B}"/>
              </a:ext>
            </a:extLst>
          </p:cNvPr>
          <p:cNvSpPr/>
          <p:nvPr/>
        </p:nvSpPr>
        <p:spPr>
          <a:xfrm>
            <a:off x="793104" y="5163973"/>
            <a:ext cx="650010" cy="65001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4920" cap="flat">
            <a:solidFill>
              <a:srgbClr val="F5930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1989510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Social Media Slide">
    <p:spTree>
      <p:nvGrpSpPr>
        <p:cNvPr id="1" name=""/>
        <p:cNvGrpSpPr/>
        <p:nvPr/>
      </p:nvGrpSpPr>
      <p:grpSpPr>
        <a:xfrm>
          <a:off x="0" y="0"/>
          <a:ext cx="0" cy="0"/>
          <a:chOff x="0" y="0"/>
          <a:chExt cx="0" cy="0"/>
        </a:xfrm>
      </p:grpSpPr>
      <p:sp>
        <p:nvSpPr>
          <p:cNvPr id="2" name="TextBox 31">
            <a:extLst>
              <a:ext uri="{FF2B5EF4-FFF2-40B4-BE49-F238E27FC236}">
                <a16:creationId xmlns:a16="http://schemas.microsoft.com/office/drawing/2014/main" id="{74804D72-DE8C-60C3-5AD4-712B1F90EB92}"/>
              </a:ext>
            </a:extLst>
          </p:cNvPr>
          <p:cNvSpPr txBox="1"/>
          <p:nvPr/>
        </p:nvSpPr>
        <p:spPr>
          <a:xfrm>
            <a:off x="1638421" y="4480651"/>
            <a:ext cx="4544659" cy="52321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FFFFFF"/>
                </a:solidFill>
                <a:uFillTx/>
                <a:latin typeface="Calibri"/>
              </a:rPr>
              <a:t>Linkedin.com/company/nachc</a:t>
            </a:r>
          </a:p>
        </p:txBody>
      </p:sp>
      <p:sp>
        <p:nvSpPr>
          <p:cNvPr id="3" name="TextBox 32">
            <a:extLst>
              <a:ext uri="{FF2B5EF4-FFF2-40B4-BE49-F238E27FC236}">
                <a16:creationId xmlns:a16="http://schemas.microsoft.com/office/drawing/2014/main" id="{DF2A91F9-2A97-1F81-4878-E26409AB8659}"/>
              </a:ext>
            </a:extLst>
          </p:cNvPr>
          <p:cNvSpPr txBox="1"/>
          <p:nvPr/>
        </p:nvSpPr>
        <p:spPr>
          <a:xfrm>
            <a:off x="1638421" y="5079528"/>
            <a:ext cx="4953003" cy="671855"/>
          </a:xfrm>
          <a:prstGeom prst="rect">
            <a:avLst/>
          </a:prstGeom>
          <a:noFill/>
          <a:ln cap="flat">
            <a:noFill/>
          </a:ln>
        </p:spPr>
        <p:txBody>
          <a:bodyPr vert="horz" wrap="square" lIns="91440" tIns="45720" rIns="91440" bIns="45720" anchor="t" anchorCtr="0" compatLnSpc="1">
            <a:noAutofit/>
          </a:bodyPr>
          <a:lstStyle/>
          <a:p>
            <a:pPr marL="228600" marR="0" lvl="0" indent="-22860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FFFFFF"/>
                </a:solidFill>
                <a:uFillTx/>
                <a:latin typeface="Calibri"/>
              </a:rPr>
              <a:t>YouTube.com/user/nachcmedia</a:t>
            </a:r>
            <a:endParaRPr lang="en-US" sz="2800" b="0" i="0" u="none" strike="noStrike" kern="1200" cap="none" spc="0" baseline="0">
              <a:solidFill>
                <a:srgbClr val="000000"/>
              </a:solidFill>
              <a:uFillTx/>
              <a:latin typeface="Calibri"/>
            </a:endParaRPr>
          </a:p>
        </p:txBody>
      </p:sp>
      <p:pic>
        <p:nvPicPr>
          <p:cNvPr id="4" name="Picture 20">
            <a:extLst>
              <a:ext uri="{FF2B5EF4-FFF2-40B4-BE49-F238E27FC236}">
                <a16:creationId xmlns:a16="http://schemas.microsoft.com/office/drawing/2014/main" id="{10D72DDB-1E5D-7CF9-C83A-F956535FFEA5}"/>
              </a:ext>
            </a:extLst>
          </p:cNvPr>
          <p:cNvPicPr>
            <a:picLocks noChangeAspect="1"/>
          </p:cNvPicPr>
          <p:nvPr/>
        </p:nvPicPr>
        <p:blipFill>
          <a:blip r:embed="rId2"/>
          <a:srcRect/>
          <a:stretch>
            <a:fillRect/>
          </a:stretch>
        </p:blipFill>
        <p:spPr>
          <a:xfrm>
            <a:off x="520513" y="1901823"/>
            <a:ext cx="1180316" cy="839949"/>
          </a:xfrm>
          <a:prstGeom prst="rect">
            <a:avLst/>
          </a:prstGeom>
          <a:noFill/>
          <a:ln cap="flat">
            <a:noFill/>
          </a:ln>
        </p:spPr>
      </p:pic>
      <p:sp>
        <p:nvSpPr>
          <p:cNvPr id="5" name="Oval 6">
            <a:extLst>
              <a:ext uri="{FF2B5EF4-FFF2-40B4-BE49-F238E27FC236}">
                <a16:creationId xmlns:a16="http://schemas.microsoft.com/office/drawing/2014/main" id="{F7C8FFFB-C329-B5E0-0002-187AFE1450F0}"/>
              </a:ext>
            </a:extLst>
          </p:cNvPr>
          <p:cNvSpPr/>
          <p:nvPr/>
        </p:nvSpPr>
        <p:spPr>
          <a:xfrm>
            <a:off x="785222" y="1981203"/>
            <a:ext cx="650010" cy="65001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4920" cap="flat">
            <a:solidFill>
              <a:srgbClr val="F5930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 name="Oval 33">
            <a:extLst>
              <a:ext uri="{FF2B5EF4-FFF2-40B4-BE49-F238E27FC236}">
                <a16:creationId xmlns:a16="http://schemas.microsoft.com/office/drawing/2014/main" id="{EC717BDE-9C9D-C1A0-33AC-108F5B2CFF87}"/>
              </a:ext>
            </a:extLst>
          </p:cNvPr>
          <p:cNvSpPr/>
          <p:nvPr/>
        </p:nvSpPr>
        <p:spPr>
          <a:xfrm>
            <a:off x="793104" y="2761588"/>
            <a:ext cx="650010" cy="65001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4920" cap="flat">
            <a:solidFill>
              <a:srgbClr val="F5930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Oval 34">
            <a:extLst>
              <a:ext uri="{FF2B5EF4-FFF2-40B4-BE49-F238E27FC236}">
                <a16:creationId xmlns:a16="http://schemas.microsoft.com/office/drawing/2014/main" id="{5D86AEEC-ED44-5035-B374-A6D1537470F3}"/>
              </a:ext>
            </a:extLst>
          </p:cNvPr>
          <p:cNvSpPr/>
          <p:nvPr/>
        </p:nvSpPr>
        <p:spPr>
          <a:xfrm>
            <a:off x="784783" y="3567924"/>
            <a:ext cx="650010" cy="65001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4920" cap="flat">
            <a:solidFill>
              <a:srgbClr val="F5930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Oval 35">
            <a:extLst>
              <a:ext uri="{FF2B5EF4-FFF2-40B4-BE49-F238E27FC236}">
                <a16:creationId xmlns:a16="http://schemas.microsoft.com/office/drawing/2014/main" id="{1AF89248-56A6-3636-9F9D-70BD388C3CA2}"/>
              </a:ext>
            </a:extLst>
          </p:cNvPr>
          <p:cNvSpPr/>
          <p:nvPr/>
        </p:nvSpPr>
        <p:spPr>
          <a:xfrm>
            <a:off x="793104" y="4365949"/>
            <a:ext cx="650010" cy="65001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4920" cap="flat">
            <a:solidFill>
              <a:srgbClr val="F5930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9" name="Oval 37">
            <a:extLst>
              <a:ext uri="{FF2B5EF4-FFF2-40B4-BE49-F238E27FC236}">
                <a16:creationId xmlns:a16="http://schemas.microsoft.com/office/drawing/2014/main" id="{12913311-F584-C62C-5A02-4F29D84D5052}"/>
              </a:ext>
            </a:extLst>
          </p:cNvPr>
          <p:cNvSpPr/>
          <p:nvPr/>
        </p:nvSpPr>
        <p:spPr>
          <a:xfrm>
            <a:off x="793104" y="5163973"/>
            <a:ext cx="650010" cy="65001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4920" cap="flat">
            <a:solidFill>
              <a:srgbClr val="F5930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627472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Social Media Slide">
    <p:spTree>
      <p:nvGrpSpPr>
        <p:cNvPr id="1" name=""/>
        <p:cNvGrpSpPr/>
        <p:nvPr/>
      </p:nvGrpSpPr>
      <p:grpSpPr>
        <a:xfrm>
          <a:off x="0" y="0"/>
          <a:ext cx="0" cy="0"/>
          <a:chOff x="0" y="0"/>
          <a:chExt cx="0" cy="0"/>
        </a:xfrm>
      </p:grpSpPr>
      <p:sp>
        <p:nvSpPr>
          <p:cNvPr id="2" name="TextBox 30">
            <a:extLst>
              <a:ext uri="{FF2B5EF4-FFF2-40B4-BE49-F238E27FC236}">
                <a16:creationId xmlns:a16="http://schemas.microsoft.com/office/drawing/2014/main" id="{2774DBC2-8E19-BC7D-659C-07922C3F9389}"/>
              </a:ext>
            </a:extLst>
          </p:cNvPr>
          <p:cNvSpPr txBox="1"/>
          <p:nvPr/>
        </p:nvSpPr>
        <p:spPr>
          <a:xfrm>
            <a:off x="1638421" y="3642457"/>
            <a:ext cx="4544659" cy="52321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FFFFFF"/>
                </a:solidFill>
                <a:uFillTx/>
                <a:latin typeface="Calibri"/>
              </a:rPr>
              <a:t>Instagram.com/nachc</a:t>
            </a:r>
          </a:p>
        </p:txBody>
      </p:sp>
      <p:sp>
        <p:nvSpPr>
          <p:cNvPr id="3" name="TextBox 31">
            <a:extLst>
              <a:ext uri="{FF2B5EF4-FFF2-40B4-BE49-F238E27FC236}">
                <a16:creationId xmlns:a16="http://schemas.microsoft.com/office/drawing/2014/main" id="{FDD8C8A0-B6D3-5059-EBAA-52189150A4F5}"/>
              </a:ext>
            </a:extLst>
          </p:cNvPr>
          <p:cNvSpPr txBox="1"/>
          <p:nvPr/>
        </p:nvSpPr>
        <p:spPr>
          <a:xfrm>
            <a:off x="1638421" y="4480651"/>
            <a:ext cx="4544659" cy="52321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FFFFFF"/>
                </a:solidFill>
                <a:uFillTx/>
                <a:latin typeface="Calibri"/>
              </a:rPr>
              <a:t>Linkedin.com/company/nachc</a:t>
            </a:r>
          </a:p>
        </p:txBody>
      </p:sp>
      <p:sp>
        <p:nvSpPr>
          <p:cNvPr id="4" name="TextBox 32">
            <a:extLst>
              <a:ext uri="{FF2B5EF4-FFF2-40B4-BE49-F238E27FC236}">
                <a16:creationId xmlns:a16="http://schemas.microsoft.com/office/drawing/2014/main" id="{9C370C02-FFB9-E5F7-8548-08A102CA10F9}"/>
              </a:ext>
            </a:extLst>
          </p:cNvPr>
          <p:cNvSpPr txBox="1"/>
          <p:nvPr/>
        </p:nvSpPr>
        <p:spPr>
          <a:xfrm>
            <a:off x="1638421" y="5079528"/>
            <a:ext cx="4953003" cy="671855"/>
          </a:xfrm>
          <a:prstGeom prst="rect">
            <a:avLst/>
          </a:prstGeom>
          <a:noFill/>
          <a:ln cap="flat">
            <a:noFill/>
          </a:ln>
        </p:spPr>
        <p:txBody>
          <a:bodyPr vert="horz" wrap="square" lIns="91440" tIns="45720" rIns="91440" bIns="45720" anchor="t" anchorCtr="0" compatLnSpc="1">
            <a:noAutofit/>
          </a:bodyPr>
          <a:lstStyle/>
          <a:p>
            <a:pPr marL="228600" marR="0" lvl="0" indent="-228600" algn="l"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FFFFFF"/>
                </a:solidFill>
                <a:uFillTx/>
                <a:latin typeface="Calibri"/>
              </a:rPr>
              <a:t>YouTube.com/user/nachcmedia</a:t>
            </a:r>
            <a:endParaRPr lang="en-US" sz="2800" b="0" i="0" u="none" strike="noStrike" kern="1200" cap="none" spc="0" baseline="0">
              <a:solidFill>
                <a:srgbClr val="000000"/>
              </a:solidFill>
              <a:uFillTx/>
              <a:latin typeface="Calibri"/>
            </a:endParaRPr>
          </a:p>
        </p:txBody>
      </p:sp>
      <p:sp>
        <p:nvSpPr>
          <p:cNvPr id="5" name="Oval 6">
            <a:extLst>
              <a:ext uri="{FF2B5EF4-FFF2-40B4-BE49-F238E27FC236}">
                <a16:creationId xmlns:a16="http://schemas.microsoft.com/office/drawing/2014/main" id="{372F7344-0CFB-4566-BC2F-26D64108BDD3}"/>
              </a:ext>
            </a:extLst>
          </p:cNvPr>
          <p:cNvSpPr/>
          <p:nvPr/>
        </p:nvSpPr>
        <p:spPr>
          <a:xfrm>
            <a:off x="785222" y="1981203"/>
            <a:ext cx="650010" cy="65001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4920" cap="flat">
            <a:solidFill>
              <a:srgbClr val="F5930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 name="Oval 33">
            <a:extLst>
              <a:ext uri="{FF2B5EF4-FFF2-40B4-BE49-F238E27FC236}">
                <a16:creationId xmlns:a16="http://schemas.microsoft.com/office/drawing/2014/main" id="{70E2D813-49DA-136F-A85A-63E8D5CFBBA8}"/>
              </a:ext>
            </a:extLst>
          </p:cNvPr>
          <p:cNvSpPr/>
          <p:nvPr/>
        </p:nvSpPr>
        <p:spPr>
          <a:xfrm>
            <a:off x="793104" y="2761588"/>
            <a:ext cx="650010" cy="65001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4920" cap="flat">
            <a:solidFill>
              <a:srgbClr val="F5930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Oval 34">
            <a:extLst>
              <a:ext uri="{FF2B5EF4-FFF2-40B4-BE49-F238E27FC236}">
                <a16:creationId xmlns:a16="http://schemas.microsoft.com/office/drawing/2014/main" id="{2C8D220B-A5CC-68A3-ABBA-2259B47E517D}"/>
              </a:ext>
            </a:extLst>
          </p:cNvPr>
          <p:cNvSpPr/>
          <p:nvPr/>
        </p:nvSpPr>
        <p:spPr>
          <a:xfrm>
            <a:off x="784783" y="3567924"/>
            <a:ext cx="650010" cy="65001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4920" cap="flat">
            <a:solidFill>
              <a:srgbClr val="F5930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Oval 35">
            <a:extLst>
              <a:ext uri="{FF2B5EF4-FFF2-40B4-BE49-F238E27FC236}">
                <a16:creationId xmlns:a16="http://schemas.microsoft.com/office/drawing/2014/main" id="{1ECB2DEB-3DEF-4E48-22A8-10FB2A52DA24}"/>
              </a:ext>
            </a:extLst>
          </p:cNvPr>
          <p:cNvSpPr/>
          <p:nvPr/>
        </p:nvSpPr>
        <p:spPr>
          <a:xfrm>
            <a:off x="793104" y="4365949"/>
            <a:ext cx="650010" cy="65001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4920" cap="flat">
            <a:solidFill>
              <a:srgbClr val="F5930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9" name="Oval 37">
            <a:extLst>
              <a:ext uri="{FF2B5EF4-FFF2-40B4-BE49-F238E27FC236}">
                <a16:creationId xmlns:a16="http://schemas.microsoft.com/office/drawing/2014/main" id="{4EF8CABC-38ED-DC2E-7F9C-CC6E5E52DFA0}"/>
              </a:ext>
            </a:extLst>
          </p:cNvPr>
          <p:cNvSpPr/>
          <p:nvPr/>
        </p:nvSpPr>
        <p:spPr>
          <a:xfrm>
            <a:off x="793104" y="5163973"/>
            <a:ext cx="650010" cy="65001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4920" cap="flat">
            <a:solidFill>
              <a:srgbClr val="F5930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935087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61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is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199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issi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5758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ne Column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0374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pic>
        <p:nvPicPr>
          <p:cNvPr id="2" name="Google Shape;42;p8">
            <a:extLst>
              <a:ext uri="{FF2B5EF4-FFF2-40B4-BE49-F238E27FC236}">
                <a16:creationId xmlns:a16="http://schemas.microsoft.com/office/drawing/2014/main" id="{F253CE0F-2728-07F4-A7E9-B862FCE8C931}"/>
              </a:ext>
            </a:extLst>
          </p:cNvPr>
          <p:cNvPicPr>
            <a:picLocks noChangeAspect="1"/>
          </p:cNvPicPr>
          <p:nvPr/>
        </p:nvPicPr>
        <p:blipFill>
          <a:blip r:embed="rId2">
            <a:alphaModFix/>
          </a:blip>
          <a:srcRect/>
          <a:stretch>
            <a:fillRect/>
          </a:stretch>
        </p:blipFill>
        <p:spPr>
          <a:xfrm>
            <a:off x="0" y="0"/>
            <a:ext cx="12191996" cy="6858000"/>
          </a:xfrm>
          <a:prstGeom prst="rect">
            <a:avLst/>
          </a:prstGeom>
          <a:noFill/>
          <a:ln cap="flat">
            <a:noFill/>
          </a:ln>
        </p:spPr>
      </p:pic>
      <p:sp>
        <p:nvSpPr>
          <p:cNvPr id="3" name="Google Shape;43;p8">
            <a:extLst>
              <a:ext uri="{FF2B5EF4-FFF2-40B4-BE49-F238E27FC236}">
                <a16:creationId xmlns:a16="http://schemas.microsoft.com/office/drawing/2014/main" id="{91A5761E-3534-CC1C-8BFF-2165B91A6DE3}"/>
              </a:ext>
            </a:extLst>
          </p:cNvPr>
          <p:cNvSpPr txBox="1">
            <a:spLocks noGrp="1"/>
          </p:cNvSpPr>
          <p:nvPr>
            <p:ph type="sldNum" sz="quarter" idx="8"/>
          </p:nvPr>
        </p:nvSpPr>
        <p:spPr>
          <a:xfrm>
            <a:off x="5977048" y="6536533"/>
            <a:ext cx="233135" cy="652076"/>
          </a:xfrm>
        </p:spPr>
        <p:txBody>
          <a:bodyPr lIns="71423" tIns="71423" rIns="71423" bIns="71423" anchor="t" anchorCtr="1">
            <a:spAutoFit/>
          </a:bodyPr>
          <a:lstStyle>
            <a:lvl1pPr algn="ctr">
              <a:defRPr sz="1100">
                <a:latin typeface="Helvetica Neue Light"/>
                <a:ea typeface="Helvetica Neue Light"/>
                <a:cs typeface="Helvetica Neue Light"/>
              </a:defRPr>
            </a:lvl1pPr>
          </a:lstStyle>
          <a:p>
            <a:pPr lvl="0"/>
            <a:fld id="{2448B910-D73A-F448-BA97-F5ED508E9177}" type="slidenum">
              <a:t>‹#›</a:t>
            </a:fld>
            <a:endParaRPr lang="en-US"/>
          </a:p>
        </p:txBody>
      </p:sp>
    </p:spTree>
    <p:extLst>
      <p:ext uri="{BB962C8B-B14F-4D97-AF65-F5344CB8AC3E}">
        <p14:creationId xmlns:p14="http://schemas.microsoft.com/office/powerpoint/2010/main" val="2763647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1900FC-8CDB-43F4-3B43-CBC9E16718E3}"/>
              </a:ext>
            </a:extLst>
          </p:cNvPr>
          <p:cNvSpPr/>
          <p:nvPr/>
        </p:nvSpPr>
        <p:spPr>
          <a:xfrm>
            <a:off x="-33339" y="-76196"/>
            <a:ext cx="12225335" cy="7010403"/>
          </a:xfrm>
          <a:prstGeom prst="rect">
            <a:avLst/>
          </a:prstGeom>
          <a:solidFill>
            <a:srgbClr val="003C6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2380484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914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mp; Bullets">
    <p:spTree>
      <p:nvGrpSpPr>
        <p:cNvPr id="1" name=""/>
        <p:cNvGrpSpPr/>
        <p:nvPr/>
      </p:nvGrpSpPr>
      <p:grpSpPr>
        <a:xfrm>
          <a:off x="0" y="0"/>
          <a:ext cx="0" cy="0"/>
          <a:chOff x="0" y="0"/>
          <a:chExt cx="0" cy="0"/>
        </a:xfrm>
      </p:grpSpPr>
      <p:sp>
        <p:nvSpPr>
          <p:cNvPr id="2" name="Google Shape;37;p7">
            <a:extLst>
              <a:ext uri="{FF2B5EF4-FFF2-40B4-BE49-F238E27FC236}">
                <a16:creationId xmlns:a16="http://schemas.microsoft.com/office/drawing/2014/main" id="{33844BF0-9F08-A4A8-A978-56916088AD1D}"/>
              </a:ext>
            </a:extLst>
          </p:cNvPr>
          <p:cNvSpPr/>
          <p:nvPr/>
        </p:nvSpPr>
        <p:spPr>
          <a:xfrm>
            <a:off x="-4965" y="2359"/>
            <a:ext cx="12201918" cy="1170505"/>
          </a:xfrm>
          <a:prstGeom prst="rect">
            <a:avLst/>
          </a:prstGeom>
          <a:solidFill>
            <a:srgbClr val="65C0EC"/>
          </a:solidFill>
          <a:ln cap="flat">
            <a:noFill/>
            <a:prstDash val="solid"/>
          </a:ln>
        </p:spPr>
        <p:txBody>
          <a:bodyPr vert="horz" wrap="square" lIns="35716" tIns="35716" rIns="35716" bIns="35716"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1" i="0" u="none" strike="noStrike" kern="1200" cap="none" spc="0" baseline="0">
              <a:solidFill>
                <a:srgbClr val="000000"/>
              </a:solidFill>
              <a:uFillTx/>
              <a:latin typeface="Helvetica Neue"/>
              <a:ea typeface="Helvetica Neue"/>
              <a:cs typeface="Helvetica Neue"/>
            </a:endParaRPr>
          </a:p>
        </p:txBody>
      </p:sp>
      <p:sp>
        <p:nvSpPr>
          <p:cNvPr id="3" name="Google Shape;38;p7">
            <a:extLst>
              <a:ext uri="{FF2B5EF4-FFF2-40B4-BE49-F238E27FC236}">
                <a16:creationId xmlns:a16="http://schemas.microsoft.com/office/drawing/2014/main" id="{E97D5291-D922-BD86-972A-D47725AAFEDA}"/>
              </a:ext>
            </a:extLst>
          </p:cNvPr>
          <p:cNvSpPr txBox="1">
            <a:spLocks noGrp="1"/>
          </p:cNvSpPr>
          <p:nvPr>
            <p:ph type="title"/>
          </p:nvPr>
        </p:nvSpPr>
        <p:spPr>
          <a:xfrm>
            <a:off x="2193727" y="83347"/>
            <a:ext cx="7804550" cy="999658"/>
          </a:xfrm>
          <a:prstGeom prst="rect">
            <a:avLst/>
          </a:prstGeom>
          <a:noFill/>
          <a:ln>
            <a:noFill/>
          </a:ln>
        </p:spPr>
        <p:txBody>
          <a:bodyPr vert="horz" wrap="square" lIns="91421" tIns="45701" rIns="91421" bIns="45701" anchor="t" anchorCtr="1" compatLnSpc="1">
            <a:noAutofit/>
          </a:bodyPr>
          <a:lstStyle>
            <a:lvl1pPr marL="0" marR="0" lvl="0" indent="0" algn="ctr" fontAlgn="auto">
              <a:lnSpc>
                <a:spcPct val="100000"/>
              </a:lnSpc>
              <a:spcBef>
                <a:spcPts val="0"/>
              </a:spcBef>
              <a:spcAft>
                <a:spcPts val="0"/>
              </a:spcAft>
              <a:tabLst/>
              <a:defRPr lang="en-US" sz="5600" b="0" i="0" u="none" strike="noStrike" cap="none" spc="0" baseline="0">
                <a:solidFill>
                  <a:srgbClr val="FFFFFF"/>
                </a:solidFill>
                <a:uFillTx/>
                <a:latin typeface="Helvetica Neue"/>
                <a:ea typeface="Helvetica Neue"/>
                <a:cs typeface="Helvetica Neue"/>
              </a:defRPr>
            </a:lvl1pPr>
          </a:lstStyle>
          <a:p>
            <a:pPr lvl="0"/>
            <a:endParaRPr lang="en-US"/>
          </a:p>
        </p:txBody>
      </p:sp>
      <p:sp>
        <p:nvSpPr>
          <p:cNvPr id="4" name="Google Shape;39;p7">
            <a:extLst>
              <a:ext uri="{FF2B5EF4-FFF2-40B4-BE49-F238E27FC236}">
                <a16:creationId xmlns:a16="http://schemas.microsoft.com/office/drawing/2014/main" id="{47173413-679B-5CAC-0574-657A861E2F69}"/>
              </a:ext>
            </a:extLst>
          </p:cNvPr>
          <p:cNvSpPr txBox="1">
            <a:spLocks noGrp="1"/>
          </p:cNvSpPr>
          <p:nvPr>
            <p:ph type="body" sz="quarter" idx="4294967295"/>
          </p:nvPr>
        </p:nvSpPr>
        <p:spPr>
          <a:xfrm>
            <a:off x="2193727" y="1393033"/>
            <a:ext cx="7804550" cy="4420200"/>
          </a:xfrm>
          <a:prstGeom prst="rect">
            <a:avLst/>
          </a:prstGeom>
          <a:noFill/>
          <a:ln>
            <a:noFill/>
          </a:ln>
        </p:spPr>
        <p:txBody>
          <a:bodyPr vert="horz" wrap="square" lIns="71423" tIns="71423" rIns="71423" bIns="71423" anchor="ctr" anchorCtr="0" compatLnSpc="1">
            <a:normAutofit/>
          </a:bodyPr>
          <a:lstStyle>
            <a:lvl1pPr marR="0" lvl="0" indent="-197172" fontAlgn="auto">
              <a:lnSpc>
                <a:spcPct val="100000"/>
              </a:lnSpc>
              <a:spcBef>
                <a:spcPts val="2950"/>
              </a:spcBef>
              <a:spcAft>
                <a:spcPts val="0"/>
              </a:spcAft>
              <a:buClr>
                <a:srgbClr val="000000"/>
              </a:buClr>
              <a:buSzPts val="2610"/>
              <a:buFont typeface="Arial" pitchFamily="34"/>
              <a:tabLst/>
              <a:defRPr lang="en-US" b="0" i="0" u="none" strike="noStrike" cap="none" spc="0" baseline="0">
                <a:solidFill>
                  <a:srgbClr val="000000"/>
                </a:solidFill>
                <a:uFillTx/>
                <a:latin typeface="Calibri"/>
              </a:defRPr>
            </a:lvl1pPr>
          </a:lstStyle>
          <a:p>
            <a:pPr lvl="0"/>
            <a:endParaRPr lang="en-US"/>
          </a:p>
        </p:txBody>
      </p:sp>
      <p:sp>
        <p:nvSpPr>
          <p:cNvPr id="5" name="Google Shape;40;p7">
            <a:extLst>
              <a:ext uri="{FF2B5EF4-FFF2-40B4-BE49-F238E27FC236}">
                <a16:creationId xmlns:a16="http://schemas.microsoft.com/office/drawing/2014/main" id="{8173E4E8-8B63-387B-39DB-5B126211817F}"/>
              </a:ext>
            </a:extLst>
          </p:cNvPr>
          <p:cNvSpPr txBox="1">
            <a:spLocks noGrp="1"/>
          </p:cNvSpPr>
          <p:nvPr>
            <p:ph type="sldNum" sz="quarter" idx="8"/>
          </p:nvPr>
        </p:nvSpPr>
        <p:spPr>
          <a:xfrm>
            <a:off x="5977048" y="6536533"/>
            <a:ext cx="233135" cy="652076"/>
          </a:xfrm>
        </p:spPr>
        <p:txBody>
          <a:bodyPr lIns="71423" tIns="71423" rIns="71423" bIns="71423" anchor="t" anchorCtr="1">
            <a:spAutoFit/>
          </a:bodyPr>
          <a:lstStyle>
            <a:lvl1pPr algn="ctr">
              <a:defRPr sz="1100">
                <a:latin typeface="Helvetica Neue Light"/>
                <a:ea typeface="Helvetica Neue Light"/>
                <a:cs typeface="Helvetica Neue Light"/>
              </a:defRPr>
            </a:lvl1pPr>
          </a:lstStyle>
          <a:p>
            <a:pPr lvl="0"/>
            <a:fld id="{020C95C2-EB7F-5B49-AD8E-8F4E19B7A555}" type="slidenum">
              <a:t>‹#›</a:t>
            </a:fld>
            <a:endParaRPr lang="en-US"/>
          </a:p>
        </p:txBody>
      </p:sp>
    </p:spTree>
    <p:extLst>
      <p:ext uri="{BB962C8B-B14F-4D97-AF65-F5344CB8AC3E}">
        <p14:creationId xmlns:p14="http://schemas.microsoft.com/office/powerpoint/2010/main" val="3524396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Goals/Impact">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15DE68-4D73-AC2D-9E64-8C7A444501CB}"/>
              </a:ext>
            </a:extLst>
          </p:cNvPr>
          <p:cNvSpPr txBox="1">
            <a:spLocks noGrp="1"/>
          </p:cNvSpPr>
          <p:nvPr>
            <p:ph type="title"/>
          </p:nvPr>
        </p:nvSpPr>
        <p:spPr>
          <a:xfrm>
            <a:off x="530233" y="612648"/>
            <a:ext cx="10896603" cy="606548"/>
          </a:xfrm>
          <a:prstGeom prst="rect">
            <a:avLst/>
          </a:prstGeom>
          <a:noFill/>
          <a:ln>
            <a:noFill/>
          </a:ln>
        </p:spPr>
        <p:txBody>
          <a:bodyPr vert="horz" wrap="square" lIns="0" tIns="0" rIns="0" bIns="0" anchor="t" anchorCtr="0" compatLnSpc="1">
            <a:noAutofit/>
          </a:bodyPr>
          <a:lstStyle>
            <a:lvl1pPr marL="0" marR="0" lvl="0" indent="0" defTabSz="2438640" fontAlgn="auto">
              <a:lnSpc>
                <a:spcPct val="85000"/>
              </a:lnSpc>
              <a:spcBef>
                <a:spcPts val="0"/>
              </a:spcBef>
              <a:spcAft>
                <a:spcPts val="0"/>
              </a:spcAft>
              <a:tabLst>
                <a:tab pos="3641908" algn="l"/>
              </a:tabLst>
              <a:defRPr lang="en-US" sz="3600" b="0" i="0" u="none" strike="noStrike" cap="none" spc="0" baseline="0">
                <a:solidFill>
                  <a:srgbClr val="003C69"/>
                </a:solidFill>
                <a:uFillTx/>
                <a:latin typeface="Calibri"/>
                <a:ea typeface="Tahoma"/>
                <a:cs typeface="Tahoma"/>
              </a:defRPr>
            </a:lvl1pPr>
          </a:lstStyle>
          <a:p>
            <a:pPr lvl="0"/>
            <a:r>
              <a:rPr lang="en-US"/>
              <a:t>GOALS/IMPACT/LESSONS LEARNED</a:t>
            </a:r>
            <a:endParaRPr lang="ru-RU"/>
          </a:p>
        </p:txBody>
      </p:sp>
      <p:sp>
        <p:nvSpPr>
          <p:cNvPr id="3" name="Text Placeholder 14">
            <a:extLst>
              <a:ext uri="{FF2B5EF4-FFF2-40B4-BE49-F238E27FC236}">
                <a16:creationId xmlns:a16="http://schemas.microsoft.com/office/drawing/2014/main" id="{3C262E0F-6BE2-142B-83E9-55E510051947}"/>
              </a:ext>
            </a:extLst>
          </p:cNvPr>
          <p:cNvSpPr txBox="1">
            <a:spLocks noGrp="1"/>
          </p:cNvSpPr>
          <p:nvPr>
            <p:ph type="body" sz="quarter" idx="4294967295"/>
          </p:nvPr>
        </p:nvSpPr>
        <p:spPr>
          <a:xfrm>
            <a:off x="530233" y="3668709"/>
            <a:ext cx="3017520" cy="1947672"/>
          </a:xfrm>
          <a:prstGeom prst="rect">
            <a:avLst/>
          </a:prstGeom>
          <a:noFill/>
          <a:ln>
            <a:noFill/>
          </a:ln>
        </p:spPr>
        <p:txBody>
          <a:bodyPr vert="horz" wrap="square" lIns="0" tIns="0" rIns="0" bIns="0" anchor="t" anchorCtr="0" compatLnSpc="1">
            <a:noAutofit/>
          </a:bodyPr>
          <a:lstStyle>
            <a:lvl1pPr marL="0" marR="0" lvl="0" indent="0" fontAlgn="auto">
              <a:spcAft>
                <a:spcPts val="0"/>
              </a:spcAft>
              <a:buNone/>
              <a:tabLst/>
              <a:defRPr lang="en-US" sz="2400" b="1" i="0" u="none" strike="noStrike" cap="none" spc="0" baseline="0">
                <a:solidFill>
                  <a:srgbClr val="007CA4"/>
                </a:solidFill>
                <a:uFillTx/>
                <a:latin typeface="Calibri"/>
              </a:defRPr>
            </a:lvl1pPr>
            <a:lvl2pPr marL="0" marR="0" lvl="1" indent="0" fontAlgn="auto">
              <a:spcAft>
                <a:spcPts val="0"/>
              </a:spcAft>
              <a:buNone/>
              <a:tabLst/>
              <a:defRPr lang="en-US" sz="2000" b="0" i="0" u="none" strike="noStrike" cap="none" spc="0" baseline="0">
                <a:solidFill>
                  <a:srgbClr val="003C6A"/>
                </a:solidFill>
                <a:uFillTx/>
                <a:latin typeface="Calibri"/>
              </a:defRPr>
            </a:lvl2pPr>
          </a:lstStyle>
          <a:p>
            <a:pPr lvl="0"/>
            <a:r>
              <a:rPr lang="en-US"/>
              <a:t>Click to edit text</a:t>
            </a:r>
          </a:p>
          <a:p>
            <a:pPr lvl="1"/>
            <a:r>
              <a:rPr lang="en-US"/>
              <a:t>…description</a:t>
            </a:r>
          </a:p>
        </p:txBody>
      </p:sp>
      <p:sp>
        <p:nvSpPr>
          <p:cNvPr id="4" name="Text Placeholder 14">
            <a:extLst>
              <a:ext uri="{FF2B5EF4-FFF2-40B4-BE49-F238E27FC236}">
                <a16:creationId xmlns:a16="http://schemas.microsoft.com/office/drawing/2014/main" id="{A043D368-359D-8830-23E2-9ED4CFF4F7DA}"/>
              </a:ext>
            </a:extLst>
          </p:cNvPr>
          <p:cNvSpPr txBox="1">
            <a:spLocks noGrp="1"/>
          </p:cNvSpPr>
          <p:nvPr>
            <p:ph type="body" sz="quarter" idx="4294967295"/>
          </p:nvPr>
        </p:nvSpPr>
        <p:spPr>
          <a:xfrm>
            <a:off x="4427442" y="3668709"/>
            <a:ext cx="3017520" cy="1943100"/>
          </a:xfrm>
          <a:prstGeom prst="rect">
            <a:avLst/>
          </a:prstGeom>
          <a:noFill/>
          <a:ln>
            <a:noFill/>
          </a:ln>
        </p:spPr>
        <p:txBody>
          <a:bodyPr vert="horz" wrap="square" lIns="0" tIns="0" rIns="0" bIns="0" anchor="t" anchorCtr="0" compatLnSpc="1">
            <a:noAutofit/>
          </a:bodyPr>
          <a:lstStyle>
            <a:lvl1pPr marL="0" marR="0" lvl="0" indent="0" fontAlgn="auto">
              <a:spcAft>
                <a:spcPts val="0"/>
              </a:spcAft>
              <a:buNone/>
              <a:tabLst/>
              <a:defRPr lang="en-US" sz="2400" b="1" i="0" u="none" strike="noStrike" cap="none" spc="0" baseline="0">
                <a:solidFill>
                  <a:srgbClr val="007CA4"/>
                </a:solidFill>
                <a:uFillTx/>
                <a:latin typeface="Calibri"/>
              </a:defRPr>
            </a:lvl1pPr>
            <a:lvl2pPr marL="0" marR="0" lvl="1" indent="0" fontAlgn="auto">
              <a:spcAft>
                <a:spcPts val="0"/>
              </a:spcAft>
              <a:buNone/>
              <a:tabLst/>
              <a:defRPr lang="en-US" sz="2000" b="0" i="0" u="none" strike="noStrike" cap="none" spc="0" baseline="0">
                <a:solidFill>
                  <a:srgbClr val="003C6A"/>
                </a:solidFill>
                <a:uFillTx/>
                <a:latin typeface="Calibri"/>
              </a:defRPr>
            </a:lvl2pPr>
          </a:lstStyle>
          <a:p>
            <a:pPr lvl="0"/>
            <a:r>
              <a:rPr lang="en-US"/>
              <a:t>Click to edit text</a:t>
            </a:r>
          </a:p>
          <a:p>
            <a:pPr lvl="1"/>
            <a:r>
              <a:rPr lang="en-US"/>
              <a:t>…description</a:t>
            </a:r>
          </a:p>
        </p:txBody>
      </p:sp>
      <p:sp>
        <p:nvSpPr>
          <p:cNvPr id="5" name="Text Placeholder 14">
            <a:extLst>
              <a:ext uri="{FF2B5EF4-FFF2-40B4-BE49-F238E27FC236}">
                <a16:creationId xmlns:a16="http://schemas.microsoft.com/office/drawing/2014/main" id="{33AAB976-5556-1D7D-F3F1-9A7933F35752}"/>
              </a:ext>
            </a:extLst>
          </p:cNvPr>
          <p:cNvSpPr txBox="1">
            <a:spLocks noGrp="1"/>
          </p:cNvSpPr>
          <p:nvPr>
            <p:ph type="body" sz="quarter" idx="4294967295"/>
          </p:nvPr>
        </p:nvSpPr>
        <p:spPr>
          <a:xfrm>
            <a:off x="8260076" y="3668709"/>
            <a:ext cx="3017520" cy="1943100"/>
          </a:xfrm>
          <a:prstGeom prst="rect">
            <a:avLst/>
          </a:prstGeom>
          <a:noFill/>
          <a:ln>
            <a:noFill/>
          </a:ln>
        </p:spPr>
        <p:txBody>
          <a:bodyPr vert="horz" wrap="square" lIns="0" tIns="0" rIns="0" bIns="0" anchor="t" anchorCtr="0" compatLnSpc="1">
            <a:noAutofit/>
          </a:bodyPr>
          <a:lstStyle>
            <a:lvl1pPr marL="0" marR="0" lvl="0" indent="0" fontAlgn="auto">
              <a:spcAft>
                <a:spcPts val="0"/>
              </a:spcAft>
              <a:buNone/>
              <a:tabLst/>
              <a:defRPr lang="en-US" sz="2400" b="1" i="0" u="none" strike="noStrike" cap="none" spc="0" baseline="0">
                <a:solidFill>
                  <a:srgbClr val="007CA4"/>
                </a:solidFill>
                <a:uFillTx/>
                <a:latin typeface="Calibri"/>
              </a:defRPr>
            </a:lvl1pPr>
            <a:lvl2pPr marL="0" marR="0" lvl="1" indent="0" fontAlgn="auto">
              <a:spcAft>
                <a:spcPts val="0"/>
              </a:spcAft>
              <a:buNone/>
              <a:tabLst/>
              <a:defRPr lang="en-US" sz="2000" b="0" i="0" u="none" strike="noStrike" cap="none" spc="0" baseline="0">
                <a:solidFill>
                  <a:srgbClr val="003C6A"/>
                </a:solidFill>
                <a:uFillTx/>
                <a:latin typeface="Calibri"/>
              </a:defRPr>
            </a:lvl2pPr>
          </a:lstStyle>
          <a:p>
            <a:pPr lvl="0"/>
            <a:r>
              <a:rPr lang="en-US"/>
              <a:t>Click to edit text</a:t>
            </a:r>
          </a:p>
          <a:p>
            <a:pPr lvl="1"/>
            <a:r>
              <a:rPr lang="en-US"/>
              <a:t>…description</a:t>
            </a:r>
          </a:p>
        </p:txBody>
      </p:sp>
      <p:sp>
        <p:nvSpPr>
          <p:cNvPr id="6" name="Picture Placeholder 34">
            <a:extLst>
              <a:ext uri="{FF2B5EF4-FFF2-40B4-BE49-F238E27FC236}">
                <a16:creationId xmlns:a16="http://schemas.microsoft.com/office/drawing/2014/main" id="{54CA1478-5920-9A41-8671-988689AAC9C3}"/>
              </a:ext>
            </a:extLst>
          </p:cNvPr>
          <p:cNvSpPr txBox="1">
            <a:spLocks noGrp="1"/>
          </p:cNvSpPr>
          <p:nvPr>
            <p:ph type="pic" sz="quarter" idx="4294967295"/>
          </p:nvPr>
        </p:nvSpPr>
        <p:spPr>
          <a:xfrm>
            <a:off x="9088742" y="2089989"/>
            <a:ext cx="1211131" cy="1211131"/>
          </a:xfrm>
          <a:prstGeom prst="rect">
            <a:avLst/>
          </a:prstGeom>
          <a:noFill/>
          <a:ln>
            <a:noFill/>
          </a:ln>
        </p:spPr>
        <p:txBody>
          <a:bodyPr vert="horz" wrap="square" lIns="91440" tIns="45720" rIns="91440" bIns="45720" anchor="t" anchorCtr="1" compatLnSpc="1">
            <a:noAutofit/>
          </a:bodyPr>
          <a:lstStyle>
            <a:lvl1pPr marL="0" marR="0" lvl="0" indent="0" algn="ctr" fontAlgn="auto">
              <a:lnSpc>
                <a:spcPts val="1460"/>
              </a:lnSpc>
              <a:spcAft>
                <a:spcPts val="0"/>
              </a:spcAft>
              <a:buNone/>
              <a:tabLst/>
              <a:defRPr lang="en-US" sz="1400" b="1" i="0" u="none" strike="noStrike" cap="none" spc="0" baseline="0">
                <a:solidFill>
                  <a:srgbClr val="FFFFFF"/>
                </a:solidFill>
                <a:uFillTx/>
                <a:latin typeface="Calibri"/>
              </a:defRPr>
            </a:lvl1pPr>
          </a:lstStyle>
          <a:p>
            <a:pPr lvl="0"/>
            <a:r>
              <a:rPr lang="en-US"/>
              <a:t>Insert icon or use text box</a:t>
            </a:r>
          </a:p>
        </p:txBody>
      </p:sp>
      <p:sp>
        <p:nvSpPr>
          <p:cNvPr id="7" name="Picture Placeholder 34">
            <a:extLst>
              <a:ext uri="{FF2B5EF4-FFF2-40B4-BE49-F238E27FC236}">
                <a16:creationId xmlns:a16="http://schemas.microsoft.com/office/drawing/2014/main" id="{B5A292E2-2A4E-7F0F-3D52-CF763F081CDE}"/>
              </a:ext>
            </a:extLst>
          </p:cNvPr>
          <p:cNvSpPr txBox="1">
            <a:spLocks noGrp="1"/>
          </p:cNvSpPr>
          <p:nvPr>
            <p:ph type="pic" sz="quarter" idx="4294967295"/>
          </p:nvPr>
        </p:nvSpPr>
        <p:spPr>
          <a:xfrm>
            <a:off x="5321497" y="2056933"/>
            <a:ext cx="1211131" cy="1211131"/>
          </a:xfrm>
          <a:prstGeom prst="rect">
            <a:avLst/>
          </a:prstGeom>
          <a:noFill/>
          <a:ln>
            <a:noFill/>
          </a:ln>
        </p:spPr>
        <p:txBody>
          <a:bodyPr vert="horz" wrap="square" lIns="91440" tIns="45720" rIns="91440" bIns="45720" anchor="t" anchorCtr="1" compatLnSpc="1">
            <a:noAutofit/>
          </a:bodyPr>
          <a:lstStyle>
            <a:lvl1pPr marL="0" marR="0" lvl="0" indent="0" algn="ctr" fontAlgn="auto">
              <a:lnSpc>
                <a:spcPts val="1460"/>
              </a:lnSpc>
              <a:spcAft>
                <a:spcPts val="0"/>
              </a:spcAft>
              <a:buNone/>
              <a:tabLst/>
              <a:defRPr lang="en-US" sz="1400" b="1" i="0" u="none" strike="noStrike" cap="none" spc="0" baseline="0">
                <a:solidFill>
                  <a:srgbClr val="FFFFFF"/>
                </a:solidFill>
                <a:uFillTx/>
                <a:latin typeface="Calibri"/>
              </a:defRPr>
            </a:lvl1pPr>
          </a:lstStyle>
          <a:p>
            <a:pPr lvl="0"/>
            <a:r>
              <a:rPr lang="en-US"/>
              <a:t>Insert icon or use text box</a:t>
            </a:r>
          </a:p>
        </p:txBody>
      </p:sp>
    </p:spTree>
    <p:extLst>
      <p:ext uri="{BB962C8B-B14F-4D97-AF65-F5344CB8AC3E}">
        <p14:creationId xmlns:p14="http://schemas.microsoft.com/office/powerpoint/2010/main" val="3291253107"/>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Goals/Impact">
    <p:spTree>
      <p:nvGrpSpPr>
        <p:cNvPr id="1" name=""/>
        <p:cNvGrpSpPr/>
        <p:nvPr/>
      </p:nvGrpSpPr>
      <p:grpSpPr>
        <a:xfrm>
          <a:off x="0" y="0"/>
          <a:ext cx="0" cy="0"/>
          <a:chOff x="0" y="0"/>
          <a:chExt cx="0" cy="0"/>
        </a:xfrm>
      </p:grpSpPr>
      <p:sp>
        <p:nvSpPr>
          <p:cNvPr id="2" name="Oval 8">
            <a:extLst>
              <a:ext uri="{FF2B5EF4-FFF2-40B4-BE49-F238E27FC236}">
                <a16:creationId xmlns:a16="http://schemas.microsoft.com/office/drawing/2014/main" id="{49E8A22F-4297-F798-C81A-1E431F275CF4}"/>
              </a:ext>
            </a:extLst>
          </p:cNvPr>
          <p:cNvSpPr/>
          <p:nvPr/>
        </p:nvSpPr>
        <p:spPr>
          <a:xfrm>
            <a:off x="1433431" y="2089989"/>
            <a:ext cx="1211131" cy="12111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871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779803"/>
              </a:solidFill>
              <a:uFillTx/>
              <a:latin typeface="Calibri"/>
            </a:endParaRPr>
          </a:p>
        </p:txBody>
      </p:sp>
      <p:sp>
        <p:nvSpPr>
          <p:cNvPr id="3" name="Text Placeholder 2">
            <a:extLst>
              <a:ext uri="{FF2B5EF4-FFF2-40B4-BE49-F238E27FC236}">
                <a16:creationId xmlns:a16="http://schemas.microsoft.com/office/drawing/2014/main" id="{D7F2F69B-6CBE-BFD3-39B3-4C760124F16C}"/>
              </a:ext>
            </a:extLst>
          </p:cNvPr>
          <p:cNvSpPr txBox="1">
            <a:spLocks noGrp="1"/>
          </p:cNvSpPr>
          <p:nvPr>
            <p:ph type="body" sz="quarter" idx="4294967295"/>
          </p:nvPr>
        </p:nvSpPr>
        <p:spPr>
          <a:xfrm>
            <a:off x="1424059" y="2440231"/>
            <a:ext cx="1229868" cy="552224"/>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US" sz="4400" b="1" i="0" u="none" strike="noStrike" cap="none" spc="0" baseline="0">
                <a:solidFill>
                  <a:srgbClr val="FFFFFF"/>
                </a:solidFill>
                <a:uFillTx/>
                <a:latin typeface="Calibri"/>
              </a:defRPr>
            </a:lvl1pPr>
          </a:lstStyle>
          <a:p>
            <a:pPr lvl="0"/>
            <a:r>
              <a:rPr lang="en-US"/>
              <a:t>30%</a:t>
            </a:r>
          </a:p>
        </p:txBody>
      </p:sp>
      <p:sp>
        <p:nvSpPr>
          <p:cNvPr id="4" name="Прямоугольник 11">
            <a:extLst>
              <a:ext uri="{FF2B5EF4-FFF2-40B4-BE49-F238E27FC236}">
                <a16:creationId xmlns:a16="http://schemas.microsoft.com/office/drawing/2014/main" id="{3D16BD04-6A5B-BE39-6CE0-85F5901F437B}"/>
              </a:ext>
            </a:extLst>
          </p:cNvPr>
          <p:cNvSpPr/>
          <p:nvPr/>
        </p:nvSpPr>
        <p:spPr>
          <a:xfrm>
            <a:off x="530233" y="0"/>
            <a:ext cx="2533774" cy="152403"/>
          </a:xfrm>
          <a:prstGeom prst="rect">
            <a:avLst/>
          </a:prstGeom>
          <a:solidFill>
            <a:srgbClr val="E871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1800" b="0" i="0" u="none" strike="noStrike" kern="1200" cap="none" spc="0" baseline="0">
              <a:solidFill>
                <a:srgbClr val="FFFFFF"/>
              </a:solidFill>
              <a:uFillTx/>
              <a:latin typeface="Calibri"/>
            </a:endParaRPr>
          </a:p>
        </p:txBody>
      </p:sp>
      <p:sp>
        <p:nvSpPr>
          <p:cNvPr id="5" name="Заголовок 1">
            <a:extLst>
              <a:ext uri="{FF2B5EF4-FFF2-40B4-BE49-F238E27FC236}">
                <a16:creationId xmlns:a16="http://schemas.microsoft.com/office/drawing/2014/main" id="{C7D492B3-DBC1-EBE7-1D3E-3ADD55491145}"/>
              </a:ext>
            </a:extLst>
          </p:cNvPr>
          <p:cNvSpPr txBox="1">
            <a:spLocks noGrp="1"/>
          </p:cNvSpPr>
          <p:nvPr>
            <p:ph type="title"/>
          </p:nvPr>
        </p:nvSpPr>
        <p:spPr>
          <a:xfrm>
            <a:off x="530233" y="612648"/>
            <a:ext cx="10896603" cy="606548"/>
          </a:xfrm>
          <a:prstGeom prst="rect">
            <a:avLst/>
          </a:prstGeom>
          <a:noFill/>
          <a:ln>
            <a:noFill/>
          </a:ln>
        </p:spPr>
        <p:txBody>
          <a:bodyPr vert="horz" wrap="square" lIns="0" tIns="0" rIns="0" bIns="0" anchor="t" anchorCtr="0" compatLnSpc="1">
            <a:noAutofit/>
          </a:bodyPr>
          <a:lstStyle>
            <a:lvl1pPr marL="0" marR="0" lvl="0" indent="0" defTabSz="2438640" fontAlgn="auto">
              <a:lnSpc>
                <a:spcPct val="85000"/>
              </a:lnSpc>
              <a:spcBef>
                <a:spcPts val="0"/>
              </a:spcBef>
              <a:spcAft>
                <a:spcPts val="0"/>
              </a:spcAft>
              <a:tabLst>
                <a:tab pos="3641908" algn="l"/>
              </a:tabLst>
              <a:defRPr lang="en-US" sz="3600" b="0" i="0" u="none" strike="noStrike" cap="none" spc="0" baseline="0">
                <a:solidFill>
                  <a:srgbClr val="003C69"/>
                </a:solidFill>
                <a:uFillTx/>
                <a:latin typeface="Calibri"/>
                <a:ea typeface="Tahoma"/>
                <a:cs typeface="Tahoma"/>
              </a:defRPr>
            </a:lvl1pPr>
          </a:lstStyle>
          <a:p>
            <a:pPr lvl="0"/>
            <a:r>
              <a:rPr lang="en-US"/>
              <a:t>GOALS/IMPACT/LESSONS LEARNED</a:t>
            </a:r>
            <a:endParaRPr lang="ru-RU"/>
          </a:p>
        </p:txBody>
      </p:sp>
      <p:sp>
        <p:nvSpPr>
          <p:cNvPr id="6" name="Text Placeholder 14">
            <a:extLst>
              <a:ext uri="{FF2B5EF4-FFF2-40B4-BE49-F238E27FC236}">
                <a16:creationId xmlns:a16="http://schemas.microsoft.com/office/drawing/2014/main" id="{2721E8C7-84E5-D451-64AB-187B9811A4D9}"/>
              </a:ext>
            </a:extLst>
          </p:cNvPr>
          <p:cNvSpPr txBox="1">
            <a:spLocks noGrp="1"/>
          </p:cNvSpPr>
          <p:nvPr>
            <p:ph type="body" sz="quarter" idx="4294967295"/>
          </p:nvPr>
        </p:nvSpPr>
        <p:spPr>
          <a:xfrm>
            <a:off x="530233" y="3668709"/>
            <a:ext cx="3017520" cy="1947672"/>
          </a:xfrm>
          <a:prstGeom prst="rect">
            <a:avLst/>
          </a:prstGeom>
          <a:noFill/>
          <a:ln>
            <a:noFill/>
          </a:ln>
        </p:spPr>
        <p:txBody>
          <a:bodyPr vert="horz" wrap="square" lIns="0" tIns="0" rIns="0" bIns="0" anchor="t" anchorCtr="0" compatLnSpc="1">
            <a:noAutofit/>
          </a:bodyPr>
          <a:lstStyle>
            <a:lvl1pPr marL="0" marR="0" lvl="0" indent="0" fontAlgn="auto">
              <a:spcAft>
                <a:spcPts val="0"/>
              </a:spcAft>
              <a:buNone/>
              <a:tabLst/>
              <a:defRPr lang="en-US" sz="2400" b="1" i="0" u="none" strike="noStrike" cap="none" spc="0" baseline="0">
                <a:solidFill>
                  <a:srgbClr val="007CA4"/>
                </a:solidFill>
                <a:uFillTx/>
                <a:latin typeface="Calibri"/>
              </a:defRPr>
            </a:lvl1pPr>
            <a:lvl2pPr marL="0" marR="0" lvl="1" indent="0" fontAlgn="auto">
              <a:spcAft>
                <a:spcPts val="0"/>
              </a:spcAft>
              <a:buNone/>
              <a:tabLst/>
              <a:defRPr lang="en-US" sz="2000" b="0" i="0" u="none" strike="noStrike" cap="none" spc="0" baseline="0">
                <a:solidFill>
                  <a:srgbClr val="003C6A"/>
                </a:solidFill>
                <a:uFillTx/>
                <a:latin typeface="Calibri"/>
              </a:defRPr>
            </a:lvl2pPr>
          </a:lstStyle>
          <a:p>
            <a:pPr lvl="0"/>
            <a:r>
              <a:rPr lang="en-US"/>
              <a:t>Click to edit text</a:t>
            </a:r>
          </a:p>
          <a:p>
            <a:pPr lvl="1"/>
            <a:r>
              <a:rPr lang="en-US"/>
              <a:t>…description</a:t>
            </a:r>
          </a:p>
        </p:txBody>
      </p:sp>
      <p:sp>
        <p:nvSpPr>
          <p:cNvPr id="7" name="Text Placeholder 14">
            <a:extLst>
              <a:ext uri="{FF2B5EF4-FFF2-40B4-BE49-F238E27FC236}">
                <a16:creationId xmlns:a16="http://schemas.microsoft.com/office/drawing/2014/main" id="{32B4EF34-483B-B906-3EB5-87290579463A}"/>
              </a:ext>
            </a:extLst>
          </p:cNvPr>
          <p:cNvSpPr txBox="1">
            <a:spLocks noGrp="1"/>
          </p:cNvSpPr>
          <p:nvPr>
            <p:ph type="body" sz="quarter" idx="4294967295"/>
          </p:nvPr>
        </p:nvSpPr>
        <p:spPr>
          <a:xfrm>
            <a:off x="4427442" y="3668709"/>
            <a:ext cx="3017520" cy="1943100"/>
          </a:xfrm>
          <a:prstGeom prst="rect">
            <a:avLst/>
          </a:prstGeom>
          <a:noFill/>
          <a:ln>
            <a:noFill/>
          </a:ln>
        </p:spPr>
        <p:txBody>
          <a:bodyPr vert="horz" wrap="square" lIns="0" tIns="0" rIns="0" bIns="0" anchor="t" anchorCtr="0" compatLnSpc="1">
            <a:noAutofit/>
          </a:bodyPr>
          <a:lstStyle>
            <a:lvl1pPr marL="0" marR="0" lvl="0" indent="0" fontAlgn="auto">
              <a:spcAft>
                <a:spcPts val="0"/>
              </a:spcAft>
              <a:buNone/>
              <a:tabLst/>
              <a:defRPr lang="en-US" sz="2400" b="1" i="0" u="none" strike="noStrike" cap="none" spc="0" baseline="0">
                <a:solidFill>
                  <a:srgbClr val="007CA4"/>
                </a:solidFill>
                <a:uFillTx/>
                <a:latin typeface="Calibri"/>
              </a:defRPr>
            </a:lvl1pPr>
            <a:lvl2pPr marL="0" marR="0" lvl="1" indent="0" fontAlgn="auto">
              <a:spcAft>
                <a:spcPts val="0"/>
              </a:spcAft>
              <a:buNone/>
              <a:tabLst/>
              <a:defRPr lang="en-US" sz="2000" b="0" i="0" u="none" strike="noStrike" cap="none" spc="0" baseline="0">
                <a:solidFill>
                  <a:srgbClr val="003C6A"/>
                </a:solidFill>
                <a:uFillTx/>
                <a:latin typeface="Calibri"/>
              </a:defRPr>
            </a:lvl2pPr>
          </a:lstStyle>
          <a:p>
            <a:pPr lvl="0"/>
            <a:r>
              <a:rPr lang="en-US"/>
              <a:t>Click to edit text</a:t>
            </a:r>
          </a:p>
          <a:p>
            <a:pPr lvl="1"/>
            <a:r>
              <a:rPr lang="en-US"/>
              <a:t>…description</a:t>
            </a:r>
          </a:p>
        </p:txBody>
      </p:sp>
      <p:sp>
        <p:nvSpPr>
          <p:cNvPr id="8" name="Text Placeholder 14">
            <a:extLst>
              <a:ext uri="{FF2B5EF4-FFF2-40B4-BE49-F238E27FC236}">
                <a16:creationId xmlns:a16="http://schemas.microsoft.com/office/drawing/2014/main" id="{DE778980-9D3D-9F52-9647-19579480BE36}"/>
              </a:ext>
            </a:extLst>
          </p:cNvPr>
          <p:cNvSpPr txBox="1">
            <a:spLocks noGrp="1"/>
          </p:cNvSpPr>
          <p:nvPr>
            <p:ph type="body" sz="quarter" idx="4294967295"/>
          </p:nvPr>
        </p:nvSpPr>
        <p:spPr>
          <a:xfrm>
            <a:off x="8260076" y="3668709"/>
            <a:ext cx="3017520" cy="1943100"/>
          </a:xfrm>
          <a:prstGeom prst="rect">
            <a:avLst/>
          </a:prstGeom>
          <a:noFill/>
          <a:ln>
            <a:noFill/>
          </a:ln>
        </p:spPr>
        <p:txBody>
          <a:bodyPr vert="horz" wrap="square" lIns="0" tIns="0" rIns="0" bIns="0" anchor="t" anchorCtr="0" compatLnSpc="1">
            <a:noAutofit/>
          </a:bodyPr>
          <a:lstStyle>
            <a:lvl1pPr marL="0" marR="0" lvl="0" indent="0" fontAlgn="auto">
              <a:spcAft>
                <a:spcPts val="0"/>
              </a:spcAft>
              <a:buNone/>
              <a:tabLst/>
              <a:defRPr lang="en-US" sz="2400" b="1" i="0" u="none" strike="noStrike" cap="none" spc="0" baseline="0">
                <a:solidFill>
                  <a:srgbClr val="007CA4"/>
                </a:solidFill>
                <a:uFillTx/>
                <a:latin typeface="Calibri"/>
              </a:defRPr>
            </a:lvl1pPr>
            <a:lvl2pPr marL="0" marR="0" lvl="1" indent="0" fontAlgn="auto">
              <a:spcAft>
                <a:spcPts val="0"/>
              </a:spcAft>
              <a:buNone/>
              <a:tabLst/>
              <a:defRPr lang="en-US" sz="2000" b="0" i="0" u="none" strike="noStrike" cap="none" spc="0" baseline="0">
                <a:solidFill>
                  <a:srgbClr val="003C6A"/>
                </a:solidFill>
                <a:uFillTx/>
                <a:latin typeface="Calibri"/>
              </a:defRPr>
            </a:lvl2pPr>
          </a:lstStyle>
          <a:p>
            <a:pPr lvl="0"/>
            <a:r>
              <a:rPr lang="en-US"/>
              <a:t>Click to edit text</a:t>
            </a:r>
          </a:p>
          <a:p>
            <a:pPr lvl="1"/>
            <a:r>
              <a:rPr lang="en-US"/>
              <a:t>…description</a:t>
            </a:r>
          </a:p>
        </p:txBody>
      </p:sp>
      <p:sp>
        <p:nvSpPr>
          <p:cNvPr id="9" name="Picture Placeholder 34">
            <a:extLst>
              <a:ext uri="{FF2B5EF4-FFF2-40B4-BE49-F238E27FC236}">
                <a16:creationId xmlns:a16="http://schemas.microsoft.com/office/drawing/2014/main" id="{ADD4CEB2-1ED8-4302-FB1E-44555FC3EB9E}"/>
              </a:ext>
            </a:extLst>
          </p:cNvPr>
          <p:cNvSpPr txBox="1">
            <a:spLocks noGrp="1"/>
          </p:cNvSpPr>
          <p:nvPr>
            <p:ph type="pic" sz="quarter" idx="4294967295"/>
          </p:nvPr>
        </p:nvSpPr>
        <p:spPr>
          <a:xfrm>
            <a:off x="9088742" y="2089989"/>
            <a:ext cx="1211131" cy="1211131"/>
          </a:xfrm>
          <a:prstGeom prst="rect">
            <a:avLst/>
          </a:prstGeom>
          <a:noFill/>
          <a:ln>
            <a:noFill/>
          </a:ln>
        </p:spPr>
        <p:txBody>
          <a:bodyPr vert="horz" wrap="square" lIns="91440" tIns="45720" rIns="91440" bIns="45720" anchor="t" anchorCtr="1" compatLnSpc="1">
            <a:noAutofit/>
          </a:bodyPr>
          <a:lstStyle>
            <a:lvl1pPr marL="0" marR="0" lvl="0" indent="0" algn="ctr" fontAlgn="auto">
              <a:lnSpc>
                <a:spcPts val="1460"/>
              </a:lnSpc>
              <a:spcAft>
                <a:spcPts val="0"/>
              </a:spcAft>
              <a:buNone/>
              <a:tabLst/>
              <a:defRPr lang="en-US" sz="1400" b="1" i="0" u="none" strike="noStrike" cap="none" spc="0" baseline="0">
                <a:solidFill>
                  <a:srgbClr val="FFFFFF"/>
                </a:solidFill>
                <a:uFillTx/>
                <a:latin typeface="Calibri"/>
              </a:defRPr>
            </a:lvl1pPr>
          </a:lstStyle>
          <a:p>
            <a:pPr lvl="0"/>
            <a:r>
              <a:rPr lang="en-US"/>
              <a:t>Insert icon or use text box</a:t>
            </a:r>
          </a:p>
        </p:txBody>
      </p:sp>
      <p:sp>
        <p:nvSpPr>
          <p:cNvPr id="10" name="Picture Placeholder 34">
            <a:extLst>
              <a:ext uri="{FF2B5EF4-FFF2-40B4-BE49-F238E27FC236}">
                <a16:creationId xmlns:a16="http://schemas.microsoft.com/office/drawing/2014/main" id="{D91BBEEB-F128-F96A-3A45-4343B4EBC65F}"/>
              </a:ext>
            </a:extLst>
          </p:cNvPr>
          <p:cNvSpPr txBox="1">
            <a:spLocks noGrp="1"/>
          </p:cNvSpPr>
          <p:nvPr>
            <p:ph type="pic" sz="quarter" idx="4294967295"/>
          </p:nvPr>
        </p:nvSpPr>
        <p:spPr>
          <a:xfrm>
            <a:off x="5321497" y="2056933"/>
            <a:ext cx="1211131" cy="1211131"/>
          </a:xfrm>
          <a:prstGeom prst="rect">
            <a:avLst/>
          </a:prstGeom>
          <a:noFill/>
          <a:ln>
            <a:noFill/>
          </a:ln>
        </p:spPr>
        <p:txBody>
          <a:bodyPr vert="horz" wrap="square" lIns="91440" tIns="45720" rIns="91440" bIns="45720" anchor="t" anchorCtr="1" compatLnSpc="1">
            <a:noAutofit/>
          </a:bodyPr>
          <a:lstStyle>
            <a:lvl1pPr marL="0" marR="0" lvl="0" indent="0" algn="ctr" fontAlgn="auto">
              <a:lnSpc>
                <a:spcPts val="1460"/>
              </a:lnSpc>
              <a:spcAft>
                <a:spcPts val="0"/>
              </a:spcAft>
              <a:buNone/>
              <a:tabLst/>
              <a:defRPr lang="en-US" sz="1400" b="1" i="0" u="none" strike="noStrike" cap="none" spc="0" baseline="0">
                <a:solidFill>
                  <a:srgbClr val="FFFFFF"/>
                </a:solidFill>
                <a:uFillTx/>
                <a:latin typeface="Calibri"/>
              </a:defRPr>
            </a:lvl1pPr>
          </a:lstStyle>
          <a:p>
            <a:pPr lvl="0"/>
            <a:r>
              <a:rPr lang="en-US"/>
              <a:t>Insert icon or use text box</a:t>
            </a:r>
          </a:p>
        </p:txBody>
      </p:sp>
    </p:spTree>
    <p:extLst>
      <p:ext uri="{BB962C8B-B14F-4D97-AF65-F5344CB8AC3E}">
        <p14:creationId xmlns:p14="http://schemas.microsoft.com/office/powerpoint/2010/main" val="2822766683"/>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44F67C3-312C-E04C-BDB3-32C2169C564F}"/>
              </a:ext>
            </a:extLst>
          </p:cNvPr>
          <p:cNvSpPr>
            <a:spLocks noGrp="1"/>
          </p:cNvSpPr>
          <p:nvPr>
            <p:ph type="ftr" sz="quarter" idx="10"/>
          </p:nvPr>
        </p:nvSpPr>
        <p:spPr/>
        <p:txBody>
          <a:bodyPr/>
          <a:lstStyle/>
          <a:p>
            <a:r>
              <a:rPr lang="en-US"/>
              <a:t>www.nachc.org</a:t>
            </a:r>
          </a:p>
        </p:txBody>
      </p:sp>
      <p:sp>
        <p:nvSpPr>
          <p:cNvPr id="4" name="Slide Number Placeholder 3">
            <a:extLst>
              <a:ext uri="{FF2B5EF4-FFF2-40B4-BE49-F238E27FC236}">
                <a16:creationId xmlns:a16="http://schemas.microsoft.com/office/drawing/2014/main" id="{6448A672-6504-BF42-9E6F-3342E14A963C}"/>
              </a:ext>
            </a:extLst>
          </p:cNvPr>
          <p:cNvSpPr>
            <a:spLocks noGrp="1"/>
          </p:cNvSpPr>
          <p:nvPr>
            <p:ph type="sldNum" sz="quarter" idx="11"/>
          </p:nvPr>
        </p:nvSpPr>
        <p:spPr>
          <a:xfrm>
            <a:off x="10996677" y="6364050"/>
            <a:ext cx="320675" cy="184665"/>
          </a:xfrm>
        </p:spPr>
        <p:txBody>
          <a:bodyPr/>
          <a:lstStyle/>
          <a:p>
            <a:r>
              <a:rPr lang="en-US">
                <a:solidFill>
                  <a:schemeClr val="accent1"/>
                </a:solidFill>
              </a:rPr>
              <a:t>|</a:t>
            </a:r>
            <a:r>
              <a:rPr lang="en-US"/>
              <a:t> </a:t>
            </a:r>
            <a:fld id="{E1AB07C4-F4AD-C942-BAEA-67B4CA5A8891}" type="slidenum">
              <a:rPr lang="en-US" smtClean="0">
                <a:solidFill>
                  <a:schemeClr val="tx2"/>
                </a:solidFill>
              </a:rPr>
              <a:pPr/>
              <a:t>‹#›</a:t>
            </a:fld>
            <a:endParaRPr lang="en-US">
              <a:solidFill>
                <a:schemeClr val="tx2"/>
              </a:solidFill>
            </a:endParaRPr>
          </a:p>
        </p:txBody>
      </p:sp>
      <p:sp>
        <p:nvSpPr>
          <p:cNvPr id="5" name="Заголовок 1">
            <a:extLst>
              <a:ext uri="{FF2B5EF4-FFF2-40B4-BE49-F238E27FC236}">
                <a16:creationId xmlns:a16="http://schemas.microsoft.com/office/drawing/2014/main" id="{1E256679-EB72-4C47-A374-C1B663262E75}"/>
              </a:ext>
            </a:extLst>
          </p:cNvPr>
          <p:cNvSpPr>
            <a:spLocks noGrp="1"/>
          </p:cNvSpPr>
          <p:nvPr>
            <p:ph type="title" hasCustomPrompt="1"/>
          </p:nvPr>
        </p:nvSpPr>
        <p:spPr>
          <a:xfrm>
            <a:off x="530235" y="609600"/>
            <a:ext cx="7848600" cy="658283"/>
          </a:xfrm>
          <a:prstGeom prst="rect">
            <a:avLst/>
          </a:prstGeom>
        </p:spPr>
        <p:txBody>
          <a:bodyPr lIns="0" tIns="0" rIns="0" bIns="0" anchor="t">
            <a:noAutofit/>
          </a:bodyPr>
          <a:lstStyle>
            <a:lvl1pPr marL="0" marR="0" indent="0" algn="l" defTabSz="2438584" rtl="0" eaLnBrk="1" fontAlgn="auto" latinLnBrk="0" hangingPunct="1">
              <a:lnSpc>
                <a:spcPct val="85000"/>
              </a:lnSpc>
              <a:spcBef>
                <a:spcPct val="0"/>
              </a:spcBef>
              <a:spcAft>
                <a:spcPts val="0"/>
              </a:spcAft>
              <a:buClrTx/>
              <a:buSzTx/>
              <a:buFontTx/>
              <a:buNone/>
              <a:tabLst>
                <a:tab pos="3641816" algn="l"/>
              </a:tabLst>
              <a:defRPr lang="ru-RU" sz="3600" b="0" i="0" kern="1200" spc="0" baseline="0" dirty="0">
                <a:solidFill>
                  <a:schemeClr val="tx2"/>
                </a:solidFill>
                <a:latin typeface="+mj-lt"/>
                <a:ea typeface="Tahoma" charset="0"/>
                <a:cs typeface="Tahoma" charset="0"/>
              </a:defRPr>
            </a:lvl1pPr>
          </a:lstStyle>
          <a:p>
            <a:r>
              <a:rPr lang="en-US"/>
              <a:t>AGENDA</a:t>
            </a:r>
            <a:endParaRPr lang="ru-RU"/>
          </a:p>
        </p:txBody>
      </p:sp>
      <p:sp>
        <p:nvSpPr>
          <p:cNvPr id="6" name="Прямоугольник 11">
            <a:extLst>
              <a:ext uri="{FF2B5EF4-FFF2-40B4-BE49-F238E27FC236}">
                <a16:creationId xmlns:a16="http://schemas.microsoft.com/office/drawing/2014/main" id="{A3A8EA59-FF71-4047-B9B3-B58E5D36C509}"/>
              </a:ext>
            </a:extLst>
          </p:cNvPr>
          <p:cNvSpPr/>
          <p:nvPr userDrawn="1"/>
        </p:nvSpPr>
        <p:spPr>
          <a:xfrm>
            <a:off x="530236" y="0"/>
            <a:ext cx="2533779"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Tree>
    <p:extLst>
      <p:ext uri="{BB962C8B-B14F-4D97-AF65-F5344CB8AC3E}">
        <p14:creationId xmlns:p14="http://schemas.microsoft.com/office/powerpoint/2010/main" val="2186090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able/Char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381D5A-5FE8-3F46-A159-7F1FEA78D0FE}"/>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49E7F47A-D3F9-B74E-867C-0B9032213061}"/>
              </a:ext>
            </a:extLst>
          </p:cNvPr>
          <p:cNvSpPr>
            <a:spLocks noGrp="1"/>
          </p:cNvSpPr>
          <p:nvPr>
            <p:ph type="sldNum" sz="quarter" idx="11"/>
          </p:nvPr>
        </p:nvSpPr>
        <p:spPr>
          <a:xfrm>
            <a:off x="10996677" y="6364050"/>
            <a:ext cx="320675" cy="184665"/>
          </a:xfrm>
        </p:spPr>
        <p:txBody>
          <a:bodyPr/>
          <a:lstStyle/>
          <a:p>
            <a:fld id="{3A98EE3D-8CD1-4C3F-BD1C-C98C9596463C}" type="slidenum">
              <a:rPr lang="en-US" smtClean="0"/>
              <a:t>‹#›</a:t>
            </a:fld>
            <a:endParaRPr lang="en-US"/>
          </a:p>
        </p:txBody>
      </p:sp>
      <p:sp>
        <p:nvSpPr>
          <p:cNvPr id="5" name="Заголовок 1">
            <a:extLst>
              <a:ext uri="{FF2B5EF4-FFF2-40B4-BE49-F238E27FC236}">
                <a16:creationId xmlns:a16="http://schemas.microsoft.com/office/drawing/2014/main" id="{020A977F-EC57-954B-ACAB-44FAF4966D5C}"/>
              </a:ext>
            </a:extLst>
          </p:cNvPr>
          <p:cNvSpPr>
            <a:spLocks noGrp="1"/>
          </p:cNvSpPr>
          <p:nvPr>
            <p:ph type="title" hasCustomPrompt="1"/>
          </p:nvPr>
        </p:nvSpPr>
        <p:spPr>
          <a:xfrm>
            <a:off x="530235" y="612648"/>
            <a:ext cx="10896600" cy="606552"/>
          </a:xfrm>
          <a:prstGeom prst="rect">
            <a:avLst/>
          </a:prstGeom>
        </p:spPr>
        <p:txBody>
          <a:bodyPr lIns="0" tIns="0" rIns="0" bIns="0" anchor="t">
            <a:noAutofit/>
          </a:bodyPr>
          <a:lstStyle>
            <a:lvl1pPr marL="0" marR="0" indent="0" algn="l" defTabSz="2438584" rtl="0" eaLnBrk="1" fontAlgn="auto" latinLnBrk="0" hangingPunct="1">
              <a:lnSpc>
                <a:spcPct val="85000"/>
              </a:lnSpc>
              <a:spcBef>
                <a:spcPct val="0"/>
              </a:spcBef>
              <a:spcAft>
                <a:spcPts val="0"/>
              </a:spcAft>
              <a:buClrTx/>
              <a:buSzTx/>
              <a:buFontTx/>
              <a:buNone/>
              <a:tabLst>
                <a:tab pos="3641816" algn="l"/>
              </a:tabLst>
              <a:defRPr lang="ru-RU" sz="3600" b="0" i="0" kern="1200" spc="0" baseline="0" dirty="0">
                <a:solidFill>
                  <a:schemeClr val="tx2"/>
                </a:solidFill>
                <a:latin typeface="+mj-lt"/>
                <a:ea typeface="Tahoma" charset="0"/>
                <a:cs typeface="Tahoma" charset="0"/>
              </a:defRPr>
            </a:lvl1pPr>
          </a:lstStyle>
          <a:p>
            <a:r>
              <a:rPr lang="en-US"/>
              <a:t>TABLE/CHART TITLE</a:t>
            </a:r>
            <a:endParaRPr lang="ru-RU"/>
          </a:p>
        </p:txBody>
      </p:sp>
      <p:sp>
        <p:nvSpPr>
          <p:cNvPr id="6" name="Прямоугольник 11">
            <a:extLst>
              <a:ext uri="{FF2B5EF4-FFF2-40B4-BE49-F238E27FC236}">
                <a16:creationId xmlns:a16="http://schemas.microsoft.com/office/drawing/2014/main" id="{5B162A8C-0362-614E-B8A5-3E0612EA0EF9}"/>
              </a:ext>
            </a:extLst>
          </p:cNvPr>
          <p:cNvSpPr/>
          <p:nvPr/>
        </p:nvSpPr>
        <p:spPr>
          <a:xfrm>
            <a:off x="530236" y="0"/>
            <a:ext cx="2533779"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7" name="Content Placeholder 12">
            <a:extLst>
              <a:ext uri="{FF2B5EF4-FFF2-40B4-BE49-F238E27FC236}">
                <a16:creationId xmlns:a16="http://schemas.microsoft.com/office/drawing/2014/main" id="{73B04411-FA28-034F-A7B2-84F12C14E861}"/>
              </a:ext>
            </a:extLst>
          </p:cNvPr>
          <p:cNvSpPr>
            <a:spLocks noGrp="1"/>
          </p:cNvSpPr>
          <p:nvPr>
            <p:ph sz="quarter" idx="13" hasCustomPrompt="1"/>
          </p:nvPr>
        </p:nvSpPr>
        <p:spPr>
          <a:xfrm>
            <a:off x="530225" y="1447800"/>
            <a:ext cx="10896600" cy="4495800"/>
          </a:xfrm>
          <a:prstGeom prst="rect">
            <a:avLst/>
          </a:prstGeom>
        </p:spPr>
        <p:txBody>
          <a:bodyPr lIns="0" tIns="0" rIns="0" bIns="0">
            <a:normAutofit/>
          </a:bodyPr>
          <a:lstStyle>
            <a:lvl1pPr marL="0" indent="0">
              <a:buNone/>
              <a:defRPr sz="2000">
                <a:solidFill>
                  <a:schemeClr val="tx2"/>
                </a:solidFill>
              </a:defRPr>
            </a:lvl1pPr>
          </a:lstStyle>
          <a:p>
            <a:pPr lvl="0"/>
            <a:r>
              <a:rPr lang="en-US"/>
              <a:t>Click icons to insert chart, shape, icons, graph or media</a:t>
            </a:r>
          </a:p>
        </p:txBody>
      </p:sp>
    </p:spTree>
    <p:extLst>
      <p:ext uri="{BB962C8B-B14F-4D97-AF65-F5344CB8AC3E}">
        <p14:creationId xmlns:p14="http://schemas.microsoft.com/office/powerpoint/2010/main" val="126824208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800859"/>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19B2E-3CFF-B005-CC66-0F69662BEC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140BB1-C3FC-00A8-F961-7312AD3D56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99AED0-C7DE-F0D9-86D7-50C252CCE3FF}"/>
              </a:ext>
            </a:extLst>
          </p:cNvPr>
          <p:cNvSpPr>
            <a:spLocks noGrp="1"/>
          </p:cNvSpPr>
          <p:nvPr>
            <p:ph type="dt" sz="half" idx="10"/>
          </p:nvPr>
        </p:nvSpPr>
        <p:spPr/>
        <p:txBody>
          <a:bodyPr/>
          <a:lstStyle/>
          <a:p>
            <a:fld id="{9B278774-F76F-4F54-8DE2-05812ABEE1E9}" type="datetimeFigureOut">
              <a:rPr lang="en-US" smtClean="0"/>
              <a:t>5/14/2026</a:t>
            </a:fld>
            <a:endParaRPr lang="en-US"/>
          </a:p>
        </p:txBody>
      </p:sp>
      <p:sp>
        <p:nvSpPr>
          <p:cNvPr id="5" name="Footer Placeholder 4">
            <a:extLst>
              <a:ext uri="{FF2B5EF4-FFF2-40B4-BE49-F238E27FC236}">
                <a16:creationId xmlns:a16="http://schemas.microsoft.com/office/drawing/2014/main" id="{0A1AC2D7-049B-9ACC-32B0-3378370345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CFF7F-915A-A236-28D4-B1220F330287}"/>
              </a:ext>
            </a:extLst>
          </p:cNvPr>
          <p:cNvSpPr>
            <a:spLocks noGrp="1"/>
          </p:cNvSpPr>
          <p:nvPr>
            <p:ph type="sldNum" sz="quarter" idx="12"/>
          </p:nvPr>
        </p:nvSpPr>
        <p:spPr/>
        <p:txBody>
          <a:bodyPr/>
          <a:lstStyle/>
          <a:p>
            <a:fld id="{F6307103-F160-4953-8C0E-9047860EEAB9}" type="slidenum">
              <a:rPr lang="en-US" smtClean="0"/>
              <a:t>‹#›</a:t>
            </a:fld>
            <a:endParaRPr lang="en-US"/>
          </a:p>
        </p:txBody>
      </p:sp>
    </p:spTree>
    <p:extLst>
      <p:ext uri="{BB962C8B-B14F-4D97-AF65-F5344CB8AC3E}">
        <p14:creationId xmlns:p14="http://schemas.microsoft.com/office/powerpoint/2010/main" val="80356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78900-7486-FDFC-34A5-6CB5C478FE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02D491-E6F9-EBB2-8ACD-C49C1C0174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B7C6F-48EE-9F39-D77B-4ABF6AB348D4}"/>
              </a:ext>
            </a:extLst>
          </p:cNvPr>
          <p:cNvSpPr>
            <a:spLocks noGrp="1"/>
          </p:cNvSpPr>
          <p:nvPr>
            <p:ph type="dt" sz="half" idx="10"/>
          </p:nvPr>
        </p:nvSpPr>
        <p:spPr/>
        <p:txBody>
          <a:bodyPr/>
          <a:lstStyle/>
          <a:p>
            <a:fld id="{9B278774-F76F-4F54-8DE2-05812ABEE1E9}" type="datetimeFigureOut">
              <a:rPr lang="en-US" smtClean="0"/>
              <a:t>5/14/2026</a:t>
            </a:fld>
            <a:endParaRPr lang="en-US"/>
          </a:p>
        </p:txBody>
      </p:sp>
      <p:sp>
        <p:nvSpPr>
          <p:cNvPr id="5" name="Footer Placeholder 4">
            <a:extLst>
              <a:ext uri="{FF2B5EF4-FFF2-40B4-BE49-F238E27FC236}">
                <a16:creationId xmlns:a16="http://schemas.microsoft.com/office/drawing/2014/main" id="{87FD1466-8284-569D-D262-4CD63CE57E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222978-2631-F0A5-1FD5-5F0CB7872C52}"/>
              </a:ext>
            </a:extLst>
          </p:cNvPr>
          <p:cNvSpPr>
            <a:spLocks noGrp="1"/>
          </p:cNvSpPr>
          <p:nvPr>
            <p:ph type="sldNum" sz="quarter" idx="12"/>
          </p:nvPr>
        </p:nvSpPr>
        <p:spPr/>
        <p:txBody>
          <a:bodyPr/>
          <a:lstStyle/>
          <a:p>
            <a:fld id="{F6307103-F160-4953-8C0E-9047860EEAB9}" type="slidenum">
              <a:rPr lang="en-US" smtClean="0"/>
              <a:t>‹#›</a:t>
            </a:fld>
            <a:endParaRPr lang="en-US"/>
          </a:p>
        </p:txBody>
      </p:sp>
    </p:spTree>
    <p:extLst>
      <p:ext uri="{BB962C8B-B14F-4D97-AF65-F5344CB8AC3E}">
        <p14:creationId xmlns:p14="http://schemas.microsoft.com/office/powerpoint/2010/main" val="39354637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1942A-A1BC-CBAB-9792-DBEB5A9A2C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3A53F0-A57D-58D6-ECCC-AFDD740751A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803857-E195-8D3F-1575-E60944A49D64}"/>
              </a:ext>
            </a:extLst>
          </p:cNvPr>
          <p:cNvSpPr>
            <a:spLocks noGrp="1"/>
          </p:cNvSpPr>
          <p:nvPr>
            <p:ph type="dt" sz="half" idx="10"/>
          </p:nvPr>
        </p:nvSpPr>
        <p:spPr/>
        <p:txBody>
          <a:bodyPr/>
          <a:lstStyle/>
          <a:p>
            <a:fld id="{9B278774-F76F-4F54-8DE2-05812ABEE1E9}" type="datetimeFigureOut">
              <a:rPr lang="en-US" smtClean="0"/>
              <a:t>5/14/2026</a:t>
            </a:fld>
            <a:endParaRPr lang="en-US"/>
          </a:p>
        </p:txBody>
      </p:sp>
      <p:sp>
        <p:nvSpPr>
          <p:cNvPr id="5" name="Footer Placeholder 4">
            <a:extLst>
              <a:ext uri="{FF2B5EF4-FFF2-40B4-BE49-F238E27FC236}">
                <a16:creationId xmlns:a16="http://schemas.microsoft.com/office/drawing/2014/main" id="{D3EEB10E-0334-C383-B6EC-70FC963E9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040A05-003E-7E9E-FD02-BB56220532A0}"/>
              </a:ext>
            </a:extLst>
          </p:cNvPr>
          <p:cNvSpPr>
            <a:spLocks noGrp="1"/>
          </p:cNvSpPr>
          <p:nvPr>
            <p:ph type="sldNum" sz="quarter" idx="12"/>
          </p:nvPr>
        </p:nvSpPr>
        <p:spPr/>
        <p:txBody>
          <a:bodyPr/>
          <a:lstStyle/>
          <a:p>
            <a:fld id="{F6307103-F160-4953-8C0E-9047860EEAB9}" type="slidenum">
              <a:rPr lang="en-US" smtClean="0"/>
              <a:t>‹#›</a:t>
            </a:fld>
            <a:endParaRPr lang="en-US"/>
          </a:p>
        </p:txBody>
      </p:sp>
    </p:spTree>
    <p:extLst>
      <p:ext uri="{BB962C8B-B14F-4D97-AF65-F5344CB8AC3E}">
        <p14:creationId xmlns:p14="http://schemas.microsoft.com/office/powerpoint/2010/main" val="41247681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DF8DD-0301-0BF5-75D5-261A8C608B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7FF179-DD6D-77B0-CDB9-539A6535B5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6B0AC8-5FB0-F14C-E950-C03B3E626B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F9662C-6DA1-6D94-E089-1FEE3C41D397}"/>
              </a:ext>
            </a:extLst>
          </p:cNvPr>
          <p:cNvSpPr>
            <a:spLocks noGrp="1"/>
          </p:cNvSpPr>
          <p:nvPr>
            <p:ph type="dt" sz="half" idx="10"/>
          </p:nvPr>
        </p:nvSpPr>
        <p:spPr/>
        <p:txBody>
          <a:bodyPr/>
          <a:lstStyle/>
          <a:p>
            <a:fld id="{9B278774-F76F-4F54-8DE2-05812ABEE1E9}" type="datetimeFigureOut">
              <a:rPr lang="en-US" smtClean="0"/>
              <a:t>5/14/2026</a:t>
            </a:fld>
            <a:endParaRPr lang="en-US"/>
          </a:p>
        </p:txBody>
      </p:sp>
      <p:sp>
        <p:nvSpPr>
          <p:cNvPr id="6" name="Footer Placeholder 5">
            <a:extLst>
              <a:ext uri="{FF2B5EF4-FFF2-40B4-BE49-F238E27FC236}">
                <a16:creationId xmlns:a16="http://schemas.microsoft.com/office/drawing/2014/main" id="{C691A3FF-607D-CCFE-7464-F98A72123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FA0FFA-F325-B764-7E2F-E8E879C480A3}"/>
              </a:ext>
            </a:extLst>
          </p:cNvPr>
          <p:cNvSpPr>
            <a:spLocks noGrp="1"/>
          </p:cNvSpPr>
          <p:nvPr>
            <p:ph type="sldNum" sz="quarter" idx="12"/>
          </p:nvPr>
        </p:nvSpPr>
        <p:spPr/>
        <p:txBody>
          <a:bodyPr/>
          <a:lstStyle/>
          <a:p>
            <a:fld id="{F6307103-F160-4953-8C0E-9047860EEAB9}" type="slidenum">
              <a:rPr lang="en-US" smtClean="0"/>
              <a:t>‹#›</a:t>
            </a:fld>
            <a:endParaRPr lang="en-US"/>
          </a:p>
        </p:txBody>
      </p:sp>
    </p:spTree>
    <p:extLst>
      <p:ext uri="{BB962C8B-B14F-4D97-AF65-F5344CB8AC3E}">
        <p14:creationId xmlns:p14="http://schemas.microsoft.com/office/powerpoint/2010/main" val="2940586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57554-6614-90CD-A798-162A6B1D86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04CF22-0AD6-E366-122E-DA91B3EDB4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02E62C-14DB-EEF5-2C23-31CB9B1AF9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BD134B-B0DD-8758-810B-FFB5BB0E66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A44931-8045-E05B-54D9-B32A3B2EA7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BBE15C-1776-7814-D47F-D18708726B7E}"/>
              </a:ext>
            </a:extLst>
          </p:cNvPr>
          <p:cNvSpPr>
            <a:spLocks noGrp="1"/>
          </p:cNvSpPr>
          <p:nvPr>
            <p:ph type="dt" sz="half" idx="10"/>
          </p:nvPr>
        </p:nvSpPr>
        <p:spPr/>
        <p:txBody>
          <a:bodyPr/>
          <a:lstStyle/>
          <a:p>
            <a:fld id="{9B278774-F76F-4F54-8DE2-05812ABEE1E9}" type="datetimeFigureOut">
              <a:rPr lang="en-US" smtClean="0"/>
              <a:t>5/14/2026</a:t>
            </a:fld>
            <a:endParaRPr lang="en-US"/>
          </a:p>
        </p:txBody>
      </p:sp>
      <p:sp>
        <p:nvSpPr>
          <p:cNvPr id="8" name="Footer Placeholder 7">
            <a:extLst>
              <a:ext uri="{FF2B5EF4-FFF2-40B4-BE49-F238E27FC236}">
                <a16:creationId xmlns:a16="http://schemas.microsoft.com/office/drawing/2014/main" id="{C0B1B531-B695-1B74-E6B1-296D759CEB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1B167B-AC89-3203-4A39-08F5539E5E01}"/>
              </a:ext>
            </a:extLst>
          </p:cNvPr>
          <p:cNvSpPr>
            <a:spLocks noGrp="1"/>
          </p:cNvSpPr>
          <p:nvPr>
            <p:ph type="sldNum" sz="quarter" idx="12"/>
          </p:nvPr>
        </p:nvSpPr>
        <p:spPr/>
        <p:txBody>
          <a:bodyPr/>
          <a:lstStyle/>
          <a:p>
            <a:fld id="{F6307103-F160-4953-8C0E-9047860EEAB9}" type="slidenum">
              <a:rPr lang="en-US" smtClean="0"/>
              <a:t>‹#›</a:t>
            </a:fld>
            <a:endParaRPr lang="en-US"/>
          </a:p>
        </p:txBody>
      </p:sp>
    </p:spTree>
    <p:extLst>
      <p:ext uri="{BB962C8B-B14F-4D97-AF65-F5344CB8AC3E}">
        <p14:creationId xmlns:p14="http://schemas.microsoft.com/office/powerpoint/2010/main" val="39181549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88AE7-7DDC-7F0A-D764-B25C72A0DC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458B72-1F98-23D2-73AC-EA1ABA374DCB}"/>
              </a:ext>
            </a:extLst>
          </p:cNvPr>
          <p:cNvSpPr>
            <a:spLocks noGrp="1"/>
          </p:cNvSpPr>
          <p:nvPr>
            <p:ph type="dt" sz="half" idx="10"/>
          </p:nvPr>
        </p:nvSpPr>
        <p:spPr/>
        <p:txBody>
          <a:bodyPr/>
          <a:lstStyle/>
          <a:p>
            <a:fld id="{9B278774-F76F-4F54-8DE2-05812ABEE1E9}" type="datetimeFigureOut">
              <a:rPr lang="en-US" smtClean="0"/>
              <a:t>5/14/2026</a:t>
            </a:fld>
            <a:endParaRPr lang="en-US"/>
          </a:p>
        </p:txBody>
      </p:sp>
      <p:sp>
        <p:nvSpPr>
          <p:cNvPr id="4" name="Footer Placeholder 3">
            <a:extLst>
              <a:ext uri="{FF2B5EF4-FFF2-40B4-BE49-F238E27FC236}">
                <a16:creationId xmlns:a16="http://schemas.microsoft.com/office/drawing/2014/main" id="{AE7ECA10-7427-BBA5-0D2F-994AACF119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8CDB2C-678A-AEEA-E770-FC21AB0E6EB1}"/>
              </a:ext>
            </a:extLst>
          </p:cNvPr>
          <p:cNvSpPr>
            <a:spLocks noGrp="1"/>
          </p:cNvSpPr>
          <p:nvPr>
            <p:ph type="sldNum" sz="quarter" idx="12"/>
          </p:nvPr>
        </p:nvSpPr>
        <p:spPr/>
        <p:txBody>
          <a:bodyPr/>
          <a:lstStyle/>
          <a:p>
            <a:fld id="{F6307103-F160-4953-8C0E-9047860EEAB9}" type="slidenum">
              <a:rPr lang="en-US" smtClean="0"/>
              <a:t>‹#›</a:t>
            </a:fld>
            <a:endParaRPr lang="en-US"/>
          </a:p>
        </p:txBody>
      </p:sp>
    </p:spTree>
    <p:extLst>
      <p:ext uri="{BB962C8B-B14F-4D97-AF65-F5344CB8AC3E}">
        <p14:creationId xmlns:p14="http://schemas.microsoft.com/office/powerpoint/2010/main" val="21112134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8D9DAD-47B2-84A4-6DA6-9723B3121F40}"/>
              </a:ext>
            </a:extLst>
          </p:cNvPr>
          <p:cNvSpPr>
            <a:spLocks noGrp="1"/>
          </p:cNvSpPr>
          <p:nvPr>
            <p:ph type="dt" sz="half" idx="10"/>
          </p:nvPr>
        </p:nvSpPr>
        <p:spPr/>
        <p:txBody>
          <a:bodyPr/>
          <a:lstStyle/>
          <a:p>
            <a:fld id="{9B278774-F76F-4F54-8DE2-05812ABEE1E9}" type="datetimeFigureOut">
              <a:rPr lang="en-US" smtClean="0"/>
              <a:t>5/14/2026</a:t>
            </a:fld>
            <a:endParaRPr lang="en-US"/>
          </a:p>
        </p:txBody>
      </p:sp>
      <p:sp>
        <p:nvSpPr>
          <p:cNvPr id="3" name="Footer Placeholder 2">
            <a:extLst>
              <a:ext uri="{FF2B5EF4-FFF2-40B4-BE49-F238E27FC236}">
                <a16:creationId xmlns:a16="http://schemas.microsoft.com/office/drawing/2014/main" id="{4E79471E-F088-47E9-4647-D5DAA8AA31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785847-F85C-BED2-A764-D0067D4D26CC}"/>
              </a:ext>
            </a:extLst>
          </p:cNvPr>
          <p:cNvSpPr>
            <a:spLocks noGrp="1"/>
          </p:cNvSpPr>
          <p:nvPr>
            <p:ph type="sldNum" sz="quarter" idx="12"/>
          </p:nvPr>
        </p:nvSpPr>
        <p:spPr/>
        <p:txBody>
          <a:bodyPr/>
          <a:lstStyle/>
          <a:p>
            <a:fld id="{F6307103-F160-4953-8C0E-9047860EEAB9}" type="slidenum">
              <a:rPr lang="en-US" smtClean="0"/>
              <a:t>‹#›</a:t>
            </a:fld>
            <a:endParaRPr lang="en-US"/>
          </a:p>
        </p:txBody>
      </p:sp>
    </p:spTree>
    <p:extLst>
      <p:ext uri="{BB962C8B-B14F-4D97-AF65-F5344CB8AC3E}">
        <p14:creationId xmlns:p14="http://schemas.microsoft.com/office/powerpoint/2010/main" val="40537809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6261D-6F88-05C9-11C4-499ECD0D72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E486B1-AE93-D0E2-69C0-56E304AB5B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378000-C74B-3737-9422-87B86F8608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45211E-218E-BF02-FF81-833EF079B482}"/>
              </a:ext>
            </a:extLst>
          </p:cNvPr>
          <p:cNvSpPr>
            <a:spLocks noGrp="1"/>
          </p:cNvSpPr>
          <p:nvPr>
            <p:ph type="dt" sz="half" idx="10"/>
          </p:nvPr>
        </p:nvSpPr>
        <p:spPr/>
        <p:txBody>
          <a:bodyPr/>
          <a:lstStyle/>
          <a:p>
            <a:fld id="{9B278774-F76F-4F54-8DE2-05812ABEE1E9}" type="datetimeFigureOut">
              <a:rPr lang="en-US" smtClean="0"/>
              <a:t>5/14/2026</a:t>
            </a:fld>
            <a:endParaRPr lang="en-US"/>
          </a:p>
        </p:txBody>
      </p:sp>
      <p:sp>
        <p:nvSpPr>
          <p:cNvPr id="6" name="Footer Placeholder 5">
            <a:extLst>
              <a:ext uri="{FF2B5EF4-FFF2-40B4-BE49-F238E27FC236}">
                <a16:creationId xmlns:a16="http://schemas.microsoft.com/office/drawing/2014/main" id="{FA5B3BC0-2231-10CD-C96F-B01A83DD4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62FFE0-75F6-39CF-4C4B-31DCCCF6CF56}"/>
              </a:ext>
            </a:extLst>
          </p:cNvPr>
          <p:cNvSpPr>
            <a:spLocks noGrp="1"/>
          </p:cNvSpPr>
          <p:nvPr>
            <p:ph type="sldNum" sz="quarter" idx="12"/>
          </p:nvPr>
        </p:nvSpPr>
        <p:spPr/>
        <p:txBody>
          <a:bodyPr/>
          <a:lstStyle/>
          <a:p>
            <a:fld id="{F6307103-F160-4953-8C0E-9047860EEAB9}" type="slidenum">
              <a:rPr lang="en-US" smtClean="0"/>
              <a:t>‹#›</a:t>
            </a:fld>
            <a:endParaRPr lang="en-US"/>
          </a:p>
        </p:txBody>
      </p:sp>
    </p:spTree>
    <p:extLst>
      <p:ext uri="{BB962C8B-B14F-4D97-AF65-F5344CB8AC3E}">
        <p14:creationId xmlns:p14="http://schemas.microsoft.com/office/powerpoint/2010/main" val="25027298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9F38-4011-02D2-3B91-268AB8658E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11E0E4-A868-C27A-4C2A-7D0549D07C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5CA0C9-1CBB-6C8F-51FA-D4C1DC84F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47EA-8A82-E295-8277-77E43C29469A}"/>
              </a:ext>
            </a:extLst>
          </p:cNvPr>
          <p:cNvSpPr>
            <a:spLocks noGrp="1"/>
          </p:cNvSpPr>
          <p:nvPr>
            <p:ph type="dt" sz="half" idx="10"/>
          </p:nvPr>
        </p:nvSpPr>
        <p:spPr/>
        <p:txBody>
          <a:bodyPr/>
          <a:lstStyle/>
          <a:p>
            <a:fld id="{9B278774-F76F-4F54-8DE2-05812ABEE1E9}" type="datetimeFigureOut">
              <a:rPr lang="en-US" smtClean="0"/>
              <a:t>5/14/2026</a:t>
            </a:fld>
            <a:endParaRPr lang="en-US"/>
          </a:p>
        </p:txBody>
      </p:sp>
      <p:sp>
        <p:nvSpPr>
          <p:cNvPr id="6" name="Footer Placeholder 5">
            <a:extLst>
              <a:ext uri="{FF2B5EF4-FFF2-40B4-BE49-F238E27FC236}">
                <a16:creationId xmlns:a16="http://schemas.microsoft.com/office/drawing/2014/main" id="{34B7AB87-5DC0-3F61-BB9B-011927A431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596543-DE6F-5869-2A44-240D548CC2FB}"/>
              </a:ext>
            </a:extLst>
          </p:cNvPr>
          <p:cNvSpPr>
            <a:spLocks noGrp="1"/>
          </p:cNvSpPr>
          <p:nvPr>
            <p:ph type="sldNum" sz="quarter" idx="12"/>
          </p:nvPr>
        </p:nvSpPr>
        <p:spPr/>
        <p:txBody>
          <a:bodyPr/>
          <a:lstStyle/>
          <a:p>
            <a:fld id="{F6307103-F160-4953-8C0E-9047860EEAB9}" type="slidenum">
              <a:rPr lang="en-US" smtClean="0"/>
              <a:t>‹#›</a:t>
            </a:fld>
            <a:endParaRPr lang="en-US"/>
          </a:p>
        </p:txBody>
      </p:sp>
    </p:spTree>
    <p:extLst>
      <p:ext uri="{BB962C8B-B14F-4D97-AF65-F5344CB8AC3E}">
        <p14:creationId xmlns:p14="http://schemas.microsoft.com/office/powerpoint/2010/main" val="26386802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53D3C-0EBF-CE10-FF31-90CE4E5077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9813D4-426A-7507-AA21-EC72A4077B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075A5-2828-F476-ABCA-C858F610882F}"/>
              </a:ext>
            </a:extLst>
          </p:cNvPr>
          <p:cNvSpPr>
            <a:spLocks noGrp="1"/>
          </p:cNvSpPr>
          <p:nvPr>
            <p:ph type="dt" sz="half" idx="10"/>
          </p:nvPr>
        </p:nvSpPr>
        <p:spPr/>
        <p:txBody>
          <a:bodyPr/>
          <a:lstStyle/>
          <a:p>
            <a:fld id="{9B278774-F76F-4F54-8DE2-05812ABEE1E9}" type="datetimeFigureOut">
              <a:rPr lang="en-US" smtClean="0"/>
              <a:t>5/14/2026</a:t>
            </a:fld>
            <a:endParaRPr lang="en-US"/>
          </a:p>
        </p:txBody>
      </p:sp>
      <p:sp>
        <p:nvSpPr>
          <p:cNvPr id="5" name="Footer Placeholder 4">
            <a:extLst>
              <a:ext uri="{FF2B5EF4-FFF2-40B4-BE49-F238E27FC236}">
                <a16:creationId xmlns:a16="http://schemas.microsoft.com/office/drawing/2014/main" id="{1A9D4C69-6501-DE3B-0D7A-5CF308624E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5F763A-2B96-7BE0-3AAF-1E6F261FA9C6}"/>
              </a:ext>
            </a:extLst>
          </p:cNvPr>
          <p:cNvSpPr>
            <a:spLocks noGrp="1"/>
          </p:cNvSpPr>
          <p:nvPr>
            <p:ph type="sldNum" sz="quarter" idx="12"/>
          </p:nvPr>
        </p:nvSpPr>
        <p:spPr/>
        <p:txBody>
          <a:bodyPr/>
          <a:lstStyle/>
          <a:p>
            <a:fld id="{F6307103-F160-4953-8C0E-9047860EEAB9}" type="slidenum">
              <a:rPr lang="en-US" smtClean="0"/>
              <a:t>‹#›</a:t>
            </a:fld>
            <a:endParaRPr lang="en-US"/>
          </a:p>
        </p:txBody>
      </p:sp>
    </p:spTree>
    <p:extLst>
      <p:ext uri="{BB962C8B-B14F-4D97-AF65-F5344CB8AC3E}">
        <p14:creationId xmlns:p14="http://schemas.microsoft.com/office/powerpoint/2010/main" val="1936534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eet The Team">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9354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1449DC-B26A-42D2-7875-44B19FC8D1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BA4CCB-7ACC-49C4-C84E-735D4F271F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93D802-0524-7CDF-B9DA-8337680601B9}"/>
              </a:ext>
            </a:extLst>
          </p:cNvPr>
          <p:cNvSpPr>
            <a:spLocks noGrp="1"/>
          </p:cNvSpPr>
          <p:nvPr>
            <p:ph type="dt" sz="half" idx="10"/>
          </p:nvPr>
        </p:nvSpPr>
        <p:spPr/>
        <p:txBody>
          <a:bodyPr/>
          <a:lstStyle/>
          <a:p>
            <a:fld id="{9B278774-F76F-4F54-8DE2-05812ABEE1E9}" type="datetimeFigureOut">
              <a:rPr lang="en-US" smtClean="0"/>
              <a:t>5/14/2026</a:t>
            </a:fld>
            <a:endParaRPr lang="en-US"/>
          </a:p>
        </p:txBody>
      </p:sp>
      <p:sp>
        <p:nvSpPr>
          <p:cNvPr id="5" name="Footer Placeholder 4">
            <a:extLst>
              <a:ext uri="{FF2B5EF4-FFF2-40B4-BE49-F238E27FC236}">
                <a16:creationId xmlns:a16="http://schemas.microsoft.com/office/drawing/2014/main" id="{0DE9FB48-F62A-3538-F5DD-B91D41556A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886116-0AA0-909F-0F23-FB63143097CE}"/>
              </a:ext>
            </a:extLst>
          </p:cNvPr>
          <p:cNvSpPr>
            <a:spLocks noGrp="1"/>
          </p:cNvSpPr>
          <p:nvPr>
            <p:ph type="sldNum" sz="quarter" idx="12"/>
          </p:nvPr>
        </p:nvSpPr>
        <p:spPr/>
        <p:txBody>
          <a:bodyPr/>
          <a:lstStyle/>
          <a:p>
            <a:fld id="{F6307103-F160-4953-8C0E-9047860EEAB9}" type="slidenum">
              <a:rPr lang="en-US" smtClean="0"/>
              <a:t>‹#›</a:t>
            </a:fld>
            <a:endParaRPr lang="en-US"/>
          </a:p>
        </p:txBody>
      </p:sp>
    </p:spTree>
    <p:extLst>
      <p:ext uri="{BB962C8B-B14F-4D97-AF65-F5344CB8AC3E}">
        <p14:creationId xmlns:p14="http://schemas.microsoft.com/office/powerpoint/2010/main" val="8061839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ingle Colum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31839CB-843A-B64D-9A46-C644EB35DD26}"/>
              </a:ext>
            </a:extLst>
          </p:cNvPr>
          <p:cNvSpPr>
            <a:spLocks noGrp="1"/>
          </p:cNvSpPr>
          <p:nvPr>
            <p:ph type="ftr" sz="quarter" idx="10"/>
          </p:nvPr>
        </p:nvSpPr>
        <p:spPr/>
        <p:txBody>
          <a:bodyPr/>
          <a:lstStyle/>
          <a:p>
            <a:r>
              <a:rPr lang="en-US"/>
              <a:t>www.nachc.org</a:t>
            </a:r>
          </a:p>
        </p:txBody>
      </p:sp>
      <p:sp>
        <p:nvSpPr>
          <p:cNvPr id="4" name="Slide Number Placeholder 3">
            <a:extLst>
              <a:ext uri="{FF2B5EF4-FFF2-40B4-BE49-F238E27FC236}">
                <a16:creationId xmlns:a16="http://schemas.microsoft.com/office/drawing/2014/main" id="{72B02FE5-DD64-2E46-9DDC-94DC549F3809}"/>
              </a:ext>
            </a:extLst>
          </p:cNvPr>
          <p:cNvSpPr>
            <a:spLocks noGrp="1"/>
          </p:cNvSpPr>
          <p:nvPr>
            <p:ph type="sldNum" sz="quarter" idx="11"/>
          </p:nvPr>
        </p:nvSpPr>
        <p:spPr/>
        <p:txBody>
          <a:bodyPr/>
          <a:lstStyle/>
          <a:p>
            <a:r>
              <a:rPr lang="en-US">
                <a:solidFill>
                  <a:schemeClr val="accent1"/>
                </a:solidFill>
              </a:rPr>
              <a:t>|</a:t>
            </a:r>
            <a:r>
              <a:rPr lang="en-US"/>
              <a:t> </a:t>
            </a:r>
            <a:fld id="{E1AB07C4-F4AD-C942-BAEA-67B4CA5A8891}" type="slidenum">
              <a:rPr lang="en-US" smtClean="0">
                <a:solidFill>
                  <a:schemeClr val="tx2"/>
                </a:solidFill>
              </a:rPr>
              <a:pPr/>
              <a:t>‹#›</a:t>
            </a:fld>
            <a:endParaRPr lang="en-US">
              <a:solidFill>
                <a:schemeClr val="tx2"/>
              </a:solidFill>
            </a:endParaRPr>
          </a:p>
        </p:txBody>
      </p:sp>
      <p:sp>
        <p:nvSpPr>
          <p:cNvPr id="5" name="Заголовок 1">
            <a:extLst>
              <a:ext uri="{FF2B5EF4-FFF2-40B4-BE49-F238E27FC236}">
                <a16:creationId xmlns:a16="http://schemas.microsoft.com/office/drawing/2014/main" id="{CC9D7E06-7DB1-BF42-95D2-F544500D1629}"/>
              </a:ext>
            </a:extLst>
          </p:cNvPr>
          <p:cNvSpPr>
            <a:spLocks noGrp="1"/>
          </p:cNvSpPr>
          <p:nvPr>
            <p:ph type="title" hasCustomPrompt="1"/>
          </p:nvPr>
        </p:nvSpPr>
        <p:spPr>
          <a:xfrm>
            <a:off x="530235" y="612648"/>
            <a:ext cx="10896600" cy="606552"/>
          </a:xfrm>
          <a:prstGeom prst="rect">
            <a:avLst/>
          </a:prstGeom>
        </p:spPr>
        <p:txBody>
          <a:bodyPr lIns="0" tIns="0" rIns="0" bIns="0" anchor="t">
            <a:noAutofit/>
          </a:bodyPr>
          <a:lstStyle>
            <a:lvl1pPr marL="0" marR="0" indent="0" algn="l" defTabSz="2438645" rtl="0" eaLnBrk="1" fontAlgn="auto" latinLnBrk="0" hangingPunct="1">
              <a:lnSpc>
                <a:spcPct val="85000"/>
              </a:lnSpc>
              <a:spcBef>
                <a:spcPct val="0"/>
              </a:spcBef>
              <a:spcAft>
                <a:spcPts val="0"/>
              </a:spcAft>
              <a:buClrTx/>
              <a:buSzTx/>
              <a:buFontTx/>
              <a:buNone/>
              <a:tabLst>
                <a:tab pos="3641907" algn="l"/>
              </a:tabLst>
              <a:defRPr lang="ru-RU" sz="3600" b="0" i="0" kern="1200" spc="0" baseline="0" dirty="0">
                <a:solidFill>
                  <a:schemeClr val="tx2"/>
                </a:solidFill>
                <a:latin typeface="+mj-lt"/>
                <a:ea typeface="Tahoma" charset="0"/>
                <a:cs typeface="Tahoma" charset="0"/>
              </a:defRPr>
            </a:lvl1pPr>
          </a:lstStyle>
          <a:p>
            <a:r>
              <a:rPr lang="en-US"/>
              <a:t>SLIDE TITLE </a:t>
            </a:r>
            <a:endParaRPr lang="ru-RU"/>
          </a:p>
        </p:txBody>
      </p:sp>
      <p:sp>
        <p:nvSpPr>
          <p:cNvPr id="6" name="Прямоугольник 11">
            <a:extLst>
              <a:ext uri="{FF2B5EF4-FFF2-40B4-BE49-F238E27FC236}">
                <a16:creationId xmlns:a16="http://schemas.microsoft.com/office/drawing/2014/main" id="{198917B8-67E6-AC4F-AB6C-ED2C16B25AAE}"/>
              </a:ext>
            </a:extLst>
          </p:cNvPr>
          <p:cNvSpPr/>
          <p:nvPr userDrawn="1"/>
        </p:nvSpPr>
        <p:spPr>
          <a:xfrm>
            <a:off x="530235" y="0"/>
            <a:ext cx="2533779"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 Placeholder 4">
            <a:extLst>
              <a:ext uri="{FF2B5EF4-FFF2-40B4-BE49-F238E27FC236}">
                <a16:creationId xmlns:a16="http://schemas.microsoft.com/office/drawing/2014/main" id="{4DF14523-9DEE-CB48-8B38-5C8E99A7C0DC}"/>
              </a:ext>
            </a:extLst>
          </p:cNvPr>
          <p:cNvSpPr>
            <a:spLocks noGrp="1"/>
          </p:cNvSpPr>
          <p:nvPr>
            <p:ph type="body" sz="quarter" idx="27" hasCustomPrompt="1"/>
          </p:nvPr>
        </p:nvSpPr>
        <p:spPr>
          <a:xfrm>
            <a:off x="530235" y="1250950"/>
            <a:ext cx="7362825" cy="533400"/>
          </a:xfrm>
          <a:prstGeom prst="rect">
            <a:avLst/>
          </a:prstGeom>
        </p:spPr>
        <p:txBody>
          <a:bodyPr lIns="0" tIns="0" rIns="0" bIns="0">
            <a:noAutofit/>
          </a:bodyPr>
          <a:lstStyle>
            <a:lvl1pPr marL="0" indent="0">
              <a:buNone/>
              <a:defRPr sz="2800" b="0">
                <a:solidFill>
                  <a:srgbClr val="003C6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Subhead copy line</a:t>
            </a:r>
          </a:p>
        </p:txBody>
      </p:sp>
      <p:sp>
        <p:nvSpPr>
          <p:cNvPr id="8" name="Text Placeholder 14">
            <a:extLst>
              <a:ext uri="{FF2B5EF4-FFF2-40B4-BE49-F238E27FC236}">
                <a16:creationId xmlns:a16="http://schemas.microsoft.com/office/drawing/2014/main" id="{3A909375-2AED-0F47-8835-CDB517C84EF1}"/>
              </a:ext>
            </a:extLst>
          </p:cNvPr>
          <p:cNvSpPr>
            <a:spLocks noGrp="1"/>
          </p:cNvSpPr>
          <p:nvPr>
            <p:ph type="body" sz="quarter" idx="28" hasCustomPrompt="1"/>
          </p:nvPr>
        </p:nvSpPr>
        <p:spPr>
          <a:xfrm>
            <a:off x="530235" y="2057400"/>
            <a:ext cx="10975975" cy="3733800"/>
          </a:xfrm>
          <a:prstGeom prst="rect">
            <a:avLst/>
          </a:prstGeom>
        </p:spPr>
        <p:txBody>
          <a:bodyPr lIns="0" tIns="0" rIns="0" bIns="0">
            <a:noAutofit/>
          </a:bodyPr>
          <a:lstStyle>
            <a:lvl1pPr marL="0" indent="0">
              <a:buNone/>
              <a:defRPr sz="2000">
                <a:solidFill>
                  <a:srgbClr val="003C6A"/>
                </a:solidFill>
              </a:defRPr>
            </a:lvl1pPr>
            <a:lvl2pPr marL="685800" indent="-228600">
              <a:buClr>
                <a:schemeClr val="tx2"/>
              </a:buClr>
              <a:buSzPct val="120000"/>
              <a:buFont typeface="Wingdings" pitchFamily="2" charset="2"/>
              <a:buChar char="§"/>
              <a:defRPr sz="2000">
                <a:solidFill>
                  <a:srgbClr val="003C6A"/>
                </a:solidFill>
              </a:defRPr>
            </a:lvl2pPr>
            <a:lvl3pPr marL="914400" indent="-228600">
              <a:buClr>
                <a:schemeClr val="tx2"/>
              </a:buClr>
              <a:buSzPct val="120000"/>
              <a:buFont typeface="Arial" panose="020B0604020202020204" pitchFamily="34" charset="0"/>
              <a:buChar char="•"/>
              <a:tabLst/>
              <a:defRPr sz="2000">
                <a:solidFill>
                  <a:srgbClr val="003C6A"/>
                </a:solidFill>
              </a:defRPr>
            </a:lvl3pPr>
            <a:lvl4pPr marL="1143000" indent="-228600">
              <a:buClr>
                <a:schemeClr val="tx2"/>
              </a:buClr>
              <a:buSzPct val="100000"/>
              <a:buFont typeface="Courier New" panose="02070309020205020404" pitchFamily="49" charset="0"/>
              <a:buChar char="o"/>
              <a:tabLst/>
              <a:defRPr sz="2000">
                <a:solidFill>
                  <a:srgbClr val="003C6A"/>
                </a:solidFill>
              </a:defRPr>
            </a:lvl4pPr>
            <a:lvl5pPr marL="1143000" indent="0">
              <a:buNone/>
              <a:tabLst/>
              <a:defRPr sz="2000">
                <a:solidFill>
                  <a:srgbClr val="003C6A"/>
                </a:solidFill>
              </a:defRPr>
            </a:lvl5pPr>
          </a:lstStyle>
          <a:p>
            <a:pPr lvl="0"/>
            <a:r>
              <a:rPr lang="en-US"/>
              <a:t>Body text should be 20 pt., Calibri font.</a:t>
            </a:r>
          </a:p>
          <a:p>
            <a:pPr lvl="1"/>
            <a:r>
              <a:rPr lang="en-US"/>
              <a:t>Bullet level 1</a:t>
            </a:r>
          </a:p>
          <a:p>
            <a:pPr lvl="1"/>
            <a:r>
              <a:rPr lang="en-US"/>
              <a:t>Bullet level 1</a:t>
            </a:r>
          </a:p>
          <a:p>
            <a:pPr lvl="2"/>
            <a:r>
              <a:rPr lang="en-US"/>
              <a:t>bullet level 2</a:t>
            </a:r>
          </a:p>
          <a:p>
            <a:pPr lvl="3"/>
            <a:r>
              <a:rPr lang="en-US"/>
              <a:t>bullet level 3</a:t>
            </a:r>
          </a:p>
          <a:p>
            <a:pPr lvl="4"/>
            <a:r>
              <a:rPr lang="en-US"/>
              <a:t>- bullet level 4</a:t>
            </a:r>
          </a:p>
        </p:txBody>
      </p:sp>
    </p:spTree>
    <p:extLst>
      <p:ext uri="{BB962C8B-B14F-4D97-AF65-F5344CB8AC3E}">
        <p14:creationId xmlns:p14="http://schemas.microsoft.com/office/powerpoint/2010/main" val="21036951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able/Char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381D5A-5FE8-3F46-A159-7F1FEA78D0FE}"/>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49E7F47A-D3F9-B74E-867C-0B9032213061}"/>
              </a:ext>
            </a:extLst>
          </p:cNvPr>
          <p:cNvSpPr>
            <a:spLocks noGrp="1"/>
          </p:cNvSpPr>
          <p:nvPr>
            <p:ph type="sldNum" sz="quarter" idx="11"/>
          </p:nvPr>
        </p:nvSpPr>
        <p:spPr>
          <a:xfrm>
            <a:off x="10996677" y="6364050"/>
            <a:ext cx="320675" cy="184665"/>
          </a:xfrm>
        </p:spPr>
        <p:txBody>
          <a:bodyPr/>
          <a:lstStyle/>
          <a:p>
            <a:fld id="{3A98EE3D-8CD1-4C3F-BD1C-C98C9596463C}" type="slidenum">
              <a:rPr lang="en-US" smtClean="0"/>
              <a:t>‹#›</a:t>
            </a:fld>
            <a:endParaRPr lang="en-US"/>
          </a:p>
        </p:txBody>
      </p:sp>
      <p:sp>
        <p:nvSpPr>
          <p:cNvPr id="5" name="Заголовок 1">
            <a:extLst>
              <a:ext uri="{FF2B5EF4-FFF2-40B4-BE49-F238E27FC236}">
                <a16:creationId xmlns:a16="http://schemas.microsoft.com/office/drawing/2014/main" id="{020A977F-EC57-954B-ACAB-44FAF4966D5C}"/>
              </a:ext>
            </a:extLst>
          </p:cNvPr>
          <p:cNvSpPr>
            <a:spLocks noGrp="1"/>
          </p:cNvSpPr>
          <p:nvPr>
            <p:ph type="title" hasCustomPrompt="1"/>
          </p:nvPr>
        </p:nvSpPr>
        <p:spPr>
          <a:xfrm>
            <a:off x="530235" y="612648"/>
            <a:ext cx="10896600" cy="606552"/>
          </a:xfrm>
          <a:prstGeom prst="rect">
            <a:avLst/>
          </a:prstGeom>
        </p:spPr>
        <p:txBody>
          <a:bodyPr lIns="0" tIns="0" rIns="0" bIns="0" anchor="t">
            <a:noAutofit/>
          </a:bodyPr>
          <a:lstStyle>
            <a:lvl1pPr marL="0" marR="0" indent="0" algn="l" defTabSz="2438584" rtl="0" eaLnBrk="1" fontAlgn="auto" latinLnBrk="0" hangingPunct="1">
              <a:lnSpc>
                <a:spcPct val="85000"/>
              </a:lnSpc>
              <a:spcBef>
                <a:spcPct val="0"/>
              </a:spcBef>
              <a:spcAft>
                <a:spcPts val="0"/>
              </a:spcAft>
              <a:buClrTx/>
              <a:buSzTx/>
              <a:buFontTx/>
              <a:buNone/>
              <a:tabLst>
                <a:tab pos="3641816" algn="l"/>
              </a:tabLst>
              <a:defRPr lang="ru-RU" sz="3600" b="0" i="0" kern="1200" spc="0" baseline="0" dirty="0">
                <a:solidFill>
                  <a:schemeClr val="tx2"/>
                </a:solidFill>
                <a:latin typeface="+mj-lt"/>
                <a:ea typeface="Tahoma" charset="0"/>
                <a:cs typeface="Tahoma" charset="0"/>
              </a:defRPr>
            </a:lvl1pPr>
          </a:lstStyle>
          <a:p>
            <a:r>
              <a:rPr lang="en-US"/>
              <a:t>TABLE/CHART TITLE</a:t>
            </a:r>
            <a:endParaRPr lang="ru-RU"/>
          </a:p>
        </p:txBody>
      </p:sp>
      <p:sp>
        <p:nvSpPr>
          <p:cNvPr id="6" name="Прямоугольник 11">
            <a:extLst>
              <a:ext uri="{FF2B5EF4-FFF2-40B4-BE49-F238E27FC236}">
                <a16:creationId xmlns:a16="http://schemas.microsoft.com/office/drawing/2014/main" id="{5B162A8C-0362-614E-B8A5-3E0612EA0EF9}"/>
              </a:ext>
            </a:extLst>
          </p:cNvPr>
          <p:cNvSpPr/>
          <p:nvPr/>
        </p:nvSpPr>
        <p:spPr>
          <a:xfrm>
            <a:off x="530236" y="0"/>
            <a:ext cx="2533779"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7" name="Content Placeholder 12">
            <a:extLst>
              <a:ext uri="{FF2B5EF4-FFF2-40B4-BE49-F238E27FC236}">
                <a16:creationId xmlns:a16="http://schemas.microsoft.com/office/drawing/2014/main" id="{73B04411-FA28-034F-A7B2-84F12C14E861}"/>
              </a:ext>
            </a:extLst>
          </p:cNvPr>
          <p:cNvSpPr>
            <a:spLocks noGrp="1"/>
          </p:cNvSpPr>
          <p:nvPr>
            <p:ph sz="quarter" idx="13" hasCustomPrompt="1"/>
          </p:nvPr>
        </p:nvSpPr>
        <p:spPr>
          <a:xfrm>
            <a:off x="530225" y="1447800"/>
            <a:ext cx="10896600" cy="4495800"/>
          </a:xfrm>
          <a:prstGeom prst="rect">
            <a:avLst/>
          </a:prstGeom>
        </p:spPr>
        <p:txBody>
          <a:bodyPr lIns="0" tIns="0" rIns="0" bIns="0">
            <a:normAutofit/>
          </a:bodyPr>
          <a:lstStyle>
            <a:lvl1pPr marL="0" indent="0">
              <a:buNone/>
              <a:defRPr sz="2000">
                <a:solidFill>
                  <a:schemeClr val="tx2"/>
                </a:solidFill>
              </a:defRPr>
            </a:lvl1pPr>
          </a:lstStyle>
          <a:p>
            <a:pPr lvl="0"/>
            <a:r>
              <a:rPr lang="en-US"/>
              <a:t>Click icons to insert chart, shape, icons, graph or media</a:t>
            </a:r>
          </a:p>
        </p:txBody>
      </p:sp>
    </p:spTree>
    <p:extLst>
      <p:ext uri="{BB962C8B-B14F-4D97-AF65-F5344CB8AC3E}">
        <p14:creationId xmlns:p14="http://schemas.microsoft.com/office/powerpoint/2010/main" val="3545468098"/>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44F67C3-312C-E04C-BDB3-32C2169C564F}"/>
              </a:ext>
            </a:extLst>
          </p:cNvPr>
          <p:cNvSpPr>
            <a:spLocks noGrp="1"/>
          </p:cNvSpPr>
          <p:nvPr>
            <p:ph type="ftr" sz="quarter" idx="10"/>
          </p:nvPr>
        </p:nvSpPr>
        <p:spPr/>
        <p:txBody>
          <a:bodyPr/>
          <a:lstStyle/>
          <a:p>
            <a:r>
              <a:rPr lang="en-US"/>
              <a:t>www.nachc.org</a:t>
            </a:r>
          </a:p>
        </p:txBody>
      </p:sp>
      <p:sp>
        <p:nvSpPr>
          <p:cNvPr id="4" name="Slide Number Placeholder 3">
            <a:extLst>
              <a:ext uri="{FF2B5EF4-FFF2-40B4-BE49-F238E27FC236}">
                <a16:creationId xmlns:a16="http://schemas.microsoft.com/office/drawing/2014/main" id="{6448A672-6504-BF42-9E6F-3342E14A963C}"/>
              </a:ext>
            </a:extLst>
          </p:cNvPr>
          <p:cNvSpPr>
            <a:spLocks noGrp="1"/>
          </p:cNvSpPr>
          <p:nvPr>
            <p:ph type="sldNum" sz="quarter" idx="11"/>
          </p:nvPr>
        </p:nvSpPr>
        <p:spPr>
          <a:xfrm>
            <a:off x="10996677" y="6364050"/>
            <a:ext cx="320675" cy="184665"/>
          </a:xfrm>
        </p:spPr>
        <p:txBody>
          <a:bodyPr/>
          <a:lstStyle/>
          <a:p>
            <a:r>
              <a:rPr lang="en-US">
                <a:solidFill>
                  <a:schemeClr val="accent1"/>
                </a:solidFill>
              </a:rPr>
              <a:t>|</a:t>
            </a:r>
            <a:r>
              <a:rPr lang="en-US"/>
              <a:t> </a:t>
            </a:r>
            <a:fld id="{E1AB07C4-F4AD-C942-BAEA-67B4CA5A8891}" type="slidenum">
              <a:rPr lang="en-US" smtClean="0">
                <a:solidFill>
                  <a:schemeClr val="tx2"/>
                </a:solidFill>
              </a:rPr>
              <a:pPr/>
              <a:t>‹#›</a:t>
            </a:fld>
            <a:endParaRPr lang="en-US">
              <a:solidFill>
                <a:schemeClr val="tx2"/>
              </a:solidFill>
            </a:endParaRPr>
          </a:p>
        </p:txBody>
      </p:sp>
      <p:sp>
        <p:nvSpPr>
          <p:cNvPr id="5" name="Заголовок 1">
            <a:extLst>
              <a:ext uri="{FF2B5EF4-FFF2-40B4-BE49-F238E27FC236}">
                <a16:creationId xmlns:a16="http://schemas.microsoft.com/office/drawing/2014/main" id="{1E256679-EB72-4C47-A374-C1B663262E75}"/>
              </a:ext>
            </a:extLst>
          </p:cNvPr>
          <p:cNvSpPr>
            <a:spLocks noGrp="1"/>
          </p:cNvSpPr>
          <p:nvPr>
            <p:ph type="title" hasCustomPrompt="1"/>
          </p:nvPr>
        </p:nvSpPr>
        <p:spPr>
          <a:xfrm>
            <a:off x="530235" y="609600"/>
            <a:ext cx="7848600" cy="658283"/>
          </a:xfrm>
          <a:prstGeom prst="rect">
            <a:avLst/>
          </a:prstGeom>
        </p:spPr>
        <p:txBody>
          <a:bodyPr lIns="0" tIns="0" rIns="0" bIns="0" anchor="t">
            <a:noAutofit/>
          </a:bodyPr>
          <a:lstStyle>
            <a:lvl1pPr marL="0" marR="0" indent="0" algn="l" defTabSz="2438584" rtl="0" eaLnBrk="1" fontAlgn="auto" latinLnBrk="0" hangingPunct="1">
              <a:lnSpc>
                <a:spcPct val="85000"/>
              </a:lnSpc>
              <a:spcBef>
                <a:spcPct val="0"/>
              </a:spcBef>
              <a:spcAft>
                <a:spcPts val="0"/>
              </a:spcAft>
              <a:buClrTx/>
              <a:buSzTx/>
              <a:buFontTx/>
              <a:buNone/>
              <a:tabLst>
                <a:tab pos="3641816" algn="l"/>
              </a:tabLst>
              <a:defRPr lang="ru-RU" sz="3600" b="0" i="0" kern="1200" spc="0" baseline="0" dirty="0">
                <a:solidFill>
                  <a:schemeClr val="tx2"/>
                </a:solidFill>
                <a:latin typeface="+mj-lt"/>
                <a:ea typeface="Tahoma" charset="0"/>
                <a:cs typeface="Tahoma" charset="0"/>
              </a:defRPr>
            </a:lvl1pPr>
          </a:lstStyle>
          <a:p>
            <a:r>
              <a:rPr lang="en-US"/>
              <a:t>AGENDA</a:t>
            </a:r>
            <a:endParaRPr lang="ru-RU"/>
          </a:p>
        </p:txBody>
      </p:sp>
      <p:sp>
        <p:nvSpPr>
          <p:cNvPr id="6" name="Прямоугольник 11">
            <a:extLst>
              <a:ext uri="{FF2B5EF4-FFF2-40B4-BE49-F238E27FC236}">
                <a16:creationId xmlns:a16="http://schemas.microsoft.com/office/drawing/2014/main" id="{A3A8EA59-FF71-4047-B9B3-B58E5D36C509}"/>
              </a:ext>
            </a:extLst>
          </p:cNvPr>
          <p:cNvSpPr/>
          <p:nvPr userDrawn="1"/>
        </p:nvSpPr>
        <p:spPr>
          <a:xfrm>
            <a:off x="530236" y="0"/>
            <a:ext cx="2533779"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Tree>
    <p:extLst>
      <p:ext uri="{BB962C8B-B14F-4D97-AF65-F5344CB8AC3E}">
        <p14:creationId xmlns:p14="http://schemas.microsoft.com/office/powerpoint/2010/main" val="1509061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Titl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3D86AB9B-BDFE-FCC7-A078-0A3C75C2D95F}"/>
              </a:ext>
            </a:extLst>
          </p:cNvPr>
          <p:cNvPicPr>
            <a:picLocks noChangeAspect="1"/>
          </p:cNvPicPr>
          <p:nvPr/>
        </p:nvPicPr>
        <p:blipFill>
          <a:blip r:embed="rId2"/>
          <a:srcRect t="-1" r="-44727"/>
          <a:stretch>
            <a:fillRect/>
          </a:stretch>
        </p:blipFill>
        <p:spPr>
          <a:xfrm>
            <a:off x="-57534" y="0"/>
            <a:ext cx="7599386" cy="6934196"/>
          </a:xfrm>
          <a:prstGeom prst="rect">
            <a:avLst/>
          </a:prstGeom>
          <a:noFill/>
          <a:ln cap="flat">
            <a:noFill/>
          </a:ln>
        </p:spPr>
      </p:pic>
      <p:sp>
        <p:nvSpPr>
          <p:cNvPr id="3" name="Текст 3">
            <a:extLst>
              <a:ext uri="{FF2B5EF4-FFF2-40B4-BE49-F238E27FC236}">
                <a16:creationId xmlns:a16="http://schemas.microsoft.com/office/drawing/2014/main" id="{6A95B27C-492A-1D71-E6D4-37C1BFB27251}"/>
              </a:ext>
            </a:extLst>
          </p:cNvPr>
          <p:cNvSpPr txBox="1">
            <a:spLocks noGrp="1"/>
          </p:cNvSpPr>
          <p:nvPr>
            <p:ph type="body" sz="quarter" idx="4294967295"/>
          </p:nvPr>
        </p:nvSpPr>
        <p:spPr>
          <a:xfrm>
            <a:off x="5096856" y="1524003"/>
            <a:ext cx="4889991" cy="1904996"/>
          </a:xfrm>
          <a:prstGeom prst="rect">
            <a:avLst/>
          </a:prstGeom>
          <a:noFill/>
          <a:ln>
            <a:noFill/>
          </a:ln>
        </p:spPr>
        <p:txBody>
          <a:bodyPr vert="horz" wrap="square" lIns="0" tIns="0" rIns="0" bIns="0" anchor="b" anchorCtr="0" compatLnSpc="1">
            <a:noAutofit/>
          </a:bodyPr>
          <a:lstStyle>
            <a:lvl1pPr marL="0" marR="0" lvl="0" indent="0" fontAlgn="auto">
              <a:lnSpc>
                <a:spcPts val="3600"/>
              </a:lnSpc>
              <a:spcBef>
                <a:spcPts val="0"/>
              </a:spcBef>
              <a:spcAft>
                <a:spcPts val="0"/>
              </a:spcAft>
              <a:buNone/>
              <a:tabLst/>
              <a:defRPr lang="en-US" sz="3200" b="0" i="0" u="none" strike="noStrike" cap="none" spc="100" baseline="0">
                <a:solidFill>
                  <a:srgbClr val="003C6A"/>
                </a:solidFill>
                <a:uFillTx/>
                <a:latin typeface="Calibri"/>
                <a:ea typeface="Tahoma"/>
                <a:cs typeface="Tahoma"/>
              </a:defRPr>
            </a:lvl1pPr>
            <a:lvl2pPr marR="0" lvl="1" fontAlgn="auto">
              <a:spcAft>
                <a:spcPts val="0"/>
              </a:spcAft>
              <a:buSzPct val="100000"/>
              <a:buFont typeface="Arial" pitchFamily="34"/>
              <a:tabLst/>
              <a:defRPr lang="en-US" b="0" i="0" u="none" strike="noStrike" cap="none" spc="0" baseline="0">
                <a:solidFill>
                  <a:srgbClr val="000000"/>
                </a:solidFill>
                <a:uFillTx/>
                <a:latin typeface="Calibri"/>
              </a:defRPr>
            </a:lvl2pPr>
          </a:lstStyle>
          <a:p>
            <a:pPr lvl="0"/>
            <a:r>
              <a:rPr lang="en-US"/>
              <a:t>Click to edit Master text styles</a:t>
            </a:r>
          </a:p>
          <a:p>
            <a:pPr lvl="1"/>
            <a:r>
              <a:rPr lang="en-US"/>
              <a:t>Second level</a:t>
            </a:r>
          </a:p>
        </p:txBody>
      </p:sp>
      <p:sp>
        <p:nvSpPr>
          <p:cNvPr id="4" name="Текст 3">
            <a:extLst>
              <a:ext uri="{FF2B5EF4-FFF2-40B4-BE49-F238E27FC236}">
                <a16:creationId xmlns:a16="http://schemas.microsoft.com/office/drawing/2014/main" id="{B0B09264-DFBC-3D28-E7DD-D970C9EF55A3}"/>
              </a:ext>
            </a:extLst>
          </p:cNvPr>
          <p:cNvSpPr txBox="1">
            <a:spLocks noGrp="1"/>
          </p:cNvSpPr>
          <p:nvPr>
            <p:ph type="body" sz="quarter" idx="4294967295"/>
          </p:nvPr>
        </p:nvSpPr>
        <p:spPr>
          <a:xfrm>
            <a:off x="5096856" y="3619496"/>
            <a:ext cx="5804391" cy="1714500"/>
          </a:xfrm>
          <a:prstGeom prst="rect">
            <a:avLst/>
          </a:prstGeom>
          <a:noFill/>
          <a:ln>
            <a:noFill/>
          </a:ln>
        </p:spPr>
        <p:txBody>
          <a:bodyPr vert="horz" wrap="square" lIns="0" tIns="0" rIns="0" bIns="0" anchor="t" anchorCtr="0" compatLnSpc="1">
            <a:noAutofit/>
          </a:bodyPr>
          <a:lstStyle>
            <a:lvl1pPr marL="0" marR="0" lvl="0" indent="0" fontAlgn="auto">
              <a:lnSpc>
                <a:spcPts val="3200"/>
              </a:lnSpc>
              <a:spcBef>
                <a:spcPts val="0"/>
              </a:spcBef>
              <a:spcAft>
                <a:spcPts val="0"/>
              </a:spcAft>
              <a:buNone/>
              <a:tabLst/>
              <a:defRPr lang="en-US" sz="3000" b="0" i="0" u="none" strike="noStrike" cap="none" spc="0" baseline="0">
                <a:solidFill>
                  <a:srgbClr val="007CA4"/>
                </a:solidFill>
                <a:uFillTx/>
                <a:latin typeface="Calibri"/>
                <a:ea typeface="Tahoma"/>
                <a:cs typeface="Tahoma"/>
              </a:defRPr>
            </a:lvl1pPr>
          </a:lstStyle>
          <a:p>
            <a:pPr lvl="0"/>
            <a:r>
              <a:rPr lang="en-US"/>
              <a:t>Subhead in lower case</a:t>
            </a:r>
            <a:br>
              <a:rPr lang="en-US"/>
            </a:br>
            <a:r>
              <a:rPr lang="en-US"/>
              <a:t>30 pt., Calibri font</a:t>
            </a:r>
          </a:p>
        </p:txBody>
      </p:sp>
    </p:spTree>
    <p:extLst>
      <p:ext uri="{BB962C8B-B14F-4D97-AF65-F5344CB8AC3E}">
        <p14:creationId xmlns:p14="http://schemas.microsoft.com/office/powerpoint/2010/main" val="24041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resen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17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ngle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96706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814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imple Infographic">
    <p:spTree>
      <p:nvGrpSpPr>
        <p:cNvPr id="1" name=""/>
        <p:cNvGrpSpPr/>
        <p:nvPr/>
      </p:nvGrpSpPr>
      <p:grpSpPr>
        <a:xfrm>
          <a:off x="0" y="0"/>
          <a:ext cx="0" cy="0"/>
          <a:chOff x="0" y="0"/>
          <a:chExt cx="0" cy="0"/>
        </a:xfrm>
      </p:grpSpPr>
      <p:sp>
        <p:nvSpPr>
          <p:cNvPr id="2" name="Picture Placeholder 34">
            <a:extLst>
              <a:ext uri="{FF2B5EF4-FFF2-40B4-BE49-F238E27FC236}">
                <a16:creationId xmlns:a16="http://schemas.microsoft.com/office/drawing/2014/main" id="{CA58F31E-EE17-51A4-D6AD-E148E1654E34}"/>
              </a:ext>
            </a:extLst>
          </p:cNvPr>
          <p:cNvSpPr txBox="1">
            <a:spLocks noGrp="1"/>
          </p:cNvSpPr>
          <p:nvPr>
            <p:ph type="pic" sz="quarter" idx="4294967295"/>
          </p:nvPr>
        </p:nvSpPr>
        <p:spPr>
          <a:xfrm>
            <a:off x="5567086" y="3664229"/>
            <a:ext cx="1211131" cy="1211131"/>
          </a:xfrm>
          <a:prstGeom prst="rect">
            <a:avLst/>
          </a:prstGeom>
          <a:noFill/>
          <a:ln>
            <a:noFill/>
          </a:ln>
        </p:spPr>
        <p:txBody>
          <a:bodyPr vert="horz" wrap="square" lIns="91440" tIns="45720" rIns="91440" bIns="45720" anchor="t" anchorCtr="1" compatLnSpc="1">
            <a:noAutofit/>
          </a:bodyPr>
          <a:lstStyle>
            <a:lvl1pPr marL="0" marR="0" lvl="0" indent="0" algn="ctr" fontAlgn="auto">
              <a:lnSpc>
                <a:spcPts val="1460"/>
              </a:lnSpc>
              <a:spcAft>
                <a:spcPts val="0"/>
              </a:spcAft>
              <a:buNone/>
              <a:tabLst/>
              <a:defRPr lang="en-US" sz="1400" b="1" i="0" u="none" strike="noStrike" cap="none" spc="0" baseline="0">
                <a:solidFill>
                  <a:srgbClr val="FFFFFF"/>
                </a:solidFill>
                <a:uFillTx/>
                <a:latin typeface="Calibri"/>
              </a:defRPr>
            </a:lvl1pPr>
          </a:lstStyle>
          <a:p>
            <a:pPr lvl="0"/>
            <a:r>
              <a:rPr lang="en-US"/>
              <a:t>Insert icon or use text box</a:t>
            </a:r>
          </a:p>
        </p:txBody>
      </p:sp>
      <p:sp>
        <p:nvSpPr>
          <p:cNvPr id="3" name="Oval 18">
            <a:extLst>
              <a:ext uri="{FF2B5EF4-FFF2-40B4-BE49-F238E27FC236}">
                <a16:creationId xmlns:a16="http://schemas.microsoft.com/office/drawing/2014/main" id="{6DB4FC85-5EB8-196B-FC82-3C6A2AFE73EF}"/>
              </a:ext>
            </a:extLst>
          </p:cNvPr>
          <p:cNvSpPr/>
          <p:nvPr/>
        </p:nvSpPr>
        <p:spPr>
          <a:xfrm>
            <a:off x="5561883" y="5219550"/>
            <a:ext cx="1211131" cy="12111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871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ext Placeholder 14">
            <a:extLst>
              <a:ext uri="{FF2B5EF4-FFF2-40B4-BE49-F238E27FC236}">
                <a16:creationId xmlns:a16="http://schemas.microsoft.com/office/drawing/2014/main" id="{AA3FC4F9-ECB4-9946-E33F-BD92B50816A1}"/>
              </a:ext>
            </a:extLst>
          </p:cNvPr>
          <p:cNvSpPr txBox="1">
            <a:spLocks noGrp="1"/>
          </p:cNvSpPr>
          <p:nvPr>
            <p:ph type="body" sz="quarter" idx="4294967295"/>
          </p:nvPr>
        </p:nvSpPr>
        <p:spPr>
          <a:xfrm>
            <a:off x="7150626" y="5219550"/>
            <a:ext cx="4584170" cy="1188720"/>
          </a:xfrm>
          <a:prstGeom prst="rect">
            <a:avLst/>
          </a:prstGeom>
          <a:noFill/>
          <a:ln>
            <a:noFill/>
          </a:ln>
        </p:spPr>
        <p:txBody>
          <a:bodyPr vert="horz" wrap="square" lIns="0" tIns="0" rIns="0" bIns="0" anchor="t" anchorCtr="0" compatLnSpc="1">
            <a:noAutofit/>
          </a:bodyPr>
          <a:lstStyle>
            <a:lvl1pPr marL="0" marR="0" lvl="0" indent="0" fontAlgn="auto">
              <a:spcAft>
                <a:spcPts val="0"/>
              </a:spcAft>
              <a:buNone/>
              <a:tabLst/>
              <a:defRPr lang="en-US" sz="2400" b="1" i="0" u="none" strike="noStrike" cap="none" spc="0" baseline="0">
                <a:solidFill>
                  <a:srgbClr val="FFFFFF"/>
                </a:solidFill>
                <a:uFillTx/>
                <a:latin typeface="Calibri"/>
              </a:defRPr>
            </a:lvl1pPr>
            <a:lvl2pPr marL="0" marR="0" lvl="1" indent="0" fontAlgn="auto">
              <a:spcAft>
                <a:spcPts val="0"/>
              </a:spcAft>
              <a:buNone/>
              <a:tabLst/>
              <a:defRPr lang="en-US" sz="2000" b="0" i="0" u="none" strike="noStrike" cap="none" spc="0" baseline="0">
                <a:solidFill>
                  <a:srgbClr val="FFFFFF"/>
                </a:solidFill>
                <a:uFillTx/>
                <a:latin typeface="Calibri"/>
              </a:defRPr>
            </a:lvl2pPr>
          </a:lstStyle>
          <a:p>
            <a:pPr lvl="0"/>
            <a:r>
              <a:rPr lang="en-US"/>
              <a:t>Click to edit text</a:t>
            </a:r>
          </a:p>
          <a:p>
            <a:pPr lvl="1"/>
            <a:r>
              <a:rPr lang="en-US"/>
              <a:t>…description</a:t>
            </a:r>
          </a:p>
        </p:txBody>
      </p:sp>
      <p:sp>
        <p:nvSpPr>
          <p:cNvPr id="5" name="Picture Placeholder 34">
            <a:extLst>
              <a:ext uri="{FF2B5EF4-FFF2-40B4-BE49-F238E27FC236}">
                <a16:creationId xmlns:a16="http://schemas.microsoft.com/office/drawing/2014/main" id="{1F558473-01CB-3EE3-A3AB-D181810EA342}"/>
              </a:ext>
            </a:extLst>
          </p:cNvPr>
          <p:cNvSpPr txBox="1">
            <a:spLocks noGrp="1"/>
          </p:cNvSpPr>
          <p:nvPr>
            <p:ph type="pic" sz="quarter" idx="4294967295"/>
          </p:nvPr>
        </p:nvSpPr>
        <p:spPr>
          <a:xfrm>
            <a:off x="5564489" y="5224598"/>
            <a:ext cx="1211131" cy="1211131"/>
          </a:xfrm>
          <a:prstGeom prst="rect">
            <a:avLst/>
          </a:prstGeom>
          <a:noFill/>
          <a:ln>
            <a:noFill/>
          </a:ln>
        </p:spPr>
        <p:txBody>
          <a:bodyPr vert="horz" wrap="square" lIns="91440" tIns="45720" rIns="91440" bIns="45720" anchor="t" anchorCtr="1" compatLnSpc="1">
            <a:noAutofit/>
          </a:bodyPr>
          <a:lstStyle>
            <a:lvl1pPr marL="0" marR="0" lvl="0" indent="0" algn="ctr" fontAlgn="auto">
              <a:lnSpc>
                <a:spcPts val="1460"/>
              </a:lnSpc>
              <a:spcAft>
                <a:spcPts val="0"/>
              </a:spcAft>
              <a:buNone/>
              <a:tabLst/>
              <a:defRPr lang="en-US" sz="1400" b="1" i="0" u="none" strike="noStrike" cap="none" spc="0" baseline="0">
                <a:solidFill>
                  <a:srgbClr val="FFFFFF"/>
                </a:solidFill>
                <a:uFillTx/>
                <a:latin typeface="Calibri"/>
              </a:defRPr>
            </a:lvl1pPr>
          </a:lstStyle>
          <a:p>
            <a:pPr lvl="0"/>
            <a:r>
              <a:rPr lang="en-US"/>
              <a:t>Insert icon or use text box</a:t>
            </a:r>
          </a:p>
        </p:txBody>
      </p:sp>
    </p:spTree>
    <p:extLst>
      <p:ext uri="{BB962C8B-B14F-4D97-AF65-F5344CB8AC3E}">
        <p14:creationId xmlns:p14="http://schemas.microsoft.com/office/powerpoint/2010/main" val="218577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2.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FB9B22A9-EC73-F5FC-43D4-1ADBD3944189}"/>
              </a:ext>
            </a:extLst>
          </p:cNvPr>
          <p:cNvSpPr txBox="1">
            <a:spLocks noGrp="1"/>
          </p:cNvSpPr>
          <p:nvPr>
            <p:ph type="ftr" sz="quarter" idx="3"/>
          </p:nvPr>
        </p:nvSpPr>
        <p:spPr>
          <a:xfrm>
            <a:off x="4907868" y="6248396"/>
            <a:ext cx="237626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3" name="Slide Number Placeholder 5">
            <a:extLst>
              <a:ext uri="{FF2B5EF4-FFF2-40B4-BE49-F238E27FC236}">
                <a16:creationId xmlns:a16="http://schemas.microsoft.com/office/drawing/2014/main" id="{32BD3993-7D6A-C7BC-896D-2538551BE3AF}"/>
              </a:ext>
            </a:extLst>
          </p:cNvPr>
          <p:cNvSpPr txBox="1">
            <a:spLocks noGrp="1"/>
          </p:cNvSpPr>
          <p:nvPr>
            <p:ph type="sldNum" sz="quarter" idx="4"/>
          </p:nvPr>
        </p:nvSpPr>
        <p:spPr>
          <a:xfrm>
            <a:off x="8610603" y="6248396"/>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D23651C9-C61B-C54C-A9F7-CB838F410FAE}" type="slidenum">
              <a:t>‹#›</a:t>
            </a:fld>
            <a:endParaRPr lang="en-US"/>
          </a:p>
        </p:txBody>
      </p:sp>
      <p:pic>
        <p:nvPicPr>
          <p:cNvPr id="4" name="Picture 5">
            <a:extLst>
              <a:ext uri="{FF2B5EF4-FFF2-40B4-BE49-F238E27FC236}">
                <a16:creationId xmlns:a16="http://schemas.microsoft.com/office/drawing/2014/main" id="{0920C409-50B6-BE35-EB1E-FE729B80FE72}"/>
              </a:ext>
            </a:extLst>
          </p:cNvPr>
          <p:cNvPicPr>
            <a:picLocks noChangeAspect="1"/>
          </p:cNvPicPr>
          <p:nvPr/>
        </p:nvPicPr>
        <p:blipFill>
          <a:blip r:embed="rId31"/>
          <a:stretch>
            <a:fillRect/>
          </a:stretch>
        </p:blipFill>
        <p:spPr>
          <a:xfrm>
            <a:off x="10128452" y="6324603"/>
            <a:ext cx="792089" cy="185202"/>
          </a:xfrm>
          <a:prstGeom prst="rect">
            <a:avLst/>
          </a:prstGeom>
          <a:noFill/>
          <a:ln cap="flat">
            <a:noFill/>
          </a:ln>
        </p:spPr>
      </p:pic>
      <p:sp>
        <p:nvSpPr>
          <p:cNvPr id="5" name="Footer Placeholder 4">
            <a:extLst>
              <a:ext uri="{FF2B5EF4-FFF2-40B4-BE49-F238E27FC236}">
                <a16:creationId xmlns:a16="http://schemas.microsoft.com/office/drawing/2014/main" id="{A78940D2-A862-73B6-DD3B-42BE4F1D5A76}"/>
              </a:ext>
            </a:extLst>
          </p:cNvPr>
          <p:cNvSpPr txBox="1"/>
          <p:nvPr/>
        </p:nvSpPr>
        <p:spPr>
          <a:xfrm>
            <a:off x="8760299" y="6248396"/>
            <a:ext cx="206541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3C69"/>
                </a:solidFill>
                <a:uFillTx/>
                <a:latin typeface="Calibri"/>
              </a:rPr>
              <a:t>@NACHC</a:t>
            </a:r>
          </a:p>
        </p:txBody>
      </p:sp>
      <p:pic>
        <p:nvPicPr>
          <p:cNvPr id="6" name="Picture 7">
            <a:extLst>
              <a:ext uri="{FF2B5EF4-FFF2-40B4-BE49-F238E27FC236}">
                <a16:creationId xmlns:a16="http://schemas.microsoft.com/office/drawing/2014/main" id="{08526A83-5A97-E7C7-5E08-70D25C1C061A}"/>
              </a:ext>
            </a:extLst>
          </p:cNvPr>
          <p:cNvPicPr>
            <a:picLocks noChangeAspect="1"/>
          </p:cNvPicPr>
          <p:nvPr/>
        </p:nvPicPr>
        <p:blipFill>
          <a:blip r:embed="rId32"/>
          <a:stretch>
            <a:fillRect/>
          </a:stretch>
        </p:blipFill>
        <p:spPr>
          <a:xfrm>
            <a:off x="521207" y="6245352"/>
            <a:ext cx="1387611" cy="367981"/>
          </a:xfrm>
          <a:prstGeom prst="rect">
            <a:avLst/>
          </a:prstGeom>
          <a:noFill/>
          <a:ln cap="flat">
            <a:noFill/>
          </a:ln>
        </p:spPr>
      </p:pic>
    </p:spTree>
    <p:extLst>
      <p:ext uri="{BB962C8B-B14F-4D97-AF65-F5344CB8AC3E}">
        <p14:creationId xmlns:p14="http://schemas.microsoft.com/office/powerpoint/2010/main" val="436665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9DB0B0-9877-484F-E9CD-D00D1ADF10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C6CA3B-0B53-F933-4D58-183F8EBE66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515C96-5AF3-82B7-9DC1-11796037E4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B278774-F76F-4F54-8DE2-05812ABEE1E9}" type="datetimeFigureOut">
              <a:rPr lang="en-US" smtClean="0"/>
              <a:t>5/14/2026</a:t>
            </a:fld>
            <a:endParaRPr lang="en-US"/>
          </a:p>
        </p:txBody>
      </p:sp>
      <p:sp>
        <p:nvSpPr>
          <p:cNvPr id="5" name="Footer Placeholder 4">
            <a:extLst>
              <a:ext uri="{FF2B5EF4-FFF2-40B4-BE49-F238E27FC236}">
                <a16:creationId xmlns:a16="http://schemas.microsoft.com/office/drawing/2014/main" id="{DC2D587A-2597-0FB2-BA2D-22C476D261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68A6D67-F25C-7033-14A5-40CA0A283B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307103-F160-4953-8C0E-9047860EEAB9}" type="slidenum">
              <a:rPr lang="en-US" smtClean="0"/>
              <a:t>‹#›</a:t>
            </a:fld>
            <a:endParaRPr lang="en-US"/>
          </a:p>
        </p:txBody>
      </p:sp>
    </p:spTree>
    <p:extLst>
      <p:ext uri="{BB962C8B-B14F-4D97-AF65-F5344CB8AC3E}">
        <p14:creationId xmlns:p14="http://schemas.microsoft.com/office/powerpoint/2010/main" val="58242141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4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8.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4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9.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hyperlink" Target="https://www.congress.gov/bill/119th-congress/house-bill/935" TargetMode="External"/><Relationship Id="rId2" Type="http://schemas.openxmlformats.org/officeDocument/2006/relationships/notesSlide" Target="../notesSlides/notesSlide19.xml"/><Relationship Id="rId1" Type="http://schemas.openxmlformats.org/officeDocument/2006/relationships/slideLayout" Target="../slideLayouts/slideLayout31.xml"/><Relationship Id="rId4" Type="http://schemas.openxmlformats.org/officeDocument/2006/relationships/hyperlink" Target="https://www.congress.gov/bill/119th-congress/senate-bill/425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17.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6.xml"/><Relationship Id="rId1" Type="http://schemas.openxmlformats.org/officeDocument/2006/relationships/slideLayout" Target="../slideLayouts/slideLayout41.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FED20-C776-30B4-B66A-AB7B5D73C29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8A8A2FF-15A4-08B4-FF1E-CFBABF24D28C}"/>
              </a:ext>
            </a:extLst>
          </p:cNvPr>
          <p:cNvSpPr/>
          <p:nvPr/>
        </p:nvSpPr>
        <p:spPr>
          <a:xfrm>
            <a:off x="0" y="0"/>
            <a:ext cx="12192000" cy="6858000"/>
          </a:xfrm>
          <a:custGeom>
            <a:avLst/>
            <a:gdLst/>
            <a:ahLst/>
            <a:cxnLst/>
            <a:rect l="l" t="t" r="r" b="b"/>
            <a:pathLst>
              <a:path w="15240000" h="8572500">
                <a:moveTo>
                  <a:pt x="0" y="0"/>
                </a:moveTo>
                <a:lnTo>
                  <a:pt x="15240000" y="0"/>
                </a:lnTo>
                <a:lnTo>
                  <a:pt x="15240000" y="8572500"/>
                </a:lnTo>
                <a:lnTo>
                  <a:pt x="0" y="857250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4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131526B4-30B6-9CF3-A85E-F76038A77332}"/>
              </a:ext>
            </a:extLst>
          </p:cNvPr>
          <p:cNvSpPr txBox="1"/>
          <p:nvPr/>
        </p:nvSpPr>
        <p:spPr>
          <a:xfrm>
            <a:off x="849386" y="2461330"/>
            <a:ext cx="6094602" cy="31393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2F2F2"/>
                </a:solidFill>
                <a:effectLst/>
                <a:uLnTx/>
                <a:uFillTx/>
                <a:latin typeface="Poppins" panose="00000500000000000000" pitchFamily="2" charset="0"/>
                <a:ea typeface="+mn-ea"/>
                <a:cs typeface="Poppins" panose="00000500000000000000" pitchFamily="2" charset="0"/>
              </a:rPr>
              <a:t>Health Center Community Based Training: </a:t>
            </a:r>
            <a:r>
              <a:rPr lang="en-US" b="1" i="1">
                <a:solidFill>
                  <a:srgbClr val="F2F2F2"/>
                </a:solidFill>
                <a:latin typeface="Poppins" panose="00000500000000000000" pitchFamily="2" charset="0"/>
                <a:cs typeface="Poppins" panose="00000500000000000000" pitchFamily="2" charset="0"/>
              </a:rPr>
              <a:t>Meeting Workforce Needs at the Local Level</a:t>
            </a:r>
            <a:r>
              <a:rPr lang="en-US" b="1">
                <a:solidFill>
                  <a:srgbClr val="F2F2F2"/>
                </a:solidFill>
                <a:latin typeface="Poppins" panose="00000500000000000000" pitchFamily="2" charset="0"/>
                <a:cs typeface="Poppins" panose="00000500000000000000" pitchFamily="2" charset="0"/>
              </a:rPr>
              <a:t>.</a:t>
            </a:r>
            <a:endParaRPr kumimoji="0" lang="en-US" sz="1800" b="1" i="0" u="none" strike="noStrike" kern="1200" cap="none" spc="0" normalizeH="0" baseline="0" noProof="0">
              <a:ln>
                <a:noFill/>
              </a:ln>
              <a:solidFill>
                <a:srgbClr val="F2F2F2"/>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2F2F2"/>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1" i="0" u="none" strike="noStrike" kern="1200" cap="none" spc="0" normalizeH="0" baseline="0" noProof="0">
                <a:ln>
                  <a:noFill/>
                </a:ln>
                <a:solidFill>
                  <a:srgbClr val="F2F2F2"/>
                </a:solidFill>
                <a:effectLst/>
                <a:uLnTx/>
                <a:uFillTx/>
                <a:latin typeface="Poppins" panose="00000500000000000000" pitchFamily="2" charset="0"/>
                <a:ea typeface="+mn-ea"/>
                <a:cs typeface="Poppins" panose="00000500000000000000" pitchFamily="2" charset="0"/>
              </a:rPr>
            </a:br>
            <a:r>
              <a:rPr kumimoji="0" lang="en-US" sz="1800" b="0" i="0" u="none" strike="noStrike" kern="1200" cap="none" spc="0" normalizeH="0" baseline="0" noProof="0">
                <a:ln>
                  <a:noFill/>
                </a:ln>
                <a:solidFill>
                  <a:srgbClr val="F2F2F2"/>
                </a:solidFill>
                <a:effectLst/>
                <a:uLnTx/>
                <a:uFillTx/>
                <a:latin typeface="Poppins" panose="00000500000000000000" pitchFamily="2" charset="0"/>
                <a:ea typeface="+mn-ea"/>
                <a:cs typeface="Poppins" panose="00000500000000000000" pitchFamily="2" charset="0"/>
              </a:rPr>
              <a:t>ACP Workforce Summit: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2F2F2"/>
                </a:solidFill>
                <a:effectLst/>
                <a:uLnTx/>
                <a:uFillTx/>
                <a:latin typeface="Poppins" panose="00000500000000000000" pitchFamily="2" charset="0"/>
                <a:ea typeface="+mn-ea"/>
                <a:cs typeface="Poppins" panose="00000500000000000000" pitchFamily="2" charset="0"/>
              </a:rPr>
              <a:t>Internal Medicine for the Future of Healthcare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F2F2F2"/>
              </a:solidFill>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2F2F2"/>
                </a:solidFill>
                <a:effectLst/>
                <a:uLnTx/>
                <a:uFillTx/>
                <a:latin typeface="Poppins" panose="00000500000000000000" pitchFamily="2" charset="0"/>
                <a:ea typeface="+mn-ea"/>
                <a:cs typeface="Poppins" panose="00000500000000000000" pitchFamily="2" charset="0"/>
              </a:rPr>
              <a:t>Dr. Luis Padilla</a:t>
            </a:r>
            <a:br>
              <a:rPr kumimoji="0" lang="en-US" sz="1800" b="0" i="0" u="none" strike="noStrike" kern="1200" cap="none" spc="0" normalizeH="0" baseline="0" noProof="0">
                <a:ln>
                  <a:noFill/>
                </a:ln>
                <a:solidFill>
                  <a:srgbClr val="F2F2F2"/>
                </a:solidFill>
                <a:effectLst/>
                <a:uLnTx/>
                <a:uFillTx/>
                <a:latin typeface="Poppins" panose="00000500000000000000" pitchFamily="2" charset="0"/>
                <a:ea typeface="+mn-ea"/>
                <a:cs typeface="Poppins" panose="00000500000000000000" pitchFamily="2" charset="0"/>
              </a:rPr>
            </a:br>
            <a:r>
              <a:rPr lang="en-US">
                <a:solidFill>
                  <a:srgbClr val="F2F2F2"/>
                </a:solidFill>
                <a:latin typeface="Poppins" panose="00000500000000000000" pitchFamily="2" charset="0"/>
                <a:cs typeface="Poppins" panose="00000500000000000000" pitchFamily="2" charset="0"/>
              </a:rPr>
              <a:t>Chief Health Officer, NACHC</a:t>
            </a:r>
            <a:br>
              <a:rPr kumimoji="0" lang="en-US" sz="1800" b="0" i="0" u="none" strike="noStrike" kern="1200" cap="none" spc="0" normalizeH="0" baseline="0" noProof="0">
                <a:ln>
                  <a:noFill/>
                </a:ln>
                <a:solidFill>
                  <a:srgbClr val="F2F2F2"/>
                </a:solidFill>
                <a:effectLst/>
                <a:uLnTx/>
                <a:uFillTx/>
                <a:latin typeface="Poppins" panose="00000500000000000000" pitchFamily="2" charset="0"/>
                <a:ea typeface="+mn-ea"/>
                <a:cs typeface="Poppins" panose="00000500000000000000" pitchFamily="2" charset="0"/>
              </a:rPr>
            </a:br>
            <a:r>
              <a:rPr kumimoji="0" lang="en-US" sz="1800" b="0" i="0" u="none" strike="noStrike" kern="1200" cap="none" spc="0" normalizeH="0" baseline="0" noProof="0">
                <a:ln>
                  <a:noFill/>
                </a:ln>
                <a:solidFill>
                  <a:srgbClr val="F2F2F2"/>
                </a:solidFill>
                <a:effectLst/>
                <a:uLnTx/>
                <a:uFillTx/>
                <a:latin typeface="Poppins" panose="00000500000000000000" pitchFamily="2" charset="0"/>
                <a:ea typeface="+mn-ea"/>
                <a:cs typeface="Poppins" panose="00000500000000000000" pitchFamily="2" charset="0"/>
              </a:rPr>
              <a:t>May 15, 2026</a:t>
            </a:r>
            <a:br>
              <a:rPr kumimoji="0" lang="en-US" sz="1800" b="0" i="0" u="none" strike="noStrike" kern="1200" cap="none" spc="0" normalizeH="0" baseline="0" noProof="0">
                <a:ln>
                  <a:noFill/>
                </a:ln>
                <a:solidFill>
                  <a:srgbClr val="F2F2F2"/>
                </a:solidFill>
                <a:effectLst/>
                <a:uLnTx/>
                <a:uFillTx/>
                <a:latin typeface="Poppins" panose="00000500000000000000" pitchFamily="2" charset="0"/>
                <a:ea typeface="+mn-ea"/>
                <a:cs typeface="Poppins" panose="00000500000000000000" pitchFamily="2" charset="0"/>
              </a:rPr>
            </a:br>
            <a:endParaRPr kumimoji="0" lang="en-US" sz="1800" b="0" i="0" u="none" strike="noStrike" kern="1200" cap="none" spc="0" normalizeH="0" baseline="0" noProof="0">
              <a:ln>
                <a:noFill/>
              </a:ln>
              <a:solidFill>
                <a:srgbClr val="F2F2F2"/>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1385600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0356E-92FE-BC87-D4BD-33EC0C53B08F}"/>
            </a:ext>
          </a:extLst>
        </p:cNvPr>
        <p:cNvGrpSpPr/>
        <p:nvPr/>
      </p:nvGrpSpPr>
      <p:grpSpPr>
        <a:xfrm>
          <a:off x="0" y="0"/>
          <a:ext cx="0" cy="0"/>
          <a:chOff x="0" y="0"/>
          <a:chExt cx="0" cy="0"/>
        </a:xfrm>
      </p:grpSpPr>
      <p:sp>
        <p:nvSpPr>
          <p:cNvPr id="52" name="Shape 20">
            <a:extLst>
              <a:ext uri="{FF2B5EF4-FFF2-40B4-BE49-F238E27FC236}">
                <a16:creationId xmlns:a16="http://schemas.microsoft.com/office/drawing/2014/main" id="{0905E996-0A20-93F7-97CF-4BC0F47DFE1A}"/>
              </a:ext>
            </a:extLst>
          </p:cNvPr>
          <p:cNvSpPr/>
          <p:nvPr/>
        </p:nvSpPr>
        <p:spPr>
          <a:xfrm>
            <a:off x="4998720" y="268224"/>
            <a:ext cx="6888480" cy="6315456"/>
          </a:xfrm>
          <a:prstGeom prst="rect">
            <a:avLst/>
          </a:prstGeom>
          <a:solidFill>
            <a:srgbClr val="EDF2F7"/>
          </a:solidFill>
          <a:ln w="12700">
            <a:solidFill>
              <a:srgbClr val="E8EDF2"/>
            </a:solidFill>
            <a:prstDash val="solid"/>
          </a:ln>
          <a:effectLst>
            <a:outerShdw blurRad="101600" dist="38100" dir="8100000" algn="bl" rotWithShape="0">
              <a:srgbClr val="000000">
                <a:alpha val="12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Text 4">
            <a:extLst>
              <a:ext uri="{FF2B5EF4-FFF2-40B4-BE49-F238E27FC236}">
                <a16:creationId xmlns:a16="http://schemas.microsoft.com/office/drawing/2014/main" id="{FFA36CB3-58D5-D41E-2CCC-3714AECE7FE6}"/>
              </a:ext>
            </a:extLst>
          </p:cNvPr>
          <p:cNvSpPr/>
          <p:nvPr/>
        </p:nvSpPr>
        <p:spPr>
          <a:xfrm>
            <a:off x="426720" y="243840"/>
            <a:ext cx="4145280" cy="36576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333" normalizeH="0" baseline="0" noProof="0">
                <a:ln>
                  <a:noFill/>
                </a:ln>
                <a:solidFill>
                  <a:srgbClr val="E8A820"/>
                </a:solidFill>
                <a:effectLst/>
                <a:uLnTx/>
                <a:uFillTx/>
                <a:latin typeface="Poppins" pitchFamily="34" charset="0"/>
                <a:ea typeface="Poppins" pitchFamily="34" charset="-122"/>
                <a:cs typeface="Poppins" pitchFamily="34" charset="-120"/>
              </a:rPr>
              <a:t>THCGME PROGRAMS</a:t>
            </a: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Text 5">
            <a:extLst>
              <a:ext uri="{FF2B5EF4-FFF2-40B4-BE49-F238E27FC236}">
                <a16:creationId xmlns:a16="http://schemas.microsoft.com/office/drawing/2014/main" id="{2CA1F72E-65E5-8281-B5FD-6D24EC65A9AD}"/>
              </a:ext>
            </a:extLst>
          </p:cNvPr>
          <p:cNvSpPr/>
          <p:nvPr/>
        </p:nvSpPr>
        <p:spPr>
          <a:xfrm>
            <a:off x="426720" y="670560"/>
            <a:ext cx="4084320" cy="1828800"/>
          </a:xfrm>
          <a:prstGeom prst="rect">
            <a:avLst/>
          </a:prstGeom>
          <a:noFill/>
          <a:ln/>
        </p:spPr>
        <p:txBody>
          <a:bodyPr wrap="square" lIns="0" tIns="0" rIns="0" bIns="0" rtlCol="0" anchor="ct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933" b="1" i="0" u="none" strike="noStrike" kern="1200" cap="none" spc="0" normalizeH="0" baseline="0" noProof="0">
                <a:ln>
                  <a:noFill/>
                </a:ln>
                <a:solidFill>
                  <a:srgbClr val="003C6A"/>
                </a:solidFill>
                <a:effectLst/>
                <a:uLnTx/>
                <a:uFillTx/>
                <a:latin typeface="Poppins" pitchFamily="34" charset="0"/>
                <a:ea typeface="Poppins" pitchFamily="34" charset="-122"/>
                <a:cs typeface="Poppins" pitchFamily="34" charset="-120"/>
              </a:rPr>
              <a:t>Expanding</a:t>
            </a:r>
            <a:endParaRPr kumimoji="0" lang="en-US" sz="2933" b="0" i="0" u="none" strike="noStrike" kern="1200" cap="none" spc="0" normalizeH="0" baseline="0" noProof="0">
              <a:ln>
                <a:noFill/>
              </a:ln>
              <a:solidFill>
                <a:srgbClr val="003C6A"/>
              </a:solidFill>
              <a:effectLst/>
              <a:uLnTx/>
              <a:uFillTx/>
              <a:latin typeface="Aptos" panose="02110004020202020204"/>
              <a:ea typeface="+mn-ea"/>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933" b="1" i="0" u="none" strike="noStrike" kern="1200" cap="none" spc="0" normalizeH="0" baseline="0" noProof="0">
                <a:ln>
                  <a:noFill/>
                </a:ln>
                <a:solidFill>
                  <a:srgbClr val="003C6A"/>
                </a:solidFill>
                <a:effectLst/>
                <a:uLnTx/>
                <a:uFillTx/>
                <a:latin typeface="Poppins" pitchFamily="34" charset="0"/>
                <a:ea typeface="Poppins" pitchFamily="34" charset="-122"/>
                <a:cs typeface="Poppins" pitchFamily="34" charset="-120"/>
              </a:rPr>
              <a:t>Teaching Health</a:t>
            </a:r>
            <a:endParaRPr kumimoji="0" lang="en-US" sz="2933" b="0" i="0" u="none" strike="noStrike" kern="1200" cap="none" spc="0" normalizeH="0" baseline="0" noProof="0">
              <a:ln>
                <a:noFill/>
              </a:ln>
              <a:solidFill>
                <a:srgbClr val="003C6A"/>
              </a:solidFill>
              <a:effectLst/>
              <a:uLnTx/>
              <a:uFillTx/>
              <a:latin typeface="Aptos" panose="02110004020202020204"/>
              <a:ea typeface="+mn-ea"/>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933" b="1" i="0" u="none" strike="noStrike" kern="1200" cap="none" spc="0" normalizeH="0" baseline="0" noProof="0">
                <a:ln>
                  <a:noFill/>
                </a:ln>
                <a:solidFill>
                  <a:srgbClr val="003C6A"/>
                </a:solidFill>
                <a:effectLst/>
                <a:uLnTx/>
                <a:uFillTx/>
                <a:latin typeface="Poppins" pitchFamily="34" charset="0"/>
                <a:ea typeface="Poppins" pitchFamily="34" charset="-122"/>
                <a:cs typeface="Poppins" pitchFamily="34" charset="-120"/>
              </a:rPr>
              <a:t>Centers Nationwide</a:t>
            </a:r>
            <a:endParaRPr kumimoji="0" lang="en-US" sz="2933" b="0" i="0" u="none" strike="noStrike" kern="1200" cap="none" spc="0" normalizeH="0" baseline="0" noProof="0">
              <a:ln>
                <a:noFill/>
              </a:ln>
              <a:solidFill>
                <a:srgbClr val="003C6A"/>
              </a:solidFill>
              <a:effectLst/>
              <a:uLnTx/>
              <a:uFillTx/>
              <a:latin typeface="Aptos" panose="02110004020202020204"/>
              <a:ea typeface="+mn-ea"/>
              <a:cs typeface="+mn-cs"/>
            </a:endParaRPr>
          </a:p>
        </p:txBody>
      </p:sp>
      <p:sp>
        <p:nvSpPr>
          <p:cNvPr id="25" name="Shape 6">
            <a:extLst>
              <a:ext uri="{FF2B5EF4-FFF2-40B4-BE49-F238E27FC236}">
                <a16:creationId xmlns:a16="http://schemas.microsoft.com/office/drawing/2014/main" id="{6E658567-5AD3-1B75-39D8-6AD13FD73D06}"/>
              </a:ext>
            </a:extLst>
          </p:cNvPr>
          <p:cNvSpPr/>
          <p:nvPr/>
        </p:nvSpPr>
        <p:spPr>
          <a:xfrm>
            <a:off x="426720" y="2584704"/>
            <a:ext cx="3779520" cy="0"/>
          </a:xfrm>
          <a:prstGeom prst="line">
            <a:avLst/>
          </a:prstGeom>
          <a:noFill/>
          <a:ln w="19050">
            <a:solidFill>
              <a:srgbClr val="E8A820"/>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Text 7">
            <a:extLst>
              <a:ext uri="{FF2B5EF4-FFF2-40B4-BE49-F238E27FC236}">
                <a16:creationId xmlns:a16="http://schemas.microsoft.com/office/drawing/2014/main" id="{384AE8D8-3C10-9DBF-2FF4-AD9E0470A9E9}"/>
              </a:ext>
            </a:extLst>
          </p:cNvPr>
          <p:cNvSpPr/>
          <p:nvPr/>
        </p:nvSpPr>
        <p:spPr>
          <a:xfrm>
            <a:off x="426720" y="2743200"/>
            <a:ext cx="4084320" cy="1463040"/>
          </a:xfrm>
          <a:prstGeom prst="rect">
            <a:avLst/>
          </a:prstGeom>
          <a:noFill/>
          <a:ln/>
        </p:spPr>
        <p:txBody>
          <a:bodyPr wrap="square" lIns="0" tIns="0" rIns="0" bIns="0" rtlCol="0" anchor="ctr"/>
          <a:lstStyle/>
          <a:p>
            <a:pPr marL="0" marR="0" lvl="0" indent="0" algn="l" defTabSz="914400" rtl="0" eaLnBrk="1" fontAlgn="auto" latinLnBrk="0" hangingPunct="1">
              <a:lnSpc>
                <a:spcPct val="155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3C6A"/>
                </a:solidFill>
                <a:effectLst/>
                <a:uLnTx/>
                <a:uFillTx/>
                <a:latin typeface="Poppins"/>
                <a:ea typeface="Poppins" pitchFamily="34" charset="-122"/>
                <a:cs typeface="Poppins"/>
              </a:rPr>
              <a:t>Teaching Health Center Graduate Medical Education programs currently span </a:t>
            </a:r>
            <a:r>
              <a:rPr kumimoji="0" lang="en-US" sz="1400" b="1" i="0" u="none" strike="noStrike" kern="1200" cap="none" spc="0" normalizeH="0" baseline="0" noProof="0">
                <a:ln>
                  <a:noFill/>
                </a:ln>
                <a:solidFill>
                  <a:srgbClr val="003C6A"/>
                </a:solidFill>
                <a:effectLst/>
                <a:uLnTx/>
                <a:uFillTx/>
                <a:latin typeface="Poppins"/>
                <a:ea typeface="Poppins" pitchFamily="34" charset="-122"/>
                <a:cs typeface="Poppins"/>
              </a:rPr>
              <a:t>31 states </a:t>
            </a:r>
            <a:r>
              <a:rPr kumimoji="0" lang="en-US" sz="1400" b="0" i="0" u="none" strike="noStrike" kern="1200" cap="none" spc="0" normalizeH="0" baseline="0" noProof="0">
                <a:ln>
                  <a:noFill/>
                </a:ln>
                <a:solidFill>
                  <a:srgbClr val="003C6A"/>
                </a:solidFill>
                <a:effectLst/>
                <a:uLnTx/>
                <a:uFillTx/>
                <a:latin typeface="Poppins"/>
                <a:ea typeface="Poppins" pitchFamily="34" charset="-122"/>
                <a:cs typeface="Poppins"/>
              </a:rPr>
              <a:t>and the </a:t>
            </a:r>
            <a:r>
              <a:rPr kumimoji="0" lang="en-US" sz="1400" b="1" i="0" u="none" strike="noStrike" kern="1200" cap="none" spc="0" normalizeH="0" baseline="0" noProof="0">
                <a:ln>
                  <a:noFill/>
                </a:ln>
                <a:solidFill>
                  <a:srgbClr val="003C6A"/>
                </a:solidFill>
                <a:effectLst/>
                <a:uLnTx/>
                <a:uFillTx/>
                <a:latin typeface="Poppins"/>
                <a:ea typeface="Poppins" pitchFamily="34" charset="-122"/>
                <a:cs typeface="Poppins"/>
              </a:rPr>
              <a:t>District of Columbia </a:t>
            </a:r>
            <a:r>
              <a:rPr kumimoji="0" lang="en-US" sz="1400" b="0" i="0" u="none" strike="noStrike" kern="1200" cap="none" spc="0" normalizeH="0" baseline="0" noProof="0">
                <a:ln>
                  <a:noFill/>
                </a:ln>
                <a:solidFill>
                  <a:srgbClr val="003C6A"/>
                </a:solidFill>
                <a:effectLst/>
                <a:uLnTx/>
                <a:uFillTx/>
                <a:latin typeface="Poppins"/>
                <a:ea typeface="Poppins" pitchFamily="34" charset="-122"/>
                <a:cs typeface="Poppins"/>
              </a:rPr>
              <a:t>— </a:t>
            </a:r>
            <a:r>
              <a:rPr kumimoji="0" lang="en-US" sz="1600" b="1" i="0" u="none" strike="noStrike" kern="1200" cap="none" spc="0" normalizeH="0" baseline="0" noProof="0">
                <a:ln>
                  <a:noFill/>
                </a:ln>
                <a:solidFill>
                  <a:srgbClr val="003C6A"/>
                </a:solidFill>
                <a:effectLst/>
                <a:uLnTx/>
                <a:uFillTx/>
                <a:latin typeface="Poppins"/>
                <a:ea typeface="Poppins" pitchFamily="34" charset="-122"/>
                <a:cs typeface="Poppins"/>
              </a:rPr>
              <a:t>but we need to reach every corner of America and the territories.</a:t>
            </a:r>
            <a:endParaRPr kumimoji="0" lang="en-US" sz="1600" b="1" i="0" u="none" strike="noStrike" kern="1200" cap="none" spc="0" normalizeH="0" baseline="0" noProof="0">
              <a:ln>
                <a:noFill/>
              </a:ln>
              <a:solidFill>
                <a:srgbClr val="003C6A"/>
              </a:solidFill>
              <a:effectLst/>
              <a:uLnTx/>
              <a:uFillTx/>
              <a:latin typeface="Poppins"/>
              <a:ea typeface="+mn-ea"/>
              <a:cs typeface="Poppins"/>
            </a:endParaRPr>
          </a:p>
        </p:txBody>
      </p:sp>
      <p:sp>
        <p:nvSpPr>
          <p:cNvPr id="27" name="Shape 8">
            <a:extLst>
              <a:ext uri="{FF2B5EF4-FFF2-40B4-BE49-F238E27FC236}">
                <a16:creationId xmlns:a16="http://schemas.microsoft.com/office/drawing/2014/main" id="{9323656C-67FA-ACFD-E456-BF3BD8AC6149}"/>
              </a:ext>
            </a:extLst>
          </p:cNvPr>
          <p:cNvSpPr/>
          <p:nvPr/>
        </p:nvSpPr>
        <p:spPr>
          <a:xfrm>
            <a:off x="365760" y="4413504"/>
            <a:ext cx="1402080" cy="1950720"/>
          </a:xfrm>
          <a:prstGeom prst="rect">
            <a:avLst/>
          </a:prstGeom>
          <a:solidFill>
            <a:srgbClr val="003C6A"/>
          </a:solidFill>
          <a:ln w="12700">
            <a:solidFill>
              <a:srgbClr val="006B74"/>
            </a:solidFill>
            <a:prstDash val="solid"/>
          </a:ln>
          <a:effectLst>
            <a:outerShdw blurRad="101600" dist="38100" dir="8100000" algn="bl" rotWithShape="0">
              <a:srgbClr val="000000">
                <a:alpha val="12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Shape 9">
            <a:extLst>
              <a:ext uri="{FF2B5EF4-FFF2-40B4-BE49-F238E27FC236}">
                <a16:creationId xmlns:a16="http://schemas.microsoft.com/office/drawing/2014/main" id="{3B08115F-71FC-FA70-335C-6FB9DBD8896C}"/>
              </a:ext>
            </a:extLst>
          </p:cNvPr>
          <p:cNvSpPr/>
          <p:nvPr/>
        </p:nvSpPr>
        <p:spPr>
          <a:xfrm>
            <a:off x="365760" y="4413504"/>
            <a:ext cx="1402080" cy="60960"/>
          </a:xfrm>
          <a:prstGeom prst="rect">
            <a:avLst/>
          </a:prstGeom>
          <a:solidFill>
            <a:srgbClr val="E87200"/>
          </a:solidFill>
          <a:ln w="12700">
            <a:solidFill>
              <a:srgbClr val="E8A820"/>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Text 10">
            <a:extLst>
              <a:ext uri="{FF2B5EF4-FFF2-40B4-BE49-F238E27FC236}">
                <a16:creationId xmlns:a16="http://schemas.microsoft.com/office/drawing/2014/main" id="{2FBEAD21-2BC4-85A6-0798-924B5D05F9D1}"/>
              </a:ext>
            </a:extLst>
          </p:cNvPr>
          <p:cNvSpPr/>
          <p:nvPr/>
        </p:nvSpPr>
        <p:spPr>
          <a:xfrm>
            <a:off x="451104" y="4535424"/>
            <a:ext cx="1219200" cy="79248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a:ln>
                  <a:noFill/>
                </a:ln>
                <a:solidFill>
                  <a:srgbClr val="F79646"/>
                </a:solidFill>
                <a:effectLst/>
                <a:uLnTx/>
                <a:uFillTx/>
                <a:latin typeface="Poppins" pitchFamily="34" charset="0"/>
                <a:ea typeface="Poppins" pitchFamily="34" charset="-122"/>
                <a:cs typeface="Poppins" pitchFamily="34" charset="-120"/>
              </a:rPr>
              <a:t>88</a:t>
            </a:r>
            <a:endParaRPr kumimoji="0" lang="en-US" sz="2933" b="0" i="0" u="none" strike="noStrike" kern="1200" cap="none" spc="0" normalizeH="0" baseline="0" noProof="0">
              <a:ln>
                <a:noFill/>
              </a:ln>
              <a:solidFill>
                <a:srgbClr val="F79646"/>
              </a:solidFill>
              <a:effectLst/>
              <a:uLnTx/>
              <a:uFillTx/>
              <a:latin typeface="Aptos" panose="02110004020202020204"/>
              <a:ea typeface="+mn-ea"/>
              <a:cs typeface="+mn-cs"/>
            </a:endParaRPr>
          </a:p>
        </p:txBody>
      </p:sp>
      <p:sp>
        <p:nvSpPr>
          <p:cNvPr id="30" name="Text 11">
            <a:extLst>
              <a:ext uri="{FF2B5EF4-FFF2-40B4-BE49-F238E27FC236}">
                <a16:creationId xmlns:a16="http://schemas.microsoft.com/office/drawing/2014/main" id="{DFEFBB69-ADEA-2784-AC6B-0D5ACB6BFF42}"/>
              </a:ext>
            </a:extLst>
          </p:cNvPr>
          <p:cNvSpPr/>
          <p:nvPr/>
        </p:nvSpPr>
        <p:spPr>
          <a:xfrm>
            <a:off x="451104" y="5340096"/>
            <a:ext cx="1219200" cy="877824"/>
          </a:xfrm>
          <a:prstGeom prst="rect">
            <a:avLst/>
          </a:prstGeom>
          <a:noFill/>
          <a:ln/>
        </p:spPr>
        <p:txBody>
          <a:bodyPr wrap="square" lIns="0" tIns="0" rIns="0" bIns="0" rtlCol="0" anchor="ctr"/>
          <a:lstStyle/>
          <a:p>
            <a:pPr marL="0" marR="0" lvl="0" indent="0" algn="ctr" defTabSz="914400" rtl="0" eaLnBrk="1" fontAlgn="auto" latinLnBrk="0" hangingPunct="1">
              <a:lnSpc>
                <a:spcPct val="140000"/>
              </a:lnSpc>
              <a:spcBef>
                <a:spcPts val="0"/>
              </a:spcBef>
              <a:spcAft>
                <a:spcPts val="0"/>
              </a:spcAft>
              <a:buClrTx/>
              <a:buSzTx/>
              <a:buFontTx/>
              <a:buNone/>
              <a:tabLst/>
              <a:defRPr/>
            </a:pPr>
            <a:r>
              <a:rPr kumimoji="0" lang="en-US" sz="1200" b="0" i="0" u="none" strike="noStrike" kern="1200" cap="none" spc="0" normalizeH="0" baseline="0" noProof="0">
                <a:ln>
                  <a:noFill/>
                </a:ln>
                <a:solidFill>
                  <a:srgbClr val="BFC9D4"/>
                </a:solidFill>
                <a:effectLst/>
                <a:uLnTx/>
                <a:uFillTx/>
                <a:latin typeface="Poppins" pitchFamily="34" charset="0"/>
                <a:ea typeface="Poppins" pitchFamily="34" charset="-122"/>
                <a:cs typeface="Poppins" pitchFamily="34" charset="-120"/>
              </a:rPr>
              <a:t>THCGME</a:t>
            </a: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40000"/>
              </a:lnSpc>
              <a:spcBef>
                <a:spcPts val="0"/>
              </a:spcBef>
              <a:spcAft>
                <a:spcPts val="0"/>
              </a:spcAft>
              <a:buClrTx/>
              <a:buSzTx/>
              <a:buFontTx/>
              <a:buNone/>
              <a:tabLst/>
              <a:defRPr/>
            </a:pPr>
            <a:r>
              <a:rPr kumimoji="0" lang="en-US" sz="1200" b="0" i="0" u="none" strike="noStrike" kern="1200" cap="none" spc="0" normalizeH="0" baseline="0" noProof="0">
                <a:ln>
                  <a:noFill/>
                </a:ln>
                <a:solidFill>
                  <a:srgbClr val="BFC9D4"/>
                </a:solidFill>
                <a:effectLst/>
                <a:uLnTx/>
                <a:uFillTx/>
                <a:latin typeface="Poppins" pitchFamily="34" charset="0"/>
                <a:ea typeface="Poppins" pitchFamily="34" charset="-122"/>
                <a:cs typeface="Poppins" pitchFamily="34" charset="-120"/>
              </a:rPr>
              <a:t>Programs</a:t>
            </a: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Shape 12">
            <a:extLst>
              <a:ext uri="{FF2B5EF4-FFF2-40B4-BE49-F238E27FC236}">
                <a16:creationId xmlns:a16="http://schemas.microsoft.com/office/drawing/2014/main" id="{36939E75-3080-5F70-C966-6F78F83C2DBD}"/>
              </a:ext>
            </a:extLst>
          </p:cNvPr>
          <p:cNvSpPr/>
          <p:nvPr/>
        </p:nvSpPr>
        <p:spPr>
          <a:xfrm>
            <a:off x="1877568" y="4413504"/>
            <a:ext cx="1402080" cy="1950720"/>
          </a:xfrm>
          <a:prstGeom prst="rect">
            <a:avLst/>
          </a:prstGeom>
          <a:solidFill>
            <a:srgbClr val="003C6A"/>
          </a:solidFill>
          <a:ln w="12700">
            <a:solidFill>
              <a:srgbClr val="006B74"/>
            </a:solidFill>
            <a:prstDash val="solid"/>
          </a:ln>
          <a:effectLst>
            <a:outerShdw blurRad="101600" dist="38100" dir="8100000" algn="bl" rotWithShape="0">
              <a:srgbClr val="000000">
                <a:alpha val="12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Shape 13">
            <a:extLst>
              <a:ext uri="{FF2B5EF4-FFF2-40B4-BE49-F238E27FC236}">
                <a16:creationId xmlns:a16="http://schemas.microsoft.com/office/drawing/2014/main" id="{1FBD5D0F-61E7-C2DE-1864-C835311180F5}"/>
              </a:ext>
            </a:extLst>
          </p:cNvPr>
          <p:cNvSpPr/>
          <p:nvPr/>
        </p:nvSpPr>
        <p:spPr>
          <a:xfrm>
            <a:off x="1877568" y="4413504"/>
            <a:ext cx="1402080" cy="60960"/>
          </a:xfrm>
          <a:prstGeom prst="rect">
            <a:avLst/>
          </a:prstGeom>
          <a:solidFill>
            <a:srgbClr val="E87200"/>
          </a:solidFill>
          <a:ln w="12700">
            <a:solidFill>
              <a:srgbClr val="E87200"/>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Text 14">
            <a:extLst>
              <a:ext uri="{FF2B5EF4-FFF2-40B4-BE49-F238E27FC236}">
                <a16:creationId xmlns:a16="http://schemas.microsoft.com/office/drawing/2014/main" id="{43F106F7-482F-5A75-B779-E4D78A7CD8A9}"/>
              </a:ext>
            </a:extLst>
          </p:cNvPr>
          <p:cNvSpPr/>
          <p:nvPr/>
        </p:nvSpPr>
        <p:spPr>
          <a:xfrm>
            <a:off x="1962912" y="4535424"/>
            <a:ext cx="1219200" cy="79248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a:ln>
                  <a:noFill/>
                </a:ln>
                <a:solidFill>
                  <a:srgbClr val="F79646"/>
                </a:solidFill>
                <a:effectLst/>
                <a:uLnTx/>
                <a:uFillTx/>
                <a:latin typeface="Poppins" pitchFamily="34" charset="0"/>
                <a:ea typeface="Poppins" pitchFamily="34" charset="-122"/>
                <a:cs typeface="Poppins" pitchFamily="34" charset="-120"/>
              </a:rPr>
              <a:t>1,254</a:t>
            </a:r>
            <a:endParaRPr kumimoji="0" lang="en-US" sz="2933" b="0" i="0" u="none" strike="noStrike" kern="1200" cap="none" spc="0" normalizeH="0" baseline="0" noProof="0">
              <a:ln>
                <a:noFill/>
              </a:ln>
              <a:solidFill>
                <a:srgbClr val="F79646"/>
              </a:solidFill>
              <a:effectLst/>
              <a:uLnTx/>
              <a:uFillTx/>
              <a:latin typeface="Aptos" panose="02110004020202020204"/>
              <a:ea typeface="+mn-ea"/>
              <a:cs typeface="+mn-cs"/>
            </a:endParaRPr>
          </a:p>
        </p:txBody>
      </p:sp>
      <p:sp>
        <p:nvSpPr>
          <p:cNvPr id="34" name="Text 15">
            <a:extLst>
              <a:ext uri="{FF2B5EF4-FFF2-40B4-BE49-F238E27FC236}">
                <a16:creationId xmlns:a16="http://schemas.microsoft.com/office/drawing/2014/main" id="{D7673A7B-7E72-4C46-C997-65A3493FFF56}"/>
              </a:ext>
            </a:extLst>
          </p:cNvPr>
          <p:cNvSpPr/>
          <p:nvPr/>
        </p:nvSpPr>
        <p:spPr>
          <a:xfrm>
            <a:off x="1962912" y="5340096"/>
            <a:ext cx="1219200" cy="877824"/>
          </a:xfrm>
          <a:prstGeom prst="rect">
            <a:avLst/>
          </a:prstGeom>
          <a:noFill/>
          <a:ln/>
        </p:spPr>
        <p:txBody>
          <a:bodyPr wrap="square" lIns="0" tIns="0" rIns="0" bIns="0" rtlCol="0" anchor="ctr"/>
          <a:lstStyle/>
          <a:p>
            <a:pPr marL="0" marR="0" lvl="0" indent="0" algn="ctr" defTabSz="914400" rtl="0" eaLnBrk="1" fontAlgn="auto" latinLnBrk="0" hangingPunct="1">
              <a:lnSpc>
                <a:spcPct val="140000"/>
              </a:lnSpc>
              <a:spcBef>
                <a:spcPts val="0"/>
              </a:spcBef>
              <a:spcAft>
                <a:spcPts val="0"/>
              </a:spcAft>
              <a:buClrTx/>
              <a:buSzTx/>
              <a:buFontTx/>
              <a:buNone/>
              <a:tabLst/>
              <a:defRPr/>
            </a:pPr>
            <a:r>
              <a:rPr kumimoji="0" lang="en-US" sz="1200" b="0" i="0" u="none" strike="noStrike" kern="1200" cap="none" spc="0" normalizeH="0" baseline="0" noProof="0">
                <a:ln>
                  <a:noFill/>
                </a:ln>
                <a:solidFill>
                  <a:srgbClr val="BFC9D4"/>
                </a:solidFill>
                <a:effectLst/>
                <a:uLnTx/>
                <a:uFillTx/>
                <a:latin typeface="Poppins" pitchFamily="34" charset="0"/>
                <a:ea typeface="Poppins" pitchFamily="34" charset="-122"/>
                <a:cs typeface="Poppins" pitchFamily="34" charset="-120"/>
              </a:rPr>
              <a:t>Residents</a:t>
            </a: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40000"/>
              </a:lnSpc>
              <a:spcBef>
                <a:spcPts val="0"/>
              </a:spcBef>
              <a:spcAft>
                <a:spcPts val="0"/>
              </a:spcAft>
              <a:buClrTx/>
              <a:buSzTx/>
              <a:buFontTx/>
              <a:buNone/>
              <a:tabLst/>
              <a:defRPr/>
            </a:pPr>
            <a:r>
              <a:rPr kumimoji="0" lang="en-US" sz="1200" b="0" i="0" u="none" strike="noStrike" kern="1200" cap="none" spc="0" normalizeH="0" baseline="0" noProof="0">
                <a:ln>
                  <a:noFill/>
                </a:ln>
                <a:solidFill>
                  <a:srgbClr val="BFC9D4"/>
                </a:solidFill>
                <a:effectLst/>
                <a:uLnTx/>
                <a:uFillTx/>
                <a:latin typeface="Poppins" pitchFamily="34" charset="0"/>
                <a:ea typeface="Poppins" pitchFamily="34" charset="-122"/>
                <a:cs typeface="Poppins" pitchFamily="34" charset="-120"/>
              </a:rPr>
              <a:t>Currently in Training</a:t>
            </a: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Shape 16">
            <a:extLst>
              <a:ext uri="{FF2B5EF4-FFF2-40B4-BE49-F238E27FC236}">
                <a16:creationId xmlns:a16="http://schemas.microsoft.com/office/drawing/2014/main" id="{735AD979-B84D-6645-0CC9-E77F3CC6AC34}"/>
              </a:ext>
            </a:extLst>
          </p:cNvPr>
          <p:cNvSpPr/>
          <p:nvPr/>
        </p:nvSpPr>
        <p:spPr>
          <a:xfrm>
            <a:off x="3389376" y="4413504"/>
            <a:ext cx="1402080" cy="1950720"/>
          </a:xfrm>
          <a:prstGeom prst="rect">
            <a:avLst/>
          </a:prstGeom>
          <a:solidFill>
            <a:srgbClr val="003C6A"/>
          </a:solidFill>
          <a:ln w="12700">
            <a:solidFill>
              <a:srgbClr val="006B74"/>
            </a:solidFill>
            <a:prstDash val="solid"/>
          </a:ln>
          <a:effectLst>
            <a:outerShdw blurRad="101600" dist="38100" dir="8100000" algn="bl" rotWithShape="0">
              <a:srgbClr val="000000">
                <a:alpha val="12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Shape 17">
            <a:extLst>
              <a:ext uri="{FF2B5EF4-FFF2-40B4-BE49-F238E27FC236}">
                <a16:creationId xmlns:a16="http://schemas.microsoft.com/office/drawing/2014/main" id="{EF847DF3-02DD-EFEC-4502-5F8379B7F784}"/>
              </a:ext>
            </a:extLst>
          </p:cNvPr>
          <p:cNvSpPr/>
          <p:nvPr/>
        </p:nvSpPr>
        <p:spPr>
          <a:xfrm>
            <a:off x="3389376" y="4413504"/>
            <a:ext cx="1402080" cy="60960"/>
          </a:xfrm>
          <a:prstGeom prst="rect">
            <a:avLst/>
          </a:prstGeom>
          <a:solidFill>
            <a:srgbClr val="E87200"/>
          </a:solidFill>
          <a:ln w="12700">
            <a:solidFill>
              <a:srgbClr val="E87200"/>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Text 18">
            <a:extLst>
              <a:ext uri="{FF2B5EF4-FFF2-40B4-BE49-F238E27FC236}">
                <a16:creationId xmlns:a16="http://schemas.microsoft.com/office/drawing/2014/main" id="{50F28BB6-3404-89D0-50D8-575EBD5755FE}"/>
              </a:ext>
            </a:extLst>
          </p:cNvPr>
          <p:cNvSpPr/>
          <p:nvPr/>
        </p:nvSpPr>
        <p:spPr>
          <a:xfrm>
            <a:off x="3474720" y="4535424"/>
            <a:ext cx="1219200" cy="79248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a:ln>
                  <a:noFill/>
                </a:ln>
                <a:solidFill>
                  <a:srgbClr val="F79646"/>
                </a:solidFill>
                <a:effectLst/>
                <a:uLnTx/>
                <a:uFillTx/>
                <a:latin typeface="Poppins" pitchFamily="34" charset="0"/>
                <a:ea typeface="Poppins" pitchFamily="34" charset="-122"/>
                <a:cs typeface="Poppins" pitchFamily="34" charset="-120"/>
              </a:rPr>
              <a:t>1M+</a:t>
            </a:r>
            <a:endParaRPr kumimoji="0" lang="en-US" sz="2933" b="0" i="0" u="none" strike="noStrike" kern="1200" cap="none" spc="0" normalizeH="0" baseline="0" noProof="0">
              <a:ln>
                <a:noFill/>
              </a:ln>
              <a:solidFill>
                <a:srgbClr val="F79646"/>
              </a:solidFill>
              <a:effectLst/>
              <a:uLnTx/>
              <a:uFillTx/>
              <a:latin typeface="Aptos" panose="02110004020202020204"/>
              <a:ea typeface="+mn-ea"/>
              <a:cs typeface="+mn-cs"/>
            </a:endParaRPr>
          </a:p>
        </p:txBody>
      </p:sp>
      <p:sp>
        <p:nvSpPr>
          <p:cNvPr id="38" name="Text 19">
            <a:extLst>
              <a:ext uri="{FF2B5EF4-FFF2-40B4-BE49-F238E27FC236}">
                <a16:creationId xmlns:a16="http://schemas.microsoft.com/office/drawing/2014/main" id="{EC819E38-6268-DDFC-0595-247F7B0212D6}"/>
              </a:ext>
            </a:extLst>
          </p:cNvPr>
          <p:cNvSpPr/>
          <p:nvPr/>
        </p:nvSpPr>
        <p:spPr>
          <a:xfrm>
            <a:off x="3474720" y="5340096"/>
            <a:ext cx="1219200" cy="877824"/>
          </a:xfrm>
          <a:prstGeom prst="rect">
            <a:avLst/>
          </a:prstGeom>
          <a:noFill/>
          <a:ln/>
        </p:spPr>
        <p:txBody>
          <a:bodyPr wrap="square" lIns="0" tIns="0" rIns="0" bIns="0" rtlCol="0" anchor="ctr"/>
          <a:lstStyle/>
          <a:p>
            <a:pPr marL="0" marR="0" lvl="0" indent="0" algn="ctr" defTabSz="914400" rtl="0" eaLnBrk="1" fontAlgn="auto" latinLnBrk="0" hangingPunct="1">
              <a:lnSpc>
                <a:spcPct val="140000"/>
              </a:lnSpc>
              <a:spcBef>
                <a:spcPts val="0"/>
              </a:spcBef>
              <a:spcAft>
                <a:spcPts val="0"/>
              </a:spcAft>
              <a:buClrTx/>
              <a:buSzTx/>
              <a:buFontTx/>
              <a:buNone/>
              <a:tabLst/>
              <a:defRPr/>
            </a:pPr>
            <a:r>
              <a:rPr kumimoji="0" lang="en-US" sz="1200" b="0" i="0" u="none" strike="noStrike" kern="1200" cap="none" spc="0" normalizeH="0" baseline="0" noProof="0">
                <a:ln>
                  <a:noFill/>
                </a:ln>
                <a:solidFill>
                  <a:srgbClr val="BFC9D4"/>
                </a:solidFill>
                <a:effectLst/>
                <a:uLnTx/>
                <a:uFillTx/>
                <a:latin typeface="Poppins" pitchFamily="34" charset="0"/>
                <a:ea typeface="Poppins" pitchFamily="34" charset="-122"/>
                <a:cs typeface="Poppins" pitchFamily="34" charset="-120"/>
              </a:rPr>
              <a:t>Patient Visits</a:t>
            </a: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40000"/>
              </a:lnSpc>
              <a:spcBef>
                <a:spcPts val="0"/>
              </a:spcBef>
              <a:spcAft>
                <a:spcPts val="0"/>
              </a:spcAft>
              <a:buClrTx/>
              <a:buSzTx/>
              <a:buFontTx/>
              <a:buNone/>
              <a:tabLst/>
              <a:defRPr/>
            </a:pPr>
            <a:r>
              <a:rPr kumimoji="0" lang="en-US" sz="1200" b="0" i="0" u="none" strike="noStrike" kern="1200" cap="none" spc="0" normalizeH="0" baseline="0" noProof="0">
                <a:ln>
                  <a:noFill/>
                </a:ln>
                <a:solidFill>
                  <a:srgbClr val="BFC9D4"/>
                </a:solidFill>
                <a:effectLst/>
                <a:uLnTx/>
                <a:uFillTx/>
                <a:latin typeface="Poppins" pitchFamily="34" charset="0"/>
                <a:ea typeface="Poppins" pitchFamily="34" charset="-122"/>
                <a:cs typeface="Poppins" pitchFamily="34" charset="-120"/>
              </a:rPr>
              <a:t>Annually</a:t>
            </a: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6" name="Shape 26">
            <a:extLst>
              <a:ext uri="{FF2B5EF4-FFF2-40B4-BE49-F238E27FC236}">
                <a16:creationId xmlns:a16="http://schemas.microsoft.com/office/drawing/2014/main" id="{C1731637-7B20-8E91-FF38-A7ADE13F0E7C}"/>
              </a:ext>
            </a:extLst>
          </p:cNvPr>
          <p:cNvSpPr/>
          <p:nvPr/>
        </p:nvSpPr>
        <p:spPr>
          <a:xfrm>
            <a:off x="5023104" y="5949696"/>
            <a:ext cx="6888480" cy="633984"/>
          </a:xfrm>
          <a:prstGeom prst="rect">
            <a:avLst/>
          </a:prstGeom>
          <a:solidFill>
            <a:srgbClr val="003C6A"/>
          </a:solidFill>
          <a:ln w="12700">
            <a:solidFill>
              <a:srgbClr val="006B74"/>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79646"/>
              </a:solidFill>
              <a:effectLst/>
              <a:uLnTx/>
              <a:uFillTx/>
              <a:latin typeface="Aptos" panose="02110004020202020204"/>
              <a:ea typeface="+mn-ea"/>
              <a:cs typeface="+mn-cs"/>
            </a:endParaRPr>
          </a:p>
        </p:txBody>
      </p:sp>
      <p:sp>
        <p:nvSpPr>
          <p:cNvPr id="48" name="Shape 28">
            <a:extLst>
              <a:ext uri="{FF2B5EF4-FFF2-40B4-BE49-F238E27FC236}">
                <a16:creationId xmlns:a16="http://schemas.microsoft.com/office/drawing/2014/main" id="{673C3F2E-A8F8-6B0E-D7FB-55A426F49D4E}"/>
              </a:ext>
            </a:extLst>
          </p:cNvPr>
          <p:cNvSpPr/>
          <p:nvPr/>
        </p:nvSpPr>
        <p:spPr>
          <a:xfrm>
            <a:off x="0" y="6486144"/>
            <a:ext cx="4876800" cy="365760"/>
          </a:xfrm>
          <a:prstGeom prst="rect">
            <a:avLst/>
          </a:prstGeom>
          <a:solidFill>
            <a:srgbClr val="003C6A"/>
          </a:solidFill>
          <a:ln w="12700">
            <a:solidFill>
              <a:srgbClr val="061520"/>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3C6A"/>
              </a:solidFill>
              <a:effectLst/>
              <a:uLnTx/>
              <a:uFillTx/>
              <a:latin typeface="Aptos" panose="02110004020202020204"/>
              <a:ea typeface="+mn-ea"/>
              <a:cs typeface="+mn-cs"/>
            </a:endParaRPr>
          </a:p>
        </p:txBody>
      </p:sp>
      <p:sp>
        <p:nvSpPr>
          <p:cNvPr id="12" name="Text 21">
            <a:extLst>
              <a:ext uri="{FF2B5EF4-FFF2-40B4-BE49-F238E27FC236}">
                <a16:creationId xmlns:a16="http://schemas.microsoft.com/office/drawing/2014/main" id="{0E92BBE5-E58D-E744-98BC-8774EB7EBF60}"/>
              </a:ext>
            </a:extLst>
          </p:cNvPr>
          <p:cNvSpPr/>
          <p:nvPr/>
        </p:nvSpPr>
        <p:spPr>
          <a:xfrm>
            <a:off x="5181600" y="390144"/>
            <a:ext cx="6522720" cy="390144"/>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a:ln>
                  <a:noFill/>
                </a:ln>
                <a:solidFill>
                  <a:srgbClr val="12232E"/>
                </a:solidFill>
                <a:effectLst/>
                <a:uLnTx/>
                <a:uFillTx/>
                <a:latin typeface="Poppins" pitchFamily="34" charset="0"/>
                <a:ea typeface="Poppins" pitchFamily="34" charset="-122"/>
                <a:cs typeface="Poppins" pitchFamily="34" charset="-120"/>
              </a:rPr>
              <a:t>Current THCGME Grantee States</a:t>
            </a:r>
            <a:endParaRPr kumimoji="0" lang="en-US" sz="1467"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3" name="Image 0">
            <a:extLst>
              <a:ext uri="{FF2B5EF4-FFF2-40B4-BE49-F238E27FC236}">
                <a16:creationId xmlns:a16="http://schemas.microsoft.com/office/drawing/2014/main" id="{83E78A29-430E-65B0-441C-710C82AB851C}"/>
              </a:ext>
            </a:extLst>
          </p:cNvPr>
          <p:cNvPicPr>
            <a:picLocks noChangeAspect="1"/>
          </p:cNvPicPr>
          <p:nvPr/>
        </p:nvPicPr>
        <p:blipFill>
          <a:blip r:embed="rId3"/>
          <a:srcRect/>
          <a:stretch/>
        </p:blipFill>
        <p:spPr>
          <a:xfrm>
            <a:off x="5023104" y="755904"/>
            <a:ext cx="6851904" cy="4693920"/>
          </a:xfrm>
          <a:prstGeom prst="rect">
            <a:avLst/>
          </a:prstGeom>
        </p:spPr>
      </p:pic>
      <p:sp>
        <p:nvSpPr>
          <p:cNvPr id="14" name="Shape 22">
            <a:extLst>
              <a:ext uri="{FF2B5EF4-FFF2-40B4-BE49-F238E27FC236}">
                <a16:creationId xmlns:a16="http://schemas.microsoft.com/office/drawing/2014/main" id="{764C5313-DD7A-4393-96AC-A37006808AA7}"/>
              </a:ext>
            </a:extLst>
          </p:cNvPr>
          <p:cNvSpPr/>
          <p:nvPr/>
        </p:nvSpPr>
        <p:spPr>
          <a:xfrm>
            <a:off x="5181600" y="5583936"/>
            <a:ext cx="268224" cy="268224"/>
          </a:xfrm>
          <a:prstGeom prst="roundRect">
            <a:avLst>
              <a:gd name="adj" fmla="val 13636"/>
            </a:avLst>
          </a:prstGeom>
          <a:solidFill>
            <a:srgbClr val="12232E"/>
          </a:solidFill>
          <a:ln w="12700">
            <a:solidFill>
              <a:srgbClr val="12232E"/>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Text 23">
            <a:extLst>
              <a:ext uri="{FF2B5EF4-FFF2-40B4-BE49-F238E27FC236}">
                <a16:creationId xmlns:a16="http://schemas.microsoft.com/office/drawing/2014/main" id="{92480B78-DDD8-C0E5-416C-3A791B68E606}"/>
              </a:ext>
            </a:extLst>
          </p:cNvPr>
          <p:cNvSpPr/>
          <p:nvPr/>
        </p:nvSpPr>
        <p:spPr>
          <a:xfrm>
            <a:off x="5510784" y="5559552"/>
            <a:ext cx="3291840" cy="316992"/>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7" b="0" i="0" u="none" strike="noStrike" kern="1200" cap="none" spc="0" normalizeH="0" baseline="0" noProof="0">
                <a:ln>
                  <a:noFill/>
                </a:ln>
                <a:solidFill>
                  <a:srgbClr val="12232E"/>
                </a:solidFill>
                <a:effectLst/>
                <a:uLnTx/>
                <a:uFillTx/>
                <a:latin typeface="Poppins" pitchFamily="34" charset="0"/>
                <a:ea typeface="Poppins" pitchFamily="34" charset="-122"/>
                <a:cs typeface="Poppins" pitchFamily="34" charset="-120"/>
              </a:rPr>
              <a:t>31 states + DC with active THCGME grantees</a:t>
            </a:r>
            <a:endParaRPr kumimoji="0" lang="en-US" sz="1267"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Shape 24">
            <a:extLst>
              <a:ext uri="{FF2B5EF4-FFF2-40B4-BE49-F238E27FC236}">
                <a16:creationId xmlns:a16="http://schemas.microsoft.com/office/drawing/2014/main" id="{2E15D7D8-BAF1-D070-C093-1ECD210D5233}"/>
              </a:ext>
            </a:extLst>
          </p:cNvPr>
          <p:cNvSpPr/>
          <p:nvPr/>
        </p:nvSpPr>
        <p:spPr>
          <a:xfrm>
            <a:off x="9083040" y="5583936"/>
            <a:ext cx="268224" cy="268224"/>
          </a:xfrm>
          <a:prstGeom prst="roundRect">
            <a:avLst>
              <a:gd name="adj" fmla="val 13636"/>
            </a:avLst>
          </a:prstGeom>
          <a:solidFill>
            <a:srgbClr val="C8D4E3"/>
          </a:solidFill>
          <a:ln w="12700">
            <a:solidFill>
              <a:srgbClr val="C8D4E3"/>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Text 25">
            <a:extLst>
              <a:ext uri="{FF2B5EF4-FFF2-40B4-BE49-F238E27FC236}">
                <a16:creationId xmlns:a16="http://schemas.microsoft.com/office/drawing/2014/main" id="{9F78F51D-9AD1-89E6-7644-22B0BBFCAA46}"/>
              </a:ext>
            </a:extLst>
          </p:cNvPr>
          <p:cNvSpPr/>
          <p:nvPr/>
        </p:nvSpPr>
        <p:spPr>
          <a:xfrm>
            <a:off x="9412224" y="5559552"/>
            <a:ext cx="2438400" cy="316992"/>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67" b="0" i="0" u="none" strike="noStrike" kern="1200" cap="none" spc="0" normalizeH="0" baseline="0" noProof="0">
                <a:ln>
                  <a:noFill/>
                </a:ln>
                <a:solidFill>
                  <a:srgbClr val="4A5568"/>
                </a:solidFill>
                <a:effectLst/>
                <a:uLnTx/>
                <a:uFillTx/>
                <a:latin typeface="Poppins" pitchFamily="34" charset="0"/>
                <a:ea typeface="Poppins" pitchFamily="34" charset="-122"/>
                <a:cs typeface="Poppins" pitchFamily="34" charset="-120"/>
              </a:rPr>
              <a:t>States &amp; territories without current grantees</a:t>
            </a:r>
            <a:endParaRPr kumimoji="0" lang="en-US" sz="1267"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14533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C6CD3-F916-C8D0-AA61-BA8E720A5233}"/>
              </a:ext>
            </a:extLst>
          </p:cNvPr>
          <p:cNvSpPr>
            <a:spLocks noGrp="1"/>
          </p:cNvSpPr>
          <p:nvPr>
            <p:ph type="title"/>
          </p:nvPr>
        </p:nvSpPr>
        <p:spPr>
          <a:xfrm>
            <a:off x="608908" y="269629"/>
            <a:ext cx="11187157" cy="400425"/>
          </a:xfrm>
        </p:spPr>
        <p:txBody>
          <a:bodyPr/>
          <a:lstStyle/>
          <a:p>
            <a:r>
              <a:rPr lang="en-US" sz="2400" b="1">
                <a:latin typeface="Poppins" pitchFamily="2" charset="77"/>
                <a:cs typeface="Poppins" pitchFamily="2" charset="77"/>
              </a:rPr>
              <a:t>Teaching Health Centers and Community Health Centers Mapped</a:t>
            </a:r>
          </a:p>
        </p:txBody>
      </p:sp>
      <p:pic>
        <p:nvPicPr>
          <p:cNvPr id="1026" name="Picture 2">
            <a:extLst>
              <a:ext uri="{FF2B5EF4-FFF2-40B4-BE49-F238E27FC236}">
                <a16:creationId xmlns:a16="http://schemas.microsoft.com/office/drawing/2014/main" id="{1CEA8FB0-3785-BB98-A309-ED49E43187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47" t="13153" r="1761" b="5185"/>
          <a:stretch>
            <a:fillRect/>
          </a:stretch>
        </p:blipFill>
        <p:spPr bwMode="auto">
          <a:xfrm>
            <a:off x="1105210" y="670053"/>
            <a:ext cx="9981581" cy="59364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22C4C33-EB60-BAD2-D061-4FA0F4F8316D}"/>
              </a:ext>
            </a:extLst>
          </p:cNvPr>
          <p:cNvPicPr>
            <a:picLocks noChangeAspect="1"/>
          </p:cNvPicPr>
          <p:nvPr/>
        </p:nvPicPr>
        <p:blipFill>
          <a:blip r:embed="rId4"/>
          <a:stretch>
            <a:fillRect/>
          </a:stretch>
        </p:blipFill>
        <p:spPr>
          <a:xfrm>
            <a:off x="1309075" y="3972561"/>
            <a:ext cx="1855540" cy="1199767"/>
          </a:xfrm>
          <a:prstGeom prst="rect">
            <a:avLst/>
          </a:prstGeom>
        </p:spPr>
      </p:pic>
    </p:spTree>
    <p:extLst>
      <p:ext uri="{BB962C8B-B14F-4D97-AF65-F5344CB8AC3E}">
        <p14:creationId xmlns:p14="http://schemas.microsoft.com/office/powerpoint/2010/main" val="50749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55AF7E-8209-DFEF-D90F-F72983A68BAA}"/>
              </a:ext>
            </a:extLst>
          </p:cNvPr>
          <p:cNvPicPr>
            <a:picLocks noChangeAspect="1"/>
          </p:cNvPicPr>
          <p:nvPr/>
        </p:nvPicPr>
        <p:blipFill>
          <a:blip r:embed="rId3"/>
          <a:stretch>
            <a:fillRect/>
          </a:stretch>
        </p:blipFill>
        <p:spPr>
          <a:xfrm>
            <a:off x="477596" y="1458219"/>
            <a:ext cx="11264579" cy="4284391"/>
          </a:xfrm>
          <a:prstGeom prst="rect">
            <a:avLst/>
          </a:prstGeom>
        </p:spPr>
      </p:pic>
      <p:pic>
        <p:nvPicPr>
          <p:cNvPr id="5" name="Image 0" descr="preencoded.png">
            <a:extLst>
              <a:ext uri="{FF2B5EF4-FFF2-40B4-BE49-F238E27FC236}">
                <a16:creationId xmlns:a16="http://schemas.microsoft.com/office/drawing/2014/main" id="{1EFD43E0-78FE-B3E5-4F74-C7A4536290B8}"/>
              </a:ext>
            </a:extLst>
          </p:cNvPr>
          <p:cNvPicPr>
            <a:picLocks noChangeAspect="1"/>
          </p:cNvPicPr>
          <p:nvPr/>
        </p:nvPicPr>
        <p:blipFill>
          <a:blip r:embed="rId4">
            <a:duotone>
              <a:schemeClr val="accent5">
                <a:shade val="45000"/>
                <a:satMod val="135000"/>
              </a:schemeClr>
              <a:prstClr val="white"/>
            </a:duotone>
          </a:blip>
          <a:stretch>
            <a:fillRect/>
          </a:stretch>
        </p:blipFill>
        <p:spPr>
          <a:xfrm>
            <a:off x="548640" y="268224"/>
            <a:ext cx="731520" cy="731520"/>
          </a:xfrm>
          <a:prstGeom prst="rect">
            <a:avLst/>
          </a:prstGeom>
        </p:spPr>
      </p:pic>
      <p:sp>
        <p:nvSpPr>
          <p:cNvPr id="6" name="Text 3">
            <a:extLst>
              <a:ext uri="{FF2B5EF4-FFF2-40B4-BE49-F238E27FC236}">
                <a16:creationId xmlns:a16="http://schemas.microsoft.com/office/drawing/2014/main" id="{E77E3077-E144-8540-8818-5895C6E78834}"/>
              </a:ext>
            </a:extLst>
          </p:cNvPr>
          <p:cNvSpPr/>
          <p:nvPr/>
        </p:nvSpPr>
        <p:spPr>
          <a:xfrm>
            <a:off x="1402080" y="304800"/>
            <a:ext cx="10363200" cy="670560"/>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3733" b="1" i="0" u="none" strike="noStrike" kern="0" cap="none" spc="0" normalizeH="0" baseline="0" noProof="0">
                <a:ln>
                  <a:noFill/>
                </a:ln>
                <a:solidFill>
                  <a:srgbClr val="003C6A"/>
                </a:solidFill>
                <a:effectLst/>
                <a:uLnTx/>
                <a:uFillTx/>
                <a:latin typeface="Poppins" pitchFamily="34" charset="0"/>
                <a:ea typeface="Poppins" pitchFamily="34" charset="-122"/>
                <a:cs typeface="Poppins" pitchFamily="34" charset="-120"/>
              </a:rPr>
              <a:t>Proposing the TRUST Solution</a:t>
            </a:r>
            <a:endParaRPr kumimoji="0" lang="en-US" sz="3733" b="0" i="0" u="none" strike="noStrike" kern="0" cap="none" spc="0" normalizeH="0" baseline="0" noProof="0">
              <a:ln>
                <a:noFill/>
              </a:ln>
              <a:solidFill>
                <a:srgbClr val="003C6A"/>
              </a:solidFill>
              <a:effectLst/>
              <a:uLnTx/>
              <a:uFillTx/>
            </a:endParaRPr>
          </a:p>
        </p:txBody>
      </p:sp>
      <p:sp>
        <p:nvSpPr>
          <p:cNvPr id="7" name="Text 4">
            <a:extLst>
              <a:ext uri="{FF2B5EF4-FFF2-40B4-BE49-F238E27FC236}">
                <a16:creationId xmlns:a16="http://schemas.microsoft.com/office/drawing/2014/main" id="{72E87609-041C-89CD-0C7A-03BFDABB5A39}"/>
              </a:ext>
            </a:extLst>
          </p:cNvPr>
          <p:cNvSpPr/>
          <p:nvPr/>
        </p:nvSpPr>
        <p:spPr>
          <a:xfrm>
            <a:off x="1402080" y="950976"/>
            <a:ext cx="9753600" cy="426720"/>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1733" b="1" i="1" u="none" strike="noStrike" kern="0" cap="none" spc="0" normalizeH="0" baseline="0" noProof="0">
                <a:ln>
                  <a:noFill/>
                </a:ln>
                <a:solidFill>
                  <a:srgbClr val="E87200"/>
                </a:solidFill>
                <a:effectLst/>
                <a:uLnTx/>
                <a:uFillTx/>
                <a:latin typeface="Poppins" pitchFamily="34" charset="0"/>
                <a:ea typeface="Poppins" pitchFamily="34" charset="-122"/>
                <a:cs typeface="Poppins" pitchFamily="34" charset="-120"/>
              </a:rPr>
              <a:t>Five Bold Asks to Transform Primary Care</a:t>
            </a:r>
            <a:endParaRPr kumimoji="0" lang="en-US" sz="1733" b="1" i="0" u="none" strike="noStrike" kern="0" cap="none" spc="0" normalizeH="0" baseline="0" noProof="0">
              <a:ln>
                <a:noFill/>
              </a:ln>
              <a:solidFill>
                <a:srgbClr val="E87200"/>
              </a:solidFill>
              <a:effectLst/>
              <a:uLnTx/>
              <a:uFillTx/>
            </a:endParaRPr>
          </a:p>
        </p:txBody>
      </p:sp>
    </p:spTree>
    <p:extLst>
      <p:ext uri="{BB962C8B-B14F-4D97-AF65-F5344CB8AC3E}">
        <p14:creationId xmlns:p14="http://schemas.microsoft.com/office/powerpoint/2010/main" val="3451038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2BE21-4D42-FC45-55A0-6E531788B11B}"/>
            </a:ext>
          </a:extLst>
        </p:cNvPr>
        <p:cNvGrpSpPr/>
        <p:nvPr/>
      </p:nvGrpSpPr>
      <p:grpSpPr>
        <a:xfrm>
          <a:off x="0" y="0"/>
          <a:ext cx="0" cy="0"/>
          <a:chOff x="0" y="0"/>
          <a:chExt cx="0" cy="0"/>
        </a:xfrm>
      </p:grpSpPr>
      <p:pic>
        <p:nvPicPr>
          <p:cNvPr id="2" name="object 6">
            <a:extLst>
              <a:ext uri="{FF2B5EF4-FFF2-40B4-BE49-F238E27FC236}">
                <a16:creationId xmlns:a16="http://schemas.microsoft.com/office/drawing/2014/main" id="{9DC40480-97B1-B5FF-080B-B109429BD716}"/>
              </a:ext>
            </a:extLst>
          </p:cNvPr>
          <p:cNvPicPr/>
          <p:nvPr/>
        </p:nvPicPr>
        <p:blipFill>
          <a:blip r:embed="rId3" cstate="print"/>
          <a:stretch>
            <a:fillRect/>
          </a:stretch>
        </p:blipFill>
        <p:spPr>
          <a:xfrm>
            <a:off x="576511" y="6275907"/>
            <a:ext cx="1306184" cy="290332"/>
          </a:xfrm>
          <a:prstGeom prst="rect">
            <a:avLst/>
          </a:prstGeom>
        </p:spPr>
      </p:pic>
      <p:sp>
        <p:nvSpPr>
          <p:cNvPr id="5" name="Shape 1">
            <a:extLst>
              <a:ext uri="{FF2B5EF4-FFF2-40B4-BE49-F238E27FC236}">
                <a16:creationId xmlns:a16="http://schemas.microsoft.com/office/drawing/2014/main" id="{8E9498C4-F6AE-00B5-DE14-89BAE71C9189}"/>
              </a:ext>
            </a:extLst>
          </p:cNvPr>
          <p:cNvSpPr/>
          <p:nvPr/>
        </p:nvSpPr>
        <p:spPr>
          <a:xfrm>
            <a:off x="7376160" y="85344"/>
            <a:ext cx="4815840" cy="6772656"/>
          </a:xfrm>
          <a:prstGeom prst="rect">
            <a:avLst/>
          </a:prstGeom>
          <a:solidFill>
            <a:srgbClr val="003C6A"/>
          </a:solidFill>
          <a:ln w="12700">
            <a:solidFill>
              <a:srgbClr val="006E7F"/>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 name="Text 3">
            <a:extLst>
              <a:ext uri="{FF2B5EF4-FFF2-40B4-BE49-F238E27FC236}">
                <a16:creationId xmlns:a16="http://schemas.microsoft.com/office/drawing/2014/main" id="{0857BE5E-56D5-F1BA-4ADE-25286093EDBA}"/>
              </a:ext>
            </a:extLst>
          </p:cNvPr>
          <p:cNvSpPr/>
          <p:nvPr/>
        </p:nvSpPr>
        <p:spPr>
          <a:xfrm>
            <a:off x="7437120" y="243840"/>
            <a:ext cx="4632960" cy="1463040"/>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9600" b="1" i="0" u="none" strike="noStrike" kern="0" cap="none" spc="0" normalizeH="0" baseline="0" noProof="0">
                <a:ln>
                  <a:noFill/>
                </a:ln>
                <a:solidFill>
                  <a:schemeClr val="bg1"/>
                </a:solidFill>
                <a:effectLst/>
                <a:uLnTx/>
                <a:uFillTx/>
                <a:latin typeface="Poppins" pitchFamily="34" charset="0"/>
                <a:ea typeface="Poppins" pitchFamily="34" charset="-122"/>
                <a:cs typeface="Poppins" pitchFamily="34" charset="-120"/>
              </a:rPr>
              <a:t>01</a:t>
            </a:r>
            <a:endParaRPr kumimoji="0" lang="en-US" sz="9600" b="0" i="0" u="none" strike="noStrike" kern="0" cap="none" spc="0" normalizeH="0" baseline="0" noProof="0">
              <a:ln>
                <a:noFill/>
              </a:ln>
              <a:solidFill>
                <a:schemeClr val="bg1"/>
              </a:solidFill>
              <a:effectLst/>
              <a:uLnTx/>
              <a:uFillTx/>
            </a:endParaRPr>
          </a:p>
        </p:txBody>
      </p:sp>
      <p:pic>
        <p:nvPicPr>
          <p:cNvPr id="7" name="Image 0" descr="preencoded.png">
            <a:extLst>
              <a:ext uri="{FF2B5EF4-FFF2-40B4-BE49-F238E27FC236}">
                <a16:creationId xmlns:a16="http://schemas.microsoft.com/office/drawing/2014/main" id="{AB406693-5640-5ED5-518A-5B855F56A36D}"/>
              </a:ext>
            </a:extLst>
          </p:cNvPr>
          <p:cNvPicPr>
            <a:picLocks noChangeAspect="1"/>
          </p:cNvPicPr>
          <p:nvPr/>
        </p:nvPicPr>
        <p:blipFill>
          <a:blip r:embed="rId4">
            <a:alphaModFix amt="80000"/>
          </a:blip>
          <a:stretch>
            <a:fillRect/>
          </a:stretch>
        </p:blipFill>
        <p:spPr>
          <a:xfrm>
            <a:off x="10363200" y="1135380"/>
            <a:ext cx="1341120" cy="1341120"/>
          </a:xfrm>
          <a:prstGeom prst="rect">
            <a:avLst/>
          </a:prstGeom>
        </p:spPr>
      </p:pic>
      <p:sp>
        <p:nvSpPr>
          <p:cNvPr id="8" name="Text 4">
            <a:extLst>
              <a:ext uri="{FF2B5EF4-FFF2-40B4-BE49-F238E27FC236}">
                <a16:creationId xmlns:a16="http://schemas.microsoft.com/office/drawing/2014/main" id="{EDC32C21-8C92-00B2-A713-0C6A5E604771}"/>
              </a:ext>
            </a:extLst>
          </p:cNvPr>
          <p:cNvSpPr/>
          <p:nvPr/>
        </p:nvSpPr>
        <p:spPr>
          <a:xfrm>
            <a:off x="7498080" y="1889760"/>
            <a:ext cx="4572000" cy="487680"/>
          </a:xfrm>
          <a:prstGeom prst="rect">
            <a:avLst/>
          </a:prstGeom>
          <a:noFill/>
          <a:ln/>
        </p:spPr>
        <p:txBody>
          <a:bodyPr wrap="square" lIns="135467" tIns="135467" rIns="135467" bIns="135467"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2667" b="1" i="0" u="none" strike="noStrike" kern="0" cap="none" spc="400" normalizeH="0" baseline="0" noProof="0">
                <a:ln>
                  <a:noFill/>
                </a:ln>
                <a:solidFill>
                  <a:schemeClr val="bg1"/>
                </a:solidFill>
                <a:effectLst/>
                <a:uLnTx/>
                <a:uFillTx/>
                <a:latin typeface="Poppins" pitchFamily="34" charset="0"/>
                <a:ea typeface="Poppins" pitchFamily="34" charset="-122"/>
                <a:cs typeface="Poppins" pitchFamily="34" charset="-120"/>
              </a:rPr>
              <a:t>Bold Ask 1</a:t>
            </a:r>
            <a:endParaRPr kumimoji="0" lang="en-US" sz="2667" b="0" i="0" u="none" strike="noStrike" kern="0" cap="none" spc="0" normalizeH="0" baseline="0" noProof="0">
              <a:ln>
                <a:noFill/>
              </a:ln>
              <a:solidFill>
                <a:schemeClr val="bg1"/>
              </a:solidFill>
              <a:effectLst/>
              <a:uLnTx/>
              <a:uFillTx/>
            </a:endParaRPr>
          </a:p>
        </p:txBody>
      </p:sp>
      <p:sp>
        <p:nvSpPr>
          <p:cNvPr id="9" name="Shape 5">
            <a:extLst>
              <a:ext uri="{FF2B5EF4-FFF2-40B4-BE49-F238E27FC236}">
                <a16:creationId xmlns:a16="http://schemas.microsoft.com/office/drawing/2014/main" id="{DACBDE0D-DF60-826A-27AB-245173868FE1}"/>
              </a:ext>
            </a:extLst>
          </p:cNvPr>
          <p:cNvSpPr/>
          <p:nvPr/>
        </p:nvSpPr>
        <p:spPr>
          <a:xfrm>
            <a:off x="7559040" y="2560320"/>
            <a:ext cx="4328160" cy="1121664"/>
          </a:xfrm>
          <a:prstGeom prst="rect">
            <a:avLst/>
          </a:prstGeom>
          <a:solidFill>
            <a:srgbClr val="007CA4"/>
          </a:solidFill>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 name="Text 6">
            <a:extLst>
              <a:ext uri="{FF2B5EF4-FFF2-40B4-BE49-F238E27FC236}">
                <a16:creationId xmlns:a16="http://schemas.microsoft.com/office/drawing/2014/main" id="{DB3A2809-23A6-6AB1-5296-F87B7A37716E}"/>
              </a:ext>
            </a:extLst>
          </p:cNvPr>
          <p:cNvSpPr/>
          <p:nvPr/>
        </p:nvSpPr>
        <p:spPr>
          <a:xfrm>
            <a:off x="7620000" y="2584704"/>
            <a:ext cx="4206240" cy="512064"/>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2667" b="1" i="0" u="none" strike="noStrike" kern="0" cap="none" spc="0" normalizeH="0" baseline="0" noProof="0">
                <a:ln>
                  <a:noFill/>
                </a:ln>
                <a:solidFill>
                  <a:schemeClr val="bg1"/>
                </a:solidFill>
                <a:effectLst/>
                <a:uLnTx/>
                <a:uFillTx/>
                <a:latin typeface="Poppins" pitchFamily="34" charset="0"/>
                <a:ea typeface="Poppins" pitchFamily="34" charset="-122"/>
                <a:cs typeface="Poppins" pitchFamily="34" charset="-120"/>
              </a:rPr>
              <a:t>57 CHCs</a:t>
            </a:r>
            <a:endParaRPr kumimoji="0" lang="en-US" sz="2667" b="0" i="0" u="none" strike="noStrike" kern="0" cap="none" spc="0" normalizeH="0" baseline="0" noProof="0">
              <a:ln>
                <a:noFill/>
              </a:ln>
              <a:solidFill>
                <a:schemeClr val="bg1"/>
              </a:solidFill>
              <a:effectLst/>
              <a:uLnTx/>
              <a:uFillTx/>
            </a:endParaRPr>
          </a:p>
        </p:txBody>
      </p:sp>
      <p:sp>
        <p:nvSpPr>
          <p:cNvPr id="11" name="Text 7">
            <a:extLst>
              <a:ext uri="{FF2B5EF4-FFF2-40B4-BE49-F238E27FC236}">
                <a16:creationId xmlns:a16="http://schemas.microsoft.com/office/drawing/2014/main" id="{CE06EFDB-B3AD-9319-01FF-437B676B3D3C}"/>
              </a:ext>
            </a:extLst>
          </p:cNvPr>
          <p:cNvSpPr/>
          <p:nvPr/>
        </p:nvSpPr>
        <p:spPr>
          <a:xfrm>
            <a:off x="7620000" y="3096768"/>
            <a:ext cx="4206240" cy="512064"/>
          </a:xfrm>
          <a:prstGeom prst="rect">
            <a:avLst/>
          </a:prstGeom>
          <a:noFill/>
          <a:ln/>
        </p:spPr>
        <p:txBody>
          <a:bodyPr wrap="square" lIns="33867" tIns="33867" rIns="33867" bIns="33867"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a:ln>
                  <a:noFill/>
                </a:ln>
                <a:solidFill>
                  <a:srgbClr val="E0F2F4"/>
                </a:solidFill>
                <a:effectLst/>
                <a:uLnTx/>
                <a:uFillTx/>
                <a:latin typeface="Poppins" pitchFamily="34" charset="0"/>
                <a:ea typeface="Poppins" pitchFamily="34" charset="-122"/>
                <a:cs typeface="Poppins" pitchFamily="34" charset="-120"/>
              </a:rPr>
              <a:t>Have THCGME programs</a:t>
            </a:r>
            <a:endParaRPr kumimoji="0" lang="en-US" sz="1467" b="0" i="0" u="none" strike="noStrike" kern="0" cap="none" spc="0" normalizeH="0" baseline="0" noProof="0">
              <a:ln>
                <a:noFill/>
              </a:ln>
              <a:solidFill>
                <a:prstClr val="black"/>
              </a:solidFill>
              <a:effectLst/>
              <a:uLnTx/>
              <a:uFillTx/>
            </a:endParaRPr>
          </a:p>
        </p:txBody>
      </p:sp>
      <p:sp>
        <p:nvSpPr>
          <p:cNvPr id="12" name="Shape 8">
            <a:extLst>
              <a:ext uri="{FF2B5EF4-FFF2-40B4-BE49-F238E27FC236}">
                <a16:creationId xmlns:a16="http://schemas.microsoft.com/office/drawing/2014/main" id="{5E05DF24-813C-E415-F3CF-66F1B9C75403}"/>
              </a:ext>
            </a:extLst>
          </p:cNvPr>
          <p:cNvSpPr/>
          <p:nvPr/>
        </p:nvSpPr>
        <p:spPr>
          <a:xfrm>
            <a:off x="7559040" y="3840480"/>
            <a:ext cx="4328160" cy="1121664"/>
          </a:xfrm>
          <a:prstGeom prst="rect">
            <a:avLst/>
          </a:prstGeom>
          <a:solidFill>
            <a:srgbClr val="007CA4"/>
          </a:solidFill>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5" name="Shape 11">
            <a:extLst>
              <a:ext uri="{FF2B5EF4-FFF2-40B4-BE49-F238E27FC236}">
                <a16:creationId xmlns:a16="http://schemas.microsoft.com/office/drawing/2014/main" id="{6E9B7AE7-0324-34AB-D6D2-0E4B4D10D14A}"/>
              </a:ext>
            </a:extLst>
          </p:cNvPr>
          <p:cNvSpPr/>
          <p:nvPr/>
        </p:nvSpPr>
        <p:spPr>
          <a:xfrm>
            <a:off x="7559040" y="5120640"/>
            <a:ext cx="4328160" cy="1121664"/>
          </a:xfrm>
          <a:prstGeom prst="rect">
            <a:avLst/>
          </a:prstGeom>
          <a:solidFill>
            <a:srgbClr val="007CA4"/>
          </a:solidFill>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6" name="Text 12">
            <a:extLst>
              <a:ext uri="{FF2B5EF4-FFF2-40B4-BE49-F238E27FC236}">
                <a16:creationId xmlns:a16="http://schemas.microsoft.com/office/drawing/2014/main" id="{A621C2D3-11B8-9F2C-B7CC-27DD795EE03E}"/>
              </a:ext>
            </a:extLst>
          </p:cNvPr>
          <p:cNvSpPr/>
          <p:nvPr/>
        </p:nvSpPr>
        <p:spPr>
          <a:xfrm>
            <a:off x="7637172" y="3891481"/>
            <a:ext cx="4206240" cy="512064"/>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2667" b="1" i="0" u="none" strike="noStrike" kern="0" cap="none" spc="0" normalizeH="0" baseline="0" noProof="0">
                <a:ln>
                  <a:noFill/>
                </a:ln>
                <a:solidFill>
                  <a:schemeClr val="bg1"/>
                </a:solidFill>
                <a:effectLst/>
                <a:uLnTx/>
                <a:uFillTx/>
                <a:latin typeface="Poppins" pitchFamily="34" charset="0"/>
                <a:ea typeface="Poppins" pitchFamily="34" charset="-122"/>
                <a:cs typeface="Poppins" pitchFamily="34" charset="-120"/>
              </a:rPr>
              <a:t>All CHCs</a:t>
            </a:r>
            <a:endParaRPr kumimoji="0" lang="en-US" sz="2667" b="0" i="0" u="none" strike="noStrike" kern="0" cap="none" spc="0" normalizeH="0" baseline="0" noProof="0">
              <a:ln>
                <a:noFill/>
              </a:ln>
              <a:solidFill>
                <a:schemeClr val="bg1"/>
              </a:solidFill>
              <a:effectLst/>
              <a:uLnTx/>
              <a:uFillTx/>
            </a:endParaRPr>
          </a:p>
        </p:txBody>
      </p:sp>
      <p:sp>
        <p:nvSpPr>
          <p:cNvPr id="17" name="Text 13">
            <a:extLst>
              <a:ext uri="{FF2B5EF4-FFF2-40B4-BE49-F238E27FC236}">
                <a16:creationId xmlns:a16="http://schemas.microsoft.com/office/drawing/2014/main" id="{213F2051-1D3F-FEFC-9CEB-D38D6C40A4BA}"/>
              </a:ext>
            </a:extLst>
          </p:cNvPr>
          <p:cNvSpPr/>
          <p:nvPr/>
        </p:nvSpPr>
        <p:spPr>
          <a:xfrm>
            <a:off x="7637172" y="4403545"/>
            <a:ext cx="4206240" cy="512064"/>
          </a:xfrm>
          <a:prstGeom prst="rect">
            <a:avLst/>
          </a:prstGeom>
          <a:noFill/>
          <a:ln/>
        </p:spPr>
        <p:txBody>
          <a:bodyPr wrap="square" lIns="33867" tIns="33867" rIns="33867" bIns="33867"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a:ln>
                  <a:noFill/>
                </a:ln>
                <a:solidFill>
                  <a:srgbClr val="E0F2F4"/>
                </a:solidFill>
                <a:effectLst/>
                <a:uLnTx/>
                <a:uFillTx/>
                <a:latin typeface="Poppins" pitchFamily="34" charset="0"/>
                <a:ea typeface="Poppins" pitchFamily="34" charset="-122"/>
                <a:cs typeface="Poppins" pitchFamily="34" charset="-120"/>
              </a:rPr>
              <a:t>Should have the opportunity to become THCs</a:t>
            </a:r>
            <a:endParaRPr kumimoji="0" lang="en-US" sz="1467" b="0" i="0" u="none" strike="noStrike" kern="0" cap="none" spc="0" normalizeH="0" baseline="0" noProof="0">
              <a:ln>
                <a:noFill/>
              </a:ln>
              <a:solidFill>
                <a:prstClr val="black"/>
              </a:solidFill>
              <a:effectLst/>
              <a:uLnTx/>
              <a:uFillTx/>
            </a:endParaRPr>
          </a:p>
        </p:txBody>
      </p:sp>
      <p:sp>
        <p:nvSpPr>
          <p:cNvPr id="18" name="Shape 14">
            <a:extLst>
              <a:ext uri="{FF2B5EF4-FFF2-40B4-BE49-F238E27FC236}">
                <a16:creationId xmlns:a16="http://schemas.microsoft.com/office/drawing/2014/main" id="{608C1D6C-48F6-BFA9-7F5A-21A48824755E}"/>
              </a:ext>
            </a:extLst>
          </p:cNvPr>
          <p:cNvSpPr/>
          <p:nvPr/>
        </p:nvSpPr>
        <p:spPr>
          <a:xfrm>
            <a:off x="487680" y="365760"/>
            <a:ext cx="85344" cy="1341120"/>
          </a:xfrm>
          <a:prstGeom prst="rect">
            <a:avLst/>
          </a:prstGeom>
          <a:solidFill>
            <a:srgbClr val="E87200"/>
          </a:solidFill>
          <a:ln w="12700">
            <a:solidFill>
              <a:srgbClr val="E87200"/>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9" name="Text 15">
            <a:extLst>
              <a:ext uri="{FF2B5EF4-FFF2-40B4-BE49-F238E27FC236}">
                <a16:creationId xmlns:a16="http://schemas.microsoft.com/office/drawing/2014/main" id="{01BDA75C-903C-EF3C-1625-90869D547832}"/>
              </a:ext>
            </a:extLst>
          </p:cNvPr>
          <p:cNvSpPr/>
          <p:nvPr/>
        </p:nvSpPr>
        <p:spPr>
          <a:xfrm>
            <a:off x="731520" y="365760"/>
            <a:ext cx="6339840" cy="1341120"/>
          </a:xfrm>
          <a:prstGeom prst="rect">
            <a:avLst/>
          </a:prstGeom>
          <a:noFill/>
          <a:ln/>
        </p:spPr>
        <p:txBody>
          <a:bodyPr wrap="square"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4267" b="1"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T</a:t>
            </a:r>
            <a:r>
              <a:rPr kumimoji="0" lang="en-US" sz="3733" b="1"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HCGME at Scale—</a:t>
            </a:r>
            <a:endParaRPr kumimoji="0" lang="en-US" sz="3733" b="0" i="0" u="none" strike="noStrike" kern="0" cap="none" spc="0" normalizeH="0" baseline="0" noProof="0">
              <a:ln>
                <a:noFill/>
              </a:ln>
              <a:solidFill>
                <a:prstClr val="black"/>
              </a:solidFill>
              <a:effectLst/>
              <a:uLnTx/>
              <a:uFillTx/>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US" sz="3733" b="1"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The Proof of Concept</a:t>
            </a:r>
            <a:endParaRPr kumimoji="0" lang="en-US" sz="3733" b="0" i="0" u="none" strike="noStrike" kern="0" cap="none" spc="0" normalizeH="0" baseline="0" noProof="0">
              <a:ln>
                <a:noFill/>
              </a:ln>
              <a:solidFill>
                <a:prstClr val="black"/>
              </a:solidFill>
              <a:effectLst/>
              <a:uLnTx/>
              <a:uFillTx/>
            </a:endParaRPr>
          </a:p>
        </p:txBody>
      </p:sp>
      <p:sp>
        <p:nvSpPr>
          <p:cNvPr id="20" name="Shape 16">
            <a:extLst>
              <a:ext uri="{FF2B5EF4-FFF2-40B4-BE49-F238E27FC236}">
                <a16:creationId xmlns:a16="http://schemas.microsoft.com/office/drawing/2014/main" id="{FFDAE3D6-2225-C8AF-34CD-A9B8EA4C90AA}"/>
              </a:ext>
            </a:extLst>
          </p:cNvPr>
          <p:cNvSpPr/>
          <p:nvPr/>
        </p:nvSpPr>
        <p:spPr>
          <a:xfrm>
            <a:off x="487680" y="1889760"/>
            <a:ext cx="6583680" cy="48768"/>
          </a:xfrm>
          <a:prstGeom prst="rect">
            <a:avLst/>
          </a:prstGeom>
          <a:solidFill>
            <a:srgbClr val="E87200"/>
          </a:solidFill>
          <a:ln w="12700">
            <a:solidFill>
              <a:srgbClr val="E87200"/>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21" name="Text 17">
            <a:extLst>
              <a:ext uri="{FF2B5EF4-FFF2-40B4-BE49-F238E27FC236}">
                <a16:creationId xmlns:a16="http://schemas.microsoft.com/office/drawing/2014/main" id="{6A70087A-1E7B-F965-B616-F9D98E4206FF}"/>
              </a:ext>
            </a:extLst>
          </p:cNvPr>
          <p:cNvSpPr/>
          <p:nvPr/>
        </p:nvSpPr>
        <p:spPr>
          <a:xfrm>
            <a:off x="304800" y="2008707"/>
            <a:ext cx="7010400" cy="4267200"/>
          </a:xfrm>
          <a:prstGeom prst="rect">
            <a:avLst/>
          </a:prstGeom>
          <a:noFill/>
          <a:ln/>
        </p:spPr>
        <p:txBody>
          <a:bodyPr wrap="square" rtlCol="0" anchor="t"/>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THCGME is the most effective and efficient program for training primary care physicians — yet it's significantly underfunded.</a:t>
            </a:r>
            <a:endParaRPr kumimoji="0" lang="en-US" sz="3200" b="0" i="0" u="none" strike="noStrike" kern="0" cap="none" spc="0" normalizeH="0" baseline="0" noProof="0">
              <a:ln>
                <a:noFill/>
              </a:ln>
              <a:solidFill>
                <a:prstClr val="black"/>
              </a:solidFill>
              <a:effectLst/>
              <a:uLnTx/>
              <a:uFillTx/>
            </a:endParaRPr>
          </a:p>
          <a:p>
            <a:pPr marL="0" marR="0" lvl="0" indent="0" defTabSz="121917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black"/>
              </a:solidFill>
              <a:effectLst/>
              <a:uLnTx/>
              <a:uFillTx/>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With </a:t>
            </a:r>
            <a:r>
              <a:rPr kumimoji="0" lang="en-US" sz="3200" b="1"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current funding</a:t>
            </a:r>
            <a:r>
              <a:rPr kumimoji="0" lang="en-US" sz="3200" b="0"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 HRSA projects the THCGME program </a:t>
            </a:r>
            <a:r>
              <a:rPr kumimoji="0" lang="en-US" sz="3200" b="1"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will support 1,550 FTEs in 2029</a:t>
            </a:r>
            <a:r>
              <a:rPr kumimoji="0" lang="en-US" sz="3200" b="0"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a:t>
            </a:r>
          </a:p>
          <a:p>
            <a:pPr marL="0" marR="0" lvl="0" indent="0" defTabSz="1219170" eaLnBrk="1" fontAlgn="auto" latinLnBrk="0" hangingPunct="1">
              <a:lnSpc>
                <a:spcPct val="100000"/>
              </a:lnSpc>
              <a:spcBef>
                <a:spcPts val="0"/>
              </a:spcBef>
              <a:spcAft>
                <a:spcPts val="0"/>
              </a:spcAft>
              <a:buClrTx/>
              <a:buSzTx/>
              <a:buFontTx/>
              <a:buNone/>
              <a:tabLst/>
              <a:defRPr/>
            </a:pPr>
            <a:endParaRPr lang="en-US" sz="3200" kern="0">
              <a:solidFill>
                <a:srgbClr val="0A2342"/>
              </a:solidFill>
              <a:latin typeface="Poppins" pitchFamily="34" charset="0"/>
              <a:ea typeface="Poppins" pitchFamily="34" charset="-122"/>
              <a:cs typeface="Poppins" pitchFamily="34" charset="-12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We need to </a:t>
            </a:r>
            <a:r>
              <a:rPr kumimoji="0" lang="en-US" sz="3200" b="1"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grow THCGME so that all CHCs </a:t>
            </a:r>
            <a:r>
              <a:rPr kumimoji="0" lang="en-US" sz="3200" b="0"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(who want to be) </a:t>
            </a:r>
            <a:r>
              <a:rPr kumimoji="0" lang="en-US" sz="3200" b="1"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can become THCs</a:t>
            </a:r>
            <a:r>
              <a:rPr kumimoji="0" lang="en-US" sz="3200" b="0"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a:t>
            </a:r>
            <a:endParaRPr kumimoji="0" lang="en-US" sz="3200" b="0" i="0" u="none" strike="noStrike" kern="0" cap="none" spc="0" normalizeH="0" baseline="0" noProof="0">
              <a:ln>
                <a:noFill/>
              </a:ln>
              <a:solidFill>
                <a:prstClr val="black"/>
              </a:solidFill>
              <a:effectLst/>
              <a:uLnTx/>
              <a:uFillTx/>
            </a:endParaRPr>
          </a:p>
        </p:txBody>
      </p:sp>
      <p:sp>
        <p:nvSpPr>
          <p:cNvPr id="22" name="Shape 18">
            <a:extLst>
              <a:ext uri="{FF2B5EF4-FFF2-40B4-BE49-F238E27FC236}">
                <a16:creationId xmlns:a16="http://schemas.microsoft.com/office/drawing/2014/main" id="{0689D12D-25DF-87CA-4033-7CC5114242ED}"/>
              </a:ext>
            </a:extLst>
          </p:cNvPr>
          <p:cNvSpPr/>
          <p:nvPr/>
        </p:nvSpPr>
        <p:spPr>
          <a:xfrm>
            <a:off x="-351692" y="7780372"/>
            <a:ext cx="12192000" cy="249936"/>
          </a:xfrm>
          <a:prstGeom prst="rect">
            <a:avLst/>
          </a:prstGeom>
          <a:solidFill>
            <a:srgbClr val="003C6A"/>
          </a:solidFill>
          <a:ln w="12700">
            <a:solidFill>
              <a:srgbClr val="003C6A"/>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3" name="Text 9">
            <a:extLst>
              <a:ext uri="{FF2B5EF4-FFF2-40B4-BE49-F238E27FC236}">
                <a16:creationId xmlns:a16="http://schemas.microsoft.com/office/drawing/2014/main" id="{212531FF-2205-CCFC-5217-2FEA92858F33}"/>
              </a:ext>
            </a:extLst>
          </p:cNvPr>
          <p:cNvSpPr/>
          <p:nvPr/>
        </p:nvSpPr>
        <p:spPr>
          <a:xfrm>
            <a:off x="7620000" y="5152752"/>
            <a:ext cx="4206240" cy="512064"/>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2667" b="1" i="0" u="none" strike="noStrike" kern="0" cap="none" spc="0" normalizeH="0" baseline="0" noProof="0">
                <a:ln>
                  <a:noFill/>
                </a:ln>
                <a:solidFill>
                  <a:schemeClr val="bg1"/>
                </a:solidFill>
                <a:effectLst/>
                <a:uLnTx/>
                <a:uFillTx/>
                <a:latin typeface="Poppins" pitchFamily="34" charset="0"/>
                <a:ea typeface="Poppins" pitchFamily="34" charset="-122"/>
                <a:cs typeface="Poppins" pitchFamily="34" charset="-120"/>
              </a:rPr>
              <a:t>$1.5B</a:t>
            </a:r>
            <a:endParaRPr kumimoji="0" lang="en-US" sz="2667" b="0" i="0" u="none" strike="noStrike" kern="0" cap="none" spc="0" normalizeH="0" baseline="0" noProof="0">
              <a:ln>
                <a:noFill/>
              </a:ln>
              <a:solidFill>
                <a:schemeClr val="bg1"/>
              </a:solidFill>
              <a:effectLst/>
              <a:uLnTx/>
              <a:uFillTx/>
            </a:endParaRPr>
          </a:p>
        </p:txBody>
      </p:sp>
      <p:sp>
        <p:nvSpPr>
          <p:cNvPr id="4" name="Text 10">
            <a:extLst>
              <a:ext uri="{FF2B5EF4-FFF2-40B4-BE49-F238E27FC236}">
                <a16:creationId xmlns:a16="http://schemas.microsoft.com/office/drawing/2014/main" id="{57B3DF49-BCF7-AD26-BEC2-02AD9385821C}"/>
              </a:ext>
            </a:extLst>
          </p:cNvPr>
          <p:cNvSpPr/>
          <p:nvPr/>
        </p:nvSpPr>
        <p:spPr>
          <a:xfrm>
            <a:off x="7620000" y="5664816"/>
            <a:ext cx="4206240" cy="512064"/>
          </a:xfrm>
          <a:prstGeom prst="rect">
            <a:avLst/>
          </a:prstGeom>
          <a:noFill/>
          <a:ln/>
        </p:spPr>
        <p:txBody>
          <a:bodyPr wrap="square" lIns="33867" tIns="33867" rIns="33867" bIns="33867"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lang="en-US" sz="1467" kern="0">
                <a:solidFill>
                  <a:srgbClr val="E0F2F4"/>
                </a:solidFill>
                <a:latin typeface="Poppins" pitchFamily="34" charset="0"/>
                <a:ea typeface="Poppins" pitchFamily="34" charset="-122"/>
                <a:cs typeface="Poppins" pitchFamily="34" charset="-120"/>
              </a:rPr>
              <a:t>Leverage </a:t>
            </a:r>
            <a:r>
              <a:rPr kumimoji="0" lang="en-US" sz="1467" b="0" i="0" u="none" strike="noStrike" kern="0" cap="none" spc="0" normalizeH="0" baseline="0" noProof="0">
                <a:ln>
                  <a:noFill/>
                </a:ln>
                <a:solidFill>
                  <a:srgbClr val="E0F2F4"/>
                </a:solidFill>
                <a:effectLst/>
                <a:uLnTx/>
                <a:uFillTx/>
                <a:latin typeface="Poppins" pitchFamily="34" charset="0"/>
                <a:ea typeface="Poppins" pitchFamily="34" charset="-122"/>
                <a:cs typeface="Poppins" pitchFamily="34" charset="-120"/>
              </a:rPr>
              <a:t>5% GME spend to </a:t>
            </a:r>
            <a:r>
              <a:rPr lang="en-US" sz="1467" kern="0">
                <a:solidFill>
                  <a:srgbClr val="E0F2F4"/>
                </a:solidFill>
                <a:latin typeface="Poppins" pitchFamily="34" charset="0"/>
                <a:ea typeface="Poppins" pitchFamily="34" charset="-122"/>
                <a:cs typeface="Poppins" pitchFamily="34" charset="-120"/>
              </a:rPr>
              <a:t>the</a:t>
            </a:r>
            <a:r>
              <a:rPr kumimoji="0" lang="en-US" sz="1467" b="0" i="0" u="none" strike="noStrike" kern="0" cap="none" spc="0" normalizeH="0" baseline="0" noProof="0">
                <a:ln>
                  <a:noFill/>
                </a:ln>
                <a:solidFill>
                  <a:srgbClr val="E0F2F4"/>
                </a:solidFill>
                <a:effectLst/>
                <a:uLnTx/>
                <a:uFillTx/>
                <a:latin typeface="Poppins" pitchFamily="34" charset="0"/>
                <a:ea typeface="Poppins" pitchFamily="34" charset="-122"/>
                <a:cs typeface="Poppins" pitchFamily="34" charset="-120"/>
              </a:rPr>
              <a:t> </a:t>
            </a:r>
          </a:p>
          <a:p>
            <a:pPr marL="0" marR="0" lvl="0" indent="0" algn="ctr" defTabSz="1219170" eaLnBrk="1" fontAlgn="auto" latinLnBrk="0" hangingPunct="1">
              <a:lnSpc>
                <a:spcPct val="100000"/>
              </a:lnSpc>
              <a:spcBef>
                <a:spcPts val="0"/>
              </a:spcBef>
              <a:spcAft>
                <a:spcPts val="0"/>
              </a:spcAft>
              <a:buClrTx/>
              <a:buSzTx/>
              <a:buFontTx/>
              <a:buNone/>
              <a:tabLst/>
              <a:defRPr/>
            </a:pPr>
            <a:r>
              <a:rPr lang="en-US" sz="1467" kern="0">
                <a:solidFill>
                  <a:srgbClr val="E0F2F4"/>
                </a:solidFill>
                <a:latin typeface="Poppins" pitchFamily="34" charset="0"/>
                <a:ea typeface="Poppins" pitchFamily="34" charset="-122"/>
                <a:cs typeface="Poppins" pitchFamily="34" charset="-120"/>
              </a:rPr>
              <a:t>THCGME Program</a:t>
            </a:r>
            <a:endParaRPr kumimoji="0" lang="en-US" sz="1467"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96343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BEB18-2B50-B284-6C56-0ACE737F81CB}"/>
            </a:ext>
          </a:extLst>
        </p:cNvPr>
        <p:cNvGrpSpPr/>
        <p:nvPr/>
      </p:nvGrpSpPr>
      <p:grpSpPr>
        <a:xfrm>
          <a:off x="0" y="0"/>
          <a:ext cx="0" cy="0"/>
          <a:chOff x="0" y="0"/>
          <a:chExt cx="0" cy="0"/>
        </a:xfrm>
      </p:grpSpPr>
      <p:sp>
        <p:nvSpPr>
          <p:cNvPr id="56" name="Shape 1">
            <a:extLst>
              <a:ext uri="{FF2B5EF4-FFF2-40B4-BE49-F238E27FC236}">
                <a16:creationId xmlns:a16="http://schemas.microsoft.com/office/drawing/2014/main" id="{42692100-5071-1079-AF8E-4AA8FD14A357}"/>
              </a:ext>
            </a:extLst>
          </p:cNvPr>
          <p:cNvSpPr/>
          <p:nvPr/>
        </p:nvSpPr>
        <p:spPr>
          <a:xfrm>
            <a:off x="0" y="0"/>
            <a:ext cx="5730240" cy="6858000"/>
          </a:xfrm>
          <a:prstGeom prst="rect">
            <a:avLst/>
          </a:prstGeom>
          <a:solidFill>
            <a:srgbClr val="003C6A"/>
          </a:solidFill>
          <a:ln w="12700">
            <a:solidFill>
              <a:srgbClr val="0A3E47"/>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200"/>
          </a:p>
        </p:txBody>
      </p:sp>
      <p:sp>
        <p:nvSpPr>
          <p:cNvPr id="57" name="Text 2">
            <a:extLst>
              <a:ext uri="{FF2B5EF4-FFF2-40B4-BE49-F238E27FC236}">
                <a16:creationId xmlns:a16="http://schemas.microsoft.com/office/drawing/2014/main" id="{8FB3EB8F-D071-396A-F471-38AE92C42A01}"/>
              </a:ext>
            </a:extLst>
          </p:cNvPr>
          <p:cNvSpPr/>
          <p:nvPr/>
        </p:nvSpPr>
        <p:spPr>
          <a:xfrm>
            <a:off x="426720" y="365760"/>
            <a:ext cx="4876800" cy="426720"/>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en-US" sz="1467" b="1" kern="0" spc="400">
                <a:solidFill>
                  <a:srgbClr val="E87200"/>
                </a:solidFill>
                <a:latin typeface="Poppins" pitchFamily="34" charset="0"/>
                <a:ea typeface="Poppins" pitchFamily="34" charset="-122"/>
                <a:cs typeface="Poppins" pitchFamily="34" charset="-120"/>
              </a:rPr>
              <a:t>THE OPPORTUNITY</a:t>
            </a:r>
            <a:endParaRPr lang="en-US" sz="1467">
              <a:solidFill>
                <a:srgbClr val="E87200"/>
              </a:solidFill>
            </a:endParaRPr>
          </a:p>
        </p:txBody>
      </p:sp>
      <p:sp>
        <p:nvSpPr>
          <p:cNvPr id="58" name="Text 3">
            <a:extLst>
              <a:ext uri="{FF2B5EF4-FFF2-40B4-BE49-F238E27FC236}">
                <a16:creationId xmlns:a16="http://schemas.microsoft.com/office/drawing/2014/main" id="{14F488BD-378D-83C9-E99A-31ED4E3323B8}"/>
              </a:ext>
            </a:extLst>
          </p:cNvPr>
          <p:cNvSpPr/>
          <p:nvPr/>
        </p:nvSpPr>
        <p:spPr>
          <a:xfrm>
            <a:off x="426720" y="792480"/>
            <a:ext cx="4876800" cy="1341120"/>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nSpc>
                <a:spcPct val="110000"/>
              </a:lnSpc>
              <a:buNone/>
            </a:pPr>
            <a:r>
              <a:rPr lang="en-US" sz="3733" b="1">
                <a:solidFill>
                  <a:srgbClr val="FFFFFF"/>
                </a:solidFill>
                <a:latin typeface="Poppins" pitchFamily="34" charset="0"/>
                <a:ea typeface="Poppins" pitchFamily="34" charset="-122"/>
                <a:cs typeface="Poppins" pitchFamily="34" charset="-120"/>
              </a:rPr>
              <a:t>Ecology of</a:t>
            </a:r>
            <a:endParaRPr lang="en-US" sz="3733"/>
          </a:p>
          <a:p>
            <a:pPr marL="0" indent="0">
              <a:lnSpc>
                <a:spcPct val="110000"/>
              </a:lnSpc>
              <a:buNone/>
            </a:pPr>
            <a:r>
              <a:rPr lang="en-US" sz="3733" b="1">
                <a:solidFill>
                  <a:srgbClr val="FFFFFF"/>
                </a:solidFill>
                <a:latin typeface="Poppins" pitchFamily="34" charset="0"/>
                <a:ea typeface="Poppins" pitchFamily="34" charset="-122"/>
                <a:cs typeface="Poppins" pitchFamily="34" charset="-120"/>
              </a:rPr>
              <a:t>Medical Care</a:t>
            </a:r>
            <a:endParaRPr lang="en-US" sz="3733"/>
          </a:p>
        </p:txBody>
      </p:sp>
      <p:sp>
        <p:nvSpPr>
          <p:cNvPr id="59" name="Shape 4">
            <a:extLst>
              <a:ext uri="{FF2B5EF4-FFF2-40B4-BE49-F238E27FC236}">
                <a16:creationId xmlns:a16="http://schemas.microsoft.com/office/drawing/2014/main" id="{3E6D2887-D7FE-F734-2D0A-C165AE287DB1}"/>
              </a:ext>
            </a:extLst>
          </p:cNvPr>
          <p:cNvSpPr/>
          <p:nvPr/>
        </p:nvSpPr>
        <p:spPr>
          <a:xfrm>
            <a:off x="426720" y="2218944"/>
            <a:ext cx="4267200" cy="0"/>
          </a:xfrm>
          <a:prstGeom prst="line">
            <a:avLst/>
          </a:prstGeom>
          <a:noFill/>
          <a:ln w="25400">
            <a:solidFill>
              <a:srgbClr val="E8A820"/>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200"/>
          </a:p>
        </p:txBody>
      </p:sp>
      <p:sp>
        <p:nvSpPr>
          <p:cNvPr id="60" name="Text 5">
            <a:extLst>
              <a:ext uri="{FF2B5EF4-FFF2-40B4-BE49-F238E27FC236}">
                <a16:creationId xmlns:a16="http://schemas.microsoft.com/office/drawing/2014/main" id="{E85E3311-7C24-6055-D43A-4DDAAF96640E}"/>
              </a:ext>
            </a:extLst>
          </p:cNvPr>
          <p:cNvSpPr/>
          <p:nvPr/>
        </p:nvSpPr>
        <p:spPr>
          <a:xfrm>
            <a:off x="426720" y="2377440"/>
            <a:ext cx="4998720" cy="1950720"/>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nSpc>
                <a:spcPct val="150000"/>
              </a:lnSpc>
              <a:buNone/>
            </a:pPr>
            <a:r>
              <a:rPr lang="en-US" sz="1600">
                <a:solidFill>
                  <a:srgbClr val="E8EDF2"/>
                </a:solidFill>
                <a:latin typeface="Poppins" pitchFamily="34" charset="0"/>
                <a:ea typeface="Poppins" pitchFamily="34" charset="-122"/>
                <a:cs typeface="Poppins" pitchFamily="34" charset="-120"/>
              </a:rPr>
              <a:t>We're focusing on building and training the workforce of tomorrow at academic medical centers.  We need to train the workforce locally in communities where primary care and prevention is delivered.</a:t>
            </a:r>
            <a:endParaRPr lang="en-US" sz="1600"/>
          </a:p>
        </p:txBody>
      </p:sp>
      <p:sp>
        <p:nvSpPr>
          <p:cNvPr id="61" name="Shape 6">
            <a:extLst>
              <a:ext uri="{FF2B5EF4-FFF2-40B4-BE49-F238E27FC236}">
                <a16:creationId xmlns:a16="http://schemas.microsoft.com/office/drawing/2014/main" id="{D46A91E1-13A9-DEE9-0658-CA677ACE71E3}"/>
              </a:ext>
            </a:extLst>
          </p:cNvPr>
          <p:cNvSpPr/>
          <p:nvPr/>
        </p:nvSpPr>
        <p:spPr>
          <a:xfrm>
            <a:off x="426720" y="4450080"/>
            <a:ext cx="4876800" cy="1889760"/>
          </a:xfrm>
          <a:prstGeom prst="rect">
            <a:avLst/>
          </a:prstGeom>
          <a:solidFill>
            <a:srgbClr val="007CA4"/>
          </a:solidFill>
          <a:ln w="12700">
            <a:solidFill>
              <a:srgbClr val="006B74"/>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200"/>
          </a:p>
        </p:txBody>
      </p:sp>
      <p:sp>
        <p:nvSpPr>
          <p:cNvPr id="62" name="Text 7">
            <a:extLst>
              <a:ext uri="{FF2B5EF4-FFF2-40B4-BE49-F238E27FC236}">
                <a16:creationId xmlns:a16="http://schemas.microsoft.com/office/drawing/2014/main" id="{F6BB9D9E-E01C-A7EE-D698-DA3201F1F6FC}"/>
              </a:ext>
            </a:extLst>
          </p:cNvPr>
          <p:cNvSpPr/>
          <p:nvPr/>
        </p:nvSpPr>
        <p:spPr>
          <a:xfrm>
            <a:off x="609600" y="4535424"/>
            <a:ext cx="4511040" cy="1706880"/>
          </a:xfrm>
          <a:prstGeom prst="rect">
            <a:avLst/>
          </a:prstGeom>
          <a:noFill/>
          <a:ln/>
        </p:spPr>
        <p:txBody>
          <a:bodyPr wrap="square" lIns="67733" tIns="67733" rIns="67733" bIns="67733"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nSpc>
                <a:spcPct val="140000"/>
              </a:lnSpc>
            </a:pPr>
            <a:r>
              <a:rPr lang="en-US" sz="1467" i="1">
                <a:solidFill>
                  <a:srgbClr val="FFFFFF"/>
                </a:solidFill>
                <a:latin typeface="Poppins" pitchFamily="34" charset="0"/>
                <a:ea typeface="Poppins" pitchFamily="34" charset="-122"/>
                <a:cs typeface="Poppins" pitchFamily="34" charset="-120"/>
              </a:rPr>
              <a:t>"We can’t build the primary care workforce of tomorrow if we’re too focused on the 1% who are hospitalized or the &lt;0.1% who go to academic medical centers."</a:t>
            </a:r>
            <a:endParaRPr lang="en-US" sz="1467"/>
          </a:p>
        </p:txBody>
      </p:sp>
      <p:sp>
        <p:nvSpPr>
          <p:cNvPr id="63" name="Text 8">
            <a:extLst>
              <a:ext uri="{FF2B5EF4-FFF2-40B4-BE49-F238E27FC236}">
                <a16:creationId xmlns:a16="http://schemas.microsoft.com/office/drawing/2014/main" id="{D9C201E4-3AE5-2A8C-02A0-98B46C7D5212}"/>
              </a:ext>
            </a:extLst>
          </p:cNvPr>
          <p:cNvSpPr/>
          <p:nvPr/>
        </p:nvSpPr>
        <p:spPr>
          <a:xfrm>
            <a:off x="5974080" y="227904"/>
            <a:ext cx="5852160" cy="463296"/>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en-US" sz="1600" b="1">
                <a:solidFill>
                  <a:srgbClr val="003C6A"/>
                </a:solidFill>
                <a:latin typeface="Poppins" pitchFamily="34" charset="0"/>
                <a:ea typeface="Poppins" pitchFamily="34" charset="-122"/>
                <a:cs typeface="Poppins" pitchFamily="34" charset="-120"/>
              </a:rPr>
              <a:t>In a Typical Month per 1,000 People:</a:t>
            </a:r>
            <a:endParaRPr lang="en-US" sz="1600">
              <a:solidFill>
                <a:srgbClr val="003C6A"/>
              </a:solidFill>
            </a:endParaRPr>
          </a:p>
        </p:txBody>
      </p:sp>
      <p:sp>
        <p:nvSpPr>
          <p:cNvPr id="79" name="Text 24">
            <a:extLst>
              <a:ext uri="{FF2B5EF4-FFF2-40B4-BE49-F238E27FC236}">
                <a16:creationId xmlns:a16="http://schemas.microsoft.com/office/drawing/2014/main" id="{798F3D4A-977A-34C3-B2B7-8D6FBA8B7A50}"/>
              </a:ext>
            </a:extLst>
          </p:cNvPr>
          <p:cNvSpPr/>
          <p:nvPr/>
        </p:nvSpPr>
        <p:spPr>
          <a:xfrm>
            <a:off x="5962081" y="6467856"/>
            <a:ext cx="5852160" cy="390144"/>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en-US" sz="1400" b="1">
                <a:solidFill>
                  <a:srgbClr val="E87200"/>
                </a:solidFill>
                <a:latin typeface="Poppins" pitchFamily="34" charset="0"/>
                <a:ea typeface="Poppins" pitchFamily="34" charset="-122"/>
                <a:cs typeface="Poppins" pitchFamily="34" charset="-120"/>
              </a:rPr>
              <a:t>Train upstream → Retain and Recruit in Community</a:t>
            </a:r>
            <a:endParaRPr lang="en-US" sz="1400">
              <a:solidFill>
                <a:srgbClr val="E87200"/>
              </a:solidFill>
            </a:endParaRPr>
          </a:p>
        </p:txBody>
      </p:sp>
      <p:pic>
        <p:nvPicPr>
          <p:cNvPr id="11" name="Picture 10">
            <a:extLst>
              <a:ext uri="{FF2B5EF4-FFF2-40B4-BE49-F238E27FC236}">
                <a16:creationId xmlns:a16="http://schemas.microsoft.com/office/drawing/2014/main" id="{2FF12E38-FC6A-0767-6DF0-5458CBF078A4}"/>
              </a:ext>
            </a:extLst>
          </p:cNvPr>
          <p:cNvPicPr>
            <a:picLocks noChangeAspect="1"/>
          </p:cNvPicPr>
          <p:nvPr/>
        </p:nvPicPr>
        <p:blipFill>
          <a:blip r:embed="rId3"/>
          <a:stretch>
            <a:fillRect/>
          </a:stretch>
        </p:blipFill>
        <p:spPr>
          <a:xfrm>
            <a:off x="5974081" y="648558"/>
            <a:ext cx="4453079" cy="2874945"/>
          </a:xfrm>
          <a:prstGeom prst="rect">
            <a:avLst/>
          </a:prstGeom>
        </p:spPr>
      </p:pic>
      <p:pic>
        <p:nvPicPr>
          <p:cNvPr id="14" name="Picture 13">
            <a:extLst>
              <a:ext uri="{FF2B5EF4-FFF2-40B4-BE49-F238E27FC236}">
                <a16:creationId xmlns:a16="http://schemas.microsoft.com/office/drawing/2014/main" id="{03F6F6C2-7C36-4EE1-38B6-8E31057A059C}"/>
              </a:ext>
            </a:extLst>
          </p:cNvPr>
          <p:cNvPicPr>
            <a:picLocks noChangeAspect="1"/>
          </p:cNvPicPr>
          <p:nvPr/>
        </p:nvPicPr>
        <p:blipFill>
          <a:blip r:embed="rId4"/>
          <a:stretch>
            <a:fillRect/>
          </a:stretch>
        </p:blipFill>
        <p:spPr>
          <a:xfrm>
            <a:off x="6156960" y="3523504"/>
            <a:ext cx="3336989" cy="2874945"/>
          </a:xfrm>
          <a:prstGeom prst="rect">
            <a:avLst/>
          </a:prstGeom>
        </p:spPr>
      </p:pic>
    </p:spTree>
    <p:extLst>
      <p:ext uri="{BB962C8B-B14F-4D97-AF65-F5344CB8AC3E}">
        <p14:creationId xmlns:p14="http://schemas.microsoft.com/office/powerpoint/2010/main" val="1543522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C7D26-38C8-E442-C507-0EB4C95D314B}"/>
            </a:ext>
          </a:extLst>
        </p:cNvPr>
        <p:cNvGrpSpPr/>
        <p:nvPr/>
      </p:nvGrpSpPr>
      <p:grpSpPr>
        <a:xfrm>
          <a:off x="0" y="0"/>
          <a:ext cx="0" cy="0"/>
          <a:chOff x="0" y="0"/>
          <a:chExt cx="0" cy="0"/>
        </a:xfrm>
      </p:grpSpPr>
      <p:sp>
        <p:nvSpPr>
          <p:cNvPr id="5" name="Shape 1">
            <a:extLst>
              <a:ext uri="{FF2B5EF4-FFF2-40B4-BE49-F238E27FC236}">
                <a16:creationId xmlns:a16="http://schemas.microsoft.com/office/drawing/2014/main" id="{D4B6594F-EB27-C12A-111F-7A74347CE938}"/>
              </a:ext>
            </a:extLst>
          </p:cNvPr>
          <p:cNvSpPr/>
          <p:nvPr/>
        </p:nvSpPr>
        <p:spPr>
          <a:xfrm>
            <a:off x="7376160" y="85344"/>
            <a:ext cx="4815840" cy="6772656"/>
          </a:xfrm>
          <a:prstGeom prst="rect">
            <a:avLst/>
          </a:prstGeom>
          <a:solidFill>
            <a:srgbClr val="003C6A"/>
          </a:solidFill>
          <a:ln w="12700">
            <a:solidFill>
              <a:srgbClr val="006E7F"/>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9" name="Shape 5">
            <a:extLst>
              <a:ext uri="{FF2B5EF4-FFF2-40B4-BE49-F238E27FC236}">
                <a16:creationId xmlns:a16="http://schemas.microsoft.com/office/drawing/2014/main" id="{169E57D1-2078-0BCC-6CBC-20D18833E143}"/>
              </a:ext>
            </a:extLst>
          </p:cNvPr>
          <p:cNvSpPr/>
          <p:nvPr/>
        </p:nvSpPr>
        <p:spPr>
          <a:xfrm>
            <a:off x="7559040" y="2560320"/>
            <a:ext cx="4328160" cy="1121664"/>
          </a:xfrm>
          <a:prstGeom prst="rect">
            <a:avLst/>
          </a:prstGeom>
          <a:solidFill>
            <a:srgbClr val="007CA4"/>
          </a:solidFill>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 name="Text 6">
            <a:extLst>
              <a:ext uri="{FF2B5EF4-FFF2-40B4-BE49-F238E27FC236}">
                <a16:creationId xmlns:a16="http://schemas.microsoft.com/office/drawing/2014/main" id="{69D117B0-9849-FA8E-344E-E38201274E9A}"/>
              </a:ext>
            </a:extLst>
          </p:cNvPr>
          <p:cNvSpPr/>
          <p:nvPr/>
        </p:nvSpPr>
        <p:spPr>
          <a:xfrm>
            <a:off x="7620000" y="2584704"/>
            <a:ext cx="4206240" cy="512064"/>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2667" b="1" i="0" u="none" strike="noStrike" kern="0" cap="none" spc="0" normalizeH="0" baseline="0" noProof="0">
                <a:ln>
                  <a:noFill/>
                </a:ln>
                <a:solidFill>
                  <a:schemeClr val="bg1"/>
                </a:solidFill>
                <a:effectLst/>
                <a:uLnTx/>
                <a:uFillTx/>
                <a:latin typeface="Poppins" pitchFamily="34" charset="0"/>
                <a:ea typeface="Poppins" pitchFamily="34" charset="-122"/>
                <a:cs typeface="Poppins" pitchFamily="34" charset="-120"/>
              </a:rPr>
              <a:t>$21.2B</a:t>
            </a:r>
            <a:endParaRPr kumimoji="0" lang="en-US" sz="2667" b="0" i="0" u="none" strike="noStrike" kern="0" cap="none" spc="0" normalizeH="0" baseline="0" noProof="0">
              <a:ln>
                <a:noFill/>
              </a:ln>
              <a:solidFill>
                <a:schemeClr val="bg1"/>
              </a:solidFill>
              <a:effectLst/>
              <a:uLnTx/>
              <a:uFillTx/>
            </a:endParaRPr>
          </a:p>
        </p:txBody>
      </p:sp>
      <p:sp>
        <p:nvSpPr>
          <p:cNvPr id="11" name="Text 7">
            <a:extLst>
              <a:ext uri="{FF2B5EF4-FFF2-40B4-BE49-F238E27FC236}">
                <a16:creationId xmlns:a16="http://schemas.microsoft.com/office/drawing/2014/main" id="{3C25FD31-C207-90CE-6690-E74B6C010E1D}"/>
              </a:ext>
            </a:extLst>
          </p:cNvPr>
          <p:cNvSpPr/>
          <p:nvPr/>
        </p:nvSpPr>
        <p:spPr>
          <a:xfrm>
            <a:off x="7620000" y="3096768"/>
            <a:ext cx="4206240" cy="512064"/>
          </a:xfrm>
          <a:prstGeom prst="rect">
            <a:avLst/>
          </a:prstGeom>
          <a:noFill/>
          <a:ln/>
        </p:spPr>
        <p:txBody>
          <a:bodyPr wrap="square" lIns="33867" tIns="33867" rIns="33867" bIns="33867"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a:ln>
                  <a:noFill/>
                </a:ln>
                <a:solidFill>
                  <a:srgbClr val="E0F2F4"/>
                </a:solidFill>
                <a:effectLst/>
                <a:uLnTx/>
                <a:uFillTx/>
                <a:latin typeface="Poppins" pitchFamily="34" charset="0"/>
                <a:ea typeface="Poppins" pitchFamily="34" charset="-122"/>
                <a:cs typeface="Poppins" pitchFamily="34" charset="-120"/>
              </a:rPr>
              <a:t>Medicare GME spending annually</a:t>
            </a:r>
            <a:endParaRPr kumimoji="0" lang="en-US" sz="1467" b="0" i="0" u="none" strike="noStrike" kern="0" cap="none" spc="0" normalizeH="0" baseline="0" noProof="0">
              <a:ln>
                <a:noFill/>
              </a:ln>
              <a:solidFill>
                <a:prstClr val="black"/>
              </a:solidFill>
              <a:effectLst/>
              <a:uLnTx/>
              <a:uFillTx/>
            </a:endParaRPr>
          </a:p>
        </p:txBody>
      </p:sp>
      <p:sp>
        <p:nvSpPr>
          <p:cNvPr id="12" name="Shape 8">
            <a:extLst>
              <a:ext uri="{FF2B5EF4-FFF2-40B4-BE49-F238E27FC236}">
                <a16:creationId xmlns:a16="http://schemas.microsoft.com/office/drawing/2014/main" id="{6DC083A8-CBB2-DC15-484D-1E49C39EDFC5}"/>
              </a:ext>
            </a:extLst>
          </p:cNvPr>
          <p:cNvSpPr/>
          <p:nvPr/>
        </p:nvSpPr>
        <p:spPr>
          <a:xfrm>
            <a:off x="7620000" y="3840480"/>
            <a:ext cx="4328160" cy="1121664"/>
          </a:xfrm>
          <a:prstGeom prst="rect">
            <a:avLst/>
          </a:prstGeom>
          <a:solidFill>
            <a:srgbClr val="007CA4"/>
          </a:solidFill>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3" name="Text 9">
            <a:extLst>
              <a:ext uri="{FF2B5EF4-FFF2-40B4-BE49-F238E27FC236}">
                <a16:creationId xmlns:a16="http://schemas.microsoft.com/office/drawing/2014/main" id="{1CDE9ABE-89EC-0BFF-C856-8D235E4390E2}"/>
              </a:ext>
            </a:extLst>
          </p:cNvPr>
          <p:cNvSpPr/>
          <p:nvPr/>
        </p:nvSpPr>
        <p:spPr>
          <a:xfrm>
            <a:off x="7620000" y="3864864"/>
            <a:ext cx="4206240" cy="512064"/>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lang="en-US" sz="2667" b="1" kern="0">
                <a:solidFill>
                  <a:schemeClr val="bg1"/>
                </a:solidFill>
                <a:latin typeface="Poppins" pitchFamily="34" charset="0"/>
                <a:ea typeface="Poppins" pitchFamily="34" charset="-122"/>
                <a:cs typeface="Poppins" pitchFamily="34" charset="-120"/>
              </a:rPr>
              <a:t>26%</a:t>
            </a:r>
            <a:endParaRPr kumimoji="0" lang="en-US" sz="2667" b="0" i="0" u="none" strike="noStrike" kern="0" cap="none" spc="0" normalizeH="0" baseline="0" noProof="0">
              <a:ln>
                <a:noFill/>
              </a:ln>
              <a:solidFill>
                <a:schemeClr val="bg1"/>
              </a:solidFill>
              <a:effectLst/>
              <a:uLnTx/>
              <a:uFillTx/>
            </a:endParaRPr>
          </a:p>
        </p:txBody>
      </p:sp>
      <p:sp>
        <p:nvSpPr>
          <p:cNvPr id="14" name="Text 10">
            <a:extLst>
              <a:ext uri="{FF2B5EF4-FFF2-40B4-BE49-F238E27FC236}">
                <a16:creationId xmlns:a16="http://schemas.microsoft.com/office/drawing/2014/main" id="{80265962-701A-53B5-1BE2-A6AFEC25868E}"/>
              </a:ext>
            </a:extLst>
          </p:cNvPr>
          <p:cNvSpPr/>
          <p:nvPr/>
        </p:nvSpPr>
        <p:spPr>
          <a:xfrm>
            <a:off x="7620000" y="4328160"/>
            <a:ext cx="4206240" cy="512064"/>
          </a:xfrm>
          <a:prstGeom prst="rect">
            <a:avLst/>
          </a:prstGeom>
          <a:noFill/>
          <a:ln/>
        </p:spPr>
        <p:txBody>
          <a:bodyPr wrap="square" lIns="33867" tIns="33867" rIns="33867" bIns="33867"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a:ln>
                  <a:noFill/>
                </a:ln>
                <a:solidFill>
                  <a:srgbClr val="E0F2F4"/>
                </a:solidFill>
                <a:effectLst/>
                <a:uLnTx/>
                <a:uFillTx/>
                <a:latin typeface="Poppins" pitchFamily="34" charset="0"/>
                <a:ea typeface="Poppins" pitchFamily="34" charset="-122"/>
                <a:cs typeface="Poppins" pitchFamily="34" charset="-120"/>
              </a:rPr>
              <a:t>Physicians working in primary care in 2023 </a:t>
            </a:r>
            <a:endParaRPr kumimoji="0" lang="en-US" sz="1467" b="0" i="0" u="none" strike="noStrike" kern="0" cap="none" spc="0" normalizeH="0" baseline="0" noProof="0">
              <a:ln>
                <a:noFill/>
              </a:ln>
              <a:solidFill>
                <a:prstClr val="black"/>
              </a:solidFill>
              <a:effectLst/>
              <a:uLnTx/>
              <a:uFillTx/>
            </a:endParaRPr>
          </a:p>
        </p:txBody>
      </p:sp>
      <p:sp>
        <p:nvSpPr>
          <p:cNvPr id="18" name="Shape 14">
            <a:extLst>
              <a:ext uri="{FF2B5EF4-FFF2-40B4-BE49-F238E27FC236}">
                <a16:creationId xmlns:a16="http://schemas.microsoft.com/office/drawing/2014/main" id="{E05C879D-EC7C-B6BC-F081-E13FBD7A1275}"/>
              </a:ext>
            </a:extLst>
          </p:cNvPr>
          <p:cNvSpPr/>
          <p:nvPr/>
        </p:nvSpPr>
        <p:spPr>
          <a:xfrm>
            <a:off x="487680" y="365760"/>
            <a:ext cx="85344" cy="1341120"/>
          </a:xfrm>
          <a:prstGeom prst="rect">
            <a:avLst/>
          </a:prstGeom>
          <a:solidFill>
            <a:srgbClr val="E87200"/>
          </a:solidFill>
          <a:ln w="12700">
            <a:solidFill>
              <a:srgbClr val="E87200"/>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9" name="Text 15">
            <a:extLst>
              <a:ext uri="{FF2B5EF4-FFF2-40B4-BE49-F238E27FC236}">
                <a16:creationId xmlns:a16="http://schemas.microsoft.com/office/drawing/2014/main" id="{B96D404D-0447-510C-974B-17C4A4CE8EB7}"/>
              </a:ext>
            </a:extLst>
          </p:cNvPr>
          <p:cNvSpPr/>
          <p:nvPr/>
        </p:nvSpPr>
        <p:spPr>
          <a:xfrm>
            <a:off x="731520" y="365760"/>
            <a:ext cx="6339840" cy="1341120"/>
          </a:xfrm>
          <a:prstGeom prst="rect">
            <a:avLst/>
          </a:prstGeom>
          <a:noFill/>
          <a:ln/>
        </p:spPr>
        <p:txBody>
          <a:bodyPr wrap="square"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4267" b="1"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R</a:t>
            </a:r>
            <a:r>
              <a:rPr kumimoji="0" lang="en-US" sz="3733" b="1"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EFORM GME to</a:t>
            </a:r>
            <a:endParaRPr kumimoji="0" lang="en-US" sz="3733" b="0" i="0" u="none" strike="noStrike" kern="0" cap="none" spc="0" normalizeH="0" baseline="0" noProof="0">
              <a:ln>
                <a:noFill/>
              </a:ln>
              <a:solidFill>
                <a:prstClr val="black"/>
              </a:solidFill>
              <a:effectLst/>
              <a:uLnTx/>
              <a:uFillTx/>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US" sz="3733" b="1"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Incentivize Primary Care</a:t>
            </a:r>
            <a:endParaRPr kumimoji="0" lang="en-US" sz="3733" b="0" i="0" u="none" strike="noStrike" kern="0" cap="none" spc="0" normalizeH="0" baseline="0" noProof="0">
              <a:ln>
                <a:noFill/>
              </a:ln>
              <a:solidFill>
                <a:prstClr val="black"/>
              </a:solidFill>
              <a:effectLst/>
              <a:uLnTx/>
              <a:uFillTx/>
            </a:endParaRPr>
          </a:p>
        </p:txBody>
      </p:sp>
      <p:sp>
        <p:nvSpPr>
          <p:cNvPr id="20" name="Shape 16">
            <a:extLst>
              <a:ext uri="{FF2B5EF4-FFF2-40B4-BE49-F238E27FC236}">
                <a16:creationId xmlns:a16="http://schemas.microsoft.com/office/drawing/2014/main" id="{305B16D0-721A-5A6B-3104-997D17250DAE}"/>
              </a:ext>
            </a:extLst>
          </p:cNvPr>
          <p:cNvSpPr/>
          <p:nvPr/>
        </p:nvSpPr>
        <p:spPr>
          <a:xfrm>
            <a:off x="487680" y="1889760"/>
            <a:ext cx="6583680" cy="48768"/>
          </a:xfrm>
          <a:prstGeom prst="rect">
            <a:avLst/>
          </a:prstGeom>
          <a:solidFill>
            <a:srgbClr val="E87200"/>
          </a:solidFill>
          <a:ln w="12700">
            <a:solidFill>
              <a:srgbClr val="E87200"/>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21" name="Text 17">
            <a:extLst>
              <a:ext uri="{FF2B5EF4-FFF2-40B4-BE49-F238E27FC236}">
                <a16:creationId xmlns:a16="http://schemas.microsoft.com/office/drawing/2014/main" id="{A37B9D0C-224D-4D5F-F2AA-538B18F3E236}"/>
              </a:ext>
            </a:extLst>
          </p:cNvPr>
          <p:cNvSpPr/>
          <p:nvPr/>
        </p:nvSpPr>
        <p:spPr>
          <a:xfrm>
            <a:off x="244264" y="1932517"/>
            <a:ext cx="6689513" cy="4485385"/>
          </a:xfrm>
          <a:prstGeom prst="rect">
            <a:avLst/>
          </a:prstGeom>
          <a:noFill/>
          <a:ln/>
        </p:spPr>
        <p:txBody>
          <a:bodyPr wrap="square" lIns="91440" tIns="45720" rIns="91440" bIns="45720" rtlCol="0" anchor="t"/>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defRPr/>
            </a:pPr>
            <a:r>
              <a:rPr lang="en-US" sz="2800" kern="0">
                <a:solidFill>
                  <a:srgbClr val="002060"/>
                </a:solidFill>
                <a:latin typeface="Poppins"/>
                <a:ea typeface="Poppins" pitchFamily="34" charset="-122"/>
                <a:cs typeface="Poppins"/>
              </a:rPr>
              <a:t>Reform GME funding to incentivize all GME programs (e.g., consider Robert Graham Center GME-IQ) to increase the percentage of graduates entering the  primary care workforce with our </a:t>
            </a:r>
            <a:r>
              <a:rPr lang="en-US" sz="2800" b="1" kern="0">
                <a:solidFill>
                  <a:srgbClr val="002060"/>
                </a:solidFill>
                <a:latin typeface="Poppins"/>
                <a:ea typeface="Poppins" pitchFamily="34" charset="-122"/>
                <a:cs typeface="Poppins"/>
              </a:rPr>
              <a:t>national target of 40%.</a:t>
            </a:r>
            <a:endParaRPr lang="en-US" sz="2800" b="1" kern="0">
              <a:solidFill>
                <a:prstClr val="black"/>
              </a:solidFill>
              <a:latin typeface="Poppins"/>
              <a:cs typeface="Poppins"/>
            </a:endParaRPr>
          </a:p>
          <a:p>
            <a:pPr marL="0" marR="0" lvl="0" indent="0" defTabSz="121917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0A2342"/>
              </a:solidFill>
              <a:effectLst/>
              <a:uLnTx/>
              <a:uFillTx/>
              <a:latin typeface="Poppins" panose="00000500000000000000" pitchFamily="2" charset="0"/>
              <a:ea typeface="Poppins" pitchFamily="34" charset="-122"/>
              <a:cs typeface="Poppins" panose="00000500000000000000" pitchFamily="2"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srgbClr val="0A2342"/>
                </a:solidFill>
                <a:effectLst/>
                <a:uLnTx/>
                <a:uFillTx/>
                <a:latin typeface="Poppins"/>
                <a:ea typeface="Poppins" pitchFamily="34" charset="-122"/>
                <a:cs typeface="Poppins"/>
              </a:rPr>
              <a:t>Medicare </a:t>
            </a:r>
            <a:r>
              <a:rPr kumimoji="0" lang="en-US" b="0" i="0" u="none" strike="noStrike" kern="0" cap="none" spc="0" normalizeH="0" baseline="0" noProof="0">
                <a:ln>
                  <a:noFill/>
                </a:ln>
                <a:solidFill>
                  <a:srgbClr val="003C6A"/>
                </a:solidFill>
                <a:effectLst/>
                <a:uLnTx/>
                <a:uFillTx/>
                <a:latin typeface="Poppins"/>
                <a:ea typeface="Poppins" pitchFamily="34" charset="-122"/>
                <a:cs typeface="Poppins"/>
              </a:rPr>
              <a:t>spends $21.2B </a:t>
            </a:r>
            <a:r>
              <a:rPr kumimoji="0" lang="en-US" b="0" i="0" u="none" strike="noStrike" kern="0" cap="none" spc="0" normalizeH="0" baseline="0" noProof="0">
                <a:ln>
                  <a:noFill/>
                </a:ln>
                <a:solidFill>
                  <a:srgbClr val="0A2342"/>
                </a:solidFill>
                <a:effectLst/>
                <a:uLnTx/>
                <a:uFillTx/>
                <a:latin typeface="Poppins"/>
                <a:ea typeface="Poppins" pitchFamily="34" charset="-122"/>
                <a:cs typeface="Poppins"/>
              </a:rPr>
              <a:t>annually on GME with no requirement to produce the primary care workforce we need.</a:t>
            </a:r>
            <a:endParaRPr lang="en-US" b="0" i="0" u="none" strike="noStrike" kern="0" cap="none" spc="0" normalizeH="0" baseline="0" noProof="0">
              <a:ln>
                <a:noFill/>
              </a:ln>
              <a:solidFill>
                <a:srgbClr val="0A2342"/>
              </a:solidFill>
              <a:effectLst/>
              <a:uLnTx/>
              <a:uFillTx/>
              <a:latin typeface="Poppins"/>
              <a:ea typeface="Poppins" pitchFamily="34" charset="-122"/>
              <a:cs typeface="Poppins"/>
            </a:endParaRPr>
          </a:p>
          <a:p>
            <a:pPr marL="0" marR="0" lvl="0" indent="0" defTabSz="121917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black"/>
              </a:solidFill>
              <a:effectLst/>
              <a:uLnTx/>
              <a:uFillTx/>
              <a:latin typeface="Poppins" panose="00000500000000000000" pitchFamily="2" charset="0"/>
              <a:cs typeface="Poppins" panose="00000500000000000000" pitchFamily="2" charset="0"/>
            </a:endParaRPr>
          </a:p>
        </p:txBody>
      </p:sp>
      <p:sp>
        <p:nvSpPr>
          <p:cNvPr id="22" name="Shape 18">
            <a:extLst>
              <a:ext uri="{FF2B5EF4-FFF2-40B4-BE49-F238E27FC236}">
                <a16:creationId xmlns:a16="http://schemas.microsoft.com/office/drawing/2014/main" id="{0DF12480-E0C0-D5F1-5481-084B2B3D7E20}"/>
              </a:ext>
            </a:extLst>
          </p:cNvPr>
          <p:cNvSpPr/>
          <p:nvPr/>
        </p:nvSpPr>
        <p:spPr>
          <a:xfrm>
            <a:off x="0" y="6608064"/>
            <a:ext cx="12192000" cy="249936"/>
          </a:xfrm>
          <a:prstGeom prst="rect">
            <a:avLst/>
          </a:prstGeom>
          <a:solidFill>
            <a:srgbClr val="003C6A"/>
          </a:solidFill>
          <a:ln w="12700">
            <a:solidFill>
              <a:srgbClr val="003C6A"/>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2" name="Shape 8">
            <a:extLst>
              <a:ext uri="{FF2B5EF4-FFF2-40B4-BE49-F238E27FC236}">
                <a16:creationId xmlns:a16="http://schemas.microsoft.com/office/drawing/2014/main" id="{24733456-5535-7D7A-246F-0557B566B984}"/>
              </a:ext>
            </a:extLst>
          </p:cNvPr>
          <p:cNvSpPr/>
          <p:nvPr/>
        </p:nvSpPr>
        <p:spPr>
          <a:xfrm>
            <a:off x="7589520" y="5145024"/>
            <a:ext cx="4328160" cy="1121664"/>
          </a:xfrm>
          <a:prstGeom prst="rect">
            <a:avLst/>
          </a:prstGeom>
          <a:solidFill>
            <a:srgbClr val="007CA4"/>
          </a:solidFill>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4" name="Text 9">
            <a:extLst>
              <a:ext uri="{FF2B5EF4-FFF2-40B4-BE49-F238E27FC236}">
                <a16:creationId xmlns:a16="http://schemas.microsoft.com/office/drawing/2014/main" id="{C6E5EFE8-BEB1-5A58-E7B3-3387DDFEEEF3}"/>
              </a:ext>
            </a:extLst>
          </p:cNvPr>
          <p:cNvSpPr/>
          <p:nvPr/>
        </p:nvSpPr>
        <p:spPr>
          <a:xfrm>
            <a:off x="7620000" y="5218176"/>
            <a:ext cx="4206240" cy="512064"/>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lang="en-US" sz="2667" b="1" kern="0">
                <a:solidFill>
                  <a:schemeClr val="bg1"/>
                </a:solidFill>
                <a:latin typeface="Poppins" pitchFamily="34" charset="0"/>
                <a:ea typeface="Poppins" pitchFamily="34" charset="-122"/>
                <a:cs typeface="Poppins" pitchFamily="34" charset="-120"/>
              </a:rPr>
              <a:t>22%</a:t>
            </a:r>
            <a:endParaRPr kumimoji="0" lang="en-US" sz="2667" b="0" i="0" u="none" strike="noStrike" kern="0" cap="none" spc="0" normalizeH="0" baseline="0" noProof="0">
              <a:ln>
                <a:noFill/>
              </a:ln>
              <a:solidFill>
                <a:schemeClr val="bg1"/>
              </a:solidFill>
              <a:effectLst/>
              <a:uLnTx/>
              <a:uFillTx/>
            </a:endParaRPr>
          </a:p>
        </p:txBody>
      </p:sp>
      <p:sp>
        <p:nvSpPr>
          <p:cNvPr id="23" name="Text 10">
            <a:extLst>
              <a:ext uri="{FF2B5EF4-FFF2-40B4-BE49-F238E27FC236}">
                <a16:creationId xmlns:a16="http://schemas.microsoft.com/office/drawing/2014/main" id="{CB081AC1-C462-B863-CA6E-7356F18294FF}"/>
              </a:ext>
            </a:extLst>
          </p:cNvPr>
          <p:cNvSpPr/>
          <p:nvPr/>
        </p:nvSpPr>
        <p:spPr>
          <a:xfrm>
            <a:off x="7665720" y="5693204"/>
            <a:ext cx="4206240" cy="512064"/>
          </a:xfrm>
          <a:prstGeom prst="rect">
            <a:avLst/>
          </a:prstGeom>
          <a:noFill/>
          <a:ln/>
        </p:spPr>
        <p:txBody>
          <a:bodyPr wrap="square" lIns="33867" tIns="33867" rIns="33867" bIns="33867"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lang="en-US" sz="1467" kern="0">
                <a:solidFill>
                  <a:srgbClr val="E0F2F4"/>
                </a:solidFill>
                <a:latin typeface="Poppins" pitchFamily="34" charset="0"/>
                <a:ea typeface="Poppins" pitchFamily="34" charset="-122"/>
                <a:cs typeface="Poppins" pitchFamily="34" charset="-120"/>
              </a:rPr>
              <a:t>N</a:t>
            </a:r>
            <a:r>
              <a:rPr kumimoji="0" lang="en-US" sz="1467" b="0" i="0" u="none" strike="noStrike" kern="0" cap="none" spc="0" normalizeH="0" baseline="0" noProof="0" err="1">
                <a:ln>
                  <a:noFill/>
                </a:ln>
                <a:solidFill>
                  <a:srgbClr val="E0F2F4"/>
                </a:solidFill>
                <a:effectLst/>
                <a:uLnTx/>
                <a:uFillTx/>
                <a:latin typeface="Poppins" pitchFamily="34" charset="0"/>
                <a:ea typeface="Poppins" pitchFamily="34" charset="-122"/>
                <a:cs typeface="Poppins" pitchFamily="34" charset="-120"/>
              </a:rPr>
              <a:t>ew</a:t>
            </a:r>
            <a:r>
              <a:rPr kumimoji="0" lang="en-US" sz="1467" b="0" i="0" u="none" strike="noStrike" kern="0" cap="none" spc="0" normalizeH="0" baseline="0" noProof="0">
                <a:ln>
                  <a:noFill/>
                </a:ln>
                <a:solidFill>
                  <a:srgbClr val="E0F2F4"/>
                </a:solidFill>
                <a:effectLst/>
                <a:uLnTx/>
                <a:uFillTx/>
                <a:latin typeface="Poppins" pitchFamily="34" charset="0"/>
                <a:ea typeface="Poppins" pitchFamily="34" charset="-122"/>
                <a:cs typeface="Poppins" pitchFamily="34" charset="-120"/>
              </a:rPr>
              <a:t> physicians who entered the</a:t>
            </a:r>
          </a:p>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a:ln>
                  <a:noFill/>
                </a:ln>
                <a:solidFill>
                  <a:srgbClr val="E0F2F4"/>
                </a:solidFill>
                <a:effectLst/>
                <a:uLnTx/>
                <a:uFillTx/>
                <a:latin typeface="Poppins" pitchFamily="34" charset="0"/>
                <a:ea typeface="Poppins" pitchFamily="34" charset="-122"/>
                <a:cs typeface="Poppins" pitchFamily="34" charset="-120"/>
              </a:rPr>
              <a:t>primary care workforce in 2023</a:t>
            </a:r>
            <a:endParaRPr kumimoji="0" lang="en-US" sz="1467" b="0" i="0" u="none" strike="noStrike" kern="0" cap="none" spc="0" normalizeH="0" baseline="0" noProof="0">
              <a:ln>
                <a:noFill/>
              </a:ln>
              <a:solidFill>
                <a:prstClr val="black"/>
              </a:solidFill>
              <a:effectLst/>
              <a:uLnTx/>
              <a:uFillTx/>
            </a:endParaRPr>
          </a:p>
        </p:txBody>
      </p:sp>
      <p:sp>
        <p:nvSpPr>
          <p:cNvPr id="16" name="Text 3">
            <a:extLst>
              <a:ext uri="{FF2B5EF4-FFF2-40B4-BE49-F238E27FC236}">
                <a16:creationId xmlns:a16="http://schemas.microsoft.com/office/drawing/2014/main" id="{0DF7EC00-34D2-5948-1C9E-AF70FC74BED1}"/>
              </a:ext>
            </a:extLst>
          </p:cNvPr>
          <p:cNvSpPr/>
          <p:nvPr/>
        </p:nvSpPr>
        <p:spPr>
          <a:xfrm>
            <a:off x="7437120" y="243840"/>
            <a:ext cx="4632960" cy="1463040"/>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9600" b="1" i="0" u="none" strike="noStrike" kern="0" cap="none" spc="0" normalizeH="0" baseline="0" noProof="0">
                <a:ln>
                  <a:noFill/>
                </a:ln>
                <a:solidFill>
                  <a:schemeClr val="bg1"/>
                </a:solidFill>
                <a:effectLst/>
                <a:uLnTx/>
                <a:uFillTx/>
                <a:latin typeface="Poppins" pitchFamily="34" charset="0"/>
                <a:ea typeface="Poppins" pitchFamily="34" charset="-122"/>
                <a:cs typeface="Poppins" pitchFamily="34" charset="-120"/>
              </a:rPr>
              <a:t>0</a:t>
            </a:r>
            <a:r>
              <a:rPr lang="en-US" sz="9600" b="1" kern="0">
                <a:solidFill>
                  <a:schemeClr val="bg1"/>
                </a:solidFill>
                <a:latin typeface="Poppins" pitchFamily="34" charset="0"/>
                <a:ea typeface="Poppins" pitchFamily="34" charset="-122"/>
                <a:cs typeface="Poppins" pitchFamily="34" charset="-120"/>
              </a:rPr>
              <a:t>2</a:t>
            </a:r>
            <a:endParaRPr kumimoji="0" lang="en-US" sz="9600" b="0" i="0" u="none" strike="noStrike" kern="0" cap="none" spc="0" normalizeH="0" baseline="0" noProof="0">
              <a:ln>
                <a:noFill/>
              </a:ln>
              <a:solidFill>
                <a:schemeClr val="bg1"/>
              </a:solidFill>
              <a:effectLst/>
              <a:uLnTx/>
              <a:uFillTx/>
            </a:endParaRPr>
          </a:p>
        </p:txBody>
      </p:sp>
      <p:sp>
        <p:nvSpPr>
          <p:cNvPr id="17" name="Text 4">
            <a:extLst>
              <a:ext uri="{FF2B5EF4-FFF2-40B4-BE49-F238E27FC236}">
                <a16:creationId xmlns:a16="http://schemas.microsoft.com/office/drawing/2014/main" id="{821CEAA9-E3C1-056D-2A40-2DB1207873B4}"/>
              </a:ext>
            </a:extLst>
          </p:cNvPr>
          <p:cNvSpPr/>
          <p:nvPr/>
        </p:nvSpPr>
        <p:spPr>
          <a:xfrm>
            <a:off x="7498080" y="1889760"/>
            <a:ext cx="4572000" cy="487680"/>
          </a:xfrm>
          <a:prstGeom prst="rect">
            <a:avLst/>
          </a:prstGeom>
          <a:noFill/>
          <a:ln/>
        </p:spPr>
        <p:txBody>
          <a:bodyPr wrap="square" lIns="135467" tIns="135467" rIns="135467" bIns="135467"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2667" b="1" i="0" u="none" strike="noStrike" kern="0" cap="none" spc="400" normalizeH="0" baseline="0" noProof="0">
                <a:ln>
                  <a:noFill/>
                </a:ln>
                <a:solidFill>
                  <a:schemeClr val="bg1"/>
                </a:solidFill>
                <a:effectLst/>
                <a:uLnTx/>
                <a:uFillTx/>
                <a:latin typeface="Poppins" pitchFamily="34" charset="0"/>
                <a:ea typeface="Poppins" pitchFamily="34" charset="-122"/>
                <a:cs typeface="Poppins" pitchFamily="34" charset="-120"/>
              </a:rPr>
              <a:t>Bold Ask 2</a:t>
            </a:r>
            <a:endParaRPr kumimoji="0" lang="en-US" sz="2667" b="0" i="0" u="none" strike="noStrike" kern="0" cap="none" spc="0" normalizeH="0" baseline="0" noProof="0">
              <a:ln>
                <a:noFill/>
              </a:ln>
              <a:solidFill>
                <a:schemeClr val="bg1"/>
              </a:solidFill>
              <a:effectLst/>
              <a:uLnTx/>
              <a:uFillTx/>
            </a:endParaRPr>
          </a:p>
        </p:txBody>
      </p:sp>
      <p:pic>
        <p:nvPicPr>
          <p:cNvPr id="24" name="Image 0" descr="preencoded.png">
            <a:extLst>
              <a:ext uri="{FF2B5EF4-FFF2-40B4-BE49-F238E27FC236}">
                <a16:creationId xmlns:a16="http://schemas.microsoft.com/office/drawing/2014/main" id="{68054E36-6563-C96C-6A99-C8679B5AA79E}"/>
              </a:ext>
            </a:extLst>
          </p:cNvPr>
          <p:cNvPicPr>
            <a:picLocks noChangeAspect="1"/>
          </p:cNvPicPr>
          <p:nvPr/>
        </p:nvPicPr>
        <p:blipFill>
          <a:blip r:embed="rId3">
            <a:alphaModFix amt="80000"/>
          </a:blip>
          <a:stretch>
            <a:fillRect/>
          </a:stretch>
        </p:blipFill>
        <p:spPr>
          <a:xfrm>
            <a:off x="10566400" y="1134061"/>
            <a:ext cx="1341120" cy="1341120"/>
          </a:xfrm>
          <a:prstGeom prst="rect">
            <a:avLst/>
          </a:prstGeom>
        </p:spPr>
      </p:pic>
    </p:spTree>
    <p:extLst>
      <p:ext uri="{BB962C8B-B14F-4D97-AF65-F5344CB8AC3E}">
        <p14:creationId xmlns:p14="http://schemas.microsoft.com/office/powerpoint/2010/main" val="545403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0356E-92FE-BC87-D4BD-33EC0C53B08F}"/>
            </a:ext>
          </a:extLst>
        </p:cNvPr>
        <p:cNvGrpSpPr/>
        <p:nvPr/>
      </p:nvGrpSpPr>
      <p:grpSpPr>
        <a:xfrm>
          <a:off x="0" y="0"/>
          <a:ext cx="0" cy="0"/>
          <a:chOff x="0" y="0"/>
          <a:chExt cx="0" cy="0"/>
        </a:xfrm>
      </p:grpSpPr>
      <p:sp>
        <p:nvSpPr>
          <p:cNvPr id="5" name="Shape 1">
            <a:extLst>
              <a:ext uri="{FF2B5EF4-FFF2-40B4-BE49-F238E27FC236}">
                <a16:creationId xmlns:a16="http://schemas.microsoft.com/office/drawing/2014/main" id="{89ADECE2-56BC-0968-A294-A615B50B1E40}"/>
              </a:ext>
            </a:extLst>
          </p:cNvPr>
          <p:cNvSpPr/>
          <p:nvPr/>
        </p:nvSpPr>
        <p:spPr>
          <a:xfrm>
            <a:off x="7376160" y="85344"/>
            <a:ext cx="4815840" cy="6772656"/>
          </a:xfrm>
          <a:prstGeom prst="rect">
            <a:avLst/>
          </a:prstGeom>
          <a:solidFill>
            <a:srgbClr val="003C6A"/>
          </a:solidFill>
          <a:ln w="12700">
            <a:solidFill>
              <a:srgbClr val="0A2342"/>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pic>
        <p:nvPicPr>
          <p:cNvPr id="7" name="Image 0" descr="preencoded.png">
            <a:extLst>
              <a:ext uri="{FF2B5EF4-FFF2-40B4-BE49-F238E27FC236}">
                <a16:creationId xmlns:a16="http://schemas.microsoft.com/office/drawing/2014/main" id="{201D9915-8281-F617-39D9-2A5F072EE329}"/>
              </a:ext>
            </a:extLst>
          </p:cNvPr>
          <p:cNvPicPr>
            <a:picLocks noChangeAspect="1"/>
          </p:cNvPicPr>
          <p:nvPr/>
        </p:nvPicPr>
        <p:blipFill>
          <a:blip r:embed="rId3">
            <a:alphaModFix amt="80000"/>
          </a:blip>
          <a:stretch>
            <a:fillRect/>
          </a:stretch>
        </p:blipFill>
        <p:spPr>
          <a:xfrm>
            <a:off x="10363200" y="1359497"/>
            <a:ext cx="1341120" cy="1341120"/>
          </a:xfrm>
          <a:prstGeom prst="rect">
            <a:avLst/>
          </a:prstGeom>
        </p:spPr>
      </p:pic>
      <p:sp>
        <p:nvSpPr>
          <p:cNvPr id="9" name="Shape 5">
            <a:extLst>
              <a:ext uri="{FF2B5EF4-FFF2-40B4-BE49-F238E27FC236}">
                <a16:creationId xmlns:a16="http://schemas.microsoft.com/office/drawing/2014/main" id="{315B88E8-B504-442E-D6F2-4AE76044FE42}"/>
              </a:ext>
            </a:extLst>
          </p:cNvPr>
          <p:cNvSpPr/>
          <p:nvPr/>
        </p:nvSpPr>
        <p:spPr>
          <a:xfrm>
            <a:off x="7559040" y="2560320"/>
            <a:ext cx="4328160" cy="1121664"/>
          </a:xfrm>
          <a:prstGeom prst="rect">
            <a:avLst/>
          </a:prstGeom>
          <a:solidFill>
            <a:srgbClr val="007CA4"/>
          </a:solidFill>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 name="Text 6">
            <a:extLst>
              <a:ext uri="{FF2B5EF4-FFF2-40B4-BE49-F238E27FC236}">
                <a16:creationId xmlns:a16="http://schemas.microsoft.com/office/drawing/2014/main" id="{91EA8F7A-B867-74EC-E271-68EA43419425}"/>
              </a:ext>
            </a:extLst>
          </p:cNvPr>
          <p:cNvSpPr/>
          <p:nvPr/>
        </p:nvSpPr>
        <p:spPr>
          <a:xfrm>
            <a:off x="7620000" y="2584704"/>
            <a:ext cx="4206240" cy="512064"/>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2667" b="1" i="0" u="none" strike="noStrike" kern="0" cap="none" spc="0" normalizeH="0" baseline="0" noProof="0">
                <a:ln>
                  <a:noFill/>
                </a:ln>
                <a:solidFill>
                  <a:schemeClr val="bg1"/>
                </a:solidFill>
                <a:effectLst/>
                <a:uLnTx/>
                <a:uFillTx/>
                <a:latin typeface="Poppins" pitchFamily="34" charset="0"/>
                <a:ea typeface="Poppins" pitchFamily="34" charset="-122"/>
                <a:cs typeface="Poppins" pitchFamily="34" charset="-120"/>
              </a:rPr>
              <a:t>5X</a:t>
            </a:r>
            <a:endParaRPr kumimoji="0" lang="en-US" sz="2667" b="0" i="0" u="none" strike="noStrike" kern="0" cap="none" spc="0" normalizeH="0" baseline="0" noProof="0">
              <a:ln>
                <a:noFill/>
              </a:ln>
              <a:solidFill>
                <a:schemeClr val="bg1"/>
              </a:solidFill>
              <a:effectLst/>
              <a:uLnTx/>
              <a:uFillTx/>
            </a:endParaRPr>
          </a:p>
        </p:txBody>
      </p:sp>
      <p:sp>
        <p:nvSpPr>
          <p:cNvPr id="11" name="Text 7">
            <a:extLst>
              <a:ext uri="{FF2B5EF4-FFF2-40B4-BE49-F238E27FC236}">
                <a16:creationId xmlns:a16="http://schemas.microsoft.com/office/drawing/2014/main" id="{76D3FF55-B370-03FA-34BE-66CB427F735C}"/>
              </a:ext>
            </a:extLst>
          </p:cNvPr>
          <p:cNvSpPr/>
          <p:nvPr/>
        </p:nvSpPr>
        <p:spPr>
          <a:xfrm>
            <a:off x="7620000" y="3096768"/>
            <a:ext cx="4206240" cy="512064"/>
          </a:xfrm>
          <a:prstGeom prst="rect">
            <a:avLst/>
          </a:prstGeom>
          <a:noFill/>
          <a:ln/>
        </p:spPr>
        <p:txBody>
          <a:bodyPr wrap="square" lIns="33867" tIns="33867" rIns="33867" bIns="33867"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lang="en-US" sz="1467" kern="0">
                <a:solidFill>
                  <a:srgbClr val="E0F2F4"/>
                </a:solidFill>
                <a:latin typeface="Poppins" pitchFamily="34" charset="0"/>
                <a:ea typeface="Poppins" pitchFamily="34" charset="-122"/>
                <a:cs typeface="Poppins" pitchFamily="34" charset="-120"/>
              </a:rPr>
              <a:t>Family medicine residents who train in rural settings are 5X more likely to practice rural </a:t>
            </a:r>
            <a:endParaRPr kumimoji="0" lang="en-US" sz="1467" b="0" i="0" u="none" strike="noStrike" kern="0" cap="none" spc="0" normalizeH="0" baseline="0" noProof="0">
              <a:ln>
                <a:noFill/>
              </a:ln>
              <a:solidFill>
                <a:srgbClr val="FF0000"/>
              </a:solidFill>
              <a:effectLst/>
              <a:uLnTx/>
              <a:uFillTx/>
            </a:endParaRPr>
          </a:p>
        </p:txBody>
      </p:sp>
      <p:sp>
        <p:nvSpPr>
          <p:cNvPr id="12" name="Shape 8">
            <a:extLst>
              <a:ext uri="{FF2B5EF4-FFF2-40B4-BE49-F238E27FC236}">
                <a16:creationId xmlns:a16="http://schemas.microsoft.com/office/drawing/2014/main" id="{16C228E1-AEF0-AFB2-B797-8DD7FEE57F3B}"/>
              </a:ext>
            </a:extLst>
          </p:cNvPr>
          <p:cNvSpPr/>
          <p:nvPr/>
        </p:nvSpPr>
        <p:spPr>
          <a:xfrm>
            <a:off x="7559040" y="3840480"/>
            <a:ext cx="4328160" cy="1121664"/>
          </a:xfrm>
          <a:prstGeom prst="rect">
            <a:avLst/>
          </a:prstGeom>
          <a:solidFill>
            <a:srgbClr val="007CA4"/>
          </a:solidFill>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3" name="Text 9">
            <a:extLst>
              <a:ext uri="{FF2B5EF4-FFF2-40B4-BE49-F238E27FC236}">
                <a16:creationId xmlns:a16="http://schemas.microsoft.com/office/drawing/2014/main" id="{74FDD555-C56C-8635-6859-6BDA6E636D0E}"/>
              </a:ext>
            </a:extLst>
          </p:cNvPr>
          <p:cNvSpPr/>
          <p:nvPr/>
        </p:nvSpPr>
        <p:spPr>
          <a:xfrm>
            <a:off x="7620000" y="3864864"/>
            <a:ext cx="4206240" cy="512064"/>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2667" b="1" i="0" u="none" strike="noStrike" kern="0" cap="none" spc="0" normalizeH="0" baseline="0" noProof="0">
                <a:ln>
                  <a:noFill/>
                </a:ln>
                <a:solidFill>
                  <a:schemeClr val="bg1"/>
                </a:solidFill>
                <a:effectLst/>
                <a:uLnTx/>
                <a:uFillTx/>
                <a:latin typeface="Poppins" pitchFamily="34" charset="0"/>
                <a:ea typeface="Poppins" pitchFamily="34" charset="-122"/>
                <a:cs typeface="Poppins" pitchFamily="34" charset="-120"/>
              </a:rPr>
              <a:t>5%</a:t>
            </a:r>
            <a:endParaRPr kumimoji="0" lang="en-US" sz="2667" b="0" i="0" u="none" strike="noStrike" kern="0" cap="none" spc="0" normalizeH="0" baseline="0" noProof="0">
              <a:ln>
                <a:noFill/>
              </a:ln>
              <a:solidFill>
                <a:schemeClr val="bg1"/>
              </a:solidFill>
              <a:effectLst/>
              <a:uLnTx/>
              <a:uFillTx/>
            </a:endParaRPr>
          </a:p>
        </p:txBody>
      </p:sp>
      <p:sp>
        <p:nvSpPr>
          <p:cNvPr id="14" name="Text 10">
            <a:extLst>
              <a:ext uri="{FF2B5EF4-FFF2-40B4-BE49-F238E27FC236}">
                <a16:creationId xmlns:a16="http://schemas.microsoft.com/office/drawing/2014/main" id="{14656264-4D29-47AE-632C-0648FA1EBD31}"/>
              </a:ext>
            </a:extLst>
          </p:cNvPr>
          <p:cNvSpPr/>
          <p:nvPr/>
        </p:nvSpPr>
        <p:spPr>
          <a:xfrm>
            <a:off x="7620000" y="4376928"/>
            <a:ext cx="4206240" cy="512064"/>
          </a:xfrm>
          <a:prstGeom prst="rect">
            <a:avLst/>
          </a:prstGeom>
          <a:noFill/>
          <a:ln/>
        </p:spPr>
        <p:txBody>
          <a:bodyPr wrap="square" lIns="33867" tIns="33867" rIns="33867" bIns="33867"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a:ln>
                  <a:noFill/>
                </a:ln>
                <a:solidFill>
                  <a:srgbClr val="E0F2F4"/>
                </a:solidFill>
                <a:effectLst/>
                <a:uLnTx/>
                <a:uFillTx/>
                <a:latin typeface="Poppins" pitchFamily="34" charset="0"/>
                <a:ea typeface="Poppins" pitchFamily="34" charset="-122"/>
                <a:cs typeface="Poppins" pitchFamily="34" charset="-120"/>
              </a:rPr>
              <a:t>Of federal GME funding </a:t>
            </a:r>
            <a:r>
              <a:rPr lang="en-US" sz="1467" kern="0">
                <a:solidFill>
                  <a:srgbClr val="E0F2F4"/>
                </a:solidFill>
                <a:latin typeface="Poppins" pitchFamily="34" charset="0"/>
                <a:ea typeface="Poppins" pitchFamily="34" charset="-122"/>
                <a:cs typeface="Poppins" pitchFamily="34" charset="-120"/>
              </a:rPr>
              <a:t>should be </a:t>
            </a:r>
            <a:r>
              <a:rPr kumimoji="0" lang="en-US" sz="1467" b="0" i="0" u="none" strike="noStrike" kern="0" cap="none" spc="0" normalizeH="0" baseline="0" noProof="0">
                <a:ln>
                  <a:noFill/>
                </a:ln>
                <a:solidFill>
                  <a:srgbClr val="E0F2F4"/>
                </a:solidFill>
                <a:effectLst/>
                <a:uLnTx/>
                <a:uFillTx/>
                <a:latin typeface="Poppins" pitchFamily="34" charset="0"/>
                <a:ea typeface="Poppins" pitchFamily="34" charset="-122"/>
                <a:cs typeface="Poppins" pitchFamily="34" charset="-120"/>
              </a:rPr>
              <a:t>reserved </a:t>
            </a:r>
          </a:p>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a:ln>
                  <a:noFill/>
                </a:ln>
                <a:solidFill>
                  <a:srgbClr val="E0F2F4"/>
                </a:solidFill>
                <a:effectLst/>
                <a:uLnTx/>
                <a:uFillTx/>
                <a:latin typeface="Poppins" pitchFamily="34" charset="0"/>
                <a:ea typeface="Poppins" pitchFamily="34" charset="-122"/>
                <a:cs typeface="Poppins" pitchFamily="34" charset="-120"/>
              </a:rPr>
              <a:t>for CHC incentives</a:t>
            </a:r>
            <a:endParaRPr kumimoji="0" lang="en-US" sz="1467" b="0" i="0" u="none" strike="noStrike" kern="0" cap="none" spc="0" normalizeH="0" baseline="0" noProof="0">
              <a:ln>
                <a:noFill/>
              </a:ln>
              <a:solidFill>
                <a:prstClr val="black"/>
              </a:solidFill>
              <a:effectLst/>
              <a:uLnTx/>
              <a:uFillTx/>
            </a:endParaRPr>
          </a:p>
        </p:txBody>
      </p:sp>
      <p:sp>
        <p:nvSpPr>
          <p:cNvPr id="15" name="Shape 11">
            <a:extLst>
              <a:ext uri="{FF2B5EF4-FFF2-40B4-BE49-F238E27FC236}">
                <a16:creationId xmlns:a16="http://schemas.microsoft.com/office/drawing/2014/main" id="{229A4B9C-BA84-C350-3AB7-43BC57CF0B12}"/>
              </a:ext>
            </a:extLst>
          </p:cNvPr>
          <p:cNvSpPr/>
          <p:nvPr/>
        </p:nvSpPr>
        <p:spPr>
          <a:xfrm>
            <a:off x="7559040" y="5120640"/>
            <a:ext cx="4328160" cy="1121664"/>
          </a:xfrm>
          <a:prstGeom prst="rect">
            <a:avLst/>
          </a:prstGeom>
          <a:solidFill>
            <a:srgbClr val="007CA4"/>
          </a:solidFill>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6" name="Text 12">
            <a:extLst>
              <a:ext uri="{FF2B5EF4-FFF2-40B4-BE49-F238E27FC236}">
                <a16:creationId xmlns:a16="http://schemas.microsoft.com/office/drawing/2014/main" id="{57154D5A-E101-BD15-0149-05131B9F3FC9}"/>
              </a:ext>
            </a:extLst>
          </p:cNvPr>
          <p:cNvSpPr/>
          <p:nvPr/>
        </p:nvSpPr>
        <p:spPr>
          <a:xfrm>
            <a:off x="7620000" y="5145024"/>
            <a:ext cx="4206240" cy="512064"/>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2667" b="1" i="0" u="none" strike="noStrike" kern="0" cap="none" spc="0" normalizeH="0" baseline="0" noProof="0">
                <a:ln>
                  <a:noFill/>
                </a:ln>
                <a:solidFill>
                  <a:schemeClr val="bg1"/>
                </a:solidFill>
                <a:effectLst/>
                <a:uLnTx/>
                <a:uFillTx/>
                <a:latin typeface="Poppins" pitchFamily="34" charset="0"/>
                <a:ea typeface="Poppins" pitchFamily="34" charset="-122"/>
                <a:cs typeface="Poppins" pitchFamily="34" charset="-120"/>
              </a:rPr>
              <a:t>$1.5B</a:t>
            </a:r>
            <a:endParaRPr kumimoji="0" lang="en-US" sz="2667" b="0" i="0" u="none" strike="noStrike" kern="0" cap="none" spc="0" normalizeH="0" baseline="0" noProof="0">
              <a:ln>
                <a:noFill/>
              </a:ln>
              <a:solidFill>
                <a:schemeClr val="bg1"/>
              </a:solidFill>
              <a:effectLst/>
              <a:uLnTx/>
              <a:uFillTx/>
            </a:endParaRPr>
          </a:p>
        </p:txBody>
      </p:sp>
      <p:sp>
        <p:nvSpPr>
          <p:cNvPr id="17" name="Text 13">
            <a:extLst>
              <a:ext uri="{FF2B5EF4-FFF2-40B4-BE49-F238E27FC236}">
                <a16:creationId xmlns:a16="http://schemas.microsoft.com/office/drawing/2014/main" id="{1F8DF88A-6941-7F87-161F-177F7E941AAF}"/>
              </a:ext>
            </a:extLst>
          </p:cNvPr>
          <p:cNvSpPr/>
          <p:nvPr/>
        </p:nvSpPr>
        <p:spPr>
          <a:xfrm>
            <a:off x="7620000" y="5657088"/>
            <a:ext cx="4206240" cy="512064"/>
          </a:xfrm>
          <a:prstGeom prst="rect">
            <a:avLst/>
          </a:prstGeom>
          <a:noFill/>
          <a:ln/>
        </p:spPr>
        <p:txBody>
          <a:bodyPr wrap="square" lIns="33867" tIns="33867" rIns="33867" bIns="33867"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a:ln>
                  <a:noFill/>
                </a:ln>
                <a:solidFill>
                  <a:srgbClr val="E0F2F4"/>
                </a:solidFill>
                <a:effectLst/>
                <a:uLnTx/>
                <a:uFillTx/>
                <a:latin typeface="Poppins" pitchFamily="34" charset="0"/>
                <a:ea typeface="Poppins" pitchFamily="34" charset="-122"/>
                <a:cs typeface="Poppins" pitchFamily="34" charset="-120"/>
              </a:rPr>
              <a:t>Potential incentive pool to </a:t>
            </a:r>
            <a:r>
              <a:rPr lang="en-US" sz="1467" kern="0">
                <a:solidFill>
                  <a:srgbClr val="E0F2F4"/>
                </a:solidFill>
                <a:latin typeface="Poppins" pitchFamily="34" charset="0"/>
                <a:ea typeface="Poppins" pitchFamily="34" charset="-122"/>
                <a:cs typeface="Poppins" pitchFamily="34" charset="-120"/>
              </a:rPr>
              <a:t>advance GME </a:t>
            </a:r>
          </a:p>
          <a:p>
            <a:pPr marL="0" marR="0" lvl="0" indent="0" algn="ctr" defTabSz="1219170" eaLnBrk="1" fontAlgn="auto" latinLnBrk="0" hangingPunct="1">
              <a:lnSpc>
                <a:spcPct val="100000"/>
              </a:lnSpc>
              <a:spcBef>
                <a:spcPts val="0"/>
              </a:spcBef>
              <a:spcAft>
                <a:spcPts val="0"/>
              </a:spcAft>
              <a:buClrTx/>
              <a:buSzTx/>
              <a:buFontTx/>
              <a:buNone/>
              <a:tabLst/>
              <a:defRPr/>
            </a:pPr>
            <a:r>
              <a:rPr lang="en-US" sz="1467" kern="0">
                <a:solidFill>
                  <a:srgbClr val="E0F2F4"/>
                </a:solidFill>
                <a:latin typeface="Poppins" pitchFamily="34" charset="0"/>
                <a:ea typeface="Poppins" pitchFamily="34" charset="-122"/>
                <a:cs typeface="Poppins" pitchFamily="34" charset="-120"/>
              </a:rPr>
              <a:t>and local CHC partnerships</a:t>
            </a:r>
            <a:endParaRPr kumimoji="0" lang="en-US" sz="1467" b="0" i="0" u="none" strike="noStrike" kern="0" cap="none" spc="0" normalizeH="0" baseline="0" noProof="0">
              <a:ln>
                <a:noFill/>
              </a:ln>
              <a:solidFill>
                <a:prstClr val="black"/>
              </a:solidFill>
              <a:effectLst/>
              <a:uLnTx/>
              <a:uFillTx/>
            </a:endParaRPr>
          </a:p>
        </p:txBody>
      </p:sp>
      <p:sp>
        <p:nvSpPr>
          <p:cNvPr id="18" name="Shape 14">
            <a:extLst>
              <a:ext uri="{FF2B5EF4-FFF2-40B4-BE49-F238E27FC236}">
                <a16:creationId xmlns:a16="http://schemas.microsoft.com/office/drawing/2014/main" id="{23750464-CEEB-4C89-2DC5-490B1F5C0131}"/>
              </a:ext>
            </a:extLst>
          </p:cNvPr>
          <p:cNvSpPr/>
          <p:nvPr/>
        </p:nvSpPr>
        <p:spPr>
          <a:xfrm>
            <a:off x="487680" y="365760"/>
            <a:ext cx="85344" cy="1341120"/>
          </a:xfrm>
          <a:prstGeom prst="rect">
            <a:avLst/>
          </a:prstGeom>
          <a:solidFill>
            <a:srgbClr val="F4A261"/>
          </a:solidFill>
          <a:ln w="12700">
            <a:solidFill>
              <a:srgbClr val="F4A261"/>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9" name="Text 15">
            <a:extLst>
              <a:ext uri="{FF2B5EF4-FFF2-40B4-BE49-F238E27FC236}">
                <a16:creationId xmlns:a16="http://schemas.microsoft.com/office/drawing/2014/main" id="{1F3A659A-70AD-D818-8588-28C5A574620D}"/>
              </a:ext>
            </a:extLst>
          </p:cNvPr>
          <p:cNvSpPr/>
          <p:nvPr/>
        </p:nvSpPr>
        <p:spPr>
          <a:xfrm>
            <a:off x="731520" y="365760"/>
            <a:ext cx="6339840" cy="1341120"/>
          </a:xfrm>
          <a:prstGeom prst="rect">
            <a:avLst/>
          </a:prstGeom>
          <a:noFill/>
          <a:ln/>
        </p:spPr>
        <p:txBody>
          <a:bodyPr wrap="square"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r>
              <a:rPr lang="en-US" sz="4267" b="1" kern="0">
                <a:solidFill>
                  <a:srgbClr val="0A2342"/>
                </a:solidFill>
                <a:latin typeface="Poppins" pitchFamily="34" charset="0"/>
                <a:ea typeface="Poppins" pitchFamily="34" charset="-122"/>
                <a:cs typeface="Poppins" pitchFamily="34" charset="-120"/>
              </a:rPr>
              <a:t>U</a:t>
            </a:r>
            <a:r>
              <a:rPr lang="en-US" sz="3733" b="1" kern="0">
                <a:solidFill>
                  <a:srgbClr val="0A2342"/>
                </a:solidFill>
                <a:latin typeface="Poppins" pitchFamily="34" charset="0"/>
                <a:ea typeface="Poppins" pitchFamily="34" charset="-122"/>
                <a:cs typeface="Poppins" pitchFamily="34" charset="-120"/>
              </a:rPr>
              <a:t>NITE</a:t>
            </a:r>
            <a:r>
              <a:rPr kumimoji="0" lang="en-US" sz="3733" b="1"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 GME Funding</a:t>
            </a:r>
            <a:endParaRPr kumimoji="0" lang="en-US" sz="3733" b="0" i="0" u="none" strike="noStrike" kern="0" cap="none" spc="0" normalizeH="0" baseline="0" noProof="0">
              <a:ln>
                <a:noFill/>
              </a:ln>
              <a:solidFill>
                <a:prstClr val="black"/>
              </a:solidFill>
              <a:effectLst/>
              <a:uLnTx/>
              <a:uFillTx/>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US" sz="3733" b="1"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to CHC Partnerships</a:t>
            </a:r>
            <a:endParaRPr kumimoji="0" lang="en-US" sz="3733" b="0" i="0" u="none" strike="noStrike" kern="0" cap="none" spc="0" normalizeH="0" baseline="0" noProof="0">
              <a:ln>
                <a:noFill/>
              </a:ln>
              <a:solidFill>
                <a:prstClr val="black"/>
              </a:solidFill>
              <a:effectLst/>
              <a:uLnTx/>
              <a:uFillTx/>
            </a:endParaRPr>
          </a:p>
        </p:txBody>
      </p:sp>
      <p:sp>
        <p:nvSpPr>
          <p:cNvPr id="20" name="Shape 16">
            <a:extLst>
              <a:ext uri="{FF2B5EF4-FFF2-40B4-BE49-F238E27FC236}">
                <a16:creationId xmlns:a16="http://schemas.microsoft.com/office/drawing/2014/main" id="{F7148CA1-4899-0559-DED7-40C2DB54C621}"/>
              </a:ext>
            </a:extLst>
          </p:cNvPr>
          <p:cNvSpPr/>
          <p:nvPr/>
        </p:nvSpPr>
        <p:spPr>
          <a:xfrm>
            <a:off x="487680" y="1889760"/>
            <a:ext cx="6583680" cy="48768"/>
          </a:xfrm>
          <a:prstGeom prst="rect">
            <a:avLst/>
          </a:prstGeom>
          <a:solidFill>
            <a:srgbClr val="F4A261"/>
          </a:solidFill>
          <a:ln w="12700">
            <a:solidFill>
              <a:srgbClr val="F4A261"/>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21" name="Text 17">
            <a:extLst>
              <a:ext uri="{FF2B5EF4-FFF2-40B4-BE49-F238E27FC236}">
                <a16:creationId xmlns:a16="http://schemas.microsoft.com/office/drawing/2014/main" id="{68870530-CEAC-FA85-9081-4C1741F92B86}"/>
              </a:ext>
            </a:extLst>
          </p:cNvPr>
          <p:cNvSpPr/>
          <p:nvPr/>
        </p:nvSpPr>
        <p:spPr>
          <a:xfrm>
            <a:off x="301311" y="2336038"/>
            <a:ext cx="6932930" cy="4415817"/>
          </a:xfrm>
          <a:prstGeom prst="rect">
            <a:avLst/>
          </a:prstGeom>
          <a:noFill/>
          <a:ln/>
        </p:spPr>
        <p:txBody>
          <a:bodyPr wrap="square" lIns="91440" tIns="45720" rIns="91440" bIns="45720" rtlCol="0" anchor="t"/>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We know that </a:t>
            </a:r>
            <a:r>
              <a:rPr lang="en-US" sz="3200" b="1" kern="0">
                <a:solidFill>
                  <a:srgbClr val="0A2342"/>
                </a:solidFill>
                <a:latin typeface="Poppins" pitchFamily="34" charset="0"/>
                <a:ea typeface="Poppins" pitchFamily="34" charset="-122"/>
                <a:cs typeface="Poppins" pitchFamily="34" charset="-120"/>
              </a:rPr>
              <a:t>community-based training </a:t>
            </a:r>
            <a:r>
              <a:rPr kumimoji="0" lang="en-US" sz="3200" b="1"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gives the best return on investment for primary care</a:t>
            </a:r>
            <a:r>
              <a:rPr kumimoji="0" lang="en-US" sz="3200" b="0"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a:t>
            </a:r>
            <a:endParaRPr kumimoji="0" lang="en-US" sz="3200" b="0" i="0" u="none" strike="noStrike" kern="0" cap="none" spc="0" normalizeH="0" baseline="0" noProof="0">
              <a:ln>
                <a:noFill/>
              </a:ln>
              <a:solidFill>
                <a:prstClr val="black"/>
              </a:solidFill>
              <a:effectLst/>
              <a:uLnTx/>
              <a:uFillTx/>
            </a:endParaRPr>
          </a:p>
          <a:p>
            <a:pPr lvl="0">
              <a:defRPr/>
            </a:pPr>
            <a:endParaRPr kumimoji="0" lang="en-US" sz="3200" b="0" i="0" u="none" strike="noStrike" kern="0" cap="none" spc="0" normalizeH="0" baseline="0" noProof="0">
              <a:ln>
                <a:noFill/>
              </a:ln>
              <a:solidFill>
                <a:prstClr val="black"/>
              </a:solidFill>
              <a:effectLst/>
              <a:uLnTx/>
              <a:uFillTx/>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srgbClr val="0A2342"/>
                </a:solidFill>
                <a:effectLst/>
                <a:uLnTx/>
                <a:uFillTx/>
                <a:latin typeface="Poppins"/>
                <a:ea typeface="Poppins" pitchFamily="34" charset="-122"/>
                <a:cs typeface="Poppins"/>
              </a:rPr>
              <a:t>We must incentivize all primary care GME programs to partner with their local CHCs — </a:t>
            </a:r>
            <a:r>
              <a:rPr lang="en-US" kern="0">
                <a:solidFill>
                  <a:srgbClr val="0A2342"/>
                </a:solidFill>
                <a:latin typeface="Poppins"/>
                <a:ea typeface="Poppins" pitchFamily="34" charset="-122"/>
                <a:cs typeface="Poppins"/>
              </a:rPr>
              <a:t>leverage</a:t>
            </a:r>
            <a:r>
              <a:rPr kumimoji="0" lang="en-US" b="0" i="0" u="none" strike="noStrike" kern="0" cap="none" spc="0" normalizeH="0" baseline="0" noProof="0">
                <a:ln>
                  <a:noFill/>
                </a:ln>
                <a:solidFill>
                  <a:srgbClr val="0A2342"/>
                </a:solidFill>
                <a:effectLst/>
                <a:uLnTx/>
                <a:uFillTx/>
                <a:latin typeface="Poppins"/>
                <a:ea typeface="Poppins" pitchFamily="34" charset="-122"/>
                <a:cs typeface="Poppins"/>
              </a:rPr>
              <a:t> 5% of federal GME funding (~$1.5B) to create those financial incentives.</a:t>
            </a:r>
            <a:endParaRPr lang="en-US" b="0" i="0" u="none" strike="noStrike" kern="0" cap="none" spc="0" normalizeH="0" baseline="0" noProof="0">
              <a:ln>
                <a:noFill/>
              </a:ln>
              <a:solidFill>
                <a:prstClr val="black"/>
              </a:solidFill>
              <a:effectLst/>
              <a:uLnTx/>
              <a:uFillTx/>
              <a:latin typeface="Poppins"/>
              <a:cs typeface="Poppins"/>
            </a:endParaRPr>
          </a:p>
        </p:txBody>
      </p:sp>
      <p:sp>
        <p:nvSpPr>
          <p:cNvPr id="23" name="Text 3">
            <a:extLst>
              <a:ext uri="{FF2B5EF4-FFF2-40B4-BE49-F238E27FC236}">
                <a16:creationId xmlns:a16="http://schemas.microsoft.com/office/drawing/2014/main" id="{1B8A3E72-9227-03AC-4419-F0566CDF8B2F}"/>
              </a:ext>
            </a:extLst>
          </p:cNvPr>
          <p:cNvSpPr/>
          <p:nvPr/>
        </p:nvSpPr>
        <p:spPr>
          <a:xfrm>
            <a:off x="7640320" y="447040"/>
            <a:ext cx="4632960" cy="1463040"/>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9600" b="1" i="0" u="none" strike="noStrike" kern="0" cap="none" spc="0" normalizeH="0" baseline="0" noProof="0">
                <a:ln>
                  <a:noFill/>
                </a:ln>
                <a:solidFill>
                  <a:schemeClr val="bg1">
                    <a:alpha val="85000"/>
                  </a:schemeClr>
                </a:solidFill>
                <a:effectLst/>
                <a:uLnTx/>
                <a:uFillTx/>
                <a:latin typeface="Poppins" pitchFamily="34" charset="0"/>
                <a:ea typeface="Poppins" pitchFamily="34" charset="-122"/>
                <a:cs typeface="Poppins" pitchFamily="34" charset="-120"/>
              </a:rPr>
              <a:t>03</a:t>
            </a:r>
            <a:endParaRPr kumimoji="0" lang="en-US" sz="9600" b="0" i="0" u="none" strike="noStrike" kern="0" cap="none" spc="0" normalizeH="0" baseline="0" noProof="0">
              <a:ln>
                <a:noFill/>
              </a:ln>
              <a:solidFill>
                <a:schemeClr val="bg1">
                  <a:alpha val="85000"/>
                </a:schemeClr>
              </a:solidFill>
              <a:effectLst/>
              <a:uLnTx/>
              <a:uFillTx/>
            </a:endParaRPr>
          </a:p>
        </p:txBody>
      </p:sp>
      <p:sp>
        <p:nvSpPr>
          <p:cNvPr id="25" name="Text 4">
            <a:extLst>
              <a:ext uri="{FF2B5EF4-FFF2-40B4-BE49-F238E27FC236}">
                <a16:creationId xmlns:a16="http://schemas.microsoft.com/office/drawing/2014/main" id="{9B320D87-5340-FE61-C88A-CDA9323B0230}"/>
              </a:ext>
            </a:extLst>
          </p:cNvPr>
          <p:cNvSpPr/>
          <p:nvPr/>
        </p:nvSpPr>
        <p:spPr>
          <a:xfrm>
            <a:off x="7701280" y="2092960"/>
            <a:ext cx="4572000" cy="487680"/>
          </a:xfrm>
          <a:prstGeom prst="rect">
            <a:avLst/>
          </a:prstGeom>
          <a:noFill/>
          <a:ln/>
        </p:spPr>
        <p:txBody>
          <a:bodyPr wrap="square" lIns="135467" tIns="135467" rIns="135467" bIns="135467"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2667" b="1" i="0" u="none" strike="noStrike" kern="0" cap="none" spc="400" normalizeH="0" baseline="0" noProof="0">
                <a:ln>
                  <a:noFill/>
                </a:ln>
                <a:solidFill>
                  <a:schemeClr val="bg1"/>
                </a:solidFill>
                <a:effectLst/>
                <a:uLnTx/>
                <a:uFillTx/>
                <a:latin typeface="Poppins" pitchFamily="34" charset="0"/>
                <a:ea typeface="Poppins" pitchFamily="34" charset="-122"/>
                <a:cs typeface="Poppins" pitchFamily="34" charset="-120"/>
              </a:rPr>
              <a:t>Bold Ask 3</a:t>
            </a:r>
            <a:endParaRPr kumimoji="0" lang="en-US" sz="2667" b="0" i="0" u="none" strike="noStrike" kern="0" cap="none" spc="0" normalizeH="0" baseline="0" noProof="0">
              <a:ln>
                <a:noFill/>
              </a:ln>
              <a:solidFill>
                <a:schemeClr val="bg1"/>
              </a:solidFill>
              <a:effectLst/>
              <a:uLnTx/>
              <a:uFillTx/>
            </a:endParaRPr>
          </a:p>
        </p:txBody>
      </p:sp>
    </p:spTree>
    <p:extLst>
      <p:ext uri="{BB962C8B-B14F-4D97-AF65-F5344CB8AC3E}">
        <p14:creationId xmlns:p14="http://schemas.microsoft.com/office/powerpoint/2010/main" val="2767522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1C135-56E6-7CD6-0343-6CBFC99F5FE6}"/>
            </a:ext>
          </a:extLst>
        </p:cNvPr>
        <p:cNvGrpSpPr/>
        <p:nvPr/>
      </p:nvGrpSpPr>
      <p:grpSpPr>
        <a:xfrm>
          <a:off x="0" y="0"/>
          <a:ext cx="0" cy="0"/>
          <a:chOff x="0" y="0"/>
          <a:chExt cx="0" cy="0"/>
        </a:xfrm>
      </p:grpSpPr>
      <p:sp>
        <p:nvSpPr>
          <p:cNvPr id="5" name="Shape 1">
            <a:extLst>
              <a:ext uri="{FF2B5EF4-FFF2-40B4-BE49-F238E27FC236}">
                <a16:creationId xmlns:a16="http://schemas.microsoft.com/office/drawing/2014/main" id="{266739C4-A936-DC1C-8975-72F8625CCB4E}"/>
              </a:ext>
            </a:extLst>
          </p:cNvPr>
          <p:cNvSpPr/>
          <p:nvPr/>
        </p:nvSpPr>
        <p:spPr>
          <a:xfrm>
            <a:off x="7376160" y="85344"/>
            <a:ext cx="4815840" cy="6772656"/>
          </a:xfrm>
          <a:prstGeom prst="rect">
            <a:avLst/>
          </a:prstGeom>
          <a:solidFill>
            <a:srgbClr val="003C6A"/>
          </a:solidFill>
          <a:ln w="12700">
            <a:solidFill>
              <a:srgbClr val="0A2342"/>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7" name="Text 3">
            <a:extLst>
              <a:ext uri="{FF2B5EF4-FFF2-40B4-BE49-F238E27FC236}">
                <a16:creationId xmlns:a16="http://schemas.microsoft.com/office/drawing/2014/main" id="{494ECE6C-A0F8-5CE1-D7FF-BC5159B31CEE}"/>
              </a:ext>
            </a:extLst>
          </p:cNvPr>
          <p:cNvSpPr/>
          <p:nvPr/>
        </p:nvSpPr>
        <p:spPr>
          <a:xfrm>
            <a:off x="7437120" y="243840"/>
            <a:ext cx="4632960" cy="1463040"/>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9600" b="1" i="0" u="none" strike="noStrike" kern="0" cap="none" spc="0" normalizeH="0" baseline="0" noProof="0">
                <a:ln>
                  <a:noFill/>
                </a:ln>
                <a:solidFill>
                  <a:schemeClr val="bg1"/>
                </a:solidFill>
                <a:effectLst/>
                <a:uLnTx/>
                <a:uFillTx/>
                <a:latin typeface="Poppins" pitchFamily="34" charset="0"/>
                <a:ea typeface="Poppins" pitchFamily="34" charset="-122"/>
                <a:cs typeface="Poppins" pitchFamily="34" charset="-120"/>
              </a:rPr>
              <a:t>04</a:t>
            </a:r>
            <a:endParaRPr kumimoji="0" lang="en-US" sz="9600" b="0" i="0" u="none" strike="noStrike" kern="0" cap="none" spc="0" normalizeH="0" baseline="0" noProof="0">
              <a:ln>
                <a:noFill/>
              </a:ln>
              <a:solidFill>
                <a:schemeClr val="bg1"/>
              </a:solidFill>
              <a:effectLst/>
              <a:uLnTx/>
              <a:uFillTx/>
            </a:endParaRPr>
          </a:p>
        </p:txBody>
      </p:sp>
      <p:pic>
        <p:nvPicPr>
          <p:cNvPr id="8" name="Image 0" descr="preencoded.png">
            <a:extLst>
              <a:ext uri="{FF2B5EF4-FFF2-40B4-BE49-F238E27FC236}">
                <a16:creationId xmlns:a16="http://schemas.microsoft.com/office/drawing/2014/main" id="{6627D1BD-6168-0E84-8DBA-53668A30F083}"/>
              </a:ext>
            </a:extLst>
          </p:cNvPr>
          <p:cNvPicPr>
            <a:picLocks noChangeAspect="1"/>
          </p:cNvPicPr>
          <p:nvPr/>
        </p:nvPicPr>
        <p:blipFill>
          <a:blip r:embed="rId3">
            <a:alphaModFix amt="80000"/>
          </a:blip>
          <a:stretch>
            <a:fillRect/>
          </a:stretch>
        </p:blipFill>
        <p:spPr>
          <a:xfrm>
            <a:off x="10363200" y="1272829"/>
            <a:ext cx="1341120" cy="1341120"/>
          </a:xfrm>
          <a:prstGeom prst="rect">
            <a:avLst/>
          </a:prstGeom>
        </p:spPr>
      </p:pic>
      <p:sp>
        <p:nvSpPr>
          <p:cNvPr id="9" name="Text 4">
            <a:extLst>
              <a:ext uri="{FF2B5EF4-FFF2-40B4-BE49-F238E27FC236}">
                <a16:creationId xmlns:a16="http://schemas.microsoft.com/office/drawing/2014/main" id="{E5BE5F7E-3F37-67DD-8C40-BB79F3E5363E}"/>
              </a:ext>
            </a:extLst>
          </p:cNvPr>
          <p:cNvSpPr/>
          <p:nvPr/>
        </p:nvSpPr>
        <p:spPr>
          <a:xfrm>
            <a:off x="7498080" y="1889760"/>
            <a:ext cx="4572000" cy="487680"/>
          </a:xfrm>
          <a:prstGeom prst="rect">
            <a:avLst/>
          </a:prstGeom>
          <a:noFill/>
          <a:ln/>
        </p:spPr>
        <p:txBody>
          <a:bodyPr wrap="square" lIns="135467" tIns="135467" rIns="135467" bIns="135467"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2667" b="1" i="0" u="none" strike="noStrike" kern="0" cap="none" spc="400" normalizeH="0" baseline="0" noProof="0">
                <a:ln>
                  <a:noFill/>
                </a:ln>
                <a:solidFill>
                  <a:schemeClr val="bg1"/>
                </a:solidFill>
                <a:effectLst/>
                <a:uLnTx/>
                <a:uFillTx/>
                <a:latin typeface="Poppins" pitchFamily="34" charset="0"/>
                <a:ea typeface="Poppins" pitchFamily="34" charset="-122"/>
                <a:cs typeface="Poppins" pitchFamily="34" charset="-120"/>
              </a:rPr>
              <a:t>Bold Ask 4</a:t>
            </a:r>
            <a:endParaRPr kumimoji="0" lang="en-US" sz="2667" b="0" i="0" u="none" strike="noStrike" kern="0" cap="none" spc="0" normalizeH="0" baseline="0" noProof="0">
              <a:ln>
                <a:noFill/>
              </a:ln>
              <a:solidFill>
                <a:schemeClr val="bg1"/>
              </a:solidFill>
              <a:effectLst/>
              <a:uLnTx/>
              <a:uFillTx/>
            </a:endParaRPr>
          </a:p>
        </p:txBody>
      </p:sp>
      <p:sp>
        <p:nvSpPr>
          <p:cNvPr id="10" name="Shape 5">
            <a:extLst>
              <a:ext uri="{FF2B5EF4-FFF2-40B4-BE49-F238E27FC236}">
                <a16:creationId xmlns:a16="http://schemas.microsoft.com/office/drawing/2014/main" id="{88FFBFDF-294C-FD18-1D5B-88C12DCAA091}"/>
              </a:ext>
            </a:extLst>
          </p:cNvPr>
          <p:cNvSpPr/>
          <p:nvPr/>
        </p:nvSpPr>
        <p:spPr>
          <a:xfrm>
            <a:off x="7559040" y="2560320"/>
            <a:ext cx="4328160" cy="1121664"/>
          </a:xfrm>
          <a:prstGeom prst="rect">
            <a:avLst/>
          </a:prstGeom>
          <a:solidFill>
            <a:srgbClr val="007CA4"/>
          </a:solidFill>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3" name="Shape 8">
            <a:extLst>
              <a:ext uri="{FF2B5EF4-FFF2-40B4-BE49-F238E27FC236}">
                <a16:creationId xmlns:a16="http://schemas.microsoft.com/office/drawing/2014/main" id="{DF6EA606-A083-9CA2-4EB3-9FB1BC181CA0}"/>
              </a:ext>
            </a:extLst>
          </p:cNvPr>
          <p:cNvSpPr/>
          <p:nvPr/>
        </p:nvSpPr>
        <p:spPr>
          <a:xfrm>
            <a:off x="7559040" y="3840480"/>
            <a:ext cx="4328160" cy="1121664"/>
          </a:xfrm>
          <a:prstGeom prst="rect">
            <a:avLst/>
          </a:prstGeom>
          <a:solidFill>
            <a:srgbClr val="007CA4"/>
          </a:solidFill>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8" name="Text 13">
            <a:extLst>
              <a:ext uri="{FF2B5EF4-FFF2-40B4-BE49-F238E27FC236}">
                <a16:creationId xmlns:a16="http://schemas.microsoft.com/office/drawing/2014/main" id="{09A1C1A9-4BBC-FED4-09BB-802154BC337B}"/>
              </a:ext>
            </a:extLst>
          </p:cNvPr>
          <p:cNvSpPr/>
          <p:nvPr/>
        </p:nvSpPr>
        <p:spPr>
          <a:xfrm>
            <a:off x="7620000" y="5657088"/>
            <a:ext cx="4206240" cy="512064"/>
          </a:xfrm>
          <a:prstGeom prst="rect">
            <a:avLst/>
          </a:prstGeom>
          <a:noFill/>
          <a:ln/>
        </p:spPr>
        <p:txBody>
          <a:bodyPr wrap="square" lIns="33867" tIns="33867" rIns="33867" bIns="33867"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noProof="0">
              <a:ln>
                <a:noFill/>
              </a:ln>
              <a:solidFill>
                <a:prstClr val="black"/>
              </a:solidFill>
              <a:effectLst/>
              <a:uLnTx/>
              <a:uFillTx/>
            </a:endParaRPr>
          </a:p>
        </p:txBody>
      </p:sp>
      <p:sp>
        <p:nvSpPr>
          <p:cNvPr id="19" name="Shape 14">
            <a:extLst>
              <a:ext uri="{FF2B5EF4-FFF2-40B4-BE49-F238E27FC236}">
                <a16:creationId xmlns:a16="http://schemas.microsoft.com/office/drawing/2014/main" id="{7DD0E264-B85D-016C-CC08-9AE85E51D5B8}"/>
              </a:ext>
            </a:extLst>
          </p:cNvPr>
          <p:cNvSpPr/>
          <p:nvPr/>
        </p:nvSpPr>
        <p:spPr>
          <a:xfrm>
            <a:off x="487680" y="365760"/>
            <a:ext cx="85344" cy="1341120"/>
          </a:xfrm>
          <a:prstGeom prst="rect">
            <a:avLst/>
          </a:prstGeom>
          <a:solidFill>
            <a:srgbClr val="F4A261"/>
          </a:solidFill>
          <a:ln w="12700">
            <a:solidFill>
              <a:srgbClr val="F4A261"/>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20" name="Text 15">
            <a:extLst>
              <a:ext uri="{FF2B5EF4-FFF2-40B4-BE49-F238E27FC236}">
                <a16:creationId xmlns:a16="http://schemas.microsoft.com/office/drawing/2014/main" id="{7F98C4A1-694C-FC02-03C3-B4C58EB6AB9E}"/>
              </a:ext>
            </a:extLst>
          </p:cNvPr>
          <p:cNvSpPr/>
          <p:nvPr/>
        </p:nvSpPr>
        <p:spPr>
          <a:xfrm>
            <a:off x="731520" y="365760"/>
            <a:ext cx="6339840" cy="1341120"/>
          </a:xfrm>
          <a:prstGeom prst="rect">
            <a:avLst/>
          </a:prstGeom>
          <a:noFill/>
          <a:ln/>
        </p:spPr>
        <p:txBody>
          <a:bodyPr wrap="square"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4267" b="1"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S</a:t>
            </a:r>
            <a:r>
              <a:rPr kumimoji="0" lang="en-US" sz="3733" b="1"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CHOLARSHIPS for Primary Care</a:t>
            </a:r>
            <a:endParaRPr kumimoji="0" lang="en-US" sz="3733" b="0" i="0" u="none" strike="noStrike" kern="0" cap="none" spc="0" normalizeH="0" baseline="0" noProof="0">
              <a:ln>
                <a:noFill/>
              </a:ln>
              <a:solidFill>
                <a:prstClr val="black"/>
              </a:solidFill>
              <a:effectLst/>
              <a:uLnTx/>
              <a:uFillTx/>
            </a:endParaRPr>
          </a:p>
        </p:txBody>
      </p:sp>
      <p:sp>
        <p:nvSpPr>
          <p:cNvPr id="21" name="Shape 16">
            <a:extLst>
              <a:ext uri="{FF2B5EF4-FFF2-40B4-BE49-F238E27FC236}">
                <a16:creationId xmlns:a16="http://schemas.microsoft.com/office/drawing/2014/main" id="{E4DE3CF5-F4F1-9185-1EAA-E5A6049B10FC}"/>
              </a:ext>
            </a:extLst>
          </p:cNvPr>
          <p:cNvSpPr/>
          <p:nvPr/>
        </p:nvSpPr>
        <p:spPr>
          <a:xfrm>
            <a:off x="487680" y="1889760"/>
            <a:ext cx="6583680" cy="48768"/>
          </a:xfrm>
          <a:prstGeom prst="rect">
            <a:avLst/>
          </a:prstGeom>
          <a:solidFill>
            <a:srgbClr val="F4A261"/>
          </a:solidFill>
          <a:ln w="12700">
            <a:solidFill>
              <a:srgbClr val="F4A261"/>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22" name="Text 17">
            <a:extLst>
              <a:ext uri="{FF2B5EF4-FFF2-40B4-BE49-F238E27FC236}">
                <a16:creationId xmlns:a16="http://schemas.microsoft.com/office/drawing/2014/main" id="{DCC849C3-5BE2-3518-750F-876FD0DD7246}"/>
              </a:ext>
            </a:extLst>
          </p:cNvPr>
          <p:cNvSpPr/>
          <p:nvPr/>
        </p:nvSpPr>
        <p:spPr>
          <a:xfrm>
            <a:off x="487680" y="2012795"/>
            <a:ext cx="6583680" cy="4267200"/>
          </a:xfrm>
          <a:prstGeom prst="rect">
            <a:avLst/>
          </a:prstGeom>
          <a:noFill/>
          <a:ln/>
        </p:spPr>
        <p:txBody>
          <a:bodyPr wrap="square" lIns="91440" tIns="45720" rIns="91440" bIns="45720" rtlCol="0" anchor="t"/>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A2342"/>
                </a:solidFill>
                <a:effectLst/>
                <a:uLnTx/>
                <a:uFillTx/>
                <a:latin typeface="Poppins"/>
                <a:ea typeface="Poppins" pitchFamily="34" charset="-122"/>
                <a:cs typeface="Poppins"/>
              </a:rPr>
              <a:t>The costs and debt of medical school is a major driver of physician choice.</a:t>
            </a:r>
            <a:endParaRPr lang="en-US" sz="2800" b="0" i="0" u="none" strike="noStrike" kern="0" cap="none" spc="0" normalizeH="0" baseline="0" noProof="0">
              <a:ln>
                <a:noFill/>
              </a:ln>
              <a:solidFill>
                <a:prstClr val="black"/>
              </a:solidFill>
              <a:effectLst/>
              <a:uLnTx/>
              <a:uFillTx/>
              <a:latin typeface="Poppins"/>
              <a:cs typeface="Poppins"/>
            </a:endParaRPr>
          </a:p>
          <a:p>
            <a:pPr marL="0" marR="0" lvl="0" indent="0" defTabSz="1219170" eaLnBrk="1" fontAlgn="auto" latinLnBrk="0" hangingPunct="1">
              <a:lnSpc>
                <a:spcPct val="100000"/>
              </a:lnSpc>
              <a:spcBef>
                <a:spcPts val="0"/>
              </a:spcBef>
              <a:spcAft>
                <a:spcPts val="0"/>
              </a:spcAft>
              <a:buClrTx/>
              <a:buSzTx/>
              <a:buFontTx/>
              <a:buNone/>
              <a:tabLst/>
              <a:defRPr/>
            </a:pPr>
            <a:endParaRPr lang="en-US" sz="2800" b="0" i="0" u="none" strike="noStrike" kern="0" cap="none" spc="0" normalizeH="0" baseline="0" noProof="0">
              <a:ln>
                <a:noFill/>
              </a:ln>
              <a:solidFill>
                <a:prstClr val="black"/>
              </a:solidFill>
              <a:effectLst/>
              <a:uLnTx/>
              <a:uFillTx/>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srgbClr val="0A2342"/>
                </a:solidFill>
                <a:effectLst/>
                <a:uLnTx/>
                <a:uFillTx/>
                <a:latin typeface="Poppins"/>
                <a:ea typeface="Poppins" pitchFamily="34" charset="-122"/>
                <a:cs typeface="Poppins"/>
              </a:rPr>
              <a:t>We can address this by expanding and </a:t>
            </a:r>
            <a:r>
              <a:rPr lang="en-US" kern="0">
                <a:solidFill>
                  <a:srgbClr val="0A2342"/>
                </a:solidFill>
                <a:latin typeface="Poppins"/>
                <a:ea typeface="Poppins" pitchFamily="34" charset="-122"/>
                <a:cs typeface="Poppins"/>
              </a:rPr>
              <a:t>providing </a:t>
            </a:r>
            <a:r>
              <a:rPr lang="en-US" b="1" kern="0">
                <a:solidFill>
                  <a:srgbClr val="0A2342"/>
                </a:solidFill>
                <a:latin typeface="Poppins"/>
                <a:ea typeface="Poppins" pitchFamily="34" charset="-122"/>
                <a:cs typeface="Poppins"/>
              </a:rPr>
              <a:t>National Health Service Corps Scholarships </a:t>
            </a:r>
            <a:r>
              <a:rPr kumimoji="0" lang="en-US" b="1" i="0" u="none" strike="noStrike" kern="0" cap="none" spc="0" normalizeH="0" baseline="0" noProof="0">
                <a:ln>
                  <a:noFill/>
                </a:ln>
                <a:solidFill>
                  <a:srgbClr val="0A2342"/>
                </a:solidFill>
                <a:effectLst/>
                <a:uLnTx/>
                <a:uFillTx/>
                <a:latin typeface="Poppins"/>
                <a:ea typeface="Poppins" pitchFamily="34" charset="-122"/>
                <a:cs typeface="Poppins"/>
              </a:rPr>
              <a:t>for all medical students ($280k per student) who commit to primary care and 2–4 years of service in primary care gap communities</a:t>
            </a:r>
            <a:r>
              <a:rPr kumimoji="0" lang="en-US" b="0" i="0" u="none" strike="noStrike" kern="0" cap="none" spc="0" normalizeH="0" baseline="0" noProof="0">
                <a:ln>
                  <a:noFill/>
                </a:ln>
                <a:solidFill>
                  <a:srgbClr val="0A2342"/>
                </a:solidFill>
                <a:effectLst/>
                <a:uLnTx/>
                <a:uFillTx/>
                <a:latin typeface="Poppins"/>
                <a:ea typeface="Poppins" pitchFamily="34" charset="-122"/>
                <a:cs typeface="Poppins"/>
              </a:rPr>
              <a:t>.</a:t>
            </a:r>
            <a:endParaRPr lang="en-US" kern="0">
              <a:solidFill>
                <a:srgbClr val="0A2342"/>
              </a:solidFill>
              <a:latin typeface="Poppins"/>
              <a:cs typeface="Poppins"/>
            </a:endParaRPr>
          </a:p>
        </p:txBody>
      </p:sp>
      <p:sp>
        <p:nvSpPr>
          <p:cNvPr id="23" name="Shape 18">
            <a:extLst>
              <a:ext uri="{FF2B5EF4-FFF2-40B4-BE49-F238E27FC236}">
                <a16:creationId xmlns:a16="http://schemas.microsoft.com/office/drawing/2014/main" id="{63B68753-3FE3-A5BB-5E8C-1DAD807BD946}"/>
              </a:ext>
            </a:extLst>
          </p:cNvPr>
          <p:cNvSpPr/>
          <p:nvPr/>
        </p:nvSpPr>
        <p:spPr>
          <a:xfrm>
            <a:off x="0" y="6608064"/>
            <a:ext cx="12192000" cy="249936"/>
          </a:xfrm>
          <a:prstGeom prst="rect">
            <a:avLst/>
          </a:prstGeom>
          <a:solidFill>
            <a:srgbClr val="003C6A"/>
          </a:solidFill>
          <a:ln w="12700">
            <a:solidFill>
              <a:srgbClr val="0A2342"/>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3" name="Shape 8">
            <a:extLst>
              <a:ext uri="{FF2B5EF4-FFF2-40B4-BE49-F238E27FC236}">
                <a16:creationId xmlns:a16="http://schemas.microsoft.com/office/drawing/2014/main" id="{38BC2666-7542-B054-1079-BE005720D54A}"/>
              </a:ext>
            </a:extLst>
          </p:cNvPr>
          <p:cNvSpPr/>
          <p:nvPr/>
        </p:nvSpPr>
        <p:spPr>
          <a:xfrm>
            <a:off x="7589520" y="5145024"/>
            <a:ext cx="4328160" cy="1121664"/>
          </a:xfrm>
          <a:prstGeom prst="rect">
            <a:avLst/>
          </a:prstGeom>
          <a:solidFill>
            <a:srgbClr val="007CA4"/>
          </a:solidFill>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4" name="Text 6">
            <a:extLst>
              <a:ext uri="{FF2B5EF4-FFF2-40B4-BE49-F238E27FC236}">
                <a16:creationId xmlns:a16="http://schemas.microsoft.com/office/drawing/2014/main" id="{DF551CC7-ADE4-192F-73F5-0B40F60B9620}"/>
              </a:ext>
            </a:extLst>
          </p:cNvPr>
          <p:cNvSpPr/>
          <p:nvPr/>
        </p:nvSpPr>
        <p:spPr>
          <a:xfrm>
            <a:off x="7620000" y="5162444"/>
            <a:ext cx="4206240" cy="512064"/>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2667" b="1" i="0" u="none" strike="noStrike" kern="0" cap="none" spc="0" normalizeH="0" baseline="0" noProof="0">
                <a:ln>
                  <a:noFill/>
                </a:ln>
                <a:solidFill>
                  <a:schemeClr val="bg1"/>
                </a:solidFill>
                <a:effectLst/>
                <a:uLnTx/>
                <a:uFillTx/>
                <a:latin typeface="Poppins" pitchFamily="34" charset="0"/>
                <a:ea typeface="Poppins" pitchFamily="34" charset="-122"/>
                <a:cs typeface="Poppins" pitchFamily="34" charset="-120"/>
              </a:rPr>
              <a:t>$</a:t>
            </a:r>
            <a:r>
              <a:rPr lang="en-US" sz="2667" b="1" kern="0">
                <a:solidFill>
                  <a:schemeClr val="bg1"/>
                </a:solidFill>
                <a:latin typeface="Poppins" pitchFamily="34" charset="0"/>
                <a:ea typeface="Poppins" pitchFamily="34" charset="-122"/>
                <a:cs typeface="Poppins" pitchFamily="34" charset="-120"/>
              </a:rPr>
              <a:t>3.36</a:t>
            </a:r>
            <a:r>
              <a:rPr kumimoji="0" lang="en-US" sz="2667" b="1" i="0" u="none" strike="noStrike" kern="0" cap="none" spc="0" normalizeH="0" baseline="0" noProof="0">
                <a:ln>
                  <a:noFill/>
                </a:ln>
                <a:solidFill>
                  <a:schemeClr val="bg1"/>
                </a:solidFill>
                <a:effectLst/>
                <a:uLnTx/>
                <a:uFillTx/>
                <a:latin typeface="Poppins" pitchFamily="34" charset="0"/>
                <a:ea typeface="Poppins" pitchFamily="34" charset="-122"/>
                <a:cs typeface="Poppins" pitchFamily="34" charset="-120"/>
              </a:rPr>
              <a:t>B/yr</a:t>
            </a:r>
            <a:endParaRPr kumimoji="0" lang="en-US" sz="2667" b="0" i="0" u="none" strike="noStrike" kern="0" cap="none" spc="0" normalizeH="0" baseline="0" noProof="0">
              <a:ln>
                <a:noFill/>
              </a:ln>
              <a:solidFill>
                <a:schemeClr val="bg1"/>
              </a:solidFill>
              <a:effectLst/>
              <a:uLnTx/>
              <a:uFillTx/>
            </a:endParaRPr>
          </a:p>
        </p:txBody>
      </p:sp>
      <p:sp>
        <p:nvSpPr>
          <p:cNvPr id="6" name="Text 7">
            <a:extLst>
              <a:ext uri="{FF2B5EF4-FFF2-40B4-BE49-F238E27FC236}">
                <a16:creationId xmlns:a16="http://schemas.microsoft.com/office/drawing/2014/main" id="{39DEF65A-116E-9D34-7EC4-46191590D93C}"/>
              </a:ext>
            </a:extLst>
          </p:cNvPr>
          <p:cNvSpPr/>
          <p:nvPr/>
        </p:nvSpPr>
        <p:spPr>
          <a:xfrm>
            <a:off x="7620000" y="5674508"/>
            <a:ext cx="4206240" cy="512064"/>
          </a:xfrm>
          <a:prstGeom prst="rect">
            <a:avLst/>
          </a:prstGeom>
          <a:noFill/>
          <a:ln/>
        </p:spPr>
        <p:txBody>
          <a:bodyPr wrap="square" lIns="33867" tIns="33867" rIns="33867" bIns="33867"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a:ln>
                  <a:noFill/>
                </a:ln>
                <a:solidFill>
                  <a:srgbClr val="E0F2F4"/>
                </a:solidFill>
                <a:effectLst/>
                <a:uLnTx/>
                <a:uFillTx/>
                <a:latin typeface="Poppins" pitchFamily="34" charset="0"/>
                <a:ea typeface="Poppins" pitchFamily="34" charset="-122"/>
                <a:cs typeface="Poppins" pitchFamily="34" charset="-120"/>
              </a:rPr>
              <a:t>Cost of tuition reimbursement for 12,000 primary care grads</a:t>
            </a:r>
            <a:endParaRPr kumimoji="0" lang="en-US" sz="1467" b="0" i="0" u="none" strike="noStrike" kern="0" cap="none" spc="0" normalizeH="0" baseline="0" noProof="0">
              <a:ln>
                <a:noFill/>
              </a:ln>
              <a:solidFill>
                <a:prstClr val="black"/>
              </a:solidFill>
              <a:effectLst/>
              <a:uLnTx/>
              <a:uFillTx/>
            </a:endParaRPr>
          </a:p>
        </p:txBody>
      </p:sp>
      <p:sp>
        <p:nvSpPr>
          <p:cNvPr id="16" name="Text 9">
            <a:extLst>
              <a:ext uri="{FF2B5EF4-FFF2-40B4-BE49-F238E27FC236}">
                <a16:creationId xmlns:a16="http://schemas.microsoft.com/office/drawing/2014/main" id="{1C1AEE2D-C1E7-136C-347E-E12F208CC54E}"/>
              </a:ext>
            </a:extLst>
          </p:cNvPr>
          <p:cNvSpPr/>
          <p:nvPr/>
        </p:nvSpPr>
        <p:spPr>
          <a:xfrm>
            <a:off x="7620000" y="3864864"/>
            <a:ext cx="4206240" cy="512064"/>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lang="en-US" sz="2667" b="1" kern="0">
                <a:solidFill>
                  <a:schemeClr val="bg1"/>
                </a:solidFill>
                <a:latin typeface="Poppins" pitchFamily="34" charset="0"/>
                <a:ea typeface="Poppins" pitchFamily="34" charset="-122"/>
                <a:cs typeface="Poppins" pitchFamily="34" charset="-120"/>
              </a:rPr>
              <a:t>6,000 to 12</a:t>
            </a:r>
            <a:r>
              <a:rPr kumimoji="0" lang="en-US" sz="2667" b="1" i="0" u="none" strike="noStrike" kern="0" cap="none" spc="0" normalizeH="0" baseline="0" noProof="0">
                <a:ln>
                  <a:noFill/>
                </a:ln>
                <a:solidFill>
                  <a:schemeClr val="bg1"/>
                </a:solidFill>
                <a:effectLst/>
                <a:uLnTx/>
                <a:uFillTx/>
                <a:latin typeface="Poppins" pitchFamily="34" charset="0"/>
                <a:ea typeface="Poppins" pitchFamily="34" charset="-122"/>
                <a:cs typeface="Poppins" pitchFamily="34" charset="-120"/>
              </a:rPr>
              <a:t>,000</a:t>
            </a:r>
            <a:endParaRPr kumimoji="0" lang="en-US" sz="2667" b="0" i="0" u="none" strike="noStrike" kern="0" cap="none" spc="0" normalizeH="0" baseline="0" noProof="0">
              <a:ln>
                <a:noFill/>
              </a:ln>
              <a:solidFill>
                <a:schemeClr val="bg1"/>
              </a:solidFill>
              <a:effectLst/>
              <a:uLnTx/>
              <a:uFillTx/>
            </a:endParaRPr>
          </a:p>
        </p:txBody>
      </p:sp>
      <p:sp>
        <p:nvSpPr>
          <p:cNvPr id="17" name="Text 10">
            <a:extLst>
              <a:ext uri="{FF2B5EF4-FFF2-40B4-BE49-F238E27FC236}">
                <a16:creationId xmlns:a16="http://schemas.microsoft.com/office/drawing/2014/main" id="{A26AD126-2107-5303-A2EF-42F26493737E}"/>
              </a:ext>
            </a:extLst>
          </p:cNvPr>
          <p:cNvSpPr/>
          <p:nvPr/>
        </p:nvSpPr>
        <p:spPr>
          <a:xfrm>
            <a:off x="7620000" y="4376928"/>
            <a:ext cx="4206240" cy="512064"/>
          </a:xfrm>
          <a:prstGeom prst="rect">
            <a:avLst/>
          </a:prstGeom>
          <a:noFill/>
          <a:ln/>
        </p:spPr>
        <p:txBody>
          <a:bodyPr wrap="square" lIns="33867" tIns="33867" rIns="33867" bIns="33867"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lang="en-US" sz="1467" kern="0">
                <a:solidFill>
                  <a:srgbClr val="E0F2F4"/>
                </a:solidFill>
                <a:latin typeface="Poppins" pitchFamily="34" charset="0"/>
                <a:ea typeface="Poppins" pitchFamily="34" charset="-122"/>
                <a:cs typeface="Poppins" pitchFamily="34" charset="-120"/>
              </a:rPr>
              <a:t>20% now and need to move to 40% as soon as possible to close the primary care gap</a:t>
            </a:r>
            <a:endParaRPr kumimoji="0" lang="en-US" sz="1467" b="0" i="0" u="none" strike="noStrike" kern="0" cap="none" spc="0" normalizeH="0" baseline="0" noProof="0">
              <a:ln>
                <a:noFill/>
              </a:ln>
              <a:solidFill>
                <a:prstClr val="black"/>
              </a:solidFill>
              <a:effectLst/>
              <a:uLnTx/>
              <a:uFillTx/>
            </a:endParaRPr>
          </a:p>
        </p:txBody>
      </p:sp>
      <p:sp>
        <p:nvSpPr>
          <p:cNvPr id="24" name="Text 9">
            <a:extLst>
              <a:ext uri="{FF2B5EF4-FFF2-40B4-BE49-F238E27FC236}">
                <a16:creationId xmlns:a16="http://schemas.microsoft.com/office/drawing/2014/main" id="{9F57F356-6A4A-85B3-51ED-1B06802851F1}"/>
              </a:ext>
            </a:extLst>
          </p:cNvPr>
          <p:cNvSpPr/>
          <p:nvPr/>
        </p:nvSpPr>
        <p:spPr>
          <a:xfrm>
            <a:off x="7579357" y="2587607"/>
            <a:ext cx="4206240" cy="512064"/>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2667" b="1" i="0" u="none" strike="noStrike" kern="0" cap="none" spc="0" normalizeH="0" baseline="0" noProof="0">
                <a:ln>
                  <a:noFill/>
                </a:ln>
                <a:solidFill>
                  <a:schemeClr val="bg1"/>
                </a:solidFill>
                <a:effectLst/>
                <a:uLnTx/>
                <a:uFillTx/>
                <a:latin typeface="Poppins" pitchFamily="34" charset="0"/>
                <a:cs typeface="Poppins" pitchFamily="34" charset="-120"/>
              </a:rPr>
              <a:t>30,000</a:t>
            </a:r>
            <a:endParaRPr kumimoji="0" lang="en-US" sz="2667" b="0" i="0" u="none" strike="noStrike" kern="0" cap="none" spc="0" normalizeH="0" baseline="0" noProof="0">
              <a:ln>
                <a:noFill/>
              </a:ln>
              <a:solidFill>
                <a:schemeClr val="bg1"/>
              </a:solidFill>
              <a:effectLst/>
              <a:uLnTx/>
              <a:uFillTx/>
            </a:endParaRPr>
          </a:p>
        </p:txBody>
      </p:sp>
      <p:sp>
        <p:nvSpPr>
          <p:cNvPr id="25" name="Text 10">
            <a:extLst>
              <a:ext uri="{FF2B5EF4-FFF2-40B4-BE49-F238E27FC236}">
                <a16:creationId xmlns:a16="http://schemas.microsoft.com/office/drawing/2014/main" id="{7A1608A9-0B08-1E99-2E15-77C8FB79D9ED}"/>
              </a:ext>
            </a:extLst>
          </p:cNvPr>
          <p:cNvSpPr/>
          <p:nvPr/>
        </p:nvSpPr>
        <p:spPr>
          <a:xfrm>
            <a:off x="7579357" y="3099671"/>
            <a:ext cx="4206240" cy="512064"/>
          </a:xfrm>
          <a:prstGeom prst="rect">
            <a:avLst/>
          </a:prstGeom>
          <a:noFill/>
          <a:ln/>
        </p:spPr>
        <p:txBody>
          <a:bodyPr wrap="square" lIns="33867" tIns="33867" rIns="33867" bIns="33867"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lang="en-US" sz="1467" kern="0">
                <a:solidFill>
                  <a:srgbClr val="E0F2F4"/>
                </a:solidFill>
                <a:latin typeface="Poppins" pitchFamily="34" charset="0"/>
                <a:ea typeface="Poppins" pitchFamily="34" charset="-122"/>
                <a:cs typeface="Poppins" pitchFamily="34" charset="-120"/>
              </a:rPr>
              <a:t>Medical graduates annually and need to influence their residency decision</a:t>
            </a:r>
            <a:endParaRPr kumimoji="0" lang="en-US" sz="1467"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946619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6DB67-32DA-9E1D-3AB8-74BA7C36F163}"/>
            </a:ext>
          </a:extLst>
        </p:cNvPr>
        <p:cNvGrpSpPr/>
        <p:nvPr/>
      </p:nvGrpSpPr>
      <p:grpSpPr>
        <a:xfrm>
          <a:off x="0" y="0"/>
          <a:ext cx="0" cy="0"/>
          <a:chOff x="0" y="0"/>
          <a:chExt cx="0" cy="0"/>
        </a:xfrm>
      </p:grpSpPr>
      <p:pic>
        <p:nvPicPr>
          <p:cNvPr id="2" name="object 6">
            <a:extLst>
              <a:ext uri="{FF2B5EF4-FFF2-40B4-BE49-F238E27FC236}">
                <a16:creationId xmlns:a16="http://schemas.microsoft.com/office/drawing/2014/main" id="{3AD55941-9045-5CDF-276F-BBE79AC708E9}"/>
              </a:ext>
            </a:extLst>
          </p:cNvPr>
          <p:cNvPicPr/>
          <p:nvPr/>
        </p:nvPicPr>
        <p:blipFill>
          <a:blip r:embed="rId3" cstate="print"/>
          <a:stretch>
            <a:fillRect/>
          </a:stretch>
        </p:blipFill>
        <p:spPr>
          <a:xfrm>
            <a:off x="576511" y="6275907"/>
            <a:ext cx="1306184" cy="290332"/>
          </a:xfrm>
          <a:prstGeom prst="rect">
            <a:avLst/>
          </a:prstGeom>
        </p:spPr>
      </p:pic>
      <p:sp>
        <p:nvSpPr>
          <p:cNvPr id="5" name="Shape 1">
            <a:extLst>
              <a:ext uri="{FF2B5EF4-FFF2-40B4-BE49-F238E27FC236}">
                <a16:creationId xmlns:a16="http://schemas.microsoft.com/office/drawing/2014/main" id="{89106B6B-E5CB-91AE-5B9D-A26D99E9DEAF}"/>
              </a:ext>
            </a:extLst>
          </p:cNvPr>
          <p:cNvSpPr/>
          <p:nvPr/>
        </p:nvSpPr>
        <p:spPr>
          <a:xfrm>
            <a:off x="7376160" y="85344"/>
            <a:ext cx="4815840" cy="6772656"/>
          </a:xfrm>
          <a:prstGeom prst="rect">
            <a:avLst/>
          </a:prstGeom>
          <a:solidFill>
            <a:srgbClr val="003C6A"/>
          </a:solidFill>
          <a:ln w="12700">
            <a:solidFill>
              <a:srgbClr val="006E7F"/>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 name="Text 3">
            <a:extLst>
              <a:ext uri="{FF2B5EF4-FFF2-40B4-BE49-F238E27FC236}">
                <a16:creationId xmlns:a16="http://schemas.microsoft.com/office/drawing/2014/main" id="{26E7B307-BE60-4B86-E0EA-7C7F2BA2277C}"/>
              </a:ext>
            </a:extLst>
          </p:cNvPr>
          <p:cNvSpPr/>
          <p:nvPr/>
        </p:nvSpPr>
        <p:spPr>
          <a:xfrm>
            <a:off x="7437120" y="243840"/>
            <a:ext cx="4632960" cy="1463040"/>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9600" b="1" i="0" u="none" strike="noStrike" kern="0" cap="none" spc="0" normalizeH="0" baseline="0" noProof="0">
                <a:ln>
                  <a:noFill/>
                </a:ln>
                <a:solidFill>
                  <a:schemeClr val="bg1">
                    <a:alpha val="85000"/>
                  </a:schemeClr>
                </a:solidFill>
                <a:effectLst/>
                <a:uLnTx/>
                <a:uFillTx/>
                <a:latin typeface="Poppins" pitchFamily="34" charset="0"/>
                <a:ea typeface="Poppins" pitchFamily="34" charset="-122"/>
                <a:cs typeface="Poppins" pitchFamily="34" charset="-120"/>
              </a:rPr>
              <a:t>05</a:t>
            </a:r>
            <a:endParaRPr kumimoji="0" lang="en-US" sz="9600" b="0" i="0" u="none" strike="noStrike" kern="0" cap="none" spc="0" normalizeH="0" baseline="0" noProof="0">
              <a:ln>
                <a:noFill/>
              </a:ln>
              <a:solidFill>
                <a:schemeClr val="bg1">
                  <a:alpha val="85000"/>
                </a:schemeClr>
              </a:solidFill>
              <a:effectLst/>
              <a:uLnTx/>
              <a:uFillTx/>
            </a:endParaRPr>
          </a:p>
        </p:txBody>
      </p:sp>
      <p:pic>
        <p:nvPicPr>
          <p:cNvPr id="7" name="Image 0" descr="preencoded.png">
            <a:extLst>
              <a:ext uri="{FF2B5EF4-FFF2-40B4-BE49-F238E27FC236}">
                <a16:creationId xmlns:a16="http://schemas.microsoft.com/office/drawing/2014/main" id="{1449E66F-49CD-0A5F-2101-33ACEE2D9F58}"/>
              </a:ext>
            </a:extLst>
          </p:cNvPr>
          <p:cNvPicPr>
            <a:picLocks noChangeAspect="1"/>
          </p:cNvPicPr>
          <p:nvPr/>
        </p:nvPicPr>
        <p:blipFill>
          <a:blip r:embed="rId4">
            <a:alphaModFix amt="80000"/>
          </a:blip>
          <a:stretch>
            <a:fillRect/>
          </a:stretch>
        </p:blipFill>
        <p:spPr>
          <a:xfrm>
            <a:off x="10363200" y="1199995"/>
            <a:ext cx="1341120" cy="1341120"/>
          </a:xfrm>
          <a:prstGeom prst="rect">
            <a:avLst/>
          </a:prstGeom>
        </p:spPr>
      </p:pic>
      <p:sp>
        <p:nvSpPr>
          <p:cNvPr id="8" name="Text 4">
            <a:extLst>
              <a:ext uri="{FF2B5EF4-FFF2-40B4-BE49-F238E27FC236}">
                <a16:creationId xmlns:a16="http://schemas.microsoft.com/office/drawing/2014/main" id="{8FDA408D-623D-1052-AF26-61937FD4ED51}"/>
              </a:ext>
            </a:extLst>
          </p:cNvPr>
          <p:cNvSpPr/>
          <p:nvPr/>
        </p:nvSpPr>
        <p:spPr>
          <a:xfrm>
            <a:off x="7498080" y="1889760"/>
            <a:ext cx="4572000" cy="487680"/>
          </a:xfrm>
          <a:prstGeom prst="rect">
            <a:avLst/>
          </a:prstGeom>
          <a:noFill/>
          <a:ln/>
        </p:spPr>
        <p:txBody>
          <a:bodyPr wrap="square" lIns="135467" tIns="135467" rIns="135467" bIns="135467"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2667" b="1" i="0" u="none" strike="noStrike" kern="0" cap="none" spc="400" normalizeH="0" baseline="0" noProof="0">
                <a:ln>
                  <a:noFill/>
                </a:ln>
                <a:solidFill>
                  <a:schemeClr val="bg1"/>
                </a:solidFill>
                <a:effectLst/>
                <a:uLnTx/>
                <a:uFillTx/>
                <a:latin typeface="Poppins" pitchFamily="34" charset="0"/>
                <a:ea typeface="Poppins" pitchFamily="34" charset="-122"/>
                <a:cs typeface="Poppins" pitchFamily="34" charset="-120"/>
              </a:rPr>
              <a:t>Bold Ask 5</a:t>
            </a:r>
            <a:endParaRPr kumimoji="0" lang="en-US" sz="2667" b="0" i="0" u="none" strike="noStrike" kern="0" cap="none" spc="0" normalizeH="0" baseline="0" noProof="0">
              <a:ln>
                <a:noFill/>
              </a:ln>
              <a:solidFill>
                <a:schemeClr val="bg1"/>
              </a:solidFill>
              <a:effectLst/>
              <a:uLnTx/>
              <a:uFillTx/>
            </a:endParaRPr>
          </a:p>
        </p:txBody>
      </p:sp>
      <p:sp>
        <p:nvSpPr>
          <p:cNvPr id="9" name="Shape 5">
            <a:extLst>
              <a:ext uri="{FF2B5EF4-FFF2-40B4-BE49-F238E27FC236}">
                <a16:creationId xmlns:a16="http://schemas.microsoft.com/office/drawing/2014/main" id="{761C40BA-DFC8-4E8F-8A50-28B569DA94B6}"/>
              </a:ext>
            </a:extLst>
          </p:cNvPr>
          <p:cNvSpPr/>
          <p:nvPr/>
        </p:nvSpPr>
        <p:spPr>
          <a:xfrm>
            <a:off x="7559040" y="2560320"/>
            <a:ext cx="4328160" cy="1121664"/>
          </a:xfrm>
          <a:prstGeom prst="rect">
            <a:avLst/>
          </a:prstGeom>
          <a:solidFill>
            <a:srgbClr val="007CA4"/>
          </a:solidFill>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 name="Text 6">
            <a:extLst>
              <a:ext uri="{FF2B5EF4-FFF2-40B4-BE49-F238E27FC236}">
                <a16:creationId xmlns:a16="http://schemas.microsoft.com/office/drawing/2014/main" id="{9E91D600-B5E5-A2DE-5020-DEA97E7F9918}"/>
              </a:ext>
            </a:extLst>
          </p:cNvPr>
          <p:cNvSpPr/>
          <p:nvPr/>
        </p:nvSpPr>
        <p:spPr>
          <a:xfrm>
            <a:off x="7620000" y="2584704"/>
            <a:ext cx="4206240" cy="512064"/>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2667" b="1" i="0" u="none" strike="noStrike" kern="0" cap="none" spc="0" normalizeH="0" baseline="0" noProof="0">
                <a:ln>
                  <a:noFill/>
                </a:ln>
                <a:solidFill>
                  <a:schemeClr val="bg1"/>
                </a:solidFill>
                <a:effectLst/>
                <a:uLnTx/>
                <a:uFillTx/>
                <a:latin typeface="Poppins" pitchFamily="34" charset="0"/>
                <a:ea typeface="Poppins" pitchFamily="34" charset="-122"/>
                <a:cs typeface="Poppins" pitchFamily="34" charset="-120"/>
              </a:rPr>
              <a:t>5%</a:t>
            </a:r>
            <a:endParaRPr kumimoji="0" lang="en-US" sz="2667" b="0" i="0" u="none" strike="noStrike" kern="0" cap="none" spc="0" normalizeH="0" baseline="0" noProof="0">
              <a:ln>
                <a:noFill/>
              </a:ln>
              <a:solidFill>
                <a:schemeClr val="bg1"/>
              </a:solidFill>
              <a:effectLst/>
              <a:uLnTx/>
              <a:uFillTx/>
            </a:endParaRPr>
          </a:p>
        </p:txBody>
      </p:sp>
      <p:sp>
        <p:nvSpPr>
          <p:cNvPr id="11" name="Text 7">
            <a:extLst>
              <a:ext uri="{FF2B5EF4-FFF2-40B4-BE49-F238E27FC236}">
                <a16:creationId xmlns:a16="http://schemas.microsoft.com/office/drawing/2014/main" id="{91DF39AE-4326-BF00-73A8-B05CA334BD76}"/>
              </a:ext>
            </a:extLst>
          </p:cNvPr>
          <p:cNvSpPr/>
          <p:nvPr/>
        </p:nvSpPr>
        <p:spPr>
          <a:xfrm>
            <a:off x="7620000" y="3096768"/>
            <a:ext cx="4206240" cy="512064"/>
          </a:xfrm>
          <a:prstGeom prst="rect">
            <a:avLst/>
          </a:prstGeom>
          <a:noFill/>
          <a:ln/>
        </p:spPr>
        <p:txBody>
          <a:bodyPr wrap="square" lIns="33867" tIns="33867" rIns="33867" bIns="33867"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defRPr/>
            </a:pPr>
            <a:r>
              <a:rPr lang="en-US" sz="1467" kern="0">
                <a:solidFill>
                  <a:srgbClr val="E0F2F4"/>
                </a:solidFill>
                <a:latin typeface="Poppins"/>
                <a:ea typeface="Poppins" pitchFamily="34" charset="-122"/>
                <a:cs typeface="Poppins"/>
              </a:rPr>
              <a:t>Share of total health care spending on primary </a:t>
            </a:r>
            <a:r>
              <a:rPr kumimoji="0" lang="en-US" sz="1467" b="0" i="0" u="none" strike="noStrike" kern="0" cap="none" spc="0" normalizeH="0" baseline="0" noProof="0">
                <a:ln>
                  <a:noFill/>
                </a:ln>
                <a:solidFill>
                  <a:srgbClr val="E0F2F4"/>
                </a:solidFill>
                <a:effectLst/>
                <a:uLnTx/>
                <a:uFillTx/>
                <a:latin typeface="Poppins"/>
                <a:ea typeface="Poppins" pitchFamily="34" charset="-122"/>
                <a:cs typeface="Poppins"/>
              </a:rPr>
              <a:t>care</a:t>
            </a:r>
            <a:r>
              <a:rPr lang="en-US" sz="1467" kern="0">
                <a:solidFill>
                  <a:srgbClr val="E0F2F4"/>
                </a:solidFill>
                <a:latin typeface="Poppins"/>
                <a:ea typeface="Poppins" pitchFamily="34" charset="-122"/>
                <a:cs typeface="Poppins"/>
              </a:rPr>
              <a:t> in 2023</a:t>
            </a:r>
            <a:endParaRPr lang="en-US" sz="1467" b="0" i="0" u="none" strike="noStrike" kern="0" cap="none" spc="0" normalizeH="0" baseline="0" noProof="0">
              <a:ln>
                <a:noFill/>
              </a:ln>
              <a:solidFill>
                <a:prstClr val="black"/>
              </a:solidFill>
              <a:effectLst/>
              <a:uLnTx/>
              <a:uFillTx/>
              <a:latin typeface="Poppins"/>
              <a:cs typeface="Poppins"/>
            </a:endParaRPr>
          </a:p>
        </p:txBody>
      </p:sp>
      <p:sp>
        <p:nvSpPr>
          <p:cNvPr id="15" name="Shape 11">
            <a:extLst>
              <a:ext uri="{FF2B5EF4-FFF2-40B4-BE49-F238E27FC236}">
                <a16:creationId xmlns:a16="http://schemas.microsoft.com/office/drawing/2014/main" id="{4458FD77-29EE-0966-7029-C758F8C2A839}"/>
              </a:ext>
            </a:extLst>
          </p:cNvPr>
          <p:cNvSpPr/>
          <p:nvPr/>
        </p:nvSpPr>
        <p:spPr>
          <a:xfrm>
            <a:off x="7559040" y="3791519"/>
            <a:ext cx="4328160" cy="1121664"/>
          </a:xfrm>
          <a:prstGeom prst="rect">
            <a:avLst/>
          </a:prstGeom>
          <a:solidFill>
            <a:srgbClr val="007CA4"/>
          </a:solidFill>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6" name="Text 12">
            <a:extLst>
              <a:ext uri="{FF2B5EF4-FFF2-40B4-BE49-F238E27FC236}">
                <a16:creationId xmlns:a16="http://schemas.microsoft.com/office/drawing/2014/main" id="{D0584CB5-2FDE-83AA-47F8-A0455AA93502}"/>
              </a:ext>
            </a:extLst>
          </p:cNvPr>
          <p:cNvSpPr/>
          <p:nvPr/>
        </p:nvSpPr>
        <p:spPr>
          <a:xfrm>
            <a:off x="7620000" y="3815903"/>
            <a:ext cx="4206240" cy="512064"/>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2667" b="1" i="0" u="none" strike="noStrike" kern="0" cap="none" spc="0" normalizeH="0" baseline="0" noProof="0">
                <a:ln>
                  <a:noFill/>
                </a:ln>
                <a:solidFill>
                  <a:schemeClr val="bg1"/>
                </a:solidFill>
                <a:effectLst/>
                <a:uLnTx/>
                <a:uFillTx/>
                <a:latin typeface="Poppins" pitchFamily="34" charset="0"/>
                <a:ea typeface="Poppins" pitchFamily="34" charset="-122"/>
                <a:cs typeface="Poppins" pitchFamily="34" charset="-120"/>
              </a:rPr>
              <a:t>1%</a:t>
            </a:r>
            <a:endParaRPr kumimoji="0" lang="en-US" sz="2667" b="0" i="0" u="none" strike="noStrike" kern="0" cap="none" spc="0" normalizeH="0" baseline="0" noProof="0">
              <a:ln>
                <a:noFill/>
              </a:ln>
              <a:solidFill>
                <a:schemeClr val="bg1"/>
              </a:solidFill>
              <a:effectLst/>
              <a:uLnTx/>
              <a:uFillTx/>
            </a:endParaRPr>
          </a:p>
        </p:txBody>
      </p:sp>
      <p:sp>
        <p:nvSpPr>
          <p:cNvPr id="17" name="Text 13">
            <a:extLst>
              <a:ext uri="{FF2B5EF4-FFF2-40B4-BE49-F238E27FC236}">
                <a16:creationId xmlns:a16="http://schemas.microsoft.com/office/drawing/2014/main" id="{DDD850F2-41EA-36CA-4577-28E6CEFF748D}"/>
              </a:ext>
            </a:extLst>
          </p:cNvPr>
          <p:cNvSpPr/>
          <p:nvPr/>
        </p:nvSpPr>
        <p:spPr>
          <a:xfrm>
            <a:off x="7620000" y="4327967"/>
            <a:ext cx="4206240" cy="512064"/>
          </a:xfrm>
          <a:prstGeom prst="rect">
            <a:avLst/>
          </a:prstGeom>
          <a:noFill/>
          <a:ln/>
        </p:spPr>
        <p:txBody>
          <a:bodyPr wrap="square" lIns="33867" tIns="33867" rIns="33867" bIns="33867"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a:ln>
                  <a:noFill/>
                </a:ln>
                <a:solidFill>
                  <a:srgbClr val="E0F2F4"/>
                </a:solidFill>
                <a:effectLst/>
                <a:uLnTx/>
                <a:uFillTx/>
                <a:latin typeface="Poppins" pitchFamily="34" charset="0"/>
                <a:ea typeface="Poppins" pitchFamily="34" charset="-122"/>
                <a:cs typeface="Poppins" pitchFamily="34" charset="-120"/>
              </a:rPr>
              <a:t>Share of total health care spending on CHCs</a:t>
            </a:r>
            <a:endParaRPr kumimoji="0" lang="en-US" sz="1467" b="0" i="0" u="none" strike="noStrike" kern="0" cap="none" spc="0" normalizeH="0" baseline="0" noProof="0">
              <a:ln>
                <a:noFill/>
              </a:ln>
              <a:solidFill>
                <a:prstClr val="black"/>
              </a:solidFill>
              <a:effectLst/>
              <a:uLnTx/>
              <a:uFillTx/>
            </a:endParaRPr>
          </a:p>
        </p:txBody>
      </p:sp>
      <p:sp>
        <p:nvSpPr>
          <p:cNvPr id="18" name="Shape 14">
            <a:extLst>
              <a:ext uri="{FF2B5EF4-FFF2-40B4-BE49-F238E27FC236}">
                <a16:creationId xmlns:a16="http://schemas.microsoft.com/office/drawing/2014/main" id="{CD988394-4982-BE65-8B4E-2E2870E4F9A1}"/>
              </a:ext>
            </a:extLst>
          </p:cNvPr>
          <p:cNvSpPr/>
          <p:nvPr/>
        </p:nvSpPr>
        <p:spPr>
          <a:xfrm>
            <a:off x="487680" y="365760"/>
            <a:ext cx="85344" cy="1341120"/>
          </a:xfrm>
          <a:prstGeom prst="rect">
            <a:avLst/>
          </a:prstGeom>
          <a:solidFill>
            <a:srgbClr val="E87200"/>
          </a:solidFill>
          <a:ln w="12700">
            <a:solidFill>
              <a:srgbClr val="E87200"/>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9" name="Text 15">
            <a:extLst>
              <a:ext uri="{FF2B5EF4-FFF2-40B4-BE49-F238E27FC236}">
                <a16:creationId xmlns:a16="http://schemas.microsoft.com/office/drawing/2014/main" id="{50AE1203-A471-9423-2A22-582A5F8E9C79}"/>
              </a:ext>
            </a:extLst>
          </p:cNvPr>
          <p:cNvSpPr/>
          <p:nvPr/>
        </p:nvSpPr>
        <p:spPr>
          <a:xfrm>
            <a:off x="731520" y="365760"/>
            <a:ext cx="6339840" cy="1341120"/>
          </a:xfrm>
          <a:prstGeom prst="rect">
            <a:avLst/>
          </a:prstGeom>
          <a:noFill/>
          <a:ln/>
        </p:spPr>
        <p:txBody>
          <a:bodyPr wrap="square" lIns="121920" tIns="60960" rIns="121920" bIns="6096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defRPr/>
            </a:pPr>
            <a:r>
              <a:rPr lang="en-US" sz="4267" b="1" kern="0">
                <a:solidFill>
                  <a:srgbClr val="0A2342"/>
                </a:solidFill>
                <a:latin typeface="Poppins"/>
                <a:ea typeface="Poppins" pitchFamily="34" charset="-122"/>
                <a:cs typeface="Poppins"/>
              </a:rPr>
              <a:t>T</a:t>
            </a:r>
            <a:r>
              <a:rPr lang="en-US" sz="3467" b="1" kern="0">
                <a:solidFill>
                  <a:srgbClr val="0A2342"/>
                </a:solidFill>
                <a:latin typeface="Poppins"/>
                <a:ea typeface="Poppins" pitchFamily="34" charset="-122"/>
                <a:cs typeface="Poppins"/>
              </a:rPr>
              <a:t>riple Double Investment in Primary Care  </a:t>
            </a:r>
            <a:r>
              <a:rPr kumimoji="0" lang="en-US" sz="3467" b="1" i="0" u="none" strike="noStrike" kern="0" cap="none" spc="0" normalizeH="0" baseline="0" noProof="0">
                <a:ln>
                  <a:noFill/>
                </a:ln>
                <a:solidFill>
                  <a:srgbClr val="0A2342"/>
                </a:solidFill>
                <a:effectLst/>
                <a:uLnTx/>
                <a:uFillTx/>
                <a:latin typeface="Poppins"/>
                <a:ea typeface="Poppins" pitchFamily="34" charset="-122"/>
                <a:cs typeface="Poppins"/>
              </a:rPr>
              <a:t> </a:t>
            </a:r>
            <a:endParaRPr kumimoji="0" lang="en-US" sz="3467" b="0" i="0" u="none" strike="noStrike" kern="0" cap="none" spc="0" normalizeH="0" baseline="0" noProof="0">
              <a:ln>
                <a:noFill/>
              </a:ln>
              <a:solidFill>
                <a:prstClr val="black"/>
              </a:solidFill>
              <a:effectLst/>
              <a:uLnTx/>
              <a:uFillTx/>
              <a:latin typeface="Poppins"/>
              <a:cs typeface="Poppins"/>
            </a:endParaRPr>
          </a:p>
        </p:txBody>
      </p:sp>
      <p:sp>
        <p:nvSpPr>
          <p:cNvPr id="20" name="Shape 16">
            <a:extLst>
              <a:ext uri="{FF2B5EF4-FFF2-40B4-BE49-F238E27FC236}">
                <a16:creationId xmlns:a16="http://schemas.microsoft.com/office/drawing/2014/main" id="{2AB08150-416D-4B03-C69A-527023F36C62}"/>
              </a:ext>
            </a:extLst>
          </p:cNvPr>
          <p:cNvSpPr/>
          <p:nvPr/>
        </p:nvSpPr>
        <p:spPr>
          <a:xfrm>
            <a:off x="487680" y="1889760"/>
            <a:ext cx="6583680" cy="48768"/>
          </a:xfrm>
          <a:prstGeom prst="rect">
            <a:avLst/>
          </a:prstGeom>
          <a:solidFill>
            <a:srgbClr val="E87200"/>
          </a:solidFill>
          <a:ln w="12700">
            <a:solidFill>
              <a:srgbClr val="E87200"/>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21" name="Text 17">
            <a:extLst>
              <a:ext uri="{FF2B5EF4-FFF2-40B4-BE49-F238E27FC236}">
                <a16:creationId xmlns:a16="http://schemas.microsoft.com/office/drawing/2014/main" id="{70999942-EAF2-0CAC-0B16-AC825ED9BEB0}"/>
              </a:ext>
            </a:extLst>
          </p:cNvPr>
          <p:cNvSpPr/>
          <p:nvPr/>
        </p:nvSpPr>
        <p:spPr>
          <a:xfrm>
            <a:off x="534144" y="1886192"/>
            <a:ext cx="6583680" cy="4267200"/>
          </a:xfrm>
          <a:prstGeom prst="rect">
            <a:avLst/>
          </a:prstGeom>
          <a:noFill/>
          <a:ln/>
        </p:spPr>
        <p:txBody>
          <a:bodyPr wrap="square" lIns="121920" tIns="60960" rIns="121920" bIns="60960" rtlCol="0" anchor="t"/>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lvl="0">
              <a:defRPr/>
            </a:pPr>
            <a:r>
              <a:rPr lang="en-US" sz="2133" kern="0">
                <a:solidFill>
                  <a:srgbClr val="0A2342"/>
                </a:solidFill>
                <a:latin typeface="Poppins" pitchFamily="34" charset="0"/>
                <a:ea typeface="Poppins" pitchFamily="34" charset="-122"/>
                <a:cs typeface="Poppins" pitchFamily="34" charset="-120"/>
              </a:rPr>
              <a:t>The pay gap between primary care and specialists is a major driver of choice. We must reform payment to reimburse primary care at a fair and sustainable rate to reduce costs, improve outcomes, and assure health for all.  </a:t>
            </a:r>
          </a:p>
          <a:p>
            <a:pPr lvl="0">
              <a:defRPr/>
            </a:pPr>
            <a:endParaRPr lang="en-US" sz="2133" kern="0">
              <a:solidFill>
                <a:srgbClr val="0A2342"/>
              </a:solidFill>
              <a:latin typeface="Poppins" pitchFamily="34" charset="0"/>
              <a:ea typeface="Poppins" pitchFamily="34" charset="-122"/>
              <a:cs typeface="Poppins" pitchFamily="34" charset="-120"/>
            </a:endParaRPr>
          </a:p>
          <a:p>
            <a:pPr>
              <a:defRPr/>
            </a:pPr>
            <a:r>
              <a:rPr lang="en-US" sz="2133" b="1" kern="0">
                <a:solidFill>
                  <a:srgbClr val="0A2342"/>
                </a:solidFill>
                <a:latin typeface="Poppins"/>
                <a:ea typeface="Poppins" pitchFamily="34" charset="-122"/>
                <a:cs typeface="Poppins"/>
              </a:rPr>
              <a:t>Primary care physician spending makes up just 5% of total health care spend; this needs to double to 10%.  </a:t>
            </a:r>
            <a:r>
              <a:rPr lang="en-US" sz="2133" kern="0">
                <a:solidFill>
                  <a:srgbClr val="0A2342"/>
                </a:solidFill>
                <a:latin typeface="Poppins"/>
                <a:ea typeface="Poppins" pitchFamily="34" charset="-122"/>
                <a:cs typeface="Poppins"/>
              </a:rPr>
              <a:t>Our nation’s largest primary care provider CHCs currently </a:t>
            </a:r>
            <a:r>
              <a:rPr kumimoji="0" lang="en-US" sz="2133" b="0" i="0" u="none" strike="noStrike" kern="0" cap="none" spc="0" normalizeH="0" baseline="0" noProof="0">
                <a:ln>
                  <a:noFill/>
                </a:ln>
                <a:solidFill>
                  <a:srgbClr val="0A2342"/>
                </a:solidFill>
                <a:effectLst/>
                <a:uLnTx/>
                <a:uFillTx/>
                <a:latin typeface="Poppins"/>
                <a:ea typeface="Poppins" pitchFamily="34" charset="-122"/>
                <a:cs typeface="Poppins"/>
              </a:rPr>
              <a:t>deliver care to 14% of the population for only 1% of health care spending — a preview of what a primary care-centered system delivers at scale. </a:t>
            </a:r>
            <a:endParaRPr kumimoji="0" lang="en-US" sz="2133" b="0" i="0" u="none" strike="noStrike" kern="0" cap="none" spc="0" normalizeH="0" baseline="0" noProof="0">
              <a:ln>
                <a:noFill/>
              </a:ln>
              <a:solidFill>
                <a:prstClr val="black"/>
              </a:solidFill>
              <a:effectLst/>
              <a:uLnTx/>
              <a:uFillTx/>
              <a:latin typeface="Poppins"/>
              <a:cs typeface="Poppins"/>
            </a:endParaRPr>
          </a:p>
        </p:txBody>
      </p:sp>
      <p:sp>
        <p:nvSpPr>
          <p:cNvPr id="22" name="Shape 18">
            <a:extLst>
              <a:ext uri="{FF2B5EF4-FFF2-40B4-BE49-F238E27FC236}">
                <a16:creationId xmlns:a16="http://schemas.microsoft.com/office/drawing/2014/main" id="{5DB42035-E7C5-B67A-9C79-6771D3ECF5A7}"/>
              </a:ext>
            </a:extLst>
          </p:cNvPr>
          <p:cNvSpPr/>
          <p:nvPr/>
        </p:nvSpPr>
        <p:spPr>
          <a:xfrm>
            <a:off x="0" y="6608064"/>
            <a:ext cx="12192000" cy="249936"/>
          </a:xfrm>
          <a:prstGeom prst="rect">
            <a:avLst/>
          </a:prstGeom>
          <a:solidFill>
            <a:srgbClr val="003C6A"/>
          </a:solidFill>
          <a:ln w="12700">
            <a:solidFill>
              <a:srgbClr val="003C6A"/>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3" name="Shape 8">
            <a:extLst>
              <a:ext uri="{FF2B5EF4-FFF2-40B4-BE49-F238E27FC236}">
                <a16:creationId xmlns:a16="http://schemas.microsoft.com/office/drawing/2014/main" id="{231C7A8F-FCF3-D13A-9F08-9B9C75D7B2E3}"/>
              </a:ext>
            </a:extLst>
          </p:cNvPr>
          <p:cNvSpPr/>
          <p:nvPr/>
        </p:nvSpPr>
        <p:spPr>
          <a:xfrm>
            <a:off x="7559040" y="5031728"/>
            <a:ext cx="4328160" cy="1121664"/>
          </a:xfrm>
          <a:prstGeom prst="rect">
            <a:avLst/>
          </a:prstGeom>
          <a:solidFill>
            <a:srgbClr val="007CA4"/>
          </a:solidFill>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4" name="Text 9">
            <a:extLst>
              <a:ext uri="{FF2B5EF4-FFF2-40B4-BE49-F238E27FC236}">
                <a16:creationId xmlns:a16="http://schemas.microsoft.com/office/drawing/2014/main" id="{2D99E665-143D-167C-08AC-1748DDF0A5E0}"/>
              </a:ext>
            </a:extLst>
          </p:cNvPr>
          <p:cNvSpPr/>
          <p:nvPr/>
        </p:nvSpPr>
        <p:spPr>
          <a:xfrm>
            <a:off x="7620000" y="5056112"/>
            <a:ext cx="4206240" cy="512064"/>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2667" b="1" i="0" u="none" strike="noStrike" kern="0" cap="none" spc="0" normalizeH="0" baseline="0" noProof="0">
                <a:ln>
                  <a:noFill/>
                </a:ln>
                <a:solidFill>
                  <a:schemeClr val="bg1"/>
                </a:solidFill>
                <a:effectLst/>
                <a:uLnTx/>
                <a:uFillTx/>
                <a:latin typeface="Poppins" pitchFamily="34" charset="0"/>
                <a:ea typeface="Poppins" pitchFamily="34" charset="-122"/>
                <a:cs typeface="Poppins" pitchFamily="34" charset="-120"/>
              </a:rPr>
              <a:t>14%</a:t>
            </a:r>
            <a:endParaRPr kumimoji="0" lang="en-US" sz="2667" b="0" i="0" u="none" strike="noStrike" kern="0" cap="none" spc="0" normalizeH="0" baseline="0" noProof="0">
              <a:ln>
                <a:noFill/>
              </a:ln>
              <a:solidFill>
                <a:schemeClr val="bg1"/>
              </a:solidFill>
              <a:effectLst/>
              <a:uLnTx/>
              <a:uFillTx/>
            </a:endParaRPr>
          </a:p>
        </p:txBody>
      </p:sp>
      <p:sp>
        <p:nvSpPr>
          <p:cNvPr id="23" name="Text 10">
            <a:extLst>
              <a:ext uri="{FF2B5EF4-FFF2-40B4-BE49-F238E27FC236}">
                <a16:creationId xmlns:a16="http://schemas.microsoft.com/office/drawing/2014/main" id="{DAC97599-AE71-05BA-57D2-91879F5CAB8D}"/>
              </a:ext>
            </a:extLst>
          </p:cNvPr>
          <p:cNvSpPr/>
          <p:nvPr/>
        </p:nvSpPr>
        <p:spPr>
          <a:xfrm>
            <a:off x="7620000" y="5568176"/>
            <a:ext cx="4206240" cy="512064"/>
          </a:xfrm>
          <a:prstGeom prst="rect">
            <a:avLst/>
          </a:prstGeom>
          <a:noFill/>
          <a:ln/>
        </p:spPr>
        <p:txBody>
          <a:bodyPr wrap="square" lIns="33867" tIns="33867" rIns="33867" bIns="33867"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a:ln>
                  <a:noFill/>
                </a:ln>
                <a:solidFill>
                  <a:srgbClr val="E0F2F4"/>
                </a:solidFill>
                <a:effectLst/>
                <a:uLnTx/>
                <a:uFillTx/>
                <a:latin typeface="Poppins" pitchFamily="34" charset="0"/>
                <a:ea typeface="Poppins" pitchFamily="34" charset="-122"/>
                <a:cs typeface="Poppins" pitchFamily="34" charset="-120"/>
              </a:rPr>
              <a:t>Share of the U.S. population served by CHCs</a:t>
            </a:r>
            <a:endParaRPr kumimoji="0" lang="en-US" sz="1467"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4216856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E4E72-93E3-F0BE-205D-8107B03BC4D6}"/>
            </a:ext>
          </a:extLst>
        </p:cNvPr>
        <p:cNvGrpSpPr/>
        <p:nvPr/>
      </p:nvGrpSpPr>
      <p:grpSpPr>
        <a:xfrm>
          <a:off x="0" y="0"/>
          <a:ext cx="0" cy="0"/>
          <a:chOff x="0" y="0"/>
          <a:chExt cx="0" cy="0"/>
        </a:xfrm>
      </p:grpSpPr>
      <p:sp>
        <p:nvSpPr>
          <p:cNvPr id="20" name="Shape 14">
            <a:extLst>
              <a:ext uri="{FF2B5EF4-FFF2-40B4-BE49-F238E27FC236}">
                <a16:creationId xmlns:a16="http://schemas.microsoft.com/office/drawing/2014/main" id="{8375DF26-EBDE-FBDF-FEEC-B1A6A750092E}"/>
              </a:ext>
            </a:extLst>
          </p:cNvPr>
          <p:cNvSpPr/>
          <p:nvPr/>
        </p:nvSpPr>
        <p:spPr>
          <a:xfrm>
            <a:off x="365760" y="3584448"/>
            <a:ext cx="11460480" cy="829056"/>
          </a:xfrm>
          <a:prstGeom prst="rect">
            <a:avLst/>
          </a:prstGeom>
          <a:solidFill>
            <a:srgbClr val="003C6A"/>
          </a:solidFill>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pic>
        <p:nvPicPr>
          <p:cNvPr id="2" name="object 6">
            <a:extLst>
              <a:ext uri="{FF2B5EF4-FFF2-40B4-BE49-F238E27FC236}">
                <a16:creationId xmlns:a16="http://schemas.microsoft.com/office/drawing/2014/main" id="{FCE6C0F0-0B03-30D6-D819-5B834306903F}"/>
              </a:ext>
            </a:extLst>
          </p:cNvPr>
          <p:cNvPicPr/>
          <p:nvPr/>
        </p:nvPicPr>
        <p:blipFill>
          <a:blip r:embed="rId3" cstate="print"/>
          <a:stretch>
            <a:fillRect/>
          </a:stretch>
        </p:blipFill>
        <p:spPr>
          <a:xfrm>
            <a:off x="576511" y="6275907"/>
            <a:ext cx="1306184" cy="290332"/>
          </a:xfrm>
          <a:prstGeom prst="rect">
            <a:avLst/>
          </a:prstGeom>
        </p:spPr>
      </p:pic>
      <p:pic>
        <p:nvPicPr>
          <p:cNvPr id="6" name="Image 0" descr="preencoded.png">
            <a:extLst>
              <a:ext uri="{FF2B5EF4-FFF2-40B4-BE49-F238E27FC236}">
                <a16:creationId xmlns:a16="http://schemas.microsoft.com/office/drawing/2014/main" id="{9F0FDCF4-7788-900D-FC10-749EBC43C4E5}"/>
              </a:ext>
            </a:extLst>
          </p:cNvPr>
          <p:cNvPicPr>
            <a:picLocks noChangeAspect="1"/>
          </p:cNvPicPr>
          <p:nvPr/>
        </p:nvPicPr>
        <p:blipFill>
          <a:blip r:embed="rId4">
            <a:duotone>
              <a:schemeClr val="accent5">
                <a:shade val="45000"/>
                <a:satMod val="135000"/>
              </a:schemeClr>
              <a:prstClr val="white"/>
            </a:duotone>
          </a:blip>
          <a:stretch>
            <a:fillRect/>
          </a:stretch>
        </p:blipFill>
        <p:spPr>
          <a:xfrm>
            <a:off x="548640" y="268224"/>
            <a:ext cx="731520" cy="731520"/>
          </a:xfrm>
          <a:prstGeom prst="rect">
            <a:avLst/>
          </a:prstGeom>
        </p:spPr>
      </p:pic>
      <p:sp>
        <p:nvSpPr>
          <p:cNvPr id="7" name="Text 3">
            <a:extLst>
              <a:ext uri="{FF2B5EF4-FFF2-40B4-BE49-F238E27FC236}">
                <a16:creationId xmlns:a16="http://schemas.microsoft.com/office/drawing/2014/main" id="{CDFF2E78-57FC-A589-1AA5-A342F273FBEC}"/>
              </a:ext>
            </a:extLst>
          </p:cNvPr>
          <p:cNvSpPr/>
          <p:nvPr/>
        </p:nvSpPr>
        <p:spPr>
          <a:xfrm>
            <a:off x="1402080" y="304800"/>
            <a:ext cx="10363200" cy="670560"/>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3733" b="1" i="0" u="none" strike="noStrike" kern="0" cap="none" spc="0" normalizeH="0" baseline="0" noProof="0">
                <a:ln>
                  <a:noFill/>
                </a:ln>
                <a:solidFill>
                  <a:srgbClr val="003C6A"/>
                </a:solidFill>
                <a:effectLst/>
                <a:uLnTx/>
                <a:uFillTx/>
                <a:latin typeface="Poppins" pitchFamily="34" charset="0"/>
                <a:ea typeface="Poppins" pitchFamily="34" charset="-122"/>
                <a:cs typeface="Poppins" pitchFamily="34" charset="-120"/>
              </a:rPr>
              <a:t>Proposing the TRUST Solution</a:t>
            </a:r>
            <a:endParaRPr kumimoji="0" lang="en-US" sz="3733" b="0" i="0" u="none" strike="noStrike" kern="0" cap="none" spc="0" normalizeH="0" baseline="0" noProof="0">
              <a:ln>
                <a:noFill/>
              </a:ln>
              <a:solidFill>
                <a:srgbClr val="003C6A"/>
              </a:solidFill>
              <a:effectLst/>
              <a:uLnTx/>
              <a:uFillTx/>
            </a:endParaRPr>
          </a:p>
        </p:txBody>
      </p:sp>
      <p:sp>
        <p:nvSpPr>
          <p:cNvPr id="8" name="Text 4">
            <a:extLst>
              <a:ext uri="{FF2B5EF4-FFF2-40B4-BE49-F238E27FC236}">
                <a16:creationId xmlns:a16="http://schemas.microsoft.com/office/drawing/2014/main" id="{0B3E4612-9FC5-C43D-FD73-F2325E44C2B1}"/>
              </a:ext>
            </a:extLst>
          </p:cNvPr>
          <p:cNvSpPr/>
          <p:nvPr/>
        </p:nvSpPr>
        <p:spPr>
          <a:xfrm>
            <a:off x="1402080" y="950976"/>
            <a:ext cx="9753600" cy="426720"/>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1733" b="1" i="1" u="none" strike="noStrike" kern="0" cap="none" spc="0" normalizeH="0" baseline="0" noProof="0">
                <a:ln>
                  <a:noFill/>
                </a:ln>
                <a:solidFill>
                  <a:srgbClr val="E87200"/>
                </a:solidFill>
                <a:effectLst/>
                <a:uLnTx/>
                <a:uFillTx/>
                <a:latin typeface="Poppins" pitchFamily="34" charset="0"/>
                <a:ea typeface="Poppins" pitchFamily="34" charset="-122"/>
                <a:cs typeface="Poppins" pitchFamily="34" charset="-120"/>
              </a:rPr>
              <a:t>Five Bold Asks to Transform Primary Care</a:t>
            </a:r>
            <a:endParaRPr kumimoji="0" lang="en-US" sz="1733" b="1" i="0" u="none" strike="noStrike" kern="0" cap="none" spc="0" normalizeH="0" baseline="0" noProof="0">
              <a:ln>
                <a:noFill/>
              </a:ln>
              <a:solidFill>
                <a:srgbClr val="E87200"/>
              </a:solidFill>
              <a:effectLst/>
              <a:uLnTx/>
              <a:uFillTx/>
            </a:endParaRPr>
          </a:p>
        </p:txBody>
      </p:sp>
      <p:sp>
        <p:nvSpPr>
          <p:cNvPr id="9" name="Shape 5">
            <a:extLst>
              <a:ext uri="{FF2B5EF4-FFF2-40B4-BE49-F238E27FC236}">
                <a16:creationId xmlns:a16="http://schemas.microsoft.com/office/drawing/2014/main" id="{42C20906-8F76-348C-E097-D6E365276C52}"/>
              </a:ext>
            </a:extLst>
          </p:cNvPr>
          <p:cNvSpPr/>
          <p:nvPr/>
        </p:nvSpPr>
        <p:spPr>
          <a:xfrm>
            <a:off x="0" y="1463040"/>
            <a:ext cx="12192000" cy="60960"/>
          </a:xfrm>
          <a:prstGeom prst="rect">
            <a:avLst/>
          </a:prstGeom>
          <a:solidFill>
            <a:srgbClr val="006E7F"/>
          </a:solidFill>
          <a:ln w="12700">
            <a:solidFill>
              <a:srgbClr val="006E7F"/>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0" name="Shape 6">
            <a:extLst>
              <a:ext uri="{FF2B5EF4-FFF2-40B4-BE49-F238E27FC236}">
                <a16:creationId xmlns:a16="http://schemas.microsoft.com/office/drawing/2014/main" id="{0E471255-A312-86A5-85CE-03735289F265}"/>
              </a:ext>
            </a:extLst>
          </p:cNvPr>
          <p:cNvSpPr/>
          <p:nvPr/>
        </p:nvSpPr>
        <p:spPr>
          <a:xfrm>
            <a:off x="365760" y="1706880"/>
            <a:ext cx="11460480" cy="829056"/>
          </a:xfrm>
          <a:prstGeom prst="rect">
            <a:avLst/>
          </a:prstGeom>
          <a:solidFill>
            <a:srgbClr val="003C6A"/>
          </a:solidFill>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1" name="Shape 7">
            <a:extLst>
              <a:ext uri="{FF2B5EF4-FFF2-40B4-BE49-F238E27FC236}">
                <a16:creationId xmlns:a16="http://schemas.microsoft.com/office/drawing/2014/main" id="{8C7AFF23-F5DB-DC92-83FB-8DBB79EA0746}"/>
              </a:ext>
            </a:extLst>
          </p:cNvPr>
          <p:cNvSpPr/>
          <p:nvPr/>
        </p:nvSpPr>
        <p:spPr>
          <a:xfrm>
            <a:off x="463296" y="1828800"/>
            <a:ext cx="585216" cy="585216"/>
          </a:xfrm>
          <a:prstGeom prst="ellipse">
            <a:avLst/>
          </a:prstGeom>
          <a:solidFill>
            <a:srgbClr val="007CA4"/>
          </a:solidFill>
          <a:ln w="12700">
            <a:solidFill>
              <a:srgbClr val="00A896"/>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2" name="Text 8">
            <a:extLst>
              <a:ext uri="{FF2B5EF4-FFF2-40B4-BE49-F238E27FC236}">
                <a16:creationId xmlns:a16="http://schemas.microsoft.com/office/drawing/2014/main" id="{A817894F-ED63-7FE1-4E06-D005E3220DEC}"/>
              </a:ext>
            </a:extLst>
          </p:cNvPr>
          <p:cNvSpPr/>
          <p:nvPr/>
        </p:nvSpPr>
        <p:spPr>
          <a:xfrm>
            <a:off x="463296" y="1828800"/>
            <a:ext cx="585216" cy="585216"/>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1</a:t>
            </a:r>
            <a:endParaRPr kumimoji="0" lang="en-US" sz="1867" b="0" i="0" u="none" strike="noStrike" kern="0" cap="none" spc="0" normalizeH="0" baseline="0" noProof="0">
              <a:ln>
                <a:noFill/>
              </a:ln>
              <a:solidFill>
                <a:prstClr val="black"/>
              </a:solidFill>
              <a:effectLst/>
              <a:uLnTx/>
              <a:uFillTx/>
            </a:endParaRPr>
          </a:p>
        </p:txBody>
      </p:sp>
      <p:sp>
        <p:nvSpPr>
          <p:cNvPr id="15" name="Shape 10">
            <a:extLst>
              <a:ext uri="{FF2B5EF4-FFF2-40B4-BE49-F238E27FC236}">
                <a16:creationId xmlns:a16="http://schemas.microsoft.com/office/drawing/2014/main" id="{D28EB1E5-B071-68F0-C35A-1837BA1BF369}"/>
              </a:ext>
            </a:extLst>
          </p:cNvPr>
          <p:cNvSpPr/>
          <p:nvPr/>
        </p:nvSpPr>
        <p:spPr>
          <a:xfrm>
            <a:off x="365760" y="2645664"/>
            <a:ext cx="11460480" cy="829056"/>
          </a:xfrm>
          <a:prstGeom prst="rect">
            <a:avLst/>
          </a:prstGeom>
          <a:solidFill>
            <a:srgbClr val="003C6A"/>
          </a:solidFill>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6" name="Shape 11">
            <a:extLst>
              <a:ext uri="{FF2B5EF4-FFF2-40B4-BE49-F238E27FC236}">
                <a16:creationId xmlns:a16="http://schemas.microsoft.com/office/drawing/2014/main" id="{EA52E305-05E1-1E1B-805A-47D0F914325F}"/>
              </a:ext>
            </a:extLst>
          </p:cNvPr>
          <p:cNvSpPr/>
          <p:nvPr/>
        </p:nvSpPr>
        <p:spPr>
          <a:xfrm>
            <a:off x="463296" y="2767584"/>
            <a:ext cx="585216" cy="585216"/>
          </a:xfrm>
          <a:prstGeom prst="ellipse">
            <a:avLst/>
          </a:prstGeom>
          <a:solidFill>
            <a:srgbClr val="007CA4"/>
          </a:solidFill>
          <a:ln w="12700">
            <a:solidFill>
              <a:srgbClr val="00A896"/>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7" name="Text 12">
            <a:extLst>
              <a:ext uri="{FF2B5EF4-FFF2-40B4-BE49-F238E27FC236}">
                <a16:creationId xmlns:a16="http://schemas.microsoft.com/office/drawing/2014/main" id="{8A37FA39-E5C1-3CE1-32F2-353CF813469D}"/>
              </a:ext>
            </a:extLst>
          </p:cNvPr>
          <p:cNvSpPr/>
          <p:nvPr/>
        </p:nvSpPr>
        <p:spPr>
          <a:xfrm>
            <a:off x="463296" y="2767584"/>
            <a:ext cx="585216" cy="585216"/>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2</a:t>
            </a:r>
            <a:endParaRPr kumimoji="0" lang="en-US" sz="1867" b="0" i="0" u="none" strike="noStrike" kern="0" cap="none" spc="0" normalizeH="0" baseline="0" noProof="0">
              <a:ln>
                <a:noFill/>
              </a:ln>
              <a:solidFill>
                <a:prstClr val="black"/>
              </a:solidFill>
              <a:effectLst/>
              <a:uLnTx/>
              <a:uFillTx/>
            </a:endParaRPr>
          </a:p>
        </p:txBody>
      </p:sp>
      <p:pic>
        <p:nvPicPr>
          <p:cNvPr id="18" name="Image 2" descr="preencoded.png">
            <a:extLst>
              <a:ext uri="{FF2B5EF4-FFF2-40B4-BE49-F238E27FC236}">
                <a16:creationId xmlns:a16="http://schemas.microsoft.com/office/drawing/2014/main" id="{FB8F97E6-F4D9-9574-BBD1-D303BA56002B}"/>
              </a:ext>
            </a:extLst>
          </p:cNvPr>
          <p:cNvPicPr>
            <a:picLocks noChangeAspect="1"/>
          </p:cNvPicPr>
          <p:nvPr/>
        </p:nvPicPr>
        <p:blipFill>
          <a:blip r:embed="rId5">
            <a:biLevel thresh="25000"/>
          </a:blip>
          <a:stretch>
            <a:fillRect/>
          </a:stretch>
        </p:blipFill>
        <p:spPr>
          <a:xfrm>
            <a:off x="1229603" y="3755136"/>
            <a:ext cx="512064" cy="512064"/>
          </a:xfrm>
          <a:prstGeom prst="rect">
            <a:avLst/>
          </a:prstGeom>
        </p:spPr>
      </p:pic>
      <p:sp>
        <p:nvSpPr>
          <p:cNvPr id="19" name="Text 13">
            <a:extLst>
              <a:ext uri="{FF2B5EF4-FFF2-40B4-BE49-F238E27FC236}">
                <a16:creationId xmlns:a16="http://schemas.microsoft.com/office/drawing/2014/main" id="{2462BDB5-F096-8ACC-DECF-8D085914779B}"/>
              </a:ext>
            </a:extLst>
          </p:cNvPr>
          <p:cNvSpPr/>
          <p:nvPr/>
        </p:nvSpPr>
        <p:spPr>
          <a:xfrm>
            <a:off x="1900163" y="3657600"/>
            <a:ext cx="9631680" cy="755904"/>
          </a:xfrm>
          <a:prstGeom prst="rect">
            <a:avLst/>
          </a:prstGeom>
          <a:noFill/>
          <a:ln/>
        </p:spPr>
        <p:txBody>
          <a:bodyPr wrap="square"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r>
              <a:rPr lang="en-US" sz="3200" kern="0">
                <a:solidFill>
                  <a:srgbClr val="FFFFFF"/>
                </a:solidFill>
                <a:latin typeface="Poppins" pitchFamily="34" charset="0"/>
                <a:ea typeface="Poppins" pitchFamily="34" charset="-122"/>
                <a:cs typeface="Poppins" pitchFamily="34" charset="-120"/>
              </a:rPr>
              <a:t>U</a:t>
            </a:r>
            <a:r>
              <a:rPr kumimoji="0" lang="en-US" sz="1600" b="0" i="0" u="none" strike="noStrike" kern="0" cap="none" spc="0" normalizeH="0" baseline="0" noProof="0" err="1">
                <a:ln>
                  <a:noFill/>
                </a:ln>
                <a:solidFill>
                  <a:srgbClr val="FFFFFF"/>
                </a:solidFill>
                <a:effectLst/>
                <a:uLnTx/>
                <a:uFillTx/>
                <a:latin typeface="Poppins" pitchFamily="34" charset="0"/>
                <a:ea typeface="Poppins" pitchFamily="34" charset="-122"/>
                <a:cs typeface="Poppins" pitchFamily="34" charset="-120"/>
              </a:rPr>
              <a:t>nite</a:t>
            </a:r>
            <a:r>
              <a:rPr kumimoji="0" lang="en-US" sz="1600" b="0" i="0" u="none" strike="noStrike" kern="0" cap="none" spc="0" normalizeH="0" baseline="0" noProof="0">
                <a:ln>
                  <a:noFill/>
                </a:ln>
                <a:solidFill>
                  <a:srgbClr val="FFFFFF"/>
                </a:solidFill>
                <a:effectLst/>
                <a:uLnTx/>
                <a:uFillTx/>
                <a:latin typeface="Poppins" pitchFamily="34" charset="0"/>
                <a:ea typeface="Poppins" pitchFamily="34" charset="-122"/>
                <a:cs typeface="Poppins" pitchFamily="34" charset="-120"/>
              </a:rPr>
              <a:t>: Incentivize all GME programs to partner with local Community Health Centers</a:t>
            </a:r>
            <a:endParaRPr kumimoji="0" lang="en-US" sz="1600" b="0" i="0" u="none" strike="noStrike" kern="0" cap="none" spc="0" normalizeH="0" baseline="0" noProof="0">
              <a:ln>
                <a:noFill/>
              </a:ln>
              <a:solidFill>
                <a:prstClr val="black"/>
              </a:solidFill>
              <a:effectLst/>
              <a:uLnTx/>
              <a:uFillTx/>
            </a:endParaRPr>
          </a:p>
        </p:txBody>
      </p:sp>
      <p:sp>
        <p:nvSpPr>
          <p:cNvPr id="21" name="Shape 15">
            <a:extLst>
              <a:ext uri="{FF2B5EF4-FFF2-40B4-BE49-F238E27FC236}">
                <a16:creationId xmlns:a16="http://schemas.microsoft.com/office/drawing/2014/main" id="{2367C8DB-6160-44AF-C250-8ABC8D5367EC}"/>
              </a:ext>
            </a:extLst>
          </p:cNvPr>
          <p:cNvSpPr/>
          <p:nvPr/>
        </p:nvSpPr>
        <p:spPr>
          <a:xfrm>
            <a:off x="463296" y="3706368"/>
            <a:ext cx="585216" cy="585216"/>
          </a:xfrm>
          <a:prstGeom prst="ellipse">
            <a:avLst/>
          </a:prstGeom>
          <a:solidFill>
            <a:srgbClr val="007CA4"/>
          </a:solidFill>
          <a:ln w="12700">
            <a:solidFill>
              <a:srgbClr val="00A896"/>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22" name="Text 16">
            <a:extLst>
              <a:ext uri="{FF2B5EF4-FFF2-40B4-BE49-F238E27FC236}">
                <a16:creationId xmlns:a16="http://schemas.microsoft.com/office/drawing/2014/main" id="{508E82CE-7A0C-4C92-34F0-55B34934EB48}"/>
              </a:ext>
            </a:extLst>
          </p:cNvPr>
          <p:cNvSpPr/>
          <p:nvPr/>
        </p:nvSpPr>
        <p:spPr>
          <a:xfrm>
            <a:off x="463296" y="3706368"/>
            <a:ext cx="585216" cy="585216"/>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3</a:t>
            </a:r>
            <a:endParaRPr kumimoji="0" lang="en-US" sz="1867" b="0" i="0" u="none" strike="noStrike" kern="0" cap="none" spc="0" normalizeH="0" baseline="0" noProof="0">
              <a:ln>
                <a:noFill/>
              </a:ln>
              <a:solidFill>
                <a:prstClr val="black"/>
              </a:solidFill>
              <a:effectLst/>
              <a:uLnTx/>
              <a:uFillTx/>
            </a:endParaRPr>
          </a:p>
        </p:txBody>
      </p:sp>
      <p:pic>
        <p:nvPicPr>
          <p:cNvPr id="23" name="Image 3" descr="preencoded.png">
            <a:extLst>
              <a:ext uri="{FF2B5EF4-FFF2-40B4-BE49-F238E27FC236}">
                <a16:creationId xmlns:a16="http://schemas.microsoft.com/office/drawing/2014/main" id="{709BA5F1-3118-7387-B188-3C84CAF698D2}"/>
              </a:ext>
            </a:extLst>
          </p:cNvPr>
          <p:cNvPicPr>
            <a:picLocks noChangeAspect="1"/>
          </p:cNvPicPr>
          <p:nvPr/>
        </p:nvPicPr>
        <p:blipFill>
          <a:blip r:embed="rId6">
            <a:biLevel thresh="25000"/>
          </a:blip>
          <a:stretch>
            <a:fillRect/>
          </a:stretch>
        </p:blipFill>
        <p:spPr>
          <a:xfrm>
            <a:off x="1229603" y="1862860"/>
            <a:ext cx="512064" cy="512064"/>
          </a:xfrm>
          <a:prstGeom prst="rect">
            <a:avLst/>
          </a:prstGeom>
        </p:spPr>
      </p:pic>
      <p:sp>
        <p:nvSpPr>
          <p:cNvPr id="24" name="Text 17">
            <a:extLst>
              <a:ext uri="{FF2B5EF4-FFF2-40B4-BE49-F238E27FC236}">
                <a16:creationId xmlns:a16="http://schemas.microsoft.com/office/drawing/2014/main" id="{6D2D747A-D53C-1143-F75C-3D301E2AFB68}"/>
              </a:ext>
            </a:extLst>
          </p:cNvPr>
          <p:cNvSpPr/>
          <p:nvPr/>
        </p:nvSpPr>
        <p:spPr>
          <a:xfrm>
            <a:off x="1889760" y="1740940"/>
            <a:ext cx="9631680" cy="755904"/>
          </a:xfrm>
          <a:prstGeom prst="rect">
            <a:avLst/>
          </a:prstGeom>
          <a:noFill/>
          <a:ln/>
        </p:spPr>
        <p:txBody>
          <a:bodyPr wrap="square" lIns="121920" tIns="60960" rIns="121920" bIns="6096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r>
              <a:rPr lang="en-US" sz="2667" kern="0">
                <a:solidFill>
                  <a:srgbClr val="FFFFFF"/>
                </a:solidFill>
                <a:latin typeface="Poppins"/>
                <a:ea typeface="Poppins" pitchFamily="34" charset="-122"/>
                <a:cs typeface="Poppins"/>
              </a:rPr>
              <a:t>T</a:t>
            </a:r>
            <a:r>
              <a:rPr lang="en-US" sz="1600" kern="0">
                <a:solidFill>
                  <a:srgbClr val="FFFFFF"/>
                </a:solidFill>
                <a:latin typeface="Poppins"/>
                <a:ea typeface="Poppins" pitchFamily="34" charset="-122"/>
                <a:cs typeface="Poppins"/>
              </a:rPr>
              <a:t>HCGME</a:t>
            </a:r>
            <a:r>
              <a:rPr kumimoji="0" lang="en-US" sz="1600" b="0" i="0" u="none" strike="noStrike" kern="0" cap="none" spc="0" normalizeH="0" baseline="0" noProof="0">
                <a:ln>
                  <a:noFill/>
                </a:ln>
                <a:solidFill>
                  <a:srgbClr val="FFFFFF"/>
                </a:solidFill>
                <a:effectLst/>
                <a:uLnTx/>
                <a:uFillTx/>
                <a:latin typeface="Poppins"/>
                <a:ea typeface="Poppins" pitchFamily="34" charset="-122"/>
                <a:cs typeface="Poppins"/>
              </a:rPr>
              <a:t>: Grow the THCGME program so that all CHCs (who want to be) can become Teaching Health Centers</a:t>
            </a:r>
            <a:endParaRPr kumimoji="0" lang="en-US" sz="1600" b="0" i="0" u="none" strike="noStrike" kern="0" cap="none" spc="0" normalizeH="0" baseline="0" noProof="0">
              <a:ln>
                <a:noFill/>
              </a:ln>
              <a:solidFill>
                <a:prstClr val="black"/>
              </a:solidFill>
              <a:effectLst/>
              <a:uLnTx/>
              <a:uFillTx/>
              <a:latin typeface="Poppins"/>
              <a:cs typeface="Poppins"/>
            </a:endParaRPr>
          </a:p>
        </p:txBody>
      </p:sp>
      <p:sp>
        <p:nvSpPr>
          <p:cNvPr id="25" name="Shape 18">
            <a:extLst>
              <a:ext uri="{FF2B5EF4-FFF2-40B4-BE49-F238E27FC236}">
                <a16:creationId xmlns:a16="http://schemas.microsoft.com/office/drawing/2014/main" id="{C50F1948-35D8-4654-8045-CEA23D2E5C9A}"/>
              </a:ext>
            </a:extLst>
          </p:cNvPr>
          <p:cNvSpPr/>
          <p:nvPr/>
        </p:nvSpPr>
        <p:spPr>
          <a:xfrm>
            <a:off x="365760" y="4523232"/>
            <a:ext cx="11460480" cy="829056"/>
          </a:xfrm>
          <a:prstGeom prst="rect">
            <a:avLst/>
          </a:prstGeom>
          <a:solidFill>
            <a:srgbClr val="003C6A"/>
          </a:solidFill>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26" name="Shape 19">
            <a:extLst>
              <a:ext uri="{FF2B5EF4-FFF2-40B4-BE49-F238E27FC236}">
                <a16:creationId xmlns:a16="http://schemas.microsoft.com/office/drawing/2014/main" id="{ECD22A0D-978C-D16A-623B-7641EE6BC7A2}"/>
              </a:ext>
            </a:extLst>
          </p:cNvPr>
          <p:cNvSpPr/>
          <p:nvPr/>
        </p:nvSpPr>
        <p:spPr>
          <a:xfrm>
            <a:off x="463296" y="4645152"/>
            <a:ext cx="585216" cy="585216"/>
          </a:xfrm>
          <a:prstGeom prst="ellipse">
            <a:avLst/>
          </a:prstGeom>
          <a:solidFill>
            <a:srgbClr val="007CA4"/>
          </a:solidFill>
          <a:ln w="12700">
            <a:solidFill>
              <a:srgbClr val="00A896"/>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27" name="Text 20">
            <a:extLst>
              <a:ext uri="{FF2B5EF4-FFF2-40B4-BE49-F238E27FC236}">
                <a16:creationId xmlns:a16="http://schemas.microsoft.com/office/drawing/2014/main" id="{2980B468-09C4-8722-5B1A-A66C8FD44689}"/>
              </a:ext>
            </a:extLst>
          </p:cNvPr>
          <p:cNvSpPr/>
          <p:nvPr/>
        </p:nvSpPr>
        <p:spPr>
          <a:xfrm>
            <a:off x="463296" y="4645152"/>
            <a:ext cx="585216" cy="585216"/>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4</a:t>
            </a:r>
            <a:endParaRPr kumimoji="0" lang="en-US" sz="1867" b="0" i="0" u="none" strike="noStrike" kern="0" cap="none" spc="0" normalizeH="0" baseline="0" noProof="0">
              <a:ln>
                <a:noFill/>
              </a:ln>
              <a:solidFill>
                <a:prstClr val="black"/>
              </a:solidFill>
              <a:effectLst/>
              <a:uLnTx/>
              <a:uFillTx/>
            </a:endParaRPr>
          </a:p>
        </p:txBody>
      </p:sp>
      <p:pic>
        <p:nvPicPr>
          <p:cNvPr id="28" name="Image 4" descr="preencoded.png">
            <a:extLst>
              <a:ext uri="{FF2B5EF4-FFF2-40B4-BE49-F238E27FC236}">
                <a16:creationId xmlns:a16="http://schemas.microsoft.com/office/drawing/2014/main" id="{6A93AD36-9647-0066-0840-74C3F98F41EA}"/>
              </a:ext>
            </a:extLst>
          </p:cNvPr>
          <p:cNvPicPr>
            <a:picLocks noChangeAspect="1"/>
          </p:cNvPicPr>
          <p:nvPr/>
        </p:nvPicPr>
        <p:blipFill>
          <a:blip r:embed="rId7">
            <a:biLevel thresh="25000"/>
          </a:blip>
          <a:stretch>
            <a:fillRect/>
          </a:stretch>
        </p:blipFill>
        <p:spPr>
          <a:xfrm>
            <a:off x="1219200" y="4669536"/>
            <a:ext cx="512064" cy="512064"/>
          </a:xfrm>
          <a:prstGeom prst="rect">
            <a:avLst/>
          </a:prstGeom>
        </p:spPr>
      </p:pic>
      <p:sp>
        <p:nvSpPr>
          <p:cNvPr id="29" name="Text 21">
            <a:extLst>
              <a:ext uri="{FF2B5EF4-FFF2-40B4-BE49-F238E27FC236}">
                <a16:creationId xmlns:a16="http://schemas.microsoft.com/office/drawing/2014/main" id="{D8A8C597-58F7-0058-3EE4-42C1583B4C0B}"/>
              </a:ext>
            </a:extLst>
          </p:cNvPr>
          <p:cNvSpPr/>
          <p:nvPr/>
        </p:nvSpPr>
        <p:spPr>
          <a:xfrm>
            <a:off x="1889760" y="4572000"/>
            <a:ext cx="9631680" cy="755904"/>
          </a:xfrm>
          <a:prstGeom prst="rect">
            <a:avLst/>
          </a:prstGeom>
          <a:noFill/>
          <a:ln/>
        </p:spPr>
        <p:txBody>
          <a:bodyPr wrap="square"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r>
              <a:rPr lang="en-US" sz="3200" kern="0">
                <a:solidFill>
                  <a:srgbClr val="FFFFFF"/>
                </a:solidFill>
                <a:latin typeface="Poppins" pitchFamily="34" charset="0"/>
                <a:ea typeface="Poppins" pitchFamily="34" charset="-122"/>
                <a:cs typeface="Poppins" pitchFamily="34" charset="-120"/>
              </a:rPr>
              <a:t>S</a:t>
            </a:r>
            <a:r>
              <a:rPr lang="en-US" sz="1600" kern="0">
                <a:solidFill>
                  <a:srgbClr val="FFFFFF"/>
                </a:solidFill>
                <a:latin typeface="Poppins" pitchFamily="34" charset="0"/>
                <a:ea typeface="Poppins" pitchFamily="34" charset="-122"/>
                <a:cs typeface="Poppins" pitchFamily="34" charset="-120"/>
              </a:rPr>
              <a:t>cholarships: Provide Scholarships </a:t>
            </a:r>
            <a:r>
              <a:rPr kumimoji="0" lang="en-US" sz="1600" b="0" i="0" u="none" strike="noStrike" kern="0" cap="none" spc="0" normalizeH="0" baseline="0" noProof="0">
                <a:ln>
                  <a:noFill/>
                </a:ln>
                <a:solidFill>
                  <a:srgbClr val="FFFFFF"/>
                </a:solidFill>
                <a:effectLst/>
                <a:uLnTx/>
                <a:uFillTx/>
                <a:latin typeface="Poppins" pitchFamily="34" charset="0"/>
                <a:ea typeface="Poppins" pitchFamily="34" charset="-122"/>
                <a:cs typeface="Poppins" pitchFamily="34" charset="-120"/>
              </a:rPr>
              <a:t>for all medical students who commit to primary care and serve underserved communities</a:t>
            </a:r>
            <a:endParaRPr kumimoji="0" lang="en-US" sz="1600" b="0" i="0" u="none" strike="noStrike" kern="0" cap="none" spc="0" normalizeH="0" baseline="0" noProof="0">
              <a:ln>
                <a:noFill/>
              </a:ln>
              <a:solidFill>
                <a:prstClr val="black"/>
              </a:solidFill>
              <a:effectLst/>
              <a:uLnTx/>
              <a:uFillTx/>
            </a:endParaRPr>
          </a:p>
        </p:txBody>
      </p:sp>
      <p:sp>
        <p:nvSpPr>
          <p:cNvPr id="30" name="Shape 22">
            <a:extLst>
              <a:ext uri="{FF2B5EF4-FFF2-40B4-BE49-F238E27FC236}">
                <a16:creationId xmlns:a16="http://schemas.microsoft.com/office/drawing/2014/main" id="{DD26F40F-EDC2-33B8-0022-75008572CA27}"/>
              </a:ext>
            </a:extLst>
          </p:cNvPr>
          <p:cNvSpPr/>
          <p:nvPr/>
        </p:nvSpPr>
        <p:spPr>
          <a:xfrm>
            <a:off x="365760" y="5462016"/>
            <a:ext cx="11460480" cy="829056"/>
          </a:xfrm>
          <a:prstGeom prst="rect">
            <a:avLst/>
          </a:prstGeom>
          <a:solidFill>
            <a:srgbClr val="003C6A"/>
          </a:solidFill>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31" name="Shape 23">
            <a:extLst>
              <a:ext uri="{FF2B5EF4-FFF2-40B4-BE49-F238E27FC236}">
                <a16:creationId xmlns:a16="http://schemas.microsoft.com/office/drawing/2014/main" id="{EFFDC3CC-EE9C-CEB2-308A-0E4033002586}"/>
              </a:ext>
            </a:extLst>
          </p:cNvPr>
          <p:cNvSpPr/>
          <p:nvPr/>
        </p:nvSpPr>
        <p:spPr>
          <a:xfrm>
            <a:off x="463296" y="5583936"/>
            <a:ext cx="585216" cy="585216"/>
          </a:xfrm>
          <a:prstGeom prst="ellipse">
            <a:avLst/>
          </a:prstGeom>
          <a:solidFill>
            <a:srgbClr val="007CA4"/>
          </a:solidFill>
          <a:ln w="12700">
            <a:solidFill>
              <a:srgbClr val="00A896"/>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32" name="Text 24">
            <a:extLst>
              <a:ext uri="{FF2B5EF4-FFF2-40B4-BE49-F238E27FC236}">
                <a16:creationId xmlns:a16="http://schemas.microsoft.com/office/drawing/2014/main" id="{B2F1BEEB-C972-DD80-A3B4-CD803612C154}"/>
              </a:ext>
            </a:extLst>
          </p:cNvPr>
          <p:cNvSpPr/>
          <p:nvPr/>
        </p:nvSpPr>
        <p:spPr>
          <a:xfrm>
            <a:off x="463296" y="5583936"/>
            <a:ext cx="585216" cy="585216"/>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5</a:t>
            </a:r>
            <a:endParaRPr kumimoji="0" lang="en-US" sz="1867" b="0" i="0" u="none" strike="noStrike" kern="0" cap="none" spc="0" normalizeH="0" baseline="0" noProof="0">
              <a:ln>
                <a:noFill/>
              </a:ln>
              <a:solidFill>
                <a:prstClr val="black"/>
              </a:solidFill>
              <a:effectLst/>
              <a:uLnTx/>
              <a:uFillTx/>
            </a:endParaRPr>
          </a:p>
        </p:txBody>
      </p:sp>
      <p:pic>
        <p:nvPicPr>
          <p:cNvPr id="33" name="Image 5" descr="preencoded.png">
            <a:extLst>
              <a:ext uri="{FF2B5EF4-FFF2-40B4-BE49-F238E27FC236}">
                <a16:creationId xmlns:a16="http://schemas.microsoft.com/office/drawing/2014/main" id="{C97C9139-9573-7407-90CA-BC800853D532}"/>
              </a:ext>
            </a:extLst>
          </p:cNvPr>
          <p:cNvPicPr>
            <a:picLocks noChangeAspect="1"/>
          </p:cNvPicPr>
          <p:nvPr/>
        </p:nvPicPr>
        <p:blipFill>
          <a:blip r:embed="rId8">
            <a:biLevel thresh="25000"/>
          </a:blip>
          <a:stretch>
            <a:fillRect/>
          </a:stretch>
        </p:blipFill>
        <p:spPr>
          <a:xfrm>
            <a:off x="1219200" y="5608320"/>
            <a:ext cx="512064" cy="512064"/>
          </a:xfrm>
          <a:prstGeom prst="rect">
            <a:avLst/>
          </a:prstGeom>
        </p:spPr>
      </p:pic>
      <p:sp>
        <p:nvSpPr>
          <p:cNvPr id="34" name="Text 25">
            <a:extLst>
              <a:ext uri="{FF2B5EF4-FFF2-40B4-BE49-F238E27FC236}">
                <a16:creationId xmlns:a16="http://schemas.microsoft.com/office/drawing/2014/main" id="{694F7931-5069-59C3-FB70-B183A611F9CE}"/>
              </a:ext>
            </a:extLst>
          </p:cNvPr>
          <p:cNvSpPr/>
          <p:nvPr/>
        </p:nvSpPr>
        <p:spPr>
          <a:xfrm>
            <a:off x="1889760" y="5510784"/>
            <a:ext cx="9631680" cy="755904"/>
          </a:xfrm>
          <a:prstGeom prst="rect">
            <a:avLst/>
          </a:prstGeom>
          <a:noFill/>
          <a:ln/>
        </p:spPr>
        <p:txBody>
          <a:bodyPr wrap="square"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r>
              <a:rPr lang="en-US" sz="3200" kern="0">
                <a:solidFill>
                  <a:srgbClr val="FFFFFF"/>
                </a:solidFill>
                <a:latin typeface="Poppins" pitchFamily="34" charset="0"/>
                <a:ea typeface="Poppins" pitchFamily="34" charset="-122"/>
                <a:cs typeface="Poppins" pitchFamily="34" charset="-120"/>
              </a:rPr>
              <a:t>T</a:t>
            </a:r>
            <a:r>
              <a:rPr kumimoji="0" lang="en-US" sz="1600" b="0" i="0" u="none" strike="noStrike" kern="0" cap="none" spc="0" normalizeH="0" baseline="0" noProof="0" err="1">
                <a:ln>
                  <a:noFill/>
                </a:ln>
                <a:solidFill>
                  <a:srgbClr val="FFFFFF"/>
                </a:solidFill>
                <a:effectLst/>
                <a:uLnTx/>
                <a:uFillTx/>
                <a:latin typeface="Poppins" pitchFamily="34" charset="0"/>
                <a:ea typeface="Poppins" pitchFamily="34" charset="-122"/>
                <a:cs typeface="Poppins" pitchFamily="34" charset="-120"/>
              </a:rPr>
              <a:t>riple</a:t>
            </a:r>
            <a:r>
              <a:rPr kumimoji="0" lang="en-US" sz="1600" b="0" i="0" u="none" strike="noStrike" kern="0" cap="none" spc="0" normalizeH="0" baseline="0" noProof="0">
                <a:ln>
                  <a:noFill/>
                </a:ln>
                <a:solidFill>
                  <a:srgbClr val="FFFFFF"/>
                </a:solidFill>
                <a:effectLst/>
                <a:uLnTx/>
                <a:uFillTx/>
                <a:latin typeface="Poppins" pitchFamily="34" charset="0"/>
                <a:ea typeface="Poppins" pitchFamily="34" charset="-122"/>
                <a:cs typeface="Poppins" pitchFamily="34" charset="-120"/>
              </a:rPr>
              <a:t> Double: Reform payment to reimburse primary care providers at a fair and sustainable rate</a:t>
            </a:r>
            <a:endParaRPr kumimoji="0" lang="en-US" sz="1600" b="0" i="0" u="none" strike="noStrike" kern="0" cap="none" spc="0" normalizeH="0" baseline="0" noProof="0">
              <a:ln>
                <a:noFill/>
              </a:ln>
              <a:solidFill>
                <a:prstClr val="black"/>
              </a:solidFill>
              <a:effectLst/>
              <a:uLnTx/>
              <a:uFillTx/>
            </a:endParaRPr>
          </a:p>
        </p:txBody>
      </p:sp>
      <p:sp>
        <p:nvSpPr>
          <p:cNvPr id="35" name="Shape 26">
            <a:extLst>
              <a:ext uri="{FF2B5EF4-FFF2-40B4-BE49-F238E27FC236}">
                <a16:creationId xmlns:a16="http://schemas.microsoft.com/office/drawing/2014/main" id="{F6F11B93-D4E1-F191-0678-0D80E713C91D}"/>
              </a:ext>
            </a:extLst>
          </p:cNvPr>
          <p:cNvSpPr/>
          <p:nvPr/>
        </p:nvSpPr>
        <p:spPr>
          <a:xfrm>
            <a:off x="0" y="6266688"/>
            <a:ext cx="12192000" cy="591312"/>
          </a:xfrm>
          <a:prstGeom prst="rect">
            <a:avLst/>
          </a:prstGeom>
          <a:solidFill>
            <a:srgbClr val="007CA4"/>
          </a:solidFill>
          <a:ln w="12700">
            <a:solidFill>
              <a:srgbClr val="00A896"/>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36" name="Text 27">
            <a:extLst>
              <a:ext uri="{FF2B5EF4-FFF2-40B4-BE49-F238E27FC236}">
                <a16:creationId xmlns:a16="http://schemas.microsoft.com/office/drawing/2014/main" id="{C8666B38-094E-9C5F-769B-61425AB6971F}"/>
              </a:ext>
            </a:extLst>
          </p:cNvPr>
          <p:cNvSpPr/>
          <p:nvPr/>
        </p:nvSpPr>
        <p:spPr>
          <a:xfrm>
            <a:off x="365760" y="6320488"/>
            <a:ext cx="11460480" cy="518160"/>
          </a:xfrm>
          <a:prstGeom prst="rect">
            <a:avLst/>
          </a:prstGeom>
          <a:noFill/>
          <a:ln/>
        </p:spPr>
        <p:txBody>
          <a:bodyPr wrap="square"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2000" i="1" u="none" strike="noStrike" kern="0" cap="none" spc="0" normalizeH="0" baseline="0" noProof="0">
                <a:ln>
                  <a:noFill/>
                </a:ln>
                <a:solidFill>
                  <a:schemeClr val="bg1"/>
                </a:solidFill>
                <a:effectLst/>
                <a:uLnTx/>
                <a:uFillTx/>
                <a:latin typeface="Poppins" pitchFamily="34" charset="0"/>
                <a:ea typeface="Poppins" pitchFamily="34" charset="-122"/>
                <a:cs typeface="Poppins" pitchFamily="34" charset="-120"/>
              </a:rPr>
              <a:t>THCs and CHCs are proof of models that work. </a:t>
            </a:r>
          </a:p>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2000" i="1" u="none" strike="noStrike" kern="0" cap="none" spc="0" normalizeH="0" baseline="0" noProof="0">
                <a:ln>
                  <a:noFill/>
                </a:ln>
                <a:solidFill>
                  <a:schemeClr val="bg1"/>
                </a:solidFill>
                <a:effectLst/>
                <a:uLnTx/>
                <a:uFillTx/>
                <a:latin typeface="Poppins" pitchFamily="34" charset="0"/>
                <a:ea typeface="Poppins" pitchFamily="34" charset="-122"/>
                <a:cs typeface="Poppins" pitchFamily="34" charset="-120"/>
              </a:rPr>
              <a:t>Together, we can measurably meet the workforce needs of the future.</a:t>
            </a:r>
            <a:endParaRPr kumimoji="0" lang="en-US" sz="2000" i="1" u="none" strike="noStrike" kern="0" cap="none" spc="0" normalizeH="0" baseline="0" noProof="0">
              <a:ln>
                <a:noFill/>
              </a:ln>
              <a:solidFill>
                <a:schemeClr val="bg1"/>
              </a:solidFill>
              <a:effectLst/>
              <a:uLnTx/>
              <a:uFillTx/>
            </a:endParaRPr>
          </a:p>
        </p:txBody>
      </p:sp>
      <p:pic>
        <p:nvPicPr>
          <p:cNvPr id="3" name="Image 1" descr="preencoded.png">
            <a:extLst>
              <a:ext uri="{FF2B5EF4-FFF2-40B4-BE49-F238E27FC236}">
                <a16:creationId xmlns:a16="http://schemas.microsoft.com/office/drawing/2014/main" id="{BF7F9809-E935-FDC3-4922-D80D1B744537}"/>
              </a:ext>
            </a:extLst>
          </p:cNvPr>
          <p:cNvPicPr>
            <a:picLocks noChangeAspect="1"/>
          </p:cNvPicPr>
          <p:nvPr/>
        </p:nvPicPr>
        <p:blipFill>
          <a:blip r:embed="rId9">
            <a:biLevel thresh="25000"/>
          </a:blip>
          <a:stretch>
            <a:fillRect/>
          </a:stretch>
        </p:blipFill>
        <p:spPr>
          <a:xfrm>
            <a:off x="1199943" y="2790275"/>
            <a:ext cx="512064" cy="512064"/>
          </a:xfrm>
          <a:prstGeom prst="rect">
            <a:avLst/>
          </a:prstGeom>
        </p:spPr>
      </p:pic>
      <p:sp>
        <p:nvSpPr>
          <p:cNvPr id="4" name="Text 9">
            <a:extLst>
              <a:ext uri="{FF2B5EF4-FFF2-40B4-BE49-F238E27FC236}">
                <a16:creationId xmlns:a16="http://schemas.microsoft.com/office/drawing/2014/main" id="{0E9E015E-8504-CE35-66B5-987DCAB03F71}"/>
              </a:ext>
            </a:extLst>
          </p:cNvPr>
          <p:cNvSpPr/>
          <p:nvPr/>
        </p:nvSpPr>
        <p:spPr>
          <a:xfrm>
            <a:off x="1882695" y="2655340"/>
            <a:ext cx="9631680" cy="755904"/>
          </a:xfrm>
          <a:prstGeom prst="rect">
            <a:avLst/>
          </a:prstGeom>
          <a:noFill/>
          <a:ln/>
        </p:spPr>
        <p:txBody>
          <a:bodyPr wrap="square"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r>
              <a:rPr lang="en-US" sz="3200" kern="0">
                <a:solidFill>
                  <a:srgbClr val="FFFFFF"/>
                </a:solidFill>
                <a:latin typeface="Poppins" pitchFamily="34" charset="0"/>
                <a:ea typeface="Poppins" pitchFamily="34" charset="-122"/>
                <a:cs typeface="Poppins" pitchFamily="34" charset="-120"/>
              </a:rPr>
              <a:t>R</a:t>
            </a:r>
            <a:r>
              <a:rPr kumimoji="0" lang="en-US" sz="1600" b="0" i="0" u="none" strike="noStrike" kern="0" cap="none" spc="0" normalizeH="0" baseline="0" noProof="0" err="1">
                <a:ln>
                  <a:noFill/>
                </a:ln>
                <a:solidFill>
                  <a:srgbClr val="FFFFFF"/>
                </a:solidFill>
                <a:effectLst/>
                <a:uLnTx/>
                <a:uFillTx/>
                <a:latin typeface="Poppins" pitchFamily="34" charset="0"/>
                <a:ea typeface="Poppins" pitchFamily="34" charset="-122"/>
                <a:cs typeface="Poppins" pitchFamily="34" charset="-120"/>
              </a:rPr>
              <a:t>eform</a:t>
            </a:r>
            <a:r>
              <a:rPr kumimoji="0" lang="en-US" sz="1600" b="0" i="0" u="none" strike="noStrike" kern="0" cap="none" spc="0" normalizeH="0" baseline="0" noProof="0">
                <a:ln>
                  <a:noFill/>
                </a:ln>
                <a:solidFill>
                  <a:srgbClr val="FFFFFF"/>
                </a:solidFill>
                <a:effectLst/>
                <a:uLnTx/>
                <a:uFillTx/>
                <a:latin typeface="Poppins" pitchFamily="34" charset="0"/>
                <a:ea typeface="Poppins" pitchFamily="34" charset="-122"/>
                <a:cs typeface="Poppins" pitchFamily="34" charset="-120"/>
              </a:rPr>
              <a:t> GME: Incentivize all GME programs to increase the percentage of graduates entering primary care</a:t>
            </a:r>
            <a:endParaRPr kumimoji="0" lang="en-US" sz="16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802397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130A0-1582-2405-83BE-66B1C211E086}"/>
            </a:ext>
          </a:extLst>
        </p:cNvPr>
        <p:cNvGrpSpPr/>
        <p:nvPr/>
      </p:nvGrpSpPr>
      <p:grpSpPr>
        <a:xfrm>
          <a:off x="0" y="0"/>
          <a:ext cx="0" cy="0"/>
          <a:chOff x="0" y="0"/>
          <a:chExt cx="0" cy="0"/>
        </a:xfrm>
      </p:grpSpPr>
      <p:pic>
        <p:nvPicPr>
          <p:cNvPr id="68" name="Image 1" descr="preencoded.png">
            <a:extLst>
              <a:ext uri="{FF2B5EF4-FFF2-40B4-BE49-F238E27FC236}">
                <a16:creationId xmlns:a16="http://schemas.microsoft.com/office/drawing/2014/main" id="{00622C4D-5EA6-CD6C-FC16-47BDBF6D44AF}"/>
              </a:ext>
            </a:extLst>
          </p:cNvPr>
          <p:cNvPicPr>
            <a:picLocks noChangeAspect="1"/>
          </p:cNvPicPr>
          <p:nvPr/>
        </p:nvPicPr>
        <p:blipFill>
          <a:blip r:embed="rId3">
            <a:alphaModFix amt="30000"/>
          </a:blip>
          <a:stretch>
            <a:fillRect/>
          </a:stretch>
        </p:blipFill>
        <p:spPr>
          <a:xfrm>
            <a:off x="0" y="2438400"/>
            <a:ext cx="12192000" cy="4419600"/>
          </a:xfrm>
          <a:prstGeom prst="rect">
            <a:avLst/>
          </a:prstGeom>
        </p:spPr>
      </p:pic>
      <p:sp>
        <p:nvSpPr>
          <p:cNvPr id="69" name="Text 0">
            <a:extLst>
              <a:ext uri="{FF2B5EF4-FFF2-40B4-BE49-F238E27FC236}">
                <a16:creationId xmlns:a16="http://schemas.microsoft.com/office/drawing/2014/main" id="{CE5BB44E-5267-50F6-9519-552CA2978A76}"/>
              </a:ext>
            </a:extLst>
          </p:cNvPr>
          <p:cNvSpPr/>
          <p:nvPr/>
        </p:nvSpPr>
        <p:spPr>
          <a:xfrm>
            <a:off x="609600" y="304800"/>
            <a:ext cx="10972800" cy="426720"/>
          </a:xfrm>
          <a:prstGeom prst="rect">
            <a:avLst/>
          </a:prstGeom>
          <a:noFill/>
          <a:ln/>
        </p:spPr>
        <p:txBody>
          <a:bodyPr wrap="square" rtlCol="0" anchor="ctr"/>
          <a:lstStyle/>
          <a:p>
            <a:pPr defTabSz="1219140"/>
            <a:r>
              <a:rPr lang="en-US" sz="4267" b="1" kern="0" spc="400">
                <a:solidFill>
                  <a:srgbClr val="003C6A"/>
                </a:solidFill>
                <a:latin typeface="Poppins" panose="00000500000000000000" pitchFamily="2" charset="0"/>
                <a:ea typeface="Calibri" pitchFamily="34" charset="-122"/>
                <a:cs typeface="Poppins" panose="00000500000000000000" pitchFamily="2" charset="0"/>
              </a:rPr>
              <a:t>Community Health Centers</a:t>
            </a:r>
            <a:endParaRPr lang="en-US" sz="4267">
              <a:solidFill>
                <a:srgbClr val="003C6A"/>
              </a:solidFill>
              <a:latin typeface="Poppins" panose="00000500000000000000" pitchFamily="2" charset="0"/>
              <a:cs typeface="Poppins" panose="00000500000000000000" pitchFamily="2" charset="0"/>
            </a:endParaRPr>
          </a:p>
        </p:txBody>
      </p:sp>
      <p:sp>
        <p:nvSpPr>
          <p:cNvPr id="70" name="Text 1">
            <a:extLst>
              <a:ext uri="{FF2B5EF4-FFF2-40B4-BE49-F238E27FC236}">
                <a16:creationId xmlns:a16="http://schemas.microsoft.com/office/drawing/2014/main" id="{7A9CA3E0-DAD4-1A4B-A4FE-F7098A56DD04}"/>
              </a:ext>
            </a:extLst>
          </p:cNvPr>
          <p:cNvSpPr/>
          <p:nvPr/>
        </p:nvSpPr>
        <p:spPr>
          <a:xfrm>
            <a:off x="609600" y="731520"/>
            <a:ext cx="10972800" cy="914400"/>
          </a:xfrm>
          <a:prstGeom prst="rect">
            <a:avLst/>
          </a:prstGeom>
          <a:noFill/>
          <a:ln/>
        </p:spPr>
        <p:txBody>
          <a:bodyPr wrap="square" rtlCol="0" anchor="ctr"/>
          <a:lstStyle/>
          <a:p>
            <a:pPr defTabSz="1219140"/>
            <a:r>
              <a:rPr lang="en-US" sz="2667" b="1">
                <a:solidFill>
                  <a:srgbClr val="003C6A"/>
                </a:solidFill>
                <a:latin typeface="Poppins" panose="00000500000000000000" pitchFamily="2" charset="0"/>
                <a:ea typeface="Georgia" pitchFamily="34" charset="-122"/>
                <a:cs typeface="Poppins" panose="00000500000000000000" pitchFamily="2" charset="0"/>
              </a:rPr>
              <a:t>America's Largest Primary Care System</a:t>
            </a:r>
            <a:endParaRPr lang="en-US" sz="2667">
              <a:solidFill>
                <a:srgbClr val="003C6A"/>
              </a:solidFill>
              <a:latin typeface="Poppins" panose="00000500000000000000" pitchFamily="2" charset="0"/>
              <a:cs typeface="Poppins" panose="00000500000000000000" pitchFamily="2" charset="0"/>
            </a:endParaRPr>
          </a:p>
        </p:txBody>
      </p:sp>
      <p:sp>
        <p:nvSpPr>
          <p:cNvPr id="72" name="Shape 2">
            <a:extLst>
              <a:ext uri="{FF2B5EF4-FFF2-40B4-BE49-F238E27FC236}">
                <a16:creationId xmlns:a16="http://schemas.microsoft.com/office/drawing/2014/main" id="{AEC70F23-D643-71B1-E43E-AAFCDDB72190}"/>
              </a:ext>
            </a:extLst>
          </p:cNvPr>
          <p:cNvSpPr/>
          <p:nvPr/>
        </p:nvSpPr>
        <p:spPr>
          <a:xfrm>
            <a:off x="426720" y="2011680"/>
            <a:ext cx="3718560" cy="1950720"/>
          </a:xfrm>
          <a:prstGeom prst="rect">
            <a:avLst/>
          </a:prstGeom>
          <a:solidFill>
            <a:srgbClr val="FFFFFF">
              <a:alpha val="12000"/>
            </a:srgbClr>
          </a:solidFill>
          <a:ln w="12700">
            <a:solidFill>
              <a:srgbClr val="D4A853"/>
            </a:solidFill>
            <a:prstDash val="solid"/>
          </a:ln>
        </p:spPr>
        <p:txBody>
          <a:bodyPr/>
          <a:lstStyle/>
          <a:p>
            <a:pPr defTabSz="1219140"/>
            <a:endParaRPr lang="en-US" sz="2400">
              <a:solidFill>
                <a:srgbClr val="003C6A"/>
              </a:solidFill>
              <a:latin typeface="Poppins" panose="00000500000000000000" pitchFamily="2" charset="0"/>
              <a:cs typeface="Poppins" panose="00000500000000000000" pitchFamily="2" charset="0"/>
            </a:endParaRPr>
          </a:p>
        </p:txBody>
      </p:sp>
      <p:sp>
        <p:nvSpPr>
          <p:cNvPr id="73" name="Shape 3">
            <a:extLst>
              <a:ext uri="{FF2B5EF4-FFF2-40B4-BE49-F238E27FC236}">
                <a16:creationId xmlns:a16="http://schemas.microsoft.com/office/drawing/2014/main" id="{4DE03818-3F9C-8F50-A3A2-F465983BB3FB}"/>
              </a:ext>
            </a:extLst>
          </p:cNvPr>
          <p:cNvSpPr/>
          <p:nvPr/>
        </p:nvSpPr>
        <p:spPr>
          <a:xfrm>
            <a:off x="3413760" y="2133600"/>
            <a:ext cx="609600" cy="609600"/>
          </a:xfrm>
          <a:prstGeom prst="ellipse">
            <a:avLst/>
          </a:prstGeom>
          <a:solidFill>
            <a:srgbClr val="003C6A"/>
          </a:solidFill>
          <a:ln w="12700">
            <a:solidFill>
              <a:srgbClr val="5C1A3A">
                <a:alpha val="70000"/>
              </a:srgbClr>
            </a:solidFill>
            <a:prstDash val="solid"/>
          </a:ln>
        </p:spPr>
        <p:txBody>
          <a:bodyPr/>
          <a:lstStyle/>
          <a:p>
            <a:pPr defTabSz="1219140"/>
            <a:endParaRPr lang="en-US" sz="2400">
              <a:solidFill>
                <a:srgbClr val="003C6A"/>
              </a:solidFill>
              <a:latin typeface="Poppins" panose="00000500000000000000" pitchFamily="2" charset="0"/>
              <a:cs typeface="Poppins" panose="00000500000000000000" pitchFamily="2" charset="0"/>
            </a:endParaRPr>
          </a:p>
        </p:txBody>
      </p:sp>
      <p:pic>
        <p:nvPicPr>
          <p:cNvPr id="74" name="Image 3" descr="preencoded.png">
            <a:extLst>
              <a:ext uri="{FF2B5EF4-FFF2-40B4-BE49-F238E27FC236}">
                <a16:creationId xmlns:a16="http://schemas.microsoft.com/office/drawing/2014/main" id="{153F5E9F-B3FC-EB6E-A3F3-E2A3AAA3B673}"/>
              </a:ext>
            </a:extLst>
          </p:cNvPr>
          <p:cNvPicPr>
            <a:picLocks noChangeAspect="1"/>
          </p:cNvPicPr>
          <p:nvPr/>
        </p:nvPicPr>
        <p:blipFill>
          <a:blip r:embed="rId4">
            <a:biLevel thresh="50000"/>
          </a:blip>
          <a:stretch>
            <a:fillRect/>
          </a:stretch>
        </p:blipFill>
        <p:spPr>
          <a:xfrm>
            <a:off x="3511689" y="2194818"/>
            <a:ext cx="432815" cy="432815"/>
          </a:xfrm>
          <a:prstGeom prst="rect">
            <a:avLst/>
          </a:prstGeom>
          <a:solidFill>
            <a:srgbClr val="003C6A"/>
          </a:solidFill>
        </p:spPr>
      </p:pic>
      <p:sp>
        <p:nvSpPr>
          <p:cNvPr id="75" name="Text 4">
            <a:extLst>
              <a:ext uri="{FF2B5EF4-FFF2-40B4-BE49-F238E27FC236}">
                <a16:creationId xmlns:a16="http://schemas.microsoft.com/office/drawing/2014/main" id="{1BDD513D-CBD8-978D-6940-C357046099BF}"/>
              </a:ext>
            </a:extLst>
          </p:cNvPr>
          <p:cNvSpPr/>
          <p:nvPr/>
        </p:nvSpPr>
        <p:spPr>
          <a:xfrm>
            <a:off x="719389" y="2109216"/>
            <a:ext cx="2926080" cy="975360"/>
          </a:xfrm>
          <a:prstGeom prst="rect">
            <a:avLst/>
          </a:prstGeom>
          <a:noFill/>
          <a:ln/>
        </p:spPr>
        <p:txBody>
          <a:bodyPr wrap="square" rtlCol="0" anchor="ctr"/>
          <a:lstStyle/>
          <a:p>
            <a:pPr algn="ctr" defTabSz="1219140"/>
            <a:r>
              <a:rPr lang="en-US" sz="4800" b="1">
                <a:solidFill>
                  <a:srgbClr val="003C6A"/>
                </a:solidFill>
                <a:latin typeface="Poppins" panose="00000500000000000000" pitchFamily="2" charset="0"/>
                <a:ea typeface="Georgia" pitchFamily="34" charset="-122"/>
                <a:cs typeface="Poppins" panose="00000500000000000000" pitchFamily="2" charset="0"/>
              </a:rPr>
              <a:t>1,512</a:t>
            </a:r>
            <a:endParaRPr lang="en-US" sz="4800">
              <a:solidFill>
                <a:srgbClr val="003C6A"/>
              </a:solidFill>
              <a:latin typeface="Poppins" panose="00000500000000000000" pitchFamily="2" charset="0"/>
              <a:cs typeface="Poppins" panose="00000500000000000000" pitchFamily="2" charset="0"/>
            </a:endParaRPr>
          </a:p>
        </p:txBody>
      </p:sp>
      <p:sp>
        <p:nvSpPr>
          <p:cNvPr id="76" name="Text 5">
            <a:extLst>
              <a:ext uri="{FF2B5EF4-FFF2-40B4-BE49-F238E27FC236}">
                <a16:creationId xmlns:a16="http://schemas.microsoft.com/office/drawing/2014/main" id="{901C5E65-DB60-CD18-83DF-CA24EA0B9B9B}"/>
              </a:ext>
            </a:extLst>
          </p:cNvPr>
          <p:cNvSpPr/>
          <p:nvPr/>
        </p:nvSpPr>
        <p:spPr>
          <a:xfrm>
            <a:off x="426720" y="3084576"/>
            <a:ext cx="3718560" cy="670560"/>
          </a:xfrm>
          <a:prstGeom prst="rect">
            <a:avLst/>
          </a:prstGeom>
          <a:noFill/>
          <a:ln/>
        </p:spPr>
        <p:txBody>
          <a:bodyPr wrap="square" rtlCol="0" anchor="ctr"/>
          <a:lstStyle/>
          <a:p>
            <a:pPr algn="ctr" defTabSz="1219140"/>
            <a:r>
              <a:rPr lang="en-US" sz="1467">
                <a:solidFill>
                  <a:srgbClr val="003C6A"/>
                </a:solidFill>
                <a:latin typeface="Poppins" panose="00000500000000000000" pitchFamily="2" charset="0"/>
                <a:ea typeface="Calibri" pitchFamily="34" charset="-122"/>
                <a:cs typeface="Poppins" panose="00000500000000000000" pitchFamily="2" charset="0"/>
              </a:rPr>
              <a:t>Community Health Centers</a:t>
            </a:r>
            <a:endParaRPr lang="en-US" sz="1467">
              <a:solidFill>
                <a:srgbClr val="003C6A"/>
              </a:solidFill>
              <a:latin typeface="Poppins" panose="00000500000000000000" pitchFamily="2" charset="0"/>
              <a:cs typeface="Poppins" panose="00000500000000000000" pitchFamily="2" charset="0"/>
            </a:endParaRPr>
          </a:p>
        </p:txBody>
      </p:sp>
      <p:sp>
        <p:nvSpPr>
          <p:cNvPr id="77" name="Shape 6">
            <a:extLst>
              <a:ext uri="{FF2B5EF4-FFF2-40B4-BE49-F238E27FC236}">
                <a16:creationId xmlns:a16="http://schemas.microsoft.com/office/drawing/2014/main" id="{F4AD072F-F270-EB20-A6AE-4F4DF9317B01}"/>
              </a:ext>
            </a:extLst>
          </p:cNvPr>
          <p:cNvSpPr/>
          <p:nvPr/>
        </p:nvSpPr>
        <p:spPr>
          <a:xfrm>
            <a:off x="4328160" y="2011680"/>
            <a:ext cx="3718560" cy="1950720"/>
          </a:xfrm>
          <a:prstGeom prst="rect">
            <a:avLst/>
          </a:prstGeom>
          <a:solidFill>
            <a:srgbClr val="FFFFFF">
              <a:alpha val="12000"/>
            </a:srgbClr>
          </a:solidFill>
          <a:ln w="12700">
            <a:solidFill>
              <a:srgbClr val="D4A853"/>
            </a:solidFill>
            <a:prstDash val="solid"/>
          </a:ln>
        </p:spPr>
        <p:txBody>
          <a:bodyPr/>
          <a:lstStyle/>
          <a:p>
            <a:pPr defTabSz="1219140"/>
            <a:endParaRPr lang="en-US" sz="2400">
              <a:solidFill>
                <a:srgbClr val="003C6A"/>
              </a:solidFill>
              <a:latin typeface="Poppins" panose="00000500000000000000" pitchFamily="2" charset="0"/>
              <a:cs typeface="Poppins" panose="00000500000000000000" pitchFamily="2" charset="0"/>
            </a:endParaRPr>
          </a:p>
        </p:txBody>
      </p:sp>
      <p:sp>
        <p:nvSpPr>
          <p:cNvPr id="78" name="Shape 7">
            <a:extLst>
              <a:ext uri="{FF2B5EF4-FFF2-40B4-BE49-F238E27FC236}">
                <a16:creationId xmlns:a16="http://schemas.microsoft.com/office/drawing/2014/main" id="{F9CFCD3E-EA1F-D915-5D89-DAC99841DEA5}"/>
              </a:ext>
            </a:extLst>
          </p:cNvPr>
          <p:cNvSpPr/>
          <p:nvPr/>
        </p:nvSpPr>
        <p:spPr>
          <a:xfrm>
            <a:off x="11204461" y="2133600"/>
            <a:ext cx="609600" cy="609600"/>
          </a:xfrm>
          <a:prstGeom prst="ellipse">
            <a:avLst/>
          </a:prstGeom>
          <a:solidFill>
            <a:srgbClr val="003C6A"/>
          </a:solidFill>
          <a:ln w="12700">
            <a:solidFill>
              <a:srgbClr val="5C1A3A">
                <a:alpha val="70000"/>
              </a:srgbClr>
            </a:solidFill>
            <a:prstDash val="solid"/>
          </a:ln>
        </p:spPr>
        <p:txBody>
          <a:bodyPr/>
          <a:lstStyle/>
          <a:p>
            <a:pPr defTabSz="1219140"/>
            <a:endParaRPr lang="en-US" sz="2400">
              <a:solidFill>
                <a:srgbClr val="003C6A"/>
              </a:solidFill>
              <a:latin typeface="Poppins" panose="00000500000000000000" pitchFamily="2" charset="0"/>
              <a:cs typeface="Poppins" panose="00000500000000000000" pitchFamily="2" charset="0"/>
            </a:endParaRPr>
          </a:p>
        </p:txBody>
      </p:sp>
      <p:sp>
        <p:nvSpPr>
          <p:cNvPr id="80" name="Text 8">
            <a:extLst>
              <a:ext uri="{FF2B5EF4-FFF2-40B4-BE49-F238E27FC236}">
                <a16:creationId xmlns:a16="http://schemas.microsoft.com/office/drawing/2014/main" id="{C63EA83B-716B-4C8B-3700-A4EFE7D36B67}"/>
              </a:ext>
            </a:extLst>
          </p:cNvPr>
          <p:cNvSpPr/>
          <p:nvPr/>
        </p:nvSpPr>
        <p:spPr>
          <a:xfrm>
            <a:off x="8629271" y="2139952"/>
            <a:ext cx="2926080" cy="975360"/>
          </a:xfrm>
          <a:prstGeom prst="rect">
            <a:avLst/>
          </a:prstGeom>
          <a:noFill/>
          <a:ln/>
        </p:spPr>
        <p:txBody>
          <a:bodyPr wrap="square" rtlCol="0" anchor="ctr"/>
          <a:lstStyle/>
          <a:p>
            <a:pPr algn="ctr" defTabSz="1219140"/>
            <a:r>
              <a:rPr lang="en-US" sz="4800" b="1">
                <a:solidFill>
                  <a:srgbClr val="003C6A"/>
                </a:solidFill>
                <a:latin typeface="Poppins" panose="00000500000000000000" pitchFamily="2" charset="0"/>
                <a:ea typeface="Georgia" pitchFamily="34" charset="-122"/>
                <a:cs typeface="Poppins" panose="00000500000000000000" pitchFamily="2" charset="0"/>
              </a:rPr>
              <a:t>17K+</a:t>
            </a:r>
            <a:endParaRPr lang="en-US" sz="4800">
              <a:solidFill>
                <a:srgbClr val="003C6A"/>
              </a:solidFill>
              <a:latin typeface="Poppins" panose="00000500000000000000" pitchFamily="2" charset="0"/>
              <a:cs typeface="Poppins" panose="00000500000000000000" pitchFamily="2" charset="0"/>
            </a:endParaRPr>
          </a:p>
        </p:txBody>
      </p:sp>
      <p:sp>
        <p:nvSpPr>
          <p:cNvPr id="81" name="Text 9">
            <a:extLst>
              <a:ext uri="{FF2B5EF4-FFF2-40B4-BE49-F238E27FC236}">
                <a16:creationId xmlns:a16="http://schemas.microsoft.com/office/drawing/2014/main" id="{01056568-8273-7538-BA20-526E49C9D96A}"/>
              </a:ext>
            </a:extLst>
          </p:cNvPr>
          <p:cNvSpPr/>
          <p:nvPr/>
        </p:nvSpPr>
        <p:spPr>
          <a:xfrm>
            <a:off x="8175831" y="3115312"/>
            <a:ext cx="3718560" cy="670560"/>
          </a:xfrm>
          <a:prstGeom prst="rect">
            <a:avLst/>
          </a:prstGeom>
          <a:noFill/>
          <a:ln/>
        </p:spPr>
        <p:txBody>
          <a:bodyPr wrap="square" rtlCol="0" anchor="ctr"/>
          <a:lstStyle/>
          <a:p>
            <a:pPr algn="ctr" defTabSz="1219140"/>
            <a:r>
              <a:rPr lang="en-US" sz="1467">
                <a:solidFill>
                  <a:srgbClr val="003C6A"/>
                </a:solidFill>
                <a:latin typeface="Poppins" panose="00000500000000000000" pitchFamily="2" charset="0"/>
                <a:ea typeface="Calibri" pitchFamily="34" charset="-122"/>
                <a:cs typeface="Poppins" panose="00000500000000000000" pitchFamily="2" charset="0"/>
              </a:rPr>
              <a:t>Service Sites Nationwide</a:t>
            </a:r>
            <a:endParaRPr lang="en-US" sz="1467">
              <a:solidFill>
                <a:srgbClr val="003C6A"/>
              </a:solidFill>
              <a:latin typeface="Poppins" panose="00000500000000000000" pitchFamily="2" charset="0"/>
              <a:cs typeface="Poppins" panose="00000500000000000000" pitchFamily="2" charset="0"/>
            </a:endParaRPr>
          </a:p>
        </p:txBody>
      </p:sp>
      <p:pic>
        <p:nvPicPr>
          <p:cNvPr id="79" name="Image 4" descr="preencoded.png">
            <a:extLst>
              <a:ext uri="{FF2B5EF4-FFF2-40B4-BE49-F238E27FC236}">
                <a16:creationId xmlns:a16="http://schemas.microsoft.com/office/drawing/2014/main" id="{A372F998-614F-AB8A-19E0-513C059864F3}"/>
              </a:ext>
            </a:extLst>
          </p:cNvPr>
          <p:cNvPicPr>
            <a:picLocks noChangeAspect="1"/>
          </p:cNvPicPr>
          <p:nvPr/>
        </p:nvPicPr>
        <p:blipFill>
          <a:blip r:embed="rId5">
            <a:biLevel thresh="50000"/>
            <a:alphaModFix/>
          </a:blip>
          <a:stretch>
            <a:fillRect/>
          </a:stretch>
        </p:blipFill>
        <p:spPr>
          <a:xfrm>
            <a:off x="11286217" y="2195247"/>
            <a:ext cx="438655" cy="438655"/>
          </a:xfrm>
          <a:prstGeom prst="rect">
            <a:avLst/>
          </a:prstGeom>
          <a:solidFill>
            <a:srgbClr val="003C6A"/>
          </a:solidFill>
        </p:spPr>
      </p:pic>
      <p:sp>
        <p:nvSpPr>
          <p:cNvPr id="82" name="Shape 10">
            <a:extLst>
              <a:ext uri="{FF2B5EF4-FFF2-40B4-BE49-F238E27FC236}">
                <a16:creationId xmlns:a16="http://schemas.microsoft.com/office/drawing/2014/main" id="{6DD7E431-7D8C-C4C7-101A-22B1A2189876}"/>
              </a:ext>
            </a:extLst>
          </p:cNvPr>
          <p:cNvSpPr/>
          <p:nvPr/>
        </p:nvSpPr>
        <p:spPr>
          <a:xfrm>
            <a:off x="8269417" y="2011680"/>
            <a:ext cx="3718560" cy="1950720"/>
          </a:xfrm>
          <a:prstGeom prst="rect">
            <a:avLst/>
          </a:prstGeom>
          <a:solidFill>
            <a:srgbClr val="FFFFFF">
              <a:alpha val="12000"/>
            </a:srgbClr>
          </a:solidFill>
          <a:ln w="12700">
            <a:solidFill>
              <a:srgbClr val="D4A853"/>
            </a:solidFill>
            <a:prstDash val="solid"/>
          </a:ln>
        </p:spPr>
        <p:txBody>
          <a:bodyPr/>
          <a:lstStyle/>
          <a:p>
            <a:pPr defTabSz="1219140"/>
            <a:endParaRPr lang="en-US" sz="2400">
              <a:solidFill>
                <a:srgbClr val="003C6A"/>
              </a:solidFill>
              <a:latin typeface="Poppins" panose="00000500000000000000" pitchFamily="2" charset="0"/>
              <a:cs typeface="Poppins" panose="00000500000000000000" pitchFamily="2" charset="0"/>
            </a:endParaRPr>
          </a:p>
        </p:txBody>
      </p:sp>
      <p:sp>
        <p:nvSpPr>
          <p:cNvPr id="83" name="Shape 11">
            <a:extLst>
              <a:ext uri="{FF2B5EF4-FFF2-40B4-BE49-F238E27FC236}">
                <a16:creationId xmlns:a16="http://schemas.microsoft.com/office/drawing/2014/main" id="{D1E30002-A42E-0037-38FF-E2DD087EDF5F}"/>
              </a:ext>
            </a:extLst>
          </p:cNvPr>
          <p:cNvSpPr/>
          <p:nvPr/>
        </p:nvSpPr>
        <p:spPr>
          <a:xfrm>
            <a:off x="7281991" y="2126149"/>
            <a:ext cx="609600" cy="609600"/>
          </a:xfrm>
          <a:prstGeom prst="ellipse">
            <a:avLst/>
          </a:prstGeom>
          <a:solidFill>
            <a:srgbClr val="003C6A"/>
          </a:solidFill>
          <a:ln w="12700">
            <a:solidFill>
              <a:srgbClr val="5C1A3A">
                <a:alpha val="70000"/>
              </a:srgbClr>
            </a:solidFill>
            <a:prstDash val="solid"/>
          </a:ln>
        </p:spPr>
        <p:txBody>
          <a:bodyPr/>
          <a:lstStyle/>
          <a:p>
            <a:pPr defTabSz="1219140"/>
            <a:endParaRPr lang="en-US" sz="2400">
              <a:solidFill>
                <a:srgbClr val="003C6A"/>
              </a:solidFill>
              <a:latin typeface="Poppins" panose="00000500000000000000" pitchFamily="2" charset="0"/>
              <a:cs typeface="Poppins" panose="00000500000000000000" pitchFamily="2" charset="0"/>
            </a:endParaRPr>
          </a:p>
        </p:txBody>
      </p:sp>
      <p:pic>
        <p:nvPicPr>
          <p:cNvPr id="84" name="Image 5" descr="preencoded.png">
            <a:extLst>
              <a:ext uri="{FF2B5EF4-FFF2-40B4-BE49-F238E27FC236}">
                <a16:creationId xmlns:a16="http://schemas.microsoft.com/office/drawing/2014/main" id="{7D19E464-FC6C-D37A-D9FF-9552CE0E6B80}"/>
              </a:ext>
            </a:extLst>
          </p:cNvPr>
          <p:cNvPicPr>
            <a:picLocks noChangeAspect="1"/>
          </p:cNvPicPr>
          <p:nvPr/>
        </p:nvPicPr>
        <p:blipFill>
          <a:blip r:embed="rId6"/>
          <a:stretch>
            <a:fillRect/>
          </a:stretch>
        </p:blipFill>
        <p:spPr>
          <a:xfrm>
            <a:off x="7404499" y="2227703"/>
            <a:ext cx="361999" cy="361999"/>
          </a:xfrm>
          <a:prstGeom prst="rect">
            <a:avLst/>
          </a:prstGeom>
          <a:solidFill>
            <a:srgbClr val="003C6A"/>
          </a:solidFill>
        </p:spPr>
      </p:pic>
      <p:sp>
        <p:nvSpPr>
          <p:cNvPr id="85" name="Text 12">
            <a:extLst>
              <a:ext uri="{FF2B5EF4-FFF2-40B4-BE49-F238E27FC236}">
                <a16:creationId xmlns:a16="http://schemas.microsoft.com/office/drawing/2014/main" id="{32CAF620-D8A1-8B51-D2C5-DE738E374548}"/>
              </a:ext>
            </a:extLst>
          </p:cNvPr>
          <p:cNvSpPr/>
          <p:nvPr/>
        </p:nvSpPr>
        <p:spPr>
          <a:xfrm>
            <a:off x="4550857" y="1950720"/>
            <a:ext cx="2926080" cy="975360"/>
          </a:xfrm>
          <a:prstGeom prst="rect">
            <a:avLst/>
          </a:prstGeom>
          <a:noFill/>
          <a:ln/>
        </p:spPr>
        <p:txBody>
          <a:bodyPr wrap="square" rtlCol="0" anchor="ctr"/>
          <a:lstStyle/>
          <a:p>
            <a:pPr algn="ctr" defTabSz="1219140"/>
            <a:r>
              <a:rPr lang="en-US" sz="4800" b="1">
                <a:solidFill>
                  <a:srgbClr val="003C6A"/>
                </a:solidFill>
                <a:latin typeface="Poppins" panose="00000500000000000000" pitchFamily="2" charset="0"/>
                <a:ea typeface="Georgia" pitchFamily="34" charset="-122"/>
                <a:cs typeface="Poppins" panose="00000500000000000000" pitchFamily="2" charset="0"/>
              </a:rPr>
              <a:t>52M</a:t>
            </a:r>
            <a:endParaRPr lang="en-US" sz="4800">
              <a:solidFill>
                <a:srgbClr val="003C6A"/>
              </a:solidFill>
              <a:latin typeface="Poppins" panose="00000500000000000000" pitchFamily="2" charset="0"/>
              <a:cs typeface="Poppins" panose="00000500000000000000" pitchFamily="2" charset="0"/>
            </a:endParaRPr>
          </a:p>
        </p:txBody>
      </p:sp>
      <p:sp>
        <p:nvSpPr>
          <p:cNvPr id="86" name="Text 13">
            <a:extLst>
              <a:ext uri="{FF2B5EF4-FFF2-40B4-BE49-F238E27FC236}">
                <a16:creationId xmlns:a16="http://schemas.microsoft.com/office/drawing/2014/main" id="{1140D044-12E7-B06D-8741-D2A239CE88C8}"/>
              </a:ext>
            </a:extLst>
          </p:cNvPr>
          <p:cNvSpPr/>
          <p:nvPr/>
        </p:nvSpPr>
        <p:spPr>
          <a:xfrm>
            <a:off x="4154617" y="2535223"/>
            <a:ext cx="3718560" cy="670560"/>
          </a:xfrm>
          <a:prstGeom prst="rect">
            <a:avLst/>
          </a:prstGeom>
          <a:noFill/>
          <a:ln/>
        </p:spPr>
        <p:txBody>
          <a:bodyPr wrap="square" rtlCol="0" anchor="ctr"/>
          <a:lstStyle/>
          <a:p>
            <a:pPr algn="ctr" defTabSz="1219140"/>
            <a:r>
              <a:rPr lang="en-US" sz="1467">
                <a:solidFill>
                  <a:srgbClr val="003C6A"/>
                </a:solidFill>
                <a:latin typeface="Poppins" panose="00000500000000000000" pitchFamily="2" charset="0"/>
                <a:ea typeface="Calibri" pitchFamily="34" charset="-122"/>
                <a:cs typeface="Poppins" panose="00000500000000000000" pitchFamily="2" charset="0"/>
              </a:rPr>
              <a:t>Patients Served</a:t>
            </a:r>
            <a:endParaRPr lang="en-US" sz="1467">
              <a:solidFill>
                <a:srgbClr val="003C6A"/>
              </a:solidFill>
              <a:latin typeface="Poppins" panose="00000500000000000000" pitchFamily="2" charset="0"/>
              <a:cs typeface="Poppins" panose="00000500000000000000" pitchFamily="2" charset="0"/>
            </a:endParaRPr>
          </a:p>
        </p:txBody>
      </p:sp>
      <p:sp>
        <p:nvSpPr>
          <p:cNvPr id="87" name="Shape 14">
            <a:extLst>
              <a:ext uri="{FF2B5EF4-FFF2-40B4-BE49-F238E27FC236}">
                <a16:creationId xmlns:a16="http://schemas.microsoft.com/office/drawing/2014/main" id="{24A4BE93-E0D7-50BA-704F-FB53B54B08B5}"/>
              </a:ext>
            </a:extLst>
          </p:cNvPr>
          <p:cNvSpPr/>
          <p:nvPr/>
        </p:nvSpPr>
        <p:spPr>
          <a:xfrm>
            <a:off x="426720" y="4206240"/>
            <a:ext cx="3718560" cy="1950720"/>
          </a:xfrm>
          <a:prstGeom prst="rect">
            <a:avLst/>
          </a:prstGeom>
          <a:solidFill>
            <a:srgbClr val="FFFFFF">
              <a:alpha val="12000"/>
            </a:srgbClr>
          </a:solidFill>
          <a:ln w="12700">
            <a:solidFill>
              <a:srgbClr val="D4A853"/>
            </a:solidFill>
            <a:prstDash val="solid"/>
          </a:ln>
        </p:spPr>
        <p:txBody>
          <a:bodyPr/>
          <a:lstStyle/>
          <a:p>
            <a:pPr defTabSz="1219140"/>
            <a:endParaRPr lang="en-US" sz="2400">
              <a:solidFill>
                <a:srgbClr val="003C6A"/>
              </a:solidFill>
              <a:latin typeface="Poppins" panose="00000500000000000000" pitchFamily="2" charset="0"/>
              <a:cs typeface="Poppins" panose="00000500000000000000" pitchFamily="2" charset="0"/>
            </a:endParaRPr>
          </a:p>
        </p:txBody>
      </p:sp>
      <p:sp>
        <p:nvSpPr>
          <p:cNvPr id="88" name="Shape 15">
            <a:extLst>
              <a:ext uri="{FF2B5EF4-FFF2-40B4-BE49-F238E27FC236}">
                <a16:creationId xmlns:a16="http://schemas.microsoft.com/office/drawing/2014/main" id="{23ED7843-B2E2-AA28-4E8B-8299B040D142}"/>
              </a:ext>
            </a:extLst>
          </p:cNvPr>
          <p:cNvSpPr/>
          <p:nvPr/>
        </p:nvSpPr>
        <p:spPr>
          <a:xfrm>
            <a:off x="3413760" y="4328160"/>
            <a:ext cx="609600" cy="609600"/>
          </a:xfrm>
          <a:prstGeom prst="ellipse">
            <a:avLst/>
          </a:prstGeom>
          <a:solidFill>
            <a:srgbClr val="003C6A"/>
          </a:solidFill>
          <a:ln w="12700">
            <a:solidFill>
              <a:srgbClr val="5C1A3A">
                <a:alpha val="70000"/>
              </a:srgbClr>
            </a:solidFill>
            <a:prstDash val="solid"/>
          </a:ln>
        </p:spPr>
        <p:txBody>
          <a:bodyPr/>
          <a:lstStyle/>
          <a:p>
            <a:pPr defTabSz="1219140"/>
            <a:endParaRPr lang="en-US" sz="2400">
              <a:solidFill>
                <a:srgbClr val="003C6A"/>
              </a:solidFill>
              <a:latin typeface="Poppins" panose="00000500000000000000" pitchFamily="2" charset="0"/>
              <a:cs typeface="Poppins" panose="00000500000000000000" pitchFamily="2" charset="0"/>
            </a:endParaRPr>
          </a:p>
        </p:txBody>
      </p:sp>
      <p:sp>
        <p:nvSpPr>
          <p:cNvPr id="92" name="Shape 18">
            <a:extLst>
              <a:ext uri="{FF2B5EF4-FFF2-40B4-BE49-F238E27FC236}">
                <a16:creationId xmlns:a16="http://schemas.microsoft.com/office/drawing/2014/main" id="{4E2D42E1-CB80-BB05-5145-1CB6222ABDEA}"/>
              </a:ext>
            </a:extLst>
          </p:cNvPr>
          <p:cNvSpPr/>
          <p:nvPr/>
        </p:nvSpPr>
        <p:spPr>
          <a:xfrm>
            <a:off x="4328160" y="4206240"/>
            <a:ext cx="3718560" cy="1950720"/>
          </a:xfrm>
          <a:prstGeom prst="rect">
            <a:avLst/>
          </a:prstGeom>
          <a:solidFill>
            <a:srgbClr val="FFFFFF">
              <a:alpha val="12000"/>
            </a:srgbClr>
          </a:solidFill>
          <a:ln w="12700">
            <a:solidFill>
              <a:srgbClr val="D4A853"/>
            </a:solidFill>
            <a:prstDash val="solid"/>
          </a:ln>
        </p:spPr>
        <p:txBody>
          <a:bodyPr/>
          <a:lstStyle/>
          <a:p>
            <a:pPr defTabSz="1219140"/>
            <a:endParaRPr lang="en-US" sz="2400">
              <a:solidFill>
                <a:srgbClr val="003C6A"/>
              </a:solidFill>
              <a:latin typeface="Poppins" panose="00000500000000000000" pitchFamily="2" charset="0"/>
              <a:cs typeface="Poppins" panose="00000500000000000000" pitchFamily="2" charset="0"/>
            </a:endParaRPr>
          </a:p>
        </p:txBody>
      </p:sp>
      <p:sp>
        <p:nvSpPr>
          <p:cNvPr id="93" name="Shape 19">
            <a:extLst>
              <a:ext uri="{FF2B5EF4-FFF2-40B4-BE49-F238E27FC236}">
                <a16:creationId xmlns:a16="http://schemas.microsoft.com/office/drawing/2014/main" id="{9531C9DD-FBB4-F2AC-7EB7-6F57801CDB29}"/>
              </a:ext>
            </a:extLst>
          </p:cNvPr>
          <p:cNvSpPr/>
          <p:nvPr/>
        </p:nvSpPr>
        <p:spPr>
          <a:xfrm>
            <a:off x="7315200" y="4328160"/>
            <a:ext cx="609600" cy="609600"/>
          </a:xfrm>
          <a:prstGeom prst="ellipse">
            <a:avLst/>
          </a:prstGeom>
          <a:solidFill>
            <a:srgbClr val="003C6A"/>
          </a:solidFill>
          <a:ln w="12700">
            <a:solidFill>
              <a:srgbClr val="5C1A3A">
                <a:alpha val="70000"/>
              </a:srgbClr>
            </a:solidFill>
            <a:prstDash val="solid"/>
          </a:ln>
        </p:spPr>
        <p:txBody>
          <a:bodyPr/>
          <a:lstStyle/>
          <a:p>
            <a:pPr defTabSz="1219140"/>
            <a:endParaRPr lang="en-US" sz="2400">
              <a:solidFill>
                <a:srgbClr val="003C6A"/>
              </a:solidFill>
              <a:latin typeface="Poppins" panose="00000500000000000000" pitchFamily="2" charset="0"/>
              <a:cs typeface="Poppins" panose="00000500000000000000" pitchFamily="2" charset="0"/>
            </a:endParaRPr>
          </a:p>
        </p:txBody>
      </p:sp>
      <p:pic>
        <p:nvPicPr>
          <p:cNvPr id="94" name="Image 7" descr="preencoded.png">
            <a:extLst>
              <a:ext uri="{FF2B5EF4-FFF2-40B4-BE49-F238E27FC236}">
                <a16:creationId xmlns:a16="http://schemas.microsoft.com/office/drawing/2014/main" id="{5F11888E-E4C9-C933-9F9F-2A04243A022C}"/>
              </a:ext>
            </a:extLst>
          </p:cNvPr>
          <p:cNvPicPr>
            <a:picLocks noChangeAspect="1"/>
          </p:cNvPicPr>
          <p:nvPr/>
        </p:nvPicPr>
        <p:blipFill>
          <a:blip r:embed="rId7"/>
          <a:stretch>
            <a:fillRect/>
          </a:stretch>
        </p:blipFill>
        <p:spPr>
          <a:xfrm>
            <a:off x="7417794" y="4443724"/>
            <a:ext cx="404413" cy="404413"/>
          </a:xfrm>
          <a:prstGeom prst="rect">
            <a:avLst/>
          </a:prstGeom>
          <a:solidFill>
            <a:srgbClr val="003C6A"/>
          </a:solidFill>
        </p:spPr>
      </p:pic>
      <p:sp>
        <p:nvSpPr>
          <p:cNvPr id="95" name="Text 20">
            <a:extLst>
              <a:ext uri="{FF2B5EF4-FFF2-40B4-BE49-F238E27FC236}">
                <a16:creationId xmlns:a16="http://schemas.microsoft.com/office/drawing/2014/main" id="{2E22BDBA-BB50-4171-6700-DF8A77F23BED}"/>
              </a:ext>
            </a:extLst>
          </p:cNvPr>
          <p:cNvSpPr/>
          <p:nvPr/>
        </p:nvSpPr>
        <p:spPr>
          <a:xfrm>
            <a:off x="4774208" y="4431040"/>
            <a:ext cx="2926080" cy="975360"/>
          </a:xfrm>
          <a:prstGeom prst="rect">
            <a:avLst/>
          </a:prstGeom>
          <a:noFill/>
          <a:ln/>
        </p:spPr>
        <p:txBody>
          <a:bodyPr wrap="square" rtlCol="0" anchor="ctr"/>
          <a:lstStyle/>
          <a:p>
            <a:pPr algn="ctr" defTabSz="1219140"/>
            <a:r>
              <a:rPr lang="en-US" sz="4800" b="1">
                <a:solidFill>
                  <a:srgbClr val="003C6A"/>
                </a:solidFill>
                <a:latin typeface="Poppins" panose="00000500000000000000" pitchFamily="2" charset="0"/>
                <a:ea typeface="Georgia" pitchFamily="34" charset="-122"/>
                <a:cs typeface="Poppins" panose="00000500000000000000" pitchFamily="2" charset="0"/>
              </a:rPr>
              <a:t>326K</a:t>
            </a:r>
          </a:p>
        </p:txBody>
      </p:sp>
      <p:sp>
        <p:nvSpPr>
          <p:cNvPr id="96" name="Text 21">
            <a:extLst>
              <a:ext uri="{FF2B5EF4-FFF2-40B4-BE49-F238E27FC236}">
                <a16:creationId xmlns:a16="http://schemas.microsoft.com/office/drawing/2014/main" id="{5D71D918-37D8-4D89-FB1C-577DF1007AF8}"/>
              </a:ext>
            </a:extLst>
          </p:cNvPr>
          <p:cNvSpPr/>
          <p:nvPr/>
        </p:nvSpPr>
        <p:spPr>
          <a:xfrm>
            <a:off x="4328160" y="5279136"/>
            <a:ext cx="3718560" cy="670560"/>
          </a:xfrm>
          <a:prstGeom prst="rect">
            <a:avLst/>
          </a:prstGeom>
          <a:noFill/>
          <a:ln/>
        </p:spPr>
        <p:txBody>
          <a:bodyPr wrap="square" lIns="91440" tIns="45720" rIns="91440" bIns="45720" rtlCol="0" anchor="ctr"/>
          <a:lstStyle/>
          <a:p>
            <a:pPr algn="ctr" defTabSz="1219140"/>
            <a:r>
              <a:rPr lang="en-US" sz="1451">
                <a:solidFill>
                  <a:srgbClr val="003C6A"/>
                </a:solidFill>
                <a:latin typeface="Poppins"/>
                <a:ea typeface="Calibri"/>
                <a:cs typeface="Poppins"/>
              </a:rPr>
              <a:t>Health Care Workers</a:t>
            </a:r>
          </a:p>
        </p:txBody>
      </p:sp>
      <p:sp>
        <p:nvSpPr>
          <p:cNvPr id="97" name="Shape 22">
            <a:extLst>
              <a:ext uri="{FF2B5EF4-FFF2-40B4-BE49-F238E27FC236}">
                <a16:creationId xmlns:a16="http://schemas.microsoft.com/office/drawing/2014/main" id="{A8F020BD-B52E-0CED-1912-2FA6A35FBFBA}"/>
              </a:ext>
            </a:extLst>
          </p:cNvPr>
          <p:cNvSpPr/>
          <p:nvPr/>
        </p:nvSpPr>
        <p:spPr>
          <a:xfrm>
            <a:off x="8229600" y="4206240"/>
            <a:ext cx="3718560" cy="1950720"/>
          </a:xfrm>
          <a:prstGeom prst="rect">
            <a:avLst/>
          </a:prstGeom>
          <a:solidFill>
            <a:srgbClr val="FFFFFF">
              <a:alpha val="12000"/>
            </a:srgbClr>
          </a:solidFill>
          <a:ln w="12700">
            <a:solidFill>
              <a:srgbClr val="D4A853"/>
            </a:solidFill>
            <a:prstDash val="solid"/>
          </a:ln>
        </p:spPr>
        <p:txBody>
          <a:bodyPr/>
          <a:lstStyle/>
          <a:p>
            <a:pPr defTabSz="1219140"/>
            <a:endParaRPr lang="en-US" sz="2400">
              <a:solidFill>
                <a:srgbClr val="003C6A"/>
              </a:solidFill>
              <a:latin typeface="Poppins" panose="00000500000000000000" pitchFamily="2" charset="0"/>
              <a:cs typeface="Poppins" panose="00000500000000000000" pitchFamily="2" charset="0"/>
            </a:endParaRPr>
          </a:p>
        </p:txBody>
      </p:sp>
      <p:sp>
        <p:nvSpPr>
          <p:cNvPr id="98" name="Shape 23">
            <a:extLst>
              <a:ext uri="{FF2B5EF4-FFF2-40B4-BE49-F238E27FC236}">
                <a16:creationId xmlns:a16="http://schemas.microsoft.com/office/drawing/2014/main" id="{AB3440DF-3F58-3498-8C7E-C29E0B661DE5}"/>
              </a:ext>
            </a:extLst>
          </p:cNvPr>
          <p:cNvSpPr/>
          <p:nvPr/>
        </p:nvSpPr>
        <p:spPr>
          <a:xfrm>
            <a:off x="11216640" y="4328160"/>
            <a:ext cx="609600" cy="609600"/>
          </a:xfrm>
          <a:prstGeom prst="ellipse">
            <a:avLst/>
          </a:prstGeom>
          <a:solidFill>
            <a:srgbClr val="003C6A"/>
          </a:solidFill>
          <a:ln w="12700">
            <a:solidFill>
              <a:srgbClr val="5C1A3A">
                <a:alpha val="70000"/>
              </a:srgbClr>
            </a:solidFill>
            <a:prstDash val="solid"/>
          </a:ln>
        </p:spPr>
        <p:txBody>
          <a:bodyPr/>
          <a:lstStyle/>
          <a:p>
            <a:pPr defTabSz="1219140"/>
            <a:endParaRPr lang="en-US" sz="2400">
              <a:solidFill>
                <a:srgbClr val="003C6A"/>
              </a:solidFill>
              <a:latin typeface="Poppins" panose="00000500000000000000" pitchFamily="2" charset="0"/>
              <a:cs typeface="Poppins" panose="00000500000000000000" pitchFamily="2" charset="0"/>
            </a:endParaRPr>
          </a:p>
        </p:txBody>
      </p:sp>
      <p:pic>
        <p:nvPicPr>
          <p:cNvPr id="99" name="Image 8" descr="preencoded.png">
            <a:extLst>
              <a:ext uri="{FF2B5EF4-FFF2-40B4-BE49-F238E27FC236}">
                <a16:creationId xmlns:a16="http://schemas.microsoft.com/office/drawing/2014/main" id="{13F31093-D290-F83F-4280-BD79DBA368E5}"/>
              </a:ext>
            </a:extLst>
          </p:cNvPr>
          <p:cNvPicPr>
            <a:picLocks noChangeAspect="1"/>
          </p:cNvPicPr>
          <p:nvPr/>
        </p:nvPicPr>
        <p:blipFill>
          <a:blip r:embed="rId8">
            <a:biLevel thresh="50000"/>
          </a:blip>
          <a:stretch>
            <a:fillRect/>
          </a:stretch>
        </p:blipFill>
        <p:spPr>
          <a:xfrm>
            <a:off x="11349457" y="4443723"/>
            <a:ext cx="398447" cy="398447"/>
          </a:xfrm>
          <a:prstGeom prst="rect">
            <a:avLst/>
          </a:prstGeom>
          <a:solidFill>
            <a:srgbClr val="003C6A"/>
          </a:solidFill>
        </p:spPr>
      </p:pic>
      <p:sp>
        <p:nvSpPr>
          <p:cNvPr id="100" name="Text 24">
            <a:extLst>
              <a:ext uri="{FF2B5EF4-FFF2-40B4-BE49-F238E27FC236}">
                <a16:creationId xmlns:a16="http://schemas.microsoft.com/office/drawing/2014/main" id="{8C05D9E4-DFF1-73AB-710C-A7EF92806948}"/>
              </a:ext>
            </a:extLst>
          </p:cNvPr>
          <p:cNvSpPr/>
          <p:nvPr/>
        </p:nvSpPr>
        <p:spPr>
          <a:xfrm>
            <a:off x="8423376" y="4362619"/>
            <a:ext cx="2926080" cy="975360"/>
          </a:xfrm>
          <a:prstGeom prst="rect">
            <a:avLst/>
          </a:prstGeom>
          <a:noFill/>
          <a:ln/>
        </p:spPr>
        <p:txBody>
          <a:bodyPr wrap="square" lIns="121920" tIns="60960" rIns="121920" bIns="60960" rtlCol="0" anchor="ctr"/>
          <a:lstStyle/>
          <a:p>
            <a:pPr algn="ctr" defTabSz="1219140"/>
            <a:r>
              <a:rPr lang="en-US" sz="4800" b="1">
                <a:solidFill>
                  <a:srgbClr val="003C6A"/>
                </a:solidFill>
                <a:latin typeface="Poppins"/>
                <a:ea typeface="Georgia" pitchFamily="34" charset="-122"/>
                <a:cs typeface="Poppins"/>
              </a:rPr>
              <a:t>$261.7B</a:t>
            </a:r>
          </a:p>
        </p:txBody>
      </p:sp>
      <p:sp>
        <p:nvSpPr>
          <p:cNvPr id="101" name="Text 25">
            <a:extLst>
              <a:ext uri="{FF2B5EF4-FFF2-40B4-BE49-F238E27FC236}">
                <a16:creationId xmlns:a16="http://schemas.microsoft.com/office/drawing/2014/main" id="{3FF1DFC0-7764-A3C0-6576-64CFE536317D}"/>
              </a:ext>
            </a:extLst>
          </p:cNvPr>
          <p:cNvSpPr/>
          <p:nvPr/>
        </p:nvSpPr>
        <p:spPr>
          <a:xfrm>
            <a:off x="8229600" y="5279136"/>
            <a:ext cx="3718560" cy="670560"/>
          </a:xfrm>
          <a:prstGeom prst="rect">
            <a:avLst/>
          </a:prstGeom>
          <a:noFill/>
          <a:ln/>
        </p:spPr>
        <p:txBody>
          <a:bodyPr wrap="square" rtlCol="0" anchor="ctr"/>
          <a:lstStyle/>
          <a:p>
            <a:pPr algn="ctr" defTabSz="1219140"/>
            <a:r>
              <a:rPr lang="en-US" sz="1467">
                <a:solidFill>
                  <a:srgbClr val="003C6A"/>
                </a:solidFill>
                <a:latin typeface="Poppins" panose="00000500000000000000" pitchFamily="2" charset="0"/>
                <a:ea typeface="Calibri" pitchFamily="34" charset="-122"/>
                <a:cs typeface="Poppins" panose="00000500000000000000" pitchFamily="2" charset="0"/>
              </a:rPr>
              <a:t>in Economic Output</a:t>
            </a:r>
            <a:endParaRPr lang="en-US" sz="1467">
              <a:solidFill>
                <a:srgbClr val="003C6A"/>
              </a:solidFill>
              <a:latin typeface="Poppins" panose="00000500000000000000" pitchFamily="2" charset="0"/>
              <a:cs typeface="Poppins" panose="00000500000000000000" pitchFamily="2" charset="0"/>
            </a:endParaRPr>
          </a:p>
        </p:txBody>
      </p:sp>
      <p:sp>
        <p:nvSpPr>
          <p:cNvPr id="4" name="Text 16">
            <a:extLst>
              <a:ext uri="{FF2B5EF4-FFF2-40B4-BE49-F238E27FC236}">
                <a16:creationId xmlns:a16="http://schemas.microsoft.com/office/drawing/2014/main" id="{6AEA2B8B-CEE1-B72E-7DE2-4C9DC14EBF04}"/>
              </a:ext>
            </a:extLst>
          </p:cNvPr>
          <p:cNvSpPr/>
          <p:nvPr/>
        </p:nvSpPr>
        <p:spPr>
          <a:xfrm>
            <a:off x="4550857" y="2814925"/>
            <a:ext cx="2926080" cy="975360"/>
          </a:xfrm>
          <a:prstGeom prst="rect">
            <a:avLst/>
          </a:prstGeom>
          <a:noFill/>
          <a:ln/>
        </p:spPr>
        <p:txBody>
          <a:bodyPr wrap="square" rtlCol="0" anchor="ctr"/>
          <a:lstStyle/>
          <a:p>
            <a:pPr algn="ctr" defTabSz="1219140"/>
            <a:r>
              <a:rPr lang="en-US" sz="3200" b="1">
                <a:solidFill>
                  <a:srgbClr val="003C6A"/>
                </a:solidFill>
                <a:latin typeface="Poppins" panose="00000500000000000000" pitchFamily="2" charset="0"/>
                <a:ea typeface="Georgia" pitchFamily="34" charset="-122"/>
                <a:cs typeface="Poppins" panose="00000500000000000000" pitchFamily="2" charset="0"/>
              </a:rPr>
              <a:t>1 in 7</a:t>
            </a:r>
            <a:endParaRPr lang="en-US" sz="3200">
              <a:solidFill>
                <a:srgbClr val="003C6A"/>
              </a:solidFill>
              <a:latin typeface="Poppins" panose="00000500000000000000" pitchFamily="2" charset="0"/>
              <a:cs typeface="Poppins" panose="00000500000000000000" pitchFamily="2" charset="0"/>
            </a:endParaRPr>
          </a:p>
        </p:txBody>
      </p:sp>
      <p:sp>
        <p:nvSpPr>
          <p:cNvPr id="5" name="Text 17">
            <a:extLst>
              <a:ext uri="{FF2B5EF4-FFF2-40B4-BE49-F238E27FC236}">
                <a16:creationId xmlns:a16="http://schemas.microsoft.com/office/drawing/2014/main" id="{8A3D545D-8F69-C020-35E2-689A37520ABC}"/>
              </a:ext>
            </a:extLst>
          </p:cNvPr>
          <p:cNvSpPr/>
          <p:nvPr/>
        </p:nvSpPr>
        <p:spPr>
          <a:xfrm>
            <a:off x="4280297" y="3350601"/>
            <a:ext cx="3718560" cy="670560"/>
          </a:xfrm>
          <a:prstGeom prst="rect">
            <a:avLst/>
          </a:prstGeom>
          <a:noFill/>
          <a:ln/>
        </p:spPr>
        <p:txBody>
          <a:bodyPr wrap="square" rtlCol="0" anchor="ctr"/>
          <a:lstStyle/>
          <a:p>
            <a:pPr algn="ctr" defTabSz="1219140"/>
            <a:r>
              <a:rPr lang="en-US" sz="1467">
                <a:solidFill>
                  <a:srgbClr val="003C6A"/>
                </a:solidFill>
                <a:latin typeface="Poppins" panose="00000500000000000000" pitchFamily="2" charset="0"/>
                <a:ea typeface="Calibri" pitchFamily="34" charset="-122"/>
                <a:cs typeface="Poppins" panose="00000500000000000000" pitchFamily="2" charset="0"/>
              </a:rPr>
              <a:t>Americans  (1 in 3 Rural)</a:t>
            </a:r>
          </a:p>
        </p:txBody>
      </p:sp>
      <p:pic>
        <p:nvPicPr>
          <p:cNvPr id="9" name="Picture 8">
            <a:extLst>
              <a:ext uri="{FF2B5EF4-FFF2-40B4-BE49-F238E27FC236}">
                <a16:creationId xmlns:a16="http://schemas.microsoft.com/office/drawing/2014/main" id="{393B184C-F857-D4AD-FBB7-2B93D45725BC}"/>
              </a:ext>
            </a:extLst>
          </p:cNvPr>
          <p:cNvPicPr>
            <a:picLocks noChangeAspect="1"/>
          </p:cNvPicPr>
          <p:nvPr/>
        </p:nvPicPr>
        <p:blipFill>
          <a:blip r:embed="rId9"/>
          <a:stretch>
            <a:fillRect/>
          </a:stretch>
        </p:blipFill>
        <p:spPr>
          <a:xfrm>
            <a:off x="3340650" y="4431040"/>
            <a:ext cx="743671" cy="418315"/>
          </a:xfrm>
          <a:prstGeom prst="rect">
            <a:avLst/>
          </a:prstGeom>
        </p:spPr>
      </p:pic>
      <p:sp>
        <p:nvSpPr>
          <p:cNvPr id="10" name="Text 20">
            <a:extLst>
              <a:ext uri="{FF2B5EF4-FFF2-40B4-BE49-F238E27FC236}">
                <a16:creationId xmlns:a16="http://schemas.microsoft.com/office/drawing/2014/main" id="{D04118A3-9CEC-D4ED-43F4-5CE72433A8CC}"/>
              </a:ext>
            </a:extLst>
          </p:cNvPr>
          <p:cNvSpPr/>
          <p:nvPr/>
        </p:nvSpPr>
        <p:spPr>
          <a:xfrm>
            <a:off x="719389" y="4419600"/>
            <a:ext cx="2926080" cy="975360"/>
          </a:xfrm>
          <a:prstGeom prst="rect">
            <a:avLst/>
          </a:prstGeom>
          <a:noFill/>
          <a:ln/>
        </p:spPr>
        <p:txBody>
          <a:bodyPr wrap="square" rtlCol="0" anchor="ctr"/>
          <a:lstStyle/>
          <a:p>
            <a:pPr algn="ctr" defTabSz="1219140"/>
            <a:r>
              <a:rPr lang="en-US" sz="4800" b="1">
                <a:solidFill>
                  <a:srgbClr val="003C6A"/>
                </a:solidFill>
                <a:latin typeface="Poppins" panose="00000500000000000000" pitchFamily="2" charset="0"/>
                <a:ea typeface="Georgia" pitchFamily="34" charset="-122"/>
                <a:cs typeface="Poppins" panose="00000500000000000000" pitchFamily="2" charset="0"/>
              </a:rPr>
              <a:t>$60B*</a:t>
            </a:r>
          </a:p>
        </p:txBody>
      </p:sp>
      <p:sp>
        <p:nvSpPr>
          <p:cNvPr id="11" name="Text 21">
            <a:extLst>
              <a:ext uri="{FF2B5EF4-FFF2-40B4-BE49-F238E27FC236}">
                <a16:creationId xmlns:a16="http://schemas.microsoft.com/office/drawing/2014/main" id="{4AF88B04-3854-5F25-B999-B46A536D3C4D}"/>
              </a:ext>
            </a:extLst>
          </p:cNvPr>
          <p:cNvSpPr/>
          <p:nvPr/>
        </p:nvSpPr>
        <p:spPr>
          <a:xfrm>
            <a:off x="304800" y="5406400"/>
            <a:ext cx="3718560" cy="670560"/>
          </a:xfrm>
          <a:prstGeom prst="rect">
            <a:avLst/>
          </a:prstGeom>
          <a:noFill/>
          <a:ln/>
        </p:spPr>
        <p:txBody>
          <a:bodyPr wrap="square" lIns="91440" tIns="45720" rIns="91440" bIns="45720" rtlCol="0" anchor="ctr"/>
          <a:lstStyle/>
          <a:p>
            <a:pPr algn="ctr" defTabSz="1219140"/>
            <a:r>
              <a:rPr lang="en-US" sz="1451">
                <a:solidFill>
                  <a:srgbClr val="003C6A"/>
                </a:solidFill>
                <a:latin typeface="Poppins"/>
                <a:ea typeface="Calibri"/>
                <a:cs typeface="Poppins"/>
              </a:rPr>
              <a:t>Total Cost to Run CHCs</a:t>
            </a:r>
          </a:p>
          <a:p>
            <a:pPr algn="ctr" defTabSz="1219140"/>
            <a:endParaRPr lang="en-US" sz="1451">
              <a:solidFill>
                <a:srgbClr val="003C6A"/>
              </a:solidFill>
              <a:latin typeface="Poppins"/>
              <a:ea typeface="Calibri"/>
              <a:cs typeface="Poppins"/>
            </a:endParaRPr>
          </a:p>
          <a:p>
            <a:pPr algn="ctr" defTabSz="1219140"/>
            <a:endParaRPr lang="en-US" sz="1451">
              <a:solidFill>
                <a:srgbClr val="003C6A"/>
              </a:solidFill>
              <a:latin typeface="Poppins"/>
              <a:ea typeface="Calibri"/>
              <a:cs typeface="Poppins"/>
            </a:endParaRPr>
          </a:p>
          <a:p>
            <a:pPr algn="ctr" defTabSz="1219140"/>
            <a:r>
              <a:rPr lang="en-US" sz="1467" b="1">
                <a:solidFill>
                  <a:srgbClr val="003C6A"/>
                </a:solidFill>
                <a:latin typeface="Poppins" panose="00000500000000000000" pitchFamily="2" charset="0"/>
                <a:ea typeface="Georgia" pitchFamily="34" charset="-122"/>
                <a:cs typeface="Poppins" panose="00000500000000000000" pitchFamily="2" charset="0"/>
              </a:rPr>
              <a:t>*1% of total healthcare spend</a:t>
            </a:r>
          </a:p>
          <a:p>
            <a:pPr algn="ctr" defTabSz="1219140"/>
            <a:endParaRPr lang="en-US" sz="1451">
              <a:solidFill>
                <a:srgbClr val="003C6A"/>
              </a:solidFill>
              <a:latin typeface="Poppins"/>
              <a:ea typeface="Calibri"/>
              <a:cs typeface="Poppins"/>
            </a:endParaRPr>
          </a:p>
        </p:txBody>
      </p:sp>
    </p:spTree>
    <p:extLst>
      <p:ext uri="{BB962C8B-B14F-4D97-AF65-F5344CB8AC3E}">
        <p14:creationId xmlns:p14="http://schemas.microsoft.com/office/powerpoint/2010/main" val="353675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4519-646E-10AF-D562-D60602AE3479}"/>
              </a:ext>
            </a:extLst>
          </p:cNvPr>
          <p:cNvSpPr>
            <a:spLocks noGrp="1"/>
          </p:cNvSpPr>
          <p:nvPr>
            <p:ph type="title"/>
          </p:nvPr>
        </p:nvSpPr>
        <p:spPr>
          <a:xfrm>
            <a:off x="551402" y="295148"/>
            <a:ext cx="10896600" cy="606552"/>
          </a:xfrm>
        </p:spPr>
        <p:txBody>
          <a:bodyPr/>
          <a:lstStyle/>
          <a:p>
            <a:r>
              <a:rPr lang="en-US">
                <a:ea typeface="Tahoma"/>
                <a:cs typeface="Tahoma"/>
              </a:rPr>
              <a:t>Nurse Practitioner Residency Program Outcomes</a:t>
            </a:r>
            <a:endParaRPr lang="en-US"/>
          </a:p>
        </p:txBody>
      </p:sp>
      <p:graphicFrame>
        <p:nvGraphicFramePr>
          <p:cNvPr id="235" name="Content Placeholder 234">
            <a:extLst>
              <a:ext uri="{FF2B5EF4-FFF2-40B4-BE49-F238E27FC236}">
                <a16:creationId xmlns:a16="http://schemas.microsoft.com/office/drawing/2014/main" id="{DD2D6BBE-983A-0D2D-04C8-EFC91CBC2153}"/>
              </a:ext>
            </a:extLst>
          </p:cNvPr>
          <p:cNvGraphicFramePr>
            <a:graphicFrameLocks noGrp="1"/>
          </p:cNvGraphicFramePr>
          <p:nvPr>
            <p:ph sz="quarter" idx="13"/>
            <p:extLst>
              <p:ext uri="{D42A27DB-BD31-4B8C-83A1-F6EECF244321}">
                <p14:modId xmlns:p14="http://schemas.microsoft.com/office/powerpoint/2010/main" val="3649386492"/>
              </p:ext>
            </p:extLst>
          </p:nvPr>
        </p:nvGraphicFramePr>
        <p:xfrm>
          <a:off x="223309" y="897467"/>
          <a:ext cx="11775016" cy="5956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8983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89D84-4D2B-96FB-FD37-8BAC013F69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FDCD89-0229-D9D1-6AC6-D53FB6D79F32}"/>
              </a:ext>
            </a:extLst>
          </p:cNvPr>
          <p:cNvSpPr>
            <a:spLocks noGrp="1"/>
          </p:cNvSpPr>
          <p:nvPr>
            <p:ph type="title"/>
          </p:nvPr>
        </p:nvSpPr>
        <p:spPr>
          <a:xfrm>
            <a:off x="610098" y="301753"/>
            <a:ext cx="11203950" cy="837178"/>
          </a:xfrm>
        </p:spPr>
        <p:txBody>
          <a:bodyPr>
            <a:noAutofit/>
          </a:bodyPr>
          <a:lstStyle/>
          <a:p>
            <a:r>
              <a:rPr lang="en-US" b="1">
                <a:solidFill>
                  <a:schemeClr val="tx2"/>
                </a:solidFill>
                <a:latin typeface="Poppins" panose="00000500000000000000" pitchFamily="2" charset="0"/>
                <a:cs typeface="Poppins" panose="00000500000000000000" pitchFamily="2" charset="0"/>
              </a:rPr>
              <a:t>Health Care Workforce Innovation Act</a:t>
            </a:r>
          </a:p>
        </p:txBody>
      </p:sp>
      <p:sp>
        <p:nvSpPr>
          <p:cNvPr id="3" name="Content Placeholder 2">
            <a:extLst>
              <a:ext uri="{FF2B5EF4-FFF2-40B4-BE49-F238E27FC236}">
                <a16:creationId xmlns:a16="http://schemas.microsoft.com/office/drawing/2014/main" id="{4D9E90AB-70AC-770D-95DD-102157EEA9EA}"/>
              </a:ext>
            </a:extLst>
          </p:cNvPr>
          <p:cNvSpPr>
            <a:spLocks noGrp="1"/>
          </p:cNvSpPr>
          <p:nvPr>
            <p:ph idx="1"/>
          </p:nvPr>
        </p:nvSpPr>
        <p:spPr>
          <a:xfrm>
            <a:off x="610098" y="1253837"/>
            <a:ext cx="10938435" cy="5103433"/>
          </a:xfrm>
        </p:spPr>
        <p:txBody>
          <a:bodyPr>
            <a:normAutofit lnSpcReduction="10000"/>
          </a:bodyPr>
          <a:lstStyle/>
          <a:p>
            <a:pPr>
              <a:lnSpc>
                <a:spcPct val="150000"/>
              </a:lnSpc>
            </a:pPr>
            <a:r>
              <a:rPr lang="en-US" sz="2400">
                <a:solidFill>
                  <a:schemeClr val="tx2"/>
                </a:solidFill>
                <a:latin typeface="Poppins" panose="00000500000000000000" pitchFamily="2" charset="0"/>
                <a:cs typeface="Poppins" panose="00000500000000000000" pitchFamily="2" charset="0"/>
                <a:hlinkClick r:id="rId3"/>
              </a:rPr>
              <a:t>H.R.935</a:t>
            </a:r>
            <a:r>
              <a:rPr lang="en-US" sz="2400">
                <a:solidFill>
                  <a:schemeClr val="tx2"/>
                </a:solidFill>
                <a:latin typeface="Poppins" panose="00000500000000000000" pitchFamily="2" charset="0"/>
                <a:cs typeface="Poppins" panose="00000500000000000000" pitchFamily="2" charset="0"/>
              </a:rPr>
              <a:t> – Reps. Andrew Garbarino (R-NY) &amp; Kim Schrier (D-WA)</a:t>
            </a:r>
          </a:p>
          <a:p>
            <a:pPr>
              <a:lnSpc>
                <a:spcPct val="150000"/>
              </a:lnSpc>
            </a:pPr>
            <a:r>
              <a:rPr lang="en-US" sz="2400">
                <a:solidFill>
                  <a:schemeClr val="tx2"/>
                </a:solidFill>
                <a:latin typeface="Poppins" panose="00000500000000000000" pitchFamily="2" charset="0"/>
                <a:cs typeface="Poppins" panose="00000500000000000000" pitchFamily="2" charset="0"/>
                <a:hlinkClick r:id="rId4"/>
              </a:rPr>
              <a:t>S.2454</a:t>
            </a:r>
            <a:r>
              <a:rPr lang="en-US" sz="2400">
                <a:solidFill>
                  <a:schemeClr val="tx2"/>
                </a:solidFill>
                <a:latin typeface="Poppins" panose="00000500000000000000" pitchFamily="2" charset="0"/>
                <a:cs typeface="Poppins" panose="00000500000000000000" pitchFamily="2" charset="0"/>
              </a:rPr>
              <a:t> – Sen. Ron Wyden (D-OR) &amp; Marsha Blackburn (R-TN)</a:t>
            </a:r>
          </a:p>
          <a:p>
            <a:pPr>
              <a:lnSpc>
                <a:spcPct val="150000"/>
              </a:lnSpc>
            </a:pPr>
            <a:r>
              <a:rPr lang="en-US" sz="2400">
                <a:solidFill>
                  <a:schemeClr val="tx2"/>
                </a:solidFill>
                <a:latin typeface="Poppins" panose="00000500000000000000" pitchFamily="2" charset="0"/>
                <a:cs typeface="Poppins" panose="00000500000000000000" pitchFamily="2" charset="0"/>
              </a:rPr>
              <a:t>Partnerships between CHCs, high schools, community colleges.</a:t>
            </a:r>
          </a:p>
          <a:p>
            <a:pPr>
              <a:lnSpc>
                <a:spcPct val="150000"/>
              </a:lnSpc>
            </a:pPr>
            <a:r>
              <a:rPr lang="en-US" sz="2400">
                <a:solidFill>
                  <a:schemeClr val="tx2"/>
                </a:solidFill>
                <a:latin typeface="Poppins" panose="00000500000000000000" pitchFamily="2" charset="0"/>
                <a:cs typeface="Poppins" panose="00000500000000000000" pitchFamily="2" charset="0"/>
              </a:rPr>
              <a:t>Supports apprenticeship, career laddering, preceptorship programs.</a:t>
            </a:r>
          </a:p>
          <a:p>
            <a:pPr>
              <a:lnSpc>
                <a:spcPct val="150000"/>
              </a:lnSpc>
            </a:pPr>
            <a:r>
              <a:rPr lang="en-US" sz="2400">
                <a:solidFill>
                  <a:schemeClr val="tx2"/>
                </a:solidFill>
                <a:latin typeface="Poppins" panose="00000500000000000000" pitchFamily="2" charset="0"/>
                <a:cs typeface="Poppins" panose="00000500000000000000" pitchFamily="2" charset="0"/>
              </a:rPr>
              <a:t>Focused on medical assistants, dental hygienists, pharmacy technicians, community health workers, peer support specialists.</a:t>
            </a:r>
          </a:p>
          <a:p>
            <a:pPr>
              <a:lnSpc>
                <a:spcPct val="150000"/>
              </a:lnSpc>
            </a:pPr>
            <a:r>
              <a:rPr lang="en-US" sz="2400">
                <a:solidFill>
                  <a:schemeClr val="tx2"/>
                </a:solidFill>
                <a:latin typeface="Poppins" panose="00000500000000000000" pitchFamily="2" charset="0"/>
                <a:cs typeface="Poppins" panose="00000500000000000000" pitchFamily="2" charset="0"/>
              </a:rPr>
              <a:t>Workforce development for these allied health roles, while essential, currently receives no dedicated federal funding</a:t>
            </a:r>
          </a:p>
          <a:p>
            <a:pPr>
              <a:lnSpc>
                <a:spcPct val="150000"/>
              </a:lnSpc>
            </a:pPr>
            <a:endParaRPr lang="en-US" sz="2400">
              <a:solidFill>
                <a:schemeClr val="tx2"/>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815137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38F68-4DFC-87EB-76B4-7F7820BA8A90}"/>
            </a:ext>
          </a:extLst>
        </p:cNvPr>
        <p:cNvGrpSpPr/>
        <p:nvPr/>
      </p:nvGrpSpPr>
      <p:grpSpPr>
        <a:xfrm>
          <a:off x="0" y="0"/>
          <a:ext cx="0" cy="0"/>
          <a:chOff x="0" y="0"/>
          <a:chExt cx="0" cy="0"/>
        </a:xfrm>
      </p:grpSpPr>
      <p:sp>
        <p:nvSpPr>
          <p:cNvPr id="65" name="Text 2">
            <a:extLst>
              <a:ext uri="{FF2B5EF4-FFF2-40B4-BE49-F238E27FC236}">
                <a16:creationId xmlns:a16="http://schemas.microsoft.com/office/drawing/2014/main" id="{AF542EBF-954F-DB20-024E-223466291DD9}"/>
              </a:ext>
            </a:extLst>
          </p:cNvPr>
          <p:cNvSpPr/>
          <p:nvPr/>
        </p:nvSpPr>
        <p:spPr>
          <a:xfrm>
            <a:off x="530235" y="612648"/>
            <a:ext cx="10896600" cy="606552"/>
          </a:xfrm>
          <a:prstGeom prst="rect">
            <a:avLst/>
          </a:prstGeom>
        </p:spPr>
        <p:txBody>
          <a:bodyPr wrap="square" lIns="0" tIns="0" rIns="0" bIns="0" rtlCol="0" anchor="t">
            <a:no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2438584">
              <a:lnSpc>
                <a:spcPct val="85000"/>
              </a:lnSpc>
              <a:spcBef>
                <a:spcPct val="0"/>
              </a:spcBef>
              <a:spcAft>
                <a:spcPts val="600"/>
              </a:spcAft>
              <a:tabLst>
                <a:tab pos="3641816" algn="l"/>
              </a:tabLst>
              <a:defRPr/>
            </a:pPr>
            <a:r>
              <a:rPr lang="en-US" sz="3600" b="1">
                <a:solidFill>
                  <a:srgbClr val="1F497D"/>
                </a:solidFill>
                <a:latin typeface="Poppins" panose="00000500000000000000" pitchFamily="2" charset="0"/>
                <a:ea typeface="Tahoma" charset="0"/>
                <a:cs typeface="Poppins" panose="00000500000000000000" pitchFamily="2" charset="0"/>
              </a:rPr>
              <a:t>THANK YOU FROM NACHC!</a:t>
            </a:r>
          </a:p>
        </p:txBody>
      </p:sp>
      <p:pic>
        <p:nvPicPr>
          <p:cNvPr id="64" name="Picture 63">
            <a:extLst>
              <a:ext uri="{FF2B5EF4-FFF2-40B4-BE49-F238E27FC236}">
                <a16:creationId xmlns:a16="http://schemas.microsoft.com/office/drawing/2014/main" id="{9016E241-FC00-C79F-54B4-C4689CA4BA20}"/>
              </a:ext>
            </a:extLst>
          </p:cNvPr>
          <p:cNvPicPr>
            <a:picLocks noChangeAspect="1"/>
          </p:cNvPicPr>
          <p:nvPr/>
        </p:nvPicPr>
        <p:blipFill>
          <a:blip r:embed="rId3" cstate="print">
            <a:extLst>
              <a:ext uri="{28A0092B-C50C-407E-A947-70E740481C1C}">
                <a14:useLocalDpi xmlns:a14="http://schemas.microsoft.com/office/drawing/2010/main" val="0"/>
              </a:ext>
            </a:extLst>
          </a:blip>
          <a:srcRect t="8116" r="2" b="21055"/>
          <a:stretch>
            <a:fillRect/>
          </a:stretch>
        </p:blipFill>
        <p:spPr>
          <a:xfrm>
            <a:off x="530225" y="1447800"/>
            <a:ext cx="10896600" cy="4495800"/>
          </a:xfrm>
          <a:prstGeom prst="rect">
            <a:avLst/>
          </a:prstGeom>
          <a:noFill/>
        </p:spPr>
      </p:pic>
    </p:spTree>
    <p:extLst>
      <p:ext uri="{BB962C8B-B14F-4D97-AF65-F5344CB8AC3E}">
        <p14:creationId xmlns:p14="http://schemas.microsoft.com/office/powerpoint/2010/main" val="2924768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60F9A-0E95-B7A9-8EA7-EFF1A00F0752}"/>
            </a:ext>
          </a:extLst>
        </p:cNvPr>
        <p:cNvGrpSpPr/>
        <p:nvPr/>
      </p:nvGrpSpPr>
      <p:grpSpPr>
        <a:xfrm>
          <a:off x="0" y="0"/>
          <a:ext cx="0" cy="0"/>
          <a:chOff x="0" y="0"/>
          <a:chExt cx="0" cy="0"/>
        </a:xfrm>
      </p:grpSpPr>
      <p:pic>
        <p:nvPicPr>
          <p:cNvPr id="2" name="object 14">
            <a:extLst>
              <a:ext uri="{FF2B5EF4-FFF2-40B4-BE49-F238E27FC236}">
                <a16:creationId xmlns:a16="http://schemas.microsoft.com/office/drawing/2014/main" id="{59587386-2947-83EA-EC7B-8653DC37F607}"/>
              </a:ext>
            </a:extLst>
          </p:cNvPr>
          <p:cNvPicPr/>
          <p:nvPr/>
        </p:nvPicPr>
        <p:blipFill>
          <a:blip r:embed="rId3" cstate="print"/>
          <a:stretch>
            <a:fillRect/>
          </a:stretch>
        </p:blipFill>
        <p:spPr>
          <a:xfrm>
            <a:off x="2650435" y="5018156"/>
            <a:ext cx="6331668" cy="1755592"/>
          </a:xfrm>
          <a:prstGeom prst="rect">
            <a:avLst/>
          </a:prstGeom>
        </p:spPr>
      </p:pic>
      <p:sp>
        <p:nvSpPr>
          <p:cNvPr id="4" name="Title 1">
            <a:extLst>
              <a:ext uri="{FF2B5EF4-FFF2-40B4-BE49-F238E27FC236}">
                <a16:creationId xmlns:a16="http://schemas.microsoft.com/office/drawing/2014/main" id="{A1F5E577-3B87-DBAF-48C1-83AFB8CEF96D}"/>
              </a:ext>
            </a:extLst>
          </p:cNvPr>
          <p:cNvSpPr>
            <a:spLocks noGrp="1"/>
          </p:cNvSpPr>
          <p:nvPr>
            <p:ph type="title"/>
          </p:nvPr>
        </p:nvSpPr>
        <p:spPr>
          <a:xfrm>
            <a:off x="86833" y="365189"/>
            <a:ext cx="12266427" cy="734395"/>
          </a:xfrm>
        </p:spPr>
        <p:txBody>
          <a:bodyPr/>
          <a:lstStyle/>
          <a:p>
            <a:pPr algn="ctr"/>
            <a:r>
              <a:rPr lang="en-US" sz="2933">
                <a:solidFill>
                  <a:srgbClr val="002060"/>
                </a:solidFill>
                <a:latin typeface="Poppins" pitchFamily="2" charset="77"/>
                <a:ea typeface="Tahoma"/>
                <a:cs typeface="Poppins" pitchFamily="2" charset="77"/>
              </a:rPr>
              <a:t>60 Years of </a:t>
            </a:r>
            <a:r>
              <a:rPr lang="en-US" sz="2933" b="1">
                <a:solidFill>
                  <a:srgbClr val="002060"/>
                </a:solidFill>
                <a:latin typeface="Poppins" pitchFamily="2" charset="77"/>
                <a:ea typeface="Tahoma"/>
                <a:cs typeface="Poppins" pitchFamily="2" charset="77"/>
              </a:rPr>
              <a:t>Affordable, Comprehensive, Effective </a:t>
            </a:r>
            <a:r>
              <a:rPr lang="en-US" sz="2933">
                <a:solidFill>
                  <a:srgbClr val="002060"/>
                </a:solidFill>
                <a:latin typeface="Poppins" pitchFamily="2" charset="77"/>
                <a:ea typeface="Tahoma"/>
                <a:cs typeface="Poppins" pitchFamily="2" charset="77"/>
              </a:rPr>
              <a:t>Primary Care</a:t>
            </a:r>
            <a:endParaRPr lang="en-US" sz="2933">
              <a:solidFill>
                <a:schemeClr val="accent1"/>
              </a:solidFill>
              <a:latin typeface="Poppins" pitchFamily="2" charset="77"/>
              <a:cs typeface="Poppins" pitchFamily="2" charset="77"/>
            </a:endParaRPr>
          </a:p>
        </p:txBody>
      </p:sp>
      <p:pic>
        <p:nvPicPr>
          <p:cNvPr id="1026" name="Picture 2">
            <a:extLst>
              <a:ext uri="{FF2B5EF4-FFF2-40B4-BE49-F238E27FC236}">
                <a16:creationId xmlns:a16="http://schemas.microsoft.com/office/drawing/2014/main" id="{95386EBC-2834-4455-90C3-F5827D4618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7605" y="1099584"/>
            <a:ext cx="4108384" cy="35917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CDE97F1-D7D8-99F1-0F42-F7E594D4A365}"/>
              </a:ext>
            </a:extLst>
          </p:cNvPr>
          <p:cNvPicPr>
            <a:picLocks noChangeAspect="1"/>
          </p:cNvPicPr>
          <p:nvPr/>
        </p:nvPicPr>
        <p:blipFill>
          <a:blip r:embed="rId5"/>
          <a:stretch>
            <a:fillRect/>
          </a:stretch>
        </p:blipFill>
        <p:spPr>
          <a:xfrm>
            <a:off x="86833" y="781850"/>
            <a:ext cx="7217087" cy="4059612"/>
          </a:xfrm>
          <a:prstGeom prst="rect">
            <a:avLst/>
          </a:prstGeom>
        </p:spPr>
      </p:pic>
      <p:sp>
        <p:nvSpPr>
          <p:cNvPr id="8" name="TextBox 7">
            <a:extLst>
              <a:ext uri="{FF2B5EF4-FFF2-40B4-BE49-F238E27FC236}">
                <a16:creationId xmlns:a16="http://schemas.microsoft.com/office/drawing/2014/main" id="{20A376A6-736A-7AE8-FEEE-9E9FE2514356}"/>
              </a:ext>
            </a:extLst>
          </p:cNvPr>
          <p:cNvSpPr txBox="1"/>
          <p:nvPr/>
        </p:nvSpPr>
        <p:spPr>
          <a:xfrm>
            <a:off x="7177605" y="4683199"/>
            <a:ext cx="6174296" cy="379656"/>
          </a:xfrm>
          <a:prstGeom prst="rect">
            <a:avLst/>
          </a:prstGeom>
          <a:noFill/>
        </p:spPr>
        <p:txBody>
          <a:bodyPr wrap="square">
            <a:spAutoFit/>
          </a:bodyPr>
          <a:lstStyle/>
          <a:p>
            <a:r>
              <a:rPr lang="en-US" sz="1867" b="1">
                <a:solidFill>
                  <a:srgbClr val="003C6A"/>
                </a:solidFill>
                <a:latin typeface="Poppins" panose="00000500000000000000" pitchFamily="2" charset="0"/>
                <a:cs typeface="Poppins" panose="00000500000000000000" pitchFamily="2" charset="0"/>
              </a:rPr>
              <a:t>Albany Area Primary Health Care</a:t>
            </a:r>
          </a:p>
        </p:txBody>
      </p:sp>
    </p:spTree>
    <p:extLst>
      <p:ext uri="{BB962C8B-B14F-4D97-AF65-F5344CB8AC3E}">
        <p14:creationId xmlns:p14="http://schemas.microsoft.com/office/powerpoint/2010/main" val="1833146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35EE8-0728-21B4-793F-FFE3368FD6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B07C56-E83A-5076-1C56-D1D88E23BA2F}"/>
              </a:ext>
            </a:extLst>
          </p:cNvPr>
          <p:cNvSpPr>
            <a:spLocks noGrp="1"/>
          </p:cNvSpPr>
          <p:nvPr>
            <p:ph type="title"/>
          </p:nvPr>
        </p:nvSpPr>
        <p:spPr>
          <a:xfrm>
            <a:off x="232756" y="1"/>
            <a:ext cx="11820699" cy="1197864"/>
          </a:xfrm>
        </p:spPr>
        <p:txBody>
          <a:bodyPr>
            <a:normAutofit/>
          </a:bodyPr>
          <a:lstStyle/>
          <a:p>
            <a:pPr algn="ctr"/>
            <a:r>
              <a:rPr lang="en-US" sz="4000" b="1">
                <a:latin typeface="+mn-lt"/>
              </a:rPr>
              <a:t>HRSA National Center for Health Workforce Analysis</a:t>
            </a:r>
          </a:p>
        </p:txBody>
      </p:sp>
      <p:sp>
        <p:nvSpPr>
          <p:cNvPr id="7" name="Content Placeholder 6">
            <a:extLst>
              <a:ext uri="{FF2B5EF4-FFF2-40B4-BE49-F238E27FC236}">
                <a16:creationId xmlns:a16="http://schemas.microsoft.com/office/drawing/2014/main" id="{BB9400DA-6DAB-B470-CD6F-5155E9F04BAD}"/>
              </a:ext>
            </a:extLst>
          </p:cNvPr>
          <p:cNvSpPr>
            <a:spLocks noGrp="1"/>
          </p:cNvSpPr>
          <p:nvPr>
            <p:ph idx="1"/>
          </p:nvPr>
        </p:nvSpPr>
        <p:spPr>
          <a:xfrm>
            <a:off x="630936" y="2064773"/>
            <a:ext cx="5465064" cy="4375355"/>
          </a:xfrm>
        </p:spPr>
        <p:txBody>
          <a:bodyPr numCol="1">
            <a:normAutofit lnSpcReduction="10000"/>
          </a:bodyPr>
          <a:lstStyle/>
          <a:p>
            <a:pPr lvl="1">
              <a:lnSpc>
                <a:spcPct val="160000"/>
              </a:lnSpc>
            </a:pPr>
            <a:r>
              <a:rPr lang="en-US" sz="2800"/>
              <a:t>39,060 family physicians</a:t>
            </a:r>
          </a:p>
          <a:p>
            <a:pPr lvl="1">
              <a:lnSpc>
                <a:spcPct val="160000"/>
              </a:lnSpc>
            </a:pPr>
            <a:r>
              <a:rPr lang="en-US" sz="2800"/>
              <a:t>20,660 internists</a:t>
            </a:r>
          </a:p>
          <a:p>
            <a:pPr lvl="1">
              <a:lnSpc>
                <a:spcPct val="160000"/>
              </a:lnSpc>
            </a:pPr>
            <a:r>
              <a:rPr lang="en-US" sz="2800"/>
              <a:t>9,320 pediatricians</a:t>
            </a:r>
          </a:p>
          <a:p>
            <a:pPr lvl="1">
              <a:lnSpc>
                <a:spcPct val="160000"/>
              </a:lnSpc>
            </a:pPr>
            <a:r>
              <a:rPr lang="en-US" sz="2800"/>
              <a:t>1,570 geriatricians</a:t>
            </a:r>
          </a:p>
          <a:p>
            <a:pPr lvl="1">
              <a:lnSpc>
                <a:spcPct val="160000"/>
              </a:lnSpc>
            </a:pPr>
            <a:r>
              <a:rPr lang="en-US" sz="2800"/>
              <a:t>44,000 psychiatrists</a:t>
            </a:r>
          </a:p>
          <a:p>
            <a:pPr lvl="1">
              <a:lnSpc>
                <a:spcPct val="160000"/>
              </a:lnSpc>
            </a:pPr>
            <a:r>
              <a:rPr lang="en-US" sz="2800"/>
              <a:t>19,860 dentists</a:t>
            </a:r>
          </a:p>
        </p:txBody>
      </p:sp>
      <p:sp>
        <p:nvSpPr>
          <p:cNvPr id="5" name="TextBox 4">
            <a:extLst>
              <a:ext uri="{FF2B5EF4-FFF2-40B4-BE49-F238E27FC236}">
                <a16:creationId xmlns:a16="http://schemas.microsoft.com/office/drawing/2014/main" id="{DAD116A7-51A8-AF3B-7500-83C0D847D989}"/>
              </a:ext>
            </a:extLst>
          </p:cNvPr>
          <p:cNvSpPr txBox="1"/>
          <p:nvPr/>
        </p:nvSpPr>
        <p:spPr>
          <a:xfrm>
            <a:off x="838200" y="1111813"/>
            <a:ext cx="10515600" cy="708848"/>
          </a:xfrm>
          <a:prstGeom prst="rect">
            <a:avLst/>
          </a:prstGeom>
          <a:noFill/>
        </p:spPr>
        <p:txBody>
          <a:bodyPr wrap="square">
            <a:spAutoFit/>
          </a:bodyPr>
          <a:lstStyle/>
          <a:p>
            <a:pPr marL="0" marR="0" lvl="0" indent="0" algn="ctr" defTabSz="914400" rtl="0" eaLnBrk="1" fontAlgn="auto" latinLnBrk="0" hangingPunct="1">
              <a:lnSpc>
                <a:spcPct val="160000"/>
              </a:lnSpc>
              <a:spcBef>
                <a:spcPts val="0"/>
              </a:spcBef>
              <a:spcAft>
                <a:spcPts val="0"/>
              </a:spcAft>
              <a:buClrTx/>
              <a:buSzTx/>
              <a:buFontTx/>
              <a:buNone/>
              <a:tabLst/>
              <a:defRPr/>
            </a:pPr>
            <a:r>
              <a:rPr lang="en-US" sz="2800">
                <a:solidFill>
                  <a:prstClr val="black"/>
                </a:solidFill>
                <a:latin typeface="Aptos" panose="02110004020202020204"/>
              </a:rPr>
              <a:t>W</a:t>
            </a:r>
            <a:r>
              <a:rPr kumimoji="0" lang="en-US" sz="2800" b="0" i="0" u="none" strike="noStrike" kern="1200" cap="none" spc="0" normalizeH="0" baseline="0" noProof="0">
                <a:ln>
                  <a:noFill/>
                </a:ln>
                <a:solidFill>
                  <a:prstClr val="black"/>
                </a:solidFill>
                <a:effectLst/>
                <a:uLnTx/>
                <a:uFillTx/>
                <a:latin typeface="Aptos" panose="02110004020202020204"/>
                <a:ea typeface="+mn-ea"/>
                <a:cs typeface="+mn-cs"/>
              </a:rPr>
              <a:t>orkforce shortages predicted by 2038</a:t>
            </a:r>
          </a:p>
        </p:txBody>
      </p:sp>
      <p:sp>
        <p:nvSpPr>
          <p:cNvPr id="3" name="Content Placeholder 6">
            <a:extLst>
              <a:ext uri="{FF2B5EF4-FFF2-40B4-BE49-F238E27FC236}">
                <a16:creationId xmlns:a16="http://schemas.microsoft.com/office/drawing/2014/main" id="{58FFC738-C6AA-6B4A-2CC2-B494F21A88B5}"/>
              </a:ext>
            </a:extLst>
          </p:cNvPr>
          <p:cNvSpPr txBox="1">
            <a:spLocks/>
          </p:cNvSpPr>
          <p:nvPr/>
        </p:nvSpPr>
        <p:spPr>
          <a:xfrm>
            <a:off x="6096000" y="2064772"/>
            <a:ext cx="5280660" cy="4291577"/>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16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Aptos" panose="02110004020202020204"/>
                <a:ea typeface="+mn-ea"/>
                <a:cs typeface="+mn-cs"/>
              </a:rPr>
              <a:t>Nonmetro areas will have a 39% shortage of primary care physicians</a:t>
            </a:r>
          </a:p>
          <a:p>
            <a:pPr marL="685800" marR="0" lvl="1" indent="-228600" algn="l" defTabSz="914400" rtl="0" eaLnBrk="1" fontAlgn="auto" latinLnBrk="0" hangingPunct="1">
              <a:lnSpc>
                <a:spcPct val="16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Aptos" panose="02110004020202020204"/>
                <a:ea typeface="+mn-ea"/>
                <a:cs typeface="+mn-cs"/>
              </a:rPr>
              <a:t>The dentist shortage reaches 46% in nonmetro areas in 2038</a:t>
            </a:r>
          </a:p>
        </p:txBody>
      </p:sp>
    </p:spTree>
    <p:extLst>
      <p:ext uri="{BB962C8B-B14F-4D97-AF65-F5344CB8AC3E}">
        <p14:creationId xmlns:p14="http://schemas.microsoft.com/office/powerpoint/2010/main" val="330861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28FF1-E2A1-661D-EE1F-2F3EE16D2804}"/>
            </a:ext>
          </a:extLst>
        </p:cNvPr>
        <p:cNvGrpSpPr/>
        <p:nvPr/>
      </p:nvGrpSpPr>
      <p:grpSpPr>
        <a:xfrm>
          <a:off x="0" y="0"/>
          <a:ext cx="0" cy="0"/>
          <a:chOff x="0" y="0"/>
          <a:chExt cx="0" cy="0"/>
        </a:xfrm>
      </p:grpSpPr>
      <p:pic>
        <p:nvPicPr>
          <p:cNvPr id="2" name="object 6">
            <a:extLst>
              <a:ext uri="{FF2B5EF4-FFF2-40B4-BE49-F238E27FC236}">
                <a16:creationId xmlns:a16="http://schemas.microsoft.com/office/drawing/2014/main" id="{2E243C1D-7DC6-DC19-A47C-12D0AEED0F0C}"/>
              </a:ext>
            </a:extLst>
          </p:cNvPr>
          <p:cNvPicPr/>
          <p:nvPr/>
        </p:nvPicPr>
        <p:blipFill>
          <a:blip r:embed="rId3" cstate="print"/>
          <a:stretch>
            <a:fillRect/>
          </a:stretch>
        </p:blipFill>
        <p:spPr>
          <a:xfrm>
            <a:off x="576511" y="6275907"/>
            <a:ext cx="1306184" cy="290332"/>
          </a:xfrm>
          <a:prstGeom prst="rect">
            <a:avLst/>
          </a:prstGeom>
        </p:spPr>
      </p:pic>
      <p:sp>
        <p:nvSpPr>
          <p:cNvPr id="4" name="Shape 0">
            <a:extLst>
              <a:ext uri="{FF2B5EF4-FFF2-40B4-BE49-F238E27FC236}">
                <a16:creationId xmlns:a16="http://schemas.microsoft.com/office/drawing/2014/main" id="{9CCDFCF6-93AA-3B9D-9A5D-A3213163B3E3}"/>
              </a:ext>
            </a:extLst>
          </p:cNvPr>
          <p:cNvSpPr/>
          <p:nvPr/>
        </p:nvSpPr>
        <p:spPr>
          <a:xfrm>
            <a:off x="0" y="0"/>
            <a:ext cx="4998720" cy="6858000"/>
          </a:xfrm>
          <a:prstGeom prst="rect">
            <a:avLst/>
          </a:prstGeom>
          <a:solidFill>
            <a:srgbClr val="0A2342"/>
          </a:solidFill>
          <a:ln w="12700">
            <a:solidFill>
              <a:srgbClr val="0A2342"/>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5" name="Shape 1">
            <a:extLst>
              <a:ext uri="{FF2B5EF4-FFF2-40B4-BE49-F238E27FC236}">
                <a16:creationId xmlns:a16="http://schemas.microsoft.com/office/drawing/2014/main" id="{9C748D89-09CD-8C34-FD6C-29F02B2F2F27}"/>
              </a:ext>
            </a:extLst>
          </p:cNvPr>
          <p:cNvSpPr/>
          <p:nvPr/>
        </p:nvSpPr>
        <p:spPr>
          <a:xfrm>
            <a:off x="4998720" y="0"/>
            <a:ext cx="85344" cy="6858000"/>
          </a:xfrm>
          <a:prstGeom prst="rect">
            <a:avLst/>
          </a:prstGeom>
          <a:solidFill>
            <a:srgbClr val="007CA4"/>
          </a:solidFill>
          <a:ln w="12700">
            <a:solidFill>
              <a:srgbClr val="007CA4"/>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6" name="Shape 2">
            <a:extLst>
              <a:ext uri="{FF2B5EF4-FFF2-40B4-BE49-F238E27FC236}">
                <a16:creationId xmlns:a16="http://schemas.microsoft.com/office/drawing/2014/main" id="{397072CC-B940-2F8C-5420-7318186F399B}"/>
              </a:ext>
            </a:extLst>
          </p:cNvPr>
          <p:cNvSpPr/>
          <p:nvPr/>
        </p:nvSpPr>
        <p:spPr>
          <a:xfrm>
            <a:off x="0" y="0"/>
            <a:ext cx="4998720" cy="73152"/>
          </a:xfrm>
          <a:prstGeom prst="rect">
            <a:avLst/>
          </a:prstGeom>
          <a:solidFill>
            <a:srgbClr val="007CA4"/>
          </a:solidFill>
          <a:ln w="12700">
            <a:solidFill>
              <a:srgbClr val="007CA4"/>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pic>
        <p:nvPicPr>
          <p:cNvPr id="7" name="Image 0" descr="preencoded.png">
            <a:extLst>
              <a:ext uri="{FF2B5EF4-FFF2-40B4-BE49-F238E27FC236}">
                <a16:creationId xmlns:a16="http://schemas.microsoft.com/office/drawing/2014/main" id="{48B69746-8E5F-FB17-76C7-1A98A385A069}"/>
              </a:ext>
            </a:extLst>
          </p:cNvPr>
          <p:cNvPicPr>
            <a:picLocks noChangeAspect="1"/>
          </p:cNvPicPr>
          <p:nvPr/>
        </p:nvPicPr>
        <p:blipFill>
          <a:blip r:embed="rId4">
            <a:biLevel thresh="50000"/>
          </a:blip>
          <a:stretch>
            <a:fillRect/>
          </a:stretch>
        </p:blipFill>
        <p:spPr>
          <a:xfrm>
            <a:off x="426720" y="670560"/>
            <a:ext cx="853440" cy="853440"/>
          </a:xfrm>
          <a:prstGeom prst="rect">
            <a:avLst/>
          </a:prstGeom>
        </p:spPr>
      </p:pic>
      <p:sp>
        <p:nvSpPr>
          <p:cNvPr id="9" name="Text 4">
            <a:extLst>
              <a:ext uri="{FF2B5EF4-FFF2-40B4-BE49-F238E27FC236}">
                <a16:creationId xmlns:a16="http://schemas.microsoft.com/office/drawing/2014/main" id="{2ADAF73B-0DCC-8B42-CE25-412D2C963E28}"/>
              </a:ext>
            </a:extLst>
          </p:cNvPr>
          <p:cNvSpPr/>
          <p:nvPr/>
        </p:nvSpPr>
        <p:spPr>
          <a:xfrm>
            <a:off x="426720" y="1444377"/>
            <a:ext cx="4328160" cy="1463040"/>
          </a:xfrm>
          <a:prstGeom prst="rect">
            <a:avLst/>
          </a:prstGeom>
          <a:noFill/>
          <a:ln/>
        </p:spPr>
        <p:txBody>
          <a:bodyPr wrap="square"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srgbClr val="FFFFFF"/>
                </a:solidFill>
                <a:effectLst/>
                <a:uLnTx/>
                <a:uFillTx/>
                <a:latin typeface="Poppins" pitchFamily="34" charset="0"/>
                <a:ea typeface="Poppins" pitchFamily="34" charset="-122"/>
                <a:cs typeface="Poppins" pitchFamily="34" charset="-120"/>
              </a:rPr>
              <a:t>Defining the</a:t>
            </a:r>
            <a:endParaRPr kumimoji="0" lang="en-US" sz="4000" b="0" i="0" u="none" strike="noStrike" kern="0" cap="none" spc="0" normalizeH="0" baseline="0" noProof="0">
              <a:ln>
                <a:noFill/>
              </a:ln>
              <a:solidFill>
                <a:prstClr val="black"/>
              </a:solidFill>
              <a:effectLst/>
              <a:uLnTx/>
              <a:uFillTx/>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srgbClr val="FFFFFF"/>
                </a:solidFill>
                <a:effectLst/>
                <a:uLnTx/>
                <a:uFillTx/>
                <a:latin typeface="Poppins" pitchFamily="34" charset="0"/>
                <a:ea typeface="Poppins" pitchFamily="34" charset="-122"/>
                <a:cs typeface="Poppins" pitchFamily="34" charset="-120"/>
              </a:rPr>
              <a:t>Access Gap</a:t>
            </a:r>
            <a:endParaRPr kumimoji="0" lang="en-US" sz="4000" b="0" i="0" u="none" strike="noStrike" kern="0" cap="none" spc="0" normalizeH="0" baseline="0" noProof="0">
              <a:ln>
                <a:noFill/>
              </a:ln>
              <a:solidFill>
                <a:prstClr val="black"/>
              </a:solidFill>
              <a:effectLst/>
              <a:uLnTx/>
              <a:uFillTx/>
            </a:endParaRPr>
          </a:p>
        </p:txBody>
      </p:sp>
      <p:sp>
        <p:nvSpPr>
          <p:cNvPr id="10" name="Text 5">
            <a:extLst>
              <a:ext uri="{FF2B5EF4-FFF2-40B4-BE49-F238E27FC236}">
                <a16:creationId xmlns:a16="http://schemas.microsoft.com/office/drawing/2014/main" id="{050AE13C-91DA-4381-23A5-316876A5FCA8}"/>
              </a:ext>
            </a:extLst>
          </p:cNvPr>
          <p:cNvSpPr/>
          <p:nvPr/>
        </p:nvSpPr>
        <p:spPr>
          <a:xfrm>
            <a:off x="457200" y="2695279"/>
            <a:ext cx="4267200" cy="975360"/>
          </a:xfrm>
          <a:prstGeom prst="rect">
            <a:avLst/>
          </a:prstGeom>
          <a:noFill/>
          <a:ln/>
        </p:spPr>
        <p:txBody>
          <a:bodyPr wrap="square"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1733" b="0" i="1" u="none" strike="noStrike" kern="0" cap="none" spc="0" normalizeH="0" baseline="0" noProof="0">
                <a:ln>
                  <a:noFill/>
                </a:ln>
                <a:solidFill>
                  <a:srgbClr val="E0F2F4"/>
                </a:solidFill>
                <a:effectLst/>
                <a:uLnTx/>
                <a:uFillTx/>
                <a:latin typeface="Poppins" pitchFamily="34" charset="0"/>
                <a:ea typeface="Poppins" pitchFamily="34" charset="-122"/>
                <a:cs typeface="Poppins" pitchFamily="34" charset="-120"/>
              </a:rPr>
              <a:t>100 million Americans lack reliable access to primary care.</a:t>
            </a:r>
            <a:endParaRPr kumimoji="0" lang="en-US" sz="1733" b="0" i="0" u="none" strike="noStrike" kern="0" cap="none" spc="0" normalizeH="0" baseline="0" noProof="0">
              <a:ln>
                <a:noFill/>
              </a:ln>
              <a:solidFill>
                <a:prstClr val="black"/>
              </a:solidFill>
              <a:effectLst/>
              <a:uLnTx/>
              <a:uFillTx/>
            </a:endParaRPr>
          </a:p>
        </p:txBody>
      </p:sp>
      <p:sp>
        <p:nvSpPr>
          <p:cNvPr id="11" name="Text 6">
            <a:extLst>
              <a:ext uri="{FF2B5EF4-FFF2-40B4-BE49-F238E27FC236}">
                <a16:creationId xmlns:a16="http://schemas.microsoft.com/office/drawing/2014/main" id="{6A8A9602-1BDC-FDCC-B72D-663A8B4FAD45}"/>
              </a:ext>
            </a:extLst>
          </p:cNvPr>
          <p:cNvSpPr/>
          <p:nvPr/>
        </p:nvSpPr>
        <p:spPr>
          <a:xfrm>
            <a:off x="576511" y="3675887"/>
            <a:ext cx="4267200" cy="1097280"/>
          </a:xfrm>
          <a:prstGeom prst="rect">
            <a:avLst/>
          </a:prstGeom>
          <a:noFill/>
          <a:ln/>
        </p:spPr>
        <p:txBody>
          <a:bodyPr wrap="square" lIns="0" tIns="0" rIns="0" bIns="0"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a:ln>
                  <a:noFill/>
                </a:ln>
                <a:solidFill>
                  <a:srgbClr val="E87200"/>
                </a:solidFill>
                <a:effectLst/>
                <a:uLnTx/>
                <a:uFillTx/>
                <a:latin typeface="Poppins" pitchFamily="34" charset="0"/>
                <a:ea typeface="Poppins" pitchFamily="34" charset="-122"/>
                <a:cs typeface="Poppins" pitchFamily="34" charset="-120"/>
              </a:rPr>
              <a:t>1 in 3</a:t>
            </a:r>
            <a:endParaRPr kumimoji="0" lang="en-US" sz="7200" b="0" i="0" u="none" strike="noStrike" kern="0" cap="none" spc="0" normalizeH="0" baseline="0" noProof="0">
              <a:ln>
                <a:noFill/>
              </a:ln>
              <a:solidFill>
                <a:srgbClr val="E87200"/>
              </a:solidFill>
              <a:effectLst/>
              <a:uLnTx/>
              <a:uFillTx/>
            </a:endParaRPr>
          </a:p>
        </p:txBody>
      </p:sp>
      <p:sp>
        <p:nvSpPr>
          <p:cNvPr id="12" name="Text 7">
            <a:extLst>
              <a:ext uri="{FF2B5EF4-FFF2-40B4-BE49-F238E27FC236}">
                <a16:creationId xmlns:a16="http://schemas.microsoft.com/office/drawing/2014/main" id="{6DA38F0A-E7AF-5BE4-A683-875C00D376AC}"/>
              </a:ext>
            </a:extLst>
          </p:cNvPr>
          <p:cNvSpPr/>
          <p:nvPr/>
        </p:nvSpPr>
        <p:spPr>
          <a:xfrm>
            <a:off x="499872" y="4584772"/>
            <a:ext cx="4267200" cy="609600"/>
          </a:xfrm>
          <a:prstGeom prst="rect">
            <a:avLst/>
          </a:prstGeom>
          <a:noFill/>
          <a:ln/>
        </p:spPr>
        <p:txBody>
          <a:bodyPr wrap="square"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1467" b="1" i="0" u="none" strike="noStrike" kern="0" cap="none" spc="0" normalizeH="0" baseline="0" noProof="0">
                <a:ln>
                  <a:noFill/>
                </a:ln>
                <a:solidFill>
                  <a:schemeClr val="bg1"/>
                </a:solidFill>
                <a:effectLst/>
                <a:uLnTx/>
                <a:uFillTx/>
                <a:latin typeface="Poppins" pitchFamily="34" charset="0"/>
                <a:ea typeface="Poppins" pitchFamily="34" charset="-122"/>
                <a:cs typeface="Poppins" pitchFamily="34" charset="-120"/>
              </a:rPr>
              <a:t>adults lack a regular source of care</a:t>
            </a:r>
            <a:endParaRPr kumimoji="0" lang="en-US" sz="1467" b="1" i="0" u="none" strike="noStrike" kern="0" cap="none" spc="0" normalizeH="0" baseline="0" noProof="0">
              <a:ln>
                <a:noFill/>
              </a:ln>
              <a:solidFill>
                <a:schemeClr val="bg1"/>
              </a:solidFill>
              <a:effectLst/>
              <a:uLnTx/>
              <a:uFillTx/>
            </a:endParaRPr>
          </a:p>
        </p:txBody>
      </p:sp>
      <p:sp>
        <p:nvSpPr>
          <p:cNvPr id="13" name="Shape 8">
            <a:extLst>
              <a:ext uri="{FF2B5EF4-FFF2-40B4-BE49-F238E27FC236}">
                <a16:creationId xmlns:a16="http://schemas.microsoft.com/office/drawing/2014/main" id="{D8C306B4-4AF1-306D-ACC3-1096871B7E90}"/>
              </a:ext>
            </a:extLst>
          </p:cNvPr>
          <p:cNvSpPr/>
          <p:nvPr/>
        </p:nvSpPr>
        <p:spPr>
          <a:xfrm>
            <a:off x="5364480" y="426720"/>
            <a:ext cx="6522720" cy="2438400"/>
          </a:xfrm>
          <a:prstGeom prst="rect">
            <a:avLst/>
          </a:prstGeom>
          <a:solidFill>
            <a:srgbClr val="E87200"/>
          </a:solidFill>
          <a:ln/>
          <a:effectLst>
            <a:outerShdw blurRad="101600" dist="38100" dir="8100000" algn="bl" rotWithShape="0">
              <a:srgbClr val="000000">
                <a:alpha val="18000"/>
              </a:srgbClr>
            </a:outerShdw>
          </a:effectLst>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4" name="Text 9">
            <a:extLst>
              <a:ext uri="{FF2B5EF4-FFF2-40B4-BE49-F238E27FC236}">
                <a16:creationId xmlns:a16="http://schemas.microsoft.com/office/drawing/2014/main" id="{09DDB9B7-1577-E038-71A6-103B10275151}"/>
              </a:ext>
            </a:extLst>
          </p:cNvPr>
          <p:cNvSpPr/>
          <p:nvPr/>
        </p:nvSpPr>
        <p:spPr>
          <a:xfrm>
            <a:off x="7199376" y="392379"/>
            <a:ext cx="3108960" cy="1341120"/>
          </a:xfrm>
          <a:prstGeom prst="rect">
            <a:avLst/>
          </a:prstGeom>
          <a:noFill/>
          <a:ln/>
        </p:spPr>
        <p:txBody>
          <a:bodyPr wrap="square" lIns="0" tIns="0" rIns="0" bIns="0" rtlCol="0" anchor="b"/>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6400" b="1" i="0" u="none" strike="noStrike" kern="0" cap="none" spc="0" normalizeH="0" baseline="0" noProof="0">
                <a:ln>
                  <a:noFill/>
                </a:ln>
                <a:solidFill>
                  <a:schemeClr val="bg1"/>
                </a:solidFill>
                <a:effectLst/>
                <a:uLnTx/>
                <a:uFillTx/>
                <a:latin typeface="Poppins" pitchFamily="34" charset="0"/>
                <a:ea typeface="Poppins" pitchFamily="34" charset="-122"/>
                <a:cs typeface="Poppins" pitchFamily="34" charset="-120"/>
              </a:rPr>
              <a:t>70,610</a:t>
            </a:r>
            <a:endParaRPr kumimoji="0" lang="en-US" sz="6400" b="0" i="0" u="none" strike="noStrike" kern="0" cap="none" spc="0" normalizeH="0" baseline="0" noProof="0">
              <a:ln>
                <a:noFill/>
              </a:ln>
              <a:solidFill>
                <a:schemeClr val="bg1"/>
              </a:solidFill>
              <a:effectLst/>
              <a:uLnTx/>
              <a:uFillTx/>
            </a:endParaRPr>
          </a:p>
        </p:txBody>
      </p:sp>
      <p:sp>
        <p:nvSpPr>
          <p:cNvPr id="15" name="Text 10">
            <a:extLst>
              <a:ext uri="{FF2B5EF4-FFF2-40B4-BE49-F238E27FC236}">
                <a16:creationId xmlns:a16="http://schemas.microsoft.com/office/drawing/2014/main" id="{7FE1B72B-B190-97C8-BF0C-E8B1A85F40F7}"/>
              </a:ext>
            </a:extLst>
          </p:cNvPr>
          <p:cNvSpPr/>
          <p:nvPr/>
        </p:nvSpPr>
        <p:spPr>
          <a:xfrm>
            <a:off x="7199376" y="1757883"/>
            <a:ext cx="3108960" cy="243840"/>
          </a:xfrm>
          <a:prstGeom prst="rect">
            <a:avLst/>
          </a:prstGeom>
          <a:noFill/>
          <a:ln/>
        </p:spPr>
        <p:txBody>
          <a:bodyPr wrap="square" lIns="0" tIns="0" rIns="0" bIns="0" rtlCol="0" anchor="t"/>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1333" b="0" i="0" u="none" strike="noStrike" kern="0" cap="none" spc="0" normalizeH="0" baseline="0" noProof="0">
                <a:ln>
                  <a:noFill/>
                </a:ln>
                <a:solidFill>
                  <a:srgbClr val="FFFFFF"/>
                </a:solidFill>
                <a:effectLst/>
                <a:uLnTx/>
                <a:uFillTx/>
                <a:latin typeface="Poppins" pitchFamily="34" charset="0"/>
                <a:ea typeface="Poppins" pitchFamily="34" charset="-122"/>
                <a:cs typeface="Poppins" pitchFamily="34" charset="-120"/>
              </a:rPr>
              <a:t>Projected shortage of P</a:t>
            </a:r>
            <a:r>
              <a:rPr lang="en-US" sz="1333" kern="0" err="1">
                <a:solidFill>
                  <a:srgbClr val="FFFFFF"/>
                </a:solidFill>
                <a:latin typeface="Poppins" pitchFamily="34" charset="0"/>
                <a:ea typeface="Poppins" pitchFamily="34" charset="-122"/>
                <a:cs typeface="Poppins" pitchFamily="34" charset="-120"/>
              </a:rPr>
              <a:t>rimary</a:t>
            </a:r>
            <a:r>
              <a:rPr lang="en-US" sz="1333" kern="0">
                <a:solidFill>
                  <a:srgbClr val="FFFFFF"/>
                </a:solidFill>
                <a:latin typeface="Poppins" pitchFamily="34" charset="0"/>
                <a:ea typeface="Poppins" pitchFamily="34" charset="-122"/>
                <a:cs typeface="Poppins" pitchFamily="34" charset="-120"/>
              </a:rPr>
              <a:t> Care Physicians</a:t>
            </a:r>
            <a:r>
              <a:rPr kumimoji="0" lang="en-US" sz="1333" b="0" i="0" u="none" strike="noStrike" kern="0" cap="none" spc="0" normalizeH="0" baseline="0" noProof="0">
                <a:ln>
                  <a:noFill/>
                </a:ln>
                <a:solidFill>
                  <a:srgbClr val="FFFFFF"/>
                </a:solidFill>
                <a:effectLst/>
                <a:uLnTx/>
                <a:uFillTx/>
                <a:latin typeface="Poppins" pitchFamily="34" charset="0"/>
                <a:ea typeface="Poppins" pitchFamily="34" charset="-122"/>
                <a:cs typeface="Poppins" pitchFamily="34" charset="-120"/>
              </a:rPr>
              <a:t> by 2038</a:t>
            </a:r>
            <a:endParaRPr kumimoji="0" lang="en-US" sz="1333" b="0" i="0" u="none" strike="noStrike" kern="0" cap="none" spc="0" normalizeH="0" baseline="0" noProof="0">
              <a:ln>
                <a:noFill/>
              </a:ln>
              <a:solidFill>
                <a:prstClr val="black"/>
              </a:solidFill>
              <a:effectLst/>
              <a:uLnTx/>
              <a:uFillTx/>
            </a:endParaRPr>
          </a:p>
        </p:txBody>
      </p:sp>
      <p:sp>
        <p:nvSpPr>
          <p:cNvPr id="16" name="Shape 11">
            <a:extLst>
              <a:ext uri="{FF2B5EF4-FFF2-40B4-BE49-F238E27FC236}">
                <a16:creationId xmlns:a16="http://schemas.microsoft.com/office/drawing/2014/main" id="{0A3C5B9E-F83E-68CA-E035-836D35A9190D}"/>
              </a:ext>
            </a:extLst>
          </p:cNvPr>
          <p:cNvSpPr/>
          <p:nvPr/>
        </p:nvSpPr>
        <p:spPr>
          <a:xfrm>
            <a:off x="8753856" y="3352800"/>
            <a:ext cx="3108960" cy="2438400"/>
          </a:xfrm>
          <a:prstGeom prst="rect">
            <a:avLst/>
          </a:prstGeom>
          <a:solidFill>
            <a:srgbClr val="0A2342"/>
          </a:solidFill>
          <a:ln/>
          <a:effectLst>
            <a:outerShdw blurRad="101600" dist="38100" dir="8100000" algn="bl" rotWithShape="0">
              <a:srgbClr val="000000">
                <a:alpha val="18000"/>
              </a:srgbClr>
            </a:outerShdw>
          </a:effectLst>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17" name="Text 12">
            <a:extLst>
              <a:ext uri="{FF2B5EF4-FFF2-40B4-BE49-F238E27FC236}">
                <a16:creationId xmlns:a16="http://schemas.microsoft.com/office/drawing/2014/main" id="{F6FFE138-51B1-EEC3-100A-10BB25C6E3C5}"/>
              </a:ext>
            </a:extLst>
          </p:cNvPr>
          <p:cNvSpPr/>
          <p:nvPr/>
        </p:nvSpPr>
        <p:spPr>
          <a:xfrm>
            <a:off x="8753856" y="3474720"/>
            <a:ext cx="3108960" cy="1341120"/>
          </a:xfrm>
          <a:prstGeom prst="rect">
            <a:avLst/>
          </a:prstGeom>
          <a:noFill/>
          <a:ln/>
        </p:spPr>
        <p:txBody>
          <a:bodyPr wrap="square" lIns="0" tIns="0" rIns="0" bIns="0" rtlCol="0" anchor="b"/>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3467" b="1" i="0" u="none" strike="noStrike" kern="0" cap="none" spc="0" normalizeH="0" baseline="0" noProof="0">
                <a:ln>
                  <a:noFill/>
                </a:ln>
                <a:solidFill>
                  <a:srgbClr val="E87200"/>
                </a:solidFill>
                <a:effectLst/>
                <a:uLnTx/>
                <a:uFillTx/>
                <a:latin typeface="Poppins" pitchFamily="34" charset="0"/>
                <a:ea typeface="Poppins" pitchFamily="34" charset="-122"/>
                <a:cs typeface="Poppins" pitchFamily="34" charset="-120"/>
              </a:rPr>
              <a:t>8,467</a:t>
            </a:r>
            <a:endParaRPr kumimoji="0" lang="en-US" sz="3467" b="0" i="0" u="none" strike="noStrike" kern="0" cap="none" spc="0" normalizeH="0" baseline="0" noProof="0">
              <a:ln>
                <a:noFill/>
              </a:ln>
              <a:solidFill>
                <a:srgbClr val="E87200"/>
              </a:solidFill>
              <a:effectLst/>
              <a:uLnTx/>
              <a:uFillTx/>
            </a:endParaRPr>
          </a:p>
        </p:txBody>
      </p:sp>
      <p:sp>
        <p:nvSpPr>
          <p:cNvPr id="18" name="Text 13">
            <a:extLst>
              <a:ext uri="{FF2B5EF4-FFF2-40B4-BE49-F238E27FC236}">
                <a16:creationId xmlns:a16="http://schemas.microsoft.com/office/drawing/2014/main" id="{C548B65C-4722-1D66-F4AA-1AF2B9847382}"/>
              </a:ext>
            </a:extLst>
          </p:cNvPr>
          <p:cNvSpPr/>
          <p:nvPr/>
        </p:nvSpPr>
        <p:spPr>
          <a:xfrm>
            <a:off x="8753856" y="4772052"/>
            <a:ext cx="3108960" cy="436409"/>
          </a:xfrm>
          <a:prstGeom prst="rect">
            <a:avLst/>
          </a:prstGeom>
          <a:noFill/>
          <a:ln/>
        </p:spPr>
        <p:txBody>
          <a:bodyPr wrap="square" lIns="0" tIns="0" rIns="0" bIns="0" rtlCol="0" anchor="t"/>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1333" b="0" i="0" u="none" strike="noStrike" kern="0" cap="none" spc="0" normalizeH="0" baseline="0" noProof="0">
                <a:ln>
                  <a:noFill/>
                </a:ln>
                <a:solidFill>
                  <a:srgbClr val="FFFFFF"/>
                </a:solidFill>
                <a:effectLst/>
                <a:uLnTx/>
                <a:uFillTx/>
                <a:latin typeface="Poppins" pitchFamily="34" charset="0"/>
                <a:ea typeface="Poppins" pitchFamily="34" charset="-122"/>
                <a:cs typeface="Poppins" pitchFamily="34" charset="-120"/>
              </a:rPr>
              <a:t>Health </a:t>
            </a:r>
            <a:r>
              <a:rPr lang="en-US" sz="1333" kern="0">
                <a:solidFill>
                  <a:srgbClr val="FFFFFF"/>
                </a:solidFill>
                <a:latin typeface="Poppins" pitchFamily="34" charset="0"/>
                <a:ea typeface="Poppins" pitchFamily="34" charset="-122"/>
                <a:cs typeface="Poppins" pitchFamily="34" charset="-120"/>
              </a:rPr>
              <a:t>Professional Shortage </a:t>
            </a:r>
            <a:r>
              <a:rPr kumimoji="0" lang="en-US" sz="1333" b="0" i="0" u="none" strike="noStrike" kern="0" cap="none" spc="0" normalizeH="0" baseline="0" noProof="0">
                <a:ln>
                  <a:noFill/>
                </a:ln>
                <a:solidFill>
                  <a:srgbClr val="FFFFFF"/>
                </a:solidFill>
                <a:effectLst/>
                <a:uLnTx/>
                <a:uFillTx/>
                <a:latin typeface="Poppins" pitchFamily="34" charset="0"/>
                <a:ea typeface="Poppins" pitchFamily="34" charset="-122"/>
                <a:cs typeface="Poppins" pitchFamily="34" charset="-120"/>
              </a:rPr>
              <a:t>Areas (HPSAs)</a:t>
            </a:r>
            <a:endParaRPr kumimoji="0" lang="en-US" sz="1333" b="0" i="0" u="none" strike="noStrike" kern="0" cap="none" spc="0" normalizeH="0" baseline="0" noProof="0">
              <a:ln>
                <a:noFill/>
              </a:ln>
              <a:solidFill>
                <a:prstClr val="black"/>
              </a:solidFill>
              <a:effectLst/>
              <a:uLnTx/>
              <a:uFillTx/>
            </a:endParaRPr>
          </a:p>
        </p:txBody>
      </p:sp>
      <p:sp>
        <p:nvSpPr>
          <p:cNvPr id="19" name="Shape 14">
            <a:extLst>
              <a:ext uri="{FF2B5EF4-FFF2-40B4-BE49-F238E27FC236}">
                <a16:creationId xmlns:a16="http://schemas.microsoft.com/office/drawing/2014/main" id="{F936B62F-77D6-DCB7-F018-C88EF21FD1C9}"/>
              </a:ext>
            </a:extLst>
          </p:cNvPr>
          <p:cNvSpPr/>
          <p:nvPr/>
        </p:nvSpPr>
        <p:spPr>
          <a:xfrm>
            <a:off x="5364480" y="3352800"/>
            <a:ext cx="3108960" cy="2438400"/>
          </a:xfrm>
          <a:prstGeom prst="rect">
            <a:avLst/>
          </a:prstGeom>
          <a:solidFill>
            <a:srgbClr val="003C6A"/>
          </a:solidFill>
          <a:ln/>
          <a:effectLst>
            <a:outerShdw blurRad="101600" dist="38100" dir="8100000" algn="bl" rotWithShape="0">
              <a:srgbClr val="000000">
                <a:alpha val="18000"/>
              </a:srgbClr>
            </a:outerShdw>
          </a:effectLst>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20" name="Text 15">
            <a:extLst>
              <a:ext uri="{FF2B5EF4-FFF2-40B4-BE49-F238E27FC236}">
                <a16:creationId xmlns:a16="http://schemas.microsoft.com/office/drawing/2014/main" id="{26152350-B0A4-AB76-61AF-2EA427C14A18}"/>
              </a:ext>
            </a:extLst>
          </p:cNvPr>
          <p:cNvSpPr/>
          <p:nvPr/>
        </p:nvSpPr>
        <p:spPr>
          <a:xfrm>
            <a:off x="5364480" y="3474720"/>
            <a:ext cx="3108960" cy="1341120"/>
          </a:xfrm>
          <a:prstGeom prst="rect">
            <a:avLst/>
          </a:prstGeom>
          <a:noFill/>
          <a:ln/>
        </p:spPr>
        <p:txBody>
          <a:bodyPr wrap="square" lIns="0" tIns="0" rIns="0" bIns="0" rtlCol="0" anchor="b"/>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3467" b="1" i="0" u="none" strike="noStrike" kern="0" cap="none" spc="0" normalizeH="0" baseline="0" noProof="0">
                <a:ln>
                  <a:noFill/>
                </a:ln>
                <a:solidFill>
                  <a:srgbClr val="E87200"/>
                </a:solidFill>
                <a:effectLst/>
                <a:uLnTx/>
                <a:uFillTx/>
                <a:latin typeface="Poppins" pitchFamily="34" charset="0"/>
                <a:ea typeface="Poppins" pitchFamily="34" charset="-122"/>
                <a:cs typeface="Poppins" pitchFamily="34" charset="-120"/>
              </a:rPr>
              <a:t>92 M</a:t>
            </a:r>
            <a:endParaRPr kumimoji="0" lang="en-US" sz="3467" b="0" i="0" u="none" strike="noStrike" kern="0" cap="none" spc="0" normalizeH="0" baseline="0" noProof="0">
              <a:ln>
                <a:noFill/>
              </a:ln>
              <a:solidFill>
                <a:srgbClr val="E87200"/>
              </a:solidFill>
              <a:effectLst/>
              <a:uLnTx/>
              <a:uFillTx/>
            </a:endParaRPr>
          </a:p>
        </p:txBody>
      </p:sp>
      <p:sp>
        <p:nvSpPr>
          <p:cNvPr id="21" name="Text 16">
            <a:extLst>
              <a:ext uri="{FF2B5EF4-FFF2-40B4-BE49-F238E27FC236}">
                <a16:creationId xmlns:a16="http://schemas.microsoft.com/office/drawing/2014/main" id="{0B1C2744-5D04-1401-03E1-7DA64537C518}"/>
              </a:ext>
            </a:extLst>
          </p:cNvPr>
          <p:cNvSpPr/>
          <p:nvPr/>
        </p:nvSpPr>
        <p:spPr>
          <a:xfrm>
            <a:off x="5364480" y="4772051"/>
            <a:ext cx="3108960" cy="243840"/>
          </a:xfrm>
          <a:prstGeom prst="rect">
            <a:avLst/>
          </a:prstGeom>
          <a:noFill/>
          <a:ln/>
        </p:spPr>
        <p:txBody>
          <a:bodyPr wrap="square" lIns="0" tIns="0" rIns="0" bIns="0" rtlCol="0" anchor="t"/>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US" sz="1333" b="0" i="0" u="none" strike="noStrike" kern="0" cap="none" spc="0" normalizeH="0" baseline="0" noProof="0">
                <a:ln>
                  <a:noFill/>
                </a:ln>
                <a:solidFill>
                  <a:srgbClr val="FFFFFF"/>
                </a:solidFill>
                <a:effectLst/>
                <a:uLnTx/>
                <a:uFillTx/>
                <a:latin typeface="Poppins" pitchFamily="34" charset="0"/>
                <a:ea typeface="Poppins" pitchFamily="34" charset="-122"/>
                <a:cs typeface="Poppins" pitchFamily="34" charset="-120"/>
              </a:rPr>
              <a:t>Live in Health Professional Shortage Areas (HPSAs)</a:t>
            </a:r>
            <a:endParaRPr kumimoji="0" lang="en-US" sz="1333" b="0" i="0" u="none" strike="noStrike" kern="0" cap="none" spc="0" normalizeH="0" baseline="0" noProof="0">
              <a:ln>
                <a:noFill/>
              </a:ln>
              <a:solidFill>
                <a:prstClr val="black"/>
              </a:solidFill>
              <a:effectLst/>
              <a:uLnTx/>
              <a:uFillTx/>
            </a:endParaRPr>
          </a:p>
        </p:txBody>
      </p:sp>
      <p:sp>
        <p:nvSpPr>
          <p:cNvPr id="23" name="Text 18">
            <a:extLst>
              <a:ext uri="{FF2B5EF4-FFF2-40B4-BE49-F238E27FC236}">
                <a16:creationId xmlns:a16="http://schemas.microsoft.com/office/drawing/2014/main" id="{B0098656-E2BE-D413-241E-146DB7912D90}"/>
              </a:ext>
            </a:extLst>
          </p:cNvPr>
          <p:cNvSpPr/>
          <p:nvPr/>
        </p:nvSpPr>
        <p:spPr>
          <a:xfrm>
            <a:off x="8717280" y="3474720"/>
            <a:ext cx="3108960" cy="1341120"/>
          </a:xfrm>
          <a:prstGeom prst="rect">
            <a:avLst/>
          </a:prstGeom>
          <a:noFill/>
          <a:ln/>
        </p:spPr>
        <p:txBody>
          <a:bodyPr wrap="square" lIns="0" tIns="0" rIns="0" bIns="0" rtlCol="0" anchor="b"/>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3467" b="0" i="0" u="none" strike="noStrike" kern="0" cap="none" spc="0" normalizeH="0" baseline="0" noProof="0">
              <a:ln>
                <a:noFill/>
              </a:ln>
              <a:solidFill>
                <a:srgbClr val="E87200"/>
              </a:solidFill>
              <a:effectLst/>
              <a:uLnTx/>
              <a:uFillTx/>
            </a:endParaRPr>
          </a:p>
        </p:txBody>
      </p:sp>
      <p:sp>
        <p:nvSpPr>
          <p:cNvPr id="25" name="Shape 20">
            <a:extLst>
              <a:ext uri="{FF2B5EF4-FFF2-40B4-BE49-F238E27FC236}">
                <a16:creationId xmlns:a16="http://schemas.microsoft.com/office/drawing/2014/main" id="{A6CABFFC-50DD-DFEA-13C8-7DA53F101927}"/>
              </a:ext>
            </a:extLst>
          </p:cNvPr>
          <p:cNvSpPr/>
          <p:nvPr/>
        </p:nvSpPr>
        <p:spPr>
          <a:xfrm>
            <a:off x="5364480" y="5913120"/>
            <a:ext cx="6644640" cy="670560"/>
          </a:xfrm>
          <a:prstGeom prst="rect">
            <a:avLst/>
          </a:prstGeom>
          <a:solidFill>
            <a:srgbClr val="007CA4"/>
          </a:solidFill>
          <a:ln w="12700">
            <a:solidFill>
              <a:srgbClr val="00A896"/>
            </a:solidFill>
            <a:prstDash val="solid"/>
          </a:ln>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endParaRPr>
          </a:p>
        </p:txBody>
      </p:sp>
      <p:sp>
        <p:nvSpPr>
          <p:cNvPr id="26" name="Text 21">
            <a:extLst>
              <a:ext uri="{FF2B5EF4-FFF2-40B4-BE49-F238E27FC236}">
                <a16:creationId xmlns:a16="http://schemas.microsoft.com/office/drawing/2014/main" id="{73D9DA6C-32AB-BB05-AAAF-98B7E7981E57}"/>
              </a:ext>
            </a:extLst>
          </p:cNvPr>
          <p:cNvSpPr/>
          <p:nvPr/>
        </p:nvSpPr>
        <p:spPr>
          <a:xfrm>
            <a:off x="5486400" y="5937504"/>
            <a:ext cx="6400800" cy="609600"/>
          </a:xfrm>
          <a:prstGeom prst="rect">
            <a:avLst/>
          </a:prstGeom>
          <a:noFill/>
          <a:ln/>
        </p:spPr>
        <p:txBody>
          <a:bodyPr wrap="square"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US" sz="1333" b="1" i="0" u="none" strike="noStrike" kern="0" cap="none" spc="0" normalizeH="0" baseline="0" noProof="0">
                <a:ln>
                  <a:noFill/>
                </a:ln>
                <a:solidFill>
                  <a:schemeClr val="bg1"/>
                </a:solidFill>
                <a:effectLst/>
                <a:uLnTx/>
                <a:uFillTx/>
                <a:latin typeface="Poppins" pitchFamily="34" charset="0"/>
                <a:ea typeface="Poppins" pitchFamily="34" charset="-122"/>
                <a:cs typeface="Poppins" pitchFamily="34" charset="-120"/>
              </a:rPr>
              <a:t>Rising chronic disease rates make primary care investment more critical than ever.</a:t>
            </a:r>
            <a:endParaRPr kumimoji="0" lang="en-US" sz="1333" b="0" i="0" u="none" strike="noStrike" kern="0" cap="none" spc="0" normalizeH="0" baseline="0" noProof="0">
              <a:ln>
                <a:noFill/>
              </a:ln>
              <a:solidFill>
                <a:schemeClr val="bg1"/>
              </a:solidFill>
              <a:effectLst/>
              <a:uLnTx/>
              <a:uFillTx/>
            </a:endParaRPr>
          </a:p>
        </p:txBody>
      </p:sp>
    </p:spTree>
    <p:extLst>
      <p:ext uri="{BB962C8B-B14F-4D97-AF65-F5344CB8AC3E}">
        <p14:creationId xmlns:p14="http://schemas.microsoft.com/office/powerpoint/2010/main" val="1349316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A8305-146C-2612-4834-C9E636EBCE7D}"/>
            </a:ext>
          </a:extLst>
        </p:cNvPr>
        <p:cNvGrpSpPr/>
        <p:nvPr/>
      </p:nvGrpSpPr>
      <p:grpSpPr>
        <a:xfrm>
          <a:off x="0" y="0"/>
          <a:ext cx="0" cy="0"/>
          <a:chOff x="0" y="0"/>
          <a:chExt cx="0" cy="0"/>
        </a:xfrm>
      </p:grpSpPr>
      <p:pic>
        <p:nvPicPr>
          <p:cNvPr id="2" name="object 6">
            <a:extLst>
              <a:ext uri="{FF2B5EF4-FFF2-40B4-BE49-F238E27FC236}">
                <a16:creationId xmlns:a16="http://schemas.microsoft.com/office/drawing/2014/main" id="{2CDA687F-D803-0762-3034-F13D28B2265A}"/>
              </a:ext>
            </a:extLst>
          </p:cNvPr>
          <p:cNvPicPr/>
          <p:nvPr/>
        </p:nvPicPr>
        <p:blipFill>
          <a:blip r:embed="rId3" cstate="print"/>
          <a:stretch>
            <a:fillRect/>
          </a:stretch>
        </p:blipFill>
        <p:spPr>
          <a:xfrm>
            <a:off x="576511" y="6275907"/>
            <a:ext cx="1306184" cy="290332"/>
          </a:xfrm>
          <a:prstGeom prst="rect">
            <a:avLst/>
          </a:prstGeom>
        </p:spPr>
      </p:pic>
      <p:pic>
        <p:nvPicPr>
          <p:cNvPr id="5" name="Image 0" descr="preencoded.png">
            <a:extLst>
              <a:ext uri="{FF2B5EF4-FFF2-40B4-BE49-F238E27FC236}">
                <a16:creationId xmlns:a16="http://schemas.microsoft.com/office/drawing/2014/main" id="{224A544E-DCE4-CDB8-8523-07D89955B5B5}"/>
              </a:ext>
            </a:extLst>
          </p:cNvPr>
          <p:cNvPicPr>
            <a:picLocks noChangeAspect="1"/>
          </p:cNvPicPr>
          <p:nvPr/>
        </p:nvPicPr>
        <p:blipFill>
          <a:blip r:embed="rId4"/>
          <a:stretch>
            <a:fillRect/>
          </a:stretch>
        </p:blipFill>
        <p:spPr>
          <a:xfrm>
            <a:off x="548640" y="304800"/>
            <a:ext cx="792480" cy="792480"/>
          </a:xfrm>
          <a:prstGeom prst="rect">
            <a:avLst/>
          </a:prstGeom>
        </p:spPr>
      </p:pic>
      <p:sp>
        <p:nvSpPr>
          <p:cNvPr id="6" name="Text 1">
            <a:extLst>
              <a:ext uri="{FF2B5EF4-FFF2-40B4-BE49-F238E27FC236}">
                <a16:creationId xmlns:a16="http://schemas.microsoft.com/office/drawing/2014/main" id="{FA635F56-4062-8DBE-C904-A45DADA02262}"/>
              </a:ext>
            </a:extLst>
          </p:cNvPr>
          <p:cNvSpPr/>
          <p:nvPr/>
        </p:nvSpPr>
        <p:spPr>
          <a:xfrm>
            <a:off x="1463040" y="341376"/>
            <a:ext cx="6705600" cy="670560"/>
          </a:xfrm>
          <a:prstGeom prst="rect">
            <a:avLst/>
          </a:prstGeom>
          <a:noFill/>
          <a:ln/>
        </p:spPr>
        <p:txBody>
          <a:bodyPr wrap="square" lIns="0" tIns="0" rIns="0" bIns="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0" cap="none" spc="0" normalizeH="0" baseline="0" noProof="0">
                <a:ln>
                  <a:noFill/>
                </a:ln>
                <a:solidFill>
                  <a:srgbClr val="003C6A"/>
                </a:solidFill>
                <a:effectLst/>
                <a:uLnTx/>
                <a:uFillTx/>
                <a:latin typeface="Poppins" pitchFamily="34" charset="0"/>
                <a:ea typeface="Poppins" pitchFamily="34" charset="-122"/>
                <a:cs typeface="Poppins" pitchFamily="34" charset="-120"/>
              </a:rPr>
              <a:t>Defining the Problem</a:t>
            </a:r>
            <a:endParaRPr kumimoji="0" lang="en-US" sz="3733" b="0" i="0" u="none" strike="noStrike" kern="0" cap="none" spc="0" normalizeH="0" baseline="0" noProof="0">
              <a:ln>
                <a:noFill/>
              </a:ln>
              <a:solidFill>
                <a:srgbClr val="003C6A"/>
              </a:solidFill>
              <a:effectLst/>
              <a:uLnTx/>
              <a:uFillTx/>
              <a:latin typeface="Aptos" panose="02110004020202020204"/>
              <a:ea typeface="+mn-ea"/>
              <a:cs typeface="+mn-cs"/>
            </a:endParaRPr>
          </a:p>
        </p:txBody>
      </p:sp>
      <p:sp>
        <p:nvSpPr>
          <p:cNvPr id="7" name="Text 2">
            <a:extLst>
              <a:ext uri="{FF2B5EF4-FFF2-40B4-BE49-F238E27FC236}">
                <a16:creationId xmlns:a16="http://schemas.microsoft.com/office/drawing/2014/main" id="{9F9788E2-3138-2B3F-EB1F-49E27F5BEA10}"/>
              </a:ext>
            </a:extLst>
          </p:cNvPr>
          <p:cNvSpPr/>
          <p:nvPr/>
        </p:nvSpPr>
        <p:spPr>
          <a:xfrm>
            <a:off x="1463040" y="950976"/>
            <a:ext cx="8534400" cy="463296"/>
          </a:xfrm>
          <a:prstGeom prst="rect">
            <a:avLst/>
          </a:prstGeom>
          <a:noFill/>
          <a:ln/>
        </p:spPr>
        <p:txBody>
          <a:bodyPr wrap="square" lIns="0" tIns="0" rIns="0" bIns="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a:ln>
                  <a:noFill/>
                </a:ln>
                <a:solidFill>
                  <a:srgbClr val="E87200"/>
                </a:solidFill>
                <a:effectLst/>
                <a:uLnTx/>
                <a:uFillTx/>
                <a:latin typeface="Poppins" pitchFamily="34" charset="0"/>
                <a:ea typeface="Poppins" pitchFamily="34" charset="-122"/>
                <a:cs typeface="Poppins" pitchFamily="34" charset="-120"/>
              </a:rPr>
              <a:t>What's Causing the Primary Care Gap?</a:t>
            </a:r>
            <a:endParaRPr kumimoji="0" lang="en-US" sz="2000" b="0" i="0" u="none" strike="noStrike" kern="0" cap="none" spc="0" normalizeH="0" baseline="0" noProof="0">
              <a:ln>
                <a:noFill/>
              </a:ln>
              <a:solidFill>
                <a:srgbClr val="E87200"/>
              </a:solidFill>
              <a:effectLst/>
              <a:uLnTx/>
              <a:uFillTx/>
              <a:latin typeface="Aptos" panose="02110004020202020204"/>
              <a:ea typeface="+mn-ea"/>
              <a:cs typeface="+mn-cs"/>
            </a:endParaRPr>
          </a:p>
        </p:txBody>
      </p:sp>
      <p:sp>
        <p:nvSpPr>
          <p:cNvPr id="8" name="Shape 3">
            <a:extLst>
              <a:ext uri="{FF2B5EF4-FFF2-40B4-BE49-F238E27FC236}">
                <a16:creationId xmlns:a16="http://schemas.microsoft.com/office/drawing/2014/main" id="{C3772993-9BA4-DDB2-5285-3F27A7904633}"/>
              </a:ext>
            </a:extLst>
          </p:cNvPr>
          <p:cNvSpPr/>
          <p:nvPr/>
        </p:nvSpPr>
        <p:spPr>
          <a:xfrm>
            <a:off x="0" y="1524000"/>
            <a:ext cx="12192000" cy="60960"/>
          </a:xfrm>
          <a:prstGeom prst="rect">
            <a:avLst/>
          </a:prstGeom>
          <a:solidFill>
            <a:srgbClr val="003C6A"/>
          </a:solidFill>
          <a:ln w="12700">
            <a:solidFill>
              <a:srgbClr val="003C6A"/>
            </a:solidFill>
            <a:prstDash val="soli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9" name="Shape 4">
            <a:extLst>
              <a:ext uri="{FF2B5EF4-FFF2-40B4-BE49-F238E27FC236}">
                <a16:creationId xmlns:a16="http://schemas.microsoft.com/office/drawing/2014/main" id="{A8521635-1D99-C9E9-A4D7-5F8F1962DA95}"/>
              </a:ext>
            </a:extLst>
          </p:cNvPr>
          <p:cNvSpPr/>
          <p:nvPr/>
        </p:nvSpPr>
        <p:spPr>
          <a:xfrm>
            <a:off x="365760" y="1787827"/>
            <a:ext cx="3657600" cy="4693920"/>
          </a:xfrm>
          <a:prstGeom prst="rect">
            <a:avLst/>
          </a:prstGeom>
          <a:solidFill>
            <a:srgbClr val="0D3050"/>
          </a:solidFill>
          <a:ln/>
          <a:effectLst>
            <a:outerShdw blurRad="127000" dist="38100" dir="8100000" algn="bl" rotWithShape="0">
              <a:srgbClr val="000000">
                <a:alpha val="25000"/>
              </a:srgbClr>
            </a:outerShdw>
          </a:effec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10" name="Shape 5">
            <a:extLst>
              <a:ext uri="{FF2B5EF4-FFF2-40B4-BE49-F238E27FC236}">
                <a16:creationId xmlns:a16="http://schemas.microsoft.com/office/drawing/2014/main" id="{7401C86E-D0E1-F830-C044-60A331370579}"/>
              </a:ext>
            </a:extLst>
          </p:cNvPr>
          <p:cNvSpPr/>
          <p:nvPr/>
        </p:nvSpPr>
        <p:spPr>
          <a:xfrm>
            <a:off x="365760" y="1767840"/>
            <a:ext cx="3657600" cy="97536"/>
          </a:xfrm>
          <a:prstGeom prst="rect">
            <a:avLst/>
          </a:prstGeom>
          <a:solidFill>
            <a:srgbClr val="007CA4"/>
          </a:solidFill>
          <a:ln w="12700">
            <a:solidFill>
              <a:srgbClr val="007CA4"/>
            </a:solidFill>
            <a:prstDash val="soli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779803"/>
              </a:solidFill>
              <a:effectLst/>
              <a:uLnTx/>
              <a:uFillTx/>
              <a:latin typeface="Aptos" panose="02110004020202020204"/>
              <a:ea typeface="+mn-ea"/>
              <a:cs typeface="+mn-cs"/>
            </a:endParaRPr>
          </a:p>
        </p:txBody>
      </p:sp>
      <p:pic>
        <p:nvPicPr>
          <p:cNvPr id="11" name="Image 1" descr="preencoded.png">
            <a:extLst>
              <a:ext uri="{FF2B5EF4-FFF2-40B4-BE49-F238E27FC236}">
                <a16:creationId xmlns:a16="http://schemas.microsoft.com/office/drawing/2014/main" id="{ADD587E6-30A7-92F7-901B-9A4B63DF43D8}"/>
              </a:ext>
            </a:extLst>
          </p:cNvPr>
          <p:cNvPicPr>
            <a:picLocks noChangeAspect="1"/>
          </p:cNvPicPr>
          <p:nvPr/>
        </p:nvPicPr>
        <p:blipFill>
          <a:blip r:embed="rId5">
            <a:biLevel thresh="25000"/>
          </a:blip>
          <a:stretch>
            <a:fillRect/>
          </a:stretch>
        </p:blipFill>
        <p:spPr>
          <a:xfrm>
            <a:off x="548640" y="1950720"/>
            <a:ext cx="548640" cy="548640"/>
          </a:xfrm>
          <a:prstGeom prst="rect">
            <a:avLst/>
          </a:prstGeom>
        </p:spPr>
      </p:pic>
      <p:sp>
        <p:nvSpPr>
          <p:cNvPr id="12" name="Text 6">
            <a:extLst>
              <a:ext uri="{FF2B5EF4-FFF2-40B4-BE49-F238E27FC236}">
                <a16:creationId xmlns:a16="http://schemas.microsoft.com/office/drawing/2014/main" id="{6E4BABCC-8EC0-6368-E519-C7E8F9CC9E25}"/>
              </a:ext>
            </a:extLst>
          </p:cNvPr>
          <p:cNvSpPr/>
          <p:nvPr/>
        </p:nvSpPr>
        <p:spPr>
          <a:xfrm>
            <a:off x="1158240" y="1975104"/>
            <a:ext cx="2682240" cy="512064"/>
          </a:xfrm>
          <a:prstGeom prst="rect">
            <a:avLst/>
          </a:prstGeom>
          <a:noFill/>
          <a:ln/>
        </p:spPr>
        <p:txBody>
          <a:bodyPr wrap="square" lIns="0" tIns="0" rIns="0" bIns="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a:ln>
                  <a:noFill/>
                </a:ln>
                <a:solidFill>
                  <a:srgbClr val="FFFFFF"/>
                </a:solidFill>
                <a:effectLst/>
                <a:uLnTx/>
                <a:uFillTx/>
                <a:latin typeface="Poppins" pitchFamily="34" charset="0"/>
                <a:ea typeface="Poppins" pitchFamily="34" charset="-122"/>
                <a:cs typeface="Poppins" pitchFamily="34" charset="-120"/>
              </a:rPr>
              <a:t>Physicians</a:t>
            </a:r>
            <a:endParaRPr kumimoji="0" lang="en-US" sz="1867"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13" name="Shape 7">
            <a:extLst>
              <a:ext uri="{FF2B5EF4-FFF2-40B4-BE49-F238E27FC236}">
                <a16:creationId xmlns:a16="http://schemas.microsoft.com/office/drawing/2014/main" id="{62B99B32-9CDB-0039-41E2-7B13A66F1E7F}"/>
              </a:ext>
            </a:extLst>
          </p:cNvPr>
          <p:cNvSpPr/>
          <p:nvPr/>
        </p:nvSpPr>
        <p:spPr>
          <a:xfrm>
            <a:off x="585216" y="3014904"/>
            <a:ext cx="219456" cy="219456"/>
          </a:xfrm>
          <a:prstGeom prst="ellipse">
            <a:avLst/>
          </a:prstGeom>
          <a:solidFill>
            <a:srgbClr val="007CA4"/>
          </a:solidFill>
          <a:ln w="12700">
            <a:solidFill>
              <a:srgbClr val="007CA4"/>
            </a:solidFill>
            <a:prstDash val="soli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14" name="Text 8">
            <a:extLst>
              <a:ext uri="{FF2B5EF4-FFF2-40B4-BE49-F238E27FC236}">
                <a16:creationId xmlns:a16="http://schemas.microsoft.com/office/drawing/2014/main" id="{E83557DC-8493-373C-3289-5E60EE915713}"/>
              </a:ext>
            </a:extLst>
          </p:cNvPr>
          <p:cNvSpPr/>
          <p:nvPr/>
        </p:nvSpPr>
        <p:spPr>
          <a:xfrm>
            <a:off x="890016" y="2913087"/>
            <a:ext cx="2987040" cy="914400"/>
          </a:xfrm>
          <a:prstGeom prst="rect">
            <a:avLst/>
          </a:prstGeom>
          <a:noFill/>
          <a:ln/>
        </p:spPr>
        <p:txBody>
          <a:bodyPr wrap="square"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a:ln>
                  <a:noFill/>
                </a:ln>
                <a:solidFill>
                  <a:srgbClr val="E0F2F4"/>
                </a:solidFill>
                <a:effectLst/>
                <a:uLnTx/>
                <a:uFillTx/>
                <a:latin typeface="Poppins" pitchFamily="34" charset="0"/>
                <a:ea typeface="Poppins" pitchFamily="34" charset="-122"/>
                <a:cs typeface="Poppins" pitchFamily="34" charset="-120"/>
              </a:rPr>
              <a:t>Only 26% of all physicians work in primary care</a:t>
            </a:r>
            <a:endParaRPr kumimoji="0" lang="en-US" sz="1867"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15" name="Shape 9">
            <a:extLst>
              <a:ext uri="{FF2B5EF4-FFF2-40B4-BE49-F238E27FC236}">
                <a16:creationId xmlns:a16="http://schemas.microsoft.com/office/drawing/2014/main" id="{92697071-799E-7CC9-2072-06553A6FD2D3}"/>
              </a:ext>
            </a:extLst>
          </p:cNvPr>
          <p:cNvSpPr/>
          <p:nvPr/>
        </p:nvSpPr>
        <p:spPr>
          <a:xfrm>
            <a:off x="585216" y="4851691"/>
            <a:ext cx="219456" cy="219456"/>
          </a:xfrm>
          <a:prstGeom prst="ellipse">
            <a:avLst/>
          </a:prstGeom>
          <a:solidFill>
            <a:srgbClr val="007CA4"/>
          </a:solidFill>
          <a:ln w="12700">
            <a:solidFill>
              <a:srgbClr val="007CA4"/>
            </a:solidFill>
            <a:prstDash val="soli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16" name="Text 10">
            <a:extLst>
              <a:ext uri="{FF2B5EF4-FFF2-40B4-BE49-F238E27FC236}">
                <a16:creationId xmlns:a16="http://schemas.microsoft.com/office/drawing/2014/main" id="{9E7FA5C4-B39A-F079-1B82-45865036104D}"/>
              </a:ext>
            </a:extLst>
          </p:cNvPr>
          <p:cNvSpPr/>
          <p:nvPr/>
        </p:nvSpPr>
        <p:spPr>
          <a:xfrm>
            <a:off x="890016" y="4749873"/>
            <a:ext cx="2987040" cy="914400"/>
          </a:xfrm>
          <a:prstGeom prst="rect">
            <a:avLst/>
          </a:prstGeom>
          <a:noFill/>
          <a:ln/>
        </p:spPr>
        <p:txBody>
          <a:bodyPr wrap="square"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a:ln>
                  <a:noFill/>
                </a:ln>
                <a:solidFill>
                  <a:prstClr val="white"/>
                </a:solidFill>
                <a:effectLst/>
                <a:uLnTx/>
                <a:uFillTx/>
                <a:latin typeface="Poppins" pitchFamily="34" charset="0"/>
                <a:ea typeface="Poppins" pitchFamily="34" charset="-122"/>
                <a:cs typeface="Poppins" pitchFamily="34" charset="-120"/>
              </a:rPr>
              <a:t>22% of new physicians entered primary care in 2023</a:t>
            </a:r>
            <a:endParaRPr kumimoji="0" lang="en-US" sz="1867"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19" name="Shape 13">
            <a:extLst>
              <a:ext uri="{FF2B5EF4-FFF2-40B4-BE49-F238E27FC236}">
                <a16:creationId xmlns:a16="http://schemas.microsoft.com/office/drawing/2014/main" id="{D8007B92-9581-D78B-305E-574026FA6742}"/>
              </a:ext>
            </a:extLst>
          </p:cNvPr>
          <p:cNvSpPr/>
          <p:nvPr/>
        </p:nvSpPr>
        <p:spPr>
          <a:xfrm>
            <a:off x="4267200" y="1767840"/>
            <a:ext cx="3657600" cy="4693920"/>
          </a:xfrm>
          <a:prstGeom prst="rect">
            <a:avLst/>
          </a:prstGeom>
          <a:solidFill>
            <a:srgbClr val="0D3050"/>
          </a:solidFill>
          <a:ln/>
          <a:effectLst>
            <a:outerShdw blurRad="127000" dist="38100" dir="8100000" algn="bl" rotWithShape="0">
              <a:srgbClr val="000000">
                <a:alpha val="25000"/>
              </a:srgbClr>
            </a:outerShdw>
          </a:effec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20" name="Shape 14">
            <a:extLst>
              <a:ext uri="{FF2B5EF4-FFF2-40B4-BE49-F238E27FC236}">
                <a16:creationId xmlns:a16="http://schemas.microsoft.com/office/drawing/2014/main" id="{2AAAC663-F1E9-A30A-ABD6-04AD2057E2F7}"/>
              </a:ext>
            </a:extLst>
          </p:cNvPr>
          <p:cNvSpPr/>
          <p:nvPr/>
        </p:nvSpPr>
        <p:spPr>
          <a:xfrm>
            <a:off x="4267200" y="1767840"/>
            <a:ext cx="3657600" cy="97536"/>
          </a:xfrm>
          <a:prstGeom prst="rect">
            <a:avLst/>
          </a:prstGeom>
          <a:solidFill>
            <a:srgbClr val="E87200"/>
          </a:solidFill>
          <a:ln w="12700">
            <a:solidFill>
              <a:srgbClr val="F4A261"/>
            </a:solidFill>
            <a:prstDash val="soli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E87200"/>
              </a:solidFill>
              <a:effectLst/>
              <a:uLnTx/>
              <a:uFillTx/>
              <a:latin typeface="Aptos" panose="02110004020202020204"/>
              <a:ea typeface="+mn-ea"/>
              <a:cs typeface="+mn-cs"/>
            </a:endParaRPr>
          </a:p>
        </p:txBody>
      </p:sp>
      <p:pic>
        <p:nvPicPr>
          <p:cNvPr id="21" name="Image 2" descr="preencoded.png">
            <a:extLst>
              <a:ext uri="{FF2B5EF4-FFF2-40B4-BE49-F238E27FC236}">
                <a16:creationId xmlns:a16="http://schemas.microsoft.com/office/drawing/2014/main" id="{051BAF77-F811-C5CE-D8BF-EF668DE07298}"/>
              </a:ext>
            </a:extLst>
          </p:cNvPr>
          <p:cNvPicPr>
            <a:picLocks noChangeAspect="1"/>
          </p:cNvPicPr>
          <p:nvPr/>
        </p:nvPicPr>
        <p:blipFill>
          <a:blip r:embed="rId6">
            <a:biLevel thresh="25000"/>
          </a:blip>
          <a:stretch>
            <a:fillRect/>
          </a:stretch>
        </p:blipFill>
        <p:spPr>
          <a:xfrm>
            <a:off x="4450080" y="1950720"/>
            <a:ext cx="548640" cy="548640"/>
          </a:xfrm>
          <a:prstGeom prst="rect">
            <a:avLst/>
          </a:prstGeom>
        </p:spPr>
      </p:pic>
      <p:sp>
        <p:nvSpPr>
          <p:cNvPr id="22" name="Text 15">
            <a:extLst>
              <a:ext uri="{FF2B5EF4-FFF2-40B4-BE49-F238E27FC236}">
                <a16:creationId xmlns:a16="http://schemas.microsoft.com/office/drawing/2014/main" id="{EAA3994C-934F-09C3-17B9-15FF619A1C70}"/>
              </a:ext>
            </a:extLst>
          </p:cNvPr>
          <p:cNvSpPr/>
          <p:nvPr/>
        </p:nvSpPr>
        <p:spPr>
          <a:xfrm>
            <a:off x="5059680" y="1975104"/>
            <a:ext cx="2682240" cy="512064"/>
          </a:xfrm>
          <a:prstGeom prst="rect">
            <a:avLst/>
          </a:prstGeom>
          <a:noFill/>
          <a:ln/>
        </p:spPr>
        <p:txBody>
          <a:bodyPr wrap="square" lIns="0" tIns="0" rIns="0" bIns="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a:ln>
                  <a:noFill/>
                </a:ln>
                <a:solidFill>
                  <a:srgbClr val="FFFFFF"/>
                </a:solidFill>
                <a:effectLst/>
                <a:uLnTx/>
                <a:uFillTx/>
                <a:latin typeface="Poppins" pitchFamily="34" charset="0"/>
                <a:ea typeface="Poppins" pitchFamily="34" charset="-122"/>
                <a:cs typeface="Poppins" pitchFamily="34" charset="-120"/>
              </a:rPr>
              <a:t>Nurse Practitioners</a:t>
            </a:r>
            <a:endParaRPr kumimoji="0" lang="en-US" sz="1867"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23" name="Shape 16">
            <a:extLst>
              <a:ext uri="{FF2B5EF4-FFF2-40B4-BE49-F238E27FC236}">
                <a16:creationId xmlns:a16="http://schemas.microsoft.com/office/drawing/2014/main" id="{98F3FD3C-C144-0AAA-C784-87E92C5A453F}"/>
              </a:ext>
            </a:extLst>
          </p:cNvPr>
          <p:cNvSpPr/>
          <p:nvPr/>
        </p:nvSpPr>
        <p:spPr>
          <a:xfrm>
            <a:off x="4486656" y="3005228"/>
            <a:ext cx="219456" cy="219456"/>
          </a:xfrm>
          <a:prstGeom prst="ellipse">
            <a:avLst/>
          </a:prstGeom>
          <a:solidFill>
            <a:srgbClr val="E87200"/>
          </a:solidFill>
          <a:ln w="12700">
            <a:solidFill>
              <a:srgbClr val="F4A261"/>
            </a:solidFill>
            <a:prstDash val="soli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24" name="Text 17">
            <a:extLst>
              <a:ext uri="{FF2B5EF4-FFF2-40B4-BE49-F238E27FC236}">
                <a16:creationId xmlns:a16="http://schemas.microsoft.com/office/drawing/2014/main" id="{6E6C36A2-A000-C4AD-D4E6-87A6FFB85771}"/>
              </a:ext>
            </a:extLst>
          </p:cNvPr>
          <p:cNvSpPr/>
          <p:nvPr/>
        </p:nvSpPr>
        <p:spPr>
          <a:xfrm>
            <a:off x="4791456" y="2793167"/>
            <a:ext cx="2987040" cy="914400"/>
          </a:xfrm>
          <a:prstGeom prst="rect">
            <a:avLst/>
          </a:prstGeom>
          <a:noFill/>
          <a:ln/>
        </p:spPr>
        <p:txBody>
          <a:bodyPr wrap="square"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a:ln>
                  <a:noFill/>
                </a:ln>
                <a:solidFill>
                  <a:srgbClr val="E0F2F4"/>
                </a:solidFill>
                <a:effectLst/>
                <a:uLnTx/>
                <a:uFillTx/>
                <a:latin typeface="Poppins" pitchFamily="34" charset="0"/>
                <a:ea typeface="Poppins" pitchFamily="34" charset="-122"/>
                <a:cs typeface="Poppins" pitchFamily="34" charset="-120"/>
              </a:rPr>
              <a:t>29% of NPs work in primary care</a:t>
            </a:r>
            <a:endParaRPr kumimoji="0" lang="en-US" sz="1867"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25" name="Shape 18">
            <a:extLst>
              <a:ext uri="{FF2B5EF4-FFF2-40B4-BE49-F238E27FC236}">
                <a16:creationId xmlns:a16="http://schemas.microsoft.com/office/drawing/2014/main" id="{2EF0AE7A-A070-BA2B-8247-42353272EF87}"/>
              </a:ext>
            </a:extLst>
          </p:cNvPr>
          <p:cNvSpPr/>
          <p:nvPr/>
        </p:nvSpPr>
        <p:spPr>
          <a:xfrm>
            <a:off x="4486656" y="4842015"/>
            <a:ext cx="219456" cy="219456"/>
          </a:xfrm>
          <a:prstGeom prst="ellipse">
            <a:avLst/>
          </a:prstGeom>
          <a:solidFill>
            <a:srgbClr val="E87200"/>
          </a:solidFill>
          <a:ln w="12700">
            <a:solidFill>
              <a:srgbClr val="F4A261"/>
            </a:solidFill>
            <a:prstDash val="soli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26" name="Text 19">
            <a:extLst>
              <a:ext uri="{FF2B5EF4-FFF2-40B4-BE49-F238E27FC236}">
                <a16:creationId xmlns:a16="http://schemas.microsoft.com/office/drawing/2014/main" id="{78F2FDD3-3B88-B9EC-73EE-EE4A7A789052}"/>
              </a:ext>
            </a:extLst>
          </p:cNvPr>
          <p:cNvSpPr/>
          <p:nvPr/>
        </p:nvSpPr>
        <p:spPr>
          <a:xfrm>
            <a:off x="4791456" y="4629953"/>
            <a:ext cx="2987040" cy="914400"/>
          </a:xfrm>
          <a:prstGeom prst="rect">
            <a:avLst/>
          </a:prstGeom>
          <a:noFill/>
          <a:ln/>
        </p:spPr>
        <p:txBody>
          <a:bodyPr wrap="square"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a:ln>
                  <a:noFill/>
                </a:ln>
                <a:solidFill>
                  <a:srgbClr val="E0F2F4"/>
                </a:solidFill>
                <a:effectLst/>
                <a:uLnTx/>
                <a:uFillTx/>
                <a:latin typeface="Poppins" pitchFamily="34" charset="0"/>
                <a:ea typeface="Poppins" pitchFamily="34" charset="-122"/>
                <a:cs typeface="Poppins" pitchFamily="34" charset="-120"/>
              </a:rPr>
              <a:t>30% of NP graduates entering primary care</a:t>
            </a:r>
            <a:endParaRPr kumimoji="0" lang="en-US" sz="1867"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29" name="Shape 22">
            <a:extLst>
              <a:ext uri="{FF2B5EF4-FFF2-40B4-BE49-F238E27FC236}">
                <a16:creationId xmlns:a16="http://schemas.microsoft.com/office/drawing/2014/main" id="{4C21911B-466E-4578-C53F-4B70EEDF0C11}"/>
              </a:ext>
            </a:extLst>
          </p:cNvPr>
          <p:cNvSpPr/>
          <p:nvPr/>
        </p:nvSpPr>
        <p:spPr>
          <a:xfrm>
            <a:off x="8168640" y="1767840"/>
            <a:ext cx="3657600" cy="4693920"/>
          </a:xfrm>
          <a:prstGeom prst="rect">
            <a:avLst/>
          </a:prstGeom>
          <a:solidFill>
            <a:srgbClr val="0D3050"/>
          </a:solidFill>
          <a:ln/>
          <a:effectLst>
            <a:outerShdw blurRad="127000" dist="38100" dir="8100000" algn="bl" rotWithShape="0">
              <a:srgbClr val="000000">
                <a:alpha val="25000"/>
              </a:srgbClr>
            </a:outerShdw>
          </a:effec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30" name="Shape 23">
            <a:extLst>
              <a:ext uri="{FF2B5EF4-FFF2-40B4-BE49-F238E27FC236}">
                <a16:creationId xmlns:a16="http://schemas.microsoft.com/office/drawing/2014/main" id="{E7B53966-BA28-959B-58C7-C5CBC66291C3}"/>
              </a:ext>
            </a:extLst>
          </p:cNvPr>
          <p:cNvSpPr/>
          <p:nvPr/>
        </p:nvSpPr>
        <p:spPr>
          <a:xfrm>
            <a:off x="8168640" y="1767840"/>
            <a:ext cx="3657600" cy="97536"/>
          </a:xfrm>
          <a:prstGeom prst="rect">
            <a:avLst/>
          </a:prstGeom>
          <a:solidFill>
            <a:srgbClr val="007CA4"/>
          </a:solidFill>
          <a:ln w="12700">
            <a:solidFill>
              <a:srgbClr val="007CA4"/>
            </a:solidFill>
            <a:prstDash val="soli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779803"/>
              </a:solidFill>
              <a:effectLst/>
              <a:uLnTx/>
              <a:uFillTx/>
              <a:latin typeface="Aptos" panose="02110004020202020204"/>
              <a:ea typeface="+mn-ea"/>
              <a:cs typeface="+mn-cs"/>
            </a:endParaRPr>
          </a:p>
        </p:txBody>
      </p:sp>
      <p:pic>
        <p:nvPicPr>
          <p:cNvPr id="31" name="Image 3" descr="preencoded.png">
            <a:extLst>
              <a:ext uri="{FF2B5EF4-FFF2-40B4-BE49-F238E27FC236}">
                <a16:creationId xmlns:a16="http://schemas.microsoft.com/office/drawing/2014/main" id="{F2D38E55-44D3-81B4-2087-4C3F5E492F4C}"/>
              </a:ext>
            </a:extLst>
          </p:cNvPr>
          <p:cNvPicPr>
            <a:picLocks noChangeAspect="1"/>
          </p:cNvPicPr>
          <p:nvPr/>
        </p:nvPicPr>
        <p:blipFill>
          <a:blip r:embed="rId7">
            <a:biLevel thresh="25000"/>
          </a:blip>
          <a:stretch>
            <a:fillRect/>
          </a:stretch>
        </p:blipFill>
        <p:spPr>
          <a:xfrm>
            <a:off x="8351520" y="1950720"/>
            <a:ext cx="548640" cy="548640"/>
          </a:xfrm>
          <a:prstGeom prst="rect">
            <a:avLst/>
          </a:prstGeom>
        </p:spPr>
      </p:pic>
      <p:sp>
        <p:nvSpPr>
          <p:cNvPr id="32" name="Text 24">
            <a:extLst>
              <a:ext uri="{FF2B5EF4-FFF2-40B4-BE49-F238E27FC236}">
                <a16:creationId xmlns:a16="http://schemas.microsoft.com/office/drawing/2014/main" id="{12B0E6CB-A569-3B36-3EC9-3CFD47F9608F}"/>
              </a:ext>
            </a:extLst>
          </p:cNvPr>
          <p:cNvSpPr/>
          <p:nvPr/>
        </p:nvSpPr>
        <p:spPr>
          <a:xfrm>
            <a:off x="8961120" y="1975104"/>
            <a:ext cx="2682240" cy="512064"/>
          </a:xfrm>
          <a:prstGeom prst="rect">
            <a:avLst/>
          </a:prstGeom>
          <a:noFill/>
          <a:ln/>
        </p:spPr>
        <p:txBody>
          <a:bodyPr wrap="square" lIns="0" tIns="0" rIns="0" bIns="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a:ln>
                  <a:noFill/>
                </a:ln>
                <a:solidFill>
                  <a:srgbClr val="FFFFFF"/>
                </a:solidFill>
                <a:effectLst/>
                <a:uLnTx/>
                <a:uFillTx/>
                <a:latin typeface="Poppins" pitchFamily="34" charset="0"/>
                <a:ea typeface="Poppins" pitchFamily="34" charset="-122"/>
                <a:cs typeface="Poppins" pitchFamily="34" charset="-120"/>
              </a:rPr>
              <a:t>Physician Assistants</a:t>
            </a:r>
            <a:endParaRPr kumimoji="0" lang="en-US" sz="1867"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33" name="Shape 25">
            <a:extLst>
              <a:ext uri="{FF2B5EF4-FFF2-40B4-BE49-F238E27FC236}">
                <a16:creationId xmlns:a16="http://schemas.microsoft.com/office/drawing/2014/main" id="{93D25AC8-2D7F-0097-017F-8D7604981D6D}"/>
              </a:ext>
            </a:extLst>
          </p:cNvPr>
          <p:cNvSpPr/>
          <p:nvPr/>
        </p:nvSpPr>
        <p:spPr>
          <a:xfrm>
            <a:off x="8388096" y="2995552"/>
            <a:ext cx="219456" cy="219456"/>
          </a:xfrm>
          <a:prstGeom prst="ellipse">
            <a:avLst/>
          </a:prstGeom>
          <a:solidFill>
            <a:srgbClr val="007CA4"/>
          </a:solidFill>
          <a:ln w="12700">
            <a:solidFill>
              <a:srgbClr val="007CA4"/>
            </a:solidFill>
            <a:prstDash val="soli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34" name="Text 26">
            <a:extLst>
              <a:ext uri="{FF2B5EF4-FFF2-40B4-BE49-F238E27FC236}">
                <a16:creationId xmlns:a16="http://schemas.microsoft.com/office/drawing/2014/main" id="{D9D2FC93-9739-5CEC-A8BC-98A685B5E6FF}"/>
              </a:ext>
            </a:extLst>
          </p:cNvPr>
          <p:cNvSpPr/>
          <p:nvPr/>
        </p:nvSpPr>
        <p:spPr>
          <a:xfrm>
            <a:off x="8692896" y="2743200"/>
            <a:ext cx="2987040" cy="914400"/>
          </a:xfrm>
          <a:prstGeom prst="rect">
            <a:avLst/>
          </a:prstGeom>
          <a:noFill/>
          <a:ln/>
        </p:spPr>
        <p:txBody>
          <a:bodyPr wrap="square"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a:ln>
                  <a:noFill/>
                </a:ln>
                <a:solidFill>
                  <a:srgbClr val="E0F2F4"/>
                </a:solidFill>
                <a:effectLst/>
                <a:uLnTx/>
                <a:uFillTx/>
                <a:latin typeface="Poppins" pitchFamily="34" charset="0"/>
                <a:ea typeface="Poppins" pitchFamily="34" charset="-122"/>
                <a:cs typeface="Poppins" pitchFamily="34" charset="-120"/>
              </a:rPr>
              <a:t>Only 24% of PAs work in primary care</a:t>
            </a:r>
            <a:endParaRPr kumimoji="0" lang="en-US" sz="1867"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35" name="Shape 27">
            <a:extLst>
              <a:ext uri="{FF2B5EF4-FFF2-40B4-BE49-F238E27FC236}">
                <a16:creationId xmlns:a16="http://schemas.microsoft.com/office/drawing/2014/main" id="{4B8CDA7A-0606-56D2-75FB-D168BB4ED795}"/>
              </a:ext>
            </a:extLst>
          </p:cNvPr>
          <p:cNvSpPr/>
          <p:nvPr/>
        </p:nvSpPr>
        <p:spPr>
          <a:xfrm>
            <a:off x="8388096" y="4832339"/>
            <a:ext cx="219456" cy="219456"/>
          </a:xfrm>
          <a:prstGeom prst="ellipse">
            <a:avLst/>
          </a:prstGeom>
          <a:solidFill>
            <a:srgbClr val="007CA4"/>
          </a:solidFill>
          <a:ln w="12700">
            <a:solidFill>
              <a:srgbClr val="007CA4"/>
            </a:solidFill>
            <a:prstDash val="soli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36" name="Text 28">
            <a:extLst>
              <a:ext uri="{FF2B5EF4-FFF2-40B4-BE49-F238E27FC236}">
                <a16:creationId xmlns:a16="http://schemas.microsoft.com/office/drawing/2014/main" id="{80C7EF3A-CDEB-2DEB-D510-217A90D9A1C0}"/>
              </a:ext>
            </a:extLst>
          </p:cNvPr>
          <p:cNvSpPr/>
          <p:nvPr/>
        </p:nvSpPr>
        <p:spPr>
          <a:xfrm>
            <a:off x="8692896" y="4709900"/>
            <a:ext cx="2987040" cy="914400"/>
          </a:xfrm>
          <a:prstGeom prst="rect">
            <a:avLst/>
          </a:prstGeom>
          <a:noFill/>
          <a:ln/>
        </p:spPr>
        <p:txBody>
          <a:bodyPr wrap="square"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67" b="0" i="0" u="none" strike="noStrike" kern="0" cap="none" spc="0" normalizeH="0" baseline="0" noProof="0">
                <a:ln>
                  <a:noFill/>
                </a:ln>
                <a:solidFill>
                  <a:srgbClr val="E0F2F4"/>
                </a:solidFill>
                <a:effectLst/>
                <a:uLnTx/>
                <a:uFillTx/>
                <a:latin typeface="Poppins" pitchFamily="34" charset="0"/>
                <a:ea typeface="Poppins" pitchFamily="34" charset="-122"/>
                <a:cs typeface="Poppins" pitchFamily="34" charset="-120"/>
              </a:rPr>
              <a:t>Only 22% of PA graduates entering primary care</a:t>
            </a:r>
            <a:endParaRPr kumimoji="0" lang="en-US" sz="1867"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39" name="Shape 31">
            <a:extLst>
              <a:ext uri="{FF2B5EF4-FFF2-40B4-BE49-F238E27FC236}">
                <a16:creationId xmlns:a16="http://schemas.microsoft.com/office/drawing/2014/main" id="{886866A1-B37B-6125-EC7B-1D6B01C11FF7}"/>
              </a:ext>
            </a:extLst>
          </p:cNvPr>
          <p:cNvSpPr/>
          <p:nvPr/>
        </p:nvSpPr>
        <p:spPr>
          <a:xfrm>
            <a:off x="0" y="6364224"/>
            <a:ext cx="12192000" cy="487680"/>
          </a:xfrm>
          <a:prstGeom prst="rect">
            <a:avLst/>
          </a:prstGeom>
          <a:solidFill>
            <a:srgbClr val="003C6A"/>
          </a:solidFill>
          <a:ln w="12700">
            <a:solidFill>
              <a:srgbClr val="003C6A"/>
            </a:solidFill>
            <a:prstDash val="soli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40" name="Text 32">
            <a:extLst>
              <a:ext uri="{FF2B5EF4-FFF2-40B4-BE49-F238E27FC236}">
                <a16:creationId xmlns:a16="http://schemas.microsoft.com/office/drawing/2014/main" id="{9BD5EA17-CE25-E409-AACB-6393D32345E6}"/>
              </a:ext>
            </a:extLst>
          </p:cNvPr>
          <p:cNvSpPr/>
          <p:nvPr/>
        </p:nvSpPr>
        <p:spPr>
          <a:xfrm>
            <a:off x="365760" y="6364224"/>
            <a:ext cx="11460480" cy="487680"/>
          </a:xfrm>
          <a:prstGeom prst="rect">
            <a:avLst/>
          </a:prstGeom>
          <a:noFill/>
          <a:ln/>
        </p:spPr>
        <p:txBody>
          <a:bodyPr wrap="square"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a:ln>
                  <a:noFill/>
                </a:ln>
                <a:solidFill>
                  <a:srgbClr val="FFFFFF"/>
                </a:solidFill>
                <a:effectLst/>
                <a:uLnTx/>
                <a:uFillTx/>
                <a:latin typeface="Poppins" pitchFamily="34" charset="0"/>
                <a:ea typeface="Poppins" pitchFamily="34" charset="-122"/>
                <a:cs typeface="Poppins" pitchFamily="34" charset="-120"/>
              </a:rPr>
              <a:t>The current GME model is simply not producing enough primary care clinicians to close the gap.</a:t>
            </a:r>
            <a:endParaRPr kumimoji="0" lang="en-US" sz="1600" b="0" i="1" u="none" strike="noStrike" kern="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70561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B54EA-FC12-A566-2F77-1A8665707A1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BB71B2-68FC-A745-EA7E-53D4EAE0D0A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Poppins" panose="00000500000000000000" pitchFamily="2" charset="0"/>
              </a:rPr>
              <a:t>| </a:t>
            </a:r>
            <a:fld id="{E1AB07C4-F4AD-C942-BAEA-67B4CA5A889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Poppins" panose="00000500000000000000" pitchFamily="2" charset="0"/>
            </a:endParaRPr>
          </a:p>
        </p:txBody>
      </p:sp>
      <mc:AlternateContent xmlns:mc="http://schemas.openxmlformats.org/markup-compatibility/2006" xmlns:cx2="http://schemas.microsoft.com/office/drawing/2015/10/21/chartex">
        <mc:Choice Requires="cx2">
          <p:graphicFrame>
            <p:nvGraphicFramePr>
              <p:cNvPr id="8" name="Chart 7">
                <a:extLst>
                  <a:ext uri="{FF2B5EF4-FFF2-40B4-BE49-F238E27FC236}">
                    <a16:creationId xmlns:a16="http://schemas.microsoft.com/office/drawing/2014/main" id="{E976227F-6C6F-C7A0-033E-917DD35A1311}"/>
                  </a:ext>
                </a:extLst>
              </p:cNvPr>
              <p:cNvGraphicFramePr/>
              <p:nvPr/>
            </p:nvGraphicFramePr>
            <p:xfrm>
              <a:off x="0" y="244475"/>
              <a:ext cx="12192000" cy="592772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8" name="Chart 7">
                <a:extLst>
                  <a:ext uri="{FF2B5EF4-FFF2-40B4-BE49-F238E27FC236}">
                    <a16:creationId xmlns:a16="http://schemas.microsoft.com/office/drawing/2014/main" id="{E976227F-6C6F-C7A0-033E-917DD35A1311}"/>
                  </a:ext>
                </a:extLst>
              </p:cNvPr>
              <p:cNvPicPr>
                <a:picLocks noGrp="1" noRot="1" noChangeAspect="1" noMove="1" noResize="1" noEditPoints="1" noAdjustHandles="1" noChangeArrowheads="1" noChangeShapeType="1"/>
              </p:cNvPicPr>
              <p:nvPr/>
            </p:nvPicPr>
            <p:blipFill>
              <a:blip r:embed="rId4"/>
              <a:stretch>
                <a:fillRect/>
              </a:stretch>
            </p:blipFill>
            <p:spPr>
              <a:xfrm>
                <a:off x="0" y="244475"/>
                <a:ext cx="12192000" cy="5927725"/>
              </a:xfrm>
              <a:prstGeom prst="rect">
                <a:avLst/>
              </a:prstGeom>
            </p:spPr>
          </p:pic>
        </mc:Fallback>
      </mc:AlternateContent>
      <p:sp>
        <p:nvSpPr>
          <p:cNvPr id="12" name="TextBox 11">
            <a:extLst>
              <a:ext uri="{FF2B5EF4-FFF2-40B4-BE49-F238E27FC236}">
                <a16:creationId xmlns:a16="http://schemas.microsoft.com/office/drawing/2014/main" id="{76EF19B4-99E1-D152-B843-4D235CFB99E5}"/>
              </a:ext>
            </a:extLst>
          </p:cNvPr>
          <p:cNvSpPr txBox="1"/>
          <p:nvPr/>
        </p:nvSpPr>
        <p:spPr>
          <a:xfrm>
            <a:off x="5715000" y="4343400"/>
            <a:ext cx="20120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ptos" panose="02110004020202020204"/>
                <a:ea typeface="+mn-ea"/>
                <a:cs typeface="Poppins" panose="00000500000000000000" pitchFamily="2" charset="0"/>
              </a:rPr>
              <a:t>$395,000,000</a:t>
            </a:r>
          </a:p>
        </p:txBody>
      </p:sp>
      <p:sp>
        <p:nvSpPr>
          <p:cNvPr id="13" name="TextBox 12">
            <a:extLst>
              <a:ext uri="{FF2B5EF4-FFF2-40B4-BE49-F238E27FC236}">
                <a16:creationId xmlns:a16="http://schemas.microsoft.com/office/drawing/2014/main" id="{E5DAD2E4-9D51-B73D-2424-4AFFBE19304F}"/>
              </a:ext>
            </a:extLst>
          </p:cNvPr>
          <p:cNvSpPr txBox="1"/>
          <p:nvPr/>
        </p:nvSpPr>
        <p:spPr>
          <a:xfrm>
            <a:off x="5824005" y="5407317"/>
            <a:ext cx="20120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ptos" panose="02110004020202020204"/>
                <a:ea typeface="+mn-ea"/>
                <a:cs typeface="Poppins" panose="00000500000000000000" pitchFamily="2" charset="0"/>
              </a:rPr>
              <a:t>$225,000,000</a:t>
            </a:r>
          </a:p>
        </p:txBody>
      </p:sp>
      <p:sp>
        <p:nvSpPr>
          <p:cNvPr id="14" name="TextBox 13">
            <a:extLst>
              <a:ext uri="{FF2B5EF4-FFF2-40B4-BE49-F238E27FC236}">
                <a16:creationId xmlns:a16="http://schemas.microsoft.com/office/drawing/2014/main" id="{F0D3346D-4B5A-6137-F150-D84DC0F35728}"/>
              </a:ext>
            </a:extLst>
          </p:cNvPr>
          <p:cNvSpPr txBox="1"/>
          <p:nvPr/>
        </p:nvSpPr>
        <p:spPr>
          <a:xfrm>
            <a:off x="5644468" y="3200400"/>
            <a:ext cx="226536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ptos" panose="02110004020202020204"/>
                <a:ea typeface="+mn-ea"/>
                <a:cs typeface="Poppins" panose="00000500000000000000" pitchFamily="2" charset="0"/>
              </a:rPr>
              <a:t>$2,040,000,000</a:t>
            </a:r>
          </a:p>
        </p:txBody>
      </p:sp>
      <p:sp>
        <p:nvSpPr>
          <p:cNvPr id="4" name="TextBox 3">
            <a:extLst>
              <a:ext uri="{FF2B5EF4-FFF2-40B4-BE49-F238E27FC236}">
                <a16:creationId xmlns:a16="http://schemas.microsoft.com/office/drawing/2014/main" id="{53C25EDB-9C9A-8662-E055-4B54DC146630}"/>
              </a:ext>
            </a:extLst>
          </p:cNvPr>
          <p:cNvSpPr txBox="1"/>
          <p:nvPr/>
        </p:nvSpPr>
        <p:spPr>
          <a:xfrm>
            <a:off x="0" y="3653372"/>
            <a:ext cx="1502591"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(Veterans Affairs)</a:t>
            </a:r>
          </a:p>
        </p:txBody>
      </p:sp>
      <p:sp>
        <p:nvSpPr>
          <p:cNvPr id="5" name="TextBox 4">
            <a:extLst>
              <a:ext uri="{FF2B5EF4-FFF2-40B4-BE49-F238E27FC236}">
                <a16:creationId xmlns:a16="http://schemas.microsoft.com/office/drawing/2014/main" id="{7AE56B3C-9F55-2225-5D10-184FE73EABCB}"/>
              </a:ext>
            </a:extLst>
          </p:cNvPr>
          <p:cNvSpPr txBox="1"/>
          <p:nvPr/>
        </p:nvSpPr>
        <p:spPr>
          <a:xfrm>
            <a:off x="-76778" y="4651176"/>
            <a:ext cx="1481560"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(Children’s Hospital </a:t>
            </a:r>
            <a:b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b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GME)</a:t>
            </a:r>
          </a:p>
        </p:txBody>
      </p:sp>
      <p:sp>
        <p:nvSpPr>
          <p:cNvPr id="6" name="TextBox 5">
            <a:extLst>
              <a:ext uri="{FF2B5EF4-FFF2-40B4-BE49-F238E27FC236}">
                <a16:creationId xmlns:a16="http://schemas.microsoft.com/office/drawing/2014/main" id="{1D8E9EDC-324F-3CC7-B2E1-32691AF6E3F8}"/>
              </a:ext>
            </a:extLst>
          </p:cNvPr>
          <p:cNvSpPr txBox="1"/>
          <p:nvPr/>
        </p:nvSpPr>
        <p:spPr>
          <a:xfrm>
            <a:off x="105529" y="5638149"/>
            <a:ext cx="1299253"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(Teaching Health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Centers)</a:t>
            </a:r>
          </a:p>
        </p:txBody>
      </p:sp>
    </p:spTree>
    <p:extLst>
      <p:ext uri="{BB962C8B-B14F-4D97-AF65-F5344CB8AC3E}">
        <p14:creationId xmlns:p14="http://schemas.microsoft.com/office/powerpoint/2010/main" val="2624841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8449F-4BDC-1169-A6BD-E199D99B296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DEC86C2-389A-252B-1712-3A6049144794}"/>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Poppins" panose="00000500000000000000" pitchFamily="2" charset="0"/>
                <a:ea typeface="+mn-ea"/>
                <a:cs typeface="Poppins" panose="00000500000000000000" pitchFamily="2" charset="0"/>
              </a:rPr>
              <a:t>www.nachc.org</a:t>
            </a:r>
          </a:p>
        </p:txBody>
      </p:sp>
      <p:sp>
        <p:nvSpPr>
          <p:cNvPr id="3" name="Slide Number Placeholder 2">
            <a:extLst>
              <a:ext uri="{FF2B5EF4-FFF2-40B4-BE49-F238E27FC236}">
                <a16:creationId xmlns:a16="http://schemas.microsoft.com/office/drawing/2014/main" id="{55A9BC89-7E75-DB9E-1CB3-70214419E045}"/>
              </a:ext>
            </a:extLst>
          </p:cNvPr>
          <p:cNvSpPr>
            <a:spLocks noGrp="1"/>
          </p:cNvSpPr>
          <p:nvPr>
            <p:ph type="sldNum" sz="quarter" idx="11"/>
          </p:nvPr>
        </p:nvSpPr>
        <p:spPr>
          <a:xfrm>
            <a:off x="10143392" y="6356350"/>
            <a:ext cx="121040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56082"/>
                </a:solidFill>
                <a:effectLst/>
                <a:uLnTx/>
                <a:uFillTx/>
                <a:latin typeface="Poppins" panose="00000500000000000000" pitchFamily="2" charset="0"/>
                <a:ea typeface="+mn-ea"/>
                <a:cs typeface="Poppins" panose="00000500000000000000" pitchFamily="2" charset="0"/>
              </a:rPr>
              <a:t>|</a:t>
            </a:r>
            <a:r>
              <a:rPr kumimoji="0" lang="en-US" sz="1200" b="0" i="0" u="none" strike="noStrike" kern="1200" cap="none" spc="0" normalizeH="0" baseline="0" noProof="0">
                <a:ln>
                  <a:noFill/>
                </a:ln>
                <a:solidFill>
                  <a:prstClr val="black">
                    <a:tint val="82000"/>
                  </a:prstClr>
                </a:solidFill>
                <a:effectLst/>
                <a:uLnTx/>
                <a:uFillTx/>
                <a:latin typeface="Poppins" panose="00000500000000000000" pitchFamily="2" charset="0"/>
                <a:ea typeface="+mn-ea"/>
                <a:cs typeface="Poppins" panose="00000500000000000000" pitchFamily="2" charset="0"/>
              </a:rPr>
              <a:t> </a:t>
            </a:r>
            <a:fld id="{E1AB07C4-F4AD-C942-BAEA-67B4CA5A8891}" type="slidenum">
              <a:rPr kumimoji="0" lang="en-US" sz="1200" b="0" i="0" u="none" strike="noStrike" kern="1200" cap="none" spc="0" normalizeH="0" baseline="0" noProof="0" smtClean="0">
                <a:ln>
                  <a:noFill/>
                </a:ln>
                <a:solidFill>
                  <a:srgbClr val="0E2841"/>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E2841"/>
              </a:solidFill>
              <a:effectLst/>
              <a:uLnTx/>
              <a:uFillTx/>
              <a:latin typeface="Poppins" panose="00000500000000000000" pitchFamily="2" charset="0"/>
              <a:ea typeface="+mn-ea"/>
              <a:cs typeface="Poppins" panose="00000500000000000000" pitchFamily="2" charset="0"/>
            </a:endParaRPr>
          </a:p>
        </p:txBody>
      </p:sp>
      <p:sp>
        <p:nvSpPr>
          <p:cNvPr id="11" name="Title 10">
            <a:extLst>
              <a:ext uri="{FF2B5EF4-FFF2-40B4-BE49-F238E27FC236}">
                <a16:creationId xmlns:a16="http://schemas.microsoft.com/office/drawing/2014/main" id="{D9C66A04-BC2E-618D-AEA6-365D00284222}"/>
              </a:ext>
            </a:extLst>
          </p:cNvPr>
          <p:cNvSpPr>
            <a:spLocks noGrp="1"/>
          </p:cNvSpPr>
          <p:nvPr>
            <p:ph type="title"/>
          </p:nvPr>
        </p:nvSpPr>
        <p:spPr>
          <a:xfrm>
            <a:off x="530234" y="244475"/>
            <a:ext cx="9545099" cy="606552"/>
          </a:xfrm>
        </p:spPr>
        <p:txBody>
          <a:bodyPr anchor="ctr"/>
          <a:lstStyle/>
          <a:p>
            <a:r>
              <a:rPr lang="en-US" sz="4400">
                <a:latin typeface="+mn-lt"/>
                <a:cs typeface="Poppins" panose="00000500000000000000" pitchFamily="2" charset="0"/>
              </a:rPr>
              <a:t>THCGME Funding History &amp; Future</a:t>
            </a:r>
          </a:p>
        </p:txBody>
      </p:sp>
      <p:graphicFrame>
        <p:nvGraphicFramePr>
          <p:cNvPr id="6" name="Chart 5">
            <a:extLst>
              <a:ext uri="{FF2B5EF4-FFF2-40B4-BE49-F238E27FC236}">
                <a16:creationId xmlns:a16="http://schemas.microsoft.com/office/drawing/2014/main" id="{3A2CB52E-81D6-1AE3-4ED4-1AFF8BFBAEAE}"/>
              </a:ext>
            </a:extLst>
          </p:cNvPr>
          <p:cNvGraphicFramePr/>
          <p:nvPr/>
        </p:nvGraphicFramePr>
        <p:xfrm>
          <a:off x="530234" y="795216"/>
          <a:ext cx="10823565" cy="552873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63F5950A-9C69-A90C-CEE2-1854753340DE}"/>
              </a:ext>
            </a:extLst>
          </p:cNvPr>
          <p:cNvSpPr/>
          <p:nvPr/>
        </p:nvSpPr>
        <p:spPr>
          <a:xfrm>
            <a:off x="6484390" y="1219206"/>
            <a:ext cx="945468" cy="365124"/>
          </a:xfrm>
          <a:prstGeom prst="rect">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panose="02110004020202020204"/>
                <a:ea typeface="+mn-ea"/>
                <a:cs typeface="+mn-cs"/>
              </a:rPr>
              <a:t>ARP</a:t>
            </a:r>
          </a:p>
        </p:txBody>
      </p:sp>
      <p:sp>
        <p:nvSpPr>
          <p:cNvPr id="8" name="Rectangle: Rounded Corners 7">
            <a:extLst>
              <a:ext uri="{FF2B5EF4-FFF2-40B4-BE49-F238E27FC236}">
                <a16:creationId xmlns:a16="http://schemas.microsoft.com/office/drawing/2014/main" id="{8605A829-F80E-00B7-7ED6-AF51908424D3}"/>
              </a:ext>
            </a:extLst>
          </p:cNvPr>
          <p:cNvSpPr/>
          <p:nvPr/>
        </p:nvSpPr>
        <p:spPr>
          <a:xfrm>
            <a:off x="1882120" y="5609090"/>
            <a:ext cx="2286000" cy="323492"/>
          </a:xfrm>
          <a:prstGeom prst="round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Rounded Corners 8">
            <a:extLst>
              <a:ext uri="{FF2B5EF4-FFF2-40B4-BE49-F238E27FC236}">
                <a16:creationId xmlns:a16="http://schemas.microsoft.com/office/drawing/2014/main" id="{B03BA951-D492-E979-E7AD-A901BCE30E26}"/>
              </a:ext>
            </a:extLst>
          </p:cNvPr>
          <p:cNvSpPr/>
          <p:nvPr/>
        </p:nvSpPr>
        <p:spPr>
          <a:xfrm>
            <a:off x="4188655" y="5609090"/>
            <a:ext cx="914400" cy="323492"/>
          </a:xfrm>
          <a:prstGeom prst="round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Rounded Corners 9">
            <a:extLst>
              <a:ext uri="{FF2B5EF4-FFF2-40B4-BE49-F238E27FC236}">
                <a16:creationId xmlns:a16="http://schemas.microsoft.com/office/drawing/2014/main" id="{C497F9A4-0EB5-EC12-E038-722128C16B6D}"/>
              </a:ext>
            </a:extLst>
          </p:cNvPr>
          <p:cNvSpPr/>
          <p:nvPr/>
        </p:nvSpPr>
        <p:spPr>
          <a:xfrm>
            <a:off x="5120641" y="5602061"/>
            <a:ext cx="914400" cy="330521"/>
          </a:xfrm>
          <a:prstGeom prst="round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Rounded Corners 11">
            <a:extLst>
              <a:ext uri="{FF2B5EF4-FFF2-40B4-BE49-F238E27FC236}">
                <a16:creationId xmlns:a16="http://schemas.microsoft.com/office/drawing/2014/main" id="{754A180A-C57A-7519-B9E3-45F1AA9CC551}"/>
              </a:ext>
            </a:extLst>
          </p:cNvPr>
          <p:cNvSpPr/>
          <p:nvPr/>
        </p:nvSpPr>
        <p:spPr>
          <a:xfrm>
            <a:off x="6055408" y="5609944"/>
            <a:ext cx="457200" cy="329667"/>
          </a:xfrm>
          <a:prstGeom prst="round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Rounded Corners 12">
            <a:extLst>
              <a:ext uri="{FF2B5EF4-FFF2-40B4-BE49-F238E27FC236}">
                <a16:creationId xmlns:a16="http://schemas.microsoft.com/office/drawing/2014/main" id="{09F23B04-073A-029E-E47F-0A4AFA499EFC}"/>
              </a:ext>
            </a:extLst>
          </p:cNvPr>
          <p:cNvSpPr/>
          <p:nvPr/>
        </p:nvSpPr>
        <p:spPr>
          <a:xfrm>
            <a:off x="6530194" y="5609944"/>
            <a:ext cx="1371600" cy="329667"/>
          </a:xfrm>
          <a:prstGeom prst="round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Rounded Corners 13">
            <a:extLst>
              <a:ext uri="{FF2B5EF4-FFF2-40B4-BE49-F238E27FC236}">
                <a16:creationId xmlns:a16="http://schemas.microsoft.com/office/drawing/2014/main" id="{2C57C33C-8404-6CD4-68E7-C65FC5751303}"/>
              </a:ext>
            </a:extLst>
          </p:cNvPr>
          <p:cNvSpPr/>
          <p:nvPr/>
        </p:nvSpPr>
        <p:spPr>
          <a:xfrm>
            <a:off x="7901794" y="5610852"/>
            <a:ext cx="577158" cy="329667"/>
          </a:xfrm>
          <a:prstGeom prst="round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Rectangle: Rounded Corners 3">
            <a:extLst>
              <a:ext uri="{FF2B5EF4-FFF2-40B4-BE49-F238E27FC236}">
                <a16:creationId xmlns:a16="http://schemas.microsoft.com/office/drawing/2014/main" id="{1124E99F-E22E-2A2F-5015-190370233CF8}"/>
              </a:ext>
            </a:extLst>
          </p:cNvPr>
          <p:cNvSpPr/>
          <p:nvPr/>
        </p:nvSpPr>
        <p:spPr>
          <a:xfrm>
            <a:off x="8478952" y="5610852"/>
            <a:ext cx="495355" cy="329667"/>
          </a:xfrm>
          <a:prstGeom prst="round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66923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7C701-71B6-9C08-3588-1253F10A0AA9}"/>
            </a:ext>
          </a:extLst>
        </p:cNvPr>
        <p:cNvGrpSpPr/>
        <p:nvPr/>
      </p:nvGrpSpPr>
      <p:grpSpPr>
        <a:xfrm>
          <a:off x="0" y="0"/>
          <a:ext cx="0" cy="0"/>
          <a:chOff x="0" y="0"/>
          <a:chExt cx="0" cy="0"/>
        </a:xfrm>
      </p:grpSpPr>
      <p:pic>
        <p:nvPicPr>
          <p:cNvPr id="2" name="object 6">
            <a:extLst>
              <a:ext uri="{FF2B5EF4-FFF2-40B4-BE49-F238E27FC236}">
                <a16:creationId xmlns:a16="http://schemas.microsoft.com/office/drawing/2014/main" id="{B8BD4E55-D360-5B57-8CD1-2A7EBF081DD1}"/>
              </a:ext>
            </a:extLst>
          </p:cNvPr>
          <p:cNvPicPr/>
          <p:nvPr/>
        </p:nvPicPr>
        <p:blipFill>
          <a:blip r:embed="rId3" cstate="print"/>
          <a:stretch>
            <a:fillRect/>
          </a:stretch>
        </p:blipFill>
        <p:spPr>
          <a:xfrm>
            <a:off x="576511" y="6275907"/>
            <a:ext cx="1306184" cy="290332"/>
          </a:xfrm>
          <a:prstGeom prst="rect">
            <a:avLst/>
          </a:prstGeom>
        </p:spPr>
      </p:pic>
      <p:sp>
        <p:nvSpPr>
          <p:cNvPr id="4" name="Shape 0">
            <a:extLst>
              <a:ext uri="{FF2B5EF4-FFF2-40B4-BE49-F238E27FC236}">
                <a16:creationId xmlns:a16="http://schemas.microsoft.com/office/drawing/2014/main" id="{5DB73C4C-FA47-30C7-D3AA-28D7D78C7CF8}"/>
              </a:ext>
            </a:extLst>
          </p:cNvPr>
          <p:cNvSpPr/>
          <p:nvPr/>
        </p:nvSpPr>
        <p:spPr>
          <a:xfrm>
            <a:off x="0" y="0"/>
            <a:ext cx="12192000" cy="97536"/>
          </a:xfrm>
          <a:prstGeom prst="rect">
            <a:avLst/>
          </a:prstGeom>
          <a:solidFill>
            <a:srgbClr val="003C6A"/>
          </a:solidFill>
          <a:ln w="12700">
            <a:solidFill>
              <a:srgbClr val="003C6A"/>
            </a:solidFill>
            <a:prstDash val="soli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5" name="Shape 1">
            <a:extLst>
              <a:ext uri="{FF2B5EF4-FFF2-40B4-BE49-F238E27FC236}">
                <a16:creationId xmlns:a16="http://schemas.microsoft.com/office/drawing/2014/main" id="{C3AEE34A-2725-98B3-31EC-E4379353F357}"/>
              </a:ext>
            </a:extLst>
          </p:cNvPr>
          <p:cNvSpPr/>
          <p:nvPr/>
        </p:nvSpPr>
        <p:spPr>
          <a:xfrm>
            <a:off x="9349" y="42672"/>
            <a:ext cx="5242560" cy="6772656"/>
          </a:xfrm>
          <a:prstGeom prst="rect">
            <a:avLst/>
          </a:prstGeom>
          <a:solidFill>
            <a:srgbClr val="003C6A"/>
          </a:solidFill>
          <a:ln w="12700">
            <a:solidFill>
              <a:srgbClr val="003C6A"/>
            </a:solidFill>
            <a:prstDash val="soli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7" name="Text 2">
            <a:extLst>
              <a:ext uri="{FF2B5EF4-FFF2-40B4-BE49-F238E27FC236}">
                <a16:creationId xmlns:a16="http://schemas.microsoft.com/office/drawing/2014/main" id="{76E29487-BDB9-0667-856E-4CAFBF0D92E0}"/>
              </a:ext>
            </a:extLst>
          </p:cNvPr>
          <p:cNvSpPr/>
          <p:nvPr/>
        </p:nvSpPr>
        <p:spPr>
          <a:xfrm>
            <a:off x="341376" y="85344"/>
            <a:ext cx="4511040" cy="792480"/>
          </a:xfrm>
          <a:prstGeom prst="rect">
            <a:avLst/>
          </a:prstGeom>
          <a:noFill/>
          <a:ln/>
        </p:spPr>
        <p:txBody>
          <a:bodyPr wrap="square"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0" cap="none" spc="0" normalizeH="0" baseline="0" noProof="0">
                <a:ln>
                  <a:noFill/>
                </a:ln>
                <a:solidFill>
                  <a:srgbClr val="FFFFFF"/>
                </a:solidFill>
                <a:effectLst/>
                <a:uLnTx/>
                <a:uFillTx/>
                <a:latin typeface="Poppins" pitchFamily="34" charset="0"/>
                <a:ea typeface="Poppins" pitchFamily="34" charset="-122"/>
                <a:cs typeface="Poppins" pitchFamily="34" charset="-120"/>
              </a:rPr>
              <a:t>Proven Success</a:t>
            </a:r>
            <a:endParaRPr kumimoji="0" lang="en-US" sz="3733"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8" name="Text 3">
            <a:extLst>
              <a:ext uri="{FF2B5EF4-FFF2-40B4-BE49-F238E27FC236}">
                <a16:creationId xmlns:a16="http://schemas.microsoft.com/office/drawing/2014/main" id="{D6D321EE-E742-F3FB-5725-81D322C4AF28}"/>
              </a:ext>
            </a:extLst>
          </p:cNvPr>
          <p:cNvSpPr/>
          <p:nvPr/>
        </p:nvSpPr>
        <p:spPr>
          <a:xfrm>
            <a:off x="388235" y="803276"/>
            <a:ext cx="4511040" cy="609600"/>
          </a:xfrm>
          <a:prstGeom prst="rect">
            <a:avLst/>
          </a:prstGeom>
          <a:noFill/>
          <a:ln/>
        </p:spPr>
        <p:txBody>
          <a:bodyPr wrap="square"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933" b="0" i="0" u="none" strike="noStrike" kern="0" cap="none" spc="0" normalizeH="0" baseline="0" noProof="0">
                <a:ln>
                  <a:noFill/>
                </a:ln>
                <a:solidFill>
                  <a:prstClr val="white"/>
                </a:solidFill>
                <a:effectLst/>
                <a:uLnTx/>
                <a:uFillTx/>
                <a:latin typeface="Poppins" pitchFamily="34" charset="0"/>
                <a:ea typeface="Poppins" pitchFamily="34" charset="-122"/>
                <a:cs typeface="Poppins" pitchFamily="34" charset="-120"/>
              </a:rPr>
              <a:t>of THCGME</a:t>
            </a:r>
            <a:endParaRPr kumimoji="0" lang="en-US" sz="2933"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9" name="Shape 4">
            <a:extLst>
              <a:ext uri="{FF2B5EF4-FFF2-40B4-BE49-F238E27FC236}">
                <a16:creationId xmlns:a16="http://schemas.microsoft.com/office/drawing/2014/main" id="{C74F8336-3DA7-4DCB-C5EB-FF0AB0EB68B4}"/>
              </a:ext>
            </a:extLst>
          </p:cNvPr>
          <p:cNvSpPr/>
          <p:nvPr/>
        </p:nvSpPr>
        <p:spPr>
          <a:xfrm>
            <a:off x="268224" y="1509023"/>
            <a:ext cx="4511040" cy="792480"/>
          </a:xfrm>
          <a:prstGeom prst="rect">
            <a:avLst/>
          </a:prstGeom>
          <a:solidFill>
            <a:srgbClr val="007CA4"/>
          </a:solidFill>
          <a:ln/>
          <a:effectLst>
            <a:outerShdw blurRad="50800" dist="25400" dir="8100000" algn="bl" rotWithShape="0">
              <a:srgbClr val="000000">
                <a:alpha val="18000"/>
              </a:srgbClr>
            </a:outerShdw>
          </a:effec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10" name="Text 5">
            <a:extLst>
              <a:ext uri="{FF2B5EF4-FFF2-40B4-BE49-F238E27FC236}">
                <a16:creationId xmlns:a16="http://schemas.microsoft.com/office/drawing/2014/main" id="{14D28ACF-8161-E1E0-F865-F3B0191FA374}"/>
              </a:ext>
            </a:extLst>
          </p:cNvPr>
          <p:cNvSpPr/>
          <p:nvPr/>
        </p:nvSpPr>
        <p:spPr>
          <a:xfrm>
            <a:off x="341376" y="1533407"/>
            <a:ext cx="1584960" cy="731520"/>
          </a:xfrm>
          <a:prstGeom prst="rect">
            <a:avLst/>
          </a:prstGeom>
          <a:noFill/>
          <a:ln/>
        </p:spPr>
        <p:txBody>
          <a:bodyPr wrap="square" lIns="67733" tIns="67733" rIns="67733" bIns="67733"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prstClr val="white"/>
                </a:solidFill>
                <a:effectLst/>
                <a:uLnTx/>
                <a:uFillTx/>
                <a:latin typeface="Poppins" pitchFamily="34" charset="0"/>
                <a:ea typeface="Poppins" pitchFamily="34" charset="-122"/>
                <a:cs typeface="Poppins" pitchFamily="34" charset="-120"/>
              </a:rPr>
              <a:t>3,000+</a:t>
            </a:r>
            <a:endParaRPr kumimoji="0" lang="en-US" sz="24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11" name="Text 6">
            <a:extLst>
              <a:ext uri="{FF2B5EF4-FFF2-40B4-BE49-F238E27FC236}">
                <a16:creationId xmlns:a16="http://schemas.microsoft.com/office/drawing/2014/main" id="{59B7CB54-F3D3-1F42-C5DB-05E2C6E84EA3}"/>
              </a:ext>
            </a:extLst>
          </p:cNvPr>
          <p:cNvSpPr/>
          <p:nvPr/>
        </p:nvSpPr>
        <p:spPr>
          <a:xfrm>
            <a:off x="1975104" y="1533407"/>
            <a:ext cx="2682240" cy="731520"/>
          </a:xfrm>
          <a:prstGeom prst="rect">
            <a:avLst/>
          </a:prstGeom>
          <a:noFill/>
          <a:ln/>
        </p:spPr>
        <p:txBody>
          <a:bodyPr wrap="square" lIns="67733" tIns="67733" rIns="67733" bIns="67733"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Poppins" pitchFamily="34" charset="0"/>
                <a:ea typeface="Poppins" pitchFamily="34" charset="-122"/>
                <a:cs typeface="Poppins" pitchFamily="34" charset="-120"/>
              </a:rPr>
              <a:t>Graduates trained at a THC since 2011</a:t>
            </a:r>
            <a:endParaRPr kumimoji="0" lang="en-US" sz="16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12" name="Shape 7">
            <a:extLst>
              <a:ext uri="{FF2B5EF4-FFF2-40B4-BE49-F238E27FC236}">
                <a16:creationId xmlns:a16="http://schemas.microsoft.com/office/drawing/2014/main" id="{537EFCE3-08FC-796F-24F4-DEAFF586EBED}"/>
              </a:ext>
            </a:extLst>
          </p:cNvPr>
          <p:cNvSpPr/>
          <p:nvPr/>
        </p:nvSpPr>
        <p:spPr>
          <a:xfrm>
            <a:off x="268224" y="2386847"/>
            <a:ext cx="4511040" cy="792480"/>
          </a:xfrm>
          <a:prstGeom prst="rect">
            <a:avLst/>
          </a:prstGeom>
          <a:solidFill>
            <a:srgbClr val="007CA4"/>
          </a:solidFill>
          <a:ln/>
          <a:effectLst>
            <a:outerShdw blurRad="50800" dist="25400" dir="8100000" algn="bl" rotWithShape="0">
              <a:srgbClr val="000000">
                <a:alpha val="18000"/>
              </a:srgbClr>
            </a:outerShdw>
          </a:effec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13" name="Text 8">
            <a:extLst>
              <a:ext uri="{FF2B5EF4-FFF2-40B4-BE49-F238E27FC236}">
                <a16:creationId xmlns:a16="http://schemas.microsoft.com/office/drawing/2014/main" id="{93632893-7BF4-D195-B59D-96B985E4ABD6}"/>
              </a:ext>
            </a:extLst>
          </p:cNvPr>
          <p:cNvSpPr/>
          <p:nvPr/>
        </p:nvSpPr>
        <p:spPr>
          <a:xfrm>
            <a:off x="341376" y="2411231"/>
            <a:ext cx="1584960" cy="731520"/>
          </a:xfrm>
          <a:prstGeom prst="rect">
            <a:avLst/>
          </a:prstGeom>
          <a:noFill/>
          <a:ln/>
        </p:spPr>
        <p:txBody>
          <a:bodyPr wrap="square" lIns="67733" tIns="67733" rIns="67733" bIns="67733"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prstClr val="white"/>
                </a:solidFill>
                <a:effectLst/>
                <a:uLnTx/>
                <a:uFillTx/>
                <a:latin typeface="Poppins" pitchFamily="34" charset="0"/>
                <a:ea typeface="Poppins" pitchFamily="34" charset="-122"/>
                <a:cs typeface="Poppins" pitchFamily="34" charset="-120"/>
              </a:rPr>
              <a:t>85%</a:t>
            </a:r>
            <a:endParaRPr kumimoji="0" lang="en-US" sz="24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14" name="Text 9">
            <a:extLst>
              <a:ext uri="{FF2B5EF4-FFF2-40B4-BE49-F238E27FC236}">
                <a16:creationId xmlns:a16="http://schemas.microsoft.com/office/drawing/2014/main" id="{76500B58-6067-1DB3-82B8-E0BEF83FE53A}"/>
              </a:ext>
            </a:extLst>
          </p:cNvPr>
          <p:cNvSpPr/>
          <p:nvPr/>
        </p:nvSpPr>
        <p:spPr>
          <a:xfrm>
            <a:off x="1975104" y="2411231"/>
            <a:ext cx="2682240" cy="731520"/>
          </a:xfrm>
          <a:prstGeom prst="rect">
            <a:avLst/>
          </a:prstGeom>
          <a:noFill/>
          <a:ln/>
        </p:spPr>
        <p:txBody>
          <a:bodyPr wrap="square" lIns="67733" tIns="67733" rIns="67733" bIns="67733"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Poppins"/>
                <a:ea typeface="Poppins" pitchFamily="34" charset="-122"/>
                <a:cs typeface="Poppins"/>
              </a:rPr>
              <a:t>Work in communities with limited access to health care </a:t>
            </a:r>
            <a:endParaRPr kumimoji="0" lang="en-US" sz="1600" b="0" i="0" u="none" strike="noStrike" kern="0" cap="none" spc="0" normalizeH="0" baseline="0" noProof="0">
              <a:ln>
                <a:noFill/>
              </a:ln>
              <a:solidFill>
                <a:srgbClr val="FFFFFF"/>
              </a:solidFill>
              <a:effectLst/>
              <a:uLnTx/>
              <a:uFillTx/>
              <a:latin typeface="Poppins"/>
              <a:ea typeface="+mn-ea"/>
              <a:cs typeface="Poppins"/>
            </a:endParaRPr>
          </a:p>
        </p:txBody>
      </p:sp>
      <p:sp>
        <p:nvSpPr>
          <p:cNvPr id="15" name="Shape 10">
            <a:extLst>
              <a:ext uri="{FF2B5EF4-FFF2-40B4-BE49-F238E27FC236}">
                <a16:creationId xmlns:a16="http://schemas.microsoft.com/office/drawing/2014/main" id="{BE335473-7E15-EC7F-5445-2D626AE2C0AE}"/>
              </a:ext>
            </a:extLst>
          </p:cNvPr>
          <p:cNvSpPr/>
          <p:nvPr/>
        </p:nvSpPr>
        <p:spPr>
          <a:xfrm>
            <a:off x="268224" y="3264671"/>
            <a:ext cx="4511040" cy="792480"/>
          </a:xfrm>
          <a:prstGeom prst="rect">
            <a:avLst/>
          </a:prstGeom>
          <a:solidFill>
            <a:srgbClr val="007CA4"/>
          </a:solidFill>
          <a:ln/>
          <a:effectLst>
            <a:outerShdw blurRad="50800" dist="25400" dir="8100000" algn="bl" rotWithShape="0">
              <a:srgbClr val="000000">
                <a:alpha val="18000"/>
              </a:srgbClr>
            </a:outerShdw>
          </a:effec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16" name="Text 11">
            <a:extLst>
              <a:ext uri="{FF2B5EF4-FFF2-40B4-BE49-F238E27FC236}">
                <a16:creationId xmlns:a16="http://schemas.microsoft.com/office/drawing/2014/main" id="{3266B667-B646-2565-00A1-E2F8D763E7D7}"/>
              </a:ext>
            </a:extLst>
          </p:cNvPr>
          <p:cNvSpPr/>
          <p:nvPr/>
        </p:nvSpPr>
        <p:spPr>
          <a:xfrm>
            <a:off x="341376" y="3289055"/>
            <a:ext cx="1584960" cy="731520"/>
          </a:xfrm>
          <a:prstGeom prst="rect">
            <a:avLst/>
          </a:prstGeom>
          <a:noFill/>
          <a:ln/>
        </p:spPr>
        <p:txBody>
          <a:bodyPr wrap="square" lIns="67733" tIns="67733" rIns="67733" bIns="67733"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prstClr val="white"/>
                </a:solidFill>
                <a:effectLst/>
                <a:uLnTx/>
                <a:uFillTx/>
                <a:latin typeface="Poppins" pitchFamily="34" charset="0"/>
                <a:ea typeface="Poppins" pitchFamily="34" charset="-122"/>
                <a:cs typeface="Poppins" pitchFamily="34" charset="-120"/>
              </a:rPr>
              <a:t>13%</a:t>
            </a:r>
            <a:endParaRPr kumimoji="0" lang="en-US" sz="24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17" name="Text 12">
            <a:extLst>
              <a:ext uri="{FF2B5EF4-FFF2-40B4-BE49-F238E27FC236}">
                <a16:creationId xmlns:a16="http://schemas.microsoft.com/office/drawing/2014/main" id="{80236DF8-39FB-16A0-5760-97A4DBD5554B}"/>
              </a:ext>
            </a:extLst>
          </p:cNvPr>
          <p:cNvSpPr/>
          <p:nvPr/>
        </p:nvSpPr>
        <p:spPr>
          <a:xfrm>
            <a:off x="1975104" y="3289055"/>
            <a:ext cx="2682240" cy="731520"/>
          </a:xfrm>
          <a:prstGeom prst="rect">
            <a:avLst/>
          </a:prstGeom>
          <a:noFill/>
          <a:ln/>
        </p:spPr>
        <p:txBody>
          <a:bodyPr wrap="square" lIns="67733" tIns="67733" rIns="67733" bIns="67733"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Poppins" pitchFamily="34" charset="0"/>
                <a:ea typeface="Poppins" pitchFamily="34" charset="-122"/>
                <a:cs typeface="Poppins" pitchFamily="34" charset="-120"/>
              </a:rPr>
              <a:t>Working in rural areas</a:t>
            </a:r>
            <a:endParaRPr kumimoji="0" lang="en-US" sz="16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18" name="Shape 13">
            <a:extLst>
              <a:ext uri="{FF2B5EF4-FFF2-40B4-BE49-F238E27FC236}">
                <a16:creationId xmlns:a16="http://schemas.microsoft.com/office/drawing/2014/main" id="{0B2F8969-6EA0-4C91-3B91-E061F389BE67}"/>
              </a:ext>
            </a:extLst>
          </p:cNvPr>
          <p:cNvSpPr/>
          <p:nvPr/>
        </p:nvSpPr>
        <p:spPr>
          <a:xfrm>
            <a:off x="268224" y="4125905"/>
            <a:ext cx="4511040" cy="792480"/>
          </a:xfrm>
          <a:prstGeom prst="rect">
            <a:avLst/>
          </a:prstGeom>
          <a:solidFill>
            <a:srgbClr val="007CA4"/>
          </a:solidFill>
          <a:ln/>
          <a:effectLst>
            <a:outerShdw blurRad="50800" dist="25400" dir="8100000" algn="bl" rotWithShape="0">
              <a:srgbClr val="000000">
                <a:alpha val="18000"/>
              </a:srgbClr>
            </a:outerShdw>
          </a:effec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19" name="Text 14">
            <a:extLst>
              <a:ext uri="{FF2B5EF4-FFF2-40B4-BE49-F238E27FC236}">
                <a16:creationId xmlns:a16="http://schemas.microsoft.com/office/drawing/2014/main" id="{FBA6BC8B-EA41-096F-1DD4-C2F448E32C7D}"/>
              </a:ext>
            </a:extLst>
          </p:cNvPr>
          <p:cNvSpPr/>
          <p:nvPr/>
        </p:nvSpPr>
        <p:spPr>
          <a:xfrm>
            <a:off x="341376" y="4166879"/>
            <a:ext cx="1584960" cy="731520"/>
          </a:xfrm>
          <a:prstGeom prst="rect">
            <a:avLst/>
          </a:prstGeom>
          <a:noFill/>
          <a:ln/>
        </p:spPr>
        <p:txBody>
          <a:bodyPr wrap="square" lIns="67733" tIns="67733" rIns="67733" bIns="67733"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prstClr val="white"/>
                </a:solidFill>
                <a:effectLst/>
                <a:uLnTx/>
                <a:uFillTx/>
                <a:latin typeface="Poppins" pitchFamily="34" charset="0"/>
                <a:ea typeface="Poppins" pitchFamily="34" charset="-122"/>
                <a:cs typeface="Poppins" pitchFamily="34" charset="-120"/>
              </a:rPr>
              <a:t>$225M→$300M</a:t>
            </a:r>
            <a:endParaRPr kumimoji="0" lang="en-US" sz="24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20" name="Text 15">
            <a:extLst>
              <a:ext uri="{FF2B5EF4-FFF2-40B4-BE49-F238E27FC236}">
                <a16:creationId xmlns:a16="http://schemas.microsoft.com/office/drawing/2014/main" id="{3D121F0D-3FDE-C643-9869-E7DE63B29186}"/>
              </a:ext>
            </a:extLst>
          </p:cNvPr>
          <p:cNvSpPr/>
          <p:nvPr/>
        </p:nvSpPr>
        <p:spPr>
          <a:xfrm>
            <a:off x="1975104" y="4166879"/>
            <a:ext cx="2682240" cy="731520"/>
          </a:xfrm>
          <a:prstGeom prst="rect">
            <a:avLst/>
          </a:prstGeom>
          <a:noFill/>
          <a:ln/>
        </p:spPr>
        <p:txBody>
          <a:bodyPr wrap="square" lIns="67733" tIns="67733" rIns="67733" bIns="67733"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Poppins" pitchFamily="34" charset="0"/>
                <a:ea typeface="Poppins" pitchFamily="34" charset="-122"/>
                <a:cs typeface="Poppins" pitchFamily="34" charset="-120"/>
              </a:rPr>
              <a:t>Congressional funding FY26–FY29</a:t>
            </a:r>
            <a:endParaRPr kumimoji="0" lang="en-US" sz="16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21" name="Text 16">
            <a:extLst>
              <a:ext uri="{FF2B5EF4-FFF2-40B4-BE49-F238E27FC236}">
                <a16:creationId xmlns:a16="http://schemas.microsoft.com/office/drawing/2014/main" id="{35EBDB99-54A9-BD64-52F1-50110BEC2E79}"/>
              </a:ext>
            </a:extLst>
          </p:cNvPr>
          <p:cNvSpPr/>
          <p:nvPr/>
        </p:nvSpPr>
        <p:spPr>
          <a:xfrm>
            <a:off x="5610583" y="1533407"/>
            <a:ext cx="6339840" cy="609600"/>
          </a:xfrm>
          <a:prstGeom prst="rect">
            <a:avLst/>
          </a:prstGeom>
          <a:noFill/>
          <a:ln/>
        </p:spPr>
        <p:txBody>
          <a:bodyPr wrap="square"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003C6A"/>
                </a:solidFill>
                <a:effectLst/>
                <a:uLnTx/>
                <a:uFillTx/>
                <a:latin typeface="Poppins" pitchFamily="34" charset="0"/>
                <a:ea typeface="Poppins" pitchFamily="34" charset="-122"/>
                <a:cs typeface="Poppins" pitchFamily="34" charset="-120"/>
              </a:rPr>
              <a:t>Impact Reduction in Primary Care Shortages</a:t>
            </a:r>
            <a:endParaRPr kumimoji="0" lang="en-US" sz="2000" b="0" i="0" u="none" strike="noStrike" kern="0" cap="none" spc="0" normalizeH="0" baseline="0" noProof="0">
              <a:ln>
                <a:noFill/>
              </a:ln>
              <a:solidFill>
                <a:srgbClr val="FF0000"/>
              </a:solidFill>
              <a:effectLst/>
              <a:uLnTx/>
              <a:uFillTx/>
              <a:latin typeface="Aptos" panose="02110004020202020204"/>
              <a:ea typeface="+mn-ea"/>
              <a:cs typeface="+mn-cs"/>
            </a:endParaRPr>
          </a:p>
        </p:txBody>
      </p:sp>
      <p:sp>
        <p:nvSpPr>
          <p:cNvPr id="22" name="Shape 17">
            <a:extLst>
              <a:ext uri="{FF2B5EF4-FFF2-40B4-BE49-F238E27FC236}">
                <a16:creationId xmlns:a16="http://schemas.microsoft.com/office/drawing/2014/main" id="{FDA7D269-C4DD-1C26-B7E9-8C82541A2791}"/>
              </a:ext>
            </a:extLst>
          </p:cNvPr>
          <p:cNvSpPr/>
          <p:nvPr/>
        </p:nvSpPr>
        <p:spPr>
          <a:xfrm>
            <a:off x="5939767" y="3849887"/>
            <a:ext cx="1341120" cy="768096"/>
          </a:xfrm>
          <a:prstGeom prst="rect">
            <a:avLst/>
          </a:prstGeom>
          <a:solidFill>
            <a:srgbClr val="006E7F"/>
          </a:solidFill>
          <a:ln w="12700">
            <a:solidFill>
              <a:srgbClr val="006E7F"/>
            </a:solidFill>
            <a:prstDash val="soli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23" name="Text 18">
            <a:extLst>
              <a:ext uri="{FF2B5EF4-FFF2-40B4-BE49-F238E27FC236}">
                <a16:creationId xmlns:a16="http://schemas.microsoft.com/office/drawing/2014/main" id="{FAFC3CEA-894A-17F1-A4AF-DE20EBDECA1E}"/>
              </a:ext>
            </a:extLst>
          </p:cNvPr>
          <p:cNvSpPr/>
          <p:nvPr/>
        </p:nvSpPr>
        <p:spPr>
          <a:xfrm>
            <a:off x="5939767" y="3484127"/>
            <a:ext cx="1341120" cy="341376"/>
          </a:xfrm>
          <a:prstGeom prst="rect">
            <a:avLst/>
          </a:prstGeom>
          <a:noFill/>
          <a:ln/>
        </p:spPr>
        <p:txBody>
          <a:bodyPr wrap="square"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733" b="1" i="0" u="none" strike="noStrike" kern="0" cap="none" spc="0" normalizeH="0" baseline="0" noProof="0">
                <a:ln>
                  <a:noFill/>
                </a:ln>
                <a:solidFill>
                  <a:srgbClr val="006E7F"/>
                </a:solidFill>
                <a:effectLst/>
                <a:uLnTx/>
                <a:uFillTx/>
                <a:latin typeface="Poppins" pitchFamily="34" charset="0"/>
                <a:ea typeface="Poppins" pitchFamily="34" charset="-122"/>
                <a:cs typeface="Poppins" pitchFamily="34" charset="-120"/>
              </a:rPr>
              <a:t>2.1%</a:t>
            </a:r>
            <a:endParaRPr kumimoji="0" lang="en-US" sz="1733"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24" name="Text 19">
            <a:extLst>
              <a:ext uri="{FF2B5EF4-FFF2-40B4-BE49-F238E27FC236}">
                <a16:creationId xmlns:a16="http://schemas.microsoft.com/office/drawing/2014/main" id="{01705416-7E6C-E0B8-B118-535C97A83E79}"/>
              </a:ext>
            </a:extLst>
          </p:cNvPr>
          <p:cNvSpPr/>
          <p:nvPr/>
        </p:nvSpPr>
        <p:spPr>
          <a:xfrm>
            <a:off x="5817847" y="4654559"/>
            <a:ext cx="1584960" cy="609600"/>
          </a:xfrm>
          <a:prstGeom prst="rect">
            <a:avLst/>
          </a:prstGeom>
          <a:noFill/>
          <a:ln/>
        </p:spPr>
        <p:txBody>
          <a:bodyPr wrap="square"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Overall</a:t>
            </a:r>
            <a:endParaRPr kumimoji="0" lang="en-US" sz="1200" b="0" i="0" u="none" strike="noStrike" kern="0" cap="none" spc="0" normalizeH="0" baseline="0" noProof="0">
              <a:ln>
                <a:noFill/>
              </a:ln>
              <a:solidFill>
                <a:prstClr val="black"/>
              </a:solidFill>
              <a:effectLst/>
              <a:uLnTx/>
              <a:uFillTx/>
              <a:latin typeface="Aptos" panose="02110004020202020204"/>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Primary Care</a:t>
            </a:r>
            <a:endParaRPr kumimoji="0" lang="en-US" sz="12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25" name="Shape 20">
            <a:extLst>
              <a:ext uri="{FF2B5EF4-FFF2-40B4-BE49-F238E27FC236}">
                <a16:creationId xmlns:a16="http://schemas.microsoft.com/office/drawing/2014/main" id="{262D1A52-8E1F-7627-E233-3B088405FD9C}"/>
              </a:ext>
            </a:extLst>
          </p:cNvPr>
          <p:cNvSpPr/>
          <p:nvPr/>
        </p:nvSpPr>
        <p:spPr>
          <a:xfrm>
            <a:off x="7829527" y="2935487"/>
            <a:ext cx="1341120" cy="1682496"/>
          </a:xfrm>
          <a:prstGeom prst="rect">
            <a:avLst/>
          </a:prstGeom>
          <a:solidFill>
            <a:srgbClr val="00A896"/>
          </a:solidFill>
          <a:ln w="12700">
            <a:solidFill>
              <a:srgbClr val="00A896"/>
            </a:solidFill>
            <a:prstDash val="soli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26" name="Text 21">
            <a:extLst>
              <a:ext uri="{FF2B5EF4-FFF2-40B4-BE49-F238E27FC236}">
                <a16:creationId xmlns:a16="http://schemas.microsoft.com/office/drawing/2014/main" id="{8F0A1289-702F-04FD-956D-2BAAE1AA896B}"/>
              </a:ext>
            </a:extLst>
          </p:cNvPr>
          <p:cNvSpPr/>
          <p:nvPr/>
        </p:nvSpPr>
        <p:spPr>
          <a:xfrm>
            <a:off x="7829527" y="2569727"/>
            <a:ext cx="1341120" cy="341376"/>
          </a:xfrm>
          <a:prstGeom prst="rect">
            <a:avLst/>
          </a:prstGeom>
          <a:noFill/>
          <a:ln/>
        </p:spPr>
        <p:txBody>
          <a:bodyPr wrap="square"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733" b="1" i="0" u="none" strike="noStrike" kern="0" cap="none" spc="0" normalizeH="0" baseline="0" noProof="0">
                <a:ln>
                  <a:noFill/>
                </a:ln>
                <a:solidFill>
                  <a:srgbClr val="00A896"/>
                </a:solidFill>
                <a:effectLst/>
                <a:uLnTx/>
                <a:uFillTx/>
                <a:latin typeface="Poppins" pitchFamily="34" charset="0"/>
                <a:ea typeface="Poppins" pitchFamily="34" charset="-122"/>
                <a:cs typeface="Poppins" pitchFamily="34" charset="-120"/>
              </a:rPr>
              <a:t>4.6%</a:t>
            </a:r>
            <a:endParaRPr kumimoji="0" lang="en-US" sz="1733"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27" name="Text 22">
            <a:extLst>
              <a:ext uri="{FF2B5EF4-FFF2-40B4-BE49-F238E27FC236}">
                <a16:creationId xmlns:a16="http://schemas.microsoft.com/office/drawing/2014/main" id="{A33013E6-CBFA-22B6-E5EC-1125C3609A2F}"/>
              </a:ext>
            </a:extLst>
          </p:cNvPr>
          <p:cNvSpPr/>
          <p:nvPr/>
        </p:nvSpPr>
        <p:spPr>
          <a:xfrm>
            <a:off x="7707607" y="4654559"/>
            <a:ext cx="1584960" cy="609600"/>
          </a:xfrm>
          <a:prstGeom prst="rect">
            <a:avLst/>
          </a:prstGeom>
          <a:noFill/>
          <a:ln/>
        </p:spPr>
        <p:txBody>
          <a:bodyPr wrap="square"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Family</a:t>
            </a:r>
            <a:endParaRPr kumimoji="0" lang="en-US" sz="1200" b="0" i="0" u="none" strike="noStrike" kern="0" cap="none" spc="0" normalizeH="0" baseline="0" noProof="0">
              <a:ln>
                <a:noFill/>
              </a:ln>
              <a:solidFill>
                <a:prstClr val="black"/>
              </a:solidFill>
              <a:effectLst/>
              <a:uLnTx/>
              <a:uFillTx/>
              <a:latin typeface="Aptos" panose="02110004020202020204"/>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Medicine</a:t>
            </a:r>
            <a:endParaRPr kumimoji="0" lang="en-US" sz="12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28" name="Shape 23">
            <a:extLst>
              <a:ext uri="{FF2B5EF4-FFF2-40B4-BE49-F238E27FC236}">
                <a16:creationId xmlns:a16="http://schemas.microsoft.com/office/drawing/2014/main" id="{6B475904-D027-3275-E371-2C04332B8F7D}"/>
              </a:ext>
            </a:extLst>
          </p:cNvPr>
          <p:cNvSpPr/>
          <p:nvPr/>
        </p:nvSpPr>
        <p:spPr>
          <a:xfrm>
            <a:off x="9719287" y="3410975"/>
            <a:ext cx="1341120" cy="1207008"/>
          </a:xfrm>
          <a:prstGeom prst="rect">
            <a:avLst/>
          </a:prstGeom>
          <a:solidFill>
            <a:srgbClr val="007CA4"/>
          </a:solidFill>
          <a:ln w="12700">
            <a:solidFill>
              <a:srgbClr val="007CA4"/>
            </a:solidFill>
            <a:prstDash val="soli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29" name="Text 24">
            <a:extLst>
              <a:ext uri="{FF2B5EF4-FFF2-40B4-BE49-F238E27FC236}">
                <a16:creationId xmlns:a16="http://schemas.microsoft.com/office/drawing/2014/main" id="{2B0E1870-1C0B-D53F-75EC-7BBF2379138D}"/>
              </a:ext>
            </a:extLst>
          </p:cNvPr>
          <p:cNvSpPr/>
          <p:nvPr/>
        </p:nvSpPr>
        <p:spPr>
          <a:xfrm>
            <a:off x="9719287" y="3045215"/>
            <a:ext cx="1341120" cy="341376"/>
          </a:xfrm>
          <a:prstGeom prst="rect">
            <a:avLst/>
          </a:prstGeom>
          <a:noFill/>
          <a:ln/>
        </p:spPr>
        <p:txBody>
          <a:bodyPr wrap="square"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733" b="1" i="0" u="none" strike="noStrike" kern="0" cap="none" spc="0" normalizeH="0" baseline="0" noProof="0">
                <a:ln>
                  <a:noFill/>
                </a:ln>
                <a:solidFill>
                  <a:srgbClr val="007CA4"/>
                </a:solidFill>
                <a:effectLst/>
                <a:uLnTx/>
                <a:uFillTx/>
                <a:latin typeface="Poppins" pitchFamily="34" charset="0"/>
                <a:ea typeface="Poppins" pitchFamily="34" charset="-122"/>
                <a:cs typeface="Poppins" pitchFamily="34" charset="-120"/>
              </a:rPr>
              <a:t>3.3%</a:t>
            </a:r>
            <a:endParaRPr kumimoji="0" lang="en-US" sz="1733" b="0" i="0" u="none" strike="noStrike" kern="0" cap="none" spc="0" normalizeH="0" baseline="0" noProof="0">
              <a:ln>
                <a:noFill/>
              </a:ln>
              <a:solidFill>
                <a:srgbClr val="007CA4"/>
              </a:solidFill>
              <a:effectLst/>
              <a:uLnTx/>
              <a:uFillTx/>
              <a:latin typeface="Aptos" panose="02110004020202020204"/>
              <a:ea typeface="+mn-ea"/>
              <a:cs typeface="+mn-cs"/>
            </a:endParaRPr>
          </a:p>
        </p:txBody>
      </p:sp>
      <p:sp>
        <p:nvSpPr>
          <p:cNvPr id="30" name="Text 25">
            <a:extLst>
              <a:ext uri="{FF2B5EF4-FFF2-40B4-BE49-F238E27FC236}">
                <a16:creationId xmlns:a16="http://schemas.microsoft.com/office/drawing/2014/main" id="{E7464DBD-EF7E-9831-0C7F-397957B38767}"/>
              </a:ext>
            </a:extLst>
          </p:cNvPr>
          <p:cNvSpPr/>
          <p:nvPr/>
        </p:nvSpPr>
        <p:spPr>
          <a:xfrm>
            <a:off x="9597367" y="4654559"/>
            <a:ext cx="1584960" cy="609600"/>
          </a:xfrm>
          <a:prstGeom prst="rect">
            <a:avLst/>
          </a:prstGeom>
          <a:noFill/>
          <a:ln/>
        </p:spPr>
        <p:txBody>
          <a:bodyPr wrap="square"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Internal</a:t>
            </a:r>
            <a:endParaRPr kumimoji="0" lang="en-US" sz="1200" b="0" i="0" u="none" strike="noStrike" kern="0" cap="none" spc="0" normalizeH="0" baseline="0" noProof="0">
              <a:ln>
                <a:noFill/>
              </a:ln>
              <a:solidFill>
                <a:prstClr val="black"/>
              </a:solidFill>
              <a:effectLst/>
              <a:uLnTx/>
              <a:uFillTx/>
              <a:latin typeface="Aptos" panose="02110004020202020204"/>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A2342"/>
                </a:solidFill>
                <a:effectLst/>
                <a:uLnTx/>
                <a:uFillTx/>
                <a:latin typeface="Poppins" pitchFamily="34" charset="0"/>
                <a:ea typeface="Poppins" pitchFamily="34" charset="-122"/>
                <a:cs typeface="Poppins" pitchFamily="34" charset="-120"/>
              </a:rPr>
              <a:t>Medicine</a:t>
            </a:r>
            <a:endParaRPr kumimoji="0" lang="en-US" sz="12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36" name="Shape 31">
            <a:extLst>
              <a:ext uri="{FF2B5EF4-FFF2-40B4-BE49-F238E27FC236}">
                <a16:creationId xmlns:a16="http://schemas.microsoft.com/office/drawing/2014/main" id="{EE77D807-5AA9-8209-9B0A-371F14BC39D3}"/>
              </a:ext>
            </a:extLst>
          </p:cNvPr>
          <p:cNvSpPr/>
          <p:nvPr/>
        </p:nvSpPr>
        <p:spPr>
          <a:xfrm>
            <a:off x="69355" y="5985574"/>
            <a:ext cx="4709909" cy="290333"/>
          </a:xfrm>
          <a:prstGeom prst="rect">
            <a:avLst/>
          </a:prstGeom>
          <a:solidFill>
            <a:srgbClr val="003C6A"/>
          </a:solidFill>
          <a:ln w="12700">
            <a:solidFill>
              <a:srgbClr val="003C6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38" name="Shape 13">
            <a:extLst>
              <a:ext uri="{FF2B5EF4-FFF2-40B4-BE49-F238E27FC236}">
                <a16:creationId xmlns:a16="http://schemas.microsoft.com/office/drawing/2014/main" id="{F8333370-5465-A1CC-A4F8-A5F9FAC78749}"/>
              </a:ext>
            </a:extLst>
          </p:cNvPr>
          <p:cNvSpPr/>
          <p:nvPr/>
        </p:nvSpPr>
        <p:spPr>
          <a:xfrm>
            <a:off x="241577" y="5048629"/>
            <a:ext cx="4511040" cy="792480"/>
          </a:xfrm>
          <a:prstGeom prst="rect">
            <a:avLst/>
          </a:prstGeom>
          <a:solidFill>
            <a:srgbClr val="007CA4"/>
          </a:solidFill>
          <a:ln/>
          <a:effectLst>
            <a:outerShdw blurRad="50800" dist="25400" dir="8100000" algn="bl" rotWithShape="0">
              <a:srgbClr val="000000">
                <a:alpha val="18000"/>
              </a:srgbClr>
            </a:outerShdw>
          </a:effec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39" name="Text 14">
            <a:extLst>
              <a:ext uri="{FF2B5EF4-FFF2-40B4-BE49-F238E27FC236}">
                <a16:creationId xmlns:a16="http://schemas.microsoft.com/office/drawing/2014/main" id="{D0850838-16BC-A134-6DA3-86FB71CDFAE8}"/>
              </a:ext>
            </a:extLst>
          </p:cNvPr>
          <p:cNvSpPr/>
          <p:nvPr/>
        </p:nvSpPr>
        <p:spPr>
          <a:xfrm>
            <a:off x="314729" y="5089603"/>
            <a:ext cx="1584960" cy="731520"/>
          </a:xfrm>
          <a:prstGeom prst="rect">
            <a:avLst/>
          </a:prstGeom>
          <a:noFill/>
          <a:ln/>
        </p:spPr>
        <p:txBody>
          <a:bodyPr wrap="square" lIns="67733" tIns="67733" rIns="67733" bIns="67733"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prstClr val="white"/>
                </a:solidFill>
                <a:effectLst/>
                <a:uLnTx/>
                <a:uFillTx/>
                <a:latin typeface="Poppins" pitchFamily="34" charset="0"/>
                <a:ea typeface="Poppins" pitchFamily="34" charset="-122"/>
                <a:cs typeface="Poppins" pitchFamily="34" charset="-120"/>
              </a:rPr>
              <a:t>$1.8B</a:t>
            </a:r>
            <a:endParaRPr kumimoji="0" lang="en-US" sz="24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40" name="Text 15">
            <a:extLst>
              <a:ext uri="{FF2B5EF4-FFF2-40B4-BE49-F238E27FC236}">
                <a16:creationId xmlns:a16="http://schemas.microsoft.com/office/drawing/2014/main" id="{A120E3CE-CB52-76F5-1A6E-6C1363FCAB07}"/>
              </a:ext>
            </a:extLst>
          </p:cNvPr>
          <p:cNvSpPr/>
          <p:nvPr/>
        </p:nvSpPr>
        <p:spPr>
          <a:xfrm>
            <a:off x="1948457" y="5089603"/>
            <a:ext cx="2682240" cy="731520"/>
          </a:xfrm>
          <a:prstGeom prst="rect">
            <a:avLst/>
          </a:prstGeom>
          <a:noFill/>
          <a:ln/>
        </p:spPr>
        <p:txBody>
          <a:bodyPr wrap="square" lIns="67733" tIns="67733" rIns="67733" bIns="67733"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FFFFFF"/>
                </a:solidFill>
                <a:effectLst/>
                <a:uLnTx/>
                <a:uFillTx/>
                <a:latin typeface="Poppins" pitchFamily="34" charset="0"/>
                <a:ea typeface="Poppins" pitchFamily="34" charset="-122"/>
                <a:cs typeface="Poppins" pitchFamily="34" charset="-120"/>
              </a:rPr>
              <a:t>Estimated savings to Medicare &amp; Medicaid by THCGME over 5 years </a:t>
            </a:r>
            <a:endParaRPr kumimoji="0" lang="en-US" sz="1600" b="0" i="0" u="none" strike="noStrike" kern="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65794888"/>
      </p:ext>
    </p:extLst>
  </p:cSld>
  <p:clrMapOvr>
    <a:masterClrMapping/>
  </p:clrMapOvr>
</p:sld>
</file>

<file path=ppt/theme/theme1.xml><?xml version="1.0" encoding="utf-8"?>
<a:theme xmlns:a="http://schemas.openxmlformats.org/drawingml/2006/main" name="2022 NACHC PPT TEMPLAT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DDF94EB6690B45BC9497696021C032" ma:contentTypeVersion="12" ma:contentTypeDescription="Create a new document." ma:contentTypeScope="" ma:versionID="b5511952c63ed41727d3c4533ccb6905">
  <xsd:schema xmlns:xsd="http://www.w3.org/2001/XMLSchema" xmlns:xs="http://www.w3.org/2001/XMLSchema" xmlns:p="http://schemas.microsoft.com/office/2006/metadata/properties" xmlns:ns2="f3b1d26d-160f-43af-9308-7ea5d3dd2c70" xmlns:ns3="a6f107b9-b596-461e-8851-85383e20fa59" targetNamespace="http://schemas.microsoft.com/office/2006/metadata/properties" ma:root="true" ma:fieldsID="c86f35ce65e5b0caf1870cdd0d339972" ns2:_="" ns3:_="">
    <xsd:import namespace="f3b1d26d-160f-43af-9308-7ea5d3dd2c70"/>
    <xsd:import namespace="a6f107b9-b596-461e-8851-85383e20fa5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b1d26d-160f-43af-9308-7ea5d3dd2c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f58e485-0d26-4f10-8645-ad2692e9af28"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f107b9-b596-461e-8851-85383e20fa59"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dec236d0-3c17-4c11-82a7-9855db687cf4}" ma:internalName="TaxCatchAll" ma:showField="CatchAllData" ma:web="a6f107b9-b596-461e-8851-85383e20fa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3b1d26d-160f-43af-9308-7ea5d3dd2c70">
      <Terms xmlns="http://schemas.microsoft.com/office/infopath/2007/PartnerControls"/>
    </lcf76f155ced4ddcb4097134ff3c332f>
    <TaxCatchAll xmlns="a6f107b9-b596-461e-8851-85383e20fa59" xsi:nil="true"/>
  </documentManagement>
</p:properties>
</file>

<file path=customXml/itemProps1.xml><?xml version="1.0" encoding="utf-8"?>
<ds:datastoreItem xmlns:ds="http://schemas.openxmlformats.org/officeDocument/2006/customXml" ds:itemID="{F6E6D691-AD43-46E5-86A9-32B9B833A290}"/>
</file>

<file path=customXml/itemProps2.xml><?xml version="1.0" encoding="utf-8"?>
<ds:datastoreItem xmlns:ds="http://schemas.openxmlformats.org/officeDocument/2006/customXml" ds:itemID="{FD602817-B481-49D2-902B-F4CE8B32F075}"/>
</file>

<file path=customXml/itemProps3.xml><?xml version="1.0" encoding="utf-8"?>
<ds:datastoreItem xmlns:ds="http://schemas.openxmlformats.org/officeDocument/2006/customXml" ds:itemID="{64891E67-0559-4C63-926B-0C284CED5F5F}"/>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20</Notes>
  <HiddenSlides>0</HiddenSlide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2022 NACHC PPT TEMPLATE</vt:lpstr>
      <vt:lpstr>Office Theme</vt:lpstr>
      <vt:lpstr>PowerPoint Presentation</vt:lpstr>
      <vt:lpstr>PowerPoint Presentation</vt:lpstr>
      <vt:lpstr>60 Years of Affordable, Comprehensive, Effective Primary Care</vt:lpstr>
      <vt:lpstr>HRSA National Center for Health Workforce Analysis</vt:lpstr>
      <vt:lpstr>PowerPoint Presentation</vt:lpstr>
      <vt:lpstr>PowerPoint Presentation</vt:lpstr>
      <vt:lpstr>PowerPoint Presentation</vt:lpstr>
      <vt:lpstr>THCGME Funding History &amp; Future</vt:lpstr>
      <vt:lpstr>PowerPoint Presentation</vt:lpstr>
      <vt:lpstr>PowerPoint Presentation</vt:lpstr>
      <vt:lpstr>Teaching Health Centers and Community Health Centers Mapped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Nurse Practitioner Residency Program Outcomes</vt:lpstr>
      <vt:lpstr>Health Care Workforce Innovation 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Emily Scott NACHC</dc:creator>
  <cp:revision>4</cp:revision>
  <dcterms:created xsi:type="dcterms:W3CDTF">2026-05-11T13:38:23Z</dcterms:created>
  <dcterms:modified xsi:type="dcterms:W3CDTF">2026-05-14T13:43:23Z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f55ff1d-b0ae-4f38-9a9b-2953041986e7_Enabled">
    <vt:lpwstr>true</vt:lpwstr>
  </property>
  <property fmtid="{D5CDD505-2E9C-101B-9397-08002B2CF9AE}" pid="3" name="MSIP_Label_3f55ff1d-b0ae-4f38-9a9b-2953041986e7_SetDate">
    <vt:lpwstr>2026-05-11T13:44:01Z</vt:lpwstr>
  </property>
  <property fmtid="{D5CDD505-2E9C-101B-9397-08002B2CF9AE}" pid="4" name="MSIP_Label_3f55ff1d-b0ae-4f38-9a9b-2953041986e7_Method">
    <vt:lpwstr>Standard</vt:lpwstr>
  </property>
  <property fmtid="{D5CDD505-2E9C-101B-9397-08002B2CF9AE}" pid="5" name="MSIP_Label_3f55ff1d-b0ae-4f38-9a9b-2953041986e7_Name">
    <vt:lpwstr>defa4170-0d19-0005-0004-bc88714345d2</vt:lpwstr>
  </property>
  <property fmtid="{D5CDD505-2E9C-101B-9397-08002B2CF9AE}" pid="6" name="MSIP_Label_3f55ff1d-b0ae-4f38-9a9b-2953041986e7_SiteId">
    <vt:lpwstr>b4d5dc9c-24e4-43e3-8c18-01b2a98e5b22</vt:lpwstr>
  </property>
  <property fmtid="{D5CDD505-2E9C-101B-9397-08002B2CF9AE}" pid="7" name="MSIP_Label_3f55ff1d-b0ae-4f38-9a9b-2953041986e7_ActionId">
    <vt:lpwstr>70e7cfc7-8785-4db7-94f0-2c370c87b63a</vt:lpwstr>
  </property>
  <property fmtid="{D5CDD505-2E9C-101B-9397-08002B2CF9AE}" pid="8" name="MSIP_Label_3f55ff1d-b0ae-4f38-9a9b-2953041986e7_ContentBits">
    <vt:lpwstr>0</vt:lpwstr>
  </property>
  <property fmtid="{D5CDD505-2E9C-101B-9397-08002B2CF9AE}" pid="9" name="MSIP_Label_3f55ff1d-b0ae-4f38-9a9b-2953041986e7_Tag">
    <vt:lpwstr>10, 3, 0, 1</vt:lpwstr>
  </property>
  <property fmtid="{D5CDD505-2E9C-101B-9397-08002B2CF9AE}" pid="10" name="ContentTypeId">
    <vt:lpwstr>0x010100DEDDF94EB6690B45BC9497696021C032</vt:lpwstr>
  </property>
</Properties>
</file>