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5"/>
  </p:notesMasterIdLst>
  <p:handoutMasterIdLst>
    <p:handoutMasterId r:id="rId26"/>
  </p:handoutMasterIdLst>
  <p:sldIdLst>
    <p:sldId id="259" r:id="rId2"/>
    <p:sldId id="339" r:id="rId3"/>
    <p:sldId id="317" r:id="rId4"/>
    <p:sldId id="344" r:id="rId5"/>
    <p:sldId id="345" r:id="rId6"/>
    <p:sldId id="341" r:id="rId7"/>
    <p:sldId id="346" r:id="rId8"/>
    <p:sldId id="361" r:id="rId9"/>
    <p:sldId id="358" r:id="rId10"/>
    <p:sldId id="301" r:id="rId11"/>
    <p:sldId id="350" r:id="rId12"/>
    <p:sldId id="333" r:id="rId13"/>
    <p:sldId id="334" r:id="rId14"/>
    <p:sldId id="351" r:id="rId15"/>
    <p:sldId id="352" r:id="rId16"/>
    <p:sldId id="353" r:id="rId17"/>
    <p:sldId id="354" r:id="rId18"/>
    <p:sldId id="355" r:id="rId19"/>
    <p:sldId id="356" r:id="rId20"/>
    <p:sldId id="357" r:id="rId21"/>
    <p:sldId id="360" r:id="rId22"/>
    <p:sldId id="347" r:id="rId23"/>
    <p:sldId id="348"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Kerns" initials="KK" lastIdx="1" clrIdx="0">
    <p:extLst>
      <p:ext uri="{19B8F6BF-5375-455C-9EA6-DF929625EA0E}">
        <p15:presenceInfo xmlns:p15="http://schemas.microsoft.com/office/powerpoint/2012/main" userId="S::kkerns@acponline.org::65b10096-e7e9-44b0-ac01-ff1011e3a33e" providerId="AD"/>
      </p:ext>
    </p:extLst>
  </p:cmAuthor>
  <p:cmAuthor id="2" name="Becky Krumm" initials="BK" lastIdx="23" clrIdx="1">
    <p:extLst>
      <p:ext uri="{19B8F6BF-5375-455C-9EA6-DF929625EA0E}">
        <p15:presenceInfo xmlns:p15="http://schemas.microsoft.com/office/powerpoint/2012/main" userId="Becky Krum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5509D"/>
    <a:srgbClr val="F5F5F5"/>
    <a:srgbClr val="007E66"/>
    <a:srgbClr val="B5B7B4"/>
    <a:srgbClr val="FFC82E"/>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784E9-6D68-4F29-8E49-BF3CD0F9E7D4}" v="48" dt="2021-07-21T20:43:14.340"/>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86507"/>
  </p:normalViewPr>
  <p:slideViewPr>
    <p:cSldViewPr snapToGrid="0">
      <p:cViewPr varScale="1">
        <p:scale>
          <a:sx n="57" d="100"/>
          <a:sy n="57" d="100"/>
        </p:scale>
        <p:origin x="84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69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Krumm" userId="a9afcd21-62af-4e35-b54b-d3aef9230946" providerId="ADAL" clId="{030784E9-6D68-4F29-8E49-BF3CD0F9E7D4}"/>
    <pc:docChg chg="undo custSel modSld">
      <pc:chgData name="Becky Krumm" userId="a9afcd21-62af-4e35-b54b-d3aef9230946" providerId="ADAL" clId="{030784E9-6D68-4F29-8E49-BF3CD0F9E7D4}" dt="2021-07-21T20:43:14.340" v="107"/>
      <pc:docMkLst>
        <pc:docMk/>
      </pc:docMkLst>
      <pc:sldChg chg="modSp addCm delCm modCm">
        <pc:chgData name="Becky Krumm" userId="a9afcd21-62af-4e35-b54b-d3aef9230946" providerId="ADAL" clId="{030784E9-6D68-4F29-8E49-BF3CD0F9E7D4}" dt="2021-07-21T20:35:26.693" v="84" actId="1592"/>
        <pc:sldMkLst>
          <pc:docMk/>
          <pc:sldMk cId="2935321037" sldId="334"/>
        </pc:sldMkLst>
        <pc:graphicFrameChg chg="mod">
          <ac:chgData name="Becky Krumm" userId="a9afcd21-62af-4e35-b54b-d3aef9230946" providerId="ADAL" clId="{030784E9-6D68-4F29-8E49-BF3CD0F9E7D4}" dt="2021-07-21T20:18:29.631" v="17"/>
          <ac:graphicFrameMkLst>
            <pc:docMk/>
            <pc:sldMk cId="2935321037" sldId="334"/>
            <ac:graphicFrameMk id="10" creationId="{1F2F5737-C327-40B9-921D-D35766BF989C}"/>
          </ac:graphicFrameMkLst>
        </pc:graphicFrameChg>
      </pc:sldChg>
      <pc:sldChg chg="modSp addCm modCm">
        <pc:chgData name="Becky Krumm" userId="a9afcd21-62af-4e35-b54b-d3aef9230946" providerId="ADAL" clId="{030784E9-6D68-4F29-8E49-BF3CD0F9E7D4}" dt="2021-07-21T20:13:44.919" v="8"/>
        <pc:sldMkLst>
          <pc:docMk/>
          <pc:sldMk cId="2593838446" sldId="339"/>
        </pc:sldMkLst>
        <pc:graphicFrameChg chg="mod">
          <ac:chgData name="Becky Krumm" userId="a9afcd21-62af-4e35-b54b-d3aef9230946" providerId="ADAL" clId="{030784E9-6D68-4F29-8E49-BF3CD0F9E7D4}" dt="2021-07-21T20:10:22.104" v="5" actId="13926"/>
          <ac:graphicFrameMkLst>
            <pc:docMk/>
            <pc:sldMk cId="2593838446" sldId="339"/>
            <ac:graphicFrameMk id="9" creationId="{7FCB9B34-9F2B-7E4A-81D7-E5054512D932}"/>
          </ac:graphicFrameMkLst>
        </pc:graphicFrameChg>
      </pc:sldChg>
      <pc:sldChg chg="addCm delCm modCm">
        <pc:chgData name="Becky Krumm" userId="a9afcd21-62af-4e35-b54b-d3aef9230946" providerId="ADAL" clId="{030784E9-6D68-4F29-8E49-BF3CD0F9E7D4}" dt="2021-07-21T20:24:16.934" v="28" actId="1589"/>
        <pc:sldMkLst>
          <pc:docMk/>
          <pc:sldMk cId="330619322" sldId="340"/>
        </pc:sldMkLst>
      </pc:sldChg>
      <pc:sldChg chg="modSp mod addCm modCm">
        <pc:chgData name="Becky Krumm" userId="a9afcd21-62af-4e35-b54b-d3aef9230946" providerId="ADAL" clId="{030784E9-6D68-4F29-8E49-BF3CD0F9E7D4}" dt="2021-07-21T20:29:38.386" v="75"/>
        <pc:sldMkLst>
          <pc:docMk/>
          <pc:sldMk cId="1978111583" sldId="341"/>
        </pc:sldMkLst>
        <pc:spChg chg="mod">
          <ac:chgData name="Becky Krumm" userId="a9afcd21-62af-4e35-b54b-d3aef9230946" providerId="ADAL" clId="{030784E9-6D68-4F29-8E49-BF3CD0F9E7D4}" dt="2021-07-21T20:24:54.672" v="45" actId="13926"/>
          <ac:spMkLst>
            <pc:docMk/>
            <pc:sldMk cId="1978111583" sldId="341"/>
            <ac:spMk id="2" creationId="{ED375E6D-8583-3546-837F-848D26655177}"/>
          </ac:spMkLst>
        </pc:spChg>
        <pc:spChg chg="mod">
          <ac:chgData name="Becky Krumm" userId="a9afcd21-62af-4e35-b54b-d3aef9230946" providerId="ADAL" clId="{030784E9-6D68-4F29-8E49-BF3CD0F9E7D4}" dt="2021-07-21T20:28:26.266" v="72" actId="20577"/>
          <ac:spMkLst>
            <pc:docMk/>
            <pc:sldMk cId="1978111583" sldId="341"/>
            <ac:spMk id="11" creationId="{8B97EC33-72E0-46F7-9A86-4C35EBB039E8}"/>
          </ac:spMkLst>
        </pc:spChg>
      </pc:sldChg>
      <pc:sldChg chg="addCm modCm">
        <pc:chgData name="Becky Krumm" userId="a9afcd21-62af-4e35-b54b-d3aef9230946" providerId="ADAL" clId="{030784E9-6D68-4F29-8E49-BF3CD0F9E7D4}" dt="2021-07-21T20:25:57.128" v="49"/>
        <pc:sldMkLst>
          <pc:docMk/>
          <pc:sldMk cId="1279339461" sldId="345"/>
        </pc:sldMkLst>
      </pc:sldChg>
      <pc:sldChg chg="addCm modCm">
        <pc:chgData name="Becky Krumm" userId="a9afcd21-62af-4e35-b54b-d3aef9230946" providerId="ADAL" clId="{030784E9-6D68-4F29-8E49-BF3CD0F9E7D4}" dt="2021-07-21T20:32:04.279" v="81"/>
        <pc:sldMkLst>
          <pc:docMk/>
          <pc:sldMk cId="246067054" sldId="346"/>
        </pc:sldMkLst>
      </pc:sldChg>
      <pc:sldChg chg="addCm modCm">
        <pc:chgData name="Becky Krumm" userId="a9afcd21-62af-4e35-b54b-d3aef9230946" providerId="ADAL" clId="{030784E9-6D68-4F29-8E49-BF3CD0F9E7D4}" dt="2021-07-21T20:43:14.340" v="107"/>
        <pc:sldMkLst>
          <pc:docMk/>
          <pc:sldMk cId="2800724394" sldId="348"/>
        </pc:sldMkLst>
      </pc:sldChg>
      <pc:sldChg chg="addCm modCm">
        <pc:chgData name="Becky Krumm" userId="a9afcd21-62af-4e35-b54b-d3aef9230946" providerId="ADAL" clId="{030784E9-6D68-4F29-8E49-BF3CD0F9E7D4}" dt="2021-07-21T20:36:30.569" v="86"/>
        <pc:sldMkLst>
          <pc:docMk/>
          <pc:sldMk cId="2064489923" sldId="351"/>
        </pc:sldMkLst>
      </pc:sldChg>
      <pc:sldChg chg="addCm modCm">
        <pc:chgData name="Becky Krumm" userId="a9afcd21-62af-4e35-b54b-d3aef9230946" providerId="ADAL" clId="{030784E9-6D68-4F29-8E49-BF3CD0F9E7D4}" dt="2021-07-21T20:37:30.811" v="88"/>
        <pc:sldMkLst>
          <pc:docMk/>
          <pc:sldMk cId="3910324426" sldId="353"/>
        </pc:sldMkLst>
      </pc:sldChg>
      <pc:sldChg chg="modSp mod addCm modCm">
        <pc:chgData name="Becky Krumm" userId="a9afcd21-62af-4e35-b54b-d3aef9230946" providerId="ADAL" clId="{030784E9-6D68-4F29-8E49-BF3CD0F9E7D4}" dt="2021-07-21T20:38:15.970" v="92" actId="13926"/>
        <pc:sldMkLst>
          <pc:docMk/>
          <pc:sldMk cId="2422486548" sldId="354"/>
        </pc:sldMkLst>
        <pc:spChg chg="mod">
          <ac:chgData name="Becky Krumm" userId="a9afcd21-62af-4e35-b54b-d3aef9230946" providerId="ADAL" clId="{030784E9-6D68-4F29-8E49-BF3CD0F9E7D4}" dt="2021-07-21T20:38:15.970" v="92" actId="13926"/>
          <ac:spMkLst>
            <pc:docMk/>
            <pc:sldMk cId="2422486548" sldId="354"/>
            <ac:spMk id="3" creationId="{72D761EB-E261-F24E-A302-FCEA2D71DA03}"/>
          </ac:spMkLst>
        </pc:spChg>
      </pc:sldChg>
      <pc:sldChg chg="addCm modCm">
        <pc:chgData name="Becky Krumm" userId="a9afcd21-62af-4e35-b54b-d3aef9230946" providerId="ADAL" clId="{030784E9-6D68-4F29-8E49-BF3CD0F9E7D4}" dt="2021-07-21T20:39:05.833" v="94"/>
        <pc:sldMkLst>
          <pc:docMk/>
          <pc:sldMk cId="2675006604" sldId="355"/>
        </pc:sldMkLst>
      </pc:sldChg>
      <pc:sldChg chg="modSp addCm modCm">
        <pc:chgData name="Becky Krumm" userId="a9afcd21-62af-4e35-b54b-d3aef9230946" providerId="ADAL" clId="{030784E9-6D68-4F29-8E49-BF3CD0F9E7D4}" dt="2021-07-21T20:40:47.392" v="102"/>
        <pc:sldMkLst>
          <pc:docMk/>
          <pc:sldMk cId="4028552653" sldId="356"/>
        </pc:sldMkLst>
        <pc:graphicFrameChg chg="mod">
          <ac:chgData name="Becky Krumm" userId="a9afcd21-62af-4e35-b54b-d3aef9230946" providerId="ADAL" clId="{030784E9-6D68-4F29-8E49-BF3CD0F9E7D4}" dt="2021-07-21T20:40:33.997" v="101" actId="13926"/>
          <ac:graphicFrameMkLst>
            <pc:docMk/>
            <pc:sldMk cId="4028552653" sldId="356"/>
            <ac:graphicFrameMk id="7" creationId="{72FC7834-F556-8C4A-AED6-B6F3B926175D}"/>
          </ac:graphicFrameMkLst>
        </pc:graphicFrameChg>
      </pc:sldChg>
      <pc:sldChg chg="modSp mod addCm modCm">
        <pc:chgData name="Becky Krumm" userId="a9afcd21-62af-4e35-b54b-d3aef9230946" providerId="ADAL" clId="{030784E9-6D68-4F29-8E49-BF3CD0F9E7D4}" dt="2021-07-21T20:21:25.168" v="25" actId="947"/>
        <pc:sldMkLst>
          <pc:docMk/>
          <pc:sldMk cId="2354027502" sldId="358"/>
        </pc:sldMkLst>
        <pc:spChg chg="mod">
          <ac:chgData name="Becky Krumm" userId="a9afcd21-62af-4e35-b54b-d3aef9230946" providerId="ADAL" clId="{030784E9-6D68-4F29-8E49-BF3CD0F9E7D4}" dt="2021-07-21T20:21:25.168" v="25" actId="947"/>
          <ac:spMkLst>
            <pc:docMk/>
            <pc:sldMk cId="2354027502" sldId="358"/>
            <ac:spMk id="2" creationId="{1B208719-A756-9041-9E07-B8D83E0BE558}"/>
          </ac:spMkLst>
        </pc:spChg>
      </pc:sldChg>
      <pc:sldChg chg="addCm modCm">
        <pc:chgData name="Becky Krumm" userId="a9afcd21-62af-4e35-b54b-d3aef9230946" providerId="ADAL" clId="{030784E9-6D68-4F29-8E49-BF3CD0F9E7D4}" dt="2021-07-21T20:42:00.698" v="104"/>
        <pc:sldMkLst>
          <pc:docMk/>
          <pc:sldMk cId="2178860415" sldId="359"/>
        </pc:sldMkLst>
      </pc:sldChg>
      <pc:sldChg chg="addCm modCm">
        <pc:chgData name="Becky Krumm" userId="a9afcd21-62af-4e35-b54b-d3aef9230946" providerId="ADAL" clId="{030784E9-6D68-4F29-8E49-BF3CD0F9E7D4}" dt="2021-07-21T20:27:00.509" v="55"/>
        <pc:sldMkLst>
          <pc:docMk/>
          <pc:sldMk cId="1995866591" sldId="36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7-21T16:20:23.379" idx="6">
    <p:pos x="10" y="10"/>
    <p:text>Did you pull this slide from a different slide show? For this slide show, maybe it should just read "Remote Proctoring: ..."</p:text>
    <p:extLst>
      <p:ext uri="{C676402C-5697-4E1C-873F-D02D1690AC5C}">
        <p15:threadingInfo xmlns:p15="http://schemas.microsoft.com/office/powerpoint/2012/main" timeZoneBias="240"/>
      </p:ext>
    </p:extLst>
  </p:cm>
</p:cmLst>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B98E4-B8F2-4EBB-A04F-03F9860F8282}"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FC41A79D-C68A-4D28-90C0-A5699285C749}">
      <dgm:prSet/>
      <dgm:spPr>
        <a:solidFill>
          <a:schemeClr val="accent2">
            <a:hueOff val="0"/>
            <a:satOff val="0"/>
            <a:lumOff val="0"/>
          </a:schemeClr>
        </a:solidFill>
      </dgm:spPr>
      <dgm:t>
        <a:bodyPr/>
        <a:lstStyle/>
        <a:p>
          <a:r>
            <a:rPr lang="en-US" dirty="0"/>
            <a:t>Programs are welcome to test one day or multiple days during the testing window</a:t>
          </a:r>
          <a:endParaRPr lang="en-US" strike="sngStrike" baseline="0" dirty="0"/>
        </a:p>
      </dgm:t>
    </dgm:pt>
    <dgm:pt modelId="{FA7CE1A3-428B-4BD7-A705-BB7266FE914A}" type="parTrans" cxnId="{E1B4FD73-8B5E-42C2-AF9E-3CEF47925CEB}">
      <dgm:prSet/>
      <dgm:spPr/>
      <dgm:t>
        <a:bodyPr/>
        <a:lstStyle/>
        <a:p>
          <a:endParaRPr lang="en-US"/>
        </a:p>
      </dgm:t>
    </dgm:pt>
    <dgm:pt modelId="{971199F2-BD8E-47B4-BF0D-D0774174EA56}" type="sibTrans" cxnId="{E1B4FD73-8B5E-42C2-AF9E-3CEF47925CEB}">
      <dgm:prSet/>
      <dgm:spPr/>
      <dgm:t>
        <a:bodyPr/>
        <a:lstStyle/>
        <a:p>
          <a:endParaRPr lang="en-US"/>
        </a:p>
      </dgm:t>
    </dgm:pt>
    <dgm:pt modelId="{FCDB2B92-5B23-4694-B457-D4A55BD9096D}">
      <dgm:prSet/>
      <dgm:spPr>
        <a:solidFill>
          <a:schemeClr val="accent2">
            <a:hueOff val="0"/>
            <a:satOff val="0"/>
            <a:lumOff val="0"/>
          </a:schemeClr>
        </a:solidFill>
      </dgm:spPr>
      <dgm:t>
        <a:bodyPr/>
        <a:lstStyle/>
        <a:p>
          <a:r>
            <a:rPr lang="en-US" dirty="0">
              <a:solidFill>
                <a:schemeClr val="bg1"/>
              </a:solidFill>
            </a:rPr>
            <a:t>The exam is to be administered from Thursday, August 19, 2021, to Wednesday, September 8, 2021, except Labor Day (Monday, September 6, 2021).</a:t>
          </a:r>
        </a:p>
      </dgm:t>
    </dgm:pt>
    <dgm:pt modelId="{6780CCA1-0F4B-4E1A-AF5D-F2E585088B81}" type="parTrans" cxnId="{5E9C57FD-0612-4817-80FF-1F890A180C5C}">
      <dgm:prSet/>
      <dgm:spPr/>
      <dgm:t>
        <a:bodyPr/>
        <a:lstStyle/>
        <a:p>
          <a:endParaRPr lang="en-US"/>
        </a:p>
      </dgm:t>
    </dgm:pt>
    <dgm:pt modelId="{C2A1B587-3605-417E-9F28-A034628B1D61}" type="sibTrans" cxnId="{5E9C57FD-0612-4817-80FF-1F890A180C5C}">
      <dgm:prSet/>
      <dgm:spPr/>
      <dgm:t>
        <a:bodyPr/>
        <a:lstStyle/>
        <a:p>
          <a:endParaRPr lang="en-US"/>
        </a:p>
      </dgm:t>
    </dgm:pt>
    <dgm:pt modelId="{D12EE645-159A-4E36-ACFD-8AD81E4E844C}">
      <dgm:prSet/>
      <dgm:spPr>
        <a:solidFill>
          <a:srgbClr val="95509D"/>
        </a:solidFill>
      </dgm:spPr>
      <dgm:t>
        <a:bodyPr/>
        <a:lstStyle/>
        <a:p>
          <a:r>
            <a:rPr lang="en-US" b="0" i="0" dirty="0"/>
            <a:t>The ACP Internal Medicine In-Training Examination® is a web-based self-assessment exam for residents to assess their progress.</a:t>
          </a:r>
          <a:endParaRPr lang="en-US" dirty="0">
            <a:solidFill>
              <a:schemeClr val="bg1"/>
            </a:solidFill>
          </a:endParaRPr>
        </a:p>
      </dgm:t>
    </dgm:pt>
    <dgm:pt modelId="{9DDB2685-AE0C-4454-AB02-C712C33E1716}" type="parTrans" cxnId="{DE29DAA8-71A8-4860-AE5D-355FF9248642}">
      <dgm:prSet/>
      <dgm:spPr/>
      <dgm:t>
        <a:bodyPr/>
        <a:lstStyle/>
        <a:p>
          <a:endParaRPr lang="en-US"/>
        </a:p>
      </dgm:t>
    </dgm:pt>
    <dgm:pt modelId="{78D21E30-4A8C-49C9-BA17-4883AF6B0619}" type="sibTrans" cxnId="{DE29DAA8-71A8-4860-AE5D-355FF9248642}">
      <dgm:prSet/>
      <dgm:spPr/>
      <dgm:t>
        <a:bodyPr/>
        <a:lstStyle/>
        <a:p>
          <a:endParaRPr lang="en-US"/>
        </a:p>
      </dgm:t>
    </dgm:pt>
    <dgm:pt modelId="{07EF2605-74A7-48EA-826D-0664CD53CAAF}">
      <dgm:prSet/>
      <dgm:spPr>
        <a:solidFill>
          <a:schemeClr val="accent2">
            <a:hueOff val="0"/>
            <a:satOff val="0"/>
            <a:lumOff val="0"/>
          </a:schemeClr>
        </a:solidFill>
      </dgm:spPr>
      <dgm:t>
        <a:bodyPr/>
        <a:lstStyle/>
        <a:p>
          <a:r>
            <a:rPr lang="en-US" altLang="en-US" dirty="0"/>
            <a:t>Although the registration process requires programs to identify a specific date or dates of testing, once registered, programs can schedule their residents to sit for the exam during any day of the test administration window</a:t>
          </a:r>
          <a:r>
            <a:rPr lang="en-US" altLang="en-US" strike="sngStrike" baseline="0" dirty="0"/>
            <a:t>, regardless of the date or dates identified during registration</a:t>
          </a:r>
          <a:r>
            <a:rPr lang="en-US" altLang="en-US" dirty="0"/>
            <a:t>.</a:t>
          </a:r>
        </a:p>
      </dgm:t>
    </dgm:pt>
    <dgm:pt modelId="{49E0ED45-9084-47A6-B019-8CCFB4F67BB8}" type="parTrans" cxnId="{FD726F4A-E819-4409-BF2F-728AFEFF735D}">
      <dgm:prSet/>
      <dgm:spPr/>
      <dgm:t>
        <a:bodyPr/>
        <a:lstStyle/>
        <a:p>
          <a:endParaRPr lang="en-US"/>
        </a:p>
      </dgm:t>
    </dgm:pt>
    <dgm:pt modelId="{B360BBFF-0226-4637-B08F-E0661E73275D}" type="sibTrans" cxnId="{FD726F4A-E819-4409-BF2F-728AFEFF735D}">
      <dgm:prSet/>
      <dgm:spPr/>
      <dgm:t>
        <a:bodyPr/>
        <a:lstStyle/>
        <a:p>
          <a:endParaRPr lang="en-US"/>
        </a:p>
      </dgm:t>
    </dgm:pt>
    <dgm:pt modelId="{9B3D3CDB-92B3-4E29-AC86-43B430EAE2D8}">
      <dgm:prSet/>
      <dgm:spPr>
        <a:solidFill>
          <a:schemeClr val="accent2">
            <a:hueOff val="0"/>
            <a:satOff val="0"/>
            <a:lumOff val="0"/>
          </a:schemeClr>
        </a:solidFill>
      </dgm:spPr>
      <dgm:t>
        <a:bodyPr/>
        <a:lstStyle/>
        <a:p>
          <a:r>
            <a:rPr lang="en-US" dirty="0"/>
            <a:t>Progams will have the option for in-person testing or remote proctoring and testing or a combination of both, </a:t>
          </a:r>
        </a:p>
        <a:p>
          <a:r>
            <a:rPr lang="en-US" dirty="0"/>
            <a:t>using third-party software (Zoom, MS Teams, or </a:t>
          </a:r>
          <a:r>
            <a:rPr lang="en-US" dirty="0" err="1"/>
            <a:t>Webex</a:t>
          </a:r>
          <a:r>
            <a:rPr lang="en-US" dirty="0"/>
            <a:t>). For those who took the 2020 IMITE, it will be similar to the 2020 examination.</a:t>
          </a:r>
        </a:p>
      </dgm:t>
    </dgm:pt>
    <dgm:pt modelId="{6DD60949-EEB9-4128-8817-C76683DCCF02}" type="parTrans" cxnId="{F34694E4-37AC-4D70-AA02-7222AEAFE3CB}">
      <dgm:prSet/>
      <dgm:spPr/>
      <dgm:t>
        <a:bodyPr/>
        <a:lstStyle/>
        <a:p>
          <a:endParaRPr lang="en-US"/>
        </a:p>
      </dgm:t>
    </dgm:pt>
    <dgm:pt modelId="{A497F033-60FB-434D-9F8B-E710AA2AD4C1}" type="sibTrans" cxnId="{F34694E4-37AC-4D70-AA02-7222AEAFE3CB}">
      <dgm:prSet/>
      <dgm:spPr/>
      <dgm:t>
        <a:bodyPr/>
        <a:lstStyle/>
        <a:p>
          <a:endParaRPr lang="en-US"/>
        </a:p>
      </dgm:t>
    </dgm:pt>
    <dgm:pt modelId="{BD28C209-8182-F04D-B72E-03B2260DD22F}" type="pres">
      <dgm:prSet presAssocID="{076B98E4-B8F2-4EBB-A04F-03F9860F8282}" presName="diagram" presStyleCnt="0">
        <dgm:presLayoutVars>
          <dgm:dir/>
          <dgm:resizeHandles val="exact"/>
        </dgm:presLayoutVars>
      </dgm:prSet>
      <dgm:spPr/>
    </dgm:pt>
    <dgm:pt modelId="{4D8BCC1E-57B9-BF48-A053-F88AADE5AD20}" type="pres">
      <dgm:prSet presAssocID="{D12EE645-159A-4E36-ACFD-8AD81E4E844C}" presName="node" presStyleLbl="node1" presStyleIdx="0" presStyleCnt="5">
        <dgm:presLayoutVars>
          <dgm:bulletEnabled val="1"/>
        </dgm:presLayoutVars>
      </dgm:prSet>
      <dgm:spPr/>
    </dgm:pt>
    <dgm:pt modelId="{F9E4546E-C1EE-EF4E-BCCB-FD6D8D8D4ABB}" type="pres">
      <dgm:prSet presAssocID="{78D21E30-4A8C-49C9-BA17-4883AF6B0619}" presName="sibTrans" presStyleCnt="0"/>
      <dgm:spPr/>
    </dgm:pt>
    <dgm:pt modelId="{CB667859-6650-2A4C-AE50-B340CE3AB193}" type="pres">
      <dgm:prSet presAssocID="{FCDB2B92-5B23-4694-B457-D4A55BD9096D}" presName="node" presStyleLbl="node1" presStyleIdx="1" presStyleCnt="5">
        <dgm:presLayoutVars>
          <dgm:bulletEnabled val="1"/>
        </dgm:presLayoutVars>
      </dgm:prSet>
      <dgm:spPr/>
    </dgm:pt>
    <dgm:pt modelId="{EEC61A8E-3534-D044-A8FB-4E6BCE5F6748}" type="pres">
      <dgm:prSet presAssocID="{C2A1B587-3605-417E-9F28-A034628B1D61}" presName="sibTrans" presStyleCnt="0"/>
      <dgm:spPr/>
    </dgm:pt>
    <dgm:pt modelId="{9A973747-DCAA-5A48-A3F5-BBF0A6859A38}" type="pres">
      <dgm:prSet presAssocID="{FC41A79D-C68A-4D28-90C0-A5699285C749}" presName="node" presStyleLbl="node1" presStyleIdx="2" presStyleCnt="5">
        <dgm:presLayoutVars>
          <dgm:bulletEnabled val="1"/>
        </dgm:presLayoutVars>
      </dgm:prSet>
      <dgm:spPr/>
    </dgm:pt>
    <dgm:pt modelId="{15A18AEA-41AA-9B4E-A320-3D876ADC7BD7}" type="pres">
      <dgm:prSet presAssocID="{971199F2-BD8E-47B4-BF0D-D0774174EA56}" presName="sibTrans" presStyleCnt="0"/>
      <dgm:spPr/>
    </dgm:pt>
    <dgm:pt modelId="{34727E36-879E-FE48-9A09-7D85589B3A1D}" type="pres">
      <dgm:prSet presAssocID="{07EF2605-74A7-48EA-826D-0664CD53CAAF}" presName="node" presStyleLbl="node1" presStyleIdx="3" presStyleCnt="5">
        <dgm:presLayoutVars>
          <dgm:bulletEnabled val="1"/>
        </dgm:presLayoutVars>
      </dgm:prSet>
      <dgm:spPr/>
    </dgm:pt>
    <dgm:pt modelId="{D0F840DF-7549-984B-B9D0-998135F3530B}" type="pres">
      <dgm:prSet presAssocID="{B360BBFF-0226-4637-B08F-E0661E73275D}" presName="sibTrans" presStyleCnt="0"/>
      <dgm:spPr/>
    </dgm:pt>
    <dgm:pt modelId="{E228E9BD-FFF3-F747-8D00-CF65B5E1623F}" type="pres">
      <dgm:prSet presAssocID="{9B3D3CDB-92B3-4E29-AC86-43B430EAE2D8}" presName="node" presStyleLbl="node1" presStyleIdx="4" presStyleCnt="5">
        <dgm:presLayoutVars>
          <dgm:bulletEnabled val="1"/>
        </dgm:presLayoutVars>
      </dgm:prSet>
      <dgm:spPr/>
    </dgm:pt>
  </dgm:ptLst>
  <dgm:cxnLst>
    <dgm:cxn modelId="{74B8B616-ECEA-4B47-8308-1589D12BD9F8}" type="presOf" srcId="{07EF2605-74A7-48EA-826D-0664CD53CAAF}" destId="{34727E36-879E-FE48-9A09-7D85589B3A1D}" srcOrd="0" destOrd="0" presId="urn:microsoft.com/office/officeart/2005/8/layout/default"/>
    <dgm:cxn modelId="{AD49222A-7531-C549-87DC-9F6C6833349D}" type="presOf" srcId="{FC41A79D-C68A-4D28-90C0-A5699285C749}" destId="{9A973747-DCAA-5A48-A3F5-BBF0A6859A38}" srcOrd="0" destOrd="0" presId="urn:microsoft.com/office/officeart/2005/8/layout/default"/>
    <dgm:cxn modelId="{FD726F4A-E819-4409-BF2F-728AFEFF735D}" srcId="{076B98E4-B8F2-4EBB-A04F-03F9860F8282}" destId="{07EF2605-74A7-48EA-826D-0664CD53CAAF}" srcOrd="3" destOrd="0" parTransId="{49E0ED45-9084-47A6-B019-8CCFB4F67BB8}" sibTransId="{B360BBFF-0226-4637-B08F-E0661E73275D}"/>
    <dgm:cxn modelId="{E1B4FD73-8B5E-42C2-AF9E-3CEF47925CEB}" srcId="{076B98E4-B8F2-4EBB-A04F-03F9860F8282}" destId="{FC41A79D-C68A-4D28-90C0-A5699285C749}" srcOrd="2" destOrd="0" parTransId="{FA7CE1A3-428B-4BD7-A705-BB7266FE914A}" sibTransId="{971199F2-BD8E-47B4-BF0D-D0774174EA56}"/>
    <dgm:cxn modelId="{DE29DAA8-71A8-4860-AE5D-355FF9248642}" srcId="{076B98E4-B8F2-4EBB-A04F-03F9860F8282}" destId="{D12EE645-159A-4E36-ACFD-8AD81E4E844C}" srcOrd="0" destOrd="0" parTransId="{9DDB2685-AE0C-4454-AB02-C712C33E1716}" sibTransId="{78D21E30-4A8C-49C9-BA17-4883AF6B0619}"/>
    <dgm:cxn modelId="{72AD0EB8-C428-5B47-BEDB-F812C94DA5F2}" type="presOf" srcId="{D12EE645-159A-4E36-ACFD-8AD81E4E844C}" destId="{4D8BCC1E-57B9-BF48-A053-F88AADE5AD20}" srcOrd="0" destOrd="0" presId="urn:microsoft.com/office/officeart/2005/8/layout/default"/>
    <dgm:cxn modelId="{1D64BBD6-7140-D445-863B-F0CBB001F64E}" type="presOf" srcId="{9B3D3CDB-92B3-4E29-AC86-43B430EAE2D8}" destId="{E228E9BD-FFF3-F747-8D00-CF65B5E1623F}" srcOrd="0" destOrd="0" presId="urn:microsoft.com/office/officeart/2005/8/layout/default"/>
    <dgm:cxn modelId="{B88610D9-ECD9-694B-98B7-DFD2022AE0FD}" type="presOf" srcId="{FCDB2B92-5B23-4694-B457-D4A55BD9096D}" destId="{CB667859-6650-2A4C-AE50-B340CE3AB193}" srcOrd="0" destOrd="0" presId="urn:microsoft.com/office/officeart/2005/8/layout/default"/>
    <dgm:cxn modelId="{288EE9DA-9D7A-1049-A656-9CE4F20431BF}" type="presOf" srcId="{076B98E4-B8F2-4EBB-A04F-03F9860F8282}" destId="{BD28C209-8182-F04D-B72E-03B2260DD22F}" srcOrd="0" destOrd="0" presId="urn:microsoft.com/office/officeart/2005/8/layout/default"/>
    <dgm:cxn modelId="{F34694E4-37AC-4D70-AA02-7222AEAFE3CB}" srcId="{076B98E4-B8F2-4EBB-A04F-03F9860F8282}" destId="{9B3D3CDB-92B3-4E29-AC86-43B430EAE2D8}" srcOrd="4" destOrd="0" parTransId="{6DD60949-EEB9-4128-8817-C76683DCCF02}" sibTransId="{A497F033-60FB-434D-9F8B-E710AA2AD4C1}"/>
    <dgm:cxn modelId="{5E9C57FD-0612-4817-80FF-1F890A180C5C}" srcId="{076B98E4-B8F2-4EBB-A04F-03F9860F8282}" destId="{FCDB2B92-5B23-4694-B457-D4A55BD9096D}" srcOrd="1" destOrd="0" parTransId="{6780CCA1-0F4B-4E1A-AF5D-F2E585088B81}" sibTransId="{C2A1B587-3605-417E-9F28-A034628B1D61}"/>
    <dgm:cxn modelId="{0CD1A12B-5572-424D-85DB-077F5A5BFE36}" type="presParOf" srcId="{BD28C209-8182-F04D-B72E-03B2260DD22F}" destId="{4D8BCC1E-57B9-BF48-A053-F88AADE5AD20}" srcOrd="0" destOrd="0" presId="urn:microsoft.com/office/officeart/2005/8/layout/default"/>
    <dgm:cxn modelId="{63F38272-A7AD-8B4C-9291-0163860C22AD}" type="presParOf" srcId="{BD28C209-8182-F04D-B72E-03B2260DD22F}" destId="{F9E4546E-C1EE-EF4E-BCCB-FD6D8D8D4ABB}" srcOrd="1" destOrd="0" presId="urn:microsoft.com/office/officeart/2005/8/layout/default"/>
    <dgm:cxn modelId="{B152ECE6-621D-BA48-AF4B-EA6EE60338FD}" type="presParOf" srcId="{BD28C209-8182-F04D-B72E-03B2260DD22F}" destId="{CB667859-6650-2A4C-AE50-B340CE3AB193}" srcOrd="2" destOrd="0" presId="urn:microsoft.com/office/officeart/2005/8/layout/default"/>
    <dgm:cxn modelId="{514DCD1C-D0DD-4648-A35A-428FEDF0259D}" type="presParOf" srcId="{BD28C209-8182-F04D-B72E-03B2260DD22F}" destId="{EEC61A8E-3534-D044-A8FB-4E6BCE5F6748}" srcOrd="3" destOrd="0" presId="urn:microsoft.com/office/officeart/2005/8/layout/default"/>
    <dgm:cxn modelId="{255B3319-5F45-594A-8BDD-7F792CA7230B}" type="presParOf" srcId="{BD28C209-8182-F04D-B72E-03B2260DD22F}" destId="{9A973747-DCAA-5A48-A3F5-BBF0A6859A38}" srcOrd="4" destOrd="0" presId="urn:microsoft.com/office/officeart/2005/8/layout/default"/>
    <dgm:cxn modelId="{0B30E0E3-F0FC-5D40-9232-C4B10395EF88}" type="presParOf" srcId="{BD28C209-8182-F04D-B72E-03B2260DD22F}" destId="{15A18AEA-41AA-9B4E-A320-3D876ADC7BD7}" srcOrd="5" destOrd="0" presId="urn:microsoft.com/office/officeart/2005/8/layout/default"/>
    <dgm:cxn modelId="{67AF9470-17CE-1C4F-851C-132594D5C228}" type="presParOf" srcId="{BD28C209-8182-F04D-B72E-03B2260DD22F}" destId="{34727E36-879E-FE48-9A09-7D85589B3A1D}" srcOrd="6" destOrd="0" presId="urn:microsoft.com/office/officeart/2005/8/layout/default"/>
    <dgm:cxn modelId="{6D1324FC-26B7-FB40-8E53-7F09237B79F4}" type="presParOf" srcId="{BD28C209-8182-F04D-B72E-03B2260DD22F}" destId="{D0F840DF-7549-984B-B9D0-998135F3530B}" srcOrd="7" destOrd="0" presId="urn:microsoft.com/office/officeart/2005/8/layout/default"/>
    <dgm:cxn modelId="{03634FC2-D94A-7541-B262-54AFA740AF3B}" type="presParOf" srcId="{BD28C209-8182-F04D-B72E-03B2260DD22F}" destId="{E228E9BD-FFF3-F747-8D00-CF65B5E1623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F2E44-C4B8-421C-BA6B-E40F7BC867B4}" type="doc">
      <dgm:prSet loTypeId="urn:microsoft.com/office/officeart/2016/7/layout/LinearBlockProcessNumbered" loCatId="process" qsTypeId="urn:microsoft.com/office/officeart/2005/8/quickstyle/simple5" qsCatId="simple" csTypeId="urn:microsoft.com/office/officeart/2005/8/colors/accent2_2" csCatId="accent2" phldr="1"/>
      <dgm:spPr/>
      <dgm:t>
        <a:bodyPr/>
        <a:lstStyle/>
        <a:p>
          <a:endParaRPr lang="en-US"/>
        </a:p>
      </dgm:t>
    </dgm:pt>
    <dgm:pt modelId="{20254E01-B6B9-4F98-816D-F48AE843DF17}">
      <dgm:prSet/>
      <dgm:spPr/>
      <dgm:t>
        <a:bodyPr/>
        <a:lstStyle/>
        <a:p>
          <a:r>
            <a:rPr lang="en-US" dirty="0"/>
            <a:t>The IM-ITE® is developed by a committee of 11 expert physician-authors and is used by residents, program directors, and physicians alike. It is modeled after the American Board of Internal Medicine's certification exam. The exam is administered annually at each training site during a prescribed period. This year's exam will be administered from Thursday, August 19, 2021, to Wednesday, September 8, 2021, except Labor Day (Monday, September 6, 2021).</a:t>
          </a:r>
        </a:p>
      </dgm:t>
    </dgm:pt>
    <dgm:pt modelId="{45F2D9E4-BB50-4D3D-8CDF-E556BE3CB01A}" type="parTrans" cxnId="{A92BAA2B-08C8-43B0-B38F-D506982E5B92}">
      <dgm:prSet/>
      <dgm:spPr/>
      <dgm:t>
        <a:bodyPr/>
        <a:lstStyle/>
        <a:p>
          <a:endParaRPr lang="en-US"/>
        </a:p>
      </dgm:t>
    </dgm:pt>
    <dgm:pt modelId="{88F462DC-6CE1-41E8-9CAC-7557171B29F2}" type="sibTrans" cxnId="{A92BAA2B-08C8-43B0-B38F-D506982E5B92}">
      <dgm:prSet/>
      <dgm:spPr/>
      <dgm:t>
        <a:bodyPr/>
        <a:lstStyle/>
        <a:p>
          <a:endParaRPr lang="en-US"/>
        </a:p>
      </dgm:t>
    </dgm:pt>
    <dgm:pt modelId="{666BA6E6-89F7-3E46-A3EE-4AA74BADCEB3}" type="pres">
      <dgm:prSet presAssocID="{24FF2E44-C4B8-421C-BA6B-E40F7BC867B4}" presName="Name0" presStyleCnt="0">
        <dgm:presLayoutVars>
          <dgm:animLvl val="lvl"/>
          <dgm:resizeHandles val="exact"/>
        </dgm:presLayoutVars>
      </dgm:prSet>
      <dgm:spPr/>
    </dgm:pt>
    <dgm:pt modelId="{7F12F561-0A4E-44B2-BBD2-C2DAE5BB9BAC}" type="pres">
      <dgm:prSet presAssocID="{20254E01-B6B9-4F98-816D-F48AE843DF17}" presName="compositeNode" presStyleCnt="0">
        <dgm:presLayoutVars>
          <dgm:bulletEnabled val="1"/>
        </dgm:presLayoutVars>
      </dgm:prSet>
      <dgm:spPr/>
    </dgm:pt>
    <dgm:pt modelId="{D962FE86-D651-4521-A3A9-0B967D95D26F}" type="pres">
      <dgm:prSet presAssocID="{20254E01-B6B9-4F98-816D-F48AE843DF17}" presName="bgRect" presStyleLbl="alignNode1" presStyleIdx="0" presStyleCnt="1"/>
      <dgm:spPr/>
    </dgm:pt>
    <dgm:pt modelId="{C308B76F-B71E-4331-8855-D5F0A2272901}" type="pres">
      <dgm:prSet presAssocID="{88F462DC-6CE1-41E8-9CAC-7557171B29F2}" presName="sibTransNodeRect" presStyleLbl="alignNode1" presStyleIdx="0" presStyleCnt="1">
        <dgm:presLayoutVars>
          <dgm:chMax val="0"/>
          <dgm:bulletEnabled val="1"/>
        </dgm:presLayoutVars>
      </dgm:prSet>
      <dgm:spPr/>
    </dgm:pt>
    <dgm:pt modelId="{1ECC8153-E874-4C68-8A87-F580B86315F4}" type="pres">
      <dgm:prSet presAssocID="{20254E01-B6B9-4F98-816D-F48AE843DF17}" presName="nodeRect" presStyleLbl="alignNode1" presStyleIdx="0" presStyleCnt="1">
        <dgm:presLayoutVars>
          <dgm:bulletEnabled val="1"/>
        </dgm:presLayoutVars>
      </dgm:prSet>
      <dgm:spPr/>
    </dgm:pt>
  </dgm:ptLst>
  <dgm:cxnLst>
    <dgm:cxn modelId="{A92BAA2B-08C8-43B0-B38F-D506982E5B92}" srcId="{24FF2E44-C4B8-421C-BA6B-E40F7BC867B4}" destId="{20254E01-B6B9-4F98-816D-F48AE843DF17}" srcOrd="0" destOrd="0" parTransId="{45F2D9E4-BB50-4D3D-8CDF-E556BE3CB01A}" sibTransId="{88F462DC-6CE1-41E8-9CAC-7557171B29F2}"/>
    <dgm:cxn modelId="{ADE58A4E-474E-40A7-BF28-15329B477819}" type="presOf" srcId="{20254E01-B6B9-4F98-816D-F48AE843DF17}" destId="{1ECC8153-E874-4C68-8A87-F580B86315F4}" srcOrd="1" destOrd="0" presId="urn:microsoft.com/office/officeart/2016/7/layout/LinearBlockProcessNumbered"/>
    <dgm:cxn modelId="{F5DE11C4-BE21-4F48-AC64-9BFBE7E81F0F}" type="presOf" srcId="{24FF2E44-C4B8-421C-BA6B-E40F7BC867B4}" destId="{666BA6E6-89F7-3E46-A3EE-4AA74BADCEB3}" srcOrd="0" destOrd="0" presId="urn:microsoft.com/office/officeart/2016/7/layout/LinearBlockProcessNumbered"/>
    <dgm:cxn modelId="{387127D1-E60A-48A9-B643-390AB32DD0F3}" type="presOf" srcId="{88F462DC-6CE1-41E8-9CAC-7557171B29F2}" destId="{C308B76F-B71E-4331-8855-D5F0A2272901}" srcOrd="0" destOrd="0" presId="urn:microsoft.com/office/officeart/2016/7/layout/LinearBlockProcessNumbered"/>
    <dgm:cxn modelId="{E6C672FC-D07B-4929-989D-25D278F62E10}" type="presOf" srcId="{20254E01-B6B9-4F98-816D-F48AE843DF17}" destId="{D962FE86-D651-4521-A3A9-0B967D95D26F}" srcOrd="0" destOrd="0" presId="urn:microsoft.com/office/officeart/2016/7/layout/LinearBlockProcessNumbered"/>
    <dgm:cxn modelId="{492286E5-688E-47E9-8CBB-2730F13F410B}" type="presParOf" srcId="{666BA6E6-89F7-3E46-A3EE-4AA74BADCEB3}" destId="{7F12F561-0A4E-44B2-BBD2-C2DAE5BB9BAC}" srcOrd="0" destOrd="0" presId="urn:microsoft.com/office/officeart/2016/7/layout/LinearBlockProcessNumbered"/>
    <dgm:cxn modelId="{65943D4A-76A0-4C90-8A1D-F86D606A6FAB}" type="presParOf" srcId="{7F12F561-0A4E-44B2-BBD2-C2DAE5BB9BAC}" destId="{D962FE86-D651-4521-A3A9-0B967D95D26F}" srcOrd="0" destOrd="0" presId="urn:microsoft.com/office/officeart/2016/7/layout/LinearBlockProcessNumbered"/>
    <dgm:cxn modelId="{FE28A229-3B56-4FFA-AA99-16AE1BC6B6F1}" type="presParOf" srcId="{7F12F561-0A4E-44B2-BBD2-C2DAE5BB9BAC}" destId="{C308B76F-B71E-4331-8855-D5F0A2272901}" srcOrd="1" destOrd="0" presId="urn:microsoft.com/office/officeart/2016/7/layout/LinearBlockProcessNumbered"/>
    <dgm:cxn modelId="{8BF02CB3-BE0C-4F01-AAE2-294678818506}" type="presParOf" srcId="{7F12F561-0A4E-44B2-BBD2-C2DAE5BB9BAC}" destId="{1ECC8153-E874-4C68-8A87-F580B86315F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92488-446B-479C-8763-4ACF9C9A4F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A44BD2-1FEE-476E-8FB0-70B3F409B3AB}">
      <dgm:prSet custT="1"/>
      <dgm:spPr/>
      <dgm:t>
        <a:bodyPr/>
        <a:lstStyle/>
        <a:p>
          <a:r>
            <a:rPr lang="en-US" sz="1600" dirty="0">
              <a:solidFill>
                <a:schemeClr val="tx1"/>
              </a:solidFill>
            </a:rPr>
            <a:t>Chief proctors will execute 3rd-party Webinar software that runs separately from and simultaneous to the </a:t>
          </a:r>
          <a:r>
            <a:rPr lang="en-US" sz="1600" strike="noStrike" dirty="0">
              <a:solidFill>
                <a:schemeClr val="tx1"/>
              </a:solidFill>
            </a:rPr>
            <a:t>Chief Proctor Resource site</a:t>
          </a:r>
        </a:p>
      </dgm:t>
    </dgm:pt>
    <dgm:pt modelId="{FBF3443C-8A0A-446C-B3D5-B8AB9076D421}" type="parTrans" cxnId="{D68988A5-6403-49AD-ADCB-E299CB747616}">
      <dgm:prSet/>
      <dgm:spPr/>
      <dgm:t>
        <a:bodyPr/>
        <a:lstStyle/>
        <a:p>
          <a:endParaRPr lang="en-US" sz="1600"/>
        </a:p>
      </dgm:t>
    </dgm:pt>
    <dgm:pt modelId="{FF88A5E7-4678-403E-B6D1-2A09DBC51223}" type="sibTrans" cxnId="{D68988A5-6403-49AD-ADCB-E299CB747616}">
      <dgm:prSet/>
      <dgm:spPr/>
      <dgm:t>
        <a:bodyPr/>
        <a:lstStyle/>
        <a:p>
          <a:endParaRPr lang="en-US" sz="1600"/>
        </a:p>
      </dgm:t>
    </dgm:pt>
    <dgm:pt modelId="{49555C72-D191-4CB2-B0C3-F23C1BD9481D}">
      <dgm:prSet custT="1"/>
      <dgm:spPr/>
      <dgm:t>
        <a:bodyPr/>
        <a:lstStyle/>
        <a:p>
          <a:r>
            <a:rPr lang="en-US" sz="1600" dirty="0"/>
            <a:t>The Secure Browser itself will remain unchanged.  </a:t>
          </a:r>
          <a:r>
            <a:rPr lang="en-US" sz="1600" dirty="0">
              <a:solidFill>
                <a:schemeClr val="tx1"/>
              </a:solidFill>
            </a:rPr>
            <a:t>Examinees will execute 3rd-party Webinar software that runs separately from and simultaneous to the </a:t>
          </a:r>
          <a:r>
            <a:rPr lang="en-US" sz="1600" strike="noStrike" dirty="0">
              <a:solidFill>
                <a:schemeClr val="tx1"/>
              </a:solidFill>
            </a:rPr>
            <a:t>secure browser application required to launch the test</a:t>
          </a:r>
          <a:endParaRPr lang="en-US" sz="1600" dirty="0">
            <a:solidFill>
              <a:schemeClr val="tx1"/>
            </a:solidFill>
          </a:endParaRPr>
        </a:p>
      </dgm:t>
    </dgm:pt>
    <dgm:pt modelId="{63CFD461-FC35-41FA-BC5D-7DAA1D67D1C9}" type="parTrans" cxnId="{611FBF33-C3E3-4FB0-B970-F19B2F4B9BB4}">
      <dgm:prSet/>
      <dgm:spPr/>
      <dgm:t>
        <a:bodyPr/>
        <a:lstStyle/>
        <a:p>
          <a:endParaRPr lang="en-US" sz="1600"/>
        </a:p>
      </dgm:t>
    </dgm:pt>
    <dgm:pt modelId="{201B4F54-04B4-43FA-8DBC-A8E3C158EE0B}" type="sibTrans" cxnId="{611FBF33-C3E3-4FB0-B970-F19B2F4B9BB4}">
      <dgm:prSet/>
      <dgm:spPr/>
      <dgm:t>
        <a:bodyPr/>
        <a:lstStyle/>
        <a:p>
          <a:endParaRPr lang="en-US" sz="1600"/>
        </a:p>
      </dgm:t>
    </dgm:pt>
    <dgm:pt modelId="{552A198F-D4EF-45AE-BE7D-A57F8900ACD4}">
      <dgm:prSet custT="1"/>
      <dgm:spPr/>
      <dgm:t>
        <a:bodyPr/>
        <a:lstStyle/>
        <a:p>
          <a:r>
            <a:rPr lang="en-US" sz="1600" dirty="0">
              <a:solidFill>
                <a:schemeClr val="tx1"/>
              </a:solidFill>
            </a:rPr>
            <a:t>Chief Proctors are encouraged to have mock runs with other proctors and IT staff to practice using the web conference software with the Chief Proctor Resource site AND </a:t>
          </a:r>
          <a:r>
            <a:rPr lang="en-US" sz="1600" dirty="0"/>
            <a:t>Chief Proctors are encouraged to have practice runs monitoring residents</a:t>
          </a:r>
          <a:endParaRPr lang="en-US" sz="1600" dirty="0">
            <a:solidFill>
              <a:srgbClr val="FF0000"/>
            </a:solidFill>
          </a:endParaRPr>
        </a:p>
      </dgm:t>
    </dgm:pt>
    <dgm:pt modelId="{216C172E-DA10-47FF-9D58-020C77795763}" type="parTrans" cxnId="{0C1BBA95-7EB0-4FC3-BCFD-CED134F9241E}">
      <dgm:prSet/>
      <dgm:spPr/>
      <dgm:t>
        <a:bodyPr/>
        <a:lstStyle/>
        <a:p>
          <a:endParaRPr lang="en-US" sz="1600"/>
        </a:p>
      </dgm:t>
    </dgm:pt>
    <dgm:pt modelId="{D1C71610-1F1D-4596-8687-E5D36F2A613D}" type="sibTrans" cxnId="{0C1BBA95-7EB0-4FC3-BCFD-CED134F9241E}">
      <dgm:prSet/>
      <dgm:spPr/>
      <dgm:t>
        <a:bodyPr/>
        <a:lstStyle/>
        <a:p>
          <a:endParaRPr lang="en-US" sz="1600"/>
        </a:p>
      </dgm:t>
    </dgm:pt>
    <dgm:pt modelId="{34487F9F-B5B8-4794-A5A4-3EE8E75FD3FD}">
      <dgm:prSet custT="1"/>
      <dgm:spPr/>
      <dgm:t>
        <a:bodyPr/>
        <a:lstStyle/>
        <a:p>
          <a:r>
            <a:rPr lang="en-US" sz="1600" dirty="0"/>
            <a:t>No more than 25 examinees recommended per screen; limits vary by Webinar software application</a:t>
          </a:r>
        </a:p>
      </dgm:t>
    </dgm:pt>
    <dgm:pt modelId="{ADB82843-2F8E-4C62-B843-39D0ECAAC350}" type="parTrans" cxnId="{C6D84F03-20EB-4C23-B193-2778C61AFA94}">
      <dgm:prSet/>
      <dgm:spPr/>
      <dgm:t>
        <a:bodyPr/>
        <a:lstStyle/>
        <a:p>
          <a:endParaRPr lang="en-US" sz="1600"/>
        </a:p>
      </dgm:t>
    </dgm:pt>
    <dgm:pt modelId="{AE987982-0BF4-4EF2-BAC6-A15FF9892856}" type="sibTrans" cxnId="{C6D84F03-20EB-4C23-B193-2778C61AFA94}">
      <dgm:prSet/>
      <dgm:spPr/>
      <dgm:t>
        <a:bodyPr/>
        <a:lstStyle/>
        <a:p>
          <a:endParaRPr lang="en-US" sz="1600"/>
        </a:p>
      </dgm:t>
    </dgm:pt>
    <dgm:pt modelId="{6329708C-A4E4-4CF4-9B44-05FC178CEFDA}">
      <dgm:prSet custT="1"/>
      <dgm:spPr/>
      <dgm:t>
        <a:bodyPr/>
        <a:lstStyle/>
        <a:p>
          <a:r>
            <a:rPr lang="en-US" sz="1600" dirty="0"/>
            <a:t>Remote proctoring will be conducted by programs using the “honor system”</a:t>
          </a:r>
        </a:p>
      </dgm:t>
    </dgm:pt>
    <dgm:pt modelId="{B96B294A-F8F4-4501-8DE0-DA15E5A1667B}" type="parTrans" cxnId="{56474941-BA06-4275-B666-195CC38474B1}">
      <dgm:prSet/>
      <dgm:spPr/>
      <dgm:t>
        <a:bodyPr/>
        <a:lstStyle/>
        <a:p>
          <a:endParaRPr lang="en-US" sz="1600"/>
        </a:p>
      </dgm:t>
    </dgm:pt>
    <dgm:pt modelId="{54E837E0-DD2C-4ACE-A7EA-F1BF2C0DB2E0}" type="sibTrans" cxnId="{56474941-BA06-4275-B666-195CC38474B1}">
      <dgm:prSet/>
      <dgm:spPr/>
      <dgm:t>
        <a:bodyPr/>
        <a:lstStyle/>
        <a:p>
          <a:endParaRPr lang="en-US" sz="1600"/>
        </a:p>
      </dgm:t>
    </dgm:pt>
    <dgm:pt modelId="{479AD80A-AF1C-424C-BFB9-8C8E0CEA211F}">
      <dgm:prSet custT="1"/>
      <dgm:spPr/>
      <dgm:t>
        <a:bodyPr/>
        <a:lstStyle/>
        <a:p>
          <a:r>
            <a:rPr lang="en-US" sz="1600" dirty="0"/>
            <a:t>NBME will still be available 24/7 to manage technical issues</a:t>
          </a:r>
        </a:p>
      </dgm:t>
    </dgm:pt>
    <dgm:pt modelId="{C228DB26-5304-452E-84CA-73844F697151}" type="parTrans" cxnId="{E338BDD1-B761-42DD-AD81-F4B09961D6BB}">
      <dgm:prSet/>
      <dgm:spPr/>
      <dgm:t>
        <a:bodyPr/>
        <a:lstStyle/>
        <a:p>
          <a:endParaRPr lang="en-US" sz="1600"/>
        </a:p>
      </dgm:t>
    </dgm:pt>
    <dgm:pt modelId="{AAC1F17E-069B-436E-9FCB-E2AD02109895}" type="sibTrans" cxnId="{E338BDD1-B761-42DD-AD81-F4B09961D6BB}">
      <dgm:prSet/>
      <dgm:spPr/>
      <dgm:t>
        <a:bodyPr/>
        <a:lstStyle/>
        <a:p>
          <a:endParaRPr lang="en-US" sz="1600"/>
        </a:p>
      </dgm:t>
    </dgm:pt>
    <dgm:pt modelId="{B6116A47-CE51-4051-AC99-8D8590CBBB42}">
      <dgm:prSet custT="1"/>
      <dgm:spPr/>
      <dgm:t>
        <a:bodyPr/>
        <a:lstStyle/>
        <a:p>
          <a:r>
            <a:rPr lang="en-US" sz="1600" dirty="0"/>
            <a:t>Will require more one-on-one communication between residents and proctors and/or the program’s IT staff when technical issues occur</a:t>
          </a:r>
        </a:p>
      </dgm:t>
    </dgm:pt>
    <dgm:pt modelId="{EB883DC1-B73B-4708-9F0F-48E24198F2F1}" type="parTrans" cxnId="{BD44EFD0-0DA5-4362-A1F3-A8D8120D8421}">
      <dgm:prSet/>
      <dgm:spPr/>
      <dgm:t>
        <a:bodyPr/>
        <a:lstStyle/>
        <a:p>
          <a:endParaRPr lang="en-US" sz="1600"/>
        </a:p>
      </dgm:t>
    </dgm:pt>
    <dgm:pt modelId="{2D992861-C037-4D94-B52E-5076613E2AF0}" type="sibTrans" cxnId="{BD44EFD0-0DA5-4362-A1F3-A8D8120D8421}">
      <dgm:prSet/>
      <dgm:spPr/>
      <dgm:t>
        <a:bodyPr/>
        <a:lstStyle/>
        <a:p>
          <a:endParaRPr lang="en-US" sz="1600"/>
        </a:p>
      </dgm:t>
    </dgm:pt>
    <dgm:pt modelId="{38039B0E-1F0A-364B-A45C-BD43D5809D8F}" type="pres">
      <dgm:prSet presAssocID="{C4992488-446B-479C-8763-4ACF9C9A4F89}" presName="vert0" presStyleCnt="0">
        <dgm:presLayoutVars>
          <dgm:dir/>
          <dgm:animOne val="branch"/>
          <dgm:animLvl val="lvl"/>
        </dgm:presLayoutVars>
      </dgm:prSet>
      <dgm:spPr/>
    </dgm:pt>
    <dgm:pt modelId="{07B39F5F-B234-7547-8603-CE5BD350D5C7}" type="pres">
      <dgm:prSet presAssocID="{56A44BD2-1FEE-476E-8FB0-70B3F409B3AB}" presName="thickLine" presStyleLbl="alignNode1" presStyleIdx="0" presStyleCnt="7"/>
      <dgm:spPr/>
    </dgm:pt>
    <dgm:pt modelId="{3BB3CB47-7869-E149-96A8-B8415296C5BD}" type="pres">
      <dgm:prSet presAssocID="{56A44BD2-1FEE-476E-8FB0-70B3F409B3AB}" presName="horz1" presStyleCnt="0"/>
      <dgm:spPr/>
    </dgm:pt>
    <dgm:pt modelId="{69334FCC-846F-D34A-B990-F21CFB9AC67C}" type="pres">
      <dgm:prSet presAssocID="{56A44BD2-1FEE-476E-8FB0-70B3F409B3AB}" presName="tx1" presStyleLbl="revTx" presStyleIdx="0" presStyleCnt="7"/>
      <dgm:spPr/>
    </dgm:pt>
    <dgm:pt modelId="{FCF9F65A-6BDB-1648-B2B7-B3F31528B693}" type="pres">
      <dgm:prSet presAssocID="{56A44BD2-1FEE-476E-8FB0-70B3F409B3AB}" presName="vert1" presStyleCnt="0"/>
      <dgm:spPr/>
    </dgm:pt>
    <dgm:pt modelId="{93B58132-F0B7-FE42-9D7F-4E35C5961BB5}" type="pres">
      <dgm:prSet presAssocID="{49555C72-D191-4CB2-B0C3-F23C1BD9481D}" presName="thickLine" presStyleLbl="alignNode1" presStyleIdx="1" presStyleCnt="7"/>
      <dgm:spPr/>
    </dgm:pt>
    <dgm:pt modelId="{203ED3BC-2AE5-4B4B-B177-34BCFABA92E6}" type="pres">
      <dgm:prSet presAssocID="{49555C72-D191-4CB2-B0C3-F23C1BD9481D}" presName="horz1" presStyleCnt="0"/>
      <dgm:spPr/>
    </dgm:pt>
    <dgm:pt modelId="{30CC9615-10D4-5E41-86AC-012ABD0020DE}" type="pres">
      <dgm:prSet presAssocID="{49555C72-D191-4CB2-B0C3-F23C1BD9481D}" presName="tx1" presStyleLbl="revTx" presStyleIdx="1" presStyleCnt="7"/>
      <dgm:spPr/>
    </dgm:pt>
    <dgm:pt modelId="{2F25C16A-5A4A-014D-8340-227C7A52377A}" type="pres">
      <dgm:prSet presAssocID="{49555C72-D191-4CB2-B0C3-F23C1BD9481D}" presName="vert1" presStyleCnt="0"/>
      <dgm:spPr/>
    </dgm:pt>
    <dgm:pt modelId="{223595BB-EDF1-074D-9EA5-3F823CDD255F}" type="pres">
      <dgm:prSet presAssocID="{552A198F-D4EF-45AE-BE7D-A57F8900ACD4}" presName="thickLine" presStyleLbl="alignNode1" presStyleIdx="2" presStyleCnt="7"/>
      <dgm:spPr/>
    </dgm:pt>
    <dgm:pt modelId="{2F5129E9-724F-F741-A7CC-A0FAC1AB6D74}" type="pres">
      <dgm:prSet presAssocID="{552A198F-D4EF-45AE-BE7D-A57F8900ACD4}" presName="horz1" presStyleCnt="0"/>
      <dgm:spPr/>
    </dgm:pt>
    <dgm:pt modelId="{5FF0A4D7-21F3-9B4E-B846-224FC4442ED6}" type="pres">
      <dgm:prSet presAssocID="{552A198F-D4EF-45AE-BE7D-A57F8900ACD4}" presName="tx1" presStyleLbl="revTx" presStyleIdx="2" presStyleCnt="7"/>
      <dgm:spPr/>
    </dgm:pt>
    <dgm:pt modelId="{E200A090-BEDC-A543-AABB-8576D011DB7D}" type="pres">
      <dgm:prSet presAssocID="{552A198F-D4EF-45AE-BE7D-A57F8900ACD4}" presName="vert1" presStyleCnt="0"/>
      <dgm:spPr/>
    </dgm:pt>
    <dgm:pt modelId="{1C0279AE-AE26-4D46-9102-619D72D06015}" type="pres">
      <dgm:prSet presAssocID="{34487F9F-B5B8-4794-A5A4-3EE8E75FD3FD}" presName="thickLine" presStyleLbl="alignNode1" presStyleIdx="3" presStyleCnt="7"/>
      <dgm:spPr/>
    </dgm:pt>
    <dgm:pt modelId="{A3A2795C-DC9F-D94D-98DD-DA8D9125ED65}" type="pres">
      <dgm:prSet presAssocID="{34487F9F-B5B8-4794-A5A4-3EE8E75FD3FD}" presName="horz1" presStyleCnt="0"/>
      <dgm:spPr/>
    </dgm:pt>
    <dgm:pt modelId="{2F962E63-74B5-C749-B71B-850D00E48A6C}" type="pres">
      <dgm:prSet presAssocID="{34487F9F-B5B8-4794-A5A4-3EE8E75FD3FD}" presName="tx1" presStyleLbl="revTx" presStyleIdx="3" presStyleCnt="7"/>
      <dgm:spPr/>
    </dgm:pt>
    <dgm:pt modelId="{17DF9DF8-F5AD-0440-BE0B-96293559F854}" type="pres">
      <dgm:prSet presAssocID="{34487F9F-B5B8-4794-A5A4-3EE8E75FD3FD}" presName="vert1" presStyleCnt="0"/>
      <dgm:spPr/>
    </dgm:pt>
    <dgm:pt modelId="{7C72D880-5823-5548-B021-6C7B0DF194D0}" type="pres">
      <dgm:prSet presAssocID="{6329708C-A4E4-4CF4-9B44-05FC178CEFDA}" presName="thickLine" presStyleLbl="alignNode1" presStyleIdx="4" presStyleCnt="7"/>
      <dgm:spPr/>
    </dgm:pt>
    <dgm:pt modelId="{BCFFC686-CE3E-1844-8D95-14C56DD3E157}" type="pres">
      <dgm:prSet presAssocID="{6329708C-A4E4-4CF4-9B44-05FC178CEFDA}" presName="horz1" presStyleCnt="0"/>
      <dgm:spPr/>
    </dgm:pt>
    <dgm:pt modelId="{7F9654A3-6D89-1F46-BFDC-D6950E310D91}" type="pres">
      <dgm:prSet presAssocID="{6329708C-A4E4-4CF4-9B44-05FC178CEFDA}" presName="tx1" presStyleLbl="revTx" presStyleIdx="4" presStyleCnt="7"/>
      <dgm:spPr/>
    </dgm:pt>
    <dgm:pt modelId="{E833E5C5-C704-3A4B-9C86-37DB437FD882}" type="pres">
      <dgm:prSet presAssocID="{6329708C-A4E4-4CF4-9B44-05FC178CEFDA}" presName="vert1" presStyleCnt="0"/>
      <dgm:spPr/>
    </dgm:pt>
    <dgm:pt modelId="{DC8360AA-6B82-B648-8D11-C7AC864118D3}" type="pres">
      <dgm:prSet presAssocID="{479AD80A-AF1C-424C-BFB9-8C8E0CEA211F}" presName="thickLine" presStyleLbl="alignNode1" presStyleIdx="5" presStyleCnt="7"/>
      <dgm:spPr/>
    </dgm:pt>
    <dgm:pt modelId="{053C2542-1714-4F4B-8945-73740AE0A554}" type="pres">
      <dgm:prSet presAssocID="{479AD80A-AF1C-424C-BFB9-8C8E0CEA211F}" presName="horz1" presStyleCnt="0"/>
      <dgm:spPr/>
    </dgm:pt>
    <dgm:pt modelId="{FC67B497-0FFC-6F49-BF47-093FCD032919}" type="pres">
      <dgm:prSet presAssocID="{479AD80A-AF1C-424C-BFB9-8C8E0CEA211F}" presName="tx1" presStyleLbl="revTx" presStyleIdx="5" presStyleCnt="7"/>
      <dgm:spPr/>
    </dgm:pt>
    <dgm:pt modelId="{F587093D-E95B-E643-8DAB-BF0824BD5919}" type="pres">
      <dgm:prSet presAssocID="{479AD80A-AF1C-424C-BFB9-8C8E0CEA211F}" presName="vert1" presStyleCnt="0"/>
      <dgm:spPr/>
    </dgm:pt>
    <dgm:pt modelId="{4400F0C4-997B-294F-AF14-FB2CC59A90FC}" type="pres">
      <dgm:prSet presAssocID="{B6116A47-CE51-4051-AC99-8D8590CBBB42}" presName="thickLine" presStyleLbl="alignNode1" presStyleIdx="6" presStyleCnt="7"/>
      <dgm:spPr/>
    </dgm:pt>
    <dgm:pt modelId="{45231BB4-DD1A-B84E-B411-E2799DBB368D}" type="pres">
      <dgm:prSet presAssocID="{B6116A47-CE51-4051-AC99-8D8590CBBB42}" presName="horz1" presStyleCnt="0"/>
      <dgm:spPr/>
    </dgm:pt>
    <dgm:pt modelId="{D3C033C5-1D4A-7D42-9E4D-8C0A40FF701E}" type="pres">
      <dgm:prSet presAssocID="{B6116A47-CE51-4051-AC99-8D8590CBBB42}" presName="tx1" presStyleLbl="revTx" presStyleIdx="6" presStyleCnt="7"/>
      <dgm:spPr/>
    </dgm:pt>
    <dgm:pt modelId="{3EFF38B5-8A08-7743-8CED-9A2EC20106D0}" type="pres">
      <dgm:prSet presAssocID="{B6116A47-CE51-4051-AC99-8D8590CBBB42}" presName="vert1" presStyleCnt="0"/>
      <dgm:spPr/>
    </dgm:pt>
  </dgm:ptLst>
  <dgm:cxnLst>
    <dgm:cxn modelId="{C6D84F03-20EB-4C23-B193-2778C61AFA94}" srcId="{C4992488-446B-479C-8763-4ACF9C9A4F89}" destId="{34487F9F-B5B8-4794-A5A4-3EE8E75FD3FD}" srcOrd="3" destOrd="0" parTransId="{ADB82843-2F8E-4C62-B843-39D0ECAAC350}" sibTransId="{AE987982-0BF4-4EF2-BAC6-A15FF9892856}"/>
    <dgm:cxn modelId="{611FBF33-C3E3-4FB0-B970-F19B2F4B9BB4}" srcId="{C4992488-446B-479C-8763-4ACF9C9A4F89}" destId="{49555C72-D191-4CB2-B0C3-F23C1BD9481D}" srcOrd="1" destOrd="0" parTransId="{63CFD461-FC35-41FA-BC5D-7DAA1D67D1C9}" sibTransId="{201B4F54-04B4-43FA-8DBC-A8E3C158EE0B}"/>
    <dgm:cxn modelId="{A4EDFD36-FBCC-B14F-A09E-49B6C917DFB4}" type="presOf" srcId="{34487F9F-B5B8-4794-A5A4-3EE8E75FD3FD}" destId="{2F962E63-74B5-C749-B71B-850D00E48A6C}" srcOrd="0" destOrd="0" presId="urn:microsoft.com/office/officeart/2008/layout/LinedList"/>
    <dgm:cxn modelId="{56474941-BA06-4275-B666-195CC38474B1}" srcId="{C4992488-446B-479C-8763-4ACF9C9A4F89}" destId="{6329708C-A4E4-4CF4-9B44-05FC178CEFDA}" srcOrd="4" destOrd="0" parTransId="{B96B294A-F8F4-4501-8DE0-DA15E5A1667B}" sibTransId="{54E837E0-DD2C-4ACE-A7EA-F1BF2C0DB2E0}"/>
    <dgm:cxn modelId="{C4A67B52-1326-5C49-8F38-3904BD5B47CA}" type="presOf" srcId="{B6116A47-CE51-4051-AC99-8D8590CBBB42}" destId="{D3C033C5-1D4A-7D42-9E4D-8C0A40FF701E}" srcOrd="0" destOrd="0" presId="urn:microsoft.com/office/officeart/2008/layout/LinedList"/>
    <dgm:cxn modelId="{0C1BBA95-7EB0-4FC3-BCFD-CED134F9241E}" srcId="{C4992488-446B-479C-8763-4ACF9C9A4F89}" destId="{552A198F-D4EF-45AE-BE7D-A57F8900ACD4}" srcOrd="2" destOrd="0" parTransId="{216C172E-DA10-47FF-9D58-020C77795763}" sibTransId="{D1C71610-1F1D-4596-8687-E5D36F2A613D}"/>
    <dgm:cxn modelId="{57939996-091B-0246-B7E6-EC7BAFF36CEC}" type="presOf" srcId="{56A44BD2-1FEE-476E-8FB0-70B3F409B3AB}" destId="{69334FCC-846F-D34A-B990-F21CFB9AC67C}" srcOrd="0" destOrd="0" presId="urn:microsoft.com/office/officeart/2008/layout/LinedList"/>
    <dgm:cxn modelId="{E7AB0D97-1B99-CB4F-AE5E-8BB6A92B48D4}" type="presOf" srcId="{552A198F-D4EF-45AE-BE7D-A57F8900ACD4}" destId="{5FF0A4D7-21F3-9B4E-B846-224FC4442ED6}" srcOrd="0" destOrd="0" presId="urn:microsoft.com/office/officeart/2008/layout/LinedList"/>
    <dgm:cxn modelId="{D68988A5-6403-49AD-ADCB-E299CB747616}" srcId="{C4992488-446B-479C-8763-4ACF9C9A4F89}" destId="{56A44BD2-1FEE-476E-8FB0-70B3F409B3AB}" srcOrd="0" destOrd="0" parTransId="{FBF3443C-8A0A-446C-B3D5-B8AB9076D421}" sibTransId="{FF88A5E7-4678-403E-B6D1-2A09DBC51223}"/>
    <dgm:cxn modelId="{7B5FBDB3-6A0B-FC46-9D12-49E9CF839522}" type="presOf" srcId="{6329708C-A4E4-4CF4-9B44-05FC178CEFDA}" destId="{7F9654A3-6D89-1F46-BFDC-D6950E310D91}" srcOrd="0" destOrd="0" presId="urn:microsoft.com/office/officeart/2008/layout/LinedList"/>
    <dgm:cxn modelId="{BD44EFD0-0DA5-4362-A1F3-A8D8120D8421}" srcId="{C4992488-446B-479C-8763-4ACF9C9A4F89}" destId="{B6116A47-CE51-4051-AC99-8D8590CBBB42}" srcOrd="6" destOrd="0" parTransId="{EB883DC1-B73B-4708-9F0F-48E24198F2F1}" sibTransId="{2D992861-C037-4D94-B52E-5076613E2AF0}"/>
    <dgm:cxn modelId="{E338BDD1-B761-42DD-AD81-F4B09961D6BB}" srcId="{C4992488-446B-479C-8763-4ACF9C9A4F89}" destId="{479AD80A-AF1C-424C-BFB9-8C8E0CEA211F}" srcOrd="5" destOrd="0" parTransId="{C228DB26-5304-452E-84CA-73844F697151}" sibTransId="{AAC1F17E-069B-436E-9FCB-E2AD02109895}"/>
    <dgm:cxn modelId="{D66B04D8-C87E-0145-8F4E-4A0F604B91B0}" type="presOf" srcId="{C4992488-446B-479C-8763-4ACF9C9A4F89}" destId="{38039B0E-1F0A-364B-A45C-BD43D5809D8F}" srcOrd="0" destOrd="0" presId="urn:microsoft.com/office/officeart/2008/layout/LinedList"/>
    <dgm:cxn modelId="{819A34E2-4719-3E4E-A9B8-9337D777C4D6}" type="presOf" srcId="{49555C72-D191-4CB2-B0C3-F23C1BD9481D}" destId="{30CC9615-10D4-5E41-86AC-012ABD0020DE}" srcOrd="0" destOrd="0" presId="urn:microsoft.com/office/officeart/2008/layout/LinedList"/>
    <dgm:cxn modelId="{AEAFE0FA-69FE-8F4E-A372-FD347507F1EE}" type="presOf" srcId="{479AD80A-AF1C-424C-BFB9-8C8E0CEA211F}" destId="{FC67B497-0FFC-6F49-BF47-093FCD032919}" srcOrd="0" destOrd="0" presId="urn:microsoft.com/office/officeart/2008/layout/LinedList"/>
    <dgm:cxn modelId="{0853084A-89D1-4740-A077-7104ED1FFF62}" type="presParOf" srcId="{38039B0E-1F0A-364B-A45C-BD43D5809D8F}" destId="{07B39F5F-B234-7547-8603-CE5BD350D5C7}" srcOrd="0" destOrd="0" presId="urn:microsoft.com/office/officeart/2008/layout/LinedList"/>
    <dgm:cxn modelId="{D30839FB-4B5A-924A-A899-DA364C2ECFB5}" type="presParOf" srcId="{38039B0E-1F0A-364B-A45C-BD43D5809D8F}" destId="{3BB3CB47-7869-E149-96A8-B8415296C5BD}" srcOrd="1" destOrd="0" presId="urn:microsoft.com/office/officeart/2008/layout/LinedList"/>
    <dgm:cxn modelId="{AC7DA80A-278A-ED40-A853-D94DAA9A8D11}" type="presParOf" srcId="{3BB3CB47-7869-E149-96A8-B8415296C5BD}" destId="{69334FCC-846F-D34A-B990-F21CFB9AC67C}" srcOrd="0" destOrd="0" presId="urn:microsoft.com/office/officeart/2008/layout/LinedList"/>
    <dgm:cxn modelId="{A1C92FFE-3337-1F41-A677-0A7CD5204826}" type="presParOf" srcId="{3BB3CB47-7869-E149-96A8-B8415296C5BD}" destId="{FCF9F65A-6BDB-1648-B2B7-B3F31528B693}" srcOrd="1" destOrd="0" presId="urn:microsoft.com/office/officeart/2008/layout/LinedList"/>
    <dgm:cxn modelId="{19B44CF1-05C3-F748-95E2-361C8B9F5E40}" type="presParOf" srcId="{38039B0E-1F0A-364B-A45C-BD43D5809D8F}" destId="{93B58132-F0B7-FE42-9D7F-4E35C5961BB5}" srcOrd="2" destOrd="0" presId="urn:microsoft.com/office/officeart/2008/layout/LinedList"/>
    <dgm:cxn modelId="{B69C3D46-EE20-3946-83EC-551A3F64F645}" type="presParOf" srcId="{38039B0E-1F0A-364B-A45C-BD43D5809D8F}" destId="{203ED3BC-2AE5-4B4B-B177-34BCFABA92E6}" srcOrd="3" destOrd="0" presId="urn:microsoft.com/office/officeart/2008/layout/LinedList"/>
    <dgm:cxn modelId="{02FE9F56-1DA9-4D4A-8F95-3EB6919F3766}" type="presParOf" srcId="{203ED3BC-2AE5-4B4B-B177-34BCFABA92E6}" destId="{30CC9615-10D4-5E41-86AC-012ABD0020DE}" srcOrd="0" destOrd="0" presId="urn:microsoft.com/office/officeart/2008/layout/LinedList"/>
    <dgm:cxn modelId="{E3491B9D-E6D7-124A-94C2-D9BA2CD56A83}" type="presParOf" srcId="{203ED3BC-2AE5-4B4B-B177-34BCFABA92E6}" destId="{2F25C16A-5A4A-014D-8340-227C7A52377A}" srcOrd="1" destOrd="0" presId="urn:microsoft.com/office/officeart/2008/layout/LinedList"/>
    <dgm:cxn modelId="{8C0371B1-169A-714C-938F-6F7B20863CA7}" type="presParOf" srcId="{38039B0E-1F0A-364B-A45C-BD43D5809D8F}" destId="{223595BB-EDF1-074D-9EA5-3F823CDD255F}" srcOrd="4" destOrd="0" presId="urn:microsoft.com/office/officeart/2008/layout/LinedList"/>
    <dgm:cxn modelId="{6FEDCFB9-9FAA-4C42-96FF-8F77AA7B010F}" type="presParOf" srcId="{38039B0E-1F0A-364B-A45C-BD43D5809D8F}" destId="{2F5129E9-724F-F741-A7CC-A0FAC1AB6D74}" srcOrd="5" destOrd="0" presId="urn:microsoft.com/office/officeart/2008/layout/LinedList"/>
    <dgm:cxn modelId="{53A4789E-0C9C-EA4B-BA2F-87047CDCBA97}" type="presParOf" srcId="{2F5129E9-724F-F741-A7CC-A0FAC1AB6D74}" destId="{5FF0A4D7-21F3-9B4E-B846-224FC4442ED6}" srcOrd="0" destOrd="0" presId="urn:microsoft.com/office/officeart/2008/layout/LinedList"/>
    <dgm:cxn modelId="{42021BF7-24BE-9D42-AB07-99495B879685}" type="presParOf" srcId="{2F5129E9-724F-F741-A7CC-A0FAC1AB6D74}" destId="{E200A090-BEDC-A543-AABB-8576D011DB7D}" srcOrd="1" destOrd="0" presId="urn:microsoft.com/office/officeart/2008/layout/LinedList"/>
    <dgm:cxn modelId="{20F04CD1-60CC-F746-9F69-1F7404D93CD6}" type="presParOf" srcId="{38039B0E-1F0A-364B-A45C-BD43D5809D8F}" destId="{1C0279AE-AE26-4D46-9102-619D72D06015}" srcOrd="6" destOrd="0" presId="urn:microsoft.com/office/officeart/2008/layout/LinedList"/>
    <dgm:cxn modelId="{ABF02DE9-30EB-0D47-847D-57319A10A8A2}" type="presParOf" srcId="{38039B0E-1F0A-364B-A45C-BD43D5809D8F}" destId="{A3A2795C-DC9F-D94D-98DD-DA8D9125ED65}" srcOrd="7" destOrd="0" presId="urn:microsoft.com/office/officeart/2008/layout/LinedList"/>
    <dgm:cxn modelId="{54617AF3-3270-1A45-8690-58E5AD01462B}" type="presParOf" srcId="{A3A2795C-DC9F-D94D-98DD-DA8D9125ED65}" destId="{2F962E63-74B5-C749-B71B-850D00E48A6C}" srcOrd="0" destOrd="0" presId="urn:microsoft.com/office/officeart/2008/layout/LinedList"/>
    <dgm:cxn modelId="{FB145079-3A59-5943-A093-342484E643E4}" type="presParOf" srcId="{A3A2795C-DC9F-D94D-98DD-DA8D9125ED65}" destId="{17DF9DF8-F5AD-0440-BE0B-96293559F854}" srcOrd="1" destOrd="0" presId="urn:microsoft.com/office/officeart/2008/layout/LinedList"/>
    <dgm:cxn modelId="{7A96E650-05BD-D749-B4B3-ECEEEB86868D}" type="presParOf" srcId="{38039B0E-1F0A-364B-A45C-BD43D5809D8F}" destId="{7C72D880-5823-5548-B021-6C7B0DF194D0}" srcOrd="8" destOrd="0" presId="urn:microsoft.com/office/officeart/2008/layout/LinedList"/>
    <dgm:cxn modelId="{4B7227CA-FFC0-C243-ABB8-66678D1D6396}" type="presParOf" srcId="{38039B0E-1F0A-364B-A45C-BD43D5809D8F}" destId="{BCFFC686-CE3E-1844-8D95-14C56DD3E157}" srcOrd="9" destOrd="0" presId="urn:microsoft.com/office/officeart/2008/layout/LinedList"/>
    <dgm:cxn modelId="{978B72ED-EB47-7549-B203-8D1776687DC5}" type="presParOf" srcId="{BCFFC686-CE3E-1844-8D95-14C56DD3E157}" destId="{7F9654A3-6D89-1F46-BFDC-D6950E310D91}" srcOrd="0" destOrd="0" presId="urn:microsoft.com/office/officeart/2008/layout/LinedList"/>
    <dgm:cxn modelId="{EADC42A1-9006-B645-BDBF-36E3F2A1494B}" type="presParOf" srcId="{BCFFC686-CE3E-1844-8D95-14C56DD3E157}" destId="{E833E5C5-C704-3A4B-9C86-37DB437FD882}" srcOrd="1" destOrd="0" presId="urn:microsoft.com/office/officeart/2008/layout/LinedList"/>
    <dgm:cxn modelId="{68640358-6DA4-CF4C-B131-AE4A01D4D830}" type="presParOf" srcId="{38039B0E-1F0A-364B-A45C-BD43D5809D8F}" destId="{DC8360AA-6B82-B648-8D11-C7AC864118D3}" srcOrd="10" destOrd="0" presId="urn:microsoft.com/office/officeart/2008/layout/LinedList"/>
    <dgm:cxn modelId="{7D3231E4-9968-D94B-8D3E-731126A2869C}" type="presParOf" srcId="{38039B0E-1F0A-364B-A45C-BD43D5809D8F}" destId="{053C2542-1714-4F4B-8945-73740AE0A554}" srcOrd="11" destOrd="0" presId="urn:microsoft.com/office/officeart/2008/layout/LinedList"/>
    <dgm:cxn modelId="{5682796E-59C7-CC4C-8682-42E2BFA7C34B}" type="presParOf" srcId="{053C2542-1714-4F4B-8945-73740AE0A554}" destId="{FC67B497-0FFC-6F49-BF47-093FCD032919}" srcOrd="0" destOrd="0" presId="urn:microsoft.com/office/officeart/2008/layout/LinedList"/>
    <dgm:cxn modelId="{47676B61-D071-4748-9FF9-CA1094785340}" type="presParOf" srcId="{053C2542-1714-4F4B-8945-73740AE0A554}" destId="{F587093D-E95B-E643-8DAB-BF0824BD5919}" srcOrd="1" destOrd="0" presId="urn:microsoft.com/office/officeart/2008/layout/LinedList"/>
    <dgm:cxn modelId="{B6961D09-0D7F-8C4B-8B06-98CF5F3A405E}" type="presParOf" srcId="{38039B0E-1F0A-364B-A45C-BD43D5809D8F}" destId="{4400F0C4-997B-294F-AF14-FB2CC59A90FC}" srcOrd="12" destOrd="0" presId="urn:microsoft.com/office/officeart/2008/layout/LinedList"/>
    <dgm:cxn modelId="{8DFE6DDD-A573-334B-B774-A77173B047C7}" type="presParOf" srcId="{38039B0E-1F0A-364B-A45C-BD43D5809D8F}" destId="{45231BB4-DD1A-B84E-B411-E2799DBB368D}" srcOrd="13" destOrd="0" presId="urn:microsoft.com/office/officeart/2008/layout/LinedList"/>
    <dgm:cxn modelId="{693F4046-9E4B-E642-ADDF-E87D7820F604}" type="presParOf" srcId="{45231BB4-DD1A-B84E-B411-E2799DBB368D}" destId="{D3C033C5-1D4A-7D42-9E4D-8C0A40FF701E}" srcOrd="0" destOrd="0" presId="urn:microsoft.com/office/officeart/2008/layout/LinedList"/>
    <dgm:cxn modelId="{F7F26832-204C-044C-B918-20A779218149}" type="presParOf" srcId="{45231BB4-DD1A-B84E-B411-E2799DBB368D}" destId="{3EFF38B5-8A08-7743-8CED-9A2EC20106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70F176-2177-4629-95B9-5F0E7880A863}"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D08A1D2D-70AD-40C4-AFE9-F92ABC727D17}">
      <dgm:prSet/>
      <dgm:spPr/>
      <dgm:t>
        <a:bodyPr/>
        <a:lstStyle/>
        <a:p>
          <a:r>
            <a:rPr lang="en-US" dirty="0"/>
            <a:t>If there is not enough space in my institution to socially distance examinees/proctors while testing</a:t>
          </a:r>
        </a:p>
      </dgm:t>
    </dgm:pt>
    <dgm:pt modelId="{F3CA0D0E-6EEA-4016-B8B5-F2CAC6506897}" type="parTrans" cxnId="{6FFC4829-A9EE-4998-8566-036FB9C9D87E}">
      <dgm:prSet/>
      <dgm:spPr/>
      <dgm:t>
        <a:bodyPr/>
        <a:lstStyle/>
        <a:p>
          <a:endParaRPr lang="en-US"/>
        </a:p>
      </dgm:t>
    </dgm:pt>
    <dgm:pt modelId="{608EA632-D62B-4569-B5A5-759094A14987}" type="sibTrans" cxnId="{6FFC4829-A9EE-4998-8566-036FB9C9D87E}">
      <dgm:prSet/>
      <dgm:spPr/>
      <dgm:t>
        <a:bodyPr/>
        <a:lstStyle/>
        <a:p>
          <a:endParaRPr lang="en-US"/>
        </a:p>
      </dgm:t>
    </dgm:pt>
    <dgm:pt modelId="{6C89F345-6B1C-4E0E-92D1-C26A63F3D1D4}">
      <dgm:prSet/>
      <dgm:spPr/>
      <dgm:t>
        <a:bodyPr/>
        <a:lstStyle/>
        <a:p>
          <a:r>
            <a:rPr lang="en-US" dirty="0"/>
            <a:t>If I would prefer not to have any of my examinees on site (in person) while testing</a:t>
          </a:r>
        </a:p>
      </dgm:t>
    </dgm:pt>
    <dgm:pt modelId="{63D1E202-7A3C-4090-8B5F-2FB2F1776E3B}" type="parTrans" cxnId="{6951DB38-2B0F-41C6-9AE8-E0CDDCB2788A}">
      <dgm:prSet/>
      <dgm:spPr/>
      <dgm:t>
        <a:bodyPr/>
        <a:lstStyle/>
        <a:p>
          <a:endParaRPr lang="en-US"/>
        </a:p>
      </dgm:t>
    </dgm:pt>
    <dgm:pt modelId="{F3D08B5D-EA3D-45D4-B85D-2E60647C1AD4}" type="sibTrans" cxnId="{6951DB38-2B0F-41C6-9AE8-E0CDDCB2788A}">
      <dgm:prSet/>
      <dgm:spPr/>
      <dgm:t>
        <a:bodyPr/>
        <a:lstStyle/>
        <a:p>
          <a:endParaRPr lang="en-US"/>
        </a:p>
      </dgm:t>
    </dgm:pt>
    <dgm:pt modelId="{6F0E627A-1B82-4B6A-9D96-13BBC33E304D}">
      <dgm:prSet/>
      <dgm:spPr/>
      <dgm:t>
        <a:bodyPr/>
        <a:lstStyle/>
        <a:p>
          <a:r>
            <a:rPr lang="en-US" dirty="0"/>
            <a:t>If I would like to have some examinees test remotely and some on site (in person) while testing</a:t>
          </a:r>
        </a:p>
      </dgm:t>
    </dgm:pt>
    <dgm:pt modelId="{68346222-576E-48DA-9831-BCC7C9EF8AA4}" type="parTrans" cxnId="{9E6277AC-EC50-4D69-A6A1-FFC78AC61E9B}">
      <dgm:prSet/>
      <dgm:spPr/>
      <dgm:t>
        <a:bodyPr/>
        <a:lstStyle/>
        <a:p>
          <a:endParaRPr lang="en-US"/>
        </a:p>
      </dgm:t>
    </dgm:pt>
    <dgm:pt modelId="{08BF4465-1410-464F-9A15-F22958BE7522}" type="sibTrans" cxnId="{9E6277AC-EC50-4D69-A6A1-FFC78AC61E9B}">
      <dgm:prSet/>
      <dgm:spPr/>
      <dgm:t>
        <a:bodyPr/>
        <a:lstStyle/>
        <a:p>
          <a:endParaRPr lang="en-US"/>
        </a:p>
      </dgm:t>
    </dgm:pt>
    <dgm:pt modelId="{E8EF5048-B8A8-4FB0-B8F5-D85ADCB7D94F}">
      <dgm:prSet/>
      <dgm:spPr/>
      <dgm:t>
        <a:bodyPr/>
        <a:lstStyle/>
        <a:p>
          <a:r>
            <a:rPr lang="en-US" dirty="0"/>
            <a:t>If my institution has or will have access to Zoom, Microsoft Teams, or Webex</a:t>
          </a:r>
        </a:p>
      </dgm:t>
    </dgm:pt>
    <dgm:pt modelId="{099B73CF-93D9-4297-931E-78AC8D0BBDEE}" type="parTrans" cxnId="{BB6AB949-6DCF-439E-9EE4-5539DF096295}">
      <dgm:prSet/>
      <dgm:spPr/>
      <dgm:t>
        <a:bodyPr/>
        <a:lstStyle/>
        <a:p>
          <a:endParaRPr lang="en-US"/>
        </a:p>
      </dgm:t>
    </dgm:pt>
    <dgm:pt modelId="{DCD4B531-B0C6-4022-B5E3-5C2EB8998CB7}" type="sibTrans" cxnId="{BB6AB949-6DCF-439E-9EE4-5539DF096295}">
      <dgm:prSet/>
      <dgm:spPr/>
      <dgm:t>
        <a:bodyPr/>
        <a:lstStyle/>
        <a:p>
          <a:endParaRPr lang="en-US"/>
        </a:p>
      </dgm:t>
    </dgm:pt>
    <dgm:pt modelId="{1A9A2845-8322-466D-85BE-05458D61EEAE}">
      <dgm:prSet custT="1"/>
      <dgm:spPr/>
      <dgm:t>
        <a:bodyPr/>
        <a:lstStyle/>
        <a:p>
          <a:r>
            <a:rPr lang="en-US" sz="1600" kern="1200" dirty="0"/>
            <a:t>If the Proctor has working knowledge of using </a:t>
          </a:r>
          <a:r>
            <a:rPr lang="en-US" sz="1600" kern="1200" dirty="0">
              <a:solidFill>
                <a:srgbClr val="000000">
                  <a:hueOff val="0"/>
                  <a:satOff val="0"/>
                  <a:lumOff val="0"/>
                  <a:alphaOff val="0"/>
                </a:srgbClr>
              </a:solidFill>
              <a:latin typeface="Calibri" panose="020F0502020204030204"/>
              <a:ea typeface="+mn-ea"/>
              <a:cs typeface="+mn-cs"/>
            </a:rPr>
            <a:t>Zoom</a:t>
          </a:r>
          <a:r>
            <a:rPr lang="en-US" sz="1600" kern="1200" dirty="0"/>
            <a:t>, Microsoft Teams, or Webex</a:t>
          </a:r>
        </a:p>
      </dgm:t>
    </dgm:pt>
    <dgm:pt modelId="{AF80E293-182C-49B9-BEBD-4EA1F502830C}" type="parTrans" cxnId="{F75F0D1C-4A1A-4302-B7BF-DD1183AC33EE}">
      <dgm:prSet/>
      <dgm:spPr/>
      <dgm:t>
        <a:bodyPr/>
        <a:lstStyle/>
        <a:p>
          <a:endParaRPr lang="en-US"/>
        </a:p>
      </dgm:t>
    </dgm:pt>
    <dgm:pt modelId="{BEF45F59-D644-470A-AB11-0558BCE14660}" type="sibTrans" cxnId="{F75F0D1C-4A1A-4302-B7BF-DD1183AC33EE}">
      <dgm:prSet/>
      <dgm:spPr/>
      <dgm:t>
        <a:bodyPr/>
        <a:lstStyle/>
        <a:p>
          <a:endParaRPr lang="en-US"/>
        </a:p>
      </dgm:t>
    </dgm:pt>
    <dgm:pt modelId="{74525B94-DFAE-4032-BFCC-67833859D046}">
      <dgm:prSet/>
      <dgm:spPr/>
      <dgm:t>
        <a:bodyPr/>
        <a:lstStyle/>
        <a:p>
          <a:r>
            <a:rPr lang="en-US" dirty="0"/>
            <a:t>If I am comfortable interpreting the 2021 scores in the context of the remote proctoring protocols and environment requiring the honor system</a:t>
          </a:r>
        </a:p>
      </dgm:t>
    </dgm:pt>
    <dgm:pt modelId="{91A1EB6A-E362-44E0-8D14-267605196B82}" type="parTrans" cxnId="{150EC147-B9F4-4DBD-B212-752EFDCA16AE}">
      <dgm:prSet/>
      <dgm:spPr/>
      <dgm:t>
        <a:bodyPr/>
        <a:lstStyle/>
        <a:p>
          <a:endParaRPr lang="en-US"/>
        </a:p>
      </dgm:t>
    </dgm:pt>
    <dgm:pt modelId="{B2365C30-84C4-4F4A-9C67-8DDB7F1D5CDE}" type="sibTrans" cxnId="{150EC147-B9F4-4DBD-B212-752EFDCA16AE}">
      <dgm:prSet/>
      <dgm:spPr/>
      <dgm:t>
        <a:bodyPr/>
        <a:lstStyle/>
        <a:p>
          <a:endParaRPr lang="en-US"/>
        </a:p>
      </dgm:t>
    </dgm:pt>
    <dgm:pt modelId="{A1BEB066-7FBE-7440-AADA-BF011AC57254}" type="pres">
      <dgm:prSet presAssocID="{FE70F176-2177-4629-95B9-5F0E7880A863}" presName="vert0" presStyleCnt="0">
        <dgm:presLayoutVars>
          <dgm:dir/>
          <dgm:animOne val="branch"/>
          <dgm:animLvl val="lvl"/>
        </dgm:presLayoutVars>
      </dgm:prSet>
      <dgm:spPr/>
    </dgm:pt>
    <dgm:pt modelId="{B8175A25-CB68-A546-91BB-8617429094FE}" type="pres">
      <dgm:prSet presAssocID="{D08A1D2D-70AD-40C4-AFE9-F92ABC727D17}" presName="thickLine" presStyleLbl="alignNode1" presStyleIdx="0" presStyleCnt="6"/>
      <dgm:spPr/>
    </dgm:pt>
    <dgm:pt modelId="{92977AB3-E9EE-3847-A1E4-F888228E5112}" type="pres">
      <dgm:prSet presAssocID="{D08A1D2D-70AD-40C4-AFE9-F92ABC727D17}" presName="horz1" presStyleCnt="0"/>
      <dgm:spPr/>
    </dgm:pt>
    <dgm:pt modelId="{10CC711E-952B-DA45-9A8D-0123BD3E37CB}" type="pres">
      <dgm:prSet presAssocID="{D08A1D2D-70AD-40C4-AFE9-F92ABC727D17}" presName="tx1" presStyleLbl="revTx" presStyleIdx="0" presStyleCnt="6"/>
      <dgm:spPr/>
    </dgm:pt>
    <dgm:pt modelId="{03845652-AB0E-644E-81E2-F2293A3DBFF3}" type="pres">
      <dgm:prSet presAssocID="{D08A1D2D-70AD-40C4-AFE9-F92ABC727D17}" presName="vert1" presStyleCnt="0"/>
      <dgm:spPr/>
    </dgm:pt>
    <dgm:pt modelId="{C45ECBC6-2F5E-644D-8944-910A8D7E7402}" type="pres">
      <dgm:prSet presAssocID="{6C89F345-6B1C-4E0E-92D1-C26A63F3D1D4}" presName="thickLine" presStyleLbl="alignNode1" presStyleIdx="1" presStyleCnt="6"/>
      <dgm:spPr/>
    </dgm:pt>
    <dgm:pt modelId="{B62601D5-ECBA-6E41-96B9-AE1AE72A86BD}" type="pres">
      <dgm:prSet presAssocID="{6C89F345-6B1C-4E0E-92D1-C26A63F3D1D4}" presName="horz1" presStyleCnt="0"/>
      <dgm:spPr/>
    </dgm:pt>
    <dgm:pt modelId="{55C4A2F7-A6C3-884D-8F2B-AEEE603CFC86}" type="pres">
      <dgm:prSet presAssocID="{6C89F345-6B1C-4E0E-92D1-C26A63F3D1D4}" presName="tx1" presStyleLbl="revTx" presStyleIdx="1" presStyleCnt="6"/>
      <dgm:spPr/>
    </dgm:pt>
    <dgm:pt modelId="{7894E07B-FF9A-B040-83FF-DE7E0BE8A4E5}" type="pres">
      <dgm:prSet presAssocID="{6C89F345-6B1C-4E0E-92D1-C26A63F3D1D4}" presName="vert1" presStyleCnt="0"/>
      <dgm:spPr/>
    </dgm:pt>
    <dgm:pt modelId="{2670E74F-0F1B-784D-BBE9-CD9CB29F53FA}" type="pres">
      <dgm:prSet presAssocID="{6F0E627A-1B82-4B6A-9D96-13BBC33E304D}" presName="thickLine" presStyleLbl="alignNode1" presStyleIdx="2" presStyleCnt="6"/>
      <dgm:spPr/>
    </dgm:pt>
    <dgm:pt modelId="{CF0F57AA-7711-F341-AE47-DA5F6E1122A5}" type="pres">
      <dgm:prSet presAssocID="{6F0E627A-1B82-4B6A-9D96-13BBC33E304D}" presName="horz1" presStyleCnt="0"/>
      <dgm:spPr/>
    </dgm:pt>
    <dgm:pt modelId="{451503DF-EB47-E94C-9E4B-EA515EB59333}" type="pres">
      <dgm:prSet presAssocID="{6F0E627A-1B82-4B6A-9D96-13BBC33E304D}" presName="tx1" presStyleLbl="revTx" presStyleIdx="2" presStyleCnt="6"/>
      <dgm:spPr/>
    </dgm:pt>
    <dgm:pt modelId="{51A54C2E-92A7-D24B-B4D5-FD215CAC10BE}" type="pres">
      <dgm:prSet presAssocID="{6F0E627A-1B82-4B6A-9D96-13BBC33E304D}" presName="vert1" presStyleCnt="0"/>
      <dgm:spPr/>
    </dgm:pt>
    <dgm:pt modelId="{08454913-557A-1449-9841-3522ACB63A01}" type="pres">
      <dgm:prSet presAssocID="{E8EF5048-B8A8-4FB0-B8F5-D85ADCB7D94F}" presName="thickLine" presStyleLbl="alignNode1" presStyleIdx="3" presStyleCnt="6"/>
      <dgm:spPr/>
    </dgm:pt>
    <dgm:pt modelId="{2F5202F8-15C7-9E49-9D80-E6D7FAAAC206}" type="pres">
      <dgm:prSet presAssocID="{E8EF5048-B8A8-4FB0-B8F5-D85ADCB7D94F}" presName="horz1" presStyleCnt="0"/>
      <dgm:spPr/>
    </dgm:pt>
    <dgm:pt modelId="{1DD0EBE5-3E6F-1D46-8070-884553FF4685}" type="pres">
      <dgm:prSet presAssocID="{E8EF5048-B8A8-4FB0-B8F5-D85ADCB7D94F}" presName="tx1" presStyleLbl="revTx" presStyleIdx="3" presStyleCnt="6"/>
      <dgm:spPr/>
    </dgm:pt>
    <dgm:pt modelId="{81A95A13-B127-DD4B-B395-54DB8EA77C85}" type="pres">
      <dgm:prSet presAssocID="{E8EF5048-B8A8-4FB0-B8F5-D85ADCB7D94F}" presName="vert1" presStyleCnt="0"/>
      <dgm:spPr/>
    </dgm:pt>
    <dgm:pt modelId="{0295875C-B635-EB45-B731-0FF8ABA56A6A}" type="pres">
      <dgm:prSet presAssocID="{1A9A2845-8322-466D-85BE-05458D61EEAE}" presName="thickLine" presStyleLbl="alignNode1" presStyleIdx="4" presStyleCnt="6"/>
      <dgm:spPr/>
    </dgm:pt>
    <dgm:pt modelId="{BCA4BDCF-1C8F-8C41-94B4-4550878735F6}" type="pres">
      <dgm:prSet presAssocID="{1A9A2845-8322-466D-85BE-05458D61EEAE}" presName="horz1" presStyleCnt="0"/>
      <dgm:spPr/>
    </dgm:pt>
    <dgm:pt modelId="{AF11FF57-1F5F-0749-854B-755A89BD5670}" type="pres">
      <dgm:prSet presAssocID="{1A9A2845-8322-466D-85BE-05458D61EEAE}" presName="tx1" presStyleLbl="revTx" presStyleIdx="4" presStyleCnt="6"/>
      <dgm:spPr/>
    </dgm:pt>
    <dgm:pt modelId="{CF209F7D-2CFF-7048-90F2-4D575EA200F9}" type="pres">
      <dgm:prSet presAssocID="{1A9A2845-8322-466D-85BE-05458D61EEAE}" presName="vert1" presStyleCnt="0"/>
      <dgm:spPr/>
    </dgm:pt>
    <dgm:pt modelId="{C226B173-D0EE-0F48-A624-2BAE399B1ABD}" type="pres">
      <dgm:prSet presAssocID="{74525B94-DFAE-4032-BFCC-67833859D046}" presName="thickLine" presStyleLbl="alignNode1" presStyleIdx="5" presStyleCnt="6"/>
      <dgm:spPr/>
    </dgm:pt>
    <dgm:pt modelId="{D64D011C-6B69-6B4D-A246-CB835B23B029}" type="pres">
      <dgm:prSet presAssocID="{74525B94-DFAE-4032-BFCC-67833859D046}" presName="horz1" presStyleCnt="0"/>
      <dgm:spPr/>
    </dgm:pt>
    <dgm:pt modelId="{1FB7BD2E-92C7-BC41-9E5B-411C31C1BC35}" type="pres">
      <dgm:prSet presAssocID="{74525B94-DFAE-4032-BFCC-67833859D046}" presName="tx1" presStyleLbl="revTx" presStyleIdx="5" presStyleCnt="6"/>
      <dgm:spPr/>
    </dgm:pt>
    <dgm:pt modelId="{CD0D5F63-F9D9-024F-B13F-706C6E41EDBE}" type="pres">
      <dgm:prSet presAssocID="{74525B94-DFAE-4032-BFCC-67833859D046}" presName="vert1" presStyleCnt="0"/>
      <dgm:spPr/>
    </dgm:pt>
  </dgm:ptLst>
  <dgm:cxnLst>
    <dgm:cxn modelId="{25025D01-80E5-E143-BBE8-EA5A062DBB3D}" type="presOf" srcId="{D08A1D2D-70AD-40C4-AFE9-F92ABC727D17}" destId="{10CC711E-952B-DA45-9A8D-0123BD3E37CB}" srcOrd="0" destOrd="0" presId="urn:microsoft.com/office/officeart/2008/layout/LinedList"/>
    <dgm:cxn modelId="{27800417-2019-7E48-9189-EE218209FD27}" type="presOf" srcId="{74525B94-DFAE-4032-BFCC-67833859D046}" destId="{1FB7BD2E-92C7-BC41-9E5B-411C31C1BC35}" srcOrd="0" destOrd="0" presId="urn:microsoft.com/office/officeart/2008/layout/LinedList"/>
    <dgm:cxn modelId="{F75F0D1C-4A1A-4302-B7BF-DD1183AC33EE}" srcId="{FE70F176-2177-4629-95B9-5F0E7880A863}" destId="{1A9A2845-8322-466D-85BE-05458D61EEAE}" srcOrd="4" destOrd="0" parTransId="{AF80E293-182C-49B9-BEBD-4EA1F502830C}" sibTransId="{BEF45F59-D644-470A-AB11-0558BCE14660}"/>
    <dgm:cxn modelId="{1F8A1927-71EB-8445-9691-357E4D9FAEAE}" type="presOf" srcId="{1A9A2845-8322-466D-85BE-05458D61EEAE}" destId="{AF11FF57-1F5F-0749-854B-755A89BD5670}" srcOrd="0" destOrd="0" presId="urn:microsoft.com/office/officeart/2008/layout/LinedList"/>
    <dgm:cxn modelId="{6FFC4829-A9EE-4998-8566-036FB9C9D87E}" srcId="{FE70F176-2177-4629-95B9-5F0E7880A863}" destId="{D08A1D2D-70AD-40C4-AFE9-F92ABC727D17}" srcOrd="0" destOrd="0" parTransId="{F3CA0D0E-6EEA-4016-B8B5-F2CAC6506897}" sibTransId="{608EA632-D62B-4569-B5A5-759094A14987}"/>
    <dgm:cxn modelId="{7731A02F-DFE8-BC4D-BD4C-E4EE618CFEAD}" type="presOf" srcId="{FE70F176-2177-4629-95B9-5F0E7880A863}" destId="{A1BEB066-7FBE-7440-AADA-BF011AC57254}" srcOrd="0" destOrd="0" presId="urn:microsoft.com/office/officeart/2008/layout/LinedList"/>
    <dgm:cxn modelId="{6951DB38-2B0F-41C6-9AE8-E0CDDCB2788A}" srcId="{FE70F176-2177-4629-95B9-5F0E7880A863}" destId="{6C89F345-6B1C-4E0E-92D1-C26A63F3D1D4}" srcOrd="1" destOrd="0" parTransId="{63D1E202-7A3C-4090-8B5F-2FB2F1776E3B}" sibTransId="{F3D08B5D-EA3D-45D4-B85D-2E60647C1AD4}"/>
    <dgm:cxn modelId="{150EC147-B9F4-4DBD-B212-752EFDCA16AE}" srcId="{FE70F176-2177-4629-95B9-5F0E7880A863}" destId="{74525B94-DFAE-4032-BFCC-67833859D046}" srcOrd="5" destOrd="0" parTransId="{91A1EB6A-E362-44E0-8D14-267605196B82}" sibTransId="{B2365C30-84C4-4F4A-9C67-8DDB7F1D5CDE}"/>
    <dgm:cxn modelId="{BB6AB949-6DCF-439E-9EE4-5539DF096295}" srcId="{FE70F176-2177-4629-95B9-5F0E7880A863}" destId="{E8EF5048-B8A8-4FB0-B8F5-D85ADCB7D94F}" srcOrd="3" destOrd="0" parTransId="{099B73CF-93D9-4297-931E-78AC8D0BBDEE}" sibTransId="{DCD4B531-B0C6-4022-B5E3-5C2EB8998CB7}"/>
    <dgm:cxn modelId="{9E6277AC-EC50-4D69-A6A1-FFC78AC61E9B}" srcId="{FE70F176-2177-4629-95B9-5F0E7880A863}" destId="{6F0E627A-1B82-4B6A-9D96-13BBC33E304D}" srcOrd="2" destOrd="0" parTransId="{68346222-576E-48DA-9831-BCC7C9EF8AA4}" sibTransId="{08BF4465-1410-464F-9A15-F22958BE7522}"/>
    <dgm:cxn modelId="{319657BF-2938-5F49-B3C4-9FEF52E8E4FE}" type="presOf" srcId="{6C89F345-6B1C-4E0E-92D1-C26A63F3D1D4}" destId="{55C4A2F7-A6C3-884D-8F2B-AEEE603CFC86}" srcOrd="0" destOrd="0" presId="urn:microsoft.com/office/officeart/2008/layout/LinedList"/>
    <dgm:cxn modelId="{119BCFEF-D11C-9F45-8CE6-F76361813BBA}" type="presOf" srcId="{6F0E627A-1B82-4B6A-9D96-13BBC33E304D}" destId="{451503DF-EB47-E94C-9E4B-EA515EB59333}" srcOrd="0" destOrd="0" presId="urn:microsoft.com/office/officeart/2008/layout/LinedList"/>
    <dgm:cxn modelId="{6BD74AFC-065E-FA47-81E5-AF68FCD7AF4E}" type="presOf" srcId="{E8EF5048-B8A8-4FB0-B8F5-D85ADCB7D94F}" destId="{1DD0EBE5-3E6F-1D46-8070-884553FF4685}" srcOrd="0" destOrd="0" presId="urn:microsoft.com/office/officeart/2008/layout/LinedList"/>
    <dgm:cxn modelId="{63F6435B-24D1-9549-84F8-EF3F6EE7EBA4}" type="presParOf" srcId="{A1BEB066-7FBE-7440-AADA-BF011AC57254}" destId="{B8175A25-CB68-A546-91BB-8617429094FE}" srcOrd="0" destOrd="0" presId="urn:microsoft.com/office/officeart/2008/layout/LinedList"/>
    <dgm:cxn modelId="{27F792A4-EE21-8A4B-9721-07101E484536}" type="presParOf" srcId="{A1BEB066-7FBE-7440-AADA-BF011AC57254}" destId="{92977AB3-E9EE-3847-A1E4-F888228E5112}" srcOrd="1" destOrd="0" presId="urn:microsoft.com/office/officeart/2008/layout/LinedList"/>
    <dgm:cxn modelId="{495920D0-7D20-754F-82AA-82A36A423C77}" type="presParOf" srcId="{92977AB3-E9EE-3847-A1E4-F888228E5112}" destId="{10CC711E-952B-DA45-9A8D-0123BD3E37CB}" srcOrd="0" destOrd="0" presId="urn:microsoft.com/office/officeart/2008/layout/LinedList"/>
    <dgm:cxn modelId="{BFDAA28A-3C48-FB49-A6C0-ABC054861A0D}" type="presParOf" srcId="{92977AB3-E9EE-3847-A1E4-F888228E5112}" destId="{03845652-AB0E-644E-81E2-F2293A3DBFF3}" srcOrd="1" destOrd="0" presId="urn:microsoft.com/office/officeart/2008/layout/LinedList"/>
    <dgm:cxn modelId="{5FAAAE35-2B34-7842-B7C5-FD52B2F4EDFB}" type="presParOf" srcId="{A1BEB066-7FBE-7440-AADA-BF011AC57254}" destId="{C45ECBC6-2F5E-644D-8944-910A8D7E7402}" srcOrd="2" destOrd="0" presId="urn:microsoft.com/office/officeart/2008/layout/LinedList"/>
    <dgm:cxn modelId="{89E1A01B-A103-0940-88CB-7782C5C44472}" type="presParOf" srcId="{A1BEB066-7FBE-7440-AADA-BF011AC57254}" destId="{B62601D5-ECBA-6E41-96B9-AE1AE72A86BD}" srcOrd="3" destOrd="0" presId="urn:microsoft.com/office/officeart/2008/layout/LinedList"/>
    <dgm:cxn modelId="{6ECB9C4E-E786-A240-9B31-5A0B96DB2E96}" type="presParOf" srcId="{B62601D5-ECBA-6E41-96B9-AE1AE72A86BD}" destId="{55C4A2F7-A6C3-884D-8F2B-AEEE603CFC86}" srcOrd="0" destOrd="0" presId="urn:microsoft.com/office/officeart/2008/layout/LinedList"/>
    <dgm:cxn modelId="{CFEFDE77-C334-D044-B7A4-8EA9B1F17CFD}" type="presParOf" srcId="{B62601D5-ECBA-6E41-96B9-AE1AE72A86BD}" destId="{7894E07B-FF9A-B040-83FF-DE7E0BE8A4E5}" srcOrd="1" destOrd="0" presId="urn:microsoft.com/office/officeart/2008/layout/LinedList"/>
    <dgm:cxn modelId="{A0487D6B-9C77-A543-96BD-DCFA990729A3}" type="presParOf" srcId="{A1BEB066-7FBE-7440-AADA-BF011AC57254}" destId="{2670E74F-0F1B-784D-BBE9-CD9CB29F53FA}" srcOrd="4" destOrd="0" presId="urn:microsoft.com/office/officeart/2008/layout/LinedList"/>
    <dgm:cxn modelId="{C7A487C4-D419-4F48-A3FA-BCD257FEEBF2}" type="presParOf" srcId="{A1BEB066-7FBE-7440-AADA-BF011AC57254}" destId="{CF0F57AA-7711-F341-AE47-DA5F6E1122A5}" srcOrd="5" destOrd="0" presId="urn:microsoft.com/office/officeart/2008/layout/LinedList"/>
    <dgm:cxn modelId="{D6690C3B-45B0-0A42-9BA6-541847B9C7B3}" type="presParOf" srcId="{CF0F57AA-7711-F341-AE47-DA5F6E1122A5}" destId="{451503DF-EB47-E94C-9E4B-EA515EB59333}" srcOrd="0" destOrd="0" presId="urn:microsoft.com/office/officeart/2008/layout/LinedList"/>
    <dgm:cxn modelId="{F06B90DC-E239-FB47-A23C-0B2224C07ACB}" type="presParOf" srcId="{CF0F57AA-7711-F341-AE47-DA5F6E1122A5}" destId="{51A54C2E-92A7-D24B-B4D5-FD215CAC10BE}" srcOrd="1" destOrd="0" presId="urn:microsoft.com/office/officeart/2008/layout/LinedList"/>
    <dgm:cxn modelId="{34A7A626-3BE6-7A4A-9075-062252514FC1}" type="presParOf" srcId="{A1BEB066-7FBE-7440-AADA-BF011AC57254}" destId="{08454913-557A-1449-9841-3522ACB63A01}" srcOrd="6" destOrd="0" presId="urn:microsoft.com/office/officeart/2008/layout/LinedList"/>
    <dgm:cxn modelId="{426D0B35-95E7-5041-AA3B-F043A083407F}" type="presParOf" srcId="{A1BEB066-7FBE-7440-AADA-BF011AC57254}" destId="{2F5202F8-15C7-9E49-9D80-E6D7FAAAC206}" srcOrd="7" destOrd="0" presId="urn:microsoft.com/office/officeart/2008/layout/LinedList"/>
    <dgm:cxn modelId="{446E9897-6B1B-8A4C-8438-ACB7D4D1B23E}" type="presParOf" srcId="{2F5202F8-15C7-9E49-9D80-E6D7FAAAC206}" destId="{1DD0EBE5-3E6F-1D46-8070-884553FF4685}" srcOrd="0" destOrd="0" presId="urn:microsoft.com/office/officeart/2008/layout/LinedList"/>
    <dgm:cxn modelId="{1A0FC26E-243F-CE47-9659-BBF04CB787C3}" type="presParOf" srcId="{2F5202F8-15C7-9E49-9D80-E6D7FAAAC206}" destId="{81A95A13-B127-DD4B-B395-54DB8EA77C85}" srcOrd="1" destOrd="0" presId="urn:microsoft.com/office/officeart/2008/layout/LinedList"/>
    <dgm:cxn modelId="{D19E0064-509C-474E-B424-88BABFC0A9A3}" type="presParOf" srcId="{A1BEB066-7FBE-7440-AADA-BF011AC57254}" destId="{0295875C-B635-EB45-B731-0FF8ABA56A6A}" srcOrd="8" destOrd="0" presId="urn:microsoft.com/office/officeart/2008/layout/LinedList"/>
    <dgm:cxn modelId="{D41E8EE9-D9C3-B940-9216-80756E06D3C5}" type="presParOf" srcId="{A1BEB066-7FBE-7440-AADA-BF011AC57254}" destId="{BCA4BDCF-1C8F-8C41-94B4-4550878735F6}" srcOrd="9" destOrd="0" presId="urn:microsoft.com/office/officeart/2008/layout/LinedList"/>
    <dgm:cxn modelId="{78476AC7-BE68-B14F-89D0-8752446BC6AE}" type="presParOf" srcId="{BCA4BDCF-1C8F-8C41-94B4-4550878735F6}" destId="{AF11FF57-1F5F-0749-854B-755A89BD5670}" srcOrd="0" destOrd="0" presId="urn:microsoft.com/office/officeart/2008/layout/LinedList"/>
    <dgm:cxn modelId="{657ED2AE-65AD-7246-B264-78E5DB4F5586}" type="presParOf" srcId="{BCA4BDCF-1C8F-8C41-94B4-4550878735F6}" destId="{CF209F7D-2CFF-7048-90F2-4D575EA200F9}" srcOrd="1" destOrd="0" presId="urn:microsoft.com/office/officeart/2008/layout/LinedList"/>
    <dgm:cxn modelId="{5D121A3E-D6A8-9346-B8A8-6B4025BE63D6}" type="presParOf" srcId="{A1BEB066-7FBE-7440-AADA-BF011AC57254}" destId="{C226B173-D0EE-0F48-A624-2BAE399B1ABD}" srcOrd="10" destOrd="0" presId="urn:microsoft.com/office/officeart/2008/layout/LinedList"/>
    <dgm:cxn modelId="{460555A9-CD19-3249-B11E-741D9CF7423F}" type="presParOf" srcId="{A1BEB066-7FBE-7440-AADA-BF011AC57254}" destId="{D64D011C-6B69-6B4D-A246-CB835B23B029}" srcOrd="11" destOrd="0" presId="urn:microsoft.com/office/officeart/2008/layout/LinedList"/>
    <dgm:cxn modelId="{C012E973-84F3-8140-A991-2B9220D6BD86}" type="presParOf" srcId="{D64D011C-6B69-6B4D-A246-CB835B23B029}" destId="{1FB7BD2E-92C7-BC41-9E5B-411C31C1BC35}" srcOrd="0" destOrd="0" presId="urn:microsoft.com/office/officeart/2008/layout/LinedList"/>
    <dgm:cxn modelId="{3D4E3E16-E3CF-0C46-BA15-00F8A52CF11A}" type="presParOf" srcId="{D64D011C-6B69-6B4D-A246-CB835B23B029}" destId="{CD0D5F63-F9D9-024F-B13F-706C6E41ED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3FF9E3-1B34-48CF-83C8-30275899DDF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9B82C1A-93E2-48DB-9B88-863E3B72BED6}">
      <dgm:prSet/>
      <dgm:spPr/>
      <dgm:t>
        <a:bodyPr/>
        <a:lstStyle/>
        <a:p>
          <a:r>
            <a:rPr lang="en-US"/>
            <a:t>Offers ability to use existing and readily available video conferencing applications to facilitate remote proctoring and accommodate social distancing</a:t>
          </a:r>
        </a:p>
      </dgm:t>
    </dgm:pt>
    <dgm:pt modelId="{A953D806-38E4-444E-9C15-AD5FBF426007}" type="parTrans" cxnId="{19DAC034-3438-4ADA-8D91-A1D27A9FB082}">
      <dgm:prSet/>
      <dgm:spPr/>
      <dgm:t>
        <a:bodyPr/>
        <a:lstStyle/>
        <a:p>
          <a:endParaRPr lang="en-US"/>
        </a:p>
      </dgm:t>
    </dgm:pt>
    <dgm:pt modelId="{1FC91E86-CFF0-43BB-B82A-B806B02A6F53}" type="sibTrans" cxnId="{19DAC034-3438-4ADA-8D91-A1D27A9FB082}">
      <dgm:prSet/>
      <dgm:spPr/>
      <dgm:t>
        <a:bodyPr/>
        <a:lstStyle/>
        <a:p>
          <a:endParaRPr lang="en-US"/>
        </a:p>
      </dgm:t>
    </dgm:pt>
    <dgm:pt modelId="{FAF2A1F8-EF85-4D36-9DCD-168600B10E11}">
      <dgm:prSet/>
      <dgm:spPr/>
      <dgm:t>
        <a:bodyPr/>
        <a:lstStyle/>
        <a:p>
          <a:r>
            <a:rPr lang="en-US"/>
            <a:t>Allows programs to continue assessment of residents’ learning progress and identification of learning needs during this unprecedented pandemic</a:t>
          </a:r>
        </a:p>
      </dgm:t>
    </dgm:pt>
    <dgm:pt modelId="{7A89F441-906C-489A-A7CF-270E5F041AAC}" type="parTrans" cxnId="{AE279D34-5833-4513-BF97-C2D4155E9053}">
      <dgm:prSet/>
      <dgm:spPr/>
      <dgm:t>
        <a:bodyPr/>
        <a:lstStyle/>
        <a:p>
          <a:endParaRPr lang="en-US"/>
        </a:p>
      </dgm:t>
    </dgm:pt>
    <dgm:pt modelId="{70A4FFA0-E4C7-413E-A3AD-1C39224D1100}" type="sibTrans" cxnId="{AE279D34-5833-4513-BF97-C2D4155E9053}">
      <dgm:prSet/>
      <dgm:spPr/>
      <dgm:t>
        <a:bodyPr/>
        <a:lstStyle/>
        <a:p>
          <a:endParaRPr lang="en-US"/>
        </a:p>
      </dgm:t>
    </dgm:pt>
    <dgm:pt modelId="{7407BFF9-2662-5349-9E14-2ABE197BA9AC}">
      <dgm:prSet/>
      <dgm:spPr/>
      <dgm:t>
        <a:bodyPr/>
        <a:lstStyle/>
        <a:p>
          <a:r>
            <a:rPr lang="en-US" dirty="0"/>
            <a:t>Eliminates the need for advance scheduling of institutional testing rooms, providing more scheduling flexibility</a:t>
          </a:r>
        </a:p>
      </dgm:t>
    </dgm:pt>
    <dgm:pt modelId="{5AF393EC-E0D2-9841-8C80-4BFBC772628A}" type="parTrans" cxnId="{6F4535AD-6AA1-914C-9AF6-982B4FEF82C1}">
      <dgm:prSet/>
      <dgm:spPr/>
      <dgm:t>
        <a:bodyPr/>
        <a:lstStyle/>
        <a:p>
          <a:endParaRPr lang="en-US"/>
        </a:p>
      </dgm:t>
    </dgm:pt>
    <dgm:pt modelId="{9F548F71-31C8-BC4E-AE5B-CA010DEB5D51}" type="sibTrans" cxnId="{6F4535AD-6AA1-914C-9AF6-982B4FEF82C1}">
      <dgm:prSet/>
      <dgm:spPr/>
    </dgm:pt>
    <dgm:pt modelId="{30220F99-BED3-41E2-9A4B-F0583BF84C38}" type="pres">
      <dgm:prSet presAssocID="{DF3FF9E3-1B34-48CF-83C8-30275899DDF2}" presName="root" presStyleCnt="0">
        <dgm:presLayoutVars>
          <dgm:dir/>
          <dgm:resizeHandles val="exact"/>
        </dgm:presLayoutVars>
      </dgm:prSet>
      <dgm:spPr/>
    </dgm:pt>
    <dgm:pt modelId="{C222EE9F-849B-4CCA-AFFA-F94972428809}" type="pres">
      <dgm:prSet presAssocID="{D9B82C1A-93E2-48DB-9B88-863E3B72BED6}" presName="compNode" presStyleCnt="0"/>
      <dgm:spPr/>
    </dgm:pt>
    <dgm:pt modelId="{71A315CD-9986-4134-BA5F-3CF083FCEE45}" type="pres">
      <dgm:prSet presAssocID="{D9B82C1A-93E2-48DB-9B88-863E3B72BED6}" presName="bgRect" presStyleLbl="bgShp" presStyleIdx="0" presStyleCnt="3"/>
      <dgm:spPr/>
    </dgm:pt>
    <dgm:pt modelId="{61AEA220-456E-48A3-AFCE-C51A8DB2C5DB}" type="pres">
      <dgm:prSet presAssocID="{D9B82C1A-93E2-48DB-9B88-863E3B72BE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BD65D0C6-1D66-47B3-A6AD-ACC6069630DE}" type="pres">
      <dgm:prSet presAssocID="{D9B82C1A-93E2-48DB-9B88-863E3B72BED6}" presName="spaceRect" presStyleCnt="0"/>
      <dgm:spPr/>
    </dgm:pt>
    <dgm:pt modelId="{D731EC47-E8A8-455E-B78B-FDE430E1C4B8}" type="pres">
      <dgm:prSet presAssocID="{D9B82C1A-93E2-48DB-9B88-863E3B72BED6}" presName="parTx" presStyleLbl="revTx" presStyleIdx="0" presStyleCnt="3">
        <dgm:presLayoutVars>
          <dgm:chMax val="0"/>
          <dgm:chPref val="0"/>
        </dgm:presLayoutVars>
      </dgm:prSet>
      <dgm:spPr/>
    </dgm:pt>
    <dgm:pt modelId="{6FCDBA19-42B8-43C3-91D8-A118D2131503}" type="pres">
      <dgm:prSet presAssocID="{1FC91E86-CFF0-43BB-B82A-B806B02A6F53}" presName="sibTrans" presStyleCnt="0"/>
      <dgm:spPr/>
    </dgm:pt>
    <dgm:pt modelId="{6E7827FD-E689-B148-B5F5-8316440CA380}" type="pres">
      <dgm:prSet presAssocID="{7407BFF9-2662-5349-9E14-2ABE197BA9AC}" presName="compNode" presStyleCnt="0"/>
      <dgm:spPr/>
    </dgm:pt>
    <dgm:pt modelId="{88EFAFCF-7B7F-E348-AFFF-62A3ADA71107}" type="pres">
      <dgm:prSet presAssocID="{7407BFF9-2662-5349-9E14-2ABE197BA9AC}" presName="bgRect" presStyleLbl="bgShp" presStyleIdx="1" presStyleCnt="3"/>
      <dgm:spPr/>
    </dgm:pt>
    <dgm:pt modelId="{91B019E0-AF30-D64B-9955-944231880B57}" type="pres">
      <dgm:prSet presAssocID="{7407BFF9-2662-5349-9E14-2ABE197BA9AC}" presName="iconRect" presStyleLbl="node1" presStyleIdx="1" presStyleCnt="3"/>
      <dgm:spPr>
        <a:ln>
          <a:noFill/>
        </a:ln>
      </dgm:spPr>
    </dgm:pt>
    <dgm:pt modelId="{ED1375D5-F314-F249-A3FC-259E909AA325}" type="pres">
      <dgm:prSet presAssocID="{7407BFF9-2662-5349-9E14-2ABE197BA9AC}" presName="spaceRect" presStyleCnt="0"/>
      <dgm:spPr/>
    </dgm:pt>
    <dgm:pt modelId="{03DCF33E-D56A-E344-923A-E3CD06373532}" type="pres">
      <dgm:prSet presAssocID="{7407BFF9-2662-5349-9E14-2ABE197BA9AC}" presName="parTx" presStyleLbl="revTx" presStyleIdx="1" presStyleCnt="3">
        <dgm:presLayoutVars>
          <dgm:chMax val="0"/>
          <dgm:chPref val="0"/>
        </dgm:presLayoutVars>
      </dgm:prSet>
      <dgm:spPr/>
    </dgm:pt>
    <dgm:pt modelId="{DF0013EC-9478-DE4D-AE36-CB0054D2BB04}" type="pres">
      <dgm:prSet presAssocID="{9F548F71-31C8-BC4E-AE5B-CA010DEB5D51}" presName="sibTrans" presStyleCnt="0"/>
      <dgm:spPr/>
    </dgm:pt>
    <dgm:pt modelId="{BB36335B-5E38-4F66-BD8E-38AF98444355}" type="pres">
      <dgm:prSet presAssocID="{FAF2A1F8-EF85-4D36-9DCD-168600B10E11}" presName="compNode" presStyleCnt="0"/>
      <dgm:spPr/>
    </dgm:pt>
    <dgm:pt modelId="{521CA570-CAF9-4C72-A3E0-AAC18853A2E6}" type="pres">
      <dgm:prSet presAssocID="{FAF2A1F8-EF85-4D36-9DCD-168600B10E11}" presName="bgRect" presStyleLbl="bgShp" presStyleIdx="2" presStyleCnt="3"/>
      <dgm:spPr/>
    </dgm:pt>
    <dgm:pt modelId="{89F098D3-307D-4110-B108-754DD5AE706C}" type="pres">
      <dgm:prSet presAssocID="{FAF2A1F8-EF85-4D36-9DCD-168600B10E11}"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85FF657-F8CC-4D53-B2AF-5922016B73A5}" type="pres">
      <dgm:prSet presAssocID="{FAF2A1F8-EF85-4D36-9DCD-168600B10E11}" presName="spaceRect" presStyleCnt="0"/>
      <dgm:spPr/>
    </dgm:pt>
    <dgm:pt modelId="{5BECECEE-DD7E-4D41-B53D-16361CA03815}" type="pres">
      <dgm:prSet presAssocID="{FAF2A1F8-EF85-4D36-9DCD-168600B10E11}" presName="parTx" presStyleLbl="revTx" presStyleIdx="2" presStyleCnt="3">
        <dgm:presLayoutVars>
          <dgm:chMax val="0"/>
          <dgm:chPref val="0"/>
        </dgm:presLayoutVars>
      </dgm:prSet>
      <dgm:spPr/>
    </dgm:pt>
  </dgm:ptLst>
  <dgm:cxnLst>
    <dgm:cxn modelId="{504FBC2C-8316-4259-94D0-FED54AB8A89B}" type="presOf" srcId="{DF3FF9E3-1B34-48CF-83C8-30275899DDF2}" destId="{30220F99-BED3-41E2-9A4B-F0583BF84C38}" srcOrd="0" destOrd="0" presId="urn:microsoft.com/office/officeart/2018/2/layout/IconVerticalSolidList"/>
    <dgm:cxn modelId="{AE279D34-5833-4513-BF97-C2D4155E9053}" srcId="{DF3FF9E3-1B34-48CF-83C8-30275899DDF2}" destId="{FAF2A1F8-EF85-4D36-9DCD-168600B10E11}" srcOrd="2" destOrd="0" parTransId="{7A89F441-906C-489A-A7CF-270E5F041AAC}" sibTransId="{70A4FFA0-E4C7-413E-A3AD-1C39224D1100}"/>
    <dgm:cxn modelId="{19DAC034-3438-4ADA-8D91-A1D27A9FB082}" srcId="{DF3FF9E3-1B34-48CF-83C8-30275899DDF2}" destId="{D9B82C1A-93E2-48DB-9B88-863E3B72BED6}" srcOrd="0" destOrd="0" parTransId="{A953D806-38E4-444E-9C15-AD5FBF426007}" sibTransId="{1FC91E86-CFF0-43BB-B82A-B806B02A6F53}"/>
    <dgm:cxn modelId="{AAE28E40-CFA4-8742-A6F8-9AADCBF16439}" type="presOf" srcId="{7407BFF9-2662-5349-9E14-2ABE197BA9AC}" destId="{03DCF33E-D56A-E344-923A-E3CD06373532}" srcOrd="0" destOrd="0" presId="urn:microsoft.com/office/officeart/2018/2/layout/IconVerticalSolidList"/>
    <dgm:cxn modelId="{A2258260-675F-4E18-85E5-84F5B6AD8E3A}" type="presOf" srcId="{FAF2A1F8-EF85-4D36-9DCD-168600B10E11}" destId="{5BECECEE-DD7E-4D41-B53D-16361CA03815}" srcOrd="0" destOrd="0" presId="urn:microsoft.com/office/officeart/2018/2/layout/IconVerticalSolidList"/>
    <dgm:cxn modelId="{7D700BAD-59E5-4219-9D87-A0115F8BE38A}" type="presOf" srcId="{D9B82C1A-93E2-48DB-9B88-863E3B72BED6}" destId="{D731EC47-E8A8-455E-B78B-FDE430E1C4B8}" srcOrd="0" destOrd="0" presId="urn:microsoft.com/office/officeart/2018/2/layout/IconVerticalSolidList"/>
    <dgm:cxn modelId="{6F4535AD-6AA1-914C-9AF6-982B4FEF82C1}" srcId="{DF3FF9E3-1B34-48CF-83C8-30275899DDF2}" destId="{7407BFF9-2662-5349-9E14-2ABE197BA9AC}" srcOrd="1" destOrd="0" parTransId="{5AF393EC-E0D2-9841-8C80-4BFBC772628A}" sibTransId="{9F548F71-31C8-BC4E-AE5B-CA010DEB5D51}"/>
    <dgm:cxn modelId="{8904E1B7-AC9F-432F-81C8-65A45E2AF464}" type="presParOf" srcId="{30220F99-BED3-41E2-9A4B-F0583BF84C38}" destId="{C222EE9F-849B-4CCA-AFFA-F94972428809}" srcOrd="0" destOrd="0" presId="urn:microsoft.com/office/officeart/2018/2/layout/IconVerticalSolidList"/>
    <dgm:cxn modelId="{35F4448A-A49C-44E3-852A-319098650F82}" type="presParOf" srcId="{C222EE9F-849B-4CCA-AFFA-F94972428809}" destId="{71A315CD-9986-4134-BA5F-3CF083FCEE45}" srcOrd="0" destOrd="0" presId="urn:microsoft.com/office/officeart/2018/2/layout/IconVerticalSolidList"/>
    <dgm:cxn modelId="{090DA571-CD16-49B7-9653-CC1124B20434}" type="presParOf" srcId="{C222EE9F-849B-4CCA-AFFA-F94972428809}" destId="{61AEA220-456E-48A3-AFCE-C51A8DB2C5DB}" srcOrd="1" destOrd="0" presId="urn:microsoft.com/office/officeart/2018/2/layout/IconVerticalSolidList"/>
    <dgm:cxn modelId="{41982CB0-1327-42BA-B6AD-647DAAF314F0}" type="presParOf" srcId="{C222EE9F-849B-4CCA-AFFA-F94972428809}" destId="{BD65D0C6-1D66-47B3-A6AD-ACC6069630DE}" srcOrd="2" destOrd="0" presId="urn:microsoft.com/office/officeart/2018/2/layout/IconVerticalSolidList"/>
    <dgm:cxn modelId="{67A325E1-83D5-44DE-AE1F-1BAFB40315B3}" type="presParOf" srcId="{C222EE9F-849B-4CCA-AFFA-F94972428809}" destId="{D731EC47-E8A8-455E-B78B-FDE430E1C4B8}" srcOrd="3" destOrd="0" presId="urn:microsoft.com/office/officeart/2018/2/layout/IconVerticalSolidList"/>
    <dgm:cxn modelId="{4B42099A-3740-4BC8-AA63-51A19394F70D}" type="presParOf" srcId="{30220F99-BED3-41E2-9A4B-F0583BF84C38}" destId="{6FCDBA19-42B8-43C3-91D8-A118D2131503}" srcOrd="1" destOrd="0" presId="urn:microsoft.com/office/officeart/2018/2/layout/IconVerticalSolidList"/>
    <dgm:cxn modelId="{8B45181C-3EDA-4D4A-9860-B6829C9C07B0}" type="presParOf" srcId="{30220F99-BED3-41E2-9A4B-F0583BF84C38}" destId="{6E7827FD-E689-B148-B5F5-8316440CA380}" srcOrd="2" destOrd="0" presId="urn:microsoft.com/office/officeart/2018/2/layout/IconVerticalSolidList"/>
    <dgm:cxn modelId="{12C0DB15-9857-044E-91ED-5A95DCEBD4D3}" type="presParOf" srcId="{6E7827FD-E689-B148-B5F5-8316440CA380}" destId="{88EFAFCF-7B7F-E348-AFFF-62A3ADA71107}" srcOrd="0" destOrd="0" presId="urn:microsoft.com/office/officeart/2018/2/layout/IconVerticalSolidList"/>
    <dgm:cxn modelId="{6F75B838-92FD-5A41-A388-59C4AE41766E}" type="presParOf" srcId="{6E7827FD-E689-B148-B5F5-8316440CA380}" destId="{91B019E0-AF30-D64B-9955-944231880B57}" srcOrd="1" destOrd="0" presId="urn:microsoft.com/office/officeart/2018/2/layout/IconVerticalSolidList"/>
    <dgm:cxn modelId="{B334975B-CBB8-FA4B-A61A-EB6F673A4CAA}" type="presParOf" srcId="{6E7827FD-E689-B148-B5F5-8316440CA380}" destId="{ED1375D5-F314-F249-A3FC-259E909AA325}" srcOrd="2" destOrd="0" presId="urn:microsoft.com/office/officeart/2018/2/layout/IconVerticalSolidList"/>
    <dgm:cxn modelId="{084EBFF5-A20A-F749-803F-74ED45DDC9C0}" type="presParOf" srcId="{6E7827FD-E689-B148-B5F5-8316440CA380}" destId="{03DCF33E-D56A-E344-923A-E3CD06373532}" srcOrd="3" destOrd="0" presId="urn:microsoft.com/office/officeart/2018/2/layout/IconVerticalSolidList"/>
    <dgm:cxn modelId="{40935E37-4587-BA40-80BB-196D71DC5478}" type="presParOf" srcId="{30220F99-BED3-41E2-9A4B-F0583BF84C38}" destId="{DF0013EC-9478-DE4D-AE36-CB0054D2BB04}" srcOrd="3" destOrd="0" presId="urn:microsoft.com/office/officeart/2018/2/layout/IconVerticalSolidList"/>
    <dgm:cxn modelId="{E96B750E-396E-43F8-8FCE-8868DF637598}" type="presParOf" srcId="{30220F99-BED3-41E2-9A4B-F0583BF84C38}" destId="{BB36335B-5E38-4F66-BD8E-38AF98444355}" srcOrd="4" destOrd="0" presId="urn:microsoft.com/office/officeart/2018/2/layout/IconVerticalSolidList"/>
    <dgm:cxn modelId="{2860BDE2-64FA-4267-8AF8-864B0FD1EE1A}" type="presParOf" srcId="{BB36335B-5E38-4F66-BD8E-38AF98444355}" destId="{521CA570-CAF9-4C72-A3E0-AAC18853A2E6}" srcOrd="0" destOrd="0" presId="urn:microsoft.com/office/officeart/2018/2/layout/IconVerticalSolidList"/>
    <dgm:cxn modelId="{C8D6ADB3-BD83-4379-A82F-B5FC40C449B3}" type="presParOf" srcId="{BB36335B-5E38-4F66-BD8E-38AF98444355}" destId="{89F098D3-307D-4110-B108-754DD5AE706C}" srcOrd="1" destOrd="0" presId="urn:microsoft.com/office/officeart/2018/2/layout/IconVerticalSolidList"/>
    <dgm:cxn modelId="{98C5F2F3-8613-4A77-AD79-79C80997D7B2}" type="presParOf" srcId="{BB36335B-5E38-4F66-BD8E-38AF98444355}" destId="{A85FF657-F8CC-4D53-B2AF-5922016B73A5}" srcOrd="2" destOrd="0" presId="urn:microsoft.com/office/officeart/2018/2/layout/IconVerticalSolidList"/>
    <dgm:cxn modelId="{93D5A2AA-E3C6-414D-BAF8-709D946BE230}" type="presParOf" srcId="{BB36335B-5E38-4F66-BD8E-38AF98444355}" destId="{5BECECEE-DD7E-4D41-B53D-16361CA038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1613B2-D064-49BA-8088-F04E80AADD8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51AC5E3-6344-4582-B60C-50E335F15460}">
      <dgm:prSet/>
      <dgm:spPr/>
      <dgm:t>
        <a:bodyPr/>
        <a:lstStyle/>
        <a:p>
          <a:pPr>
            <a:lnSpc>
              <a:spcPct val="100000"/>
            </a:lnSpc>
          </a:pPr>
          <a:r>
            <a:rPr lang="en-US" dirty="0"/>
            <a:t>Does NOT offer a single application that combines the traditional proctoring software with an integrated remote proctoring solution</a:t>
          </a:r>
        </a:p>
      </dgm:t>
    </dgm:pt>
    <dgm:pt modelId="{6EBB00AB-937E-401F-993C-7A62F1AFEA58}" type="parTrans" cxnId="{BE8DEB18-7DF0-4FFD-A4B8-9AA1D3A8E098}">
      <dgm:prSet/>
      <dgm:spPr/>
      <dgm:t>
        <a:bodyPr/>
        <a:lstStyle/>
        <a:p>
          <a:endParaRPr lang="en-US"/>
        </a:p>
      </dgm:t>
    </dgm:pt>
    <dgm:pt modelId="{FC9CC4BF-C2DE-4A2D-A03E-215F25A12B67}" type="sibTrans" cxnId="{BE8DEB18-7DF0-4FFD-A4B8-9AA1D3A8E098}">
      <dgm:prSet/>
      <dgm:spPr/>
      <dgm:t>
        <a:bodyPr/>
        <a:lstStyle/>
        <a:p>
          <a:endParaRPr lang="en-US"/>
        </a:p>
      </dgm:t>
    </dgm:pt>
    <dgm:pt modelId="{19861CA3-8C63-4003-9C24-5BC0FCCA2DC3}">
      <dgm:prSet custT="1"/>
      <dgm:spPr/>
      <dgm:t>
        <a:bodyPr/>
        <a:lstStyle/>
        <a:p>
          <a:pPr>
            <a:lnSpc>
              <a:spcPct val="100000"/>
            </a:lnSpc>
          </a:pPr>
          <a:r>
            <a:rPr lang="en-US" sz="1200" dirty="0"/>
            <a:t>Requires proctor to navigate between two applications to view examinees and use proctoring software to monitor testing progress</a:t>
          </a:r>
        </a:p>
      </dgm:t>
    </dgm:pt>
    <dgm:pt modelId="{8C5FDFD7-EF33-4551-85D0-F54F0F04B40A}" type="parTrans" cxnId="{49A40498-89C4-4739-BCEC-06F4064A18A0}">
      <dgm:prSet/>
      <dgm:spPr/>
      <dgm:t>
        <a:bodyPr/>
        <a:lstStyle/>
        <a:p>
          <a:endParaRPr lang="en-US"/>
        </a:p>
      </dgm:t>
    </dgm:pt>
    <dgm:pt modelId="{2E2ECA95-3AC9-4E73-B683-96CEF2600405}" type="sibTrans" cxnId="{49A40498-89C4-4739-BCEC-06F4064A18A0}">
      <dgm:prSet/>
      <dgm:spPr/>
      <dgm:t>
        <a:bodyPr/>
        <a:lstStyle/>
        <a:p>
          <a:endParaRPr lang="en-US"/>
        </a:p>
      </dgm:t>
    </dgm:pt>
    <dgm:pt modelId="{904CC5F8-7859-4DE3-937B-5BFE5A1D6AF6}">
      <dgm:prSet custT="1"/>
      <dgm:spPr/>
      <dgm:t>
        <a:bodyPr/>
        <a:lstStyle/>
        <a:p>
          <a:pPr>
            <a:lnSpc>
              <a:spcPct val="100000"/>
            </a:lnSpc>
          </a:pPr>
          <a:r>
            <a:rPr lang="en-US" sz="1200" dirty="0"/>
            <a:t>Requires examinees to have video conferencing application running in the background, simultaneous to secure browser software (exam deployment app)</a:t>
          </a:r>
        </a:p>
      </dgm:t>
    </dgm:pt>
    <dgm:pt modelId="{D86E3F52-F7CB-44A0-950D-5240B327553E}" type="parTrans" cxnId="{9A6F483E-ADB0-4B2A-96FF-82E027456F2C}">
      <dgm:prSet/>
      <dgm:spPr/>
      <dgm:t>
        <a:bodyPr/>
        <a:lstStyle/>
        <a:p>
          <a:endParaRPr lang="en-US"/>
        </a:p>
      </dgm:t>
    </dgm:pt>
    <dgm:pt modelId="{7862CE62-508D-4EB9-9472-9B808BC52F0B}" type="sibTrans" cxnId="{9A6F483E-ADB0-4B2A-96FF-82E027456F2C}">
      <dgm:prSet/>
      <dgm:spPr/>
      <dgm:t>
        <a:bodyPr/>
        <a:lstStyle/>
        <a:p>
          <a:endParaRPr lang="en-US"/>
        </a:p>
      </dgm:t>
    </dgm:pt>
    <dgm:pt modelId="{9FF07712-5BF6-4B40-AF75-9F5C8C6F6B8B}">
      <dgm:prSet/>
      <dgm:spPr/>
      <dgm:t>
        <a:bodyPr/>
        <a:lstStyle/>
        <a:p>
          <a:pPr>
            <a:lnSpc>
              <a:spcPct val="100000"/>
            </a:lnSpc>
          </a:pPr>
          <a:r>
            <a:rPr lang="en-US" dirty="0"/>
            <a:t>Does NOT offer a proctoring “service” administered by a third-party</a:t>
          </a:r>
        </a:p>
      </dgm:t>
    </dgm:pt>
    <dgm:pt modelId="{FFECCD4F-67E5-4AEB-B6EA-B89B207DAF01}" type="parTrans" cxnId="{DAC73E49-3245-4C87-8DE2-96767B9C2FFD}">
      <dgm:prSet/>
      <dgm:spPr/>
      <dgm:t>
        <a:bodyPr/>
        <a:lstStyle/>
        <a:p>
          <a:endParaRPr lang="en-US"/>
        </a:p>
      </dgm:t>
    </dgm:pt>
    <dgm:pt modelId="{7948A09D-92FB-41CF-89C0-2DC5CFEFC989}" type="sibTrans" cxnId="{DAC73E49-3245-4C87-8DE2-96767B9C2FFD}">
      <dgm:prSet/>
      <dgm:spPr/>
      <dgm:t>
        <a:bodyPr/>
        <a:lstStyle/>
        <a:p>
          <a:endParaRPr lang="en-US"/>
        </a:p>
      </dgm:t>
    </dgm:pt>
    <dgm:pt modelId="{06AA548C-B2BC-4FD8-909D-63D25C1C9681}">
      <dgm:prSet/>
      <dgm:spPr/>
      <dgm:t>
        <a:bodyPr/>
        <a:lstStyle/>
        <a:p>
          <a:pPr>
            <a:lnSpc>
              <a:spcPct val="100000"/>
            </a:lnSpc>
          </a:pPr>
          <a:r>
            <a:rPr lang="en-US" dirty="0"/>
            <a:t>Proctor must be secured by the Program</a:t>
          </a:r>
        </a:p>
      </dgm:t>
    </dgm:pt>
    <dgm:pt modelId="{C7ED15DC-E4C2-49D1-B2D0-9356F2922AD6}" type="parTrans" cxnId="{FE5C8D7F-432E-4CE8-AAD7-A78F847D2BC8}">
      <dgm:prSet/>
      <dgm:spPr/>
      <dgm:t>
        <a:bodyPr/>
        <a:lstStyle/>
        <a:p>
          <a:endParaRPr lang="en-US"/>
        </a:p>
      </dgm:t>
    </dgm:pt>
    <dgm:pt modelId="{1C3189AC-816F-4957-A676-04F9ABD73C67}" type="sibTrans" cxnId="{FE5C8D7F-432E-4CE8-AAD7-A78F847D2BC8}">
      <dgm:prSet/>
      <dgm:spPr/>
      <dgm:t>
        <a:bodyPr/>
        <a:lstStyle/>
        <a:p>
          <a:endParaRPr lang="en-US"/>
        </a:p>
      </dgm:t>
    </dgm:pt>
    <dgm:pt modelId="{7D84E969-57CB-4D96-99B4-0A536EE4982C}">
      <dgm:prSet/>
      <dgm:spPr/>
      <dgm:t>
        <a:bodyPr/>
        <a:lstStyle/>
        <a:p>
          <a:pPr>
            <a:lnSpc>
              <a:spcPct val="100000"/>
            </a:lnSpc>
          </a:pPr>
          <a:r>
            <a:rPr lang="en-US" dirty="0"/>
            <a:t>Limits number of examinees that can be monitored via viewable screen</a:t>
          </a:r>
        </a:p>
      </dgm:t>
    </dgm:pt>
    <dgm:pt modelId="{9E9D3C18-069A-4367-8FBA-6AE0A8B3739C}" type="parTrans" cxnId="{3E94F2F1-0E2A-44D0-BC27-10407F3750A2}">
      <dgm:prSet/>
      <dgm:spPr/>
      <dgm:t>
        <a:bodyPr/>
        <a:lstStyle/>
        <a:p>
          <a:endParaRPr lang="en-US"/>
        </a:p>
      </dgm:t>
    </dgm:pt>
    <dgm:pt modelId="{9E59D975-5342-475E-9D33-B549033FEB37}" type="sibTrans" cxnId="{3E94F2F1-0E2A-44D0-BC27-10407F3750A2}">
      <dgm:prSet/>
      <dgm:spPr/>
      <dgm:t>
        <a:bodyPr/>
        <a:lstStyle/>
        <a:p>
          <a:endParaRPr lang="en-US"/>
        </a:p>
      </dgm:t>
    </dgm:pt>
    <dgm:pt modelId="{86F927B2-E5FA-4F39-8C84-85D6E18E772B}">
      <dgm:prSet/>
      <dgm:spPr/>
      <dgm:t>
        <a:bodyPr/>
        <a:lstStyle/>
        <a:p>
          <a:pPr>
            <a:lnSpc>
              <a:spcPct val="100000"/>
            </a:lnSpc>
          </a:pPr>
          <a:r>
            <a:rPr lang="en-US" dirty="0"/>
            <a:t>No more than 25 recommended, Microsoft Teams limit is 9</a:t>
          </a:r>
        </a:p>
      </dgm:t>
    </dgm:pt>
    <dgm:pt modelId="{B33A62C6-542C-464A-82FB-39B1806EAE95}" type="parTrans" cxnId="{B39BFA21-BD70-4FB9-A123-F7FC12F76A41}">
      <dgm:prSet/>
      <dgm:spPr/>
      <dgm:t>
        <a:bodyPr/>
        <a:lstStyle/>
        <a:p>
          <a:endParaRPr lang="en-US"/>
        </a:p>
      </dgm:t>
    </dgm:pt>
    <dgm:pt modelId="{72EDA2C3-1E23-4C11-92CF-C418D30AB3A0}" type="sibTrans" cxnId="{B39BFA21-BD70-4FB9-A123-F7FC12F76A41}">
      <dgm:prSet/>
      <dgm:spPr/>
      <dgm:t>
        <a:bodyPr/>
        <a:lstStyle/>
        <a:p>
          <a:endParaRPr lang="en-US"/>
        </a:p>
      </dgm:t>
    </dgm:pt>
    <dgm:pt modelId="{204843A1-B45E-42D4-8672-4AA0D6D10EED}" type="pres">
      <dgm:prSet presAssocID="{591613B2-D064-49BA-8088-F04E80AADD85}" presName="root" presStyleCnt="0">
        <dgm:presLayoutVars>
          <dgm:dir/>
          <dgm:resizeHandles val="exact"/>
        </dgm:presLayoutVars>
      </dgm:prSet>
      <dgm:spPr/>
    </dgm:pt>
    <dgm:pt modelId="{7FB8732E-5965-412F-A8E5-F33F113B405F}" type="pres">
      <dgm:prSet presAssocID="{551AC5E3-6344-4582-B60C-50E335F15460}" presName="compNode" presStyleCnt="0"/>
      <dgm:spPr/>
    </dgm:pt>
    <dgm:pt modelId="{C516BCEF-55B5-4820-8958-3B387537AE12}" type="pres">
      <dgm:prSet presAssocID="{551AC5E3-6344-4582-B60C-50E335F15460}" presName="bgRect" presStyleLbl="bgShp" presStyleIdx="0" presStyleCnt="3"/>
      <dgm:spPr/>
    </dgm:pt>
    <dgm:pt modelId="{29EFBBEE-CCFB-44F2-9888-6DF6F359532F}" type="pres">
      <dgm:prSet presAssocID="{551AC5E3-6344-4582-B60C-50E335F1546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ansfer"/>
        </a:ext>
      </dgm:extLst>
    </dgm:pt>
    <dgm:pt modelId="{6A58C6DA-3991-4638-A07F-44A82004B539}" type="pres">
      <dgm:prSet presAssocID="{551AC5E3-6344-4582-B60C-50E335F15460}" presName="spaceRect" presStyleCnt="0"/>
      <dgm:spPr/>
    </dgm:pt>
    <dgm:pt modelId="{6371F636-D6A5-46CE-A0E1-3673834CE132}" type="pres">
      <dgm:prSet presAssocID="{551AC5E3-6344-4582-B60C-50E335F15460}" presName="parTx" presStyleLbl="revTx" presStyleIdx="0" presStyleCnt="6">
        <dgm:presLayoutVars>
          <dgm:chMax val="0"/>
          <dgm:chPref val="0"/>
        </dgm:presLayoutVars>
      </dgm:prSet>
      <dgm:spPr/>
    </dgm:pt>
    <dgm:pt modelId="{C3FD0900-852A-4666-81E4-0E7C79B765B0}" type="pres">
      <dgm:prSet presAssocID="{551AC5E3-6344-4582-B60C-50E335F15460}" presName="desTx" presStyleLbl="revTx" presStyleIdx="1" presStyleCnt="6">
        <dgm:presLayoutVars/>
      </dgm:prSet>
      <dgm:spPr/>
    </dgm:pt>
    <dgm:pt modelId="{ED3E7E7C-6BB1-43F7-9ED4-8367E215F54C}" type="pres">
      <dgm:prSet presAssocID="{FC9CC4BF-C2DE-4A2D-A03E-215F25A12B67}" presName="sibTrans" presStyleCnt="0"/>
      <dgm:spPr/>
    </dgm:pt>
    <dgm:pt modelId="{816ACDC1-4694-4E0B-9308-E6D37EE8E50A}" type="pres">
      <dgm:prSet presAssocID="{9FF07712-5BF6-4B40-AF75-9F5C8C6F6B8B}" presName="compNode" presStyleCnt="0"/>
      <dgm:spPr/>
    </dgm:pt>
    <dgm:pt modelId="{6BE49A3F-0271-4965-8F67-D8E0528CCA2F}" type="pres">
      <dgm:prSet presAssocID="{9FF07712-5BF6-4B40-AF75-9F5C8C6F6B8B}" presName="bgRect" presStyleLbl="bgShp" presStyleIdx="1" presStyleCnt="3"/>
      <dgm:spPr/>
    </dgm:pt>
    <dgm:pt modelId="{F6398BCF-B844-4D61-A672-8B28CCE681ED}" type="pres">
      <dgm:prSet presAssocID="{9FF07712-5BF6-4B40-AF75-9F5C8C6F6B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A1A00A6D-9AAA-4E85-8CAA-B0EC15FE634E}" type="pres">
      <dgm:prSet presAssocID="{9FF07712-5BF6-4B40-AF75-9F5C8C6F6B8B}" presName="spaceRect" presStyleCnt="0"/>
      <dgm:spPr/>
    </dgm:pt>
    <dgm:pt modelId="{596AA6B0-DF75-46AB-82EC-1A8DAB360D4E}" type="pres">
      <dgm:prSet presAssocID="{9FF07712-5BF6-4B40-AF75-9F5C8C6F6B8B}" presName="parTx" presStyleLbl="revTx" presStyleIdx="2" presStyleCnt="6">
        <dgm:presLayoutVars>
          <dgm:chMax val="0"/>
          <dgm:chPref val="0"/>
        </dgm:presLayoutVars>
      </dgm:prSet>
      <dgm:spPr/>
    </dgm:pt>
    <dgm:pt modelId="{51CC617F-BC79-466F-A51B-2347640235CF}" type="pres">
      <dgm:prSet presAssocID="{9FF07712-5BF6-4B40-AF75-9F5C8C6F6B8B}" presName="desTx" presStyleLbl="revTx" presStyleIdx="3" presStyleCnt="6">
        <dgm:presLayoutVars/>
      </dgm:prSet>
      <dgm:spPr/>
    </dgm:pt>
    <dgm:pt modelId="{00D639A7-BD61-4E28-BD53-BCB663935359}" type="pres">
      <dgm:prSet presAssocID="{7948A09D-92FB-41CF-89C0-2DC5CFEFC989}" presName="sibTrans" presStyleCnt="0"/>
      <dgm:spPr/>
    </dgm:pt>
    <dgm:pt modelId="{8598F8AC-5D62-4E7E-B011-DBD7CF92B260}" type="pres">
      <dgm:prSet presAssocID="{7D84E969-57CB-4D96-99B4-0A536EE4982C}" presName="compNode" presStyleCnt="0"/>
      <dgm:spPr/>
    </dgm:pt>
    <dgm:pt modelId="{CD8D1234-4EF5-46B6-883F-1F55278B9D0B}" type="pres">
      <dgm:prSet presAssocID="{7D84E969-57CB-4D96-99B4-0A536EE4982C}" presName="bgRect" presStyleLbl="bgShp" presStyleIdx="2" presStyleCnt="3"/>
      <dgm:spPr/>
    </dgm:pt>
    <dgm:pt modelId="{B3507D9C-E830-44E5-AAE0-9694271D5FF6}" type="pres">
      <dgm:prSet presAssocID="{7D84E969-57CB-4D96-99B4-0A536EE498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870CC6D9-EF1A-4955-BB1E-25FCF8A53CBF}" type="pres">
      <dgm:prSet presAssocID="{7D84E969-57CB-4D96-99B4-0A536EE4982C}" presName="spaceRect" presStyleCnt="0"/>
      <dgm:spPr/>
    </dgm:pt>
    <dgm:pt modelId="{A9631AAF-168A-4964-8809-BC07146FD3B8}" type="pres">
      <dgm:prSet presAssocID="{7D84E969-57CB-4D96-99B4-0A536EE4982C}" presName="parTx" presStyleLbl="revTx" presStyleIdx="4" presStyleCnt="6">
        <dgm:presLayoutVars>
          <dgm:chMax val="0"/>
          <dgm:chPref val="0"/>
        </dgm:presLayoutVars>
      </dgm:prSet>
      <dgm:spPr/>
    </dgm:pt>
    <dgm:pt modelId="{37F96AE4-2A88-4DA9-9022-447BA2F4869A}" type="pres">
      <dgm:prSet presAssocID="{7D84E969-57CB-4D96-99B4-0A536EE4982C}" presName="desTx" presStyleLbl="revTx" presStyleIdx="5" presStyleCnt="6">
        <dgm:presLayoutVars/>
      </dgm:prSet>
      <dgm:spPr/>
    </dgm:pt>
  </dgm:ptLst>
  <dgm:cxnLst>
    <dgm:cxn modelId="{BE8DEB18-7DF0-4FFD-A4B8-9AA1D3A8E098}" srcId="{591613B2-D064-49BA-8088-F04E80AADD85}" destId="{551AC5E3-6344-4582-B60C-50E335F15460}" srcOrd="0" destOrd="0" parTransId="{6EBB00AB-937E-401F-993C-7A62F1AFEA58}" sibTransId="{FC9CC4BF-C2DE-4A2D-A03E-215F25A12B67}"/>
    <dgm:cxn modelId="{B39BFA21-BD70-4FB9-A123-F7FC12F76A41}" srcId="{7D84E969-57CB-4D96-99B4-0A536EE4982C}" destId="{86F927B2-E5FA-4F39-8C84-85D6E18E772B}" srcOrd="0" destOrd="0" parTransId="{B33A62C6-542C-464A-82FB-39B1806EAE95}" sibTransId="{72EDA2C3-1E23-4C11-92CF-C418D30AB3A0}"/>
    <dgm:cxn modelId="{512D4C2D-F3EB-E741-BA43-7E30C8521F3B}" type="presOf" srcId="{551AC5E3-6344-4582-B60C-50E335F15460}" destId="{6371F636-D6A5-46CE-A0E1-3673834CE132}" srcOrd="0" destOrd="0" presId="urn:microsoft.com/office/officeart/2018/2/layout/IconVerticalSolidList"/>
    <dgm:cxn modelId="{9A6F483E-ADB0-4B2A-96FF-82E027456F2C}" srcId="{551AC5E3-6344-4582-B60C-50E335F15460}" destId="{904CC5F8-7859-4DE3-937B-5BFE5A1D6AF6}" srcOrd="1" destOrd="0" parTransId="{D86E3F52-F7CB-44A0-950D-5240B327553E}" sibTransId="{7862CE62-508D-4EB9-9472-9B808BC52F0B}"/>
    <dgm:cxn modelId="{34748543-A4A0-A64C-AA6E-1FC9FE2A4465}" type="presOf" srcId="{19861CA3-8C63-4003-9C24-5BC0FCCA2DC3}" destId="{C3FD0900-852A-4666-81E4-0E7C79B765B0}" srcOrd="0" destOrd="0" presId="urn:microsoft.com/office/officeart/2018/2/layout/IconVerticalSolidList"/>
    <dgm:cxn modelId="{DAC73E49-3245-4C87-8DE2-96767B9C2FFD}" srcId="{591613B2-D064-49BA-8088-F04E80AADD85}" destId="{9FF07712-5BF6-4B40-AF75-9F5C8C6F6B8B}" srcOrd="1" destOrd="0" parTransId="{FFECCD4F-67E5-4AEB-B6EA-B89B207DAF01}" sibTransId="{7948A09D-92FB-41CF-89C0-2DC5CFEFC989}"/>
    <dgm:cxn modelId="{E0E75B75-42CB-8141-9A19-398A5799255C}" type="presOf" srcId="{9FF07712-5BF6-4B40-AF75-9F5C8C6F6B8B}" destId="{596AA6B0-DF75-46AB-82EC-1A8DAB360D4E}" srcOrd="0" destOrd="0" presId="urn:microsoft.com/office/officeart/2018/2/layout/IconVerticalSolidList"/>
    <dgm:cxn modelId="{FE5C8D7F-432E-4CE8-AAD7-A78F847D2BC8}" srcId="{9FF07712-5BF6-4B40-AF75-9F5C8C6F6B8B}" destId="{06AA548C-B2BC-4FD8-909D-63D25C1C9681}" srcOrd="0" destOrd="0" parTransId="{C7ED15DC-E4C2-49D1-B2D0-9356F2922AD6}" sibTransId="{1C3189AC-816F-4957-A676-04F9ABD73C67}"/>
    <dgm:cxn modelId="{49A40498-89C4-4739-BCEC-06F4064A18A0}" srcId="{551AC5E3-6344-4582-B60C-50E335F15460}" destId="{19861CA3-8C63-4003-9C24-5BC0FCCA2DC3}" srcOrd="0" destOrd="0" parTransId="{8C5FDFD7-EF33-4551-85D0-F54F0F04B40A}" sibTransId="{2E2ECA95-3AC9-4E73-B683-96CEF2600405}"/>
    <dgm:cxn modelId="{F578A5BB-D326-3442-8BEE-E3B272100B87}" type="presOf" srcId="{7D84E969-57CB-4D96-99B4-0A536EE4982C}" destId="{A9631AAF-168A-4964-8809-BC07146FD3B8}" srcOrd="0" destOrd="0" presId="urn:microsoft.com/office/officeart/2018/2/layout/IconVerticalSolidList"/>
    <dgm:cxn modelId="{EBDE34CF-B027-DB47-85E3-5358D829411B}" type="presOf" srcId="{904CC5F8-7859-4DE3-937B-5BFE5A1D6AF6}" destId="{C3FD0900-852A-4666-81E4-0E7C79B765B0}" srcOrd="0" destOrd="1" presId="urn:microsoft.com/office/officeart/2018/2/layout/IconVerticalSolidList"/>
    <dgm:cxn modelId="{72E8B8E7-E872-6443-9103-BA0AB4351238}" type="presOf" srcId="{591613B2-D064-49BA-8088-F04E80AADD85}" destId="{204843A1-B45E-42D4-8672-4AA0D6D10EED}" srcOrd="0" destOrd="0" presId="urn:microsoft.com/office/officeart/2018/2/layout/IconVerticalSolidList"/>
    <dgm:cxn modelId="{3E94F2F1-0E2A-44D0-BC27-10407F3750A2}" srcId="{591613B2-D064-49BA-8088-F04E80AADD85}" destId="{7D84E969-57CB-4D96-99B4-0A536EE4982C}" srcOrd="2" destOrd="0" parTransId="{9E9D3C18-069A-4367-8FBA-6AE0A8B3739C}" sibTransId="{9E59D975-5342-475E-9D33-B549033FEB37}"/>
    <dgm:cxn modelId="{08FBAFF2-8D8C-D94C-BCDB-78B1F90605C0}" type="presOf" srcId="{86F927B2-E5FA-4F39-8C84-85D6E18E772B}" destId="{37F96AE4-2A88-4DA9-9022-447BA2F4869A}" srcOrd="0" destOrd="0" presId="urn:microsoft.com/office/officeart/2018/2/layout/IconVerticalSolidList"/>
    <dgm:cxn modelId="{5E9ED9FA-77EF-8947-B73F-BEBD826F3B04}" type="presOf" srcId="{06AA548C-B2BC-4FD8-909D-63D25C1C9681}" destId="{51CC617F-BC79-466F-A51B-2347640235CF}" srcOrd="0" destOrd="0" presId="urn:microsoft.com/office/officeart/2018/2/layout/IconVerticalSolidList"/>
    <dgm:cxn modelId="{76689D41-5684-B748-960A-6BE00C7A09CB}" type="presParOf" srcId="{204843A1-B45E-42D4-8672-4AA0D6D10EED}" destId="{7FB8732E-5965-412F-A8E5-F33F113B405F}" srcOrd="0" destOrd="0" presId="urn:microsoft.com/office/officeart/2018/2/layout/IconVerticalSolidList"/>
    <dgm:cxn modelId="{A828E557-7085-2749-9499-3B20FB74E9AD}" type="presParOf" srcId="{7FB8732E-5965-412F-A8E5-F33F113B405F}" destId="{C516BCEF-55B5-4820-8958-3B387537AE12}" srcOrd="0" destOrd="0" presId="urn:microsoft.com/office/officeart/2018/2/layout/IconVerticalSolidList"/>
    <dgm:cxn modelId="{6F8ACEAC-E0C2-C44F-A27D-7247578990D9}" type="presParOf" srcId="{7FB8732E-5965-412F-A8E5-F33F113B405F}" destId="{29EFBBEE-CCFB-44F2-9888-6DF6F359532F}" srcOrd="1" destOrd="0" presId="urn:microsoft.com/office/officeart/2018/2/layout/IconVerticalSolidList"/>
    <dgm:cxn modelId="{A08A6EA2-17E6-E14C-9278-10CDB3F7BFAD}" type="presParOf" srcId="{7FB8732E-5965-412F-A8E5-F33F113B405F}" destId="{6A58C6DA-3991-4638-A07F-44A82004B539}" srcOrd="2" destOrd="0" presId="urn:microsoft.com/office/officeart/2018/2/layout/IconVerticalSolidList"/>
    <dgm:cxn modelId="{7A647BB3-ECC3-564B-A649-D17520B33468}" type="presParOf" srcId="{7FB8732E-5965-412F-A8E5-F33F113B405F}" destId="{6371F636-D6A5-46CE-A0E1-3673834CE132}" srcOrd="3" destOrd="0" presId="urn:microsoft.com/office/officeart/2018/2/layout/IconVerticalSolidList"/>
    <dgm:cxn modelId="{195848CE-5E07-E449-8894-926F05EF9B31}" type="presParOf" srcId="{7FB8732E-5965-412F-A8E5-F33F113B405F}" destId="{C3FD0900-852A-4666-81E4-0E7C79B765B0}" srcOrd="4" destOrd="0" presId="urn:microsoft.com/office/officeart/2018/2/layout/IconVerticalSolidList"/>
    <dgm:cxn modelId="{A05C25B6-02EA-654B-A424-EDE410BBE14F}" type="presParOf" srcId="{204843A1-B45E-42D4-8672-4AA0D6D10EED}" destId="{ED3E7E7C-6BB1-43F7-9ED4-8367E215F54C}" srcOrd="1" destOrd="0" presId="urn:microsoft.com/office/officeart/2018/2/layout/IconVerticalSolidList"/>
    <dgm:cxn modelId="{BC18834A-CF4C-FB48-8F3C-BD93BA96A0A8}" type="presParOf" srcId="{204843A1-B45E-42D4-8672-4AA0D6D10EED}" destId="{816ACDC1-4694-4E0B-9308-E6D37EE8E50A}" srcOrd="2" destOrd="0" presId="urn:microsoft.com/office/officeart/2018/2/layout/IconVerticalSolidList"/>
    <dgm:cxn modelId="{BBE3F138-6AE8-614C-AC65-A8996E1485FE}" type="presParOf" srcId="{816ACDC1-4694-4E0B-9308-E6D37EE8E50A}" destId="{6BE49A3F-0271-4965-8F67-D8E0528CCA2F}" srcOrd="0" destOrd="0" presId="urn:microsoft.com/office/officeart/2018/2/layout/IconVerticalSolidList"/>
    <dgm:cxn modelId="{4C4D0F0B-F4BB-6645-8821-96087F123857}" type="presParOf" srcId="{816ACDC1-4694-4E0B-9308-E6D37EE8E50A}" destId="{F6398BCF-B844-4D61-A672-8B28CCE681ED}" srcOrd="1" destOrd="0" presId="urn:microsoft.com/office/officeart/2018/2/layout/IconVerticalSolidList"/>
    <dgm:cxn modelId="{67C4397F-AC29-784A-B582-B56AA6EE4E45}" type="presParOf" srcId="{816ACDC1-4694-4E0B-9308-E6D37EE8E50A}" destId="{A1A00A6D-9AAA-4E85-8CAA-B0EC15FE634E}" srcOrd="2" destOrd="0" presId="urn:microsoft.com/office/officeart/2018/2/layout/IconVerticalSolidList"/>
    <dgm:cxn modelId="{375CA088-F64B-B445-B695-066AB2DBC5CA}" type="presParOf" srcId="{816ACDC1-4694-4E0B-9308-E6D37EE8E50A}" destId="{596AA6B0-DF75-46AB-82EC-1A8DAB360D4E}" srcOrd="3" destOrd="0" presId="urn:microsoft.com/office/officeart/2018/2/layout/IconVerticalSolidList"/>
    <dgm:cxn modelId="{D2CEC364-224C-BC4A-8501-3C79CA7C0EED}" type="presParOf" srcId="{816ACDC1-4694-4E0B-9308-E6D37EE8E50A}" destId="{51CC617F-BC79-466F-A51B-2347640235CF}" srcOrd="4" destOrd="0" presId="urn:microsoft.com/office/officeart/2018/2/layout/IconVerticalSolidList"/>
    <dgm:cxn modelId="{6F2EBC63-1886-6D4E-AA04-48F22AF804A6}" type="presParOf" srcId="{204843A1-B45E-42D4-8672-4AA0D6D10EED}" destId="{00D639A7-BD61-4E28-BD53-BCB663935359}" srcOrd="3" destOrd="0" presId="urn:microsoft.com/office/officeart/2018/2/layout/IconVerticalSolidList"/>
    <dgm:cxn modelId="{BB80BCED-C82D-904E-AC5A-96F0F13D0664}" type="presParOf" srcId="{204843A1-B45E-42D4-8672-4AA0D6D10EED}" destId="{8598F8AC-5D62-4E7E-B011-DBD7CF92B260}" srcOrd="4" destOrd="0" presId="urn:microsoft.com/office/officeart/2018/2/layout/IconVerticalSolidList"/>
    <dgm:cxn modelId="{063AA991-ED1B-C440-B234-E65030437B41}" type="presParOf" srcId="{8598F8AC-5D62-4E7E-B011-DBD7CF92B260}" destId="{CD8D1234-4EF5-46B6-883F-1F55278B9D0B}" srcOrd="0" destOrd="0" presId="urn:microsoft.com/office/officeart/2018/2/layout/IconVerticalSolidList"/>
    <dgm:cxn modelId="{8380AB12-D3D1-8740-A853-CD2DB48AE715}" type="presParOf" srcId="{8598F8AC-5D62-4E7E-B011-DBD7CF92B260}" destId="{B3507D9C-E830-44E5-AAE0-9694271D5FF6}" srcOrd="1" destOrd="0" presId="urn:microsoft.com/office/officeart/2018/2/layout/IconVerticalSolidList"/>
    <dgm:cxn modelId="{4309B1E5-3268-174D-9E9E-7C4777801C87}" type="presParOf" srcId="{8598F8AC-5D62-4E7E-B011-DBD7CF92B260}" destId="{870CC6D9-EF1A-4955-BB1E-25FCF8A53CBF}" srcOrd="2" destOrd="0" presId="urn:microsoft.com/office/officeart/2018/2/layout/IconVerticalSolidList"/>
    <dgm:cxn modelId="{19476DB5-2BC2-394D-9E51-5CB65BCA0625}" type="presParOf" srcId="{8598F8AC-5D62-4E7E-B011-DBD7CF92B260}" destId="{A9631AAF-168A-4964-8809-BC07146FD3B8}" srcOrd="3" destOrd="0" presId="urn:microsoft.com/office/officeart/2018/2/layout/IconVerticalSolidList"/>
    <dgm:cxn modelId="{E71D4653-620A-414F-A18D-60FE3B8889EE}" type="presParOf" srcId="{8598F8AC-5D62-4E7E-B011-DBD7CF92B260}" destId="{37F96AE4-2A88-4DA9-9022-447BA2F4869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B6C6D1-565F-40C2-8384-8295BE973014}"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46D79E72-20AE-4D29-8205-0A71CDD1E12B}">
      <dgm:prSet custT="1"/>
      <dgm:spPr/>
      <dgm:t>
        <a:bodyPr/>
        <a:lstStyle/>
        <a:p>
          <a:pPr>
            <a:lnSpc>
              <a:spcPct val="100000"/>
            </a:lnSpc>
          </a:pPr>
          <a:r>
            <a:rPr lang="en-US" sz="1600" dirty="0"/>
            <a:t>A qualifying or certifying instrument. </a:t>
          </a:r>
        </a:p>
      </dgm:t>
    </dgm:pt>
    <dgm:pt modelId="{26B2264E-A0D3-412E-AEB6-FAF99DA14B32}" type="parTrans" cxnId="{7868B654-BA22-44A6-B8D4-051969E9AF62}">
      <dgm:prSet/>
      <dgm:spPr/>
      <dgm:t>
        <a:bodyPr/>
        <a:lstStyle/>
        <a:p>
          <a:endParaRPr lang="en-US"/>
        </a:p>
      </dgm:t>
    </dgm:pt>
    <dgm:pt modelId="{FA5E170D-BFF3-4D34-910D-E77F3334386D}" type="sibTrans" cxnId="{7868B654-BA22-44A6-B8D4-051969E9AF62}">
      <dgm:prSet/>
      <dgm:spPr/>
      <dgm:t>
        <a:bodyPr/>
        <a:lstStyle/>
        <a:p>
          <a:endParaRPr lang="en-US"/>
        </a:p>
      </dgm:t>
    </dgm:pt>
    <dgm:pt modelId="{8DF43F63-BAB9-4D37-8AF0-155654523A78}">
      <dgm:prSet custT="1"/>
      <dgm:spPr/>
      <dgm:t>
        <a:bodyPr/>
        <a:lstStyle/>
        <a:p>
          <a:pPr>
            <a:lnSpc>
              <a:spcPct val="100000"/>
            </a:lnSpc>
          </a:pPr>
          <a:r>
            <a:rPr lang="en-US" sz="1400" dirty="0"/>
            <a:t>A metric for determining promotion, eligibility for the ABIM Certification Exam, or qualification for post-residency fellowship training.</a:t>
          </a:r>
        </a:p>
      </dgm:t>
    </dgm:pt>
    <dgm:pt modelId="{939B7434-FC31-4EC4-9518-C68D3C46C483}" type="parTrans" cxnId="{C847043D-E211-4284-ACC3-CA386DA907A5}">
      <dgm:prSet/>
      <dgm:spPr/>
      <dgm:t>
        <a:bodyPr/>
        <a:lstStyle/>
        <a:p>
          <a:endParaRPr lang="en-US"/>
        </a:p>
      </dgm:t>
    </dgm:pt>
    <dgm:pt modelId="{B086E2CE-41C6-4CE8-9C5D-E1F1EFD571DF}" type="sibTrans" cxnId="{C847043D-E211-4284-ACC3-CA386DA907A5}">
      <dgm:prSet/>
      <dgm:spPr/>
      <dgm:t>
        <a:bodyPr/>
        <a:lstStyle/>
        <a:p>
          <a:endParaRPr lang="en-US"/>
        </a:p>
      </dgm:t>
    </dgm:pt>
    <dgm:pt modelId="{4B876C41-A0D2-4D4F-99FC-95A11AE623E0}">
      <dgm:prSet custT="1"/>
      <dgm:spPr/>
      <dgm:t>
        <a:bodyPr/>
        <a:lstStyle/>
        <a:p>
          <a:pPr>
            <a:lnSpc>
              <a:spcPct val="100000"/>
            </a:lnSpc>
          </a:pPr>
          <a:r>
            <a:rPr lang="en-US" sz="1400" dirty="0"/>
            <a:t>A high-stakes exam </a:t>
          </a:r>
        </a:p>
      </dgm:t>
    </dgm:pt>
    <dgm:pt modelId="{58FD25C4-583B-4F80-A0F7-B2BA1E72A494}" type="parTrans" cxnId="{4236640B-F8AF-4C86-924D-1CD028A224DC}">
      <dgm:prSet/>
      <dgm:spPr/>
      <dgm:t>
        <a:bodyPr/>
        <a:lstStyle/>
        <a:p>
          <a:endParaRPr lang="en-US"/>
        </a:p>
      </dgm:t>
    </dgm:pt>
    <dgm:pt modelId="{30287901-F1ED-4E32-B9A9-9D0738191EE6}" type="sibTrans" cxnId="{4236640B-F8AF-4C86-924D-1CD028A224DC}">
      <dgm:prSet/>
      <dgm:spPr/>
      <dgm:t>
        <a:bodyPr/>
        <a:lstStyle/>
        <a:p>
          <a:endParaRPr lang="en-US"/>
        </a:p>
      </dgm:t>
    </dgm:pt>
    <dgm:pt modelId="{F95561C3-201E-469B-9735-D5C8B234BDCE}" type="pres">
      <dgm:prSet presAssocID="{71B6C6D1-565F-40C2-8384-8295BE973014}" presName="root" presStyleCnt="0">
        <dgm:presLayoutVars>
          <dgm:dir/>
          <dgm:resizeHandles val="exact"/>
        </dgm:presLayoutVars>
      </dgm:prSet>
      <dgm:spPr/>
    </dgm:pt>
    <dgm:pt modelId="{5FAC134D-9CD4-46F9-9312-A171C8D528B5}" type="pres">
      <dgm:prSet presAssocID="{46D79E72-20AE-4D29-8205-0A71CDD1E12B}" presName="compNode" presStyleCnt="0"/>
      <dgm:spPr/>
    </dgm:pt>
    <dgm:pt modelId="{BF5B4D25-70B7-4239-BE74-415819BD0BA5}" type="pres">
      <dgm:prSet presAssocID="{46D79E72-20AE-4D29-8205-0A71CDD1E1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207C4D47-DADE-4D7B-A5DF-F7D7CA5120B9}" type="pres">
      <dgm:prSet presAssocID="{46D79E72-20AE-4D29-8205-0A71CDD1E12B}" presName="spaceRect" presStyleCnt="0"/>
      <dgm:spPr/>
    </dgm:pt>
    <dgm:pt modelId="{BBFA85BC-B81F-4C9C-8A27-CBBA625C6193}" type="pres">
      <dgm:prSet presAssocID="{46D79E72-20AE-4D29-8205-0A71CDD1E12B}" presName="textRect" presStyleLbl="revTx" presStyleIdx="0" presStyleCnt="3" custScaleY="153914">
        <dgm:presLayoutVars>
          <dgm:chMax val="1"/>
          <dgm:chPref val="1"/>
        </dgm:presLayoutVars>
      </dgm:prSet>
      <dgm:spPr/>
    </dgm:pt>
    <dgm:pt modelId="{A28C0A8C-8471-46BB-B9FA-A6FE55BE8D6D}" type="pres">
      <dgm:prSet presAssocID="{FA5E170D-BFF3-4D34-910D-E77F3334386D}" presName="sibTrans" presStyleCnt="0"/>
      <dgm:spPr/>
    </dgm:pt>
    <dgm:pt modelId="{A87A0774-CA05-48DA-9847-6A9752E7F90A}" type="pres">
      <dgm:prSet presAssocID="{8DF43F63-BAB9-4D37-8AF0-155654523A78}" presName="compNode" presStyleCnt="0"/>
      <dgm:spPr/>
    </dgm:pt>
    <dgm:pt modelId="{B8C92BA1-0174-4BB6-9134-D99C68F96A76}" type="pres">
      <dgm:prSet presAssocID="{8DF43F63-BAB9-4D37-8AF0-155654523A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57FDA8CB-03E9-4ABD-AC6F-F22FC8816097}" type="pres">
      <dgm:prSet presAssocID="{8DF43F63-BAB9-4D37-8AF0-155654523A78}" presName="spaceRect" presStyleCnt="0"/>
      <dgm:spPr/>
    </dgm:pt>
    <dgm:pt modelId="{B0D3A149-05C3-43ED-9AE7-E805259323E8}" type="pres">
      <dgm:prSet presAssocID="{8DF43F63-BAB9-4D37-8AF0-155654523A78}" presName="textRect" presStyleLbl="revTx" presStyleIdx="1" presStyleCnt="3" custScaleY="199714" custLinFactNeighborY="19243">
        <dgm:presLayoutVars>
          <dgm:chMax val="1"/>
          <dgm:chPref val="1"/>
        </dgm:presLayoutVars>
      </dgm:prSet>
      <dgm:spPr/>
    </dgm:pt>
    <dgm:pt modelId="{82498B6A-B853-4711-BC57-AE0A60A0FB60}" type="pres">
      <dgm:prSet presAssocID="{B086E2CE-41C6-4CE8-9C5D-E1F1EFD571DF}" presName="sibTrans" presStyleCnt="0"/>
      <dgm:spPr/>
    </dgm:pt>
    <dgm:pt modelId="{6F2E198A-FE5F-4F9E-929B-E685218EFC25}" type="pres">
      <dgm:prSet presAssocID="{4B876C41-A0D2-4D4F-99FC-95A11AE623E0}" presName="compNode" presStyleCnt="0"/>
      <dgm:spPr/>
    </dgm:pt>
    <dgm:pt modelId="{7F0DFB20-D340-4CC9-ADE3-4DDA1F5CA933}" type="pres">
      <dgm:prSet presAssocID="{4B876C41-A0D2-4D4F-99FC-95A11AE623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CC7FF12E-404A-40C2-9AFE-9EB883200506}" type="pres">
      <dgm:prSet presAssocID="{4B876C41-A0D2-4D4F-99FC-95A11AE623E0}" presName="spaceRect" presStyleCnt="0"/>
      <dgm:spPr/>
    </dgm:pt>
    <dgm:pt modelId="{DCD6AEF0-8452-4A70-A1BD-1B741639524A}" type="pres">
      <dgm:prSet presAssocID="{4B876C41-A0D2-4D4F-99FC-95A11AE623E0}" presName="textRect" presStyleLbl="revTx" presStyleIdx="2" presStyleCnt="3" custScaleX="85730">
        <dgm:presLayoutVars>
          <dgm:chMax val="1"/>
          <dgm:chPref val="1"/>
        </dgm:presLayoutVars>
      </dgm:prSet>
      <dgm:spPr/>
    </dgm:pt>
  </dgm:ptLst>
  <dgm:cxnLst>
    <dgm:cxn modelId="{4236640B-F8AF-4C86-924D-1CD028A224DC}" srcId="{71B6C6D1-565F-40C2-8384-8295BE973014}" destId="{4B876C41-A0D2-4D4F-99FC-95A11AE623E0}" srcOrd="2" destOrd="0" parTransId="{58FD25C4-583B-4F80-A0F7-B2BA1E72A494}" sibTransId="{30287901-F1ED-4E32-B9A9-9D0738191EE6}"/>
    <dgm:cxn modelId="{F1313B18-6916-FE47-B731-2CA2AB27CA1B}" type="presOf" srcId="{4B876C41-A0D2-4D4F-99FC-95A11AE623E0}" destId="{DCD6AEF0-8452-4A70-A1BD-1B741639524A}" srcOrd="0" destOrd="0" presId="urn:microsoft.com/office/officeart/2018/2/layout/IconLabelList"/>
    <dgm:cxn modelId="{C847043D-E211-4284-ACC3-CA386DA907A5}" srcId="{71B6C6D1-565F-40C2-8384-8295BE973014}" destId="{8DF43F63-BAB9-4D37-8AF0-155654523A78}" srcOrd="1" destOrd="0" parTransId="{939B7434-FC31-4EC4-9518-C68D3C46C483}" sibTransId="{B086E2CE-41C6-4CE8-9C5D-E1F1EFD571DF}"/>
    <dgm:cxn modelId="{1FB0E24F-6919-6B42-9BCB-954FF076C3FF}" type="presOf" srcId="{71B6C6D1-565F-40C2-8384-8295BE973014}" destId="{F95561C3-201E-469B-9735-D5C8B234BDCE}" srcOrd="0" destOrd="0" presId="urn:microsoft.com/office/officeart/2018/2/layout/IconLabelList"/>
    <dgm:cxn modelId="{7868B654-BA22-44A6-B8D4-051969E9AF62}" srcId="{71B6C6D1-565F-40C2-8384-8295BE973014}" destId="{46D79E72-20AE-4D29-8205-0A71CDD1E12B}" srcOrd="0" destOrd="0" parTransId="{26B2264E-A0D3-412E-AEB6-FAF99DA14B32}" sibTransId="{FA5E170D-BFF3-4D34-910D-E77F3334386D}"/>
    <dgm:cxn modelId="{2F6A1281-8296-E44F-90D3-DE80E9F9DA39}" type="presOf" srcId="{8DF43F63-BAB9-4D37-8AF0-155654523A78}" destId="{B0D3A149-05C3-43ED-9AE7-E805259323E8}" srcOrd="0" destOrd="0" presId="urn:microsoft.com/office/officeart/2018/2/layout/IconLabelList"/>
    <dgm:cxn modelId="{E9079E92-3FE9-8047-BE58-957F12938E9C}" type="presOf" srcId="{46D79E72-20AE-4D29-8205-0A71CDD1E12B}" destId="{BBFA85BC-B81F-4C9C-8A27-CBBA625C6193}" srcOrd="0" destOrd="0" presId="urn:microsoft.com/office/officeart/2018/2/layout/IconLabelList"/>
    <dgm:cxn modelId="{A8C47835-50FD-014F-8BB3-F16CBBE4F75D}" type="presParOf" srcId="{F95561C3-201E-469B-9735-D5C8B234BDCE}" destId="{5FAC134D-9CD4-46F9-9312-A171C8D528B5}" srcOrd="0" destOrd="0" presId="urn:microsoft.com/office/officeart/2018/2/layout/IconLabelList"/>
    <dgm:cxn modelId="{BCD1242C-FAF1-324B-96EB-1C605015D4B0}" type="presParOf" srcId="{5FAC134D-9CD4-46F9-9312-A171C8D528B5}" destId="{BF5B4D25-70B7-4239-BE74-415819BD0BA5}" srcOrd="0" destOrd="0" presId="urn:microsoft.com/office/officeart/2018/2/layout/IconLabelList"/>
    <dgm:cxn modelId="{8C1971CF-B3A1-C147-92DB-54312DDD6687}" type="presParOf" srcId="{5FAC134D-9CD4-46F9-9312-A171C8D528B5}" destId="{207C4D47-DADE-4D7B-A5DF-F7D7CA5120B9}" srcOrd="1" destOrd="0" presId="urn:microsoft.com/office/officeart/2018/2/layout/IconLabelList"/>
    <dgm:cxn modelId="{00FBFCD4-47C8-FE4D-A20E-1B66C7BAD362}" type="presParOf" srcId="{5FAC134D-9CD4-46F9-9312-A171C8D528B5}" destId="{BBFA85BC-B81F-4C9C-8A27-CBBA625C6193}" srcOrd="2" destOrd="0" presId="urn:microsoft.com/office/officeart/2018/2/layout/IconLabelList"/>
    <dgm:cxn modelId="{9499238B-23F0-1F41-9248-139B27B4A0F7}" type="presParOf" srcId="{F95561C3-201E-469B-9735-D5C8B234BDCE}" destId="{A28C0A8C-8471-46BB-B9FA-A6FE55BE8D6D}" srcOrd="1" destOrd="0" presId="urn:microsoft.com/office/officeart/2018/2/layout/IconLabelList"/>
    <dgm:cxn modelId="{7495D9DF-813F-0E4A-93F5-32BD0BB06C0A}" type="presParOf" srcId="{F95561C3-201E-469B-9735-D5C8B234BDCE}" destId="{A87A0774-CA05-48DA-9847-6A9752E7F90A}" srcOrd="2" destOrd="0" presId="urn:microsoft.com/office/officeart/2018/2/layout/IconLabelList"/>
    <dgm:cxn modelId="{36544BD1-58AE-E240-BF10-31934D11044D}" type="presParOf" srcId="{A87A0774-CA05-48DA-9847-6A9752E7F90A}" destId="{B8C92BA1-0174-4BB6-9134-D99C68F96A76}" srcOrd="0" destOrd="0" presId="urn:microsoft.com/office/officeart/2018/2/layout/IconLabelList"/>
    <dgm:cxn modelId="{27F55997-C473-A547-B698-71B6BEC8AB86}" type="presParOf" srcId="{A87A0774-CA05-48DA-9847-6A9752E7F90A}" destId="{57FDA8CB-03E9-4ABD-AC6F-F22FC8816097}" srcOrd="1" destOrd="0" presId="urn:microsoft.com/office/officeart/2018/2/layout/IconLabelList"/>
    <dgm:cxn modelId="{A6975AEE-5A38-1144-9D2C-00895E61A202}" type="presParOf" srcId="{A87A0774-CA05-48DA-9847-6A9752E7F90A}" destId="{B0D3A149-05C3-43ED-9AE7-E805259323E8}" srcOrd="2" destOrd="0" presId="urn:microsoft.com/office/officeart/2018/2/layout/IconLabelList"/>
    <dgm:cxn modelId="{3FB01CBD-7063-334E-A66E-A212FCCFFFBE}" type="presParOf" srcId="{F95561C3-201E-469B-9735-D5C8B234BDCE}" destId="{82498B6A-B853-4711-BC57-AE0A60A0FB60}" srcOrd="3" destOrd="0" presId="urn:microsoft.com/office/officeart/2018/2/layout/IconLabelList"/>
    <dgm:cxn modelId="{2BE861ED-85DA-DE45-8FB6-1A4F0A27638E}" type="presParOf" srcId="{F95561C3-201E-469B-9735-D5C8B234BDCE}" destId="{6F2E198A-FE5F-4F9E-929B-E685218EFC25}" srcOrd="4" destOrd="0" presId="urn:microsoft.com/office/officeart/2018/2/layout/IconLabelList"/>
    <dgm:cxn modelId="{51F8D717-E593-A946-A18D-C654C6933C29}" type="presParOf" srcId="{6F2E198A-FE5F-4F9E-929B-E685218EFC25}" destId="{7F0DFB20-D340-4CC9-ADE3-4DDA1F5CA933}" srcOrd="0" destOrd="0" presId="urn:microsoft.com/office/officeart/2018/2/layout/IconLabelList"/>
    <dgm:cxn modelId="{88B65A07-BC50-094A-A173-DF2678417E74}" type="presParOf" srcId="{6F2E198A-FE5F-4F9E-929B-E685218EFC25}" destId="{CC7FF12E-404A-40C2-9AFE-9EB883200506}" srcOrd="1" destOrd="0" presId="urn:microsoft.com/office/officeart/2018/2/layout/IconLabelList"/>
    <dgm:cxn modelId="{AD3DEAF0-BCC9-124D-A4BC-54E25D9DDA90}" type="presParOf" srcId="{6F2E198A-FE5F-4F9E-929B-E685218EFC25}" destId="{DCD6AEF0-8452-4A70-A1BD-1B741639524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3CFED4-5B83-3D42-A40A-4F7BE4218499}" type="doc">
      <dgm:prSet loTypeId="urn:microsoft.com/office/officeart/2005/8/layout/default" loCatId="icon" qsTypeId="urn:microsoft.com/office/officeart/2005/8/quickstyle/simple1" qsCatId="simple" csTypeId="urn:microsoft.com/office/officeart/2005/8/colors/accent2_2" csCatId="accent2" phldr="1"/>
      <dgm:spPr/>
      <dgm:t>
        <a:bodyPr/>
        <a:lstStyle/>
        <a:p>
          <a:endParaRPr lang="en-US"/>
        </a:p>
      </dgm:t>
    </dgm:pt>
    <dgm:pt modelId="{85E8EBC3-D315-5741-98D9-6BEBAC1A2425}">
      <dgm:prSet phldrT="[Text]"/>
      <dgm:spPr/>
      <dgm:t>
        <a:bodyPr/>
        <a:lstStyle/>
        <a:p>
          <a:r>
            <a:rPr lang="en-US" dirty="0"/>
            <a:t>Performs Workstation Certification process; consults with proctor or the residency program’s technical support person as needed</a:t>
          </a:r>
        </a:p>
      </dgm:t>
    </dgm:pt>
    <dgm:pt modelId="{77DBB58E-741C-7B4A-9BE5-2DD61AB0962D}" type="parTrans" cxnId="{5EB372B5-84E6-474F-8114-A8CB4E34E4D6}">
      <dgm:prSet/>
      <dgm:spPr/>
      <dgm:t>
        <a:bodyPr/>
        <a:lstStyle/>
        <a:p>
          <a:endParaRPr lang="en-US"/>
        </a:p>
      </dgm:t>
    </dgm:pt>
    <dgm:pt modelId="{13B46CE5-3C96-8945-B481-89066D52CD60}" type="sibTrans" cxnId="{5EB372B5-84E6-474F-8114-A8CB4E34E4D6}">
      <dgm:prSet/>
      <dgm:spPr/>
      <dgm:t>
        <a:bodyPr/>
        <a:lstStyle/>
        <a:p>
          <a:endParaRPr lang="en-US"/>
        </a:p>
      </dgm:t>
    </dgm:pt>
    <dgm:pt modelId="{836E62C1-8FCD-334C-984B-8D54842290A0}">
      <dgm:prSet phldrT="[Text]"/>
      <dgm:spPr/>
      <dgm:t>
        <a:bodyPr/>
        <a:lstStyle/>
        <a:p>
          <a:r>
            <a:rPr lang="en-US" dirty="0"/>
            <a:t>Has cell phone available during testing to communicate with proctor and tech staff to troubleshoot technical issues</a:t>
          </a:r>
        </a:p>
      </dgm:t>
    </dgm:pt>
    <dgm:pt modelId="{B3A18314-0EA9-994C-891B-06C2257268BB}" type="parTrans" cxnId="{0CCDC829-3299-9C4B-9797-6A47BA17A44C}">
      <dgm:prSet/>
      <dgm:spPr/>
      <dgm:t>
        <a:bodyPr/>
        <a:lstStyle/>
        <a:p>
          <a:endParaRPr lang="en-US"/>
        </a:p>
      </dgm:t>
    </dgm:pt>
    <dgm:pt modelId="{18907D39-564D-544C-B4A2-CBD0A707124F}" type="sibTrans" cxnId="{0CCDC829-3299-9C4B-9797-6A47BA17A44C}">
      <dgm:prSet/>
      <dgm:spPr/>
      <dgm:t>
        <a:bodyPr/>
        <a:lstStyle/>
        <a:p>
          <a:endParaRPr lang="en-US"/>
        </a:p>
      </dgm:t>
    </dgm:pt>
    <dgm:pt modelId="{893C452E-8CD1-3245-89AE-D5E0C1B8519D}">
      <dgm:prSet/>
      <dgm:spPr/>
      <dgm:t>
        <a:bodyPr/>
        <a:lstStyle/>
        <a:p>
          <a:r>
            <a:rPr lang="en-US" dirty="0"/>
            <a:t>Disables recording apps, as necessary, with proctor/tech support assistance</a:t>
          </a:r>
        </a:p>
      </dgm:t>
    </dgm:pt>
    <dgm:pt modelId="{128C03EC-718F-384D-9B21-B22740E60C43}" type="parTrans" cxnId="{FCC632A4-E525-7E41-B934-B4A283A853A6}">
      <dgm:prSet/>
      <dgm:spPr/>
      <dgm:t>
        <a:bodyPr/>
        <a:lstStyle/>
        <a:p>
          <a:endParaRPr lang="en-US"/>
        </a:p>
      </dgm:t>
    </dgm:pt>
    <dgm:pt modelId="{9A3A7C54-5685-F64A-98AB-6ABAB23AFED3}" type="sibTrans" cxnId="{FCC632A4-E525-7E41-B934-B4A283A853A6}">
      <dgm:prSet/>
      <dgm:spPr/>
      <dgm:t>
        <a:bodyPr/>
        <a:lstStyle/>
        <a:p>
          <a:endParaRPr lang="en-US"/>
        </a:p>
      </dgm:t>
    </dgm:pt>
    <dgm:pt modelId="{14C4A89B-82B1-B84C-9B59-771ADC9FE362}" type="pres">
      <dgm:prSet presAssocID="{F73CFED4-5B83-3D42-A40A-4F7BE4218499}" presName="diagram" presStyleCnt="0">
        <dgm:presLayoutVars>
          <dgm:dir/>
          <dgm:resizeHandles val="exact"/>
        </dgm:presLayoutVars>
      </dgm:prSet>
      <dgm:spPr/>
    </dgm:pt>
    <dgm:pt modelId="{0B153B29-F814-4C47-B315-0BE8580474C2}" type="pres">
      <dgm:prSet presAssocID="{85E8EBC3-D315-5741-98D9-6BEBAC1A2425}" presName="node" presStyleLbl="node1" presStyleIdx="0" presStyleCnt="3">
        <dgm:presLayoutVars>
          <dgm:bulletEnabled val="1"/>
        </dgm:presLayoutVars>
      </dgm:prSet>
      <dgm:spPr/>
    </dgm:pt>
    <dgm:pt modelId="{33195F3E-04E4-7B44-ADA2-2626F1755A71}" type="pres">
      <dgm:prSet presAssocID="{13B46CE5-3C96-8945-B481-89066D52CD60}" presName="sibTrans" presStyleCnt="0"/>
      <dgm:spPr/>
    </dgm:pt>
    <dgm:pt modelId="{83D869AB-A6AE-C64B-91D4-6456FB5A7D1C}" type="pres">
      <dgm:prSet presAssocID="{836E62C1-8FCD-334C-984B-8D54842290A0}" presName="node" presStyleLbl="node1" presStyleIdx="1" presStyleCnt="3">
        <dgm:presLayoutVars>
          <dgm:bulletEnabled val="1"/>
        </dgm:presLayoutVars>
      </dgm:prSet>
      <dgm:spPr/>
    </dgm:pt>
    <dgm:pt modelId="{D224CFF2-48D6-954B-BB43-4773D928F53B}" type="pres">
      <dgm:prSet presAssocID="{18907D39-564D-544C-B4A2-CBD0A707124F}" presName="sibTrans" presStyleCnt="0"/>
      <dgm:spPr/>
    </dgm:pt>
    <dgm:pt modelId="{E8F5FA7F-97F5-9B48-95E3-7B55FF6F9D0C}" type="pres">
      <dgm:prSet presAssocID="{893C452E-8CD1-3245-89AE-D5E0C1B8519D}" presName="node" presStyleLbl="node1" presStyleIdx="2" presStyleCnt="3">
        <dgm:presLayoutVars>
          <dgm:bulletEnabled val="1"/>
        </dgm:presLayoutVars>
      </dgm:prSet>
      <dgm:spPr/>
    </dgm:pt>
  </dgm:ptLst>
  <dgm:cxnLst>
    <dgm:cxn modelId="{7ECD4110-95BC-5D41-91A7-BD13BA12A62B}" type="presOf" srcId="{893C452E-8CD1-3245-89AE-D5E0C1B8519D}" destId="{E8F5FA7F-97F5-9B48-95E3-7B55FF6F9D0C}" srcOrd="0" destOrd="0" presId="urn:microsoft.com/office/officeart/2005/8/layout/default"/>
    <dgm:cxn modelId="{0CCDC829-3299-9C4B-9797-6A47BA17A44C}" srcId="{F73CFED4-5B83-3D42-A40A-4F7BE4218499}" destId="{836E62C1-8FCD-334C-984B-8D54842290A0}" srcOrd="1" destOrd="0" parTransId="{B3A18314-0EA9-994C-891B-06C2257268BB}" sibTransId="{18907D39-564D-544C-B4A2-CBD0A707124F}"/>
    <dgm:cxn modelId="{FCC632A4-E525-7E41-B934-B4A283A853A6}" srcId="{F73CFED4-5B83-3D42-A40A-4F7BE4218499}" destId="{893C452E-8CD1-3245-89AE-D5E0C1B8519D}" srcOrd="2" destOrd="0" parTransId="{128C03EC-718F-384D-9B21-B22740E60C43}" sibTransId="{9A3A7C54-5685-F64A-98AB-6ABAB23AFED3}"/>
    <dgm:cxn modelId="{5EB372B5-84E6-474F-8114-A8CB4E34E4D6}" srcId="{F73CFED4-5B83-3D42-A40A-4F7BE4218499}" destId="{85E8EBC3-D315-5741-98D9-6BEBAC1A2425}" srcOrd="0" destOrd="0" parTransId="{77DBB58E-741C-7B4A-9BE5-2DD61AB0962D}" sibTransId="{13B46CE5-3C96-8945-B481-89066D52CD60}"/>
    <dgm:cxn modelId="{502912C3-D688-EE43-ABE6-B5A7BC3327CE}" type="presOf" srcId="{836E62C1-8FCD-334C-984B-8D54842290A0}" destId="{83D869AB-A6AE-C64B-91D4-6456FB5A7D1C}" srcOrd="0" destOrd="0" presId="urn:microsoft.com/office/officeart/2005/8/layout/default"/>
    <dgm:cxn modelId="{FDE67FC8-7DC6-0348-B216-9A1AB45239B8}" type="presOf" srcId="{85E8EBC3-D315-5741-98D9-6BEBAC1A2425}" destId="{0B153B29-F814-4C47-B315-0BE8580474C2}" srcOrd="0" destOrd="0" presId="urn:microsoft.com/office/officeart/2005/8/layout/default"/>
    <dgm:cxn modelId="{6E5597EA-F486-3C44-A1B0-942B3A63EF37}" type="presOf" srcId="{F73CFED4-5B83-3D42-A40A-4F7BE4218499}" destId="{14C4A89B-82B1-B84C-9B59-771ADC9FE362}" srcOrd="0" destOrd="0" presId="urn:microsoft.com/office/officeart/2005/8/layout/default"/>
    <dgm:cxn modelId="{73877F79-2584-3A4B-9671-8D2EE79DE410}" type="presParOf" srcId="{14C4A89B-82B1-B84C-9B59-771ADC9FE362}" destId="{0B153B29-F814-4C47-B315-0BE8580474C2}" srcOrd="0" destOrd="0" presId="urn:microsoft.com/office/officeart/2005/8/layout/default"/>
    <dgm:cxn modelId="{332CB428-3ED0-F842-BE79-238FA743151B}" type="presParOf" srcId="{14C4A89B-82B1-B84C-9B59-771ADC9FE362}" destId="{33195F3E-04E4-7B44-ADA2-2626F1755A71}" srcOrd="1" destOrd="0" presId="urn:microsoft.com/office/officeart/2005/8/layout/default"/>
    <dgm:cxn modelId="{0C253262-CDDD-8A4B-B7B9-12B1F785285E}" type="presParOf" srcId="{14C4A89B-82B1-B84C-9B59-771ADC9FE362}" destId="{83D869AB-A6AE-C64B-91D4-6456FB5A7D1C}" srcOrd="2" destOrd="0" presId="urn:microsoft.com/office/officeart/2005/8/layout/default"/>
    <dgm:cxn modelId="{B2397AD8-E8BB-A74D-8158-3ACE1030F1FC}" type="presParOf" srcId="{14C4A89B-82B1-B84C-9B59-771ADC9FE362}" destId="{D224CFF2-48D6-954B-BB43-4773D928F53B}" srcOrd="3" destOrd="0" presId="urn:microsoft.com/office/officeart/2005/8/layout/default"/>
    <dgm:cxn modelId="{2943F21B-5DF1-3949-B3F3-075F47043C13}" type="presParOf" srcId="{14C4A89B-82B1-B84C-9B59-771ADC9FE362}" destId="{E8F5FA7F-97F5-9B48-95E3-7B55FF6F9D0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BCC1E-57B9-BF48-A053-F88AADE5AD20}">
      <dsp:nvSpPr>
        <dsp:cNvPr id="0" name=""/>
        <dsp:cNvSpPr/>
      </dsp:nvSpPr>
      <dsp:spPr>
        <a:xfrm>
          <a:off x="0" y="779859"/>
          <a:ext cx="2563812" cy="1538287"/>
        </a:xfrm>
        <a:prstGeom prst="rect">
          <a:avLst/>
        </a:prstGeom>
        <a:solidFill>
          <a:srgbClr val="95509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The ACP Internal Medicine In-Training Examination® is a web-based self-assessment exam for residents to assess their progress.</a:t>
          </a:r>
          <a:endParaRPr lang="en-US" sz="1200" kern="1200" dirty="0">
            <a:solidFill>
              <a:schemeClr val="bg1"/>
            </a:solidFill>
          </a:endParaRPr>
        </a:p>
      </dsp:txBody>
      <dsp:txXfrm>
        <a:off x="0" y="779859"/>
        <a:ext cx="2563812" cy="1538287"/>
      </dsp:txXfrm>
    </dsp:sp>
    <dsp:sp modelId="{CB667859-6650-2A4C-AE50-B340CE3AB193}">
      <dsp:nvSpPr>
        <dsp:cNvPr id="0" name=""/>
        <dsp:cNvSpPr/>
      </dsp:nvSpPr>
      <dsp:spPr>
        <a:xfrm>
          <a:off x="2820193" y="779859"/>
          <a:ext cx="2563812" cy="1538287"/>
        </a:xfrm>
        <a:prstGeom prst="rect">
          <a:avLst/>
        </a:prstGeom>
        <a:solidFill>
          <a:schemeClr val="accent2">
            <a:hueOff val="0"/>
            <a:satOff val="0"/>
            <a:lum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The exam is to be administered from Thursday, August 19, 2021, to Wednesday, September 8, 2021, except Labor Day (Monday, September 6, 2021).</a:t>
          </a:r>
        </a:p>
      </dsp:txBody>
      <dsp:txXfrm>
        <a:off x="2820193" y="779859"/>
        <a:ext cx="2563812" cy="1538287"/>
      </dsp:txXfrm>
    </dsp:sp>
    <dsp:sp modelId="{9A973747-DCAA-5A48-A3F5-BBF0A6859A38}">
      <dsp:nvSpPr>
        <dsp:cNvPr id="0" name=""/>
        <dsp:cNvSpPr/>
      </dsp:nvSpPr>
      <dsp:spPr>
        <a:xfrm>
          <a:off x="5640387" y="779859"/>
          <a:ext cx="2563812" cy="1538287"/>
        </a:xfrm>
        <a:prstGeom prst="rect">
          <a:avLst/>
        </a:prstGeom>
        <a:solidFill>
          <a:schemeClr val="accent2">
            <a:hueOff val="0"/>
            <a:satOff val="0"/>
            <a:lum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Programs are welcome to test one day or multiple days during the testing window</a:t>
          </a:r>
          <a:endParaRPr lang="en-US" sz="1200" strike="sngStrike" kern="1200" baseline="0" dirty="0"/>
        </a:p>
      </dsp:txBody>
      <dsp:txXfrm>
        <a:off x="5640387" y="779859"/>
        <a:ext cx="2563812" cy="1538287"/>
      </dsp:txXfrm>
    </dsp:sp>
    <dsp:sp modelId="{34727E36-879E-FE48-9A09-7D85589B3A1D}">
      <dsp:nvSpPr>
        <dsp:cNvPr id="0" name=""/>
        <dsp:cNvSpPr/>
      </dsp:nvSpPr>
      <dsp:spPr>
        <a:xfrm>
          <a:off x="1410096" y="2574528"/>
          <a:ext cx="2563812" cy="1538287"/>
        </a:xfrm>
        <a:prstGeom prst="rect">
          <a:avLst/>
        </a:prstGeom>
        <a:solidFill>
          <a:schemeClr val="accent2">
            <a:hueOff val="0"/>
            <a:satOff val="0"/>
            <a:lum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Although the registration process requires programs to identify a specific date or dates of testing, once registered, programs can schedule their residents to sit for the exam during any day of the test administration window</a:t>
          </a:r>
          <a:r>
            <a:rPr lang="en-US" altLang="en-US" sz="1200" strike="sngStrike" kern="1200" baseline="0" dirty="0"/>
            <a:t>, regardless of the date or dates identified during registration</a:t>
          </a:r>
          <a:r>
            <a:rPr lang="en-US" altLang="en-US" sz="1200" kern="1200" dirty="0"/>
            <a:t>.</a:t>
          </a:r>
        </a:p>
      </dsp:txBody>
      <dsp:txXfrm>
        <a:off x="1410096" y="2574528"/>
        <a:ext cx="2563812" cy="1538287"/>
      </dsp:txXfrm>
    </dsp:sp>
    <dsp:sp modelId="{E228E9BD-FFF3-F747-8D00-CF65B5E1623F}">
      <dsp:nvSpPr>
        <dsp:cNvPr id="0" name=""/>
        <dsp:cNvSpPr/>
      </dsp:nvSpPr>
      <dsp:spPr>
        <a:xfrm>
          <a:off x="4230290" y="2574528"/>
          <a:ext cx="2563812" cy="1538287"/>
        </a:xfrm>
        <a:prstGeom prst="rect">
          <a:avLst/>
        </a:prstGeom>
        <a:solidFill>
          <a:schemeClr val="accent2">
            <a:hueOff val="0"/>
            <a:satOff val="0"/>
            <a:lum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Progams will have the option for in-person testing or remote proctoring and testing or a combination of both, </a:t>
          </a:r>
        </a:p>
        <a:p>
          <a:pPr marL="0" lvl="0" indent="0" algn="ctr" defTabSz="533400">
            <a:lnSpc>
              <a:spcPct val="90000"/>
            </a:lnSpc>
            <a:spcBef>
              <a:spcPct val="0"/>
            </a:spcBef>
            <a:spcAft>
              <a:spcPct val="35000"/>
            </a:spcAft>
            <a:buNone/>
          </a:pPr>
          <a:r>
            <a:rPr lang="en-US" sz="1200" kern="1200" dirty="0"/>
            <a:t>using third-party software (Zoom, MS Teams, or </a:t>
          </a:r>
          <a:r>
            <a:rPr lang="en-US" sz="1200" kern="1200" dirty="0" err="1"/>
            <a:t>Webex</a:t>
          </a:r>
          <a:r>
            <a:rPr lang="en-US" sz="1200" kern="1200" dirty="0"/>
            <a:t>). For those who took the 2020 IMITE, it will be similar to the 2020 examination.</a:t>
          </a:r>
        </a:p>
      </dsp:txBody>
      <dsp:txXfrm>
        <a:off x="4230290" y="2574528"/>
        <a:ext cx="2563812" cy="1538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2FE86-D651-4521-A3A9-0B967D95D26F}">
      <dsp:nvSpPr>
        <dsp:cNvPr id="0" name=""/>
        <dsp:cNvSpPr/>
      </dsp:nvSpPr>
      <dsp:spPr>
        <a:xfrm>
          <a:off x="0" y="0"/>
          <a:ext cx="10515600" cy="48974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38708" tIns="0" rIns="1038708" bIns="330200" numCol="1" spcCol="1270" anchor="t" anchorCtr="0">
          <a:noAutofit/>
        </a:bodyPr>
        <a:lstStyle/>
        <a:p>
          <a:pPr marL="0" lvl="0" indent="0" algn="l" defTabSz="1066800">
            <a:lnSpc>
              <a:spcPct val="90000"/>
            </a:lnSpc>
            <a:spcBef>
              <a:spcPct val="0"/>
            </a:spcBef>
            <a:spcAft>
              <a:spcPct val="35000"/>
            </a:spcAft>
            <a:buNone/>
          </a:pPr>
          <a:r>
            <a:rPr lang="en-US" sz="2400" kern="1200" dirty="0"/>
            <a:t>The IM-ITE® is developed by a committee of 11 expert physician-authors and is used by residents, program directors, and physicians alike. It is modeled after the American Board of Internal Medicine's certification exam. The exam is administered annually at each training site during a prescribed period. This year's exam will be administered from Thursday, August 19, 2021, to Wednesday, September 8, 2021, except Labor Day (Monday, September 6, 2021).</a:t>
          </a:r>
        </a:p>
      </dsp:txBody>
      <dsp:txXfrm>
        <a:off x="0" y="1958975"/>
        <a:ext cx="10515600" cy="2938462"/>
      </dsp:txXfrm>
    </dsp:sp>
    <dsp:sp modelId="{C308B76F-B71E-4331-8855-D5F0A2272901}">
      <dsp:nvSpPr>
        <dsp:cNvPr id="0" name=""/>
        <dsp:cNvSpPr/>
      </dsp:nvSpPr>
      <dsp:spPr>
        <a:xfrm>
          <a:off x="0" y="0"/>
          <a:ext cx="10515600" cy="1958975"/>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1038708" tIns="165100" rIns="1038708"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0" y="0"/>
        <a:ext cx="10515600" cy="1958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39F5F-B234-7547-8603-CE5BD350D5C7}">
      <dsp:nvSpPr>
        <dsp:cNvPr id="0" name=""/>
        <dsp:cNvSpPr/>
      </dsp:nvSpPr>
      <dsp:spPr>
        <a:xfrm>
          <a:off x="0" y="59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34FCC-846F-D34A-B990-F21CFB9AC67C}">
      <dsp:nvSpPr>
        <dsp:cNvPr id="0" name=""/>
        <dsp:cNvSpPr/>
      </dsp:nvSpPr>
      <dsp:spPr>
        <a:xfrm>
          <a:off x="0" y="597"/>
          <a:ext cx="10515600" cy="69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Chief proctors will execute 3rd-party Webinar software that runs separately from and simultaneous to the </a:t>
          </a:r>
          <a:r>
            <a:rPr lang="en-US" sz="1600" strike="noStrike" kern="1200" dirty="0">
              <a:solidFill>
                <a:schemeClr val="tx1"/>
              </a:solidFill>
            </a:rPr>
            <a:t>Chief Proctor Resource site</a:t>
          </a:r>
        </a:p>
      </dsp:txBody>
      <dsp:txXfrm>
        <a:off x="0" y="597"/>
        <a:ext cx="10515600" cy="699463"/>
      </dsp:txXfrm>
    </dsp:sp>
    <dsp:sp modelId="{93B58132-F0B7-FE42-9D7F-4E35C5961BB5}">
      <dsp:nvSpPr>
        <dsp:cNvPr id="0" name=""/>
        <dsp:cNvSpPr/>
      </dsp:nvSpPr>
      <dsp:spPr>
        <a:xfrm>
          <a:off x="0" y="70006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C9615-10D4-5E41-86AC-012ABD0020DE}">
      <dsp:nvSpPr>
        <dsp:cNvPr id="0" name=""/>
        <dsp:cNvSpPr/>
      </dsp:nvSpPr>
      <dsp:spPr>
        <a:xfrm>
          <a:off x="0" y="700061"/>
          <a:ext cx="10515600" cy="69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Secure Browser itself will remain unchanged.  </a:t>
          </a:r>
          <a:r>
            <a:rPr lang="en-US" sz="1600" kern="1200" dirty="0">
              <a:solidFill>
                <a:schemeClr val="tx1"/>
              </a:solidFill>
            </a:rPr>
            <a:t>Examinees will execute 3rd-party Webinar software that runs separately from and simultaneous to the </a:t>
          </a:r>
          <a:r>
            <a:rPr lang="en-US" sz="1600" strike="noStrike" kern="1200" dirty="0">
              <a:solidFill>
                <a:schemeClr val="tx1"/>
              </a:solidFill>
            </a:rPr>
            <a:t>secure browser application required to launch the test</a:t>
          </a:r>
          <a:endParaRPr lang="en-US" sz="1600" kern="1200" dirty="0">
            <a:solidFill>
              <a:schemeClr val="tx1"/>
            </a:solidFill>
          </a:endParaRPr>
        </a:p>
      </dsp:txBody>
      <dsp:txXfrm>
        <a:off x="0" y="700061"/>
        <a:ext cx="10515600" cy="699463"/>
      </dsp:txXfrm>
    </dsp:sp>
    <dsp:sp modelId="{223595BB-EDF1-074D-9EA5-3F823CDD255F}">
      <dsp:nvSpPr>
        <dsp:cNvPr id="0" name=""/>
        <dsp:cNvSpPr/>
      </dsp:nvSpPr>
      <dsp:spPr>
        <a:xfrm>
          <a:off x="0" y="13995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0A4D7-21F3-9B4E-B846-224FC4442ED6}">
      <dsp:nvSpPr>
        <dsp:cNvPr id="0" name=""/>
        <dsp:cNvSpPr/>
      </dsp:nvSpPr>
      <dsp:spPr>
        <a:xfrm>
          <a:off x="0" y="1399524"/>
          <a:ext cx="10515600" cy="69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Chief Proctors are encouraged to have mock runs with other proctors and IT staff to practice using the web conference software with the Chief Proctor Resource site AND </a:t>
          </a:r>
          <a:r>
            <a:rPr lang="en-US" sz="1600" kern="1200" dirty="0"/>
            <a:t>Chief Proctors are encouraged to have practice runs monitoring residents</a:t>
          </a:r>
          <a:endParaRPr lang="en-US" sz="1600" kern="1200" dirty="0">
            <a:solidFill>
              <a:srgbClr val="FF0000"/>
            </a:solidFill>
          </a:endParaRPr>
        </a:p>
      </dsp:txBody>
      <dsp:txXfrm>
        <a:off x="0" y="1399524"/>
        <a:ext cx="10515600" cy="699463"/>
      </dsp:txXfrm>
    </dsp:sp>
    <dsp:sp modelId="{1C0279AE-AE26-4D46-9102-619D72D06015}">
      <dsp:nvSpPr>
        <dsp:cNvPr id="0" name=""/>
        <dsp:cNvSpPr/>
      </dsp:nvSpPr>
      <dsp:spPr>
        <a:xfrm>
          <a:off x="0" y="2098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62E63-74B5-C749-B71B-850D00E48A6C}">
      <dsp:nvSpPr>
        <dsp:cNvPr id="0" name=""/>
        <dsp:cNvSpPr/>
      </dsp:nvSpPr>
      <dsp:spPr>
        <a:xfrm>
          <a:off x="0" y="2098987"/>
          <a:ext cx="10515600" cy="69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No more than 25 examinees recommended per screen; limits vary by Webinar software application</a:t>
          </a:r>
        </a:p>
      </dsp:txBody>
      <dsp:txXfrm>
        <a:off x="0" y="2098987"/>
        <a:ext cx="10515600" cy="699463"/>
      </dsp:txXfrm>
    </dsp:sp>
    <dsp:sp modelId="{7C72D880-5823-5548-B021-6C7B0DF194D0}">
      <dsp:nvSpPr>
        <dsp:cNvPr id="0" name=""/>
        <dsp:cNvSpPr/>
      </dsp:nvSpPr>
      <dsp:spPr>
        <a:xfrm>
          <a:off x="0" y="27984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654A3-6D89-1F46-BFDC-D6950E310D91}">
      <dsp:nvSpPr>
        <dsp:cNvPr id="0" name=""/>
        <dsp:cNvSpPr/>
      </dsp:nvSpPr>
      <dsp:spPr>
        <a:xfrm>
          <a:off x="0" y="2798450"/>
          <a:ext cx="10515600" cy="69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Remote proctoring will be conducted by programs using the “honor system”</a:t>
          </a:r>
        </a:p>
      </dsp:txBody>
      <dsp:txXfrm>
        <a:off x="0" y="2798450"/>
        <a:ext cx="10515600" cy="699463"/>
      </dsp:txXfrm>
    </dsp:sp>
    <dsp:sp modelId="{DC8360AA-6B82-B648-8D11-C7AC864118D3}">
      <dsp:nvSpPr>
        <dsp:cNvPr id="0" name=""/>
        <dsp:cNvSpPr/>
      </dsp:nvSpPr>
      <dsp:spPr>
        <a:xfrm>
          <a:off x="0" y="34979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7B497-0FFC-6F49-BF47-093FCD032919}">
      <dsp:nvSpPr>
        <dsp:cNvPr id="0" name=""/>
        <dsp:cNvSpPr/>
      </dsp:nvSpPr>
      <dsp:spPr>
        <a:xfrm>
          <a:off x="0" y="3497913"/>
          <a:ext cx="10515600" cy="69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NBME will still be available 24/7 to manage technical issues</a:t>
          </a:r>
        </a:p>
      </dsp:txBody>
      <dsp:txXfrm>
        <a:off x="0" y="3497913"/>
        <a:ext cx="10515600" cy="699463"/>
      </dsp:txXfrm>
    </dsp:sp>
    <dsp:sp modelId="{4400F0C4-997B-294F-AF14-FB2CC59A90FC}">
      <dsp:nvSpPr>
        <dsp:cNvPr id="0" name=""/>
        <dsp:cNvSpPr/>
      </dsp:nvSpPr>
      <dsp:spPr>
        <a:xfrm>
          <a:off x="0" y="419737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033C5-1D4A-7D42-9E4D-8C0A40FF701E}">
      <dsp:nvSpPr>
        <dsp:cNvPr id="0" name=""/>
        <dsp:cNvSpPr/>
      </dsp:nvSpPr>
      <dsp:spPr>
        <a:xfrm>
          <a:off x="0" y="4197376"/>
          <a:ext cx="10515600" cy="69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Will require more one-on-one communication between residents and proctors and/or the program’s IT staff when technical issues occur</a:t>
          </a:r>
        </a:p>
      </dsp:txBody>
      <dsp:txXfrm>
        <a:off x="0" y="4197376"/>
        <a:ext cx="10515600" cy="699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5A25-CB68-A546-91BB-8617429094FE}">
      <dsp:nvSpPr>
        <dsp:cNvPr id="0" name=""/>
        <dsp:cNvSpPr/>
      </dsp:nvSpPr>
      <dsp:spPr>
        <a:xfrm>
          <a:off x="0" y="2391"/>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CC711E-952B-DA45-9A8D-0123BD3E37CB}">
      <dsp:nvSpPr>
        <dsp:cNvPr id="0" name=""/>
        <dsp:cNvSpPr/>
      </dsp:nvSpPr>
      <dsp:spPr>
        <a:xfrm>
          <a:off x="0" y="2391"/>
          <a:ext cx="5181600" cy="815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there is not enough space in my institution to socially distance examinees/proctors while testing</a:t>
          </a:r>
        </a:p>
      </dsp:txBody>
      <dsp:txXfrm>
        <a:off x="0" y="2391"/>
        <a:ext cx="5181600" cy="815442"/>
      </dsp:txXfrm>
    </dsp:sp>
    <dsp:sp modelId="{C45ECBC6-2F5E-644D-8944-910A8D7E7402}">
      <dsp:nvSpPr>
        <dsp:cNvPr id="0" name=""/>
        <dsp:cNvSpPr/>
      </dsp:nvSpPr>
      <dsp:spPr>
        <a:xfrm>
          <a:off x="0" y="817833"/>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C4A2F7-A6C3-884D-8F2B-AEEE603CFC86}">
      <dsp:nvSpPr>
        <dsp:cNvPr id="0" name=""/>
        <dsp:cNvSpPr/>
      </dsp:nvSpPr>
      <dsp:spPr>
        <a:xfrm>
          <a:off x="0" y="817833"/>
          <a:ext cx="5181600" cy="815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I would prefer not to have any of my examinees on site (in person) while testing</a:t>
          </a:r>
        </a:p>
      </dsp:txBody>
      <dsp:txXfrm>
        <a:off x="0" y="817833"/>
        <a:ext cx="5181600" cy="815442"/>
      </dsp:txXfrm>
    </dsp:sp>
    <dsp:sp modelId="{2670E74F-0F1B-784D-BBE9-CD9CB29F53FA}">
      <dsp:nvSpPr>
        <dsp:cNvPr id="0" name=""/>
        <dsp:cNvSpPr/>
      </dsp:nvSpPr>
      <dsp:spPr>
        <a:xfrm>
          <a:off x="0" y="1633276"/>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51503DF-EB47-E94C-9E4B-EA515EB59333}">
      <dsp:nvSpPr>
        <dsp:cNvPr id="0" name=""/>
        <dsp:cNvSpPr/>
      </dsp:nvSpPr>
      <dsp:spPr>
        <a:xfrm>
          <a:off x="0" y="1633276"/>
          <a:ext cx="5181600" cy="815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I would like to have some examinees test remotely and some on site (in person) while testing</a:t>
          </a:r>
        </a:p>
      </dsp:txBody>
      <dsp:txXfrm>
        <a:off x="0" y="1633276"/>
        <a:ext cx="5181600" cy="815442"/>
      </dsp:txXfrm>
    </dsp:sp>
    <dsp:sp modelId="{08454913-557A-1449-9841-3522ACB63A01}">
      <dsp:nvSpPr>
        <dsp:cNvPr id="0" name=""/>
        <dsp:cNvSpPr/>
      </dsp:nvSpPr>
      <dsp:spPr>
        <a:xfrm>
          <a:off x="0" y="2448719"/>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DD0EBE5-3E6F-1D46-8070-884553FF4685}">
      <dsp:nvSpPr>
        <dsp:cNvPr id="0" name=""/>
        <dsp:cNvSpPr/>
      </dsp:nvSpPr>
      <dsp:spPr>
        <a:xfrm>
          <a:off x="0" y="2448719"/>
          <a:ext cx="5181600" cy="815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my institution has or will have access to Zoom, Microsoft Teams, or Webex</a:t>
          </a:r>
        </a:p>
      </dsp:txBody>
      <dsp:txXfrm>
        <a:off x="0" y="2448719"/>
        <a:ext cx="5181600" cy="815442"/>
      </dsp:txXfrm>
    </dsp:sp>
    <dsp:sp modelId="{0295875C-B635-EB45-B731-0FF8ABA56A6A}">
      <dsp:nvSpPr>
        <dsp:cNvPr id="0" name=""/>
        <dsp:cNvSpPr/>
      </dsp:nvSpPr>
      <dsp:spPr>
        <a:xfrm>
          <a:off x="0" y="3264161"/>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F11FF57-1F5F-0749-854B-755A89BD5670}">
      <dsp:nvSpPr>
        <dsp:cNvPr id="0" name=""/>
        <dsp:cNvSpPr/>
      </dsp:nvSpPr>
      <dsp:spPr>
        <a:xfrm>
          <a:off x="0" y="3264161"/>
          <a:ext cx="5181600" cy="815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the Proctor has working knowledge of using </a:t>
          </a:r>
          <a:r>
            <a:rPr lang="en-US" sz="1600" kern="1200" dirty="0">
              <a:solidFill>
                <a:srgbClr val="000000">
                  <a:hueOff val="0"/>
                  <a:satOff val="0"/>
                  <a:lumOff val="0"/>
                  <a:alphaOff val="0"/>
                </a:srgbClr>
              </a:solidFill>
              <a:latin typeface="Calibri" panose="020F0502020204030204"/>
              <a:ea typeface="+mn-ea"/>
              <a:cs typeface="+mn-cs"/>
            </a:rPr>
            <a:t>Zoom</a:t>
          </a:r>
          <a:r>
            <a:rPr lang="en-US" sz="1600" kern="1200" dirty="0"/>
            <a:t>, Microsoft Teams, or Webex</a:t>
          </a:r>
        </a:p>
      </dsp:txBody>
      <dsp:txXfrm>
        <a:off x="0" y="3264161"/>
        <a:ext cx="5181600" cy="815442"/>
      </dsp:txXfrm>
    </dsp:sp>
    <dsp:sp modelId="{C226B173-D0EE-0F48-A624-2BAE399B1ABD}">
      <dsp:nvSpPr>
        <dsp:cNvPr id="0" name=""/>
        <dsp:cNvSpPr/>
      </dsp:nvSpPr>
      <dsp:spPr>
        <a:xfrm>
          <a:off x="0" y="4079604"/>
          <a:ext cx="5181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FB7BD2E-92C7-BC41-9E5B-411C31C1BC35}">
      <dsp:nvSpPr>
        <dsp:cNvPr id="0" name=""/>
        <dsp:cNvSpPr/>
      </dsp:nvSpPr>
      <dsp:spPr>
        <a:xfrm>
          <a:off x="0" y="4079604"/>
          <a:ext cx="5181600" cy="815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I am comfortable interpreting the 2021 scores in the context of the remote proctoring protocols and environment requiring the honor system</a:t>
          </a:r>
        </a:p>
      </dsp:txBody>
      <dsp:txXfrm>
        <a:off x="0" y="4079604"/>
        <a:ext cx="5181600" cy="815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15CD-9986-4134-BA5F-3CF083FCEE45}">
      <dsp:nvSpPr>
        <dsp:cNvPr id="0" name=""/>
        <dsp:cNvSpPr/>
      </dsp:nvSpPr>
      <dsp:spPr>
        <a:xfrm>
          <a:off x="0" y="597"/>
          <a:ext cx="10515600" cy="139892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AEA220-456E-48A3-AFCE-C51A8DB2C5DB}">
      <dsp:nvSpPr>
        <dsp:cNvPr id="0" name=""/>
        <dsp:cNvSpPr/>
      </dsp:nvSpPr>
      <dsp:spPr>
        <a:xfrm>
          <a:off x="423175" y="315356"/>
          <a:ext cx="769409" cy="769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31EC47-E8A8-455E-B78B-FDE430E1C4B8}">
      <dsp:nvSpPr>
        <dsp:cNvPr id="0" name=""/>
        <dsp:cNvSpPr/>
      </dsp:nvSpPr>
      <dsp:spPr>
        <a:xfrm>
          <a:off x="1615759" y="597"/>
          <a:ext cx="8899840" cy="139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53" tIns="148053" rIns="148053" bIns="148053" numCol="1" spcCol="1270" anchor="ctr" anchorCtr="0">
          <a:noAutofit/>
        </a:bodyPr>
        <a:lstStyle/>
        <a:p>
          <a:pPr marL="0" lvl="0" indent="0" algn="l" defTabSz="1111250">
            <a:lnSpc>
              <a:spcPct val="90000"/>
            </a:lnSpc>
            <a:spcBef>
              <a:spcPct val="0"/>
            </a:spcBef>
            <a:spcAft>
              <a:spcPct val="35000"/>
            </a:spcAft>
            <a:buNone/>
          </a:pPr>
          <a:r>
            <a:rPr lang="en-US" sz="2500" kern="1200"/>
            <a:t>Offers ability to use existing and readily available video conferencing applications to facilitate remote proctoring and accommodate social distancing</a:t>
          </a:r>
        </a:p>
      </dsp:txBody>
      <dsp:txXfrm>
        <a:off x="1615759" y="597"/>
        <a:ext cx="8899840" cy="1398926"/>
      </dsp:txXfrm>
    </dsp:sp>
    <dsp:sp modelId="{88EFAFCF-7B7F-E348-AFFF-62A3ADA71107}">
      <dsp:nvSpPr>
        <dsp:cNvPr id="0" name=""/>
        <dsp:cNvSpPr/>
      </dsp:nvSpPr>
      <dsp:spPr>
        <a:xfrm>
          <a:off x="0" y="1749255"/>
          <a:ext cx="10515600" cy="139892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019E0-AF30-D64B-9955-944231880B57}">
      <dsp:nvSpPr>
        <dsp:cNvPr id="0" name=""/>
        <dsp:cNvSpPr/>
      </dsp:nvSpPr>
      <dsp:spPr>
        <a:xfrm>
          <a:off x="423175" y="2064014"/>
          <a:ext cx="769409" cy="769409"/>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DCF33E-D56A-E344-923A-E3CD06373532}">
      <dsp:nvSpPr>
        <dsp:cNvPr id="0" name=""/>
        <dsp:cNvSpPr/>
      </dsp:nvSpPr>
      <dsp:spPr>
        <a:xfrm>
          <a:off x="1615759" y="1749255"/>
          <a:ext cx="8899840" cy="139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53" tIns="148053" rIns="148053" bIns="148053" numCol="1" spcCol="1270" anchor="ctr" anchorCtr="0">
          <a:noAutofit/>
        </a:bodyPr>
        <a:lstStyle/>
        <a:p>
          <a:pPr marL="0" lvl="0" indent="0" algn="l" defTabSz="1111250">
            <a:lnSpc>
              <a:spcPct val="90000"/>
            </a:lnSpc>
            <a:spcBef>
              <a:spcPct val="0"/>
            </a:spcBef>
            <a:spcAft>
              <a:spcPct val="35000"/>
            </a:spcAft>
            <a:buNone/>
          </a:pPr>
          <a:r>
            <a:rPr lang="en-US" sz="2500" kern="1200" dirty="0"/>
            <a:t>Eliminates the need for advance scheduling of institutional testing rooms, providing more scheduling flexibility</a:t>
          </a:r>
        </a:p>
      </dsp:txBody>
      <dsp:txXfrm>
        <a:off x="1615759" y="1749255"/>
        <a:ext cx="8899840" cy="1398926"/>
      </dsp:txXfrm>
    </dsp:sp>
    <dsp:sp modelId="{521CA570-CAF9-4C72-A3E0-AAC18853A2E6}">
      <dsp:nvSpPr>
        <dsp:cNvPr id="0" name=""/>
        <dsp:cNvSpPr/>
      </dsp:nvSpPr>
      <dsp:spPr>
        <a:xfrm>
          <a:off x="0" y="3497913"/>
          <a:ext cx="10515600" cy="139892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098D3-307D-4110-B108-754DD5AE706C}">
      <dsp:nvSpPr>
        <dsp:cNvPr id="0" name=""/>
        <dsp:cNvSpPr/>
      </dsp:nvSpPr>
      <dsp:spPr>
        <a:xfrm>
          <a:off x="423175" y="3812672"/>
          <a:ext cx="769409" cy="769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ECECEE-DD7E-4D41-B53D-16361CA03815}">
      <dsp:nvSpPr>
        <dsp:cNvPr id="0" name=""/>
        <dsp:cNvSpPr/>
      </dsp:nvSpPr>
      <dsp:spPr>
        <a:xfrm>
          <a:off x="1615759" y="3497913"/>
          <a:ext cx="8899840" cy="139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53" tIns="148053" rIns="148053" bIns="148053" numCol="1" spcCol="1270" anchor="ctr" anchorCtr="0">
          <a:noAutofit/>
        </a:bodyPr>
        <a:lstStyle/>
        <a:p>
          <a:pPr marL="0" lvl="0" indent="0" algn="l" defTabSz="1111250">
            <a:lnSpc>
              <a:spcPct val="90000"/>
            </a:lnSpc>
            <a:spcBef>
              <a:spcPct val="0"/>
            </a:spcBef>
            <a:spcAft>
              <a:spcPct val="35000"/>
            </a:spcAft>
            <a:buNone/>
          </a:pPr>
          <a:r>
            <a:rPr lang="en-US" sz="2500" kern="1200"/>
            <a:t>Allows programs to continue assessment of residents’ learning progress and identification of learning needs during this unprecedented pandemic</a:t>
          </a:r>
        </a:p>
      </dsp:txBody>
      <dsp:txXfrm>
        <a:off x="1615759" y="3497913"/>
        <a:ext cx="8899840" cy="13989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6BCEF-55B5-4820-8958-3B387537AE12}">
      <dsp:nvSpPr>
        <dsp:cNvPr id="0" name=""/>
        <dsp:cNvSpPr/>
      </dsp:nvSpPr>
      <dsp:spPr>
        <a:xfrm>
          <a:off x="0" y="2988"/>
          <a:ext cx="10515600" cy="13975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EFBBEE-CCFB-44F2-9888-6DF6F359532F}">
      <dsp:nvSpPr>
        <dsp:cNvPr id="0" name=""/>
        <dsp:cNvSpPr/>
      </dsp:nvSpPr>
      <dsp:spPr>
        <a:xfrm>
          <a:off x="422761" y="317439"/>
          <a:ext cx="768658" cy="76865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71F636-D6A5-46CE-A0E1-3673834CE132}">
      <dsp:nvSpPr>
        <dsp:cNvPr id="0" name=""/>
        <dsp:cNvSpPr/>
      </dsp:nvSpPr>
      <dsp:spPr>
        <a:xfrm>
          <a:off x="1614182" y="2988"/>
          <a:ext cx="4732020" cy="139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8" tIns="147908" rIns="147908" bIns="147908" numCol="1" spcCol="1270" anchor="ctr" anchorCtr="0">
          <a:noAutofit/>
        </a:bodyPr>
        <a:lstStyle/>
        <a:p>
          <a:pPr marL="0" lvl="0" indent="0" algn="l" defTabSz="800100">
            <a:lnSpc>
              <a:spcPct val="100000"/>
            </a:lnSpc>
            <a:spcBef>
              <a:spcPct val="0"/>
            </a:spcBef>
            <a:spcAft>
              <a:spcPct val="35000"/>
            </a:spcAft>
            <a:buNone/>
          </a:pPr>
          <a:r>
            <a:rPr lang="en-US" sz="1800" kern="1200" dirty="0"/>
            <a:t>Does NOT offer a single application that combines the traditional proctoring software with an integrated remote proctoring solution</a:t>
          </a:r>
        </a:p>
      </dsp:txBody>
      <dsp:txXfrm>
        <a:off x="1614182" y="2988"/>
        <a:ext cx="4732020" cy="1397560"/>
      </dsp:txXfrm>
    </dsp:sp>
    <dsp:sp modelId="{C3FD0900-852A-4666-81E4-0E7C79B765B0}">
      <dsp:nvSpPr>
        <dsp:cNvPr id="0" name=""/>
        <dsp:cNvSpPr/>
      </dsp:nvSpPr>
      <dsp:spPr>
        <a:xfrm>
          <a:off x="6346202" y="2988"/>
          <a:ext cx="4167820" cy="139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8" tIns="147908" rIns="147908" bIns="147908" numCol="1" spcCol="1270" anchor="ctr" anchorCtr="0">
          <a:noAutofit/>
        </a:bodyPr>
        <a:lstStyle/>
        <a:p>
          <a:pPr marL="0" lvl="0" indent="0" algn="l" defTabSz="533400">
            <a:lnSpc>
              <a:spcPct val="100000"/>
            </a:lnSpc>
            <a:spcBef>
              <a:spcPct val="0"/>
            </a:spcBef>
            <a:spcAft>
              <a:spcPct val="35000"/>
            </a:spcAft>
            <a:buNone/>
          </a:pPr>
          <a:r>
            <a:rPr lang="en-US" sz="1200" kern="1200" dirty="0"/>
            <a:t>Requires proctor to navigate between two applications to view examinees and use proctoring software to monitor testing progress</a:t>
          </a:r>
        </a:p>
        <a:p>
          <a:pPr marL="0" lvl="0" indent="0" algn="l" defTabSz="533400">
            <a:lnSpc>
              <a:spcPct val="100000"/>
            </a:lnSpc>
            <a:spcBef>
              <a:spcPct val="0"/>
            </a:spcBef>
            <a:spcAft>
              <a:spcPct val="35000"/>
            </a:spcAft>
            <a:buNone/>
          </a:pPr>
          <a:r>
            <a:rPr lang="en-US" sz="1200" kern="1200" dirty="0"/>
            <a:t>Requires examinees to have video conferencing application running in the background, simultaneous to secure browser software (exam deployment app)</a:t>
          </a:r>
        </a:p>
      </dsp:txBody>
      <dsp:txXfrm>
        <a:off x="6346202" y="2988"/>
        <a:ext cx="4167820" cy="1397560"/>
      </dsp:txXfrm>
    </dsp:sp>
    <dsp:sp modelId="{6BE49A3F-0271-4965-8F67-D8E0528CCA2F}">
      <dsp:nvSpPr>
        <dsp:cNvPr id="0" name=""/>
        <dsp:cNvSpPr/>
      </dsp:nvSpPr>
      <dsp:spPr>
        <a:xfrm>
          <a:off x="0" y="1749938"/>
          <a:ext cx="10515600" cy="13975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98BCF-B844-4D61-A672-8B28CCE681ED}">
      <dsp:nvSpPr>
        <dsp:cNvPr id="0" name=""/>
        <dsp:cNvSpPr/>
      </dsp:nvSpPr>
      <dsp:spPr>
        <a:xfrm>
          <a:off x="422761" y="2064389"/>
          <a:ext cx="768658" cy="7686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6AA6B0-DF75-46AB-82EC-1A8DAB360D4E}">
      <dsp:nvSpPr>
        <dsp:cNvPr id="0" name=""/>
        <dsp:cNvSpPr/>
      </dsp:nvSpPr>
      <dsp:spPr>
        <a:xfrm>
          <a:off x="1614182" y="1749938"/>
          <a:ext cx="4732020" cy="139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8" tIns="147908" rIns="147908" bIns="147908" numCol="1" spcCol="1270" anchor="ctr" anchorCtr="0">
          <a:noAutofit/>
        </a:bodyPr>
        <a:lstStyle/>
        <a:p>
          <a:pPr marL="0" lvl="0" indent="0" algn="l" defTabSz="800100">
            <a:lnSpc>
              <a:spcPct val="100000"/>
            </a:lnSpc>
            <a:spcBef>
              <a:spcPct val="0"/>
            </a:spcBef>
            <a:spcAft>
              <a:spcPct val="35000"/>
            </a:spcAft>
            <a:buNone/>
          </a:pPr>
          <a:r>
            <a:rPr lang="en-US" sz="1800" kern="1200" dirty="0"/>
            <a:t>Does NOT offer a proctoring “service” administered by a third-party</a:t>
          </a:r>
        </a:p>
      </dsp:txBody>
      <dsp:txXfrm>
        <a:off x="1614182" y="1749938"/>
        <a:ext cx="4732020" cy="1397560"/>
      </dsp:txXfrm>
    </dsp:sp>
    <dsp:sp modelId="{51CC617F-BC79-466F-A51B-2347640235CF}">
      <dsp:nvSpPr>
        <dsp:cNvPr id="0" name=""/>
        <dsp:cNvSpPr/>
      </dsp:nvSpPr>
      <dsp:spPr>
        <a:xfrm>
          <a:off x="6346202" y="1749938"/>
          <a:ext cx="4167820" cy="139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8" tIns="147908" rIns="147908" bIns="147908" numCol="1" spcCol="1270" anchor="ctr" anchorCtr="0">
          <a:noAutofit/>
        </a:bodyPr>
        <a:lstStyle/>
        <a:p>
          <a:pPr marL="0" lvl="0" indent="0" algn="l" defTabSz="622300">
            <a:lnSpc>
              <a:spcPct val="100000"/>
            </a:lnSpc>
            <a:spcBef>
              <a:spcPct val="0"/>
            </a:spcBef>
            <a:spcAft>
              <a:spcPct val="35000"/>
            </a:spcAft>
            <a:buNone/>
          </a:pPr>
          <a:r>
            <a:rPr lang="en-US" sz="1400" kern="1200" dirty="0"/>
            <a:t>Proctor must be secured by the Program</a:t>
          </a:r>
        </a:p>
      </dsp:txBody>
      <dsp:txXfrm>
        <a:off x="6346202" y="1749938"/>
        <a:ext cx="4167820" cy="1397560"/>
      </dsp:txXfrm>
    </dsp:sp>
    <dsp:sp modelId="{CD8D1234-4EF5-46B6-883F-1F55278B9D0B}">
      <dsp:nvSpPr>
        <dsp:cNvPr id="0" name=""/>
        <dsp:cNvSpPr/>
      </dsp:nvSpPr>
      <dsp:spPr>
        <a:xfrm>
          <a:off x="0" y="3496889"/>
          <a:ext cx="10515600" cy="13975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07D9C-E830-44E5-AAE0-9694271D5FF6}">
      <dsp:nvSpPr>
        <dsp:cNvPr id="0" name=""/>
        <dsp:cNvSpPr/>
      </dsp:nvSpPr>
      <dsp:spPr>
        <a:xfrm>
          <a:off x="422761" y="3811340"/>
          <a:ext cx="768658" cy="7686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31AAF-168A-4964-8809-BC07146FD3B8}">
      <dsp:nvSpPr>
        <dsp:cNvPr id="0" name=""/>
        <dsp:cNvSpPr/>
      </dsp:nvSpPr>
      <dsp:spPr>
        <a:xfrm>
          <a:off x="1614182" y="3496889"/>
          <a:ext cx="4732020" cy="139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8" tIns="147908" rIns="147908" bIns="147908" numCol="1" spcCol="1270" anchor="ctr" anchorCtr="0">
          <a:noAutofit/>
        </a:bodyPr>
        <a:lstStyle/>
        <a:p>
          <a:pPr marL="0" lvl="0" indent="0" algn="l" defTabSz="800100">
            <a:lnSpc>
              <a:spcPct val="100000"/>
            </a:lnSpc>
            <a:spcBef>
              <a:spcPct val="0"/>
            </a:spcBef>
            <a:spcAft>
              <a:spcPct val="35000"/>
            </a:spcAft>
            <a:buNone/>
          </a:pPr>
          <a:r>
            <a:rPr lang="en-US" sz="1800" kern="1200" dirty="0"/>
            <a:t>Limits number of examinees that can be monitored via viewable screen</a:t>
          </a:r>
        </a:p>
      </dsp:txBody>
      <dsp:txXfrm>
        <a:off x="1614182" y="3496889"/>
        <a:ext cx="4732020" cy="1397560"/>
      </dsp:txXfrm>
    </dsp:sp>
    <dsp:sp modelId="{37F96AE4-2A88-4DA9-9022-447BA2F4869A}">
      <dsp:nvSpPr>
        <dsp:cNvPr id="0" name=""/>
        <dsp:cNvSpPr/>
      </dsp:nvSpPr>
      <dsp:spPr>
        <a:xfrm>
          <a:off x="6346202" y="3496889"/>
          <a:ext cx="4167820" cy="139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8" tIns="147908" rIns="147908" bIns="147908" numCol="1" spcCol="1270" anchor="ctr" anchorCtr="0">
          <a:noAutofit/>
        </a:bodyPr>
        <a:lstStyle/>
        <a:p>
          <a:pPr marL="0" lvl="0" indent="0" algn="l" defTabSz="622300">
            <a:lnSpc>
              <a:spcPct val="100000"/>
            </a:lnSpc>
            <a:spcBef>
              <a:spcPct val="0"/>
            </a:spcBef>
            <a:spcAft>
              <a:spcPct val="35000"/>
            </a:spcAft>
            <a:buNone/>
          </a:pPr>
          <a:r>
            <a:rPr lang="en-US" sz="1400" kern="1200" dirty="0"/>
            <a:t>No more than 25 recommended, Microsoft Teams limit is 9</a:t>
          </a:r>
        </a:p>
      </dsp:txBody>
      <dsp:txXfrm>
        <a:off x="6346202" y="3496889"/>
        <a:ext cx="4167820" cy="13975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B4D25-70B7-4239-BE74-415819BD0BA5}">
      <dsp:nvSpPr>
        <dsp:cNvPr id="0" name=""/>
        <dsp:cNvSpPr/>
      </dsp:nvSpPr>
      <dsp:spPr>
        <a:xfrm>
          <a:off x="425573" y="875884"/>
          <a:ext cx="692138" cy="692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FA85BC-B81F-4C9C-8A27-CBBA625C6193}">
      <dsp:nvSpPr>
        <dsp:cNvPr id="0" name=""/>
        <dsp:cNvSpPr/>
      </dsp:nvSpPr>
      <dsp:spPr>
        <a:xfrm>
          <a:off x="2599" y="1586420"/>
          <a:ext cx="1538085" cy="1716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 qualifying or certifying instrument. </a:t>
          </a:r>
        </a:p>
      </dsp:txBody>
      <dsp:txXfrm>
        <a:off x="2599" y="1586420"/>
        <a:ext cx="1538085" cy="1716313"/>
      </dsp:txXfrm>
    </dsp:sp>
    <dsp:sp modelId="{B8C92BA1-0174-4BB6-9134-D99C68F96A76}">
      <dsp:nvSpPr>
        <dsp:cNvPr id="0" name=""/>
        <dsp:cNvSpPr/>
      </dsp:nvSpPr>
      <dsp:spPr>
        <a:xfrm>
          <a:off x="2232824" y="748203"/>
          <a:ext cx="692138" cy="692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3A149-05C3-43ED-9AE7-E805259323E8}">
      <dsp:nvSpPr>
        <dsp:cNvPr id="0" name=""/>
        <dsp:cNvSpPr/>
      </dsp:nvSpPr>
      <dsp:spPr>
        <a:xfrm>
          <a:off x="1809850" y="1417960"/>
          <a:ext cx="1538085" cy="2227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 metric for determining promotion, eligibility for the ABIM Certification Exam, or qualification for post-residency fellowship training.</a:t>
          </a:r>
        </a:p>
      </dsp:txBody>
      <dsp:txXfrm>
        <a:off x="1809850" y="1417960"/>
        <a:ext cx="1538085" cy="2227035"/>
      </dsp:txXfrm>
    </dsp:sp>
    <dsp:sp modelId="{7F0DFB20-D340-4CC9-ADE3-4DDA1F5CA933}">
      <dsp:nvSpPr>
        <dsp:cNvPr id="0" name=""/>
        <dsp:cNvSpPr/>
      </dsp:nvSpPr>
      <dsp:spPr>
        <a:xfrm>
          <a:off x="4040075" y="1026184"/>
          <a:ext cx="692138" cy="692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D6AEF0-8452-4A70-A1BD-1B741639524A}">
      <dsp:nvSpPr>
        <dsp:cNvPr id="0" name=""/>
        <dsp:cNvSpPr/>
      </dsp:nvSpPr>
      <dsp:spPr>
        <a:xfrm>
          <a:off x="3726843" y="2037321"/>
          <a:ext cx="1318601" cy="111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 high-stakes exam </a:t>
          </a:r>
        </a:p>
      </dsp:txBody>
      <dsp:txXfrm>
        <a:off x="3726843" y="2037321"/>
        <a:ext cx="1318601" cy="1115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53B29-F814-4C47-B315-0BE8580474C2}">
      <dsp:nvSpPr>
        <dsp:cNvPr id="0" name=""/>
        <dsp:cNvSpPr/>
      </dsp:nvSpPr>
      <dsp:spPr>
        <a:xfrm>
          <a:off x="1305977" y="2352"/>
          <a:ext cx="3763640" cy="22581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Performs Workstation Certification process; consults with proctor or the residency program’s technical support person as needed</a:t>
          </a:r>
        </a:p>
      </dsp:txBody>
      <dsp:txXfrm>
        <a:off x="1305977" y="2352"/>
        <a:ext cx="3763640" cy="2258184"/>
      </dsp:txXfrm>
    </dsp:sp>
    <dsp:sp modelId="{83D869AB-A6AE-C64B-91D4-6456FB5A7D1C}">
      <dsp:nvSpPr>
        <dsp:cNvPr id="0" name=""/>
        <dsp:cNvSpPr/>
      </dsp:nvSpPr>
      <dsp:spPr>
        <a:xfrm>
          <a:off x="5445982" y="2352"/>
          <a:ext cx="3763640" cy="22581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Has cell phone available during testing to communicate with proctor and tech staff to troubleshoot technical issues</a:t>
          </a:r>
        </a:p>
      </dsp:txBody>
      <dsp:txXfrm>
        <a:off x="5445982" y="2352"/>
        <a:ext cx="3763640" cy="2258184"/>
      </dsp:txXfrm>
    </dsp:sp>
    <dsp:sp modelId="{E8F5FA7F-97F5-9B48-95E3-7B55FF6F9D0C}">
      <dsp:nvSpPr>
        <dsp:cNvPr id="0" name=""/>
        <dsp:cNvSpPr/>
      </dsp:nvSpPr>
      <dsp:spPr>
        <a:xfrm>
          <a:off x="3375979" y="2636901"/>
          <a:ext cx="3763640" cy="22581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Disables recording apps, as necessary, with proctor/tech support assistance</a:t>
          </a:r>
        </a:p>
      </dsp:txBody>
      <dsp:txXfrm>
        <a:off x="3375979" y="2636901"/>
        <a:ext cx="3763640" cy="22581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7/23/2021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dirty="0"/>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7/23/2021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dirty="0"/>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3</a:t>
            </a:fld>
            <a:endParaRPr lang="en-US" dirty="0"/>
          </a:p>
        </p:txBody>
      </p:sp>
    </p:spTree>
    <p:extLst>
      <p:ext uri="{BB962C8B-B14F-4D97-AF65-F5344CB8AC3E}">
        <p14:creationId xmlns:p14="http://schemas.microsoft.com/office/powerpoint/2010/main" val="372700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17</a:t>
            </a:fld>
            <a:endParaRPr lang="en-US" dirty="0"/>
          </a:p>
        </p:txBody>
      </p:sp>
    </p:spTree>
    <p:extLst>
      <p:ext uri="{BB962C8B-B14F-4D97-AF65-F5344CB8AC3E}">
        <p14:creationId xmlns:p14="http://schemas.microsoft.com/office/powerpoint/2010/main" val="205526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18</a:t>
            </a:fld>
            <a:endParaRPr lang="en-US" dirty="0"/>
          </a:p>
        </p:txBody>
      </p:sp>
    </p:spTree>
    <p:extLst>
      <p:ext uri="{BB962C8B-B14F-4D97-AF65-F5344CB8AC3E}">
        <p14:creationId xmlns:p14="http://schemas.microsoft.com/office/powerpoint/2010/main" val="388973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20</a:t>
            </a:fld>
            <a:endParaRPr lang="en-US" dirty="0"/>
          </a:p>
        </p:txBody>
      </p:sp>
    </p:spTree>
    <p:extLst>
      <p:ext uri="{BB962C8B-B14F-4D97-AF65-F5344CB8AC3E}">
        <p14:creationId xmlns:p14="http://schemas.microsoft.com/office/powerpoint/2010/main" val="321252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22</a:t>
            </a:fld>
            <a:endParaRPr lang="en-US" dirty="0"/>
          </a:p>
        </p:txBody>
      </p:sp>
    </p:spTree>
    <p:extLst>
      <p:ext uri="{BB962C8B-B14F-4D97-AF65-F5344CB8AC3E}">
        <p14:creationId xmlns:p14="http://schemas.microsoft.com/office/powerpoint/2010/main" val="165259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23</a:t>
            </a:fld>
            <a:endParaRPr lang="en-US" dirty="0"/>
          </a:p>
        </p:txBody>
      </p:sp>
    </p:spTree>
    <p:extLst>
      <p:ext uri="{BB962C8B-B14F-4D97-AF65-F5344CB8AC3E}">
        <p14:creationId xmlns:p14="http://schemas.microsoft.com/office/powerpoint/2010/main" val="58209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4</a:t>
            </a:fld>
            <a:endParaRPr lang="en-US" dirty="0"/>
          </a:p>
        </p:txBody>
      </p:sp>
    </p:spTree>
    <p:extLst>
      <p:ext uri="{BB962C8B-B14F-4D97-AF65-F5344CB8AC3E}">
        <p14:creationId xmlns:p14="http://schemas.microsoft.com/office/powerpoint/2010/main" val="389226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5</a:t>
            </a:fld>
            <a:endParaRPr lang="en-US" dirty="0"/>
          </a:p>
        </p:txBody>
      </p:sp>
    </p:spTree>
    <p:extLst>
      <p:ext uri="{BB962C8B-B14F-4D97-AF65-F5344CB8AC3E}">
        <p14:creationId xmlns:p14="http://schemas.microsoft.com/office/powerpoint/2010/main" val="73039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7</a:t>
            </a:fld>
            <a:endParaRPr lang="en-US" dirty="0"/>
          </a:p>
        </p:txBody>
      </p:sp>
    </p:spTree>
    <p:extLst>
      <p:ext uri="{BB962C8B-B14F-4D97-AF65-F5344CB8AC3E}">
        <p14:creationId xmlns:p14="http://schemas.microsoft.com/office/powerpoint/2010/main" val="59870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8</a:t>
            </a:fld>
            <a:endParaRPr lang="en-US" dirty="0"/>
          </a:p>
        </p:txBody>
      </p:sp>
    </p:spTree>
    <p:extLst>
      <p:ext uri="{BB962C8B-B14F-4D97-AF65-F5344CB8AC3E}">
        <p14:creationId xmlns:p14="http://schemas.microsoft.com/office/powerpoint/2010/main" val="125969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C1EA-07A0-4FA0-85C5-97754687AA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2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11</a:t>
            </a:fld>
            <a:endParaRPr lang="en-US" dirty="0"/>
          </a:p>
        </p:txBody>
      </p:sp>
    </p:spTree>
    <p:extLst>
      <p:ext uri="{BB962C8B-B14F-4D97-AF65-F5344CB8AC3E}">
        <p14:creationId xmlns:p14="http://schemas.microsoft.com/office/powerpoint/2010/main" val="115002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15</a:t>
            </a:fld>
            <a:endParaRPr lang="en-US" dirty="0"/>
          </a:p>
        </p:txBody>
      </p:sp>
    </p:spTree>
    <p:extLst>
      <p:ext uri="{BB962C8B-B14F-4D97-AF65-F5344CB8AC3E}">
        <p14:creationId xmlns:p14="http://schemas.microsoft.com/office/powerpoint/2010/main" val="149266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16</a:t>
            </a:fld>
            <a:endParaRPr lang="en-US" dirty="0"/>
          </a:p>
        </p:txBody>
      </p:sp>
    </p:spTree>
    <p:extLst>
      <p:ext uri="{BB962C8B-B14F-4D97-AF65-F5344CB8AC3E}">
        <p14:creationId xmlns:p14="http://schemas.microsoft.com/office/powerpoint/2010/main" val="1474020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041DBE-4779-B14A-B28F-0092BDD6852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DFD90C53-93B5-5F45-BE9B-58BEB5A39002}"/>
              </a:ext>
            </a:extLst>
          </p:cNvPr>
          <p:cNvSpPr>
            <a:spLocks noGrp="1"/>
          </p:cNvSpPr>
          <p:nvPr>
            <p:ph type="sldNum" sz="quarter" idx="11"/>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81423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5" name="Footer Placeholder 4">
            <a:extLst>
              <a:ext uri="{FF2B5EF4-FFF2-40B4-BE49-F238E27FC236}">
                <a16:creationId xmlns:a16="http://schemas.microsoft.com/office/drawing/2014/main" id="{9975B8AB-E8C6-6A4E-A77C-D0CD2C596F5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653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6" name="Footer Placeholder 5">
            <a:extLst>
              <a:ext uri="{FF2B5EF4-FFF2-40B4-BE49-F238E27FC236}">
                <a16:creationId xmlns:a16="http://schemas.microsoft.com/office/drawing/2014/main" id="{59AFA3C1-3B7A-484C-828F-D47DBF2FBB3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16950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D7043CE-2563-1C41-B968-B238746D87A1}"/>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977305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1AFF218-C8B0-6540-A13A-908E7D3E6E1B}"/>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973930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7" name="Footer Placeholder 6">
            <a:extLst>
              <a:ext uri="{FF2B5EF4-FFF2-40B4-BE49-F238E27FC236}">
                <a16:creationId xmlns:a16="http://schemas.microsoft.com/office/drawing/2014/main" id="{9682984C-A879-334F-9593-BFE0AFF3107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9816182"/>
      </p:ext>
    </p:extLst>
  </p:cSld>
  <p:clrMapOvr>
    <a:masterClrMapping/>
  </p:clrMapOvr>
  <p:extLst>
    <p:ext uri="{DCECCB84-F9BA-43D5-87BE-67443E8EF086}">
      <p15:sldGuideLst xmlns:p15="http://schemas.microsoft.com/office/powerpoint/2012/main">
        <p15:guide id="1" orient="horz" pos="1176" userDrawn="1">
          <p15:clr>
            <a:srgbClr val="FBAE40"/>
          </p15:clr>
        </p15:guide>
        <p15:guide id="2"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A94B782F-5D5A-4B43-8B86-1F6C3CE148B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DE0CA678-E758-4642-9B5C-F4C32915D3E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42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637518CD-2358-884A-9B70-31249A6053C9}"/>
              </a:ext>
            </a:extLst>
          </p:cNvPr>
          <p:cNvSpPr>
            <a:spLocks noGrp="1"/>
          </p:cNvSpPr>
          <p:nvPr>
            <p:ph type="ftr" sz="quarter" idx="3"/>
          </p:nvPr>
        </p:nvSpPr>
        <p:spPr>
          <a:xfrm>
            <a:off x="838200" y="6391657"/>
            <a:ext cx="7315200" cy="274320"/>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1" r:id="rId5"/>
    <p:sldLayoutId id="2147483692" r:id="rId6"/>
    <p:sldLayoutId id="2147483688" r:id="rId7"/>
    <p:sldLayoutId id="2147483681" r:id="rId8"/>
    <p:sldLayoutId id="2147483689" r:id="rId9"/>
    <p:sldLayoutId id="214748369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M-ITE@acponlin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nbmewebtest@nbme.org" TargetMode="External"/><Relationship Id="rId4" Type="http://schemas.openxmlformats.org/officeDocument/2006/relationships/hyperlink" Target="https://www.acponline.org/imit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kkerns@acponlin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p:txBody>
          <a:bodyPr/>
          <a:lstStyle/>
          <a:p>
            <a:r>
              <a:rPr lang="en-US" dirty="0"/>
              <a:t>2021 IM-ITE General Information</a:t>
            </a:r>
          </a:p>
        </p:txBody>
      </p:sp>
    </p:spTree>
    <p:extLst>
      <p:ext uri="{BB962C8B-B14F-4D97-AF65-F5344CB8AC3E}">
        <p14:creationId xmlns:p14="http://schemas.microsoft.com/office/powerpoint/2010/main" val="6552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Proctoring/Testing: How We Got Here</a:t>
            </a:r>
          </a:p>
        </p:txBody>
      </p:sp>
      <p:sp>
        <p:nvSpPr>
          <p:cNvPr id="5" name="Content Placeholder 4">
            <a:extLst>
              <a:ext uri="{FF2B5EF4-FFF2-40B4-BE49-F238E27FC236}">
                <a16:creationId xmlns:a16="http://schemas.microsoft.com/office/drawing/2014/main" id="{B37BE208-0CDF-4F47-AF83-695F775AE1B4}"/>
              </a:ext>
            </a:extLst>
          </p:cNvPr>
          <p:cNvSpPr>
            <a:spLocks noGrp="1"/>
          </p:cNvSpPr>
          <p:nvPr>
            <p:ph idx="1"/>
          </p:nvPr>
        </p:nvSpPr>
        <p:spPr/>
        <p:txBody>
          <a:bodyPr/>
          <a:lstStyle/>
          <a:p>
            <a:r>
              <a:rPr lang="en-US" dirty="0"/>
              <a:t>The 2020 unanticipated and swift emergence of COVID-19 necessitated social distancing in test centers globally.</a:t>
            </a:r>
          </a:p>
          <a:p>
            <a:r>
              <a:rPr lang="en-US" dirty="0"/>
              <a:t>To help address the immediate need to deliver web-based exams remotely, ACP and NBME developed a solution to allow the use of third-party conferencing software to monitor examinees remotely.</a:t>
            </a:r>
          </a:p>
          <a:p>
            <a:r>
              <a:rPr lang="en-US" dirty="0"/>
              <a:t>While not an ideal substitute for in-person proctoring, this solution will allow proctors to remotely observe students during test administration with readily available video conferencing apps. </a:t>
            </a:r>
          </a:p>
          <a:p>
            <a:pPr marL="0" indent="0">
              <a:buNone/>
            </a:pPr>
            <a:endParaRPr lang="en-US" dirty="0"/>
          </a:p>
          <a:p>
            <a:endParaRPr lang="en-US" dirty="0"/>
          </a:p>
        </p:txBody>
      </p:sp>
    </p:spTree>
    <p:extLst>
      <p:ext uri="{BB962C8B-B14F-4D97-AF65-F5344CB8AC3E}">
        <p14:creationId xmlns:p14="http://schemas.microsoft.com/office/powerpoint/2010/main" val="372750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34700" cy="914399"/>
          </a:xfrm>
        </p:spPr>
        <p:txBody>
          <a:bodyPr>
            <a:normAutofit/>
          </a:bodyPr>
          <a:lstStyle/>
          <a:p>
            <a:r>
              <a:rPr lang="en-US" dirty="0"/>
              <a:t>IM-ITE Testing in the Age of COVID</a:t>
            </a:r>
          </a:p>
        </p:txBody>
      </p:sp>
      <p:sp>
        <p:nvSpPr>
          <p:cNvPr id="3" name="Content Placeholder 2"/>
          <p:cNvSpPr>
            <a:spLocks noGrp="1"/>
          </p:cNvSpPr>
          <p:nvPr>
            <p:ph idx="1"/>
          </p:nvPr>
        </p:nvSpPr>
        <p:spPr/>
        <p:txBody>
          <a:bodyPr>
            <a:normAutofit/>
          </a:bodyPr>
          <a:lstStyle/>
          <a:p>
            <a:pPr marL="0" indent="0">
              <a:buNone/>
            </a:pPr>
            <a:r>
              <a:rPr lang="en-US" sz="2800" b="1" dirty="0"/>
              <a:t>Socially-Distanced Testing and Exam Monitoring</a:t>
            </a:r>
          </a:p>
          <a:p>
            <a:r>
              <a:rPr lang="en-US" sz="2800" dirty="0"/>
              <a:t>ACP will offer the option of off-site testing/exam monitoring (proctoring) through 3</a:t>
            </a:r>
            <a:r>
              <a:rPr lang="en-US" sz="2800" baseline="30000" dirty="0"/>
              <a:t>rd</a:t>
            </a:r>
            <a:r>
              <a:rPr lang="en-US" sz="2800" dirty="0"/>
              <a:t>-party webinar software:</a:t>
            </a:r>
          </a:p>
          <a:p>
            <a:endParaRPr lang="en-US" sz="2800" dirty="0"/>
          </a:p>
          <a:p>
            <a:endParaRPr lang="en-US" sz="2800" dirty="0"/>
          </a:p>
          <a:p>
            <a:pPr lvl="2"/>
            <a:endParaRPr lang="en-US" sz="2800" dirty="0"/>
          </a:p>
          <a:p>
            <a:pPr marL="228600" lvl="1">
              <a:spcBef>
                <a:spcPts val="1800"/>
              </a:spcBef>
            </a:pPr>
            <a:r>
              <a:rPr lang="en-US" sz="2800" dirty="0"/>
              <a:t>Traditional testing (testing room with in-person proctor) remains available.</a:t>
            </a:r>
          </a:p>
          <a:p>
            <a:pPr lvl="1">
              <a:lnSpc>
                <a:spcPct val="110000"/>
              </a:lnSpc>
            </a:pPr>
            <a:endParaRPr lang="en-US" dirty="0"/>
          </a:p>
          <a:p>
            <a:pPr lvl="1">
              <a:lnSpc>
                <a:spcPct val="110000"/>
              </a:lnSpc>
            </a:pPr>
            <a:endParaRPr lang="en-US" dirty="0"/>
          </a:p>
          <a:p>
            <a:pPr lvl="2"/>
            <a:endParaRPr lang="en-US" dirty="0"/>
          </a:p>
          <a:p>
            <a:pPr lvl="2"/>
            <a:endParaRPr lang="en-US" dirty="0"/>
          </a:p>
          <a:p>
            <a:pPr lvl="2"/>
            <a:endParaRPr lang="en-US" dirty="0"/>
          </a:p>
          <a:p>
            <a:pPr lvl="2"/>
            <a:endParaRPr lang="en-US" dirty="0"/>
          </a:p>
          <a:p>
            <a:pPr lvl="2"/>
            <a:endParaRPr lang="en-US" dirty="0"/>
          </a:p>
          <a:p>
            <a:endParaRPr lang="en-US" dirty="0"/>
          </a:p>
          <a:p>
            <a:endParaRPr lang="en-US" dirty="0"/>
          </a:p>
        </p:txBody>
      </p:sp>
      <p:pic>
        <p:nvPicPr>
          <p:cNvPr id="5" name="Content Placeholder 5">
            <a:extLst>
              <a:ext uri="{FF2B5EF4-FFF2-40B4-BE49-F238E27FC236}">
                <a16:creationId xmlns:a16="http://schemas.microsoft.com/office/drawing/2014/main" id="{A0200536-549C-D54F-BB57-2406CDC88E3B}"/>
              </a:ext>
            </a:extLst>
          </p:cNvPr>
          <p:cNvPicPr>
            <a:picLocks noChangeAspect="1"/>
          </p:cNvPicPr>
          <p:nvPr/>
        </p:nvPicPr>
        <p:blipFill>
          <a:blip r:embed="rId3"/>
          <a:stretch>
            <a:fillRect/>
          </a:stretch>
        </p:blipFill>
        <p:spPr>
          <a:xfrm>
            <a:off x="1350009" y="3283744"/>
            <a:ext cx="1803400" cy="762000"/>
          </a:xfrm>
          <a:prstGeom prst="rect">
            <a:avLst/>
          </a:prstGeom>
        </p:spPr>
      </p:pic>
      <p:pic>
        <p:nvPicPr>
          <p:cNvPr id="6" name="Picture 5">
            <a:extLst>
              <a:ext uri="{FF2B5EF4-FFF2-40B4-BE49-F238E27FC236}">
                <a16:creationId xmlns:a16="http://schemas.microsoft.com/office/drawing/2014/main" id="{B32C80F3-08B7-054E-8DBA-31D2DEE052AC}"/>
              </a:ext>
            </a:extLst>
          </p:cNvPr>
          <p:cNvPicPr>
            <a:picLocks noChangeAspect="1"/>
          </p:cNvPicPr>
          <p:nvPr/>
        </p:nvPicPr>
        <p:blipFill>
          <a:blip r:embed="rId4"/>
          <a:stretch>
            <a:fillRect/>
          </a:stretch>
        </p:blipFill>
        <p:spPr>
          <a:xfrm>
            <a:off x="4486275" y="3202312"/>
            <a:ext cx="1996122" cy="843432"/>
          </a:xfrm>
          <a:prstGeom prst="rect">
            <a:avLst/>
          </a:prstGeom>
        </p:spPr>
      </p:pic>
      <p:pic>
        <p:nvPicPr>
          <p:cNvPr id="13" name="Picture 12">
            <a:extLst>
              <a:ext uri="{FF2B5EF4-FFF2-40B4-BE49-F238E27FC236}">
                <a16:creationId xmlns:a16="http://schemas.microsoft.com/office/drawing/2014/main" id="{8542AF46-3C10-0741-91FE-F4443348B243}"/>
              </a:ext>
            </a:extLst>
          </p:cNvPr>
          <p:cNvPicPr>
            <a:picLocks noChangeAspect="1"/>
          </p:cNvPicPr>
          <p:nvPr/>
        </p:nvPicPr>
        <p:blipFill>
          <a:blip r:embed="rId5"/>
          <a:stretch>
            <a:fillRect/>
          </a:stretch>
        </p:blipFill>
        <p:spPr>
          <a:xfrm>
            <a:off x="8558212" y="2984500"/>
            <a:ext cx="1447800" cy="889000"/>
          </a:xfrm>
          <a:prstGeom prst="rect">
            <a:avLst/>
          </a:prstGeom>
        </p:spPr>
      </p:pic>
    </p:spTree>
    <p:extLst>
      <p:ext uri="{BB962C8B-B14F-4D97-AF65-F5344CB8AC3E}">
        <p14:creationId xmlns:p14="http://schemas.microsoft.com/office/powerpoint/2010/main" val="315284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3115-0C45-8446-B1BC-F72A6845F229}"/>
              </a:ext>
            </a:extLst>
          </p:cNvPr>
          <p:cNvSpPr>
            <a:spLocks noGrp="1"/>
          </p:cNvSpPr>
          <p:nvPr>
            <p:ph type="title"/>
          </p:nvPr>
        </p:nvSpPr>
        <p:spPr>
          <a:xfrm>
            <a:off x="6347012" y="365126"/>
            <a:ext cx="5006788" cy="914399"/>
          </a:xfrm>
        </p:spPr>
        <p:txBody>
          <a:bodyPr anchor="ctr">
            <a:normAutofit/>
          </a:bodyPr>
          <a:lstStyle/>
          <a:p>
            <a:r>
              <a:rPr lang="en-US" sz="2800" dirty="0"/>
              <a:t>Multiple Options to Afford Increased Flexibility</a:t>
            </a:r>
          </a:p>
        </p:txBody>
      </p:sp>
      <p:sp>
        <p:nvSpPr>
          <p:cNvPr id="4" name="Slide Number Placeholder 3">
            <a:extLst>
              <a:ext uri="{FF2B5EF4-FFF2-40B4-BE49-F238E27FC236}">
                <a16:creationId xmlns:a16="http://schemas.microsoft.com/office/drawing/2014/main" id="{559B5A8D-A2BD-444F-B88A-1896E1FA727E}"/>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12</a:t>
            </a:fld>
            <a:endParaRPr lang="en-US" dirty="0"/>
          </a:p>
        </p:txBody>
      </p:sp>
      <p:pic>
        <p:nvPicPr>
          <p:cNvPr id="7" name="Picture 6">
            <a:extLst>
              <a:ext uri="{FF2B5EF4-FFF2-40B4-BE49-F238E27FC236}">
                <a16:creationId xmlns:a16="http://schemas.microsoft.com/office/drawing/2014/main" id="{680772FA-A279-4A7F-A794-A7DCBA064FC4}"/>
              </a:ext>
            </a:extLst>
          </p:cNvPr>
          <p:cNvPicPr>
            <a:picLocks noChangeAspect="1"/>
          </p:cNvPicPr>
          <p:nvPr/>
        </p:nvPicPr>
        <p:blipFill rotWithShape="1">
          <a:blip r:embed="rId2"/>
          <a:srcRect l="18355" r="14979"/>
          <a:stretch/>
        </p:blipFill>
        <p:spPr>
          <a:xfrm>
            <a:off x="20" y="10"/>
            <a:ext cx="6095980" cy="6857990"/>
          </a:xfrm>
          <a:prstGeom prst="rect">
            <a:avLst/>
          </a:prstGeom>
          <a:noFill/>
        </p:spPr>
      </p:pic>
      <p:sp>
        <p:nvSpPr>
          <p:cNvPr id="3" name="Content Placeholder 2">
            <a:extLst>
              <a:ext uri="{FF2B5EF4-FFF2-40B4-BE49-F238E27FC236}">
                <a16:creationId xmlns:a16="http://schemas.microsoft.com/office/drawing/2014/main" id="{269088D5-2F9F-494D-8AD1-4B9718676996}"/>
              </a:ext>
            </a:extLst>
          </p:cNvPr>
          <p:cNvSpPr>
            <a:spLocks noGrp="1"/>
          </p:cNvSpPr>
          <p:nvPr>
            <p:ph type="body" sz="quarter" idx="12"/>
          </p:nvPr>
        </p:nvSpPr>
        <p:spPr>
          <a:xfrm>
            <a:off x="6246254" y="1279525"/>
            <a:ext cx="5686666" cy="5545514"/>
          </a:xfrm>
        </p:spPr>
        <p:txBody>
          <a:bodyPr>
            <a:normAutofit fontScale="92500"/>
          </a:bodyPr>
          <a:lstStyle/>
          <a:p>
            <a:pPr lvl="1">
              <a:spcAft>
                <a:spcPts val="600"/>
              </a:spcAft>
            </a:pPr>
            <a:r>
              <a:rPr lang="en-US" sz="2400" u="sng" dirty="0"/>
              <a:t>In-person testing </a:t>
            </a:r>
            <a:r>
              <a:rPr lang="en-US" sz="2400" dirty="0"/>
              <a:t>over many days of the 20-day testing window to enable fewer residents to test per day to better accommodate social distancing</a:t>
            </a:r>
          </a:p>
          <a:p>
            <a:pPr lvl="1">
              <a:spcAft>
                <a:spcPts val="600"/>
              </a:spcAft>
            </a:pPr>
            <a:r>
              <a:rPr lang="en-US" sz="2400" u="sng" dirty="0"/>
              <a:t>In person-testing </a:t>
            </a:r>
            <a:r>
              <a:rPr lang="en-US" sz="2400" dirty="0"/>
              <a:t>within multiple rooms to enable fewer residents to test per room to better accommodate social distancing</a:t>
            </a:r>
          </a:p>
          <a:p>
            <a:pPr lvl="1">
              <a:spcAft>
                <a:spcPts val="600"/>
              </a:spcAft>
            </a:pPr>
            <a:r>
              <a:rPr lang="en-US" sz="2400" u="sng" dirty="0"/>
              <a:t>Remote proctoring/testing </a:t>
            </a:r>
            <a:r>
              <a:rPr lang="en-US" sz="2400" dirty="0"/>
              <a:t>option (proctor monitors examinees on their laptops via third-party conferencing software)</a:t>
            </a:r>
          </a:p>
          <a:p>
            <a:pPr lvl="1">
              <a:spcAft>
                <a:spcPts val="600"/>
              </a:spcAft>
            </a:pPr>
            <a:r>
              <a:rPr lang="en-US" sz="2400" u="sng" dirty="0"/>
              <a:t>Hybrid option</a:t>
            </a:r>
            <a:r>
              <a:rPr lang="en-US" sz="2400" dirty="0"/>
              <a:t>, with some examinees testing in-person with in-person proctor and some examinees with remote proctoring and testing</a:t>
            </a:r>
          </a:p>
          <a:p>
            <a:pPr lvl="2">
              <a:spcAft>
                <a:spcPts val="600"/>
              </a:spcAft>
            </a:pPr>
            <a:endParaRPr lang="en-US" sz="2400" dirty="0"/>
          </a:p>
          <a:p>
            <a:pPr lvl="2">
              <a:spcAft>
                <a:spcPts val="600"/>
              </a:spcAft>
            </a:pPr>
            <a:endParaRPr lang="en-US" sz="2400" dirty="0"/>
          </a:p>
          <a:p>
            <a:pPr>
              <a:spcAft>
                <a:spcPts val="600"/>
              </a:spcAft>
            </a:pPr>
            <a:endParaRPr lang="en-US" sz="2000" dirty="0"/>
          </a:p>
        </p:txBody>
      </p:sp>
      <p:sp>
        <p:nvSpPr>
          <p:cNvPr id="11" name="Footer Placeholder 5">
            <a:extLst>
              <a:ext uri="{FF2B5EF4-FFF2-40B4-BE49-F238E27FC236}">
                <a16:creationId xmlns:a16="http://schemas.microsoft.com/office/drawing/2014/main" id="{C9F1A3D9-1D88-4307-B968-7AAC258CE5D9}"/>
              </a:ext>
            </a:extLst>
          </p:cNvPr>
          <p:cNvSpPr>
            <a:spLocks noGrp="1"/>
          </p:cNvSpPr>
          <p:nvPr>
            <p:ph type="ftr" sz="quarter" idx="13"/>
          </p:nvPr>
        </p:nvSpPr>
        <p:spPr>
          <a:xfrm>
            <a:off x="838200" y="6391657"/>
            <a:ext cx="7315200" cy="274320"/>
          </a:xfrm>
        </p:spPr>
        <p:txBody>
          <a:bodyPr/>
          <a:lstStyle/>
          <a:p>
            <a:endParaRPr lang="en-US" dirty="0"/>
          </a:p>
        </p:txBody>
      </p:sp>
    </p:spTree>
    <p:extLst>
      <p:ext uri="{BB962C8B-B14F-4D97-AF65-F5344CB8AC3E}">
        <p14:creationId xmlns:p14="http://schemas.microsoft.com/office/powerpoint/2010/main" val="308081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B5B76F-838E-4141-854E-3F557369B55B}"/>
              </a:ext>
            </a:extLst>
          </p:cNvPr>
          <p:cNvSpPr>
            <a:spLocks noGrp="1"/>
          </p:cNvSpPr>
          <p:nvPr>
            <p:ph type="title"/>
          </p:nvPr>
        </p:nvSpPr>
        <p:spPr>
          <a:xfrm>
            <a:off x="838200" y="365126"/>
            <a:ext cx="10515600" cy="914399"/>
          </a:xfrm>
        </p:spPr>
        <p:txBody>
          <a:bodyPr anchor="ctr">
            <a:normAutofit/>
          </a:bodyPr>
          <a:lstStyle/>
          <a:p>
            <a:r>
              <a:rPr lang="en-US" dirty="0"/>
              <a:t>How Will Socially Distanced Exam Monitoring/Testing Work?</a:t>
            </a:r>
          </a:p>
        </p:txBody>
      </p:sp>
      <p:sp>
        <p:nvSpPr>
          <p:cNvPr id="3" name="Slide Number Placeholder 2">
            <a:extLst>
              <a:ext uri="{FF2B5EF4-FFF2-40B4-BE49-F238E27FC236}">
                <a16:creationId xmlns:a16="http://schemas.microsoft.com/office/drawing/2014/main" id="{4499F9FD-1221-8A47-B628-A4D709454D13}"/>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13</a:t>
            </a:fld>
            <a:endParaRPr lang="en-US" dirty="0"/>
          </a:p>
        </p:txBody>
      </p:sp>
      <p:graphicFrame>
        <p:nvGraphicFramePr>
          <p:cNvPr id="10" name="Content Placeholder 7">
            <a:extLst>
              <a:ext uri="{FF2B5EF4-FFF2-40B4-BE49-F238E27FC236}">
                <a16:creationId xmlns:a16="http://schemas.microsoft.com/office/drawing/2014/main" id="{1F2F5737-C327-40B9-921D-D35766BF989C}"/>
              </a:ext>
            </a:extLst>
          </p:cNvPr>
          <p:cNvGraphicFramePr>
            <a:graphicFrameLocks noGrp="1"/>
          </p:cNvGraphicFramePr>
          <p:nvPr>
            <p:ph idx="1"/>
            <p:extLst>
              <p:ext uri="{D42A27DB-BD31-4B8C-83A1-F6EECF244321}">
                <p14:modId xmlns:p14="http://schemas.microsoft.com/office/powerpoint/2010/main" val="3415542076"/>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32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DB99-F262-3641-96D4-D647731D7A9E}"/>
              </a:ext>
            </a:extLst>
          </p:cNvPr>
          <p:cNvSpPr>
            <a:spLocks noGrp="1"/>
          </p:cNvSpPr>
          <p:nvPr>
            <p:ph type="title"/>
          </p:nvPr>
        </p:nvSpPr>
        <p:spPr>
          <a:xfrm>
            <a:off x="838200" y="365126"/>
            <a:ext cx="10515600" cy="914399"/>
          </a:xfrm>
        </p:spPr>
        <p:txBody>
          <a:bodyPr anchor="ctr">
            <a:normAutofit/>
          </a:bodyPr>
          <a:lstStyle/>
          <a:p>
            <a:r>
              <a:rPr lang="en-US" dirty="0"/>
              <a:t>Remote Testing – Is It For My Program?		</a:t>
            </a:r>
          </a:p>
        </p:txBody>
      </p:sp>
      <p:sp>
        <p:nvSpPr>
          <p:cNvPr id="11" name="Text Placeholder 1">
            <a:extLst>
              <a:ext uri="{FF2B5EF4-FFF2-40B4-BE49-F238E27FC236}">
                <a16:creationId xmlns:a16="http://schemas.microsoft.com/office/drawing/2014/main" id="{16D10E0F-2BCB-475E-B7D7-0BF9A585D497}"/>
              </a:ext>
            </a:extLst>
          </p:cNvPr>
          <p:cNvSpPr>
            <a:spLocks noGrp="1"/>
          </p:cNvSpPr>
          <p:nvPr>
            <p:ph sz="half" idx="1"/>
          </p:nvPr>
        </p:nvSpPr>
        <p:spPr>
          <a:xfrm>
            <a:off x="838200" y="1279526"/>
            <a:ext cx="5181600" cy="4897438"/>
          </a:xfrm>
        </p:spPr>
        <p:txBody>
          <a:bodyPr>
            <a:normAutofit/>
          </a:bodyPr>
          <a:lstStyle/>
          <a:p>
            <a:r>
              <a:rPr lang="en-US" dirty="0"/>
              <a:t>When should I consider remote testing?</a:t>
            </a:r>
          </a:p>
        </p:txBody>
      </p:sp>
      <p:sp>
        <p:nvSpPr>
          <p:cNvPr id="4" name="Slide Number Placeholder 3">
            <a:extLst>
              <a:ext uri="{FF2B5EF4-FFF2-40B4-BE49-F238E27FC236}">
                <a16:creationId xmlns:a16="http://schemas.microsoft.com/office/drawing/2014/main" id="{52642C78-78C1-544D-A502-15B018AF605C}"/>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14</a:t>
            </a:fld>
            <a:endParaRPr lang="en-US" dirty="0"/>
          </a:p>
        </p:txBody>
      </p:sp>
      <p:graphicFrame>
        <p:nvGraphicFramePr>
          <p:cNvPr id="7" name="Content Placeholder 2">
            <a:extLst>
              <a:ext uri="{FF2B5EF4-FFF2-40B4-BE49-F238E27FC236}">
                <a16:creationId xmlns:a16="http://schemas.microsoft.com/office/drawing/2014/main" id="{9FDDCE6E-7B59-4D24-99C6-A20C5DEAF746}"/>
              </a:ext>
            </a:extLst>
          </p:cNvPr>
          <p:cNvGraphicFramePr>
            <a:graphicFrameLocks noGrp="1"/>
          </p:cNvGraphicFramePr>
          <p:nvPr>
            <p:ph sz="half" idx="2"/>
            <p:extLst>
              <p:ext uri="{D42A27DB-BD31-4B8C-83A1-F6EECF244321}">
                <p14:modId xmlns:p14="http://schemas.microsoft.com/office/powerpoint/2010/main" val="3715340825"/>
              </p:ext>
            </p:extLst>
          </p:nvPr>
        </p:nvGraphicFramePr>
        <p:xfrm>
          <a:off x="6172200" y="1279526"/>
          <a:ext cx="5181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48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CF05-B014-4849-8580-7F017804A0D5}"/>
              </a:ext>
            </a:extLst>
          </p:cNvPr>
          <p:cNvSpPr>
            <a:spLocks noGrp="1"/>
          </p:cNvSpPr>
          <p:nvPr>
            <p:ph type="title"/>
          </p:nvPr>
        </p:nvSpPr>
        <p:spPr>
          <a:xfrm>
            <a:off x="838200" y="365126"/>
            <a:ext cx="10515600" cy="914399"/>
          </a:xfrm>
        </p:spPr>
        <p:txBody>
          <a:bodyPr anchor="ctr">
            <a:normAutofit/>
          </a:bodyPr>
          <a:lstStyle/>
          <a:p>
            <a:r>
              <a:rPr lang="en-US" dirty="0"/>
              <a:t>Remote Proctoring Solution: Benefits</a:t>
            </a:r>
          </a:p>
        </p:txBody>
      </p:sp>
      <p:sp>
        <p:nvSpPr>
          <p:cNvPr id="4" name="Slide Number Placeholder 3">
            <a:extLst>
              <a:ext uri="{FF2B5EF4-FFF2-40B4-BE49-F238E27FC236}">
                <a16:creationId xmlns:a16="http://schemas.microsoft.com/office/drawing/2014/main" id="{2537B11D-5863-084D-AD8D-2D6CBBAC2DB0}"/>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15</a:t>
            </a:fld>
            <a:endParaRPr lang="en-US" dirty="0"/>
          </a:p>
        </p:txBody>
      </p:sp>
      <p:graphicFrame>
        <p:nvGraphicFramePr>
          <p:cNvPr id="7" name="Content Placeholder 2">
            <a:extLst>
              <a:ext uri="{FF2B5EF4-FFF2-40B4-BE49-F238E27FC236}">
                <a16:creationId xmlns:a16="http://schemas.microsoft.com/office/drawing/2014/main" id="{5341C078-329B-49CD-909A-5B6A6D02669B}"/>
              </a:ext>
            </a:extLst>
          </p:cNvPr>
          <p:cNvGraphicFramePr>
            <a:graphicFrameLocks noGrp="1"/>
          </p:cNvGraphicFramePr>
          <p:nvPr>
            <p:ph idx="1"/>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05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CF05-B014-4849-8580-7F017804A0D5}"/>
              </a:ext>
            </a:extLst>
          </p:cNvPr>
          <p:cNvSpPr>
            <a:spLocks noGrp="1"/>
          </p:cNvSpPr>
          <p:nvPr>
            <p:ph type="title"/>
          </p:nvPr>
        </p:nvSpPr>
        <p:spPr>
          <a:xfrm>
            <a:off x="838200" y="365126"/>
            <a:ext cx="10515600" cy="914399"/>
          </a:xfrm>
        </p:spPr>
        <p:txBody>
          <a:bodyPr anchor="ctr">
            <a:normAutofit/>
          </a:bodyPr>
          <a:lstStyle/>
          <a:p>
            <a:r>
              <a:rPr lang="en-US" dirty="0"/>
              <a:t>Remote Proctoring Solution: Limitations</a:t>
            </a:r>
          </a:p>
        </p:txBody>
      </p:sp>
      <p:sp>
        <p:nvSpPr>
          <p:cNvPr id="4" name="Slide Number Placeholder 3">
            <a:extLst>
              <a:ext uri="{FF2B5EF4-FFF2-40B4-BE49-F238E27FC236}">
                <a16:creationId xmlns:a16="http://schemas.microsoft.com/office/drawing/2014/main" id="{2537B11D-5863-084D-AD8D-2D6CBBAC2DB0}"/>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16</a:t>
            </a:fld>
            <a:endParaRPr lang="en-US" dirty="0"/>
          </a:p>
        </p:txBody>
      </p:sp>
      <p:sp>
        <p:nvSpPr>
          <p:cNvPr id="22" name="Footer Placeholder 4">
            <a:extLst>
              <a:ext uri="{FF2B5EF4-FFF2-40B4-BE49-F238E27FC236}">
                <a16:creationId xmlns:a16="http://schemas.microsoft.com/office/drawing/2014/main" id="{777E53CC-FB91-41B6-8F8E-A3A14F724163}"/>
              </a:ext>
            </a:extLst>
          </p:cNvPr>
          <p:cNvSpPr>
            <a:spLocks noGrp="1"/>
          </p:cNvSpPr>
          <p:nvPr>
            <p:ph type="ftr" sz="quarter" idx="11"/>
          </p:nvPr>
        </p:nvSpPr>
        <p:spPr>
          <a:xfrm>
            <a:off x="838200" y="6391657"/>
            <a:ext cx="7315200" cy="274320"/>
          </a:xfrm>
        </p:spPr>
        <p:txBody>
          <a:bodyPr/>
          <a:lstStyle/>
          <a:p>
            <a:endParaRPr lang="en-US" dirty="0"/>
          </a:p>
        </p:txBody>
      </p:sp>
      <p:graphicFrame>
        <p:nvGraphicFramePr>
          <p:cNvPr id="7" name="Content Placeholder 2">
            <a:extLst>
              <a:ext uri="{FF2B5EF4-FFF2-40B4-BE49-F238E27FC236}">
                <a16:creationId xmlns:a16="http://schemas.microsoft.com/office/drawing/2014/main" id="{9724B84D-CA31-4ED8-BE6E-76110181E793}"/>
              </a:ext>
            </a:extLst>
          </p:cNvPr>
          <p:cNvGraphicFramePr>
            <a:graphicFrameLocks noGrp="1"/>
          </p:cNvGraphicFramePr>
          <p:nvPr>
            <p:ph idx="1"/>
            <p:extLst>
              <p:ext uri="{D42A27DB-BD31-4B8C-83A1-F6EECF244321}">
                <p14:modId xmlns:p14="http://schemas.microsoft.com/office/powerpoint/2010/main" val="2872013809"/>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32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CF05-B014-4849-8580-7F017804A0D5}"/>
              </a:ext>
            </a:extLst>
          </p:cNvPr>
          <p:cNvSpPr>
            <a:spLocks noGrp="1"/>
          </p:cNvSpPr>
          <p:nvPr>
            <p:ph type="title"/>
          </p:nvPr>
        </p:nvSpPr>
        <p:spPr>
          <a:xfrm>
            <a:off x="838200" y="365126"/>
            <a:ext cx="10515600" cy="914399"/>
          </a:xfrm>
        </p:spPr>
        <p:txBody>
          <a:bodyPr anchor="ctr">
            <a:normAutofit/>
          </a:bodyPr>
          <a:lstStyle/>
          <a:p>
            <a:r>
              <a:rPr lang="en-US" dirty="0"/>
              <a:t>Remote Proctoring Solution: Security Considerations</a:t>
            </a:r>
          </a:p>
        </p:txBody>
      </p:sp>
      <p:sp>
        <p:nvSpPr>
          <p:cNvPr id="3" name="Content Placeholder 2">
            <a:extLst>
              <a:ext uri="{FF2B5EF4-FFF2-40B4-BE49-F238E27FC236}">
                <a16:creationId xmlns:a16="http://schemas.microsoft.com/office/drawing/2014/main" id="{72D761EB-E261-F24E-A302-FCEA2D71DA03}"/>
              </a:ext>
            </a:extLst>
          </p:cNvPr>
          <p:cNvSpPr>
            <a:spLocks noGrp="1"/>
          </p:cNvSpPr>
          <p:nvPr>
            <p:ph idx="1"/>
          </p:nvPr>
        </p:nvSpPr>
        <p:spPr>
          <a:xfrm>
            <a:off x="838200" y="1279525"/>
            <a:ext cx="10515600" cy="4897438"/>
          </a:xfrm>
        </p:spPr>
        <p:txBody>
          <a:bodyPr>
            <a:normAutofit/>
          </a:bodyPr>
          <a:lstStyle/>
          <a:p>
            <a:r>
              <a:rPr lang="en-US" dirty="0"/>
              <a:t>Camera allows Proctor to ”scan” the room, but this approach does not equal security level of in-person proctoring/testing environment</a:t>
            </a:r>
          </a:p>
          <a:p>
            <a:r>
              <a:rPr lang="en-US" dirty="0"/>
              <a:t>For this administration, educators should interpret individual student performance and comparison of 2021 scores to those of previous administrations within this context.</a:t>
            </a:r>
          </a:p>
          <a:p>
            <a:r>
              <a:rPr lang="en-US" dirty="0"/>
              <a:t>The integrity of the administrations relies on the honor system and codes of conduct of the educational institution</a:t>
            </a:r>
          </a:p>
          <a:p>
            <a:pPr lvl="1"/>
            <a:endParaRPr lang="en-US" sz="2200" dirty="0"/>
          </a:p>
        </p:txBody>
      </p:sp>
      <p:sp>
        <p:nvSpPr>
          <p:cNvPr id="4" name="Slide Number Placeholder 3">
            <a:extLst>
              <a:ext uri="{FF2B5EF4-FFF2-40B4-BE49-F238E27FC236}">
                <a16:creationId xmlns:a16="http://schemas.microsoft.com/office/drawing/2014/main" id="{2537B11D-5863-084D-AD8D-2D6CBBAC2DB0}"/>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17</a:t>
            </a:fld>
            <a:endParaRPr lang="en-US" dirty="0"/>
          </a:p>
        </p:txBody>
      </p:sp>
    </p:spTree>
    <p:extLst>
      <p:ext uri="{BB962C8B-B14F-4D97-AF65-F5344CB8AC3E}">
        <p14:creationId xmlns:p14="http://schemas.microsoft.com/office/powerpoint/2010/main" val="242248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5629A3-FA9A-054E-A7D6-6D213EB4C62E}"/>
              </a:ext>
            </a:extLst>
          </p:cNvPr>
          <p:cNvSpPr>
            <a:spLocks noGrp="1"/>
          </p:cNvSpPr>
          <p:nvPr>
            <p:ph type="body" idx="1"/>
          </p:nvPr>
        </p:nvSpPr>
        <p:spPr>
          <a:xfrm>
            <a:off x="839788" y="1279525"/>
            <a:ext cx="5157787" cy="731520"/>
          </a:xfrm>
        </p:spPr>
        <p:txBody>
          <a:bodyPr anchor="b">
            <a:normAutofit/>
          </a:bodyPr>
          <a:lstStyle/>
          <a:p>
            <a:pPr>
              <a:spcAft>
                <a:spcPts val="600"/>
              </a:spcAft>
            </a:pPr>
            <a:r>
              <a:rPr lang="en-US" dirty="0"/>
              <a:t>What the IM-ITE IS NOT:</a:t>
            </a:r>
          </a:p>
        </p:txBody>
      </p:sp>
      <p:sp>
        <p:nvSpPr>
          <p:cNvPr id="7" name="Text Placeholder 6">
            <a:extLst>
              <a:ext uri="{FF2B5EF4-FFF2-40B4-BE49-F238E27FC236}">
                <a16:creationId xmlns:a16="http://schemas.microsoft.com/office/drawing/2014/main" id="{3BB97AB5-A0BB-AC4A-93D4-27ED54BF950B}"/>
              </a:ext>
            </a:extLst>
          </p:cNvPr>
          <p:cNvSpPr>
            <a:spLocks noGrp="1"/>
          </p:cNvSpPr>
          <p:nvPr>
            <p:ph type="body" sz="quarter" idx="3"/>
          </p:nvPr>
        </p:nvSpPr>
        <p:spPr>
          <a:xfrm>
            <a:off x="6739466" y="1279525"/>
            <a:ext cx="4615921" cy="731520"/>
          </a:xfrm>
        </p:spPr>
        <p:txBody>
          <a:bodyPr anchor="b">
            <a:normAutofit/>
          </a:bodyPr>
          <a:lstStyle/>
          <a:p>
            <a:pPr>
              <a:spcAft>
                <a:spcPts val="600"/>
              </a:spcAft>
            </a:pPr>
            <a:r>
              <a:rPr lang="en-US" dirty="0"/>
              <a:t>What the IM-ITE IS:</a:t>
            </a:r>
          </a:p>
        </p:txBody>
      </p:sp>
      <p:sp>
        <p:nvSpPr>
          <p:cNvPr id="8" name="Content Placeholder 7">
            <a:extLst>
              <a:ext uri="{FF2B5EF4-FFF2-40B4-BE49-F238E27FC236}">
                <a16:creationId xmlns:a16="http://schemas.microsoft.com/office/drawing/2014/main" id="{D281CE21-B916-1945-A3B7-1988CDEF2751}"/>
              </a:ext>
            </a:extLst>
          </p:cNvPr>
          <p:cNvSpPr>
            <a:spLocks noGrp="1"/>
          </p:cNvSpPr>
          <p:nvPr>
            <p:ph sz="quarter" idx="4"/>
          </p:nvPr>
        </p:nvSpPr>
        <p:spPr>
          <a:xfrm>
            <a:off x="6172200" y="2011046"/>
            <a:ext cx="5183188" cy="4178618"/>
          </a:xfrm>
        </p:spPr>
        <p:txBody>
          <a:bodyPr>
            <a:normAutofit/>
          </a:bodyPr>
          <a:lstStyle/>
          <a:p>
            <a:pPr marL="457200" lvl="1" indent="0">
              <a:buNone/>
            </a:pPr>
            <a:endParaRPr lang="en-US" sz="2200" dirty="0"/>
          </a:p>
          <a:p>
            <a:pPr lvl="1"/>
            <a:r>
              <a:rPr lang="en-US" sz="2200" dirty="0"/>
              <a:t>A self-assessment tool for to identify learning gaps, compare residence peer performance, and to help inform career choices. </a:t>
            </a:r>
          </a:p>
          <a:p>
            <a:pPr lvl="1"/>
            <a:endParaRPr lang="en-US" sz="2200" dirty="0"/>
          </a:p>
          <a:p>
            <a:pPr lvl="1"/>
            <a:r>
              <a:rPr lang="en-US" sz="2200" dirty="0"/>
              <a:t>A tool enabling program directors to provide educational counseling to residents, develop curricula, and plan curricular changes.</a:t>
            </a:r>
          </a:p>
          <a:p>
            <a:pPr lvl="1"/>
            <a:endParaRPr lang="en-US" sz="2200" dirty="0"/>
          </a:p>
          <a:p>
            <a:endParaRPr lang="en-US" dirty="0"/>
          </a:p>
        </p:txBody>
      </p:sp>
      <p:sp>
        <p:nvSpPr>
          <p:cNvPr id="2" name="Title 1">
            <a:extLst>
              <a:ext uri="{FF2B5EF4-FFF2-40B4-BE49-F238E27FC236}">
                <a16:creationId xmlns:a16="http://schemas.microsoft.com/office/drawing/2014/main" id="{D77DCF05-B014-4849-8580-7F017804A0D5}"/>
              </a:ext>
            </a:extLst>
          </p:cNvPr>
          <p:cNvSpPr>
            <a:spLocks noGrp="1"/>
          </p:cNvSpPr>
          <p:nvPr>
            <p:ph type="title"/>
          </p:nvPr>
        </p:nvSpPr>
        <p:spPr>
          <a:xfrm>
            <a:off x="838200" y="365126"/>
            <a:ext cx="10515600" cy="914399"/>
          </a:xfrm>
        </p:spPr>
        <p:txBody>
          <a:bodyPr anchor="ctr">
            <a:normAutofit/>
          </a:bodyPr>
          <a:lstStyle/>
          <a:p>
            <a:r>
              <a:rPr lang="en-US" sz="2800" dirty="0"/>
              <a:t>Why Is It Reasonable to Rely on the Honor System for 2021 IM-ITE Remote Testing?</a:t>
            </a:r>
          </a:p>
        </p:txBody>
      </p:sp>
      <p:sp>
        <p:nvSpPr>
          <p:cNvPr id="4" name="Slide Number Placeholder 3">
            <a:extLst>
              <a:ext uri="{FF2B5EF4-FFF2-40B4-BE49-F238E27FC236}">
                <a16:creationId xmlns:a16="http://schemas.microsoft.com/office/drawing/2014/main" id="{2537B11D-5863-084D-AD8D-2D6CBBAC2DB0}"/>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18</a:t>
            </a:fld>
            <a:endParaRPr lang="en-US" dirty="0"/>
          </a:p>
        </p:txBody>
      </p:sp>
      <p:graphicFrame>
        <p:nvGraphicFramePr>
          <p:cNvPr id="17" name="Content Placeholder 2">
            <a:extLst>
              <a:ext uri="{FF2B5EF4-FFF2-40B4-BE49-F238E27FC236}">
                <a16:creationId xmlns:a16="http://schemas.microsoft.com/office/drawing/2014/main" id="{F0C3ECBC-F6F2-4057-AEF4-9EC36E6E7502}"/>
              </a:ext>
            </a:extLst>
          </p:cNvPr>
          <p:cNvGraphicFramePr>
            <a:graphicFrameLocks noGrp="1"/>
          </p:cNvGraphicFramePr>
          <p:nvPr>
            <p:ph sz="half" idx="2"/>
            <p:extLst>
              <p:ext uri="{D42A27DB-BD31-4B8C-83A1-F6EECF244321}">
                <p14:modId xmlns:p14="http://schemas.microsoft.com/office/powerpoint/2010/main" val="1325233887"/>
              </p:ext>
            </p:extLst>
          </p:nvPr>
        </p:nvGraphicFramePr>
        <p:xfrm>
          <a:off x="839788" y="2011046"/>
          <a:ext cx="5157787" cy="4178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00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B8C07-4BAA-F149-B544-D0333820B341}"/>
              </a:ext>
            </a:extLst>
          </p:cNvPr>
          <p:cNvSpPr>
            <a:spLocks noGrp="1"/>
          </p:cNvSpPr>
          <p:nvPr>
            <p:ph type="title"/>
          </p:nvPr>
        </p:nvSpPr>
        <p:spPr>
          <a:xfrm>
            <a:off x="838200" y="365126"/>
            <a:ext cx="10515600" cy="914399"/>
          </a:xfrm>
        </p:spPr>
        <p:txBody>
          <a:bodyPr anchor="ctr">
            <a:normAutofit/>
          </a:bodyPr>
          <a:lstStyle/>
          <a:p>
            <a:r>
              <a:rPr lang="en-US" dirty="0"/>
              <a:t>Examinee’s Expanded Role in Remote Proctoring and Testing</a:t>
            </a:r>
          </a:p>
          <a:p>
            <a:endParaRPr lang="en-US" dirty="0"/>
          </a:p>
        </p:txBody>
      </p:sp>
      <p:sp>
        <p:nvSpPr>
          <p:cNvPr id="5" name="Slide Number Placeholder 4">
            <a:extLst>
              <a:ext uri="{FF2B5EF4-FFF2-40B4-BE49-F238E27FC236}">
                <a16:creationId xmlns:a16="http://schemas.microsoft.com/office/drawing/2014/main" id="{DA96BA0A-7FF3-9B4F-A75D-42E1D1A09D4D}"/>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19</a:t>
            </a:fld>
            <a:endParaRPr lang="en-US"/>
          </a:p>
        </p:txBody>
      </p:sp>
      <p:graphicFrame>
        <p:nvGraphicFramePr>
          <p:cNvPr id="7" name="Content Placeholder 6">
            <a:extLst>
              <a:ext uri="{FF2B5EF4-FFF2-40B4-BE49-F238E27FC236}">
                <a16:creationId xmlns:a16="http://schemas.microsoft.com/office/drawing/2014/main" id="{72FC7834-F556-8C4A-AED6-B6F3B926175D}"/>
              </a:ext>
            </a:extLst>
          </p:cNvPr>
          <p:cNvGraphicFramePr>
            <a:graphicFrameLocks noGrp="1"/>
          </p:cNvGraphicFramePr>
          <p:nvPr>
            <p:ph idx="1"/>
            <p:extLst>
              <p:ext uri="{D42A27DB-BD31-4B8C-83A1-F6EECF244321}">
                <p14:modId xmlns:p14="http://schemas.microsoft.com/office/powerpoint/2010/main" val="4284806569"/>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55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F72C3E-5A29-864F-987B-9720F62EFD6D}"/>
              </a:ext>
            </a:extLst>
          </p:cNvPr>
          <p:cNvPicPr>
            <a:picLocks noChangeAspect="1"/>
          </p:cNvPicPr>
          <p:nvPr/>
        </p:nvPicPr>
        <p:blipFill rotWithShape="1">
          <a:blip r:embed="rId2"/>
          <a:srcRect b="21053"/>
          <a:stretch/>
        </p:blipFill>
        <p:spPr>
          <a:xfrm>
            <a:off x="464948" y="10"/>
            <a:ext cx="11727051" cy="6857990"/>
          </a:xfrm>
          <a:prstGeom prst="rect">
            <a:avLst/>
          </a:prstGeom>
          <a:noFill/>
        </p:spPr>
      </p:pic>
      <p:sp>
        <p:nvSpPr>
          <p:cNvPr id="12" name="Title 11">
            <a:extLst>
              <a:ext uri="{FF2B5EF4-FFF2-40B4-BE49-F238E27FC236}">
                <a16:creationId xmlns:a16="http://schemas.microsoft.com/office/drawing/2014/main" id="{95F68B25-F695-574D-AC19-1D8ABEEC908C}"/>
              </a:ext>
            </a:extLst>
          </p:cNvPr>
          <p:cNvSpPr>
            <a:spLocks noGrp="1"/>
          </p:cNvSpPr>
          <p:nvPr>
            <p:ph type="title"/>
          </p:nvPr>
        </p:nvSpPr>
        <p:spPr/>
        <p:txBody>
          <a:bodyPr/>
          <a:lstStyle/>
          <a:p>
            <a:r>
              <a:rPr lang="en-US" dirty="0"/>
              <a:t>IM-ITE Quick Facts</a:t>
            </a:r>
          </a:p>
        </p:txBody>
      </p:sp>
      <p:sp>
        <p:nvSpPr>
          <p:cNvPr id="3" name="Slide Number Placeholder 2" hidden="1">
            <a:extLst>
              <a:ext uri="{FF2B5EF4-FFF2-40B4-BE49-F238E27FC236}">
                <a16:creationId xmlns:a16="http://schemas.microsoft.com/office/drawing/2014/main" id="{41F8A45C-FDB3-7A46-BE05-A36C078B500C}"/>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2</a:t>
            </a:fld>
            <a:endParaRPr lang="en-US" dirty="0"/>
          </a:p>
        </p:txBody>
      </p:sp>
      <p:graphicFrame>
        <p:nvGraphicFramePr>
          <p:cNvPr id="9" name="Content Placeholder 3">
            <a:extLst>
              <a:ext uri="{FF2B5EF4-FFF2-40B4-BE49-F238E27FC236}">
                <a16:creationId xmlns:a16="http://schemas.microsoft.com/office/drawing/2014/main" id="{7FCB9B34-9F2B-7E4A-81D7-E5054512D932}"/>
              </a:ext>
            </a:extLst>
          </p:cNvPr>
          <p:cNvGraphicFramePr>
            <a:graphicFrameLocks noGrp="1"/>
          </p:cNvGraphicFramePr>
          <p:nvPr>
            <p:ph sz="quarter" idx="4294967295"/>
            <p:extLst>
              <p:ext uri="{D42A27DB-BD31-4B8C-83A1-F6EECF244321}">
                <p14:modId xmlns:p14="http://schemas.microsoft.com/office/powerpoint/2010/main" val="1681611792"/>
              </p:ext>
            </p:extLst>
          </p:nvPr>
        </p:nvGraphicFramePr>
        <p:xfrm>
          <a:off x="3987800" y="1279525"/>
          <a:ext cx="8204200" cy="489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83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CF05-B014-4849-8580-7F017804A0D5}"/>
              </a:ext>
            </a:extLst>
          </p:cNvPr>
          <p:cNvSpPr>
            <a:spLocks noGrp="1"/>
          </p:cNvSpPr>
          <p:nvPr>
            <p:ph type="title"/>
          </p:nvPr>
        </p:nvSpPr>
        <p:spPr/>
        <p:txBody>
          <a:bodyPr>
            <a:normAutofit/>
          </a:bodyPr>
          <a:lstStyle/>
          <a:p>
            <a:r>
              <a:rPr lang="en-US" dirty="0"/>
              <a:t>Communication Modalities</a:t>
            </a:r>
          </a:p>
        </p:txBody>
      </p:sp>
      <p:sp>
        <p:nvSpPr>
          <p:cNvPr id="3" name="Content Placeholder 2">
            <a:extLst>
              <a:ext uri="{FF2B5EF4-FFF2-40B4-BE49-F238E27FC236}">
                <a16:creationId xmlns:a16="http://schemas.microsoft.com/office/drawing/2014/main" id="{72D761EB-E261-F24E-A302-FCEA2D71DA03}"/>
              </a:ext>
            </a:extLst>
          </p:cNvPr>
          <p:cNvSpPr>
            <a:spLocks noGrp="1"/>
          </p:cNvSpPr>
          <p:nvPr>
            <p:ph idx="1"/>
          </p:nvPr>
        </p:nvSpPr>
        <p:spPr/>
        <p:txBody>
          <a:bodyPr>
            <a:normAutofit/>
          </a:bodyPr>
          <a:lstStyle/>
          <a:p>
            <a:pPr marL="0" indent="0">
              <a:buNone/>
            </a:pPr>
            <a:r>
              <a:rPr lang="en-US"/>
              <a:t>Communication between proctors/tech staff/examinee</a:t>
            </a:r>
          </a:p>
          <a:p>
            <a:pPr marL="0" indent="0">
              <a:buNone/>
            </a:pPr>
            <a:endParaRPr lang="en-US"/>
          </a:p>
          <a:p>
            <a:pPr lvl="1"/>
            <a:r>
              <a:rPr lang="en-US"/>
              <a:t>Via email prior to test day.</a:t>
            </a:r>
          </a:p>
          <a:p>
            <a:pPr lvl="1"/>
            <a:r>
              <a:rPr lang="en-US"/>
              <a:t>Via video conferencing app’s chat feature BEFORE EXAM LAUNCHES on test day</a:t>
            </a:r>
          </a:p>
          <a:p>
            <a:pPr lvl="1"/>
            <a:r>
              <a:rPr lang="en-US"/>
              <a:t>Via cell phone DURING THE EXAM</a:t>
            </a:r>
          </a:p>
          <a:p>
            <a:pPr lvl="1"/>
            <a:endParaRPr lang="en-US"/>
          </a:p>
          <a:p>
            <a:pPr marL="0" indent="0">
              <a:buNone/>
            </a:pPr>
            <a:endParaRPr lang="en-US" dirty="0"/>
          </a:p>
        </p:txBody>
      </p:sp>
      <p:sp>
        <p:nvSpPr>
          <p:cNvPr id="4" name="Slide Number Placeholder 3">
            <a:extLst>
              <a:ext uri="{FF2B5EF4-FFF2-40B4-BE49-F238E27FC236}">
                <a16:creationId xmlns:a16="http://schemas.microsoft.com/office/drawing/2014/main" id="{2537B11D-5863-084D-AD8D-2D6CBBAC2DB0}"/>
              </a:ext>
            </a:extLst>
          </p:cNvPr>
          <p:cNvSpPr>
            <a:spLocks noGrp="1"/>
          </p:cNvSpPr>
          <p:nvPr>
            <p:ph type="sldNum" sz="quarter" idx="10"/>
          </p:nvPr>
        </p:nvSpPr>
        <p:spPr/>
        <p:txBody>
          <a:bodyPr/>
          <a:lstStyle/>
          <a:p>
            <a:fld id="{461711D5-349D-4847-A71F-DCB6A6FF38BF}" type="slidenum">
              <a:rPr lang="en-US" smtClean="0"/>
              <a:pPr/>
              <a:t>20</a:t>
            </a:fld>
            <a:endParaRPr lang="en-US" dirty="0"/>
          </a:p>
        </p:txBody>
      </p:sp>
    </p:spTree>
    <p:extLst>
      <p:ext uri="{BB962C8B-B14F-4D97-AF65-F5344CB8AC3E}">
        <p14:creationId xmlns:p14="http://schemas.microsoft.com/office/powerpoint/2010/main" val="342969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1B20FF-D5C3-EE4C-898E-4D4352542624}"/>
              </a:ext>
            </a:extLst>
          </p:cNvPr>
          <p:cNvSpPr>
            <a:spLocks noGrp="1"/>
          </p:cNvSpPr>
          <p:nvPr>
            <p:ph type="title"/>
          </p:nvPr>
        </p:nvSpPr>
        <p:spPr>
          <a:xfrm>
            <a:off x="838200" y="365126"/>
            <a:ext cx="10515600" cy="914399"/>
          </a:xfrm>
        </p:spPr>
        <p:txBody>
          <a:bodyPr anchor="ct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55C6F605-3148-9042-9801-ACCF40B6C361}"/>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21</a:t>
            </a:fld>
            <a:endParaRPr lang="en-US" dirty="0"/>
          </a:p>
        </p:txBody>
      </p:sp>
      <p:sp>
        <p:nvSpPr>
          <p:cNvPr id="16" name="Footer Placeholder 4">
            <a:extLst>
              <a:ext uri="{FF2B5EF4-FFF2-40B4-BE49-F238E27FC236}">
                <a16:creationId xmlns:a16="http://schemas.microsoft.com/office/drawing/2014/main" id="{022E7F5B-1C12-4D58-BD6F-17941B4A380E}"/>
              </a:ext>
            </a:extLst>
          </p:cNvPr>
          <p:cNvSpPr>
            <a:spLocks noGrp="1"/>
          </p:cNvSpPr>
          <p:nvPr>
            <p:ph type="ftr" sz="quarter" idx="11"/>
          </p:nvPr>
        </p:nvSpPr>
        <p:spPr>
          <a:xfrm>
            <a:off x="838200" y="6391657"/>
            <a:ext cx="7315200" cy="274320"/>
          </a:xfrm>
        </p:spPr>
        <p:txBody>
          <a:bodyPr/>
          <a:lstStyle/>
          <a:p>
            <a:endParaRPr lang="en-US" dirty="0"/>
          </a:p>
        </p:txBody>
      </p:sp>
      <p:graphicFrame>
        <p:nvGraphicFramePr>
          <p:cNvPr id="7" name="Table 6">
            <a:extLst>
              <a:ext uri="{FF2B5EF4-FFF2-40B4-BE49-F238E27FC236}">
                <a16:creationId xmlns:a16="http://schemas.microsoft.com/office/drawing/2014/main" id="{EC05E7A5-F63E-EC4F-9A8C-FE25F8C9CEC3}"/>
              </a:ext>
            </a:extLst>
          </p:cNvPr>
          <p:cNvGraphicFramePr>
            <a:graphicFrameLocks noGrp="1"/>
          </p:cNvGraphicFramePr>
          <p:nvPr/>
        </p:nvGraphicFramePr>
        <p:xfrm>
          <a:off x="838200" y="1642948"/>
          <a:ext cx="11094720" cy="4472197"/>
        </p:xfrm>
        <a:graphic>
          <a:graphicData uri="http://schemas.openxmlformats.org/drawingml/2006/table">
            <a:tbl>
              <a:tblPr firstRow="1" firstCol="1" bandRow="1">
                <a:tableStyleId>{5C22544A-7EE6-4342-B048-85BDC9FD1C3A}</a:tableStyleId>
              </a:tblPr>
              <a:tblGrid>
                <a:gridCol w="1997990">
                  <a:extLst>
                    <a:ext uri="{9D8B030D-6E8A-4147-A177-3AD203B41FA5}">
                      <a16:colId xmlns:a16="http://schemas.microsoft.com/office/drawing/2014/main" val="3157450372"/>
                    </a:ext>
                  </a:extLst>
                </a:gridCol>
                <a:gridCol w="4821066">
                  <a:extLst>
                    <a:ext uri="{9D8B030D-6E8A-4147-A177-3AD203B41FA5}">
                      <a16:colId xmlns:a16="http://schemas.microsoft.com/office/drawing/2014/main" val="203721121"/>
                    </a:ext>
                  </a:extLst>
                </a:gridCol>
                <a:gridCol w="4275664">
                  <a:extLst>
                    <a:ext uri="{9D8B030D-6E8A-4147-A177-3AD203B41FA5}">
                      <a16:colId xmlns:a16="http://schemas.microsoft.com/office/drawing/2014/main" val="312138497"/>
                    </a:ext>
                  </a:extLst>
                </a:gridCol>
              </a:tblGrid>
              <a:tr h="236905">
                <a:tc>
                  <a:txBody>
                    <a:bodyPr/>
                    <a:lstStyle/>
                    <a:p>
                      <a:pPr marL="0" marR="0">
                        <a:spcBef>
                          <a:spcPts val="0"/>
                        </a:spcBef>
                        <a:spcAft>
                          <a:spcPts val="0"/>
                        </a:spcAft>
                      </a:pPr>
                      <a:r>
                        <a:rPr lang="en-US" sz="1300" dirty="0">
                          <a:effectLst/>
                        </a:rPr>
                        <a:t>Testing Modality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tc>
                  <a:txBody>
                    <a:bodyPr/>
                    <a:lstStyle/>
                    <a:p>
                      <a:pPr marL="0" marR="0">
                        <a:spcBef>
                          <a:spcPts val="0"/>
                        </a:spcBef>
                        <a:spcAft>
                          <a:spcPts val="0"/>
                        </a:spcAft>
                      </a:pPr>
                      <a:r>
                        <a:rPr lang="en-US" sz="1300" dirty="0">
                          <a:effectLst/>
                        </a:rPr>
                        <a:t>Next Steps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tc>
                  <a:txBody>
                    <a:bodyPr/>
                    <a:lstStyle/>
                    <a:p>
                      <a:pPr marL="0" marR="0">
                        <a:spcBef>
                          <a:spcPts val="0"/>
                        </a:spcBef>
                        <a:spcAft>
                          <a:spcPts val="0"/>
                        </a:spcAft>
                      </a:pPr>
                      <a:r>
                        <a:rPr lang="en-US" sz="1300" dirty="0">
                          <a:effectLst/>
                        </a:rPr>
                        <a:t>Notes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extLst>
                  <a:ext uri="{0D108BD9-81ED-4DB2-BD59-A6C34878D82A}">
                    <a16:rowId xmlns:a16="http://schemas.microsoft.com/office/drawing/2014/main" val="3147404985"/>
                  </a:ext>
                </a:extLst>
              </a:tr>
              <a:tr h="434326">
                <a:tc>
                  <a:txBody>
                    <a:bodyPr/>
                    <a:lstStyle/>
                    <a:p>
                      <a:pPr marL="0" marR="0">
                        <a:spcBef>
                          <a:spcPts val="0"/>
                        </a:spcBef>
                        <a:spcAft>
                          <a:spcPts val="0"/>
                        </a:spcAft>
                      </a:pPr>
                      <a:r>
                        <a:rPr lang="en-US" sz="1300" dirty="0">
                          <a:effectLst/>
                        </a:rPr>
                        <a:t>In-person Only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tc>
                  <a:txBody>
                    <a:bodyPr/>
                    <a:lstStyle/>
                    <a:p>
                      <a:pPr marL="0" marR="0">
                        <a:spcBef>
                          <a:spcPts val="0"/>
                        </a:spcBef>
                        <a:spcAft>
                          <a:spcPts val="0"/>
                        </a:spcAft>
                      </a:pPr>
                      <a:r>
                        <a:rPr lang="en-US" sz="1300" dirty="0">
                          <a:effectLst/>
                        </a:rPr>
                        <a:t>Read Chief Proctor’s Manual</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tc>
                  <a:txBody>
                    <a:bodyPr/>
                    <a:lstStyle/>
                    <a:p>
                      <a:pPr marL="0" marR="0">
                        <a:spcBef>
                          <a:spcPts val="0"/>
                        </a:spcBef>
                        <a:spcAft>
                          <a:spcPts val="0"/>
                        </a:spcAft>
                      </a:pPr>
                      <a:r>
                        <a:rPr lang="en-US" sz="1300" dirty="0">
                          <a:effectLst/>
                        </a:rPr>
                        <a:t>Follow instructions for prior to, on, and after test day as well as trouble-shooting appendices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extLst>
                  <a:ext uri="{0D108BD9-81ED-4DB2-BD59-A6C34878D82A}">
                    <a16:rowId xmlns:a16="http://schemas.microsoft.com/office/drawing/2014/main" val="2234319377"/>
                  </a:ext>
                </a:extLst>
              </a:tr>
              <a:tr h="2862248">
                <a:tc>
                  <a:txBody>
                    <a:bodyPr/>
                    <a:lstStyle/>
                    <a:p>
                      <a:pPr marL="0" marR="0">
                        <a:spcBef>
                          <a:spcPts val="0"/>
                        </a:spcBef>
                        <a:spcAft>
                          <a:spcPts val="0"/>
                        </a:spcAft>
                      </a:pPr>
                      <a:r>
                        <a:rPr lang="en-US" sz="1300" dirty="0">
                          <a:effectLst/>
                        </a:rPr>
                        <a:t>Remote proctoring/testing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tc>
                  <a:txBody>
                    <a:bodyPr/>
                    <a:lstStyle/>
                    <a:p>
                      <a:pPr marL="0" marR="0">
                        <a:spcBef>
                          <a:spcPts val="0"/>
                        </a:spcBef>
                        <a:spcAft>
                          <a:spcPts val="0"/>
                        </a:spcAft>
                      </a:pPr>
                      <a:r>
                        <a:rPr lang="en-US" sz="1300" dirty="0">
                          <a:effectLst/>
                        </a:rPr>
                        <a:t>Read the Quick Guide for Remote Proctoring (with Web Conferencing) </a:t>
                      </a:r>
                    </a:p>
                    <a:p>
                      <a:pPr marL="0" marR="0">
                        <a:spcBef>
                          <a:spcPts val="0"/>
                        </a:spcBef>
                        <a:spcAft>
                          <a:spcPts val="0"/>
                        </a:spcAft>
                      </a:pPr>
                      <a:r>
                        <a:rPr lang="en-US" sz="1300" dirty="0">
                          <a:effectLst/>
                        </a:rPr>
                        <a:t> </a:t>
                      </a:r>
                    </a:p>
                    <a:p>
                      <a:pPr marL="0" marR="0">
                        <a:spcBef>
                          <a:spcPts val="0"/>
                        </a:spcBef>
                        <a:spcAft>
                          <a:spcPts val="0"/>
                        </a:spcAft>
                      </a:pPr>
                      <a:r>
                        <a:rPr lang="en-US" sz="1300" dirty="0">
                          <a:effectLst/>
                        </a:rPr>
                        <a:t> </a:t>
                      </a:r>
                    </a:p>
                    <a:p>
                      <a:pPr marL="0" marR="0">
                        <a:spcBef>
                          <a:spcPts val="0"/>
                        </a:spcBef>
                        <a:spcAft>
                          <a:spcPts val="0"/>
                        </a:spcAft>
                      </a:pPr>
                      <a:r>
                        <a:rPr lang="en-US" sz="1300" dirty="0">
                          <a:effectLst/>
                        </a:rPr>
                        <a:t>Read the Instructions on Using Third-Party Conferencing Applications for Remote Proctoring</a:t>
                      </a:r>
                    </a:p>
                    <a:p>
                      <a:pPr marL="457200" marR="0">
                        <a:spcBef>
                          <a:spcPts val="0"/>
                        </a:spcBef>
                        <a:spcAft>
                          <a:spcPts val="0"/>
                        </a:spcAft>
                      </a:pPr>
                      <a:r>
                        <a:rPr lang="en-US" sz="1300" dirty="0">
                          <a:effectLst/>
                        </a:rPr>
                        <a:t> </a:t>
                      </a:r>
                    </a:p>
                    <a:p>
                      <a:pPr marL="0" marR="0">
                        <a:spcBef>
                          <a:spcPts val="0"/>
                        </a:spcBef>
                        <a:spcAft>
                          <a:spcPts val="0"/>
                        </a:spcAft>
                      </a:pPr>
                      <a:r>
                        <a:rPr lang="en-US" sz="1300" dirty="0">
                          <a:effectLst/>
                        </a:rPr>
                        <a:t>Read the Examinee Instructions (with Web Conferencing) and e-mail them to examinees</a:t>
                      </a:r>
                    </a:p>
                    <a:p>
                      <a:pPr marL="0" marR="0">
                        <a:spcBef>
                          <a:spcPts val="0"/>
                        </a:spcBef>
                        <a:spcAft>
                          <a:spcPts val="0"/>
                        </a:spcAft>
                      </a:pPr>
                      <a:r>
                        <a:rPr lang="en-US" sz="1300" dirty="0">
                          <a:effectLst/>
                        </a:rPr>
                        <a:t> </a:t>
                      </a:r>
                    </a:p>
                    <a:p>
                      <a:pPr marL="0" marR="0">
                        <a:spcBef>
                          <a:spcPts val="0"/>
                        </a:spcBef>
                        <a:spcAft>
                          <a:spcPts val="0"/>
                        </a:spcAft>
                      </a:pPr>
                      <a:r>
                        <a:rPr lang="en-US" sz="1300" dirty="0">
                          <a:effectLst/>
                        </a:rPr>
                        <a:t> </a:t>
                      </a:r>
                    </a:p>
                    <a:p>
                      <a:pPr marL="0" marR="0">
                        <a:spcBef>
                          <a:spcPts val="0"/>
                        </a:spcBef>
                        <a:spcAft>
                          <a:spcPts val="0"/>
                        </a:spcAft>
                      </a:pPr>
                      <a:endParaRPr lang="en-US" sz="1300" dirty="0">
                        <a:effectLst/>
                      </a:endParaRPr>
                    </a:p>
                    <a:p>
                      <a:pPr marL="0" marR="0">
                        <a:spcBef>
                          <a:spcPts val="0"/>
                        </a:spcBef>
                        <a:spcAft>
                          <a:spcPts val="0"/>
                        </a:spcAft>
                      </a:pPr>
                      <a:r>
                        <a:rPr lang="en-US" sz="1300" dirty="0">
                          <a:effectLst/>
                        </a:rPr>
                        <a:t>Schedule a mock test session with proctors and IT staff </a:t>
                      </a:r>
                    </a:p>
                    <a:p>
                      <a:pPr marL="0" marR="0">
                        <a:spcBef>
                          <a:spcPts val="0"/>
                        </a:spcBef>
                        <a:spcAft>
                          <a:spcPts val="0"/>
                        </a:spcAft>
                      </a:pPr>
                      <a:r>
                        <a:rPr lang="en-US" sz="1300" dirty="0">
                          <a:effectLst/>
                        </a:rPr>
                        <a:t>using video conferencing software; time permitting, conduct a practice with examinees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tc>
                  <a:txBody>
                    <a:bodyPr/>
                    <a:lstStyle/>
                    <a:p>
                      <a:pPr marL="0" marR="0">
                        <a:spcBef>
                          <a:spcPts val="0"/>
                        </a:spcBef>
                        <a:spcAft>
                          <a:spcPts val="0"/>
                        </a:spcAft>
                      </a:pPr>
                      <a:r>
                        <a:rPr lang="en-US" sz="1300" dirty="0">
                          <a:effectLst/>
                        </a:rPr>
                        <a:t>Understand the administrative steps involved in remote proctoring. Cross-reference to the Chief Proctor’s Manual as indicated</a:t>
                      </a:r>
                    </a:p>
                    <a:p>
                      <a:pPr marL="0" marR="0">
                        <a:spcBef>
                          <a:spcPts val="0"/>
                        </a:spcBef>
                        <a:spcAft>
                          <a:spcPts val="0"/>
                        </a:spcAft>
                      </a:pPr>
                      <a:r>
                        <a:rPr lang="en-US" sz="1300" dirty="0">
                          <a:effectLst/>
                        </a:rPr>
                        <a:t> </a:t>
                      </a:r>
                    </a:p>
                    <a:p>
                      <a:pPr marL="0" marR="0">
                        <a:spcBef>
                          <a:spcPts val="0"/>
                        </a:spcBef>
                        <a:spcAft>
                          <a:spcPts val="0"/>
                        </a:spcAft>
                      </a:pPr>
                      <a:r>
                        <a:rPr lang="en-US" sz="1300" dirty="0">
                          <a:effectLst/>
                        </a:rPr>
                        <a:t>Learn how to configure video conferencing settings, schedule video session, start a conference session, and view video layouts</a:t>
                      </a:r>
                    </a:p>
                    <a:p>
                      <a:pPr marL="0" marR="0">
                        <a:spcBef>
                          <a:spcPts val="0"/>
                        </a:spcBef>
                        <a:spcAft>
                          <a:spcPts val="0"/>
                        </a:spcAft>
                      </a:pPr>
                      <a:r>
                        <a:rPr lang="en-US" sz="1300" dirty="0">
                          <a:effectLst/>
                        </a:rPr>
                        <a:t> </a:t>
                      </a:r>
                    </a:p>
                    <a:p>
                      <a:pPr marL="0" marR="0">
                        <a:spcBef>
                          <a:spcPts val="0"/>
                        </a:spcBef>
                        <a:spcAft>
                          <a:spcPts val="0"/>
                        </a:spcAft>
                      </a:pPr>
                      <a:r>
                        <a:rPr lang="en-US" sz="1300" dirty="0">
                          <a:effectLst/>
                        </a:rPr>
                        <a:t>Understand the examinee’s role in performing the Workstation Certification Utility, deploying the exam, and trouble-shooting technical issues</a:t>
                      </a:r>
                    </a:p>
                    <a:p>
                      <a:pPr marL="0" marR="0">
                        <a:spcBef>
                          <a:spcPts val="0"/>
                        </a:spcBef>
                        <a:spcAft>
                          <a:spcPts val="0"/>
                        </a:spcAft>
                      </a:pPr>
                      <a:r>
                        <a:rPr lang="en-US" sz="1300" dirty="0">
                          <a:effectLst/>
                        </a:rPr>
                        <a:t> </a:t>
                      </a:r>
                    </a:p>
                    <a:p>
                      <a:pPr marL="0" marR="0">
                        <a:spcBef>
                          <a:spcPts val="0"/>
                        </a:spcBef>
                        <a:spcAft>
                          <a:spcPts val="0"/>
                        </a:spcAft>
                      </a:pPr>
                      <a:r>
                        <a:rPr lang="en-US" sz="1300" dirty="0">
                          <a:effectLst/>
                        </a:rPr>
                        <a:t>Follow instructions in the Chief Proctor’s Manual for launching a practice test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extLst>
                  <a:ext uri="{0D108BD9-81ED-4DB2-BD59-A6C34878D82A}">
                    <a16:rowId xmlns:a16="http://schemas.microsoft.com/office/drawing/2014/main" val="1519930587"/>
                  </a:ext>
                </a:extLst>
              </a:tr>
              <a:tr h="829166">
                <a:tc>
                  <a:txBody>
                    <a:bodyPr/>
                    <a:lstStyle/>
                    <a:p>
                      <a:pPr marL="0" marR="0">
                        <a:spcBef>
                          <a:spcPts val="0"/>
                        </a:spcBef>
                        <a:spcAft>
                          <a:spcPts val="0"/>
                        </a:spcAft>
                      </a:pPr>
                      <a:r>
                        <a:rPr lang="en-US" sz="1300" dirty="0">
                          <a:effectLst/>
                        </a:rPr>
                        <a:t>In-person and remote proctoring/testing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tc>
                  <a:txBody>
                    <a:bodyPr/>
                    <a:lstStyle/>
                    <a:p>
                      <a:pPr marL="0" marR="0">
                        <a:spcBef>
                          <a:spcPts val="0"/>
                        </a:spcBef>
                        <a:spcAft>
                          <a:spcPts val="0"/>
                        </a:spcAft>
                      </a:pPr>
                      <a:r>
                        <a:rPr lang="en-US" sz="1300" dirty="0">
                          <a:effectLst/>
                        </a:rPr>
                        <a:t>Read the Chief Proctor’s Manual</a:t>
                      </a:r>
                    </a:p>
                    <a:p>
                      <a:pPr marL="0" marR="0">
                        <a:spcBef>
                          <a:spcPts val="0"/>
                        </a:spcBef>
                        <a:spcAft>
                          <a:spcPts val="0"/>
                        </a:spcAft>
                      </a:pPr>
                      <a:r>
                        <a:rPr lang="en-US" sz="1300" dirty="0">
                          <a:effectLst/>
                        </a:rPr>
                        <a:t> </a:t>
                      </a:r>
                    </a:p>
                    <a:p>
                      <a:pPr marL="0" marR="0">
                        <a:spcBef>
                          <a:spcPts val="0"/>
                        </a:spcBef>
                        <a:spcAft>
                          <a:spcPts val="0"/>
                        </a:spcAft>
                      </a:pPr>
                      <a:r>
                        <a:rPr lang="en-US" sz="1300" dirty="0">
                          <a:effectLst/>
                        </a:rPr>
                        <a:t>Read the guides listed above; share Examinee Instructions with examinees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tc>
                  <a:txBody>
                    <a:bodyPr/>
                    <a:lstStyle/>
                    <a:p>
                      <a:pPr marL="0" marR="0">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1742" marR="71742" marT="0" marB="0"/>
                </a:tc>
                <a:extLst>
                  <a:ext uri="{0D108BD9-81ED-4DB2-BD59-A6C34878D82A}">
                    <a16:rowId xmlns:a16="http://schemas.microsoft.com/office/drawing/2014/main" val="3157877488"/>
                  </a:ext>
                </a:extLst>
              </a:tr>
            </a:tbl>
          </a:graphicData>
        </a:graphic>
      </p:graphicFrame>
      <p:sp>
        <p:nvSpPr>
          <p:cNvPr id="13" name="Title 1">
            <a:extLst>
              <a:ext uri="{FF2B5EF4-FFF2-40B4-BE49-F238E27FC236}">
                <a16:creationId xmlns:a16="http://schemas.microsoft.com/office/drawing/2014/main" id="{9B2F3720-8AEE-324B-B1BA-829189838D26}"/>
              </a:ext>
            </a:extLst>
          </p:cNvPr>
          <p:cNvSpPr txBox="1">
            <a:spLocks/>
          </p:cNvSpPr>
          <p:nvPr/>
        </p:nvSpPr>
        <p:spPr>
          <a:xfrm>
            <a:off x="990600" y="517526"/>
            <a:ext cx="10515600" cy="914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a:lstStyle>
          <a:p>
            <a:pPr fontAlgn="auto">
              <a:spcAft>
                <a:spcPts val="0"/>
              </a:spcAft>
            </a:pPr>
            <a:r>
              <a:rPr lang="en-US" sz="2800" dirty="0"/>
              <a:t>Remote Testing Checklist: Next Steps</a:t>
            </a:r>
          </a:p>
        </p:txBody>
      </p:sp>
    </p:spTree>
    <p:extLst>
      <p:ext uri="{BB962C8B-B14F-4D97-AF65-F5344CB8AC3E}">
        <p14:creationId xmlns:p14="http://schemas.microsoft.com/office/powerpoint/2010/main" val="211575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399"/>
          </a:xfrm>
        </p:spPr>
        <p:txBody>
          <a:bodyPr anchor="ctr">
            <a:normAutofit/>
          </a:bodyPr>
          <a:lstStyle/>
          <a:p>
            <a:r>
              <a:rPr lang="en-US" dirty="0">
                <a:latin typeface="Calibri"/>
                <a:cs typeface="Calibri"/>
              </a:rPr>
              <a:t>After the Exam:</a:t>
            </a:r>
          </a:p>
        </p:txBody>
      </p:sp>
      <p:sp>
        <p:nvSpPr>
          <p:cNvPr id="9" name="Slide Number Placeholder 3">
            <a:extLst>
              <a:ext uri="{FF2B5EF4-FFF2-40B4-BE49-F238E27FC236}">
                <a16:creationId xmlns:a16="http://schemas.microsoft.com/office/drawing/2014/main" id="{5EDEB87D-0F84-4AA1-990E-92E6849376EF}"/>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22</a:t>
            </a:fld>
            <a:endParaRPr lang="en-US" dirty="0"/>
          </a:p>
        </p:txBody>
      </p:sp>
      <p:sp>
        <p:nvSpPr>
          <p:cNvPr id="4" name="TextBox 3">
            <a:extLst>
              <a:ext uri="{FF2B5EF4-FFF2-40B4-BE49-F238E27FC236}">
                <a16:creationId xmlns:a16="http://schemas.microsoft.com/office/drawing/2014/main" id="{6D76640B-AE11-4320-927B-1159B98D6623}"/>
              </a:ext>
            </a:extLst>
          </p:cNvPr>
          <p:cNvSpPr txBox="1"/>
          <p:nvPr/>
        </p:nvSpPr>
        <p:spPr>
          <a:xfrm>
            <a:off x="1273480" y="1487465"/>
            <a:ext cx="9005054" cy="230832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 Results will be made available online roughly 5 weeks after the exam window.</a:t>
            </a:r>
          </a:p>
          <a:p>
            <a:r>
              <a:rPr lang="en-US" sz="2400" dirty="0">
                <a:latin typeface="Calibri" panose="020F0502020204030204" pitchFamily="34" charset="0"/>
                <a:cs typeface="Calibri" panose="020F0502020204030204" pitchFamily="34" charset="0"/>
              </a:rPr>
              <a:t>• Programs will receive a report that shows the percent of questions correct for each examinee as well as each examinee's percentile rank.</a:t>
            </a:r>
          </a:p>
          <a:p>
            <a:r>
              <a:rPr lang="en-US" sz="2400" dirty="0">
                <a:latin typeface="Calibri" panose="020F0502020204030204" pitchFamily="34" charset="0"/>
                <a:cs typeface="Calibri" panose="020F0502020204030204" pitchFamily="34" charset="0"/>
              </a:rPr>
              <a:t>• Residents will also receive a report listing the educational objectives of questions they answered incorrectly</a:t>
            </a:r>
          </a:p>
        </p:txBody>
      </p:sp>
    </p:spTree>
    <p:extLst>
      <p:ext uri="{BB962C8B-B14F-4D97-AF65-F5344CB8AC3E}">
        <p14:creationId xmlns:p14="http://schemas.microsoft.com/office/powerpoint/2010/main" val="172692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399"/>
          </a:xfrm>
        </p:spPr>
        <p:txBody>
          <a:bodyPr anchor="ctr">
            <a:normAutofit/>
          </a:bodyPr>
          <a:lstStyle/>
          <a:p>
            <a:r>
              <a:rPr lang="en-US" dirty="0"/>
              <a:t>Still Have Questions?</a:t>
            </a:r>
            <a:endParaRPr lang="en-US" dirty="0">
              <a:latin typeface="Calibri"/>
              <a:cs typeface="Calibri"/>
            </a:endParaRPr>
          </a:p>
        </p:txBody>
      </p:sp>
      <p:sp>
        <p:nvSpPr>
          <p:cNvPr id="9" name="Slide Number Placeholder 3">
            <a:extLst>
              <a:ext uri="{FF2B5EF4-FFF2-40B4-BE49-F238E27FC236}">
                <a16:creationId xmlns:a16="http://schemas.microsoft.com/office/drawing/2014/main" id="{5EDEB87D-0F84-4AA1-990E-92E6849376EF}"/>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23</a:t>
            </a:fld>
            <a:endParaRPr lang="en-US" dirty="0"/>
          </a:p>
        </p:txBody>
      </p:sp>
      <p:sp>
        <p:nvSpPr>
          <p:cNvPr id="4" name="TextBox 3">
            <a:extLst>
              <a:ext uri="{FF2B5EF4-FFF2-40B4-BE49-F238E27FC236}">
                <a16:creationId xmlns:a16="http://schemas.microsoft.com/office/drawing/2014/main" id="{6D76640B-AE11-4320-927B-1159B98D6623}"/>
              </a:ext>
            </a:extLst>
          </p:cNvPr>
          <p:cNvSpPr txBox="1"/>
          <p:nvPr/>
        </p:nvSpPr>
        <p:spPr>
          <a:xfrm>
            <a:off x="1273479" y="1487465"/>
            <a:ext cx="1038825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For general information about the IM-ITE, call ACP @ 215-351-2553 or 215-351-2568.</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You can also send us an email at </a:t>
            </a:r>
            <a:r>
              <a:rPr lang="en-US" sz="2400" dirty="0">
                <a:latin typeface="Calibri" panose="020F0502020204030204" pitchFamily="34" charset="0"/>
                <a:cs typeface="Calibri" panose="020F0502020204030204" pitchFamily="34" charset="0"/>
                <a:hlinkClick r:id="rId3"/>
              </a:rPr>
              <a:t>IM-ITE@acponline.org</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Check out our FAQ’s here </a:t>
            </a:r>
            <a:r>
              <a:rPr lang="en-US" sz="2400" dirty="0">
                <a:latin typeface="Calibri" panose="020F0502020204030204" pitchFamily="34" charset="0"/>
                <a:cs typeface="Calibri" panose="020F0502020204030204" pitchFamily="34" charset="0"/>
                <a:hlinkClick r:id="rId4"/>
              </a:rPr>
              <a:t>https://www.acponline.org/imite</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000000"/>
                </a:solidFill>
                <a:latin typeface="Calibri" panose="020F0502020204030204"/>
                <a:cs typeface="+mn-cs"/>
              </a:rPr>
              <a:t>For technical assistance prior to or during the exam, contact NBME at 215-243-3919  or </a:t>
            </a:r>
            <a:r>
              <a:rPr lang="en-US" sz="2400" u="sng" dirty="0">
                <a:solidFill>
                  <a:srgbClr val="000000"/>
                </a:solidFill>
                <a:latin typeface="Calibri" panose="020F0502020204030204"/>
                <a:cs typeface="+mn-cs"/>
                <a:hlinkClick r:id="rId5">
                  <a:extLst>
                    <a:ext uri="{A12FA001-AC4F-418D-AE19-62706E023703}">
                      <ahyp:hlinkClr xmlns:ahyp="http://schemas.microsoft.com/office/drawing/2018/hyperlinkcolor" val="tx"/>
                    </a:ext>
                  </a:extLst>
                </a:hlinkClick>
              </a:rPr>
              <a:t>nbmewebtest@nbme.org</a:t>
            </a:r>
            <a:r>
              <a:rPr lang="en-US" sz="2400" dirty="0">
                <a:solidFill>
                  <a:srgbClr val="000000"/>
                </a:solidFill>
                <a:latin typeface="Calibri" panose="020F0502020204030204"/>
                <a:cs typeface="+mn-cs"/>
              </a:rPr>
              <a:t> prior to test day (e.g., Workstation certification issues) OR on test day at 215-243-3707.</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072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399"/>
          </a:xfrm>
        </p:spPr>
        <p:txBody>
          <a:bodyPr anchor="ctr">
            <a:normAutofit/>
          </a:bodyPr>
          <a:lstStyle/>
          <a:p>
            <a:r>
              <a:rPr lang="en-US" dirty="0">
                <a:latin typeface="Calibri"/>
                <a:cs typeface="Calibri"/>
              </a:rPr>
              <a:t>About the Exam</a:t>
            </a:r>
          </a:p>
        </p:txBody>
      </p:sp>
      <p:graphicFrame>
        <p:nvGraphicFramePr>
          <p:cNvPr id="13" name="Content Placeholder 2">
            <a:extLst>
              <a:ext uri="{FF2B5EF4-FFF2-40B4-BE49-F238E27FC236}">
                <a16:creationId xmlns:a16="http://schemas.microsoft.com/office/drawing/2014/main" id="{62B04498-FC5B-4FE2-937B-1F0DB060367A}"/>
              </a:ext>
            </a:extLst>
          </p:cNvPr>
          <p:cNvGraphicFramePr/>
          <p:nvPr>
            <p:extLst>
              <p:ext uri="{D42A27DB-BD31-4B8C-83A1-F6EECF244321}">
                <p14:modId xmlns:p14="http://schemas.microsoft.com/office/powerpoint/2010/main" val="1635226161"/>
              </p:ext>
            </p:extLst>
          </p:nvPr>
        </p:nvGraphicFramePr>
        <p:xfrm>
          <a:off x="838200" y="1279525"/>
          <a:ext cx="10515600" cy="489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64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399"/>
          </a:xfrm>
        </p:spPr>
        <p:txBody>
          <a:bodyPr anchor="ctr">
            <a:normAutofit/>
          </a:bodyPr>
          <a:lstStyle/>
          <a:p>
            <a:r>
              <a:rPr lang="en-US" dirty="0">
                <a:latin typeface="Calibri"/>
                <a:cs typeface="Calibri"/>
              </a:rPr>
              <a:t>The exam is designed to:</a:t>
            </a:r>
          </a:p>
        </p:txBody>
      </p:sp>
      <p:sp>
        <p:nvSpPr>
          <p:cNvPr id="9" name="Slide Number Placeholder 3">
            <a:extLst>
              <a:ext uri="{FF2B5EF4-FFF2-40B4-BE49-F238E27FC236}">
                <a16:creationId xmlns:a16="http://schemas.microsoft.com/office/drawing/2014/main" id="{5EDEB87D-0F84-4AA1-990E-92E6849376EF}"/>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4</a:t>
            </a:fld>
            <a:endParaRPr lang="en-US" dirty="0"/>
          </a:p>
        </p:txBody>
      </p:sp>
      <p:sp>
        <p:nvSpPr>
          <p:cNvPr id="4" name="TextBox 3">
            <a:extLst>
              <a:ext uri="{FF2B5EF4-FFF2-40B4-BE49-F238E27FC236}">
                <a16:creationId xmlns:a16="http://schemas.microsoft.com/office/drawing/2014/main" id="{6D76640B-AE11-4320-927B-1159B98D6623}"/>
              </a:ext>
            </a:extLst>
          </p:cNvPr>
          <p:cNvSpPr txBox="1"/>
          <p:nvPr/>
        </p:nvSpPr>
        <p:spPr>
          <a:xfrm>
            <a:off x="1490596" y="1279525"/>
            <a:ext cx="964504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Give residents an opportunity for self-assessment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Give program directors the opportunity to evaluate their programs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Identify areas in which residents need extra assistance</a:t>
            </a:r>
          </a:p>
        </p:txBody>
      </p:sp>
      <p:sp>
        <p:nvSpPr>
          <p:cNvPr id="8" name="TextBox 7">
            <a:extLst>
              <a:ext uri="{FF2B5EF4-FFF2-40B4-BE49-F238E27FC236}">
                <a16:creationId xmlns:a16="http://schemas.microsoft.com/office/drawing/2014/main" id="{58FD2BB3-4DA1-4391-A6C5-89C2B575C548}"/>
              </a:ext>
            </a:extLst>
          </p:cNvPr>
          <p:cNvSpPr txBox="1"/>
          <p:nvPr/>
        </p:nvSpPr>
        <p:spPr>
          <a:xfrm>
            <a:off x="1005630" y="3004593"/>
            <a:ext cx="7491608" cy="553998"/>
          </a:xfrm>
          <a:prstGeom prst="rect">
            <a:avLst/>
          </a:prstGeom>
          <a:noFill/>
        </p:spPr>
        <p:txBody>
          <a:bodyPr wrap="square" rtlCol="0">
            <a:spAutoFit/>
          </a:bodyPr>
          <a:lstStyle/>
          <a:p>
            <a:r>
              <a:rPr lang="en-US" sz="3000" b="1" dirty="0">
                <a:solidFill>
                  <a:srgbClr val="007E66"/>
                </a:solidFill>
                <a:latin typeface="Calibri"/>
                <a:ea typeface="+mj-ea"/>
                <a:cs typeface="Calibri"/>
              </a:rPr>
              <a:t>Who should take the IM-ITE?</a:t>
            </a:r>
            <a:endParaRPr lang="en-US"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C370E40-2F37-4C36-8ADB-B7562DF1B604}"/>
              </a:ext>
            </a:extLst>
          </p:cNvPr>
          <p:cNvSpPr txBox="1"/>
          <p:nvPr/>
        </p:nvSpPr>
        <p:spPr>
          <a:xfrm>
            <a:off x="1490597" y="3757808"/>
            <a:ext cx="8855902" cy="2677656"/>
          </a:xfrm>
          <a:prstGeom prst="rect">
            <a:avLst/>
          </a:prstGeom>
          <a:noFill/>
        </p:spPr>
        <p:txBody>
          <a:bodyPr wrap="square" rtlCol="0">
            <a:spAutoFit/>
          </a:bodyPr>
          <a:lstStyle/>
          <a:p>
            <a:r>
              <a:rPr lang="en-US" sz="2400" dirty="0"/>
              <a:t>The IM-ITE is designed for residents at the midpoint in their training, but residents at all postgraduate training years are encouraged to participate. In addition, faculty members, program directors, and other physicians and health care professionals with an interest in internal medicine may take the examination to test their medical knowledge against that of residents or to prepare for the maintenance of certification exam.</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06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399"/>
          </a:xfrm>
        </p:spPr>
        <p:txBody>
          <a:bodyPr anchor="ctr">
            <a:normAutofit/>
          </a:bodyPr>
          <a:lstStyle/>
          <a:p>
            <a:r>
              <a:rPr lang="en-US" dirty="0">
                <a:latin typeface="Calibri"/>
                <a:cs typeface="Calibri"/>
              </a:rPr>
              <a:t>2021 Testing Window:</a:t>
            </a:r>
          </a:p>
        </p:txBody>
      </p:sp>
      <p:sp>
        <p:nvSpPr>
          <p:cNvPr id="9" name="Slide Number Placeholder 3">
            <a:extLst>
              <a:ext uri="{FF2B5EF4-FFF2-40B4-BE49-F238E27FC236}">
                <a16:creationId xmlns:a16="http://schemas.microsoft.com/office/drawing/2014/main" id="{5EDEB87D-0F84-4AA1-990E-92E6849376EF}"/>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5</a:t>
            </a:fld>
            <a:endParaRPr lang="en-US" dirty="0"/>
          </a:p>
        </p:txBody>
      </p:sp>
      <p:pic>
        <p:nvPicPr>
          <p:cNvPr id="3" name="Picture 2">
            <a:extLst>
              <a:ext uri="{FF2B5EF4-FFF2-40B4-BE49-F238E27FC236}">
                <a16:creationId xmlns:a16="http://schemas.microsoft.com/office/drawing/2014/main" id="{E7BF8F55-ECD1-446B-888E-32733A701F28}"/>
              </a:ext>
            </a:extLst>
          </p:cNvPr>
          <p:cNvPicPr>
            <a:picLocks noChangeAspect="1"/>
          </p:cNvPicPr>
          <p:nvPr/>
        </p:nvPicPr>
        <p:blipFill>
          <a:blip r:embed="rId3"/>
          <a:stretch>
            <a:fillRect/>
          </a:stretch>
        </p:blipFill>
        <p:spPr>
          <a:xfrm>
            <a:off x="6626266" y="1346113"/>
            <a:ext cx="4189453" cy="3602930"/>
          </a:xfrm>
          <a:prstGeom prst="rect">
            <a:avLst/>
          </a:prstGeom>
        </p:spPr>
      </p:pic>
      <p:pic>
        <p:nvPicPr>
          <p:cNvPr id="5" name="Picture 4">
            <a:extLst>
              <a:ext uri="{FF2B5EF4-FFF2-40B4-BE49-F238E27FC236}">
                <a16:creationId xmlns:a16="http://schemas.microsoft.com/office/drawing/2014/main" id="{9351552F-5C05-4204-BFA6-C6933B018EF4}"/>
              </a:ext>
            </a:extLst>
          </p:cNvPr>
          <p:cNvPicPr>
            <a:picLocks noChangeAspect="1"/>
          </p:cNvPicPr>
          <p:nvPr/>
        </p:nvPicPr>
        <p:blipFill>
          <a:blip r:embed="rId4"/>
          <a:stretch>
            <a:fillRect/>
          </a:stretch>
        </p:blipFill>
        <p:spPr>
          <a:xfrm>
            <a:off x="1903956" y="1343885"/>
            <a:ext cx="4192044" cy="3605158"/>
          </a:xfrm>
          <a:prstGeom prst="rect">
            <a:avLst/>
          </a:prstGeom>
        </p:spPr>
      </p:pic>
    </p:spTree>
    <p:extLst>
      <p:ext uri="{BB962C8B-B14F-4D97-AF65-F5344CB8AC3E}">
        <p14:creationId xmlns:p14="http://schemas.microsoft.com/office/powerpoint/2010/main" val="127933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5E6D-8583-3546-837F-848D26655177}"/>
              </a:ext>
            </a:extLst>
          </p:cNvPr>
          <p:cNvSpPr>
            <a:spLocks noGrp="1"/>
          </p:cNvSpPr>
          <p:nvPr>
            <p:ph type="title"/>
          </p:nvPr>
        </p:nvSpPr>
        <p:spPr>
          <a:xfrm>
            <a:off x="833120" y="365126"/>
            <a:ext cx="5006788" cy="914399"/>
          </a:xfrm>
        </p:spPr>
        <p:txBody>
          <a:bodyPr anchor="ctr">
            <a:normAutofit fontScale="90000"/>
          </a:bodyPr>
          <a:lstStyle/>
          <a:p>
            <a:r>
              <a:rPr lang="en-US" dirty="0"/>
              <a:t>New for 2021: </a:t>
            </a:r>
            <a:br>
              <a:rPr lang="en-US" dirty="0"/>
            </a:br>
            <a:r>
              <a:rPr lang="en-US" dirty="0" err="1"/>
              <a:t>MyNBME</a:t>
            </a:r>
            <a:r>
              <a:rPr lang="en-US" dirty="0"/>
              <a:t>® Services Portal</a:t>
            </a:r>
          </a:p>
        </p:txBody>
      </p:sp>
      <p:sp>
        <p:nvSpPr>
          <p:cNvPr id="4" name="Slide Number Placeholder 3">
            <a:extLst>
              <a:ext uri="{FF2B5EF4-FFF2-40B4-BE49-F238E27FC236}">
                <a16:creationId xmlns:a16="http://schemas.microsoft.com/office/drawing/2014/main" id="{6945D211-FFB1-184F-B7DE-674DB5C51300}"/>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6</a:t>
            </a:fld>
            <a:endParaRPr lang="en-US" dirty="0"/>
          </a:p>
        </p:txBody>
      </p:sp>
      <p:pic>
        <p:nvPicPr>
          <p:cNvPr id="6" name="Content Placeholder 5">
            <a:extLst>
              <a:ext uri="{FF2B5EF4-FFF2-40B4-BE49-F238E27FC236}">
                <a16:creationId xmlns:a16="http://schemas.microsoft.com/office/drawing/2014/main" id="{81A1B82C-6FD2-0544-AAEA-5D84C9C4E91A}"/>
              </a:ext>
            </a:extLst>
          </p:cNvPr>
          <p:cNvPicPr>
            <a:picLocks noGrp="1" noChangeAspect="1"/>
          </p:cNvPicPr>
          <p:nvPr>
            <p:ph type="pic" sz="quarter" idx="11"/>
          </p:nvPr>
        </p:nvPicPr>
        <p:blipFill rotWithShape="1">
          <a:blip r:embed="rId2"/>
          <a:stretch/>
        </p:blipFill>
        <p:spPr>
          <a:xfrm>
            <a:off x="6111240" y="1737361"/>
            <a:ext cx="6096000" cy="3383278"/>
          </a:xfrm>
          <a:prstGeom prst="rect">
            <a:avLst/>
          </a:prstGeom>
          <a:noFill/>
        </p:spPr>
      </p:pic>
      <p:sp>
        <p:nvSpPr>
          <p:cNvPr id="11" name="Text Placeholder 4">
            <a:extLst>
              <a:ext uri="{FF2B5EF4-FFF2-40B4-BE49-F238E27FC236}">
                <a16:creationId xmlns:a16="http://schemas.microsoft.com/office/drawing/2014/main" id="{8B97EC33-72E0-46F7-9A86-4C35EBB039E8}"/>
              </a:ext>
            </a:extLst>
          </p:cNvPr>
          <p:cNvSpPr>
            <a:spLocks noGrp="1"/>
          </p:cNvSpPr>
          <p:nvPr>
            <p:ph type="body" sz="quarter" idx="12"/>
          </p:nvPr>
        </p:nvSpPr>
        <p:spPr>
          <a:xfrm>
            <a:off x="833120" y="1279526"/>
            <a:ext cx="5006788" cy="4910138"/>
          </a:xfrm>
        </p:spPr>
        <p:txBody>
          <a:bodyPr>
            <a:normAutofit/>
          </a:bodyPr>
          <a:lstStyle/>
          <a:p>
            <a:r>
              <a:rPr lang="en-US" dirty="0"/>
              <a:t>Self-service administrative and registration tool </a:t>
            </a:r>
          </a:p>
          <a:p>
            <a:endParaRPr lang="en-US" dirty="0"/>
          </a:p>
          <a:p>
            <a:r>
              <a:rPr lang="en-US" dirty="0"/>
              <a:t>Ability to list multiple contacts per program</a:t>
            </a:r>
          </a:p>
          <a:p>
            <a:endParaRPr lang="en-US" dirty="0"/>
          </a:p>
          <a:p>
            <a:r>
              <a:rPr lang="en-US" dirty="0"/>
              <a:t>Ability to update and add registrants through exam day</a:t>
            </a:r>
          </a:p>
          <a:p>
            <a:endParaRPr lang="en-US" dirty="0"/>
          </a:p>
          <a:p>
            <a:r>
              <a:rPr lang="en-US" dirty="0"/>
              <a:t>Quick retrieval of current and prior year score reports when released</a:t>
            </a:r>
          </a:p>
          <a:p>
            <a:endParaRPr lang="en-US" dirty="0"/>
          </a:p>
          <a:p>
            <a:r>
              <a:rPr lang="en-US" dirty="0"/>
              <a:t>Easy access to all pre-registration and admin documents</a:t>
            </a:r>
          </a:p>
        </p:txBody>
      </p:sp>
    </p:spTree>
    <p:extLst>
      <p:ext uri="{BB962C8B-B14F-4D97-AF65-F5344CB8AC3E}">
        <p14:creationId xmlns:p14="http://schemas.microsoft.com/office/powerpoint/2010/main" val="197811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399"/>
          </a:xfrm>
        </p:spPr>
        <p:txBody>
          <a:bodyPr anchor="ctr">
            <a:normAutofit/>
          </a:bodyPr>
          <a:lstStyle/>
          <a:p>
            <a:r>
              <a:rPr lang="en-US" dirty="0">
                <a:latin typeface="Calibri"/>
                <a:cs typeface="Calibri"/>
              </a:rPr>
              <a:t>Examinees with Disabilities:</a:t>
            </a:r>
          </a:p>
        </p:txBody>
      </p:sp>
      <p:sp>
        <p:nvSpPr>
          <p:cNvPr id="9" name="Slide Number Placeholder 3">
            <a:extLst>
              <a:ext uri="{FF2B5EF4-FFF2-40B4-BE49-F238E27FC236}">
                <a16:creationId xmlns:a16="http://schemas.microsoft.com/office/drawing/2014/main" id="{5EDEB87D-0F84-4AA1-990E-92E6849376EF}"/>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7</a:t>
            </a:fld>
            <a:endParaRPr lang="en-US" dirty="0"/>
          </a:p>
        </p:txBody>
      </p:sp>
      <p:sp>
        <p:nvSpPr>
          <p:cNvPr id="4" name="TextBox 3">
            <a:extLst>
              <a:ext uri="{FF2B5EF4-FFF2-40B4-BE49-F238E27FC236}">
                <a16:creationId xmlns:a16="http://schemas.microsoft.com/office/drawing/2014/main" id="{6D76640B-AE11-4320-927B-1159B98D6623}"/>
              </a:ext>
            </a:extLst>
          </p:cNvPr>
          <p:cNvSpPr txBox="1"/>
          <p:nvPr/>
        </p:nvSpPr>
        <p:spPr>
          <a:xfrm>
            <a:off x="1273479" y="1487465"/>
            <a:ext cx="9645041" cy="3416320"/>
          </a:xfrm>
          <a:prstGeom prst="rect">
            <a:avLst/>
          </a:prstGeom>
          <a:noFill/>
        </p:spPr>
        <p:txBody>
          <a:bodyPr wrap="square" rtlCol="0">
            <a:spAutoFit/>
          </a:bodyPr>
          <a:lstStyle/>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Verification and Authorization to Release Information Form due by July 30, 2021.</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Examinees approved in 2020 will only need to return the authorization form.</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All requests for special accommodations, “Stop The Clock” requests and any other time-related requests should be sent to Kim Kerns before July 30, 2021.  </a:t>
            </a:r>
            <a:r>
              <a:rPr lang="en-US" sz="2400" dirty="0">
                <a:latin typeface="Calibri" panose="020F0502020204030204" pitchFamily="34" charset="0"/>
                <a:cs typeface="Calibri" panose="020F0502020204030204" pitchFamily="34" charset="0"/>
                <a:hlinkClick r:id="rId3"/>
              </a:rPr>
              <a:t>kkerns@acponline.org</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06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399"/>
          </a:xfrm>
        </p:spPr>
        <p:txBody>
          <a:bodyPr anchor="ctr">
            <a:normAutofit/>
          </a:bodyPr>
          <a:lstStyle/>
          <a:p>
            <a:r>
              <a:rPr lang="en-US" dirty="0">
                <a:latin typeface="Calibri"/>
                <a:cs typeface="Calibri"/>
              </a:rPr>
              <a:t>Exam Day:</a:t>
            </a:r>
          </a:p>
        </p:txBody>
      </p:sp>
      <p:sp>
        <p:nvSpPr>
          <p:cNvPr id="9" name="Slide Number Placeholder 3">
            <a:extLst>
              <a:ext uri="{FF2B5EF4-FFF2-40B4-BE49-F238E27FC236}">
                <a16:creationId xmlns:a16="http://schemas.microsoft.com/office/drawing/2014/main" id="{5EDEB87D-0F84-4AA1-990E-92E6849376EF}"/>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8</a:t>
            </a:fld>
            <a:endParaRPr lang="en-US" dirty="0"/>
          </a:p>
        </p:txBody>
      </p:sp>
      <p:sp>
        <p:nvSpPr>
          <p:cNvPr id="4" name="TextBox 3">
            <a:extLst>
              <a:ext uri="{FF2B5EF4-FFF2-40B4-BE49-F238E27FC236}">
                <a16:creationId xmlns:a16="http://schemas.microsoft.com/office/drawing/2014/main" id="{6D76640B-AE11-4320-927B-1159B98D6623}"/>
              </a:ext>
            </a:extLst>
          </p:cNvPr>
          <p:cNvSpPr txBox="1"/>
          <p:nvPr/>
        </p:nvSpPr>
        <p:spPr>
          <a:xfrm>
            <a:off x="1273479" y="1487465"/>
            <a:ext cx="9645041" cy="341632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 The total testing time will be 9 hours.</a:t>
            </a:r>
          </a:p>
          <a:p>
            <a:r>
              <a:rPr lang="en-US" sz="2400" dirty="0">
                <a:latin typeface="Calibri" panose="020F0502020204030204" pitchFamily="34" charset="0"/>
                <a:cs typeface="Calibri" panose="020F0502020204030204" pitchFamily="34" charset="0"/>
              </a:rPr>
              <a:t>• There will be 7 hours devoted to the exam itself, plus several 10-minute breaks and a lunch hour.</a:t>
            </a:r>
          </a:p>
          <a:p>
            <a:r>
              <a:rPr lang="en-US" sz="2400" dirty="0">
                <a:latin typeface="Calibri" panose="020F0502020204030204" pitchFamily="34" charset="0"/>
                <a:cs typeface="Calibri" panose="020F0502020204030204" pitchFamily="34" charset="0"/>
              </a:rPr>
              <a:t>• The exam will consist of 300 questions, 260 of which are scored and 40 of which are unscored pretest items.</a:t>
            </a:r>
          </a:p>
          <a:p>
            <a:r>
              <a:rPr lang="en-US" sz="2400" dirty="0">
                <a:latin typeface="Calibri" panose="020F0502020204030204" pitchFamily="34" charset="0"/>
                <a:cs typeface="Calibri" panose="020F0502020204030204" pitchFamily="34" charset="0"/>
              </a:rPr>
              <a:t>• There is no penalty for guessing an answer. Only questions answered correctly are counted toward your score.</a:t>
            </a:r>
          </a:p>
          <a:p>
            <a:r>
              <a:rPr lang="en-US" sz="2400" dirty="0">
                <a:latin typeface="Calibri" panose="020F0502020204030204" pitchFamily="34" charset="0"/>
                <a:cs typeface="Calibri" panose="020F0502020204030204" pitchFamily="34" charset="0"/>
              </a:rPr>
              <a:t>• The exam will cover a number of subspecialties as well as general internal medicine.</a:t>
            </a:r>
          </a:p>
        </p:txBody>
      </p:sp>
    </p:spTree>
    <p:extLst>
      <p:ext uri="{BB962C8B-B14F-4D97-AF65-F5344CB8AC3E}">
        <p14:creationId xmlns:p14="http://schemas.microsoft.com/office/powerpoint/2010/main" val="199586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8719-A756-9041-9E07-B8D83E0BE558}"/>
              </a:ext>
            </a:extLst>
          </p:cNvPr>
          <p:cNvSpPr>
            <a:spLocks noGrp="1"/>
          </p:cNvSpPr>
          <p:nvPr>
            <p:ph type="ctrTitle"/>
          </p:nvPr>
        </p:nvSpPr>
        <p:spPr/>
        <p:txBody>
          <a:bodyPr/>
          <a:lstStyle/>
          <a:p>
            <a:r>
              <a:rPr lang="en-US" dirty="0"/>
              <a:t>Remote Proctoring: Benefits, Limitations, &amp; Considerations</a:t>
            </a:r>
          </a:p>
        </p:txBody>
      </p:sp>
    </p:spTree>
    <p:extLst>
      <p:ext uri="{BB962C8B-B14F-4D97-AF65-F5344CB8AC3E}">
        <p14:creationId xmlns:p14="http://schemas.microsoft.com/office/powerpoint/2010/main" val="2354027502"/>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his is the main title slide" id="{5C050EFC-80D9-1C40-AEEC-934454E2032D}" vid="{6A5BCF9B-9447-6544-BDE7-BA5E4147AD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TotalTime>
  <Words>1870</Words>
  <Application>Microsoft Office PowerPoint</Application>
  <PresentationFormat>Widescreen</PresentationFormat>
  <Paragraphs>189</Paragraphs>
  <Slides>23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Tw Cen MT</vt:lpstr>
      <vt:lpstr>Custom Design</vt:lpstr>
      <vt:lpstr>2021 IM-ITE General Information</vt:lpstr>
      <vt:lpstr>IM-ITE Quick Facts</vt:lpstr>
      <vt:lpstr>About the Exam</vt:lpstr>
      <vt:lpstr>The exam is designed to:</vt:lpstr>
      <vt:lpstr>2021 Testing Window:</vt:lpstr>
      <vt:lpstr>New for 2021:  MyNBME® Services Portal</vt:lpstr>
      <vt:lpstr>Examinees with Disabilities:</vt:lpstr>
      <vt:lpstr>Exam Day:</vt:lpstr>
      <vt:lpstr>Remote Proctoring: Benefits, Limitations, &amp; Considerations</vt:lpstr>
      <vt:lpstr>Remote Proctoring/Testing: How We Got Here</vt:lpstr>
      <vt:lpstr>IM-ITE Testing in the Age of COVID</vt:lpstr>
      <vt:lpstr>Multiple Options to Afford Increased Flexibility</vt:lpstr>
      <vt:lpstr>How Will Socially Distanced Exam Monitoring/Testing Work?</vt:lpstr>
      <vt:lpstr>Remote Testing – Is It For My Program?  </vt:lpstr>
      <vt:lpstr>Remote Proctoring Solution: Benefits</vt:lpstr>
      <vt:lpstr>Remote Proctoring Solution: Limitations</vt:lpstr>
      <vt:lpstr>Remote Proctoring Solution: Security Considerations</vt:lpstr>
      <vt:lpstr>Why Is It Reasonable to Rely on the Honor System for 2021 IM-ITE Remote Testing?</vt:lpstr>
      <vt:lpstr>Examinee’s Expanded Role in Remote Proctoring and Testing </vt:lpstr>
      <vt:lpstr>Communication Modalities</vt:lpstr>
      <vt:lpstr> </vt:lpstr>
      <vt:lpstr>After the Exam:</vt:lpstr>
      <vt:lpstr>Still Have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2020/2021 IM-ITE Update</dc:title>
  <dc:creator>mgrtjake@gmail.com</dc:creator>
  <cp:lastModifiedBy>Becky Krumm</cp:lastModifiedBy>
  <cp:revision>88</cp:revision>
  <dcterms:created xsi:type="dcterms:W3CDTF">2021-06-03T02:12:44Z</dcterms:created>
  <dcterms:modified xsi:type="dcterms:W3CDTF">2021-07-23T16:41:12Z</dcterms:modified>
</cp:coreProperties>
</file>