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4" r:id="rId2"/>
  </p:sldMasterIdLst>
  <p:notesMasterIdLst>
    <p:notesMasterId r:id="rId16"/>
  </p:notesMasterIdLst>
  <p:handoutMasterIdLst>
    <p:handoutMasterId r:id="rId17"/>
  </p:handoutMasterIdLst>
  <p:sldIdLst>
    <p:sldId id="354" r:id="rId3"/>
    <p:sldId id="278" r:id="rId4"/>
    <p:sldId id="280" r:id="rId5"/>
    <p:sldId id="283" r:id="rId6"/>
    <p:sldId id="352" r:id="rId7"/>
    <p:sldId id="353" r:id="rId8"/>
    <p:sldId id="347" r:id="rId9"/>
    <p:sldId id="298" r:id="rId10"/>
    <p:sldId id="299" r:id="rId11"/>
    <p:sldId id="302" r:id="rId12"/>
    <p:sldId id="303" r:id="rId13"/>
    <p:sldId id="312" r:id="rId14"/>
    <p:sldId id="346"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6973" autoAdjust="0"/>
  </p:normalViewPr>
  <p:slideViewPr>
    <p:cSldViewPr>
      <p:cViewPr varScale="1">
        <p:scale>
          <a:sx n="65" d="100"/>
          <a:sy n="65" d="100"/>
        </p:scale>
        <p:origin x="666" y="6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70F237F5-A3FD-455C-9674-F1275EE64D11}" type="datetimeFigureOut">
              <a:rPr lang="en-US"/>
              <a:pPr>
                <a:defRPr/>
              </a:pPr>
              <a:t>2/28/2016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50917B29-5DFB-4BBD-B649-C278411E332D}" type="slidenum">
              <a:rPr lang="en-US"/>
              <a:pPr>
                <a:defRPr/>
              </a:pPr>
              <a:t>‹#›</a:t>
            </a:fld>
            <a:endParaRPr lang="en-US" dirty="0"/>
          </a:p>
        </p:txBody>
      </p:sp>
    </p:spTree>
    <p:extLst>
      <p:ext uri="{BB962C8B-B14F-4D97-AF65-F5344CB8AC3E}">
        <p14:creationId xmlns:p14="http://schemas.microsoft.com/office/powerpoint/2010/main" val="3435841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AE5D71D5-C0C8-4229-B4AC-3C836FFC9A61}" type="datetimeFigureOut">
              <a:rPr lang="en-US"/>
              <a:pPr>
                <a:defRPr/>
              </a:pPr>
              <a:t>2/28/2016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endParaRPr lang="en-US" noProof="0"/>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625AFB6F-69BD-42CC-A56D-8660A9BFA20D}" type="slidenum">
              <a:rPr lang="en-US"/>
              <a:pPr>
                <a:defRPr/>
              </a:pPr>
              <a:t>‹#›</a:t>
            </a:fld>
            <a:endParaRPr lang="en-US" dirty="0"/>
          </a:p>
        </p:txBody>
      </p:sp>
    </p:spTree>
    <p:extLst>
      <p:ext uri="{BB962C8B-B14F-4D97-AF65-F5344CB8AC3E}">
        <p14:creationId xmlns:p14="http://schemas.microsoft.com/office/powerpoint/2010/main" val="26734999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1</a:t>
            </a:fld>
            <a:endParaRPr lang="en-US" dirty="0"/>
          </a:p>
        </p:txBody>
      </p:sp>
    </p:spTree>
    <p:extLst>
      <p:ext uri="{BB962C8B-B14F-4D97-AF65-F5344CB8AC3E}">
        <p14:creationId xmlns:p14="http://schemas.microsoft.com/office/powerpoint/2010/main" val="1372546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b="1" i="1" baseline="0" dirty="0" smtClean="0"/>
          </a:p>
          <a:p>
            <a:endParaRPr lang="en-US" sz="1600" b="1" i="1" baseline="0" dirty="0" smtClean="0"/>
          </a:p>
          <a:p>
            <a:r>
              <a:rPr lang="en-US" sz="1600" b="1" i="1" baseline="0" dirty="0" smtClean="0"/>
              <a:t>CURRENT “LORE” STATES THAT IT TAKES APPROX 17 YEARS FROM DISCOVERY TO IMPLEMENTATION OF NEW IDEAS, ETC….”CHANGE IS DIFFICULT”..WOULD IT NOT BE NICE TO MAKE THIS 17 HOURS!!</a:t>
            </a:r>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10</a:t>
            </a:fld>
            <a:endParaRPr lang="en-US" dirty="0"/>
          </a:p>
        </p:txBody>
      </p:sp>
    </p:spTree>
    <p:extLst>
      <p:ext uri="{BB962C8B-B14F-4D97-AF65-F5344CB8AC3E}">
        <p14:creationId xmlns:p14="http://schemas.microsoft.com/office/powerpoint/2010/main" val="1862921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11</a:t>
            </a:fld>
            <a:endParaRPr lang="en-US" dirty="0"/>
          </a:p>
        </p:txBody>
      </p:sp>
    </p:spTree>
    <p:extLst>
      <p:ext uri="{BB962C8B-B14F-4D97-AF65-F5344CB8AC3E}">
        <p14:creationId xmlns:p14="http://schemas.microsoft.com/office/powerpoint/2010/main" val="1000750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NICE MODEL</a:t>
            </a:r>
            <a:r>
              <a:rPr lang="en-US" sz="1600" b="1" i="1" dirty="0" smtClean="0"/>
              <a:t> HOW IS THIS ALL</a:t>
            </a:r>
            <a:r>
              <a:rPr lang="en-US" sz="1600" b="1" i="1" baseline="0" dirty="0" smtClean="0"/>
              <a:t> TO WORK??   OUTCOMES???</a:t>
            </a:r>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12</a:t>
            </a:fld>
            <a:endParaRPr lang="en-US" dirty="0"/>
          </a:p>
        </p:txBody>
      </p:sp>
    </p:spTree>
    <p:extLst>
      <p:ext uri="{BB962C8B-B14F-4D97-AF65-F5344CB8AC3E}">
        <p14:creationId xmlns:p14="http://schemas.microsoft.com/office/powerpoint/2010/main" val="1053509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13</a:t>
            </a:fld>
            <a:endParaRPr lang="en-US" dirty="0"/>
          </a:p>
        </p:txBody>
      </p:sp>
    </p:spTree>
    <p:extLst>
      <p:ext uri="{BB962C8B-B14F-4D97-AF65-F5344CB8AC3E}">
        <p14:creationId xmlns:p14="http://schemas.microsoft.com/office/powerpoint/2010/main" val="1127728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smtClean="0"/>
              <a:t>THE CURRENT DESIGN OF HEALTH CARE SYSTEMS REQUIRES PATIENTS TO POSSESS AND DEMONSTRATE MULTIPLE SKILLS, INCLUDING UNDERSTANDING AND GIVING CONSENT, INTERACTING WITH HEALTH PROFESSIONALS, AND APPLYING HEALTH INFORMATION TO DIFFERENT SITUATIONS IN A VARIETY OF LIFE EVENTS. FOR EVERY TASK, PATIENTS MUST EMPLOY THE MAJOR COMPONENTS OF HEALTH LITERACY; PRINT LITERACY (WRITING AND READING), ORAL LITERACY (LISTENING AND SPEAKING), AND NUMERACY (USING AND UNDERSTANDING NUMBERS SUCH AS MEDICATION DOSES)</a:t>
            </a:r>
          </a:p>
          <a:p>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2</a:t>
            </a:fld>
            <a:endParaRPr lang="en-US" dirty="0"/>
          </a:p>
        </p:txBody>
      </p:sp>
    </p:spTree>
    <p:extLst>
      <p:ext uri="{BB962C8B-B14F-4D97-AF65-F5344CB8AC3E}">
        <p14:creationId xmlns:p14="http://schemas.microsoft.com/office/powerpoint/2010/main" val="1793372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smtClean="0"/>
              <a:t>IN THE ONLY POPULATION LEVEL STUDY OF HEALTH LITERACY SKILLS CONDUCTED TO DATE, THE DEPT OF EDUCATION’S NATIONAL ASSESSMENT OF ADULT LITERACY DOCUMENTED THAT ONLY 12% OF US ADULTS ARE PROFICIENT ENOUGH IN HEALTH LITERACY TO UNDERSTAND AND USE HEALTH INFORMATION EFFECTIVELY…THEY MAY FAIL TO UNDERSTAND CRITICALLY IMPORTANT WARNINGS ON THE LABEL OF OVER THE COUNTER MEDICATIONS, FIND IT DIFFICULT TO DEFINE A MEDICAL TERM, FORM A COMPLEX DOCUMENT ABOUT AN UNFAMILIAR TOPIC….AND 24 MILLION AMERICANS (8.7%) ARE NOT PROFICIENT IN ENGLISH.</a:t>
            </a:r>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3</a:t>
            </a:fld>
            <a:endParaRPr lang="en-US" dirty="0"/>
          </a:p>
        </p:txBody>
      </p:sp>
    </p:spTree>
    <p:extLst>
      <p:ext uri="{BB962C8B-B14F-4D97-AF65-F5344CB8AC3E}">
        <p14:creationId xmlns:p14="http://schemas.microsoft.com/office/powerpoint/2010/main" val="248945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5" tIns="45717" rIns="91435" bIns="45717" numCol="1" anchor="t" anchorCtr="0" compatLnSpc="1">
            <a:prstTxWarp prst="textNoShape">
              <a:avLst/>
            </a:prstTxWarp>
            <a:normAutofit fontScale="92500"/>
          </a:bodyPr>
          <a:lstStyle/>
          <a:p>
            <a:pPr>
              <a:lnSpc>
                <a:spcPct val="90000"/>
              </a:lnSpc>
            </a:pPr>
            <a:r>
              <a:rPr lang="en-US" altLang="en-US" sz="1000" b="1" dirty="0">
                <a:latin typeface="Arial" charset="0"/>
                <a:cs typeface="Arial" charset="0"/>
              </a:rPr>
              <a:t> BEYOND A DISEASE BASED APPROACH….ALL NOT POSSIBLE IN THE ABSENCE OF A HEALTH LITERATE POPULATION</a:t>
            </a:r>
          </a:p>
          <a:p>
            <a:pPr>
              <a:lnSpc>
                <a:spcPct val="90000"/>
              </a:lnSpc>
            </a:pPr>
            <a:endParaRPr lang="en-US" altLang="en-US" sz="1000" b="1" dirty="0">
              <a:latin typeface="Arial" charset="0"/>
              <a:cs typeface="Arial" charset="0"/>
            </a:endParaRPr>
          </a:p>
          <a:p>
            <a:pPr>
              <a:lnSpc>
                <a:spcPct val="90000"/>
              </a:lnSpc>
            </a:pPr>
            <a:r>
              <a:rPr lang="en-US" altLang="en-US" sz="1000" b="1" dirty="0">
                <a:latin typeface="Arial" charset="0"/>
                <a:cs typeface="Arial" charset="0"/>
              </a:rPr>
              <a:t>Care Coordination (cross-cutting)</a:t>
            </a:r>
          </a:p>
          <a:p>
            <a:pPr>
              <a:lnSpc>
                <a:spcPct val="90000"/>
              </a:lnSpc>
            </a:pPr>
            <a:r>
              <a:rPr lang="en-US" altLang="en-US" sz="1000" b="1" dirty="0">
                <a:latin typeface="Arial" charset="0"/>
                <a:cs typeface="Arial" charset="0"/>
              </a:rPr>
              <a:t>Self-management/health literacy (cross-cutting)</a:t>
            </a:r>
          </a:p>
          <a:p>
            <a:pPr>
              <a:lnSpc>
                <a:spcPct val="90000"/>
              </a:lnSpc>
            </a:pPr>
            <a:r>
              <a:rPr lang="en-US" altLang="en-US" sz="1000" b="1" dirty="0">
                <a:latin typeface="Arial" charset="0"/>
                <a:cs typeface="Arial" charset="0"/>
              </a:rPr>
              <a:t>Asthma—appropriate treatment for persons with mild/moderate persistent asthma</a:t>
            </a:r>
          </a:p>
          <a:p>
            <a:pPr>
              <a:lnSpc>
                <a:spcPct val="90000"/>
              </a:lnSpc>
            </a:pPr>
            <a:r>
              <a:rPr lang="en-US" altLang="en-US" sz="1000" b="1" dirty="0">
                <a:latin typeface="Arial" charset="0"/>
                <a:cs typeface="Arial" charset="0"/>
              </a:rPr>
              <a:t>Cancer screening that is evidence-based—focus on colorectal and cervical cancer</a:t>
            </a:r>
          </a:p>
          <a:p>
            <a:pPr>
              <a:lnSpc>
                <a:spcPct val="90000"/>
              </a:lnSpc>
            </a:pPr>
            <a:r>
              <a:rPr lang="en-US" altLang="en-US" sz="1000" b="1" dirty="0">
                <a:latin typeface="Arial" charset="0"/>
                <a:cs typeface="Arial" charset="0"/>
              </a:rPr>
              <a:t>Children with special health care needs</a:t>
            </a:r>
          </a:p>
          <a:p>
            <a:pPr>
              <a:lnSpc>
                <a:spcPct val="90000"/>
              </a:lnSpc>
            </a:pPr>
            <a:r>
              <a:rPr lang="en-US" altLang="en-US" sz="1000" b="1" dirty="0">
                <a:latin typeface="Arial" charset="0"/>
                <a:cs typeface="Arial" charset="0"/>
              </a:rPr>
              <a:t>Diabetes—focus on appropriate management of early disease</a:t>
            </a:r>
          </a:p>
          <a:p>
            <a:pPr>
              <a:lnSpc>
                <a:spcPct val="90000"/>
              </a:lnSpc>
            </a:pPr>
            <a:r>
              <a:rPr lang="en-US" altLang="en-US" sz="1000" b="1" dirty="0">
                <a:latin typeface="Arial" charset="0"/>
                <a:cs typeface="Arial" charset="0"/>
              </a:rPr>
              <a:t>End of life with advanced organ system failure—focus on congestive heart failure and chronic obstructive pulmonary disease</a:t>
            </a:r>
          </a:p>
          <a:p>
            <a:pPr>
              <a:lnSpc>
                <a:spcPct val="90000"/>
              </a:lnSpc>
            </a:pPr>
            <a:r>
              <a:rPr lang="en-US" altLang="en-US" sz="1000" b="1" dirty="0">
                <a:latin typeface="Arial" charset="0"/>
                <a:cs typeface="Arial" charset="0"/>
              </a:rPr>
              <a:t>Frailty associated with older age—preventing falls and pressure ulcers, maximizing function, and developing advanced care plans</a:t>
            </a:r>
          </a:p>
          <a:p>
            <a:pPr>
              <a:lnSpc>
                <a:spcPct val="90000"/>
              </a:lnSpc>
            </a:pPr>
            <a:r>
              <a:rPr lang="en-US" altLang="en-US" sz="1000" b="1" dirty="0">
                <a:latin typeface="Arial" charset="0"/>
                <a:cs typeface="Arial" charset="0"/>
              </a:rPr>
              <a:t>Hypertension—focus on appropriate management of early disease</a:t>
            </a:r>
          </a:p>
          <a:p>
            <a:pPr>
              <a:lnSpc>
                <a:spcPct val="90000"/>
              </a:lnSpc>
            </a:pPr>
            <a:r>
              <a:rPr lang="en-US" altLang="en-US" sz="1000" b="1" dirty="0">
                <a:latin typeface="Arial" charset="0"/>
                <a:cs typeface="Arial" charset="0"/>
              </a:rPr>
              <a:t>Immunization—children and adults</a:t>
            </a:r>
          </a:p>
          <a:p>
            <a:pPr>
              <a:lnSpc>
                <a:spcPct val="90000"/>
              </a:lnSpc>
            </a:pPr>
            <a:r>
              <a:rPr lang="en-US" altLang="en-US" sz="1000" b="1" dirty="0">
                <a:latin typeface="Arial" charset="0"/>
                <a:cs typeface="Arial" charset="0"/>
              </a:rPr>
              <a:t>Ischemic heart disease—prevention, reduction of recurring events, and optimization of functional capacity</a:t>
            </a:r>
          </a:p>
          <a:p>
            <a:pPr>
              <a:lnSpc>
                <a:spcPct val="90000"/>
              </a:lnSpc>
            </a:pPr>
            <a:r>
              <a:rPr lang="en-US" altLang="en-US" sz="1000" b="1" dirty="0">
                <a:latin typeface="Arial" charset="0"/>
                <a:cs typeface="Arial" charset="0"/>
              </a:rPr>
              <a:t>Major depression—screening and treatment</a:t>
            </a:r>
          </a:p>
          <a:p>
            <a:pPr>
              <a:lnSpc>
                <a:spcPct val="90000"/>
              </a:lnSpc>
            </a:pPr>
            <a:r>
              <a:rPr lang="en-US" altLang="en-US" sz="1000" b="1" dirty="0">
                <a:latin typeface="Arial" charset="0"/>
                <a:cs typeface="Arial" charset="0"/>
              </a:rPr>
              <a:t>Medication management—preventing medication errors and overuse of antibiotics</a:t>
            </a:r>
          </a:p>
          <a:p>
            <a:pPr>
              <a:lnSpc>
                <a:spcPct val="90000"/>
              </a:lnSpc>
            </a:pPr>
            <a:r>
              <a:rPr lang="en-US" altLang="en-US" sz="1000" b="1" dirty="0">
                <a:latin typeface="Arial" charset="0"/>
                <a:cs typeface="Arial" charset="0"/>
              </a:rPr>
              <a:t>Nosocomial infections-prevention and surveillance</a:t>
            </a:r>
          </a:p>
          <a:p>
            <a:pPr>
              <a:lnSpc>
                <a:spcPct val="90000"/>
              </a:lnSpc>
            </a:pPr>
            <a:r>
              <a:rPr lang="en-US" altLang="en-US" sz="1000" b="1" dirty="0">
                <a:latin typeface="Arial" charset="0"/>
                <a:cs typeface="Arial" charset="0"/>
              </a:rPr>
              <a:t>Pain control in advanced cancer</a:t>
            </a:r>
          </a:p>
          <a:p>
            <a:pPr>
              <a:lnSpc>
                <a:spcPct val="90000"/>
              </a:lnSpc>
            </a:pPr>
            <a:r>
              <a:rPr lang="en-US" altLang="en-US" sz="1000" b="1" dirty="0">
                <a:latin typeface="Arial" charset="0"/>
                <a:cs typeface="Arial" charset="0"/>
              </a:rPr>
              <a:t>Pregnancy and childbirth—appropriate prenatal and </a:t>
            </a:r>
            <a:r>
              <a:rPr lang="en-US" altLang="en-US" sz="1000" b="1" dirty="0" err="1">
                <a:latin typeface="Arial" charset="0"/>
                <a:cs typeface="Arial" charset="0"/>
              </a:rPr>
              <a:t>intrapartum</a:t>
            </a:r>
            <a:r>
              <a:rPr lang="en-US" altLang="en-US" sz="1000" b="1" dirty="0">
                <a:latin typeface="Arial" charset="0"/>
                <a:cs typeface="Arial" charset="0"/>
              </a:rPr>
              <a:t> care</a:t>
            </a:r>
          </a:p>
          <a:p>
            <a:pPr>
              <a:lnSpc>
                <a:spcPct val="90000"/>
              </a:lnSpc>
            </a:pPr>
            <a:r>
              <a:rPr lang="en-US" altLang="en-US" sz="1000" b="1" dirty="0" smtClean="0">
                <a:latin typeface="Arial" charset="0"/>
                <a:cs typeface="Arial" charset="0"/>
              </a:rPr>
              <a:t>Severe </a:t>
            </a:r>
            <a:r>
              <a:rPr lang="en-US" altLang="en-US" sz="1000" b="1" dirty="0">
                <a:latin typeface="Arial" charset="0"/>
                <a:cs typeface="Arial" charset="0"/>
              </a:rPr>
              <a:t>and persistent mental illness—focus on treatment in the public sector</a:t>
            </a:r>
          </a:p>
          <a:p>
            <a:pPr>
              <a:lnSpc>
                <a:spcPct val="90000"/>
              </a:lnSpc>
            </a:pPr>
            <a:r>
              <a:rPr lang="en-US" altLang="en-US" sz="1000" b="1" dirty="0">
                <a:latin typeface="Arial" charset="0"/>
                <a:cs typeface="Arial" charset="0"/>
              </a:rPr>
              <a:t>Stroke—early intervention and rehabilitation</a:t>
            </a:r>
          </a:p>
          <a:p>
            <a:pPr>
              <a:lnSpc>
                <a:spcPct val="90000"/>
              </a:lnSpc>
            </a:pPr>
            <a:r>
              <a:rPr lang="en-US" altLang="en-US" sz="1000" b="1" dirty="0">
                <a:latin typeface="Arial" charset="0"/>
                <a:cs typeface="Arial" charset="0"/>
              </a:rPr>
              <a:t>Tobacco dependence treatment in adults</a:t>
            </a:r>
          </a:p>
          <a:p>
            <a:pPr>
              <a:lnSpc>
                <a:spcPct val="90000"/>
              </a:lnSpc>
            </a:pPr>
            <a:r>
              <a:rPr lang="en-US" altLang="en-US" sz="1000" b="1" dirty="0">
                <a:latin typeface="Arial" charset="0"/>
                <a:cs typeface="Arial" charset="0"/>
              </a:rPr>
              <a:t>Obesity (emerging area)</a:t>
            </a:r>
          </a:p>
        </p:txBody>
      </p:sp>
    </p:spTree>
    <p:extLst>
      <p:ext uri="{BB962C8B-B14F-4D97-AF65-F5344CB8AC3E}">
        <p14:creationId xmlns:p14="http://schemas.microsoft.com/office/powerpoint/2010/main" val="470925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B3006-B291-4DDA-8170-AF908AF1377F}" type="slidenum">
              <a:rPr lang="en-US" smtClean="0"/>
              <a:pPr/>
              <a:t>5</a:t>
            </a:fld>
            <a:endParaRPr lang="en-US"/>
          </a:p>
        </p:txBody>
      </p:sp>
    </p:spTree>
    <p:extLst>
      <p:ext uri="{BB962C8B-B14F-4D97-AF65-F5344CB8AC3E}">
        <p14:creationId xmlns:p14="http://schemas.microsoft.com/office/powerpoint/2010/main" val="3714283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B3006-B291-4DDA-8170-AF908AF1377F}" type="slidenum">
              <a:rPr lang="en-US" smtClean="0"/>
              <a:pPr/>
              <a:t>6</a:t>
            </a:fld>
            <a:endParaRPr lang="en-US"/>
          </a:p>
        </p:txBody>
      </p:sp>
    </p:spTree>
    <p:extLst>
      <p:ext uri="{BB962C8B-B14F-4D97-AF65-F5344CB8AC3E}">
        <p14:creationId xmlns:p14="http://schemas.microsoft.com/office/powerpoint/2010/main" val="2180670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a:t>
            </a:r>
            <a:r>
              <a:rPr lang="en-US" sz="1400" b="1" dirty="0"/>
              <a:t> ADDITION TO THE ABOVE HITECH PROMOTES THE ADOPTION OF EHRs TO PROVIDE HEALTH INFO THAT IS MEANINGFUL AND USEFUL TO CONSUMERS, </a:t>
            </a:r>
            <a:r>
              <a:rPr lang="en-US" sz="1400" b="1" dirty="0" smtClean="0"/>
              <a:t>INCLUDING </a:t>
            </a:r>
            <a:r>
              <a:rPr lang="en-US" sz="1400" b="1" dirty="0"/>
              <a:t>AFTER VISIT </a:t>
            </a:r>
            <a:r>
              <a:rPr lang="en-US" sz="1400" b="1" dirty="0" smtClean="0"/>
              <a:t>SUMMARIES, DISCHARGE </a:t>
            </a:r>
            <a:r>
              <a:rPr lang="en-US" sz="1400" b="1" dirty="0"/>
              <a:t>INSTRUCTIONS, PATIENT REMINDERS AND PATIENT SPECIFIC </a:t>
            </a:r>
            <a:r>
              <a:rPr lang="en-US" sz="1400" b="1" dirty="0" smtClean="0"/>
              <a:t>INFORMATION. </a:t>
            </a:r>
            <a:r>
              <a:rPr lang="en-US" sz="1400" b="1" dirty="0"/>
              <a:t>NQS INCLUDES A BROAD ARRAY OF ACTIONS SUCH AS UPDATING THE </a:t>
            </a:r>
            <a:r>
              <a:rPr lang="en-US" sz="1400" b="1" dirty="0" smtClean="0"/>
              <a:t>STANDARDS ON </a:t>
            </a:r>
            <a:r>
              <a:rPr lang="en-US" sz="1400" b="1" dirty="0"/>
              <a:t>CULTURALLY AND LINGUISTICALLY APPROPRIATE </a:t>
            </a:r>
            <a:r>
              <a:rPr lang="en-US" sz="1400" b="1" dirty="0" smtClean="0"/>
              <a:t>SERVICES… </a:t>
            </a:r>
            <a:r>
              <a:rPr lang="en-US" sz="1400" b="1" dirty="0"/>
              <a:t>AND HEALTHY PEOPLE 2020 INCLUDES OBJECTIVES RELATED TO HEALTH LITERACY….TEACH BACK METHOD, SHARED DECISION </a:t>
            </a:r>
            <a:r>
              <a:rPr lang="en-US" sz="1400" b="1" dirty="0" smtClean="0"/>
              <a:t>MAKING </a:t>
            </a:r>
            <a:r>
              <a:rPr lang="en-US" sz="1400" b="1" dirty="0"/>
              <a:t>AND POPULATIONWIDE ACCESS TO PERSONALIZED E HEALTH TOOLS</a:t>
            </a:r>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7</a:t>
            </a:fld>
            <a:endParaRPr lang="en-US" dirty="0"/>
          </a:p>
        </p:txBody>
      </p:sp>
    </p:spTree>
    <p:extLst>
      <p:ext uri="{BB962C8B-B14F-4D97-AF65-F5344CB8AC3E}">
        <p14:creationId xmlns:p14="http://schemas.microsoft.com/office/powerpoint/2010/main" val="3054714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sz="1400" b="1" i="1" dirty="0" smtClean="0"/>
              <a:t> WILL ENABLE AN ENVIRONMENT OF RAPID CYCLE LEARNING AND KNOWLEDGE DISSEMINATION IN WHICH RESEARCH IS CONTINUOUSLY TRANSLATED INTO PRACTICE AND PRACTICE INTO RESEARCH..A PROVEN APPROACH FOR DRIVING IMPROVEMENT THAT DOES NOT NECESSARILY OCCUR NATURALLY</a:t>
            </a:r>
            <a:r>
              <a:rPr lang="en-US" sz="1400" b="1" i="1" baseline="0" dirty="0" smtClean="0"/>
              <a:t> IN HEALTH CARE TODAY.</a:t>
            </a:r>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8</a:t>
            </a:fld>
            <a:endParaRPr lang="en-US" dirty="0"/>
          </a:p>
        </p:txBody>
      </p:sp>
    </p:spTree>
    <p:extLst>
      <p:ext uri="{BB962C8B-B14F-4D97-AF65-F5344CB8AC3E}">
        <p14:creationId xmlns:p14="http://schemas.microsoft.com/office/powerpoint/2010/main" val="2522770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25AFB6F-69BD-42CC-A56D-8660A9BFA20D}" type="slidenum">
              <a:rPr lang="en-US" smtClean="0"/>
              <a:pPr>
                <a:defRPr/>
              </a:pPr>
              <a:t>9</a:t>
            </a:fld>
            <a:endParaRPr lang="en-US" dirty="0"/>
          </a:p>
        </p:txBody>
      </p:sp>
    </p:spTree>
    <p:extLst>
      <p:ext uri="{BB962C8B-B14F-4D97-AF65-F5344CB8AC3E}">
        <p14:creationId xmlns:p14="http://schemas.microsoft.com/office/powerpoint/2010/main" val="3610565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4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p:txBody>
          <a:bodyPr/>
          <a:lstStyle>
            <a:lvl1pPr>
              <a:defRPr sz="1400"/>
            </a:lvl1pPr>
          </a:lstStyle>
          <a:p>
            <a:pPr>
              <a:defRPr/>
            </a:pPr>
            <a:fld id="{ACA2FEE5-83E5-4393-9C27-32A620A2D179}" type="slidenum">
              <a:rPr lang="en-US"/>
              <a:pPr>
                <a:defRPr/>
              </a:pPr>
              <a:t>‹#›</a:t>
            </a:fld>
            <a:endParaRPr lang="en-US" dirty="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sz="1400"/>
            </a:lvl1pPr>
          </a:lstStyle>
          <a:p>
            <a:pPr>
              <a:defRPr/>
            </a:pPr>
            <a:fld id="{E53D23F5-5A05-48BE-9869-A080D2CCE269}"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7150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sz="1400"/>
            </a:lvl1pPr>
          </a:lstStyle>
          <a:p>
            <a:pPr>
              <a:defRPr/>
            </a:pPr>
            <a:fld id="{1E48D910-43EF-48BE-9042-A363FDCF60FB}"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sz="1400"/>
            </a:lvl1pPr>
          </a:lstStyle>
          <a:p>
            <a:pPr>
              <a:defRPr/>
            </a:pPr>
            <a:fld id="{A0320A8B-1564-4A67-894F-190E73879526}"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sz="1400"/>
            </a:lvl1pPr>
          </a:lstStyle>
          <a:p>
            <a:pPr>
              <a:defRPr/>
            </a:pPr>
            <a:fld id="{E9D5F8BC-6975-4352-BC5B-7484A52BD155}" type="slidenum">
              <a:rPr lang="en-US"/>
              <a:pPr>
                <a:defRPr/>
              </a:pPr>
              <a:t>‹#›</a:t>
            </a:fld>
            <a:endParaRPr lang="en-US"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575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575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sz="1400"/>
            </a:lvl1pPr>
          </a:lstStyle>
          <a:p>
            <a:pPr>
              <a:defRPr/>
            </a:pPr>
            <a:fld id="{0DD357A7-ECB3-4AFF-BC2F-5D060494BA92}"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81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81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0"/>
          </p:nvPr>
        </p:nvSpPr>
        <p:spPr/>
        <p:txBody>
          <a:bodyPr/>
          <a:lstStyle>
            <a:lvl1pPr>
              <a:defRPr sz="1400"/>
            </a:lvl1pPr>
          </a:lstStyle>
          <a:p>
            <a:pPr>
              <a:defRPr/>
            </a:pPr>
            <a:fld id="{A93A1EAC-318E-473A-8C50-86E99004278A}"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sz="1400"/>
            </a:lvl1pPr>
          </a:lstStyle>
          <a:p>
            <a:pPr>
              <a:defRPr/>
            </a:pPr>
            <a:fld id="{2F3FD35B-2D0F-4CC4-A3D1-F28662AF15F0}"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400"/>
            </a:lvl1pPr>
          </a:lstStyle>
          <a:p>
            <a:pPr>
              <a:defRPr/>
            </a:pPr>
            <a:fld id="{C0D3D847-81BE-4747-9B9B-E699F7A6D657}"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4563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3"/>
            <a:ext cx="2139696" cy="40416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5"/>
          <p:cNvSpPr>
            <a:spLocks noGrp="1"/>
          </p:cNvSpPr>
          <p:nvPr>
            <p:ph type="sldNum" sz="quarter" idx="10"/>
          </p:nvPr>
        </p:nvSpPr>
        <p:spPr/>
        <p:txBody>
          <a:bodyPr/>
          <a:lstStyle>
            <a:lvl1pPr>
              <a:defRPr sz="1400"/>
            </a:lvl1pPr>
          </a:lstStyle>
          <a:p>
            <a:pPr>
              <a:defRPr/>
            </a:pPr>
            <a:fld id="{4973BEA1-E5AE-4C2E-87FC-4B2234B71E8E}"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410199"/>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7200" y="2133600"/>
            <a:ext cx="2139696" cy="411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sz="1400"/>
            </a:lvl1pPr>
          </a:lstStyle>
          <a:p>
            <a:pPr>
              <a:defRPr/>
            </a:pPr>
            <a:fld id="{9A2687DB-58CC-4102-9C57-16A7AC1D40E5}"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Slide Number Placeholder 5"/>
          <p:cNvSpPr>
            <a:spLocks noGrp="1"/>
          </p:cNvSpPr>
          <p:nvPr>
            <p:ph type="sldNum" sz="quarter" idx="4"/>
          </p:nvPr>
        </p:nvSpPr>
        <p:spPr>
          <a:xfrm>
            <a:off x="7924800" y="6378575"/>
            <a:ext cx="1066800" cy="328613"/>
          </a:xfrm>
          <a:prstGeom prst="rect">
            <a:avLst/>
          </a:prstGeom>
        </p:spPr>
        <p:txBody>
          <a:bodyPr/>
          <a:lstStyle>
            <a:lvl1pPr algn="ctr" fontAlgn="auto">
              <a:spcBef>
                <a:spcPts val="0"/>
              </a:spcBef>
              <a:spcAft>
                <a:spcPts val="0"/>
              </a:spcAft>
              <a:defRPr sz="1600">
                <a:solidFill>
                  <a:schemeClr val="tx2"/>
                </a:solidFill>
                <a:latin typeface="+mn-lt"/>
                <a:cs typeface="+mn-cs"/>
              </a:defRPr>
            </a:lvl1pPr>
          </a:lstStyle>
          <a:p>
            <a:pPr>
              <a:defRPr/>
            </a:pPr>
            <a:fld id="{A979D902-7C7B-43A3-B993-87E8849DC075}" type="slidenum">
              <a:rPr lang="en-US"/>
              <a:pPr>
                <a:defRPr/>
              </a:pPr>
              <a:t>‹#›</a:t>
            </a:fld>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kern="1200" spc="-1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defRPr>
      </a:lvl2pPr>
      <a:lvl3pPr algn="l" rtl="0" eaLnBrk="1" fontAlgn="base" hangingPunct="1">
        <a:spcBef>
          <a:spcPct val="0"/>
        </a:spcBef>
        <a:spcAft>
          <a:spcPct val="0"/>
        </a:spcAft>
        <a:defRPr sz="3200">
          <a:solidFill>
            <a:schemeClr val="tx2"/>
          </a:solidFill>
          <a:latin typeface="Arial" charset="0"/>
        </a:defRPr>
      </a:lvl3pPr>
      <a:lvl4pPr algn="l" rtl="0" eaLnBrk="1" fontAlgn="base" hangingPunct="1">
        <a:spcBef>
          <a:spcPct val="0"/>
        </a:spcBef>
        <a:spcAft>
          <a:spcPct val="0"/>
        </a:spcAft>
        <a:defRPr sz="3200">
          <a:solidFill>
            <a:schemeClr val="tx2"/>
          </a:solidFill>
          <a:latin typeface="Arial" charset="0"/>
        </a:defRPr>
      </a:lvl4pPr>
      <a:lvl5pPr algn="l" rtl="0" eaLnBrk="1" fontAlgn="base" hangingPunct="1">
        <a:spcBef>
          <a:spcPct val="0"/>
        </a:spcBef>
        <a:spcAft>
          <a:spcPct val="0"/>
        </a:spcAft>
        <a:defRPr sz="32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0"/>
            <a:ext cx="12190724" cy="6858000"/>
          </a:xfrm>
          <a:prstGeom prst="rect">
            <a:avLst/>
          </a:prstGeom>
        </p:spPr>
      </p:pic>
    </p:spTree>
    <p:extLst>
      <p:ext uri="{BB962C8B-B14F-4D97-AF65-F5344CB8AC3E}">
        <p14:creationId xmlns:p14="http://schemas.microsoft.com/office/powerpoint/2010/main" val="2587815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10</a:t>
            </a:fld>
            <a:endParaRPr lang="en-US" dirty="0">
              <a:solidFill>
                <a:schemeClr val="tx1"/>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275" y="727075"/>
            <a:ext cx="6775450" cy="540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855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11</a:t>
            </a:fld>
            <a:endParaRPr lang="en-US" dirty="0">
              <a:solidFill>
                <a:schemeClr val="tx1"/>
              </a:solidFill>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375" y="717550"/>
            <a:ext cx="6953250" cy="542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042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2"/>
          <p:cNvSpPr/>
          <p:nvPr/>
        </p:nvSpPr>
        <p:spPr>
          <a:xfrm>
            <a:off x="249238" y="49213"/>
            <a:ext cx="8578850" cy="5956077"/>
          </a:xfrm>
          <a:prstGeom prst="round2DiagRect">
            <a:avLst/>
          </a:prstGeom>
          <a:solidFill>
            <a:schemeClr val="bg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13315" name="Picture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34375" y="6130925"/>
            <a:ext cx="80962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847725" y="49213"/>
            <a:ext cx="7426325" cy="584200"/>
          </a:xfrm>
          <a:prstGeom prst="rect">
            <a:avLst/>
          </a:prstGeom>
          <a:solidFill>
            <a:schemeClr val="tx1"/>
          </a:solidFill>
        </p:spPr>
        <p:txBody>
          <a:bodyPr>
            <a:spAutoFit/>
          </a:bodyPr>
          <a:lstStyle/>
          <a:p>
            <a:pPr algn="ctr">
              <a:defRPr/>
            </a:pPr>
            <a:r>
              <a:rPr lang="en-US" sz="3200" b="1" dirty="0">
                <a:solidFill>
                  <a:schemeClr val="bg1"/>
                </a:solidFill>
                <a:effectLst>
                  <a:outerShdw blurRad="50800" dist="38100" dir="2700000" algn="tl" rotWithShape="0">
                    <a:prstClr val="black">
                      <a:alpha val="40000"/>
                    </a:prstClr>
                  </a:outerShdw>
                </a:effectLst>
                <a:latin typeface="Arial"/>
                <a:cs typeface="Arial"/>
              </a:rPr>
              <a:t>Health Literate Care Model</a:t>
            </a:r>
          </a:p>
        </p:txBody>
      </p:sp>
      <p:cxnSp>
        <p:nvCxnSpPr>
          <p:cNvPr id="6" name="Straight Connector 5"/>
          <p:cNvCxnSpPr/>
          <p:nvPr/>
        </p:nvCxnSpPr>
        <p:spPr>
          <a:xfrm>
            <a:off x="723900" y="633413"/>
            <a:ext cx="7699375" cy="0"/>
          </a:xfrm>
          <a:prstGeom prst="line">
            <a:avLst/>
          </a:prstGeom>
        </p:spPr>
        <p:style>
          <a:lnRef idx="2">
            <a:schemeClr val="accent1"/>
          </a:lnRef>
          <a:fillRef idx="0">
            <a:schemeClr val="accent1"/>
          </a:fillRef>
          <a:effectRef idx="1">
            <a:schemeClr val="accent1"/>
          </a:effectRef>
          <a:fontRef idx="minor">
            <a:schemeClr val="tx1"/>
          </a:fontRef>
        </p:style>
      </p:cxnSp>
      <p:sp>
        <p:nvSpPr>
          <p:cNvPr id="13318" name="TextBox 6"/>
          <p:cNvSpPr txBox="1">
            <a:spLocks noChangeArrowheads="1"/>
          </p:cNvSpPr>
          <p:nvPr/>
        </p:nvSpPr>
        <p:spPr bwMode="auto">
          <a:xfrm>
            <a:off x="1112838" y="684213"/>
            <a:ext cx="6918325" cy="461962"/>
          </a:xfrm>
          <a:prstGeom prst="rect">
            <a:avLst/>
          </a:prstGeom>
          <a:solidFill>
            <a:schemeClr val="tx2">
              <a:lumMod val="75000"/>
            </a:schemeClr>
          </a:solid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i="1" dirty="0">
                <a:solidFill>
                  <a:schemeClr val="bg2"/>
                </a:solidFill>
                <a:latin typeface="Arial" charset="0"/>
                <a:cs typeface="Arial" charset="0"/>
              </a:rPr>
              <a:t>A Universal Precautions Approach</a:t>
            </a:r>
          </a:p>
        </p:txBody>
      </p:sp>
      <p:sp>
        <p:nvSpPr>
          <p:cNvPr id="8" name="Oval 7"/>
          <p:cNvSpPr/>
          <p:nvPr/>
        </p:nvSpPr>
        <p:spPr>
          <a:xfrm>
            <a:off x="441325" y="1020763"/>
            <a:ext cx="8293100" cy="2058987"/>
          </a:xfrm>
          <a:prstGeom prst="ellipse">
            <a:avLst/>
          </a:prstGeom>
          <a:gradFill flip="none" rotWithShape="1">
            <a:gsLst>
              <a:gs pos="0">
                <a:srgbClr val="33CC33">
                  <a:tint val="66000"/>
                  <a:satMod val="160000"/>
                </a:srgbClr>
              </a:gs>
              <a:gs pos="50000">
                <a:srgbClr val="33CC33">
                  <a:tint val="44500"/>
                  <a:satMod val="160000"/>
                </a:srgbClr>
              </a:gs>
              <a:gs pos="100000">
                <a:srgbClr val="33CC33">
                  <a:tint val="23500"/>
                  <a:satMod val="160000"/>
                </a:srgbClr>
              </a:gs>
            </a:gsLst>
            <a:lin ang="16200000" scaled="1"/>
            <a:tileRect/>
          </a:gradFill>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dirty="0"/>
          </a:p>
        </p:txBody>
      </p:sp>
      <p:sp>
        <p:nvSpPr>
          <p:cNvPr id="16" name="Connector 15"/>
          <p:cNvSpPr/>
          <p:nvPr/>
        </p:nvSpPr>
        <p:spPr>
          <a:xfrm>
            <a:off x="1535113" y="4467225"/>
            <a:ext cx="1489075" cy="1400175"/>
          </a:xfrm>
          <a:prstGeom prst="flowChartConnector">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16200000" scaled="1"/>
            <a:tileRect/>
          </a:grad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200" b="1" dirty="0">
                <a:cs typeface="Arial" pitchFamily="34" charset="0"/>
              </a:rPr>
              <a:t>Informed, Health Literate, Activated Patient and Family</a:t>
            </a:r>
          </a:p>
        </p:txBody>
      </p:sp>
      <p:sp>
        <p:nvSpPr>
          <p:cNvPr id="9" name="Oval 8"/>
          <p:cNvSpPr/>
          <p:nvPr/>
        </p:nvSpPr>
        <p:spPr>
          <a:xfrm>
            <a:off x="1112838" y="2797175"/>
            <a:ext cx="6997700" cy="1568450"/>
          </a:xfrm>
          <a:prstGeom prst="ellipse">
            <a:avLst/>
          </a:prstGeom>
          <a:gradFill flip="none" rotWithShape="1">
            <a:gsLst>
              <a:gs pos="0">
                <a:srgbClr val="CC99FF">
                  <a:shade val="30000"/>
                  <a:satMod val="115000"/>
                </a:srgbClr>
              </a:gs>
              <a:gs pos="50000">
                <a:srgbClr val="CC99FF">
                  <a:shade val="67500"/>
                  <a:satMod val="115000"/>
                </a:srgbClr>
              </a:gs>
              <a:gs pos="100000">
                <a:srgbClr val="CC99FF">
                  <a:shade val="100000"/>
                  <a:satMod val="115000"/>
                </a:srgbClr>
              </a:gs>
            </a:gsLst>
            <a:lin ang="16200000" scaled="1"/>
            <a:tileRect/>
          </a:gradFill>
          <a:ln/>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dirty="0">
              <a:solidFill>
                <a:schemeClr val="tx1"/>
              </a:solidFill>
            </a:endParaRPr>
          </a:p>
        </p:txBody>
      </p:sp>
      <p:sp>
        <p:nvSpPr>
          <p:cNvPr id="20" name="Left-Right Arrow 19"/>
          <p:cNvSpPr/>
          <p:nvPr/>
        </p:nvSpPr>
        <p:spPr>
          <a:xfrm>
            <a:off x="3024188" y="4972050"/>
            <a:ext cx="3073400" cy="233363"/>
          </a:xfrm>
          <a:prstGeom prst="leftRightArrow">
            <a:avLst/>
          </a:prstGeom>
          <a:solidFill>
            <a:schemeClr val="bg1">
              <a:lumMod val="50000"/>
            </a:schemeClr>
          </a:solidFill>
          <a:ln>
            <a:noFill/>
          </a:ln>
          <a:effectLst/>
        </p:spPr>
        <p:style>
          <a:lnRef idx="1">
            <a:schemeClr val="dk1"/>
          </a:lnRef>
          <a:fillRef idx="3">
            <a:schemeClr val="dk1"/>
          </a:fillRef>
          <a:effectRef idx="2">
            <a:schemeClr val="dk1"/>
          </a:effectRef>
          <a:fontRef idx="minor">
            <a:schemeClr val="lt1"/>
          </a:fontRef>
        </p:style>
        <p:txBody>
          <a:bodyPr anchor="ctr"/>
          <a:lstStyle/>
          <a:p>
            <a:pPr algn="ctr">
              <a:defRPr/>
            </a:pPr>
            <a:endParaRPr lang="en-US" dirty="0"/>
          </a:p>
        </p:txBody>
      </p:sp>
      <p:sp>
        <p:nvSpPr>
          <p:cNvPr id="23" name="Oval 22"/>
          <p:cNvSpPr/>
          <p:nvPr/>
        </p:nvSpPr>
        <p:spPr>
          <a:xfrm>
            <a:off x="2992438" y="1146175"/>
            <a:ext cx="5483225" cy="1754188"/>
          </a:xfrm>
          <a:prstGeom prst="ellipse">
            <a:avLst/>
          </a:prstGeom>
          <a:gradFill flip="none" rotWithShape="1">
            <a:gsLst>
              <a:gs pos="0">
                <a:srgbClr val="009900">
                  <a:tint val="66000"/>
                  <a:satMod val="160000"/>
                </a:srgbClr>
              </a:gs>
              <a:gs pos="50000">
                <a:srgbClr val="009900">
                  <a:tint val="44500"/>
                  <a:satMod val="160000"/>
                </a:srgbClr>
              </a:gs>
              <a:gs pos="100000">
                <a:srgbClr val="009900">
                  <a:tint val="23500"/>
                  <a:satMod val="160000"/>
                </a:srgb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3324" name="TextBox 23"/>
          <p:cNvSpPr txBox="1">
            <a:spLocks noChangeArrowheads="1"/>
          </p:cNvSpPr>
          <p:nvPr/>
        </p:nvSpPr>
        <p:spPr bwMode="auto">
          <a:xfrm>
            <a:off x="3276600" y="2293938"/>
            <a:ext cx="2389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dirty="0">
                <a:latin typeface="Arial" charset="0"/>
                <a:cs typeface="Arial" charset="0"/>
              </a:rPr>
              <a:t>Self-Management Support</a:t>
            </a:r>
          </a:p>
        </p:txBody>
      </p:sp>
      <p:sp>
        <p:nvSpPr>
          <p:cNvPr id="13325" name="TextBox 24"/>
          <p:cNvSpPr txBox="1">
            <a:spLocks noChangeArrowheads="1"/>
          </p:cNvSpPr>
          <p:nvPr/>
        </p:nvSpPr>
        <p:spPr bwMode="auto">
          <a:xfrm>
            <a:off x="1414463" y="3048000"/>
            <a:ext cx="195421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100" b="1" dirty="0">
                <a:latin typeface="Arial" charset="0"/>
                <a:cs typeface="Arial" charset="0"/>
              </a:rPr>
              <a:t>Apply </a:t>
            </a:r>
          </a:p>
          <a:p>
            <a:pPr algn="ctr"/>
            <a:r>
              <a:rPr lang="en-US" sz="1100" b="1" dirty="0">
                <a:latin typeface="Arial" charset="0"/>
                <a:cs typeface="Arial" charset="0"/>
              </a:rPr>
              <a:t>Improvement methods</a:t>
            </a:r>
          </a:p>
        </p:txBody>
      </p:sp>
      <p:sp>
        <p:nvSpPr>
          <p:cNvPr id="13326" name="TextBox 25"/>
          <p:cNvSpPr txBox="1">
            <a:spLocks noChangeArrowheads="1"/>
          </p:cNvSpPr>
          <p:nvPr/>
        </p:nvSpPr>
        <p:spPr bwMode="auto">
          <a:xfrm>
            <a:off x="5511800" y="2201863"/>
            <a:ext cx="1747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dirty="0">
                <a:latin typeface="Arial" charset="0"/>
                <a:cs typeface="Arial" charset="0"/>
              </a:rPr>
              <a:t>Shared </a:t>
            </a:r>
            <a:br>
              <a:rPr lang="en-US" sz="1200" b="1" dirty="0">
                <a:latin typeface="Arial" charset="0"/>
                <a:cs typeface="Arial" charset="0"/>
              </a:rPr>
            </a:br>
            <a:r>
              <a:rPr lang="en-US" sz="1200" b="1" dirty="0">
                <a:latin typeface="Arial" charset="0"/>
                <a:cs typeface="Arial" charset="0"/>
              </a:rPr>
              <a:t>Decision-making</a:t>
            </a:r>
          </a:p>
        </p:txBody>
      </p:sp>
      <p:sp>
        <p:nvSpPr>
          <p:cNvPr id="13327" name="TextBox 26"/>
          <p:cNvSpPr txBox="1">
            <a:spLocks noChangeArrowheads="1"/>
          </p:cNvSpPr>
          <p:nvPr/>
        </p:nvSpPr>
        <p:spPr bwMode="auto">
          <a:xfrm>
            <a:off x="6721475" y="1893888"/>
            <a:ext cx="1892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dirty="0">
                <a:latin typeface="Arial" charset="0"/>
                <a:cs typeface="Arial" charset="0"/>
              </a:rPr>
              <a:t>Health Information Systems</a:t>
            </a:r>
          </a:p>
        </p:txBody>
      </p:sp>
      <p:sp>
        <p:nvSpPr>
          <p:cNvPr id="13328" name="TextBox 27"/>
          <p:cNvSpPr txBox="1">
            <a:spLocks noChangeArrowheads="1"/>
          </p:cNvSpPr>
          <p:nvPr/>
        </p:nvSpPr>
        <p:spPr bwMode="auto">
          <a:xfrm>
            <a:off x="2598738" y="2995613"/>
            <a:ext cx="40608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600" dirty="0">
                <a:solidFill>
                  <a:srgbClr val="000000"/>
                </a:solidFill>
                <a:latin typeface="Arial" charset="0"/>
                <a:cs typeface="Arial" charset="0"/>
              </a:rPr>
              <a:t>Strategies for </a:t>
            </a:r>
            <a:br>
              <a:rPr lang="en-US" sz="1600" dirty="0">
                <a:solidFill>
                  <a:srgbClr val="000000"/>
                </a:solidFill>
                <a:latin typeface="Arial" charset="0"/>
                <a:cs typeface="Arial" charset="0"/>
              </a:rPr>
            </a:br>
            <a:r>
              <a:rPr lang="en-US" sz="1600" dirty="0">
                <a:solidFill>
                  <a:srgbClr val="000000"/>
                </a:solidFill>
                <a:latin typeface="Arial" charset="0"/>
                <a:cs typeface="Arial" charset="0"/>
              </a:rPr>
              <a:t>Health Literate Organizations</a:t>
            </a:r>
          </a:p>
        </p:txBody>
      </p:sp>
      <p:sp>
        <p:nvSpPr>
          <p:cNvPr id="13329" name="TextBox 28"/>
          <p:cNvSpPr txBox="1">
            <a:spLocks noChangeArrowheads="1"/>
          </p:cNvSpPr>
          <p:nvPr/>
        </p:nvSpPr>
        <p:spPr bwMode="auto">
          <a:xfrm>
            <a:off x="5853113" y="3040063"/>
            <a:ext cx="19827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100" b="1" dirty="0">
                <a:latin typeface="Arial" charset="0"/>
                <a:cs typeface="Arial" charset="0"/>
              </a:rPr>
              <a:t>Link to </a:t>
            </a:r>
            <a:br>
              <a:rPr lang="en-US" sz="1100" b="1" dirty="0">
                <a:latin typeface="Arial" charset="0"/>
                <a:cs typeface="Arial" charset="0"/>
              </a:rPr>
            </a:br>
            <a:r>
              <a:rPr lang="en-US" sz="1100" b="1" dirty="0">
                <a:latin typeface="Arial" charset="0"/>
                <a:cs typeface="Arial" charset="0"/>
              </a:rPr>
              <a:t>supportive systems</a:t>
            </a:r>
          </a:p>
        </p:txBody>
      </p:sp>
      <p:sp>
        <p:nvSpPr>
          <p:cNvPr id="13330" name="TextBox 29"/>
          <p:cNvSpPr txBox="1">
            <a:spLocks noChangeArrowheads="1"/>
          </p:cNvSpPr>
          <p:nvPr/>
        </p:nvSpPr>
        <p:spPr bwMode="auto">
          <a:xfrm>
            <a:off x="1560513" y="3529013"/>
            <a:ext cx="16621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100" b="1" dirty="0">
                <a:latin typeface="Arial" charset="0"/>
                <a:cs typeface="Arial" charset="0"/>
              </a:rPr>
              <a:t>Improve verbal interaction</a:t>
            </a:r>
          </a:p>
        </p:txBody>
      </p:sp>
      <p:sp>
        <p:nvSpPr>
          <p:cNvPr id="13331" name="TextBox 31"/>
          <p:cNvSpPr txBox="1">
            <a:spLocks noChangeArrowheads="1"/>
          </p:cNvSpPr>
          <p:nvPr/>
        </p:nvSpPr>
        <p:spPr bwMode="auto">
          <a:xfrm>
            <a:off x="3898900" y="3848100"/>
            <a:ext cx="1555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100" b="1" dirty="0">
                <a:latin typeface="Arial" charset="0"/>
                <a:cs typeface="Arial" charset="0"/>
              </a:rPr>
              <a:t>Improve written communication</a:t>
            </a:r>
          </a:p>
        </p:txBody>
      </p:sp>
      <p:sp>
        <p:nvSpPr>
          <p:cNvPr id="13332" name="TextBox 32"/>
          <p:cNvSpPr txBox="1">
            <a:spLocks noChangeArrowheads="1"/>
          </p:cNvSpPr>
          <p:nvPr/>
        </p:nvSpPr>
        <p:spPr bwMode="auto">
          <a:xfrm>
            <a:off x="5665788" y="3581400"/>
            <a:ext cx="248761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100" b="1" dirty="0">
                <a:latin typeface="Arial" charset="0"/>
                <a:cs typeface="Arial" charset="0"/>
              </a:rPr>
              <a:t>Engage patients as partners in care and improvement efforts</a:t>
            </a:r>
          </a:p>
        </p:txBody>
      </p:sp>
      <p:sp>
        <p:nvSpPr>
          <p:cNvPr id="13333" name="TextBox 34"/>
          <p:cNvSpPr txBox="1">
            <a:spLocks noChangeArrowheads="1"/>
          </p:cNvSpPr>
          <p:nvPr/>
        </p:nvSpPr>
        <p:spPr bwMode="auto">
          <a:xfrm>
            <a:off x="3496461" y="1735030"/>
            <a:ext cx="17478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dirty="0">
                <a:latin typeface="Arial" charset="0"/>
                <a:cs typeface="Arial" charset="0"/>
              </a:rPr>
              <a:t>Delivery System Design</a:t>
            </a:r>
          </a:p>
        </p:txBody>
      </p:sp>
      <p:sp>
        <p:nvSpPr>
          <p:cNvPr id="13334" name="TextBox 35"/>
          <p:cNvSpPr txBox="1">
            <a:spLocks noChangeArrowheads="1"/>
          </p:cNvSpPr>
          <p:nvPr/>
        </p:nvSpPr>
        <p:spPr bwMode="auto">
          <a:xfrm>
            <a:off x="908050" y="1398588"/>
            <a:ext cx="28114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600" b="1" dirty="0">
                <a:latin typeface="Arial" charset="0"/>
                <a:cs typeface="Arial" charset="0"/>
              </a:rPr>
              <a:t>Community Partners</a:t>
            </a:r>
          </a:p>
        </p:txBody>
      </p:sp>
      <p:sp>
        <p:nvSpPr>
          <p:cNvPr id="13335" name="TextBox 36"/>
          <p:cNvSpPr txBox="1">
            <a:spLocks noChangeArrowheads="1"/>
          </p:cNvSpPr>
          <p:nvPr/>
        </p:nvSpPr>
        <p:spPr bwMode="auto">
          <a:xfrm>
            <a:off x="1130300" y="1671638"/>
            <a:ext cx="24177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i="1">
                <a:latin typeface="Arial" charset="0"/>
                <a:cs typeface="Arial" charset="0"/>
              </a:rPr>
              <a:t>Resources and Policies</a:t>
            </a:r>
          </a:p>
        </p:txBody>
      </p:sp>
      <p:sp>
        <p:nvSpPr>
          <p:cNvPr id="13336" name="TextBox 37"/>
          <p:cNvSpPr txBox="1">
            <a:spLocks noChangeArrowheads="1"/>
          </p:cNvSpPr>
          <p:nvPr/>
        </p:nvSpPr>
        <p:spPr bwMode="auto">
          <a:xfrm>
            <a:off x="4202113" y="1223963"/>
            <a:ext cx="3517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600" b="1" dirty="0">
                <a:latin typeface="Arial" charset="0"/>
                <a:cs typeface="Arial" charset="0"/>
              </a:rPr>
              <a:t>Health Literate Systems</a:t>
            </a:r>
          </a:p>
        </p:txBody>
      </p:sp>
      <p:sp>
        <p:nvSpPr>
          <p:cNvPr id="13337" name="TextBox 38"/>
          <p:cNvSpPr txBox="1">
            <a:spLocks noChangeArrowheads="1"/>
          </p:cNvSpPr>
          <p:nvPr/>
        </p:nvSpPr>
        <p:spPr bwMode="auto">
          <a:xfrm>
            <a:off x="4562475" y="1474788"/>
            <a:ext cx="28765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i="1" dirty="0">
                <a:latin typeface="Arial" charset="0"/>
                <a:cs typeface="Arial" charset="0"/>
              </a:rPr>
              <a:t>Organization of Health Care</a:t>
            </a:r>
          </a:p>
        </p:txBody>
      </p:sp>
      <p:pic>
        <p:nvPicPr>
          <p:cNvPr id="40" name="Picture 39" descr="MC900439612.PNG"/>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535347" y="1885805"/>
            <a:ext cx="1555943" cy="622377"/>
          </a:xfrm>
          <a:prstGeom prst="rect">
            <a:avLst/>
          </a:prstGeom>
        </p:spPr>
      </p:pic>
      <p:sp>
        <p:nvSpPr>
          <p:cNvPr id="2" name="Rectangle 1"/>
          <p:cNvSpPr/>
          <p:nvPr/>
        </p:nvSpPr>
        <p:spPr>
          <a:xfrm>
            <a:off x="1535347" y="6067997"/>
            <a:ext cx="6011501" cy="291828"/>
          </a:xfrm>
          <a:prstGeom prst="rect">
            <a:avLst/>
          </a:prstGeom>
          <a:solidFill>
            <a:srgbClr val="FF0000"/>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solidFill>
                  <a:schemeClr val="bg2"/>
                </a:solidFill>
                <a:cs typeface="Arial" pitchFamily="34" charset="0"/>
              </a:rPr>
              <a:t>Improved</a:t>
            </a:r>
            <a:r>
              <a:rPr lang="en-US" dirty="0">
                <a:solidFill>
                  <a:schemeClr val="bg2"/>
                </a:solidFill>
                <a:latin typeface="Arial Narrow"/>
                <a:cs typeface="Arial Narrow"/>
              </a:rPr>
              <a:t> </a:t>
            </a:r>
            <a:r>
              <a:rPr lang="en-US" dirty="0">
                <a:solidFill>
                  <a:schemeClr val="bg2"/>
                </a:solidFill>
                <a:cs typeface="Arial" pitchFamily="34" charset="0"/>
              </a:rPr>
              <a:t>Outcomes</a:t>
            </a:r>
          </a:p>
        </p:txBody>
      </p:sp>
      <p:pic>
        <p:nvPicPr>
          <p:cNvPr id="13343" name="Picture 4"/>
          <p:cNvPicPr>
            <a:picLocks noChangeAspect="1" noChangeArrowheads="1"/>
          </p:cNvPicPr>
          <p:nvPr/>
        </p:nvPicPr>
        <p:blipFill>
          <a:blip r:embed="rId5">
            <a:extLst>
              <a:ext uri="{28A0092B-C50C-407E-A947-70E740481C1C}">
                <a14:useLocalDpi xmlns:a14="http://schemas.microsoft.com/office/drawing/2010/main" val="0"/>
              </a:ext>
            </a:extLst>
          </a:blip>
          <a:srcRect l="11319" t="11665" r="34834" b="47594"/>
          <a:stretch>
            <a:fillRect/>
          </a:stretch>
        </p:blipFill>
        <p:spPr bwMode="auto">
          <a:xfrm>
            <a:off x="2641600" y="4318000"/>
            <a:ext cx="3894138" cy="177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Isosceles Triangle 45"/>
          <p:cNvSpPr/>
          <p:nvPr/>
        </p:nvSpPr>
        <p:spPr>
          <a:xfrm rot="2990242">
            <a:off x="6359525" y="4078288"/>
            <a:ext cx="234950" cy="431800"/>
          </a:xfrm>
          <a:prstGeom prst="triangle">
            <a:avLst/>
          </a:prstGeom>
          <a:ln>
            <a:noFill/>
          </a:ln>
          <a:effectLst/>
        </p:spPr>
        <p:style>
          <a:lnRef idx="1">
            <a:schemeClr val="dk1"/>
          </a:lnRef>
          <a:fillRef idx="2">
            <a:schemeClr val="dk1"/>
          </a:fillRef>
          <a:effectRef idx="1">
            <a:schemeClr val="dk1"/>
          </a:effectRef>
          <a:fontRef idx="minor">
            <a:schemeClr val="dk1"/>
          </a:fontRef>
        </p:style>
        <p:txBody>
          <a:bodyPr anchor="ctr"/>
          <a:lstStyle/>
          <a:p>
            <a:pPr algn="ctr">
              <a:defRPr/>
            </a:pPr>
            <a:endParaRPr lang="en-US" dirty="0"/>
          </a:p>
        </p:txBody>
      </p:sp>
      <p:sp>
        <p:nvSpPr>
          <p:cNvPr id="47" name="Isosceles Triangle 46"/>
          <p:cNvSpPr/>
          <p:nvPr/>
        </p:nvSpPr>
        <p:spPr>
          <a:xfrm rot="19080108">
            <a:off x="2374900" y="4171950"/>
            <a:ext cx="414338" cy="242888"/>
          </a:xfrm>
          <a:prstGeom prst="triangle">
            <a:avLst/>
          </a:prstGeom>
          <a:ln>
            <a:noFill/>
          </a:ln>
          <a:effectLst/>
        </p:spPr>
        <p:style>
          <a:lnRef idx="1">
            <a:schemeClr val="dk1"/>
          </a:lnRef>
          <a:fillRef idx="2">
            <a:schemeClr val="dk1"/>
          </a:fillRef>
          <a:effectRef idx="1">
            <a:schemeClr val="dk1"/>
          </a:effectRef>
          <a:fontRef idx="minor">
            <a:schemeClr val="dk1"/>
          </a:fontRef>
        </p:style>
        <p:txBody>
          <a:bodyPr anchor="ctr"/>
          <a:lstStyle/>
          <a:p>
            <a:pPr algn="ctr">
              <a:defRPr/>
            </a:pPr>
            <a:endParaRPr lang="en-US" dirty="0"/>
          </a:p>
        </p:txBody>
      </p:sp>
      <p:sp>
        <p:nvSpPr>
          <p:cNvPr id="21" name="Connector 20"/>
          <p:cNvSpPr/>
          <p:nvPr/>
        </p:nvSpPr>
        <p:spPr>
          <a:xfrm>
            <a:off x="3511550" y="4745038"/>
            <a:ext cx="2120900" cy="627062"/>
          </a:xfrm>
          <a:prstGeom prst="flowChartConnector">
            <a:avLst/>
          </a:prstGeom>
          <a:solidFill>
            <a:schemeClr val="tx1">
              <a:lumMod val="95000"/>
              <a:lumOff val="5000"/>
            </a:schemeClr>
          </a:solidFill>
          <a:ln>
            <a:solidFill>
              <a:srgbClr val="FFC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b="1" dirty="0">
                <a:solidFill>
                  <a:schemeClr val="bg2"/>
                </a:solidFill>
                <a:cs typeface="Arial" pitchFamily="34" charset="0"/>
              </a:rPr>
              <a:t>Productive</a:t>
            </a:r>
            <a:r>
              <a:rPr lang="en-US" sz="1600" b="1" dirty="0">
                <a:solidFill>
                  <a:schemeClr val="bg2"/>
                </a:solidFill>
                <a:latin typeface="Arial Narrow"/>
                <a:cs typeface="Arial Narrow"/>
              </a:rPr>
              <a:t> Interactions</a:t>
            </a:r>
          </a:p>
        </p:txBody>
      </p:sp>
      <p:sp>
        <p:nvSpPr>
          <p:cNvPr id="34" name="Connector 15"/>
          <p:cNvSpPr/>
          <p:nvPr/>
        </p:nvSpPr>
        <p:spPr>
          <a:xfrm>
            <a:off x="6099175" y="4389438"/>
            <a:ext cx="1489075" cy="1398587"/>
          </a:xfrm>
          <a:prstGeom prst="flowChartConnector">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16200000" scaled="1"/>
            <a:tileRect/>
          </a:grad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200" b="1" dirty="0">
                <a:cs typeface="Arial" pitchFamily="34" charset="0"/>
              </a:rPr>
              <a:t>Prepared, Proactive, Health Literate, Health Care Team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13</a:t>
            </a:fld>
            <a:endParaRPr lang="en-US" dirty="0">
              <a:solidFill>
                <a:schemeClr val="tx1"/>
              </a:solidFill>
            </a:endParaRPr>
          </a:p>
        </p:txBody>
      </p:sp>
      <p:sp>
        <p:nvSpPr>
          <p:cNvPr id="5" name="TextBox 4"/>
          <p:cNvSpPr txBox="1"/>
          <p:nvPr/>
        </p:nvSpPr>
        <p:spPr>
          <a:xfrm>
            <a:off x="1676400" y="2819400"/>
            <a:ext cx="6096000" cy="1107996"/>
          </a:xfrm>
          <a:prstGeom prst="rect">
            <a:avLst/>
          </a:prstGeom>
          <a:noFill/>
        </p:spPr>
        <p:txBody>
          <a:bodyPr wrap="square" rtlCol="0">
            <a:spAutoFit/>
          </a:bodyPr>
          <a:lstStyle/>
          <a:p>
            <a:pPr algn="ctr"/>
            <a:r>
              <a:rPr lang="en-US" sz="6600" b="1" dirty="0" smtClean="0"/>
              <a:t>Questions?</a:t>
            </a:r>
            <a:endParaRPr lang="en-US" sz="6600" b="1" dirty="0"/>
          </a:p>
        </p:txBody>
      </p:sp>
    </p:spTree>
    <p:extLst>
      <p:ext uri="{BB962C8B-B14F-4D97-AF65-F5344CB8AC3E}">
        <p14:creationId xmlns:p14="http://schemas.microsoft.com/office/powerpoint/2010/main" val="114953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3400" y="304800"/>
            <a:ext cx="7985125" cy="923925"/>
          </a:xfrm>
        </p:spPr>
        <p:txBody>
          <a:bodyPr/>
          <a:lstStyle/>
          <a:p>
            <a:pPr eaLnBrk="1" hangingPunct="1">
              <a:defRPr/>
            </a:pPr>
            <a:r>
              <a:rPr lang="en-US" sz="4800" dirty="0" smtClean="0">
                <a:effectLst>
                  <a:outerShdw blurRad="38100" dist="38100" dir="2700000" algn="tl">
                    <a:srgbClr val="000000">
                      <a:alpha val="43137"/>
                    </a:srgbClr>
                  </a:outerShdw>
                </a:effectLst>
                <a:latin typeface="+mn-lt"/>
              </a:rPr>
              <a:t>What is Health Literacy?</a:t>
            </a:r>
          </a:p>
        </p:txBody>
      </p:sp>
      <p:sp>
        <p:nvSpPr>
          <p:cNvPr id="58371" name="Rectangle 3"/>
          <p:cNvSpPr>
            <a:spLocks noGrp="1" noChangeArrowheads="1"/>
          </p:cNvSpPr>
          <p:nvPr>
            <p:ph idx="1"/>
          </p:nvPr>
        </p:nvSpPr>
        <p:spPr>
          <a:xfrm>
            <a:off x="685800" y="1828800"/>
            <a:ext cx="7496175" cy="3124200"/>
          </a:xfrm>
        </p:spPr>
        <p:txBody>
          <a:bodyPr>
            <a:normAutofit fontScale="85000" lnSpcReduction="10000"/>
          </a:bodyPr>
          <a:lstStyle/>
          <a:p>
            <a:pPr eaLnBrk="1" hangingPunct="1">
              <a:buFontTx/>
              <a:buNone/>
              <a:defRPr/>
            </a:pPr>
            <a:r>
              <a:rPr lang="en-US" b="1" dirty="0" smtClean="0"/>
              <a:t>	</a:t>
            </a:r>
            <a:r>
              <a:rPr lang="en-US" sz="4200" b="1" dirty="0" smtClean="0"/>
              <a:t>The degree to which individuals have the capacity to obtain, process, and understand basic  health information and services needed to make appropriate health decisions.</a:t>
            </a:r>
          </a:p>
        </p:txBody>
      </p:sp>
      <p:sp>
        <p:nvSpPr>
          <p:cNvPr id="35844" name="Text Box 5"/>
          <p:cNvSpPr txBox="1">
            <a:spLocks noChangeArrowheads="1"/>
          </p:cNvSpPr>
          <p:nvPr/>
        </p:nvSpPr>
        <p:spPr bwMode="auto">
          <a:xfrm>
            <a:off x="1190625" y="5334000"/>
            <a:ext cx="71151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000">
                <a:solidFill>
                  <a:schemeClr val="bg1"/>
                </a:solidFill>
              </a:rPr>
              <a:t>Health Literacy: A Prescription to End Confusion.</a:t>
            </a:r>
          </a:p>
          <a:p>
            <a:pPr eaLnBrk="1" hangingPunct="1"/>
            <a:r>
              <a:rPr lang="en-US" altLang="en-US" sz="2000">
                <a:solidFill>
                  <a:schemeClr val="bg1"/>
                </a:solidFill>
              </a:rPr>
              <a:t>Institute of Medicine. 2004</a:t>
            </a:r>
          </a:p>
        </p:txBody>
      </p:sp>
      <p:sp>
        <p:nvSpPr>
          <p:cNvPr id="2" name="Slide Number Placeholder 1"/>
          <p:cNvSpPr>
            <a:spLocks noGrp="1"/>
          </p:cNvSpPr>
          <p:nvPr>
            <p:ph type="sldNum" sz="quarter" idx="10"/>
          </p:nvPr>
        </p:nvSpPr>
        <p:spPr/>
        <p:txBody>
          <a:bodyPr/>
          <a:lstStyle/>
          <a:p>
            <a:pPr>
              <a:defRPr/>
            </a:pPr>
            <a:fld id="{A0320A8B-1564-4A67-894F-190E73879526}" type="slidenum">
              <a:rPr lang="en-US" smtClean="0"/>
              <a:pPr>
                <a:defRPr/>
              </a:pPr>
              <a:t>2</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381000"/>
            <a:ext cx="8686800" cy="1219200"/>
          </a:xfrm>
        </p:spPr>
        <p:txBody>
          <a:bodyPr/>
          <a:lstStyle/>
          <a:p>
            <a:pPr eaLnBrk="1" hangingPunct="1"/>
            <a:r>
              <a:rPr lang="en-US" altLang="en-US" sz="4000" b="1" dirty="0" smtClean="0">
                <a:latin typeface="Arial" charset="0"/>
                <a:cs typeface="Arial" charset="0"/>
              </a:rPr>
              <a:t>Why is Health Literacy Important?</a:t>
            </a:r>
          </a:p>
        </p:txBody>
      </p:sp>
      <p:sp>
        <p:nvSpPr>
          <p:cNvPr id="30723" name="Rectangle 3"/>
          <p:cNvSpPr>
            <a:spLocks noGrp="1" noChangeArrowheads="1"/>
          </p:cNvSpPr>
          <p:nvPr>
            <p:ph type="body" idx="1"/>
          </p:nvPr>
        </p:nvSpPr>
        <p:spPr>
          <a:xfrm>
            <a:off x="990600" y="1828800"/>
            <a:ext cx="7467600" cy="4051300"/>
          </a:xfrm>
        </p:spPr>
        <p:txBody>
          <a:bodyPr/>
          <a:lstStyle/>
          <a:p>
            <a:pPr eaLnBrk="1" hangingPunct="1">
              <a:spcBef>
                <a:spcPts val="1438"/>
              </a:spcBef>
            </a:pPr>
            <a:r>
              <a:rPr lang="en-US" altLang="en-US" b="1" dirty="0" smtClean="0">
                <a:latin typeface="Arial" charset="0"/>
                <a:cs typeface="Arial" charset="0"/>
              </a:rPr>
              <a:t>Institute of Medicine’s </a:t>
            </a:r>
            <a:r>
              <a:rPr lang="en-US" altLang="en-US" b="1" u="sng" dirty="0" smtClean="0">
                <a:latin typeface="Arial" charset="0"/>
                <a:cs typeface="Arial" charset="0"/>
              </a:rPr>
              <a:t>To Err is Human: Building a Safer Health System</a:t>
            </a:r>
            <a:r>
              <a:rPr lang="en-US" altLang="en-US" b="1" dirty="0" smtClean="0">
                <a:latin typeface="Arial" charset="0"/>
                <a:cs typeface="Arial" charset="0"/>
              </a:rPr>
              <a:t> (2000)</a:t>
            </a:r>
          </a:p>
          <a:p>
            <a:pPr eaLnBrk="1" hangingPunct="1">
              <a:spcBef>
                <a:spcPts val="1438"/>
              </a:spcBef>
            </a:pPr>
            <a:r>
              <a:rPr lang="en-US" altLang="en-US" b="1" dirty="0" smtClean="0">
                <a:latin typeface="Arial" charset="0"/>
                <a:cs typeface="Arial" charset="0"/>
              </a:rPr>
              <a:t>IOM’s </a:t>
            </a:r>
            <a:r>
              <a:rPr lang="en-US" altLang="en-US" b="1" u="sng" dirty="0" smtClean="0">
                <a:latin typeface="Arial" charset="0"/>
                <a:cs typeface="Arial" charset="0"/>
              </a:rPr>
              <a:t>Crossing the Quality Chasm: A new Health System for the  21</a:t>
            </a:r>
            <a:r>
              <a:rPr lang="en-US" altLang="en-US" b="1" u="sng" baseline="30000" dirty="0" smtClean="0">
                <a:latin typeface="Arial" charset="0"/>
                <a:cs typeface="Arial" charset="0"/>
              </a:rPr>
              <a:t>st</a:t>
            </a:r>
            <a:r>
              <a:rPr lang="en-US" altLang="en-US" b="1" u="sng" dirty="0" smtClean="0">
                <a:latin typeface="Arial" charset="0"/>
                <a:cs typeface="Arial" charset="0"/>
              </a:rPr>
              <a:t> Century</a:t>
            </a:r>
            <a:r>
              <a:rPr lang="en-US" altLang="en-US" b="1" dirty="0" smtClean="0">
                <a:latin typeface="Arial" charset="0"/>
                <a:cs typeface="Arial" charset="0"/>
              </a:rPr>
              <a:t> (2001)</a:t>
            </a:r>
          </a:p>
          <a:p>
            <a:pPr lvl="1" eaLnBrk="1" hangingPunct="1"/>
            <a:r>
              <a:rPr lang="en-US" altLang="en-US" b="1" dirty="0" smtClean="0">
                <a:latin typeface="Arial" charset="0"/>
                <a:cs typeface="Arial" charset="0"/>
              </a:rPr>
              <a:t>Recommended systematic identification of priority areas for quality improvement</a:t>
            </a:r>
          </a:p>
          <a:p>
            <a:pPr eaLnBrk="1" hangingPunct="1">
              <a:spcBef>
                <a:spcPts val="1438"/>
              </a:spcBef>
            </a:pPr>
            <a:r>
              <a:rPr lang="en-US" altLang="en-US" b="1" dirty="0" smtClean="0">
                <a:latin typeface="Arial" charset="0"/>
                <a:cs typeface="Arial" charset="0"/>
              </a:rPr>
              <a:t>Committee charged with generating a list of 15-20 candidate areas </a:t>
            </a:r>
          </a:p>
          <a:p>
            <a:pPr eaLnBrk="1" hangingPunct="1">
              <a:spcBef>
                <a:spcPts val="1438"/>
              </a:spcBef>
            </a:pPr>
            <a:endParaRPr lang="en-US" altLang="en-US" b="1" u="sng" dirty="0" smtClean="0">
              <a:latin typeface="Arial" charset="0"/>
              <a:cs typeface="Arial" charset="0"/>
            </a:endParaRPr>
          </a:p>
        </p:txBody>
      </p:sp>
      <p:sp>
        <p:nvSpPr>
          <p:cNvPr id="30724" name="Text Box 4"/>
          <p:cNvSpPr txBox="1">
            <a:spLocks noChangeArrowheads="1"/>
          </p:cNvSpPr>
          <p:nvPr/>
        </p:nvSpPr>
        <p:spPr bwMode="auto">
          <a:xfrm>
            <a:off x="2667000" y="6019800"/>
            <a:ext cx="4411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a:solidFill>
                  <a:schemeClr val="bg1"/>
                </a:solidFill>
              </a:rPr>
              <a:t>http://www.ahrq.gov/qual/iompriorities.htm</a:t>
            </a:r>
          </a:p>
        </p:txBody>
      </p:sp>
      <p:sp>
        <p:nvSpPr>
          <p:cNvPr id="2" name="Slide Number Placeholder 1"/>
          <p:cNvSpPr>
            <a:spLocks noGrp="1"/>
          </p:cNvSpPr>
          <p:nvPr>
            <p:ph type="sldNum" sz="quarter" idx="10"/>
          </p:nvPr>
        </p:nvSpPr>
        <p:spPr/>
        <p:txBody>
          <a:bodyPr/>
          <a:lstStyle/>
          <a:p>
            <a:pPr>
              <a:defRPr/>
            </a:pPr>
            <a:fld id="{A0320A8B-1564-4A67-894F-190E73879526}" type="slidenum">
              <a:rPr lang="en-US" smtClean="0"/>
              <a:pPr>
                <a:defRPr/>
              </a:pPr>
              <a:t>3</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152400" y="152400"/>
            <a:ext cx="8839200" cy="1295400"/>
          </a:xfrm>
        </p:spPr>
        <p:txBody>
          <a:bodyPr/>
          <a:lstStyle/>
          <a:p>
            <a:pPr eaLnBrk="1" hangingPunct="1"/>
            <a:r>
              <a:rPr lang="en-US" altLang="en-US" sz="3200" b="1" dirty="0" smtClean="0">
                <a:latin typeface="Arial" charset="0"/>
                <a:cs typeface="Arial" charset="0"/>
              </a:rPr>
              <a:t>Institute of Medicine </a:t>
            </a:r>
            <a:r>
              <a:rPr lang="en-US" altLang="en-US" sz="2800" b="1" dirty="0" smtClean="0">
                <a:latin typeface="Arial" charset="0"/>
                <a:cs typeface="Arial" charset="0"/>
              </a:rPr>
              <a:t>Priorities Areas for National Action: Transforming Health Care Quality</a:t>
            </a:r>
          </a:p>
        </p:txBody>
      </p:sp>
      <p:sp>
        <p:nvSpPr>
          <p:cNvPr id="33795" name="Rectangle 3"/>
          <p:cNvSpPr>
            <a:spLocks noGrp="1" noChangeArrowheads="1"/>
          </p:cNvSpPr>
          <p:nvPr>
            <p:ph type="body" idx="4294967295"/>
          </p:nvPr>
        </p:nvSpPr>
        <p:spPr>
          <a:xfrm>
            <a:off x="4800600" y="2667000"/>
            <a:ext cx="3886200" cy="2057400"/>
          </a:xfrm>
          <a:solidFill>
            <a:schemeClr val="bg1"/>
          </a:solidFill>
          <a:ln>
            <a:solidFill>
              <a:schemeClr val="bg1"/>
            </a:solidFill>
          </a:ln>
        </p:spPr>
        <p:txBody>
          <a:bodyPr/>
          <a:lstStyle/>
          <a:p>
            <a:pPr eaLnBrk="1" hangingPunct="1"/>
            <a:r>
              <a:rPr lang="en-US" altLang="en-US" sz="2800" b="1" dirty="0" smtClean="0">
                <a:latin typeface="Arial" charset="0"/>
                <a:cs typeface="Arial" charset="0"/>
              </a:rPr>
              <a:t>Self-management/</a:t>
            </a:r>
          </a:p>
          <a:p>
            <a:pPr eaLnBrk="1" hangingPunct="1">
              <a:buFontTx/>
              <a:buNone/>
            </a:pPr>
            <a:r>
              <a:rPr lang="en-US" altLang="en-US" sz="2800" b="1" dirty="0" smtClean="0">
                <a:latin typeface="Arial" charset="0"/>
                <a:cs typeface="Arial" charset="0"/>
              </a:rPr>
              <a:t>	Health Literacy</a:t>
            </a:r>
          </a:p>
          <a:p>
            <a:pPr eaLnBrk="1" hangingPunct="1">
              <a:buFontTx/>
              <a:buNone/>
            </a:pPr>
            <a:endParaRPr lang="en-US" altLang="en-US" sz="2800" b="1" dirty="0" smtClean="0">
              <a:latin typeface="Arial" charset="0"/>
              <a:cs typeface="Arial" charset="0"/>
            </a:endParaRPr>
          </a:p>
          <a:p>
            <a:pPr eaLnBrk="1" hangingPunct="1"/>
            <a:r>
              <a:rPr lang="en-US" altLang="en-US" sz="2800" b="1" dirty="0" smtClean="0">
                <a:latin typeface="Arial" charset="0"/>
                <a:cs typeface="Arial" charset="0"/>
              </a:rPr>
              <a:t>Care Coordination</a:t>
            </a:r>
          </a:p>
        </p:txBody>
      </p:sp>
      <p:pic>
        <p:nvPicPr>
          <p:cNvPr id="337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76400"/>
            <a:ext cx="4343400" cy="424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0DD357A7-ECB3-4AFF-BC2F-5D060494BA92}" type="slidenum">
              <a:rPr lang="en-US" smtClean="0"/>
              <a:pPr>
                <a:defRPr/>
              </a:pPr>
              <a:t>4</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76200"/>
            <a:ext cx="9144000" cy="369332"/>
          </a:xfrm>
          <a:prstGeom prst="rect">
            <a:avLst/>
          </a:prstGeom>
          <a:noFill/>
        </p:spPr>
        <p:txBody>
          <a:bodyPr wrap="square" rtlCol="0">
            <a:spAutoFit/>
          </a:bodyPr>
          <a:lstStyle/>
          <a:p>
            <a:pPr algn="ctr"/>
            <a:r>
              <a:rPr lang="en-US" b="1" dirty="0" smtClean="0"/>
              <a:t>The Cycle of Crisis Care: A Patient’s Experience</a:t>
            </a:r>
            <a:endParaRPr lang="en-US" b="1" dirty="0"/>
          </a:p>
        </p:txBody>
      </p:sp>
      <p:cxnSp>
        <p:nvCxnSpPr>
          <p:cNvPr id="14" name="Straight Connector 13"/>
          <p:cNvCxnSpPr/>
          <p:nvPr/>
        </p:nvCxnSpPr>
        <p:spPr>
          <a:xfrm>
            <a:off x="4953000" y="6096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5" idx="0"/>
          </p:cNvCxnSpPr>
          <p:nvPr/>
        </p:nvCxnSpPr>
        <p:spPr>
          <a:xfrm>
            <a:off x="6858000" y="6096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657600" y="381000"/>
            <a:ext cx="1371600" cy="53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Sick patient seeks medical help</a:t>
            </a:r>
            <a:endParaRPr lang="en-US" sz="1050" b="1" dirty="0">
              <a:solidFill>
                <a:schemeClr val="tx1"/>
              </a:solidFill>
            </a:endParaRPr>
          </a:p>
        </p:txBody>
      </p:sp>
      <p:cxnSp>
        <p:nvCxnSpPr>
          <p:cNvPr id="21" name="Straight Arrow Connector 20"/>
          <p:cNvCxnSpPr/>
          <p:nvPr/>
        </p:nvCxnSpPr>
        <p:spPr>
          <a:xfrm>
            <a:off x="6858000" y="152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172200" y="9144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Staff at doctor’s office ask patient to complete complex, confusing forms</a:t>
            </a:r>
            <a:endParaRPr lang="en-US" sz="1050" b="1" dirty="0">
              <a:solidFill>
                <a:schemeClr val="tx1"/>
              </a:solidFill>
            </a:endParaRPr>
          </a:p>
        </p:txBody>
      </p:sp>
      <p:sp>
        <p:nvSpPr>
          <p:cNvPr id="27" name="Rectangle 26"/>
          <p:cNvSpPr/>
          <p:nvPr/>
        </p:nvSpPr>
        <p:spPr>
          <a:xfrm>
            <a:off x="6172200" y="4343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does not confirm patient’s understanding</a:t>
            </a:r>
            <a:endParaRPr lang="en-US" sz="1050" b="1" dirty="0">
              <a:solidFill>
                <a:schemeClr val="tx1"/>
              </a:solidFill>
            </a:endParaRPr>
          </a:p>
        </p:txBody>
      </p:sp>
      <p:cxnSp>
        <p:nvCxnSpPr>
          <p:cNvPr id="28" name="Straight Connector 27"/>
          <p:cNvCxnSpPr/>
          <p:nvPr/>
        </p:nvCxnSpPr>
        <p:spPr>
          <a:xfrm>
            <a:off x="6858000" y="4038600"/>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172200" y="2057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explains patient’s condition and treatment plan using medical jargon</a:t>
            </a:r>
            <a:endParaRPr lang="en-US" sz="1050" b="1" dirty="0">
              <a:solidFill>
                <a:schemeClr val="tx1"/>
              </a:solidFill>
            </a:endParaRPr>
          </a:p>
        </p:txBody>
      </p:sp>
      <p:cxnSp>
        <p:nvCxnSpPr>
          <p:cNvPr id="31" name="Straight Connector 30"/>
          <p:cNvCxnSpPr/>
          <p:nvPr/>
        </p:nvCxnSpPr>
        <p:spPr>
          <a:xfrm>
            <a:off x="6858000" y="5257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5715000" y="54102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3962400" y="54102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343400" y="49530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Staff send patient home with a complicated set of written instructions</a:t>
            </a:r>
            <a:endParaRPr lang="en-US" sz="1050" b="1" dirty="0">
              <a:solidFill>
                <a:schemeClr val="tx1"/>
              </a:solidFill>
            </a:endParaRPr>
          </a:p>
        </p:txBody>
      </p:sp>
      <p:cxnSp>
        <p:nvCxnSpPr>
          <p:cNvPr id="41" name="Straight Arrow Connector 40"/>
          <p:cNvCxnSpPr/>
          <p:nvPr/>
        </p:nvCxnSpPr>
        <p:spPr>
          <a:xfrm flipV="1">
            <a:off x="1447800" y="52578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447800" y="5410200"/>
            <a:ext cx="1219200" cy="0"/>
          </a:xfrm>
          <a:prstGeom prst="line">
            <a:avLst/>
          </a:prstGeom>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4323347" y="6229551"/>
            <a:ext cx="228600" cy="228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70" name="Rectangle 69"/>
          <p:cNvSpPr/>
          <p:nvPr/>
        </p:nvSpPr>
        <p:spPr>
          <a:xfrm>
            <a:off x="4304497" y="5959740"/>
            <a:ext cx="228600" cy="2286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71" name="Rectangle 70"/>
          <p:cNvSpPr/>
          <p:nvPr/>
        </p:nvSpPr>
        <p:spPr>
          <a:xfrm>
            <a:off x="4324549" y="6500976"/>
            <a:ext cx="228600" cy="228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38" name="Rectangle 37"/>
          <p:cNvSpPr/>
          <p:nvPr/>
        </p:nvSpPr>
        <p:spPr>
          <a:xfrm>
            <a:off x="2590800" y="49530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No one follows up with patient</a:t>
            </a:r>
            <a:endParaRPr lang="en-US" sz="1050" b="1" dirty="0">
              <a:solidFill>
                <a:schemeClr val="tx1"/>
              </a:solidFill>
            </a:endParaRPr>
          </a:p>
        </p:txBody>
      </p:sp>
      <p:sp>
        <p:nvSpPr>
          <p:cNvPr id="73" name="TextBox 72"/>
          <p:cNvSpPr txBox="1"/>
          <p:nvPr/>
        </p:nvSpPr>
        <p:spPr>
          <a:xfrm>
            <a:off x="4531894" y="5867400"/>
            <a:ext cx="2630906" cy="338554"/>
          </a:xfrm>
          <a:prstGeom prst="rect">
            <a:avLst/>
          </a:prstGeom>
          <a:noFill/>
        </p:spPr>
        <p:txBody>
          <a:bodyPr wrap="square" rtlCol="0">
            <a:spAutoFit/>
          </a:bodyPr>
          <a:lstStyle/>
          <a:p>
            <a:endParaRPr lang="en-US" sz="450" b="1" dirty="0" smtClean="0"/>
          </a:p>
          <a:p>
            <a:r>
              <a:rPr lang="en-US" sz="1100" b="1" dirty="0" smtClean="0"/>
              <a:t>Direct action by doctor</a:t>
            </a:r>
            <a:endParaRPr lang="en-US" sz="1100" b="1" dirty="0"/>
          </a:p>
        </p:txBody>
      </p:sp>
      <p:sp>
        <p:nvSpPr>
          <p:cNvPr id="74" name="TextBox 73"/>
          <p:cNvSpPr txBox="1"/>
          <p:nvPr/>
        </p:nvSpPr>
        <p:spPr>
          <a:xfrm>
            <a:off x="4495800" y="6138446"/>
            <a:ext cx="2743200" cy="361637"/>
          </a:xfrm>
          <a:prstGeom prst="rect">
            <a:avLst/>
          </a:prstGeom>
          <a:noFill/>
        </p:spPr>
        <p:txBody>
          <a:bodyPr wrap="square" rtlCol="0">
            <a:spAutoFit/>
          </a:bodyPr>
          <a:lstStyle/>
          <a:p>
            <a:endParaRPr lang="en-US" sz="450" b="1" dirty="0" smtClean="0"/>
          </a:p>
          <a:p>
            <a:endParaRPr lang="en-US" sz="200" b="1" dirty="0" smtClean="0"/>
          </a:p>
          <a:p>
            <a:r>
              <a:rPr lang="en-US" sz="1100" b="1" dirty="0" smtClean="0"/>
              <a:t>Direct action by office or hospital staff</a:t>
            </a:r>
            <a:endParaRPr lang="en-US" sz="1100" b="1" dirty="0"/>
          </a:p>
        </p:txBody>
      </p:sp>
      <p:sp>
        <p:nvSpPr>
          <p:cNvPr id="75" name="TextBox 74"/>
          <p:cNvSpPr txBox="1"/>
          <p:nvPr/>
        </p:nvSpPr>
        <p:spPr>
          <a:xfrm>
            <a:off x="4581222" y="6407618"/>
            <a:ext cx="2648953" cy="407804"/>
          </a:xfrm>
          <a:prstGeom prst="rect">
            <a:avLst/>
          </a:prstGeom>
          <a:noFill/>
        </p:spPr>
        <p:txBody>
          <a:bodyPr wrap="square" rtlCol="0">
            <a:spAutoFit/>
          </a:bodyPr>
          <a:lstStyle/>
          <a:p>
            <a:endParaRPr lang="en-US" sz="450" b="1" dirty="0" smtClean="0"/>
          </a:p>
          <a:p>
            <a:endParaRPr lang="en-US" sz="200" b="1" dirty="0" smtClean="0"/>
          </a:p>
          <a:p>
            <a:endParaRPr lang="en-US" sz="300" b="1" dirty="0" smtClean="0"/>
          </a:p>
          <a:p>
            <a:r>
              <a:rPr lang="en-US" sz="1100" b="1" dirty="0" smtClean="0"/>
              <a:t>Effect on patient</a:t>
            </a:r>
            <a:endParaRPr lang="en-US" sz="1100" b="1" dirty="0"/>
          </a:p>
        </p:txBody>
      </p:sp>
      <p:sp>
        <p:nvSpPr>
          <p:cNvPr id="79" name="TextBox 78"/>
          <p:cNvSpPr txBox="1"/>
          <p:nvPr/>
        </p:nvSpPr>
        <p:spPr>
          <a:xfrm>
            <a:off x="7086600" y="6400800"/>
            <a:ext cx="1447800" cy="230832"/>
          </a:xfrm>
          <a:prstGeom prst="rect">
            <a:avLst/>
          </a:prstGeom>
          <a:noFill/>
        </p:spPr>
        <p:txBody>
          <a:bodyPr wrap="square" rtlCol="0">
            <a:spAutoFit/>
          </a:bodyPr>
          <a:lstStyle/>
          <a:p>
            <a:r>
              <a:rPr lang="en-US" sz="900" b="1" dirty="0" smtClean="0"/>
              <a:t>SOURCE</a:t>
            </a:r>
            <a:r>
              <a:rPr lang="en-US" sz="900" dirty="0" smtClean="0"/>
              <a:t> </a:t>
            </a:r>
            <a:r>
              <a:rPr lang="en-US" sz="900" b="1" dirty="0" smtClean="0"/>
              <a:t>Authors</a:t>
            </a:r>
            <a:r>
              <a:rPr lang="en-US" sz="900" dirty="0" smtClean="0"/>
              <a:t>’ analysis.</a:t>
            </a:r>
            <a:endParaRPr lang="en-US" sz="900" dirty="0"/>
          </a:p>
        </p:txBody>
      </p:sp>
      <p:cxnSp>
        <p:nvCxnSpPr>
          <p:cNvPr id="44" name="Straight Arrow Connector 43"/>
          <p:cNvCxnSpPr/>
          <p:nvPr/>
        </p:nvCxnSpPr>
        <p:spPr>
          <a:xfrm>
            <a:off x="1447800" y="152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447800" y="40386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1447800" y="2971800"/>
            <a:ext cx="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1981200" y="609600"/>
            <a:ext cx="1371600" cy="6858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Patient is discharged, and no one follows up with patient</a:t>
            </a:r>
            <a:endParaRPr lang="en-US" sz="1050" b="1" dirty="0">
              <a:solidFill>
                <a:schemeClr val="tx1"/>
              </a:solidFill>
            </a:endParaRPr>
          </a:p>
        </p:txBody>
      </p:sp>
      <p:sp>
        <p:nvSpPr>
          <p:cNvPr id="46" name="Rectangle 45"/>
          <p:cNvSpPr/>
          <p:nvPr/>
        </p:nvSpPr>
        <p:spPr>
          <a:xfrm>
            <a:off x="762000" y="3200400"/>
            <a:ext cx="1371600" cy="914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Patient’s condition gets worse, and patient goes to the emergency department</a:t>
            </a:r>
            <a:endParaRPr lang="en-US" sz="1050" b="1" dirty="0">
              <a:solidFill>
                <a:schemeClr val="tx1"/>
              </a:solidFill>
            </a:endParaRPr>
          </a:p>
        </p:txBody>
      </p:sp>
      <p:sp>
        <p:nvSpPr>
          <p:cNvPr id="49" name="Rectangle 48"/>
          <p:cNvSpPr/>
          <p:nvPr/>
        </p:nvSpPr>
        <p:spPr>
          <a:xfrm>
            <a:off x="751974" y="4316931"/>
            <a:ext cx="1371600" cy="914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Patient takes medicines incorrectly and does not follow up on appointments</a:t>
            </a:r>
            <a:endParaRPr lang="en-US" sz="1050" b="1" dirty="0">
              <a:solidFill>
                <a:schemeClr val="tx1"/>
              </a:solidFill>
            </a:endParaRPr>
          </a:p>
        </p:txBody>
      </p:sp>
      <p:cxnSp>
        <p:nvCxnSpPr>
          <p:cNvPr id="64" name="Straight Connector 63"/>
          <p:cNvCxnSpPr/>
          <p:nvPr/>
        </p:nvCxnSpPr>
        <p:spPr>
          <a:xfrm>
            <a:off x="1447800" y="1447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858000" y="2971800"/>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172200" y="3200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writes multiple prescriptions and referrals for tests</a:t>
            </a:r>
            <a:endParaRPr lang="en-US" sz="1050" b="1" dirty="0">
              <a:solidFill>
                <a:schemeClr val="tx1"/>
              </a:solidFill>
            </a:endParaRPr>
          </a:p>
        </p:txBody>
      </p:sp>
      <p:cxnSp>
        <p:nvCxnSpPr>
          <p:cNvPr id="72" name="Straight Arrow Connector 71"/>
          <p:cNvCxnSpPr/>
          <p:nvPr/>
        </p:nvCxnSpPr>
        <p:spPr>
          <a:xfrm flipV="1">
            <a:off x="2667000" y="12954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447800" y="144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3505200" y="609600"/>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62000" y="1524000"/>
            <a:ext cx="1371600" cy="14478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Hospital staff give patient a new treatment plan, referrals, and prescriptions; staff do not confirm patient’s understanding</a:t>
            </a:r>
            <a:endParaRPr lang="en-US" sz="1050" b="1" dirty="0">
              <a:solidFill>
                <a:schemeClr val="tx1"/>
              </a:solidFill>
            </a:endParaRPr>
          </a:p>
        </p:txBody>
      </p:sp>
      <p:cxnSp>
        <p:nvCxnSpPr>
          <p:cNvPr id="83" name="Straight Connector 82"/>
          <p:cNvCxnSpPr/>
          <p:nvPr/>
        </p:nvCxnSpPr>
        <p:spPr>
          <a:xfrm>
            <a:off x="3505200" y="6096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352800" y="9144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048000" y="1295400"/>
            <a:ext cx="0" cy="2362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a:off x="2133600" y="36576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14438"/>
            <a:ext cx="9144000" cy="400110"/>
          </a:xfrm>
          <a:prstGeom prst="rect">
            <a:avLst/>
          </a:prstGeom>
          <a:noFill/>
        </p:spPr>
        <p:txBody>
          <a:bodyPr wrap="square" rtlCol="0">
            <a:spAutoFit/>
          </a:bodyPr>
          <a:lstStyle/>
          <a:p>
            <a:pPr algn="ctr"/>
            <a:r>
              <a:rPr lang="en-US" sz="2000" b="1" dirty="0" smtClean="0"/>
              <a:t>Health-Literate Care: A Patient’s Experience</a:t>
            </a:r>
            <a:endParaRPr lang="en-US" sz="2000" b="1" dirty="0"/>
          </a:p>
        </p:txBody>
      </p:sp>
      <p:cxnSp>
        <p:nvCxnSpPr>
          <p:cNvPr id="14" name="Straight Connector 13"/>
          <p:cNvCxnSpPr/>
          <p:nvPr/>
        </p:nvCxnSpPr>
        <p:spPr>
          <a:xfrm>
            <a:off x="4953000" y="6096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5" idx="0"/>
          </p:cNvCxnSpPr>
          <p:nvPr/>
        </p:nvCxnSpPr>
        <p:spPr>
          <a:xfrm>
            <a:off x="6858000" y="6096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657600" y="381000"/>
            <a:ext cx="1371600" cy="53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Sick patient seeks medical help</a:t>
            </a:r>
            <a:endParaRPr lang="en-US" sz="1050" b="1" dirty="0">
              <a:solidFill>
                <a:schemeClr val="tx1"/>
              </a:solidFill>
            </a:endParaRPr>
          </a:p>
        </p:txBody>
      </p:sp>
      <p:cxnSp>
        <p:nvCxnSpPr>
          <p:cNvPr id="21" name="Straight Arrow Connector 20"/>
          <p:cNvCxnSpPr/>
          <p:nvPr/>
        </p:nvCxnSpPr>
        <p:spPr>
          <a:xfrm>
            <a:off x="6858000" y="152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172200" y="9144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Scheduler reminds patient about what to bring to office visit</a:t>
            </a:r>
            <a:endParaRPr lang="en-US" sz="1050" b="1" dirty="0">
              <a:solidFill>
                <a:schemeClr val="tx1"/>
              </a:solidFill>
            </a:endParaRPr>
          </a:p>
        </p:txBody>
      </p:sp>
      <p:sp>
        <p:nvSpPr>
          <p:cNvPr id="22" name="Rectangle 21"/>
          <p:cNvSpPr/>
          <p:nvPr/>
        </p:nvSpPr>
        <p:spPr>
          <a:xfrm>
            <a:off x="6172200" y="3200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As part of assessment, doctor listens to patient describe symptoms</a:t>
            </a:r>
            <a:endParaRPr lang="en-US" sz="1050" b="1" dirty="0">
              <a:solidFill>
                <a:schemeClr val="tx1"/>
              </a:solidFill>
            </a:endParaRPr>
          </a:p>
        </p:txBody>
      </p:sp>
      <p:sp>
        <p:nvSpPr>
          <p:cNvPr id="27" name="Rectangle 26"/>
          <p:cNvSpPr/>
          <p:nvPr/>
        </p:nvSpPr>
        <p:spPr>
          <a:xfrm>
            <a:off x="6172200" y="4343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describes patient’s condition using easy-to-understand terms</a:t>
            </a:r>
            <a:endParaRPr lang="en-US" sz="1050" b="1" dirty="0">
              <a:solidFill>
                <a:schemeClr val="tx1"/>
              </a:solidFill>
            </a:endParaRPr>
          </a:p>
        </p:txBody>
      </p:sp>
      <p:cxnSp>
        <p:nvCxnSpPr>
          <p:cNvPr id="28" name="Straight Connector 27"/>
          <p:cNvCxnSpPr/>
          <p:nvPr/>
        </p:nvCxnSpPr>
        <p:spPr>
          <a:xfrm>
            <a:off x="6858000" y="40386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858000" y="2667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172200" y="20574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Staff at doctor’s office give patient simple forms and offer to help with filling them out </a:t>
            </a:r>
            <a:endParaRPr lang="en-US" sz="1050" b="1" dirty="0">
              <a:solidFill>
                <a:schemeClr val="tx1"/>
              </a:solidFill>
            </a:endParaRPr>
          </a:p>
        </p:txBody>
      </p:sp>
      <p:cxnSp>
        <p:nvCxnSpPr>
          <p:cNvPr id="31" name="Straight Connector 30"/>
          <p:cNvCxnSpPr/>
          <p:nvPr/>
        </p:nvCxnSpPr>
        <p:spPr>
          <a:xfrm>
            <a:off x="6858000" y="5257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5715000" y="54102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3962400" y="54102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343400" y="49530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discusses treatment options with patient and solicits questions</a:t>
            </a:r>
            <a:endParaRPr lang="en-US" sz="1050" b="1" dirty="0">
              <a:solidFill>
                <a:schemeClr val="tx1"/>
              </a:solidFill>
            </a:endParaRPr>
          </a:p>
        </p:txBody>
      </p:sp>
      <p:sp>
        <p:nvSpPr>
          <p:cNvPr id="40" name="Rectangle 39"/>
          <p:cNvSpPr/>
          <p:nvPr/>
        </p:nvSpPr>
        <p:spPr>
          <a:xfrm>
            <a:off x="762000" y="43434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Doctor and patient agree on treatment plan</a:t>
            </a:r>
            <a:endParaRPr lang="en-US" sz="1050" b="1" dirty="0">
              <a:solidFill>
                <a:schemeClr val="tx1"/>
              </a:solidFill>
            </a:endParaRPr>
          </a:p>
        </p:txBody>
      </p:sp>
      <p:cxnSp>
        <p:nvCxnSpPr>
          <p:cNvPr id="41" name="Straight Arrow Connector 40"/>
          <p:cNvCxnSpPr/>
          <p:nvPr/>
        </p:nvCxnSpPr>
        <p:spPr>
          <a:xfrm flipV="1">
            <a:off x="1447800" y="52578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447800" y="54102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0" idx="0"/>
            <a:endCxn id="47" idx="2"/>
          </p:cNvCxnSpPr>
          <p:nvPr/>
        </p:nvCxnSpPr>
        <p:spPr>
          <a:xfrm flipV="1">
            <a:off x="1447800" y="41148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1447800" y="25146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762000" y="2743200"/>
            <a:ext cx="1371600" cy="1371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Nurse gives patient a simple handout and basic tools to use in complying with treatment; staff help plan appointments</a:t>
            </a:r>
            <a:endParaRPr lang="en-US" sz="1050" b="1" dirty="0">
              <a:solidFill>
                <a:schemeClr val="tx1"/>
              </a:solidFill>
            </a:endParaRPr>
          </a:p>
        </p:txBody>
      </p:sp>
      <p:cxnSp>
        <p:nvCxnSpPr>
          <p:cNvPr id="55" name="Straight Connector 54"/>
          <p:cNvCxnSpPr/>
          <p:nvPr/>
        </p:nvCxnSpPr>
        <p:spPr>
          <a:xfrm>
            <a:off x="1447800" y="1371600"/>
            <a:ext cx="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762000" y="1600200"/>
            <a:ext cx="1371600" cy="914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Staff at doctor’s office follow up regularly with patient</a:t>
            </a:r>
            <a:endParaRPr lang="en-US" sz="1050" b="1" dirty="0">
              <a:solidFill>
                <a:schemeClr val="tx1"/>
              </a:solidFill>
            </a:endParaRPr>
          </a:p>
        </p:txBody>
      </p:sp>
      <p:cxnSp>
        <p:nvCxnSpPr>
          <p:cNvPr id="62" name="Straight Connector 61"/>
          <p:cNvCxnSpPr/>
          <p:nvPr/>
        </p:nvCxnSpPr>
        <p:spPr>
          <a:xfrm>
            <a:off x="2133600" y="2057400"/>
            <a:ext cx="1905000" cy="0"/>
          </a:xfrm>
          <a:prstGeom prst="line">
            <a:avLst/>
          </a:prstGeom>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3124200" y="1828800"/>
            <a:ext cx="1371600" cy="53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Patient is not feeling well</a:t>
            </a:r>
            <a:endParaRPr lang="en-US" sz="1200" b="1" dirty="0">
              <a:solidFill>
                <a:schemeClr val="tx1"/>
              </a:solidFill>
            </a:endParaRPr>
          </a:p>
        </p:txBody>
      </p:sp>
      <p:cxnSp>
        <p:nvCxnSpPr>
          <p:cNvPr id="63" name="Straight Arrow Connector 62"/>
          <p:cNvCxnSpPr/>
          <p:nvPr/>
        </p:nvCxnSpPr>
        <p:spPr>
          <a:xfrm>
            <a:off x="3810000" y="3657600"/>
            <a:ext cx="2362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810000" y="2362200"/>
            <a:ext cx="0" cy="1295400"/>
          </a:xfrm>
          <a:prstGeom prst="line">
            <a:avLst/>
          </a:prstGeom>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4229100" y="6258566"/>
            <a:ext cx="228600" cy="228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70" name="Rectangle 69"/>
          <p:cNvSpPr/>
          <p:nvPr/>
        </p:nvSpPr>
        <p:spPr>
          <a:xfrm>
            <a:off x="4229100" y="5947209"/>
            <a:ext cx="228600" cy="2286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71" name="Rectangle 70"/>
          <p:cNvSpPr/>
          <p:nvPr/>
        </p:nvSpPr>
        <p:spPr>
          <a:xfrm>
            <a:off x="4229100" y="6487166"/>
            <a:ext cx="228600" cy="228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38" name="Rectangle 37"/>
          <p:cNvSpPr/>
          <p:nvPr/>
        </p:nvSpPr>
        <p:spPr>
          <a:xfrm>
            <a:off x="2590800" y="4953000"/>
            <a:ext cx="1371600" cy="9144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Doctor and patient agree on treatment plan</a:t>
            </a:r>
            <a:endParaRPr lang="en-US" sz="1200" b="1" dirty="0">
              <a:solidFill>
                <a:schemeClr val="tx1"/>
              </a:solidFill>
            </a:endParaRPr>
          </a:p>
        </p:txBody>
      </p:sp>
      <p:sp>
        <p:nvSpPr>
          <p:cNvPr id="73" name="TextBox 72"/>
          <p:cNvSpPr txBox="1"/>
          <p:nvPr/>
        </p:nvSpPr>
        <p:spPr>
          <a:xfrm>
            <a:off x="4505425" y="5867400"/>
            <a:ext cx="2590800" cy="338554"/>
          </a:xfrm>
          <a:prstGeom prst="rect">
            <a:avLst/>
          </a:prstGeom>
          <a:noFill/>
        </p:spPr>
        <p:txBody>
          <a:bodyPr wrap="square" rtlCol="0">
            <a:spAutoFit/>
          </a:bodyPr>
          <a:lstStyle/>
          <a:p>
            <a:endParaRPr lang="en-US" sz="450" b="1" dirty="0" smtClean="0"/>
          </a:p>
          <a:p>
            <a:r>
              <a:rPr lang="en-US" sz="1100" b="1" dirty="0" smtClean="0"/>
              <a:t>Direct action by doctor</a:t>
            </a:r>
            <a:endParaRPr lang="en-US" sz="1100" b="1" dirty="0"/>
          </a:p>
        </p:txBody>
      </p:sp>
      <p:sp>
        <p:nvSpPr>
          <p:cNvPr id="74" name="TextBox 73"/>
          <p:cNvSpPr txBox="1"/>
          <p:nvPr/>
        </p:nvSpPr>
        <p:spPr>
          <a:xfrm>
            <a:off x="4457700" y="6191563"/>
            <a:ext cx="4648200" cy="361637"/>
          </a:xfrm>
          <a:prstGeom prst="rect">
            <a:avLst/>
          </a:prstGeom>
          <a:noFill/>
        </p:spPr>
        <p:txBody>
          <a:bodyPr wrap="square" rtlCol="0">
            <a:spAutoFit/>
          </a:bodyPr>
          <a:lstStyle/>
          <a:p>
            <a:endParaRPr lang="en-US" sz="450" b="1" dirty="0" smtClean="0"/>
          </a:p>
          <a:p>
            <a:endParaRPr lang="en-US" sz="200" b="1" dirty="0" smtClean="0"/>
          </a:p>
          <a:p>
            <a:r>
              <a:rPr lang="en-US" sz="1100" b="1" dirty="0" smtClean="0"/>
              <a:t>Direct action by office or hospital staff</a:t>
            </a:r>
            <a:endParaRPr lang="en-US" sz="1100" b="1" dirty="0"/>
          </a:p>
        </p:txBody>
      </p:sp>
      <p:sp>
        <p:nvSpPr>
          <p:cNvPr id="75" name="TextBox 74"/>
          <p:cNvSpPr txBox="1"/>
          <p:nvPr/>
        </p:nvSpPr>
        <p:spPr>
          <a:xfrm>
            <a:off x="4457700" y="6349298"/>
            <a:ext cx="2590800" cy="407804"/>
          </a:xfrm>
          <a:prstGeom prst="rect">
            <a:avLst/>
          </a:prstGeom>
          <a:noFill/>
        </p:spPr>
        <p:txBody>
          <a:bodyPr wrap="square" rtlCol="0">
            <a:spAutoFit/>
          </a:bodyPr>
          <a:lstStyle/>
          <a:p>
            <a:endParaRPr lang="en-US" sz="450" b="1" dirty="0" smtClean="0"/>
          </a:p>
          <a:p>
            <a:endParaRPr lang="en-US" sz="200" b="1" dirty="0" smtClean="0"/>
          </a:p>
          <a:p>
            <a:endParaRPr lang="en-US" sz="300" b="1" dirty="0" smtClean="0"/>
          </a:p>
          <a:p>
            <a:r>
              <a:rPr lang="en-US" sz="1100" b="1" dirty="0" smtClean="0"/>
              <a:t>Effect on patient</a:t>
            </a:r>
            <a:endParaRPr lang="en-US" sz="1100" b="1" dirty="0"/>
          </a:p>
        </p:txBody>
      </p:sp>
      <p:sp>
        <p:nvSpPr>
          <p:cNvPr id="54" name="Rectangle 53"/>
          <p:cNvSpPr/>
          <p:nvPr/>
        </p:nvSpPr>
        <p:spPr>
          <a:xfrm>
            <a:off x="762000" y="914400"/>
            <a:ext cx="1371600" cy="53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Patient’s condition is being well managed</a:t>
            </a:r>
            <a:endParaRPr lang="en-US" sz="1050" b="1" dirty="0">
              <a:solidFill>
                <a:schemeClr val="tx1"/>
              </a:solidFill>
            </a:endParaRPr>
          </a:p>
        </p:txBody>
      </p:sp>
      <p:sp>
        <p:nvSpPr>
          <p:cNvPr id="79" name="TextBox 78"/>
          <p:cNvSpPr txBox="1"/>
          <p:nvPr/>
        </p:nvSpPr>
        <p:spPr>
          <a:xfrm>
            <a:off x="7086600" y="6400800"/>
            <a:ext cx="1447800" cy="230832"/>
          </a:xfrm>
          <a:prstGeom prst="rect">
            <a:avLst/>
          </a:prstGeom>
          <a:noFill/>
        </p:spPr>
        <p:txBody>
          <a:bodyPr wrap="square" rtlCol="0">
            <a:spAutoFit/>
          </a:bodyPr>
          <a:lstStyle/>
          <a:p>
            <a:r>
              <a:rPr lang="en-US" sz="900" b="1" dirty="0" smtClean="0"/>
              <a:t>SOURCE</a:t>
            </a:r>
            <a:r>
              <a:rPr lang="en-US" sz="900" dirty="0" smtClean="0"/>
              <a:t> </a:t>
            </a:r>
            <a:r>
              <a:rPr lang="en-US" sz="900" b="1" dirty="0" smtClean="0"/>
              <a:t>Authors</a:t>
            </a:r>
            <a:r>
              <a:rPr lang="en-US" sz="900" dirty="0" smtClean="0"/>
              <a:t>’ analysis.</a:t>
            </a:r>
            <a:endParaRPr lang="en-US" sz="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Autofit/>
          </a:bodyPr>
          <a:lstStyle/>
          <a:p>
            <a:r>
              <a:rPr lang="en-US" sz="2000" b="1" dirty="0" smtClean="0"/>
              <a:t>NATIONAL  ACTION PLAN TO IMPROVE HEALTH LITERACY:  UNIFIED HEALTH LITERACY GOALS AND STRATEGIES</a:t>
            </a:r>
            <a:br>
              <a:rPr lang="en-US" sz="2000" b="1" dirty="0" smtClean="0"/>
            </a:br>
            <a:r>
              <a:rPr lang="en-US" sz="2000" b="1" dirty="0" smtClean="0"/>
              <a:t>                                        </a:t>
            </a:r>
            <a:endParaRPr lang="en-US" sz="2000" b="1" dirty="0"/>
          </a:p>
        </p:txBody>
      </p:sp>
      <p:sp>
        <p:nvSpPr>
          <p:cNvPr id="3" name="Content Placeholder 2"/>
          <p:cNvSpPr>
            <a:spLocks noGrp="1"/>
          </p:cNvSpPr>
          <p:nvPr>
            <p:ph idx="1"/>
          </p:nvPr>
        </p:nvSpPr>
        <p:spPr>
          <a:xfrm>
            <a:off x="332873" y="1397268"/>
            <a:ext cx="8229600" cy="4572000"/>
          </a:xfrm>
        </p:spPr>
        <p:txBody>
          <a:bodyPr/>
          <a:lstStyle/>
          <a:p>
            <a:pPr>
              <a:buNone/>
            </a:pPr>
            <a:r>
              <a:rPr lang="en-US" sz="1800" b="1" dirty="0" smtClean="0"/>
              <a:t>   </a:t>
            </a:r>
          </a:p>
          <a:p>
            <a:pPr>
              <a:buNone/>
            </a:pPr>
            <a:r>
              <a:rPr lang="en-US" sz="1800" b="1" dirty="0" smtClean="0"/>
              <a:t> TWO PRINCIPLES:</a:t>
            </a:r>
          </a:p>
          <a:p>
            <a:pPr>
              <a:buNone/>
            </a:pPr>
            <a:endParaRPr lang="en-US" sz="1800" b="1" dirty="0" smtClean="0"/>
          </a:p>
          <a:p>
            <a:pPr>
              <a:buNone/>
            </a:pPr>
            <a:r>
              <a:rPr lang="en-US" sz="1800" b="1" dirty="0" smtClean="0"/>
              <a:t>   1.  ALL PEOPLE HAVE THE RIGHT TO HEALTH INFORMATION THAT HELPS THEM MAKE INFORMED DECISIONS;</a:t>
            </a:r>
          </a:p>
          <a:p>
            <a:pPr>
              <a:buNone/>
            </a:pPr>
            <a:endParaRPr lang="en-US" sz="1800" b="1" dirty="0" smtClean="0"/>
          </a:p>
          <a:p>
            <a:pPr>
              <a:buNone/>
            </a:pPr>
            <a:r>
              <a:rPr lang="en-US" sz="1800" b="1" dirty="0" smtClean="0"/>
              <a:t>   2.   HEALTH SERVICES SHOULD BE DELIVERED IN WAYS THAT ARE UNDERSTANDABLE  AND LEAD TO HEALTH, LONGEVITY AND GOOD QUALITY OF LIFE.</a:t>
            </a:r>
          </a:p>
          <a:p>
            <a:pPr>
              <a:buNone/>
            </a:pPr>
            <a:r>
              <a:rPr lang="en-US" sz="1800" b="1" dirty="0" smtClean="0"/>
              <a:t>  </a:t>
            </a:r>
          </a:p>
          <a:p>
            <a:pPr>
              <a:buNone/>
            </a:pPr>
            <a:r>
              <a:rPr lang="en-US" sz="1800" b="1" dirty="0" smtClean="0"/>
              <a:t> PLAIN WRITING ACT OF 2010</a:t>
            </a:r>
          </a:p>
          <a:p>
            <a:pPr>
              <a:buNone/>
            </a:pPr>
            <a:endParaRPr lang="en-US" sz="1800" b="1" dirty="0" smtClean="0"/>
          </a:p>
          <a:p>
            <a:pPr>
              <a:buNone/>
            </a:pPr>
            <a:r>
              <a:rPr lang="en-US" sz="1800" b="1" dirty="0" smtClean="0"/>
              <a:t>        REQUIRES FEDERAL AGENCIES TO WRITE DOCUMENTS CLEARLY SO THAT THE PUBLIC CAN UNDERSTAND AND USE THEM.</a:t>
            </a:r>
            <a:endParaRPr lang="en-US" sz="1800" b="1" dirty="0"/>
          </a:p>
        </p:txBody>
      </p:sp>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7</a:t>
            </a:fld>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8</a:t>
            </a:fld>
            <a:endParaRPr lang="en-US" dirty="0">
              <a:solidFill>
                <a:schemeClr val="tx1"/>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613" y="1143000"/>
            <a:ext cx="8746774"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5900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0320A8B-1564-4A67-894F-190E73879526}" type="slidenum">
              <a:rPr lang="en-US" smtClean="0"/>
              <a:pPr>
                <a:defRPr/>
              </a:pPr>
              <a:t>9</a:t>
            </a:fld>
            <a:endParaRPr lang="en-US" dirty="0">
              <a:solidFill>
                <a:schemeClr val="tx1"/>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611903"/>
            <a:ext cx="7162800" cy="5634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3212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HC PPT Templat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DE0C9A-E7EA-4130-A638-8C6570FF0C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QHC PPT Template</Template>
  <TotalTime>0</TotalTime>
  <Words>1071</Words>
  <Application>Microsoft Office PowerPoint</Application>
  <PresentationFormat>On-screen Show (4:3)</PresentationFormat>
  <Paragraphs>144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Narrow</vt:lpstr>
      <vt:lpstr>Calibri</vt:lpstr>
      <vt:lpstr>QHC PPT Template</vt:lpstr>
      <vt:lpstr>PowerPoint Presentation</vt:lpstr>
      <vt:lpstr>What is Health Literacy?</vt:lpstr>
      <vt:lpstr>Why is Health Literacy Important?</vt:lpstr>
      <vt:lpstr>Institute of Medicine Priorities Areas for National Action: Transforming Health Care Quality</vt:lpstr>
      <vt:lpstr>PowerPoint Presentation</vt:lpstr>
      <vt:lpstr>PowerPoint Presentation</vt:lpstr>
      <vt:lpstr>NATIONAL  ACTION PLAN TO IMPROVE HEALTH LITERACY:  UNIFIED HEALTH LITERACY GOALS AND STRATEGIES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2015-11-27T15:03:10Z</dcterms:created>
  <dcterms:modified xsi:type="dcterms:W3CDTF">2016-02-28T12:27:24Z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TC101671299990</vt:lpwstr>
  </property>
  <property fmtid="{D5CDD505-2E9C-101B-9397-08002B2CF9AE}" pid="4" name="_NewReviewCycle">
    <vt:lpwstr/>
  </property>
</Properties>
</file>