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35"/>
  </p:notesMasterIdLst>
  <p:handoutMasterIdLst>
    <p:handoutMasterId r:id="rId36"/>
  </p:handoutMasterIdLst>
  <p:sldIdLst>
    <p:sldId id="264" r:id="rId3"/>
    <p:sldId id="265" r:id="rId4"/>
    <p:sldId id="322" r:id="rId5"/>
    <p:sldId id="256" r:id="rId6"/>
    <p:sldId id="376" r:id="rId7"/>
    <p:sldId id="378" r:id="rId8"/>
    <p:sldId id="379" r:id="rId9"/>
    <p:sldId id="377" r:id="rId10"/>
    <p:sldId id="387" r:id="rId11"/>
    <p:sldId id="380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23" r:id="rId20"/>
    <p:sldId id="373" r:id="rId21"/>
    <p:sldId id="396" r:id="rId22"/>
    <p:sldId id="407" r:id="rId23"/>
    <p:sldId id="397" r:id="rId24"/>
    <p:sldId id="399" r:id="rId25"/>
    <p:sldId id="398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318" r:id="rId34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7B4"/>
    <a:srgbClr val="FFC82E"/>
    <a:srgbClr val="007E66"/>
    <a:srgbClr val="2EB135"/>
    <a:srgbClr val="00A3DD"/>
    <a:srgbClr val="1EB53A"/>
    <a:srgbClr val="007C66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 snapToGrid="0">
      <p:cViewPr>
        <p:scale>
          <a:sx n="100" d="100"/>
          <a:sy n="100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7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9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5C4-38CB-4537-9C52-E40007D510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5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47839" y="6025339"/>
            <a:ext cx="7396162" cy="870762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25339"/>
            <a:ext cx="1747838" cy="87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25339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747838" y="6025338"/>
            <a:ext cx="1" cy="870763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866668" y="6145269"/>
            <a:ext cx="5831114" cy="59279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MA-Templat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58" y="304139"/>
            <a:ext cx="7004654" cy="1213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158" y="1600200"/>
            <a:ext cx="4038600" cy="4441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41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MA-Templat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58" y="377004"/>
            <a:ext cx="5833905" cy="10417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96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45" y="1948275"/>
            <a:ext cx="2196198" cy="15737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5463" y="610438"/>
            <a:ext cx="53638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463" y="4725238"/>
            <a:ext cx="5363816" cy="1336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A-Template_V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44850" y="784225"/>
            <a:ext cx="5278438" cy="51784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01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175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5278"/>
          <a:stretch/>
        </p:blipFill>
        <p:spPr>
          <a:xfrm>
            <a:off x="8071649" y="143460"/>
            <a:ext cx="968217" cy="10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175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153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33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304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990278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990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MA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6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1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7838" y="6025339"/>
            <a:ext cx="7396163" cy="832661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5338"/>
            <a:ext cx="9144000" cy="1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838" y="6025338"/>
            <a:ext cx="0" cy="8326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158" y="1871944"/>
            <a:ext cx="2311735" cy="2572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228" y="882983"/>
            <a:ext cx="5551572" cy="512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71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300" kern="1200" baseline="0">
          <a:solidFill>
            <a:srgbClr val="98002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xserve.com/cookietest.cfm?c=2&amp;s=/index.cfm?" TargetMode="External"/><Relationship Id="rId2" Type="http://schemas.openxmlformats.org/officeDocument/2006/relationships/hyperlink" Target="http://www.atlantichealthpartne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onaldiscountvaccinealliance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cdc.gov/vaccines/hcp/admin/storage/toolkit/storage-handling-toolki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biotechsupply.com/" TargetMode="External"/><Relationship Id="rId2" Type="http://schemas.openxmlformats.org/officeDocument/2006/relationships/hyperlink" Target="https://www.labrepc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egisfridg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ernlabware.com/" TargetMode="External"/><Relationship Id="rId2" Type="http://schemas.openxmlformats.org/officeDocument/2006/relationships/hyperlink" Target="http://www.vfcdatalogge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labrepco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ze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ze.org/standing-order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soppet@Comcast.net" TargetMode="External"/><Relationship Id="rId2" Type="http://schemas.openxmlformats.org/officeDocument/2006/relationships/hyperlink" Target="mailto:drjho7@verizon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7046" y="1567131"/>
            <a:ext cx="8921703" cy="4175613"/>
          </a:xfrm>
        </p:spPr>
        <p:txBody>
          <a:bodyPr/>
          <a:lstStyle/>
          <a:p>
            <a:r>
              <a:rPr lang="en-US" sz="2450" b="1" dirty="0"/>
              <a:t>Thank you for joining the American College of Physicians’ Quality Connect Adult Immunization Learning Series Webinar!</a:t>
            </a:r>
          </a:p>
          <a:p>
            <a:r>
              <a:rPr lang="en-US" sz="2450" dirty="0"/>
              <a:t>We will start in a few minutes.</a:t>
            </a:r>
          </a:p>
          <a:p>
            <a:r>
              <a:rPr lang="en-US" sz="2450" dirty="0"/>
              <a:t>Today’s webinar is focused on vaccine storage and handling and ordering for your practice. </a:t>
            </a:r>
          </a:p>
          <a:p>
            <a:r>
              <a:rPr lang="en-US" sz="2450" dirty="0"/>
              <a:t>Please keep your phone on </a:t>
            </a:r>
            <a:r>
              <a:rPr lang="en-US" sz="2450" u="sng" dirty="0"/>
              <a:t>mute</a:t>
            </a:r>
            <a:r>
              <a:rPr lang="en-US" sz="2450" dirty="0"/>
              <a:t>, when not asking questions, we are recording this webinar.</a:t>
            </a:r>
          </a:p>
          <a:p>
            <a:r>
              <a:rPr lang="en-US" sz="2450" dirty="0"/>
              <a:t>Feel free to ask questions in the </a:t>
            </a:r>
            <a:r>
              <a:rPr lang="en-US" sz="2450" u="sng" dirty="0"/>
              <a:t>chat feature </a:t>
            </a:r>
            <a:r>
              <a:rPr lang="en-US" sz="2450" dirty="0"/>
              <a:t>of WebEx.</a:t>
            </a:r>
          </a:p>
          <a:p>
            <a:r>
              <a:rPr lang="en-US" sz="2450" dirty="0"/>
              <a:t>ACP will share the slides and recorded webinar on MedConcert. </a:t>
            </a:r>
          </a:p>
        </p:txBody>
      </p:sp>
    </p:spTree>
    <p:extLst>
      <p:ext uri="{BB962C8B-B14F-4D97-AF65-F5344CB8AC3E}">
        <p14:creationId xmlns:p14="http://schemas.microsoft.com/office/powerpoint/2010/main" val="130613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Vaccinate or Refer for Vaccination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231" r="5956" b="7191"/>
          <a:stretch/>
        </p:blipFill>
        <p:spPr>
          <a:xfrm>
            <a:off x="4232636" y="1527139"/>
            <a:ext cx="3572759" cy="4703976"/>
          </a:xfrm>
        </p:spPr>
      </p:pic>
      <p:pic>
        <p:nvPicPr>
          <p:cNvPr id="5" name="Picture 2" descr="C:\Users\John O\AppData\Local\Microsoft\Windows\Temporary Internet Files\Content.IE5\YOV1AH8T\MC9002951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8" y="3367650"/>
            <a:ext cx="1658155" cy="25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639" y="2202288"/>
            <a:ext cx="3101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EB135"/>
                </a:solidFill>
                <a:latin typeface="Calibri" pitchFamily="34" charset="0"/>
              </a:rPr>
              <a:t>ACP</a:t>
            </a:r>
            <a:r>
              <a:rPr lang="en-US" sz="2400" dirty="0">
                <a:latin typeface="Calibri" pitchFamily="34" charset="0"/>
              </a:rPr>
              <a:t> Center for Quality:</a:t>
            </a:r>
          </a:p>
          <a:p>
            <a:r>
              <a:rPr lang="en-US" sz="2400" dirty="0">
                <a:latin typeface="Calibri" pitchFamily="34" charset="0"/>
              </a:rPr>
              <a:t>“I Raise the Rates”</a:t>
            </a:r>
          </a:p>
        </p:txBody>
      </p:sp>
    </p:spTree>
    <p:extLst>
      <p:ext uri="{BB962C8B-B14F-4D97-AF65-F5344CB8AC3E}">
        <p14:creationId xmlns:p14="http://schemas.microsoft.com/office/powerpoint/2010/main" val="372050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Most of the vaccine suppliers have incentive programs: </a:t>
            </a:r>
            <a:r>
              <a:rPr lang="en-US" sz="3200" dirty="0" smtClean="0"/>
              <a:t>e.g.. </a:t>
            </a:r>
            <a:r>
              <a:rPr lang="en-US" sz="3200" dirty="0"/>
              <a:t>Sanofi, Merck, Pfizer</a:t>
            </a:r>
          </a:p>
          <a:p>
            <a:r>
              <a:rPr lang="en-US" sz="3200" dirty="0"/>
              <a:t>Vaccine Discount Suppliers: (examples)</a:t>
            </a:r>
          </a:p>
          <a:p>
            <a:pPr lvl="1"/>
            <a:r>
              <a:rPr lang="en-US" dirty="0">
                <a:hlinkClick r:id="rId2"/>
              </a:rPr>
              <a:t>Atlantic Health Partners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Vaxserve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National Discount Vaccine Alliance</a:t>
            </a:r>
            <a:r>
              <a:rPr lang="en-US" dirty="0"/>
              <a:t>  </a:t>
            </a:r>
          </a:p>
          <a:p>
            <a:r>
              <a:rPr lang="en-US" sz="3200" dirty="0"/>
              <a:t>Vaccine purchasing groups: talk to local pediatricians</a:t>
            </a:r>
          </a:p>
        </p:txBody>
      </p:sp>
    </p:spTree>
    <p:extLst>
      <p:ext uri="{BB962C8B-B14F-4D97-AF65-F5344CB8AC3E}">
        <p14:creationId xmlns:p14="http://schemas.microsoft.com/office/powerpoint/2010/main" val="155087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the vaccines as they come 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9306166"/>
              </p:ext>
            </p:extLst>
          </p:nvPr>
        </p:nvGraphicFramePr>
        <p:xfrm>
          <a:off x="256031" y="1954848"/>
          <a:ext cx="868070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6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6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7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Date Rec’d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# of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Lot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NDC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#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Exp.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Hi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dose Flu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Quadrivalent Flu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PCV13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PPSV23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Hep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MenACWY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9vHPV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7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of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9332" y="1589567"/>
            <a:ext cx="8159002" cy="4175613"/>
          </a:xfrm>
        </p:spPr>
        <p:txBody>
          <a:bodyPr/>
          <a:lstStyle/>
          <a:p>
            <a:r>
              <a:rPr lang="en-US" dirty="0">
                <a:hlinkClick r:id="rId2"/>
              </a:rPr>
              <a:t>CDC: Vaccine Storage and Handling Toolkit</a:t>
            </a:r>
            <a:endParaRPr lang="en-US" dirty="0"/>
          </a:p>
          <a:p>
            <a:r>
              <a:rPr lang="en-US" dirty="0"/>
              <a:t>Maintain the </a:t>
            </a:r>
            <a:r>
              <a:rPr lang="en-US" b="1" dirty="0"/>
              <a:t>chain of cold</a:t>
            </a:r>
          </a:p>
          <a:p>
            <a:r>
              <a:rPr lang="en-US" b="1" dirty="0"/>
              <a:t>36 – 45 degrees F </a:t>
            </a:r>
            <a:r>
              <a:rPr lang="en-US" dirty="0"/>
              <a:t>(aim for 40)</a:t>
            </a:r>
          </a:p>
          <a:p>
            <a:r>
              <a:rPr lang="en-US" dirty="0"/>
              <a:t>Zoster, Measles, Varicella: </a:t>
            </a:r>
            <a:r>
              <a:rPr lang="en-US" b="1" dirty="0"/>
              <a:t>-58 to +5 degrees</a:t>
            </a:r>
            <a:endParaRPr lang="en-US" dirty="0"/>
          </a:p>
          <a:p>
            <a:pPr lvl="1"/>
            <a:r>
              <a:rPr lang="en-US" dirty="0"/>
              <a:t>Store in </a:t>
            </a:r>
            <a:r>
              <a:rPr lang="en-US"/>
              <a:t>separate </a:t>
            </a:r>
            <a:r>
              <a:rPr lang="en-US" smtClean="0"/>
              <a:t>freezer</a:t>
            </a:r>
            <a:endParaRPr lang="en-US" dirty="0"/>
          </a:p>
          <a:p>
            <a:r>
              <a:rPr lang="en-US" dirty="0"/>
              <a:t>No dorm style refrigerators!</a:t>
            </a:r>
          </a:p>
          <a:p>
            <a:r>
              <a:rPr lang="en-US" dirty="0"/>
              <a:t>Vaccine Fridge Czar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07" y="3717018"/>
            <a:ext cx="2590076" cy="29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Refrigerators for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2" y="1589567"/>
            <a:ext cx="8537847" cy="4482049"/>
          </a:xfrm>
        </p:spPr>
        <p:txBody>
          <a:bodyPr/>
          <a:lstStyle/>
          <a:p>
            <a:r>
              <a:rPr lang="en-US" sz="2800" dirty="0"/>
              <a:t>No food or drink in the Vaccine Fridge!</a:t>
            </a:r>
          </a:p>
          <a:p>
            <a:r>
              <a:rPr lang="en-US" sz="2800" dirty="0"/>
              <a:t>No vaccine on the top shelf or in the crisper drawer</a:t>
            </a:r>
          </a:p>
          <a:p>
            <a:r>
              <a:rPr lang="en-US" sz="2800" dirty="0"/>
              <a:t>Line the door with water bottles labeled: “</a:t>
            </a:r>
            <a:r>
              <a:rPr lang="en-US" sz="2800" b="1" dirty="0"/>
              <a:t>Do Not Drink</a:t>
            </a:r>
            <a:r>
              <a:rPr lang="en-US" sz="2800" dirty="0"/>
              <a:t>”</a:t>
            </a:r>
          </a:p>
          <a:p>
            <a:pPr lvl="1"/>
            <a:r>
              <a:rPr lang="en-US" sz="2500" dirty="0"/>
              <a:t>Also line the crisper box, and along top shelf</a:t>
            </a:r>
          </a:p>
          <a:p>
            <a:r>
              <a:rPr lang="en-US" sz="2800" dirty="0"/>
              <a:t>Size: At least 4.5 cubic feet under counter fridge</a:t>
            </a:r>
          </a:p>
          <a:p>
            <a:pPr lvl="1"/>
            <a:r>
              <a:rPr lang="en-US" sz="2500" dirty="0"/>
              <a:t>Examples: </a:t>
            </a:r>
            <a:r>
              <a:rPr lang="en-US" sz="2500" dirty="0">
                <a:hlinkClick r:id="rId2"/>
              </a:rPr>
              <a:t>LABRepCo</a:t>
            </a:r>
            <a:r>
              <a:rPr lang="en-US" sz="2500" dirty="0"/>
              <a:t>, </a:t>
            </a:r>
            <a:r>
              <a:rPr lang="en-US" sz="2500" dirty="0">
                <a:hlinkClick r:id="rId3"/>
              </a:rPr>
              <a:t>American Biotech Supply</a:t>
            </a:r>
            <a:r>
              <a:rPr lang="en-US" sz="2500" dirty="0"/>
              <a:t>, </a:t>
            </a:r>
            <a:r>
              <a:rPr lang="en-US" sz="2500" dirty="0">
                <a:hlinkClick r:id="rId4"/>
              </a:rPr>
              <a:t>Aegis Scientific</a:t>
            </a:r>
            <a:endParaRPr lang="en-US" sz="2500" dirty="0"/>
          </a:p>
          <a:p>
            <a:r>
              <a:rPr lang="en-US" sz="2800" dirty="0"/>
              <a:t>Back-up plan for power failure and temp out-of-range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Data-logging Thermometers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098" y="1589563"/>
            <a:ext cx="8159002" cy="4175613"/>
          </a:xfrm>
        </p:spPr>
        <p:txBody>
          <a:bodyPr/>
          <a:lstStyle/>
          <a:p>
            <a:r>
              <a:rPr lang="en-US" sz="2800" dirty="0"/>
              <a:t>Record temperature of vaccine fridge every minute</a:t>
            </a:r>
          </a:p>
          <a:p>
            <a:r>
              <a:rPr lang="en-US" sz="2800" dirty="0"/>
              <a:t>Data stored digitally in device, USB port for uploading to computer/spreadsheet</a:t>
            </a:r>
          </a:p>
          <a:p>
            <a:r>
              <a:rPr lang="en-US" sz="2800" dirty="0"/>
              <a:t>Thermometer probe in glycerol for temp stability</a:t>
            </a:r>
          </a:p>
          <a:p>
            <a:r>
              <a:rPr lang="en-US" sz="2800" dirty="0"/>
              <a:t>Out of range alerts: local alarm at fridge, text message, email alerts</a:t>
            </a:r>
          </a:p>
          <a:p>
            <a:r>
              <a:rPr lang="en-US" sz="2800" dirty="0"/>
              <a:t>Examples: </a:t>
            </a:r>
            <a:r>
              <a:rPr lang="en-US" sz="2800" dirty="0">
                <a:hlinkClick r:id="rId2"/>
              </a:rPr>
              <a:t>VFCdataloggers.com</a:t>
            </a:r>
            <a:r>
              <a:rPr lang="en-US" sz="2800" dirty="0"/>
              <a:t>,                      </a:t>
            </a:r>
            <a:r>
              <a:rPr lang="en-US" sz="2800" dirty="0">
                <a:hlinkClick r:id="rId3"/>
              </a:rPr>
              <a:t>Southern Labware</a:t>
            </a:r>
            <a:r>
              <a:rPr lang="en-US" sz="2800" dirty="0"/>
              <a:t>, and </a:t>
            </a:r>
            <a:r>
              <a:rPr lang="en-US" sz="2800" dirty="0">
                <a:hlinkClick r:id="rId4"/>
              </a:rPr>
              <a:t>LABRepCo</a:t>
            </a:r>
            <a:endParaRPr lang="en-US" sz="2800" dirty="0"/>
          </a:p>
        </p:txBody>
      </p:sp>
      <p:pic>
        <p:nvPicPr>
          <p:cNvPr id="1026" name="Picture 2" descr="C:\Users\John O\Pictures\VFC300Website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01" y="4131724"/>
            <a:ext cx="2008250" cy="18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1" y="-76212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/>
              <a:t>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6932" r="16162" b="3351"/>
          <a:stretch/>
        </p:blipFill>
        <p:spPr bwMode="auto">
          <a:xfrm>
            <a:off x="254003" y="637478"/>
            <a:ext cx="8805330" cy="54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0740" y="6299196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hlinkClick r:id="rId3"/>
              </a:rPr>
              <a:t>http://www.immunize.org/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6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7014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/>
              <a:t>Standing Order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16863" r="19478" b="3067"/>
          <a:stretch/>
        </p:blipFill>
        <p:spPr bwMode="auto">
          <a:xfrm>
            <a:off x="332922" y="671359"/>
            <a:ext cx="8472422" cy="56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0718" y="6472681"/>
            <a:ext cx="663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hlinkClick r:id="rId3"/>
              </a:rPr>
              <a:t>http://www.immunize.org/standing-orders/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16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110" y="2295733"/>
            <a:ext cx="8376719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Vaccine Ordering: How </a:t>
            </a:r>
            <a:r>
              <a:rPr lang="en-US" dirty="0"/>
              <a:t>Much Do I </a:t>
            </a:r>
            <a:r>
              <a:rPr lang="en-US" dirty="0" smtClean="0"/>
              <a:t>Need?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Initial Order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4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size is your patient </a:t>
            </a:r>
            <a:r>
              <a:rPr lang="en-US" dirty="0" smtClean="0"/>
              <a:t>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9077" y="1623435"/>
            <a:ext cx="8317723" cy="4175613"/>
          </a:xfrm>
        </p:spPr>
        <p:txBody>
          <a:bodyPr/>
          <a:lstStyle/>
          <a:p>
            <a:r>
              <a:rPr lang="en-US" dirty="0"/>
              <a:t>If you don’t know your </a:t>
            </a:r>
            <a:r>
              <a:rPr lang="en-US" dirty="0" smtClean="0"/>
              <a:t>vaccination rates for your patient population, </a:t>
            </a:r>
            <a:r>
              <a:rPr lang="en-US" dirty="0"/>
              <a:t>use the CDC default estimates:</a:t>
            </a:r>
          </a:p>
          <a:p>
            <a:pPr lvl="1"/>
            <a:r>
              <a:rPr lang="en-US" dirty="0"/>
              <a:t>The Big Five </a:t>
            </a:r>
            <a:r>
              <a:rPr lang="en-US" dirty="0" smtClean="0"/>
              <a:t>and the unvaccinated population</a:t>
            </a:r>
          </a:p>
          <a:p>
            <a:pPr lvl="2"/>
            <a:r>
              <a:rPr lang="en-US" dirty="0" smtClean="0"/>
              <a:t>47</a:t>
            </a:r>
            <a:r>
              <a:rPr lang="en-US" dirty="0"/>
              <a:t>% of patients remain unvaccinated for </a:t>
            </a:r>
            <a:r>
              <a:rPr lang="en-US" dirty="0" smtClean="0"/>
              <a:t>flu</a:t>
            </a:r>
          </a:p>
          <a:p>
            <a:pPr lvl="2"/>
            <a:r>
              <a:rPr lang="en-US" dirty="0" smtClean="0"/>
              <a:t>80</a:t>
            </a:r>
            <a:r>
              <a:rPr lang="en-US" dirty="0"/>
              <a:t>% of eligible remain unvaccinated </a:t>
            </a:r>
            <a:r>
              <a:rPr lang="en-US" dirty="0" smtClean="0"/>
              <a:t>for pneumococcal vaccine</a:t>
            </a:r>
          </a:p>
          <a:p>
            <a:pPr lvl="2"/>
            <a:r>
              <a:rPr lang="en-US" dirty="0" smtClean="0"/>
              <a:t>70</a:t>
            </a:r>
            <a:r>
              <a:rPr lang="en-US" dirty="0"/>
              <a:t>% of eligible for Tdap remain </a:t>
            </a:r>
            <a:r>
              <a:rPr lang="en-US" dirty="0" smtClean="0"/>
              <a:t>unvaccinated</a:t>
            </a:r>
          </a:p>
          <a:p>
            <a:pPr lvl="2"/>
            <a:r>
              <a:rPr lang="en-US" dirty="0" smtClean="0"/>
              <a:t>80</a:t>
            </a:r>
            <a:r>
              <a:rPr lang="en-US" dirty="0"/>
              <a:t>% of eligible for Zoster remain unvaccinated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91096" y="1618805"/>
            <a:ext cx="6319443" cy="4175613"/>
          </a:xfrm>
        </p:spPr>
        <p:txBody>
          <a:bodyPr/>
          <a:lstStyle/>
          <a:p>
            <a:r>
              <a:rPr lang="en-US" b="1" u="sng" dirty="0"/>
              <a:t>John H. O’Neill, DO, FACP</a:t>
            </a:r>
            <a:endParaRPr lang="en-US" dirty="0"/>
          </a:p>
          <a:p>
            <a:pPr lvl="1"/>
            <a:r>
              <a:rPr lang="en-US" sz="2300" dirty="0"/>
              <a:t>Chair, Immunization Technical Advisory Committee, ACP</a:t>
            </a:r>
          </a:p>
          <a:p>
            <a:pPr lvl="1"/>
            <a:r>
              <a:rPr lang="en-US" sz="2300" dirty="0"/>
              <a:t>Level </a:t>
            </a:r>
            <a:r>
              <a:rPr lang="en-US" sz="2300" dirty="0" smtClean="0"/>
              <a:t>One </a:t>
            </a:r>
            <a:r>
              <a:rPr lang="en-US" sz="2300" dirty="0"/>
              <a:t>Faculty, Christiana Care Health System, Newark, DE</a:t>
            </a:r>
          </a:p>
          <a:p>
            <a:r>
              <a:rPr lang="en-US" b="1" u="sng" dirty="0"/>
              <a:t>Charles Michael Soppet, MD, FACP</a:t>
            </a:r>
          </a:p>
          <a:p>
            <a:pPr lvl="1"/>
            <a:r>
              <a:rPr lang="en-US" sz="2300" dirty="0"/>
              <a:t>Primary Care General Internist</a:t>
            </a:r>
          </a:p>
          <a:p>
            <a:pPr lvl="1"/>
            <a:r>
              <a:rPr lang="en-US" sz="2300" dirty="0"/>
              <a:t>ACP Medical Practice and Quality Committee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/>
          <a:stretch/>
        </p:blipFill>
        <p:spPr bwMode="auto">
          <a:xfrm>
            <a:off x="389477" y="1634050"/>
            <a:ext cx="1536022" cy="209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b="-730"/>
          <a:stretch/>
        </p:blipFill>
        <p:spPr bwMode="auto">
          <a:xfrm>
            <a:off x="392312" y="3838672"/>
            <a:ext cx="1564681" cy="208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22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each 1000 patients in the average </a:t>
            </a:r>
            <a:r>
              <a:rPr lang="en-US" dirty="0" smtClean="0"/>
              <a:t>internal medicine practice:</a:t>
            </a:r>
            <a:endParaRPr lang="en-US" dirty="0"/>
          </a:p>
          <a:p>
            <a:pPr lvl="1"/>
            <a:r>
              <a:rPr lang="en-US" dirty="0"/>
              <a:t>9% are older than 85 years of age</a:t>
            </a:r>
          </a:p>
          <a:p>
            <a:pPr lvl="2"/>
            <a:r>
              <a:rPr lang="en-US" dirty="0"/>
              <a:t>90 Patients out of 1000</a:t>
            </a:r>
          </a:p>
          <a:p>
            <a:pPr lvl="1"/>
            <a:r>
              <a:rPr lang="en-US" dirty="0"/>
              <a:t>64% are older than 65 years of age (640 patients)</a:t>
            </a:r>
          </a:p>
          <a:p>
            <a:pPr lvl="1"/>
            <a:r>
              <a:rPr lang="en-US" dirty="0"/>
              <a:t>75% are older than 60 years of age (750 patients)</a:t>
            </a:r>
          </a:p>
          <a:p>
            <a:pPr lvl="1"/>
            <a:r>
              <a:rPr lang="en-US" dirty="0"/>
              <a:t>88% are older than 50 years of age (880 patients)</a:t>
            </a:r>
          </a:p>
          <a:p>
            <a:pPr lvl="1"/>
            <a:r>
              <a:rPr lang="en-US" dirty="0"/>
              <a:t>Only 12% are 49 </a:t>
            </a:r>
            <a:r>
              <a:rPr lang="en-US" dirty="0" smtClean="0"/>
              <a:t>years of age or </a:t>
            </a:r>
            <a:r>
              <a:rPr lang="en-US" dirty="0"/>
              <a:t>younger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7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6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</a:t>
            </a:r>
            <a:r>
              <a:rPr lang="en-US" dirty="0" smtClean="0"/>
              <a:t>Analytics </a:t>
            </a:r>
            <a:r>
              <a:rPr lang="en-US" dirty="0"/>
              <a:t>for </a:t>
            </a:r>
            <a:r>
              <a:rPr lang="en-US" dirty="0" smtClean="0"/>
              <a:t>Flu </a:t>
            </a:r>
            <a:r>
              <a:rPr lang="en-US" dirty="0"/>
              <a:t>O</a:t>
            </a:r>
            <a:r>
              <a:rPr lang="en-US" dirty="0" smtClean="0"/>
              <a:t>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1000 need flu </a:t>
            </a:r>
            <a:r>
              <a:rPr lang="en-US" dirty="0" smtClean="0"/>
              <a:t>vaccine</a:t>
            </a:r>
            <a:endParaRPr lang="en-US" dirty="0"/>
          </a:p>
          <a:p>
            <a:pPr lvl="1"/>
            <a:r>
              <a:rPr lang="en-US" dirty="0"/>
              <a:t>CDC estimates </a:t>
            </a:r>
            <a:r>
              <a:rPr lang="en-US" dirty="0" smtClean="0"/>
              <a:t>that 47</a:t>
            </a:r>
            <a:r>
              <a:rPr lang="en-US" dirty="0"/>
              <a:t>% get </a:t>
            </a:r>
            <a:r>
              <a:rPr lang="en-US" dirty="0" smtClean="0"/>
              <a:t>vaccinated</a:t>
            </a:r>
            <a:endParaRPr lang="en-US" dirty="0"/>
          </a:p>
          <a:p>
            <a:r>
              <a:rPr lang="en-US" dirty="0"/>
              <a:t>Let’s aim </a:t>
            </a:r>
            <a:r>
              <a:rPr lang="en-US" dirty="0" smtClean="0"/>
              <a:t>higher!  </a:t>
            </a:r>
            <a:endParaRPr lang="en-US" dirty="0"/>
          </a:p>
          <a:p>
            <a:pPr lvl="1"/>
            <a:r>
              <a:rPr lang="en-US" dirty="0"/>
              <a:t>Order based upon last years experience </a:t>
            </a:r>
            <a:r>
              <a:rPr lang="en-US" dirty="0" smtClean="0"/>
              <a:t>plus </a:t>
            </a:r>
            <a:r>
              <a:rPr lang="en-US" dirty="0"/>
              <a:t>5%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proactive and aim </a:t>
            </a:r>
            <a:r>
              <a:rPr lang="en-US" dirty="0" smtClean="0"/>
              <a:t>higher for your practice</a:t>
            </a:r>
            <a:endParaRPr lang="en-US" dirty="0"/>
          </a:p>
          <a:p>
            <a:r>
              <a:rPr lang="en-US" dirty="0"/>
              <a:t> 494 doses which equals CDC estimates </a:t>
            </a:r>
            <a:r>
              <a:rPr lang="en-US" dirty="0" smtClean="0"/>
              <a:t>plus </a:t>
            </a:r>
            <a:r>
              <a:rPr lang="en-US" dirty="0"/>
              <a:t>5</a:t>
            </a:r>
            <a:r>
              <a:rPr lang="en-US" dirty="0" smtClean="0"/>
              <a:t>% increase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1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Prediction </a:t>
            </a:r>
            <a:r>
              <a:rPr lang="en-US" sz="3500" dirty="0" smtClean="0"/>
              <a:t>Analysis for Pneumococcal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8417" y="1623435"/>
            <a:ext cx="8159002" cy="4175613"/>
          </a:xfrm>
        </p:spPr>
        <p:txBody>
          <a:bodyPr/>
          <a:lstStyle/>
          <a:p>
            <a:r>
              <a:rPr lang="en-US" sz="2800" dirty="0"/>
              <a:t>At least 640/1000 patients need some form of pneumococcal protection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13 before 23” is the way to go</a:t>
            </a:r>
          </a:p>
          <a:p>
            <a:pPr lvl="1"/>
            <a:r>
              <a:rPr lang="en-US" dirty="0"/>
              <a:t>However, give them </a:t>
            </a:r>
            <a:r>
              <a:rPr lang="en-US" b="1" dirty="0"/>
              <a:t>something</a:t>
            </a:r>
            <a:r>
              <a:rPr lang="en-US" dirty="0"/>
              <a:t> if not high risk</a:t>
            </a:r>
          </a:p>
          <a:p>
            <a:r>
              <a:rPr lang="en-US" sz="2800" dirty="0" smtClean="0"/>
              <a:t>PPSV23 is cheaper ($60) </a:t>
            </a:r>
            <a:r>
              <a:rPr lang="en-US" sz="2800" dirty="0"/>
              <a:t>to buy than </a:t>
            </a:r>
            <a:r>
              <a:rPr lang="en-US" sz="2800" dirty="0" smtClean="0"/>
              <a:t>PCV13 ($150)</a:t>
            </a:r>
            <a:endParaRPr lang="en-US" sz="2800" dirty="0"/>
          </a:p>
          <a:p>
            <a:pPr lvl="2"/>
            <a:r>
              <a:rPr lang="en-US" dirty="0"/>
              <a:t>You can immunize </a:t>
            </a:r>
            <a:r>
              <a:rPr lang="en-US" dirty="0" smtClean="0"/>
              <a:t>lower </a:t>
            </a:r>
            <a:r>
              <a:rPr lang="en-US" dirty="0"/>
              <a:t>risk </a:t>
            </a: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smtClean="0"/>
              <a:t>PPSV23 </a:t>
            </a:r>
            <a:r>
              <a:rPr lang="en-US" dirty="0"/>
              <a:t>than </a:t>
            </a:r>
            <a:r>
              <a:rPr lang="en-US" dirty="0" smtClean="0"/>
              <a:t>PCV13 – so </a:t>
            </a:r>
            <a:r>
              <a:rPr lang="en-US" dirty="0"/>
              <a:t>do </a:t>
            </a:r>
            <a:r>
              <a:rPr lang="en-US" dirty="0" smtClean="0"/>
              <a:t>it!</a:t>
            </a:r>
            <a:endParaRPr lang="en-US" dirty="0"/>
          </a:p>
          <a:p>
            <a:pPr lvl="2"/>
            <a:r>
              <a:rPr lang="en-US" dirty="0"/>
              <a:t>High risk </a:t>
            </a:r>
            <a:r>
              <a:rPr lang="en-US" dirty="0" smtClean="0"/>
              <a:t>patients need PCV13 </a:t>
            </a:r>
            <a:r>
              <a:rPr lang="en-US" dirty="0"/>
              <a:t>before </a:t>
            </a:r>
            <a:r>
              <a:rPr lang="en-US" dirty="0" smtClean="0"/>
              <a:t>PPSV23</a:t>
            </a:r>
            <a:endParaRPr lang="en-US" dirty="0"/>
          </a:p>
          <a:p>
            <a:pPr lvl="2"/>
            <a:r>
              <a:rPr lang="en-US" dirty="0" smtClean="0"/>
              <a:t>Ballpark your orders </a:t>
            </a:r>
            <a:r>
              <a:rPr lang="en-US" dirty="0"/>
              <a:t>at 75% </a:t>
            </a:r>
            <a:r>
              <a:rPr lang="en-US" dirty="0" smtClean="0"/>
              <a:t>PCV13 </a:t>
            </a:r>
            <a:r>
              <a:rPr lang="en-US" dirty="0"/>
              <a:t>and 25% </a:t>
            </a:r>
            <a:r>
              <a:rPr lang="en-US" dirty="0" smtClean="0"/>
              <a:t>PPSV23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</a:t>
            </a:r>
            <a:r>
              <a:rPr lang="en-US" dirty="0" smtClean="0"/>
              <a:t>Analysis for Zoster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61991"/>
            <a:ext cx="7970580" cy="4175613"/>
          </a:xfrm>
        </p:spPr>
        <p:txBody>
          <a:bodyPr/>
          <a:lstStyle/>
          <a:p>
            <a:r>
              <a:rPr lang="en-US" sz="3200" dirty="0"/>
              <a:t>750/1000 </a:t>
            </a:r>
            <a:r>
              <a:rPr lang="en-US" sz="3200" dirty="0" smtClean="0"/>
              <a:t>need Zoster</a:t>
            </a:r>
            <a:endParaRPr lang="en-US" sz="3200" dirty="0"/>
          </a:p>
          <a:p>
            <a:pPr lvl="1"/>
            <a:r>
              <a:rPr lang="en-US" sz="2800" dirty="0" smtClean="0"/>
              <a:t>134 </a:t>
            </a:r>
            <a:r>
              <a:rPr lang="en-US" sz="2800" dirty="0"/>
              <a:t>are between </a:t>
            </a:r>
            <a:r>
              <a:rPr lang="en-US" sz="2800" dirty="0" smtClean="0"/>
              <a:t>60 – 65 years old </a:t>
            </a:r>
            <a:r>
              <a:rPr lang="en-US" sz="2800" dirty="0"/>
              <a:t>and eligible for </a:t>
            </a:r>
            <a:r>
              <a:rPr lang="en-US" sz="2800" u="sng" dirty="0"/>
              <a:t>commercial </a:t>
            </a:r>
            <a:r>
              <a:rPr lang="en-US" sz="2800" u="sng" dirty="0" smtClean="0"/>
              <a:t>coverage </a:t>
            </a:r>
            <a:endParaRPr lang="en-US" sz="2800" u="sng" dirty="0"/>
          </a:p>
          <a:p>
            <a:pPr lvl="1"/>
            <a:r>
              <a:rPr lang="en-US" sz="2800" dirty="0" smtClean="0"/>
              <a:t>Identify </a:t>
            </a:r>
            <a:r>
              <a:rPr lang="en-US" sz="2800" dirty="0"/>
              <a:t>those </a:t>
            </a:r>
            <a:r>
              <a:rPr lang="en-US" sz="2800" dirty="0" smtClean="0"/>
              <a:t>60 – 65 </a:t>
            </a:r>
            <a:r>
              <a:rPr lang="en-US" sz="2800" dirty="0"/>
              <a:t>and vaccinate them </a:t>
            </a:r>
            <a:r>
              <a:rPr lang="en-US" sz="2800" u="sng" dirty="0"/>
              <a:t>ASAP</a:t>
            </a:r>
            <a:r>
              <a:rPr lang="en-US" sz="2800" dirty="0"/>
              <a:t> before Medicare D </a:t>
            </a:r>
            <a:r>
              <a:rPr lang="en-US" sz="2800" dirty="0" smtClean="0"/>
              <a:t>coverage starts </a:t>
            </a:r>
          </a:p>
          <a:p>
            <a:r>
              <a:rPr lang="en-US" sz="3200" dirty="0" smtClean="0"/>
              <a:t>616/1000  are older than 65 and are covered under Part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60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85022" cy="990600"/>
          </a:xfrm>
        </p:spPr>
        <p:txBody>
          <a:bodyPr/>
          <a:lstStyle/>
          <a:p>
            <a:r>
              <a:rPr lang="en-US" dirty="0" smtClean="0"/>
              <a:t>Prediction Analysis for Tdap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be more difficult to predict</a:t>
            </a:r>
          </a:p>
          <a:p>
            <a:r>
              <a:rPr lang="en-US" dirty="0" smtClean="0"/>
              <a:t>Cost </a:t>
            </a:r>
            <a:r>
              <a:rPr lang="en-US" dirty="0"/>
              <a:t>about $</a:t>
            </a:r>
            <a:r>
              <a:rPr lang="en-US" dirty="0" smtClean="0"/>
              <a:t>35 – 40 </a:t>
            </a:r>
            <a:r>
              <a:rPr lang="en-US" dirty="0"/>
              <a:t>a dose </a:t>
            </a:r>
            <a:endParaRPr lang="en-US" dirty="0" smtClean="0"/>
          </a:p>
          <a:p>
            <a:r>
              <a:rPr lang="en-US" dirty="0" smtClean="0"/>
              <a:t>Medicare </a:t>
            </a:r>
            <a:r>
              <a:rPr lang="en-US" dirty="0"/>
              <a:t>Part D </a:t>
            </a:r>
            <a:r>
              <a:rPr lang="en-US" dirty="0" smtClean="0"/>
              <a:t>coverage for </a:t>
            </a:r>
            <a:r>
              <a:rPr lang="en-US" dirty="0"/>
              <a:t>specific indications</a:t>
            </a:r>
          </a:p>
          <a:p>
            <a:pPr lvl="1"/>
            <a:r>
              <a:rPr lang="en-US" dirty="0" smtClean="0"/>
              <a:t>Injuries</a:t>
            </a:r>
            <a:endParaRPr lang="en-US" dirty="0"/>
          </a:p>
          <a:p>
            <a:r>
              <a:rPr lang="en-US" dirty="0" smtClean="0"/>
              <a:t>Order lower numbers due to uncertain need</a:t>
            </a:r>
            <a:endParaRPr lang="en-US" dirty="0"/>
          </a:p>
          <a:p>
            <a:r>
              <a:rPr lang="en-US" dirty="0"/>
              <a:t>Consider the </a:t>
            </a:r>
            <a:r>
              <a:rPr lang="en-US" dirty="0" smtClean="0"/>
              <a:t>“cocoon” </a:t>
            </a:r>
            <a:r>
              <a:rPr lang="en-US" dirty="0"/>
              <a:t>strategy for your patients who are parents or </a:t>
            </a:r>
            <a:r>
              <a:rPr lang="en-US" dirty="0" smtClean="0"/>
              <a:t>grandparents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8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Now I know the number of vaccines I need for my practice</a:t>
            </a:r>
          </a:p>
          <a:p>
            <a:r>
              <a:rPr lang="en-US" sz="4000" dirty="0" smtClean="0"/>
              <a:t>When do I order them?</a:t>
            </a:r>
          </a:p>
          <a:p>
            <a:r>
              <a:rPr lang="en-US" sz="4000" dirty="0" smtClean="0"/>
              <a:t>How many do I keep on hand?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634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Ordering: Plan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320" y="1652351"/>
            <a:ext cx="8507471" cy="417561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Flu: 500 </a:t>
            </a:r>
            <a:r>
              <a:rPr lang="en-US" dirty="0"/>
              <a:t>doses/1000 patients delivered in August for usage in </a:t>
            </a:r>
            <a:r>
              <a:rPr lang="en-US" dirty="0" smtClean="0"/>
              <a:t>September – January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 smtClean="0"/>
              <a:t>Acquisition </a:t>
            </a:r>
            <a:r>
              <a:rPr lang="en-US" sz="2100" dirty="0"/>
              <a:t>cost </a:t>
            </a:r>
            <a:r>
              <a:rPr lang="en-US" sz="2100" dirty="0" smtClean="0"/>
              <a:t>at </a:t>
            </a:r>
            <a:r>
              <a:rPr lang="en-US" sz="2100" dirty="0"/>
              <a:t>$9.50 </a:t>
            </a:r>
            <a:r>
              <a:rPr lang="en-US" sz="2100" dirty="0" smtClean="0"/>
              <a:t>each = $4,750 </a:t>
            </a:r>
            <a:r>
              <a:rPr lang="en-US" sz="2100" dirty="0"/>
              <a:t>for </a:t>
            </a:r>
            <a:r>
              <a:rPr lang="en-US" sz="2100" dirty="0" smtClean="0"/>
              <a:t>an August delivery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PCV13</a:t>
            </a:r>
            <a:r>
              <a:rPr lang="en-US" dirty="0"/>
              <a:t>: </a:t>
            </a:r>
            <a:r>
              <a:rPr lang="en-US" dirty="0" smtClean="0"/>
              <a:t>40 </a:t>
            </a:r>
            <a:r>
              <a:rPr lang="en-US" dirty="0"/>
              <a:t>doses per month of </a:t>
            </a:r>
            <a:r>
              <a:rPr lang="en-US" dirty="0" smtClean="0"/>
              <a:t>at </a:t>
            </a:r>
            <a:r>
              <a:rPr lang="en-US" dirty="0"/>
              <a:t>$</a:t>
            </a:r>
            <a:r>
              <a:rPr lang="en-US" dirty="0" smtClean="0"/>
              <a:t>150 = </a:t>
            </a:r>
            <a:r>
              <a:rPr lang="en-US" dirty="0"/>
              <a:t>$6,000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PPSV23: 13 </a:t>
            </a:r>
            <a:r>
              <a:rPr lang="en-US" dirty="0"/>
              <a:t>doses per month </a:t>
            </a:r>
            <a:r>
              <a:rPr lang="en-US" dirty="0" smtClean="0"/>
              <a:t>at </a:t>
            </a:r>
            <a:r>
              <a:rPr lang="en-US" dirty="0"/>
              <a:t>$</a:t>
            </a:r>
            <a:r>
              <a:rPr lang="en-US" dirty="0" smtClean="0"/>
              <a:t>60 = </a:t>
            </a:r>
            <a:r>
              <a:rPr lang="en-US" dirty="0"/>
              <a:t>$800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Zoster: Aim </a:t>
            </a:r>
            <a:r>
              <a:rPr lang="en-US" dirty="0"/>
              <a:t>for 10 doses per month </a:t>
            </a:r>
            <a:r>
              <a:rPr lang="en-US" dirty="0" smtClean="0"/>
              <a:t>at </a:t>
            </a:r>
            <a:r>
              <a:rPr lang="en-US" dirty="0"/>
              <a:t>$</a:t>
            </a:r>
            <a:r>
              <a:rPr lang="en-US" dirty="0" smtClean="0"/>
              <a:t>180 = </a:t>
            </a:r>
            <a:r>
              <a:rPr lang="en-US" dirty="0"/>
              <a:t>$</a:t>
            </a:r>
            <a:r>
              <a:rPr lang="en-US" dirty="0" smtClean="0"/>
              <a:t>1,800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Concentrate on the 60 – 64 </a:t>
            </a:r>
            <a:r>
              <a:rPr lang="en-US" dirty="0"/>
              <a:t>commercial </a:t>
            </a:r>
            <a:r>
              <a:rPr lang="en-US" dirty="0" smtClean="0"/>
              <a:t>insured age </a:t>
            </a:r>
            <a:r>
              <a:rPr lang="en-US" dirty="0"/>
              <a:t>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Tdap: Keep </a:t>
            </a:r>
            <a:r>
              <a:rPr lang="en-US" dirty="0"/>
              <a:t>10 doses on hand and try </a:t>
            </a:r>
            <a:r>
              <a:rPr lang="en-US" dirty="0" smtClean="0"/>
              <a:t>cocooning</a:t>
            </a:r>
            <a:endParaRPr lang="en-US" dirty="0"/>
          </a:p>
          <a:p>
            <a:pPr marL="365125" lvl="1" indent="0">
              <a:buNone/>
            </a:pPr>
            <a:endParaRPr lang="en-US" dirty="0"/>
          </a:p>
          <a:p>
            <a:pPr marL="365125" lvl="1" indent="0">
              <a:buNone/>
            </a:pPr>
            <a:endParaRPr lang="en-US" dirty="0"/>
          </a:p>
          <a:p>
            <a:pPr marL="365125" lvl="1" indent="0">
              <a:buNone/>
            </a:pPr>
            <a:endParaRPr lang="en-US" dirty="0"/>
          </a:p>
          <a:p>
            <a:pPr marL="36512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60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One</a:t>
            </a:r>
            <a:r>
              <a:rPr lang="en-US" dirty="0"/>
              <a:t>: Total Monthly Outlay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$</a:t>
            </a:r>
            <a:r>
              <a:rPr lang="en-US" sz="3200" dirty="0" smtClean="0"/>
              <a:t>8,950 </a:t>
            </a:r>
            <a:r>
              <a:rPr lang="en-US" sz="3200" dirty="0"/>
              <a:t>per month </a:t>
            </a:r>
            <a:r>
              <a:rPr lang="en-US" sz="3200" dirty="0" smtClean="0"/>
              <a:t>from January – December</a:t>
            </a:r>
            <a:endParaRPr lang="en-US" sz="3200" dirty="0"/>
          </a:p>
          <a:p>
            <a:r>
              <a:rPr lang="en-US" sz="3200" dirty="0" smtClean="0"/>
              <a:t>Plus an additional </a:t>
            </a:r>
            <a:r>
              <a:rPr lang="en-US" sz="3200" dirty="0"/>
              <a:t>$800 monthly for </a:t>
            </a:r>
            <a:r>
              <a:rPr lang="en-US" sz="3200" dirty="0" smtClean="0"/>
              <a:t>September – January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0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Ordering: Plan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2499" y="1562406"/>
            <a:ext cx="8159002" cy="417561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Flu: </a:t>
            </a:r>
            <a:r>
              <a:rPr lang="en-US" sz="2400" dirty="0" smtClean="0"/>
              <a:t>500 </a:t>
            </a:r>
            <a:r>
              <a:rPr lang="en-US" sz="2400" dirty="0"/>
              <a:t>doses/1000 patients delivered in August for usage in </a:t>
            </a:r>
            <a:r>
              <a:rPr lang="en-US" sz="2400" dirty="0" smtClean="0"/>
              <a:t>September – January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/>
              <a:t>A</a:t>
            </a:r>
            <a:r>
              <a:rPr lang="en-US" sz="2100" dirty="0" smtClean="0"/>
              <a:t>cquisition </a:t>
            </a:r>
            <a:r>
              <a:rPr lang="en-US" sz="2100" dirty="0"/>
              <a:t>cost </a:t>
            </a:r>
            <a:r>
              <a:rPr lang="en-US" sz="2100" dirty="0" smtClean="0"/>
              <a:t>at </a:t>
            </a:r>
            <a:r>
              <a:rPr lang="en-US" sz="2100" dirty="0"/>
              <a:t>$9.50 </a:t>
            </a:r>
            <a:r>
              <a:rPr lang="en-US" sz="2100" dirty="0" smtClean="0"/>
              <a:t>each = </a:t>
            </a:r>
            <a:r>
              <a:rPr lang="en-US" sz="2100" dirty="0"/>
              <a:t>$</a:t>
            </a:r>
            <a:r>
              <a:rPr lang="en-US" sz="2100" dirty="0" smtClean="0"/>
              <a:t>4,750 </a:t>
            </a:r>
            <a:r>
              <a:rPr lang="en-US" sz="2100" dirty="0"/>
              <a:t>for </a:t>
            </a:r>
            <a:r>
              <a:rPr lang="en-US" sz="2100" dirty="0" smtClean="0"/>
              <a:t>August delivery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PCV13: </a:t>
            </a:r>
            <a:r>
              <a:rPr lang="en-US" sz="2400" dirty="0" smtClean="0"/>
              <a:t>10 </a:t>
            </a:r>
            <a:r>
              <a:rPr lang="en-US" sz="2400" dirty="0"/>
              <a:t>doses per month of </a:t>
            </a:r>
            <a:r>
              <a:rPr lang="en-US" sz="2400" dirty="0" smtClean="0"/>
              <a:t>at $150 = </a:t>
            </a:r>
            <a:r>
              <a:rPr lang="en-US" sz="2400" dirty="0"/>
              <a:t>$</a:t>
            </a:r>
            <a:r>
              <a:rPr lang="en-US" sz="2400" dirty="0" smtClean="0"/>
              <a:t>1,500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PPSV23</a:t>
            </a:r>
            <a:r>
              <a:rPr lang="en-US" dirty="0"/>
              <a:t>: </a:t>
            </a:r>
            <a:r>
              <a:rPr lang="en-US" sz="2400" dirty="0"/>
              <a:t>50 doses per month </a:t>
            </a:r>
            <a:r>
              <a:rPr lang="en-US" sz="2400" dirty="0" smtClean="0"/>
              <a:t>at </a:t>
            </a:r>
            <a:r>
              <a:rPr lang="en-US" sz="2400" dirty="0"/>
              <a:t>$</a:t>
            </a:r>
            <a:r>
              <a:rPr lang="en-US" sz="2400" dirty="0" smtClean="0"/>
              <a:t>60 = </a:t>
            </a:r>
            <a:r>
              <a:rPr lang="en-US" sz="2400" dirty="0"/>
              <a:t>$</a:t>
            </a:r>
            <a:r>
              <a:rPr lang="en-US" sz="2400" dirty="0" smtClean="0"/>
              <a:t>3,000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Zoster: A</a:t>
            </a:r>
            <a:r>
              <a:rPr lang="en-US" sz="2400" dirty="0" smtClean="0"/>
              <a:t>im </a:t>
            </a:r>
            <a:r>
              <a:rPr lang="en-US" sz="2400" dirty="0"/>
              <a:t>for 10 doses per month </a:t>
            </a:r>
            <a:r>
              <a:rPr lang="en-US" sz="2400" dirty="0" smtClean="0"/>
              <a:t>at $180 = </a:t>
            </a:r>
            <a:r>
              <a:rPr lang="en-US" sz="2400" dirty="0"/>
              <a:t>$</a:t>
            </a:r>
            <a:r>
              <a:rPr lang="en-US" sz="2400" dirty="0" smtClean="0"/>
              <a:t>1,800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 smtClean="0"/>
              <a:t>Concentrate </a:t>
            </a:r>
            <a:r>
              <a:rPr lang="en-US" sz="2100" dirty="0"/>
              <a:t>on the </a:t>
            </a:r>
            <a:r>
              <a:rPr lang="en-US" sz="2100" dirty="0" smtClean="0"/>
              <a:t>60 – 64 commercial insured </a:t>
            </a:r>
            <a:r>
              <a:rPr lang="en-US" sz="2100" dirty="0"/>
              <a:t>age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Tdap: Keep </a:t>
            </a:r>
            <a:r>
              <a:rPr lang="en-US" sz="2400" dirty="0"/>
              <a:t>10 doses on hand and try </a:t>
            </a:r>
            <a:r>
              <a:rPr lang="en-US" sz="2400" dirty="0" smtClean="0"/>
              <a:t>cocooning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8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Overview: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Learn strategies to improve your vaccine ordering for </a:t>
            </a:r>
            <a:r>
              <a:rPr lang="en-US" sz="3200" dirty="0"/>
              <a:t>different practice sizes</a:t>
            </a:r>
          </a:p>
          <a:p>
            <a:r>
              <a:rPr lang="en-US" sz="3200" dirty="0"/>
              <a:t>Learn tips on how to store and handle your vaccine stock</a:t>
            </a:r>
          </a:p>
          <a:p>
            <a:r>
              <a:rPr lang="en-US" sz="3200" dirty="0"/>
              <a:t>How to work with your staff to streamline this process</a:t>
            </a:r>
          </a:p>
        </p:txBody>
      </p:sp>
    </p:spTree>
    <p:extLst>
      <p:ext uri="{BB962C8B-B14F-4D97-AF65-F5344CB8AC3E}">
        <p14:creationId xmlns:p14="http://schemas.microsoft.com/office/powerpoint/2010/main" val="242145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Two: Total </a:t>
            </a:r>
            <a:r>
              <a:rPr lang="en-US" dirty="0"/>
              <a:t>M</a:t>
            </a:r>
            <a:r>
              <a:rPr lang="en-US" dirty="0" smtClean="0"/>
              <a:t>onthly Outlay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$</a:t>
            </a:r>
            <a:r>
              <a:rPr lang="en-US" sz="3200" dirty="0" smtClean="0"/>
              <a:t>7,050 </a:t>
            </a:r>
            <a:r>
              <a:rPr lang="en-US" sz="3200" dirty="0"/>
              <a:t>per month </a:t>
            </a:r>
            <a:r>
              <a:rPr lang="en-US" sz="3200" dirty="0" smtClean="0"/>
              <a:t>from January – December</a:t>
            </a:r>
            <a:endParaRPr lang="en-US" sz="3200" dirty="0"/>
          </a:p>
          <a:p>
            <a:r>
              <a:rPr lang="en-US" sz="3200" dirty="0" smtClean="0"/>
              <a:t>Plus</a:t>
            </a:r>
            <a:r>
              <a:rPr lang="en-US" sz="3200" dirty="0"/>
              <a:t> </a:t>
            </a:r>
            <a:r>
              <a:rPr lang="en-US" sz="3200" dirty="0" smtClean="0"/>
              <a:t>an additional </a:t>
            </a:r>
            <a:r>
              <a:rPr lang="en-US" sz="3200" dirty="0"/>
              <a:t>$800 monthly for </a:t>
            </a:r>
            <a:r>
              <a:rPr lang="en-US" sz="3200" dirty="0" smtClean="0"/>
              <a:t>September – January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463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Costly for Cash Flow?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are worried about the cash flow….</a:t>
            </a:r>
          </a:p>
          <a:p>
            <a:r>
              <a:rPr lang="en-US" dirty="0" smtClean="0"/>
              <a:t>Pick </a:t>
            </a:r>
            <a:r>
              <a:rPr lang="en-US" dirty="0"/>
              <a:t>one vaccine </a:t>
            </a:r>
            <a:r>
              <a:rPr lang="en-US" dirty="0" smtClean="0"/>
              <a:t>to concentrate upon each </a:t>
            </a:r>
            <a:r>
              <a:rPr lang="en-US" dirty="0"/>
              <a:t>month of the year and stock up for that </a:t>
            </a:r>
            <a:r>
              <a:rPr lang="en-US" dirty="0" smtClean="0"/>
              <a:t>vaccine</a:t>
            </a:r>
          </a:p>
          <a:p>
            <a:pPr lvl="1"/>
            <a:r>
              <a:rPr lang="en-US" sz="2800" dirty="0" smtClean="0"/>
              <a:t>September: </a:t>
            </a:r>
            <a:r>
              <a:rPr lang="en-US" sz="2800" i="1" dirty="0" smtClean="0"/>
              <a:t>Flu month</a:t>
            </a:r>
          </a:p>
          <a:p>
            <a:pPr lvl="1"/>
            <a:r>
              <a:rPr lang="en-US" sz="2800" dirty="0" smtClean="0"/>
              <a:t>January</a:t>
            </a:r>
            <a:r>
              <a:rPr lang="en-US" sz="2800" dirty="0"/>
              <a:t>: </a:t>
            </a:r>
            <a:r>
              <a:rPr lang="en-US" sz="2800" i="1" dirty="0" smtClean="0"/>
              <a:t>Pneumonia month</a:t>
            </a:r>
          </a:p>
          <a:p>
            <a:pPr lvl="1"/>
            <a:r>
              <a:rPr lang="en-US" sz="2800" dirty="0" smtClean="0"/>
              <a:t>February:</a:t>
            </a:r>
            <a:r>
              <a:rPr lang="en-US" sz="2800" i="1" dirty="0" smtClean="0"/>
              <a:t> Zoster </a:t>
            </a:r>
            <a:r>
              <a:rPr lang="en-US" sz="2800" dirty="0" smtClean="0"/>
              <a:t>(</a:t>
            </a:r>
            <a:r>
              <a:rPr lang="en-US" sz="2800" i="1" dirty="0" smtClean="0"/>
              <a:t>Shingles) </a:t>
            </a:r>
            <a:r>
              <a:rPr lang="en-US" sz="2800" i="1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519044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400" b="1" dirty="0"/>
              <a:t>Questions?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Contact Information</a:t>
            </a:r>
          </a:p>
          <a:p>
            <a:pPr lvl="1"/>
            <a:r>
              <a:rPr lang="en-US" dirty="0">
                <a:latin typeface="Calibri" pitchFamily="34" charset="0"/>
              </a:rPr>
              <a:t>Dr. John O’Neill:  </a:t>
            </a:r>
            <a:r>
              <a:rPr lang="en-US" dirty="0">
                <a:latin typeface="Calibri" pitchFamily="34" charset="0"/>
                <a:hlinkClick r:id="rId2"/>
              </a:rPr>
              <a:t>drjho7@verizon.net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lvl="1"/>
            <a:r>
              <a:rPr lang="en-US" dirty="0">
                <a:latin typeface="Calibri" pitchFamily="34" charset="0"/>
              </a:rPr>
              <a:t>Dr. Mike Soppet:  </a:t>
            </a:r>
            <a:r>
              <a:rPr lang="en-US" dirty="0">
                <a:latin typeface="Calibri" pitchFamily="34" charset="0"/>
                <a:hlinkClick r:id="rId3"/>
              </a:rPr>
              <a:t>msoppet@Comcast.net</a:t>
            </a:r>
            <a:endParaRPr lang="en-US" dirty="0">
              <a:latin typeface="Calibri" pitchFamily="34" charset="0"/>
            </a:endParaRPr>
          </a:p>
          <a:p>
            <a:pPr marL="36512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  <a:p>
            <a:pPr marL="3651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57686" y="3772135"/>
            <a:ext cx="8161573" cy="1828800"/>
          </a:xfrm>
        </p:spPr>
        <p:txBody>
          <a:bodyPr/>
          <a:lstStyle/>
          <a:p>
            <a:r>
              <a:rPr lang="en-US" dirty="0"/>
              <a:t>Managing Your Vaccine Stock: Tips to Improve Ordering, Storage and Handling of Vaccines </a:t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700" b="0" i="1" dirty="0"/>
              <a:t>John H. O’Neill, DO, FACP </a:t>
            </a:r>
            <a:br>
              <a:rPr lang="en-US" sz="2700" b="0" i="1" dirty="0"/>
            </a:br>
            <a:r>
              <a:rPr lang="en-US" sz="2700" b="0" i="1" dirty="0"/>
              <a:t>C. Michael Soppet, MD, FACP</a:t>
            </a:r>
            <a:br>
              <a:rPr lang="en-US" sz="2700" b="0" i="1" dirty="0"/>
            </a:br>
            <a:r>
              <a:rPr lang="es-ES" sz="2700" b="0" dirty="0"/>
              <a:t/>
            </a:r>
            <a:br>
              <a:rPr lang="es-ES" sz="2700" b="0" dirty="0"/>
            </a:br>
            <a:r>
              <a:rPr lang="es-ES" sz="2700" b="0" dirty="0"/>
              <a:t>June 21, 2016</a:t>
            </a:r>
            <a:br>
              <a:rPr lang="es-ES" sz="2700" b="0" dirty="0"/>
            </a:br>
            <a:r>
              <a:rPr lang="en-US" sz="2700" b="0" dirty="0"/>
              <a:t>Adult Immunization Learning Series Webinar</a:t>
            </a:r>
            <a:endParaRPr lang="en-US" altLang="en-US" sz="27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  <a:cs typeface="Calibri" pitchFamily="34" charset="0"/>
              </a:rPr>
              <a:t>Disclosure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61170" y="1725612"/>
            <a:ext cx="8153400" cy="4025096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244" y="1725612"/>
            <a:ext cx="76612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Dr. John O’Neill has received a stipend from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ACP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to assist in the development of educational programs and tools to promote adult immunization,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3200" b="1" u="sng" dirty="0">
                <a:latin typeface="Calibri" pitchFamily="34" charset="0"/>
                <a:ea typeface="Verdana" pitchFamily="34" charset="0"/>
                <a:cs typeface="Verdana" pitchFamily="34" charset="0"/>
              </a:rPr>
              <a:t>and otherwise has NO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financial relationships with any entity producing, marketing, re-selling, or distributing health care goods or services, consumed by, or used on, patients.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“The Big Five” for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53" y="1769871"/>
            <a:ext cx="8159002" cy="4572000"/>
          </a:xfrm>
        </p:spPr>
        <p:txBody>
          <a:bodyPr>
            <a:normAutofit/>
          </a:bodyPr>
          <a:lstStyle/>
          <a:p>
            <a:r>
              <a:rPr lang="en-US" sz="3600" dirty="0"/>
              <a:t>Influenza</a:t>
            </a:r>
          </a:p>
          <a:p>
            <a:r>
              <a:rPr lang="en-US" sz="3600" dirty="0"/>
              <a:t>PCV13 (pneumococcal conjugate)</a:t>
            </a:r>
          </a:p>
          <a:p>
            <a:r>
              <a:rPr lang="en-US" sz="3600" dirty="0"/>
              <a:t>PPSV23 (pneumococcal polysaccharide)</a:t>
            </a:r>
          </a:p>
          <a:p>
            <a:r>
              <a:rPr lang="en-US" sz="3600" dirty="0"/>
              <a:t>Tdap/Td</a:t>
            </a:r>
          </a:p>
          <a:p>
            <a:r>
              <a:rPr lang="en-US" sz="3600" dirty="0"/>
              <a:t>Zoster (VZV)</a:t>
            </a:r>
          </a:p>
        </p:txBody>
      </p:sp>
      <p:pic>
        <p:nvPicPr>
          <p:cNvPr id="1026" name="Picture 2" descr="C:\Users\John O\AppData\Local\Microsoft\Windows\Temporary Internet Files\Content.IE5\YOV1AH8T\MC9002951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136599" cy="17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“The Other Seven” for Adults</a:t>
            </a:r>
            <a:br>
              <a:rPr lang="en-US" sz="4400" b="1" dirty="0"/>
            </a:br>
            <a:r>
              <a:rPr lang="en-US" b="1" dirty="0"/>
              <a:t>  </a:t>
            </a:r>
            <a:r>
              <a:rPr lang="en-US" sz="2700" dirty="0"/>
              <a:t>(Depending on Individual Patient Circumstances)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79" y="1288626"/>
            <a:ext cx="8159002" cy="4175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9vHPV</a:t>
            </a:r>
            <a:r>
              <a:rPr lang="en-US" sz="2800" dirty="0"/>
              <a:t>/4vHPV/2vHPV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Meningococcal  </a:t>
            </a:r>
            <a:r>
              <a:rPr lang="en-US" sz="2800" dirty="0" smtClean="0"/>
              <a:t>(MenACWY, </a:t>
            </a:r>
            <a:r>
              <a:rPr lang="en-US" sz="2800" dirty="0"/>
              <a:t>MPSV4, </a:t>
            </a:r>
            <a:r>
              <a:rPr lang="en-US" sz="2800" b="1" dirty="0"/>
              <a:t>MenB</a:t>
            </a:r>
            <a:r>
              <a:rPr lang="en-US" sz="2800" dirty="0"/>
              <a:t>)</a:t>
            </a:r>
          </a:p>
          <a:p>
            <a:r>
              <a:rPr lang="en-US" sz="2800" dirty="0"/>
              <a:t>Hepatitis B</a:t>
            </a:r>
          </a:p>
          <a:p>
            <a:r>
              <a:rPr lang="en-US" sz="2800" dirty="0"/>
              <a:t>Hepatitis A</a:t>
            </a:r>
          </a:p>
          <a:p>
            <a:r>
              <a:rPr lang="en-US" sz="2800" dirty="0"/>
              <a:t>MMR</a:t>
            </a:r>
          </a:p>
          <a:p>
            <a:r>
              <a:rPr lang="en-US" sz="2800" dirty="0"/>
              <a:t>Varicella</a:t>
            </a:r>
          </a:p>
          <a:p>
            <a:r>
              <a:rPr lang="en-US" sz="2800" dirty="0"/>
              <a:t>Hib: Hemophilus Influenza B</a:t>
            </a:r>
          </a:p>
        </p:txBody>
      </p:sp>
      <p:pic>
        <p:nvPicPr>
          <p:cNvPr id="2050" name="Picture 2" descr="C:\Users\John O\AppData\Local\Microsoft\Windows\Temporary Internet Files\Content.IE5\U93LEIST\MC9003659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663063" cy="14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30" y="228600"/>
            <a:ext cx="8153400" cy="990600"/>
          </a:xfrm>
        </p:spPr>
        <p:txBody>
          <a:bodyPr/>
          <a:lstStyle/>
          <a:p>
            <a:r>
              <a:rPr lang="en-US" dirty="0"/>
              <a:t>Immunization and the Small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Ordering Vaccine: How much to Order and When?</a:t>
            </a:r>
          </a:p>
          <a:p>
            <a:r>
              <a:rPr lang="en-US" b="1" dirty="0"/>
              <a:t>Influenza Vaccine</a:t>
            </a:r>
            <a:r>
              <a:rPr lang="en-US" dirty="0"/>
              <a:t>: Indicated for everyone &gt; 6mo</a:t>
            </a:r>
          </a:p>
          <a:p>
            <a:r>
              <a:rPr lang="en-US" dirty="0"/>
              <a:t>National rates: 43% &gt;19 y/o, 68% &gt; 65 y/o</a:t>
            </a:r>
          </a:p>
          <a:p>
            <a:r>
              <a:rPr lang="en-US" dirty="0"/>
              <a:t>Assume, of # of patients that see you each year:</a:t>
            </a:r>
          </a:p>
          <a:p>
            <a:pPr lvl="1"/>
            <a:r>
              <a:rPr lang="en-US" dirty="0"/>
              <a:t>1/3 will not get flu vaccine</a:t>
            </a:r>
          </a:p>
          <a:p>
            <a:pPr lvl="1"/>
            <a:r>
              <a:rPr lang="en-US" dirty="0"/>
              <a:t>1/3 will get it thru your practice </a:t>
            </a:r>
          </a:p>
          <a:p>
            <a:pPr lvl="1"/>
            <a:r>
              <a:rPr lang="en-US" dirty="0"/>
              <a:t>1/3 will get it elsewhere</a:t>
            </a:r>
          </a:p>
          <a:p>
            <a:r>
              <a:rPr lang="en-US" dirty="0"/>
              <a:t>Other vaccines: depends on need of your patients</a:t>
            </a:r>
          </a:p>
        </p:txBody>
      </p:sp>
    </p:spTree>
    <p:extLst>
      <p:ext uri="{BB962C8B-B14F-4D97-AF65-F5344CB8AC3E}">
        <p14:creationId xmlns:p14="http://schemas.microsoft.com/office/powerpoint/2010/main" val="269494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and the Small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33005"/>
            <a:ext cx="8159002" cy="4175613"/>
          </a:xfrm>
        </p:spPr>
        <p:txBody>
          <a:bodyPr/>
          <a:lstStyle/>
          <a:p>
            <a:r>
              <a:rPr lang="en-US" dirty="0"/>
              <a:t>PCV13, PPSV23, Tdap (frequent flyers)</a:t>
            </a:r>
          </a:p>
          <a:p>
            <a:pPr lvl="1"/>
            <a:r>
              <a:rPr lang="en-US" dirty="0"/>
              <a:t>Keep these in the fridge at all times</a:t>
            </a:r>
          </a:p>
          <a:p>
            <a:pPr lvl="1"/>
            <a:r>
              <a:rPr lang="en-US" dirty="0"/>
              <a:t>Start with one box of 10 doses of each and track use, order accordingly</a:t>
            </a:r>
          </a:p>
          <a:p>
            <a:r>
              <a:rPr lang="en-US" dirty="0"/>
              <a:t>MenACWY: One box of 5 doses in June</a:t>
            </a:r>
          </a:p>
          <a:p>
            <a:r>
              <a:rPr lang="en-US" dirty="0"/>
              <a:t>Hep B: Keep 6 doses on hand</a:t>
            </a:r>
          </a:p>
          <a:p>
            <a:pPr lvl="1"/>
            <a:r>
              <a:rPr lang="en-US" b="1" dirty="0"/>
              <a:t>Schedule</a:t>
            </a:r>
            <a:r>
              <a:rPr lang="en-US" dirty="0"/>
              <a:t> the follow-up doses</a:t>
            </a:r>
          </a:p>
          <a:p>
            <a:r>
              <a:rPr lang="en-US" dirty="0"/>
              <a:t>9vHPV: Keep 6 doses on hand</a:t>
            </a:r>
          </a:p>
          <a:p>
            <a:pPr lvl="1"/>
            <a:r>
              <a:rPr lang="en-US" b="1" dirty="0"/>
              <a:t>Schedule</a:t>
            </a:r>
            <a:r>
              <a:rPr lang="en-US" dirty="0"/>
              <a:t> follow-up doses</a:t>
            </a:r>
          </a:p>
        </p:txBody>
      </p:sp>
    </p:spTree>
    <p:extLst>
      <p:ext uri="{BB962C8B-B14F-4D97-AF65-F5344CB8AC3E}">
        <p14:creationId xmlns:p14="http://schemas.microsoft.com/office/powerpoint/2010/main" val="3879235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Quality Connect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ACP Quality Connect Template</Template>
  <TotalTime>943</TotalTime>
  <Words>1410</Words>
  <Application>Microsoft Office PowerPoint</Application>
  <PresentationFormat>On-screen Show (4:3)</PresentationFormat>
  <Paragraphs>199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ACP Quality Connect Template</vt:lpstr>
      <vt:lpstr>1_Office Theme</vt:lpstr>
      <vt:lpstr>Welcome!</vt:lpstr>
      <vt:lpstr>Today’s Speakers</vt:lpstr>
      <vt:lpstr>Webinar Overview: Objectives</vt:lpstr>
      <vt:lpstr>Managing Your Vaccine Stock: Tips to Improve Ordering, Storage and Handling of Vaccines    John H. O’Neill, DO, FACP  C. Michael Soppet, MD, FACP  June 21, 2016 Adult Immunization Learning Series Webinar</vt:lpstr>
      <vt:lpstr>Disclosure</vt:lpstr>
      <vt:lpstr>“The Big Five” for Adults</vt:lpstr>
      <vt:lpstr>“The Other Seven” for Adults   (Depending on Individual Patient Circumstances)</vt:lpstr>
      <vt:lpstr>Immunization and the Small Practice</vt:lpstr>
      <vt:lpstr>Immunization and the Small Practice</vt:lpstr>
      <vt:lpstr>Vaccinate or Refer for Vaccination</vt:lpstr>
      <vt:lpstr>Ordering Vaccines</vt:lpstr>
      <vt:lpstr>Log the vaccines as they come in</vt:lpstr>
      <vt:lpstr>Storage of Vaccines</vt:lpstr>
      <vt:lpstr>Refrigerators for Vaccines</vt:lpstr>
      <vt:lpstr>Data-logging Thermometers</vt:lpstr>
      <vt:lpstr>Helpful Resources</vt:lpstr>
      <vt:lpstr>Standing Order Example</vt:lpstr>
      <vt:lpstr>Vaccine Ordering: How Much Do I Need?  Initial Order Parameters</vt:lpstr>
      <vt:lpstr>What size is your patient population?</vt:lpstr>
      <vt:lpstr>Did You Know?</vt:lpstr>
      <vt:lpstr>PowerPoint Presentation</vt:lpstr>
      <vt:lpstr>Predictive Analytics for Flu Orders</vt:lpstr>
      <vt:lpstr>Prediction Analysis for Pneumococcal </vt:lpstr>
      <vt:lpstr>Prediction Analysis for Zoster</vt:lpstr>
      <vt:lpstr>Prediction Analysis for Tdap</vt:lpstr>
      <vt:lpstr>Inventory Management</vt:lpstr>
      <vt:lpstr>Ordering: Plan One</vt:lpstr>
      <vt:lpstr>Plan One: Total Monthly Outlay</vt:lpstr>
      <vt:lpstr>Ordering: Plan Two</vt:lpstr>
      <vt:lpstr>Plan Two: Total Monthly Outlay</vt:lpstr>
      <vt:lpstr>Too Costly for Cash Flow?</vt:lpstr>
      <vt:lpstr>Discussion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ACP Centennial Powerpoint Template</dc:title>
  <dc:creator>RebeccaG</dc:creator>
  <cp:lastModifiedBy>RebeccaG</cp:lastModifiedBy>
  <cp:revision>125</cp:revision>
  <cp:lastPrinted>2014-10-09T17:23:32Z</cp:lastPrinted>
  <dcterms:created xsi:type="dcterms:W3CDTF">2015-04-17T17:24:07Z</dcterms:created>
  <dcterms:modified xsi:type="dcterms:W3CDTF">2016-06-24T18:32:19Z</dcterms:modified>
</cp:coreProperties>
</file>