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80" r:id="rId2"/>
    <p:sldId id="317" r:id="rId3"/>
    <p:sldId id="318" r:id="rId4"/>
    <p:sldId id="340" r:id="rId5"/>
    <p:sldId id="321" r:id="rId6"/>
    <p:sldId id="333" r:id="rId7"/>
    <p:sldId id="336" r:id="rId8"/>
    <p:sldId id="337" r:id="rId9"/>
    <p:sldId id="334" r:id="rId10"/>
    <p:sldId id="324" r:id="rId11"/>
    <p:sldId id="325" r:id="rId12"/>
    <p:sldId id="326" r:id="rId13"/>
    <p:sldId id="327" r:id="rId14"/>
    <p:sldId id="329" r:id="rId15"/>
    <p:sldId id="283" r:id="rId16"/>
    <p:sldId id="281" r:id="rId17"/>
    <p:sldId id="284" r:id="rId18"/>
    <p:sldId id="282" r:id="rId19"/>
    <p:sldId id="276" r:id="rId20"/>
    <p:sldId id="305" r:id="rId21"/>
    <p:sldId id="306" r:id="rId22"/>
    <p:sldId id="307" r:id="rId23"/>
    <p:sldId id="308" r:id="rId24"/>
    <p:sldId id="309" r:id="rId25"/>
    <p:sldId id="310" r:id="rId26"/>
    <p:sldId id="312" r:id="rId27"/>
    <p:sldId id="311" r:id="rId28"/>
    <p:sldId id="275" r:id="rId29"/>
    <p:sldId id="313" r:id="rId30"/>
    <p:sldId id="274" r:id="rId31"/>
    <p:sldId id="314" r:id="rId32"/>
    <p:sldId id="315" r:id="rId33"/>
    <p:sldId id="316" r:id="rId34"/>
    <p:sldId id="341" r:id="rId35"/>
    <p:sldId id="342" r:id="rId36"/>
    <p:sldId id="292" r:id="rId37"/>
    <p:sldId id="297" r:id="rId38"/>
    <p:sldId id="299" r:id="rId39"/>
    <p:sldId id="298" r:id="rId40"/>
    <p:sldId id="339" r:id="rId41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00"/>
    <a:srgbClr val="B5B7B4"/>
    <a:srgbClr val="2EB135"/>
    <a:srgbClr val="FFC82E"/>
    <a:srgbClr val="007E66"/>
    <a:srgbClr val="00A3DD"/>
    <a:srgbClr val="1EB53A"/>
    <a:srgbClr val="007C66"/>
    <a:srgbClr val="007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uraH\AppData\Local\Temp\Temp1_Data_Q15_160223.zip\SurveySummary_02232016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uraH\AppData\Local\Temp\Temp1_Data_Q25_160223.zip\SurveySummary_02232016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uraH\AppData\Local\Temp\Temp1_Data_Q27_160222.zip\SurveySummary_02222016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uraH\AppData\Local\Temp\Temp1_Data_Q28_160223.zip\SurveySummary_02232016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uraH\AppData\Local\Temp\Temp1_Data_Q29_160222.zip\SurveySummary_02222016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264642181965015"/>
          <c:y val="8.4091803865425918E-2"/>
          <c:w val="0.6363246333718775"/>
          <c:h val="0.66515300644237652"/>
        </c:manualLayout>
      </c:layout>
      <c:barChart>
        <c:barDir val="bar"/>
        <c:grouping val="stacked"/>
        <c:varyColors val="0"/>
        <c:ser>
          <c:idx val="0"/>
          <c:order val="0"/>
          <c:tx>
            <c:v>Strongly Agree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1'!$A$4:$A$13</c:f>
              <c:strCache>
                <c:ptCount val="10"/>
                <c:pt idx="0">
                  <c:v>QI is a priority for my practice.</c:v>
                </c:pt>
                <c:pt idx="1">
                  <c:v>Implements team huddles/other team-based care</c:v>
                </c:pt>
                <c:pt idx="2">
                  <c:v>External forces drive QI</c:v>
                </c:pt>
                <c:pt idx="3">
                  <c:v>Internal forces drive QI</c:v>
                </c:pt>
                <c:pt idx="4">
                  <c:v>Practice leaders trained in QI</c:v>
                </c:pt>
                <c:pt idx="5">
                  <c:v>Have done PDSAs in last year</c:v>
                </c:pt>
                <c:pt idx="6">
                  <c:v>Has a QI leader/champion</c:v>
                </c:pt>
                <c:pt idx="7">
                  <c:v>Easily extracts data for QI from EMR</c:v>
                </c:pt>
                <c:pt idx="8">
                  <c:v>Participates in MU, PQRS, etc. </c:v>
                </c:pt>
                <c:pt idx="9">
                  <c:v>Receives QI support from system, etc.</c:v>
                </c:pt>
              </c:strCache>
            </c:strRef>
          </c:cat>
          <c:val>
            <c:numRef>
              <c:f>'[SurveySummary_02232016.xls]Question 1'!$G$4:$G$13</c:f>
              <c:numCache>
                <c:formatCode>General</c:formatCode>
                <c:ptCount val="10"/>
                <c:pt idx="0">
                  <c:v>18</c:v>
                </c:pt>
                <c:pt idx="1">
                  <c:v>7</c:v>
                </c:pt>
                <c:pt idx="2">
                  <c:v>3</c:v>
                </c:pt>
                <c:pt idx="3">
                  <c:v>5</c:v>
                </c:pt>
                <c:pt idx="4">
                  <c:v>8</c:v>
                </c:pt>
                <c:pt idx="5">
                  <c:v>7</c:v>
                </c:pt>
                <c:pt idx="6">
                  <c:v>7</c:v>
                </c:pt>
                <c:pt idx="7">
                  <c:v>6</c:v>
                </c:pt>
                <c:pt idx="8">
                  <c:v>11</c:v>
                </c:pt>
                <c:pt idx="9">
                  <c:v>5</c:v>
                </c:pt>
              </c:numCache>
            </c:numRef>
          </c:val>
        </c:ser>
        <c:ser>
          <c:idx val="1"/>
          <c:order val="1"/>
          <c:tx>
            <c:v>Agree</c:v>
          </c:tx>
          <c:spPr>
            <a:solidFill>
              <a:srgbClr val="92D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1'!$A$4:$A$13</c:f>
              <c:strCache>
                <c:ptCount val="10"/>
                <c:pt idx="0">
                  <c:v>QI is a priority for my practice.</c:v>
                </c:pt>
                <c:pt idx="1">
                  <c:v>Implements team huddles/other team-based care</c:v>
                </c:pt>
                <c:pt idx="2">
                  <c:v>External forces drive QI</c:v>
                </c:pt>
                <c:pt idx="3">
                  <c:v>Internal forces drive QI</c:v>
                </c:pt>
                <c:pt idx="4">
                  <c:v>Practice leaders trained in QI</c:v>
                </c:pt>
                <c:pt idx="5">
                  <c:v>Have done PDSAs in last year</c:v>
                </c:pt>
                <c:pt idx="6">
                  <c:v>Has a QI leader/champion</c:v>
                </c:pt>
                <c:pt idx="7">
                  <c:v>Easily extracts data for QI from EMR</c:v>
                </c:pt>
                <c:pt idx="8">
                  <c:v>Participates in MU, PQRS, etc. </c:v>
                </c:pt>
                <c:pt idx="9">
                  <c:v>Receives QI support from system, etc.</c:v>
                </c:pt>
              </c:strCache>
            </c:strRef>
          </c:cat>
          <c:val>
            <c:numRef>
              <c:f>'[SurveySummary_02232016.xls]Question 1'!$F$4:$F$13</c:f>
              <c:numCache>
                <c:formatCode>General</c:formatCode>
                <c:ptCount val="10"/>
                <c:pt idx="0">
                  <c:v>11</c:v>
                </c:pt>
                <c:pt idx="1">
                  <c:v>15</c:v>
                </c:pt>
                <c:pt idx="2">
                  <c:v>7</c:v>
                </c:pt>
                <c:pt idx="3">
                  <c:v>13</c:v>
                </c:pt>
                <c:pt idx="4">
                  <c:v>7</c:v>
                </c:pt>
                <c:pt idx="5">
                  <c:v>11</c:v>
                </c:pt>
                <c:pt idx="6">
                  <c:v>12</c:v>
                </c:pt>
                <c:pt idx="7">
                  <c:v>10</c:v>
                </c:pt>
                <c:pt idx="8">
                  <c:v>10</c:v>
                </c:pt>
                <c:pt idx="9">
                  <c:v>9</c:v>
                </c:pt>
              </c:numCache>
            </c:numRef>
          </c:val>
        </c:ser>
        <c:ser>
          <c:idx val="2"/>
          <c:order val="2"/>
          <c:tx>
            <c:v>Neutral</c:v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1'!$A$4:$A$13</c:f>
              <c:strCache>
                <c:ptCount val="10"/>
                <c:pt idx="0">
                  <c:v>QI is a priority for my practice.</c:v>
                </c:pt>
                <c:pt idx="1">
                  <c:v>Implements team huddles/other team-based care</c:v>
                </c:pt>
                <c:pt idx="2">
                  <c:v>External forces drive QI</c:v>
                </c:pt>
                <c:pt idx="3">
                  <c:v>Internal forces drive QI</c:v>
                </c:pt>
                <c:pt idx="4">
                  <c:v>Practice leaders trained in QI</c:v>
                </c:pt>
                <c:pt idx="5">
                  <c:v>Have done PDSAs in last year</c:v>
                </c:pt>
                <c:pt idx="6">
                  <c:v>Has a QI leader/champion</c:v>
                </c:pt>
                <c:pt idx="7">
                  <c:v>Easily extracts data for QI from EMR</c:v>
                </c:pt>
                <c:pt idx="8">
                  <c:v>Participates in MU, PQRS, etc. </c:v>
                </c:pt>
                <c:pt idx="9">
                  <c:v>Receives QI support from system, etc.</c:v>
                </c:pt>
              </c:strCache>
            </c:strRef>
          </c:cat>
          <c:val>
            <c:numRef>
              <c:f>'[SurveySummary_02232016.xls]Question 1'!$E$4:$E$13</c:f>
              <c:numCache>
                <c:formatCode>General</c:formatCode>
                <c:ptCount val="10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10</c:v>
                </c:pt>
                <c:pt idx="4">
                  <c:v>9</c:v>
                </c:pt>
                <c:pt idx="5">
                  <c:v>6</c:v>
                </c:pt>
                <c:pt idx="6">
                  <c:v>7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</c:numCache>
            </c:numRef>
          </c:val>
        </c:ser>
        <c:ser>
          <c:idx val="3"/>
          <c:order val="3"/>
          <c:tx>
            <c:v>Disagree</c:v>
          </c:tx>
          <c:spPr>
            <a:solidFill>
              <a:srgbClr val="FF66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1'!$A$4:$A$13</c:f>
              <c:strCache>
                <c:ptCount val="10"/>
                <c:pt idx="0">
                  <c:v>QI is a priority for my practice.</c:v>
                </c:pt>
                <c:pt idx="1">
                  <c:v>Implements team huddles/other team-based care</c:v>
                </c:pt>
                <c:pt idx="2">
                  <c:v>External forces drive QI</c:v>
                </c:pt>
                <c:pt idx="3">
                  <c:v>Internal forces drive QI</c:v>
                </c:pt>
                <c:pt idx="4">
                  <c:v>Practice leaders trained in QI</c:v>
                </c:pt>
                <c:pt idx="5">
                  <c:v>Have done PDSAs in last year</c:v>
                </c:pt>
                <c:pt idx="6">
                  <c:v>Has a QI leader/champion</c:v>
                </c:pt>
                <c:pt idx="7">
                  <c:v>Easily extracts data for QI from EMR</c:v>
                </c:pt>
                <c:pt idx="8">
                  <c:v>Participates in MU, PQRS, etc. </c:v>
                </c:pt>
                <c:pt idx="9">
                  <c:v>Receives QI support from system, etc.</c:v>
                </c:pt>
              </c:strCache>
            </c:strRef>
          </c:cat>
          <c:val>
            <c:numRef>
              <c:f>'[SurveySummary_02232016.xls]Question 1'!$D$4:$D$13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11</c:v>
                </c:pt>
                <c:pt idx="3">
                  <c:v>3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3</c:v>
                </c:pt>
                <c:pt idx="8">
                  <c:v>1</c:v>
                </c:pt>
                <c:pt idx="9">
                  <c:v>3</c:v>
                </c:pt>
              </c:numCache>
            </c:numRef>
          </c:val>
        </c:ser>
        <c:ser>
          <c:idx val="4"/>
          <c:order val="4"/>
          <c:tx>
            <c:v>Strongly Disagree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1'!$A$4:$A$13</c:f>
              <c:strCache>
                <c:ptCount val="10"/>
                <c:pt idx="0">
                  <c:v>QI is a priority for my practice.</c:v>
                </c:pt>
                <c:pt idx="1">
                  <c:v>Implements team huddles/other team-based care</c:v>
                </c:pt>
                <c:pt idx="2">
                  <c:v>External forces drive QI</c:v>
                </c:pt>
                <c:pt idx="3">
                  <c:v>Internal forces drive QI</c:v>
                </c:pt>
                <c:pt idx="4">
                  <c:v>Practice leaders trained in QI</c:v>
                </c:pt>
                <c:pt idx="5">
                  <c:v>Have done PDSAs in last year</c:v>
                </c:pt>
                <c:pt idx="6">
                  <c:v>Has a QI leader/champion</c:v>
                </c:pt>
                <c:pt idx="7">
                  <c:v>Easily extracts data for QI from EMR</c:v>
                </c:pt>
                <c:pt idx="8">
                  <c:v>Participates in MU, PQRS, etc. </c:v>
                </c:pt>
                <c:pt idx="9">
                  <c:v>Receives QI support from system, etc.</c:v>
                </c:pt>
              </c:strCache>
            </c:strRef>
          </c:cat>
          <c:val>
            <c:numRef>
              <c:f>'[SurveySummary_02232016.xls]Question 1'!$C$4:$C$13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477568"/>
        <c:axId val="36487552"/>
      </c:barChart>
      <c:catAx>
        <c:axId val="36477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6487552"/>
        <c:crosses val="autoZero"/>
        <c:auto val="1"/>
        <c:lblAlgn val="ctr"/>
        <c:lblOffset val="100"/>
        <c:noMultiLvlLbl val="0"/>
      </c:catAx>
      <c:valAx>
        <c:axId val="36487552"/>
        <c:scaling>
          <c:orientation val="minMax"/>
          <c:max val="30"/>
        </c:scaling>
        <c:delete val="1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36477568"/>
        <c:crossesAt val="1"/>
        <c:crossBetween val="between"/>
      </c:valAx>
      <c:spPr>
        <a:solidFill>
          <a:srgbClr val="EEEEEE"/>
        </a:solidFill>
        <a:ln w="25400">
          <a:noFill/>
        </a:ln>
      </c:spPr>
    </c:plotArea>
    <c:legend>
      <c:legendPos val="b"/>
      <c:layout>
        <c:manualLayout>
          <c:xMode val="edge"/>
          <c:yMode val="edge"/>
          <c:x val="0.28976897992646022"/>
          <c:y val="0.83838135289906945"/>
          <c:w val="0.51370198043426385"/>
          <c:h val="5.9345919828203295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EEEEEE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 panose="020F0502020204030204" pitchFamily="34" charset="0"/>
          <a:ea typeface="Microsoft Sans Serif"/>
          <a:cs typeface="Microsoft Sans Serif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C0000"/>
              </a:solidFill>
            </c:spPr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6"/>
            <c:bubble3D val="0"/>
            <c:spPr>
              <a:solidFill>
                <a:srgbClr val="990000"/>
              </a:solidFill>
            </c:spPr>
          </c:dPt>
          <c:dPt>
            <c:idx val="7"/>
            <c:bubble3D val="0"/>
            <c:explosion val="1"/>
            <c:spPr>
              <a:solidFill>
                <a:srgbClr val="CC3300"/>
              </a:solidFill>
            </c:spPr>
          </c:dPt>
          <c:dPt>
            <c:idx val="8"/>
            <c:bubble3D val="0"/>
            <c:spPr>
              <a:solidFill>
                <a:srgbClr val="CC6600"/>
              </a:solidFill>
            </c:spPr>
          </c:dPt>
          <c:dPt>
            <c:idx val="9"/>
            <c:bubble3D val="0"/>
            <c:spPr>
              <a:solidFill>
                <a:srgbClr val="FF33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'Question 1'!$A$4:$A$13</c:f>
              <c:strCache>
                <c:ptCount val="10"/>
                <c:pt idx="0">
                  <c:v>Administrative burden</c:v>
                </c:pt>
                <c:pt idx="1">
                  <c:v>Lack of skill in QI</c:v>
                </c:pt>
                <c:pt idx="2">
                  <c:v>Lack of champion</c:v>
                </c:pt>
                <c:pt idx="3">
                  <c:v>Lack of staff engagement</c:v>
                </c:pt>
                <c:pt idx="4">
                  <c:v>Lack of colleague engagement</c:v>
                </c:pt>
                <c:pt idx="5">
                  <c:v>Poor EHR functionality</c:v>
                </c:pt>
                <c:pt idx="6">
                  <c:v>Other priorities are more pressing</c:v>
                </c:pt>
                <c:pt idx="7">
                  <c:v>Lack of sufficient staffing</c:v>
                </c:pt>
                <c:pt idx="8">
                  <c:v>Lack of time</c:v>
                </c:pt>
                <c:pt idx="9">
                  <c:v>Financial resources</c:v>
                </c:pt>
              </c:strCache>
            </c:strRef>
          </c:cat>
          <c:val>
            <c:numRef>
              <c:f>'Question 1'!$C$4:$C$13</c:f>
              <c:numCache>
                <c:formatCode>0.0%</c:formatCode>
                <c:ptCount val="10"/>
                <c:pt idx="0">
                  <c:v>0.48399999999999999</c:v>
                </c:pt>
                <c:pt idx="1">
                  <c:v>0.25800000000000001</c:v>
                </c:pt>
                <c:pt idx="2">
                  <c:v>0.129</c:v>
                </c:pt>
                <c:pt idx="3">
                  <c:v>0.25800000000000001</c:v>
                </c:pt>
                <c:pt idx="4">
                  <c:v>0.19399999999999998</c:v>
                </c:pt>
                <c:pt idx="5">
                  <c:v>0.35499999999999998</c:v>
                </c:pt>
                <c:pt idx="6">
                  <c:v>0.61299999999999999</c:v>
                </c:pt>
                <c:pt idx="7">
                  <c:v>0.54799999999999993</c:v>
                </c:pt>
                <c:pt idx="8">
                  <c:v>0.64500000000000002</c:v>
                </c:pt>
                <c:pt idx="9">
                  <c:v>0.38700000000000001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200">
          <a:latin typeface="Calibri" panose="020F0502020204030204" pitchFamily="34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58222905063699"/>
          <c:y val="0.10681907659269864"/>
          <c:w val="0.64623695666090519"/>
          <c:h val="0.62121331424481019"/>
        </c:manualLayout>
      </c:layout>
      <c:barChart>
        <c:barDir val="bar"/>
        <c:grouping val="percentStacked"/>
        <c:varyColors val="0"/>
        <c:ser>
          <c:idx val="0"/>
          <c:order val="0"/>
          <c:tx>
            <c:v>Not applicable</c:v>
          </c:tx>
          <c:spPr>
            <a:solidFill>
              <a:schemeClr val="bg1">
                <a:lumMod val="50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1'!$A$4:$A$10</c:f>
              <c:strCache>
                <c:ptCount val="7"/>
                <c:pt idx="0">
                  <c:v>Stays informed on vaccine recommendations</c:v>
                </c:pt>
                <c:pt idx="1">
                  <c:v>Ensures staff are up-to-date with vaccines</c:v>
                </c:pt>
                <c:pt idx="2">
                  <c:v>Routinely reviews patient vaccine status</c:v>
                </c:pt>
                <c:pt idx="3">
                  <c:v>Sends reminders when vaccines needed</c:v>
                </c:pt>
                <c:pt idx="4">
                  <c:v>Assesses vaccine status at each patient visit</c:v>
                </c:pt>
                <c:pt idx="5">
                  <c:v>Checks the state registry or IIS </c:v>
                </c:pt>
                <c:pt idx="6">
                  <c:v>Uses EHR to assess vaccine need </c:v>
                </c:pt>
              </c:strCache>
            </c:strRef>
          </c:cat>
          <c:val>
            <c:numRef>
              <c:f>'[SurveySummary_02232016.xls]Question 1'!$G$4:$G$10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v>Consistently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1'!$A$4:$A$10</c:f>
              <c:strCache>
                <c:ptCount val="7"/>
                <c:pt idx="0">
                  <c:v>Stays informed on vaccine recommendations</c:v>
                </c:pt>
                <c:pt idx="1">
                  <c:v>Ensures staff are up-to-date with vaccines</c:v>
                </c:pt>
                <c:pt idx="2">
                  <c:v>Routinely reviews patient vaccine status</c:v>
                </c:pt>
                <c:pt idx="3">
                  <c:v>Sends reminders when vaccines needed</c:v>
                </c:pt>
                <c:pt idx="4">
                  <c:v>Assesses vaccine status at each patient visit</c:v>
                </c:pt>
                <c:pt idx="5">
                  <c:v>Checks the state registry or IIS </c:v>
                </c:pt>
                <c:pt idx="6">
                  <c:v>Uses EHR to assess vaccine need </c:v>
                </c:pt>
              </c:strCache>
            </c:strRef>
          </c:cat>
          <c:val>
            <c:numRef>
              <c:f>'[SurveySummary_02232016.xls]Question 1'!$F$4:$F$10</c:f>
              <c:numCache>
                <c:formatCode>General</c:formatCode>
                <c:ptCount val="7"/>
                <c:pt idx="0">
                  <c:v>18</c:v>
                </c:pt>
                <c:pt idx="1">
                  <c:v>13</c:v>
                </c:pt>
                <c:pt idx="2">
                  <c:v>10</c:v>
                </c:pt>
                <c:pt idx="3">
                  <c:v>5</c:v>
                </c:pt>
                <c:pt idx="4">
                  <c:v>7</c:v>
                </c:pt>
                <c:pt idx="5">
                  <c:v>2</c:v>
                </c:pt>
                <c:pt idx="6">
                  <c:v>13</c:v>
                </c:pt>
              </c:numCache>
            </c:numRef>
          </c:val>
        </c:ser>
        <c:ser>
          <c:idx val="2"/>
          <c:order val="2"/>
          <c:tx>
            <c:v>Somewhat consistently</c:v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1'!$A$4:$A$10</c:f>
              <c:strCache>
                <c:ptCount val="7"/>
                <c:pt idx="0">
                  <c:v>Stays informed on vaccine recommendations</c:v>
                </c:pt>
                <c:pt idx="1">
                  <c:v>Ensures staff are up-to-date with vaccines</c:v>
                </c:pt>
                <c:pt idx="2">
                  <c:v>Routinely reviews patient vaccine status</c:v>
                </c:pt>
                <c:pt idx="3">
                  <c:v>Sends reminders when vaccines needed</c:v>
                </c:pt>
                <c:pt idx="4">
                  <c:v>Assesses vaccine status at each patient visit</c:v>
                </c:pt>
                <c:pt idx="5">
                  <c:v>Checks the state registry or IIS </c:v>
                </c:pt>
                <c:pt idx="6">
                  <c:v>Uses EHR to assess vaccine need </c:v>
                </c:pt>
              </c:strCache>
            </c:strRef>
          </c:cat>
          <c:val>
            <c:numRef>
              <c:f>'[SurveySummary_02232016.xls]Question 1'!$E$4:$E$10</c:f>
              <c:numCache>
                <c:formatCode>General</c:formatCode>
                <c:ptCount val="7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7</c:v>
                </c:pt>
                <c:pt idx="4">
                  <c:v>13</c:v>
                </c:pt>
                <c:pt idx="5">
                  <c:v>3</c:v>
                </c:pt>
                <c:pt idx="6">
                  <c:v>7</c:v>
                </c:pt>
              </c:numCache>
            </c:numRef>
          </c:val>
        </c:ser>
        <c:ser>
          <c:idx val="3"/>
          <c:order val="3"/>
          <c:tx>
            <c:v>To some extent</c:v>
          </c:tx>
          <c:spPr>
            <a:solidFill>
              <a:srgbClr val="FF9933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1'!$A$4:$A$10</c:f>
              <c:strCache>
                <c:ptCount val="7"/>
                <c:pt idx="0">
                  <c:v>Stays informed on vaccine recommendations</c:v>
                </c:pt>
                <c:pt idx="1">
                  <c:v>Ensures staff are up-to-date with vaccines</c:v>
                </c:pt>
                <c:pt idx="2">
                  <c:v>Routinely reviews patient vaccine status</c:v>
                </c:pt>
                <c:pt idx="3">
                  <c:v>Sends reminders when vaccines needed</c:v>
                </c:pt>
                <c:pt idx="4">
                  <c:v>Assesses vaccine status at each patient visit</c:v>
                </c:pt>
                <c:pt idx="5">
                  <c:v>Checks the state registry or IIS </c:v>
                </c:pt>
                <c:pt idx="6">
                  <c:v>Uses EHR to assess vaccine need </c:v>
                </c:pt>
              </c:strCache>
            </c:strRef>
          </c:cat>
          <c:val>
            <c:numRef>
              <c:f>'[SurveySummary_02232016.xls]Question 1'!$D$4:$D$10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4</c:v>
                </c:pt>
                <c:pt idx="3">
                  <c:v>11</c:v>
                </c:pt>
                <c:pt idx="4">
                  <c:v>5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ser>
          <c:idx val="4"/>
          <c:order val="4"/>
          <c:tx>
            <c:v>No or rarely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1'!$A$4:$A$10</c:f>
              <c:strCache>
                <c:ptCount val="7"/>
                <c:pt idx="0">
                  <c:v>Stays informed on vaccine recommendations</c:v>
                </c:pt>
                <c:pt idx="1">
                  <c:v>Ensures staff are up-to-date with vaccines</c:v>
                </c:pt>
                <c:pt idx="2">
                  <c:v>Routinely reviews patient vaccine status</c:v>
                </c:pt>
                <c:pt idx="3">
                  <c:v>Sends reminders when vaccines needed</c:v>
                </c:pt>
                <c:pt idx="4">
                  <c:v>Assesses vaccine status at each patient visit</c:v>
                </c:pt>
                <c:pt idx="5">
                  <c:v>Checks the state registry or IIS </c:v>
                </c:pt>
                <c:pt idx="6">
                  <c:v>Uses EHR to assess vaccine need </c:v>
                </c:pt>
              </c:strCache>
            </c:strRef>
          </c:cat>
          <c:val>
            <c:numRef>
              <c:f>'[SurveySummary_02232016.xls]Question 1'!$C$4:$C$10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7</c:v>
                </c:pt>
                <c:pt idx="4">
                  <c:v>5</c:v>
                </c:pt>
                <c:pt idx="5">
                  <c:v>22</c:v>
                </c:pt>
                <c:pt idx="6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316224"/>
        <c:axId val="91317760"/>
      </c:barChart>
      <c:catAx>
        <c:axId val="91316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91317760"/>
        <c:crosses val="autoZero"/>
        <c:auto val="1"/>
        <c:lblAlgn val="ctr"/>
        <c:lblOffset val="100"/>
        <c:noMultiLvlLbl val="0"/>
      </c:catAx>
      <c:valAx>
        <c:axId val="91317760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91316224"/>
        <c:crossesAt val="1"/>
        <c:crossBetween val="between"/>
      </c:valAx>
      <c:spPr>
        <a:solidFill>
          <a:srgbClr val="EEEEEE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1.748047500160042E-2"/>
          <c:y val="0.83106150083512287"/>
          <c:w val="0.94196050188848346"/>
          <c:h val="0.1421558100691959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EEEEEE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 panose="020F0502020204030204" pitchFamily="34" charset="0"/>
          <a:ea typeface="Microsoft Sans Serif"/>
          <a:cs typeface="Microsoft Sans Serif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747967479674793"/>
          <c:y val="0.17121301598663805"/>
          <c:w val="0.58658600601754052"/>
          <c:h val="0.60984997613934633"/>
        </c:manualLayout>
      </c:layout>
      <c:barChart>
        <c:barDir val="bar"/>
        <c:grouping val="stacked"/>
        <c:varyColors val="0"/>
        <c:ser>
          <c:idx val="0"/>
          <c:order val="0"/>
          <c:tx>
            <c:v>Not applicable</c:v>
          </c:tx>
          <c:spPr>
            <a:solidFill>
              <a:schemeClr val="bg1">
                <a:lumMod val="50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1'!$A$4:$A$8</c:f>
              <c:strCache>
                <c:ptCount val="5"/>
                <c:pt idx="0">
                  <c:v>Hep B (completed series)</c:v>
                </c:pt>
                <c:pt idx="1">
                  <c:v>Influenza</c:v>
                </c:pt>
                <c:pt idx="2">
                  <c:v>Pneumococcal (PPSV23 or PCV13)</c:v>
                </c:pt>
                <c:pt idx="3">
                  <c:v>Td/Tdap</c:v>
                </c:pt>
                <c:pt idx="4">
                  <c:v>Zoster</c:v>
                </c:pt>
              </c:strCache>
            </c:strRef>
          </c:cat>
          <c:val>
            <c:numRef>
              <c:f>'[SurveySummary_02232016.xls]Question 1'!$G$4:$G$8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v>Consistently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1'!$A$4:$A$8</c:f>
              <c:strCache>
                <c:ptCount val="5"/>
                <c:pt idx="0">
                  <c:v>Hep B (completed series)</c:v>
                </c:pt>
                <c:pt idx="1">
                  <c:v>Influenza</c:v>
                </c:pt>
                <c:pt idx="2">
                  <c:v>Pneumococcal (PPSV23 or PCV13)</c:v>
                </c:pt>
                <c:pt idx="3">
                  <c:v>Td/Tdap</c:v>
                </c:pt>
                <c:pt idx="4">
                  <c:v>Zoster</c:v>
                </c:pt>
              </c:strCache>
            </c:strRef>
          </c:cat>
          <c:val>
            <c:numRef>
              <c:f>'[SurveySummary_02232016.xls]Question 1'!$F$4:$F$8</c:f>
              <c:numCache>
                <c:formatCode>General</c:formatCode>
                <c:ptCount val="5"/>
                <c:pt idx="0">
                  <c:v>2</c:v>
                </c:pt>
                <c:pt idx="1">
                  <c:v>23</c:v>
                </c:pt>
                <c:pt idx="2">
                  <c:v>21</c:v>
                </c:pt>
                <c:pt idx="3">
                  <c:v>7</c:v>
                </c:pt>
                <c:pt idx="4">
                  <c:v>8</c:v>
                </c:pt>
              </c:numCache>
            </c:numRef>
          </c:val>
        </c:ser>
        <c:ser>
          <c:idx val="2"/>
          <c:order val="2"/>
          <c:tx>
            <c:v>Somewhat consistently</c:v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1'!$A$4:$A$8</c:f>
              <c:strCache>
                <c:ptCount val="5"/>
                <c:pt idx="0">
                  <c:v>Hep B (completed series)</c:v>
                </c:pt>
                <c:pt idx="1">
                  <c:v>Influenza</c:v>
                </c:pt>
                <c:pt idx="2">
                  <c:v>Pneumococcal (PPSV23 or PCV13)</c:v>
                </c:pt>
                <c:pt idx="3">
                  <c:v>Td/Tdap</c:v>
                </c:pt>
                <c:pt idx="4">
                  <c:v>Zoster</c:v>
                </c:pt>
              </c:strCache>
            </c:strRef>
          </c:cat>
          <c:val>
            <c:numRef>
              <c:f>'[SurveySummary_02232016.xls]Question 1'!$E$4:$E$8</c:f>
              <c:numCache>
                <c:formatCode>General</c:formatCode>
                <c:ptCount val="5"/>
                <c:pt idx="0">
                  <c:v>9</c:v>
                </c:pt>
                <c:pt idx="1">
                  <c:v>5</c:v>
                </c:pt>
                <c:pt idx="2">
                  <c:v>7</c:v>
                </c:pt>
                <c:pt idx="3">
                  <c:v>12</c:v>
                </c:pt>
                <c:pt idx="4">
                  <c:v>9</c:v>
                </c:pt>
              </c:numCache>
            </c:numRef>
          </c:val>
        </c:ser>
        <c:ser>
          <c:idx val="3"/>
          <c:order val="3"/>
          <c:tx>
            <c:v>To some extent</c:v>
          </c:tx>
          <c:spPr>
            <a:solidFill>
              <a:schemeClr val="accent4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1'!$A$4:$A$8</c:f>
              <c:strCache>
                <c:ptCount val="5"/>
                <c:pt idx="0">
                  <c:v>Hep B (completed series)</c:v>
                </c:pt>
                <c:pt idx="1">
                  <c:v>Influenza</c:v>
                </c:pt>
                <c:pt idx="2">
                  <c:v>Pneumococcal (PPSV23 or PCV13)</c:v>
                </c:pt>
                <c:pt idx="3">
                  <c:v>Td/Tdap</c:v>
                </c:pt>
                <c:pt idx="4">
                  <c:v>Zoster</c:v>
                </c:pt>
              </c:strCache>
            </c:strRef>
          </c:cat>
          <c:val>
            <c:numRef>
              <c:f>'[SurveySummary_02232016.xls]Question 1'!$D$4:$D$8</c:f>
              <c:numCache>
                <c:formatCode>General</c:formatCode>
                <c:ptCount val="5"/>
                <c:pt idx="0">
                  <c:v>10</c:v>
                </c:pt>
                <c:pt idx="1">
                  <c:v>0</c:v>
                </c:pt>
                <c:pt idx="2">
                  <c:v>0</c:v>
                </c:pt>
                <c:pt idx="3">
                  <c:v>8</c:v>
                </c:pt>
                <c:pt idx="4">
                  <c:v>5</c:v>
                </c:pt>
              </c:numCache>
            </c:numRef>
          </c:val>
        </c:ser>
        <c:ser>
          <c:idx val="4"/>
          <c:order val="4"/>
          <c:tx>
            <c:v>No or rarely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1'!$A$4:$A$8</c:f>
              <c:strCache>
                <c:ptCount val="5"/>
                <c:pt idx="0">
                  <c:v>Hep B (completed series)</c:v>
                </c:pt>
                <c:pt idx="1">
                  <c:v>Influenza</c:v>
                </c:pt>
                <c:pt idx="2">
                  <c:v>Pneumococcal (PPSV23 or PCV13)</c:v>
                </c:pt>
                <c:pt idx="3">
                  <c:v>Td/Tdap</c:v>
                </c:pt>
                <c:pt idx="4">
                  <c:v>Zoster</c:v>
                </c:pt>
              </c:strCache>
            </c:strRef>
          </c:cat>
          <c:val>
            <c:numRef>
              <c:f>'[SurveySummary_02232016.xls]Question 1'!$C$4:$C$8</c:f>
              <c:numCache>
                <c:formatCode>General</c:formatCode>
                <c:ptCount val="5"/>
                <c:pt idx="0">
                  <c:v>8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643776"/>
        <c:axId val="35645312"/>
      </c:barChart>
      <c:catAx>
        <c:axId val="35643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5645312"/>
        <c:crosses val="autoZero"/>
        <c:auto val="1"/>
        <c:lblAlgn val="ctr"/>
        <c:lblOffset val="100"/>
        <c:noMultiLvlLbl val="0"/>
      </c:catAx>
      <c:valAx>
        <c:axId val="35645312"/>
        <c:scaling>
          <c:orientation val="minMax"/>
          <c:max val="3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5643776"/>
        <c:crossesAt val="1"/>
        <c:crossBetween val="between"/>
      </c:valAx>
      <c:spPr>
        <a:solidFill>
          <a:srgbClr val="EEEEEE"/>
        </a:solidFill>
        <a:ln w="25400">
          <a:noFill/>
        </a:ln>
      </c:spPr>
    </c:plotArea>
    <c:legend>
      <c:legendPos val="b"/>
      <c:layout/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EEEEEE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 panose="020F0502020204030204" pitchFamily="34" charset="0"/>
          <a:ea typeface="Microsoft Sans Serif"/>
          <a:cs typeface="Microsoft Sans Serif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v>Not applicable</c:v>
          </c:tx>
          <c:spPr>
            <a:solidFill>
              <a:schemeClr val="bg1">
                <a:lumMod val="50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'[SurveySummary_02222016.xls]Question 1'!$A$4:$A$11</c:f>
              <c:strCache>
                <c:ptCount val="8"/>
                <c:pt idx="0">
                  <c:v>Highlights positive experience with vaccination</c:v>
                </c:pt>
                <c:pt idx="1">
                  <c:v>Tailors reasons why vaccination is right for the patients</c:v>
                </c:pt>
                <c:pt idx="2">
                  <c:v>Explains benefits of vaccination and the risk and costs of getting sick</c:v>
                </c:pt>
                <c:pt idx="3">
                  <c:v>Addresses patient questions and concerns about vaccines</c:v>
                </c:pt>
                <c:pt idx="4">
                  <c:v>Provides paper or electronic immunization educational tools in the waiting room</c:v>
                </c:pt>
                <c:pt idx="5">
                  <c:v>Provides paper immunization educational tools at check-in</c:v>
                </c:pt>
                <c:pt idx="6">
                  <c:v>Provides paper immunization educational tools in the exam room</c:v>
                </c:pt>
                <c:pt idx="7">
                  <c:v>Provides online immunization educational tools through electronic patient portals</c:v>
                </c:pt>
              </c:strCache>
            </c:strRef>
          </c:cat>
          <c:val>
            <c:numRef>
              <c:f>'[SurveySummary_02222016.xls]Question 1'!$G$4:$G$11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</c:ser>
        <c:ser>
          <c:idx val="1"/>
          <c:order val="1"/>
          <c:tx>
            <c:v>Consistently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'[SurveySummary_02222016.xls]Question 1'!$A$4:$A$11</c:f>
              <c:strCache>
                <c:ptCount val="8"/>
                <c:pt idx="0">
                  <c:v>Highlights positive experience with vaccination</c:v>
                </c:pt>
                <c:pt idx="1">
                  <c:v>Tailors reasons why vaccination is right for the patients</c:v>
                </c:pt>
                <c:pt idx="2">
                  <c:v>Explains benefits of vaccination and the risk and costs of getting sick</c:v>
                </c:pt>
                <c:pt idx="3">
                  <c:v>Addresses patient questions and concerns about vaccines</c:v>
                </c:pt>
                <c:pt idx="4">
                  <c:v>Provides paper or electronic immunization educational tools in the waiting room</c:v>
                </c:pt>
                <c:pt idx="5">
                  <c:v>Provides paper immunization educational tools at check-in</c:v>
                </c:pt>
                <c:pt idx="6">
                  <c:v>Provides paper immunization educational tools in the exam room</c:v>
                </c:pt>
                <c:pt idx="7">
                  <c:v>Provides online immunization educational tools through electronic patient portals</c:v>
                </c:pt>
              </c:strCache>
            </c:strRef>
          </c:cat>
          <c:val>
            <c:numRef>
              <c:f>'[SurveySummary_02222016.xls]Question 1'!$F$4:$F$11</c:f>
              <c:numCache>
                <c:formatCode>General</c:formatCode>
                <c:ptCount val="8"/>
                <c:pt idx="0">
                  <c:v>10</c:v>
                </c:pt>
                <c:pt idx="1">
                  <c:v>13</c:v>
                </c:pt>
                <c:pt idx="2">
                  <c:v>16</c:v>
                </c:pt>
                <c:pt idx="3">
                  <c:v>20</c:v>
                </c:pt>
                <c:pt idx="4">
                  <c:v>4</c:v>
                </c:pt>
                <c:pt idx="5">
                  <c:v>3</c:v>
                </c:pt>
                <c:pt idx="6">
                  <c:v>8</c:v>
                </c:pt>
                <c:pt idx="7">
                  <c:v>4</c:v>
                </c:pt>
              </c:numCache>
            </c:numRef>
          </c:val>
        </c:ser>
        <c:ser>
          <c:idx val="2"/>
          <c:order val="2"/>
          <c:tx>
            <c:v>Somewhat consistently</c:v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'[SurveySummary_02222016.xls]Question 1'!$A$4:$A$11</c:f>
              <c:strCache>
                <c:ptCount val="8"/>
                <c:pt idx="0">
                  <c:v>Highlights positive experience with vaccination</c:v>
                </c:pt>
                <c:pt idx="1">
                  <c:v>Tailors reasons why vaccination is right for the patients</c:v>
                </c:pt>
                <c:pt idx="2">
                  <c:v>Explains benefits of vaccination and the risk and costs of getting sick</c:v>
                </c:pt>
                <c:pt idx="3">
                  <c:v>Addresses patient questions and concerns about vaccines</c:v>
                </c:pt>
                <c:pt idx="4">
                  <c:v>Provides paper or electronic immunization educational tools in the waiting room</c:v>
                </c:pt>
                <c:pt idx="5">
                  <c:v>Provides paper immunization educational tools at check-in</c:v>
                </c:pt>
                <c:pt idx="6">
                  <c:v>Provides paper immunization educational tools in the exam room</c:v>
                </c:pt>
                <c:pt idx="7">
                  <c:v>Provides online immunization educational tools through electronic patient portals</c:v>
                </c:pt>
              </c:strCache>
            </c:strRef>
          </c:cat>
          <c:val>
            <c:numRef>
              <c:f>'[SurveySummary_02222016.xls]Question 1'!$E$4:$E$11</c:f>
              <c:numCache>
                <c:formatCode>General</c:formatCode>
                <c:ptCount val="8"/>
                <c:pt idx="0">
                  <c:v>13</c:v>
                </c:pt>
                <c:pt idx="1">
                  <c:v>10</c:v>
                </c:pt>
                <c:pt idx="2">
                  <c:v>6</c:v>
                </c:pt>
                <c:pt idx="3">
                  <c:v>5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</c:numCache>
            </c:numRef>
          </c:val>
        </c:ser>
        <c:ser>
          <c:idx val="3"/>
          <c:order val="3"/>
          <c:tx>
            <c:v>To some extent</c:v>
          </c:tx>
          <c:spPr>
            <a:solidFill>
              <a:srgbClr val="FF66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'[SurveySummary_02222016.xls]Question 1'!$A$4:$A$11</c:f>
              <c:strCache>
                <c:ptCount val="8"/>
                <c:pt idx="0">
                  <c:v>Highlights positive experience with vaccination</c:v>
                </c:pt>
                <c:pt idx="1">
                  <c:v>Tailors reasons why vaccination is right for the patients</c:v>
                </c:pt>
                <c:pt idx="2">
                  <c:v>Explains benefits of vaccination and the risk and costs of getting sick</c:v>
                </c:pt>
                <c:pt idx="3">
                  <c:v>Addresses patient questions and concerns about vaccines</c:v>
                </c:pt>
                <c:pt idx="4">
                  <c:v>Provides paper or electronic immunization educational tools in the waiting room</c:v>
                </c:pt>
                <c:pt idx="5">
                  <c:v>Provides paper immunization educational tools at check-in</c:v>
                </c:pt>
                <c:pt idx="6">
                  <c:v>Provides paper immunization educational tools in the exam room</c:v>
                </c:pt>
                <c:pt idx="7">
                  <c:v>Provides online immunization educational tools through electronic patient portals</c:v>
                </c:pt>
              </c:strCache>
            </c:strRef>
          </c:cat>
          <c:val>
            <c:numRef>
              <c:f>'[SurveySummary_02222016.xls]Question 1'!$D$4:$D$11</c:f>
              <c:numCache>
                <c:formatCode>General</c:formatCode>
                <c:ptCount val="8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3</c:v>
                </c:pt>
                <c:pt idx="4">
                  <c:v>5</c:v>
                </c:pt>
                <c:pt idx="5">
                  <c:v>6</c:v>
                </c:pt>
                <c:pt idx="6">
                  <c:v>6</c:v>
                </c:pt>
                <c:pt idx="7">
                  <c:v>4</c:v>
                </c:pt>
              </c:numCache>
            </c:numRef>
          </c:val>
        </c:ser>
        <c:ser>
          <c:idx val="4"/>
          <c:order val="4"/>
          <c:tx>
            <c:v>No or rarely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'[SurveySummary_02222016.xls]Question 1'!$A$4:$A$11</c:f>
              <c:strCache>
                <c:ptCount val="8"/>
                <c:pt idx="0">
                  <c:v>Highlights positive experience with vaccination</c:v>
                </c:pt>
                <c:pt idx="1">
                  <c:v>Tailors reasons why vaccination is right for the patients</c:v>
                </c:pt>
                <c:pt idx="2">
                  <c:v>Explains benefits of vaccination and the risk and costs of getting sick</c:v>
                </c:pt>
                <c:pt idx="3">
                  <c:v>Addresses patient questions and concerns about vaccines</c:v>
                </c:pt>
                <c:pt idx="4">
                  <c:v>Provides paper or electronic immunization educational tools in the waiting room</c:v>
                </c:pt>
                <c:pt idx="5">
                  <c:v>Provides paper immunization educational tools at check-in</c:v>
                </c:pt>
                <c:pt idx="6">
                  <c:v>Provides paper immunization educational tools in the exam room</c:v>
                </c:pt>
                <c:pt idx="7">
                  <c:v>Provides online immunization educational tools through electronic patient portals</c:v>
                </c:pt>
              </c:strCache>
            </c:strRef>
          </c:cat>
          <c:val>
            <c:numRef>
              <c:f>'[SurveySummary_02222016.xls]Question 1'!$C$4:$C$11</c:f>
              <c:numCache>
                <c:formatCode>General</c:formatCode>
                <c:ptCount val="8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12</c:v>
                </c:pt>
                <c:pt idx="5">
                  <c:v>14</c:v>
                </c:pt>
                <c:pt idx="6">
                  <c:v>9</c:v>
                </c:pt>
                <c:pt idx="7">
                  <c:v>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36382208"/>
        <c:axId val="36383744"/>
      </c:barChart>
      <c:catAx>
        <c:axId val="36382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6383744"/>
        <c:crosses val="autoZero"/>
        <c:auto val="1"/>
        <c:lblAlgn val="ctr"/>
        <c:lblOffset val="100"/>
        <c:noMultiLvlLbl val="0"/>
      </c:catAx>
      <c:valAx>
        <c:axId val="36383744"/>
        <c:scaling>
          <c:orientation val="minMax"/>
          <c:max val="30"/>
        </c:scaling>
        <c:delete val="1"/>
        <c:axPos val="b"/>
        <c:numFmt formatCode="General" sourceLinked="1"/>
        <c:majorTickMark val="out"/>
        <c:minorTickMark val="none"/>
        <c:tickLblPos val="nextTo"/>
        <c:crossAx val="36382208"/>
        <c:crossesAt val="1"/>
        <c:crossBetween val="between"/>
      </c:valAx>
      <c:spPr>
        <a:solidFill>
          <a:srgbClr val="EEEEEE"/>
        </a:solidFill>
        <a:ln w="25400">
          <a:noFill/>
        </a:ln>
      </c:spPr>
    </c:plotArea>
    <c:legend>
      <c:legendPos val="t"/>
      <c:layout/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EEEEEE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 panose="020F0502020204030204" pitchFamily="34" charset="0"/>
          <a:ea typeface="Microsoft Sans Serif"/>
          <a:cs typeface="Microsoft Sans Serif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348265155879906"/>
          <c:y val="0.15042366532936025"/>
          <c:w val="0.53889622857545494"/>
          <c:h val="0.5154877839001627"/>
        </c:manualLayout>
      </c:layout>
      <c:barChart>
        <c:barDir val="bar"/>
        <c:grouping val="stacked"/>
        <c:varyColors val="0"/>
        <c:ser>
          <c:idx val="0"/>
          <c:order val="0"/>
          <c:tx>
            <c:v>Not applicable</c:v>
          </c:tx>
          <c:spPr>
            <a:solidFill>
              <a:schemeClr val="bg1">
                <a:lumMod val="50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1'!$A$4:$A$13</c:f>
              <c:strCache>
                <c:ptCount val="10"/>
                <c:pt idx="0">
                  <c:v>Administers the Hep B vaccine</c:v>
                </c:pt>
                <c:pt idx="1">
                  <c:v>Administers the Influenza vaccine </c:v>
                </c:pt>
                <c:pt idx="2">
                  <c:v>Administers the Pneumococcal vaccine</c:v>
                </c:pt>
                <c:pt idx="3">
                  <c:v>Administers the Td/Tdap vaccine </c:v>
                </c:pt>
                <c:pt idx="4">
                  <c:v>Administers the Zoster vaccine</c:v>
                </c:pt>
                <c:pt idx="5">
                  <c:v>Refers for vaccines we do not stock</c:v>
                </c:pt>
                <c:pt idx="6">
                  <c:v>Has RN/MA standing orders </c:v>
                </c:pt>
                <c:pt idx="7">
                  <c:v>Has pharmacist standing orders</c:v>
                </c:pt>
                <c:pt idx="8">
                  <c:v>Tracks vaccine costs and revenue</c:v>
                </c:pt>
                <c:pt idx="9">
                  <c:v>Has vaccine storage facilities </c:v>
                </c:pt>
              </c:strCache>
            </c:strRef>
          </c:cat>
          <c:val>
            <c:numRef>
              <c:f>'[SurveySummary_02232016.xls]Question 1'!$G$4:$G$13</c:f>
              <c:numCache>
                <c:formatCode>General</c:formatCode>
                <c:ptCount val="10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7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ser>
          <c:idx val="1"/>
          <c:order val="1"/>
          <c:tx>
            <c:v>Consistently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1'!$A$4:$A$13</c:f>
              <c:strCache>
                <c:ptCount val="10"/>
                <c:pt idx="0">
                  <c:v>Administers the Hep B vaccine</c:v>
                </c:pt>
                <c:pt idx="1">
                  <c:v>Administers the Influenza vaccine </c:v>
                </c:pt>
                <c:pt idx="2">
                  <c:v>Administers the Pneumococcal vaccine</c:v>
                </c:pt>
                <c:pt idx="3">
                  <c:v>Administers the Td/Tdap vaccine </c:v>
                </c:pt>
                <c:pt idx="4">
                  <c:v>Administers the Zoster vaccine</c:v>
                </c:pt>
                <c:pt idx="5">
                  <c:v>Refers for vaccines we do not stock</c:v>
                </c:pt>
                <c:pt idx="6">
                  <c:v>Has RN/MA standing orders </c:v>
                </c:pt>
                <c:pt idx="7">
                  <c:v>Has pharmacist standing orders</c:v>
                </c:pt>
                <c:pt idx="8">
                  <c:v>Tracks vaccine costs and revenue</c:v>
                </c:pt>
                <c:pt idx="9">
                  <c:v>Has vaccine storage facilities </c:v>
                </c:pt>
              </c:strCache>
            </c:strRef>
          </c:cat>
          <c:val>
            <c:numRef>
              <c:f>'[SurveySummary_02232016.xls]Question 1'!$F$4:$F$13</c:f>
              <c:numCache>
                <c:formatCode>General</c:formatCode>
                <c:ptCount val="10"/>
                <c:pt idx="0">
                  <c:v>3</c:v>
                </c:pt>
                <c:pt idx="1">
                  <c:v>24</c:v>
                </c:pt>
                <c:pt idx="2">
                  <c:v>20</c:v>
                </c:pt>
                <c:pt idx="3">
                  <c:v>7</c:v>
                </c:pt>
                <c:pt idx="4">
                  <c:v>1</c:v>
                </c:pt>
                <c:pt idx="5">
                  <c:v>11</c:v>
                </c:pt>
                <c:pt idx="6">
                  <c:v>13</c:v>
                </c:pt>
                <c:pt idx="7">
                  <c:v>4</c:v>
                </c:pt>
                <c:pt idx="8">
                  <c:v>9</c:v>
                </c:pt>
                <c:pt idx="9">
                  <c:v>21</c:v>
                </c:pt>
              </c:numCache>
            </c:numRef>
          </c:val>
        </c:ser>
        <c:ser>
          <c:idx val="2"/>
          <c:order val="2"/>
          <c:tx>
            <c:v>Somewhat consistently</c:v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1'!$A$4:$A$13</c:f>
              <c:strCache>
                <c:ptCount val="10"/>
                <c:pt idx="0">
                  <c:v>Administers the Hep B vaccine</c:v>
                </c:pt>
                <c:pt idx="1">
                  <c:v>Administers the Influenza vaccine </c:v>
                </c:pt>
                <c:pt idx="2">
                  <c:v>Administers the Pneumococcal vaccine</c:v>
                </c:pt>
                <c:pt idx="3">
                  <c:v>Administers the Td/Tdap vaccine </c:v>
                </c:pt>
                <c:pt idx="4">
                  <c:v>Administers the Zoster vaccine</c:v>
                </c:pt>
                <c:pt idx="5">
                  <c:v>Refers for vaccines we do not stock</c:v>
                </c:pt>
                <c:pt idx="6">
                  <c:v>Has RN/MA standing orders </c:v>
                </c:pt>
                <c:pt idx="7">
                  <c:v>Has pharmacist standing orders</c:v>
                </c:pt>
                <c:pt idx="8">
                  <c:v>Tracks vaccine costs and revenue</c:v>
                </c:pt>
                <c:pt idx="9">
                  <c:v>Has vaccine storage facilities </c:v>
                </c:pt>
              </c:strCache>
            </c:strRef>
          </c:cat>
          <c:val>
            <c:numRef>
              <c:f>'[SurveySummary_02232016.xls]Question 1'!$E$4:$E$13</c:f>
              <c:numCache>
                <c:formatCode>General</c:formatCode>
                <c:ptCount val="10"/>
                <c:pt idx="0">
                  <c:v>10</c:v>
                </c:pt>
                <c:pt idx="1">
                  <c:v>5</c:v>
                </c:pt>
                <c:pt idx="2">
                  <c:v>5</c:v>
                </c:pt>
                <c:pt idx="3">
                  <c:v>14</c:v>
                </c:pt>
                <c:pt idx="4">
                  <c:v>6</c:v>
                </c:pt>
                <c:pt idx="5">
                  <c:v>6</c:v>
                </c:pt>
                <c:pt idx="6">
                  <c:v>3</c:v>
                </c:pt>
                <c:pt idx="7">
                  <c:v>0</c:v>
                </c:pt>
                <c:pt idx="8">
                  <c:v>8</c:v>
                </c:pt>
                <c:pt idx="9">
                  <c:v>5</c:v>
                </c:pt>
              </c:numCache>
            </c:numRef>
          </c:val>
        </c:ser>
        <c:ser>
          <c:idx val="3"/>
          <c:order val="3"/>
          <c:tx>
            <c:v>To some extent</c:v>
          </c:tx>
          <c:spPr>
            <a:solidFill>
              <a:schemeClr val="accent4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1'!$A$4:$A$13</c:f>
              <c:strCache>
                <c:ptCount val="10"/>
                <c:pt idx="0">
                  <c:v>Administers the Hep B vaccine</c:v>
                </c:pt>
                <c:pt idx="1">
                  <c:v>Administers the Influenza vaccine </c:v>
                </c:pt>
                <c:pt idx="2">
                  <c:v>Administers the Pneumococcal vaccine</c:v>
                </c:pt>
                <c:pt idx="3">
                  <c:v>Administers the Td/Tdap vaccine </c:v>
                </c:pt>
                <c:pt idx="4">
                  <c:v>Administers the Zoster vaccine</c:v>
                </c:pt>
                <c:pt idx="5">
                  <c:v>Refers for vaccines we do not stock</c:v>
                </c:pt>
                <c:pt idx="6">
                  <c:v>Has RN/MA standing orders </c:v>
                </c:pt>
                <c:pt idx="7">
                  <c:v>Has pharmacist standing orders</c:v>
                </c:pt>
                <c:pt idx="8">
                  <c:v>Tracks vaccine costs and revenue</c:v>
                </c:pt>
                <c:pt idx="9">
                  <c:v>Has vaccine storage facilities </c:v>
                </c:pt>
              </c:strCache>
            </c:strRef>
          </c:cat>
          <c:val>
            <c:numRef>
              <c:f>'[SurveySummary_02232016.xls]Question 1'!$D$4:$D$13</c:f>
              <c:numCache>
                <c:formatCode>General</c:formatCode>
                <c:ptCount val="10"/>
                <c:pt idx="0">
                  <c:v>11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0</c:v>
                </c:pt>
              </c:numCache>
            </c:numRef>
          </c:val>
        </c:ser>
        <c:ser>
          <c:idx val="4"/>
          <c:order val="4"/>
          <c:tx>
            <c:v>No or rarely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'[SurveySummary_02232016.xls]Question 1'!$A$4:$A$13</c:f>
              <c:strCache>
                <c:ptCount val="10"/>
                <c:pt idx="0">
                  <c:v>Administers the Hep B vaccine</c:v>
                </c:pt>
                <c:pt idx="1">
                  <c:v>Administers the Influenza vaccine </c:v>
                </c:pt>
                <c:pt idx="2">
                  <c:v>Administers the Pneumococcal vaccine</c:v>
                </c:pt>
                <c:pt idx="3">
                  <c:v>Administers the Td/Tdap vaccine </c:v>
                </c:pt>
                <c:pt idx="4">
                  <c:v>Administers the Zoster vaccine</c:v>
                </c:pt>
                <c:pt idx="5">
                  <c:v>Refers for vaccines we do not stock</c:v>
                </c:pt>
                <c:pt idx="6">
                  <c:v>Has RN/MA standing orders </c:v>
                </c:pt>
                <c:pt idx="7">
                  <c:v>Has pharmacist standing orders</c:v>
                </c:pt>
                <c:pt idx="8">
                  <c:v>Tracks vaccine costs and revenue</c:v>
                </c:pt>
                <c:pt idx="9">
                  <c:v>Has vaccine storage facilities </c:v>
                </c:pt>
              </c:strCache>
            </c:strRef>
          </c:cat>
          <c:val>
            <c:numRef>
              <c:f>'[SurveySummary_02232016.xls]Question 1'!$C$4:$C$13</c:f>
              <c:numCache>
                <c:formatCode>General</c:formatCode>
                <c:ptCount val="10"/>
                <c:pt idx="0">
                  <c:v>5</c:v>
                </c:pt>
                <c:pt idx="1">
                  <c:v>1</c:v>
                </c:pt>
                <c:pt idx="2">
                  <c:v>3</c:v>
                </c:pt>
                <c:pt idx="3">
                  <c:v>4</c:v>
                </c:pt>
                <c:pt idx="4">
                  <c:v>15</c:v>
                </c:pt>
                <c:pt idx="5">
                  <c:v>3</c:v>
                </c:pt>
                <c:pt idx="6">
                  <c:v>8</c:v>
                </c:pt>
                <c:pt idx="7">
                  <c:v>17</c:v>
                </c:pt>
                <c:pt idx="8">
                  <c:v>8</c:v>
                </c:pt>
                <c:pt idx="9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436608"/>
        <c:axId val="36442496"/>
      </c:barChart>
      <c:catAx>
        <c:axId val="36436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Microsoft Sans Serif"/>
                <a:cs typeface="Microsoft Sans Serif"/>
              </a:defRPr>
            </a:pPr>
            <a:endParaRPr lang="en-US"/>
          </a:p>
        </c:txPr>
        <c:crossAx val="36442496"/>
        <c:crosses val="autoZero"/>
        <c:auto val="1"/>
        <c:lblAlgn val="ctr"/>
        <c:lblOffset val="100"/>
        <c:noMultiLvlLbl val="0"/>
      </c:catAx>
      <c:valAx>
        <c:axId val="36442496"/>
        <c:scaling>
          <c:orientation val="minMax"/>
          <c:max val="30"/>
        </c:scaling>
        <c:delete val="1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36436608"/>
        <c:crossesAt val="1"/>
        <c:crossBetween val="between"/>
      </c:valAx>
      <c:spPr>
        <a:solidFill>
          <a:srgbClr val="EEEEEE"/>
        </a:solidFill>
        <a:ln w="25400">
          <a:noFill/>
        </a:ln>
      </c:spPr>
    </c:plotArea>
    <c:legend>
      <c:legendPos val="b"/>
      <c:layout>
        <c:manualLayout>
          <c:xMode val="edge"/>
          <c:yMode val="edge"/>
          <c:x val="9.0790282312271944E-2"/>
          <c:y val="0.71853853495585784"/>
          <c:w val="0.80660395638464655"/>
          <c:h val="5.7455344508997683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EEEEEE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Microsoft Sans Serif"/>
          <a:ea typeface="Microsoft Sans Serif"/>
          <a:cs typeface="Microsoft Sans Serif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4471544715447"/>
          <c:y val="6.1364531138153183E-2"/>
          <c:w val="0.65975673772485754"/>
          <c:h val="0.81742573371510374"/>
        </c:manualLayout>
      </c:layout>
      <c:barChart>
        <c:barDir val="bar"/>
        <c:grouping val="stacked"/>
        <c:varyColors val="0"/>
        <c:ser>
          <c:idx val="0"/>
          <c:order val="0"/>
          <c:tx>
            <c:v>Not applicable</c:v>
          </c:tx>
          <c:spPr>
            <a:solidFill>
              <a:schemeClr val="tx1">
                <a:lumMod val="85000"/>
                <a:lumOff val="15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'[SurveySummary_02222016.xls]Question 1'!$A$4:$A$11</c:f>
              <c:strCache>
                <c:ptCount val="8"/>
                <c:pt idx="0">
                  <c:v>Keeps  up-to-date patient records on the vaccines received</c:v>
                </c:pt>
                <c:pt idx="1">
                  <c:v>Records vaccine dose, lot number, type of vaccine, etc. in patient chart</c:v>
                </c:pt>
                <c:pt idx="2">
                  <c:v>Documents outside vaccination in patient charts </c:v>
                </c:pt>
                <c:pt idx="3">
                  <c:v>Follows-up with outside providers if vaccine records are not received</c:v>
                </c:pt>
                <c:pt idx="4">
                  <c:v>Has relationships with local pharmacies to receive vaccination info on patients</c:v>
                </c:pt>
                <c:pt idx="5">
                  <c:v>Maintains a list of vaccinating providers to refer patients</c:v>
                </c:pt>
                <c:pt idx="6">
                  <c:v>Knows about the VAERS and how to submit a report</c:v>
                </c:pt>
                <c:pt idx="7">
                  <c:v>Enters vaccine data into my state’s immunization registry or IIS</c:v>
                </c:pt>
              </c:strCache>
            </c:strRef>
          </c:cat>
          <c:val>
            <c:numRef>
              <c:f>'[SurveySummary_02222016.xls]Question 1'!$G$4:$G$11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6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</c:ser>
        <c:ser>
          <c:idx val="1"/>
          <c:order val="1"/>
          <c:tx>
            <c:v>Consistently</c:v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'[SurveySummary_02222016.xls]Question 1'!$A$4:$A$11</c:f>
              <c:strCache>
                <c:ptCount val="8"/>
                <c:pt idx="0">
                  <c:v>Keeps  up-to-date patient records on the vaccines received</c:v>
                </c:pt>
                <c:pt idx="1">
                  <c:v>Records vaccine dose, lot number, type of vaccine, etc. in patient chart</c:v>
                </c:pt>
                <c:pt idx="2">
                  <c:v>Documents outside vaccination in patient charts </c:v>
                </c:pt>
                <c:pt idx="3">
                  <c:v>Follows-up with outside providers if vaccine records are not received</c:v>
                </c:pt>
                <c:pt idx="4">
                  <c:v>Has relationships with local pharmacies to receive vaccination info on patients</c:v>
                </c:pt>
                <c:pt idx="5">
                  <c:v>Maintains a list of vaccinating providers to refer patients</c:v>
                </c:pt>
                <c:pt idx="6">
                  <c:v>Knows about the VAERS and how to submit a report</c:v>
                </c:pt>
                <c:pt idx="7">
                  <c:v>Enters vaccine data into my state’s immunization registry or IIS</c:v>
                </c:pt>
              </c:strCache>
            </c:strRef>
          </c:cat>
          <c:val>
            <c:numRef>
              <c:f>'[SurveySummary_02222016.xls]Question 1'!$F$4:$F$11</c:f>
              <c:numCache>
                <c:formatCode>General</c:formatCode>
                <c:ptCount val="8"/>
                <c:pt idx="0">
                  <c:v>19</c:v>
                </c:pt>
                <c:pt idx="1">
                  <c:v>25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9</c:v>
                </c:pt>
                <c:pt idx="7">
                  <c:v>7</c:v>
                </c:pt>
              </c:numCache>
            </c:numRef>
          </c:val>
        </c:ser>
        <c:ser>
          <c:idx val="2"/>
          <c:order val="2"/>
          <c:tx>
            <c:v>Somewhat consistently</c:v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'[SurveySummary_02222016.xls]Question 1'!$A$4:$A$11</c:f>
              <c:strCache>
                <c:ptCount val="8"/>
                <c:pt idx="0">
                  <c:v>Keeps  up-to-date patient records on the vaccines received</c:v>
                </c:pt>
                <c:pt idx="1">
                  <c:v>Records vaccine dose, lot number, type of vaccine, etc. in patient chart</c:v>
                </c:pt>
                <c:pt idx="2">
                  <c:v>Documents outside vaccination in patient charts </c:v>
                </c:pt>
                <c:pt idx="3">
                  <c:v>Follows-up with outside providers if vaccine records are not received</c:v>
                </c:pt>
                <c:pt idx="4">
                  <c:v>Has relationships with local pharmacies to receive vaccination info on patients</c:v>
                </c:pt>
                <c:pt idx="5">
                  <c:v>Maintains a list of vaccinating providers to refer patients</c:v>
                </c:pt>
                <c:pt idx="6">
                  <c:v>Knows about the VAERS and how to submit a report</c:v>
                </c:pt>
                <c:pt idx="7">
                  <c:v>Enters vaccine data into my state’s immunization registry or IIS</c:v>
                </c:pt>
              </c:strCache>
            </c:strRef>
          </c:cat>
          <c:val>
            <c:numRef>
              <c:f>'[SurveySummary_02222016.xls]Question 1'!$E$4:$E$11</c:f>
              <c:numCache>
                <c:formatCode>General</c:formatCode>
                <c:ptCount val="8"/>
                <c:pt idx="0">
                  <c:v>6</c:v>
                </c:pt>
                <c:pt idx="1">
                  <c:v>1</c:v>
                </c:pt>
                <c:pt idx="2">
                  <c:v>10</c:v>
                </c:pt>
                <c:pt idx="3">
                  <c:v>5</c:v>
                </c:pt>
                <c:pt idx="4">
                  <c:v>7</c:v>
                </c:pt>
                <c:pt idx="5">
                  <c:v>5</c:v>
                </c:pt>
                <c:pt idx="6">
                  <c:v>6</c:v>
                </c:pt>
                <c:pt idx="7">
                  <c:v>5</c:v>
                </c:pt>
              </c:numCache>
            </c:numRef>
          </c:val>
        </c:ser>
        <c:ser>
          <c:idx val="3"/>
          <c:order val="3"/>
          <c:tx>
            <c:v>To some extent</c:v>
          </c:tx>
          <c:spPr>
            <a:solidFill>
              <a:srgbClr val="FF66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'[SurveySummary_02222016.xls]Question 1'!$A$4:$A$11</c:f>
              <c:strCache>
                <c:ptCount val="8"/>
                <c:pt idx="0">
                  <c:v>Keeps  up-to-date patient records on the vaccines received</c:v>
                </c:pt>
                <c:pt idx="1">
                  <c:v>Records vaccine dose, lot number, type of vaccine, etc. in patient chart</c:v>
                </c:pt>
                <c:pt idx="2">
                  <c:v>Documents outside vaccination in patient charts </c:v>
                </c:pt>
                <c:pt idx="3">
                  <c:v>Follows-up with outside providers if vaccine records are not received</c:v>
                </c:pt>
                <c:pt idx="4">
                  <c:v>Has relationships with local pharmacies to receive vaccination info on patients</c:v>
                </c:pt>
                <c:pt idx="5">
                  <c:v>Maintains a list of vaccinating providers to refer patients</c:v>
                </c:pt>
                <c:pt idx="6">
                  <c:v>Knows about the VAERS and how to submit a report</c:v>
                </c:pt>
                <c:pt idx="7">
                  <c:v>Enters vaccine data into my state’s immunization registry or IIS</c:v>
                </c:pt>
              </c:strCache>
            </c:strRef>
          </c:cat>
          <c:val>
            <c:numRef>
              <c:f>'[SurveySummary_02222016.xls]Question 1'!$D$4:$D$11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8</c:v>
                </c:pt>
                <c:pt idx="3">
                  <c:v>8</c:v>
                </c:pt>
                <c:pt idx="4">
                  <c:v>10</c:v>
                </c:pt>
                <c:pt idx="5">
                  <c:v>5</c:v>
                </c:pt>
                <c:pt idx="6">
                  <c:v>6</c:v>
                </c:pt>
                <c:pt idx="7">
                  <c:v>1</c:v>
                </c:pt>
              </c:numCache>
            </c:numRef>
          </c:val>
        </c:ser>
        <c:ser>
          <c:idx val="4"/>
          <c:order val="4"/>
          <c:tx>
            <c:v>No or rarely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'[SurveySummary_02222016.xls]Question 1'!$A$4:$A$11</c:f>
              <c:strCache>
                <c:ptCount val="8"/>
                <c:pt idx="0">
                  <c:v>Keeps  up-to-date patient records on the vaccines received</c:v>
                </c:pt>
                <c:pt idx="1">
                  <c:v>Records vaccine dose, lot number, type of vaccine, etc. in patient chart</c:v>
                </c:pt>
                <c:pt idx="2">
                  <c:v>Documents outside vaccination in patient charts </c:v>
                </c:pt>
                <c:pt idx="3">
                  <c:v>Follows-up with outside providers if vaccine records are not received</c:v>
                </c:pt>
                <c:pt idx="4">
                  <c:v>Has relationships with local pharmacies to receive vaccination info on patients</c:v>
                </c:pt>
                <c:pt idx="5">
                  <c:v>Maintains a list of vaccinating providers to refer patients</c:v>
                </c:pt>
                <c:pt idx="6">
                  <c:v>Knows about the VAERS and how to submit a report</c:v>
                </c:pt>
                <c:pt idx="7">
                  <c:v>Enters vaccine data into my state’s immunization registry or IIS</c:v>
                </c:pt>
              </c:strCache>
            </c:strRef>
          </c:cat>
          <c:val>
            <c:numRef>
              <c:f>'[SurveySummary_02222016.xls]Question 1'!$C$4:$C$11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10</c:v>
                </c:pt>
                <c:pt idx="5">
                  <c:v>13</c:v>
                </c:pt>
                <c:pt idx="6">
                  <c:v>8</c:v>
                </c:pt>
                <c:pt idx="7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302848"/>
        <c:axId val="36304384"/>
      </c:barChart>
      <c:catAx>
        <c:axId val="36302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6304384"/>
        <c:crosses val="autoZero"/>
        <c:auto val="1"/>
        <c:lblAlgn val="ctr"/>
        <c:lblOffset val="100"/>
        <c:noMultiLvlLbl val="0"/>
      </c:catAx>
      <c:valAx>
        <c:axId val="36304384"/>
        <c:scaling>
          <c:orientation val="minMax"/>
          <c:max val="30"/>
        </c:scaling>
        <c:delete val="1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36302848"/>
        <c:crossesAt val="1"/>
        <c:crossBetween val="between"/>
      </c:valAx>
      <c:spPr>
        <a:solidFill>
          <a:srgbClr val="EEEEEE"/>
        </a:solidFill>
        <a:ln w="25400">
          <a:noFill/>
        </a:ln>
      </c:spPr>
    </c:plotArea>
    <c:legend>
      <c:legendPos val="b"/>
      <c:layout/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EEEEEE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 panose="020F0502020204030204" pitchFamily="34" charset="0"/>
          <a:ea typeface="Microsoft Sans Serif"/>
          <a:cs typeface="Microsoft Sans Serif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B0EDC4-1B4A-4448-9B27-185FAF2D033F}" type="datetimeFigureOut">
              <a:rPr lang="en-US"/>
              <a:pPr>
                <a:defRPr/>
              </a:pPr>
              <a:t>4/1/2016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6AF862-AD0D-47E8-80B5-F218A8098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033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3FC51CF-80EF-45B7-873F-705AE9506C9F}" type="datetimeFigureOut">
              <a:rPr lang="en-US"/>
              <a:pPr>
                <a:defRPr/>
              </a:pPr>
              <a:t>4/1/2016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90EC1EA-07A0-4FA0-85C5-97754687A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859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0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88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F162-02C6-E44B-8A06-07EB909639A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56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was 2 years ago this month that a wonderful advisory group, including some of you and your peers helped create the vision for the Center for Quality – that is Connecting health teams to work on improving care with an eye towards helping physicians and practices complete reporting requirements (such as MOC and PQRS) while promoting joy – that is pursuing your vocation of doing good medicine for patients.  Partnering with the states was in the vision from the start.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8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used this format to develop community talking points during H1N1 for</a:t>
            </a:r>
            <a:r>
              <a:rPr lang="en-US" baseline="0" dirty="0" smtClean="0"/>
              <a:t> the community, healthcare professionals, and 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2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606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747839" y="6025339"/>
            <a:ext cx="7396162" cy="870762"/>
          </a:xfrm>
          <a:prstGeom prst="rect">
            <a:avLst/>
          </a:prstGeom>
          <a:solidFill>
            <a:srgbClr val="2EB135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6E2A8E"/>
              </a:solidFill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8482013" y="6408738"/>
            <a:ext cx="3667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fld id="{823A2F2B-3917-4B73-A767-975CB851FCCB}" type="slidenum">
              <a:rPr lang="en-US" altLang="en-US" sz="1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pPr/>
              <a:t>‹#›</a:t>
            </a:fld>
            <a:endParaRPr lang="en-US" altLang="en-US" sz="12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0" y="17463"/>
            <a:ext cx="9144000" cy="24447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09550"/>
          </a:xfrm>
          <a:prstGeom prst="rect">
            <a:avLst/>
          </a:prstGeom>
          <a:solidFill>
            <a:srgbClr val="B5B7B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234950"/>
            <a:ext cx="9144000" cy="0"/>
          </a:xfrm>
          <a:prstGeom prst="line">
            <a:avLst/>
          </a:prstGeom>
          <a:ln w="57150" cmpd="sng">
            <a:solidFill>
              <a:srgbClr val="FFC6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57687" y="1233973"/>
            <a:ext cx="6828800" cy="1828800"/>
          </a:xfrm>
        </p:spPr>
        <p:txBody>
          <a:bodyPr anchor="b"/>
          <a:lstStyle>
            <a:lvl1pPr>
              <a:defRPr b="1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6025339"/>
            <a:ext cx="1747838" cy="870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025339"/>
            <a:ext cx="9144000" cy="0"/>
          </a:xfrm>
          <a:prstGeom prst="line">
            <a:avLst/>
          </a:prstGeom>
          <a:ln w="57150" cmpd="sng">
            <a:solidFill>
              <a:srgbClr val="FFC6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747838" y="6025338"/>
            <a:ext cx="1" cy="870763"/>
          </a:xfrm>
          <a:prstGeom prst="line">
            <a:avLst/>
          </a:prstGeom>
          <a:ln w="57150" cmpd="sng">
            <a:solidFill>
              <a:srgbClr val="FFC6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1866668" y="6145269"/>
            <a:ext cx="5831114" cy="59279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altLang="en-US" smtClean="0"/>
              <a:t>Click to edit Master subtitle style</a:t>
            </a:r>
            <a:endParaRPr lang="en-US" alt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9" y="6282332"/>
            <a:ext cx="1461680" cy="34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89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7C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"/>
          </p:nvPr>
        </p:nvSpPr>
        <p:spPr>
          <a:xfrm>
            <a:off x="606153" y="1589567"/>
            <a:ext cx="8159002" cy="4175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1271588"/>
            <a:ext cx="508000" cy="234950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386E42-F1FD-4ACB-BAFE-2EA01340BF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t="5278"/>
          <a:stretch/>
        </p:blipFill>
        <p:spPr>
          <a:xfrm>
            <a:off x="8071649" y="143460"/>
            <a:ext cx="968217" cy="102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9CAAE-F962-4BBF-AA73-E5698E57AD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1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175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1533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6C4FE13-D3A9-420C-B6A9-D1AE299F47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0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3379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30447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rgbClr val="BFBAAF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rgbClr val="BFBAAF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64A139B-9C2F-4C58-B4C2-2D1A7A325A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6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3990278"/>
          </a:xfrm>
          <a:solidFill>
            <a:srgbClr val="BFB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37160" tIns="182880" rIns="137160" bIns="91440">
            <a:normAutofit/>
          </a:bodyPr>
          <a:lstStyle>
            <a:lvl1pPr marL="0" indent="0">
              <a:spcAft>
                <a:spcPts val="1000"/>
              </a:spcAft>
              <a:buNone/>
              <a:defRPr sz="1600">
                <a:ln>
                  <a:noFill/>
                </a:ln>
                <a:solidFill>
                  <a:srgbClr val="000000"/>
                </a:solidFill>
                <a:latin typeface="Trebuchet MS"/>
                <a:cs typeface="Trebuchet MS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399027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B0280DC-E516-4875-86CC-8997A57A8F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5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9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19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18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         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1EB53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D2D2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B5B7B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F2A8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366D08E5-931D-4AD4-ABA2-CD30C3AAA8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47838" y="6025339"/>
            <a:ext cx="7396163" cy="832661"/>
          </a:xfrm>
          <a:prstGeom prst="rect">
            <a:avLst/>
          </a:prstGeom>
          <a:solidFill>
            <a:srgbClr val="2EB135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6E2A8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025338"/>
            <a:ext cx="9144000" cy="1"/>
          </a:xfrm>
          <a:prstGeom prst="line">
            <a:avLst/>
          </a:prstGeom>
          <a:ln w="57150" cmpd="sng">
            <a:solidFill>
              <a:srgbClr val="FFC6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47838" y="6025338"/>
            <a:ext cx="0" cy="832662"/>
          </a:xfrm>
          <a:prstGeom prst="line">
            <a:avLst/>
          </a:prstGeom>
          <a:ln w="57150" cmpd="sng">
            <a:solidFill>
              <a:srgbClr val="FFC6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61975" y="1281113"/>
            <a:ext cx="0" cy="227012"/>
          </a:xfrm>
          <a:prstGeom prst="line">
            <a:avLst/>
          </a:prstGeom>
          <a:ln w="57150" cmpd="sng">
            <a:solidFill>
              <a:srgbClr val="FFC8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1" name="Rectangle 16"/>
          <p:cNvSpPr>
            <a:spLocks noChangeArrowheads="1"/>
          </p:cNvSpPr>
          <p:nvPr/>
        </p:nvSpPr>
        <p:spPr bwMode="auto">
          <a:xfrm>
            <a:off x="8482013" y="6408738"/>
            <a:ext cx="3667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fld id="{823A2F2B-3917-4B73-A767-975CB851FCCB}" type="slidenum">
              <a:rPr lang="en-US" altLang="en-US" sz="1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pPr/>
              <a:t>‹#›</a:t>
            </a:fld>
            <a:endParaRPr lang="en-US" altLang="en-US" sz="1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9" y="6282332"/>
            <a:ext cx="1461680" cy="3471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6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007E66"/>
          </a:solidFill>
          <a:latin typeface="Calibri"/>
          <a:ea typeface="Calibri" pitchFamily="34" charset="0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E66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E66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E66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E66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E66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E66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E66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E66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marL="457200" indent="-457200" algn="l" rtl="0" eaLnBrk="1" fontAlgn="base" hangingPunct="1">
        <a:spcBef>
          <a:spcPts val="700"/>
        </a:spcBef>
        <a:spcAft>
          <a:spcPct val="0"/>
        </a:spcAft>
        <a:buClr>
          <a:srgbClr val="1EB53A"/>
        </a:buClr>
        <a:buSzPct val="115000"/>
        <a:buFont typeface="Wingdings" pitchFamily="2" charset="2"/>
        <a:buChar char="§"/>
        <a:defRPr sz="2900" kern="1200">
          <a:solidFill>
            <a:schemeClr val="tx1"/>
          </a:solidFill>
          <a:latin typeface="Calibri"/>
          <a:ea typeface="Calibri" pitchFamily="34" charset="0"/>
          <a:cs typeface="Calibri"/>
        </a:defRPr>
      </a:lvl1pPr>
      <a:lvl2pPr marL="822325" indent="-457200" algn="l" rtl="0" eaLnBrk="1" fontAlgn="base" hangingPunct="1">
        <a:spcBef>
          <a:spcPts val="550"/>
        </a:spcBef>
        <a:spcAft>
          <a:spcPct val="0"/>
        </a:spcAft>
        <a:buClr>
          <a:srgbClr val="1EB53A"/>
        </a:buClr>
        <a:buSzPct val="115000"/>
        <a:buFont typeface="Arial" charset="0"/>
        <a:buChar char="•"/>
        <a:defRPr sz="2600" kern="1200">
          <a:solidFill>
            <a:schemeClr val="tx1"/>
          </a:solidFill>
          <a:latin typeface="Calibri"/>
          <a:ea typeface="Calibri" pitchFamily="34" charset="0"/>
          <a:cs typeface="Calibri"/>
        </a:defRPr>
      </a:lvl2pPr>
      <a:lvl3pPr marL="1028700" indent="-342900" algn="l" rtl="0" eaLnBrk="1" fontAlgn="base" hangingPunct="1">
        <a:spcBef>
          <a:spcPts val="500"/>
        </a:spcBef>
        <a:spcAft>
          <a:spcPct val="0"/>
        </a:spcAft>
        <a:buClr>
          <a:srgbClr val="1EB53A"/>
        </a:buClr>
        <a:buSzPct val="75000"/>
        <a:buFont typeface="Arial" charset="0"/>
        <a:buChar char="•"/>
        <a:defRPr sz="2300" kern="1200">
          <a:solidFill>
            <a:schemeClr val="tx1"/>
          </a:solidFill>
          <a:latin typeface="Calibri"/>
          <a:ea typeface="Calibri" pitchFamily="34" charset="0"/>
          <a:cs typeface="Calibri"/>
        </a:defRPr>
      </a:lvl3pPr>
      <a:lvl4pPr marL="1485900" indent="-342900" algn="l" rtl="0" eaLnBrk="1" fontAlgn="base" hangingPunct="1">
        <a:spcBef>
          <a:spcPts val="400"/>
        </a:spcBef>
        <a:spcAft>
          <a:spcPct val="0"/>
        </a:spcAft>
        <a:buClr>
          <a:srgbClr val="1EB53A"/>
        </a:buClr>
        <a:buSzPct val="75000"/>
        <a:buFont typeface="Arial" charset="0"/>
        <a:buChar char="•"/>
        <a:defRPr sz="2000" kern="1200">
          <a:solidFill>
            <a:schemeClr val="tx1"/>
          </a:solidFill>
          <a:latin typeface="Calibri"/>
          <a:ea typeface="Calibri" pitchFamily="34" charset="0"/>
          <a:cs typeface="Calibri"/>
        </a:defRPr>
      </a:lvl4pPr>
      <a:lvl5pPr marL="1943100" indent="-342900" algn="l" rtl="0" eaLnBrk="1" fontAlgn="base" hangingPunct="1">
        <a:spcBef>
          <a:spcPts val="400"/>
        </a:spcBef>
        <a:spcAft>
          <a:spcPct val="0"/>
        </a:spcAft>
        <a:buClr>
          <a:srgbClr val="1EB53A"/>
        </a:buClr>
        <a:buSzPct val="75000"/>
        <a:buFont typeface="Arial" charset="0"/>
        <a:buChar char="•"/>
        <a:defRPr sz="2000" kern="1200">
          <a:solidFill>
            <a:schemeClr val="tx1"/>
          </a:solidFill>
          <a:latin typeface="Calibri"/>
          <a:ea typeface="Calibri" pitchFamily="34" charset="0"/>
          <a:cs typeface="Calibri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5585/mmwr.ss6501a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1020941" y="1471967"/>
            <a:ext cx="6828800" cy="1828800"/>
          </a:xfrm>
        </p:spPr>
        <p:txBody>
          <a:bodyPr/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i="1" dirty="0" smtClean="0"/>
              <a:t>I Raise the Rates:  </a:t>
            </a:r>
            <a:r>
              <a:rPr lang="en-US" sz="3200" u="sng" dirty="0" smtClean="0"/>
              <a:t>I</a:t>
            </a:r>
            <a:r>
              <a:rPr lang="en-US" sz="3200" dirty="0" smtClean="0"/>
              <a:t>nitiative to </a:t>
            </a:r>
            <a:r>
              <a:rPr lang="en-US" sz="3200" u="sng" dirty="0" smtClean="0"/>
              <a:t>Raise the</a:t>
            </a:r>
            <a:r>
              <a:rPr lang="en-US" sz="3200" dirty="0" smtClean="0"/>
              <a:t> Adult Immunization </a:t>
            </a:r>
            <a:r>
              <a:rPr lang="en-US" sz="3200" u="sng" dirty="0" smtClean="0"/>
              <a:t>Rates</a:t>
            </a:r>
            <a:r>
              <a:rPr lang="en-US" sz="3200" dirty="0" smtClean="0"/>
              <a:t> in Primary Care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0" dirty="0" smtClean="0"/>
              <a:t>An </a:t>
            </a:r>
            <a:r>
              <a:rPr lang="en-US" sz="3200" b="0" dirty="0"/>
              <a:t>ACP Quality Connect Program</a:t>
            </a:r>
            <a:r>
              <a:rPr lang="en-US" sz="2800" b="0" dirty="0"/>
              <a:t/>
            </a:r>
            <a:br>
              <a:rPr lang="en-US" sz="2800" b="0" dirty="0"/>
            </a:br>
            <a:endParaRPr lang="en-US" altLang="en-US" sz="28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66668" y="6145269"/>
            <a:ext cx="7189650" cy="592798"/>
          </a:xfrm>
        </p:spPr>
        <p:txBody>
          <a:bodyPr/>
          <a:lstStyle/>
          <a:p>
            <a:r>
              <a:rPr lang="en-US" sz="2400" dirty="0" smtClean="0"/>
              <a:t>Laura Lee Hall, PhD, Director, Center for Quality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5278"/>
          <a:stretch/>
        </p:blipFill>
        <p:spPr>
          <a:xfrm>
            <a:off x="7685315" y="4346428"/>
            <a:ext cx="1261654" cy="1338094"/>
          </a:xfrm>
          <a:prstGeom prst="rect">
            <a:avLst/>
          </a:prstGeom>
        </p:spPr>
      </p:pic>
      <p:pic>
        <p:nvPicPr>
          <p:cNvPr id="3" name="01-01- We Will Rock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2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5" y="320449"/>
            <a:ext cx="5633375" cy="742950"/>
          </a:xfrm>
        </p:spPr>
        <p:txBody>
          <a:bodyPr>
            <a:noAutofit/>
          </a:bodyPr>
          <a:lstStyle/>
          <a:p>
            <a:r>
              <a:rPr lang="en-US" sz="3000" dirty="0"/>
              <a:t>Medconcert: Performance Monitoring Dashboard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810" r="6630"/>
          <a:stretch/>
        </p:blipFill>
        <p:spPr>
          <a:xfrm>
            <a:off x="314326" y="1801921"/>
            <a:ext cx="4600575" cy="3603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949" y="2804422"/>
            <a:ext cx="4072852" cy="2382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94949" y="1524638"/>
            <a:ext cx="4072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View your performance based on vaccine measure and against established benchmarks and peer comparators.  </a:t>
            </a:r>
          </a:p>
        </p:txBody>
      </p:sp>
    </p:spTree>
    <p:extLst>
      <p:ext uri="{BB962C8B-B14F-4D97-AF65-F5344CB8AC3E}">
        <p14:creationId xmlns:p14="http://schemas.microsoft.com/office/powerpoint/2010/main" val="35617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95" y="234633"/>
            <a:ext cx="5392922" cy="74295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/>
              <a:t>Medconcert: Patient Population Management/Outliers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303" y="1687767"/>
            <a:ext cx="5408073" cy="41400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7386" y="2521556"/>
            <a:ext cx="1648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View your patient population and your patient outliers to see where gaps may be. </a:t>
            </a:r>
          </a:p>
        </p:txBody>
      </p:sp>
    </p:spTree>
    <p:extLst>
      <p:ext uri="{BB962C8B-B14F-4D97-AF65-F5344CB8AC3E}">
        <p14:creationId xmlns:p14="http://schemas.microsoft.com/office/powerpoint/2010/main" val="34757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81" y="278088"/>
            <a:ext cx="5669577" cy="74295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Medconcert: Improvement Tools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23" r="1311" b="1885"/>
          <a:stretch/>
        </p:blipFill>
        <p:spPr>
          <a:xfrm>
            <a:off x="1444405" y="1959561"/>
            <a:ext cx="6162675" cy="3581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8582" y="2741972"/>
            <a:ext cx="14258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Access to improvement tools and educational resources for patients and staff. </a:t>
            </a:r>
          </a:p>
          <a:p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7497" y="2743194"/>
            <a:ext cx="1410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Resources specific to each vaccine measure and focusing on the adult immunization practice standards.</a:t>
            </a:r>
          </a:p>
        </p:txBody>
      </p:sp>
    </p:spTree>
    <p:extLst>
      <p:ext uri="{BB962C8B-B14F-4D97-AF65-F5344CB8AC3E}">
        <p14:creationId xmlns:p14="http://schemas.microsoft.com/office/powerpoint/2010/main" val="3892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346" y="203548"/>
            <a:ext cx="5949696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Approach Can Make a Difference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500280"/>
              </p:ext>
            </p:extLst>
          </p:nvPr>
        </p:nvGraphicFramePr>
        <p:xfrm>
          <a:off x="109727" y="1856423"/>
          <a:ext cx="8985505" cy="2787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49805"/>
                <a:gridCol w="1534496"/>
                <a:gridCol w="1850888"/>
                <a:gridCol w="1550316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Baseline </a:t>
                      </a:r>
                      <a:r>
                        <a:rPr lang="en-US" sz="1800" b="1" u="none" strike="noStrike" dirty="0" smtClean="0"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Follow-up </a:t>
                      </a:r>
                      <a:r>
                        <a:rPr lang="en-US" sz="1800" b="1" u="none" strike="noStrike" dirty="0" smtClean="0"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Improvement (%)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Herpes Zoster (shingles) Vaccination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51.92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66.18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14.26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High Risk Pneumococcal Vaccination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69.13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92.65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23.52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Influenza Immunization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79.34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97.64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18.3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Influenza Vaccination Coverage Among Healthcare Personnel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Pneumococcal Vaccination Status for Older Adults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96.12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99.01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2.89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Tdap Vaccination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76.56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</a:rPr>
                        <a:t>91.23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</a:rPr>
                        <a:t>14.67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2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And You Can Make a Profit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856855"/>
              </p:ext>
            </p:extLst>
          </p:nvPr>
        </p:nvGraphicFramePr>
        <p:xfrm>
          <a:off x="260553" y="1816510"/>
          <a:ext cx="6196016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004"/>
                <a:gridCol w="1549004"/>
                <a:gridCol w="1549004"/>
                <a:gridCol w="15490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Vaccine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MCR Margin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Non-MCR Margin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Estimated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Net  Profit  9/12-8/13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influenza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29.07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20.61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13,106.16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PPSV23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38.70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21.54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  1,794.06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 panose="020F0502020204030204" pitchFamily="34" charset="0"/>
                        </a:rPr>
                        <a:t>Tdap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49.05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30.45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11,985.90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 panose="020F0502020204030204" pitchFamily="34" charset="0"/>
                        </a:rPr>
                        <a:t>Zostavax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20.54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      123.24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HPV4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50.00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      600.00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PCV13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35.52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14.89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         50.41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Other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alibri" panose="020F0502020204030204" pitchFamily="34" charset="0"/>
                        </a:rPr>
                        <a:t>Vax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: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20.00 </a:t>
                      </a:r>
                      <a:r>
                        <a:rPr lang="en-US" dirty="0" err="1" smtClean="0">
                          <a:latin typeface="Calibri" panose="020F0502020204030204" pitchFamily="34" charset="0"/>
                        </a:rPr>
                        <a:t>est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       100.00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TOTAL: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$27,759.77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26360" y="1673941"/>
            <a:ext cx="25291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Decision points: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latin typeface="Calibri" panose="020F0502020204030204" pitchFamily="34" charset="0"/>
              </a:rPr>
              <a:t>Which vaccines to stock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latin typeface="Calibri" panose="020F0502020204030204" pitchFamily="34" charset="0"/>
              </a:rPr>
              <a:t>Storage and handling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latin typeface="Calibri" panose="020F0502020204030204" pitchFamily="34" charset="0"/>
              </a:rPr>
              <a:t>Purchasing method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latin typeface="Calibri" panose="020F0502020204030204" pitchFamily="34" charset="0"/>
              </a:rPr>
              <a:t>Optimal coding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latin typeface="Calibri" panose="020F0502020204030204" pitchFamily="34" charset="0"/>
              </a:rPr>
              <a:t>Standing orders/team-based care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6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Welcome Champions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-02 We Are The Champ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6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 Are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Introducing the Florida Champions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lvl="0"/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927987"/>
              </p:ext>
            </p:extLst>
          </p:nvPr>
        </p:nvGraphicFramePr>
        <p:xfrm>
          <a:off x="1427966" y="1447104"/>
          <a:ext cx="6455080" cy="4497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27540"/>
                <a:gridCol w="3227540"/>
              </a:tblGrid>
              <a:tr h="51948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Azzam</a:t>
                      </a: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Adhal</a:t>
                      </a:r>
                      <a:endParaRPr lang="en-US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Kenji Kaye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Steven </a:t>
                      </a: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Attermann</a:t>
                      </a:r>
                      <a:endParaRPr lang="en-US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John Langdon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Carmel </a:t>
                      </a: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Barrau</a:t>
                      </a:r>
                      <a:endParaRPr lang="en-US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Albert Lopez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Josee</a:t>
                      </a: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Barrau</a:t>
                      </a:r>
                      <a:endParaRPr lang="en-US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Benjamin Mena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Daniel </a:t>
                      </a: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Bendetowicz</a:t>
                      </a:r>
                      <a:endParaRPr lang="en-US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Cynthia Miller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Martin </a:t>
                      </a: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Derrow</a:t>
                      </a:r>
                      <a:endParaRPr lang="en-US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Naresh Pathak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Jason Goldman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Michelle Rossi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Lucy Guerra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Kaley Tash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Kristen Hager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Rick </a:t>
                      </a: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Waks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Stuart </a:t>
                      </a:r>
                      <a:r>
                        <a:rPr lang="en-US" sz="2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Himmelstein</a:t>
                      </a:r>
                      <a:endParaRPr lang="en-US" sz="2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  <a:tabLst>
                          <a:tab pos="457200" algn="l"/>
                        </a:tabLs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06 Margaritavil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3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Introducing the NJ Champions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166213"/>
              </p:ext>
            </p:extLst>
          </p:nvPr>
        </p:nvGraphicFramePr>
        <p:xfrm>
          <a:off x="1910816" y="1741118"/>
          <a:ext cx="5649238" cy="3825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0210"/>
                <a:gridCol w="2569028"/>
              </a:tblGrid>
              <a:tr h="463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Theresa Barrett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Diane Carroll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Claudia Casas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Mike </a:t>
                      </a:r>
                      <a:r>
                        <a:rPr kumimoji="0"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Cestare</a:t>
                      </a: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Aparna Daley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Laurie Dickerson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George </a:t>
                      </a:r>
                      <a:r>
                        <a:rPr kumimoji="0"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DiFerdinando</a:t>
                      </a: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Jr.,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Doantrang</a:t>
                      </a: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Du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Margaret H. </a:t>
                      </a:r>
                      <a:r>
                        <a:rPr kumimoji="0"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Eng</a:t>
                      </a: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Donna Fitzpatrick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Susan Gonzalez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Anne </a:t>
                      </a:r>
                      <a:r>
                        <a:rPr kumimoji="0"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Lefferts</a:t>
                      </a: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Christina Lusk-</a:t>
                      </a:r>
                      <a:r>
                        <a:rPr kumimoji="0"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Cáceres</a:t>
                      </a: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Steven </a:t>
                      </a:r>
                      <a:r>
                        <a:rPr kumimoji="0"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Peskin</a:t>
                      </a: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Ralph </a:t>
                      </a:r>
                      <a:r>
                        <a:rPr kumimoji="0"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Pothel</a:t>
                      </a: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Sandi </a:t>
                      </a:r>
                      <a:r>
                        <a:rPr kumimoji="0"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Selzer</a:t>
                      </a: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Olga </a:t>
                      </a:r>
                      <a:r>
                        <a:rPr kumimoji="0"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Tarasova</a:t>
                      </a: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Sara Wallach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05 Born to R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7371" y="55663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Who Are You?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77011481"/>
              </p:ext>
            </p:extLst>
          </p:nvPr>
        </p:nvGraphicFramePr>
        <p:xfrm>
          <a:off x="431061" y="1789505"/>
          <a:ext cx="815816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0627"/>
                <a:gridCol w="1503123"/>
                <a:gridCol w="1553228"/>
                <a:gridCol w="111118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Practice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</a:rPr>
                        <a:t> Setting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Florida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New Jersey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Total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Solo private practice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Small IM private practice (&lt;10 docs)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Large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</a:rPr>
                        <a:t> IM private practice (&gt;10 docs)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Multi-specialty practice (&gt;15 docs)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Academic center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Community health center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5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5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Government run facility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Hospital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NA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155448"/>
            <a:ext cx="8153400" cy="990600"/>
          </a:xfrm>
        </p:spPr>
        <p:txBody>
          <a:bodyPr/>
          <a:lstStyle/>
          <a:p>
            <a:r>
              <a:rPr lang="en-US" dirty="0" smtClean="0"/>
              <a:t>Introductory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Why and What of </a:t>
            </a:r>
            <a:r>
              <a:rPr lang="en-US" sz="2800" i="1" dirty="0" smtClean="0"/>
              <a:t>I Raise the Rates</a:t>
            </a:r>
            <a:endParaRPr lang="en-US" sz="2800" dirty="0" smtClean="0"/>
          </a:p>
          <a:p>
            <a:r>
              <a:rPr lang="en-US" sz="2800" dirty="0" smtClean="0"/>
              <a:t>Who Are the Champions</a:t>
            </a:r>
          </a:p>
          <a:p>
            <a:r>
              <a:rPr lang="en-US" sz="2800" dirty="0" smtClean="0"/>
              <a:t>Champion Training Overview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82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More About You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66% physicians; 12% nurses/nurse practitioners; 16% residents</a:t>
            </a:r>
          </a:p>
          <a:p>
            <a:r>
              <a:rPr lang="en-US" dirty="0" smtClean="0"/>
              <a:t>25% self-employed; 16% academic medical center; 50% from CHC/health system/hospital/VA</a:t>
            </a:r>
          </a:p>
          <a:p>
            <a:r>
              <a:rPr lang="en-US" dirty="0" smtClean="0"/>
              <a:t>85% some kind of EHRs; 62% 1+ years (62% attesting to MU)</a:t>
            </a:r>
          </a:p>
          <a:p>
            <a:r>
              <a:rPr lang="en-US" dirty="0" smtClean="0"/>
              <a:t>34% - PCMH; 38% - ACO (20-25% unsure of either)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QI Experience:  My Practice…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004077"/>
              </p:ext>
            </p:extLst>
          </p:nvPr>
        </p:nvGraphicFramePr>
        <p:xfrm>
          <a:off x="-12212" y="1326714"/>
          <a:ext cx="9156212" cy="4510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081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Barriers to QI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295979"/>
              </p:ext>
            </p:extLst>
          </p:nvPr>
        </p:nvGraphicFramePr>
        <p:xfrm>
          <a:off x="526093" y="1577234"/>
          <a:ext cx="8160394" cy="4309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1666" y="2016690"/>
            <a:ext cx="247253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Time and money = 70% 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6483" y="1799758"/>
            <a:ext cx="284667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Skill and engagement= 22% 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Your QI Priorities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Enhancing team-based care (68%)</a:t>
            </a:r>
          </a:p>
          <a:p>
            <a:r>
              <a:rPr lang="en-US" dirty="0" smtClean="0"/>
              <a:t>QI training/implementation (39%)</a:t>
            </a:r>
          </a:p>
          <a:p>
            <a:r>
              <a:rPr lang="en-US" dirty="0" smtClean="0"/>
              <a:t>Increased SDM and patient engagement (32%)</a:t>
            </a:r>
          </a:p>
          <a:p>
            <a:r>
              <a:rPr lang="en-US" dirty="0" smtClean="0"/>
              <a:t>Performance reporting programs (29% - MU, ACO, state law/reimbursement requirements, licensure, hospital credentialing/privileges)</a:t>
            </a:r>
          </a:p>
          <a:p>
            <a:r>
              <a:rPr lang="en-US" dirty="0" smtClean="0"/>
              <a:t>Care coordination (23%)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5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Immunization Importance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How important is improving adult vaccination coverage rates in your patients?</a:t>
            </a:r>
          </a:p>
          <a:p>
            <a:pPr lvl="1"/>
            <a:r>
              <a:rPr lang="en-US" b="1" dirty="0" smtClean="0"/>
              <a:t>75% say EXTREMELY IMPORTANT</a:t>
            </a:r>
            <a:endParaRPr lang="en-US" dirty="0" smtClean="0"/>
          </a:p>
          <a:p>
            <a:r>
              <a:rPr lang="en-US" dirty="0" smtClean="0"/>
              <a:t>How ready is your practice to increase immunizations?</a:t>
            </a:r>
          </a:p>
          <a:p>
            <a:pPr lvl="1"/>
            <a:r>
              <a:rPr lang="en-US" b="1" dirty="0" smtClean="0"/>
              <a:t>75% say READY TO CHANGE NOW</a:t>
            </a:r>
            <a:endParaRPr lang="en-US" dirty="0" smtClean="0"/>
          </a:p>
          <a:p>
            <a:pPr lvl="1"/>
            <a:r>
              <a:rPr lang="en-US" dirty="0" smtClean="0"/>
              <a:t>If not ready to change now, note lack of knowledge of how to do so or the complexity of getting data on vaccine status of your patients</a:t>
            </a:r>
          </a:p>
          <a:p>
            <a:r>
              <a:rPr lang="en-US" dirty="0" smtClean="0"/>
              <a:t>How confident are you that you can increase immunizations?</a:t>
            </a:r>
          </a:p>
          <a:p>
            <a:pPr lvl="1"/>
            <a:r>
              <a:rPr lang="en-US" b="1" dirty="0" smtClean="0"/>
              <a:t>58% say EXTREMELY CONFIDENT</a:t>
            </a:r>
          </a:p>
          <a:p>
            <a:endParaRPr lang="en-US" b="1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2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14" y="153444"/>
            <a:ext cx="7490564" cy="9906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tx1"/>
                </a:solidFill>
              </a:rPr>
              <a:t>During a typical week, estimate the % of your patients who are up-to-date with all recommended vaccines</a:t>
            </a:r>
            <a:endParaRPr lang="en-US" sz="30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303585"/>
              </p:ext>
            </p:extLst>
          </p:nvPr>
        </p:nvGraphicFramePr>
        <p:xfrm>
          <a:off x="1415441" y="2107482"/>
          <a:ext cx="6515229" cy="2476500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3432132"/>
                <a:gridCol w="3083097"/>
              </a:tblGrid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  <a:latin typeface="Calibri" panose="020F0502020204030204" pitchFamily="34" charset="0"/>
                        </a:rPr>
                        <a:t>Less than 10%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/>
                          <a:latin typeface="Calibri" panose="020F0502020204030204" pitchFamily="34" charset="0"/>
                        </a:rPr>
                        <a:t>6.5%</a:t>
                      </a:r>
                      <a:endParaRPr lang="en-US" sz="3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  <a:latin typeface="Calibri" panose="020F0502020204030204" pitchFamily="34" charset="0"/>
                        </a:rPr>
                        <a:t>10% to 50%</a:t>
                      </a:r>
                      <a:endParaRPr lang="en-US" sz="3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/>
                          <a:latin typeface="Calibri" panose="020F0502020204030204" pitchFamily="34" charset="0"/>
                        </a:rPr>
                        <a:t>19.4%</a:t>
                      </a:r>
                      <a:endParaRPr lang="en-US" sz="3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  <a:latin typeface="Calibri" panose="020F0502020204030204" pitchFamily="34" charset="0"/>
                        </a:rPr>
                        <a:t>51% to 75%</a:t>
                      </a:r>
                      <a:endParaRPr lang="en-US" sz="3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/>
                          <a:latin typeface="Calibri" panose="020F0502020204030204" pitchFamily="34" charset="0"/>
                        </a:rPr>
                        <a:t>41.9%</a:t>
                      </a:r>
                      <a:endParaRPr lang="en-US" sz="3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  <a:latin typeface="Calibri" panose="020F0502020204030204" pitchFamily="34" charset="0"/>
                        </a:rPr>
                        <a:t>76%  to 100%</a:t>
                      </a:r>
                      <a:endParaRPr lang="en-US" sz="3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  <a:endParaRPr lang="en-US" sz="3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  <a:latin typeface="Calibri" panose="020F0502020204030204" pitchFamily="34" charset="0"/>
                        </a:rPr>
                        <a:t>Unsure</a:t>
                      </a:r>
                      <a:endParaRPr lang="en-US" sz="3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 dirty="0">
                          <a:effectLst/>
                          <a:latin typeface="Calibri" panose="020F0502020204030204" pitchFamily="34" charset="0"/>
                        </a:rPr>
                        <a:t>22.6%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91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340"/>
            <a:ext cx="8153400" cy="9906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tx1"/>
                </a:solidFill>
              </a:rPr>
              <a:t>ASSESS: Please </a:t>
            </a:r>
            <a:r>
              <a:rPr lang="en-US" sz="3000" dirty="0">
                <a:solidFill>
                  <a:schemeClr val="tx1"/>
                </a:solidFill>
              </a:rPr>
              <a:t>rate how consistently your practice performs the following:  Our practice...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06337657"/>
              </p:ext>
            </p:extLst>
          </p:nvPr>
        </p:nvGraphicFramePr>
        <p:xfrm>
          <a:off x="1" y="1589088"/>
          <a:ext cx="9144000" cy="417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79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444"/>
            <a:ext cx="7966553" cy="990600"/>
          </a:xfrm>
        </p:spPr>
        <p:txBody>
          <a:bodyPr>
            <a:noAutofit/>
          </a:bodyPr>
          <a:lstStyle/>
          <a:p>
            <a:r>
              <a:rPr lang="en-US" sz="2900" dirty="0">
                <a:solidFill>
                  <a:schemeClr val="tx1"/>
                </a:solidFill>
              </a:rPr>
              <a:t>ASSESS: Please rate how consistently your practice monitors the percentage of your patients who are eligible to receive: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436856"/>
              </p:ext>
            </p:extLst>
          </p:nvPr>
        </p:nvGraphicFramePr>
        <p:xfrm>
          <a:off x="826717" y="1677443"/>
          <a:ext cx="7583466" cy="404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960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33" y="237994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RECOMMEND:  Our practice consistently…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950313"/>
              </p:ext>
            </p:extLst>
          </p:nvPr>
        </p:nvGraphicFramePr>
        <p:xfrm>
          <a:off x="538620" y="1211267"/>
          <a:ext cx="8229600" cy="475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80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56" y="165970"/>
            <a:ext cx="7139836" cy="99060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ADMINISTER AND </a:t>
            </a:r>
            <a:r>
              <a:rPr lang="en-US" sz="3000" dirty="0" smtClean="0">
                <a:solidFill>
                  <a:schemeClr val="tx1"/>
                </a:solidFill>
              </a:rPr>
              <a:t>REFER: Please </a:t>
            </a:r>
            <a:r>
              <a:rPr lang="en-US" sz="3000" dirty="0">
                <a:solidFill>
                  <a:schemeClr val="tx1"/>
                </a:solidFill>
              </a:rPr>
              <a:t>rate how consistently your practice performs the following:  Our practice...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661439"/>
              </p:ext>
            </p:extLst>
          </p:nvPr>
        </p:nvGraphicFramePr>
        <p:xfrm>
          <a:off x="-136847" y="1526660"/>
          <a:ext cx="9280847" cy="466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18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Support for this program has been from Pfizer, Inc.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Thanks to ACP staff – especially Rebecca and Dawn - and all of the faculty and chapter staff and leaders who have worked so hard on this program.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33" y="237994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DOCUMENT:  Our practice consistently…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455312"/>
              </p:ext>
            </p:extLst>
          </p:nvPr>
        </p:nvGraphicFramePr>
        <p:xfrm>
          <a:off x="601249" y="1215024"/>
          <a:ext cx="8385132" cy="5318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7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are your top vaccine priorities?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77% - Increase vaccination in my practice</a:t>
            </a:r>
          </a:p>
          <a:p>
            <a:r>
              <a:rPr lang="en-US" dirty="0" smtClean="0"/>
              <a:t>39% - Implement team-based/SOP in my practice to administer vaccines</a:t>
            </a:r>
          </a:p>
          <a:p>
            <a:r>
              <a:rPr lang="en-US" dirty="0" smtClean="0"/>
              <a:t>38% - Educate my patients about vaccines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3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Does a Champion Do?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7682" y="1589567"/>
            <a:ext cx="8956110" cy="4175613"/>
          </a:xfrm>
        </p:spPr>
        <p:txBody>
          <a:bodyPr/>
          <a:lstStyle/>
          <a:p>
            <a:r>
              <a:rPr lang="en-US" dirty="0" smtClean="0"/>
              <a:t>Lead their practice setting in QI project aimed at increasing immunizations in their patients</a:t>
            </a:r>
          </a:p>
          <a:p>
            <a:r>
              <a:rPr lang="en-US" dirty="0" smtClean="0"/>
              <a:t>Engage peers in promoting the importance of immunizations</a:t>
            </a:r>
          </a:p>
          <a:p>
            <a:r>
              <a:rPr lang="en-US" dirty="0" smtClean="0"/>
              <a:t>Teach colleagues about strategies that can promote immunizations</a:t>
            </a:r>
          </a:p>
          <a:p>
            <a:r>
              <a:rPr lang="en-US" dirty="0" smtClean="0"/>
              <a:t>Promote immunizations in your organization or community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7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Program Overview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2838" y="1401677"/>
            <a:ext cx="8981162" cy="4175613"/>
          </a:xfrm>
        </p:spPr>
        <p:txBody>
          <a:bodyPr/>
          <a:lstStyle/>
          <a:p>
            <a:r>
              <a:rPr lang="en-US" sz="2800" dirty="0" smtClean="0"/>
              <a:t>Friday night:  Overview of recommended immunizations; general discussion</a:t>
            </a:r>
          </a:p>
          <a:p>
            <a:r>
              <a:rPr lang="en-US" sz="2800" dirty="0" smtClean="0"/>
              <a:t>Saturday:  Communicating with patients and peers about immunization; implementing immunizations in your practice</a:t>
            </a:r>
          </a:p>
          <a:p>
            <a:r>
              <a:rPr lang="en-US" sz="2800" dirty="0" smtClean="0"/>
              <a:t>Sunday:  The business of immunizations; interdisciplinary and training program roles</a:t>
            </a:r>
          </a:p>
          <a:p>
            <a:r>
              <a:rPr lang="en-US" sz="2800" dirty="0" smtClean="0"/>
              <a:t>Walk out with:  communication plan, QI template, and overall action plan – FOR YOU AND YOUR PRACTICE/WORK SETTING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56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94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data:image/jpeg;base64,/9j/4AAQSkZJRgABAQAAAQABAAD/2wBDAAMCAgMCAgMDAwMEAwMEBQgFBQQEBQoHBwYIDAoMDAsKCwsNDhIQDQ4RDgsLEBYQERMUFRUVDA8XGBYUGBIUFRT/2wBDAQMEBAUEBQkFBQkUDQsNFBQUFBQUFBQUFBQUFBQUFBQUFBQUFBQUFBQUFBQUFBQUFBQUFBQUFBQUFBQUFBQUFBT/wAARCAC8AS4DASIAAhEBAxEB/8QAHQAAAQMFAQAAAAAAAAAAAAAACAYHCQECAwQFAP/EAFsQAAEDAwMCAwMGBwoICwcFAAECAwQFBhEAByESMQgTQSJRYRQVMnGB0QkWI0KRktIXGDNSYnJzgpOhJCVFg7Gys8EnNDZDU1RWdZXT4SY1N0RVoqNjdJTC4//EABwBAAAHAQEAAAAAAAAAAAAAAAABAgMEBgcFCP/EAEgRAAECBAQDAwgECgoDAQAAAAECEQADBCEFEjFBUWFxBhOhFSIygZGxwdEUFuHwBzM1QlJUcpPS0yM0Q1NigqKywvElY3Oj/9oADAMBAAIRAxEAPwCVAng99cm46yxQaVLny1pbjsIKypxWAeO2ddY9jzpnvFZKci7IXOttZSsRHSCP5h1z6+eunplzJZ87QdSWB9ROkGCkOVBwAT7LwM9+fhAak7V1t21SIz9PQSlLstXKx/GCcZA9xJ7YOB20mFeOy7HMk0GD/anQypGGkkkDgYx9WvBWeBjOleRKQgGZnUrcmYtz7FAeoAAbARi8ztZiy1FSFhIOwSlh7QT7STxMEv8Av7Lsb5+YoA+PmnSnt7xl3jV4/nimQIjR5QtWFdf1Z0JdKgKqVViwgQC4vJJ9wGTp3Gmm2ozSG20oSlPSEgcADtqv4tRUdKlMuUFBSt+8mWHrVDf1pxcH8b/pR/DD4Hxf3ef+Yp4/qJ+7VVeL27wOGKf+on7tMpDhuT5TLDLBcW4cAJT6epJ9MaW1I2qlTF5AekNnuthASlP1k6pNTMpaT8ZMUD+2v+KOjSY32grbSJjt/hR/DCz/AH313q48inj+on7tbFP8YF1MvJL0WGtoHKktJQCoe7tpu65txJpaHOjLjiSR5SkYV/66RjySyvy1N+WtJ5BGCNLkGRUJzyZirf41/wAUIqcdx+iUBPWx5oQ3+2JFtpd0qfudb/y+L+TcQSlxop6SD2PHoc+ml2hQUAedCR4J3nVS682XCWwvOD7ylJzotWM+WnnV/wADqJ1RSkTi6kKKX3IDEE82IfibxqVFUfTKSVVEMVgEgaPcFuThxw0jKTx66xL4VnnWU9u+td0EuHnj1Oe2rFEt2gcfGdvlN2ltGm0+gy2mLjrT2Ul5pLwZYa5WroWCnlRSkEj1OO2g3Hiv3Y6An8ZInXjpSfmaF/5WtfxQbnDdXeSuVVmQHaZEdFPp6U5wGWiR1j+crqP2jTUJWpToKQTj2vszjU1CAExieL4vOn1a1SZhCRYMSNN7cS5iUjwj7wzd3tomJlSeQ5X6a+uFPUEJR1kYU250JASApCknAAAzxp8kLz1d9RmeCDc9dhb0M0eY90Ui5GhBcQo+yh9OVMLz6Z9tH9ZOpMWlZKhnkd9RpiWVGlYFXfTaNKifOFj1HzEZQe3fVq+w5PfVw9OdWrOAOfXTcWExjJHPw0gd3N77T2Yogn3LUCy46MxoDCfMlSsdwhvPb+USAPfrkeIjfenbD2MqrPtpmVqYVMUqnE/wz2MlSiPzEDlRHwHc6i4uy761uFXpNfuKe9UqtLV1uPvHlP8AIQkcIQOwSOAMaeRLKrnSKljeOpwz+hlXmeA5n5Q/25/jxu+8kyItrwIVs0hYKQXGkypSx/KKwUJ9+AnPx0Nj0l+pzHH5ThcedJUpR9nJJyeBgd9XUyBJrVTjUulwpFUqUs9EeHDbLjrivgkd/r0Sti/g/wDcC5WGZFwVGm2ehYyYYJlyQMd1dPsA/DOpDpRtGbFOJY0rN5yx4D4QNCj6a69oXZVbGrjFWo0hEacwQptxbKHQkjtwsEaLx78Gw0uJg7gSfP8AeumN+X/rZ0zW7Hg83B2ngv1NtDN00VohTsqmtlLjKPeto+1j+UM40WcG0HOwPEqId8UM17EFvZeHr2X8fwluw6VuVCaiFZAFfgA+UFdsvNHlA/lIyP5OOdGdDqUapQm5cWQ3JjPNpcaeZWFpcSr6KkkcEH3jUKrx81TLDaFyVvqDbaGkla3FHslIHJJPGNSOeC3brcjbyyJbV4SvktKkhLlPt98AvwPVRUv80KGPyf5vw0zMQ14uvZzGKyqmfR54Kh+lw6/d+sXeOPci5ttLIt2XblQahSZFTU04tyIy/lAbJAw4lQHPqNB2PFXukrH+P4v/AIPC/wDK0UH4R4E7e2pzj/Gy/wDZHQDKy20pYwcAnB+GnJYTlfeK92jq6iXiCky5hAYaEjYQ7f767dIHHz/F/wDB4X/lav8A32O6bakqFwRQQf8A6PC/8rSl278E177k2XSLng1agRYVUjpkMtSFPeYkEkYVhOPT0123/wAHjuM2kqbq1uSCPzUPPJJP2p0p0RDl02OKQFp7wg3sT844VE8dG61HktrkT6bV2geWZVNbQkD62gg/36fra78INRK5KYg3pShbTiz0/OEVwvRSfepP0mx8fa0Ke5Hhx3H2qgOVG4LexSGyAZ8B8SGkc919PKR8SNNj5rYWoBXWn+MkaGRCg4ghi+LYasJmqPRT/G/sMS97gXFLFjiqUCowmHHnGVMzXJLKG1tFaestuOBTYUpHV0lQKSopHrnTRyN97iTTqwaa+meidTY6LfemwA083LTCEiQuUlI6UjoKVjHBJ6RpkPA7vG7HuQ7Y1vpmUCqJW7TmpqQ4GXx7a2gDx0KSCoDsCnjvo/PmyMV5LLfu5SOeMf6ONR1eaWIjR6OpVjMkVEiYU7EcC1/e45twjTtWoKqlBp0tbnmrfisvKcCOjqKmwc49OTnGuxn2+57axobCBxgADAA7DWQDnv6aaiyoBSkAl48R7J40zHi1PTsZcx6SrMVwYSOfo6eYn2T9em237o0S5bAepM8LVBmupafCFlCinnjI5HbXCxuainw+bOX6KWJ6AgmH5cpdQruZfpKBA6kMIjNruxF3W9ZyblmMx0RQ2247HS7+WYQsjpK04x6jsSRnnTfLHQsJ+ONSHV+1oNyWs9RZiF/IH2EsuoacUlakjAA6wcngDudCZvJsFK21DdRpbr9SoriukrU0VusHHAUEjkHsFcfHVW7J9uZeMLVS4goJmlRyWYEbB3N9ettTFB7Vdh5uEy0VVAkqlBIz3cg7lmFtOl9BCRsKP5kyS9jKmmgAT3yTpeEEHA0hrAX5VSdjr4W6zyO2CD650uzgnj111MavWKfRhGRDnDlbSUb5esFaQUOqwff0I9PrPrpT77bj1a06JTLctRo/jZX19MRuO11qaZbPUpQT2JURjJ7AH4aS+09bap6yhZJWw4QUJ+kUK74+rTgVykribp0u9g1IqNMbpCqaVQGw65Cc8wrCgjIJDgODjkEc6xXEwZeIKmTU5gHIB0J/NHu928elPweCiyylTmLAlizFQBIB5Zr89NxGzYN2xt2tvYNV8lLEpxC2ZLR+kzKbOFgHuAVc8+h+GmV3FppZrapOAPMGFAeqk8E6d/b2kLs2h3LU5MVFO+eay9Uo1JWB5rCVpCUJIBPtKwVnBIGcZ0zl/VL5XVgwDlbScLx26j31MwQNXzO4sj3bt6iwjh/hCRRoKxT6ZrevZ92BIfdofTwTkGXXsD88f6idFkzkISfTQl+CYFM2vj+X/wD0TotWSC0nWy9nvxU5v7w/7UQ/gn5Kp/2f+Soyd9Mn4udzk7ZbN1d2NI8ms1X/ABZAKSOpK3E+2v6koyc+mRp6nFhCMgZOR2+vUbXjm3PN67wLoUR0rpltIMXAPsmSo5eV9Y9lH9TVvljMbxFx2t+g0Slg+cqw9f2QNcghplQSkqCUZVxzx66fbcTYCTZ3hssK/XG3U1Oc8s1RBHCGZGFRSR+aEhAHxLvOm+2esF3dTdK3LWQFfJp0tCphb7pjIPW6T/VSR9Z1KbunYDG4u1lw2n8naa+WQlMRU9ktup5ZPwAWlB+zUhawlQAjO8Fwj6dSz5h4MnrY/ZEQjE2REktyIznkymlJW06O6HEqCkKH1KA1LvshuVF3X2yoVzMEebMYCZKAclt9PsupP1KH9+ohpEZ2JJlRZCS1JYWpp1tQwpCwcKBHocg6Lv8AB6blqpV0VmxpTqTFqTPzjABVyH0cOox71Jwr+ropqbPDvZmsNJW9ws2Xb17fKD6Sr4atcKkYVwAASSTwPidUBKjxkY9+m98RV2u2VsfedYjqCZDNOcbaUTjpW5htJ+sFefs1EG0a3PmCVKVNVokE+yI4vEvuy7u7u3Vqq28s0iGswaY1k9KWEHBXj0K1dSjj4abqiUafclZiUilxlTqnOeRGjxk93HFHAH1c5J9ACTwNc5IDeACVpSkDJ9T66Kz8HnYzdwbl1u7ZLAcYoUZMOL1D6L7+epY+IbQpP1OanPkTGFU0uZi+IALN1m/Tfw0gqfDz4bqLsXbTaUJTNueUlKqlV8YU4oD+DbPdLQ7BPrjJydPC00UkZ4HuznWRIHSMdvhrwICtQsxOsbnIp5VNKTJlJZIj3lgg8DVr7QLahjhQweM51eDwe+qrII9dFD7CGwtnw72DaF91O7qTQGI9ankK8wklEY49osI7NFR5JTyfgONOM4CEL9OPTV4Rk5GvOgeWvPfGg7w3Kky5Iyy0hI5WgRvwjg/4PbT/AO9V/wCyOgHcH5LGODn/AEaPn8I4f+D20/8AvZf+yOgFdOGifdk/3anSvQjF+035SV6vcIlc8KSc+HeweBj5tT3/AJytO0UADgAc6afwpgp8PNg5B/8AdiD296ladk5OO/6NQlRr1D/VJX7KfcI058VqTGW1IbQ/HWhSXWnEhSXEkYKVA9wR3HrqJLxCWVF263quy3Kcjy6ZFlhyM2e7bbiEuBA+A6iB8ANSlbh7mW3tnQnarc1UYpkVCCUtOKHnv/yW0Zyok8cD69RQ7q3s5uRuRcF0vpDaqnIU8lpP/NoACW0fWEJTn450/JJBJ2ik9rpsnuZcu2d35s3zaK7R1Z+j7rWTKZV0rarkI9XrgvISofakkfUTqYjzMYJH0uRjUQGwtvu3RvhYlMaStTiq1HkKAHAbaUHlk/DpQR9o1MCEp4GcgdtFNIzQ72PBFPNOz/CKo9pOcd9X457atGANXZ59dMRoEWnODps9/q2m39v5FSXFkTUw1h5TEVHU4sD0SPU89tOYocHSD3dUpNtxyO4kpP8AcdVntKUpwipUsOAm40ccH2fjE6gSpVVLCCxJsdW5wIDniUig9K7JuxBHGExE/X6aorxJw1MrY/Ei61IcGFExBp4yVDHJ5GTzrIFqHdRz9evNHlLBSG8nf/sv5RbPJ2MG308fuk/OAnvyZIubceRcFDtat0ph0oLzUiIcrXj218DHPfSoaoNQfZQ+3Tp/luDKAqKoH7R6aK8OLUe+ripQ4yedWmb24KpMqRLpQBLSEh1lRYcSQ8UGq/BlLrJy582qLqJJZAAc+uBaptv3GxObfiUicHgeFoaKcfXp+rPjzaBb70+tlqLLU2p+QGl+wwke74+/48aU859unRFSZLyY7KRkreISn9J40xu5O5wuiL820xZRTAsea4UkLkFJyAP5Hr8dc76ZVdplpkJlBCX85Qc24ObdA2vJ4j+TML7ASl1cyoM2YoEIQWYnjlF+pdgOJaOfc26cuuy3Vw2VRkuqyHVqytKcYAA/NONIgcHpTnAJ+kcnnvk6r1LeeUrBz8RjXDq1xxaUVoDpfkY/g2zlI+s/7u+tToMPTLAkUiPvzPzjB62uqcRmGbUKcn1D1CC18FSCJtfOUn2/Q/yE6LFnPlJx30Ef4POe9VJt2vuhIKXcAJJwPZHv0bbSgGE+/VxwanNMmolKNxMP+1EbdgoKcKpv2f8AkqEZvLuNH2p2xuK531JDsJgiMhXPXIVhDSceo61Jz8M+7URT8yTUpkiVMfVJmSHFredWclSySST7zknnRc/hB90vnCuUqwoToW1AQKjUk54DyxhlB/mo6lf50aDrC0oWW+nrSCUpUcZP16t0sZQ8Zr2orvpVV3CNEe/f4D2waH4ObbXzH7lv+SkKGfmeDkAgYwt9YP19Kc/Xo5vM9k9iT2Ghn2R3r2Y2k2ut62mr6pYdiRUmQspcSXH1e04ojo79RI+oaXJ8We0KwSm/KV+h39jUeY6i7Re8KXSUNGiT3qXa/nDU67wEPjQ25TYO+dTnR2Et0640CqMkHP5U8Pj6/MBVj3KGmcsq7Jth3lR7jprnlzqXJRKb9y+k+0g/ApyD7+2jC8ZG4m2O7u3tOkW/ddPqFx0aSHI0ZoOZeacHS6jlA9yVf1T79BOlAKlqGMDtjtqUgOm8ZljCUU2IqXTqBBOYEHR+nOJo7RuGDdtuUyt0x3zqfUYzclheeShaeoZ+Izj6xpjPHfJVH8O9ZQk9IelxGnPiOvOP7hpE/g9d0vnuyKpZcx0qm0V0yIaVHvFdOSAP5DhV+uNOR406KqteHi6ihJcXFEeX0+4JcSFH9CidRMrLaNMmVX0/CFzUalBfqxeIvU4wQO2pBPwcUdtG1tzPpTh1yuLSpXvCWGsD/wC5X6dR9tqS4lQT9WdG9+DfultMO87cU7l1EhmotNHuUKSW3FfYUt/p1Im2TGb9mVhOJoCuB90G3khA59NeBPVryOUgHk41UJ9vtqHG3RUE4OqnJGvAcHjVSOO2hAi0caxvZ8pf1aygfDWN4fkl8emhBjWBC/COE/ueWnz/AJWX/sjoB14UAk9jo+vwjqf+D21OP8rL/wBkdAKU5BWeAlJP14Gpsv0YxLtN+UVdB7hCzpW81+27TY1Npl5VqHAjNhpiNGmKbbbSCTgAdu51e/vhuLNT0v31cJSeCFVBZzp8Nr/A5I3M29oF0pvRFNRVYqZQiKpXmeVkkdPV5wz274HfSqR+DefcI6txUoH8ijf/AO+hnSHtBysMxlctJSCxAbz9mt+dwgNqtUZVXqBlT5rs+R/08l5biz9qicaxdfk9GUlS1kJQlKSrrJPYAck/AaOui/g4KCzIbVVL1rM5oHJRCYajfpKvM/0afDbDwu7dbUSmp1EoAcqrZ4qc90yX8+9KlcIPxQBojMSNIk0/ZWunq/pyEji7nw+cM14KfDTU7HMi+briuU+uTI5j0+nOJwuJHUQpS3B+a6vAGPzQMdydF22FDuc/HXujyxgf3nOrxyNRVKJvGp0NFKw+QmRJFuPE8YuBPTquTnVAPZ7auxz20mJ8UJ4PGkFu+c21Hx/1lP8AoOl2oeyedILd0YtqP8JKR/cdVXtV+RKr9gx0sM/rsrrDSKBHT7sa16xWqfQIJl1KYxBj4z5kh5LYx8M9/szrkbhXQuy7LrVbS15zkCKXW0EZSpw8ICvhkjOgMuC4KndlWfqlZmuT5jx6lLdUVAcdkjsAO2APTWC9k+x8ztIFz1ze7lILEgOSdWGgFt+Ysbt0O1nbCX2bySES88xYfVgBo59e3iILO5fFNZlB60U5My4ngOFMN+UwD7i4rn9CdM/c3iku6trJpiYNAZV+aykvOY+Kl55+oDTOIWoDHcfHVqgSedbvh3YXA8O87uu8VxX53hZPhGC4h25xzEC3fd2ngi3j6XjHVqtyVWtVQz6nVJc6QTkLdfUrH1Z7ayJuWqpHE8kfy8k65HCwM6rgc86u30aRlCMgYaBg0UWYtU5ZmTCSTuTeN6bXKhLQlL0xbyR2SFEY1rIVhABzgqyefXWLAz3GrlZwM9s6eRLRLDIDdIQzQaX4OEc3efTzx/qDRmXFc0CzrbqVbqThZp9MiOzJLn8VCElR+s4HA0GX4OBX/K1PvfT/AKg0qPwhW6v4uWNSrHiuYmV1z5TNCTyIjShhJ+C3On6wlQ1XqBOafVD/ANn/AARG4yKsUWByZ52R45i3jAQX1eU6/wC767cdSUDMqspcpYznywojpbz/ABUJCUj4JGuE4goCUrBwoZ5ONV9noKnO/rjR6+EnwwWlW9noNw3lbECt1OuPKnMGe2VqZinhlI54BSAr61HViUQkRk2HUE/F6hSUqubkmAHdJcWMpTjGPTWdkANkdKMfZqVb96ntKT/8O6Dj/wDbH79Xnwq7SpH/AMO6D/8Axj9+me9HCLR9Tqn+9T4/KIphhIOAkD1IIGrW3EFXSg5JPSR3H6dSto8K20vpt7QQfQ/Jj9+hR8cWw9E26Tb9xWpRY9KpTpVTpsaCgobS/wDSbVj06h1J+vGlJmAlo59d2aqaCQqoKgoDg/yhldgNyl7Ubw2/cBf8qndfyaoD3xnB0L+xJKXPrbGpVrtoEW9bTqtFkKSYlTiORVrAyAFoICvsyD9moZloSQpC09QKcFOcak08GW6w3I2Ygx5r5erFBc+a5fXyVpSkKZWf5zZTz7wdJmpL5o6fZOsczKGZcKuPcR9+cRr1+hzLXuGpUaoNlmdTX1Qn2yMELQSM/aMH7dLfYbd1zZXdWkXKtJXTSfklSab+k5FWQFcepQQlYHqUgeuiI8eOwjjc47nUVhTrKkttVtltHKCB0ok8fm4wlR9ODoNc8HA9lJ6epPOPiNOBSVi8VeskTcGr/NtlLpPEbfbE1FIqkWsUyJPgSES4MlpLrEhs9SHEKGUqSR3BB1uKVjn11GR4afFrWNkG0UOsNPV60i51JjNqw/CyeSznun1KDxknGNHnYe/lhblstqoN0QHn1jJgyHQzJb+Cm1YOdRCgp1jWcMxmmxCWPOCV7g/DjDhpWSNXqXhJx3+vWkqcyhkuLlMttjnrU4np/TnTI7z+MGxdq4MhiNUG7pr+Chum0tYcQhfp5zo4Qn391e4aSLlhHWqauRSIMycoAc/u8Pkqa2iQGC4kv9PmFsLHUEZx1Y74zxntrI6o+U58BjUQ1a3zvetbmKvx2vPxLhyA0/E9lthsfRZSjsWx6pOc5JOSc6Nvw0+Myn7rToVqXLEVTrwdaUW3IzZXGndIyopxy2rAJKTxwcH006ZZAeK/Qdo6WtnGS2UvZ9/keXjHC/COqP7ntpDHerL/ANkdAU4PyRSBwcg/o0ef4RtYc28tFQOf8bOf7I6A1Yy3+n/Rp6V6EZ/2m/KSvV7hErfhTPR4eLBGOPmxA/QpWnZHPpppfCsB+95sHn/Jqf8AWVp2kge/UVUa5Q/1ST+yn3CKgYJ414DB7HXsDJ517A9+kxPjy05HbXgnBxg6qQMd9ewM99CBFB2PB1dnnsdWgDB51XAz30IEUVwDpJbkUp6rW2+hhPmOsuIeQgDleO4H2aVquQeNWEBXCk5HuOufiFGjEKWZSTNFgg+v5Q/InGRNTNTqC8Cne1ttXjaFWojqw03MYWx1nnoUeUqOO4ChoF7s29uCxpLjdZpj8VBUQh8IKmVjOAQ59Hnvg8+8DUu1Rsyh1N9bsintLfVypSRgk+841pK21t1wYVT0qRjHSVqx/p1n3ZzBMc7MqmS5JlzZKi7EqSX0dwkgONRfSGO01Fh/aYS5iyqXMSGcAKDcCCQ7HQ2iG3zAk/SR+vqpWFfnI/tNTFfuS2gn/IMYn7dV/cntHJ/xDG/v1oX03Ev1ZH71X8qM++pUn9aP7sfzIhzGP4yP19e6x/GR/aamOG09o4/9wxv79Wjae0D/AJBjH9Oi+m4l+rI/eq/lQPqVJ/Wj+7H8yIdVKAAwtBP9INZUhbvQhpJecUQEIa9tSj7gB31MN+5NaIPFBjf36zMbYWvGcQtmhxUqSrq5B0RrcTOlOj96r+VA+pUh71Rb/wCY/mQPXgZ2uqNi2fU6xVmlQVVB3zuh4dJQkJA9rPbCRk+7t6aDvfzcs7wbt3BcfnB2nl0xaeO/TGbJSjH849Sv62pX6zbtPrNFl0mUx/i+VHVGdZaWpsKbUMKTlOCARnt79NEnwXbMoACLJj9I7ZlyP29SKCUqmQozjmWslRIsHPAXsAwGpYXJN46mMYROq6aTR0ZCZaA1yXLaOw4kk6XNrRG/t7Yj+5d/29akRKiatLQw6tI5bZ5U8v7GwvHxxqYel0+NSafGhQ20NRYzSGGm0DAQhIwAB7gBpubE8OG222dxJrtt2xHptWQwuOmQl1xaghWOoe0o4zgc99Oa2oNoAGB8M99TlrKtocwLB1YVLWZpBUo7cIyJydXKGR9mrEqJRyNVT2501Fpi0J6e2kJvhty1uxtfcFsrCEPy45VFdUP4OQj2mlfYoDS/41jXgqHGQDnRixhubKTPlqlrDggiIS5TbkR9xmQypl9pRQ62sfRWklKk/WCk50/Xgn3WRt9vVHgSnQ1SLlT83yOo8JfBKo6z9vWkn3rTo1q14Qtp7irdQq9TtCNJqE+QuTIdD7yOtxZyo4SoDkkn6zrUZ8GezjDzbiLLYbcbcQ6hSZcjKVJUFJI9v0IB0+ZoUlozWl7NVtHVJny1jzTzv4HUQ9UqKxUYjzD7Lb7LqC2tt5AUhQPBSoHuD7tAR4iPAzU6BLlXFt1GVU6YSXpNAbP5Zgnv8nJPtoHog+0PTPYHyhAaQEIBCUjA5J4Gq9HB5IzppKyg23i8YhhsjEpPdzxfY7g8ohSktOwJj0OUw8xLZPS6w82UONH3KSeQfr1ifDLqkqWlpRAwOoZ1L3uFsnY+6jPTdNtQKu+lPSiUtsIkJHuS6nCx9h0xla/B2WDUStdLrFfoQJyloSESUJ/tElX/AN2pInJIYxndR2Rq5ZeSoKHsPy8Yj2cJcY8srJa/6PrJT+jONUOPZCekJR2SnsNHWn8G1RC9g35VS2PzRDYCv040rba/B97bUdxlyryqvcXSclqXK8lpfwKWgnOj71MQ09mcRWQlSQBxJEAJZ9l3Bf8AXmqRbFJkVupnBU2wj2GAeOp1w+y2n4qI+GTxqRvwx+FiBsRTH6lPdZqt5TmQ3JqCEYRGb7+QxnkJzgk4BUQM47aeK17KoNk0lqlUCjwqRT2zlMeEwlpGfeQByfidd0JyDnPOo6pmaw0i84T2ek4eoTppzLHsHQfEwIn4RxIG3lo5B4qqx/8AiOgGdcTgJRkk54+zUwG5W0Nq7twIsK7KSirRIzpfabW84jpXjGfZI9NIH95fs3nP4kxuxH/G5H7elomBIYiOTjHZ6pxCrNRLUALavw6GOz4VTnw82DjgfNqeD6e0rTuYx7tcK07VpdkW9T6FQ4aYFJgNBmNGbJKW05Jxk8+p767Y5xxphRDxeaaUZMlEtWwA9gAi8Dvr2Pq1QevB1XPwOiiVFSOPTXsc+mqE8a9nnsdCBHgOD21XHPpq0Hg8HV2eex0IEWk8HnWNYzk559M6yL4SdJjcK84u3ll1y5pwSYtLiuSlpUcdRSn2Ug/E4H26MPtDa1plgqUbCEK54kLca3/O1wbfVUksAqqHWjyBIKC4I/fq6+jCvtxp21OKSpQAz0jJ4J1Gl+MTzu06aum2rt/dLTcirzNeTQV/IOo8lHnZyWQjnqxjgehzp+N0twavupeOxLVp3bWLTo96RJapTtMewpKQ0FqTjkBwELQFc9J5HI06UXAEVelxhSkrVMGY2KQOCiwF2uDr1gtlOFIBKVfYCdUS6STxzjPY6DKzLDui591txdsnt17wj25a6WpsN1qcROddeRkB6RjqU2n/AKMEBRORjSWp++t93BtftHQXqjcM1yuzKrHqky3/ACxVprUR1KW2mnF4CVEL9pWQrCRyeclkMSTjASCZkojVtC5Cgkj2kXg+CtSUkkYx7gdIzdO/5O2lmP15q26xc7rTrbaadRGfNfUFqx1Y9ye50Kirh3FtO191Wm4180Wzk20ufTpV2yAuoQpiHEJUht1taldKkqWoZ/iHHqTkvak3fYnhbnbgvbj3JU7qrUKlhThnFlmIlTyT0sJSAUEhXSpWcqA576Sx0hEzFiqWrLLIISSTwZ+Ortb4QaVOnGbDjPFh9hTrSXC08nC28pB6Ve5Qzgj3g6zqWepKcEk8jAJ/ToVDEuXfzeu8rXkXzXrTt+0oUNmLBoUn5PJmPusoWqQ6sDKkgnGD8MY5OrdyQ1Hrtt7eNXLudftw0ukodlxbYnMQ/MCl5TJlv+x7R7BPUR04JyclQyxK8onu1LCPNBygv6RBYsNdQevCCsLoSBjOT6YOdXeYc4wrIHoONAardS95Xh98uHc9ZhVmn7ht0CPUpcgOS0MKPCJKkEh7o6sEA4V0jOdOdb1OuDaPxT2zawvau3RR7ko0uVMbrUjzlpfayetHACASOAAMDI540rI2phKMVEwpaWcpygngVEgW6iHn3f3lt7Ze3BVriddUuQv5PBp0NPmSpr3o20j1Pbk4AyPUjLdW/wCKac7c1Dp1ybV3ba8WtviNAmvsJeSpZGR1pRygY9fTSd8QEiLRPFlsxVrhU23bYjy48Z+SR5TMwggEk8JOVM8/AH00SUuqwKQ7EanSmILkt1MdlL7qW/PdIJDaMkdSiAeBomYPCkzJ9RUTEiZlSggMwL2BcvoC7Bo6C3uhpSsEgD0STpur+3TftHdbbi0WaaxKZupyYh6U48UrjhhoLHSgD2s5xyRjTB7e2/dPiTh3neFX3Nr9nuQKnKgU2k0KX8ljUxDCiEqfR+fkDJ6sHGee2OPZO4dV3PunwwXBXXm5FVXLrkN6UhvoEksthHmAfysc8DnPA0YSHaIs7E1LSkS0lOYpym1xnSk9NYIzYbd6Zu9SbklzKWzSzSq5JpLaWXS55qWsYWcjgnPbTlpUCvGFhWM8pI0AlB3Fru3uxt0m3npcSdW9yH6QqVTmkrlNNL6SsMBfsh5X0Uk8An3jS9sisX1t7fkeZSqHuU5Z5ps1VTi33Lal4eab62nWlBxS0gkYXjg5wNEUw3S4v5iETQSbOept9sGD5+CB0qBJxyNV61LAIHfnt2+saCO2aHdVy+HCobyS94Lij3I/TpVQU21MSinMEdafkqWMHpUeyVJIIUUYBI50Zu5l0XNH2utVTt71KnKs2LXaii0pKG6rUpK0pBW48tYV5SVEhWDkqPOdDI4tD/ljKxXLIzAFNwXBNtNOJ4c4OcK6j/6Y1cVDIAySeeBkaYHwvVG+ETLuotwU65GrdhyG3aFNuvoXOLSk+2y64lSuopVyCTnB51w7yFf3k8SNZ27cvGrWhbFv0hmaItvSfkkypOudJLhcwT0J6sY5GU9uchJABaJpxB5CJoQcyiwGl7+FjeHp3c3DZ2q23uC7ZMNU5mlxvOEdC+guKKglKcntkqHOtfZy5Lyue02qletDp1vVCUvzI0OnyVPAR1AFBWSOF88jQZ7pvV9/bzee0qpe9UuCHt2Yr0GYXj0z0ylpBjzRg+d5RQcc5CifQAAx9j7PXZO3tJgLr1UuIuITKEurv+c8nzEpV5YOBhCeyU+g40opCREWlrJ1XVMAQkJ0tq5Bf1ggX57w31W8WRiXpc9Ape2t23MbelGLOmUllp1DZxkHHVnkZwPgdei+K6m3C5to7a9OMuDdVXfpEtM4lp+nOtISpSSgAgq9oHvjBBHfTV2FTtzKlvdvojb2uW/REorzQnuVeG4+4oltXQpvpOB0jq798/DXJv8A2PqG1Lmy9tRboeFfq91zpsu4W2AlxD7zLaFLaRyE4QOkE559rjSiE6Ry1VtcEGYHKXOyRosAAcXDgvB0eYG05IUMe9J1epwIHOTnjAGdBgLZu+mXzuztRR77uWeWqBHrlJnTai4uXHlhXV0F0EEhfIKRhJ44B1uUXeKvb91XZ637aq8qmzo8F+uXP8keU2vzI6PKajv4IJS49jqSc8KB9NICY6wxVObu1oIUbAWLkKykDpY9IL1yR5fPlung/RScn4D46Ru0+5UrcuhTKlJtis2qWJzsMRa20G3XAg48xIH5p0MW0NRuKy9zrQZ3RrW49Hu+qzXo7nyma3Jt6quq6vLbbAJS2ACMBI745SDjXGtzc2+K1tra1uN3jUafKu2+ajSZdxSHC7Jhxm15Sy2pRPQT2GMdPAGNAphkYq7KKSNfN3fzWd9LmCy3Z3LkbX27Fqke163dTz89qEIdFY63UhZx1qzwEjtn3kaXLbvUkFIKgT3AzoQt7LDuTYLb5uTRNzLxqiKjclLjMsVSolbkdsqUHEhwYUQvHI4Tx2PfWpu5XjeN3X/Ktuo7q1Zyg+cw9NoVSZp9Io77LRKkoSSjzSkp6l56ic8ZzoZQWhczEVylqExPnW81+rswJOnCDJ84FPUnkfUdWhxw5wEnB7jOgtReF57qVTYKALzq1uque333qtKpTnlqe6AOpYGOlLigOFY9nJxq2KvdSJG3v24sy5qtcFToUynqpkmVLSZzcV0BUhtDy+yyngEngjjGdGEAjWDTi7m0okadTlzsB08YNcOqOQQQR39Bqvmc9tDX4ZbhgM3jdFuuVO/WLhEdmU7QL7fTILCASFOMO91JUVDPYcjAI0SaR0nSCG1jq0lQKqV3g6N9/jeL0nKdXevfVE8jV2OfTRRLi09j20it1dq6Ju9bX4v3E3JkUlUhqS7HiyFM+aps9SAopIJRnkp9dLUjIONIncy/VWAxbz3yVMv51rsOj+2sp8sPqKSsYByRjtow72hmcZfdnvfR3hSCiQzSl0xUdv5Gtj5MpkDCfK6enpwPTHGm0tPwx2VaEy05MKPU+q13ZL1LRJqLjiGC+CHR0k4UDknB7E6cO5rrpFm0pdSrVSiUmAlaUfKprwbR1HsnJ7k+4c606huZalLokSsTLjpUWlTADFmuzEJafGM+wrOFfZ20dwHEMzEU6lAzAHTxZxcH3gRz6BtVQ7evm6bshMyG6zcaWkTn1SVqSpLaSlAQgnCMD3aSSPCtYA28jWgafONOiTHZ8N8znPlkSQtXUpxp/PUkk/HHv0v61uBbVvwYU6qV+lU6nT1obiypc1ttqQpXYNqJwo4540gLD3gqN0SobjrNJTSHKjWI7041FLRaZiKw0pps8vAp5WocJxn10ACQYjTBSJUJSgCS/PUh/aWilF8LNk0e3bppKhVqqblYTHqlQqFUeemSG0n2U+aVZSB8MaUlybJ2zdm2EawqlGlOW9HbYbQy3LWhzDKgUZcB6jggZ55136Ff1uXNLkw6PXqZVZcZCXH2IUtDqmkq7KUEngH3616HufaFyzPktIuij1WT5q2fJhTm3VlaBlQASSTgcnSfOeHBKowlkhLKDbX49bwitzPDHY26VTYqVSjT4VUaYTDM+lT3YrzzIGOhwpPtjHGVZOPXXPqPhIsCU9SHYordFkU2Emmol0qsPx3X4yTkMuuJV1LT39c44zgDCyqW5DNK3TbtaU2wxFFuv116ovPdIaS2+hsgg8BOFklRPGNYq3vhY9GtuvVk3LS57FDbLktqFMbdcSrpKkNgA/TX0kJT6njTjqGkMqk0BKlLSkHfTa8Jxnws2LEtdFvRafMi0YV1FwfJWZzo6ZSMdOFZz0DH0O2ljU9rqJVdzKNfD7Uk12lRXokZxMhSWQ279MKbB6VHnvqid17QbtqFXXropEeky1eUzMcmNhpxz85CTnlQ5BA7YOddCTf1tQlwGpNw0yO7PU2IiHZaEqkeYoJb8sE5X1E4BHfSbnWHUS6RKfMCQLHbbT32jDuHttQd0bYdoVzU5mqU5ag4ELJSttwfRW2scoUMnkHPJ9501Vr+Cvbm2rhp9VcFYry6e4l6HGq9TckR4y0nKVJbJwSDgjOeRnvp24G4lr1WrppEG5KTOqikFYhR5rbjpSDgnpBzwe/u1wLh3doBtW7ZluVyj1irUOmSZ6ozUpK+lTbayOsJOQnKcE6AzaAwJsujmKE6akEjo9r+toSd/eETbu/7km1ibEqcORU3A7UmKXU3orM4+peQhQBz6kYJ0qTsVaLdUsaZEpioH4mh5NHZhPKaaYS4gJWFIBwvIHr6865t/wC7MyxdjW77ZpbdYqy4cF1FOS8WkPvPlsdIVgnus449NaO4fiIhWhsbE3ApsA1d+pMoMCmFZSp17oU462ogEp8pDTxVxx5atGAomGCaCUpSiACwUbbO7+0e2OlC8Oljx7HrdpP0p2ZRqzPcqctuXJW458pWclxDhPU2QQMdJGPt1p2R4c7W20rb9zRPnyv11uMuKw/V6q7LW0wR/ANhaulKTwM4z8dK5O5NvwmKIms1ulUmoVZhp6PCkTEIW51gY6AogqGTgH11p7kbp0SxabVY7lbpce5Gaa/OiUqXKQhx7oSSk9GckEjHx0POJyw6uVRpAmhhl3tbcfZAW3FY1CrkKqQaRsHe1LveoF5tmluy1qosKQvI+UhYWEEpz1AY6QcYx30T0bwv29XNsrFolw/KmK9bFMYiMVyizFxJbKw2kOdDqTnoKs8HI0pbC3FqFeiyJdebpVNpTFFptRVNTUU9YU+yXHvOaP8AAoSQOkqPtDPu1uRtz4NfqFum2Z1ErtCnPSWJVQaqrYLHlNhYDbf/ADp59oD6IwTwdKKjoI5tNRUst5iyFZtmA31YbvvpvaMu1mz9ubQUaXCoDEgLnPmVMlTpK5D0l3GOta1EknGuXuf4ebR3dmxKlWo8qLWoiPKYqlHlriSEt/xCpJ9ocnAOcZOMZ0qqLf1tXNUnqZSbgpVUqLDYcdiQprbriEnsohJyB8dZaFflt3HUptPpNfplTnQiRJjw5aHXGcHB6kg8YPB9x01fWOt3dLMliTYp0As3/cIaN4ZLEpu2VVsOFTHo9AqqguoFEtz5VKWFJUFLfJ6yQUj14Ax205tPpzVMiRocYFDEZpDTYUoqISkADJPfgaSl0bhG2NwrQtpUdDjdfRPdVKU5j5OmOhtecYwQfM5JIxgayubu2THbnOPXjQUCA2HZavnBrDKCcBSva4BPH18aUHaDR9GkEhICSLbDm3i/ri2zNrKLZN0XdXaY1IanXNLbmVFT75Wla0JKUlAP0BgngapfG1NGvu4bVrNTRJcm23MVNgFmQptCFqSArrSOFjCRwddCp7kWrRaXGqE+5aTCgSmi8xJfmtoQ82OnK0En2h7SeR7xqs7ce1qdQWa3LuSlRqO+2p5me7MbDLqB3KFZwrGR29+i853gyKfJ3ZZtWtxd/beEbfVLoG1dxVrddNDrlbuCVFjUx+NRwuQtxoL9noZyE8dyr3abvwtbUyIg3Bvit247bUu9Ki8Y1Jfyh6JA6ldKVYOUKWVKUQPcDxp9n7/tlFei0Fy4KY1XpCUus0xU1CZDgIykhvPVyORxzrMxdlJkwGpzdUhvQnnxFakNSkFtx4r8sNBWcFRX7AHfPGlAnWIxppK54m5gyXsG1OpO+8NlZfhMsazLno9XjfPNRTRVKepMKqVV6TFp7iu6m2lKICvcTnHfuNb371+wXtv5dnSKVIlUSRUnasBJmOKkNSlq6i4h7PUnn3H4a6tA3XpEGz6dV7uqtu21MkNOOKjorLb7KUh1SAUO8dY4GSB3yPTSkre4ls24xTnqpcFMprNRUlMJyTLQgSScfweT7Xccj36IE7QaJVClBZKQN3bdtX021hsqZ4QbCptGfgn58nKkTY052RMq7zjqnY6iWST1YATk8DuO+tit+FCxa7dFXqsiPV2W6wtcipQIdUeZhTH1Zy44ylQBVklQ9OrnGdLa+Nw4tvbY3Fd9Lcj1hil06TOaDL+Wny0lR6etOeCUkEj46vuO659Ns+m1WBDhSJUl2G2W5s9MVpCX3G0qIWRyr28JT3UrpA76FyRBGloWylAYAHR7X+2ODQ/D3aNBqll1GJFmiTaUJyBSy5NcUltpeeoOJzhZ57kawXH4crNuaddMqdGnofuVyM9Pdj1B1r8owPyK2+lQ6CnA7cEjnS8F20VMBE/53hKhOP8AyREgSElCn+ro8sHPKur2cd8jGtaHfVuVS4pFAiV6mya3HJD1OZlIW+2QMqCkA5BHr7tJvpD5kUhZJAY7W3De60JnbHYq3Ns6rUqzCVU6nXagkNSqvW57kyU62n6KQtZ4TwOBjOBnTi9lnXBt2+7bumbOh0Wv02ry4K/Lkx4MpDqmFZIwoJJwcgj7D7td/P53v0dz6USJKZUtDSQAOUXJPB41d6+mrRjpPfV3GfXRRIjxOAdNV4g7drtfty3X7fpblbm0i46fVlwGnm2VutMuFSwlbhCc4+OnUV2PA1qyJTTAT5riG0k4BWoJGft0YLXiPPlCdLVLUWBgf7+pl+35VrSuZNoVm3VW5JlJcpsabTpExwPNBKZLBdK2CpGFJKVlKsOK6Veh51O2+vGzqZbbtPpNcZiyKpU6jVY0eRSnqlHefcQWglxbaI7TKh5inEsjIKsBSh3IpM2AgqUl6MFK5UQ4nn+/V6qjEUMCUwB8HU/fowsRz/oEoqKys5ju45crWDW5wMFg7V3PtzDsKqVSxGrrVS6FIoz9NZlxluwHVylO+c2XShtQWhQQspIVxwkjjWvQNlLyjUWgoXbkWmPxGrrCqfGktKaimcB8labOQCk9uwxz240U3zhDwP8ACWODkHzU/fq1U6IpRUZDBPrl1P36GfeGxhkgJCXNuY2y/wAIgbbo2Qns2faFPplNgW0mHY1UolWqXmNR2orrrUQpS6oHKm1LZeClDOMqPc84aGt1zfLaCLIsGnWU9CplTaCYkmK+46wI7YCmwxnpjdX0VKKSVHHSPUkpq6XUYj0WUqHIjPoLbrTy0KQtBGCkgnkEHSYtHbOwLAfmSLaoVFoUiYkIfegNttKWkHITkfmg+nbR5gdYJVAAsGWWDpe/6LbNu17jm+kIfeXb25LquW55VIpvyuPM2+qNCZUp5tHVNedQUNnqOQOkElR9n7dcS+tjJVSW61SKFBjx3NuptvowGm0/LVlv5OjHf2SlZC8YTkkHnRBJnwwT1SGFZPOXE/frxqEQD2ZTIOcnDqOf79ALIiRNoJEwqJ1VA4Vmz7wkV2zbtg2vW6O3Gor1JfoVIXShMgu+YVdaRJC2C26DhRQpK8AZyOB2NpNln7VvahVGoUTMOkWsmFGXPkR5b8SUqUp5TaVoSkZCVcKSlKRnpGRp91VGIvvJYJ/pU/fqiKhDQP8AjLGP6VH36BmEwlNBJTM7zMSXdnDbfKB8tLZKq25ZW1zcW3IEO5KPW5dTnvFTQUgOR5yR5i0nqWlS3o4UEkkjH8XhNQtrdw7gdjyarQqgzJZtCsUZ8znaa0wqXIbbCGozUbp6WCpJwpw555A+kSocnQnCCZDBIORl1PB9/fVTUYp4Mlj+1T9+kheUaQnybJyhOYgBrONm+Xvhpr/sWv1rYqg23TI6X6xCVRvMbU4lASIzzK3lBRODgNqHHf00hrg2Duh+qbjsMoZmW21R6wbQhFaQROqbRMkHnCAlzrSkqwAmQvnGcEl8vg5z57HVjGfNT9+vfLoIB/Lsf2qfv0AuzQubQSZpBUdgNdg/xL9QOEDBdmz15Jqt2MJo9Xq9PuimwYqzR5lMZba8uMhlbD65TS3UJSpKnErYzyewVlRzXLtndNLg7nW6zt83fZuhsqp9elS44DYMZLaWpKnFBwFop9gtpIOc+wSdE4ipRB/8yyP86n79U+cYnP8AhDJz/wDqJ+/Su8e0M+TJN2WbvuN3fUHj6toGKr7I3ZMp1VJorFQ8tu1XzTZMptKKuYCVmTGc7gDPTjqBQVBPpkhUVO1Lgu+4LdqkSxE2izDkVhciM4/F81wuwAyy8ssqUnqUv2OFKISgZOONPoZ8NWQZDJBGMeant7u+qfL4SRhMhgDtjzU/fos7l4X5OkD0Tw4bKzddeEDpQ9g6tSbY2lp0GjxaNPpFEqcCpS4pQgxXJEQoSrqScrBdIJ6c8+0e2k5bdu1/ayl29cNzW1cLCLCokhtttubTTFmSFNhpMaMiMwH3kPKIVl7p6VAEgnJ0VxqEHsH44HfHmp7/AKdUXUYagnEhg4Oceajn+/QzmEjDpSDmlqII0vawAFv8oPWGw3GtKvXDftiVuLB626fTawia35yfybsiO0lpABIKsrQoZ7ADnHGkXZGwj1El7HmXa1PjotmmzUVfpQypLTzrKegepWevqORkAknPOiEVUIR6VGQx1J7HzU/fq75xhq5VJYPp/Cp+/R57NEhdFImLzruSQfZl/hHjAmw7Rqdh3htbDkWW3cU+mMXPLRRmHWQuPHeqDSm3mS4oNdfQ4n2SoYSpQ7jGu9Z+x9ZVcVqTaza9OjUcXHV687Qytp5qjoeaaSw2E/RUoqS4tXlgpSpxRHYHT9yaPQZ1zQ6++plVWhR3YkeQJABQy4pCnEYCsEKLaCc/xRrsiowk9pLA/wA6n79EV8Iiow2WFEqVZwwtsEi+59HpAv1baS7XaFcllsWYxMqVXr5qrF/qkxylhKnw6mQsE+eJDKQEJQlPSeMKA40r6PtFXIe9i0LiMI23i1Vy7YucdSqo6yWVMeXnIShSlPhWAOtXqRw+HzjEB/4yyfrdT9+rfl0DrJ86Pk8n8qnn+/QMxxpDqcPkpY5iWZrjZ7W1F7vc2gdtl9j6tRq/Zbtz29EMCk2rKpriX1sPoZkuzVOFtKec9TRGSOMce/Sf29sa4duJdvqqlo067ZbVnRqRLpb9Whpeowacc6lkOHHyVwHKloKjlJHSoAaKs1CCMYkMD1/hU/fpIXhtvYV/zGZdyUOi1ySwgIacnttulCc56QSfo55x20M/GGDhstCECSbp0vyAvYvpuIafbK25l1eCV6j0dhtyfU6HU4sONGUEslTrz4QG1KAHRyOlRwCnB9ddK4Px7v3b6JbL+28y3nYsukPIlS6rEdQRHmxnHCA24SCENrP2Y7kDT3w5FPgRmYsZ2KzGZQlttttaEpSkDASADwAONZlVGF6SGBzn+FT9+iKn0iQKFORKCvRISdLge0+www0fZqvM7yOR2UNNbdtVCTdkVzrSpXzs815Xl+X36G3C7ISePacHPGk7tptDddGnWZRazSq95dtS5M35zan0tmnOOKQ57TZbZ+VuecV4WlzpxklSlYGSZTUYqD/xpgD+lR9+rvnCGRzIZI/pU/fpXeE6wjybIzBeY6k62uQW6WDQxXh7sa6LJrzkB23ZVEs2NTG40VirSIMmWw8lwny2H44C1xkpUcF728845On+HC8Z41qCowkK9l+OCogcOpyT2HrrdT7fIxoipzHRpZKaeX3aS45xen6PfV/rqwAhPYau5z2GkxJjC6fyZKTzoZvG8stW3aKQDhU94nCiOfK+HfRNu4DZ50Mvjk5t2z8f9fe/2WudiIelX99xFex9/Jk7oPeIEsuAKwVq/XV9+vOu9JwHSPrcVq0pHVknGNOjt5tRTZViT79u6RJbtyC4W40KHhD9SdzjBWrhKArKeBk4UcjAzRZctc5WVH/Q4xi1PTzaqZkl9SdgBqT0/wCoa/zglQSXFkn3LUR/p1VRKuziv11acKgTLAu6qqpVRtpFniQ06mLVINUfWGFhJUhLqXStKgojHUAnH28IigUKtXQVsUaiy6s+2gLcRBYW55f84gYT/WI0eRTDKXfhy5EAwcynUMvdKC8zgMDqNmIB8PjGkHPbSnrVk9vbV9+qJcKyfyqjj+Wr79LCy6H8h3GoFGuOgrV8rnsxpFPnpcZKAtYSV8KSrI9D2+vXe8S9uUmyN0p9Po8JmmUxmFHcCEHCQSOTyTknjSu7V3RmvoW5wYpJgplVJIZKgkjdyH4NtDYeaerHmK/XV9+sh6vYT5pJUCR0rUf9+uxJsC5oVMFTl2xWItLUkKTKkwVoT0nso8eyPiccc6dqJY1CqvhhcuKHbTKbpdmIgtvU8vPuuEPpSOlBUolRTkkAY+HGhLkrmFQFmD35cIck0E+epafRKUlTEagcLQxnUpPdxX66vv1i6llfDisfz1a61YtetW8+hqs0uo0pbpIa+XR1NlzH8XIAP2azMWJcrwhlNAqyflrnkxQqE4gvrwSQlKk5OAMkjtppluRuOUQ+6mAlJSXGzcfVHI6lBOfMV+urVUqUpOfMV+ur79dKFZtwVWryKTCo9RnVWMSH4bEVa1s4OPbwMI57dWM6tlW5WqfVG6Q7RKmmsOY6KcqIsPrJGQEoxlXHu/3aGVbP8IISprZiks7ab8OvKOcFFJGXFfrq1RThcUelToHqSpQH+nTg7l7NXFt7RaPJfgzpq100yp7jUdSo0B0uAJZUsDGcEDk8nONbF+WzaNL2ttufRaXcMC4XnENT5FQhutNuuBs9acLACldX0Qj83vzp5VPMRmzliA7GJq6CdLz975pQAWIuX4WhuQpQ7OK/XV9+veaRnLi/11ffrpv2jX2GqetVBqjZmrLMRpVPeS7JWACQlBTk4BzkDWtX6DVbUfW1W6bJpTxR5iW5bSmzj38jkfEdtMMoBzpEJUuaPOKS3SNVTildnFfrq1RlRJOXFfrq13Iu311TaEzVmLbrTtMW2HESRAdLawTgEDpzj49tcubS6jRphiVKBKpckJSsszWlNKSlQyCUqAIz8dKUhSQ8GqVNQMy0kDpxjB0qyT5ih9a1ffqwFWeHFfrq+/To7K7OQ92q0Yz11x4JDJkLpsJpTsstBXT1KUoBtGT8VH4aSNvWJUbqvwWrRh1SVS346HH1eyhttSsuLwPRKT27nA9dLEmcUpW1lWGnKJAoqju5czLaYWSzOTb5wmlOHOPNJPu8xX36uQtZPLisfz1aeWLslbtyXVXLMt+v1N+66S0pfnTm2kwpi0KAdQ2lPtowSE5UVcnSN202krG5N6OUBh5NPTGSpVQlOpKhEQDg8epJBAHHvJ0Zp5qSE6vYb3G0LXQ1KVIlpDlRIDMbjUer7dIRheHIDpJ+DijqnmnOfMX+urTqxNpaBe1CuR+x6nVJU631Bb0WpobJmsgq/KtFGOkHpJCTkngdzpqipHQSeElWM+7nRKlrlM+h0PGGZ1NNkMVmytCGYtYt0MZz1DALiufctX36wqUUrHtufWFK+/T70fbSzb02Oq1yUG2+u6aQkolQvnKQ4lsp5LqElXJ6PaSDxpBW9DtumbWVCvVqhMVGcqYIFLkv1B5vz1dHW+tbaSAUtp6cY7qUBp406kMSoMQ73ZvZEqZh8yWEkrTlUkqBuzDj5tjt1tqRCIUs8ZcV+ur79WZUR/CKx/PV9+u4/Y9zwaMaw9bNYRSVJ60y3oTiUdPvPs5A5GCQBrToFBqt11J6FQqXOrEppsLW1BZU4UA9ipQBCR7s4zqMUrBZj7I55lTnCSkudLa9LRoJUo5/KK/XV9+qdRx/CK/XVrdl0CqUqpop9Qp82DOVj/Bno6g/kngBGMq+wa3kWDc78yLEZt+rqlS2lPMMGC4l1aEqCVKCSnISCRyeNDKt2EGJU1RYJJa2m/sjhjqB9pxRHp7atULis/wiv11a7NFsq47mVKFHodTq/wAmV0PKjRFKDZHcKV2Chg+z31zp1KlUmY/EnMuw5jK+hyM+2W3EcZ9pJ5H26IhYTmIsYCpM1CRMUCEndre2N20JC2r0tkkqX/jaHjLiuPy6PjqTmOCAv+dqMa1Rm87Y5/ytD/26NSdxyMuAn87/AHas+C6LPSNK7Hk5J3Ue4xcVhIOTrwcBOqKCSDzqgRg6s7Roo5wyH78CwVZHVWe//wBP/wDXTMeJTeq3d1aZQolG+WKcgSHX3VTGPKGCjA6eTk50wiW1BGSpY/rap378n3nvqhTsSqJ6DLWzHlGI1naOtrZCqeYAyuAbd4yKUFqTzgZ92iJrTia/4KKamE4lwUuS2mYhPdvoeUCT9fWg/wBbQ5jg8ZSPeO40rLL3KrlgvylUt2PIhTEeVLps5oORpCPULT/vHOo9NNTKKgvRQI6RzsOqpdOZiZvorSUk8Ha/hCep0CVWKsxS4DHyqfIcU3HZx9NQQVnn3YBP2aIm4KbbloeFezWpMeqrpVUfRIqEiiS0xVvPqCldTylJPUCUhP2J9w01VP3Vi267Mk2tZdCtypyGlR11FHmyHkIUMKDXmHDeRxwDxrcsHfOr2FaX4srp9OuC3Rny6fUklYaBOekK92ecY76ep1SZWZKlOSCHZwNNiHPO0TMPm0tIFpWtytJD5SQLhrEAl7vbg0d2pbqQN0dxNr49NpkiCaLLixfPky0yHX2/MQE9akjkgAk59VE6deqUGm3F40kIqLSH0QaUiUy0sZBeShPSo+/AUToend1HJt00WtOW3RI8akZXBpEJkx4zTnUFBw9PtLVkDuedZrq3mrFx3zCu9tiPRrhidB+UwAopdSlOAlSVEgjHp66kpq5dzMOY5gdNW9TRPl4rJAKpys57xCvRZwkNozdOl20hxFbz25t5ujeU2VRK9UaxOcdp8xip1dtcZSArghroGBgAJH8U41vWrU5dF8FNTlU2U7SpCJzvluR3ChxI+VJ6glQ5GR1D6jjSIr/iMqtxpTKXa9stVwo6FVtcHzJI+KQrhJweCc41xbc3gqdv2N+J66XSqpbSluqkQpjSwZBcc8zqKwcpUkj2cfD3aMVaErUM7ghTWZiW1geU5SZix3zpKVhLJysVNq1zzPsd4dSVWJF/+DGZVq3KMio0qQsRJjiip1Zae6UZUeSopOCfUjXXv++7gtbw87b1mlVFbdXdCErnrQl13p8pSjysdz0gH3jI0w907nVC5bbpdsxYES37Vpyh5FHpxPlqA9XVH2lk5Jz6ZJ7866F2bxSrpsim2rJt+lMUmmYTDDC3QtghBSCCfpdyee+iNWllJCi+UB73I3+94WvFZQQtKVnN3aUA3cqBd+XI6x3kyrkvvZ+tVGqPQbepjdWNRnXrOmKbXMkBHlpbSy2B14JSgYIA6QByCdLLxYuL8vbKqNSfOlPNeUJTGULdHU0eoHvg9RIHxOm2tffOr2rt6u0F0qj1qlhS1sfOMfzPJUVFfUE/RVhRKhnsTqzcfe+sbo0Km0+pUukMPQEoKZzLShIJBB9k5wgEgEgD00lU+V3CklTqIG24L9PXrxMMza6lNCuUJhMxSU6g+kFOeXrZ+Jhw/GpUXoVz26hmS82ldJUVBLh6c+aMHHv+Os29c6bO8Mu2Up59b0xTjTyn1klYPkOYV1Hnq+Om33B3qm7l02HHq9u0JyfGZEYVPy1+eWsgqSgk4R1Y57nv21S695X7ssuBasy3aU3S6ctr5GlpbnU0lKSkpz69SSQf52fTS11MpS5ykqsoBtdbcodqMRp5s2rmJmWmJATY6uOWzQ7O+V63HbGwG3FSpVXlU6pSYKBImIWfOVmOhZy53A6gCcd8DWHxMTYwgbP1itdE5CCh6d1JyXkdLa1gn1BPOPXTWXtvC/f1oU63Z9uUpqm0pCERA064FtoCQkpBzzlIwddqpboyt5a3Z9tzoNFoIh1FhuHU0BS0RUJxlJSo9KwQkAA4GfXRrqUzAtAU+YJA11DQ7PxCXUmbKQsnOJYSLtmBD8vgeUO5Wqm3RPEaxfUy6KdTrPTRklxD88NvJBa9lkxj7WSVpWBjtn10Ll81lm4bxrtSjLeVFlTXX2EvOFZS2VnoGT6BOAPcABoratdFw1PceXDqWyDNTifK/IFbdQ37bPV0h9Tqk9I9gZx1cdvTQ7b6R7Wpu50+LaSGDSEpQFfJVdTAexlYQr1APu4znQrw6CUm2Yu4IL+sXFtn6wMbTmlFaFOnOSQQoFyNnFwG2dn1hwvBmP8Aheq2Rj/FBH/5U694Y340TxH3CmSrodlMT0Mg9yoSQo4+PShX6DpAba7vPbTynZtJoFNk1Z5ssu1GUpxbi2yrqCcJOBg64Em9HDdTFw0inx7cnNOmQkwXFEB4qKlOYXzz1EEdsHGmJVQiVLlXcpJJF9/V9+cQJGISaeTSsXVLWVEX0LaW1+94ePYyI8nxX1lKk4W2upl3AIwPOSP9JGlzsbUqXN3W3q+byFuy5Kno6knhSAlSVFPw6wdMjJ36qSZlZqlOoNHotyVdkMTq5CSvzlp9S2FHpQpX5yhn3jkA6Rdm3hVbBr8Ss0SQmLMZyjpUOttxCvpIWPzkn9OnEVaJGUDzgFEn1ht9xEiTikijXLSk5gFqUTyUMrB9wLnnoYenwQOGNdt4PPqDURinNF5ZHSEkLJyc+7Cufr0wtRfafkPKZA8tTzi0gDA6SrIH6NLSpbvyHrfrdGolBplqRqy4XKqumLcW5NJz7PUv6COT7Kf4xHrpAFSirtqFPmJVKRJSXyvfqY41XUS1U0mllnNkzEnT0i9n6Q7nheu6Xb+7ESnNgOwq0fkctpXZfskoWfiOR8QdL6JbNFPikotkfIURrctqG8/AhrPUhby/yy1qz3PUofY2kaYaxLtVYtyR66xT4s6dEPXG+VFfS2vBHXhP0jgnvrsXRupUrnv5i8G40akVuOtDvmwlKwtQSEg+18ByOxzp6TPSiSlCrkKduW49ZDxNpq6VKpJctdymYCzfmWJD8yAW4gQ6Nf3lt3bTe+86lLotfqVbdLlOfiTquj5ItkrHSUNqTwkpSnpHPBPv0i4LFVrexT6x822XbEOsLnruqdNWhcl0rPS0hpGC4U5CAokfR4xzrauHxK1OvtsyZVpWy5XG2+gVhcTzX2/cUJVwFDuCcge7XOtbf6rW5YX4pKolHq0EErYdqkculhSlFX0Poq6ScpPp8dPKnS1rIUvzTm2a5bXfq3tiWutppk5WeaTLIWQyGuprHe+5DaWNzC98YDyoNP27qUV//GIp7uKkySl1WEskKCu4ySSPrOlT4ldz7p2/dstdv1AQXZcBSn3iyhxTqkhGEkqB49sn6+fTTLX/AL4VHcum0aFXKFR32oHsOONpWl2QkYynqH0EKwkkJHOO41rbibwTtyIdPRU6HSoj9Oa8qLKhFwONoyMpAJIP0RjOnJtWgmapCyCrK2ouNYeqcVlKVVLkTCCvJl1Fwz/d79Iczb6qWnudtdTtva/V5VqVwyTPizGSWvlq1qKg8knhRUVHhXc8g6bHfOg3BQtyJbNySGqhUjHZUme0np+UMpT0IWR/GITg/Ea1qTuNGYpdBhVe0qLc7lCGKZMqC3mnmU9fWlK+jhxIPISe2uPfN61bcK6ZVcrL6HZjyUoSllPS222n6KEj0HPrye+ok2ciZIA1UG0fRt9iRsRHKqquRPo0oN1jKLOLAH0tiQSwI24Rz7dnM064qVNk5LEObHkrCRklKHUqOPjgaM1vxgWD7SkqrOVHPSIA/a0EB5JyONeQnpVkKUPgDxpFPWzqVxLa/GGsPxmpwwKEgDzm1D6Qb6vGFYSc5XWv/Dx+1rbpniztGteYmmU25KmtpKVOiJTOsoCurpKsK4z0q7+7QSUeiT7hq8OkUyGufVZ7gbjMdeOr3lXuSByVegGpAtltqKftLabdOYJlz3/y06apGFSHcd/glI4A931nXboqusrVkOAkalvDWLzg2KYni0wjzUpTqW32Av8Af1wF+721M7am6pFPeUuTS3ip2BOIyHGx+YfctHYj6j2Om+fcaYSVrWEIHdSjgDTw+IneVW59zCHTXcW5S1qTGX0gKkOdlvH1xxhI93Prpnyyh0dCwFpPcKGdcCf3KJyhL9F/u3wjPcSTTy6uYmluh7fZy4RzxcFMKT/hjXHH0teTcFNAx8sb/W0nq/Y2Q67T0IR0nrW0BkEfDSPVGDail1hKFj80nn9GrFS4ZR1kvNKmHpZxHLBs0Ol+MFMTgfLGgD71aVVs2RcN6UtNRt6hT65AU4tr5RBbC0dacdQzkcjI0P4Q2sfwSRz3GpGPwexH7gT6QOkCtzBx6+y3qQvApKQ4WfCLBguGoxKp7hamDE2gfhs3f/8A2Irf9gn9rVidndwCf+RFbx/Qj9rUjyeon6R1kDZx9LUfyLKf0zF2+p1O9pqvYIjfTs5uD1HNkVv+xH7WvJ2d3BWrmx63j+gH7WpIfLOfpaxp6grudKGCy2ss+ELHY+mb8arwiOVOzl/9WPxIrX1+Sn9rVqtmr/Wf+RFb/sR+1qQ+tVmDQYTsyfUI8CO2MrekuhCB9p9dJ+w91LZ3M+cnLYrLNYYpsj5LKfYz5aXenOEkj2vrGi8iIZ85hk9k6MKCDPLnazwCJ2bv9KcfiPWv7BP7WqHZrcAjP4kVr6vJT+1o7753UoFgTabT6nOWqq1TrEGmQ2FyZUnpGVFLaBnAAOVHA41uWRf9A3Gt5FZtuqs1SnqUUF1okFChwUqSRlKge4I0DgktnzmEDspRZ+7FQc3Cz+yAD/cb3AKf+Q9b+ryB+1r37jW4JOTY9bz/AEI/a0c1X3ssuhXjSrUkXFFXcdSkCMxT45LznXgk9QTwgDHqdKusVmJQKVNqlRlIi06EwuTIfWDhptCSpSz8AEk6HkSWNVGHB2To1BQE8210t14RHedm9wDjNj1v+wT+1qv7jV/kY/Eitgf0Cf2tGDafit2tvy54Fv0G7G6hVpuQwwmI8jqISVEZUgAEAE6dptaVp6g4Ok8g+h0ZwWWB6RhErsrQzx/RVBV0Y+6I5VbObhut+WqzK75ffoKPZP2dWrRszf8Anix62PTAZGP9bUjymxj6X6NN7eO+FpWDMlRqtUnkfIun5wdjxXHmoHWAUF9aQQ3kHODk9veMgYLL/TMOzOylFKGaZPI6tATDZm/1cfiTWh/mU/taxObNbgf9h62f8wn9rUiVIrUKvU2LUabMbnQZbSHmX2VdSHEKHsqSfUHSArHiNsGhXFMo8quErgSERJ81pha4cB9eOhp98DoQsk4wTweDjQGCIOijDEzsrQy0hS6ggHpAXDZvcApwbHrQ/wAwn9rVRsxf3/Yit/2Kf2tSKu1CNHiqkuymmY6B1KeccCUJT7+o8Y5HOkpZm7tqbi1WrwrbrCKu5SXENTHIyVFtC1AkJCiMK7enbReRZZ/PMOHsnRghJnFzppAJfuNX+lRxZFb/ALFP7Wr/ANxq/wAnJsit/wBiP2tHTuVu/aOzsOFLvGuNUaPOcUzGUttay4tKSpQwgE8AZ1TbLeW0N4o0+RaVZ+dmITiWX1hpbQQtSeoJ9sDJxzpXkVAD5i0F9VaMTO6785uFn9kAx+4xfxBP4k1vP9Cn9rVE7NX92/Eitf2Kf2tSPhs/xteDZ59rSfIsv9Mw79Tqcf2qvCI31bM38FD/ANiK0fqZT+1rytnNwCR/7EVv+xH7WpIfLPHtat8s/wAbQ8iyv0zBfU6mP9qr2CI5k7MX4kZNl1lJ458gftaQlYnMUOqS6bUHUxZ0R1TL8dw4W2tJwUqHoRqVJIIWnKj3HGohd90IO+e4SlNpVm4J4wf6dfOnJeBSlG6z4RXMbwOVhEtEyWsqzFrtw5R3RcVM5zMb/W1abhpn/XGh/W01KmWeT5aQPeTrp0i2pdYkNBppLLAIK3cZHT8PedOTMFpZKSuZNIA6RTjbeHJj1KFNWW2ZCHHO/QDzj3620+znhSsfmoT1KJ9AB6k9gPfrn0S3IdEYUGWkF1Ssl0/SI+v/AHa7EKXIp81mTFfLEiO4l9pzGehaeUq+w6qM4ygsiUTl56wIM/wu7JHb6j/P9cZH4zVFv+DV7RgxzylrP8Y8FRH1emn8SEjjTXbEbwxt2LXQ+6tDVciEN1CNjGF44Wj3oV3B+sadDI9+r3SJlJkJ7n0fv4xv+FoppdGhNL6De3i/Pj7IivwVA55z3ONWEFKsDOtgDg6r0+1rPOUefQWtGDpBGSnI92ca5Vat2JWGyvpS1L7JXjHHuJ13Up1kIAOnZU5chYXLLEQM0MzVaTKoclTUplSB1eypPKCPgdSFfg9x/wAAj/8A37M/1WtCu/To0uHID7SXk9BV0r5GfforfwfiQnYuYB2Fem/6rer3Q4ia6Wc6WUG9cXbskf8AyH+U/CCcSMemqY78HV4Hx1XHfk66EbFGMD2ux14DnsdZAPa7nXsaECNObT4tQQGpUZmSznPlvNpWnPvwR3+OhY8Aii9QdxwpRIFzPYzjge17hp/93a3Otvbe4arTZBiz4sVxxl4ISspUOxwoEH7RoUfAZWprV2XPSUPlNPklyoPM9KT1yCoZX1EZHc8AgfDS0hwRFXrqqXLxOmlEX87xDQ4+4dn3ha3ixoO5FPt+bdlvSKSaQ+3TVtl+Eok4UErUkdJOCTkAdSs+meP4KVSanem81ZjRXYFvSq+W4jAWlTYdSpRcCSklJ6QpKSU5BxwdLfxbXXV7csalRaXPegNVaoMQJimD0rcYcIStAWPaRkEjqQQoehGncsqzaNY1vxaHQYDdMpMFIajxWc9KE4yck5KiSSSpRJJJJJOgTaHJVOFVxyGyCVF+KwRblb7IGbfqFHieL3YryGmo/W5IcX5TYSVqLgGTgDJ+J0Qe6sBFW2zuWmOVOJRRPgOQkz55ww0pxPlpKs4yMqHGgu8QV5Vj99DDmGZmRbj/AJdLV5aP8GSognjGFc/xs6KzfOjwrs8P9XTVo6ZiUU9qoJCiU4faKHG18EdlpBx2PYggkaWoMwMRqeqQpVYkDQk/6W19UNfbW516bY72W1ZG4dJtqe1cnWKXcFvw/IKVhJPSpByeQkg9vTuDogrquSTasaO81Q6rcBcd8ss0ttDimhjPUoKUnj6tCv4b6vM3g36m3Bd7xrVVtykNilOuJDaIvm/whS2gJRkgkdRTnHroySlK2/aSCO4B9NEoZSAYl4PNVVU65stRyknK+obj8NYT9oXXJutiUuTb1UoHku+WlFWbQhbo6c9SQlR4zxpod+6VR7HtS6qfbNCNRvrcVXydqlMKU4Zj/SlC31pJw222gAqc4A4yedP2lwqUEj2R0lXHvzqMneu/rmR4hr2dZuKqxFs1RdPaMSa4wW47ZPQ0noUMJHfA4JJJ5JOhLSVmxhjG6wUFMnvBmJs/AF3bm1vHlB57XWLO2h2IpVsMvmZVKLR1Nh7GQqQEKUekeoCjgfVoWNlY6Kn+D93HkTz5siTKnypKniOpb35JXt/yipI76IjwezJVT8P1tyZ0yVPlKVIKpEt9bziz5qu6lEk/adDrulBaoO+1S2spwVCsC5K1Al1WisrIRJdfIU6evPWgKUhJKUKSnjtjjSh5qimIlbMCaeTUJDJKSkD9pNvdeCY8Mbz9xeHaw3Ku2t9xymtp6JYCytsHCCrI5ygJOmv8ISPI3g38Z6kKQmvoKAhHQlI9rAA+Gn9uuQu0bBnLo/RANPgrEZLbaelvoThOEkY492MaD3wdXVVF723C2qUVJrnXNqGUJ/LvDOFdvZ7nhOB8NIDFKjtEqpmJpqqjpjc3D/5WgkN9LSuO667a7lm1i24lw01uW+iBcLPyhMltaUoJDY5ABwCse8D11xvC9u/N3EVdtv3BbtPt66rWmpiVFFMSn5O8o9SetOOxCm1jGT2BBwdJnxZ1ybt1dlqXjbrqabci6fNpyp4aQ4TGAQ6G+lYUnHXznGfjjOlH4LaBBY2gauMNKXXLjkvz6rOdcU47LfLq09aion0A4GB3450ohkPDsuaV4kZaLEOVcCGADcDo+zcYfzHwOvAd+DrIB8deA78nTMWWLMduDqgHwOsuO3J1THfk6ECMKjhxAx66iG32T175bgJwoqNwzwAkZJ/Lr1LyvlxP1j/TqMS76dGk71blPONJU83cE/ocx7Sfy6+2mZ1T9DkqnEOzeJjP+2NqaV1+ENpQLJU60l6qNBthZ4aJ9tQ/lD00tWmWmGkNtNhKEDCQkYAH1a2y2GyUp4A9NU6dUSqrZ1WvNMNuG0ZPms0axUR6HVUkqPY62CkY17pGdQSXg8w4R29v74qu3F2Qa7SVjzWCUvMLJCH2T9JtQ9cjsfQ4OpDLCvel7g2xCrlLcUqJJRnpXwttX5zah6KSeCNRtNpHUPioD7NED4SJkli87ppSZT/zd8mbkiN5hCQ71dPWMdjjg+/Az2Gu3hdYqXNEk3CvAxcuzuLTKScKUh0L8C2o+P3f/9k="/>
          <p:cNvSpPr>
            <a:spLocks noChangeAspect="1" noChangeArrowheads="1"/>
          </p:cNvSpPr>
          <p:nvPr/>
        </p:nvSpPr>
        <p:spPr bwMode="auto">
          <a:xfrm>
            <a:off x="63500" y="-852488"/>
            <a:ext cx="28765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BDAAMCAgMCAgMDAwMEAwMEBQgFBQQEBQoHBwYIDAoMDAsKCwsNDhIQDQ4RDgsLEBYQERMUFRUVDA8XGBYUGBIUFRT/2wBDAQMEBAUEBQkFBQkUDQsNFBQUFBQUFBQUFBQUFBQUFBQUFBQUFBQUFBQUFBQUFBQUFBQUFBQUFBQUFBQUFBQUFBT/wAARCAC8AS4DASIAAhEBAxEB/8QAHQAAAQMFAQAAAAAAAAAAAAAACAYHCQECAwQFAP/EAFsQAAEDAwMCAwMGBwoICwcFAAECAwQFBhEAByESMQgTQSJRYRQVMnGB0QkWI0KRktIXGDNSYnJzgpOhJCVFg7Gys8EnNDZDU1RWdZXT4SY1N0RVoqNjdJTC4//EABwBAAAHAQEAAAAAAAAAAAAAAAABAgMEBgcFCP/EAEgRAAECBAQDAwgECgoDAQAAAAECEQADBCEFEjFBUWFxBhOhFSIygZGxwdEUFuHwBzM1QlJUcpPS0yM0Q1NigqKywvElY3Oj/9oADAMBAAIRAxEAPwCVAng99cm46yxQaVLny1pbjsIKypxWAeO2ddY9jzpnvFZKci7IXOttZSsRHSCP5h1z6+eunplzJZ87QdSWB9ROkGCkOVBwAT7LwM9+fhAak7V1t21SIz9PQSlLstXKx/GCcZA9xJ7YOB20mFeOy7HMk0GD/anQypGGkkkDgYx9WvBWeBjOleRKQgGZnUrcmYtz7FAeoAAbARi8ztZiy1FSFhIOwSlh7QT7STxMEv8Av7Lsb5+YoA+PmnSnt7xl3jV4/nimQIjR5QtWFdf1Z0JdKgKqVViwgQC4vJJ9wGTp3Gmm2ozSG20oSlPSEgcADtqv4tRUdKlMuUFBSt+8mWHrVDf1pxcH8b/pR/DD4Hxf3ef+Yp4/qJ+7VVeL27wOGKf+on7tMpDhuT5TLDLBcW4cAJT6epJ9MaW1I2qlTF5AekNnuthASlP1k6pNTMpaT8ZMUD+2v+KOjSY32grbSJjt/hR/DCz/AH313q48inj+on7tbFP8YF1MvJL0WGtoHKktJQCoe7tpu65txJpaHOjLjiSR5SkYV/66RjySyvy1N+WtJ5BGCNLkGRUJzyZirf41/wAUIqcdx+iUBPWx5oQ3+2JFtpd0qfudb/y+L+TcQSlxop6SD2PHoc+ml2hQUAedCR4J3nVS682XCWwvOD7ylJzotWM+WnnV/wADqJ1RSkTi6kKKX3IDEE82IfibxqVFUfTKSVVEMVgEgaPcFuThxw0jKTx66xL4VnnWU9u+td0EuHnj1Oe2rFEt2gcfGdvlN2ltGm0+gy2mLjrT2Ul5pLwZYa5WroWCnlRSkEj1OO2g3Hiv3Y6An8ZInXjpSfmaF/5WtfxQbnDdXeSuVVmQHaZEdFPp6U5wGWiR1j+crqP2jTUJWpToKQTj2vszjU1CAExieL4vOn1a1SZhCRYMSNN7cS5iUjwj7wzd3tomJlSeQ5X6a+uFPUEJR1kYU250JASApCknAAAzxp8kLz1d9RmeCDc9dhb0M0eY90Ui5GhBcQo+yh9OVMLz6Z9tH9ZOpMWlZKhnkd9RpiWVGlYFXfTaNKifOFj1HzEZQe3fVq+w5PfVw9OdWrOAOfXTcWExjJHPw0gd3N77T2Yogn3LUCy46MxoDCfMlSsdwhvPb+USAPfrkeIjfenbD2MqrPtpmVqYVMUqnE/wz2MlSiPzEDlRHwHc6i4uy761uFXpNfuKe9UqtLV1uPvHlP8AIQkcIQOwSOAMaeRLKrnSKljeOpwz+hlXmeA5n5Q/25/jxu+8kyItrwIVs0hYKQXGkypSx/KKwUJ9+AnPx0Nj0l+pzHH5ThcedJUpR9nJJyeBgd9XUyBJrVTjUulwpFUqUs9EeHDbLjrivgkd/r0Sti/g/wDcC5WGZFwVGm2ehYyYYJlyQMd1dPsA/DOpDpRtGbFOJY0rN5yx4D4QNCj6a69oXZVbGrjFWo0hEacwQptxbKHQkjtwsEaLx78Gw0uJg7gSfP8AeumN+X/rZ0zW7Hg83B2ngv1NtDN00VohTsqmtlLjKPeto+1j+UM40WcG0HOwPEqId8UM17EFvZeHr2X8fwluw6VuVCaiFZAFfgA+UFdsvNHlA/lIyP5OOdGdDqUapQm5cWQ3JjPNpcaeZWFpcSr6KkkcEH3jUKrx81TLDaFyVvqDbaGkla3FHslIHJJPGNSOeC3brcjbyyJbV4SvktKkhLlPt98AvwPVRUv80KGPyf5vw0zMQ14uvZzGKyqmfR54Kh+lw6/d+sXeOPci5ttLIt2XblQahSZFTU04tyIy/lAbJAw4lQHPqNB2PFXukrH+P4v/AIPC/wDK0UH4R4E7e2pzj/Gy/wDZHQDKy20pYwcAnB+GnJYTlfeK92jq6iXiCky5hAYaEjYQ7f767dIHHz/F/wDB4X/lav8A32O6bakqFwRQQf8A6PC/8rSl278E177k2XSLng1agRYVUjpkMtSFPeYkEkYVhOPT0123/wAHjuM2kqbq1uSCPzUPPJJP2p0p0RDl02OKQFp7wg3sT844VE8dG61HktrkT6bV2geWZVNbQkD62gg/36fra78INRK5KYg3pShbTiz0/OEVwvRSfepP0mx8fa0Ke5Hhx3H2qgOVG4LexSGyAZ8B8SGkc919PKR8SNNj5rYWoBXWn+MkaGRCg4ghi+LYasJmqPRT/G/sMS97gXFLFjiqUCowmHHnGVMzXJLKG1tFaestuOBTYUpHV0lQKSopHrnTRyN97iTTqwaa+meidTY6LfemwA083LTCEiQuUlI6UjoKVjHBJ6RpkPA7vG7HuQ7Y1vpmUCqJW7TmpqQ4GXx7a2gDx0KSCoDsCnjvo/PmyMV5LLfu5SOeMf6ONR1eaWIjR6OpVjMkVEiYU7EcC1/e45twjTtWoKqlBp0tbnmrfisvKcCOjqKmwc49OTnGuxn2+57axobCBxgADAA7DWQDnv6aaiyoBSkAl48R7J40zHi1PTsZcx6SrMVwYSOfo6eYn2T9em237o0S5bAepM8LVBmupafCFlCinnjI5HbXCxuainw+bOX6KWJ6AgmH5cpdQruZfpKBA6kMIjNruxF3W9ZyblmMx0RQ2247HS7+WYQsjpK04x6jsSRnnTfLHQsJ+ONSHV+1oNyWs9RZiF/IH2EsuoacUlakjAA6wcngDudCZvJsFK21DdRpbr9SoriukrU0VusHHAUEjkHsFcfHVW7J9uZeMLVS4goJmlRyWYEbB3N9ettTFB7Vdh5uEy0VVAkqlBIz3cg7lmFtOl9BCRsKP5kyS9jKmmgAT3yTpeEEHA0hrAX5VSdjr4W6zyO2CD650uzgnj111MavWKfRhGRDnDlbSUb5esFaQUOqwff0I9PrPrpT77bj1a06JTLctRo/jZX19MRuO11qaZbPUpQT2JURjJ7AH4aS+09bap6yhZJWw4QUJ+kUK74+rTgVykribp0u9g1IqNMbpCqaVQGw65Cc8wrCgjIJDgODjkEc6xXEwZeIKmTU5gHIB0J/NHu928elPweCiyylTmLAlizFQBIB5Zr89NxGzYN2xt2tvYNV8lLEpxC2ZLR+kzKbOFgHuAVc8+h+GmV3FppZrapOAPMGFAeqk8E6d/b2kLs2h3LU5MVFO+eay9Uo1JWB5rCVpCUJIBPtKwVnBIGcZ0zl/VL5XVgwDlbScLx26j31MwQNXzO4sj3bt6iwjh/hCRRoKxT6ZrevZ92BIfdofTwTkGXXsD88f6idFkzkISfTQl+CYFM2vj+X/wD0TotWSC0nWy9nvxU5v7w/7UQ/gn5Kp/2f+Soyd9Mn4udzk7ZbN1d2NI8ms1X/ABZAKSOpK3E+2v6koyc+mRp6nFhCMgZOR2+vUbXjm3PN67wLoUR0rpltIMXAPsmSo5eV9Y9lH9TVvljMbxFx2t+g0Slg+cqw9f2QNcghplQSkqCUZVxzx66fbcTYCTZ3hssK/XG3U1Oc8s1RBHCGZGFRSR+aEhAHxLvOm+2esF3dTdK3LWQFfJp0tCphb7pjIPW6T/VSR9Z1KbunYDG4u1lw2n8naa+WQlMRU9ktup5ZPwAWlB+zUhawlQAjO8Fwj6dSz5h4MnrY/ZEQjE2REktyIznkymlJW06O6HEqCkKH1KA1LvshuVF3X2yoVzMEebMYCZKAclt9PsupP1KH9+ohpEZ2JJlRZCS1JYWpp1tQwpCwcKBHocg6Lv8AB6blqpV0VmxpTqTFqTPzjABVyH0cOox71Jwr+ropqbPDvZmsNJW9ws2Xb17fKD6Sr4atcKkYVwAASSTwPidUBKjxkY9+m98RV2u2VsfedYjqCZDNOcbaUTjpW5htJ+sFefs1EG0a3PmCVKVNVokE+yI4vEvuy7u7u3Vqq28s0iGswaY1k9KWEHBXj0K1dSjj4abqiUafclZiUilxlTqnOeRGjxk93HFHAH1c5J9ACTwNc5IDeACVpSkDJ9T66Kz8HnYzdwbl1u7ZLAcYoUZMOL1D6L7+epY+IbQpP1OanPkTGFU0uZi+IALN1m/Tfw0gqfDz4bqLsXbTaUJTNueUlKqlV8YU4oD+DbPdLQ7BPrjJydPC00UkZ4HuznWRIHSMdvhrwICtQsxOsbnIp5VNKTJlJZIj3lgg8DVr7QLahjhQweM51eDwe+qrII9dFD7CGwtnw72DaF91O7qTQGI9ankK8wklEY49osI7NFR5JTyfgONOM4CEL9OPTV4Rk5GvOgeWvPfGg7w3Kky5Iyy0hI5WgRvwjg/4PbT/AO9V/wCyOgHcH5LGODn/AEaPn8I4f+D20/8AvZf+yOgFdOGifdk/3anSvQjF+035SV6vcIlc8KSc+HeweBj5tT3/AJytO0UADgAc6afwpgp8PNg5B/8AdiD296ladk5OO/6NQlRr1D/VJX7KfcI058VqTGW1IbQ/HWhSXWnEhSXEkYKVA9wR3HrqJLxCWVF263quy3Kcjy6ZFlhyM2e7bbiEuBA+A6iB8ANSlbh7mW3tnQnarc1UYpkVCCUtOKHnv/yW0Zyok8cD69RQ7q3s5uRuRcF0vpDaqnIU8lpP/NoACW0fWEJTn450/JJBJ2ik9rpsnuZcu2d35s3zaK7R1Z+j7rWTKZV0rarkI9XrgvISofakkfUTqYjzMYJH0uRjUQGwtvu3RvhYlMaStTiq1HkKAHAbaUHlk/DpQR9o1MCEp4GcgdtFNIzQ72PBFPNOz/CKo9pOcd9X457atGANXZ59dMRoEWnODps9/q2m39v5FSXFkTUw1h5TEVHU4sD0SPU89tOYocHSD3dUpNtxyO4kpP8AcdVntKUpwipUsOAm40ccH2fjE6gSpVVLCCxJsdW5wIDniUig9K7JuxBHGExE/X6aorxJw1MrY/Ei61IcGFExBp4yVDHJ5GTzrIFqHdRz9evNHlLBSG8nf/sv5RbPJ2MG308fuk/OAnvyZIubceRcFDtat0ph0oLzUiIcrXj218DHPfSoaoNQfZQ+3Tp/luDKAqKoH7R6aK8OLUe+ripQ4yedWmb24KpMqRLpQBLSEh1lRYcSQ8UGq/BlLrJy582qLqJJZAAc+uBaptv3GxObfiUicHgeFoaKcfXp+rPjzaBb70+tlqLLU2p+QGl+wwke74+/48aU859unRFSZLyY7KRkreISn9J40xu5O5wuiL820xZRTAsea4UkLkFJyAP5Hr8dc76ZVdplpkJlBCX85Qc24ObdA2vJ4j+TML7ASl1cyoM2YoEIQWYnjlF+pdgOJaOfc26cuuy3Vw2VRkuqyHVqytKcYAA/NONIgcHpTnAJ+kcnnvk6r1LeeUrBz8RjXDq1xxaUVoDpfkY/g2zlI+s/7u+tToMPTLAkUiPvzPzjB62uqcRmGbUKcn1D1CC18FSCJtfOUn2/Q/yE6LFnPlJx30Ef4POe9VJt2vuhIKXcAJJwPZHv0bbSgGE+/VxwanNMmolKNxMP+1EbdgoKcKpv2f8AkqEZvLuNH2p2xuK531JDsJgiMhXPXIVhDSceo61Jz8M+7URT8yTUpkiVMfVJmSHFredWclSySST7zknnRc/hB90vnCuUqwoToW1AQKjUk54DyxhlB/mo6lf50aDrC0oWW+nrSCUpUcZP16t0sZQ8Zr2orvpVV3CNEe/f4D2waH4ObbXzH7lv+SkKGfmeDkAgYwt9YP19Kc/Xo5vM9k9iT2Ghn2R3r2Y2k2ut62mr6pYdiRUmQspcSXH1e04ojo79RI+oaXJ8We0KwSm/KV+h39jUeY6i7Re8KXSUNGiT3qXa/nDU67wEPjQ25TYO+dTnR2Et0640CqMkHP5U8Pj6/MBVj3KGmcsq7Jth3lR7jprnlzqXJRKb9y+k+0g/ApyD7+2jC8ZG4m2O7u3tOkW/ddPqFx0aSHI0ZoOZeacHS6jlA9yVf1T79BOlAKlqGMDtjtqUgOm8ZljCUU2IqXTqBBOYEHR+nOJo7RuGDdtuUyt0x3zqfUYzclheeShaeoZ+Izj6xpjPHfJVH8O9ZQk9IelxGnPiOvOP7hpE/g9d0vnuyKpZcx0qm0V0yIaVHvFdOSAP5DhV+uNOR406KqteHi6ihJcXFEeX0+4JcSFH9CidRMrLaNMmVX0/CFzUalBfqxeIvU4wQO2pBPwcUdtG1tzPpTh1yuLSpXvCWGsD/wC5X6dR9tqS4lQT9WdG9+DfultMO87cU7l1EhmotNHuUKSW3FfYUt/p1Im2TGb9mVhOJoCuB90G3khA59NeBPVryOUgHk41UJ9vtqHG3RUE4OqnJGvAcHjVSOO2hAi0caxvZ8pf1aygfDWN4fkl8emhBjWBC/COE/ueWnz/AJWX/sjoB14UAk9jo+vwjqf+D21OP8rL/wBkdAKU5BWeAlJP14Gpsv0YxLtN+UVdB7hCzpW81+27TY1Npl5VqHAjNhpiNGmKbbbSCTgAdu51e/vhuLNT0v31cJSeCFVBZzp8Nr/A5I3M29oF0pvRFNRVYqZQiKpXmeVkkdPV5wz274HfSqR+DefcI6txUoH8ijf/AO+hnSHtBysMxlctJSCxAbz9mt+dwgNqtUZVXqBlT5rs+R/08l5biz9qicaxdfk9GUlS1kJQlKSrrJPYAck/AaOui/g4KCzIbVVL1rM5oHJRCYajfpKvM/0afDbDwu7dbUSmp1EoAcqrZ4qc90yX8+9KlcIPxQBojMSNIk0/ZWunq/pyEji7nw+cM14KfDTU7HMi+briuU+uTI5j0+nOJwuJHUQpS3B+a6vAGPzQMdydF22FDuc/HXujyxgf3nOrxyNRVKJvGp0NFKw+QmRJFuPE8YuBPTquTnVAPZ7auxz20mJ8UJ4PGkFu+c21Hx/1lP8AoOl2oeyedILd0YtqP8JKR/cdVXtV+RKr9gx0sM/rsrrDSKBHT7sa16xWqfQIJl1KYxBj4z5kh5LYx8M9/szrkbhXQuy7LrVbS15zkCKXW0EZSpw8ICvhkjOgMuC4KndlWfqlZmuT5jx6lLdUVAcdkjsAO2APTWC9k+x8ztIFz1ze7lILEgOSdWGgFt+Ysbt0O1nbCX2bySES88xYfVgBo59e3iILO5fFNZlB60U5My4ngOFMN+UwD7i4rn9CdM/c3iku6trJpiYNAZV+aykvOY+Kl55+oDTOIWoDHcfHVqgSedbvh3YXA8O87uu8VxX53hZPhGC4h25xzEC3fd2ngi3j6XjHVqtyVWtVQz6nVJc6QTkLdfUrH1Z7ayJuWqpHE8kfy8k65HCwM6rgc86u30aRlCMgYaBg0UWYtU5ZmTCSTuTeN6bXKhLQlL0xbyR2SFEY1rIVhABzgqyefXWLAz3GrlZwM9s6eRLRLDIDdIQzQaX4OEc3efTzx/qDRmXFc0CzrbqVbqThZp9MiOzJLn8VCElR+s4HA0GX4OBX/K1PvfT/AKg0qPwhW6v4uWNSrHiuYmV1z5TNCTyIjShhJ+C3On6wlQ1XqBOafVD/ANn/AARG4yKsUWByZ52R45i3jAQX1eU6/wC767cdSUDMqspcpYznywojpbz/ABUJCUj4JGuE4goCUrBwoZ5ONV9noKnO/rjR6+EnwwWlW9noNw3lbECt1OuPKnMGe2VqZinhlI54BSAr61HViUQkRk2HUE/F6hSUqubkmAHdJcWMpTjGPTWdkANkdKMfZqVb96ntKT/8O6Dj/wDbH79Xnwq7SpH/AMO6D/8Axj9+me9HCLR9Tqn+9T4/KIphhIOAkD1IIGrW3EFXSg5JPSR3H6dSto8K20vpt7QQfQ/Jj9+hR8cWw9E26Tb9xWpRY9KpTpVTpsaCgobS/wDSbVj06h1J+vGlJmAlo59d2aqaCQqoKgoDg/yhldgNyl7Ubw2/cBf8qndfyaoD3xnB0L+xJKXPrbGpVrtoEW9bTqtFkKSYlTiORVrAyAFoICvsyD9moZloSQpC09QKcFOcak08GW6w3I2Ygx5r5erFBc+a5fXyVpSkKZWf5zZTz7wdJmpL5o6fZOsczKGZcKuPcR9+cRr1+hzLXuGpUaoNlmdTX1Qn2yMELQSM/aMH7dLfYbd1zZXdWkXKtJXTSfklSab+k5FWQFcepQQlYHqUgeuiI8eOwjjc47nUVhTrKkttVtltHKCB0ok8fm4wlR9ODoNc8HA9lJ6epPOPiNOBSVi8VeskTcGr/NtlLpPEbfbE1FIqkWsUyJPgSES4MlpLrEhs9SHEKGUqSR3BB1uKVjn11GR4afFrWNkG0UOsNPV60i51JjNqw/CyeSznun1KDxknGNHnYe/lhblstqoN0QHn1jJgyHQzJb+Cm1YOdRCgp1jWcMxmmxCWPOCV7g/DjDhpWSNXqXhJx3+vWkqcyhkuLlMttjnrU4np/TnTI7z+MGxdq4MhiNUG7pr+Chum0tYcQhfp5zo4Qn391e4aSLlhHWqauRSIMycoAc/u8Pkqa2iQGC4kv9PmFsLHUEZx1Y74zxntrI6o+U58BjUQ1a3zvetbmKvx2vPxLhyA0/E9lthsfRZSjsWx6pOc5JOSc6Nvw0+Myn7rToVqXLEVTrwdaUW3IzZXGndIyopxy2rAJKTxwcH006ZZAeK/Qdo6WtnGS2UvZ9/keXjHC/COqP7ntpDHerL/ANkdAU4PyRSBwcg/o0ef4RtYc28tFQOf8bOf7I6A1Yy3+n/Rp6V6EZ/2m/KSvV7hErfhTPR4eLBGOPmxA/QpWnZHPpppfCsB+95sHn/Jqf8AWVp2kge/UVUa5Q/1ST+yn3CKgYJ414DB7HXsDJ517A9+kxPjy05HbXgnBxg6qQMd9ewM99CBFB2PB1dnnsdWgDB51XAz30IEUVwDpJbkUp6rW2+hhPmOsuIeQgDleO4H2aVquQeNWEBXCk5HuOufiFGjEKWZSTNFgg+v5Q/InGRNTNTqC8Cne1ttXjaFWojqw03MYWx1nnoUeUqOO4ChoF7s29uCxpLjdZpj8VBUQh8IKmVjOAQ59Hnvg8+8DUu1Rsyh1N9bsintLfVypSRgk+841pK21t1wYVT0qRjHSVqx/p1n3ZzBMc7MqmS5JlzZKi7EqSX0dwkgONRfSGO01Fh/aYS5iyqXMSGcAKDcCCQ7HQ2iG3zAk/SR+vqpWFfnI/tNTFfuS2gn/IMYn7dV/cntHJ/xDG/v1oX03Ev1ZH71X8qM++pUn9aP7sfzIhzGP4yP19e6x/GR/aamOG09o4/9wxv79Wjae0D/AJBjH9Oi+m4l+rI/eq/lQPqVJ/Wj+7H8yIdVKAAwtBP9INZUhbvQhpJecUQEIa9tSj7gB31MN+5NaIPFBjf36zMbYWvGcQtmhxUqSrq5B0RrcTOlOj96r+VA+pUh71Rb/wCY/mQPXgZ2uqNi2fU6xVmlQVVB3zuh4dJQkJA9rPbCRk+7t6aDvfzcs7wbt3BcfnB2nl0xaeO/TGbJSjH849Sv62pX6zbtPrNFl0mUx/i+VHVGdZaWpsKbUMKTlOCARnt79NEnwXbMoACLJj9I7ZlyP29SKCUqmQozjmWslRIsHPAXsAwGpYXJN46mMYROq6aTR0ZCZaA1yXLaOw4kk6XNrRG/t7Yj+5d/29akRKiatLQw6tI5bZ5U8v7GwvHxxqYel0+NSafGhQ20NRYzSGGm0DAQhIwAB7gBpubE8OG222dxJrtt2xHptWQwuOmQl1xaghWOoe0o4zgc99Oa2oNoAGB8M99TlrKtocwLB1YVLWZpBUo7cIyJydXKGR9mrEqJRyNVT2501Fpi0J6e2kJvhty1uxtfcFsrCEPy45VFdUP4OQj2mlfYoDS/41jXgqHGQDnRixhubKTPlqlrDggiIS5TbkR9xmQypl9pRQ62sfRWklKk/WCk50/Xgn3WRt9vVHgSnQ1SLlT83yOo8JfBKo6z9vWkn3rTo1q14Qtp7irdQq9TtCNJqE+QuTIdD7yOtxZyo4SoDkkn6zrUZ8GezjDzbiLLYbcbcQ6hSZcjKVJUFJI9v0IB0+ZoUlozWl7NVtHVJny1jzTzv4HUQ9UqKxUYjzD7Lb7LqC2tt5AUhQPBSoHuD7tAR4iPAzU6BLlXFt1GVU6YSXpNAbP5Zgnv8nJPtoHog+0PTPYHyhAaQEIBCUjA5J4Gq9HB5IzppKyg23i8YhhsjEpPdzxfY7g8ohSktOwJj0OUw8xLZPS6w82UONH3KSeQfr1ifDLqkqWlpRAwOoZ1L3uFsnY+6jPTdNtQKu+lPSiUtsIkJHuS6nCx9h0xla/B2WDUStdLrFfoQJyloSESUJ/tElX/AN2pInJIYxndR2Rq5ZeSoKHsPy8Yj2cJcY8srJa/6PrJT+jONUOPZCekJR2SnsNHWn8G1RC9g35VS2PzRDYCv040rba/B97bUdxlyryqvcXSclqXK8lpfwKWgnOj71MQ09mcRWQlSQBxJEAJZ9l3Bf8AXmqRbFJkVupnBU2wj2GAeOp1w+y2n4qI+GTxqRvwx+FiBsRTH6lPdZqt5TmQ3JqCEYRGb7+QxnkJzgk4BUQM47aeK17KoNk0lqlUCjwqRT2zlMeEwlpGfeQByfidd0JyDnPOo6pmaw0i84T2ek4eoTppzLHsHQfEwIn4RxIG3lo5B4qqx/8AiOgGdcTgJRkk54+zUwG5W0Nq7twIsK7KSirRIzpfabW84jpXjGfZI9NIH95fs3nP4kxuxH/G5H7elomBIYiOTjHZ6pxCrNRLUALavw6GOz4VTnw82DjgfNqeD6e0rTuYx7tcK07VpdkW9T6FQ4aYFJgNBmNGbJKW05Jxk8+p767Y5xxphRDxeaaUZMlEtWwA9gAi8Dvr2Pq1QevB1XPwOiiVFSOPTXsc+mqE8a9nnsdCBHgOD21XHPpq0Hg8HV2eex0IEWk8HnWNYzk559M6yL4SdJjcK84u3ll1y5pwSYtLiuSlpUcdRSn2Ug/E4H26MPtDa1plgqUbCEK54kLca3/O1wbfVUksAqqHWjyBIKC4I/fq6+jCvtxp21OKSpQAz0jJ4J1Gl+MTzu06aum2rt/dLTcirzNeTQV/IOo8lHnZyWQjnqxjgehzp+N0twavupeOxLVp3bWLTo96RJapTtMewpKQ0FqTjkBwELQFc9J5HI06UXAEVelxhSkrVMGY2KQOCiwF2uDr1gtlOFIBKVfYCdUS6STxzjPY6DKzLDui591txdsnt17wj25a6WpsN1qcROddeRkB6RjqU2n/AKMEBRORjSWp++t93BtftHQXqjcM1yuzKrHqky3/ACxVprUR1KW2mnF4CVEL9pWQrCRyeclkMSTjASCZkojVtC5Cgkj2kXg+CtSUkkYx7gdIzdO/5O2lmP15q26xc7rTrbaadRGfNfUFqx1Y9ye50Kirh3FtO191Wm4180Wzk20ufTpV2yAuoQpiHEJUht1taldKkqWoZ/iHHqTkvak3fYnhbnbgvbj3JU7qrUKlhThnFlmIlTyT0sJSAUEhXSpWcqA576Sx0hEzFiqWrLLIISSTwZ+Ortb4QaVOnGbDjPFh9hTrSXC08nC28pB6Ve5Qzgj3g6zqWepKcEk8jAJ/ToVDEuXfzeu8rXkXzXrTt+0oUNmLBoUn5PJmPusoWqQ6sDKkgnGD8MY5OrdyQ1Hrtt7eNXLudftw0ukodlxbYnMQ/MCl5TJlv+x7R7BPUR04JyclQyxK8onu1LCPNBygv6RBYsNdQevCCsLoSBjOT6YOdXeYc4wrIHoONAardS95Xh98uHc9ZhVmn7ht0CPUpcgOS0MKPCJKkEh7o6sEA4V0jOdOdb1OuDaPxT2zawvau3RR7ko0uVMbrUjzlpfayetHACASOAAMDI540rI2phKMVEwpaWcpygngVEgW6iHn3f3lt7Ze3BVriddUuQv5PBp0NPmSpr3o20j1Pbk4AyPUjLdW/wCKac7c1Dp1ybV3ba8WtviNAmvsJeSpZGR1pRygY9fTSd8QEiLRPFlsxVrhU23bYjy48Z+SR5TMwggEk8JOVM8/AH00SUuqwKQ7EanSmILkt1MdlL7qW/PdIJDaMkdSiAeBomYPCkzJ9RUTEiZlSggMwL2BcvoC7Bo6C3uhpSsEgD0STpur+3TftHdbbi0WaaxKZupyYh6U48UrjhhoLHSgD2s5xyRjTB7e2/dPiTh3neFX3Nr9nuQKnKgU2k0KX8ljUxDCiEqfR+fkDJ6sHGee2OPZO4dV3PunwwXBXXm5FVXLrkN6UhvoEksthHmAfysc8DnPA0YSHaIs7E1LSkS0lOYpym1xnSk9NYIzYbd6Zu9SbklzKWzSzSq5JpLaWXS55qWsYWcjgnPbTlpUCvGFhWM8pI0AlB3Fru3uxt0m3npcSdW9yH6QqVTmkrlNNL6SsMBfsh5X0Uk8An3jS9sisX1t7fkeZSqHuU5Z5ps1VTi33Lal4eab62nWlBxS0gkYXjg5wNEUw3S4v5iETQSbOept9sGD5+CB0qBJxyNV61LAIHfnt2+saCO2aHdVy+HCobyS94Lij3I/TpVQU21MSinMEdafkqWMHpUeyVJIIUUYBI50Zu5l0XNH2utVTt71KnKs2LXaii0pKG6rUpK0pBW48tYV5SVEhWDkqPOdDI4tD/ljKxXLIzAFNwXBNtNOJ4c4OcK6j/6Y1cVDIAySeeBkaYHwvVG+ETLuotwU65GrdhyG3aFNuvoXOLSk+2y64lSuopVyCTnB51w7yFf3k8SNZ27cvGrWhbFv0hmaItvSfkkypOudJLhcwT0J6sY5GU9uchJABaJpxB5CJoQcyiwGl7+FjeHp3c3DZ2q23uC7ZMNU5mlxvOEdC+guKKglKcntkqHOtfZy5Lyue02qletDp1vVCUvzI0OnyVPAR1AFBWSOF88jQZ7pvV9/bzee0qpe9UuCHt2Yr0GYXj0z0ylpBjzRg+d5RQcc5CifQAAx9j7PXZO3tJgLr1UuIuITKEurv+c8nzEpV5YOBhCeyU+g40opCREWlrJ1XVMAQkJ0tq5Bf1ggX57w31W8WRiXpc9Ape2t23MbelGLOmUllp1DZxkHHVnkZwPgdei+K6m3C5to7a9OMuDdVXfpEtM4lp+nOtISpSSgAgq9oHvjBBHfTV2FTtzKlvdvojb2uW/REorzQnuVeG4+4oltXQpvpOB0jq798/DXJv8A2PqG1Lmy9tRboeFfq91zpsu4W2AlxD7zLaFLaRyE4QOkE559rjSiE6Ry1VtcEGYHKXOyRosAAcXDgvB0eYG05IUMe9J1epwIHOTnjAGdBgLZu+mXzuztRR77uWeWqBHrlJnTai4uXHlhXV0F0EEhfIKRhJ44B1uUXeKvb91XZ637aq8qmzo8F+uXP8keU2vzI6PKajv4IJS49jqSc8KB9NICY6wxVObu1oIUbAWLkKykDpY9IL1yR5fPlung/RScn4D46Ru0+5UrcuhTKlJtis2qWJzsMRa20G3XAg48xIH5p0MW0NRuKy9zrQZ3RrW49Hu+qzXo7nyma3Jt6quq6vLbbAJS2ACMBI745SDjXGtzc2+K1tra1uN3jUafKu2+ajSZdxSHC7Jhxm15Sy2pRPQT2GMdPAGNAphkYq7KKSNfN3fzWd9LmCy3Z3LkbX27Fqke163dTz89qEIdFY63UhZx1qzwEjtn3kaXLbvUkFIKgT3AzoQt7LDuTYLb5uTRNzLxqiKjclLjMsVSolbkdsqUHEhwYUQvHI4Tx2PfWpu5XjeN3X/Ktuo7q1Zyg+cw9NoVSZp9Io77LRKkoSSjzSkp6l56ic8ZzoZQWhczEVylqExPnW81+rswJOnCDJ84FPUnkfUdWhxw5wEnB7jOgtReF57qVTYKALzq1uque333qtKpTnlqe6AOpYGOlLigOFY9nJxq2KvdSJG3v24sy5qtcFToUynqpkmVLSZzcV0BUhtDy+yyngEngjjGdGEAjWDTi7m0okadTlzsB08YNcOqOQQQR39Bqvmc9tDX4ZbhgM3jdFuuVO/WLhEdmU7QL7fTILCASFOMO91JUVDPYcjAI0SaR0nSCG1jq0lQKqV3g6N9/jeL0nKdXevfVE8jV2OfTRRLi09j20it1dq6Ju9bX4v3E3JkUlUhqS7HiyFM+aps9SAopIJRnkp9dLUjIONIncy/VWAxbz3yVMv51rsOj+2sp8sPqKSsYByRjtow72hmcZfdnvfR3hSCiQzSl0xUdv5Gtj5MpkDCfK6enpwPTHGm0tPwx2VaEy05MKPU+q13ZL1LRJqLjiGC+CHR0k4UDknB7E6cO5rrpFm0pdSrVSiUmAlaUfKprwbR1HsnJ7k+4c606huZalLokSsTLjpUWlTADFmuzEJafGM+wrOFfZ20dwHEMzEU6lAzAHTxZxcH3gRz6BtVQ7evm6bshMyG6zcaWkTn1SVqSpLaSlAQgnCMD3aSSPCtYA28jWgafONOiTHZ8N8znPlkSQtXUpxp/PUkk/HHv0v61uBbVvwYU6qV+lU6nT1obiypc1ttqQpXYNqJwo4540gLD3gqN0SobjrNJTSHKjWI7041FLRaZiKw0pps8vAp5WocJxn10ACQYjTBSJUJSgCS/PUh/aWilF8LNk0e3bppKhVqqblYTHqlQqFUeemSG0n2U+aVZSB8MaUlybJ2zdm2EawqlGlOW9HbYbQy3LWhzDKgUZcB6jggZ55136Ff1uXNLkw6PXqZVZcZCXH2IUtDqmkq7KUEngH3616HufaFyzPktIuij1WT5q2fJhTm3VlaBlQASSTgcnSfOeHBKowlkhLKDbX49bwitzPDHY26VTYqVSjT4VUaYTDM+lT3YrzzIGOhwpPtjHGVZOPXXPqPhIsCU9SHYordFkU2Emmol0qsPx3X4yTkMuuJV1LT39c44zgDCyqW5DNK3TbtaU2wxFFuv116ovPdIaS2+hsgg8BOFklRPGNYq3vhY9GtuvVk3LS57FDbLktqFMbdcSrpKkNgA/TX0kJT6njTjqGkMqk0BKlLSkHfTa8Jxnws2LEtdFvRafMi0YV1FwfJWZzo6ZSMdOFZz0DH0O2ljU9rqJVdzKNfD7Uk12lRXokZxMhSWQ279MKbB6VHnvqid17QbtqFXXropEeky1eUzMcmNhpxz85CTnlQ5BA7YOddCTf1tQlwGpNw0yO7PU2IiHZaEqkeYoJb8sE5X1E4BHfSbnWHUS6RKfMCQLHbbT32jDuHttQd0bYdoVzU5mqU5ag4ELJSttwfRW2scoUMnkHPJ9501Vr+Cvbm2rhp9VcFYry6e4l6HGq9TckR4y0nKVJbJwSDgjOeRnvp24G4lr1WrppEG5KTOqikFYhR5rbjpSDgnpBzwe/u1wLh3doBtW7ZluVyj1irUOmSZ6ozUpK+lTbayOsJOQnKcE6AzaAwJsujmKE6akEjo9r+toSd/eETbu/7km1ibEqcORU3A7UmKXU3orM4+peQhQBz6kYJ0qTsVaLdUsaZEpioH4mh5NHZhPKaaYS4gJWFIBwvIHr6865t/wC7MyxdjW77ZpbdYqy4cF1FOS8WkPvPlsdIVgnus449NaO4fiIhWhsbE3ApsA1d+pMoMCmFZSp17oU462ogEp8pDTxVxx5atGAomGCaCUpSiACwUbbO7+0e2OlC8Oljx7HrdpP0p2ZRqzPcqctuXJW458pWclxDhPU2QQMdJGPt1p2R4c7W20rb9zRPnyv11uMuKw/V6q7LW0wR/ANhaulKTwM4z8dK5O5NvwmKIms1ulUmoVZhp6PCkTEIW51gY6AogqGTgH11p7kbp0SxabVY7lbpce5Gaa/OiUqXKQhx7oSSk9GckEjHx0POJyw6uVRpAmhhl3tbcfZAW3FY1CrkKqQaRsHe1LveoF5tmluy1qosKQvI+UhYWEEpz1AY6QcYx30T0bwv29XNsrFolw/KmK9bFMYiMVyizFxJbKw2kOdDqTnoKs8HI0pbC3FqFeiyJdebpVNpTFFptRVNTUU9YU+yXHvOaP8AAoSQOkqPtDPu1uRtz4NfqFum2Z1ErtCnPSWJVQaqrYLHlNhYDbf/ADp59oD6IwTwdKKjoI5tNRUst5iyFZtmA31YbvvpvaMu1mz9ubQUaXCoDEgLnPmVMlTpK5D0l3GOta1EknGuXuf4ebR3dmxKlWo8qLWoiPKYqlHlriSEt/xCpJ9ocnAOcZOMZ0qqLf1tXNUnqZSbgpVUqLDYcdiQprbriEnsohJyB8dZaFflt3HUptPpNfplTnQiRJjw5aHXGcHB6kg8YPB9x01fWOt3dLMliTYp0As3/cIaN4ZLEpu2VVsOFTHo9AqqguoFEtz5VKWFJUFLfJ6yQUj14Ax205tPpzVMiRocYFDEZpDTYUoqISkADJPfgaSl0bhG2NwrQtpUdDjdfRPdVKU5j5OmOhtecYwQfM5JIxgayubu2THbnOPXjQUCA2HZavnBrDKCcBSva4BPH18aUHaDR9GkEhICSLbDm3i/ri2zNrKLZN0XdXaY1IanXNLbmVFT75Wla0JKUlAP0BgngapfG1NGvu4bVrNTRJcm23MVNgFmQptCFqSArrSOFjCRwddCp7kWrRaXGqE+5aTCgSmi8xJfmtoQ82OnK0En2h7SeR7xqs7ce1qdQWa3LuSlRqO+2p5me7MbDLqB3KFZwrGR29+i853gyKfJ3ZZtWtxd/beEbfVLoG1dxVrddNDrlbuCVFjUx+NRwuQtxoL9noZyE8dyr3abvwtbUyIg3Bvit247bUu9Ki8Y1Jfyh6JA6ldKVYOUKWVKUQPcDxp9n7/tlFei0Fy4KY1XpCUus0xU1CZDgIykhvPVyORxzrMxdlJkwGpzdUhvQnnxFakNSkFtx4r8sNBWcFRX7AHfPGlAnWIxppK54m5gyXsG1OpO+8NlZfhMsazLno9XjfPNRTRVKepMKqVV6TFp7iu6m2lKICvcTnHfuNb371+wXtv5dnSKVIlUSRUnasBJmOKkNSlq6i4h7PUnn3H4a6tA3XpEGz6dV7uqtu21MkNOOKjorLb7KUh1SAUO8dY4GSB3yPTSkre4ls24xTnqpcFMprNRUlMJyTLQgSScfweT7Xccj36IE7QaJVClBZKQN3bdtX021hsqZ4QbCptGfgn58nKkTY052RMq7zjqnY6iWST1YATk8DuO+tit+FCxa7dFXqsiPV2W6wtcipQIdUeZhTH1Zy44ylQBVklQ9OrnGdLa+Nw4tvbY3Fd9Lcj1hil06TOaDL+Wny0lR6etOeCUkEj46vuO659Ns+m1WBDhSJUl2G2W5s9MVpCX3G0qIWRyr28JT3UrpA76FyRBGloWylAYAHR7X+2ODQ/D3aNBqll1GJFmiTaUJyBSy5NcUltpeeoOJzhZ57kawXH4crNuaddMqdGnofuVyM9Pdj1B1r8owPyK2+lQ6CnA7cEjnS8F20VMBE/53hKhOP8AyREgSElCn+ro8sHPKur2cd8jGtaHfVuVS4pFAiV6mya3HJD1OZlIW+2QMqCkA5BHr7tJvpD5kUhZJAY7W3De60JnbHYq3Ns6rUqzCVU6nXagkNSqvW57kyU62n6KQtZ4TwOBjOBnTi9lnXBt2+7bumbOh0Wv02ry4K/Lkx4MpDqmFZIwoJJwcgj7D7td/P53v0dz6USJKZUtDSQAOUXJPB41d6+mrRjpPfV3GfXRRIjxOAdNV4g7drtfty3X7fpblbm0i46fVlwGnm2VutMuFSwlbhCc4+OnUV2PA1qyJTTAT5riG0k4BWoJGft0YLXiPPlCdLVLUWBgf7+pl+35VrSuZNoVm3VW5JlJcpsabTpExwPNBKZLBdK2CpGFJKVlKsOK6Veh51O2+vGzqZbbtPpNcZiyKpU6jVY0eRSnqlHefcQWglxbaI7TKh5inEsjIKsBSh3IpM2AgqUl6MFK5UQ4nn+/V6qjEUMCUwB8HU/fowsRz/oEoqKys5ju45crWDW5wMFg7V3PtzDsKqVSxGrrVS6FIoz9NZlxluwHVylO+c2XShtQWhQQspIVxwkjjWvQNlLyjUWgoXbkWmPxGrrCqfGktKaimcB8labOQCk9uwxz240U3zhDwP8ACWODkHzU/fq1U6IpRUZDBPrl1P36GfeGxhkgJCXNuY2y/wAIgbbo2Qns2faFPplNgW0mHY1UolWqXmNR2orrrUQpS6oHKm1LZeClDOMqPc84aGt1zfLaCLIsGnWU9CplTaCYkmK+46wI7YCmwxnpjdX0VKKSVHHSPUkpq6XUYj0WUqHIjPoLbrTy0KQtBGCkgnkEHSYtHbOwLAfmSLaoVFoUiYkIfegNttKWkHITkfmg+nbR5gdYJVAAsGWWDpe/6LbNu17jm+kIfeXb25LquW55VIpvyuPM2+qNCZUp5tHVNedQUNnqOQOkElR9n7dcS+tjJVSW61SKFBjx3NuptvowGm0/LVlv5OjHf2SlZC8YTkkHnRBJnwwT1SGFZPOXE/frxqEQD2ZTIOcnDqOf79ALIiRNoJEwqJ1VA4Vmz7wkV2zbtg2vW6O3Gor1JfoVIXShMgu+YVdaRJC2C26DhRQpK8AZyOB2NpNln7VvahVGoUTMOkWsmFGXPkR5b8SUqUp5TaVoSkZCVcKSlKRnpGRp91VGIvvJYJ/pU/fqiKhDQP8AjLGP6VH36BmEwlNBJTM7zMSXdnDbfKB8tLZKq25ZW1zcW3IEO5KPW5dTnvFTQUgOR5yR5i0nqWlS3o4UEkkjH8XhNQtrdw7gdjyarQqgzJZtCsUZ8znaa0wqXIbbCGozUbp6WCpJwpw555A+kSocnQnCCZDBIORl1PB9/fVTUYp4Mlj+1T9+kheUaQnybJyhOYgBrONm+Xvhpr/sWv1rYqg23TI6X6xCVRvMbU4lASIzzK3lBRODgNqHHf00hrg2Duh+qbjsMoZmW21R6wbQhFaQROqbRMkHnCAlzrSkqwAmQvnGcEl8vg5z57HVjGfNT9+vfLoIB/Lsf2qfv0AuzQubQSZpBUdgNdg/xL9QOEDBdmz15Jqt2MJo9Xq9PuimwYqzR5lMZba8uMhlbD65TS3UJSpKnErYzyewVlRzXLtndNLg7nW6zt83fZuhsqp9elS44DYMZLaWpKnFBwFop9gtpIOc+wSdE4ipRB/8yyP86n79U+cYnP8AhDJz/wDqJ+/Su8e0M+TJN2WbvuN3fUHj6toGKr7I3ZMp1VJorFQ8tu1XzTZMptKKuYCVmTGc7gDPTjqBQVBPpkhUVO1Lgu+4LdqkSxE2izDkVhciM4/F81wuwAyy8ssqUnqUv2OFKISgZOONPoZ8NWQZDJBGMeant7u+qfL4SRhMhgDtjzU/fos7l4X5OkD0Tw4bKzddeEDpQ9g6tSbY2lp0GjxaNPpFEqcCpS4pQgxXJEQoSrqScrBdIJ6c8+0e2k5bdu1/ayl29cNzW1cLCLCokhtttubTTFmSFNhpMaMiMwH3kPKIVl7p6VAEgnJ0VxqEHsH44HfHmp7/AKdUXUYagnEhg4Oceajn+/QzmEjDpSDmlqII0vawAFv8oPWGw3GtKvXDftiVuLB626fTawia35yfybsiO0lpABIKsrQoZ7ADnHGkXZGwj1El7HmXa1PjotmmzUVfpQypLTzrKegepWevqORkAknPOiEVUIR6VGQx1J7HzU/fq75xhq5VJYPp/Cp+/R57NEhdFImLzruSQfZl/hHjAmw7Rqdh3htbDkWW3cU+mMXPLRRmHWQuPHeqDSm3mS4oNdfQ4n2SoYSpQ7jGu9Z+x9ZVcVqTaza9OjUcXHV687Qytp5qjoeaaSw2E/RUoqS4tXlgpSpxRHYHT9yaPQZ1zQ6++plVWhR3YkeQJABQy4pCnEYCsEKLaCc/xRrsiowk9pLA/wA6n79EV8Iiow2WFEqVZwwtsEi+59HpAv1baS7XaFcllsWYxMqVXr5qrF/qkxylhKnw6mQsE+eJDKQEJQlPSeMKA40r6PtFXIe9i0LiMI23i1Vy7YucdSqo6yWVMeXnIShSlPhWAOtXqRw+HzjEB/4yyfrdT9+rfl0DrJ86Pk8n8qnn+/QMxxpDqcPkpY5iWZrjZ7W1F7vc2gdtl9j6tRq/Zbtz29EMCk2rKpriX1sPoZkuzVOFtKec9TRGSOMce/Sf29sa4duJdvqqlo067ZbVnRqRLpb9Whpeowacc6lkOHHyVwHKloKjlJHSoAaKs1CCMYkMD1/hU/fpIXhtvYV/zGZdyUOi1ySwgIacnttulCc56QSfo55x20M/GGDhstCECSbp0vyAvYvpuIafbK25l1eCV6j0dhtyfU6HU4sONGUEslTrz4QG1KAHRyOlRwCnB9ddK4Px7v3b6JbL+28y3nYsukPIlS6rEdQRHmxnHCA24SCENrP2Y7kDT3w5FPgRmYsZ2KzGZQlttttaEpSkDASADwAONZlVGF6SGBzn+FT9+iKn0iQKFORKCvRISdLge0+www0fZqvM7yOR2UNNbdtVCTdkVzrSpXzs815Xl+X36G3C7ISePacHPGk7tptDddGnWZRazSq95dtS5M35zan0tmnOOKQ57TZbZ+VuecV4WlzpxklSlYGSZTUYqD/xpgD+lR9+rvnCGRzIZI/pU/fpXeE6wjybIzBeY6k62uQW6WDQxXh7sa6LJrzkB23ZVEs2NTG40VirSIMmWw8lwny2H44C1xkpUcF728845On+HC8Z41qCowkK9l+OCogcOpyT2HrrdT7fIxoipzHRpZKaeX3aS45xen6PfV/rqwAhPYau5z2GkxJjC6fyZKTzoZvG8stW3aKQDhU94nCiOfK+HfRNu4DZ50Mvjk5t2z8f9fe/2WudiIelX99xFex9/Jk7oPeIEsuAKwVq/XV9+vOu9JwHSPrcVq0pHVknGNOjt5tRTZViT79u6RJbtyC4W40KHhD9SdzjBWrhKArKeBk4UcjAzRZctc5WVH/Q4xi1PTzaqZkl9SdgBqT0/wCoa/zglQSXFkn3LUR/p1VRKuziv11acKgTLAu6qqpVRtpFniQ06mLVINUfWGFhJUhLqXStKgojHUAnH28IigUKtXQVsUaiy6s+2gLcRBYW55f84gYT/WI0eRTDKXfhy5EAwcynUMvdKC8zgMDqNmIB8PjGkHPbSnrVk9vbV9+qJcKyfyqjj+Wr79LCy6H8h3GoFGuOgrV8rnsxpFPnpcZKAtYSV8KSrI9D2+vXe8S9uUmyN0p9Po8JmmUxmFHcCEHCQSOTyTknjSu7V3RmvoW5wYpJgplVJIZKgkjdyH4NtDYeaerHmK/XV9+sh6vYT5pJUCR0rUf9+uxJsC5oVMFTl2xWItLUkKTKkwVoT0nso8eyPiccc6dqJY1CqvhhcuKHbTKbpdmIgtvU8vPuuEPpSOlBUolRTkkAY+HGhLkrmFQFmD35cIck0E+epafRKUlTEagcLQxnUpPdxX66vv1i6llfDisfz1a61YtetW8+hqs0uo0pbpIa+XR1NlzH8XIAP2azMWJcrwhlNAqyflrnkxQqE4gvrwSQlKk5OAMkjtppluRuOUQ+6mAlJSXGzcfVHI6lBOfMV+urVUqUpOfMV+ur79dKFZtwVWryKTCo9RnVWMSH4bEVa1s4OPbwMI57dWM6tlW5WqfVG6Q7RKmmsOY6KcqIsPrJGQEoxlXHu/3aGVbP8IISprZiks7ab8OvKOcFFJGXFfrq1RThcUelToHqSpQH+nTg7l7NXFt7RaPJfgzpq100yp7jUdSo0B0uAJZUsDGcEDk8nONbF+WzaNL2ttufRaXcMC4XnENT5FQhutNuuBs9acLACldX0Qj83vzp5VPMRmzliA7GJq6CdLz975pQAWIuX4WhuQpQ7OK/XV9+veaRnLi/11ffrpv2jX2GqetVBqjZmrLMRpVPeS7JWACQlBTk4BzkDWtX6DVbUfW1W6bJpTxR5iW5bSmzj38jkfEdtMMoBzpEJUuaPOKS3SNVTildnFfrq1RlRJOXFfrq13Iu311TaEzVmLbrTtMW2HESRAdLawTgEDpzj49tcubS6jRphiVKBKpckJSsszWlNKSlQyCUqAIz8dKUhSQ8GqVNQMy0kDpxjB0qyT5ih9a1ffqwFWeHFfrq+/To7K7OQ92q0Yz11x4JDJkLpsJpTsstBXT1KUoBtGT8VH4aSNvWJUbqvwWrRh1SVS346HH1eyhttSsuLwPRKT27nA9dLEmcUpW1lWGnKJAoqju5czLaYWSzOTb5wmlOHOPNJPu8xX36uQtZPLisfz1aeWLslbtyXVXLMt+v1N+66S0pfnTm2kwpi0KAdQ2lPtowSE5UVcnSN202krG5N6OUBh5NPTGSpVQlOpKhEQDg8epJBAHHvJ0Zp5qSE6vYb3G0LXQ1KVIlpDlRIDMbjUer7dIRheHIDpJ+DijqnmnOfMX+urTqxNpaBe1CuR+x6nVJU631Bb0WpobJmsgq/KtFGOkHpJCTkngdzpqipHQSeElWM+7nRKlrlM+h0PGGZ1NNkMVmytCGYtYt0MZz1DALiufctX36wqUUrHtufWFK+/T70fbSzb02Oq1yUG2+u6aQkolQvnKQ4lsp5LqElXJ6PaSDxpBW9DtumbWVCvVqhMVGcqYIFLkv1B5vz1dHW+tbaSAUtp6cY7qUBp406kMSoMQ73ZvZEqZh8yWEkrTlUkqBuzDj5tjt1tqRCIUs8ZcV+ur79WZUR/CKx/PV9+u4/Y9zwaMaw9bNYRSVJ60y3oTiUdPvPs5A5GCQBrToFBqt11J6FQqXOrEppsLW1BZU4UA9ipQBCR7s4zqMUrBZj7I55lTnCSkudLa9LRoJUo5/KK/XV9+qdRx/CK/XVrdl0CqUqpop9Qp82DOVj/Bno6g/kngBGMq+wa3kWDc78yLEZt+rqlS2lPMMGC4l1aEqCVKCSnISCRyeNDKt2EGJU1RYJJa2m/sjhjqB9pxRHp7atULis/wiv11a7NFsq47mVKFHodTq/wAmV0PKjRFKDZHcKV2Chg+z31zp1KlUmY/EnMuw5jK+hyM+2W3EcZ9pJ5H26IhYTmIsYCpM1CRMUCEndre2N20JC2r0tkkqX/jaHjLiuPy6PjqTmOCAv+dqMa1Rm87Y5/ytD/26NSdxyMuAn87/AHas+C6LPSNK7Hk5J3Ue4xcVhIOTrwcBOqKCSDzqgRg6s7Roo5wyH78CwVZHVWe//wBP/wDXTMeJTeq3d1aZQolG+WKcgSHX3VTGPKGCjA6eTk50wiW1BGSpY/rap378n3nvqhTsSqJ6DLWzHlGI1naOtrZCqeYAyuAbd4yKUFqTzgZ92iJrTia/4KKamE4lwUuS2mYhPdvoeUCT9fWg/wBbQ5jg8ZSPeO40rLL3KrlgvylUt2PIhTEeVLps5oORpCPULT/vHOo9NNTKKgvRQI6RzsOqpdOZiZvorSUk8Ha/hCep0CVWKsxS4DHyqfIcU3HZx9NQQVnn3YBP2aIm4KbbloeFezWpMeqrpVUfRIqEiiS0xVvPqCldTylJPUCUhP2J9w01VP3Vi267Mk2tZdCtypyGlR11FHmyHkIUMKDXmHDeRxwDxrcsHfOr2FaX4srp9OuC3Rny6fUklYaBOekK92ecY76ep1SZWZKlOSCHZwNNiHPO0TMPm0tIFpWtytJD5SQLhrEAl7vbg0d2pbqQN0dxNr49NpkiCaLLixfPky0yHX2/MQE9akjkgAk59VE6deqUGm3F40kIqLSH0QaUiUy0sZBeShPSo+/AUToend1HJt00WtOW3RI8akZXBpEJkx4zTnUFBw9PtLVkDuedZrq3mrFx3zCu9tiPRrhidB+UwAopdSlOAlSVEgjHp66kpq5dzMOY5gdNW9TRPl4rJAKpys57xCvRZwkNozdOl20hxFbz25t5ujeU2VRK9UaxOcdp8xip1dtcZSArghroGBgAJH8U41vWrU5dF8FNTlU2U7SpCJzvluR3ChxI+VJ6glQ5GR1D6jjSIr/iMqtxpTKXa9stVwo6FVtcHzJI+KQrhJweCc41xbc3gqdv2N+J66XSqpbSluqkQpjSwZBcc8zqKwcpUkj2cfD3aMVaErUM7ghTWZiW1geU5SZix3zpKVhLJysVNq1zzPsd4dSVWJF/+DGZVq3KMio0qQsRJjiip1Zae6UZUeSopOCfUjXXv++7gtbw87b1mlVFbdXdCErnrQl13p8pSjysdz0gH3jI0w907nVC5bbpdsxYES37Vpyh5FHpxPlqA9XVH2lk5Jz6ZJ7866F2bxSrpsim2rJt+lMUmmYTDDC3QtghBSCCfpdyee+iNWllJCi+UB73I3+94WvFZQQtKVnN3aUA3cqBd+XI6x3kyrkvvZ+tVGqPQbepjdWNRnXrOmKbXMkBHlpbSy2B14JSgYIA6QByCdLLxYuL8vbKqNSfOlPNeUJTGULdHU0eoHvg9RIHxOm2tffOr2rt6u0F0qj1qlhS1sfOMfzPJUVFfUE/RVhRKhnsTqzcfe+sbo0Km0+pUukMPQEoKZzLShIJBB9k5wgEgEgD00lU+V3CklTqIG24L9PXrxMMza6lNCuUJhMxSU6g+kFOeXrZ+Jhw/GpUXoVz26hmS82ldJUVBLh6c+aMHHv+Os29c6bO8Mu2Up59b0xTjTyn1klYPkOYV1Hnq+Om33B3qm7l02HHq9u0JyfGZEYVPy1+eWsgqSgk4R1Y57nv21S695X7ssuBasy3aU3S6ctr5GlpbnU0lKSkpz69SSQf52fTS11MpS5ykqsoBtdbcodqMRp5s2rmJmWmJATY6uOWzQ7O+V63HbGwG3FSpVXlU6pSYKBImIWfOVmOhZy53A6gCcd8DWHxMTYwgbP1itdE5CCh6d1JyXkdLa1gn1BPOPXTWXtvC/f1oU63Z9uUpqm0pCERA064FtoCQkpBzzlIwddqpboyt5a3Z9tzoNFoIh1FhuHU0BS0RUJxlJSo9KwQkAA4GfXRrqUzAtAU+YJA11DQ7PxCXUmbKQsnOJYSLtmBD8vgeUO5Wqm3RPEaxfUy6KdTrPTRklxD88NvJBa9lkxj7WSVpWBjtn10Ll81lm4bxrtSjLeVFlTXX2EvOFZS2VnoGT6BOAPcABoratdFw1PceXDqWyDNTifK/IFbdQ37bPV0h9Tqk9I9gZx1cdvTQ7b6R7Wpu50+LaSGDSEpQFfJVdTAexlYQr1APu4znQrw6CUm2Yu4IL+sXFtn6wMbTmlFaFOnOSQQoFyNnFwG2dn1hwvBmP8Aheq2Rj/FBH/5U694Y340TxH3CmSrodlMT0Mg9yoSQo4+PShX6DpAba7vPbTynZtJoFNk1Z5ssu1GUpxbi2yrqCcJOBg64Em9HDdTFw0inx7cnNOmQkwXFEB4qKlOYXzz1EEdsHGmJVQiVLlXcpJJF9/V9+cQJGISaeTSsXVLWVEX0LaW1+94ePYyI8nxX1lKk4W2upl3AIwPOSP9JGlzsbUqXN3W3q+byFuy5Kno6knhSAlSVFPw6wdMjJ36qSZlZqlOoNHotyVdkMTq5CSvzlp9S2FHpQpX5yhn3jkA6Rdm3hVbBr8Ss0SQmLMZyjpUOttxCvpIWPzkn9OnEVaJGUDzgFEn1ht9xEiTikijXLSk5gFqUTyUMrB9wLnnoYenwQOGNdt4PPqDURinNF5ZHSEkLJyc+7Cufr0wtRfafkPKZA8tTzi0gDA6SrIH6NLSpbvyHrfrdGolBplqRqy4XKqumLcW5NJz7PUv6COT7Kf4xHrpAFSirtqFPmJVKRJSXyvfqY41XUS1U0mllnNkzEnT0i9n6Q7nheu6Xb+7ESnNgOwq0fkctpXZfskoWfiOR8QdL6JbNFPikotkfIURrctqG8/AhrPUhby/yy1qz3PUofY2kaYaxLtVYtyR66xT4s6dEPXG+VFfS2vBHXhP0jgnvrsXRupUrnv5i8G40akVuOtDvmwlKwtQSEg+18ByOxzp6TPSiSlCrkKduW49ZDxNpq6VKpJctdymYCzfmWJD8yAW4gQ6Nf3lt3bTe+86lLotfqVbdLlOfiTquj5ItkrHSUNqTwkpSnpHPBPv0i4LFVrexT6x822XbEOsLnruqdNWhcl0rPS0hpGC4U5CAokfR4xzrauHxK1OvtsyZVpWy5XG2+gVhcTzX2/cUJVwFDuCcge7XOtbf6rW5YX4pKolHq0EErYdqkculhSlFX0Poq6ScpPp8dPKnS1rIUvzTm2a5bXfq3tiWutppk5WeaTLIWQyGuprHe+5DaWNzC98YDyoNP27qUV//GIp7uKkySl1WEskKCu4ySSPrOlT4ldz7p2/dstdv1AQXZcBSn3iyhxTqkhGEkqB49sn6+fTTLX/AL4VHcum0aFXKFR32oHsOONpWl2QkYynqH0EKwkkJHOO41rbibwTtyIdPRU6HSoj9Oa8qLKhFwONoyMpAJIP0RjOnJtWgmapCyCrK2ouNYeqcVlKVVLkTCCvJl1Fwz/d79Iczb6qWnudtdTtva/V5VqVwyTPizGSWvlq1qKg8knhRUVHhXc8g6bHfOg3BQtyJbNySGqhUjHZUme0np+UMpT0IWR/GITg/Ea1qTuNGYpdBhVe0qLc7lCGKZMqC3mnmU9fWlK+jhxIPISe2uPfN61bcK6ZVcrL6HZjyUoSllPS222n6KEj0HPrye+ok2ciZIA1UG0fRt9iRsRHKqquRPo0oN1jKLOLAH0tiQSwI24Rz7dnM064qVNk5LEObHkrCRklKHUqOPjgaM1vxgWD7SkqrOVHPSIA/a0EB5JyONeQnpVkKUPgDxpFPWzqVxLa/GGsPxmpwwKEgDzm1D6Qb6vGFYSc5XWv/Dx+1rbpniztGteYmmU25KmtpKVOiJTOsoCurpKsK4z0q7+7QSUeiT7hq8OkUyGufVZ7gbjMdeOr3lXuSByVegGpAtltqKftLabdOYJlz3/y06apGFSHcd/glI4A931nXboqusrVkOAkalvDWLzg2KYni0wjzUpTqW32Av8Af1wF+721M7am6pFPeUuTS3ip2BOIyHGx+YfctHYj6j2Om+fcaYSVrWEIHdSjgDTw+IneVW59zCHTXcW5S1qTGX0gKkOdlvH1xxhI93Prpnyyh0dCwFpPcKGdcCf3KJyhL9F/u3wjPcSTTy6uYmluh7fZy4RzxcFMKT/hjXHH0teTcFNAx8sb/W0nq/Y2Q67T0IR0nrW0BkEfDSPVGDail1hKFj80nn9GrFS4ZR1kvNKmHpZxHLBs0Ol+MFMTgfLGgD71aVVs2RcN6UtNRt6hT65AU4tr5RBbC0dacdQzkcjI0P4Q2sfwSRz3GpGPwexH7gT6QOkCtzBx6+y3qQvApKQ4WfCLBguGoxKp7hamDE2gfhs3f/8A2Irf9gn9rVidndwCf+RFbx/Qj9rUjyeon6R1kDZx9LUfyLKf0zF2+p1O9pqvYIjfTs5uD1HNkVv+xH7WvJ2d3BWrmx63j+gH7WpIfLOfpaxp6grudKGCy2ss+ELHY+mb8arwiOVOzl/9WPxIrX1+Sn9rVqtmr/Wf+RFb/sR+1qQ+tVmDQYTsyfUI8CO2MrekuhCB9p9dJ+w91LZ3M+cnLYrLNYYpsj5LKfYz5aXenOEkj2vrGi8iIZ85hk9k6MKCDPLnazwCJ2bv9KcfiPWv7BP7WqHZrcAjP4kVr6vJT+1o7753UoFgTabT6nOWqq1TrEGmQ2FyZUnpGVFLaBnAAOVHA41uWRf9A3Gt5FZtuqs1SnqUUF1okFChwUqSRlKge4I0DgktnzmEDspRZ+7FQc3Cz+yAD/cb3AKf+Q9b+ryB+1r37jW4JOTY9bz/AEI/a0c1X3ssuhXjSrUkXFFXcdSkCMxT45LznXgk9QTwgDHqdKusVmJQKVNqlRlIi06EwuTIfWDhptCSpSz8AEk6HkSWNVGHB2To1BQE8210t14RHedm9wDjNj1v+wT+1qv7jV/kY/Eitgf0Cf2tGDafit2tvy54Fv0G7G6hVpuQwwmI8jqISVEZUgAEAE6dptaVp6g4Ok8g+h0ZwWWB6RhErsrQzx/RVBV0Y+6I5VbObhut+WqzK75ffoKPZP2dWrRszf8Anix62PTAZGP9bUjymxj6X6NN7eO+FpWDMlRqtUnkfIun5wdjxXHmoHWAUF9aQQ3kHODk9veMgYLL/TMOzOylFKGaZPI6tATDZm/1cfiTWh/mU/taxObNbgf9h62f8wn9rUiVIrUKvU2LUabMbnQZbSHmX2VdSHEKHsqSfUHSArHiNsGhXFMo8quErgSERJ81pha4cB9eOhp98DoQsk4wTweDjQGCIOijDEzsrQy0hS6ggHpAXDZvcApwbHrQ/wAwn9rVRsxf3/Yit/2Kf2tSKu1CNHiqkuymmY6B1KeccCUJT7+o8Y5HOkpZm7tqbi1WrwrbrCKu5SXENTHIyVFtC1AkJCiMK7enbReRZZ/PMOHsnRghJnFzppAJfuNX+lRxZFb/ALFP7Wr/ANxq/wAnJsit/wBiP2tHTuVu/aOzsOFLvGuNUaPOcUzGUttay4tKSpQwgE8AZ1TbLeW0N4o0+RaVZ+dmITiWX1hpbQQtSeoJ9sDJxzpXkVAD5i0F9VaMTO6785uFn9kAx+4xfxBP4k1vP9Cn9rVE7NX92/Eitf2Kf2tSPhs/xteDZ59rSfIsv9Mw79Tqcf2qvCI31bM38FD/ANiK0fqZT+1rytnNwCR/7EVv+xH7WpIfLPHtat8s/wAbQ8iyv0zBfU6mP9qr2CI5k7MX4kZNl1lJ458gftaQlYnMUOqS6bUHUxZ0R1TL8dw4W2tJwUqHoRqVJIIWnKj3HGohd90IO+e4SlNpVm4J4wf6dfOnJeBSlG6z4RXMbwOVhEtEyWsqzFrtw5R3RcVM5zMb/W1abhpn/XGh/W01KmWeT5aQPeTrp0i2pdYkNBppLLAIK3cZHT8PedOTMFpZKSuZNIA6RTjbeHJj1KFNWW2ZCHHO/QDzj3620+znhSsfmoT1KJ9AB6k9gPfrn0S3IdEYUGWkF1Ssl0/SI+v/AHa7EKXIp81mTFfLEiO4l9pzGehaeUq+w6qM4ygsiUTl56wIM/wu7JHb6j/P9cZH4zVFv+DV7RgxzylrP8Y8FRH1emn8SEjjTXbEbwxt2LXQ+6tDVciEN1CNjGF44Wj3oV3B+sadDI9+r3SJlJkJ7n0fv4xv+FoppdGhNL6De3i/Pj7IivwVA55z3ONWEFKsDOtgDg6r0+1rPOUefQWtGDpBGSnI92ca5Vat2JWGyvpS1L7JXjHHuJ13Up1kIAOnZU5chYXLLEQM0MzVaTKoclTUplSB1eypPKCPgdSFfg9x/wAAj/8A37M/1WtCu/To0uHID7SXk9BV0r5GfforfwfiQnYuYB2Fem/6rer3Q4ia6Wc6WUG9cXbskf8AyH+U/CCcSMemqY78HV4Hx1XHfk66EbFGMD2ux14DnsdZAPa7nXsaECNObT4tQQGpUZmSznPlvNpWnPvwR3+OhY8Aii9QdxwpRIFzPYzjge17hp/93a3Otvbe4arTZBiz4sVxxl4ISspUOxwoEH7RoUfAZWprV2XPSUPlNPklyoPM9KT1yCoZX1EZHc8AgfDS0hwRFXrqqXLxOmlEX87xDQ4+4dn3ha3ixoO5FPt+bdlvSKSaQ+3TVtl+Eok4UErUkdJOCTkAdSs+meP4KVSanem81ZjRXYFvSq+W4jAWlTYdSpRcCSklJ6QpKSU5BxwdLfxbXXV7csalRaXPegNVaoMQJimD0rcYcIStAWPaRkEjqQQoehGncsqzaNY1vxaHQYDdMpMFIajxWc9KE4yck5KiSSSpRJJJJJOgTaHJVOFVxyGyCVF+KwRblb7IGbfqFHieL3YryGmo/W5IcX5TYSVqLgGTgDJ+J0Qe6sBFW2zuWmOVOJRRPgOQkz55ww0pxPlpKs4yMqHGgu8QV5Vj99DDmGZmRbj/AJdLV5aP8GSognjGFc/xs6KzfOjwrs8P9XTVo6ZiUU9qoJCiU4faKHG18EdlpBx2PYggkaWoMwMRqeqQpVYkDQk/6W19UNfbW516bY72W1ZG4dJtqe1cnWKXcFvw/IKVhJPSpByeQkg9vTuDogrquSTasaO81Q6rcBcd8ss0ttDimhjPUoKUnj6tCv4b6vM3g36m3Bd7xrVVtykNilOuJDaIvm/whS2gJRkgkdRTnHroySlK2/aSCO4B9NEoZSAYl4PNVVU65stRyknK+obj8NYT9oXXJutiUuTb1UoHku+WlFWbQhbo6c9SQlR4zxpod+6VR7HtS6qfbNCNRvrcVXydqlMKU4Zj/SlC31pJw222gAqc4A4yedP2lwqUEj2R0lXHvzqMneu/rmR4hr2dZuKqxFs1RdPaMSa4wW47ZPQ0noUMJHfA4JJJ5JOhLSVmxhjG6wUFMnvBmJs/AF3bm1vHlB57XWLO2h2IpVsMvmZVKLR1Nh7GQqQEKUekeoCjgfVoWNlY6Kn+D93HkTz5siTKnypKniOpb35JXt/yipI76IjwezJVT8P1tyZ0yVPlKVIKpEt9bziz5qu6lEk/adDrulBaoO+1S2spwVCsC5K1Al1WisrIRJdfIU6evPWgKUhJKUKSnjtjjSh5qimIlbMCaeTUJDJKSkD9pNvdeCY8Mbz9xeHaw3Ku2t9xymtp6JYCytsHCCrI5ygJOmv8ISPI3g38Z6kKQmvoKAhHQlI9rAA+Gn9uuQu0bBnLo/RANPgrEZLbaelvoThOEkY492MaD3wdXVVF723C2qUVJrnXNqGUJ/LvDOFdvZ7nhOB8NIDFKjtEqpmJpqqjpjc3D/5WgkN9LSuO667a7lm1i24lw01uW+iBcLPyhMltaUoJDY5ABwCse8D11xvC9u/N3EVdtv3BbtPt66rWmpiVFFMSn5O8o9SetOOxCm1jGT2BBwdJnxZ1ybt1dlqXjbrqabci6fNpyp4aQ4TGAQ6G+lYUnHXznGfjjOlH4LaBBY2gauMNKXXLjkvz6rOdcU47LfLq09aion0A4GB3450ohkPDsuaV4kZaLEOVcCGADcDo+zcYfzHwOvAd+DrIB8deA78nTMWWLMduDqgHwOsuO3J1THfk6ECMKjhxAx66iG32T175bgJwoqNwzwAkZJ/Lr1LyvlxP1j/TqMS76dGk71blPONJU83cE/ocx7Sfy6+2mZ1T9DkqnEOzeJjP+2NqaV1+ENpQLJU60l6qNBthZ4aJ9tQ/lD00tWmWmGkNtNhKEDCQkYAH1a2y2GyUp4A9NU6dUSqrZ1WvNMNuG0ZPms0axUR6HVUkqPY62CkY17pGdQSXg8w4R29v74qu3F2Qa7SVjzWCUvMLJCH2T9JtQ9cjsfQ4OpDLCvel7g2xCrlLcUqJJRnpXwttX5zah6KSeCNRtNpHUPioD7NED4SJkli87ppSZT/zd8mbkiN5hCQ71dPWMdjjg+/Az2Gu3hdYqXNEk3CvAxcuzuLTKScKUh0L8C2o+P3f/9k="/>
          <p:cNvSpPr>
            <a:spLocks noChangeAspect="1" noChangeArrowheads="1"/>
          </p:cNvSpPr>
          <p:nvPr/>
        </p:nvSpPr>
        <p:spPr bwMode="auto">
          <a:xfrm>
            <a:off x="215900" y="-700088"/>
            <a:ext cx="28765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acponline.org/medical_students/impact/acp-centennial-logo-stack-r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31" y="837127"/>
            <a:ext cx="7343547" cy="441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57686" y="3772135"/>
            <a:ext cx="8161573" cy="18288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Small Group Discussion:  Developing an Improvement Plan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800" b="0" i="1" dirty="0" smtClean="0"/>
              <a:t/>
            </a:r>
            <a:br>
              <a:rPr lang="en-US" sz="2800" b="0" i="1" dirty="0" smtClean="0"/>
            </a:br>
            <a:r>
              <a:rPr lang="en-US" sz="2800" b="0" i="1" dirty="0" smtClean="0"/>
              <a:t>Laura Lee Hall, PhD</a:t>
            </a:r>
            <a:br>
              <a:rPr lang="en-US" sz="2800" b="0" i="1" dirty="0" smtClean="0"/>
            </a:br>
            <a:r>
              <a:rPr lang="es-ES" sz="2600" b="0" i="1" dirty="0"/>
              <a:t/>
            </a:r>
            <a:br>
              <a:rPr lang="es-ES" sz="2600" b="0" i="1" dirty="0"/>
            </a:br>
            <a:r>
              <a:rPr lang="es-ES" sz="2600" b="0" dirty="0" err="1"/>
              <a:t>February</a:t>
            </a:r>
            <a:r>
              <a:rPr lang="es-ES" sz="2600" b="0" dirty="0"/>
              <a:t> </a:t>
            </a:r>
            <a:r>
              <a:rPr lang="es-ES" sz="2600" b="0" dirty="0" smtClean="0"/>
              <a:t>26 – 28, </a:t>
            </a:r>
            <a:r>
              <a:rPr lang="es-ES" sz="2600" b="0" dirty="0"/>
              <a:t>2016</a:t>
            </a:r>
            <a:br>
              <a:rPr lang="es-ES" sz="2600" b="0" dirty="0"/>
            </a:br>
            <a:r>
              <a:rPr lang="es-ES" sz="2600" b="0" i="1" dirty="0"/>
              <a:t>I </a:t>
            </a:r>
            <a:r>
              <a:rPr lang="es-ES" sz="2600" b="0" i="1" dirty="0" err="1"/>
              <a:t>Raise</a:t>
            </a:r>
            <a:r>
              <a:rPr lang="es-ES" sz="2600" b="0" i="1" dirty="0"/>
              <a:t> </a:t>
            </a:r>
            <a:r>
              <a:rPr lang="es-ES" sz="2600" b="0" i="1" dirty="0" err="1"/>
              <a:t>the</a:t>
            </a:r>
            <a:r>
              <a:rPr lang="es-ES" sz="2600" b="0" i="1" dirty="0"/>
              <a:t> </a:t>
            </a:r>
            <a:r>
              <a:rPr lang="es-ES" sz="2600" b="0" i="1" dirty="0" err="1"/>
              <a:t>Rates</a:t>
            </a:r>
            <a:r>
              <a:rPr lang="es-ES" sz="2600" b="0" i="1" dirty="0"/>
              <a:t> </a:t>
            </a:r>
            <a:r>
              <a:rPr lang="es-ES" sz="2600" b="0" dirty="0" err="1"/>
              <a:t>Champion</a:t>
            </a:r>
            <a:r>
              <a:rPr lang="es-ES" sz="2600" b="0" dirty="0"/>
              <a:t> Training</a:t>
            </a:r>
            <a:r>
              <a:rPr lang="es-ES" sz="2600" b="0" i="1" dirty="0"/>
              <a:t/>
            </a:r>
            <a:br>
              <a:rPr lang="es-ES" sz="2600" b="0" i="1" dirty="0"/>
            </a:br>
            <a:endParaRPr lang="en-US" altLang="en-US" sz="2600" b="0" i="1" dirty="0"/>
          </a:p>
        </p:txBody>
      </p:sp>
    </p:spTree>
    <p:extLst>
      <p:ext uri="{BB962C8B-B14F-4D97-AF65-F5344CB8AC3E}">
        <p14:creationId xmlns:p14="http://schemas.microsoft.com/office/powerpoint/2010/main" val="5816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Overview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/>
              <a:t>Worksheet </a:t>
            </a:r>
            <a:r>
              <a:rPr lang="en-US" sz="2800" dirty="0" smtClean="0"/>
              <a:t>is located in </a:t>
            </a:r>
            <a:r>
              <a:rPr lang="en-US" sz="2800" b="1" dirty="0"/>
              <a:t>Day Two </a:t>
            </a:r>
            <a:r>
              <a:rPr lang="en-US" sz="2800" dirty="0" smtClean="0"/>
              <a:t>tab 3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7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Things to Consider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324" y="1581475"/>
            <a:ext cx="8440743" cy="4175613"/>
          </a:xfrm>
        </p:spPr>
        <p:txBody>
          <a:bodyPr/>
          <a:lstStyle/>
          <a:p>
            <a:r>
              <a:rPr lang="en-US" sz="2800" dirty="0" smtClean="0"/>
              <a:t>Work on a plan today that is for YOUR practice, using your data and interests</a:t>
            </a:r>
          </a:p>
          <a:p>
            <a:r>
              <a:rPr lang="en-US" sz="2800" dirty="0" smtClean="0"/>
              <a:t>BE SPECIFIC:  set numerical goal and set timeframe</a:t>
            </a:r>
          </a:p>
          <a:p>
            <a:r>
              <a:rPr lang="en-US" sz="2800" dirty="0" smtClean="0"/>
              <a:t>BE REALISTIC:  set realistic goals</a:t>
            </a:r>
          </a:p>
          <a:p>
            <a:r>
              <a:rPr lang="en-US" sz="2800" dirty="0" smtClean="0"/>
              <a:t>Start small</a:t>
            </a:r>
          </a:p>
          <a:p>
            <a:r>
              <a:rPr lang="en-US" sz="2800" dirty="0" smtClean="0"/>
              <a:t>Integrate into practice workflow</a:t>
            </a:r>
          </a:p>
          <a:p>
            <a:r>
              <a:rPr lang="en-US" sz="2800" dirty="0" smtClean="0"/>
              <a:t>Use your run charts to analyze and share progress</a:t>
            </a:r>
          </a:p>
          <a:p>
            <a:r>
              <a:rPr lang="en-US" sz="2800" dirty="0" smtClean="0"/>
              <a:t>Use ACP resources:  practice coaches, on-site support, webinars, print resources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3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45" y="228600"/>
            <a:ext cx="81534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Elements of Worksheet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637" y="1513368"/>
            <a:ext cx="8973277" cy="4175613"/>
          </a:xfrm>
        </p:spPr>
        <p:txBody>
          <a:bodyPr>
            <a:noAutofit/>
          </a:bodyPr>
          <a:lstStyle/>
          <a:p>
            <a:r>
              <a:rPr lang="en-US" sz="2400" dirty="0" smtClean="0"/>
              <a:t>Plan:  What do you want to focus on (e.g., increasing pneumococcal vaccination in high risk patients through patient education)?  </a:t>
            </a:r>
          </a:p>
          <a:p>
            <a:r>
              <a:rPr lang="en-US" sz="2400" dirty="0" smtClean="0"/>
              <a:t>Goal: What is your aim (e.g., increase pneumococcal vaccine awareness among all our patients over the next year)?  </a:t>
            </a:r>
          </a:p>
          <a:p>
            <a:r>
              <a:rPr lang="en-US" sz="2400" dirty="0" smtClean="0"/>
              <a:t>Prediction:  What will your intervention yield (e.g., 20% increase in pneumococcal immunization rates among high risk patients)?</a:t>
            </a:r>
          </a:p>
          <a:p>
            <a:r>
              <a:rPr lang="en-US" sz="2400" dirty="0" smtClean="0"/>
              <a:t>Team Leaders:  Who is going to spearhead the project (e.g., champion(s) trained here plus a nurse and front desk administrative staff person)?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885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Remember…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Videos</a:t>
            </a:r>
          </a:p>
          <a:p>
            <a:r>
              <a:rPr lang="en-US" dirty="0" smtClean="0"/>
              <a:t>Golf carts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86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45" y="228600"/>
            <a:ext cx="81534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Elements of Worksheet, continued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637" y="1513368"/>
            <a:ext cx="8973277" cy="4175613"/>
          </a:xfrm>
        </p:spPr>
        <p:txBody>
          <a:bodyPr>
            <a:noAutofit/>
          </a:bodyPr>
          <a:lstStyle/>
          <a:p>
            <a:r>
              <a:rPr lang="en-US" sz="2200" dirty="0" smtClean="0"/>
              <a:t>Tool/Resources:  ACP platform; patient education posters for waiting and exam rooms; patient hand-outs</a:t>
            </a:r>
          </a:p>
          <a:p>
            <a:r>
              <a:rPr lang="en-US" sz="2200" dirty="0" smtClean="0"/>
              <a:t>Steps:  Finalize plan in detail; communicate project to practice in meeting and in poster in staff room; place posters and begin hand-out of patient materials at check-out; review data monthly and share results with the practice in meetings and postings in staff room) </a:t>
            </a:r>
          </a:p>
          <a:p>
            <a:r>
              <a:rPr lang="en-US" sz="2200" dirty="0" smtClean="0"/>
              <a:t>What do you observe?  No change in first month.</a:t>
            </a:r>
          </a:p>
          <a:p>
            <a:r>
              <a:rPr lang="en-US" sz="2200" dirty="0" smtClean="0"/>
              <a:t>Study:  Did you meet your goal (e.g., no)?   What did you learn?  (e.g., discussion shows that the patient materials were distributed at check-out – so not an implementation problem)</a:t>
            </a:r>
          </a:p>
          <a:p>
            <a:r>
              <a:rPr lang="en-US" sz="2200" dirty="0" smtClean="0"/>
              <a:t>Act:  What did you conclude (e.g., may be better to distribute the materials at check-in)?  </a:t>
            </a:r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679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42" y="176981"/>
            <a:ext cx="5400368" cy="990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So Low, So Little Change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397" y="1312002"/>
            <a:ext cx="6466258" cy="507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312" y="6519726"/>
            <a:ext cx="2228265" cy="2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2014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1309" y="1589567"/>
            <a:ext cx="8159002" cy="41756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“Overall</a:t>
            </a:r>
            <a:r>
              <a:rPr lang="en-US" dirty="0"/>
              <a:t>, increases in adult vaccination coverage are needed. Although modest gains occurred in </a:t>
            </a:r>
            <a:r>
              <a:rPr lang="en-US" dirty="0" err="1"/>
              <a:t>Tdap</a:t>
            </a:r>
            <a:r>
              <a:rPr lang="en-US" dirty="0"/>
              <a:t> vaccination coverage among adults aged ≥19 years and herpes zoster vaccination coverage among adults aged ≥60 years, coverage for other vaccines and risk groups did not improve, and racial/ethnic disparities persisted for routinely recommended adult vaccines</a:t>
            </a:r>
            <a:r>
              <a:rPr lang="en-US" dirty="0" smtClean="0"/>
              <a:t>.” </a:t>
            </a:r>
            <a:endParaRPr lang="en-US" dirty="0"/>
          </a:p>
          <a:p>
            <a:pPr marL="0" indent="0">
              <a:buNone/>
            </a:pPr>
            <a:r>
              <a:rPr lang="en-US" sz="1400" dirty="0" smtClean="0"/>
              <a:t>Williams </a:t>
            </a:r>
            <a:r>
              <a:rPr lang="en-US" sz="1400" dirty="0"/>
              <a:t>WW, Lu P, O’Halloran A, et al. Surveillance of Vaccination Coverage Among Adult Populations — United States, 2014. MMWR </a:t>
            </a:r>
            <a:r>
              <a:rPr lang="en-US" sz="1400" dirty="0" err="1"/>
              <a:t>Surveill</a:t>
            </a:r>
            <a:r>
              <a:rPr lang="en-US" sz="1400" dirty="0"/>
              <a:t> </a:t>
            </a:r>
            <a:r>
              <a:rPr lang="en-US" sz="1400" dirty="0" err="1"/>
              <a:t>Summ</a:t>
            </a:r>
            <a:r>
              <a:rPr lang="en-US" sz="1400" dirty="0"/>
              <a:t> 2016;65:1–36. DOI: </a:t>
            </a:r>
            <a:r>
              <a:rPr lang="en-US" sz="1400" dirty="0">
                <a:hlinkClick r:id="rId2" tooltip="Link to External Web Site"/>
              </a:rPr>
              <a:t>http://dx.doi.org/10.15585/mmwr.ss6501a1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79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6-29 at 6.37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" y="122368"/>
            <a:ext cx="8580300" cy="876300"/>
          </a:xfrm>
          <a:prstGeom prst="rect">
            <a:avLst/>
          </a:prstGeom>
          <a:ln w="19050" cmpd="sng">
            <a:solidFill>
              <a:schemeClr val="accent2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2-06-29 at 6.37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97" y="6324112"/>
            <a:ext cx="4152900" cy="279400"/>
          </a:xfrm>
          <a:prstGeom prst="rect">
            <a:avLst/>
          </a:prstGeom>
          <a:ln>
            <a:solidFill>
              <a:srgbClr val="953735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12-06-29 at 6.36.0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/>
          <a:stretch/>
        </p:blipFill>
        <p:spPr>
          <a:xfrm>
            <a:off x="1031904" y="1142029"/>
            <a:ext cx="7082524" cy="4903421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155700" y="1898650"/>
            <a:ext cx="635000" cy="215900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175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768" y="199103"/>
            <a:ext cx="8153400" cy="990600"/>
          </a:xfrm>
        </p:spPr>
        <p:txBody>
          <a:bodyPr/>
          <a:lstStyle/>
          <a:p>
            <a:r>
              <a:rPr lang="en-US" dirty="0" smtClean="0"/>
              <a:t>ACP Quality Connect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 and sustain a learning community of empowered physicians and other health care professionals, patients and caregivers, to improve health, care delivery and outcomes. </a:t>
            </a:r>
          </a:p>
          <a:p>
            <a:pPr marL="0" lvl="1" indent="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QI network of internists and other physicians and their health care teams </a:t>
            </a:r>
          </a:p>
          <a:p>
            <a:pPr marL="0" lvl="1" indent="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Partner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state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chapters and health care systems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Highlight patient engagement as part of health care team</a:t>
            </a:r>
          </a:p>
          <a:p>
            <a:pPr marL="0" lvl="1" indent="0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value and joy to clinicians in everyday practice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452903" y="4067029"/>
            <a:ext cx="4097670" cy="24622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Calibri" panose="020F0502020204030204" pitchFamily="34" charset="0"/>
              </a:rPr>
              <a:t>Value = MOC, VBP/APM, MU, revenue, </a:t>
            </a:r>
            <a:r>
              <a:rPr lang="en-US" sz="2200" b="1" dirty="0">
                <a:latin typeface="Calibri" panose="020F0502020204030204" pitchFamily="34" charset="0"/>
              </a:rPr>
              <a:t>e</a:t>
            </a:r>
            <a:r>
              <a:rPr lang="en-US" sz="2200" b="1" dirty="0" smtClean="0">
                <a:latin typeface="Calibri" panose="020F0502020204030204" pitchFamily="34" charset="0"/>
              </a:rPr>
              <a:t>fficiency (team-based care), professional development</a:t>
            </a:r>
          </a:p>
          <a:p>
            <a:r>
              <a:rPr lang="en-US" sz="2200" b="1" dirty="0" smtClean="0">
                <a:latin typeface="Calibri" panose="020F0502020204030204" pitchFamily="34" charset="0"/>
              </a:rPr>
              <a:t>Joy = Reduced administrative burden, collaborating with colleagues and peers and…taking care of your patients!</a:t>
            </a:r>
            <a:endParaRPr lang="en-US" sz="2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7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56" y="304260"/>
            <a:ext cx="5108754" cy="742950"/>
          </a:xfrm>
        </p:spPr>
        <p:txBody>
          <a:bodyPr/>
          <a:lstStyle/>
          <a:p>
            <a:r>
              <a:rPr lang="en-US" dirty="0" smtClean="0"/>
              <a:t>Improvement Tools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1" y="2075690"/>
            <a:ext cx="8373104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Champion Training</a:t>
            </a:r>
          </a:p>
          <a:p>
            <a:r>
              <a:rPr lang="en-US" dirty="0"/>
              <a:t>Performance Monitor and Learning Platform</a:t>
            </a:r>
          </a:p>
          <a:p>
            <a:r>
              <a:rPr lang="en-US" dirty="0" smtClean="0"/>
              <a:t>Practice Coaching Calls</a:t>
            </a:r>
          </a:p>
          <a:p>
            <a:r>
              <a:rPr lang="en-US" dirty="0" smtClean="0"/>
              <a:t>Webinars</a:t>
            </a:r>
          </a:p>
          <a:p>
            <a:r>
              <a:rPr lang="en-US" dirty="0" smtClean="0"/>
              <a:t>Focus on Topics Important to Practices (costs, team-based approaches, referral tools, recommendation)</a:t>
            </a:r>
          </a:p>
          <a:p>
            <a:r>
              <a:rPr lang="en-US" dirty="0" smtClean="0"/>
              <a:t>PDSA Library</a:t>
            </a:r>
          </a:p>
          <a:p>
            <a:r>
              <a:rPr lang="en-US" dirty="0" smtClean="0"/>
              <a:t>Resident Training Modules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CP Quality Connect Template">
  <a:themeElements>
    <a:clrScheme name="ACP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EB135"/>
      </a:accent1>
      <a:accent2>
        <a:srgbClr val="FFC82E"/>
      </a:accent2>
      <a:accent3>
        <a:srgbClr val="00A0DF"/>
      </a:accent3>
      <a:accent4>
        <a:srgbClr val="FF7900"/>
      </a:accent4>
      <a:accent5>
        <a:srgbClr val="95519E"/>
      </a:accent5>
      <a:accent6>
        <a:srgbClr val="BF650F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ACP them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EB135"/>
    </a:accent1>
    <a:accent2>
      <a:srgbClr val="FFC82E"/>
    </a:accent2>
    <a:accent3>
      <a:srgbClr val="00A0DF"/>
    </a:accent3>
    <a:accent4>
      <a:srgbClr val="FF7900"/>
    </a:accent4>
    <a:accent5>
      <a:srgbClr val="95519E"/>
    </a:accent5>
    <a:accent6>
      <a:srgbClr val="BF650F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ACP Quality Connect Template</Template>
  <TotalTime>900</TotalTime>
  <Words>1560</Words>
  <Application>Microsoft Office PowerPoint</Application>
  <PresentationFormat>On-screen Show (4:3)</PresentationFormat>
  <Paragraphs>274</Paragraphs>
  <Slides>40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ACP Quality Connect Template</vt:lpstr>
      <vt:lpstr> I Raise the Rates:  Initiative to Raise the Adult Immunization Rates in Primary Care  An ACP Quality Connect Program </vt:lpstr>
      <vt:lpstr>Introductory Comments</vt:lpstr>
      <vt:lpstr>Acknowledgements </vt:lpstr>
      <vt:lpstr>Remember… </vt:lpstr>
      <vt:lpstr>So Low, So Little Change</vt:lpstr>
      <vt:lpstr>What About 2014 Data?</vt:lpstr>
      <vt:lpstr>PowerPoint Presentation</vt:lpstr>
      <vt:lpstr>ACP Quality Connect Mission</vt:lpstr>
      <vt:lpstr>Improvement Tools</vt:lpstr>
      <vt:lpstr>Medconcert: Performance Monitoring Dashboard</vt:lpstr>
      <vt:lpstr>Medconcert: Patient Population Management/Outliers</vt:lpstr>
      <vt:lpstr>Medconcert: Improvement Tools</vt:lpstr>
      <vt:lpstr>This Approach Can Make a Difference</vt:lpstr>
      <vt:lpstr>And You Can Make a Profit</vt:lpstr>
      <vt:lpstr>Welcome Champions</vt:lpstr>
      <vt:lpstr>Who Are You?</vt:lpstr>
      <vt:lpstr>Introducing the Florida Champions</vt:lpstr>
      <vt:lpstr>Introducing the NJ Champions</vt:lpstr>
      <vt:lpstr>Who Are You?</vt:lpstr>
      <vt:lpstr>More About You</vt:lpstr>
      <vt:lpstr>QI Experience:  My Practice…</vt:lpstr>
      <vt:lpstr>Barriers to QI</vt:lpstr>
      <vt:lpstr>Your QI Priorities</vt:lpstr>
      <vt:lpstr>Immunization Importance</vt:lpstr>
      <vt:lpstr>During a typical week, estimate the % of your patients who are up-to-date with all recommended vaccines</vt:lpstr>
      <vt:lpstr>ASSESS: Please rate how consistently your practice performs the following:  Our practice...</vt:lpstr>
      <vt:lpstr>ASSESS: Please rate how consistently your practice monitors the percentage of your patients who are eligible to receive:</vt:lpstr>
      <vt:lpstr>RECOMMEND:  Our practice consistently… </vt:lpstr>
      <vt:lpstr>ADMINISTER AND REFER: Please rate how consistently your practice performs the following:  Our practice...</vt:lpstr>
      <vt:lpstr>DOCUMENT:  Our practice consistently…</vt:lpstr>
      <vt:lpstr>What are your top vaccine priorities?</vt:lpstr>
      <vt:lpstr>What Does a Champion Do?</vt:lpstr>
      <vt:lpstr>Program Overview</vt:lpstr>
      <vt:lpstr>THANK YOU!!</vt:lpstr>
      <vt:lpstr>PowerPoint Presentation</vt:lpstr>
      <vt:lpstr> Small Group Discussion:  Developing an Improvement Plan   Laura Lee Hall, PhD  February 26 – 28, 2016 I Raise the Rates Champion Training </vt:lpstr>
      <vt:lpstr>Overview</vt:lpstr>
      <vt:lpstr>Things to Consider</vt:lpstr>
      <vt:lpstr>Elements of Worksheet</vt:lpstr>
      <vt:lpstr>Elements of Worksheet, continued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ACP Centennial Powerpoint Template</dc:title>
  <dc:creator>RebeccaG</dc:creator>
  <cp:lastModifiedBy>RebeccaG</cp:lastModifiedBy>
  <cp:revision>92</cp:revision>
  <cp:lastPrinted>2014-10-09T17:23:32Z</cp:lastPrinted>
  <dcterms:created xsi:type="dcterms:W3CDTF">2015-04-17T17:24:07Z</dcterms:created>
  <dcterms:modified xsi:type="dcterms:W3CDTF">2016-04-01T14:30:26Z</dcterms:modified>
</cp:coreProperties>
</file>