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52"/>
  </p:notesMasterIdLst>
  <p:handoutMasterIdLst>
    <p:handoutMasterId r:id="rId53"/>
  </p:handoutMasterIdLst>
  <p:sldIdLst>
    <p:sldId id="264" r:id="rId3"/>
    <p:sldId id="265" r:id="rId4"/>
    <p:sldId id="322" r:id="rId5"/>
    <p:sldId id="256"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5" r:id="rId24"/>
    <p:sldId id="342" r:id="rId25"/>
    <p:sldId id="343"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18" r:id="rId51"/>
  </p:sldIdLst>
  <p:sldSz cx="9144000" cy="6858000" type="screen4x3"/>
  <p:notesSz cx="7026275" cy="9312275"/>
  <p:defaultTextStyle>
    <a:defPPr>
      <a:defRPr lang="en-US"/>
    </a:defPPr>
    <a:lvl1pPr algn="l" rtl="0" fontAlgn="base">
      <a:spcBef>
        <a:spcPct val="0"/>
      </a:spcBef>
      <a:spcAft>
        <a:spcPct val="0"/>
      </a:spcAft>
      <a:defRPr kern="1200">
        <a:solidFill>
          <a:schemeClr val="tx1"/>
        </a:solidFill>
        <a:latin typeface="Tw Cen MT" pitchFamily="34" charset="0"/>
        <a:ea typeface="+mn-ea"/>
        <a:cs typeface="Arial" charset="0"/>
      </a:defRPr>
    </a:lvl1pPr>
    <a:lvl2pPr marL="457200" algn="l" rtl="0" fontAlgn="base">
      <a:spcBef>
        <a:spcPct val="0"/>
      </a:spcBef>
      <a:spcAft>
        <a:spcPct val="0"/>
      </a:spcAft>
      <a:defRPr kern="1200">
        <a:solidFill>
          <a:schemeClr val="tx1"/>
        </a:solidFill>
        <a:latin typeface="Tw Cen MT" pitchFamily="34" charset="0"/>
        <a:ea typeface="+mn-ea"/>
        <a:cs typeface="Arial" charset="0"/>
      </a:defRPr>
    </a:lvl2pPr>
    <a:lvl3pPr marL="914400" algn="l" rtl="0" fontAlgn="base">
      <a:spcBef>
        <a:spcPct val="0"/>
      </a:spcBef>
      <a:spcAft>
        <a:spcPct val="0"/>
      </a:spcAft>
      <a:defRPr kern="1200">
        <a:solidFill>
          <a:schemeClr val="tx1"/>
        </a:solidFill>
        <a:latin typeface="Tw Cen MT" pitchFamily="34" charset="0"/>
        <a:ea typeface="+mn-ea"/>
        <a:cs typeface="Arial" charset="0"/>
      </a:defRPr>
    </a:lvl3pPr>
    <a:lvl4pPr marL="1371600" algn="l" rtl="0" fontAlgn="base">
      <a:spcBef>
        <a:spcPct val="0"/>
      </a:spcBef>
      <a:spcAft>
        <a:spcPct val="0"/>
      </a:spcAft>
      <a:defRPr kern="1200">
        <a:solidFill>
          <a:schemeClr val="tx1"/>
        </a:solidFill>
        <a:latin typeface="Tw Cen MT" pitchFamily="34" charset="0"/>
        <a:ea typeface="+mn-ea"/>
        <a:cs typeface="Arial" charset="0"/>
      </a:defRPr>
    </a:lvl4pPr>
    <a:lvl5pPr marL="1828800" algn="l"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B7B4"/>
    <a:srgbClr val="FFC82E"/>
    <a:srgbClr val="007E66"/>
    <a:srgbClr val="2EB135"/>
    <a:srgbClr val="00A3DD"/>
    <a:srgbClr val="1EB53A"/>
    <a:srgbClr val="007C66"/>
    <a:srgbClr val="007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87" autoAdjust="0"/>
  </p:normalViewPr>
  <p:slideViewPr>
    <p:cSldViewPr snapToGrid="0">
      <p:cViewPr>
        <p:scale>
          <a:sx n="100" d="100"/>
          <a:sy n="100" d="100"/>
        </p:scale>
        <p:origin x="-193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fontAlgn="auto">
              <a:spcBef>
                <a:spcPts val="0"/>
              </a:spcBef>
              <a:spcAft>
                <a:spcPts val="0"/>
              </a:spcAft>
              <a:defRPr sz="1200" smtClean="0">
                <a:latin typeface="+mn-lt"/>
                <a:cs typeface="+mn-cs"/>
              </a:defRPr>
            </a:lvl1pPr>
          </a:lstStyle>
          <a:p>
            <a:pPr>
              <a:defRPr/>
            </a:pPr>
            <a:fld id="{23B0EDC4-1B4A-4448-9B27-185FAF2D033F}" type="datetimeFigureOut">
              <a:rPr lang="en-US"/>
              <a:pPr>
                <a:defRPr/>
              </a:pPr>
              <a:t>1/12/2016</a:t>
            </a:fld>
            <a:endParaRPr lang="en-US" dirty="0"/>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fontAlgn="auto">
              <a:spcBef>
                <a:spcPts val="0"/>
              </a:spcBef>
              <a:spcAft>
                <a:spcPts val="0"/>
              </a:spcAft>
              <a:defRPr sz="1200" smtClean="0">
                <a:latin typeface="+mn-lt"/>
                <a:cs typeface="+mn-cs"/>
              </a:defRPr>
            </a:lvl1pPr>
          </a:lstStyle>
          <a:p>
            <a:pPr>
              <a:defRPr/>
            </a:pPr>
            <a:fld id="{B96AF862-AD0D-47E8-80B5-F218A8098550}" type="slidenum">
              <a:rPr lang="en-US"/>
              <a:pPr>
                <a:defRPr/>
              </a:pPr>
              <a:t>‹#›</a:t>
            </a:fld>
            <a:endParaRPr lang="en-US" dirty="0"/>
          </a:p>
        </p:txBody>
      </p:sp>
    </p:spTree>
    <p:extLst>
      <p:ext uri="{BB962C8B-B14F-4D97-AF65-F5344CB8AC3E}">
        <p14:creationId xmlns:p14="http://schemas.microsoft.com/office/powerpoint/2010/main" val="3662603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fontAlgn="auto">
              <a:spcBef>
                <a:spcPts val="0"/>
              </a:spcBef>
              <a:spcAft>
                <a:spcPts val="0"/>
              </a:spcAft>
              <a:defRPr sz="1200" smtClean="0">
                <a:latin typeface="+mn-lt"/>
                <a:cs typeface="+mn-cs"/>
              </a:defRPr>
            </a:lvl1pPr>
          </a:lstStyle>
          <a:p>
            <a:pPr>
              <a:defRPr/>
            </a:pPr>
            <a:fld id="{33FC51CF-80EF-45B7-873F-705AE9506C9F}" type="datetimeFigureOut">
              <a:rPr lang="en-US"/>
              <a:pPr>
                <a:defRPr/>
              </a:pPr>
              <a:t>1/12/2016</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pPr lvl="0"/>
            <a:endParaRPr lang="en-US" noProof="0"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fontAlgn="auto">
              <a:spcBef>
                <a:spcPts val="0"/>
              </a:spcBef>
              <a:spcAft>
                <a:spcPts val="0"/>
              </a:spcAft>
              <a:defRPr sz="1200" smtClean="0">
                <a:latin typeface="+mn-lt"/>
                <a:cs typeface="+mn-cs"/>
              </a:defRPr>
            </a:lvl1pPr>
          </a:lstStyle>
          <a:p>
            <a:pPr>
              <a:defRPr/>
            </a:pPr>
            <a:fld id="{E90EC1EA-07A0-4FA0-85C5-97754687AA71}" type="slidenum">
              <a:rPr lang="en-US"/>
              <a:pPr>
                <a:defRPr/>
              </a:pPr>
              <a:t>‹#›</a:t>
            </a:fld>
            <a:endParaRPr lang="en-US" dirty="0"/>
          </a:p>
        </p:txBody>
      </p:sp>
    </p:spTree>
    <p:extLst>
      <p:ext uri="{BB962C8B-B14F-4D97-AF65-F5344CB8AC3E}">
        <p14:creationId xmlns:p14="http://schemas.microsoft.com/office/powerpoint/2010/main" val="375828591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dc.gov/flu/"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espanol.cdc.gov/enes/flu/"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dc.gov/flu"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espanol.cdc.gov/enes/flu/"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765C4-38CB-4537-9C52-E40007D51024}" type="slidenum">
              <a:rPr lang="en-US" smtClean="0"/>
              <a:t>5</a:t>
            </a:fld>
            <a:endParaRPr lang="en-US" dirty="0"/>
          </a:p>
        </p:txBody>
      </p:sp>
    </p:spTree>
    <p:extLst>
      <p:ext uri="{BB962C8B-B14F-4D97-AF65-F5344CB8AC3E}">
        <p14:creationId xmlns:p14="http://schemas.microsoft.com/office/powerpoint/2010/main" val="4209153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C28E9-1EE5-459A-8E95-2DF9F10C33D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225180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C28E9-1EE5-459A-8E95-2DF9F10C33D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907749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 </a:t>
            </a:r>
            <a:endParaRPr lang="en-US" dirty="0"/>
          </a:p>
          <a:p>
            <a:r>
              <a:rPr lang="en-US" dirty="0" smtClean="0"/>
              <a:t>The </a:t>
            </a:r>
            <a:r>
              <a:rPr lang="en-US" dirty="0"/>
              <a:t>increasing use of mobile devices rather than computers for online activity magnifies the importance and relevance of a mobile campaign for this audience.  In a recent study by the Pew Research Center, 6 in 10 Americans own a smartphone (64%), and 2 in 10 Americans now access the Internet primarily through their mobile phone (25%). </a:t>
            </a:r>
          </a:p>
          <a:p>
            <a:r>
              <a:rPr lang="en-US" dirty="0"/>
              <a:t>http://www.digitalgov.gov/2015/04/07/trends-on-tuesday-40-of-americans-use-smartphones-to-find-government-information/</a:t>
            </a:r>
          </a:p>
          <a:p>
            <a:endParaRPr lang="en-US" dirty="0"/>
          </a:p>
          <a:p>
            <a:endParaRPr lang="en-US" dirty="0"/>
          </a:p>
        </p:txBody>
      </p:sp>
      <p:sp>
        <p:nvSpPr>
          <p:cNvPr id="4" name="Slide Number Placeholder 3"/>
          <p:cNvSpPr>
            <a:spLocks noGrp="1"/>
          </p:cNvSpPr>
          <p:nvPr>
            <p:ph type="sldNum" sz="quarter" idx="10"/>
          </p:nvPr>
        </p:nvSpPr>
        <p:spPr/>
        <p:txBody>
          <a:bodyPr/>
          <a:lstStyle/>
          <a:p>
            <a:fld id="{B64C28E9-1EE5-459A-8E95-2DF9F10C33D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606141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91751" indent="-291751">
              <a:buClr>
                <a:schemeClr val="accent2">
                  <a:lumMod val="50000"/>
                </a:schemeClr>
              </a:buClr>
              <a:buFont typeface="Arial" panose="020B0604020202020204" pitchFamily="34" charset="0"/>
              <a:buChar char="•"/>
            </a:pPr>
            <a:r>
              <a:rPr lang="en-US" dirty="0" smtClean="0">
                <a:solidFill>
                  <a:srgbClr val="003F5F"/>
                </a:solidFill>
              </a:rPr>
              <a:t>Educate target audiences about the risk of flu for themselves, their families, and ultimately encourage them to get vaccinated</a:t>
            </a:r>
          </a:p>
          <a:p>
            <a:pPr marL="291751" indent="-291751">
              <a:buClr>
                <a:schemeClr val="accent2">
                  <a:lumMod val="50000"/>
                </a:schemeClr>
              </a:buClr>
              <a:buFont typeface="Arial" panose="020B0604020202020204" pitchFamily="34" charset="0"/>
              <a:buChar char="•"/>
            </a:pPr>
            <a:r>
              <a:rPr lang="en-US" dirty="0" smtClean="0">
                <a:solidFill>
                  <a:srgbClr val="003F5F"/>
                </a:solidFill>
              </a:rPr>
              <a:t>Reach captive target audience on smart phones</a:t>
            </a:r>
          </a:p>
          <a:p>
            <a:pPr marL="291751" indent="-291751">
              <a:buClr>
                <a:schemeClr val="accent2">
                  <a:lumMod val="50000"/>
                </a:schemeClr>
              </a:buClr>
              <a:buFont typeface="Arial" panose="020B0604020202020204" pitchFamily="34" charset="0"/>
              <a:buChar char="•"/>
            </a:pPr>
            <a:r>
              <a:rPr lang="en-US" dirty="0" smtClean="0">
                <a:solidFill>
                  <a:srgbClr val="003F5F"/>
                </a:solidFill>
              </a:rPr>
              <a:t>Increase traffic to CDC’s flu website by directing mobile banners to:</a:t>
            </a:r>
          </a:p>
          <a:p>
            <a:pPr marL="291751" indent="-291751">
              <a:buClr>
                <a:schemeClr val="accent2">
                  <a:lumMod val="50000"/>
                </a:schemeClr>
              </a:buClr>
              <a:buFont typeface="Arial" panose="020B0604020202020204" pitchFamily="34" charset="0"/>
              <a:buChar char="•"/>
            </a:pPr>
            <a:r>
              <a:rPr lang="en-US" u="sng" dirty="0" smtClean="0">
                <a:hlinkClick r:id="rId3"/>
              </a:rPr>
              <a:t>http://www.cdc.gov/flu/</a:t>
            </a:r>
            <a:r>
              <a:rPr lang="en-US" sz="1100" dirty="0"/>
              <a:t>  </a:t>
            </a:r>
            <a:r>
              <a:rPr lang="en-US" sz="1100" dirty="0">
                <a:solidFill>
                  <a:srgbClr val="003F5F"/>
                </a:solidFill>
              </a:rPr>
              <a:t>(English banners)</a:t>
            </a:r>
          </a:p>
          <a:p>
            <a:pPr marL="291751" indent="-291751">
              <a:buClr>
                <a:schemeClr val="accent2">
                  <a:lumMod val="50000"/>
                </a:schemeClr>
              </a:buClr>
              <a:buFont typeface="Arial" panose="020B0604020202020204" pitchFamily="34" charset="0"/>
              <a:buChar char="•"/>
            </a:pPr>
            <a:r>
              <a:rPr lang="en-US" u="sng" dirty="0" smtClean="0">
                <a:hlinkClick r:id="rId4"/>
              </a:rPr>
              <a:t>http://espanol.cdc.gov/enes/flu/</a:t>
            </a:r>
            <a:r>
              <a:rPr lang="en-US" sz="1100" dirty="0"/>
              <a:t> </a:t>
            </a:r>
            <a:r>
              <a:rPr lang="en-US" sz="1100" dirty="0">
                <a:solidFill>
                  <a:srgbClr val="003F5F"/>
                </a:solidFill>
              </a:rPr>
              <a:t>(Spanish banners)</a:t>
            </a:r>
          </a:p>
          <a:p>
            <a:endParaRPr lang="en-US" dirty="0"/>
          </a:p>
        </p:txBody>
      </p:sp>
      <p:sp>
        <p:nvSpPr>
          <p:cNvPr id="4" name="Slide Number Placeholder 3"/>
          <p:cNvSpPr>
            <a:spLocks noGrp="1"/>
          </p:cNvSpPr>
          <p:nvPr>
            <p:ph type="sldNum" sz="quarter" idx="10"/>
          </p:nvPr>
        </p:nvSpPr>
        <p:spPr/>
        <p:txBody>
          <a:bodyPr/>
          <a:lstStyle/>
          <a:p>
            <a:fld id="{B64C28E9-1EE5-459A-8E95-2DF9F10C33D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884396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C28E9-1EE5-459A-8E95-2DF9F10C33D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108994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91751" indent="-291751">
              <a:buClr>
                <a:schemeClr val="accent2">
                  <a:lumMod val="50000"/>
                </a:schemeClr>
              </a:buClr>
              <a:buFont typeface="Arial" panose="020B0604020202020204" pitchFamily="34" charset="0"/>
              <a:buChar char="•"/>
            </a:pPr>
            <a:r>
              <a:rPr lang="en-US" dirty="0" smtClean="0">
                <a:solidFill>
                  <a:srgbClr val="003F5F"/>
                </a:solidFill>
              </a:rPr>
              <a:t>Custom in-banner mobile game strategy</a:t>
            </a:r>
          </a:p>
          <a:p>
            <a:pPr marL="291751" indent="-291751">
              <a:buClr>
                <a:schemeClr val="accent2">
                  <a:lumMod val="50000"/>
                </a:schemeClr>
              </a:buClr>
              <a:buFont typeface="Arial" panose="020B0604020202020204" pitchFamily="34" charset="0"/>
              <a:buChar char="•"/>
            </a:pPr>
            <a:r>
              <a:rPr lang="en-US" dirty="0" smtClean="0">
                <a:solidFill>
                  <a:srgbClr val="003F5F"/>
                </a:solidFill>
              </a:rPr>
              <a:t>Mobile banner strategy</a:t>
            </a:r>
          </a:p>
          <a:p>
            <a:pPr marL="291751" indent="-291751">
              <a:buClr>
                <a:schemeClr val="accent2">
                  <a:lumMod val="50000"/>
                </a:schemeClr>
              </a:buClr>
              <a:buFont typeface="Arial" panose="020B0604020202020204" pitchFamily="34" charset="0"/>
              <a:buChar char="•"/>
            </a:pPr>
            <a:r>
              <a:rPr lang="en-US" dirty="0" smtClean="0">
                <a:solidFill>
                  <a:srgbClr val="003F5F"/>
                </a:solidFill>
              </a:rPr>
              <a:t>#4 Grossing App* in the Android Google Play Store in the Social category</a:t>
            </a:r>
          </a:p>
          <a:p>
            <a:pPr marL="291751" indent="-291751">
              <a:buClr>
                <a:schemeClr val="accent2">
                  <a:lumMod val="50000"/>
                </a:schemeClr>
              </a:buClr>
              <a:buFont typeface="Arial" panose="020B0604020202020204" pitchFamily="34" charset="0"/>
              <a:buChar char="•"/>
            </a:pPr>
            <a:r>
              <a:rPr lang="en-US" dirty="0" smtClean="0">
                <a:solidFill>
                  <a:srgbClr val="003F5F"/>
                </a:solidFill>
              </a:rPr>
              <a:t>Ranked #9 in Google Trends Social Media Sites Trending Chart</a:t>
            </a:r>
          </a:p>
          <a:p>
            <a:pPr marL="291751" indent="-291751">
              <a:buClr>
                <a:schemeClr val="accent2">
                  <a:lumMod val="50000"/>
                </a:schemeClr>
              </a:buClr>
              <a:buFont typeface="Arial" panose="020B0604020202020204" pitchFamily="34" charset="0"/>
              <a:buChar char="•"/>
            </a:pPr>
            <a:r>
              <a:rPr lang="en-US" dirty="0" smtClean="0">
                <a:solidFill>
                  <a:srgbClr val="003F5F"/>
                </a:solidFill>
              </a:rPr>
              <a:t>Comscore top Hispanic Ad Source: More time spent on MocoSpace than all other leading Hispanic ad sources combined</a:t>
            </a:r>
          </a:p>
          <a:p>
            <a:endParaRPr lang="en-US" dirty="0"/>
          </a:p>
        </p:txBody>
      </p:sp>
      <p:sp>
        <p:nvSpPr>
          <p:cNvPr id="4" name="Slide Number Placeholder 3"/>
          <p:cNvSpPr>
            <a:spLocks noGrp="1"/>
          </p:cNvSpPr>
          <p:nvPr>
            <p:ph type="sldNum" sz="quarter" idx="10"/>
          </p:nvPr>
        </p:nvSpPr>
        <p:spPr/>
        <p:txBody>
          <a:bodyPr/>
          <a:lstStyle/>
          <a:p>
            <a:fld id="{B64C28E9-1EE5-459A-8E95-2DF9F10C33D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607334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solidFill>
                  <a:srgbClr val="003F5F"/>
                </a:solidFill>
              </a:rPr>
              <a:t>Different size options that will automatically resize if viewed from a mobile device or a tablet</a:t>
            </a:r>
          </a:p>
          <a:p>
            <a:pPr lvl="0"/>
            <a:endParaRPr lang="en-US" dirty="0">
              <a:solidFill>
                <a:srgbClr val="003F5F"/>
              </a:solidFill>
            </a:endParaRPr>
          </a:p>
          <a:p>
            <a:pPr lvl="0"/>
            <a:r>
              <a:rPr lang="en-US" dirty="0" smtClean="0">
                <a:solidFill>
                  <a:srgbClr val="003F5F"/>
                </a:solidFill>
              </a:rPr>
              <a:t>Activity will be tracked to determine users response, and continue to run those with higher CTR </a:t>
            </a:r>
          </a:p>
          <a:p>
            <a:pPr lvl="0"/>
            <a:endParaRPr lang="en-US" dirty="0">
              <a:solidFill>
                <a:srgbClr val="003F5F"/>
              </a:solidFill>
            </a:endParaRPr>
          </a:p>
          <a:p>
            <a:pPr lvl="0"/>
            <a:r>
              <a:rPr lang="en-US" dirty="0" smtClean="0">
                <a:solidFill>
                  <a:srgbClr val="003F5F"/>
                </a:solidFill>
              </a:rPr>
              <a:t>Banners will be linked to </a:t>
            </a:r>
            <a:r>
              <a:rPr lang="en-US" u="sng" dirty="0" smtClean="0">
                <a:solidFill>
                  <a:srgbClr val="003F5F"/>
                </a:solidFill>
                <a:hlinkClick r:id="rId3"/>
              </a:rPr>
              <a:t>www.cdc.gov/flu</a:t>
            </a:r>
            <a:r>
              <a:rPr lang="en-US" dirty="0" smtClean="0">
                <a:solidFill>
                  <a:srgbClr val="003F5F"/>
                </a:solidFill>
              </a:rPr>
              <a:t> (English) and </a:t>
            </a:r>
            <a:r>
              <a:rPr lang="en-US" u="sng" dirty="0" smtClean="0">
                <a:solidFill>
                  <a:srgbClr val="003F5F"/>
                </a:solidFill>
                <a:hlinkClick r:id="rId4"/>
              </a:rPr>
              <a:t>http://espanol.cdc.gov/enes/flu/</a:t>
            </a:r>
            <a:r>
              <a:rPr lang="en-US" dirty="0" smtClean="0">
                <a:solidFill>
                  <a:srgbClr val="003F5F"/>
                </a:solidFill>
              </a:rPr>
              <a:t> (Spanish)</a:t>
            </a:r>
          </a:p>
          <a:p>
            <a:endParaRPr lang="en-US" dirty="0"/>
          </a:p>
        </p:txBody>
      </p:sp>
      <p:sp>
        <p:nvSpPr>
          <p:cNvPr id="4" name="Slide Number Placeholder 3"/>
          <p:cNvSpPr>
            <a:spLocks noGrp="1"/>
          </p:cNvSpPr>
          <p:nvPr>
            <p:ph type="sldNum" sz="quarter" idx="10"/>
          </p:nvPr>
        </p:nvSpPr>
        <p:spPr/>
        <p:txBody>
          <a:bodyPr/>
          <a:lstStyle/>
          <a:p>
            <a:fld id="{B64C28E9-1EE5-459A-8E95-2DF9F10C33D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4089326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3F5F"/>
                </a:solidFill>
              </a:rPr>
              <a:t>There will be three flights scheduled during the base year, the table below provides detailed information on type of unit to be run, number of impressions, Cost Per Mille (CPM), and net cost.</a:t>
            </a:r>
          </a:p>
          <a:p>
            <a:r>
              <a:rPr lang="en-US" dirty="0" smtClean="0">
                <a:solidFill>
                  <a:srgbClr val="003F5F"/>
                </a:solidFill>
              </a:rPr>
              <a:t> </a:t>
            </a:r>
          </a:p>
          <a:p>
            <a:r>
              <a:rPr lang="en-US" b="1" dirty="0" smtClean="0">
                <a:solidFill>
                  <a:srgbClr val="003F5F"/>
                </a:solidFill>
              </a:rPr>
              <a:t>Target: </a:t>
            </a:r>
            <a:r>
              <a:rPr lang="en-US" dirty="0" smtClean="0">
                <a:solidFill>
                  <a:srgbClr val="003F5F"/>
                </a:solidFill>
              </a:rPr>
              <a:t>Hispanic and AI/AN women 18-34 years old; parents of young children</a:t>
            </a:r>
          </a:p>
          <a:p>
            <a:endParaRPr lang="en-US" dirty="0"/>
          </a:p>
        </p:txBody>
      </p:sp>
      <p:sp>
        <p:nvSpPr>
          <p:cNvPr id="4" name="Slide Number Placeholder 3"/>
          <p:cNvSpPr>
            <a:spLocks noGrp="1"/>
          </p:cNvSpPr>
          <p:nvPr>
            <p:ph type="sldNum" sz="quarter" idx="10"/>
          </p:nvPr>
        </p:nvSpPr>
        <p:spPr/>
        <p:txBody>
          <a:bodyPr/>
          <a:lstStyle/>
          <a:p>
            <a:fld id="{B64C28E9-1EE5-459A-8E95-2DF9F10C33D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870370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91751" indent="-291751">
              <a:buClr>
                <a:schemeClr val="accent2">
                  <a:lumMod val="50000"/>
                </a:schemeClr>
              </a:buClr>
              <a:buFont typeface="Arial" panose="020B0604020202020204" pitchFamily="34" charset="0"/>
              <a:buChar char="•"/>
            </a:pPr>
            <a:r>
              <a:rPr lang="en-US" dirty="0" smtClean="0">
                <a:solidFill>
                  <a:srgbClr val="003F5F"/>
                </a:solidFill>
              </a:rPr>
              <a:t>Targeting capabilities: geographic, content, demographic, age, behavior</a:t>
            </a:r>
          </a:p>
          <a:p>
            <a:pPr marL="291751" indent="-291751">
              <a:buClr>
                <a:schemeClr val="accent2">
                  <a:lumMod val="50000"/>
                </a:schemeClr>
              </a:buClr>
              <a:buFont typeface="Arial" panose="020B0604020202020204" pitchFamily="34" charset="0"/>
              <a:buChar char="•"/>
            </a:pPr>
            <a:r>
              <a:rPr lang="en-US" dirty="0" smtClean="0">
                <a:solidFill>
                  <a:srgbClr val="003F5F"/>
                </a:solidFill>
              </a:rPr>
              <a:t>Mobile/Audio banner strategy, existing CDC  :30 PSA with a banner</a:t>
            </a:r>
          </a:p>
          <a:p>
            <a:endParaRPr lang="en-US" dirty="0"/>
          </a:p>
        </p:txBody>
      </p:sp>
      <p:sp>
        <p:nvSpPr>
          <p:cNvPr id="4" name="Slide Number Placeholder 3"/>
          <p:cNvSpPr>
            <a:spLocks noGrp="1"/>
          </p:cNvSpPr>
          <p:nvPr>
            <p:ph type="sldNum" sz="quarter" idx="10"/>
          </p:nvPr>
        </p:nvSpPr>
        <p:spPr/>
        <p:txBody>
          <a:bodyPr/>
          <a:lstStyle/>
          <a:p>
            <a:fld id="{B64C28E9-1EE5-459A-8E95-2DF9F10C33D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404134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interviews are not only conducted during NIVW each year</a:t>
            </a:r>
            <a:endParaRPr lang="en-US" dirty="0"/>
          </a:p>
        </p:txBody>
      </p:sp>
      <p:sp>
        <p:nvSpPr>
          <p:cNvPr id="4" name="Slide Number Placeholder 3"/>
          <p:cNvSpPr>
            <a:spLocks noGrp="1"/>
          </p:cNvSpPr>
          <p:nvPr>
            <p:ph type="sldNum" sz="quarter" idx="10"/>
          </p:nvPr>
        </p:nvSpPr>
        <p:spPr/>
        <p:txBody>
          <a:bodyPr/>
          <a:lstStyle/>
          <a:p>
            <a:fld id="{B64C28E9-1EE5-459A-8E95-2DF9F10C33D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29701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NOT a fixed endpoint, but a journey toward achieving attitudes, knowledge, and skills.</a:t>
            </a:r>
            <a:endParaRPr lang="en-US" dirty="0"/>
          </a:p>
        </p:txBody>
      </p:sp>
      <p:sp>
        <p:nvSpPr>
          <p:cNvPr id="4" name="Slide Number Placeholder 3"/>
          <p:cNvSpPr>
            <a:spLocks noGrp="1"/>
          </p:cNvSpPr>
          <p:nvPr>
            <p:ph type="sldNum" sz="quarter" idx="10"/>
          </p:nvPr>
        </p:nvSpPr>
        <p:spPr/>
        <p:txBody>
          <a:bodyPr/>
          <a:lstStyle/>
          <a:p>
            <a:fld id="{793765C4-38CB-4537-9C52-E40007D51024}" type="slidenum">
              <a:rPr lang="en-US" smtClean="0"/>
              <a:t>7</a:t>
            </a:fld>
            <a:endParaRPr lang="en-US" dirty="0"/>
          </a:p>
        </p:txBody>
      </p:sp>
    </p:spTree>
    <p:extLst>
      <p:ext uri="{BB962C8B-B14F-4D97-AF65-F5344CB8AC3E}">
        <p14:creationId xmlns:p14="http://schemas.microsoft.com/office/powerpoint/2010/main" val="806712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C28E9-1EE5-459A-8E95-2DF9F10C33D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4153228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placements would be helpful</a:t>
            </a:r>
            <a:r>
              <a:rPr lang="en-US" baseline="0" dirty="0" smtClean="0"/>
              <a:t> here</a:t>
            </a:r>
            <a:endParaRPr lang="en-US" dirty="0"/>
          </a:p>
        </p:txBody>
      </p:sp>
      <p:sp>
        <p:nvSpPr>
          <p:cNvPr id="4" name="Slide Number Placeholder 3"/>
          <p:cNvSpPr>
            <a:spLocks noGrp="1"/>
          </p:cNvSpPr>
          <p:nvPr>
            <p:ph type="sldNum" sz="quarter" idx="10"/>
          </p:nvPr>
        </p:nvSpPr>
        <p:spPr/>
        <p:txBody>
          <a:bodyPr/>
          <a:lstStyle/>
          <a:p>
            <a:fld id="{B64C28E9-1EE5-459A-8E95-2DF9F10C33D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1192064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C28E9-1EE5-459A-8E95-2DF9F10C33D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735447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Become a member of the Center for Linguistic and Cultural Competency in Health Care. </a:t>
            </a:r>
          </a:p>
          <a:p>
            <a:r>
              <a:rPr lang="en-US" dirty="0" smtClean="0"/>
              <a:t>By joining, you will gain access to exclusive resources and be the first to hear about the latest initiatives from OMH and Think Cultural Health team.</a:t>
            </a:r>
            <a:endParaRPr lang="en-US" dirty="0"/>
          </a:p>
        </p:txBody>
      </p:sp>
      <p:sp>
        <p:nvSpPr>
          <p:cNvPr id="4" name="Slide Number Placeholder 3"/>
          <p:cNvSpPr>
            <a:spLocks noGrp="1"/>
          </p:cNvSpPr>
          <p:nvPr>
            <p:ph type="sldNum" sz="quarter" idx="10"/>
          </p:nvPr>
        </p:nvSpPr>
        <p:spPr/>
        <p:txBody>
          <a:bodyPr/>
          <a:lstStyle/>
          <a:p>
            <a:fld id="{793765C4-38CB-4537-9C52-E40007D51024}" type="slidenum">
              <a:rPr lang="en-US" smtClean="0"/>
              <a:t>9</a:t>
            </a:fld>
            <a:endParaRPr lang="en-US" dirty="0"/>
          </a:p>
        </p:txBody>
      </p:sp>
    </p:spTree>
    <p:extLst>
      <p:ext uri="{BB962C8B-B14F-4D97-AF65-F5344CB8AC3E}">
        <p14:creationId xmlns:p14="http://schemas.microsoft.com/office/powerpoint/2010/main" val="172162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printable completion certificate</a:t>
            </a:r>
            <a:r>
              <a:rPr lang="en-US" baseline="0" dirty="0" smtClean="0"/>
              <a:t> on four without CE</a:t>
            </a:r>
            <a:endParaRPr lang="en-US" dirty="0"/>
          </a:p>
        </p:txBody>
      </p:sp>
      <p:sp>
        <p:nvSpPr>
          <p:cNvPr id="4" name="Slide Number Placeholder 3"/>
          <p:cNvSpPr>
            <a:spLocks noGrp="1"/>
          </p:cNvSpPr>
          <p:nvPr>
            <p:ph type="sldNum" sz="quarter" idx="10"/>
          </p:nvPr>
        </p:nvSpPr>
        <p:spPr/>
        <p:txBody>
          <a:bodyPr/>
          <a:lstStyle/>
          <a:p>
            <a:fld id="{793765C4-38CB-4537-9C52-E40007D51024}" type="slidenum">
              <a:rPr lang="en-US" smtClean="0"/>
              <a:t>12</a:t>
            </a:fld>
            <a:endParaRPr lang="en-US" dirty="0"/>
          </a:p>
        </p:txBody>
      </p:sp>
    </p:spTree>
    <p:extLst>
      <p:ext uri="{BB962C8B-B14F-4D97-AF65-F5344CB8AC3E}">
        <p14:creationId xmlns:p14="http://schemas.microsoft.com/office/powerpoint/2010/main" val="416245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 at least five areas related to cultural and linguistic competency in medical practice.</a:t>
            </a:r>
          </a:p>
          <a:p>
            <a:r>
              <a:rPr lang="en-US" dirty="0" smtClean="0"/>
              <a:t>Identify at least three strategies to promote self-awareness about attitudes, beliefs, biases, and behaviors that may influence clinical care.</a:t>
            </a:r>
          </a:p>
          <a:p>
            <a:r>
              <a:rPr lang="en-US" dirty="0" smtClean="0"/>
              <a:t>Devise strategies to enhance skills toward the provision of care in a culturally competent clinical practice.</a:t>
            </a:r>
          </a:p>
          <a:p>
            <a:r>
              <a:rPr lang="en-US" dirty="0" smtClean="0"/>
              <a:t>Demonstrate the advantages of the adoption of the National CLAS Standards in clinical practice.</a:t>
            </a:r>
          </a:p>
          <a:p>
            <a:endParaRPr lang="en-US" dirty="0"/>
          </a:p>
        </p:txBody>
      </p:sp>
      <p:sp>
        <p:nvSpPr>
          <p:cNvPr id="4" name="Slide Number Placeholder 3"/>
          <p:cNvSpPr>
            <a:spLocks noGrp="1"/>
          </p:cNvSpPr>
          <p:nvPr>
            <p:ph type="sldNum" sz="quarter" idx="10"/>
          </p:nvPr>
        </p:nvSpPr>
        <p:spPr/>
        <p:txBody>
          <a:bodyPr/>
          <a:lstStyle/>
          <a:p>
            <a:fld id="{793765C4-38CB-4537-9C52-E40007D51024}" type="slidenum">
              <a:rPr lang="en-US" smtClean="0"/>
              <a:t>13</a:t>
            </a:fld>
            <a:endParaRPr lang="en-US" dirty="0"/>
          </a:p>
        </p:txBody>
      </p:sp>
    </p:spTree>
    <p:extLst>
      <p:ext uri="{BB962C8B-B14F-4D97-AF65-F5344CB8AC3E}">
        <p14:creationId xmlns:p14="http://schemas.microsoft.com/office/powerpoint/2010/main" val="1092285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become culturally competent? </a:t>
            </a:r>
          </a:p>
          <a:p>
            <a:endParaRPr lang="en-US" dirty="0" smtClean="0"/>
          </a:p>
          <a:p>
            <a:r>
              <a:rPr lang="en-US" dirty="0" smtClean="0"/>
              <a:t>	</a:t>
            </a:r>
          </a:p>
          <a:p>
            <a:pPr marL="233401" indent="-233401">
              <a:buAutoNum type="arabicPeriod"/>
            </a:pPr>
            <a:r>
              <a:rPr lang="en-US" dirty="0" smtClean="0"/>
              <a:t>Attitude – Steps: Self-Reflection (of cultural differences) → Self-Assessment (of Cultural Competence)</a:t>
            </a:r>
          </a:p>
          <a:p>
            <a:pPr marL="233401" indent="-233401">
              <a:buAutoNum type="arabicPeriod"/>
            </a:pPr>
            <a:endParaRPr lang="en-US" dirty="0" smtClean="0"/>
          </a:p>
          <a:p>
            <a:r>
              <a:rPr lang="en-US" dirty="0" smtClean="0"/>
              <a:t>2. Knowledge – of culture, impact of class/ethnicity on behavior, help-seeking behaviors, communication, and resources</a:t>
            </a:r>
          </a:p>
          <a:p>
            <a:r>
              <a:rPr lang="en-US" dirty="0" smtClean="0"/>
              <a:t>	</a:t>
            </a:r>
          </a:p>
          <a:p>
            <a:r>
              <a:rPr lang="en-US" dirty="0" smtClean="0"/>
              <a:t>3. Skills – Techniques for learning; Good communication; Ability to assess based on cultural influence, Interviewing skills</a:t>
            </a:r>
          </a:p>
          <a:p>
            <a:r>
              <a:rPr lang="en-US" dirty="0" smtClean="0"/>
              <a:t>		-Understand pt's explanatory model of illness (key to appropriate Tx plan = asking the right questions!)</a:t>
            </a:r>
            <a:endParaRPr lang="en-US" dirty="0"/>
          </a:p>
        </p:txBody>
      </p:sp>
      <p:sp>
        <p:nvSpPr>
          <p:cNvPr id="4" name="Slide Number Placeholder 3"/>
          <p:cNvSpPr>
            <a:spLocks noGrp="1"/>
          </p:cNvSpPr>
          <p:nvPr>
            <p:ph type="sldNum" sz="quarter" idx="10"/>
          </p:nvPr>
        </p:nvSpPr>
        <p:spPr/>
        <p:txBody>
          <a:bodyPr/>
          <a:lstStyle/>
          <a:p>
            <a:fld id="{793765C4-38CB-4537-9C52-E40007D51024}" type="slidenum">
              <a:rPr lang="en-US" smtClean="0"/>
              <a:t>14</a:t>
            </a:fld>
            <a:endParaRPr lang="en-US" dirty="0"/>
          </a:p>
        </p:txBody>
      </p:sp>
    </p:spTree>
    <p:extLst>
      <p:ext uri="{BB962C8B-B14F-4D97-AF65-F5344CB8AC3E}">
        <p14:creationId xmlns:p14="http://schemas.microsoft.com/office/powerpoint/2010/main" val="1999535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Ethnocentrism: “The view that one’s own cultural orientation is the correct view of reality.”</a:t>
            </a:r>
          </a:p>
          <a:p>
            <a:r>
              <a:rPr lang="en-US" dirty="0" smtClean="0"/>
              <a:t>Personal and professional cultures can bring about ethnocentrism!</a:t>
            </a:r>
            <a:endParaRPr lang="en-US" dirty="0"/>
          </a:p>
        </p:txBody>
      </p:sp>
      <p:sp>
        <p:nvSpPr>
          <p:cNvPr id="4" name="Slide Number Placeholder 3"/>
          <p:cNvSpPr>
            <a:spLocks noGrp="1"/>
          </p:cNvSpPr>
          <p:nvPr>
            <p:ph type="sldNum" sz="quarter" idx="10"/>
          </p:nvPr>
        </p:nvSpPr>
        <p:spPr/>
        <p:txBody>
          <a:bodyPr/>
          <a:lstStyle/>
          <a:p>
            <a:fld id="{793765C4-38CB-4537-9C52-E40007D51024}" type="slidenum">
              <a:rPr lang="en-US" smtClean="0"/>
              <a:t>15</a:t>
            </a:fld>
            <a:endParaRPr lang="en-US" dirty="0"/>
          </a:p>
        </p:txBody>
      </p:sp>
    </p:spTree>
    <p:extLst>
      <p:ext uri="{BB962C8B-B14F-4D97-AF65-F5344CB8AC3E}">
        <p14:creationId xmlns:p14="http://schemas.microsoft.com/office/powerpoint/2010/main" val="2364137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don’t often know how to weigh risks and benefits. </a:t>
            </a:r>
            <a:endParaRPr lang="en-US" dirty="0"/>
          </a:p>
        </p:txBody>
      </p:sp>
      <p:sp>
        <p:nvSpPr>
          <p:cNvPr id="4" name="Slide Number Placeholder 3"/>
          <p:cNvSpPr>
            <a:spLocks noGrp="1"/>
          </p:cNvSpPr>
          <p:nvPr>
            <p:ph type="sldNum" sz="quarter" idx="10"/>
          </p:nvPr>
        </p:nvSpPr>
        <p:spPr/>
        <p:txBody>
          <a:bodyPr/>
          <a:lstStyle/>
          <a:p>
            <a:fld id="{793765C4-38CB-4537-9C52-E40007D51024}" type="slidenum">
              <a:rPr lang="en-US" smtClean="0"/>
              <a:t>20</a:t>
            </a:fld>
            <a:endParaRPr lang="en-US" dirty="0"/>
          </a:p>
        </p:txBody>
      </p:sp>
    </p:spTree>
    <p:extLst>
      <p:ext uri="{BB962C8B-B14F-4D97-AF65-F5344CB8AC3E}">
        <p14:creationId xmlns:p14="http://schemas.microsoft.com/office/powerpoint/2010/main" val="736709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 Ratzan, MD, MPA is Vice President of Global Health, Government Affairs &amp; Policy for Johnson &amp; Johnson and the Editor-in-Chief of the Journal of Health Communication: International Perspectives. Dr. Ratzan holds faculty appointments at Yale University.</a:t>
            </a:r>
            <a:endParaRPr lang="en-US" dirty="0"/>
          </a:p>
        </p:txBody>
      </p:sp>
      <p:sp>
        <p:nvSpPr>
          <p:cNvPr id="4" name="Slide Number Placeholder 3"/>
          <p:cNvSpPr>
            <a:spLocks noGrp="1"/>
          </p:cNvSpPr>
          <p:nvPr>
            <p:ph type="sldNum" sz="quarter" idx="10"/>
          </p:nvPr>
        </p:nvSpPr>
        <p:spPr/>
        <p:txBody>
          <a:bodyPr/>
          <a:lstStyle/>
          <a:p>
            <a:fld id="{793765C4-38CB-4537-9C52-E40007D51024}" type="slidenum">
              <a:rPr lang="en-US" smtClean="0"/>
              <a:t>24</a:t>
            </a:fld>
            <a:endParaRPr lang="en-US" dirty="0"/>
          </a:p>
        </p:txBody>
      </p:sp>
    </p:spTree>
    <p:extLst>
      <p:ext uri="{BB962C8B-B14F-4D97-AF65-F5344CB8AC3E}">
        <p14:creationId xmlns:p14="http://schemas.microsoft.com/office/powerpoint/2010/main" val="3461261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60605B"/>
        </a:solidFill>
        <a:effectLst/>
      </p:bgPr>
    </p:bg>
    <p:spTree>
      <p:nvGrpSpPr>
        <p:cNvPr id="1" name=""/>
        <p:cNvGrpSpPr/>
        <p:nvPr/>
      </p:nvGrpSpPr>
      <p:grpSpPr>
        <a:xfrm>
          <a:off x="0" y="0"/>
          <a:ext cx="0" cy="0"/>
          <a:chOff x="0" y="0"/>
          <a:chExt cx="0" cy="0"/>
        </a:xfrm>
      </p:grpSpPr>
      <p:sp>
        <p:nvSpPr>
          <p:cNvPr id="15" name="Rectangle 14"/>
          <p:cNvSpPr/>
          <p:nvPr userDrawn="1"/>
        </p:nvSpPr>
        <p:spPr>
          <a:xfrm>
            <a:off x="1747839" y="6025339"/>
            <a:ext cx="7396162" cy="870762"/>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rgbClr val="6E2A8E"/>
              </a:solidFill>
            </a:endParaRPr>
          </a:p>
        </p:txBody>
      </p:sp>
      <p:sp>
        <p:nvSpPr>
          <p:cNvPr id="18" name="Rectangle 16"/>
          <p:cNvSpPr>
            <a:spLocks noChangeArrowheads="1"/>
          </p:cNvSpPr>
          <p:nvPr userDrawn="1"/>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fld id="{823A2F2B-3917-4B73-A767-975CB851FCCB}" type="slidenum">
              <a:rPr lang="en-US" altLang="en-US" sz="1200" b="1">
                <a:solidFill>
                  <a:schemeClr val="tx1"/>
                </a:solidFill>
                <a:latin typeface="Calibri" pitchFamily="34" charset="0"/>
                <a:ea typeface="Calibri" pitchFamily="34" charset="0"/>
                <a:cs typeface="Calibri" pitchFamily="34" charset="0"/>
              </a:rPr>
              <a:pPr/>
              <a:t>‹#›</a:t>
            </a:fld>
            <a:endParaRPr lang="en-US" altLang="en-US" sz="1200" dirty="0">
              <a:solidFill>
                <a:schemeClr val="tx1"/>
              </a:solidFill>
              <a:latin typeface="Calibri" pitchFamily="34" charset="0"/>
              <a:ea typeface="Calibri" pitchFamily="34" charset="0"/>
              <a:cs typeface="Calibri" pitchFamily="34" charset="0"/>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smtClean="0"/>
              <a:t>Click to edit Master title style</a:t>
            </a:r>
            <a:endParaRPr lang="en-US" dirty="0"/>
          </a:p>
        </p:txBody>
      </p:sp>
      <p:sp>
        <p:nvSpPr>
          <p:cNvPr id="3" name="Rectangle 2"/>
          <p:cNvSpPr/>
          <p:nvPr userDrawn="1"/>
        </p:nvSpPr>
        <p:spPr>
          <a:xfrm>
            <a:off x="0" y="6025339"/>
            <a:ext cx="1747838" cy="87076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a:off x="0" y="6025339"/>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userDrawn="1"/>
        </p:nvCxnSpPr>
        <p:spPr>
          <a:xfrm>
            <a:off x="1747838" y="6025338"/>
            <a:ext cx="1" cy="870763"/>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24" name="Subtitle 2"/>
          <p:cNvSpPr>
            <a:spLocks noGrp="1"/>
          </p:cNvSpPr>
          <p:nvPr>
            <p:ph type="subTitle" idx="1"/>
          </p:nvPr>
        </p:nvSpPr>
        <p:spPr>
          <a:xfrm>
            <a:off x="1866668" y="6145269"/>
            <a:ext cx="5831114" cy="592798"/>
          </a:xfrm>
        </p:spPr>
        <p:txBody>
          <a:bodyPr/>
          <a:lstStyle>
            <a:lvl1pPr marL="0" indent="0">
              <a:buFontTx/>
              <a:buNone/>
              <a:defRPr/>
            </a:lvl1pPr>
          </a:lstStyle>
          <a:p>
            <a:r>
              <a:rPr lang="en-US" altLang="en-US" smtClean="0"/>
              <a:t>Click to edit Master subtitle style</a:t>
            </a:r>
            <a:endParaRPr lang="en-US" altLang="en-US" dirty="0" smtClean="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119" y="6282332"/>
            <a:ext cx="1461680" cy="347148"/>
          </a:xfrm>
          <a:prstGeom prst="rect">
            <a:avLst/>
          </a:prstGeom>
        </p:spPr>
      </p:pic>
    </p:spTree>
    <p:extLst>
      <p:ext uri="{BB962C8B-B14F-4D97-AF65-F5344CB8AC3E}">
        <p14:creationId xmlns:p14="http://schemas.microsoft.com/office/powerpoint/2010/main" val="31609890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MA-Template_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6158" y="304139"/>
            <a:ext cx="7004654" cy="121353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86158" y="1600200"/>
            <a:ext cx="4038600" cy="44417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4417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3537D21-0E74-1545-B378-F8C1BC0258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404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descr="HMA-Template_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6158" y="377004"/>
            <a:ext cx="5833905" cy="104172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968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3537D21-0E74-1545-B378-F8C1BC0258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2452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2245" y="1948275"/>
            <a:ext cx="2196198" cy="1573735"/>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3105463" y="610438"/>
            <a:ext cx="536381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105463" y="4725238"/>
            <a:ext cx="5363816" cy="1336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93537D21-0E74-1545-B378-F8C1BC0258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630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HMA-Template_V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93537D21-0E74-1545-B378-F8C1BC025837}"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1"/>
          </p:nvPr>
        </p:nvSpPr>
        <p:spPr>
          <a:xfrm>
            <a:off x="3244850" y="784225"/>
            <a:ext cx="5278438" cy="51784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2101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smtClean="0"/>
              <a:t>Click to edit Master title style</a:t>
            </a:r>
            <a:endParaRPr lang="en-US" dirty="0"/>
          </a:p>
        </p:txBody>
      </p:sp>
      <p:sp>
        <p:nvSpPr>
          <p:cNvPr id="8" name="Content Placeholder 8"/>
          <p:cNvSpPr>
            <a:spLocks noGrp="1"/>
          </p:cNvSpPr>
          <p:nvPr>
            <p:ph sz="quarter" idx="1"/>
          </p:nvPr>
        </p:nvSpPr>
        <p:spPr>
          <a:xfrm>
            <a:off x="606153" y="1589567"/>
            <a:ext cx="8159002" cy="4175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pic>
        <p:nvPicPr>
          <p:cNvPr id="6" name="Picture 5"/>
          <p:cNvPicPr>
            <a:picLocks noChangeAspect="1"/>
          </p:cNvPicPr>
          <p:nvPr userDrawn="1"/>
        </p:nvPicPr>
        <p:blipFill rotWithShape="1">
          <a:blip r:embed="rId2"/>
          <a:srcRect t="5278"/>
          <a:stretch/>
        </p:blipFill>
        <p:spPr>
          <a:xfrm>
            <a:off x="8071649" y="143460"/>
            <a:ext cx="968217" cy="1026879"/>
          </a:xfrm>
          <a:prstGeom prst="rect">
            <a:avLst/>
          </a:prstGeom>
        </p:spPr>
      </p:pic>
    </p:spTree>
    <p:extLst>
      <p:ext uri="{BB962C8B-B14F-4D97-AF65-F5344CB8AC3E}">
        <p14:creationId xmlns:p14="http://schemas.microsoft.com/office/powerpoint/2010/main" val="29131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3A19CAAE-F962-4BBF-AA73-E5698E57AD56}" type="slidenum">
              <a:rPr lang="en-US"/>
              <a:pPr>
                <a:defRPr/>
              </a:pPr>
              <a:t>‹#›</a:t>
            </a:fld>
            <a:endParaRPr lang="en-US" dirty="0"/>
          </a:p>
        </p:txBody>
      </p:sp>
    </p:spTree>
    <p:extLst>
      <p:ext uri="{BB962C8B-B14F-4D97-AF65-F5344CB8AC3E}">
        <p14:creationId xmlns:p14="http://schemas.microsoft.com/office/powerpoint/2010/main" val="60331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
          </p:nvPr>
        </p:nvSpPr>
        <p:spPr>
          <a:xfrm>
            <a:off x="609600" y="1589567"/>
            <a:ext cx="3886200" cy="4175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153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p:txBody>
          <a:bodyPr rtlCol="0"/>
          <a:lstStyle>
            <a:lvl1pPr>
              <a:defRPr/>
            </a:lvl1pPr>
          </a:lstStyle>
          <a:p>
            <a:pPr>
              <a:defRPr/>
            </a:pPr>
            <a:fld id="{D6C4FE13-D3A9-420C-B6A9-D1AE299F4721}" type="slidenum">
              <a:rPr lang="en-US"/>
              <a:pPr>
                <a:defRPr/>
              </a:pPr>
              <a:t>‹#›</a:t>
            </a:fld>
            <a:endParaRPr lang="en-US" dirty="0"/>
          </a:p>
        </p:txBody>
      </p:sp>
    </p:spTree>
    <p:extLst>
      <p:ext uri="{BB962C8B-B14F-4D97-AF65-F5344CB8AC3E}">
        <p14:creationId xmlns:p14="http://schemas.microsoft.com/office/powerpoint/2010/main" val="2678702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3379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3044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rgbClr val="BFBAAF"/>
          </a:solidFill>
        </p:spPr>
        <p:txBody>
          <a:bodyPr rtlCol="0" anchor="ctr"/>
          <a:lstStyle>
            <a:lvl1pPr marL="0" indent="0">
              <a:buFontTx/>
              <a:buNone/>
              <a:defRPr sz="2000" b="1">
                <a:solidFill>
                  <a:srgbClr val="000000"/>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BFBAAF"/>
          </a:solidFill>
        </p:spPr>
        <p:txBody>
          <a:bodyPr rtlCol="0" anchor="ctr"/>
          <a:lstStyle>
            <a:lvl1pPr marL="0" indent="0">
              <a:buFontTx/>
              <a:buNone/>
              <a:defRPr sz="2000" b="1">
                <a:solidFill>
                  <a:schemeClr val="tx1"/>
                </a:solidFill>
              </a:defRPr>
            </a:lvl1pPr>
          </a:lstStyle>
          <a:p>
            <a:pPr lvl="0"/>
            <a:r>
              <a:rPr lang="en-US" smtClean="0"/>
              <a:t>Click to edit Master text styles</a:t>
            </a:r>
          </a:p>
        </p:txBody>
      </p:sp>
      <p:sp>
        <p:nvSpPr>
          <p:cNvPr id="7" name="Slide Number Placeholder 11"/>
          <p:cNvSpPr>
            <a:spLocks noGrp="1"/>
          </p:cNvSpPr>
          <p:nvPr>
            <p:ph type="sldNum" sz="quarter" idx="10"/>
          </p:nvPr>
        </p:nvSpPr>
        <p:spPr/>
        <p:txBody>
          <a:bodyPr rtlCol="0"/>
          <a:lstStyle>
            <a:lvl1pPr>
              <a:defRPr/>
            </a:lvl1pPr>
          </a:lstStyle>
          <a:p>
            <a:pPr>
              <a:defRPr/>
            </a:pPr>
            <a:fld id="{564A139B-9C2F-4C58-B4C2-2D1A7A325A39}" type="slidenum">
              <a:rPr lang="en-US"/>
              <a:pPr>
                <a:defRPr/>
              </a:pPr>
              <a:t>‹#›</a:t>
            </a:fld>
            <a:endParaRPr lang="en-US" dirty="0"/>
          </a:p>
        </p:txBody>
      </p:sp>
    </p:spTree>
    <p:extLst>
      <p:ext uri="{BB962C8B-B14F-4D97-AF65-F5344CB8AC3E}">
        <p14:creationId xmlns:p14="http://schemas.microsoft.com/office/powerpoint/2010/main" val="205396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3600" b="1"/>
            </a:lvl1pPr>
          </a:lstStyle>
          <a:p>
            <a:r>
              <a:rPr lang="en-US" smtClean="0"/>
              <a:t>Click to edit Master title style</a:t>
            </a:r>
            <a:endParaRPr lang="en-US" dirty="0"/>
          </a:p>
        </p:txBody>
      </p:sp>
      <p:sp>
        <p:nvSpPr>
          <p:cNvPr id="3" name="Text Placeholder 2"/>
          <p:cNvSpPr>
            <a:spLocks noGrp="1"/>
          </p:cNvSpPr>
          <p:nvPr>
            <p:ph type="body" idx="2"/>
          </p:nvPr>
        </p:nvSpPr>
        <p:spPr>
          <a:xfrm>
            <a:off x="609600" y="1752600"/>
            <a:ext cx="1600200" cy="3990278"/>
          </a:xfrm>
          <a:solidFill>
            <a:srgbClr val="BFBAAF"/>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a:ln>
                  <a:noFill/>
                </a:ln>
                <a:solidFill>
                  <a:srgbClr val="000000"/>
                </a:solidFill>
                <a:latin typeface="Trebuchet MS"/>
                <a:cs typeface="Trebuchet MS"/>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39902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a:defRPr smtClean="0">
                <a:solidFill>
                  <a:srgbClr val="FFFFFF"/>
                </a:solidFill>
              </a:defRPr>
            </a:lvl1pPr>
          </a:lstStyle>
          <a:p>
            <a:pPr>
              <a:defRPr/>
            </a:pPr>
            <a:fld id="{5B0280DC-E516-4875-86CC-8997A57A8F62}" type="slidenum">
              <a:rPr lang="en-US"/>
              <a:pPr>
                <a:defRPr/>
              </a:pPr>
              <a:t>‹#›</a:t>
            </a:fld>
            <a:endParaRPr lang="en-US" dirty="0"/>
          </a:p>
        </p:txBody>
      </p:sp>
    </p:spTree>
    <p:extLst>
      <p:ext uri="{BB962C8B-B14F-4D97-AF65-F5344CB8AC3E}">
        <p14:creationId xmlns:p14="http://schemas.microsoft.com/office/powerpoint/2010/main" val="919756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49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3537D21-0E74-1545-B378-F8C1BC02583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HMA-Templat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956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3537D21-0E74-1545-B378-F8C1BC0258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1463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18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         </a:t>
            </a:r>
          </a:p>
          <a:p>
            <a:pPr lvl="4"/>
            <a:r>
              <a:rPr lang="en-US" altLang="en-US" smtClean="0"/>
              <a:t>Fifth level</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2" name="Rectangle 11"/>
          <p:cNvSpPr/>
          <p:nvPr/>
        </p:nvSpPr>
        <p:spPr>
          <a:xfrm>
            <a:off x="1747838" y="6025339"/>
            <a:ext cx="7396163" cy="832661"/>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rgbClr val="6E2A8E"/>
              </a:solidFill>
            </a:endParaRPr>
          </a:p>
        </p:txBody>
      </p:sp>
      <p:cxnSp>
        <p:nvCxnSpPr>
          <p:cNvPr id="6" name="Straight Connector 5"/>
          <p:cNvCxnSpPr/>
          <p:nvPr/>
        </p:nvCxnSpPr>
        <p:spPr>
          <a:xfrm>
            <a:off x="0" y="6025338"/>
            <a:ext cx="9144000" cy="1"/>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1747838" y="6025338"/>
            <a:ext cx="0" cy="8326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fld id="{823A2F2B-3917-4B73-A767-975CB851FCCB}" type="slidenum">
              <a:rPr lang="en-US" altLang="en-US" sz="1200" b="1">
                <a:solidFill>
                  <a:schemeClr val="bg1"/>
                </a:solidFill>
                <a:latin typeface="Calibri" pitchFamily="34" charset="0"/>
                <a:ea typeface="Calibri" pitchFamily="34" charset="0"/>
                <a:cs typeface="Calibri" pitchFamily="34" charset="0"/>
              </a:rPr>
              <a:pPr/>
              <a:t>‹#›</a:t>
            </a:fld>
            <a:endParaRPr lang="en-US" altLang="en-US" sz="1200" dirty="0">
              <a:solidFill>
                <a:schemeClr val="bg1"/>
              </a:solidFill>
              <a:latin typeface="Calibri" pitchFamily="34" charset="0"/>
              <a:ea typeface="Calibri" pitchFamily="34" charset="0"/>
              <a:cs typeface="Calibri" pitchFamily="34" charset="0"/>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8119" y="6282332"/>
            <a:ext cx="1461680" cy="347148"/>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6" r:id="rId3"/>
    <p:sldLayoutId id="2147483679" r:id="rId4"/>
    <p:sldLayoutId id="2147483680" r:id="rId5"/>
    <p:sldLayoutId id="2147483681" r:id="rId6"/>
    <p:sldLayoutId id="2147483682" r:id="rId7"/>
  </p:sldLayoutIdLst>
  <p:timing>
    <p:tnLst>
      <p:par>
        <p:cTn id="1" dur="indefinite" restart="never" nodeType="tmRoot"/>
      </p:par>
    </p:tnLst>
  </p:timing>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158" y="1871944"/>
            <a:ext cx="2311735" cy="257273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35228" y="882983"/>
            <a:ext cx="5551572" cy="5129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25714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3537D21-0E74-1545-B378-F8C1BC025837}"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31911668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txStyles>
    <p:titleStyle>
      <a:lvl1pPr algn="l" defTabSz="457200" rtl="0" eaLnBrk="1" latinLnBrk="0" hangingPunct="1">
        <a:spcBef>
          <a:spcPct val="0"/>
        </a:spcBef>
        <a:buNone/>
        <a:defRPr sz="3300" kern="1200" baseline="0">
          <a:solidFill>
            <a:srgbClr val="98002E"/>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minorityhealth.hhs.gov/omh/browse.aspx?lvl=2&amp;lvlid=5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immunize.org/catg.d/p7010.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dc.gov/healthliteracy/gettraining.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dc.gov/healthliteracy/gettraining.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dc.gov/healthliteracy/gettraining.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is.nlm.nih.gov/outreach/multicultural.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lm.nih.gov/medlineplus/spanish/immunization.html" TargetMode="External"/><Relationship Id="rId2" Type="http://schemas.openxmlformats.org/officeDocument/2006/relationships/hyperlink" Target="http://www.nlm.nih.gov/medlineplus/immunization.html" TargetMode="External"/><Relationship Id="rId1" Type="http://schemas.openxmlformats.org/officeDocument/2006/relationships/slideLayout" Target="../slideLayouts/slideLayout2.xml"/><Relationship Id="rId4" Type="http://schemas.openxmlformats.org/officeDocument/2006/relationships/hyperlink" Target="https://healthreach.nlm.nih.gov/"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www.vaccineinformation.org/adults/resources.as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immunize.org/vis/?f=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ealthliteracyoutloud.com/2013/08/27/when-communicating-risk-consider-what-patients-need-and-want-to-know-hlol-10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fda.gov/downloads/AboutFDA/ReportsManualsForms/Reports/UCM268069.pdf"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www.historyofvaccines.org/content/articles/cultural-perspectives-vaccina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ihpemory.org/2014/03/10/public-health-and-faith-community-partnerships-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vaccinesafety.edu/Religion.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hbr.org/2011/02/vaccine-literacy-a-crucial-he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dc.gov/flu"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espanol.cdc.gov/enes/flu/" TargetMode="External"/><Relationship Id="rId2" Type="http://schemas.openxmlformats.org/officeDocument/2006/relationships/hyperlink" Target="http://www.cdc.gov/flu" TargetMode="External"/><Relationship Id="rId1" Type="http://schemas.openxmlformats.org/officeDocument/2006/relationships/slideLayout" Target="../slideLayouts/slideLayout9.xml"/><Relationship Id="rId5" Type="http://schemas.openxmlformats.org/officeDocument/2006/relationships/hyperlink" Target="http://www.mocospace.com/html/game/cdc/demo.jsp?view=full&amp;platform=desktop" TargetMode="Externa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hyperlink" Target="http://www.cdc.gov/flu/freeresources/media-psa.htm" TargetMode="Externa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gif"/><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9.jpeg"/><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hyperlink" Target="mailto:cvelazquez@hmaassociates.com" TargetMode="External"/><Relationship Id="rId2" Type="http://schemas.openxmlformats.org/officeDocument/2006/relationships/hyperlink" Target="mailto:Jennifer.Dillaha@Arkansas.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nccc.georgetown.edu/resources/cultural5.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hinkculturalhealth.hhs.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minorityhealth.hhs.gov/omh/browse.aspx?lvl=2&amp;lvlid=3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sz="quarter" idx="1"/>
          </p:nvPr>
        </p:nvSpPr>
        <p:spPr>
          <a:xfrm>
            <a:off x="127046" y="1567131"/>
            <a:ext cx="8921703" cy="4175613"/>
          </a:xfrm>
        </p:spPr>
        <p:txBody>
          <a:bodyPr/>
          <a:lstStyle/>
          <a:p>
            <a:r>
              <a:rPr lang="en-US" sz="2450" b="1" dirty="0" smtClean="0"/>
              <a:t>Thank you for joining the American College of Physicians’ Quality Connect Adult Immunization Learning </a:t>
            </a:r>
            <a:r>
              <a:rPr lang="en-US" sz="2450" b="1" dirty="0"/>
              <a:t>Series </a:t>
            </a:r>
            <a:r>
              <a:rPr lang="en-US" sz="2450" b="1" dirty="0" smtClean="0"/>
              <a:t>Webinar!</a:t>
            </a:r>
          </a:p>
          <a:p>
            <a:r>
              <a:rPr lang="en-US" sz="2450" dirty="0"/>
              <a:t>We will start in a few minutes.</a:t>
            </a:r>
          </a:p>
          <a:p>
            <a:r>
              <a:rPr lang="en-US" sz="2450" dirty="0"/>
              <a:t>Today’s webinar is focused on </a:t>
            </a:r>
            <a:r>
              <a:rPr lang="en-US" sz="2450" dirty="0" smtClean="0"/>
              <a:t>cultural </a:t>
            </a:r>
            <a:r>
              <a:rPr lang="en-US" sz="2450" dirty="0"/>
              <a:t>outreach and communication towards minority and ethnic </a:t>
            </a:r>
            <a:r>
              <a:rPr lang="en-US" sz="2450" dirty="0" smtClean="0"/>
              <a:t>groups.</a:t>
            </a:r>
            <a:endParaRPr lang="en-US" sz="2450" dirty="0"/>
          </a:p>
          <a:p>
            <a:r>
              <a:rPr lang="en-US" sz="2450" dirty="0"/>
              <a:t>P</a:t>
            </a:r>
            <a:r>
              <a:rPr lang="en-US" sz="2450" dirty="0" smtClean="0"/>
              <a:t>lease keep your phone on </a:t>
            </a:r>
            <a:r>
              <a:rPr lang="en-US" sz="2450" u="sng" dirty="0" smtClean="0"/>
              <a:t>mute</a:t>
            </a:r>
            <a:r>
              <a:rPr lang="en-US" sz="2450" dirty="0" smtClean="0"/>
              <a:t>, when not asking questions, we </a:t>
            </a:r>
            <a:r>
              <a:rPr lang="en-US" sz="2450" dirty="0"/>
              <a:t>are recording this </a:t>
            </a:r>
            <a:r>
              <a:rPr lang="en-US" sz="2450" dirty="0" smtClean="0"/>
              <a:t>webinar</a:t>
            </a:r>
            <a:r>
              <a:rPr lang="en-US" sz="2450" dirty="0"/>
              <a:t>.</a:t>
            </a:r>
            <a:endParaRPr lang="en-US" sz="2450" dirty="0" smtClean="0"/>
          </a:p>
          <a:p>
            <a:r>
              <a:rPr lang="en-US" sz="2450" dirty="0" smtClean="0"/>
              <a:t>Feel free to ask questions in the </a:t>
            </a:r>
            <a:r>
              <a:rPr lang="en-US" sz="2450" u="sng" dirty="0" smtClean="0"/>
              <a:t>chat feature </a:t>
            </a:r>
            <a:r>
              <a:rPr lang="en-US" sz="2450" dirty="0" smtClean="0"/>
              <a:t>of WebEx.</a:t>
            </a:r>
          </a:p>
          <a:p>
            <a:r>
              <a:rPr lang="en-US" sz="2450" dirty="0" smtClean="0"/>
              <a:t>ACP will share the slides and recorded webinar on MedConcert. </a:t>
            </a:r>
          </a:p>
        </p:txBody>
      </p:sp>
    </p:spTree>
    <p:extLst>
      <p:ext uri="{BB962C8B-B14F-4D97-AF65-F5344CB8AC3E}">
        <p14:creationId xmlns:p14="http://schemas.microsoft.com/office/powerpoint/2010/main" val="130613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National CLAS Standards</a:t>
            </a:r>
            <a:endParaRPr lang="en-US" b="1" dirty="0"/>
          </a:p>
        </p:txBody>
      </p:sp>
      <p:sp>
        <p:nvSpPr>
          <p:cNvPr id="3" name="Content Placeholder 2"/>
          <p:cNvSpPr>
            <a:spLocks noGrp="1"/>
          </p:cNvSpPr>
          <p:nvPr>
            <p:ph idx="1"/>
          </p:nvPr>
        </p:nvSpPr>
        <p:spPr>
          <a:xfrm>
            <a:off x="381000" y="1535402"/>
            <a:ext cx="8229600" cy="4525963"/>
          </a:xfrm>
        </p:spPr>
        <p:txBody>
          <a:bodyPr>
            <a:normAutofit lnSpcReduction="10000"/>
          </a:bodyPr>
          <a:lstStyle/>
          <a:p>
            <a:r>
              <a:rPr lang="en-US" sz="2800" b="1" dirty="0" smtClean="0"/>
              <a:t>C</a:t>
            </a:r>
            <a:r>
              <a:rPr lang="en-US" sz="2800" dirty="0" smtClean="0"/>
              <a:t>ulturally and </a:t>
            </a:r>
            <a:r>
              <a:rPr lang="en-US" sz="2800" b="1" dirty="0" smtClean="0"/>
              <a:t>L</a:t>
            </a:r>
            <a:r>
              <a:rPr lang="en-US" sz="2800" dirty="0" smtClean="0"/>
              <a:t>inguistically </a:t>
            </a:r>
            <a:r>
              <a:rPr lang="en-US" sz="2800" b="1" dirty="0" smtClean="0"/>
              <a:t>A</a:t>
            </a:r>
            <a:r>
              <a:rPr lang="en-US" sz="2800" dirty="0" smtClean="0"/>
              <a:t>ppropriate </a:t>
            </a:r>
            <a:r>
              <a:rPr lang="en-US" sz="2800" b="1" dirty="0" smtClean="0"/>
              <a:t>S</a:t>
            </a:r>
            <a:r>
              <a:rPr lang="en-US" sz="2800" dirty="0" smtClean="0"/>
              <a:t>ervices in health </a:t>
            </a:r>
            <a:r>
              <a:rPr lang="en-US" sz="2800" dirty="0"/>
              <a:t>and h</a:t>
            </a:r>
            <a:r>
              <a:rPr lang="en-US" sz="2800" dirty="0" smtClean="0"/>
              <a:t>ealthcare</a:t>
            </a:r>
          </a:p>
          <a:p>
            <a:r>
              <a:rPr lang="en-US" sz="2800" dirty="0" smtClean="0"/>
              <a:t>A </a:t>
            </a:r>
            <a:r>
              <a:rPr lang="en-US" sz="2800" dirty="0"/>
              <a:t>framework for organizations to serve the nation's increasingly diverse </a:t>
            </a:r>
            <a:r>
              <a:rPr lang="en-US" sz="2800" dirty="0" smtClean="0"/>
              <a:t>communities </a:t>
            </a:r>
            <a:endParaRPr lang="en-US" sz="2800" dirty="0"/>
          </a:p>
          <a:p>
            <a:r>
              <a:rPr lang="en-US" sz="2800" dirty="0" smtClean="0"/>
              <a:t>Principal Standard: Provide </a:t>
            </a:r>
            <a:r>
              <a:rPr lang="en-US" sz="2800" dirty="0"/>
              <a:t>effective, equitable, understandable and respectful quality care and services that are responsive </a:t>
            </a:r>
            <a:r>
              <a:rPr lang="en-US" sz="2800" dirty="0" smtClean="0"/>
              <a:t>to:</a:t>
            </a:r>
          </a:p>
          <a:p>
            <a:pPr lvl="1"/>
            <a:r>
              <a:rPr lang="en-US" sz="2500" dirty="0"/>
              <a:t>D</a:t>
            </a:r>
            <a:r>
              <a:rPr lang="en-US" sz="2500" dirty="0" smtClean="0"/>
              <a:t>iverse </a:t>
            </a:r>
            <a:r>
              <a:rPr lang="en-US" sz="2500" dirty="0"/>
              <a:t>cultural health beliefs and </a:t>
            </a:r>
            <a:r>
              <a:rPr lang="en-US" sz="2500" dirty="0" smtClean="0"/>
              <a:t>practices </a:t>
            </a:r>
          </a:p>
          <a:p>
            <a:pPr lvl="1"/>
            <a:r>
              <a:rPr lang="en-US" sz="2500" dirty="0"/>
              <a:t>P</a:t>
            </a:r>
            <a:r>
              <a:rPr lang="en-US" sz="2500" dirty="0" smtClean="0"/>
              <a:t>referred languages</a:t>
            </a:r>
          </a:p>
          <a:p>
            <a:pPr lvl="1"/>
            <a:r>
              <a:rPr lang="en-US" sz="2500" dirty="0"/>
              <a:t>H</a:t>
            </a:r>
            <a:r>
              <a:rPr lang="en-US" sz="2500" dirty="0" smtClean="0"/>
              <a:t>ealth </a:t>
            </a:r>
            <a:r>
              <a:rPr lang="en-US" sz="2500" dirty="0"/>
              <a:t>literacy and other communication </a:t>
            </a:r>
            <a:r>
              <a:rPr lang="en-US" sz="2500" dirty="0" smtClean="0"/>
              <a:t>needs</a:t>
            </a:r>
            <a:endParaRPr lang="en-US" sz="2500" dirty="0"/>
          </a:p>
          <a:p>
            <a:endParaRPr lang="en-US" dirty="0"/>
          </a:p>
        </p:txBody>
      </p:sp>
      <p:sp>
        <p:nvSpPr>
          <p:cNvPr id="4" name="TextBox 3"/>
          <p:cNvSpPr txBox="1"/>
          <p:nvPr/>
        </p:nvSpPr>
        <p:spPr>
          <a:xfrm>
            <a:off x="1906255" y="6143002"/>
            <a:ext cx="6553200" cy="553998"/>
          </a:xfrm>
          <a:prstGeom prst="rect">
            <a:avLst/>
          </a:prstGeom>
          <a:noFill/>
        </p:spPr>
        <p:txBody>
          <a:bodyPr wrap="square" rtlCol="0">
            <a:spAutoFit/>
          </a:bodyPr>
          <a:lstStyle/>
          <a:p>
            <a:r>
              <a:rPr lang="en-US" sz="1500" dirty="0" smtClean="0">
                <a:latin typeface="Calibri" pitchFamily="34" charset="0"/>
              </a:rPr>
              <a:t>HHS Office of Minority Health</a:t>
            </a:r>
          </a:p>
          <a:p>
            <a:r>
              <a:rPr lang="en-US" sz="1500" dirty="0" smtClean="0">
                <a:latin typeface="Calibri" pitchFamily="34" charset="0"/>
                <a:hlinkClick r:id="rId2"/>
              </a:rPr>
              <a:t>http</a:t>
            </a:r>
            <a:r>
              <a:rPr lang="en-US" sz="1500" dirty="0">
                <a:latin typeface="Calibri" pitchFamily="34" charset="0"/>
                <a:hlinkClick r:id="rId2"/>
              </a:rPr>
              <a:t>://</a:t>
            </a:r>
            <a:r>
              <a:rPr lang="en-US" sz="1500" dirty="0" smtClean="0">
                <a:latin typeface="Calibri" pitchFamily="34" charset="0"/>
                <a:hlinkClick r:id="rId2"/>
              </a:rPr>
              <a:t>minorityhealth.hhs.gov/omh/browse.aspx?lvl=2&amp;lvlid=53</a:t>
            </a:r>
            <a:r>
              <a:rPr lang="en-US" sz="1500" dirty="0" smtClean="0">
                <a:latin typeface="Calibri" pitchFamily="34" charset="0"/>
              </a:rPr>
              <a:t> </a:t>
            </a:r>
          </a:p>
        </p:txBody>
      </p:sp>
    </p:spTree>
    <p:extLst>
      <p:ext uri="{BB962C8B-B14F-4D97-AF65-F5344CB8AC3E}">
        <p14:creationId xmlns:p14="http://schemas.microsoft.com/office/powerpoint/2010/main" val="3079904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131" y="108959"/>
            <a:ext cx="8466034" cy="990600"/>
          </a:xfrm>
        </p:spPr>
        <p:txBody>
          <a:bodyPr>
            <a:normAutofit fontScale="90000"/>
          </a:bodyPr>
          <a:lstStyle/>
          <a:p>
            <a:r>
              <a:rPr lang="en-US" b="1" dirty="0" smtClean="0"/>
              <a:t>Immunization Action Coalition Skills </a:t>
            </a:r>
            <a:br>
              <a:rPr lang="en-US" b="1" dirty="0" smtClean="0"/>
            </a:br>
            <a:r>
              <a:rPr lang="en-US" b="1" dirty="0" smtClean="0"/>
              <a:t>Checklist for Immunization</a:t>
            </a:r>
            <a:endParaRPr lang="en-US" b="1" dirty="0"/>
          </a:p>
        </p:txBody>
      </p:sp>
      <p:sp>
        <p:nvSpPr>
          <p:cNvPr id="3" name="Content Placeholder 2"/>
          <p:cNvSpPr>
            <a:spLocks noGrp="1"/>
          </p:cNvSpPr>
          <p:nvPr>
            <p:ph idx="1"/>
          </p:nvPr>
        </p:nvSpPr>
        <p:spPr/>
        <p:txBody>
          <a:bodyPr/>
          <a:lstStyle/>
          <a:p>
            <a:r>
              <a:rPr lang="en-US" dirty="0" smtClean="0"/>
              <a:t>Competency</a:t>
            </a:r>
          </a:p>
          <a:p>
            <a:pPr lvl="1"/>
            <a:r>
              <a:rPr lang="en-US" dirty="0" smtClean="0"/>
              <a:t>Patient/Parent Education</a:t>
            </a:r>
          </a:p>
          <a:p>
            <a:r>
              <a:rPr lang="en-US" dirty="0" smtClean="0"/>
              <a:t>Clinical skills, techniques, and </a:t>
            </a:r>
            <a:r>
              <a:rPr lang="en-US" dirty="0"/>
              <a:t>p</a:t>
            </a:r>
            <a:r>
              <a:rPr lang="en-US" dirty="0" smtClean="0"/>
              <a:t>rocedures</a:t>
            </a:r>
          </a:p>
          <a:p>
            <a:pPr lvl="1"/>
            <a:r>
              <a:rPr lang="en-US" dirty="0" smtClean="0"/>
              <a:t>Accommodates language and literacy barriers and special needs of patient/parents to help make them feel comfortable and informed about the procedure.</a:t>
            </a:r>
          </a:p>
          <a:p>
            <a:pPr marL="571500" indent="-514350"/>
            <a:r>
              <a:rPr lang="en-US" dirty="0">
                <a:hlinkClick r:id="rId2"/>
              </a:rPr>
              <a:t>http://</a:t>
            </a:r>
            <a:r>
              <a:rPr lang="en-US" dirty="0" smtClean="0">
                <a:hlinkClick r:id="rId2"/>
              </a:rPr>
              <a:t>www.immunize.org/catg.d/p7010.pdf</a:t>
            </a:r>
            <a:endParaRPr lang="en-US" dirty="0" smtClean="0"/>
          </a:p>
          <a:p>
            <a:pPr marL="571500" indent="-514350"/>
            <a:endParaRPr lang="en-US" dirty="0"/>
          </a:p>
        </p:txBody>
      </p:sp>
    </p:spTree>
    <p:extLst>
      <p:ext uri="{BB962C8B-B14F-4D97-AF65-F5344CB8AC3E}">
        <p14:creationId xmlns:p14="http://schemas.microsoft.com/office/powerpoint/2010/main" val="510791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38" y="152400"/>
            <a:ext cx="8229600" cy="1143000"/>
          </a:xfrm>
        </p:spPr>
        <p:txBody>
          <a:bodyPr>
            <a:normAutofit/>
          </a:bodyPr>
          <a:lstStyle/>
          <a:p>
            <a:r>
              <a:rPr lang="en-US" b="1" dirty="0" smtClean="0"/>
              <a:t>Training from the CDC</a:t>
            </a:r>
            <a:endParaRPr lang="en-US" b="1" dirty="0"/>
          </a:p>
        </p:txBody>
      </p:sp>
      <p:sp>
        <p:nvSpPr>
          <p:cNvPr id="3" name="Content Placeholder 2"/>
          <p:cNvSpPr>
            <a:spLocks noGrp="1"/>
          </p:cNvSpPr>
          <p:nvPr>
            <p:ph idx="1"/>
          </p:nvPr>
        </p:nvSpPr>
        <p:spPr>
          <a:xfrm>
            <a:off x="386732" y="1510057"/>
            <a:ext cx="8415436" cy="4525963"/>
          </a:xfrm>
        </p:spPr>
        <p:txBody>
          <a:bodyPr>
            <a:normAutofit/>
          </a:bodyPr>
          <a:lstStyle/>
          <a:p>
            <a:r>
              <a:rPr lang="en-US" sz="3300" dirty="0" smtClean="0"/>
              <a:t>Five online health literacy courses for health professionals</a:t>
            </a:r>
          </a:p>
          <a:p>
            <a:pPr marL="704850" lvl="1" indent="-339725"/>
            <a:r>
              <a:rPr lang="en-US" sz="2700" dirty="0" smtClean="0"/>
              <a:t>Health Literacy for Public Health Professionals (free CE)</a:t>
            </a:r>
          </a:p>
          <a:p>
            <a:pPr marL="704850" lvl="1" indent="-339725"/>
            <a:r>
              <a:rPr lang="en-US" sz="2700" dirty="0" smtClean="0"/>
              <a:t>Writing for the Public</a:t>
            </a:r>
          </a:p>
          <a:p>
            <a:pPr marL="704850" lvl="1" indent="-339725"/>
            <a:r>
              <a:rPr lang="en-US" sz="2700" dirty="0" smtClean="0"/>
              <a:t>Using Numbers and Explaining Risk </a:t>
            </a:r>
          </a:p>
          <a:p>
            <a:pPr marL="704850" lvl="1" indent="-339725"/>
            <a:r>
              <a:rPr lang="en-US" sz="2700" dirty="0" smtClean="0"/>
              <a:t>Creating Easier to Understand Lists, Charts, and Graphs</a:t>
            </a:r>
          </a:p>
          <a:p>
            <a:pPr marL="704850" lvl="1" indent="-339725"/>
            <a:r>
              <a:rPr lang="en-US" sz="2700" dirty="0" smtClean="0"/>
              <a:t>Speaking with the Public</a:t>
            </a:r>
            <a:endParaRPr lang="en-US" sz="2700" dirty="0"/>
          </a:p>
        </p:txBody>
      </p:sp>
      <p:sp>
        <p:nvSpPr>
          <p:cNvPr id="4" name="TextBox 3"/>
          <p:cNvSpPr txBox="1"/>
          <p:nvPr/>
        </p:nvSpPr>
        <p:spPr>
          <a:xfrm>
            <a:off x="2385562" y="6121478"/>
            <a:ext cx="4003340" cy="523220"/>
          </a:xfrm>
          <a:prstGeom prst="rect">
            <a:avLst/>
          </a:prstGeom>
          <a:noFill/>
        </p:spPr>
        <p:txBody>
          <a:bodyPr wrap="none" rtlCol="0">
            <a:spAutoFit/>
          </a:bodyPr>
          <a:lstStyle/>
          <a:p>
            <a:r>
              <a:rPr lang="en-US" sz="1400" dirty="0" smtClean="0">
                <a:latin typeface="Calibri" pitchFamily="34" charset="0"/>
              </a:rPr>
              <a:t>Centers for Disease Control and Prevention</a:t>
            </a:r>
          </a:p>
          <a:p>
            <a:r>
              <a:rPr lang="en-US" sz="1400" dirty="0" smtClean="0">
                <a:latin typeface="Calibri" pitchFamily="34" charset="0"/>
                <a:hlinkClick r:id="rId3"/>
              </a:rPr>
              <a:t>http://www.cdc.gov/healthliteracy/gettraining.html</a:t>
            </a:r>
            <a:r>
              <a:rPr lang="en-US" sz="1400" dirty="0" smtClean="0">
                <a:latin typeface="Calibri" pitchFamily="34" charset="0"/>
              </a:rPr>
              <a:t> </a:t>
            </a:r>
            <a:endParaRPr lang="en-US" sz="1400" dirty="0">
              <a:latin typeface="Calibri" pitchFamily="34" charset="0"/>
            </a:endParaRPr>
          </a:p>
        </p:txBody>
      </p:sp>
    </p:spTree>
    <p:extLst>
      <p:ext uri="{BB962C8B-B14F-4D97-AF65-F5344CB8AC3E}">
        <p14:creationId xmlns:p14="http://schemas.microsoft.com/office/powerpoint/2010/main" val="973775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123"/>
            <a:ext cx="8458200" cy="1143000"/>
          </a:xfrm>
        </p:spPr>
        <p:txBody>
          <a:bodyPr>
            <a:noAutofit/>
          </a:bodyPr>
          <a:lstStyle/>
          <a:p>
            <a:pPr algn="l"/>
            <a:r>
              <a:rPr lang="en-US" sz="3600" b="1" dirty="0" smtClean="0"/>
              <a:t>Other Trainings</a:t>
            </a:r>
            <a:endParaRPr lang="en-US" sz="3600" b="1" dirty="0"/>
          </a:p>
        </p:txBody>
      </p:sp>
      <p:sp>
        <p:nvSpPr>
          <p:cNvPr id="3" name="Content Placeholder 2"/>
          <p:cNvSpPr>
            <a:spLocks noGrp="1"/>
          </p:cNvSpPr>
          <p:nvPr>
            <p:ph idx="1"/>
          </p:nvPr>
        </p:nvSpPr>
        <p:spPr>
          <a:xfrm>
            <a:off x="457200" y="1596652"/>
            <a:ext cx="8229600" cy="4525963"/>
          </a:xfrm>
        </p:spPr>
        <p:txBody>
          <a:bodyPr>
            <a:normAutofit lnSpcReduction="10000"/>
          </a:bodyPr>
          <a:lstStyle/>
          <a:p>
            <a:r>
              <a:rPr lang="en-US" sz="3500" b="1" dirty="0" smtClean="0"/>
              <a:t>A Physician's Practical Guide to Culturally Competent Care</a:t>
            </a:r>
          </a:p>
          <a:p>
            <a:pPr lvl="1"/>
            <a:r>
              <a:rPr lang="en-US" sz="3200" dirty="0" smtClean="0"/>
              <a:t>HHS, Office of Minority Health</a:t>
            </a:r>
          </a:p>
          <a:p>
            <a:pPr lvl="2"/>
            <a:r>
              <a:rPr lang="en-US" sz="2900" dirty="0" smtClean="0"/>
              <a:t>Free, self-directed course for physicians and other healthcare professionals with a specific interest in cultural competency in the provision of care</a:t>
            </a:r>
          </a:p>
          <a:p>
            <a:pPr lvl="2"/>
            <a:r>
              <a:rPr lang="en-US" sz="2900" dirty="0" smtClean="0"/>
              <a:t>9.0 AMA PRA Category 1 credits</a:t>
            </a:r>
          </a:p>
          <a:p>
            <a:pPr lvl="2"/>
            <a:r>
              <a:rPr lang="en-US" sz="2900" dirty="0" smtClean="0"/>
              <a:t>9.0 contact hours for nurse practitioners</a:t>
            </a:r>
          </a:p>
          <a:p>
            <a:pPr marL="0" indent="0">
              <a:buNone/>
            </a:pPr>
            <a:endParaRPr lang="en-US" sz="3500" dirty="0"/>
          </a:p>
        </p:txBody>
      </p:sp>
      <p:sp>
        <p:nvSpPr>
          <p:cNvPr id="5" name="TextBox 4"/>
          <p:cNvSpPr txBox="1"/>
          <p:nvPr/>
        </p:nvSpPr>
        <p:spPr>
          <a:xfrm>
            <a:off x="2637985" y="6166229"/>
            <a:ext cx="5245510" cy="323165"/>
          </a:xfrm>
          <a:prstGeom prst="rect">
            <a:avLst/>
          </a:prstGeom>
          <a:noFill/>
        </p:spPr>
        <p:txBody>
          <a:bodyPr wrap="square" rtlCol="0">
            <a:spAutoFit/>
          </a:bodyPr>
          <a:lstStyle/>
          <a:p>
            <a:r>
              <a:rPr lang="en-US" sz="1500" dirty="0" smtClean="0">
                <a:latin typeface="Calibri" pitchFamily="34" charset="0"/>
                <a:hlinkClick r:id="rId3"/>
              </a:rPr>
              <a:t>http://www.cdc.gov/healthliteracy/gettraining.html</a:t>
            </a:r>
            <a:r>
              <a:rPr lang="en-US" sz="1500" dirty="0" smtClean="0">
                <a:latin typeface="Calibri" pitchFamily="34" charset="0"/>
              </a:rPr>
              <a:t> </a:t>
            </a:r>
            <a:endParaRPr lang="en-US" sz="1500" dirty="0">
              <a:latin typeface="Calibri" pitchFamily="34" charset="0"/>
            </a:endParaRPr>
          </a:p>
        </p:txBody>
      </p:sp>
    </p:spTree>
    <p:extLst>
      <p:ext uri="{BB962C8B-B14F-4D97-AF65-F5344CB8AC3E}">
        <p14:creationId xmlns:p14="http://schemas.microsoft.com/office/powerpoint/2010/main" val="2162408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pPr algn="l"/>
            <a:r>
              <a:rPr lang="en-US" sz="3600" b="1" dirty="0" smtClean="0"/>
              <a:t>Other Trainings (cont.)</a:t>
            </a:r>
            <a:endParaRPr lang="en-US" sz="3600" b="1" dirty="0"/>
          </a:p>
        </p:txBody>
      </p:sp>
      <p:sp>
        <p:nvSpPr>
          <p:cNvPr id="3" name="Content Placeholder 2"/>
          <p:cNvSpPr>
            <a:spLocks noGrp="1"/>
          </p:cNvSpPr>
          <p:nvPr>
            <p:ph idx="1"/>
          </p:nvPr>
        </p:nvSpPr>
        <p:spPr>
          <a:xfrm>
            <a:off x="457200" y="1585964"/>
            <a:ext cx="8229600" cy="4525963"/>
          </a:xfrm>
        </p:spPr>
        <p:txBody>
          <a:bodyPr>
            <a:normAutofit/>
          </a:bodyPr>
          <a:lstStyle/>
          <a:p>
            <a:r>
              <a:rPr lang="en-US" sz="3600" b="1" dirty="0" smtClean="0"/>
              <a:t>Culturally Competent Nursing Care: A Cornerstone of Caring</a:t>
            </a:r>
          </a:p>
          <a:p>
            <a:pPr lvl="1"/>
            <a:r>
              <a:rPr lang="en-US" dirty="0" smtClean="0"/>
              <a:t>HHS, Office of Minority Health</a:t>
            </a:r>
          </a:p>
          <a:p>
            <a:pPr lvl="1"/>
            <a:r>
              <a:rPr lang="en-US" dirty="0" smtClean="0"/>
              <a:t>Free course that discusses the behaviors, attitudes, and skills that enable nurses to work effectively in cross-cultural situations</a:t>
            </a:r>
          </a:p>
          <a:p>
            <a:pPr lvl="1"/>
            <a:r>
              <a:rPr lang="en-US" dirty="0" smtClean="0"/>
              <a:t>9.0 contact hours for nurses</a:t>
            </a:r>
            <a:endParaRPr lang="en-US" dirty="0"/>
          </a:p>
        </p:txBody>
      </p:sp>
      <p:sp>
        <p:nvSpPr>
          <p:cNvPr id="5" name="TextBox 4"/>
          <p:cNvSpPr txBox="1"/>
          <p:nvPr/>
        </p:nvSpPr>
        <p:spPr>
          <a:xfrm>
            <a:off x="2394247" y="6387400"/>
            <a:ext cx="5257800" cy="369332"/>
          </a:xfrm>
          <a:prstGeom prst="rect">
            <a:avLst/>
          </a:prstGeom>
          <a:noFill/>
        </p:spPr>
        <p:txBody>
          <a:bodyPr wrap="square" rtlCol="0">
            <a:spAutoFit/>
          </a:bodyPr>
          <a:lstStyle/>
          <a:p>
            <a:r>
              <a:rPr lang="en-US" dirty="0" smtClean="0">
                <a:latin typeface="Calibri" pitchFamily="34" charset="0"/>
                <a:hlinkClick r:id="rId3"/>
              </a:rPr>
              <a:t>http://www.cdc.gov/healthliteracy/gettraining.html</a:t>
            </a:r>
            <a:r>
              <a:rPr lang="en-US" dirty="0" smtClean="0">
                <a:latin typeface="Calibri" pitchFamily="34" charset="0"/>
              </a:rPr>
              <a:t> </a:t>
            </a:r>
            <a:endParaRPr lang="en-US" dirty="0">
              <a:latin typeface="Calibri" pitchFamily="34" charset="0"/>
            </a:endParaRPr>
          </a:p>
        </p:txBody>
      </p:sp>
    </p:spTree>
    <p:extLst>
      <p:ext uri="{BB962C8B-B14F-4D97-AF65-F5344CB8AC3E}">
        <p14:creationId xmlns:p14="http://schemas.microsoft.com/office/powerpoint/2010/main" val="1572118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508" y="168780"/>
            <a:ext cx="8915400" cy="1070360"/>
          </a:xfrm>
        </p:spPr>
        <p:txBody>
          <a:bodyPr>
            <a:noAutofit/>
          </a:bodyPr>
          <a:lstStyle/>
          <a:p>
            <a:pPr algn="l"/>
            <a:r>
              <a:rPr lang="en-US" sz="2800" b="1" dirty="0" smtClean="0"/>
              <a:t>LHD Organizational and</a:t>
            </a:r>
            <a:r>
              <a:rPr lang="en-US" sz="2800" dirty="0"/>
              <a:t> </a:t>
            </a:r>
            <a:r>
              <a:rPr lang="en-US" sz="2800" b="1" dirty="0" smtClean="0"/>
              <a:t>A</a:t>
            </a:r>
            <a:r>
              <a:rPr lang="en-US" sz="2800" dirty="0" smtClean="0"/>
              <a:t>dministrative</a:t>
            </a:r>
            <a:r>
              <a:rPr lang="en-US" sz="2800" b="1" dirty="0" smtClean="0"/>
              <a:t> </a:t>
            </a:r>
            <a:br>
              <a:rPr lang="en-US" sz="2800" b="1" dirty="0" smtClean="0"/>
            </a:br>
            <a:r>
              <a:rPr lang="en-US" sz="2800" dirty="0" smtClean="0"/>
              <a:t>F</a:t>
            </a:r>
            <a:r>
              <a:rPr lang="en-US" sz="2800" b="1" dirty="0" smtClean="0"/>
              <a:t>actors Related to Immunization Rates</a:t>
            </a:r>
            <a:endParaRPr lang="en-US" sz="2800" b="1" dirty="0"/>
          </a:p>
        </p:txBody>
      </p:sp>
      <p:sp>
        <p:nvSpPr>
          <p:cNvPr id="3" name="Content Placeholder 2"/>
          <p:cNvSpPr>
            <a:spLocks noGrp="1"/>
          </p:cNvSpPr>
          <p:nvPr>
            <p:ph idx="1"/>
          </p:nvPr>
        </p:nvSpPr>
        <p:spPr>
          <a:xfrm>
            <a:off x="324855" y="1582395"/>
            <a:ext cx="8229600" cy="4419600"/>
          </a:xfrm>
        </p:spPr>
        <p:txBody>
          <a:bodyPr>
            <a:normAutofit fontScale="92500" lnSpcReduction="10000"/>
          </a:bodyPr>
          <a:lstStyle/>
          <a:p>
            <a:r>
              <a:rPr lang="en-US" dirty="0" smtClean="0"/>
              <a:t>Key Factor: Local </a:t>
            </a:r>
            <a:r>
              <a:rPr lang="en-US" dirty="0"/>
              <a:t>h</a:t>
            </a:r>
            <a:r>
              <a:rPr lang="en-US" dirty="0" smtClean="0"/>
              <a:t>ealth department perspectives on its community</a:t>
            </a:r>
          </a:p>
          <a:p>
            <a:r>
              <a:rPr lang="en-US" dirty="0" smtClean="0"/>
              <a:t>Challenges:</a:t>
            </a:r>
          </a:p>
          <a:p>
            <a:pPr lvl="1">
              <a:lnSpc>
                <a:spcPct val="110000"/>
              </a:lnSpc>
              <a:spcBef>
                <a:spcPts val="0"/>
              </a:spcBef>
            </a:pPr>
            <a:r>
              <a:rPr lang="en-US" dirty="0" smtClean="0"/>
              <a:t>Limited cultural competency and cultural humility of staff</a:t>
            </a:r>
          </a:p>
          <a:p>
            <a:pPr lvl="1">
              <a:lnSpc>
                <a:spcPct val="110000"/>
              </a:lnSpc>
              <a:spcBef>
                <a:spcPts val="0"/>
              </a:spcBef>
            </a:pPr>
            <a:r>
              <a:rPr lang="en-US" dirty="0" smtClean="0"/>
              <a:t>Limited infrastructure for staff development and growth in cultural humility and cultural competency</a:t>
            </a:r>
          </a:p>
          <a:p>
            <a:pPr lvl="1">
              <a:lnSpc>
                <a:spcPct val="110000"/>
              </a:lnSpc>
              <a:spcBef>
                <a:spcPts val="0"/>
              </a:spcBef>
            </a:pPr>
            <a:r>
              <a:rPr lang="en-US" dirty="0" smtClean="0"/>
              <a:t>Limited activities focused on health equity</a:t>
            </a:r>
          </a:p>
          <a:p>
            <a:r>
              <a:rPr lang="en-US" dirty="0" smtClean="0"/>
              <a:t>Success:</a:t>
            </a:r>
          </a:p>
          <a:p>
            <a:pPr lvl="1">
              <a:lnSpc>
                <a:spcPct val="110000"/>
              </a:lnSpc>
              <a:spcBef>
                <a:spcPts val="0"/>
              </a:spcBef>
            </a:pPr>
            <a:r>
              <a:rPr lang="en-US" dirty="0" smtClean="0"/>
              <a:t>Cultural competency integrated into staff training</a:t>
            </a:r>
          </a:p>
          <a:p>
            <a:pPr lvl="1">
              <a:lnSpc>
                <a:spcPct val="110000"/>
              </a:lnSpc>
              <a:spcBef>
                <a:spcPts val="0"/>
              </a:spcBef>
            </a:pPr>
            <a:r>
              <a:rPr lang="en-US" dirty="0" smtClean="0"/>
              <a:t>Immunization efforts considered to be part of the agency’s health equity efforts</a:t>
            </a:r>
            <a:endParaRPr lang="en-US" dirty="0"/>
          </a:p>
          <a:p>
            <a:endParaRPr lang="en-US" dirty="0"/>
          </a:p>
        </p:txBody>
      </p:sp>
      <p:sp>
        <p:nvSpPr>
          <p:cNvPr id="4" name="TextBox 3"/>
          <p:cNvSpPr txBox="1"/>
          <p:nvPr/>
        </p:nvSpPr>
        <p:spPr>
          <a:xfrm>
            <a:off x="1838771" y="6126743"/>
            <a:ext cx="6390830" cy="307777"/>
          </a:xfrm>
          <a:prstGeom prst="rect">
            <a:avLst/>
          </a:prstGeom>
          <a:noFill/>
        </p:spPr>
        <p:txBody>
          <a:bodyPr wrap="square" rtlCol="0">
            <a:spAutoFit/>
          </a:bodyPr>
          <a:lstStyle/>
          <a:p>
            <a:r>
              <a:rPr lang="en-US" sz="1400" dirty="0" smtClean="0">
                <a:latin typeface="Calibri" pitchFamily="34" charset="0"/>
              </a:rPr>
              <a:t>Ransom J,  Schaff K, Kan L. J Health Hum Serv Adm, 2012 Spring, 34 (4): 418-55.</a:t>
            </a:r>
            <a:endParaRPr lang="en-US" sz="1400" dirty="0">
              <a:latin typeface="Calibri" pitchFamily="34" charset="0"/>
            </a:endParaRPr>
          </a:p>
        </p:txBody>
      </p:sp>
    </p:spTree>
    <p:extLst>
      <p:ext uri="{BB962C8B-B14F-4D97-AF65-F5344CB8AC3E}">
        <p14:creationId xmlns:p14="http://schemas.microsoft.com/office/powerpoint/2010/main" val="1049771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a:bodyPr>
          <a:lstStyle/>
          <a:p>
            <a:r>
              <a:rPr lang="en-US" sz="3000" b="1" dirty="0"/>
              <a:t>National Library of </a:t>
            </a:r>
            <a:r>
              <a:rPr lang="en-US" sz="3000" b="1" dirty="0" smtClean="0"/>
              <a:t>Medicine (NLM):</a:t>
            </a:r>
            <a:r>
              <a:rPr lang="en-US" sz="3000" b="1" dirty="0"/>
              <a:t/>
            </a:r>
            <a:br>
              <a:rPr lang="en-US" sz="3000" b="1" dirty="0"/>
            </a:br>
            <a:r>
              <a:rPr lang="en-US" sz="3000" b="1" dirty="0" smtClean="0"/>
              <a:t>Multi-Cultural Resources for Health Information</a:t>
            </a:r>
            <a:endParaRPr lang="en-US" sz="3000" b="1" dirty="0"/>
          </a:p>
        </p:txBody>
      </p:sp>
      <p:sp>
        <p:nvSpPr>
          <p:cNvPr id="3" name="Content Placeholder 2"/>
          <p:cNvSpPr>
            <a:spLocks noGrp="1"/>
          </p:cNvSpPr>
          <p:nvPr>
            <p:ph idx="1"/>
          </p:nvPr>
        </p:nvSpPr>
        <p:spPr/>
        <p:txBody>
          <a:bodyPr/>
          <a:lstStyle/>
          <a:p>
            <a:r>
              <a:rPr lang="en-US" dirty="0" smtClean="0"/>
              <a:t>Cultural competency</a:t>
            </a:r>
          </a:p>
          <a:p>
            <a:r>
              <a:rPr lang="en-US" dirty="0" smtClean="0"/>
              <a:t>Dictionaries, glossaries, and online </a:t>
            </a:r>
            <a:r>
              <a:rPr lang="en-US" dirty="0"/>
              <a:t>t</a:t>
            </a:r>
            <a:r>
              <a:rPr lang="en-US" dirty="0" smtClean="0"/>
              <a:t>ranslation </a:t>
            </a:r>
            <a:r>
              <a:rPr lang="en-US" dirty="0"/>
              <a:t>t</a:t>
            </a:r>
            <a:r>
              <a:rPr lang="en-US" dirty="0" smtClean="0"/>
              <a:t>ools</a:t>
            </a:r>
          </a:p>
          <a:p>
            <a:r>
              <a:rPr lang="en-US" dirty="0" smtClean="0"/>
              <a:t>Health literacy</a:t>
            </a:r>
          </a:p>
          <a:p>
            <a:r>
              <a:rPr lang="en-US" dirty="0" smtClean="0"/>
              <a:t>Health resources in multiple languages</a:t>
            </a:r>
          </a:p>
          <a:p>
            <a:r>
              <a:rPr lang="en-US" dirty="0" smtClean="0"/>
              <a:t>Interpreting in healthcare</a:t>
            </a:r>
          </a:p>
          <a:p>
            <a:r>
              <a:rPr lang="en-US" dirty="0" smtClean="0"/>
              <a:t>Law, policy, and standards</a:t>
            </a:r>
          </a:p>
        </p:txBody>
      </p:sp>
      <p:sp>
        <p:nvSpPr>
          <p:cNvPr id="4" name="TextBox 3"/>
          <p:cNvSpPr txBox="1"/>
          <p:nvPr/>
        </p:nvSpPr>
        <p:spPr>
          <a:xfrm>
            <a:off x="2385701" y="6279022"/>
            <a:ext cx="5316135" cy="369332"/>
          </a:xfrm>
          <a:prstGeom prst="rect">
            <a:avLst/>
          </a:prstGeom>
          <a:noFill/>
        </p:spPr>
        <p:txBody>
          <a:bodyPr wrap="none" rtlCol="0">
            <a:spAutoFit/>
          </a:bodyPr>
          <a:lstStyle/>
          <a:p>
            <a:r>
              <a:rPr lang="en-US" dirty="0">
                <a:latin typeface="Calibri" pitchFamily="34" charset="0"/>
                <a:hlinkClick r:id="rId2"/>
              </a:rPr>
              <a:t>http://</a:t>
            </a:r>
            <a:r>
              <a:rPr lang="en-US" dirty="0" smtClean="0">
                <a:latin typeface="Calibri" pitchFamily="34" charset="0"/>
                <a:hlinkClick r:id="rId2"/>
              </a:rPr>
              <a:t>sis.nlm.nih.gov/outreach/multicultural.html#a0</a:t>
            </a:r>
            <a:r>
              <a:rPr lang="en-US" dirty="0" smtClean="0">
                <a:latin typeface="Calibri" pitchFamily="34" charset="0"/>
              </a:rPr>
              <a:t> </a:t>
            </a:r>
            <a:endParaRPr lang="en-US" dirty="0">
              <a:latin typeface="Calibri" pitchFamily="34" charset="0"/>
            </a:endParaRPr>
          </a:p>
        </p:txBody>
      </p:sp>
    </p:spTree>
    <p:extLst>
      <p:ext uri="{BB962C8B-B14F-4D97-AF65-F5344CB8AC3E}">
        <p14:creationId xmlns:p14="http://schemas.microsoft.com/office/powerpoint/2010/main" val="100521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140" y="228600"/>
            <a:ext cx="8153400" cy="990600"/>
          </a:xfrm>
        </p:spPr>
        <p:txBody>
          <a:bodyPr>
            <a:noAutofit/>
          </a:bodyPr>
          <a:lstStyle/>
          <a:p>
            <a:r>
              <a:rPr lang="en-US" sz="3300" dirty="0"/>
              <a:t>National Library of Medicine (NLM): </a:t>
            </a:r>
            <a:r>
              <a:rPr lang="en-US" sz="3300" b="1" dirty="0" smtClean="0"/>
              <a:t>MedlinePlus Resources</a:t>
            </a:r>
            <a:endParaRPr lang="en-US" sz="3300" b="1" dirty="0"/>
          </a:p>
        </p:txBody>
      </p:sp>
      <p:sp>
        <p:nvSpPr>
          <p:cNvPr id="3" name="Content Placeholder 2"/>
          <p:cNvSpPr>
            <a:spLocks noGrp="1"/>
          </p:cNvSpPr>
          <p:nvPr>
            <p:ph idx="1"/>
          </p:nvPr>
        </p:nvSpPr>
        <p:spPr/>
        <p:txBody>
          <a:bodyPr/>
          <a:lstStyle/>
          <a:p>
            <a:r>
              <a:rPr lang="en-US" dirty="0" smtClean="0"/>
              <a:t>Immunization </a:t>
            </a:r>
            <a:r>
              <a:rPr lang="en-US" sz="2800" dirty="0" smtClean="0">
                <a:hlinkClick r:id="rId2"/>
              </a:rPr>
              <a:t>http://www.nlm.nih.gov/medlineplus/immunization.html</a:t>
            </a:r>
            <a:r>
              <a:rPr lang="en-US" sz="2800" dirty="0" smtClean="0"/>
              <a:t> </a:t>
            </a:r>
          </a:p>
          <a:p>
            <a:r>
              <a:rPr lang="en-US" dirty="0" smtClean="0"/>
              <a:t>Adult Immunization </a:t>
            </a:r>
            <a:r>
              <a:rPr lang="en-US" sz="2800" dirty="0">
                <a:hlinkClick r:id="rId3"/>
              </a:rPr>
              <a:t>https://</a:t>
            </a:r>
            <a:r>
              <a:rPr lang="en-US" sz="2800" dirty="0" smtClean="0">
                <a:hlinkClick r:id="rId3"/>
              </a:rPr>
              <a:t>www.nlm.nih.gov/medlineplus/spanish/immunization.html#cat23</a:t>
            </a:r>
            <a:endParaRPr lang="en-US" sz="2800" dirty="0" smtClean="0"/>
          </a:p>
          <a:p>
            <a:pPr lvl="1"/>
            <a:r>
              <a:rPr lang="en-US" dirty="0" smtClean="0"/>
              <a:t>Spanish-mirror site</a:t>
            </a:r>
          </a:p>
          <a:p>
            <a:pPr lvl="1"/>
            <a:r>
              <a:rPr lang="en-US" dirty="0" smtClean="0"/>
              <a:t>Information in other languages: Chinese, Farsi</a:t>
            </a:r>
            <a:endParaRPr lang="en-US" dirty="0"/>
          </a:p>
          <a:p>
            <a:r>
              <a:rPr lang="en-US" dirty="0">
                <a:hlinkClick r:id="rId4"/>
              </a:rPr>
              <a:t>https://healthreach.nlm.nih.gov</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17426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Immunization Action Coalition (IAC)</a:t>
            </a:r>
            <a:br>
              <a:rPr lang="en-US" b="1" dirty="0" smtClean="0"/>
            </a:br>
            <a:r>
              <a:rPr lang="en-US" b="1" dirty="0" smtClean="0"/>
              <a:t>Adult Vaccine Resources</a:t>
            </a:r>
            <a:endParaRPr lang="en-US" b="1" dirty="0"/>
          </a:p>
        </p:txBody>
      </p:sp>
      <p:sp>
        <p:nvSpPr>
          <p:cNvPr id="3" name="Content Placeholder 2"/>
          <p:cNvSpPr>
            <a:spLocks noGrp="1"/>
          </p:cNvSpPr>
          <p:nvPr>
            <p:ph idx="1"/>
          </p:nvPr>
        </p:nvSpPr>
        <p:spPr/>
        <p:txBody>
          <a:bodyPr>
            <a:normAutofit fontScale="62500" lnSpcReduction="20000"/>
          </a:bodyPr>
          <a:lstStyle/>
          <a:p>
            <a:r>
              <a:rPr lang="en-US" sz="3600" dirty="0" smtClean="0"/>
              <a:t>Vaccines and Adults: A Lifetime of Health Booklet</a:t>
            </a:r>
          </a:p>
          <a:p>
            <a:pPr lvl="1"/>
            <a:r>
              <a:rPr lang="en-US" dirty="0" smtClean="0"/>
              <a:t>27 page booklet for adults in English and Spanish</a:t>
            </a:r>
          </a:p>
          <a:p>
            <a:r>
              <a:rPr lang="en-US" sz="3600" dirty="0" smtClean="0"/>
              <a:t>Vaccinations for Adults – You are never too old to get immunized</a:t>
            </a:r>
          </a:p>
          <a:p>
            <a:pPr lvl="1"/>
            <a:r>
              <a:rPr lang="en-US" dirty="0" smtClean="0"/>
              <a:t>One-page sheet describes vaccinations that adults need, in multiple languages</a:t>
            </a:r>
          </a:p>
          <a:p>
            <a:r>
              <a:rPr lang="en-US" sz="3600" dirty="0" smtClean="0"/>
              <a:t>Vaccinations for Adults with Lung Disease</a:t>
            </a:r>
          </a:p>
          <a:p>
            <a:pPr lvl="1"/>
            <a:r>
              <a:rPr lang="en-US" dirty="0"/>
              <a:t>English and </a:t>
            </a:r>
            <a:r>
              <a:rPr lang="en-US" dirty="0" smtClean="0"/>
              <a:t>Spanish</a:t>
            </a:r>
          </a:p>
          <a:p>
            <a:r>
              <a:rPr lang="en-US" sz="3600" dirty="0" smtClean="0"/>
              <a:t>Vaccinations for Adults with Diabetes</a:t>
            </a:r>
          </a:p>
          <a:p>
            <a:pPr lvl="1"/>
            <a:r>
              <a:rPr lang="en-US" dirty="0"/>
              <a:t>English and </a:t>
            </a:r>
            <a:r>
              <a:rPr lang="en-US" dirty="0" smtClean="0"/>
              <a:t>Spanish</a:t>
            </a:r>
          </a:p>
          <a:p>
            <a:r>
              <a:rPr lang="en-US" sz="3600" dirty="0" smtClean="0"/>
              <a:t>Vaccinations for Adults with Heart Disease</a:t>
            </a:r>
          </a:p>
          <a:p>
            <a:pPr lvl="1"/>
            <a:r>
              <a:rPr lang="en-US" dirty="0"/>
              <a:t>English and Spanish</a:t>
            </a:r>
          </a:p>
          <a:p>
            <a:r>
              <a:rPr lang="en-US" dirty="0" smtClean="0">
                <a:hlinkClick r:id="rId2"/>
              </a:rPr>
              <a:t>http</a:t>
            </a:r>
            <a:r>
              <a:rPr lang="en-US" dirty="0">
                <a:hlinkClick r:id="rId2"/>
              </a:rPr>
              <a:t>://</a:t>
            </a:r>
            <a:r>
              <a:rPr lang="en-US" dirty="0" smtClean="0">
                <a:hlinkClick r:id="rId2"/>
              </a:rPr>
              <a:t>www.vaccineinformation.org/adults/resources.asp</a:t>
            </a:r>
            <a:r>
              <a:rPr lang="en-US" dirty="0" smtClean="0"/>
              <a:t> </a:t>
            </a:r>
            <a:endParaRPr lang="en-US" dirty="0"/>
          </a:p>
        </p:txBody>
      </p:sp>
    </p:spTree>
    <p:extLst>
      <p:ext uri="{BB962C8B-B14F-4D97-AF65-F5344CB8AC3E}">
        <p14:creationId xmlns:p14="http://schemas.microsoft.com/office/powerpoint/2010/main" val="1247332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70" y="254237"/>
            <a:ext cx="8153400" cy="990600"/>
          </a:xfrm>
        </p:spPr>
        <p:txBody>
          <a:bodyPr>
            <a:normAutofit/>
          </a:bodyPr>
          <a:lstStyle/>
          <a:p>
            <a:r>
              <a:rPr lang="en-US" sz="3400" b="1" dirty="0" smtClean="0"/>
              <a:t>Vaccine Information Statements from IAC</a:t>
            </a:r>
            <a:endParaRPr lang="en-US" sz="3400" b="1" dirty="0"/>
          </a:p>
        </p:txBody>
      </p:sp>
      <p:sp>
        <p:nvSpPr>
          <p:cNvPr id="3" name="Content Placeholder 2"/>
          <p:cNvSpPr>
            <a:spLocks noGrp="1"/>
          </p:cNvSpPr>
          <p:nvPr>
            <p:ph idx="1"/>
          </p:nvPr>
        </p:nvSpPr>
        <p:spPr>
          <a:xfrm>
            <a:off x="475716" y="1600200"/>
            <a:ext cx="7924800" cy="4525963"/>
          </a:xfrm>
        </p:spPr>
        <p:txBody>
          <a:bodyPr/>
          <a:lstStyle/>
          <a:p>
            <a:r>
              <a:rPr lang="en-US" dirty="0" smtClean="0"/>
              <a:t>Use the vaccine information statements (VIS) in your conversations with patients</a:t>
            </a:r>
          </a:p>
          <a:p>
            <a:r>
              <a:rPr lang="en-US" dirty="0" smtClean="0"/>
              <a:t>IAC has the VIS in multiple languages </a:t>
            </a:r>
            <a:r>
              <a:rPr lang="en-US" dirty="0" smtClean="0">
                <a:hlinkClick r:id="rId2"/>
              </a:rPr>
              <a:t>http://www.immunize.org/vis/?f=9</a:t>
            </a:r>
            <a:r>
              <a:rPr lang="en-US" dirty="0" smtClean="0"/>
              <a:t> </a:t>
            </a:r>
          </a:p>
          <a:p>
            <a:endParaRPr lang="en-US" dirty="0"/>
          </a:p>
          <a:p>
            <a:pPr marL="0" indent="0">
              <a:buNone/>
            </a:pPr>
            <a:endParaRPr lang="en-US" dirty="0"/>
          </a:p>
        </p:txBody>
      </p:sp>
    </p:spTree>
    <p:extLst>
      <p:ext uri="{BB962C8B-B14F-4D97-AF65-F5344CB8AC3E}">
        <p14:creationId xmlns:p14="http://schemas.microsoft.com/office/powerpoint/2010/main" val="104610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Speakers</a:t>
            </a:r>
            <a:endParaRPr lang="en-US" dirty="0"/>
          </a:p>
        </p:txBody>
      </p:sp>
      <p:sp>
        <p:nvSpPr>
          <p:cNvPr id="3" name="Content Placeholder 2"/>
          <p:cNvSpPr>
            <a:spLocks noGrp="1"/>
          </p:cNvSpPr>
          <p:nvPr>
            <p:ph sz="quarter" idx="1"/>
          </p:nvPr>
        </p:nvSpPr>
        <p:spPr>
          <a:xfrm>
            <a:off x="2816014" y="1599755"/>
            <a:ext cx="6319443" cy="4175613"/>
          </a:xfrm>
        </p:spPr>
        <p:txBody>
          <a:bodyPr/>
          <a:lstStyle/>
          <a:p>
            <a:r>
              <a:rPr lang="en-US" b="1" u="sng" dirty="0"/>
              <a:t>Jennifer Dillaha, MD</a:t>
            </a:r>
          </a:p>
          <a:p>
            <a:r>
              <a:rPr lang="en-US" dirty="0"/>
              <a:t>Medical Director for </a:t>
            </a:r>
            <a:r>
              <a:rPr lang="en-US" dirty="0" smtClean="0"/>
              <a:t>Immunizations; Medical </a:t>
            </a:r>
            <a:r>
              <a:rPr lang="en-US" dirty="0"/>
              <a:t>Advisor for Health Literacy and </a:t>
            </a:r>
            <a:r>
              <a:rPr lang="en-US" dirty="0" smtClean="0"/>
              <a:t>Communication at the Arkansas </a:t>
            </a:r>
            <a:r>
              <a:rPr lang="en-US" dirty="0"/>
              <a:t>Department of </a:t>
            </a:r>
            <a:r>
              <a:rPr lang="en-US" dirty="0" smtClean="0"/>
              <a:t>Health</a:t>
            </a:r>
          </a:p>
          <a:p>
            <a:pPr marL="0" indent="0">
              <a:buNone/>
            </a:pPr>
            <a:endParaRPr lang="en-US" sz="1000" dirty="0"/>
          </a:p>
          <a:p>
            <a:r>
              <a:rPr lang="en-US" b="1" u="sng" dirty="0"/>
              <a:t>Carlos </a:t>
            </a:r>
            <a:r>
              <a:rPr lang="en-US" b="1" u="sng" dirty="0" smtClean="0"/>
              <a:t>Velazquez</a:t>
            </a:r>
          </a:p>
          <a:p>
            <a:r>
              <a:rPr lang="en-US" dirty="0" smtClean="0"/>
              <a:t>President of HMA Associates, Inc. </a:t>
            </a:r>
            <a:endParaRPr lang="en-US" b="1" u="sng" dirty="0"/>
          </a:p>
          <a:p>
            <a:pPr marL="0" indent="0">
              <a:buNone/>
            </a:pPr>
            <a:endParaRPr lang="en-US" dirty="0"/>
          </a:p>
        </p:txBody>
      </p:sp>
      <p:pic>
        <p:nvPicPr>
          <p:cNvPr id="4" name="Picture 2" descr="Jennifer Dilla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5" y="1622238"/>
            <a:ext cx="2493622" cy="16721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arlos Velazque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35" y="3406316"/>
            <a:ext cx="2553840" cy="255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221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066" y="163540"/>
            <a:ext cx="7522436" cy="1143000"/>
          </a:xfrm>
        </p:spPr>
        <p:txBody>
          <a:bodyPr>
            <a:normAutofit/>
          </a:bodyPr>
          <a:lstStyle/>
          <a:p>
            <a:r>
              <a:rPr lang="en-US" sz="3100" b="1" dirty="0" smtClean="0"/>
              <a:t>Communicating Risk Applied </a:t>
            </a:r>
            <a:r>
              <a:rPr lang="en-US" sz="3100" b="1" dirty="0"/>
              <a:t>to </a:t>
            </a:r>
            <a:r>
              <a:rPr lang="en-US" sz="3100" b="1" dirty="0" smtClean="0"/>
              <a:t>Immunization</a:t>
            </a:r>
            <a:endParaRPr lang="en-US" sz="3100" b="1" dirty="0"/>
          </a:p>
        </p:txBody>
      </p:sp>
      <p:sp>
        <p:nvSpPr>
          <p:cNvPr id="3" name="Content Placeholder 2"/>
          <p:cNvSpPr>
            <a:spLocks noGrp="1"/>
          </p:cNvSpPr>
          <p:nvPr>
            <p:ph idx="1"/>
          </p:nvPr>
        </p:nvSpPr>
        <p:spPr>
          <a:xfrm>
            <a:off x="418386" y="1552042"/>
            <a:ext cx="8571788" cy="4191000"/>
          </a:xfrm>
        </p:spPr>
        <p:txBody>
          <a:bodyPr>
            <a:normAutofit/>
          </a:bodyPr>
          <a:lstStyle/>
          <a:p>
            <a:r>
              <a:rPr lang="en-US" dirty="0" smtClean="0"/>
              <a:t>Make </a:t>
            </a:r>
            <a:r>
              <a:rPr lang="en-US" dirty="0"/>
              <a:t>sure you understand what the numbers mean so you can explain them. </a:t>
            </a:r>
            <a:endParaRPr lang="en-US" dirty="0" smtClean="0"/>
          </a:p>
          <a:p>
            <a:r>
              <a:rPr lang="en-US" dirty="0" smtClean="0"/>
              <a:t>Use </a:t>
            </a:r>
            <a:r>
              <a:rPr lang="en-US" dirty="0"/>
              <a:t>visuals if possible. </a:t>
            </a:r>
            <a:endParaRPr lang="en-US" dirty="0" smtClean="0"/>
          </a:p>
          <a:p>
            <a:r>
              <a:rPr lang="en-US" dirty="0" smtClean="0"/>
              <a:t>Helen Osborne’s</a:t>
            </a:r>
            <a:r>
              <a:rPr lang="en-US" dirty="0"/>
              <a:t> </a:t>
            </a:r>
            <a:r>
              <a:rPr lang="en-US" dirty="0" smtClean="0"/>
              <a:t>Health Literacy Out Loud Podcast</a:t>
            </a:r>
            <a:r>
              <a:rPr lang="en-US" dirty="0"/>
              <a:t> with Dr. Zikmund-Fisher </a:t>
            </a:r>
            <a:endParaRPr lang="en-US" dirty="0" smtClean="0"/>
          </a:p>
          <a:p>
            <a:r>
              <a:rPr lang="en-US" dirty="0" smtClean="0"/>
              <a:t>FDA’s</a:t>
            </a:r>
            <a:r>
              <a:rPr lang="en-US" dirty="0"/>
              <a:t> </a:t>
            </a:r>
            <a:r>
              <a:rPr lang="en-US" i="1" u="sng" dirty="0"/>
              <a:t>Communicating Risks and Benefits: An Evidence-Based User’s </a:t>
            </a:r>
            <a:r>
              <a:rPr lang="en-US" i="1" u="sng" dirty="0" smtClean="0"/>
              <a:t>Guide</a:t>
            </a:r>
            <a:endParaRPr lang="en-US" dirty="0"/>
          </a:p>
        </p:txBody>
      </p:sp>
      <p:sp>
        <p:nvSpPr>
          <p:cNvPr id="5" name="Rectangle 4"/>
          <p:cNvSpPr/>
          <p:nvPr/>
        </p:nvSpPr>
        <p:spPr>
          <a:xfrm>
            <a:off x="1818121" y="6089210"/>
            <a:ext cx="6676402" cy="646331"/>
          </a:xfrm>
          <a:prstGeom prst="rect">
            <a:avLst/>
          </a:prstGeom>
        </p:spPr>
        <p:txBody>
          <a:bodyPr wrap="square">
            <a:spAutoFit/>
          </a:bodyPr>
          <a:lstStyle/>
          <a:p>
            <a:r>
              <a:rPr lang="en-US" sz="1200" dirty="0">
                <a:latin typeface="Calibri" pitchFamily="34" charset="0"/>
                <a:hlinkClick r:id="rId3"/>
              </a:rPr>
              <a:t>http://www.healthliteracyoutloud.com/2013/08/27/when-communicating-risk-consider-what-patients-need-and-want-to-know-hlol-102</a:t>
            </a:r>
            <a:r>
              <a:rPr lang="en-US" sz="1200" dirty="0" smtClean="0">
                <a:latin typeface="Calibri" pitchFamily="34" charset="0"/>
                <a:hlinkClick r:id="rId3"/>
              </a:rPr>
              <a:t>/</a:t>
            </a:r>
            <a:r>
              <a:rPr lang="en-US" sz="1200" dirty="0" smtClean="0">
                <a:latin typeface="Calibri" pitchFamily="34" charset="0"/>
              </a:rPr>
              <a:t>   </a:t>
            </a:r>
            <a:endParaRPr lang="en-US" sz="1200" dirty="0">
              <a:latin typeface="Calibri" pitchFamily="34" charset="0"/>
            </a:endParaRPr>
          </a:p>
          <a:p>
            <a:r>
              <a:rPr lang="en-US" sz="1200" dirty="0" smtClean="0">
                <a:latin typeface="Calibri" pitchFamily="34" charset="0"/>
                <a:hlinkClick r:id="rId4"/>
              </a:rPr>
              <a:t>http</a:t>
            </a:r>
            <a:r>
              <a:rPr lang="en-US" sz="1200" dirty="0">
                <a:latin typeface="Calibri" pitchFamily="34" charset="0"/>
                <a:hlinkClick r:id="rId4"/>
              </a:rPr>
              <a:t>://</a:t>
            </a:r>
            <a:r>
              <a:rPr lang="en-US" sz="1200" dirty="0" smtClean="0">
                <a:latin typeface="Calibri" pitchFamily="34" charset="0"/>
                <a:hlinkClick r:id="rId4"/>
              </a:rPr>
              <a:t>www.fda.gov/downloads/AboutFDA/ReportsManualsForms/Reports/UCM268069.pdf</a:t>
            </a:r>
            <a:r>
              <a:rPr lang="en-US" sz="1200" dirty="0" smtClean="0">
                <a:latin typeface="Calibri" pitchFamily="34" charset="0"/>
              </a:rPr>
              <a:t>  </a:t>
            </a:r>
            <a:endParaRPr lang="en-US" sz="1200" dirty="0">
              <a:latin typeface="Calibri" pitchFamily="34" charset="0"/>
            </a:endParaRPr>
          </a:p>
        </p:txBody>
      </p:sp>
    </p:spTree>
    <p:extLst>
      <p:ext uri="{BB962C8B-B14F-4D97-AF65-F5344CB8AC3E}">
        <p14:creationId xmlns:p14="http://schemas.microsoft.com/office/powerpoint/2010/main" val="3611517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3991" y="85459"/>
            <a:ext cx="7391400" cy="1143000"/>
          </a:xfrm>
        </p:spPr>
        <p:txBody>
          <a:bodyPr>
            <a:normAutofit fontScale="90000"/>
          </a:bodyPr>
          <a:lstStyle/>
          <a:p>
            <a:pPr algn="l"/>
            <a:r>
              <a:rPr lang="en-US" b="1" dirty="0" smtClean="0"/>
              <a:t>Key </a:t>
            </a:r>
            <a:r>
              <a:rPr lang="en-US" dirty="0"/>
              <a:t>C</a:t>
            </a:r>
            <a:r>
              <a:rPr lang="en-US" b="1" dirty="0" smtClean="0"/>
              <a:t>ultural Perspectives on Vaccination</a:t>
            </a:r>
            <a:endParaRPr lang="en-US" b="1" dirty="0"/>
          </a:p>
        </p:txBody>
      </p:sp>
      <p:sp>
        <p:nvSpPr>
          <p:cNvPr id="5" name="Content Placeholder 4"/>
          <p:cNvSpPr>
            <a:spLocks noGrp="1"/>
          </p:cNvSpPr>
          <p:nvPr>
            <p:ph idx="1"/>
          </p:nvPr>
        </p:nvSpPr>
        <p:spPr>
          <a:xfrm>
            <a:off x="332680" y="1589567"/>
            <a:ext cx="8623305" cy="4175613"/>
          </a:xfrm>
        </p:spPr>
        <p:txBody>
          <a:bodyPr/>
          <a:lstStyle/>
          <a:p>
            <a:r>
              <a:rPr lang="en-US" sz="2500" dirty="0" smtClean="0"/>
              <a:t>Individual rights and public health stances toward vaccination</a:t>
            </a:r>
          </a:p>
          <a:p>
            <a:r>
              <a:rPr lang="en-US" sz="2500" dirty="0" smtClean="0"/>
              <a:t>Various religious standpoints and vaccine objections</a:t>
            </a:r>
          </a:p>
          <a:p>
            <a:r>
              <a:rPr lang="en-US" sz="2500" dirty="0" smtClean="0"/>
              <a:t>Suspicion and mistrust of vaccines among different U.S. and global cultures and communities</a:t>
            </a:r>
          </a:p>
          <a:p>
            <a:r>
              <a:rPr lang="en-US" sz="2500" dirty="0"/>
              <a:t>Divergent cultural perspectives and opinions toward vaccination, including libertarian and religious </a:t>
            </a:r>
            <a:r>
              <a:rPr lang="en-US" sz="2500" dirty="0" smtClean="0"/>
              <a:t>objections and vaccine </a:t>
            </a:r>
            <a:r>
              <a:rPr lang="en-US" sz="2500" dirty="0"/>
              <a:t>suspicions, signal the need for continued communication and collaboration between medical and public health officials and the public regarding acceptable and effective immunization </a:t>
            </a:r>
            <a:r>
              <a:rPr lang="en-US" sz="2500" dirty="0" smtClean="0"/>
              <a:t>policies</a:t>
            </a:r>
            <a:endParaRPr lang="en-US" sz="2500" dirty="0"/>
          </a:p>
          <a:p>
            <a:endParaRPr lang="en-US" dirty="0"/>
          </a:p>
        </p:txBody>
      </p:sp>
      <p:sp>
        <p:nvSpPr>
          <p:cNvPr id="6" name="TextBox 5"/>
          <p:cNvSpPr txBox="1"/>
          <p:nvPr/>
        </p:nvSpPr>
        <p:spPr>
          <a:xfrm>
            <a:off x="1864408" y="6156866"/>
            <a:ext cx="6459196" cy="523220"/>
          </a:xfrm>
          <a:prstGeom prst="rect">
            <a:avLst/>
          </a:prstGeom>
          <a:noFill/>
        </p:spPr>
        <p:txBody>
          <a:bodyPr wrap="square" rtlCol="0">
            <a:spAutoFit/>
          </a:bodyPr>
          <a:lstStyle/>
          <a:p>
            <a:r>
              <a:rPr lang="en-US" sz="1400" dirty="0" smtClean="0">
                <a:latin typeface="Calibri" pitchFamily="34" charset="0"/>
              </a:rPr>
              <a:t>The College of Physicians of Philadelphia</a:t>
            </a:r>
          </a:p>
          <a:p>
            <a:r>
              <a:rPr lang="en-US" sz="1400" dirty="0" smtClean="0">
                <a:latin typeface="Calibri" pitchFamily="34" charset="0"/>
                <a:hlinkClick r:id="rId2"/>
              </a:rPr>
              <a:t>http://www.historyofvaccines.org/content/articles/cultural-perspectives-vaccination</a:t>
            </a:r>
            <a:r>
              <a:rPr lang="en-US" sz="1400" dirty="0" smtClean="0">
                <a:latin typeface="Calibri" pitchFamily="34" charset="0"/>
              </a:rPr>
              <a:t> </a:t>
            </a:r>
            <a:endParaRPr lang="en-US" sz="1400" dirty="0">
              <a:latin typeface="Calibri" pitchFamily="34" charset="0"/>
            </a:endParaRPr>
          </a:p>
        </p:txBody>
      </p:sp>
    </p:spTree>
    <p:extLst>
      <p:ext uri="{BB962C8B-B14F-4D97-AF65-F5344CB8AC3E}">
        <p14:creationId xmlns:p14="http://schemas.microsoft.com/office/powerpoint/2010/main" val="1490721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Emory Interfaith Health Program </a:t>
            </a:r>
          </a:p>
        </p:txBody>
      </p:sp>
      <p:sp>
        <p:nvSpPr>
          <p:cNvPr id="3" name="Content Placeholder 2"/>
          <p:cNvSpPr>
            <a:spLocks noGrp="1"/>
          </p:cNvSpPr>
          <p:nvPr>
            <p:ph sz="quarter" idx="1"/>
          </p:nvPr>
        </p:nvSpPr>
        <p:spPr>
          <a:xfrm>
            <a:off x="606153" y="1589567"/>
            <a:ext cx="8159002" cy="1077433"/>
          </a:xfrm>
        </p:spPr>
        <p:txBody>
          <a:bodyPr/>
          <a:lstStyle/>
          <a:p>
            <a:r>
              <a:rPr lang="en-US" dirty="0"/>
              <a:t>Model Practices to Increase Influenza Prevention Among Hard-to-Reach </a:t>
            </a:r>
            <a:r>
              <a:rPr lang="en-US" dirty="0" smtClean="0"/>
              <a:t>Populations</a:t>
            </a:r>
            <a:endParaRPr lang="en-US" dirty="0"/>
          </a:p>
          <a:p>
            <a:endParaRPr lang="en-US" dirty="0"/>
          </a:p>
        </p:txBody>
      </p:sp>
      <p:sp>
        <p:nvSpPr>
          <p:cNvPr id="4" name="TextBox 3"/>
          <p:cNvSpPr txBox="1"/>
          <p:nvPr/>
        </p:nvSpPr>
        <p:spPr>
          <a:xfrm>
            <a:off x="1825951" y="6264292"/>
            <a:ext cx="6360920" cy="307777"/>
          </a:xfrm>
          <a:prstGeom prst="rect">
            <a:avLst/>
          </a:prstGeom>
          <a:noFill/>
        </p:spPr>
        <p:txBody>
          <a:bodyPr wrap="square" rtlCol="0">
            <a:spAutoFit/>
          </a:bodyPr>
          <a:lstStyle/>
          <a:p>
            <a:r>
              <a:rPr lang="en-US" sz="1400" dirty="0">
                <a:latin typeface="Calibri" pitchFamily="34" charset="0"/>
                <a:hlinkClick r:id="rId2"/>
              </a:rPr>
              <a:t>http://</a:t>
            </a:r>
            <a:r>
              <a:rPr lang="en-US" sz="1400" dirty="0" smtClean="0">
                <a:latin typeface="Calibri" pitchFamily="34" charset="0"/>
                <a:hlinkClick r:id="rId2"/>
              </a:rPr>
              <a:t>ihpemory.org/2014/03/10/public-health-and-faith-community-partnerships-2/</a:t>
            </a:r>
            <a:r>
              <a:rPr lang="en-US" sz="1400" dirty="0" smtClean="0">
                <a:latin typeface="Calibri" pitchFamily="34" charset="0"/>
              </a:rPr>
              <a: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667000"/>
            <a:ext cx="2666238" cy="3289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4"/>
          <p:cNvSpPr txBox="1">
            <a:spLocks/>
          </p:cNvSpPr>
          <p:nvPr/>
        </p:nvSpPr>
        <p:spPr>
          <a:xfrm>
            <a:off x="4096284" y="2667712"/>
            <a:ext cx="4876800" cy="3124200"/>
          </a:xfrm>
          <a:prstGeom prst="rect">
            <a:avLst/>
          </a:prstGeom>
        </p:spPr>
        <p:txBody>
          <a:bodyPr/>
          <a:lst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t>Strategies to identify and engage faith-based organizations as partners in community health promotion and disease prevention outreach</a:t>
            </a:r>
            <a:endParaRPr lang="en-US" dirty="0"/>
          </a:p>
        </p:txBody>
      </p:sp>
    </p:spTree>
    <p:extLst>
      <p:ext uri="{BB962C8B-B14F-4D97-AF65-F5344CB8AC3E}">
        <p14:creationId xmlns:p14="http://schemas.microsoft.com/office/powerpoint/2010/main" val="3028197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 on Religion and Vaccines</a:t>
            </a:r>
            <a:endParaRPr lang="en-US" b="1" dirty="0"/>
          </a:p>
        </p:txBody>
      </p:sp>
      <p:sp>
        <p:nvSpPr>
          <p:cNvPr id="3" name="Content Placeholder 2"/>
          <p:cNvSpPr>
            <a:spLocks noGrp="1"/>
          </p:cNvSpPr>
          <p:nvPr>
            <p:ph idx="1"/>
          </p:nvPr>
        </p:nvSpPr>
        <p:spPr/>
        <p:txBody>
          <a:bodyPr/>
          <a:lstStyle/>
          <a:p>
            <a:r>
              <a:rPr lang="en-US" dirty="0" smtClean="0"/>
              <a:t>Johns Hopkins Bloomberg School </a:t>
            </a:r>
            <a:r>
              <a:rPr lang="en-US" dirty="0"/>
              <a:t>of Public </a:t>
            </a:r>
            <a:r>
              <a:rPr lang="en-US" dirty="0" smtClean="0"/>
              <a:t>Health  </a:t>
            </a:r>
            <a:r>
              <a:rPr lang="en-US" dirty="0">
                <a:hlinkClick r:id="rId2"/>
              </a:rPr>
              <a:t>http://</a:t>
            </a:r>
            <a:r>
              <a:rPr lang="en-US" dirty="0" smtClean="0">
                <a:hlinkClick r:id="rId2"/>
              </a:rPr>
              <a:t>www.vaccinesafety.edu/Religion.htm</a:t>
            </a:r>
            <a:endParaRPr lang="en-US" dirty="0" smtClean="0"/>
          </a:p>
          <a:p>
            <a:r>
              <a:rPr lang="en-US" dirty="0" smtClean="0"/>
              <a:t>Porcine-derived components</a:t>
            </a:r>
          </a:p>
          <a:p>
            <a:r>
              <a:rPr lang="en-US" dirty="0" smtClean="0"/>
              <a:t>Aborted fetuses</a:t>
            </a:r>
          </a:p>
          <a:p>
            <a:r>
              <a:rPr lang="en-US" dirty="0" smtClean="0"/>
              <a:t>Links to relevant </a:t>
            </a:r>
            <a:r>
              <a:rPr lang="en-US" dirty="0"/>
              <a:t>a</a:t>
            </a:r>
            <a:r>
              <a:rPr lang="en-US" dirty="0" smtClean="0"/>
              <a:t>rticles</a:t>
            </a:r>
            <a:endParaRPr lang="en-US" dirty="0"/>
          </a:p>
        </p:txBody>
      </p:sp>
    </p:spTree>
    <p:extLst>
      <p:ext uri="{BB962C8B-B14F-4D97-AF65-F5344CB8AC3E}">
        <p14:creationId xmlns:p14="http://schemas.microsoft.com/office/powerpoint/2010/main" val="234904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74" y="106827"/>
            <a:ext cx="8229600" cy="1143000"/>
          </a:xfrm>
        </p:spPr>
        <p:txBody>
          <a:bodyPr/>
          <a:lstStyle/>
          <a:p>
            <a:r>
              <a:rPr lang="en-US" b="1" dirty="0" smtClean="0"/>
              <a:t>Vaccine Literacy</a:t>
            </a:r>
            <a:endParaRPr lang="en-US" b="1" dirty="0"/>
          </a:p>
        </p:txBody>
      </p:sp>
      <p:sp>
        <p:nvSpPr>
          <p:cNvPr id="3" name="Content Placeholder 2"/>
          <p:cNvSpPr>
            <a:spLocks noGrp="1"/>
          </p:cNvSpPr>
          <p:nvPr>
            <p:ph idx="1"/>
          </p:nvPr>
        </p:nvSpPr>
        <p:spPr/>
        <p:txBody>
          <a:bodyPr/>
          <a:lstStyle/>
          <a:p>
            <a:pPr marL="0" indent="0">
              <a:buNone/>
            </a:pPr>
            <a:r>
              <a:rPr lang="en-US" dirty="0" smtClean="0"/>
              <a:t>“It </a:t>
            </a:r>
            <a:r>
              <a:rPr lang="en-US" dirty="0"/>
              <a:t>is often said that doing the right thing is rarely easy, but doing the easy thing is rarely right. In the case of vaccines, we owe it to the future of health — to do the right thing — and develop a vaccine literacy</a:t>
            </a:r>
            <a:r>
              <a:rPr lang="en-US" dirty="0" smtClean="0"/>
              <a:t>.”</a:t>
            </a:r>
          </a:p>
          <a:p>
            <a:pPr marL="914400" indent="0">
              <a:spcBef>
                <a:spcPts val="0"/>
              </a:spcBef>
              <a:buNone/>
            </a:pPr>
            <a:endParaRPr lang="en-US" dirty="0" smtClean="0"/>
          </a:p>
          <a:p>
            <a:pPr marL="914400" indent="0">
              <a:spcBef>
                <a:spcPts val="0"/>
              </a:spcBef>
              <a:buNone/>
            </a:pPr>
            <a:r>
              <a:rPr lang="en-US" b="1" dirty="0" smtClean="0"/>
              <a:t>Scott Ratzan</a:t>
            </a:r>
            <a:r>
              <a:rPr lang="en-US" dirty="0" smtClean="0"/>
              <a:t>, </a:t>
            </a:r>
            <a:r>
              <a:rPr lang="en-US" sz="2800" i="1" dirty="0" smtClean="0"/>
              <a:t>Vaccine Literacy, a Crucial Healthcare Innovation</a:t>
            </a:r>
            <a:r>
              <a:rPr lang="en-US" sz="2800" dirty="0" smtClean="0"/>
              <a:t>, Harvard Business Review</a:t>
            </a:r>
            <a:endParaRPr lang="en-US" sz="2800" dirty="0"/>
          </a:p>
        </p:txBody>
      </p:sp>
      <p:sp>
        <p:nvSpPr>
          <p:cNvPr id="4" name="Rectangle 3"/>
          <p:cNvSpPr/>
          <p:nvPr/>
        </p:nvSpPr>
        <p:spPr>
          <a:xfrm>
            <a:off x="1981200" y="6261110"/>
            <a:ext cx="6553200" cy="307777"/>
          </a:xfrm>
          <a:prstGeom prst="rect">
            <a:avLst/>
          </a:prstGeom>
        </p:spPr>
        <p:txBody>
          <a:bodyPr wrap="square">
            <a:spAutoFit/>
          </a:bodyPr>
          <a:lstStyle/>
          <a:p>
            <a:r>
              <a:rPr lang="en-US" sz="1400" dirty="0">
                <a:latin typeface="Calibri" pitchFamily="34" charset="0"/>
                <a:hlinkClick r:id="rId3"/>
              </a:rPr>
              <a:t>https://hbr.org/2011/02/vaccine-literacy-a-crucial-hea</a:t>
            </a:r>
            <a:r>
              <a:rPr lang="en-US" sz="1400" dirty="0" smtClean="0">
                <a:latin typeface="Calibri" pitchFamily="34" charset="0"/>
                <a:hlinkClick r:id="rId3"/>
              </a:rPr>
              <a:t>/</a:t>
            </a:r>
            <a:r>
              <a:rPr lang="en-US" sz="1400" dirty="0" smtClean="0">
                <a:latin typeface="Calibri" pitchFamily="34" charset="0"/>
              </a:rPr>
              <a:t> </a:t>
            </a:r>
            <a:endParaRPr lang="en-US" sz="1400" dirty="0">
              <a:latin typeface="Calibri" pitchFamily="34" charset="0"/>
            </a:endParaRPr>
          </a:p>
        </p:txBody>
      </p:sp>
    </p:spTree>
    <p:extLst>
      <p:ext uri="{BB962C8B-B14F-4D97-AF65-F5344CB8AC3E}">
        <p14:creationId xmlns:p14="http://schemas.microsoft.com/office/powerpoint/2010/main" val="599982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9144000" cy="685800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9144000" cy="1219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sp>
        <p:nvSpPr>
          <p:cNvPr id="6" name="TextBox 5"/>
          <p:cNvSpPr txBox="1"/>
          <p:nvPr/>
        </p:nvSpPr>
        <p:spPr>
          <a:xfrm>
            <a:off x="0" y="-11698"/>
            <a:ext cx="9144000" cy="1308050"/>
          </a:xfrm>
          <a:prstGeom prst="rect">
            <a:avLst/>
          </a:prstGeom>
          <a:noFill/>
        </p:spPr>
        <p:txBody>
          <a:bodyPr wrap="square" rtlCol="0">
            <a:spAutoFit/>
          </a:bodyPr>
          <a:lstStyle/>
          <a:p>
            <a:pPr algn="ctr" fontAlgn="auto">
              <a:spcBef>
                <a:spcPts val="0"/>
              </a:spcBef>
              <a:spcAft>
                <a:spcPts val="0"/>
              </a:spcAft>
            </a:pPr>
            <a:r>
              <a:rPr lang="en-US" sz="2800" dirty="0" smtClean="0">
                <a:solidFill>
                  <a:prstClr val="white"/>
                </a:solidFill>
                <a:latin typeface="Calibri"/>
                <a:cs typeface="Arial" panose="020B0604020202020204" pitchFamily="34" charset="0"/>
              </a:rPr>
              <a:t>Mobile Gaming Strategies to Engage Hispanic and African American Young Mothers for Flu Vaccination Uptake</a:t>
            </a:r>
          </a:p>
          <a:p>
            <a:pPr algn="ctr" fontAlgn="auto">
              <a:spcBef>
                <a:spcPts val="0"/>
              </a:spcBef>
              <a:spcAft>
                <a:spcPts val="0"/>
              </a:spcAft>
            </a:pPr>
            <a:r>
              <a:rPr lang="en-US" sz="2300" dirty="0" smtClean="0">
                <a:solidFill>
                  <a:schemeClr val="bg1"/>
                </a:solidFill>
                <a:latin typeface="+mj-lt"/>
              </a:rPr>
              <a:t>Carlos </a:t>
            </a:r>
            <a:r>
              <a:rPr lang="en-US" sz="2300" dirty="0">
                <a:solidFill>
                  <a:schemeClr val="bg1"/>
                </a:solidFill>
                <a:latin typeface="+mj-lt"/>
              </a:rPr>
              <a:t>Velazquez, </a:t>
            </a:r>
            <a:r>
              <a:rPr lang="en-US" sz="2300" dirty="0" smtClean="0">
                <a:solidFill>
                  <a:schemeClr val="bg1"/>
                </a:solidFill>
                <a:latin typeface="+mj-lt"/>
              </a:rPr>
              <a:t>MA, President, HMA Associates</a:t>
            </a:r>
            <a:endParaRPr lang="en-US" sz="2300" dirty="0">
              <a:solidFill>
                <a:prstClr val="white"/>
              </a:solidFill>
              <a:latin typeface="+mj-lt"/>
              <a:cs typeface="Arial" panose="020B0604020202020204" pitchFamily="34" charset="0"/>
            </a:endParaRPr>
          </a:p>
        </p:txBody>
      </p:sp>
    </p:spTree>
    <p:extLst>
      <p:ext uri="{BB962C8B-B14F-4D97-AF65-F5344CB8AC3E}">
        <p14:creationId xmlns:p14="http://schemas.microsoft.com/office/powerpoint/2010/main" val="3893683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685800"/>
            <a:ext cx="5486400" cy="2677656"/>
          </a:xfrm>
          <a:prstGeom prst="rect">
            <a:avLst/>
          </a:prstGeom>
        </p:spPr>
        <p:txBody>
          <a:bodyPr wrap="square">
            <a:spAutoFit/>
          </a:bodyPr>
          <a:lstStyle/>
          <a:p>
            <a:pPr marL="285750" indent="-285750" fontAlgn="auto">
              <a:spcBef>
                <a:spcPts val="0"/>
              </a:spcBef>
              <a:spcAft>
                <a:spcPts val="0"/>
              </a:spcAft>
              <a:buFont typeface="Arial" panose="020B0604020202020204" pitchFamily="34" charset="0"/>
              <a:buChar char="•"/>
            </a:pPr>
            <a:r>
              <a:rPr lang="en-US" sz="2800" dirty="0" smtClean="0">
                <a:solidFill>
                  <a:prstClr val="black"/>
                </a:solidFill>
                <a:latin typeface="Calibri"/>
                <a:cs typeface="+mn-cs"/>
              </a:rPr>
              <a:t>Target audience</a:t>
            </a:r>
          </a:p>
          <a:p>
            <a:pPr marL="285750" indent="-285750" fontAlgn="auto">
              <a:spcBef>
                <a:spcPts val="0"/>
              </a:spcBef>
              <a:spcAft>
                <a:spcPts val="0"/>
              </a:spcAft>
              <a:buFont typeface="Arial" panose="020B0604020202020204" pitchFamily="34" charset="0"/>
              <a:buChar char="•"/>
            </a:pPr>
            <a:r>
              <a:rPr lang="en-US" sz="2800" dirty="0" smtClean="0">
                <a:solidFill>
                  <a:prstClr val="black"/>
                </a:solidFill>
                <a:latin typeface="Calibri"/>
                <a:cs typeface="+mn-cs"/>
              </a:rPr>
              <a:t>Purpose of communications intervention</a:t>
            </a:r>
          </a:p>
          <a:p>
            <a:pPr marL="285750" indent="-285750" fontAlgn="auto">
              <a:spcBef>
                <a:spcPts val="0"/>
              </a:spcBef>
              <a:spcAft>
                <a:spcPts val="0"/>
              </a:spcAft>
              <a:buFont typeface="Arial" panose="020B0604020202020204" pitchFamily="34" charset="0"/>
              <a:buChar char="•"/>
            </a:pPr>
            <a:r>
              <a:rPr lang="en-US" sz="2800" dirty="0" smtClean="0">
                <a:solidFill>
                  <a:prstClr val="black"/>
                </a:solidFill>
                <a:latin typeface="Calibri"/>
                <a:cs typeface="+mn-cs"/>
              </a:rPr>
              <a:t>Digital and gaming strategy</a:t>
            </a:r>
          </a:p>
          <a:p>
            <a:pPr marL="285750" indent="-285750" fontAlgn="auto">
              <a:spcBef>
                <a:spcPts val="0"/>
              </a:spcBef>
              <a:spcAft>
                <a:spcPts val="0"/>
              </a:spcAft>
              <a:buFont typeface="Arial" panose="020B0604020202020204" pitchFamily="34" charset="0"/>
              <a:buChar char="•"/>
            </a:pPr>
            <a:r>
              <a:rPr lang="en-US" sz="2800" dirty="0" smtClean="0">
                <a:solidFill>
                  <a:prstClr val="black"/>
                </a:solidFill>
                <a:latin typeface="Calibri"/>
                <a:cs typeface="+mn-cs"/>
              </a:rPr>
              <a:t>Flight results</a:t>
            </a:r>
          </a:p>
          <a:p>
            <a:pPr marL="285750" indent="-285750" fontAlgn="auto">
              <a:spcBef>
                <a:spcPts val="0"/>
              </a:spcBef>
              <a:spcAft>
                <a:spcPts val="0"/>
              </a:spcAft>
              <a:buFont typeface="Arial" panose="020B0604020202020204" pitchFamily="34" charset="0"/>
              <a:buChar char="•"/>
            </a:pPr>
            <a:r>
              <a:rPr lang="en-US" sz="2800" dirty="0" smtClean="0">
                <a:solidFill>
                  <a:prstClr val="black"/>
                </a:solidFill>
                <a:latin typeface="Calibri"/>
                <a:cs typeface="+mn-cs"/>
              </a:rPr>
              <a:t>Lessons </a:t>
            </a:r>
            <a:r>
              <a:rPr lang="en-US" sz="2800" dirty="0" smtClean="0">
                <a:solidFill>
                  <a:srgbClr val="003F5F"/>
                </a:solidFill>
                <a:latin typeface="Calibri"/>
                <a:cs typeface="+mn-cs"/>
              </a:rPr>
              <a:t>learned</a:t>
            </a:r>
            <a:endParaRPr lang="en-US" sz="2800" dirty="0">
              <a:solidFill>
                <a:srgbClr val="003F5F"/>
              </a:solidFill>
              <a:latin typeface="Calibri"/>
              <a:cs typeface="+mn-cs"/>
            </a:endParaRPr>
          </a:p>
        </p:txBody>
      </p:sp>
      <p:sp>
        <p:nvSpPr>
          <p:cNvPr id="2" name="TextBox 1"/>
          <p:cNvSpPr txBox="1"/>
          <p:nvPr/>
        </p:nvSpPr>
        <p:spPr>
          <a:xfrm>
            <a:off x="381000" y="685800"/>
            <a:ext cx="2209800" cy="553998"/>
          </a:xfrm>
          <a:prstGeom prst="rect">
            <a:avLst/>
          </a:prstGeom>
          <a:noFill/>
        </p:spPr>
        <p:txBody>
          <a:bodyPr wrap="square" rtlCol="0">
            <a:spAutoFit/>
          </a:bodyPr>
          <a:lstStyle/>
          <a:p>
            <a:pPr algn="ctr" defTabSz="457200" fontAlgn="auto">
              <a:spcAft>
                <a:spcPts val="0"/>
              </a:spcAft>
            </a:pPr>
            <a:r>
              <a:rPr lang="en-US" sz="3000" b="1" dirty="0">
                <a:solidFill>
                  <a:srgbClr val="98002E"/>
                </a:solidFill>
                <a:latin typeface="Calibri"/>
                <a:cs typeface="+mn-cs"/>
              </a:rPr>
              <a:t>Overview</a:t>
            </a:r>
          </a:p>
        </p:txBody>
      </p:sp>
    </p:spTree>
    <p:extLst>
      <p:ext uri="{BB962C8B-B14F-4D97-AF65-F5344CB8AC3E}">
        <p14:creationId xmlns:p14="http://schemas.microsoft.com/office/powerpoint/2010/main" val="3572407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2743200" cy="914400"/>
          </a:xfrm>
        </p:spPr>
        <p:txBody>
          <a:bodyPr>
            <a:normAutofit/>
          </a:bodyPr>
          <a:lstStyle/>
          <a:p>
            <a:pPr algn="ctr"/>
            <a:r>
              <a:rPr lang="en-US" sz="3000" b="1" dirty="0" smtClean="0"/>
              <a:t>Messaging</a:t>
            </a:r>
            <a:endParaRPr lang="en-US" sz="3000" b="1" dirty="0"/>
          </a:p>
        </p:txBody>
      </p:sp>
      <p:sp>
        <p:nvSpPr>
          <p:cNvPr id="3" name="Content Placeholder 2"/>
          <p:cNvSpPr>
            <a:spLocks noGrp="1"/>
          </p:cNvSpPr>
          <p:nvPr>
            <p:ph idx="1"/>
          </p:nvPr>
        </p:nvSpPr>
        <p:spPr>
          <a:xfrm>
            <a:off x="3048000" y="685800"/>
            <a:ext cx="5551572" cy="5129238"/>
          </a:xfrm>
        </p:spPr>
        <p:txBody>
          <a:bodyPr>
            <a:normAutofit/>
          </a:bodyPr>
          <a:lstStyle/>
          <a:p>
            <a:pPr>
              <a:buClr>
                <a:srgbClr val="6F2927"/>
              </a:buClr>
            </a:pPr>
            <a:r>
              <a:rPr lang="en-US" sz="2800" dirty="0" smtClean="0">
                <a:solidFill>
                  <a:srgbClr val="003F5F"/>
                </a:solidFill>
              </a:rPr>
              <a:t>Cultural competency is an important factor in creating messages that resonate with a target audience</a:t>
            </a:r>
          </a:p>
          <a:p>
            <a:pPr>
              <a:buClr>
                <a:srgbClr val="6F2927"/>
              </a:buClr>
            </a:pPr>
            <a:r>
              <a:rPr lang="en-US" sz="2800" dirty="0" smtClean="0">
                <a:solidFill>
                  <a:srgbClr val="003F5F"/>
                </a:solidFill>
              </a:rPr>
              <a:t>Messaging platform is equally as important in reaching segmented audiences</a:t>
            </a:r>
            <a:endParaRPr lang="en-US" sz="2800" dirty="0">
              <a:solidFill>
                <a:srgbClr val="003F5F"/>
              </a:solidFill>
            </a:endParaRPr>
          </a:p>
        </p:txBody>
      </p:sp>
    </p:spTree>
    <p:extLst>
      <p:ext uri="{BB962C8B-B14F-4D97-AF65-F5344CB8AC3E}">
        <p14:creationId xmlns:p14="http://schemas.microsoft.com/office/powerpoint/2010/main" val="3307396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2743200" cy="914400"/>
          </a:xfrm>
        </p:spPr>
        <p:txBody>
          <a:bodyPr>
            <a:noAutofit/>
          </a:bodyPr>
          <a:lstStyle/>
          <a:p>
            <a:pPr algn="ctr"/>
            <a:r>
              <a:rPr lang="en-US" sz="3000" b="1" dirty="0" smtClean="0"/>
              <a:t>Target Audience</a:t>
            </a:r>
            <a:endParaRPr lang="en-US" sz="3000" b="1" dirty="0"/>
          </a:p>
        </p:txBody>
      </p:sp>
      <p:sp>
        <p:nvSpPr>
          <p:cNvPr id="8" name="Rectangle 7"/>
          <p:cNvSpPr/>
          <p:nvPr/>
        </p:nvSpPr>
        <p:spPr>
          <a:xfrm>
            <a:off x="381000" y="5370493"/>
            <a:ext cx="8458200" cy="954107"/>
          </a:xfrm>
          <a:prstGeom prst="rect">
            <a:avLst/>
          </a:prstGeom>
        </p:spPr>
        <p:txBody>
          <a:bodyPr wrap="square">
            <a:spAutoFit/>
          </a:bodyPr>
          <a:lstStyle/>
          <a:p>
            <a:pPr fontAlgn="auto">
              <a:spcBef>
                <a:spcPts val="0"/>
              </a:spcBef>
              <a:spcAft>
                <a:spcPts val="0"/>
              </a:spcAft>
            </a:pPr>
            <a:r>
              <a:rPr lang="en-US" sz="2800" b="1" dirty="0" smtClean="0">
                <a:solidFill>
                  <a:prstClr val="black"/>
                </a:solidFill>
                <a:latin typeface="Calibri"/>
                <a:cs typeface="+mn-cs"/>
              </a:rPr>
              <a:t>Hispanic and African American women 18 – 34 years old, parents of young children</a:t>
            </a:r>
            <a:endParaRPr lang="en-US" sz="2800" b="1" dirty="0">
              <a:solidFill>
                <a:prstClr val="black"/>
              </a:solidFill>
              <a:latin typeface="Calibri"/>
              <a:cs typeface="+mn-cs"/>
            </a:endParaRPr>
          </a:p>
        </p:txBody>
      </p:sp>
      <p:sp>
        <p:nvSpPr>
          <p:cNvPr id="5" name="Rectangle 4"/>
          <p:cNvSpPr/>
          <p:nvPr/>
        </p:nvSpPr>
        <p:spPr>
          <a:xfrm>
            <a:off x="3810000" y="685800"/>
            <a:ext cx="5105400" cy="4401205"/>
          </a:xfrm>
          <a:prstGeom prst="rect">
            <a:avLst/>
          </a:prstGeom>
        </p:spPr>
        <p:txBody>
          <a:bodyPr wrap="square">
            <a:spAutoFit/>
          </a:bodyPr>
          <a:lstStyle/>
          <a:p>
            <a:pPr marL="285750" indent="-285750" fontAlgn="auto">
              <a:spcBef>
                <a:spcPts val="0"/>
              </a:spcBef>
              <a:spcAft>
                <a:spcPts val="0"/>
              </a:spcAft>
              <a:buClr>
                <a:srgbClr val="C0504D">
                  <a:lumMod val="50000"/>
                </a:srgbClr>
              </a:buClr>
              <a:buFont typeface="Arial" panose="020B0604020202020204" pitchFamily="34" charset="0"/>
              <a:buChar char="•"/>
            </a:pPr>
            <a:r>
              <a:rPr lang="en-US" sz="2800" dirty="0" smtClean="0">
                <a:solidFill>
                  <a:srgbClr val="003F5F"/>
                </a:solidFill>
                <a:latin typeface="Calibri"/>
                <a:cs typeface="Arial" pitchFamily="34" charset="0"/>
              </a:rPr>
              <a:t>For the 2014-2015 flu season vaccination </a:t>
            </a:r>
            <a:r>
              <a:rPr lang="en-US" sz="2800" dirty="0">
                <a:solidFill>
                  <a:srgbClr val="003F5F"/>
                </a:solidFill>
                <a:latin typeface="Calibri"/>
                <a:cs typeface="Arial" pitchFamily="34" charset="0"/>
              </a:rPr>
              <a:t>coverage </a:t>
            </a:r>
            <a:r>
              <a:rPr lang="en-US" sz="2800" dirty="0" smtClean="0">
                <a:solidFill>
                  <a:srgbClr val="003F5F"/>
                </a:solidFill>
                <a:latin typeface="Calibri"/>
                <a:cs typeface="Arial" pitchFamily="34" charset="0"/>
              </a:rPr>
              <a:t>rates were lower Hispanic (44.3%) and African American (43.8%) adults than </a:t>
            </a:r>
            <a:r>
              <a:rPr lang="en-US" sz="2800" dirty="0">
                <a:solidFill>
                  <a:srgbClr val="003F5F"/>
                </a:solidFill>
                <a:latin typeface="Calibri"/>
                <a:cs typeface="Arial" pitchFamily="34" charset="0"/>
              </a:rPr>
              <a:t>that for non-Hispanic whites (</a:t>
            </a:r>
            <a:r>
              <a:rPr lang="en-US" sz="2800" dirty="0" smtClean="0">
                <a:solidFill>
                  <a:srgbClr val="003F5F"/>
                </a:solidFill>
                <a:latin typeface="Calibri"/>
                <a:cs typeface="Arial" pitchFamily="34" charset="0"/>
              </a:rPr>
              <a:t>48.5%)</a:t>
            </a:r>
          </a:p>
          <a:p>
            <a:pPr marL="285750" indent="-285750" fontAlgn="auto">
              <a:spcBef>
                <a:spcPts val="0"/>
              </a:spcBef>
              <a:spcAft>
                <a:spcPts val="0"/>
              </a:spcAft>
              <a:buClr>
                <a:srgbClr val="C0504D">
                  <a:lumMod val="50000"/>
                </a:srgbClr>
              </a:buClr>
              <a:buFont typeface="Arial" panose="020B0604020202020204" pitchFamily="34" charset="0"/>
              <a:buChar char="•"/>
            </a:pPr>
            <a:r>
              <a:rPr lang="en-US" sz="2800" dirty="0" smtClean="0">
                <a:solidFill>
                  <a:srgbClr val="003F5F"/>
                </a:solidFill>
                <a:latin typeface="Calibri"/>
                <a:cs typeface="Arial" pitchFamily="34" charset="0"/>
              </a:rPr>
              <a:t>Ethnic and racial minority groups are disproportionately impacted by chronic diseases/conditions</a:t>
            </a:r>
            <a:endParaRPr lang="en-US" sz="2800" dirty="0">
              <a:solidFill>
                <a:srgbClr val="003F5F"/>
              </a:solidFill>
              <a:latin typeface="Calibri"/>
              <a:cs typeface="Arial" pitchFamily="34" charset="0"/>
            </a:endParaRPr>
          </a:p>
        </p:txBody>
      </p:sp>
    </p:spTree>
    <p:extLst>
      <p:ext uri="{BB962C8B-B14F-4D97-AF65-F5344CB8AC3E}">
        <p14:creationId xmlns:p14="http://schemas.microsoft.com/office/powerpoint/2010/main" val="1051508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2311735" cy="914400"/>
          </a:xfrm>
        </p:spPr>
        <p:txBody>
          <a:bodyPr>
            <a:normAutofit/>
          </a:bodyPr>
          <a:lstStyle/>
          <a:p>
            <a:pPr algn="ctr"/>
            <a:r>
              <a:rPr lang="en-US" sz="3000" b="1" dirty="0" smtClean="0"/>
              <a:t>Purpose</a:t>
            </a:r>
            <a:endParaRPr lang="en-US" sz="3000" b="1" dirty="0"/>
          </a:p>
        </p:txBody>
      </p:sp>
      <p:sp>
        <p:nvSpPr>
          <p:cNvPr id="3" name="Rectangle 2"/>
          <p:cNvSpPr/>
          <p:nvPr/>
        </p:nvSpPr>
        <p:spPr>
          <a:xfrm>
            <a:off x="2743200" y="685800"/>
            <a:ext cx="6248400" cy="5693866"/>
          </a:xfrm>
          <a:prstGeom prst="rect">
            <a:avLst/>
          </a:prstGeom>
        </p:spPr>
        <p:txBody>
          <a:bodyPr wrap="square">
            <a:spAutoFit/>
          </a:bodyPr>
          <a:lstStyle/>
          <a:p>
            <a:pPr marL="285750" indent="-285750" fontAlgn="auto">
              <a:spcBef>
                <a:spcPts val="0"/>
              </a:spcBef>
              <a:spcAft>
                <a:spcPts val="0"/>
              </a:spcAft>
              <a:buClr>
                <a:srgbClr val="C0504D">
                  <a:lumMod val="50000"/>
                </a:srgbClr>
              </a:buClr>
              <a:buFont typeface="Arial" panose="020B0604020202020204" pitchFamily="34" charset="0"/>
              <a:buChar char="•"/>
            </a:pPr>
            <a:r>
              <a:rPr lang="en-US" sz="2800" dirty="0">
                <a:solidFill>
                  <a:srgbClr val="003F5F"/>
                </a:solidFill>
                <a:latin typeface="Calibri"/>
                <a:cs typeface="Arial" panose="020B0604020202020204" pitchFamily="34" charset="0"/>
              </a:rPr>
              <a:t>To </a:t>
            </a:r>
            <a:r>
              <a:rPr lang="en-US" sz="2800" dirty="0" smtClean="0">
                <a:solidFill>
                  <a:srgbClr val="003F5F"/>
                </a:solidFill>
                <a:latin typeface="Calibri"/>
                <a:cs typeface="Arial" panose="020B0604020202020204" pitchFamily="34" charset="0"/>
              </a:rPr>
              <a:t>assist the CDC in campaign aimed at increasing </a:t>
            </a:r>
            <a:r>
              <a:rPr lang="en-US" sz="2800" dirty="0">
                <a:solidFill>
                  <a:srgbClr val="003F5F"/>
                </a:solidFill>
                <a:latin typeface="Calibri"/>
                <a:cs typeface="Arial" panose="020B0604020202020204" pitchFamily="34" charset="0"/>
              </a:rPr>
              <a:t>awareness about the importance of </a:t>
            </a:r>
            <a:r>
              <a:rPr lang="en-US" sz="2800" dirty="0" smtClean="0">
                <a:solidFill>
                  <a:srgbClr val="003F5F"/>
                </a:solidFill>
                <a:latin typeface="Calibri"/>
                <a:cs typeface="Arial" panose="020B0604020202020204" pitchFamily="34" charset="0"/>
              </a:rPr>
              <a:t>annual flu vaccination among underserved communities</a:t>
            </a:r>
            <a:endParaRPr lang="en-US" sz="2800" dirty="0">
              <a:solidFill>
                <a:srgbClr val="003F5F"/>
              </a:solidFill>
              <a:latin typeface="Calibri"/>
              <a:cs typeface="Arial" panose="020B0604020202020204" pitchFamily="34" charset="0"/>
            </a:endParaRPr>
          </a:p>
          <a:p>
            <a:pPr marL="285750" indent="-285750" fontAlgn="auto">
              <a:spcBef>
                <a:spcPts val="0"/>
              </a:spcBef>
              <a:spcAft>
                <a:spcPts val="0"/>
              </a:spcAft>
              <a:buClr>
                <a:srgbClr val="C0504D">
                  <a:lumMod val="50000"/>
                </a:srgbClr>
              </a:buClr>
              <a:buFont typeface="Arial" panose="020B0604020202020204" pitchFamily="34" charset="0"/>
              <a:buChar char="•"/>
            </a:pPr>
            <a:r>
              <a:rPr lang="en-US" sz="2800" dirty="0">
                <a:solidFill>
                  <a:srgbClr val="003F5F"/>
                </a:solidFill>
                <a:latin typeface="Calibri"/>
                <a:cs typeface="Arial" panose="020B0604020202020204" pitchFamily="34" charset="0"/>
              </a:rPr>
              <a:t>Promote influenza immunization </a:t>
            </a:r>
            <a:r>
              <a:rPr lang="en-US" sz="2800" dirty="0" smtClean="0">
                <a:solidFill>
                  <a:srgbClr val="003F5F"/>
                </a:solidFill>
                <a:latin typeface="Calibri"/>
                <a:cs typeface="Arial" panose="020B0604020202020204" pitchFamily="34" charset="0"/>
              </a:rPr>
              <a:t>in </a:t>
            </a:r>
            <a:r>
              <a:rPr lang="en-US" sz="2800" dirty="0">
                <a:solidFill>
                  <a:srgbClr val="003F5F"/>
                </a:solidFill>
                <a:latin typeface="Calibri"/>
                <a:cs typeface="Arial" panose="020B0604020202020204" pitchFamily="34" charset="0"/>
              </a:rPr>
              <a:t>a targeted and cost-effective </a:t>
            </a:r>
            <a:r>
              <a:rPr lang="en-US" sz="2800" dirty="0" smtClean="0">
                <a:solidFill>
                  <a:srgbClr val="003F5F"/>
                </a:solidFill>
                <a:latin typeface="Calibri"/>
                <a:cs typeface="Arial" panose="020B0604020202020204" pitchFamily="34" charset="0"/>
              </a:rPr>
              <a:t>manner, </a:t>
            </a:r>
            <a:r>
              <a:rPr lang="en-US" sz="2800" dirty="0">
                <a:solidFill>
                  <a:srgbClr val="003F5F"/>
                </a:solidFill>
                <a:latin typeface="Calibri"/>
                <a:cs typeface="Arial" panose="020B0604020202020204" pitchFamily="34" charset="0"/>
              </a:rPr>
              <a:t>using mobile technology on </a:t>
            </a:r>
            <a:r>
              <a:rPr lang="en-US" sz="2800" dirty="0" smtClean="0">
                <a:solidFill>
                  <a:srgbClr val="003F5F"/>
                </a:solidFill>
                <a:latin typeface="Calibri"/>
                <a:cs typeface="Arial" panose="020B0604020202020204" pitchFamily="34" charset="0"/>
              </a:rPr>
              <a:t>three </a:t>
            </a:r>
            <a:r>
              <a:rPr lang="en-US" sz="2800" dirty="0">
                <a:solidFill>
                  <a:srgbClr val="003F5F"/>
                </a:solidFill>
                <a:latin typeface="Calibri"/>
                <a:cs typeface="Arial" panose="020B0604020202020204" pitchFamily="34" charset="0"/>
              </a:rPr>
              <a:t>large mobile-accessible platforms:</a:t>
            </a:r>
          </a:p>
          <a:p>
            <a:pPr marL="742950" lvl="1" indent="-285750" fontAlgn="auto">
              <a:spcBef>
                <a:spcPts val="0"/>
              </a:spcBef>
              <a:spcAft>
                <a:spcPts val="0"/>
              </a:spcAft>
              <a:buClr>
                <a:srgbClr val="C0504D">
                  <a:lumMod val="50000"/>
                </a:srgbClr>
              </a:buClr>
              <a:buFont typeface="Arial" panose="020B0604020202020204" pitchFamily="34" charset="0"/>
              <a:buChar char="•"/>
            </a:pPr>
            <a:r>
              <a:rPr lang="en-US" sz="2800" dirty="0">
                <a:solidFill>
                  <a:srgbClr val="003F5F"/>
                </a:solidFill>
                <a:latin typeface="Calibri"/>
                <a:cs typeface="Arial" panose="020B0604020202020204" pitchFamily="34" charset="0"/>
              </a:rPr>
              <a:t>MocoSpace (mobile and game platform) </a:t>
            </a:r>
            <a:endParaRPr lang="en-US" sz="2800" dirty="0" smtClean="0">
              <a:solidFill>
                <a:srgbClr val="003F5F"/>
              </a:solidFill>
              <a:latin typeface="Calibri"/>
              <a:cs typeface="Arial" panose="020B0604020202020204" pitchFamily="34" charset="0"/>
            </a:endParaRPr>
          </a:p>
          <a:p>
            <a:pPr marL="742950" lvl="1" indent="-285750" fontAlgn="auto">
              <a:spcBef>
                <a:spcPts val="0"/>
              </a:spcBef>
              <a:spcAft>
                <a:spcPts val="0"/>
              </a:spcAft>
              <a:buClr>
                <a:srgbClr val="C0504D">
                  <a:lumMod val="50000"/>
                </a:srgbClr>
              </a:buClr>
              <a:buFont typeface="Arial" panose="020B0604020202020204" pitchFamily="34" charset="0"/>
              <a:buChar char="•"/>
            </a:pPr>
            <a:r>
              <a:rPr lang="en-US" sz="2800" dirty="0" smtClean="0">
                <a:solidFill>
                  <a:srgbClr val="003F5F"/>
                </a:solidFill>
                <a:latin typeface="Calibri"/>
                <a:cs typeface="Arial" panose="020B0604020202020204" pitchFamily="34" charset="0"/>
              </a:rPr>
              <a:t>Moasis (mobile and game platform) </a:t>
            </a:r>
            <a:endParaRPr lang="en-US" sz="2800" dirty="0">
              <a:solidFill>
                <a:srgbClr val="003F5F"/>
              </a:solidFill>
              <a:latin typeface="Calibri"/>
              <a:cs typeface="Arial" panose="020B0604020202020204" pitchFamily="34" charset="0"/>
            </a:endParaRPr>
          </a:p>
          <a:p>
            <a:pPr marL="742950" lvl="1" indent="-285750" fontAlgn="auto">
              <a:spcBef>
                <a:spcPts val="0"/>
              </a:spcBef>
              <a:spcAft>
                <a:spcPts val="0"/>
              </a:spcAft>
              <a:buClr>
                <a:srgbClr val="C0504D">
                  <a:lumMod val="50000"/>
                </a:srgbClr>
              </a:buClr>
              <a:buFont typeface="Arial" panose="020B0604020202020204" pitchFamily="34" charset="0"/>
              <a:buChar char="•"/>
            </a:pPr>
            <a:r>
              <a:rPr lang="en-US" sz="2800" dirty="0">
                <a:solidFill>
                  <a:srgbClr val="003F5F"/>
                </a:solidFill>
                <a:latin typeface="Calibri"/>
                <a:cs typeface="Arial" panose="020B0604020202020204" pitchFamily="34" charset="0"/>
              </a:rPr>
              <a:t>Batanga Network (free subscription music </a:t>
            </a:r>
            <a:r>
              <a:rPr lang="en-US" sz="2800" dirty="0" smtClean="0">
                <a:solidFill>
                  <a:srgbClr val="003F5F"/>
                </a:solidFill>
                <a:latin typeface="Calibri"/>
                <a:cs typeface="Arial" panose="020B0604020202020204" pitchFamily="34" charset="0"/>
              </a:rPr>
              <a:t>player, </a:t>
            </a:r>
            <a:r>
              <a:rPr lang="en-US" sz="2800" dirty="0">
                <a:solidFill>
                  <a:srgbClr val="003F5F"/>
                </a:solidFill>
                <a:latin typeface="Calibri"/>
                <a:cs typeface="Arial" panose="020B0604020202020204" pitchFamily="34" charset="0"/>
              </a:rPr>
              <a:t>Spanish only</a:t>
            </a:r>
            <a:r>
              <a:rPr lang="en-US" sz="2800" dirty="0" smtClean="0">
                <a:solidFill>
                  <a:srgbClr val="003F5F"/>
                </a:solidFill>
                <a:latin typeface="Calibri"/>
                <a:cs typeface="Arial" panose="020B0604020202020204" pitchFamily="34" charset="0"/>
              </a:rPr>
              <a:t>)</a:t>
            </a:r>
            <a:endParaRPr lang="en-US" sz="2800" dirty="0">
              <a:solidFill>
                <a:srgbClr val="003F5F"/>
              </a:solidFill>
              <a:latin typeface="Calibri"/>
              <a:cs typeface="Arial" panose="020B0604020202020204" pitchFamily="34" charset="0"/>
            </a:endParaRPr>
          </a:p>
        </p:txBody>
      </p:sp>
    </p:spTree>
    <p:extLst>
      <p:ext uri="{BB962C8B-B14F-4D97-AF65-F5344CB8AC3E}">
        <p14:creationId xmlns:p14="http://schemas.microsoft.com/office/powerpoint/2010/main" val="478345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 Overview</a:t>
            </a:r>
            <a:endParaRPr lang="en-US" dirty="0"/>
          </a:p>
        </p:txBody>
      </p:sp>
      <p:sp>
        <p:nvSpPr>
          <p:cNvPr id="3" name="Content Placeholder 2"/>
          <p:cNvSpPr>
            <a:spLocks noGrp="1"/>
          </p:cNvSpPr>
          <p:nvPr>
            <p:ph sz="quarter" idx="1"/>
          </p:nvPr>
        </p:nvSpPr>
        <p:spPr/>
        <p:txBody>
          <a:bodyPr/>
          <a:lstStyle/>
          <a:p>
            <a:r>
              <a:rPr lang="en-US" sz="3200" dirty="0" smtClean="0"/>
              <a:t>Focused on cultural </a:t>
            </a:r>
            <a:r>
              <a:rPr lang="en-US" sz="3200" dirty="0"/>
              <a:t>outreach and communication towards minority and ethnic </a:t>
            </a:r>
            <a:r>
              <a:rPr lang="en-US" sz="3200" dirty="0" smtClean="0"/>
              <a:t>groups</a:t>
            </a:r>
          </a:p>
          <a:p>
            <a:r>
              <a:rPr lang="en-US" sz="3200" dirty="0" smtClean="0"/>
              <a:t>Learn about provider resources to support efforts</a:t>
            </a:r>
          </a:p>
          <a:p>
            <a:r>
              <a:rPr lang="en-US" sz="3200" dirty="0" smtClean="0"/>
              <a:t>Understand new patient tools and resources </a:t>
            </a:r>
            <a:r>
              <a:rPr lang="en-US" sz="3200" dirty="0"/>
              <a:t>to reinforce the importance of </a:t>
            </a:r>
            <a:r>
              <a:rPr lang="en-US" sz="3200" dirty="0" smtClean="0"/>
              <a:t>immunizations</a:t>
            </a:r>
            <a:endParaRPr lang="en-US" sz="3200" dirty="0"/>
          </a:p>
        </p:txBody>
      </p:sp>
    </p:spTree>
    <p:extLst>
      <p:ext uri="{BB962C8B-B14F-4D97-AF65-F5344CB8AC3E}">
        <p14:creationId xmlns:p14="http://schemas.microsoft.com/office/powerpoint/2010/main" val="2421452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2311735" cy="914400"/>
          </a:xfrm>
        </p:spPr>
        <p:txBody>
          <a:bodyPr>
            <a:normAutofit/>
          </a:bodyPr>
          <a:lstStyle/>
          <a:p>
            <a:pPr algn="ctr"/>
            <a:r>
              <a:rPr lang="en-US" sz="3000" b="1" dirty="0" smtClean="0"/>
              <a:t>Goals</a:t>
            </a:r>
            <a:endParaRPr lang="en-US" sz="3000" b="1" dirty="0"/>
          </a:p>
        </p:txBody>
      </p:sp>
      <p:sp>
        <p:nvSpPr>
          <p:cNvPr id="5" name="Rectangle 4"/>
          <p:cNvSpPr/>
          <p:nvPr/>
        </p:nvSpPr>
        <p:spPr>
          <a:xfrm>
            <a:off x="3171824" y="685800"/>
            <a:ext cx="5743575" cy="3970318"/>
          </a:xfrm>
          <a:prstGeom prst="rect">
            <a:avLst/>
          </a:prstGeom>
        </p:spPr>
        <p:txBody>
          <a:bodyPr wrap="square">
            <a:spAutoFit/>
          </a:bodyPr>
          <a:lstStyle/>
          <a:p>
            <a:pPr marL="285750" indent="-285750" fontAlgn="auto">
              <a:spcBef>
                <a:spcPts val="0"/>
              </a:spcBef>
              <a:spcAft>
                <a:spcPts val="0"/>
              </a:spcAft>
              <a:buClr>
                <a:srgbClr val="C0504D">
                  <a:lumMod val="50000"/>
                </a:srgbClr>
              </a:buClr>
              <a:buFont typeface="Arial" panose="020B0604020202020204" pitchFamily="34" charset="0"/>
              <a:buChar char="•"/>
            </a:pPr>
            <a:r>
              <a:rPr lang="en-US" sz="2800" dirty="0">
                <a:solidFill>
                  <a:srgbClr val="003F5F"/>
                </a:solidFill>
                <a:latin typeface="Calibri"/>
                <a:cs typeface="+mn-cs"/>
              </a:rPr>
              <a:t>Reinforce benefits of flu </a:t>
            </a:r>
            <a:r>
              <a:rPr lang="en-US" sz="2800" dirty="0" smtClean="0">
                <a:solidFill>
                  <a:srgbClr val="003F5F"/>
                </a:solidFill>
                <a:latin typeface="Calibri"/>
                <a:cs typeface="+mn-cs"/>
              </a:rPr>
              <a:t>vaccination through digital channels that target audience(s) frequent</a:t>
            </a:r>
            <a:endParaRPr lang="en-US" sz="2800" dirty="0">
              <a:solidFill>
                <a:srgbClr val="003F5F"/>
              </a:solidFill>
              <a:latin typeface="Calibri"/>
              <a:cs typeface="+mn-cs"/>
            </a:endParaRPr>
          </a:p>
          <a:p>
            <a:pPr marL="285750" indent="-285750" fontAlgn="auto">
              <a:spcBef>
                <a:spcPts val="0"/>
              </a:spcBef>
              <a:spcAft>
                <a:spcPts val="0"/>
              </a:spcAft>
              <a:buClr>
                <a:srgbClr val="C0504D">
                  <a:lumMod val="50000"/>
                </a:srgbClr>
              </a:buClr>
              <a:buFont typeface="Arial" panose="020B0604020202020204" pitchFamily="34" charset="0"/>
              <a:buChar char="•"/>
            </a:pPr>
            <a:r>
              <a:rPr lang="en-US" sz="2800" dirty="0">
                <a:solidFill>
                  <a:srgbClr val="003F5F"/>
                </a:solidFill>
                <a:latin typeface="Calibri"/>
                <a:cs typeface="+mn-cs"/>
              </a:rPr>
              <a:t>Promote a call-to-action to drive the target audiences to the </a:t>
            </a:r>
            <a:r>
              <a:rPr lang="en-US" sz="2800" dirty="0" smtClean="0">
                <a:solidFill>
                  <a:srgbClr val="003F5F"/>
                </a:solidFill>
                <a:latin typeface="Calibri"/>
                <a:cs typeface="+mn-cs"/>
                <a:hlinkClick r:id="rId3"/>
              </a:rPr>
              <a:t>www.cdc.gov/flu</a:t>
            </a:r>
            <a:r>
              <a:rPr lang="en-US" sz="2800" dirty="0" smtClean="0">
                <a:solidFill>
                  <a:srgbClr val="003F5F"/>
                </a:solidFill>
                <a:latin typeface="Calibri"/>
                <a:cs typeface="+mn-cs"/>
              </a:rPr>
              <a:t> website </a:t>
            </a:r>
            <a:endParaRPr lang="en-US" sz="2800" dirty="0">
              <a:solidFill>
                <a:srgbClr val="003F5F"/>
              </a:solidFill>
              <a:latin typeface="Calibri"/>
              <a:cs typeface="+mn-cs"/>
            </a:endParaRPr>
          </a:p>
          <a:p>
            <a:pPr marL="285750" indent="-285750" fontAlgn="auto">
              <a:spcBef>
                <a:spcPts val="0"/>
              </a:spcBef>
              <a:spcAft>
                <a:spcPts val="0"/>
              </a:spcAft>
              <a:buClr>
                <a:srgbClr val="C0504D">
                  <a:lumMod val="50000"/>
                </a:srgbClr>
              </a:buClr>
              <a:buFont typeface="Arial" panose="020B0604020202020204" pitchFamily="34" charset="0"/>
              <a:buChar char="•"/>
            </a:pPr>
            <a:r>
              <a:rPr lang="en-US" sz="2800" dirty="0" smtClean="0">
                <a:solidFill>
                  <a:srgbClr val="003F5F"/>
                </a:solidFill>
                <a:latin typeface="Calibri"/>
                <a:cs typeface="+mn-cs"/>
              </a:rPr>
              <a:t>Maximize </a:t>
            </a:r>
            <a:r>
              <a:rPr lang="en-US" sz="2800" dirty="0">
                <a:solidFill>
                  <a:srgbClr val="003F5F"/>
                </a:solidFill>
                <a:latin typeface="Calibri"/>
                <a:cs typeface="+mn-cs"/>
              </a:rPr>
              <a:t>the outreach impact by leveraging </a:t>
            </a:r>
            <a:r>
              <a:rPr lang="en-US" sz="2800" dirty="0" smtClean="0">
                <a:solidFill>
                  <a:srgbClr val="003F5F"/>
                </a:solidFill>
                <a:latin typeface="Calibri"/>
                <a:cs typeface="+mn-cs"/>
              </a:rPr>
              <a:t>donated </a:t>
            </a:r>
            <a:r>
              <a:rPr lang="en-US" sz="2800" dirty="0">
                <a:solidFill>
                  <a:srgbClr val="003F5F"/>
                </a:solidFill>
                <a:latin typeface="Calibri"/>
                <a:cs typeface="+mn-cs"/>
              </a:rPr>
              <a:t>and earned </a:t>
            </a:r>
            <a:r>
              <a:rPr lang="en-US" sz="2800" dirty="0" smtClean="0">
                <a:solidFill>
                  <a:srgbClr val="003F5F"/>
                </a:solidFill>
                <a:latin typeface="Calibri"/>
                <a:cs typeface="+mn-cs"/>
              </a:rPr>
              <a:t>media</a:t>
            </a:r>
            <a:endParaRPr lang="en-US" sz="2800" dirty="0">
              <a:solidFill>
                <a:srgbClr val="003F5F"/>
              </a:solidFill>
              <a:latin typeface="Calibri"/>
              <a:cs typeface="+mn-cs"/>
            </a:endParaRPr>
          </a:p>
        </p:txBody>
      </p:sp>
    </p:spTree>
    <p:extLst>
      <p:ext uri="{BB962C8B-B14F-4D97-AF65-F5344CB8AC3E}">
        <p14:creationId xmlns:p14="http://schemas.microsoft.com/office/powerpoint/2010/main" val="1072974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19200"/>
            <a:ext cx="7010400" cy="914400"/>
          </a:xfrm>
        </p:spPr>
        <p:txBody>
          <a:bodyPr>
            <a:normAutofit/>
          </a:bodyPr>
          <a:lstStyle/>
          <a:p>
            <a:pPr algn="ctr"/>
            <a:r>
              <a:rPr lang="en-US" sz="3600" b="1" dirty="0" smtClean="0"/>
              <a:t>Mobile Platform Strategy</a:t>
            </a:r>
            <a:endParaRPr lang="en-US" sz="3600" b="1" dirty="0"/>
          </a:p>
        </p:txBody>
      </p:sp>
      <p:pic>
        <p:nvPicPr>
          <p:cNvPr id="3" name="Picture 2" descr="http://www.userlogos.org/files/logos/MShadows/moco2.png"/>
          <p:cNvPicPr>
            <a:picLocks noChangeAspect="1" noChangeArrowheads="1"/>
          </p:cNvPicPr>
          <p:nvPr/>
        </p:nvPicPr>
        <p:blipFill rotWithShape="1">
          <a:blip r:embed="rId2">
            <a:extLst>
              <a:ext uri="{28A0092B-C50C-407E-A947-70E740481C1C}">
                <a14:useLocalDpi xmlns:a14="http://schemas.microsoft.com/office/drawing/2010/main" val="0"/>
              </a:ext>
            </a:extLst>
          </a:blip>
          <a:srcRect t="29333" b="22667"/>
          <a:stretch/>
        </p:blipFill>
        <p:spPr bwMode="auto">
          <a:xfrm>
            <a:off x="381000" y="2514600"/>
            <a:ext cx="4928808" cy="17743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media.marketwire.com/attachments/201012/13998_batanganetwork_logo.jpg"/>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429000"/>
            <a:ext cx="2590800" cy="1752600"/>
          </a:xfrm>
          <a:prstGeom prst="rect">
            <a:avLst/>
          </a:prstGeom>
          <a:noFill/>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535189"/>
            <a:ext cx="3037387" cy="1179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582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4400" y="5892627"/>
            <a:ext cx="8001000" cy="338554"/>
          </a:xfrm>
          <a:prstGeom prst="rect">
            <a:avLst/>
          </a:prstGeom>
        </p:spPr>
        <p:txBody>
          <a:bodyPr wrap="square">
            <a:spAutoFit/>
          </a:bodyPr>
          <a:lstStyle/>
          <a:p>
            <a:pPr fontAlgn="auto">
              <a:spcBef>
                <a:spcPts val="0"/>
              </a:spcBef>
              <a:spcAft>
                <a:spcPts val="0"/>
              </a:spcAft>
            </a:pPr>
            <a:r>
              <a:rPr lang="en-US" sz="1600" dirty="0" smtClean="0">
                <a:solidFill>
                  <a:prstClr val="black"/>
                </a:solidFill>
                <a:latin typeface="Calibri"/>
                <a:cs typeface="+mn-cs"/>
              </a:rPr>
              <a:t>*The</a:t>
            </a:r>
            <a:r>
              <a:rPr lang="en-US" sz="1600" dirty="0">
                <a:solidFill>
                  <a:prstClr val="black"/>
                </a:solidFill>
                <a:latin typeface="Calibri"/>
                <a:cs typeface="+mn-cs"/>
              </a:rPr>
              <a:t> </a:t>
            </a:r>
            <a:r>
              <a:rPr lang="en-US" sz="1600" b="1" dirty="0">
                <a:solidFill>
                  <a:prstClr val="black"/>
                </a:solidFill>
                <a:latin typeface="Calibri"/>
                <a:cs typeface="+mn-cs"/>
              </a:rPr>
              <a:t>Top </a:t>
            </a:r>
            <a:r>
              <a:rPr lang="en-US" sz="1600" b="1" dirty="0" smtClean="0">
                <a:solidFill>
                  <a:prstClr val="black"/>
                </a:solidFill>
                <a:latin typeface="Calibri"/>
                <a:cs typeface="+mn-cs"/>
              </a:rPr>
              <a:t>Grossing </a:t>
            </a:r>
            <a:r>
              <a:rPr lang="en-US" sz="1600" dirty="0" smtClean="0">
                <a:solidFill>
                  <a:prstClr val="black"/>
                </a:solidFill>
                <a:latin typeface="Calibri"/>
                <a:cs typeface="+mn-cs"/>
              </a:rPr>
              <a:t>category </a:t>
            </a:r>
            <a:r>
              <a:rPr lang="en-US" sz="1600" dirty="0">
                <a:solidFill>
                  <a:prstClr val="black"/>
                </a:solidFill>
                <a:latin typeface="Calibri"/>
                <a:cs typeface="+mn-cs"/>
              </a:rPr>
              <a:t>is to indicate which apps have the highest total spent on them.</a:t>
            </a:r>
          </a:p>
        </p:txBody>
      </p:sp>
      <p:sp>
        <p:nvSpPr>
          <p:cNvPr id="2" name="Rectangle 1"/>
          <p:cNvSpPr/>
          <p:nvPr/>
        </p:nvSpPr>
        <p:spPr>
          <a:xfrm>
            <a:off x="3886199" y="685800"/>
            <a:ext cx="4572001" cy="4401205"/>
          </a:xfrm>
          <a:prstGeom prst="rect">
            <a:avLst/>
          </a:prstGeom>
        </p:spPr>
        <p:txBody>
          <a:bodyPr wrap="square">
            <a:spAutoFit/>
          </a:bodyPr>
          <a:lstStyle/>
          <a:p>
            <a:pPr marL="285750" indent="-285750" fontAlgn="auto">
              <a:spcBef>
                <a:spcPts val="0"/>
              </a:spcBef>
              <a:spcAft>
                <a:spcPts val="0"/>
              </a:spcAft>
              <a:buClr>
                <a:srgbClr val="C0504D">
                  <a:lumMod val="50000"/>
                </a:srgbClr>
              </a:buClr>
              <a:buFont typeface="Arial" panose="020B0604020202020204" pitchFamily="34" charset="0"/>
              <a:buChar char="•"/>
            </a:pPr>
            <a:r>
              <a:rPr lang="en-US" sz="2800" dirty="0">
                <a:solidFill>
                  <a:srgbClr val="003F5F"/>
                </a:solidFill>
                <a:latin typeface="Calibri"/>
                <a:cs typeface="+mn-cs"/>
              </a:rPr>
              <a:t>35 million members in the US</a:t>
            </a:r>
          </a:p>
          <a:p>
            <a:pPr marL="285750" indent="-285750" fontAlgn="auto">
              <a:spcBef>
                <a:spcPts val="0"/>
              </a:spcBef>
              <a:spcAft>
                <a:spcPts val="0"/>
              </a:spcAft>
              <a:buClr>
                <a:srgbClr val="C0504D">
                  <a:lumMod val="50000"/>
                </a:srgbClr>
              </a:buClr>
              <a:buFont typeface="Arial" panose="020B0604020202020204" pitchFamily="34" charset="0"/>
              <a:buChar char="•"/>
            </a:pPr>
            <a:r>
              <a:rPr lang="en-US" sz="2800" dirty="0">
                <a:solidFill>
                  <a:srgbClr val="003F5F"/>
                </a:solidFill>
                <a:latin typeface="Calibri"/>
                <a:cs typeface="+mn-cs"/>
              </a:rPr>
              <a:t>Exclusive gaming partner for Univision Mobile</a:t>
            </a:r>
          </a:p>
          <a:p>
            <a:pPr marL="285750" indent="-285750" fontAlgn="auto">
              <a:spcBef>
                <a:spcPts val="0"/>
              </a:spcBef>
              <a:spcAft>
                <a:spcPts val="0"/>
              </a:spcAft>
              <a:buClr>
                <a:srgbClr val="C0504D">
                  <a:lumMod val="50000"/>
                </a:srgbClr>
              </a:buClr>
              <a:buFont typeface="Arial" panose="020B0604020202020204" pitchFamily="34" charset="0"/>
              <a:buChar char="•"/>
            </a:pPr>
            <a:r>
              <a:rPr lang="en-US" sz="2800" dirty="0">
                <a:solidFill>
                  <a:srgbClr val="003F5F"/>
                </a:solidFill>
                <a:latin typeface="Calibri"/>
                <a:cs typeface="+mn-cs"/>
              </a:rPr>
              <a:t>Targeting capabilities by: </a:t>
            </a:r>
            <a:endParaRPr lang="en-US" sz="2800" dirty="0" smtClean="0">
              <a:solidFill>
                <a:srgbClr val="003F5F"/>
              </a:solidFill>
              <a:latin typeface="Calibri"/>
              <a:cs typeface="+mn-cs"/>
            </a:endParaRPr>
          </a:p>
          <a:p>
            <a:pPr marL="742950" lvl="1" indent="-285750" fontAlgn="auto">
              <a:spcBef>
                <a:spcPts val="0"/>
              </a:spcBef>
              <a:spcAft>
                <a:spcPts val="0"/>
              </a:spcAft>
              <a:buClr>
                <a:srgbClr val="C0504D">
                  <a:lumMod val="50000"/>
                </a:srgbClr>
              </a:buClr>
              <a:buFont typeface="Arial" panose="020B0604020202020204" pitchFamily="34" charset="0"/>
              <a:buChar char="•"/>
            </a:pPr>
            <a:r>
              <a:rPr lang="en-US" sz="2800" dirty="0">
                <a:solidFill>
                  <a:srgbClr val="003F5F"/>
                </a:solidFill>
                <a:latin typeface="Calibri"/>
                <a:cs typeface="+mn-cs"/>
              </a:rPr>
              <a:t>A</a:t>
            </a:r>
            <a:r>
              <a:rPr lang="en-US" sz="2800" dirty="0" smtClean="0">
                <a:solidFill>
                  <a:srgbClr val="003F5F"/>
                </a:solidFill>
                <a:latin typeface="Calibri"/>
                <a:cs typeface="+mn-cs"/>
              </a:rPr>
              <a:t>ge</a:t>
            </a:r>
          </a:p>
          <a:p>
            <a:pPr marL="742950" lvl="1" indent="-285750" fontAlgn="auto">
              <a:spcBef>
                <a:spcPts val="0"/>
              </a:spcBef>
              <a:spcAft>
                <a:spcPts val="0"/>
              </a:spcAft>
              <a:buClr>
                <a:srgbClr val="C0504D">
                  <a:lumMod val="50000"/>
                </a:srgbClr>
              </a:buClr>
              <a:buFont typeface="Arial" panose="020B0604020202020204" pitchFamily="34" charset="0"/>
              <a:buChar char="•"/>
            </a:pPr>
            <a:r>
              <a:rPr lang="en-US" sz="2800" dirty="0">
                <a:solidFill>
                  <a:srgbClr val="003F5F"/>
                </a:solidFill>
                <a:latin typeface="Calibri"/>
                <a:cs typeface="+mn-cs"/>
              </a:rPr>
              <a:t>G</a:t>
            </a:r>
            <a:r>
              <a:rPr lang="en-US" sz="2800" dirty="0" smtClean="0">
                <a:solidFill>
                  <a:srgbClr val="003F5F"/>
                </a:solidFill>
                <a:latin typeface="Calibri"/>
                <a:cs typeface="+mn-cs"/>
              </a:rPr>
              <a:t>ender</a:t>
            </a:r>
          </a:p>
          <a:p>
            <a:pPr marL="742950" lvl="1" indent="-285750" fontAlgn="auto">
              <a:spcBef>
                <a:spcPts val="0"/>
              </a:spcBef>
              <a:spcAft>
                <a:spcPts val="0"/>
              </a:spcAft>
              <a:buClr>
                <a:srgbClr val="C0504D">
                  <a:lumMod val="50000"/>
                </a:srgbClr>
              </a:buClr>
              <a:buFont typeface="Arial" panose="020B0604020202020204" pitchFamily="34" charset="0"/>
              <a:buChar char="•"/>
            </a:pPr>
            <a:r>
              <a:rPr lang="en-US" sz="2800" dirty="0">
                <a:solidFill>
                  <a:srgbClr val="003F5F"/>
                </a:solidFill>
                <a:latin typeface="Calibri"/>
                <a:cs typeface="+mn-cs"/>
              </a:rPr>
              <a:t>E</a:t>
            </a:r>
            <a:r>
              <a:rPr lang="en-US" sz="2800" dirty="0" smtClean="0">
                <a:solidFill>
                  <a:srgbClr val="003F5F"/>
                </a:solidFill>
                <a:latin typeface="Calibri"/>
                <a:cs typeface="+mn-cs"/>
              </a:rPr>
              <a:t>thnicity </a:t>
            </a:r>
          </a:p>
          <a:p>
            <a:pPr marL="742950" lvl="1" indent="-285750" fontAlgn="auto">
              <a:spcBef>
                <a:spcPts val="0"/>
              </a:spcBef>
              <a:spcAft>
                <a:spcPts val="0"/>
              </a:spcAft>
              <a:buClr>
                <a:srgbClr val="C0504D">
                  <a:lumMod val="50000"/>
                </a:srgbClr>
              </a:buClr>
              <a:buFont typeface="Arial" panose="020B0604020202020204" pitchFamily="34" charset="0"/>
              <a:buChar char="•"/>
            </a:pPr>
            <a:r>
              <a:rPr lang="en-US" sz="2800" dirty="0">
                <a:solidFill>
                  <a:srgbClr val="003F5F"/>
                </a:solidFill>
                <a:latin typeface="Calibri"/>
                <a:cs typeface="+mn-cs"/>
              </a:rPr>
              <a:t>L</a:t>
            </a:r>
            <a:r>
              <a:rPr lang="en-US" sz="2800" dirty="0" smtClean="0">
                <a:solidFill>
                  <a:srgbClr val="003F5F"/>
                </a:solidFill>
                <a:latin typeface="Calibri"/>
                <a:cs typeface="+mn-cs"/>
              </a:rPr>
              <a:t>ocation </a:t>
            </a:r>
          </a:p>
          <a:p>
            <a:pPr marL="742950" lvl="1" indent="-285750" fontAlgn="auto">
              <a:spcBef>
                <a:spcPts val="0"/>
              </a:spcBef>
              <a:spcAft>
                <a:spcPts val="0"/>
              </a:spcAft>
              <a:buClr>
                <a:srgbClr val="C0504D">
                  <a:lumMod val="50000"/>
                </a:srgbClr>
              </a:buClr>
              <a:buFont typeface="Arial" panose="020B0604020202020204" pitchFamily="34" charset="0"/>
              <a:buChar char="•"/>
            </a:pPr>
            <a:r>
              <a:rPr lang="en-US" sz="2800" dirty="0">
                <a:solidFill>
                  <a:srgbClr val="003F5F"/>
                </a:solidFill>
                <a:latin typeface="Calibri"/>
                <a:cs typeface="+mn-cs"/>
              </a:rPr>
              <a:t>D</a:t>
            </a:r>
            <a:r>
              <a:rPr lang="en-US" sz="2800" dirty="0" smtClean="0">
                <a:solidFill>
                  <a:srgbClr val="003F5F"/>
                </a:solidFill>
                <a:latin typeface="Calibri"/>
                <a:cs typeface="+mn-cs"/>
              </a:rPr>
              <a:t>emographic</a:t>
            </a:r>
            <a:endParaRPr lang="en-US" sz="2800" dirty="0">
              <a:solidFill>
                <a:srgbClr val="003F5F"/>
              </a:solidFill>
              <a:latin typeface="Calibri"/>
              <a:cs typeface="+mn-cs"/>
            </a:endParaRPr>
          </a:p>
        </p:txBody>
      </p:sp>
      <p:sp>
        <p:nvSpPr>
          <p:cNvPr id="10" name="Title 1"/>
          <p:cNvSpPr>
            <a:spLocks noGrp="1"/>
          </p:cNvSpPr>
          <p:nvPr>
            <p:ph type="title"/>
          </p:nvPr>
        </p:nvSpPr>
        <p:spPr>
          <a:xfrm>
            <a:off x="304800" y="685799"/>
            <a:ext cx="2819400" cy="914401"/>
          </a:xfrm>
        </p:spPr>
        <p:txBody>
          <a:bodyPr>
            <a:normAutofit/>
          </a:bodyPr>
          <a:lstStyle/>
          <a:p>
            <a:pPr algn="ctr"/>
            <a:r>
              <a:rPr lang="en-US" sz="3000" b="1" dirty="0" smtClean="0"/>
              <a:t>Capabilities</a:t>
            </a:r>
            <a:endParaRPr lang="en-US" sz="3000" b="1" dirty="0"/>
          </a:p>
        </p:txBody>
      </p:sp>
      <p:pic>
        <p:nvPicPr>
          <p:cNvPr id="5" name="Picture 4" descr="http://www.userlogos.org/files/logos/MShadows/moco2.png"/>
          <p:cNvPicPr>
            <a:picLocks noChangeAspect="1" noChangeArrowheads="1"/>
          </p:cNvPicPr>
          <p:nvPr/>
        </p:nvPicPr>
        <p:blipFill rotWithShape="1">
          <a:blip r:embed="rId3">
            <a:extLst>
              <a:ext uri="{28A0092B-C50C-407E-A947-70E740481C1C}">
                <a14:useLocalDpi xmlns:a14="http://schemas.microsoft.com/office/drawing/2010/main" val="0"/>
              </a:ext>
            </a:extLst>
          </a:blip>
          <a:srcRect t="29333" b="22667"/>
          <a:stretch/>
        </p:blipFill>
        <p:spPr bwMode="auto">
          <a:xfrm>
            <a:off x="304800" y="1676400"/>
            <a:ext cx="3386666"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7648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304800" y="685801"/>
            <a:ext cx="2971800" cy="914399"/>
          </a:xfrm>
        </p:spPr>
        <p:txBody>
          <a:bodyPr>
            <a:normAutofit/>
          </a:bodyPr>
          <a:lstStyle/>
          <a:p>
            <a:pPr algn="ctr"/>
            <a:r>
              <a:rPr lang="en-US" sz="3000" b="1" dirty="0" smtClean="0"/>
              <a:t>Mobile Game</a:t>
            </a:r>
            <a:endParaRPr lang="en-US" sz="3000" b="1" dirty="0"/>
          </a:p>
        </p:txBody>
      </p:sp>
      <p:sp>
        <p:nvSpPr>
          <p:cNvPr id="2" name="Rectangle 1"/>
          <p:cNvSpPr/>
          <p:nvPr/>
        </p:nvSpPr>
        <p:spPr>
          <a:xfrm>
            <a:off x="3505200" y="685800"/>
            <a:ext cx="5638800" cy="3539430"/>
          </a:xfrm>
          <a:prstGeom prst="rect">
            <a:avLst/>
          </a:prstGeom>
        </p:spPr>
        <p:txBody>
          <a:bodyPr wrap="square">
            <a:spAutoFit/>
          </a:bodyPr>
          <a:lstStyle/>
          <a:p>
            <a:pPr marL="285750" indent="-285750" fontAlgn="auto">
              <a:spcBef>
                <a:spcPts val="0"/>
              </a:spcBef>
              <a:spcAft>
                <a:spcPts val="0"/>
              </a:spcAft>
              <a:buClr>
                <a:srgbClr val="C0504D">
                  <a:lumMod val="50000"/>
                </a:srgbClr>
              </a:buClr>
              <a:buFont typeface="Arial" panose="020B0604020202020204" pitchFamily="34" charset="0"/>
              <a:buChar char="•"/>
            </a:pPr>
            <a:r>
              <a:rPr lang="en-US" sz="2800" dirty="0" smtClean="0">
                <a:solidFill>
                  <a:srgbClr val="003F5F"/>
                </a:solidFill>
                <a:latin typeface="Calibri"/>
                <a:cs typeface="+mn-cs"/>
              </a:rPr>
              <a:t>Timed-memory </a:t>
            </a:r>
            <a:r>
              <a:rPr lang="en-US" sz="2800" dirty="0">
                <a:solidFill>
                  <a:srgbClr val="003F5F"/>
                </a:solidFill>
                <a:latin typeface="Calibri"/>
                <a:cs typeface="+mn-cs"/>
              </a:rPr>
              <a:t>game</a:t>
            </a:r>
          </a:p>
          <a:p>
            <a:pPr marL="285750" indent="-285750" fontAlgn="auto">
              <a:spcBef>
                <a:spcPts val="0"/>
              </a:spcBef>
              <a:spcAft>
                <a:spcPts val="0"/>
              </a:spcAft>
              <a:buClr>
                <a:srgbClr val="C0504D">
                  <a:lumMod val="50000"/>
                </a:srgbClr>
              </a:buClr>
              <a:buFont typeface="Arial" panose="020B0604020202020204" pitchFamily="34" charset="0"/>
              <a:buChar char="•"/>
            </a:pPr>
            <a:r>
              <a:rPr lang="en-US" sz="2800" dirty="0" smtClean="0">
                <a:solidFill>
                  <a:srgbClr val="003F5F"/>
                </a:solidFill>
                <a:latin typeface="Calibri"/>
                <a:cs typeface="+mn-cs"/>
              </a:rPr>
              <a:t>Word </a:t>
            </a:r>
            <a:r>
              <a:rPr lang="en-US" sz="2800" dirty="0">
                <a:solidFill>
                  <a:srgbClr val="003F5F"/>
                </a:solidFill>
                <a:latin typeface="Calibri"/>
                <a:cs typeface="+mn-cs"/>
              </a:rPr>
              <a:t>match-related message after </a:t>
            </a:r>
            <a:r>
              <a:rPr lang="en-US" sz="2800" dirty="0" smtClean="0">
                <a:solidFill>
                  <a:srgbClr val="003F5F"/>
                </a:solidFill>
                <a:latin typeface="Calibri"/>
                <a:cs typeface="+mn-cs"/>
              </a:rPr>
              <a:t>pairing </a:t>
            </a:r>
            <a:r>
              <a:rPr lang="en-US" sz="2800" dirty="0">
                <a:solidFill>
                  <a:srgbClr val="003F5F"/>
                </a:solidFill>
                <a:latin typeface="Calibri"/>
                <a:cs typeface="+mn-cs"/>
              </a:rPr>
              <a:t>words</a:t>
            </a:r>
          </a:p>
          <a:p>
            <a:pPr marL="285750" indent="-285750" fontAlgn="auto">
              <a:spcBef>
                <a:spcPts val="0"/>
              </a:spcBef>
              <a:spcAft>
                <a:spcPts val="0"/>
              </a:spcAft>
              <a:buClr>
                <a:srgbClr val="C0504D">
                  <a:lumMod val="50000"/>
                </a:srgbClr>
              </a:buClr>
              <a:buFont typeface="Arial" panose="020B0604020202020204" pitchFamily="34" charset="0"/>
              <a:buChar char="•"/>
            </a:pPr>
            <a:r>
              <a:rPr lang="en-US" sz="2800" dirty="0">
                <a:solidFill>
                  <a:srgbClr val="003F5F"/>
                </a:solidFill>
                <a:latin typeface="Calibri"/>
                <a:cs typeface="+mn-cs"/>
              </a:rPr>
              <a:t>Concluding overall flu message once all matches are identified</a:t>
            </a:r>
          </a:p>
          <a:p>
            <a:pPr marL="285750" indent="-285750" fontAlgn="auto">
              <a:spcBef>
                <a:spcPts val="0"/>
              </a:spcBef>
              <a:spcAft>
                <a:spcPts val="0"/>
              </a:spcAft>
              <a:buClr>
                <a:srgbClr val="C0504D">
                  <a:lumMod val="50000"/>
                </a:srgbClr>
              </a:buClr>
              <a:buFont typeface="Arial" panose="020B0604020202020204" pitchFamily="34" charset="0"/>
              <a:buChar char="•"/>
            </a:pPr>
            <a:r>
              <a:rPr lang="en-US" sz="2800" dirty="0">
                <a:solidFill>
                  <a:srgbClr val="003F5F"/>
                </a:solidFill>
                <a:latin typeface="Calibri"/>
                <a:cs typeface="+mn-cs"/>
              </a:rPr>
              <a:t>Call to action to visit </a:t>
            </a:r>
            <a:r>
              <a:rPr lang="en-US" sz="2800" dirty="0" smtClean="0">
                <a:solidFill>
                  <a:srgbClr val="003F5F"/>
                </a:solidFill>
                <a:latin typeface="Calibri"/>
                <a:cs typeface="+mn-cs"/>
                <a:hlinkClick r:id="rId2"/>
              </a:rPr>
              <a:t>www.cdc.gov/flu</a:t>
            </a:r>
            <a:r>
              <a:rPr lang="en-US" sz="2800" dirty="0" smtClean="0">
                <a:solidFill>
                  <a:srgbClr val="003F5F"/>
                </a:solidFill>
                <a:latin typeface="Calibri"/>
                <a:cs typeface="+mn-cs"/>
              </a:rPr>
              <a:t> or </a:t>
            </a:r>
            <a:r>
              <a:rPr lang="en-US" sz="2800" u="sng" dirty="0" smtClean="0">
                <a:solidFill>
                  <a:srgbClr val="003F5F"/>
                </a:solidFill>
                <a:latin typeface="Calibri"/>
                <a:cs typeface="+mn-cs"/>
                <a:hlinkClick r:id="rId3"/>
              </a:rPr>
              <a:t>http</a:t>
            </a:r>
            <a:r>
              <a:rPr lang="en-US" sz="2800" u="sng" dirty="0">
                <a:solidFill>
                  <a:srgbClr val="003F5F"/>
                </a:solidFill>
                <a:latin typeface="Calibri"/>
                <a:cs typeface="+mn-cs"/>
                <a:hlinkClick r:id="rId3"/>
              </a:rPr>
              <a:t>://espanol.cdc.gov/enes/flu</a:t>
            </a:r>
            <a:r>
              <a:rPr lang="en-US" sz="2800" u="sng" dirty="0" smtClean="0">
                <a:solidFill>
                  <a:srgbClr val="003F5F"/>
                </a:solidFill>
                <a:latin typeface="Calibri"/>
                <a:cs typeface="+mn-cs"/>
                <a:hlinkClick r:id="rId3"/>
              </a:rPr>
              <a:t>/</a:t>
            </a:r>
            <a:endParaRPr lang="en-US" sz="2800" dirty="0">
              <a:solidFill>
                <a:srgbClr val="003F5F"/>
              </a:solidFill>
              <a:latin typeface="Calibri"/>
              <a:cs typeface="+mn-cs"/>
            </a:endParaRPr>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334" y="1752600"/>
            <a:ext cx="3021466" cy="2658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 y="5486400"/>
            <a:ext cx="8534400" cy="369332"/>
          </a:xfrm>
          <a:prstGeom prst="rect">
            <a:avLst/>
          </a:prstGeom>
        </p:spPr>
        <p:txBody>
          <a:bodyPr wrap="square">
            <a:spAutoFit/>
          </a:bodyPr>
          <a:lstStyle/>
          <a:p>
            <a:pPr fontAlgn="auto">
              <a:spcBef>
                <a:spcPts val="0"/>
              </a:spcBef>
              <a:spcAft>
                <a:spcPts val="0"/>
              </a:spcAft>
            </a:pPr>
            <a:r>
              <a:rPr lang="en-US" u="sng" dirty="0">
                <a:solidFill>
                  <a:prstClr val="black"/>
                </a:solidFill>
                <a:latin typeface="Calibri"/>
                <a:cs typeface="+mn-cs"/>
                <a:hlinkClick r:id="rId5"/>
              </a:rPr>
              <a:t>http://www.mocospace.com/html/game/cdc/demo.jsp?view=full&amp;platform=desktop</a:t>
            </a:r>
            <a:r>
              <a:rPr lang="en-US" dirty="0">
                <a:solidFill>
                  <a:prstClr val="black"/>
                </a:solidFill>
                <a:latin typeface="Calibri"/>
                <a:cs typeface="+mn-cs"/>
              </a:rPr>
              <a:t> </a:t>
            </a:r>
          </a:p>
        </p:txBody>
      </p:sp>
    </p:spTree>
    <p:extLst>
      <p:ext uri="{BB962C8B-B14F-4D97-AF65-F5344CB8AC3E}">
        <p14:creationId xmlns:p14="http://schemas.microsoft.com/office/powerpoint/2010/main" val="492905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44768" y="685800"/>
            <a:ext cx="4308632" cy="4464781"/>
            <a:chOff x="3657600" y="685800"/>
            <a:chExt cx="4308632" cy="4464781"/>
          </a:xfrm>
        </p:grpSpPr>
        <p:pic>
          <p:nvPicPr>
            <p:cNvPr id="17" name="Picture 1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8" t="5916" r="81849" b="70241"/>
            <a:stretch/>
          </p:blipFill>
          <p:spPr bwMode="auto">
            <a:xfrm>
              <a:off x="3657600" y="685800"/>
              <a:ext cx="1984774" cy="2136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8" t="5916" r="81663" b="70115"/>
            <a:stretch/>
          </p:blipFill>
          <p:spPr bwMode="auto">
            <a:xfrm>
              <a:off x="5943600" y="685800"/>
              <a:ext cx="2022632" cy="2166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8" t="6162" r="81642" b="70230"/>
            <a:stretch/>
          </p:blipFill>
          <p:spPr bwMode="auto">
            <a:xfrm>
              <a:off x="3665737" y="3048000"/>
              <a:ext cx="1976637" cy="2102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 name="Picture 1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4" t="6026" r="81812" b="70502"/>
          <a:stretch/>
        </p:blipFill>
        <p:spPr bwMode="auto">
          <a:xfrm>
            <a:off x="6172200" y="3024663"/>
            <a:ext cx="1981200" cy="212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1"/>
          <p:cNvSpPr>
            <a:spLocks noGrp="1"/>
          </p:cNvSpPr>
          <p:nvPr>
            <p:ph type="title"/>
          </p:nvPr>
        </p:nvSpPr>
        <p:spPr>
          <a:xfrm>
            <a:off x="457200" y="685800"/>
            <a:ext cx="2743200" cy="914400"/>
          </a:xfrm>
        </p:spPr>
        <p:txBody>
          <a:bodyPr>
            <a:normAutofit/>
          </a:bodyPr>
          <a:lstStyle/>
          <a:p>
            <a:pPr algn="ctr"/>
            <a:r>
              <a:rPr lang="en-US" sz="3000" b="1" dirty="0" smtClean="0"/>
              <a:t>Mobile Banner</a:t>
            </a:r>
            <a:endParaRPr lang="en-US" sz="3000" b="1" dirty="0"/>
          </a:p>
        </p:txBody>
      </p:sp>
    </p:spTree>
    <p:extLst>
      <p:ext uri="{BB962C8B-B14F-4D97-AF65-F5344CB8AC3E}">
        <p14:creationId xmlns:p14="http://schemas.microsoft.com/office/powerpoint/2010/main" val="1554677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304800" y="381000"/>
            <a:ext cx="2438400" cy="904875"/>
          </a:xfrm>
        </p:spPr>
        <p:txBody>
          <a:bodyPr>
            <a:normAutofit/>
          </a:bodyPr>
          <a:lstStyle/>
          <a:p>
            <a:pPr algn="ctr"/>
            <a:r>
              <a:rPr lang="en-US" sz="3000" b="1" dirty="0" smtClean="0"/>
              <a:t>Mobile Game</a:t>
            </a:r>
            <a:endParaRPr lang="en-US" sz="3000" b="1" dirty="0"/>
          </a:p>
        </p:txBody>
      </p:sp>
      <p:grpSp>
        <p:nvGrpSpPr>
          <p:cNvPr id="2" name="Group 1"/>
          <p:cNvGrpSpPr/>
          <p:nvPr/>
        </p:nvGrpSpPr>
        <p:grpSpPr>
          <a:xfrm>
            <a:off x="1" y="1809751"/>
            <a:ext cx="9144000" cy="2686049"/>
            <a:chOff x="0" y="1352551"/>
            <a:chExt cx="9632447" cy="2838450"/>
          </a:xfrm>
        </p:grpSpPr>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71600"/>
              <a:ext cx="1610757" cy="2819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371600"/>
              <a:ext cx="1608523" cy="2819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1371600"/>
              <a:ext cx="1603537" cy="2819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1362075"/>
              <a:ext cx="1611187" cy="2828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1312" y="1352551"/>
              <a:ext cx="1612132" cy="2838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14394" y="1352551"/>
              <a:ext cx="1618053" cy="28384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85941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533400" y="685801"/>
            <a:ext cx="2528668" cy="914399"/>
          </a:xfrm>
        </p:spPr>
        <p:txBody>
          <a:bodyPr>
            <a:normAutofit/>
          </a:bodyPr>
          <a:lstStyle/>
          <a:p>
            <a:pPr algn="ctr"/>
            <a:r>
              <a:rPr lang="en-US" sz="3000" b="1" dirty="0" smtClean="0"/>
              <a:t>Mobile Game</a:t>
            </a:r>
            <a:endParaRPr lang="en-US" sz="3000" b="1" dirty="0"/>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685800"/>
            <a:ext cx="2895600" cy="510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2767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2311735" cy="914400"/>
          </a:xfrm>
        </p:spPr>
        <p:txBody>
          <a:bodyPr>
            <a:normAutofit/>
          </a:bodyPr>
          <a:lstStyle/>
          <a:p>
            <a:r>
              <a:rPr lang="en-US" sz="3000" b="1" dirty="0" smtClean="0"/>
              <a:t>Capabilities</a:t>
            </a:r>
            <a:endParaRPr lang="en-US" sz="3000" b="1" dirty="0"/>
          </a:p>
        </p:txBody>
      </p:sp>
      <p:sp>
        <p:nvSpPr>
          <p:cNvPr id="3" name="Content Placeholder 2"/>
          <p:cNvSpPr>
            <a:spLocks noGrp="1"/>
          </p:cNvSpPr>
          <p:nvPr>
            <p:ph idx="1"/>
          </p:nvPr>
        </p:nvSpPr>
        <p:spPr>
          <a:xfrm>
            <a:off x="3048000" y="685800"/>
            <a:ext cx="6019800" cy="5129238"/>
          </a:xfrm>
        </p:spPr>
        <p:txBody>
          <a:bodyPr>
            <a:noAutofit/>
          </a:bodyPr>
          <a:lstStyle/>
          <a:p>
            <a:r>
              <a:rPr lang="en-US" sz="2800" dirty="0">
                <a:solidFill>
                  <a:srgbClr val="003F5F"/>
                </a:solidFill>
              </a:rPr>
              <a:t>Moasis uses GPS positioning to reach target audiences </a:t>
            </a:r>
            <a:endParaRPr lang="en-US" sz="2800" dirty="0" smtClean="0">
              <a:solidFill>
                <a:srgbClr val="003F5F"/>
              </a:solidFill>
            </a:endParaRPr>
          </a:p>
          <a:p>
            <a:r>
              <a:rPr lang="en-US" sz="2800" dirty="0" smtClean="0">
                <a:solidFill>
                  <a:srgbClr val="003F5F"/>
                </a:solidFill>
              </a:rPr>
              <a:t>Banner ads are placed as a tactic</a:t>
            </a:r>
            <a:endParaRPr lang="en-US" sz="2800" dirty="0">
              <a:solidFill>
                <a:srgbClr val="003F5F"/>
              </a:solidFill>
            </a:endParaRPr>
          </a:p>
          <a:p>
            <a:r>
              <a:rPr lang="en-US" sz="2800" dirty="0">
                <a:solidFill>
                  <a:srgbClr val="003F5F"/>
                </a:solidFill>
              </a:rPr>
              <a:t>Can target specific demographics at or around target locations </a:t>
            </a:r>
            <a:r>
              <a:rPr lang="en-US" sz="2800" dirty="0" smtClean="0">
                <a:solidFill>
                  <a:srgbClr val="003F5F"/>
                </a:solidFill>
              </a:rPr>
              <a:t>(e.g., </a:t>
            </a:r>
            <a:r>
              <a:rPr lang="en-US" sz="2800" dirty="0">
                <a:solidFill>
                  <a:srgbClr val="003F5F"/>
                </a:solidFill>
              </a:rPr>
              <a:t>Hispanics at </a:t>
            </a:r>
            <a:r>
              <a:rPr lang="en-US" sz="2800" dirty="0" smtClean="0">
                <a:solidFill>
                  <a:srgbClr val="003F5F"/>
                </a:solidFill>
              </a:rPr>
              <a:t>pharmacies </a:t>
            </a:r>
            <a:r>
              <a:rPr lang="en-US" sz="2800" dirty="0">
                <a:solidFill>
                  <a:srgbClr val="003F5F"/>
                </a:solidFill>
              </a:rPr>
              <a:t>and/or doctor offices)</a:t>
            </a:r>
          </a:p>
          <a:p>
            <a:r>
              <a:rPr lang="en-US" sz="2800" dirty="0" smtClean="0">
                <a:solidFill>
                  <a:srgbClr val="003F5F"/>
                </a:solidFill>
              </a:rPr>
              <a:t>120 billion </a:t>
            </a:r>
            <a:r>
              <a:rPr lang="en-US" sz="2800" dirty="0">
                <a:solidFill>
                  <a:srgbClr val="003F5F"/>
                </a:solidFill>
              </a:rPr>
              <a:t>location enabled monthly impressions</a:t>
            </a:r>
          </a:p>
          <a:p>
            <a:r>
              <a:rPr lang="en-US" sz="2800" dirty="0" smtClean="0">
                <a:solidFill>
                  <a:srgbClr val="003F5F"/>
                </a:solidFill>
              </a:rPr>
              <a:t>175 </a:t>
            </a:r>
            <a:r>
              <a:rPr lang="en-US" sz="2800" dirty="0">
                <a:solidFill>
                  <a:srgbClr val="003F5F"/>
                </a:solidFill>
              </a:rPr>
              <a:t>million monthly unique users</a:t>
            </a:r>
          </a:p>
          <a:p>
            <a:r>
              <a:rPr lang="en-US" sz="2800" dirty="0" smtClean="0">
                <a:solidFill>
                  <a:srgbClr val="003F5F"/>
                </a:solidFill>
              </a:rPr>
              <a:t>Used </a:t>
            </a:r>
            <a:r>
              <a:rPr lang="en-US" sz="2800" dirty="0">
                <a:solidFill>
                  <a:srgbClr val="003F5F"/>
                </a:solidFill>
              </a:rPr>
              <a:t>through 60,000+ apps and mobile sites</a:t>
            </a:r>
          </a:p>
          <a:p>
            <a:endParaRPr lang="en-US" sz="28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2378799" cy="92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1116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304800" y="671094"/>
            <a:ext cx="2743200" cy="929106"/>
          </a:xfrm>
        </p:spPr>
        <p:txBody>
          <a:bodyPr>
            <a:normAutofit/>
          </a:bodyPr>
          <a:lstStyle/>
          <a:p>
            <a:pPr algn="ctr"/>
            <a:r>
              <a:rPr lang="en-US" sz="3000" b="1" dirty="0" smtClean="0"/>
              <a:t>Mobile Banners</a:t>
            </a:r>
            <a:endParaRPr lang="en-US" sz="3000" b="1" dirty="0"/>
          </a:p>
        </p:txBody>
      </p:sp>
      <p:sp>
        <p:nvSpPr>
          <p:cNvPr id="3" name="Rectangle 2"/>
          <p:cNvSpPr/>
          <p:nvPr/>
        </p:nvSpPr>
        <p:spPr>
          <a:xfrm>
            <a:off x="3429000" y="685800"/>
            <a:ext cx="5410200" cy="2677656"/>
          </a:xfrm>
          <a:prstGeom prst="rect">
            <a:avLst/>
          </a:prstGeom>
        </p:spPr>
        <p:txBody>
          <a:bodyPr wrap="square">
            <a:spAutoFit/>
          </a:bodyPr>
          <a:lstStyle/>
          <a:p>
            <a:pPr marL="285750" indent="-285750" fontAlgn="auto">
              <a:spcBef>
                <a:spcPts val="0"/>
              </a:spcBef>
              <a:spcAft>
                <a:spcPts val="0"/>
              </a:spcAft>
              <a:buClr>
                <a:srgbClr val="C0504D">
                  <a:lumMod val="50000"/>
                </a:srgbClr>
              </a:buClr>
              <a:buFont typeface="Arial" panose="020B0604020202020204" pitchFamily="34" charset="0"/>
              <a:buChar char="•"/>
            </a:pPr>
            <a:r>
              <a:rPr lang="en-US" sz="2800" dirty="0">
                <a:solidFill>
                  <a:srgbClr val="003F5F"/>
                </a:solidFill>
                <a:latin typeface="Calibri"/>
                <a:cs typeface="+mn-cs"/>
              </a:rPr>
              <a:t>Visually engaging mobile banners with flu </a:t>
            </a:r>
            <a:r>
              <a:rPr lang="en-US" sz="2800" dirty="0" smtClean="0">
                <a:solidFill>
                  <a:srgbClr val="003F5F"/>
                </a:solidFill>
                <a:latin typeface="Calibri"/>
                <a:cs typeface="+mn-cs"/>
              </a:rPr>
              <a:t>vaccination facts</a:t>
            </a:r>
            <a:endParaRPr lang="en-US" sz="2800" dirty="0">
              <a:solidFill>
                <a:srgbClr val="003F5F"/>
              </a:solidFill>
              <a:latin typeface="Calibri"/>
              <a:cs typeface="+mn-cs"/>
            </a:endParaRPr>
          </a:p>
          <a:p>
            <a:pPr marL="285750" indent="-285750" fontAlgn="auto">
              <a:spcBef>
                <a:spcPts val="0"/>
              </a:spcBef>
              <a:spcAft>
                <a:spcPts val="0"/>
              </a:spcAft>
              <a:buClr>
                <a:srgbClr val="C0504D">
                  <a:lumMod val="50000"/>
                </a:srgbClr>
              </a:buClr>
              <a:buFont typeface="Arial" panose="020B0604020202020204" pitchFamily="34" charset="0"/>
              <a:buChar char="•"/>
            </a:pPr>
            <a:r>
              <a:rPr lang="en-US" sz="2800" dirty="0">
                <a:solidFill>
                  <a:srgbClr val="003F5F"/>
                </a:solidFill>
                <a:latin typeface="Calibri"/>
                <a:cs typeface="+mn-cs"/>
              </a:rPr>
              <a:t>Banners </a:t>
            </a:r>
            <a:r>
              <a:rPr lang="en-US" sz="2800" dirty="0" smtClean="0">
                <a:solidFill>
                  <a:srgbClr val="003F5F"/>
                </a:solidFill>
                <a:latin typeface="Calibri"/>
                <a:cs typeface="+mn-cs"/>
              </a:rPr>
              <a:t>placed </a:t>
            </a:r>
            <a:r>
              <a:rPr lang="en-US" sz="2800" dirty="0">
                <a:solidFill>
                  <a:srgbClr val="003F5F"/>
                </a:solidFill>
                <a:latin typeface="Calibri"/>
                <a:cs typeface="+mn-cs"/>
              </a:rPr>
              <a:t>between game </a:t>
            </a:r>
            <a:r>
              <a:rPr lang="en-US" sz="2800" dirty="0" smtClean="0">
                <a:solidFill>
                  <a:srgbClr val="003F5F"/>
                </a:solidFill>
                <a:latin typeface="Calibri"/>
                <a:cs typeface="+mn-cs"/>
              </a:rPr>
              <a:t>levels</a:t>
            </a:r>
            <a:endParaRPr lang="en-US" sz="2800" dirty="0">
              <a:solidFill>
                <a:srgbClr val="003F5F"/>
              </a:solidFill>
              <a:latin typeface="Calibri"/>
              <a:cs typeface="+mn-cs"/>
            </a:endParaRPr>
          </a:p>
          <a:p>
            <a:pPr marL="285750" indent="-285750" fontAlgn="auto">
              <a:spcBef>
                <a:spcPts val="0"/>
              </a:spcBef>
              <a:spcAft>
                <a:spcPts val="0"/>
              </a:spcAft>
              <a:buClr>
                <a:srgbClr val="C0504D">
                  <a:lumMod val="50000"/>
                </a:srgbClr>
              </a:buClr>
              <a:buFont typeface="Arial" panose="020B0604020202020204" pitchFamily="34" charset="0"/>
              <a:buChar char="•"/>
            </a:pPr>
            <a:r>
              <a:rPr lang="en-US" sz="2800" dirty="0" smtClean="0">
                <a:solidFill>
                  <a:srgbClr val="003F5F"/>
                </a:solidFill>
                <a:latin typeface="Calibri"/>
                <a:cs typeface="+mn-cs"/>
              </a:rPr>
              <a:t>Geo-targeted </a:t>
            </a:r>
            <a:r>
              <a:rPr lang="en-US" sz="2800" dirty="0">
                <a:solidFill>
                  <a:srgbClr val="003F5F"/>
                </a:solidFill>
                <a:latin typeface="Calibri"/>
                <a:cs typeface="+mn-cs"/>
              </a:rPr>
              <a:t>by gender, </a:t>
            </a:r>
            <a:r>
              <a:rPr lang="en-US" sz="2800" dirty="0" smtClean="0">
                <a:solidFill>
                  <a:srgbClr val="003F5F"/>
                </a:solidFill>
                <a:latin typeface="Calibri"/>
                <a:cs typeface="+mn-cs"/>
              </a:rPr>
              <a:t>age, </a:t>
            </a:r>
            <a:r>
              <a:rPr lang="en-US" sz="2800" dirty="0">
                <a:solidFill>
                  <a:srgbClr val="003F5F"/>
                </a:solidFill>
                <a:latin typeface="Calibri"/>
                <a:cs typeface="+mn-cs"/>
              </a:rPr>
              <a:t>and </a:t>
            </a:r>
            <a:r>
              <a:rPr lang="en-US" sz="2800" dirty="0" smtClean="0">
                <a:solidFill>
                  <a:srgbClr val="003F5F"/>
                </a:solidFill>
                <a:latin typeface="Calibri"/>
                <a:cs typeface="+mn-cs"/>
              </a:rPr>
              <a:t>ethnicity</a:t>
            </a:r>
            <a:endParaRPr lang="en-US" sz="2800" dirty="0">
              <a:solidFill>
                <a:srgbClr val="003F5F"/>
              </a:solidFill>
              <a:latin typeface="Calibri"/>
              <a:cs typeface="+mn-cs"/>
            </a:endParaRPr>
          </a:p>
        </p:txBody>
      </p:sp>
    </p:spTree>
    <p:extLst>
      <p:ext uri="{BB962C8B-B14F-4D97-AF65-F5344CB8AC3E}">
        <p14:creationId xmlns:p14="http://schemas.microsoft.com/office/powerpoint/2010/main" val="19125672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52800" y="762000"/>
            <a:ext cx="5257800" cy="2667000"/>
            <a:chOff x="3581400" y="1981200"/>
            <a:chExt cx="5257800" cy="2667000"/>
          </a:xfrm>
        </p:grpSpPr>
        <p:pic>
          <p:nvPicPr>
            <p:cNvPr id="22" name="Picture 21"/>
            <p:cNvPicPr>
              <a:picLocks noChangeAspect="1" noChangeArrowheads="1"/>
            </p:cNvPicPr>
            <p:nvPr/>
          </p:nvPicPr>
          <p:blipFill rotWithShape="1">
            <a:blip r:embed="rId3">
              <a:extLst>
                <a:ext uri="{28A0092B-C50C-407E-A947-70E740481C1C}">
                  <a14:useLocalDpi xmlns:a14="http://schemas.microsoft.com/office/drawing/2010/main" val="0"/>
                </a:ext>
              </a:extLst>
            </a:blip>
            <a:srcRect l="618" t="5889" r="80618" b="89335"/>
            <a:stretch/>
          </p:blipFill>
          <p:spPr bwMode="auto">
            <a:xfrm>
              <a:off x="3581400" y="1981200"/>
              <a:ext cx="5257800" cy="677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noChangeArrowheads="1"/>
            </p:cNvPicPr>
            <p:nvPr/>
          </p:nvPicPr>
          <p:blipFill rotWithShape="1">
            <a:blip r:embed="rId4">
              <a:extLst>
                <a:ext uri="{28A0092B-C50C-407E-A947-70E740481C1C}">
                  <a14:useLocalDpi xmlns:a14="http://schemas.microsoft.com/office/drawing/2010/main" val="0"/>
                </a:ext>
              </a:extLst>
            </a:blip>
            <a:srcRect l="619" t="6026" r="80448" b="89198"/>
            <a:stretch/>
          </p:blipFill>
          <p:spPr bwMode="auto">
            <a:xfrm>
              <a:off x="3581400" y="2971800"/>
              <a:ext cx="5257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p:cNvPicPr>
              <a:picLocks noChangeAspect="1" noChangeArrowheads="1"/>
            </p:cNvPicPr>
            <p:nvPr/>
          </p:nvPicPr>
          <p:blipFill rotWithShape="1">
            <a:blip r:embed="rId5">
              <a:extLst>
                <a:ext uri="{28A0092B-C50C-407E-A947-70E740481C1C}">
                  <a14:useLocalDpi xmlns:a14="http://schemas.microsoft.com/office/drawing/2010/main" val="0"/>
                </a:ext>
              </a:extLst>
            </a:blip>
            <a:srcRect l="704" t="6026" r="80533" b="89334"/>
            <a:stretch/>
          </p:blipFill>
          <p:spPr bwMode="auto">
            <a:xfrm>
              <a:off x="3581400" y="3962400"/>
              <a:ext cx="5257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Title 1"/>
          <p:cNvSpPr>
            <a:spLocks noGrp="1"/>
          </p:cNvSpPr>
          <p:nvPr>
            <p:ph type="title"/>
          </p:nvPr>
        </p:nvSpPr>
        <p:spPr>
          <a:xfrm>
            <a:off x="381000" y="533400"/>
            <a:ext cx="2743200" cy="1057767"/>
          </a:xfrm>
        </p:spPr>
        <p:txBody>
          <a:bodyPr>
            <a:normAutofit/>
          </a:bodyPr>
          <a:lstStyle/>
          <a:p>
            <a:pPr algn="ctr"/>
            <a:r>
              <a:rPr lang="en-US" sz="3000" b="1" dirty="0" smtClean="0"/>
              <a:t>Mobile Banner</a:t>
            </a:r>
            <a:endParaRPr lang="en-US" sz="3000" b="1" dirty="0"/>
          </a:p>
        </p:txBody>
      </p:sp>
    </p:spTree>
    <p:extLst>
      <p:ext uri="{BB962C8B-B14F-4D97-AF65-F5344CB8AC3E}">
        <p14:creationId xmlns:p14="http://schemas.microsoft.com/office/powerpoint/2010/main" val="3175851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57686" y="3772135"/>
            <a:ext cx="8161573" cy="1828800"/>
          </a:xfrm>
        </p:spPr>
        <p:txBody>
          <a:bodyPr/>
          <a:lstStyle/>
          <a:p>
            <a:r>
              <a:rPr lang="en-US" dirty="0" smtClean="0"/>
              <a:t>Cultural Competency – How to Apply Outreach and Understanding in Your Practice </a:t>
            </a:r>
            <a:r>
              <a:rPr lang="en-US" dirty="0"/>
              <a:t/>
            </a:r>
            <a:br>
              <a:rPr lang="en-US" dirty="0"/>
            </a:br>
            <a:r>
              <a:rPr lang="en-US" sz="2400" dirty="0" smtClean="0"/>
              <a:t/>
            </a:r>
            <a:br>
              <a:rPr lang="en-US" sz="2400" dirty="0" smtClean="0"/>
            </a:br>
            <a:r>
              <a:rPr lang="en-US" dirty="0"/>
              <a:t/>
            </a:r>
            <a:br>
              <a:rPr lang="en-US" dirty="0"/>
            </a:br>
            <a:r>
              <a:rPr lang="en-US" sz="2700" b="0" i="1" dirty="0" smtClean="0"/>
              <a:t>Jennifer Dillaha, MD</a:t>
            </a:r>
            <a:br>
              <a:rPr lang="en-US" sz="2700" b="0" i="1" dirty="0" smtClean="0"/>
            </a:br>
            <a:r>
              <a:rPr lang="en-US" sz="2700" b="0" i="1" dirty="0"/>
              <a:t>Carlos </a:t>
            </a:r>
            <a:r>
              <a:rPr lang="en-US" sz="2700" b="0" i="1" dirty="0" smtClean="0"/>
              <a:t>Velazquez</a:t>
            </a:r>
            <a:r>
              <a:rPr lang="es-ES" sz="2700" b="0" dirty="0" smtClean="0"/>
              <a:t/>
            </a:r>
            <a:br>
              <a:rPr lang="es-ES" sz="2700" b="0" dirty="0" smtClean="0"/>
            </a:br>
            <a:r>
              <a:rPr lang="es-ES" sz="2700" b="0" dirty="0"/>
              <a:t/>
            </a:r>
            <a:br>
              <a:rPr lang="es-ES" sz="2700" b="0" dirty="0"/>
            </a:br>
            <a:r>
              <a:rPr lang="es-ES" sz="2700" b="0" dirty="0" smtClean="0"/>
              <a:t>January</a:t>
            </a:r>
            <a:r>
              <a:rPr lang="es-ES" sz="2700" b="0" dirty="0" smtClean="0"/>
              <a:t> 12, 2016</a:t>
            </a:r>
            <a:br>
              <a:rPr lang="es-ES" sz="2700" b="0" dirty="0" smtClean="0"/>
            </a:br>
            <a:r>
              <a:rPr lang="en-US" sz="2700" b="0" dirty="0"/>
              <a:t>Adult Immunization Learning Series Webinar</a:t>
            </a:r>
            <a:endParaRPr lang="en-US" altLang="en-US" sz="2700" b="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33400" y="685800"/>
            <a:ext cx="2528668" cy="914400"/>
          </a:xfrm>
        </p:spPr>
        <p:txBody>
          <a:bodyPr>
            <a:normAutofit/>
          </a:bodyPr>
          <a:lstStyle/>
          <a:p>
            <a:pPr algn="ctr"/>
            <a:r>
              <a:rPr lang="en-US" sz="3000" b="1" dirty="0" smtClean="0"/>
              <a:t>Capabilities</a:t>
            </a:r>
            <a:endParaRPr lang="en-US" sz="3000" b="1" dirty="0"/>
          </a:p>
        </p:txBody>
      </p:sp>
      <p:sp>
        <p:nvSpPr>
          <p:cNvPr id="2" name="Rectangle 1"/>
          <p:cNvSpPr/>
          <p:nvPr/>
        </p:nvSpPr>
        <p:spPr>
          <a:xfrm>
            <a:off x="3581400" y="685800"/>
            <a:ext cx="5334000" cy="2677656"/>
          </a:xfrm>
          <a:prstGeom prst="rect">
            <a:avLst/>
          </a:prstGeom>
        </p:spPr>
        <p:txBody>
          <a:bodyPr wrap="square">
            <a:spAutoFit/>
          </a:bodyPr>
          <a:lstStyle/>
          <a:p>
            <a:pPr marL="285750" indent="-285750" fontAlgn="auto">
              <a:spcBef>
                <a:spcPts val="0"/>
              </a:spcBef>
              <a:spcAft>
                <a:spcPts val="0"/>
              </a:spcAft>
              <a:buClr>
                <a:srgbClr val="C0504D">
                  <a:lumMod val="50000"/>
                </a:srgbClr>
              </a:buClr>
              <a:buFont typeface="Arial" panose="020B0604020202020204" pitchFamily="34" charset="0"/>
              <a:buChar char="•"/>
            </a:pPr>
            <a:r>
              <a:rPr lang="en-US" sz="2800" dirty="0">
                <a:solidFill>
                  <a:srgbClr val="003F5F"/>
                </a:solidFill>
                <a:latin typeface="Calibri"/>
                <a:cs typeface="+mn-cs"/>
              </a:rPr>
              <a:t>Largest </a:t>
            </a:r>
            <a:r>
              <a:rPr lang="en-US" sz="2800" dirty="0" smtClean="0">
                <a:solidFill>
                  <a:srgbClr val="003F5F"/>
                </a:solidFill>
                <a:latin typeface="Calibri"/>
                <a:cs typeface="+mn-cs"/>
              </a:rPr>
              <a:t>US </a:t>
            </a:r>
            <a:r>
              <a:rPr lang="en-US" sz="2800" dirty="0">
                <a:solidFill>
                  <a:srgbClr val="003F5F"/>
                </a:solidFill>
                <a:latin typeface="Calibri"/>
                <a:cs typeface="+mn-cs"/>
              </a:rPr>
              <a:t>Hispanic-focused digital audience</a:t>
            </a:r>
          </a:p>
          <a:p>
            <a:pPr marL="285750" indent="-285750" fontAlgn="auto">
              <a:spcBef>
                <a:spcPts val="0"/>
              </a:spcBef>
              <a:spcAft>
                <a:spcPts val="0"/>
              </a:spcAft>
              <a:buClr>
                <a:srgbClr val="C0504D">
                  <a:lumMod val="50000"/>
                </a:srgbClr>
              </a:buClr>
              <a:buFont typeface="Arial" panose="020B0604020202020204" pitchFamily="34" charset="0"/>
              <a:buChar char="•"/>
            </a:pPr>
            <a:r>
              <a:rPr lang="en-US" sz="2800" dirty="0" smtClean="0">
                <a:solidFill>
                  <a:srgbClr val="003F5F"/>
                </a:solidFill>
                <a:latin typeface="Calibri"/>
                <a:cs typeface="+mn-cs"/>
              </a:rPr>
              <a:t>26.3 million </a:t>
            </a:r>
            <a:r>
              <a:rPr lang="en-US" sz="2800" dirty="0">
                <a:solidFill>
                  <a:srgbClr val="003F5F"/>
                </a:solidFill>
                <a:latin typeface="Calibri"/>
                <a:cs typeface="+mn-cs"/>
              </a:rPr>
              <a:t>US Hispanic free subscribers </a:t>
            </a:r>
            <a:r>
              <a:rPr lang="en-US" sz="2800" dirty="0" smtClean="0">
                <a:solidFill>
                  <a:srgbClr val="003F5F"/>
                </a:solidFill>
                <a:latin typeface="Calibri"/>
                <a:cs typeface="+mn-cs"/>
              </a:rPr>
              <a:t>reached </a:t>
            </a:r>
            <a:r>
              <a:rPr lang="en-US" sz="2800" dirty="0">
                <a:solidFill>
                  <a:srgbClr val="003F5F"/>
                </a:solidFill>
                <a:latin typeface="Calibri"/>
                <a:cs typeface="+mn-cs"/>
              </a:rPr>
              <a:t>every month</a:t>
            </a:r>
          </a:p>
          <a:p>
            <a:pPr marL="285750" indent="-285750" fontAlgn="auto">
              <a:spcBef>
                <a:spcPts val="0"/>
              </a:spcBef>
              <a:spcAft>
                <a:spcPts val="0"/>
              </a:spcAft>
              <a:buClr>
                <a:srgbClr val="C0504D">
                  <a:lumMod val="50000"/>
                </a:srgbClr>
              </a:buClr>
              <a:buFont typeface="Arial" panose="020B0604020202020204" pitchFamily="34" charset="0"/>
              <a:buChar char="•"/>
            </a:pPr>
            <a:r>
              <a:rPr lang="en-US" sz="2800" dirty="0">
                <a:solidFill>
                  <a:srgbClr val="003F5F"/>
                </a:solidFill>
                <a:latin typeface="Calibri"/>
                <a:cs typeface="+mn-cs"/>
              </a:rPr>
              <a:t>Average listening time is 43 minutes per </a:t>
            </a:r>
            <a:r>
              <a:rPr lang="en-US" sz="2800" dirty="0" smtClean="0">
                <a:solidFill>
                  <a:srgbClr val="003F5F"/>
                </a:solidFill>
                <a:latin typeface="Calibri"/>
                <a:cs typeface="+mn-cs"/>
              </a:rPr>
              <a:t>session</a:t>
            </a:r>
            <a:endParaRPr lang="en-US" sz="2800" dirty="0">
              <a:solidFill>
                <a:srgbClr val="003F5F"/>
              </a:solidFill>
              <a:latin typeface="Calibri"/>
              <a:cs typeface="+mn-cs"/>
            </a:endParaRPr>
          </a:p>
        </p:txBody>
      </p:sp>
      <p:pic>
        <p:nvPicPr>
          <p:cNvPr id="4" name="Picture 3" descr="http://media.marketwire.com/attachments/201012/13998_batanganetwork_logo.jpg"/>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2590800" cy="1752600"/>
          </a:xfrm>
          <a:prstGeom prst="rect">
            <a:avLst/>
          </a:prstGeom>
          <a:noFill/>
          <a:extLst/>
        </p:spPr>
      </p:pic>
    </p:spTree>
    <p:extLst>
      <p:ext uri="{BB962C8B-B14F-4D97-AF65-F5344CB8AC3E}">
        <p14:creationId xmlns:p14="http://schemas.microsoft.com/office/powerpoint/2010/main" val="483363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3200400" cy="914400"/>
          </a:xfrm>
        </p:spPr>
        <p:txBody>
          <a:bodyPr>
            <a:normAutofit/>
          </a:bodyPr>
          <a:lstStyle/>
          <a:p>
            <a:pPr algn="ctr"/>
            <a:r>
              <a:rPr lang="en-US" sz="3000" b="1" dirty="0" smtClean="0"/>
              <a:t>Mobile Audio</a:t>
            </a:r>
            <a:endParaRPr lang="en-US" sz="3000" b="1" dirty="0"/>
          </a:p>
        </p:txBody>
      </p:sp>
      <p:sp>
        <p:nvSpPr>
          <p:cNvPr id="6" name="Rectangle 5"/>
          <p:cNvSpPr/>
          <p:nvPr/>
        </p:nvSpPr>
        <p:spPr>
          <a:xfrm>
            <a:off x="609600" y="5847665"/>
            <a:ext cx="4419600" cy="323165"/>
          </a:xfrm>
          <a:prstGeom prst="rect">
            <a:avLst/>
          </a:prstGeom>
        </p:spPr>
        <p:txBody>
          <a:bodyPr wrap="square">
            <a:spAutoFit/>
          </a:bodyPr>
          <a:lstStyle/>
          <a:p>
            <a:pPr algn="ctr" fontAlgn="auto">
              <a:spcBef>
                <a:spcPts val="0"/>
              </a:spcBef>
              <a:spcAft>
                <a:spcPts val="0"/>
              </a:spcAft>
              <a:buClr>
                <a:srgbClr val="C0504D">
                  <a:lumMod val="75000"/>
                </a:srgbClr>
              </a:buClr>
            </a:pPr>
            <a:r>
              <a:rPr lang="en-US" sz="1500" b="1" dirty="0" smtClean="0">
                <a:solidFill>
                  <a:srgbClr val="003F5F"/>
                </a:solidFill>
                <a:latin typeface="Calibri"/>
                <a:cs typeface="+mn-cs"/>
              </a:rPr>
              <a:t>* Audio </a:t>
            </a:r>
            <a:r>
              <a:rPr lang="en-US" sz="1500" b="1" dirty="0">
                <a:solidFill>
                  <a:srgbClr val="003F5F"/>
                </a:solidFill>
                <a:latin typeface="Calibri"/>
                <a:cs typeface="+mn-cs"/>
              </a:rPr>
              <a:t>PSAs play in average every 4-6 songs</a:t>
            </a:r>
          </a:p>
        </p:txBody>
      </p:sp>
      <p:sp>
        <p:nvSpPr>
          <p:cNvPr id="3" name="Rectangle 2"/>
          <p:cNvSpPr/>
          <p:nvPr/>
        </p:nvSpPr>
        <p:spPr>
          <a:xfrm>
            <a:off x="3200400" y="685800"/>
            <a:ext cx="5791200" cy="3662541"/>
          </a:xfrm>
          <a:prstGeom prst="rect">
            <a:avLst/>
          </a:prstGeom>
        </p:spPr>
        <p:txBody>
          <a:bodyPr wrap="square">
            <a:spAutoFit/>
          </a:bodyPr>
          <a:lstStyle/>
          <a:p>
            <a:pPr marL="457200" indent="-457200" fontAlgn="auto">
              <a:spcBef>
                <a:spcPts val="0"/>
              </a:spcBef>
              <a:spcAft>
                <a:spcPts val="0"/>
              </a:spcAft>
              <a:buFont typeface="Arial" pitchFamily="34" charset="0"/>
              <a:buChar char="•"/>
            </a:pPr>
            <a:r>
              <a:rPr lang="en-US" sz="2800" dirty="0" smtClean="0">
                <a:solidFill>
                  <a:prstClr val="black"/>
                </a:solidFill>
                <a:latin typeface="Calibri"/>
                <a:cs typeface="+mn-cs"/>
              </a:rPr>
              <a:t>The 30 second </a:t>
            </a:r>
            <a:r>
              <a:rPr lang="en-US" sz="2800" dirty="0">
                <a:solidFill>
                  <a:prstClr val="black"/>
                </a:solidFill>
                <a:latin typeface="Calibri"/>
                <a:cs typeface="+mn-cs"/>
              </a:rPr>
              <a:t>audio placement runs as </a:t>
            </a:r>
            <a:r>
              <a:rPr lang="en-US" sz="2800" dirty="0" smtClean="0">
                <a:solidFill>
                  <a:prstClr val="black"/>
                </a:solidFill>
                <a:latin typeface="Calibri"/>
                <a:cs typeface="+mn-cs"/>
              </a:rPr>
              <a:t>a background image</a:t>
            </a:r>
          </a:p>
          <a:p>
            <a:pPr marL="457200" indent="-457200" fontAlgn="auto">
              <a:spcBef>
                <a:spcPts val="0"/>
              </a:spcBef>
              <a:spcAft>
                <a:spcPts val="0"/>
              </a:spcAft>
              <a:buFont typeface="Arial" pitchFamily="34" charset="0"/>
              <a:buChar char="•"/>
            </a:pPr>
            <a:r>
              <a:rPr lang="en-US" sz="2800" dirty="0" smtClean="0">
                <a:solidFill>
                  <a:prstClr val="black"/>
                </a:solidFill>
                <a:latin typeface="Calibri"/>
                <a:cs typeface="+mn-cs"/>
              </a:rPr>
              <a:t>Audio continues </a:t>
            </a:r>
            <a:r>
              <a:rPr lang="en-US" sz="2800" dirty="0">
                <a:solidFill>
                  <a:prstClr val="black"/>
                </a:solidFill>
                <a:latin typeface="Calibri"/>
                <a:cs typeface="+mn-cs"/>
              </a:rPr>
              <a:t>to </a:t>
            </a:r>
            <a:r>
              <a:rPr lang="en-US" sz="2800" dirty="0" smtClean="0">
                <a:solidFill>
                  <a:prstClr val="black"/>
                </a:solidFill>
                <a:latin typeface="Calibri"/>
                <a:cs typeface="+mn-cs"/>
              </a:rPr>
              <a:t>play*regardless </a:t>
            </a:r>
            <a:r>
              <a:rPr lang="en-US" sz="2800" dirty="0">
                <a:solidFill>
                  <a:prstClr val="black"/>
                </a:solidFill>
                <a:latin typeface="Calibri"/>
                <a:cs typeface="+mn-cs"/>
              </a:rPr>
              <a:t>of user </a:t>
            </a:r>
            <a:r>
              <a:rPr lang="en-US" sz="2800" dirty="0" smtClean="0">
                <a:solidFill>
                  <a:prstClr val="black"/>
                </a:solidFill>
                <a:latin typeface="Calibri"/>
                <a:cs typeface="+mn-cs"/>
              </a:rPr>
              <a:t>closing </a:t>
            </a:r>
            <a:r>
              <a:rPr lang="en-US" sz="2800" dirty="0">
                <a:solidFill>
                  <a:prstClr val="black"/>
                </a:solidFill>
                <a:latin typeface="Calibri"/>
                <a:cs typeface="+mn-cs"/>
              </a:rPr>
              <a:t>out </a:t>
            </a:r>
            <a:r>
              <a:rPr lang="en-US" sz="2800" dirty="0" smtClean="0">
                <a:solidFill>
                  <a:prstClr val="black"/>
                </a:solidFill>
                <a:latin typeface="Calibri"/>
                <a:cs typeface="+mn-cs"/>
              </a:rPr>
              <a:t>of banner</a:t>
            </a:r>
          </a:p>
          <a:p>
            <a:pPr marL="457200" indent="-457200" fontAlgn="auto">
              <a:spcBef>
                <a:spcPts val="0"/>
              </a:spcBef>
              <a:spcAft>
                <a:spcPts val="0"/>
              </a:spcAft>
              <a:buFont typeface="Arial" pitchFamily="34" charset="0"/>
              <a:buChar char="•"/>
            </a:pPr>
            <a:r>
              <a:rPr lang="en-US" sz="2800" dirty="0" smtClean="0">
                <a:solidFill>
                  <a:prstClr val="black"/>
                </a:solidFill>
                <a:latin typeface="Calibri"/>
                <a:cs typeface="+mn-cs"/>
              </a:rPr>
              <a:t>Link to CDC 30 second </a:t>
            </a:r>
            <a:r>
              <a:rPr lang="en-US" sz="2800" dirty="0">
                <a:solidFill>
                  <a:prstClr val="black"/>
                </a:solidFill>
                <a:latin typeface="Calibri"/>
                <a:cs typeface="+mn-cs"/>
              </a:rPr>
              <a:t>PSA in Spanish</a:t>
            </a:r>
            <a:r>
              <a:rPr lang="en-US" sz="2800" dirty="0" smtClean="0">
                <a:solidFill>
                  <a:prstClr val="black"/>
                </a:solidFill>
                <a:latin typeface="Calibri"/>
                <a:cs typeface="+mn-cs"/>
              </a:rPr>
              <a:t>: “</a:t>
            </a:r>
            <a:r>
              <a:rPr lang="en-US" sz="2800" dirty="0">
                <a:solidFill>
                  <a:prstClr val="black"/>
                </a:solidFill>
                <a:latin typeface="Calibri"/>
                <a:cs typeface="+mn-cs"/>
              </a:rPr>
              <a:t>Flu Vaccine for Big </a:t>
            </a:r>
            <a:r>
              <a:rPr lang="en-US" sz="2800" dirty="0" smtClean="0">
                <a:solidFill>
                  <a:prstClr val="black"/>
                </a:solidFill>
                <a:latin typeface="Calibri"/>
                <a:cs typeface="+mn-cs"/>
              </a:rPr>
              <a:t>Kids”</a:t>
            </a:r>
          </a:p>
          <a:p>
            <a:pPr marL="914400" lvl="1" indent="-457200" fontAlgn="auto">
              <a:spcBef>
                <a:spcPts val="0"/>
              </a:spcBef>
              <a:spcAft>
                <a:spcPts val="0"/>
              </a:spcAft>
              <a:buFont typeface="Arial" pitchFamily="34" charset="0"/>
              <a:buChar char="•"/>
            </a:pPr>
            <a:endParaRPr lang="en-US" sz="2800" dirty="0">
              <a:solidFill>
                <a:srgbClr val="003F5F"/>
              </a:solidFill>
              <a:latin typeface="Calibri"/>
              <a:cs typeface="+mn-cs"/>
            </a:endParaRPr>
          </a:p>
          <a:p>
            <a:pPr fontAlgn="auto">
              <a:spcBef>
                <a:spcPts val="0"/>
              </a:spcBef>
              <a:spcAft>
                <a:spcPts val="0"/>
              </a:spcAft>
            </a:pPr>
            <a:r>
              <a:rPr lang="en-US" dirty="0" smtClean="0">
                <a:solidFill>
                  <a:srgbClr val="003F5F"/>
                </a:solidFill>
                <a:latin typeface="Calibri"/>
                <a:cs typeface="+mn-cs"/>
              </a:rPr>
              <a:t>Reference </a:t>
            </a:r>
            <a:r>
              <a:rPr lang="en-US" dirty="0">
                <a:solidFill>
                  <a:srgbClr val="003F5F"/>
                </a:solidFill>
                <a:latin typeface="Calibri"/>
                <a:cs typeface="+mn-cs"/>
              </a:rPr>
              <a:t>source: </a:t>
            </a:r>
            <a:r>
              <a:rPr lang="en-US" u="sng" dirty="0">
                <a:solidFill>
                  <a:srgbClr val="003F5F"/>
                </a:solidFill>
                <a:latin typeface="Calibri"/>
                <a:cs typeface="+mn-cs"/>
                <a:hlinkClick r:id="rId2"/>
              </a:rPr>
              <a:t>http://www.cdc.gov/flu/freeresources/media-psa.htm</a:t>
            </a:r>
            <a:r>
              <a:rPr lang="en-US" dirty="0">
                <a:solidFill>
                  <a:srgbClr val="003F5F"/>
                </a:solidFill>
                <a:latin typeface="Calibri"/>
                <a:cs typeface="+mn-cs"/>
              </a:rPr>
              <a:t> </a:t>
            </a:r>
          </a:p>
        </p:txBody>
      </p:sp>
    </p:spTree>
    <p:extLst>
      <p:ext uri="{BB962C8B-B14F-4D97-AF65-F5344CB8AC3E}">
        <p14:creationId xmlns:p14="http://schemas.microsoft.com/office/powerpoint/2010/main" val="42148672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85800"/>
            <a:ext cx="3686175" cy="914400"/>
          </a:xfrm>
        </p:spPr>
        <p:txBody>
          <a:bodyPr>
            <a:noAutofit/>
          </a:bodyPr>
          <a:lstStyle/>
          <a:p>
            <a:pPr algn="ctr"/>
            <a:r>
              <a:rPr lang="en-US" sz="3000" b="1" dirty="0" smtClean="0"/>
              <a:t>Media Buy Flights </a:t>
            </a:r>
            <a:br>
              <a:rPr lang="en-US" sz="3000" b="1" dirty="0" smtClean="0"/>
            </a:br>
            <a:r>
              <a:rPr lang="en-US" sz="3000" b="1" dirty="0" smtClean="0"/>
              <a:t>(ad runs)</a:t>
            </a:r>
            <a:endParaRPr lang="en-US" sz="3000" b="1" dirty="0"/>
          </a:p>
        </p:txBody>
      </p:sp>
      <p:sp>
        <p:nvSpPr>
          <p:cNvPr id="5" name="Rectangle 4"/>
          <p:cNvSpPr/>
          <p:nvPr/>
        </p:nvSpPr>
        <p:spPr>
          <a:xfrm>
            <a:off x="3638550" y="685800"/>
            <a:ext cx="5048250" cy="1815882"/>
          </a:xfrm>
          <a:prstGeom prst="rect">
            <a:avLst/>
          </a:prstGeom>
        </p:spPr>
        <p:txBody>
          <a:bodyPr wrap="square">
            <a:spAutoFit/>
          </a:bodyPr>
          <a:lstStyle/>
          <a:p>
            <a:pPr marL="571500" indent="-571500" fontAlgn="auto">
              <a:spcBef>
                <a:spcPts val="0"/>
              </a:spcBef>
              <a:spcAft>
                <a:spcPts val="0"/>
              </a:spcAft>
              <a:buFont typeface="Arial" pitchFamily="34" charset="0"/>
              <a:buChar char="•"/>
            </a:pPr>
            <a:r>
              <a:rPr lang="en-US" sz="2800" dirty="0" smtClean="0">
                <a:solidFill>
                  <a:srgbClr val="003F5F"/>
                </a:solidFill>
                <a:latin typeface="Calibri"/>
                <a:cs typeface="+mn-cs"/>
              </a:rPr>
              <a:t>Three </a:t>
            </a:r>
            <a:r>
              <a:rPr lang="en-US" sz="2800" dirty="0">
                <a:solidFill>
                  <a:srgbClr val="003F5F"/>
                </a:solidFill>
                <a:latin typeface="Calibri"/>
                <a:cs typeface="+mn-cs"/>
              </a:rPr>
              <a:t>flights </a:t>
            </a:r>
            <a:r>
              <a:rPr lang="en-US" sz="2800" dirty="0" smtClean="0">
                <a:solidFill>
                  <a:srgbClr val="003F5F"/>
                </a:solidFill>
                <a:latin typeface="Calibri"/>
                <a:cs typeface="+mn-cs"/>
              </a:rPr>
              <a:t>scheduled during the early flu season (September-October)</a:t>
            </a:r>
          </a:p>
          <a:p>
            <a:pPr marL="571500" indent="-571500" fontAlgn="auto">
              <a:spcBef>
                <a:spcPts val="0"/>
              </a:spcBef>
              <a:spcAft>
                <a:spcPts val="0"/>
              </a:spcAft>
              <a:buFont typeface="Arial" pitchFamily="34" charset="0"/>
              <a:buChar char="•"/>
            </a:pPr>
            <a:endParaRPr lang="en-US" sz="2800" dirty="0" smtClean="0">
              <a:solidFill>
                <a:srgbClr val="003F5F"/>
              </a:solidFill>
              <a:latin typeface="Calibri"/>
              <a:cs typeface="+mn-cs"/>
            </a:endParaRPr>
          </a:p>
        </p:txBody>
      </p:sp>
      <p:sp>
        <p:nvSpPr>
          <p:cNvPr id="4" name="Title 2"/>
          <p:cNvSpPr txBox="1">
            <a:spLocks/>
          </p:cNvSpPr>
          <p:nvPr/>
        </p:nvSpPr>
        <p:spPr>
          <a:xfrm>
            <a:off x="-123442" y="2743200"/>
            <a:ext cx="3781042" cy="9144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300" kern="1200" baseline="0">
                <a:solidFill>
                  <a:srgbClr val="98002E"/>
                </a:solidFill>
                <a:latin typeface="+mj-lt"/>
                <a:ea typeface="+mj-ea"/>
                <a:cs typeface="+mj-cs"/>
              </a:defRPr>
            </a:lvl1pPr>
          </a:lstStyle>
          <a:p>
            <a:pPr algn="ctr" fontAlgn="auto">
              <a:spcAft>
                <a:spcPts val="0"/>
              </a:spcAft>
            </a:pPr>
            <a:r>
              <a:rPr lang="en-US" sz="3000" b="1" dirty="0" smtClean="0"/>
              <a:t>Media Outreach</a:t>
            </a:r>
            <a:endParaRPr lang="en-US" sz="3000" b="1" dirty="0"/>
          </a:p>
        </p:txBody>
      </p:sp>
      <p:sp>
        <p:nvSpPr>
          <p:cNvPr id="6" name="Rectangle 5"/>
          <p:cNvSpPr/>
          <p:nvPr/>
        </p:nvSpPr>
        <p:spPr>
          <a:xfrm>
            <a:off x="3638550" y="2882205"/>
            <a:ext cx="5276850" cy="1384995"/>
          </a:xfrm>
          <a:prstGeom prst="rect">
            <a:avLst/>
          </a:prstGeom>
        </p:spPr>
        <p:txBody>
          <a:bodyPr wrap="square">
            <a:spAutoFit/>
          </a:bodyPr>
          <a:lstStyle/>
          <a:p>
            <a:pPr marL="457200" indent="-457200" fontAlgn="auto">
              <a:spcBef>
                <a:spcPts val="0"/>
              </a:spcBef>
              <a:spcAft>
                <a:spcPts val="0"/>
              </a:spcAft>
              <a:buFont typeface="Arial" pitchFamily="34" charset="0"/>
              <a:buChar char="•"/>
            </a:pPr>
            <a:r>
              <a:rPr lang="en-US" sz="2800" dirty="0" smtClean="0">
                <a:solidFill>
                  <a:srgbClr val="003F5F"/>
                </a:solidFill>
                <a:latin typeface="Calibri"/>
                <a:cs typeface="+mn-cs"/>
              </a:rPr>
              <a:t>To </a:t>
            </a:r>
            <a:r>
              <a:rPr lang="en-US" sz="2800" dirty="0">
                <a:solidFill>
                  <a:srgbClr val="003F5F"/>
                </a:solidFill>
                <a:latin typeface="Calibri"/>
                <a:cs typeface="+mn-cs"/>
              </a:rPr>
              <a:t>complement the </a:t>
            </a:r>
            <a:r>
              <a:rPr lang="en-US" sz="2800" dirty="0" smtClean="0">
                <a:solidFill>
                  <a:srgbClr val="003F5F"/>
                </a:solidFill>
                <a:latin typeface="Calibri"/>
                <a:cs typeface="+mn-cs"/>
              </a:rPr>
              <a:t>media buy</a:t>
            </a:r>
            <a:r>
              <a:rPr lang="en-US" sz="2800" dirty="0">
                <a:solidFill>
                  <a:srgbClr val="003F5F"/>
                </a:solidFill>
                <a:latin typeface="Calibri"/>
                <a:cs typeface="+mn-cs"/>
              </a:rPr>
              <a:t>, minority </a:t>
            </a:r>
            <a:r>
              <a:rPr lang="en-US" sz="2800" dirty="0" smtClean="0">
                <a:solidFill>
                  <a:srgbClr val="003F5F"/>
                </a:solidFill>
                <a:latin typeface="Calibri"/>
                <a:cs typeface="+mn-cs"/>
              </a:rPr>
              <a:t>media outlets </a:t>
            </a:r>
            <a:r>
              <a:rPr lang="en-US" sz="2800" dirty="0">
                <a:solidFill>
                  <a:srgbClr val="003F5F"/>
                </a:solidFill>
                <a:latin typeface="Calibri"/>
                <a:cs typeface="+mn-cs"/>
              </a:rPr>
              <a:t>were engaged</a:t>
            </a:r>
          </a:p>
        </p:txBody>
      </p:sp>
    </p:spTree>
    <p:extLst>
      <p:ext uri="{BB962C8B-B14F-4D97-AF65-F5344CB8AC3E}">
        <p14:creationId xmlns:p14="http://schemas.microsoft.com/office/powerpoint/2010/main" val="10386390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3124200" cy="1981200"/>
          </a:xfrm>
        </p:spPr>
        <p:txBody>
          <a:bodyPr>
            <a:noAutofit/>
          </a:bodyPr>
          <a:lstStyle/>
          <a:p>
            <a:pPr algn="ctr"/>
            <a:r>
              <a:rPr lang="en-US" sz="3000" b="1" dirty="0" smtClean="0"/>
              <a:t>Online Publishers</a:t>
            </a:r>
            <a:br>
              <a:rPr lang="en-US" sz="3000" b="1" dirty="0" smtClean="0"/>
            </a:br>
            <a:r>
              <a:rPr lang="en-US" sz="3000" b="1" dirty="0" smtClean="0"/>
              <a:t>and Mommy Bloggers </a:t>
            </a:r>
            <a:br>
              <a:rPr lang="en-US" sz="3000" b="1" dirty="0" smtClean="0"/>
            </a:br>
            <a:r>
              <a:rPr lang="en-US" sz="3000" b="1" dirty="0" smtClean="0"/>
              <a:t>for Interviews</a:t>
            </a:r>
            <a:endParaRPr lang="en-US" sz="3000" b="1" dirty="0"/>
          </a:p>
        </p:txBody>
      </p:sp>
      <p:grpSp>
        <p:nvGrpSpPr>
          <p:cNvPr id="7" name="Group 6"/>
          <p:cNvGrpSpPr/>
          <p:nvPr/>
        </p:nvGrpSpPr>
        <p:grpSpPr>
          <a:xfrm>
            <a:off x="3451938" y="3810001"/>
            <a:ext cx="5026785" cy="2438399"/>
            <a:chOff x="3200400" y="4348020"/>
            <a:chExt cx="5397261" cy="1634629"/>
          </a:xfrm>
        </p:grpSpPr>
        <p:grpSp>
          <p:nvGrpSpPr>
            <p:cNvPr id="6" name="Group 5"/>
            <p:cNvGrpSpPr/>
            <p:nvPr/>
          </p:nvGrpSpPr>
          <p:grpSpPr>
            <a:xfrm>
              <a:off x="3810000" y="4348020"/>
              <a:ext cx="3768725" cy="304800"/>
              <a:chOff x="4135437" y="4648200"/>
              <a:chExt cx="3768725" cy="304800"/>
            </a:xfrm>
          </p:grpSpPr>
          <p:sp>
            <p:nvSpPr>
              <p:cNvPr id="5" name="Rectangle 4"/>
              <p:cNvSpPr/>
              <p:nvPr/>
            </p:nvSpPr>
            <p:spPr>
              <a:xfrm>
                <a:off x="4135437" y="4648200"/>
                <a:ext cx="3768725" cy="304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4100" name="Picture 4" descr="http://s.huffpost.com/images/v/logos/v4/latino-voices.gif?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437" y="4699652"/>
                <a:ext cx="3768725" cy="201896"/>
              </a:xfrm>
              <a:prstGeom prst="rect">
                <a:avLst/>
              </a:prstGeom>
              <a:noFill/>
              <a:extLst>
                <a:ext uri="{909E8E84-426E-40DD-AFC4-6F175D3DCCD1}">
                  <a14:hiddenFill xmlns:a14="http://schemas.microsoft.com/office/drawing/2010/main">
                    <a:solidFill>
                      <a:srgbClr val="FFFFFF"/>
                    </a:solidFill>
                  </a14:hiddenFill>
                </a:ext>
              </a:extLst>
            </p:spPr>
          </p:pic>
        </p:grpSp>
        <p:pic>
          <p:nvPicPr>
            <p:cNvPr id="4102" name="Picture 6" descr="http://www.mycompassnutrition.com/nbclatino_logo.jpg"/>
            <p:cNvPicPr>
              <a:picLocks noChangeAspect="1" noChangeArrowheads="1"/>
            </p:cNvPicPr>
            <p:nvPr/>
          </p:nvPicPr>
          <p:blipFill rotWithShape="1">
            <a:blip r:embed="rId4">
              <a:extLst>
                <a:ext uri="{28A0092B-C50C-407E-A947-70E740481C1C}">
                  <a14:useLocalDpi xmlns:a14="http://schemas.microsoft.com/office/drawing/2010/main" val="0"/>
                </a:ext>
              </a:extLst>
            </a:blip>
            <a:srcRect l="4454" t="41369" r="4350" b="42278"/>
            <a:stretch/>
          </p:blipFill>
          <p:spPr bwMode="auto">
            <a:xfrm>
              <a:off x="6096000" y="4787299"/>
              <a:ext cx="2501661" cy="3364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4" name="Picture 8" descr="http://www.eldiariodelamoda.com/wp-content/uploads/2012/03/todobebe-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l="10254" t="36000" r="7633" b="38189"/>
            <a:stretch/>
          </p:blipFill>
          <p:spPr bwMode="auto">
            <a:xfrm>
              <a:off x="5266426" y="5461116"/>
              <a:ext cx="1659148" cy="5215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8" name="Picture 12" descr="http://epmghispanic.media.lionheartdms.com/static/eltiempolatino/images/logo_bo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400" y="5470283"/>
              <a:ext cx="1969698" cy="39711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3289540" y="685800"/>
            <a:ext cx="5625860" cy="3108543"/>
          </a:xfrm>
          <a:prstGeom prst="rect">
            <a:avLst/>
          </a:prstGeom>
        </p:spPr>
        <p:txBody>
          <a:bodyPr wrap="square">
            <a:spAutoFit/>
          </a:bodyPr>
          <a:lstStyle/>
          <a:p>
            <a:pPr marL="342900" indent="-342900" fontAlgn="auto">
              <a:spcBef>
                <a:spcPts val="0"/>
              </a:spcBef>
              <a:spcAft>
                <a:spcPts val="0"/>
              </a:spcAft>
              <a:buClr>
                <a:srgbClr val="6F2927"/>
              </a:buClr>
              <a:buFont typeface="Arial" panose="020B0604020202020204" pitchFamily="34" charset="0"/>
              <a:buChar char="•"/>
            </a:pPr>
            <a:r>
              <a:rPr lang="en-US" sz="2800" dirty="0" smtClean="0">
                <a:solidFill>
                  <a:srgbClr val="003F5F"/>
                </a:solidFill>
                <a:latin typeface="Calibri"/>
                <a:cs typeface="+mn-cs"/>
              </a:rPr>
              <a:t>Key </a:t>
            </a:r>
            <a:r>
              <a:rPr lang="en-US" sz="2800" dirty="0">
                <a:solidFill>
                  <a:srgbClr val="003F5F"/>
                </a:solidFill>
                <a:latin typeface="Calibri"/>
                <a:cs typeface="+mn-cs"/>
              </a:rPr>
              <a:t>online publishers </a:t>
            </a:r>
            <a:r>
              <a:rPr lang="en-US" sz="2800" dirty="0" smtClean="0">
                <a:solidFill>
                  <a:srgbClr val="003F5F"/>
                </a:solidFill>
                <a:latin typeface="Calibri"/>
                <a:cs typeface="+mn-cs"/>
              </a:rPr>
              <a:t>reaching </a:t>
            </a:r>
            <a:r>
              <a:rPr lang="en-US" sz="2800" dirty="0">
                <a:solidFill>
                  <a:srgbClr val="003F5F"/>
                </a:solidFill>
                <a:latin typeface="Calibri"/>
                <a:cs typeface="+mn-cs"/>
              </a:rPr>
              <a:t>English and Spanish-speaking </a:t>
            </a:r>
            <a:r>
              <a:rPr lang="en-US" sz="2800" dirty="0" smtClean="0">
                <a:solidFill>
                  <a:srgbClr val="003F5F"/>
                </a:solidFill>
                <a:latin typeface="Calibri"/>
                <a:cs typeface="+mn-cs"/>
              </a:rPr>
              <a:t>audiences</a:t>
            </a:r>
          </a:p>
          <a:p>
            <a:pPr marL="342900" indent="-342900" fontAlgn="auto">
              <a:spcBef>
                <a:spcPts val="0"/>
              </a:spcBef>
              <a:spcAft>
                <a:spcPts val="0"/>
              </a:spcAft>
              <a:buClr>
                <a:srgbClr val="6F2927"/>
              </a:buClr>
              <a:buFont typeface="Arial" panose="020B0604020202020204" pitchFamily="34" charset="0"/>
              <a:buChar char="•"/>
            </a:pPr>
            <a:r>
              <a:rPr lang="en-US" sz="2800" dirty="0" smtClean="0">
                <a:solidFill>
                  <a:srgbClr val="003F5F"/>
                </a:solidFill>
                <a:latin typeface="Calibri"/>
                <a:cs typeface="+mn-cs"/>
              </a:rPr>
              <a:t>Subject matter experts conducted </a:t>
            </a:r>
            <a:r>
              <a:rPr lang="en-US" sz="2800" dirty="0">
                <a:solidFill>
                  <a:srgbClr val="003F5F"/>
                </a:solidFill>
                <a:latin typeface="Calibri"/>
                <a:cs typeface="+mn-cs"/>
              </a:rPr>
              <a:t>media interviews during </a:t>
            </a:r>
            <a:r>
              <a:rPr lang="en-US" sz="2800" dirty="0" smtClean="0">
                <a:solidFill>
                  <a:srgbClr val="003F5F"/>
                </a:solidFill>
                <a:latin typeface="Calibri"/>
                <a:cs typeface="+mn-cs"/>
              </a:rPr>
              <a:t>National </a:t>
            </a:r>
            <a:r>
              <a:rPr lang="en-US" sz="2800" dirty="0">
                <a:solidFill>
                  <a:srgbClr val="003F5F"/>
                </a:solidFill>
                <a:latin typeface="Calibri"/>
                <a:cs typeface="+mn-cs"/>
              </a:rPr>
              <a:t>Influenza Vaccination </a:t>
            </a:r>
            <a:r>
              <a:rPr lang="en-US" sz="2800" dirty="0" smtClean="0">
                <a:solidFill>
                  <a:srgbClr val="003F5F"/>
                </a:solidFill>
                <a:latin typeface="Calibri"/>
                <a:cs typeface="+mn-cs"/>
              </a:rPr>
              <a:t>Week and beyond</a:t>
            </a:r>
            <a:endParaRPr lang="en-US" sz="2800" dirty="0">
              <a:solidFill>
                <a:srgbClr val="003F5F"/>
              </a:solidFill>
              <a:latin typeface="Calibri"/>
              <a:cs typeface="+mn-cs"/>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5558" y="4422775"/>
            <a:ext cx="1262063"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2421" y="5425426"/>
            <a:ext cx="1547639" cy="59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5888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2485642" cy="930280"/>
          </a:xfrm>
        </p:spPr>
        <p:txBody>
          <a:bodyPr>
            <a:normAutofit/>
          </a:bodyPr>
          <a:lstStyle/>
          <a:p>
            <a:pPr algn="ctr"/>
            <a:r>
              <a:rPr lang="en-US" sz="3000" b="1" dirty="0" smtClean="0"/>
              <a:t>Evaluation</a:t>
            </a:r>
            <a:endParaRPr lang="en-US" sz="3000" b="1" dirty="0"/>
          </a:p>
        </p:txBody>
      </p:sp>
      <p:sp>
        <p:nvSpPr>
          <p:cNvPr id="3" name="Rectangle 2"/>
          <p:cNvSpPr/>
          <p:nvPr/>
        </p:nvSpPr>
        <p:spPr>
          <a:xfrm>
            <a:off x="3048000" y="685800"/>
            <a:ext cx="5791200" cy="5262979"/>
          </a:xfrm>
          <a:prstGeom prst="rect">
            <a:avLst/>
          </a:prstGeom>
        </p:spPr>
        <p:txBody>
          <a:bodyPr wrap="square">
            <a:spAutoFit/>
          </a:bodyPr>
          <a:lstStyle/>
          <a:p>
            <a:pPr marL="457200" indent="-457200" fontAlgn="auto">
              <a:spcBef>
                <a:spcPts val="0"/>
              </a:spcBef>
              <a:spcAft>
                <a:spcPts val="0"/>
              </a:spcAft>
              <a:buClr>
                <a:srgbClr val="C0504D">
                  <a:lumMod val="50000"/>
                </a:srgbClr>
              </a:buClr>
              <a:buFont typeface="Arial" pitchFamily="34" charset="0"/>
              <a:buChar char="•"/>
            </a:pPr>
            <a:r>
              <a:rPr lang="en-US" sz="2800" dirty="0" smtClean="0">
                <a:solidFill>
                  <a:srgbClr val="003F5F"/>
                </a:solidFill>
                <a:latin typeface="Calibri"/>
                <a:cs typeface="+mn-cs"/>
              </a:rPr>
              <a:t>Performance </a:t>
            </a:r>
            <a:r>
              <a:rPr lang="en-US" sz="2800" dirty="0">
                <a:solidFill>
                  <a:srgbClr val="003F5F"/>
                </a:solidFill>
                <a:latin typeface="Calibri"/>
                <a:cs typeface="+mn-cs"/>
              </a:rPr>
              <a:t>tracking on mobile </a:t>
            </a:r>
            <a:r>
              <a:rPr lang="en-US" sz="2800" dirty="0" smtClean="0">
                <a:solidFill>
                  <a:srgbClr val="003F5F"/>
                </a:solidFill>
                <a:latin typeface="Calibri"/>
                <a:cs typeface="+mn-cs"/>
              </a:rPr>
              <a:t>game and </a:t>
            </a:r>
            <a:r>
              <a:rPr lang="en-US" sz="2800" dirty="0">
                <a:solidFill>
                  <a:srgbClr val="003F5F"/>
                </a:solidFill>
                <a:latin typeface="Calibri"/>
                <a:cs typeface="+mn-cs"/>
              </a:rPr>
              <a:t>audio banners:</a:t>
            </a:r>
          </a:p>
          <a:p>
            <a:pPr marL="914400" lvl="1" indent="-457200" fontAlgn="auto">
              <a:spcBef>
                <a:spcPts val="0"/>
              </a:spcBef>
              <a:spcAft>
                <a:spcPts val="0"/>
              </a:spcAft>
              <a:buClr>
                <a:srgbClr val="C0504D">
                  <a:lumMod val="50000"/>
                </a:srgbClr>
              </a:buClr>
              <a:buFont typeface="Arial" pitchFamily="34" charset="0"/>
              <a:buChar char="•"/>
            </a:pPr>
            <a:r>
              <a:rPr lang="en-US" sz="2800" dirty="0" smtClean="0">
                <a:solidFill>
                  <a:srgbClr val="003F5F"/>
                </a:solidFill>
                <a:latin typeface="Calibri"/>
                <a:cs typeface="+mn-cs"/>
              </a:rPr>
              <a:t>Click through rate (CTR) </a:t>
            </a:r>
            <a:endParaRPr lang="en-US" sz="2800" dirty="0">
              <a:solidFill>
                <a:srgbClr val="003F5F"/>
              </a:solidFill>
              <a:latin typeface="Calibri"/>
              <a:cs typeface="+mn-cs"/>
            </a:endParaRPr>
          </a:p>
          <a:p>
            <a:pPr marL="914400" lvl="1" indent="-457200" fontAlgn="auto">
              <a:spcBef>
                <a:spcPts val="0"/>
              </a:spcBef>
              <a:spcAft>
                <a:spcPts val="0"/>
              </a:spcAft>
              <a:buClr>
                <a:srgbClr val="C0504D">
                  <a:lumMod val="50000"/>
                </a:srgbClr>
              </a:buClr>
              <a:buFont typeface="Arial" pitchFamily="34" charset="0"/>
              <a:buChar char="•"/>
            </a:pPr>
            <a:r>
              <a:rPr lang="en-US" sz="2800" dirty="0">
                <a:solidFill>
                  <a:srgbClr val="003F5F"/>
                </a:solidFill>
                <a:latin typeface="Calibri"/>
                <a:cs typeface="+mn-cs"/>
              </a:rPr>
              <a:t>Impressions</a:t>
            </a:r>
          </a:p>
          <a:p>
            <a:pPr marL="914400" lvl="1" indent="-457200" fontAlgn="auto">
              <a:spcBef>
                <a:spcPts val="0"/>
              </a:spcBef>
              <a:spcAft>
                <a:spcPts val="0"/>
              </a:spcAft>
              <a:buClr>
                <a:srgbClr val="C0504D">
                  <a:lumMod val="50000"/>
                </a:srgbClr>
              </a:buClr>
              <a:buFont typeface="Arial" pitchFamily="34" charset="0"/>
              <a:buChar char="•"/>
            </a:pPr>
            <a:r>
              <a:rPr lang="en-US" sz="2800" dirty="0">
                <a:solidFill>
                  <a:srgbClr val="003F5F"/>
                </a:solidFill>
                <a:latin typeface="Calibri"/>
                <a:cs typeface="+mn-cs"/>
              </a:rPr>
              <a:t>Clicks</a:t>
            </a:r>
          </a:p>
          <a:p>
            <a:pPr lvl="1" indent="-457200" fontAlgn="auto">
              <a:spcBef>
                <a:spcPts val="0"/>
              </a:spcBef>
              <a:spcAft>
                <a:spcPts val="0"/>
              </a:spcAft>
              <a:buClr>
                <a:srgbClr val="C0504D">
                  <a:lumMod val="50000"/>
                </a:srgbClr>
              </a:buClr>
              <a:buFont typeface="Arial" pitchFamily="34" charset="0"/>
              <a:buChar char="•"/>
            </a:pPr>
            <a:r>
              <a:rPr lang="en-US" sz="2800" dirty="0" smtClean="0">
                <a:solidFill>
                  <a:srgbClr val="003F5F"/>
                </a:solidFill>
                <a:latin typeface="Calibri"/>
                <a:cs typeface="+mn-cs"/>
              </a:rPr>
              <a:t>Internal </a:t>
            </a:r>
            <a:r>
              <a:rPr lang="en-US" sz="2800" dirty="0">
                <a:solidFill>
                  <a:srgbClr val="003F5F"/>
                </a:solidFill>
                <a:latin typeface="Calibri"/>
                <a:cs typeface="+mn-cs"/>
              </a:rPr>
              <a:t>proprietary tracking system for earned media and </a:t>
            </a:r>
            <a:r>
              <a:rPr lang="en-US" sz="2800" dirty="0" smtClean="0">
                <a:solidFill>
                  <a:srgbClr val="003F5F"/>
                </a:solidFill>
                <a:latin typeface="Calibri"/>
                <a:cs typeface="+mn-cs"/>
              </a:rPr>
              <a:t>subject matter experts </a:t>
            </a:r>
            <a:r>
              <a:rPr lang="en-US" sz="2800" dirty="0">
                <a:solidFill>
                  <a:srgbClr val="003F5F"/>
                </a:solidFill>
                <a:latin typeface="Calibri"/>
                <a:cs typeface="+mn-cs"/>
              </a:rPr>
              <a:t>engagements:</a:t>
            </a:r>
          </a:p>
          <a:p>
            <a:pPr lvl="2" indent="-457200" fontAlgn="auto">
              <a:spcBef>
                <a:spcPts val="0"/>
              </a:spcBef>
              <a:spcAft>
                <a:spcPts val="0"/>
              </a:spcAft>
              <a:buClr>
                <a:srgbClr val="C0504D">
                  <a:lumMod val="50000"/>
                </a:srgbClr>
              </a:buClr>
              <a:buFont typeface="Arial" pitchFamily="34" charset="0"/>
              <a:buChar char="•"/>
            </a:pPr>
            <a:r>
              <a:rPr lang="en-US" sz="2800" dirty="0">
                <a:solidFill>
                  <a:srgbClr val="003F5F"/>
                </a:solidFill>
                <a:latin typeface="Calibri"/>
                <a:cs typeface="+mn-cs"/>
              </a:rPr>
              <a:t>Impressions</a:t>
            </a:r>
          </a:p>
          <a:p>
            <a:pPr lvl="2" indent="-457200" fontAlgn="auto">
              <a:spcBef>
                <a:spcPts val="0"/>
              </a:spcBef>
              <a:spcAft>
                <a:spcPts val="0"/>
              </a:spcAft>
              <a:buClr>
                <a:srgbClr val="C0504D">
                  <a:lumMod val="50000"/>
                </a:srgbClr>
              </a:buClr>
              <a:buFont typeface="Arial" pitchFamily="34" charset="0"/>
              <a:buChar char="•"/>
            </a:pPr>
            <a:r>
              <a:rPr lang="en-US" sz="2800" dirty="0">
                <a:solidFill>
                  <a:srgbClr val="003F5F"/>
                </a:solidFill>
                <a:latin typeface="Calibri"/>
                <a:cs typeface="+mn-cs"/>
              </a:rPr>
              <a:t>Media outlets</a:t>
            </a:r>
          </a:p>
          <a:p>
            <a:pPr lvl="2" indent="-457200" fontAlgn="auto">
              <a:spcBef>
                <a:spcPts val="0"/>
              </a:spcBef>
              <a:spcAft>
                <a:spcPts val="0"/>
              </a:spcAft>
              <a:buClr>
                <a:srgbClr val="C0504D">
                  <a:lumMod val="50000"/>
                </a:srgbClr>
              </a:buClr>
              <a:buFont typeface="Arial" pitchFamily="34" charset="0"/>
              <a:buChar char="•"/>
            </a:pPr>
            <a:r>
              <a:rPr lang="en-US" sz="2800" dirty="0">
                <a:solidFill>
                  <a:srgbClr val="003F5F"/>
                </a:solidFill>
                <a:latin typeface="Calibri"/>
                <a:cs typeface="+mn-cs"/>
              </a:rPr>
              <a:t>Estimated donated </a:t>
            </a:r>
            <a:r>
              <a:rPr lang="en-US" sz="2800" dirty="0" smtClean="0">
                <a:solidFill>
                  <a:srgbClr val="003F5F"/>
                </a:solidFill>
                <a:latin typeface="Calibri"/>
                <a:cs typeface="+mn-cs"/>
              </a:rPr>
              <a:t>value</a:t>
            </a:r>
            <a:endParaRPr lang="en-US" sz="2800" dirty="0">
              <a:solidFill>
                <a:srgbClr val="003F5F"/>
              </a:solidFill>
              <a:latin typeface="Calibri"/>
              <a:cs typeface="+mn-cs"/>
            </a:endParaRPr>
          </a:p>
        </p:txBody>
      </p:sp>
    </p:spTree>
    <p:extLst>
      <p:ext uri="{BB962C8B-B14F-4D97-AF65-F5344CB8AC3E}">
        <p14:creationId xmlns:p14="http://schemas.microsoft.com/office/powerpoint/2010/main" val="29459415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3429000" cy="914400"/>
          </a:xfrm>
        </p:spPr>
        <p:txBody>
          <a:bodyPr>
            <a:normAutofit/>
          </a:bodyPr>
          <a:lstStyle/>
          <a:p>
            <a:pPr algn="ctr"/>
            <a:r>
              <a:rPr lang="en-US" sz="3000" b="1" dirty="0" smtClean="0"/>
              <a:t>Media Buy Results</a:t>
            </a:r>
            <a:endParaRPr lang="en-US" sz="3000" b="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828800"/>
            <a:ext cx="325133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399" y="685800"/>
            <a:ext cx="4144963"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9270" y="3657600"/>
            <a:ext cx="4148092" cy="1950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0179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200400" cy="914400"/>
          </a:xfrm>
        </p:spPr>
        <p:txBody>
          <a:bodyPr>
            <a:normAutofit/>
          </a:bodyPr>
          <a:lstStyle/>
          <a:p>
            <a:pPr algn="ctr"/>
            <a:r>
              <a:rPr lang="en-US" sz="3000" b="1" dirty="0" smtClean="0"/>
              <a:t>Media Buy Results</a:t>
            </a:r>
            <a:endParaRPr lang="en-US" sz="3000" b="1" dirty="0"/>
          </a:p>
        </p:txBody>
      </p:sp>
      <p:sp>
        <p:nvSpPr>
          <p:cNvPr id="3" name="Rectangle 2"/>
          <p:cNvSpPr/>
          <p:nvPr/>
        </p:nvSpPr>
        <p:spPr>
          <a:xfrm>
            <a:off x="3382926" y="2133600"/>
            <a:ext cx="5181600" cy="1200329"/>
          </a:xfrm>
          <a:prstGeom prst="rect">
            <a:avLst/>
          </a:prstGeom>
        </p:spPr>
        <p:txBody>
          <a:bodyPr wrap="square">
            <a:spAutoFit/>
          </a:bodyPr>
          <a:lstStyle/>
          <a:p>
            <a:pPr marL="285750" indent="-285750" fontAlgn="auto">
              <a:spcBef>
                <a:spcPts val="0"/>
              </a:spcBef>
              <a:spcAft>
                <a:spcPts val="0"/>
              </a:spcAft>
              <a:buClr>
                <a:srgbClr val="C0504D">
                  <a:lumMod val="50000"/>
                </a:srgbClr>
              </a:buClr>
              <a:buFont typeface="Arial" panose="020B0604020202020204" pitchFamily="34" charset="0"/>
              <a:buChar char="•"/>
            </a:pPr>
            <a:endParaRPr lang="en-US" sz="2400" dirty="0" smtClean="0">
              <a:solidFill>
                <a:srgbClr val="003F5F"/>
              </a:solidFill>
              <a:latin typeface="Calibri"/>
              <a:cs typeface="+mn-cs"/>
            </a:endParaRPr>
          </a:p>
          <a:p>
            <a:pPr marL="285750" indent="-285750" fontAlgn="auto">
              <a:spcBef>
                <a:spcPts val="0"/>
              </a:spcBef>
              <a:spcAft>
                <a:spcPts val="0"/>
              </a:spcAft>
              <a:buClr>
                <a:srgbClr val="C0504D">
                  <a:lumMod val="50000"/>
                </a:srgbClr>
              </a:buClr>
              <a:buFont typeface="Arial" panose="020B0604020202020204" pitchFamily="34" charset="0"/>
              <a:buChar char="•"/>
            </a:pPr>
            <a:endParaRPr lang="en-US" sz="2400" dirty="0">
              <a:solidFill>
                <a:srgbClr val="003F5F"/>
              </a:solidFill>
              <a:latin typeface="Calibri"/>
              <a:cs typeface="+mn-cs"/>
            </a:endParaRPr>
          </a:p>
          <a:p>
            <a:pPr marL="285750" indent="-285750" fontAlgn="auto">
              <a:spcBef>
                <a:spcPts val="0"/>
              </a:spcBef>
              <a:spcAft>
                <a:spcPts val="0"/>
              </a:spcAft>
              <a:buClr>
                <a:srgbClr val="C0504D">
                  <a:lumMod val="50000"/>
                </a:srgbClr>
              </a:buClr>
              <a:buFont typeface="Arial" panose="020B0604020202020204" pitchFamily="34" charset="0"/>
              <a:buChar char="•"/>
            </a:pPr>
            <a:endParaRPr lang="en-US" sz="2400" dirty="0">
              <a:solidFill>
                <a:srgbClr val="003F5F"/>
              </a:solidFill>
              <a:latin typeface="Calibri"/>
              <a:cs typeface="+mn-cs"/>
            </a:endParaRPr>
          </a:p>
        </p:txBody>
      </p:sp>
      <p:pic>
        <p:nvPicPr>
          <p:cNvPr id="7" name="Picture 6" descr="http://media.marketwire.com/attachments/201012/13998_batanganetwork_logo.jpg"/>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2286000" cy="1304836"/>
          </a:xfrm>
          <a:prstGeom prst="rect">
            <a:avLst/>
          </a:prstGeom>
          <a:noFill/>
          <a:extLst/>
        </p:spPr>
      </p:pic>
      <p:graphicFrame>
        <p:nvGraphicFramePr>
          <p:cNvPr id="4" name="Table 3"/>
          <p:cNvGraphicFramePr>
            <a:graphicFrameLocks noGrp="1"/>
          </p:cNvGraphicFramePr>
          <p:nvPr>
            <p:extLst>
              <p:ext uri="{D42A27DB-BD31-4B8C-83A1-F6EECF244321}">
                <p14:modId xmlns:p14="http://schemas.microsoft.com/office/powerpoint/2010/main" val="792160993"/>
              </p:ext>
            </p:extLst>
          </p:nvPr>
        </p:nvGraphicFramePr>
        <p:xfrm>
          <a:off x="4114800" y="1158240"/>
          <a:ext cx="4373526" cy="2042160"/>
        </p:xfrm>
        <a:graphic>
          <a:graphicData uri="http://schemas.openxmlformats.org/drawingml/2006/table">
            <a:tbl>
              <a:tblPr firstRow="1" bandRow="1">
                <a:tableStyleId>{5C22544A-7EE6-4342-B048-85BDC9FD1C3A}</a:tableStyleId>
              </a:tblPr>
              <a:tblGrid>
                <a:gridCol w="2186763"/>
                <a:gridCol w="2186763"/>
              </a:tblGrid>
              <a:tr h="762000">
                <a:tc gridSpan="2">
                  <a:txBody>
                    <a:bodyPr/>
                    <a:lstStyle/>
                    <a:p>
                      <a:pPr algn="ctr"/>
                      <a:r>
                        <a:rPr lang="en-US" sz="2200" dirty="0" smtClean="0"/>
                        <a:t>Batanga: Overall</a:t>
                      </a:r>
                      <a:r>
                        <a:rPr lang="en-US" sz="2200" baseline="0" dirty="0" smtClean="0"/>
                        <a:t> Spanish Banner Performance</a:t>
                      </a:r>
                      <a:endParaRPr lang="en-US" sz="2200" dirty="0"/>
                    </a:p>
                  </a:txBody>
                  <a:tcPr/>
                </a:tc>
                <a:tc hMerge="1">
                  <a:txBody>
                    <a:bodyPr/>
                    <a:lstStyle/>
                    <a:p>
                      <a:endParaRPr lang="en-US" dirty="0"/>
                    </a:p>
                  </a:txBody>
                  <a:tcPr/>
                </a:tc>
              </a:tr>
              <a:tr h="407080">
                <a:tc>
                  <a:txBody>
                    <a:bodyPr/>
                    <a:lstStyle/>
                    <a:p>
                      <a:r>
                        <a:rPr lang="en-US" sz="2200" dirty="0" smtClean="0"/>
                        <a:t>Impressions</a:t>
                      </a:r>
                      <a:endParaRPr lang="en-US" sz="2200" dirty="0"/>
                    </a:p>
                  </a:txBody>
                  <a:tcPr/>
                </a:tc>
                <a:tc>
                  <a:txBody>
                    <a:bodyPr/>
                    <a:lstStyle/>
                    <a:p>
                      <a:r>
                        <a:rPr lang="en-US" sz="2200" dirty="0" smtClean="0"/>
                        <a:t>1,258,702</a:t>
                      </a:r>
                      <a:endParaRPr lang="en-US" sz="2200" dirty="0"/>
                    </a:p>
                  </a:txBody>
                  <a:tcPr/>
                </a:tc>
              </a:tr>
              <a:tr h="407080">
                <a:tc>
                  <a:txBody>
                    <a:bodyPr/>
                    <a:lstStyle/>
                    <a:p>
                      <a:r>
                        <a:rPr lang="en-US" sz="2200" dirty="0" smtClean="0"/>
                        <a:t>Clicks</a:t>
                      </a:r>
                      <a:endParaRPr lang="en-US" sz="2200" dirty="0"/>
                    </a:p>
                  </a:txBody>
                  <a:tcPr/>
                </a:tc>
                <a:tc>
                  <a:txBody>
                    <a:bodyPr/>
                    <a:lstStyle/>
                    <a:p>
                      <a:r>
                        <a:rPr lang="en-US" sz="2200" dirty="0" smtClean="0"/>
                        <a:t>9,458</a:t>
                      </a:r>
                      <a:endParaRPr lang="en-US" sz="2200" dirty="0"/>
                    </a:p>
                  </a:txBody>
                  <a:tcPr/>
                </a:tc>
              </a:tr>
              <a:tr h="407080">
                <a:tc>
                  <a:txBody>
                    <a:bodyPr/>
                    <a:lstStyle/>
                    <a:p>
                      <a:r>
                        <a:rPr lang="en-US" sz="2200" dirty="0" smtClean="0"/>
                        <a:t>CTR</a:t>
                      </a:r>
                      <a:endParaRPr lang="en-US" sz="2200" dirty="0"/>
                    </a:p>
                  </a:txBody>
                  <a:tcPr/>
                </a:tc>
                <a:tc>
                  <a:txBody>
                    <a:bodyPr/>
                    <a:lstStyle/>
                    <a:p>
                      <a:r>
                        <a:rPr lang="en-US" sz="2200" dirty="0" smtClean="0"/>
                        <a:t>0.70%</a:t>
                      </a:r>
                      <a:endParaRPr lang="en-US" sz="2200" dirty="0"/>
                    </a:p>
                  </a:txBody>
                  <a:tcPr/>
                </a:tc>
              </a:tr>
            </a:tbl>
          </a:graphicData>
        </a:graphic>
      </p:graphicFrame>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4038600"/>
            <a:ext cx="2378799" cy="92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4548" y="4333804"/>
            <a:ext cx="4556052" cy="193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7770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4114800" cy="914400"/>
          </a:xfrm>
        </p:spPr>
        <p:txBody>
          <a:bodyPr>
            <a:normAutofit/>
          </a:bodyPr>
          <a:lstStyle/>
          <a:p>
            <a:r>
              <a:rPr lang="en-US" sz="3000" b="1" dirty="0" smtClean="0"/>
              <a:t>Media Outreach Results</a:t>
            </a:r>
            <a:endParaRPr lang="en-US" sz="3000" b="1" dirty="0"/>
          </a:p>
        </p:txBody>
      </p:sp>
      <p:sp>
        <p:nvSpPr>
          <p:cNvPr id="3" name="Rectangle 2"/>
          <p:cNvSpPr/>
          <p:nvPr/>
        </p:nvSpPr>
        <p:spPr>
          <a:xfrm>
            <a:off x="4495800" y="685800"/>
            <a:ext cx="4191000" cy="2308324"/>
          </a:xfrm>
          <a:prstGeom prst="rect">
            <a:avLst/>
          </a:prstGeom>
        </p:spPr>
        <p:txBody>
          <a:bodyPr wrap="square">
            <a:spAutoFit/>
          </a:bodyPr>
          <a:lstStyle/>
          <a:p>
            <a:pPr marL="285750" indent="-285750" fontAlgn="auto">
              <a:spcBef>
                <a:spcPts val="0"/>
              </a:spcBef>
              <a:spcAft>
                <a:spcPts val="0"/>
              </a:spcAft>
              <a:buClr>
                <a:srgbClr val="C0504D">
                  <a:lumMod val="50000"/>
                </a:srgbClr>
              </a:buClr>
              <a:buFont typeface="Arial" panose="020B0604020202020204" pitchFamily="34" charset="0"/>
              <a:buChar char="•"/>
            </a:pPr>
            <a:r>
              <a:rPr lang="en-US" sz="2400" b="1" dirty="0" smtClean="0">
                <a:solidFill>
                  <a:srgbClr val="003F5F"/>
                </a:solidFill>
                <a:latin typeface="Calibri"/>
                <a:cs typeface="+mn-cs"/>
              </a:rPr>
              <a:t>Hispanic audiences</a:t>
            </a:r>
          </a:p>
          <a:p>
            <a:pPr marL="742950" lvl="1" indent="-285750" fontAlgn="auto">
              <a:spcBef>
                <a:spcPts val="0"/>
              </a:spcBef>
              <a:spcAft>
                <a:spcPts val="0"/>
              </a:spcAft>
              <a:buClr>
                <a:srgbClr val="C0504D">
                  <a:lumMod val="50000"/>
                </a:srgbClr>
              </a:buClr>
              <a:buFont typeface="Arial" panose="020B0604020202020204" pitchFamily="34" charset="0"/>
              <a:buChar char="•"/>
            </a:pPr>
            <a:r>
              <a:rPr lang="en-US" sz="2400" dirty="0" smtClean="0">
                <a:solidFill>
                  <a:srgbClr val="003F5F"/>
                </a:solidFill>
                <a:latin typeface="Calibri"/>
                <a:cs typeface="+mn-cs"/>
              </a:rPr>
              <a:t>Eight placements</a:t>
            </a:r>
          </a:p>
          <a:p>
            <a:pPr marL="742950" lvl="1" indent="-285750" fontAlgn="auto">
              <a:spcBef>
                <a:spcPts val="0"/>
              </a:spcBef>
              <a:spcAft>
                <a:spcPts val="0"/>
              </a:spcAft>
              <a:buClr>
                <a:srgbClr val="C0504D">
                  <a:lumMod val="50000"/>
                </a:srgbClr>
              </a:buClr>
              <a:buFont typeface="Arial" panose="020B0604020202020204" pitchFamily="34" charset="0"/>
              <a:buChar char="•"/>
            </a:pPr>
            <a:r>
              <a:rPr lang="en-US" sz="2400" dirty="0" smtClean="0">
                <a:solidFill>
                  <a:srgbClr val="003F5F"/>
                </a:solidFill>
                <a:latin typeface="Calibri"/>
                <a:cs typeface="+mn-cs"/>
              </a:rPr>
              <a:t>2,785,588 impressions</a:t>
            </a:r>
          </a:p>
          <a:p>
            <a:pPr marL="742950" lvl="1" indent="-285750" fontAlgn="auto">
              <a:spcBef>
                <a:spcPts val="0"/>
              </a:spcBef>
              <a:spcAft>
                <a:spcPts val="0"/>
              </a:spcAft>
              <a:buClr>
                <a:srgbClr val="C0504D">
                  <a:lumMod val="50000"/>
                </a:srgbClr>
              </a:buClr>
              <a:buFont typeface="Arial" panose="020B0604020202020204" pitchFamily="34" charset="0"/>
              <a:buChar char="•"/>
            </a:pPr>
            <a:r>
              <a:rPr lang="en-US" sz="2400" dirty="0" smtClean="0">
                <a:solidFill>
                  <a:srgbClr val="003F5F"/>
                </a:solidFill>
                <a:latin typeface="Calibri"/>
                <a:cs typeface="+mn-cs"/>
              </a:rPr>
              <a:t>$73,435 publicity value</a:t>
            </a:r>
          </a:p>
          <a:p>
            <a:pPr marL="285750" indent="-285750" fontAlgn="auto">
              <a:spcBef>
                <a:spcPts val="0"/>
              </a:spcBef>
              <a:spcAft>
                <a:spcPts val="0"/>
              </a:spcAft>
              <a:buClr>
                <a:srgbClr val="C0504D">
                  <a:lumMod val="50000"/>
                </a:srgbClr>
              </a:buClr>
              <a:buFont typeface="Arial" panose="020B0604020202020204" pitchFamily="34" charset="0"/>
              <a:buChar char="•"/>
            </a:pPr>
            <a:endParaRPr lang="en-US" sz="2400" dirty="0">
              <a:solidFill>
                <a:srgbClr val="003F5F"/>
              </a:solidFill>
              <a:latin typeface="Calibri"/>
              <a:cs typeface="+mn-cs"/>
            </a:endParaRPr>
          </a:p>
          <a:p>
            <a:pPr marL="285750" indent="-285750" fontAlgn="auto">
              <a:spcBef>
                <a:spcPts val="0"/>
              </a:spcBef>
              <a:spcAft>
                <a:spcPts val="0"/>
              </a:spcAft>
              <a:buClr>
                <a:srgbClr val="C0504D">
                  <a:lumMod val="50000"/>
                </a:srgbClr>
              </a:buClr>
              <a:buFont typeface="Arial" panose="020B0604020202020204" pitchFamily="34" charset="0"/>
              <a:buChar char="•"/>
            </a:pPr>
            <a:endParaRPr lang="en-US" sz="2400" dirty="0">
              <a:solidFill>
                <a:srgbClr val="003F5F"/>
              </a:solidFill>
              <a:latin typeface="Calibri"/>
              <a:cs typeface="+mn-cs"/>
            </a:endParaRPr>
          </a:p>
        </p:txBody>
      </p:sp>
      <p:sp>
        <p:nvSpPr>
          <p:cNvPr id="4" name="Title 1"/>
          <p:cNvSpPr txBox="1">
            <a:spLocks/>
          </p:cNvSpPr>
          <p:nvPr/>
        </p:nvSpPr>
        <p:spPr>
          <a:xfrm>
            <a:off x="228600" y="2895600"/>
            <a:ext cx="4572000" cy="9144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300" kern="1200" baseline="0">
                <a:solidFill>
                  <a:srgbClr val="98002E"/>
                </a:solidFill>
                <a:latin typeface="+mj-lt"/>
                <a:ea typeface="+mj-ea"/>
                <a:cs typeface="+mj-cs"/>
              </a:defRPr>
            </a:lvl1pPr>
          </a:lstStyle>
          <a:p>
            <a:pPr fontAlgn="auto">
              <a:spcAft>
                <a:spcPts val="0"/>
              </a:spcAft>
            </a:pPr>
            <a:r>
              <a:rPr lang="en-US" sz="3000" b="1" dirty="0" smtClean="0"/>
              <a:t>Award Winning Strategy</a:t>
            </a:r>
            <a:endParaRPr lang="en-US" sz="3000" b="1"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09336" y="3733800"/>
            <a:ext cx="4829864" cy="265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7786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2971800" cy="914400"/>
          </a:xfrm>
        </p:spPr>
        <p:txBody>
          <a:bodyPr>
            <a:normAutofit/>
          </a:bodyPr>
          <a:lstStyle/>
          <a:p>
            <a:r>
              <a:rPr lang="en-US" sz="3000" b="1" dirty="0" smtClean="0"/>
              <a:t>Lessons Learned</a:t>
            </a:r>
            <a:endParaRPr lang="en-US" sz="3000" b="1" dirty="0"/>
          </a:p>
        </p:txBody>
      </p:sp>
      <p:sp>
        <p:nvSpPr>
          <p:cNvPr id="3" name="Content Placeholder 2"/>
          <p:cNvSpPr>
            <a:spLocks noGrp="1"/>
          </p:cNvSpPr>
          <p:nvPr>
            <p:ph idx="1"/>
          </p:nvPr>
        </p:nvSpPr>
        <p:spPr>
          <a:xfrm>
            <a:off x="3363828" y="685800"/>
            <a:ext cx="5551572" cy="5129238"/>
          </a:xfrm>
        </p:spPr>
        <p:txBody>
          <a:bodyPr>
            <a:normAutofit/>
          </a:bodyPr>
          <a:lstStyle/>
          <a:p>
            <a:pPr>
              <a:buClr>
                <a:srgbClr val="6F2927"/>
              </a:buClr>
            </a:pPr>
            <a:r>
              <a:rPr lang="en-US" sz="2800" dirty="0" smtClean="0">
                <a:solidFill>
                  <a:srgbClr val="003F5F"/>
                </a:solidFill>
              </a:rPr>
              <a:t>Engaging Latina and African American young women through mobile platforms is a cost/effective strategy</a:t>
            </a:r>
          </a:p>
          <a:p>
            <a:pPr>
              <a:buClr>
                <a:srgbClr val="6F2927"/>
              </a:buClr>
            </a:pPr>
            <a:r>
              <a:rPr lang="en-US" sz="2800" dirty="0" smtClean="0">
                <a:solidFill>
                  <a:srgbClr val="003F5F"/>
                </a:solidFill>
              </a:rPr>
              <a:t>Messaging must be adapted to the target audience</a:t>
            </a:r>
          </a:p>
          <a:p>
            <a:pPr>
              <a:buClr>
                <a:srgbClr val="6F2927"/>
              </a:buClr>
            </a:pPr>
            <a:r>
              <a:rPr lang="en-US" sz="2800" dirty="0" smtClean="0">
                <a:solidFill>
                  <a:srgbClr val="003F5F"/>
                </a:solidFill>
              </a:rPr>
              <a:t>Repetition is key through donated media strategy</a:t>
            </a:r>
          </a:p>
          <a:p>
            <a:pPr>
              <a:buClr>
                <a:srgbClr val="6F2927"/>
              </a:buClr>
            </a:pPr>
            <a:r>
              <a:rPr lang="en-US" sz="2800" dirty="0">
                <a:solidFill>
                  <a:srgbClr val="003F5F"/>
                </a:solidFill>
              </a:rPr>
              <a:t>Hispanics consistently engage at higher rate with English content</a:t>
            </a:r>
          </a:p>
        </p:txBody>
      </p:sp>
    </p:spTree>
    <p:extLst>
      <p:ext uri="{BB962C8B-B14F-4D97-AF65-F5344CB8AC3E}">
        <p14:creationId xmlns:p14="http://schemas.microsoft.com/office/powerpoint/2010/main" val="1809666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Questions</a:t>
            </a:r>
            <a:endParaRPr lang="en-US" dirty="0"/>
          </a:p>
        </p:txBody>
      </p:sp>
      <p:sp>
        <p:nvSpPr>
          <p:cNvPr id="3" name="Content Placeholder 2"/>
          <p:cNvSpPr>
            <a:spLocks noGrp="1"/>
          </p:cNvSpPr>
          <p:nvPr>
            <p:ph sz="quarter" idx="1"/>
          </p:nvPr>
        </p:nvSpPr>
        <p:spPr/>
        <p:txBody>
          <a:bodyPr/>
          <a:lstStyle/>
          <a:p>
            <a:r>
              <a:rPr lang="en-US" sz="3400" b="1" dirty="0" smtClean="0"/>
              <a:t>Questions?</a:t>
            </a:r>
          </a:p>
          <a:p>
            <a:pPr marL="0" indent="0">
              <a:buNone/>
            </a:pPr>
            <a:endParaRPr lang="en-US" sz="3200" dirty="0" smtClean="0"/>
          </a:p>
          <a:p>
            <a:r>
              <a:rPr lang="en-US" sz="3200" dirty="0" smtClean="0"/>
              <a:t>Contact Information</a:t>
            </a:r>
          </a:p>
          <a:p>
            <a:pPr lvl="1"/>
            <a:r>
              <a:rPr lang="en-US" dirty="0" smtClean="0">
                <a:latin typeface="Calibri" pitchFamily="34" charset="0"/>
                <a:hlinkClick r:id="rId2"/>
              </a:rPr>
              <a:t>Jennifer.Dillaha@Arkansas.gov</a:t>
            </a:r>
            <a:r>
              <a:rPr lang="en-US" dirty="0" smtClean="0">
                <a:latin typeface="Calibri" pitchFamily="34" charset="0"/>
              </a:rPr>
              <a:t>, 501-661-2864</a:t>
            </a:r>
          </a:p>
          <a:p>
            <a:pPr lvl="1"/>
            <a:r>
              <a:rPr lang="en-US" dirty="0" smtClean="0">
                <a:latin typeface="Calibri" pitchFamily="34" charset="0"/>
                <a:hlinkClick r:id="rId3"/>
              </a:rPr>
              <a:t>cvelazquez@hmaassociates.com</a:t>
            </a:r>
            <a:r>
              <a:rPr lang="en-US" dirty="0" smtClean="0">
                <a:latin typeface="Calibri" pitchFamily="34" charset="0"/>
              </a:rPr>
              <a:t>, 202-342-0676, @</a:t>
            </a:r>
            <a:r>
              <a:rPr lang="en-US" dirty="0" smtClean="0">
                <a:latin typeface="Calibri" pitchFamily="34" charset="0"/>
              </a:rPr>
              <a:t>jclatino</a:t>
            </a:r>
            <a:endParaRPr lang="en-US" dirty="0"/>
          </a:p>
          <a:p>
            <a:pPr lvl="1"/>
            <a:endParaRPr lang="en-US" dirty="0" smtClean="0"/>
          </a:p>
          <a:p>
            <a:endParaRPr lang="en-US" sz="3200" dirty="0"/>
          </a:p>
          <a:p>
            <a:pPr marL="365125" lvl="1" indent="0">
              <a:buNone/>
            </a:pPr>
            <a:endParaRPr lang="en-US" dirty="0"/>
          </a:p>
        </p:txBody>
      </p:sp>
    </p:spTree>
    <p:extLst>
      <p:ext uri="{BB962C8B-B14F-4D97-AF65-F5344CB8AC3E}">
        <p14:creationId xmlns:p14="http://schemas.microsoft.com/office/powerpoint/2010/main" val="3005883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rmAutofit/>
          </a:bodyPr>
          <a:lstStyle/>
          <a:p>
            <a:r>
              <a:rPr lang="en-US" sz="4500" dirty="0"/>
              <a:t>Cultural Competency</a:t>
            </a:r>
          </a:p>
        </p:txBody>
      </p:sp>
      <p:sp>
        <p:nvSpPr>
          <p:cNvPr id="3" name="Subtitle 2"/>
          <p:cNvSpPr>
            <a:spLocks noGrp="1"/>
          </p:cNvSpPr>
          <p:nvPr>
            <p:ph type="subTitle" idx="1"/>
          </p:nvPr>
        </p:nvSpPr>
        <p:spPr>
          <a:xfrm>
            <a:off x="816834" y="3274463"/>
            <a:ext cx="6400800" cy="1752600"/>
          </a:xfrm>
        </p:spPr>
        <p:txBody>
          <a:bodyPr>
            <a:noAutofit/>
          </a:bodyPr>
          <a:lstStyle/>
          <a:p>
            <a:pPr>
              <a:spcBef>
                <a:spcPct val="0"/>
              </a:spcBef>
            </a:pPr>
            <a:r>
              <a:rPr lang="en-US" sz="2700" b="1" dirty="0"/>
              <a:t>Jennifer Dillaha, MD</a:t>
            </a:r>
          </a:p>
          <a:p>
            <a:pPr>
              <a:spcBef>
                <a:spcPct val="0"/>
              </a:spcBef>
            </a:pPr>
            <a:r>
              <a:rPr lang="en-US" sz="2700" dirty="0"/>
              <a:t>Medical Director, Immunizations</a:t>
            </a:r>
          </a:p>
          <a:p>
            <a:pPr>
              <a:spcBef>
                <a:spcPct val="0"/>
              </a:spcBef>
            </a:pPr>
            <a:r>
              <a:rPr lang="en-US" sz="2700" dirty="0"/>
              <a:t>Medical Advisory, Health Literacy and Communication</a:t>
            </a:r>
          </a:p>
          <a:p>
            <a:pPr>
              <a:spcBef>
                <a:spcPct val="0"/>
              </a:spcBef>
            </a:pPr>
            <a:r>
              <a:rPr lang="en-US" sz="2700" dirty="0"/>
              <a:t>Arkansas Department of Health</a:t>
            </a:r>
          </a:p>
        </p:txBody>
      </p:sp>
    </p:spTree>
    <p:extLst>
      <p:ext uri="{BB962C8B-B14F-4D97-AF65-F5344CB8AC3E}">
        <p14:creationId xmlns:p14="http://schemas.microsoft.com/office/powerpoint/2010/main" val="493640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sp>
        <p:nvSpPr>
          <p:cNvPr id="3" name="Content Placeholder 2"/>
          <p:cNvSpPr>
            <a:spLocks noGrp="1"/>
          </p:cNvSpPr>
          <p:nvPr>
            <p:ph idx="1"/>
          </p:nvPr>
        </p:nvSpPr>
        <p:spPr>
          <a:xfrm>
            <a:off x="375410" y="1589567"/>
            <a:ext cx="8418211" cy="4175613"/>
          </a:xfrm>
        </p:spPr>
        <p:txBody>
          <a:bodyPr/>
          <a:lstStyle/>
          <a:p>
            <a:r>
              <a:rPr lang="en-US" dirty="0" smtClean="0"/>
              <a:t>Define cultural </a:t>
            </a:r>
            <a:r>
              <a:rPr lang="en-US" dirty="0"/>
              <a:t>c</a:t>
            </a:r>
            <a:r>
              <a:rPr lang="en-US" dirty="0" smtClean="0"/>
              <a:t>ompetency</a:t>
            </a:r>
          </a:p>
          <a:p>
            <a:r>
              <a:rPr lang="en-US" dirty="0" smtClean="0"/>
              <a:t>Briefly discuss impact on preventive services and immunization </a:t>
            </a:r>
            <a:r>
              <a:rPr lang="en-US" dirty="0"/>
              <a:t>c</a:t>
            </a:r>
            <a:r>
              <a:rPr lang="en-US" dirty="0" smtClean="0"/>
              <a:t>overage rates</a:t>
            </a:r>
          </a:p>
          <a:p>
            <a:r>
              <a:rPr lang="en-US" dirty="0" smtClean="0"/>
              <a:t>Keys for developing culturally </a:t>
            </a:r>
            <a:r>
              <a:rPr lang="en-US" dirty="0"/>
              <a:t>a</a:t>
            </a:r>
            <a:r>
              <a:rPr lang="en-US" dirty="0" smtClean="0"/>
              <a:t>ppropriate </a:t>
            </a:r>
            <a:r>
              <a:rPr lang="en-US" dirty="0"/>
              <a:t>i</a:t>
            </a:r>
            <a:r>
              <a:rPr lang="en-US" dirty="0" smtClean="0"/>
              <a:t>mmunization </a:t>
            </a:r>
            <a:r>
              <a:rPr lang="en-US" dirty="0"/>
              <a:t>m</a:t>
            </a:r>
            <a:r>
              <a:rPr lang="en-US" dirty="0" smtClean="0"/>
              <a:t>essages and practices</a:t>
            </a:r>
          </a:p>
          <a:p>
            <a:r>
              <a:rPr lang="en-US" dirty="0" smtClean="0"/>
              <a:t>Training, resources, and tools</a:t>
            </a:r>
          </a:p>
          <a:p>
            <a:endParaRPr lang="en-US" dirty="0"/>
          </a:p>
        </p:txBody>
      </p:sp>
    </p:spTree>
    <p:extLst>
      <p:ext uri="{BB962C8B-B14F-4D97-AF65-F5344CB8AC3E}">
        <p14:creationId xmlns:p14="http://schemas.microsoft.com/office/powerpoint/2010/main" val="2563151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Cultural Competence</a:t>
            </a:r>
            <a:endParaRPr lang="en-US" b="1" dirty="0"/>
          </a:p>
        </p:txBody>
      </p:sp>
      <p:sp>
        <p:nvSpPr>
          <p:cNvPr id="3" name="Content Placeholder 2"/>
          <p:cNvSpPr>
            <a:spLocks noGrp="1"/>
          </p:cNvSpPr>
          <p:nvPr>
            <p:ph idx="1"/>
          </p:nvPr>
        </p:nvSpPr>
        <p:spPr>
          <a:xfrm>
            <a:off x="609600" y="1600200"/>
            <a:ext cx="8001000" cy="4525963"/>
          </a:xfrm>
        </p:spPr>
        <p:txBody>
          <a:bodyPr/>
          <a:lstStyle/>
          <a:p>
            <a:r>
              <a:rPr lang="en-US" dirty="0" smtClean="0"/>
              <a:t>The </a:t>
            </a:r>
            <a:r>
              <a:rPr lang="en-US" dirty="0"/>
              <a:t>ability of providers and organizations to effectively deliver </a:t>
            </a:r>
            <a:r>
              <a:rPr lang="en-US" dirty="0" smtClean="0"/>
              <a:t>healthcare </a:t>
            </a:r>
            <a:r>
              <a:rPr lang="en-US" dirty="0"/>
              <a:t>services that meet the social, cultural, and linguistic needs of patients.</a:t>
            </a:r>
          </a:p>
        </p:txBody>
      </p:sp>
      <p:sp>
        <p:nvSpPr>
          <p:cNvPr id="4" name="TextBox 3"/>
          <p:cNvSpPr txBox="1"/>
          <p:nvPr/>
        </p:nvSpPr>
        <p:spPr>
          <a:xfrm>
            <a:off x="2180602" y="6247688"/>
            <a:ext cx="5715712" cy="400110"/>
          </a:xfrm>
          <a:prstGeom prst="rect">
            <a:avLst/>
          </a:prstGeom>
          <a:noFill/>
        </p:spPr>
        <p:txBody>
          <a:bodyPr wrap="square" rtlCol="0">
            <a:spAutoFit/>
          </a:bodyPr>
          <a:lstStyle/>
          <a:p>
            <a:r>
              <a:rPr lang="en-US" sz="1000" dirty="0" smtClean="0">
                <a:latin typeface="Calibri" pitchFamily="34" charset="0"/>
              </a:rPr>
              <a:t>Betancourt</a:t>
            </a:r>
            <a:r>
              <a:rPr lang="en-US" sz="1000" dirty="0">
                <a:latin typeface="Calibri" pitchFamily="34" charset="0"/>
              </a:rPr>
              <a:t>, J. R., Green, A. R., &amp; Carrillo, J. E. 2002. Cultural competence in health care: Emerging frameworks and practical approaches. New York: The Commonwealth Fund.</a:t>
            </a:r>
          </a:p>
        </p:txBody>
      </p:sp>
    </p:spTree>
    <p:extLst>
      <p:ext uri="{BB962C8B-B14F-4D97-AF65-F5344CB8AC3E}">
        <p14:creationId xmlns:p14="http://schemas.microsoft.com/office/powerpoint/2010/main" val="2729457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t>Rationale </a:t>
            </a:r>
            <a:r>
              <a:rPr lang="en-US" b="1" dirty="0"/>
              <a:t>for Cultural Competence </a:t>
            </a:r>
            <a:r>
              <a:rPr lang="en-US" b="1" dirty="0" smtClean="0"/>
              <a:t/>
            </a:r>
            <a:br>
              <a:rPr lang="en-US" b="1" dirty="0" smtClean="0"/>
            </a:br>
            <a:r>
              <a:rPr lang="en-US" b="1" dirty="0" smtClean="0"/>
              <a:t>in </a:t>
            </a:r>
            <a:r>
              <a:rPr lang="en-US" b="1" dirty="0"/>
              <a:t>Primary </a:t>
            </a:r>
            <a:r>
              <a:rPr lang="en-US" b="1" dirty="0" smtClean="0"/>
              <a:t>Care</a:t>
            </a:r>
            <a:endParaRPr lang="en-US" b="1" dirty="0"/>
          </a:p>
        </p:txBody>
      </p:sp>
      <p:sp>
        <p:nvSpPr>
          <p:cNvPr id="3" name="Content Placeholder 2"/>
          <p:cNvSpPr>
            <a:spLocks noGrp="1"/>
          </p:cNvSpPr>
          <p:nvPr>
            <p:ph idx="1"/>
          </p:nvPr>
        </p:nvSpPr>
        <p:spPr>
          <a:xfrm>
            <a:off x="457200" y="1670710"/>
            <a:ext cx="8229600" cy="4953000"/>
          </a:xfrm>
        </p:spPr>
        <p:txBody>
          <a:bodyPr>
            <a:normAutofit/>
          </a:bodyPr>
          <a:lstStyle/>
          <a:p>
            <a:r>
              <a:rPr lang="en-US" sz="2600" dirty="0"/>
              <a:t>To respond to </a:t>
            </a:r>
            <a:r>
              <a:rPr lang="en-US" sz="2600" dirty="0" smtClean="0"/>
              <a:t>demographic </a:t>
            </a:r>
            <a:r>
              <a:rPr lang="en-US" sz="2600" dirty="0"/>
              <a:t>changes in the </a:t>
            </a:r>
            <a:r>
              <a:rPr lang="en-US" sz="2600" dirty="0" smtClean="0"/>
              <a:t>U.S.</a:t>
            </a:r>
          </a:p>
          <a:p>
            <a:r>
              <a:rPr lang="en-US" sz="2600" dirty="0"/>
              <a:t>To eliminate </a:t>
            </a:r>
            <a:r>
              <a:rPr lang="en-US" sz="2600" dirty="0" smtClean="0"/>
              <a:t>disparities </a:t>
            </a:r>
            <a:r>
              <a:rPr lang="en-US" sz="2600" dirty="0"/>
              <a:t>in the health status of people of diverse racial, ethnic and cultural backgrounds. </a:t>
            </a:r>
            <a:endParaRPr lang="en-US" sz="2600" dirty="0" smtClean="0"/>
          </a:p>
          <a:p>
            <a:r>
              <a:rPr lang="en-US" sz="2600" dirty="0" smtClean="0"/>
              <a:t>To </a:t>
            </a:r>
            <a:r>
              <a:rPr lang="en-US" sz="2600" dirty="0"/>
              <a:t>improve the quality of services and health outcomes.</a:t>
            </a:r>
          </a:p>
          <a:p>
            <a:r>
              <a:rPr lang="en-US" sz="2600" dirty="0"/>
              <a:t>To meet legislative, regulatory and accreditation mandates. </a:t>
            </a:r>
            <a:endParaRPr lang="en-US" sz="2600" dirty="0" smtClean="0"/>
          </a:p>
          <a:p>
            <a:r>
              <a:rPr lang="en-US" sz="2600" dirty="0" smtClean="0"/>
              <a:t>To </a:t>
            </a:r>
            <a:r>
              <a:rPr lang="en-US" sz="2600" dirty="0"/>
              <a:t>gain a competitive edge in the market place</a:t>
            </a:r>
            <a:r>
              <a:rPr lang="en-US" sz="2600" dirty="0" smtClean="0"/>
              <a:t>.</a:t>
            </a:r>
          </a:p>
          <a:p>
            <a:r>
              <a:rPr lang="en-US" sz="2600" dirty="0" smtClean="0"/>
              <a:t>To </a:t>
            </a:r>
            <a:r>
              <a:rPr lang="en-US" sz="2600" dirty="0"/>
              <a:t>decrease the likelihood of liability/malpractice claims.</a:t>
            </a:r>
          </a:p>
          <a:p>
            <a:endParaRPr lang="en-US" sz="2600" dirty="0"/>
          </a:p>
        </p:txBody>
      </p:sp>
      <p:sp>
        <p:nvSpPr>
          <p:cNvPr id="4" name="TextBox 3"/>
          <p:cNvSpPr txBox="1"/>
          <p:nvPr/>
        </p:nvSpPr>
        <p:spPr>
          <a:xfrm>
            <a:off x="2968238" y="6183975"/>
            <a:ext cx="4430124" cy="553998"/>
          </a:xfrm>
          <a:prstGeom prst="rect">
            <a:avLst/>
          </a:prstGeom>
          <a:noFill/>
        </p:spPr>
        <p:txBody>
          <a:bodyPr wrap="none" rtlCol="0">
            <a:spAutoFit/>
          </a:bodyPr>
          <a:lstStyle/>
          <a:p>
            <a:r>
              <a:rPr lang="en-US" sz="1500" dirty="0" smtClean="0">
                <a:latin typeface="Calibri" pitchFamily="34" charset="0"/>
              </a:rPr>
              <a:t>National Center for Cultural Competence</a:t>
            </a:r>
          </a:p>
          <a:p>
            <a:r>
              <a:rPr lang="en-US" sz="1500" dirty="0" smtClean="0">
                <a:latin typeface="Calibri" pitchFamily="34" charset="0"/>
                <a:hlinkClick r:id="rId2"/>
              </a:rPr>
              <a:t>http</a:t>
            </a:r>
            <a:r>
              <a:rPr lang="en-US" sz="1500" dirty="0">
                <a:latin typeface="Calibri" pitchFamily="34" charset="0"/>
                <a:hlinkClick r:id="rId2"/>
              </a:rPr>
              <a:t>://</a:t>
            </a:r>
            <a:r>
              <a:rPr lang="en-US" sz="1500" dirty="0" smtClean="0">
                <a:latin typeface="Calibri" pitchFamily="34" charset="0"/>
                <a:hlinkClick r:id="rId2"/>
              </a:rPr>
              <a:t>nccc.georgetown.edu/resources/cultural5.html</a:t>
            </a:r>
            <a:r>
              <a:rPr lang="en-US" sz="1500" dirty="0" smtClean="0">
                <a:latin typeface="Calibri" pitchFamily="34" charset="0"/>
              </a:rPr>
              <a:t> </a:t>
            </a:r>
            <a:endParaRPr lang="en-US" sz="1500" dirty="0">
              <a:latin typeface="Calibri" pitchFamily="34" charset="0"/>
            </a:endParaRPr>
          </a:p>
        </p:txBody>
      </p:sp>
    </p:spTree>
    <p:extLst>
      <p:ext uri="{BB962C8B-B14F-4D97-AF65-F5344CB8AC3E}">
        <p14:creationId xmlns:p14="http://schemas.microsoft.com/office/powerpoint/2010/main" val="2344684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94" y="151689"/>
            <a:ext cx="8153400" cy="990600"/>
          </a:xfrm>
        </p:spPr>
        <p:txBody>
          <a:bodyPr>
            <a:noAutofit/>
          </a:bodyPr>
          <a:lstStyle/>
          <a:p>
            <a:r>
              <a:rPr lang="en-US" sz="3100" b="1" dirty="0" smtClean="0"/>
              <a:t>Office of Minority Health Center </a:t>
            </a:r>
            <a:r>
              <a:rPr lang="en-US" sz="3100" b="1" dirty="0"/>
              <a:t>for Linguistic and </a:t>
            </a:r>
            <a:r>
              <a:rPr lang="en-US" sz="3100" b="1" dirty="0" smtClean="0"/>
              <a:t>Cultural </a:t>
            </a:r>
            <a:r>
              <a:rPr lang="en-US" sz="3100" b="1" dirty="0"/>
              <a:t>Competency in </a:t>
            </a:r>
            <a:r>
              <a:rPr lang="en-US" sz="3100" b="1" dirty="0" smtClean="0"/>
              <a:t>Healthcare</a:t>
            </a:r>
            <a:endParaRPr lang="en-US" sz="3100" b="1" dirty="0"/>
          </a:p>
        </p:txBody>
      </p:sp>
      <p:sp>
        <p:nvSpPr>
          <p:cNvPr id="3" name="Content Placeholder 2"/>
          <p:cNvSpPr>
            <a:spLocks noGrp="1"/>
          </p:cNvSpPr>
          <p:nvPr>
            <p:ph idx="1"/>
          </p:nvPr>
        </p:nvSpPr>
        <p:spPr>
          <a:xfrm>
            <a:off x="396602" y="1589567"/>
            <a:ext cx="8537847" cy="4175613"/>
          </a:xfrm>
        </p:spPr>
        <p:txBody>
          <a:bodyPr/>
          <a:lstStyle/>
          <a:p>
            <a:r>
              <a:rPr lang="en-US" sz="2800" dirty="0" smtClean="0"/>
              <a:t>Department of Health </a:t>
            </a:r>
            <a:r>
              <a:rPr lang="en-US" sz="2800" dirty="0"/>
              <a:t>and Human </a:t>
            </a:r>
            <a:r>
              <a:rPr lang="en-US" sz="2800" dirty="0" smtClean="0"/>
              <a:t>Services (HHS),</a:t>
            </a:r>
            <a:r>
              <a:rPr lang="en-US" dirty="0" smtClean="0"/>
              <a:t> Office of Minority Health (OMH)</a:t>
            </a:r>
          </a:p>
          <a:p>
            <a:r>
              <a:rPr lang="en-US" dirty="0" smtClean="0"/>
              <a:t>National CLAS Standards</a:t>
            </a:r>
          </a:p>
          <a:p>
            <a:r>
              <a:rPr lang="en-US" dirty="0" smtClean="0"/>
              <a:t>Think Cultural </a:t>
            </a:r>
            <a:r>
              <a:rPr lang="en-US" dirty="0"/>
              <a:t>Health Website: </a:t>
            </a:r>
            <a:r>
              <a:rPr lang="en-US" sz="2800" dirty="0">
                <a:hlinkClick r:id="rId3"/>
              </a:rPr>
              <a:t>https://www.thinkculturalhealth.hhs.gov</a:t>
            </a:r>
            <a:r>
              <a:rPr lang="en-US" sz="2800" dirty="0" smtClean="0">
                <a:hlinkClick r:id="rId3"/>
              </a:rPr>
              <a:t>/</a:t>
            </a:r>
            <a:r>
              <a:rPr lang="en-US" sz="2800" dirty="0" smtClean="0"/>
              <a:t> </a:t>
            </a:r>
          </a:p>
          <a:p>
            <a:r>
              <a:rPr lang="en-US" dirty="0" smtClean="0"/>
              <a:t>Continuing Education</a:t>
            </a:r>
            <a:endParaRPr lang="en-US" dirty="0"/>
          </a:p>
        </p:txBody>
      </p:sp>
      <p:sp>
        <p:nvSpPr>
          <p:cNvPr id="4" name="TextBox 3"/>
          <p:cNvSpPr txBox="1"/>
          <p:nvPr/>
        </p:nvSpPr>
        <p:spPr>
          <a:xfrm>
            <a:off x="2580117" y="6331009"/>
            <a:ext cx="5239319" cy="323165"/>
          </a:xfrm>
          <a:prstGeom prst="rect">
            <a:avLst/>
          </a:prstGeom>
          <a:noFill/>
        </p:spPr>
        <p:txBody>
          <a:bodyPr wrap="none" rtlCol="0">
            <a:spAutoFit/>
          </a:bodyPr>
          <a:lstStyle/>
          <a:p>
            <a:r>
              <a:rPr lang="en-US" sz="1500" dirty="0">
                <a:latin typeface="Calibri" pitchFamily="34" charset="0"/>
                <a:hlinkClick r:id="rId4"/>
              </a:rPr>
              <a:t>http://</a:t>
            </a:r>
            <a:r>
              <a:rPr lang="en-US" sz="1500" dirty="0" smtClean="0">
                <a:latin typeface="Calibri" pitchFamily="34" charset="0"/>
                <a:hlinkClick r:id="rId4"/>
              </a:rPr>
              <a:t>minorityhealth.hhs.gov/omh/browse.aspx?lvl=2&amp;lvlid=34</a:t>
            </a:r>
            <a:r>
              <a:rPr lang="en-US" sz="1500" dirty="0" smtClean="0">
                <a:latin typeface="Calibri" pitchFamily="34" charset="0"/>
              </a:rPr>
              <a:t> </a:t>
            </a:r>
            <a:endParaRPr lang="en-US" sz="1500" dirty="0">
              <a:latin typeface="Calibri" pitchFamily="34" charset="0"/>
            </a:endParaRPr>
          </a:p>
        </p:txBody>
      </p:sp>
    </p:spTree>
    <p:extLst>
      <p:ext uri="{BB962C8B-B14F-4D97-AF65-F5344CB8AC3E}">
        <p14:creationId xmlns:p14="http://schemas.microsoft.com/office/powerpoint/2010/main" val="24518017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P Quality Connect Template">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ACP Quality Connect Template</Template>
  <TotalTime>402</TotalTime>
  <Words>2329</Words>
  <Application>Microsoft Office PowerPoint</Application>
  <PresentationFormat>On-screen Show (4:3)</PresentationFormat>
  <Paragraphs>330</Paragraphs>
  <Slides>49</Slides>
  <Notes>22</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ACP Quality Connect Template</vt:lpstr>
      <vt:lpstr>1_Office Theme</vt:lpstr>
      <vt:lpstr>Welcome!</vt:lpstr>
      <vt:lpstr>Today’s Speakers</vt:lpstr>
      <vt:lpstr>Webinar Overview</vt:lpstr>
      <vt:lpstr>Cultural Competency – How to Apply Outreach and Understanding in Your Practice    Jennifer Dillaha, MD Carlos Velazquez  January 12, 2016 Adult Immunization Learning Series Webinar</vt:lpstr>
      <vt:lpstr>Cultural Competency</vt:lpstr>
      <vt:lpstr>Overview</vt:lpstr>
      <vt:lpstr>Cultural Competence</vt:lpstr>
      <vt:lpstr>Rationale for Cultural Competence  in Primary Care</vt:lpstr>
      <vt:lpstr>Office of Minority Health Center for Linguistic and Cultural Competency in Healthcare</vt:lpstr>
      <vt:lpstr>National CLAS Standards</vt:lpstr>
      <vt:lpstr>Immunization Action Coalition Skills  Checklist for Immunization</vt:lpstr>
      <vt:lpstr>Training from the CDC</vt:lpstr>
      <vt:lpstr>Other Trainings</vt:lpstr>
      <vt:lpstr>Other Trainings (cont.)</vt:lpstr>
      <vt:lpstr>LHD Organizational and Administrative  Factors Related to Immunization Rates</vt:lpstr>
      <vt:lpstr>National Library of Medicine (NLM): Multi-Cultural Resources for Health Information</vt:lpstr>
      <vt:lpstr>National Library of Medicine (NLM): MedlinePlus Resources</vt:lpstr>
      <vt:lpstr>Immunization Action Coalition (IAC) Adult Vaccine Resources</vt:lpstr>
      <vt:lpstr>Vaccine Information Statements from IAC</vt:lpstr>
      <vt:lpstr>Communicating Risk Applied to Immunization</vt:lpstr>
      <vt:lpstr>Key Cultural Perspectives on Vaccination</vt:lpstr>
      <vt:lpstr>Emory Interfaith Health Program </vt:lpstr>
      <vt:lpstr>Resources on Religion and Vaccines</vt:lpstr>
      <vt:lpstr>Vaccine Literacy</vt:lpstr>
      <vt:lpstr>PowerPoint Presentation</vt:lpstr>
      <vt:lpstr>PowerPoint Presentation</vt:lpstr>
      <vt:lpstr>Messaging</vt:lpstr>
      <vt:lpstr>Target Audience</vt:lpstr>
      <vt:lpstr>Purpose</vt:lpstr>
      <vt:lpstr>Goals</vt:lpstr>
      <vt:lpstr>Mobile Platform Strategy</vt:lpstr>
      <vt:lpstr>Capabilities</vt:lpstr>
      <vt:lpstr>Mobile Game</vt:lpstr>
      <vt:lpstr>Mobile Banner</vt:lpstr>
      <vt:lpstr>Mobile Game</vt:lpstr>
      <vt:lpstr>Mobile Game</vt:lpstr>
      <vt:lpstr>Capabilities</vt:lpstr>
      <vt:lpstr>Mobile Banners</vt:lpstr>
      <vt:lpstr>Mobile Banner</vt:lpstr>
      <vt:lpstr>Capabilities</vt:lpstr>
      <vt:lpstr>Mobile Audio</vt:lpstr>
      <vt:lpstr>Media Buy Flights  (ad runs)</vt:lpstr>
      <vt:lpstr>Online Publishers and Mommy Bloggers  for Interviews</vt:lpstr>
      <vt:lpstr>Evaluation</vt:lpstr>
      <vt:lpstr>Media Buy Results</vt:lpstr>
      <vt:lpstr>Media Buy Results</vt:lpstr>
      <vt:lpstr>Media Outreach Results</vt:lpstr>
      <vt:lpstr>Lessons Learned</vt:lpstr>
      <vt:lpstr>Discussion and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ACP Centennial Powerpoint Template</dc:title>
  <dc:creator>RebeccaG</dc:creator>
  <cp:lastModifiedBy>RebeccaG</cp:lastModifiedBy>
  <cp:revision>63</cp:revision>
  <cp:lastPrinted>2014-10-09T17:23:32Z</cp:lastPrinted>
  <dcterms:created xsi:type="dcterms:W3CDTF">2015-04-17T17:24:07Z</dcterms:created>
  <dcterms:modified xsi:type="dcterms:W3CDTF">2016-01-12T16:42:48Z</dcterms:modified>
</cp:coreProperties>
</file>