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36"/>
  </p:notesMasterIdLst>
  <p:handoutMasterIdLst>
    <p:handoutMasterId r:id="rId37"/>
  </p:handoutMasterIdLst>
  <p:sldIdLst>
    <p:sldId id="264" r:id="rId3"/>
    <p:sldId id="265" r:id="rId4"/>
    <p:sldId id="322" r:id="rId5"/>
    <p:sldId id="256" r:id="rId6"/>
    <p:sldId id="324" r:id="rId7"/>
    <p:sldId id="374" r:id="rId8"/>
    <p:sldId id="392" r:id="rId9"/>
    <p:sldId id="382" r:id="rId10"/>
    <p:sldId id="383" r:id="rId11"/>
    <p:sldId id="384" r:id="rId12"/>
    <p:sldId id="385" r:id="rId13"/>
    <p:sldId id="388" r:id="rId14"/>
    <p:sldId id="391" r:id="rId15"/>
    <p:sldId id="371" r:id="rId16"/>
    <p:sldId id="373" r:id="rId17"/>
    <p:sldId id="393" r:id="rId18"/>
    <p:sldId id="389" r:id="rId19"/>
    <p:sldId id="394" r:id="rId20"/>
    <p:sldId id="395" r:id="rId21"/>
    <p:sldId id="372" r:id="rId22"/>
    <p:sldId id="376" r:id="rId23"/>
    <p:sldId id="377" r:id="rId24"/>
    <p:sldId id="378" r:id="rId25"/>
    <p:sldId id="379" r:id="rId26"/>
    <p:sldId id="381" r:id="rId27"/>
    <p:sldId id="396" r:id="rId28"/>
    <p:sldId id="402" r:id="rId29"/>
    <p:sldId id="398" r:id="rId30"/>
    <p:sldId id="399" r:id="rId31"/>
    <p:sldId id="400" r:id="rId32"/>
    <p:sldId id="403" r:id="rId33"/>
    <p:sldId id="404" r:id="rId34"/>
    <p:sldId id="318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1825528-BE19-497A-A5D1-4712A2B08000}">
          <p14:sldIdLst>
            <p14:sldId id="264"/>
            <p14:sldId id="265"/>
            <p14:sldId id="322"/>
            <p14:sldId id="256"/>
            <p14:sldId id="324"/>
            <p14:sldId id="374"/>
            <p14:sldId id="392"/>
          </p14:sldIdLst>
        </p14:section>
        <p14:section name="Untitled Section" id="{3C7F02FD-C4F9-4695-925D-D9F28DDA3549}">
          <p14:sldIdLst>
            <p14:sldId id="382"/>
            <p14:sldId id="383"/>
            <p14:sldId id="384"/>
            <p14:sldId id="385"/>
            <p14:sldId id="388"/>
            <p14:sldId id="391"/>
            <p14:sldId id="371"/>
            <p14:sldId id="373"/>
            <p14:sldId id="393"/>
            <p14:sldId id="389"/>
            <p14:sldId id="394"/>
            <p14:sldId id="395"/>
            <p14:sldId id="372"/>
            <p14:sldId id="376"/>
            <p14:sldId id="377"/>
            <p14:sldId id="378"/>
            <p14:sldId id="379"/>
            <p14:sldId id="381"/>
            <p14:sldId id="396"/>
            <p14:sldId id="402"/>
            <p14:sldId id="398"/>
            <p14:sldId id="399"/>
            <p14:sldId id="400"/>
            <p14:sldId id="403"/>
            <p14:sldId id="404"/>
            <p14:sldId id="31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66"/>
    <a:srgbClr val="007C66"/>
    <a:srgbClr val="B5B7B4"/>
    <a:srgbClr val="FFC82E"/>
    <a:srgbClr val="2EB135"/>
    <a:srgbClr val="00A3DD"/>
    <a:srgbClr val="1EB53A"/>
    <a:srgbClr val="00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87" autoAdjust="0"/>
  </p:normalViewPr>
  <p:slideViewPr>
    <p:cSldViewPr snapToGrid="0">
      <p:cViewPr varScale="1">
        <p:scale>
          <a:sx n="76" d="100"/>
          <a:sy n="76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7.xml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73803342737815E-2"/>
          <c:y val="0.12653356878091221"/>
          <c:w val="0.86631025372694059"/>
          <c:h val="0.76122484041426164"/>
        </c:manualLayout>
      </c:layout>
      <c:lineChart>
        <c:grouping val="standard"/>
        <c:varyColors val="0"/>
        <c:ser>
          <c:idx val="8"/>
          <c:order val="0"/>
          <c:tx>
            <c:strRef>
              <c:f>Sheet1!$H$1</c:f>
              <c:strCache>
                <c:ptCount val="1"/>
                <c:pt idx="0">
                  <c:v>2009-10 season</c:v>
                </c:pt>
              </c:strCache>
            </c:strRef>
          </c:tx>
          <c:spPr>
            <a:ln w="25400">
              <a:solidFill>
                <a:srgbClr val="000066"/>
              </a:solidFill>
              <a:prstDash val="solid"/>
            </a:ln>
          </c:spPr>
          <c:marker>
            <c:symbol val="none"/>
          </c:marker>
          <c:cat>
            <c:numRef>
              <c:f>Sheet1!$A$2:$A$310</c:f>
              <c:numCache>
                <c:formatCode>0</c:formatCode>
                <c:ptCount val="52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 formatCode="General">
                  <c:v>1</c:v>
                </c:pt>
                <c:pt idx="14" formatCode="General">
                  <c:v>2</c:v>
                </c:pt>
                <c:pt idx="15" formatCode="General">
                  <c:v>3</c:v>
                </c:pt>
                <c:pt idx="16" formatCode="General">
                  <c:v>4</c:v>
                </c:pt>
                <c:pt idx="17" formatCode="General">
                  <c:v>5</c:v>
                </c:pt>
                <c:pt idx="18" formatCode="General">
                  <c:v>6</c:v>
                </c:pt>
                <c:pt idx="19" formatCode="General">
                  <c:v>7</c:v>
                </c:pt>
                <c:pt idx="20" formatCode="General">
                  <c:v>8</c:v>
                </c:pt>
                <c:pt idx="21" formatCode="General">
                  <c:v>9</c:v>
                </c:pt>
                <c:pt idx="22" formatCode="General">
                  <c:v>10</c:v>
                </c:pt>
                <c:pt idx="23" formatCode="General">
                  <c:v>11</c:v>
                </c:pt>
                <c:pt idx="24" formatCode="General">
                  <c:v>12</c:v>
                </c:pt>
                <c:pt idx="25" formatCode="General">
                  <c:v>13</c:v>
                </c:pt>
                <c:pt idx="26" formatCode="General">
                  <c:v>14</c:v>
                </c:pt>
                <c:pt idx="27" formatCode="General">
                  <c:v>15</c:v>
                </c:pt>
                <c:pt idx="28" formatCode="General">
                  <c:v>16</c:v>
                </c:pt>
                <c:pt idx="29" formatCode="General">
                  <c:v>17</c:v>
                </c:pt>
                <c:pt idx="30" formatCode="General">
                  <c:v>18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21</c:v>
                </c:pt>
                <c:pt idx="34" formatCode="General">
                  <c:v>22</c:v>
                </c:pt>
                <c:pt idx="35" formatCode="General">
                  <c:v>23</c:v>
                </c:pt>
                <c:pt idx="36" formatCode="General">
                  <c:v>24</c:v>
                </c:pt>
                <c:pt idx="37" formatCode="General">
                  <c:v>25</c:v>
                </c:pt>
                <c:pt idx="38" formatCode="General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</c:numCache>
            </c:numRef>
          </c:cat>
          <c:val>
            <c:numRef>
              <c:f>Sheet1!$H$2:$H$310</c:f>
              <c:numCache>
                <c:formatCode>General</c:formatCode>
                <c:ptCount val="52"/>
                <c:pt idx="0">
                  <c:v>6.0692288669999996</c:v>
                </c:pt>
                <c:pt idx="1">
                  <c:v>7.0946680290000002</c:v>
                </c:pt>
                <c:pt idx="2">
                  <c:v>7.7151022979999997</c:v>
                </c:pt>
                <c:pt idx="3">
                  <c:v>7.5513438119999998</c:v>
                </c:pt>
                <c:pt idx="4">
                  <c:v>6.6711781889999999</c:v>
                </c:pt>
                <c:pt idx="5">
                  <c:v>5.2063262879999996</c:v>
                </c:pt>
                <c:pt idx="6">
                  <c:v>4.0447747989999998</c:v>
                </c:pt>
                <c:pt idx="7">
                  <c:v>3.497217284</c:v>
                </c:pt>
                <c:pt idx="8">
                  <c:v>2.6902272909999998</c:v>
                </c:pt>
                <c:pt idx="9">
                  <c:v>2.4711878450000002</c:v>
                </c:pt>
                <c:pt idx="10">
                  <c:v>2.4477274929999999</c:v>
                </c:pt>
                <c:pt idx="11">
                  <c:v>2.6459384159999999</c:v>
                </c:pt>
                <c:pt idx="12">
                  <c:v>2.6156703979999998</c:v>
                </c:pt>
                <c:pt idx="13">
                  <c:v>1.907117604</c:v>
                </c:pt>
                <c:pt idx="14">
                  <c:v>1.8673753</c:v>
                </c:pt>
                <c:pt idx="15">
                  <c:v>1.8807233059999999</c:v>
                </c:pt>
                <c:pt idx="16">
                  <c:v>1.969084332</c:v>
                </c:pt>
                <c:pt idx="17">
                  <c:v>2.1138681109999999</c:v>
                </c:pt>
                <c:pt idx="18">
                  <c:v>2.0969458310000002</c:v>
                </c:pt>
                <c:pt idx="19">
                  <c:v>1.902943456</c:v>
                </c:pt>
                <c:pt idx="20">
                  <c:v>1.969514623</c:v>
                </c:pt>
                <c:pt idx="21">
                  <c:v>1.923310367</c:v>
                </c:pt>
                <c:pt idx="22">
                  <c:v>1.896586165</c:v>
                </c:pt>
                <c:pt idx="23">
                  <c:v>1.7518055509999999</c:v>
                </c:pt>
                <c:pt idx="24">
                  <c:v>1.526319223</c:v>
                </c:pt>
                <c:pt idx="25">
                  <c:v>1.4957198840000001</c:v>
                </c:pt>
                <c:pt idx="26">
                  <c:v>1.223130217</c:v>
                </c:pt>
                <c:pt idx="27">
                  <c:v>1.177542409</c:v>
                </c:pt>
                <c:pt idx="28">
                  <c:v>1.0911185139999999</c:v>
                </c:pt>
                <c:pt idx="29">
                  <c:v>1.1195793709999999</c:v>
                </c:pt>
                <c:pt idx="30">
                  <c:v>1.0816851199999999</c:v>
                </c:pt>
                <c:pt idx="31">
                  <c:v>1.124974827</c:v>
                </c:pt>
                <c:pt idx="32">
                  <c:v>1.06196979</c:v>
                </c:pt>
                <c:pt idx="33">
                  <c:v>1.089087669</c:v>
                </c:pt>
                <c:pt idx="34">
                  <c:v>1.17760142</c:v>
                </c:pt>
                <c:pt idx="35">
                  <c:v>0.97493039500000001</c:v>
                </c:pt>
                <c:pt idx="36">
                  <c:v>0.98713178000000001</c:v>
                </c:pt>
                <c:pt idx="37">
                  <c:v>0.99599053800000004</c:v>
                </c:pt>
                <c:pt idx="38">
                  <c:v>0.904726272</c:v>
                </c:pt>
                <c:pt idx="39">
                  <c:v>0.94192700799999995</c:v>
                </c:pt>
                <c:pt idx="40">
                  <c:v>0.88041522900000002</c:v>
                </c:pt>
                <c:pt idx="41">
                  <c:v>0.84261466200000001</c:v>
                </c:pt>
                <c:pt idx="42">
                  <c:v>0.85838236499999998</c:v>
                </c:pt>
                <c:pt idx="43">
                  <c:v>0.833830395</c:v>
                </c:pt>
                <c:pt idx="44">
                  <c:v>0.84743654300000004</c:v>
                </c:pt>
                <c:pt idx="45">
                  <c:v>0.88827326900000003</c:v>
                </c:pt>
                <c:pt idx="46">
                  <c:v>0.76537228800000001</c:v>
                </c:pt>
                <c:pt idx="47">
                  <c:v>0.91858044299999997</c:v>
                </c:pt>
                <c:pt idx="48">
                  <c:v>1.0143178719999999</c:v>
                </c:pt>
                <c:pt idx="49">
                  <c:v>1.0123256119999999</c:v>
                </c:pt>
                <c:pt idx="50">
                  <c:v>1.118032817</c:v>
                </c:pt>
                <c:pt idx="51">
                  <c:v>1.118059422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2E-4878-A658-37B0669DA451}"/>
            </c:ext>
          </c:extLst>
        </c:ser>
        <c:ser>
          <c:idx val="12"/>
          <c:order val="1"/>
          <c:tx>
            <c:strRef>
              <c:f>Sheet1!$G$1</c:f>
              <c:strCache>
                <c:ptCount val="1"/>
                <c:pt idx="0">
                  <c:v>2010-11 season</c:v>
                </c:pt>
              </c:strCache>
            </c:strRef>
          </c:tx>
          <c:spPr>
            <a:ln w="2676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Sheet1!$A$2:$A$310</c:f>
              <c:numCache>
                <c:formatCode>0</c:formatCode>
                <c:ptCount val="52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 formatCode="General">
                  <c:v>1</c:v>
                </c:pt>
                <c:pt idx="14" formatCode="General">
                  <c:v>2</c:v>
                </c:pt>
                <c:pt idx="15" formatCode="General">
                  <c:v>3</c:v>
                </c:pt>
                <c:pt idx="16" formatCode="General">
                  <c:v>4</c:v>
                </c:pt>
                <c:pt idx="17" formatCode="General">
                  <c:v>5</c:v>
                </c:pt>
                <c:pt idx="18" formatCode="General">
                  <c:v>6</c:v>
                </c:pt>
                <c:pt idx="19" formatCode="General">
                  <c:v>7</c:v>
                </c:pt>
                <c:pt idx="20" formatCode="General">
                  <c:v>8</c:v>
                </c:pt>
                <c:pt idx="21" formatCode="General">
                  <c:v>9</c:v>
                </c:pt>
                <c:pt idx="22" formatCode="General">
                  <c:v>10</c:v>
                </c:pt>
                <c:pt idx="23" formatCode="General">
                  <c:v>11</c:v>
                </c:pt>
                <c:pt idx="24" formatCode="General">
                  <c:v>12</c:v>
                </c:pt>
                <c:pt idx="25" formatCode="General">
                  <c:v>13</c:v>
                </c:pt>
                <c:pt idx="26" formatCode="General">
                  <c:v>14</c:v>
                </c:pt>
                <c:pt idx="27" formatCode="General">
                  <c:v>15</c:v>
                </c:pt>
                <c:pt idx="28" formatCode="General">
                  <c:v>16</c:v>
                </c:pt>
                <c:pt idx="29" formatCode="General">
                  <c:v>17</c:v>
                </c:pt>
                <c:pt idx="30" formatCode="General">
                  <c:v>18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21</c:v>
                </c:pt>
                <c:pt idx="34" formatCode="General">
                  <c:v>22</c:v>
                </c:pt>
                <c:pt idx="35" formatCode="General">
                  <c:v>23</c:v>
                </c:pt>
                <c:pt idx="36" formatCode="General">
                  <c:v>24</c:v>
                </c:pt>
                <c:pt idx="37" formatCode="General">
                  <c:v>25</c:v>
                </c:pt>
                <c:pt idx="38" formatCode="General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</c:numCache>
            </c:numRef>
          </c:cat>
          <c:val>
            <c:numRef>
              <c:f>Sheet1!$G$2:$G$310</c:f>
              <c:numCache>
                <c:formatCode>General</c:formatCode>
                <c:ptCount val="52"/>
                <c:pt idx="0">
                  <c:v>1.109</c:v>
                </c:pt>
                <c:pt idx="1">
                  <c:v>1.2410000000000001</c:v>
                </c:pt>
                <c:pt idx="2">
                  <c:v>1.2569999999999999</c:v>
                </c:pt>
                <c:pt idx="3">
                  <c:v>1.2549999999999999</c:v>
                </c:pt>
                <c:pt idx="4">
                  <c:v>1.4339999999999999</c:v>
                </c:pt>
                <c:pt idx="5">
                  <c:v>1.518</c:v>
                </c:pt>
                <c:pt idx="6">
                  <c:v>1.6160000000000001</c:v>
                </c:pt>
                <c:pt idx="7">
                  <c:v>1.8440000000000001</c:v>
                </c:pt>
                <c:pt idx="8">
                  <c:v>1.718</c:v>
                </c:pt>
                <c:pt idx="9">
                  <c:v>1.8779999999999999</c:v>
                </c:pt>
                <c:pt idx="10">
                  <c:v>2.3559999999999999</c:v>
                </c:pt>
                <c:pt idx="11">
                  <c:v>3.1070000000000002</c:v>
                </c:pt>
                <c:pt idx="12">
                  <c:v>3.129</c:v>
                </c:pt>
                <c:pt idx="13">
                  <c:v>2.528</c:v>
                </c:pt>
                <c:pt idx="14">
                  <c:v>2.9140000000000001</c:v>
                </c:pt>
                <c:pt idx="15">
                  <c:v>3.4380000000000002</c:v>
                </c:pt>
                <c:pt idx="16">
                  <c:v>4.1660000000000004</c:v>
                </c:pt>
                <c:pt idx="17">
                  <c:v>4.5209999999999999</c:v>
                </c:pt>
                <c:pt idx="18">
                  <c:v>4.4619999999999997</c:v>
                </c:pt>
                <c:pt idx="19">
                  <c:v>4.5469999999999997</c:v>
                </c:pt>
                <c:pt idx="20">
                  <c:v>3.9449999999999998</c:v>
                </c:pt>
                <c:pt idx="21">
                  <c:v>3.3879999999999999</c:v>
                </c:pt>
                <c:pt idx="22">
                  <c:v>2.9860000000000002</c:v>
                </c:pt>
                <c:pt idx="23">
                  <c:v>2.6139999999999999</c:v>
                </c:pt>
                <c:pt idx="24">
                  <c:v>2.093</c:v>
                </c:pt>
                <c:pt idx="25">
                  <c:v>1.867</c:v>
                </c:pt>
                <c:pt idx="26">
                  <c:v>1.621</c:v>
                </c:pt>
                <c:pt idx="27">
                  <c:v>1.421</c:v>
                </c:pt>
                <c:pt idx="28">
                  <c:v>1.335</c:v>
                </c:pt>
                <c:pt idx="29">
                  <c:v>1.2050000000000001</c:v>
                </c:pt>
                <c:pt idx="30">
                  <c:v>1.151</c:v>
                </c:pt>
                <c:pt idx="31">
                  <c:v>1.125</c:v>
                </c:pt>
                <c:pt idx="32">
                  <c:v>1.0649999999999999</c:v>
                </c:pt>
                <c:pt idx="33">
                  <c:v>1.08</c:v>
                </c:pt>
                <c:pt idx="34">
                  <c:v>1.145</c:v>
                </c:pt>
                <c:pt idx="35">
                  <c:v>0.97</c:v>
                </c:pt>
                <c:pt idx="36">
                  <c:v>0.89400000000000002</c:v>
                </c:pt>
                <c:pt idx="37">
                  <c:v>0.84299999999999997</c:v>
                </c:pt>
                <c:pt idx="38">
                  <c:v>0.81</c:v>
                </c:pt>
                <c:pt idx="39">
                  <c:v>0.82</c:v>
                </c:pt>
                <c:pt idx="40">
                  <c:v>0.67200000000000004</c:v>
                </c:pt>
                <c:pt idx="41">
                  <c:v>0.63300000000000001</c:v>
                </c:pt>
                <c:pt idx="42">
                  <c:v>0.64100000000000001</c:v>
                </c:pt>
                <c:pt idx="43">
                  <c:v>0.53</c:v>
                </c:pt>
                <c:pt idx="44">
                  <c:v>0.64100000000000001</c:v>
                </c:pt>
                <c:pt idx="45">
                  <c:v>0.66600000000000004</c:v>
                </c:pt>
                <c:pt idx="46">
                  <c:v>0.70599999999999996</c:v>
                </c:pt>
                <c:pt idx="47">
                  <c:v>0.81499999999999995</c:v>
                </c:pt>
                <c:pt idx="48">
                  <c:v>0.90600000000000003</c:v>
                </c:pt>
                <c:pt idx="49">
                  <c:v>1.0069999999999999</c:v>
                </c:pt>
                <c:pt idx="50">
                  <c:v>1.036</c:v>
                </c:pt>
                <c:pt idx="51">
                  <c:v>1.08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2E-4878-A658-37B0669DA451}"/>
            </c:ext>
          </c:extLst>
        </c:ser>
        <c:ser>
          <c:idx val="13"/>
          <c:order val="2"/>
          <c:tx>
            <c:strRef>
              <c:f>Sheet1!$F$1</c:f>
              <c:strCache>
                <c:ptCount val="1"/>
                <c:pt idx="0">
                  <c:v>2011-12 season</c:v>
                </c:pt>
              </c:strCache>
            </c:strRef>
          </c:tx>
          <c:spPr>
            <a:ln w="2676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Sheet1!$A$2:$A$310</c:f>
              <c:numCache>
                <c:formatCode>0</c:formatCode>
                <c:ptCount val="52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 formatCode="General">
                  <c:v>1</c:v>
                </c:pt>
                <c:pt idx="14" formatCode="General">
                  <c:v>2</c:v>
                </c:pt>
                <c:pt idx="15" formatCode="General">
                  <c:v>3</c:v>
                </c:pt>
                <c:pt idx="16" formatCode="General">
                  <c:v>4</c:v>
                </c:pt>
                <c:pt idx="17" formatCode="General">
                  <c:v>5</c:v>
                </c:pt>
                <c:pt idx="18" formatCode="General">
                  <c:v>6</c:v>
                </c:pt>
                <c:pt idx="19" formatCode="General">
                  <c:v>7</c:v>
                </c:pt>
                <c:pt idx="20" formatCode="General">
                  <c:v>8</c:v>
                </c:pt>
                <c:pt idx="21" formatCode="General">
                  <c:v>9</c:v>
                </c:pt>
                <c:pt idx="22" formatCode="General">
                  <c:v>10</c:v>
                </c:pt>
                <c:pt idx="23" formatCode="General">
                  <c:v>11</c:v>
                </c:pt>
                <c:pt idx="24" formatCode="General">
                  <c:v>12</c:v>
                </c:pt>
                <c:pt idx="25" formatCode="General">
                  <c:v>13</c:v>
                </c:pt>
                <c:pt idx="26" formatCode="General">
                  <c:v>14</c:v>
                </c:pt>
                <c:pt idx="27" formatCode="General">
                  <c:v>15</c:v>
                </c:pt>
                <c:pt idx="28" formatCode="General">
                  <c:v>16</c:v>
                </c:pt>
                <c:pt idx="29" formatCode="General">
                  <c:v>17</c:v>
                </c:pt>
                <c:pt idx="30" formatCode="General">
                  <c:v>18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21</c:v>
                </c:pt>
                <c:pt idx="34" formatCode="General">
                  <c:v>22</c:v>
                </c:pt>
                <c:pt idx="35" formatCode="General">
                  <c:v>23</c:v>
                </c:pt>
                <c:pt idx="36" formatCode="General">
                  <c:v>24</c:v>
                </c:pt>
                <c:pt idx="37" formatCode="General">
                  <c:v>25</c:v>
                </c:pt>
                <c:pt idx="38" formatCode="General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</c:numCache>
            </c:numRef>
          </c:cat>
          <c:val>
            <c:numRef>
              <c:f>Sheet1!$F$2:$F$310</c:f>
              <c:numCache>
                <c:formatCode>General</c:formatCode>
                <c:ptCount val="52"/>
                <c:pt idx="0">
                  <c:v>1.1599999999999999</c:v>
                </c:pt>
                <c:pt idx="1">
                  <c:v>1.1879999999999999</c:v>
                </c:pt>
                <c:pt idx="2">
                  <c:v>1.28</c:v>
                </c:pt>
                <c:pt idx="3">
                  <c:v>1.2909999999999999</c:v>
                </c:pt>
                <c:pt idx="4">
                  <c:v>1.4279999999999999</c:v>
                </c:pt>
                <c:pt idx="5">
                  <c:v>1.397</c:v>
                </c:pt>
                <c:pt idx="6">
                  <c:v>1.458</c:v>
                </c:pt>
                <c:pt idx="7">
                  <c:v>1.5569999999999999</c:v>
                </c:pt>
                <c:pt idx="8">
                  <c:v>1.3420000000000001</c:v>
                </c:pt>
                <c:pt idx="9">
                  <c:v>1.486</c:v>
                </c:pt>
                <c:pt idx="10">
                  <c:v>1.6339999999999999</c:v>
                </c:pt>
                <c:pt idx="11">
                  <c:v>1.83</c:v>
                </c:pt>
                <c:pt idx="12">
                  <c:v>2.1</c:v>
                </c:pt>
                <c:pt idx="13">
                  <c:v>1.7350000000000001</c:v>
                </c:pt>
                <c:pt idx="14">
                  <c:v>1.5509999999999999</c:v>
                </c:pt>
                <c:pt idx="15">
                  <c:v>1.63</c:v>
                </c:pt>
                <c:pt idx="16">
                  <c:v>1.7589999999999999</c:v>
                </c:pt>
                <c:pt idx="17">
                  <c:v>1.9350000000000001</c:v>
                </c:pt>
                <c:pt idx="18">
                  <c:v>1.9079999999999999</c:v>
                </c:pt>
                <c:pt idx="19">
                  <c:v>2.1030000000000002</c:v>
                </c:pt>
                <c:pt idx="20">
                  <c:v>2.2410000000000001</c:v>
                </c:pt>
                <c:pt idx="21">
                  <c:v>2.2189999999999999</c:v>
                </c:pt>
                <c:pt idx="22">
                  <c:v>2.1709999999999998</c:v>
                </c:pt>
                <c:pt idx="23">
                  <c:v>2.3849999999999998</c:v>
                </c:pt>
                <c:pt idx="24">
                  <c:v>1.9650000000000001</c:v>
                </c:pt>
                <c:pt idx="25">
                  <c:v>1.8460000000000001</c:v>
                </c:pt>
                <c:pt idx="26">
                  <c:v>1.6990000000000001</c:v>
                </c:pt>
                <c:pt idx="27">
                  <c:v>1.536</c:v>
                </c:pt>
                <c:pt idx="28">
                  <c:v>1.3779999999999999</c:v>
                </c:pt>
                <c:pt idx="29">
                  <c:v>1.294</c:v>
                </c:pt>
                <c:pt idx="30">
                  <c:v>1.3959999999999999</c:v>
                </c:pt>
                <c:pt idx="31">
                  <c:v>1.3460000000000001</c:v>
                </c:pt>
                <c:pt idx="32">
                  <c:v>1.232</c:v>
                </c:pt>
                <c:pt idx="33">
                  <c:v>1.232</c:v>
                </c:pt>
                <c:pt idx="34">
                  <c:v>1.2709999999999999</c:v>
                </c:pt>
                <c:pt idx="35">
                  <c:v>1.115</c:v>
                </c:pt>
                <c:pt idx="36">
                  <c:v>1.0960000000000001</c:v>
                </c:pt>
                <c:pt idx="37">
                  <c:v>1.1140000000000001</c:v>
                </c:pt>
                <c:pt idx="38">
                  <c:v>1.107</c:v>
                </c:pt>
                <c:pt idx="39">
                  <c:v>1.111</c:v>
                </c:pt>
                <c:pt idx="40">
                  <c:v>1.002</c:v>
                </c:pt>
                <c:pt idx="41">
                  <c:v>0.92600000000000005</c:v>
                </c:pt>
                <c:pt idx="42">
                  <c:v>0.94799999999999995</c:v>
                </c:pt>
                <c:pt idx="43">
                  <c:v>0.98</c:v>
                </c:pt>
                <c:pt idx="44">
                  <c:v>0.92500000000000004</c:v>
                </c:pt>
                <c:pt idx="45">
                  <c:v>0.84699999999999998</c:v>
                </c:pt>
                <c:pt idx="46">
                  <c:v>1.0449999999999999</c:v>
                </c:pt>
                <c:pt idx="47">
                  <c:v>1.099</c:v>
                </c:pt>
                <c:pt idx="48">
                  <c:v>1.2210000000000001</c:v>
                </c:pt>
                <c:pt idx="49">
                  <c:v>1.25</c:v>
                </c:pt>
                <c:pt idx="50">
                  <c:v>1.226</c:v>
                </c:pt>
                <c:pt idx="51">
                  <c:v>1.294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12E-4878-A658-37B0669DA451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2013-14 season</c:v>
                </c:pt>
              </c:strCache>
            </c:strRef>
          </c:tx>
          <c:spPr>
            <a:ln w="2676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Sheet1!$A$2:$A$310</c:f>
              <c:numCache>
                <c:formatCode>0</c:formatCode>
                <c:ptCount val="52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 formatCode="General">
                  <c:v>1</c:v>
                </c:pt>
                <c:pt idx="14" formatCode="General">
                  <c:v>2</c:v>
                </c:pt>
                <c:pt idx="15" formatCode="General">
                  <c:v>3</c:v>
                </c:pt>
                <c:pt idx="16" formatCode="General">
                  <c:v>4</c:v>
                </c:pt>
                <c:pt idx="17" formatCode="General">
                  <c:v>5</c:v>
                </c:pt>
                <c:pt idx="18" formatCode="General">
                  <c:v>6</c:v>
                </c:pt>
                <c:pt idx="19" formatCode="General">
                  <c:v>7</c:v>
                </c:pt>
                <c:pt idx="20" formatCode="General">
                  <c:v>8</c:v>
                </c:pt>
                <c:pt idx="21" formatCode="General">
                  <c:v>9</c:v>
                </c:pt>
                <c:pt idx="22" formatCode="General">
                  <c:v>10</c:v>
                </c:pt>
                <c:pt idx="23" formatCode="General">
                  <c:v>11</c:v>
                </c:pt>
                <c:pt idx="24" formatCode="General">
                  <c:v>12</c:v>
                </c:pt>
                <c:pt idx="25" formatCode="General">
                  <c:v>13</c:v>
                </c:pt>
                <c:pt idx="26" formatCode="General">
                  <c:v>14</c:v>
                </c:pt>
                <c:pt idx="27" formatCode="General">
                  <c:v>15</c:v>
                </c:pt>
                <c:pt idx="28" formatCode="General">
                  <c:v>16</c:v>
                </c:pt>
                <c:pt idx="29" formatCode="General">
                  <c:v>17</c:v>
                </c:pt>
                <c:pt idx="30" formatCode="General">
                  <c:v>18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21</c:v>
                </c:pt>
                <c:pt idx="34" formatCode="General">
                  <c:v>22</c:v>
                </c:pt>
                <c:pt idx="35" formatCode="General">
                  <c:v>23</c:v>
                </c:pt>
                <c:pt idx="36" formatCode="General">
                  <c:v>24</c:v>
                </c:pt>
                <c:pt idx="37" formatCode="General">
                  <c:v>25</c:v>
                </c:pt>
                <c:pt idx="38" formatCode="General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</c:numCache>
            </c:numRef>
          </c:cat>
          <c:val>
            <c:numRef>
              <c:f>Sheet1!$D$2:$D$310</c:f>
              <c:numCache>
                <c:formatCode>General</c:formatCode>
                <c:ptCount val="52"/>
                <c:pt idx="0">
                  <c:v>1.1499999999999999</c:v>
                </c:pt>
                <c:pt idx="1">
                  <c:v>1.27</c:v>
                </c:pt>
                <c:pt idx="2">
                  <c:v>1.31</c:v>
                </c:pt>
                <c:pt idx="3">
                  <c:v>1.37</c:v>
                </c:pt>
                <c:pt idx="4">
                  <c:v>1.46</c:v>
                </c:pt>
                <c:pt idx="5">
                  <c:v>1.58</c:v>
                </c:pt>
                <c:pt idx="6">
                  <c:v>1.6</c:v>
                </c:pt>
                <c:pt idx="7">
                  <c:v>1.72</c:v>
                </c:pt>
                <c:pt idx="8">
                  <c:v>2.11</c:v>
                </c:pt>
                <c:pt idx="9">
                  <c:v>2.17</c:v>
                </c:pt>
                <c:pt idx="10">
                  <c:v>2.37</c:v>
                </c:pt>
                <c:pt idx="11">
                  <c:v>3.18</c:v>
                </c:pt>
                <c:pt idx="12">
                  <c:v>4.5999999999999996</c:v>
                </c:pt>
                <c:pt idx="13">
                  <c:v>3.57</c:v>
                </c:pt>
                <c:pt idx="14">
                  <c:v>3.37</c:v>
                </c:pt>
                <c:pt idx="15">
                  <c:v>3.4</c:v>
                </c:pt>
                <c:pt idx="16">
                  <c:v>3.12</c:v>
                </c:pt>
                <c:pt idx="17">
                  <c:v>2.81</c:v>
                </c:pt>
                <c:pt idx="18">
                  <c:v>2.48</c:v>
                </c:pt>
                <c:pt idx="19">
                  <c:v>2.27</c:v>
                </c:pt>
                <c:pt idx="20">
                  <c:v>2.0699999999999998</c:v>
                </c:pt>
                <c:pt idx="21">
                  <c:v>1.98</c:v>
                </c:pt>
                <c:pt idx="22">
                  <c:v>1.82</c:v>
                </c:pt>
                <c:pt idx="23">
                  <c:v>1.82</c:v>
                </c:pt>
                <c:pt idx="24">
                  <c:v>1.75</c:v>
                </c:pt>
                <c:pt idx="25">
                  <c:v>1.75</c:v>
                </c:pt>
                <c:pt idx="26">
                  <c:v>1.67</c:v>
                </c:pt>
                <c:pt idx="27">
                  <c:v>1.52</c:v>
                </c:pt>
                <c:pt idx="28">
                  <c:v>1.45</c:v>
                </c:pt>
                <c:pt idx="29">
                  <c:v>1.29</c:v>
                </c:pt>
                <c:pt idx="30">
                  <c:v>1.37</c:v>
                </c:pt>
                <c:pt idx="31">
                  <c:v>1.34</c:v>
                </c:pt>
                <c:pt idx="32">
                  <c:v>1.35</c:v>
                </c:pt>
                <c:pt idx="33">
                  <c:v>1.21</c:v>
                </c:pt>
                <c:pt idx="34">
                  <c:v>1.2</c:v>
                </c:pt>
                <c:pt idx="35">
                  <c:v>1.1399999999999999</c:v>
                </c:pt>
                <c:pt idx="36">
                  <c:v>1.07</c:v>
                </c:pt>
                <c:pt idx="37">
                  <c:v>1.1200000000000001</c:v>
                </c:pt>
                <c:pt idx="38">
                  <c:v>0.95</c:v>
                </c:pt>
                <c:pt idx="39">
                  <c:v>0.94</c:v>
                </c:pt>
                <c:pt idx="40">
                  <c:v>0.94</c:v>
                </c:pt>
                <c:pt idx="41">
                  <c:v>0.82</c:v>
                </c:pt>
                <c:pt idx="42">
                  <c:v>0.85</c:v>
                </c:pt>
                <c:pt idx="43">
                  <c:v>0.75</c:v>
                </c:pt>
                <c:pt idx="44">
                  <c:v>0.76</c:v>
                </c:pt>
                <c:pt idx="45">
                  <c:v>0.77</c:v>
                </c:pt>
                <c:pt idx="46">
                  <c:v>0.86</c:v>
                </c:pt>
                <c:pt idx="47">
                  <c:v>0.99</c:v>
                </c:pt>
                <c:pt idx="48">
                  <c:v>1.1599999999999999</c:v>
                </c:pt>
                <c:pt idx="49">
                  <c:v>1.23</c:v>
                </c:pt>
                <c:pt idx="50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12E-4878-A658-37B0669DA451}"/>
            </c:ext>
          </c:extLst>
        </c:ser>
        <c:ser>
          <c:idx val="5"/>
          <c:order val="4"/>
          <c:tx>
            <c:strRef>
              <c:f>Sheet1!$C$1</c:f>
              <c:strCache>
                <c:ptCount val="1"/>
                <c:pt idx="0">
                  <c:v>2014-15 season</c:v>
                </c:pt>
              </c:strCache>
            </c:strRef>
          </c:tx>
          <c:spPr>
            <a:ln w="2676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Sheet1!$A$2:$A$310</c:f>
              <c:numCache>
                <c:formatCode>0</c:formatCode>
                <c:ptCount val="52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 formatCode="General">
                  <c:v>1</c:v>
                </c:pt>
                <c:pt idx="14" formatCode="General">
                  <c:v>2</c:v>
                </c:pt>
                <c:pt idx="15" formatCode="General">
                  <c:v>3</c:v>
                </c:pt>
                <c:pt idx="16" formatCode="General">
                  <c:v>4</c:v>
                </c:pt>
                <c:pt idx="17" formatCode="General">
                  <c:v>5</c:v>
                </c:pt>
                <c:pt idx="18" formatCode="General">
                  <c:v>6</c:v>
                </c:pt>
                <c:pt idx="19" formatCode="General">
                  <c:v>7</c:v>
                </c:pt>
                <c:pt idx="20" formatCode="General">
                  <c:v>8</c:v>
                </c:pt>
                <c:pt idx="21" formatCode="General">
                  <c:v>9</c:v>
                </c:pt>
                <c:pt idx="22" formatCode="General">
                  <c:v>10</c:v>
                </c:pt>
                <c:pt idx="23" formatCode="General">
                  <c:v>11</c:v>
                </c:pt>
                <c:pt idx="24" formatCode="General">
                  <c:v>12</c:v>
                </c:pt>
                <c:pt idx="25" formatCode="General">
                  <c:v>13</c:v>
                </c:pt>
                <c:pt idx="26" formatCode="General">
                  <c:v>14</c:v>
                </c:pt>
                <c:pt idx="27" formatCode="General">
                  <c:v>15</c:v>
                </c:pt>
                <c:pt idx="28" formatCode="General">
                  <c:v>16</c:v>
                </c:pt>
                <c:pt idx="29" formatCode="General">
                  <c:v>17</c:v>
                </c:pt>
                <c:pt idx="30" formatCode="General">
                  <c:v>18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21</c:v>
                </c:pt>
                <c:pt idx="34" formatCode="General">
                  <c:v>22</c:v>
                </c:pt>
                <c:pt idx="35" formatCode="General">
                  <c:v>23</c:v>
                </c:pt>
                <c:pt idx="36" formatCode="General">
                  <c:v>24</c:v>
                </c:pt>
                <c:pt idx="37" formatCode="General">
                  <c:v>25</c:v>
                </c:pt>
                <c:pt idx="38" formatCode="General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</c:numCache>
            </c:numRef>
          </c:cat>
          <c:val>
            <c:numRef>
              <c:f>Sheet1!$C$2:$C$310</c:f>
              <c:numCache>
                <c:formatCode>General</c:formatCode>
                <c:ptCount val="52"/>
                <c:pt idx="0">
                  <c:v>1.18</c:v>
                </c:pt>
                <c:pt idx="1">
                  <c:v>1.35</c:v>
                </c:pt>
                <c:pt idx="2">
                  <c:v>1.39</c:v>
                </c:pt>
                <c:pt idx="3">
                  <c:v>1.45</c:v>
                </c:pt>
                <c:pt idx="4">
                  <c:v>1.44</c:v>
                </c:pt>
                <c:pt idx="5">
                  <c:v>1.65</c:v>
                </c:pt>
                <c:pt idx="6">
                  <c:v>1.65</c:v>
                </c:pt>
                <c:pt idx="7">
                  <c:v>2.09</c:v>
                </c:pt>
                <c:pt idx="8">
                  <c:v>2.59</c:v>
                </c:pt>
                <c:pt idx="9">
                  <c:v>2.58</c:v>
                </c:pt>
                <c:pt idx="10">
                  <c:v>3.66</c:v>
                </c:pt>
                <c:pt idx="11">
                  <c:v>4.97</c:v>
                </c:pt>
                <c:pt idx="12">
                  <c:v>6</c:v>
                </c:pt>
                <c:pt idx="13">
                  <c:v>4.24</c:v>
                </c:pt>
                <c:pt idx="14">
                  <c:v>4.26</c:v>
                </c:pt>
                <c:pt idx="15">
                  <c:v>4.26</c:v>
                </c:pt>
                <c:pt idx="16">
                  <c:v>3.96</c:v>
                </c:pt>
                <c:pt idx="17">
                  <c:v>3.62</c:v>
                </c:pt>
                <c:pt idx="18">
                  <c:v>3.26</c:v>
                </c:pt>
                <c:pt idx="19">
                  <c:v>2.97</c:v>
                </c:pt>
                <c:pt idx="20">
                  <c:v>2.58</c:v>
                </c:pt>
                <c:pt idx="21">
                  <c:v>2.52</c:v>
                </c:pt>
                <c:pt idx="22">
                  <c:v>2.41</c:v>
                </c:pt>
                <c:pt idx="23">
                  <c:v>2.21</c:v>
                </c:pt>
                <c:pt idx="24">
                  <c:v>2.09</c:v>
                </c:pt>
                <c:pt idx="25">
                  <c:v>2</c:v>
                </c:pt>
                <c:pt idx="26">
                  <c:v>1.76</c:v>
                </c:pt>
                <c:pt idx="27">
                  <c:v>1.58</c:v>
                </c:pt>
                <c:pt idx="28">
                  <c:v>1.4</c:v>
                </c:pt>
                <c:pt idx="29">
                  <c:v>1.49</c:v>
                </c:pt>
                <c:pt idx="30">
                  <c:v>1.42</c:v>
                </c:pt>
                <c:pt idx="31">
                  <c:v>1.38</c:v>
                </c:pt>
                <c:pt idx="32">
                  <c:v>1.29</c:v>
                </c:pt>
                <c:pt idx="33">
                  <c:v>1.27</c:v>
                </c:pt>
                <c:pt idx="34">
                  <c:v>1.24</c:v>
                </c:pt>
                <c:pt idx="35">
                  <c:v>1.1100000000000001</c:v>
                </c:pt>
                <c:pt idx="36">
                  <c:v>0.99</c:v>
                </c:pt>
                <c:pt idx="37">
                  <c:v>0.98</c:v>
                </c:pt>
                <c:pt idx="38">
                  <c:v>0.99</c:v>
                </c:pt>
                <c:pt idx="39">
                  <c:v>0.9</c:v>
                </c:pt>
                <c:pt idx="40">
                  <c:v>0.85</c:v>
                </c:pt>
                <c:pt idx="41">
                  <c:v>0.79</c:v>
                </c:pt>
                <c:pt idx="42">
                  <c:v>0.77</c:v>
                </c:pt>
                <c:pt idx="43">
                  <c:v>0.79</c:v>
                </c:pt>
                <c:pt idx="44">
                  <c:v>0.81</c:v>
                </c:pt>
                <c:pt idx="45">
                  <c:v>0.85</c:v>
                </c:pt>
                <c:pt idx="46">
                  <c:v>0.85</c:v>
                </c:pt>
                <c:pt idx="47">
                  <c:v>0.92</c:v>
                </c:pt>
                <c:pt idx="48">
                  <c:v>0.96</c:v>
                </c:pt>
                <c:pt idx="49">
                  <c:v>1.0900000000000001</c:v>
                </c:pt>
                <c:pt idx="50">
                  <c:v>1.1599999999999999</c:v>
                </c:pt>
                <c:pt idx="51">
                  <c:v>1.1599999999999999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12E-4878-A658-37B0669DA451}"/>
            </c:ext>
          </c:extLst>
        </c:ser>
        <c:ser>
          <c:idx val="11"/>
          <c:order val="5"/>
          <c:tx>
            <c:strRef>
              <c:f>Sheet1!$B$1</c:f>
              <c:strCache>
                <c:ptCount val="1"/>
                <c:pt idx="0">
                  <c:v>2015-16 Season</c:v>
                </c:pt>
              </c:strCache>
            </c:strRef>
          </c:tx>
          <c:spPr>
            <a:ln w="40140">
              <a:solidFill>
                <a:srgbClr val="FF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Sheet1!$A$2:$A$310</c:f>
              <c:numCache>
                <c:formatCode>0</c:formatCode>
                <c:ptCount val="52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 formatCode="General">
                  <c:v>1</c:v>
                </c:pt>
                <c:pt idx="14" formatCode="General">
                  <c:v>2</c:v>
                </c:pt>
                <c:pt idx="15" formatCode="General">
                  <c:v>3</c:v>
                </c:pt>
                <c:pt idx="16" formatCode="General">
                  <c:v>4</c:v>
                </c:pt>
                <c:pt idx="17" formatCode="General">
                  <c:v>5</c:v>
                </c:pt>
                <c:pt idx="18" formatCode="General">
                  <c:v>6</c:v>
                </c:pt>
                <c:pt idx="19" formatCode="General">
                  <c:v>7</c:v>
                </c:pt>
                <c:pt idx="20" formatCode="General">
                  <c:v>8</c:v>
                </c:pt>
                <c:pt idx="21" formatCode="General">
                  <c:v>9</c:v>
                </c:pt>
                <c:pt idx="22" formatCode="General">
                  <c:v>10</c:v>
                </c:pt>
                <c:pt idx="23" formatCode="General">
                  <c:v>11</c:v>
                </c:pt>
                <c:pt idx="24" formatCode="General">
                  <c:v>12</c:v>
                </c:pt>
                <c:pt idx="25" formatCode="General">
                  <c:v>13</c:v>
                </c:pt>
                <c:pt idx="26" formatCode="General">
                  <c:v>14</c:v>
                </c:pt>
                <c:pt idx="27" formatCode="General">
                  <c:v>15</c:v>
                </c:pt>
                <c:pt idx="28" formatCode="General">
                  <c:v>16</c:v>
                </c:pt>
                <c:pt idx="29" formatCode="General">
                  <c:v>17</c:v>
                </c:pt>
                <c:pt idx="30" formatCode="General">
                  <c:v>18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21</c:v>
                </c:pt>
                <c:pt idx="34" formatCode="General">
                  <c:v>22</c:v>
                </c:pt>
                <c:pt idx="35" formatCode="General">
                  <c:v>23</c:v>
                </c:pt>
                <c:pt idx="36" formatCode="General">
                  <c:v>24</c:v>
                </c:pt>
                <c:pt idx="37" formatCode="General">
                  <c:v>25</c:v>
                </c:pt>
                <c:pt idx="38" formatCode="General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</c:numCache>
            </c:numRef>
          </c:cat>
          <c:val>
            <c:numRef>
              <c:f>Sheet1!$B$2:$B$310</c:f>
              <c:numCache>
                <c:formatCode>General</c:formatCode>
                <c:ptCount val="52"/>
                <c:pt idx="0">
                  <c:v>1.3</c:v>
                </c:pt>
                <c:pt idx="1">
                  <c:v>1.3</c:v>
                </c:pt>
                <c:pt idx="2">
                  <c:v>1.4</c:v>
                </c:pt>
                <c:pt idx="3">
                  <c:v>1.4</c:v>
                </c:pt>
                <c:pt idx="4">
                  <c:v>1.5</c:v>
                </c:pt>
                <c:pt idx="5">
                  <c:v>1.5</c:v>
                </c:pt>
                <c:pt idx="6">
                  <c:v>1.6</c:v>
                </c:pt>
                <c:pt idx="7">
                  <c:v>1.9</c:v>
                </c:pt>
                <c:pt idx="8">
                  <c:v>1.7</c:v>
                </c:pt>
                <c:pt idx="9">
                  <c:v>1.8</c:v>
                </c:pt>
                <c:pt idx="10">
                  <c:v>1.9</c:v>
                </c:pt>
                <c:pt idx="11">
                  <c:v>2.4</c:v>
                </c:pt>
                <c:pt idx="12">
                  <c:v>2.5</c:v>
                </c:pt>
                <c:pt idx="13">
                  <c:v>2</c:v>
                </c:pt>
                <c:pt idx="14">
                  <c:v>2</c:v>
                </c:pt>
                <c:pt idx="15">
                  <c:v>2.2000000000000002</c:v>
                </c:pt>
                <c:pt idx="16">
                  <c:v>2.2999999999999998</c:v>
                </c:pt>
                <c:pt idx="17">
                  <c:v>2.4</c:v>
                </c:pt>
                <c:pt idx="18">
                  <c:v>2.8</c:v>
                </c:pt>
                <c:pt idx="19">
                  <c:v>3.2</c:v>
                </c:pt>
                <c:pt idx="20">
                  <c:v>3.2</c:v>
                </c:pt>
                <c:pt idx="21">
                  <c:v>3.3</c:v>
                </c:pt>
                <c:pt idx="22">
                  <c:v>3.6</c:v>
                </c:pt>
                <c:pt idx="23">
                  <c:v>3.1</c:v>
                </c:pt>
                <c:pt idx="24">
                  <c:v>2.8</c:v>
                </c:pt>
                <c:pt idx="25">
                  <c:v>2.5</c:v>
                </c:pt>
                <c:pt idx="26">
                  <c:v>2.1</c:v>
                </c:pt>
                <c:pt idx="27">
                  <c:v>2</c:v>
                </c:pt>
                <c:pt idx="28">
                  <c:v>1.9</c:v>
                </c:pt>
                <c:pt idx="29">
                  <c:v>1.7</c:v>
                </c:pt>
                <c:pt idx="30">
                  <c:v>1.6</c:v>
                </c:pt>
                <c:pt idx="31">
                  <c:v>1.4</c:v>
                </c:pt>
                <c:pt idx="32">
                  <c:v>1.4</c:v>
                </c:pt>
                <c:pt idx="33">
                  <c:v>1.3</c:v>
                </c:pt>
                <c:pt idx="34">
                  <c:v>1.2</c:v>
                </c:pt>
                <c:pt idx="35">
                  <c:v>1.2</c:v>
                </c:pt>
                <c:pt idx="36">
                  <c:v>1.1000000000000001</c:v>
                </c:pt>
                <c:pt idx="37">
                  <c:v>1</c:v>
                </c:pt>
                <c:pt idx="38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12E-4878-A658-37B0669DA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88256"/>
        <c:axId val="33090176"/>
      </c:lineChart>
      <c:catAx>
        <c:axId val="33088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17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 dirty="0">
                    <a:solidFill>
                      <a:srgbClr val="000000"/>
                    </a:solidFill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4728799853594492"/>
              <c:y val="0.94535322482286877"/>
            </c:manualLayout>
          </c:layout>
          <c:overlay val="0"/>
          <c:spPr>
            <a:noFill/>
            <a:ln w="2676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345">
            <a:solidFill>
              <a:srgbClr val="000066"/>
            </a:solidFill>
            <a:prstDash val="solid"/>
          </a:ln>
        </c:spPr>
        <c:txPr>
          <a:bodyPr rot="0" vert="horz"/>
          <a:lstStyle/>
          <a:p>
            <a:pPr>
              <a:defRPr sz="113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901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3090176"/>
        <c:scaling>
          <c:orientation val="minMax"/>
          <c:max val="8"/>
        </c:scaling>
        <c:delete val="0"/>
        <c:axPos val="l"/>
        <c:title>
          <c:tx>
            <c:rich>
              <a:bodyPr/>
              <a:lstStyle/>
              <a:p>
                <a:pPr>
                  <a:defRPr sz="1317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rgbClr val="000000"/>
                    </a:solidFill>
                  </a:rPr>
                  <a:t>% of Visits for ILI    </a:t>
                </a:r>
              </a:p>
            </c:rich>
          </c:tx>
          <c:layout>
            <c:manualLayout>
              <c:xMode val="edge"/>
              <c:yMode val="edge"/>
              <c:x val="8.8790233074361822E-3"/>
              <c:y val="0.36548223350253806"/>
            </c:manualLayout>
          </c:layout>
          <c:overlay val="0"/>
          <c:spPr>
            <a:noFill/>
            <a:ln w="2676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45">
            <a:solidFill>
              <a:srgbClr val="000066"/>
            </a:solidFill>
            <a:prstDash val="solid"/>
          </a:ln>
        </c:spPr>
        <c:txPr>
          <a:bodyPr rot="0" vert="horz"/>
          <a:lstStyle/>
          <a:p>
            <a:pPr>
              <a:defRPr sz="113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88256"/>
        <c:crosses val="autoZero"/>
        <c:crossBetween val="between"/>
        <c:majorUnit val="1"/>
      </c:valAx>
      <c:spPr>
        <a:noFill/>
        <a:ln w="26760">
          <a:noFill/>
        </a:ln>
      </c:spPr>
    </c:plotArea>
    <c:legend>
      <c:legendPos val="r"/>
      <c:layout>
        <c:manualLayout>
          <c:xMode val="edge"/>
          <c:yMode val="edge"/>
          <c:x val="0.74696227569858553"/>
          <c:y val="0.20677999251334411"/>
          <c:w val="0.18201997780244172"/>
          <c:h val="0.39625915750915747"/>
        </c:manualLayout>
      </c:layout>
      <c:overlay val="0"/>
      <c:spPr>
        <a:noFill/>
        <a:ln w="3345">
          <a:solidFill>
            <a:srgbClr val="000066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Estimated</a:t>
            </a:r>
            <a:r>
              <a:rPr lang="en-US" baseline="0" dirty="0"/>
              <a:t> Cases, Care-Seeking Cases, and Hospitalizations,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US </a:t>
            </a:r>
            <a:r>
              <a:rPr lang="en-US" baseline="0" dirty="0"/>
              <a:t>2010-15 Seasons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Sheet3!$A$4:$B$8</c:f>
              <c:multiLvlStrCache>
                <c:ptCount val="5"/>
                <c:lvl>
                  <c:pt idx="0">
                    <c:v>Total</c:v>
                  </c:pt>
                  <c:pt idx="1">
                    <c:v>Total</c:v>
                  </c:pt>
                  <c:pt idx="2">
                    <c:v>Total</c:v>
                  </c:pt>
                  <c:pt idx="3">
                    <c:v>Total</c:v>
                  </c:pt>
                  <c:pt idx="4">
                    <c:v>Total</c:v>
                  </c:pt>
                </c:lvl>
                <c:lvl>
                  <c:pt idx="0">
                    <c:v>2010-11</c:v>
                  </c:pt>
                  <c:pt idx="1">
                    <c:v>2011-12</c:v>
                  </c:pt>
                  <c:pt idx="2">
                    <c:v>2012-13</c:v>
                  </c:pt>
                  <c:pt idx="3">
                    <c:v>2013-14</c:v>
                  </c:pt>
                  <c:pt idx="4">
                    <c:v>2014-15</c:v>
                  </c:pt>
                </c:lvl>
              </c:multiLvlStrCache>
            </c:multiLvlStrRef>
          </c:cat>
          <c:val>
            <c:numRef>
              <c:f>Sheet3!$C$4:$C$8</c:f>
              <c:numCache>
                <c:formatCode>#,##0</c:formatCode>
                <c:ptCount val="5"/>
                <c:pt idx="0">
                  <c:v>19452269</c:v>
                </c:pt>
                <c:pt idx="1">
                  <c:v>7772097</c:v>
                </c:pt>
                <c:pt idx="2">
                  <c:v>36390590</c:v>
                </c:pt>
                <c:pt idx="3">
                  <c:v>32799254</c:v>
                </c:pt>
                <c:pt idx="4">
                  <c:v>40435474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62-4B9A-9171-B6526E65CFF8}"/>
            </c:ext>
          </c:extLst>
        </c:ser>
        <c:ser>
          <c:idx val="1"/>
          <c:order val="1"/>
          <c:tx>
            <c:strRef>
              <c:f>Sheet3!$D$3</c:f>
              <c:strCache>
                <c:ptCount val="1"/>
                <c:pt idx="0">
                  <c:v>Care-seeking cases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Sheet3!$A$4:$B$8</c:f>
              <c:multiLvlStrCache>
                <c:ptCount val="5"/>
                <c:lvl>
                  <c:pt idx="0">
                    <c:v>Total</c:v>
                  </c:pt>
                  <c:pt idx="1">
                    <c:v>Total</c:v>
                  </c:pt>
                  <c:pt idx="2">
                    <c:v>Total</c:v>
                  </c:pt>
                  <c:pt idx="3">
                    <c:v>Total</c:v>
                  </c:pt>
                  <c:pt idx="4">
                    <c:v>Total</c:v>
                  </c:pt>
                </c:lvl>
                <c:lvl>
                  <c:pt idx="0">
                    <c:v>2010-11</c:v>
                  </c:pt>
                  <c:pt idx="1">
                    <c:v>2011-12</c:v>
                  </c:pt>
                  <c:pt idx="2">
                    <c:v>2012-13</c:v>
                  </c:pt>
                  <c:pt idx="3">
                    <c:v>2013-14</c:v>
                  </c:pt>
                  <c:pt idx="4">
                    <c:v>2014-15</c:v>
                  </c:pt>
                </c:lvl>
              </c:multiLvlStrCache>
            </c:multiLvlStrRef>
          </c:cat>
          <c:val>
            <c:numRef>
              <c:f>Sheet3!$D$4:$D$8</c:f>
              <c:numCache>
                <c:formatCode>#,##0</c:formatCode>
                <c:ptCount val="5"/>
                <c:pt idx="0">
                  <c:v>9192610</c:v>
                </c:pt>
                <c:pt idx="1">
                  <c:v>3620047</c:v>
                </c:pt>
                <c:pt idx="2">
                  <c:v>16965722</c:v>
                </c:pt>
                <c:pt idx="3">
                  <c:v>14542399</c:v>
                </c:pt>
                <c:pt idx="4">
                  <c:v>19151941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62-4B9A-9171-B6526E65CFF8}"/>
            </c:ext>
          </c:extLst>
        </c:ser>
        <c:ser>
          <c:idx val="2"/>
          <c:order val="2"/>
          <c:tx>
            <c:strRef>
              <c:f>Sheet3!$E$3</c:f>
              <c:strCache>
                <c:ptCount val="1"/>
                <c:pt idx="0">
                  <c:v>Hospitalizations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cat>
            <c:multiLvlStrRef>
              <c:f>Sheet3!$A$4:$B$8</c:f>
              <c:multiLvlStrCache>
                <c:ptCount val="5"/>
                <c:lvl>
                  <c:pt idx="0">
                    <c:v>Total</c:v>
                  </c:pt>
                  <c:pt idx="1">
                    <c:v>Total</c:v>
                  </c:pt>
                  <c:pt idx="2">
                    <c:v>Total</c:v>
                  </c:pt>
                  <c:pt idx="3">
                    <c:v>Total</c:v>
                  </c:pt>
                  <c:pt idx="4">
                    <c:v>Total</c:v>
                  </c:pt>
                </c:lvl>
                <c:lvl>
                  <c:pt idx="0">
                    <c:v>2010-11</c:v>
                  </c:pt>
                  <c:pt idx="1">
                    <c:v>2011-12</c:v>
                  </c:pt>
                  <c:pt idx="2">
                    <c:v>2012-13</c:v>
                  </c:pt>
                  <c:pt idx="3">
                    <c:v>2013-14</c:v>
                  </c:pt>
                  <c:pt idx="4">
                    <c:v>2014-15</c:v>
                  </c:pt>
                </c:lvl>
              </c:multiLvlStrCache>
            </c:multiLvlStrRef>
          </c:cat>
          <c:val>
            <c:numRef>
              <c:f>Sheet3!$E$4:$E$8</c:f>
              <c:numCache>
                <c:formatCode>#,##0</c:formatCode>
                <c:ptCount val="5"/>
                <c:pt idx="0">
                  <c:v>265621</c:v>
                </c:pt>
                <c:pt idx="1">
                  <c:v>120926</c:v>
                </c:pt>
                <c:pt idx="2">
                  <c:v>610602</c:v>
                </c:pt>
                <c:pt idx="3">
                  <c:v>416571</c:v>
                </c:pt>
                <c:pt idx="4">
                  <c:v>974206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62-4B9A-9171-B6526E65C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35242368"/>
        <c:axId val="35243904"/>
      </c:barChart>
      <c:catAx>
        <c:axId val="352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3904"/>
        <c:crosses val="autoZero"/>
        <c:auto val="1"/>
        <c:lblAlgn val="ctr"/>
        <c:lblOffset val="100"/>
        <c:noMultiLvlLbl val="0"/>
      </c:catAx>
      <c:valAx>
        <c:axId val="3524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2689587465689"/>
          <c:y val="0.11736585365853661"/>
          <c:w val="0.86398124661898179"/>
          <c:h val="0.64269380961526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'Sheet5 (4)'!$C$2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'Sheet5 (4)'!$A$3:$B$27</c:f>
              <c:multiLvlStrCache>
                <c:ptCount val="25"/>
                <c:lvl>
                  <c:pt idx="0">
                    <c:v>&lt;5</c:v>
                  </c:pt>
                  <c:pt idx="1">
                    <c:v>5-17</c:v>
                  </c:pt>
                  <c:pt idx="2">
                    <c:v>18-49</c:v>
                  </c:pt>
                  <c:pt idx="3">
                    <c:v>50-64</c:v>
                  </c:pt>
                  <c:pt idx="4">
                    <c:v>65+</c:v>
                  </c:pt>
                  <c:pt idx="5">
                    <c:v>&lt;5</c:v>
                  </c:pt>
                  <c:pt idx="6">
                    <c:v>5-17</c:v>
                  </c:pt>
                  <c:pt idx="7">
                    <c:v>18-49</c:v>
                  </c:pt>
                  <c:pt idx="8">
                    <c:v>50-64</c:v>
                  </c:pt>
                  <c:pt idx="9">
                    <c:v>65+</c:v>
                  </c:pt>
                  <c:pt idx="10">
                    <c:v>&lt;5</c:v>
                  </c:pt>
                  <c:pt idx="11">
                    <c:v>5-17</c:v>
                  </c:pt>
                  <c:pt idx="12">
                    <c:v>18-49</c:v>
                  </c:pt>
                  <c:pt idx="13">
                    <c:v>50-64</c:v>
                  </c:pt>
                  <c:pt idx="14">
                    <c:v>65+</c:v>
                  </c:pt>
                  <c:pt idx="15">
                    <c:v>&lt;5</c:v>
                  </c:pt>
                  <c:pt idx="16">
                    <c:v>5-17</c:v>
                  </c:pt>
                  <c:pt idx="17">
                    <c:v>18-49</c:v>
                  </c:pt>
                  <c:pt idx="18">
                    <c:v>50-64</c:v>
                  </c:pt>
                  <c:pt idx="19">
                    <c:v>65+</c:v>
                  </c:pt>
                  <c:pt idx="20">
                    <c:v>&lt;5</c:v>
                  </c:pt>
                  <c:pt idx="21">
                    <c:v>5-17</c:v>
                  </c:pt>
                  <c:pt idx="22">
                    <c:v>18-49</c:v>
                  </c:pt>
                  <c:pt idx="23">
                    <c:v>50-64</c:v>
                  </c:pt>
                  <c:pt idx="24">
                    <c:v>65+</c:v>
                  </c:pt>
                </c:lvl>
                <c:lvl>
                  <c:pt idx="0">
                    <c:v>2010-11</c:v>
                  </c:pt>
                  <c:pt idx="5">
                    <c:v>2011-12</c:v>
                  </c:pt>
                  <c:pt idx="10">
                    <c:v>2012-13</c:v>
                  </c:pt>
                  <c:pt idx="15">
                    <c:v>2013-14</c:v>
                  </c:pt>
                  <c:pt idx="20">
                    <c:v>2014-15</c:v>
                  </c:pt>
                </c:lvl>
              </c:multiLvlStrCache>
            </c:multiLvlStrRef>
          </c:cat>
          <c:val>
            <c:numRef>
              <c:f>'Sheet5 (4)'!$C$3:$C$27</c:f>
              <c:numCache>
                <c:formatCode>General</c:formatCode>
                <c:ptCount val="25"/>
                <c:pt idx="0">
                  <c:v>2699170</c:v>
                </c:pt>
                <c:pt idx="1">
                  <c:v>4013550</c:v>
                </c:pt>
                <c:pt idx="2">
                  <c:v>6623811</c:v>
                </c:pt>
                <c:pt idx="3">
                  <c:v>4450029</c:v>
                </c:pt>
                <c:pt idx="4">
                  <c:v>1665709</c:v>
                </c:pt>
                <c:pt idx="5">
                  <c:v>901005</c:v>
                </c:pt>
                <c:pt idx="6">
                  <c:v>1461068</c:v>
                </c:pt>
                <c:pt idx="7">
                  <c:v>3003161</c:v>
                </c:pt>
                <c:pt idx="8">
                  <c:v>1556882</c:v>
                </c:pt>
                <c:pt idx="9">
                  <c:v>849981</c:v>
                </c:pt>
                <c:pt idx="10">
                  <c:v>3722446</c:v>
                </c:pt>
                <c:pt idx="11">
                  <c:v>7004821</c:v>
                </c:pt>
                <c:pt idx="12">
                  <c:v>13113549</c:v>
                </c:pt>
                <c:pt idx="13">
                  <c:v>8082389</c:v>
                </c:pt>
                <c:pt idx="14">
                  <c:v>4467386</c:v>
                </c:pt>
                <c:pt idx="15">
                  <c:v>2616951</c:v>
                </c:pt>
                <c:pt idx="16">
                  <c:v>3895122</c:v>
                </c:pt>
                <c:pt idx="17">
                  <c:v>13793869</c:v>
                </c:pt>
                <c:pt idx="18">
                  <c:v>10280062</c:v>
                </c:pt>
                <c:pt idx="19">
                  <c:v>2213251</c:v>
                </c:pt>
                <c:pt idx="20">
                  <c:v>3173121</c:v>
                </c:pt>
                <c:pt idx="21">
                  <c:v>6891836</c:v>
                </c:pt>
                <c:pt idx="22">
                  <c:v>11680240</c:v>
                </c:pt>
                <c:pt idx="23">
                  <c:v>10354222</c:v>
                </c:pt>
                <c:pt idx="24">
                  <c:v>8336054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6C-41AB-8521-56D4BFAC7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7"/>
        <c:axId val="35229056"/>
        <c:axId val="36435072"/>
      </c:barChart>
      <c:catAx>
        <c:axId val="3522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35072"/>
        <c:crosses val="autoZero"/>
        <c:auto val="1"/>
        <c:lblAlgn val="ctr"/>
        <c:lblOffset val="100"/>
        <c:noMultiLvlLbl val="0"/>
      </c:catAx>
      <c:valAx>
        <c:axId val="3643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723455022667624E-2"/>
          <c:y val="5.8127536058212421E-2"/>
          <c:w val="0.8841083109125466"/>
          <c:h val="0.67815028776667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'Sheet5 (5)'!#REF!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'Sheet5 (5)'!$A$3:$B$27</c:f>
              <c:multiLvlStrCache>
                <c:ptCount val="25"/>
                <c:lvl>
                  <c:pt idx="0">
                    <c:v>&lt;5</c:v>
                  </c:pt>
                  <c:pt idx="1">
                    <c:v>5-17</c:v>
                  </c:pt>
                  <c:pt idx="2">
                    <c:v>18-49</c:v>
                  </c:pt>
                  <c:pt idx="3">
                    <c:v>50-64</c:v>
                  </c:pt>
                  <c:pt idx="4">
                    <c:v>65+</c:v>
                  </c:pt>
                  <c:pt idx="5">
                    <c:v>&lt;5</c:v>
                  </c:pt>
                  <c:pt idx="6">
                    <c:v>5-17</c:v>
                  </c:pt>
                  <c:pt idx="7">
                    <c:v>18-49</c:v>
                  </c:pt>
                  <c:pt idx="8">
                    <c:v>50-64</c:v>
                  </c:pt>
                  <c:pt idx="9">
                    <c:v>65+</c:v>
                  </c:pt>
                  <c:pt idx="10">
                    <c:v>&lt;5</c:v>
                  </c:pt>
                  <c:pt idx="11">
                    <c:v>5-17</c:v>
                  </c:pt>
                  <c:pt idx="12">
                    <c:v>18-49</c:v>
                  </c:pt>
                  <c:pt idx="13">
                    <c:v>50-64</c:v>
                  </c:pt>
                  <c:pt idx="14">
                    <c:v>65+</c:v>
                  </c:pt>
                  <c:pt idx="15">
                    <c:v>&lt;5</c:v>
                  </c:pt>
                  <c:pt idx="16">
                    <c:v>5-17</c:v>
                  </c:pt>
                  <c:pt idx="17">
                    <c:v>18-49</c:v>
                  </c:pt>
                  <c:pt idx="18">
                    <c:v>50-64</c:v>
                  </c:pt>
                  <c:pt idx="19">
                    <c:v>65+</c:v>
                  </c:pt>
                  <c:pt idx="20">
                    <c:v>&lt;5</c:v>
                  </c:pt>
                  <c:pt idx="21">
                    <c:v>5-17</c:v>
                  </c:pt>
                  <c:pt idx="22">
                    <c:v>18-49</c:v>
                  </c:pt>
                  <c:pt idx="23">
                    <c:v>50-64</c:v>
                  </c:pt>
                  <c:pt idx="24">
                    <c:v>65+</c:v>
                  </c:pt>
                </c:lvl>
                <c:lvl>
                  <c:pt idx="0">
                    <c:v>2010-11</c:v>
                  </c:pt>
                  <c:pt idx="5">
                    <c:v>2011-12</c:v>
                  </c:pt>
                  <c:pt idx="10">
                    <c:v>2012-13</c:v>
                  </c:pt>
                  <c:pt idx="15">
                    <c:v>2013-14</c:v>
                  </c:pt>
                  <c:pt idx="20">
                    <c:v>2014-15</c:v>
                  </c:pt>
                </c:lvl>
              </c:multiLvlStrCache>
            </c:multiLvlStrRef>
          </c:cat>
          <c:val>
            <c:numRef>
              <c:f>'Sheet5 (5)'!#REF!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67-4687-A06A-BD72C89E32E3}"/>
            </c:ext>
          </c:extLst>
        </c:ser>
        <c:ser>
          <c:idx val="1"/>
          <c:order val="1"/>
          <c:tx>
            <c:strRef>
              <c:f>'Sheet5 (5)'!#REF!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'Sheet5 (5)'!$A$3:$B$27</c:f>
              <c:multiLvlStrCache>
                <c:ptCount val="25"/>
                <c:lvl>
                  <c:pt idx="0">
                    <c:v>&lt;5</c:v>
                  </c:pt>
                  <c:pt idx="1">
                    <c:v>5-17</c:v>
                  </c:pt>
                  <c:pt idx="2">
                    <c:v>18-49</c:v>
                  </c:pt>
                  <c:pt idx="3">
                    <c:v>50-64</c:v>
                  </c:pt>
                  <c:pt idx="4">
                    <c:v>65+</c:v>
                  </c:pt>
                  <c:pt idx="5">
                    <c:v>&lt;5</c:v>
                  </c:pt>
                  <c:pt idx="6">
                    <c:v>5-17</c:v>
                  </c:pt>
                  <c:pt idx="7">
                    <c:v>18-49</c:v>
                  </c:pt>
                  <c:pt idx="8">
                    <c:v>50-64</c:v>
                  </c:pt>
                  <c:pt idx="9">
                    <c:v>65+</c:v>
                  </c:pt>
                  <c:pt idx="10">
                    <c:v>&lt;5</c:v>
                  </c:pt>
                  <c:pt idx="11">
                    <c:v>5-17</c:v>
                  </c:pt>
                  <c:pt idx="12">
                    <c:v>18-49</c:v>
                  </c:pt>
                  <c:pt idx="13">
                    <c:v>50-64</c:v>
                  </c:pt>
                  <c:pt idx="14">
                    <c:v>65+</c:v>
                  </c:pt>
                  <c:pt idx="15">
                    <c:v>&lt;5</c:v>
                  </c:pt>
                  <c:pt idx="16">
                    <c:v>5-17</c:v>
                  </c:pt>
                  <c:pt idx="17">
                    <c:v>18-49</c:v>
                  </c:pt>
                  <c:pt idx="18">
                    <c:v>50-64</c:v>
                  </c:pt>
                  <c:pt idx="19">
                    <c:v>65+</c:v>
                  </c:pt>
                  <c:pt idx="20">
                    <c:v>&lt;5</c:v>
                  </c:pt>
                  <c:pt idx="21">
                    <c:v>5-17</c:v>
                  </c:pt>
                  <c:pt idx="22">
                    <c:v>18-49</c:v>
                  </c:pt>
                  <c:pt idx="23">
                    <c:v>50-64</c:v>
                  </c:pt>
                  <c:pt idx="24">
                    <c:v>65+</c:v>
                  </c:pt>
                </c:lvl>
                <c:lvl>
                  <c:pt idx="0">
                    <c:v>2010-11</c:v>
                  </c:pt>
                  <c:pt idx="5">
                    <c:v>2011-12</c:v>
                  </c:pt>
                  <c:pt idx="10">
                    <c:v>2012-13</c:v>
                  </c:pt>
                  <c:pt idx="15">
                    <c:v>2013-14</c:v>
                  </c:pt>
                  <c:pt idx="20">
                    <c:v>2014-15</c:v>
                  </c:pt>
                </c:lvl>
              </c:multiLvlStrCache>
            </c:multiLvlStrRef>
          </c:cat>
          <c:val>
            <c:numRef>
              <c:f>'Sheet5 (5)'!#REF!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67-4687-A06A-BD72C89E32E3}"/>
            </c:ext>
          </c:extLst>
        </c:ser>
        <c:ser>
          <c:idx val="2"/>
          <c:order val="2"/>
          <c:tx>
            <c:strRef>
              <c:f>'Sheet5 (5)'!$C$2</c:f>
              <c:strCache>
                <c:ptCount val="1"/>
                <c:pt idx="0">
                  <c:v>Hospitalizations</c:v>
                </c:pt>
              </c:strCache>
            </c:strRef>
          </c:tx>
          <c:spPr>
            <a:solidFill>
              <a:srgbClr val="993300"/>
            </a:solidFill>
            <a:ln w="44450">
              <a:noFill/>
            </a:ln>
            <a:effectLst/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967-4687-A06A-BD72C89E32E3}"/>
              </c:ext>
            </c:extLst>
          </c:dPt>
          <c:cat>
            <c:multiLvlStrRef>
              <c:f>'Sheet5 (5)'!$A$3:$B$27</c:f>
              <c:multiLvlStrCache>
                <c:ptCount val="25"/>
                <c:lvl>
                  <c:pt idx="0">
                    <c:v>&lt;5</c:v>
                  </c:pt>
                  <c:pt idx="1">
                    <c:v>5-17</c:v>
                  </c:pt>
                  <c:pt idx="2">
                    <c:v>18-49</c:v>
                  </c:pt>
                  <c:pt idx="3">
                    <c:v>50-64</c:v>
                  </c:pt>
                  <c:pt idx="4">
                    <c:v>65+</c:v>
                  </c:pt>
                  <c:pt idx="5">
                    <c:v>&lt;5</c:v>
                  </c:pt>
                  <c:pt idx="6">
                    <c:v>5-17</c:v>
                  </c:pt>
                  <c:pt idx="7">
                    <c:v>18-49</c:v>
                  </c:pt>
                  <c:pt idx="8">
                    <c:v>50-64</c:v>
                  </c:pt>
                  <c:pt idx="9">
                    <c:v>65+</c:v>
                  </c:pt>
                  <c:pt idx="10">
                    <c:v>&lt;5</c:v>
                  </c:pt>
                  <c:pt idx="11">
                    <c:v>5-17</c:v>
                  </c:pt>
                  <c:pt idx="12">
                    <c:v>18-49</c:v>
                  </c:pt>
                  <c:pt idx="13">
                    <c:v>50-64</c:v>
                  </c:pt>
                  <c:pt idx="14">
                    <c:v>65+</c:v>
                  </c:pt>
                  <c:pt idx="15">
                    <c:v>&lt;5</c:v>
                  </c:pt>
                  <c:pt idx="16">
                    <c:v>5-17</c:v>
                  </c:pt>
                  <c:pt idx="17">
                    <c:v>18-49</c:v>
                  </c:pt>
                  <c:pt idx="18">
                    <c:v>50-64</c:v>
                  </c:pt>
                  <c:pt idx="19">
                    <c:v>65+</c:v>
                  </c:pt>
                  <c:pt idx="20">
                    <c:v>&lt;5</c:v>
                  </c:pt>
                  <c:pt idx="21">
                    <c:v>5-17</c:v>
                  </c:pt>
                  <c:pt idx="22">
                    <c:v>18-49</c:v>
                  </c:pt>
                  <c:pt idx="23">
                    <c:v>50-64</c:v>
                  </c:pt>
                  <c:pt idx="24">
                    <c:v>65+</c:v>
                  </c:pt>
                </c:lvl>
                <c:lvl>
                  <c:pt idx="0">
                    <c:v>2010-11</c:v>
                  </c:pt>
                  <c:pt idx="5">
                    <c:v>2011-12</c:v>
                  </c:pt>
                  <c:pt idx="10">
                    <c:v>2012-13</c:v>
                  </c:pt>
                  <c:pt idx="15">
                    <c:v>2013-14</c:v>
                  </c:pt>
                  <c:pt idx="20">
                    <c:v>2014-15</c:v>
                  </c:pt>
                </c:lvl>
              </c:multiLvlStrCache>
            </c:multiLvlStrRef>
          </c:cat>
          <c:val>
            <c:numRef>
              <c:f>'Sheet5 (5)'!$C$3:$C$27</c:f>
              <c:numCache>
                <c:formatCode>General</c:formatCode>
                <c:ptCount val="25"/>
                <c:pt idx="0">
                  <c:v>18817</c:v>
                </c:pt>
                <c:pt idx="1">
                  <c:v>11005</c:v>
                </c:pt>
                <c:pt idx="2">
                  <c:v>37180</c:v>
                </c:pt>
                <c:pt idx="3">
                  <c:v>47191</c:v>
                </c:pt>
                <c:pt idx="4">
                  <c:v>151428</c:v>
                </c:pt>
                <c:pt idx="5">
                  <c:v>6281</c:v>
                </c:pt>
                <c:pt idx="6">
                  <c:v>4006</c:v>
                </c:pt>
                <c:pt idx="7">
                  <c:v>16857</c:v>
                </c:pt>
                <c:pt idx="8">
                  <c:v>16510</c:v>
                </c:pt>
                <c:pt idx="9">
                  <c:v>77271</c:v>
                </c:pt>
                <c:pt idx="10">
                  <c:v>25951</c:v>
                </c:pt>
                <c:pt idx="11">
                  <c:v>19207</c:v>
                </c:pt>
                <c:pt idx="12">
                  <c:v>73606</c:v>
                </c:pt>
                <c:pt idx="13">
                  <c:v>85712</c:v>
                </c:pt>
                <c:pt idx="14">
                  <c:v>406126</c:v>
                </c:pt>
                <c:pt idx="15">
                  <c:v>18244</c:v>
                </c:pt>
                <c:pt idx="16">
                  <c:v>10680</c:v>
                </c:pt>
                <c:pt idx="17">
                  <c:v>77425</c:v>
                </c:pt>
                <c:pt idx="18">
                  <c:v>109017</c:v>
                </c:pt>
                <c:pt idx="19">
                  <c:v>201205</c:v>
                </c:pt>
                <c:pt idx="20">
                  <c:v>22122</c:v>
                </c:pt>
                <c:pt idx="21">
                  <c:v>18897</c:v>
                </c:pt>
                <c:pt idx="22">
                  <c:v>65561</c:v>
                </c:pt>
                <c:pt idx="23">
                  <c:v>109804</c:v>
                </c:pt>
                <c:pt idx="24">
                  <c:v>757823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67-4687-A06A-BD72C89E3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9"/>
        <c:axId val="36638080"/>
        <c:axId val="36648064"/>
      </c:barChart>
      <c:catAx>
        <c:axId val="3663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48064"/>
        <c:crosses val="autoZero"/>
        <c:auto val="1"/>
        <c:lblAlgn val="ctr"/>
        <c:lblOffset val="100"/>
        <c:noMultiLvlLbl val="0"/>
      </c:catAx>
      <c:valAx>
        <c:axId val="3664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3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2689587465689"/>
          <c:y val="0.11736585365853661"/>
          <c:w val="0.86398124661898179"/>
          <c:h val="0.64269380961526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'Sheet5 (4)'!$C$2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'Sheet5 (4)'!$A$3:$B$27</c:f>
              <c:multiLvlStrCache>
                <c:ptCount val="25"/>
                <c:lvl>
                  <c:pt idx="0">
                    <c:v>&lt;5</c:v>
                  </c:pt>
                  <c:pt idx="1">
                    <c:v>5-17</c:v>
                  </c:pt>
                  <c:pt idx="2">
                    <c:v>18-49</c:v>
                  </c:pt>
                  <c:pt idx="3">
                    <c:v>50-64</c:v>
                  </c:pt>
                  <c:pt idx="4">
                    <c:v>65+</c:v>
                  </c:pt>
                  <c:pt idx="5">
                    <c:v>&lt;5</c:v>
                  </c:pt>
                  <c:pt idx="6">
                    <c:v>5-17</c:v>
                  </c:pt>
                  <c:pt idx="7">
                    <c:v>18-49</c:v>
                  </c:pt>
                  <c:pt idx="8">
                    <c:v>50-64</c:v>
                  </c:pt>
                  <c:pt idx="9">
                    <c:v>65+</c:v>
                  </c:pt>
                  <c:pt idx="10">
                    <c:v>&lt;5</c:v>
                  </c:pt>
                  <c:pt idx="11">
                    <c:v>5-17</c:v>
                  </c:pt>
                  <c:pt idx="12">
                    <c:v>18-49</c:v>
                  </c:pt>
                  <c:pt idx="13">
                    <c:v>50-64</c:v>
                  </c:pt>
                  <c:pt idx="14">
                    <c:v>65+</c:v>
                  </c:pt>
                  <c:pt idx="15">
                    <c:v>&lt;5</c:v>
                  </c:pt>
                  <c:pt idx="16">
                    <c:v>5-17</c:v>
                  </c:pt>
                  <c:pt idx="17">
                    <c:v>18-49</c:v>
                  </c:pt>
                  <c:pt idx="18">
                    <c:v>50-64</c:v>
                  </c:pt>
                  <c:pt idx="19">
                    <c:v>65+</c:v>
                  </c:pt>
                  <c:pt idx="20">
                    <c:v>&lt;5</c:v>
                  </c:pt>
                  <c:pt idx="21">
                    <c:v>5-17</c:v>
                  </c:pt>
                  <c:pt idx="22">
                    <c:v>18-49</c:v>
                  </c:pt>
                  <c:pt idx="23">
                    <c:v>50-64</c:v>
                  </c:pt>
                  <c:pt idx="24">
                    <c:v>65+</c:v>
                  </c:pt>
                </c:lvl>
                <c:lvl>
                  <c:pt idx="0">
                    <c:v>2010-11</c:v>
                  </c:pt>
                  <c:pt idx="5">
                    <c:v>2011-12</c:v>
                  </c:pt>
                  <c:pt idx="10">
                    <c:v>2012-13</c:v>
                  </c:pt>
                  <c:pt idx="15">
                    <c:v>2013-14</c:v>
                  </c:pt>
                  <c:pt idx="20">
                    <c:v>2014-15</c:v>
                  </c:pt>
                </c:lvl>
              </c:multiLvlStrCache>
            </c:multiLvlStrRef>
          </c:cat>
          <c:val>
            <c:numRef>
              <c:f>'Sheet5 (4)'!$C$3:$C$27</c:f>
              <c:numCache>
                <c:formatCode>General</c:formatCode>
                <c:ptCount val="25"/>
                <c:pt idx="0">
                  <c:v>2699170</c:v>
                </c:pt>
                <c:pt idx="1">
                  <c:v>4013550</c:v>
                </c:pt>
                <c:pt idx="2">
                  <c:v>6623811</c:v>
                </c:pt>
                <c:pt idx="3">
                  <c:v>4450029</c:v>
                </c:pt>
                <c:pt idx="4">
                  <c:v>1665709</c:v>
                </c:pt>
                <c:pt idx="5">
                  <c:v>901005</c:v>
                </c:pt>
                <c:pt idx="6">
                  <c:v>1461068</c:v>
                </c:pt>
                <c:pt idx="7">
                  <c:v>3003161</c:v>
                </c:pt>
                <c:pt idx="8">
                  <c:v>1556882</c:v>
                </c:pt>
                <c:pt idx="9">
                  <c:v>849981</c:v>
                </c:pt>
                <c:pt idx="10">
                  <c:v>3722446</c:v>
                </c:pt>
                <c:pt idx="11">
                  <c:v>7004821</c:v>
                </c:pt>
                <c:pt idx="12">
                  <c:v>13113549</c:v>
                </c:pt>
                <c:pt idx="13">
                  <c:v>8082389</c:v>
                </c:pt>
                <c:pt idx="14">
                  <c:v>4467386</c:v>
                </c:pt>
                <c:pt idx="15">
                  <c:v>2616951</c:v>
                </c:pt>
                <c:pt idx="16">
                  <c:v>3895122</c:v>
                </c:pt>
                <c:pt idx="17">
                  <c:v>13793869</c:v>
                </c:pt>
                <c:pt idx="18">
                  <c:v>10280062</c:v>
                </c:pt>
                <c:pt idx="19">
                  <c:v>2213251</c:v>
                </c:pt>
                <c:pt idx="20">
                  <c:v>3173121</c:v>
                </c:pt>
                <c:pt idx="21">
                  <c:v>6891836</c:v>
                </c:pt>
                <c:pt idx="22">
                  <c:v>11680240</c:v>
                </c:pt>
                <c:pt idx="23">
                  <c:v>10354222</c:v>
                </c:pt>
                <c:pt idx="24">
                  <c:v>8336054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6C-41AB-8521-56D4BFAC7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7"/>
        <c:axId val="36757888"/>
        <c:axId val="36759424"/>
      </c:barChart>
      <c:catAx>
        <c:axId val="36757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759424"/>
        <c:crosses val="autoZero"/>
        <c:auto val="1"/>
        <c:lblAlgn val="ctr"/>
        <c:lblOffset val="100"/>
        <c:noMultiLvlLbl val="0"/>
      </c:catAx>
      <c:valAx>
        <c:axId val="3675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5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723455022667624E-2"/>
          <c:y val="5.8127536058212421E-2"/>
          <c:w val="0.8841083109125466"/>
          <c:h val="0.67815028776667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'Sheet5 (5)'!#REF!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'Sheet5 (5)'!$A$3:$B$27</c:f>
              <c:multiLvlStrCache>
                <c:ptCount val="25"/>
                <c:lvl>
                  <c:pt idx="0">
                    <c:v>&lt;5</c:v>
                  </c:pt>
                  <c:pt idx="1">
                    <c:v>5-17</c:v>
                  </c:pt>
                  <c:pt idx="2">
                    <c:v>18-49</c:v>
                  </c:pt>
                  <c:pt idx="3">
                    <c:v>50-64</c:v>
                  </c:pt>
                  <c:pt idx="4">
                    <c:v>65+</c:v>
                  </c:pt>
                  <c:pt idx="5">
                    <c:v>&lt;5</c:v>
                  </c:pt>
                  <c:pt idx="6">
                    <c:v>5-17</c:v>
                  </c:pt>
                  <c:pt idx="7">
                    <c:v>18-49</c:v>
                  </c:pt>
                  <c:pt idx="8">
                    <c:v>50-64</c:v>
                  </c:pt>
                  <c:pt idx="9">
                    <c:v>65+</c:v>
                  </c:pt>
                  <c:pt idx="10">
                    <c:v>&lt;5</c:v>
                  </c:pt>
                  <c:pt idx="11">
                    <c:v>5-17</c:v>
                  </c:pt>
                  <c:pt idx="12">
                    <c:v>18-49</c:v>
                  </c:pt>
                  <c:pt idx="13">
                    <c:v>50-64</c:v>
                  </c:pt>
                  <c:pt idx="14">
                    <c:v>65+</c:v>
                  </c:pt>
                  <c:pt idx="15">
                    <c:v>&lt;5</c:v>
                  </c:pt>
                  <c:pt idx="16">
                    <c:v>5-17</c:v>
                  </c:pt>
                  <c:pt idx="17">
                    <c:v>18-49</c:v>
                  </c:pt>
                  <c:pt idx="18">
                    <c:v>50-64</c:v>
                  </c:pt>
                  <c:pt idx="19">
                    <c:v>65+</c:v>
                  </c:pt>
                  <c:pt idx="20">
                    <c:v>&lt;5</c:v>
                  </c:pt>
                  <c:pt idx="21">
                    <c:v>5-17</c:v>
                  </c:pt>
                  <c:pt idx="22">
                    <c:v>18-49</c:v>
                  </c:pt>
                  <c:pt idx="23">
                    <c:v>50-64</c:v>
                  </c:pt>
                  <c:pt idx="24">
                    <c:v>65+</c:v>
                  </c:pt>
                </c:lvl>
                <c:lvl>
                  <c:pt idx="0">
                    <c:v>2010-11</c:v>
                  </c:pt>
                  <c:pt idx="5">
                    <c:v>2011-12</c:v>
                  </c:pt>
                  <c:pt idx="10">
                    <c:v>2012-13</c:v>
                  </c:pt>
                  <c:pt idx="15">
                    <c:v>2013-14</c:v>
                  </c:pt>
                  <c:pt idx="20">
                    <c:v>2014-15</c:v>
                  </c:pt>
                </c:lvl>
              </c:multiLvlStrCache>
            </c:multiLvlStrRef>
          </c:cat>
          <c:val>
            <c:numRef>
              <c:f>'Sheet5 (5)'!#REF!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67-4687-A06A-BD72C89E32E3}"/>
            </c:ext>
          </c:extLst>
        </c:ser>
        <c:ser>
          <c:idx val="1"/>
          <c:order val="1"/>
          <c:tx>
            <c:strRef>
              <c:f>'Sheet5 (5)'!#REF!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'Sheet5 (5)'!$A$3:$B$27</c:f>
              <c:multiLvlStrCache>
                <c:ptCount val="25"/>
                <c:lvl>
                  <c:pt idx="0">
                    <c:v>&lt;5</c:v>
                  </c:pt>
                  <c:pt idx="1">
                    <c:v>5-17</c:v>
                  </c:pt>
                  <c:pt idx="2">
                    <c:v>18-49</c:v>
                  </c:pt>
                  <c:pt idx="3">
                    <c:v>50-64</c:v>
                  </c:pt>
                  <c:pt idx="4">
                    <c:v>65+</c:v>
                  </c:pt>
                  <c:pt idx="5">
                    <c:v>&lt;5</c:v>
                  </c:pt>
                  <c:pt idx="6">
                    <c:v>5-17</c:v>
                  </c:pt>
                  <c:pt idx="7">
                    <c:v>18-49</c:v>
                  </c:pt>
                  <c:pt idx="8">
                    <c:v>50-64</c:v>
                  </c:pt>
                  <c:pt idx="9">
                    <c:v>65+</c:v>
                  </c:pt>
                  <c:pt idx="10">
                    <c:v>&lt;5</c:v>
                  </c:pt>
                  <c:pt idx="11">
                    <c:v>5-17</c:v>
                  </c:pt>
                  <c:pt idx="12">
                    <c:v>18-49</c:v>
                  </c:pt>
                  <c:pt idx="13">
                    <c:v>50-64</c:v>
                  </c:pt>
                  <c:pt idx="14">
                    <c:v>65+</c:v>
                  </c:pt>
                  <c:pt idx="15">
                    <c:v>&lt;5</c:v>
                  </c:pt>
                  <c:pt idx="16">
                    <c:v>5-17</c:v>
                  </c:pt>
                  <c:pt idx="17">
                    <c:v>18-49</c:v>
                  </c:pt>
                  <c:pt idx="18">
                    <c:v>50-64</c:v>
                  </c:pt>
                  <c:pt idx="19">
                    <c:v>65+</c:v>
                  </c:pt>
                  <c:pt idx="20">
                    <c:v>&lt;5</c:v>
                  </c:pt>
                  <c:pt idx="21">
                    <c:v>5-17</c:v>
                  </c:pt>
                  <c:pt idx="22">
                    <c:v>18-49</c:v>
                  </c:pt>
                  <c:pt idx="23">
                    <c:v>50-64</c:v>
                  </c:pt>
                  <c:pt idx="24">
                    <c:v>65+</c:v>
                  </c:pt>
                </c:lvl>
                <c:lvl>
                  <c:pt idx="0">
                    <c:v>2010-11</c:v>
                  </c:pt>
                  <c:pt idx="5">
                    <c:v>2011-12</c:v>
                  </c:pt>
                  <c:pt idx="10">
                    <c:v>2012-13</c:v>
                  </c:pt>
                  <c:pt idx="15">
                    <c:v>2013-14</c:v>
                  </c:pt>
                  <c:pt idx="20">
                    <c:v>2014-15</c:v>
                  </c:pt>
                </c:lvl>
              </c:multiLvlStrCache>
            </c:multiLvlStrRef>
          </c:cat>
          <c:val>
            <c:numRef>
              <c:f>'Sheet5 (5)'!#REF!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67-4687-A06A-BD72C89E32E3}"/>
            </c:ext>
          </c:extLst>
        </c:ser>
        <c:ser>
          <c:idx val="2"/>
          <c:order val="2"/>
          <c:tx>
            <c:strRef>
              <c:f>'Sheet5 (5)'!$C$2</c:f>
              <c:strCache>
                <c:ptCount val="1"/>
                <c:pt idx="0">
                  <c:v>Hospitalizations</c:v>
                </c:pt>
              </c:strCache>
            </c:strRef>
          </c:tx>
          <c:spPr>
            <a:solidFill>
              <a:srgbClr val="993300"/>
            </a:solidFill>
            <a:ln w="44450">
              <a:noFill/>
            </a:ln>
            <a:effectLst/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967-4687-A06A-BD72C89E32E3}"/>
              </c:ext>
            </c:extLst>
          </c:dPt>
          <c:cat>
            <c:multiLvlStrRef>
              <c:f>'Sheet5 (5)'!$A$3:$B$27</c:f>
              <c:multiLvlStrCache>
                <c:ptCount val="25"/>
                <c:lvl>
                  <c:pt idx="0">
                    <c:v>&lt;5</c:v>
                  </c:pt>
                  <c:pt idx="1">
                    <c:v>5-17</c:v>
                  </c:pt>
                  <c:pt idx="2">
                    <c:v>18-49</c:v>
                  </c:pt>
                  <c:pt idx="3">
                    <c:v>50-64</c:v>
                  </c:pt>
                  <c:pt idx="4">
                    <c:v>65+</c:v>
                  </c:pt>
                  <c:pt idx="5">
                    <c:v>&lt;5</c:v>
                  </c:pt>
                  <c:pt idx="6">
                    <c:v>5-17</c:v>
                  </c:pt>
                  <c:pt idx="7">
                    <c:v>18-49</c:v>
                  </c:pt>
                  <c:pt idx="8">
                    <c:v>50-64</c:v>
                  </c:pt>
                  <c:pt idx="9">
                    <c:v>65+</c:v>
                  </c:pt>
                  <c:pt idx="10">
                    <c:v>&lt;5</c:v>
                  </c:pt>
                  <c:pt idx="11">
                    <c:v>5-17</c:v>
                  </c:pt>
                  <c:pt idx="12">
                    <c:v>18-49</c:v>
                  </c:pt>
                  <c:pt idx="13">
                    <c:v>50-64</c:v>
                  </c:pt>
                  <c:pt idx="14">
                    <c:v>65+</c:v>
                  </c:pt>
                  <c:pt idx="15">
                    <c:v>&lt;5</c:v>
                  </c:pt>
                  <c:pt idx="16">
                    <c:v>5-17</c:v>
                  </c:pt>
                  <c:pt idx="17">
                    <c:v>18-49</c:v>
                  </c:pt>
                  <c:pt idx="18">
                    <c:v>50-64</c:v>
                  </c:pt>
                  <c:pt idx="19">
                    <c:v>65+</c:v>
                  </c:pt>
                  <c:pt idx="20">
                    <c:v>&lt;5</c:v>
                  </c:pt>
                  <c:pt idx="21">
                    <c:v>5-17</c:v>
                  </c:pt>
                  <c:pt idx="22">
                    <c:v>18-49</c:v>
                  </c:pt>
                  <c:pt idx="23">
                    <c:v>50-64</c:v>
                  </c:pt>
                  <c:pt idx="24">
                    <c:v>65+</c:v>
                  </c:pt>
                </c:lvl>
                <c:lvl>
                  <c:pt idx="0">
                    <c:v>2010-11</c:v>
                  </c:pt>
                  <c:pt idx="5">
                    <c:v>2011-12</c:v>
                  </c:pt>
                  <c:pt idx="10">
                    <c:v>2012-13</c:v>
                  </c:pt>
                  <c:pt idx="15">
                    <c:v>2013-14</c:v>
                  </c:pt>
                  <c:pt idx="20">
                    <c:v>2014-15</c:v>
                  </c:pt>
                </c:lvl>
              </c:multiLvlStrCache>
            </c:multiLvlStrRef>
          </c:cat>
          <c:val>
            <c:numRef>
              <c:f>'Sheet5 (5)'!$C$3:$C$27</c:f>
              <c:numCache>
                <c:formatCode>General</c:formatCode>
                <c:ptCount val="25"/>
                <c:pt idx="0">
                  <c:v>18817</c:v>
                </c:pt>
                <c:pt idx="1">
                  <c:v>11005</c:v>
                </c:pt>
                <c:pt idx="2">
                  <c:v>37180</c:v>
                </c:pt>
                <c:pt idx="3">
                  <c:v>47191</c:v>
                </c:pt>
                <c:pt idx="4">
                  <c:v>151428</c:v>
                </c:pt>
                <c:pt idx="5">
                  <c:v>6281</c:v>
                </c:pt>
                <c:pt idx="6">
                  <c:v>4006</c:v>
                </c:pt>
                <c:pt idx="7">
                  <c:v>16857</c:v>
                </c:pt>
                <c:pt idx="8">
                  <c:v>16510</c:v>
                </c:pt>
                <c:pt idx="9">
                  <c:v>77271</c:v>
                </c:pt>
                <c:pt idx="10">
                  <c:v>25951</c:v>
                </c:pt>
                <c:pt idx="11">
                  <c:v>19207</c:v>
                </c:pt>
                <c:pt idx="12">
                  <c:v>73606</c:v>
                </c:pt>
                <c:pt idx="13">
                  <c:v>85712</c:v>
                </c:pt>
                <c:pt idx="14">
                  <c:v>406126</c:v>
                </c:pt>
                <c:pt idx="15">
                  <c:v>18244</c:v>
                </c:pt>
                <c:pt idx="16">
                  <c:v>10680</c:v>
                </c:pt>
                <c:pt idx="17">
                  <c:v>77425</c:v>
                </c:pt>
                <c:pt idx="18">
                  <c:v>109017</c:v>
                </c:pt>
                <c:pt idx="19">
                  <c:v>201205</c:v>
                </c:pt>
                <c:pt idx="20">
                  <c:v>22122</c:v>
                </c:pt>
                <c:pt idx="21">
                  <c:v>18897</c:v>
                </c:pt>
                <c:pt idx="22">
                  <c:v>65561</c:v>
                </c:pt>
                <c:pt idx="23">
                  <c:v>109804</c:v>
                </c:pt>
                <c:pt idx="24">
                  <c:v>757823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67-4687-A06A-BD72C89E3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9"/>
        <c:axId val="36938112"/>
        <c:axId val="36939648"/>
      </c:barChart>
      <c:catAx>
        <c:axId val="369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9648"/>
        <c:crosses val="autoZero"/>
        <c:auto val="1"/>
        <c:lblAlgn val="ctr"/>
        <c:lblOffset val="100"/>
        <c:noMultiLvlLbl val="0"/>
      </c:catAx>
      <c:valAx>
        <c:axId val="369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3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Estimated Proportion (in Percent) of Deaths Averted by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Influenza Vaccination, </a:t>
            </a:r>
            <a:r>
              <a:rPr lang="en-US" dirty="0" smtClean="0"/>
              <a:t>US, </a:t>
            </a:r>
            <a:r>
              <a:rPr lang="en-US" dirty="0"/>
              <a:t>2005-13 Seasons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'[Foppa Death Data.xlsx]Sheet1'!$B$14</c:f>
              <c:strCache>
                <c:ptCount val="1"/>
                <c:pt idx="0">
                  <c:v>6mo-4yr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'[Foppa Death Data.xlsx]Sheet1'!$A$15:$A$24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All Seasons</c:v>
                </c:pt>
              </c:strCache>
            </c:strRef>
          </c:cat>
          <c:val>
            <c:numRef>
              <c:f>'[Foppa Death Data.xlsx]Sheet1'!$B$15:$B$24</c:f>
              <c:numCache>
                <c:formatCode>General</c:formatCode>
                <c:ptCount val="10"/>
                <c:pt idx="0">
                  <c:v>15.2</c:v>
                </c:pt>
                <c:pt idx="1">
                  <c:v>20.3</c:v>
                </c:pt>
                <c:pt idx="2">
                  <c:v>17.399999999999999</c:v>
                </c:pt>
                <c:pt idx="3">
                  <c:v>27.5</c:v>
                </c:pt>
                <c:pt idx="4">
                  <c:v>6.9</c:v>
                </c:pt>
                <c:pt idx="5">
                  <c:v>36.4</c:v>
                </c:pt>
                <c:pt idx="6">
                  <c:v>29.6</c:v>
                </c:pt>
                <c:pt idx="7">
                  <c:v>31.3</c:v>
                </c:pt>
                <c:pt idx="8">
                  <c:v>26.2</c:v>
                </c:pt>
                <c:pt idx="9">
                  <c:v>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F1-4448-9FFC-3433B1BEC130}"/>
            </c:ext>
          </c:extLst>
        </c:ser>
        <c:ser>
          <c:idx val="1"/>
          <c:order val="1"/>
          <c:tx>
            <c:strRef>
              <c:f>'[Foppa Death Data.xlsx]Sheet1'!$C$14</c:f>
              <c:strCache>
                <c:ptCount val="1"/>
                <c:pt idx="0">
                  <c:v>5-19yr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'[Foppa Death Data.xlsx]Sheet1'!$A$15:$A$24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All Seasons</c:v>
                </c:pt>
              </c:strCache>
            </c:strRef>
          </c:cat>
          <c:val>
            <c:numRef>
              <c:f>'[Foppa Death Data.xlsx]Sheet1'!$C$15:$C$24</c:f>
              <c:numCache>
                <c:formatCode>General</c:formatCode>
                <c:ptCount val="10"/>
                <c:pt idx="0">
                  <c:v>6.5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15.3</c:v>
                </c:pt>
                <c:pt idx="4">
                  <c:v>4.8</c:v>
                </c:pt>
                <c:pt idx="5">
                  <c:v>21.8</c:v>
                </c:pt>
                <c:pt idx="6">
                  <c:v>19.600000000000001</c:v>
                </c:pt>
                <c:pt idx="7">
                  <c:v>17.5</c:v>
                </c:pt>
                <c:pt idx="8">
                  <c:v>21.6</c:v>
                </c:pt>
                <c:pt idx="9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F1-4448-9FFC-3433B1BEC130}"/>
            </c:ext>
          </c:extLst>
        </c:ser>
        <c:ser>
          <c:idx val="2"/>
          <c:order val="2"/>
          <c:tx>
            <c:strRef>
              <c:f>'[Foppa Death Data.xlsx]Sheet1'!$D$14</c:f>
              <c:strCache>
                <c:ptCount val="1"/>
                <c:pt idx="0">
                  <c:v>20-64yr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'[Foppa Death Data.xlsx]Sheet1'!$A$15:$A$24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All Seasons</c:v>
                </c:pt>
              </c:strCache>
            </c:strRef>
          </c:cat>
          <c:val>
            <c:numRef>
              <c:f>'[Foppa Death Data.xlsx]Sheet1'!$D$15:$D$24</c:f>
              <c:numCache>
                <c:formatCode>General</c:formatCode>
                <c:ptCount val="10"/>
                <c:pt idx="0">
                  <c:v>8.8000000000000007</c:v>
                </c:pt>
                <c:pt idx="1">
                  <c:v>11.1</c:v>
                </c:pt>
                <c:pt idx="2">
                  <c:v>10.9</c:v>
                </c:pt>
                <c:pt idx="3">
                  <c:v>15.8</c:v>
                </c:pt>
                <c:pt idx="4">
                  <c:v>2.8</c:v>
                </c:pt>
                <c:pt idx="5">
                  <c:v>15</c:v>
                </c:pt>
                <c:pt idx="6">
                  <c:v>14.7</c:v>
                </c:pt>
                <c:pt idx="7">
                  <c:v>17.2</c:v>
                </c:pt>
                <c:pt idx="8">
                  <c:v>17.899999999999999</c:v>
                </c:pt>
                <c:pt idx="9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F1-4448-9FFC-3433B1BEC130}"/>
            </c:ext>
          </c:extLst>
        </c:ser>
        <c:ser>
          <c:idx val="3"/>
          <c:order val="3"/>
          <c:tx>
            <c:strRef>
              <c:f>'[Foppa Death Data.xlsx]Sheet1'!$E$14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'[Foppa Death Data.xlsx]Sheet1'!$A$15:$A$24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All Seasons</c:v>
                </c:pt>
              </c:strCache>
            </c:strRef>
          </c:cat>
          <c:val>
            <c:numRef>
              <c:f>'[Foppa Death Data.xlsx]Sheet1'!$E$15:$E$24</c:f>
              <c:numCache>
                <c:formatCode>General</c:formatCode>
                <c:ptCount val="10"/>
                <c:pt idx="0">
                  <c:v>18.899999999999999</c:v>
                </c:pt>
                <c:pt idx="1">
                  <c:v>21.1</c:v>
                </c:pt>
                <c:pt idx="2">
                  <c:v>19.600000000000001</c:v>
                </c:pt>
                <c:pt idx="3">
                  <c:v>26.3</c:v>
                </c:pt>
                <c:pt idx="4">
                  <c:v>1.1000000000000001</c:v>
                </c:pt>
                <c:pt idx="5">
                  <c:v>26.5</c:v>
                </c:pt>
                <c:pt idx="6">
                  <c:v>32</c:v>
                </c:pt>
                <c:pt idx="7">
                  <c:v>21</c:v>
                </c:pt>
                <c:pt idx="8">
                  <c:v>28</c:v>
                </c:pt>
                <c:pt idx="9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F1-4448-9FFC-3433B1BEC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65952"/>
        <c:axId val="37567488"/>
      </c:barChart>
      <c:catAx>
        <c:axId val="375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7488"/>
        <c:crosses val="autoZero"/>
        <c:auto val="1"/>
        <c:lblAlgn val="ctr"/>
        <c:lblOffset val="100"/>
        <c:noMultiLvlLbl val="0"/>
      </c:catAx>
      <c:valAx>
        <c:axId val="3756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en-US"/>
              <a:t>Older Population by Age: 1900-2050 - Percent 60+, Percent 65+, and 85+</a:t>
            </a:r>
          </a:p>
        </c:rich>
      </c:tx>
      <c:layout>
        <c:manualLayout>
          <c:xMode val="edge"/>
          <c:yMode val="edge"/>
          <c:x val="8.4713468392421665E-2"/>
          <c:y val="4.65039180229053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630250839043551E-2"/>
          <c:y val="0.19722246743063937"/>
          <c:w val="0.92715547549853272"/>
          <c:h val="0.64074153738029316"/>
        </c:manualLayout>
      </c:layout>
      <c:lineChart>
        <c:grouping val="standard"/>
        <c:varyColors val="0"/>
        <c:ser>
          <c:idx val="1"/>
          <c:order val="0"/>
          <c:tx>
            <c:v> % 65+</c:v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Lit>
              <c:formatCode>General</c:formatCode>
              <c:ptCount val="16"/>
              <c:pt idx="0">
                <c:v>1900</c:v>
              </c:pt>
              <c:pt idx="1">
                <c:v>1910</c:v>
              </c:pt>
              <c:pt idx="2">
                <c:v>1920</c:v>
              </c:pt>
              <c:pt idx="3">
                <c:v>1930</c:v>
              </c:pt>
              <c:pt idx="4">
                <c:v>1940</c:v>
              </c:pt>
              <c:pt idx="5">
                <c:v>1950</c:v>
              </c:pt>
              <c:pt idx="6">
                <c:v>1960</c:v>
              </c:pt>
              <c:pt idx="7">
                <c:v>1970</c:v>
              </c:pt>
              <c:pt idx="8">
                <c:v>1980</c:v>
              </c:pt>
              <c:pt idx="9">
                <c:v>1990</c:v>
              </c:pt>
              <c:pt idx="10">
                <c:v>2000</c:v>
              </c:pt>
              <c:pt idx="11">
                <c:v>2010</c:v>
              </c:pt>
              <c:pt idx="12">
                <c:v>2020</c:v>
              </c:pt>
              <c:pt idx="13">
                <c:v>2030</c:v>
              </c:pt>
              <c:pt idx="14">
                <c:v>2040</c:v>
              </c:pt>
              <c:pt idx="15">
                <c:v>2050</c:v>
              </c:pt>
            </c:numLit>
          </c:cat>
          <c:val>
            <c:numLit>
              <c:formatCode>General</c:formatCode>
              <c:ptCount val="16"/>
              <c:pt idx="0">
                <c:v>4.0528982169879595E-2</c:v>
              </c:pt>
              <c:pt idx="1">
                <c:v>4.2936980820249639E-2</c:v>
              </c:pt>
              <c:pt idx="2">
                <c:v>4.6664963911040476E-2</c:v>
              </c:pt>
              <c:pt idx="3">
                <c:v>5.4033801669721035E-2</c:v>
              </c:pt>
              <c:pt idx="4">
                <c:v>6.8497520297108663E-2</c:v>
              </c:pt>
              <c:pt idx="5">
                <c:v>8.1415024851191467E-2</c:v>
              </c:pt>
              <c:pt idx="6">
                <c:v>9.2347328563541761E-2</c:v>
              </c:pt>
              <c:pt idx="7">
                <c:v>9.8277439474279638E-2</c:v>
              </c:pt>
              <c:pt idx="8">
                <c:v>0.11278062733396307</c:v>
              </c:pt>
              <c:pt idx="9">
                <c:v>0.12496079771621567</c:v>
              </c:pt>
              <c:pt idx="10">
                <c:v>0.12433995920716931</c:v>
              </c:pt>
              <c:pt idx="11">
                <c:v>0.1296735034635258</c:v>
              </c:pt>
              <c:pt idx="12">
                <c:v>0.16053628286958788</c:v>
              </c:pt>
              <c:pt idx="13">
                <c:v>0.19302069054146676</c:v>
              </c:pt>
              <c:pt idx="14">
                <c:v>0.20026623608731559</c:v>
              </c:pt>
              <c:pt idx="15">
                <c:v>0.2016992779207763</c:v>
              </c:pt>
            </c:numLit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B68-49DD-9921-C12B3C068A1C}"/>
            </c:ext>
          </c:extLst>
        </c:ser>
        <c:ser>
          <c:idx val="2"/>
          <c:order val="1"/>
          <c:tx>
            <c:v>% 85+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cat>
            <c:numLit>
              <c:formatCode>General</c:formatCode>
              <c:ptCount val="16"/>
              <c:pt idx="0">
                <c:v>1900</c:v>
              </c:pt>
              <c:pt idx="1">
                <c:v>1910</c:v>
              </c:pt>
              <c:pt idx="2">
                <c:v>1920</c:v>
              </c:pt>
              <c:pt idx="3">
                <c:v>1930</c:v>
              </c:pt>
              <c:pt idx="4">
                <c:v>1940</c:v>
              </c:pt>
              <c:pt idx="5">
                <c:v>1950</c:v>
              </c:pt>
              <c:pt idx="6">
                <c:v>1960</c:v>
              </c:pt>
              <c:pt idx="7">
                <c:v>1970</c:v>
              </c:pt>
              <c:pt idx="8">
                <c:v>1980</c:v>
              </c:pt>
              <c:pt idx="9">
                <c:v>1990</c:v>
              </c:pt>
              <c:pt idx="10">
                <c:v>2000</c:v>
              </c:pt>
              <c:pt idx="11">
                <c:v>2010</c:v>
              </c:pt>
              <c:pt idx="12">
                <c:v>2020</c:v>
              </c:pt>
              <c:pt idx="13">
                <c:v>2030</c:v>
              </c:pt>
              <c:pt idx="14">
                <c:v>2040</c:v>
              </c:pt>
              <c:pt idx="15">
                <c:v>2050</c:v>
              </c:pt>
            </c:numLit>
          </c:cat>
          <c:val>
            <c:numLit>
              <c:formatCode>General</c:formatCode>
              <c:ptCount val="16"/>
              <c:pt idx="0">
                <c:v>1.6053687742614647E-3</c:v>
              </c:pt>
              <c:pt idx="1">
                <c:v>1.815770016961684E-3</c:v>
              </c:pt>
              <c:pt idx="2">
                <c:v>1.9865482305531116E-3</c:v>
              </c:pt>
              <c:pt idx="3">
                <c:v>2.2154347383424966E-3</c:v>
              </c:pt>
              <c:pt idx="4">
                <c:v>2.7721027728622532E-3</c:v>
              </c:pt>
              <c:pt idx="5">
                <c:v>3.8288751600894511E-3</c:v>
              </c:pt>
              <c:pt idx="6">
                <c:v>5.1805959079426513E-3</c:v>
              </c:pt>
              <c:pt idx="7">
                <c:v>6.9305761871501512E-3</c:v>
              </c:pt>
              <c:pt idx="8">
                <c:v>9.8876166429775845E-3</c:v>
              </c:pt>
              <c:pt idx="9">
                <c:v>1.2146676852559206E-2</c:v>
              </c:pt>
              <c:pt idx="10">
                <c:v>1.5066341650617222E-2</c:v>
              </c:pt>
              <c:pt idx="11">
                <c:v>1.8537679743934398E-2</c:v>
              </c:pt>
              <c:pt idx="12">
                <c:v>1.9324110174083958E-2</c:v>
              </c:pt>
              <c:pt idx="13">
                <c:v>2.3416081220013707E-2</c:v>
              </c:pt>
              <c:pt idx="14">
                <c:v>3.5000184886171744E-2</c:v>
              </c:pt>
              <c:pt idx="15">
                <c:v>4.3374866176169105E-2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68-49DD-9921-C12B3C068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16192"/>
        <c:axId val="116218112"/>
      </c:lineChart>
      <c:catAx>
        <c:axId val="11621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16218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62181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1621619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135809416619773"/>
          <c:y val="0.22999221418525215"/>
          <c:w val="0.25357310369179165"/>
          <c:h val="5.00000621655142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3E3E3"/>
    </a:solidFill>
    <a:ln w="3175">
      <a:solidFill>
        <a:srgbClr val="000000"/>
      </a:solidFill>
      <a:prstDash val="solid"/>
    </a:ln>
  </c:spPr>
  <c:txPr>
    <a:bodyPr/>
    <a:lstStyle/>
    <a:p>
      <a:pPr>
        <a:defRPr sz="16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5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1E6C7-E7D8-4AD1-ACB2-594E0895C5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9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47839" y="6025339"/>
            <a:ext cx="7396162" cy="870762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025339"/>
            <a:ext cx="1747838" cy="87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25339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747838" y="6025338"/>
            <a:ext cx="1" cy="870763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866668" y="6145269"/>
            <a:ext cx="5831114" cy="59279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6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MA-Templat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58" y="304139"/>
            <a:ext cx="7004654" cy="12135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158" y="1600200"/>
            <a:ext cx="4038600" cy="4441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41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MA-Templat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58" y="377004"/>
            <a:ext cx="5833905" cy="10417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96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5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45" y="1948275"/>
            <a:ext cx="2196198" cy="15737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5463" y="610438"/>
            <a:ext cx="536381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5463" y="4725238"/>
            <a:ext cx="5363816" cy="1336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0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A-Template_V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44850" y="784225"/>
            <a:ext cx="5278438" cy="51784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1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17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5278"/>
          <a:stretch/>
        </p:blipFill>
        <p:spPr>
          <a:xfrm>
            <a:off x="8071649" y="143460"/>
            <a:ext cx="968217" cy="10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17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153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337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3044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990278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39902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_Influe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-13648" y="-14387"/>
            <a:ext cx="9157648" cy="926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001"/>
            <a:ext cx="8229600" cy="556800"/>
          </a:xfrm>
          <a:prstGeom prst="rect">
            <a:avLst/>
          </a:prstGeom>
        </p:spPr>
        <p:txBody>
          <a:bodyPr lIns="91416" tIns="45708" rIns="91416" bIns="45708" anchor="b" anchorCtr="0"/>
          <a:lstStyle>
            <a:lvl1pPr algn="l">
              <a:lnSpc>
                <a:spcPts val="3000"/>
              </a:lnSpc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ID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19804"/>
            <a:ext cx="9144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945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MA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1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7838" y="6025339"/>
            <a:ext cx="7396163" cy="832661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25338"/>
            <a:ext cx="9144000" cy="1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7838" y="6025338"/>
            <a:ext cx="0" cy="8326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  <p:sldLayoutId id="2147483690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158" y="1871944"/>
            <a:ext cx="2311735" cy="2572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5228" y="882983"/>
            <a:ext cx="5551572" cy="512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71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537D21-0E74-1545-B378-F8C1BC0258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300" kern="1200" baseline="0">
          <a:solidFill>
            <a:srgbClr val="98002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7046" y="1567131"/>
            <a:ext cx="8921703" cy="4175613"/>
          </a:xfrm>
        </p:spPr>
        <p:txBody>
          <a:bodyPr/>
          <a:lstStyle/>
          <a:p>
            <a:r>
              <a:rPr lang="en-US" sz="2450" b="1" dirty="0" smtClean="0"/>
              <a:t>Thank you for joining the American College of Physicians’ Quality Connect Adult Immunization Learning </a:t>
            </a:r>
            <a:r>
              <a:rPr lang="en-US" sz="2450" b="1" dirty="0"/>
              <a:t>Series </a:t>
            </a:r>
            <a:r>
              <a:rPr lang="en-US" sz="2450" b="1" dirty="0" smtClean="0"/>
              <a:t>Webinar!</a:t>
            </a:r>
          </a:p>
          <a:p>
            <a:r>
              <a:rPr lang="en-US" sz="2450" dirty="0"/>
              <a:t>We will start in a few minutes.</a:t>
            </a:r>
          </a:p>
          <a:p>
            <a:r>
              <a:rPr lang="en-US" sz="2450" dirty="0"/>
              <a:t>Today’s webinar is focused on </a:t>
            </a:r>
            <a:r>
              <a:rPr lang="en-US" sz="2450" dirty="0" smtClean="0"/>
              <a:t>influenza, vaccinating patients 65+, and clarification on the LAIV change. </a:t>
            </a:r>
            <a:endParaRPr lang="en-US" sz="2450" dirty="0"/>
          </a:p>
          <a:p>
            <a:r>
              <a:rPr lang="en-US" sz="2450" dirty="0"/>
              <a:t>P</a:t>
            </a:r>
            <a:r>
              <a:rPr lang="en-US" sz="2450" dirty="0" smtClean="0"/>
              <a:t>lease keep your phone on </a:t>
            </a:r>
            <a:r>
              <a:rPr lang="en-US" sz="2450" u="sng" dirty="0" smtClean="0"/>
              <a:t>mute</a:t>
            </a:r>
            <a:r>
              <a:rPr lang="en-US" sz="2450" dirty="0" smtClean="0"/>
              <a:t>, when not asking questions, we </a:t>
            </a:r>
            <a:r>
              <a:rPr lang="en-US" sz="2450" dirty="0"/>
              <a:t>are recording this </a:t>
            </a:r>
            <a:r>
              <a:rPr lang="en-US" sz="2450" dirty="0" smtClean="0"/>
              <a:t>webinar</a:t>
            </a:r>
            <a:r>
              <a:rPr lang="en-US" sz="2450" dirty="0"/>
              <a:t>.</a:t>
            </a:r>
            <a:endParaRPr lang="en-US" sz="2450" dirty="0" smtClean="0"/>
          </a:p>
          <a:p>
            <a:r>
              <a:rPr lang="en-US" sz="2450" dirty="0" smtClean="0"/>
              <a:t>Feel free to ask questions in the </a:t>
            </a:r>
            <a:r>
              <a:rPr lang="en-US" sz="2450" u="sng" dirty="0" smtClean="0"/>
              <a:t>chat feature </a:t>
            </a:r>
            <a:r>
              <a:rPr lang="en-US" sz="2450" dirty="0" smtClean="0"/>
              <a:t>of WebEx.</a:t>
            </a:r>
          </a:p>
          <a:p>
            <a:r>
              <a:rPr lang="en-US" sz="2450" dirty="0" smtClean="0"/>
              <a:t>ACP will share the slides and recorded webinar on MedConcert. </a:t>
            </a:r>
          </a:p>
        </p:txBody>
      </p:sp>
    </p:spTree>
    <p:extLst>
      <p:ext uri="{BB962C8B-B14F-4D97-AF65-F5344CB8AC3E}">
        <p14:creationId xmlns:p14="http://schemas.microsoft.com/office/powerpoint/2010/main" val="13061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Annual Influenza Impact Varies by Season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1939687"/>
              </p:ext>
            </p:extLst>
          </p:nvPr>
        </p:nvGraphicFramePr>
        <p:xfrm>
          <a:off x="606425" y="1589088"/>
          <a:ext cx="8158163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65800"/>
            <a:ext cx="902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Reed et al.  PLOS One 10(3):e0118369			                     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http://www.cdc.gov/flu/about/disease/2014-15.htm 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459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Annual Influenza Impact Varies by Age Group</a:t>
            </a:r>
            <a:endParaRPr lang="en-US" sz="300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11143" y="1219200"/>
            <a:ext cx="6547080" cy="4545980"/>
            <a:chOff x="158520" y="685800"/>
            <a:chExt cx="6547080" cy="4178701"/>
          </a:xfrm>
        </p:grpSpPr>
        <p:grpSp>
          <p:nvGrpSpPr>
            <p:cNvPr id="5" name="Group 4"/>
            <p:cNvGrpSpPr/>
            <p:nvPr/>
          </p:nvGrpSpPr>
          <p:grpSpPr>
            <a:xfrm>
              <a:off x="466725" y="685800"/>
              <a:ext cx="6238875" cy="4178701"/>
              <a:chOff x="123825" y="685800"/>
              <a:chExt cx="6238875" cy="41787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3825" y="685800"/>
                <a:ext cx="6238875" cy="4178701"/>
                <a:chOff x="123825" y="685800"/>
                <a:chExt cx="6238875" cy="4178701"/>
              </a:xfrm>
            </p:grpSpPr>
            <p:graphicFrame>
              <p:nvGraphicFramePr>
                <p:cNvPr id="14" name="Chart 1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913293024"/>
                    </p:ext>
                  </p:extLst>
                </p:nvPr>
              </p:nvGraphicFramePr>
              <p:xfrm>
                <a:off x="123825" y="685800"/>
                <a:ext cx="6238875" cy="22764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aphicFrame>
              <p:nvGraphicFramePr>
                <p:cNvPr id="15" name="Chart 1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840455351"/>
                    </p:ext>
                  </p:extLst>
                </p:nvPr>
              </p:nvGraphicFramePr>
              <p:xfrm>
                <a:off x="285750" y="2461165"/>
                <a:ext cx="6076950" cy="240333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93357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00037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06717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143500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1982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82867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977903" y="901242"/>
                <a:ext cx="702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2010-11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82802" y="901242"/>
                <a:ext cx="702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2011-12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87701" y="901242"/>
                <a:ext cx="702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2012-13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92600" y="901242"/>
                <a:ext cx="702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2013-14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97499" y="901242"/>
                <a:ext cx="702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2014-15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16200000">
              <a:off x="-2582" y="1464835"/>
              <a:ext cx="660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Cases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416931" y="3236000"/>
              <a:ext cx="1537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Hospitalizations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380" y="5790059"/>
            <a:ext cx="272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Reed et al.  PLOS One 10(3):e0118369</a:t>
            </a:r>
            <a:endParaRPr lang="en-U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958019" y="5803648"/>
            <a:ext cx="307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</a:rPr>
              <a:t>Foppa et al. Vaccine 33 (2015) 3003–3009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096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6781" y="749301"/>
            <a:ext cx="8714020" cy="5706348"/>
            <a:chOff x="170085" y="685800"/>
            <a:chExt cx="6535515" cy="4279761"/>
          </a:xfrm>
        </p:grpSpPr>
        <p:grpSp>
          <p:nvGrpSpPr>
            <p:cNvPr id="23" name="Group 22"/>
            <p:cNvGrpSpPr/>
            <p:nvPr/>
          </p:nvGrpSpPr>
          <p:grpSpPr>
            <a:xfrm>
              <a:off x="466725" y="685800"/>
              <a:ext cx="6238875" cy="4279761"/>
              <a:chOff x="123825" y="685800"/>
              <a:chExt cx="6238875" cy="427976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23825" y="685800"/>
                <a:ext cx="6238875" cy="4279761"/>
                <a:chOff x="123825" y="685800"/>
                <a:chExt cx="6238875" cy="4279761"/>
              </a:xfrm>
            </p:grpSpPr>
            <p:graphicFrame>
              <p:nvGraphicFramePr>
                <p:cNvPr id="3" name="Chart 2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123825" y="685800"/>
                <a:ext cx="6238875" cy="22764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aphicFrame>
              <p:nvGraphicFramePr>
                <p:cNvPr id="4" name="Chart 3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285750" y="2562225"/>
                <a:ext cx="6076950" cy="240333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9" name="Straight Connector 8"/>
                <p:cNvCxnSpPr/>
                <p:nvPr/>
              </p:nvCxnSpPr>
              <p:spPr>
                <a:xfrm>
                  <a:off x="193357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00037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6717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143500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21982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828675" y="947737"/>
                  <a:ext cx="0" cy="3381375"/>
                </a:xfrm>
                <a:prstGeom prst="line">
                  <a:avLst/>
                </a:prstGeom>
                <a:ln w="158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977903" y="901242"/>
                <a:ext cx="6542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2010-11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82802" y="901242"/>
                <a:ext cx="6542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2011-12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87701" y="901242"/>
                <a:ext cx="6542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2012-13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292600" y="901242"/>
                <a:ext cx="6542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2013-14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397499" y="901242"/>
                <a:ext cx="6542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2014-15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16200000">
              <a:off x="22906" y="1476400"/>
              <a:ext cx="609782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</a:rPr>
                <a:t>Cases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375365" y="3247565"/>
              <a:ext cx="145434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</a:rPr>
                <a:t>Hospitalizations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 flipH="1">
            <a:off x="3434315" y="6614623"/>
            <a:ext cx="550648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Reed et al.  PLOS One 10(3):</a:t>
            </a:r>
            <a:r>
              <a:rPr lang="en-US" sz="1067" dirty="0" smtClean="0">
                <a:solidFill>
                  <a:srgbClr val="000000"/>
                </a:solidFill>
                <a:latin typeface="Calibri" panose="020F0502020204030204" pitchFamily="34" charset="0"/>
              </a:rPr>
              <a:t>e0118369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067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http://www.cdc.gov/flu/about/disease/2014-15.htm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6800" y="1036557"/>
            <a:ext cx="1512000" cy="5491444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1436" y="3158423"/>
            <a:ext cx="4024168" cy="954300"/>
          </a:xfrm>
          <a:prstGeom prst="rect">
            <a:avLst/>
          </a:prstGeom>
          <a:solidFill>
            <a:srgbClr val="FFFFFF"/>
          </a:solidFill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000000"/>
                </a:solidFill>
                <a:latin typeface="Calibri" panose="020F0502020204030204" pitchFamily="34" charset="0"/>
              </a:rPr>
              <a:t>2014-15 H3N2 Drift Season:</a:t>
            </a:r>
          </a:p>
          <a:p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     974,206 Hospitalizations</a:t>
            </a:r>
          </a:p>
          <a:p>
            <a:r>
              <a:rPr 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     40,435,474 Cases</a:t>
            </a:r>
          </a:p>
        </p:txBody>
      </p:sp>
      <p:cxnSp>
        <p:nvCxnSpPr>
          <p:cNvPr id="27" name="Straight Connector 26"/>
          <p:cNvCxnSpPr>
            <a:stCxn id="8" idx="3"/>
            <a:endCxn id="5" idx="1"/>
          </p:cNvCxnSpPr>
          <p:nvPr/>
        </p:nvCxnSpPr>
        <p:spPr>
          <a:xfrm>
            <a:off x="6485604" y="3635573"/>
            <a:ext cx="791196" cy="146706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Annual Influenza Impact by Age Group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79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INFLUENZA VACCINE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VACCINES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0010757"/>
              </p:ext>
            </p:extLst>
          </p:nvPr>
        </p:nvGraphicFramePr>
        <p:xfrm>
          <a:off x="606425" y="1589088"/>
          <a:ext cx="8158164" cy="608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9082"/>
                <a:gridCol w="40790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Trivalent</a:t>
                      </a:r>
                      <a:r>
                        <a:rPr lang="en-US" baseline="0" dirty="0" smtClean="0"/>
                        <a:t>          IM</a:t>
                      </a:r>
                    </a:p>
                    <a:p>
                      <a:r>
                        <a:rPr lang="en-US" dirty="0" smtClean="0"/>
                        <a:t>                      Intradermal</a:t>
                      </a:r>
                    </a:p>
                    <a:p>
                      <a:r>
                        <a:rPr lang="en-US" dirty="0" smtClean="0"/>
                        <a:t>                      Recombinant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</a:p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18 - 64</a:t>
                      </a:r>
                    </a:p>
                    <a:p>
                      <a:r>
                        <a:rPr lang="en-US" baseline="0" dirty="0" smtClean="0"/>
                        <a:t>No egg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High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Adjuvant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Quadrivalent</a:t>
                      </a:r>
                      <a:r>
                        <a:rPr lang="en-US" dirty="0" smtClean="0"/>
                        <a:t>   IM</a:t>
                      </a:r>
                    </a:p>
                    <a:p>
                      <a:r>
                        <a:rPr lang="en-US" dirty="0" smtClean="0"/>
                        <a:t>                      Cell culture</a:t>
                      </a:r>
                    </a:p>
                    <a:p>
                      <a:r>
                        <a:rPr lang="en-US" baseline="0" dirty="0" smtClean="0"/>
                        <a:t>                      LAIV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Added B strain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Minimal egg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not use this season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Our patients (and we) want: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Side effects     =  0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Effectiveness  =  100%</a:t>
            </a:r>
          </a:p>
          <a:p>
            <a:r>
              <a:rPr lang="en-US" sz="2400" dirty="0" smtClean="0"/>
              <a:t>Effectiveness varies by year, age, </a:t>
            </a:r>
          </a:p>
          <a:p>
            <a:pPr marL="0" indent="0">
              <a:buNone/>
            </a:pPr>
            <a:r>
              <a:rPr lang="en-US" sz="2400" dirty="0" smtClean="0"/>
              <a:t>       underlying illness, each viral strain</a:t>
            </a:r>
          </a:p>
          <a:p>
            <a:r>
              <a:rPr lang="en-US" sz="2400" dirty="0" smtClean="0"/>
              <a:t>Age 15 - 64	62 - 76%</a:t>
            </a:r>
          </a:p>
          <a:p>
            <a:pPr marL="0" indent="0">
              <a:buNone/>
            </a:pPr>
            <a:r>
              <a:rPr lang="en-US" sz="2400" dirty="0" smtClean="0"/>
              <a:t>       Age 65+	             26 - 52%</a:t>
            </a:r>
          </a:p>
          <a:p>
            <a:r>
              <a:rPr lang="en-US" sz="2400" dirty="0" smtClean="0"/>
              <a:t>Prevention:     hospitalization, ICU, death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transmission to 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57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Deaths Averted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7747630"/>
              </p:ext>
            </p:extLst>
          </p:nvPr>
        </p:nvGraphicFramePr>
        <p:xfrm>
          <a:off x="606425" y="1589088"/>
          <a:ext cx="8158163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65800"/>
            <a:ext cx="295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Foppa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et al. Vaccine 33 (2015) 3003–3009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440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Needed to Vaccinate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5282"/>
          <a:stretch/>
        </p:blipFill>
        <p:spPr>
          <a:xfrm>
            <a:off x="1329070" y="1589088"/>
            <a:ext cx="6393658" cy="4176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544" y="2413591"/>
            <a:ext cx="430887" cy="223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Number Vaccinated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4465" y="1722474"/>
            <a:ext cx="4933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Number Needed to Vaccinate to Prevent One Influenza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Hospitalization or Case with Increasing Vaccine Effectiveness,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US  2014-15 Influenza Season</a:t>
            </a:r>
          </a:p>
          <a:p>
            <a:endParaRPr lang="en-US" sz="1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943" r="20083" b="92327"/>
          <a:stretch/>
        </p:blipFill>
        <p:spPr>
          <a:xfrm>
            <a:off x="3383943" y="2672578"/>
            <a:ext cx="3694549" cy="3431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765800"/>
            <a:ext cx="318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Biggerstaff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et al. CDC unpublished data. 2016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000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for Vaccinating 65+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75904" y="1561206"/>
            <a:ext cx="6734719" cy="4232333"/>
            <a:chOff x="34271" y="722809"/>
            <a:chExt cx="6636725" cy="4232333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4271" y="862864"/>
              <a:ext cx="381134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>
                  <a:solidFill>
                    <a:srgbClr val="000000"/>
                  </a:solidFill>
                  <a:latin typeface="Calibri" pitchFamily="34" charset="0"/>
                </a:rPr>
                <a:t>First Influenza Vaccine Recommendation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>
                  <a:solidFill>
                    <a:srgbClr val="000000"/>
                  </a:solidFill>
                  <a:latin typeface="Calibri" pitchFamily="34" charset="0"/>
                </a:rPr>
                <a:t>By Surgeon General Burney in: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>
                  <a:solidFill>
                    <a:srgbClr val="000000"/>
                  </a:solidFill>
                  <a:latin typeface="Calibri" pitchFamily="34" charset="0"/>
                </a:rPr>
                <a:t>Public Health Rep. 1960 Oct;75(10):944.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9645" y="722809"/>
              <a:ext cx="3071351" cy="423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220" y="1953347"/>
              <a:ext cx="2437444" cy="244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670479" y="3342068"/>
              <a:ext cx="1464841" cy="14424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3158664" y="1953347"/>
              <a:ext cx="515868" cy="13740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3158664" y="4396935"/>
              <a:ext cx="511815" cy="387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6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Population 65+ Projected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74968059"/>
              </p:ext>
            </p:extLst>
          </p:nvPr>
        </p:nvGraphicFramePr>
        <p:xfrm>
          <a:off x="606425" y="1589088"/>
          <a:ext cx="8158163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65800"/>
            <a:ext cx="774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Administration on Aging.  http://www.aoa.acl.gov/Aging_Statistics/future_growth/future_growth.aspx#age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598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95650" y="1599755"/>
            <a:ext cx="5668357" cy="4175613"/>
          </a:xfrm>
        </p:spPr>
        <p:txBody>
          <a:bodyPr/>
          <a:lstStyle/>
          <a:p>
            <a:r>
              <a:rPr lang="en-US" b="1" u="sng" dirty="0"/>
              <a:t>William Schaffner, </a:t>
            </a:r>
            <a:r>
              <a:rPr lang="en-US" b="1" u="sng" dirty="0" smtClean="0"/>
              <a:t>MD, MACP</a:t>
            </a:r>
          </a:p>
          <a:p>
            <a:r>
              <a:rPr lang="en-US" sz="2700" dirty="0" smtClean="0"/>
              <a:t>Professor </a:t>
            </a:r>
            <a:r>
              <a:rPr lang="en-US" sz="2700" dirty="0"/>
              <a:t>of Preventive Medicine and </a:t>
            </a:r>
            <a:r>
              <a:rPr lang="en-US" sz="2700" dirty="0" smtClean="0"/>
              <a:t>Infectious Diseases</a:t>
            </a:r>
            <a:endParaRPr lang="en-US" sz="2700" dirty="0"/>
          </a:p>
          <a:p>
            <a:r>
              <a:rPr lang="en-US" sz="2700" dirty="0" smtClean="0"/>
              <a:t>Vanderbilt </a:t>
            </a:r>
            <a:r>
              <a:rPr lang="en-US" sz="2700" dirty="0"/>
              <a:t>University Medical Center</a:t>
            </a:r>
          </a:p>
        </p:txBody>
      </p:sp>
      <p:pic>
        <p:nvPicPr>
          <p:cNvPr id="1028" name="Picture 4" descr="http://a.abcnews.com/images/Health/FLU_Snapshot_William_Schaffner_m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r="12430"/>
          <a:stretch/>
        </p:blipFill>
        <p:spPr bwMode="auto">
          <a:xfrm>
            <a:off x="152400" y="2009774"/>
            <a:ext cx="2905126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High-Dose Influenza Vaccine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Fluzone</a:t>
            </a:r>
            <a:r>
              <a:rPr lang="en-US" dirty="0" smtClean="0"/>
              <a:t>-HD, Sanofi-Pasteur)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4X the HA content (60 mcg) of standard vaccine (15 mcg) of each strain</a:t>
            </a:r>
          </a:p>
          <a:p>
            <a:endParaRPr lang="en-US" dirty="0"/>
          </a:p>
          <a:p>
            <a:r>
              <a:rPr lang="en-US" dirty="0" smtClean="0"/>
              <a:t>Trivalent</a:t>
            </a:r>
          </a:p>
          <a:p>
            <a:endParaRPr lang="en-US" dirty="0"/>
          </a:p>
          <a:p>
            <a:r>
              <a:rPr lang="en-US" dirty="0" smtClean="0"/>
              <a:t>During 2015 - 16 season, about 50% of immunized seniors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High-Dose Influenza Vaccine</a:t>
            </a:r>
            <a:br>
              <a:rPr lang="en-US" dirty="0" smtClean="0"/>
            </a:br>
            <a:r>
              <a:rPr lang="en-US" dirty="0" smtClean="0"/>
              <a:t>Post-licensure Efficacy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Relative efficacy vs standard</a:t>
            </a:r>
          </a:p>
          <a:p>
            <a:pPr marL="365125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Overall		+ 24.2%</a:t>
            </a:r>
          </a:p>
          <a:p>
            <a:pPr marL="365125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Age 65 - 74		+ 19.7%</a:t>
            </a:r>
          </a:p>
          <a:p>
            <a:pPr marL="365125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75+		+ 32.0%</a:t>
            </a:r>
          </a:p>
          <a:p>
            <a:pPr marL="365125" lvl="1" indent="0">
              <a:buNone/>
            </a:pPr>
            <a:endParaRPr lang="en-US" sz="2000" dirty="0"/>
          </a:p>
          <a:p>
            <a:pPr marL="365125" lvl="1" indent="0">
              <a:buNone/>
            </a:pPr>
            <a:r>
              <a:rPr lang="en-US" sz="2000" dirty="0" smtClean="0"/>
              <a:t>Hospitalization (all cause)	+ 6.9%</a:t>
            </a:r>
          </a:p>
          <a:p>
            <a:pPr marL="365125" lvl="1" indent="0">
              <a:buNone/>
            </a:pPr>
            <a:r>
              <a:rPr lang="en-US" sz="2000" dirty="0" smtClean="0"/>
              <a:t>Serious cardio-</a:t>
            </a:r>
            <a:r>
              <a:rPr lang="en-US" sz="2000" dirty="0" err="1" smtClean="0"/>
              <a:t>resp</a:t>
            </a:r>
            <a:r>
              <a:rPr lang="en-US" sz="2000" dirty="0" smtClean="0"/>
              <a:t> events	+ 17.7%</a:t>
            </a:r>
          </a:p>
          <a:p>
            <a:pPr marL="365125" lvl="1" indent="0">
              <a:buNone/>
            </a:pPr>
            <a:r>
              <a:rPr lang="en-US" sz="2000" dirty="0" smtClean="0"/>
              <a:t>Pneumonia (30 days)		+ 39.8%</a:t>
            </a:r>
          </a:p>
          <a:p>
            <a:pPr marL="365125" lvl="1" indent="0">
              <a:buNone/>
            </a:pPr>
            <a:r>
              <a:rPr lang="en-US" sz="2000" dirty="0" smtClean="0"/>
              <a:t>CHF				+ 24.0%</a:t>
            </a:r>
          </a:p>
          <a:p>
            <a:pPr marL="365125" lvl="1" indent="0">
              <a:buNone/>
            </a:pPr>
            <a:r>
              <a:rPr lang="en-US" sz="2000" dirty="0" smtClean="0"/>
              <a:t>Cerebrovascular events	+ 6.5%</a:t>
            </a:r>
          </a:p>
          <a:p>
            <a:pPr marL="3651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High-Dose Influenza Vaccine</a:t>
            </a:r>
            <a:br>
              <a:rPr lang="en-US" dirty="0" smtClean="0"/>
            </a:br>
            <a:r>
              <a:rPr lang="en-US" dirty="0" smtClean="0"/>
              <a:t>Post-licensure Efficacy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Relative efficacy vs standard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No frailty condition		34%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1 frailty condition		27.5%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2 frailty conditions		23.9%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3+ frailty conditions	16%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39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Adjuvanted</a:t>
            </a:r>
            <a:r>
              <a:rPr lang="en-US" dirty="0" smtClean="0"/>
              <a:t> Influenza Vaccine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Fluad</a:t>
            </a:r>
            <a:r>
              <a:rPr lang="en-US" dirty="0" smtClean="0"/>
              <a:t>, </a:t>
            </a:r>
            <a:r>
              <a:rPr lang="en-US" dirty="0" err="1" smtClean="0"/>
              <a:t>Seqirus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Oil-in-water adjuvant (MF59)</a:t>
            </a:r>
          </a:p>
          <a:p>
            <a:pPr marL="0" indent="0">
              <a:buNone/>
            </a:pPr>
            <a:r>
              <a:rPr lang="en-US" dirty="0" smtClean="0"/>
              <a:t>Squalene –	   biodegradable intermediate precursor  		   cholesterol biosynthetic pathway</a:t>
            </a:r>
          </a:p>
          <a:p>
            <a:pPr marL="0" indent="0">
              <a:buNone/>
            </a:pPr>
            <a:r>
              <a:rPr lang="en-US" dirty="0" smtClean="0"/>
              <a:t>Worldwide -   licensed in 30+ countries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100 million+ doses</a:t>
            </a:r>
          </a:p>
        </p:txBody>
      </p:sp>
    </p:spTree>
    <p:extLst>
      <p:ext uri="{BB962C8B-B14F-4D97-AF65-F5344CB8AC3E}">
        <p14:creationId xmlns:p14="http://schemas.microsoft.com/office/powerpoint/2010/main" val="15206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Adjuvanted</a:t>
            </a:r>
            <a:r>
              <a:rPr lang="en-US" dirty="0" smtClean="0"/>
              <a:t> Influenza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dirty="0" smtClean="0"/>
              <a:t>Relative immunogenicity</a:t>
            </a:r>
          </a:p>
          <a:p>
            <a:pPr marL="0" indent="0">
              <a:buNone/>
            </a:pPr>
            <a:r>
              <a:rPr lang="en-US" dirty="0" err="1" smtClean="0"/>
              <a:t>Adjuvanted</a:t>
            </a:r>
            <a:r>
              <a:rPr lang="en-US" dirty="0" smtClean="0"/>
              <a:t> vs standard vaccine (16 RCT)</a:t>
            </a:r>
          </a:p>
          <a:p>
            <a:pPr marL="0" indent="0">
              <a:buNone/>
            </a:pPr>
            <a:r>
              <a:rPr lang="en-US" dirty="0" smtClean="0"/>
              <a:t>Viral strain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H1N1		+ 9.5%</a:t>
            </a:r>
          </a:p>
          <a:p>
            <a:pPr marL="0" indent="0">
              <a:buNone/>
            </a:pPr>
            <a:r>
              <a:rPr lang="en-US" dirty="0" smtClean="0"/>
              <a:t>	H3N2		+ 10.5%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		+ 12.7%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Adjuvanted</a:t>
            </a:r>
            <a:r>
              <a:rPr lang="en-US" dirty="0" smtClean="0"/>
              <a:t> Influenza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Open, comparative, observational study (Italy)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25% reduction in hospitalizations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Prospective, community, case-control (Canada)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Overall enhanced effectiveness: 35%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7687" y="1233972"/>
            <a:ext cx="6828800" cy="3189171"/>
          </a:xfrm>
        </p:spPr>
        <p:txBody>
          <a:bodyPr/>
          <a:lstStyle/>
          <a:p>
            <a:r>
              <a:rPr lang="en-US" dirty="0" smtClean="0"/>
              <a:t>Decision Not to Recommend</a:t>
            </a:r>
            <a:br>
              <a:rPr lang="en-US" dirty="0" smtClean="0"/>
            </a:br>
            <a:r>
              <a:rPr lang="en-US" dirty="0" smtClean="0"/>
              <a:t>the Use of Live, Attenuated</a:t>
            </a:r>
            <a:br>
              <a:rPr lang="en-US" dirty="0" smtClean="0"/>
            </a:br>
            <a:r>
              <a:rPr lang="en-US" dirty="0" smtClean="0"/>
              <a:t>Nasal Spray Influenza Vaccine</a:t>
            </a:r>
            <a:br>
              <a:rPr lang="en-US" dirty="0" smtClean="0"/>
            </a:br>
            <a:r>
              <a:rPr lang="en-US" dirty="0" smtClean="0"/>
              <a:t>this Season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1"/>
            <a:ext cx="8229600" cy="113406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C66"/>
                </a:solidFill>
              </a:rPr>
              <a:t>US Flu VE Network, </a:t>
            </a:r>
            <a:r>
              <a:rPr lang="en-US" sz="3200" dirty="0" smtClean="0"/>
              <a:t>Ages 2-17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C66"/>
                </a:solidFill>
              </a:rPr>
              <a:t>Any influenza A or B</a:t>
            </a:r>
            <a:endParaRPr lang="en-US" sz="3200" dirty="0">
              <a:solidFill>
                <a:srgbClr val="007C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1371601"/>
            <a:ext cx="3315878" cy="46038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8438643"/>
              </p:ext>
            </p:extLst>
          </p:nvPr>
        </p:nvGraphicFramePr>
        <p:xfrm>
          <a:off x="782440" y="1785780"/>
          <a:ext cx="7579120" cy="240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9"/>
                <a:gridCol w="1050571"/>
                <a:gridCol w="978379"/>
                <a:gridCol w="1197804"/>
                <a:gridCol w="1200653"/>
                <a:gridCol w="1200653"/>
                <a:gridCol w="1274911"/>
              </a:tblGrid>
              <a:tr h="80124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2010-11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Mixed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2011-12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H3N2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2012-13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H3N2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2013-14</a:t>
                      </a:r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H1N1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2014-15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H3N2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2015-16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H1N1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1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LAIV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E66"/>
                          </a:solidFill>
                        </a:rPr>
                        <a:t>  -1</a:t>
                      </a:r>
                      <a:endParaRPr lang="en-US" dirty="0">
                        <a:solidFill>
                          <a:srgbClr val="007E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E66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E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E66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E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124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 flipV="1">
            <a:off x="4645025" y="1371601"/>
            <a:ext cx="4041775" cy="46037"/>
          </a:xfrm>
        </p:spPr>
        <p:txBody>
          <a:bodyPr>
            <a:normAutofit fontScale="25000" lnSpcReduction="20000"/>
          </a:bodyPr>
          <a:lstStyle/>
          <a:p>
            <a:endParaRPr lang="en-US" sz="1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2438400" y="6675756"/>
            <a:ext cx="762000" cy="457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46571251"/>
              </p:ext>
            </p:extLst>
          </p:nvPr>
        </p:nvGraphicFramePr>
        <p:xfrm>
          <a:off x="2425831" y="4887624"/>
          <a:ext cx="84467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673"/>
              </a:tblGrid>
              <a:tr h="21467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LAIV</a:t>
                      </a:r>
                      <a:r>
                        <a:rPr lang="en-US" sz="1600" b="0" dirty="0" smtClean="0"/>
                        <a:t> 3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6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ight Arrow 15"/>
          <p:cNvSpPr/>
          <p:nvPr/>
        </p:nvSpPr>
        <p:spPr>
          <a:xfrm>
            <a:off x="3200400" y="4832342"/>
            <a:ext cx="1444625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69255"/>
              </p:ext>
            </p:extLst>
          </p:nvPr>
        </p:nvGraphicFramePr>
        <p:xfrm>
          <a:off x="6117209" y="4901451"/>
          <a:ext cx="740790" cy="415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90"/>
              </a:tblGrid>
              <a:tr h="41552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LAIV 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Left Arrow 17"/>
          <p:cNvSpPr/>
          <p:nvPr/>
        </p:nvSpPr>
        <p:spPr>
          <a:xfrm>
            <a:off x="4724400" y="4842245"/>
            <a:ext cx="1371601" cy="48463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857998" y="4817020"/>
            <a:ext cx="1599405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1391348" y="5557536"/>
            <a:ext cx="1085433" cy="48463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29208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88502"/>
              </p:ext>
            </p:extLst>
          </p:nvPr>
        </p:nvGraphicFramePr>
        <p:xfrm>
          <a:off x="6826277" y="5600864"/>
          <a:ext cx="793723" cy="44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23"/>
              </a:tblGrid>
              <a:tr h="4413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IIV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35360"/>
              </p:ext>
            </p:extLst>
          </p:nvPr>
        </p:nvGraphicFramePr>
        <p:xfrm>
          <a:off x="2554357" y="5614432"/>
          <a:ext cx="691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IIV3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>
            <a:off x="3143949" y="5543968"/>
            <a:ext cx="2571052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5791198" y="5544754"/>
            <a:ext cx="1066801" cy="48463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620000" y="5487072"/>
            <a:ext cx="83740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Left Arrow 4095"/>
          <p:cNvSpPr/>
          <p:nvPr/>
        </p:nvSpPr>
        <p:spPr>
          <a:xfrm>
            <a:off x="1423071" y="4829123"/>
            <a:ext cx="978408" cy="48463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E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2015-2016: Summary of US Data</a:t>
            </a:r>
            <a:endParaRPr lang="en-US" b="0" dirty="0">
              <a:solidFill>
                <a:srgbClr val="007E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  <a:ln>
            <a:solidFill>
              <a:schemeClr val="accent1"/>
            </a:solidFill>
          </a:ln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2400" dirty="0"/>
              <a:t>US Flu VE:  No LAIV effectiveness vs H1N1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i="1" dirty="0"/>
          </a:p>
          <a:p>
            <a:pPr>
              <a:buClr>
                <a:schemeClr val="accent1"/>
              </a:buClr>
            </a:pPr>
            <a:r>
              <a:rPr lang="en-US" sz="2400" dirty="0"/>
              <a:t>DOD:  No LAIV effectiveness vs H1N1</a:t>
            </a:r>
          </a:p>
          <a:p>
            <a:pPr>
              <a:buClr>
                <a:srgbClr val="FFC000"/>
              </a:buClr>
            </a:pP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/>
              <a:t>AstraZeneca:  LAIV effectiveness vs H1N1 not significant 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400" dirty="0"/>
              <a:t>		   </a:t>
            </a:r>
            <a:r>
              <a:rPr lang="en-US" sz="2400" dirty="0" smtClean="0"/>
              <a:t>  Significant </a:t>
            </a:r>
            <a:r>
              <a:rPr lang="en-US" sz="2400" dirty="0"/>
              <a:t>VE for IIV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/>
              <a:t>All studies reported higher VE for IIV than </a:t>
            </a:r>
            <a:r>
              <a:rPr lang="en-US" sz="3200" dirty="0"/>
              <a:t>LAIV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E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Hypotheses</a:t>
            </a:r>
            <a:endParaRPr lang="en-US" b="0" dirty="0">
              <a:solidFill>
                <a:srgbClr val="007E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Suboptimal performance of the H1N1 component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Possible interference among viruses in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quadrivalent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vaccine</a:t>
            </a:r>
          </a:p>
          <a:p>
            <a:pPr>
              <a:buClr>
                <a:schemeClr val="accent1"/>
              </a:buClr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Reduced immunogenicity of LAIV because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children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now more highly vaccinated</a:t>
            </a:r>
          </a:p>
        </p:txBody>
      </p:sp>
    </p:spTree>
    <p:extLst>
      <p:ext uri="{BB962C8B-B14F-4D97-AF65-F5344CB8AC3E}">
        <p14:creationId xmlns:p14="http://schemas.microsoft.com/office/powerpoint/2010/main" val="38631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Focused on the 2016 – </a:t>
            </a:r>
            <a:r>
              <a:rPr lang="en-US" sz="3200" dirty="0"/>
              <a:t>2017 influenza season</a:t>
            </a:r>
            <a:endParaRPr lang="en-US" sz="3200" dirty="0" smtClean="0"/>
          </a:p>
          <a:p>
            <a:r>
              <a:rPr lang="en-US" sz="3200" dirty="0" smtClean="0"/>
              <a:t>Learn tips on reaching your 65+ year old patients and what vaccines to use</a:t>
            </a:r>
          </a:p>
          <a:p>
            <a:r>
              <a:rPr lang="en-US" sz="3200" dirty="0" smtClean="0"/>
              <a:t>Understand and learn information on the </a:t>
            </a:r>
            <a:r>
              <a:rPr lang="en-US" sz="3200" smtClean="0"/>
              <a:t>LAIV vaccine </a:t>
            </a:r>
            <a:r>
              <a:rPr lang="en-US" sz="3200" dirty="0" smtClean="0"/>
              <a:t>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14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7E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ACIP VOTE</a:t>
            </a:r>
            <a:endParaRPr lang="en-US" b="0" dirty="0">
              <a:solidFill>
                <a:srgbClr val="007E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2016-2017 influenza vaccination season, LAIV is </a:t>
            </a:r>
            <a:r>
              <a:rPr lang="en-US" sz="3200" dirty="0">
                <a:solidFill>
                  <a:srgbClr val="007E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recommended.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ALLERGY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Numerous studies (over 5,000 pts)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 and European Allergy Societies</a:t>
            </a:r>
          </a:p>
          <a:p>
            <a:pPr marL="0" indent="0">
              <a:buNone/>
            </a:pPr>
            <a:r>
              <a:rPr lang="en-US" dirty="0" smtClean="0"/>
              <a:t>      “Egg allergy does NOT impart increased risk of</a:t>
            </a:r>
          </a:p>
          <a:p>
            <a:pPr marL="0" indent="0">
              <a:buNone/>
            </a:pPr>
            <a:r>
              <a:rPr lang="en-US" dirty="0" smtClean="0"/>
              <a:t>       anaphylactic reaction to immunization with</a:t>
            </a:r>
          </a:p>
          <a:p>
            <a:pPr marL="0" indent="0">
              <a:buNone/>
            </a:pPr>
            <a:r>
              <a:rPr lang="en-US" dirty="0" smtClean="0"/>
              <a:t>       either IIV or LAIV”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ALLERGY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5196338"/>
              </p:ext>
            </p:extLst>
          </p:nvPr>
        </p:nvGraphicFramePr>
        <p:xfrm>
          <a:off x="606425" y="1589088"/>
          <a:ext cx="8158164" cy="386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082"/>
                <a:gridCol w="4079082"/>
              </a:tblGrid>
              <a:tr h="386541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Eats eggs OK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HIVES often after eggs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Severe reaction after eggs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Previous severe reaction to vaccine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Vaccinate as usual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RIV or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Vaccinate as usual and observe for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 minutes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RIV or 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vaccinate as usual and observe for 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 minutes; experienced physician</a:t>
                      </a:r>
                    </a:p>
                    <a:p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Contraindication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to vaccine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1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400" b="1" dirty="0" smtClean="0"/>
              <a:t>Questions?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Contact Information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William.Schaffner@Vanderbilt.edu</a:t>
            </a:r>
            <a:endParaRPr lang="en-US" dirty="0"/>
          </a:p>
          <a:p>
            <a:pPr lvl="1"/>
            <a:endParaRPr lang="en-US" dirty="0" smtClean="0"/>
          </a:p>
          <a:p>
            <a:endParaRPr lang="en-US" sz="3200" dirty="0"/>
          </a:p>
          <a:p>
            <a:pPr marL="3651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57686" y="3772135"/>
            <a:ext cx="8161573" cy="1828800"/>
          </a:xfrm>
        </p:spPr>
        <p:txBody>
          <a:bodyPr/>
          <a:lstStyle/>
          <a:p>
            <a:r>
              <a:rPr lang="en-US" dirty="0"/>
              <a:t>Preventing Influenza – Reaching Your Patients 65+ and Feeling Confident for the Upcoming </a:t>
            </a:r>
            <a:r>
              <a:rPr lang="en-US" dirty="0" smtClean="0"/>
              <a:t>2016-2016 </a:t>
            </a:r>
            <a:r>
              <a:rPr lang="en-US" dirty="0"/>
              <a:t>season  </a:t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0" i="1" dirty="0"/>
              <a:t/>
            </a:r>
            <a:br>
              <a:rPr lang="en-US" sz="2700" b="0" i="1" dirty="0"/>
            </a:br>
            <a:r>
              <a:rPr lang="en-US" sz="2700" b="0" i="1" dirty="0"/>
              <a:t>William Schaffner, MD</a:t>
            </a:r>
            <a:r>
              <a:rPr lang="es-ES" sz="2700" b="0" dirty="0" smtClean="0"/>
              <a:t/>
            </a:r>
            <a:br>
              <a:rPr lang="es-ES" sz="2700" b="0" dirty="0" smtClean="0"/>
            </a:br>
            <a:r>
              <a:rPr lang="es-ES" sz="2700" b="0" dirty="0"/>
              <a:t/>
            </a:r>
            <a:br>
              <a:rPr lang="es-ES" sz="2700" b="0" dirty="0"/>
            </a:br>
            <a:r>
              <a:rPr lang="es-ES" sz="2700" b="0" dirty="0" err="1" smtClean="0"/>
              <a:t>August</a:t>
            </a:r>
            <a:r>
              <a:rPr lang="es-ES" sz="2700" b="0" dirty="0"/>
              <a:t> </a:t>
            </a:r>
            <a:r>
              <a:rPr lang="es-ES" sz="2700" b="0" dirty="0" smtClean="0"/>
              <a:t>9, 2016</a:t>
            </a:r>
            <a:br>
              <a:rPr lang="es-ES" sz="2700" b="0" dirty="0" smtClean="0"/>
            </a:br>
            <a:r>
              <a:rPr lang="en-US" sz="2700" b="0" dirty="0"/>
              <a:t>Adult Immunization Learning Series Webinar</a:t>
            </a:r>
            <a:endParaRPr lang="en-US" altLang="en-US" sz="27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Conflicts of Interest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10" y="1589567"/>
            <a:ext cx="8418211" cy="41756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Merck: Member, Data Safety Monitoring Board</a:t>
            </a:r>
          </a:p>
          <a:p>
            <a:pPr marL="0" indent="0">
              <a:buNone/>
            </a:pPr>
            <a:r>
              <a:rPr lang="en-US" dirty="0" smtClean="0"/>
              <a:t>Pfizer: Member, Data Safety Monitoring Board</a:t>
            </a:r>
          </a:p>
          <a:p>
            <a:pPr marL="0" indent="0">
              <a:buNone/>
            </a:pPr>
            <a:r>
              <a:rPr lang="en-US" dirty="0" err="1" smtClean="0"/>
              <a:t>Dynavax</a:t>
            </a:r>
            <a:r>
              <a:rPr lang="en-US" dirty="0" smtClean="0"/>
              <a:t>: Consultant</a:t>
            </a:r>
          </a:p>
          <a:p>
            <a:pPr marL="0" indent="0">
              <a:buNone/>
            </a:pPr>
            <a:r>
              <a:rPr lang="en-US" dirty="0" err="1" smtClean="0"/>
              <a:t>Novavax</a:t>
            </a:r>
            <a:r>
              <a:rPr lang="en-US" dirty="0" smtClean="0"/>
              <a:t>: Consultant</a:t>
            </a:r>
          </a:p>
          <a:p>
            <a:pPr marL="0" indent="0">
              <a:buNone/>
            </a:pPr>
            <a:r>
              <a:rPr lang="en-US" dirty="0" smtClean="0"/>
              <a:t>Genentech: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Influenza background</a:t>
            </a:r>
          </a:p>
          <a:p>
            <a:r>
              <a:rPr lang="en-US" dirty="0" smtClean="0"/>
              <a:t>Influenza vaccines, 2016</a:t>
            </a:r>
          </a:p>
          <a:p>
            <a:r>
              <a:rPr lang="en-US" dirty="0" smtClean="0"/>
              <a:t>Influenza vaccines for persons age 65+</a:t>
            </a:r>
          </a:p>
          <a:p>
            <a:r>
              <a:rPr lang="en-US" dirty="0" smtClean="0"/>
              <a:t>Why recommendation not to use </a:t>
            </a:r>
          </a:p>
          <a:p>
            <a:pPr marL="0" indent="0">
              <a:buNone/>
            </a:pPr>
            <a:r>
              <a:rPr lang="en-US" dirty="0" smtClean="0"/>
              <a:t>      nasal spray vaccine</a:t>
            </a:r>
          </a:p>
          <a:p>
            <a:r>
              <a:rPr lang="en-US" dirty="0" smtClean="0"/>
              <a:t>What about egg allergy?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INFLUENZA – BURDEN OF DISEASE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Season Onset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6497719"/>
              </p:ext>
            </p:extLst>
          </p:nvPr>
        </p:nvGraphicFramePr>
        <p:xfrm>
          <a:off x="606425" y="2232838"/>
          <a:ext cx="8158163" cy="367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2502" y="1658679"/>
            <a:ext cx="745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Percentage of Visits for Influenza-like Illness (ILI) Reported to CDC </a:t>
            </a:r>
            <a:r>
              <a:rPr lang="en-US" dirty="0" err="1" smtClean="0"/>
              <a:t>ILINet</a:t>
            </a:r>
            <a:r>
              <a:rPr lang="en-US" dirty="0" smtClean="0"/>
              <a:t> For Selected Previous Seasons from all US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957" y="5879804"/>
            <a:ext cx="464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CDC.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FluView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Interactive. http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://gis.cdc.gov/GRASP/Fluview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876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Influenza Virus Surveillance 2011-2015</a:t>
            </a:r>
            <a:br>
              <a:rPr lang="en-US" dirty="0" smtClean="0"/>
            </a:br>
            <a:r>
              <a:rPr lang="en-US" sz="2000" dirty="0" smtClean="0"/>
              <a:t>US Public Health Laboratories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35052" y="2283363"/>
            <a:ext cx="6678000" cy="3241529"/>
            <a:chOff x="108001" y="1081884"/>
            <a:chExt cx="6678000" cy="32415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001" y="1085851"/>
              <a:ext cx="6678000" cy="30516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93021" y="4046414"/>
              <a:ext cx="610603" cy="269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ysClr val="windowText" lastClr="000000"/>
                  </a:solidFill>
                </a:rPr>
                <a:t>2015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3994" y="1151738"/>
              <a:ext cx="108710" cy="1112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3994" y="1366418"/>
              <a:ext cx="108710" cy="11123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994" y="1575871"/>
              <a:ext cx="108710" cy="111231"/>
            </a:xfrm>
            <a:prstGeom prst="rect">
              <a:avLst/>
            </a:prstGeom>
            <a:solidFill>
              <a:srgbClr val="0099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1432" y="1081884"/>
              <a:ext cx="744310" cy="2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ysClr val="windowText" lastClr="000000"/>
                  </a:solidFill>
                </a:rPr>
                <a:t>A(H3N2)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9018" y="1288893"/>
              <a:ext cx="1441052" cy="2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ysClr val="windowText" lastClr="000000"/>
                  </a:solidFill>
                </a:rPr>
                <a:t>A(H1N1) pandemic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9663" y="1511354"/>
              <a:ext cx="1122411" cy="269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ysClr val="windowText" lastClr="000000"/>
                  </a:solidFill>
                </a:rPr>
                <a:t>B/Yam &amp; B/Vic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07503" y="4058753"/>
              <a:ext cx="0" cy="2224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13136" y="4052428"/>
              <a:ext cx="0" cy="2224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89425" y="4047378"/>
              <a:ext cx="0" cy="222462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96537" y="4052428"/>
              <a:ext cx="0" cy="257678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981052" y="4046414"/>
              <a:ext cx="605498" cy="269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ysClr val="windowText" lastClr="000000"/>
                  </a:solidFill>
                </a:rPr>
                <a:t>2014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83548" y="4046414"/>
              <a:ext cx="636679" cy="269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ysClr val="windowText" lastClr="000000"/>
                  </a:solidFill>
                </a:rPr>
                <a:t>2013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6108" y="4046414"/>
              <a:ext cx="573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ysClr val="windowText" lastClr="000000"/>
                  </a:solidFill>
                </a:rPr>
                <a:t>2012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07503" y="4053703"/>
              <a:ext cx="0" cy="222462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413136" y="4047378"/>
              <a:ext cx="0" cy="222462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9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Quality Connect Templat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ACP Quality Connect Template</Template>
  <TotalTime>820</TotalTime>
  <Words>829</Words>
  <Application>Microsoft Office PowerPoint</Application>
  <PresentationFormat>On-screen Show (4:3)</PresentationFormat>
  <Paragraphs>246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ACP Quality Connect Template</vt:lpstr>
      <vt:lpstr>1_Office Theme</vt:lpstr>
      <vt:lpstr>Welcome!</vt:lpstr>
      <vt:lpstr>Today’s Speaker</vt:lpstr>
      <vt:lpstr>Webinar Overview</vt:lpstr>
      <vt:lpstr>Preventing Influenza – Reaching Your Patients 65+ and Feeling Confident for the Upcoming 2016-2016 season      William Schaffner, MD  August 9, 2016 Adult Immunization Learning Series Webinar</vt:lpstr>
      <vt:lpstr>Potential Conflicts of Interest</vt:lpstr>
      <vt:lpstr>AGENDA</vt:lpstr>
      <vt:lpstr>INFLUENZA – BURDEN OF DISEASE</vt:lpstr>
      <vt:lpstr>Variability in Season Onset</vt:lpstr>
      <vt:lpstr>Influenza Virus Surveillance 2011-2015 US Public Health Laboratories</vt:lpstr>
      <vt:lpstr>Annual Influenza Impact Varies by Season</vt:lpstr>
      <vt:lpstr>Annual Influenza Impact Varies by Age Group</vt:lpstr>
      <vt:lpstr>Annual Influenza Impact by Age Group</vt:lpstr>
      <vt:lpstr>INFLUENZA VACCINE</vt:lpstr>
      <vt:lpstr>INFLUENZA VACCINES</vt:lpstr>
      <vt:lpstr>VACCINE Effectiveness</vt:lpstr>
      <vt:lpstr>Influenza Deaths Averted</vt:lpstr>
      <vt:lpstr>Number Needed to Vaccinate</vt:lpstr>
      <vt:lpstr>Recommendation for Vaccinating 65+</vt:lpstr>
      <vt:lpstr>Percent of Population 65+ Projected</vt:lpstr>
      <vt:lpstr>High-Dose Influenza Vaccine (Fluzone-HD, Sanofi-Pasteur)</vt:lpstr>
      <vt:lpstr>High-Dose Influenza Vaccine Post-licensure Efficacy Trial</vt:lpstr>
      <vt:lpstr>High-Dose Influenza Vaccine Post-licensure Efficacy Trial</vt:lpstr>
      <vt:lpstr>Adjuvanted Influenza Vaccine (Fluad, Seqirus)</vt:lpstr>
      <vt:lpstr>Adjuvanted Influenza Vaccine</vt:lpstr>
      <vt:lpstr>Adjuvanted Influenza Vaccine</vt:lpstr>
      <vt:lpstr>Decision Not to Recommend the Use of Live, Attenuated Nasal Spray Influenza Vaccine this Season</vt:lpstr>
      <vt:lpstr>US Flu VE Network, Ages 2-17 Any influenza A or B</vt:lpstr>
      <vt:lpstr>2015-2016: Summary of US Data</vt:lpstr>
      <vt:lpstr>Hypotheses</vt:lpstr>
      <vt:lpstr>ACIP VOTE</vt:lpstr>
      <vt:lpstr>EGG ALLERGY</vt:lpstr>
      <vt:lpstr>EGG ALLERGY</vt:lpstr>
      <vt:lpstr>Discussion and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ACP Centennial Powerpoint Template</dc:title>
  <dc:creator>RebeccaG</dc:creator>
  <cp:lastModifiedBy>Michele Duchin-Watson</cp:lastModifiedBy>
  <cp:revision>113</cp:revision>
  <cp:lastPrinted>2016-08-08T21:49:05Z</cp:lastPrinted>
  <dcterms:created xsi:type="dcterms:W3CDTF">2015-04-17T17:24:07Z</dcterms:created>
  <dcterms:modified xsi:type="dcterms:W3CDTF">2016-08-09T16:39:08Z</dcterms:modified>
</cp:coreProperties>
</file>