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3" r:id="rId3"/>
    <p:sldId id="270" r:id="rId4"/>
    <p:sldId id="272" r:id="rId5"/>
    <p:sldId id="271" r:id="rId6"/>
    <p:sldId id="273" r:id="rId7"/>
    <p:sldId id="265" r:id="rId8"/>
    <p:sldId id="267" r:id="rId9"/>
    <p:sldId id="264" r:id="rId10"/>
    <p:sldId id="268" r:id="rId11"/>
    <p:sldId id="266" r:id="rId12"/>
    <p:sldId id="262" r:id="rId13"/>
    <p:sldId id="269" r:id="rId14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5B7B4"/>
    <a:srgbClr val="FFC82E"/>
    <a:srgbClr val="007E66"/>
    <a:srgbClr val="2EB135"/>
    <a:srgbClr val="00A3DD"/>
    <a:srgbClr val="1EB53A"/>
    <a:srgbClr val="007C66"/>
    <a:srgbClr val="007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3B0EDC4-1B4A-4448-9B27-185FAF2D033F}" type="datetimeFigureOut">
              <a:rPr lang="en-US"/>
              <a:pPr>
                <a:defRPr/>
              </a:pPr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96AF862-AD0D-47E8-80B5-F218A8098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033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3FC51CF-80EF-45B7-873F-705AE9506C9F}" type="datetimeFigureOut">
              <a:rPr lang="en-US"/>
              <a:pPr>
                <a:defRPr/>
              </a:pPr>
              <a:t>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90EC1EA-07A0-4FA0-85C5-97754687A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859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used this format to develop community talking points during H1N1 for</a:t>
            </a:r>
            <a:r>
              <a:rPr lang="en-US" baseline="0" dirty="0" smtClean="0"/>
              <a:t> the community, healthcare professionals, and 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EC1EA-07A0-4FA0-85C5-97754687AA7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29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6060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747839" y="6025339"/>
            <a:ext cx="7396162" cy="870762"/>
          </a:xfrm>
          <a:prstGeom prst="rect">
            <a:avLst/>
          </a:prstGeom>
          <a:solidFill>
            <a:srgbClr val="2EB13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E2A8E"/>
              </a:solidFill>
            </a:endParaRPr>
          </a:p>
        </p:txBody>
      </p:sp>
      <p:sp>
        <p:nvSpPr>
          <p:cNvPr id="18" name="Rectangle 16"/>
          <p:cNvSpPr>
            <a:spLocks noChangeArrowheads="1"/>
          </p:cNvSpPr>
          <p:nvPr userDrawn="1"/>
        </p:nvSpPr>
        <p:spPr bwMode="auto">
          <a:xfrm>
            <a:off x="8482013" y="6408738"/>
            <a:ext cx="366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823A2F2B-3917-4B73-A767-975CB851FCCB}" type="slidenum">
              <a:rPr lang="en-US" altLang="en-US" sz="1200" b="1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/>
              <a:t>‹#›</a:t>
            </a:fld>
            <a:endParaRPr lang="en-US" altLang="en-US" sz="1200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0" y="17463"/>
            <a:ext cx="9144000" cy="24447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09550"/>
          </a:xfrm>
          <a:prstGeom prst="rect">
            <a:avLst/>
          </a:prstGeom>
          <a:solidFill>
            <a:srgbClr val="B5B7B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0" y="234950"/>
            <a:ext cx="9144000" cy="0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57687" y="1233973"/>
            <a:ext cx="6828800" cy="1828800"/>
          </a:xfrm>
        </p:spPr>
        <p:txBody>
          <a:bodyPr anchor="b"/>
          <a:lstStyle>
            <a:lvl1pPr>
              <a:defRPr b="1" i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6025339"/>
            <a:ext cx="1747838" cy="8707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0" y="6025339"/>
            <a:ext cx="9144000" cy="0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1747838" y="6025338"/>
            <a:ext cx="1" cy="870763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Subtitle 2"/>
          <p:cNvSpPr>
            <a:spLocks noGrp="1"/>
          </p:cNvSpPr>
          <p:nvPr>
            <p:ph type="subTitle" idx="1"/>
          </p:nvPr>
        </p:nvSpPr>
        <p:spPr>
          <a:xfrm>
            <a:off x="1866668" y="6145269"/>
            <a:ext cx="5831114" cy="59279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 dirty="0" smtClean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9" y="6282332"/>
            <a:ext cx="1461680" cy="34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989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007C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"/>
          </p:nvPr>
        </p:nvSpPr>
        <p:spPr>
          <a:xfrm>
            <a:off x="606153" y="1589567"/>
            <a:ext cx="8159002" cy="4175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0" y="1271588"/>
            <a:ext cx="508000" cy="234950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C386E42-F1FD-4ACB-BAFE-2EA01340BF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t="5278"/>
          <a:stretch/>
        </p:blipFill>
        <p:spPr>
          <a:xfrm>
            <a:off x="8071649" y="143460"/>
            <a:ext cx="968217" cy="102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9CAAE-F962-4BBF-AA73-E5698E57A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31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175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1533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C4FE13-D3A9-420C-B6A9-D1AE299F47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0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3379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3044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BFBAAF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BFBAAF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A139B-9C2F-4C58-B4C2-2D1A7A325A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6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3990278"/>
          </a:xfrm>
          <a:solidFill>
            <a:srgbClr val="BFB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/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>
                <a:ln>
                  <a:noFill/>
                </a:ln>
                <a:solidFill>
                  <a:srgbClr val="000000"/>
                </a:solidFill>
                <a:latin typeface="Trebuchet MS"/>
                <a:cs typeface="Trebuchet MS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39902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B0280DC-E516-4875-86CC-8997A57A8F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5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249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19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187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         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rgbClr val="1EB53A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ED2D2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rgbClr val="B5B7B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6F2A8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Trebuchet MS"/>
                <a:cs typeface="Trebuchet MS"/>
              </a:defRPr>
            </a:lvl1pPr>
          </a:lstStyle>
          <a:p>
            <a:pPr>
              <a:defRPr/>
            </a:pPr>
            <a:fld id="{366D08E5-931D-4AD4-ABA2-CD30C3AAA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747838" y="6025339"/>
            <a:ext cx="7396163" cy="832661"/>
          </a:xfrm>
          <a:prstGeom prst="rect">
            <a:avLst/>
          </a:prstGeom>
          <a:solidFill>
            <a:srgbClr val="2EB135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E2A8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6025338"/>
            <a:ext cx="9144000" cy="1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47838" y="6025338"/>
            <a:ext cx="0" cy="832662"/>
          </a:xfrm>
          <a:prstGeom prst="line">
            <a:avLst/>
          </a:prstGeom>
          <a:ln w="57150" cmpd="sng">
            <a:solidFill>
              <a:srgbClr val="FFC61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61975" y="1281113"/>
            <a:ext cx="0" cy="227012"/>
          </a:xfrm>
          <a:prstGeom prst="line">
            <a:avLst/>
          </a:prstGeom>
          <a:ln w="57150" cmpd="sng">
            <a:solidFill>
              <a:srgbClr val="FFC82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1" name="Rectangle 16"/>
          <p:cNvSpPr>
            <a:spLocks noChangeArrowheads="1"/>
          </p:cNvSpPr>
          <p:nvPr/>
        </p:nvSpPr>
        <p:spPr bwMode="auto">
          <a:xfrm>
            <a:off x="8482013" y="6408738"/>
            <a:ext cx="366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fld id="{823A2F2B-3917-4B73-A767-975CB851FCCB}" type="slidenum">
              <a:rPr lang="en-US" altLang="en-US" sz="1200" b="1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pPr/>
              <a:t>‹#›</a:t>
            </a:fld>
            <a:endParaRPr lang="en-US" altLang="en-US" sz="120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9" y="6282332"/>
            <a:ext cx="1461680" cy="3471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9" r:id="rId4"/>
    <p:sldLayoutId id="2147483680" r:id="rId5"/>
    <p:sldLayoutId id="2147483681" r:id="rId6"/>
    <p:sldLayoutId id="2147483682" r:id="rId7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007E66"/>
          </a:solidFill>
          <a:latin typeface="Calibri"/>
          <a:ea typeface="Calibri" pitchFamily="34" charset="0"/>
          <a:cs typeface="Calibri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7E66"/>
          </a:solidFill>
          <a:latin typeface="Calibri" pitchFamily="34" charset="0"/>
          <a:ea typeface="Calibri" pitchFamily="34" charset="0"/>
          <a:cs typeface="Calibri" pitchFamily="34" charset="0"/>
        </a:defRPr>
      </a:lvl9pPr>
    </p:titleStyle>
    <p:bodyStyle>
      <a:lvl1pPr marL="457200" indent="-457200" algn="l" rtl="0" eaLnBrk="1" fontAlgn="base" hangingPunct="1">
        <a:spcBef>
          <a:spcPts val="700"/>
        </a:spcBef>
        <a:spcAft>
          <a:spcPct val="0"/>
        </a:spcAft>
        <a:buClr>
          <a:srgbClr val="1EB53A"/>
        </a:buClr>
        <a:buSzPct val="115000"/>
        <a:buFont typeface="Wingdings" pitchFamily="2" charset="2"/>
        <a:buChar char="§"/>
        <a:defRPr sz="2900" kern="1200">
          <a:solidFill>
            <a:schemeClr val="tx1"/>
          </a:solidFill>
          <a:latin typeface="Calibri"/>
          <a:ea typeface="Calibri" pitchFamily="34" charset="0"/>
          <a:cs typeface="Calibri"/>
        </a:defRPr>
      </a:lvl1pPr>
      <a:lvl2pPr marL="822325" indent="-457200" algn="l" rtl="0" eaLnBrk="1" fontAlgn="base" hangingPunct="1">
        <a:spcBef>
          <a:spcPts val="550"/>
        </a:spcBef>
        <a:spcAft>
          <a:spcPct val="0"/>
        </a:spcAft>
        <a:buClr>
          <a:srgbClr val="1EB53A"/>
        </a:buClr>
        <a:buSzPct val="115000"/>
        <a:buFont typeface="Arial" charset="0"/>
        <a:buChar char="•"/>
        <a:defRPr sz="2600" kern="1200">
          <a:solidFill>
            <a:schemeClr val="tx1"/>
          </a:solidFill>
          <a:latin typeface="Calibri"/>
          <a:ea typeface="Calibri" pitchFamily="34" charset="0"/>
          <a:cs typeface="Calibri"/>
        </a:defRPr>
      </a:lvl2pPr>
      <a:lvl3pPr marL="1028700" indent="-342900" algn="l" rtl="0" eaLnBrk="1" fontAlgn="base" hangingPunct="1">
        <a:spcBef>
          <a:spcPts val="5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300" kern="1200">
          <a:solidFill>
            <a:schemeClr val="tx1"/>
          </a:solidFill>
          <a:latin typeface="Calibri"/>
          <a:ea typeface="Calibri" pitchFamily="34" charset="0"/>
          <a:cs typeface="Calibri"/>
        </a:defRPr>
      </a:lvl3pPr>
      <a:lvl4pPr marL="1485900" indent="-342900" algn="l" rtl="0" eaLnBrk="1" fontAlgn="base" hangingPunct="1">
        <a:spcBef>
          <a:spcPts val="4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000" kern="1200">
          <a:solidFill>
            <a:schemeClr val="tx1"/>
          </a:solidFill>
          <a:latin typeface="Calibri"/>
          <a:ea typeface="Calibri" pitchFamily="34" charset="0"/>
          <a:cs typeface="Calibri"/>
        </a:defRPr>
      </a:lvl4pPr>
      <a:lvl5pPr marL="1943100" indent="-342900" algn="l" rtl="0" eaLnBrk="1" fontAlgn="base" hangingPunct="1">
        <a:spcBef>
          <a:spcPts val="400"/>
        </a:spcBef>
        <a:spcAft>
          <a:spcPct val="0"/>
        </a:spcAft>
        <a:buClr>
          <a:srgbClr val="1EB53A"/>
        </a:buClr>
        <a:buSzPct val="75000"/>
        <a:buFont typeface="Arial" charset="0"/>
        <a:buChar char="•"/>
        <a:defRPr sz="2000" kern="1200">
          <a:solidFill>
            <a:schemeClr val="tx1"/>
          </a:solidFill>
          <a:latin typeface="Calibri"/>
          <a:ea typeface="Calibri" pitchFamily="34" charset="0"/>
          <a:cs typeface="Calibri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57686" y="3772135"/>
            <a:ext cx="8161573" cy="18288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Small Group Discussion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b="0" i="1" dirty="0" smtClean="0"/>
              <a:t/>
            </a:r>
            <a:br>
              <a:rPr lang="en-US" sz="2800" b="0" i="1" dirty="0" smtClean="0"/>
            </a:br>
            <a:r>
              <a:rPr lang="en-US" sz="2800" b="0" i="1" dirty="0" smtClean="0"/>
              <a:t>Rebecca Gehring, MPH</a:t>
            </a:r>
            <a:br>
              <a:rPr lang="en-US" sz="2800" b="0" i="1" dirty="0" smtClean="0"/>
            </a:br>
            <a:r>
              <a:rPr lang="es-ES" sz="2600" b="0" i="1" dirty="0"/>
              <a:t/>
            </a:r>
            <a:br>
              <a:rPr lang="es-ES" sz="2600" b="0" i="1" dirty="0"/>
            </a:br>
            <a:r>
              <a:rPr lang="es-ES" sz="2600" b="0" dirty="0" err="1"/>
              <a:t>February</a:t>
            </a:r>
            <a:r>
              <a:rPr lang="es-ES" sz="2600" b="0" dirty="0"/>
              <a:t> </a:t>
            </a:r>
            <a:r>
              <a:rPr lang="es-ES" sz="2600" b="0" dirty="0" smtClean="0"/>
              <a:t>26 – 28, </a:t>
            </a:r>
            <a:r>
              <a:rPr lang="es-ES" sz="2600" b="0" dirty="0"/>
              <a:t>2016</a:t>
            </a:r>
            <a:br>
              <a:rPr lang="es-ES" sz="2600" b="0" dirty="0"/>
            </a:br>
            <a:r>
              <a:rPr lang="es-ES" sz="2600" b="0" i="1" dirty="0"/>
              <a:t>I </a:t>
            </a:r>
            <a:r>
              <a:rPr lang="es-ES" sz="2600" b="0" i="1" dirty="0" err="1"/>
              <a:t>Raise</a:t>
            </a:r>
            <a:r>
              <a:rPr lang="es-ES" sz="2600" b="0" i="1" dirty="0"/>
              <a:t> </a:t>
            </a:r>
            <a:r>
              <a:rPr lang="es-ES" sz="2600" b="0" i="1" dirty="0" err="1"/>
              <a:t>the</a:t>
            </a:r>
            <a:r>
              <a:rPr lang="es-ES" sz="2600" b="0" i="1" dirty="0"/>
              <a:t> </a:t>
            </a:r>
            <a:r>
              <a:rPr lang="es-ES" sz="2600" b="0" i="1" dirty="0" err="1"/>
              <a:t>Rates</a:t>
            </a:r>
            <a:r>
              <a:rPr lang="es-ES" sz="2600" b="0" i="1" dirty="0"/>
              <a:t> </a:t>
            </a:r>
            <a:r>
              <a:rPr lang="es-ES" sz="2600" b="0" dirty="0" err="1"/>
              <a:t>Champion</a:t>
            </a:r>
            <a:r>
              <a:rPr lang="es-ES" sz="2600" b="0" dirty="0"/>
              <a:t> Training</a:t>
            </a:r>
            <a:r>
              <a:rPr lang="es-ES" sz="2600" b="0" i="1" dirty="0"/>
              <a:t/>
            </a:r>
            <a:br>
              <a:rPr lang="es-ES" sz="2600" b="0" i="1" dirty="0"/>
            </a:br>
            <a:endParaRPr lang="en-US" altLang="en-US" sz="26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324" y="1581475"/>
            <a:ext cx="8440743" cy="4175613"/>
          </a:xfrm>
        </p:spPr>
        <p:txBody>
          <a:bodyPr/>
          <a:lstStyle/>
          <a:p>
            <a:r>
              <a:rPr lang="en-US" sz="2800" dirty="0"/>
              <a:t>Remember to </a:t>
            </a:r>
            <a:r>
              <a:rPr lang="en-US" sz="2800" b="1" u="sng" dirty="0"/>
              <a:t>Keep It Simple</a:t>
            </a:r>
            <a:r>
              <a:rPr lang="en-US" sz="2800" b="1" u="sng" dirty="0" smtClean="0"/>
              <a:t>!</a:t>
            </a:r>
            <a:endParaRPr lang="en-US" sz="2800" b="1" u="sng" dirty="0"/>
          </a:p>
          <a:p>
            <a:r>
              <a:rPr lang="en-US" sz="2800" dirty="0" smtClean="0"/>
              <a:t>Think about your audience – what resonates with them and tailor the message</a:t>
            </a:r>
          </a:p>
          <a:p>
            <a:r>
              <a:rPr lang="en-US" sz="2800" dirty="0"/>
              <a:t>Think how you can use the messages in your practice setting</a:t>
            </a:r>
          </a:p>
          <a:p>
            <a:r>
              <a:rPr lang="en-US" sz="2800" dirty="0" smtClean="0"/>
              <a:t>The messages can be used in-person, in email, or newsletters</a:t>
            </a:r>
          </a:p>
          <a:p>
            <a:r>
              <a:rPr lang="en-US" sz="2800" dirty="0" smtClean="0"/>
              <a:t>If you need help, ask the ACP staff and faculty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47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57686" y="3772135"/>
            <a:ext cx="8161573" cy="1828800"/>
          </a:xfrm>
        </p:spPr>
        <p:txBody>
          <a:bodyPr/>
          <a:lstStyle/>
          <a:p>
            <a:r>
              <a:rPr lang="en-US" dirty="0" smtClean="0"/>
              <a:t>How to Develop Your Action Plan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b="0" i="1" dirty="0" smtClean="0"/>
              <a:t/>
            </a:r>
            <a:br>
              <a:rPr lang="en-US" sz="2800" b="0" i="1" dirty="0" smtClean="0"/>
            </a:br>
            <a:r>
              <a:rPr lang="en-US" sz="2800" b="0" i="1" dirty="0" smtClean="0"/>
              <a:t>Rebecca Gehring, MPH</a:t>
            </a:r>
            <a:br>
              <a:rPr lang="en-US" sz="2800" b="0" i="1" dirty="0" smtClean="0"/>
            </a:br>
            <a:r>
              <a:rPr lang="es-ES" sz="2600" b="0" i="1" dirty="0"/>
              <a:t/>
            </a:r>
            <a:br>
              <a:rPr lang="es-ES" sz="2600" b="0" i="1" dirty="0"/>
            </a:br>
            <a:r>
              <a:rPr lang="es-ES" sz="2600" b="0" dirty="0" err="1"/>
              <a:t>February</a:t>
            </a:r>
            <a:r>
              <a:rPr lang="es-ES" sz="2600" b="0" dirty="0"/>
              <a:t> </a:t>
            </a:r>
            <a:r>
              <a:rPr lang="es-ES" sz="2600" b="0" dirty="0" smtClean="0"/>
              <a:t>28, </a:t>
            </a:r>
            <a:r>
              <a:rPr lang="es-ES" sz="2600" b="0" dirty="0"/>
              <a:t>2016</a:t>
            </a:r>
            <a:br>
              <a:rPr lang="es-ES" sz="2600" b="0" dirty="0"/>
            </a:br>
            <a:r>
              <a:rPr lang="es-ES" sz="2600" b="0" i="1" dirty="0"/>
              <a:t>I </a:t>
            </a:r>
            <a:r>
              <a:rPr lang="es-ES" sz="2600" b="0" i="1" dirty="0" err="1"/>
              <a:t>Raise</a:t>
            </a:r>
            <a:r>
              <a:rPr lang="es-ES" sz="2600" b="0" i="1" dirty="0"/>
              <a:t> </a:t>
            </a:r>
            <a:r>
              <a:rPr lang="es-ES" sz="2600" b="0" i="1" dirty="0" err="1"/>
              <a:t>the</a:t>
            </a:r>
            <a:r>
              <a:rPr lang="es-ES" sz="2600" b="0" i="1" dirty="0"/>
              <a:t> </a:t>
            </a:r>
            <a:r>
              <a:rPr lang="es-ES" sz="2600" b="0" i="1" dirty="0" err="1"/>
              <a:t>Rates</a:t>
            </a:r>
            <a:r>
              <a:rPr lang="es-ES" sz="2600" b="0" i="1" dirty="0"/>
              <a:t> </a:t>
            </a:r>
            <a:r>
              <a:rPr lang="es-ES" sz="2600" b="0" dirty="0" err="1"/>
              <a:t>Champion</a:t>
            </a:r>
            <a:r>
              <a:rPr lang="es-ES" sz="2600" b="0" dirty="0"/>
              <a:t> Training</a:t>
            </a:r>
            <a:r>
              <a:rPr lang="es-ES" sz="2600" b="0" i="1" dirty="0"/>
              <a:t/>
            </a:r>
            <a:br>
              <a:rPr lang="es-ES" sz="2600" b="0" i="1" dirty="0"/>
            </a:br>
            <a:endParaRPr lang="en-US" altLang="en-US" sz="2600" b="0" i="1" dirty="0"/>
          </a:p>
        </p:txBody>
      </p:sp>
    </p:spTree>
    <p:extLst>
      <p:ext uri="{BB962C8B-B14F-4D97-AF65-F5344CB8AC3E}">
        <p14:creationId xmlns:p14="http://schemas.microsoft.com/office/powerpoint/2010/main" val="234825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/>
              <a:t>Worksheet is located in </a:t>
            </a:r>
            <a:r>
              <a:rPr lang="en-US" sz="3200" b="1" dirty="0"/>
              <a:t>Day </a:t>
            </a:r>
            <a:r>
              <a:rPr lang="en-US" sz="3200" b="1" dirty="0" smtClean="0"/>
              <a:t>Three </a:t>
            </a:r>
            <a:r>
              <a:rPr lang="en-US" sz="3200" dirty="0" smtClean="0"/>
              <a:t>tab</a:t>
            </a:r>
          </a:p>
          <a:p>
            <a:r>
              <a:rPr lang="en-US" sz="3200" dirty="0" smtClean="0"/>
              <a:t>Develop </a:t>
            </a:r>
            <a:r>
              <a:rPr lang="en-US" sz="3200" dirty="0"/>
              <a:t>an action plan with goals to increase adult </a:t>
            </a:r>
            <a:r>
              <a:rPr lang="en-US" sz="3200" dirty="0" smtClean="0"/>
              <a:t>immunization rates </a:t>
            </a:r>
            <a:r>
              <a:rPr lang="en-US" sz="3200" dirty="0"/>
              <a:t>in their practice, healthcare system, and </a:t>
            </a:r>
            <a:r>
              <a:rPr lang="en-US" sz="3200" dirty="0" smtClean="0"/>
              <a:t>community</a:t>
            </a:r>
          </a:p>
          <a:p>
            <a:r>
              <a:rPr lang="en-US" sz="3200" dirty="0" smtClean="0"/>
              <a:t>Please </a:t>
            </a:r>
            <a:r>
              <a:rPr lang="en-US" sz="3200" dirty="0"/>
              <a:t>anticipate barriers you may encounter and </a:t>
            </a:r>
            <a:r>
              <a:rPr lang="en-US" sz="3200" dirty="0" smtClean="0"/>
              <a:t>how you </a:t>
            </a:r>
            <a:r>
              <a:rPr lang="en-US" sz="3200" dirty="0"/>
              <a:t>will address </a:t>
            </a:r>
            <a:r>
              <a:rPr lang="en-US" sz="3200" dirty="0" smtClean="0"/>
              <a:t>them</a:t>
            </a:r>
          </a:p>
          <a:p>
            <a:r>
              <a:rPr lang="en-US" sz="3200" i="1" dirty="0" smtClean="0"/>
              <a:t>I Raise the Rates </a:t>
            </a:r>
            <a:r>
              <a:rPr lang="en-US" sz="3200" dirty="0" smtClean="0"/>
              <a:t>program </a:t>
            </a:r>
            <a:r>
              <a:rPr lang="en-US" sz="3200" dirty="0"/>
              <a:t>coordinators will refer back to this action plan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467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will guide your work when you return home</a:t>
            </a:r>
          </a:p>
          <a:p>
            <a:r>
              <a:rPr lang="en-US" dirty="0" smtClean="0"/>
              <a:t>Should be </a:t>
            </a:r>
            <a:r>
              <a:rPr lang="en-US" b="1" u="sng" dirty="0" smtClean="0"/>
              <a:t>Actionable!</a:t>
            </a:r>
          </a:p>
          <a:p>
            <a:r>
              <a:rPr lang="en-US" dirty="0" smtClean="0"/>
              <a:t>Think about your next steps:</a:t>
            </a:r>
          </a:p>
          <a:p>
            <a:pPr lvl="1"/>
            <a:r>
              <a:rPr lang="en-US" dirty="0" smtClean="0"/>
              <a:t>Who you will engage?</a:t>
            </a:r>
          </a:p>
          <a:p>
            <a:pPr lvl="1"/>
            <a:r>
              <a:rPr lang="en-US" dirty="0"/>
              <a:t>What will be your focus – your practice, healthcare leaders, </a:t>
            </a:r>
            <a:r>
              <a:rPr lang="en-US" dirty="0" smtClean="0"/>
              <a:t>or the </a:t>
            </a:r>
            <a:r>
              <a:rPr lang="en-US" dirty="0"/>
              <a:t>community? </a:t>
            </a:r>
          </a:p>
          <a:p>
            <a:pPr lvl="1"/>
            <a:r>
              <a:rPr lang="en-US" dirty="0" smtClean="0"/>
              <a:t>How does this relate to your PDSA? </a:t>
            </a:r>
          </a:p>
          <a:p>
            <a:pPr lvl="1"/>
            <a:r>
              <a:rPr lang="en-US" dirty="0" smtClean="0"/>
              <a:t>What is your time frame for action?</a:t>
            </a:r>
          </a:p>
          <a:p>
            <a:pPr lvl="1"/>
            <a:r>
              <a:rPr lang="en-US" dirty="0" smtClean="0"/>
              <a:t>What resources or support will you need?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95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Groups were determined by your practice assessment answers</a:t>
            </a:r>
          </a:p>
          <a:p>
            <a:r>
              <a:rPr lang="en-US" dirty="0" smtClean="0"/>
              <a:t>The </a:t>
            </a:r>
            <a:r>
              <a:rPr lang="en-US" dirty="0"/>
              <a:t>worksheets </a:t>
            </a:r>
            <a:r>
              <a:rPr lang="en-US" dirty="0" smtClean="0"/>
              <a:t>will </a:t>
            </a:r>
            <a:r>
              <a:rPr lang="en-US" dirty="0"/>
              <a:t>help guide you to implement your next steps </a:t>
            </a:r>
            <a:r>
              <a:rPr lang="en-US" dirty="0" smtClean="0"/>
              <a:t>when you return </a:t>
            </a:r>
            <a:r>
              <a:rPr lang="en-US" dirty="0"/>
              <a:t>home </a:t>
            </a:r>
            <a:endParaRPr lang="en-US" dirty="0" smtClean="0"/>
          </a:p>
          <a:p>
            <a:r>
              <a:rPr lang="en-US" dirty="0" smtClean="0"/>
              <a:t>Use your peers to bounce ideas off of each other</a:t>
            </a:r>
          </a:p>
          <a:p>
            <a:r>
              <a:rPr lang="en-US" dirty="0" smtClean="0"/>
              <a:t>Complete your worksheets for </a:t>
            </a:r>
            <a:r>
              <a:rPr lang="en-US" b="1" u="sng" dirty="0" smtClean="0"/>
              <a:t>your</a:t>
            </a:r>
            <a:r>
              <a:rPr lang="en-US" b="1" dirty="0" smtClean="0"/>
              <a:t> </a:t>
            </a:r>
            <a:r>
              <a:rPr lang="en-US" dirty="0" smtClean="0"/>
              <a:t>practice setting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34" y="228600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Florida:  </a:t>
            </a:r>
            <a:r>
              <a:rPr lang="en-US" dirty="0"/>
              <a:t>Poinciana and Frangipani Room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6153" y="1576688"/>
            <a:ext cx="8159002" cy="4175613"/>
          </a:xfrm>
        </p:spPr>
        <p:txBody>
          <a:bodyPr numCol="2"/>
          <a:lstStyle/>
          <a:p>
            <a:r>
              <a:rPr lang="en-US" dirty="0" smtClean="0"/>
              <a:t>Table </a:t>
            </a:r>
            <a:r>
              <a:rPr lang="en-US" dirty="0" smtClean="0"/>
              <a:t>1: </a:t>
            </a:r>
          </a:p>
          <a:p>
            <a:pPr lvl="1"/>
            <a:r>
              <a:rPr lang="en-US" sz="2400" dirty="0"/>
              <a:t>Michelle Rossi </a:t>
            </a:r>
          </a:p>
          <a:p>
            <a:pPr lvl="1"/>
            <a:r>
              <a:rPr lang="en-US" sz="2400" dirty="0" err="1"/>
              <a:t>Kaley</a:t>
            </a:r>
            <a:r>
              <a:rPr lang="en-US" sz="2400" dirty="0"/>
              <a:t> </a:t>
            </a:r>
            <a:r>
              <a:rPr lang="en-US" sz="2400" dirty="0" err="1"/>
              <a:t>Tash</a:t>
            </a:r>
            <a:endParaRPr lang="en-US" sz="2400" dirty="0"/>
          </a:p>
          <a:p>
            <a:pPr lvl="1"/>
            <a:r>
              <a:rPr lang="en-US" sz="2400" dirty="0"/>
              <a:t>Lucy Guerra</a:t>
            </a:r>
          </a:p>
          <a:p>
            <a:pPr lvl="1"/>
            <a:r>
              <a:rPr lang="en-US" sz="2400" dirty="0"/>
              <a:t>Kenji Kaye</a:t>
            </a:r>
          </a:p>
          <a:p>
            <a:pPr lvl="1"/>
            <a:r>
              <a:rPr lang="en-US" sz="2400" dirty="0"/>
              <a:t>John Langdon</a:t>
            </a:r>
          </a:p>
          <a:p>
            <a:pPr lvl="1"/>
            <a:r>
              <a:rPr lang="en-US" sz="2400" dirty="0"/>
              <a:t>Dawn </a:t>
            </a:r>
            <a:r>
              <a:rPr lang="en-US" sz="2400" dirty="0" err="1"/>
              <a:t>Moerings</a:t>
            </a:r>
            <a:endParaRPr lang="en-US" sz="2400" dirty="0"/>
          </a:p>
          <a:p>
            <a:pPr lvl="1"/>
            <a:r>
              <a:rPr lang="en-US" sz="2400" dirty="0"/>
              <a:t>Bob Hopkins</a:t>
            </a:r>
          </a:p>
          <a:p>
            <a:pPr lvl="1"/>
            <a:r>
              <a:rPr lang="en-US" sz="2400" dirty="0"/>
              <a:t>Bernie </a:t>
            </a:r>
            <a:r>
              <a:rPr lang="en-US" sz="2400" dirty="0" smtClean="0"/>
              <a:t>Rosof</a:t>
            </a:r>
          </a:p>
          <a:p>
            <a:r>
              <a:rPr lang="en-US" dirty="0" smtClean="0"/>
              <a:t>Table 2:</a:t>
            </a:r>
          </a:p>
          <a:p>
            <a:pPr lvl="1"/>
            <a:r>
              <a:rPr lang="en-US" sz="2400" dirty="0"/>
              <a:t>Rick </a:t>
            </a:r>
            <a:r>
              <a:rPr lang="en-US" sz="2400" dirty="0" err="1"/>
              <a:t>Waks</a:t>
            </a:r>
            <a:endParaRPr lang="en-US" sz="2400" dirty="0"/>
          </a:p>
          <a:p>
            <a:pPr lvl="1"/>
            <a:r>
              <a:rPr lang="en-US" sz="2400" dirty="0"/>
              <a:t>Kristen Hager</a:t>
            </a:r>
          </a:p>
          <a:p>
            <a:pPr lvl="1"/>
            <a:r>
              <a:rPr lang="en-US" sz="2400" dirty="0"/>
              <a:t>Cynthia Miller</a:t>
            </a:r>
          </a:p>
          <a:p>
            <a:pPr lvl="1"/>
            <a:r>
              <a:rPr lang="en-US" sz="2400" dirty="0"/>
              <a:t>Martin </a:t>
            </a:r>
            <a:r>
              <a:rPr lang="en-US" sz="2400" dirty="0" err="1"/>
              <a:t>Derrow</a:t>
            </a:r>
            <a:endParaRPr lang="en-US" sz="2400" dirty="0"/>
          </a:p>
          <a:p>
            <a:pPr lvl="1"/>
            <a:r>
              <a:rPr lang="en-US" sz="2400" dirty="0"/>
              <a:t>Mike </a:t>
            </a:r>
            <a:r>
              <a:rPr lang="en-US" sz="2400" dirty="0" smtClean="0"/>
              <a:t>Soppet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4411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Florida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/>
          <a:lstStyle/>
          <a:p>
            <a:r>
              <a:rPr lang="en-US" dirty="0"/>
              <a:t>Table 3:</a:t>
            </a:r>
          </a:p>
          <a:p>
            <a:pPr lvl="1"/>
            <a:r>
              <a:rPr lang="en-US" sz="2400" dirty="0"/>
              <a:t>Carmel </a:t>
            </a:r>
            <a:r>
              <a:rPr lang="en-US" sz="2400" dirty="0" err="1"/>
              <a:t>Barrau</a:t>
            </a:r>
            <a:endParaRPr lang="en-US" sz="2400" dirty="0"/>
          </a:p>
          <a:p>
            <a:pPr lvl="1"/>
            <a:r>
              <a:rPr lang="en-US" sz="2400" dirty="0" err="1"/>
              <a:t>Josee</a:t>
            </a:r>
            <a:r>
              <a:rPr lang="en-US" sz="2400" dirty="0"/>
              <a:t> </a:t>
            </a:r>
            <a:r>
              <a:rPr lang="en-US" sz="2400" dirty="0" err="1"/>
              <a:t>Barrau</a:t>
            </a:r>
            <a:endParaRPr lang="en-US" sz="2400" dirty="0"/>
          </a:p>
          <a:p>
            <a:pPr lvl="1"/>
            <a:r>
              <a:rPr lang="en-US" sz="2400" dirty="0"/>
              <a:t>Steven </a:t>
            </a:r>
            <a:r>
              <a:rPr lang="en-US" sz="2400" dirty="0" err="1"/>
              <a:t>Attermann</a:t>
            </a:r>
            <a:endParaRPr lang="en-US" sz="2400" dirty="0"/>
          </a:p>
          <a:p>
            <a:pPr lvl="1"/>
            <a:r>
              <a:rPr lang="en-US" sz="2400" dirty="0"/>
              <a:t>Marie Brown</a:t>
            </a:r>
          </a:p>
          <a:p>
            <a:pPr lvl="1"/>
            <a:r>
              <a:rPr lang="en-US" sz="2400" dirty="0"/>
              <a:t>Daniel </a:t>
            </a:r>
            <a:r>
              <a:rPr lang="en-US" sz="2400" dirty="0" err="1"/>
              <a:t>Bendetowicz</a:t>
            </a:r>
            <a:endParaRPr lang="en-US" sz="2400" dirty="0"/>
          </a:p>
          <a:p>
            <a:pPr lvl="1"/>
            <a:r>
              <a:rPr lang="en-US" sz="2400" dirty="0"/>
              <a:t>Jason </a:t>
            </a:r>
            <a:r>
              <a:rPr lang="en-US" sz="2400" dirty="0" smtClean="0"/>
              <a:t>Goldman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dirty="0"/>
              <a:t>Table 4: </a:t>
            </a:r>
          </a:p>
          <a:p>
            <a:pPr lvl="1"/>
            <a:r>
              <a:rPr lang="en-US" sz="2400" dirty="0"/>
              <a:t>Benjamin Mena</a:t>
            </a:r>
          </a:p>
          <a:p>
            <a:pPr lvl="1"/>
            <a:r>
              <a:rPr lang="en-US" sz="2400" dirty="0"/>
              <a:t>Stuart </a:t>
            </a:r>
            <a:r>
              <a:rPr lang="en-US" sz="2400" dirty="0" err="1"/>
              <a:t>Himmelstein</a:t>
            </a:r>
            <a:endParaRPr lang="en-US" sz="2400" dirty="0"/>
          </a:p>
          <a:p>
            <a:pPr lvl="1"/>
            <a:r>
              <a:rPr lang="en-US" sz="2400" dirty="0"/>
              <a:t>Albert Lopez</a:t>
            </a:r>
          </a:p>
          <a:p>
            <a:pPr lvl="1"/>
            <a:r>
              <a:rPr lang="en-US" sz="2400" dirty="0" err="1"/>
              <a:t>Naresh</a:t>
            </a:r>
            <a:r>
              <a:rPr lang="en-US" sz="2400" dirty="0"/>
              <a:t> </a:t>
            </a:r>
            <a:r>
              <a:rPr lang="en-US" sz="2400" dirty="0" err="1"/>
              <a:t>Pathak</a:t>
            </a:r>
            <a:endParaRPr lang="en-US" sz="2400" dirty="0"/>
          </a:p>
          <a:p>
            <a:pPr lvl="1"/>
            <a:r>
              <a:rPr lang="en-US" sz="2400" dirty="0" err="1"/>
              <a:t>Azzam</a:t>
            </a:r>
            <a:r>
              <a:rPr lang="en-US" sz="2400" dirty="0"/>
              <a:t> </a:t>
            </a:r>
            <a:r>
              <a:rPr lang="en-US" sz="2400" dirty="0" err="1"/>
              <a:t>Adhal</a:t>
            </a:r>
            <a:endParaRPr lang="en-US" sz="2400" dirty="0"/>
          </a:p>
          <a:p>
            <a:pPr lvl="1"/>
            <a:r>
              <a:rPr lang="en-US" sz="2400" dirty="0"/>
              <a:t>Marie Brown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72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Jersey: </a:t>
            </a:r>
            <a:r>
              <a:rPr lang="en-US" dirty="0"/>
              <a:t>Hibiscus 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/>
          <a:lstStyle/>
          <a:p>
            <a:r>
              <a:rPr lang="en-US" dirty="0" smtClean="0"/>
              <a:t>Table </a:t>
            </a:r>
            <a:r>
              <a:rPr lang="en-US" dirty="0" smtClean="0"/>
              <a:t>5:</a:t>
            </a:r>
          </a:p>
          <a:p>
            <a:pPr lvl="1"/>
            <a:r>
              <a:rPr lang="en-US" sz="2400" dirty="0"/>
              <a:t>Christina Lusk-</a:t>
            </a:r>
            <a:r>
              <a:rPr lang="en-US" sz="2400" dirty="0" err="1"/>
              <a:t>Cáceres</a:t>
            </a:r>
            <a:endParaRPr lang="en-US" sz="2400" dirty="0"/>
          </a:p>
          <a:p>
            <a:pPr lvl="1"/>
            <a:r>
              <a:rPr lang="en-US" sz="2400" dirty="0" err="1"/>
              <a:t>Doantrang</a:t>
            </a:r>
            <a:r>
              <a:rPr lang="en-US" sz="2400" dirty="0"/>
              <a:t> Du</a:t>
            </a:r>
          </a:p>
          <a:p>
            <a:pPr lvl="1"/>
            <a:r>
              <a:rPr lang="en-US" sz="2400" dirty="0"/>
              <a:t>Margaret H. </a:t>
            </a:r>
            <a:r>
              <a:rPr lang="en-US" sz="2400" dirty="0" err="1"/>
              <a:t>Eng</a:t>
            </a:r>
            <a:endParaRPr lang="en-US" sz="2400" dirty="0"/>
          </a:p>
          <a:p>
            <a:pPr lvl="1"/>
            <a:r>
              <a:rPr lang="en-US" sz="2400" dirty="0"/>
              <a:t>Laurie Dickerson</a:t>
            </a:r>
          </a:p>
          <a:p>
            <a:pPr lvl="1"/>
            <a:r>
              <a:rPr lang="en-US" sz="2400" dirty="0"/>
              <a:t>Steven Peskin</a:t>
            </a:r>
          </a:p>
          <a:p>
            <a:pPr lvl="1"/>
            <a:r>
              <a:rPr lang="en-US" sz="2400" dirty="0"/>
              <a:t>Susan Gonzalez</a:t>
            </a:r>
          </a:p>
          <a:p>
            <a:pPr lvl="1"/>
            <a:r>
              <a:rPr lang="en-US" sz="2400" dirty="0"/>
              <a:t>Diane Carroll</a:t>
            </a:r>
          </a:p>
          <a:p>
            <a:pPr lvl="1"/>
            <a:r>
              <a:rPr lang="en-US" sz="2400" dirty="0"/>
              <a:t>Theresa </a:t>
            </a:r>
            <a:r>
              <a:rPr lang="en-US" sz="2400" dirty="0" smtClean="0"/>
              <a:t>Barrett</a:t>
            </a:r>
            <a:endParaRPr lang="en-US" sz="2400" dirty="0"/>
          </a:p>
          <a:p>
            <a:r>
              <a:rPr lang="en-US" dirty="0" smtClean="0"/>
              <a:t>Table 6:</a:t>
            </a:r>
          </a:p>
          <a:p>
            <a:pPr lvl="1"/>
            <a:r>
              <a:rPr lang="en-US" sz="2400" dirty="0"/>
              <a:t>Muhammad </a:t>
            </a:r>
            <a:r>
              <a:rPr lang="en-US" sz="2400" dirty="0" err="1"/>
              <a:t>Yasir</a:t>
            </a:r>
            <a:r>
              <a:rPr lang="en-US" sz="2400" dirty="0"/>
              <a:t> Khan</a:t>
            </a:r>
          </a:p>
          <a:p>
            <a:pPr lvl="1"/>
            <a:r>
              <a:rPr lang="en-US" sz="2400" dirty="0"/>
              <a:t>Sara Wallach</a:t>
            </a:r>
          </a:p>
          <a:p>
            <a:pPr lvl="1"/>
            <a:r>
              <a:rPr lang="en-US" sz="2400" dirty="0"/>
              <a:t>Eileen Taylor</a:t>
            </a:r>
          </a:p>
          <a:p>
            <a:pPr lvl="1"/>
            <a:r>
              <a:rPr lang="en-US" sz="2400" dirty="0" err="1"/>
              <a:t>Aparna</a:t>
            </a:r>
            <a:r>
              <a:rPr lang="en-US" sz="2400" dirty="0"/>
              <a:t> Daley</a:t>
            </a:r>
          </a:p>
          <a:p>
            <a:pPr lvl="1"/>
            <a:r>
              <a:rPr lang="en-US" sz="2400" dirty="0"/>
              <a:t>Olga </a:t>
            </a:r>
            <a:r>
              <a:rPr lang="en-US" sz="2400" dirty="0" err="1"/>
              <a:t>Tarasova</a:t>
            </a:r>
            <a:endParaRPr lang="en-US" sz="2400" dirty="0"/>
          </a:p>
          <a:p>
            <a:pPr lvl="1"/>
            <a:r>
              <a:rPr lang="en-US" sz="2400" dirty="0"/>
              <a:t>Mike Cestare </a:t>
            </a:r>
          </a:p>
          <a:p>
            <a:pPr lvl="1"/>
            <a:r>
              <a:rPr lang="en-US" sz="2400" dirty="0"/>
              <a:t>Ralph </a:t>
            </a:r>
            <a:r>
              <a:rPr lang="en-US" sz="2400" dirty="0" err="1"/>
              <a:t>Pothel</a:t>
            </a:r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05916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Jersey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Table 7:</a:t>
            </a:r>
          </a:p>
          <a:p>
            <a:pPr lvl="1"/>
            <a:r>
              <a:rPr lang="en-US" sz="2400" dirty="0"/>
              <a:t>Anne </a:t>
            </a:r>
            <a:r>
              <a:rPr lang="en-US" sz="2400" dirty="0" err="1"/>
              <a:t>Lefferts</a:t>
            </a:r>
            <a:endParaRPr lang="en-US" sz="2400" dirty="0"/>
          </a:p>
          <a:p>
            <a:pPr lvl="1"/>
            <a:r>
              <a:rPr lang="en-US" sz="2400" dirty="0"/>
              <a:t>George </a:t>
            </a:r>
            <a:r>
              <a:rPr lang="en-US" sz="2400" dirty="0" err="1"/>
              <a:t>DiFerdinando</a:t>
            </a:r>
            <a:r>
              <a:rPr lang="en-US" sz="2400" dirty="0"/>
              <a:t>, Jr.,</a:t>
            </a:r>
          </a:p>
          <a:p>
            <a:pPr lvl="1"/>
            <a:r>
              <a:rPr lang="en-US" sz="2400" dirty="0"/>
              <a:t>Donna Fitzpatrick</a:t>
            </a:r>
          </a:p>
          <a:p>
            <a:pPr lvl="1"/>
            <a:r>
              <a:rPr lang="en-US" sz="2400" dirty="0"/>
              <a:t>Claudia Casas</a:t>
            </a:r>
          </a:p>
          <a:p>
            <a:pPr lvl="1"/>
            <a:r>
              <a:rPr lang="en-US" sz="2400" dirty="0"/>
              <a:t>Sandi </a:t>
            </a:r>
            <a:r>
              <a:rPr lang="en-US" sz="2400" dirty="0" err="1"/>
              <a:t>Selzer</a:t>
            </a:r>
            <a:endParaRPr lang="en-US" sz="2400" dirty="0"/>
          </a:p>
          <a:p>
            <a:pPr lvl="1"/>
            <a:r>
              <a:rPr lang="en-US" sz="2400" dirty="0"/>
              <a:t>Maria Lanzi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92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657686" y="3772135"/>
            <a:ext cx="8161573" cy="1828800"/>
          </a:xfrm>
        </p:spPr>
        <p:txBody>
          <a:bodyPr/>
          <a:lstStyle/>
          <a:p>
            <a:r>
              <a:rPr lang="en-US" dirty="0" smtClean="0"/>
              <a:t>Introduction to Champion Communication Planning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800" b="0" i="1" dirty="0" smtClean="0"/>
              <a:t/>
            </a:r>
            <a:br>
              <a:rPr lang="en-US" sz="2800" b="0" i="1" dirty="0" smtClean="0"/>
            </a:br>
            <a:r>
              <a:rPr lang="en-US" sz="2800" b="0" i="1" dirty="0" smtClean="0"/>
              <a:t>Rebecca Gehring, MPH</a:t>
            </a:r>
            <a:br>
              <a:rPr lang="en-US" sz="2800" b="0" i="1" dirty="0" smtClean="0"/>
            </a:br>
            <a:r>
              <a:rPr lang="es-ES" sz="2600" b="0" i="1" dirty="0"/>
              <a:t/>
            </a:r>
            <a:br>
              <a:rPr lang="es-ES" sz="2600" b="0" i="1" dirty="0"/>
            </a:br>
            <a:r>
              <a:rPr lang="es-ES" sz="2600" b="0" dirty="0" err="1"/>
              <a:t>February</a:t>
            </a:r>
            <a:r>
              <a:rPr lang="es-ES" sz="2600" b="0" dirty="0"/>
              <a:t> </a:t>
            </a:r>
            <a:r>
              <a:rPr lang="es-ES" sz="2600" b="0" dirty="0" smtClean="0"/>
              <a:t>27, </a:t>
            </a:r>
            <a:r>
              <a:rPr lang="es-ES" sz="2600" b="0" dirty="0"/>
              <a:t>2016</a:t>
            </a:r>
            <a:br>
              <a:rPr lang="es-ES" sz="2600" b="0" dirty="0"/>
            </a:br>
            <a:r>
              <a:rPr lang="es-ES" sz="2600" b="0" i="1" dirty="0"/>
              <a:t>I </a:t>
            </a:r>
            <a:r>
              <a:rPr lang="es-ES" sz="2600" b="0" i="1" dirty="0" err="1"/>
              <a:t>Raise</a:t>
            </a:r>
            <a:r>
              <a:rPr lang="es-ES" sz="2600" b="0" i="1" dirty="0"/>
              <a:t> </a:t>
            </a:r>
            <a:r>
              <a:rPr lang="es-ES" sz="2600" b="0" i="1" dirty="0" err="1"/>
              <a:t>the</a:t>
            </a:r>
            <a:r>
              <a:rPr lang="es-ES" sz="2600" b="0" i="1" dirty="0"/>
              <a:t> </a:t>
            </a:r>
            <a:r>
              <a:rPr lang="es-ES" sz="2600" b="0" i="1" dirty="0" err="1"/>
              <a:t>Rates</a:t>
            </a:r>
            <a:r>
              <a:rPr lang="es-ES" sz="2600" b="0" i="1" dirty="0"/>
              <a:t> </a:t>
            </a:r>
            <a:r>
              <a:rPr lang="es-ES" sz="2600" b="0" dirty="0" err="1"/>
              <a:t>Champion</a:t>
            </a:r>
            <a:r>
              <a:rPr lang="es-ES" sz="2600" b="0" dirty="0"/>
              <a:t> Training</a:t>
            </a:r>
            <a:r>
              <a:rPr lang="es-ES" sz="2600" b="0" i="1" dirty="0"/>
              <a:t/>
            </a:r>
            <a:br>
              <a:rPr lang="es-ES" sz="2600" b="0" i="1" dirty="0"/>
            </a:br>
            <a:endParaRPr lang="en-US" altLang="en-US" sz="2600" b="0" i="1" dirty="0"/>
          </a:p>
        </p:txBody>
      </p:sp>
    </p:spTree>
    <p:extLst>
      <p:ext uri="{BB962C8B-B14F-4D97-AF65-F5344CB8AC3E}">
        <p14:creationId xmlns:p14="http://schemas.microsoft.com/office/powerpoint/2010/main" val="1095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Worksheet </a:t>
            </a:r>
            <a:r>
              <a:rPr lang="en-US" sz="2800" dirty="0" smtClean="0"/>
              <a:t>is located in </a:t>
            </a:r>
            <a:r>
              <a:rPr lang="en-US" sz="2800" b="1" dirty="0"/>
              <a:t>Day Two </a:t>
            </a:r>
            <a:r>
              <a:rPr lang="en-US" sz="2800" dirty="0"/>
              <a:t>tab</a:t>
            </a:r>
          </a:p>
          <a:p>
            <a:r>
              <a:rPr lang="en-US" sz="2800" dirty="0"/>
              <a:t>Worksheet based on public health communication </a:t>
            </a:r>
            <a:r>
              <a:rPr lang="en-US" sz="2800" dirty="0" smtClean="0"/>
              <a:t>planning strategies</a:t>
            </a:r>
            <a:endParaRPr lang="en-US" sz="2800" dirty="0"/>
          </a:p>
          <a:p>
            <a:r>
              <a:rPr lang="en-US" sz="2800" dirty="0" smtClean="0"/>
              <a:t>Includes examples </a:t>
            </a:r>
            <a:r>
              <a:rPr lang="en-US" sz="2800" dirty="0"/>
              <a:t>to help guide your </a:t>
            </a:r>
            <a:r>
              <a:rPr lang="en-US" sz="2800" dirty="0" smtClean="0"/>
              <a:t>messages:</a:t>
            </a:r>
          </a:p>
          <a:p>
            <a:pPr lvl="1"/>
            <a:r>
              <a:rPr lang="en-US" sz="2500" dirty="0" smtClean="0"/>
              <a:t>Section 1 – Patient </a:t>
            </a:r>
            <a:r>
              <a:rPr lang="en-US" sz="2500" dirty="0"/>
              <a:t>Communication </a:t>
            </a:r>
          </a:p>
          <a:p>
            <a:pPr lvl="1"/>
            <a:r>
              <a:rPr lang="en-US" sz="2500" dirty="0"/>
              <a:t>Section </a:t>
            </a:r>
            <a:r>
              <a:rPr lang="en-US" sz="2500" dirty="0" smtClean="0"/>
              <a:t>2 – Practice </a:t>
            </a:r>
            <a:r>
              <a:rPr lang="en-US" sz="2500" dirty="0"/>
              <a:t>Team or </a:t>
            </a:r>
            <a:r>
              <a:rPr lang="en-US" sz="2500" dirty="0" smtClean="0"/>
              <a:t>Healthcare Leader</a:t>
            </a:r>
          </a:p>
          <a:p>
            <a:pPr lvl="1"/>
            <a:r>
              <a:rPr lang="en-US" sz="2500" dirty="0" smtClean="0"/>
              <a:t>Section 3 – General </a:t>
            </a:r>
            <a:r>
              <a:rPr lang="en-US" sz="2500" dirty="0"/>
              <a:t>Public or Community  </a:t>
            </a:r>
            <a:r>
              <a:rPr lang="en-US" sz="2500" dirty="0" smtClean="0"/>
              <a:t>Outreach</a:t>
            </a:r>
            <a:endParaRPr lang="en-US" sz="2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8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745" y="228600"/>
            <a:ext cx="8153400" cy="990600"/>
          </a:xfrm>
        </p:spPr>
        <p:txBody>
          <a:bodyPr/>
          <a:lstStyle/>
          <a:p>
            <a:r>
              <a:rPr lang="en-US" dirty="0" smtClean="0"/>
              <a:t>Developing Your Talking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activity will help you arrange </a:t>
            </a:r>
            <a:r>
              <a:rPr lang="en-US" dirty="0"/>
              <a:t>talking points </a:t>
            </a:r>
            <a:r>
              <a:rPr lang="en-US" dirty="0" smtClean="0"/>
              <a:t>for different audiences</a:t>
            </a:r>
          </a:p>
          <a:p>
            <a:r>
              <a:rPr lang="en-US" dirty="0" smtClean="0"/>
              <a:t>Follow the worksheet to help create your </a:t>
            </a:r>
            <a:r>
              <a:rPr lang="en-US" dirty="0"/>
              <a:t>messages </a:t>
            </a:r>
            <a:r>
              <a:rPr lang="en-US" dirty="0" smtClean="0"/>
              <a:t>relevant to your practice setting</a:t>
            </a:r>
          </a:p>
          <a:p>
            <a:r>
              <a:rPr lang="en-US" dirty="0" smtClean="0"/>
              <a:t>The messages should </a:t>
            </a:r>
            <a:r>
              <a:rPr lang="en-US" dirty="0"/>
              <a:t>be practical </a:t>
            </a:r>
            <a:r>
              <a:rPr lang="en-US" dirty="0" smtClean="0"/>
              <a:t>and easy to implement when you return home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65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P Quality Connect Template">
  <a:themeElements>
    <a:clrScheme name="ACP them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B135"/>
      </a:accent1>
      <a:accent2>
        <a:srgbClr val="FFC82E"/>
      </a:accent2>
      <a:accent3>
        <a:srgbClr val="00A0DF"/>
      </a:accent3>
      <a:accent4>
        <a:srgbClr val="FF7900"/>
      </a:accent4>
      <a:accent5>
        <a:srgbClr val="95519E"/>
      </a:accent5>
      <a:accent6>
        <a:srgbClr val="BF650F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ACP them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2EB135"/>
    </a:accent1>
    <a:accent2>
      <a:srgbClr val="FFC82E"/>
    </a:accent2>
    <a:accent3>
      <a:srgbClr val="00A0DF"/>
    </a:accent3>
    <a:accent4>
      <a:srgbClr val="FF7900"/>
    </a:accent4>
    <a:accent5>
      <a:srgbClr val="95519E"/>
    </a:accent5>
    <a:accent6>
      <a:srgbClr val="BF650F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ACP Quality Connect Template</Template>
  <TotalTime>120</TotalTime>
  <Words>469</Words>
  <Application>Microsoft Office PowerPoint</Application>
  <PresentationFormat>On-screen Show (4:3)</PresentationFormat>
  <Paragraphs>102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ACP Quality Connect Template</vt:lpstr>
      <vt:lpstr> Small Group Discussion   Rebecca Gehring, MPH  February 26 – 28, 2016 I Raise the Rates Champion Training </vt:lpstr>
      <vt:lpstr>Overview </vt:lpstr>
      <vt:lpstr>Florida:  Poinciana and Frangipani Room </vt:lpstr>
      <vt:lpstr>Florida </vt:lpstr>
      <vt:lpstr>New Jersey: Hibiscus Room</vt:lpstr>
      <vt:lpstr>New Jersey</vt:lpstr>
      <vt:lpstr>Introduction to Champion Communication Planning   Rebecca Gehring, MPH  February 27, 2016 I Raise the Rates Champion Training </vt:lpstr>
      <vt:lpstr>Overview</vt:lpstr>
      <vt:lpstr>Developing Your Talking Points</vt:lpstr>
      <vt:lpstr>Things to Consider</vt:lpstr>
      <vt:lpstr>How to Develop Your Action Plan   Rebecca Gehring, MPH  February 28, 2016 I Raise the Rates Champion Training </vt:lpstr>
      <vt:lpstr>Overview </vt:lpstr>
      <vt:lpstr>Things to Consider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ACP Centennial Powerpoint Template</dc:title>
  <dc:creator>RebeccaG</dc:creator>
  <cp:lastModifiedBy>RebeccaG</cp:lastModifiedBy>
  <cp:revision>34</cp:revision>
  <cp:lastPrinted>2014-10-09T17:23:32Z</cp:lastPrinted>
  <dcterms:created xsi:type="dcterms:W3CDTF">2015-04-17T17:24:07Z</dcterms:created>
  <dcterms:modified xsi:type="dcterms:W3CDTF">2016-02-23T16:34:06Z</dcterms:modified>
</cp:coreProperties>
</file>