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64" r:id="rId2"/>
    <p:sldId id="265" r:id="rId3"/>
    <p:sldId id="256" r:id="rId4"/>
    <p:sldId id="319" r:id="rId5"/>
    <p:sldId id="262" r:id="rId6"/>
    <p:sldId id="263" r:id="rId7"/>
    <p:sldId id="267" r:id="rId8"/>
    <p:sldId id="268" r:id="rId9"/>
    <p:sldId id="269" r:id="rId10"/>
    <p:sldId id="270" r:id="rId11"/>
    <p:sldId id="273" r:id="rId12"/>
    <p:sldId id="274" r:id="rId13"/>
    <p:sldId id="271" r:id="rId14"/>
    <p:sldId id="275" r:id="rId15"/>
    <p:sldId id="276" r:id="rId16"/>
    <p:sldId id="277" r:id="rId17"/>
    <p:sldId id="279" r:id="rId18"/>
    <p:sldId id="280" r:id="rId19"/>
    <p:sldId id="278" r:id="rId20"/>
    <p:sldId id="281" r:id="rId21"/>
    <p:sldId id="282" r:id="rId22"/>
    <p:sldId id="283" r:id="rId23"/>
    <p:sldId id="285" r:id="rId24"/>
    <p:sldId id="284" r:id="rId25"/>
    <p:sldId id="287" r:id="rId26"/>
    <p:sldId id="286" r:id="rId27"/>
    <p:sldId id="288" r:id="rId28"/>
    <p:sldId id="289" r:id="rId29"/>
    <p:sldId id="291" r:id="rId30"/>
    <p:sldId id="290" r:id="rId31"/>
    <p:sldId id="292" r:id="rId32"/>
    <p:sldId id="294" r:id="rId33"/>
    <p:sldId id="293" r:id="rId34"/>
    <p:sldId id="296" r:id="rId35"/>
    <p:sldId id="295" r:id="rId36"/>
    <p:sldId id="297" r:id="rId37"/>
    <p:sldId id="298" r:id="rId38"/>
    <p:sldId id="299" r:id="rId39"/>
    <p:sldId id="300" r:id="rId40"/>
    <p:sldId id="301" r:id="rId41"/>
    <p:sldId id="303" r:id="rId42"/>
    <p:sldId id="302"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7B4"/>
    <a:srgbClr val="FFC82E"/>
    <a:srgbClr val="007E66"/>
    <a:srgbClr val="2EB135"/>
    <a:srgbClr val="00A3DD"/>
    <a:srgbClr val="1EB53A"/>
    <a:srgbClr val="007C66"/>
    <a:srgbClr val="00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77290338707673E-2"/>
          <c:y val="0.10587652168455862"/>
          <c:w val="0.88570366204224471"/>
          <c:h val="0.76965000694816077"/>
        </c:manualLayout>
      </c:layout>
      <c:barChart>
        <c:barDir val="col"/>
        <c:grouping val="clustered"/>
        <c:varyColors val="0"/>
        <c:ser>
          <c:idx val="0"/>
          <c:order val="0"/>
          <c:tx>
            <c:strRef>
              <c:f>Sheet1!$B$1</c:f>
              <c:strCache>
                <c:ptCount val="1"/>
                <c:pt idx="0">
                  <c:v>Influenza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libri"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Standing Order</c:v>
                </c:pt>
                <c:pt idx="1">
                  <c:v>Standing Order</c:v>
                </c:pt>
              </c:strCache>
            </c:strRef>
          </c:cat>
          <c:val>
            <c:numRef>
              <c:f>Sheet1!$B$2:$B$3</c:f>
              <c:numCache>
                <c:formatCode>General</c:formatCode>
                <c:ptCount val="2"/>
                <c:pt idx="0">
                  <c:v>38</c:v>
                </c:pt>
                <c:pt idx="1">
                  <c:v>63</c:v>
                </c:pt>
              </c:numCache>
            </c:numRef>
          </c:val>
        </c:ser>
        <c:dLbls>
          <c:showLegendKey val="0"/>
          <c:showVal val="0"/>
          <c:showCatName val="0"/>
          <c:showSerName val="0"/>
          <c:showPercent val="0"/>
          <c:showBubbleSize val="0"/>
        </c:dLbls>
        <c:gapWidth val="219"/>
        <c:overlap val="-27"/>
        <c:axId val="116876032"/>
        <c:axId val="116877568"/>
      </c:barChart>
      <c:catAx>
        <c:axId val="11687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itchFamily="34" charset="0"/>
                <a:ea typeface="+mn-ea"/>
                <a:cs typeface="Arial" panose="020B0604020202020204" pitchFamily="34" charset="0"/>
              </a:defRPr>
            </a:pPr>
            <a:endParaRPr lang="en-US"/>
          </a:p>
        </c:txPr>
        <c:crossAx val="116877568"/>
        <c:crosses val="autoZero"/>
        <c:auto val="1"/>
        <c:lblAlgn val="ctr"/>
        <c:lblOffset val="100"/>
        <c:noMultiLvlLbl val="0"/>
      </c:catAx>
      <c:valAx>
        <c:axId val="116877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Calibri" pitchFamily="34" charset="0"/>
                <a:ea typeface="+mn-ea"/>
                <a:cs typeface="Arial" panose="020B0604020202020204" pitchFamily="34" charset="0"/>
              </a:defRPr>
            </a:pPr>
            <a:endParaRPr lang="en-US"/>
          </a:p>
        </c:txPr>
        <c:crossAx val="11687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11/20/2015</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11/20/2015</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pPr lvl="0"/>
            <a:endParaRPr lang="en-US" noProof="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805005-4541-4456-83D8-0D682D46B7E1}" type="slidenum">
              <a:rPr lang="en-US" smtClean="0"/>
              <a:pPr/>
              <a:t>8</a:t>
            </a:fld>
            <a:endParaRPr lang="en-US" dirty="0"/>
          </a:p>
        </p:txBody>
      </p:sp>
    </p:spTree>
    <p:extLst>
      <p:ext uri="{BB962C8B-B14F-4D97-AF65-F5344CB8AC3E}">
        <p14:creationId xmlns:p14="http://schemas.microsoft.com/office/powerpoint/2010/main" val="13548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BD98B42-4064-4D2C-885F-59C2D52EEB3B}" type="slidenum">
              <a:rPr lang="en-US" smtClean="0">
                <a:solidFill>
                  <a:prstClr val="black"/>
                </a:solidFill>
              </a:rPr>
              <a:pPr/>
              <a:t>34</a:t>
            </a:fld>
            <a:endParaRPr lang="en-US" dirty="0" smtClean="0">
              <a:solidFill>
                <a:prstClr val="black"/>
              </a:solidFill>
            </a:endParaRPr>
          </a:p>
        </p:txBody>
      </p:sp>
      <p:sp>
        <p:nvSpPr>
          <p:cNvPr id="95235" name="Rectangle 2"/>
          <p:cNvSpPr>
            <a:spLocks noGrp="1" noRot="1" noChangeAspect="1" noChangeArrowheads="1" noTextEdit="1"/>
          </p:cNvSpPr>
          <p:nvPr>
            <p:ph type="sldImg"/>
          </p:nvPr>
        </p:nvSpPr>
        <p:spPr>
          <a:xfrm>
            <a:off x="1257300" y="719138"/>
            <a:ext cx="4802188" cy="3602037"/>
          </a:xfrm>
          <a:ln/>
        </p:spPr>
      </p:sp>
      <p:sp>
        <p:nvSpPr>
          <p:cNvPr id="952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1293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was conducted to determine whether standing orders for influenza vaccine increase its usage in an ambulatory setting in patients 65 years and </a:t>
            </a:r>
            <a:r>
              <a:rPr lang="en-US" dirty="0" err="1" smtClean="0"/>
              <a:t>lder</a:t>
            </a:r>
            <a:r>
              <a:rPr lang="en-US" dirty="0" smtClean="0"/>
              <a:t>. </a:t>
            </a:r>
          </a:p>
          <a:p>
            <a:r>
              <a:rPr lang="en-US" dirty="0" smtClean="0"/>
              <a:t>Overall, 912 elderly patients of two physicians who issued standing orders and 884 elderly patients of two physicians who did not do so constituted the study group. Rates of influenza vaccination of patients whose physicians used standing orders were compared with those of physicians who did not use standing orders.</a:t>
            </a:r>
          </a:p>
          <a:p>
            <a:r>
              <a:rPr lang="en-US" dirty="0" smtClean="0"/>
              <a:t>RESULTS: Five hundred seventy-six (63%) patients of physicians who used standing orders received influenza vaccine, compared with 332 (38%) patients of physicians who did not use them (P&lt;.001). Standing orders accounted for a significantly higher rate of influenza vaccination in each study year. Moreover, in 2001, when influenza vaccine delivery was delayed, physicians who used standing orders maintained their same rate of usage, but physicians who did not had rates of about one-half their usage of the other 3 years.</a:t>
            </a:r>
          </a:p>
          <a:p>
            <a:r>
              <a:rPr lang="en-US" dirty="0" smtClean="0"/>
              <a:t>CONCLUSION: More Medicare recipients received influenza vaccine when their physicians used standing orders for its administration than when their physicians did not. Influenza vaccine represents an important prevention modality that demands widespread implementation, and standing orders can increase its usage.</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37</a:t>
            </a:fld>
            <a:endParaRPr lang="en-US"/>
          </a:p>
        </p:txBody>
      </p:sp>
    </p:spTree>
    <p:extLst>
      <p:ext uri="{BB962C8B-B14F-4D97-AF65-F5344CB8AC3E}">
        <p14:creationId xmlns:p14="http://schemas.microsoft.com/office/powerpoint/2010/main" val="283644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Denver Health began using Standing Orders to deliver vaccines to adolescents in 2011. By</a:t>
            </a:r>
            <a:r>
              <a:rPr lang="en-US" baseline="0" dirty="0" smtClean="0"/>
              <a:t> 2013 the coverage for all adolescent vaccines in for the Denver Health system were significantly higher than both national and overall Colorado coverage levels. Data presented by Dr. A. Kempe at the National Foundation for Infectious Diseases Clinical Vaccinology Course, March 2015.</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38</a:t>
            </a:fld>
            <a:endParaRPr lang="en-US"/>
          </a:p>
        </p:txBody>
      </p:sp>
    </p:spTree>
    <p:extLst>
      <p:ext uri="{BB962C8B-B14F-4D97-AF65-F5344CB8AC3E}">
        <p14:creationId xmlns:p14="http://schemas.microsoft.com/office/powerpoint/2010/main" val="3498440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ACIP has recommended standing orders since 2000.</a:t>
            </a:r>
            <a:endParaRPr lang="en-US" dirty="0"/>
          </a:p>
        </p:txBody>
      </p:sp>
      <p:sp>
        <p:nvSpPr>
          <p:cNvPr id="4" name="Slide Number Placeholder 3"/>
          <p:cNvSpPr>
            <a:spLocks noGrp="1"/>
          </p:cNvSpPr>
          <p:nvPr>
            <p:ph type="sldNum" sz="quarter" idx="10"/>
          </p:nvPr>
        </p:nvSpPr>
        <p:spPr/>
        <p:txBody>
          <a:bodyPr/>
          <a:lstStyle/>
          <a:p>
            <a:fld id="{A7805005-4541-4456-83D8-0D682D46B7E1}" type="slidenum">
              <a:rPr lang="en-US" smtClean="0"/>
              <a:pPr/>
              <a:t>11</a:t>
            </a:fld>
            <a:endParaRPr lang="en-US" dirty="0"/>
          </a:p>
        </p:txBody>
      </p:sp>
    </p:spTree>
    <p:extLst>
      <p:ext uri="{BB962C8B-B14F-4D97-AF65-F5344CB8AC3E}">
        <p14:creationId xmlns:p14="http://schemas.microsoft.com/office/powerpoint/2010/main" val="75581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941">
              <a:defRPr/>
            </a:pPr>
            <a:r>
              <a:rPr lang="en-US" b="0" dirty="0" smtClean="0"/>
              <a:t>CMS prohibited SOs for all medications until 2002 when this memorandum allowed SOs for influenza and pneumococcal polysaccharide vaccines</a:t>
            </a:r>
            <a:endParaRPr lang="en-US" dirty="0" smtClean="0"/>
          </a:p>
          <a:p>
            <a:endParaRPr lang="en-US" dirty="0"/>
          </a:p>
        </p:txBody>
      </p:sp>
      <p:sp>
        <p:nvSpPr>
          <p:cNvPr id="4" name="Slide Number Placeholder 3"/>
          <p:cNvSpPr>
            <a:spLocks noGrp="1"/>
          </p:cNvSpPr>
          <p:nvPr>
            <p:ph type="sldNum" sz="quarter" idx="10"/>
          </p:nvPr>
        </p:nvSpPr>
        <p:spPr/>
        <p:txBody>
          <a:bodyPr/>
          <a:lstStyle/>
          <a:p>
            <a:fld id="{A7805005-4541-4456-83D8-0D682D46B7E1}" type="slidenum">
              <a:rPr lang="en-US" smtClean="0"/>
              <a:pPr/>
              <a:t>12</a:t>
            </a:fld>
            <a:endParaRPr lang="en-US" dirty="0"/>
          </a:p>
        </p:txBody>
      </p:sp>
    </p:spTree>
    <p:extLst>
      <p:ext uri="{BB962C8B-B14F-4D97-AF65-F5344CB8AC3E}">
        <p14:creationId xmlns:p14="http://schemas.microsoft.com/office/powerpoint/2010/main" val="58787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BD98B42-4064-4D2C-885F-59C2D52EEB3B}" type="slidenum">
              <a:rPr lang="en-US" smtClean="0">
                <a:solidFill>
                  <a:prstClr val="black"/>
                </a:solidFill>
              </a:rPr>
              <a:pPr/>
              <a:t>17</a:t>
            </a:fld>
            <a:endParaRPr lang="en-US" dirty="0" smtClean="0">
              <a:solidFill>
                <a:prstClr val="black"/>
              </a:solidFill>
            </a:endParaRPr>
          </a:p>
        </p:txBody>
      </p:sp>
      <p:sp>
        <p:nvSpPr>
          <p:cNvPr id="95235" name="Rectangle 2"/>
          <p:cNvSpPr>
            <a:spLocks noGrp="1" noRot="1" noChangeAspect="1" noChangeArrowheads="1" noTextEdit="1"/>
          </p:cNvSpPr>
          <p:nvPr>
            <p:ph type="sldImg"/>
          </p:nvPr>
        </p:nvSpPr>
        <p:spPr>
          <a:xfrm>
            <a:off x="1257300" y="719138"/>
            <a:ext cx="4802188" cy="3602037"/>
          </a:xfrm>
          <a:ln/>
        </p:spPr>
      </p:sp>
      <p:sp>
        <p:nvSpPr>
          <p:cNvPr id="952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6233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 standing orders</a:t>
            </a:r>
            <a:r>
              <a:rPr lang="en-US" baseline="0" dirty="0" smtClean="0"/>
              <a:t> template, </a:t>
            </a:r>
            <a:r>
              <a:rPr lang="en-US" dirty="0" smtClean="0"/>
              <a:t> in this case for influenza</a:t>
            </a:r>
            <a:r>
              <a:rPr lang="en-US" baseline="0" dirty="0" smtClean="0"/>
              <a:t> vaccine</a:t>
            </a:r>
            <a:endParaRPr lang="en-US" dirty="0"/>
          </a:p>
        </p:txBody>
      </p:sp>
      <p:sp>
        <p:nvSpPr>
          <p:cNvPr id="4" name="Slide Number Placeholder 3"/>
          <p:cNvSpPr>
            <a:spLocks noGrp="1"/>
          </p:cNvSpPr>
          <p:nvPr>
            <p:ph type="sldNum" sz="quarter" idx="10"/>
          </p:nvPr>
        </p:nvSpPr>
        <p:spPr/>
        <p:txBody>
          <a:bodyPr/>
          <a:lstStyle/>
          <a:p>
            <a:fld id="{A7805005-4541-4456-83D8-0D682D46B7E1}" type="slidenum">
              <a:rPr lang="en-US" smtClean="0"/>
              <a:pPr/>
              <a:t>18</a:t>
            </a:fld>
            <a:endParaRPr lang="en-US" dirty="0"/>
          </a:p>
        </p:txBody>
      </p:sp>
    </p:spTree>
    <p:extLst>
      <p:ext uri="{BB962C8B-B14F-4D97-AF65-F5344CB8AC3E}">
        <p14:creationId xmlns:p14="http://schemas.microsoft.com/office/powerpoint/2010/main" val="296088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BD98B42-4064-4D2C-885F-59C2D52EEB3B}" type="slidenum">
              <a:rPr lang="en-US" smtClean="0">
                <a:solidFill>
                  <a:prstClr val="black"/>
                </a:solidFill>
              </a:rPr>
              <a:pPr/>
              <a:t>23</a:t>
            </a:fld>
            <a:endParaRPr lang="en-US" dirty="0" smtClean="0">
              <a:solidFill>
                <a:prstClr val="black"/>
              </a:solidFill>
            </a:endParaRPr>
          </a:p>
        </p:txBody>
      </p:sp>
      <p:sp>
        <p:nvSpPr>
          <p:cNvPr id="95235" name="Rectangle 2"/>
          <p:cNvSpPr>
            <a:spLocks noGrp="1" noRot="1" noChangeAspect="1" noChangeArrowheads="1" noTextEdit="1"/>
          </p:cNvSpPr>
          <p:nvPr>
            <p:ph type="sldImg"/>
          </p:nvPr>
        </p:nvSpPr>
        <p:spPr>
          <a:xfrm>
            <a:off x="1257300" y="719138"/>
            <a:ext cx="4802188" cy="3602037"/>
          </a:xfrm>
          <a:ln/>
        </p:spPr>
      </p:sp>
      <p:sp>
        <p:nvSpPr>
          <p:cNvPr id="95236" name="Rectangle 3"/>
          <p:cNvSpPr>
            <a:spLocks noGrp="1" noChangeArrowheads="1"/>
          </p:cNvSpPr>
          <p:nvPr>
            <p:ph type="body" idx="1"/>
          </p:nvPr>
        </p:nvSpPr>
        <p:spPr>
          <a:noFill/>
          <a:ln/>
        </p:spPr>
        <p:txBody>
          <a:bodyPr/>
          <a:lstStyle/>
          <a:p>
            <a:pPr eaLnBrk="1" hangingPunct="1"/>
            <a:r>
              <a:rPr lang="en-US" dirty="0" smtClean="0"/>
              <a:t>Screening for contraindications and precautions to influenza vaccine is easy with IAC’s screening checklists,</a:t>
            </a:r>
            <a:r>
              <a:rPr lang="en-US" baseline="0" dirty="0" smtClean="0"/>
              <a:t> available on the IAC website.</a:t>
            </a:r>
            <a:endParaRPr lang="en-US" dirty="0" smtClean="0"/>
          </a:p>
        </p:txBody>
      </p:sp>
    </p:spTree>
    <p:extLst>
      <p:ext uri="{BB962C8B-B14F-4D97-AF65-F5344CB8AC3E}">
        <p14:creationId xmlns:p14="http://schemas.microsoft.com/office/powerpoint/2010/main" val="163407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a new VIS was developed each year. Beginning in the 2015-2016 influenza season the VISs</a:t>
            </a:r>
            <a:r>
              <a:rPr lang="en-US" baseline="0" dirty="0" smtClean="0"/>
              <a:t> are no longer specific to one season and may be used indefinitely (at least until a change in recommendation requires a revision of the wording on the document).</a:t>
            </a:r>
            <a:endParaRPr lang="en-US" dirty="0"/>
          </a:p>
        </p:txBody>
      </p:sp>
      <p:sp>
        <p:nvSpPr>
          <p:cNvPr id="4" name="Slide Number Placeholder 3"/>
          <p:cNvSpPr>
            <a:spLocks noGrp="1"/>
          </p:cNvSpPr>
          <p:nvPr>
            <p:ph type="sldNum" sz="quarter" idx="10"/>
          </p:nvPr>
        </p:nvSpPr>
        <p:spPr/>
        <p:txBody>
          <a:bodyPr/>
          <a:lstStyle/>
          <a:p>
            <a:fld id="{A7805005-4541-4456-83D8-0D682D46B7E1}" type="slidenum">
              <a:rPr lang="en-US" smtClean="0"/>
              <a:pPr/>
              <a:t>25</a:t>
            </a:fld>
            <a:endParaRPr lang="en-US" dirty="0"/>
          </a:p>
        </p:txBody>
      </p:sp>
    </p:spTree>
    <p:extLst>
      <p:ext uri="{BB962C8B-B14F-4D97-AF65-F5344CB8AC3E}">
        <p14:creationId xmlns:p14="http://schemas.microsoft.com/office/powerpoint/2010/main" val="148709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adult should have a personally-held record of vaccination. Record cards are available from IAC.</a:t>
            </a:r>
            <a:endParaRPr lang="en-US" dirty="0"/>
          </a:p>
        </p:txBody>
      </p:sp>
      <p:sp>
        <p:nvSpPr>
          <p:cNvPr id="4" name="Slide Number Placeholder 3"/>
          <p:cNvSpPr>
            <a:spLocks noGrp="1"/>
          </p:cNvSpPr>
          <p:nvPr>
            <p:ph type="sldNum" sz="quarter" idx="10"/>
          </p:nvPr>
        </p:nvSpPr>
        <p:spPr/>
        <p:txBody>
          <a:bodyPr/>
          <a:lstStyle/>
          <a:p>
            <a:fld id="{A7805005-4541-4456-83D8-0D682D46B7E1}" type="slidenum">
              <a:rPr lang="en-US" smtClean="0"/>
              <a:pPr/>
              <a:t>29</a:t>
            </a:fld>
            <a:endParaRPr lang="en-US" dirty="0"/>
          </a:p>
        </p:txBody>
      </p:sp>
    </p:spTree>
    <p:extLst>
      <p:ext uri="{BB962C8B-B14F-4D97-AF65-F5344CB8AC3E}">
        <p14:creationId xmlns:p14="http://schemas.microsoft.com/office/powerpoint/2010/main" val="23035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a:t>
            </a:r>
            <a:r>
              <a:rPr lang="en-US" baseline="0" dirty="0" smtClean="0"/>
              <a:t> should familiarize themselves with the VAERS website and how to report a reaction should one be suspected.</a:t>
            </a:r>
            <a:endParaRPr lang="en-US" dirty="0"/>
          </a:p>
        </p:txBody>
      </p:sp>
      <p:sp>
        <p:nvSpPr>
          <p:cNvPr id="4" name="Slide Number Placeholder 3"/>
          <p:cNvSpPr>
            <a:spLocks noGrp="1"/>
          </p:cNvSpPr>
          <p:nvPr>
            <p:ph type="sldNum" sz="quarter" idx="10"/>
          </p:nvPr>
        </p:nvSpPr>
        <p:spPr/>
        <p:txBody>
          <a:bodyPr/>
          <a:lstStyle/>
          <a:p>
            <a:fld id="{A7805005-4541-4456-83D8-0D682D46B7E1}" type="slidenum">
              <a:rPr lang="en-US" smtClean="0"/>
              <a:pPr/>
              <a:t>32</a:t>
            </a:fld>
            <a:endParaRPr lang="en-US" dirty="0"/>
          </a:p>
        </p:txBody>
      </p:sp>
    </p:spTree>
    <p:extLst>
      <p:ext uri="{BB962C8B-B14F-4D97-AF65-F5344CB8AC3E}">
        <p14:creationId xmlns:p14="http://schemas.microsoft.com/office/powerpoint/2010/main" val="392199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60605B"/>
        </a:solidFill>
        <a:effectLst/>
      </p:bgPr>
    </p:bg>
    <p:spTree>
      <p:nvGrpSpPr>
        <p:cNvPr id="1" name=""/>
        <p:cNvGrpSpPr/>
        <p:nvPr/>
      </p:nvGrpSpPr>
      <p:grpSpPr>
        <a:xfrm>
          <a:off x="0" y="0"/>
          <a:ext cx="0" cy="0"/>
          <a:chOff x="0" y="0"/>
          <a:chExt cx="0" cy="0"/>
        </a:xfrm>
      </p:grpSpPr>
      <p:sp>
        <p:nvSpPr>
          <p:cNvPr id="15" name="Rectangle 14"/>
          <p:cNvSpPr/>
          <p:nvPr userDrawn="1"/>
        </p:nvSpPr>
        <p:spPr>
          <a:xfrm>
            <a:off x="1747839" y="6025339"/>
            <a:ext cx="7396162" cy="870762"/>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E2A8E"/>
              </a:solidFill>
            </a:endParaRPr>
          </a:p>
        </p:txBody>
      </p:sp>
      <p:sp>
        <p:nvSpPr>
          <p:cNvPr id="18" name="Rectangle 16"/>
          <p:cNvSpPr>
            <a:spLocks noChangeArrowheads="1"/>
          </p:cNvSpPr>
          <p:nvPr userDrawn="1"/>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fld id="{823A2F2B-3917-4B73-A767-975CB851FCCB}" type="slidenum">
              <a:rPr lang="en-US" altLang="en-US" sz="1200" b="1">
                <a:solidFill>
                  <a:schemeClr val="tx1"/>
                </a:solidFill>
                <a:latin typeface="Calibri" pitchFamily="34" charset="0"/>
                <a:ea typeface="Calibri" pitchFamily="34" charset="0"/>
                <a:cs typeface="Calibri" pitchFamily="34" charset="0"/>
              </a:rPr>
              <a:pPr/>
              <a:t>‹#›</a:t>
            </a:fld>
            <a:endParaRPr lang="en-US" altLang="en-US" sz="1200" dirty="0">
              <a:solidFill>
                <a:schemeClr val="tx1"/>
              </a:solidFill>
              <a:latin typeface="Calibri" pitchFamily="34" charset="0"/>
              <a:ea typeface="Calibri" pitchFamily="34" charset="0"/>
              <a:cs typeface="Calibri" pitchFamily="34" charset="0"/>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smtClean="0"/>
              <a:t>Click to edit Master title style</a:t>
            </a:r>
            <a:endParaRPr lang="en-US" dirty="0"/>
          </a:p>
        </p:txBody>
      </p:sp>
      <p:sp>
        <p:nvSpPr>
          <p:cNvPr id="3" name="Rectangle 2"/>
          <p:cNvSpPr/>
          <p:nvPr userDrawn="1"/>
        </p:nvSpPr>
        <p:spPr>
          <a:xfrm>
            <a:off x="0" y="6025339"/>
            <a:ext cx="1747838" cy="8707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6025339"/>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userDrawn="1"/>
        </p:nvCxnSpPr>
        <p:spPr>
          <a:xfrm>
            <a:off x="1747838" y="6025338"/>
            <a:ext cx="1" cy="870763"/>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24" name="Subtitle 2"/>
          <p:cNvSpPr>
            <a:spLocks noGrp="1"/>
          </p:cNvSpPr>
          <p:nvPr>
            <p:ph type="subTitle" idx="1"/>
          </p:nvPr>
        </p:nvSpPr>
        <p:spPr>
          <a:xfrm>
            <a:off x="1866668" y="6145269"/>
            <a:ext cx="5831114" cy="592798"/>
          </a:xfrm>
        </p:spPr>
        <p:txBody>
          <a:bodyPr/>
          <a:lstStyle>
            <a:lvl1pPr marL="0" indent="0">
              <a:buFontTx/>
              <a:buNone/>
              <a:defRPr/>
            </a:lvl1pPr>
          </a:lstStyle>
          <a:p>
            <a:r>
              <a:rPr lang="en-US" altLang="en-US" smtClean="0"/>
              <a:t>Click to edit Master subtitle style</a:t>
            </a:r>
            <a:endParaRPr lang="en-US" altLang="en-US" dirty="0" smtClean="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19" y="6282332"/>
            <a:ext cx="1461680" cy="347148"/>
          </a:xfrm>
          <a:prstGeom prst="rect">
            <a:avLst/>
          </a:prstGeom>
        </p:spPr>
      </p:pic>
    </p:spTree>
    <p:extLst>
      <p:ext uri="{BB962C8B-B14F-4D97-AF65-F5344CB8AC3E}">
        <p14:creationId xmlns:p14="http://schemas.microsoft.com/office/powerpoint/2010/main" val="31609890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248919"/>
            <a:ext cx="381000" cy="365125"/>
          </a:xfrm>
          <a:prstGeom prst="rect">
            <a:avLst/>
          </a:prstGeom>
        </p:spPr>
        <p:txBody>
          <a:bodyPr/>
          <a:lstStyle/>
          <a:p>
            <a:fld id="{3E0E9E94-F1E4-F640-B6A2-36302BE1A2B8}" type="slidenum">
              <a:rPr lang="en-US" smtClean="0"/>
              <a:pPr/>
              <a:t>‹#›</a:t>
            </a:fld>
            <a:endParaRPr lang="en-US" dirty="0"/>
          </a:p>
        </p:txBody>
      </p:sp>
    </p:spTree>
    <p:extLst>
      <p:ext uri="{BB962C8B-B14F-4D97-AF65-F5344CB8AC3E}">
        <p14:creationId xmlns:p14="http://schemas.microsoft.com/office/powerpoint/2010/main" val="175647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248919"/>
            <a:ext cx="381000" cy="365125"/>
          </a:xfrm>
          <a:prstGeom prst="rect">
            <a:avLst/>
          </a:prstGeom>
        </p:spPr>
        <p:txBody>
          <a:bodyPr/>
          <a:lstStyle/>
          <a:p>
            <a:fld id="{3E0E9E94-F1E4-F640-B6A2-36302BE1A2B8}" type="slidenum">
              <a:rPr lang="en-US" smtClean="0"/>
              <a:pPr/>
              <a:t>‹#›</a:t>
            </a:fld>
            <a:endParaRPr lang="en-US" dirty="0"/>
          </a:p>
        </p:txBody>
      </p:sp>
    </p:spTree>
    <p:extLst>
      <p:ext uri="{BB962C8B-B14F-4D97-AF65-F5344CB8AC3E}">
        <p14:creationId xmlns:p14="http://schemas.microsoft.com/office/powerpoint/2010/main" val="400558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248919"/>
            <a:ext cx="381000" cy="365125"/>
          </a:xfrm>
          <a:prstGeom prst="rect">
            <a:avLst/>
          </a:prstGeom>
        </p:spPr>
        <p:txBody>
          <a:bodyPr/>
          <a:lstStyle/>
          <a:p>
            <a:fld id="{3E0E9E94-F1E4-F640-B6A2-36302BE1A2B8}" type="slidenum">
              <a:rPr lang="en-US" smtClean="0"/>
              <a:pPr/>
              <a:t>‹#›</a:t>
            </a:fld>
            <a:endParaRPr lang="en-US" dirty="0"/>
          </a:p>
        </p:txBody>
      </p:sp>
    </p:spTree>
    <p:extLst>
      <p:ext uri="{BB962C8B-B14F-4D97-AF65-F5344CB8AC3E}">
        <p14:creationId xmlns:p14="http://schemas.microsoft.com/office/powerpoint/2010/main" val="1614767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248919"/>
            <a:ext cx="381000" cy="365125"/>
          </a:xfrm>
          <a:prstGeom prst="rect">
            <a:avLst/>
          </a:prstGeom>
        </p:spPr>
        <p:txBody>
          <a:bodyPr/>
          <a:lstStyle/>
          <a:p>
            <a:fld id="{3E0E9E94-F1E4-F640-B6A2-36302BE1A2B8}" type="slidenum">
              <a:rPr lang="en-US" smtClean="0"/>
              <a:pPr/>
              <a:t>‹#›</a:t>
            </a:fld>
            <a:endParaRPr lang="en-US" dirty="0"/>
          </a:p>
        </p:txBody>
      </p:sp>
    </p:spTree>
    <p:extLst>
      <p:ext uri="{BB962C8B-B14F-4D97-AF65-F5344CB8AC3E}">
        <p14:creationId xmlns:p14="http://schemas.microsoft.com/office/powerpoint/2010/main" val="106486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248919"/>
            <a:ext cx="381000" cy="365125"/>
          </a:xfrm>
          <a:prstGeom prst="rect">
            <a:avLst/>
          </a:prstGeom>
        </p:spPr>
        <p:txBody>
          <a:bodyPr/>
          <a:lstStyle/>
          <a:p>
            <a:fld id="{3E0E9E94-F1E4-F640-B6A2-36302BE1A2B8}" type="slidenum">
              <a:rPr lang="en-US" smtClean="0"/>
              <a:pPr/>
              <a:t>‹#›</a:t>
            </a:fld>
            <a:endParaRPr lang="en-US" dirty="0"/>
          </a:p>
        </p:txBody>
      </p:sp>
    </p:spTree>
    <p:extLst>
      <p:ext uri="{BB962C8B-B14F-4D97-AF65-F5344CB8AC3E}">
        <p14:creationId xmlns:p14="http://schemas.microsoft.com/office/powerpoint/2010/main" val="337050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248919"/>
            <a:ext cx="381000" cy="365125"/>
          </a:xfrm>
          <a:prstGeom prst="rect">
            <a:avLst/>
          </a:prstGeom>
        </p:spPr>
        <p:txBody>
          <a:bodyPr/>
          <a:lstStyle/>
          <a:p>
            <a:fld id="{3E0E9E94-F1E4-F640-B6A2-36302BE1A2B8}" type="slidenum">
              <a:rPr lang="en-US" smtClean="0"/>
              <a:pPr/>
              <a:t>‹#›</a:t>
            </a:fld>
            <a:endParaRPr lang="en-US" dirty="0"/>
          </a:p>
        </p:txBody>
      </p:sp>
    </p:spTree>
    <p:extLst>
      <p:ext uri="{BB962C8B-B14F-4D97-AF65-F5344CB8AC3E}">
        <p14:creationId xmlns:p14="http://schemas.microsoft.com/office/powerpoint/2010/main" val="3426930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248919"/>
            <a:ext cx="381000" cy="365125"/>
          </a:xfrm>
          <a:prstGeom prst="rect">
            <a:avLst/>
          </a:prstGeom>
        </p:spPr>
        <p:txBody>
          <a:bodyPr/>
          <a:lstStyle/>
          <a:p>
            <a:fld id="{3E0E9E94-F1E4-F640-B6A2-36302BE1A2B8}" type="slidenum">
              <a:rPr lang="en-US" smtClean="0"/>
              <a:pPr/>
              <a:t>‹#›</a:t>
            </a:fld>
            <a:endParaRPr lang="en-US" dirty="0"/>
          </a:p>
        </p:txBody>
      </p:sp>
    </p:spTree>
    <p:extLst>
      <p:ext uri="{BB962C8B-B14F-4D97-AF65-F5344CB8AC3E}">
        <p14:creationId xmlns:p14="http://schemas.microsoft.com/office/powerpoint/2010/main" val="2825477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248919"/>
            <a:ext cx="381000" cy="365125"/>
          </a:xfrm>
          <a:prstGeom prst="rect">
            <a:avLst/>
          </a:prstGeom>
        </p:spPr>
        <p:txBody>
          <a:bodyPr/>
          <a:lstStyle/>
          <a:p>
            <a:fld id="{3E0E9E94-F1E4-F640-B6A2-36302BE1A2B8}" type="slidenum">
              <a:rPr lang="en-US" smtClean="0"/>
              <a:pPr/>
              <a:t>‹#›</a:t>
            </a:fld>
            <a:endParaRPr lang="en-US" dirty="0"/>
          </a:p>
        </p:txBody>
      </p:sp>
    </p:spTree>
    <p:extLst>
      <p:ext uri="{BB962C8B-B14F-4D97-AF65-F5344CB8AC3E}">
        <p14:creationId xmlns:p14="http://schemas.microsoft.com/office/powerpoint/2010/main" val="383557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smtClean="0"/>
              <a:t>Click to edit Master title style</a:t>
            </a:r>
            <a:endParaRPr lang="en-US" dirty="0"/>
          </a:p>
        </p:txBody>
      </p:sp>
      <p:sp>
        <p:nvSpPr>
          <p:cNvPr id="8" name="Content Placeholder 8"/>
          <p:cNvSpPr>
            <a:spLocks noGrp="1"/>
          </p:cNvSpPr>
          <p:nvPr>
            <p:ph sz="quarter" idx="1"/>
          </p:nvPr>
        </p:nvSpPr>
        <p:spPr>
          <a:xfrm>
            <a:off x="606153" y="1589567"/>
            <a:ext cx="8159002" cy="417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pic>
        <p:nvPicPr>
          <p:cNvPr id="6" name="Picture 5"/>
          <p:cNvPicPr>
            <a:picLocks noChangeAspect="1"/>
          </p:cNvPicPr>
          <p:nvPr userDrawn="1"/>
        </p:nvPicPr>
        <p:blipFill rotWithShape="1">
          <a:blip r:embed="rId2"/>
          <a:srcRect t="5278"/>
          <a:stretch/>
        </p:blipFill>
        <p:spPr>
          <a:xfrm>
            <a:off x="8071649" y="143460"/>
            <a:ext cx="968217" cy="1026879"/>
          </a:xfrm>
          <a:prstGeom prst="rect">
            <a:avLst/>
          </a:prstGeom>
        </p:spPr>
      </p:pic>
    </p:spTree>
    <p:extLst>
      <p:ext uri="{BB962C8B-B14F-4D97-AF65-F5344CB8AC3E}">
        <p14:creationId xmlns:p14="http://schemas.microsoft.com/office/powerpoint/2010/main" val="29131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3A19CAAE-F962-4BBF-AA73-E5698E57AD56}" type="slidenum">
              <a:rPr lang="en-US"/>
              <a:pPr>
                <a:defRPr/>
              </a:pPr>
              <a:t>‹#›</a:t>
            </a:fld>
            <a:endParaRPr lang="en-US" dirty="0"/>
          </a:p>
        </p:txBody>
      </p:sp>
    </p:spTree>
    <p:extLst>
      <p:ext uri="{BB962C8B-B14F-4D97-AF65-F5344CB8AC3E}">
        <p14:creationId xmlns:p14="http://schemas.microsoft.com/office/powerpoint/2010/main" val="60331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17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153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rtlCol="0"/>
          <a:lstStyle>
            <a:lvl1pPr>
              <a:defRPr/>
            </a:lvl1pPr>
          </a:lstStyle>
          <a:p>
            <a:pPr>
              <a:defRPr/>
            </a:pPr>
            <a:fld id="{D6C4FE13-D3A9-420C-B6A9-D1AE299F4721}" type="slidenum">
              <a:rPr lang="en-US"/>
              <a:pPr>
                <a:defRPr/>
              </a:pPr>
              <a:t>‹#›</a:t>
            </a:fld>
            <a:endParaRPr lang="en-US" dirty="0"/>
          </a:p>
        </p:txBody>
      </p:sp>
    </p:spTree>
    <p:extLst>
      <p:ext uri="{BB962C8B-B14F-4D97-AF65-F5344CB8AC3E}">
        <p14:creationId xmlns:p14="http://schemas.microsoft.com/office/powerpoint/2010/main" val="267870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3379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3044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rgbClr val="BFBAAF"/>
          </a:solidFill>
        </p:spPr>
        <p:txBody>
          <a:bodyPr rtlCol="0" anchor="ctr"/>
          <a:lstStyle>
            <a:lvl1pPr marL="0" indent="0">
              <a:buFontTx/>
              <a:buNone/>
              <a:defRPr sz="2000" b="1">
                <a:solidFill>
                  <a:srgbClr val="000000"/>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FBAAF"/>
          </a:solidFill>
        </p:spPr>
        <p:txBody>
          <a:bodyPr rtlCol="0" anchor="ctr"/>
          <a:lstStyle>
            <a:lvl1pPr marL="0" indent="0">
              <a:buFontTx/>
              <a:buNone/>
              <a:defRPr sz="2000" b="1">
                <a:solidFill>
                  <a:schemeClr val="tx1"/>
                </a:solidFill>
              </a:defRPr>
            </a:lvl1pPr>
          </a:lstStyle>
          <a:p>
            <a:pPr lvl="0"/>
            <a:r>
              <a:rPr lang="en-US" smtClean="0"/>
              <a:t>Click to edit Master text styles</a:t>
            </a:r>
          </a:p>
        </p:txBody>
      </p:sp>
      <p:sp>
        <p:nvSpPr>
          <p:cNvPr id="7" name="Slide Number Placeholder 11"/>
          <p:cNvSpPr>
            <a:spLocks noGrp="1"/>
          </p:cNvSpPr>
          <p:nvPr>
            <p:ph type="sldNum" sz="quarter" idx="10"/>
          </p:nvPr>
        </p:nvSpPr>
        <p:spPr/>
        <p:txBody>
          <a:bodyPr rtlCol="0"/>
          <a:lstStyle>
            <a:lvl1pPr>
              <a:defRPr/>
            </a:lvl1pPr>
          </a:lstStyle>
          <a:p>
            <a:pPr>
              <a:defRPr/>
            </a:pPr>
            <a:fld id="{564A139B-9C2F-4C58-B4C2-2D1A7A325A39}" type="slidenum">
              <a:rPr lang="en-US"/>
              <a:pPr>
                <a:defRPr/>
              </a:pPr>
              <a:t>‹#›</a:t>
            </a:fld>
            <a:endParaRPr lang="en-US" dirty="0"/>
          </a:p>
        </p:txBody>
      </p:sp>
    </p:spTree>
    <p:extLst>
      <p:ext uri="{BB962C8B-B14F-4D97-AF65-F5344CB8AC3E}">
        <p14:creationId xmlns:p14="http://schemas.microsoft.com/office/powerpoint/2010/main" val="20539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3600" b="1"/>
            </a:lvl1pPr>
          </a:lstStyle>
          <a:p>
            <a:r>
              <a:rPr lang="en-US" smtClean="0"/>
              <a:t>Click to edit Master title style</a:t>
            </a:r>
            <a:endParaRPr lang="en-US" dirty="0"/>
          </a:p>
        </p:txBody>
      </p:sp>
      <p:sp>
        <p:nvSpPr>
          <p:cNvPr id="3" name="Text Placeholder 2"/>
          <p:cNvSpPr>
            <a:spLocks noGrp="1"/>
          </p:cNvSpPr>
          <p:nvPr>
            <p:ph type="body" idx="2"/>
          </p:nvPr>
        </p:nvSpPr>
        <p:spPr>
          <a:xfrm>
            <a:off x="609600" y="1752600"/>
            <a:ext cx="1600200" cy="3990278"/>
          </a:xfrm>
          <a:solidFill>
            <a:srgbClr val="BFBAAF"/>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a:ln>
                  <a:noFill/>
                </a:ln>
                <a:solidFill>
                  <a:srgbClr val="000000"/>
                </a:solidFill>
                <a:latin typeface="Trebuchet MS"/>
                <a:cs typeface="Trebuchet MS"/>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39902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smtClean="0">
                <a:solidFill>
                  <a:srgbClr val="FFFFFF"/>
                </a:solidFill>
              </a:defRPr>
            </a:lvl1pPr>
          </a:lstStyle>
          <a:p>
            <a:pPr>
              <a:defRPr/>
            </a:pPr>
            <a:fld id="{5B0280DC-E516-4875-86CC-8997A57A8F62}" type="slidenum">
              <a:rPr lang="en-US"/>
              <a:pPr>
                <a:defRPr/>
              </a:pPr>
              <a:t>‹#›</a:t>
            </a:fld>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49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248919"/>
            <a:ext cx="381000" cy="365125"/>
          </a:xfrm>
          <a:prstGeom prst="rect">
            <a:avLst/>
          </a:prstGeom>
        </p:spPr>
        <p:txBody>
          <a:bodyPr/>
          <a:lstStyle/>
          <a:p>
            <a:fld id="{3E0E9E94-F1E4-F640-B6A2-36302BE1A2B8}" type="slidenum">
              <a:rPr lang="en-US" smtClean="0"/>
              <a:pPr/>
              <a:t>‹#›</a:t>
            </a:fld>
            <a:endParaRPr lang="en-US" dirty="0"/>
          </a:p>
        </p:txBody>
      </p:sp>
    </p:spTree>
    <p:extLst>
      <p:ext uri="{BB962C8B-B14F-4D97-AF65-F5344CB8AC3E}">
        <p14:creationId xmlns:p14="http://schemas.microsoft.com/office/powerpoint/2010/main" val="118162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248919"/>
            <a:ext cx="381000" cy="365125"/>
          </a:xfrm>
          <a:prstGeom prst="rect">
            <a:avLst/>
          </a:prstGeom>
        </p:spPr>
        <p:txBody>
          <a:bodyPr/>
          <a:lstStyle/>
          <a:p>
            <a:fld id="{3E0E9E94-F1E4-F640-B6A2-36302BE1A2B8}" type="slidenum">
              <a:rPr lang="en-US" smtClean="0"/>
              <a:pPr/>
              <a:t>‹#›</a:t>
            </a:fld>
            <a:endParaRPr lang="en-US" dirty="0"/>
          </a:p>
        </p:txBody>
      </p:sp>
    </p:spTree>
    <p:extLst>
      <p:ext uri="{BB962C8B-B14F-4D97-AF65-F5344CB8AC3E}">
        <p14:creationId xmlns:p14="http://schemas.microsoft.com/office/powerpoint/2010/main" val="23060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18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         </a:t>
            </a:r>
          </a:p>
          <a:p>
            <a:pPr lvl="4"/>
            <a:r>
              <a:rPr lang="en-US" alt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2" name="Rectangle 11"/>
          <p:cNvSpPr/>
          <p:nvPr/>
        </p:nvSpPr>
        <p:spPr>
          <a:xfrm>
            <a:off x="1747838" y="6025339"/>
            <a:ext cx="7396163" cy="832661"/>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E2A8E"/>
              </a:solidFill>
            </a:endParaRPr>
          </a:p>
        </p:txBody>
      </p:sp>
      <p:cxnSp>
        <p:nvCxnSpPr>
          <p:cNvPr id="6" name="Straight Connector 5"/>
          <p:cNvCxnSpPr/>
          <p:nvPr/>
        </p:nvCxnSpPr>
        <p:spPr>
          <a:xfrm>
            <a:off x="0" y="6025338"/>
            <a:ext cx="9144000" cy="1"/>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1747838" y="6025338"/>
            <a:ext cx="0" cy="8326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fld id="{823A2F2B-3917-4B73-A767-975CB851FCCB}" type="slidenum">
              <a:rPr lang="en-US" altLang="en-US" sz="1200" b="1">
                <a:solidFill>
                  <a:schemeClr val="bg1"/>
                </a:solidFill>
                <a:latin typeface="Calibri" pitchFamily="34" charset="0"/>
                <a:ea typeface="Calibri" pitchFamily="34" charset="0"/>
                <a:cs typeface="Calibri" pitchFamily="34" charset="0"/>
              </a:rPr>
              <a:pPr/>
              <a:t>‹#›</a:t>
            </a:fld>
            <a:endParaRPr lang="en-US" altLang="en-US" sz="1200">
              <a:solidFill>
                <a:schemeClr val="bg1"/>
              </a:solidFill>
              <a:latin typeface="Calibri" pitchFamily="34" charset="0"/>
              <a:ea typeface="Calibri" pitchFamily="34" charset="0"/>
              <a:cs typeface="Calibri" pitchFamily="34" charset="0"/>
            </a:endParaRPr>
          </a:p>
        </p:txBody>
      </p:sp>
      <p:pic>
        <p:nvPicPr>
          <p:cNvPr id="14" name="Picture 1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8119" y="6282332"/>
            <a:ext cx="1461680" cy="34714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6"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www.vaers.hhs.gov/"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hyperlink" Target="http://www.thecommunityguide.org/vaccines/standingorders.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thecommunityguide.org/vaccines/standingorder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standingorders.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immunize.org/" TargetMode="External"/><Relationship Id="rId2" Type="http://schemas.openxmlformats.org/officeDocument/2006/relationships/hyperlink" Target="http://www.standingorders.org/" TargetMode="External"/><Relationship Id="rId1" Type="http://schemas.openxmlformats.org/officeDocument/2006/relationships/slideLayout" Target="../slideLayouts/slideLayout2.xml"/><Relationship Id="rId5" Type="http://schemas.openxmlformats.org/officeDocument/2006/relationships/hyperlink" Target="http://www.immunize.org/standing-orders" TargetMode="External"/><Relationship Id="rId4" Type="http://schemas.openxmlformats.org/officeDocument/2006/relationships/hyperlink" Target="http://www.immunize.org/subscrib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sz="quarter" idx="1"/>
          </p:nvPr>
        </p:nvSpPr>
        <p:spPr>
          <a:xfrm>
            <a:off x="255767" y="1589567"/>
            <a:ext cx="8725854" cy="4175613"/>
          </a:xfrm>
        </p:spPr>
        <p:txBody>
          <a:bodyPr/>
          <a:lstStyle/>
          <a:p>
            <a:r>
              <a:rPr lang="en-US" sz="2550" b="1" dirty="0" smtClean="0"/>
              <a:t>Thank you for joining the American College of Physicians’ Quality Connect Adult Immunization Learning </a:t>
            </a:r>
            <a:r>
              <a:rPr lang="en-US" sz="2550" b="1" dirty="0"/>
              <a:t>Series </a:t>
            </a:r>
            <a:r>
              <a:rPr lang="en-US" sz="2550" b="1" dirty="0" smtClean="0"/>
              <a:t>Webinar!</a:t>
            </a:r>
          </a:p>
          <a:p>
            <a:r>
              <a:rPr lang="en-US" sz="2550" dirty="0" smtClean="0"/>
              <a:t>We will start in a few minutes.</a:t>
            </a:r>
          </a:p>
          <a:p>
            <a:r>
              <a:rPr lang="en-US" sz="2550" dirty="0" smtClean="0"/>
              <a:t>Today’s webinar is focused on standing orders.</a:t>
            </a:r>
          </a:p>
          <a:p>
            <a:r>
              <a:rPr lang="en-US" sz="2550" dirty="0"/>
              <a:t>P</a:t>
            </a:r>
            <a:r>
              <a:rPr lang="en-US" sz="2550" dirty="0" smtClean="0"/>
              <a:t>lease keep your phone on </a:t>
            </a:r>
            <a:r>
              <a:rPr lang="en-US" sz="2550" u="sng" dirty="0" smtClean="0"/>
              <a:t>mute</a:t>
            </a:r>
            <a:r>
              <a:rPr lang="en-US" sz="2550" dirty="0" smtClean="0"/>
              <a:t>, when not asking questions, we </a:t>
            </a:r>
            <a:r>
              <a:rPr lang="en-US" sz="2550" dirty="0"/>
              <a:t>are recording this </a:t>
            </a:r>
            <a:r>
              <a:rPr lang="en-US" sz="2550" dirty="0" smtClean="0"/>
              <a:t>webinar</a:t>
            </a:r>
            <a:r>
              <a:rPr lang="en-US" sz="2550" dirty="0"/>
              <a:t>.</a:t>
            </a:r>
            <a:endParaRPr lang="en-US" sz="2550" dirty="0" smtClean="0"/>
          </a:p>
          <a:p>
            <a:r>
              <a:rPr lang="en-US" sz="2550" dirty="0" smtClean="0"/>
              <a:t>Feel free to ask questions in the </a:t>
            </a:r>
            <a:r>
              <a:rPr lang="en-US" sz="2550" u="sng" dirty="0" smtClean="0"/>
              <a:t>chat feature </a:t>
            </a:r>
            <a:r>
              <a:rPr lang="en-US" sz="2550" dirty="0" smtClean="0"/>
              <a:t>of WebEx.</a:t>
            </a:r>
          </a:p>
          <a:p>
            <a:r>
              <a:rPr lang="en-US" sz="2550" dirty="0" smtClean="0"/>
              <a:t>ACP will share the slides and recorded webinar on MedConcert. </a:t>
            </a:r>
          </a:p>
        </p:txBody>
      </p:sp>
    </p:spTree>
    <p:extLst>
      <p:ext uri="{BB962C8B-B14F-4D97-AF65-F5344CB8AC3E}">
        <p14:creationId xmlns:p14="http://schemas.microsoft.com/office/powerpoint/2010/main" val="130613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58" y="228600"/>
            <a:ext cx="8153400" cy="990600"/>
          </a:xfrm>
        </p:spPr>
        <p:txBody>
          <a:bodyPr>
            <a:normAutofit fontScale="90000"/>
          </a:bodyPr>
          <a:lstStyle/>
          <a:p>
            <a:r>
              <a:rPr lang="en-US" dirty="0"/>
              <a:t>Who Recommends Use of Standing Orders?</a:t>
            </a:r>
          </a:p>
        </p:txBody>
      </p:sp>
      <p:sp>
        <p:nvSpPr>
          <p:cNvPr id="3" name="Content Placeholder 2"/>
          <p:cNvSpPr>
            <a:spLocks noGrp="1"/>
          </p:cNvSpPr>
          <p:nvPr>
            <p:ph sz="quarter" idx="1"/>
          </p:nvPr>
        </p:nvSpPr>
        <p:spPr>
          <a:xfrm>
            <a:off x="358318" y="1589567"/>
            <a:ext cx="8537847" cy="4175613"/>
          </a:xfrm>
        </p:spPr>
        <p:txBody>
          <a:bodyPr/>
          <a:lstStyle/>
          <a:p>
            <a:r>
              <a:rPr lang="en-US" sz="2600" dirty="0"/>
              <a:t>The </a:t>
            </a:r>
            <a:r>
              <a:rPr lang="en-US" sz="2600" i="1" dirty="0"/>
              <a:t>Community Preventive Services Task Force</a:t>
            </a:r>
            <a:r>
              <a:rPr lang="en-US" sz="2600" dirty="0"/>
              <a:t> recommends standing orders to increase vaccination coverage among adults and children on the basis of strong evidence of effectiveness.</a:t>
            </a:r>
          </a:p>
          <a:p>
            <a:r>
              <a:rPr lang="en-US" sz="2600" dirty="0"/>
              <a:t>Applicable to patients in both inpatient and outpatient settings where improvements in coverage are needed.</a:t>
            </a:r>
          </a:p>
          <a:p>
            <a:r>
              <a:rPr lang="en-US" sz="2600" dirty="0"/>
              <a:t>The </a:t>
            </a:r>
            <a:r>
              <a:rPr lang="en-US" sz="2600" i="1" dirty="0"/>
              <a:t>Advisory Committee on Immunization Practices</a:t>
            </a:r>
            <a:r>
              <a:rPr lang="en-US" sz="2600" dirty="0"/>
              <a:t> (ACIP) recommends standing orders for </a:t>
            </a:r>
            <a:r>
              <a:rPr lang="en-US" sz="2600" dirty="0" smtClean="0"/>
              <a:t>influenza, pneumococcal vaccinations, </a:t>
            </a:r>
            <a:r>
              <a:rPr lang="en-US" sz="2600" dirty="0"/>
              <a:t>and several other adult vaccines.</a:t>
            </a:r>
          </a:p>
        </p:txBody>
      </p:sp>
    </p:spTree>
    <p:extLst>
      <p:ext uri="{BB962C8B-B14F-4D97-AF65-F5344CB8AC3E}">
        <p14:creationId xmlns:p14="http://schemas.microsoft.com/office/powerpoint/2010/main" val="268085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532" y="30502"/>
            <a:ext cx="5563312" cy="6707894"/>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1564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88" y="19170"/>
            <a:ext cx="7542376" cy="594458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4702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of Standing Orders</a:t>
            </a:r>
          </a:p>
        </p:txBody>
      </p:sp>
      <p:sp>
        <p:nvSpPr>
          <p:cNvPr id="3" name="Content Placeholder 2"/>
          <p:cNvSpPr>
            <a:spLocks noGrp="1"/>
          </p:cNvSpPr>
          <p:nvPr>
            <p:ph sz="quarter" idx="1"/>
          </p:nvPr>
        </p:nvSpPr>
        <p:spPr/>
        <p:txBody>
          <a:bodyPr/>
          <a:lstStyle/>
          <a:p>
            <a:r>
              <a:rPr lang="en-US" sz="2800" dirty="0"/>
              <a:t>In 2009, only 42% of physicians reported using standing orders for adult influenza vaccination</a:t>
            </a:r>
          </a:p>
          <a:p>
            <a:r>
              <a:rPr lang="en-US" sz="2800" dirty="0"/>
              <a:t>Only 23% reported consistently using standing orders for both influenza vaccine and pneumococcal polysaccharide vaccine</a:t>
            </a:r>
          </a:p>
        </p:txBody>
      </p:sp>
      <p:sp>
        <p:nvSpPr>
          <p:cNvPr id="4" name="TextBox 3"/>
          <p:cNvSpPr txBox="1"/>
          <p:nvPr/>
        </p:nvSpPr>
        <p:spPr>
          <a:xfrm>
            <a:off x="2213811" y="6364705"/>
            <a:ext cx="5751094" cy="369332"/>
          </a:xfrm>
          <a:prstGeom prst="rect">
            <a:avLst/>
          </a:prstGeom>
          <a:noFill/>
        </p:spPr>
        <p:txBody>
          <a:bodyPr wrap="square" rtlCol="0">
            <a:spAutoFit/>
          </a:bodyPr>
          <a:lstStyle/>
          <a:p>
            <a:r>
              <a:rPr lang="da-DK" dirty="0">
                <a:latin typeface="Calibri" pitchFamily="34" charset="0"/>
              </a:rPr>
              <a:t>Zimmerman et al. </a:t>
            </a:r>
            <a:r>
              <a:rPr lang="da-DK" i="1" dirty="0">
                <a:latin typeface="Calibri" pitchFamily="34" charset="0"/>
              </a:rPr>
              <a:t>Am J Prev Med </a:t>
            </a:r>
            <a:r>
              <a:rPr lang="da-DK" dirty="0">
                <a:latin typeface="Calibri" pitchFamily="34" charset="0"/>
              </a:rPr>
              <a:t>2011; 40(2):</a:t>
            </a:r>
            <a:r>
              <a:rPr lang="da-DK" dirty="0" smtClean="0">
                <a:latin typeface="Calibri" pitchFamily="34" charset="0"/>
              </a:rPr>
              <a:t>144-8</a:t>
            </a:r>
            <a:endParaRPr lang="da-DK" dirty="0">
              <a:latin typeface="Calibri" pitchFamily="34" charset="0"/>
            </a:endParaRPr>
          </a:p>
        </p:txBody>
      </p:sp>
    </p:spTree>
    <p:extLst>
      <p:ext uri="{BB962C8B-B14F-4D97-AF65-F5344CB8AC3E}">
        <p14:creationId xmlns:p14="http://schemas.microsoft.com/office/powerpoint/2010/main" val="416475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of Standing Orders</a:t>
            </a:r>
          </a:p>
        </p:txBody>
      </p:sp>
      <p:sp>
        <p:nvSpPr>
          <p:cNvPr id="3" name="Content Placeholder 2"/>
          <p:cNvSpPr>
            <a:spLocks noGrp="1"/>
          </p:cNvSpPr>
          <p:nvPr>
            <p:ph sz="quarter" idx="1"/>
          </p:nvPr>
        </p:nvSpPr>
        <p:spPr/>
        <p:txBody>
          <a:bodyPr/>
          <a:lstStyle/>
          <a:p>
            <a:pPr marL="0" indent="0">
              <a:buNone/>
            </a:pPr>
            <a:r>
              <a:rPr lang="en-US" sz="3200" dirty="0"/>
              <a:t>Lack of standing orders implementation may be due to:</a:t>
            </a:r>
          </a:p>
          <a:p>
            <a:r>
              <a:rPr lang="en-US" sz="2800" dirty="0"/>
              <a:t>W</a:t>
            </a:r>
            <a:r>
              <a:rPr lang="en-US" sz="2800" dirty="0" smtClean="0"/>
              <a:t>eak </a:t>
            </a:r>
            <a:r>
              <a:rPr lang="en-US" sz="2800" dirty="0"/>
              <a:t>or no organizational support</a:t>
            </a:r>
          </a:p>
          <a:p>
            <a:r>
              <a:rPr lang="en-US" sz="2800" dirty="0" smtClean="0"/>
              <a:t>Small </a:t>
            </a:r>
            <a:r>
              <a:rPr lang="en-US" sz="2800" dirty="0"/>
              <a:t>size of the clinical support staff relative to providers</a:t>
            </a:r>
          </a:p>
          <a:p>
            <a:r>
              <a:rPr lang="en-US" sz="2800" dirty="0"/>
              <a:t>C</a:t>
            </a:r>
            <a:r>
              <a:rPr lang="en-US" sz="2800" dirty="0" smtClean="0"/>
              <a:t>oncerns </a:t>
            </a:r>
            <a:r>
              <a:rPr lang="en-US" sz="2800" dirty="0"/>
              <a:t>about legal ramifications of </a:t>
            </a:r>
            <a:r>
              <a:rPr lang="en-US" sz="2800" dirty="0" smtClean="0"/>
              <a:t>standing orders</a:t>
            </a:r>
            <a:endParaRPr lang="en-US" sz="2800" dirty="0"/>
          </a:p>
        </p:txBody>
      </p:sp>
    </p:spTree>
    <p:extLst>
      <p:ext uri="{BB962C8B-B14F-4D97-AF65-F5344CB8AC3E}">
        <p14:creationId xmlns:p14="http://schemas.microsoft.com/office/powerpoint/2010/main" val="117001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20" y="228600"/>
            <a:ext cx="8153400" cy="990600"/>
          </a:xfrm>
        </p:spPr>
        <p:txBody>
          <a:bodyPr>
            <a:normAutofit/>
          </a:bodyPr>
          <a:lstStyle/>
          <a:p>
            <a:r>
              <a:rPr lang="en-US" dirty="0"/>
              <a:t>Barriers to the Use of Standing Orders</a:t>
            </a:r>
          </a:p>
        </p:txBody>
      </p:sp>
      <p:grpSp>
        <p:nvGrpSpPr>
          <p:cNvPr id="7" name="Group 6"/>
          <p:cNvGrpSpPr/>
          <p:nvPr/>
        </p:nvGrpSpPr>
        <p:grpSpPr>
          <a:xfrm>
            <a:off x="105963" y="1504060"/>
            <a:ext cx="8926938" cy="4486541"/>
            <a:chOff x="761999" y="762000"/>
            <a:chExt cx="7978538" cy="3961451"/>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85834"/>
            <a:stretch/>
          </p:blipFill>
          <p:spPr>
            <a:xfrm>
              <a:off x="761999" y="4144962"/>
              <a:ext cx="7978537" cy="578489"/>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16032"/>
            <a:stretch/>
          </p:blipFill>
          <p:spPr>
            <a:xfrm>
              <a:off x="762000" y="762000"/>
              <a:ext cx="7978537" cy="3428999"/>
            </a:xfrm>
            <a:prstGeom prst="rect">
              <a:avLst/>
            </a:prstGeom>
          </p:spPr>
        </p:pic>
      </p:grpSp>
      <p:sp>
        <p:nvSpPr>
          <p:cNvPr id="10" name="TextBox 9"/>
          <p:cNvSpPr txBox="1"/>
          <p:nvPr/>
        </p:nvSpPr>
        <p:spPr>
          <a:xfrm>
            <a:off x="2974652" y="6187220"/>
            <a:ext cx="4648200" cy="369332"/>
          </a:xfrm>
          <a:prstGeom prst="rect">
            <a:avLst/>
          </a:prstGeom>
          <a:noFill/>
        </p:spPr>
        <p:txBody>
          <a:bodyPr wrap="square" rtlCol="0">
            <a:spAutoFit/>
          </a:bodyPr>
          <a:lstStyle/>
          <a:p>
            <a:r>
              <a:rPr lang="en-US" dirty="0" err="1" smtClean="0">
                <a:solidFill>
                  <a:srgbClr val="000000"/>
                </a:solidFill>
                <a:latin typeface="Calibri" pitchFamily="34" charset="0"/>
                <a:cs typeface="Arial" panose="020B0604020202020204" pitchFamily="34" charset="0"/>
              </a:rPr>
              <a:t>Yonas</a:t>
            </a:r>
            <a:r>
              <a:rPr lang="en-US" dirty="0" smtClean="0">
                <a:solidFill>
                  <a:srgbClr val="000000"/>
                </a:solidFill>
                <a:latin typeface="Calibri" pitchFamily="34" charset="0"/>
                <a:cs typeface="Arial" panose="020B0604020202020204" pitchFamily="34" charset="0"/>
              </a:rPr>
              <a:t> </a:t>
            </a:r>
            <a:r>
              <a:rPr lang="en-US" dirty="0">
                <a:solidFill>
                  <a:srgbClr val="000000"/>
                </a:solidFill>
                <a:latin typeface="Calibri" pitchFamily="34" charset="0"/>
                <a:cs typeface="Arial" panose="020B0604020202020204" pitchFamily="34" charset="0"/>
              </a:rPr>
              <a:t>et al. </a:t>
            </a:r>
            <a:r>
              <a:rPr lang="en-US" i="1" dirty="0" smtClean="0">
                <a:solidFill>
                  <a:srgbClr val="000000"/>
                </a:solidFill>
                <a:latin typeface="Calibri" pitchFamily="34" charset="0"/>
                <a:cs typeface="Arial" panose="020B0604020202020204" pitchFamily="34" charset="0"/>
              </a:rPr>
              <a:t>J </a:t>
            </a:r>
            <a:r>
              <a:rPr lang="en-US" i="1" dirty="0">
                <a:solidFill>
                  <a:srgbClr val="000000"/>
                </a:solidFill>
                <a:latin typeface="Calibri" pitchFamily="34" charset="0"/>
                <a:cs typeface="Arial" panose="020B0604020202020204" pitchFamily="34" charset="0"/>
              </a:rPr>
              <a:t>Healthcare </a:t>
            </a:r>
            <a:r>
              <a:rPr lang="en-US" i="1" dirty="0" smtClean="0">
                <a:solidFill>
                  <a:srgbClr val="000000"/>
                </a:solidFill>
                <a:latin typeface="Calibri" pitchFamily="34" charset="0"/>
                <a:cs typeface="Arial" panose="020B0604020202020204" pitchFamily="34" charset="0"/>
              </a:rPr>
              <a:t>Quality </a:t>
            </a:r>
            <a:r>
              <a:rPr lang="en-US" dirty="0" smtClean="0">
                <a:solidFill>
                  <a:srgbClr val="000000"/>
                </a:solidFill>
                <a:latin typeface="Calibri" pitchFamily="34" charset="0"/>
                <a:cs typeface="Arial" panose="020B0604020202020204" pitchFamily="34" charset="0"/>
              </a:rPr>
              <a:t>2012;34:34-42</a:t>
            </a:r>
            <a:endParaRPr lang="en-US" dirty="0">
              <a:solidFill>
                <a:srgbClr val="000000"/>
              </a:solidFill>
              <a:latin typeface="Calibri" pitchFamily="34" charset="0"/>
              <a:cs typeface="Arial" panose="020B0604020202020204" pitchFamily="34" charset="0"/>
            </a:endParaRPr>
          </a:p>
        </p:txBody>
      </p:sp>
    </p:spTree>
    <p:extLst>
      <p:ext uri="{BB962C8B-B14F-4D97-AF65-F5344CB8AC3E}">
        <p14:creationId xmlns:p14="http://schemas.microsoft.com/office/powerpoint/2010/main" val="367625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Vaccine Injury Compensation Program</a:t>
            </a:r>
          </a:p>
        </p:txBody>
      </p:sp>
      <p:sp>
        <p:nvSpPr>
          <p:cNvPr id="3" name="Content Placeholder 2"/>
          <p:cNvSpPr>
            <a:spLocks noGrp="1"/>
          </p:cNvSpPr>
          <p:nvPr>
            <p:ph sz="quarter" idx="1"/>
          </p:nvPr>
        </p:nvSpPr>
        <p:spPr>
          <a:xfrm>
            <a:off x="392503" y="1589567"/>
            <a:ext cx="8418206" cy="4175613"/>
          </a:xfrm>
        </p:spPr>
        <p:txBody>
          <a:bodyPr/>
          <a:lstStyle/>
          <a:p>
            <a:r>
              <a:rPr lang="en-US" sz="2800" dirty="0"/>
              <a:t>Established by National Childhood Vaccine</a:t>
            </a:r>
            <a:br>
              <a:rPr lang="en-US" sz="2800" dirty="0"/>
            </a:br>
            <a:r>
              <a:rPr lang="en-US" sz="2800" dirty="0"/>
              <a:t>Injury Act (1986)</a:t>
            </a:r>
          </a:p>
          <a:p>
            <a:r>
              <a:rPr lang="en-US" sz="2800" dirty="0"/>
              <a:t>Provides no-fault compensation for specified injuries that are temporally related to specified vaccinations</a:t>
            </a:r>
          </a:p>
          <a:p>
            <a:r>
              <a:rPr lang="en-US" sz="2800" dirty="0"/>
              <a:t>Program has greatly reduced the risk of litigation for both providers and vaccine manufacturers</a:t>
            </a:r>
          </a:p>
          <a:p>
            <a:r>
              <a:rPr lang="en-US" sz="2800" dirty="0"/>
              <a:t>Covers all routinely recommended childhood vaccines, including those administered to adults</a:t>
            </a:r>
          </a:p>
        </p:txBody>
      </p:sp>
    </p:spTree>
    <p:extLst>
      <p:ext uri="{BB962C8B-B14F-4D97-AF65-F5344CB8AC3E}">
        <p14:creationId xmlns:p14="http://schemas.microsoft.com/office/powerpoint/2010/main" val="917658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11379" y="1328848"/>
            <a:ext cx="9132621" cy="3431136"/>
          </a:xfrm>
        </p:spPr>
        <p:txBody>
          <a:bodyPr>
            <a:noAutofit/>
          </a:bodyPr>
          <a:lstStyle/>
          <a:p>
            <a:pPr algn="ctr">
              <a:lnSpc>
                <a:spcPct val="100000"/>
              </a:lnSpc>
              <a:spcBef>
                <a:spcPts val="0"/>
              </a:spcBef>
            </a:pPr>
            <a:r>
              <a:rPr lang="en-US" sz="6000" b="1" dirty="0" smtClean="0">
                <a:cs typeface="Arial" panose="020B0604020202020204" pitchFamily="34" charset="0"/>
              </a:rPr>
              <a:t>What </a:t>
            </a:r>
            <a:r>
              <a:rPr lang="en-US" sz="6000" b="1" dirty="0">
                <a:cs typeface="Arial" panose="020B0604020202020204" pitchFamily="34" charset="0"/>
              </a:rPr>
              <a:t>are the components </a:t>
            </a:r>
            <a:r>
              <a:rPr lang="en-US" sz="6000" b="1" dirty="0" smtClean="0">
                <a:cs typeface="Arial" panose="020B0604020202020204" pitchFamily="34" charset="0"/>
              </a:rPr>
              <a:t>of a standing orders protocol?</a:t>
            </a:r>
            <a:endParaRPr lang="en-US" sz="6000" b="1" dirty="0">
              <a:cs typeface="Arial" panose="020B0604020202020204" pitchFamily="34" charset="0"/>
            </a:endParaRPr>
          </a:p>
        </p:txBody>
      </p:sp>
    </p:spTree>
    <p:extLst>
      <p:ext uri="{BB962C8B-B14F-4D97-AF65-F5344CB8AC3E}">
        <p14:creationId xmlns:p14="http://schemas.microsoft.com/office/powerpoint/2010/main" val="2562591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5553" y="712241"/>
            <a:ext cx="4267259" cy="5492005"/>
          </a:xfrm>
          <a:prstGeom prst="rect">
            <a:avLst/>
          </a:prstGeom>
          <a:ln w="12700">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535" y="445139"/>
            <a:ext cx="4289634" cy="5492005"/>
          </a:xfrm>
          <a:prstGeom prst="rect">
            <a:avLst/>
          </a:prstGeom>
          <a:ln w="12700">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279558" cy="550478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29075354"/>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76" y="228600"/>
            <a:ext cx="8153400" cy="990600"/>
          </a:xfrm>
        </p:spPr>
        <p:txBody>
          <a:bodyPr>
            <a:normAutofit fontScale="90000"/>
          </a:bodyPr>
          <a:lstStyle/>
          <a:p>
            <a:r>
              <a:rPr lang="en-US" dirty="0"/>
              <a:t>Components of a Standing Orders Protocol</a:t>
            </a:r>
          </a:p>
        </p:txBody>
      </p:sp>
      <p:sp>
        <p:nvSpPr>
          <p:cNvPr id="3" name="Content Placeholder 2"/>
          <p:cNvSpPr>
            <a:spLocks noGrp="1"/>
          </p:cNvSpPr>
          <p:nvPr>
            <p:ph sz="quarter" idx="1"/>
          </p:nvPr>
        </p:nvSpPr>
        <p:spPr>
          <a:xfrm>
            <a:off x="-43344" y="1466735"/>
            <a:ext cx="8862596" cy="4175613"/>
          </a:xfrm>
        </p:spPr>
        <p:txBody>
          <a:bodyPr/>
          <a:lstStyle/>
          <a:p>
            <a:r>
              <a:rPr lang="en-US" dirty="0"/>
              <a:t>A comprehensive standing order should include these </a:t>
            </a:r>
            <a:r>
              <a:rPr lang="en-US" dirty="0" smtClean="0"/>
              <a:t>elements:</a:t>
            </a:r>
          </a:p>
          <a:p>
            <a:pPr lvl="1"/>
            <a:r>
              <a:rPr lang="en-US" sz="2400" dirty="0"/>
              <a:t>Who is targeted to receive the vaccine</a:t>
            </a:r>
          </a:p>
          <a:p>
            <a:pPr lvl="1"/>
            <a:r>
              <a:rPr lang="en-US" sz="2400" dirty="0"/>
              <a:t>How to determine if a patient needs or should receive a particular vaccination (e.g., indications, contraindications, and precautions)</a:t>
            </a:r>
          </a:p>
          <a:p>
            <a:pPr lvl="1"/>
            <a:r>
              <a:rPr lang="en-US" sz="2400" dirty="0"/>
              <a:t>Provision of any federally required information (e.g., Vaccine Information Statement)</a:t>
            </a:r>
          </a:p>
          <a:p>
            <a:pPr lvl="1"/>
            <a:r>
              <a:rPr lang="en-US" sz="2400" dirty="0"/>
              <a:t>Procedures for preparing and administering the vaccine (e.g., vaccine name, schedule for vaccination, appropriate needle size, vaccine dosage, route of administration)</a:t>
            </a:r>
          </a:p>
        </p:txBody>
      </p:sp>
    </p:spTree>
    <p:extLst>
      <p:ext uri="{BB962C8B-B14F-4D97-AF65-F5344CB8AC3E}">
        <p14:creationId xmlns:p14="http://schemas.microsoft.com/office/powerpoint/2010/main" val="215994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ri-med.com/~/media/sites/pmo/Images/conferences/faculty-images/Hopkins%20Headshot%202013.ashx"/>
          <p:cNvPicPr>
            <a:picLocks noChangeAspect="1" noChangeArrowheads="1"/>
          </p:cNvPicPr>
          <p:nvPr/>
        </p:nvPicPr>
        <p:blipFill rotWithShape="1">
          <a:blip r:embed="rId2">
            <a:extLst>
              <a:ext uri="{28A0092B-C50C-407E-A947-70E740481C1C}">
                <a14:useLocalDpi xmlns:a14="http://schemas.microsoft.com/office/drawing/2010/main" val="0"/>
              </a:ext>
            </a:extLst>
          </a:blip>
          <a:srcRect t="15137" b="5043"/>
          <a:stretch/>
        </p:blipFill>
        <p:spPr bwMode="auto">
          <a:xfrm>
            <a:off x="396207" y="1540041"/>
            <a:ext cx="1829635" cy="21344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Today’s Speakers</a:t>
            </a:r>
            <a:endParaRPr lang="en-US" dirty="0"/>
          </a:p>
        </p:txBody>
      </p:sp>
      <p:sp>
        <p:nvSpPr>
          <p:cNvPr id="3" name="Content Placeholder 2"/>
          <p:cNvSpPr>
            <a:spLocks noGrp="1"/>
          </p:cNvSpPr>
          <p:nvPr>
            <p:ph sz="quarter" idx="1"/>
          </p:nvPr>
        </p:nvSpPr>
        <p:spPr>
          <a:xfrm>
            <a:off x="2824560" y="1710853"/>
            <a:ext cx="6319443" cy="4175613"/>
          </a:xfrm>
        </p:spPr>
        <p:txBody>
          <a:bodyPr/>
          <a:lstStyle/>
          <a:p>
            <a:r>
              <a:rPr lang="en-US" b="1" u="sng" dirty="0" smtClean="0"/>
              <a:t>Dr. Robert H. Hopkins, Jr., MD, FACP</a:t>
            </a:r>
          </a:p>
          <a:p>
            <a:r>
              <a:rPr lang="en-US" dirty="0" smtClean="0"/>
              <a:t>Internal </a:t>
            </a:r>
            <a:r>
              <a:rPr lang="en-US" dirty="0"/>
              <a:t>Medicine Division Director, from the University of Arkansas for Medical </a:t>
            </a:r>
            <a:r>
              <a:rPr lang="en-US" dirty="0" smtClean="0"/>
              <a:t>Sciences</a:t>
            </a:r>
            <a:endParaRPr lang="en-US" b="1" u="sng" dirty="0" smtClean="0"/>
          </a:p>
          <a:p>
            <a:r>
              <a:rPr lang="en-US" b="1" u="sng" dirty="0" smtClean="0"/>
              <a:t>L.J. Tan, PhD</a:t>
            </a:r>
          </a:p>
          <a:p>
            <a:r>
              <a:rPr lang="en-US" dirty="0" smtClean="0"/>
              <a:t>Chief </a:t>
            </a:r>
            <a:r>
              <a:rPr lang="en-US" dirty="0"/>
              <a:t>Strategy </a:t>
            </a:r>
            <a:r>
              <a:rPr lang="en-US" dirty="0" smtClean="0"/>
              <a:t>Officer at the </a:t>
            </a:r>
            <a:r>
              <a:rPr lang="en-US" dirty="0"/>
              <a:t>Immunization Action </a:t>
            </a:r>
            <a:r>
              <a:rPr lang="en-US" dirty="0" smtClean="0"/>
              <a:t>Coalition and is  </a:t>
            </a:r>
            <a:r>
              <a:rPr lang="en-US" dirty="0"/>
              <a:t>Co-Chair, National Adult and Influenza Immunization </a:t>
            </a:r>
            <a:r>
              <a:rPr lang="en-US" dirty="0" smtClean="0"/>
              <a:t>Summit</a:t>
            </a:r>
            <a:endParaRPr lang="en-US" b="1" u="sng" dirty="0"/>
          </a:p>
          <a:p>
            <a:endParaRPr lang="en-US" b="1" u="sng" dirty="0"/>
          </a:p>
          <a:p>
            <a:pPr marL="0" indent="0">
              <a:buNone/>
            </a:pPr>
            <a:endParaRPr lang="en-US" dirty="0"/>
          </a:p>
        </p:txBody>
      </p:sp>
      <p:pic>
        <p:nvPicPr>
          <p:cNvPr id="1026" name="Picture 2" descr="Litjen (L.J) 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35" y="3705725"/>
            <a:ext cx="2267966" cy="226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22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98" y="228600"/>
            <a:ext cx="8153400" cy="990600"/>
          </a:xfrm>
        </p:spPr>
        <p:txBody>
          <a:bodyPr>
            <a:normAutofit fontScale="90000"/>
          </a:bodyPr>
          <a:lstStyle/>
          <a:p>
            <a:r>
              <a:rPr lang="en-US" dirty="0"/>
              <a:t>Components of a Standing Orders Protocol</a:t>
            </a:r>
          </a:p>
        </p:txBody>
      </p:sp>
      <p:sp>
        <p:nvSpPr>
          <p:cNvPr id="3" name="Content Placeholder 2"/>
          <p:cNvSpPr>
            <a:spLocks noGrp="1"/>
          </p:cNvSpPr>
          <p:nvPr>
            <p:ph sz="quarter" idx="1"/>
          </p:nvPr>
        </p:nvSpPr>
        <p:spPr>
          <a:xfrm>
            <a:off x="332681" y="1466735"/>
            <a:ext cx="8700224" cy="4446955"/>
          </a:xfrm>
        </p:spPr>
        <p:txBody>
          <a:bodyPr/>
          <a:lstStyle/>
          <a:p>
            <a:r>
              <a:rPr lang="en-US" dirty="0"/>
              <a:t>A comprehensive standing order should include these </a:t>
            </a:r>
            <a:r>
              <a:rPr lang="en-US" dirty="0" smtClean="0"/>
              <a:t>elements:</a:t>
            </a:r>
          </a:p>
          <a:p>
            <a:pPr lvl="1"/>
            <a:r>
              <a:rPr lang="en-US" sz="2500" dirty="0"/>
              <a:t>How to document vaccination in the patient record</a:t>
            </a:r>
          </a:p>
          <a:p>
            <a:pPr lvl="1"/>
            <a:r>
              <a:rPr lang="en-US" sz="2500" dirty="0"/>
              <a:t>A protocol for the management of any medical emergency related to the administration of </a:t>
            </a:r>
            <a:r>
              <a:rPr lang="en-US" sz="2500" dirty="0" smtClean="0"/>
              <a:t>the </a:t>
            </a:r>
            <a:r>
              <a:rPr lang="en-US" sz="2500" dirty="0"/>
              <a:t>vaccine</a:t>
            </a:r>
          </a:p>
          <a:p>
            <a:pPr lvl="1"/>
            <a:r>
              <a:rPr lang="en-US" sz="2500" dirty="0"/>
              <a:t>How to report possible adverse events occurring after vaccination</a:t>
            </a:r>
          </a:p>
          <a:p>
            <a:pPr lvl="1"/>
            <a:r>
              <a:rPr lang="en-US" sz="2500" dirty="0"/>
              <a:t>Authorization by a physician or other authorized practitioner</a:t>
            </a:r>
          </a:p>
        </p:txBody>
      </p:sp>
    </p:spTree>
    <p:extLst>
      <p:ext uri="{BB962C8B-B14F-4D97-AF65-F5344CB8AC3E}">
        <p14:creationId xmlns:p14="http://schemas.microsoft.com/office/powerpoint/2010/main" val="3185404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14" y="177325"/>
            <a:ext cx="8748045" cy="990600"/>
          </a:xfrm>
        </p:spPr>
        <p:txBody>
          <a:bodyPr>
            <a:noAutofit/>
          </a:bodyPr>
          <a:lstStyle/>
          <a:p>
            <a:r>
              <a:rPr lang="en-US" sz="3200" dirty="0"/>
              <a:t>Components of </a:t>
            </a:r>
            <a:r>
              <a:rPr lang="en-US" sz="3200" dirty="0" smtClean="0"/>
              <a:t>a Standing Orders: </a:t>
            </a:r>
            <a:br>
              <a:rPr lang="en-US" sz="3200" dirty="0" smtClean="0"/>
            </a:br>
            <a:r>
              <a:rPr lang="en-US" sz="3200" dirty="0" smtClean="0"/>
              <a:t>Protocol </a:t>
            </a:r>
            <a:r>
              <a:rPr lang="en-US" sz="3200" dirty="0"/>
              <a:t>(1</a:t>
            </a:r>
            <a:r>
              <a:rPr lang="en-US" sz="3200" dirty="0" smtClean="0"/>
              <a:t>) </a:t>
            </a:r>
            <a:endParaRPr lang="en-US" sz="3200" dirty="0"/>
          </a:p>
        </p:txBody>
      </p:sp>
      <p:sp>
        <p:nvSpPr>
          <p:cNvPr id="3" name="Content Placeholder 2"/>
          <p:cNvSpPr>
            <a:spLocks noGrp="1"/>
          </p:cNvSpPr>
          <p:nvPr>
            <p:ph sz="quarter" idx="1"/>
          </p:nvPr>
        </p:nvSpPr>
        <p:spPr>
          <a:xfrm>
            <a:off x="606153" y="1569287"/>
            <a:ext cx="8159002" cy="4175613"/>
          </a:xfrm>
        </p:spPr>
        <p:txBody>
          <a:bodyPr/>
          <a:lstStyle/>
          <a:p>
            <a:r>
              <a:rPr lang="en-US" sz="3200" dirty="0"/>
              <a:t>Who is targeted to receive the vaccine </a:t>
            </a:r>
            <a:r>
              <a:rPr lang="en-US" sz="3200" dirty="0" smtClean="0"/>
              <a:t>– assessing </a:t>
            </a:r>
            <a:r>
              <a:rPr lang="en-US" sz="3200" dirty="0"/>
              <a:t>the </a:t>
            </a:r>
            <a:r>
              <a:rPr lang="en-US" sz="3200" dirty="0" smtClean="0"/>
              <a:t>need</a:t>
            </a:r>
          </a:p>
          <a:p>
            <a:pPr marL="0" indent="0">
              <a:buNone/>
            </a:pPr>
            <a:endParaRPr lang="en-US" sz="2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269" y="3036272"/>
            <a:ext cx="8891545" cy="136851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6209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a:t>
            </a:r>
            <a:r>
              <a:rPr lang="en-US" dirty="0" smtClean="0"/>
              <a:t>a Standing Orders:</a:t>
            </a:r>
            <a:br>
              <a:rPr lang="en-US" dirty="0" smtClean="0"/>
            </a:br>
            <a:r>
              <a:rPr lang="en-US" dirty="0" smtClean="0"/>
              <a:t>Protocol (2)</a:t>
            </a:r>
            <a:endParaRPr lang="en-US" dirty="0"/>
          </a:p>
        </p:txBody>
      </p:sp>
      <p:sp>
        <p:nvSpPr>
          <p:cNvPr id="3" name="Content Placeholder 2"/>
          <p:cNvSpPr>
            <a:spLocks noGrp="1"/>
          </p:cNvSpPr>
          <p:nvPr>
            <p:ph sz="quarter" idx="1"/>
          </p:nvPr>
        </p:nvSpPr>
        <p:spPr>
          <a:xfrm>
            <a:off x="0" y="1466735"/>
            <a:ext cx="9144000" cy="4175613"/>
          </a:xfrm>
        </p:spPr>
        <p:txBody>
          <a:bodyPr/>
          <a:lstStyle/>
          <a:p>
            <a:r>
              <a:rPr lang="en-US" sz="3000" dirty="0"/>
              <a:t>How to determine if the patient can receive </a:t>
            </a:r>
            <a:r>
              <a:rPr lang="en-US" sz="3000" dirty="0" smtClean="0"/>
              <a:t>a certain </a:t>
            </a:r>
            <a:r>
              <a:rPr lang="en-US" sz="3000" dirty="0"/>
              <a:t>vaccination (e.g., screen for contraindications and precautions)</a:t>
            </a:r>
          </a:p>
          <a:p>
            <a:pPr marL="0" indent="0">
              <a:buNone/>
            </a:pPr>
            <a:endParaRPr lang="en-US" sz="2800" dirty="0" smtClean="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40021"/>
          <a:stretch/>
        </p:blipFill>
        <p:spPr>
          <a:xfrm>
            <a:off x="1139873" y="2949264"/>
            <a:ext cx="6782072" cy="3049255"/>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587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54579" y="136736"/>
            <a:ext cx="7451221" cy="6057193"/>
            <a:chOff x="914400" y="228600"/>
            <a:chExt cx="7123306" cy="5828593"/>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28600"/>
              <a:ext cx="3962400" cy="5139559"/>
            </a:xfrm>
            <a:prstGeom prst="rect">
              <a:avLst/>
            </a:prstGeom>
            <a:ln w="12700">
              <a:solidFill>
                <a:schemeClr val="tx1"/>
              </a:solidFill>
            </a:ln>
            <a:effectLst>
              <a:outerShdw blurRad="50800" dist="38100" dir="8100000" algn="tr"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838200"/>
              <a:ext cx="3999106" cy="5218993"/>
            </a:xfrm>
            <a:prstGeom prst="rect">
              <a:avLst/>
            </a:prstGeom>
            <a:ln w="12700">
              <a:solidFill>
                <a:schemeClr val="tx1"/>
              </a:solidFill>
            </a:ln>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1246000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a:t>
            </a:r>
            <a:r>
              <a:rPr lang="en-US" dirty="0" smtClean="0"/>
              <a:t>a Standing Orders:</a:t>
            </a:r>
            <a:br>
              <a:rPr lang="en-US" dirty="0" smtClean="0"/>
            </a:br>
            <a:r>
              <a:rPr lang="en-US" dirty="0" smtClean="0"/>
              <a:t>Protocol (3)</a:t>
            </a:r>
            <a:endParaRPr lang="en-US" dirty="0"/>
          </a:p>
        </p:txBody>
      </p:sp>
      <p:sp>
        <p:nvSpPr>
          <p:cNvPr id="3" name="Content Placeholder 2"/>
          <p:cNvSpPr>
            <a:spLocks noGrp="1"/>
          </p:cNvSpPr>
          <p:nvPr>
            <p:ph sz="quarter" idx="1"/>
          </p:nvPr>
        </p:nvSpPr>
        <p:spPr>
          <a:xfrm>
            <a:off x="367468" y="1466735"/>
            <a:ext cx="8682527" cy="4175613"/>
          </a:xfrm>
        </p:spPr>
        <p:txBody>
          <a:bodyPr/>
          <a:lstStyle/>
          <a:p>
            <a:r>
              <a:rPr lang="en-US" sz="3200" dirty="0"/>
              <a:t>Provision of federally required </a:t>
            </a:r>
            <a:r>
              <a:rPr lang="en-US" sz="3200" dirty="0" smtClean="0"/>
              <a:t>information: </a:t>
            </a:r>
          </a:p>
          <a:p>
            <a:pPr lvl="1"/>
            <a:r>
              <a:rPr lang="en-US" dirty="0" smtClean="0"/>
              <a:t>The </a:t>
            </a:r>
            <a:r>
              <a:rPr lang="en-US" dirty="0"/>
              <a:t>Vaccine Information </a:t>
            </a:r>
            <a:r>
              <a:rPr lang="en-US" dirty="0" smtClean="0"/>
              <a:t>Statement (VIS)</a:t>
            </a:r>
            <a:endParaRPr lang="en-US" dirty="0"/>
          </a:p>
          <a:p>
            <a:pPr marL="0" indent="0">
              <a:buNone/>
            </a:pPr>
            <a:endParaRPr lang="en-US" sz="28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580" y="2922651"/>
            <a:ext cx="8886540" cy="142312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203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6749" y="51276"/>
            <a:ext cx="7990317" cy="6306796"/>
            <a:chOff x="685800" y="228600"/>
            <a:chExt cx="7315200" cy="58674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28600"/>
              <a:ext cx="4202006" cy="5565571"/>
            </a:xfrm>
            <a:prstGeom prst="rect">
              <a:avLst/>
            </a:prstGeom>
            <a:ln w="12700">
              <a:solidFill>
                <a:schemeClr val="tx1"/>
              </a:solidFill>
            </a:ln>
            <a:effectLst>
              <a:outerShdw blurRad="50800" dist="38100" dir="8100000" algn="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760" y="609600"/>
              <a:ext cx="4206240" cy="5486400"/>
            </a:xfrm>
            <a:prstGeom prst="rect">
              <a:avLst/>
            </a:prstGeom>
            <a:ln w="12700">
              <a:solidFill>
                <a:schemeClr val="tx1"/>
              </a:solidFill>
            </a:ln>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1390659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a:t>
            </a:r>
            <a:r>
              <a:rPr lang="en-US" dirty="0" smtClean="0"/>
              <a:t>a Standing Orders:</a:t>
            </a:r>
            <a:br>
              <a:rPr lang="en-US" dirty="0" smtClean="0"/>
            </a:br>
            <a:r>
              <a:rPr lang="en-US" dirty="0" smtClean="0"/>
              <a:t>Protocol (4)</a:t>
            </a:r>
            <a:endParaRPr lang="en-US" dirty="0"/>
          </a:p>
        </p:txBody>
      </p:sp>
      <p:sp>
        <p:nvSpPr>
          <p:cNvPr id="3" name="Content Placeholder 2"/>
          <p:cNvSpPr>
            <a:spLocks noGrp="1"/>
          </p:cNvSpPr>
          <p:nvPr>
            <p:ph sz="quarter" idx="1"/>
          </p:nvPr>
        </p:nvSpPr>
        <p:spPr>
          <a:xfrm>
            <a:off x="76915" y="1466735"/>
            <a:ext cx="8896172" cy="4175613"/>
          </a:xfrm>
        </p:spPr>
        <p:txBody>
          <a:bodyPr/>
          <a:lstStyle/>
          <a:p>
            <a:r>
              <a:rPr lang="en-US" sz="3000" dirty="0"/>
              <a:t>Prepare to administer the vaccine (e.g., by choosing appropriate vaccine product, needle size, and route of administration)</a:t>
            </a:r>
          </a:p>
          <a:p>
            <a:pPr marL="0" indent="0">
              <a:buNone/>
            </a:pPr>
            <a:endParaRPr lang="en-US" sz="28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001" y="2897026"/>
            <a:ext cx="7077334" cy="3070217"/>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7201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a:t>
            </a:r>
            <a:r>
              <a:rPr lang="en-US" dirty="0" smtClean="0"/>
              <a:t>a Standing Orders:</a:t>
            </a:r>
            <a:br>
              <a:rPr lang="en-US" dirty="0" smtClean="0"/>
            </a:br>
            <a:r>
              <a:rPr lang="en-US" dirty="0" smtClean="0"/>
              <a:t>Protocol (5)</a:t>
            </a:r>
            <a:endParaRPr lang="en-US" dirty="0"/>
          </a:p>
        </p:txBody>
      </p:sp>
      <p:sp>
        <p:nvSpPr>
          <p:cNvPr id="3" name="Content Placeholder 2"/>
          <p:cNvSpPr>
            <a:spLocks noGrp="1"/>
          </p:cNvSpPr>
          <p:nvPr>
            <p:ph sz="quarter" idx="1"/>
          </p:nvPr>
        </p:nvSpPr>
        <p:spPr>
          <a:xfrm>
            <a:off x="136733" y="1466735"/>
            <a:ext cx="8628422" cy="4175613"/>
          </a:xfrm>
        </p:spPr>
        <p:txBody>
          <a:bodyPr/>
          <a:lstStyle/>
          <a:p>
            <a:r>
              <a:rPr lang="en-US" sz="3000" dirty="0"/>
              <a:t>Specific guidance for administration of the vaccine (e.g., right patient, right vaccine, right age group, right dose, right route, and right site)</a:t>
            </a:r>
          </a:p>
          <a:p>
            <a:pPr marL="0" indent="0">
              <a:buNone/>
            </a:pPr>
            <a:endParaRPr lang="en-US" sz="3000" dirty="0" smtClean="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3466"/>
          <a:stretch/>
        </p:blipFill>
        <p:spPr>
          <a:xfrm>
            <a:off x="707684" y="2948304"/>
            <a:ext cx="7722124" cy="299957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437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a:t>
            </a:r>
            <a:r>
              <a:rPr lang="en-US" dirty="0" smtClean="0"/>
              <a:t>a Standing Orders:</a:t>
            </a:r>
            <a:br>
              <a:rPr lang="en-US" dirty="0" smtClean="0"/>
            </a:br>
            <a:r>
              <a:rPr lang="en-US" dirty="0" smtClean="0"/>
              <a:t>Protocol (6)</a:t>
            </a:r>
            <a:endParaRPr lang="en-US" dirty="0"/>
          </a:p>
        </p:txBody>
      </p:sp>
      <p:sp>
        <p:nvSpPr>
          <p:cNvPr id="3" name="Content Placeholder 2"/>
          <p:cNvSpPr>
            <a:spLocks noGrp="1"/>
          </p:cNvSpPr>
          <p:nvPr>
            <p:ph sz="quarter" idx="1"/>
          </p:nvPr>
        </p:nvSpPr>
        <p:spPr>
          <a:xfrm>
            <a:off x="333286" y="1466735"/>
            <a:ext cx="8810714" cy="4175613"/>
          </a:xfrm>
        </p:spPr>
        <p:txBody>
          <a:bodyPr/>
          <a:lstStyle/>
          <a:p>
            <a:r>
              <a:rPr lang="en-US" sz="3200" dirty="0"/>
              <a:t>How to document vaccination in the patient </a:t>
            </a:r>
            <a:r>
              <a:rPr lang="en-US" sz="3200" dirty="0" smtClean="0"/>
              <a:t>record</a:t>
            </a:r>
            <a:endParaRPr lang="en-US"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74" y="2634108"/>
            <a:ext cx="8798070" cy="284000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8606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250" y="58025"/>
            <a:ext cx="5512750" cy="593723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52850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57686" y="3772135"/>
            <a:ext cx="8161573" cy="1828800"/>
          </a:xfrm>
        </p:spPr>
        <p:txBody>
          <a:bodyPr/>
          <a:lstStyle/>
          <a:p>
            <a:r>
              <a:rPr lang="en-US" dirty="0" smtClean="0"/>
              <a:t>Standing </a:t>
            </a:r>
            <a:r>
              <a:rPr lang="en-US" dirty="0"/>
              <a:t>Orders – A Model to Fit Your Practice </a:t>
            </a:r>
            <a:br>
              <a:rPr lang="en-US" dirty="0"/>
            </a:br>
            <a:r>
              <a:rPr lang="en-US" dirty="0"/>
              <a:t/>
            </a:r>
            <a:br>
              <a:rPr lang="en-US" dirty="0"/>
            </a:br>
            <a:r>
              <a:rPr lang="en-US" dirty="0"/>
              <a:t/>
            </a:r>
            <a:br>
              <a:rPr lang="en-US" dirty="0"/>
            </a:br>
            <a:r>
              <a:rPr lang="en-US" sz="2800" b="0" i="1" dirty="0" smtClean="0"/>
              <a:t>Robert Hopkins Jr. MD, FACP</a:t>
            </a:r>
            <a:br>
              <a:rPr lang="en-US" sz="2800" b="0" i="1" dirty="0" smtClean="0"/>
            </a:br>
            <a:r>
              <a:rPr lang="en-US" sz="2800" b="0" i="1" dirty="0" smtClean="0"/>
              <a:t>LJ Tan, PhD</a:t>
            </a:r>
            <a:r>
              <a:rPr lang="es-ES" sz="2800" b="0" dirty="0" smtClean="0"/>
              <a:t/>
            </a:r>
            <a:br>
              <a:rPr lang="es-ES" sz="2800" b="0" dirty="0" smtClean="0"/>
            </a:br>
            <a:r>
              <a:rPr lang="es-ES" sz="2800" b="0" dirty="0"/>
              <a:t/>
            </a:r>
            <a:br>
              <a:rPr lang="es-ES" sz="2800" b="0" dirty="0"/>
            </a:br>
            <a:r>
              <a:rPr lang="es-ES" sz="2800" b="0" dirty="0" err="1" smtClean="0"/>
              <a:t>November</a:t>
            </a:r>
            <a:r>
              <a:rPr lang="es-ES" sz="2800" b="0" dirty="0" smtClean="0"/>
              <a:t> 20, 2015</a:t>
            </a:r>
            <a:br>
              <a:rPr lang="es-ES" sz="2800" b="0" dirty="0" smtClean="0"/>
            </a:br>
            <a:r>
              <a:rPr lang="en-US" sz="2800" b="0" dirty="0"/>
              <a:t>Adult Immunization Learning Series Webinar</a:t>
            </a:r>
            <a:endParaRPr lang="en-US" altLang="en-US" sz="2500" b="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a:t>
            </a:r>
            <a:r>
              <a:rPr lang="en-US" dirty="0" smtClean="0"/>
              <a:t>a Standing Orders:</a:t>
            </a:r>
            <a:br>
              <a:rPr lang="en-US" dirty="0" smtClean="0"/>
            </a:br>
            <a:r>
              <a:rPr lang="en-US" dirty="0" smtClean="0"/>
              <a:t>Protocol (7)</a:t>
            </a:r>
            <a:endParaRPr lang="en-US" dirty="0"/>
          </a:p>
        </p:txBody>
      </p:sp>
      <p:sp>
        <p:nvSpPr>
          <p:cNvPr id="3" name="Content Placeholder 2"/>
          <p:cNvSpPr>
            <a:spLocks noGrp="1"/>
          </p:cNvSpPr>
          <p:nvPr>
            <p:ph sz="quarter" idx="1"/>
          </p:nvPr>
        </p:nvSpPr>
        <p:spPr>
          <a:xfrm>
            <a:off x="256374" y="1466735"/>
            <a:ext cx="8887625" cy="4175613"/>
          </a:xfrm>
        </p:spPr>
        <p:txBody>
          <a:bodyPr/>
          <a:lstStyle/>
          <a:p>
            <a:r>
              <a:rPr lang="en-US" sz="3000" dirty="0"/>
              <a:t>A protocol for the management of any medical emergency related to the administration of the vaccine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05" y="3221766"/>
            <a:ext cx="8660890" cy="131553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1250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a:t>
            </a:r>
            <a:r>
              <a:rPr lang="en-US" dirty="0" smtClean="0"/>
              <a:t>a Standing Orders:</a:t>
            </a:r>
            <a:br>
              <a:rPr lang="en-US" dirty="0" smtClean="0"/>
            </a:br>
            <a:r>
              <a:rPr lang="en-US" dirty="0" smtClean="0"/>
              <a:t>Protocol (8)</a:t>
            </a:r>
            <a:endParaRPr lang="en-US" dirty="0"/>
          </a:p>
        </p:txBody>
      </p:sp>
      <p:sp>
        <p:nvSpPr>
          <p:cNvPr id="3" name="Content Placeholder 2"/>
          <p:cNvSpPr>
            <a:spLocks noGrp="1"/>
          </p:cNvSpPr>
          <p:nvPr>
            <p:ph sz="quarter" idx="1"/>
          </p:nvPr>
        </p:nvSpPr>
        <p:spPr>
          <a:xfrm>
            <a:off x="606152" y="1466735"/>
            <a:ext cx="8537847" cy="4175613"/>
          </a:xfrm>
        </p:spPr>
        <p:txBody>
          <a:bodyPr/>
          <a:lstStyle/>
          <a:p>
            <a:r>
              <a:rPr lang="en-US" sz="3200" dirty="0"/>
              <a:t>How to report possible adverse events occurring after vaccination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063" y="2999568"/>
            <a:ext cx="8668693" cy="1025772"/>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33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595" y="0"/>
            <a:ext cx="6597805" cy="5410200"/>
          </a:xfrm>
          <a:prstGeom prst="rect">
            <a:avLst/>
          </a:prstGeom>
        </p:spPr>
      </p:pic>
      <p:sp>
        <p:nvSpPr>
          <p:cNvPr id="5" name="TextBox 4"/>
          <p:cNvSpPr txBox="1"/>
          <p:nvPr/>
        </p:nvSpPr>
        <p:spPr>
          <a:xfrm>
            <a:off x="587678" y="5410200"/>
            <a:ext cx="5128797" cy="553998"/>
          </a:xfrm>
          <a:prstGeom prst="rect">
            <a:avLst/>
          </a:prstGeom>
          <a:noFill/>
        </p:spPr>
        <p:txBody>
          <a:bodyPr wrap="square" rtlCol="0">
            <a:spAutoFit/>
          </a:bodyPr>
          <a:lstStyle/>
          <a:p>
            <a:pPr algn="ctr"/>
            <a:r>
              <a:rPr lang="en-US" sz="3000" dirty="0" smtClean="0">
                <a:latin typeface="Calibri" pitchFamily="34" charset="0"/>
                <a:hlinkClick r:id="rId4"/>
              </a:rPr>
              <a:t>www.vaers.hhs.gov</a:t>
            </a:r>
            <a:r>
              <a:rPr lang="en-US" sz="3000" dirty="0" smtClean="0">
                <a:latin typeface="Calibri" pitchFamily="34" charset="0"/>
              </a:rPr>
              <a:t> </a:t>
            </a:r>
            <a:endParaRPr lang="en-US" sz="3000" dirty="0">
              <a:latin typeface="Calibri" pitchFamily="34" charset="0"/>
            </a:endParaRPr>
          </a:p>
        </p:txBody>
      </p:sp>
    </p:spTree>
    <p:extLst>
      <p:ext uri="{BB962C8B-B14F-4D97-AF65-F5344CB8AC3E}">
        <p14:creationId xmlns:p14="http://schemas.microsoft.com/office/powerpoint/2010/main" val="152079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a:t>
            </a:r>
            <a:r>
              <a:rPr lang="en-US" dirty="0" smtClean="0"/>
              <a:t>a Standing Orders:</a:t>
            </a:r>
            <a:br>
              <a:rPr lang="en-US" dirty="0" smtClean="0"/>
            </a:br>
            <a:r>
              <a:rPr lang="en-US" dirty="0" smtClean="0"/>
              <a:t>Protocol (9)</a:t>
            </a:r>
            <a:endParaRPr lang="en-US" dirty="0"/>
          </a:p>
        </p:txBody>
      </p:sp>
      <p:sp>
        <p:nvSpPr>
          <p:cNvPr id="3" name="Content Placeholder 2"/>
          <p:cNvSpPr>
            <a:spLocks noGrp="1"/>
          </p:cNvSpPr>
          <p:nvPr>
            <p:ph sz="quarter" idx="1"/>
          </p:nvPr>
        </p:nvSpPr>
        <p:spPr>
          <a:xfrm>
            <a:off x="59821" y="1466735"/>
            <a:ext cx="8887626" cy="4175613"/>
          </a:xfrm>
        </p:spPr>
        <p:txBody>
          <a:bodyPr/>
          <a:lstStyle/>
          <a:p>
            <a:r>
              <a:rPr lang="en-US" sz="3200" b="1" dirty="0"/>
              <a:t>Authorization:</a:t>
            </a:r>
            <a:r>
              <a:rPr lang="en-US" sz="3200" dirty="0"/>
              <a:t> In general, standing orders are approved by an institution, physician, or authorized practitioner. State law or a regulatory agency might authorize other healthcare professionals to sign standing </a:t>
            </a:r>
            <a:r>
              <a:rPr lang="en-US" sz="3200" dirty="0" smtClean="0"/>
              <a:t>orders</a:t>
            </a:r>
            <a:endParaRPr lang="en-US" sz="32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7030"/>
          <a:stretch/>
        </p:blipFill>
        <p:spPr>
          <a:xfrm>
            <a:off x="546049" y="4042166"/>
            <a:ext cx="7777455" cy="1905709"/>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0579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42732" y="1997578"/>
            <a:ext cx="8981630" cy="1828800"/>
          </a:xfrm>
        </p:spPr>
        <p:txBody>
          <a:bodyPr>
            <a:noAutofit/>
          </a:bodyPr>
          <a:lstStyle/>
          <a:p>
            <a:pPr algn="ctr">
              <a:lnSpc>
                <a:spcPct val="100000"/>
              </a:lnSpc>
            </a:pPr>
            <a:r>
              <a:rPr lang="en-US" sz="6000" b="1" dirty="0" smtClean="0">
                <a:cs typeface="Arial" panose="020B0604020202020204" pitchFamily="34" charset="0"/>
              </a:rPr>
              <a:t>Do </a:t>
            </a:r>
            <a:r>
              <a:rPr lang="en-US" sz="6000" b="1" dirty="0">
                <a:cs typeface="Arial" panose="020B0604020202020204" pitchFamily="34" charset="0"/>
              </a:rPr>
              <a:t>standing orders improve vaccination rates</a:t>
            </a:r>
            <a:r>
              <a:rPr lang="en-US" sz="6000" b="1" dirty="0" smtClean="0">
                <a:cs typeface="Arial" panose="020B0604020202020204" pitchFamily="34" charset="0"/>
              </a:rPr>
              <a:t>?</a:t>
            </a:r>
            <a:endParaRPr lang="en-US" sz="6000" b="1" dirty="0">
              <a:cs typeface="Arial" panose="020B0604020202020204" pitchFamily="34" charset="0"/>
            </a:endParaRPr>
          </a:p>
        </p:txBody>
      </p:sp>
    </p:spTree>
    <p:extLst>
      <p:ext uri="{BB962C8B-B14F-4D97-AF65-F5344CB8AC3E}">
        <p14:creationId xmlns:p14="http://schemas.microsoft.com/office/powerpoint/2010/main" val="262978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Standing Orders Effective?</a:t>
            </a:r>
          </a:p>
        </p:txBody>
      </p:sp>
      <p:sp>
        <p:nvSpPr>
          <p:cNvPr id="3" name="Content Placeholder 2"/>
          <p:cNvSpPr>
            <a:spLocks noGrp="1"/>
          </p:cNvSpPr>
          <p:nvPr>
            <p:ph sz="quarter" idx="1"/>
          </p:nvPr>
        </p:nvSpPr>
        <p:spPr>
          <a:xfrm>
            <a:off x="273465" y="1552195"/>
            <a:ext cx="8491690" cy="4175613"/>
          </a:xfrm>
        </p:spPr>
        <p:txBody>
          <a:bodyPr/>
          <a:lstStyle/>
          <a:p>
            <a:r>
              <a:rPr lang="en-US" sz="2800" dirty="0"/>
              <a:t>Based on a review of 29 studies </a:t>
            </a:r>
            <a:r>
              <a:rPr lang="en-US" sz="2800"/>
              <a:t>(</a:t>
            </a:r>
            <a:r>
              <a:rPr lang="en-US" sz="2800" smtClean="0"/>
              <a:t>1997 – 2009</a:t>
            </a:r>
            <a:r>
              <a:rPr lang="en-US" sz="2800" dirty="0"/>
              <a:t>) that examined standing orders either alone or combined with other activities, the Community Prevention Services Task Force found:</a:t>
            </a:r>
          </a:p>
          <a:p>
            <a:pPr lvl="1"/>
            <a:r>
              <a:rPr lang="en-US" sz="2200" dirty="0"/>
              <a:t>u</a:t>
            </a:r>
            <a:r>
              <a:rPr lang="en-US" sz="2200" dirty="0" smtClean="0"/>
              <a:t>sed </a:t>
            </a:r>
            <a:r>
              <a:rPr lang="en-US" sz="2200" dirty="0"/>
              <a:t>alone, standing orders increased adult vaccination coverage by a median of 17 percentage points (range, 13% to 30%)</a:t>
            </a:r>
          </a:p>
          <a:p>
            <a:pPr lvl="1"/>
            <a:r>
              <a:rPr lang="en-US" sz="2200" dirty="0" smtClean="0"/>
              <a:t>used </a:t>
            </a:r>
            <a:r>
              <a:rPr lang="en-US" sz="2200" dirty="0"/>
              <a:t>in combination with other interventions,* standing orders increased adult vaccination coverage by a median of 31 percentage points (range, 13% to 43%)</a:t>
            </a:r>
          </a:p>
          <a:p>
            <a:pPr marL="0" indent="0">
              <a:buNone/>
            </a:pPr>
            <a:endParaRPr lang="en-US" sz="3200" dirty="0"/>
          </a:p>
        </p:txBody>
      </p:sp>
      <p:sp>
        <p:nvSpPr>
          <p:cNvPr id="5" name="TextBox 4"/>
          <p:cNvSpPr txBox="1"/>
          <p:nvPr/>
        </p:nvSpPr>
        <p:spPr>
          <a:xfrm>
            <a:off x="113914" y="5511833"/>
            <a:ext cx="9030086" cy="523220"/>
          </a:xfrm>
          <a:prstGeom prst="rect">
            <a:avLst/>
          </a:prstGeom>
          <a:noFill/>
        </p:spPr>
        <p:txBody>
          <a:bodyPr wrap="square" rtlCol="0">
            <a:spAutoFit/>
          </a:bodyPr>
          <a:lstStyle/>
          <a:p>
            <a:pPr marL="166688" indent="-166688"/>
            <a:r>
              <a:rPr lang="en-US" sz="1400" dirty="0" smtClean="0">
                <a:latin typeface="Calibri" pitchFamily="34" charset="0"/>
              </a:rPr>
              <a:t>* Such as expanding </a:t>
            </a:r>
            <a:r>
              <a:rPr lang="en-US" sz="1400" dirty="0">
                <a:latin typeface="Calibri" pitchFamily="34" charset="0"/>
              </a:rPr>
              <a:t>access in healthcare settings, client reminder and recall systems, clinic-based education, provider education, provider reminder and recall systems, or provider assessment plus </a:t>
            </a:r>
            <a:r>
              <a:rPr lang="en-US" sz="1400" dirty="0" smtClean="0">
                <a:latin typeface="Calibri" pitchFamily="34" charset="0"/>
              </a:rPr>
              <a:t>feedback</a:t>
            </a:r>
            <a:endParaRPr lang="en-US" sz="1400" dirty="0">
              <a:latin typeface="Calibri" pitchFamily="34" charset="0"/>
            </a:endParaRPr>
          </a:p>
        </p:txBody>
      </p:sp>
      <p:sp>
        <p:nvSpPr>
          <p:cNvPr id="6" name="TextBox 5"/>
          <p:cNvSpPr txBox="1"/>
          <p:nvPr/>
        </p:nvSpPr>
        <p:spPr>
          <a:xfrm>
            <a:off x="2078028" y="6226907"/>
            <a:ext cx="5604642" cy="323165"/>
          </a:xfrm>
          <a:prstGeom prst="rect">
            <a:avLst/>
          </a:prstGeom>
          <a:noFill/>
        </p:spPr>
        <p:txBody>
          <a:bodyPr wrap="square" rtlCol="0">
            <a:spAutoFit/>
          </a:bodyPr>
          <a:lstStyle/>
          <a:p>
            <a:pPr marL="166688" indent="-166688"/>
            <a:r>
              <a:rPr lang="en-US" sz="1500" dirty="0" smtClean="0">
                <a:latin typeface="Calibri" pitchFamily="34" charset="0"/>
                <a:hlinkClick r:id="rId2"/>
              </a:rPr>
              <a:t>www.thecommunityguide.org/vaccines/standingorders.html</a:t>
            </a:r>
            <a:r>
              <a:rPr lang="en-US" sz="1500" dirty="0" smtClean="0">
                <a:latin typeface="Calibri" pitchFamily="34" charset="0"/>
              </a:rPr>
              <a:t> </a:t>
            </a:r>
            <a:endParaRPr lang="en-US" sz="1500" dirty="0">
              <a:latin typeface="Calibri" pitchFamily="34" charset="0"/>
            </a:endParaRPr>
          </a:p>
        </p:txBody>
      </p:sp>
    </p:spTree>
    <p:extLst>
      <p:ext uri="{BB962C8B-B14F-4D97-AF65-F5344CB8AC3E}">
        <p14:creationId xmlns:p14="http://schemas.microsoft.com/office/powerpoint/2010/main" val="3684273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Standing Orders Effective? (cont.)</a:t>
            </a:r>
          </a:p>
        </p:txBody>
      </p:sp>
      <p:sp>
        <p:nvSpPr>
          <p:cNvPr id="3" name="Content Placeholder 2"/>
          <p:cNvSpPr>
            <a:spLocks noGrp="1"/>
          </p:cNvSpPr>
          <p:nvPr>
            <p:ph sz="quarter" idx="1"/>
          </p:nvPr>
        </p:nvSpPr>
        <p:spPr>
          <a:xfrm>
            <a:off x="230736" y="1466735"/>
            <a:ext cx="8534419" cy="4175613"/>
          </a:xfrm>
        </p:spPr>
        <p:txBody>
          <a:bodyPr/>
          <a:lstStyle/>
          <a:p>
            <a:r>
              <a:rPr lang="en-US" sz="2800" dirty="0"/>
              <a:t>Based on a review of 29 studies (</a:t>
            </a:r>
            <a:r>
              <a:rPr lang="en-US" sz="2800" dirty="0" smtClean="0"/>
              <a:t>1997 – 2009</a:t>
            </a:r>
            <a:r>
              <a:rPr lang="en-US" sz="2800" dirty="0"/>
              <a:t>) that examined standing orders either alone or combined with other activities, the Community Prevention Services Task Force found:</a:t>
            </a:r>
          </a:p>
          <a:p>
            <a:pPr lvl="1"/>
            <a:r>
              <a:rPr lang="en-US" sz="2400" dirty="0"/>
              <a:t>S</a:t>
            </a:r>
            <a:r>
              <a:rPr lang="en-US" sz="2400" dirty="0" smtClean="0"/>
              <a:t>tanding </a:t>
            </a:r>
            <a:r>
              <a:rPr lang="en-US" sz="2400" dirty="0"/>
              <a:t>orders were effective in increasing vaccination rates when implemented in a range of clinical settings, among various providers and patient populations</a:t>
            </a:r>
          </a:p>
          <a:p>
            <a:pPr lvl="1"/>
            <a:r>
              <a:rPr lang="en-US" sz="2400" dirty="0"/>
              <a:t>S</a:t>
            </a:r>
            <a:r>
              <a:rPr lang="en-US" sz="2400" dirty="0" smtClean="0"/>
              <a:t>tanding </a:t>
            </a:r>
            <a:r>
              <a:rPr lang="en-US" sz="2400" dirty="0"/>
              <a:t>orders were effective for vaccine delivery to children (universally recommended vaccinations) and adults (influenza and pneumococcal)</a:t>
            </a:r>
          </a:p>
          <a:p>
            <a:pPr marL="0" indent="0">
              <a:buNone/>
            </a:pPr>
            <a:endParaRPr lang="en-US" sz="3200" dirty="0"/>
          </a:p>
        </p:txBody>
      </p:sp>
      <p:sp>
        <p:nvSpPr>
          <p:cNvPr id="6" name="TextBox 5"/>
          <p:cNvSpPr txBox="1"/>
          <p:nvPr/>
        </p:nvSpPr>
        <p:spPr>
          <a:xfrm>
            <a:off x="2250393" y="6240552"/>
            <a:ext cx="5791200" cy="369332"/>
          </a:xfrm>
          <a:prstGeom prst="rect">
            <a:avLst/>
          </a:prstGeom>
          <a:noFill/>
        </p:spPr>
        <p:txBody>
          <a:bodyPr wrap="square" rtlCol="0">
            <a:spAutoFit/>
          </a:bodyPr>
          <a:lstStyle/>
          <a:p>
            <a:pPr algn="ctr"/>
            <a:r>
              <a:rPr lang="en-US" dirty="0" smtClean="0">
                <a:solidFill>
                  <a:srgbClr val="000000"/>
                </a:solidFill>
                <a:latin typeface="Calibri" pitchFamily="34" charset="0"/>
                <a:hlinkClick r:id="rId2"/>
              </a:rPr>
              <a:t>www.thecommunityguide.org/vaccines/standingorders.html</a:t>
            </a:r>
            <a:r>
              <a:rPr lang="en-US" dirty="0" smtClean="0">
                <a:solidFill>
                  <a:srgbClr val="000000"/>
                </a:solidFill>
                <a:latin typeface="Calibri" pitchFamily="34" charset="0"/>
              </a:rPr>
              <a:t> </a:t>
            </a:r>
            <a:endParaRPr lang="en-US" dirty="0">
              <a:solidFill>
                <a:srgbClr val="000000"/>
              </a:solidFill>
              <a:latin typeface="Calibri" pitchFamily="34" charset="0"/>
            </a:endParaRPr>
          </a:p>
        </p:txBody>
      </p:sp>
    </p:spTree>
    <p:extLst>
      <p:ext uri="{BB962C8B-B14F-4D97-AF65-F5344CB8AC3E}">
        <p14:creationId xmlns:p14="http://schemas.microsoft.com/office/powerpoint/2010/main" val="2609407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40" y="228600"/>
            <a:ext cx="7988060" cy="990600"/>
          </a:xfrm>
        </p:spPr>
        <p:txBody>
          <a:bodyPr>
            <a:normAutofit/>
          </a:bodyPr>
          <a:lstStyle/>
          <a:p>
            <a:r>
              <a:rPr lang="en-US" sz="2800" dirty="0"/>
              <a:t>Example 1: Use of Standing Orders for Influenza Vaccine in an Ambulatory Care Setting</a:t>
            </a:r>
          </a:p>
        </p:txBody>
      </p:sp>
      <p:graphicFrame>
        <p:nvGraphicFramePr>
          <p:cNvPr id="7" name="Chart 6"/>
          <p:cNvGraphicFramePr/>
          <p:nvPr>
            <p:extLst>
              <p:ext uri="{D42A27DB-BD31-4B8C-83A1-F6EECF244321}">
                <p14:modId xmlns:p14="http://schemas.microsoft.com/office/powerpoint/2010/main" val="4116755933"/>
              </p:ext>
            </p:extLst>
          </p:nvPr>
        </p:nvGraphicFramePr>
        <p:xfrm>
          <a:off x="898581" y="1291173"/>
          <a:ext cx="7696200" cy="43915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824153" y="6333801"/>
            <a:ext cx="5845057" cy="323165"/>
          </a:xfrm>
          <a:prstGeom prst="rect">
            <a:avLst/>
          </a:prstGeom>
          <a:noFill/>
        </p:spPr>
        <p:txBody>
          <a:bodyPr wrap="square" rtlCol="0">
            <a:spAutoFit/>
          </a:bodyPr>
          <a:lstStyle/>
          <a:p>
            <a:r>
              <a:rPr lang="en-US" sz="1500" dirty="0" smtClean="0">
                <a:solidFill>
                  <a:prstClr val="black"/>
                </a:solidFill>
                <a:latin typeface="Calibri" pitchFamily="34" charset="0"/>
                <a:cs typeface="Arial" panose="020B0604020202020204" pitchFamily="34" charset="0"/>
              </a:rPr>
              <a:t>Goebel LJ et al. </a:t>
            </a:r>
            <a:r>
              <a:rPr lang="de-DE" sz="1500" i="1" dirty="0">
                <a:latin typeface="Calibri" pitchFamily="34" charset="0"/>
                <a:cs typeface="Arial" panose="020B0604020202020204" pitchFamily="34" charset="0"/>
              </a:rPr>
              <a:t>J Am Geriatr </a:t>
            </a:r>
            <a:r>
              <a:rPr lang="de-DE" sz="1500" i="1" dirty="0" smtClean="0">
                <a:latin typeface="Calibri" pitchFamily="34" charset="0"/>
                <a:cs typeface="Arial" panose="020B0604020202020204" pitchFamily="34" charset="0"/>
              </a:rPr>
              <a:t>Soc</a:t>
            </a:r>
            <a:r>
              <a:rPr lang="de-DE" sz="1500" dirty="0">
                <a:latin typeface="Calibri" pitchFamily="34" charset="0"/>
                <a:cs typeface="Arial" panose="020B0604020202020204" pitchFamily="34" charset="0"/>
              </a:rPr>
              <a:t> </a:t>
            </a:r>
            <a:r>
              <a:rPr lang="de-DE" sz="1500" dirty="0" smtClean="0">
                <a:latin typeface="Calibri" pitchFamily="34" charset="0"/>
                <a:cs typeface="Arial" panose="020B0604020202020204" pitchFamily="34" charset="0"/>
              </a:rPr>
              <a:t>2005;53:1008-10</a:t>
            </a:r>
            <a:endParaRPr lang="en-US" sz="1500" dirty="0">
              <a:solidFill>
                <a:prstClr val="black"/>
              </a:solidFill>
              <a:latin typeface="Calibri" pitchFamily="34" charset="0"/>
              <a:cs typeface="Arial" panose="020B0604020202020204" pitchFamily="34" charset="0"/>
            </a:endParaRPr>
          </a:p>
        </p:txBody>
      </p:sp>
      <p:sp>
        <p:nvSpPr>
          <p:cNvPr id="9" name="TextBox 8"/>
          <p:cNvSpPr txBox="1"/>
          <p:nvPr/>
        </p:nvSpPr>
        <p:spPr>
          <a:xfrm>
            <a:off x="1367272" y="5627458"/>
            <a:ext cx="6862328" cy="369332"/>
          </a:xfrm>
          <a:prstGeom prst="rect">
            <a:avLst/>
          </a:prstGeom>
          <a:noFill/>
        </p:spPr>
        <p:txBody>
          <a:bodyPr wrap="none" rtlCol="0">
            <a:spAutoFit/>
          </a:bodyPr>
          <a:lstStyle/>
          <a:p>
            <a:r>
              <a:rPr lang="en-US" b="1" dirty="0" smtClean="0">
                <a:latin typeface="Calibri" pitchFamily="34" charset="0"/>
                <a:cs typeface="Arial" panose="020B0604020202020204" pitchFamily="34" charset="0"/>
              </a:rPr>
              <a:t>Percentage of Patients Vaccinated With and Without a Standing Order</a:t>
            </a:r>
            <a:endParaRPr lang="en-US" b="1" dirty="0">
              <a:latin typeface="Calibri" pitchFamily="34" charset="0"/>
              <a:cs typeface="Arial" panose="020B0604020202020204" pitchFamily="34" charset="0"/>
            </a:endParaRPr>
          </a:p>
        </p:txBody>
      </p:sp>
    </p:spTree>
    <p:extLst>
      <p:ext uri="{BB962C8B-B14F-4D97-AF65-F5344CB8AC3E}">
        <p14:creationId xmlns:p14="http://schemas.microsoft.com/office/powerpoint/2010/main" val="2177805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00" y="228600"/>
            <a:ext cx="7904651" cy="990600"/>
          </a:xfrm>
        </p:spPr>
        <p:txBody>
          <a:bodyPr>
            <a:normAutofit/>
          </a:bodyPr>
          <a:lstStyle/>
          <a:p>
            <a:r>
              <a:rPr lang="en-US" sz="2800" dirty="0"/>
              <a:t>Example 2: Impact of Standing Orders on Adolescent Vaccination Rates, Denver Health, 2013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099" y="1233578"/>
            <a:ext cx="7979094" cy="4774158"/>
          </a:xfrm>
          <a:prstGeom prst="rect">
            <a:avLst/>
          </a:prstGeom>
        </p:spPr>
      </p:pic>
    </p:spTree>
    <p:extLst>
      <p:ext uri="{BB962C8B-B14F-4D97-AF65-F5344CB8AC3E}">
        <p14:creationId xmlns:p14="http://schemas.microsoft.com/office/powerpoint/2010/main" val="3489693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Standing Orders in Clinical Practice</a:t>
            </a:r>
          </a:p>
        </p:txBody>
      </p:sp>
      <p:sp>
        <p:nvSpPr>
          <p:cNvPr id="3" name="Content Placeholder 2"/>
          <p:cNvSpPr>
            <a:spLocks noGrp="1"/>
          </p:cNvSpPr>
          <p:nvPr>
            <p:ph sz="quarter" idx="1"/>
          </p:nvPr>
        </p:nvSpPr>
        <p:spPr>
          <a:xfrm>
            <a:off x="606153" y="1466735"/>
            <a:ext cx="8159002" cy="4175613"/>
          </a:xfrm>
        </p:spPr>
        <p:txBody>
          <a:bodyPr/>
          <a:lstStyle/>
          <a:p>
            <a:r>
              <a:rPr lang="en-US" sz="2800" dirty="0"/>
              <a:t>Efficiency</a:t>
            </a:r>
          </a:p>
          <a:p>
            <a:pPr marL="914400" lvl="2"/>
            <a:r>
              <a:rPr lang="en-US" sz="2400" dirty="0"/>
              <a:t>Clinician time is not required to assess vaccination needs and issue verbal or written orders to vaccinate</a:t>
            </a:r>
          </a:p>
          <a:p>
            <a:pPr marL="914400" lvl="2"/>
            <a:r>
              <a:rPr lang="en-US" sz="2400" dirty="0"/>
              <a:t>Nurses (or others) take charge of vaccination program </a:t>
            </a:r>
          </a:p>
          <a:p>
            <a:r>
              <a:rPr lang="en-US" sz="2800" dirty="0"/>
              <a:t>Increased number of patients seen = increased income stream</a:t>
            </a:r>
          </a:p>
          <a:p>
            <a:r>
              <a:rPr lang="en-US" sz="2800" dirty="0"/>
              <a:t>Patient safety</a:t>
            </a:r>
          </a:p>
          <a:p>
            <a:pPr marL="914400" lvl="2"/>
            <a:r>
              <a:rPr lang="en-US" sz="2400" dirty="0"/>
              <a:t>I</a:t>
            </a:r>
            <a:r>
              <a:rPr lang="en-US" sz="2400" dirty="0" smtClean="0"/>
              <a:t>mproved </a:t>
            </a:r>
            <a:r>
              <a:rPr lang="en-US" sz="2400" dirty="0"/>
              <a:t>vaccine coverage, less vaccine-preventable disease</a:t>
            </a:r>
          </a:p>
          <a:p>
            <a:pPr marL="0" indent="0">
              <a:buNone/>
            </a:pPr>
            <a:endParaRPr lang="en-US" sz="3200" dirty="0"/>
          </a:p>
        </p:txBody>
      </p:sp>
    </p:spTree>
    <p:extLst>
      <p:ext uri="{BB962C8B-B14F-4D97-AF65-F5344CB8AC3E}">
        <p14:creationId xmlns:p14="http://schemas.microsoft.com/office/powerpoint/2010/main" val="37273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57686" y="3772135"/>
            <a:ext cx="8161573" cy="1828800"/>
          </a:xfrm>
        </p:spPr>
        <p:txBody>
          <a:bodyPr/>
          <a:lstStyle/>
          <a:p>
            <a:r>
              <a:rPr lang="en-US" dirty="0" smtClean="0"/>
              <a:t>Standing Orders: An Overview </a:t>
            </a:r>
            <a:br>
              <a:rPr lang="en-US" dirty="0" smtClean="0"/>
            </a:br>
            <a:r>
              <a:rPr lang="en-US" dirty="0"/>
              <a:t/>
            </a:r>
            <a:br>
              <a:rPr lang="en-US" dirty="0"/>
            </a:br>
            <a:r>
              <a:rPr lang="en-US" dirty="0"/>
              <a:t/>
            </a:r>
            <a:br>
              <a:rPr lang="en-US" dirty="0"/>
            </a:br>
            <a:r>
              <a:rPr lang="en-US" dirty="0"/>
              <a:t/>
            </a:r>
            <a:br>
              <a:rPr lang="en-US" dirty="0"/>
            </a:br>
            <a:r>
              <a:rPr lang="en-US" sz="2800" b="0" i="1" dirty="0"/>
              <a:t>LJ Tan, PhD</a:t>
            </a:r>
            <a:r>
              <a:rPr lang="es-ES" sz="2800" b="0" dirty="0"/>
              <a:t/>
            </a:r>
            <a:br>
              <a:rPr lang="es-ES" sz="2800" b="0" dirty="0"/>
            </a:br>
            <a:r>
              <a:rPr lang="es-ES" sz="2800" b="0" dirty="0" smtClean="0"/>
              <a:t/>
            </a:r>
            <a:br>
              <a:rPr lang="es-ES" sz="2800" b="0" dirty="0" smtClean="0"/>
            </a:br>
            <a:r>
              <a:rPr lang="es-ES" sz="2800" b="0" dirty="0"/>
              <a:t/>
            </a:r>
            <a:br>
              <a:rPr lang="es-ES" sz="2800" b="0" dirty="0"/>
            </a:br>
            <a:endParaRPr lang="en-US" altLang="en-US" sz="2500" b="0" dirty="0" smtClean="0"/>
          </a:p>
        </p:txBody>
      </p:sp>
    </p:spTree>
    <p:extLst>
      <p:ext uri="{BB962C8B-B14F-4D97-AF65-F5344CB8AC3E}">
        <p14:creationId xmlns:p14="http://schemas.microsoft.com/office/powerpoint/2010/main" val="863467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Standing Orders Protocols</a:t>
            </a:r>
          </a:p>
        </p:txBody>
      </p:sp>
      <p:sp>
        <p:nvSpPr>
          <p:cNvPr id="3" name="Content Placeholder 2"/>
          <p:cNvSpPr>
            <a:spLocks noGrp="1"/>
          </p:cNvSpPr>
          <p:nvPr>
            <p:ph sz="quarter" idx="1"/>
          </p:nvPr>
        </p:nvSpPr>
        <p:spPr>
          <a:xfrm>
            <a:off x="606153" y="1466735"/>
            <a:ext cx="8159002" cy="4175613"/>
          </a:xfrm>
        </p:spPr>
        <p:txBody>
          <a:bodyPr/>
          <a:lstStyle/>
          <a:p>
            <a:r>
              <a:rPr lang="en-US" sz="2800" dirty="0"/>
              <a:t>Standing orders can improve vaccine coverage</a:t>
            </a:r>
            <a:br>
              <a:rPr lang="en-US" sz="2800" dirty="0"/>
            </a:br>
            <a:r>
              <a:rPr lang="en-US" sz="2800" dirty="0"/>
              <a:t>levels among adults in a variety of </a:t>
            </a:r>
            <a:r>
              <a:rPr lang="en-US" sz="2800" dirty="0" smtClean="0"/>
              <a:t>settings</a:t>
            </a:r>
            <a:endParaRPr lang="en-US" sz="2800" dirty="0"/>
          </a:p>
          <a:p>
            <a:r>
              <a:rPr lang="en-US" sz="2800" dirty="0"/>
              <a:t>Use of standing orders is endorsed by major</a:t>
            </a:r>
            <a:br>
              <a:rPr lang="en-US" sz="2800" dirty="0"/>
            </a:br>
            <a:r>
              <a:rPr lang="en-US" sz="2800" dirty="0"/>
              <a:t>vaccine policy-making </a:t>
            </a:r>
            <a:r>
              <a:rPr lang="en-US" sz="2800" dirty="0" smtClean="0"/>
              <a:t>institutions</a:t>
            </a:r>
            <a:endParaRPr lang="en-US" sz="2800" dirty="0"/>
          </a:p>
          <a:p>
            <a:r>
              <a:rPr lang="en-US" sz="2800" dirty="0"/>
              <a:t>Standing orders are not difficult to implement but</a:t>
            </a:r>
            <a:br>
              <a:rPr lang="en-US" sz="2800" dirty="0"/>
            </a:br>
            <a:r>
              <a:rPr lang="en-US" sz="2800" dirty="0"/>
              <a:t>require the “buy in” of everyone in the </a:t>
            </a:r>
            <a:r>
              <a:rPr lang="en-US" sz="2800" dirty="0" smtClean="0"/>
              <a:t>office</a:t>
            </a:r>
            <a:endParaRPr lang="en-US" sz="2800" dirty="0"/>
          </a:p>
          <a:p>
            <a:r>
              <a:rPr lang="en-US" sz="2800" dirty="0"/>
              <a:t>Use of standing orders is facilitated by having an Immunization Champion on the </a:t>
            </a:r>
            <a:r>
              <a:rPr lang="en-US" sz="2800" dirty="0" smtClean="0"/>
              <a:t>staff</a:t>
            </a:r>
            <a:endParaRPr lang="en-US" sz="2800" dirty="0"/>
          </a:p>
        </p:txBody>
      </p:sp>
    </p:spTree>
    <p:extLst>
      <p:ext uri="{BB962C8B-B14F-4D97-AF65-F5344CB8AC3E}">
        <p14:creationId xmlns:p14="http://schemas.microsoft.com/office/powerpoint/2010/main" val="796268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Standing Orders Protocols</a:t>
            </a:r>
          </a:p>
        </p:txBody>
      </p:sp>
      <p:sp>
        <p:nvSpPr>
          <p:cNvPr id="3" name="Content Placeholder 2"/>
          <p:cNvSpPr>
            <a:spLocks noGrp="1"/>
          </p:cNvSpPr>
          <p:nvPr>
            <p:ph sz="quarter" idx="1"/>
          </p:nvPr>
        </p:nvSpPr>
        <p:spPr>
          <a:xfrm>
            <a:off x="606153" y="1466735"/>
            <a:ext cx="8159002" cy="4175613"/>
          </a:xfrm>
        </p:spPr>
        <p:txBody>
          <a:bodyPr/>
          <a:lstStyle/>
          <a:p>
            <a:pPr marL="0" indent="0">
              <a:buNone/>
            </a:pPr>
            <a:r>
              <a:rPr lang="en-US" sz="3200" dirty="0" smtClean="0"/>
              <a:t>Take </a:t>
            </a:r>
            <a:r>
              <a:rPr lang="en-US" sz="3200" dirty="0"/>
              <a:t>A Stand™: </a:t>
            </a:r>
            <a:r>
              <a:rPr lang="en-US" sz="3200" dirty="0" smtClean="0"/>
              <a:t>First </a:t>
            </a:r>
            <a:r>
              <a:rPr lang="en-US" sz="3200" dirty="0"/>
              <a:t>of its kind national initiative to assist practices to implement vaccination standing </a:t>
            </a:r>
            <a:r>
              <a:rPr lang="en-US" sz="3200" dirty="0" smtClean="0"/>
              <a:t>orders: </a:t>
            </a:r>
            <a:r>
              <a:rPr lang="en-US" sz="3200" dirty="0" smtClean="0">
                <a:hlinkClick r:id="rId2"/>
              </a:rPr>
              <a:t>www.standingorders.org</a:t>
            </a:r>
            <a:r>
              <a:rPr lang="en-US" sz="3200" dirty="0" smtClean="0"/>
              <a:t> </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525" y="2981718"/>
            <a:ext cx="7014946" cy="2969550"/>
          </a:xfrm>
          <a:prstGeom prst="rect">
            <a:avLst/>
          </a:prstGeom>
        </p:spPr>
      </p:pic>
    </p:spTree>
    <p:extLst>
      <p:ext uri="{BB962C8B-B14F-4D97-AF65-F5344CB8AC3E}">
        <p14:creationId xmlns:p14="http://schemas.microsoft.com/office/powerpoint/2010/main" val="2532367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08" y="228600"/>
            <a:ext cx="7904860" cy="990600"/>
          </a:xfrm>
        </p:spPr>
        <p:txBody>
          <a:bodyPr>
            <a:normAutofit fontScale="90000"/>
          </a:bodyPr>
          <a:lstStyle/>
          <a:p>
            <a:r>
              <a:rPr lang="en-US" dirty="0"/>
              <a:t>Standing </a:t>
            </a:r>
            <a:r>
              <a:rPr lang="en-US" dirty="0" smtClean="0"/>
              <a:t>orders </a:t>
            </a:r>
            <a:r>
              <a:rPr lang="en-US" dirty="0"/>
              <a:t>for all routine vaccines</a:t>
            </a:r>
            <a:br>
              <a:rPr lang="en-US" dirty="0"/>
            </a:br>
            <a:r>
              <a:rPr lang="en-US" dirty="0"/>
              <a:t>are available on the IAC website</a:t>
            </a:r>
          </a:p>
        </p:txBody>
      </p:sp>
      <p:pic>
        <p:nvPicPr>
          <p:cNvPr id="5" name="Picture 4"/>
          <p:cNvPicPr>
            <a:picLocks noChangeAspect="1"/>
          </p:cNvPicPr>
          <p:nvPr/>
        </p:nvPicPr>
        <p:blipFill>
          <a:blip r:embed="rId2"/>
          <a:stretch>
            <a:fillRect/>
          </a:stretch>
        </p:blipFill>
        <p:spPr>
          <a:xfrm>
            <a:off x="1051899" y="1316054"/>
            <a:ext cx="6982227" cy="4677954"/>
          </a:xfrm>
          <a:prstGeom prst="rect">
            <a:avLst/>
          </a:prstGeom>
        </p:spPr>
      </p:pic>
    </p:spTree>
    <p:extLst>
      <p:ext uri="{BB962C8B-B14F-4D97-AF65-F5344CB8AC3E}">
        <p14:creationId xmlns:p14="http://schemas.microsoft.com/office/powerpoint/2010/main" val="2749514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3" name="Content Placeholder 2"/>
          <p:cNvSpPr>
            <a:spLocks noGrp="1"/>
          </p:cNvSpPr>
          <p:nvPr>
            <p:ph sz="quarter" idx="1"/>
          </p:nvPr>
        </p:nvSpPr>
        <p:spPr>
          <a:xfrm>
            <a:off x="606153" y="1671455"/>
            <a:ext cx="8159002" cy="4175613"/>
          </a:xfrm>
        </p:spPr>
        <p:txBody>
          <a:bodyPr/>
          <a:lstStyle/>
          <a:p>
            <a:r>
              <a:rPr lang="en-US" sz="2800" dirty="0"/>
              <a:t>Take A Stand™</a:t>
            </a:r>
          </a:p>
          <a:p>
            <a:pPr lvl="1"/>
            <a:r>
              <a:rPr lang="en-US" sz="2500" dirty="0" smtClean="0">
                <a:hlinkClick r:id="rId2"/>
              </a:rPr>
              <a:t>www.standingorders.org</a:t>
            </a:r>
            <a:r>
              <a:rPr lang="en-US" sz="2500" dirty="0" smtClean="0"/>
              <a:t> </a:t>
            </a:r>
            <a:endParaRPr lang="en-US" sz="2500" dirty="0"/>
          </a:p>
          <a:p>
            <a:r>
              <a:rPr lang="en-US" sz="2800" dirty="0"/>
              <a:t>Immunization Action Coalition</a:t>
            </a:r>
          </a:p>
          <a:p>
            <a:pPr lvl="1"/>
            <a:r>
              <a:rPr lang="en-US" sz="2500" dirty="0" smtClean="0">
                <a:hlinkClick r:id="rId3"/>
              </a:rPr>
              <a:t>www.immunize.org</a:t>
            </a:r>
            <a:r>
              <a:rPr lang="en-US" sz="2500" dirty="0" smtClean="0"/>
              <a:t> </a:t>
            </a:r>
            <a:endParaRPr lang="en-US" sz="2500" dirty="0"/>
          </a:p>
          <a:p>
            <a:r>
              <a:rPr lang="en-US" sz="2800" dirty="0"/>
              <a:t>IAC Weekly Updates Via Email</a:t>
            </a:r>
          </a:p>
          <a:p>
            <a:pPr lvl="1"/>
            <a:r>
              <a:rPr lang="en-US" sz="2500" dirty="0" smtClean="0">
                <a:hlinkClick r:id="rId4"/>
              </a:rPr>
              <a:t>www.immunize.org/subscribe</a:t>
            </a:r>
            <a:r>
              <a:rPr lang="en-US" sz="2500" dirty="0" smtClean="0"/>
              <a:t> </a:t>
            </a:r>
            <a:endParaRPr lang="en-US" sz="2500" dirty="0"/>
          </a:p>
          <a:p>
            <a:r>
              <a:rPr lang="en-US" sz="2800" dirty="0"/>
              <a:t>Standing Orders Protocol Templates</a:t>
            </a:r>
          </a:p>
          <a:p>
            <a:pPr lvl="1"/>
            <a:r>
              <a:rPr lang="en-US" sz="2500" dirty="0"/>
              <a:t> </a:t>
            </a:r>
            <a:r>
              <a:rPr lang="en-US" sz="2500" dirty="0" smtClean="0">
                <a:hlinkClick r:id="rId5"/>
              </a:rPr>
              <a:t>www.immunize.org/standing-orders</a:t>
            </a:r>
            <a:r>
              <a:rPr lang="en-US" sz="2500" dirty="0" smtClean="0"/>
              <a:t> </a:t>
            </a:r>
            <a:endParaRPr lang="en-US" sz="2500" dirty="0"/>
          </a:p>
        </p:txBody>
      </p:sp>
    </p:spTree>
    <p:extLst>
      <p:ext uri="{BB962C8B-B14F-4D97-AF65-F5344CB8AC3E}">
        <p14:creationId xmlns:p14="http://schemas.microsoft.com/office/powerpoint/2010/main" val="169340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57686" y="3772135"/>
            <a:ext cx="8161573" cy="1828800"/>
          </a:xfrm>
        </p:spPr>
        <p:txBody>
          <a:bodyPr/>
          <a:lstStyle/>
          <a:p>
            <a:r>
              <a:rPr lang="en-US" dirty="0" smtClean="0"/>
              <a:t>Standing </a:t>
            </a:r>
            <a:r>
              <a:rPr lang="en-US" dirty="0"/>
              <a:t>Orders </a:t>
            </a:r>
            <a:r>
              <a:rPr lang="en-US" dirty="0" smtClean="0"/>
              <a:t>in Practice:</a:t>
            </a:r>
            <a:br>
              <a:rPr lang="en-US" dirty="0" smtClean="0"/>
            </a:br>
            <a:r>
              <a:rPr lang="en-US" dirty="0" smtClean="0"/>
              <a:t>The UAMS Experience</a:t>
            </a:r>
            <a:r>
              <a:rPr lang="en-US" dirty="0"/>
              <a:t/>
            </a:r>
            <a:br>
              <a:rPr lang="en-US" dirty="0"/>
            </a:br>
            <a:r>
              <a:rPr lang="en-US" dirty="0"/>
              <a:t/>
            </a:r>
            <a:br>
              <a:rPr lang="en-US" dirty="0"/>
            </a:br>
            <a:r>
              <a:rPr lang="en-US" dirty="0"/>
              <a:t/>
            </a:r>
            <a:br>
              <a:rPr lang="en-US" dirty="0"/>
            </a:br>
            <a:r>
              <a:rPr lang="en-US" sz="2800" b="0" i="1" dirty="0" smtClean="0"/>
              <a:t>Robert Hopkins Jr. MD, FACP</a:t>
            </a:r>
            <a:br>
              <a:rPr lang="en-US" sz="2800" b="0" i="1" dirty="0" smtClean="0"/>
            </a:br>
            <a:r>
              <a:rPr lang="es-ES" sz="2800" b="0" dirty="0" smtClean="0"/>
              <a:t/>
            </a:r>
            <a:br>
              <a:rPr lang="es-ES" sz="2800" b="0" dirty="0" smtClean="0"/>
            </a:br>
            <a:r>
              <a:rPr lang="es-ES" sz="2800" b="0" dirty="0"/>
              <a:t/>
            </a:r>
            <a:br>
              <a:rPr lang="es-ES" sz="2800" b="0" dirty="0"/>
            </a:br>
            <a:endParaRPr lang="en-US" altLang="en-US" sz="2500" b="0" dirty="0" smtClean="0"/>
          </a:p>
        </p:txBody>
      </p:sp>
    </p:spTree>
    <p:extLst>
      <p:ext uri="{BB962C8B-B14F-4D97-AF65-F5344CB8AC3E}">
        <p14:creationId xmlns:p14="http://schemas.microsoft.com/office/powerpoint/2010/main" val="1300923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32" y="228600"/>
            <a:ext cx="8153400" cy="990600"/>
          </a:xfrm>
        </p:spPr>
        <p:txBody>
          <a:bodyPr>
            <a:normAutofit fontScale="90000"/>
          </a:bodyPr>
          <a:lstStyle/>
          <a:p>
            <a:r>
              <a:rPr lang="en-US" dirty="0" smtClean="0"/>
              <a:t>University of Arkansas for Medical Sciences (UAMS)</a:t>
            </a:r>
            <a:endParaRPr lang="en-US" dirty="0"/>
          </a:p>
        </p:txBody>
      </p:sp>
      <p:sp>
        <p:nvSpPr>
          <p:cNvPr id="3" name="Content Placeholder 2"/>
          <p:cNvSpPr>
            <a:spLocks noGrp="1"/>
          </p:cNvSpPr>
          <p:nvPr>
            <p:ph sz="quarter" idx="1"/>
          </p:nvPr>
        </p:nvSpPr>
        <p:spPr>
          <a:xfrm>
            <a:off x="603998" y="1533123"/>
            <a:ext cx="8159002" cy="4175613"/>
          </a:xfrm>
        </p:spPr>
        <p:txBody>
          <a:bodyPr/>
          <a:lstStyle/>
          <a:p>
            <a:r>
              <a:rPr lang="en-US" dirty="0" smtClean="0"/>
              <a:t>Tertiary Care Referral Center</a:t>
            </a:r>
          </a:p>
          <a:p>
            <a:pPr lvl="1"/>
            <a:r>
              <a:rPr lang="en-US" dirty="0" smtClean="0"/>
              <a:t>Inpatient Units</a:t>
            </a:r>
          </a:p>
          <a:p>
            <a:pPr lvl="1"/>
            <a:r>
              <a:rPr lang="en-US" dirty="0" smtClean="0"/>
              <a:t>Outpatient Clinics</a:t>
            </a:r>
          </a:p>
          <a:p>
            <a:pPr lvl="2"/>
            <a:r>
              <a:rPr lang="en-US" dirty="0" smtClean="0"/>
              <a:t>On Campus</a:t>
            </a:r>
          </a:p>
          <a:p>
            <a:pPr lvl="2"/>
            <a:r>
              <a:rPr lang="en-US" dirty="0" smtClean="0"/>
              <a:t>Off Campus</a:t>
            </a:r>
          </a:p>
          <a:p>
            <a:pPr lvl="1"/>
            <a:r>
              <a:rPr lang="en-US" dirty="0" smtClean="0"/>
              <a:t>Centers</a:t>
            </a:r>
          </a:p>
          <a:p>
            <a:pPr lvl="2"/>
            <a:r>
              <a:rPr lang="en-US" dirty="0" smtClean="0"/>
              <a:t>Aging</a:t>
            </a:r>
          </a:p>
          <a:p>
            <a:pPr lvl="2"/>
            <a:r>
              <a:rPr lang="en-US" dirty="0" smtClean="0"/>
              <a:t>Cancer</a:t>
            </a:r>
          </a:p>
          <a:p>
            <a:pPr lvl="2"/>
            <a:r>
              <a:rPr lang="en-US" dirty="0" smtClean="0"/>
              <a:t>Spine</a:t>
            </a:r>
          </a:p>
        </p:txBody>
      </p:sp>
    </p:spTree>
    <p:extLst>
      <p:ext uri="{BB962C8B-B14F-4D97-AF65-F5344CB8AC3E}">
        <p14:creationId xmlns:p14="http://schemas.microsoft.com/office/powerpoint/2010/main" val="1857455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Orders at UAMS</a:t>
            </a:r>
            <a:endParaRPr lang="en-US" dirty="0"/>
          </a:p>
        </p:txBody>
      </p:sp>
      <p:sp>
        <p:nvSpPr>
          <p:cNvPr id="3" name="Content Placeholder 2"/>
          <p:cNvSpPr>
            <a:spLocks noGrp="1"/>
          </p:cNvSpPr>
          <p:nvPr>
            <p:ph sz="quarter" idx="1"/>
          </p:nvPr>
        </p:nvSpPr>
        <p:spPr>
          <a:xfrm>
            <a:off x="34220" y="1507802"/>
            <a:ext cx="9032870" cy="4495144"/>
          </a:xfrm>
        </p:spPr>
        <p:txBody>
          <a:bodyPr/>
          <a:lstStyle/>
          <a:p>
            <a:r>
              <a:rPr lang="en-US" dirty="0" smtClean="0"/>
              <a:t>Have been in place for a variety of uses since 2005</a:t>
            </a:r>
          </a:p>
          <a:p>
            <a:pPr lvl="1"/>
            <a:r>
              <a:rPr lang="en-US" dirty="0" smtClean="0"/>
              <a:t>Immunization [Flu] first used</a:t>
            </a:r>
          </a:p>
          <a:p>
            <a:pPr lvl="1"/>
            <a:r>
              <a:rPr lang="en-US" dirty="0"/>
              <a:t>P</a:t>
            </a:r>
            <a:r>
              <a:rPr lang="en-US" dirty="0" smtClean="0"/>
              <a:t>neumococcal developed around 2005</a:t>
            </a:r>
          </a:p>
          <a:p>
            <a:r>
              <a:rPr lang="en-US" dirty="0" smtClean="0"/>
              <a:t>Broad use of standing orders in Emergency Department, Pre-op, clinics, other settings to improve workflow</a:t>
            </a:r>
          </a:p>
          <a:p>
            <a:pPr lvl="1"/>
            <a:r>
              <a:rPr lang="en-US" dirty="0" smtClean="0"/>
              <a:t>Recent CMS guidance that standing orders should not be used except in places where urgent intervention could place patient at risk and immunization</a:t>
            </a:r>
          </a:p>
          <a:p>
            <a:pPr lvl="2"/>
            <a:r>
              <a:rPr lang="en-US" dirty="0" smtClean="0"/>
              <a:t>Has led to a great deal of consternation and revision in work flows</a:t>
            </a:r>
          </a:p>
          <a:p>
            <a:pPr lvl="1"/>
            <a:endParaRPr lang="en-US" dirty="0" smtClean="0"/>
          </a:p>
        </p:txBody>
      </p:sp>
    </p:spTree>
    <p:extLst>
      <p:ext uri="{BB962C8B-B14F-4D97-AF65-F5344CB8AC3E}">
        <p14:creationId xmlns:p14="http://schemas.microsoft.com/office/powerpoint/2010/main" val="3346645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80" y="228600"/>
            <a:ext cx="8311444" cy="990600"/>
          </a:xfrm>
        </p:spPr>
        <p:txBody>
          <a:bodyPr/>
          <a:lstStyle/>
          <a:p>
            <a:r>
              <a:rPr lang="en-US" dirty="0" smtClean="0"/>
              <a:t>Current UAMS Vaccine Standing Orders </a:t>
            </a:r>
            <a:endParaRPr lang="en-US" dirty="0"/>
          </a:p>
        </p:txBody>
      </p:sp>
      <p:sp>
        <p:nvSpPr>
          <p:cNvPr id="3" name="Content Placeholder 2"/>
          <p:cNvSpPr>
            <a:spLocks noGrp="1"/>
          </p:cNvSpPr>
          <p:nvPr>
            <p:ph sz="quarter" idx="1"/>
          </p:nvPr>
        </p:nvSpPr>
        <p:spPr>
          <a:xfrm>
            <a:off x="603998" y="1521834"/>
            <a:ext cx="8159002" cy="4461277"/>
          </a:xfrm>
        </p:spPr>
        <p:txBody>
          <a:bodyPr/>
          <a:lstStyle/>
          <a:p>
            <a:r>
              <a:rPr lang="en-US" sz="2600" dirty="0" smtClean="0"/>
              <a:t>Influenza</a:t>
            </a:r>
          </a:p>
          <a:p>
            <a:r>
              <a:rPr lang="en-US" sz="2600" dirty="0" smtClean="0"/>
              <a:t>Pneumococcal</a:t>
            </a:r>
          </a:p>
          <a:p>
            <a:pPr lvl="1"/>
            <a:r>
              <a:rPr lang="en-US" sz="2400" dirty="0" smtClean="0"/>
              <a:t>PCV13</a:t>
            </a:r>
          </a:p>
          <a:p>
            <a:pPr lvl="1"/>
            <a:r>
              <a:rPr lang="en-US" sz="2400" dirty="0" smtClean="0"/>
              <a:t>PPSV23</a:t>
            </a:r>
          </a:p>
          <a:p>
            <a:r>
              <a:rPr lang="en-US" sz="2600" dirty="0" smtClean="0"/>
              <a:t>Tdap</a:t>
            </a:r>
            <a:endParaRPr lang="en-US" sz="2600" dirty="0"/>
          </a:p>
          <a:p>
            <a:r>
              <a:rPr lang="en-US" sz="2400" dirty="0" smtClean="0"/>
              <a:t>UAMS Medical Staff By-Laws and Compliance Office</a:t>
            </a:r>
          </a:p>
          <a:p>
            <a:pPr lvl="1"/>
            <a:r>
              <a:rPr lang="en-US" sz="2000" dirty="0"/>
              <a:t>R</a:t>
            </a:r>
            <a:r>
              <a:rPr lang="en-US" sz="2000" dirty="0" smtClean="0"/>
              <a:t>equire annual review/approval of standing orders</a:t>
            </a:r>
          </a:p>
          <a:p>
            <a:pPr lvl="1"/>
            <a:r>
              <a:rPr lang="en-US" sz="2000" dirty="0" smtClean="0"/>
              <a:t>Require MD/DO/APN signature [may be post-hoc]</a:t>
            </a:r>
          </a:p>
          <a:p>
            <a:r>
              <a:rPr lang="en-US" sz="2400" dirty="0" smtClean="0"/>
              <a:t>Approval is campus wide</a:t>
            </a:r>
          </a:p>
          <a:p>
            <a:pPr lvl="1"/>
            <a:r>
              <a:rPr lang="en-US" sz="2000" dirty="0"/>
              <a:t>A</a:t>
            </a:r>
            <a:r>
              <a:rPr lang="en-US" sz="2000" dirty="0" smtClean="0"/>
              <a:t>ctivation requires medical director sign-off</a:t>
            </a:r>
          </a:p>
        </p:txBody>
      </p:sp>
      <p:cxnSp>
        <p:nvCxnSpPr>
          <p:cNvPr id="5" name="Straight Connector 4"/>
          <p:cNvCxnSpPr/>
          <p:nvPr/>
        </p:nvCxnSpPr>
        <p:spPr>
          <a:xfrm flipV="1">
            <a:off x="587022" y="3849511"/>
            <a:ext cx="8175978" cy="2257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419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2" y="-44872"/>
            <a:ext cx="8153400" cy="990600"/>
          </a:xfrm>
        </p:spPr>
        <p:txBody>
          <a:bodyPr/>
          <a:lstStyle/>
          <a:p>
            <a:r>
              <a:rPr lang="en-US" dirty="0" smtClean="0"/>
              <a:t>Influenza Standing Orders</a:t>
            </a:r>
            <a:endParaRPr lang="en-US" dirty="0"/>
          </a:p>
        </p:txBody>
      </p:sp>
      <p:sp>
        <p:nvSpPr>
          <p:cNvPr id="7" name="Content Placeholder 6"/>
          <p:cNvSpPr>
            <a:spLocks noGrp="1"/>
          </p:cNvSpPr>
          <p:nvPr>
            <p:ph sz="quarter" idx="1"/>
          </p:nvPr>
        </p:nvSpPr>
        <p:spPr/>
        <p:txBody>
          <a:bodyPr/>
          <a:lstStyle/>
          <a:p>
            <a:endParaRPr lang="en-US" dirty="0"/>
          </a:p>
        </p:txBody>
      </p:sp>
      <p:pic>
        <p:nvPicPr>
          <p:cNvPr id="9" name="Picture 8"/>
          <p:cNvPicPr>
            <a:picLocks noChangeAspect="1"/>
          </p:cNvPicPr>
          <p:nvPr/>
        </p:nvPicPr>
        <p:blipFill>
          <a:blip r:embed="rId2"/>
          <a:stretch>
            <a:fillRect/>
          </a:stretch>
        </p:blipFill>
        <p:spPr>
          <a:xfrm>
            <a:off x="1474" y="839087"/>
            <a:ext cx="4801261" cy="6025828"/>
          </a:xfrm>
          <a:prstGeom prst="rect">
            <a:avLst/>
          </a:prstGeom>
        </p:spPr>
      </p:pic>
      <p:pic>
        <p:nvPicPr>
          <p:cNvPr id="8" name="Picture 7"/>
          <p:cNvPicPr>
            <a:picLocks noChangeAspect="1"/>
          </p:cNvPicPr>
          <p:nvPr/>
        </p:nvPicPr>
        <p:blipFill>
          <a:blip r:embed="rId3"/>
          <a:stretch>
            <a:fillRect/>
          </a:stretch>
        </p:blipFill>
        <p:spPr>
          <a:xfrm>
            <a:off x="4582971" y="914403"/>
            <a:ext cx="4592190" cy="5959057"/>
          </a:xfrm>
          <a:prstGeom prst="rect">
            <a:avLst/>
          </a:prstGeom>
        </p:spPr>
      </p:pic>
    </p:spTree>
    <p:extLst>
      <p:ext uri="{BB962C8B-B14F-4D97-AF65-F5344CB8AC3E}">
        <p14:creationId xmlns:p14="http://schemas.microsoft.com/office/powerpoint/2010/main" val="120718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Orders in Practice</a:t>
            </a:r>
            <a:endParaRPr lang="en-US" dirty="0"/>
          </a:p>
        </p:txBody>
      </p:sp>
      <p:sp>
        <p:nvSpPr>
          <p:cNvPr id="3" name="Content Placeholder 2"/>
          <p:cNvSpPr>
            <a:spLocks noGrp="1"/>
          </p:cNvSpPr>
          <p:nvPr>
            <p:ph sz="quarter" idx="1"/>
          </p:nvPr>
        </p:nvSpPr>
        <p:spPr>
          <a:xfrm>
            <a:off x="151288" y="1478469"/>
            <a:ext cx="8958525" cy="4337100"/>
          </a:xfrm>
        </p:spPr>
        <p:txBody>
          <a:bodyPr/>
          <a:lstStyle/>
          <a:p>
            <a:r>
              <a:rPr lang="en-US" sz="2700" dirty="0"/>
              <a:t>Approved by CMS for Immunization in </a:t>
            </a:r>
            <a:r>
              <a:rPr lang="en-US" sz="2700" dirty="0" smtClean="0"/>
              <a:t>2002</a:t>
            </a:r>
          </a:p>
          <a:p>
            <a:r>
              <a:rPr lang="en-US" sz="2700" dirty="0" smtClean="0"/>
              <a:t>Goal: Improve </a:t>
            </a:r>
            <a:r>
              <a:rPr lang="en-US" sz="2700" dirty="0"/>
              <a:t>vaccination rates </a:t>
            </a:r>
            <a:r>
              <a:rPr lang="en-US" sz="2700" dirty="0" smtClean="0"/>
              <a:t>using whole healthcare team</a:t>
            </a:r>
          </a:p>
          <a:p>
            <a:r>
              <a:rPr lang="en-US" sz="2700" dirty="0" smtClean="0"/>
              <a:t>Challenges come with opportunity</a:t>
            </a:r>
          </a:p>
          <a:p>
            <a:pPr lvl="1"/>
            <a:r>
              <a:rPr lang="en-US" sz="2400" dirty="0" smtClean="0"/>
              <a:t>Tradition: Doctor is captain, must steer ship!</a:t>
            </a:r>
          </a:p>
          <a:p>
            <a:pPr lvl="1"/>
            <a:r>
              <a:rPr lang="en-US" sz="2400" dirty="0" smtClean="0"/>
              <a:t>Activation/Buy in</a:t>
            </a:r>
          </a:p>
          <a:p>
            <a:pPr lvl="1"/>
            <a:r>
              <a:rPr lang="en-US" sz="2400" dirty="0" smtClean="0"/>
              <a:t>Specificity: Simple for Flu, </a:t>
            </a:r>
            <a:r>
              <a:rPr lang="en-US" sz="2400" dirty="0" err="1" smtClean="0"/>
              <a:t>Tdap</a:t>
            </a:r>
            <a:r>
              <a:rPr lang="en-US" sz="2400" dirty="0" smtClean="0"/>
              <a:t>… more challenging for vaccines with specific risk groups</a:t>
            </a:r>
          </a:p>
          <a:p>
            <a:pPr lvl="1"/>
            <a:r>
              <a:rPr lang="en-US" sz="2400" dirty="0" smtClean="0"/>
              <a:t>Work flow</a:t>
            </a:r>
          </a:p>
          <a:p>
            <a:pPr lvl="1"/>
            <a:r>
              <a:rPr lang="en-US" sz="2400" dirty="0" smtClean="0"/>
              <a:t>Wrap up</a:t>
            </a:r>
            <a:endParaRPr lang="en-US" dirty="0" smtClean="0"/>
          </a:p>
          <a:p>
            <a:pPr lvl="1"/>
            <a:endParaRPr lang="en-US" dirty="0"/>
          </a:p>
        </p:txBody>
      </p:sp>
    </p:spTree>
    <p:extLst>
      <p:ext uri="{BB962C8B-B14F-4D97-AF65-F5344CB8AC3E}">
        <p14:creationId xmlns:p14="http://schemas.microsoft.com/office/powerpoint/2010/main" val="347800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sz="3200" dirty="0"/>
              <a:t>What are standing orders?</a:t>
            </a:r>
          </a:p>
          <a:p>
            <a:r>
              <a:rPr lang="en-US" sz="3200" dirty="0"/>
              <a:t>What are the components of a standing orders protocol?</a:t>
            </a:r>
          </a:p>
          <a:p>
            <a:r>
              <a:rPr lang="en-US" sz="3200" dirty="0"/>
              <a:t>Do standing orders </a:t>
            </a:r>
            <a:r>
              <a:rPr lang="en-US" sz="3200" dirty="0" smtClean="0"/>
              <a:t>improve vaccination </a:t>
            </a:r>
            <a:r>
              <a:rPr lang="en-US" sz="3200" dirty="0"/>
              <a:t>rates?</a:t>
            </a:r>
          </a:p>
          <a:p>
            <a:r>
              <a:rPr lang="en-US" sz="3200" dirty="0"/>
              <a:t>How do standing orders benefit medical practices</a:t>
            </a:r>
            <a:r>
              <a:rPr lang="en-US" sz="3200" dirty="0" smtClean="0"/>
              <a:t>?</a:t>
            </a:r>
            <a:endParaRPr lang="en-US" sz="3200" dirty="0"/>
          </a:p>
        </p:txBody>
      </p:sp>
    </p:spTree>
    <p:extLst>
      <p:ext uri="{BB962C8B-B14F-4D97-AF65-F5344CB8AC3E}">
        <p14:creationId xmlns:p14="http://schemas.microsoft.com/office/powerpoint/2010/main" val="3558467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a:t>
            </a:r>
            <a:endParaRPr lang="en-US" dirty="0"/>
          </a:p>
        </p:txBody>
      </p:sp>
      <p:sp>
        <p:nvSpPr>
          <p:cNvPr id="3" name="Content Placeholder 2"/>
          <p:cNvSpPr>
            <a:spLocks noGrp="1"/>
          </p:cNvSpPr>
          <p:nvPr>
            <p:ph sz="quarter" idx="1"/>
          </p:nvPr>
        </p:nvSpPr>
        <p:spPr>
          <a:xfrm>
            <a:off x="603998" y="1510545"/>
            <a:ext cx="8159002" cy="4517722"/>
          </a:xfrm>
        </p:spPr>
        <p:txBody>
          <a:bodyPr/>
          <a:lstStyle/>
          <a:p>
            <a:r>
              <a:rPr lang="en-US" dirty="0" smtClean="0"/>
              <a:t>Standing orders: </a:t>
            </a:r>
            <a:r>
              <a:rPr lang="en-US" dirty="0"/>
              <a:t>Influenza and Pneumococcal</a:t>
            </a:r>
            <a:endParaRPr lang="en-US" dirty="0" smtClean="0"/>
          </a:p>
          <a:p>
            <a:r>
              <a:rPr lang="en-US" dirty="0" smtClean="0"/>
              <a:t>Utilization: Influenza</a:t>
            </a:r>
          </a:p>
          <a:p>
            <a:pPr lvl="1"/>
            <a:r>
              <a:rPr lang="en-US" dirty="0" smtClean="0"/>
              <a:t>No 2015 – 16 </a:t>
            </a:r>
            <a:r>
              <a:rPr lang="en-US" dirty="0"/>
              <a:t>season </a:t>
            </a:r>
            <a:r>
              <a:rPr lang="en-US" dirty="0" smtClean="0"/>
              <a:t>rate available</a:t>
            </a:r>
          </a:p>
          <a:p>
            <a:pPr lvl="2"/>
            <a:r>
              <a:rPr lang="en-US" dirty="0" smtClean="0">
                <a:solidFill>
                  <a:srgbClr val="00A3DD"/>
                </a:solidFill>
              </a:rPr>
              <a:t>RAW:  403 </a:t>
            </a:r>
            <a:r>
              <a:rPr lang="en-US" dirty="0">
                <a:solidFill>
                  <a:srgbClr val="00A3DD"/>
                </a:solidFill>
              </a:rPr>
              <a:t>doses dispensed [data 11/10</a:t>
            </a:r>
            <a:r>
              <a:rPr lang="en-US" dirty="0" smtClean="0">
                <a:solidFill>
                  <a:srgbClr val="00A3DD"/>
                </a:solidFill>
              </a:rPr>
              <a:t>]</a:t>
            </a:r>
            <a:endParaRPr lang="en-US" dirty="0">
              <a:solidFill>
                <a:srgbClr val="00A3DD"/>
              </a:solidFill>
            </a:endParaRPr>
          </a:p>
          <a:p>
            <a:pPr lvl="1"/>
            <a:r>
              <a:rPr lang="en-US" dirty="0" smtClean="0"/>
              <a:t>Medicare 2014 – 15 season:</a:t>
            </a:r>
            <a:r>
              <a:rPr lang="en-US" dirty="0"/>
              <a:t> </a:t>
            </a:r>
            <a:r>
              <a:rPr lang="en-US" dirty="0" smtClean="0"/>
              <a:t>73</a:t>
            </a:r>
            <a:r>
              <a:rPr lang="en-US" dirty="0"/>
              <a:t>%     </a:t>
            </a:r>
            <a:r>
              <a:rPr lang="en-US" dirty="0" smtClean="0"/>
              <a:t>	Goal: </a:t>
            </a:r>
            <a:r>
              <a:rPr lang="en-US" dirty="0"/>
              <a:t>90</a:t>
            </a:r>
            <a:r>
              <a:rPr lang="en-US" dirty="0" smtClean="0"/>
              <a:t>%</a:t>
            </a:r>
          </a:p>
          <a:p>
            <a:r>
              <a:rPr lang="en-US" dirty="0" smtClean="0"/>
              <a:t>Utilization:  </a:t>
            </a:r>
            <a:r>
              <a:rPr lang="en-US" dirty="0"/>
              <a:t>Pneumococcal</a:t>
            </a:r>
          </a:p>
          <a:p>
            <a:pPr lvl="1"/>
            <a:r>
              <a:rPr lang="en-US" dirty="0" smtClean="0"/>
              <a:t>No 2015 – 16 season rate available [PM inactive]</a:t>
            </a:r>
          </a:p>
          <a:p>
            <a:pPr lvl="2"/>
            <a:r>
              <a:rPr lang="en-US" dirty="0" smtClean="0">
                <a:solidFill>
                  <a:srgbClr val="00A3DD"/>
                </a:solidFill>
              </a:rPr>
              <a:t>RAW:  </a:t>
            </a:r>
          </a:p>
          <a:p>
            <a:pPr lvl="3"/>
            <a:r>
              <a:rPr lang="en-US" dirty="0" smtClean="0">
                <a:solidFill>
                  <a:srgbClr val="00A3DD"/>
                </a:solidFill>
              </a:rPr>
              <a:t>PCV13:	104 </a:t>
            </a:r>
            <a:r>
              <a:rPr lang="en-US" dirty="0">
                <a:solidFill>
                  <a:srgbClr val="00A3DD"/>
                </a:solidFill>
              </a:rPr>
              <a:t>doses dispensed </a:t>
            </a:r>
            <a:r>
              <a:rPr lang="en-US" dirty="0" smtClean="0">
                <a:solidFill>
                  <a:srgbClr val="00A3DD"/>
                </a:solidFill>
              </a:rPr>
              <a:t>[1/1/15 – 11/10/15]</a:t>
            </a:r>
            <a:endParaRPr lang="en-US" dirty="0">
              <a:solidFill>
                <a:srgbClr val="00A3DD"/>
              </a:solidFill>
            </a:endParaRPr>
          </a:p>
          <a:p>
            <a:pPr lvl="3"/>
            <a:r>
              <a:rPr lang="en-US" dirty="0" smtClean="0">
                <a:solidFill>
                  <a:srgbClr val="00A3DD"/>
                </a:solidFill>
              </a:rPr>
              <a:t>PPSV23: 	388 </a:t>
            </a:r>
            <a:r>
              <a:rPr lang="en-US" dirty="0">
                <a:solidFill>
                  <a:srgbClr val="00A3DD"/>
                </a:solidFill>
              </a:rPr>
              <a:t>doses dispensed </a:t>
            </a:r>
            <a:r>
              <a:rPr lang="en-US" dirty="0" smtClean="0">
                <a:solidFill>
                  <a:srgbClr val="00A3DD"/>
                </a:solidFill>
              </a:rPr>
              <a:t>[1/1/15 – 11/10/15</a:t>
            </a:r>
            <a:r>
              <a:rPr lang="en-US" dirty="0" smtClean="0">
                <a:solidFill>
                  <a:schemeClr val="accent3">
                    <a:lumMod val="60000"/>
                    <a:lumOff val="40000"/>
                  </a:schemeClr>
                </a:solidFill>
              </a:rPr>
              <a:t>]</a:t>
            </a:r>
            <a:endParaRPr lang="en-US" dirty="0">
              <a:solidFill>
                <a:schemeClr val="accent3">
                  <a:lumMod val="60000"/>
                  <a:lumOff val="40000"/>
                </a:schemeClr>
              </a:solidFill>
            </a:endParaRPr>
          </a:p>
          <a:p>
            <a:endParaRPr lang="en-US" dirty="0"/>
          </a:p>
          <a:p>
            <a:pPr lvl="1"/>
            <a:endParaRPr lang="en-US" dirty="0" smtClean="0"/>
          </a:p>
        </p:txBody>
      </p:sp>
    </p:spTree>
    <p:extLst>
      <p:ext uri="{BB962C8B-B14F-4D97-AF65-F5344CB8AC3E}">
        <p14:creationId xmlns:p14="http://schemas.microsoft.com/office/powerpoint/2010/main" val="1721453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Department</a:t>
            </a:r>
            <a:endParaRPr lang="en-US" dirty="0"/>
          </a:p>
        </p:txBody>
      </p:sp>
      <p:sp>
        <p:nvSpPr>
          <p:cNvPr id="3" name="Content Placeholder 2"/>
          <p:cNvSpPr>
            <a:spLocks noGrp="1"/>
          </p:cNvSpPr>
          <p:nvPr>
            <p:ph sz="quarter" idx="1"/>
          </p:nvPr>
        </p:nvSpPr>
        <p:spPr>
          <a:xfrm>
            <a:off x="447322" y="1521834"/>
            <a:ext cx="8477955" cy="4175613"/>
          </a:xfrm>
        </p:spPr>
        <p:txBody>
          <a:bodyPr/>
          <a:lstStyle/>
          <a:p>
            <a:r>
              <a:rPr lang="en-US" dirty="0" smtClean="0"/>
              <a:t>Standing orders: Tdap</a:t>
            </a:r>
          </a:p>
          <a:p>
            <a:r>
              <a:rPr lang="en-US" dirty="0" smtClean="0"/>
              <a:t>Utilization:</a:t>
            </a:r>
          </a:p>
          <a:p>
            <a:pPr lvl="1"/>
            <a:r>
              <a:rPr lang="en-US" dirty="0" smtClean="0"/>
              <a:t>No hard data on which to base assessment</a:t>
            </a:r>
          </a:p>
          <a:p>
            <a:pPr lvl="1"/>
            <a:r>
              <a:rPr lang="en-US" dirty="0" smtClean="0"/>
              <a:t>Anecdotes:  ‘Routine’ with injury or trauma</a:t>
            </a:r>
          </a:p>
          <a:p>
            <a:pPr lvl="1"/>
            <a:r>
              <a:rPr lang="en-US" dirty="0" smtClean="0">
                <a:solidFill>
                  <a:srgbClr val="00A3DD"/>
                </a:solidFill>
              </a:rPr>
              <a:t>RAW:  1247 </a:t>
            </a:r>
            <a:r>
              <a:rPr lang="en-US" dirty="0">
                <a:solidFill>
                  <a:srgbClr val="00A3DD"/>
                </a:solidFill>
              </a:rPr>
              <a:t>doses dispensed </a:t>
            </a:r>
            <a:r>
              <a:rPr lang="en-US" dirty="0" smtClean="0">
                <a:solidFill>
                  <a:srgbClr val="00A3DD"/>
                </a:solidFill>
              </a:rPr>
              <a:t>[1/1/15 – 11/10/15]</a:t>
            </a:r>
          </a:p>
        </p:txBody>
      </p:sp>
    </p:spTree>
    <p:extLst>
      <p:ext uri="{BB962C8B-B14F-4D97-AF65-F5344CB8AC3E}">
        <p14:creationId xmlns:p14="http://schemas.microsoft.com/office/powerpoint/2010/main" val="4252058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a:t>
            </a:r>
            <a:endParaRPr lang="en-US" dirty="0"/>
          </a:p>
        </p:txBody>
      </p:sp>
      <p:sp>
        <p:nvSpPr>
          <p:cNvPr id="3" name="Content Placeholder 2"/>
          <p:cNvSpPr>
            <a:spLocks noGrp="1"/>
          </p:cNvSpPr>
          <p:nvPr>
            <p:ph sz="quarter" idx="1"/>
          </p:nvPr>
        </p:nvSpPr>
        <p:spPr>
          <a:xfrm>
            <a:off x="196558" y="1632932"/>
            <a:ext cx="8793622" cy="4175613"/>
          </a:xfrm>
        </p:spPr>
        <p:txBody>
          <a:bodyPr/>
          <a:lstStyle/>
          <a:p>
            <a:r>
              <a:rPr lang="en-US" dirty="0"/>
              <a:t>S</a:t>
            </a:r>
            <a:r>
              <a:rPr lang="en-US" dirty="0" smtClean="0"/>
              <a:t>tanding orders in place: Tdap, Pneumococcal, Influenza</a:t>
            </a:r>
          </a:p>
          <a:p>
            <a:pPr lvl="1"/>
            <a:r>
              <a:rPr lang="en-US" dirty="0" smtClean="0"/>
              <a:t>Utilization is variable</a:t>
            </a:r>
          </a:p>
          <a:p>
            <a:r>
              <a:rPr lang="en-US" smtClean="0"/>
              <a:t>Primary </a:t>
            </a:r>
            <a:r>
              <a:rPr lang="en-US" dirty="0" smtClean="0"/>
              <a:t>Care: Most use</a:t>
            </a:r>
          </a:p>
          <a:p>
            <a:pPr lvl="1"/>
            <a:r>
              <a:rPr lang="en-US" dirty="0" smtClean="0"/>
              <a:t>Medical Specialties:</a:t>
            </a:r>
            <a:r>
              <a:rPr lang="en-US" dirty="0"/>
              <a:t> </a:t>
            </a:r>
            <a:r>
              <a:rPr lang="en-US" dirty="0" smtClean="0"/>
              <a:t>Variable Use</a:t>
            </a:r>
          </a:p>
          <a:p>
            <a:pPr lvl="1"/>
            <a:r>
              <a:rPr lang="en-US" dirty="0" smtClean="0"/>
              <a:t>Other Specialties: Rarely Use</a:t>
            </a:r>
            <a:endParaRPr lang="en-US" dirty="0"/>
          </a:p>
        </p:txBody>
      </p:sp>
    </p:spTree>
    <p:extLst>
      <p:ext uri="{BB962C8B-B14F-4D97-AF65-F5344CB8AC3E}">
        <p14:creationId xmlns:p14="http://schemas.microsoft.com/office/powerpoint/2010/main" val="1492486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Medicine Experience</a:t>
            </a:r>
            <a:endParaRPr lang="en-US" dirty="0"/>
          </a:p>
        </p:txBody>
      </p:sp>
      <p:sp>
        <p:nvSpPr>
          <p:cNvPr id="3" name="Content Placeholder 2"/>
          <p:cNvSpPr>
            <a:spLocks noGrp="1"/>
          </p:cNvSpPr>
          <p:nvPr>
            <p:ph sz="quarter" idx="1"/>
          </p:nvPr>
        </p:nvSpPr>
        <p:spPr>
          <a:xfrm>
            <a:off x="614699" y="1589567"/>
            <a:ext cx="8161832" cy="4175613"/>
          </a:xfrm>
        </p:spPr>
        <p:txBody>
          <a:bodyPr/>
          <a:lstStyle/>
          <a:p>
            <a:r>
              <a:rPr lang="en-US" dirty="0" smtClean="0"/>
              <a:t>Success of standing orders depends on Champion</a:t>
            </a:r>
          </a:p>
          <a:p>
            <a:pPr lvl="1"/>
            <a:r>
              <a:rPr lang="en-US" dirty="0" smtClean="0"/>
              <a:t>Higher rates when MD or LPN Champion is on duty</a:t>
            </a:r>
          </a:p>
          <a:p>
            <a:pPr lvl="1"/>
            <a:r>
              <a:rPr lang="en-US" dirty="0" smtClean="0"/>
              <a:t>Use in context of a broader Immunization QI plan</a:t>
            </a:r>
          </a:p>
          <a:p>
            <a:pPr lvl="1"/>
            <a:r>
              <a:rPr lang="en-US" dirty="0" smtClean="0"/>
              <a:t>May be more controllable and routine in a smaller system or with more ‘closed staff model’</a:t>
            </a:r>
            <a:endParaRPr lang="en-US" dirty="0"/>
          </a:p>
        </p:txBody>
      </p:sp>
    </p:spTree>
    <p:extLst>
      <p:ext uri="{BB962C8B-B14F-4D97-AF65-F5344CB8AC3E}">
        <p14:creationId xmlns:p14="http://schemas.microsoft.com/office/powerpoint/2010/main" val="2530066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Vaccination Clinics</a:t>
            </a:r>
            <a:endParaRPr lang="en-US" dirty="0"/>
          </a:p>
        </p:txBody>
      </p:sp>
      <p:sp>
        <p:nvSpPr>
          <p:cNvPr id="3" name="Content Placeholder 2"/>
          <p:cNvSpPr>
            <a:spLocks noGrp="1"/>
          </p:cNvSpPr>
          <p:nvPr>
            <p:ph sz="quarter" idx="1"/>
          </p:nvPr>
        </p:nvSpPr>
        <p:spPr>
          <a:xfrm>
            <a:off x="406400" y="1524001"/>
            <a:ext cx="8455377" cy="4241180"/>
          </a:xfrm>
        </p:spPr>
        <p:txBody>
          <a:bodyPr/>
          <a:lstStyle/>
          <a:p>
            <a:r>
              <a:rPr lang="en-US" dirty="0" smtClean="0"/>
              <a:t>Standing order is basis for highly-effective annual employee campaign </a:t>
            </a:r>
          </a:p>
          <a:p>
            <a:pPr lvl="1"/>
            <a:r>
              <a:rPr lang="en-US" dirty="0" smtClean="0"/>
              <a:t>Mandatory employee flu vaccination since 2012</a:t>
            </a:r>
          </a:p>
          <a:p>
            <a:r>
              <a:rPr lang="en-US" dirty="0" smtClean="0"/>
              <a:t>[New] Patient-focused vaccine clinic opened 10/1/15</a:t>
            </a:r>
          </a:p>
          <a:p>
            <a:pPr lvl="1"/>
            <a:r>
              <a:rPr lang="en-US" dirty="0" smtClean="0"/>
              <a:t>Primary emphasis: Flu</a:t>
            </a:r>
          </a:p>
          <a:p>
            <a:pPr lvl="1"/>
            <a:r>
              <a:rPr lang="en-US" dirty="0"/>
              <a:t>Secondary </a:t>
            </a:r>
            <a:r>
              <a:rPr lang="en-US" dirty="0" smtClean="0"/>
              <a:t>emphasis:</a:t>
            </a:r>
            <a:r>
              <a:rPr lang="en-US" dirty="0"/>
              <a:t>	 </a:t>
            </a:r>
            <a:r>
              <a:rPr lang="en-US" dirty="0" smtClean="0"/>
              <a:t>Pneumococcal</a:t>
            </a:r>
          </a:p>
          <a:p>
            <a:pPr lvl="1"/>
            <a:r>
              <a:rPr lang="en-US" dirty="0" smtClean="0"/>
              <a:t>Considering additional vaccines in future iterations</a:t>
            </a:r>
            <a:endParaRPr lang="en-US" dirty="0"/>
          </a:p>
        </p:txBody>
      </p:sp>
    </p:spTree>
    <p:extLst>
      <p:ext uri="{BB962C8B-B14F-4D97-AF65-F5344CB8AC3E}">
        <p14:creationId xmlns:p14="http://schemas.microsoft.com/office/powerpoint/2010/main" val="2463198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Ambulatory Vaccine Clinic 2015</a:t>
            </a:r>
            <a:endParaRPr lang="en-US" dirty="0"/>
          </a:p>
        </p:txBody>
      </p:sp>
      <p:sp>
        <p:nvSpPr>
          <p:cNvPr id="3" name="Content Placeholder 2"/>
          <p:cNvSpPr>
            <a:spLocks noGrp="1"/>
          </p:cNvSpPr>
          <p:nvPr>
            <p:ph sz="quarter" idx="1"/>
          </p:nvPr>
        </p:nvSpPr>
        <p:spPr/>
        <p:txBody>
          <a:bodyPr/>
          <a:lstStyle/>
          <a:p>
            <a:r>
              <a:rPr lang="en-US" dirty="0" smtClean="0"/>
              <a:t>Co-located with outpatient laboratory</a:t>
            </a:r>
          </a:p>
          <a:p>
            <a:pPr lvl="1"/>
            <a:r>
              <a:rPr lang="en-US" dirty="0" smtClean="0"/>
              <a:t>Brief registration</a:t>
            </a:r>
          </a:p>
          <a:p>
            <a:pPr lvl="1"/>
            <a:r>
              <a:rPr lang="en-US" dirty="0" smtClean="0"/>
              <a:t>LPN vaccination based on standing orders</a:t>
            </a:r>
          </a:p>
          <a:p>
            <a:pPr lvl="1"/>
            <a:r>
              <a:rPr lang="en-US" dirty="0" smtClean="0"/>
              <a:t>[Retroactive] signature by attending MD</a:t>
            </a:r>
          </a:p>
        </p:txBody>
      </p:sp>
    </p:spTree>
    <p:extLst>
      <p:ext uri="{BB962C8B-B14F-4D97-AF65-F5344CB8AC3E}">
        <p14:creationId xmlns:p14="http://schemas.microsoft.com/office/powerpoint/2010/main" val="575624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Results</a:t>
            </a:r>
            <a:endParaRPr lang="en-US" dirty="0"/>
          </a:p>
        </p:txBody>
      </p:sp>
      <p:sp>
        <p:nvSpPr>
          <p:cNvPr id="3" name="Content Placeholder 2"/>
          <p:cNvSpPr>
            <a:spLocks noGrp="1"/>
          </p:cNvSpPr>
          <p:nvPr>
            <p:ph sz="quarter" idx="1"/>
          </p:nvPr>
        </p:nvSpPr>
        <p:spPr>
          <a:xfrm>
            <a:off x="179353" y="1512336"/>
            <a:ext cx="9041556" cy="4393544"/>
          </a:xfrm>
        </p:spPr>
        <p:txBody>
          <a:bodyPr/>
          <a:lstStyle/>
          <a:p>
            <a:r>
              <a:rPr lang="en-US" sz="2500" dirty="0" smtClean="0"/>
              <a:t>Influenza</a:t>
            </a:r>
          </a:p>
          <a:p>
            <a:pPr lvl="1"/>
            <a:r>
              <a:rPr lang="en-US" sz="2400" dirty="0" smtClean="0"/>
              <a:t>4331</a:t>
            </a:r>
            <a:r>
              <a:rPr lang="en-US" sz="2400" dirty="0"/>
              <a:t> doses dispensed </a:t>
            </a:r>
            <a:r>
              <a:rPr lang="en-US" sz="2400" dirty="0" smtClean="0"/>
              <a:t>[8/1/15 – 11/10/15</a:t>
            </a:r>
            <a:r>
              <a:rPr lang="en-US" sz="2400" dirty="0"/>
              <a:t>]</a:t>
            </a:r>
          </a:p>
          <a:p>
            <a:pPr lvl="1"/>
            <a:r>
              <a:rPr lang="en-US" sz="2400" dirty="0" smtClean="0"/>
              <a:t>2014: 4830 doses dispensed [8/1/14 – 4/1/2015]</a:t>
            </a:r>
            <a:endParaRPr lang="en-US" sz="2400" dirty="0"/>
          </a:p>
          <a:p>
            <a:r>
              <a:rPr lang="en-US" sz="2500" dirty="0" err="1" smtClean="0"/>
              <a:t>Tdap</a:t>
            </a:r>
            <a:endParaRPr lang="en-US" sz="2500" dirty="0" smtClean="0"/>
          </a:p>
          <a:p>
            <a:pPr lvl="1"/>
            <a:r>
              <a:rPr lang="en-US" sz="2400" dirty="0"/>
              <a:t>2756 doses dispensed </a:t>
            </a:r>
            <a:r>
              <a:rPr lang="en-US" sz="2400" dirty="0" smtClean="0"/>
              <a:t>[1/1/15 – 11/10/15]</a:t>
            </a:r>
            <a:endParaRPr lang="en-US" sz="2400" dirty="0"/>
          </a:p>
          <a:p>
            <a:pPr lvl="1"/>
            <a:r>
              <a:rPr lang="en-US" sz="2400" dirty="0"/>
              <a:t>1740 doses dispensed in CY </a:t>
            </a:r>
            <a:r>
              <a:rPr lang="en-US" sz="2400" dirty="0" smtClean="0"/>
              <a:t>2014</a:t>
            </a:r>
            <a:endParaRPr lang="en-US" sz="2400" dirty="0"/>
          </a:p>
          <a:p>
            <a:r>
              <a:rPr lang="en-US" sz="2500" dirty="0" smtClean="0"/>
              <a:t>Pneumococcal</a:t>
            </a:r>
          </a:p>
          <a:p>
            <a:pPr lvl="1"/>
            <a:r>
              <a:rPr lang="en-US" sz="2400" dirty="0" smtClean="0"/>
              <a:t>PCV13 [Prevnar] 3020 doses dispensed [1/1/15 – 11/10/15]</a:t>
            </a:r>
          </a:p>
          <a:p>
            <a:pPr lvl="1"/>
            <a:r>
              <a:rPr lang="en-US" sz="2400" dirty="0" smtClean="0"/>
              <a:t>PPSV23 [Pneumovax] 700 doses </a:t>
            </a:r>
            <a:r>
              <a:rPr lang="en-US" sz="2400" dirty="0"/>
              <a:t>dispensed </a:t>
            </a:r>
            <a:r>
              <a:rPr lang="en-US" sz="2400" dirty="0" smtClean="0"/>
              <a:t>[1/1/15 – 11/10/15</a:t>
            </a:r>
            <a:r>
              <a:rPr lang="en-US" sz="2400" dirty="0"/>
              <a:t>]</a:t>
            </a:r>
            <a:endParaRPr lang="en-US" sz="2400" dirty="0" smtClean="0"/>
          </a:p>
          <a:p>
            <a:pPr lvl="1"/>
            <a:r>
              <a:rPr lang="en-US" sz="2400" dirty="0" smtClean="0"/>
              <a:t>2014: PCV13 </a:t>
            </a:r>
            <a:r>
              <a:rPr lang="en-US" sz="2400" dirty="0"/>
              <a:t>= 70; </a:t>
            </a:r>
            <a:r>
              <a:rPr lang="en-US" sz="2400" dirty="0" smtClean="0"/>
              <a:t>PPSV23 </a:t>
            </a:r>
            <a:r>
              <a:rPr lang="en-US" sz="2400" dirty="0"/>
              <a:t>= 610</a:t>
            </a:r>
          </a:p>
          <a:p>
            <a:pPr lvl="1"/>
            <a:endParaRPr lang="en-US" sz="2400" dirty="0"/>
          </a:p>
        </p:txBody>
      </p:sp>
    </p:spTree>
    <p:extLst>
      <p:ext uri="{BB962C8B-B14F-4D97-AF65-F5344CB8AC3E}">
        <p14:creationId xmlns:p14="http://schemas.microsoft.com/office/powerpoint/2010/main" val="3800906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Questions</a:t>
            </a:r>
            <a:endParaRPr lang="en-US" dirty="0"/>
          </a:p>
        </p:txBody>
      </p:sp>
      <p:sp>
        <p:nvSpPr>
          <p:cNvPr id="3" name="Content Placeholder 2"/>
          <p:cNvSpPr>
            <a:spLocks noGrp="1"/>
          </p:cNvSpPr>
          <p:nvPr>
            <p:ph sz="quarter" idx="1"/>
          </p:nvPr>
        </p:nvSpPr>
        <p:spPr/>
        <p:txBody>
          <a:bodyPr/>
          <a:lstStyle/>
          <a:p>
            <a:r>
              <a:rPr lang="en-US" sz="3200" dirty="0" smtClean="0"/>
              <a:t>Questions?</a:t>
            </a:r>
          </a:p>
          <a:p>
            <a:endParaRPr lang="en-US" sz="3200" dirty="0"/>
          </a:p>
          <a:p>
            <a:r>
              <a:rPr lang="en-US" sz="3200" dirty="0" smtClean="0"/>
              <a:t>The next </a:t>
            </a:r>
            <a:r>
              <a:rPr lang="en-US" sz="3200" i="1" dirty="0"/>
              <a:t>Adult Immunization Learning Series Webinar </a:t>
            </a:r>
            <a:r>
              <a:rPr lang="en-US" sz="3200" dirty="0" smtClean="0"/>
              <a:t>will be in January 2015!</a:t>
            </a:r>
          </a:p>
          <a:p>
            <a:pPr lvl="1"/>
            <a:r>
              <a:rPr lang="en-US" dirty="0" smtClean="0"/>
              <a:t>Focused on cultural outreach and communication towards minority and ethnic groups </a:t>
            </a:r>
          </a:p>
          <a:p>
            <a:pPr marL="365125" lvl="1" indent="0">
              <a:buNone/>
            </a:pPr>
            <a:endParaRPr lang="en-US" dirty="0"/>
          </a:p>
        </p:txBody>
      </p:sp>
    </p:spTree>
    <p:extLst>
      <p:ext uri="{BB962C8B-B14F-4D97-AF65-F5344CB8AC3E}">
        <p14:creationId xmlns:p14="http://schemas.microsoft.com/office/powerpoint/2010/main" val="300588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sz="quarter" idx="1"/>
          </p:nvPr>
        </p:nvSpPr>
        <p:spPr>
          <a:xfrm>
            <a:off x="281404" y="1589567"/>
            <a:ext cx="8580581" cy="4175613"/>
          </a:xfrm>
        </p:spPr>
        <p:txBody>
          <a:bodyPr/>
          <a:lstStyle/>
          <a:p>
            <a:r>
              <a:rPr lang="en-US" dirty="0"/>
              <a:t>Adult immunization rates are appallingly </a:t>
            </a:r>
            <a:r>
              <a:rPr lang="en-US" dirty="0" smtClean="0"/>
              <a:t>low</a:t>
            </a:r>
            <a:endParaRPr lang="en-US" dirty="0"/>
          </a:p>
          <a:p>
            <a:r>
              <a:rPr lang="en-US" dirty="0"/>
              <a:t>Patients aren’t receiving their recommended vaccinations during office </a:t>
            </a:r>
            <a:r>
              <a:rPr lang="en-US" dirty="0" smtClean="0"/>
              <a:t>visits</a:t>
            </a:r>
            <a:endParaRPr lang="en-US" dirty="0"/>
          </a:p>
          <a:p>
            <a:r>
              <a:rPr lang="en-US" dirty="0"/>
              <a:t>Clinicians must address acute and chronic medical issues first; results in lack time for vaccinations and other preventive health </a:t>
            </a:r>
            <a:r>
              <a:rPr lang="en-US" dirty="0" smtClean="0"/>
              <a:t>issues</a:t>
            </a:r>
            <a:endParaRPr lang="en-US" dirty="0"/>
          </a:p>
          <a:p>
            <a:r>
              <a:rPr lang="en-US" dirty="0"/>
              <a:t>Missed </a:t>
            </a:r>
            <a:r>
              <a:rPr lang="en-US" dirty="0" smtClean="0"/>
              <a:t>immunization opportunities abound</a:t>
            </a:r>
            <a:endParaRPr lang="en-US" dirty="0"/>
          </a:p>
          <a:p>
            <a:r>
              <a:rPr lang="en-US" dirty="0"/>
              <a:t>Patients are not protected from vaccine-preventable </a:t>
            </a:r>
            <a:r>
              <a:rPr lang="en-US" dirty="0" smtClean="0"/>
              <a:t>diseases</a:t>
            </a:r>
            <a:endParaRPr lang="en-US" dirty="0"/>
          </a:p>
        </p:txBody>
      </p:sp>
    </p:spTree>
    <p:extLst>
      <p:ext uri="{BB962C8B-B14F-4D97-AF65-F5344CB8AC3E}">
        <p14:creationId xmlns:p14="http://schemas.microsoft.com/office/powerpoint/2010/main" val="159343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Orders – A Solution</a:t>
            </a:r>
          </a:p>
        </p:txBody>
      </p:sp>
      <p:sp>
        <p:nvSpPr>
          <p:cNvPr id="3" name="Content Placeholder 2"/>
          <p:cNvSpPr>
            <a:spLocks noGrp="1"/>
          </p:cNvSpPr>
          <p:nvPr>
            <p:ph sz="quarter" idx="1"/>
          </p:nvPr>
        </p:nvSpPr>
        <p:spPr>
          <a:xfrm>
            <a:off x="606153" y="1589567"/>
            <a:ext cx="8332748" cy="4175613"/>
          </a:xfrm>
        </p:spPr>
        <p:txBody>
          <a:bodyPr/>
          <a:lstStyle/>
          <a:p>
            <a:pPr marL="0" indent="0">
              <a:buNone/>
            </a:pPr>
            <a:r>
              <a:rPr lang="en-US" sz="3200" dirty="0"/>
              <a:t>The goal of using standing orders is to increase vaccination coverage by</a:t>
            </a:r>
            <a:r>
              <a:rPr lang="en-US" sz="3200" dirty="0" smtClean="0"/>
              <a:t>:</a:t>
            </a:r>
          </a:p>
          <a:p>
            <a:r>
              <a:rPr lang="en-US" sz="2800" dirty="0"/>
              <a:t>Reducing missed opportunities in your practice</a:t>
            </a:r>
          </a:p>
          <a:p>
            <a:r>
              <a:rPr lang="en-US" sz="2800" dirty="0"/>
              <a:t>Routinizing vaccination by making it a program rather than relying on an individual clinician’s</a:t>
            </a:r>
            <a:br>
              <a:rPr lang="en-US" sz="2800" dirty="0"/>
            </a:br>
            <a:r>
              <a:rPr lang="en-US" sz="2800" dirty="0"/>
              <a:t>order for each dose of vaccine</a:t>
            </a:r>
          </a:p>
          <a:p>
            <a:r>
              <a:rPr lang="en-US" sz="2800" dirty="0"/>
              <a:t>Empowering nurses (or other legally qualified individuals) to manage your vaccination program</a:t>
            </a:r>
          </a:p>
          <a:p>
            <a:r>
              <a:rPr lang="en-US" sz="2800" dirty="0"/>
              <a:t>Freeing up clinician time</a:t>
            </a:r>
          </a:p>
          <a:p>
            <a:endParaRPr lang="en-US" dirty="0"/>
          </a:p>
        </p:txBody>
      </p:sp>
    </p:spTree>
    <p:extLst>
      <p:ext uri="{BB962C8B-B14F-4D97-AF65-F5344CB8AC3E}">
        <p14:creationId xmlns:p14="http://schemas.microsoft.com/office/powerpoint/2010/main" val="252665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1869388"/>
            <a:ext cx="9144000" cy="1143000"/>
          </a:xfrm>
        </p:spPr>
        <p:txBody>
          <a:bodyPr>
            <a:noAutofit/>
          </a:bodyPr>
          <a:lstStyle/>
          <a:p>
            <a:pPr algn="ctr"/>
            <a:r>
              <a:rPr lang="en-US" sz="6000" b="1" cap="none" dirty="0"/>
              <a:t>What </a:t>
            </a:r>
            <a:r>
              <a:rPr lang="en-US" sz="6000" b="1" dirty="0" smtClean="0"/>
              <a:t>are </a:t>
            </a:r>
            <a:r>
              <a:rPr lang="en-US" sz="6000" b="1" cap="none" dirty="0" smtClean="0"/>
              <a:t>standing orders?</a:t>
            </a:r>
            <a:endParaRPr lang="en-US" sz="6000" b="1" cap="none" dirty="0"/>
          </a:p>
        </p:txBody>
      </p:sp>
    </p:spTree>
    <p:extLst>
      <p:ext uri="{BB962C8B-B14F-4D97-AF65-F5344CB8AC3E}">
        <p14:creationId xmlns:p14="http://schemas.microsoft.com/office/powerpoint/2010/main" val="2089366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Standing Orders – What Are They?</a:t>
            </a:r>
          </a:p>
        </p:txBody>
      </p:sp>
      <p:sp>
        <p:nvSpPr>
          <p:cNvPr id="3" name="Content Placeholder 2"/>
          <p:cNvSpPr>
            <a:spLocks noGrp="1"/>
          </p:cNvSpPr>
          <p:nvPr>
            <p:ph sz="quarter" idx="1"/>
          </p:nvPr>
        </p:nvSpPr>
        <p:spPr>
          <a:xfrm>
            <a:off x="401048" y="1589567"/>
            <a:ext cx="8537847" cy="4175613"/>
          </a:xfrm>
        </p:spPr>
        <p:txBody>
          <a:bodyPr/>
          <a:lstStyle/>
          <a:p>
            <a:r>
              <a:rPr lang="en-US" sz="3200" dirty="0"/>
              <a:t>Written protocols, approved by a physician or other authorized practitioner, that authorize nurses, pharmacists, or other </a:t>
            </a:r>
            <a:r>
              <a:rPr lang="en-US" sz="3200" dirty="0" smtClean="0"/>
              <a:t>healthcare </a:t>
            </a:r>
            <a:r>
              <a:rPr lang="en-US" sz="3200" dirty="0"/>
              <a:t>personnel (where allowed by state </a:t>
            </a:r>
            <a:r>
              <a:rPr lang="en-US" sz="3200" dirty="0" smtClean="0"/>
              <a:t>law) </a:t>
            </a:r>
            <a:r>
              <a:rPr lang="en-US" sz="3200" dirty="0"/>
              <a:t>to:</a:t>
            </a:r>
          </a:p>
          <a:p>
            <a:pPr lvl="1"/>
            <a:r>
              <a:rPr lang="en-US" sz="2700" dirty="0"/>
              <a:t>Assess a patient’s need for vaccination </a:t>
            </a:r>
          </a:p>
          <a:p>
            <a:pPr lvl="1"/>
            <a:r>
              <a:rPr lang="en-US" sz="2700" dirty="0"/>
              <a:t>Administer the vaccine without a clinician’s direct involvement with the individual patient at the time of the </a:t>
            </a:r>
            <a:r>
              <a:rPr lang="en-US" sz="2700" dirty="0" smtClean="0"/>
              <a:t>interaction</a:t>
            </a:r>
            <a:endParaRPr lang="en-US" sz="2700" dirty="0"/>
          </a:p>
        </p:txBody>
      </p:sp>
    </p:spTree>
    <p:extLst>
      <p:ext uri="{BB962C8B-B14F-4D97-AF65-F5344CB8AC3E}">
        <p14:creationId xmlns:p14="http://schemas.microsoft.com/office/powerpoint/2010/main" val="13230528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P Quality Connect Template">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ACP Quality Connect Template</Template>
  <TotalTime>298</TotalTime>
  <Words>2138</Words>
  <Application>Microsoft Office PowerPoint</Application>
  <PresentationFormat>On-screen Show (4:3)</PresentationFormat>
  <Paragraphs>248</Paragraphs>
  <Slides>57</Slides>
  <Notes>12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ACP Quality Connect Template</vt:lpstr>
      <vt:lpstr>Welcome!</vt:lpstr>
      <vt:lpstr>Today’s Speakers</vt:lpstr>
      <vt:lpstr>Standing Orders – A Model to Fit Your Practice    Robert Hopkins Jr. MD, FACP LJ Tan, PhD  November 20, 2015 Adult Immunization Learning Series Webinar</vt:lpstr>
      <vt:lpstr>Standing Orders: An Overview     LJ Tan, PhD   </vt:lpstr>
      <vt:lpstr>Outline</vt:lpstr>
      <vt:lpstr>The Problem</vt:lpstr>
      <vt:lpstr>Standing Orders – A Solution</vt:lpstr>
      <vt:lpstr>What are standing orders?</vt:lpstr>
      <vt:lpstr>Standing Orders – What Are They?</vt:lpstr>
      <vt:lpstr>Who Recommends Use of Standing Orders?</vt:lpstr>
      <vt:lpstr>PowerPoint Presentation</vt:lpstr>
      <vt:lpstr>PowerPoint Presentation</vt:lpstr>
      <vt:lpstr>Use of Standing Orders</vt:lpstr>
      <vt:lpstr>Use of Standing Orders</vt:lpstr>
      <vt:lpstr>Barriers to the Use of Standing Orders</vt:lpstr>
      <vt:lpstr>Vaccine Injury Compensation Program</vt:lpstr>
      <vt:lpstr>What are the components of a standing orders protocol?</vt:lpstr>
      <vt:lpstr>PowerPoint Presentation</vt:lpstr>
      <vt:lpstr>Components of a Standing Orders Protocol</vt:lpstr>
      <vt:lpstr>Components of a Standing Orders Protocol</vt:lpstr>
      <vt:lpstr>Components of a Standing Orders:  Protocol (1) </vt:lpstr>
      <vt:lpstr>Components of a Standing Orders: Protocol (2)</vt:lpstr>
      <vt:lpstr>PowerPoint Presentation</vt:lpstr>
      <vt:lpstr>Components of a Standing Orders: Protocol (3)</vt:lpstr>
      <vt:lpstr>PowerPoint Presentation</vt:lpstr>
      <vt:lpstr>Components of a Standing Orders: Protocol (4)</vt:lpstr>
      <vt:lpstr>Components of a Standing Orders: Protocol (5)</vt:lpstr>
      <vt:lpstr>Components of a Standing Orders: Protocol (6)</vt:lpstr>
      <vt:lpstr>PowerPoint Presentation</vt:lpstr>
      <vt:lpstr>Components of a Standing Orders: Protocol (7)</vt:lpstr>
      <vt:lpstr>Components of a Standing Orders: Protocol (8)</vt:lpstr>
      <vt:lpstr>PowerPoint Presentation</vt:lpstr>
      <vt:lpstr>Components of a Standing Orders: Protocol (9)</vt:lpstr>
      <vt:lpstr>Do standing orders improve vaccination rates?</vt:lpstr>
      <vt:lpstr>Are Standing Orders Effective?</vt:lpstr>
      <vt:lpstr>Are Standing Orders Effective? (cont.)</vt:lpstr>
      <vt:lpstr>Example 1: Use of Standing Orders for Influenza Vaccine in an Ambulatory Care Setting</vt:lpstr>
      <vt:lpstr>Example 2: Impact of Standing Orders on Adolescent Vaccination Rates, Denver Health, 2013</vt:lpstr>
      <vt:lpstr>Standing Orders in Clinical Practice</vt:lpstr>
      <vt:lpstr>Summary: Standing Orders Protocols</vt:lpstr>
      <vt:lpstr>Summary: Standing Orders Protocols</vt:lpstr>
      <vt:lpstr>Standing orders for all routine vaccines are available on the IAC website</vt:lpstr>
      <vt:lpstr>Resources</vt:lpstr>
      <vt:lpstr>Standing Orders in Practice: The UAMS Experience   Robert Hopkins Jr. MD, FACP   </vt:lpstr>
      <vt:lpstr>University of Arkansas for Medical Sciences (UAMS)</vt:lpstr>
      <vt:lpstr>Standing Orders at UAMS</vt:lpstr>
      <vt:lpstr>Current UAMS Vaccine Standing Orders </vt:lpstr>
      <vt:lpstr>Influenza Standing Orders</vt:lpstr>
      <vt:lpstr>Standing Orders in Practice</vt:lpstr>
      <vt:lpstr>Inpatient</vt:lpstr>
      <vt:lpstr>Emergency Department</vt:lpstr>
      <vt:lpstr>Outpatient</vt:lpstr>
      <vt:lpstr>Internal Medicine Experience</vt:lpstr>
      <vt:lpstr>Vaccination Clinics</vt:lpstr>
      <vt:lpstr>Ambulatory Vaccine Clinic 2015</vt:lpstr>
      <vt:lpstr>Outpatient Results</vt:lpstr>
      <vt:lpstr>Discussion and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ACP Centennial Powerpoint Template</dc:title>
  <dc:creator>RebeccaG</dc:creator>
  <cp:lastModifiedBy>RebeccaG</cp:lastModifiedBy>
  <cp:revision>45</cp:revision>
  <cp:lastPrinted>2014-10-09T17:23:32Z</cp:lastPrinted>
  <dcterms:created xsi:type="dcterms:W3CDTF">2015-04-17T17:24:07Z</dcterms:created>
  <dcterms:modified xsi:type="dcterms:W3CDTF">2015-11-20T20:24:21Z</dcterms:modified>
</cp:coreProperties>
</file>