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85" r:id="rId2"/>
    <p:sldId id="286" r:id="rId3"/>
    <p:sldId id="256" r:id="rId4"/>
    <p:sldId id="283" r:id="rId5"/>
    <p:sldId id="265" r:id="rId6"/>
    <p:sldId id="266" r:id="rId7"/>
    <p:sldId id="281" r:id="rId8"/>
    <p:sldId id="278" r:id="rId9"/>
    <p:sldId id="279" r:id="rId10"/>
    <p:sldId id="280" r:id="rId11"/>
    <p:sldId id="267" r:id="rId12"/>
    <p:sldId id="268" r:id="rId13"/>
    <p:sldId id="269" r:id="rId14"/>
    <p:sldId id="270" r:id="rId15"/>
    <p:sldId id="271" r:id="rId16"/>
    <p:sldId id="272" r:id="rId17"/>
    <p:sldId id="284" r:id="rId18"/>
    <p:sldId id="273" r:id="rId19"/>
    <p:sldId id="274" r:id="rId20"/>
    <p:sldId id="275" r:id="rId21"/>
    <p:sldId id="276" r:id="rId22"/>
    <p:sldId id="282" r:id="rId23"/>
    <p:sldId id="277" r:id="rId24"/>
    <p:sldId id="263" r:id="rId25"/>
  </p:sldIdLst>
  <p:sldSz cx="9144000" cy="6858000" type="screen4x3"/>
  <p:notesSz cx="7026275" cy="9312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5B7B4"/>
    <a:srgbClr val="FFC82E"/>
    <a:srgbClr val="007E66"/>
    <a:srgbClr val="2EB135"/>
    <a:srgbClr val="00A3DD"/>
    <a:srgbClr val="1EB53A"/>
    <a:srgbClr val="007C66"/>
    <a:srgbClr val="007C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-90" y="-7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993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3B0EDC4-1B4A-4448-9B27-185FAF2D033F}" type="datetimeFigureOut">
              <a:rPr lang="en-US"/>
              <a:pPr>
                <a:defRPr/>
              </a:pPr>
              <a:t>9/16/2015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993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96AF862-AD0D-47E8-80B5-F218A80985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6033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993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3FC51CF-80EF-45B7-873F-705AE9506C9F}" type="datetimeFigureOut">
              <a:rPr lang="en-US"/>
              <a:pPr>
                <a:defRPr/>
              </a:pPr>
              <a:t>9/16/2015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77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60" tIns="46680" rIns="93360" bIns="4668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28" y="4423331"/>
            <a:ext cx="5621020" cy="4190524"/>
          </a:xfrm>
          <a:prstGeom prst="rect">
            <a:avLst/>
          </a:prstGeom>
        </p:spPr>
        <p:txBody>
          <a:bodyPr vert="horz" lIns="93360" tIns="46680" rIns="93360" bIns="4668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993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90EC1EA-07A0-4FA0-85C5-97754687AA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2859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Pairing</a:t>
            </a:r>
            <a:r>
              <a:rPr lang="en-US" baseline="0" dirty="0" smtClean="0"/>
              <a:t> two vaccines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EC1EA-07A0-4FA0-85C5-97754687AA7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72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Once you have what you need.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EC1EA-07A0-4FA0-85C5-97754687AA7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021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So you have selected your team, now what?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EC1EA-07A0-4FA0-85C5-97754687AA7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340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We are all care givers, we work in healthcare because we want everyone to be healthier.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EC1EA-07A0-4FA0-85C5-97754687AA71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573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standing orders (that CMS is now frowning 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EC1EA-07A0-4FA0-85C5-97754687AA71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809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By this I don’t mean specifically one that contains a hammer and a screwdriver,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EC1EA-07A0-4FA0-85C5-97754687AA71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6579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Quality benchmarks for specialty practices like Endocrinology and infectious disease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EC1EA-07A0-4FA0-85C5-97754687AA71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202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6060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747839" y="6025339"/>
            <a:ext cx="7396162" cy="870762"/>
          </a:xfrm>
          <a:prstGeom prst="rect">
            <a:avLst/>
          </a:prstGeom>
          <a:solidFill>
            <a:srgbClr val="2EB135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6E2A8E"/>
              </a:solidFill>
            </a:endParaRPr>
          </a:p>
        </p:txBody>
      </p:sp>
      <p:sp>
        <p:nvSpPr>
          <p:cNvPr id="18" name="Rectangle 16"/>
          <p:cNvSpPr>
            <a:spLocks noChangeArrowheads="1"/>
          </p:cNvSpPr>
          <p:nvPr userDrawn="1"/>
        </p:nvSpPr>
        <p:spPr bwMode="auto">
          <a:xfrm>
            <a:off x="8482013" y="6408738"/>
            <a:ext cx="3667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fld id="{823A2F2B-3917-4B73-A767-975CB851FCCB}" type="slidenum">
              <a:rPr lang="en-US" altLang="en-US" sz="1200" b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pPr/>
              <a:t>‹#›</a:t>
            </a:fld>
            <a:endParaRPr lang="en-US" altLang="en-US" sz="120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 bwMode="white">
          <a:xfrm>
            <a:off x="0" y="17463"/>
            <a:ext cx="9144000" cy="24447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09550"/>
          </a:xfrm>
          <a:prstGeom prst="rect">
            <a:avLst/>
          </a:prstGeom>
          <a:solidFill>
            <a:srgbClr val="B5B7B4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0" y="234950"/>
            <a:ext cx="9144000" cy="0"/>
          </a:xfrm>
          <a:prstGeom prst="line">
            <a:avLst/>
          </a:prstGeom>
          <a:ln w="57150" cmpd="sng">
            <a:solidFill>
              <a:srgbClr val="FFC61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57687" y="1233973"/>
            <a:ext cx="6828800" cy="1828800"/>
          </a:xfrm>
        </p:spPr>
        <p:txBody>
          <a:bodyPr anchor="b"/>
          <a:lstStyle>
            <a:lvl1pPr>
              <a:defRPr b="1" i="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6025339"/>
            <a:ext cx="1747838" cy="8707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0" y="6025339"/>
            <a:ext cx="9144000" cy="0"/>
          </a:xfrm>
          <a:prstGeom prst="line">
            <a:avLst/>
          </a:prstGeom>
          <a:ln w="57150" cmpd="sng">
            <a:solidFill>
              <a:srgbClr val="FFC61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1747838" y="6025338"/>
            <a:ext cx="1" cy="870763"/>
          </a:xfrm>
          <a:prstGeom prst="line">
            <a:avLst/>
          </a:prstGeom>
          <a:ln w="57150" cmpd="sng">
            <a:solidFill>
              <a:srgbClr val="FFC61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Subtitle 2"/>
          <p:cNvSpPr>
            <a:spLocks noGrp="1"/>
          </p:cNvSpPr>
          <p:nvPr>
            <p:ph type="subTitle" idx="1"/>
          </p:nvPr>
        </p:nvSpPr>
        <p:spPr>
          <a:xfrm>
            <a:off x="1866668" y="6145269"/>
            <a:ext cx="5831114" cy="59279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 dirty="0" smtClean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19" y="6282332"/>
            <a:ext cx="1461680" cy="34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9890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rgbClr val="007C6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"/>
          </p:nvPr>
        </p:nvSpPr>
        <p:spPr>
          <a:xfrm>
            <a:off x="606153" y="1589567"/>
            <a:ext cx="8159002" cy="41756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08000" cy="234950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C386E42-F1FD-4ACB-BAFE-2EA01340BF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176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9CAAE-F962-4BBF-AA73-E5698E57AD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316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1756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1533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6C4FE13-D3A9-420C-B6A9-D1AE299F47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702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3379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3044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rgbClr val="BFBAAF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rgbClr val="BFBAAF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64A139B-9C2F-4C58-B4C2-2D1A7A325A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96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3990278"/>
          </a:xfrm>
          <a:solidFill>
            <a:srgbClr val="BFBA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none"/>
        </p:style>
        <p:txBody>
          <a:bodyPr lIns="137160" tIns="182880" rIns="137160" bIns="91440">
            <a:normAutofit/>
          </a:bodyPr>
          <a:lstStyle>
            <a:lvl1pPr marL="0" indent="0">
              <a:spcAft>
                <a:spcPts val="1000"/>
              </a:spcAft>
              <a:buNone/>
              <a:defRPr sz="1600">
                <a:ln>
                  <a:noFill/>
                </a:ln>
                <a:solidFill>
                  <a:srgbClr val="000000"/>
                </a:solidFill>
                <a:latin typeface="Trebuchet MS"/>
                <a:cs typeface="Trebuchet MS"/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39902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B0280DC-E516-4875-86CC-8997A57A8F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5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249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em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196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187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         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rgbClr val="1EB53A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ED2D2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rgbClr val="B5B7B4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6F2A8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fld id="{366D08E5-931D-4AD4-ABA2-CD30C3AAA8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747838" y="6025339"/>
            <a:ext cx="7396163" cy="832661"/>
          </a:xfrm>
          <a:prstGeom prst="rect">
            <a:avLst/>
          </a:prstGeom>
          <a:solidFill>
            <a:srgbClr val="2EB135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6E2A8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6025338"/>
            <a:ext cx="9144000" cy="1"/>
          </a:xfrm>
          <a:prstGeom prst="line">
            <a:avLst/>
          </a:prstGeom>
          <a:ln w="57150" cmpd="sng">
            <a:solidFill>
              <a:srgbClr val="FFC61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747838" y="6025338"/>
            <a:ext cx="0" cy="832662"/>
          </a:xfrm>
          <a:prstGeom prst="line">
            <a:avLst/>
          </a:prstGeom>
          <a:ln w="57150" cmpd="sng">
            <a:solidFill>
              <a:srgbClr val="FFC61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561975" y="1281113"/>
            <a:ext cx="0" cy="227012"/>
          </a:xfrm>
          <a:prstGeom prst="line">
            <a:avLst/>
          </a:prstGeom>
          <a:ln w="57150" cmpd="sng">
            <a:solidFill>
              <a:srgbClr val="FFC82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1" name="Rectangle 16"/>
          <p:cNvSpPr>
            <a:spLocks noChangeArrowheads="1"/>
          </p:cNvSpPr>
          <p:nvPr/>
        </p:nvSpPr>
        <p:spPr bwMode="auto">
          <a:xfrm>
            <a:off x="8482013" y="6408738"/>
            <a:ext cx="3667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fld id="{823A2F2B-3917-4B73-A767-975CB851FCCB}" type="slidenum">
              <a:rPr lang="en-US" altLang="en-US" sz="1200" b="1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pPr/>
              <a:t>‹#›</a:t>
            </a:fld>
            <a:endParaRPr lang="en-US" altLang="en-US" sz="1200" dirty="0">
              <a:solidFill>
                <a:schemeClr val="bg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19" y="6282332"/>
            <a:ext cx="1461680" cy="34714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10"/>
          <a:srcRect t="5278"/>
          <a:stretch/>
        </p:blipFill>
        <p:spPr>
          <a:xfrm>
            <a:off x="8071649" y="127276"/>
            <a:ext cx="968217" cy="10268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6" r:id="rId3"/>
    <p:sldLayoutId id="2147483679" r:id="rId4"/>
    <p:sldLayoutId id="2147483680" r:id="rId5"/>
    <p:sldLayoutId id="2147483681" r:id="rId6"/>
    <p:sldLayoutId id="2147483682" r:id="rId7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007E66"/>
          </a:solidFill>
          <a:latin typeface="Calibri"/>
          <a:ea typeface="Calibri" pitchFamily="34" charset="0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7E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7E66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7E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7E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7E66"/>
          </a:solidFill>
          <a:latin typeface="Calibri" pitchFamily="34" charset="0"/>
          <a:ea typeface="Calibri" pitchFamily="34" charset="0"/>
          <a:cs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7E66"/>
          </a:solidFill>
          <a:latin typeface="Calibri" pitchFamily="34" charset="0"/>
          <a:ea typeface="Calibri" pitchFamily="34" charset="0"/>
          <a:cs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7E66"/>
          </a:solidFill>
          <a:latin typeface="Calibri" pitchFamily="34" charset="0"/>
          <a:ea typeface="Calibri" pitchFamily="34" charset="0"/>
          <a:cs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7E66"/>
          </a:solidFill>
          <a:latin typeface="Calibri" pitchFamily="34" charset="0"/>
          <a:ea typeface="Calibri" pitchFamily="34" charset="0"/>
          <a:cs typeface="Calibri" pitchFamily="34" charset="0"/>
        </a:defRPr>
      </a:lvl9pPr>
    </p:titleStyle>
    <p:bodyStyle>
      <a:lvl1pPr marL="457200" indent="-457200" algn="l" rtl="0" eaLnBrk="1" fontAlgn="base" hangingPunct="1">
        <a:spcBef>
          <a:spcPts val="700"/>
        </a:spcBef>
        <a:spcAft>
          <a:spcPct val="0"/>
        </a:spcAft>
        <a:buClr>
          <a:srgbClr val="1EB53A"/>
        </a:buClr>
        <a:buSzPct val="115000"/>
        <a:buFont typeface="Wingdings" pitchFamily="2" charset="2"/>
        <a:buChar char="§"/>
        <a:defRPr sz="2900" kern="1200">
          <a:solidFill>
            <a:schemeClr val="tx1"/>
          </a:solidFill>
          <a:latin typeface="Calibri"/>
          <a:ea typeface="Calibri" pitchFamily="34" charset="0"/>
          <a:cs typeface="Calibri"/>
        </a:defRPr>
      </a:lvl1pPr>
      <a:lvl2pPr marL="822325" indent="-457200" algn="l" rtl="0" eaLnBrk="1" fontAlgn="base" hangingPunct="1">
        <a:spcBef>
          <a:spcPts val="550"/>
        </a:spcBef>
        <a:spcAft>
          <a:spcPct val="0"/>
        </a:spcAft>
        <a:buClr>
          <a:srgbClr val="1EB53A"/>
        </a:buClr>
        <a:buSzPct val="115000"/>
        <a:buFont typeface="Arial" charset="0"/>
        <a:buChar char="•"/>
        <a:defRPr sz="2600" kern="1200">
          <a:solidFill>
            <a:schemeClr val="tx1"/>
          </a:solidFill>
          <a:latin typeface="Calibri"/>
          <a:ea typeface="Calibri" pitchFamily="34" charset="0"/>
          <a:cs typeface="Calibri"/>
        </a:defRPr>
      </a:lvl2pPr>
      <a:lvl3pPr marL="1028700" indent="-342900" algn="l" rtl="0" eaLnBrk="1" fontAlgn="base" hangingPunct="1">
        <a:spcBef>
          <a:spcPts val="500"/>
        </a:spcBef>
        <a:spcAft>
          <a:spcPct val="0"/>
        </a:spcAft>
        <a:buClr>
          <a:srgbClr val="1EB53A"/>
        </a:buClr>
        <a:buSzPct val="75000"/>
        <a:buFont typeface="Arial" charset="0"/>
        <a:buChar char="•"/>
        <a:defRPr sz="2300" kern="1200">
          <a:solidFill>
            <a:schemeClr val="tx1"/>
          </a:solidFill>
          <a:latin typeface="Calibri"/>
          <a:ea typeface="Calibri" pitchFamily="34" charset="0"/>
          <a:cs typeface="Calibri"/>
        </a:defRPr>
      </a:lvl3pPr>
      <a:lvl4pPr marL="1485900" indent="-342900" algn="l" rtl="0" eaLnBrk="1" fontAlgn="base" hangingPunct="1">
        <a:spcBef>
          <a:spcPts val="400"/>
        </a:spcBef>
        <a:spcAft>
          <a:spcPct val="0"/>
        </a:spcAft>
        <a:buClr>
          <a:srgbClr val="1EB53A"/>
        </a:buClr>
        <a:buSzPct val="75000"/>
        <a:buFont typeface="Arial" charset="0"/>
        <a:buChar char="•"/>
        <a:defRPr sz="2000" kern="1200">
          <a:solidFill>
            <a:schemeClr val="tx1"/>
          </a:solidFill>
          <a:latin typeface="Calibri"/>
          <a:ea typeface="Calibri" pitchFamily="34" charset="0"/>
          <a:cs typeface="Calibri"/>
        </a:defRPr>
      </a:lvl4pPr>
      <a:lvl5pPr marL="1943100" indent="-342900" algn="l" rtl="0" eaLnBrk="1" fontAlgn="base" hangingPunct="1">
        <a:spcBef>
          <a:spcPts val="400"/>
        </a:spcBef>
        <a:spcAft>
          <a:spcPct val="0"/>
        </a:spcAft>
        <a:buClr>
          <a:srgbClr val="1EB53A"/>
        </a:buClr>
        <a:buSzPct val="75000"/>
        <a:buFont typeface="Arial" charset="0"/>
        <a:buChar char="•"/>
        <a:defRPr sz="2000" kern="1200">
          <a:solidFill>
            <a:schemeClr val="tx1"/>
          </a:solidFill>
          <a:latin typeface="Calibri"/>
          <a:ea typeface="Calibri" pitchFamily="34" charset="0"/>
          <a:cs typeface="Calibri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vaccines/hcp/vis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kathryn_eiler@hot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5767" y="1589567"/>
            <a:ext cx="8725854" cy="4175613"/>
          </a:xfrm>
        </p:spPr>
        <p:txBody>
          <a:bodyPr/>
          <a:lstStyle/>
          <a:p>
            <a:r>
              <a:rPr lang="en-US" sz="2550" b="1" dirty="0" smtClean="0"/>
              <a:t>Thank you for joining the American College of Physicians’ Quality Connect Adult Immunization Learning </a:t>
            </a:r>
            <a:r>
              <a:rPr lang="en-US" sz="2550" b="1" dirty="0"/>
              <a:t>Series </a:t>
            </a:r>
            <a:r>
              <a:rPr lang="en-US" sz="2550" b="1" dirty="0" smtClean="0"/>
              <a:t>Webinar!</a:t>
            </a:r>
          </a:p>
          <a:p>
            <a:r>
              <a:rPr lang="en-US" sz="2550" dirty="0" smtClean="0"/>
              <a:t>We will start in a </a:t>
            </a:r>
            <a:r>
              <a:rPr lang="en-US" sz="2550" smtClean="0"/>
              <a:t>few </a:t>
            </a:r>
            <a:r>
              <a:rPr lang="en-US" sz="2550" smtClean="0"/>
              <a:t>minutes.</a:t>
            </a:r>
            <a:endParaRPr lang="en-US" sz="2550" dirty="0" smtClean="0"/>
          </a:p>
          <a:p>
            <a:r>
              <a:rPr lang="en-US" sz="2550" dirty="0" smtClean="0"/>
              <a:t>Today’s webinar is focused on the PDSA cycle.</a:t>
            </a:r>
          </a:p>
          <a:p>
            <a:r>
              <a:rPr lang="en-US" sz="2550" dirty="0"/>
              <a:t>P</a:t>
            </a:r>
            <a:r>
              <a:rPr lang="en-US" sz="2550" dirty="0" smtClean="0"/>
              <a:t>lease keep your phone on </a:t>
            </a:r>
            <a:r>
              <a:rPr lang="en-US" sz="2550" u="sng" dirty="0" smtClean="0"/>
              <a:t>mute</a:t>
            </a:r>
            <a:r>
              <a:rPr lang="en-US" sz="2550" dirty="0" smtClean="0"/>
              <a:t>, when not asking questions, we </a:t>
            </a:r>
            <a:r>
              <a:rPr lang="en-US" sz="2550" dirty="0"/>
              <a:t>are recording this </a:t>
            </a:r>
            <a:r>
              <a:rPr lang="en-US" sz="2550" dirty="0" smtClean="0"/>
              <a:t>webinar</a:t>
            </a:r>
            <a:r>
              <a:rPr lang="en-US" sz="2550" dirty="0"/>
              <a:t>.</a:t>
            </a:r>
            <a:endParaRPr lang="en-US" sz="2550" dirty="0" smtClean="0"/>
          </a:p>
          <a:p>
            <a:r>
              <a:rPr lang="en-US" sz="2550" dirty="0" smtClean="0"/>
              <a:t>Feel free to ask questions in the </a:t>
            </a:r>
            <a:r>
              <a:rPr lang="en-US" sz="2550" u="sng" dirty="0" smtClean="0"/>
              <a:t>chat feature </a:t>
            </a:r>
            <a:r>
              <a:rPr lang="en-US" sz="2550" dirty="0" smtClean="0"/>
              <a:t>of WebEx.</a:t>
            </a:r>
          </a:p>
          <a:p>
            <a:r>
              <a:rPr lang="en-US" sz="2550" dirty="0" smtClean="0"/>
              <a:t>ACP will share the slides and recorded webinar on MedConcert. </a:t>
            </a:r>
          </a:p>
        </p:txBody>
      </p:sp>
    </p:spTree>
    <p:extLst>
      <p:ext uri="{BB962C8B-B14F-4D97-AF65-F5344CB8AC3E}">
        <p14:creationId xmlns:p14="http://schemas.microsoft.com/office/powerpoint/2010/main" val="2268411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PDSA – Act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80515" y="1606659"/>
            <a:ext cx="8159002" cy="4175613"/>
          </a:xfrm>
        </p:spPr>
        <p:txBody>
          <a:bodyPr/>
          <a:lstStyle/>
          <a:p>
            <a:r>
              <a:rPr lang="en-US" sz="2800" dirty="0" smtClean="0"/>
              <a:t>Team </a:t>
            </a:r>
            <a:r>
              <a:rPr lang="en-US" sz="2800" dirty="0"/>
              <a:t>will meet again </a:t>
            </a:r>
            <a:r>
              <a:rPr lang="en-US" sz="2800" dirty="0" smtClean="0"/>
              <a:t>to </a:t>
            </a:r>
            <a:r>
              <a:rPr lang="en-US" sz="2800" dirty="0"/>
              <a:t>review the outcome/success of the </a:t>
            </a:r>
            <a:r>
              <a:rPr lang="en-US" sz="2800" dirty="0" smtClean="0"/>
              <a:t>day, </a:t>
            </a:r>
            <a:r>
              <a:rPr lang="en-US" sz="2800" dirty="0"/>
              <a:t>mark </a:t>
            </a:r>
            <a:r>
              <a:rPr lang="en-US" sz="2800" dirty="0" smtClean="0"/>
              <a:t>date and outcome </a:t>
            </a:r>
            <a:r>
              <a:rPr lang="en-US" sz="2800" dirty="0"/>
              <a:t>on a timeline. </a:t>
            </a:r>
            <a:endParaRPr lang="en-US" sz="2800" dirty="0" smtClean="0"/>
          </a:p>
          <a:p>
            <a:r>
              <a:rPr lang="en-US" sz="2800" dirty="0" smtClean="0"/>
              <a:t>New </a:t>
            </a:r>
            <a:r>
              <a:rPr lang="en-US" sz="2800" dirty="0"/>
              <a:t>plan will be made to increase the success next week. </a:t>
            </a:r>
            <a:endParaRPr lang="en-US" sz="2800" dirty="0" smtClean="0"/>
          </a:p>
          <a:p>
            <a:pPr lvl="1"/>
            <a:r>
              <a:rPr lang="en-US" sz="2500" dirty="0" smtClean="0"/>
              <a:t>Ask </a:t>
            </a:r>
            <a:r>
              <a:rPr lang="en-US" sz="2500" dirty="0"/>
              <a:t>your patients as they check </a:t>
            </a:r>
            <a:r>
              <a:rPr lang="en-US" sz="2500" dirty="0" smtClean="0"/>
              <a:t>out, if they received their vaccine(s), </a:t>
            </a:r>
            <a:r>
              <a:rPr lang="en-US" sz="2500" dirty="0"/>
              <a:t>if not, </a:t>
            </a:r>
            <a:r>
              <a:rPr lang="en-US" sz="2500" dirty="0" smtClean="0"/>
              <a:t>ask why? </a:t>
            </a:r>
          </a:p>
          <a:p>
            <a:r>
              <a:rPr lang="en-US" sz="2800" dirty="0" smtClean="0"/>
              <a:t>Identify </a:t>
            </a:r>
            <a:r>
              <a:rPr lang="en-US" sz="2800" dirty="0"/>
              <a:t>barriers to your success along the way to help improve the process.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23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Team Based Care Starts Here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509" y="1606659"/>
            <a:ext cx="8204567" cy="4175613"/>
          </a:xfrm>
        </p:spPr>
        <p:txBody>
          <a:bodyPr/>
          <a:lstStyle/>
          <a:p>
            <a:r>
              <a:rPr lang="en-US" sz="2300" dirty="0" smtClean="0"/>
              <a:t>Look at the process of determining what vaccines your patients need most</a:t>
            </a:r>
            <a:r>
              <a:rPr lang="en-US" sz="2300" dirty="0"/>
              <a:t> </a:t>
            </a:r>
            <a:r>
              <a:rPr lang="en-US" sz="2300" dirty="0" smtClean="0"/>
              <a:t>– for example, seasonal influenza and Pneumovax.</a:t>
            </a:r>
          </a:p>
          <a:p>
            <a:r>
              <a:rPr lang="en-US" sz="2300" dirty="0" smtClean="0"/>
              <a:t>Your team will look at the schedule and identify a specific day to begin the process. 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Select a day in your schedule you want to start. 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Identify patients in that schedule that need these vaccines. 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Each member of the team will begin to communicate with the patients you have identified on that day. </a:t>
            </a:r>
          </a:p>
          <a:p>
            <a:pPr lvl="3">
              <a:buFont typeface="Arial" pitchFamily="34" charset="0"/>
              <a:buChar char="•"/>
            </a:pPr>
            <a:r>
              <a:rPr lang="en-US" dirty="0" smtClean="0"/>
              <a:t>You need to vaccinate the patient while they in the office or help to make a plan to for the patient at another time. 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Keep your process simple.   </a:t>
            </a:r>
          </a:p>
        </p:txBody>
      </p:sp>
    </p:spTree>
    <p:extLst>
      <p:ext uri="{BB962C8B-B14F-4D97-AF65-F5344CB8AC3E}">
        <p14:creationId xmlns:p14="http://schemas.microsoft.com/office/powerpoint/2010/main" val="93779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Team Based Care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405" y="1487015"/>
            <a:ext cx="8529309" cy="4175613"/>
          </a:xfrm>
        </p:spPr>
        <p:txBody>
          <a:bodyPr/>
          <a:lstStyle/>
          <a:p>
            <a:r>
              <a:rPr lang="en-US" sz="2200" dirty="0"/>
              <a:t>The responsibility to inform, educate, and vaccinate is equally shared by every member of the team.</a:t>
            </a:r>
          </a:p>
          <a:p>
            <a:r>
              <a:rPr lang="en-US" sz="2200" dirty="0"/>
              <a:t>This process will </a:t>
            </a:r>
            <a:r>
              <a:rPr lang="en-US" sz="2200" dirty="0" smtClean="0"/>
              <a:t>insure </a:t>
            </a:r>
            <a:r>
              <a:rPr lang="en-US" sz="2200" dirty="0"/>
              <a:t>that no one person is overburdened and falling short of reaching the goals set by the team.</a:t>
            </a:r>
          </a:p>
          <a:p>
            <a:r>
              <a:rPr lang="en-US" sz="2200" dirty="0"/>
              <a:t>When the patient is included in the team’s process, </a:t>
            </a:r>
            <a:r>
              <a:rPr lang="en-US" sz="2200" dirty="0" smtClean="0"/>
              <a:t>it </a:t>
            </a:r>
            <a:r>
              <a:rPr lang="en-US" sz="2200" dirty="0"/>
              <a:t>is easier for the team to identify barriers to success and set new goals for improvement. </a:t>
            </a:r>
          </a:p>
          <a:p>
            <a:r>
              <a:rPr lang="en-US" sz="2200" dirty="0"/>
              <a:t>Each time you reach your goal, celebrate your success! </a:t>
            </a:r>
            <a:endParaRPr lang="en-US" sz="2200" dirty="0" smtClean="0"/>
          </a:p>
          <a:p>
            <a:pPr lvl="1"/>
            <a:r>
              <a:rPr lang="en-US" sz="2000" dirty="0" smtClean="0"/>
              <a:t>Post </a:t>
            </a:r>
            <a:r>
              <a:rPr lang="en-US" sz="2000" dirty="0"/>
              <a:t>your timeline where everyone can see it! Be proud of what you are doing! </a:t>
            </a:r>
          </a:p>
          <a:p>
            <a:r>
              <a:rPr lang="en-US" sz="2200" dirty="0"/>
              <a:t>Remember to start small, keep it simple, one patient at a </a:t>
            </a:r>
            <a:r>
              <a:rPr lang="en-US" sz="2200" dirty="0" smtClean="0"/>
              <a:t>time, </a:t>
            </a:r>
            <a:r>
              <a:rPr lang="en-US" sz="2200" dirty="0"/>
              <a:t>is the key to your success.</a:t>
            </a:r>
          </a:p>
        </p:txBody>
      </p:sp>
    </p:spTree>
    <p:extLst>
      <p:ext uri="{BB962C8B-B14F-4D97-AF65-F5344CB8AC3E}">
        <p14:creationId xmlns:p14="http://schemas.microsoft.com/office/powerpoint/2010/main" val="244634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238" y="228600"/>
            <a:ext cx="8153400" cy="990600"/>
          </a:xfrm>
        </p:spPr>
        <p:txBody>
          <a:bodyPr/>
          <a:lstStyle/>
          <a:p>
            <a:r>
              <a:rPr lang="en-US" dirty="0" smtClean="0"/>
              <a:t>Why Track </a:t>
            </a:r>
            <a:r>
              <a:rPr lang="en-US" dirty="0"/>
              <a:t>Y</a:t>
            </a:r>
            <a:r>
              <a:rPr lang="en-US" dirty="0" smtClean="0"/>
              <a:t>our Weekly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Your journey to improve your vaccination rates and reach your goal can </a:t>
            </a:r>
            <a:r>
              <a:rPr lang="en-US" sz="2600" u="sng" dirty="0" smtClean="0"/>
              <a:t>only</a:t>
            </a:r>
            <a:r>
              <a:rPr lang="en-US" sz="2600" dirty="0" smtClean="0"/>
              <a:t> work if you:</a:t>
            </a:r>
          </a:p>
          <a:p>
            <a:pPr lvl="1">
              <a:buFont typeface="Arial" pitchFamily="34" charset="0"/>
              <a:buChar char="•"/>
            </a:pPr>
            <a:r>
              <a:rPr lang="en-US" sz="2300" dirty="0" smtClean="0"/>
              <a:t>Stick with your plan.</a:t>
            </a:r>
          </a:p>
          <a:p>
            <a:pPr lvl="1">
              <a:buFont typeface="Arial" pitchFamily="34" charset="0"/>
              <a:buChar char="•"/>
            </a:pPr>
            <a:r>
              <a:rPr lang="en-US" sz="2300" dirty="0" smtClean="0"/>
              <a:t>Track your progress.</a:t>
            </a:r>
          </a:p>
          <a:p>
            <a:pPr lvl="1">
              <a:buFont typeface="Arial" pitchFamily="34" charset="0"/>
              <a:buChar char="•"/>
            </a:pPr>
            <a:r>
              <a:rPr lang="en-US" sz="2300" dirty="0" smtClean="0"/>
              <a:t>Make adjustments along the way to help improve the process.</a:t>
            </a:r>
          </a:p>
          <a:p>
            <a:pPr lvl="1">
              <a:buFont typeface="Arial" pitchFamily="34" charset="0"/>
              <a:buChar char="•"/>
            </a:pPr>
            <a:r>
              <a:rPr lang="en-US" sz="2300" dirty="0" smtClean="0"/>
              <a:t>Post your results.</a:t>
            </a:r>
          </a:p>
          <a:p>
            <a:pPr lvl="1">
              <a:buFont typeface="Arial" pitchFamily="34" charset="0"/>
              <a:buChar char="•"/>
            </a:pPr>
            <a:r>
              <a:rPr lang="en-US" sz="2300" dirty="0" smtClean="0"/>
              <a:t>Celebrate your team’s success.  </a:t>
            </a:r>
          </a:p>
          <a:p>
            <a:pPr lvl="1">
              <a:buFont typeface="Arial" pitchFamily="34" charset="0"/>
              <a:buChar char="•"/>
            </a:pPr>
            <a:r>
              <a:rPr lang="en-US" sz="2300" dirty="0" smtClean="0"/>
              <a:t>It will become a part of how you deliver vaccine care to every patient in your practice. 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198085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Keep Focused on Long Term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300" dirty="0" smtClean="0"/>
              <a:t>Team based care and the process of redesigning how you deliver care to your patients, will help you and your team feel better about what you do everyday. </a:t>
            </a:r>
          </a:p>
          <a:p>
            <a:r>
              <a:rPr lang="en-US" sz="2300" dirty="0" smtClean="0"/>
              <a:t>As you see success, there is MAGIC that happens! You will begin to use this same process to implement, improve, and change how you deliver care to your patients everyday! </a:t>
            </a:r>
          </a:p>
          <a:p>
            <a:r>
              <a:rPr lang="en-US" sz="2300" dirty="0" smtClean="0"/>
              <a:t>Patient’s are happier and healthier! </a:t>
            </a:r>
          </a:p>
          <a:p>
            <a:r>
              <a:rPr lang="en-US" sz="2300" dirty="0" smtClean="0"/>
              <a:t>Your team is happier and no one person is overburdened in the process! </a:t>
            </a:r>
          </a:p>
          <a:p>
            <a:r>
              <a:rPr lang="en-US" sz="2300" dirty="0" smtClean="0"/>
              <a:t>Your quality measures will begin to reach for the stars! 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165854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Vaccines in Your </a:t>
            </a:r>
            <a:r>
              <a:rPr lang="en-US" dirty="0"/>
              <a:t>P</a:t>
            </a:r>
            <a:r>
              <a:rPr lang="en-US" dirty="0" smtClean="0"/>
              <a:t>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sz="2600" dirty="0" smtClean="0"/>
              <a:t> </a:t>
            </a:r>
            <a:r>
              <a:rPr lang="en-US" sz="2700" dirty="0" smtClean="0"/>
              <a:t>Think about the important considerations in your journey for raising the adult immunization rates. </a:t>
            </a:r>
          </a:p>
          <a:p>
            <a:pPr marL="365125" lvl="1" indent="0"/>
            <a:r>
              <a:rPr lang="en-US" sz="2400" dirty="0" smtClean="0"/>
              <a:t> Who manages the ordering of vaccines? </a:t>
            </a:r>
          </a:p>
          <a:p>
            <a:pPr marL="365125" lvl="1" indent="0"/>
            <a:r>
              <a:rPr lang="en-US" sz="2400" dirty="0" smtClean="0"/>
              <a:t> How do they determine what is needed and when to order? </a:t>
            </a:r>
          </a:p>
          <a:p>
            <a:pPr marL="365125" lvl="1" indent="0"/>
            <a:r>
              <a:rPr lang="en-US" sz="2400" dirty="0" smtClean="0"/>
              <a:t> What can your practice afford? – some vaccines are very expensive.</a:t>
            </a:r>
          </a:p>
          <a:p>
            <a:pPr marL="365125" lvl="1" indent="0"/>
            <a:r>
              <a:rPr lang="en-US" sz="2400" dirty="0" smtClean="0"/>
              <a:t> How does your practice partner with the local pharmacies? Health departments? The emergency rooms? </a:t>
            </a:r>
            <a:r>
              <a:rPr lang="en-US" sz="2400" dirty="0"/>
              <a:t>U</a:t>
            </a:r>
            <a:r>
              <a:rPr lang="en-US" sz="2400" dirty="0" smtClean="0"/>
              <a:t>rgent </a:t>
            </a:r>
            <a:r>
              <a:rPr lang="en-US" sz="2400" dirty="0"/>
              <a:t>c</a:t>
            </a:r>
            <a:r>
              <a:rPr lang="en-US" sz="2400" dirty="0" smtClean="0"/>
              <a:t>are </a:t>
            </a:r>
            <a:r>
              <a:rPr lang="en-US" sz="2400" dirty="0"/>
              <a:t>c</a:t>
            </a:r>
            <a:r>
              <a:rPr lang="en-US" sz="2400" dirty="0" smtClean="0"/>
              <a:t>enters? </a:t>
            </a:r>
          </a:p>
          <a:p>
            <a:pPr marL="0" indent="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845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Vaccine Care and 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326" y="1563929"/>
            <a:ext cx="8401121" cy="4175613"/>
          </a:xfrm>
        </p:spPr>
        <p:txBody>
          <a:bodyPr/>
          <a:lstStyle/>
          <a:p>
            <a:r>
              <a:rPr lang="en-US" sz="2200" dirty="0" smtClean="0">
                <a:latin typeface="Calibri" pitchFamily="34" charset="0"/>
              </a:rPr>
              <a:t>In your quest to improve vaccine rates, you will want to make sure you are doing things correctly, and protecting your investment along the way.</a:t>
            </a:r>
          </a:p>
          <a:p>
            <a:r>
              <a:rPr lang="en-US" sz="2200" dirty="0" smtClean="0">
                <a:latin typeface="Calibri" pitchFamily="34" charset="0"/>
              </a:rPr>
              <a:t>Every vaccine comes with a package insert, that explains the storage requirements to keep the vaccine viable. </a:t>
            </a:r>
          </a:p>
          <a:p>
            <a:pPr lvl="1"/>
            <a:r>
              <a:rPr lang="en-US" sz="2200" dirty="0" smtClean="0">
                <a:latin typeface="Calibri" pitchFamily="34" charset="0"/>
              </a:rPr>
              <a:t>Make sure your staff knows what is the recommended temperature range is for each vaccine – </a:t>
            </a:r>
            <a:r>
              <a:rPr lang="en-US" sz="2200" dirty="0">
                <a:latin typeface="Calibri" pitchFamily="34" charset="0"/>
              </a:rPr>
              <a:t>n</a:t>
            </a:r>
            <a:r>
              <a:rPr lang="en-US" sz="2200" dirty="0" smtClean="0">
                <a:latin typeface="Calibri" pitchFamily="34" charset="0"/>
              </a:rPr>
              <a:t>ot all vaccines have the same temperature range.</a:t>
            </a:r>
          </a:p>
          <a:p>
            <a:r>
              <a:rPr lang="en-US" sz="2200" dirty="0" smtClean="0">
                <a:latin typeface="Calibri" pitchFamily="34" charset="0"/>
              </a:rPr>
              <a:t>Install thermometers in your vaccine refrigerators – some </a:t>
            </a:r>
            <a:r>
              <a:rPr lang="en-US" sz="2200" dirty="0">
                <a:latin typeface="Calibri" pitchFamily="34" charset="0"/>
              </a:rPr>
              <a:t>vaccines required </a:t>
            </a:r>
            <a:r>
              <a:rPr lang="en-US" sz="2200" dirty="0" smtClean="0">
                <a:latin typeface="Calibri" pitchFamily="34" charset="0"/>
              </a:rPr>
              <a:t>temperatures to be recorded twice daily.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2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41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Vaccine Care and </a:t>
            </a:r>
            <a:r>
              <a:rPr lang="en-US" dirty="0" smtClean="0"/>
              <a:t>Delivery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200" dirty="0">
                <a:latin typeface="Calibri" pitchFamily="34" charset="0"/>
              </a:rPr>
              <a:t>Be sure your staff provides the Vaccine Information Statements (VIS) to every patient. </a:t>
            </a:r>
          </a:p>
          <a:p>
            <a:pPr lvl="1"/>
            <a:r>
              <a:rPr lang="en-US" sz="2200" dirty="0">
                <a:latin typeface="Calibri" pitchFamily="34" charset="0"/>
              </a:rPr>
              <a:t>The medical record should document that the patient received the VIS and consented to the administration of the </a:t>
            </a:r>
            <a:r>
              <a:rPr lang="en-US" sz="2200" dirty="0" smtClean="0">
                <a:latin typeface="Calibri" pitchFamily="34" charset="0"/>
              </a:rPr>
              <a:t>vaccine.</a:t>
            </a:r>
          </a:p>
          <a:p>
            <a:pPr lvl="1"/>
            <a:r>
              <a:rPr lang="en-US" sz="2200" dirty="0" smtClean="0">
                <a:latin typeface="Calibri" pitchFamily="34" charset="0"/>
              </a:rPr>
              <a:t>It is law to provide the VIS. </a:t>
            </a:r>
            <a:endParaRPr lang="en-US" sz="2200" dirty="0">
              <a:latin typeface="Calibri" pitchFamily="34" charset="0"/>
            </a:endParaRPr>
          </a:p>
          <a:p>
            <a:pPr lvl="1"/>
            <a:r>
              <a:rPr lang="en-US" sz="2200" dirty="0">
                <a:latin typeface="Calibri" pitchFamily="34" charset="0"/>
              </a:rPr>
              <a:t>If you need up-to-date VIS, go to </a:t>
            </a:r>
            <a:r>
              <a:rPr lang="en-US" sz="2200" dirty="0">
                <a:latin typeface="Calibri" pitchFamily="34" charset="0"/>
                <a:hlinkClick r:id="rId2"/>
              </a:rPr>
              <a:t>http://www.cdc.gov/vaccines/hcp/vis/</a:t>
            </a:r>
            <a:r>
              <a:rPr lang="en-US" sz="2200" dirty="0">
                <a:latin typeface="Calibri" pitchFamily="34" charset="0"/>
              </a:rPr>
              <a:t> and be sure to print the latest version.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38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 Protocols </a:t>
            </a:r>
            <a:r>
              <a:rPr lang="en-US" dirty="0"/>
              <a:t>C</a:t>
            </a:r>
            <a:r>
              <a:rPr lang="en-US" dirty="0" smtClean="0"/>
              <a:t>an Help the Process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417" y="1427193"/>
            <a:ext cx="8478026" cy="4175613"/>
          </a:xfrm>
        </p:spPr>
        <p:txBody>
          <a:bodyPr/>
          <a:lstStyle/>
          <a:p>
            <a:r>
              <a:rPr lang="en-US" sz="2200" dirty="0" smtClean="0"/>
              <a:t>In your daily practice of medicine, opportunities are lost simply because the staff are not aware of patient vaccine needs. </a:t>
            </a:r>
          </a:p>
          <a:p>
            <a:r>
              <a:rPr lang="en-US" sz="2200" dirty="0" smtClean="0"/>
              <a:t>Physicians should develop protocols for every vaccine. </a:t>
            </a:r>
          </a:p>
          <a:p>
            <a:pPr lvl="1"/>
            <a:r>
              <a:rPr lang="en-US" sz="1900" dirty="0" smtClean="0"/>
              <a:t>Simple instructions that educate the staff, by vaccine, when to pursue an opportunity to vaccinate with patients. </a:t>
            </a:r>
          </a:p>
          <a:p>
            <a:pPr lvl="1"/>
            <a:r>
              <a:rPr lang="en-US" sz="1900" dirty="0" smtClean="0"/>
              <a:t>Unlike standing orders, these protocols will help you determine when a vaccine is needed. </a:t>
            </a:r>
          </a:p>
          <a:p>
            <a:r>
              <a:rPr lang="en-US" sz="2200" dirty="0" smtClean="0"/>
              <a:t>Example: A patient presents to the front desk for his/her appointment and while checking in they are so happy to tell everyone they have a new grandchild they will be visiting or watching. This is a great opportunity to educate and vaccinate for TDAP, in an otherwise healthy patient that may not be on your radar for this vaccine! </a:t>
            </a:r>
          </a:p>
        </p:txBody>
      </p:sp>
    </p:spTree>
    <p:extLst>
      <p:ext uri="{BB962C8B-B14F-4D97-AF65-F5344CB8AC3E}">
        <p14:creationId xmlns:p14="http://schemas.microsoft.com/office/powerpoint/2010/main" val="360954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Vaccine Clinic 1, 2, 3’s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1" y="1623751"/>
            <a:ext cx="8264387" cy="4175613"/>
          </a:xfrm>
        </p:spPr>
        <p:txBody>
          <a:bodyPr/>
          <a:lstStyle/>
          <a:p>
            <a:r>
              <a:rPr lang="en-US" sz="2400" dirty="0" smtClean="0"/>
              <a:t>Many practices are overwhelmed at just the thought of vaccine clinics. Some immediately think </a:t>
            </a:r>
            <a:r>
              <a:rPr lang="en-US" sz="2400" b="1" dirty="0" smtClean="0"/>
              <a:t>mass chaos</a:t>
            </a:r>
            <a:r>
              <a:rPr lang="en-US" sz="2400" dirty="0" smtClean="0"/>
              <a:t>! </a:t>
            </a:r>
          </a:p>
          <a:p>
            <a:r>
              <a:rPr lang="en-US" sz="2400" dirty="0" smtClean="0"/>
              <a:t>Challenge yourself to think outside the box.</a:t>
            </a:r>
          </a:p>
          <a:p>
            <a:pPr lvl="1"/>
            <a:r>
              <a:rPr lang="en-US" sz="2100" dirty="0" smtClean="0"/>
              <a:t>What if you could offer vaccines when your practice isn’t a busy? </a:t>
            </a:r>
          </a:p>
          <a:p>
            <a:pPr lvl="1"/>
            <a:r>
              <a:rPr lang="en-US" sz="2100" dirty="0" smtClean="0"/>
              <a:t>What if you could schedule, advertise, and offer vaccines at an alternate location?  (Such as a the lobby of your building) </a:t>
            </a:r>
          </a:p>
          <a:p>
            <a:pPr lvl="1"/>
            <a:r>
              <a:rPr lang="en-US" sz="2100" dirty="0" smtClean="0"/>
              <a:t>Patients report they love the vaccine clinics because they don’t have to wait but come in get the shot, sign the form, and they are on their way. </a:t>
            </a:r>
          </a:p>
          <a:p>
            <a:r>
              <a:rPr lang="en-US" sz="2400" dirty="0" smtClean="0"/>
              <a:t>Start small – schedule only a few vaccinations at a time. </a:t>
            </a:r>
          </a:p>
          <a:p>
            <a:pPr lvl="1"/>
            <a:r>
              <a:rPr lang="en-US" sz="2100" dirty="0" smtClean="0"/>
              <a:t>Evaluate the process and then make a plan to expand</a:t>
            </a:r>
            <a:r>
              <a:rPr lang="en-US" sz="19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3625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Speaker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24560" y="1710853"/>
            <a:ext cx="6319443" cy="4175613"/>
          </a:xfrm>
        </p:spPr>
        <p:txBody>
          <a:bodyPr/>
          <a:lstStyle/>
          <a:p>
            <a:r>
              <a:rPr lang="en-US" b="1" u="sng" dirty="0" smtClean="0"/>
              <a:t>Kathryn Eiler, </a:t>
            </a:r>
            <a:r>
              <a:rPr lang="en-US" b="1" u="sng" dirty="0"/>
              <a:t>CMM, </a:t>
            </a:r>
            <a:r>
              <a:rPr lang="en-US" b="1" u="sng" dirty="0" smtClean="0"/>
              <a:t>HITCM-PP</a:t>
            </a:r>
          </a:p>
          <a:p>
            <a:r>
              <a:rPr lang="en-US" sz="1800" dirty="0" smtClean="0"/>
              <a:t>Kathryn is </a:t>
            </a:r>
            <a:r>
              <a:rPr lang="en-US" sz="1800" dirty="0"/>
              <a:t>a medical practice administrator </a:t>
            </a:r>
            <a:r>
              <a:rPr lang="en-US" sz="1800" dirty="0" smtClean="0"/>
              <a:t>with over 20+ years </a:t>
            </a:r>
            <a:r>
              <a:rPr lang="en-US" sz="1800" dirty="0"/>
              <a:t>of experience in medical practice management</a:t>
            </a:r>
            <a:r>
              <a:rPr lang="en-US" sz="1800" dirty="0" smtClean="0"/>
              <a:t>. She is a </a:t>
            </a:r>
            <a:r>
              <a:rPr lang="en-US" sz="1800" dirty="0"/>
              <a:t>Nationally Certified Medical Manager in both practice management and health information technology for physician </a:t>
            </a:r>
            <a:r>
              <a:rPr lang="en-US" sz="1800" dirty="0" smtClean="0"/>
              <a:t>practices. </a:t>
            </a:r>
            <a:endParaRPr lang="en-US" sz="1800" dirty="0"/>
          </a:p>
          <a:p>
            <a:r>
              <a:rPr lang="en-US" sz="1800" dirty="0" smtClean="0"/>
              <a:t>Kathryn </a:t>
            </a:r>
            <a:r>
              <a:rPr lang="en-US" sz="1800" dirty="0"/>
              <a:t>is a member of the Faculty of </a:t>
            </a:r>
            <a:r>
              <a:rPr lang="en-US" sz="1800" dirty="0" smtClean="0"/>
              <a:t>ACP’s, </a:t>
            </a:r>
            <a:r>
              <a:rPr lang="en-US" sz="1800" dirty="0"/>
              <a:t>Q</a:t>
            </a:r>
            <a:r>
              <a:rPr lang="en-US" sz="1800" dirty="0" smtClean="0"/>
              <a:t>uality </a:t>
            </a:r>
            <a:r>
              <a:rPr lang="en-US" sz="1800" dirty="0"/>
              <a:t>Improvement programs for Vaccines, </a:t>
            </a:r>
            <a:r>
              <a:rPr lang="en-US" sz="1800" dirty="0" smtClean="0"/>
              <a:t>Diabetes, </a:t>
            </a:r>
            <a:r>
              <a:rPr lang="en-US" sz="1800" dirty="0"/>
              <a:t>Cardiovascular Disease, Management and Education. Kathryn has been teaching practice administrators and physicians </a:t>
            </a:r>
            <a:r>
              <a:rPr lang="en-US" sz="1800" dirty="0" smtClean="0"/>
              <a:t>how </a:t>
            </a:r>
            <a:r>
              <a:rPr lang="en-US" sz="1800" dirty="0"/>
              <a:t>to streamline care to meet the quality benchmarks and implement a team approach to patient care.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1" y="2179179"/>
            <a:ext cx="2686430" cy="2148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79187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145" y="202963"/>
            <a:ext cx="8153400" cy="990600"/>
          </a:xfrm>
        </p:spPr>
        <p:txBody>
          <a:bodyPr>
            <a:normAutofit/>
          </a:bodyPr>
          <a:lstStyle/>
          <a:p>
            <a:r>
              <a:rPr lang="en-US" sz="3300" dirty="0" smtClean="0"/>
              <a:t>Have Tools </a:t>
            </a:r>
            <a:r>
              <a:rPr lang="en-US" sz="3300" dirty="0"/>
              <a:t>to Address Barriers to </a:t>
            </a:r>
            <a:r>
              <a:rPr lang="en-US" sz="3300" dirty="0" smtClean="0"/>
              <a:t>Success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94" y="1581021"/>
            <a:ext cx="8631855" cy="4175613"/>
          </a:xfrm>
        </p:spPr>
        <p:txBody>
          <a:bodyPr/>
          <a:lstStyle/>
          <a:p>
            <a:r>
              <a:rPr lang="en-US" sz="2500" dirty="0" smtClean="0"/>
              <a:t>Every practice should have a</a:t>
            </a:r>
            <a:r>
              <a:rPr lang="en-US" sz="2500" b="1" dirty="0" smtClean="0"/>
              <a:t> toolbox. </a:t>
            </a:r>
          </a:p>
          <a:p>
            <a:r>
              <a:rPr lang="en-US" sz="2500" dirty="0" smtClean="0"/>
              <a:t>The toolbox should have options to help solve problems that your team identifies as a barrier to success.</a:t>
            </a:r>
          </a:p>
          <a:p>
            <a:r>
              <a:rPr lang="en-US" sz="2500" dirty="0" smtClean="0"/>
              <a:t>Every time you encounter a problem, staff have an approved solution and are empowered to solve it. </a:t>
            </a:r>
          </a:p>
          <a:p>
            <a:r>
              <a:rPr lang="en-US" sz="2500" dirty="0" smtClean="0"/>
              <a:t>Toolboxes don’t happen overnight but develop along the way. </a:t>
            </a:r>
          </a:p>
          <a:p>
            <a:r>
              <a:rPr lang="en-US" sz="2500" dirty="0" smtClean="0"/>
              <a:t>Successful physician practices, always have a toolbox, and has a variety of solutions that everyone can use. </a:t>
            </a:r>
          </a:p>
          <a:p>
            <a:r>
              <a:rPr lang="en-US" sz="2500" dirty="0" smtClean="0"/>
              <a:t>Every member of the team is important and equally empowered to help!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96136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Creative Solutions to Delivering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607" y="1640843"/>
            <a:ext cx="8281478" cy="4175613"/>
          </a:xfrm>
        </p:spPr>
        <p:txBody>
          <a:bodyPr>
            <a:normAutofit fontScale="32500" lnSpcReduction="20000"/>
          </a:bodyPr>
          <a:lstStyle/>
          <a:p>
            <a:r>
              <a:rPr lang="en-US" sz="8000" dirty="0" smtClean="0"/>
              <a:t>The best advice is to think outside the box! </a:t>
            </a:r>
          </a:p>
          <a:p>
            <a:r>
              <a:rPr lang="en-US" sz="8000" dirty="0" smtClean="0"/>
              <a:t>If your practice is having trouble getting vaccine information from the local pharmacies:</a:t>
            </a:r>
          </a:p>
          <a:p>
            <a:pPr lvl="1"/>
            <a:r>
              <a:rPr lang="en-US" sz="7100" dirty="0" smtClean="0"/>
              <a:t>Have your practice administrator stop by and provide a simple form to complete and fax to the practice each time a patient presents for a vaccine. </a:t>
            </a:r>
          </a:p>
          <a:p>
            <a:r>
              <a:rPr lang="en-US" sz="8000" dirty="0" smtClean="0"/>
              <a:t>Partner with local pharmacies, the ER, and the urgent care </a:t>
            </a:r>
            <a:r>
              <a:rPr lang="en-US" sz="8000" dirty="0"/>
              <a:t>c</a:t>
            </a:r>
            <a:r>
              <a:rPr lang="en-US" sz="8000" dirty="0" smtClean="0"/>
              <a:t>enters to help you in your quest to </a:t>
            </a:r>
            <a:r>
              <a:rPr lang="en-US" sz="8000" u="sng" dirty="0" smtClean="0"/>
              <a:t>RAISE THE RATES! </a:t>
            </a:r>
          </a:p>
          <a:p>
            <a:pPr lvl="1"/>
            <a:r>
              <a:rPr lang="en-US" sz="7100" dirty="0" smtClean="0"/>
              <a:t>Health department may be able to vaccinate, and if you have children in your practice, sometimes schools or colleges may offer vaccines.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8000" dirty="0" smtClean="0"/>
          </a:p>
          <a:p>
            <a:pPr>
              <a:buFont typeface="Wingdings" panose="05000000000000000000" pitchFamily="2" charset="2"/>
              <a:buChar char="ü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8180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Creative </a:t>
            </a:r>
            <a:r>
              <a:rPr lang="en-US" dirty="0" smtClean="0"/>
              <a:t>Solutions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/>
              <a:t>If you have an EHR, use the prompts that </a:t>
            </a:r>
            <a:r>
              <a:rPr lang="en-US" sz="2800" dirty="0" smtClean="0"/>
              <a:t>ask, “Have </a:t>
            </a:r>
            <a:r>
              <a:rPr lang="en-US" sz="2800" dirty="0"/>
              <a:t>you had your influenza vaccine</a:t>
            </a:r>
            <a:r>
              <a:rPr lang="en-US" sz="2800" dirty="0" smtClean="0"/>
              <a:t>?”</a:t>
            </a:r>
            <a:endParaRPr lang="en-US" sz="2800" dirty="0"/>
          </a:p>
          <a:p>
            <a:r>
              <a:rPr lang="en-US" sz="2800" dirty="0"/>
              <a:t>Specialty practices are being graded on quality benchmarks for vaccine compliance. </a:t>
            </a:r>
            <a:endParaRPr lang="en-US" sz="2800" dirty="0" smtClean="0"/>
          </a:p>
          <a:p>
            <a:pPr lvl="1"/>
            <a:r>
              <a:rPr lang="en-US" sz="2500" dirty="0" smtClean="0"/>
              <a:t>Make </a:t>
            </a:r>
            <a:r>
              <a:rPr lang="en-US" sz="2500" dirty="0"/>
              <a:t>sure you are recording vaccines administered to patients in </a:t>
            </a:r>
            <a:r>
              <a:rPr lang="en-US" sz="2500" dirty="0" smtClean="0"/>
              <a:t>other locations </a:t>
            </a:r>
            <a:r>
              <a:rPr lang="en-US" sz="2500" dirty="0"/>
              <a:t>– reach out to your referring physicians.</a:t>
            </a:r>
          </a:p>
          <a:p>
            <a:r>
              <a:rPr lang="en-US" sz="2800" dirty="0"/>
              <a:t>Build relationships while providing quality care is a win-win for your practice and your patients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5020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 to Love the Process!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146" y="1598113"/>
            <a:ext cx="8272931" cy="4175613"/>
          </a:xfrm>
        </p:spPr>
        <p:txBody>
          <a:bodyPr/>
          <a:lstStyle/>
          <a:p>
            <a:r>
              <a:rPr lang="en-US" sz="2800" dirty="0" smtClean="0"/>
              <a:t>Once you see how easy team based care is to deliver you will choose to design every visit this way! </a:t>
            </a:r>
          </a:p>
          <a:p>
            <a:pPr lvl="1">
              <a:buFont typeface="Arial" pitchFamily="34" charset="0"/>
              <a:buChar char="•"/>
            </a:pPr>
            <a:r>
              <a:rPr lang="en-US" sz="2500" dirty="0" smtClean="0"/>
              <a:t>Remember to start small.</a:t>
            </a:r>
          </a:p>
          <a:p>
            <a:pPr lvl="1">
              <a:buFont typeface="Arial" pitchFamily="34" charset="0"/>
              <a:buChar char="•"/>
            </a:pPr>
            <a:r>
              <a:rPr lang="en-US" sz="2500" dirty="0" smtClean="0"/>
              <a:t>Set a goal.</a:t>
            </a:r>
          </a:p>
          <a:p>
            <a:pPr lvl="1">
              <a:buFont typeface="Arial" pitchFamily="34" charset="0"/>
              <a:buChar char="•"/>
            </a:pPr>
            <a:r>
              <a:rPr lang="en-US" sz="2500" dirty="0" smtClean="0"/>
              <a:t>Choose your team.</a:t>
            </a:r>
          </a:p>
          <a:p>
            <a:pPr lvl="1">
              <a:buFont typeface="Arial" pitchFamily="34" charset="0"/>
              <a:buChar char="•"/>
            </a:pPr>
            <a:r>
              <a:rPr lang="en-US" sz="2500" dirty="0" smtClean="0"/>
              <a:t>Make a plan and implement.</a:t>
            </a:r>
          </a:p>
          <a:p>
            <a:pPr lvl="1">
              <a:buFont typeface="Arial" pitchFamily="34" charset="0"/>
              <a:buChar char="•"/>
            </a:pPr>
            <a:r>
              <a:rPr lang="en-US" sz="2500" dirty="0" smtClean="0"/>
              <a:t>Record your progress. </a:t>
            </a:r>
          </a:p>
          <a:p>
            <a:pPr lvl="1">
              <a:buFont typeface="Arial" pitchFamily="34" charset="0"/>
              <a:buChar char="•"/>
            </a:pPr>
            <a:r>
              <a:rPr lang="en-US" sz="2500" dirty="0" smtClean="0"/>
              <a:t>Make improvements as needed.</a:t>
            </a:r>
          </a:p>
          <a:p>
            <a:pPr lvl="1">
              <a:buFont typeface="Arial" pitchFamily="34" charset="0"/>
              <a:buChar char="•"/>
            </a:pPr>
            <a:r>
              <a:rPr lang="en-US" sz="2500" dirty="0" smtClean="0"/>
              <a:t>Repeat!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7784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Contact Information:</a:t>
            </a:r>
          </a:p>
          <a:p>
            <a:pPr lvl="1"/>
            <a:r>
              <a:rPr lang="en-US" dirty="0" smtClean="0"/>
              <a:t>Kathryn Eiler – 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kathryn_eiler@hotmail.com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43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657686" y="3772135"/>
            <a:ext cx="8161573" cy="1828800"/>
          </a:xfrm>
        </p:spPr>
        <p:txBody>
          <a:bodyPr/>
          <a:lstStyle/>
          <a:p>
            <a:r>
              <a:rPr lang="en-US" dirty="0" smtClean="0"/>
              <a:t>Raising </a:t>
            </a:r>
            <a:r>
              <a:rPr lang="en-US" dirty="0"/>
              <a:t>Your Rates – Developing Your </a:t>
            </a:r>
            <a:r>
              <a:rPr lang="en-US" dirty="0" smtClean="0"/>
              <a:t>PDSA:</a:t>
            </a:r>
            <a:r>
              <a:rPr lang="en-US" b="0" dirty="0" smtClean="0"/>
              <a:t> A </a:t>
            </a:r>
            <a:r>
              <a:rPr lang="en-US" b="0" dirty="0"/>
              <a:t>Journey In Improving The Vaccine Rates In Your </a:t>
            </a:r>
            <a:r>
              <a:rPr lang="en-US" b="0" dirty="0" smtClean="0"/>
              <a:t>Practice</a:t>
            </a:r>
            <a:br>
              <a:rPr lang="en-US" b="0" dirty="0" smtClean="0"/>
            </a:b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2800" dirty="0" smtClean="0"/>
              <a:t>Kathryn </a:t>
            </a:r>
            <a:r>
              <a:rPr lang="en-US" sz="2800" dirty="0"/>
              <a:t>Eiler CMM, HITCM-PP</a:t>
            </a:r>
            <a:br>
              <a:rPr lang="en-US" sz="2800" dirty="0"/>
            </a:b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n-US" sz="2300" dirty="0" smtClean="0"/>
              <a:t>September 16, 2015</a:t>
            </a:r>
            <a:br>
              <a:rPr lang="en-US" sz="2300" dirty="0" smtClean="0"/>
            </a:br>
            <a:r>
              <a:rPr lang="en-US" sz="2300" dirty="0"/>
              <a:t>Adult Immunization Learning </a:t>
            </a:r>
            <a:r>
              <a:rPr lang="en-US" sz="2300" dirty="0" smtClean="0"/>
              <a:t>Series Webinar</a:t>
            </a:r>
            <a:r>
              <a:rPr lang="en-US" sz="2300" dirty="0"/>
              <a:t/>
            </a:r>
            <a:br>
              <a:rPr lang="en-US" sz="2300" dirty="0"/>
            </a:br>
            <a:endParaRPr lang="en-US" altLang="en-US" sz="2300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t="5278"/>
          <a:stretch/>
        </p:blipFill>
        <p:spPr>
          <a:xfrm>
            <a:off x="6863443" y="3067939"/>
            <a:ext cx="1435059" cy="15220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Webinar 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6153" y="1751941"/>
            <a:ext cx="8159002" cy="3734459"/>
          </a:xfrm>
        </p:spPr>
        <p:txBody>
          <a:bodyPr/>
          <a:lstStyle/>
          <a:p>
            <a:r>
              <a:rPr lang="en-US" dirty="0" smtClean="0"/>
              <a:t>Learn more about the Plan</a:t>
            </a:r>
            <a:r>
              <a:rPr lang="en-US" dirty="0"/>
              <a:t>, Do, Study, Act (PDSA) quality improvement cycle to </a:t>
            </a:r>
            <a:r>
              <a:rPr lang="en-US" dirty="0" smtClean="0"/>
              <a:t>increase </a:t>
            </a:r>
            <a:r>
              <a:rPr lang="en-US" dirty="0"/>
              <a:t>adult immunization rates in your </a:t>
            </a:r>
            <a:r>
              <a:rPr lang="en-US" dirty="0" smtClean="0"/>
              <a:t>practice.</a:t>
            </a:r>
          </a:p>
          <a:p>
            <a:r>
              <a:rPr lang="en-US" dirty="0" smtClean="0"/>
              <a:t>Learn practice </a:t>
            </a:r>
            <a:r>
              <a:rPr lang="en-US" dirty="0"/>
              <a:t>team strategies to implement PDSAs </a:t>
            </a:r>
            <a:r>
              <a:rPr lang="en-US" dirty="0" smtClean="0"/>
              <a:t>focused on adult immunization for long term results. </a:t>
            </a:r>
          </a:p>
          <a:p>
            <a:r>
              <a:rPr lang="en-US" dirty="0" smtClean="0"/>
              <a:t>Assess best </a:t>
            </a:r>
            <a:r>
              <a:rPr lang="en-US" dirty="0"/>
              <a:t>practices by reviewing </a:t>
            </a:r>
            <a:r>
              <a:rPr lang="en-US" dirty="0" smtClean="0"/>
              <a:t>examples </a:t>
            </a:r>
            <a:r>
              <a:rPr lang="en-US" dirty="0"/>
              <a:t>featuring adult immunization </a:t>
            </a:r>
            <a:r>
              <a:rPr lang="en-US" dirty="0" smtClean="0"/>
              <a:t>topics.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3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778" y="211508"/>
            <a:ext cx="8153400" cy="9906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Improving Vaccine </a:t>
            </a:r>
            <a:r>
              <a:rPr lang="en-US" sz="3000" dirty="0"/>
              <a:t>R</a:t>
            </a:r>
            <a:r>
              <a:rPr lang="en-US" sz="3000" dirty="0" smtClean="0"/>
              <a:t>ates </a:t>
            </a:r>
            <a:r>
              <a:rPr lang="en-US" sz="3000" dirty="0"/>
              <a:t>O</a:t>
            </a:r>
            <a:r>
              <a:rPr lang="en-US" sz="3000" dirty="0" smtClean="0"/>
              <a:t>ne </a:t>
            </a:r>
            <a:r>
              <a:rPr lang="en-US" sz="3000" dirty="0"/>
              <a:t>P</a:t>
            </a:r>
            <a:r>
              <a:rPr lang="en-US" sz="3000" dirty="0" smtClean="0"/>
              <a:t>atient at Time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153" y="1657935"/>
            <a:ext cx="8067828" cy="417561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first step in improving vaccine rates is to look  at </a:t>
            </a:r>
            <a:r>
              <a:rPr lang="en-US" u="sng" dirty="0" smtClean="0"/>
              <a:t>how</a:t>
            </a:r>
            <a:r>
              <a:rPr lang="en-US" dirty="0" smtClean="0"/>
              <a:t> you deliver care to your patients. </a:t>
            </a:r>
          </a:p>
          <a:p>
            <a:r>
              <a:rPr lang="en-US" dirty="0" smtClean="0"/>
              <a:t>Delivering care that is team based is much easier.</a:t>
            </a:r>
          </a:p>
          <a:p>
            <a:pPr lvl="1"/>
            <a:r>
              <a:rPr lang="en-US" dirty="0" smtClean="0"/>
              <a:t>You are more likely to be very successful.</a:t>
            </a:r>
          </a:p>
          <a:p>
            <a:pPr lvl="1"/>
            <a:r>
              <a:rPr lang="en-US" dirty="0" smtClean="0"/>
              <a:t>Your patient’s will be happier.</a:t>
            </a:r>
          </a:p>
          <a:p>
            <a:pPr lvl="1"/>
            <a:r>
              <a:rPr lang="en-US" dirty="0" smtClean="0"/>
              <a:t>Your team is more likely to love what they do at the end of the day.</a:t>
            </a:r>
          </a:p>
          <a:p>
            <a:r>
              <a:rPr lang="en-US" dirty="0" smtClean="0"/>
              <a:t>Identify a need, set a goal, make a plan, try it, and improve the process.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66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Identify </a:t>
            </a:r>
            <a:r>
              <a:rPr lang="en-US" dirty="0"/>
              <a:t>a</a:t>
            </a:r>
            <a:r>
              <a:rPr lang="en-US" dirty="0" smtClean="0"/>
              <a:t> Need – Set a Goal – Make a Plan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dirty="0" smtClean="0"/>
              <a:t>Conduct a Plan, Do, Study, Act cycle (PDSA)</a:t>
            </a:r>
          </a:p>
          <a:p>
            <a:pPr marL="0" indent="0">
              <a:buNone/>
            </a:pPr>
            <a:endParaRPr lang="en-US" sz="1500" dirty="0"/>
          </a:p>
          <a:p>
            <a:r>
              <a:rPr lang="en-US" sz="2600" dirty="0" smtClean="0"/>
              <a:t>You have identified a need to vaccinate every patient with seasonal influenza vaccine and, where applicable, give them the </a:t>
            </a:r>
            <a:r>
              <a:rPr lang="en-US" sz="2600" dirty="0"/>
              <a:t>P</a:t>
            </a:r>
            <a:r>
              <a:rPr lang="en-US" sz="2600" dirty="0" smtClean="0"/>
              <a:t>neumovax vaccine this season as well. </a:t>
            </a:r>
          </a:p>
          <a:p>
            <a:endParaRPr lang="en-US" sz="1500" dirty="0" smtClean="0"/>
          </a:p>
          <a:p>
            <a:r>
              <a:rPr lang="en-US" sz="2600" b="1" dirty="0" smtClean="0"/>
              <a:t>Goal: </a:t>
            </a:r>
            <a:r>
              <a:rPr lang="en-US" sz="2600" dirty="0" smtClean="0"/>
              <a:t>To increase vaccine rates for seasonal influenza and Pneumovax from September 2015 to June 2016 by 50%</a:t>
            </a:r>
          </a:p>
        </p:txBody>
      </p:sp>
    </p:spTree>
    <p:extLst>
      <p:ext uri="{BB962C8B-B14F-4D97-AF65-F5344CB8AC3E}">
        <p14:creationId xmlns:p14="http://schemas.microsoft.com/office/powerpoint/2010/main" val="187883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PDSA – Plan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05097" y="1469923"/>
            <a:ext cx="8861989" cy="4175613"/>
          </a:xfrm>
        </p:spPr>
        <p:txBody>
          <a:bodyPr/>
          <a:lstStyle/>
          <a:p>
            <a:r>
              <a:rPr lang="en-US" sz="2200" dirty="0" smtClean="0"/>
              <a:t>Identify </a:t>
            </a:r>
            <a:r>
              <a:rPr lang="en-US" sz="2200" dirty="0"/>
              <a:t>a team that includes a physician, </a:t>
            </a:r>
            <a:r>
              <a:rPr lang="en-US" sz="2200" dirty="0" smtClean="0"/>
              <a:t>administrative employee, and </a:t>
            </a:r>
            <a:r>
              <a:rPr lang="en-US" sz="2200" dirty="0"/>
              <a:t>medical assistant </a:t>
            </a:r>
            <a:r>
              <a:rPr lang="en-US" sz="2200" dirty="0" smtClean="0"/>
              <a:t>or </a:t>
            </a:r>
            <a:r>
              <a:rPr lang="en-US" sz="2200" dirty="0"/>
              <a:t>nurse. </a:t>
            </a:r>
            <a:endParaRPr lang="en-US" sz="2200" dirty="0" smtClean="0"/>
          </a:p>
          <a:p>
            <a:r>
              <a:rPr lang="en-US" sz="2200" dirty="0" smtClean="0"/>
              <a:t>To start, schedule a full day with team to exercise quality improvement (QI) </a:t>
            </a:r>
            <a:r>
              <a:rPr lang="en-US" sz="2200" dirty="0"/>
              <a:t>methods. </a:t>
            </a:r>
            <a:endParaRPr lang="en-US" sz="2200" dirty="0" smtClean="0"/>
          </a:p>
          <a:p>
            <a:r>
              <a:rPr lang="en-US" sz="2200" dirty="0" smtClean="0"/>
              <a:t>Implement the QI methods during the full day exercise in QI and repeat </a:t>
            </a:r>
            <a:r>
              <a:rPr lang="en-US" sz="2200" dirty="0"/>
              <a:t>the improvement process along the way. </a:t>
            </a:r>
            <a:endParaRPr lang="en-US" sz="2200" dirty="0" smtClean="0"/>
          </a:p>
          <a:p>
            <a:r>
              <a:rPr lang="en-US" sz="2200" dirty="0" smtClean="0"/>
              <a:t>Each </a:t>
            </a:r>
            <a:r>
              <a:rPr lang="en-US" sz="2200" dirty="0"/>
              <a:t>member of the team will have specific responsibilities to engage, </a:t>
            </a:r>
            <a:r>
              <a:rPr lang="en-US" sz="2200" dirty="0" smtClean="0"/>
              <a:t>inform, </a:t>
            </a:r>
            <a:r>
              <a:rPr lang="en-US" sz="2200" dirty="0"/>
              <a:t>and educate the patient.  </a:t>
            </a:r>
            <a:endParaRPr lang="en-US" sz="2200" dirty="0" smtClean="0"/>
          </a:p>
          <a:p>
            <a:r>
              <a:rPr lang="en-US" sz="2200" dirty="0" smtClean="0"/>
              <a:t>The </a:t>
            </a:r>
            <a:r>
              <a:rPr lang="en-US" sz="2200" dirty="0"/>
              <a:t>physician </a:t>
            </a:r>
            <a:r>
              <a:rPr lang="en-US" sz="2200" dirty="0" smtClean="0"/>
              <a:t>should </a:t>
            </a:r>
            <a:r>
              <a:rPr lang="en-US" sz="2200" dirty="0"/>
              <a:t>develop specific </a:t>
            </a:r>
            <a:r>
              <a:rPr lang="en-US" sz="2200" dirty="0" smtClean="0"/>
              <a:t>protocols to </a:t>
            </a:r>
            <a:r>
              <a:rPr lang="en-US" sz="2200" dirty="0"/>
              <a:t>help the team identify </a:t>
            </a:r>
            <a:r>
              <a:rPr lang="en-US" sz="2200" dirty="0" smtClean="0"/>
              <a:t>patients, </a:t>
            </a:r>
            <a:r>
              <a:rPr lang="en-US" sz="2200" dirty="0"/>
              <a:t>who are in need of </a:t>
            </a:r>
            <a:r>
              <a:rPr lang="en-US" sz="2200" dirty="0" smtClean="0"/>
              <a:t>vaccines</a:t>
            </a:r>
            <a:r>
              <a:rPr lang="en-US" sz="2200" dirty="0"/>
              <a:t>. </a:t>
            </a:r>
            <a:endParaRPr lang="en-US" sz="2200" dirty="0" smtClean="0"/>
          </a:p>
          <a:p>
            <a:r>
              <a:rPr lang="en-US" sz="2200" dirty="0" smtClean="0"/>
              <a:t>The </a:t>
            </a:r>
            <a:r>
              <a:rPr lang="en-US" sz="2200" dirty="0"/>
              <a:t>team </a:t>
            </a:r>
            <a:r>
              <a:rPr lang="en-US" sz="2200" dirty="0" smtClean="0"/>
              <a:t>should use a patient handout to share why vaccines are important.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22678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PDSA – Do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46333" y="1598116"/>
            <a:ext cx="8159002" cy="4175613"/>
          </a:xfrm>
        </p:spPr>
        <p:txBody>
          <a:bodyPr/>
          <a:lstStyle/>
          <a:p>
            <a:r>
              <a:rPr lang="en-US" sz="2600" dirty="0" smtClean="0"/>
              <a:t>Assign </a:t>
            </a:r>
            <a:r>
              <a:rPr lang="en-US" sz="2600" dirty="0"/>
              <a:t>each team member a </a:t>
            </a:r>
            <a:r>
              <a:rPr lang="en-US" sz="2600" dirty="0" smtClean="0"/>
              <a:t>task – during the morning team meeting, before you see patients.</a:t>
            </a:r>
          </a:p>
          <a:p>
            <a:r>
              <a:rPr lang="en-US" sz="2600" dirty="0" smtClean="0"/>
              <a:t>Identify </a:t>
            </a:r>
            <a:r>
              <a:rPr lang="en-US" sz="2600" dirty="0"/>
              <a:t>each patient who will need vaccinating. </a:t>
            </a:r>
            <a:endParaRPr lang="en-US" sz="2600" dirty="0" smtClean="0"/>
          </a:p>
          <a:p>
            <a:r>
              <a:rPr lang="en-US" sz="2600" dirty="0" smtClean="0"/>
              <a:t>Mark </a:t>
            </a:r>
            <a:r>
              <a:rPr lang="en-US" sz="2600" dirty="0"/>
              <a:t>your schedules to highlight those patients. </a:t>
            </a:r>
            <a:endParaRPr lang="en-US" sz="2600" dirty="0" smtClean="0"/>
          </a:p>
          <a:p>
            <a:r>
              <a:rPr lang="en-US" sz="2600" dirty="0" smtClean="0"/>
              <a:t>The </a:t>
            </a:r>
            <a:r>
              <a:rPr lang="en-US" sz="2600" dirty="0"/>
              <a:t>front </a:t>
            </a:r>
            <a:r>
              <a:rPr lang="en-US" sz="2600" dirty="0" smtClean="0"/>
              <a:t>desk staff should give </a:t>
            </a:r>
            <a:r>
              <a:rPr lang="en-US" sz="2600" dirty="0"/>
              <a:t>the </a:t>
            </a:r>
            <a:r>
              <a:rPr lang="en-US" sz="2600" dirty="0" smtClean="0"/>
              <a:t>handout to patients.</a:t>
            </a:r>
          </a:p>
          <a:p>
            <a:r>
              <a:rPr lang="en-US" sz="2600" dirty="0" smtClean="0"/>
              <a:t>The </a:t>
            </a:r>
            <a:r>
              <a:rPr lang="en-US" sz="2600" dirty="0"/>
              <a:t>medical assistant/nurse rooms the patient </a:t>
            </a:r>
            <a:r>
              <a:rPr lang="en-US" sz="2600" dirty="0" smtClean="0"/>
              <a:t>and says </a:t>
            </a:r>
            <a:r>
              <a:rPr lang="en-US" sz="2300" dirty="0" smtClean="0"/>
              <a:t>“We </a:t>
            </a:r>
            <a:r>
              <a:rPr lang="en-US" sz="2300" dirty="0"/>
              <a:t>are approaching this year’s cold and flu </a:t>
            </a:r>
            <a:r>
              <a:rPr lang="en-US" sz="2300" dirty="0" smtClean="0"/>
              <a:t>season and </a:t>
            </a:r>
            <a:r>
              <a:rPr lang="en-US" sz="2300" dirty="0"/>
              <a:t>our goal is to make sure we do everything we can to keep you </a:t>
            </a:r>
            <a:r>
              <a:rPr lang="en-US" sz="2300" dirty="0" smtClean="0"/>
              <a:t>healthy. </a:t>
            </a:r>
            <a:r>
              <a:rPr lang="en-US" sz="2300" dirty="0"/>
              <a:t>Dr. Smith will be talking to you today about these vaccinations at your visit</a:t>
            </a:r>
            <a:r>
              <a:rPr lang="en-US" sz="2300" dirty="0" smtClean="0"/>
              <a:t>.”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406181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PDSA – Study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At </a:t>
            </a:r>
            <a:r>
              <a:rPr lang="en-US" sz="2800" dirty="0"/>
              <a:t>the end of the day, the administrative/front desk </a:t>
            </a:r>
            <a:r>
              <a:rPr lang="en-US" sz="2800" dirty="0" smtClean="0"/>
              <a:t>staff </a:t>
            </a:r>
            <a:r>
              <a:rPr lang="en-US" sz="2800" dirty="0"/>
              <a:t>will </a:t>
            </a:r>
            <a:r>
              <a:rPr lang="en-US" sz="2800" dirty="0" smtClean="0"/>
              <a:t>determine:</a:t>
            </a:r>
          </a:p>
          <a:p>
            <a:pPr lvl="1"/>
            <a:r>
              <a:rPr lang="en-US" sz="2500" dirty="0" smtClean="0"/>
              <a:t>How </a:t>
            </a:r>
            <a:r>
              <a:rPr lang="en-US" sz="2500" dirty="0"/>
              <a:t>many of the </a:t>
            </a:r>
            <a:r>
              <a:rPr lang="en-US" sz="2500" dirty="0" smtClean="0"/>
              <a:t>day’s patients were vaccinated. </a:t>
            </a:r>
          </a:p>
          <a:p>
            <a:pPr lvl="1"/>
            <a:r>
              <a:rPr lang="en-US" sz="2500" dirty="0"/>
              <a:t>H</a:t>
            </a:r>
            <a:r>
              <a:rPr lang="en-US" sz="2500" dirty="0" smtClean="0"/>
              <a:t>ave </a:t>
            </a:r>
            <a:r>
              <a:rPr lang="en-US" sz="2500" dirty="0"/>
              <a:t>a plan to receive the </a:t>
            </a:r>
            <a:r>
              <a:rPr lang="en-US" sz="2500" dirty="0" smtClean="0"/>
              <a:t>vaccine(s) </a:t>
            </a:r>
            <a:r>
              <a:rPr lang="en-US" sz="2500" dirty="0"/>
              <a:t>in the near </a:t>
            </a:r>
            <a:r>
              <a:rPr lang="en-US" sz="2500" dirty="0" smtClean="0"/>
              <a:t>future.  </a:t>
            </a:r>
            <a:endParaRPr lang="en-US" sz="25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85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CP Quality Connect Template">
  <a:themeElements>
    <a:clrScheme name="ACP them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EB135"/>
      </a:accent1>
      <a:accent2>
        <a:srgbClr val="FFC82E"/>
      </a:accent2>
      <a:accent3>
        <a:srgbClr val="00A0DF"/>
      </a:accent3>
      <a:accent4>
        <a:srgbClr val="FF7900"/>
      </a:accent4>
      <a:accent5>
        <a:srgbClr val="95519E"/>
      </a:accent5>
      <a:accent6>
        <a:srgbClr val="BF650F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ACP them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2EB135"/>
    </a:accent1>
    <a:accent2>
      <a:srgbClr val="FFC82E"/>
    </a:accent2>
    <a:accent3>
      <a:srgbClr val="00A0DF"/>
    </a:accent3>
    <a:accent4>
      <a:srgbClr val="FF7900"/>
    </a:accent4>
    <a:accent5>
      <a:srgbClr val="95519E"/>
    </a:accent5>
    <a:accent6>
      <a:srgbClr val="BF650F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ACP Quality Connect Template</Template>
  <TotalTime>236</TotalTime>
  <Words>2058</Words>
  <Application>Microsoft Office PowerPoint</Application>
  <PresentationFormat>On-screen Show (4:3)</PresentationFormat>
  <Paragraphs>154</Paragraphs>
  <Slides>24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ACP Quality Connect Template</vt:lpstr>
      <vt:lpstr>Welcome!</vt:lpstr>
      <vt:lpstr>Today’s Speaker</vt:lpstr>
      <vt:lpstr>Raising Your Rates – Developing Your PDSA: A Journey In Improving The Vaccine Rates In Your Practice   Kathryn Eiler CMM, HITCM-PP  September 16, 2015 Adult Immunization Learning Series Webinar </vt:lpstr>
      <vt:lpstr>Webinar Learning Objectives</vt:lpstr>
      <vt:lpstr>Improving Vaccine Rates One Patient at Time</vt:lpstr>
      <vt:lpstr>Identify a Need – Set a Goal – Make a Plan </vt:lpstr>
      <vt:lpstr>PDSA – Plan </vt:lpstr>
      <vt:lpstr>PDSA – Do </vt:lpstr>
      <vt:lpstr>PDSA – Study </vt:lpstr>
      <vt:lpstr>PDSA – Act </vt:lpstr>
      <vt:lpstr> Team Based Care Starts Here </vt:lpstr>
      <vt:lpstr>Benefits of Team Based Care </vt:lpstr>
      <vt:lpstr>Why Track Your Weekly Progress</vt:lpstr>
      <vt:lpstr> Keep Focused on Long Term Results</vt:lpstr>
      <vt:lpstr>Managing Vaccines in Your Practice</vt:lpstr>
      <vt:lpstr>Vaccine Care and Delivery</vt:lpstr>
      <vt:lpstr>Vaccine Care and Delivery (cont.)</vt:lpstr>
      <vt:lpstr>Staff Protocols Can Help the Process </vt:lpstr>
      <vt:lpstr>Vaccine Clinic 1, 2, 3’s</vt:lpstr>
      <vt:lpstr>Have Tools to Address Barriers to Success</vt:lpstr>
      <vt:lpstr>Creative Solutions to Delivering Care</vt:lpstr>
      <vt:lpstr>Creative Solutions (cont.)</vt:lpstr>
      <vt:lpstr>Learn to Love the Process! </vt:lpstr>
      <vt:lpstr>Questions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ACP Centennial Powerpoint Template</dc:title>
  <dc:creator>RebeccaG</dc:creator>
  <cp:lastModifiedBy>RebeccaG</cp:lastModifiedBy>
  <cp:revision>44</cp:revision>
  <cp:lastPrinted>2014-10-09T17:23:32Z</cp:lastPrinted>
  <dcterms:created xsi:type="dcterms:W3CDTF">2015-04-17T17:24:07Z</dcterms:created>
  <dcterms:modified xsi:type="dcterms:W3CDTF">2015-09-16T16:28:49Z</dcterms:modified>
</cp:coreProperties>
</file>