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Override2.xml" ContentType="application/vnd.openxmlformats-officedocument.themeOverrid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2" r:id="rId1"/>
    <p:sldMasterId id="2147484094" r:id="rId2"/>
    <p:sldMasterId id="2147484106" r:id="rId3"/>
    <p:sldMasterId id="2147484115" r:id="rId4"/>
  </p:sldMasterIdLst>
  <p:notesMasterIdLst>
    <p:notesMasterId r:id="rId52"/>
  </p:notesMasterIdLst>
  <p:sldIdLst>
    <p:sldId id="590" r:id="rId5"/>
    <p:sldId id="586" r:id="rId6"/>
    <p:sldId id="480" r:id="rId7"/>
    <p:sldId id="264" r:id="rId8"/>
    <p:sldId id="579" r:id="rId9"/>
    <p:sldId id="532" r:id="rId10"/>
    <p:sldId id="533" r:id="rId11"/>
    <p:sldId id="535" r:id="rId12"/>
    <p:sldId id="536" r:id="rId13"/>
    <p:sldId id="328" r:id="rId14"/>
    <p:sldId id="315" r:id="rId15"/>
    <p:sldId id="263" r:id="rId16"/>
    <p:sldId id="276" r:id="rId17"/>
    <p:sldId id="280" r:id="rId18"/>
    <p:sldId id="279" r:id="rId19"/>
    <p:sldId id="505" r:id="rId20"/>
    <p:sldId id="506" r:id="rId21"/>
    <p:sldId id="507" r:id="rId22"/>
    <p:sldId id="313" r:id="rId23"/>
    <p:sldId id="508" r:id="rId24"/>
    <p:sldId id="515" r:id="rId25"/>
    <p:sldId id="514" r:id="rId26"/>
    <p:sldId id="513" r:id="rId27"/>
    <p:sldId id="516" r:id="rId28"/>
    <p:sldId id="517" r:id="rId29"/>
    <p:sldId id="512" r:id="rId30"/>
    <p:sldId id="595" r:id="rId31"/>
    <p:sldId id="588" r:id="rId32"/>
    <p:sldId id="518" r:id="rId33"/>
    <p:sldId id="519" r:id="rId34"/>
    <p:sldId id="520" r:id="rId35"/>
    <p:sldId id="521" r:id="rId36"/>
    <p:sldId id="345" r:id="rId37"/>
    <p:sldId id="511" r:id="rId38"/>
    <p:sldId id="526" r:id="rId39"/>
    <p:sldId id="527" r:id="rId40"/>
    <p:sldId id="528" r:id="rId41"/>
    <p:sldId id="529" r:id="rId42"/>
    <p:sldId id="504" r:id="rId43"/>
    <p:sldId id="575" r:id="rId44"/>
    <p:sldId id="589" r:id="rId45"/>
    <p:sldId id="584" r:id="rId46"/>
    <p:sldId id="577" r:id="rId47"/>
    <p:sldId id="358" r:id="rId48"/>
    <p:sldId id="576" r:id="rId49"/>
    <p:sldId id="491" r:id="rId50"/>
    <p:sldId id="587" r:id="rId5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437F"/>
    <a:srgbClr val="FC664C"/>
    <a:srgbClr val="FBC1B7"/>
    <a:srgbClr val="F5634A"/>
    <a:srgbClr val="AA8748"/>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77" autoAdjust="0"/>
    <p:restoredTop sz="90732" autoAdjust="0"/>
  </p:normalViewPr>
  <p:slideViewPr>
    <p:cSldViewPr snapToGrid="0">
      <p:cViewPr>
        <p:scale>
          <a:sx n="100" d="100"/>
          <a:sy n="100" d="100"/>
        </p:scale>
        <p:origin x="-1944" y="-222"/>
      </p:cViewPr>
      <p:guideLst>
        <p:guide orient="horz" pos="2160"/>
        <p:guide pos="2880"/>
      </p:guideLst>
    </p:cSldViewPr>
  </p:slideViewPr>
  <p:notesTextViewPr>
    <p:cViewPr>
      <p:scale>
        <a:sx n="1" d="1"/>
        <a:sy n="1" d="1"/>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755360-ACAC-5C41-B3DF-755595AFAD69}" type="datetimeFigureOut">
              <a:rPr lang="en-US" smtClean="0"/>
              <a:t>10/26/2015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77E712-0F30-5A49-B377-DB1E78F69A9B}" type="slidenum">
              <a:rPr lang="en-US" smtClean="0"/>
              <a:t>‹#›</a:t>
            </a:fld>
            <a:endParaRPr lang="en-US"/>
          </a:p>
        </p:txBody>
      </p:sp>
    </p:spTree>
    <p:extLst>
      <p:ext uri="{BB962C8B-B14F-4D97-AF65-F5344CB8AC3E}">
        <p14:creationId xmlns:p14="http://schemas.microsoft.com/office/powerpoint/2010/main" val="12341388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1</a:t>
            </a:fld>
            <a:endParaRPr lang="en-US" dirty="0"/>
          </a:p>
        </p:txBody>
      </p:sp>
    </p:spTree>
    <p:extLst>
      <p:ext uri="{BB962C8B-B14F-4D97-AF65-F5344CB8AC3E}">
        <p14:creationId xmlns:p14="http://schemas.microsoft.com/office/powerpoint/2010/main" val="2841712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Bmj</a:t>
            </a:r>
            <a:r>
              <a:rPr lang="en-US" baseline="0" dirty="0" smtClean="0"/>
              <a:t> volume 325 24 august 2002</a:t>
            </a:r>
            <a:endParaRPr lang="en-US" dirty="0"/>
          </a:p>
        </p:txBody>
      </p:sp>
      <p:sp>
        <p:nvSpPr>
          <p:cNvPr id="4" name="Slide Number Placeholder 3"/>
          <p:cNvSpPr>
            <a:spLocks noGrp="1"/>
          </p:cNvSpPr>
          <p:nvPr>
            <p:ph type="sldNum" sz="quarter" idx="10"/>
          </p:nvPr>
        </p:nvSpPr>
        <p:spPr/>
        <p:txBody>
          <a:bodyPr/>
          <a:lstStyle/>
          <a:p>
            <a:fld id="{E33AF162-02C6-E44B-8A06-07EB909639AE}" type="slidenum">
              <a:rPr lang="en-US" smtClean="0">
                <a:solidFill>
                  <a:prstClr val="black"/>
                </a:solidFill>
                <a:latin typeface="Calibri"/>
              </a:rPr>
              <a:pPr/>
              <a:t>10</a:t>
            </a:fld>
            <a:endParaRPr lang="en-US" dirty="0">
              <a:solidFill>
                <a:prstClr val="black"/>
              </a:solidFill>
              <a:latin typeface="Calibri"/>
            </a:endParaRPr>
          </a:p>
        </p:txBody>
      </p:sp>
    </p:spTree>
    <p:extLst>
      <p:ext uri="{BB962C8B-B14F-4D97-AF65-F5344CB8AC3E}">
        <p14:creationId xmlns:p14="http://schemas.microsoft.com/office/powerpoint/2010/main" val="2824122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l"/>
            <a:r>
              <a:rPr lang="en-US" sz="1200" dirty="0" smtClean="0">
                <a:solidFill>
                  <a:srgbClr val="254061"/>
                </a:solidFill>
              </a:rPr>
              <a:t>Providers indicated that patients dislike of needles, fear of adverse effects and lack of knowledge were frequently responsible for missed immunizations</a:t>
            </a:r>
          </a:p>
          <a:p>
            <a:pPr algn="l"/>
            <a:endParaRPr lang="en-US" sz="1200" dirty="0" smtClean="0">
              <a:solidFill>
                <a:srgbClr val="254061"/>
              </a:solidFill>
            </a:endParaRPr>
          </a:p>
          <a:p>
            <a:pPr algn="l"/>
            <a:r>
              <a:rPr lang="en-US" sz="1200" dirty="0" smtClean="0">
                <a:solidFill>
                  <a:srgbClr val="254061"/>
                </a:solidFill>
              </a:rPr>
              <a:t>Most patients (79-85%) indicated that they were likely to receive vaccine if their provider recommended it.</a:t>
            </a:r>
          </a:p>
          <a:p>
            <a:pPr algn="l"/>
            <a:endParaRPr lang="en-US" sz="1200" dirty="0" smtClean="0">
              <a:solidFill>
                <a:srgbClr val="254061"/>
              </a:solidFill>
            </a:endParaRPr>
          </a:p>
          <a:p>
            <a:pPr algn="l"/>
            <a:r>
              <a:rPr lang="en-US" sz="1200" dirty="0" smtClean="0">
                <a:solidFill>
                  <a:srgbClr val="254061"/>
                </a:solidFill>
              </a:rPr>
              <a:t>However ….</a:t>
            </a:r>
            <a:endParaRPr lang="en-US" sz="900" dirty="0" smtClean="0">
              <a:solidFill>
                <a:srgbClr val="254061"/>
              </a:solidFill>
            </a:endParaRPr>
          </a:p>
          <a:p>
            <a:pPr algn="l"/>
            <a:endParaRPr lang="en-US" sz="900" dirty="0" smtClean="0"/>
          </a:p>
          <a:p>
            <a:endParaRPr lang="en-US" dirty="0"/>
          </a:p>
        </p:txBody>
      </p:sp>
      <p:sp>
        <p:nvSpPr>
          <p:cNvPr id="4" name="Slide Number Placeholder 3"/>
          <p:cNvSpPr>
            <a:spLocks noGrp="1"/>
          </p:cNvSpPr>
          <p:nvPr>
            <p:ph type="sldNum" sz="quarter" idx="10"/>
          </p:nvPr>
        </p:nvSpPr>
        <p:spPr/>
        <p:txBody>
          <a:bodyPr/>
          <a:lstStyle/>
          <a:p>
            <a:fld id="{E33AF162-02C6-E44B-8A06-07EB909639AE}" type="slidenum">
              <a:rPr lang="en-US" smtClean="0">
                <a:solidFill>
                  <a:prstClr val="black"/>
                </a:solidFill>
                <a:latin typeface="Calibri"/>
              </a:rPr>
              <a:pPr/>
              <a:t>11</a:t>
            </a:fld>
            <a:endParaRPr lang="en-US" dirty="0">
              <a:solidFill>
                <a:prstClr val="black"/>
              </a:solidFill>
              <a:latin typeface="Calibri"/>
            </a:endParaRPr>
          </a:p>
        </p:txBody>
      </p:sp>
    </p:spTree>
    <p:extLst>
      <p:ext uri="{BB962C8B-B14F-4D97-AF65-F5344CB8AC3E}">
        <p14:creationId xmlns:p14="http://schemas.microsoft.com/office/powerpoint/2010/main" val="3157435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12</a:t>
            </a:fld>
            <a:endParaRPr lang="en-US" dirty="0"/>
          </a:p>
        </p:txBody>
      </p:sp>
    </p:spTree>
    <p:extLst>
      <p:ext uri="{BB962C8B-B14F-4D97-AF65-F5344CB8AC3E}">
        <p14:creationId xmlns:p14="http://schemas.microsoft.com/office/powerpoint/2010/main" val="1597262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143000" y="685800"/>
            <a:ext cx="4572000" cy="3429000"/>
          </a:xfrm>
          <a:ln/>
        </p:spPr>
      </p:sp>
      <p:sp>
        <p:nvSpPr>
          <p:cNvPr id="72707" name="Notes Placeholder 2"/>
          <p:cNvSpPr>
            <a:spLocks noGrp="1"/>
          </p:cNvSpPr>
          <p:nvPr>
            <p:ph type="body" idx="1"/>
          </p:nvPr>
        </p:nvSpPr>
        <p:spPr>
          <a:xfrm>
            <a:off x="276820" y="3903739"/>
            <a:ext cx="6375797" cy="4552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pitchFamily="34" charset="-128"/>
              </a:rPr>
              <a:t>Results from a 2009 telephone survey of 1001 adults (500 men and 501 women conducted during February 2009) by the National Foundation for Infectious Diseases (NFID) shows the most important influencers of adults</a:t>
            </a:r>
            <a:r>
              <a:rPr lang="en-US" altLang="en-US" dirty="0" smtClean="0">
                <a:ea typeface="ＭＳ Ｐゴシック" pitchFamily="34" charset="-128"/>
              </a:rPr>
              <a:t>’</a:t>
            </a:r>
            <a:r>
              <a:rPr lang="en-US" dirty="0" smtClean="0">
                <a:ea typeface="ＭＳ Ｐゴシック" pitchFamily="34" charset="-128"/>
              </a:rPr>
              <a:t> decisions to get immunized. Overall, physician recommendation was most often cited as the main reason that adults were vaccinated. However, responses varied somewhat by age group. For example, among young adults, while physician recommendation was most often cited at 47%, a family member was cited as a main reason by 33%. (Speculation—does this reflect the role of a parent among college-aged adults?) In contrast, among older adults, physician recommendation was cited as the main reason 82% of the time. All in all, these findings certainly highlight the importance of physician recommendation for getting adults vaccinated—a finding seen in other studies as well.</a:t>
            </a:r>
          </a:p>
          <a:p>
            <a:endParaRPr lang="en-US" dirty="0" smtClean="0">
              <a:ea typeface="ＭＳ Ｐゴシック" pitchFamily="34" charset="-128"/>
            </a:endParaRPr>
          </a:p>
          <a:p>
            <a:r>
              <a:rPr lang="en-US" dirty="0" smtClean="0">
                <a:ea typeface="ＭＳ Ｐゴシック" pitchFamily="34" charset="-128"/>
              </a:rPr>
              <a:t>Physician</a:t>
            </a:r>
            <a:r>
              <a:rPr lang="en-US" baseline="0" dirty="0" smtClean="0">
                <a:ea typeface="ＭＳ Ｐゴシック" pitchFamily="34" charset="-128"/>
              </a:rPr>
              <a:t> recommendation yes- 87% are very or someone likely to get vaccinated</a:t>
            </a:r>
          </a:p>
          <a:p>
            <a:r>
              <a:rPr lang="en-US" baseline="0" dirty="0" smtClean="0">
                <a:ea typeface="ＭＳ Ｐゴシック" pitchFamily="34" charset="-128"/>
              </a:rPr>
              <a:t>55% would not get vaccine less recommended by doctor</a:t>
            </a:r>
          </a:p>
          <a:p>
            <a:pPr>
              <a:lnSpc>
                <a:spcPct val="80000"/>
              </a:lnSpc>
            </a:pPr>
            <a:r>
              <a:rPr lang="en-US" sz="1100" b="1" dirty="0">
                <a:latin typeface="Arial Narrow" pitchFamily="34" charset="0"/>
              </a:rPr>
              <a:t>CDC. Adult immunization coverage information from CDC’s National Immunization Survey. </a:t>
            </a:r>
          </a:p>
          <a:p>
            <a:pPr>
              <a:lnSpc>
                <a:spcPct val="80000"/>
              </a:lnSpc>
            </a:pPr>
            <a:r>
              <a:rPr lang="en-US" sz="1100" b="1" dirty="0">
                <a:latin typeface="Arial Narrow" pitchFamily="34" charset="0"/>
              </a:rPr>
              <a:t>Available at: http://www.nfid.org/pdf/pressconfs/adultimm08/cdcsurvey.pdf. Accessed June 15, 2011</a:t>
            </a:r>
            <a:endParaRPr lang="en-US" baseline="0"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16" eaLnBrk="0" hangingPunct="0">
              <a:defRPr sz="1600">
                <a:solidFill>
                  <a:schemeClr val="tx1"/>
                </a:solidFill>
                <a:latin typeface="Arial" pitchFamily="34" charset="0"/>
                <a:ea typeface="ＭＳ Ｐゴシック" pitchFamily="34" charset="-128"/>
              </a:defRPr>
            </a:lvl1pPr>
            <a:lvl2pPr marL="728972" indent="-280374" defTabSz="911216" eaLnBrk="0" hangingPunct="0">
              <a:defRPr sz="1600">
                <a:solidFill>
                  <a:schemeClr val="tx1"/>
                </a:solidFill>
                <a:latin typeface="Arial" pitchFamily="34" charset="0"/>
                <a:ea typeface="ＭＳ Ｐゴシック" pitchFamily="34" charset="-128"/>
              </a:defRPr>
            </a:lvl2pPr>
            <a:lvl3pPr marL="1121496" indent="-224298" defTabSz="911216" eaLnBrk="0" hangingPunct="0">
              <a:defRPr sz="1600">
                <a:solidFill>
                  <a:schemeClr val="tx1"/>
                </a:solidFill>
                <a:latin typeface="Arial" pitchFamily="34" charset="0"/>
                <a:ea typeface="ＭＳ Ｐゴシック" pitchFamily="34" charset="-128"/>
              </a:defRPr>
            </a:lvl3pPr>
            <a:lvl4pPr marL="1570095" indent="-224298" defTabSz="911216" eaLnBrk="0" hangingPunct="0">
              <a:defRPr sz="1600">
                <a:solidFill>
                  <a:schemeClr val="tx1"/>
                </a:solidFill>
                <a:latin typeface="Arial" pitchFamily="34" charset="0"/>
                <a:ea typeface="ＭＳ Ｐゴシック" pitchFamily="34" charset="-128"/>
              </a:defRPr>
            </a:lvl4pPr>
            <a:lvl5pPr marL="2018692" indent="-224298" defTabSz="911216" eaLnBrk="0" hangingPunct="0">
              <a:defRPr sz="1600">
                <a:solidFill>
                  <a:schemeClr val="tx1"/>
                </a:solidFill>
                <a:latin typeface="Arial" pitchFamily="34" charset="0"/>
                <a:ea typeface="ＭＳ Ｐゴシック" pitchFamily="34" charset="-128"/>
              </a:defRPr>
            </a:lvl5pPr>
            <a:lvl6pPr marL="2467291" indent="-224298" defTabSz="911216"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15890" indent="-224298" defTabSz="911216"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364488" indent="-224298" defTabSz="911216"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13087" indent="-224298" defTabSz="911216"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fld id="{311CB353-949B-4B72-8956-922C1CC1D5CB}" type="slidenum">
              <a:rPr lang="en-US" sz="800">
                <a:solidFill>
                  <a:prstClr val="black"/>
                </a:solidFill>
              </a:rPr>
              <a:pPr eaLnBrk="1" hangingPunct="1"/>
              <a:t>13</a:t>
            </a:fld>
            <a:endParaRPr lang="en-US" sz="800"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14</a:t>
            </a:fld>
            <a:endParaRPr lang="en-US" dirty="0"/>
          </a:p>
        </p:txBody>
      </p:sp>
    </p:spTree>
    <p:extLst>
      <p:ext uri="{BB962C8B-B14F-4D97-AF65-F5344CB8AC3E}">
        <p14:creationId xmlns:p14="http://schemas.microsoft.com/office/powerpoint/2010/main" val="1774998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Turnbull, Allison</a:t>
            </a:r>
            <a:endParaRPr lang="en-US" dirty="0"/>
          </a:p>
        </p:txBody>
      </p:sp>
      <p:sp>
        <p:nvSpPr>
          <p:cNvPr id="4" name="Slide Number Placeholder 3"/>
          <p:cNvSpPr>
            <a:spLocks noGrp="1"/>
          </p:cNvSpPr>
          <p:nvPr>
            <p:ph type="sldNum" sz="quarter" idx="10"/>
          </p:nvPr>
        </p:nvSpPr>
        <p:spPr/>
        <p:txBody>
          <a:bodyPr/>
          <a:lstStyle/>
          <a:p>
            <a:fld id="{E33AF162-02C6-E44B-8A06-07EB909639AE}" type="slidenum">
              <a:rPr lang="en-US" smtClean="0">
                <a:solidFill>
                  <a:prstClr val="black"/>
                </a:solidFill>
                <a:latin typeface="Calibri"/>
              </a:rPr>
              <a:pPr/>
              <a:t>15</a:t>
            </a:fld>
            <a:endParaRPr lang="en-US" dirty="0">
              <a:solidFill>
                <a:prstClr val="black"/>
              </a:solidFill>
              <a:latin typeface="Calibri"/>
            </a:endParaRPr>
          </a:p>
        </p:txBody>
      </p:sp>
    </p:spTree>
    <p:extLst>
      <p:ext uri="{BB962C8B-B14F-4D97-AF65-F5344CB8AC3E}">
        <p14:creationId xmlns:p14="http://schemas.microsoft.com/office/powerpoint/2010/main" val="3606925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16</a:t>
            </a:fld>
            <a:endParaRPr lang="en-US" dirty="0"/>
          </a:p>
        </p:txBody>
      </p:sp>
    </p:spTree>
    <p:extLst>
      <p:ext uri="{BB962C8B-B14F-4D97-AF65-F5344CB8AC3E}">
        <p14:creationId xmlns:p14="http://schemas.microsoft.com/office/powerpoint/2010/main" val="3257223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17</a:t>
            </a:fld>
            <a:endParaRPr lang="en-US" dirty="0"/>
          </a:p>
        </p:txBody>
      </p:sp>
    </p:spTree>
    <p:extLst>
      <p:ext uri="{BB962C8B-B14F-4D97-AF65-F5344CB8AC3E}">
        <p14:creationId xmlns:p14="http://schemas.microsoft.com/office/powerpoint/2010/main" val="4183593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Open-ended questions: allows patient to express own views while MD follows patient’s perspective</a:t>
            </a:r>
          </a:p>
          <a:p>
            <a:r>
              <a:rPr lang="en-US" sz="1200" kern="1200" dirty="0" smtClean="0">
                <a:solidFill>
                  <a:schemeClr val="tx1"/>
                </a:solidFill>
                <a:effectLst/>
                <a:latin typeface="+mn-lt"/>
                <a:ea typeface="+mn-ea"/>
                <a:cs typeface="+mn-cs"/>
              </a:rPr>
              <a:t>Affirming and supporting: actively listening to patients strengths, values, aspirations, positive qualities; reflect those to client in affirming manner</a:t>
            </a:r>
          </a:p>
          <a:p>
            <a:r>
              <a:rPr lang="en-US" dirty="0" smtClean="0">
                <a:effectLst/>
              </a:rPr>
              <a:t> </a:t>
            </a:r>
            <a:r>
              <a:rPr lang="en-US" sz="1200" kern="1200" dirty="0" smtClean="0">
                <a:solidFill>
                  <a:schemeClr val="tx1"/>
                </a:solidFill>
                <a:effectLst/>
                <a:latin typeface="+mn-lt"/>
                <a:ea typeface="+mn-ea"/>
                <a:cs typeface="+mn-cs"/>
              </a:rPr>
              <a:t>Reflective Listening: mirrors what patient says in non-threatening manner</a:t>
            </a:r>
          </a:p>
          <a:p>
            <a:r>
              <a:rPr lang="en-US" sz="1200" kern="1200" dirty="0" smtClean="0">
                <a:solidFill>
                  <a:schemeClr val="tx1"/>
                </a:solidFill>
                <a:effectLst/>
                <a:latin typeface="+mn-lt"/>
                <a:ea typeface="+mn-ea"/>
                <a:cs typeface="+mn-cs"/>
              </a:rPr>
              <a:t>Collaborative and nonjudgmental </a:t>
            </a:r>
          </a:p>
          <a:p>
            <a:r>
              <a:rPr lang="en-US" sz="1200" kern="1200" dirty="0" smtClean="0">
                <a:solidFill>
                  <a:schemeClr val="tx1"/>
                </a:solidFill>
                <a:effectLst/>
                <a:latin typeface="+mn-lt"/>
                <a:ea typeface="+mn-ea"/>
                <a:cs typeface="+mn-cs"/>
              </a:rPr>
              <a:t>Deepens the conversation</a:t>
            </a:r>
          </a:p>
          <a:p>
            <a:r>
              <a:rPr lang="en-US" sz="1200" kern="1200" dirty="0" smtClean="0">
                <a:solidFill>
                  <a:schemeClr val="tx1"/>
                </a:solidFill>
                <a:effectLst/>
                <a:latin typeface="+mn-lt"/>
                <a:ea typeface="+mn-ea"/>
                <a:cs typeface="+mn-cs"/>
              </a:rPr>
              <a:t>Helps patients understand themselves</a:t>
            </a:r>
          </a:p>
          <a:p>
            <a:r>
              <a:rPr lang="en-US" sz="1200" kern="1200" dirty="0" smtClean="0">
                <a:solidFill>
                  <a:schemeClr val="tx1"/>
                </a:solidFill>
                <a:effectLst/>
                <a:latin typeface="+mn-lt"/>
                <a:ea typeface="+mn-ea"/>
                <a:cs typeface="+mn-cs"/>
              </a:rPr>
              <a:t>Avoid over or understanding</a:t>
            </a:r>
          </a:p>
          <a:p>
            <a:r>
              <a:rPr lang="en-US" sz="1200" kern="1200" dirty="0" smtClean="0">
                <a:solidFill>
                  <a:schemeClr val="tx1"/>
                </a:solidFill>
                <a:effectLst/>
                <a:latin typeface="+mn-lt"/>
                <a:ea typeface="+mn-ea"/>
                <a:cs typeface="+mn-cs"/>
              </a:rPr>
              <a:t>Use language of patient or similar language</a:t>
            </a:r>
          </a:p>
          <a:p>
            <a:r>
              <a:rPr lang="en-US" sz="1200" kern="1200" dirty="0" smtClean="0">
                <a:solidFill>
                  <a:schemeClr val="tx1"/>
                </a:solidFill>
                <a:effectLst/>
                <a:latin typeface="+mn-lt"/>
                <a:ea typeface="+mn-ea"/>
                <a:cs typeface="+mn-cs"/>
              </a:rPr>
              <a:t>Summary: reinforce patient’s motivation to change if present; highlight any realizations and identify transitions or progress of themes</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18</a:t>
            </a:fld>
            <a:endParaRPr lang="en-US" dirty="0"/>
          </a:p>
        </p:txBody>
      </p:sp>
    </p:spTree>
    <p:extLst>
      <p:ext uri="{BB962C8B-B14F-4D97-AF65-F5344CB8AC3E}">
        <p14:creationId xmlns:p14="http://schemas.microsoft.com/office/powerpoint/2010/main" val="1468282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dirty="0"/>
              <a:t>Question to stimulate learner input: </a:t>
            </a:r>
          </a:p>
          <a:p>
            <a:r>
              <a:rPr lang="en-US" sz="1100" dirty="0"/>
              <a:t>In your experience, what is the most important </a:t>
            </a:r>
            <a:r>
              <a:rPr lang="en-US" sz="1100" i="1" dirty="0"/>
              <a:t>patient</a:t>
            </a:r>
            <a:r>
              <a:rPr lang="en-US" sz="1100" dirty="0"/>
              <a:t> factor for not getting vaccinated?</a:t>
            </a:r>
          </a:p>
          <a:p>
            <a:pPr>
              <a:buFont typeface="Arial" pitchFamily="34" charset="0"/>
              <a:buChar char="•"/>
            </a:pPr>
            <a:r>
              <a:rPr lang="en-US" dirty="0" smtClean="0"/>
              <a:t>I’ll get sick from them</a:t>
            </a:r>
          </a:p>
          <a:p>
            <a:pPr>
              <a:buFont typeface="Arial" pitchFamily="34" charset="0"/>
              <a:buChar char="•"/>
            </a:pPr>
            <a:r>
              <a:rPr lang="en-US" dirty="0" smtClean="0"/>
              <a:t>Not aware of need</a:t>
            </a:r>
          </a:p>
          <a:p>
            <a:pPr>
              <a:buFont typeface="Arial" pitchFamily="34" charset="0"/>
              <a:buChar char="•"/>
            </a:pPr>
            <a:r>
              <a:rPr lang="en-US" dirty="0" smtClean="0"/>
              <a:t>Not recommended by HCP</a:t>
            </a:r>
          </a:p>
          <a:p>
            <a:pPr>
              <a:buFont typeface="Arial" pitchFamily="34" charset="0"/>
              <a:buChar char="•"/>
            </a:pPr>
            <a:r>
              <a:rPr lang="en-US" dirty="0" smtClean="0"/>
              <a:t>Financial</a:t>
            </a:r>
          </a:p>
          <a:p>
            <a:pPr>
              <a:buFont typeface="Arial" pitchFamily="34" charset="0"/>
              <a:buChar char="•"/>
            </a:pPr>
            <a:r>
              <a:rPr lang="en-US" dirty="0" smtClean="0"/>
              <a:t>Forgot</a:t>
            </a:r>
          </a:p>
          <a:p>
            <a:pPr>
              <a:buFont typeface="Arial" pitchFamily="34" charset="0"/>
              <a:buChar char="•"/>
            </a:pPr>
            <a:r>
              <a:rPr lang="en-US" dirty="0" smtClean="0"/>
              <a:t>Ineffective</a:t>
            </a:r>
          </a:p>
          <a:p>
            <a:pPr>
              <a:buFont typeface="Arial" pitchFamily="34" charset="0"/>
              <a:buChar char="•"/>
            </a:pPr>
            <a:r>
              <a:rPr lang="en-US" dirty="0" smtClean="0"/>
              <a:t>Something else</a:t>
            </a:r>
          </a:p>
          <a:p>
            <a:endParaRPr lang="en-US" dirty="0"/>
          </a:p>
        </p:txBody>
      </p:sp>
      <p:sp>
        <p:nvSpPr>
          <p:cNvPr id="4" name="Slide Number Placeholder 3"/>
          <p:cNvSpPr>
            <a:spLocks noGrp="1"/>
          </p:cNvSpPr>
          <p:nvPr>
            <p:ph type="sldNum" sz="quarter" idx="10"/>
          </p:nvPr>
        </p:nvSpPr>
        <p:spPr/>
        <p:txBody>
          <a:bodyPr/>
          <a:lstStyle/>
          <a:p>
            <a:pPr>
              <a:defRPr/>
            </a:pPr>
            <a:fld id="{D5C2C692-855C-4816-AA6B-2C1854B5A9A2}" type="slidenum">
              <a:rPr lang="en-US" smtClean="0">
                <a:solidFill>
                  <a:prstClr val="black"/>
                </a:solidFill>
                <a:latin typeface="Calibri"/>
              </a:rPr>
              <a:pPr>
                <a:defRPr/>
              </a:pPr>
              <a:t>19</a:t>
            </a:fld>
            <a:endParaRPr lang="en-US" dirty="0">
              <a:solidFill>
                <a:prstClr val="black"/>
              </a:solidFill>
              <a:latin typeface="Calibri"/>
            </a:endParaRPr>
          </a:p>
        </p:txBody>
      </p:sp>
    </p:spTree>
    <p:extLst>
      <p:ext uri="{BB962C8B-B14F-4D97-AF65-F5344CB8AC3E}">
        <p14:creationId xmlns:p14="http://schemas.microsoft.com/office/powerpoint/2010/main" val="74153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2</a:t>
            </a:fld>
            <a:endParaRPr lang="en-US" dirty="0"/>
          </a:p>
        </p:txBody>
      </p:sp>
    </p:spTree>
    <p:extLst>
      <p:ext uri="{BB962C8B-B14F-4D97-AF65-F5344CB8AC3E}">
        <p14:creationId xmlns:p14="http://schemas.microsoft.com/office/powerpoint/2010/main" val="874465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20</a:t>
            </a:fld>
            <a:endParaRPr lang="en-US" dirty="0"/>
          </a:p>
        </p:txBody>
      </p:sp>
    </p:spTree>
    <p:extLst>
      <p:ext uri="{BB962C8B-B14F-4D97-AF65-F5344CB8AC3E}">
        <p14:creationId xmlns:p14="http://schemas.microsoft.com/office/powerpoint/2010/main" val="3156645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21</a:t>
            </a:fld>
            <a:endParaRPr lang="en-US" dirty="0"/>
          </a:p>
        </p:txBody>
      </p:sp>
    </p:spTree>
    <p:extLst>
      <p:ext uri="{BB962C8B-B14F-4D97-AF65-F5344CB8AC3E}">
        <p14:creationId xmlns:p14="http://schemas.microsoft.com/office/powerpoint/2010/main" val="1151543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22</a:t>
            </a:fld>
            <a:endParaRPr lang="en-US" dirty="0"/>
          </a:p>
        </p:txBody>
      </p:sp>
    </p:spTree>
    <p:extLst>
      <p:ext uri="{BB962C8B-B14F-4D97-AF65-F5344CB8AC3E}">
        <p14:creationId xmlns:p14="http://schemas.microsoft.com/office/powerpoint/2010/main" val="3918086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23</a:t>
            </a:fld>
            <a:endParaRPr lang="en-US" dirty="0"/>
          </a:p>
        </p:txBody>
      </p:sp>
    </p:spTree>
    <p:extLst>
      <p:ext uri="{BB962C8B-B14F-4D97-AF65-F5344CB8AC3E}">
        <p14:creationId xmlns:p14="http://schemas.microsoft.com/office/powerpoint/2010/main" val="3264947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24</a:t>
            </a:fld>
            <a:endParaRPr lang="en-US" dirty="0"/>
          </a:p>
        </p:txBody>
      </p:sp>
    </p:spTree>
    <p:extLst>
      <p:ext uri="{BB962C8B-B14F-4D97-AF65-F5344CB8AC3E}">
        <p14:creationId xmlns:p14="http://schemas.microsoft.com/office/powerpoint/2010/main" val="1584558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25</a:t>
            </a:fld>
            <a:endParaRPr lang="en-US" dirty="0"/>
          </a:p>
        </p:txBody>
      </p:sp>
    </p:spTree>
    <p:extLst>
      <p:ext uri="{BB962C8B-B14F-4D97-AF65-F5344CB8AC3E}">
        <p14:creationId xmlns:p14="http://schemas.microsoft.com/office/powerpoint/2010/main" val="1812179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26</a:t>
            </a:fld>
            <a:endParaRPr lang="en-US" dirty="0"/>
          </a:p>
        </p:txBody>
      </p:sp>
    </p:spTree>
    <p:extLst>
      <p:ext uri="{BB962C8B-B14F-4D97-AF65-F5344CB8AC3E}">
        <p14:creationId xmlns:p14="http://schemas.microsoft.com/office/powerpoint/2010/main" val="1327012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27</a:t>
            </a:fld>
            <a:endParaRPr lang="en-US" dirty="0"/>
          </a:p>
        </p:txBody>
      </p:sp>
    </p:spTree>
    <p:extLst>
      <p:ext uri="{BB962C8B-B14F-4D97-AF65-F5344CB8AC3E}">
        <p14:creationId xmlns:p14="http://schemas.microsoft.com/office/powerpoint/2010/main" val="1618914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28</a:t>
            </a:fld>
            <a:endParaRPr lang="en-US" dirty="0"/>
          </a:p>
        </p:txBody>
      </p:sp>
    </p:spTree>
    <p:extLst>
      <p:ext uri="{BB962C8B-B14F-4D97-AF65-F5344CB8AC3E}">
        <p14:creationId xmlns:p14="http://schemas.microsoft.com/office/powerpoint/2010/main" val="1610672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29</a:t>
            </a:fld>
            <a:endParaRPr lang="en-US" dirty="0"/>
          </a:p>
        </p:txBody>
      </p:sp>
    </p:spTree>
    <p:extLst>
      <p:ext uri="{BB962C8B-B14F-4D97-AF65-F5344CB8AC3E}">
        <p14:creationId xmlns:p14="http://schemas.microsoft.com/office/powerpoint/2010/main" val="1610672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3</a:t>
            </a:fld>
            <a:endParaRPr lang="en-US" dirty="0"/>
          </a:p>
        </p:txBody>
      </p:sp>
    </p:spTree>
    <p:extLst>
      <p:ext uri="{BB962C8B-B14F-4D97-AF65-F5344CB8AC3E}">
        <p14:creationId xmlns:p14="http://schemas.microsoft.com/office/powerpoint/2010/main" val="990640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30</a:t>
            </a:fld>
            <a:endParaRPr lang="en-US" dirty="0"/>
          </a:p>
        </p:txBody>
      </p:sp>
    </p:spTree>
    <p:extLst>
      <p:ext uri="{BB962C8B-B14F-4D97-AF65-F5344CB8AC3E}">
        <p14:creationId xmlns:p14="http://schemas.microsoft.com/office/powerpoint/2010/main" val="24667111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31</a:t>
            </a:fld>
            <a:endParaRPr lang="en-US" dirty="0"/>
          </a:p>
        </p:txBody>
      </p:sp>
    </p:spTree>
    <p:extLst>
      <p:ext uri="{BB962C8B-B14F-4D97-AF65-F5344CB8AC3E}">
        <p14:creationId xmlns:p14="http://schemas.microsoft.com/office/powerpoint/2010/main" val="2726348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32</a:t>
            </a:fld>
            <a:endParaRPr lang="en-US" dirty="0"/>
          </a:p>
        </p:txBody>
      </p:sp>
    </p:spTree>
    <p:extLst>
      <p:ext uri="{BB962C8B-B14F-4D97-AF65-F5344CB8AC3E}">
        <p14:creationId xmlns:p14="http://schemas.microsoft.com/office/powerpoint/2010/main" val="2269713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Herd immunity:</a:t>
            </a:r>
          </a:p>
          <a:p>
            <a:r>
              <a:rPr lang="en-US" dirty="0" smtClean="0"/>
              <a:t>When most members in a community are immune, even if one person gets sick, the disease will not spread- because it has nowhere to spread and it </a:t>
            </a:r>
          </a:p>
          <a:p>
            <a:r>
              <a:rPr lang="en-US" dirty="0" smtClean="0"/>
              <a:t>will die out.</a:t>
            </a:r>
          </a:p>
          <a:p>
            <a:r>
              <a:rPr lang="en-US" dirty="0" smtClean="0"/>
              <a:t>NYT ‘Many doctors view the so called ‘exempter’ as parasites, of a sort, benefiting from the otherwise</a:t>
            </a:r>
            <a:r>
              <a:rPr lang="en-US" baseline="0" dirty="0" smtClean="0"/>
              <a:t> inoculated majority.”</a:t>
            </a:r>
          </a:p>
          <a:p>
            <a:endParaRPr lang="en-US" baseline="0" dirty="0" smtClean="0"/>
          </a:p>
          <a:p>
            <a:r>
              <a:rPr lang="en-US" baseline="0" dirty="0" smtClean="0"/>
              <a:t>Measles vaccine is 95% effective.</a:t>
            </a:r>
          </a:p>
          <a:p>
            <a:endParaRPr lang="en-US" baseline="0" dirty="0" smtClean="0"/>
          </a:p>
          <a:p>
            <a:r>
              <a:rPr lang="en-US" baseline="0" dirty="0" smtClean="0"/>
              <a:t>Those choosing the ‘personal exemption make &gt;75,000 $ and are well educated </a:t>
            </a:r>
            <a:endParaRPr lang="en-US" dirty="0" smtClean="0"/>
          </a:p>
          <a:p>
            <a:endParaRPr lang="en-US" dirty="0"/>
          </a:p>
        </p:txBody>
      </p:sp>
      <p:sp>
        <p:nvSpPr>
          <p:cNvPr id="4" name="Slide Number Placeholder 3"/>
          <p:cNvSpPr>
            <a:spLocks noGrp="1"/>
          </p:cNvSpPr>
          <p:nvPr>
            <p:ph type="sldNum" sz="quarter" idx="10"/>
          </p:nvPr>
        </p:nvSpPr>
        <p:spPr/>
        <p:txBody>
          <a:bodyPr/>
          <a:lstStyle/>
          <a:p>
            <a:fld id="{E33AF162-02C6-E44B-8A06-07EB909639AE}" type="slidenum">
              <a:rPr lang="en-US" smtClean="0">
                <a:solidFill>
                  <a:prstClr val="black"/>
                </a:solidFill>
                <a:latin typeface="Calibri"/>
              </a:rPr>
              <a:pPr/>
              <a:t>33</a:t>
            </a:fld>
            <a:endParaRPr lang="en-US" dirty="0">
              <a:solidFill>
                <a:prstClr val="black"/>
              </a:solidFill>
              <a:latin typeface="Calibri"/>
            </a:endParaRPr>
          </a:p>
        </p:txBody>
      </p:sp>
    </p:spTree>
    <p:extLst>
      <p:ext uri="{BB962C8B-B14F-4D97-AF65-F5344CB8AC3E}">
        <p14:creationId xmlns:p14="http://schemas.microsoft.com/office/powerpoint/2010/main" val="4105815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34</a:t>
            </a:fld>
            <a:endParaRPr lang="en-US" dirty="0"/>
          </a:p>
        </p:txBody>
      </p:sp>
    </p:spTree>
    <p:extLst>
      <p:ext uri="{BB962C8B-B14F-4D97-AF65-F5344CB8AC3E}">
        <p14:creationId xmlns:p14="http://schemas.microsoft.com/office/powerpoint/2010/main" val="1177611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35</a:t>
            </a:fld>
            <a:endParaRPr lang="en-US" dirty="0"/>
          </a:p>
        </p:txBody>
      </p:sp>
    </p:spTree>
    <p:extLst>
      <p:ext uri="{BB962C8B-B14F-4D97-AF65-F5344CB8AC3E}">
        <p14:creationId xmlns:p14="http://schemas.microsoft.com/office/powerpoint/2010/main" val="755020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36</a:t>
            </a:fld>
            <a:endParaRPr lang="en-US" dirty="0"/>
          </a:p>
        </p:txBody>
      </p:sp>
    </p:spTree>
    <p:extLst>
      <p:ext uri="{BB962C8B-B14F-4D97-AF65-F5344CB8AC3E}">
        <p14:creationId xmlns:p14="http://schemas.microsoft.com/office/powerpoint/2010/main" val="2470213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37</a:t>
            </a:fld>
            <a:endParaRPr lang="en-US" dirty="0"/>
          </a:p>
        </p:txBody>
      </p:sp>
    </p:spTree>
    <p:extLst>
      <p:ext uri="{BB962C8B-B14F-4D97-AF65-F5344CB8AC3E}">
        <p14:creationId xmlns:p14="http://schemas.microsoft.com/office/powerpoint/2010/main" val="1070370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38</a:t>
            </a:fld>
            <a:endParaRPr lang="en-US" dirty="0"/>
          </a:p>
        </p:txBody>
      </p:sp>
    </p:spTree>
    <p:extLst>
      <p:ext uri="{BB962C8B-B14F-4D97-AF65-F5344CB8AC3E}">
        <p14:creationId xmlns:p14="http://schemas.microsoft.com/office/powerpoint/2010/main" val="34303292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39</a:t>
            </a:fld>
            <a:endParaRPr lang="en-US" dirty="0"/>
          </a:p>
        </p:txBody>
      </p:sp>
    </p:spTree>
    <p:extLst>
      <p:ext uri="{BB962C8B-B14F-4D97-AF65-F5344CB8AC3E}">
        <p14:creationId xmlns:p14="http://schemas.microsoft.com/office/powerpoint/2010/main" val="313828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1143000" y="685800"/>
            <a:ext cx="4572000" cy="3429000"/>
          </a:xfrm>
          <a:ln/>
        </p:spPr>
      </p:sp>
      <p:sp>
        <p:nvSpPr>
          <p:cNvPr id="59395" name="Notes Placeholder 2"/>
          <p:cNvSpPr>
            <a:spLocks noGrp="1"/>
          </p:cNvSpPr>
          <p:nvPr>
            <p:ph type="body" idx="1"/>
          </p:nvPr>
        </p:nvSpPr>
        <p:spPr>
          <a:xfrm>
            <a:off x="276821" y="3904340"/>
            <a:ext cx="6295429" cy="4552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According to the Centers for Disease Control and Prevention, reported cases of many vaccine-preventable diseases (VPDs) decreased dramatically during the 20th century. </a:t>
            </a:r>
          </a:p>
          <a:p>
            <a:r>
              <a:rPr lang="en-US" dirty="0" smtClean="0">
                <a:ea typeface="ＭＳ Ｐゴシック" pitchFamily="34" charset="-128"/>
              </a:rPr>
              <a:t>This decrease in reported cases highlights one of the most important public health achievements of the last century—immunizations.</a:t>
            </a:r>
          </a:p>
          <a:p>
            <a:endParaRPr lang="en-US" dirty="0" smtClean="0">
              <a:ea typeface="ＭＳ Ｐゴシック" pitchFamily="34" charset="-128"/>
            </a:endParaRPr>
          </a:p>
          <a:p>
            <a:r>
              <a:rPr lang="en-US" dirty="0" smtClean="0">
                <a:ea typeface="ＭＳ Ｐゴシック" pitchFamily="34" charset="-128"/>
              </a:rPr>
              <a:t> As can be seen in this slide, the decrease in the number of reported cases of the VPDs shown ranges from 86% for pertussis to 100% for diphtheria and polio. </a:t>
            </a:r>
          </a:p>
          <a:p>
            <a:endParaRPr lang="en-US" dirty="0" smtClean="0">
              <a:ea typeface="ＭＳ Ｐゴシック" pitchFamily="34" charset="-128"/>
            </a:endParaRPr>
          </a:p>
          <a:p>
            <a:r>
              <a:rPr lang="en-US" dirty="0" smtClean="0">
                <a:ea typeface="ＭＳ Ｐゴシック" pitchFamily="34" charset="-128"/>
              </a:rPr>
              <a:t>Vaccinations are, indeed, a major public health achievement.</a:t>
            </a:r>
          </a:p>
          <a:p>
            <a:endParaRPr lang="en-US" dirty="0" smtClean="0">
              <a:ea typeface="ＭＳ Ｐゴシック" pitchFamily="34" charset="-128"/>
            </a:endParaRPr>
          </a:p>
          <a:p>
            <a:r>
              <a:rPr lang="en-US" dirty="0" smtClean="0">
                <a:ea typeface="ＭＳ Ｐゴシック" pitchFamily="34" charset="-128"/>
              </a:rPr>
              <a:t>**If you notice these</a:t>
            </a:r>
            <a:r>
              <a:rPr lang="en-US" baseline="0" dirty="0" smtClean="0">
                <a:ea typeface="ＭＳ Ｐゴシック" pitchFamily="34" charset="-128"/>
              </a:rPr>
              <a:t> disease were prominent in 1950- so anyone with a memory of the impact of these is not in their 70- 80’s. I have one patient left in my practice who contracted polio and if you have patients who survived polio, talk with them, maybe get them on video or tell their story. </a:t>
            </a:r>
            <a:endParaRPr lang="en-US" dirty="0" smtClean="0">
              <a:ea typeface="ＭＳ Ｐゴシック" pitchFamily="34" charset="-128"/>
            </a:endParaRPr>
          </a:p>
          <a:p>
            <a:endParaRPr lang="en-US" dirty="0" smtClean="0">
              <a:ea typeface="ＭＳ Ｐゴシック" pitchFamily="34" charset="-128"/>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16" eaLnBrk="0" hangingPunct="0">
              <a:defRPr sz="1600">
                <a:solidFill>
                  <a:schemeClr val="tx1"/>
                </a:solidFill>
                <a:latin typeface="Arial" pitchFamily="34" charset="0"/>
                <a:ea typeface="ＭＳ Ｐゴシック" pitchFamily="34" charset="-128"/>
              </a:defRPr>
            </a:lvl1pPr>
            <a:lvl2pPr marL="728972" indent="-280374" defTabSz="911216" eaLnBrk="0" hangingPunct="0">
              <a:defRPr sz="1600">
                <a:solidFill>
                  <a:schemeClr val="tx1"/>
                </a:solidFill>
                <a:latin typeface="Arial" pitchFamily="34" charset="0"/>
                <a:ea typeface="ＭＳ Ｐゴシック" pitchFamily="34" charset="-128"/>
              </a:defRPr>
            </a:lvl2pPr>
            <a:lvl3pPr marL="1121496" indent="-224298" defTabSz="911216" eaLnBrk="0" hangingPunct="0">
              <a:defRPr sz="1600">
                <a:solidFill>
                  <a:schemeClr val="tx1"/>
                </a:solidFill>
                <a:latin typeface="Arial" pitchFamily="34" charset="0"/>
                <a:ea typeface="ＭＳ Ｐゴシック" pitchFamily="34" charset="-128"/>
              </a:defRPr>
            </a:lvl3pPr>
            <a:lvl4pPr marL="1570095" indent="-224298" defTabSz="911216" eaLnBrk="0" hangingPunct="0">
              <a:defRPr sz="1600">
                <a:solidFill>
                  <a:schemeClr val="tx1"/>
                </a:solidFill>
                <a:latin typeface="Arial" pitchFamily="34" charset="0"/>
                <a:ea typeface="ＭＳ Ｐゴシック" pitchFamily="34" charset="-128"/>
              </a:defRPr>
            </a:lvl4pPr>
            <a:lvl5pPr marL="2018692" indent="-224298" defTabSz="911216" eaLnBrk="0" hangingPunct="0">
              <a:defRPr sz="1600">
                <a:solidFill>
                  <a:schemeClr val="tx1"/>
                </a:solidFill>
                <a:latin typeface="Arial" pitchFamily="34" charset="0"/>
                <a:ea typeface="ＭＳ Ｐゴシック" pitchFamily="34" charset="-128"/>
              </a:defRPr>
            </a:lvl5pPr>
            <a:lvl6pPr marL="2467291" indent="-224298" defTabSz="911216"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15890" indent="-224298" defTabSz="911216"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364488" indent="-224298" defTabSz="911216"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13087" indent="-224298" defTabSz="911216"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fld id="{25F526F7-9CBA-4F4E-9421-CA7495AB10A6}" type="slidenum">
              <a:rPr lang="en-US" sz="800">
                <a:solidFill>
                  <a:prstClr val="black"/>
                </a:solidFill>
              </a:rPr>
              <a:pPr eaLnBrk="1" hangingPunct="1"/>
              <a:t>4</a:t>
            </a:fld>
            <a:endParaRPr lang="en-US" sz="800"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40</a:t>
            </a:fld>
            <a:endParaRPr lang="en-US" dirty="0"/>
          </a:p>
        </p:txBody>
      </p:sp>
    </p:spTree>
    <p:extLst>
      <p:ext uri="{BB962C8B-B14F-4D97-AF65-F5344CB8AC3E}">
        <p14:creationId xmlns:p14="http://schemas.microsoft.com/office/powerpoint/2010/main" val="4149736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41</a:t>
            </a:fld>
            <a:endParaRPr lang="en-US" dirty="0"/>
          </a:p>
        </p:txBody>
      </p:sp>
    </p:spTree>
    <p:extLst>
      <p:ext uri="{BB962C8B-B14F-4D97-AF65-F5344CB8AC3E}">
        <p14:creationId xmlns:p14="http://schemas.microsoft.com/office/powerpoint/2010/main" val="3902263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42</a:t>
            </a:fld>
            <a:endParaRPr lang="en-US" dirty="0"/>
          </a:p>
        </p:txBody>
      </p:sp>
    </p:spTree>
    <p:extLst>
      <p:ext uri="{BB962C8B-B14F-4D97-AF65-F5344CB8AC3E}">
        <p14:creationId xmlns:p14="http://schemas.microsoft.com/office/powerpoint/2010/main" val="3041767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43</a:t>
            </a:fld>
            <a:endParaRPr lang="en-US" dirty="0"/>
          </a:p>
        </p:txBody>
      </p:sp>
    </p:spTree>
    <p:extLst>
      <p:ext uri="{BB962C8B-B14F-4D97-AF65-F5344CB8AC3E}">
        <p14:creationId xmlns:p14="http://schemas.microsoft.com/office/powerpoint/2010/main" val="31416646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C2C692-855C-4816-AA6B-2C1854B5A9A2}" type="slidenum">
              <a:rPr lang="en-US" smtClean="0">
                <a:solidFill>
                  <a:prstClr val="black"/>
                </a:solidFill>
                <a:latin typeface="Calibri"/>
              </a:rPr>
              <a:pPr>
                <a:defRPr/>
              </a:pPr>
              <a:t>44</a:t>
            </a:fld>
            <a:endParaRPr lang="en-US" dirty="0">
              <a:solidFill>
                <a:prstClr val="black"/>
              </a:solidFill>
              <a:latin typeface="Calibri"/>
            </a:endParaRPr>
          </a:p>
        </p:txBody>
      </p:sp>
    </p:spTree>
    <p:extLst>
      <p:ext uri="{BB962C8B-B14F-4D97-AF65-F5344CB8AC3E}">
        <p14:creationId xmlns:p14="http://schemas.microsoft.com/office/powerpoint/2010/main" val="2050337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45</a:t>
            </a:fld>
            <a:endParaRPr lang="en-US" dirty="0"/>
          </a:p>
        </p:txBody>
      </p:sp>
    </p:spTree>
    <p:extLst>
      <p:ext uri="{BB962C8B-B14F-4D97-AF65-F5344CB8AC3E}">
        <p14:creationId xmlns:p14="http://schemas.microsoft.com/office/powerpoint/2010/main" val="2278813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46</a:t>
            </a:fld>
            <a:endParaRPr lang="en-US" dirty="0"/>
          </a:p>
        </p:txBody>
      </p:sp>
    </p:spTree>
    <p:extLst>
      <p:ext uri="{BB962C8B-B14F-4D97-AF65-F5344CB8AC3E}">
        <p14:creationId xmlns:p14="http://schemas.microsoft.com/office/powerpoint/2010/main" val="3916850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47</a:t>
            </a:fld>
            <a:endParaRPr lang="en-US" dirty="0"/>
          </a:p>
        </p:txBody>
      </p:sp>
    </p:spTree>
    <p:extLst>
      <p:ext uri="{BB962C8B-B14F-4D97-AF65-F5344CB8AC3E}">
        <p14:creationId xmlns:p14="http://schemas.microsoft.com/office/powerpoint/2010/main" val="66102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5</a:t>
            </a:fld>
            <a:endParaRPr lang="en-US" dirty="0"/>
          </a:p>
        </p:txBody>
      </p:sp>
    </p:spTree>
    <p:extLst>
      <p:ext uri="{BB962C8B-B14F-4D97-AF65-F5344CB8AC3E}">
        <p14:creationId xmlns:p14="http://schemas.microsoft.com/office/powerpoint/2010/main" val="333277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6</a:t>
            </a:fld>
            <a:endParaRPr lang="en-US" dirty="0"/>
          </a:p>
        </p:txBody>
      </p:sp>
    </p:spTree>
    <p:extLst>
      <p:ext uri="{BB962C8B-B14F-4D97-AF65-F5344CB8AC3E}">
        <p14:creationId xmlns:p14="http://schemas.microsoft.com/office/powerpoint/2010/main" val="4190548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7</a:t>
            </a:fld>
            <a:endParaRPr lang="en-US" dirty="0"/>
          </a:p>
        </p:txBody>
      </p:sp>
    </p:spTree>
    <p:extLst>
      <p:ext uri="{BB962C8B-B14F-4D97-AF65-F5344CB8AC3E}">
        <p14:creationId xmlns:p14="http://schemas.microsoft.com/office/powerpoint/2010/main" val="2456668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7E712-0F30-5A49-B377-DB1E78F69A9B}" type="slidenum">
              <a:rPr lang="en-US" smtClean="0"/>
              <a:t>8</a:t>
            </a:fld>
            <a:endParaRPr lang="en-US" dirty="0"/>
          </a:p>
        </p:txBody>
      </p:sp>
    </p:spTree>
    <p:extLst>
      <p:ext uri="{BB962C8B-B14F-4D97-AF65-F5344CB8AC3E}">
        <p14:creationId xmlns:p14="http://schemas.microsoft.com/office/powerpoint/2010/main" val="3635176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Intentional</a:t>
            </a:r>
          </a:p>
          <a:p>
            <a:r>
              <a:rPr lang="en-US" dirty="0" smtClean="0"/>
              <a:t>Long term vs. short term benefits  crying, pain ,cost </a:t>
            </a:r>
          </a:p>
          <a:p>
            <a:r>
              <a:rPr lang="en-US" dirty="0" smtClean="0"/>
              <a:t>2 beliefs that predict faitlur to vx</a:t>
            </a:r>
          </a:p>
          <a:p>
            <a:r>
              <a:rPr lang="en-US" dirty="0" smtClean="0"/>
              <a:t>   unsafe</a:t>
            </a:r>
          </a:p>
          <a:p>
            <a:r>
              <a:rPr lang="en-US" dirty="0" smtClean="0"/>
              <a:t>   long-term side effects</a:t>
            </a:r>
          </a:p>
          <a:p>
            <a:endParaRPr lang="en-US" dirty="0"/>
          </a:p>
        </p:txBody>
      </p:sp>
      <p:sp>
        <p:nvSpPr>
          <p:cNvPr id="4" name="Slide Number Placeholder 3"/>
          <p:cNvSpPr>
            <a:spLocks noGrp="1"/>
          </p:cNvSpPr>
          <p:nvPr>
            <p:ph type="sldNum" sz="quarter" idx="10"/>
          </p:nvPr>
        </p:nvSpPr>
        <p:spPr/>
        <p:txBody>
          <a:bodyPr/>
          <a:lstStyle/>
          <a:p>
            <a:fld id="{E33AF162-02C6-E44B-8A06-07EB909639AE}"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3379611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latin typeface="Gill Sans MT"/>
            </a:endParaRPr>
          </a:p>
        </p:txBody>
      </p:sp>
      <p:sp>
        <p:nvSpPr>
          <p:cNvPr id="5" name="Oval 4"/>
          <p:cNvSpPr/>
          <p:nvPr/>
        </p:nvSpPr>
        <p:spPr>
          <a:xfrm>
            <a:off x="1157290" y="134463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latin typeface="Gill Sans MT"/>
            </a:endParaRPr>
          </a:p>
        </p:txBody>
      </p:sp>
      <p:sp>
        <p:nvSpPr>
          <p:cNvPr id="6" name="Line 4"/>
          <p:cNvSpPr>
            <a:spLocks noChangeShapeType="1"/>
          </p:cNvSpPr>
          <p:nvPr userDrawn="1"/>
        </p:nvSpPr>
        <p:spPr bwMode="auto">
          <a:xfrm>
            <a:off x="1658938" y="1752600"/>
            <a:ext cx="6418262" cy="0"/>
          </a:xfrm>
          <a:prstGeom prst="line">
            <a:avLst/>
          </a:prstGeom>
          <a:noFill/>
          <a:ln w="9525">
            <a:solidFill>
              <a:schemeClr val="accent2"/>
            </a:solidFill>
            <a:round/>
            <a:headEnd/>
            <a:tailEnd/>
          </a:ln>
          <a:effectLst/>
        </p:spPr>
        <p:txBody>
          <a:bodyPr wrap="none" anchor="ctr"/>
          <a:lstStyle/>
          <a:p>
            <a:pPr eaLnBrk="1" fontAlgn="auto" hangingPunct="1">
              <a:spcBef>
                <a:spcPts val="0"/>
              </a:spcBef>
              <a:spcAft>
                <a:spcPts val="0"/>
              </a:spcAft>
              <a:defRPr/>
            </a:pPr>
            <a:endParaRPr lang="en-US">
              <a:solidFill>
                <a:prstClr val="black"/>
              </a:solidFill>
              <a:latin typeface="Gill Sans MT"/>
              <a:ea typeface="ＭＳ Ｐゴシック" charset="0"/>
              <a:cs typeface="Arial" charset="0"/>
            </a:endParaRPr>
          </a:p>
        </p:txBody>
      </p:sp>
      <p:sp>
        <p:nvSpPr>
          <p:cNvPr id="14" name="Title 13"/>
          <p:cNvSpPr>
            <a:spLocks noGrp="1"/>
          </p:cNvSpPr>
          <p:nvPr>
            <p:ph type="ctrTitle"/>
          </p:nvPr>
        </p:nvSpPr>
        <p:spPr>
          <a:xfrm>
            <a:off x="1432560" y="359898"/>
            <a:ext cx="7406640" cy="1472184"/>
          </a:xfrm>
        </p:spPr>
        <p:txBody>
          <a:bodyPr anchor="b"/>
          <a:lstStyle>
            <a:lvl1pPr algn="l">
              <a:defRPr/>
            </a:lvl1pPr>
          </a:lstStyle>
          <a:p>
            <a:r>
              <a:rPr lang="en-US" smtClean="0"/>
              <a:t>Click to edit Master title style</a:t>
            </a:r>
            <a:endParaRPr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6"/>
          <p:cNvSpPr>
            <a:spLocks noGrp="1"/>
          </p:cNvSpPr>
          <p:nvPr>
            <p:ph type="dt" sz="half" idx="10"/>
          </p:nvPr>
        </p:nvSpPr>
        <p:spPr/>
        <p:txBody>
          <a:bodyPr/>
          <a:lstStyle>
            <a:lvl1pPr>
              <a:defRPr/>
            </a:lvl1pPr>
          </a:lstStyle>
          <a:p>
            <a:fld id="{EB8F0DDA-618C-8346-A467-485E6C8D6A0D}" type="datetimeFigureOut">
              <a:rPr lang="en-US"/>
              <a:pPr/>
              <a:t>10/26/2015</a:t>
            </a:fld>
            <a:endParaRPr lang="en-US"/>
          </a:p>
        </p:txBody>
      </p:sp>
      <p:sp>
        <p:nvSpPr>
          <p:cNvPr id="8" name="Footer Placeholder 19"/>
          <p:cNvSpPr>
            <a:spLocks noGrp="1"/>
          </p:cNvSpPr>
          <p:nvPr>
            <p:ph type="ftr" sz="quarter" idx="11"/>
          </p:nvPr>
        </p:nvSpPr>
        <p:spPr/>
        <p:txBody>
          <a:bodyPr/>
          <a:lstStyle>
            <a:lvl1pPr>
              <a:defRPr/>
            </a:lvl1pPr>
          </a:lstStyle>
          <a:p>
            <a:pPr>
              <a:defRPr/>
            </a:pPr>
            <a:endParaRPr lang="en-US">
              <a:solidFill>
                <a:srgbClr val="EBDDC3">
                  <a:shade val="50000"/>
                  <a:satMod val="200000"/>
                </a:srgbClr>
              </a:solidFill>
              <a:latin typeface="Gill Sans MT"/>
            </a:endParaRPr>
          </a:p>
        </p:txBody>
      </p:sp>
      <p:sp>
        <p:nvSpPr>
          <p:cNvPr id="9" name="Slide Number Placeholder 9"/>
          <p:cNvSpPr>
            <a:spLocks noGrp="1"/>
          </p:cNvSpPr>
          <p:nvPr>
            <p:ph type="sldNum" sz="quarter" idx="12"/>
          </p:nvPr>
        </p:nvSpPr>
        <p:spPr/>
        <p:txBody>
          <a:bodyPr/>
          <a:lstStyle>
            <a:lvl1pPr>
              <a:defRPr/>
            </a:lvl1pPr>
          </a:lstStyle>
          <a:p>
            <a:fld id="{05B46AC6-630E-EA42-8DDA-8F84E4F3BCB7}" type="slidenum">
              <a:rPr lang="en-US"/>
              <a:pPr/>
              <a:t>‹#›</a:t>
            </a:fld>
            <a:endParaRPr lang="en-US"/>
          </a:p>
        </p:txBody>
      </p:sp>
    </p:spTree>
    <p:extLst>
      <p:ext uri="{BB962C8B-B14F-4D97-AF65-F5344CB8AC3E}">
        <p14:creationId xmlns:p14="http://schemas.microsoft.com/office/powerpoint/2010/main" val="1278099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fld id="{46D572A1-4F6F-404A-B4FF-633BEAA69D85}" type="datetimeFigureOut">
              <a:rPr lang="en-US"/>
              <a:pPr/>
              <a:t>10/26/2015</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solidFill>
                <a:srgbClr val="EBDDC3">
                  <a:shade val="50000"/>
                  <a:satMod val="200000"/>
                </a:srgbClr>
              </a:solidFill>
              <a:latin typeface="Gill Sans MT"/>
            </a:endParaRPr>
          </a:p>
        </p:txBody>
      </p:sp>
      <p:sp>
        <p:nvSpPr>
          <p:cNvPr id="6" name="Slide Number Placeholder 21"/>
          <p:cNvSpPr>
            <a:spLocks noGrp="1"/>
          </p:cNvSpPr>
          <p:nvPr>
            <p:ph type="sldNum" sz="quarter" idx="12"/>
          </p:nvPr>
        </p:nvSpPr>
        <p:spPr/>
        <p:txBody>
          <a:bodyPr/>
          <a:lstStyle>
            <a:lvl1pPr>
              <a:defRPr/>
            </a:lvl1pPr>
          </a:lstStyle>
          <a:p>
            <a:fld id="{B30DE8F0-3C62-E343-8EC0-2ED68908C598}" type="slidenum">
              <a:rPr lang="en-US"/>
              <a:pPr/>
              <a:t>‹#›</a:t>
            </a:fld>
            <a:endParaRPr lang="en-US"/>
          </a:p>
        </p:txBody>
      </p:sp>
    </p:spTree>
    <p:extLst>
      <p:ext uri="{BB962C8B-B14F-4D97-AF65-F5344CB8AC3E}">
        <p14:creationId xmlns:p14="http://schemas.microsoft.com/office/powerpoint/2010/main" val="518211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59"/>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6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fld id="{ACB45D69-162E-7D44-95D6-4ADB379DCA62}" type="datetimeFigureOut">
              <a:rPr lang="en-US"/>
              <a:pPr/>
              <a:t>10/26/2015</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solidFill>
                <a:srgbClr val="EBDDC3">
                  <a:shade val="50000"/>
                  <a:satMod val="200000"/>
                </a:srgbClr>
              </a:solidFill>
              <a:latin typeface="Gill Sans MT"/>
            </a:endParaRPr>
          </a:p>
        </p:txBody>
      </p:sp>
      <p:sp>
        <p:nvSpPr>
          <p:cNvPr id="6" name="Slide Number Placeholder 21"/>
          <p:cNvSpPr>
            <a:spLocks noGrp="1"/>
          </p:cNvSpPr>
          <p:nvPr>
            <p:ph type="sldNum" sz="quarter" idx="12"/>
          </p:nvPr>
        </p:nvSpPr>
        <p:spPr/>
        <p:txBody>
          <a:bodyPr/>
          <a:lstStyle>
            <a:lvl1pPr>
              <a:defRPr/>
            </a:lvl1pPr>
          </a:lstStyle>
          <a:p>
            <a:fld id="{6E34510D-2C9F-ED45-89B6-751C9052A633}" type="slidenum">
              <a:rPr lang="en-US"/>
              <a:pPr/>
              <a:t>‹#›</a:t>
            </a:fld>
            <a:endParaRPr lang="en-US"/>
          </a:p>
        </p:txBody>
      </p:sp>
    </p:spTree>
    <p:extLst>
      <p:ext uri="{BB962C8B-B14F-4D97-AF65-F5344CB8AC3E}">
        <p14:creationId xmlns:p14="http://schemas.microsoft.com/office/powerpoint/2010/main" val="4087453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2FC1CB-702E-6145-B06F-E373BCAD72EC}" type="datetimeFigureOut">
              <a:rPr lang="en-US" smtClean="0">
                <a:latin typeface="Calibri"/>
              </a:rPr>
              <a:pPr/>
              <a:t>10/26/2015</a:t>
            </a:fld>
            <a:endParaRPr lang="en-US">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957A21-8AF5-074A-BE1F-C3F6C5034B2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9309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2FC1CB-702E-6145-B06F-E373BCAD72EC}" type="datetimeFigureOut">
              <a:rPr lang="en-US" smtClean="0">
                <a:latin typeface="Calibri"/>
              </a:rPr>
              <a:pPr/>
              <a:t>10/26/2015</a:t>
            </a:fld>
            <a:endParaRPr lang="en-US">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957A21-8AF5-074A-BE1F-C3F6C5034B2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1408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2FC1CB-702E-6145-B06F-E373BCAD72EC}" type="datetimeFigureOut">
              <a:rPr lang="en-US" smtClean="0">
                <a:latin typeface="Calibri"/>
              </a:rPr>
              <a:pPr/>
              <a:t>10/26/2015</a:t>
            </a:fld>
            <a:endParaRPr lang="en-US">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957A21-8AF5-074A-BE1F-C3F6C5034B2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1679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62FC1CB-702E-6145-B06F-E373BCAD72EC}" type="datetimeFigureOut">
              <a:rPr lang="en-US" smtClean="0">
                <a:latin typeface="Calibri"/>
              </a:rPr>
              <a:pPr/>
              <a:t>10/26/2015</a:t>
            </a:fld>
            <a:endParaRPr lang="en-US">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0957A21-8AF5-074A-BE1F-C3F6C5034B2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812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2FC1CB-702E-6145-B06F-E373BCAD72EC}" type="datetimeFigureOut">
              <a:rPr lang="en-US" smtClean="0">
                <a:latin typeface="Calibri"/>
              </a:rPr>
              <a:pPr/>
              <a:t>10/26/2015</a:t>
            </a:fld>
            <a:endParaRPr lang="en-US">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0957A21-8AF5-074A-BE1F-C3F6C5034B2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7602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62FC1CB-702E-6145-B06F-E373BCAD72EC}" type="datetimeFigureOut">
              <a:rPr lang="en-US" smtClean="0">
                <a:latin typeface="Calibri"/>
              </a:rPr>
              <a:pPr/>
              <a:t>10/26/2015</a:t>
            </a:fld>
            <a:endParaRPr lang="en-US">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0957A21-8AF5-074A-BE1F-C3F6C5034B2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7485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2FC1CB-702E-6145-B06F-E373BCAD72EC}" type="datetimeFigureOut">
              <a:rPr lang="en-US" smtClean="0">
                <a:latin typeface="Calibri"/>
              </a:rPr>
              <a:pPr/>
              <a:t>10/26/2015</a:t>
            </a:fld>
            <a:endParaRPr lang="en-US">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0957A21-8AF5-074A-BE1F-C3F6C5034B2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0009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2FC1CB-702E-6145-B06F-E373BCAD72EC}" type="datetimeFigureOut">
              <a:rPr lang="en-US" smtClean="0">
                <a:latin typeface="Calibri"/>
              </a:rPr>
              <a:pPr/>
              <a:t>10/26/2015</a:t>
            </a:fld>
            <a:endParaRPr lang="en-US">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0957A21-8AF5-074A-BE1F-C3F6C5034B2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63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1693866" y="1524000"/>
            <a:ext cx="6416675" cy="0"/>
          </a:xfrm>
          <a:prstGeom prst="line">
            <a:avLst/>
          </a:prstGeom>
          <a:noFill/>
          <a:ln w="9525">
            <a:solidFill>
              <a:schemeClr val="accent2"/>
            </a:solidFill>
            <a:round/>
            <a:headEnd/>
            <a:tailEnd/>
          </a:ln>
          <a:effectLst/>
        </p:spPr>
        <p:txBody>
          <a:bodyPr wrap="none" anchor="ctr"/>
          <a:lstStyle/>
          <a:p>
            <a:pPr eaLnBrk="1" fontAlgn="auto" hangingPunct="1">
              <a:spcBef>
                <a:spcPts val="0"/>
              </a:spcBef>
              <a:spcAft>
                <a:spcPts val="0"/>
              </a:spcAft>
              <a:defRPr/>
            </a:pPr>
            <a:endParaRPr lang="en-US">
              <a:solidFill>
                <a:prstClr val="black"/>
              </a:solidFill>
              <a:latin typeface="Gill Sans MT"/>
              <a:ea typeface="ＭＳ Ｐゴシック" charset="0"/>
              <a:cs typeface="Arial"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435608" y="1600200"/>
            <a:ext cx="749808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DC1004F9-1B5B-5742-B11A-623AC1FF4191}" type="datetimeFigureOut">
              <a:rPr lang="en-US"/>
              <a:pPr/>
              <a:t>10/26/2015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EBDDC3">
                  <a:shade val="50000"/>
                  <a:satMod val="200000"/>
                </a:srgbClr>
              </a:solidFill>
              <a:latin typeface="Gill Sans MT"/>
            </a:endParaRPr>
          </a:p>
        </p:txBody>
      </p:sp>
      <p:sp>
        <p:nvSpPr>
          <p:cNvPr id="7" name="Slide Number Placeholder 5"/>
          <p:cNvSpPr>
            <a:spLocks noGrp="1"/>
          </p:cNvSpPr>
          <p:nvPr>
            <p:ph type="sldNum" sz="quarter" idx="12"/>
          </p:nvPr>
        </p:nvSpPr>
        <p:spPr/>
        <p:txBody>
          <a:bodyPr/>
          <a:lstStyle>
            <a:lvl1pPr>
              <a:defRPr/>
            </a:lvl1pPr>
          </a:lstStyle>
          <a:p>
            <a:fld id="{6760C4BB-09CB-0141-9379-6EBDBA25C555}" type="slidenum">
              <a:rPr lang="en-US"/>
              <a:pPr/>
              <a:t>‹#›</a:t>
            </a:fld>
            <a:endParaRPr lang="en-US"/>
          </a:p>
        </p:txBody>
      </p:sp>
    </p:spTree>
    <p:extLst>
      <p:ext uri="{BB962C8B-B14F-4D97-AF65-F5344CB8AC3E}">
        <p14:creationId xmlns:p14="http://schemas.microsoft.com/office/powerpoint/2010/main" val="108357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2FC1CB-702E-6145-B06F-E373BCAD72EC}" type="datetimeFigureOut">
              <a:rPr lang="en-US" smtClean="0">
                <a:latin typeface="Calibri"/>
              </a:rPr>
              <a:pPr/>
              <a:t>10/26/2015</a:t>
            </a:fld>
            <a:endParaRPr lang="en-US">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0957A21-8AF5-074A-BE1F-C3F6C5034B2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4278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2FC1CB-702E-6145-B06F-E373BCAD72EC}" type="datetimeFigureOut">
              <a:rPr lang="en-US" smtClean="0">
                <a:latin typeface="Calibri"/>
              </a:rPr>
              <a:pPr/>
              <a:t>10/26/2015</a:t>
            </a:fld>
            <a:endParaRPr lang="en-US">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957A21-8AF5-074A-BE1F-C3F6C5034B2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8568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2FC1CB-702E-6145-B06F-E373BCAD72EC}" type="datetimeFigureOut">
              <a:rPr lang="en-US" smtClean="0">
                <a:latin typeface="Calibri"/>
              </a:rPr>
              <a:pPr/>
              <a:t>10/26/2015</a:t>
            </a:fld>
            <a:endParaRPr lang="en-US">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0957A21-8AF5-074A-BE1F-C3F6C5034B2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1287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60605B"/>
        </a:solidFill>
        <a:effectLst/>
      </p:bgPr>
    </p:bg>
    <p:spTree>
      <p:nvGrpSpPr>
        <p:cNvPr id="1" name=""/>
        <p:cNvGrpSpPr/>
        <p:nvPr/>
      </p:nvGrpSpPr>
      <p:grpSpPr>
        <a:xfrm>
          <a:off x="0" y="0"/>
          <a:ext cx="0" cy="0"/>
          <a:chOff x="0" y="0"/>
          <a:chExt cx="0" cy="0"/>
        </a:xfrm>
      </p:grpSpPr>
      <p:sp>
        <p:nvSpPr>
          <p:cNvPr id="15" name="Rectangle 14"/>
          <p:cNvSpPr/>
          <p:nvPr userDrawn="1"/>
        </p:nvSpPr>
        <p:spPr>
          <a:xfrm>
            <a:off x="1747839" y="6025339"/>
            <a:ext cx="7396162" cy="870762"/>
          </a:xfrm>
          <a:prstGeom prst="rect">
            <a:avLst/>
          </a:prstGeom>
          <a:solidFill>
            <a:srgbClr val="2EB13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6E2A8E"/>
              </a:solidFill>
            </a:endParaRPr>
          </a:p>
        </p:txBody>
      </p:sp>
      <p:sp>
        <p:nvSpPr>
          <p:cNvPr id="18" name="Rectangle 16"/>
          <p:cNvSpPr>
            <a:spLocks noChangeArrowheads="1"/>
          </p:cNvSpPr>
          <p:nvPr userDrawn="1"/>
        </p:nvSpPr>
        <p:spPr bwMode="auto">
          <a:xfrm>
            <a:off x="8482013" y="6408738"/>
            <a:ext cx="3667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pPr eaLnBrk="1" hangingPunct="1"/>
            <a:fld id="{823A2F2B-3917-4B73-A767-975CB851FCCB}" type="slidenum">
              <a:rPr lang="en-US" altLang="en-US" sz="1200" b="1">
                <a:solidFill>
                  <a:prstClr val="white"/>
                </a:solidFill>
                <a:latin typeface="Calibri" pitchFamily="34" charset="0"/>
                <a:ea typeface="Calibri" pitchFamily="34" charset="0"/>
                <a:cs typeface="Calibri" pitchFamily="34" charset="0"/>
              </a:rPr>
              <a:pPr eaLnBrk="1" hangingPunct="1"/>
              <a:t>‹#›</a:t>
            </a:fld>
            <a:endParaRPr lang="en-US" altLang="en-US" sz="1200" dirty="0">
              <a:solidFill>
                <a:prstClr val="white"/>
              </a:solidFill>
              <a:latin typeface="Calibri" pitchFamily="34" charset="0"/>
              <a:ea typeface="Calibri" pitchFamily="34" charset="0"/>
              <a:cs typeface="Calibri" pitchFamily="34" charset="0"/>
            </a:endParaRPr>
          </a:p>
        </p:txBody>
      </p:sp>
      <p:sp>
        <p:nvSpPr>
          <p:cNvPr id="6" name="Rectangle 5"/>
          <p:cNvSpPr/>
          <p:nvPr/>
        </p:nvSpPr>
        <p:spPr bwMode="white">
          <a:xfrm>
            <a:off x="0" y="17463"/>
            <a:ext cx="9144000" cy="24447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7" name="Rectangle 6"/>
          <p:cNvSpPr/>
          <p:nvPr/>
        </p:nvSpPr>
        <p:spPr>
          <a:xfrm>
            <a:off x="0" y="0"/>
            <a:ext cx="9144000" cy="209550"/>
          </a:xfrm>
          <a:prstGeom prst="rect">
            <a:avLst/>
          </a:prstGeom>
          <a:solidFill>
            <a:srgbClr val="B5B7B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cxnSp>
        <p:nvCxnSpPr>
          <p:cNvPr id="13" name="Straight Connector 12"/>
          <p:cNvCxnSpPr/>
          <p:nvPr/>
        </p:nvCxnSpPr>
        <p:spPr>
          <a:xfrm>
            <a:off x="0" y="234950"/>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sp>
        <p:nvSpPr>
          <p:cNvPr id="8" name="Title 7"/>
          <p:cNvSpPr>
            <a:spLocks noGrp="1"/>
          </p:cNvSpPr>
          <p:nvPr>
            <p:ph type="ctrTitle"/>
          </p:nvPr>
        </p:nvSpPr>
        <p:spPr>
          <a:xfrm>
            <a:off x="657687" y="1233973"/>
            <a:ext cx="6828800" cy="1828800"/>
          </a:xfrm>
        </p:spPr>
        <p:txBody>
          <a:bodyPr anchor="b"/>
          <a:lstStyle>
            <a:lvl1pPr>
              <a:defRPr b="1" i="0" cap="none" baseline="0">
                <a:solidFill>
                  <a:schemeClr val="tx1"/>
                </a:solidFill>
              </a:defRPr>
            </a:lvl1pPr>
          </a:lstStyle>
          <a:p>
            <a:r>
              <a:rPr lang="en-US" smtClean="0"/>
              <a:t>Click to edit Master title style</a:t>
            </a:r>
            <a:endParaRPr lang="en-US" dirty="0"/>
          </a:p>
        </p:txBody>
      </p:sp>
      <p:sp>
        <p:nvSpPr>
          <p:cNvPr id="3" name="Rectangle 2"/>
          <p:cNvSpPr/>
          <p:nvPr userDrawn="1"/>
        </p:nvSpPr>
        <p:spPr>
          <a:xfrm>
            <a:off x="0" y="6025339"/>
            <a:ext cx="1747838" cy="8707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dirty="0">
              <a:solidFill>
                <a:prstClr val="white"/>
              </a:solidFill>
            </a:endParaRPr>
          </a:p>
        </p:txBody>
      </p:sp>
      <p:cxnSp>
        <p:nvCxnSpPr>
          <p:cNvPr id="16" name="Straight Connector 15"/>
          <p:cNvCxnSpPr/>
          <p:nvPr userDrawn="1"/>
        </p:nvCxnSpPr>
        <p:spPr>
          <a:xfrm>
            <a:off x="0" y="6025339"/>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1747838" y="6025338"/>
            <a:ext cx="1" cy="870763"/>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sp>
        <p:nvSpPr>
          <p:cNvPr id="24" name="Subtitle 2"/>
          <p:cNvSpPr>
            <a:spLocks noGrp="1"/>
          </p:cNvSpPr>
          <p:nvPr>
            <p:ph type="subTitle" idx="1"/>
          </p:nvPr>
        </p:nvSpPr>
        <p:spPr>
          <a:xfrm>
            <a:off x="1866668" y="6145269"/>
            <a:ext cx="5831114" cy="592798"/>
          </a:xfrm>
        </p:spPr>
        <p:txBody>
          <a:bodyPr/>
          <a:lstStyle>
            <a:lvl1pPr marL="0" indent="0">
              <a:buFontTx/>
              <a:buNone/>
              <a:defRPr/>
            </a:lvl1pPr>
          </a:lstStyle>
          <a:p>
            <a:r>
              <a:rPr lang="en-US" altLang="en-US" smtClean="0"/>
              <a:t>Click to edit Master subtitle style</a:t>
            </a:r>
            <a:endParaRPr lang="en-US" altLang="en-US" dirty="0" smtClean="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119" y="6282332"/>
            <a:ext cx="1461680" cy="347148"/>
          </a:xfrm>
          <a:prstGeom prst="rect">
            <a:avLst/>
          </a:prstGeom>
        </p:spPr>
      </p:pic>
    </p:spTree>
    <p:extLst>
      <p:ext uri="{BB962C8B-B14F-4D97-AF65-F5344CB8AC3E}">
        <p14:creationId xmlns:p14="http://schemas.microsoft.com/office/powerpoint/2010/main" val="39159314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21"/>
          <p:cNvSpPr>
            <a:spLocks noGrp="1"/>
          </p:cNvSpPr>
          <p:nvPr>
            <p:ph type="title"/>
          </p:nvPr>
        </p:nvSpPr>
        <p:spPr>
          <a:xfrm>
            <a:off x="609600" y="228600"/>
            <a:ext cx="8153400" cy="990600"/>
          </a:xfrm>
          <a:prstGeom prst="rect">
            <a:avLst/>
          </a:prstGeom>
        </p:spPr>
        <p:txBody>
          <a:bodyPr>
            <a:normAutofit/>
          </a:bodyPr>
          <a:lstStyle>
            <a:lvl1pPr>
              <a:defRPr>
                <a:solidFill>
                  <a:srgbClr val="007C66"/>
                </a:solidFill>
              </a:defRPr>
            </a:lvl1pPr>
          </a:lstStyle>
          <a:p>
            <a:r>
              <a:rPr lang="en-US" smtClean="0"/>
              <a:t>Click to edit Master title style</a:t>
            </a:r>
            <a:endParaRPr lang="en-US" dirty="0"/>
          </a:p>
        </p:txBody>
      </p:sp>
      <p:sp>
        <p:nvSpPr>
          <p:cNvPr id="8" name="Content Placeholder 8"/>
          <p:cNvSpPr>
            <a:spLocks noGrp="1"/>
          </p:cNvSpPr>
          <p:nvPr>
            <p:ph sz="quarter" idx="1"/>
          </p:nvPr>
        </p:nvSpPr>
        <p:spPr>
          <a:xfrm>
            <a:off x="606153" y="1589567"/>
            <a:ext cx="8159002" cy="4175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9"/>
          <p:cNvSpPr>
            <a:spLocks noGrp="1"/>
          </p:cNvSpPr>
          <p:nvPr>
            <p:ph type="sldNum" sz="quarter" idx="10"/>
          </p:nvPr>
        </p:nvSpPr>
        <p:spPr>
          <a:xfrm>
            <a:off x="0" y="1271588"/>
            <a:ext cx="508000" cy="234950"/>
          </a:xfrm>
        </p:spPr>
        <p:txBody>
          <a:bodyPr rtlCol="0"/>
          <a:lstStyle>
            <a:lvl1pPr>
              <a:defRPr/>
            </a:lvl1pPr>
          </a:lstStyle>
          <a:p>
            <a:pPr>
              <a:defRPr/>
            </a:pPr>
            <a:fld id="{8C386E42-F1FD-4ACB-BAFE-2EA01340BF34}" type="slidenum">
              <a:rPr lang="en-US"/>
              <a:pPr>
                <a:defRPr/>
              </a:pPr>
              <a:t>‹#›</a:t>
            </a:fld>
            <a:endParaRPr lang="en-US" dirty="0"/>
          </a:p>
        </p:txBody>
      </p:sp>
    </p:spTree>
    <p:extLst>
      <p:ext uri="{BB962C8B-B14F-4D97-AF65-F5344CB8AC3E}">
        <p14:creationId xmlns:p14="http://schemas.microsoft.com/office/powerpoint/2010/main" val="129424062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3A19CAAE-F962-4BBF-AA73-E5698E57AD56}" type="slidenum">
              <a:rPr lang="en-US"/>
              <a:pPr>
                <a:defRPr/>
              </a:pPr>
              <a:t>‹#›</a:t>
            </a:fld>
            <a:endParaRPr lang="en-US" dirty="0"/>
          </a:p>
        </p:txBody>
      </p:sp>
    </p:spTree>
    <p:extLst>
      <p:ext uri="{BB962C8B-B14F-4D97-AF65-F5344CB8AC3E}">
        <p14:creationId xmlns:p14="http://schemas.microsoft.com/office/powerpoint/2010/main" val="286473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Content Placeholder 8"/>
          <p:cNvSpPr>
            <a:spLocks noGrp="1"/>
          </p:cNvSpPr>
          <p:nvPr>
            <p:ph sz="quarter" idx="1"/>
          </p:nvPr>
        </p:nvSpPr>
        <p:spPr>
          <a:xfrm>
            <a:off x="609600" y="1589567"/>
            <a:ext cx="3886200" cy="4175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1533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9"/>
          <p:cNvSpPr>
            <a:spLocks noGrp="1"/>
          </p:cNvSpPr>
          <p:nvPr>
            <p:ph type="sldNum" sz="quarter" idx="10"/>
          </p:nvPr>
        </p:nvSpPr>
        <p:spPr/>
        <p:txBody>
          <a:bodyPr rtlCol="0"/>
          <a:lstStyle>
            <a:lvl1pPr>
              <a:defRPr/>
            </a:lvl1pPr>
          </a:lstStyle>
          <a:p>
            <a:pPr>
              <a:defRPr/>
            </a:pPr>
            <a:fld id="{D6C4FE13-D3A9-420C-B6A9-D1AE299F4721}" type="slidenum">
              <a:rPr lang="en-US"/>
              <a:pPr>
                <a:defRPr/>
              </a:pPr>
              <a:t>‹#›</a:t>
            </a:fld>
            <a:endParaRPr lang="en-US" dirty="0"/>
          </a:p>
        </p:txBody>
      </p:sp>
    </p:spTree>
    <p:extLst>
      <p:ext uri="{BB962C8B-B14F-4D97-AF65-F5344CB8AC3E}">
        <p14:creationId xmlns:p14="http://schemas.microsoft.com/office/powerpoint/2010/main" val="1051696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3379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3044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rgbClr val="BFBAAF"/>
          </a:solidFill>
        </p:spPr>
        <p:txBody>
          <a:bodyPr rtlCol="0" anchor="ctr"/>
          <a:lstStyle>
            <a:lvl1pPr marL="0" indent="0">
              <a:buFontTx/>
              <a:buNone/>
              <a:defRPr sz="2000" b="1">
                <a:solidFill>
                  <a:srgbClr val="000000"/>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rgbClr val="BFBAAF"/>
          </a:solidFill>
        </p:spPr>
        <p:txBody>
          <a:bodyPr rtlCol="0" anchor="ctr"/>
          <a:lstStyle>
            <a:lvl1pPr marL="0" indent="0">
              <a:buFontTx/>
              <a:buNone/>
              <a:defRPr sz="2000" b="1">
                <a:solidFill>
                  <a:schemeClr val="tx1"/>
                </a:solidFill>
              </a:defRPr>
            </a:lvl1pPr>
          </a:lstStyle>
          <a:p>
            <a:pPr lvl="0"/>
            <a:r>
              <a:rPr lang="en-US" smtClean="0"/>
              <a:t>Click to edit Master text styles</a:t>
            </a:r>
          </a:p>
        </p:txBody>
      </p:sp>
      <p:sp>
        <p:nvSpPr>
          <p:cNvPr id="7" name="Slide Number Placeholder 11"/>
          <p:cNvSpPr>
            <a:spLocks noGrp="1"/>
          </p:cNvSpPr>
          <p:nvPr>
            <p:ph type="sldNum" sz="quarter" idx="10"/>
          </p:nvPr>
        </p:nvSpPr>
        <p:spPr/>
        <p:txBody>
          <a:bodyPr rtlCol="0"/>
          <a:lstStyle>
            <a:lvl1pPr>
              <a:defRPr/>
            </a:lvl1pPr>
          </a:lstStyle>
          <a:p>
            <a:pPr>
              <a:defRPr/>
            </a:pPr>
            <a:fld id="{564A139B-9C2F-4C58-B4C2-2D1A7A325A39}" type="slidenum">
              <a:rPr lang="en-US"/>
              <a:pPr>
                <a:defRPr/>
              </a:pPr>
              <a:t>‹#›</a:t>
            </a:fld>
            <a:endParaRPr lang="en-US" dirty="0"/>
          </a:p>
        </p:txBody>
      </p:sp>
    </p:spTree>
    <p:extLst>
      <p:ext uri="{BB962C8B-B14F-4D97-AF65-F5344CB8AC3E}">
        <p14:creationId xmlns:p14="http://schemas.microsoft.com/office/powerpoint/2010/main" val="3889950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3600" b="1"/>
            </a:lvl1pPr>
          </a:lstStyle>
          <a:p>
            <a:r>
              <a:rPr lang="en-US" smtClean="0"/>
              <a:t>Click to edit Master title style</a:t>
            </a:r>
            <a:endParaRPr lang="en-US" dirty="0"/>
          </a:p>
        </p:txBody>
      </p:sp>
      <p:sp>
        <p:nvSpPr>
          <p:cNvPr id="3" name="Text Placeholder 2"/>
          <p:cNvSpPr>
            <a:spLocks noGrp="1"/>
          </p:cNvSpPr>
          <p:nvPr>
            <p:ph type="body" idx="2"/>
          </p:nvPr>
        </p:nvSpPr>
        <p:spPr>
          <a:xfrm>
            <a:off x="609600" y="1752600"/>
            <a:ext cx="1600200" cy="3990278"/>
          </a:xfrm>
          <a:solidFill>
            <a:srgbClr val="BFBAAF"/>
          </a:solidFill>
          <a:ln>
            <a:noFill/>
          </a:ln>
        </p:spPr>
        <p:style>
          <a:lnRef idx="2">
            <a:schemeClr val="accent1">
              <a:shade val="50000"/>
            </a:schemeClr>
          </a:lnRef>
          <a:fillRef idx="1">
            <a:schemeClr val="accent1"/>
          </a:fillRef>
          <a:effectRef idx="0">
            <a:schemeClr val="accent1"/>
          </a:effectRef>
          <a:fontRef idx="none"/>
        </p:style>
        <p:txBody>
          <a:bodyPr lIns="137160" tIns="182880" rIns="137160" bIns="91440">
            <a:normAutofit/>
          </a:bodyPr>
          <a:lstStyle>
            <a:lvl1pPr marL="0" indent="0">
              <a:spcAft>
                <a:spcPts val="1000"/>
              </a:spcAft>
              <a:buNone/>
              <a:defRPr sz="1600">
                <a:ln>
                  <a:noFill/>
                </a:ln>
                <a:solidFill>
                  <a:srgbClr val="000000"/>
                </a:solidFill>
                <a:latin typeface="Trebuchet MS"/>
                <a:cs typeface="Trebuchet MS"/>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39902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p:txBody>
          <a:bodyPr/>
          <a:lstStyle>
            <a:lvl1pPr>
              <a:defRPr smtClean="0">
                <a:solidFill>
                  <a:srgbClr val="FFFFFF"/>
                </a:solidFill>
              </a:defRPr>
            </a:lvl1pPr>
          </a:lstStyle>
          <a:p>
            <a:pPr>
              <a:defRPr/>
            </a:pPr>
            <a:fld id="{5B0280DC-E516-4875-86CC-8997A57A8F62}" type="slidenum">
              <a:rPr lang="en-US"/>
              <a:pPr>
                <a:defRPr/>
              </a:pPr>
              <a:t>‹#›</a:t>
            </a:fld>
            <a:endParaRPr lang="en-US" dirty="0"/>
          </a:p>
        </p:txBody>
      </p:sp>
    </p:spTree>
    <p:extLst>
      <p:ext uri="{BB962C8B-B14F-4D97-AF65-F5344CB8AC3E}">
        <p14:creationId xmlns:p14="http://schemas.microsoft.com/office/powerpoint/2010/main" val="1012491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656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ill Sans MT"/>
            </a:endParaRPr>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ill Sans MT"/>
            </a:endParaRPr>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latin typeface="Gill Sans MT"/>
            </a:endParaRPr>
          </a:p>
        </p:txBody>
      </p:sp>
      <p:sp>
        <p:nvSpPr>
          <p:cNvPr id="7" name="Oval 6"/>
          <p:cNvSpPr/>
          <p:nvPr/>
        </p:nvSpPr>
        <p:spPr>
          <a:xfrm>
            <a:off x="2408239"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latin typeface="Gill Sans MT"/>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fld id="{4E0649F8-244F-C349-934E-DCF18C2C5406}" type="datetimeFigureOut">
              <a:rPr lang="en-US"/>
              <a:pPr/>
              <a:t>10/26/2015</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solidFill>
                <a:srgbClr val="EBDDC3">
                  <a:shade val="50000"/>
                  <a:satMod val="200000"/>
                </a:srgbClr>
              </a:solidFill>
              <a:latin typeface="Gill Sans MT"/>
            </a:endParaRPr>
          </a:p>
        </p:txBody>
      </p:sp>
      <p:sp>
        <p:nvSpPr>
          <p:cNvPr id="10" name="Slide Number Placeholder 5"/>
          <p:cNvSpPr>
            <a:spLocks noGrp="1"/>
          </p:cNvSpPr>
          <p:nvPr>
            <p:ph type="sldNum" sz="quarter" idx="12"/>
          </p:nvPr>
        </p:nvSpPr>
        <p:spPr/>
        <p:txBody>
          <a:bodyPr/>
          <a:lstStyle>
            <a:lvl1pPr>
              <a:defRPr/>
            </a:lvl1pPr>
          </a:lstStyle>
          <a:p>
            <a:fld id="{485E0774-73B5-9B42-A1D7-EBCFD87A7FA1}" type="slidenum">
              <a:rPr lang="en-US"/>
              <a:pPr/>
              <a:t>‹#›</a:t>
            </a:fld>
            <a:endParaRPr lang="en-US"/>
          </a:p>
        </p:txBody>
      </p:sp>
    </p:spTree>
    <p:extLst>
      <p:ext uri="{BB962C8B-B14F-4D97-AF65-F5344CB8AC3E}">
        <p14:creationId xmlns:p14="http://schemas.microsoft.com/office/powerpoint/2010/main" val="2209983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70"/>
            <a:ext cx="2133600" cy="365125"/>
          </a:xfrm>
          <a:prstGeom prst="rect">
            <a:avLst/>
          </a:prstGeom>
        </p:spPr>
        <p:txBody>
          <a:bodyPr/>
          <a:lstStyle/>
          <a:p>
            <a:pPr eaLnBrk="1" hangingPunct="1"/>
            <a:fld id="{E62FC1CB-702E-6145-B06F-E373BCAD72EC}" type="datetimeFigureOut">
              <a:rPr lang="en-US" smtClean="0">
                <a:solidFill>
                  <a:prstClr val="black"/>
                </a:solidFill>
                <a:latin typeface="Calibri"/>
                <a:cs typeface="Arial" charset="0"/>
              </a:rPr>
              <a:pPr eaLnBrk="1" hangingPunct="1"/>
              <a:t>10/26/2015</a:t>
            </a:fld>
            <a:endParaRPr lang="en-US">
              <a:solidFill>
                <a:prstClr val="black"/>
              </a:solidFill>
              <a:latin typeface="Calibri"/>
              <a:cs typeface="Arial" charset="0"/>
            </a:endParaRPr>
          </a:p>
        </p:txBody>
      </p:sp>
      <p:sp>
        <p:nvSpPr>
          <p:cNvPr id="4" name="Footer Placeholder 3"/>
          <p:cNvSpPr>
            <a:spLocks noGrp="1"/>
          </p:cNvSpPr>
          <p:nvPr>
            <p:ph type="ftr" sz="quarter" idx="11"/>
          </p:nvPr>
        </p:nvSpPr>
        <p:spPr>
          <a:xfrm>
            <a:off x="3124200" y="6356370"/>
            <a:ext cx="2895600" cy="365125"/>
          </a:xfrm>
          <a:prstGeom prst="rect">
            <a:avLst/>
          </a:prstGeom>
        </p:spPr>
        <p:txBody>
          <a:bodyPr/>
          <a:lstStyle/>
          <a:p>
            <a:pPr eaLnBrk="1" hangingPunct="1"/>
            <a:endParaRPr lang="en-US">
              <a:solidFill>
                <a:prstClr val="black">
                  <a:tint val="75000"/>
                </a:prstClr>
              </a:solidFill>
              <a:latin typeface="Calibri"/>
              <a:cs typeface="Arial" charset="0"/>
            </a:endParaRPr>
          </a:p>
        </p:txBody>
      </p:sp>
      <p:sp>
        <p:nvSpPr>
          <p:cNvPr id="5" name="Slide Number Placeholder 4"/>
          <p:cNvSpPr>
            <a:spLocks noGrp="1"/>
          </p:cNvSpPr>
          <p:nvPr>
            <p:ph type="sldNum" sz="quarter" idx="12"/>
          </p:nvPr>
        </p:nvSpPr>
        <p:spPr/>
        <p:txBody>
          <a:bodyPr/>
          <a:lstStyle/>
          <a:p>
            <a:fld id="{C0957A21-8AF5-074A-BE1F-C3F6C5034B2F}"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6578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60605B"/>
        </a:solidFill>
        <a:effectLst/>
      </p:bgPr>
    </p:bg>
    <p:spTree>
      <p:nvGrpSpPr>
        <p:cNvPr id="1" name=""/>
        <p:cNvGrpSpPr/>
        <p:nvPr/>
      </p:nvGrpSpPr>
      <p:grpSpPr>
        <a:xfrm>
          <a:off x="0" y="0"/>
          <a:ext cx="0" cy="0"/>
          <a:chOff x="0" y="0"/>
          <a:chExt cx="0" cy="0"/>
        </a:xfrm>
      </p:grpSpPr>
      <p:sp>
        <p:nvSpPr>
          <p:cNvPr id="15" name="Rectangle 14"/>
          <p:cNvSpPr/>
          <p:nvPr userDrawn="1"/>
        </p:nvSpPr>
        <p:spPr>
          <a:xfrm>
            <a:off x="1747839" y="6025339"/>
            <a:ext cx="7396162" cy="870762"/>
          </a:xfrm>
          <a:prstGeom prst="rect">
            <a:avLst/>
          </a:prstGeom>
          <a:solidFill>
            <a:srgbClr val="2EB13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6E2A8E"/>
              </a:solidFill>
            </a:endParaRPr>
          </a:p>
        </p:txBody>
      </p:sp>
      <p:sp>
        <p:nvSpPr>
          <p:cNvPr id="18" name="Rectangle 16"/>
          <p:cNvSpPr>
            <a:spLocks noChangeArrowheads="1"/>
          </p:cNvSpPr>
          <p:nvPr userDrawn="1"/>
        </p:nvSpPr>
        <p:spPr bwMode="auto">
          <a:xfrm>
            <a:off x="8482013" y="6408738"/>
            <a:ext cx="3667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pPr eaLnBrk="1" hangingPunct="1"/>
            <a:fld id="{823A2F2B-3917-4B73-A767-975CB851FCCB}" type="slidenum">
              <a:rPr lang="en-US" altLang="en-US" sz="1200" b="1">
                <a:solidFill>
                  <a:prstClr val="white"/>
                </a:solidFill>
                <a:latin typeface="Calibri" pitchFamily="34" charset="0"/>
                <a:ea typeface="Calibri" pitchFamily="34" charset="0"/>
                <a:cs typeface="Calibri" pitchFamily="34" charset="0"/>
              </a:rPr>
              <a:pPr eaLnBrk="1" hangingPunct="1"/>
              <a:t>‹#›</a:t>
            </a:fld>
            <a:endParaRPr lang="en-US" altLang="en-US" sz="1200" dirty="0">
              <a:solidFill>
                <a:prstClr val="white"/>
              </a:solidFill>
              <a:latin typeface="Calibri" pitchFamily="34" charset="0"/>
              <a:ea typeface="Calibri" pitchFamily="34" charset="0"/>
              <a:cs typeface="Calibri" pitchFamily="34" charset="0"/>
            </a:endParaRPr>
          </a:p>
        </p:txBody>
      </p:sp>
      <p:sp>
        <p:nvSpPr>
          <p:cNvPr id="6" name="Rectangle 5"/>
          <p:cNvSpPr/>
          <p:nvPr/>
        </p:nvSpPr>
        <p:spPr bwMode="white">
          <a:xfrm>
            <a:off x="0" y="17463"/>
            <a:ext cx="9144000" cy="24447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7" name="Rectangle 6"/>
          <p:cNvSpPr/>
          <p:nvPr/>
        </p:nvSpPr>
        <p:spPr>
          <a:xfrm>
            <a:off x="0" y="0"/>
            <a:ext cx="9144000" cy="209550"/>
          </a:xfrm>
          <a:prstGeom prst="rect">
            <a:avLst/>
          </a:prstGeom>
          <a:solidFill>
            <a:srgbClr val="B5B7B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cxnSp>
        <p:nvCxnSpPr>
          <p:cNvPr id="13" name="Straight Connector 12"/>
          <p:cNvCxnSpPr/>
          <p:nvPr/>
        </p:nvCxnSpPr>
        <p:spPr>
          <a:xfrm>
            <a:off x="0" y="234950"/>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sp>
        <p:nvSpPr>
          <p:cNvPr id="8" name="Title 7"/>
          <p:cNvSpPr>
            <a:spLocks noGrp="1"/>
          </p:cNvSpPr>
          <p:nvPr>
            <p:ph type="ctrTitle"/>
          </p:nvPr>
        </p:nvSpPr>
        <p:spPr>
          <a:xfrm>
            <a:off x="657687" y="1233973"/>
            <a:ext cx="6828800" cy="1828800"/>
          </a:xfrm>
        </p:spPr>
        <p:txBody>
          <a:bodyPr anchor="b"/>
          <a:lstStyle>
            <a:lvl1pPr>
              <a:defRPr b="1" i="0" cap="none" baseline="0">
                <a:solidFill>
                  <a:schemeClr val="tx1"/>
                </a:solidFill>
              </a:defRPr>
            </a:lvl1pPr>
          </a:lstStyle>
          <a:p>
            <a:r>
              <a:rPr lang="en-US" smtClean="0"/>
              <a:t>Click to edit Master title style</a:t>
            </a:r>
            <a:endParaRPr lang="en-US" dirty="0"/>
          </a:p>
        </p:txBody>
      </p:sp>
      <p:sp>
        <p:nvSpPr>
          <p:cNvPr id="3" name="Rectangle 2"/>
          <p:cNvSpPr/>
          <p:nvPr userDrawn="1"/>
        </p:nvSpPr>
        <p:spPr>
          <a:xfrm>
            <a:off x="0" y="6025339"/>
            <a:ext cx="1747838" cy="8707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eaLnBrk="1" hangingPunct="1"/>
            <a:endParaRPr lang="en-US" dirty="0">
              <a:solidFill>
                <a:prstClr val="white"/>
              </a:solidFill>
            </a:endParaRPr>
          </a:p>
        </p:txBody>
      </p:sp>
      <p:cxnSp>
        <p:nvCxnSpPr>
          <p:cNvPr id="16" name="Straight Connector 15"/>
          <p:cNvCxnSpPr/>
          <p:nvPr userDrawn="1"/>
        </p:nvCxnSpPr>
        <p:spPr>
          <a:xfrm>
            <a:off x="0" y="6025339"/>
            <a:ext cx="9144000" cy="0"/>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1747838" y="6025338"/>
            <a:ext cx="1" cy="870763"/>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sp>
        <p:nvSpPr>
          <p:cNvPr id="24" name="Subtitle 2"/>
          <p:cNvSpPr>
            <a:spLocks noGrp="1"/>
          </p:cNvSpPr>
          <p:nvPr>
            <p:ph type="subTitle" idx="1"/>
          </p:nvPr>
        </p:nvSpPr>
        <p:spPr>
          <a:xfrm>
            <a:off x="1866668" y="6145269"/>
            <a:ext cx="5831114" cy="592798"/>
          </a:xfrm>
        </p:spPr>
        <p:txBody>
          <a:bodyPr/>
          <a:lstStyle>
            <a:lvl1pPr marL="0" indent="0">
              <a:buFontTx/>
              <a:buNone/>
              <a:defRPr/>
            </a:lvl1pPr>
          </a:lstStyle>
          <a:p>
            <a:r>
              <a:rPr lang="en-US" altLang="en-US" smtClean="0"/>
              <a:t>Click to edit Master subtitle style</a:t>
            </a:r>
            <a:endParaRPr lang="en-US" altLang="en-US" dirty="0" smtClean="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119" y="6282332"/>
            <a:ext cx="1461680" cy="347148"/>
          </a:xfrm>
          <a:prstGeom prst="rect">
            <a:avLst/>
          </a:prstGeom>
        </p:spPr>
      </p:pic>
    </p:spTree>
    <p:extLst>
      <p:ext uri="{BB962C8B-B14F-4D97-AF65-F5344CB8AC3E}">
        <p14:creationId xmlns:p14="http://schemas.microsoft.com/office/powerpoint/2010/main" val="30401244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21"/>
          <p:cNvSpPr>
            <a:spLocks noGrp="1"/>
          </p:cNvSpPr>
          <p:nvPr>
            <p:ph type="title"/>
          </p:nvPr>
        </p:nvSpPr>
        <p:spPr>
          <a:xfrm>
            <a:off x="609600" y="228600"/>
            <a:ext cx="8153400" cy="990600"/>
          </a:xfrm>
          <a:prstGeom prst="rect">
            <a:avLst/>
          </a:prstGeom>
        </p:spPr>
        <p:txBody>
          <a:bodyPr>
            <a:normAutofit/>
          </a:bodyPr>
          <a:lstStyle>
            <a:lvl1pPr>
              <a:defRPr>
                <a:solidFill>
                  <a:srgbClr val="007C66"/>
                </a:solidFill>
              </a:defRPr>
            </a:lvl1pPr>
          </a:lstStyle>
          <a:p>
            <a:r>
              <a:rPr lang="en-US" smtClean="0"/>
              <a:t>Click to edit Master title style</a:t>
            </a:r>
            <a:endParaRPr lang="en-US" dirty="0"/>
          </a:p>
        </p:txBody>
      </p:sp>
      <p:sp>
        <p:nvSpPr>
          <p:cNvPr id="8" name="Content Placeholder 8"/>
          <p:cNvSpPr>
            <a:spLocks noGrp="1"/>
          </p:cNvSpPr>
          <p:nvPr>
            <p:ph sz="quarter" idx="1"/>
          </p:nvPr>
        </p:nvSpPr>
        <p:spPr>
          <a:xfrm>
            <a:off x="606153" y="1589567"/>
            <a:ext cx="8159002" cy="4175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9"/>
          <p:cNvSpPr>
            <a:spLocks noGrp="1"/>
          </p:cNvSpPr>
          <p:nvPr>
            <p:ph type="sldNum" sz="quarter" idx="10"/>
          </p:nvPr>
        </p:nvSpPr>
        <p:spPr>
          <a:xfrm>
            <a:off x="0" y="1271588"/>
            <a:ext cx="508000" cy="234950"/>
          </a:xfrm>
        </p:spPr>
        <p:txBody>
          <a:bodyPr rtlCol="0"/>
          <a:lstStyle>
            <a:lvl1pPr>
              <a:defRPr/>
            </a:lvl1pPr>
          </a:lstStyle>
          <a:p>
            <a:pPr>
              <a:defRPr/>
            </a:pPr>
            <a:fld id="{8C386E42-F1FD-4ACB-BAFE-2EA01340BF34}" type="slidenum">
              <a:rPr lang="en-US"/>
              <a:pPr>
                <a:defRPr/>
              </a:pPr>
              <a:t>‹#›</a:t>
            </a:fld>
            <a:endParaRPr lang="en-US" dirty="0"/>
          </a:p>
        </p:txBody>
      </p:sp>
    </p:spTree>
    <p:extLst>
      <p:ext uri="{BB962C8B-B14F-4D97-AF65-F5344CB8AC3E}">
        <p14:creationId xmlns:p14="http://schemas.microsoft.com/office/powerpoint/2010/main" val="209091036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3A19CAAE-F962-4BBF-AA73-E5698E57AD56}" type="slidenum">
              <a:rPr lang="en-US"/>
              <a:pPr>
                <a:defRPr/>
              </a:pPr>
              <a:t>‹#›</a:t>
            </a:fld>
            <a:endParaRPr lang="en-US" dirty="0"/>
          </a:p>
        </p:txBody>
      </p:sp>
    </p:spTree>
    <p:extLst>
      <p:ext uri="{BB962C8B-B14F-4D97-AF65-F5344CB8AC3E}">
        <p14:creationId xmlns:p14="http://schemas.microsoft.com/office/powerpoint/2010/main" val="2175666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9" name="Content Placeholder 8"/>
          <p:cNvSpPr>
            <a:spLocks noGrp="1"/>
          </p:cNvSpPr>
          <p:nvPr>
            <p:ph sz="quarter" idx="1"/>
          </p:nvPr>
        </p:nvSpPr>
        <p:spPr>
          <a:xfrm>
            <a:off x="609600" y="1589567"/>
            <a:ext cx="3886200" cy="4175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1533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9"/>
          <p:cNvSpPr>
            <a:spLocks noGrp="1"/>
          </p:cNvSpPr>
          <p:nvPr>
            <p:ph type="sldNum" sz="quarter" idx="10"/>
          </p:nvPr>
        </p:nvSpPr>
        <p:spPr/>
        <p:txBody>
          <a:bodyPr rtlCol="0"/>
          <a:lstStyle>
            <a:lvl1pPr>
              <a:defRPr/>
            </a:lvl1pPr>
          </a:lstStyle>
          <a:p>
            <a:pPr>
              <a:defRPr/>
            </a:pPr>
            <a:fld id="{D6C4FE13-D3A9-420C-B6A9-D1AE299F4721}" type="slidenum">
              <a:rPr lang="en-US"/>
              <a:pPr>
                <a:defRPr/>
              </a:pPr>
              <a:t>‹#›</a:t>
            </a:fld>
            <a:endParaRPr lang="en-US" dirty="0"/>
          </a:p>
        </p:txBody>
      </p:sp>
    </p:spTree>
    <p:extLst>
      <p:ext uri="{BB962C8B-B14F-4D97-AF65-F5344CB8AC3E}">
        <p14:creationId xmlns:p14="http://schemas.microsoft.com/office/powerpoint/2010/main" val="804308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3379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3044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rgbClr val="BFBAAF"/>
          </a:solidFill>
        </p:spPr>
        <p:txBody>
          <a:bodyPr rtlCol="0" anchor="ctr"/>
          <a:lstStyle>
            <a:lvl1pPr marL="0" indent="0">
              <a:buFontTx/>
              <a:buNone/>
              <a:defRPr sz="2000" b="1">
                <a:solidFill>
                  <a:srgbClr val="000000"/>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rgbClr val="BFBAAF"/>
          </a:solidFill>
        </p:spPr>
        <p:txBody>
          <a:bodyPr rtlCol="0" anchor="ctr"/>
          <a:lstStyle>
            <a:lvl1pPr marL="0" indent="0">
              <a:buFontTx/>
              <a:buNone/>
              <a:defRPr sz="2000" b="1">
                <a:solidFill>
                  <a:schemeClr val="tx1"/>
                </a:solidFill>
              </a:defRPr>
            </a:lvl1pPr>
          </a:lstStyle>
          <a:p>
            <a:pPr lvl="0"/>
            <a:r>
              <a:rPr lang="en-US" smtClean="0"/>
              <a:t>Click to edit Master text styles</a:t>
            </a:r>
          </a:p>
        </p:txBody>
      </p:sp>
      <p:sp>
        <p:nvSpPr>
          <p:cNvPr id="7" name="Slide Number Placeholder 11"/>
          <p:cNvSpPr>
            <a:spLocks noGrp="1"/>
          </p:cNvSpPr>
          <p:nvPr>
            <p:ph type="sldNum" sz="quarter" idx="10"/>
          </p:nvPr>
        </p:nvSpPr>
        <p:spPr/>
        <p:txBody>
          <a:bodyPr rtlCol="0"/>
          <a:lstStyle>
            <a:lvl1pPr>
              <a:defRPr/>
            </a:lvl1pPr>
          </a:lstStyle>
          <a:p>
            <a:pPr>
              <a:defRPr/>
            </a:pPr>
            <a:fld id="{564A139B-9C2F-4C58-B4C2-2D1A7A325A39}" type="slidenum">
              <a:rPr lang="en-US"/>
              <a:pPr>
                <a:defRPr/>
              </a:pPr>
              <a:t>‹#›</a:t>
            </a:fld>
            <a:endParaRPr lang="en-US" dirty="0"/>
          </a:p>
        </p:txBody>
      </p:sp>
    </p:spTree>
    <p:extLst>
      <p:ext uri="{BB962C8B-B14F-4D97-AF65-F5344CB8AC3E}">
        <p14:creationId xmlns:p14="http://schemas.microsoft.com/office/powerpoint/2010/main" val="3184484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3600" b="1"/>
            </a:lvl1pPr>
          </a:lstStyle>
          <a:p>
            <a:r>
              <a:rPr lang="en-US" smtClean="0"/>
              <a:t>Click to edit Master title style</a:t>
            </a:r>
            <a:endParaRPr lang="en-US" dirty="0"/>
          </a:p>
        </p:txBody>
      </p:sp>
      <p:sp>
        <p:nvSpPr>
          <p:cNvPr id="3" name="Text Placeholder 2"/>
          <p:cNvSpPr>
            <a:spLocks noGrp="1"/>
          </p:cNvSpPr>
          <p:nvPr>
            <p:ph type="body" idx="2"/>
          </p:nvPr>
        </p:nvSpPr>
        <p:spPr>
          <a:xfrm>
            <a:off x="609600" y="1752600"/>
            <a:ext cx="1600200" cy="3990278"/>
          </a:xfrm>
          <a:solidFill>
            <a:srgbClr val="BFBAAF"/>
          </a:solidFill>
          <a:ln>
            <a:noFill/>
          </a:ln>
        </p:spPr>
        <p:style>
          <a:lnRef idx="2">
            <a:schemeClr val="accent1">
              <a:shade val="50000"/>
            </a:schemeClr>
          </a:lnRef>
          <a:fillRef idx="1">
            <a:schemeClr val="accent1"/>
          </a:fillRef>
          <a:effectRef idx="0">
            <a:schemeClr val="accent1"/>
          </a:effectRef>
          <a:fontRef idx="none"/>
        </p:style>
        <p:txBody>
          <a:bodyPr lIns="137160" tIns="182880" rIns="137160" bIns="91440">
            <a:normAutofit/>
          </a:bodyPr>
          <a:lstStyle>
            <a:lvl1pPr marL="0" indent="0">
              <a:spcAft>
                <a:spcPts val="1000"/>
              </a:spcAft>
              <a:buNone/>
              <a:defRPr sz="1600">
                <a:ln>
                  <a:noFill/>
                </a:ln>
                <a:solidFill>
                  <a:srgbClr val="000000"/>
                </a:solidFill>
                <a:latin typeface="Trebuchet MS"/>
                <a:cs typeface="Trebuchet MS"/>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39902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p:txBody>
          <a:bodyPr/>
          <a:lstStyle>
            <a:lvl1pPr>
              <a:defRPr smtClean="0">
                <a:solidFill>
                  <a:srgbClr val="FFFFFF"/>
                </a:solidFill>
              </a:defRPr>
            </a:lvl1pPr>
          </a:lstStyle>
          <a:p>
            <a:pPr>
              <a:defRPr/>
            </a:pPr>
            <a:fld id="{5B0280DC-E516-4875-86CC-8997A57A8F62}" type="slidenum">
              <a:rPr lang="en-US"/>
              <a:pPr>
                <a:defRPr/>
              </a:pPr>
              <a:t>‹#›</a:t>
            </a:fld>
            <a:endParaRPr lang="en-US" dirty="0"/>
          </a:p>
        </p:txBody>
      </p:sp>
    </p:spTree>
    <p:extLst>
      <p:ext uri="{BB962C8B-B14F-4D97-AF65-F5344CB8AC3E}">
        <p14:creationId xmlns:p14="http://schemas.microsoft.com/office/powerpoint/2010/main" val="1104679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220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Line 4"/>
          <p:cNvSpPr>
            <a:spLocks noChangeShapeType="1"/>
          </p:cNvSpPr>
          <p:nvPr userDrawn="1"/>
        </p:nvSpPr>
        <p:spPr bwMode="auto">
          <a:xfrm>
            <a:off x="1693866" y="1447800"/>
            <a:ext cx="6416675" cy="0"/>
          </a:xfrm>
          <a:prstGeom prst="line">
            <a:avLst/>
          </a:prstGeom>
          <a:noFill/>
          <a:ln w="9525">
            <a:solidFill>
              <a:schemeClr val="accent2"/>
            </a:solidFill>
            <a:round/>
            <a:headEnd/>
            <a:tailEnd/>
          </a:ln>
          <a:effectLst/>
        </p:spPr>
        <p:txBody>
          <a:bodyPr wrap="none" anchor="ctr"/>
          <a:lstStyle/>
          <a:p>
            <a:pPr eaLnBrk="1" fontAlgn="auto" hangingPunct="1">
              <a:spcBef>
                <a:spcPts val="0"/>
              </a:spcBef>
              <a:spcAft>
                <a:spcPts val="0"/>
              </a:spcAft>
              <a:defRPr/>
            </a:pPr>
            <a:endParaRPr lang="en-US">
              <a:solidFill>
                <a:prstClr val="black"/>
              </a:solidFill>
              <a:latin typeface="Gill Sans MT"/>
              <a:ea typeface="ＭＳ Ｐゴシック" charset="0"/>
              <a:cs typeface="Arial" charset="0"/>
            </a:endParaRPr>
          </a:p>
        </p:txBody>
      </p:sp>
      <p:sp>
        <p:nvSpPr>
          <p:cNvPr id="2" name="Title 1"/>
          <p:cNvSpPr>
            <a:spLocks noGrp="1"/>
          </p:cNvSpPr>
          <p:nvPr>
            <p:ph type="title"/>
          </p:nvPr>
        </p:nvSpPr>
        <p:spPr>
          <a:xfrm>
            <a:off x="1435608" y="274320"/>
            <a:ext cx="749808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fld id="{0ED29454-BFA4-0C49-89A0-CA40B617FC9E}" type="datetimeFigureOut">
              <a:rPr lang="en-US"/>
              <a:pPr/>
              <a:t>10/26/2015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solidFill>
                <a:srgbClr val="EBDDC3">
                  <a:shade val="50000"/>
                  <a:satMod val="200000"/>
                </a:srgbClr>
              </a:solidFill>
              <a:latin typeface="Gill Sans MT"/>
            </a:endParaRPr>
          </a:p>
        </p:txBody>
      </p:sp>
      <p:sp>
        <p:nvSpPr>
          <p:cNvPr id="8" name="Slide Number Placeholder 6"/>
          <p:cNvSpPr>
            <a:spLocks noGrp="1"/>
          </p:cNvSpPr>
          <p:nvPr>
            <p:ph type="sldNum" sz="quarter" idx="12"/>
          </p:nvPr>
        </p:nvSpPr>
        <p:spPr/>
        <p:txBody>
          <a:bodyPr/>
          <a:lstStyle>
            <a:lvl1pPr>
              <a:defRPr/>
            </a:lvl1pPr>
          </a:lstStyle>
          <a:p>
            <a:fld id="{7DA231FD-3B17-9B4D-81DD-7D29087802A0}" type="slidenum">
              <a:rPr lang="en-US"/>
              <a:pPr/>
              <a:t>‹#›</a:t>
            </a:fld>
            <a:endParaRPr lang="en-US"/>
          </a:p>
        </p:txBody>
      </p:sp>
    </p:spTree>
    <p:extLst>
      <p:ext uri="{BB962C8B-B14F-4D97-AF65-F5344CB8AC3E}">
        <p14:creationId xmlns:p14="http://schemas.microsoft.com/office/powerpoint/2010/main" val="3011351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3"/>
          <p:cNvSpPr>
            <a:spLocks noGrp="1"/>
          </p:cNvSpPr>
          <p:nvPr>
            <p:ph type="dt" sz="half" idx="10"/>
          </p:nvPr>
        </p:nvSpPr>
        <p:spPr/>
        <p:txBody>
          <a:bodyPr/>
          <a:lstStyle>
            <a:lvl1pPr>
              <a:defRPr/>
            </a:lvl1pPr>
          </a:lstStyle>
          <a:p>
            <a:fld id="{A4865C50-24AE-9C4A-8C58-E18D50D0E15A}" type="datetimeFigureOut">
              <a:rPr lang="en-US"/>
              <a:pPr/>
              <a:t>10/26/2015</a:t>
            </a:fld>
            <a:endParaRPr lang="en-US"/>
          </a:p>
        </p:txBody>
      </p:sp>
      <p:sp>
        <p:nvSpPr>
          <p:cNvPr id="8" name="Footer Placeholder 9"/>
          <p:cNvSpPr>
            <a:spLocks noGrp="1"/>
          </p:cNvSpPr>
          <p:nvPr>
            <p:ph type="ftr" sz="quarter" idx="11"/>
          </p:nvPr>
        </p:nvSpPr>
        <p:spPr/>
        <p:txBody>
          <a:bodyPr/>
          <a:lstStyle>
            <a:lvl1pPr>
              <a:defRPr/>
            </a:lvl1pPr>
          </a:lstStyle>
          <a:p>
            <a:pPr>
              <a:defRPr/>
            </a:pPr>
            <a:endParaRPr lang="en-US">
              <a:solidFill>
                <a:srgbClr val="EBDDC3">
                  <a:shade val="50000"/>
                  <a:satMod val="200000"/>
                </a:srgbClr>
              </a:solidFill>
              <a:latin typeface="Gill Sans MT"/>
            </a:endParaRPr>
          </a:p>
        </p:txBody>
      </p:sp>
      <p:sp>
        <p:nvSpPr>
          <p:cNvPr id="9" name="Slide Number Placeholder 21"/>
          <p:cNvSpPr>
            <a:spLocks noGrp="1"/>
          </p:cNvSpPr>
          <p:nvPr>
            <p:ph type="sldNum" sz="quarter" idx="12"/>
          </p:nvPr>
        </p:nvSpPr>
        <p:spPr/>
        <p:txBody>
          <a:bodyPr/>
          <a:lstStyle>
            <a:lvl1pPr>
              <a:defRPr/>
            </a:lvl1pPr>
          </a:lstStyle>
          <a:p>
            <a:fld id="{A5539594-1730-754A-A74A-34E6325AC72F}" type="slidenum">
              <a:rPr lang="en-US"/>
              <a:pPr/>
              <a:t>‹#›</a:t>
            </a:fld>
            <a:endParaRPr lang="en-US"/>
          </a:p>
        </p:txBody>
      </p:sp>
    </p:spTree>
    <p:extLst>
      <p:ext uri="{BB962C8B-B14F-4D97-AF65-F5344CB8AC3E}">
        <p14:creationId xmlns:p14="http://schemas.microsoft.com/office/powerpoint/2010/main" val="19835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Line 4"/>
          <p:cNvSpPr>
            <a:spLocks noChangeShapeType="1"/>
          </p:cNvSpPr>
          <p:nvPr userDrawn="1"/>
        </p:nvSpPr>
        <p:spPr bwMode="auto">
          <a:xfrm>
            <a:off x="1693866" y="1676400"/>
            <a:ext cx="6416675" cy="0"/>
          </a:xfrm>
          <a:prstGeom prst="line">
            <a:avLst/>
          </a:prstGeom>
          <a:noFill/>
          <a:ln w="9525">
            <a:solidFill>
              <a:schemeClr val="accent2"/>
            </a:solidFill>
            <a:round/>
            <a:headEnd/>
            <a:tailEnd/>
          </a:ln>
          <a:effectLst/>
        </p:spPr>
        <p:txBody>
          <a:bodyPr wrap="none" anchor="ctr"/>
          <a:lstStyle/>
          <a:p>
            <a:pPr eaLnBrk="1" fontAlgn="auto" hangingPunct="1">
              <a:spcBef>
                <a:spcPts val="0"/>
              </a:spcBef>
              <a:spcAft>
                <a:spcPts val="0"/>
              </a:spcAft>
              <a:defRPr/>
            </a:pPr>
            <a:endParaRPr lang="en-US">
              <a:solidFill>
                <a:prstClr val="black"/>
              </a:solidFill>
              <a:latin typeface="Gill Sans MT"/>
              <a:ea typeface="ＭＳ Ｐゴシック" charset="0"/>
              <a:cs typeface="Arial" charset="0"/>
            </a:endParaRPr>
          </a:p>
        </p:txBody>
      </p:sp>
      <p:sp>
        <p:nvSpPr>
          <p:cNvPr id="2" name="Title 1"/>
          <p:cNvSpPr>
            <a:spLocks noGrp="1"/>
          </p:cNvSpPr>
          <p:nvPr>
            <p:ph type="title"/>
          </p:nvPr>
        </p:nvSpPr>
        <p:spPr>
          <a:xfrm>
            <a:off x="1435608" y="274320"/>
            <a:ext cx="7498080" cy="1143000"/>
          </a:xfrm>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fld id="{A53EE16E-9055-A842-8F79-F58C55617325}" type="datetimeFigureOut">
              <a:rPr lang="en-US"/>
              <a:pPr/>
              <a:t>10/26/2015</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solidFill>
                <a:srgbClr val="EBDDC3">
                  <a:shade val="50000"/>
                  <a:satMod val="200000"/>
                </a:srgbClr>
              </a:solidFill>
              <a:latin typeface="Gill Sans MT"/>
            </a:endParaRPr>
          </a:p>
        </p:txBody>
      </p:sp>
      <p:sp>
        <p:nvSpPr>
          <p:cNvPr id="6" name="Slide Number Placeholder 4"/>
          <p:cNvSpPr>
            <a:spLocks noGrp="1"/>
          </p:cNvSpPr>
          <p:nvPr>
            <p:ph type="sldNum" sz="quarter" idx="12"/>
          </p:nvPr>
        </p:nvSpPr>
        <p:spPr/>
        <p:txBody>
          <a:bodyPr/>
          <a:lstStyle>
            <a:lvl1pPr>
              <a:defRPr/>
            </a:lvl1pPr>
          </a:lstStyle>
          <a:p>
            <a:fld id="{5DB99A5D-4905-4747-A895-A055E353DE69}" type="slidenum">
              <a:rPr lang="en-US"/>
              <a:pPr/>
              <a:t>‹#›</a:t>
            </a:fld>
            <a:endParaRPr lang="en-US"/>
          </a:p>
        </p:txBody>
      </p:sp>
    </p:spTree>
    <p:extLst>
      <p:ext uri="{BB962C8B-B14F-4D97-AF65-F5344CB8AC3E}">
        <p14:creationId xmlns:p14="http://schemas.microsoft.com/office/powerpoint/2010/main" val="422421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101442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ill Sans MT"/>
            </a:endParaRPr>
          </a:p>
        </p:txBody>
      </p:sp>
      <p:sp>
        <p:nvSpPr>
          <p:cNvPr id="3" name="Rectangle 2"/>
          <p:cNvSpPr/>
          <p:nvPr/>
        </p:nvSpPr>
        <p:spPr bwMode="invGray">
          <a:xfrm>
            <a:off x="101442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ill Sans MT"/>
            </a:endParaRPr>
          </a:p>
        </p:txBody>
      </p:sp>
      <p:sp>
        <p:nvSpPr>
          <p:cNvPr id="4" name="Date Placeholder 1"/>
          <p:cNvSpPr>
            <a:spLocks noGrp="1"/>
          </p:cNvSpPr>
          <p:nvPr>
            <p:ph type="dt" sz="half" idx="10"/>
          </p:nvPr>
        </p:nvSpPr>
        <p:spPr/>
        <p:txBody>
          <a:bodyPr/>
          <a:lstStyle>
            <a:lvl1pPr>
              <a:defRPr/>
            </a:lvl1pPr>
          </a:lstStyle>
          <a:p>
            <a:fld id="{2D2C59A3-89F6-9C49-B79A-10DC0161E010}" type="datetimeFigureOut">
              <a:rPr lang="en-US"/>
              <a:pPr/>
              <a:t>10/26/2015</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solidFill>
                <a:srgbClr val="EBDDC3">
                  <a:shade val="50000"/>
                  <a:satMod val="200000"/>
                </a:srgbClr>
              </a:solidFill>
              <a:latin typeface="Gill Sans MT"/>
            </a:endParaRPr>
          </a:p>
        </p:txBody>
      </p:sp>
      <p:sp>
        <p:nvSpPr>
          <p:cNvPr id="6" name="Slide Number Placeholder 3"/>
          <p:cNvSpPr>
            <a:spLocks noGrp="1"/>
          </p:cNvSpPr>
          <p:nvPr>
            <p:ph type="sldNum" sz="quarter" idx="12"/>
          </p:nvPr>
        </p:nvSpPr>
        <p:spPr/>
        <p:txBody>
          <a:bodyPr/>
          <a:lstStyle>
            <a:lvl1pPr>
              <a:defRPr/>
            </a:lvl1pPr>
          </a:lstStyle>
          <a:p>
            <a:fld id="{CE509F10-0197-7447-BF86-EADDD6AC25B4}" type="slidenum">
              <a:rPr lang="en-US"/>
              <a:pPr/>
              <a:t>‹#›</a:t>
            </a:fld>
            <a:endParaRPr lang="en-US"/>
          </a:p>
        </p:txBody>
      </p:sp>
    </p:spTree>
    <p:extLst>
      <p:ext uri="{BB962C8B-B14F-4D97-AF65-F5344CB8AC3E}">
        <p14:creationId xmlns:p14="http://schemas.microsoft.com/office/powerpoint/2010/main" val="2621981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lang="en-US" smtClean="0"/>
              <a:t>Click to edit Master title style</a:t>
            </a:r>
            <a:endParaRPr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fld id="{B434D6C7-25EB-574A-8CA4-3E58E25BE3B7}" type="datetimeFigureOut">
              <a:rPr lang="en-US"/>
              <a:pPr/>
              <a:t>10/26/2015</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solidFill>
                <a:srgbClr val="EBDDC3">
                  <a:shade val="50000"/>
                  <a:satMod val="200000"/>
                </a:srgbClr>
              </a:solidFill>
              <a:latin typeface="Gill Sans MT"/>
            </a:endParaRPr>
          </a:p>
        </p:txBody>
      </p:sp>
      <p:sp>
        <p:nvSpPr>
          <p:cNvPr id="7" name="Slide Number Placeholder 21"/>
          <p:cNvSpPr>
            <a:spLocks noGrp="1"/>
          </p:cNvSpPr>
          <p:nvPr>
            <p:ph type="sldNum" sz="quarter" idx="12"/>
          </p:nvPr>
        </p:nvSpPr>
        <p:spPr/>
        <p:txBody>
          <a:bodyPr/>
          <a:lstStyle>
            <a:lvl1pPr>
              <a:defRPr/>
            </a:lvl1pPr>
          </a:lstStyle>
          <a:p>
            <a:fld id="{5D3B3B5E-7B34-F54E-945D-05C93DAFB7B0}" type="slidenum">
              <a:rPr lang="en-US"/>
              <a:pPr/>
              <a:t>‹#›</a:t>
            </a:fld>
            <a:endParaRPr lang="en-US"/>
          </a:p>
        </p:txBody>
      </p:sp>
    </p:spTree>
    <p:extLst>
      <p:ext uri="{BB962C8B-B14F-4D97-AF65-F5344CB8AC3E}">
        <p14:creationId xmlns:p14="http://schemas.microsoft.com/office/powerpoint/2010/main" val="269226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eaLnBrk="1" fontAlgn="auto" hangingPunct="1">
              <a:lnSpc>
                <a:spcPts val="3000"/>
              </a:lnSpc>
              <a:spcBef>
                <a:spcPts val="600"/>
              </a:spcBef>
              <a:spcAft>
                <a:spcPts val="0"/>
              </a:spcAft>
              <a:buClr>
                <a:srgbClr val="94B6D2"/>
              </a:buClr>
              <a:buSzPct val="80000"/>
              <a:buFont typeface="Wingdings 2"/>
              <a:buNone/>
              <a:defRPr/>
            </a:pPr>
            <a:endParaRPr lang="en-US" sz="3200">
              <a:solidFill>
                <a:prstClr val="black"/>
              </a:solidFill>
              <a:latin typeface="Gill Sans MT"/>
              <a:ea typeface="ＭＳ Ｐゴシック" charset="0"/>
              <a:cs typeface="Arial" charset="0"/>
            </a:endParaRPr>
          </a:p>
        </p:txBody>
      </p:sp>
      <p:sp>
        <p:nvSpPr>
          <p:cNvPr id="6" name="Flowchart: Process 13"/>
          <p:cNvSpPr/>
          <p:nvPr/>
        </p:nvSpPr>
        <p:spPr>
          <a:xfrm rot="19468671">
            <a:off x="396875" y="95410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Gill Sans MT"/>
            </a:endParaRPr>
          </a:p>
        </p:txBody>
      </p:sp>
      <p:sp>
        <p:nvSpPr>
          <p:cNvPr id="7" name="Flowchart: Process 16"/>
          <p:cNvSpPr/>
          <p:nvPr/>
        </p:nvSpPr>
        <p:spPr>
          <a:xfrm rot="2103354" flipH="1">
            <a:off x="5003802"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Gill Sans MT"/>
            </a:endParaRPr>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lang="en-US" smtClean="0"/>
              <a:t>Click to edit Master title style</a:t>
            </a:r>
            <a:endParaRPr lang="en-US"/>
          </a:p>
        </p:txBody>
      </p:sp>
      <p:sp>
        <p:nvSpPr>
          <p:cNvPr id="3" name="Picture Placeholder 2"/>
          <p:cNvSpPr>
            <a:spLocks noGrp="1"/>
          </p:cNvSpPr>
          <p:nvPr>
            <p:ph type="pic" idx="1"/>
          </p:nvPr>
        </p:nvSpPr>
        <p:spPr>
          <a:xfrm>
            <a:off x="838200" y="114302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fld id="{909B8B86-2978-E740-AEFD-81E4293F860E}" type="datetimeFigureOut">
              <a:rPr lang="en-US"/>
              <a:pPr/>
              <a:t>10/26/2015</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solidFill>
                <a:srgbClr val="EBDDC3">
                  <a:shade val="50000"/>
                  <a:satMod val="200000"/>
                </a:srgbClr>
              </a:solidFill>
              <a:latin typeface="Gill Sans MT"/>
            </a:endParaRPr>
          </a:p>
        </p:txBody>
      </p:sp>
      <p:sp>
        <p:nvSpPr>
          <p:cNvPr id="10" name="Slide Number Placeholder 6"/>
          <p:cNvSpPr>
            <a:spLocks noGrp="1"/>
          </p:cNvSpPr>
          <p:nvPr>
            <p:ph type="sldNum" sz="quarter" idx="12"/>
          </p:nvPr>
        </p:nvSpPr>
        <p:spPr/>
        <p:txBody>
          <a:bodyPr/>
          <a:lstStyle>
            <a:lvl1pPr>
              <a:defRPr/>
            </a:lvl1pPr>
          </a:lstStyle>
          <a:p>
            <a:fld id="{F4F3EC73-6EA9-A64D-B1BE-B1703793198D}" type="slidenum">
              <a:rPr lang="en-US"/>
              <a:pPr/>
              <a:t>‹#›</a:t>
            </a:fld>
            <a:endParaRPr lang="en-US"/>
          </a:p>
        </p:txBody>
      </p:sp>
    </p:spTree>
    <p:extLst>
      <p:ext uri="{BB962C8B-B14F-4D97-AF65-F5344CB8AC3E}">
        <p14:creationId xmlns:p14="http://schemas.microsoft.com/office/powerpoint/2010/main" val="1984706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image" Target="../media/image5.emf"/><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6.emf"/><Relationship Id="rId4" Type="http://schemas.openxmlformats.org/officeDocument/2006/relationships/slideLayout" Target="../slideLayouts/slideLayout34.xml"/><Relationship Id="rId9"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85000"/>
              </a:schemeClr>
            </a:gs>
            <a:gs pos="100000">
              <a:srgbClr val="67898E"/>
            </a:gs>
            <a:gs pos="99000">
              <a:srgbClr val="85B2BB">
                <a:alpha val="86000"/>
              </a:srgb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7" name="Pie 6"/>
          <p:cNvSpPr/>
          <p:nvPr/>
        </p:nvSpPr>
        <p:spPr>
          <a:xfrm>
            <a:off x="-815975" y="457200"/>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Gill Sans MT"/>
            </a:endParaRPr>
          </a:p>
        </p:txBody>
      </p:sp>
      <p:sp>
        <p:nvSpPr>
          <p:cNvPr id="8" name="Oval 7"/>
          <p:cNvSpPr/>
          <p:nvPr/>
        </p:nvSpPr>
        <p:spPr>
          <a:xfrm>
            <a:off x="168275" y="1422400"/>
            <a:ext cx="1703388" cy="1701800"/>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Gill Sans MT"/>
            </a:endParaRPr>
          </a:p>
        </p:txBody>
      </p:sp>
      <p:sp>
        <p:nvSpPr>
          <p:cNvPr id="11" name="Donut 10"/>
          <p:cNvSpPr/>
          <p:nvPr/>
        </p:nvSpPr>
        <p:spPr>
          <a:xfrm rot="2315675">
            <a:off x="182882" y="2552879"/>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Gill Sans MT"/>
            </a:endParaRPr>
          </a:p>
        </p:txBody>
      </p:sp>
      <p:sp>
        <p:nvSpPr>
          <p:cNvPr id="12" name="Rectangle 11"/>
          <p:cNvSpPr/>
          <p:nvPr/>
        </p:nvSpPr>
        <p:spPr>
          <a:xfrm>
            <a:off x="1012827"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Gill Sans MT"/>
            </a:endParaRPr>
          </a:p>
        </p:txBody>
      </p:sp>
      <p:sp>
        <p:nvSpPr>
          <p:cNvPr id="5" name="Title Placeholder 4"/>
          <p:cNvSpPr>
            <a:spLocks noGrp="1"/>
          </p:cNvSpPr>
          <p:nvPr>
            <p:ph type="title"/>
          </p:nvPr>
        </p:nvSpPr>
        <p:spPr>
          <a:xfrm>
            <a:off x="1435101" y="274638"/>
            <a:ext cx="7499350" cy="1143000"/>
          </a:xfrm>
          <a:prstGeom prst="rect">
            <a:avLst/>
          </a:prstGeom>
        </p:spPr>
        <p:txBody>
          <a:bodyPr anchor="ctr">
            <a:normAutofit/>
          </a:bodyPr>
          <a:lstStyle/>
          <a:p>
            <a:r>
              <a:rPr lang="en-US" dirty="0" smtClean="0"/>
              <a:t>Click to edit Master title style</a:t>
            </a:r>
            <a:endParaRPr lang="en-US" dirty="0"/>
          </a:p>
        </p:txBody>
      </p:sp>
      <p:sp>
        <p:nvSpPr>
          <p:cNvPr id="1033" name="Text Placeholder 8"/>
          <p:cNvSpPr>
            <a:spLocks noGrp="1"/>
          </p:cNvSpPr>
          <p:nvPr>
            <p:ph type="body" idx="1"/>
          </p:nvPr>
        </p:nvSpPr>
        <p:spPr bwMode="auto">
          <a:xfrm>
            <a:off x="1435101" y="1447800"/>
            <a:ext cx="74993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vert="horz" wrap="square" lIns="91440" tIns="45720" rIns="91440" bIns="45720" numCol="1" anchor="b" anchorCtr="0" compatLnSpc="1">
            <a:prstTxWarp prst="textNoShape">
              <a:avLst/>
            </a:prstTxWarp>
          </a:bodyPr>
          <a:lstStyle>
            <a:lvl1pPr algn="r">
              <a:defRPr sz="1200">
                <a:solidFill>
                  <a:srgbClr val="BCA780"/>
                </a:solidFill>
                <a:latin typeface="Gill Sans MT" charset="0"/>
              </a:defRPr>
            </a:lvl1pPr>
          </a:lstStyle>
          <a:p>
            <a:pPr eaLnBrk="1" hangingPunct="1"/>
            <a:fld id="{8B747815-00A4-1D47-8B20-895337DF0447}" type="datetimeFigureOut">
              <a:rPr lang="en-US" smtClean="0">
                <a:ea typeface="ＭＳ Ｐゴシック" charset="0"/>
                <a:cs typeface="Arial" charset="0"/>
              </a:rPr>
              <a:pPr eaLnBrk="1" hangingPunct="1"/>
              <a:t>10/26/2015</a:t>
            </a:fld>
            <a:endParaRPr lang="en-US" dirty="0" smtClean="0">
              <a:ea typeface="ＭＳ Ｐゴシック" charset="0"/>
              <a:cs typeface="Arial" charset="0"/>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ea typeface="+mn-ea"/>
                <a:cs typeface="+mn-cs"/>
              </a:defRPr>
            </a:lvl1pPr>
          </a:lstStyle>
          <a:p>
            <a:pPr>
              <a:defRPr/>
            </a:pPr>
            <a:endParaRPr lang="en-US" dirty="0">
              <a:solidFill>
                <a:srgbClr val="EBDDC3">
                  <a:shade val="50000"/>
                  <a:satMod val="200000"/>
                </a:srgbClr>
              </a:solidFill>
              <a:latin typeface="Gill Sans MT"/>
            </a:endParaRPr>
          </a:p>
        </p:txBody>
      </p:sp>
      <p:sp>
        <p:nvSpPr>
          <p:cNvPr id="22" name="Slide Number Placeholder 21"/>
          <p:cNvSpPr>
            <a:spLocks noGrp="1"/>
          </p:cNvSpPr>
          <p:nvPr>
            <p:ph type="sldNum" sz="quarter" idx="4"/>
          </p:nvPr>
        </p:nvSpPr>
        <p:spPr>
          <a:xfrm>
            <a:off x="8613775" y="6305550"/>
            <a:ext cx="457200" cy="476250"/>
          </a:xfrm>
          <a:prstGeom prst="rect">
            <a:avLst/>
          </a:prstGeom>
        </p:spPr>
        <p:txBody>
          <a:bodyPr vert="horz" wrap="square" lIns="91440" tIns="45720" rIns="91440" bIns="45720" numCol="1" anchor="b" anchorCtr="0" compatLnSpc="1">
            <a:prstTxWarp prst="textNoShape">
              <a:avLst/>
            </a:prstTxWarp>
          </a:bodyPr>
          <a:lstStyle>
            <a:lvl1pPr algn="ctr">
              <a:defRPr sz="1200">
                <a:solidFill>
                  <a:srgbClr val="BCA780"/>
                </a:solidFill>
                <a:latin typeface="Gill Sans MT" charset="0"/>
              </a:defRPr>
            </a:lvl1pPr>
          </a:lstStyle>
          <a:p>
            <a:pPr eaLnBrk="1" hangingPunct="1"/>
            <a:fld id="{9523A76F-E901-E246-97EF-FA72A752D025}" type="slidenum">
              <a:rPr lang="en-US" smtClean="0">
                <a:ea typeface="ＭＳ Ｐゴシック" charset="0"/>
                <a:cs typeface="Arial" charset="0"/>
              </a:rPr>
              <a:pPr eaLnBrk="1" hangingPunct="1"/>
              <a:t>‹#›</a:t>
            </a:fld>
            <a:endParaRPr lang="en-US" dirty="0" smtClean="0">
              <a:ea typeface="ＭＳ Ｐゴシック" charset="0"/>
              <a:cs typeface="Arial" charset="0"/>
            </a:endParaRPr>
          </a:p>
        </p:txBody>
      </p:sp>
      <p:sp>
        <p:nvSpPr>
          <p:cNvPr id="15" name="Rectangle 14"/>
          <p:cNvSpPr/>
          <p:nvPr/>
        </p:nvSpPr>
        <p:spPr bwMode="invGray">
          <a:xfrm>
            <a:off x="101442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latin typeface="Gill Sans MT"/>
            </a:endParaRPr>
          </a:p>
        </p:txBody>
      </p:sp>
      <p:pic>
        <p:nvPicPr>
          <p:cNvPr id="1038" name="Picture 15"/>
          <p:cNvPicPr>
            <a:picLocks noChangeAspect="1" noChangeArrowheads="1"/>
          </p:cNvPicPr>
          <p:nvPr userDrawn="1"/>
        </p:nvPicPr>
        <p:blipFill>
          <a:blip r:embed="rId13">
            <a:extLst>
              <a:ext uri="{28A0092B-C50C-407E-A947-70E740481C1C}">
                <a14:useLocalDpi xmlns:a14="http://schemas.microsoft.com/office/drawing/2010/main" val="0"/>
              </a:ext>
            </a:extLst>
          </a:blip>
          <a:srcRect l="2264" t="21931" r="75945" b="56956"/>
          <a:stretch>
            <a:fillRect/>
          </a:stretch>
        </p:blipFill>
        <p:spPr bwMode="auto">
          <a:xfrm>
            <a:off x="0" y="304800"/>
            <a:ext cx="1411288" cy="10048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46444"/>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l" rtl="0" fontAlgn="base">
        <a:spcBef>
          <a:spcPct val="0"/>
        </a:spcBef>
        <a:spcAft>
          <a:spcPct val="0"/>
        </a:spcAft>
        <a:defRPr sz="4300" kern="1200">
          <a:solidFill>
            <a:srgbClr val="7C5D50"/>
          </a:solidFill>
          <a:effectLst>
            <a:outerShdw blurRad="50000" dist="30000" dir="5400000" algn="tl" rotWithShape="0">
              <a:srgbClr val="000000">
                <a:alpha val="30000"/>
              </a:srgbClr>
            </a:outerShdw>
          </a:effectLst>
          <a:latin typeface="+mj-lt"/>
          <a:ea typeface="ＭＳ Ｐゴシック" charset="0"/>
          <a:cs typeface="+mj-cs"/>
        </a:defRPr>
      </a:lvl1pPr>
      <a:lvl2pPr algn="l" rtl="0" fontAlgn="base">
        <a:spcBef>
          <a:spcPct val="0"/>
        </a:spcBef>
        <a:spcAft>
          <a:spcPct val="0"/>
        </a:spcAft>
        <a:defRPr sz="4300">
          <a:solidFill>
            <a:srgbClr val="7C5D50"/>
          </a:solidFill>
          <a:latin typeface="Gill Sans MT" charset="0"/>
          <a:ea typeface="ＭＳ Ｐゴシック" charset="0"/>
        </a:defRPr>
      </a:lvl2pPr>
      <a:lvl3pPr algn="l" rtl="0" fontAlgn="base">
        <a:spcBef>
          <a:spcPct val="0"/>
        </a:spcBef>
        <a:spcAft>
          <a:spcPct val="0"/>
        </a:spcAft>
        <a:defRPr sz="4300">
          <a:solidFill>
            <a:srgbClr val="7C5D50"/>
          </a:solidFill>
          <a:latin typeface="Gill Sans MT" charset="0"/>
          <a:ea typeface="ＭＳ Ｐゴシック" charset="0"/>
        </a:defRPr>
      </a:lvl3pPr>
      <a:lvl4pPr algn="l" rtl="0" fontAlgn="base">
        <a:spcBef>
          <a:spcPct val="0"/>
        </a:spcBef>
        <a:spcAft>
          <a:spcPct val="0"/>
        </a:spcAft>
        <a:defRPr sz="4300">
          <a:solidFill>
            <a:srgbClr val="7C5D50"/>
          </a:solidFill>
          <a:latin typeface="Gill Sans MT" charset="0"/>
          <a:ea typeface="ＭＳ Ｐゴシック" charset="0"/>
        </a:defRPr>
      </a:lvl4pPr>
      <a:lvl5pPr algn="l" rtl="0" fontAlgn="base">
        <a:spcBef>
          <a:spcPct val="0"/>
        </a:spcBef>
        <a:spcAft>
          <a:spcPct val="0"/>
        </a:spcAft>
        <a:defRPr sz="4300">
          <a:solidFill>
            <a:srgbClr val="7C5D50"/>
          </a:solidFill>
          <a:latin typeface="Gill Sans MT" charset="0"/>
          <a:ea typeface="ＭＳ Ｐゴシック" charset="0"/>
        </a:defRPr>
      </a:lvl5pPr>
      <a:lvl6pPr marL="457200" algn="l" rtl="0" fontAlgn="base">
        <a:spcBef>
          <a:spcPct val="0"/>
        </a:spcBef>
        <a:spcAft>
          <a:spcPct val="0"/>
        </a:spcAft>
        <a:defRPr sz="4300">
          <a:solidFill>
            <a:srgbClr val="7C5D50"/>
          </a:solidFill>
          <a:latin typeface="Gill Sans MT" charset="0"/>
          <a:ea typeface="ＭＳ Ｐゴシック" charset="0"/>
        </a:defRPr>
      </a:lvl6pPr>
      <a:lvl7pPr marL="914400" algn="l" rtl="0" fontAlgn="base">
        <a:spcBef>
          <a:spcPct val="0"/>
        </a:spcBef>
        <a:spcAft>
          <a:spcPct val="0"/>
        </a:spcAft>
        <a:defRPr sz="4300">
          <a:solidFill>
            <a:srgbClr val="7C5D50"/>
          </a:solidFill>
          <a:latin typeface="Gill Sans MT" charset="0"/>
          <a:ea typeface="ＭＳ Ｐゴシック" charset="0"/>
        </a:defRPr>
      </a:lvl7pPr>
      <a:lvl8pPr marL="1371600" algn="l" rtl="0" fontAlgn="base">
        <a:spcBef>
          <a:spcPct val="0"/>
        </a:spcBef>
        <a:spcAft>
          <a:spcPct val="0"/>
        </a:spcAft>
        <a:defRPr sz="4300">
          <a:solidFill>
            <a:srgbClr val="7C5D50"/>
          </a:solidFill>
          <a:latin typeface="Gill Sans MT" charset="0"/>
          <a:ea typeface="ＭＳ Ｐゴシック" charset="0"/>
        </a:defRPr>
      </a:lvl8pPr>
      <a:lvl9pPr marL="1828800" algn="l" rtl="0" fontAlgn="base">
        <a:spcBef>
          <a:spcPct val="0"/>
        </a:spcBef>
        <a:spcAft>
          <a:spcPct val="0"/>
        </a:spcAft>
        <a:defRPr sz="4300">
          <a:solidFill>
            <a:srgbClr val="7C5D50"/>
          </a:solidFill>
          <a:latin typeface="Gill Sans MT" charset="0"/>
          <a:ea typeface="ＭＳ Ｐゴシック" charset="0"/>
        </a:defRPr>
      </a:lvl9pPr>
    </p:titleStyle>
    <p:bodyStyle>
      <a:lvl1pPr marL="365125" indent="-282575" algn="l" rtl="0" fontAlgn="base">
        <a:spcBef>
          <a:spcPts val="600"/>
        </a:spcBef>
        <a:spcAft>
          <a:spcPct val="0"/>
        </a:spcAft>
        <a:buClr>
          <a:srgbClr val="513E1B"/>
        </a:buClr>
        <a:buSzPct val="80000"/>
        <a:buFont typeface="Wingdings 2" charset="0"/>
        <a:buChar char=""/>
        <a:defRPr sz="3000" kern="1200">
          <a:solidFill>
            <a:schemeClr val="tx1"/>
          </a:solidFill>
          <a:latin typeface="+mn-lt"/>
          <a:ea typeface="ＭＳ Ｐゴシック" charset="0"/>
          <a:cs typeface="+mn-cs"/>
        </a:defRPr>
      </a:lvl1pPr>
      <a:lvl2pPr marL="639763" indent="-236538" algn="l" rtl="0" fontAlgn="base">
        <a:spcBef>
          <a:spcPts val="550"/>
        </a:spcBef>
        <a:spcAft>
          <a:spcPct val="0"/>
        </a:spcAft>
        <a:buClr>
          <a:srgbClr val="B95B22"/>
        </a:buClr>
        <a:buFont typeface="Wingdings" charset="0"/>
        <a:buChar char="§"/>
        <a:defRPr sz="2800" kern="1200">
          <a:solidFill>
            <a:schemeClr val="tx1"/>
          </a:solidFill>
          <a:latin typeface="+mn-lt"/>
          <a:ea typeface="ＭＳ Ｐゴシック" charset="0"/>
          <a:cs typeface="+mn-cs"/>
        </a:defRPr>
      </a:lvl2pPr>
      <a:lvl3pPr marL="885825" indent="-228600" algn="l" rtl="0" fontAlgn="base">
        <a:spcBef>
          <a:spcPct val="20000"/>
        </a:spcBef>
        <a:spcAft>
          <a:spcPct val="0"/>
        </a:spcAft>
        <a:buClr>
          <a:schemeClr val="accent2"/>
        </a:buClr>
        <a:buFont typeface="Wingdings 2" charset="0"/>
        <a:buChar char=""/>
        <a:defRPr sz="2400" kern="1200">
          <a:solidFill>
            <a:schemeClr val="tx1"/>
          </a:solidFill>
          <a:latin typeface="+mn-lt"/>
          <a:ea typeface="ＭＳ Ｐゴシック" charset="0"/>
          <a:cs typeface="+mn-cs"/>
        </a:defRPr>
      </a:lvl3pPr>
      <a:lvl4pPr marL="1096963" indent="-173038" algn="l" rtl="0" fontAlgn="base">
        <a:spcBef>
          <a:spcPct val="20000"/>
        </a:spcBef>
        <a:spcAft>
          <a:spcPct val="0"/>
        </a:spcAft>
        <a:buClr>
          <a:srgbClr val="A5AB81"/>
        </a:buClr>
        <a:buFont typeface="Wingdings 2" charset="0"/>
        <a:buChar char=""/>
        <a:defRPr sz="2000" kern="1200">
          <a:solidFill>
            <a:schemeClr val="tx1"/>
          </a:solidFill>
          <a:latin typeface="+mn-lt"/>
          <a:ea typeface="ＭＳ Ｐゴシック" charset="0"/>
          <a:cs typeface="+mn-cs"/>
        </a:defRPr>
      </a:lvl4pPr>
      <a:lvl5pPr marL="1296988" indent="-182563" algn="l" rtl="0" fontAlgn="base">
        <a:spcBef>
          <a:spcPct val="20000"/>
        </a:spcBef>
        <a:spcAft>
          <a:spcPct val="0"/>
        </a:spcAft>
        <a:buClr>
          <a:srgbClr val="D8B25C"/>
        </a:buClr>
        <a:buFont typeface="Wingdings 2" charset="0"/>
        <a:buChar char=""/>
        <a:defRPr sz="2000" kern="1200">
          <a:solidFill>
            <a:schemeClr val="tx1"/>
          </a:solidFill>
          <a:latin typeface="+mn-lt"/>
          <a:ea typeface="ＭＳ Ｐゴシック" charset="0"/>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100000">
              <a:srgbClr val="67898E"/>
            </a:gs>
            <a:gs pos="99000">
              <a:srgbClr val="85B2BB">
                <a:alpha val="86000"/>
              </a:srgb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a:defRPr sz="1200">
                <a:solidFill>
                  <a:srgbClr val="FFFF00"/>
                </a:solidFill>
              </a:defRPr>
            </a:lvl1pPr>
          </a:lstStyle>
          <a:p>
            <a:pPr defTabSz="457200" eaLnBrk="1" fontAlgn="auto" hangingPunct="1">
              <a:spcBef>
                <a:spcPts val="0"/>
              </a:spcBef>
              <a:spcAft>
                <a:spcPts val="0"/>
              </a:spcAft>
            </a:pPr>
            <a:r>
              <a:rPr lang="en-US" dirty="0" err="1" smtClean="0">
                <a:latin typeface="Calibri"/>
              </a:rPr>
              <a:t>acp</a:t>
            </a:r>
            <a:endParaRPr lang="en-US" dirty="0">
              <a:latin typeface="Calibri"/>
            </a:endParaRPr>
          </a:p>
        </p:txBody>
      </p:sp>
      <p:sp>
        <p:nvSpPr>
          <p:cNvPr id="5" name="Footer Placeholder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C0957A21-8AF5-074A-BE1F-C3F6C5034B2F}" type="slidenum">
              <a:rPr lang="en-US" smtClean="0">
                <a:solidFill>
                  <a:prstClr val="black">
                    <a:tint val="75000"/>
                  </a:prstClr>
                </a:solidFill>
                <a:latin typeface="Calibri"/>
              </a:rPr>
              <a:pPr defTabSz="45720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5668313"/>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accent1">
              <a:lumMod val="50000"/>
            </a:schemeClr>
          </a:solidFill>
          <a:latin typeface="Cambria"/>
          <a:ea typeface="+mj-ea"/>
          <a:cs typeface="Cambria"/>
        </a:defRPr>
      </a:lvl1pPr>
    </p:titleStyle>
    <p:bodyStyle>
      <a:lvl1pPr marL="342900" indent="-342900" algn="l" defTabSz="457200" rtl="0" eaLnBrk="1" latinLnBrk="0" hangingPunct="1">
        <a:spcBef>
          <a:spcPct val="20000"/>
        </a:spcBef>
        <a:buClr>
          <a:schemeClr val="accent5">
            <a:lumMod val="50000"/>
          </a:schemeClr>
        </a:buClr>
        <a:buFont typeface="Lucida Grande"/>
        <a:buChar char="✦"/>
        <a:defRPr sz="3200" kern="1200">
          <a:solidFill>
            <a:schemeClr val="accent1">
              <a:lumMod val="50000"/>
            </a:schemeClr>
          </a:solidFill>
          <a:latin typeface="Cambria"/>
          <a:ea typeface="+mn-ea"/>
          <a:cs typeface="Cambria"/>
        </a:defRPr>
      </a:lvl1pPr>
      <a:lvl2pPr marL="742950" indent="-285750" algn="l" defTabSz="457200" rtl="0" eaLnBrk="1" latinLnBrk="0" hangingPunct="1">
        <a:spcBef>
          <a:spcPct val="20000"/>
        </a:spcBef>
        <a:buClr>
          <a:schemeClr val="tx2">
            <a:lumMod val="75000"/>
          </a:schemeClr>
        </a:buClr>
        <a:buFont typeface="Arial"/>
        <a:buChar char="–"/>
        <a:defRPr sz="2800" kern="1200">
          <a:solidFill>
            <a:schemeClr val="accent1">
              <a:lumMod val="50000"/>
            </a:schemeClr>
          </a:solidFill>
          <a:latin typeface="Cambria"/>
          <a:ea typeface="+mn-ea"/>
          <a:cs typeface="Cambria"/>
        </a:defRPr>
      </a:lvl2pPr>
      <a:lvl3pPr marL="1143000" indent="-228600" algn="l" defTabSz="457200" rtl="0" eaLnBrk="1" latinLnBrk="0" hangingPunct="1">
        <a:spcBef>
          <a:spcPct val="20000"/>
        </a:spcBef>
        <a:buClr>
          <a:schemeClr val="accent1">
            <a:lumMod val="75000"/>
          </a:schemeClr>
        </a:buClr>
        <a:buFont typeface="Arial"/>
        <a:buChar char="•"/>
        <a:defRPr sz="2400" kern="1200">
          <a:solidFill>
            <a:schemeClr val="accent1">
              <a:lumMod val="50000"/>
            </a:schemeClr>
          </a:solidFill>
          <a:latin typeface="Cambria"/>
          <a:ea typeface="+mn-ea"/>
          <a:cs typeface="Cambria"/>
        </a:defRPr>
      </a:lvl3pPr>
      <a:lvl4pPr marL="1600200" indent="-228600" algn="l" defTabSz="457200" rtl="0" eaLnBrk="1" latinLnBrk="0" hangingPunct="1">
        <a:spcBef>
          <a:spcPct val="20000"/>
        </a:spcBef>
        <a:buFont typeface="Arial"/>
        <a:buChar char="–"/>
        <a:defRPr sz="2000" kern="1200">
          <a:solidFill>
            <a:schemeClr val="accent1">
              <a:lumMod val="50000"/>
            </a:schemeClr>
          </a:solidFill>
          <a:latin typeface="Cambria"/>
          <a:ea typeface="+mn-ea"/>
          <a:cs typeface="Cambria"/>
        </a:defRPr>
      </a:lvl4pPr>
      <a:lvl5pPr marL="2057400" indent="-228600" algn="l" defTabSz="457200" rtl="0" eaLnBrk="1" latinLnBrk="0" hangingPunct="1">
        <a:spcBef>
          <a:spcPct val="20000"/>
        </a:spcBef>
        <a:buFont typeface="Arial"/>
        <a:buChar char="»"/>
        <a:defRPr sz="2000" kern="1200">
          <a:solidFill>
            <a:schemeClr val="accent1">
              <a:lumMod val="50000"/>
            </a:schemeClr>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196"/>
          </a:schemeClr>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12"/>
          <p:cNvSpPr>
            <a:spLocks noGrp="1"/>
          </p:cNvSpPr>
          <p:nvPr>
            <p:ph type="body" idx="1"/>
          </p:nvPr>
        </p:nvSpPr>
        <p:spPr bwMode="auto">
          <a:xfrm>
            <a:off x="612775" y="1600200"/>
            <a:ext cx="8153400" cy="418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         </a:t>
            </a:r>
          </a:p>
          <a:p>
            <a:pPr lvl="4"/>
            <a:r>
              <a:rPr lang="en-US" altLang="en-US" smtClean="0"/>
              <a:t>Fifth level</a:t>
            </a: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8" name="Rectangle 7"/>
          <p:cNvSpPr/>
          <p:nvPr/>
        </p:nvSpPr>
        <p:spPr>
          <a:xfrm>
            <a:off x="0" y="1279525"/>
            <a:ext cx="533400" cy="228600"/>
          </a:xfrm>
          <a:prstGeom prst="rect">
            <a:avLst/>
          </a:prstGeom>
          <a:solidFill>
            <a:srgbClr val="1EB53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ED2D25"/>
              </a:solidFill>
            </a:endParaRPr>
          </a:p>
        </p:txBody>
      </p:sp>
      <p:sp>
        <p:nvSpPr>
          <p:cNvPr id="9" name="Rectangle 8"/>
          <p:cNvSpPr/>
          <p:nvPr/>
        </p:nvSpPr>
        <p:spPr>
          <a:xfrm>
            <a:off x="590550" y="1279525"/>
            <a:ext cx="8553450" cy="228600"/>
          </a:xfrm>
          <a:prstGeom prst="rect">
            <a:avLst/>
          </a:prstGeom>
          <a:solidFill>
            <a:srgbClr val="B5B7B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6F2A8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rebuchet MS"/>
                <a:cs typeface="Trebuchet MS"/>
              </a:defRPr>
            </a:lvl1pPr>
          </a:lstStyle>
          <a:p>
            <a:pPr>
              <a:defRPr/>
            </a:pPr>
            <a:fld id="{366D08E5-931D-4AD4-ABA2-CD30C3AAA801}" type="slidenum">
              <a:rPr lang="en-US"/>
              <a:pPr>
                <a:defRPr/>
              </a:pPr>
              <a:t>‹#›</a:t>
            </a:fld>
            <a:endParaRPr lang="en-US" dirty="0"/>
          </a:p>
        </p:txBody>
      </p:sp>
      <p:sp>
        <p:nvSpPr>
          <p:cNvPr id="12" name="Rectangle 11"/>
          <p:cNvSpPr/>
          <p:nvPr/>
        </p:nvSpPr>
        <p:spPr>
          <a:xfrm>
            <a:off x="1747838" y="6025339"/>
            <a:ext cx="7396163" cy="832661"/>
          </a:xfrm>
          <a:prstGeom prst="rect">
            <a:avLst/>
          </a:prstGeom>
          <a:solidFill>
            <a:srgbClr val="2EB13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6E2A8E"/>
              </a:solidFill>
            </a:endParaRPr>
          </a:p>
        </p:txBody>
      </p:sp>
      <p:cxnSp>
        <p:nvCxnSpPr>
          <p:cNvPr id="6" name="Straight Connector 5"/>
          <p:cNvCxnSpPr/>
          <p:nvPr/>
        </p:nvCxnSpPr>
        <p:spPr>
          <a:xfrm>
            <a:off x="0" y="6025338"/>
            <a:ext cx="9144000" cy="1"/>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747838" y="6025338"/>
            <a:ext cx="0" cy="832662"/>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561975" y="1281113"/>
            <a:ext cx="0" cy="227012"/>
          </a:xfrm>
          <a:prstGeom prst="line">
            <a:avLst/>
          </a:prstGeom>
          <a:ln w="57150" cmpd="sng">
            <a:solidFill>
              <a:srgbClr val="FFC82E"/>
            </a:solidFill>
          </a:ln>
        </p:spPr>
        <p:style>
          <a:lnRef idx="1">
            <a:schemeClr val="dk1"/>
          </a:lnRef>
          <a:fillRef idx="0">
            <a:schemeClr val="dk1"/>
          </a:fillRef>
          <a:effectRef idx="0">
            <a:schemeClr val="dk1"/>
          </a:effectRef>
          <a:fontRef idx="minor">
            <a:schemeClr val="tx1"/>
          </a:fontRef>
        </p:style>
      </p:cxnSp>
      <p:sp>
        <p:nvSpPr>
          <p:cNvPr id="1041" name="Rectangle 16"/>
          <p:cNvSpPr>
            <a:spLocks noChangeArrowheads="1"/>
          </p:cNvSpPr>
          <p:nvPr/>
        </p:nvSpPr>
        <p:spPr bwMode="auto">
          <a:xfrm>
            <a:off x="8482013" y="6408738"/>
            <a:ext cx="3667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pPr eaLnBrk="1" hangingPunct="1"/>
            <a:fld id="{823A2F2B-3917-4B73-A767-975CB851FCCB}" type="slidenum">
              <a:rPr lang="en-US" altLang="en-US" sz="1200" b="1">
                <a:solidFill>
                  <a:prstClr val="white"/>
                </a:solidFill>
                <a:latin typeface="Calibri" pitchFamily="34" charset="0"/>
                <a:ea typeface="Calibri" pitchFamily="34" charset="0"/>
                <a:cs typeface="Calibri" pitchFamily="34" charset="0"/>
              </a:rPr>
              <a:pPr eaLnBrk="1" hangingPunct="1"/>
              <a:t>‹#›</a:t>
            </a:fld>
            <a:endParaRPr lang="en-US" altLang="en-US" sz="1200" dirty="0">
              <a:solidFill>
                <a:prstClr val="white"/>
              </a:solidFill>
              <a:latin typeface="Calibri" pitchFamily="34" charset="0"/>
              <a:ea typeface="Calibri" pitchFamily="34" charset="0"/>
              <a:cs typeface="Calibri" pitchFamily="34" charset="0"/>
            </a:endParaRPr>
          </a:p>
        </p:txBody>
      </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119" y="6282332"/>
            <a:ext cx="1461680" cy="347148"/>
          </a:xfrm>
          <a:prstGeom prst="rect">
            <a:avLst/>
          </a:prstGeom>
        </p:spPr>
      </p:pic>
      <p:pic>
        <p:nvPicPr>
          <p:cNvPr id="15" name="Picture 14"/>
          <p:cNvPicPr>
            <a:picLocks noChangeAspect="1"/>
          </p:cNvPicPr>
          <p:nvPr userDrawn="1"/>
        </p:nvPicPr>
        <p:blipFill rotWithShape="1">
          <a:blip r:embed="rId11"/>
          <a:srcRect t="5278"/>
          <a:stretch/>
        </p:blipFill>
        <p:spPr>
          <a:xfrm>
            <a:off x="8071649" y="127276"/>
            <a:ext cx="968217" cy="1026879"/>
          </a:xfrm>
          <a:prstGeom prst="rect">
            <a:avLst/>
          </a:prstGeom>
        </p:spPr>
      </p:pic>
    </p:spTree>
    <p:extLst>
      <p:ext uri="{BB962C8B-B14F-4D97-AF65-F5344CB8AC3E}">
        <p14:creationId xmlns:p14="http://schemas.microsoft.com/office/powerpoint/2010/main" val="2873493813"/>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Lst>
  <p:timing>
    <p:tnLst>
      <p:par>
        <p:cTn id="1" dur="indefinite" restart="never" nodeType="tmRoot"/>
      </p:par>
    </p:tnLst>
  </p:timing>
  <p:txStyles>
    <p:titleStyle>
      <a:lvl1pPr algn="l" rtl="0" eaLnBrk="1" fontAlgn="base" hangingPunct="1">
        <a:spcBef>
          <a:spcPct val="0"/>
        </a:spcBef>
        <a:spcAft>
          <a:spcPct val="0"/>
        </a:spcAft>
        <a:defRPr sz="3600" b="1" kern="1200">
          <a:solidFill>
            <a:srgbClr val="007E66"/>
          </a:solidFill>
          <a:latin typeface="Calibri"/>
          <a:ea typeface="Calibri" pitchFamily="34" charset="0"/>
          <a:cs typeface="Calibri"/>
        </a:defRPr>
      </a:lvl1pPr>
      <a:lvl2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2pPr>
      <a:lvl3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3pPr>
      <a:lvl4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4pPr>
      <a:lvl5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5pPr>
      <a:lvl6pPr marL="4572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6pPr>
      <a:lvl7pPr marL="9144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7pPr>
      <a:lvl8pPr marL="13716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8pPr>
      <a:lvl9pPr marL="18288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9pPr>
    </p:titleStyle>
    <p:bodyStyle>
      <a:lvl1pPr marL="457200" indent="-457200" algn="l" rtl="0" eaLnBrk="1" fontAlgn="base" hangingPunct="1">
        <a:spcBef>
          <a:spcPts val="700"/>
        </a:spcBef>
        <a:spcAft>
          <a:spcPct val="0"/>
        </a:spcAft>
        <a:buClr>
          <a:srgbClr val="1EB53A"/>
        </a:buClr>
        <a:buSzPct val="115000"/>
        <a:buFont typeface="Wingdings" pitchFamily="2" charset="2"/>
        <a:buChar char="§"/>
        <a:defRPr sz="2900" kern="1200">
          <a:solidFill>
            <a:schemeClr val="tx1"/>
          </a:solidFill>
          <a:latin typeface="Calibri"/>
          <a:ea typeface="Calibri" pitchFamily="34" charset="0"/>
          <a:cs typeface="Calibri"/>
        </a:defRPr>
      </a:lvl1pPr>
      <a:lvl2pPr marL="822325" indent="-457200" algn="l" rtl="0" eaLnBrk="1" fontAlgn="base" hangingPunct="1">
        <a:spcBef>
          <a:spcPts val="550"/>
        </a:spcBef>
        <a:spcAft>
          <a:spcPct val="0"/>
        </a:spcAft>
        <a:buClr>
          <a:srgbClr val="1EB53A"/>
        </a:buClr>
        <a:buSzPct val="115000"/>
        <a:buFont typeface="Arial" charset="0"/>
        <a:buChar char="•"/>
        <a:defRPr sz="2600" kern="1200">
          <a:solidFill>
            <a:schemeClr val="tx1"/>
          </a:solidFill>
          <a:latin typeface="Calibri"/>
          <a:ea typeface="Calibri" pitchFamily="34" charset="0"/>
          <a:cs typeface="Calibri"/>
        </a:defRPr>
      </a:lvl2pPr>
      <a:lvl3pPr marL="1028700" indent="-342900" algn="l" rtl="0" eaLnBrk="1" fontAlgn="base" hangingPunct="1">
        <a:spcBef>
          <a:spcPts val="500"/>
        </a:spcBef>
        <a:spcAft>
          <a:spcPct val="0"/>
        </a:spcAft>
        <a:buClr>
          <a:srgbClr val="1EB53A"/>
        </a:buClr>
        <a:buSzPct val="75000"/>
        <a:buFont typeface="Arial" charset="0"/>
        <a:buChar char="•"/>
        <a:defRPr sz="2300" kern="1200">
          <a:solidFill>
            <a:schemeClr val="tx1"/>
          </a:solidFill>
          <a:latin typeface="Calibri"/>
          <a:ea typeface="Calibri" pitchFamily="34" charset="0"/>
          <a:cs typeface="Calibri"/>
        </a:defRPr>
      </a:lvl3pPr>
      <a:lvl4pPr marL="1485900" indent="-342900" algn="l" rtl="0" eaLnBrk="1" fontAlgn="base" hangingPunct="1">
        <a:spcBef>
          <a:spcPts val="400"/>
        </a:spcBef>
        <a:spcAft>
          <a:spcPct val="0"/>
        </a:spcAft>
        <a:buClr>
          <a:srgbClr val="1EB53A"/>
        </a:buClr>
        <a:buSzPct val="75000"/>
        <a:buFont typeface="Arial" charset="0"/>
        <a:buChar char="•"/>
        <a:defRPr sz="2000" kern="1200">
          <a:solidFill>
            <a:schemeClr val="tx1"/>
          </a:solidFill>
          <a:latin typeface="Calibri"/>
          <a:ea typeface="Calibri" pitchFamily="34" charset="0"/>
          <a:cs typeface="Calibri"/>
        </a:defRPr>
      </a:lvl4pPr>
      <a:lvl5pPr marL="1943100" indent="-342900" algn="l" rtl="0" eaLnBrk="1" fontAlgn="base" hangingPunct="1">
        <a:spcBef>
          <a:spcPts val="400"/>
        </a:spcBef>
        <a:spcAft>
          <a:spcPct val="0"/>
        </a:spcAft>
        <a:buClr>
          <a:srgbClr val="1EB53A"/>
        </a:buClr>
        <a:buSzPct val="75000"/>
        <a:buFont typeface="Arial" charset="0"/>
        <a:buChar char="•"/>
        <a:defRPr sz="2000" kern="1200">
          <a:solidFill>
            <a:schemeClr val="tx1"/>
          </a:solidFill>
          <a:latin typeface="Calibri"/>
          <a:ea typeface="Calibri" pitchFamily="34" charset="0"/>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196"/>
          </a:schemeClr>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12"/>
          <p:cNvSpPr>
            <a:spLocks noGrp="1"/>
          </p:cNvSpPr>
          <p:nvPr>
            <p:ph type="body" idx="1"/>
          </p:nvPr>
        </p:nvSpPr>
        <p:spPr bwMode="auto">
          <a:xfrm>
            <a:off x="612775" y="1600200"/>
            <a:ext cx="8153400" cy="418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         </a:t>
            </a:r>
          </a:p>
          <a:p>
            <a:pPr lvl="4"/>
            <a:r>
              <a:rPr lang="en-US" altLang="en-US" smtClean="0"/>
              <a:t>Fifth level</a:t>
            </a: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8" name="Rectangle 7"/>
          <p:cNvSpPr/>
          <p:nvPr/>
        </p:nvSpPr>
        <p:spPr>
          <a:xfrm>
            <a:off x="0" y="1279525"/>
            <a:ext cx="533400" cy="228600"/>
          </a:xfrm>
          <a:prstGeom prst="rect">
            <a:avLst/>
          </a:prstGeom>
          <a:solidFill>
            <a:srgbClr val="1EB53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ED2D25"/>
              </a:solidFill>
            </a:endParaRPr>
          </a:p>
        </p:txBody>
      </p:sp>
      <p:sp>
        <p:nvSpPr>
          <p:cNvPr id="9" name="Rectangle 8"/>
          <p:cNvSpPr/>
          <p:nvPr/>
        </p:nvSpPr>
        <p:spPr>
          <a:xfrm>
            <a:off x="590550" y="1279525"/>
            <a:ext cx="8553450" cy="228600"/>
          </a:xfrm>
          <a:prstGeom prst="rect">
            <a:avLst/>
          </a:prstGeom>
          <a:solidFill>
            <a:srgbClr val="B5B7B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6F2A8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rebuchet MS"/>
                <a:cs typeface="Trebuchet MS"/>
              </a:defRPr>
            </a:lvl1pPr>
          </a:lstStyle>
          <a:p>
            <a:pPr>
              <a:defRPr/>
            </a:pPr>
            <a:fld id="{366D08E5-931D-4AD4-ABA2-CD30C3AAA801}" type="slidenum">
              <a:rPr lang="en-US"/>
              <a:pPr>
                <a:defRPr/>
              </a:pPr>
              <a:t>‹#›</a:t>
            </a:fld>
            <a:endParaRPr lang="en-US" dirty="0"/>
          </a:p>
        </p:txBody>
      </p:sp>
      <p:sp>
        <p:nvSpPr>
          <p:cNvPr id="12" name="Rectangle 11"/>
          <p:cNvSpPr/>
          <p:nvPr/>
        </p:nvSpPr>
        <p:spPr>
          <a:xfrm>
            <a:off x="1747838" y="6025339"/>
            <a:ext cx="7396163" cy="832661"/>
          </a:xfrm>
          <a:prstGeom prst="rect">
            <a:avLst/>
          </a:prstGeom>
          <a:solidFill>
            <a:srgbClr val="2EB135"/>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6E2A8E"/>
              </a:solidFill>
            </a:endParaRPr>
          </a:p>
        </p:txBody>
      </p:sp>
      <p:cxnSp>
        <p:nvCxnSpPr>
          <p:cNvPr id="6" name="Straight Connector 5"/>
          <p:cNvCxnSpPr/>
          <p:nvPr/>
        </p:nvCxnSpPr>
        <p:spPr>
          <a:xfrm>
            <a:off x="0" y="6025338"/>
            <a:ext cx="9144000" cy="1"/>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747838" y="6025338"/>
            <a:ext cx="0" cy="832662"/>
          </a:xfrm>
          <a:prstGeom prst="line">
            <a:avLst/>
          </a:prstGeom>
          <a:ln w="57150" cmpd="sng">
            <a:solidFill>
              <a:srgbClr val="FFC61E"/>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561975" y="1281113"/>
            <a:ext cx="0" cy="227012"/>
          </a:xfrm>
          <a:prstGeom prst="line">
            <a:avLst/>
          </a:prstGeom>
          <a:ln w="57150" cmpd="sng">
            <a:solidFill>
              <a:srgbClr val="FFC82E"/>
            </a:solidFill>
          </a:ln>
        </p:spPr>
        <p:style>
          <a:lnRef idx="1">
            <a:schemeClr val="dk1"/>
          </a:lnRef>
          <a:fillRef idx="0">
            <a:schemeClr val="dk1"/>
          </a:fillRef>
          <a:effectRef idx="0">
            <a:schemeClr val="dk1"/>
          </a:effectRef>
          <a:fontRef idx="minor">
            <a:schemeClr val="tx1"/>
          </a:fontRef>
        </p:style>
      </p:cxnSp>
      <p:sp>
        <p:nvSpPr>
          <p:cNvPr id="1041" name="Rectangle 16"/>
          <p:cNvSpPr>
            <a:spLocks noChangeArrowheads="1"/>
          </p:cNvSpPr>
          <p:nvPr/>
        </p:nvSpPr>
        <p:spPr bwMode="auto">
          <a:xfrm>
            <a:off x="8482013" y="6408738"/>
            <a:ext cx="3667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 Cen MT" pitchFamily="34" charset="0"/>
              </a:defRPr>
            </a:lvl1pPr>
            <a:lvl2pPr marL="742950" indent="-285750">
              <a:defRPr>
                <a:solidFill>
                  <a:schemeClr val="tx1"/>
                </a:solidFill>
                <a:latin typeface="Tw Cen MT" pitchFamily="34" charset="0"/>
              </a:defRPr>
            </a:lvl2pPr>
            <a:lvl3pPr marL="1143000" indent="-228600">
              <a:defRPr>
                <a:solidFill>
                  <a:schemeClr val="tx1"/>
                </a:solidFill>
                <a:latin typeface="Tw Cen MT" pitchFamily="34" charset="0"/>
              </a:defRPr>
            </a:lvl3pPr>
            <a:lvl4pPr marL="1600200" indent="-228600">
              <a:defRPr>
                <a:solidFill>
                  <a:schemeClr val="tx1"/>
                </a:solidFill>
                <a:latin typeface="Tw Cen MT" pitchFamily="34" charset="0"/>
              </a:defRPr>
            </a:lvl4pPr>
            <a:lvl5pPr marL="2057400" indent="-228600">
              <a:defRPr>
                <a:solidFill>
                  <a:schemeClr val="tx1"/>
                </a:solidFill>
                <a:latin typeface="Tw Cen MT" pitchFamily="34" charset="0"/>
              </a:defRPr>
            </a:lvl5pPr>
            <a:lvl6pPr marL="2514600" indent="-228600" fontAlgn="base">
              <a:spcBef>
                <a:spcPct val="0"/>
              </a:spcBef>
              <a:spcAft>
                <a:spcPct val="0"/>
              </a:spcAft>
              <a:defRPr>
                <a:solidFill>
                  <a:schemeClr val="tx1"/>
                </a:solidFill>
                <a:latin typeface="Tw Cen MT" pitchFamily="34" charset="0"/>
              </a:defRPr>
            </a:lvl6pPr>
            <a:lvl7pPr marL="2971800" indent="-228600" fontAlgn="base">
              <a:spcBef>
                <a:spcPct val="0"/>
              </a:spcBef>
              <a:spcAft>
                <a:spcPct val="0"/>
              </a:spcAft>
              <a:defRPr>
                <a:solidFill>
                  <a:schemeClr val="tx1"/>
                </a:solidFill>
                <a:latin typeface="Tw Cen MT" pitchFamily="34" charset="0"/>
              </a:defRPr>
            </a:lvl7pPr>
            <a:lvl8pPr marL="3429000" indent="-228600" fontAlgn="base">
              <a:spcBef>
                <a:spcPct val="0"/>
              </a:spcBef>
              <a:spcAft>
                <a:spcPct val="0"/>
              </a:spcAft>
              <a:defRPr>
                <a:solidFill>
                  <a:schemeClr val="tx1"/>
                </a:solidFill>
                <a:latin typeface="Tw Cen MT" pitchFamily="34" charset="0"/>
              </a:defRPr>
            </a:lvl8pPr>
            <a:lvl9pPr marL="3886200" indent="-228600" fontAlgn="base">
              <a:spcBef>
                <a:spcPct val="0"/>
              </a:spcBef>
              <a:spcAft>
                <a:spcPct val="0"/>
              </a:spcAft>
              <a:defRPr>
                <a:solidFill>
                  <a:schemeClr val="tx1"/>
                </a:solidFill>
                <a:latin typeface="Tw Cen MT" pitchFamily="34" charset="0"/>
              </a:defRPr>
            </a:lvl9pPr>
          </a:lstStyle>
          <a:p>
            <a:pPr eaLnBrk="1" hangingPunct="1"/>
            <a:fld id="{823A2F2B-3917-4B73-A767-975CB851FCCB}" type="slidenum">
              <a:rPr lang="en-US" altLang="en-US" sz="1200" b="1">
                <a:solidFill>
                  <a:prstClr val="white"/>
                </a:solidFill>
                <a:latin typeface="Calibri" pitchFamily="34" charset="0"/>
                <a:ea typeface="Calibri" pitchFamily="34" charset="0"/>
                <a:cs typeface="Calibri" pitchFamily="34" charset="0"/>
              </a:rPr>
              <a:pPr eaLnBrk="1" hangingPunct="1"/>
              <a:t>‹#›</a:t>
            </a:fld>
            <a:endParaRPr lang="en-US" altLang="en-US" sz="1200" dirty="0">
              <a:solidFill>
                <a:prstClr val="white"/>
              </a:solidFill>
              <a:latin typeface="Calibri" pitchFamily="34" charset="0"/>
              <a:ea typeface="Calibri" pitchFamily="34" charset="0"/>
              <a:cs typeface="Calibri" pitchFamily="34" charset="0"/>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119" y="6282332"/>
            <a:ext cx="1461680" cy="347148"/>
          </a:xfrm>
          <a:prstGeom prst="rect">
            <a:avLst/>
          </a:prstGeom>
        </p:spPr>
      </p:pic>
      <p:pic>
        <p:nvPicPr>
          <p:cNvPr id="15" name="Picture 14"/>
          <p:cNvPicPr>
            <a:picLocks noChangeAspect="1"/>
          </p:cNvPicPr>
          <p:nvPr userDrawn="1"/>
        </p:nvPicPr>
        <p:blipFill rotWithShape="1">
          <a:blip r:embed="rId10"/>
          <a:srcRect t="5278"/>
          <a:stretch/>
        </p:blipFill>
        <p:spPr>
          <a:xfrm>
            <a:off x="8071649" y="127276"/>
            <a:ext cx="968217" cy="1026879"/>
          </a:xfrm>
          <a:prstGeom prst="rect">
            <a:avLst/>
          </a:prstGeom>
        </p:spPr>
      </p:pic>
    </p:spTree>
    <p:extLst>
      <p:ext uri="{BB962C8B-B14F-4D97-AF65-F5344CB8AC3E}">
        <p14:creationId xmlns:p14="http://schemas.microsoft.com/office/powerpoint/2010/main" val="432912971"/>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Lst>
  <p:timing>
    <p:tnLst>
      <p:par>
        <p:cTn id="1" dur="indefinite" restart="never" nodeType="tmRoot"/>
      </p:par>
    </p:tnLst>
  </p:timing>
  <p:txStyles>
    <p:titleStyle>
      <a:lvl1pPr algn="l" rtl="0" eaLnBrk="1" fontAlgn="base" hangingPunct="1">
        <a:spcBef>
          <a:spcPct val="0"/>
        </a:spcBef>
        <a:spcAft>
          <a:spcPct val="0"/>
        </a:spcAft>
        <a:defRPr sz="3600" b="1" kern="1200">
          <a:solidFill>
            <a:srgbClr val="007E66"/>
          </a:solidFill>
          <a:latin typeface="Calibri"/>
          <a:ea typeface="Calibri" pitchFamily="34" charset="0"/>
          <a:cs typeface="Calibri"/>
        </a:defRPr>
      </a:lvl1pPr>
      <a:lvl2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2pPr>
      <a:lvl3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3pPr>
      <a:lvl4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4pPr>
      <a:lvl5pPr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5pPr>
      <a:lvl6pPr marL="4572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6pPr>
      <a:lvl7pPr marL="9144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7pPr>
      <a:lvl8pPr marL="13716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8pPr>
      <a:lvl9pPr marL="1828800" algn="l" rtl="0" eaLnBrk="1" fontAlgn="base" hangingPunct="1">
        <a:spcBef>
          <a:spcPct val="0"/>
        </a:spcBef>
        <a:spcAft>
          <a:spcPct val="0"/>
        </a:spcAft>
        <a:defRPr sz="3600" b="1">
          <a:solidFill>
            <a:srgbClr val="007E66"/>
          </a:solidFill>
          <a:latin typeface="Calibri" pitchFamily="34" charset="0"/>
          <a:ea typeface="Calibri" pitchFamily="34" charset="0"/>
          <a:cs typeface="Calibri" pitchFamily="34" charset="0"/>
        </a:defRPr>
      </a:lvl9pPr>
    </p:titleStyle>
    <p:bodyStyle>
      <a:lvl1pPr marL="457200" indent="-457200" algn="l" rtl="0" eaLnBrk="1" fontAlgn="base" hangingPunct="1">
        <a:spcBef>
          <a:spcPts val="700"/>
        </a:spcBef>
        <a:spcAft>
          <a:spcPct val="0"/>
        </a:spcAft>
        <a:buClr>
          <a:srgbClr val="1EB53A"/>
        </a:buClr>
        <a:buSzPct val="115000"/>
        <a:buFont typeface="Wingdings" pitchFamily="2" charset="2"/>
        <a:buChar char="§"/>
        <a:defRPr sz="2900" kern="1200">
          <a:solidFill>
            <a:schemeClr val="tx1"/>
          </a:solidFill>
          <a:latin typeface="Calibri"/>
          <a:ea typeface="Calibri" pitchFamily="34" charset="0"/>
          <a:cs typeface="Calibri"/>
        </a:defRPr>
      </a:lvl1pPr>
      <a:lvl2pPr marL="822325" indent="-457200" algn="l" rtl="0" eaLnBrk="1" fontAlgn="base" hangingPunct="1">
        <a:spcBef>
          <a:spcPts val="550"/>
        </a:spcBef>
        <a:spcAft>
          <a:spcPct val="0"/>
        </a:spcAft>
        <a:buClr>
          <a:srgbClr val="1EB53A"/>
        </a:buClr>
        <a:buSzPct val="115000"/>
        <a:buFont typeface="Arial" charset="0"/>
        <a:buChar char="•"/>
        <a:defRPr sz="2600" kern="1200">
          <a:solidFill>
            <a:schemeClr val="tx1"/>
          </a:solidFill>
          <a:latin typeface="Calibri"/>
          <a:ea typeface="Calibri" pitchFamily="34" charset="0"/>
          <a:cs typeface="Calibri"/>
        </a:defRPr>
      </a:lvl2pPr>
      <a:lvl3pPr marL="1028700" indent="-342900" algn="l" rtl="0" eaLnBrk="1" fontAlgn="base" hangingPunct="1">
        <a:spcBef>
          <a:spcPts val="500"/>
        </a:spcBef>
        <a:spcAft>
          <a:spcPct val="0"/>
        </a:spcAft>
        <a:buClr>
          <a:srgbClr val="1EB53A"/>
        </a:buClr>
        <a:buSzPct val="75000"/>
        <a:buFont typeface="Arial" charset="0"/>
        <a:buChar char="•"/>
        <a:defRPr sz="2300" kern="1200">
          <a:solidFill>
            <a:schemeClr val="tx1"/>
          </a:solidFill>
          <a:latin typeface="Calibri"/>
          <a:ea typeface="Calibri" pitchFamily="34" charset="0"/>
          <a:cs typeface="Calibri"/>
        </a:defRPr>
      </a:lvl3pPr>
      <a:lvl4pPr marL="1485900" indent="-342900" algn="l" rtl="0" eaLnBrk="1" fontAlgn="base" hangingPunct="1">
        <a:spcBef>
          <a:spcPts val="400"/>
        </a:spcBef>
        <a:spcAft>
          <a:spcPct val="0"/>
        </a:spcAft>
        <a:buClr>
          <a:srgbClr val="1EB53A"/>
        </a:buClr>
        <a:buSzPct val="75000"/>
        <a:buFont typeface="Arial" charset="0"/>
        <a:buChar char="•"/>
        <a:defRPr sz="2000" kern="1200">
          <a:solidFill>
            <a:schemeClr val="tx1"/>
          </a:solidFill>
          <a:latin typeface="Calibri"/>
          <a:ea typeface="Calibri" pitchFamily="34" charset="0"/>
          <a:cs typeface="Calibri"/>
        </a:defRPr>
      </a:lvl4pPr>
      <a:lvl5pPr marL="1943100" indent="-342900" algn="l" rtl="0" eaLnBrk="1" fontAlgn="base" hangingPunct="1">
        <a:spcBef>
          <a:spcPts val="400"/>
        </a:spcBef>
        <a:spcAft>
          <a:spcPct val="0"/>
        </a:spcAft>
        <a:buClr>
          <a:srgbClr val="1EB53A"/>
        </a:buClr>
        <a:buSzPct val="75000"/>
        <a:buFont typeface="Arial" charset="0"/>
        <a:buChar char="•"/>
        <a:defRPr sz="2000" kern="1200">
          <a:solidFill>
            <a:schemeClr val="tx1"/>
          </a:solidFill>
          <a:latin typeface="Calibri"/>
          <a:ea typeface="Calibri" pitchFamily="34" charset="0"/>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www.cdc.gov/vaccines"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hyperlink" Target="http://www.cms.gov/AdultImmunizations/" TargetMode="External"/><Relationship Id="rId5" Type="http://schemas.openxmlformats.org/officeDocument/2006/relationships/hyperlink" Target="http://www.nfid.org/" TargetMode="External"/><Relationship Id="rId4" Type="http://schemas.openxmlformats.org/officeDocument/2006/relationships/hyperlink" Target="http://www.immunize.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www.acponline.org/running_practice/quality_improvement/projects/residents_immunization.htm" TargetMode="External"/><Relationship Id="rId7" Type="http://schemas.openxmlformats.org/officeDocument/2006/relationships/hyperlink" Target="http://vimeo.com/42144406"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hyperlink" Target="http://vimeo.com/42194365" TargetMode="External"/><Relationship Id="rId5" Type="http://schemas.openxmlformats.org/officeDocument/2006/relationships/hyperlink" Target="http://www.acponline.org/clinical_information/resources/adult_immunization/webinars.htm" TargetMode="External"/><Relationship Id="rId4" Type="http://schemas.openxmlformats.org/officeDocument/2006/relationships/hyperlink" Target="http://www.acponline.org/multimedia/?bclid=782543304001&amp;bctid=2402409433001"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hyperlink" Target="mailto:mbrown@mbrownmd.net" TargetMode="External"/><Relationship Id="rId2" Type="http://schemas.openxmlformats.org/officeDocument/2006/relationships/notesSlide" Target="../notesSlides/notesSlide47.xml"/><Relationship Id="rId1" Type="http://schemas.openxmlformats.org/officeDocument/2006/relationships/slideLayout" Target="../slideLayouts/slideLayout32.xml"/><Relationship Id="rId6" Type="http://schemas.openxmlformats.org/officeDocument/2006/relationships/hyperlink" Target="http://bit.ly/IRaiseStandingOrders" TargetMode="External"/><Relationship Id="rId5" Type="http://schemas.openxmlformats.org/officeDocument/2006/relationships/hyperlink" Target="mailto:rgehring@acponline.org" TargetMode="External"/><Relationship Id="rId4" Type="http://schemas.openxmlformats.org/officeDocument/2006/relationships/hyperlink" Target="mailto:Rupel_Dedhia@rush.ed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sz="quarter" idx="1"/>
          </p:nvPr>
        </p:nvSpPr>
        <p:spPr>
          <a:xfrm>
            <a:off x="255767" y="1589567"/>
            <a:ext cx="8725854" cy="4175613"/>
          </a:xfrm>
        </p:spPr>
        <p:txBody>
          <a:bodyPr/>
          <a:lstStyle/>
          <a:p>
            <a:r>
              <a:rPr lang="en-US" sz="2550" b="1" dirty="0" smtClean="0"/>
              <a:t>Thank you for joining the American College of Physicians’ Quality Connect Adult Immunization Learning </a:t>
            </a:r>
            <a:r>
              <a:rPr lang="en-US" sz="2550" b="1" dirty="0"/>
              <a:t>Series </a:t>
            </a:r>
            <a:r>
              <a:rPr lang="en-US" sz="2550" b="1" dirty="0" smtClean="0"/>
              <a:t>Webinar!</a:t>
            </a:r>
          </a:p>
          <a:p>
            <a:r>
              <a:rPr lang="en-US" sz="2550" dirty="0" smtClean="0"/>
              <a:t>We will start in a few minutes.</a:t>
            </a:r>
          </a:p>
          <a:p>
            <a:r>
              <a:rPr lang="en-US" sz="2550" dirty="0" smtClean="0"/>
              <a:t>Today’s webinar is focused on the communication.</a:t>
            </a:r>
          </a:p>
          <a:p>
            <a:r>
              <a:rPr lang="en-US" sz="2550" dirty="0"/>
              <a:t>P</a:t>
            </a:r>
            <a:r>
              <a:rPr lang="en-US" sz="2550" dirty="0" smtClean="0"/>
              <a:t>lease keep your phone on </a:t>
            </a:r>
            <a:r>
              <a:rPr lang="en-US" sz="2550" u="sng" dirty="0" smtClean="0"/>
              <a:t>mute</a:t>
            </a:r>
            <a:r>
              <a:rPr lang="en-US" sz="2550" dirty="0" smtClean="0"/>
              <a:t>, when not asking questions, we </a:t>
            </a:r>
            <a:r>
              <a:rPr lang="en-US" sz="2550" dirty="0"/>
              <a:t>are recording this </a:t>
            </a:r>
            <a:r>
              <a:rPr lang="en-US" sz="2550" dirty="0" smtClean="0"/>
              <a:t>webinar</a:t>
            </a:r>
            <a:r>
              <a:rPr lang="en-US" sz="2550" dirty="0"/>
              <a:t>.</a:t>
            </a:r>
            <a:endParaRPr lang="en-US" sz="2550" dirty="0" smtClean="0"/>
          </a:p>
          <a:p>
            <a:r>
              <a:rPr lang="en-US" sz="2550" dirty="0" smtClean="0"/>
              <a:t>Feel free to ask questions in the </a:t>
            </a:r>
            <a:r>
              <a:rPr lang="en-US" sz="2550" u="sng" dirty="0" smtClean="0"/>
              <a:t>chat feature </a:t>
            </a:r>
            <a:r>
              <a:rPr lang="en-US" sz="2550" dirty="0" smtClean="0"/>
              <a:t>of WebEx.</a:t>
            </a:r>
          </a:p>
          <a:p>
            <a:r>
              <a:rPr lang="en-US" sz="2550" dirty="0" smtClean="0"/>
              <a:t>ACP will share the slides and recorded webinar on MedConcert. </a:t>
            </a:r>
          </a:p>
        </p:txBody>
      </p:sp>
    </p:spTree>
    <p:extLst>
      <p:ext uri="{BB962C8B-B14F-4D97-AF65-F5344CB8AC3E}">
        <p14:creationId xmlns:p14="http://schemas.microsoft.com/office/powerpoint/2010/main" val="2644178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6-29 at 12.16.13 AM.png"/>
          <p:cNvPicPr>
            <a:picLocks noChangeAspect="1"/>
          </p:cNvPicPr>
          <p:nvPr/>
        </p:nvPicPr>
        <p:blipFill rotWithShape="1">
          <a:blip r:embed="rId3">
            <a:extLst>
              <a:ext uri="{28A0092B-C50C-407E-A947-70E740481C1C}">
                <a14:useLocalDpi xmlns:a14="http://schemas.microsoft.com/office/drawing/2010/main" val="0"/>
              </a:ext>
            </a:extLst>
          </a:blip>
          <a:srcRect l="1561"/>
          <a:stretch/>
        </p:blipFill>
        <p:spPr>
          <a:xfrm>
            <a:off x="849746" y="31272"/>
            <a:ext cx="7477920" cy="6182022"/>
          </a:xfrm>
          <a:prstGeom prst="rect">
            <a:avLst/>
          </a:prstGeom>
          <a:ln w="28575" cmpd="sng">
            <a:solidFill>
              <a:srgbClr val="C0504D"/>
            </a:solidFill>
          </a:ln>
          <a:effectLst>
            <a:outerShdw blurRad="50800" dist="38100" dir="2700000">
              <a:srgbClr val="000000">
                <a:alpha val="43000"/>
              </a:srgbClr>
            </a:outerShdw>
          </a:effectLst>
        </p:spPr>
      </p:pic>
      <p:pic>
        <p:nvPicPr>
          <p:cNvPr id="5" name="Picture 4" descr="Screen Shot 2012-06-29 at 12.17.22 AM.png"/>
          <p:cNvPicPr>
            <a:picLocks noChangeAspect="1"/>
          </p:cNvPicPr>
          <p:nvPr/>
        </p:nvPicPr>
        <p:blipFill rotWithShape="1">
          <a:blip r:embed="rId4">
            <a:extLst>
              <a:ext uri="{28A0092B-C50C-407E-A947-70E740481C1C}">
                <a14:useLocalDpi xmlns:a14="http://schemas.microsoft.com/office/drawing/2010/main" val="0"/>
              </a:ext>
            </a:extLst>
          </a:blip>
          <a:srcRect t="15195"/>
          <a:stretch/>
        </p:blipFill>
        <p:spPr>
          <a:xfrm>
            <a:off x="858982" y="6267169"/>
            <a:ext cx="7477920" cy="560054"/>
          </a:xfrm>
          <a:prstGeom prst="rect">
            <a:avLst/>
          </a:prstGeom>
          <a:ln w="28575" cmpd="sng">
            <a:solidFill>
              <a:srgbClr val="C0504D"/>
            </a:solidFill>
          </a:ln>
          <a:effectLst>
            <a:outerShdw blurRad="50800" dist="38100" dir="2700000">
              <a:srgbClr val="000000">
                <a:alpha val="43000"/>
              </a:srgbClr>
            </a:outerShdw>
          </a:effectLst>
        </p:spPr>
      </p:pic>
      <p:pic>
        <p:nvPicPr>
          <p:cNvPr id="6" name="Picture 5" descr="Screen Shot 2012-06-29 at 12.17.4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780" y="194743"/>
            <a:ext cx="1663700" cy="330200"/>
          </a:xfrm>
          <a:prstGeom prst="rect">
            <a:avLst/>
          </a:prstGeom>
        </p:spPr>
      </p:pic>
    </p:spTree>
    <p:extLst>
      <p:ext uri="{BB962C8B-B14F-4D97-AF65-F5344CB8AC3E}">
        <p14:creationId xmlns:p14="http://schemas.microsoft.com/office/powerpoint/2010/main" val="3926633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6-29 at 6.37.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02" y="158750"/>
            <a:ext cx="6997700" cy="876300"/>
          </a:xfrm>
          <a:prstGeom prst="rect">
            <a:avLst/>
          </a:prstGeom>
          <a:ln w="19050" cmpd="sng">
            <a:solidFill>
              <a:schemeClr val="accent2">
                <a:lumMod val="75000"/>
              </a:schemeClr>
            </a:solidFill>
          </a:ln>
          <a:effectLst>
            <a:outerShdw blurRad="50800" dist="38100" dir="2700000">
              <a:srgbClr val="000000">
                <a:alpha val="43000"/>
              </a:srgbClr>
            </a:outerShdw>
          </a:effectLst>
        </p:spPr>
      </p:pic>
      <p:pic>
        <p:nvPicPr>
          <p:cNvPr id="5" name="Picture 4" descr="Screen Shot 2012-06-29 at 6.37.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1250" y="6515100"/>
            <a:ext cx="4152900" cy="279400"/>
          </a:xfrm>
          <a:prstGeom prst="rect">
            <a:avLst/>
          </a:prstGeom>
          <a:ln>
            <a:solidFill>
              <a:srgbClr val="953735"/>
            </a:solidFill>
          </a:ln>
          <a:effectLst>
            <a:outerShdw blurRad="50800" dist="38100" dir="2700000">
              <a:srgbClr val="000000">
                <a:alpha val="43000"/>
              </a:srgbClr>
            </a:outerShdw>
          </a:effectLst>
        </p:spPr>
      </p:pic>
      <p:pic>
        <p:nvPicPr>
          <p:cNvPr id="6" name="Picture 5" descr="Screen Shot 2012-06-29 at 6.36.04 PM.png"/>
          <p:cNvPicPr>
            <a:picLocks noChangeAspect="1"/>
          </p:cNvPicPr>
          <p:nvPr/>
        </p:nvPicPr>
        <p:blipFill rotWithShape="1">
          <a:blip r:embed="rId5">
            <a:extLst>
              <a:ext uri="{28A0092B-C50C-407E-A947-70E740481C1C}">
                <a14:useLocalDpi xmlns:a14="http://schemas.microsoft.com/office/drawing/2010/main" val="0"/>
              </a:ext>
            </a:extLst>
          </a:blip>
          <a:srcRect t="2469"/>
          <a:stretch/>
        </p:blipFill>
        <p:spPr>
          <a:xfrm>
            <a:off x="748794" y="1358900"/>
            <a:ext cx="7245856" cy="5016500"/>
          </a:xfrm>
          <a:prstGeom prst="rect">
            <a:avLst/>
          </a:prstGeom>
          <a:ln w="19050" cmpd="sng">
            <a:solidFill>
              <a:schemeClr val="tx1"/>
            </a:solidFill>
          </a:ln>
          <a:effectLst>
            <a:outerShdw blurRad="50800" dist="38100" dir="2700000">
              <a:srgbClr val="000000">
                <a:alpha val="43000"/>
              </a:srgbClr>
            </a:outerShdw>
          </a:effectLst>
        </p:spPr>
      </p:pic>
    </p:spTree>
    <p:extLst>
      <p:ext uri="{BB962C8B-B14F-4D97-AF65-F5344CB8AC3E}">
        <p14:creationId xmlns:p14="http://schemas.microsoft.com/office/powerpoint/2010/main" val="3526852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0738" y="3609901"/>
            <a:ext cx="3902456" cy="369332"/>
          </a:xfrm>
          <a:prstGeom prst="rect">
            <a:avLst/>
          </a:prstGeom>
        </p:spPr>
        <p:txBody>
          <a:bodyPr wrap="none">
            <a:spAutoFit/>
          </a:bodyPr>
          <a:lstStyle/>
          <a:p>
            <a:pPr defTabSz="457200" eaLnBrk="1" fontAlgn="auto" hangingPunct="1">
              <a:spcBef>
                <a:spcPts val="0"/>
              </a:spcBef>
              <a:spcAft>
                <a:spcPts val="0"/>
              </a:spcAft>
            </a:pPr>
            <a:r>
              <a:rPr lang="en-US" i="1" dirty="0" smtClean="0">
                <a:solidFill>
                  <a:srgbClr val="254061"/>
                </a:solidFill>
                <a:latin typeface="Cambria" pitchFamily="18" charset="0"/>
              </a:rPr>
              <a:t>George Santayana  Life of Reason 1905</a:t>
            </a:r>
            <a:endParaRPr lang="en-US" i="1" dirty="0">
              <a:solidFill>
                <a:srgbClr val="254061"/>
              </a:solidFill>
              <a:latin typeface="Cambria" pitchFamily="18" charset="0"/>
            </a:endParaRPr>
          </a:p>
        </p:txBody>
      </p:sp>
      <p:sp>
        <p:nvSpPr>
          <p:cNvPr id="5" name="TextBox 4"/>
          <p:cNvSpPr txBox="1"/>
          <p:nvPr/>
        </p:nvSpPr>
        <p:spPr>
          <a:xfrm>
            <a:off x="237096" y="1544057"/>
            <a:ext cx="8509740" cy="1754326"/>
          </a:xfrm>
          <a:prstGeom prst="rect">
            <a:avLst/>
          </a:prstGeom>
          <a:noFill/>
        </p:spPr>
        <p:txBody>
          <a:bodyPr wrap="square" rtlCol="0">
            <a:spAutoFit/>
          </a:bodyPr>
          <a:lstStyle/>
          <a:p>
            <a:pPr defTabSz="457200" eaLnBrk="1" fontAlgn="auto" hangingPunct="1">
              <a:spcBef>
                <a:spcPts val="0"/>
              </a:spcBef>
              <a:spcAft>
                <a:spcPts val="0"/>
              </a:spcAft>
            </a:pPr>
            <a:r>
              <a:rPr lang="en-US" sz="2800" b="1" dirty="0" smtClean="0">
                <a:solidFill>
                  <a:srgbClr val="254061"/>
                </a:solidFill>
                <a:latin typeface="Cambria" pitchFamily="18" charset="0"/>
              </a:rPr>
              <a:t> </a:t>
            </a:r>
            <a:r>
              <a:rPr lang="en-US" sz="3600" b="1" i="1" dirty="0">
                <a:solidFill>
                  <a:srgbClr val="254061"/>
                </a:solidFill>
                <a:latin typeface="Cambria" pitchFamily="18" charset="0"/>
              </a:rPr>
              <a:t>'Those who cannot remember the </a:t>
            </a:r>
            <a:r>
              <a:rPr lang="en-US" sz="3600" b="1" i="1" dirty="0" smtClean="0">
                <a:solidFill>
                  <a:srgbClr val="254061"/>
                </a:solidFill>
                <a:latin typeface="Cambria" pitchFamily="18" charset="0"/>
              </a:rPr>
              <a:t>past…</a:t>
            </a:r>
          </a:p>
          <a:p>
            <a:pPr defTabSz="457200" eaLnBrk="1" fontAlgn="auto" hangingPunct="1">
              <a:spcBef>
                <a:spcPts val="0"/>
              </a:spcBef>
              <a:spcAft>
                <a:spcPts val="0"/>
              </a:spcAft>
            </a:pPr>
            <a:r>
              <a:rPr lang="en-US" sz="3600" b="1" i="1" dirty="0">
                <a:solidFill>
                  <a:srgbClr val="254061"/>
                </a:solidFill>
                <a:latin typeface="Cambria" pitchFamily="18" charset="0"/>
              </a:rPr>
              <a:t> </a:t>
            </a:r>
            <a:r>
              <a:rPr lang="en-US" sz="3600" b="1" i="1" dirty="0" smtClean="0">
                <a:solidFill>
                  <a:srgbClr val="254061"/>
                </a:solidFill>
                <a:latin typeface="Cambria" pitchFamily="18" charset="0"/>
              </a:rPr>
              <a:t>                          </a:t>
            </a:r>
          </a:p>
          <a:p>
            <a:pPr defTabSz="457200" eaLnBrk="1" fontAlgn="auto" hangingPunct="1">
              <a:spcBef>
                <a:spcPts val="0"/>
              </a:spcBef>
              <a:spcAft>
                <a:spcPts val="0"/>
              </a:spcAft>
            </a:pPr>
            <a:r>
              <a:rPr lang="en-US" sz="3600" b="1" i="1" dirty="0">
                <a:solidFill>
                  <a:srgbClr val="254061"/>
                </a:solidFill>
                <a:latin typeface="Cambria" pitchFamily="18" charset="0"/>
              </a:rPr>
              <a:t> </a:t>
            </a:r>
            <a:r>
              <a:rPr lang="en-US" sz="3600" b="1" i="1" dirty="0" smtClean="0">
                <a:solidFill>
                  <a:srgbClr val="254061"/>
                </a:solidFill>
                <a:latin typeface="Cambria" pitchFamily="18" charset="0"/>
              </a:rPr>
              <a:t>                 ….. </a:t>
            </a:r>
            <a:r>
              <a:rPr lang="en-US" sz="3600" b="1" i="1" dirty="0">
                <a:solidFill>
                  <a:srgbClr val="254061"/>
                </a:solidFill>
                <a:latin typeface="Cambria" pitchFamily="18" charset="0"/>
              </a:rPr>
              <a:t>are condemned to repeat it</a:t>
            </a:r>
            <a:r>
              <a:rPr lang="en-US" sz="3600" b="1" i="1" dirty="0" smtClean="0">
                <a:solidFill>
                  <a:srgbClr val="254061"/>
                </a:solidFill>
                <a:latin typeface="Cambria" pitchFamily="18" charset="0"/>
              </a:rPr>
              <a:t>.’</a:t>
            </a:r>
            <a:endParaRPr lang="en-US" sz="3600" b="1" i="1" dirty="0">
              <a:solidFill>
                <a:srgbClr val="254061"/>
              </a:solidFill>
              <a:latin typeface="Cambria" pitchFamily="18" charset="0"/>
            </a:endParaRPr>
          </a:p>
        </p:txBody>
      </p:sp>
    </p:spTree>
    <p:extLst>
      <p:ext uri="{BB962C8B-B14F-4D97-AF65-F5344CB8AC3E}">
        <p14:creationId xmlns:p14="http://schemas.microsoft.com/office/powerpoint/2010/main" val="941602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776"/>
            <a:ext cx="8229600" cy="1143000"/>
          </a:xfrm>
        </p:spPr>
        <p:txBody>
          <a:bodyPr>
            <a:normAutofit fontScale="90000"/>
          </a:bodyPr>
          <a:lstStyle/>
          <a:p>
            <a:r>
              <a:rPr lang="en-US" b="1" dirty="0" smtClean="0">
                <a:latin typeface="Cambria" pitchFamily="18" charset="0"/>
              </a:rPr>
              <a:t>Who Most Influences Adults’</a:t>
            </a:r>
            <a:r>
              <a:rPr lang="en-US" altLang="ja-JP" b="1" dirty="0" smtClean="0">
                <a:latin typeface="Cambria" pitchFamily="18" charset="0"/>
              </a:rPr>
              <a:t> Decisions to Get Immunized?</a:t>
            </a:r>
            <a:endParaRPr lang="en-US" b="1" dirty="0" smtClean="0">
              <a:latin typeface="Cambria" pitchFamily="18" charset="0"/>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134081697"/>
              </p:ext>
            </p:extLst>
          </p:nvPr>
        </p:nvGraphicFramePr>
        <p:xfrm>
          <a:off x="269538" y="1590675"/>
          <a:ext cx="5845983" cy="3735447"/>
        </p:xfrm>
        <a:graphic>
          <a:graphicData uri="http://schemas.openxmlformats.org/drawingml/2006/table">
            <a:tbl>
              <a:tblPr/>
              <a:tblGrid>
                <a:gridCol w="4140174">
                  <a:extLst>
                    <a:ext uri="{9D8B030D-6E8A-4147-A177-3AD203B41FA5}">
                      <a16:colId xmlns:a16="http://schemas.microsoft.com/office/drawing/2014/main" xmlns="" val="20000"/>
                    </a:ext>
                  </a:extLst>
                </a:gridCol>
                <a:gridCol w="1705809">
                  <a:extLst>
                    <a:ext uri="{9D8B030D-6E8A-4147-A177-3AD203B41FA5}">
                      <a16:colId xmlns:a16="http://schemas.microsoft.com/office/drawing/2014/main" xmlns="" val="20001"/>
                    </a:ext>
                  </a:extLst>
                </a:gridCol>
              </a:tblGrid>
              <a:tr h="456938">
                <a:tc>
                  <a:txBody>
                    <a:bodyPr/>
                    <a:lstStyle/>
                    <a:p>
                      <a:pPr marL="0" marR="0" lvl="0" indent="0" algn="l" defTabSz="914400" rtl="0" eaLnBrk="1" fontAlgn="base" latinLnBrk="0" hangingPunct="1">
                        <a:lnSpc>
                          <a:spcPct val="80000"/>
                        </a:lnSpc>
                        <a:spcBef>
                          <a:spcPct val="0"/>
                        </a:spcBef>
                        <a:spcAft>
                          <a:spcPct val="0"/>
                        </a:spcAft>
                        <a:buClrTx/>
                        <a:buSzTx/>
                        <a:buFontTx/>
                        <a:buNone/>
                        <a:tabLst/>
                      </a:pPr>
                      <a:endParaRPr kumimoji="0" lang="en-US" sz="2200" b="1" i="0" u="none" strike="noStrike" cap="none" normalizeH="0" baseline="0" dirty="0" smtClean="0">
                        <a:ln>
                          <a:noFill/>
                        </a:ln>
                        <a:solidFill>
                          <a:schemeClr val="bg1"/>
                        </a:solidFill>
                        <a:effectLst/>
                        <a:latin typeface="Arial Narrow" pitchFamily="34" charset="0"/>
                        <a:ea typeface="ＭＳ Ｐゴシック" charset="-128"/>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Arial Narrow" pitchFamily="34" charset="0"/>
                          <a:ea typeface="ＭＳ Ｐゴシック" charset="-128"/>
                        </a:rPr>
                        <a:t>All Adults</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xmlns="" val="10000"/>
                  </a:ext>
                </a:extLst>
              </a:tr>
              <a:tr h="64848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Arial Narrow" pitchFamily="34" charset="0"/>
                          <a:ea typeface="ＭＳ Ｐゴシック" charset="-128"/>
                        </a:rPr>
                        <a:t>Personal physician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Arial Narrow" pitchFamily="34" charset="0"/>
                          <a:ea typeface="ＭＳ Ｐゴシック" charset="-128"/>
                        </a:rPr>
                        <a:t>69%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60000"/>
                        <a:lumOff val="40000"/>
                      </a:schemeClr>
                    </a:solidFill>
                  </a:tcPr>
                </a:tc>
                <a:extLst>
                  <a:ext uri="{0D108BD9-81ED-4DB2-BD59-A6C34878D82A}">
                    <a16:rowId xmlns:a16="http://schemas.microsoft.com/office/drawing/2014/main" xmlns="" val="10001"/>
                  </a:ext>
                </a:extLst>
              </a:tr>
              <a:tr h="64848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Arial Narrow" pitchFamily="34" charset="0"/>
                          <a:ea typeface="ＭＳ Ｐゴシック" charset="-128"/>
                        </a:rPr>
                        <a:t>Family member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Arial Narrow" pitchFamily="34" charset="0"/>
                          <a:ea typeface="ＭＳ Ｐゴシック" charset="-128"/>
                        </a:rPr>
                        <a:t>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684577">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Arial Narrow" pitchFamily="34" charset="0"/>
                          <a:ea typeface="ＭＳ Ｐゴシック" charset="-128"/>
                        </a:rPr>
                        <a:t>Celebrity physician, </a:t>
                      </a:r>
                      <a:br>
                        <a:rPr kumimoji="0" lang="en-US" sz="2200" b="1" i="0" u="none" strike="noStrike" cap="none" normalizeH="0" baseline="0" dirty="0" smtClean="0">
                          <a:ln>
                            <a:noFill/>
                          </a:ln>
                          <a:solidFill>
                            <a:schemeClr val="tx1"/>
                          </a:solidFill>
                          <a:effectLst/>
                          <a:latin typeface="Arial Narrow" pitchFamily="34" charset="0"/>
                          <a:ea typeface="ＭＳ Ｐゴシック" charset="-128"/>
                        </a:rPr>
                      </a:br>
                      <a:r>
                        <a:rPr kumimoji="0" lang="en-US" sz="2200" b="1" i="0" u="none" strike="noStrike" cap="none" normalizeH="0" baseline="0" dirty="0" smtClean="0">
                          <a:ln>
                            <a:noFill/>
                          </a:ln>
                          <a:solidFill>
                            <a:schemeClr val="tx1"/>
                          </a:solidFill>
                          <a:effectLst/>
                          <a:latin typeface="Arial Narrow" pitchFamily="34" charset="0"/>
                          <a:ea typeface="ＭＳ Ｐゴシック" charset="-128"/>
                        </a:rPr>
                        <a:t>public figure, other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Arial Narrow" pitchFamily="34" charset="0"/>
                          <a:ea typeface="ＭＳ Ｐゴシック" charset="-128"/>
                        </a:rPr>
                        <a:t>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xmlns="" val="10003"/>
                  </a:ext>
                </a:extLst>
              </a:tr>
              <a:tr h="64848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Arial Narrow" pitchFamily="34" charset="0"/>
                          <a:ea typeface="ＭＳ Ｐゴシック" charset="-128"/>
                        </a:rPr>
                        <a:t>None of the above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Arial Narrow" pitchFamily="34" charset="0"/>
                          <a:ea typeface="ＭＳ Ｐゴシック" charset="-128"/>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648483">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Arial Narrow" pitchFamily="34" charset="0"/>
                          <a:ea typeface="ＭＳ Ｐゴシック" charset="-128"/>
                        </a:rPr>
                        <a:t>No answer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Arial Narrow" pitchFamily="34" charset="0"/>
                          <a:ea typeface="ＭＳ Ｐゴシック" charset="-128"/>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xmlns="" val="10005"/>
                  </a:ext>
                </a:extLst>
              </a:tr>
            </a:tbl>
          </a:graphicData>
        </a:graphic>
      </p:graphicFrame>
      <p:sp>
        <p:nvSpPr>
          <p:cNvPr id="27688" name="TextBox 4"/>
          <p:cNvSpPr txBox="1">
            <a:spLocks noChangeArrowheads="1"/>
          </p:cNvSpPr>
          <p:nvPr/>
        </p:nvSpPr>
        <p:spPr bwMode="auto">
          <a:xfrm>
            <a:off x="217170" y="5658923"/>
            <a:ext cx="8343900" cy="78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defTabSz="457200" eaLnBrk="1" fontAlgn="auto" hangingPunct="1">
              <a:lnSpc>
                <a:spcPct val="80000"/>
              </a:lnSpc>
              <a:spcBef>
                <a:spcPts val="0"/>
              </a:spcBef>
              <a:spcAft>
                <a:spcPts val="0"/>
              </a:spcAft>
            </a:pPr>
            <a:r>
              <a:rPr lang="en-US" sz="1400" dirty="0">
                <a:solidFill>
                  <a:srgbClr val="254061"/>
                </a:solidFill>
                <a:latin typeface="Cambria" pitchFamily="18" charset="0"/>
              </a:rPr>
              <a:t>NFID. 2009 </a:t>
            </a:r>
            <a:r>
              <a:rPr lang="en-US" sz="1400" dirty="0" smtClean="0">
                <a:solidFill>
                  <a:srgbClr val="254061"/>
                </a:solidFill>
                <a:latin typeface="Cambria" pitchFamily="18" charset="0"/>
              </a:rPr>
              <a:t>National Adult Immunization Consumer Survey</a:t>
            </a:r>
            <a:r>
              <a:rPr lang="en-US" sz="1400" dirty="0">
                <a:solidFill>
                  <a:srgbClr val="254061"/>
                </a:solidFill>
                <a:latin typeface="Cambria" pitchFamily="18" charset="0"/>
              </a:rPr>
              <a:t>: </a:t>
            </a:r>
            <a:r>
              <a:rPr lang="en-US" sz="1400" dirty="0" smtClean="0">
                <a:solidFill>
                  <a:srgbClr val="254061"/>
                </a:solidFill>
                <a:latin typeface="Cambria" pitchFamily="18" charset="0"/>
              </a:rPr>
              <a:t>Fact Sheet</a:t>
            </a:r>
            <a:r>
              <a:rPr lang="en-US" sz="1400" dirty="0">
                <a:solidFill>
                  <a:srgbClr val="254061"/>
                </a:solidFill>
                <a:latin typeface="Cambria" pitchFamily="18" charset="0"/>
              </a:rPr>
              <a:t>. </a:t>
            </a:r>
            <a:endParaRPr lang="en-US" sz="1400" dirty="0" smtClean="0">
              <a:solidFill>
                <a:srgbClr val="254061"/>
              </a:solidFill>
              <a:latin typeface="Cambria" pitchFamily="18" charset="0"/>
            </a:endParaRPr>
          </a:p>
          <a:p>
            <a:pPr defTabSz="457200" eaLnBrk="1" fontAlgn="auto" hangingPunct="1">
              <a:lnSpc>
                <a:spcPct val="80000"/>
              </a:lnSpc>
              <a:spcBef>
                <a:spcPts val="0"/>
              </a:spcBef>
              <a:spcAft>
                <a:spcPts val="0"/>
              </a:spcAft>
            </a:pPr>
            <a:r>
              <a:rPr lang="en-US" sz="1400" dirty="0" smtClean="0">
                <a:solidFill>
                  <a:srgbClr val="254061"/>
                </a:solidFill>
                <a:latin typeface="Cambria" pitchFamily="18" charset="0"/>
              </a:rPr>
              <a:t>Available </a:t>
            </a:r>
            <a:r>
              <a:rPr lang="en-US" sz="1400" dirty="0">
                <a:solidFill>
                  <a:srgbClr val="254061"/>
                </a:solidFill>
                <a:latin typeface="Cambria" pitchFamily="18" charset="0"/>
              </a:rPr>
              <a:t>at: http://www.adultvaccination.com/doc/Survey_Fact_Sheet.pdf. Accessed June 15, </a:t>
            </a:r>
            <a:r>
              <a:rPr lang="en-US" sz="1400" dirty="0" smtClean="0">
                <a:solidFill>
                  <a:srgbClr val="254061"/>
                </a:solidFill>
                <a:latin typeface="Cambria" pitchFamily="18" charset="0"/>
              </a:rPr>
              <a:t>2011.</a:t>
            </a:r>
          </a:p>
          <a:p>
            <a:pPr defTabSz="457200" eaLnBrk="1" fontAlgn="auto" hangingPunct="1">
              <a:lnSpc>
                <a:spcPct val="80000"/>
              </a:lnSpc>
              <a:spcBef>
                <a:spcPts val="0"/>
              </a:spcBef>
              <a:spcAft>
                <a:spcPts val="0"/>
              </a:spcAft>
            </a:pPr>
            <a:r>
              <a:rPr lang="en-US" sz="1400" dirty="0">
                <a:solidFill>
                  <a:srgbClr val="254061"/>
                </a:solidFill>
                <a:latin typeface="Cambria" pitchFamily="18" charset="0"/>
              </a:rPr>
              <a:t>AMA. American Medical News. Physicians asked to persuade adults to get immunized. </a:t>
            </a:r>
            <a:endParaRPr lang="en-US" sz="1400" dirty="0" smtClean="0">
              <a:solidFill>
                <a:srgbClr val="254061"/>
              </a:solidFill>
              <a:latin typeface="Cambria" pitchFamily="18" charset="0"/>
            </a:endParaRPr>
          </a:p>
          <a:p>
            <a:pPr defTabSz="457200" eaLnBrk="1" fontAlgn="auto" hangingPunct="1">
              <a:lnSpc>
                <a:spcPct val="80000"/>
              </a:lnSpc>
              <a:spcBef>
                <a:spcPts val="0"/>
              </a:spcBef>
              <a:spcAft>
                <a:spcPts val="0"/>
              </a:spcAft>
            </a:pPr>
            <a:r>
              <a:rPr lang="en-US" sz="1400" dirty="0" smtClean="0">
                <a:solidFill>
                  <a:srgbClr val="254061"/>
                </a:solidFill>
                <a:latin typeface="Cambria" pitchFamily="18" charset="0"/>
              </a:rPr>
              <a:t>Available </a:t>
            </a:r>
            <a:r>
              <a:rPr lang="en-US" sz="1400" dirty="0">
                <a:solidFill>
                  <a:srgbClr val="254061"/>
                </a:solidFill>
                <a:latin typeface="Cambria" pitchFamily="18" charset="0"/>
              </a:rPr>
              <a:t>at: http://www.ama-assn.org/amednews/2009/08/03/prsc0803.htm. Accessed June 13, </a:t>
            </a:r>
            <a:r>
              <a:rPr lang="en-US" sz="1400" dirty="0" smtClean="0">
                <a:solidFill>
                  <a:srgbClr val="254061"/>
                </a:solidFill>
                <a:latin typeface="Cambria" pitchFamily="18" charset="0"/>
              </a:rPr>
              <a:t>2011.</a:t>
            </a:r>
            <a:endParaRPr lang="en-US" sz="1400" dirty="0">
              <a:solidFill>
                <a:srgbClr val="254061"/>
              </a:solidFill>
              <a:latin typeface="Cambria" pitchFamily="18" charset="0"/>
            </a:endParaRPr>
          </a:p>
        </p:txBody>
      </p:sp>
      <p:sp>
        <p:nvSpPr>
          <p:cNvPr id="3" name="Slide Number Placeholder 2"/>
          <p:cNvSpPr>
            <a:spLocks noGrp="1"/>
          </p:cNvSpPr>
          <p:nvPr>
            <p:ph type="sldNum" sz="quarter" idx="12"/>
          </p:nvPr>
        </p:nvSpPr>
        <p:spPr/>
        <p:txBody>
          <a:bodyPr/>
          <a:lstStyle/>
          <a:p>
            <a:fld id="{F0C94032-CD4C-4C25-B0C2-CEC720522D92}" type="slidenum">
              <a:rPr lang="en-US" smtClean="0">
                <a:solidFill>
                  <a:prstClr val="black">
                    <a:tint val="75000"/>
                  </a:prstClr>
                </a:solidFill>
                <a:latin typeface="Calibri"/>
              </a:rPr>
              <a:pPr/>
              <a:t>13</a:t>
            </a:fld>
            <a:endParaRPr lang="en-US" dirty="0">
              <a:solidFill>
                <a:srgbClr val="FFFFFF"/>
              </a:solidFill>
              <a:latin typeface="Calibri"/>
            </a:endParaRPr>
          </a:p>
        </p:txBody>
      </p:sp>
      <p:sp>
        <p:nvSpPr>
          <p:cNvPr id="5" name="Frame 4"/>
          <p:cNvSpPr/>
          <p:nvPr/>
        </p:nvSpPr>
        <p:spPr>
          <a:xfrm>
            <a:off x="4396171" y="1993900"/>
            <a:ext cx="1768670" cy="1371914"/>
          </a:xfrm>
          <a:prstGeom prst="frame">
            <a:avLst>
              <a:gd name="adj1" fmla="val 5293"/>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dirty="0">
              <a:solidFill>
                <a:prstClr val="black"/>
              </a:solidFill>
              <a:latin typeface="Calibri"/>
            </a:endParaRPr>
          </a:p>
        </p:txBody>
      </p:sp>
      <p:sp>
        <p:nvSpPr>
          <p:cNvPr id="6" name="Right Brace 5"/>
          <p:cNvSpPr/>
          <p:nvPr/>
        </p:nvSpPr>
        <p:spPr>
          <a:xfrm>
            <a:off x="6368864" y="1993900"/>
            <a:ext cx="414019" cy="1282700"/>
          </a:xfrm>
          <a:prstGeom prst="rightBrace">
            <a:avLst>
              <a:gd name="adj1" fmla="val 0"/>
              <a:gd name="adj2" fmla="val 50000"/>
            </a:avLst>
          </a:prstGeom>
          <a:ln>
            <a:solidFill>
              <a:srgbClr val="10253F"/>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eaLnBrk="1" fontAlgn="auto" hangingPunct="1">
              <a:spcBef>
                <a:spcPts val="0"/>
              </a:spcBef>
              <a:spcAft>
                <a:spcPts val="0"/>
              </a:spcAft>
            </a:pPr>
            <a:endParaRPr lang="en-US" dirty="0">
              <a:solidFill>
                <a:prstClr val="black"/>
              </a:solidFill>
              <a:latin typeface="Calibri"/>
            </a:endParaRPr>
          </a:p>
        </p:txBody>
      </p:sp>
      <p:sp>
        <p:nvSpPr>
          <p:cNvPr id="7" name="TextBox 6"/>
          <p:cNvSpPr txBox="1"/>
          <p:nvPr/>
        </p:nvSpPr>
        <p:spPr>
          <a:xfrm>
            <a:off x="6885740" y="2400322"/>
            <a:ext cx="1954381" cy="461665"/>
          </a:xfrm>
          <a:prstGeom prst="rect">
            <a:avLst/>
          </a:prstGeom>
          <a:noFill/>
        </p:spPr>
        <p:txBody>
          <a:bodyPr wrap="none" rtlCol="0">
            <a:spAutoFit/>
          </a:bodyPr>
          <a:lstStyle/>
          <a:p>
            <a:pPr defTabSz="457200" eaLnBrk="1" fontAlgn="auto" hangingPunct="1">
              <a:spcBef>
                <a:spcPts val="0"/>
              </a:spcBef>
              <a:spcAft>
                <a:spcPts val="0"/>
              </a:spcAft>
            </a:pPr>
            <a:r>
              <a:rPr lang="en-US" sz="2400" dirty="0" smtClean="0">
                <a:solidFill>
                  <a:prstClr val="black"/>
                </a:solidFill>
                <a:latin typeface="Cambria" pitchFamily="18" charset="0"/>
              </a:rPr>
              <a:t>Almost 90% !</a:t>
            </a:r>
            <a:endParaRPr lang="en-US" sz="2400" dirty="0">
              <a:solidFill>
                <a:prstClr val="black"/>
              </a:solidFill>
              <a:latin typeface="Cambria" pitchFamily="18" charset="0"/>
            </a:endParaRPr>
          </a:p>
        </p:txBody>
      </p:sp>
    </p:spTree>
    <p:extLst>
      <p:ext uri="{BB962C8B-B14F-4D97-AF65-F5344CB8AC3E}">
        <p14:creationId xmlns:p14="http://schemas.microsoft.com/office/powerpoint/2010/main" val="11985165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rmAutofit fontScale="90000"/>
          </a:bodyPr>
          <a:lstStyle/>
          <a:p>
            <a:r>
              <a:rPr lang="en-US" b="1" dirty="0" smtClean="0"/>
              <a:t>What We Communicate….Matters</a:t>
            </a:r>
            <a:endParaRPr lang="en-US" b="1" dirty="0"/>
          </a:p>
        </p:txBody>
      </p:sp>
      <p:pic>
        <p:nvPicPr>
          <p:cNvPr id="4" name="Picture 3"/>
          <p:cNvPicPr>
            <a:picLocks noChangeAspect="1"/>
          </p:cNvPicPr>
          <p:nvPr/>
        </p:nvPicPr>
        <p:blipFill>
          <a:blip r:embed="rId3"/>
          <a:stretch>
            <a:fillRect/>
          </a:stretch>
        </p:blipFill>
        <p:spPr>
          <a:xfrm>
            <a:off x="2441034" y="2816427"/>
            <a:ext cx="4328482" cy="3271527"/>
          </a:xfrm>
          <a:prstGeom prst="rect">
            <a:avLst/>
          </a:prstGeom>
        </p:spPr>
      </p:pic>
    </p:spTree>
    <p:extLst>
      <p:ext uri="{BB962C8B-B14F-4D97-AF65-F5344CB8AC3E}">
        <p14:creationId xmlns:p14="http://schemas.microsoft.com/office/powerpoint/2010/main" val="3371127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Cambria" pitchFamily="18" charset="0"/>
              </a:rPr>
              <a:t>How </a:t>
            </a:r>
            <a:r>
              <a:rPr lang="en-US" b="1" dirty="0">
                <a:latin typeface="Cambria" pitchFamily="18" charset="0"/>
              </a:rPr>
              <a:t>W</a:t>
            </a:r>
            <a:r>
              <a:rPr lang="en-US" b="1" dirty="0" smtClean="0">
                <a:latin typeface="Cambria" pitchFamily="18" charset="0"/>
              </a:rPr>
              <a:t>e Communicate…Matters</a:t>
            </a:r>
            <a:endParaRPr lang="en-US" b="1" dirty="0">
              <a:latin typeface="Cambria" pitchFamily="18" charset="0"/>
            </a:endParaRPr>
          </a:p>
        </p:txBody>
      </p:sp>
      <p:sp>
        <p:nvSpPr>
          <p:cNvPr id="4" name="TextBox 3"/>
          <p:cNvSpPr txBox="1"/>
          <p:nvPr/>
        </p:nvSpPr>
        <p:spPr>
          <a:xfrm>
            <a:off x="135075" y="1117989"/>
            <a:ext cx="7678884" cy="5447645"/>
          </a:xfrm>
          <a:prstGeom prst="rect">
            <a:avLst/>
          </a:prstGeom>
          <a:noFill/>
        </p:spPr>
        <p:txBody>
          <a:bodyPr wrap="square" rtlCol="0">
            <a:spAutoFit/>
          </a:bodyPr>
          <a:lstStyle/>
          <a:p>
            <a:pPr marL="342900" indent="-342900" defTabSz="457200" eaLnBrk="1" fontAlgn="auto" hangingPunct="1">
              <a:spcBef>
                <a:spcPct val="20000"/>
              </a:spcBef>
              <a:spcAft>
                <a:spcPts val="0"/>
              </a:spcAft>
              <a:buClr>
                <a:schemeClr val="accent5">
                  <a:lumMod val="50000"/>
                </a:schemeClr>
              </a:buClr>
              <a:buFont typeface="Lucida Grande"/>
              <a:buChar char="✦"/>
            </a:pPr>
            <a:r>
              <a:rPr lang="en-US" sz="2000" dirty="0">
                <a:solidFill>
                  <a:schemeClr val="accent1">
                    <a:lumMod val="50000"/>
                  </a:schemeClr>
                </a:solidFill>
                <a:latin typeface="Cambria"/>
                <a:cs typeface="Cambria"/>
              </a:rPr>
              <a:t>As clinicians steeped in statistics, it can be difficult to respect irrational fears.  It is tempting to shake our heads, sigh deeply and bemoan a paranoid, uninformed public. </a:t>
            </a:r>
          </a:p>
          <a:p>
            <a:pPr marL="342900" indent="-342900" defTabSz="457200" eaLnBrk="1" fontAlgn="auto" hangingPunct="1">
              <a:spcBef>
                <a:spcPct val="20000"/>
              </a:spcBef>
              <a:spcAft>
                <a:spcPts val="0"/>
              </a:spcAft>
              <a:buClr>
                <a:schemeClr val="accent5">
                  <a:lumMod val="50000"/>
                </a:schemeClr>
              </a:buClr>
              <a:buFont typeface="Lucida Grande"/>
              <a:buChar char="✦"/>
            </a:pPr>
            <a:endParaRPr lang="en-US" sz="2000" dirty="0">
              <a:solidFill>
                <a:schemeClr val="accent1">
                  <a:lumMod val="50000"/>
                </a:schemeClr>
              </a:solidFill>
              <a:latin typeface="Cambria"/>
              <a:cs typeface="Cambria"/>
            </a:endParaRPr>
          </a:p>
          <a:p>
            <a:pPr marL="342900" indent="-342900" defTabSz="457200" eaLnBrk="1" fontAlgn="auto" hangingPunct="1">
              <a:spcBef>
                <a:spcPct val="20000"/>
              </a:spcBef>
              <a:spcAft>
                <a:spcPts val="0"/>
              </a:spcAft>
              <a:buClr>
                <a:schemeClr val="accent5">
                  <a:lumMod val="50000"/>
                </a:schemeClr>
              </a:buClr>
              <a:buFont typeface="Lucida Grande"/>
              <a:buChar char="✦"/>
            </a:pPr>
            <a:r>
              <a:rPr lang="en-US" sz="2000" dirty="0">
                <a:solidFill>
                  <a:schemeClr val="accent1">
                    <a:lumMod val="50000"/>
                  </a:schemeClr>
                </a:solidFill>
                <a:latin typeface="Cambria"/>
                <a:cs typeface="Cambria"/>
              </a:rPr>
              <a:t>Inevitably, an unemotional and unsociable-looking scientist in a dark suit tells the interviewer that the best experts in the field have declared the public’s fears unfounded.</a:t>
            </a:r>
          </a:p>
          <a:p>
            <a:pPr marL="342900" indent="-342900" defTabSz="457200" eaLnBrk="1" fontAlgn="auto" hangingPunct="1">
              <a:spcBef>
                <a:spcPct val="20000"/>
              </a:spcBef>
              <a:spcAft>
                <a:spcPts val="0"/>
              </a:spcAft>
              <a:buClr>
                <a:schemeClr val="accent5">
                  <a:lumMod val="50000"/>
                </a:schemeClr>
              </a:buClr>
              <a:buFont typeface="Lucida Grande"/>
              <a:buChar char="✦"/>
            </a:pPr>
            <a:r>
              <a:rPr lang="en-US" sz="2000" dirty="0">
                <a:solidFill>
                  <a:schemeClr val="accent1">
                    <a:lumMod val="50000"/>
                  </a:schemeClr>
                </a:solidFill>
                <a:latin typeface="Cambria"/>
                <a:cs typeface="Cambria"/>
              </a:rPr>
              <a:t>Stay on message…. The risk is very low.</a:t>
            </a:r>
          </a:p>
          <a:p>
            <a:pPr marL="342900" indent="-342900" defTabSz="457200" eaLnBrk="1" fontAlgn="auto" hangingPunct="1">
              <a:spcBef>
                <a:spcPct val="20000"/>
              </a:spcBef>
              <a:spcAft>
                <a:spcPts val="0"/>
              </a:spcAft>
              <a:buClr>
                <a:schemeClr val="accent5">
                  <a:lumMod val="50000"/>
                </a:schemeClr>
              </a:buClr>
              <a:buFont typeface="Lucida Grande"/>
              <a:buChar char="✦"/>
            </a:pPr>
            <a:endParaRPr lang="en-US" sz="2000" dirty="0">
              <a:solidFill>
                <a:schemeClr val="accent1">
                  <a:lumMod val="50000"/>
                </a:schemeClr>
              </a:solidFill>
              <a:latin typeface="Cambria"/>
              <a:cs typeface="Cambria"/>
            </a:endParaRPr>
          </a:p>
          <a:p>
            <a:pPr marL="342900" indent="-342900" defTabSz="457200" eaLnBrk="1" fontAlgn="auto" hangingPunct="1">
              <a:spcBef>
                <a:spcPct val="20000"/>
              </a:spcBef>
              <a:spcAft>
                <a:spcPts val="0"/>
              </a:spcAft>
              <a:buClr>
                <a:schemeClr val="accent5">
                  <a:lumMod val="50000"/>
                </a:schemeClr>
              </a:buClr>
              <a:buFont typeface="Lucida Grande"/>
              <a:buChar char="✦"/>
            </a:pPr>
            <a:r>
              <a:rPr lang="en-US" sz="2000" dirty="0">
                <a:solidFill>
                  <a:schemeClr val="accent1">
                    <a:lumMod val="50000"/>
                  </a:schemeClr>
                </a:solidFill>
                <a:latin typeface="Cambria"/>
                <a:cs typeface="Cambria"/>
              </a:rPr>
              <a:t>Given recent outbreaks, we are not doing a good job of helping patients understand the risks and benefits.</a:t>
            </a:r>
          </a:p>
          <a:p>
            <a:pPr marL="342900" indent="-342900" defTabSz="457200" eaLnBrk="1" fontAlgn="auto" hangingPunct="1">
              <a:spcBef>
                <a:spcPct val="20000"/>
              </a:spcBef>
              <a:spcAft>
                <a:spcPts val="0"/>
              </a:spcAft>
              <a:buClr>
                <a:schemeClr val="accent5">
                  <a:lumMod val="50000"/>
                </a:schemeClr>
              </a:buClr>
              <a:buFont typeface="Lucida Grande"/>
              <a:buChar char="✦"/>
            </a:pPr>
            <a:endParaRPr lang="en-US" sz="2000" dirty="0">
              <a:solidFill>
                <a:schemeClr val="accent1">
                  <a:lumMod val="50000"/>
                </a:schemeClr>
              </a:solidFill>
              <a:latin typeface="Cambria"/>
              <a:cs typeface="Cambria"/>
            </a:endParaRPr>
          </a:p>
          <a:p>
            <a:pPr marL="342900" indent="-342900" defTabSz="457200" eaLnBrk="1" fontAlgn="auto" hangingPunct="1">
              <a:spcBef>
                <a:spcPct val="20000"/>
              </a:spcBef>
              <a:spcAft>
                <a:spcPts val="0"/>
              </a:spcAft>
              <a:buClr>
                <a:schemeClr val="accent5">
                  <a:lumMod val="50000"/>
                </a:schemeClr>
              </a:buClr>
              <a:buFont typeface="Lucida Grande"/>
              <a:buChar char="✦"/>
            </a:pPr>
            <a:r>
              <a:rPr lang="en-US" sz="2000" dirty="0">
                <a:solidFill>
                  <a:schemeClr val="accent1">
                    <a:lumMod val="50000"/>
                  </a:schemeClr>
                </a:solidFill>
                <a:latin typeface="Cambria"/>
                <a:cs typeface="Cambria"/>
              </a:rPr>
              <a:t>We complain, roll our eyes, and throw our hands up in the air or we can remember that everyone of us is an irrational, emotional human being.</a:t>
            </a:r>
          </a:p>
          <a:p>
            <a:pPr marL="342900" indent="-342900" defTabSz="457200" eaLnBrk="1" fontAlgn="auto" hangingPunct="1">
              <a:spcBef>
                <a:spcPts val="0"/>
              </a:spcBef>
              <a:spcAft>
                <a:spcPts val="0"/>
              </a:spcAft>
              <a:buFont typeface="Arial" pitchFamily="34" charset="0"/>
              <a:buChar char="•"/>
            </a:pPr>
            <a:endParaRPr lang="en-US" sz="2000" dirty="0">
              <a:solidFill>
                <a:srgbClr val="254061"/>
              </a:solidFill>
              <a:latin typeface="Cambria" pitchFamily="18" charset="0"/>
            </a:endParaRPr>
          </a:p>
        </p:txBody>
      </p:sp>
      <p:sp>
        <p:nvSpPr>
          <p:cNvPr id="5" name="TextBox 4"/>
          <p:cNvSpPr txBox="1"/>
          <p:nvPr/>
        </p:nvSpPr>
        <p:spPr>
          <a:xfrm>
            <a:off x="5227601" y="6115835"/>
            <a:ext cx="4039863" cy="738664"/>
          </a:xfrm>
          <a:prstGeom prst="rect">
            <a:avLst/>
          </a:prstGeom>
          <a:noFill/>
        </p:spPr>
        <p:txBody>
          <a:bodyPr wrap="none" rtlCol="0">
            <a:spAutoFit/>
          </a:bodyPr>
          <a:lstStyle/>
          <a:p>
            <a:pPr defTabSz="457200" eaLnBrk="1" fontAlgn="auto" hangingPunct="1">
              <a:spcBef>
                <a:spcPts val="0"/>
              </a:spcBef>
              <a:spcAft>
                <a:spcPts val="0"/>
              </a:spcAft>
            </a:pPr>
            <a:r>
              <a:rPr lang="en-US" sz="1400" i="1" dirty="0" smtClean="0">
                <a:solidFill>
                  <a:srgbClr val="254061"/>
                </a:solidFill>
                <a:latin typeface="+mn-lt"/>
              </a:rPr>
              <a:t>Adapted from Fear, Numbers, and Measles</a:t>
            </a:r>
          </a:p>
          <a:p>
            <a:pPr defTabSz="457200" eaLnBrk="1" fontAlgn="auto" hangingPunct="1">
              <a:spcBef>
                <a:spcPts val="0"/>
              </a:spcBef>
              <a:spcAft>
                <a:spcPts val="0"/>
              </a:spcAft>
            </a:pPr>
            <a:r>
              <a:rPr lang="en-US" sz="1400" i="1" dirty="0" smtClean="0">
                <a:solidFill>
                  <a:srgbClr val="254061"/>
                </a:solidFill>
                <a:latin typeface="+mn-lt"/>
              </a:rPr>
              <a:t>Turnbull,A Health Communications 26:775-776,2011</a:t>
            </a:r>
          </a:p>
          <a:p>
            <a:pPr defTabSz="457200" eaLnBrk="1" fontAlgn="auto" hangingPunct="1">
              <a:spcBef>
                <a:spcPts val="0"/>
              </a:spcBef>
              <a:spcAft>
                <a:spcPts val="0"/>
              </a:spcAft>
            </a:pPr>
            <a:r>
              <a:rPr lang="en-US" sz="1400" i="1" dirty="0" smtClean="0">
                <a:solidFill>
                  <a:srgbClr val="254061"/>
                </a:solidFill>
                <a:latin typeface="+mn-lt"/>
              </a:rPr>
              <a:t>Dept. of Epidemiology   Johns Hopkins </a:t>
            </a:r>
            <a:endParaRPr lang="en-US" sz="1400" i="1" dirty="0">
              <a:solidFill>
                <a:srgbClr val="254061"/>
              </a:solidFill>
              <a:latin typeface="+mn-lt"/>
            </a:endParaRPr>
          </a:p>
        </p:txBody>
      </p:sp>
      <p:grpSp>
        <p:nvGrpSpPr>
          <p:cNvPr id="9" name="Group 8"/>
          <p:cNvGrpSpPr/>
          <p:nvPr/>
        </p:nvGrpSpPr>
        <p:grpSpPr>
          <a:xfrm>
            <a:off x="7783949" y="1111830"/>
            <a:ext cx="1322876" cy="3560183"/>
            <a:chOff x="3898900" y="1638300"/>
            <a:chExt cx="1322876" cy="3560183"/>
          </a:xfrm>
        </p:grpSpPr>
        <p:pic>
          <p:nvPicPr>
            <p:cNvPr id="7" name="Picture 6"/>
            <p:cNvPicPr>
              <a:picLocks noChangeAspect="1"/>
            </p:cNvPicPr>
            <p:nvPr/>
          </p:nvPicPr>
          <p:blipFill>
            <a:blip r:embed="rId3"/>
            <a:stretch>
              <a:fillRect/>
            </a:stretch>
          </p:blipFill>
          <p:spPr>
            <a:xfrm>
              <a:off x="3898900" y="1638300"/>
              <a:ext cx="1322876" cy="3560183"/>
            </a:xfrm>
            <a:prstGeom prst="rect">
              <a:avLst/>
            </a:prstGeom>
          </p:spPr>
        </p:pic>
        <p:sp>
          <p:nvSpPr>
            <p:cNvPr id="8" name="TextBox 7"/>
            <p:cNvSpPr txBox="1"/>
            <p:nvPr/>
          </p:nvSpPr>
          <p:spPr>
            <a:xfrm>
              <a:off x="4330700" y="2527300"/>
              <a:ext cx="556563" cy="461665"/>
            </a:xfrm>
            <a:prstGeom prst="rect">
              <a:avLst/>
            </a:prstGeom>
            <a:noFill/>
          </p:spPr>
          <p:txBody>
            <a:bodyPr wrap="none" rtlCol="0">
              <a:spAutoFit/>
            </a:bodyPr>
            <a:lstStyle/>
            <a:p>
              <a:pPr defTabSz="457200" eaLnBrk="1" fontAlgn="auto" hangingPunct="1">
                <a:spcBef>
                  <a:spcPts val="0"/>
                </a:spcBef>
                <a:spcAft>
                  <a:spcPts val="0"/>
                </a:spcAft>
              </a:pPr>
              <a:r>
                <a:rPr lang="en-US" sz="1200" dirty="0" smtClean="0">
                  <a:solidFill>
                    <a:prstClr val="black"/>
                  </a:solidFill>
                  <a:latin typeface="+mn-lt"/>
                </a:rPr>
                <a:t>Don’t </a:t>
              </a:r>
            </a:p>
            <a:p>
              <a:pPr defTabSz="457200" eaLnBrk="1" fontAlgn="auto" hangingPunct="1">
                <a:spcBef>
                  <a:spcPts val="0"/>
                </a:spcBef>
                <a:spcAft>
                  <a:spcPts val="0"/>
                </a:spcAft>
              </a:pPr>
              <a:r>
                <a:rPr lang="en-US" sz="1200" dirty="0" smtClean="0">
                  <a:solidFill>
                    <a:prstClr val="black"/>
                  </a:solidFill>
                  <a:latin typeface="+mn-lt"/>
                </a:rPr>
                <a:t>worry</a:t>
              </a:r>
              <a:endParaRPr lang="en-US" sz="1200" dirty="0">
                <a:solidFill>
                  <a:prstClr val="black"/>
                </a:solidFill>
                <a:latin typeface="+mn-lt"/>
              </a:endParaRPr>
            </a:p>
          </p:txBody>
        </p:sp>
      </p:grpSp>
    </p:spTree>
    <p:extLst>
      <p:ext uri="{BB962C8B-B14F-4D97-AF65-F5344CB8AC3E}">
        <p14:creationId xmlns:p14="http://schemas.microsoft.com/office/powerpoint/2010/main" val="2611737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Motivational Interviewing</a:t>
            </a:r>
            <a:endParaRPr lang="en-US" dirty="0"/>
          </a:p>
        </p:txBody>
      </p:sp>
      <p:sp>
        <p:nvSpPr>
          <p:cNvPr id="3" name="Content Placeholder 2"/>
          <p:cNvSpPr>
            <a:spLocks noGrp="1"/>
          </p:cNvSpPr>
          <p:nvPr>
            <p:ph idx="1"/>
          </p:nvPr>
        </p:nvSpPr>
        <p:spPr/>
        <p:txBody>
          <a:bodyPr>
            <a:normAutofit/>
          </a:bodyPr>
          <a:lstStyle/>
          <a:p>
            <a:r>
              <a:rPr lang="en-US" sz="2400" dirty="0" smtClean="0"/>
              <a:t>Express Empathy: Build Rapport</a:t>
            </a:r>
          </a:p>
          <a:p>
            <a:r>
              <a:rPr lang="en-US" sz="2400" dirty="0" smtClean="0"/>
              <a:t>Develop Discrepancy: Elicit Pros and Cons</a:t>
            </a:r>
          </a:p>
          <a:p>
            <a:r>
              <a:rPr lang="en-US" sz="2400" dirty="0" smtClean="0"/>
              <a:t>Roll with Resistance: Respect patient autonomy</a:t>
            </a:r>
          </a:p>
          <a:p>
            <a:r>
              <a:rPr lang="en-US" sz="2400" dirty="0" smtClean="0"/>
              <a:t>Support Self-efficacy: Communicate that patient is capable of change</a:t>
            </a:r>
          </a:p>
        </p:txBody>
      </p:sp>
      <p:pic>
        <p:nvPicPr>
          <p:cNvPr id="5" name="Picture 4"/>
          <p:cNvPicPr>
            <a:picLocks noChangeAspect="1"/>
          </p:cNvPicPr>
          <p:nvPr/>
        </p:nvPicPr>
        <p:blipFill>
          <a:blip r:embed="rId3"/>
          <a:stretch>
            <a:fillRect/>
          </a:stretch>
        </p:blipFill>
        <p:spPr>
          <a:xfrm>
            <a:off x="3046558" y="3645813"/>
            <a:ext cx="3694281" cy="3010658"/>
          </a:xfrm>
          <a:prstGeom prst="rect">
            <a:avLst/>
          </a:prstGeom>
        </p:spPr>
      </p:pic>
    </p:spTree>
    <p:extLst>
      <p:ext uri="{BB962C8B-B14F-4D97-AF65-F5344CB8AC3E}">
        <p14:creationId xmlns:p14="http://schemas.microsoft.com/office/powerpoint/2010/main" val="37619084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rot="20771740">
            <a:off x="5550918" y="1048444"/>
            <a:ext cx="2142806" cy="1438965"/>
          </a:xfrm>
          <a:prstGeom prst="rect">
            <a:avLst/>
          </a:prstGeom>
        </p:spPr>
      </p:pic>
      <p:pic>
        <p:nvPicPr>
          <p:cNvPr id="13" name="Picture 12"/>
          <p:cNvPicPr>
            <a:picLocks noChangeAspect="1"/>
          </p:cNvPicPr>
          <p:nvPr/>
        </p:nvPicPr>
        <p:blipFill>
          <a:blip r:embed="rId4"/>
          <a:stretch>
            <a:fillRect/>
          </a:stretch>
        </p:blipFill>
        <p:spPr>
          <a:xfrm rot="937530">
            <a:off x="826089" y="1166288"/>
            <a:ext cx="2518699" cy="1385814"/>
          </a:xfrm>
          <a:prstGeom prst="rect">
            <a:avLst/>
          </a:prstGeom>
        </p:spPr>
      </p:pic>
      <p:sp>
        <p:nvSpPr>
          <p:cNvPr id="2" name="Title 1"/>
          <p:cNvSpPr>
            <a:spLocks noGrp="1"/>
          </p:cNvSpPr>
          <p:nvPr>
            <p:ph type="title"/>
          </p:nvPr>
        </p:nvSpPr>
        <p:spPr>
          <a:xfrm>
            <a:off x="457200" y="-83124"/>
            <a:ext cx="8229600" cy="1143000"/>
          </a:xfrm>
        </p:spPr>
        <p:txBody>
          <a:bodyPr/>
          <a:lstStyle/>
          <a:p>
            <a:r>
              <a:rPr lang="en-US" b="1" dirty="0" smtClean="0"/>
              <a:t>Motivational Interviewing (MI)</a:t>
            </a:r>
            <a:endParaRPr lang="en-US" b="1" dirty="0"/>
          </a:p>
        </p:txBody>
      </p:sp>
      <p:sp>
        <p:nvSpPr>
          <p:cNvPr id="4" name="Text Placeholder 3"/>
          <p:cNvSpPr>
            <a:spLocks noGrp="1"/>
          </p:cNvSpPr>
          <p:nvPr>
            <p:ph type="body" idx="1"/>
          </p:nvPr>
        </p:nvSpPr>
        <p:spPr>
          <a:xfrm>
            <a:off x="494189" y="2472116"/>
            <a:ext cx="4040188" cy="639762"/>
          </a:xfrm>
        </p:spPr>
        <p:txBody>
          <a:bodyPr/>
          <a:lstStyle/>
          <a:p>
            <a:r>
              <a:rPr lang="en-US" dirty="0" smtClean="0"/>
              <a:t>MI SPIRIT</a:t>
            </a:r>
            <a:endParaRPr lang="en-US" dirty="0"/>
          </a:p>
        </p:txBody>
      </p:sp>
      <p:sp>
        <p:nvSpPr>
          <p:cNvPr id="5" name="Content Placeholder 4"/>
          <p:cNvSpPr>
            <a:spLocks noGrp="1"/>
          </p:cNvSpPr>
          <p:nvPr>
            <p:ph sz="half" idx="2"/>
          </p:nvPr>
        </p:nvSpPr>
        <p:spPr>
          <a:xfrm>
            <a:off x="469529" y="3037904"/>
            <a:ext cx="4040188" cy="3951288"/>
          </a:xfrm>
        </p:spPr>
        <p:txBody>
          <a:bodyPr>
            <a:normAutofit fontScale="77500" lnSpcReduction="20000"/>
          </a:bodyPr>
          <a:lstStyle/>
          <a:p>
            <a:r>
              <a:rPr lang="en-US" b="1" dirty="0" smtClean="0"/>
              <a:t>Collaboration</a:t>
            </a:r>
            <a:r>
              <a:rPr lang="en-US" dirty="0" smtClean="0"/>
              <a:t>: Patient is the expert and the Physician creates an atmosphere that is conducive rather than coercive and built on partnership</a:t>
            </a:r>
          </a:p>
          <a:p>
            <a:endParaRPr lang="en-US" dirty="0" smtClean="0"/>
          </a:p>
          <a:p>
            <a:r>
              <a:rPr lang="en-US" b="1" dirty="0" smtClean="0"/>
              <a:t>Evocation</a:t>
            </a:r>
            <a:r>
              <a:rPr lang="en-US" dirty="0" smtClean="0"/>
              <a:t>: Patient has resources and motivation to change within and the physician must evoke this from the patient</a:t>
            </a:r>
          </a:p>
          <a:p>
            <a:endParaRPr lang="en-US" dirty="0" smtClean="0"/>
          </a:p>
          <a:p>
            <a:r>
              <a:rPr lang="en-US" b="1" dirty="0" smtClean="0"/>
              <a:t>Autonomy</a:t>
            </a:r>
            <a:r>
              <a:rPr lang="en-US" dirty="0" smtClean="0"/>
              <a:t>: Patient has right and capacity for self direction and the physician respects and affirms this</a:t>
            </a:r>
            <a:endParaRPr lang="en-US" dirty="0"/>
          </a:p>
        </p:txBody>
      </p:sp>
      <p:sp>
        <p:nvSpPr>
          <p:cNvPr id="6" name="Text Placeholder 5"/>
          <p:cNvSpPr>
            <a:spLocks noGrp="1"/>
          </p:cNvSpPr>
          <p:nvPr>
            <p:ph type="body" sz="quarter" idx="3"/>
          </p:nvPr>
        </p:nvSpPr>
        <p:spPr>
          <a:xfrm>
            <a:off x="4731343" y="2459787"/>
            <a:ext cx="4041775" cy="639762"/>
          </a:xfrm>
        </p:spPr>
        <p:txBody>
          <a:bodyPr/>
          <a:lstStyle/>
          <a:p>
            <a:r>
              <a:rPr lang="en-US" dirty="0" smtClean="0"/>
              <a:t>Opposite of MI Spirit</a:t>
            </a:r>
            <a:endParaRPr lang="en-US" dirty="0"/>
          </a:p>
        </p:txBody>
      </p:sp>
      <p:sp>
        <p:nvSpPr>
          <p:cNvPr id="7" name="Content Placeholder 6"/>
          <p:cNvSpPr>
            <a:spLocks noGrp="1"/>
          </p:cNvSpPr>
          <p:nvPr>
            <p:ph sz="quarter" idx="4"/>
          </p:nvPr>
        </p:nvSpPr>
        <p:spPr>
          <a:xfrm>
            <a:off x="4645035" y="3037904"/>
            <a:ext cx="4041775" cy="3951288"/>
          </a:xfrm>
        </p:spPr>
        <p:txBody>
          <a:bodyPr>
            <a:normAutofit fontScale="77500" lnSpcReduction="20000"/>
          </a:bodyPr>
          <a:lstStyle/>
          <a:p>
            <a:r>
              <a:rPr lang="en-US" b="1" dirty="0" smtClean="0"/>
              <a:t>Confrontation</a:t>
            </a:r>
            <a:r>
              <a:rPr lang="en-US" dirty="0" smtClean="0"/>
              <a:t>: Patient is seen as impaired, unable to understand the situation and the Physician imposes reality of the situation</a:t>
            </a:r>
          </a:p>
          <a:p>
            <a:endParaRPr lang="en-US" dirty="0" smtClean="0"/>
          </a:p>
          <a:p>
            <a:r>
              <a:rPr lang="en-US" b="1" dirty="0" smtClean="0"/>
              <a:t>Education</a:t>
            </a:r>
            <a:r>
              <a:rPr lang="en-US" dirty="0" smtClean="0"/>
              <a:t>: </a:t>
            </a:r>
            <a:r>
              <a:rPr lang="en-US" dirty="0"/>
              <a:t>Patient is assumed to lack knowledge necessary for changes to occur and MD enlightens patient by forcing education </a:t>
            </a:r>
            <a:endParaRPr lang="en-US" dirty="0" smtClean="0"/>
          </a:p>
          <a:p>
            <a:endParaRPr lang="en-US" dirty="0" smtClean="0"/>
          </a:p>
          <a:p>
            <a:r>
              <a:rPr lang="en-US" b="1" dirty="0"/>
              <a:t>Authority</a:t>
            </a:r>
            <a:r>
              <a:rPr lang="en-US" dirty="0"/>
              <a:t>: Patient is assumed to lack capacity for self direction and MD tells patient what he/she must do </a:t>
            </a:r>
          </a:p>
        </p:txBody>
      </p:sp>
    </p:spTree>
    <p:extLst>
      <p:ext uri="{BB962C8B-B14F-4D97-AF65-F5344CB8AC3E}">
        <p14:creationId xmlns:p14="http://schemas.microsoft.com/office/powerpoint/2010/main" val="13504208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Tools</a:t>
            </a:r>
            <a:endParaRPr lang="en-US" dirty="0"/>
          </a:p>
        </p:txBody>
      </p:sp>
      <p:sp>
        <p:nvSpPr>
          <p:cNvPr id="8" name="Content Placeholder 7"/>
          <p:cNvSpPr>
            <a:spLocks noGrp="1"/>
          </p:cNvSpPr>
          <p:nvPr>
            <p:ph idx="1"/>
          </p:nvPr>
        </p:nvSpPr>
        <p:spPr/>
        <p:txBody>
          <a:bodyPr/>
          <a:lstStyle/>
          <a:p>
            <a:r>
              <a:rPr lang="en-US" dirty="0" smtClean="0"/>
              <a:t>Open-ended questions</a:t>
            </a:r>
          </a:p>
          <a:p>
            <a:pPr marL="0" indent="0">
              <a:buNone/>
            </a:pPr>
            <a:endParaRPr lang="en-US" dirty="0" smtClean="0"/>
          </a:p>
          <a:p>
            <a:r>
              <a:rPr lang="en-US" dirty="0" smtClean="0"/>
              <a:t>Affirming and Supporting</a:t>
            </a:r>
          </a:p>
          <a:p>
            <a:pPr marL="0" indent="0">
              <a:buNone/>
            </a:pPr>
            <a:endParaRPr lang="en-US" dirty="0" smtClean="0"/>
          </a:p>
          <a:p>
            <a:r>
              <a:rPr lang="en-US" dirty="0" smtClean="0"/>
              <a:t>Reflective Listening</a:t>
            </a:r>
          </a:p>
          <a:p>
            <a:pPr marL="0" indent="0">
              <a:buNone/>
            </a:pPr>
            <a:endParaRPr lang="en-US" dirty="0" smtClean="0"/>
          </a:p>
          <a:p>
            <a:r>
              <a:rPr lang="en-US" dirty="0" smtClean="0"/>
              <a:t>Summarize</a:t>
            </a:r>
            <a:endParaRPr lang="en-US" dirty="0"/>
          </a:p>
        </p:txBody>
      </p:sp>
      <p:sp>
        <p:nvSpPr>
          <p:cNvPr id="3" name="TextBox 2"/>
          <p:cNvSpPr txBox="1"/>
          <p:nvPr/>
        </p:nvSpPr>
        <p:spPr>
          <a:xfrm>
            <a:off x="5918247" y="2083599"/>
            <a:ext cx="2527585" cy="646331"/>
          </a:xfrm>
          <a:prstGeom prst="rect">
            <a:avLst/>
          </a:prstGeom>
          <a:noFill/>
        </p:spPr>
        <p:txBody>
          <a:bodyPr wrap="square" rtlCol="0">
            <a:spAutoFit/>
          </a:bodyPr>
          <a:lstStyle/>
          <a:p>
            <a:pPr defTabSz="457200" eaLnBrk="1" fontAlgn="auto" hangingPunct="1">
              <a:spcBef>
                <a:spcPts val="0"/>
              </a:spcBef>
              <a:spcAft>
                <a:spcPts val="0"/>
              </a:spcAft>
            </a:pPr>
            <a:r>
              <a:rPr lang="en-US" i="1" dirty="0" smtClean="0">
                <a:solidFill>
                  <a:srgbClr val="254061"/>
                </a:solidFill>
                <a:latin typeface="Calibri"/>
              </a:rPr>
              <a:t> </a:t>
            </a:r>
            <a:endParaRPr lang="en-US" dirty="0">
              <a:solidFill>
                <a:srgbClr val="254061"/>
              </a:solidFill>
              <a:latin typeface="Calibri"/>
            </a:endParaRPr>
          </a:p>
          <a:p>
            <a:pPr defTabSz="457200" eaLnBrk="1" fontAlgn="auto" hangingPunct="1">
              <a:spcBef>
                <a:spcPts val="0"/>
              </a:spcBef>
              <a:spcAft>
                <a:spcPts val="0"/>
              </a:spcAft>
            </a:pPr>
            <a:endParaRPr lang="en-US" dirty="0">
              <a:solidFill>
                <a:srgbClr val="254061"/>
              </a:solidFill>
              <a:latin typeface="Calibri"/>
            </a:endParaRPr>
          </a:p>
        </p:txBody>
      </p:sp>
      <p:pic>
        <p:nvPicPr>
          <p:cNvPr id="5" name="Picture 4"/>
          <p:cNvPicPr>
            <a:picLocks noChangeAspect="1"/>
          </p:cNvPicPr>
          <p:nvPr/>
        </p:nvPicPr>
        <p:blipFill>
          <a:blip r:embed="rId3"/>
          <a:stretch>
            <a:fillRect/>
          </a:stretch>
        </p:blipFill>
        <p:spPr>
          <a:xfrm rot="897124">
            <a:off x="5466552" y="1920213"/>
            <a:ext cx="3152284" cy="4020497"/>
          </a:xfrm>
          <a:prstGeom prst="rect">
            <a:avLst/>
          </a:prstGeom>
        </p:spPr>
      </p:pic>
    </p:spTree>
    <p:extLst>
      <p:ext uri="{BB962C8B-B14F-4D97-AF65-F5344CB8AC3E}">
        <p14:creationId xmlns:p14="http://schemas.microsoft.com/office/powerpoint/2010/main" val="29571373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3061059" y="158737"/>
            <a:ext cx="2933700" cy="2590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eaLnBrk="1" fontAlgn="auto" hangingPunct="1">
              <a:spcBef>
                <a:spcPts val="0"/>
              </a:spcBef>
              <a:spcAft>
                <a:spcPts val="0"/>
              </a:spcAft>
            </a:pPr>
            <a:r>
              <a:rPr lang="en-US" sz="2400" b="1" dirty="0" smtClean="0">
                <a:solidFill>
                  <a:prstClr val="black"/>
                </a:solidFill>
                <a:latin typeface="Arial" pitchFamily="34" charset="0"/>
                <a:cs typeface="Arial" pitchFamily="34" charset="0"/>
              </a:rPr>
              <a:t>Address</a:t>
            </a:r>
          </a:p>
          <a:p>
            <a:pPr algn="ctr" defTabSz="457200" eaLnBrk="1" fontAlgn="auto" hangingPunct="1">
              <a:spcBef>
                <a:spcPts val="0"/>
              </a:spcBef>
              <a:spcAft>
                <a:spcPts val="0"/>
              </a:spcAft>
            </a:pPr>
            <a:r>
              <a:rPr lang="en-US" sz="2400" b="1" dirty="0" smtClean="0">
                <a:solidFill>
                  <a:srgbClr val="FF0000"/>
                </a:solidFill>
                <a:latin typeface="Arial" pitchFamily="34" charset="0"/>
                <a:cs typeface="Arial" pitchFamily="34" charset="0"/>
              </a:rPr>
              <a:t>Patient</a:t>
            </a:r>
            <a:r>
              <a:rPr lang="en-US" sz="2400" b="1" dirty="0" smtClean="0">
                <a:solidFill>
                  <a:prstClr val="black"/>
                </a:solidFill>
                <a:latin typeface="Arial" pitchFamily="34" charset="0"/>
                <a:cs typeface="Arial" pitchFamily="34" charset="0"/>
              </a:rPr>
              <a:t> Barriers</a:t>
            </a:r>
          </a:p>
        </p:txBody>
      </p:sp>
      <p:sp>
        <p:nvSpPr>
          <p:cNvPr id="21" name="Oval 20"/>
          <p:cNvSpPr/>
          <p:nvPr/>
        </p:nvSpPr>
        <p:spPr>
          <a:xfrm>
            <a:off x="6378582" y="1826120"/>
            <a:ext cx="2471371" cy="236392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eaLnBrk="1" fontAlgn="auto" hangingPunct="1">
              <a:spcBef>
                <a:spcPts val="0"/>
              </a:spcBef>
              <a:spcAft>
                <a:spcPts val="0"/>
              </a:spcAft>
            </a:pPr>
            <a:r>
              <a:rPr lang="en-US" sz="2000" b="1" dirty="0" smtClean="0">
                <a:solidFill>
                  <a:prstClr val="white"/>
                </a:solidFill>
                <a:latin typeface="Arial" pitchFamily="34" charset="0"/>
                <a:cs typeface="Arial" pitchFamily="34" charset="0"/>
              </a:rPr>
              <a:t>“I always get the flu when I get the flu shot.”</a:t>
            </a:r>
          </a:p>
        </p:txBody>
      </p:sp>
      <p:sp>
        <p:nvSpPr>
          <p:cNvPr id="24" name="Oval 23"/>
          <p:cNvSpPr/>
          <p:nvPr/>
        </p:nvSpPr>
        <p:spPr>
          <a:xfrm>
            <a:off x="3254071" y="3800301"/>
            <a:ext cx="2532140" cy="2361531"/>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00" eaLnBrk="1" fontAlgn="auto" hangingPunct="1">
              <a:spcBef>
                <a:spcPts val="0"/>
              </a:spcBef>
              <a:spcAft>
                <a:spcPts val="0"/>
              </a:spcAft>
            </a:pPr>
            <a:r>
              <a:rPr lang="en-US" sz="2000" b="1" dirty="0" smtClean="0">
                <a:solidFill>
                  <a:prstClr val="white"/>
                </a:solidFill>
                <a:latin typeface="Arial" pitchFamily="34" charset="0"/>
                <a:cs typeface="Arial" pitchFamily="34" charset="0"/>
              </a:rPr>
              <a:t>“I’m healthy, I don’t need it”</a:t>
            </a:r>
          </a:p>
        </p:txBody>
      </p:sp>
      <p:sp>
        <p:nvSpPr>
          <p:cNvPr id="28" name="Oval 27"/>
          <p:cNvSpPr/>
          <p:nvPr/>
        </p:nvSpPr>
        <p:spPr>
          <a:xfrm>
            <a:off x="361290" y="1936044"/>
            <a:ext cx="2474536" cy="2292799"/>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457200" eaLnBrk="1" fontAlgn="auto" hangingPunct="1">
              <a:spcBef>
                <a:spcPts val="0"/>
              </a:spcBef>
              <a:spcAft>
                <a:spcPts val="0"/>
              </a:spcAft>
            </a:pPr>
            <a:r>
              <a:rPr lang="en-US" sz="2000" b="1" dirty="0" smtClean="0">
                <a:solidFill>
                  <a:prstClr val="white"/>
                </a:solidFill>
                <a:latin typeface="Arial" pitchFamily="34" charset="0"/>
                <a:cs typeface="Arial" pitchFamily="34" charset="0"/>
              </a:rPr>
              <a:t>“I don’t want chemicals injected into my body.”</a:t>
            </a:r>
          </a:p>
        </p:txBody>
      </p:sp>
    </p:spTree>
    <p:extLst>
      <p:ext uri="{BB962C8B-B14F-4D97-AF65-F5344CB8AC3E}">
        <p14:creationId xmlns:p14="http://schemas.microsoft.com/office/powerpoint/2010/main" val="2892566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657686" y="3772135"/>
            <a:ext cx="8161573" cy="1828800"/>
          </a:xfrm>
        </p:spPr>
        <p:txBody>
          <a:bodyPr/>
          <a:lstStyle/>
          <a:p>
            <a:pPr marL="0" indent="0"/>
            <a:r>
              <a:rPr lang="en-US" dirty="0"/>
              <a:t/>
            </a:r>
            <a:br>
              <a:rPr lang="en-US" dirty="0"/>
            </a:br>
            <a:r>
              <a:rPr lang="en-US" dirty="0"/>
              <a:t>Adult Immunizations: Crucial </a:t>
            </a:r>
            <a:r>
              <a:rPr lang="en-US" dirty="0" smtClean="0"/>
              <a:t>Conversations </a:t>
            </a:r>
            <a:r>
              <a:rPr lang="en-US" b="0" dirty="0" smtClean="0"/>
              <a:t/>
            </a:r>
            <a:br>
              <a:rPr lang="en-US" b="0" dirty="0" smtClean="0"/>
            </a:br>
            <a:r>
              <a:rPr lang="en-US" dirty="0"/>
              <a:t/>
            </a:r>
            <a:br>
              <a:rPr lang="en-US" dirty="0"/>
            </a:br>
            <a:r>
              <a:rPr lang="en-US" sz="2800" dirty="0" smtClean="0">
                <a:solidFill>
                  <a:schemeClr val="tx2">
                    <a:lumMod val="50000"/>
                  </a:schemeClr>
                </a:solidFill>
              </a:rPr>
              <a:t/>
            </a:r>
            <a:br>
              <a:rPr lang="en-US" sz="2800" dirty="0" smtClean="0">
                <a:solidFill>
                  <a:schemeClr val="tx2">
                    <a:lumMod val="50000"/>
                  </a:schemeClr>
                </a:solidFill>
              </a:rPr>
            </a:br>
            <a:r>
              <a:rPr lang="en-US" sz="2800" dirty="0"/>
              <a:t>Marie Brown, MD, FACP</a:t>
            </a:r>
            <a:br>
              <a:rPr lang="en-US" sz="2800" dirty="0"/>
            </a:br>
            <a:r>
              <a:rPr lang="en-US" sz="2800" dirty="0" smtClean="0"/>
              <a:t>Rupel Dedhia, MD, FACP</a:t>
            </a:r>
            <a:br>
              <a:rPr lang="en-US" sz="2800" dirty="0" smtClean="0"/>
            </a:br>
            <a:r>
              <a:rPr lang="es-ES" sz="2800" dirty="0" smtClean="0"/>
              <a:t/>
            </a:r>
            <a:br>
              <a:rPr lang="es-ES" sz="2800" dirty="0" smtClean="0"/>
            </a:br>
            <a:r>
              <a:rPr lang="en-US" sz="2300" dirty="0" smtClean="0"/>
              <a:t>October 22, 2015</a:t>
            </a:r>
            <a:br>
              <a:rPr lang="en-US" sz="2300" dirty="0" smtClean="0"/>
            </a:br>
            <a:r>
              <a:rPr lang="en-US" sz="2300" dirty="0"/>
              <a:t>Adult Immunization Learning </a:t>
            </a:r>
            <a:r>
              <a:rPr lang="en-US" sz="2300" dirty="0" smtClean="0"/>
              <a:t>Series Webinar</a:t>
            </a:r>
            <a:r>
              <a:rPr lang="en-US" sz="2300" dirty="0"/>
              <a:t/>
            </a:r>
            <a:br>
              <a:rPr lang="en-US" sz="2300" dirty="0"/>
            </a:br>
            <a:endParaRPr lang="en-US" altLang="en-US" sz="2300" dirty="0" smtClean="0"/>
          </a:p>
        </p:txBody>
      </p:sp>
      <p:pic>
        <p:nvPicPr>
          <p:cNvPr id="3" name="Picture 2"/>
          <p:cNvPicPr>
            <a:picLocks noChangeAspect="1"/>
          </p:cNvPicPr>
          <p:nvPr/>
        </p:nvPicPr>
        <p:blipFill rotWithShape="1">
          <a:blip r:embed="rId3"/>
          <a:srcRect t="5278"/>
          <a:stretch/>
        </p:blipFill>
        <p:spPr>
          <a:xfrm>
            <a:off x="6863443" y="3067939"/>
            <a:ext cx="1435059" cy="1522006"/>
          </a:xfrm>
          <a:prstGeom prst="rect">
            <a:avLst/>
          </a:prstGeom>
        </p:spPr>
      </p:pic>
    </p:spTree>
    <p:extLst>
      <p:ext uri="{BB962C8B-B14F-4D97-AF65-F5344CB8AC3E}">
        <p14:creationId xmlns:p14="http://schemas.microsoft.com/office/powerpoint/2010/main" val="28539926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10906" b="10906"/>
          <a:stretch>
            <a:fillRect/>
          </a:stretch>
        </p:blipFill>
        <p:spPr/>
      </p:pic>
      <p:sp>
        <p:nvSpPr>
          <p:cNvPr id="5" name="Oval Callout 4"/>
          <p:cNvSpPr/>
          <p:nvPr/>
        </p:nvSpPr>
        <p:spPr>
          <a:xfrm>
            <a:off x="4641515" y="5073"/>
            <a:ext cx="4007146" cy="2391824"/>
          </a:xfrm>
          <a:prstGeom prst="wedgeEllipseCallout">
            <a:avLst>
              <a:gd name="adj1" fmla="val -34679"/>
              <a:gd name="adj2" fmla="val 72294"/>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500" dirty="0" smtClean="0">
                <a:latin typeface="Cambria" pitchFamily="18" charset="0"/>
              </a:rPr>
              <a:t>I don’t want chemicals injected into my body!!!</a:t>
            </a:r>
            <a:endParaRPr lang="en-US" sz="2500" dirty="0">
              <a:latin typeface="Cambria" pitchFamily="18" charset="0"/>
            </a:endParaRPr>
          </a:p>
        </p:txBody>
      </p:sp>
      <p:sp>
        <p:nvSpPr>
          <p:cNvPr id="2" name="TextBox 1"/>
          <p:cNvSpPr txBox="1"/>
          <p:nvPr/>
        </p:nvSpPr>
        <p:spPr>
          <a:xfrm>
            <a:off x="600364" y="581891"/>
            <a:ext cx="5033818" cy="707886"/>
          </a:xfrm>
          <a:prstGeom prst="rect">
            <a:avLst/>
          </a:prstGeom>
          <a:noFill/>
        </p:spPr>
        <p:txBody>
          <a:bodyPr wrap="square" rtlCol="0">
            <a:spAutoFit/>
          </a:bodyPr>
          <a:lstStyle/>
          <a:p>
            <a:r>
              <a:rPr lang="en-US" sz="4000" b="1" dirty="0" smtClean="0">
                <a:latin typeface="Cambria" pitchFamily="18" charset="0"/>
              </a:rPr>
              <a:t>Example 1</a:t>
            </a:r>
            <a:endParaRPr lang="en-US" sz="4000" b="1" dirty="0">
              <a:latin typeface="Cambria" pitchFamily="18" charset="0"/>
            </a:endParaRPr>
          </a:p>
        </p:txBody>
      </p:sp>
    </p:spTree>
    <p:extLst>
      <p:ext uri="{BB962C8B-B14F-4D97-AF65-F5344CB8AC3E}">
        <p14:creationId xmlns:p14="http://schemas.microsoft.com/office/powerpoint/2010/main" val="22471448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745" y="851839"/>
            <a:ext cx="8654473" cy="1470025"/>
          </a:xfrm>
        </p:spPr>
        <p:txBody>
          <a:bodyPr>
            <a:normAutofit/>
          </a:bodyPr>
          <a:lstStyle/>
          <a:p>
            <a:r>
              <a:rPr lang="en-US" sz="4000" b="1" dirty="0" smtClean="0"/>
              <a:t>Example 1A: </a:t>
            </a:r>
            <a:r>
              <a:rPr lang="en-US" sz="4000" b="1" dirty="0"/>
              <a:t>Less Effective Communication</a:t>
            </a: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1951138" y="2782329"/>
            <a:ext cx="5226978" cy="3136187"/>
          </a:xfrm>
          <a:prstGeom prst="rect">
            <a:avLst/>
          </a:prstGeom>
        </p:spPr>
      </p:pic>
    </p:spTree>
    <p:extLst>
      <p:ext uri="{BB962C8B-B14F-4D97-AF65-F5344CB8AC3E}">
        <p14:creationId xmlns:p14="http://schemas.microsoft.com/office/powerpoint/2010/main" val="4056591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t>
            </a:r>
            <a:r>
              <a:rPr lang="en-US" dirty="0" smtClean="0"/>
              <a:t>went </a:t>
            </a:r>
            <a:r>
              <a:rPr lang="en-US" dirty="0"/>
              <a:t>wrong?</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t>Failure to acknowledge and </a:t>
            </a:r>
            <a:r>
              <a:rPr lang="en-US" b="1" dirty="0"/>
              <a:t>respect</a:t>
            </a:r>
            <a:r>
              <a:rPr lang="en-US" dirty="0"/>
              <a:t> the patient's concern</a:t>
            </a:r>
          </a:p>
          <a:p>
            <a:pPr lvl="1"/>
            <a:r>
              <a:rPr lang="en-US" dirty="0"/>
              <a:t>Use of "refuse" instead of "decline" may set a negative tone</a:t>
            </a:r>
          </a:p>
          <a:p>
            <a:pPr lvl="1"/>
            <a:endParaRPr lang="en-US" dirty="0"/>
          </a:p>
          <a:p>
            <a:r>
              <a:rPr lang="en-US" dirty="0"/>
              <a:t>Created Relational Resistance: Lost "face" with the patient by talking "to" the patient instead of speaking "with" the patient</a:t>
            </a:r>
          </a:p>
          <a:p>
            <a:pPr lvl="1"/>
            <a:r>
              <a:rPr lang="en-US" dirty="0"/>
              <a:t>"Trust me, I'm the doctor"</a:t>
            </a:r>
          </a:p>
          <a:p>
            <a:pPr lvl="1"/>
            <a:r>
              <a:rPr lang="en-US" dirty="0"/>
              <a:t>"The chemicals as you call them</a:t>
            </a:r>
            <a:r>
              <a:rPr lang="en-US" dirty="0" smtClean="0"/>
              <a:t>"</a:t>
            </a:r>
            <a:endParaRPr lang="en-US" dirty="0"/>
          </a:p>
          <a:p>
            <a:pPr lvl="1"/>
            <a:endParaRPr lang="en-US" dirty="0"/>
          </a:p>
          <a:p>
            <a:r>
              <a:rPr lang="en-US" dirty="0"/>
              <a:t>Lack of affirmation and support</a:t>
            </a:r>
          </a:p>
          <a:p>
            <a:pPr lvl="1"/>
            <a:r>
              <a:rPr lang="en-US" dirty="0"/>
              <a:t>"I'm disappointed to hear this"</a:t>
            </a:r>
          </a:p>
        </p:txBody>
      </p:sp>
    </p:spTree>
    <p:extLst>
      <p:ext uri="{BB962C8B-B14F-4D97-AF65-F5344CB8AC3E}">
        <p14:creationId xmlns:p14="http://schemas.microsoft.com/office/powerpoint/2010/main" val="504366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Framework</a:t>
            </a:r>
          </a:p>
        </p:txBody>
      </p:sp>
      <p:sp>
        <p:nvSpPr>
          <p:cNvPr id="3" name="Content Placeholder 2"/>
          <p:cNvSpPr>
            <a:spLocks noGrp="1"/>
          </p:cNvSpPr>
          <p:nvPr>
            <p:ph idx="1"/>
          </p:nvPr>
        </p:nvSpPr>
        <p:spPr/>
        <p:txBody>
          <a:bodyPr vert="horz" lIns="91440" tIns="45720" rIns="91440" bIns="45720" rtlCol="0" anchor="t">
            <a:normAutofit fontScale="85000" lnSpcReduction="20000"/>
          </a:bodyPr>
          <a:lstStyle/>
          <a:p>
            <a:r>
              <a:rPr lang="en-US" sz="2900" b="1" dirty="0"/>
              <a:t>C</a:t>
            </a:r>
            <a:r>
              <a:rPr lang="en-US" sz="2900" dirty="0"/>
              <a:t>orroborate: Acknowledge the patient's concern and identify a talking point on which you can agree. Set the tone for a respectful, successful talk</a:t>
            </a:r>
          </a:p>
          <a:p>
            <a:endParaRPr lang="en-US" sz="2900" dirty="0"/>
          </a:p>
          <a:p>
            <a:r>
              <a:rPr lang="en-US" sz="2900" b="1" dirty="0"/>
              <a:t>A</a:t>
            </a:r>
            <a:r>
              <a:rPr lang="en-US" sz="2900" dirty="0"/>
              <a:t>bout Me: Describe what you have done to build your knowledge base and expertise</a:t>
            </a:r>
          </a:p>
          <a:p>
            <a:endParaRPr lang="en-US" sz="2900" dirty="0"/>
          </a:p>
          <a:p>
            <a:r>
              <a:rPr lang="en-US" sz="2900" b="1" dirty="0"/>
              <a:t>S</a:t>
            </a:r>
            <a:r>
              <a:rPr lang="en-US" sz="2900" dirty="0"/>
              <a:t>cience: Describe what the science says</a:t>
            </a:r>
          </a:p>
          <a:p>
            <a:endParaRPr lang="en-US" sz="2900" dirty="0"/>
          </a:p>
          <a:p>
            <a:r>
              <a:rPr lang="en-US" sz="2900" b="1" dirty="0"/>
              <a:t>E</a:t>
            </a:r>
            <a:r>
              <a:rPr lang="en-US" sz="2900" dirty="0"/>
              <a:t>xplain/Advice: Give your advice based on the science</a:t>
            </a:r>
          </a:p>
          <a:p>
            <a:endParaRPr lang="en-US" sz="2900" dirty="0"/>
          </a:p>
          <a:p>
            <a:pPr marL="0" indent="0">
              <a:buNone/>
            </a:pPr>
            <a:r>
              <a:rPr lang="en-US" sz="1000" dirty="0"/>
              <a:t>CASE Framework for </a:t>
            </a:r>
            <a:r>
              <a:rPr lang="en-US" sz="1000" dirty="0" smtClean="0"/>
              <a:t>Communicating </a:t>
            </a:r>
            <a:r>
              <a:rPr lang="en-US" sz="1000" dirty="0"/>
              <a:t>Science created by Autism Science Foundation</a:t>
            </a:r>
          </a:p>
        </p:txBody>
      </p:sp>
    </p:spTree>
    <p:extLst>
      <p:ext uri="{BB962C8B-B14F-4D97-AF65-F5344CB8AC3E}">
        <p14:creationId xmlns:p14="http://schemas.microsoft.com/office/powerpoint/2010/main" val="37312121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128" y="756085"/>
            <a:ext cx="9033164" cy="1470025"/>
          </a:xfrm>
        </p:spPr>
        <p:txBody>
          <a:bodyPr>
            <a:normAutofit/>
          </a:bodyPr>
          <a:lstStyle/>
          <a:p>
            <a:r>
              <a:rPr lang="en-US" sz="4000" b="1" dirty="0" smtClean="0"/>
              <a:t>Example 1B: Effective </a:t>
            </a:r>
            <a:r>
              <a:rPr lang="en-US" sz="4000" b="1" dirty="0"/>
              <a:t>Communication</a:t>
            </a:r>
          </a:p>
        </p:txBody>
      </p:sp>
      <p:sp>
        <p:nvSpPr>
          <p:cNvPr id="3" name="Subtitle 2"/>
          <p:cNvSpPr>
            <a:spLocks noGrp="1"/>
          </p:cNvSpPr>
          <p:nvPr>
            <p:ph type="subTitle"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2290655" y="2343150"/>
            <a:ext cx="4542093" cy="2725256"/>
          </a:xfrm>
          <a:prstGeom prst="rect">
            <a:avLst/>
          </a:prstGeom>
        </p:spPr>
      </p:pic>
    </p:spTree>
    <p:extLst>
      <p:ext uri="{BB962C8B-B14F-4D97-AF65-F5344CB8AC3E}">
        <p14:creationId xmlns:p14="http://schemas.microsoft.com/office/powerpoint/2010/main" val="19761568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t>
            </a:r>
            <a:r>
              <a:rPr lang="en-US" dirty="0" smtClean="0"/>
              <a:t>worked? </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r>
              <a:rPr lang="en-US" dirty="0"/>
              <a:t>Acknowledged the patient's concern and identified a talking point</a:t>
            </a:r>
          </a:p>
          <a:p>
            <a:r>
              <a:rPr lang="en-US" dirty="0"/>
              <a:t>Asked open-ended questions</a:t>
            </a:r>
          </a:p>
          <a:p>
            <a:r>
              <a:rPr lang="en-US" dirty="0"/>
              <a:t>Conclusion: reinforced and clarified any "change talk (talk that involves a change in patient's reasoning)"</a:t>
            </a:r>
          </a:p>
          <a:p>
            <a:pPr lvl="1"/>
            <a:r>
              <a:rPr lang="en-US" dirty="0"/>
              <a:t>Patient now considering vaccination, but requesting additional materials</a:t>
            </a:r>
          </a:p>
        </p:txBody>
      </p:sp>
    </p:spTree>
    <p:extLst>
      <p:ext uri="{BB962C8B-B14F-4D97-AF65-F5344CB8AC3E}">
        <p14:creationId xmlns:p14="http://schemas.microsoft.com/office/powerpoint/2010/main" val="2503999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750"/>
            <a:ext cx="8229600" cy="1143000"/>
          </a:xfrm>
        </p:spPr>
        <p:txBody>
          <a:bodyPr/>
          <a:lstStyle/>
          <a:p>
            <a:r>
              <a:rPr lang="en-US" dirty="0"/>
              <a:t>Jenny McCarthy Body Count</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latin typeface="Cambria" charset="0"/>
              </a:rPr>
              <a:t>   </a:t>
            </a:r>
          </a:p>
        </p:txBody>
      </p:sp>
      <p:pic>
        <p:nvPicPr>
          <p:cNvPr id="4" name="Picture 3" descr="Screen Shot 2015-10-05 at 9.48.24 PM.png"/>
          <p:cNvPicPr>
            <a:picLocks noChangeAspect="1"/>
          </p:cNvPicPr>
          <p:nvPr/>
        </p:nvPicPr>
        <p:blipFill rotWithShape="1">
          <a:blip r:embed="rId3">
            <a:extLst>
              <a:ext uri="{28A0092B-C50C-407E-A947-70E740481C1C}">
                <a14:useLocalDpi xmlns:a14="http://schemas.microsoft.com/office/drawing/2010/main" val="0"/>
              </a:ext>
            </a:extLst>
          </a:blip>
          <a:srcRect l="24675" t="10387" r="24896" b="-12674"/>
          <a:stretch/>
        </p:blipFill>
        <p:spPr>
          <a:xfrm>
            <a:off x="2391958" y="1293099"/>
            <a:ext cx="4611301" cy="5845900"/>
          </a:xfrm>
          <a:prstGeom prst="rect">
            <a:avLst/>
          </a:prstGeom>
        </p:spPr>
      </p:pic>
      <p:sp>
        <p:nvSpPr>
          <p:cNvPr id="5" name="TextBox 4"/>
          <p:cNvSpPr txBox="1"/>
          <p:nvPr/>
        </p:nvSpPr>
        <p:spPr>
          <a:xfrm>
            <a:off x="2179734" y="6548577"/>
            <a:ext cx="5948235" cy="276999"/>
          </a:xfrm>
          <a:prstGeom prst="rect">
            <a:avLst/>
          </a:prstGeom>
          <a:noFill/>
        </p:spPr>
        <p:txBody>
          <a:bodyPr wrap="square" rtlCol="0">
            <a:spAutoFit/>
          </a:bodyPr>
          <a:lstStyle/>
          <a:p>
            <a:r>
              <a:rPr lang="en-US" sz="1200" dirty="0"/>
              <a:t>http://www.antivaccinebodycount.com/Anti-Vaccine_Body_Count/Home.html</a:t>
            </a:r>
          </a:p>
        </p:txBody>
      </p:sp>
    </p:spTree>
    <p:extLst>
      <p:ext uri="{BB962C8B-B14F-4D97-AF65-F5344CB8AC3E}">
        <p14:creationId xmlns:p14="http://schemas.microsoft.com/office/powerpoint/2010/main" val="11128717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Lancet Publications</a:t>
            </a:r>
            <a:endParaRPr lang="en-US" b="1" dirty="0"/>
          </a:p>
        </p:txBody>
      </p:sp>
      <p:sp>
        <p:nvSpPr>
          <p:cNvPr id="3" name="Text Placeholder 2"/>
          <p:cNvSpPr>
            <a:spLocks noGrp="1"/>
          </p:cNvSpPr>
          <p:nvPr>
            <p:ph type="body" idx="1"/>
          </p:nvPr>
        </p:nvSpPr>
        <p:spPr/>
        <p:txBody>
          <a:bodyPr/>
          <a:lstStyle/>
          <a:p>
            <a:endParaRPr lang="en-US" dirty="0"/>
          </a:p>
        </p:txBody>
      </p:sp>
      <p:sp>
        <p:nvSpPr>
          <p:cNvPr id="5" name="Text Placeholder 4"/>
          <p:cNvSpPr>
            <a:spLocks noGrp="1"/>
          </p:cNvSpPr>
          <p:nvPr>
            <p:ph type="body" sz="quarter" idx="3"/>
          </p:nvPr>
        </p:nvSpPr>
        <p:spPr/>
        <p:txBody>
          <a:bodyPr/>
          <a:lstStyle/>
          <a:p>
            <a:endParaRPr lang="en-US" dirty="0"/>
          </a:p>
        </p:txBody>
      </p:sp>
      <p:pic>
        <p:nvPicPr>
          <p:cNvPr id="10" name="Content Placeholder 9" descr="Screen Shot 2015-10-13 at 10.11.23 AM.pn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29563" t="8582" r="28342" b="599"/>
          <a:stretch/>
        </p:blipFill>
        <p:spPr>
          <a:xfrm>
            <a:off x="4686300" y="1079500"/>
            <a:ext cx="4102100" cy="5778500"/>
          </a:xfrm>
        </p:spPr>
      </p:pic>
      <p:pic>
        <p:nvPicPr>
          <p:cNvPr id="9" name="Content Placeholder 8" descr="Screen Shot 2015-10-13 at 10.17.54 AM.png"/>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2291" t="21227" r="30714" b="349"/>
          <a:stretch/>
        </p:blipFill>
        <p:spPr>
          <a:xfrm>
            <a:off x="342900" y="1133897"/>
            <a:ext cx="4114800" cy="5724103"/>
          </a:xfrm>
        </p:spPr>
      </p:pic>
    </p:spTree>
    <p:extLst>
      <p:ext uri="{BB962C8B-B14F-4D97-AF65-F5344CB8AC3E}">
        <p14:creationId xmlns:p14="http://schemas.microsoft.com/office/powerpoint/2010/main" val="279692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1128" y="350991"/>
            <a:ext cx="5033818" cy="707886"/>
          </a:xfrm>
          <a:prstGeom prst="rect">
            <a:avLst/>
          </a:prstGeom>
          <a:noFill/>
        </p:spPr>
        <p:txBody>
          <a:bodyPr wrap="square" rtlCol="0">
            <a:spAutoFit/>
          </a:bodyPr>
          <a:lstStyle/>
          <a:p>
            <a:r>
              <a:rPr lang="en-US" sz="4000" b="1" dirty="0" smtClean="0">
                <a:latin typeface="Cambria" pitchFamily="18" charset="0"/>
              </a:rPr>
              <a:t>Example 2</a:t>
            </a:r>
            <a:endParaRPr lang="en-US" sz="4000" b="1" dirty="0">
              <a:latin typeface="Cambria" pitchFamily="18" charset="0"/>
            </a:endParaRPr>
          </a:p>
        </p:txBody>
      </p:sp>
      <p:pic>
        <p:nvPicPr>
          <p:cNvPr id="7" name="Picture 2" descr="http://www.corbisimages.com/images/Corbis-42-27308802.jpg?size=67&amp;uid=28b6abfc-e87a-4a5c-a727-36e954f7a1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866" y="1876425"/>
            <a:ext cx="6736484" cy="447344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714375" y="1285875"/>
            <a:ext cx="2790825" cy="1743075"/>
          </a:xfrm>
          <a:prstGeom prst="wedgeRoundRectCallout">
            <a:avLst/>
          </a:prstGeom>
          <a:solidFill>
            <a:schemeClr val="bg1"/>
          </a:solidFill>
          <a:ln w="571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solidFill>
                  <a:schemeClr val="tx1"/>
                </a:solidFill>
                <a:latin typeface="Cambria" pitchFamily="18" charset="0"/>
              </a:rPr>
              <a:t>I’m healthy and I don’t‘ need it!</a:t>
            </a:r>
            <a:endParaRPr lang="en-US" sz="2500" dirty="0">
              <a:solidFill>
                <a:schemeClr val="tx1"/>
              </a:solidFill>
              <a:latin typeface="Cambria" pitchFamily="18" charset="0"/>
            </a:endParaRPr>
          </a:p>
        </p:txBody>
      </p:sp>
    </p:spTree>
    <p:extLst>
      <p:ext uri="{BB962C8B-B14F-4D97-AF65-F5344CB8AC3E}">
        <p14:creationId xmlns:p14="http://schemas.microsoft.com/office/powerpoint/2010/main" val="19196499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8130" y="219452"/>
            <a:ext cx="7772400" cy="1470025"/>
          </a:xfrm>
        </p:spPr>
        <p:txBody>
          <a:bodyPr>
            <a:normAutofit/>
          </a:bodyPr>
          <a:lstStyle/>
          <a:p>
            <a:r>
              <a:rPr lang="en-US" sz="4000" b="1" dirty="0" smtClean="0"/>
              <a:t>Example 2A</a:t>
            </a:r>
            <a:r>
              <a:rPr lang="en-US" sz="4000" b="1" dirty="0"/>
              <a:t>: Less Effective Communication</a:t>
            </a: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539958" y="2074493"/>
            <a:ext cx="4290685" cy="4469646"/>
          </a:xfrm>
          <a:prstGeom prst="rect">
            <a:avLst/>
          </a:prstGeom>
        </p:spPr>
      </p:pic>
    </p:spTree>
    <p:extLst>
      <p:ext uri="{BB962C8B-B14F-4D97-AF65-F5344CB8AC3E}">
        <p14:creationId xmlns:p14="http://schemas.microsoft.com/office/powerpoint/2010/main" val="544048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3582" y="822898"/>
            <a:ext cx="8581459" cy="1200329"/>
          </a:xfrm>
          <a:prstGeom prst="rect">
            <a:avLst/>
          </a:prstGeom>
        </p:spPr>
        <p:txBody>
          <a:bodyPr wrap="square">
            <a:spAutoFit/>
          </a:bodyPr>
          <a:lstStyle/>
          <a:p>
            <a:pPr algn="ctr"/>
            <a:r>
              <a:rPr lang="en-US" sz="3600" b="1" i="1" dirty="0"/>
              <a:t> </a:t>
            </a:r>
            <a:endParaRPr lang="en-US" sz="3600" dirty="0"/>
          </a:p>
          <a:p>
            <a:pPr algn="ctr"/>
            <a:r>
              <a:rPr lang="en-US" sz="3600" b="1" i="1" dirty="0"/>
              <a:t> </a:t>
            </a:r>
            <a:endParaRPr lang="en-US" sz="3600" dirty="0"/>
          </a:p>
        </p:txBody>
      </p:sp>
      <p:sp>
        <p:nvSpPr>
          <p:cNvPr id="2" name="Rectangle 1"/>
          <p:cNvSpPr/>
          <p:nvPr/>
        </p:nvSpPr>
        <p:spPr>
          <a:xfrm>
            <a:off x="2406037" y="363846"/>
            <a:ext cx="4339521" cy="707886"/>
          </a:xfrm>
          <a:prstGeom prst="rect">
            <a:avLst/>
          </a:prstGeom>
        </p:spPr>
        <p:txBody>
          <a:bodyPr wrap="none">
            <a:spAutoFit/>
          </a:bodyPr>
          <a:lstStyle/>
          <a:p>
            <a:pPr algn="ctr" defTabSz="457200" eaLnBrk="1" hangingPunct="1"/>
            <a:r>
              <a:rPr lang="en-US" sz="4000" b="1" dirty="0" smtClean="0">
                <a:solidFill>
                  <a:schemeClr val="accent1">
                    <a:lumMod val="50000"/>
                  </a:schemeClr>
                </a:solidFill>
                <a:latin typeface="Cambria"/>
                <a:ea typeface="+mj-ea"/>
                <a:cs typeface="Cambria"/>
              </a:rPr>
              <a:t>Today’s Speakers </a:t>
            </a:r>
            <a:endParaRPr lang="en-US" sz="4000" b="1" dirty="0">
              <a:solidFill>
                <a:schemeClr val="accent1">
                  <a:lumMod val="50000"/>
                </a:schemeClr>
              </a:solidFill>
              <a:latin typeface="Cambria"/>
              <a:ea typeface="+mj-ea"/>
              <a:cs typeface="Cambria"/>
            </a:endParaRPr>
          </a:p>
        </p:txBody>
      </p:sp>
      <p:sp>
        <p:nvSpPr>
          <p:cNvPr id="3" name="Rectangle 2"/>
          <p:cNvSpPr/>
          <p:nvPr/>
        </p:nvSpPr>
        <p:spPr>
          <a:xfrm>
            <a:off x="2187362" y="5864648"/>
            <a:ext cx="4572000" cy="461665"/>
          </a:xfrm>
          <a:prstGeom prst="rect">
            <a:avLst/>
          </a:prstGeom>
        </p:spPr>
        <p:txBody>
          <a:bodyPr>
            <a:spAutoFit/>
          </a:bodyPr>
          <a:lstStyle/>
          <a:p>
            <a:pPr algn="ctr"/>
            <a:r>
              <a:rPr lang="en-US" sz="2400" dirty="0" smtClean="0"/>
              <a:t> </a:t>
            </a:r>
            <a:endParaRPr lang="en-US" sz="2400" dirty="0"/>
          </a:p>
        </p:txBody>
      </p:sp>
      <p:sp>
        <p:nvSpPr>
          <p:cNvPr id="4" name="TextBox 3"/>
          <p:cNvSpPr txBox="1"/>
          <p:nvPr/>
        </p:nvSpPr>
        <p:spPr>
          <a:xfrm>
            <a:off x="3822201" y="4056237"/>
            <a:ext cx="184666" cy="369332"/>
          </a:xfrm>
          <a:prstGeom prst="rect">
            <a:avLst/>
          </a:prstGeom>
          <a:noFill/>
        </p:spPr>
        <p:txBody>
          <a:bodyPr wrap="none" rtlCol="0">
            <a:spAutoFit/>
          </a:bodyPr>
          <a:lstStyle/>
          <a:p>
            <a:endParaRPr lang="en-US" dirty="0"/>
          </a:p>
        </p:txBody>
      </p:sp>
      <p:sp>
        <p:nvSpPr>
          <p:cNvPr id="6" name="Subtitle 2"/>
          <p:cNvSpPr txBox="1">
            <a:spLocks/>
          </p:cNvSpPr>
          <p:nvPr/>
        </p:nvSpPr>
        <p:spPr>
          <a:xfrm>
            <a:off x="962734" y="1165415"/>
            <a:ext cx="7236504" cy="2397663"/>
          </a:xfrm>
          <a:prstGeom prst="rect">
            <a:avLst/>
          </a:prstGeom>
          <a:ln>
            <a:solidFill>
              <a:schemeClr val="tx2"/>
            </a:solidFill>
          </a:ln>
        </p:spPr>
        <p:txBody>
          <a:bodyPr vert="horz" lIns="91440" tIns="45720" rIns="91440" bIns="45720" rtlCol="0" anchor="t">
            <a:noAutofit/>
          </a:bodyPr>
          <a:lstStyle>
            <a:lvl1pPr marL="342900" indent="-342900" algn="l" defTabSz="457200" rtl="0" eaLnBrk="1" latinLnBrk="0" hangingPunct="1">
              <a:spcBef>
                <a:spcPct val="20000"/>
              </a:spcBef>
              <a:buClr>
                <a:schemeClr val="accent5">
                  <a:lumMod val="50000"/>
                </a:schemeClr>
              </a:buClr>
              <a:buFont typeface="Lucida Grande"/>
              <a:buChar char="✦"/>
              <a:defRPr sz="3200" kern="1200">
                <a:solidFill>
                  <a:schemeClr val="accent1">
                    <a:lumMod val="50000"/>
                  </a:schemeClr>
                </a:solidFill>
                <a:latin typeface="Cambria"/>
                <a:ea typeface="+mn-ea"/>
                <a:cs typeface="Cambria"/>
              </a:defRPr>
            </a:lvl1pPr>
            <a:lvl2pPr marL="742950" indent="-285750" algn="l" defTabSz="457200" rtl="0" eaLnBrk="1" latinLnBrk="0" hangingPunct="1">
              <a:spcBef>
                <a:spcPct val="20000"/>
              </a:spcBef>
              <a:buClr>
                <a:schemeClr val="tx2">
                  <a:lumMod val="75000"/>
                </a:schemeClr>
              </a:buClr>
              <a:buFont typeface="Arial"/>
              <a:buChar char="–"/>
              <a:defRPr sz="2800" kern="1200">
                <a:solidFill>
                  <a:schemeClr val="accent1">
                    <a:lumMod val="50000"/>
                  </a:schemeClr>
                </a:solidFill>
                <a:latin typeface="Cambria"/>
                <a:ea typeface="+mn-ea"/>
                <a:cs typeface="Cambria"/>
              </a:defRPr>
            </a:lvl2pPr>
            <a:lvl3pPr marL="1143000" indent="-228600" algn="l" defTabSz="457200" rtl="0" eaLnBrk="1" latinLnBrk="0" hangingPunct="1">
              <a:spcBef>
                <a:spcPct val="20000"/>
              </a:spcBef>
              <a:buClr>
                <a:schemeClr val="accent1">
                  <a:lumMod val="75000"/>
                </a:schemeClr>
              </a:buClr>
              <a:buFont typeface="Arial"/>
              <a:buChar char="•"/>
              <a:defRPr sz="2400" kern="1200">
                <a:solidFill>
                  <a:schemeClr val="accent1">
                    <a:lumMod val="50000"/>
                  </a:schemeClr>
                </a:solidFill>
                <a:latin typeface="Cambria"/>
                <a:ea typeface="+mn-ea"/>
                <a:cs typeface="Cambria"/>
              </a:defRPr>
            </a:lvl3pPr>
            <a:lvl4pPr marL="1600200" indent="-228600" algn="l" defTabSz="457200" rtl="0" eaLnBrk="1" latinLnBrk="0" hangingPunct="1">
              <a:spcBef>
                <a:spcPct val="20000"/>
              </a:spcBef>
              <a:buFont typeface="Arial"/>
              <a:buChar char="–"/>
              <a:defRPr sz="2000" kern="1200">
                <a:solidFill>
                  <a:schemeClr val="accent1">
                    <a:lumMod val="50000"/>
                  </a:schemeClr>
                </a:solidFill>
                <a:latin typeface="Cambria"/>
                <a:ea typeface="+mn-ea"/>
                <a:cs typeface="Cambria"/>
              </a:defRPr>
            </a:lvl4pPr>
            <a:lvl5pPr marL="2057400" indent="-228600" algn="l" defTabSz="457200" rtl="0" eaLnBrk="1" latinLnBrk="0" hangingPunct="1">
              <a:spcBef>
                <a:spcPct val="20000"/>
              </a:spcBef>
              <a:buFont typeface="Arial"/>
              <a:buChar char="»"/>
              <a:defRPr sz="2000" kern="1200">
                <a:solidFill>
                  <a:schemeClr val="accent1">
                    <a:lumMod val="50000"/>
                  </a:schemeClr>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400" dirty="0" smtClean="0">
                <a:solidFill>
                  <a:schemeClr val="tx2">
                    <a:lumMod val="50000"/>
                  </a:schemeClr>
                </a:solidFill>
                <a:latin typeface="Calibri"/>
                <a:cs typeface="Calibri"/>
              </a:rPr>
              <a:t>Marie Brown, MD, FACP</a:t>
            </a:r>
          </a:p>
          <a:p>
            <a:pPr marL="0" indent="0">
              <a:spcBef>
                <a:spcPts val="0"/>
              </a:spcBef>
              <a:buNone/>
            </a:pPr>
            <a:r>
              <a:rPr lang="en-US" sz="2400" dirty="0" smtClean="0">
                <a:solidFill>
                  <a:schemeClr val="tx2">
                    <a:lumMod val="50000"/>
                  </a:schemeClr>
                </a:solidFill>
                <a:latin typeface="Calibri"/>
                <a:cs typeface="Calibri"/>
              </a:rPr>
              <a:t>Governor</a:t>
            </a:r>
          </a:p>
          <a:p>
            <a:pPr marL="0" indent="0">
              <a:spcBef>
                <a:spcPts val="0"/>
              </a:spcBef>
              <a:buNone/>
            </a:pPr>
            <a:r>
              <a:rPr lang="en-US" sz="2400" dirty="0" smtClean="0">
                <a:solidFill>
                  <a:schemeClr val="tx2">
                    <a:lumMod val="50000"/>
                  </a:schemeClr>
                </a:solidFill>
                <a:latin typeface="Calibri"/>
                <a:cs typeface="Calibri"/>
              </a:rPr>
              <a:t>American College of Physicians</a:t>
            </a:r>
          </a:p>
          <a:p>
            <a:pPr marL="0" indent="0">
              <a:spcBef>
                <a:spcPts val="0"/>
              </a:spcBef>
              <a:buNone/>
            </a:pPr>
            <a:r>
              <a:rPr lang="en-US" sz="2400" dirty="0" smtClean="0">
                <a:solidFill>
                  <a:srgbClr val="000000"/>
                </a:solidFill>
                <a:latin typeface="Calibri"/>
                <a:cs typeface="Calibri"/>
              </a:rPr>
              <a:t>Associate Professor</a:t>
            </a:r>
          </a:p>
          <a:p>
            <a:pPr marL="0" indent="0">
              <a:spcBef>
                <a:spcPts val="0"/>
              </a:spcBef>
              <a:buNone/>
            </a:pPr>
            <a:r>
              <a:rPr lang="en-US" sz="2400" dirty="0" smtClean="0">
                <a:solidFill>
                  <a:schemeClr val="tx2">
                    <a:lumMod val="50000"/>
                  </a:schemeClr>
                </a:solidFill>
                <a:latin typeface="Calibri"/>
                <a:cs typeface="Calibri"/>
              </a:rPr>
              <a:t>Rush University Medical Center</a:t>
            </a:r>
          </a:p>
          <a:p>
            <a:pPr marL="0" indent="0">
              <a:spcBef>
                <a:spcPts val="0"/>
              </a:spcBef>
              <a:buNone/>
            </a:pPr>
            <a:r>
              <a:rPr lang="en-US" sz="2400" dirty="0" smtClean="0">
                <a:solidFill>
                  <a:schemeClr val="tx2">
                    <a:lumMod val="50000"/>
                  </a:schemeClr>
                </a:solidFill>
                <a:latin typeface="Calibri"/>
                <a:cs typeface="Calibri"/>
              </a:rPr>
              <a:t>Chicago, Illinois  </a:t>
            </a:r>
          </a:p>
          <a:p>
            <a:pPr marL="0" indent="0">
              <a:spcBef>
                <a:spcPts val="0"/>
              </a:spcBef>
              <a:buNone/>
            </a:pPr>
            <a:endParaRPr lang="en-US" sz="2400" dirty="0">
              <a:solidFill>
                <a:schemeClr val="tx2">
                  <a:lumMod val="50000"/>
                </a:schemeClr>
              </a:solidFill>
              <a:latin typeface="Calibri"/>
              <a:cs typeface="Calibri"/>
            </a:endParaRPr>
          </a:p>
        </p:txBody>
      </p:sp>
      <p:sp>
        <p:nvSpPr>
          <p:cNvPr id="8" name="TextBox 7"/>
          <p:cNvSpPr txBox="1"/>
          <p:nvPr/>
        </p:nvSpPr>
        <p:spPr>
          <a:xfrm>
            <a:off x="949385" y="3846645"/>
            <a:ext cx="7249853" cy="2308324"/>
          </a:xfrm>
          <a:prstGeom prst="rect">
            <a:avLst/>
          </a:prstGeom>
          <a:noFill/>
          <a:ln>
            <a:solidFill>
              <a:srgbClr val="1F497D"/>
            </a:solidFill>
          </a:ln>
        </p:spPr>
        <p:txBody>
          <a:bodyPr wrap="square" rtlCol="0">
            <a:spAutoFit/>
          </a:bodyPr>
          <a:lstStyle/>
          <a:p>
            <a:pPr marL="0" indent="0">
              <a:buNone/>
            </a:pPr>
            <a:endParaRPr lang="en-US" sz="2400" dirty="0" smtClean="0">
              <a:solidFill>
                <a:schemeClr val="tx2">
                  <a:lumMod val="50000"/>
                </a:schemeClr>
              </a:solidFill>
            </a:endParaRPr>
          </a:p>
          <a:p>
            <a:pPr marL="0" indent="0">
              <a:buNone/>
            </a:pPr>
            <a:r>
              <a:rPr lang="en-US" sz="2400" dirty="0" smtClean="0">
                <a:solidFill>
                  <a:schemeClr val="tx2">
                    <a:lumMod val="50000"/>
                  </a:schemeClr>
                </a:solidFill>
              </a:rPr>
              <a:t>Rupel Dedhia, MD, </a:t>
            </a:r>
            <a:r>
              <a:rPr lang="en-US" sz="2400" dirty="0">
                <a:solidFill>
                  <a:schemeClr val="tx2">
                    <a:lumMod val="50000"/>
                  </a:schemeClr>
                </a:solidFill>
              </a:rPr>
              <a:t>FACP</a:t>
            </a:r>
          </a:p>
          <a:p>
            <a:pPr marL="0" indent="0">
              <a:buNone/>
            </a:pPr>
            <a:r>
              <a:rPr lang="en-US" sz="2400" dirty="0">
                <a:solidFill>
                  <a:schemeClr val="tx2">
                    <a:lumMod val="50000"/>
                  </a:schemeClr>
                </a:solidFill>
              </a:rPr>
              <a:t>Assistant Professor</a:t>
            </a:r>
          </a:p>
          <a:p>
            <a:pPr marL="0" indent="0">
              <a:buNone/>
            </a:pPr>
            <a:r>
              <a:rPr lang="en-US" sz="2400" dirty="0">
                <a:solidFill>
                  <a:schemeClr val="tx2">
                    <a:lumMod val="50000"/>
                  </a:schemeClr>
                </a:solidFill>
              </a:rPr>
              <a:t>Rush University Medical Center</a:t>
            </a:r>
          </a:p>
          <a:p>
            <a:pPr marL="0" indent="0">
              <a:buNone/>
            </a:pPr>
            <a:r>
              <a:rPr lang="en-US" sz="2400" dirty="0">
                <a:solidFill>
                  <a:schemeClr val="tx2">
                    <a:lumMod val="50000"/>
                  </a:schemeClr>
                </a:solidFill>
              </a:rPr>
              <a:t>Chicago, </a:t>
            </a:r>
            <a:r>
              <a:rPr lang="en-US" sz="2400" dirty="0" smtClean="0">
                <a:solidFill>
                  <a:schemeClr val="tx2">
                    <a:lumMod val="50000"/>
                  </a:schemeClr>
                </a:solidFill>
              </a:rPr>
              <a:t>Illinois</a:t>
            </a:r>
            <a:endParaRPr lang="en-US" sz="2400" dirty="0"/>
          </a:p>
          <a:p>
            <a:endParaRPr lang="en-US" sz="2400" dirty="0"/>
          </a:p>
        </p:txBody>
      </p:sp>
      <p:pic>
        <p:nvPicPr>
          <p:cNvPr id="9" name="Picture 8"/>
          <p:cNvPicPr>
            <a:picLocks noChangeAspect="1"/>
          </p:cNvPicPr>
          <p:nvPr/>
        </p:nvPicPr>
        <p:blipFill>
          <a:blip r:embed="rId3"/>
          <a:stretch>
            <a:fillRect/>
          </a:stretch>
        </p:blipFill>
        <p:spPr>
          <a:xfrm>
            <a:off x="5768022" y="1236723"/>
            <a:ext cx="1534939" cy="2242833"/>
          </a:xfrm>
          <a:prstGeom prst="rect">
            <a:avLst/>
          </a:prstGeom>
          <a:ln>
            <a:solidFill>
              <a:schemeClr val="tx2"/>
            </a:solidFill>
          </a:ln>
        </p:spPr>
      </p:pic>
      <p:pic>
        <p:nvPicPr>
          <p:cNvPr id="10" name="Picture 9"/>
          <p:cNvPicPr>
            <a:picLocks noChangeAspect="1"/>
          </p:cNvPicPr>
          <p:nvPr/>
        </p:nvPicPr>
        <p:blipFill>
          <a:blip r:embed="rId4"/>
          <a:stretch>
            <a:fillRect/>
          </a:stretch>
        </p:blipFill>
        <p:spPr>
          <a:xfrm>
            <a:off x="5773491" y="3943649"/>
            <a:ext cx="1524000" cy="2072897"/>
          </a:xfrm>
          <a:prstGeom prst="rect">
            <a:avLst/>
          </a:prstGeom>
          <a:ln>
            <a:solidFill>
              <a:schemeClr val="tx2"/>
            </a:solidFill>
          </a:ln>
        </p:spPr>
      </p:pic>
    </p:spTree>
    <p:extLst>
      <p:ext uri="{BB962C8B-B14F-4D97-AF65-F5344CB8AC3E}">
        <p14:creationId xmlns:p14="http://schemas.microsoft.com/office/powerpoint/2010/main" val="29707809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went wrong?</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Lack of respect for patient's </a:t>
            </a:r>
            <a:r>
              <a:rPr lang="en-US" dirty="0" smtClean="0"/>
              <a:t>autonomy</a:t>
            </a:r>
          </a:p>
          <a:p>
            <a:pPr lvl="1"/>
            <a:r>
              <a:rPr lang="en-US" dirty="0" smtClean="0"/>
              <a:t>Physician “forced” their agenda of vaccination on the patient</a:t>
            </a:r>
            <a:endParaRPr lang="en-US" dirty="0"/>
          </a:p>
          <a:p>
            <a:r>
              <a:rPr lang="en-US" dirty="0" smtClean="0"/>
              <a:t>Confrontational</a:t>
            </a:r>
          </a:p>
          <a:p>
            <a:pPr lvl="1"/>
            <a:r>
              <a:rPr lang="en-US" dirty="0" smtClean="0"/>
              <a:t>Physician imposes reality of situation </a:t>
            </a:r>
          </a:p>
          <a:p>
            <a:r>
              <a:rPr lang="en-US" dirty="0" smtClean="0"/>
              <a:t>Forcing “education” as physician assumes they need to “enlighten” the patient</a:t>
            </a:r>
            <a:endParaRPr lang="en-US" dirty="0"/>
          </a:p>
        </p:txBody>
      </p:sp>
    </p:spTree>
    <p:extLst>
      <p:ext uri="{BB962C8B-B14F-4D97-AF65-F5344CB8AC3E}">
        <p14:creationId xmlns:p14="http://schemas.microsoft.com/office/powerpoint/2010/main" val="9682459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624376"/>
            <a:ext cx="9208654" cy="1470025"/>
          </a:xfrm>
        </p:spPr>
        <p:txBody>
          <a:bodyPr>
            <a:normAutofit/>
          </a:bodyPr>
          <a:lstStyle/>
          <a:p>
            <a:r>
              <a:rPr lang="en-US" sz="3800" b="1" dirty="0" smtClean="0"/>
              <a:t>Example 2B: </a:t>
            </a:r>
            <a:r>
              <a:rPr lang="en-US" sz="3800" b="1" dirty="0"/>
              <a:t>Effective Communication</a:t>
            </a: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781534" y="2511660"/>
            <a:ext cx="3635908" cy="3635908"/>
          </a:xfrm>
          <a:prstGeom prst="rect">
            <a:avLst/>
          </a:prstGeom>
        </p:spPr>
      </p:pic>
    </p:spTree>
    <p:extLst>
      <p:ext uri="{BB962C8B-B14F-4D97-AF65-F5344CB8AC3E}">
        <p14:creationId xmlns:p14="http://schemas.microsoft.com/office/powerpoint/2010/main" val="16248668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worked?</a:t>
            </a:r>
            <a:endParaRPr lang="en-US" dirty="0"/>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smtClean="0"/>
              <a:t>Collaborative: patient is seen as the expert and the physician creates a conducive instead of coercive atmosphere</a:t>
            </a:r>
          </a:p>
          <a:p>
            <a:pPr marL="0" indent="0">
              <a:buNone/>
            </a:pPr>
            <a:endParaRPr lang="en-US" dirty="0" smtClean="0"/>
          </a:p>
          <a:p>
            <a:r>
              <a:rPr lang="en-US" dirty="0" smtClean="0"/>
              <a:t>Reflective Listening-mirrored patient’s concern in a non-threatening manner (affirmation of rash followed by pain from shingles)</a:t>
            </a:r>
          </a:p>
          <a:p>
            <a:pPr marL="0" indent="0">
              <a:buNone/>
            </a:pPr>
            <a:endParaRPr lang="en-US" dirty="0" smtClean="0"/>
          </a:p>
          <a:p>
            <a:r>
              <a:rPr lang="en-US" dirty="0" smtClean="0"/>
              <a:t>Summarized: interim summaries throughout the encounter</a:t>
            </a:r>
          </a:p>
          <a:p>
            <a:pPr lvl="1"/>
            <a:r>
              <a:rPr lang="en-US" dirty="0" smtClean="0"/>
              <a:t>Ended with strategic collaborative summary reinforcing patient’s decision to change (In this situation-receive vaccination)</a:t>
            </a:r>
            <a:endParaRPr lang="en-US" dirty="0"/>
          </a:p>
        </p:txBody>
      </p:sp>
    </p:spTree>
    <p:extLst>
      <p:ext uri="{BB962C8B-B14F-4D97-AF65-F5344CB8AC3E}">
        <p14:creationId xmlns:p14="http://schemas.microsoft.com/office/powerpoint/2010/main" val="4673145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1738"/>
            <a:ext cx="8229600" cy="1143000"/>
          </a:xfrm>
        </p:spPr>
        <p:txBody>
          <a:bodyPr>
            <a:normAutofit/>
          </a:bodyPr>
          <a:lstStyle/>
          <a:p>
            <a:r>
              <a:rPr lang="en-US" sz="4000" dirty="0" smtClean="0"/>
              <a:t>	</a:t>
            </a:r>
            <a:endParaRPr lang="en-US" sz="4000" dirty="0"/>
          </a:p>
        </p:txBody>
      </p:sp>
      <p:pic>
        <p:nvPicPr>
          <p:cNvPr id="5" name="Picture 4" descr="image woman thoughtful.jpg"/>
          <p:cNvPicPr>
            <a:picLocks noChangeAspect="1"/>
          </p:cNvPicPr>
          <p:nvPr/>
        </p:nvPicPr>
        <p:blipFill rotWithShape="1">
          <a:blip r:embed="rId3" cstate="print">
            <a:extLst>
              <a:ext uri="{28A0092B-C50C-407E-A947-70E740481C1C}">
                <a14:useLocalDpi xmlns:a14="http://schemas.microsoft.com/office/drawing/2010/main" val="0"/>
              </a:ext>
            </a:extLst>
          </a:blip>
          <a:srcRect b="19161"/>
          <a:stretch/>
        </p:blipFill>
        <p:spPr>
          <a:xfrm>
            <a:off x="7273925" y="942042"/>
            <a:ext cx="1600200" cy="1944961"/>
          </a:xfrm>
          <a:prstGeom prst="rect">
            <a:avLst/>
          </a:prstGeom>
          <a:ln>
            <a:solidFill>
              <a:schemeClr val="accent2">
                <a:lumMod val="75000"/>
              </a:schemeClr>
            </a:solidFill>
          </a:ln>
          <a:effectLst>
            <a:outerShdw blurRad="50800" dist="38100" dir="2700000">
              <a:srgbClr val="000000">
                <a:alpha val="43000"/>
              </a:srgbClr>
            </a:outerShdw>
          </a:effectLst>
        </p:spPr>
      </p:pic>
      <p:sp>
        <p:nvSpPr>
          <p:cNvPr id="7" name="Content Placeholder 6"/>
          <p:cNvSpPr>
            <a:spLocks noGrp="1"/>
          </p:cNvSpPr>
          <p:nvPr>
            <p:ph idx="1"/>
          </p:nvPr>
        </p:nvSpPr>
        <p:spPr>
          <a:xfrm>
            <a:off x="457200" y="1193808"/>
            <a:ext cx="7063100" cy="4525963"/>
          </a:xfrm>
        </p:spPr>
        <p:txBody>
          <a:bodyPr>
            <a:normAutofit/>
          </a:bodyPr>
          <a:lstStyle/>
          <a:p>
            <a:pPr>
              <a:lnSpc>
                <a:spcPct val="80000"/>
              </a:lnSpc>
            </a:pPr>
            <a:r>
              <a:rPr lang="en-US" sz="2500" dirty="0"/>
              <a:t>You </a:t>
            </a:r>
            <a:r>
              <a:rPr lang="en-US" sz="2500" dirty="0" smtClean="0"/>
              <a:t>are very </a:t>
            </a:r>
            <a:r>
              <a:rPr lang="en-US" sz="2500" dirty="0"/>
              <a:t>safe driver, and if you </a:t>
            </a:r>
            <a:r>
              <a:rPr lang="en-US" sz="2500" dirty="0" smtClean="0"/>
              <a:t>were on the </a:t>
            </a:r>
            <a:r>
              <a:rPr lang="en-US" sz="2500" dirty="0"/>
              <a:t>road driving all by yourself and no other </a:t>
            </a:r>
            <a:r>
              <a:rPr lang="en-US" sz="2500" dirty="0" smtClean="0"/>
              <a:t>cars were </a:t>
            </a:r>
            <a:r>
              <a:rPr lang="en-US" sz="2500" dirty="0"/>
              <a:t>around you might not feel you </a:t>
            </a:r>
            <a:r>
              <a:rPr lang="en-US" sz="2500" dirty="0" smtClean="0"/>
              <a:t>needed your </a:t>
            </a:r>
            <a:r>
              <a:rPr lang="en-US" sz="2500" dirty="0"/>
              <a:t>seat belt. </a:t>
            </a:r>
          </a:p>
          <a:p>
            <a:pPr>
              <a:lnSpc>
                <a:spcPct val="80000"/>
              </a:lnSpc>
            </a:pPr>
            <a:r>
              <a:rPr lang="en-US" sz="2500" dirty="0" smtClean="0"/>
              <a:t>You </a:t>
            </a:r>
            <a:r>
              <a:rPr lang="en-US" sz="2500" dirty="0"/>
              <a:t>wear it because someone else might crash into you. </a:t>
            </a:r>
          </a:p>
          <a:p>
            <a:pPr>
              <a:lnSpc>
                <a:spcPct val="80000"/>
              </a:lnSpc>
            </a:pPr>
            <a:r>
              <a:rPr lang="en-US" sz="2500" dirty="0"/>
              <a:t>So if you weren’t wearing your seatbelt (or be immunized) </a:t>
            </a:r>
            <a:r>
              <a:rPr lang="en-US" sz="2500" dirty="0" smtClean="0"/>
              <a:t>that </a:t>
            </a:r>
            <a:r>
              <a:rPr lang="en-US" sz="2500" dirty="0"/>
              <a:t>person with the disease could crash into you and your </a:t>
            </a:r>
            <a:r>
              <a:rPr lang="en-US" sz="2500" dirty="0" smtClean="0"/>
              <a:t>family </a:t>
            </a:r>
            <a:r>
              <a:rPr lang="en-US" sz="2500" dirty="0"/>
              <a:t>and you would be unprotected.</a:t>
            </a:r>
          </a:p>
        </p:txBody>
      </p:sp>
      <p:pic>
        <p:nvPicPr>
          <p:cNvPr id="8" name="Picture 7"/>
          <p:cNvPicPr/>
          <p:nvPr/>
        </p:nvPicPr>
        <p:blipFill rotWithShape="1">
          <a:blip r:embed="rId4"/>
          <a:srcRect l="12268" r="10880"/>
          <a:stretch/>
        </p:blipFill>
        <p:spPr bwMode="auto">
          <a:xfrm>
            <a:off x="6642101" y="4356100"/>
            <a:ext cx="1756398" cy="2374900"/>
          </a:xfrm>
          <a:prstGeom prst="rect">
            <a:avLst/>
          </a:prstGeom>
          <a:noFill/>
          <a:ln w="9525">
            <a:solidFill>
              <a:schemeClr val="accent2">
                <a:lumMod val="50000"/>
              </a:schemeClr>
            </a:solidFill>
            <a:miter lim="800000"/>
            <a:headEnd/>
            <a:tailEnd/>
          </a:ln>
          <a:effectLst>
            <a:outerShdw blurRad="50800" dist="38100" dir="2700000">
              <a:srgbClr val="000000">
                <a:alpha val="43000"/>
              </a:srgbClr>
            </a:outerShdw>
          </a:effectLst>
        </p:spPr>
      </p:pic>
      <p:pic>
        <p:nvPicPr>
          <p:cNvPr id="10" name="Picture 9"/>
          <p:cNvPicPr/>
          <p:nvPr/>
        </p:nvPicPr>
        <p:blipFill rotWithShape="1">
          <a:blip r:embed="rId5"/>
          <a:srcRect t="9935" r="12319" b="11463"/>
          <a:stretch/>
        </p:blipFill>
        <p:spPr bwMode="auto">
          <a:xfrm>
            <a:off x="749302" y="4762500"/>
            <a:ext cx="3073400" cy="1828800"/>
          </a:xfrm>
          <a:prstGeom prst="rect">
            <a:avLst/>
          </a:prstGeom>
          <a:noFill/>
          <a:ln w="9525">
            <a:solidFill>
              <a:srgbClr val="632523"/>
            </a:solidFill>
            <a:miter lim="800000"/>
            <a:headEnd/>
            <a:tailEnd/>
          </a:ln>
          <a:effectLst>
            <a:outerShdw blurRad="50800" dist="38100" dir="2700000">
              <a:srgbClr val="000000">
                <a:alpha val="43000"/>
              </a:srgbClr>
            </a:outerShdw>
          </a:effectLst>
        </p:spPr>
      </p:pic>
      <p:sp>
        <p:nvSpPr>
          <p:cNvPr id="9" name="Title 1"/>
          <p:cNvSpPr txBox="1">
            <a:spLocks/>
          </p:cNvSpPr>
          <p:nvPr/>
        </p:nvSpPr>
        <p:spPr>
          <a:xfrm>
            <a:off x="1" y="-123740"/>
            <a:ext cx="9208654"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accent1">
                    <a:lumMod val="50000"/>
                  </a:schemeClr>
                </a:solidFill>
                <a:latin typeface="Cambria"/>
                <a:ea typeface="+mj-ea"/>
                <a:cs typeface="Cambria"/>
              </a:defRPr>
            </a:lvl1pPr>
          </a:lstStyle>
          <a:p>
            <a:r>
              <a:rPr lang="en-US" sz="3800" dirty="0" smtClean="0"/>
              <a:t>Comparison Example</a:t>
            </a:r>
            <a:endParaRPr lang="en-US" sz="3800" dirty="0"/>
          </a:p>
        </p:txBody>
      </p:sp>
    </p:spTree>
    <p:extLst>
      <p:ext uri="{BB962C8B-B14F-4D97-AF65-F5344CB8AC3E}">
        <p14:creationId xmlns:p14="http://schemas.microsoft.com/office/powerpoint/2010/main" val="41438419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1128" y="350991"/>
            <a:ext cx="5033818" cy="707886"/>
          </a:xfrm>
          <a:prstGeom prst="rect">
            <a:avLst/>
          </a:prstGeom>
          <a:noFill/>
        </p:spPr>
        <p:txBody>
          <a:bodyPr wrap="square" rtlCol="0">
            <a:spAutoFit/>
          </a:bodyPr>
          <a:lstStyle/>
          <a:p>
            <a:r>
              <a:rPr lang="en-US" sz="4000" b="1" dirty="0" smtClean="0">
                <a:latin typeface="Cambria" pitchFamily="18" charset="0"/>
              </a:rPr>
              <a:t>Example 3</a:t>
            </a:r>
            <a:endParaRPr lang="en-US" sz="4000" b="1" dirty="0">
              <a:latin typeface="Cambria" pitchFamily="18" charset="0"/>
            </a:endParaRPr>
          </a:p>
        </p:txBody>
      </p:sp>
      <p:pic>
        <p:nvPicPr>
          <p:cNvPr id="6" name="Picture 2" descr="http://img2.timeinc.net/health/images/gallery/living/aging-mistakes-40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620" y="1225126"/>
            <a:ext cx="5409356" cy="5409356"/>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5846785" y="456171"/>
            <a:ext cx="2902099" cy="1750717"/>
          </a:xfrm>
          <a:prstGeom prst="wedgeEllipseCallout">
            <a:avLst>
              <a:gd name="adj1" fmla="val -45325"/>
              <a:gd name="adj2" fmla="val 57200"/>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300" dirty="0" smtClean="0">
                <a:latin typeface="Cambria" pitchFamily="18" charset="0"/>
              </a:rPr>
              <a:t>I always get the flu when I get the flu shot!</a:t>
            </a:r>
            <a:endParaRPr lang="en-US" sz="2300" dirty="0">
              <a:latin typeface="Cambria" pitchFamily="18" charset="0"/>
            </a:endParaRPr>
          </a:p>
        </p:txBody>
      </p:sp>
      <p:sp>
        <p:nvSpPr>
          <p:cNvPr id="7" name="TextBox 6"/>
          <p:cNvSpPr txBox="1"/>
          <p:nvPr/>
        </p:nvSpPr>
        <p:spPr>
          <a:xfrm>
            <a:off x="1859620" y="6348246"/>
            <a:ext cx="4396509" cy="276999"/>
          </a:xfrm>
          <a:prstGeom prst="rect">
            <a:avLst/>
          </a:prstGeom>
          <a:noFill/>
        </p:spPr>
        <p:txBody>
          <a:bodyPr wrap="square" rtlCol="0">
            <a:spAutoFit/>
          </a:bodyPr>
          <a:lstStyle/>
          <a:p>
            <a:r>
              <a:rPr lang="en-US" sz="1200" dirty="0" smtClean="0"/>
              <a:t>Health.com</a:t>
            </a:r>
            <a:endParaRPr lang="en-US" sz="1200" dirty="0"/>
          </a:p>
        </p:txBody>
      </p:sp>
    </p:spTree>
    <p:extLst>
      <p:ext uri="{BB962C8B-B14F-4D97-AF65-F5344CB8AC3E}">
        <p14:creationId xmlns:p14="http://schemas.microsoft.com/office/powerpoint/2010/main" val="25252837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655" y="608137"/>
            <a:ext cx="9079345" cy="1470025"/>
          </a:xfrm>
        </p:spPr>
        <p:txBody>
          <a:bodyPr>
            <a:normAutofit/>
          </a:bodyPr>
          <a:lstStyle/>
          <a:p>
            <a:r>
              <a:rPr lang="en-US" sz="4000" b="1" dirty="0" smtClean="0"/>
              <a:t>Example 3A: Less Effective Communication</a:t>
            </a:r>
            <a:endParaRPr lang="en-US" sz="4000" b="1"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614608" y="2541557"/>
            <a:ext cx="4351661" cy="3498735"/>
          </a:xfrm>
          <a:prstGeom prst="rect">
            <a:avLst/>
          </a:prstGeom>
        </p:spPr>
      </p:pic>
    </p:spTree>
    <p:extLst>
      <p:ext uri="{BB962C8B-B14F-4D97-AF65-F5344CB8AC3E}">
        <p14:creationId xmlns:p14="http://schemas.microsoft.com/office/powerpoint/2010/main" val="8983845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went wrong?</a:t>
            </a:r>
          </a:p>
        </p:txBody>
      </p:sp>
      <p:sp>
        <p:nvSpPr>
          <p:cNvPr id="3" name="Content Placeholder 2"/>
          <p:cNvSpPr>
            <a:spLocks noGrp="1"/>
          </p:cNvSpPr>
          <p:nvPr>
            <p:ph idx="1"/>
          </p:nvPr>
        </p:nvSpPr>
        <p:spPr/>
        <p:txBody>
          <a:bodyPr/>
          <a:lstStyle/>
          <a:p>
            <a:r>
              <a:rPr lang="en-US" dirty="0" smtClean="0"/>
              <a:t>Lack of empathy or support for patient’s concerns which led to low likelihood of “change talk”</a:t>
            </a:r>
          </a:p>
          <a:p>
            <a:r>
              <a:rPr lang="en-US" dirty="0" smtClean="0"/>
              <a:t>Used Authority as a means of “motivational interviewing” </a:t>
            </a:r>
          </a:p>
          <a:p>
            <a:pPr lvl="1"/>
            <a:r>
              <a:rPr lang="en-US" dirty="0" smtClean="0"/>
              <a:t>Actually this has the opposite effect as it assumes the patient lacks any decisional making skills (“You need to get the flu shot”)</a:t>
            </a:r>
            <a:endParaRPr lang="en-US" dirty="0"/>
          </a:p>
        </p:txBody>
      </p:sp>
    </p:spTree>
    <p:extLst>
      <p:ext uri="{BB962C8B-B14F-4D97-AF65-F5344CB8AC3E}">
        <p14:creationId xmlns:p14="http://schemas.microsoft.com/office/powerpoint/2010/main" val="17587615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1141" y="642332"/>
            <a:ext cx="7772400" cy="1470025"/>
          </a:xfrm>
        </p:spPr>
        <p:txBody>
          <a:bodyPr/>
          <a:lstStyle/>
          <a:p>
            <a:r>
              <a:rPr lang="en-US" b="1" dirty="0" smtClean="0"/>
              <a:t>Example 3B: Effective </a:t>
            </a:r>
            <a:r>
              <a:rPr lang="en-US" b="1" dirty="0"/>
              <a:t>Communication</a:t>
            </a:r>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106364" y="2277693"/>
            <a:ext cx="5032386" cy="3640855"/>
          </a:xfrm>
          <a:prstGeom prst="rect">
            <a:avLst/>
          </a:prstGeom>
        </p:spPr>
      </p:pic>
    </p:spTree>
    <p:extLst>
      <p:ext uri="{BB962C8B-B14F-4D97-AF65-F5344CB8AC3E}">
        <p14:creationId xmlns:p14="http://schemas.microsoft.com/office/powerpoint/2010/main" val="19259648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t>
            </a:r>
            <a:r>
              <a:rPr lang="en-US" dirty="0" smtClean="0"/>
              <a:t>worked?</a:t>
            </a:r>
            <a:endParaRPr lang="en-US" dirty="0"/>
          </a:p>
        </p:txBody>
      </p:sp>
      <p:sp>
        <p:nvSpPr>
          <p:cNvPr id="3" name="Content Placeholder 2"/>
          <p:cNvSpPr>
            <a:spLocks noGrp="1"/>
          </p:cNvSpPr>
          <p:nvPr>
            <p:ph idx="1"/>
          </p:nvPr>
        </p:nvSpPr>
        <p:spPr/>
        <p:txBody>
          <a:bodyPr/>
          <a:lstStyle/>
          <a:p>
            <a:r>
              <a:rPr lang="en-US" dirty="0" smtClean="0"/>
              <a:t>Use of open-ended questions </a:t>
            </a:r>
          </a:p>
          <a:p>
            <a:pPr lvl="1"/>
            <a:r>
              <a:rPr lang="en-US" dirty="0" smtClean="0"/>
              <a:t>Allows patient to express their own views while the physician follows the patient’s perspective</a:t>
            </a:r>
          </a:p>
          <a:p>
            <a:pPr marL="457200" lvl="1" indent="0">
              <a:buNone/>
            </a:pPr>
            <a:r>
              <a:rPr lang="en-US" dirty="0" smtClean="0"/>
              <a:t> </a:t>
            </a:r>
          </a:p>
          <a:p>
            <a:r>
              <a:rPr lang="en-US" dirty="0" smtClean="0"/>
              <a:t>Affirmed patient’s values and strength to increase likelihood they will follow through with the plan (decision to obtain the vaccine on Friday)</a:t>
            </a:r>
            <a:endParaRPr lang="en-US" dirty="0"/>
          </a:p>
        </p:txBody>
      </p:sp>
    </p:spTree>
    <p:extLst>
      <p:ext uri="{BB962C8B-B14F-4D97-AF65-F5344CB8AC3E}">
        <p14:creationId xmlns:p14="http://schemas.microsoft.com/office/powerpoint/2010/main" val="19847056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61755" y="171721"/>
            <a:ext cx="1828800" cy="1854200"/>
          </a:xfrm>
          <a:prstGeom prst="rect">
            <a:avLst/>
          </a:prstGeom>
        </p:spPr>
      </p:pic>
      <p:pic>
        <p:nvPicPr>
          <p:cNvPr id="5" name="Picture 4"/>
          <p:cNvPicPr>
            <a:picLocks noChangeAspect="1"/>
          </p:cNvPicPr>
          <p:nvPr/>
        </p:nvPicPr>
        <p:blipFill>
          <a:blip r:embed="rId4"/>
          <a:stretch>
            <a:fillRect/>
          </a:stretch>
        </p:blipFill>
        <p:spPr>
          <a:xfrm>
            <a:off x="228600" y="3752850"/>
            <a:ext cx="2857500" cy="2857500"/>
          </a:xfrm>
          <a:prstGeom prst="rect">
            <a:avLst/>
          </a:prstGeom>
        </p:spPr>
      </p:pic>
      <p:pic>
        <p:nvPicPr>
          <p:cNvPr id="6" name="Picture 5"/>
          <p:cNvPicPr>
            <a:picLocks noChangeAspect="1"/>
          </p:cNvPicPr>
          <p:nvPr/>
        </p:nvPicPr>
        <p:blipFill>
          <a:blip r:embed="rId5"/>
          <a:stretch>
            <a:fillRect/>
          </a:stretch>
        </p:blipFill>
        <p:spPr>
          <a:xfrm>
            <a:off x="3518641" y="2579256"/>
            <a:ext cx="2044700" cy="2146300"/>
          </a:xfrm>
          <a:prstGeom prst="rect">
            <a:avLst/>
          </a:prstGeom>
        </p:spPr>
      </p:pic>
      <p:pic>
        <p:nvPicPr>
          <p:cNvPr id="7" name="Picture 6"/>
          <p:cNvPicPr>
            <a:picLocks noChangeAspect="1"/>
          </p:cNvPicPr>
          <p:nvPr/>
        </p:nvPicPr>
        <p:blipFill>
          <a:blip r:embed="rId6"/>
          <a:stretch>
            <a:fillRect/>
          </a:stretch>
        </p:blipFill>
        <p:spPr>
          <a:xfrm>
            <a:off x="6471272" y="180974"/>
            <a:ext cx="2491753" cy="2958957"/>
          </a:xfrm>
          <a:prstGeom prst="rect">
            <a:avLst/>
          </a:prstGeom>
        </p:spPr>
      </p:pic>
      <p:pic>
        <p:nvPicPr>
          <p:cNvPr id="8" name="Picture 7"/>
          <p:cNvPicPr>
            <a:picLocks noChangeAspect="1"/>
          </p:cNvPicPr>
          <p:nvPr/>
        </p:nvPicPr>
        <p:blipFill rotWithShape="1">
          <a:blip r:embed="rId7"/>
          <a:srcRect b="12606"/>
          <a:stretch/>
        </p:blipFill>
        <p:spPr>
          <a:xfrm>
            <a:off x="5570030" y="4393515"/>
            <a:ext cx="3492500" cy="2042217"/>
          </a:xfrm>
          <a:prstGeom prst="rect">
            <a:avLst/>
          </a:prstGeom>
        </p:spPr>
      </p:pic>
      <p:pic>
        <p:nvPicPr>
          <p:cNvPr id="9" name="Picture 8"/>
          <p:cNvPicPr>
            <a:picLocks noChangeAspect="1"/>
          </p:cNvPicPr>
          <p:nvPr/>
        </p:nvPicPr>
        <p:blipFill>
          <a:blip r:embed="rId8"/>
          <a:stretch>
            <a:fillRect/>
          </a:stretch>
        </p:blipFill>
        <p:spPr>
          <a:xfrm>
            <a:off x="228600" y="257175"/>
            <a:ext cx="3505200" cy="2311400"/>
          </a:xfrm>
          <a:prstGeom prst="rect">
            <a:avLst/>
          </a:prstGeom>
        </p:spPr>
      </p:pic>
    </p:spTree>
    <p:extLst>
      <p:ext uri="{BB962C8B-B14F-4D97-AF65-F5344CB8AC3E}">
        <p14:creationId xmlns:p14="http://schemas.microsoft.com/office/powerpoint/2010/main" val="1644789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74452"/>
            <a:ext cx="8774112" cy="1350331"/>
          </a:xfrm>
        </p:spPr>
        <p:txBody>
          <a:bodyPr>
            <a:normAutofit/>
          </a:bodyPr>
          <a:lstStyle/>
          <a:p>
            <a:pPr algn="l"/>
            <a:r>
              <a:rPr lang="en-US" sz="3200" b="1" dirty="0" smtClean="0"/>
              <a:t>Impact of Vaccines During the Past 70 Years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50350760"/>
              </p:ext>
            </p:extLst>
          </p:nvPr>
        </p:nvGraphicFramePr>
        <p:xfrm>
          <a:off x="269543" y="1311276"/>
          <a:ext cx="8600140" cy="4604745"/>
        </p:xfrm>
        <a:graphic>
          <a:graphicData uri="http://schemas.openxmlformats.org/drawingml/2006/table">
            <a:tbl>
              <a:tblPr firstRow="1" bandRow="1">
                <a:effectLst>
                  <a:outerShdw blurRad="50800" dist="38100" dir="2700000">
                    <a:srgbClr val="000000">
                      <a:alpha val="43000"/>
                    </a:srgbClr>
                  </a:outerShdw>
                </a:effectLst>
                <a:tableStyleId>{5C22544A-7EE6-4342-B048-85BDC9FD1C3A}</a:tableStyleId>
              </a:tblPr>
              <a:tblGrid>
                <a:gridCol w="2150035">
                  <a:extLst>
                    <a:ext uri="{9D8B030D-6E8A-4147-A177-3AD203B41FA5}">
                      <a16:colId xmlns:a16="http://schemas.microsoft.com/office/drawing/2014/main" xmlns="" val="20000"/>
                    </a:ext>
                  </a:extLst>
                </a:gridCol>
                <a:gridCol w="2150035">
                  <a:extLst>
                    <a:ext uri="{9D8B030D-6E8A-4147-A177-3AD203B41FA5}">
                      <a16:colId xmlns:a16="http://schemas.microsoft.com/office/drawing/2014/main" xmlns="" val="20001"/>
                    </a:ext>
                  </a:extLst>
                </a:gridCol>
                <a:gridCol w="2150035">
                  <a:extLst>
                    <a:ext uri="{9D8B030D-6E8A-4147-A177-3AD203B41FA5}">
                      <a16:colId xmlns:a16="http://schemas.microsoft.com/office/drawing/2014/main" xmlns="" val="20002"/>
                    </a:ext>
                  </a:extLst>
                </a:gridCol>
                <a:gridCol w="2150035">
                  <a:extLst>
                    <a:ext uri="{9D8B030D-6E8A-4147-A177-3AD203B41FA5}">
                      <a16:colId xmlns:a16="http://schemas.microsoft.com/office/drawing/2014/main" xmlns="" val="20003"/>
                    </a:ext>
                  </a:extLst>
                </a:gridCol>
              </a:tblGrid>
              <a:tr h="602031">
                <a:tc>
                  <a:txBody>
                    <a:bodyPr/>
                    <a:lstStyle/>
                    <a:p>
                      <a:pPr>
                        <a:lnSpc>
                          <a:spcPct val="80000"/>
                        </a:lnSpc>
                      </a:pPr>
                      <a:r>
                        <a:rPr lang="en-US" sz="2200" b="1" dirty="0" smtClean="0">
                          <a:latin typeface="Arial Narrow" pitchFamily="34" charset="0"/>
                        </a:rPr>
                        <a:t>Disease</a:t>
                      </a:r>
                      <a:endParaRPr lang="en-US" sz="2200" b="1" dirty="0">
                        <a:latin typeface="Arial Narrow" pitchFamily="34" charset="0"/>
                      </a:endParaRPr>
                    </a:p>
                  </a:txBody>
                  <a:tcPr marL="97508" marR="97508" anchor="b">
                    <a:lnL w="28575" cap="flat" cmpd="sng" algn="ctr">
                      <a:solidFill>
                        <a:srgbClr val="C0504D"/>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C0504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80000"/>
                        </a:lnSpc>
                      </a:pPr>
                      <a:r>
                        <a:rPr lang="en-US" sz="2200" b="1" dirty="0" smtClean="0">
                          <a:latin typeface="Arial Narrow" pitchFamily="34" charset="0"/>
                        </a:rPr>
                        <a:t>Reported Cases (year)</a:t>
                      </a:r>
                      <a:endParaRPr lang="en-US" sz="2200" b="1" dirty="0">
                        <a:latin typeface="Arial Narrow" pitchFamily="34" charset="0"/>
                      </a:endParaRPr>
                    </a:p>
                  </a:txBody>
                  <a:tcPr marL="97508" marR="9750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C0504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80000"/>
                        </a:lnSpc>
                      </a:pPr>
                      <a:r>
                        <a:rPr lang="en-US" sz="2200" b="1" dirty="0" smtClean="0">
                          <a:latin typeface="Arial Narrow" pitchFamily="34" charset="0"/>
                        </a:rPr>
                        <a:t>Reported Cases </a:t>
                      </a:r>
                      <a:br>
                        <a:rPr lang="en-US" sz="2200" b="1" dirty="0" smtClean="0">
                          <a:latin typeface="Arial Narrow" pitchFamily="34" charset="0"/>
                        </a:rPr>
                      </a:br>
                      <a:r>
                        <a:rPr lang="en-US" sz="2200" b="1" dirty="0" smtClean="0">
                          <a:latin typeface="Arial Narrow" pitchFamily="34" charset="0"/>
                        </a:rPr>
                        <a:t>(2012)</a:t>
                      </a:r>
                      <a:endParaRPr lang="en-US" sz="2200" b="1" dirty="0">
                        <a:latin typeface="Arial Narrow" pitchFamily="34" charset="0"/>
                      </a:endParaRPr>
                    </a:p>
                  </a:txBody>
                  <a:tcPr marL="97508" marR="9750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C0504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80000"/>
                        </a:lnSpc>
                      </a:pPr>
                      <a:r>
                        <a:rPr lang="en-US" sz="2200" b="1" dirty="0" smtClean="0">
                          <a:latin typeface="Arial Narrow" pitchFamily="34" charset="0"/>
                        </a:rPr>
                        <a:t>% Decrease in </a:t>
                      </a:r>
                      <a:br>
                        <a:rPr lang="en-US" sz="2200" b="1" dirty="0" smtClean="0">
                          <a:latin typeface="Arial Narrow" pitchFamily="34" charset="0"/>
                        </a:rPr>
                      </a:br>
                      <a:r>
                        <a:rPr lang="en-US" sz="2200" b="1" dirty="0" smtClean="0">
                          <a:latin typeface="Arial Narrow" pitchFamily="34" charset="0"/>
                        </a:rPr>
                        <a:t>Reported Cases</a:t>
                      </a:r>
                      <a:endParaRPr lang="en-US" sz="2200" b="1" dirty="0">
                        <a:latin typeface="Arial Narrow" pitchFamily="34" charset="0"/>
                      </a:endParaRPr>
                    </a:p>
                  </a:txBody>
                  <a:tcPr marL="97508" marR="97508" anchor="b">
                    <a:lnL w="12700" cap="flat" cmpd="sng" algn="ctr">
                      <a:solidFill>
                        <a:schemeClr val="tx1"/>
                      </a:solidFill>
                      <a:prstDash val="solid"/>
                      <a:round/>
                      <a:headEnd type="none" w="med" len="med"/>
                      <a:tailEnd type="none" w="med" len="med"/>
                    </a:lnL>
                    <a:lnR w="28575" cap="flat" cmpd="sng" algn="ctr">
                      <a:solidFill>
                        <a:srgbClr val="C0504D"/>
                      </a:solidFill>
                      <a:prstDash val="solid"/>
                      <a:round/>
                      <a:headEnd type="none" w="med" len="med"/>
                      <a:tailEnd type="none" w="med" len="med"/>
                    </a:lnR>
                    <a:lnT w="28575" cap="flat" cmpd="sng" algn="ctr">
                      <a:solidFill>
                        <a:srgbClr val="C0504D"/>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xmlns="" val="10000"/>
                  </a:ext>
                </a:extLst>
              </a:tr>
              <a:tr h="441873">
                <a:tc>
                  <a:txBody>
                    <a:bodyPr/>
                    <a:lstStyle/>
                    <a:p>
                      <a:pPr>
                        <a:lnSpc>
                          <a:spcPct val="80000"/>
                        </a:lnSpc>
                      </a:pPr>
                      <a:r>
                        <a:rPr lang="en-US" sz="2200" b="1" dirty="0" smtClean="0">
                          <a:solidFill>
                            <a:schemeClr val="tx1"/>
                          </a:solidFill>
                          <a:latin typeface="Arial Narrow" pitchFamily="34" charset="0"/>
                        </a:rPr>
                        <a:t>Diphtheria</a:t>
                      </a:r>
                      <a:endParaRPr lang="en-US" sz="2200" b="1" dirty="0">
                        <a:solidFill>
                          <a:schemeClr val="tx1"/>
                        </a:solidFill>
                        <a:latin typeface="Arial Narrow" pitchFamily="34" charset="0"/>
                      </a:endParaRPr>
                    </a:p>
                  </a:txBody>
                  <a:tcPr marL="97508" marR="97508" anchor="ctr">
                    <a:lnL w="28575" cap="flat" cmpd="sng" algn="ctr">
                      <a:solidFill>
                        <a:srgbClr val="C0504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200" b="1" dirty="0" smtClean="0">
                          <a:solidFill>
                            <a:schemeClr val="tx1"/>
                          </a:solidFill>
                          <a:latin typeface="Arial Narrow" pitchFamily="34" charset="0"/>
                        </a:rPr>
                        <a:t>5796 (1950)</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200" b="1" dirty="0" smtClean="0">
                          <a:solidFill>
                            <a:schemeClr val="tx1"/>
                          </a:solidFill>
                          <a:latin typeface="Arial Narrow" pitchFamily="34" charset="0"/>
                        </a:rPr>
                        <a:t>0</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200" b="1" dirty="0" smtClean="0">
                          <a:solidFill>
                            <a:schemeClr val="tx1"/>
                          </a:solidFill>
                          <a:latin typeface="Arial Narrow" pitchFamily="34" charset="0"/>
                        </a:rPr>
                        <a:t>100%</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28575" cap="flat" cmpd="sng" algn="ctr">
                      <a:solidFill>
                        <a:srgbClr val="C0504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1"/>
                  </a:ext>
                </a:extLst>
              </a:tr>
              <a:tr h="441873">
                <a:tc>
                  <a:txBody>
                    <a:bodyPr/>
                    <a:lstStyle/>
                    <a:p>
                      <a:pPr>
                        <a:lnSpc>
                          <a:spcPct val="80000"/>
                        </a:lnSpc>
                      </a:pPr>
                      <a:r>
                        <a:rPr lang="en-US" sz="2200" b="1" dirty="0" smtClean="0">
                          <a:solidFill>
                            <a:schemeClr val="tx1"/>
                          </a:solidFill>
                          <a:latin typeface="Arial Narrow" pitchFamily="34" charset="0"/>
                        </a:rPr>
                        <a:t>Tetanus</a:t>
                      </a:r>
                      <a:endParaRPr lang="en-US" sz="2200" b="1" dirty="0">
                        <a:solidFill>
                          <a:schemeClr val="tx1"/>
                        </a:solidFill>
                        <a:latin typeface="Arial Narrow" pitchFamily="34" charset="0"/>
                      </a:endParaRPr>
                    </a:p>
                  </a:txBody>
                  <a:tcPr marL="97508" marR="97508" anchor="ctr">
                    <a:lnL w="28575" cap="flat" cmpd="sng" algn="ctr">
                      <a:solidFill>
                        <a:srgbClr val="C0504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486(1950) </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36</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93%</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28575" cap="flat" cmpd="sng" algn="ctr">
                      <a:solidFill>
                        <a:srgbClr val="C0504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441873">
                <a:tc>
                  <a:txBody>
                    <a:bodyPr/>
                    <a:lstStyle/>
                    <a:p>
                      <a:pPr>
                        <a:lnSpc>
                          <a:spcPct val="80000"/>
                        </a:lnSpc>
                      </a:pPr>
                      <a:r>
                        <a:rPr lang="en-US" sz="2200" b="1" dirty="0" smtClean="0">
                          <a:solidFill>
                            <a:schemeClr val="tx1"/>
                          </a:solidFill>
                          <a:latin typeface="Arial Narrow" pitchFamily="34" charset="0"/>
                        </a:rPr>
                        <a:t>Pertussis</a:t>
                      </a:r>
                      <a:r>
                        <a:rPr lang="en-US" sz="1800" b="1" baseline="30000" dirty="0" smtClean="0">
                          <a:solidFill>
                            <a:schemeClr val="tx1"/>
                          </a:solidFill>
                          <a:latin typeface="Arial Narrow" pitchFamily="34" charset="0"/>
                        </a:rPr>
                        <a:t>1</a:t>
                      </a:r>
                      <a:endParaRPr lang="en-US" sz="2200" b="1" baseline="30000" dirty="0">
                        <a:solidFill>
                          <a:schemeClr val="tx1"/>
                        </a:solidFill>
                        <a:latin typeface="Arial Narrow" pitchFamily="34" charset="0"/>
                      </a:endParaRPr>
                    </a:p>
                  </a:txBody>
                  <a:tcPr marL="97508" marR="97508" anchor="ctr">
                    <a:lnL w="28575" cap="flat" cmpd="sng" algn="ctr">
                      <a:solidFill>
                        <a:srgbClr val="C0504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200" b="1" dirty="0" smtClean="0">
                          <a:solidFill>
                            <a:schemeClr val="tx1"/>
                          </a:solidFill>
                          <a:latin typeface="Arial Narrow" pitchFamily="34" charset="0"/>
                        </a:rPr>
                        <a:t>120,718(1950) </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200" b="1" dirty="0" smtClean="0">
                          <a:solidFill>
                            <a:schemeClr val="tx1"/>
                          </a:solidFill>
                          <a:latin typeface="Arial Narrow" pitchFamily="34" charset="0"/>
                        </a:rPr>
                        <a:t>41880</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200" b="1" dirty="0" smtClean="0">
                          <a:solidFill>
                            <a:schemeClr val="tx1"/>
                          </a:solidFill>
                          <a:latin typeface="Arial Narrow" pitchFamily="34" charset="0"/>
                        </a:rPr>
                        <a:t>65%</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28575" cap="flat" cmpd="sng" algn="ctr">
                      <a:solidFill>
                        <a:srgbClr val="C0504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3"/>
                  </a:ext>
                </a:extLst>
              </a:tr>
              <a:tr h="441873">
                <a:tc>
                  <a:txBody>
                    <a:bodyPr/>
                    <a:lstStyle/>
                    <a:p>
                      <a:pPr>
                        <a:lnSpc>
                          <a:spcPct val="80000"/>
                        </a:lnSpc>
                      </a:pPr>
                      <a:r>
                        <a:rPr lang="en-US" sz="2200" b="1" dirty="0" smtClean="0">
                          <a:solidFill>
                            <a:schemeClr val="tx1"/>
                          </a:solidFill>
                          <a:latin typeface="Arial Narrow" pitchFamily="34" charset="0"/>
                        </a:rPr>
                        <a:t>Measles</a:t>
                      </a:r>
                      <a:endParaRPr lang="en-US" sz="2200" b="1" dirty="0">
                        <a:solidFill>
                          <a:schemeClr val="tx1"/>
                        </a:solidFill>
                        <a:latin typeface="Arial Narrow" pitchFamily="34" charset="0"/>
                      </a:endParaRPr>
                    </a:p>
                  </a:txBody>
                  <a:tcPr marL="97508" marR="97508" anchor="ctr">
                    <a:lnL w="28575" cap="flat" cmpd="sng" algn="ctr">
                      <a:solidFill>
                        <a:srgbClr val="C0504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319,124</a:t>
                      </a:r>
                      <a:r>
                        <a:rPr lang="en-US" sz="2200" b="1" baseline="0" dirty="0" smtClean="0">
                          <a:solidFill>
                            <a:schemeClr val="tx1"/>
                          </a:solidFill>
                          <a:latin typeface="Arial Narrow" pitchFamily="34" charset="0"/>
                        </a:rPr>
                        <a:t> </a:t>
                      </a:r>
                      <a:r>
                        <a:rPr lang="en-US" sz="2200" b="1" dirty="0" smtClean="0">
                          <a:solidFill>
                            <a:schemeClr val="tx1"/>
                          </a:solidFill>
                          <a:latin typeface="Arial Narrow" pitchFamily="34" charset="0"/>
                        </a:rPr>
                        <a:t>(1950)</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55</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&gt;99%</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28575" cap="flat" cmpd="sng" algn="ctr">
                      <a:solidFill>
                        <a:srgbClr val="C0504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441873">
                <a:tc>
                  <a:txBody>
                    <a:bodyPr/>
                    <a:lstStyle/>
                    <a:p>
                      <a:pPr>
                        <a:lnSpc>
                          <a:spcPct val="80000"/>
                        </a:lnSpc>
                      </a:pPr>
                      <a:r>
                        <a:rPr lang="en-US" sz="2200" b="1" dirty="0" smtClean="0">
                          <a:solidFill>
                            <a:schemeClr val="tx1"/>
                          </a:solidFill>
                          <a:latin typeface="Arial Narrow" pitchFamily="34" charset="0"/>
                        </a:rPr>
                        <a:t>Mumps</a:t>
                      </a:r>
                      <a:endParaRPr lang="en-US" sz="2200" b="1" dirty="0">
                        <a:solidFill>
                          <a:schemeClr val="tx1"/>
                        </a:solidFill>
                        <a:latin typeface="Arial Narrow" pitchFamily="34" charset="0"/>
                      </a:endParaRPr>
                    </a:p>
                  </a:txBody>
                  <a:tcPr marL="97508" marR="97508" anchor="ctr">
                    <a:lnL w="28575" cap="flat" cmpd="sng" algn="ctr">
                      <a:solidFill>
                        <a:srgbClr val="C0504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200" b="1" dirty="0" smtClean="0">
                          <a:solidFill>
                            <a:schemeClr val="tx1"/>
                          </a:solidFill>
                          <a:latin typeface="Arial Narrow" pitchFamily="34" charset="0"/>
                        </a:rPr>
                        <a:t>152,209 (1968)</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200" b="1" dirty="0" smtClean="0">
                          <a:solidFill>
                            <a:schemeClr val="tx1"/>
                          </a:solidFill>
                          <a:latin typeface="Arial Narrow" pitchFamily="34" charset="0"/>
                        </a:rPr>
                        <a:t>199</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200" b="1" dirty="0" smtClean="0">
                          <a:solidFill>
                            <a:schemeClr val="tx1"/>
                          </a:solidFill>
                          <a:latin typeface="Arial Narrow" pitchFamily="34" charset="0"/>
                        </a:rPr>
                        <a:t>&gt;99%</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28575" cap="flat" cmpd="sng" algn="ctr">
                      <a:solidFill>
                        <a:srgbClr val="C0504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5"/>
                  </a:ext>
                </a:extLst>
              </a:tr>
              <a:tr h="441873">
                <a:tc>
                  <a:txBody>
                    <a:bodyPr/>
                    <a:lstStyle/>
                    <a:p>
                      <a:pPr>
                        <a:lnSpc>
                          <a:spcPct val="80000"/>
                        </a:lnSpc>
                      </a:pPr>
                      <a:r>
                        <a:rPr lang="en-US" sz="2200" b="1" dirty="0" smtClean="0">
                          <a:solidFill>
                            <a:schemeClr val="tx1"/>
                          </a:solidFill>
                          <a:latin typeface="Arial Narrow" pitchFamily="34" charset="0"/>
                        </a:rPr>
                        <a:t>Rubella</a:t>
                      </a:r>
                      <a:endParaRPr lang="en-US" sz="2200" b="1" dirty="0">
                        <a:solidFill>
                          <a:schemeClr val="tx1"/>
                        </a:solidFill>
                        <a:latin typeface="Arial Narrow" pitchFamily="34" charset="0"/>
                      </a:endParaRPr>
                    </a:p>
                  </a:txBody>
                  <a:tcPr marL="97508" marR="97508" anchor="ctr">
                    <a:lnL w="28575" cap="flat" cmpd="sng" algn="ctr">
                      <a:solidFill>
                        <a:srgbClr val="C0504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46,975</a:t>
                      </a:r>
                      <a:r>
                        <a:rPr lang="en-US" sz="2200" b="1" baseline="0" dirty="0" smtClean="0">
                          <a:solidFill>
                            <a:schemeClr val="tx1"/>
                          </a:solidFill>
                          <a:latin typeface="Arial Narrow" pitchFamily="34" charset="0"/>
                        </a:rPr>
                        <a:t> (1966)</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8</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&gt;99%</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28575" cap="flat" cmpd="sng" algn="ctr">
                      <a:solidFill>
                        <a:srgbClr val="C0504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441873">
                <a:tc>
                  <a:txBody>
                    <a:bodyPr/>
                    <a:lstStyle/>
                    <a:p>
                      <a:pPr>
                        <a:lnSpc>
                          <a:spcPct val="80000"/>
                        </a:lnSpc>
                      </a:pPr>
                      <a:r>
                        <a:rPr lang="en-US" sz="2200" b="1" dirty="0" smtClean="0">
                          <a:solidFill>
                            <a:schemeClr val="tx1"/>
                          </a:solidFill>
                          <a:latin typeface="Arial Narrow" pitchFamily="34" charset="0"/>
                        </a:rPr>
                        <a:t>Hepatitis A*</a:t>
                      </a:r>
                      <a:endParaRPr lang="en-US" sz="2200" b="1" dirty="0">
                        <a:solidFill>
                          <a:schemeClr val="tx1"/>
                        </a:solidFill>
                        <a:latin typeface="Arial Narrow" pitchFamily="34" charset="0"/>
                      </a:endParaRPr>
                    </a:p>
                  </a:txBody>
                  <a:tcPr marL="97508" marR="97508" anchor="ctr">
                    <a:lnL w="28575" cap="flat" cmpd="sng" algn="ctr">
                      <a:solidFill>
                        <a:srgbClr val="C0504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200" b="1" dirty="0" smtClean="0">
                          <a:solidFill>
                            <a:schemeClr val="tx1"/>
                          </a:solidFill>
                          <a:latin typeface="Arial Narrow" pitchFamily="34" charset="0"/>
                        </a:rPr>
                        <a:t>32,859 (1966)</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200" b="1" dirty="0" smtClean="0">
                          <a:solidFill>
                            <a:schemeClr val="tx1"/>
                          </a:solidFill>
                          <a:latin typeface="Arial Narrow" pitchFamily="34" charset="0"/>
                        </a:rPr>
                        <a:t>1402</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lnSpc>
                          <a:spcPct val="80000"/>
                        </a:lnSpc>
                      </a:pPr>
                      <a:r>
                        <a:rPr lang="en-US" sz="2200" b="1" dirty="0" smtClean="0">
                          <a:solidFill>
                            <a:schemeClr val="tx1"/>
                          </a:solidFill>
                          <a:latin typeface="Arial Narrow" pitchFamily="34" charset="0"/>
                        </a:rPr>
                        <a:t>96%</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28575" cap="flat" cmpd="sng" algn="ctr">
                      <a:solidFill>
                        <a:srgbClr val="C0504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7"/>
                  </a:ext>
                </a:extLst>
              </a:tr>
              <a:tr h="441873">
                <a:tc>
                  <a:txBody>
                    <a:bodyPr/>
                    <a:lstStyle/>
                    <a:p>
                      <a:pPr>
                        <a:lnSpc>
                          <a:spcPct val="80000"/>
                        </a:lnSpc>
                      </a:pPr>
                      <a:r>
                        <a:rPr lang="en-US" sz="2200" b="1" dirty="0" smtClean="0">
                          <a:solidFill>
                            <a:schemeClr val="tx1"/>
                          </a:solidFill>
                          <a:latin typeface="Arial Narrow" pitchFamily="34" charset="0"/>
                        </a:rPr>
                        <a:t>Hepatitis B*</a:t>
                      </a:r>
                      <a:endParaRPr lang="en-US" sz="2200" b="1" dirty="0">
                        <a:solidFill>
                          <a:schemeClr val="tx1"/>
                        </a:solidFill>
                        <a:latin typeface="Arial Narrow" pitchFamily="34" charset="0"/>
                      </a:endParaRPr>
                    </a:p>
                  </a:txBody>
                  <a:tcPr marL="97508" marR="97508" anchor="ctr">
                    <a:lnL w="28575" cap="flat" cmpd="sng" algn="ctr">
                      <a:solidFill>
                        <a:srgbClr val="C0504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26,611 (1985)</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2950</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89%</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28575" cap="flat" cmpd="sng" algn="ctr">
                      <a:solidFill>
                        <a:srgbClr val="C0504D"/>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8"/>
                  </a:ext>
                </a:extLst>
              </a:tr>
              <a:tr h="441873">
                <a:tc>
                  <a:txBody>
                    <a:bodyPr/>
                    <a:lstStyle/>
                    <a:p>
                      <a:pPr>
                        <a:lnSpc>
                          <a:spcPct val="80000"/>
                        </a:lnSpc>
                      </a:pPr>
                      <a:r>
                        <a:rPr lang="en-US" sz="2200" b="1" dirty="0" smtClean="0">
                          <a:solidFill>
                            <a:schemeClr val="tx1"/>
                          </a:solidFill>
                          <a:latin typeface="Arial Narrow" pitchFamily="34" charset="0"/>
                        </a:rPr>
                        <a:t>Polio</a:t>
                      </a:r>
                      <a:r>
                        <a:rPr lang="en-US" sz="2200" b="1" baseline="0" dirty="0" smtClean="0">
                          <a:solidFill>
                            <a:schemeClr val="tx1"/>
                          </a:solidFill>
                          <a:latin typeface="Arial Narrow" pitchFamily="34" charset="0"/>
                        </a:rPr>
                        <a:t> </a:t>
                      </a:r>
                      <a:endParaRPr lang="en-US" sz="2200" b="1" dirty="0">
                        <a:solidFill>
                          <a:schemeClr val="tx1"/>
                        </a:solidFill>
                        <a:latin typeface="Arial Narrow" pitchFamily="34" charset="0"/>
                      </a:endParaRPr>
                    </a:p>
                  </a:txBody>
                  <a:tcPr marL="97508" marR="97508" anchor="ctr">
                    <a:lnL w="28575" cap="flat" cmpd="sng" algn="ctr">
                      <a:solidFill>
                        <a:srgbClr val="C0504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504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33,300(1950)</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504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0</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504D"/>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80000"/>
                        </a:lnSpc>
                      </a:pPr>
                      <a:r>
                        <a:rPr lang="en-US" sz="2200" b="1" dirty="0" smtClean="0">
                          <a:solidFill>
                            <a:schemeClr val="tx1"/>
                          </a:solidFill>
                          <a:latin typeface="Arial Narrow" pitchFamily="34" charset="0"/>
                        </a:rPr>
                        <a:t>100%</a:t>
                      </a:r>
                      <a:endParaRPr lang="en-US" sz="2200" b="1" dirty="0">
                        <a:solidFill>
                          <a:schemeClr val="tx1"/>
                        </a:solidFill>
                        <a:latin typeface="Arial Narrow" pitchFamily="34" charset="0"/>
                      </a:endParaRPr>
                    </a:p>
                  </a:txBody>
                  <a:tcPr marL="97508" marR="97508" anchor="ctr">
                    <a:lnL w="12700" cap="flat" cmpd="sng" algn="ctr">
                      <a:solidFill>
                        <a:schemeClr val="tx1"/>
                      </a:solidFill>
                      <a:prstDash val="solid"/>
                      <a:round/>
                      <a:headEnd type="none" w="med" len="med"/>
                      <a:tailEnd type="none" w="med" len="med"/>
                    </a:lnL>
                    <a:lnR w="28575" cap="flat" cmpd="sng" algn="ctr">
                      <a:solidFill>
                        <a:srgbClr val="C0504D"/>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0504D"/>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9"/>
                  </a:ext>
                </a:extLst>
              </a:tr>
            </a:tbl>
          </a:graphicData>
        </a:graphic>
      </p:graphicFrame>
      <p:sp>
        <p:nvSpPr>
          <p:cNvPr id="12343" name="TextBox 5"/>
          <p:cNvSpPr txBox="1">
            <a:spLocks noChangeArrowheads="1"/>
          </p:cNvSpPr>
          <p:nvPr/>
        </p:nvSpPr>
        <p:spPr bwMode="auto">
          <a:xfrm>
            <a:off x="66675" y="5963657"/>
            <a:ext cx="9144000"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defTabSz="457200" eaLnBrk="1" fontAlgn="auto" hangingPunct="1">
              <a:lnSpc>
                <a:spcPct val="80000"/>
              </a:lnSpc>
              <a:spcBef>
                <a:spcPts val="0"/>
              </a:spcBef>
              <a:spcAft>
                <a:spcPts val="0"/>
              </a:spcAft>
            </a:pPr>
            <a:r>
              <a:rPr lang="en-US" sz="1400" dirty="0">
                <a:solidFill>
                  <a:srgbClr val="000000"/>
                </a:solidFill>
                <a:latin typeface="Arial Narrow" pitchFamily="34" charset="0"/>
              </a:rPr>
              <a:t>*</a:t>
            </a:r>
            <a:r>
              <a:rPr lang="en-US" sz="1400" dirty="0" smtClean="0">
                <a:solidFill>
                  <a:srgbClr val="000000"/>
                </a:solidFill>
                <a:latin typeface="Arial Narrow" pitchFamily="34" charset="0"/>
              </a:rPr>
              <a:t>Underreporting </a:t>
            </a:r>
            <a:r>
              <a:rPr lang="en-US" sz="1400" dirty="0">
                <a:solidFill>
                  <a:srgbClr val="000000"/>
                </a:solidFill>
                <a:latin typeface="Arial Narrow" pitchFamily="34" charset="0"/>
              </a:rPr>
              <a:t>estimated at a factor of 4.3 for hepatitis A and 2.8 for hepatitis B thus actual number of cases likely substantially higher </a:t>
            </a:r>
            <a:r>
              <a:rPr lang="en-US" sz="1400" dirty="0" smtClean="0">
                <a:solidFill>
                  <a:srgbClr val="000000"/>
                </a:solidFill>
                <a:latin typeface="Arial Narrow" pitchFamily="34" charset="0"/>
              </a:rPr>
              <a:t>than </a:t>
            </a:r>
            <a:r>
              <a:rPr lang="en-US" sz="1400" dirty="0">
                <a:solidFill>
                  <a:srgbClr val="000000"/>
                </a:solidFill>
                <a:latin typeface="Arial Narrow" pitchFamily="34" charset="0"/>
              </a:rPr>
              <a:t>reported numbers of </a:t>
            </a:r>
            <a:r>
              <a:rPr lang="en-US" sz="1400" dirty="0" smtClean="0">
                <a:solidFill>
                  <a:srgbClr val="000000"/>
                </a:solidFill>
                <a:latin typeface="Arial Narrow" pitchFamily="34" charset="0"/>
              </a:rPr>
              <a:t>cases.</a:t>
            </a:r>
            <a:r>
              <a:rPr lang="en-US" sz="1400" dirty="0">
                <a:solidFill>
                  <a:srgbClr val="000000"/>
                </a:solidFill>
                <a:latin typeface="Arial Narrow" pitchFamily="34" charset="0"/>
              </a:rPr>
              <a:t> </a:t>
            </a:r>
            <a:r>
              <a:rPr lang="en-US" sz="1400" dirty="0" smtClean="0">
                <a:solidFill>
                  <a:srgbClr val="000000"/>
                </a:solidFill>
                <a:latin typeface="Arial Narrow" pitchFamily="34" charset="0"/>
              </a:rPr>
              <a:t>CDC</a:t>
            </a:r>
            <a:r>
              <a:rPr lang="en-US" sz="1400" dirty="0">
                <a:solidFill>
                  <a:srgbClr val="000000"/>
                </a:solidFill>
                <a:latin typeface="Arial Narrow" pitchFamily="34" charset="0"/>
              </a:rPr>
              <a:t>. </a:t>
            </a:r>
            <a:r>
              <a:rPr lang="en-US" sz="1400" i="1" dirty="0">
                <a:solidFill>
                  <a:srgbClr val="000000"/>
                </a:solidFill>
                <a:latin typeface="Arial Narrow" pitchFamily="34" charset="0"/>
              </a:rPr>
              <a:t>Epidemiology and Prevention of Vaccine-Preventable Diseases: The Pink Book</a:t>
            </a:r>
            <a:r>
              <a:rPr lang="en-US" sz="1400" dirty="0">
                <a:solidFill>
                  <a:srgbClr val="000000"/>
                </a:solidFill>
                <a:latin typeface="Arial Narrow" pitchFamily="34" charset="0"/>
              </a:rPr>
              <a:t>; 2011. </a:t>
            </a:r>
            <a:r>
              <a:rPr lang="en-US" sz="1400" dirty="0" smtClean="0">
                <a:solidFill>
                  <a:srgbClr val="000000"/>
                </a:solidFill>
                <a:latin typeface="Arial Narrow" pitchFamily="34" charset="0"/>
              </a:rPr>
              <a:t>MMWR  December 29, 2012 Table 1 Provisional Cases Infrequently Reported Notifiable Diseases http://wonder.cdc.gov/mmwr/mmwr_reps.asp?mmwr_year=2012&amp;mmwr_week=52&amp;mmwr_table=1&amp;request=Submit</a:t>
            </a:r>
          </a:p>
          <a:p>
            <a:pPr defTabSz="457200" eaLnBrk="1" fontAlgn="auto" hangingPunct="1">
              <a:lnSpc>
                <a:spcPct val="80000"/>
              </a:lnSpc>
              <a:spcBef>
                <a:spcPts val="0"/>
              </a:spcBef>
              <a:spcAft>
                <a:spcPts val="0"/>
              </a:spcAft>
            </a:pPr>
            <a:r>
              <a:rPr lang="en-US" sz="1400" baseline="30000" dirty="0" smtClean="0">
                <a:solidFill>
                  <a:srgbClr val="000000"/>
                </a:solidFill>
                <a:latin typeface="Arial Narrow" pitchFamily="34" charset="0"/>
              </a:rPr>
              <a:t>1</a:t>
            </a:r>
            <a:r>
              <a:rPr lang="en-US" sz="1400" dirty="0" smtClean="0">
                <a:solidFill>
                  <a:srgbClr val="000000"/>
                </a:solidFill>
                <a:latin typeface="Arial Narrow" pitchFamily="34" charset="0"/>
              </a:rPr>
              <a:t>2009, 16858  reported cases</a:t>
            </a:r>
          </a:p>
        </p:txBody>
      </p:sp>
    </p:spTree>
    <p:extLst>
      <p:ext uri="{BB962C8B-B14F-4D97-AF65-F5344CB8AC3E}">
        <p14:creationId xmlns:p14="http://schemas.microsoft.com/office/powerpoint/2010/main" val="26216780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1-10 at 7.37.01 PM.png"/>
          <p:cNvPicPr>
            <a:picLocks noChangeAspect="1"/>
          </p:cNvPicPr>
          <p:nvPr/>
        </p:nvPicPr>
        <p:blipFill rotWithShape="1">
          <a:blip r:embed="rId3">
            <a:extLst>
              <a:ext uri="{28A0092B-C50C-407E-A947-70E740481C1C}">
                <a14:useLocalDpi xmlns:a14="http://schemas.microsoft.com/office/drawing/2010/main" val="0"/>
              </a:ext>
            </a:extLst>
          </a:blip>
          <a:srcRect t="3704" b="8680"/>
          <a:stretch/>
        </p:blipFill>
        <p:spPr>
          <a:xfrm>
            <a:off x="361950" y="1190625"/>
            <a:ext cx="8515350" cy="4867275"/>
          </a:xfrm>
          <a:prstGeom prst="rect">
            <a:avLst/>
          </a:prstGeom>
        </p:spPr>
      </p:pic>
      <p:sp>
        <p:nvSpPr>
          <p:cNvPr id="3" name="TextBox 2"/>
          <p:cNvSpPr txBox="1"/>
          <p:nvPr/>
        </p:nvSpPr>
        <p:spPr>
          <a:xfrm>
            <a:off x="748635" y="6312237"/>
            <a:ext cx="7421071" cy="369332"/>
          </a:xfrm>
          <a:prstGeom prst="rect">
            <a:avLst/>
          </a:prstGeom>
          <a:noFill/>
        </p:spPr>
        <p:txBody>
          <a:bodyPr wrap="none" rtlCol="0">
            <a:spAutoFit/>
          </a:bodyPr>
          <a:lstStyle/>
          <a:p>
            <a:r>
              <a:rPr lang="en-US" dirty="0" smtClean="0">
                <a:latin typeface="Cambria" pitchFamily="18" charset="0"/>
              </a:rPr>
              <a:t>Sandra suggested the intervention that increased our immunization rates </a:t>
            </a:r>
            <a:endParaRPr lang="en-US" dirty="0">
              <a:latin typeface="Cambria" pitchFamily="18" charset="0"/>
            </a:endParaRPr>
          </a:p>
        </p:txBody>
      </p:sp>
      <p:sp>
        <p:nvSpPr>
          <p:cNvPr id="4" name="TextBox 3"/>
          <p:cNvSpPr txBox="1"/>
          <p:nvPr/>
        </p:nvSpPr>
        <p:spPr>
          <a:xfrm>
            <a:off x="3038434" y="242879"/>
            <a:ext cx="2614114" cy="769441"/>
          </a:xfrm>
          <a:prstGeom prst="rect">
            <a:avLst/>
          </a:prstGeom>
          <a:noFill/>
        </p:spPr>
        <p:txBody>
          <a:bodyPr wrap="none" rtlCol="0">
            <a:spAutoFit/>
          </a:bodyPr>
          <a:lstStyle/>
          <a:p>
            <a:r>
              <a:rPr lang="en-US" sz="4400" b="1" dirty="0" smtClean="0">
                <a:latin typeface="Cambria" pitchFamily="18" charset="0"/>
              </a:rPr>
              <a:t>Solutions</a:t>
            </a:r>
            <a:endParaRPr lang="en-US" sz="4400" b="1" dirty="0">
              <a:latin typeface="Cambria" pitchFamily="18" charset="0"/>
            </a:endParaRPr>
          </a:p>
        </p:txBody>
      </p:sp>
    </p:spTree>
    <p:extLst>
      <p:ext uri="{BB962C8B-B14F-4D97-AF65-F5344CB8AC3E}">
        <p14:creationId xmlns:p14="http://schemas.microsoft.com/office/powerpoint/2010/main" val="6357266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Resources</a:t>
            </a:r>
            <a:endParaRPr lang="en-US" dirty="0"/>
          </a:p>
        </p:txBody>
      </p:sp>
      <p:sp>
        <p:nvSpPr>
          <p:cNvPr id="3" name="Content Placeholder 2"/>
          <p:cNvSpPr>
            <a:spLocks noGrp="1"/>
          </p:cNvSpPr>
          <p:nvPr>
            <p:ph idx="1"/>
          </p:nvPr>
        </p:nvSpPr>
        <p:spPr/>
        <p:txBody>
          <a:bodyPr>
            <a:normAutofit lnSpcReduction="10000"/>
          </a:bodyPr>
          <a:lstStyle/>
          <a:p>
            <a:r>
              <a:rPr lang="en-US" dirty="0">
                <a:solidFill>
                  <a:srgbClr val="06437F"/>
                </a:solidFill>
              </a:rPr>
              <a:t>CDC’</a:t>
            </a:r>
            <a:r>
              <a:rPr lang="en-US" altLang="ja-JP" dirty="0">
                <a:solidFill>
                  <a:srgbClr val="06437F"/>
                </a:solidFill>
              </a:rPr>
              <a:t>s National Immunization Program</a:t>
            </a:r>
          </a:p>
          <a:p>
            <a:pPr lvl="1">
              <a:spcBef>
                <a:spcPts val="300"/>
              </a:spcBef>
            </a:pPr>
            <a:r>
              <a:rPr lang="en-US" dirty="0" smtClean="0">
                <a:solidFill>
                  <a:srgbClr val="06437F"/>
                </a:solidFill>
                <a:hlinkClick r:id="rId3"/>
              </a:rPr>
              <a:t>www.cdc.gov/vaccines</a:t>
            </a:r>
            <a:r>
              <a:rPr lang="en-US" dirty="0" smtClean="0">
                <a:solidFill>
                  <a:srgbClr val="06437F"/>
                </a:solidFill>
              </a:rPr>
              <a:t> </a:t>
            </a:r>
            <a:endParaRPr lang="en-US" dirty="0">
              <a:solidFill>
                <a:srgbClr val="06437F"/>
              </a:solidFill>
            </a:endParaRPr>
          </a:p>
          <a:p>
            <a:r>
              <a:rPr lang="en-US" dirty="0">
                <a:solidFill>
                  <a:srgbClr val="06437F"/>
                </a:solidFill>
              </a:rPr>
              <a:t>Immunization Action Coalition</a:t>
            </a:r>
          </a:p>
          <a:p>
            <a:pPr lvl="1">
              <a:spcBef>
                <a:spcPts val="300"/>
              </a:spcBef>
            </a:pPr>
            <a:r>
              <a:rPr lang="en-US" dirty="0" smtClean="0">
                <a:solidFill>
                  <a:srgbClr val="06437F"/>
                </a:solidFill>
                <a:hlinkClick r:id="rId4"/>
              </a:rPr>
              <a:t>www.immunize.org</a:t>
            </a:r>
            <a:r>
              <a:rPr lang="en-US" dirty="0" smtClean="0">
                <a:solidFill>
                  <a:srgbClr val="06437F"/>
                </a:solidFill>
              </a:rPr>
              <a:t> </a:t>
            </a:r>
            <a:endParaRPr lang="en-US" dirty="0">
              <a:solidFill>
                <a:srgbClr val="06437F"/>
              </a:solidFill>
            </a:endParaRPr>
          </a:p>
          <a:p>
            <a:r>
              <a:rPr lang="en-US" dirty="0">
                <a:solidFill>
                  <a:srgbClr val="06437F"/>
                </a:solidFill>
              </a:rPr>
              <a:t>National Foundation for Infectious Diseases</a:t>
            </a:r>
          </a:p>
          <a:p>
            <a:pPr lvl="1">
              <a:spcBef>
                <a:spcPts val="300"/>
              </a:spcBef>
            </a:pPr>
            <a:r>
              <a:rPr lang="en-US" dirty="0" smtClean="0">
                <a:solidFill>
                  <a:srgbClr val="06437F"/>
                </a:solidFill>
                <a:hlinkClick r:id="rId5"/>
              </a:rPr>
              <a:t>www.nfid.org</a:t>
            </a:r>
            <a:r>
              <a:rPr lang="en-US" dirty="0" smtClean="0">
                <a:solidFill>
                  <a:srgbClr val="06437F"/>
                </a:solidFill>
              </a:rPr>
              <a:t> </a:t>
            </a:r>
            <a:endParaRPr lang="en-US" dirty="0">
              <a:solidFill>
                <a:srgbClr val="06437F"/>
              </a:solidFill>
            </a:endParaRPr>
          </a:p>
          <a:p>
            <a:r>
              <a:rPr lang="en-US" dirty="0">
                <a:solidFill>
                  <a:srgbClr val="06437F"/>
                </a:solidFill>
              </a:rPr>
              <a:t>CMS</a:t>
            </a:r>
          </a:p>
          <a:p>
            <a:pPr lvl="1">
              <a:spcBef>
                <a:spcPts val="300"/>
              </a:spcBef>
            </a:pPr>
            <a:r>
              <a:rPr lang="en-US" dirty="0" smtClean="0">
                <a:solidFill>
                  <a:srgbClr val="06437F"/>
                </a:solidFill>
                <a:hlinkClick r:id="rId6"/>
              </a:rPr>
              <a:t>www.cms.gov/AdultImmunizations/</a:t>
            </a:r>
            <a:r>
              <a:rPr lang="en-US" dirty="0" smtClean="0">
                <a:solidFill>
                  <a:srgbClr val="06437F"/>
                </a:solidFill>
              </a:rPr>
              <a:t> </a:t>
            </a:r>
            <a:endParaRPr lang="en-US" dirty="0">
              <a:solidFill>
                <a:srgbClr val="06437F"/>
              </a:solidFill>
            </a:endParaRPr>
          </a:p>
          <a:p>
            <a:r>
              <a:rPr lang="en-US" dirty="0"/>
              <a:t>State health departments</a:t>
            </a:r>
          </a:p>
          <a:p>
            <a:endParaRPr lang="en-US" dirty="0"/>
          </a:p>
        </p:txBody>
      </p:sp>
    </p:spTree>
    <p:extLst>
      <p:ext uri="{BB962C8B-B14F-4D97-AF65-F5344CB8AC3E}">
        <p14:creationId xmlns:p14="http://schemas.microsoft.com/office/powerpoint/2010/main" val="40020593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7"/>
            <a:ext cx="8229600" cy="1143000"/>
          </a:xfrm>
        </p:spPr>
        <p:txBody>
          <a:bodyPr>
            <a:normAutofit/>
          </a:bodyPr>
          <a:lstStyle/>
          <a:p>
            <a:r>
              <a:rPr lang="en-US" sz="3800" dirty="0" smtClean="0"/>
              <a:t>Immunization Action Coalition (IAC)</a:t>
            </a:r>
            <a:endParaRPr lang="en-US" sz="3800" dirty="0"/>
          </a:p>
        </p:txBody>
      </p:sp>
      <p:pic>
        <p:nvPicPr>
          <p:cNvPr id="4" name="Content Placeholder 3"/>
          <p:cNvPicPr>
            <a:picLocks noGrp="1" noChangeAspect="1"/>
          </p:cNvPicPr>
          <p:nvPr>
            <p:ph idx="1"/>
          </p:nvPr>
        </p:nvPicPr>
        <p:blipFill rotWithShape="1">
          <a:blip r:embed="rId3"/>
          <a:srcRect l="13849" t="17855" r="12544" b="6003"/>
          <a:stretch/>
        </p:blipFill>
        <p:spPr>
          <a:xfrm>
            <a:off x="1285875" y="761999"/>
            <a:ext cx="6715125" cy="5654189"/>
          </a:xfrm>
        </p:spPr>
      </p:pic>
      <p:sp>
        <p:nvSpPr>
          <p:cNvPr id="3" name="TextBox 2"/>
          <p:cNvSpPr txBox="1"/>
          <p:nvPr/>
        </p:nvSpPr>
        <p:spPr>
          <a:xfrm>
            <a:off x="3095625" y="6457950"/>
            <a:ext cx="3276600" cy="323165"/>
          </a:xfrm>
          <a:prstGeom prst="rect">
            <a:avLst/>
          </a:prstGeom>
          <a:noFill/>
        </p:spPr>
        <p:txBody>
          <a:bodyPr wrap="square" rtlCol="0">
            <a:spAutoFit/>
          </a:bodyPr>
          <a:lstStyle/>
          <a:p>
            <a:r>
              <a:rPr lang="en-US" sz="1500" dirty="0">
                <a:latin typeface="Cambria" pitchFamily="18" charset="0"/>
              </a:rPr>
              <a:t>http://www.immunize.org/</a:t>
            </a:r>
          </a:p>
        </p:txBody>
      </p:sp>
    </p:spTree>
    <p:extLst>
      <p:ext uri="{BB962C8B-B14F-4D97-AF65-F5344CB8AC3E}">
        <p14:creationId xmlns:p14="http://schemas.microsoft.com/office/powerpoint/2010/main" val="27940597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ACP Resources and Videos</a:t>
            </a:r>
            <a:endParaRPr lang="en-US" dirty="0"/>
          </a:p>
        </p:txBody>
      </p:sp>
      <p:sp>
        <p:nvSpPr>
          <p:cNvPr id="3" name="Content Placeholder 2"/>
          <p:cNvSpPr>
            <a:spLocks noGrp="1"/>
          </p:cNvSpPr>
          <p:nvPr>
            <p:ph idx="1"/>
          </p:nvPr>
        </p:nvSpPr>
        <p:spPr>
          <a:xfrm>
            <a:off x="361949" y="1419231"/>
            <a:ext cx="8562975" cy="5038719"/>
          </a:xfrm>
        </p:spPr>
        <p:txBody>
          <a:bodyPr>
            <a:normAutofit fontScale="77500" lnSpcReduction="20000"/>
          </a:bodyPr>
          <a:lstStyle/>
          <a:p>
            <a:r>
              <a:rPr lang="en-US" dirty="0" smtClean="0"/>
              <a:t>Adult Immunization Resident Training Program</a:t>
            </a:r>
          </a:p>
          <a:p>
            <a:pPr lvl="1"/>
            <a:r>
              <a:rPr lang="en-US" dirty="0">
                <a:hlinkClick r:id="rId3"/>
              </a:rPr>
              <a:t>https://</a:t>
            </a:r>
            <a:r>
              <a:rPr lang="en-US" dirty="0" smtClean="0">
                <a:hlinkClick r:id="rId3"/>
              </a:rPr>
              <a:t>www.acponline.org/running_practice/quality_improvement/projects/residents_immunization.htm</a:t>
            </a:r>
            <a:r>
              <a:rPr lang="en-US" dirty="0" smtClean="0"/>
              <a:t> </a:t>
            </a:r>
          </a:p>
          <a:p>
            <a:pPr marL="457200" lvl="1" indent="0">
              <a:buNone/>
            </a:pPr>
            <a:endParaRPr lang="en-US" dirty="0"/>
          </a:p>
          <a:p>
            <a:r>
              <a:rPr lang="en-US" dirty="0" smtClean="0"/>
              <a:t>Link </a:t>
            </a:r>
            <a:r>
              <a:rPr lang="en-US" dirty="0"/>
              <a:t>to Adult Immunization: Challenges and Solutions </a:t>
            </a:r>
          </a:p>
          <a:p>
            <a:pPr lvl="1"/>
            <a:r>
              <a:rPr lang="en-US" u="sng" dirty="0">
                <a:hlinkClick r:id="rId4"/>
              </a:rPr>
              <a:t>http://www.acponline.org/multimedia/?bclid=782543304001&amp;bctid=2402409433001</a:t>
            </a:r>
            <a:endParaRPr lang="en-US" dirty="0"/>
          </a:p>
          <a:p>
            <a:pPr marL="0" indent="0">
              <a:buNone/>
            </a:pPr>
            <a:endParaRPr lang="en-US" dirty="0"/>
          </a:p>
          <a:p>
            <a:r>
              <a:rPr lang="en-US" dirty="0"/>
              <a:t>Adult I</a:t>
            </a:r>
            <a:r>
              <a:rPr lang="en-US" dirty="0" smtClean="0"/>
              <a:t>mmunizations Webinar 2012</a:t>
            </a:r>
          </a:p>
          <a:p>
            <a:pPr lvl="1"/>
            <a:r>
              <a:rPr lang="en-US" dirty="0" smtClean="0">
                <a:hlinkClick r:id="rId5"/>
              </a:rPr>
              <a:t>http://www.acponline.org/clinical_information/resources/adult_immunization/webinars.htm</a:t>
            </a:r>
            <a:endParaRPr lang="en-US" dirty="0" smtClean="0"/>
          </a:p>
          <a:p>
            <a:pPr marL="0" indent="0">
              <a:spcBef>
                <a:spcPts val="0"/>
              </a:spcBef>
              <a:buNone/>
            </a:pPr>
            <a:endParaRPr lang="en-US" b="1" dirty="0">
              <a:solidFill>
                <a:prstClr val="black"/>
              </a:solidFill>
              <a:latin typeface="Cambria" pitchFamily="18" charset="0"/>
            </a:endParaRPr>
          </a:p>
          <a:p>
            <a:pPr>
              <a:spcBef>
                <a:spcPts val="0"/>
              </a:spcBef>
            </a:pPr>
            <a:r>
              <a:rPr lang="en-US" dirty="0">
                <a:latin typeface="Cambria" pitchFamily="18" charset="0"/>
              </a:rPr>
              <a:t>Medication </a:t>
            </a:r>
            <a:r>
              <a:rPr lang="en-US" dirty="0" smtClean="0">
                <a:latin typeface="Cambria" pitchFamily="18" charset="0"/>
              </a:rPr>
              <a:t>Adherence Videos</a:t>
            </a:r>
            <a:endParaRPr lang="en-US" dirty="0">
              <a:latin typeface="Cambria" pitchFamily="18" charset="0"/>
            </a:endParaRPr>
          </a:p>
          <a:p>
            <a:pPr lvl="1">
              <a:spcBef>
                <a:spcPts val="0"/>
              </a:spcBef>
            </a:pPr>
            <a:r>
              <a:rPr lang="en-US" u="sng" dirty="0" smtClean="0">
                <a:solidFill>
                  <a:prstClr val="black"/>
                </a:solidFill>
                <a:latin typeface="Cambria" pitchFamily="18" charset="0"/>
                <a:hlinkClick r:id="rId6"/>
              </a:rPr>
              <a:t>http</a:t>
            </a:r>
            <a:r>
              <a:rPr lang="en-US" u="sng" dirty="0">
                <a:solidFill>
                  <a:prstClr val="black"/>
                </a:solidFill>
                <a:latin typeface="Cambria" pitchFamily="18" charset="0"/>
                <a:hlinkClick r:id="rId6"/>
              </a:rPr>
              <a:t>://vimeo.com/42194365</a:t>
            </a:r>
            <a:r>
              <a:rPr lang="en-US" dirty="0">
                <a:solidFill>
                  <a:prstClr val="black"/>
                </a:solidFill>
                <a:latin typeface="Cambria" pitchFamily="18" charset="0"/>
              </a:rPr>
              <a:t> (21 minute version)</a:t>
            </a:r>
          </a:p>
          <a:p>
            <a:pPr lvl="1">
              <a:spcBef>
                <a:spcPts val="0"/>
              </a:spcBef>
            </a:pPr>
            <a:r>
              <a:rPr lang="en-US" u="sng" dirty="0">
                <a:solidFill>
                  <a:prstClr val="black"/>
                </a:solidFill>
                <a:latin typeface="Cambria" pitchFamily="18" charset="0"/>
                <a:hlinkClick r:id="rId7"/>
              </a:rPr>
              <a:t>http://vimeo.com/42144406</a:t>
            </a:r>
            <a:r>
              <a:rPr lang="en-US" dirty="0">
                <a:solidFill>
                  <a:prstClr val="black"/>
                </a:solidFill>
                <a:latin typeface="Cambria" pitchFamily="18" charset="0"/>
              </a:rPr>
              <a:t> (5 minute </a:t>
            </a:r>
            <a:r>
              <a:rPr lang="en-US" dirty="0" smtClean="0">
                <a:solidFill>
                  <a:prstClr val="black"/>
                </a:solidFill>
                <a:latin typeface="Cambria" pitchFamily="18" charset="0"/>
              </a:rPr>
              <a:t>version</a:t>
            </a:r>
            <a:r>
              <a:rPr lang="en-US" dirty="0">
                <a:solidFill>
                  <a:prstClr val="black"/>
                </a:solidFill>
                <a:latin typeface="Calibri"/>
              </a:rPr>
              <a:t>)</a:t>
            </a:r>
            <a:r>
              <a:rPr lang="en-US" dirty="0" smtClean="0"/>
              <a:t> </a:t>
            </a:r>
            <a:endParaRPr lang="en-US" dirty="0"/>
          </a:p>
        </p:txBody>
      </p:sp>
    </p:spTree>
    <p:extLst>
      <p:ext uri="{BB962C8B-B14F-4D97-AF65-F5344CB8AC3E}">
        <p14:creationId xmlns:p14="http://schemas.microsoft.com/office/powerpoint/2010/main" val="6844549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p>
        </p:txBody>
      </p:sp>
      <p:sp>
        <p:nvSpPr>
          <p:cNvPr id="53251" name="Content Placeholder 2"/>
          <p:cNvSpPr>
            <a:spLocks noGrp="1"/>
          </p:cNvSpPr>
          <p:nvPr>
            <p:ph idx="1"/>
          </p:nvPr>
        </p:nvSpPr>
        <p:spPr>
          <a:xfrm>
            <a:off x="369888" y="1600206"/>
            <a:ext cx="8774112" cy="4525963"/>
          </a:xfrm>
        </p:spPr>
        <p:txBody>
          <a:bodyPr vert="horz" lIns="91440" tIns="45720" rIns="91440" bIns="45720" rtlCol="0" anchor="t">
            <a:normAutofit fontScale="85000" lnSpcReduction="20000"/>
          </a:bodyPr>
          <a:lstStyle/>
          <a:p>
            <a:r>
              <a:rPr lang="en-US" sz="2800" dirty="0">
                <a:solidFill>
                  <a:schemeClr val="tx1">
                    <a:lumMod val="95000"/>
                    <a:lumOff val="5000"/>
                  </a:schemeClr>
                </a:solidFill>
              </a:rPr>
              <a:t>Patients have thoughtful and valid reasons for not </a:t>
            </a:r>
          </a:p>
          <a:p>
            <a:pPr marL="0" indent="0">
              <a:buNone/>
            </a:pPr>
            <a:r>
              <a:rPr lang="en-US" sz="2800" dirty="0">
                <a:solidFill>
                  <a:schemeClr val="tx1">
                    <a:lumMod val="95000"/>
                    <a:lumOff val="5000"/>
                  </a:schemeClr>
                </a:solidFill>
              </a:rPr>
              <a:t>     following the advice of physicians </a:t>
            </a:r>
          </a:p>
          <a:p>
            <a:pPr>
              <a:spcBef>
                <a:spcPts val="2200"/>
              </a:spcBef>
            </a:pPr>
            <a:r>
              <a:rPr lang="en-US" sz="2800" dirty="0">
                <a:solidFill>
                  <a:srgbClr val="000000"/>
                </a:solidFill>
              </a:rPr>
              <a:t>For patients, misconceptions about vaccines and lack of provider recommendation are important factors in not being immunized</a:t>
            </a:r>
          </a:p>
          <a:p>
            <a:pPr>
              <a:spcBef>
                <a:spcPts val="2200"/>
              </a:spcBef>
            </a:pPr>
            <a:r>
              <a:rPr lang="en-US" sz="2800" dirty="0">
                <a:solidFill>
                  <a:srgbClr val="000000"/>
                </a:solidFill>
              </a:rPr>
              <a:t>There is a reason they call it ‘the art of conversation</a:t>
            </a:r>
            <a:r>
              <a:rPr lang="en-US" sz="2800" dirty="0" smtClean="0">
                <a:solidFill>
                  <a:srgbClr val="000000"/>
                </a:solidFill>
              </a:rPr>
              <a:t>’</a:t>
            </a:r>
            <a:endParaRPr lang="en-US" sz="2800" dirty="0" smtClean="0"/>
          </a:p>
          <a:p>
            <a:pPr>
              <a:spcBef>
                <a:spcPts val="2200"/>
              </a:spcBef>
            </a:pPr>
            <a:r>
              <a:rPr lang="en-US" sz="2800" dirty="0" smtClean="0"/>
              <a:t>Motivational </a:t>
            </a:r>
            <a:r>
              <a:rPr lang="en-US" sz="2800" dirty="0"/>
              <a:t>Interviewing is an effective strategy to communicate importance of vaccination</a:t>
            </a:r>
          </a:p>
          <a:p>
            <a:pPr>
              <a:spcBef>
                <a:spcPts val="2200"/>
              </a:spcBef>
            </a:pPr>
            <a:r>
              <a:rPr lang="en-US" sz="2800" dirty="0"/>
              <a:t>Respect the patient's autonomy</a:t>
            </a:r>
          </a:p>
          <a:p>
            <a:pPr>
              <a:spcBef>
                <a:spcPts val="2200"/>
              </a:spcBef>
            </a:pPr>
            <a:r>
              <a:rPr lang="en-US" sz="2800" dirty="0"/>
              <a:t>Avoid "Talking to" and start "Speaking with" the patient</a:t>
            </a:r>
          </a:p>
          <a:p>
            <a:pPr marL="0" indent="0">
              <a:spcBef>
                <a:spcPts val="2200"/>
              </a:spcBef>
              <a:buNone/>
            </a:pPr>
            <a:endParaRPr lang="en-US" sz="2800" dirty="0"/>
          </a:p>
        </p:txBody>
      </p:sp>
      <p:sp>
        <p:nvSpPr>
          <p:cNvPr id="3" name="Slide Number Placeholder 2"/>
          <p:cNvSpPr>
            <a:spLocks noGrp="1"/>
          </p:cNvSpPr>
          <p:nvPr>
            <p:ph type="sldNum" sz="quarter" idx="12"/>
          </p:nvPr>
        </p:nvSpPr>
        <p:spPr/>
        <p:txBody>
          <a:bodyPr/>
          <a:lstStyle/>
          <a:p>
            <a:fld id="{F0C94032-CD4C-4C25-B0C2-CEC720522D92}" type="slidenum">
              <a:rPr lang="en-US" smtClean="0">
                <a:solidFill>
                  <a:prstClr val="black">
                    <a:tint val="75000"/>
                  </a:prstClr>
                </a:solidFill>
                <a:latin typeface="Calibri"/>
              </a:rPr>
              <a:pPr/>
              <a:t>44</a:t>
            </a:fld>
            <a:endParaRPr lang="en-US" dirty="0">
              <a:solidFill>
                <a:srgbClr val="FFFFFF"/>
              </a:solidFill>
              <a:latin typeface="Calibri"/>
            </a:endParaRPr>
          </a:p>
        </p:txBody>
      </p:sp>
    </p:spTree>
    <p:extLst>
      <p:ext uri="{BB962C8B-B14F-4D97-AF65-F5344CB8AC3E}">
        <p14:creationId xmlns:p14="http://schemas.microsoft.com/office/powerpoint/2010/main" val="40993648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274638"/>
            <a:ext cx="8229600" cy="1143000"/>
          </a:xfrm>
        </p:spPr>
        <p:txBody>
          <a:bodyPr>
            <a:normAutofit/>
          </a:bodyPr>
          <a:lstStyle/>
          <a:p>
            <a:r>
              <a:rPr lang="en-US" dirty="0" smtClean="0"/>
              <a:t>Helpful Tools</a:t>
            </a:r>
            <a:endParaRPr lang="en-US" dirty="0"/>
          </a:p>
        </p:txBody>
      </p:sp>
      <p:pic>
        <p:nvPicPr>
          <p:cNvPr id="6" name="Picture 5" descr="Screen Shot 2013-05-01 at 7.40.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304800"/>
            <a:ext cx="8537222" cy="5816945"/>
          </a:xfrm>
          <a:prstGeom prst="rect">
            <a:avLst/>
          </a:prstGeom>
          <a:ln w="19050" cmpd="sng">
            <a:solidFill>
              <a:srgbClr val="31859C"/>
            </a:solidFill>
          </a:ln>
          <a:effectLst>
            <a:outerShdw blurRad="50800" dist="38100" dir="2700000">
              <a:srgbClr val="000000">
                <a:alpha val="43000"/>
              </a:srgbClr>
            </a:outerShdw>
          </a:effectLst>
        </p:spPr>
      </p:pic>
      <p:pic>
        <p:nvPicPr>
          <p:cNvPr id="4" name="Picture 3" descr="Screen Shot 2013-05-01 at 7.42.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00" y="274638"/>
            <a:ext cx="5377922" cy="6858000"/>
          </a:xfrm>
          <a:prstGeom prst="rect">
            <a:avLst/>
          </a:prstGeom>
          <a:ln w="28575" cmpd="sng">
            <a:solidFill>
              <a:schemeClr val="accent5">
                <a:lumMod val="75000"/>
              </a:schemeClr>
            </a:solidFill>
          </a:ln>
          <a:effectLst>
            <a:outerShdw blurRad="50800" dist="38100" dir="2700000">
              <a:srgbClr val="000000">
                <a:alpha val="43000"/>
              </a:srgbClr>
            </a:outerShdw>
          </a:effectLst>
        </p:spPr>
      </p:pic>
      <p:pic>
        <p:nvPicPr>
          <p:cNvPr id="5" name="Picture 4" descr="Screen Shot 2013-05-01 at 7.45.1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1365" y="274638"/>
            <a:ext cx="5270296" cy="6858000"/>
          </a:xfrm>
          <a:prstGeom prst="rect">
            <a:avLst/>
          </a:prstGeom>
          <a:ln w="19050" cmpd="sng">
            <a:solidFill>
              <a:srgbClr val="31859C"/>
            </a:solidFill>
          </a:ln>
          <a:effectLst>
            <a:outerShdw blurRad="50800" dist="38100" dir="2700000">
              <a:srgbClr val="000000">
                <a:alpha val="43000"/>
              </a:srgbClr>
            </a:outerShdw>
          </a:effectLst>
        </p:spPr>
      </p:pic>
    </p:spTree>
    <p:extLst>
      <p:ext uri="{BB962C8B-B14F-4D97-AF65-F5344CB8AC3E}">
        <p14:creationId xmlns:p14="http://schemas.microsoft.com/office/powerpoint/2010/main" val="309767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5-24 at 10.41.17 AM.png"/>
          <p:cNvPicPr>
            <a:picLocks noChangeAspect="1"/>
          </p:cNvPicPr>
          <p:nvPr/>
        </p:nvPicPr>
        <p:blipFill rotWithShape="1">
          <a:blip r:embed="rId3">
            <a:extLst>
              <a:ext uri="{28A0092B-C50C-407E-A947-70E740481C1C}">
                <a14:useLocalDpi xmlns:a14="http://schemas.microsoft.com/office/drawing/2010/main" val="0"/>
              </a:ext>
            </a:extLst>
          </a:blip>
          <a:srcRect t="9549"/>
          <a:stretch/>
        </p:blipFill>
        <p:spPr>
          <a:xfrm>
            <a:off x="220085" y="0"/>
            <a:ext cx="6739561" cy="6858000"/>
          </a:xfrm>
          <a:prstGeom prst="rect">
            <a:avLst/>
          </a:prstGeom>
        </p:spPr>
      </p:pic>
      <p:sp>
        <p:nvSpPr>
          <p:cNvPr id="2" name="TextBox 1"/>
          <p:cNvSpPr txBox="1"/>
          <p:nvPr/>
        </p:nvSpPr>
        <p:spPr>
          <a:xfrm>
            <a:off x="4241893" y="6188668"/>
            <a:ext cx="4902107" cy="646331"/>
          </a:xfrm>
          <a:prstGeom prst="rect">
            <a:avLst/>
          </a:prstGeom>
          <a:solidFill>
            <a:schemeClr val="bg1"/>
          </a:solidFill>
        </p:spPr>
        <p:txBody>
          <a:bodyPr wrap="square" rtlCol="0">
            <a:spAutoFit/>
          </a:bodyPr>
          <a:lstStyle/>
          <a:p>
            <a:r>
              <a:rPr lang="en-US" dirty="0" smtClean="0"/>
              <a:t>Brown M, Sinsky C</a:t>
            </a:r>
          </a:p>
          <a:p>
            <a:r>
              <a:rPr lang="en-US" dirty="0" smtClean="0"/>
              <a:t>Family Practice Management March/April 2014</a:t>
            </a:r>
            <a:endParaRPr lang="en-US" dirty="0"/>
          </a:p>
        </p:txBody>
      </p:sp>
    </p:spTree>
    <p:extLst>
      <p:ext uri="{BB962C8B-B14F-4D97-AF65-F5344CB8AC3E}">
        <p14:creationId xmlns:p14="http://schemas.microsoft.com/office/powerpoint/2010/main" val="33137581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t>
            </a:r>
            <a:endParaRPr lang="en-US" dirty="0"/>
          </a:p>
        </p:txBody>
      </p:sp>
      <p:sp>
        <p:nvSpPr>
          <p:cNvPr id="3" name="Content Placeholder 2"/>
          <p:cNvSpPr>
            <a:spLocks noGrp="1"/>
          </p:cNvSpPr>
          <p:nvPr>
            <p:ph sz="quarter" idx="1"/>
          </p:nvPr>
        </p:nvSpPr>
        <p:spPr/>
        <p:txBody>
          <a:bodyPr/>
          <a:lstStyle/>
          <a:p>
            <a:r>
              <a:rPr lang="en-US" dirty="0" smtClean="0"/>
              <a:t>Contact Information:</a:t>
            </a:r>
          </a:p>
          <a:p>
            <a:pPr lvl="1"/>
            <a:r>
              <a:rPr lang="en-US" sz="2700" dirty="0" smtClean="0"/>
              <a:t>Marie Brown, MD</a:t>
            </a:r>
            <a:r>
              <a:rPr lang="en-US" sz="2700" dirty="0"/>
              <a:t>, FACP: </a:t>
            </a:r>
            <a:r>
              <a:rPr lang="en-US" sz="2700" dirty="0" smtClean="0">
                <a:hlinkClick r:id="rId3"/>
              </a:rPr>
              <a:t>mbrown@mbrownmd.net</a:t>
            </a:r>
            <a:r>
              <a:rPr lang="en-US" sz="2700" dirty="0" smtClean="0"/>
              <a:t> </a:t>
            </a:r>
          </a:p>
          <a:p>
            <a:pPr lvl="1"/>
            <a:r>
              <a:rPr lang="en-US" sz="2700" dirty="0" smtClean="0"/>
              <a:t>Rupel Dedhia, MD</a:t>
            </a:r>
            <a:r>
              <a:rPr lang="en-US" sz="2700" dirty="0"/>
              <a:t>, FACP: </a:t>
            </a:r>
            <a:r>
              <a:rPr lang="en-US" sz="2700" dirty="0" smtClean="0">
                <a:hlinkClick r:id="rId4"/>
              </a:rPr>
              <a:t>Rupel_Dedhia@rush.edu</a:t>
            </a:r>
            <a:r>
              <a:rPr lang="en-US" sz="2700" dirty="0" smtClean="0"/>
              <a:t> </a:t>
            </a:r>
            <a:endParaRPr lang="en-US" sz="2700" dirty="0" smtClean="0"/>
          </a:p>
          <a:p>
            <a:pPr lvl="1"/>
            <a:r>
              <a:rPr lang="en-US" sz="2700" dirty="0" smtClean="0"/>
              <a:t>Rebecca Gehring, MPH: </a:t>
            </a:r>
            <a:r>
              <a:rPr lang="en-US" sz="2700" dirty="0" smtClean="0">
                <a:hlinkClick r:id="rId5"/>
              </a:rPr>
              <a:t>rgehring@acponline.org</a:t>
            </a:r>
            <a:r>
              <a:rPr lang="en-US" sz="2700" dirty="0" smtClean="0"/>
              <a:t> </a:t>
            </a:r>
            <a:endParaRPr lang="en-US" sz="2700" dirty="0" smtClean="0"/>
          </a:p>
          <a:p>
            <a:pPr marL="365125" lvl="1" indent="0">
              <a:buNone/>
            </a:pPr>
            <a:endParaRPr lang="en-US" sz="2800" dirty="0">
              <a:solidFill>
                <a:srgbClr val="FF0000"/>
              </a:solidFill>
            </a:endParaRPr>
          </a:p>
          <a:p>
            <a:pPr>
              <a:buFont typeface="Arial" pitchFamily="34" charset="0"/>
              <a:buChar char="•"/>
            </a:pPr>
            <a:r>
              <a:rPr lang="en-US" dirty="0"/>
              <a:t>Register </a:t>
            </a:r>
            <a:r>
              <a:rPr lang="en-US" dirty="0" smtClean="0"/>
              <a:t>for the next webinar: </a:t>
            </a:r>
            <a:r>
              <a:rPr lang="en-US" dirty="0"/>
              <a:t>Standing Orders – A Model to Fit </a:t>
            </a:r>
            <a:r>
              <a:rPr lang="en-US"/>
              <a:t>Your </a:t>
            </a:r>
            <a:r>
              <a:rPr lang="en-US" smtClean="0"/>
              <a:t>Practice</a:t>
            </a:r>
            <a:endParaRPr lang="en-US" dirty="0" smtClean="0"/>
          </a:p>
          <a:p>
            <a:pPr lvl="1"/>
            <a:r>
              <a:rPr lang="en-US" dirty="0" smtClean="0"/>
              <a:t>November </a:t>
            </a:r>
            <a:r>
              <a:rPr lang="en-US" dirty="0"/>
              <a:t>20, </a:t>
            </a:r>
            <a:r>
              <a:rPr lang="en-US" dirty="0" smtClean="0"/>
              <a:t>2015 at 1 </a:t>
            </a:r>
            <a:r>
              <a:rPr lang="en-US" dirty="0"/>
              <a:t>PM ET/12 PM </a:t>
            </a:r>
            <a:r>
              <a:rPr lang="en-US" dirty="0" smtClean="0"/>
              <a:t>CT</a:t>
            </a:r>
            <a:endParaRPr lang="en-US" b="1" dirty="0"/>
          </a:p>
          <a:p>
            <a:pPr lvl="1"/>
            <a:r>
              <a:rPr lang="en-US" dirty="0" smtClean="0"/>
              <a:t>Register </a:t>
            </a:r>
            <a:r>
              <a:rPr lang="en-US" dirty="0"/>
              <a:t>here: </a:t>
            </a:r>
            <a:r>
              <a:rPr lang="en-US" u="sng" dirty="0">
                <a:hlinkClick r:id="rId6"/>
              </a:rPr>
              <a:t>http://bit.ly/IRaiseStandingOrders</a:t>
            </a:r>
            <a:r>
              <a:rPr lang="en-US" dirty="0"/>
              <a:t> </a:t>
            </a:r>
          </a:p>
          <a:p>
            <a:pPr>
              <a:buFont typeface="Arial" pitchFamily="34" charset="0"/>
              <a:buChar char="•"/>
            </a:pPr>
            <a:endParaRPr lang="en-US" dirty="0"/>
          </a:p>
        </p:txBody>
      </p:sp>
    </p:spTree>
    <p:extLst>
      <p:ext uri="{BB962C8B-B14F-4D97-AF65-F5344CB8AC3E}">
        <p14:creationId xmlns:p14="http://schemas.microsoft.com/office/powerpoint/2010/main" val="4113776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34400" cy="914400"/>
          </a:xfrm>
        </p:spPr>
        <p:txBody>
          <a:bodyPr/>
          <a:lstStyle/>
          <a:p>
            <a:r>
              <a:rPr lang="en-US" sz="4000" dirty="0" smtClean="0"/>
              <a:t>Adult Vaccination Rates = POOR!</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99155834"/>
              </p:ext>
            </p:extLst>
          </p:nvPr>
        </p:nvGraphicFramePr>
        <p:xfrm>
          <a:off x="635330" y="914396"/>
          <a:ext cx="8077200" cy="5191704"/>
        </p:xfrm>
        <a:graphic>
          <a:graphicData uri="http://schemas.openxmlformats.org/drawingml/2006/table">
            <a:tbl>
              <a:tblPr firstRow="1" bandRow="1">
                <a:tableStyleId>{5C22544A-7EE6-4342-B048-85BDC9FD1C3A}</a:tableStyleId>
              </a:tblPr>
              <a:tblGrid>
                <a:gridCol w="5057763">
                  <a:extLst>
                    <a:ext uri="{9D8B030D-6E8A-4147-A177-3AD203B41FA5}">
                      <a16:colId xmlns:a16="http://schemas.microsoft.com/office/drawing/2014/main" xmlns="" val="20000"/>
                    </a:ext>
                  </a:extLst>
                </a:gridCol>
                <a:gridCol w="3019437">
                  <a:extLst>
                    <a:ext uri="{9D8B030D-6E8A-4147-A177-3AD203B41FA5}">
                      <a16:colId xmlns:a16="http://schemas.microsoft.com/office/drawing/2014/main" xmlns="" val="20001"/>
                    </a:ext>
                  </a:extLst>
                </a:gridCol>
              </a:tblGrid>
              <a:tr h="394728">
                <a:tc>
                  <a:txBody>
                    <a:bodyPr/>
                    <a:lstStyle/>
                    <a:p>
                      <a:r>
                        <a:rPr lang="en-US" dirty="0" smtClean="0"/>
                        <a:t>Vaccine</a:t>
                      </a:r>
                      <a:endParaRPr lang="en-US" dirty="0"/>
                    </a:p>
                  </a:txBody>
                  <a:tcPr/>
                </a:tc>
                <a:tc>
                  <a:txBody>
                    <a:bodyPr/>
                    <a:lstStyle/>
                    <a:p>
                      <a:r>
                        <a:rPr lang="en-US" dirty="0" smtClean="0"/>
                        <a:t>2011</a:t>
                      </a:r>
                      <a:r>
                        <a:rPr lang="en-US" baseline="0" dirty="0" smtClean="0"/>
                        <a:t> </a:t>
                      </a:r>
                      <a:r>
                        <a:rPr lang="en-US" dirty="0" smtClean="0"/>
                        <a:t>Vaccine Coverage</a:t>
                      </a:r>
                      <a:endParaRPr lang="en-US" dirty="0"/>
                    </a:p>
                  </a:txBody>
                  <a:tcPr/>
                </a:tc>
                <a:extLst>
                  <a:ext uri="{0D108BD9-81ED-4DB2-BD59-A6C34878D82A}">
                    <a16:rowId xmlns:a16="http://schemas.microsoft.com/office/drawing/2014/main" xmlns="" val="10000"/>
                  </a:ext>
                </a:extLst>
              </a:tr>
              <a:tr h="394728">
                <a:tc>
                  <a:txBody>
                    <a:bodyPr/>
                    <a:lstStyle/>
                    <a:p>
                      <a:r>
                        <a:rPr lang="en-US" i="0" dirty="0" smtClean="0"/>
                        <a:t>Influenza</a:t>
                      </a:r>
                      <a:endParaRPr lang="en-US" sz="1400" i="0" dirty="0"/>
                    </a:p>
                  </a:txBody>
                  <a:tcPr/>
                </a:tc>
                <a:tc>
                  <a:txBody>
                    <a:bodyPr/>
                    <a:lstStyle/>
                    <a:p>
                      <a:r>
                        <a:rPr lang="en-US" i="1" dirty="0" smtClean="0"/>
                        <a:t>41.8%</a:t>
                      </a:r>
                      <a:endParaRPr lang="en-US" i="1" dirty="0"/>
                    </a:p>
                  </a:txBody>
                  <a:tcPr/>
                </a:tc>
                <a:extLst>
                  <a:ext uri="{0D108BD9-81ED-4DB2-BD59-A6C34878D82A}">
                    <a16:rowId xmlns:a16="http://schemas.microsoft.com/office/drawing/2014/main" xmlns="" val="10001"/>
                  </a:ext>
                </a:extLst>
              </a:tr>
              <a:tr h="394728">
                <a:tc>
                  <a:txBody>
                    <a:bodyPr/>
                    <a:lstStyle/>
                    <a:p>
                      <a:r>
                        <a:rPr lang="en-US" i="1" dirty="0" smtClean="0"/>
                        <a:t>     [All]</a:t>
                      </a:r>
                      <a:r>
                        <a:rPr lang="en-US" i="1" baseline="0" dirty="0" smtClean="0"/>
                        <a:t> 50-64 years</a:t>
                      </a:r>
                      <a:endParaRPr lang="en-US" i="1" dirty="0"/>
                    </a:p>
                  </a:txBody>
                  <a:tcPr/>
                </a:tc>
                <a:tc>
                  <a:txBody>
                    <a:bodyPr/>
                    <a:lstStyle/>
                    <a:p>
                      <a:r>
                        <a:rPr lang="en-US" i="1" dirty="0" smtClean="0"/>
                        <a:t>42.2% </a:t>
                      </a:r>
                      <a:endParaRPr lang="en-US" i="1" dirty="0"/>
                    </a:p>
                  </a:txBody>
                  <a:tcPr/>
                </a:tc>
                <a:extLst>
                  <a:ext uri="{0D108BD9-81ED-4DB2-BD59-A6C34878D82A}">
                    <a16:rowId xmlns:a16="http://schemas.microsoft.com/office/drawing/2014/main" xmlns="" val="10002"/>
                  </a:ext>
                </a:extLst>
              </a:tr>
              <a:tr h="394728">
                <a:tc>
                  <a:txBody>
                    <a:bodyPr/>
                    <a:lstStyle/>
                    <a:p>
                      <a:r>
                        <a:rPr lang="en-US" i="1" dirty="0" smtClean="0"/>
                        <a:t>     </a:t>
                      </a:r>
                      <a:r>
                        <a:rPr lang="en-US" i="1" u="sng" dirty="0" smtClean="0"/>
                        <a:t>&gt;</a:t>
                      </a:r>
                      <a:r>
                        <a:rPr lang="en-US" i="1" dirty="0" smtClean="0"/>
                        <a:t> 65 years</a:t>
                      </a:r>
                      <a:endParaRPr lang="en-US" i="1" dirty="0"/>
                    </a:p>
                  </a:txBody>
                  <a:tcPr/>
                </a:tc>
                <a:tc>
                  <a:txBody>
                    <a:bodyPr/>
                    <a:lstStyle/>
                    <a:p>
                      <a:r>
                        <a:rPr lang="en-US" i="1" dirty="0" smtClean="0"/>
                        <a:t>68.8%</a:t>
                      </a:r>
                      <a:endParaRPr lang="en-US" i="1" dirty="0"/>
                    </a:p>
                  </a:txBody>
                  <a:tcPr/>
                </a:tc>
                <a:extLst>
                  <a:ext uri="{0D108BD9-81ED-4DB2-BD59-A6C34878D82A}">
                    <a16:rowId xmlns:a16="http://schemas.microsoft.com/office/drawing/2014/main" xmlns="" val="10003"/>
                  </a:ext>
                </a:extLst>
              </a:tr>
              <a:tr h="454968">
                <a:tc>
                  <a:txBody>
                    <a:bodyPr/>
                    <a:lstStyle/>
                    <a:p>
                      <a:r>
                        <a:rPr lang="en-US" i="0" dirty="0" smtClean="0"/>
                        <a:t>     HCW</a:t>
                      </a:r>
                      <a:r>
                        <a:rPr lang="en-US" i="0" baseline="0" dirty="0" smtClean="0"/>
                        <a:t> [19-64 years]</a:t>
                      </a:r>
                      <a:endParaRPr lang="en-US" i="0" dirty="0"/>
                    </a:p>
                  </a:txBody>
                  <a:tcPr/>
                </a:tc>
                <a:tc>
                  <a:txBody>
                    <a:bodyPr/>
                    <a:lstStyle/>
                    <a:p>
                      <a:r>
                        <a:rPr lang="en-US" i="0" dirty="0" smtClean="0"/>
                        <a:t>66.9 %</a:t>
                      </a:r>
                      <a:endParaRPr lang="en-US" i="0" dirty="0"/>
                    </a:p>
                  </a:txBody>
                  <a:tcPr/>
                </a:tc>
                <a:extLst>
                  <a:ext uri="{0D108BD9-81ED-4DB2-BD59-A6C34878D82A}">
                    <a16:rowId xmlns:a16="http://schemas.microsoft.com/office/drawing/2014/main" xmlns="" val="10004"/>
                  </a:ext>
                </a:extLst>
              </a:tr>
              <a:tr h="394728">
                <a:tc gridSpan="2">
                  <a:txBody>
                    <a:bodyPr/>
                    <a:lstStyle/>
                    <a:p>
                      <a:r>
                        <a:rPr lang="en-US" dirty="0" smtClean="0"/>
                        <a:t>Pneumococcal</a:t>
                      </a:r>
                      <a:endParaRPr lang="en-US" dirty="0"/>
                    </a:p>
                  </a:txBody>
                  <a:tcPr/>
                </a:tc>
                <a:tc hMerge="1">
                  <a:txBody>
                    <a:bodyPr/>
                    <a:lstStyle/>
                    <a:p>
                      <a:endParaRPr lang="en-US"/>
                    </a:p>
                  </a:txBody>
                  <a:tcPr/>
                </a:tc>
                <a:extLst>
                  <a:ext uri="{0D108BD9-81ED-4DB2-BD59-A6C34878D82A}">
                    <a16:rowId xmlns:a16="http://schemas.microsoft.com/office/drawing/2014/main" xmlns="" val="10005"/>
                  </a:ext>
                </a:extLst>
              </a:tr>
              <a:tr h="394728">
                <a:tc>
                  <a:txBody>
                    <a:bodyPr/>
                    <a:lstStyle/>
                    <a:p>
                      <a:r>
                        <a:rPr lang="en-US" dirty="0" smtClean="0"/>
                        <a:t>     High</a:t>
                      </a:r>
                      <a:r>
                        <a:rPr lang="en-US" baseline="0" dirty="0" smtClean="0"/>
                        <a:t> risk 19-49 years</a:t>
                      </a:r>
                      <a:endParaRPr lang="en-US" dirty="0"/>
                    </a:p>
                  </a:txBody>
                  <a:tcPr/>
                </a:tc>
                <a:tc>
                  <a:txBody>
                    <a:bodyPr/>
                    <a:lstStyle/>
                    <a:p>
                      <a:r>
                        <a:rPr lang="en-US" dirty="0" smtClean="0"/>
                        <a:t>20.1 %</a:t>
                      </a:r>
                      <a:endParaRPr lang="en-US" dirty="0"/>
                    </a:p>
                  </a:txBody>
                  <a:tcPr/>
                </a:tc>
                <a:extLst>
                  <a:ext uri="{0D108BD9-81ED-4DB2-BD59-A6C34878D82A}">
                    <a16:rowId xmlns:a16="http://schemas.microsoft.com/office/drawing/2014/main" xmlns="" val="10006"/>
                  </a:ext>
                </a:extLst>
              </a:tr>
              <a:tr h="394728">
                <a:tc>
                  <a:txBody>
                    <a:bodyPr/>
                    <a:lstStyle/>
                    <a:p>
                      <a:r>
                        <a:rPr lang="en-US" dirty="0" smtClean="0"/>
                        <a:t>     </a:t>
                      </a:r>
                      <a:r>
                        <a:rPr lang="en-US" u="sng" dirty="0" smtClean="0"/>
                        <a:t>&gt;</a:t>
                      </a:r>
                      <a:r>
                        <a:rPr lang="en-US" dirty="0" smtClean="0"/>
                        <a:t> 65 years</a:t>
                      </a:r>
                    </a:p>
                  </a:txBody>
                  <a:tcPr/>
                </a:tc>
                <a:tc>
                  <a:txBody>
                    <a:bodyPr/>
                    <a:lstStyle/>
                    <a:p>
                      <a:r>
                        <a:rPr lang="en-US" dirty="0" smtClean="0"/>
                        <a:t>62.3%</a:t>
                      </a:r>
                      <a:endParaRPr lang="en-US" dirty="0"/>
                    </a:p>
                  </a:txBody>
                  <a:tcPr/>
                </a:tc>
                <a:extLst>
                  <a:ext uri="{0D108BD9-81ED-4DB2-BD59-A6C34878D82A}">
                    <a16:rowId xmlns:a16="http://schemas.microsoft.com/office/drawing/2014/main" xmlns="" val="10007"/>
                  </a:ext>
                </a:extLst>
              </a:tr>
              <a:tr h="394728">
                <a:tc>
                  <a:txBody>
                    <a:bodyPr/>
                    <a:lstStyle/>
                    <a:p>
                      <a:r>
                        <a:rPr lang="en-US" dirty="0" smtClean="0"/>
                        <a:t>Pertussis</a:t>
                      </a:r>
                      <a:endParaRPr lang="en-US" dirty="0"/>
                    </a:p>
                  </a:txBody>
                  <a:tcPr/>
                </a:tc>
                <a:tc>
                  <a:txBody>
                    <a:bodyPr/>
                    <a:lstStyle/>
                    <a:p>
                      <a:r>
                        <a:rPr lang="en-US" dirty="0" smtClean="0"/>
                        <a:t>12.5%</a:t>
                      </a:r>
                      <a:endParaRPr lang="en-US" dirty="0"/>
                    </a:p>
                  </a:txBody>
                  <a:tcPr/>
                </a:tc>
                <a:extLst>
                  <a:ext uri="{0D108BD9-81ED-4DB2-BD59-A6C34878D82A}">
                    <a16:rowId xmlns:a16="http://schemas.microsoft.com/office/drawing/2014/main" xmlns="" val="10008"/>
                  </a:ext>
                </a:extLst>
              </a:tr>
              <a:tr h="394728">
                <a:tc>
                  <a:txBody>
                    <a:bodyPr/>
                    <a:lstStyle/>
                    <a:p>
                      <a:r>
                        <a:rPr lang="en-US" dirty="0" smtClean="0"/>
                        <a:t>Tetanus</a:t>
                      </a:r>
                      <a:endParaRPr lang="en-US" dirty="0"/>
                    </a:p>
                  </a:txBody>
                  <a:tcPr/>
                </a:tc>
                <a:tc>
                  <a:txBody>
                    <a:bodyPr/>
                    <a:lstStyle/>
                    <a:p>
                      <a:r>
                        <a:rPr lang="en-US" dirty="0" smtClean="0"/>
                        <a:t>64.5 %</a:t>
                      </a:r>
                      <a:endParaRPr lang="en-US" dirty="0"/>
                    </a:p>
                  </a:txBody>
                  <a:tcPr/>
                </a:tc>
                <a:extLst>
                  <a:ext uri="{0D108BD9-81ED-4DB2-BD59-A6C34878D82A}">
                    <a16:rowId xmlns:a16="http://schemas.microsoft.com/office/drawing/2014/main" xmlns="" val="10009"/>
                  </a:ext>
                </a:extLst>
              </a:tr>
              <a:tr h="394728">
                <a:tc>
                  <a:txBody>
                    <a:bodyPr/>
                    <a:lstStyle/>
                    <a:p>
                      <a:r>
                        <a:rPr lang="en-US" baseline="0" dirty="0" smtClean="0"/>
                        <a:t>Zoster</a:t>
                      </a:r>
                      <a:endParaRPr lang="en-US" dirty="0"/>
                    </a:p>
                  </a:txBody>
                  <a:tcPr/>
                </a:tc>
                <a:tc>
                  <a:txBody>
                    <a:bodyPr/>
                    <a:lstStyle/>
                    <a:p>
                      <a:r>
                        <a:rPr lang="en-US" dirty="0" smtClean="0"/>
                        <a:t>15.8%</a:t>
                      </a:r>
                      <a:endParaRPr lang="en-US" dirty="0"/>
                    </a:p>
                  </a:txBody>
                  <a:tcPr/>
                </a:tc>
                <a:extLst>
                  <a:ext uri="{0D108BD9-81ED-4DB2-BD59-A6C34878D82A}">
                    <a16:rowId xmlns:a16="http://schemas.microsoft.com/office/drawing/2014/main" xmlns="" val="10010"/>
                  </a:ext>
                </a:extLst>
              </a:tr>
              <a:tr h="394728">
                <a:tc>
                  <a:txBody>
                    <a:bodyPr/>
                    <a:lstStyle/>
                    <a:p>
                      <a:r>
                        <a:rPr lang="en-US" dirty="0" smtClean="0"/>
                        <a:t>Hepatitis B</a:t>
                      </a:r>
                      <a:r>
                        <a:rPr lang="en-US" baseline="0" dirty="0" smtClean="0"/>
                        <a:t> Vaccine [</a:t>
                      </a:r>
                      <a:r>
                        <a:rPr lang="en-US" dirty="0" smtClean="0"/>
                        <a:t>High</a:t>
                      </a:r>
                      <a:r>
                        <a:rPr lang="en-US" baseline="0" dirty="0" smtClean="0"/>
                        <a:t> risk 19-49 years]</a:t>
                      </a:r>
                      <a:endParaRPr lang="en-US" dirty="0"/>
                    </a:p>
                  </a:txBody>
                  <a:tcPr/>
                </a:tc>
                <a:tc>
                  <a:txBody>
                    <a:bodyPr/>
                    <a:lstStyle/>
                    <a:p>
                      <a:r>
                        <a:rPr lang="en-US" dirty="0" smtClean="0"/>
                        <a:t>35.9 %</a:t>
                      </a:r>
                      <a:endParaRPr lang="en-US" dirty="0"/>
                    </a:p>
                  </a:txBody>
                  <a:tcPr/>
                </a:tc>
                <a:extLst>
                  <a:ext uri="{0D108BD9-81ED-4DB2-BD59-A6C34878D82A}">
                    <a16:rowId xmlns:a16="http://schemas.microsoft.com/office/drawing/2014/main" xmlns="" val="10011"/>
                  </a:ext>
                </a:extLst>
              </a:tr>
              <a:tr h="394728">
                <a:tc>
                  <a:txBody>
                    <a:bodyPr/>
                    <a:lstStyle/>
                    <a:p>
                      <a:r>
                        <a:rPr lang="en-US" dirty="0" smtClean="0"/>
                        <a:t>HPV</a:t>
                      </a:r>
                      <a:r>
                        <a:rPr lang="en-US" baseline="0" dirty="0" smtClean="0"/>
                        <a:t> Vaccine [women 19-26 years]</a:t>
                      </a:r>
                      <a:endParaRPr lang="en-US" dirty="0"/>
                    </a:p>
                  </a:txBody>
                  <a:tcPr/>
                </a:tc>
                <a:tc>
                  <a:txBody>
                    <a:bodyPr/>
                    <a:lstStyle/>
                    <a:p>
                      <a:r>
                        <a:rPr lang="en-US" dirty="0" smtClean="0"/>
                        <a:t>29.5 %</a:t>
                      </a:r>
                      <a:endParaRPr lang="en-US" dirty="0"/>
                    </a:p>
                  </a:txBody>
                  <a:tcPr/>
                </a:tc>
                <a:extLst>
                  <a:ext uri="{0D108BD9-81ED-4DB2-BD59-A6C34878D82A}">
                    <a16:rowId xmlns:a16="http://schemas.microsoft.com/office/drawing/2014/main" xmlns="" val="10012"/>
                  </a:ext>
                </a:extLst>
              </a:tr>
            </a:tbl>
          </a:graphicData>
        </a:graphic>
      </p:graphicFrame>
      <p:sp>
        <p:nvSpPr>
          <p:cNvPr id="7" name="TextBox 6"/>
          <p:cNvSpPr txBox="1"/>
          <p:nvPr/>
        </p:nvSpPr>
        <p:spPr>
          <a:xfrm>
            <a:off x="152400" y="6377071"/>
            <a:ext cx="8763000" cy="276999"/>
          </a:xfrm>
          <a:prstGeom prst="rect">
            <a:avLst/>
          </a:prstGeom>
          <a:noFill/>
        </p:spPr>
        <p:txBody>
          <a:bodyPr wrap="square" rtlCol="0">
            <a:spAutoFit/>
          </a:bodyPr>
          <a:lstStyle/>
          <a:p>
            <a:pPr algn="ctr" defTabSz="457200" eaLnBrk="1" fontAlgn="auto" hangingPunct="1">
              <a:spcBef>
                <a:spcPts val="0"/>
              </a:spcBef>
              <a:spcAft>
                <a:spcPts val="0"/>
              </a:spcAft>
            </a:pPr>
            <a:r>
              <a:rPr lang="en-US" sz="1200" b="1" i="1" u="sng" dirty="0" smtClean="0">
                <a:solidFill>
                  <a:srgbClr val="4F81BD">
                    <a:lumMod val="50000"/>
                  </a:srgbClr>
                </a:solidFill>
                <a:latin typeface="Cambria" pitchFamily="18" charset="0"/>
              </a:rPr>
              <a:t>MMWR Feb 1, 2013 http://www.cdc.gov/mmwr/preview/mmwrhtml/mm6204a2.htm?s_cid=mm6204a2_w</a:t>
            </a:r>
            <a:endParaRPr lang="en-US" sz="1200" b="1" u="sng" dirty="0">
              <a:solidFill>
                <a:srgbClr val="4F81BD">
                  <a:lumMod val="50000"/>
                </a:srgbClr>
              </a:solidFill>
              <a:latin typeface="Cambria" pitchFamily="18" charset="0"/>
            </a:endParaRPr>
          </a:p>
        </p:txBody>
      </p:sp>
    </p:spTree>
    <p:extLst>
      <p:ext uri="{BB962C8B-B14F-4D97-AF65-F5344CB8AC3E}">
        <p14:creationId xmlns:p14="http://schemas.microsoft.com/office/powerpoint/2010/main" val="10247971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3-01 at 10.49.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9" y="-9222"/>
            <a:ext cx="9144000" cy="5853614"/>
          </a:xfrm>
          <a:prstGeom prst="rect">
            <a:avLst/>
          </a:prstGeom>
          <a:ln>
            <a:solidFill>
              <a:srgbClr val="000000"/>
            </a:solidFill>
          </a:ln>
          <a:effectLst>
            <a:outerShdw blurRad="50800" dist="38100" dir="2700000">
              <a:srgbClr val="000000">
                <a:alpha val="43000"/>
              </a:srgbClr>
            </a:outerShdw>
          </a:effectLst>
        </p:spPr>
      </p:pic>
      <p:sp>
        <p:nvSpPr>
          <p:cNvPr id="4" name="TextBox 3"/>
          <p:cNvSpPr txBox="1"/>
          <p:nvPr/>
        </p:nvSpPr>
        <p:spPr>
          <a:xfrm>
            <a:off x="838418" y="6349429"/>
            <a:ext cx="6558590" cy="369332"/>
          </a:xfrm>
          <a:prstGeom prst="rect">
            <a:avLst/>
          </a:prstGeom>
          <a:noFill/>
        </p:spPr>
        <p:txBody>
          <a:bodyPr wrap="none" rtlCol="0">
            <a:spAutoFit/>
          </a:bodyPr>
          <a:lstStyle/>
          <a:p>
            <a:r>
              <a:rPr lang="en-US" dirty="0" smtClean="0"/>
              <a:t>Council on Foreign Relations, Vaccine Preventable Disease - Measles</a:t>
            </a:r>
            <a:endParaRPr lang="en-US" dirty="0"/>
          </a:p>
        </p:txBody>
      </p:sp>
      <p:sp>
        <p:nvSpPr>
          <p:cNvPr id="5" name="Oval 4"/>
          <p:cNvSpPr/>
          <p:nvPr/>
        </p:nvSpPr>
        <p:spPr>
          <a:xfrm>
            <a:off x="1597891" y="1108364"/>
            <a:ext cx="1043709" cy="683491"/>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68110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3-01 at 10.49.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882158"/>
          </a:xfrm>
          <a:prstGeom prst="rect">
            <a:avLst/>
          </a:prstGeom>
          <a:ln>
            <a:solidFill>
              <a:srgbClr val="000000"/>
            </a:solidFill>
          </a:ln>
          <a:effectLst>
            <a:outerShdw blurRad="50800" dist="38100" dir="2700000">
              <a:srgbClr val="000000">
                <a:alpha val="43000"/>
              </a:srgbClr>
            </a:outerShdw>
          </a:effectLst>
        </p:spPr>
      </p:pic>
      <p:sp>
        <p:nvSpPr>
          <p:cNvPr id="5" name="TextBox 4"/>
          <p:cNvSpPr txBox="1"/>
          <p:nvPr/>
        </p:nvSpPr>
        <p:spPr>
          <a:xfrm>
            <a:off x="838418" y="6349429"/>
            <a:ext cx="6558590" cy="369332"/>
          </a:xfrm>
          <a:prstGeom prst="rect">
            <a:avLst/>
          </a:prstGeom>
          <a:noFill/>
        </p:spPr>
        <p:txBody>
          <a:bodyPr wrap="none" rtlCol="0">
            <a:spAutoFit/>
          </a:bodyPr>
          <a:lstStyle/>
          <a:p>
            <a:r>
              <a:rPr lang="en-US" dirty="0" smtClean="0"/>
              <a:t>Council on Foreign Relations, Vaccine Preventable Disease - Measles</a:t>
            </a:r>
            <a:endParaRPr lang="en-US" dirty="0"/>
          </a:p>
        </p:txBody>
      </p:sp>
      <p:sp>
        <p:nvSpPr>
          <p:cNvPr id="6" name="Oval 5"/>
          <p:cNvSpPr/>
          <p:nvPr/>
        </p:nvSpPr>
        <p:spPr>
          <a:xfrm>
            <a:off x="7241308" y="1080654"/>
            <a:ext cx="1043709" cy="683491"/>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3163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87" y="198393"/>
            <a:ext cx="8968509" cy="1143000"/>
          </a:xfrm>
        </p:spPr>
        <p:txBody>
          <a:bodyPr>
            <a:noAutofit/>
          </a:bodyPr>
          <a:lstStyle/>
          <a:p>
            <a:r>
              <a:rPr lang="en-US" b="1" dirty="0" smtClean="0"/>
              <a:t>Reaction To Vaccination </a:t>
            </a:r>
            <a:br>
              <a:rPr lang="en-US" b="1" dirty="0" smtClean="0"/>
            </a:br>
            <a:r>
              <a:rPr lang="en-US" b="1" dirty="0" smtClean="0"/>
              <a:t>Recommendations </a:t>
            </a:r>
            <a:endParaRPr lang="en-US" b="1" dirty="0"/>
          </a:p>
        </p:txBody>
      </p:sp>
      <p:sp>
        <p:nvSpPr>
          <p:cNvPr id="8" name="TextBox 7"/>
          <p:cNvSpPr txBox="1"/>
          <p:nvPr/>
        </p:nvSpPr>
        <p:spPr>
          <a:xfrm>
            <a:off x="4628581" y="6303433"/>
            <a:ext cx="4300776" cy="369332"/>
          </a:xfrm>
          <a:prstGeom prst="rect">
            <a:avLst/>
          </a:prstGeom>
          <a:noFill/>
        </p:spPr>
        <p:txBody>
          <a:bodyPr wrap="none" rtlCol="0">
            <a:spAutoFit/>
          </a:bodyPr>
          <a:lstStyle/>
          <a:p>
            <a:pPr defTabSz="457200" eaLnBrk="1" fontAlgn="auto" hangingPunct="1">
              <a:spcBef>
                <a:spcPts val="0"/>
              </a:spcBef>
              <a:spcAft>
                <a:spcPts val="0"/>
              </a:spcAft>
            </a:pPr>
            <a:r>
              <a:rPr lang="en-US" i="1" dirty="0" smtClean="0">
                <a:solidFill>
                  <a:srgbClr val="254061"/>
                </a:solidFill>
                <a:latin typeface="Calibri"/>
              </a:rPr>
              <a:t>Human Vaccines 7:12,1261-1270; Dec 2011 </a:t>
            </a:r>
            <a:endParaRPr lang="en-US" i="1" dirty="0">
              <a:solidFill>
                <a:srgbClr val="254061"/>
              </a:solidFill>
              <a:latin typeface="Calibri"/>
            </a:endParaRPr>
          </a:p>
        </p:txBody>
      </p:sp>
      <p:pic>
        <p:nvPicPr>
          <p:cNvPr id="6" name="Picture 5"/>
          <p:cNvPicPr>
            <a:picLocks noChangeAspect="1"/>
          </p:cNvPicPr>
          <p:nvPr/>
        </p:nvPicPr>
        <p:blipFill>
          <a:blip r:embed="rId3"/>
          <a:stretch>
            <a:fillRect/>
          </a:stretch>
        </p:blipFill>
        <p:spPr>
          <a:xfrm>
            <a:off x="4934782" y="2622805"/>
            <a:ext cx="3332917" cy="3578662"/>
          </a:xfrm>
          <a:prstGeom prst="rect">
            <a:avLst/>
          </a:prstGeom>
        </p:spPr>
      </p:pic>
      <p:sp>
        <p:nvSpPr>
          <p:cNvPr id="4" name="TextBox 3"/>
          <p:cNvSpPr txBox="1"/>
          <p:nvPr/>
        </p:nvSpPr>
        <p:spPr>
          <a:xfrm>
            <a:off x="466747" y="1784070"/>
            <a:ext cx="6483895" cy="1661993"/>
          </a:xfrm>
          <a:prstGeom prst="rect">
            <a:avLst/>
          </a:prstGeom>
          <a:noFill/>
        </p:spPr>
        <p:txBody>
          <a:bodyPr wrap="square" rtlCol="0">
            <a:spAutoFit/>
          </a:bodyPr>
          <a:lstStyle/>
          <a:p>
            <a:pPr marL="342900" indent="-342900" defTabSz="457200" eaLnBrk="1" fontAlgn="auto" hangingPunct="1">
              <a:spcBef>
                <a:spcPct val="20000"/>
              </a:spcBef>
              <a:spcAft>
                <a:spcPts val="0"/>
              </a:spcAft>
              <a:buClr>
                <a:schemeClr val="accent5">
                  <a:lumMod val="50000"/>
                </a:schemeClr>
              </a:buClr>
              <a:buFont typeface="Lucida Grande"/>
              <a:buChar char="✦"/>
            </a:pPr>
            <a:r>
              <a:rPr lang="en-US" sz="3000" dirty="0">
                <a:solidFill>
                  <a:schemeClr val="accent1">
                    <a:lumMod val="50000"/>
                  </a:schemeClr>
                </a:solidFill>
                <a:latin typeface="Cambria"/>
                <a:cs typeface="Cambria"/>
              </a:rPr>
              <a:t>Indifference</a:t>
            </a:r>
          </a:p>
          <a:p>
            <a:pPr marL="342900" indent="-342900" defTabSz="457200" eaLnBrk="1" fontAlgn="auto" hangingPunct="1">
              <a:spcBef>
                <a:spcPct val="20000"/>
              </a:spcBef>
              <a:spcAft>
                <a:spcPts val="0"/>
              </a:spcAft>
              <a:buClr>
                <a:schemeClr val="accent5">
                  <a:lumMod val="50000"/>
                </a:schemeClr>
              </a:buClr>
              <a:buFont typeface="Lucida Grande"/>
              <a:buChar char="✦"/>
            </a:pPr>
            <a:r>
              <a:rPr lang="en-US" sz="3000" dirty="0" smtClean="0">
                <a:solidFill>
                  <a:schemeClr val="accent1">
                    <a:lumMod val="50000"/>
                  </a:schemeClr>
                </a:solidFill>
                <a:latin typeface="Cambria"/>
                <a:cs typeface="Cambria"/>
              </a:rPr>
              <a:t>Anti-vaccine </a:t>
            </a:r>
            <a:r>
              <a:rPr lang="en-US" sz="3000" dirty="0">
                <a:solidFill>
                  <a:schemeClr val="accent1">
                    <a:lumMod val="50000"/>
                  </a:schemeClr>
                </a:solidFill>
                <a:latin typeface="Cambria"/>
                <a:cs typeface="Cambria"/>
              </a:rPr>
              <a:t>opinions</a:t>
            </a:r>
          </a:p>
          <a:p>
            <a:pPr marL="342900" indent="-342900" defTabSz="457200" eaLnBrk="1" fontAlgn="auto" hangingPunct="1">
              <a:spcBef>
                <a:spcPct val="20000"/>
              </a:spcBef>
              <a:spcAft>
                <a:spcPts val="0"/>
              </a:spcAft>
              <a:buClr>
                <a:schemeClr val="accent5">
                  <a:lumMod val="50000"/>
                </a:schemeClr>
              </a:buClr>
              <a:buFont typeface="Lucida Grande"/>
              <a:buChar char="✦"/>
            </a:pPr>
            <a:r>
              <a:rPr lang="en-US" sz="3000" dirty="0">
                <a:solidFill>
                  <a:schemeClr val="accent1">
                    <a:lumMod val="50000"/>
                  </a:schemeClr>
                </a:solidFill>
                <a:latin typeface="Cambria"/>
                <a:cs typeface="Cambria"/>
              </a:rPr>
              <a:t>Hesitancy</a:t>
            </a:r>
          </a:p>
        </p:txBody>
      </p:sp>
    </p:spTree>
    <p:extLst>
      <p:ext uri="{BB962C8B-B14F-4D97-AF65-F5344CB8AC3E}">
        <p14:creationId xmlns:p14="http://schemas.microsoft.com/office/powerpoint/2010/main" val="15019890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05163" y="5871162"/>
            <a:ext cx="7333673" cy="923330"/>
          </a:xfrm>
          <a:prstGeom prst="rect">
            <a:avLst/>
          </a:prstGeom>
        </p:spPr>
        <p:txBody>
          <a:bodyPr wrap="square">
            <a:spAutoFit/>
          </a:bodyPr>
          <a:lstStyle/>
          <a:p>
            <a:pPr algn="ctr" defTabSz="457200" eaLnBrk="1" fontAlgn="auto" hangingPunct="1">
              <a:spcBef>
                <a:spcPts val="0"/>
              </a:spcBef>
              <a:spcAft>
                <a:spcPts val="0"/>
              </a:spcAft>
            </a:pPr>
            <a:r>
              <a:rPr lang="en-US" i="1" dirty="0">
                <a:solidFill>
                  <a:srgbClr val="254061"/>
                </a:solidFill>
                <a:latin typeface="Calibri"/>
              </a:rPr>
              <a:t>Belief is not the beginning but the end of all </a:t>
            </a:r>
            <a:r>
              <a:rPr lang="en-US" i="1" dirty="0" smtClean="0">
                <a:solidFill>
                  <a:srgbClr val="254061"/>
                </a:solidFill>
                <a:latin typeface="Calibri"/>
              </a:rPr>
              <a:t>knowledge</a:t>
            </a:r>
            <a:br>
              <a:rPr lang="en-US" i="1" dirty="0" smtClean="0">
                <a:solidFill>
                  <a:srgbClr val="254061"/>
                </a:solidFill>
                <a:latin typeface="Calibri"/>
              </a:rPr>
            </a:br>
            <a:r>
              <a:rPr lang="en-US" dirty="0" smtClean="0">
                <a:solidFill>
                  <a:srgbClr val="254061"/>
                </a:solidFill>
                <a:latin typeface="Calibri"/>
              </a:rPr>
              <a:t>Goethe</a:t>
            </a:r>
            <a:r>
              <a:rPr lang="en-US" dirty="0">
                <a:solidFill>
                  <a:srgbClr val="254061"/>
                </a:solidFill>
                <a:latin typeface="Calibri"/>
              </a:rPr>
              <a:t>, 1749–1832) </a:t>
            </a:r>
          </a:p>
          <a:p>
            <a:pPr defTabSz="457200" eaLnBrk="1" fontAlgn="auto" hangingPunct="1">
              <a:spcBef>
                <a:spcPts val="0"/>
              </a:spcBef>
              <a:spcAft>
                <a:spcPts val="0"/>
              </a:spcAft>
            </a:pPr>
            <a:endParaRPr lang="en-US" dirty="0">
              <a:solidFill>
                <a:srgbClr val="254061"/>
              </a:solidFill>
              <a:latin typeface="Calibri"/>
            </a:endParaRPr>
          </a:p>
        </p:txBody>
      </p:sp>
      <p:sp>
        <p:nvSpPr>
          <p:cNvPr id="2" name="Title 1"/>
          <p:cNvSpPr>
            <a:spLocks noGrp="1"/>
          </p:cNvSpPr>
          <p:nvPr>
            <p:ph type="title"/>
          </p:nvPr>
        </p:nvSpPr>
        <p:spPr/>
        <p:txBody>
          <a:bodyPr>
            <a:normAutofit fontScale="90000"/>
          </a:bodyPr>
          <a:lstStyle/>
          <a:p>
            <a:r>
              <a:rPr lang="en-US" b="1" dirty="0" smtClean="0"/>
              <a:t>Reasons for Anti-Vaccine Opinions</a:t>
            </a:r>
            <a:endParaRPr lang="en-US" b="1" dirty="0"/>
          </a:p>
        </p:txBody>
      </p:sp>
      <p:sp>
        <p:nvSpPr>
          <p:cNvPr id="5" name="TextBox 4"/>
          <p:cNvSpPr txBox="1"/>
          <p:nvPr/>
        </p:nvSpPr>
        <p:spPr>
          <a:xfrm>
            <a:off x="381000" y="1136651"/>
            <a:ext cx="8536721" cy="5262979"/>
          </a:xfrm>
          <a:prstGeom prst="rect">
            <a:avLst/>
          </a:prstGeom>
          <a:noFill/>
        </p:spPr>
        <p:txBody>
          <a:bodyPr wrap="square" rtlCol="0">
            <a:spAutoFit/>
          </a:bodyPr>
          <a:lstStyle/>
          <a:p>
            <a:pPr marL="342900" indent="-342900" defTabSz="457200" eaLnBrk="1" fontAlgn="auto" hangingPunct="1">
              <a:spcBef>
                <a:spcPct val="20000"/>
              </a:spcBef>
              <a:spcAft>
                <a:spcPts val="0"/>
              </a:spcAft>
              <a:buClr>
                <a:schemeClr val="accent5">
                  <a:lumMod val="50000"/>
                </a:schemeClr>
              </a:buClr>
              <a:buFont typeface="Lucida Grande"/>
              <a:buChar char="✦"/>
            </a:pPr>
            <a:r>
              <a:rPr lang="en-US" sz="3000" dirty="0">
                <a:solidFill>
                  <a:schemeClr val="accent1">
                    <a:lumMod val="50000"/>
                  </a:schemeClr>
                </a:solidFill>
                <a:latin typeface="Cambria"/>
                <a:cs typeface="Cambria"/>
              </a:rPr>
              <a:t>Strong </a:t>
            </a:r>
            <a:r>
              <a:rPr lang="en-US" sz="3000" dirty="0" smtClean="0">
                <a:solidFill>
                  <a:schemeClr val="accent1">
                    <a:lumMod val="50000"/>
                  </a:schemeClr>
                </a:solidFill>
                <a:latin typeface="Cambria"/>
                <a:cs typeface="Cambria"/>
              </a:rPr>
              <a:t>Personal Beliefs</a:t>
            </a:r>
            <a:endParaRPr lang="en-US" sz="3000" dirty="0">
              <a:solidFill>
                <a:schemeClr val="accent1">
                  <a:lumMod val="50000"/>
                </a:schemeClr>
              </a:solidFill>
              <a:latin typeface="Cambria"/>
              <a:cs typeface="Cambria"/>
            </a:endParaRPr>
          </a:p>
          <a:p>
            <a:pPr marL="342900" indent="-342900" defTabSz="457200" eaLnBrk="1" fontAlgn="auto" hangingPunct="1">
              <a:spcBef>
                <a:spcPct val="20000"/>
              </a:spcBef>
              <a:spcAft>
                <a:spcPts val="0"/>
              </a:spcAft>
              <a:buClr>
                <a:schemeClr val="accent5">
                  <a:lumMod val="50000"/>
                </a:schemeClr>
              </a:buClr>
              <a:buFont typeface="Lucida Grande"/>
              <a:buChar char="✦"/>
            </a:pPr>
            <a:r>
              <a:rPr lang="en-US" sz="3000" dirty="0">
                <a:solidFill>
                  <a:schemeClr val="accent1">
                    <a:lumMod val="50000"/>
                  </a:schemeClr>
                </a:solidFill>
                <a:latin typeface="Cambria"/>
                <a:cs typeface="Cambria"/>
              </a:rPr>
              <a:t>Religious Convictions – The remedy to infectious disease should be brought by spiritual salvation</a:t>
            </a:r>
          </a:p>
          <a:p>
            <a:pPr marL="342900" indent="-342900" defTabSz="457200" eaLnBrk="1" fontAlgn="auto" hangingPunct="1">
              <a:spcBef>
                <a:spcPct val="20000"/>
              </a:spcBef>
              <a:spcAft>
                <a:spcPts val="0"/>
              </a:spcAft>
              <a:buClr>
                <a:schemeClr val="accent5">
                  <a:lumMod val="50000"/>
                </a:schemeClr>
              </a:buClr>
              <a:buFont typeface="Lucida Grande"/>
              <a:buChar char="✦"/>
            </a:pPr>
            <a:r>
              <a:rPr lang="en-US" sz="3000" dirty="0">
                <a:solidFill>
                  <a:schemeClr val="accent1">
                    <a:lumMod val="50000"/>
                  </a:schemeClr>
                </a:solidFill>
                <a:latin typeface="Cambria"/>
                <a:cs typeface="Cambria"/>
              </a:rPr>
              <a:t>Philosophical Arguments – Vaccination is against the rules of the religion</a:t>
            </a:r>
          </a:p>
          <a:p>
            <a:pPr marL="342900" indent="-342900" defTabSz="457200" eaLnBrk="1" fontAlgn="auto" hangingPunct="1">
              <a:spcBef>
                <a:spcPct val="20000"/>
              </a:spcBef>
              <a:spcAft>
                <a:spcPts val="0"/>
              </a:spcAft>
              <a:buClr>
                <a:schemeClr val="accent5">
                  <a:lumMod val="50000"/>
                </a:schemeClr>
              </a:buClr>
              <a:buFont typeface="Lucida Grande"/>
              <a:buChar char="✦"/>
            </a:pPr>
            <a:r>
              <a:rPr lang="en-US" sz="3000" dirty="0">
                <a:solidFill>
                  <a:schemeClr val="accent1">
                    <a:lumMod val="50000"/>
                  </a:schemeClr>
                </a:solidFill>
                <a:latin typeface="Cambria"/>
                <a:cs typeface="Cambria"/>
              </a:rPr>
              <a:t>Libertarian Ideologists – The state has no rights to make decisions regarding vaccinations</a:t>
            </a:r>
          </a:p>
          <a:p>
            <a:pPr marL="342900" indent="-342900" defTabSz="457200" eaLnBrk="1" fontAlgn="auto" hangingPunct="1">
              <a:spcBef>
                <a:spcPct val="20000"/>
              </a:spcBef>
              <a:spcAft>
                <a:spcPts val="0"/>
              </a:spcAft>
              <a:buClr>
                <a:schemeClr val="accent5">
                  <a:lumMod val="50000"/>
                </a:schemeClr>
              </a:buClr>
              <a:buFont typeface="Lucida Grande"/>
              <a:buChar char="✦"/>
            </a:pPr>
            <a:r>
              <a:rPr lang="en-US" sz="3000" dirty="0">
                <a:solidFill>
                  <a:schemeClr val="accent1">
                    <a:lumMod val="50000"/>
                  </a:schemeClr>
                </a:solidFill>
                <a:latin typeface="Cambria"/>
                <a:cs typeface="Cambria"/>
              </a:rPr>
              <a:t>Their influence is increasing.</a:t>
            </a:r>
          </a:p>
          <a:p>
            <a:pPr marL="342900" indent="-342900" defTabSz="457200" eaLnBrk="1" fontAlgn="auto" hangingPunct="1">
              <a:spcBef>
                <a:spcPct val="20000"/>
              </a:spcBef>
              <a:spcAft>
                <a:spcPts val="0"/>
              </a:spcAft>
              <a:buClr>
                <a:schemeClr val="accent5">
                  <a:lumMod val="50000"/>
                </a:schemeClr>
              </a:buClr>
              <a:buFont typeface="Lucida Grande"/>
              <a:buChar char="✦"/>
            </a:pPr>
            <a:endParaRPr lang="en-US" sz="3000" dirty="0">
              <a:solidFill>
                <a:schemeClr val="accent1">
                  <a:lumMod val="50000"/>
                </a:schemeClr>
              </a:solidFill>
              <a:latin typeface="Cambria"/>
              <a:cs typeface="Cambria"/>
            </a:endParaRPr>
          </a:p>
          <a:p>
            <a:pPr marL="342900" indent="-342900" defTabSz="457200" eaLnBrk="1" fontAlgn="auto" hangingPunct="1">
              <a:spcBef>
                <a:spcPct val="20000"/>
              </a:spcBef>
              <a:spcAft>
                <a:spcPts val="0"/>
              </a:spcAft>
              <a:buClr>
                <a:schemeClr val="accent5">
                  <a:lumMod val="50000"/>
                </a:schemeClr>
              </a:buClr>
              <a:buFont typeface="Lucida Grande"/>
              <a:buChar char="✦"/>
            </a:pPr>
            <a:endParaRPr lang="en-US" sz="3000" dirty="0">
              <a:solidFill>
                <a:schemeClr val="accent1">
                  <a:lumMod val="50000"/>
                </a:schemeClr>
              </a:solidFill>
              <a:latin typeface="Cambria"/>
              <a:cs typeface="Cambria"/>
            </a:endParaRPr>
          </a:p>
        </p:txBody>
      </p:sp>
      <p:pic>
        <p:nvPicPr>
          <p:cNvPr id="7" name="Picture 6"/>
          <p:cNvPicPr>
            <a:picLocks noChangeAspect="1"/>
          </p:cNvPicPr>
          <p:nvPr/>
        </p:nvPicPr>
        <p:blipFill>
          <a:blip r:embed="rId3"/>
          <a:stretch>
            <a:fillRect/>
          </a:stretch>
        </p:blipFill>
        <p:spPr>
          <a:xfrm>
            <a:off x="740483" y="1476375"/>
            <a:ext cx="8177238" cy="6132930"/>
          </a:xfrm>
          <a:prstGeom prst="rect">
            <a:avLst/>
          </a:prstGeom>
        </p:spPr>
      </p:pic>
    </p:spTree>
    <p:extLst>
      <p:ext uri="{BB962C8B-B14F-4D97-AF65-F5344CB8AC3E}">
        <p14:creationId xmlns:p14="http://schemas.microsoft.com/office/powerpoint/2010/main" val="274727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Solstic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CP Quality Connect Template">
  <a:themeElements>
    <a:clrScheme name="ACP theme">
      <a:dk1>
        <a:sysClr val="windowText" lastClr="000000"/>
      </a:dk1>
      <a:lt1>
        <a:sysClr val="window" lastClr="FFFFFF"/>
      </a:lt1>
      <a:dk2>
        <a:srgbClr val="1F497D"/>
      </a:dk2>
      <a:lt2>
        <a:srgbClr val="EEECE1"/>
      </a:lt2>
      <a:accent1>
        <a:srgbClr val="2EB135"/>
      </a:accent1>
      <a:accent2>
        <a:srgbClr val="FFC82E"/>
      </a:accent2>
      <a:accent3>
        <a:srgbClr val="00A0DF"/>
      </a:accent3>
      <a:accent4>
        <a:srgbClr val="FF7900"/>
      </a:accent4>
      <a:accent5>
        <a:srgbClr val="95519E"/>
      </a:accent5>
      <a:accent6>
        <a:srgbClr val="BF650F"/>
      </a:accent6>
      <a:hlink>
        <a:srgbClr val="0000FF"/>
      </a:hlink>
      <a:folHlink>
        <a:srgbClr val="800080"/>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ACP Quality Connect Template">
  <a:themeElements>
    <a:clrScheme name="ACP theme">
      <a:dk1>
        <a:sysClr val="windowText" lastClr="000000"/>
      </a:dk1>
      <a:lt1>
        <a:sysClr val="window" lastClr="FFFFFF"/>
      </a:lt1>
      <a:dk2>
        <a:srgbClr val="1F497D"/>
      </a:dk2>
      <a:lt2>
        <a:srgbClr val="EEECE1"/>
      </a:lt2>
      <a:accent1>
        <a:srgbClr val="2EB135"/>
      </a:accent1>
      <a:accent2>
        <a:srgbClr val="FFC82E"/>
      </a:accent2>
      <a:accent3>
        <a:srgbClr val="00A0DF"/>
      </a:accent3>
      <a:accent4>
        <a:srgbClr val="FF7900"/>
      </a:accent4>
      <a:accent5>
        <a:srgbClr val="95519E"/>
      </a:accent5>
      <a:accent6>
        <a:srgbClr val="BF650F"/>
      </a:accent6>
      <a:hlink>
        <a:srgbClr val="0000FF"/>
      </a:hlink>
      <a:folHlink>
        <a:srgbClr val="800080"/>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CP theme">
    <a:dk1>
      <a:sysClr val="windowText" lastClr="000000"/>
    </a:dk1>
    <a:lt1>
      <a:sysClr val="window" lastClr="FFFFFF"/>
    </a:lt1>
    <a:dk2>
      <a:srgbClr val="1F497D"/>
    </a:dk2>
    <a:lt2>
      <a:srgbClr val="EEECE1"/>
    </a:lt2>
    <a:accent1>
      <a:srgbClr val="2EB135"/>
    </a:accent1>
    <a:accent2>
      <a:srgbClr val="FFC82E"/>
    </a:accent2>
    <a:accent3>
      <a:srgbClr val="00A0DF"/>
    </a:accent3>
    <a:accent4>
      <a:srgbClr val="FF7900"/>
    </a:accent4>
    <a:accent5>
      <a:srgbClr val="95519E"/>
    </a:accent5>
    <a:accent6>
      <a:srgbClr val="BF650F"/>
    </a:accent6>
    <a:hlink>
      <a:srgbClr val="0000FF"/>
    </a:hlink>
    <a:folHlink>
      <a:srgbClr val="800080"/>
    </a:folHlink>
  </a:clrScheme>
</a:themeOverride>
</file>

<file path=ppt/theme/themeOverride2.xml><?xml version="1.0" encoding="utf-8"?>
<a:themeOverride xmlns:a="http://schemas.openxmlformats.org/drawingml/2006/main">
  <a:clrScheme name="ACP theme">
    <a:dk1>
      <a:sysClr val="windowText" lastClr="000000"/>
    </a:dk1>
    <a:lt1>
      <a:sysClr val="window" lastClr="FFFFFF"/>
    </a:lt1>
    <a:dk2>
      <a:srgbClr val="1F497D"/>
    </a:dk2>
    <a:lt2>
      <a:srgbClr val="EEECE1"/>
    </a:lt2>
    <a:accent1>
      <a:srgbClr val="2EB135"/>
    </a:accent1>
    <a:accent2>
      <a:srgbClr val="FFC82E"/>
    </a:accent2>
    <a:accent3>
      <a:srgbClr val="00A0DF"/>
    </a:accent3>
    <a:accent4>
      <a:srgbClr val="FF7900"/>
    </a:accent4>
    <a:accent5>
      <a:srgbClr val="95519E"/>
    </a:accent5>
    <a:accent6>
      <a:srgbClr val="BF650F"/>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New Logo MCE Template</Template>
  <TotalTime>1169</TotalTime>
  <Words>2398</Words>
  <Application>Microsoft Office PowerPoint</Application>
  <PresentationFormat>On-screen Show (4:3)</PresentationFormat>
  <Paragraphs>395</Paragraphs>
  <Slides>47</Slides>
  <Notes>47</Notes>
  <HiddenSlides>0</HiddenSlides>
  <MMClips>0</MMClips>
  <ScaleCrop>false</ScaleCrop>
  <HeadingPairs>
    <vt:vector size="4" baseType="variant">
      <vt:variant>
        <vt:lpstr>Theme</vt:lpstr>
      </vt:variant>
      <vt:variant>
        <vt:i4>4</vt:i4>
      </vt:variant>
      <vt:variant>
        <vt:lpstr>Slide Titles</vt:lpstr>
      </vt:variant>
      <vt:variant>
        <vt:i4>47</vt:i4>
      </vt:variant>
    </vt:vector>
  </HeadingPairs>
  <TitlesOfParts>
    <vt:vector size="51" baseType="lpstr">
      <vt:lpstr>Solstice</vt:lpstr>
      <vt:lpstr>1_Office Theme</vt:lpstr>
      <vt:lpstr>ACP Quality Connect Template</vt:lpstr>
      <vt:lpstr>1_ACP Quality Connect Template</vt:lpstr>
      <vt:lpstr>Welcome!</vt:lpstr>
      <vt:lpstr> Adult Immunizations: Crucial Conversations    Marie Brown, MD, FACP Rupel Dedhia, MD, FACP  October 22, 2015 Adult Immunization Learning Series Webinar </vt:lpstr>
      <vt:lpstr>PowerPoint Presentation</vt:lpstr>
      <vt:lpstr>Impact of Vaccines During the Past 70 Years</vt:lpstr>
      <vt:lpstr>Adult Vaccination Rates = POOR!</vt:lpstr>
      <vt:lpstr>PowerPoint Presentation</vt:lpstr>
      <vt:lpstr>PowerPoint Presentation</vt:lpstr>
      <vt:lpstr>Reaction To Vaccination  Recommendations </vt:lpstr>
      <vt:lpstr>Reasons for Anti-Vaccine Opinions</vt:lpstr>
      <vt:lpstr>PowerPoint Presentation</vt:lpstr>
      <vt:lpstr>PowerPoint Presentation</vt:lpstr>
      <vt:lpstr>PowerPoint Presentation</vt:lpstr>
      <vt:lpstr>Who Most Influences Adults’ Decisions to Get Immunized?</vt:lpstr>
      <vt:lpstr>What We Communicate….Matters</vt:lpstr>
      <vt:lpstr>How We Communicate…Matters</vt:lpstr>
      <vt:lpstr>Motivational Interviewing</vt:lpstr>
      <vt:lpstr>Motivational Interviewing (MI)</vt:lpstr>
      <vt:lpstr>Tools</vt:lpstr>
      <vt:lpstr>PowerPoint Presentation</vt:lpstr>
      <vt:lpstr>PowerPoint Presentation</vt:lpstr>
      <vt:lpstr>Example 1A: Less Effective Communication</vt:lpstr>
      <vt:lpstr>What went wrong?</vt:lpstr>
      <vt:lpstr>CASE Framework</vt:lpstr>
      <vt:lpstr>Example 1B: Effective Communication</vt:lpstr>
      <vt:lpstr>What worked? </vt:lpstr>
      <vt:lpstr>Jenny McCarthy Body Count</vt:lpstr>
      <vt:lpstr>Lancet Publications</vt:lpstr>
      <vt:lpstr>PowerPoint Presentation</vt:lpstr>
      <vt:lpstr>Example 2A: Less Effective Communication</vt:lpstr>
      <vt:lpstr>What went wrong?</vt:lpstr>
      <vt:lpstr>Example 2B: Effective Communication</vt:lpstr>
      <vt:lpstr>What worked?</vt:lpstr>
      <vt:lpstr> </vt:lpstr>
      <vt:lpstr>PowerPoint Presentation</vt:lpstr>
      <vt:lpstr>Example 3A: Less Effective Communication</vt:lpstr>
      <vt:lpstr>What went wrong?</vt:lpstr>
      <vt:lpstr>Example 3B: Effective Communication</vt:lpstr>
      <vt:lpstr>What worked?</vt:lpstr>
      <vt:lpstr>PowerPoint Presentation</vt:lpstr>
      <vt:lpstr>PowerPoint Presentation</vt:lpstr>
      <vt:lpstr>General Resources</vt:lpstr>
      <vt:lpstr>Immunization Action Coalition (IAC)</vt:lpstr>
      <vt:lpstr>ACP Resources and Videos</vt:lpstr>
      <vt:lpstr>Summary</vt:lpstr>
      <vt:lpstr>Helpful Tools</vt:lpstr>
      <vt:lpstr>PowerPoint Presentation</vt:lpstr>
      <vt:lpstr>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MCE</dc:creator>
  <cp:lastModifiedBy>RebeccaG</cp:lastModifiedBy>
  <cp:revision>217</cp:revision>
  <dcterms:created xsi:type="dcterms:W3CDTF">2014-09-24T18:30:08Z</dcterms:created>
  <dcterms:modified xsi:type="dcterms:W3CDTF">2015-10-26T15:30:11Z</dcterms:modified>
</cp:coreProperties>
</file>