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Override1.xml" ContentType="application/vnd.openxmlformats-officedocument.themeOverr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notesSlides/notesSlide22.xml" ContentType="application/vnd.openxmlformats-officedocument.presentationml.notesSlide+xml"/>
  <Override PartName="/ppt/charts/chart6.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7.xml" ContentType="application/vnd.openxmlformats-officedocument.drawingml.chart+xml"/>
  <Override PartName="/ppt/notesSlides/notesSlide25.xml" ContentType="application/vnd.openxmlformats-officedocument.presentationml.notesSlide+xml"/>
  <Override PartName="/ppt/charts/chart8.xml" ContentType="application/vnd.openxmlformats-officedocument.drawingml.chart+xml"/>
  <Override PartName="/ppt/notesSlides/notesSlide26.xml" ContentType="application/vnd.openxmlformats-officedocument.presentationml.notesSlide+xml"/>
  <Override PartName="/ppt/charts/chart9.xml" ContentType="application/vnd.openxmlformats-officedocument.drawingml.chart+xml"/>
  <Override PartName="/ppt/notesSlides/notesSlide27.xml" ContentType="application/vnd.openxmlformats-officedocument.presentationml.notesSlide+xml"/>
  <Override PartName="/ppt/charts/chart10.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84" r:id="rId2"/>
    <p:sldMasterId id="2147483693" r:id="rId3"/>
  </p:sldMasterIdLst>
  <p:notesMasterIdLst>
    <p:notesMasterId r:id="rId148"/>
  </p:notesMasterIdLst>
  <p:handoutMasterIdLst>
    <p:handoutMasterId r:id="rId149"/>
  </p:handoutMasterIdLst>
  <p:sldIdLst>
    <p:sldId id="256" r:id="rId4"/>
    <p:sldId id="556" r:id="rId5"/>
    <p:sldId id="555" r:id="rId6"/>
    <p:sldId id="560" r:id="rId7"/>
    <p:sldId id="540" r:id="rId8"/>
    <p:sldId id="536" r:id="rId9"/>
    <p:sldId id="543" r:id="rId10"/>
    <p:sldId id="564" r:id="rId11"/>
    <p:sldId id="548" r:id="rId12"/>
    <p:sldId id="546" r:id="rId13"/>
    <p:sldId id="549" r:id="rId14"/>
    <p:sldId id="550" r:id="rId15"/>
    <p:sldId id="565" r:id="rId16"/>
    <p:sldId id="566" r:id="rId17"/>
    <p:sldId id="552" r:id="rId18"/>
    <p:sldId id="553" r:id="rId19"/>
    <p:sldId id="561" r:id="rId20"/>
    <p:sldId id="562" r:id="rId21"/>
    <p:sldId id="563" r:id="rId22"/>
    <p:sldId id="567" r:id="rId23"/>
    <p:sldId id="568" r:id="rId24"/>
    <p:sldId id="569" r:id="rId25"/>
    <p:sldId id="570" r:id="rId26"/>
    <p:sldId id="571" r:id="rId27"/>
    <p:sldId id="572" r:id="rId28"/>
    <p:sldId id="573" r:id="rId29"/>
    <p:sldId id="574" r:id="rId30"/>
    <p:sldId id="575" r:id="rId31"/>
    <p:sldId id="576" r:id="rId32"/>
    <p:sldId id="577" r:id="rId33"/>
    <p:sldId id="578" r:id="rId34"/>
    <p:sldId id="579" r:id="rId35"/>
    <p:sldId id="580" r:id="rId36"/>
    <p:sldId id="581" r:id="rId37"/>
    <p:sldId id="582" r:id="rId38"/>
    <p:sldId id="583" r:id="rId39"/>
    <p:sldId id="584" r:id="rId40"/>
    <p:sldId id="585" r:id="rId41"/>
    <p:sldId id="586" r:id="rId42"/>
    <p:sldId id="587" r:id="rId43"/>
    <p:sldId id="588" r:id="rId44"/>
    <p:sldId id="589" r:id="rId45"/>
    <p:sldId id="590" r:id="rId46"/>
    <p:sldId id="591" r:id="rId47"/>
    <p:sldId id="592" r:id="rId48"/>
    <p:sldId id="593" r:id="rId49"/>
    <p:sldId id="594" r:id="rId50"/>
    <p:sldId id="595" r:id="rId51"/>
    <p:sldId id="596" r:id="rId52"/>
    <p:sldId id="597" r:id="rId53"/>
    <p:sldId id="598" r:id="rId54"/>
    <p:sldId id="599" r:id="rId55"/>
    <p:sldId id="600" r:id="rId56"/>
    <p:sldId id="601" r:id="rId57"/>
    <p:sldId id="602" r:id="rId58"/>
    <p:sldId id="603" r:id="rId59"/>
    <p:sldId id="604" r:id="rId60"/>
    <p:sldId id="605" r:id="rId61"/>
    <p:sldId id="606" r:id="rId62"/>
    <p:sldId id="607" r:id="rId63"/>
    <p:sldId id="608" r:id="rId64"/>
    <p:sldId id="609" r:id="rId65"/>
    <p:sldId id="610" r:id="rId66"/>
    <p:sldId id="611" r:id="rId67"/>
    <p:sldId id="612" r:id="rId68"/>
    <p:sldId id="613" r:id="rId69"/>
    <p:sldId id="614" r:id="rId70"/>
    <p:sldId id="615" r:id="rId71"/>
    <p:sldId id="616" r:id="rId72"/>
    <p:sldId id="617" r:id="rId73"/>
    <p:sldId id="618" r:id="rId74"/>
    <p:sldId id="619" r:id="rId75"/>
    <p:sldId id="620" r:id="rId76"/>
    <p:sldId id="621" r:id="rId77"/>
    <p:sldId id="622" r:id="rId78"/>
    <p:sldId id="623" r:id="rId79"/>
    <p:sldId id="624" r:id="rId80"/>
    <p:sldId id="625" r:id="rId81"/>
    <p:sldId id="626" r:id="rId82"/>
    <p:sldId id="627" r:id="rId83"/>
    <p:sldId id="628" r:id="rId84"/>
    <p:sldId id="629" r:id="rId85"/>
    <p:sldId id="630" r:id="rId86"/>
    <p:sldId id="631" r:id="rId87"/>
    <p:sldId id="632" r:id="rId88"/>
    <p:sldId id="633" r:id="rId89"/>
    <p:sldId id="634" r:id="rId90"/>
    <p:sldId id="635" r:id="rId91"/>
    <p:sldId id="636" r:id="rId92"/>
    <p:sldId id="637" r:id="rId93"/>
    <p:sldId id="638" r:id="rId94"/>
    <p:sldId id="641" r:id="rId95"/>
    <p:sldId id="642" r:id="rId96"/>
    <p:sldId id="643" r:id="rId97"/>
    <p:sldId id="644" r:id="rId98"/>
    <p:sldId id="645" r:id="rId99"/>
    <p:sldId id="646" r:id="rId100"/>
    <p:sldId id="647" r:id="rId101"/>
    <p:sldId id="648" r:id="rId102"/>
    <p:sldId id="649" r:id="rId103"/>
    <p:sldId id="650" r:id="rId104"/>
    <p:sldId id="651" r:id="rId105"/>
    <p:sldId id="652" r:id="rId106"/>
    <p:sldId id="653" r:id="rId107"/>
    <p:sldId id="654" r:id="rId108"/>
    <p:sldId id="655" r:id="rId109"/>
    <p:sldId id="656" r:id="rId110"/>
    <p:sldId id="657" r:id="rId111"/>
    <p:sldId id="658" r:id="rId112"/>
    <p:sldId id="659" r:id="rId113"/>
    <p:sldId id="660" r:id="rId114"/>
    <p:sldId id="661" r:id="rId115"/>
    <p:sldId id="662" r:id="rId116"/>
    <p:sldId id="663" r:id="rId117"/>
    <p:sldId id="664" r:id="rId118"/>
    <p:sldId id="665" r:id="rId119"/>
    <p:sldId id="666" r:id="rId120"/>
    <p:sldId id="667" r:id="rId121"/>
    <p:sldId id="668" r:id="rId122"/>
    <p:sldId id="669" r:id="rId123"/>
    <p:sldId id="670" r:id="rId124"/>
    <p:sldId id="671" r:id="rId125"/>
    <p:sldId id="672" r:id="rId126"/>
    <p:sldId id="673" r:id="rId127"/>
    <p:sldId id="674" r:id="rId128"/>
    <p:sldId id="675" r:id="rId129"/>
    <p:sldId id="676" r:id="rId130"/>
    <p:sldId id="677" r:id="rId131"/>
    <p:sldId id="678" r:id="rId132"/>
    <p:sldId id="679" r:id="rId133"/>
    <p:sldId id="680" r:id="rId134"/>
    <p:sldId id="681" r:id="rId135"/>
    <p:sldId id="682" r:id="rId136"/>
    <p:sldId id="683" r:id="rId137"/>
    <p:sldId id="684" r:id="rId138"/>
    <p:sldId id="685" r:id="rId139"/>
    <p:sldId id="686" r:id="rId140"/>
    <p:sldId id="687" r:id="rId141"/>
    <p:sldId id="688" r:id="rId142"/>
    <p:sldId id="689" r:id="rId143"/>
    <p:sldId id="690" r:id="rId144"/>
    <p:sldId id="640" r:id="rId145"/>
    <p:sldId id="551" r:id="rId146"/>
    <p:sldId id="557" r:id="rId147"/>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Tw Cen MT" pitchFamily="34" charset="0"/>
        <a:ea typeface="+mn-ea"/>
        <a:cs typeface="Arial" charset="0"/>
      </a:defRPr>
    </a:lvl1pPr>
    <a:lvl2pPr marL="457200" algn="l" rtl="0" fontAlgn="base">
      <a:spcBef>
        <a:spcPct val="0"/>
      </a:spcBef>
      <a:spcAft>
        <a:spcPct val="0"/>
      </a:spcAft>
      <a:defRPr kern="1200">
        <a:solidFill>
          <a:schemeClr val="tx1"/>
        </a:solidFill>
        <a:latin typeface="Tw Cen MT" pitchFamily="34" charset="0"/>
        <a:ea typeface="+mn-ea"/>
        <a:cs typeface="Arial" charset="0"/>
      </a:defRPr>
    </a:lvl2pPr>
    <a:lvl3pPr marL="914400" algn="l" rtl="0" fontAlgn="base">
      <a:spcBef>
        <a:spcPct val="0"/>
      </a:spcBef>
      <a:spcAft>
        <a:spcPct val="0"/>
      </a:spcAft>
      <a:defRPr kern="1200">
        <a:solidFill>
          <a:schemeClr val="tx1"/>
        </a:solidFill>
        <a:latin typeface="Tw Cen MT" pitchFamily="34" charset="0"/>
        <a:ea typeface="+mn-ea"/>
        <a:cs typeface="Arial" charset="0"/>
      </a:defRPr>
    </a:lvl3pPr>
    <a:lvl4pPr marL="1371600" algn="l" rtl="0" fontAlgn="base">
      <a:spcBef>
        <a:spcPct val="0"/>
      </a:spcBef>
      <a:spcAft>
        <a:spcPct val="0"/>
      </a:spcAft>
      <a:defRPr kern="1200">
        <a:solidFill>
          <a:schemeClr val="tx1"/>
        </a:solidFill>
        <a:latin typeface="Tw Cen MT" pitchFamily="34" charset="0"/>
        <a:ea typeface="+mn-ea"/>
        <a:cs typeface="Arial" charset="0"/>
      </a:defRPr>
    </a:lvl4pPr>
    <a:lvl5pPr marL="1828800" algn="l" rtl="0" fontAlgn="base">
      <a:spcBef>
        <a:spcPct val="0"/>
      </a:spcBef>
      <a:spcAft>
        <a:spcPct val="0"/>
      </a:spcAft>
      <a:defRPr kern="1200">
        <a:solidFill>
          <a:schemeClr val="tx1"/>
        </a:solidFill>
        <a:latin typeface="Tw Cen MT" pitchFamily="34" charset="0"/>
        <a:ea typeface="+mn-ea"/>
        <a:cs typeface="Arial" charset="0"/>
      </a:defRPr>
    </a:lvl5pPr>
    <a:lvl6pPr marL="2286000" algn="l" defTabSz="914400" rtl="0" eaLnBrk="1" latinLnBrk="0" hangingPunct="1">
      <a:defRPr kern="1200">
        <a:solidFill>
          <a:schemeClr val="tx1"/>
        </a:solidFill>
        <a:latin typeface="Tw Cen MT" pitchFamily="34" charset="0"/>
        <a:ea typeface="+mn-ea"/>
        <a:cs typeface="Arial" charset="0"/>
      </a:defRPr>
    </a:lvl6pPr>
    <a:lvl7pPr marL="2743200" algn="l" defTabSz="914400" rtl="0" eaLnBrk="1" latinLnBrk="0" hangingPunct="1">
      <a:defRPr kern="1200">
        <a:solidFill>
          <a:schemeClr val="tx1"/>
        </a:solidFill>
        <a:latin typeface="Tw Cen MT" pitchFamily="34" charset="0"/>
        <a:ea typeface="+mn-ea"/>
        <a:cs typeface="Arial" charset="0"/>
      </a:defRPr>
    </a:lvl7pPr>
    <a:lvl8pPr marL="3200400" algn="l" defTabSz="914400" rtl="0" eaLnBrk="1" latinLnBrk="0" hangingPunct="1">
      <a:defRPr kern="1200">
        <a:solidFill>
          <a:schemeClr val="tx1"/>
        </a:solidFill>
        <a:latin typeface="Tw Cen MT" pitchFamily="34" charset="0"/>
        <a:ea typeface="+mn-ea"/>
        <a:cs typeface="Arial" charset="0"/>
      </a:defRPr>
    </a:lvl8pPr>
    <a:lvl9pPr marL="3657600" algn="l" defTabSz="914400" rtl="0" eaLnBrk="1" latinLnBrk="0" hangingPunct="1">
      <a:defRPr kern="1200">
        <a:solidFill>
          <a:schemeClr val="tx1"/>
        </a:solidFill>
        <a:latin typeface="Tw Cen MT" pitchFamily="34"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E9A317"/>
    <a:srgbClr val="007C1E"/>
    <a:srgbClr val="B5B7B4"/>
    <a:srgbClr val="2EB135"/>
    <a:srgbClr val="FFC82E"/>
    <a:srgbClr val="007E66"/>
    <a:srgbClr val="00A3DD"/>
    <a:srgbClr val="1EB53A"/>
    <a:srgbClr val="007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3" autoAdjust="0"/>
    <p:restoredTop sz="89114" autoAdjust="0"/>
  </p:normalViewPr>
  <p:slideViewPr>
    <p:cSldViewPr snapToGrid="0">
      <p:cViewPr>
        <p:scale>
          <a:sx n="75" d="100"/>
          <a:sy n="75" d="100"/>
        </p:scale>
        <p:origin x="-1794" y="-23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handoutMaster" Target="handoutMasters/handout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slide" Target="slides/slide142.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notesMaster" Target="notesMasters/notesMaster1.xml"/><Relationship Id="rId15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Workbook1"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Users\williamgrigg\Library\Containers\com.apple.mail\Data\Library\Mail%20Downloads\D8367DCE-346E-4716-847D-7D7BF132A3F1\pneumonia_clinics_albany_201702f%20(1).csv"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lydiapan:Documents:NMQF%20resources:cluster%20analysis:Practice%20Size%20by%20Clusters%20and%20Vaccinated%20Patients_LP%20graphs.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 Improvement From April 2016 to February 2017</a:t>
            </a:r>
            <a:endParaRPr lang="en-US">
              <a:effectLst/>
            </a:endParaRPr>
          </a:p>
        </c:rich>
      </c:tx>
      <c:layout/>
      <c:overlay val="0"/>
      <c:spPr>
        <a:noFill/>
        <a:ln>
          <a:noFill/>
        </a:ln>
        <a:effectLst/>
      </c:spPr>
    </c:title>
    <c:autoTitleDeleted val="0"/>
    <c:plotArea>
      <c:layout/>
      <c:barChart>
        <c:barDir val="bar"/>
        <c:grouping val="cluster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Sheet1!$A$1:$A$5</c:f>
              <c:strCache>
                <c:ptCount val="5"/>
                <c:pt idx="0">
                  <c:v>Non Champion Improvement</c:v>
                </c:pt>
                <c:pt idx="1">
                  <c:v>Dr. Vance Improvement</c:v>
                </c:pt>
                <c:pt idx="2">
                  <c:v>Dr. Rosenbaum Improvement</c:v>
                </c:pt>
                <c:pt idx="3">
                  <c:v>Dr. Hotz Improvement</c:v>
                </c:pt>
                <c:pt idx="4">
                  <c:v>Dr. Ferguson Improvement</c:v>
                </c:pt>
              </c:strCache>
            </c:strRef>
          </c:cat>
          <c:val>
            <c:numRef>
              <c:f>Sheet1!$B$1:$B$5</c:f>
              <c:numCache>
                <c:formatCode>0.00%</c:formatCode>
                <c:ptCount val="5"/>
                <c:pt idx="0">
                  <c:v>0.23</c:v>
                </c:pt>
                <c:pt idx="1">
                  <c:v>0.70000000000000029</c:v>
                </c:pt>
                <c:pt idx="2">
                  <c:v>0.62000000000000033</c:v>
                </c:pt>
                <c:pt idx="3">
                  <c:v>0.9</c:v>
                </c:pt>
                <c:pt idx="4">
                  <c:v>0.66000000000000036</c:v>
                </c:pt>
              </c:numCache>
            </c:numRef>
          </c:val>
          <c:extLst xmlns:c16r2="http://schemas.microsoft.com/office/drawing/2015/06/chart">
            <c:ext xmlns:c16="http://schemas.microsoft.com/office/drawing/2014/chart" uri="{C3380CC4-5D6E-409C-BE32-E72D297353CC}">
              <c16:uniqueId val="{00000000-A5CA-43B1-ABF4-CBD3CDD006D9}"/>
            </c:ext>
          </c:extLst>
        </c:ser>
        <c:dLbls>
          <c:showLegendKey val="0"/>
          <c:showVal val="1"/>
          <c:showCatName val="0"/>
          <c:showSerName val="0"/>
          <c:showPercent val="0"/>
          <c:showBubbleSize val="0"/>
        </c:dLbls>
        <c:gapWidth val="182"/>
        <c:axId val="94120576"/>
        <c:axId val="94160768"/>
      </c:barChart>
      <c:catAx>
        <c:axId val="9412057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Name of Champion</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160768"/>
        <c:crosses val="autoZero"/>
        <c:auto val="1"/>
        <c:lblAlgn val="ctr"/>
        <c:lblOffset val="100"/>
        <c:noMultiLvlLbl val="0"/>
      </c:catAx>
      <c:valAx>
        <c:axId val="941607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Improvent</a:t>
                </a:r>
              </a:p>
            </c:rich>
          </c:tx>
          <c:layout/>
          <c:overlay val="0"/>
          <c:spPr>
            <a:noFill/>
            <a:ln>
              <a:noFill/>
            </a:ln>
            <a:effectLst/>
          </c:sp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120576"/>
        <c:crosses val="autoZero"/>
        <c:crossBetween val="between"/>
      </c:valAx>
      <c:spPr>
        <a:noFill/>
        <a:ln>
          <a:noFill/>
        </a:ln>
        <a:effectLst/>
      </c:spPr>
    </c:plotArea>
    <c:plotVisOnly val="1"/>
    <c:dispBlanksAs val="gap"/>
    <c:showDLblsOverMax val="0"/>
  </c:chart>
  <c:spPr>
    <a:solidFill>
      <a:srgbClr val="F9FFFD"/>
    </a:solidFill>
    <a:ln>
      <a:noFill/>
    </a:ln>
    <a:effectLst/>
  </c:spPr>
  <c:txPr>
    <a:bodyPr/>
    <a:lstStyle/>
    <a:p>
      <a:pPr>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436475705747599E-2"/>
          <c:y val="9.6645888013998205E-2"/>
          <c:w val="0.95255506020376401"/>
          <c:h val="0.7442718722659670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3-7D5D-4DFE-B845-3D975F498B3E}"/>
              </c:ext>
            </c:extLst>
          </c:dPt>
          <c:dPt>
            <c:idx val="1"/>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4-7D5D-4DFE-B845-3D975F498B3E}"/>
              </c:ext>
            </c:extLst>
          </c:dPt>
          <c:dPt>
            <c:idx val="3"/>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5-7D5D-4DFE-B845-3D975F498B3E}"/>
              </c:ext>
            </c:extLst>
          </c:dPt>
          <c:dPt>
            <c:idx val="4"/>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6-7D5D-4DFE-B845-3D975F498B3E}"/>
              </c:ext>
            </c:extLst>
          </c:dPt>
          <c:dPt>
            <c:idx val="5"/>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7-7D5D-4DFE-B845-3D975F498B3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Total </c:v>
                </c:pt>
                <c:pt idx="1">
                  <c:v>Black</c:v>
                </c:pt>
                <c:pt idx="2">
                  <c:v>Hispanic or Latino</c:v>
                </c:pt>
                <c:pt idx="3">
                  <c:v>Asian</c:v>
                </c:pt>
                <c:pt idx="4">
                  <c:v>Other</c:v>
                </c:pt>
                <c:pt idx="5">
                  <c:v>White</c:v>
                </c:pt>
              </c:strCache>
            </c:strRef>
          </c:cat>
          <c:val>
            <c:numRef>
              <c:f>Sheet1!$B$2:$B$7</c:f>
              <c:numCache>
                <c:formatCode>General</c:formatCode>
                <c:ptCount val="6"/>
                <c:pt idx="0">
                  <c:v>45.6</c:v>
                </c:pt>
                <c:pt idx="1">
                  <c:v>28.3</c:v>
                </c:pt>
                <c:pt idx="2">
                  <c:v>38.700000000000003</c:v>
                </c:pt>
                <c:pt idx="3">
                  <c:v>49.4</c:v>
                </c:pt>
                <c:pt idx="4">
                  <c:v>56.8</c:v>
                </c:pt>
                <c:pt idx="5">
                  <c:v>49.2</c:v>
                </c:pt>
              </c:numCache>
            </c:numRef>
          </c:val>
          <c:extLst xmlns:c16r2="http://schemas.microsoft.com/office/drawing/2015/06/chart">
            <c:ext xmlns:c16="http://schemas.microsoft.com/office/drawing/2014/chart" uri="{C3380CC4-5D6E-409C-BE32-E72D297353CC}">
              <c16:uniqueId val="{00000000-7D5D-4DFE-B845-3D975F498B3E}"/>
            </c:ext>
          </c:extLst>
        </c:ser>
        <c:dLbls>
          <c:showLegendKey val="0"/>
          <c:showVal val="0"/>
          <c:showCatName val="0"/>
          <c:showSerName val="0"/>
          <c:showPercent val="0"/>
          <c:showBubbleSize val="0"/>
        </c:dLbls>
        <c:gapWidth val="219"/>
        <c:overlap val="-27"/>
        <c:axId val="135651328"/>
        <c:axId val="135652864"/>
      </c:barChart>
      <c:catAx>
        <c:axId val="13565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652864"/>
        <c:crosses val="autoZero"/>
        <c:auto val="1"/>
        <c:lblAlgn val="ctr"/>
        <c:lblOffset val="100"/>
        <c:noMultiLvlLbl val="0"/>
      </c:catAx>
      <c:valAx>
        <c:axId val="135652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6513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Improvement Per</a:t>
            </a:r>
            <a:r>
              <a:rPr lang="en-US" baseline="0" dirty="0"/>
              <a:t> Clinic From April 2016 to February 2017</a:t>
            </a:r>
            <a:endParaRPr lang="en-US" dirty="0"/>
          </a:p>
        </c:rich>
      </c:tx>
      <c:layout/>
      <c:overlay val="0"/>
      <c:spPr>
        <a:noFill/>
        <a:ln>
          <a:noFill/>
        </a:ln>
        <a:effectLst/>
      </c:spPr>
    </c:title>
    <c:autoTitleDeleted val="0"/>
    <c:plotArea>
      <c:layout/>
      <c:barChart>
        <c:barDir val="bar"/>
        <c:grouping val="clustered"/>
        <c:varyColors val="0"/>
        <c:ser>
          <c:idx val="0"/>
          <c:order val="0"/>
          <c:tx>
            <c:strRef>
              <c:f>pneumonia_clinics_albany_201702!$I$1</c:f>
              <c:strCache>
                <c:ptCount val="1"/>
                <c:pt idx="0">
                  <c:v>April 2016</c:v>
                </c:pt>
              </c:strCache>
            </c:strRef>
          </c:tx>
          <c:spPr>
            <a:solidFill>
              <a:schemeClr val="accent1"/>
            </a:solidFill>
            <a:ln>
              <a:noFill/>
            </a:ln>
            <a:effectLst/>
          </c:spPr>
          <c:invertIfNegative val="0"/>
          <c:dLbls>
            <c:spPr>
              <a:noFill/>
              <a:ln>
                <a:noFill/>
              </a:ln>
              <a:effectLst/>
            </c:spPr>
            <c:txPr>
              <a:bodyPr/>
              <a:lstStyle/>
              <a:p>
                <a:pPr>
                  <a:defRPr sz="1200" b="1">
                    <a:latin typeface="Calibri" panose="020F050202020403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pneumonia_clinics_albany_201702!$H$2:$H$12</c:f>
              <c:strCache>
                <c:ptCount val="11"/>
                <c:pt idx="0">
                  <c:v>ACO Participant</c:v>
                </c:pt>
                <c:pt idx="1">
                  <c:v>Baker County Primary Health Care</c:v>
                </c:pt>
                <c:pt idx="2">
                  <c:v>Dawson Medical Center</c:v>
                </c:pt>
                <c:pt idx="3">
                  <c:v>Dooly County Community Health Center</c:v>
                </c:pt>
                <c:pt idx="4">
                  <c:v>East Albany Medical Center</c:v>
                </c:pt>
                <c:pt idx="5">
                  <c:v>Edison Medical Center</c:v>
                </c:pt>
                <c:pt idx="6">
                  <c:v>Lee Medical Arts Center</c:v>
                </c:pt>
                <c:pt idx="7">
                  <c:v>Mirian Worthy Women's Health Center</c:v>
                </c:pt>
                <c:pt idx="8">
                  <c:v>Rural Model Clinic</c:v>
                </c:pt>
                <c:pt idx="9">
                  <c:v>South Albany Medical Center</c:v>
                </c:pt>
                <c:pt idx="10">
                  <c:v>West Albany Medical Center</c:v>
                </c:pt>
              </c:strCache>
            </c:strRef>
          </c:cat>
          <c:val>
            <c:numRef>
              <c:f>pneumonia_clinics_albany_201702!$I$2:$I$12</c:f>
              <c:numCache>
                <c:formatCode>0%</c:formatCode>
                <c:ptCount val="11"/>
                <c:pt idx="0">
                  <c:v>0.23018549747048908</c:v>
                </c:pt>
                <c:pt idx="1">
                  <c:v>0.28531073446327715</c:v>
                </c:pt>
                <c:pt idx="2">
                  <c:v>0.18579234972677616</c:v>
                </c:pt>
                <c:pt idx="3">
                  <c:v>0.11469534050179205</c:v>
                </c:pt>
                <c:pt idx="4">
                  <c:v>0.221940928270042</c:v>
                </c:pt>
                <c:pt idx="5">
                  <c:v>0.33734939759036131</c:v>
                </c:pt>
                <c:pt idx="6">
                  <c:v>0.21095334685598416</c:v>
                </c:pt>
                <c:pt idx="7">
                  <c:v>1.3513513513513506E-2</c:v>
                </c:pt>
                <c:pt idx="8">
                  <c:v>0.2307692307692312</c:v>
                </c:pt>
                <c:pt idx="9">
                  <c:v>0.22538860103626901</c:v>
                </c:pt>
                <c:pt idx="10">
                  <c:v>2.8409090909090912E-2</c:v>
                </c:pt>
              </c:numCache>
            </c:numRef>
          </c:val>
          <c:extLst xmlns:c16r2="http://schemas.microsoft.com/office/drawing/2015/06/chart">
            <c:ext xmlns:c16="http://schemas.microsoft.com/office/drawing/2014/chart" uri="{C3380CC4-5D6E-409C-BE32-E72D297353CC}">
              <c16:uniqueId val="{00000000-012A-481E-B1AF-7891E80A251D}"/>
            </c:ext>
          </c:extLst>
        </c:ser>
        <c:ser>
          <c:idx val="1"/>
          <c:order val="1"/>
          <c:tx>
            <c:strRef>
              <c:f>pneumonia_clinics_albany_201702!$J$1</c:f>
              <c:strCache>
                <c:ptCount val="1"/>
                <c:pt idx="0">
                  <c:v>February 2017</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pneumonia_clinics_albany_201702!$H$2:$H$12</c:f>
              <c:strCache>
                <c:ptCount val="11"/>
                <c:pt idx="0">
                  <c:v>ACO Participant</c:v>
                </c:pt>
                <c:pt idx="1">
                  <c:v>Baker County Primary Health Care</c:v>
                </c:pt>
                <c:pt idx="2">
                  <c:v>Dawson Medical Center</c:v>
                </c:pt>
                <c:pt idx="3">
                  <c:v>Dooly County Community Health Center</c:v>
                </c:pt>
                <c:pt idx="4">
                  <c:v>East Albany Medical Center</c:v>
                </c:pt>
                <c:pt idx="5">
                  <c:v>Edison Medical Center</c:v>
                </c:pt>
                <c:pt idx="6">
                  <c:v>Lee Medical Arts Center</c:v>
                </c:pt>
                <c:pt idx="7">
                  <c:v>Mirian Worthy Women's Health Center</c:v>
                </c:pt>
                <c:pt idx="8">
                  <c:v>Rural Model Clinic</c:v>
                </c:pt>
                <c:pt idx="9">
                  <c:v>South Albany Medical Center</c:v>
                </c:pt>
                <c:pt idx="10">
                  <c:v>West Albany Medical Center</c:v>
                </c:pt>
              </c:strCache>
            </c:strRef>
          </c:cat>
          <c:val>
            <c:numRef>
              <c:f>pneumonia_clinics_albany_201702!$J$2:$J$12</c:f>
              <c:numCache>
                <c:formatCode>0%</c:formatCode>
                <c:ptCount val="11"/>
                <c:pt idx="0">
                  <c:v>0.68</c:v>
                </c:pt>
                <c:pt idx="1">
                  <c:v>0.92</c:v>
                </c:pt>
                <c:pt idx="2">
                  <c:v>0.52</c:v>
                </c:pt>
                <c:pt idx="3">
                  <c:v>0.82000000000000028</c:v>
                </c:pt>
                <c:pt idx="4">
                  <c:v>0.53</c:v>
                </c:pt>
                <c:pt idx="5">
                  <c:v>0.91</c:v>
                </c:pt>
                <c:pt idx="6">
                  <c:v>0.93</c:v>
                </c:pt>
                <c:pt idx="7">
                  <c:v>6.0000000000000026E-2</c:v>
                </c:pt>
                <c:pt idx="8">
                  <c:v>0.78</c:v>
                </c:pt>
                <c:pt idx="9">
                  <c:v>0.53</c:v>
                </c:pt>
                <c:pt idx="10">
                  <c:v>0.11</c:v>
                </c:pt>
              </c:numCache>
            </c:numRef>
          </c:val>
          <c:extLst xmlns:c16r2="http://schemas.microsoft.com/office/drawing/2015/06/chart">
            <c:ext xmlns:c16="http://schemas.microsoft.com/office/drawing/2014/chart" uri="{C3380CC4-5D6E-409C-BE32-E72D297353CC}">
              <c16:uniqueId val="{00000001-012A-481E-B1AF-7891E80A251D}"/>
            </c:ext>
          </c:extLst>
        </c:ser>
        <c:dLbls>
          <c:showLegendKey val="0"/>
          <c:showVal val="0"/>
          <c:showCatName val="0"/>
          <c:showSerName val="0"/>
          <c:showPercent val="0"/>
          <c:showBubbleSize val="0"/>
        </c:dLbls>
        <c:gapWidth val="182"/>
        <c:axId val="94900608"/>
        <c:axId val="94902144"/>
      </c:barChart>
      <c:catAx>
        <c:axId val="9490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94902144"/>
        <c:crosses val="autoZero"/>
        <c:auto val="1"/>
        <c:lblAlgn val="ctr"/>
        <c:lblOffset val="100"/>
        <c:noMultiLvlLbl val="0"/>
      </c:catAx>
      <c:valAx>
        <c:axId val="949021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9006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9FFFD"/>
    </a:solid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587345684086"/>
          <c:y val="6.5184682357667501E-2"/>
          <c:w val="0.82443522789050006"/>
          <c:h val="0.89651767346989897"/>
        </c:manualLayout>
      </c:layout>
      <c:barChart>
        <c:barDir val="col"/>
        <c:grouping val="clustered"/>
        <c:varyColors val="0"/>
        <c:ser>
          <c:idx val="0"/>
          <c:order val="0"/>
          <c:tx>
            <c:strRef>
              <c:f>MEANSUMMARYSTATSPRACTICE_SI!$C$2258</c:f>
              <c:strCache>
                <c:ptCount val="1"/>
                <c:pt idx="0">
                  <c:v>Number of Patients Vaccinated</c:v>
                </c:pt>
              </c:strCache>
            </c:strRef>
          </c:tx>
          <c:spPr>
            <a:solidFill>
              <a:srgbClr val="FF0000"/>
            </a:solidFill>
          </c:spPr>
          <c:invertIfNegative val="0"/>
          <c:val>
            <c:numRef>
              <c:f>MEANSUMMARYSTATSPRACTICE_SI!$C$2259:$C$2280</c:f>
              <c:numCache>
                <c:formatCode>General</c:formatCode>
                <c:ptCount val="22"/>
                <c:pt idx="0">
                  <c:v>1</c:v>
                </c:pt>
                <c:pt idx="1">
                  <c:v>2</c:v>
                </c:pt>
                <c:pt idx="2">
                  <c:v>3</c:v>
                </c:pt>
                <c:pt idx="3">
                  <c:v>4</c:v>
                </c:pt>
                <c:pt idx="4">
                  <c:v>5</c:v>
                </c:pt>
                <c:pt idx="5">
                  <c:v>6</c:v>
                </c:pt>
                <c:pt idx="6">
                  <c:v>7</c:v>
                </c:pt>
                <c:pt idx="7">
                  <c:v>8</c:v>
                </c:pt>
                <c:pt idx="8">
                  <c:v>9</c:v>
                </c:pt>
                <c:pt idx="9">
                  <c:v>11</c:v>
                </c:pt>
                <c:pt idx="10">
                  <c:v>14</c:v>
                </c:pt>
                <c:pt idx="11">
                  <c:v>18</c:v>
                </c:pt>
                <c:pt idx="12">
                  <c:v>20</c:v>
                </c:pt>
                <c:pt idx="13">
                  <c:v>21</c:v>
                </c:pt>
                <c:pt idx="14">
                  <c:v>23</c:v>
                </c:pt>
                <c:pt idx="15">
                  <c:v>24</c:v>
                </c:pt>
                <c:pt idx="16">
                  <c:v>39</c:v>
                </c:pt>
                <c:pt idx="17">
                  <c:v>40</c:v>
                </c:pt>
                <c:pt idx="18">
                  <c:v>41</c:v>
                </c:pt>
                <c:pt idx="19">
                  <c:v>60</c:v>
                </c:pt>
                <c:pt idx="20">
                  <c:v>100</c:v>
                </c:pt>
                <c:pt idx="21">
                  <c:v>160</c:v>
                </c:pt>
              </c:numCache>
            </c:numRef>
          </c:val>
          <c:extLst xmlns:c16r2="http://schemas.microsoft.com/office/drawing/2015/06/chart">
            <c:ext xmlns:c16="http://schemas.microsoft.com/office/drawing/2014/chart" uri="{C3380CC4-5D6E-409C-BE32-E72D297353CC}">
              <c16:uniqueId val="{00000000-27A6-4625-86CB-C79CB1C61CA4}"/>
            </c:ext>
          </c:extLst>
        </c:ser>
        <c:ser>
          <c:idx val="1"/>
          <c:order val="1"/>
          <c:tx>
            <c:strRef>
              <c:f>MEANSUMMARYSTATSPRACTICE_SI!$D$2258</c:f>
              <c:strCache>
                <c:ptCount val="1"/>
                <c:pt idx="0">
                  <c:v>Number of Providers</c:v>
                </c:pt>
              </c:strCache>
            </c:strRef>
          </c:tx>
          <c:spPr>
            <a:solidFill>
              <a:srgbClr val="0000FF"/>
            </a:solidFill>
          </c:spPr>
          <c:invertIfNegative val="0"/>
          <c:val>
            <c:numRef>
              <c:f>MEANSUMMARYSTATSPRACTICE_SI!$D$2259:$D$2280</c:f>
              <c:numCache>
                <c:formatCode>General</c:formatCode>
                <c:ptCount val="22"/>
                <c:pt idx="0">
                  <c:v>16</c:v>
                </c:pt>
                <c:pt idx="1">
                  <c:v>4</c:v>
                </c:pt>
                <c:pt idx="2">
                  <c:v>3</c:v>
                </c:pt>
                <c:pt idx="3">
                  <c:v>3</c:v>
                </c:pt>
                <c:pt idx="4">
                  <c:v>4</c:v>
                </c:pt>
                <c:pt idx="5">
                  <c:v>3</c:v>
                </c:pt>
                <c:pt idx="6">
                  <c:v>1</c:v>
                </c:pt>
                <c:pt idx="7">
                  <c:v>6</c:v>
                </c:pt>
                <c:pt idx="8">
                  <c:v>2</c:v>
                </c:pt>
                <c:pt idx="9">
                  <c:v>2</c:v>
                </c:pt>
                <c:pt idx="10">
                  <c:v>1</c:v>
                </c:pt>
                <c:pt idx="11">
                  <c:v>1</c:v>
                </c:pt>
                <c:pt idx="12">
                  <c:v>11</c:v>
                </c:pt>
                <c:pt idx="13">
                  <c:v>2</c:v>
                </c:pt>
                <c:pt idx="14">
                  <c:v>1</c:v>
                </c:pt>
                <c:pt idx="15">
                  <c:v>1</c:v>
                </c:pt>
                <c:pt idx="16">
                  <c:v>1</c:v>
                </c:pt>
                <c:pt idx="17">
                  <c:v>4</c:v>
                </c:pt>
                <c:pt idx="18">
                  <c:v>2</c:v>
                </c:pt>
                <c:pt idx="19">
                  <c:v>3</c:v>
                </c:pt>
                <c:pt idx="20">
                  <c:v>1</c:v>
                </c:pt>
                <c:pt idx="21">
                  <c:v>1</c:v>
                </c:pt>
              </c:numCache>
            </c:numRef>
          </c:val>
          <c:extLst xmlns:c16r2="http://schemas.microsoft.com/office/drawing/2015/06/chart">
            <c:ext xmlns:c16="http://schemas.microsoft.com/office/drawing/2014/chart" uri="{C3380CC4-5D6E-409C-BE32-E72D297353CC}">
              <c16:uniqueId val="{00000001-27A6-4625-86CB-C79CB1C61CA4}"/>
            </c:ext>
          </c:extLst>
        </c:ser>
        <c:dLbls>
          <c:showLegendKey val="0"/>
          <c:showVal val="0"/>
          <c:showCatName val="0"/>
          <c:showSerName val="0"/>
          <c:showPercent val="0"/>
          <c:showBubbleSize val="0"/>
        </c:dLbls>
        <c:gapWidth val="75"/>
        <c:axId val="95004928"/>
        <c:axId val="95027200"/>
      </c:barChart>
      <c:catAx>
        <c:axId val="95004928"/>
        <c:scaling>
          <c:orientation val="minMax"/>
        </c:scaling>
        <c:delete val="0"/>
        <c:axPos val="b"/>
        <c:majorTickMark val="none"/>
        <c:minorTickMark val="none"/>
        <c:tickLblPos val="none"/>
        <c:spPr>
          <a:ln w="38100">
            <a:solidFill>
              <a:schemeClr val="tx1">
                <a:lumMod val="65000"/>
                <a:lumOff val="35000"/>
              </a:schemeClr>
            </a:solidFill>
          </a:ln>
        </c:spPr>
        <c:crossAx val="95027200"/>
        <c:crosses val="autoZero"/>
        <c:auto val="1"/>
        <c:lblAlgn val="ctr"/>
        <c:lblOffset val="100"/>
        <c:noMultiLvlLbl val="0"/>
      </c:catAx>
      <c:valAx>
        <c:axId val="95027200"/>
        <c:scaling>
          <c:orientation val="minMax"/>
          <c:max val="100"/>
        </c:scaling>
        <c:delete val="0"/>
        <c:axPos val="l"/>
        <c:majorGridlines/>
        <c:numFmt formatCode="General" sourceLinked="1"/>
        <c:majorTickMark val="out"/>
        <c:minorTickMark val="none"/>
        <c:tickLblPos val="nextTo"/>
        <c:spPr>
          <a:ln w="38100">
            <a:solidFill>
              <a:schemeClr val="tx1">
                <a:lumMod val="65000"/>
                <a:lumOff val="35000"/>
              </a:schemeClr>
            </a:solidFill>
          </a:ln>
        </c:spPr>
        <c:crossAx val="95004928"/>
        <c:crosses val="autoZero"/>
        <c:crossBetween val="between"/>
      </c:valAx>
    </c:plotArea>
    <c:legend>
      <c:legendPos val="r"/>
      <c:layout>
        <c:manualLayout>
          <c:xMode val="edge"/>
          <c:yMode val="edge"/>
          <c:x val="0.14183925228664801"/>
          <c:y val="8.9124282329143004E-2"/>
          <c:w val="0.45500710420674301"/>
          <c:h val="0.219637667242814"/>
        </c:manualLayout>
      </c:layout>
      <c:overlay val="0"/>
      <c:spPr>
        <a:solidFill>
          <a:schemeClr val="bg1"/>
        </a:solidFill>
      </c:spPr>
    </c:legend>
    <c:plotVisOnly val="1"/>
    <c:dispBlanksAs val="gap"/>
    <c:showDLblsOverMax val="0"/>
  </c:chart>
  <c:txPr>
    <a:bodyPr/>
    <a:lstStyle/>
    <a:p>
      <a:pPr>
        <a:defRPr sz="1800">
          <a:latin typeface="Calibri" panose="020F050202020403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806649168853899E-2"/>
          <c:y val="3.8162544169611297E-2"/>
          <c:w val="0.90560930475173196"/>
          <c:h val="0.84703641732283697"/>
        </c:manualLayout>
      </c:layout>
      <c:barChart>
        <c:barDir val="col"/>
        <c:grouping val="clustered"/>
        <c:varyColors val="0"/>
        <c:ser>
          <c:idx val="0"/>
          <c:order val="0"/>
          <c:tx>
            <c:strRef>
              <c:f>Sheet1!$B$1</c:f>
              <c:strCache>
                <c:ptCount val="1"/>
                <c:pt idx="0">
                  <c:v>No recommendation</c:v>
                </c:pt>
              </c:strCache>
            </c:strRef>
          </c:tx>
          <c:spPr>
            <a:solidFill>
              <a:schemeClr val="tx2"/>
            </a:solidFill>
            <a:scene3d>
              <a:camera prst="orthographicFront"/>
              <a:lightRig rig="threePt" dir="t"/>
            </a:scene3d>
            <a:sp3d>
              <a:bevelT/>
            </a:sp3d>
          </c:spPr>
          <c:invertIfNegative val="0"/>
          <c:dLbls>
            <c:dLbl>
              <c:idx val="0"/>
              <c:layout/>
              <c:tx>
                <c:rich>
                  <a:bodyPr/>
                  <a:lstStyle/>
                  <a:p>
                    <a:r>
                      <a:rPr lang="en-US" dirty="0" smtClean="0">
                        <a:latin typeface="Calibri" pitchFamily="34" charset="0"/>
                      </a:rPr>
                      <a:t>27%</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smtClean="0">
                        <a:latin typeface="Calibri" pitchFamily="34" charset="0"/>
                      </a:rPr>
                      <a:t>15.8%</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latin typeface="Calibri"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Influenza</c:v>
                </c:pt>
                <c:pt idx="1">
                  <c:v>PPV</c:v>
                </c:pt>
              </c:strCache>
            </c:strRef>
          </c:cat>
          <c:val>
            <c:numRef>
              <c:f>Sheet1!$B$2:$B$3</c:f>
              <c:numCache>
                <c:formatCode>General</c:formatCode>
                <c:ptCount val="2"/>
                <c:pt idx="0">
                  <c:v>27</c:v>
                </c:pt>
                <c:pt idx="1">
                  <c:v>15.8</c:v>
                </c:pt>
              </c:numCache>
            </c:numRef>
          </c:val>
        </c:ser>
        <c:ser>
          <c:idx val="1"/>
          <c:order val="1"/>
          <c:tx>
            <c:strRef>
              <c:f>Sheet1!$C$1</c:f>
              <c:strCache>
                <c:ptCount val="1"/>
                <c:pt idx="0">
                  <c:v>Recommendation</c:v>
                </c:pt>
              </c:strCache>
            </c:strRef>
          </c:tx>
          <c:spPr>
            <a:solidFill>
              <a:schemeClr val="accent1"/>
            </a:solidFill>
            <a:scene3d>
              <a:camera prst="orthographicFront"/>
              <a:lightRig rig="threePt" dir="t"/>
            </a:scene3d>
            <a:sp3d>
              <a:bevelT/>
            </a:sp3d>
          </c:spPr>
          <c:invertIfNegative val="0"/>
          <c:dLbls>
            <c:dLbl>
              <c:idx val="0"/>
              <c:layout/>
              <c:tx>
                <c:rich>
                  <a:bodyPr/>
                  <a:lstStyle/>
                  <a:p>
                    <a:r>
                      <a:rPr lang="en-US" dirty="0" smtClean="0">
                        <a:latin typeface="Calibri" pitchFamily="34" charset="0"/>
                      </a:rPr>
                      <a:t>82%</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smtClean="0">
                        <a:latin typeface="Calibri" pitchFamily="34" charset="0"/>
                      </a:rPr>
                      <a:t>85.1%</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latin typeface="Calibri"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Influenza</c:v>
                </c:pt>
                <c:pt idx="1">
                  <c:v>PPV</c:v>
                </c:pt>
              </c:strCache>
            </c:strRef>
          </c:cat>
          <c:val>
            <c:numRef>
              <c:f>Sheet1!$C$2:$C$3</c:f>
              <c:numCache>
                <c:formatCode>General</c:formatCode>
                <c:ptCount val="2"/>
                <c:pt idx="0">
                  <c:v>82</c:v>
                </c:pt>
                <c:pt idx="1">
                  <c:v>85.1</c:v>
                </c:pt>
              </c:numCache>
            </c:numRef>
          </c:val>
        </c:ser>
        <c:dLbls>
          <c:showLegendKey val="0"/>
          <c:showVal val="0"/>
          <c:showCatName val="0"/>
          <c:showSerName val="0"/>
          <c:showPercent val="0"/>
          <c:showBubbleSize val="0"/>
        </c:dLbls>
        <c:gapWidth val="70"/>
        <c:axId val="95798016"/>
        <c:axId val="95799552"/>
      </c:barChart>
      <c:catAx>
        <c:axId val="95798016"/>
        <c:scaling>
          <c:orientation val="minMax"/>
        </c:scaling>
        <c:delete val="0"/>
        <c:axPos val="b"/>
        <c:numFmt formatCode="General" sourceLinked="0"/>
        <c:majorTickMark val="out"/>
        <c:minorTickMark val="none"/>
        <c:tickLblPos val="nextTo"/>
        <c:spPr>
          <a:ln>
            <a:solidFill>
              <a:schemeClr val="tx1"/>
            </a:solidFill>
          </a:ln>
        </c:spPr>
        <c:txPr>
          <a:bodyPr/>
          <a:lstStyle/>
          <a:p>
            <a:pPr>
              <a:defRPr>
                <a:latin typeface="Calibri" pitchFamily="34" charset="0"/>
              </a:defRPr>
            </a:pPr>
            <a:endParaRPr lang="en-US"/>
          </a:p>
        </c:txPr>
        <c:crossAx val="95799552"/>
        <c:crosses val="autoZero"/>
        <c:auto val="1"/>
        <c:lblAlgn val="ctr"/>
        <c:lblOffset val="100"/>
        <c:noMultiLvlLbl val="0"/>
      </c:catAx>
      <c:valAx>
        <c:axId val="95799552"/>
        <c:scaling>
          <c:orientation val="minMax"/>
          <c:max val="100"/>
        </c:scaling>
        <c:delete val="0"/>
        <c:axPos val="l"/>
        <c:numFmt formatCode="General" sourceLinked="1"/>
        <c:majorTickMark val="out"/>
        <c:minorTickMark val="none"/>
        <c:tickLblPos val="nextTo"/>
        <c:spPr>
          <a:ln>
            <a:solidFill>
              <a:schemeClr val="tx1"/>
            </a:solidFill>
          </a:ln>
        </c:spPr>
        <c:crossAx val="95798016"/>
        <c:crosses val="autoZero"/>
        <c:crossBetween val="between"/>
        <c:majorUnit val="20"/>
      </c:valAx>
      <c:spPr>
        <a:noFill/>
        <a:ln>
          <a:solidFill>
            <a:schemeClr val="tx1"/>
          </a:solidFill>
        </a:ln>
      </c:spPr>
    </c:plotArea>
    <c:legend>
      <c:legendPos val="r"/>
      <c:layout>
        <c:manualLayout>
          <c:xMode val="edge"/>
          <c:yMode val="edge"/>
          <c:x val="7.0931450470099702E-2"/>
          <c:y val="3.80903339941083E-2"/>
          <c:w val="0.27616502162581802"/>
          <c:h val="0.15327683838918299"/>
        </c:manualLayout>
      </c:layout>
      <c:overlay val="0"/>
      <c:txPr>
        <a:bodyPr/>
        <a:lstStyle/>
        <a:p>
          <a:pPr>
            <a:defRPr>
              <a:latin typeface="Calibri" pitchFamily="34" charset="0"/>
            </a:defRPr>
          </a:pPr>
          <a:endParaRPr lang="en-US"/>
        </a:p>
      </c:txPr>
    </c:legend>
    <c:plotVisOnly val="1"/>
    <c:dispBlanksAs val="gap"/>
    <c:showDLblsOverMax val="0"/>
  </c:chart>
  <c:txPr>
    <a:bodyPr/>
    <a:lstStyle/>
    <a:p>
      <a:pPr>
        <a:defRPr sz="1800" b="1" i="0" baseline="0">
          <a:latin typeface="Arial Narrow"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3-2B7C-448E-A1A1-71192A660EE7}"/>
              </c:ext>
            </c:extLst>
          </c:dPt>
          <c:dPt>
            <c:idx val="1"/>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4-2B7C-448E-A1A1-71192A660EE7}"/>
              </c:ext>
            </c:extLst>
          </c:dPt>
          <c:dPt>
            <c:idx val="2"/>
            <c:invertIfNegative val="0"/>
            <c:bubble3D val="0"/>
            <c:spPr>
              <a:solidFill>
                <a:schemeClr val="accent1"/>
              </a:solidFill>
              <a:ln>
                <a:solidFill>
                  <a:schemeClr val="accent1"/>
                </a:solidFill>
              </a:ln>
              <a:effectLst/>
            </c:spPr>
            <c:extLst xmlns:c16r2="http://schemas.microsoft.com/office/drawing/2015/06/chart">
              <c:ext xmlns:c16="http://schemas.microsoft.com/office/drawing/2014/chart" uri="{C3380CC4-5D6E-409C-BE32-E72D297353CC}">
                <c16:uniqueId val="{00000005-2B7C-448E-A1A1-71192A660EE7}"/>
              </c:ext>
            </c:extLst>
          </c:dPt>
          <c:dPt>
            <c:idx val="3"/>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6-2B7C-448E-A1A1-71192A660EE7}"/>
              </c:ext>
            </c:extLst>
          </c:dPt>
          <c:dPt>
            <c:idx val="4"/>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7-2B7C-448E-A1A1-71192A660EE7}"/>
              </c:ext>
            </c:extLst>
          </c:dPt>
          <c:dPt>
            <c:idx val="5"/>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8-2B7C-448E-A1A1-71192A660EE7}"/>
              </c:ext>
            </c:extLst>
          </c:dPt>
          <c:dPt>
            <c:idx val="6"/>
            <c:invertIfNegative val="0"/>
            <c:bubble3D val="0"/>
            <c:spPr>
              <a:solidFill>
                <a:schemeClr val="accent2"/>
              </a:solidFill>
              <a:ln>
                <a:solidFill>
                  <a:schemeClr val="accent2"/>
                </a:solidFill>
              </a:ln>
              <a:effectLst/>
            </c:spPr>
            <c:extLst xmlns:c16r2="http://schemas.microsoft.com/office/drawing/2015/06/chart">
              <c:ext xmlns:c16="http://schemas.microsoft.com/office/drawing/2014/chart" uri="{C3380CC4-5D6E-409C-BE32-E72D297353CC}">
                <c16:uniqueId val="{00000009-2B7C-448E-A1A1-71192A660EE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Overall</c:v>
                </c:pt>
                <c:pt idx="1">
                  <c:v>Black</c:v>
                </c:pt>
                <c:pt idx="2">
                  <c:v>Hispanic or Latino</c:v>
                </c:pt>
                <c:pt idx="3">
                  <c:v>Asian</c:v>
                </c:pt>
                <c:pt idx="4">
                  <c:v>American Indian/Alaska Native</c:v>
                </c:pt>
                <c:pt idx="5">
                  <c:v>Other</c:v>
                </c:pt>
                <c:pt idx="6">
                  <c:v>White</c:v>
                </c:pt>
              </c:strCache>
            </c:strRef>
          </c:cat>
          <c:val>
            <c:numRef>
              <c:f>Sheet1!$B$2:$B$8</c:f>
              <c:numCache>
                <c:formatCode>General</c:formatCode>
                <c:ptCount val="7"/>
                <c:pt idx="0">
                  <c:v>43.3</c:v>
                </c:pt>
                <c:pt idx="1">
                  <c:v>37.4</c:v>
                </c:pt>
                <c:pt idx="2">
                  <c:v>36.9</c:v>
                </c:pt>
                <c:pt idx="3">
                  <c:v>47.1</c:v>
                </c:pt>
                <c:pt idx="4">
                  <c:v>37.5</c:v>
                </c:pt>
                <c:pt idx="5">
                  <c:v>41.7</c:v>
                </c:pt>
                <c:pt idx="6">
                  <c:v>45.9</c:v>
                </c:pt>
              </c:numCache>
            </c:numRef>
          </c:val>
          <c:extLst xmlns:c16r2="http://schemas.microsoft.com/office/drawing/2015/06/chart">
            <c:ext xmlns:c16="http://schemas.microsoft.com/office/drawing/2014/chart" uri="{C3380CC4-5D6E-409C-BE32-E72D297353CC}">
              <c16:uniqueId val="{00000000-2B7C-448E-A1A1-71192A660EE7}"/>
            </c:ext>
          </c:extLst>
        </c:ser>
        <c:dLbls>
          <c:showLegendKey val="0"/>
          <c:showVal val="0"/>
          <c:showCatName val="0"/>
          <c:showSerName val="0"/>
          <c:showPercent val="0"/>
          <c:showBubbleSize val="0"/>
        </c:dLbls>
        <c:gapWidth val="219"/>
        <c:axId val="135828992"/>
        <c:axId val="135830528"/>
      </c:barChart>
      <c:catAx>
        <c:axId val="13582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830528"/>
        <c:crosses val="autoZero"/>
        <c:auto val="1"/>
        <c:lblAlgn val="ctr"/>
        <c:lblOffset val="100"/>
        <c:noMultiLvlLbl val="0"/>
      </c:catAx>
      <c:valAx>
        <c:axId val="135830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8289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138462204049754E-2"/>
          <c:y val="6.5326334208223966E-2"/>
          <c:w val="0.93674008220994975"/>
          <c:h val="0.778369203849518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3-A40D-44CC-A6A9-7094E05DC705}"/>
              </c:ext>
            </c:extLst>
          </c:dPt>
          <c:dPt>
            <c:idx val="1"/>
            <c:invertIfNegative val="0"/>
            <c:bubble3D val="0"/>
            <c:spPr>
              <a:solidFill>
                <a:srgbClr val="00B0F0"/>
              </a:solidFill>
              <a:ln>
                <a:solidFill>
                  <a:srgbClr val="00B0F0"/>
                </a:solidFill>
              </a:ln>
              <a:effectLst/>
            </c:spPr>
            <c:extLst xmlns:c16r2="http://schemas.microsoft.com/office/drawing/2015/06/chart">
              <c:ext xmlns:c16="http://schemas.microsoft.com/office/drawing/2014/chart" uri="{C3380CC4-5D6E-409C-BE32-E72D297353CC}">
                <c16:uniqueId val="{00000004-A40D-44CC-A6A9-7094E05DC705}"/>
              </c:ext>
            </c:extLst>
          </c:dPt>
          <c:dPt>
            <c:idx val="3"/>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5-A40D-44CC-A6A9-7094E05DC705}"/>
              </c:ext>
            </c:extLst>
          </c:dPt>
          <c:dPt>
            <c:idx val="4"/>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6-A40D-44CC-A6A9-7094E05DC705}"/>
              </c:ext>
            </c:extLst>
          </c:dPt>
          <c:dPt>
            <c:idx val="5"/>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7-A40D-44CC-A6A9-7094E05DC70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Overall</c:v>
                </c:pt>
                <c:pt idx="1">
                  <c:v>Black</c:v>
                </c:pt>
                <c:pt idx="2">
                  <c:v>Hispanic or Latino</c:v>
                </c:pt>
                <c:pt idx="3">
                  <c:v>Asian</c:v>
                </c:pt>
                <c:pt idx="4">
                  <c:v>Others</c:v>
                </c:pt>
                <c:pt idx="5">
                  <c:v>White</c:v>
                </c:pt>
              </c:strCache>
            </c:strRef>
          </c:cat>
          <c:val>
            <c:numRef>
              <c:f>Sheet1!$B$2:$B$7</c:f>
              <c:numCache>
                <c:formatCode>General</c:formatCode>
                <c:ptCount val="6"/>
                <c:pt idx="0">
                  <c:v>21.2</c:v>
                </c:pt>
                <c:pt idx="1">
                  <c:v>21.2</c:v>
                </c:pt>
                <c:pt idx="2">
                  <c:v>17.899999999999999</c:v>
                </c:pt>
                <c:pt idx="3">
                  <c:v>11</c:v>
                </c:pt>
                <c:pt idx="4">
                  <c:v>19.8</c:v>
                </c:pt>
                <c:pt idx="5">
                  <c:v>22.3</c:v>
                </c:pt>
              </c:numCache>
            </c:numRef>
          </c:val>
          <c:extLst xmlns:c16r2="http://schemas.microsoft.com/office/drawing/2015/06/chart">
            <c:ext xmlns:c16="http://schemas.microsoft.com/office/drawing/2014/chart" uri="{C3380CC4-5D6E-409C-BE32-E72D297353CC}">
              <c16:uniqueId val="{00000000-A40D-44CC-A6A9-7094E05DC705}"/>
            </c:ext>
          </c:extLst>
        </c:ser>
        <c:dLbls>
          <c:showLegendKey val="0"/>
          <c:showVal val="0"/>
          <c:showCatName val="0"/>
          <c:showSerName val="0"/>
          <c:showPercent val="0"/>
          <c:showBubbleSize val="0"/>
        </c:dLbls>
        <c:gapWidth val="219"/>
        <c:overlap val="-27"/>
        <c:axId val="136202880"/>
        <c:axId val="136208768"/>
      </c:barChart>
      <c:catAx>
        <c:axId val="13620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6208768"/>
        <c:crosses val="autoZero"/>
        <c:auto val="1"/>
        <c:lblAlgn val="ctr"/>
        <c:lblOffset val="100"/>
        <c:noMultiLvlLbl val="0"/>
      </c:catAx>
      <c:valAx>
        <c:axId val="13620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62028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3-54CE-4EAF-908E-20A2D4E4DBC8}"/>
              </c:ext>
            </c:extLst>
          </c:dPt>
          <c:dPt>
            <c:idx val="1"/>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4-54CE-4EAF-908E-20A2D4E4DBC8}"/>
              </c:ext>
            </c:extLst>
          </c:dPt>
          <c:dPt>
            <c:idx val="3"/>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5-54CE-4EAF-908E-20A2D4E4DBC8}"/>
              </c:ext>
            </c:extLst>
          </c:dPt>
          <c:dPt>
            <c:idx val="4"/>
            <c:invertIfNegative val="0"/>
            <c:bubble3D val="0"/>
            <c:spPr>
              <a:solidFill>
                <a:schemeClr val="tx2"/>
              </a:solidFill>
              <a:ln>
                <a:solidFill>
                  <a:schemeClr val="tx2"/>
                </a:solidFill>
              </a:ln>
              <a:effectLst/>
            </c:spPr>
            <c:extLst xmlns:c16r2="http://schemas.microsoft.com/office/drawing/2015/06/chart">
              <c:ext xmlns:c16="http://schemas.microsoft.com/office/drawing/2014/chart" uri="{C3380CC4-5D6E-409C-BE32-E72D297353CC}">
                <c16:uniqueId val="{00000006-54CE-4EAF-908E-20A2D4E4DBC8}"/>
              </c:ext>
            </c:extLst>
          </c:dPt>
          <c:dPt>
            <c:idx val="5"/>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7-54CE-4EAF-908E-20A2D4E4DBC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Overall</c:v>
                </c:pt>
                <c:pt idx="1">
                  <c:v>Black</c:v>
                </c:pt>
                <c:pt idx="2">
                  <c:v>Hispanic or Latino</c:v>
                </c:pt>
                <c:pt idx="3">
                  <c:v>Asian</c:v>
                </c:pt>
                <c:pt idx="4">
                  <c:v>Other</c:v>
                </c:pt>
                <c:pt idx="5">
                  <c:v>White</c:v>
                </c:pt>
              </c:strCache>
            </c:strRef>
          </c:cat>
          <c:val>
            <c:numRef>
              <c:f>Sheet1!$B$2:$B$7</c:f>
              <c:numCache>
                <c:formatCode>General</c:formatCode>
                <c:ptCount val="6"/>
                <c:pt idx="0">
                  <c:v>30.6</c:v>
                </c:pt>
                <c:pt idx="1">
                  <c:v>13.6</c:v>
                </c:pt>
                <c:pt idx="2">
                  <c:v>16</c:v>
                </c:pt>
                <c:pt idx="3">
                  <c:v>26</c:v>
                </c:pt>
                <c:pt idx="4">
                  <c:v>28</c:v>
                </c:pt>
                <c:pt idx="5">
                  <c:v>34.6</c:v>
                </c:pt>
              </c:numCache>
            </c:numRef>
          </c:val>
          <c:extLst xmlns:c16r2="http://schemas.microsoft.com/office/drawing/2015/06/chart">
            <c:ext xmlns:c16="http://schemas.microsoft.com/office/drawing/2014/chart" uri="{C3380CC4-5D6E-409C-BE32-E72D297353CC}">
              <c16:uniqueId val="{00000000-54CE-4EAF-908E-20A2D4E4DBC8}"/>
            </c:ext>
          </c:extLst>
        </c:ser>
        <c:dLbls>
          <c:showLegendKey val="0"/>
          <c:showVal val="0"/>
          <c:showCatName val="0"/>
          <c:showSerName val="0"/>
          <c:showPercent val="0"/>
          <c:showBubbleSize val="0"/>
        </c:dLbls>
        <c:gapWidth val="219"/>
        <c:overlap val="-27"/>
        <c:axId val="135523328"/>
        <c:axId val="135533312"/>
      </c:barChart>
      <c:catAx>
        <c:axId val="13552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533312"/>
        <c:crosses val="autoZero"/>
        <c:auto val="1"/>
        <c:lblAlgn val="ctr"/>
        <c:lblOffset val="100"/>
        <c:noMultiLvlLbl val="0"/>
      </c:catAx>
      <c:valAx>
        <c:axId val="135533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5233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138462204049754E-2"/>
          <c:y val="5.9770778652668416E-2"/>
          <c:w val="0.93674008220994975"/>
          <c:h val="0.7978136482939632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3-6141-4DFD-9DF4-F6410477A764}"/>
              </c:ext>
            </c:extLst>
          </c:dPt>
          <c:dPt>
            <c:idx val="1"/>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4-6141-4DFD-9DF4-F6410477A764}"/>
              </c:ext>
            </c:extLst>
          </c:dPt>
          <c:dPt>
            <c:idx val="3"/>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5-6141-4DFD-9DF4-F6410477A764}"/>
              </c:ext>
            </c:extLst>
          </c:dPt>
          <c:dPt>
            <c:idx val="4"/>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6-6141-4DFD-9DF4-F6410477A764}"/>
              </c:ext>
            </c:extLst>
          </c:dPt>
          <c:dPt>
            <c:idx val="5"/>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7-6141-4DFD-9DF4-F6410477A76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Overall</c:v>
                </c:pt>
                <c:pt idx="1">
                  <c:v>Black</c:v>
                </c:pt>
                <c:pt idx="2">
                  <c:v>Hispanic or Latino</c:v>
                </c:pt>
                <c:pt idx="3">
                  <c:v>Asian</c:v>
                </c:pt>
                <c:pt idx="4">
                  <c:v>Other</c:v>
                </c:pt>
                <c:pt idx="5">
                  <c:v>White</c:v>
                </c:pt>
              </c:strCache>
            </c:strRef>
          </c:cat>
          <c:val>
            <c:numRef>
              <c:f>Sheet1!$B$2:$B$7</c:f>
              <c:numCache>
                <c:formatCode>General</c:formatCode>
                <c:ptCount val="6"/>
                <c:pt idx="0">
                  <c:v>41.6</c:v>
                </c:pt>
                <c:pt idx="1">
                  <c:v>38</c:v>
                </c:pt>
                <c:pt idx="2">
                  <c:v>35.700000000000003</c:v>
                </c:pt>
                <c:pt idx="3">
                  <c:v>36.299999999999997</c:v>
                </c:pt>
                <c:pt idx="4">
                  <c:v>45.5</c:v>
                </c:pt>
                <c:pt idx="5">
                  <c:v>44.7</c:v>
                </c:pt>
              </c:numCache>
            </c:numRef>
          </c:val>
          <c:extLst xmlns:c16r2="http://schemas.microsoft.com/office/drawing/2015/06/chart">
            <c:ext xmlns:c16="http://schemas.microsoft.com/office/drawing/2014/chart" uri="{C3380CC4-5D6E-409C-BE32-E72D297353CC}">
              <c16:uniqueId val="{00000000-6141-4DFD-9DF4-F6410477A764}"/>
            </c:ext>
          </c:extLst>
        </c:ser>
        <c:dLbls>
          <c:showLegendKey val="0"/>
          <c:showVal val="0"/>
          <c:showCatName val="0"/>
          <c:showSerName val="0"/>
          <c:showPercent val="0"/>
          <c:showBubbleSize val="0"/>
        </c:dLbls>
        <c:gapWidth val="219"/>
        <c:overlap val="-27"/>
        <c:axId val="97130752"/>
        <c:axId val="97136640"/>
      </c:barChart>
      <c:catAx>
        <c:axId val="9713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136640"/>
        <c:crosses val="autoZero"/>
        <c:auto val="1"/>
        <c:lblAlgn val="ctr"/>
        <c:lblOffset val="100"/>
        <c:noMultiLvlLbl val="0"/>
      </c:catAx>
      <c:valAx>
        <c:axId val="97136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1307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3-9413-40A7-84FF-0CD7DF7392F1}"/>
              </c:ext>
            </c:extLst>
          </c:dPt>
          <c:dPt>
            <c:idx val="1"/>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4-9413-40A7-84FF-0CD7DF7392F1}"/>
              </c:ext>
            </c:extLst>
          </c:dPt>
          <c:dPt>
            <c:idx val="3"/>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5-9413-40A7-84FF-0CD7DF7392F1}"/>
              </c:ext>
            </c:extLst>
          </c:dPt>
          <c:dPt>
            <c:idx val="4"/>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6-9413-40A7-84FF-0CD7DF7392F1}"/>
              </c:ext>
            </c:extLst>
          </c:dPt>
          <c:dPt>
            <c:idx val="5"/>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7-9413-40A7-84FF-0CD7DF7392F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Total</c:v>
                </c:pt>
                <c:pt idx="1">
                  <c:v>Black</c:v>
                </c:pt>
                <c:pt idx="2">
                  <c:v>Hispanic or Latino</c:v>
                </c:pt>
                <c:pt idx="3">
                  <c:v>Asian</c:v>
                </c:pt>
                <c:pt idx="4">
                  <c:v>Other</c:v>
                </c:pt>
                <c:pt idx="5">
                  <c:v>White</c:v>
                </c:pt>
              </c:strCache>
            </c:strRef>
          </c:cat>
          <c:val>
            <c:numRef>
              <c:f>Sheet1!$B$2:$B$7</c:f>
              <c:numCache>
                <c:formatCode>General</c:formatCode>
                <c:ptCount val="6"/>
                <c:pt idx="0">
                  <c:v>23.1</c:v>
                </c:pt>
                <c:pt idx="1">
                  <c:v>15.1</c:v>
                </c:pt>
                <c:pt idx="2">
                  <c:v>14.3</c:v>
                </c:pt>
                <c:pt idx="3">
                  <c:v>19.899999999999999</c:v>
                </c:pt>
                <c:pt idx="4">
                  <c:v>29.7</c:v>
                </c:pt>
                <c:pt idx="5">
                  <c:v>27</c:v>
                </c:pt>
              </c:numCache>
            </c:numRef>
          </c:val>
          <c:extLst xmlns:c16r2="http://schemas.microsoft.com/office/drawing/2015/06/chart">
            <c:ext xmlns:c16="http://schemas.microsoft.com/office/drawing/2014/chart" uri="{C3380CC4-5D6E-409C-BE32-E72D297353CC}">
              <c16:uniqueId val="{00000000-9413-40A7-84FF-0CD7DF7392F1}"/>
            </c:ext>
          </c:extLst>
        </c:ser>
        <c:dLbls>
          <c:showLegendKey val="0"/>
          <c:showVal val="0"/>
          <c:showCatName val="0"/>
          <c:showSerName val="0"/>
          <c:showPercent val="0"/>
          <c:showBubbleSize val="0"/>
        </c:dLbls>
        <c:gapWidth val="219"/>
        <c:overlap val="-27"/>
        <c:axId val="96066944"/>
        <c:axId val="135595136"/>
      </c:barChart>
      <c:catAx>
        <c:axId val="96066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595136"/>
        <c:crosses val="autoZero"/>
        <c:auto val="1"/>
        <c:lblAlgn val="ctr"/>
        <c:lblOffset val="100"/>
        <c:noMultiLvlLbl val="0"/>
      </c:catAx>
      <c:valAx>
        <c:axId val="135595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0669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C35C9D-638A-47BE-AF94-85431EFBB729}" type="doc">
      <dgm:prSet loTypeId="urn:microsoft.com/office/officeart/2005/8/layout/hProcess9" loCatId="process" qsTypeId="urn:microsoft.com/office/officeart/2005/8/quickstyle/simple1" qsCatId="simple" csTypeId="urn:microsoft.com/office/officeart/2005/8/colors/colorful1#1" csCatId="colorful" phldr="1"/>
      <dgm:spPr/>
      <dgm:t>
        <a:bodyPr/>
        <a:lstStyle/>
        <a:p>
          <a:endParaRPr lang="en-US"/>
        </a:p>
      </dgm:t>
    </dgm:pt>
    <dgm:pt modelId="{71EA8007-93C2-480F-AD45-AD8FAE7107AA}">
      <dgm:prSet phldrT="[Text]" custT="1"/>
      <dgm:spPr>
        <a:xfrm>
          <a:off x="1755" y="1331751"/>
          <a:ext cx="1123193" cy="2525717"/>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b="1" dirty="0">
              <a:solidFill>
                <a:sysClr val="windowText" lastClr="000000"/>
              </a:solidFill>
              <a:latin typeface="Calibri"/>
              <a:ea typeface="+mn-ea"/>
              <a:cs typeface="+mn-cs"/>
            </a:rPr>
            <a:t>Program Launch</a:t>
          </a:r>
        </a:p>
      </dgm:t>
    </dgm:pt>
    <dgm:pt modelId="{2A67CA43-3ABA-4B38-B0ED-09422B0F4F6D}" type="parTrans" cxnId="{274F3AC8-C6F1-4776-B70F-7C60F402BD9A}">
      <dgm:prSet/>
      <dgm:spPr/>
      <dgm:t>
        <a:bodyPr/>
        <a:lstStyle/>
        <a:p>
          <a:endParaRPr lang="en-US" sz="2400" b="1">
            <a:solidFill>
              <a:sysClr val="windowText" lastClr="000000"/>
            </a:solidFill>
          </a:endParaRPr>
        </a:p>
      </dgm:t>
    </dgm:pt>
    <dgm:pt modelId="{0F42FE30-74A2-4955-9220-280577887720}" type="sibTrans" cxnId="{274F3AC8-C6F1-4776-B70F-7C60F402BD9A}">
      <dgm:prSet/>
      <dgm:spPr/>
      <dgm:t>
        <a:bodyPr/>
        <a:lstStyle/>
        <a:p>
          <a:endParaRPr lang="en-US" sz="2400" b="1">
            <a:solidFill>
              <a:sysClr val="windowText" lastClr="000000"/>
            </a:solidFill>
          </a:endParaRPr>
        </a:p>
      </dgm:t>
    </dgm:pt>
    <dgm:pt modelId="{6CD950E9-8C74-4E2C-8ADE-547101C9E913}">
      <dgm:prSet phldrT="[Text]" custT="1"/>
      <dgm:spPr>
        <a:xfrm>
          <a:off x="1312148" y="1331751"/>
          <a:ext cx="1123193" cy="2525717"/>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b="1" dirty="0">
              <a:solidFill>
                <a:sysClr val="windowText" lastClr="000000"/>
              </a:solidFill>
              <a:latin typeface="Calibri"/>
              <a:ea typeface="+mn-ea"/>
              <a:cs typeface="+mn-cs"/>
            </a:rPr>
            <a:t>Practice Assessment</a:t>
          </a:r>
        </a:p>
      </dgm:t>
    </dgm:pt>
    <dgm:pt modelId="{E92FBD34-E775-40B2-B3EA-51D97934FD88}" type="parTrans" cxnId="{0927191A-A469-4007-A003-E937CDFFF4BF}">
      <dgm:prSet/>
      <dgm:spPr/>
      <dgm:t>
        <a:bodyPr/>
        <a:lstStyle/>
        <a:p>
          <a:endParaRPr lang="en-US" sz="2400" b="1">
            <a:solidFill>
              <a:sysClr val="windowText" lastClr="000000"/>
            </a:solidFill>
          </a:endParaRPr>
        </a:p>
      </dgm:t>
    </dgm:pt>
    <dgm:pt modelId="{AF5CFB4F-D1DA-484C-9393-EABE9DD17DE7}" type="sibTrans" cxnId="{0927191A-A469-4007-A003-E937CDFFF4BF}">
      <dgm:prSet/>
      <dgm:spPr/>
      <dgm:t>
        <a:bodyPr/>
        <a:lstStyle/>
        <a:p>
          <a:endParaRPr lang="en-US" sz="2400" b="1">
            <a:solidFill>
              <a:sysClr val="windowText" lastClr="000000"/>
            </a:solidFill>
          </a:endParaRPr>
        </a:p>
      </dgm:t>
    </dgm:pt>
    <dgm:pt modelId="{7CE7B928-F5C7-43F5-BE48-5CE75C39A2B6}">
      <dgm:prSet phldrT="[Text]" custT="1"/>
      <dgm:spPr>
        <a:xfrm>
          <a:off x="2622540" y="1331751"/>
          <a:ext cx="1123193" cy="2525717"/>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b="1" dirty="0">
              <a:solidFill>
                <a:sysClr val="windowText" lastClr="000000"/>
              </a:solidFill>
              <a:latin typeface="Calibri"/>
              <a:ea typeface="+mn-ea"/>
              <a:cs typeface="+mn-cs"/>
            </a:rPr>
            <a:t>Champion Training</a:t>
          </a:r>
        </a:p>
      </dgm:t>
    </dgm:pt>
    <dgm:pt modelId="{F390F1AC-423B-4447-BEF1-6159D27E2094}" type="parTrans" cxnId="{FB0131B1-BD64-4BFC-8A9E-1F45DF0087EB}">
      <dgm:prSet/>
      <dgm:spPr/>
      <dgm:t>
        <a:bodyPr/>
        <a:lstStyle/>
        <a:p>
          <a:endParaRPr lang="en-US" sz="2400" b="1">
            <a:solidFill>
              <a:sysClr val="windowText" lastClr="000000"/>
            </a:solidFill>
          </a:endParaRPr>
        </a:p>
      </dgm:t>
    </dgm:pt>
    <dgm:pt modelId="{8C6CDE76-7B6F-4CB9-BF0F-21BD03E68A72}" type="sibTrans" cxnId="{FB0131B1-BD64-4BFC-8A9E-1F45DF0087EB}">
      <dgm:prSet/>
      <dgm:spPr/>
      <dgm:t>
        <a:bodyPr/>
        <a:lstStyle/>
        <a:p>
          <a:endParaRPr lang="en-US" sz="2400" b="1">
            <a:solidFill>
              <a:sysClr val="windowText" lastClr="000000"/>
            </a:solidFill>
          </a:endParaRPr>
        </a:p>
      </dgm:t>
    </dgm:pt>
    <dgm:pt modelId="{8B734D4A-4B2E-4EB4-AD74-8E3A9E4BA678}">
      <dgm:prSet custT="1"/>
      <dgm:spPr>
        <a:xfrm>
          <a:off x="3932933" y="1331751"/>
          <a:ext cx="1123193" cy="2525717"/>
        </a:xfr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b="1" dirty="0">
              <a:solidFill>
                <a:sysClr val="windowText" lastClr="000000"/>
              </a:solidFill>
              <a:latin typeface="Calibri"/>
              <a:ea typeface="+mn-ea"/>
              <a:cs typeface="+mn-cs"/>
            </a:rPr>
            <a:t>Data Collection</a:t>
          </a:r>
        </a:p>
      </dgm:t>
    </dgm:pt>
    <dgm:pt modelId="{3D1D5946-5B69-4304-A136-69916BFA5D7A}" type="parTrans" cxnId="{C61470A8-A4DE-4FB6-8245-69881AC23663}">
      <dgm:prSet/>
      <dgm:spPr/>
      <dgm:t>
        <a:bodyPr/>
        <a:lstStyle/>
        <a:p>
          <a:endParaRPr lang="en-US" sz="2400" b="1">
            <a:solidFill>
              <a:sysClr val="windowText" lastClr="000000"/>
            </a:solidFill>
          </a:endParaRPr>
        </a:p>
      </dgm:t>
    </dgm:pt>
    <dgm:pt modelId="{712D2582-CB77-45DD-9CCC-F4F3D6ADCC17}" type="sibTrans" cxnId="{C61470A8-A4DE-4FB6-8245-69881AC23663}">
      <dgm:prSet/>
      <dgm:spPr/>
      <dgm:t>
        <a:bodyPr/>
        <a:lstStyle/>
        <a:p>
          <a:endParaRPr lang="en-US" sz="2400" b="1">
            <a:solidFill>
              <a:sysClr val="windowText" lastClr="000000"/>
            </a:solidFill>
          </a:endParaRPr>
        </a:p>
      </dgm:t>
    </dgm:pt>
    <dgm:pt modelId="{D0B54436-64A1-4DD6-B95B-3DA313138D61}">
      <dgm:prSet custT="1"/>
      <dgm:spPr>
        <a:xfrm>
          <a:off x="5243325" y="1331751"/>
          <a:ext cx="1123193" cy="2525717"/>
        </a:xfr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b="1" dirty="0">
              <a:solidFill>
                <a:sysClr val="windowText" lastClr="000000"/>
              </a:solidFill>
              <a:latin typeface="Calibri"/>
              <a:ea typeface="+mn-ea"/>
              <a:cs typeface="+mn-cs"/>
            </a:rPr>
            <a:t>Education and Resources</a:t>
          </a:r>
        </a:p>
      </dgm:t>
    </dgm:pt>
    <dgm:pt modelId="{1FB23533-7D33-4306-AAA7-5DCF85001312}" type="parTrans" cxnId="{4DACFF31-CD79-40DD-A79E-B8EE4F008596}">
      <dgm:prSet/>
      <dgm:spPr/>
      <dgm:t>
        <a:bodyPr/>
        <a:lstStyle/>
        <a:p>
          <a:endParaRPr lang="en-US" sz="2400" b="1">
            <a:solidFill>
              <a:sysClr val="windowText" lastClr="000000"/>
            </a:solidFill>
          </a:endParaRPr>
        </a:p>
      </dgm:t>
    </dgm:pt>
    <dgm:pt modelId="{5A0F8A54-460D-4078-9324-EB5BBD7716BC}" type="sibTrans" cxnId="{4DACFF31-CD79-40DD-A79E-B8EE4F008596}">
      <dgm:prSet/>
      <dgm:spPr/>
      <dgm:t>
        <a:bodyPr/>
        <a:lstStyle/>
        <a:p>
          <a:endParaRPr lang="en-US" sz="2400" b="1">
            <a:solidFill>
              <a:sysClr val="windowText" lastClr="000000"/>
            </a:solidFill>
          </a:endParaRPr>
        </a:p>
      </dgm:t>
    </dgm:pt>
    <dgm:pt modelId="{E663AD2D-5A2B-4CE9-9671-A38FFA46A28B}">
      <dgm:prSet custT="1"/>
      <dgm:spPr>
        <a:xfrm>
          <a:off x="6409283" y="1331751"/>
          <a:ext cx="1123193" cy="2525717"/>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b="1" dirty="0">
              <a:solidFill>
                <a:sysClr val="windowText" lastClr="000000"/>
              </a:solidFill>
              <a:latin typeface="Calibri"/>
              <a:ea typeface="+mn-ea"/>
              <a:cs typeface="+mn-cs"/>
            </a:rPr>
            <a:t>Ongoing Facilitation</a:t>
          </a:r>
        </a:p>
      </dgm:t>
    </dgm:pt>
    <dgm:pt modelId="{43A35491-F871-40DF-A595-2B44355BFA6B}" type="parTrans" cxnId="{F1DBDAFC-FDE3-4734-837A-3CE11AB4BF85}">
      <dgm:prSet/>
      <dgm:spPr/>
      <dgm:t>
        <a:bodyPr/>
        <a:lstStyle/>
        <a:p>
          <a:endParaRPr lang="en-US" sz="2400" b="1">
            <a:solidFill>
              <a:sysClr val="windowText" lastClr="000000"/>
            </a:solidFill>
          </a:endParaRPr>
        </a:p>
      </dgm:t>
    </dgm:pt>
    <dgm:pt modelId="{FB89516C-1C74-42DA-983F-52C3ECBB14B8}" type="sibTrans" cxnId="{F1DBDAFC-FDE3-4734-837A-3CE11AB4BF85}">
      <dgm:prSet/>
      <dgm:spPr/>
      <dgm:t>
        <a:bodyPr/>
        <a:lstStyle/>
        <a:p>
          <a:endParaRPr lang="en-US" sz="2400" b="1">
            <a:solidFill>
              <a:sysClr val="windowText" lastClr="000000"/>
            </a:solidFill>
          </a:endParaRPr>
        </a:p>
      </dgm:t>
    </dgm:pt>
    <dgm:pt modelId="{620BC581-F2F0-4BF2-A53C-0504D072FBAD}">
      <dgm:prSet custT="1"/>
      <dgm:spPr>
        <a:xfrm>
          <a:off x="7646405" y="1320272"/>
          <a:ext cx="1123193" cy="2525717"/>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b="1" dirty="0">
              <a:solidFill>
                <a:sysClr val="windowText" lastClr="000000"/>
              </a:solidFill>
              <a:latin typeface="Calibri"/>
              <a:ea typeface="+mn-ea"/>
              <a:cs typeface="+mn-cs"/>
            </a:rPr>
            <a:t>Dissemination</a:t>
          </a:r>
        </a:p>
      </dgm:t>
    </dgm:pt>
    <dgm:pt modelId="{6EB1AE68-D641-4DA2-B74E-01B39FA6313B}" type="parTrans" cxnId="{EBC000D0-0C6C-4CFD-9ED4-9A6AC950AB51}">
      <dgm:prSet/>
      <dgm:spPr/>
      <dgm:t>
        <a:bodyPr/>
        <a:lstStyle/>
        <a:p>
          <a:endParaRPr lang="en-US" sz="2400" b="1">
            <a:solidFill>
              <a:sysClr val="windowText" lastClr="000000"/>
            </a:solidFill>
          </a:endParaRPr>
        </a:p>
      </dgm:t>
    </dgm:pt>
    <dgm:pt modelId="{F94800F5-E586-4DBB-8EE3-C5B217189B1E}" type="sibTrans" cxnId="{EBC000D0-0C6C-4CFD-9ED4-9A6AC950AB51}">
      <dgm:prSet/>
      <dgm:spPr/>
      <dgm:t>
        <a:bodyPr/>
        <a:lstStyle/>
        <a:p>
          <a:endParaRPr lang="en-US" sz="2400" b="1">
            <a:solidFill>
              <a:sysClr val="windowText" lastClr="000000"/>
            </a:solidFill>
          </a:endParaRPr>
        </a:p>
      </dgm:t>
    </dgm:pt>
    <dgm:pt modelId="{674718D0-8183-472E-9E34-D92A1B2F15E7}" type="pres">
      <dgm:prSet presAssocID="{28C35C9D-638A-47BE-AF94-85431EFBB729}" presName="CompostProcess" presStyleCnt="0">
        <dgm:presLayoutVars>
          <dgm:dir/>
          <dgm:resizeHandles val="exact"/>
        </dgm:presLayoutVars>
      </dgm:prSet>
      <dgm:spPr/>
      <dgm:t>
        <a:bodyPr/>
        <a:lstStyle/>
        <a:p>
          <a:endParaRPr lang="en-US"/>
        </a:p>
      </dgm:t>
    </dgm:pt>
    <dgm:pt modelId="{6F5E2EC3-D21D-4903-8881-81182D8CB0F9}" type="pres">
      <dgm:prSet presAssocID="{28C35C9D-638A-47BE-AF94-85431EFBB729}" presName="arrow" presStyleLbl="bgShp" presStyleIdx="0" presStyleCnt="1" custScaleX="116093"/>
      <dgm:spPr>
        <a:xfrm>
          <a:off x="59370" y="0"/>
          <a:ext cx="8870319" cy="5189220"/>
        </a:xfrm>
        <a:prstGeom prst="rightArrow">
          <a:avLst/>
        </a:prstGeom>
        <a:solidFill>
          <a:srgbClr val="C0504D">
            <a:tint val="40000"/>
            <a:hueOff val="0"/>
            <a:satOff val="0"/>
            <a:lumOff val="0"/>
            <a:alphaOff val="0"/>
          </a:srgbClr>
        </a:solidFill>
        <a:ln>
          <a:noFill/>
        </a:ln>
        <a:effectLst/>
      </dgm:spPr>
    </dgm:pt>
    <dgm:pt modelId="{458C1557-90CF-49B3-A1F0-309D28148510}" type="pres">
      <dgm:prSet presAssocID="{28C35C9D-638A-47BE-AF94-85431EFBB729}" presName="linearProcess" presStyleCnt="0"/>
      <dgm:spPr/>
    </dgm:pt>
    <dgm:pt modelId="{F1868C9A-FE36-4F1F-8818-6FD400B039C0}" type="pres">
      <dgm:prSet presAssocID="{71EA8007-93C2-480F-AD45-AD8FAE7107AA}" presName="textNode" presStyleLbl="node1" presStyleIdx="0" presStyleCnt="7" custScaleY="121681">
        <dgm:presLayoutVars>
          <dgm:bulletEnabled val="1"/>
        </dgm:presLayoutVars>
      </dgm:prSet>
      <dgm:spPr>
        <a:prstGeom prst="roundRect">
          <a:avLst/>
        </a:prstGeom>
      </dgm:spPr>
      <dgm:t>
        <a:bodyPr/>
        <a:lstStyle/>
        <a:p>
          <a:endParaRPr lang="en-US"/>
        </a:p>
      </dgm:t>
    </dgm:pt>
    <dgm:pt modelId="{66679942-04D1-41F7-8B87-BAEF49E3B514}" type="pres">
      <dgm:prSet presAssocID="{0F42FE30-74A2-4955-9220-280577887720}" presName="sibTrans" presStyleCnt="0"/>
      <dgm:spPr/>
    </dgm:pt>
    <dgm:pt modelId="{C6F26856-C897-4218-8BC1-73AF1F9586D5}" type="pres">
      <dgm:prSet presAssocID="{6CD950E9-8C74-4E2C-8ADE-547101C9E913}" presName="textNode" presStyleLbl="node1" presStyleIdx="1" presStyleCnt="7" custScaleY="121681">
        <dgm:presLayoutVars>
          <dgm:bulletEnabled val="1"/>
        </dgm:presLayoutVars>
      </dgm:prSet>
      <dgm:spPr>
        <a:prstGeom prst="roundRect">
          <a:avLst/>
        </a:prstGeom>
      </dgm:spPr>
      <dgm:t>
        <a:bodyPr/>
        <a:lstStyle/>
        <a:p>
          <a:endParaRPr lang="en-US"/>
        </a:p>
      </dgm:t>
    </dgm:pt>
    <dgm:pt modelId="{9797784C-8708-4FFC-8D04-53D713597606}" type="pres">
      <dgm:prSet presAssocID="{AF5CFB4F-D1DA-484C-9393-EABE9DD17DE7}" presName="sibTrans" presStyleCnt="0"/>
      <dgm:spPr/>
    </dgm:pt>
    <dgm:pt modelId="{00FC2FCD-8E42-4DDB-B2CE-9604432C2D7F}" type="pres">
      <dgm:prSet presAssocID="{7CE7B928-F5C7-43F5-BE48-5CE75C39A2B6}" presName="textNode" presStyleLbl="node1" presStyleIdx="2" presStyleCnt="7" custScaleY="121681">
        <dgm:presLayoutVars>
          <dgm:bulletEnabled val="1"/>
        </dgm:presLayoutVars>
      </dgm:prSet>
      <dgm:spPr>
        <a:prstGeom prst="roundRect">
          <a:avLst/>
        </a:prstGeom>
      </dgm:spPr>
      <dgm:t>
        <a:bodyPr/>
        <a:lstStyle/>
        <a:p>
          <a:endParaRPr lang="en-US"/>
        </a:p>
      </dgm:t>
    </dgm:pt>
    <dgm:pt modelId="{A6DE143E-F24C-4629-AB36-2A6153BC67C0}" type="pres">
      <dgm:prSet presAssocID="{8C6CDE76-7B6F-4CB9-BF0F-21BD03E68A72}" presName="sibTrans" presStyleCnt="0"/>
      <dgm:spPr/>
    </dgm:pt>
    <dgm:pt modelId="{051CE774-9834-46F1-BED9-1CDBE36889E8}" type="pres">
      <dgm:prSet presAssocID="{8B734D4A-4B2E-4EB4-AD74-8E3A9E4BA678}" presName="textNode" presStyleLbl="node1" presStyleIdx="3" presStyleCnt="7" custScaleY="121681">
        <dgm:presLayoutVars>
          <dgm:bulletEnabled val="1"/>
        </dgm:presLayoutVars>
      </dgm:prSet>
      <dgm:spPr>
        <a:prstGeom prst="roundRect">
          <a:avLst/>
        </a:prstGeom>
      </dgm:spPr>
      <dgm:t>
        <a:bodyPr/>
        <a:lstStyle/>
        <a:p>
          <a:endParaRPr lang="en-US"/>
        </a:p>
      </dgm:t>
    </dgm:pt>
    <dgm:pt modelId="{D9AAA09F-D912-4B14-833F-F135A7B98A0B}" type="pres">
      <dgm:prSet presAssocID="{712D2582-CB77-45DD-9CCC-F4F3D6ADCC17}" presName="sibTrans" presStyleCnt="0"/>
      <dgm:spPr/>
    </dgm:pt>
    <dgm:pt modelId="{C99C3439-A978-4515-BC7E-7E60A81AF1CD}" type="pres">
      <dgm:prSet presAssocID="{D0B54436-64A1-4DD6-B95B-3DA313138D61}" presName="textNode" presStyleLbl="node1" presStyleIdx="4" presStyleCnt="7" custScaleY="121681" custLinFactNeighborX="-40357">
        <dgm:presLayoutVars>
          <dgm:bulletEnabled val="1"/>
        </dgm:presLayoutVars>
      </dgm:prSet>
      <dgm:spPr>
        <a:prstGeom prst="roundRect">
          <a:avLst/>
        </a:prstGeom>
      </dgm:spPr>
      <dgm:t>
        <a:bodyPr/>
        <a:lstStyle/>
        <a:p>
          <a:endParaRPr lang="en-US"/>
        </a:p>
      </dgm:t>
    </dgm:pt>
    <dgm:pt modelId="{8C6437DF-2745-458C-BAE7-7829F9FC4B4F}" type="pres">
      <dgm:prSet presAssocID="{5A0F8A54-460D-4078-9324-EB5BBD7716BC}" presName="sibTrans" presStyleCnt="0"/>
      <dgm:spPr/>
    </dgm:pt>
    <dgm:pt modelId="{B34DD4EE-B040-49AC-B5F8-55022C0FF572}" type="pres">
      <dgm:prSet presAssocID="{E663AD2D-5A2B-4CE9-9671-A38FFA46A28B}" presName="textNode" presStyleLbl="node1" presStyleIdx="5" presStyleCnt="7" custScaleY="121681" custLinFactNeighborX="-77156">
        <dgm:presLayoutVars>
          <dgm:bulletEnabled val="1"/>
        </dgm:presLayoutVars>
      </dgm:prSet>
      <dgm:spPr>
        <a:prstGeom prst="roundRect">
          <a:avLst/>
        </a:prstGeom>
      </dgm:spPr>
      <dgm:t>
        <a:bodyPr/>
        <a:lstStyle/>
        <a:p>
          <a:endParaRPr lang="en-US"/>
        </a:p>
      </dgm:t>
    </dgm:pt>
    <dgm:pt modelId="{7F8A6405-20F5-45EF-8559-6BA8F06BF945}" type="pres">
      <dgm:prSet presAssocID="{FB89516C-1C74-42DA-983F-52C3ECBB14B8}" presName="sibTrans" presStyleCnt="0"/>
      <dgm:spPr/>
    </dgm:pt>
    <dgm:pt modelId="{8DB80BD1-A61A-4FB4-8ECC-ED9E6570C5B3}" type="pres">
      <dgm:prSet presAssocID="{620BC581-F2F0-4BF2-A53C-0504D072FBAD}" presName="textNode" presStyleLbl="node1" presStyleIdx="6" presStyleCnt="7" custScaleX="117340" custScaleY="121681" custLinFactX="-2716" custLinFactNeighborX="-100000" custLinFactNeighborY="-553">
        <dgm:presLayoutVars>
          <dgm:bulletEnabled val="1"/>
        </dgm:presLayoutVars>
      </dgm:prSet>
      <dgm:spPr>
        <a:prstGeom prst="roundRect">
          <a:avLst/>
        </a:prstGeom>
      </dgm:spPr>
      <dgm:t>
        <a:bodyPr/>
        <a:lstStyle/>
        <a:p>
          <a:endParaRPr lang="en-US"/>
        </a:p>
      </dgm:t>
    </dgm:pt>
  </dgm:ptLst>
  <dgm:cxnLst>
    <dgm:cxn modelId="{274F3AC8-C6F1-4776-B70F-7C60F402BD9A}" srcId="{28C35C9D-638A-47BE-AF94-85431EFBB729}" destId="{71EA8007-93C2-480F-AD45-AD8FAE7107AA}" srcOrd="0" destOrd="0" parTransId="{2A67CA43-3ABA-4B38-B0ED-09422B0F4F6D}" sibTransId="{0F42FE30-74A2-4955-9220-280577887720}"/>
    <dgm:cxn modelId="{81398DBB-8326-4C1B-B909-FD8E0DCFC3F0}" type="presOf" srcId="{28C35C9D-638A-47BE-AF94-85431EFBB729}" destId="{674718D0-8183-472E-9E34-D92A1B2F15E7}" srcOrd="0" destOrd="0" presId="urn:microsoft.com/office/officeart/2005/8/layout/hProcess9"/>
    <dgm:cxn modelId="{FB0131B1-BD64-4BFC-8A9E-1F45DF0087EB}" srcId="{28C35C9D-638A-47BE-AF94-85431EFBB729}" destId="{7CE7B928-F5C7-43F5-BE48-5CE75C39A2B6}" srcOrd="2" destOrd="0" parTransId="{F390F1AC-423B-4447-BEF1-6159D27E2094}" sibTransId="{8C6CDE76-7B6F-4CB9-BF0F-21BD03E68A72}"/>
    <dgm:cxn modelId="{F1DBDAFC-FDE3-4734-837A-3CE11AB4BF85}" srcId="{28C35C9D-638A-47BE-AF94-85431EFBB729}" destId="{E663AD2D-5A2B-4CE9-9671-A38FFA46A28B}" srcOrd="5" destOrd="0" parTransId="{43A35491-F871-40DF-A595-2B44355BFA6B}" sibTransId="{FB89516C-1C74-42DA-983F-52C3ECBB14B8}"/>
    <dgm:cxn modelId="{0927191A-A469-4007-A003-E937CDFFF4BF}" srcId="{28C35C9D-638A-47BE-AF94-85431EFBB729}" destId="{6CD950E9-8C74-4E2C-8ADE-547101C9E913}" srcOrd="1" destOrd="0" parTransId="{E92FBD34-E775-40B2-B3EA-51D97934FD88}" sibTransId="{AF5CFB4F-D1DA-484C-9393-EABE9DD17DE7}"/>
    <dgm:cxn modelId="{328A3233-E910-49AE-BF78-0282B3CBA1EE}" type="presOf" srcId="{7CE7B928-F5C7-43F5-BE48-5CE75C39A2B6}" destId="{00FC2FCD-8E42-4DDB-B2CE-9604432C2D7F}" srcOrd="0" destOrd="0" presId="urn:microsoft.com/office/officeart/2005/8/layout/hProcess9"/>
    <dgm:cxn modelId="{A5F4963D-4991-42C5-BFC4-6DEA4DFDB73D}" type="presOf" srcId="{620BC581-F2F0-4BF2-A53C-0504D072FBAD}" destId="{8DB80BD1-A61A-4FB4-8ECC-ED9E6570C5B3}" srcOrd="0" destOrd="0" presId="urn:microsoft.com/office/officeart/2005/8/layout/hProcess9"/>
    <dgm:cxn modelId="{D778A785-23F2-4270-8D7A-949B4DCEBE6A}" type="presOf" srcId="{6CD950E9-8C74-4E2C-8ADE-547101C9E913}" destId="{C6F26856-C897-4218-8BC1-73AF1F9586D5}" srcOrd="0" destOrd="0" presId="urn:microsoft.com/office/officeart/2005/8/layout/hProcess9"/>
    <dgm:cxn modelId="{B527D1BF-84E9-44BF-8B7F-5818393FF042}" type="presOf" srcId="{71EA8007-93C2-480F-AD45-AD8FAE7107AA}" destId="{F1868C9A-FE36-4F1F-8818-6FD400B039C0}" srcOrd="0" destOrd="0" presId="urn:microsoft.com/office/officeart/2005/8/layout/hProcess9"/>
    <dgm:cxn modelId="{0A5C9FBC-7E53-4D2C-93A5-812AF6E09E57}" type="presOf" srcId="{E663AD2D-5A2B-4CE9-9671-A38FFA46A28B}" destId="{B34DD4EE-B040-49AC-B5F8-55022C0FF572}" srcOrd="0" destOrd="0" presId="urn:microsoft.com/office/officeart/2005/8/layout/hProcess9"/>
    <dgm:cxn modelId="{C61470A8-A4DE-4FB6-8245-69881AC23663}" srcId="{28C35C9D-638A-47BE-AF94-85431EFBB729}" destId="{8B734D4A-4B2E-4EB4-AD74-8E3A9E4BA678}" srcOrd="3" destOrd="0" parTransId="{3D1D5946-5B69-4304-A136-69916BFA5D7A}" sibTransId="{712D2582-CB77-45DD-9CCC-F4F3D6ADCC17}"/>
    <dgm:cxn modelId="{4F3B02B3-716B-48F2-97F1-BDE7916C26F9}" type="presOf" srcId="{D0B54436-64A1-4DD6-B95B-3DA313138D61}" destId="{C99C3439-A978-4515-BC7E-7E60A81AF1CD}" srcOrd="0" destOrd="0" presId="urn:microsoft.com/office/officeart/2005/8/layout/hProcess9"/>
    <dgm:cxn modelId="{48F54779-DF7C-4710-A675-91420CF89EC6}" type="presOf" srcId="{8B734D4A-4B2E-4EB4-AD74-8E3A9E4BA678}" destId="{051CE774-9834-46F1-BED9-1CDBE36889E8}" srcOrd="0" destOrd="0" presId="urn:microsoft.com/office/officeart/2005/8/layout/hProcess9"/>
    <dgm:cxn modelId="{4DACFF31-CD79-40DD-A79E-B8EE4F008596}" srcId="{28C35C9D-638A-47BE-AF94-85431EFBB729}" destId="{D0B54436-64A1-4DD6-B95B-3DA313138D61}" srcOrd="4" destOrd="0" parTransId="{1FB23533-7D33-4306-AAA7-5DCF85001312}" sibTransId="{5A0F8A54-460D-4078-9324-EB5BBD7716BC}"/>
    <dgm:cxn modelId="{EBC000D0-0C6C-4CFD-9ED4-9A6AC950AB51}" srcId="{28C35C9D-638A-47BE-AF94-85431EFBB729}" destId="{620BC581-F2F0-4BF2-A53C-0504D072FBAD}" srcOrd="6" destOrd="0" parTransId="{6EB1AE68-D641-4DA2-B74E-01B39FA6313B}" sibTransId="{F94800F5-E586-4DBB-8EE3-C5B217189B1E}"/>
    <dgm:cxn modelId="{4E56E934-F9F8-4A66-917B-878581054341}" type="presParOf" srcId="{674718D0-8183-472E-9E34-D92A1B2F15E7}" destId="{6F5E2EC3-D21D-4903-8881-81182D8CB0F9}" srcOrd="0" destOrd="0" presId="urn:microsoft.com/office/officeart/2005/8/layout/hProcess9"/>
    <dgm:cxn modelId="{7A3F099E-C03A-466A-9CB8-56ABB9F1A812}" type="presParOf" srcId="{674718D0-8183-472E-9E34-D92A1B2F15E7}" destId="{458C1557-90CF-49B3-A1F0-309D28148510}" srcOrd="1" destOrd="0" presId="urn:microsoft.com/office/officeart/2005/8/layout/hProcess9"/>
    <dgm:cxn modelId="{70A77993-9B9F-47D6-B29C-60AEC46FACD1}" type="presParOf" srcId="{458C1557-90CF-49B3-A1F0-309D28148510}" destId="{F1868C9A-FE36-4F1F-8818-6FD400B039C0}" srcOrd="0" destOrd="0" presId="urn:microsoft.com/office/officeart/2005/8/layout/hProcess9"/>
    <dgm:cxn modelId="{41A74A02-C362-4355-856F-E22620942455}" type="presParOf" srcId="{458C1557-90CF-49B3-A1F0-309D28148510}" destId="{66679942-04D1-41F7-8B87-BAEF49E3B514}" srcOrd="1" destOrd="0" presId="urn:microsoft.com/office/officeart/2005/8/layout/hProcess9"/>
    <dgm:cxn modelId="{D09A7B4B-482A-47D5-8CCA-B8E930579BC1}" type="presParOf" srcId="{458C1557-90CF-49B3-A1F0-309D28148510}" destId="{C6F26856-C897-4218-8BC1-73AF1F9586D5}" srcOrd="2" destOrd="0" presId="urn:microsoft.com/office/officeart/2005/8/layout/hProcess9"/>
    <dgm:cxn modelId="{054AA52F-B225-4D9C-BF3B-6F127FC6DF2A}" type="presParOf" srcId="{458C1557-90CF-49B3-A1F0-309D28148510}" destId="{9797784C-8708-4FFC-8D04-53D713597606}" srcOrd="3" destOrd="0" presId="urn:microsoft.com/office/officeart/2005/8/layout/hProcess9"/>
    <dgm:cxn modelId="{C2CC2D62-B82D-4DD9-99E4-8E255C05640F}" type="presParOf" srcId="{458C1557-90CF-49B3-A1F0-309D28148510}" destId="{00FC2FCD-8E42-4DDB-B2CE-9604432C2D7F}" srcOrd="4" destOrd="0" presId="urn:microsoft.com/office/officeart/2005/8/layout/hProcess9"/>
    <dgm:cxn modelId="{E63B0146-4A7A-499A-9D8A-FD5EAD8151E4}" type="presParOf" srcId="{458C1557-90CF-49B3-A1F0-309D28148510}" destId="{A6DE143E-F24C-4629-AB36-2A6153BC67C0}" srcOrd="5" destOrd="0" presId="urn:microsoft.com/office/officeart/2005/8/layout/hProcess9"/>
    <dgm:cxn modelId="{6D49FEBC-3A02-452A-981A-7763B5AE5903}" type="presParOf" srcId="{458C1557-90CF-49B3-A1F0-309D28148510}" destId="{051CE774-9834-46F1-BED9-1CDBE36889E8}" srcOrd="6" destOrd="0" presId="urn:microsoft.com/office/officeart/2005/8/layout/hProcess9"/>
    <dgm:cxn modelId="{DA9876B1-58ED-4162-ACD9-C1243F60EAB1}" type="presParOf" srcId="{458C1557-90CF-49B3-A1F0-309D28148510}" destId="{D9AAA09F-D912-4B14-833F-F135A7B98A0B}" srcOrd="7" destOrd="0" presId="urn:microsoft.com/office/officeart/2005/8/layout/hProcess9"/>
    <dgm:cxn modelId="{22B1E42C-3673-4483-976B-6DFB2407998D}" type="presParOf" srcId="{458C1557-90CF-49B3-A1F0-309D28148510}" destId="{C99C3439-A978-4515-BC7E-7E60A81AF1CD}" srcOrd="8" destOrd="0" presId="urn:microsoft.com/office/officeart/2005/8/layout/hProcess9"/>
    <dgm:cxn modelId="{E3B904C0-B894-495D-997E-2CB42E0FFEAD}" type="presParOf" srcId="{458C1557-90CF-49B3-A1F0-309D28148510}" destId="{8C6437DF-2745-458C-BAE7-7829F9FC4B4F}" srcOrd="9" destOrd="0" presId="urn:microsoft.com/office/officeart/2005/8/layout/hProcess9"/>
    <dgm:cxn modelId="{5BFDE0A5-BFC9-48CC-AD5B-08ECCEFE2E0E}" type="presParOf" srcId="{458C1557-90CF-49B3-A1F0-309D28148510}" destId="{B34DD4EE-B040-49AC-B5F8-55022C0FF572}" srcOrd="10" destOrd="0" presId="urn:microsoft.com/office/officeart/2005/8/layout/hProcess9"/>
    <dgm:cxn modelId="{9B09B1DD-244F-4A32-A791-97A537F6F39E}" type="presParOf" srcId="{458C1557-90CF-49B3-A1F0-309D28148510}" destId="{7F8A6405-20F5-45EF-8559-6BA8F06BF945}" srcOrd="11" destOrd="0" presId="urn:microsoft.com/office/officeart/2005/8/layout/hProcess9"/>
    <dgm:cxn modelId="{5850965C-E43C-4354-85C7-52E21FCF8219}" type="presParOf" srcId="{458C1557-90CF-49B3-A1F0-309D28148510}" destId="{8DB80BD1-A61A-4FB4-8ECC-ED9E6570C5B3}"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FEB9FB-0AB4-4BC3-A890-A28C9BDD5C44}"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EF4F63CC-943F-4AE1-9E85-62B084F1821A}">
      <dgm:prSet phldrT="[Text]"/>
      <dgm:spPr/>
      <dgm:t>
        <a:bodyPr/>
        <a:lstStyle/>
        <a:p>
          <a:r>
            <a:rPr lang="en-US" dirty="0"/>
            <a:t>Calculating disparities</a:t>
          </a:r>
        </a:p>
      </dgm:t>
    </dgm:pt>
    <dgm:pt modelId="{FA7F36CE-D37E-4FD2-B640-097F1C4FAC51}" type="parTrans" cxnId="{B9FECFEC-7FDB-4289-8741-DC82FE2E562C}">
      <dgm:prSet/>
      <dgm:spPr/>
      <dgm:t>
        <a:bodyPr/>
        <a:lstStyle/>
        <a:p>
          <a:endParaRPr lang="en-US"/>
        </a:p>
      </dgm:t>
    </dgm:pt>
    <dgm:pt modelId="{5DAAEFB4-F7E6-4649-956B-1BAC007AC4F0}" type="sibTrans" cxnId="{B9FECFEC-7FDB-4289-8741-DC82FE2E562C}">
      <dgm:prSet/>
      <dgm:spPr/>
      <dgm:t>
        <a:bodyPr/>
        <a:lstStyle/>
        <a:p>
          <a:endParaRPr lang="en-US"/>
        </a:p>
      </dgm:t>
    </dgm:pt>
    <dgm:pt modelId="{B1F482DC-A13F-47A7-8A28-778A3479B6E2}">
      <dgm:prSet phldrT="[Text]"/>
      <dgm:spPr/>
      <dgm:t>
        <a:bodyPr/>
        <a:lstStyle/>
        <a:p>
          <a:r>
            <a:rPr lang="en-US" dirty="0"/>
            <a:t>Promoting Health Equity</a:t>
          </a:r>
        </a:p>
      </dgm:t>
    </dgm:pt>
    <dgm:pt modelId="{FB4F7B4C-01EC-43B2-8E03-F3418036813D}" type="parTrans" cxnId="{79E46D12-70B9-4C99-ABA9-99C6C9DD3238}">
      <dgm:prSet/>
      <dgm:spPr/>
      <dgm:t>
        <a:bodyPr/>
        <a:lstStyle/>
        <a:p>
          <a:endParaRPr lang="en-US"/>
        </a:p>
      </dgm:t>
    </dgm:pt>
    <dgm:pt modelId="{2D6E26FC-2598-4E50-8F01-3D6942B9F203}" type="sibTrans" cxnId="{79E46D12-70B9-4C99-ABA9-99C6C9DD3238}">
      <dgm:prSet/>
      <dgm:spPr/>
      <dgm:t>
        <a:bodyPr/>
        <a:lstStyle/>
        <a:p>
          <a:endParaRPr lang="en-US"/>
        </a:p>
      </dgm:t>
    </dgm:pt>
    <dgm:pt modelId="{835FB714-530E-49D5-BD64-D8FBD2CBCF5E}" type="pres">
      <dgm:prSet presAssocID="{31FEB9FB-0AB4-4BC3-A890-A28C9BDD5C44}" presName="Name0" presStyleCnt="0">
        <dgm:presLayoutVars>
          <dgm:dir/>
          <dgm:animOne val="branch"/>
          <dgm:animLvl val="lvl"/>
        </dgm:presLayoutVars>
      </dgm:prSet>
      <dgm:spPr/>
      <dgm:t>
        <a:bodyPr/>
        <a:lstStyle/>
        <a:p>
          <a:endParaRPr lang="en-US"/>
        </a:p>
      </dgm:t>
    </dgm:pt>
    <dgm:pt modelId="{4FC0B55B-B1D6-479B-A8A0-EA2FE233D89E}" type="pres">
      <dgm:prSet presAssocID="{EF4F63CC-943F-4AE1-9E85-62B084F1821A}" presName="chaos" presStyleCnt="0"/>
      <dgm:spPr/>
    </dgm:pt>
    <dgm:pt modelId="{F74BC486-E4AF-45DD-AF97-11CE9B95747F}" type="pres">
      <dgm:prSet presAssocID="{EF4F63CC-943F-4AE1-9E85-62B084F1821A}" presName="parTx1" presStyleLbl="revTx" presStyleIdx="0" presStyleCnt="1"/>
      <dgm:spPr/>
      <dgm:t>
        <a:bodyPr/>
        <a:lstStyle/>
        <a:p>
          <a:endParaRPr lang="en-US"/>
        </a:p>
      </dgm:t>
    </dgm:pt>
    <dgm:pt modelId="{8D7F4707-05C0-4A9D-9C20-FADAF2EC2152}" type="pres">
      <dgm:prSet presAssocID="{EF4F63CC-943F-4AE1-9E85-62B084F1821A}" presName="c1" presStyleLbl="node1" presStyleIdx="0" presStyleCnt="19"/>
      <dgm:spPr/>
    </dgm:pt>
    <dgm:pt modelId="{D23021A3-7062-4D09-83C6-4699FAD6CC02}" type="pres">
      <dgm:prSet presAssocID="{EF4F63CC-943F-4AE1-9E85-62B084F1821A}" presName="c2" presStyleLbl="node1" presStyleIdx="1" presStyleCnt="19"/>
      <dgm:spPr/>
    </dgm:pt>
    <dgm:pt modelId="{11F74854-6F29-4E8A-9394-449E05A604AB}" type="pres">
      <dgm:prSet presAssocID="{EF4F63CC-943F-4AE1-9E85-62B084F1821A}" presName="c3" presStyleLbl="node1" presStyleIdx="2" presStyleCnt="19"/>
      <dgm:spPr/>
    </dgm:pt>
    <dgm:pt modelId="{4D363941-A23B-45D1-A9CD-4A9562BCBB3D}" type="pres">
      <dgm:prSet presAssocID="{EF4F63CC-943F-4AE1-9E85-62B084F1821A}" presName="c4" presStyleLbl="node1" presStyleIdx="3" presStyleCnt="19"/>
      <dgm:spPr/>
    </dgm:pt>
    <dgm:pt modelId="{9CEBA6B1-E57F-4BBD-BEB1-AB6CE38902C1}" type="pres">
      <dgm:prSet presAssocID="{EF4F63CC-943F-4AE1-9E85-62B084F1821A}" presName="c5" presStyleLbl="node1" presStyleIdx="4" presStyleCnt="19"/>
      <dgm:spPr/>
    </dgm:pt>
    <dgm:pt modelId="{0C1ABA77-0243-4477-B0A5-DF505DBA31EB}" type="pres">
      <dgm:prSet presAssocID="{EF4F63CC-943F-4AE1-9E85-62B084F1821A}" presName="c6" presStyleLbl="node1" presStyleIdx="5" presStyleCnt="19"/>
      <dgm:spPr/>
    </dgm:pt>
    <dgm:pt modelId="{3395A6A5-C343-40E9-92D3-44C5E4ABB828}" type="pres">
      <dgm:prSet presAssocID="{EF4F63CC-943F-4AE1-9E85-62B084F1821A}" presName="c7" presStyleLbl="node1" presStyleIdx="6" presStyleCnt="19"/>
      <dgm:spPr/>
    </dgm:pt>
    <dgm:pt modelId="{826083E1-5CB8-4461-8DFD-496C71EA307E}" type="pres">
      <dgm:prSet presAssocID="{EF4F63CC-943F-4AE1-9E85-62B084F1821A}" presName="c8" presStyleLbl="node1" presStyleIdx="7" presStyleCnt="19"/>
      <dgm:spPr/>
    </dgm:pt>
    <dgm:pt modelId="{0AF34C0B-CF56-4841-AEBD-52B08A92D99A}" type="pres">
      <dgm:prSet presAssocID="{EF4F63CC-943F-4AE1-9E85-62B084F1821A}" presName="c9" presStyleLbl="node1" presStyleIdx="8" presStyleCnt="19"/>
      <dgm:spPr/>
    </dgm:pt>
    <dgm:pt modelId="{0F276041-88CC-4F47-B606-B667D47EABB7}" type="pres">
      <dgm:prSet presAssocID="{EF4F63CC-943F-4AE1-9E85-62B084F1821A}" presName="c10" presStyleLbl="node1" presStyleIdx="9" presStyleCnt="19"/>
      <dgm:spPr/>
    </dgm:pt>
    <dgm:pt modelId="{29C02CFA-2E71-4CE5-89DB-D015C353A5B8}" type="pres">
      <dgm:prSet presAssocID="{EF4F63CC-943F-4AE1-9E85-62B084F1821A}" presName="c11" presStyleLbl="node1" presStyleIdx="10" presStyleCnt="19"/>
      <dgm:spPr/>
    </dgm:pt>
    <dgm:pt modelId="{64F17C0A-3752-4658-B369-FE6AEED24B37}" type="pres">
      <dgm:prSet presAssocID="{EF4F63CC-943F-4AE1-9E85-62B084F1821A}" presName="c12" presStyleLbl="node1" presStyleIdx="11" presStyleCnt="19"/>
      <dgm:spPr/>
    </dgm:pt>
    <dgm:pt modelId="{A5B636BA-A5E8-4F32-85BC-D89007D89C69}" type="pres">
      <dgm:prSet presAssocID="{EF4F63CC-943F-4AE1-9E85-62B084F1821A}" presName="c13" presStyleLbl="node1" presStyleIdx="12" presStyleCnt="19"/>
      <dgm:spPr/>
    </dgm:pt>
    <dgm:pt modelId="{68C2C1D0-7229-490A-A10D-F38B1130B4A3}" type="pres">
      <dgm:prSet presAssocID="{EF4F63CC-943F-4AE1-9E85-62B084F1821A}" presName="c14" presStyleLbl="node1" presStyleIdx="13" presStyleCnt="19"/>
      <dgm:spPr/>
    </dgm:pt>
    <dgm:pt modelId="{4AD23997-62C7-4CE3-8CA5-7A08B0312580}" type="pres">
      <dgm:prSet presAssocID="{EF4F63CC-943F-4AE1-9E85-62B084F1821A}" presName="c15" presStyleLbl="node1" presStyleIdx="14" presStyleCnt="19"/>
      <dgm:spPr/>
    </dgm:pt>
    <dgm:pt modelId="{E6A7E013-C6C8-4F94-B302-7680360B7425}" type="pres">
      <dgm:prSet presAssocID="{EF4F63CC-943F-4AE1-9E85-62B084F1821A}" presName="c16" presStyleLbl="node1" presStyleIdx="15" presStyleCnt="19"/>
      <dgm:spPr/>
    </dgm:pt>
    <dgm:pt modelId="{E8E8E38C-352E-48BA-9637-5A67CED810C7}" type="pres">
      <dgm:prSet presAssocID="{EF4F63CC-943F-4AE1-9E85-62B084F1821A}" presName="c17" presStyleLbl="node1" presStyleIdx="16" presStyleCnt="19"/>
      <dgm:spPr/>
    </dgm:pt>
    <dgm:pt modelId="{F1BD4921-6CFB-42D2-B413-91EE9FC99936}" type="pres">
      <dgm:prSet presAssocID="{EF4F63CC-943F-4AE1-9E85-62B084F1821A}" presName="c18" presStyleLbl="node1" presStyleIdx="17" presStyleCnt="19"/>
      <dgm:spPr/>
    </dgm:pt>
    <dgm:pt modelId="{85ED2E4D-9B09-4277-A7E1-E7099F0B8C29}" type="pres">
      <dgm:prSet presAssocID="{5DAAEFB4-F7E6-4649-956B-1BAC007AC4F0}" presName="chevronComposite1" presStyleCnt="0"/>
      <dgm:spPr/>
    </dgm:pt>
    <dgm:pt modelId="{157AF6B7-8174-4EF3-BBF7-55AFEAB31BBC}" type="pres">
      <dgm:prSet presAssocID="{5DAAEFB4-F7E6-4649-956B-1BAC007AC4F0}" presName="chevron1" presStyleLbl="sibTrans2D1" presStyleIdx="0" presStyleCnt="2"/>
      <dgm:spPr/>
    </dgm:pt>
    <dgm:pt modelId="{15C58AEB-F162-4D4F-91E5-3CC06B777129}" type="pres">
      <dgm:prSet presAssocID="{5DAAEFB4-F7E6-4649-956B-1BAC007AC4F0}" presName="spChevron1" presStyleCnt="0"/>
      <dgm:spPr/>
    </dgm:pt>
    <dgm:pt modelId="{99FD4CF8-05C6-456B-9880-270A31B91C5A}" type="pres">
      <dgm:prSet presAssocID="{5DAAEFB4-F7E6-4649-956B-1BAC007AC4F0}" presName="overlap" presStyleCnt="0"/>
      <dgm:spPr/>
    </dgm:pt>
    <dgm:pt modelId="{773386A9-CE6E-4D20-AB1B-D2DDEB4ACE70}" type="pres">
      <dgm:prSet presAssocID="{5DAAEFB4-F7E6-4649-956B-1BAC007AC4F0}" presName="chevronComposite2" presStyleCnt="0"/>
      <dgm:spPr/>
    </dgm:pt>
    <dgm:pt modelId="{58C6A7A3-C291-4EDE-A829-A28E3EDEEDC2}" type="pres">
      <dgm:prSet presAssocID="{5DAAEFB4-F7E6-4649-956B-1BAC007AC4F0}" presName="chevron2" presStyleLbl="sibTrans2D1" presStyleIdx="1" presStyleCnt="2"/>
      <dgm:spPr/>
    </dgm:pt>
    <dgm:pt modelId="{B08319C1-B013-47E9-A5A0-E0F23DE72DEF}" type="pres">
      <dgm:prSet presAssocID="{5DAAEFB4-F7E6-4649-956B-1BAC007AC4F0}" presName="spChevron2" presStyleCnt="0"/>
      <dgm:spPr/>
    </dgm:pt>
    <dgm:pt modelId="{3F80B76F-27C1-4426-A447-F28ED3FC6C27}" type="pres">
      <dgm:prSet presAssocID="{B1F482DC-A13F-47A7-8A28-778A3479B6E2}" presName="last" presStyleCnt="0"/>
      <dgm:spPr/>
    </dgm:pt>
    <dgm:pt modelId="{3E16FDAD-2DDB-4CC9-AB3D-74A054F45E13}" type="pres">
      <dgm:prSet presAssocID="{B1F482DC-A13F-47A7-8A28-778A3479B6E2}" presName="circleTx" presStyleLbl="node1" presStyleIdx="18" presStyleCnt="19"/>
      <dgm:spPr/>
      <dgm:t>
        <a:bodyPr/>
        <a:lstStyle/>
        <a:p>
          <a:endParaRPr lang="en-US"/>
        </a:p>
      </dgm:t>
    </dgm:pt>
    <dgm:pt modelId="{600D1FFF-5D89-450B-BA4E-EE0E17A19BE0}" type="pres">
      <dgm:prSet presAssocID="{B1F482DC-A13F-47A7-8A28-778A3479B6E2}" presName="spN" presStyleCnt="0"/>
      <dgm:spPr/>
    </dgm:pt>
  </dgm:ptLst>
  <dgm:cxnLst>
    <dgm:cxn modelId="{79E46D12-70B9-4C99-ABA9-99C6C9DD3238}" srcId="{31FEB9FB-0AB4-4BC3-A890-A28C9BDD5C44}" destId="{B1F482DC-A13F-47A7-8A28-778A3479B6E2}" srcOrd="1" destOrd="0" parTransId="{FB4F7B4C-01EC-43B2-8E03-F3418036813D}" sibTransId="{2D6E26FC-2598-4E50-8F01-3D6942B9F203}"/>
    <dgm:cxn modelId="{B9FECFEC-7FDB-4289-8741-DC82FE2E562C}" srcId="{31FEB9FB-0AB4-4BC3-A890-A28C9BDD5C44}" destId="{EF4F63CC-943F-4AE1-9E85-62B084F1821A}" srcOrd="0" destOrd="0" parTransId="{FA7F36CE-D37E-4FD2-B640-097F1C4FAC51}" sibTransId="{5DAAEFB4-F7E6-4649-956B-1BAC007AC4F0}"/>
    <dgm:cxn modelId="{450FC31C-8654-4A97-AE6C-A16B80F979DD}" type="presOf" srcId="{B1F482DC-A13F-47A7-8A28-778A3479B6E2}" destId="{3E16FDAD-2DDB-4CC9-AB3D-74A054F45E13}" srcOrd="0" destOrd="0" presId="urn:microsoft.com/office/officeart/2009/3/layout/RandomtoResultProcess"/>
    <dgm:cxn modelId="{DCC29D3E-D197-41D9-B625-10DE54BE5C31}" type="presOf" srcId="{EF4F63CC-943F-4AE1-9E85-62B084F1821A}" destId="{F74BC486-E4AF-45DD-AF97-11CE9B95747F}" srcOrd="0" destOrd="0" presId="urn:microsoft.com/office/officeart/2009/3/layout/RandomtoResultProcess"/>
    <dgm:cxn modelId="{2BFCF409-4A60-47DE-B5EE-783298BFE014}" type="presOf" srcId="{31FEB9FB-0AB4-4BC3-A890-A28C9BDD5C44}" destId="{835FB714-530E-49D5-BD64-D8FBD2CBCF5E}" srcOrd="0" destOrd="0" presId="urn:microsoft.com/office/officeart/2009/3/layout/RandomtoResultProcess"/>
    <dgm:cxn modelId="{68131372-AE9F-4712-B884-ED95799F982C}" type="presParOf" srcId="{835FB714-530E-49D5-BD64-D8FBD2CBCF5E}" destId="{4FC0B55B-B1D6-479B-A8A0-EA2FE233D89E}" srcOrd="0" destOrd="0" presId="urn:microsoft.com/office/officeart/2009/3/layout/RandomtoResultProcess"/>
    <dgm:cxn modelId="{A3608070-6242-4CEA-8AAD-F73F9720D6FE}" type="presParOf" srcId="{4FC0B55B-B1D6-479B-A8A0-EA2FE233D89E}" destId="{F74BC486-E4AF-45DD-AF97-11CE9B95747F}" srcOrd="0" destOrd="0" presId="urn:microsoft.com/office/officeart/2009/3/layout/RandomtoResultProcess"/>
    <dgm:cxn modelId="{55969061-97D9-467E-8B81-E2919AE9B8EF}" type="presParOf" srcId="{4FC0B55B-B1D6-479B-A8A0-EA2FE233D89E}" destId="{8D7F4707-05C0-4A9D-9C20-FADAF2EC2152}" srcOrd="1" destOrd="0" presId="urn:microsoft.com/office/officeart/2009/3/layout/RandomtoResultProcess"/>
    <dgm:cxn modelId="{AA1D5D15-DE5A-4261-B4E1-E7DACAF16787}" type="presParOf" srcId="{4FC0B55B-B1D6-479B-A8A0-EA2FE233D89E}" destId="{D23021A3-7062-4D09-83C6-4699FAD6CC02}" srcOrd="2" destOrd="0" presId="urn:microsoft.com/office/officeart/2009/3/layout/RandomtoResultProcess"/>
    <dgm:cxn modelId="{1D51C8B6-392B-498A-83F1-061B528FC79B}" type="presParOf" srcId="{4FC0B55B-B1D6-479B-A8A0-EA2FE233D89E}" destId="{11F74854-6F29-4E8A-9394-449E05A604AB}" srcOrd="3" destOrd="0" presId="urn:microsoft.com/office/officeart/2009/3/layout/RandomtoResultProcess"/>
    <dgm:cxn modelId="{6BC9963F-6922-4B7D-A0CA-B6F103D34493}" type="presParOf" srcId="{4FC0B55B-B1D6-479B-A8A0-EA2FE233D89E}" destId="{4D363941-A23B-45D1-A9CD-4A9562BCBB3D}" srcOrd="4" destOrd="0" presId="urn:microsoft.com/office/officeart/2009/3/layout/RandomtoResultProcess"/>
    <dgm:cxn modelId="{2F2FF26A-2BF2-4CB9-AA7C-A0350FB4E618}" type="presParOf" srcId="{4FC0B55B-B1D6-479B-A8A0-EA2FE233D89E}" destId="{9CEBA6B1-E57F-4BBD-BEB1-AB6CE38902C1}" srcOrd="5" destOrd="0" presId="urn:microsoft.com/office/officeart/2009/3/layout/RandomtoResultProcess"/>
    <dgm:cxn modelId="{D51FD4F1-8F54-44D0-9E1C-4C1155AD0E2E}" type="presParOf" srcId="{4FC0B55B-B1D6-479B-A8A0-EA2FE233D89E}" destId="{0C1ABA77-0243-4477-B0A5-DF505DBA31EB}" srcOrd="6" destOrd="0" presId="urn:microsoft.com/office/officeart/2009/3/layout/RandomtoResultProcess"/>
    <dgm:cxn modelId="{EDE6FC4E-6CFF-4A6C-AF1F-4DA442476971}" type="presParOf" srcId="{4FC0B55B-B1D6-479B-A8A0-EA2FE233D89E}" destId="{3395A6A5-C343-40E9-92D3-44C5E4ABB828}" srcOrd="7" destOrd="0" presId="urn:microsoft.com/office/officeart/2009/3/layout/RandomtoResultProcess"/>
    <dgm:cxn modelId="{1A262446-6AAF-4BFD-8334-DAB4E2986A08}" type="presParOf" srcId="{4FC0B55B-B1D6-479B-A8A0-EA2FE233D89E}" destId="{826083E1-5CB8-4461-8DFD-496C71EA307E}" srcOrd="8" destOrd="0" presId="urn:microsoft.com/office/officeart/2009/3/layout/RandomtoResultProcess"/>
    <dgm:cxn modelId="{B739BADA-36E8-4B67-B458-D2AF0A9689F3}" type="presParOf" srcId="{4FC0B55B-B1D6-479B-A8A0-EA2FE233D89E}" destId="{0AF34C0B-CF56-4841-AEBD-52B08A92D99A}" srcOrd="9" destOrd="0" presId="urn:microsoft.com/office/officeart/2009/3/layout/RandomtoResultProcess"/>
    <dgm:cxn modelId="{4D699238-EAAE-4B67-A043-9C63139A326D}" type="presParOf" srcId="{4FC0B55B-B1D6-479B-A8A0-EA2FE233D89E}" destId="{0F276041-88CC-4F47-B606-B667D47EABB7}" srcOrd="10" destOrd="0" presId="urn:microsoft.com/office/officeart/2009/3/layout/RandomtoResultProcess"/>
    <dgm:cxn modelId="{4D44E6CB-8A58-4EAB-91C4-EAE9DC3CD262}" type="presParOf" srcId="{4FC0B55B-B1D6-479B-A8A0-EA2FE233D89E}" destId="{29C02CFA-2E71-4CE5-89DB-D015C353A5B8}" srcOrd="11" destOrd="0" presId="urn:microsoft.com/office/officeart/2009/3/layout/RandomtoResultProcess"/>
    <dgm:cxn modelId="{C03968A6-3C38-4B2C-A766-EB2545DA665C}" type="presParOf" srcId="{4FC0B55B-B1D6-479B-A8A0-EA2FE233D89E}" destId="{64F17C0A-3752-4658-B369-FE6AEED24B37}" srcOrd="12" destOrd="0" presId="urn:microsoft.com/office/officeart/2009/3/layout/RandomtoResultProcess"/>
    <dgm:cxn modelId="{3A2ECD61-16E7-495B-880B-E5AF26A34DAB}" type="presParOf" srcId="{4FC0B55B-B1D6-479B-A8A0-EA2FE233D89E}" destId="{A5B636BA-A5E8-4F32-85BC-D89007D89C69}" srcOrd="13" destOrd="0" presId="urn:microsoft.com/office/officeart/2009/3/layout/RandomtoResultProcess"/>
    <dgm:cxn modelId="{EB26DE7E-52CB-4FA7-BBA0-970CCE97A417}" type="presParOf" srcId="{4FC0B55B-B1D6-479B-A8A0-EA2FE233D89E}" destId="{68C2C1D0-7229-490A-A10D-F38B1130B4A3}" srcOrd="14" destOrd="0" presId="urn:microsoft.com/office/officeart/2009/3/layout/RandomtoResultProcess"/>
    <dgm:cxn modelId="{65ACFED1-7233-4DEE-8C99-97E428B71D23}" type="presParOf" srcId="{4FC0B55B-B1D6-479B-A8A0-EA2FE233D89E}" destId="{4AD23997-62C7-4CE3-8CA5-7A08B0312580}" srcOrd="15" destOrd="0" presId="urn:microsoft.com/office/officeart/2009/3/layout/RandomtoResultProcess"/>
    <dgm:cxn modelId="{68F8956C-8248-40D4-8E2D-73CBA7540AAC}" type="presParOf" srcId="{4FC0B55B-B1D6-479B-A8A0-EA2FE233D89E}" destId="{E6A7E013-C6C8-4F94-B302-7680360B7425}" srcOrd="16" destOrd="0" presId="urn:microsoft.com/office/officeart/2009/3/layout/RandomtoResultProcess"/>
    <dgm:cxn modelId="{3CD1B2DC-1048-4D3C-8FEC-B346BC806713}" type="presParOf" srcId="{4FC0B55B-B1D6-479B-A8A0-EA2FE233D89E}" destId="{E8E8E38C-352E-48BA-9637-5A67CED810C7}" srcOrd="17" destOrd="0" presId="urn:microsoft.com/office/officeart/2009/3/layout/RandomtoResultProcess"/>
    <dgm:cxn modelId="{84E97EFE-A9A3-401E-9933-2891FFEA9BCD}" type="presParOf" srcId="{4FC0B55B-B1D6-479B-A8A0-EA2FE233D89E}" destId="{F1BD4921-6CFB-42D2-B413-91EE9FC99936}" srcOrd="18" destOrd="0" presId="urn:microsoft.com/office/officeart/2009/3/layout/RandomtoResultProcess"/>
    <dgm:cxn modelId="{8EB7FB37-176D-477A-9646-17FAE03D6279}" type="presParOf" srcId="{835FB714-530E-49D5-BD64-D8FBD2CBCF5E}" destId="{85ED2E4D-9B09-4277-A7E1-E7099F0B8C29}" srcOrd="1" destOrd="0" presId="urn:microsoft.com/office/officeart/2009/3/layout/RandomtoResultProcess"/>
    <dgm:cxn modelId="{EFFA8821-4CFD-4BE0-BF69-5B2B7D060F67}" type="presParOf" srcId="{85ED2E4D-9B09-4277-A7E1-E7099F0B8C29}" destId="{157AF6B7-8174-4EF3-BBF7-55AFEAB31BBC}" srcOrd="0" destOrd="0" presId="urn:microsoft.com/office/officeart/2009/3/layout/RandomtoResultProcess"/>
    <dgm:cxn modelId="{91A00655-D602-4D33-8A87-AFB5FEFCE1B6}" type="presParOf" srcId="{85ED2E4D-9B09-4277-A7E1-E7099F0B8C29}" destId="{15C58AEB-F162-4D4F-91E5-3CC06B777129}" srcOrd="1" destOrd="0" presId="urn:microsoft.com/office/officeart/2009/3/layout/RandomtoResultProcess"/>
    <dgm:cxn modelId="{0533B383-ACFB-43F3-8854-34E4DC0E986C}" type="presParOf" srcId="{835FB714-530E-49D5-BD64-D8FBD2CBCF5E}" destId="{99FD4CF8-05C6-456B-9880-270A31B91C5A}" srcOrd="2" destOrd="0" presId="urn:microsoft.com/office/officeart/2009/3/layout/RandomtoResultProcess"/>
    <dgm:cxn modelId="{2D9D9C9E-30D8-4128-BDF4-D5CDB08F672F}" type="presParOf" srcId="{835FB714-530E-49D5-BD64-D8FBD2CBCF5E}" destId="{773386A9-CE6E-4D20-AB1B-D2DDEB4ACE70}" srcOrd="3" destOrd="0" presId="urn:microsoft.com/office/officeart/2009/3/layout/RandomtoResultProcess"/>
    <dgm:cxn modelId="{591D0ACD-A84D-4D1B-91FD-2FF3DA78B3A9}" type="presParOf" srcId="{773386A9-CE6E-4D20-AB1B-D2DDEB4ACE70}" destId="{58C6A7A3-C291-4EDE-A829-A28E3EDEEDC2}" srcOrd="0" destOrd="0" presId="urn:microsoft.com/office/officeart/2009/3/layout/RandomtoResultProcess"/>
    <dgm:cxn modelId="{D23B9C35-23BC-4D9C-8F88-6ACA1A9369B8}" type="presParOf" srcId="{773386A9-CE6E-4D20-AB1B-D2DDEB4ACE70}" destId="{B08319C1-B013-47E9-A5A0-E0F23DE72DEF}" srcOrd="1" destOrd="0" presId="urn:microsoft.com/office/officeart/2009/3/layout/RandomtoResultProcess"/>
    <dgm:cxn modelId="{E73744E6-AE7B-4550-8C48-4397F9608FEF}" type="presParOf" srcId="{835FB714-530E-49D5-BD64-D8FBD2CBCF5E}" destId="{3F80B76F-27C1-4426-A447-F28ED3FC6C27}" srcOrd="4" destOrd="0" presId="urn:microsoft.com/office/officeart/2009/3/layout/RandomtoResultProcess"/>
    <dgm:cxn modelId="{47542A76-A0F9-443D-BA50-7203C66EA88C}" type="presParOf" srcId="{3F80B76F-27C1-4426-A447-F28ED3FC6C27}" destId="{3E16FDAD-2DDB-4CC9-AB3D-74A054F45E13}" srcOrd="0" destOrd="0" presId="urn:microsoft.com/office/officeart/2009/3/layout/RandomtoResultProcess"/>
    <dgm:cxn modelId="{D63BBC10-189C-4664-B81E-19358744CA17}" type="presParOf" srcId="{3F80B76F-27C1-4426-A447-F28ED3FC6C27}" destId="{600D1FFF-5D89-450B-BA4E-EE0E17A19BE0}"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D1E100-73B0-1F41-9F49-7F8FB78FC6FA}"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BDF75EF8-EE27-084D-A288-0C2E20D36485}">
      <dgm:prSet/>
      <dgm:spPr/>
      <dgm:t>
        <a:bodyPr/>
        <a:lstStyle/>
        <a:p>
          <a:pPr rtl="0"/>
          <a:r>
            <a:rPr lang="en-US" dirty="0" smtClean="0"/>
            <a:t>Plan</a:t>
          </a:r>
          <a:endParaRPr lang="en-US" dirty="0"/>
        </a:p>
      </dgm:t>
    </dgm:pt>
    <dgm:pt modelId="{C7421FC0-3731-0549-A647-12F3B9AB4B0B}" type="parTrans" cxnId="{179BB968-956A-564C-A0D4-F9B2203F94ED}">
      <dgm:prSet/>
      <dgm:spPr/>
      <dgm:t>
        <a:bodyPr/>
        <a:lstStyle/>
        <a:p>
          <a:endParaRPr lang="en-US"/>
        </a:p>
      </dgm:t>
    </dgm:pt>
    <dgm:pt modelId="{CB7C5A32-4F1D-4F41-A91E-25022FDF57D7}" type="sibTrans" cxnId="{179BB968-956A-564C-A0D4-F9B2203F94ED}">
      <dgm:prSet/>
      <dgm:spPr/>
      <dgm:t>
        <a:bodyPr/>
        <a:lstStyle/>
        <a:p>
          <a:endParaRPr lang="en-US"/>
        </a:p>
      </dgm:t>
    </dgm:pt>
    <dgm:pt modelId="{D922D02A-B2DA-574A-BEBD-ABC0A3053C11}">
      <dgm:prSet custT="1"/>
      <dgm:spPr/>
      <dgm:t>
        <a:bodyPr/>
        <a:lstStyle/>
        <a:p>
          <a:pPr rtl="0"/>
          <a:r>
            <a:rPr lang="en-US" sz="1800" dirty="0" smtClean="0">
              <a:latin typeface="Calibri" pitchFamily="34" charset="0"/>
            </a:rPr>
            <a:t>Design a process change: Identify gap in care, champions and stakeholders, process for change (with measurable outcome and timeframe)</a:t>
          </a:r>
          <a:endParaRPr lang="en-US" sz="1800" dirty="0">
            <a:latin typeface="Calibri" pitchFamily="34" charset="0"/>
          </a:endParaRPr>
        </a:p>
      </dgm:t>
    </dgm:pt>
    <dgm:pt modelId="{C852263C-5127-F64F-B169-AD3B99EDEF60}" type="parTrans" cxnId="{F795391E-D41A-614A-AC4C-C51DE3CF8800}">
      <dgm:prSet/>
      <dgm:spPr/>
      <dgm:t>
        <a:bodyPr/>
        <a:lstStyle/>
        <a:p>
          <a:endParaRPr lang="en-US"/>
        </a:p>
      </dgm:t>
    </dgm:pt>
    <dgm:pt modelId="{65592D57-C6BC-3F44-8919-7553D1CABBDC}" type="sibTrans" cxnId="{F795391E-D41A-614A-AC4C-C51DE3CF8800}">
      <dgm:prSet/>
      <dgm:spPr/>
      <dgm:t>
        <a:bodyPr/>
        <a:lstStyle/>
        <a:p>
          <a:endParaRPr lang="en-US"/>
        </a:p>
      </dgm:t>
    </dgm:pt>
    <dgm:pt modelId="{31DFDFF9-FFFA-DE45-94FB-48E58AAE846B}">
      <dgm:prSet/>
      <dgm:spPr/>
      <dgm:t>
        <a:bodyPr/>
        <a:lstStyle/>
        <a:p>
          <a:pPr rtl="0"/>
          <a:r>
            <a:rPr lang="en-US" dirty="0" smtClean="0"/>
            <a:t>Do</a:t>
          </a:r>
          <a:endParaRPr lang="en-US" dirty="0"/>
        </a:p>
      </dgm:t>
    </dgm:pt>
    <dgm:pt modelId="{878A10E6-7901-DD42-A4B9-71CEAAA12D7B}" type="parTrans" cxnId="{B0FB446E-8235-184D-BE0F-04A7C32C4014}">
      <dgm:prSet/>
      <dgm:spPr/>
      <dgm:t>
        <a:bodyPr/>
        <a:lstStyle/>
        <a:p>
          <a:endParaRPr lang="en-US"/>
        </a:p>
      </dgm:t>
    </dgm:pt>
    <dgm:pt modelId="{09475655-8C34-A545-A14D-95A5BDBE4785}" type="sibTrans" cxnId="{B0FB446E-8235-184D-BE0F-04A7C32C4014}">
      <dgm:prSet/>
      <dgm:spPr/>
      <dgm:t>
        <a:bodyPr/>
        <a:lstStyle/>
        <a:p>
          <a:endParaRPr lang="en-US"/>
        </a:p>
      </dgm:t>
    </dgm:pt>
    <dgm:pt modelId="{05361C6D-B4EB-A442-B3AC-09767A441E25}">
      <dgm:prSet custT="1"/>
      <dgm:spPr/>
      <dgm:t>
        <a:bodyPr/>
        <a:lstStyle/>
        <a:p>
          <a:pPr rtl="0"/>
          <a:r>
            <a:rPr lang="en-US" sz="1800" dirty="0" smtClean="0">
              <a:latin typeface="Calibri" pitchFamily="34" charset="0"/>
            </a:rPr>
            <a:t>Put the process change into place</a:t>
          </a:r>
          <a:endParaRPr lang="en-US" sz="1800" dirty="0">
            <a:latin typeface="Calibri" pitchFamily="34" charset="0"/>
          </a:endParaRPr>
        </a:p>
      </dgm:t>
    </dgm:pt>
    <dgm:pt modelId="{8E9CACDD-B2D5-E44D-B483-A731E5725243}" type="parTrans" cxnId="{29BE76B6-7A57-9540-BC0D-FF97B6F5B08A}">
      <dgm:prSet/>
      <dgm:spPr/>
      <dgm:t>
        <a:bodyPr/>
        <a:lstStyle/>
        <a:p>
          <a:endParaRPr lang="en-US"/>
        </a:p>
      </dgm:t>
    </dgm:pt>
    <dgm:pt modelId="{F6249B7C-4C92-F643-9D79-D5598CCBCFD3}" type="sibTrans" cxnId="{29BE76B6-7A57-9540-BC0D-FF97B6F5B08A}">
      <dgm:prSet/>
      <dgm:spPr/>
      <dgm:t>
        <a:bodyPr/>
        <a:lstStyle/>
        <a:p>
          <a:endParaRPr lang="en-US"/>
        </a:p>
      </dgm:t>
    </dgm:pt>
    <dgm:pt modelId="{679D8451-3E40-7844-ACA6-E5AB60C47063}">
      <dgm:prSet/>
      <dgm:spPr/>
      <dgm:t>
        <a:bodyPr/>
        <a:lstStyle/>
        <a:p>
          <a:pPr rtl="0"/>
          <a:r>
            <a:rPr lang="en-US" dirty="0" smtClean="0"/>
            <a:t>Study</a:t>
          </a:r>
          <a:endParaRPr lang="en-US" dirty="0"/>
        </a:p>
      </dgm:t>
    </dgm:pt>
    <dgm:pt modelId="{B49E924F-EB02-9245-BA46-72F48C5A0C99}" type="parTrans" cxnId="{9DD370E3-4DCB-5A4A-8654-9FC30B03D6D5}">
      <dgm:prSet/>
      <dgm:spPr/>
      <dgm:t>
        <a:bodyPr/>
        <a:lstStyle/>
        <a:p>
          <a:endParaRPr lang="en-US"/>
        </a:p>
      </dgm:t>
    </dgm:pt>
    <dgm:pt modelId="{E72D69A5-9C51-1142-8E99-A0544B352185}" type="sibTrans" cxnId="{9DD370E3-4DCB-5A4A-8654-9FC30B03D6D5}">
      <dgm:prSet/>
      <dgm:spPr/>
      <dgm:t>
        <a:bodyPr/>
        <a:lstStyle/>
        <a:p>
          <a:endParaRPr lang="en-US"/>
        </a:p>
      </dgm:t>
    </dgm:pt>
    <dgm:pt modelId="{CE72A1BC-3F4C-3849-91ED-21066D95FC70}">
      <dgm:prSet custT="1"/>
      <dgm:spPr/>
      <dgm:t>
        <a:bodyPr/>
        <a:lstStyle/>
        <a:p>
          <a:pPr rtl="0"/>
          <a:r>
            <a:rPr lang="en-US" sz="1800" dirty="0" smtClean="0">
              <a:latin typeface="Calibri" pitchFamily="34" charset="0"/>
            </a:rPr>
            <a:t>Review the data</a:t>
          </a:r>
          <a:endParaRPr lang="en-US" sz="1800" dirty="0">
            <a:latin typeface="Calibri" pitchFamily="34" charset="0"/>
          </a:endParaRPr>
        </a:p>
      </dgm:t>
    </dgm:pt>
    <dgm:pt modelId="{72B8FC79-43D4-454E-96E6-45792673FF0F}" type="parTrans" cxnId="{967C0D03-3DC1-A44F-9A5D-029DFBCCC3BD}">
      <dgm:prSet/>
      <dgm:spPr/>
      <dgm:t>
        <a:bodyPr/>
        <a:lstStyle/>
        <a:p>
          <a:endParaRPr lang="en-US"/>
        </a:p>
      </dgm:t>
    </dgm:pt>
    <dgm:pt modelId="{6B3BB880-DE3E-514F-915E-409B5CC73A3A}" type="sibTrans" cxnId="{967C0D03-3DC1-A44F-9A5D-029DFBCCC3BD}">
      <dgm:prSet/>
      <dgm:spPr/>
      <dgm:t>
        <a:bodyPr/>
        <a:lstStyle/>
        <a:p>
          <a:endParaRPr lang="en-US"/>
        </a:p>
      </dgm:t>
    </dgm:pt>
    <dgm:pt modelId="{22E5D22D-C3A0-7C48-BC71-62BC183CDEF4}">
      <dgm:prSet/>
      <dgm:spPr/>
      <dgm:t>
        <a:bodyPr/>
        <a:lstStyle/>
        <a:p>
          <a:pPr rtl="0"/>
          <a:r>
            <a:rPr lang="en-US" dirty="0" smtClean="0"/>
            <a:t>Act</a:t>
          </a:r>
          <a:endParaRPr lang="en-US" dirty="0"/>
        </a:p>
      </dgm:t>
    </dgm:pt>
    <dgm:pt modelId="{F93B5F72-A493-3B42-A3FC-808D161099A5}" type="parTrans" cxnId="{ACF7924C-0F45-8D4D-8BA7-17FA9F0D96A0}">
      <dgm:prSet/>
      <dgm:spPr/>
      <dgm:t>
        <a:bodyPr/>
        <a:lstStyle/>
        <a:p>
          <a:endParaRPr lang="en-US"/>
        </a:p>
      </dgm:t>
    </dgm:pt>
    <dgm:pt modelId="{D977B121-3F24-7E48-95E6-632B13AC646E}" type="sibTrans" cxnId="{ACF7924C-0F45-8D4D-8BA7-17FA9F0D96A0}">
      <dgm:prSet/>
      <dgm:spPr/>
      <dgm:t>
        <a:bodyPr/>
        <a:lstStyle/>
        <a:p>
          <a:endParaRPr lang="en-US"/>
        </a:p>
      </dgm:t>
    </dgm:pt>
    <dgm:pt modelId="{2CC22E3B-2487-BC4C-B5C3-C46A06DF05AA}">
      <dgm:prSet custT="1"/>
      <dgm:spPr/>
      <dgm:t>
        <a:bodyPr/>
        <a:lstStyle/>
        <a:p>
          <a:pPr rtl="0"/>
          <a:r>
            <a:rPr lang="en-US" sz="1800" dirty="0" smtClean="0">
              <a:latin typeface="Calibri" pitchFamily="34" charset="0"/>
            </a:rPr>
            <a:t>Abandon, adapt, adopt, or repeat again</a:t>
          </a:r>
          <a:endParaRPr lang="en-US" sz="1800" dirty="0">
            <a:latin typeface="Calibri" pitchFamily="34" charset="0"/>
          </a:endParaRPr>
        </a:p>
      </dgm:t>
    </dgm:pt>
    <dgm:pt modelId="{570CA3C8-AA62-4F48-9E18-66D302790E3A}" type="parTrans" cxnId="{3ABBA783-AAEF-F544-A37B-539A88730511}">
      <dgm:prSet/>
      <dgm:spPr/>
      <dgm:t>
        <a:bodyPr/>
        <a:lstStyle/>
        <a:p>
          <a:endParaRPr lang="en-US"/>
        </a:p>
      </dgm:t>
    </dgm:pt>
    <dgm:pt modelId="{8A653FB9-D21B-4141-93B9-184DC467AD0B}" type="sibTrans" cxnId="{3ABBA783-AAEF-F544-A37B-539A88730511}">
      <dgm:prSet/>
      <dgm:spPr/>
      <dgm:t>
        <a:bodyPr/>
        <a:lstStyle/>
        <a:p>
          <a:endParaRPr lang="en-US"/>
        </a:p>
      </dgm:t>
    </dgm:pt>
    <dgm:pt modelId="{16B73256-65D1-A448-A513-9FC14FBAB919}" type="pres">
      <dgm:prSet presAssocID="{42D1E100-73B0-1F41-9F49-7F8FB78FC6FA}" presName="rootnode" presStyleCnt="0">
        <dgm:presLayoutVars>
          <dgm:chMax/>
          <dgm:chPref/>
          <dgm:dir/>
          <dgm:animLvl val="lvl"/>
        </dgm:presLayoutVars>
      </dgm:prSet>
      <dgm:spPr/>
      <dgm:t>
        <a:bodyPr/>
        <a:lstStyle/>
        <a:p>
          <a:endParaRPr lang="en-US"/>
        </a:p>
      </dgm:t>
    </dgm:pt>
    <dgm:pt modelId="{E651DBC3-B294-ED4E-BF00-45BE6508FB58}" type="pres">
      <dgm:prSet presAssocID="{BDF75EF8-EE27-084D-A288-0C2E20D36485}" presName="composite" presStyleCnt="0"/>
      <dgm:spPr/>
    </dgm:pt>
    <dgm:pt modelId="{B4B70469-4EBC-6345-8A06-636781C319E3}" type="pres">
      <dgm:prSet presAssocID="{BDF75EF8-EE27-084D-A288-0C2E20D36485}" presName="bentUpArrow1" presStyleLbl="alignImgPlace1" presStyleIdx="0" presStyleCnt="3"/>
      <dgm:spPr>
        <a:solidFill>
          <a:schemeClr val="accent1">
            <a:lumMod val="20000"/>
            <a:lumOff val="80000"/>
          </a:schemeClr>
        </a:solidFill>
      </dgm:spPr>
    </dgm:pt>
    <dgm:pt modelId="{639FA37B-637F-F94B-A663-A1FCA62D2217}" type="pres">
      <dgm:prSet presAssocID="{BDF75EF8-EE27-084D-A288-0C2E20D36485}" presName="ParentText" presStyleLbl="node1" presStyleIdx="0" presStyleCnt="4">
        <dgm:presLayoutVars>
          <dgm:chMax val="1"/>
          <dgm:chPref val="1"/>
          <dgm:bulletEnabled val="1"/>
        </dgm:presLayoutVars>
      </dgm:prSet>
      <dgm:spPr/>
      <dgm:t>
        <a:bodyPr/>
        <a:lstStyle/>
        <a:p>
          <a:endParaRPr lang="en-US"/>
        </a:p>
      </dgm:t>
    </dgm:pt>
    <dgm:pt modelId="{37F538A1-66B3-B14B-9CD7-08FEB7B68A9A}" type="pres">
      <dgm:prSet presAssocID="{BDF75EF8-EE27-084D-A288-0C2E20D36485}" presName="ChildText" presStyleLbl="revTx" presStyleIdx="0" presStyleCnt="4" custScaleX="365579" custScaleY="139240" custLinFactX="34138" custLinFactNeighborX="100000" custLinFactNeighborY="-1767">
        <dgm:presLayoutVars>
          <dgm:chMax val="0"/>
          <dgm:chPref val="0"/>
          <dgm:bulletEnabled val="1"/>
        </dgm:presLayoutVars>
      </dgm:prSet>
      <dgm:spPr/>
      <dgm:t>
        <a:bodyPr/>
        <a:lstStyle/>
        <a:p>
          <a:endParaRPr lang="en-US"/>
        </a:p>
      </dgm:t>
    </dgm:pt>
    <dgm:pt modelId="{89DFF258-452A-6043-84EF-AB3EA56A0472}" type="pres">
      <dgm:prSet presAssocID="{CB7C5A32-4F1D-4F41-A91E-25022FDF57D7}" presName="sibTrans" presStyleCnt="0"/>
      <dgm:spPr/>
    </dgm:pt>
    <dgm:pt modelId="{22075C6B-A555-3847-B62E-62E1C36D2904}" type="pres">
      <dgm:prSet presAssocID="{31DFDFF9-FFFA-DE45-94FB-48E58AAE846B}" presName="composite" presStyleCnt="0"/>
      <dgm:spPr/>
    </dgm:pt>
    <dgm:pt modelId="{1E893F8A-ED37-CB40-997B-D1BD89A361C2}" type="pres">
      <dgm:prSet presAssocID="{31DFDFF9-FFFA-DE45-94FB-48E58AAE846B}" presName="bentUpArrow1" presStyleLbl="alignImgPlace1" presStyleIdx="1" presStyleCnt="3"/>
      <dgm:spPr>
        <a:solidFill>
          <a:schemeClr val="accent1">
            <a:lumMod val="20000"/>
            <a:lumOff val="80000"/>
          </a:schemeClr>
        </a:solidFill>
      </dgm:spPr>
    </dgm:pt>
    <dgm:pt modelId="{E9F34A73-A66C-BA4E-B5C5-430B95A3A1C2}" type="pres">
      <dgm:prSet presAssocID="{31DFDFF9-FFFA-DE45-94FB-48E58AAE846B}" presName="ParentText" presStyleLbl="node1" presStyleIdx="1" presStyleCnt="4">
        <dgm:presLayoutVars>
          <dgm:chMax val="1"/>
          <dgm:chPref val="1"/>
          <dgm:bulletEnabled val="1"/>
        </dgm:presLayoutVars>
      </dgm:prSet>
      <dgm:spPr/>
      <dgm:t>
        <a:bodyPr/>
        <a:lstStyle/>
        <a:p>
          <a:endParaRPr lang="en-US"/>
        </a:p>
      </dgm:t>
    </dgm:pt>
    <dgm:pt modelId="{249B54C2-87D8-F246-B234-F64AA87D5B72}" type="pres">
      <dgm:prSet presAssocID="{31DFDFF9-FFFA-DE45-94FB-48E58AAE846B}" presName="ChildText" presStyleLbl="revTx" presStyleIdx="1" presStyleCnt="4" custScaleX="232990" custLinFactNeighborX="83829" custLinFactNeighborY="-5301">
        <dgm:presLayoutVars>
          <dgm:chMax val="0"/>
          <dgm:chPref val="0"/>
          <dgm:bulletEnabled val="1"/>
        </dgm:presLayoutVars>
      </dgm:prSet>
      <dgm:spPr/>
      <dgm:t>
        <a:bodyPr/>
        <a:lstStyle/>
        <a:p>
          <a:endParaRPr lang="en-US"/>
        </a:p>
      </dgm:t>
    </dgm:pt>
    <dgm:pt modelId="{68E68B50-B854-A743-A26C-588A9A7F3188}" type="pres">
      <dgm:prSet presAssocID="{09475655-8C34-A545-A14D-95A5BDBE4785}" presName="sibTrans" presStyleCnt="0"/>
      <dgm:spPr/>
    </dgm:pt>
    <dgm:pt modelId="{6EAE6BF4-4C41-CF49-9840-C7A08B84619C}" type="pres">
      <dgm:prSet presAssocID="{679D8451-3E40-7844-ACA6-E5AB60C47063}" presName="composite" presStyleCnt="0"/>
      <dgm:spPr/>
    </dgm:pt>
    <dgm:pt modelId="{D21B94D0-D852-C244-B765-B364CEBB8DB7}" type="pres">
      <dgm:prSet presAssocID="{679D8451-3E40-7844-ACA6-E5AB60C47063}" presName="bentUpArrow1" presStyleLbl="alignImgPlace1" presStyleIdx="2" presStyleCnt="3"/>
      <dgm:spPr>
        <a:solidFill>
          <a:schemeClr val="accent1">
            <a:lumMod val="20000"/>
            <a:lumOff val="80000"/>
          </a:schemeClr>
        </a:solidFill>
      </dgm:spPr>
    </dgm:pt>
    <dgm:pt modelId="{7A179536-73C9-2A40-B640-E8BD460634B2}" type="pres">
      <dgm:prSet presAssocID="{679D8451-3E40-7844-ACA6-E5AB60C47063}" presName="ParentText" presStyleLbl="node1" presStyleIdx="2" presStyleCnt="4">
        <dgm:presLayoutVars>
          <dgm:chMax val="1"/>
          <dgm:chPref val="1"/>
          <dgm:bulletEnabled val="1"/>
        </dgm:presLayoutVars>
      </dgm:prSet>
      <dgm:spPr/>
      <dgm:t>
        <a:bodyPr/>
        <a:lstStyle/>
        <a:p>
          <a:endParaRPr lang="en-US"/>
        </a:p>
      </dgm:t>
    </dgm:pt>
    <dgm:pt modelId="{4AF5A962-01C3-4F45-BC96-83BB860DA671}" type="pres">
      <dgm:prSet presAssocID="{679D8451-3E40-7844-ACA6-E5AB60C47063}" presName="ChildText" presStyleLbl="revTx" presStyleIdx="2" presStyleCnt="4" custScaleX="232875" custLinFactNeighborX="70086" custLinFactNeighborY="-3534">
        <dgm:presLayoutVars>
          <dgm:chMax val="0"/>
          <dgm:chPref val="0"/>
          <dgm:bulletEnabled val="1"/>
        </dgm:presLayoutVars>
      </dgm:prSet>
      <dgm:spPr/>
      <dgm:t>
        <a:bodyPr/>
        <a:lstStyle/>
        <a:p>
          <a:endParaRPr lang="en-US"/>
        </a:p>
      </dgm:t>
    </dgm:pt>
    <dgm:pt modelId="{1FC06FEE-0609-A84C-90B1-57C2CFED2C66}" type="pres">
      <dgm:prSet presAssocID="{E72D69A5-9C51-1142-8E99-A0544B352185}" presName="sibTrans" presStyleCnt="0"/>
      <dgm:spPr/>
    </dgm:pt>
    <dgm:pt modelId="{57B76F98-83C2-784D-95A9-33F8D0AE53AB}" type="pres">
      <dgm:prSet presAssocID="{22E5D22D-C3A0-7C48-BC71-62BC183CDEF4}" presName="composite" presStyleCnt="0"/>
      <dgm:spPr/>
    </dgm:pt>
    <dgm:pt modelId="{E2D03AD0-CFF7-F04C-AE59-C880F981049B}" type="pres">
      <dgm:prSet presAssocID="{22E5D22D-C3A0-7C48-BC71-62BC183CDEF4}" presName="ParentText" presStyleLbl="node1" presStyleIdx="3" presStyleCnt="4">
        <dgm:presLayoutVars>
          <dgm:chMax val="1"/>
          <dgm:chPref val="1"/>
          <dgm:bulletEnabled val="1"/>
        </dgm:presLayoutVars>
      </dgm:prSet>
      <dgm:spPr/>
      <dgm:t>
        <a:bodyPr/>
        <a:lstStyle/>
        <a:p>
          <a:endParaRPr lang="en-US"/>
        </a:p>
      </dgm:t>
    </dgm:pt>
    <dgm:pt modelId="{70CEA101-ACB6-A240-97A2-84EC92BB58BC}" type="pres">
      <dgm:prSet presAssocID="{22E5D22D-C3A0-7C48-BC71-62BC183CDEF4}" presName="FinalChildText" presStyleLbl="revTx" presStyleIdx="3" presStyleCnt="4" custScaleX="176391" custLinFactNeighborX="40843" custLinFactNeighborY="1767">
        <dgm:presLayoutVars>
          <dgm:chMax val="0"/>
          <dgm:chPref val="0"/>
          <dgm:bulletEnabled val="1"/>
        </dgm:presLayoutVars>
      </dgm:prSet>
      <dgm:spPr/>
      <dgm:t>
        <a:bodyPr/>
        <a:lstStyle/>
        <a:p>
          <a:endParaRPr lang="en-US"/>
        </a:p>
      </dgm:t>
    </dgm:pt>
  </dgm:ptLst>
  <dgm:cxnLst>
    <dgm:cxn modelId="{B0FB446E-8235-184D-BE0F-04A7C32C4014}" srcId="{42D1E100-73B0-1F41-9F49-7F8FB78FC6FA}" destId="{31DFDFF9-FFFA-DE45-94FB-48E58AAE846B}" srcOrd="1" destOrd="0" parTransId="{878A10E6-7901-DD42-A4B9-71CEAAA12D7B}" sibTransId="{09475655-8C34-A545-A14D-95A5BDBE4785}"/>
    <dgm:cxn modelId="{967C0D03-3DC1-A44F-9A5D-029DFBCCC3BD}" srcId="{679D8451-3E40-7844-ACA6-E5AB60C47063}" destId="{CE72A1BC-3F4C-3849-91ED-21066D95FC70}" srcOrd="0" destOrd="0" parTransId="{72B8FC79-43D4-454E-96E6-45792673FF0F}" sibTransId="{6B3BB880-DE3E-514F-915E-409B5CC73A3A}"/>
    <dgm:cxn modelId="{54738615-BD05-469B-822D-7B8029E864A0}" type="presOf" srcId="{BDF75EF8-EE27-084D-A288-0C2E20D36485}" destId="{639FA37B-637F-F94B-A663-A1FCA62D2217}" srcOrd="0" destOrd="0" presId="urn:microsoft.com/office/officeart/2005/8/layout/StepDownProcess"/>
    <dgm:cxn modelId="{C0405509-4503-412A-968C-6AF639BE54FE}" type="presOf" srcId="{05361C6D-B4EB-A442-B3AC-09767A441E25}" destId="{249B54C2-87D8-F246-B234-F64AA87D5B72}" srcOrd="0" destOrd="0" presId="urn:microsoft.com/office/officeart/2005/8/layout/StepDownProcess"/>
    <dgm:cxn modelId="{9DD370E3-4DCB-5A4A-8654-9FC30B03D6D5}" srcId="{42D1E100-73B0-1F41-9F49-7F8FB78FC6FA}" destId="{679D8451-3E40-7844-ACA6-E5AB60C47063}" srcOrd="2" destOrd="0" parTransId="{B49E924F-EB02-9245-BA46-72F48C5A0C99}" sibTransId="{E72D69A5-9C51-1142-8E99-A0544B352185}"/>
    <dgm:cxn modelId="{73A0C38A-BD1A-4624-909F-182711B6EDE4}" type="presOf" srcId="{CE72A1BC-3F4C-3849-91ED-21066D95FC70}" destId="{4AF5A962-01C3-4F45-BC96-83BB860DA671}" srcOrd="0" destOrd="0" presId="urn:microsoft.com/office/officeart/2005/8/layout/StepDownProcess"/>
    <dgm:cxn modelId="{3A2CFEB7-5604-4974-9405-567FD23F8828}" type="presOf" srcId="{42D1E100-73B0-1F41-9F49-7F8FB78FC6FA}" destId="{16B73256-65D1-A448-A513-9FC14FBAB919}" srcOrd="0" destOrd="0" presId="urn:microsoft.com/office/officeart/2005/8/layout/StepDownProcess"/>
    <dgm:cxn modelId="{5807ECC0-9D37-47E8-9EFA-9BE85BBE8763}" type="presOf" srcId="{31DFDFF9-FFFA-DE45-94FB-48E58AAE846B}" destId="{E9F34A73-A66C-BA4E-B5C5-430B95A3A1C2}" srcOrd="0" destOrd="0" presId="urn:microsoft.com/office/officeart/2005/8/layout/StepDownProcess"/>
    <dgm:cxn modelId="{B42B6987-46D2-4797-94A5-4BF51EB2DC7B}" type="presOf" srcId="{679D8451-3E40-7844-ACA6-E5AB60C47063}" destId="{7A179536-73C9-2A40-B640-E8BD460634B2}" srcOrd="0" destOrd="0" presId="urn:microsoft.com/office/officeart/2005/8/layout/StepDownProcess"/>
    <dgm:cxn modelId="{29BE76B6-7A57-9540-BC0D-FF97B6F5B08A}" srcId="{31DFDFF9-FFFA-DE45-94FB-48E58AAE846B}" destId="{05361C6D-B4EB-A442-B3AC-09767A441E25}" srcOrd="0" destOrd="0" parTransId="{8E9CACDD-B2D5-E44D-B483-A731E5725243}" sibTransId="{F6249B7C-4C92-F643-9D79-D5598CCBCFD3}"/>
    <dgm:cxn modelId="{3D01542C-23D7-4A57-867A-93C6CD0976AF}" type="presOf" srcId="{D922D02A-B2DA-574A-BEBD-ABC0A3053C11}" destId="{37F538A1-66B3-B14B-9CD7-08FEB7B68A9A}" srcOrd="0" destOrd="0" presId="urn:microsoft.com/office/officeart/2005/8/layout/StepDownProcess"/>
    <dgm:cxn modelId="{A4A98CDF-DF1D-4FC4-AFF6-CE60387C4451}" type="presOf" srcId="{2CC22E3B-2487-BC4C-B5C3-C46A06DF05AA}" destId="{70CEA101-ACB6-A240-97A2-84EC92BB58BC}" srcOrd="0" destOrd="0" presId="urn:microsoft.com/office/officeart/2005/8/layout/StepDownProcess"/>
    <dgm:cxn modelId="{3ABBA783-AAEF-F544-A37B-539A88730511}" srcId="{22E5D22D-C3A0-7C48-BC71-62BC183CDEF4}" destId="{2CC22E3B-2487-BC4C-B5C3-C46A06DF05AA}" srcOrd="0" destOrd="0" parTransId="{570CA3C8-AA62-4F48-9E18-66D302790E3A}" sibTransId="{8A653FB9-D21B-4141-93B9-184DC467AD0B}"/>
    <dgm:cxn modelId="{A2DC0728-C3EB-4FA7-8A7E-50FE12593A7B}" type="presOf" srcId="{22E5D22D-C3A0-7C48-BC71-62BC183CDEF4}" destId="{E2D03AD0-CFF7-F04C-AE59-C880F981049B}" srcOrd="0" destOrd="0" presId="urn:microsoft.com/office/officeart/2005/8/layout/StepDownProcess"/>
    <dgm:cxn modelId="{F795391E-D41A-614A-AC4C-C51DE3CF8800}" srcId="{BDF75EF8-EE27-084D-A288-0C2E20D36485}" destId="{D922D02A-B2DA-574A-BEBD-ABC0A3053C11}" srcOrd="0" destOrd="0" parTransId="{C852263C-5127-F64F-B169-AD3B99EDEF60}" sibTransId="{65592D57-C6BC-3F44-8919-7553D1CABBDC}"/>
    <dgm:cxn modelId="{179BB968-956A-564C-A0D4-F9B2203F94ED}" srcId="{42D1E100-73B0-1F41-9F49-7F8FB78FC6FA}" destId="{BDF75EF8-EE27-084D-A288-0C2E20D36485}" srcOrd="0" destOrd="0" parTransId="{C7421FC0-3731-0549-A647-12F3B9AB4B0B}" sibTransId="{CB7C5A32-4F1D-4F41-A91E-25022FDF57D7}"/>
    <dgm:cxn modelId="{ACF7924C-0F45-8D4D-8BA7-17FA9F0D96A0}" srcId="{42D1E100-73B0-1F41-9F49-7F8FB78FC6FA}" destId="{22E5D22D-C3A0-7C48-BC71-62BC183CDEF4}" srcOrd="3" destOrd="0" parTransId="{F93B5F72-A493-3B42-A3FC-808D161099A5}" sibTransId="{D977B121-3F24-7E48-95E6-632B13AC646E}"/>
    <dgm:cxn modelId="{47DD64B0-2289-4889-A19E-A54BA30509FE}" type="presParOf" srcId="{16B73256-65D1-A448-A513-9FC14FBAB919}" destId="{E651DBC3-B294-ED4E-BF00-45BE6508FB58}" srcOrd="0" destOrd="0" presId="urn:microsoft.com/office/officeart/2005/8/layout/StepDownProcess"/>
    <dgm:cxn modelId="{152BD4B9-C1E7-474D-9336-70917D2E9EE8}" type="presParOf" srcId="{E651DBC3-B294-ED4E-BF00-45BE6508FB58}" destId="{B4B70469-4EBC-6345-8A06-636781C319E3}" srcOrd="0" destOrd="0" presId="urn:microsoft.com/office/officeart/2005/8/layout/StepDownProcess"/>
    <dgm:cxn modelId="{2A097D2B-06BD-4C2E-B7A5-8E44F66FF6C0}" type="presParOf" srcId="{E651DBC3-B294-ED4E-BF00-45BE6508FB58}" destId="{639FA37B-637F-F94B-A663-A1FCA62D2217}" srcOrd="1" destOrd="0" presId="urn:microsoft.com/office/officeart/2005/8/layout/StepDownProcess"/>
    <dgm:cxn modelId="{096083B0-7A87-4EC9-9763-3666E9133590}" type="presParOf" srcId="{E651DBC3-B294-ED4E-BF00-45BE6508FB58}" destId="{37F538A1-66B3-B14B-9CD7-08FEB7B68A9A}" srcOrd="2" destOrd="0" presId="urn:microsoft.com/office/officeart/2005/8/layout/StepDownProcess"/>
    <dgm:cxn modelId="{F2EB55D3-B611-40D2-B0FA-9FA4E25CD728}" type="presParOf" srcId="{16B73256-65D1-A448-A513-9FC14FBAB919}" destId="{89DFF258-452A-6043-84EF-AB3EA56A0472}" srcOrd="1" destOrd="0" presId="urn:microsoft.com/office/officeart/2005/8/layout/StepDownProcess"/>
    <dgm:cxn modelId="{7A68F216-0B55-4484-A65B-77223B7B6BFD}" type="presParOf" srcId="{16B73256-65D1-A448-A513-9FC14FBAB919}" destId="{22075C6B-A555-3847-B62E-62E1C36D2904}" srcOrd="2" destOrd="0" presId="urn:microsoft.com/office/officeart/2005/8/layout/StepDownProcess"/>
    <dgm:cxn modelId="{F3CB7D96-79FF-46D0-B28F-F61A7EBD938B}" type="presParOf" srcId="{22075C6B-A555-3847-B62E-62E1C36D2904}" destId="{1E893F8A-ED37-CB40-997B-D1BD89A361C2}" srcOrd="0" destOrd="0" presId="urn:microsoft.com/office/officeart/2005/8/layout/StepDownProcess"/>
    <dgm:cxn modelId="{9B259867-10C3-454A-B454-1C9A6833B8B0}" type="presParOf" srcId="{22075C6B-A555-3847-B62E-62E1C36D2904}" destId="{E9F34A73-A66C-BA4E-B5C5-430B95A3A1C2}" srcOrd="1" destOrd="0" presId="urn:microsoft.com/office/officeart/2005/8/layout/StepDownProcess"/>
    <dgm:cxn modelId="{65E5483D-FBE3-4334-BC9F-81075C381398}" type="presParOf" srcId="{22075C6B-A555-3847-B62E-62E1C36D2904}" destId="{249B54C2-87D8-F246-B234-F64AA87D5B72}" srcOrd="2" destOrd="0" presId="urn:microsoft.com/office/officeart/2005/8/layout/StepDownProcess"/>
    <dgm:cxn modelId="{13114E89-691E-4A11-81CB-ABD5C1DAC317}" type="presParOf" srcId="{16B73256-65D1-A448-A513-9FC14FBAB919}" destId="{68E68B50-B854-A743-A26C-588A9A7F3188}" srcOrd="3" destOrd="0" presId="urn:microsoft.com/office/officeart/2005/8/layout/StepDownProcess"/>
    <dgm:cxn modelId="{BCBDD29B-8947-4E53-8019-795F99B32148}" type="presParOf" srcId="{16B73256-65D1-A448-A513-9FC14FBAB919}" destId="{6EAE6BF4-4C41-CF49-9840-C7A08B84619C}" srcOrd="4" destOrd="0" presId="urn:microsoft.com/office/officeart/2005/8/layout/StepDownProcess"/>
    <dgm:cxn modelId="{2C3E51AC-9E15-41E5-B918-5770B0BA2533}" type="presParOf" srcId="{6EAE6BF4-4C41-CF49-9840-C7A08B84619C}" destId="{D21B94D0-D852-C244-B765-B364CEBB8DB7}" srcOrd="0" destOrd="0" presId="urn:microsoft.com/office/officeart/2005/8/layout/StepDownProcess"/>
    <dgm:cxn modelId="{FB41537C-1F4D-4D70-86A1-191A15F631D1}" type="presParOf" srcId="{6EAE6BF4-4C41-CF49-9840-C7A08B84619C}" destId="{7A179536-73C9-2A40-B640-E8BD460634B2}" srcOrd="1" destOrd="0" presId="urn:microsoft.com/office/officeart/2005/8/layout/StepDownProcess"/>
    <dgm:cxn modelId="{F367DC43-CC96-4AA7-B844-BAF81F855D46}" type="presParOf" srcId="{6EAE6BF4-4C41-CF49-9840-C7A08B84619C}" destId="{4AF5A962-01C3-4F45-BC96-83BB860DA671}" srcOrd="2" destOrd="0" presId="urn:microsoft.com/office/officeart/2005/8/layout/StepDownProcess"/>
    <dgm:cxn modelId="{32B773C3-8EC7-4E4D-AC88-BAED60DBA89C}" type="presParOf" srcId="{16B73256-65D1-A448-A513-9FC14FBAB919}" destId="{1FC06FEE-0609-A84C-90B1-57C2CFED2C66}" srcOrd="5" destOrd="0" presId="urn:microsoft.com/office/officeart/2005/8/layout/StepDownProcess"/>
    <dgm:cxn modelId="{9DCFBEDC-907E-43E9-8897-F207637A2585}" type="presParOf" srcId="{16B73256-65D1-A448-A513-9FC14FBAB919}" destId="{57B76F98-83C2-784D-95A9-33F8D0AE53AB}" srcOrd="6" destOrd="0" presId="urn:microsoft.com/office/officeart/2005/8/layout/StepDownProcess"/>
    <dgm:cxn modelId="{25D14C6F-E840-4134-9239-C0BD909DA6A3}" type="presParOf" srcId="{57B76F98-83C2-784D-95A9-33F8D0AE53AB}" destId="{E2D03AD0-CFF7-F04C-AE59-C880F981049B}" srcOrd="0" destOrd="0" presId="urn:microsoft.com/office/officeart/2005/8/layout/StepDownProcess"/>
    <dgm:cxn modelId="{4EB909D9-445D-4268-84FB-8D750E3E2FA1}" type="presParOf" srcId="{57B76F98-83C2-784D-95A9-33F8D0AE53AB}" destId="{70CEA101-ACB6-A240-97A2-84EC92BB58B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E2EC3-D21D-4903-8881-81182D8CB0F9}">
      <dsp:nvSpPr>
        <dsp:cNvPr id="0" name=""/>
        <dsp:cNvSpPr/>
      </dsp:nvSpPr>
      <dsp:spPr>
        <a:xfrm>
          <a:off x="59882" y="0"/>
          <a:ext cx="8946765" cy="5926628"/>
        </a:xfrm>
        <a:prstGeom prst="rightArrow">
          <a:avLst/>
        </a:prstGeom>
        <a:solidFill>
          <a:srgbClr val="C0504D">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1868C9A-FE36-4F1F-8818-6FD400B039C0}">
      <dsp:nvSpPr>
        <dsp:cNvPr id="0" name=""/>
        <dsp:cNvSpPr/>
      </dsp:nvSpPr>
      <dsp:spPr>
        <a:xfrm>
          <a:off x="1246" y="1520997"/>
          <a:ext cx="1108967" cy="2884632"/>
        </a:xfrm>
        <a:prstGeom prst="round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ysClr val="windowText" lastClr="000000"/>
              </a:solidFill>
              <a:latin typeface="Calibri"/>
              <a:ea typeface="+mn-ea"/>
              <a:cs typeface="+mn-cs"/>
            </a:rPr>
            <a:t>Program Launch</a:t>
          </a:r>
        </a:p>
      </dsp:txBody>
      <dsp:txXfrm>
        <a:off x="55381" y="1575132"/>
        <a:ext cx="1000697" cy="2776362"/>
      </dsp:txXfrm>
    </dsp:sp>
    <dsp:sp modelId="{C6F26856-C897-4218-8BC1-73AF1F9586D5}">
      <dsp:nvSpPr>
        <dsp:cNvPr id="0" name=""/>
        <dsp:cNvSpPr/>
      </dsp:nvSpPr>
      <dsp:spPr>
        <a:xfrm>
          <a:off x="1295042" y="1520997"/>
          <a:ext cx="1108967" cy="2884632"/>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ysClr val="windowText" lastClr="000000"/>
              </a:solidFill>
              <a:latin typeface="Calibri"/>
              <a:ea typeface="+mn-ea"/>
              <a:cs typeface="+mn-cs"/>
            </a:rPr>
            <a:t>Practice Assessment</a:t>
          </a:r>
        </a:p>
      </dsp:txBody>
      <dsp:txXfrm>
        <a:off x="1349177" y="1575132"/>
        <a:ext cx="1000697" cy="2776362"/>
      </dsp:txXfrm>
    </dsp:sp>
    <dsp:sp modelId="{00FC2FCD-8E42-4DDB-B2CE-9604432C2D7F}">
      <dsp:nvSpPr>
        <dsp:cNvPr id="0" name=""/>
        <dsp:cNvSpPr/>
      </dsp:nvSpPr>
      <dsp:spPr>
        <a:xfrm>
          <a:off x="2588838" y="1520997"/>
          <a:ext cx="1108967" cy="2884632"/>
        </a:xfrm>
        <a:prstGeom prst="round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ysClr val="windowText" lastClr="000000"/>
              </a:solidFill>
              <a:latin typeface="Calibri"/>
              <a:ea typeface="+mn-ea"/>
              <a:cs typeface="+mn-cs"/>
            </a:rPr>
            <a:t>Champion Training</a:t>
          </a:r>
        </a:p>
      </dsp:txBody>
      <dsp:txXfrm>
        <a:off x="2642973" y="1575132"/>
        <a:ext cx="1000697" cy="2776362"/>
      </dsp:txXfrm>
    </dsp:sp>
    <dsp:sp modelId="{051CE774-9834-46F1-BED9-1CDBE36889E8}">
      <dsp:nvSpPr>
        <dsp:cNvPr id="0" name=""/>
        <dsp:cNvSpPr/>
      </dsp:nvSpPr>
      <dsp:spPr>
        <a:xfrm>
          <a:off x="3882633" y="1520997"/>
          <a:ext cx="1108967" cy="2884632"/>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ysClr val="windowText" lastClr="000000"/>
              </a:solidFill>
              <a:latin typeface="Calibri"/>
              <a:ea typeface="+mn-ea"/>
              <a:cs typeface="+mn-cs"/>
            </a:rPr>
            <a:t>Data Collection</a:t>
          </a:r>
        </a:p>
      </dsp:txBody>
      <dsp:txXfrm>
        <a:off x="3936768" y="1575132"/>
        <a:ext cx="1000697" cy="2776362"/>
      </dsp:txXfrm>
    </dsp:sp>
    <dsp:sp modelId="{C99C3439-A978-4515-BC7E-7E60A81AF1CD}">
      <dsp:nvSpPr>
        <dsp:cNvPr id="0" name=""/>
        <dsp:cNvSpPr/>
      </dsp:nvSpPr>
      <dsp:spPr>
        <a:xfrm>
          <a:off x="5101838" y="1520997"/>
          <a:ext cx="1108967" cy="2884632"/>
        </a:xfrm>
        <a:prstGeom prst="roundRect">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ysClr val="windowText" lastClr="000000"/>
              </a:solidFill>
              <a:latin typeface="Calibri"/>
              <a:ea typeface="+mn-ea"/>
              <a:cs typeface="+mn-cs"/>
            </a:rPr>
            <a:t>Education and Resources</a:t>
          </a:r>
        </a:p>
      </dsp:txBody>
      <dsp:txXfrm>
        <a:off x="5155973" y="1575132"/>
        <a:ext cx="1000697" cy="2776362"/>
      </dsp:txXfrm>
    </dsp:sp>
    <dsp:sp modelId="{B34DD4EE-B040-49AC-B5F8-55022C0FF572}">
      <dsp:nvSpPr>
        <dsp:cNvPr id="0" name=""/>
        <dsp:cNvSpPr/>
      </dsp:nvSpPr>
      <dsp:spPr>
        <a:xfrm>
          <a:off x="6327619" y="1520997"/>
          <a:ext cx="1108967" cy="2884632"/>
        </a:xfrm>
        <a:prstGeom prst="round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ysClr val="windowText" lastClr="000000"/>
              </a:solidFill>
              <a:latin typeface="Calibri"/>
              <a:ea typeface="+mn-ea"/>
              <a:cs typeface="+mn-cs"/>
            </a:rPr>
            <a:t>Ongoing Facilitation</a:t>
          </a:r>
        </a:p>
      </dsp:txBody>
      <dsp:txXfrm>
        <a:off x="6381754" y="1575132"/>
        <a:ext cx="1000697" cy="2776362"/>
      </dsp:txXfrm>
    </dsp:sp>
    <dsp:sp modelId="{8DB80BD1-A61A-4FB4-8ECC-ED9E6570C5B3}">
      <dsp:nvSpPr>
        <dsp:cNvPr id="0" name=""/>
        <dsp:cNvSpPr/>
      </dsp:nvSpPr>
      <dsp:spPr>
        <a:xfrm>
          <a:off x="7549072" y="1507888"/>
          <a:ext cx="1301262" cy="2884632"/>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ysClr val="windowText" lastClr="000000"/>
              </a:solidFill>
              <a:latin typeface="Calibri"/>
              <a:ea typeface="+mn-ea"/>
              <a:cs typeface="+mn-cs"/>
            </a:rPr>
            <a:t>Dissemination</a:t>
          </a:r>
        </a:p>
      </dsp:txBody>
      <dsp:txXfrm>
        <a:off x="7612594" y="1571410"/>
        <a:ext cx="1174218" cy="2757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BC486-E4AF-45DD-AF97-11CE9B95747F}">
      <dsp:nvSpPr>
        <dsp:cNvPr id="0" name=""/>
        <dsp:cNvSpPr/>
      </dsp:nvSpPr>
      <dsp:spPr>
        <a:xfrm>
          <a:off x="200113" y="1769239"/>
          <a:ext cx="2903069" cy="956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a:t>Calculating disparities</a:t>
          </a:r>
        </a:p>
      </dsp:txBody>
      <dsp:txXfrm>
        <a:off x="200113" y="1769239"/>
        <a:ext cx="2903069" cy="956693"/>
      </dsp:txXfrm>
    </dsp:sp>
    <dsp:sp modelId="{8D7F4707-05C0-4A9D-9C20-FADAF2EC2152}">
      <dsp:nvSpPr>
        <dsp:cNvPr id="0" name=""/>
        <dsp:cNvSpPr/>
      </dsp:nvSpPr>
      <dsp:spPr>
        <a:xfrm>
          <a:off x="196814" y="1478272"/>
          <a:ext cx="230926" cy="2309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3021A3-7062-4D09-83C6-4699FAD6CC02}">
      <dsp:nvSpPr>
        <dsp:cNvPr id="0" name=""/>
        <dsp:cNvSpPr/>
      </dsp:nvSpPr>
      <dsp:spPr>
        <a:xfrm>
          <a:off x="358463" y="1154976"/>
          <a:ext cx="230926" cy="2309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F74854-6F29-4E8A-9394-449E05A604AB}">
      <dsp:nvSpPr>
        <dsp:cNvPr id="0" name=""/>
        <dsp:cNvSpPr/>
      </dsp:nvSpPr>
      <dsp:spPr>
        <a:xfrm>
          <a:off x="746418" y="1219635"/>
          <a:ext cx="362883" cy="3628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363941-A23B-45D1-A9CD-4A9562BCBB3D}">
      <dsp:nvSpPr>
        <dsp:cNvPr id="0" name=""/>
        <dsp:cNvSpPr/>
      </dsp:nvSpPr>
      <dsp:spPr>
        <a:xfrm>
          <a:off x="1069715" y="864009"/>
          <a:ext cx="230926" cy="2309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EBA6B1-E57F-4BBD-BEB1-AB6CE38902C1}">
      <dsp:nvSpPr>
        <dsp:cNvPr id="0" name=""/>
        <dsp:cNvSpPr/>
      </dsp:nvSpPr>
      <dsp:spPr>
        <a:xfrm>
          <a:off x="1490000" y="734690"/>
          <a:ext cx="230926" cy="2309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1ABA77-0243-4477-B0A5-DF505DBA31EB}">
      <dsp:nvSpPr>
        <dsp:cNvPr id="0" name=""/>
        <dsp:cNvSpPr/>
      </dsp:nvSpPr>
      <dsp:spPr>
        <a:xfrm>
          <a:off x="2007274" y="960998"/>
          <a:ext cx="230926" cy="2309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95A6A5-C343-40E9-92D3-44C5E4ABB828}">
      <dsp:nvSpPr>
        <dsp:cNvPr id="0" name=""/>
        <dsp:cNvSpPr/>
      </dsp:nvSpPr>
      <dsp:spPr>
        <a:xfrm>
          <a:off x="2330571" y="1122646"/>
          <a:ext cx="362883" cy="3628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6083E1-5CB8-4461-8DFD-496C71EA307E}">
      <dsp:nvSpPr>
        <dsp:cNvPr id="0" name=""/>
        <dsp:cNvSpPr/>
      </dsp:nvSpPr>
      <dsp:spPr>
        <a:xfrm>
          <a:off x="2783186" y="1478272"/>
          <a:ext cx="230926" cy="2309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F34C0B-CF56-4841-AEBD-52B08A92D99A}">
      <dsp:nvSpPr>
        <dsp:cNvPr id="0" name=""/>
        <dsp:cNvSpPr/>
      </dsp:nvSpPr>
      <dsp:spPr>
        <a:xfrm>
          <a:off x="2977164" y="1833898"/>
          <a:ext cx="230926" cy="2309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276041-88CC-4F47-B606-B667D47EABB7}">
      <dsp:nvSpPr>
        <dsp:cNvPr id="0" name=""/>
        <dsp:cNvSpPr/>
      </dsp:nvSpPr>
      <dsp:spPr>
        <a:xfrm>
          <a:off x="1296022" y="1154976"/>
          <a:ext cx="593809" cy="5938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C02CFA-2E71-4CE5-89DB-D015C353A5B8}">
      <dsp:nvSpPr>
        <dsp:cNvPr id="0" name=""/>
        <dsp:cNvSpPr/>
      </dsp:nvSpPr>
      <dsp:spPr>
        <a:xfrm>
          <a:off x="35166" y="2383502"/>
          <a:ext cx="230926" cy="2309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F17C0A-3752-4658-B369-FE6AEED24B37}">
      <dsp:nvSpPr>
        <dsp:cNvPr id="0" name=""/>
        <dsp:cNvSpPr/>
      </dsp:nvSpPr>
      <dsp:spPr>
        <a:xfrm>
          <a:off x="229144" y="2674469"/>
          <a:ext cx="362883" cy="3628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636BA-A5E8-4F32-85BC-D89007D89C69}">
      <dsp:nvSpPr>
        <dsp:cNvPr id="0" name=""/>
        <dsp:cNvSpPr/>
      </dsp:nvSpPr>
      <dsp:spPr>
        <a:xfrm>
          <a:off x="714089" y="2933106"/>
          <a:ext cx="527830" cy="5278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2C1D0-7229-490A-A10D-F38B1130B4A3}">
      <dsp:nvSpPr>
        <dsp:cNvPr id="0" name=""/>
        <dsp:cNvSpPr/>
      </dsp:nvSpPr>
      <dsp:spPr>
        <a:xfrm>
          <a:off x="1393011" y="3353391"/>
          <a:ext cx="230926" cy="2309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D23997-62C7-4CE3-8CA5-7A08B0312580}">
      <dsp:nvSpPr>
        <dsp:cNvPr id="0" name=""/>
        <dsp:cNvSpPr/>
      </dsp:nvSpPr>
      <dsp:spPr>
        <a:xfrm>
          <a:off x="1522330" y="2933106"/>
          <a:ext cx="362883" cy="3628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A7E013-C6C8-4F94-B302-7680360B7425}">
      <dsp:nvSpPr>
        <dsp:cNvPr id="0" name=""/>
        <dsp:cNvSpPr/>
      </dsp:nvSpPr>
      <dsp:spPr>
        <a:xfrm>
          <a:off x="1845626" y="3385721"/>
          <a:ext cx="230926" cy="2309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E8E38C-352E-48BA-9637-5A67CED810C7}">
      <dsp:nvSpPr>
        <dsp:cNvPr id="0" name=""/>
        <dsp:cNvSpPr/>
      </dsp:nvSpPr>
      <dsp:spPr>
        <a:xfrm>
          <a:off x="2136593" y="2868447"/>
          <a:ext cx="527830" cy="5278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BD4921-6CFB-42D2-B413-91EE9FC99936}">
      <dsp:nvSpPr>
        <dsp:cNvPr id="0" name=""/>
        <dsp:cNvSpPr/>
      </dsp:nvSpPr>
      <dsp:spPr>
        <a:xfrm>
          <a:off x="2847845" y="2739128"/>
          <a:ext cx="362883" cy="3628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7AF6B7-8174-4EF3-BBF7-55AFEAB31BBC}">
      <dsp:nvSpPr>
        <dsp:cNvPr id="0" name=""/>
        <dsp:cNvSpPr/>
      </dsp:nvSpPr>
      <dsp:spPr>
        <a:xfrm>
          <a:off x="3210729" y="1219097"/>
          <a:ext cx="1065737" cy="203460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C6A7A3-C291-4EDE-A829-A28E3EDEEDC2}">
      <dsp:nvSpPr>
        <dsp:cNvPr id="0" name=""/>
        <dsp:cNvSpPr/>
      </dsp:nvSpPr>
      <dsp:spPr>
        <a:xfrm>
          <a:off x="4082696" y="1219097"/>
          <a:ext cx="1065737" cy="203460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16FDAD-2DDB-4CC9-AB3D-74A054F45E13}">
      <dsp:nvSpPr>
        <dsp:cNvPr id="0" name=""/>
        <dsp:cNvSpPr/>
      </dsp:nvSpPr>
      <dsp:spPr>
        <a:xfrm>
          <a:off x="5264696" y="1050953"/>
          <a:ext cx="2470574" cy="24705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r>
            <a:rPr lang="en-US" sz="3100" kern="1200" dirty="0"/>
            <a:t>Promoting Health Equity</a:t>
          </a:r>
        </a:p>
      </dsp:txBody>
      <dsp:txXfrm>
        <a:off x="5626503" y="1412760"/>
        <a:ext cx="1746960" cy="1746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70469-4EBC-6345-8A06-636781C319E3}">
      <dsp:nvSpPr>
        <dsp:cNvPr id="0" name=""/>
        <dsp:cNvSpPr/>
      </dsp:nvSpPr>
      <dsp:spPr>
        <a:xfrm rot="5400000">
          <a:off x="560896" y="1048065"/>
          <a:ext cx="866358" cy="986318"/>
        </a:xfrm>
        <a:prstGeom prst="bentUpArrow">
          <a:avLst>
            <a:gd name="adj1" fmla="val 32840"/>
            <a:gd name="adj2" fmla="val 25000"/>
            <a:gd name="adj3" fmla="val 35780"/>
          </a:avLst>
        </a:prstGeom>
        <a:solidFill>
          <a:schemeClr val="accent1">
            <a:lumMod val="20000"/>
            <a:lumOff val="8000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639FA37B-637F-F94B-A663-A1FCA62D2217}">
      <dsp:nvSpPr>
        <dsp:cNvPr id="0" name=""/>
        <dsp:cNvSpPr/>
      </dsp:nvSpPr>
      <dsp:spPr>
        <a:xfrm>
          <a:off x="331364" y="87690"/>
          <a:ext cx="1458437" cy="1020858"/>
        </a:xfrm>
        <a:prstGeom prst="roundRect">
          <a:avLst>
            <a:gd name="adj" fmla="val 1667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Plan</a:t>
          </a:r>
          <a:endParaRPr lang="en-US" sz="3700" kern="1200" dirty="0"/>
        </a:p>
      </dsp:txBody>
      <dsp:txXfrm>
        <a:off x="381207" y="137533"/>
        <a:ext cx="1358751" cy="921172"/>
      </dsp:txXfrm>
    </dsp:sp>
    <dsp:sp modelId="{37F538A1-66B3-B14B-9CD7-08FEB7B68A9A}">
      <dsp:nvSpPr>
        <dsp:cNvPr id="0" name=""/>
        <dsp:cNvSpPr/>
      </dsp:nvSpPr>
      <dsp:spPr>
        <a:xfrm>
          <a:off x="1804105" y="8587"/>
          <a:ext cx="3877800" cy="1148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smtClean="0">
              <a:latin typeface="Calibri" pitchFamily="34" charset="0"/>
            </a:rPr>
            <a:t>Design a process change: Identify gap in care, champions and stakeholders, process for change (with measurable outcome and timeframe)</a:t>
          </a:r>
          <a:endParaRPr lang="en-US" sz="1800" kern="1200" dirty="0">
            <a:latin typeface="Calibri" pitchFamily="34" charset="0"/>
          </a:endParaRPr>
        </a:p>
      </dsp:txBody>
      <dsp:txXfrm>
        <a:off x="1804105" y="8587"/>
        <a:ext cx="3877800" cy="1148873"/>
      </dsp:txXfrm>
    </dsp:sp>
    <dsp:sp modelId="{1E893F8A-ED37-CB40-997B-D1BD89A361C2}">
      <dsp:nvSpPr>
        <dsp:cNvPr id="0" name=""/>
        <dsp:cNvSpPr/>
      </dsp:nvSpPr>
      <dsp:spPr>
        <a:xfrm rot="5400000">
          <a:off x="2446193" y="2194826"/>
          <a:ext cx="866358" cy="986318"/>
        </a:xfrm>
        <a:prstGeom prst="bentUpArrow">
          <a:avLst>
            <a:gd name="adj1" fmla="val 32840"/>
            <a:gd name="adj2" fmla="val 25000"/>
            <a:gd name="adj3" fmla="val 35780"/>
          </a:avLst>
        </a:prstGeom>
        <a:solidFill>
          <a:schemeClr val="accent1">
            <a:lumMod val="20000"/>
            <a:lumOff val="8000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E9F34A73-A66C-BA4E-B5C5-430B95A3A1C2}">
      <dsp:nvSpPr>
        <dsp:cNvPr id="0" name=""/>
        <dsp:cNvSpPr/>
      </dsp:nvSpPr>
      <dsp:spPr>
        <a:xfrm>
          <a:off x="2216661" y="1234451"/>
          <a:ext cx="1458437" cy="1020858"/>
        </a:xfrm>
        <a:prstGeom prst="roundRect">
          <a:avLst>
            <a:gd name="adj" fmla="val 1667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Do</a:t>
          </a:r>
          <a:endParaRPr lang="en-US" sz="3700" kern="1200" dirty="0"/>
        </a:p>
      </dsp:txBody>
      <dsp:txXfrm>
        <a:off x="2266504" y="1284294"/>
        <a:ext cx="1358751" cy="921172"/>
      </dsp:txXfrm>
    </dsp:sp>
    <dsp:sp modelId="{249B54C2-87D8-F246-B234-F64AA87D5B72}">
      <dsp:nvSpPr>
        <dsp:cNvPr id="0" name=""/>
        <dsp:cNvSpPr/>
      </dsp:nvSpPr>
      <dsp:spPr>
        <a:xfrm>
          <a:off x="3858965" y="1288074"/>
          <a:ext cx="2471391" cy="82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smtClean="0">
              <a:latin typeface="Calibri" pitchFamily="34" charset="0"/>
            </a:rPr>
            <a:t>Put the process change into place</a:t>
          </a:r>
          <a:endParaRPr lang="en-US" sz="1800" kern="1200" dirty="0">
            <a:latin typeface="Calibri" pitchFamily="34" charset="0"/>
          </a:endParaRPr>
        </a:p>
      </dsp:txBody>
      <dsp:txXfrm>
        <a:off x="3858965" y="1288074"/>
        <a:ext cx="2471391" cy="825103"/>
      </dsp:txXfrm>
    </dsp:sp>
    <dsp:sp modelId="{D21B94D0-D852-C244-B765-B364CEBB8DB7}">
      <dsp:nvSpPr>
        <dsp:cNvPr id="0" name=""/>
        <dsp:cNvSpPr/>
      </dsp:nvSpPr>
      <dsp:spPr>
        <a:xfrm rot="5400000">
          <a:off x="4331490" y="3341588"/>
          <a:ext cx="866358" cy="986318"/>
        </a:xfrm>
        <a:prstGeom prst="bentUpArrow">
          <a:avLst>
            <a:gd name="adj1" fmla="val 32840"/>
            <a:gd name="adj2" fmla="val 25000"/>
            <a:gd name="adj3" fmla="val 35780"/>
          </a:avLst>
        </a:prstGeom>
        <a:solidFill>
          <a:schemeClr val="accent1">
            <a:lumMod val="20000"/>
            <a:lumOff val="8000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7A179536-73C9-2A40-B640-E8BD460634B2}">
      <dsp:nvSpPr>
        <dsp:cNvPr id="0" name=""/>
        <dsp:cNvSpPr/>
      </dsp:nvSpPr>
      <dsp:spPr>
        <a:xfrm>
          <a:off x="4101957" y="2381212"/>
          <a:ext cx="1458437" cy="1020858"/>
        </a:xfrm>
        <a:prstGeom prst="roundRect">
          <a:avLst>
            <a:gd name="adj" fmla="val 1667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Study</a:t>
          </a:r>
          <a:endParaRPr lang="en-US" sz="3700" kern="1200" dirty="0"/>
        </a:p>
      </dsp:txBody>
      <dsp:txXfrm>
        <a:off x="4151800" y="2431055"/>
        <a:ext cx="1358751" cy="921172"/>
      </dsp:txXfrm>
    </dsp:sp>
    <dsp:sp modelId="{4AF5A962-01C3-4F45-BC96-83BB860DA671}">
      <dsp:nvSpPr>
        <dsp:cNvPr id="0" name=""/>
        <dsp:cNvSpPr/>
      </dsp:nvSpPr>
      <dsp:spPr>
        <a:xfrm>
          <a:off x="5599095" y="2449415"/>
          <a:ext cx="2470171" cy="82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smtClean="0">
              <a:latin typeface="Calibri" pitchFamily="34" charset="0"/>
            </a:rPr>
            <a:t>Review the data</a:t>
          </a:r>
          <a:endParaRPr lang="en-US" sz="1800" kern="1200" dirty="0">
            <a:latin typeface="Calibri" pitchFamily="34" charset="0"/>
          </a:endParaRPr>
        </a:p>
      </dsp:txBody>
      <dsp:txXfrm>
        <a:off x="5599095" y="2449415"/>
        <a:ext cx="2470171" cy="825103"/>
      </dsp:txXfrm>
    </dsp:sp>
    <dsp:sp modelId="{E2D03AD0-CFF7-F04C-AE59-C880F981049B}">
      <dsp:nvSpPr>
        <dsp:cNvPr id="0" name=""/>
        <dsp:cNvSpPr/>
      </dsp:nvSpPr>
      <dsp:spPr>
        <a:xfrm>
          <a:off x="5987254" y="3527974"/>
          <a:ext cx="1458437" cy="1020858"/>
        </a:xfrm>
        <a:prstGeom prst="roundRect">
          <a:avLst>
            <a:gd name="adj" fmla="val 1667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Act</a:t>
          </a:r>
          <a:endParaRPr lang="en-US" sz="3700" kern="1200" dirty="0"/>
        </a:p>
      </dsp:txBody>
      <dsp:txXfrm>
        <a:off x="6037097" y="3577817"/>
        <a:ext cx="1358751" cy="921172"/>
      </dsp:txXfrm>
    </dsp:sp>
    <dsp:sp modelId="{70CEA101-ACB6-A240-97A2-84EC92BB58BC}">
      <dsp:nvSpPr>
        <dsp:cNvPr id="0" name=""/>
        <dsp:cNvSpPr/>
      </dsp:nvSpPr>
      <dsp:spPr>
        <a:xfrm>
          <a:off x="7371905" y="3639915"/>
          <a:ext cx="1871029" cy="82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smtClean="0">
              <a:latin typeface="Calibri" pitchFamily="34" charset="0"/>
            </a:rPr>
            <a:t>Abandon, adapt, adopt, or repeat again</a:t>
          </a:r>
          <a:endParaRPr lang="en-US" sz="1800" kern="1200" dirty="0">
            <a:latin typeface="Calibri" pitchFamily="34" charset="0"/>
          </a:endParaRPr>
        </a:p>
      </dsp:txBody>
      <dsp:txXfrm>
        <a:off x="7371905" y="3639915"/>
        <a:ext cx="1871029" cy="8251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0.02292</cdr:x>
      <cdr:y>0.14748</cdr:y>
    </cdr:from>
    <cdr:to>
      <cdr:x>0.17917</cdr:x>
      <cdr:y>0.19964</cdr:y>
    </cdr:to>
    <cdr:sp macro="" textlink="">
      <cdr:nvSpPr>
        <cdr:cNvPr id="2" name="TextBox 1"/>
        <cdr:cNvSpPr txBox="1"/>
      </cdr:nvSpPr>
      <cdr:spPr>
        <a:xfrm xmlns:a="http://schemas.openxmlformats.org/drawingml/2006/main">
          <a:off x="209550" y="781050"/>
          <a:ext cx="1428750" cy="27622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vertOverflow="clip" wrap="none" rtlCol="0"/>
        <a:lstStyle xmlns:a="http://schemas.openxmlformats.org/drawingml/2006/main"/>
        <a:p xmlns:a="http://schemas.openxmlformats.org/drawingml/2006/main">
          <a:r>
            <a:rPr lang="en-US" sz="1000" dirty="0"/>
            <a:t>Champion 1 Improvement</a:t>
          </a:r>
        </a:p>
      </cdr:txBody>
    </cdr:sp>
  </cdr:relSizeAnchor>
  <cdr:relSizeAnchor xmlns:cdr="http://schemas.openxmlformats.org/drawingml/2006/chartDrawing">
    <cdr:from>
      <cdr:x>0.02847</cdr:x>
      <cdr:y>0.30635</cdr:y>
    </cdr:from>
    <cdr:to>
      <cdr:x>0.18472</cdr:x>
      <cdr:y>0.35851</cdr:y>
    </cdr:to>
    <cdr:sp macro="" textlink="">
      <cdr:nvSpPr>
        <cdr:cNvPr id="3" name="TextBox 1"/>
        <cdr:cNvSpPr txBox="1"/>
      </cdr:nvSpPr>
      <cdr:spPr>
        <a:xfrm xmlns:a="http://schemas.openxmlformats.org/drawingml/2006/main">
          <a:off x="260350" y="1622425"/>
          <a:ext cx="1428750" cy="27622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Champion 2 Improvement</a:t>
          </a:r>
        </a:p>
      </cdr:txBody>
    </cdr:sp>
  </cdr:relSizeAnchor>
  <cdr:relSizeAnchor xmlns:cdr="http://schemas.openxmlformats.org/drawingml/2006/chartDrawing">
    <cdr:from>
      <cdr:x>0.03056</cdr:x>
      <cdr:y>0.47542</cdr:y>
    </cdr:from>
    <cdr:to>
      <cdr:x>0.18681</cdr:x>
      <cdr:y>0.52758</cdr:y>
    </cdr:to>
    <cdr:sp macro="" textlink="">
      <cdr:nvSpPr>
        <cdr:cNvPr id="4" name="TextBox 1"/>
        <cdr:cNvSpPr txBox="1"/>
      </cdr:nvSpPr>
      <cdr:spPr>
        <a:xfrm xmlns:a="http://schemas.openxmlformats.org/drawingml/2006/main">
          <a:off x="279400" y="2517775"/>
          <a:ext cx="1428750" cy="27622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Champion 3 Improvement</a:t>
          </a:r>
        </a:p>
      </cdr:txBody>
    </cdr:sp>
  </cdr:relSizeAnchor>
  <cdr:relSizeAnchor xmlns:cdr="http://schemas.openxmlformats.org/drawingml/2006/chartDrawing">
    <cdr:from>
      <cdr:x>0.02951</cdr:x>
      <cdr:y>0.63189</cdr:y>
    </cdr:from>
    <cdr:to>
      <cdr:x>0.18576</cdr:x>
      <cdr:y>0.68405</cdr:y>
    </cdr:to>
    <cdr:sp macro="" textlink="">
      <cdr:nvSpPr>
        <cdr:cNvPr id="5" name="TextBox 1"/>
        <cdr:cNvSpPr txBox="1"/>
      </cdr:nvSpPr>
      <cdr:spPr>
        <a:xfrm xmlns:a="http://schemas.openxmlformats.org/drawingml/2006/main">
          <a:off x="269875" y="3346450"/>
          <a:ext cx="1428750" cy="27622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Champion 4 Improvement</a:t>
          </a:r>
        </a:p>
      </cdr:txBody>
    </cdr:sp>
  </cdr:relSizeAnchor>
  <cdr:relSizeAnchor xmlns:cdr="http://schemas.openxmlformats.org/drawingml/2006/chartDrawing">
    <cdr:from>
      <cdr:x>0.00972</cdr:x>
      <cdr:y>0.79017</cdr:y>
    </cdr:from>
    <cdr:to>
      <cdr:x>0.1816</cdr:x>
      <cdr:y>0.84233</cdr:y>
    </cdr:to>
    <cdr:sp macro="" textlink="">
      <cdr:nvSpPr>
        <cdr:cNvPr id="6" name="TextBox 1"/>
        <cdr:cNvSpPr txBox="1"/>
      </cdr:nvSpPr>
      <cdr:spPr>
        <a:xfrm xmlns:a="http://schemas.openxmlformats.org/drawingml/2006/main">
          <a:off x="88900" y="4184650"/>
          <a:ext cx="1571625" cy="27622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Non-Champion Improvement</a:t>
          </a:r>
        </a:p>
      </cdr:txBody>
    </cdr:sp>
  </cdr:relSizeAnchor>
</c:userShapes>
</file>

<file path=ppt/drawings/drawing2.xml><?xml version="1.0" encoding="utf-8"?>
<c:userShapes xmlns:c="http://schemas.openxmlformats.org/drawingml/2006/chart">
  <cdr:relSizeAnchor xmlns:cdr="http://schemas.openxmlformats.org/drawingml/2006/chartDrawing">
    <cdr:from>
      <cdr:x>0.05208</cdr:x>
      <cdr:y>0.08077</cdr:y>
    </cdr:from>
    <cdr:to>
      <cdr:x>0.28646</cdr:x>
      <cdr:y>0.14037</cdr:y>
    </cdr:to>
    <cdr:sp macro="" textlink="">
      <cdr:nvSpPr>
        <cdr:cNvPr id="2" name="TextBox 1"/>
        <cdr:cNvSpPr txBox="1"/>
      </cdr:nvSpPr>
      <cdr:spPr>
        <a:xfrm xmlns:a="http://schemas.openxmlformats.org/drawingml/2006/main">
          <a:off x="476249" y="460375"/>
          <a:ext cx="2143125" cy="33972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latin typeface="Calibri" panose="020F0502020204030204" pitchFamily="34" charset="0"/>
            </a:rPr>
            <a:t>Site 1</a:t>
          </a:r>
        </a:p>
      </cdr:txBody>
    </cdr:sp>
  </cdr:relSizeAnchor>
  <cdr:relSizeAnchor xmlns:cdr="http://schemas.openxmlformats.org/drawingml/2006/chartDrawing">
    <cdr:from>
      <cdr:x>0.05069</cdr:x>
      <cdr:y>0.16154</cdr:y>
    </cdr:from>
    <cdr:to>
      <cdr:x>0.29097</cdr:x>
      <cdr:y>0.22115</cdr:y>
    </cdr:to>
    <cdr:sp macro="" textlink="">
      <cdr:nvSpPr>
        <cdr:cNvPr id="3" name="TextBox 1"/>
        <cdr:cNvSpPr txBox="1"/>
      </cdr:nvSpPr>
      <cdr:spPr>
        <a:xfrm xmlns:a="http://schemas.openxmlformats.org/drawingml/2006/main">
          <a:off x="463550" y="920750"/>
          <a:ext cx="2197100" cy="33972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latin typeface="Calibri" panose="020F0502020204030204" pitchFamily="34" charset="0"/>
            </a:rPr>
            <a:t>Site 2</a:t>
          </a:r>
        </a:p>
      </cdr:txBody>
    </cdr:sp>
  </cdr:relSizeAnchor>
  <cdr:relSizeAnchor xmlns:cdr="http://schemas.openxmlformats.org/drawingml/2006/chartDrawing">
    <cdr:from>
      <cdr:x>0.04861</cdr:x>
      <cdr:y>0.24008</cdr:y>
    </cdr:from>
    <cdr:to>
      <cdr:x>0.28889</cdr:x>
      <cdr:y>0.29969</cdr:y>
    </cdr:to>
    <cdr:sp macro="" textlink="">
      <cdr:nvSpPr>
        <cdr:cNvPr id="4" name="TextBox 1"/>
        <cdr:cNvSpPr txBox="1"/>
      </cdr:nvSpPr>
      <cdr:spPr>
        <a:xfrm xmlns:a="http://schemas.openxmlformats.org/drawingml/2006/main">
          <a:off x="444500" y="1368425"/>
          <a:ext cx="2197100" cy="33972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latin typeface="Calibri" panose="020F0502020204030204" pitchFamily="34" charset="0"/>
            </a:rPr>
            <a:t>Site 3</a:t>
          </a:r>
        </a:p>
      </cdr:txBody>
    </cdr:sp>
  </cdr:relSizeAnchor>
  <cdr:relSizeAnchor xmlns:cdr="http://schemas.openxmlformats.org/drawingml/2006/chartDrawing">
    <cdr:from>
      <cdr:x>0.01215</cdr:x>
      <cdr:y>0.31361</cdr:y>
    </cdr:from>
    <cdr:to>
      <cdr:x>0.2875</cdr:x>
      <cdr:y>0.36765</cdr:y>
    </cdr:to>
    <cdr:sp macro="" textlink="">
      <cdr:nvSpPr>
        <cdr:cNvPr id="5" name="TextBox 1"/>
        <cdr:cNvSpPr txBox="1"/>
      </cdr:nvSpPr>
      <cdr:spPr>
        <a:xfrm xmlns:a="http://schemas.openxmlformats.org/drawingml/2006/main">
          <a:off x="111124" y="1787525"/>
          <a:ext cx="2517775" cy="30797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latin typeface="Calibri" panose="020F0502020204030204" pitchFamily="34" charset="0"/>
            </a:rPr>
            <a:t>           Site 4</a:t>
          </a:r>
        </a:p>
      </cdr:txBody>
    </cdr:sp>
  </cdr:relSizeAnchor>
  <cdr:relSizeAnchor xmlns:cdr="http://schemas.openxmlformats.org/drawingml/2006/chartDrawing">
    <cdr:from>
      <cdr:x>0.04861</cdr:x>
      <cdr:y>0.38046</cdr:y>
    </cdr:from>
    <cdr:to>
      <cdr:x>0.28889</cdr:x>
      <cdr:y>0.44006</cdr:y>
    </cdr:to>
    <cdr:sp macro="" textlink="">
      <cdr:nvSpPr>
        <cdr:cNvPr id="6" name="TextBox 1"/>
        <cdr:cNvSpPr txBox="1"/>
      </cdr:nvSpPr>
      <cdr:spPr>
        <a:xfrm xmlns:a="http://schemas.openxmlformats.org/drawingml/2006/main">
          <a:off x="444500" y="2168525"/>
          <a:ext cx="2197100" cy="33972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latin typeface="Calibri" panose="020F0502020204030204" pitchFamily="34" charset="0"/>
            </a:rPr>
            <a:t>Site 5</a:t>
          </a:r>
        </a:p>
      </cdr:txBody>
    </cdr:sp>
  </cdr:relSizeAnchor>
  <cdr:relSizeAnchor xmlns:cdr="http://schemas.openxmlformats.org/drawingml/2006/chartDrawing">
    <cdr:from>
      <cdr:x>0.05069</cdr:x>
      <cdr:y>0.46067</cdr:y>
    </cdr:from>
    <cdr:to>
      <cdr:x>0.29097</cdr:x>
      <cdr:y>0.52028</cdr:y>
    </cdr:to>
    <cdr:sp macro="" textlink="">
      <cdr:nvSpPr>
        <cdr:cNvPr id="7" name="TextBox 1"/>
        <cdr:cNvSpPr txBox="1"/>
      </cdr:nvSpPr>
      <cdr:spPr>
        <a:xfrm xmlns:a="http://schemas.openxmlformats.org/drawingml/2006/main">
          <a:off x="463550" y="2625725"/>
          <a:ext cx="2197100" cy="33972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latin typeface="Calibri" panose="020F0502020204030204" pitchFamily="34" charset="0"/>
            </a:rPr>
            <a:t>Site 6</a:t>
          </a:r>
        </a:p>
      </cdr:txBody>
    </cdr:sp>
  </cdr:relSizeAnchor>
  <cdr:relSizeAnchor xmlns:cdr="http://schemas.openxmlformats.org/drawingml/2006/chartDrawing">
    <cdr:from>
      <cdr:x>0.04965</cdr:x>
      <cdr:y>0.54089</cdr:y>
    </cdr:from>
    <cdr:to>
      <cdr:x>0.28993</cdr:x>
      <cdr:y>0.60049</cdr:y>
    </cdr:to>
    <cdr:sp macro="" textlink="">
      <cdr:nvSpPr>
        <cdr:cNvPr id="8" name="TextBox 1"/>
        <cdr:cNvSpPr txBox="1"/>
      </cdr:nvSpPr>
      <cdr:spPr>
        <a:xfrm xmlns:a="http://schemas.openxmlformats.org/drawingml/2006/main">
          <a:off x="454025" y="3082925"/>
          <a:ext cx="2197100" cy="33972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latin typeface="Calibri" panose="020F0502020204030204" pitchFamily="34" charset="0"/>
            </a:rPr>
            <a:t>Site 7</a:t>
          </a:r>
        </a:p>
      </cdr:txBody>
    </cdr:sp>
  </cdr:relSizeAnchor>
  <cdr:relSizeAnchor xmlns:cdr="http://schemas.openxmlformats.org/drawingml/2006/chartDrawing">
    <cdr:from>
      <cdr:x>0.00799</cdr:x>
      <cdr:y>0.61609</cdr:y>
    </cdr:from>
    <cdr:to>
      <cdr:x>0.28854</cdr:x>
      <cdr:y>0.6768</cdr:y>
    </cdr:to>
    <cdr:sp macro="" textlink="">
      <cdr:nvSpPr>
        <cdr:cNvPr id="9" name="TextBox 1"/>
        <cdr:cNvSpPr txBox="1"/>
      </cdr:nvSpPr>
      <cdr:spPr>
        <a:xfrm xmlns:a="http://schemas.openxmlformats.org/drawingml/2006/main">
          <a:off x="73025" y="3511550"/>
          <a:ext cx="2565400" cy="34607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latin typeface="Calibri" panose="020F0502020204030204" pitchFamily="34" charset="0"/>
            </a:rPr>
            <a:t>             Site 8</a:t>
          </a:r>
        </a:p>
      </cdr:txBody>
    </cdr:sp>
  </cdr:relSizeAnchor>
  <cdr:relSizeAnchor xmlns:cdr="http://schemas.openxmlformats.org/drawingml/2006/chartDrawing">
    <cdr:from>
      <cdr:x>0.04861</cdr:x>
      <cdr:y>0.69296</cdr:y>
    </cdr:from>
    <cdr:to>
      <cdr:x>0.28889</cdr:x>
      <cdr:y>0.75256</cdr:y>
    </cdr:to>
    <cdr:sp macro="" textlink="">
      <cdr:nvSpPr>
        <cdr:cNvPr id="10" name="TextBox 1"/>
        <cdr:cNvSpPr txBox="1"/>
      </cdr:nvSpPr>
      <cdr:spPr>
        <a:xfrm xmlns:a="http://schemas.openxmlformats.org/drawingml/2006/main">
          <a:off x="444500" y="3949700"/>
          <a:ext cx="2197100" cy="33972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latin typeface="Calibri" panose="020F0502020204030204" pitchFamily="34" charset="0"/>
            </a:rPr>
            <a:t>Site 9</a:t>
          </a:r>
        </a:p>
      </cdr:txBody>
    </cdr:sp>
  </cdr:relSizeAnchor>
  <cdr:relSizeAnchor xmlns:cdr="http://schemas.openxmlformats.org/drawingml/2006/chartDrawing">
    <cdr:from>
      <cdr:x>0.04236</cdr:x>
      <cdr:y>0.76148</cdr:y>
    </cdr:from>
    <cdr:to>
      <cdr:x>0.28854</cdr:x>
      <cdr:y>0.81551</cdr:y>
    </cdr:to>
    <cdr:sp macro="" textlink="">
      <cdr:nvSpPr>
        <cdr:cNvPr id="11" name="TextBox 1"/>
        <cdr:cNvSpPr txBox="1"/>
      </cdr:nvSpPr>
      <cdr:spPr>
        <a:xfrm xmlns:a="http://schemas.openxmlformats.org/drawingml/2006/main">
          <a:off x="387349" y="4340225"/>
          <a:ext cx="2251075" cy="30797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latin typeface="Calibri" panose="020F0502020204030204" pitchFamily="34" charset="0"/>
            </a:rPr>
            <a:t>Site 10</a:t>
          </a:r>
        </a:p>
      </cdr:txBody>
    </cdr:sp>
  </cdr:relSizeAnchor>
  <cdr:relSizeAnchor xmlns:cdr="http://schemas.openxmlformats.org/drawingml/2006/chartDrawing">
    <cdr:from>
      <cdr:x>0.04479</cdr:x>
      <cdr:y>0.835</cdr:y>
    </cdr:from>
    <cdr:to>
      <cdr:x>0.28993</cdr:x>
      <cdr:y>0.89461</cdr:y>
    </cdr:to>
    <cdr:sp macro="" textlink="">
      <cdr:nvSpPr>
        <cdr:cNvPr id="12" name="TextBox 1"/>
        <cdr:cNvSpPr txBox="1"/>
      </cdr:nvSpPr>
      <cdr:spPr>
        <a:xfrm xmlns:a="http://schemas.openxmlformats.org/drawingml/2006/main">
          <a:off x="409575" y="4759325"/>
          <a:ext cx="2241550" cy="33972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latin typeface="Calibri" panose="020F0502020204030204" pitchFamily="34" charset="0"/>
            </a:rPr>
            <a:t>Site 11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fontAlgn="auto">
              <a:spcBef>
                <a:spcPts val="0"/>
              </a:spcBef>
              <a:spcAft>
                <a:spcPts val="0"/>
              </a:spcAft>
              <a:defRPr sz="1200" smtClean="0">
                <a:latin typeface="+mn-lt"/>
                <a:cs typeface="+mn-cs"/>
              </a:defRPr>
            </a:lvl1pPr>
          </a:lstStyle>
          <a:p>
            <a:pPr>
              <a:defRPr/>
            </a:pPr>
            <a:fld id="{23B0EDC4-1B4A-4448-9B27-185FAF2D033F}" type="datetimeFigureOut">
              <a:rPr lang="en-US"/>
              <a:pPr>
                <a:defRPr/>
              </a:pPr>
              <a:t>10/19/2017</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fontAlgn="auto">
              <a:spcBef>
                <a:spcPts val="0"/>
              </a:spcBef>
              <a:spcAft>
                <a:spcPts val="0"/>
              </a:spcAft>
              <a:defRPr sz="1200" smtClean="0">
                <a:latin typeface="+mn-lt"/>
                <a:cs typeface="+mn-cs"/>
              </a:defRPr>
            </a:lvl1pPr>
          </a:lstStyle>
          <a:p>
            <a:pPr>
              <a:defRPr/>
            </a:pPr>
            <a:fld id="{B96AF862-AD0D-47E8-80B5-F218A8098550}" type="slidenum">
              <a:rPr lang="en-US"/>
              <a:pPr>
                <a:defRPr/>
              </a:pPr>
              <a:t>‹#›</a:t>
            </a:fld>
            <a:endParaRPr lang="en-US"/>
          </a:p>
        </p:txBody>
      </p:sp>
    </p:spTree>
    <p:extLst>
      <p:ext uri="{BB962C8B-B14F-4D97-AF65-F5344CB8AC3E}">
        <p14:creationId xmlns:p14="http://schemas.microsoft.com/office/powerpoint/2010/main" val="36626033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fontAlgn="auto">
              <a:spcBef>
                <a:spcPts val="0"/>
              </a:spcBef>
              <a:spcAft>
                <a:spcPts val="0"/>
              </a:spcAft>
              <a:defRPr sz="1200" smtClean="0">
                <a:latin typeface="+mn-lt"/>
                <a:cs typeface="+mn-cs"/>
              </a:defRPr>
            </a:lvl1pPr>
          </a:lstStyle>
          <a:p>
            <a:pPr>
              <a:defRPr/>
            </a:pPr>
            <a:fld id="{33FC51CF-80EF-45B7-873F-705AE9506C9F}" type="datetimeFigureOut">
              <a:rPr lang="en-US"/>
              <a:pPr>
                <a:defRPr/>
              </a:pPr>
              <a:t>10/19/2017</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fontAlgn="auto">
              <a:spcBef>
                <a:spcPts val="0"/>
              </a:spcBef>
              <a:spcAft>
                <a:spcPts val="0"/>
              </a:spcAft>
              <a:defRPr sz="1200" smtClean="0">
                <a:latin typeface="+mn-lt"/>
                <a:cs typeface="+mn-cs"/>
              </a:defRPr>
            </a:lvl1pPr>
          </a:lstStyle>
          <a:p>
            <a:pPr>
              <a:defRPr/>
            </a:pPr>
            <a:fld id="{E90EC1EA-07A0-4FA0-85C5-97754687AA71}" type="slidenum">
              <a:rPr lang="en-US"/>
              <a:pPr>
                <a:defRPr/>
              </a:pPr>
              <a:t>‹#›</a:t>
            </a:fld>
            <a:endParaRPr lang="en-US"/>
          </a:p>
        </p:txBody>
      </p:sp>
    </p:spTree>
    <p:extLst>
      <p:ext uri="{BB962C8B-B14F-4D97-AF65-F5344CB8AC3E}">
        <p14:creationId xmlns:p14="http://schemas.microsoft.com/office/powerpoint/2010/main" val="375828591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cdc.gov/vaccines/programs/iis/contacts-registry-staff.html"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immunize.org/adult-vaccination/resources.asp" TargetMode="External"/><Relationship Id="rId2" Type="http://schemas.openxmlformats.org/officeDocument/2006/relationships/slide" Target="../slides/slide136.xml"/><Relationship Id="rId1" Type="http://schemas.openxmlformats.org/officeDocument/2006/relationships/notesMaster" Target="../notesMasters/notesMaster1.xml"/><Relationship Id="rId4" Type="http://schemas.openxmlformats.org/officeDocument/2006/relationships/hyperlink" Target="http://www.cdc.gov/vaccines/hcp/patient-ed/adults/index.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450FD3-DA3A-46B4-A382-B3BF1E6C76B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617683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638" y="4387768"/>
            <a:ext cx="5558802" cy="4155919"/>
          </a:xfrm>
          <a:prstGeom prst="rect">
            <a:avLst/>
          </a:prstGeom>
        </p:spPr>
        <p:txBody>
          <a:bodyPr lIns="90743" tIns="45371" rIns="90743" bIns="45371"/>
          <a:lstStyle/>
          <a:p>
            <a:endParaRPr lang="en-US" baseline="0" dirty="0" smtClean="0"/>
          </a:p>
        </p:txBody>
      </p:sp>
      <p:sp>
        <p:nvSpPr>
          <p:cNvPr id="4" name="Slide Number Placeholder 3"/>
          <p:cNvSpPr>
            <a:spLocks noGrp="1"/>
          </p:cNvSpPr>
          <p:nvPr>
            <p:ph type="sldNum" sz="quarter" idx="10"/>
          </p:nvPr>
        </p:nvSpPr>
        <p:spPr/>
        <p:txBody>
          <a:bodyPr/>
          <a:lstStyle/>
          <a:p>
            <a:fld id="{CB3DD905-C9C0-4CC1-8591-8EA14B42821F}"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2435560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C2C692-855C-4816-AA6B-2C1854B5A9A2}"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874483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AF162-02C6-E44B-8A06-07EB909639AE}"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157435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A82B6-F75B-4D5B-9A2D-E9CB4B63CBAD}"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618512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possible questions you may receive from the audience:</a:t>
            </a:r>
            <a:endParaRPr lang="en-US" dirty="0" smtClean="0"/>
          </a:p>
          <a:p>
            <a:pPr marL="173405" indent="-173405">
              <a:buFontTx/>
              <a:buChar char="-"/>
            </a:pPr>
            <a:r>
              <a:rPr lang="en-US" dirty="0" smtClean="0"/>
              <a:t>What time of year</a:t>
            </a:r>
            <a:r>
              <a:rPr lang="en-US" baseline="0" dirty="0" smtClean="0"/>
              <a:t> do you start projects like these? </a:t>
            </a:r>
            <a:endParaRPr lang="en-US" dirty="0" smtClean="0"/>
          </a:p>
          <a:p>
            <a:pPr marL="173405" indent="-173405">
              <a:buFontTx/>
              <a:buChar char="-"/>
            </a:pPr>
            <a:r>
              <a:rPr lang="en-US" dirty="0" smtClean="0"/>
              <a:t>What staff makes the patient lists for the QI project?</a:t>
            </a:r>
          </a:p>
          <a:p>
            <a:pPr marL="173405" indent="-173405">
              <a:buFontTx/>
              <a:buChar char="-"/>
            </a:pPr>
            <a:r>
              <a:rPr lang="en-US" dirty="0" smtClean="0"/>
              <a:t>What are the EHR</a:t>
            </a:r>
            <a:r>
              <a:rPr lang="en-US" baseline="0" dirty="0" smtClean="0"/>
              <a:t> considerations such as basic reporting functions of patient records?</a:t>
            </a:r>
            <a:endParaRPr lang="en-US" dirty="0" smtClean="0"/>
          </a:p>
        </p:txBody>
      </p:sp>
      <p:sp>
        <p:nvSpPr>
          <p:cNvPr id="4" name="Slide Number Placeholder 3"/>
          <p:cNvSpPr>
            <a:spLocks noGrp="1"/>
          </p:cNvSpPr>
          <p:nvPr>
            <p:ph type="sldNum" sz="quarter" idx="10"/>
          </p:nvPr>
        </p:nvSpPr>
        <p:spPr/>
        <p:txBody>
          <a:bodyPr/>
          <a:lstStyle/>
          <a:p>
            <a:pPr>
              <a:defRPr/>
            </a:pPr>
            <a:fld id="{E90EC1EA-07A0-4FA0-85C5-97754687AA71}" type="slidenum">
              <a:rPr lang="en-US" smtClean="0">
                <a:solidFill>
                  <a:prstClr val="black"/>
                </a:solidFill>
              </a:rPr>
              <a:pPr>
                <a:defRPr/>
              </a:pPr>
              <a:t>62</a:t>
            </a:fld>
            <a:endParaRPr lang="en-US" dirty="0">
              <a:solidFill>
                <a:prstClr val="black"/>
              </a:solidFill>
            </a:endParaRPr>
          </a:p>
        </p:txBody>
      </p:sp>
    </p:spTree>
    <p:extLst>
      <p:ext uri="{BB962C8B-B14F-4D97-AF65-F5344CB8AC3E}">
        <p14:creationId xmlns:p14="http://schemas.microsoft.com/office/powerpoint/2010/main" val="1383368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reminder notice</a:t>
            </a:r>
            <a:r>
              <a:rPr lang="en-US" baseline="0" dirty="0" smtClean="0"/>
              <a:t> and if you use this strategy, modify to meet your practice/patient needs.</a:t>
            </a:r>
            <a:endParaRPr lang="en-US" dirty="0"/>
          </a:p>
        </p:txBody>
      </p:sp>
      <p:sp>
        <p:nvSpPr>
          <p:cNvPr id="4" name="Slide Number Placeholder 3"/>
          <p:cNvSpPr>
            <a:spLocks noGrp="1"/>
          </p:cNvSpPr>
          <p:nvPr>
            <p:ph type="sldNum" sz="quarter" idx="10"/>
          </p:nvPr>
        </p:nvSpPr>
        <p:spPr/>
        <p:txBody>
          <a:bodyPr/>
          <a:lstStyle/>
          <a:p>
            <a:pPr>
              <a:defRPr/>
            </a:pPr>
            <a:fld id="{E90EC1EA-07A0-4FA0-85C5-97754687AA71}" type="slidenum">
              <a:rPr lang="en-US" smtClean="0">
                <a:solidFill>
                  <a:prstClr val="black"/>
                </a:solidFill>
              </a:rPr>
              <a:pPr>
                <a:defRPr/>
              </a:pPr>
              <a:t>63</a:t>
            </a:fld>
            <a:endParaRPr lang="en-US" dirty="0">
              <a:solidFill>
                <a:prstClr val="black"/>
              </a:solidFill>
            </a:endParaRPr>
          </a:p>
        </p:txBody>
      </p:sp>
    </p:spTree>
    <p:extLst>
      <p:ext uri="{BB962C8B-B14F-4D97-AF65-F5344CB8AC3E}">
        <p14:creationId xmlns:p14="http://schemas.microsoft.com/office/powerpoint/2010/main" val="2154346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there are questions on</a:t>
            </a:r>
            <a:r>
              <a:rPr lang="en-US" baseline="0" dirty="0" smtClean="0"/>
              <a:t> who will remind the provider, explain it could be the medical assistant, nurse, or a reminder in the EHR depending on clinic workflow.</a:t>
            </a:r>
            <a:endParaRPr lang="en-US" dirty="0"/>
          </a:p>
        </p:txBody>
      </p:sp>
      <p:sp>
        <p:nvSpPr>
          <p:cNvPr id="4" name="Slide Number Placeholder 3"/>
          <p:cNvSpPr>
            <a:spLocks noGrp="1"/>
          </p:cNvSpPr>
          <p:nvPr>
            <p:ph type="sldNum" sz="quarter" idx="10"/>
          </p:nvPr>
        </p:nvSpPr>
        <p:spPr/>
        <p:txBody>
          <a:bodyPr/>
          <a:lstStyle/>
          <a:p>
            <a:pPr>
              <a:defRPr/>
            </a:pPr>
            <a:fld id="{E90EC1EA-07A0-4FA0-85C5-97754687AA71}" type="slidenum">
              <a:rPr lang="en-US" smtClean="0">
                <a:solidFill>
                  <a:prstClr val="black"/>
                </a:solidFill>
              </a:rPr>
              <a:pPr>
                <a:defRPr/>
              </a:pPr>
              <a:t>67</a:t>
            </a:fld>
            <a:endParaRPr lang="en-US" dirty="0">
              <a:solidFill>
                <a:prstClr val="black"/>
              </a:solidFill>
            </a:endParaRPr>
          </a:p>
        </p:txBody>
      </p:sp>
    </p:spTree>
    <p:extLst>
      <p:ext uri="{BB962C8B-B14F-4D97-AF65-F5344CB8AC3E}">
        <p14:creationId xmlns:p14="http://schemas.microsoft.com/office/powerpoint/2010/main" val="3349433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4" defTabSz="462413">
              <a:defRPr/>
            </a:pPr>
            <a:r>
              <a:rPr lang="en-US" dirty="0" smtClean="0"/>
              <a:t>The</a:t>
            </a:r>
            <a:r>
              <a:rPr lang="en-US" baseline="0" dirty="0" smtClean="0"/>
              <a:t> CDC has a contact list of state IIS staff: </a:t>
            </a:r>
            <a:r>
              <a:rPr lang="en-US" dirty="0">
                <a:latin typeface="Calibri" pitchFamily="34" charset="0"/>
                <a:hlinkClick r:id="rId3"/>
              </a:rPr>
              <a:t>http://www.cdc.gov/vaccines/programs/iis/contacts-registry-staff.html</a:t>
            </a:r>
            <a:r>
              <a:rPr lang="en-US" dirty="0">
                <a:latin typeface="Calibri" pitchFamily="34" charset="0"/>
              </a:rPr>
              <a:t>   </a:t>
            </a:r>
          </a:p>
          <a:p>
            <a:endParaRPr lang="en-US" dirty="0"/>
          </a:p>
        </p:txBody>
      </p:sp>
      <p:sp>
        <p:nvSpPr>
          <p:cNvPr id="4" name="Slide Number Placeholder 3"/>
          <p:cNvSpPr>
            <a:spLocks noGrp="1"/>
          </p:cNvSpPr>
          <p:nvPr>
            <p:ph type="sldNum" sz="quarter" idx="10"/>
          </p:nvPr>
        </p:nvSpPr>
        <p:spPr/>
        <p:txBody>
          <a:bodyPr/>
          <a:lstStyle/>
          <a:p>
            <a:pPr>
              <a:defRPr/>
            </a:pPr>
            <a:fld id="{E90EC1EA-07A0-4FA0-85C5-97754687AA71}" type="slidenum">
              <a:rPr lang="en-US" smtClean="0">
                <a:solidFill>
                  <a:prstClr val="black"/>
                </a:solidFill>
              </a:rPr>
              <a:pPr>
                <a:defRPr/>
              </a:pPr>
              <a:t>77</a:t>
            </a:fld>
            <a:endParaRPr lang="en-US" dirty="0">
              <a:solidFill>
                <a:prstClr val="black"/>
              </a:solidFill>
            </a:endParaRPr>
          </a:p>
        </p:txBody>
      </p:sp>
    </p:spTree>
    <p:extLst>
      <p:ext uri="{BB962C8B-B14F-4D97-AF65-F5344CB8AC3E}">
        <p14:creationId xmlns:p14="http://schemas.microsoft.com/office/powerpoint/2010/main" val="1524649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92</a:t>
            </a:fld>
            <a:endParaRPr lang="en-US"/>
          </a:p>
        </p:txBody>
      </p:sp>
    </p:spTree>
    <p:extLst>
      <p:ext uri="{BB962C8B-B14F-4D97-AF65-F5344CB8AC3E}">
        <p14:creationId xmlns:p14="http://schemas.microsoft.com/office/powerpoint/2010/main" val="3386035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 Disparities Associated with Lack of Health Insurance: Uninsured people have lower vaccination rates than insured people. The Affordable Care Act holds the promise of eliminating lack of insurance as a barrier to immunization. However, whether these newly-insured adults will receive their recommended vaccines remains to be seen.</a:t>
            </a:r>
          </a:p>
          <a:p>
            <a:r>
              <a:rPr lang="en-US" dirty="0"/>
              <a:t>Influenza vaccination coverage among adults aged ≥18 years without or with health insurance was 14.4% versus 44.3%</a:t>
            </a:r>
          </a:p>
          <a:p>
            <a:r>
              <a:rPr lang="en-US" dirty="0"/>
              <a:t>For influenza, PPSV, shingles, and HPV vaccination, coverage was two to three times higher among those with health insurance versus those without insurance</a:t>
            </a:r>
          </a:p>
          <a:p>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97</a:t>
            </a:fld>
            <a:endParaRPr lang="en-US"/>
          </a:p>
        </p:txBody>
      </p:sp>
    </p:spTree>
    <p:extLst>
      <p:ext uri="{BB962C8B-B14F-4D97-AF65-F5344CB8AC3E}">
        <p14:creationId xmlns:p14="http://schemas.microsoft.com/office/powerpoint/2010/main" val="65243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29205" indent="-280464">
              <a:defRPr>
                <a:solidFill>
                  <a:schemeClr val="tx1"/>
                </a:solidFill>
                <a:latin typeface="Calibri" panose="020F0502020204030204" pitchFamily="34" charset="0"/>
                <a:cs typeface="Arial" panose="020B0604020202020204" pitchFamily="34" charset="0"/>
              </a:defRPr>
            </a:lvl2pPr>
            <a:lvl3pPr marL="1121855" indent="-224371">
              <a:defRPr>
                <a:solidFill>
                  <a:schemeClr val="tx1"/>
                </a:solidFill>
                <a:latin typeface="Calibri" panose="020F0502020204030204" pitchFamily="34" charset="0"/>
                <a:cs typeface="Arial" panose="020B0604020202020204" pitchFamily="34" charset="0"/>
              </a:defRPr>
            </a:lvl3pPr>
            <a:lvl4pPr marL="1570596" indent="-224371">
              <a:defRPr>
                <a:solidFill>
                  <a:schemeClr val="tx1"/>
                </a:solidFill>
                <a:latin typeface="Calibri" panose="020F0502020204030204" pitchFamily="34" charset="0"/>
                <a:cs typeface="Arial" panose="020B0604020202020204" pitchFamily="34" charset="0"/>
              </a:defRPr>
            </a:lvl4pPr>
            <a:lvl5pPr marL="2019338" indent="-224371">
              <a:defRPr>
                <a:solidFill>
                  <a:schemeClr val="tx1"/>
                </a:solidFill>
                <a:latin typeface="Calibri" panose="020F0502020204030204" pitchFamily="34" charset="0"/>
                <a:cs typeface="Arial" panose="020B0604020202020204" pitchFamily="34" charset="0"/>
              </a:defRPr>
            </a:lvl5pPr>
            <a:lvl6pPr marL="2468080" indent="-22437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16822" indent="-22437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65564" indent="-22437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14305" indent="-22437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A5CCE2D-0A90-4B67-AE83-6DDD45F2498A}" type="slidenum">
              <a:rPr lang="en-US" altLang="en-US" smtClean="0">
                <a:solidFill>
                  <a:srgbClr val="000000"/>
                </a:solidFill>
              </a:rPr>
              <a:pPr/>
              <a:t>21</a:t>
            </a:fld>
            <a:endParaRPr lang="en-US" altLang="en-US">
              <a:solidFill>
                <a:srgbClr val="000000"/>
              </a:solidFill>
            </a:endParaRPr>
          </a:p>
        </p:txBody>
      </p:sp>
    </p:spTree>
    <p:extLst>
      <p:ext uri="{BB962C8B-B14F-4D97-AF65-F5344CB8AC3E}">
        <p14:creationId xmlns:p14="http://schemas.microsoft.com/office/powerpoint/2010/main" val="3373759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101</a:t>
            </a:fld>
            <a:endParaRPr lang="en-US"/>
          </a:p>
        </p:txBody>
      </p:sp>
    </p:spTree>
    <p:extLst>
      <p:ext uri="{BB962C8B-B14F-4D97-AF65-F5344CB8AC3E}">
        <p14:creationId xmlns:p14="http://schemas.microsoft.com/office/powerpoint/2010/main" val="3423704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fontAlgn="auto">
              <a:spcBef>
                <a:spcPts val="0"/>
              </a:spcBef>
              <a:spcAft>
                <a:spcPts val="0"/>
              </a:spcAft>
              <a:defRPr/>
            </a:pPr>
            <a:r>
              <a:rPr lang="en-US" dirty="0"/>
              <a:t>Influenza coverage among whites aged ≥19 years was higher (48.5%) than that for blacks (37.7%) and Hispanics (33.0%).</a:t>
            </a:r>
          </a:p>
          <a:p>
            <a:pPr defTabSz="924916" fontAlgn="auto">
              <a:spcBef>
                <a:spcPts val="0"/>
              </a:spcBef>
              <a:spcAft>
                <a:spcPts val="0"/>
              </a:spcAft>
              <a:defRPr/>
            </a:pPr>
            <a:r>
              <a:rPr lang="en-US" dirty="0"/>
              <a:t>Asians had the</a:t>
            </a:r>
            <a:r>
              <a:rPr lang="en-US" baseline="0" dirty="0"/>
              <a:t> highest coverage (47.1%)</a:t>
            </a:r>
            <a:endParaRPr lang="en-US" dirty="0"/>
          </a:p>
          <a:p>
            <a:r>
              <a:rPr lang="en-US" baseline="30000" dirty="0"/>
              <a:t>Other‡‡</a:t>
            </a:r>
            <a:r>
              <a:rPr lang="en-US" dirty="0"/>
              <a:t> Includes Native Hawaiian or other Pacific Islander, multiracial, and other races.</a:t>
            </a:r>
          </a:p>
        </p:txBody>
      </p:sp>
      <p:sp>
        <p:nvSpPr>
          <p:cNvPr id="4" name="Slide Number Placeholder 3"/>
          <p:cNvSpPr>
            <a:spLocks noGrp="1"/>
          </p:cNvSpPr>
          <p:nvPr>
            <p:ph type="sldNum" sz="quarter" idx="10"/>
          </p:nvPr>
        </p:nvSpPr>
        <p:spPr/>
        <p:txBody>
          <a:bodyPr/>
          <a:lstStyle/>
          <a:p>
            <a:fld id="{FFF54302-498F-4FBF-BA35-19E3A4E64D42}" type="slidenum">
              <a:rPr lang="en-US" smtClean="0"/>
              <a:t>102</a:t>
            </a:fld>
            <a:endParaRPr lang="en-US"/>
          </a:p>
        </p:txBody>
      </p:sp>
    </p:spTree>
    <p:extLst>
      <p:ext uri="{BB962C8B-B14F-4D97-AF65-F5344CB8AC3E}">
        <p14:creationId xmlns:p14="http://schemas.microsoft.com/office/powerpoint/2010/main" val="2655394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Pneumococcal coverage among whites aged 19–64 years at increased risk was higher (24.0%) compared with Hispanics (19.4%) but did not differ for other racial/ethnic groups compared with whites. Coverage among whites aged ≥65 years (68.1%) was higher compared with blacks (50.2%), Hispanics (41.7%), and Asians (49.0%).</a:t>
            </a:r>
          </a:p>
          <a:p>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109</a:t>
            </a:fld>
            <a:endParaRPr lang="en-US"/>
          </a:p>
        </p:txBody>
      </p:sp>
    </p:spTree>
    <p:extLst>
      <p:ext uri="{BB962C8B-B14F-4D97-AF65-F5344CB8AC3E}">
        <p14:creationId xmlns:p14="http://schemas.microsoft.com/office/powerpoint/2010/main" val="302533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a:t>
            </a:r>
            <a:r>
              <a:rPr lang="en-US" baseline="0" dirty="0"/>
              <a:t> 90%</a:t>
            </a:r>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110</a:t>
            </a:fld>
            <a:endParaRPr lang="en-US"/>
          </a:p>
        </p:txBody>
      </p:sp>
    </p:spTree>
    <p:extLst>
      <p:ext uri="{BB962C8B-B14F-4D97-AF65-F5344CB8AC3E}">
        <p14:creationId xmlns:p14="http://schemas.microsoft.com/office/powerpoint/2010/main" val="3217452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Whites aged ≥65 years had higher herpes zoster vaccination coverage (38.3%) compared with blacks (14.1%), Hispanics (19.2%), and Asians (30.6%).</a:t>
            </a:r>
          </a:p>
          <a:p>
            <a:pPr defTabSz="924916" fontAlgn="auto">
              <a:spcBef>
                <a:spcPts val="0"/>
              </a:spcBef>
              <a:spcAft>
                <a:spcPts val="0"/>
              </a:spcAft>
              <a:defRPr/>
            </a:pPr>
            <a:r>
              <a:rPr lang="en-US" dirty="0"/>
              <a:t>Herpes zoster vaccination coverage in 2015 met the </a:t>
            </a:r>
            <a:r>
              <a:rPr lang="en-US" i="1" dirty="0"/>
              <a:t>Healthy People 2020</a:t>
            </a:r>
            <a:r>
              <a:rPr lang="en-US" dirty="0"/>
              <a:t> target of 30%.</a:t>
            </a:r>
          </a:p>
          <a:p>
            <a:endParaRPr lang="en-US" dirty="0"/>
          </a:p>
          <a:p>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119</a:t>
            </a:fld>
            <a:endParaRPr lang="en-US"/>
          </a:p>
        </p:txBody>
      </p:sp>
    </p:spTree>
    <p:extLst>
      <p:ext uri="{BB962C8B-B14F-4D97-AF65-F5344CB8AC3E}">
        <p14:creationId xmlns:p14="http://schemas.microsoft.com/office/powerpoint/2010/main" val="2120674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HPV vaccination</a:t>
            </a:r>
            <a:r>
              <a:rPr lang="en-US" baseline="0" dirty="0"/>
              <a:t> coverage for adults aged 19-26 was higher for Other race/ethnic groups(45.5%) followed by Whites(44.7%).</a:t>
            </a:r>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126</a:t>
            </a:fld>
            <a:endParaRPr lang="en-US"/>
          </a:p>
        </p:txBody>
      </p:sp>
    </p:spTree>
    <p:extLst>
      <p:ext uri="{BB962C8B-B14F-4D97-AF65-F5344CB8AC3E}">
        <p14:creationId xmlns:p14="http://schemas.microsoft.com/office/powerpoint/2010/main" val="1361657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Tdap</a:t>
            </a:r>
            <a:r>
              <a:rPr lang="en-US" dirty="0"/>
              <a:t> coverage for black (15.1%), Hispanic (14.3%), and Asian (19.9%) adults aged ≥19 years was lower compared with whites (27.0%) and other (29.7%). </a:t>
            </a:r>
          </a:p>
          <a:p>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128</a:t>
            </a:fld>
            <a:endParaRPr lang="en-US"/>
          </a:p>
        </p:txBody>
      </p:sp>
    </p:spTree>
    <p:extLst>
      <p:ext uri="{BB962C8B-B14F-4D97-AF65-F5344CB8AC3E}">
        <p14:creationId xmlns:p14="http://schemas.microsoft.com/office/powerpoint/2010/main" val="3639535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fontAlgn="auto">
              <a:spcBef>
                <a:spcPts val="0"/>
              </a:spcBef>
              <a:spcAft>
                <a:spcPts val="0"/>
              </a:spcAft>
              <a:defRPr/>
            </a:pPr>
            <a:r>
              <a:rPr lang="en-US" dirty="0"/>
              <a:t> </a:t>
            </a:r>
            <a:r>
              <a:rPr lang="en-US" dirty="0" err="1"/>
              <a:t>Tdap</a:t>
            </a:r>
            <a:r>
              <a:rPr lang="en-US" dirty="0"/>
              <a:t> coverage for</a:t>
            </a:r>
            <a:r>
              <a:rPr lang="en-US" baseline="0" dirty="0"/>
              <a:t> </a:t>
            </a:r>
            <a:r>
              <a:rPr lang="en-US" dirty="0"/>
              <a:t> black (28.3%)and Hispanic (38.7%) </a:t>
            </a:r>
            <a:r>
              <a:rPr lang="en-US" baseline="0" dirty="0"/>
              <a:t>health care personnel</a:t>
            </a:r>
            <a:r>
              <a:rPr lang="en-US" dirty="0"/>
              <a:t> was lower compared with Asians(49.4%), whites (49.2%) and other (56.8%). </a:t>
            </a:r>
          </a:p>
          <a:p>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129</a:t>
            </a:fld>
            <a:endParaRPr lang="en-US"/>
          </a:p>
        </p:txBody>
      </p:sp>
    </p:spTree>
    <p:extLst>
      <p:ext uri="{BB962C8B-B14F-4D97-AF65-F5344CB8AC3E}">
        <p14:creationId xmlns:p14="http://schemas.microsoft.com/office/powerpoint/2010/main" val="768989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130</a:t>
            </a:fld>
            <a:endParaRPr lang="en-US"/>
          </a:p>
        </p:txBody>
      </p:sp>
    </p:spTree>
    <p:extLst>
      <p:ext uri="{BB962C8B-B14F-4D97-AF65-F5344CB8AC3E}">
        <p14:creationId xmlns:p14="http://schemas.microsoft.com/office/powerpoint/2010/main" val="4088729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There is No Single Intervention</a:t>
            </a:r>
          </a:p>
          <a:p>
            <a:pPr lvl="1"/>
            <a:r>
              <a:rPr lang="en-US" sz="2400" dirty="0"/>
              <a:t>There is a need for broad collaborative attention and efforts sustained over time. The causes of health disparities must be addressed with the involvement of many individuals and organizations with a cross-disciplinary approach that leverages housing, transportation, education and employment. Immunization disparities, like other healthcare disparities, are rooted in the social determinants of health.</a:t>
            </a:r>
          </a:p>
          <a:p>
            <a:r>
              <a:rPr lang="en-US" sz="2800" dirty="0"/>
              <a:t>Know the Numbers</a:t>
            </a:r>
          </a:p>
          <a:p>
            <a:pPr lvl="1"/>
            <a:r>
              <a:rPr lang="en-US" sz="2400" dirty="0"/>
              <a:t>Improvement requires good surveillance. Identifying and monitoring disparities over time is a necessary first step toward the development and evaluation of evidence-based interventions that can reduce disparities.</a:t>
            </a:r>
          </a:p>
          <a:p>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133</a:t>
            </a:fld>
            <a:endParaRPr lang="en-US"/>
          </a:p>
        </p:txBody>
      </p:sp>
    </p:spTree>
    <p:extLst>
      <p:ext uri="{BB962C8B-B14F-4D97-AF65-F5344CB8AC3E}">
        <p14:creationId xmlns:p14="http://schemas.microsoft.com/office/powerpoint/2010/main" val="3690936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36997" indent="-283580">
              <a:defRPr>
                <a:solidFill>
                  <a:schemeClr val="tx1"/>
                </a:solidFill>
                <a:latin typeface="Calibri" panose="020F0502020204030204" pitchFamily="34" charset="0"/>
                <a:cs typeface="Arial" panose="020B0604020202020204" pitchFamily="34" charset="0"/>
              </a:defRPr>
            </a:lvl2pPr>
            <a:lvl3pPr marL="1134320" indent="-225930">
              <a:defRPr>
                <a:solidFill>
                  <a:schemeClr val="tx1"/>
                </a:solidFill>
                <a:latin typeface="Calibri" panose="020F0502020204030204" pitchFamily="34" charset="0"/>
                <a:cs typeface="Arial" panose="020B0604020202020204" pitchFamily="34" charset="0"/>
              </a:defRPr>
            </a:lvl3pPr>
            <a:lvl4pPr marL="1587736" indent="-225930">
              <a:defRPr>
                <a:solidFill>
                  <a:schemeClr val="tx1"/>
                </a:solidFill>
                <a:latin typeface="Calibri" panose="020F0502020204030204" pitchFamily="34" charset="0"/>
                <a:cs typeface="Arial" panose="020B0604020202020204" pitchFamily="34" charset="0"/>
              </a:defRPr>
            </a:lvl4pPr>
            <a:lvl5pPr marL="2041152" indent="-225930">
              <a:defRPr>
                <a:solidFill>
                  <a:schemeClr val="tx1"/>
                </a:solidFill>
                <a:latin typeface="Calibri" panose="020F0502020204030204" pitchFamily="34" charset="0"/>
                <a:cs typeface="Arial" panose="020B0604020202020204" pitchFamily="34" charset="0"/>
              </a:defRPr>
            </a:lvl5pPr>
            <a:lvl6pPr marL="2489894" indent="-22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8636" indent="-22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87377" indent="-22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36119" indent="-22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31F4B0C-7CD8-428D-AC7C-DBC4AF12CCA9}" type="slidenum">
              <a:rPr lang="en-US" altLang="en-US" smtClean="0">
                <a:solidFill>
                  <a:srgbClr val="000000"/>
                </a:solidFill>
              </a:rPr>
              <a:pPr/>
              <a:t>22</a:t>
            </a:fld>
            <a:endParaRPr lang="en-US" altLang="en-US">
              <a:solidFill>
                <a:srgbClr val="000000"/>
              </a:solidFill>
            </a:endParaRPr>
          </a:p>
        </p:txBody>
      </p:sp>
    </p:spTree>
    <p:extLst>
      <p:ext uri="{BB962C8B-B14F-4D97-AF65-F5344CB8AC3E}">
        <p14:creationId xmlns:p14="http://schemas.microsoft.com/office/powerpoint/2010/main" val="672994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Evidence-based Interventions</a:t>
            </a:r>
          </a:p>
          <a:p>
            <a:pPr lvl="1"/>
            <a:r>
              <a:rPr lang="en-US" dirty="0"/>
              <a:t>CDC Office of Minority Health states that the use of evidence-based interventions targeted at reaching minority populations are needed to eliminate these disparities. A recent study by Maurer et al states that “routine offering of influenza vaccine to amenable patient in office-based setting has the potential to increase the uptake of influenza vaccine among all adults and cut racial/ethnic disparities by one half.” </a:t>
            </a:r>
          </a:p>
          <a:p>
            <a:r>
              <a:rPr lang="en-US" dirty="0"/>
              <a:t>The Promise of Healthcare Reform</a:t>
            </a:r>
          </a:p>
          <a:p>
            <a:pPr lvl="1"/>
            <a:r>
              <a:rPr lang="en-US" dirty="0"/>
              <a:t>Health care reform offers the greatest opportunity in at least a generation to improve health equity and reduce disparities. From reducing financial barriers to access and improving quality to its many race, ethnicity and language specific provisions, the new law target s longstanding problems that have frustrated progress in improving patient outcomes and population health. At the same time, ACA is not a “disparities panacea”.</a:t>
            </a:r>
          </a:p>
          <a:p>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134</a:t>
            </a:fld>
            <a:endParaRPr lang="en-US"/>
          </a:p>
        </p:txBody>
      </p:sp>
    </p:spTree>
    <p:extLst>
      <p:ext uri="{BB962C8B-B14F-4D97-AF65-F5344CB8AC3E}">
        <p14:creationId xmlns:p14="http://schemas.microsoft.com/office/powerpoint/2010/main" val="2782423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a:p>
            <a:endParaRPr lang="en-US" dirty="0"/>
          </a:p>
          <a:p>
            <a:r>
              <a:rPr lang="en-US" dirty="0"/>
              <a:t>Health care providers have a unique voice with the power to prompt action. They are positioned to collaborate with others on broad-based solutions and can find ways to reduce disparities in their own practices or clinics.</a:t>
            </a:r>
          </a:p>
          <a:p>
            <a:pPr lvl="1"/>
            <a:r>
              <a:rPr lang="en-US" dirty="0"/>
              <a:t>Perform standardized routine assessment, recommendation and offering of vaccines for ALL of their adult patients.</a:t>
            </a:r>
          </a:p>
          <a:p>
            <a:pPr lvl="1"/>
            <a:r>
              <a:rPr lang="en-US" dirty="0"/>
              <a:t>Find out what disparities exist in their own patients. Assess baseline date on the immunization rates among patients in clinics, hospitals, or other settings and identify disparities they want to reduce. Differential vaccination rates can exist across categories other than race/ethnic groups. A necessary step to reducing disparities in any setting is surveying and tracking differences in immunization rates, whether in a single practice, or on a bigger level.</a:t>
            </a:r>
          </a:p>
          <a:p>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135</a:t>
            </a:fld>
            <a:endParaRPr lang="en-US"/>
          </a:p>
        </p:txBody>
      </p:sp>
    </p:spTree>
    <p:extLst>
      <p:ext uri="{BB962C8B-B14F-4D97-AF65-F5344CB8AC3E}">
        <p14:creationId xmlns:p14="http://schemas.microsoft.com/office/powerpoint/2010/main" val="3988468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Become an energetic immunization champion, a common characteristic of successful immunization programs. Beyond every successful effort is passionate human leadership. When healthcare providers identify disparities in their community or state that they want to address, working with other like-minded persons is a good course of action.</a:t>
            </a:r>
          </a:p>
          <a:p>
            <a:pPr lvl="1"/>
            <a:r>
              <a:rPr lang="en-US" dirty="0"/>
              <a:t>Carry out quality improvement projects as part of their “Maintenance of Certification” process  or residency training. This is a concrete commitment to reducing disparities with the providers’ sphere of influence. </a:t>
            </a:r>
          </a:p>
          <a:p>
            <a:pPr lvl="1"/>
            <a:r>
              <a:rPr lang="en-US" dirty="0"/>
              <a:t>Build a diversified workforce of healthcare providers in their clinic, hospital or workplace.</a:t>
            </a:r>
          </a:p>
          <a:p>
            <a:pPr lvl="1"/>
            <a:r>
              <a:rPr lang="en-US" dirty="0"/>
              <a:t>Target the newly insured patient for vaccination</a:t>
            </a:r>
          </a:p>
          <a:p>
            <a:pPr lvl="1"/>
            <a:r>
              <a:rPr lang="en-US" dirty="0"/>
              <a:t>Utilize patient education materials in foreign languages, when appropriate. (</a:t>
            </a:r>
            <a:r>
              <a:rPr lang="en-US" dirty="0">
                <a:hlinkClick r:id="rId3"/>
              </a:rPr>
              <a:t>www.immunize.org/adult-vaccination/resources.asp</a:t>
            </a:r>
            <a:r>
              <a:rPr lang="en-US" dirty="0"/>
              <a:t>) (</a:t>
            </a:r>
            <a:r>
              <a:rPr lang="en-US" dirty="0">
                <a:hlinkClick r:id="rId4"/>
              </a:rPr>
              <a:t>www.cdc.gov/vaccines/hcp/patient-ed/adults/index.html</a:t>
            </a:r>
            <a:r>
              <a:rPr lang="en-US" dirty="0"/>
              <a:t>) </a:t>
            </a:r>
          </a:p>
          <a:p>
            <a:endParaRPr lang="en-US" dirty="0"/>
          </a:p>
        </p:txBody>
      </p:sp>
      <p:sp>
        <p:nvSpPr>
          <p:cNvPr id="4" name="Slide Number Placeholder 3"/>
          <p:cNvSpPr>
            <a:spLocks noGrp="1"/>
          </p:cNvSpPr>
          <p:nvPr>
            <p:ph type="sldNum" sz="quarter" idx="10"/>
          </p:nvPr>
        </p:nvSpPr>
        <p:spPr/>
        <p:txBody>
          <a:bodyPr/>
          <a:lstStyle/>
          <a:p>
            <a:fld id="{FFF54302-498F-4FBF-BA35-19E3A4E64D42}" type="slidenum">
              <a:rPr lang="en-US" smtClean="0"/>
              <a:t>136</a:t>
            </a:fld>
            <a:endParaRPr lang="en-US"/>
          </a:p>
        </p:txBody>
      </p:sp>
    </p:spTree>
    <p:extLst>
      <p:ext uri="{BB962C8B-B14F-4D97-AF65-F5344CB8AC3E}">
        <p14:creationId xmlns:p14="http://schemas.microsoft.com/office/powerpoint/2010/main" val="1669920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920DB-DA39-B948-8A10-FF782037E64A}"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702693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450FD3-DA3A-46B4-A382-B3BF1E6C76B4}"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12740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Cluster 13 areas, </a:t>
            </a:r>
          </a:p>
          <a:p>
            <a:r>
              <a:rPr lang="en-US" baseline="0" dirty="0"/>
              <a:t>73 practices (11-20) provided 616 </a:t>
            </a:r>
            <a:r>
              <a:rPr lang="en-US" dirty="0"/>
              <a:t>pneumococcal vaccines to the Medicare population</a:t>
            </a:r>
          </a:p>
          <a:p>
            <a:endParaRPr lang="en-US" baseline="0" dirty="0"/>
          </a:p>
        </p:txBody>
      </p:sp>
      <p:sp>
        <p:nvSpPr>
          <p:cNvPr id="4" name="Slide Number Placeholder 3"/>
          <p:cNvSpPr>
            <a:spLocks noGrp="1"/>
          </p:cNvSpPr>
          <p:nvPr>
            <p:ph type="sldNum" sz="quarter" idx="10"/>
          </p:nvPr>
        </p:nvSpPr>
        <p:spPr/>
        <p:txBody>
          <a:bodyPr/>
          <a:lstStyle/>
          <a:p>
            <a:fld id="{415A151B-8118-5742-9A41-4733860F74E8}" type="slidenum">
              <a:rPr lang="en-US" smtClean="0">
                <a:solidFill>
                  <a:prstClr val="black"/>
                </a:solidFill>
              </a:rPr>
              <a:pPr/>
              <a:t>37</a:t>
            </a:fld>
            <a:endParaRPr lang="en-US">
              <a:solidFill>
                <a:prstClr val="black"/>
              </a:solidFill>
            </a:endParaRPr>
          </a:p>
        </p:txBody>
      </p:sp>
      <p:sp>
        <p:nvSpPr>
          <p:cNvPr id="5" name="Date Placeholder 4"/>
          <p:cNvSpPr>
            <a:spLocks noGrp="1"/>
          </p:cNvSpPr>
          <p:nvPr>
            <p:ph type="dt" idx="11"/>
          </p:nvPr>
        </p:nvSpPr>
        <p:spPr/>
        <p:txBody>
          <a:bodyPr/>
          <a:lstStyle/>
          <a:p>
            <a:r>
              <a:rPr lang="en-US">
                <a:solidFill>
                  <a:prstClr val="black"/>
                </a:solidFill>
              </a:rPr>
              <a:t>10/28/15</a:t>
            </a:r>
          </a:p>
        </p:txBody>
      </p:sp>
      <p:sp>
        <p:nvSpPr>
          <p:cNvPr id="6" name="Footer Placeholder 5"/>
          <p:cNvSpPr>
            <a:spLocks noGrp="1"/>
          </p:cNvSpPr>
          <p:nvPr>
            <p:ph type="ftr" sz="quarter" idx="12"/>
          </p:nvPr>
        </p:nvSpPr>
        <p:spPr/>
        <p:txBody>
          <a:bodyPr/>
          <a:lstStyle/>
          <a:p>
            <a:r>
              <a:rPr lang="en-US">
                <a:solidFill>
                  <a:prstClr val="black"/>
                </a:solidFill>
              </a:rPr>
              <a:t>Confidential - Do Not DIstribute</a:t>
            </a:r>
          </a:p>
        </p:txBody>
      </p:sp>
      <p:sp>
        <p:nvSpPr>
          <p:cNvPr id="7" name="Header Placeholder 6"/>
          <p:cNvSpPr>
            <a:spLocks noGrp="1"/>
          </p:cNvSpPr>
          <p:nvPr>
            <p:ph type="hdr" sz="quarter" idx="13"/>
          </p:nvPr>
        </p:nvSpPr>
        <p:spPr/>
        <p:txBody>
          <a:bodyPr/>
          <a:lstStyle/>
          <a:p>
            <a:r>
              <a:rPr lang="en-US">
                <a:solidFill>
                  <a:prstClr val="black"/>
                </a:solidFill>
              </a:rPr>
              <a:t>NMQF</a:t>
            </a:r>
          </a:p>
        </p:txBody>
      </p:sp>
    </p:spTree>
    <p:extLst>
      <p:ext uri="{BB962C8B-B14F-4D97-AF65-F5344CB8AC3E}">
        <p14:creationId xmlns:p14="http://schemas.microsoft.com/office/powerpoint/2010/main" val="76748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450FD3-DA3A-46B4-A382-B3BF1E6C76B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838917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NHIS –</a:t>
            </a:r>
            <a:r>
              <a:rPr lang="en-US" baseline="0" dirty="0" smtClean="0"/>
              <a:t> National Interview Survey</a:t>
            </a:r>
          </a:p>
          <a:p>
            <a:r>
              <a:rPr lang="en-US" dirty="0" smtClean="0"/>
              <a:t>NIS –</a:t>
            </a:r>
            <a:r>
              <a:rPr lang="en-US" baseline="0" dirty="0" smtClean="0"/>
              <a:t> National Flu Survey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90EC1EA-07A0-4FA0-85C5-97754687AA71}"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val="2202546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413">
              <a:defRPr/>
            </a:pPr>
            <a:r>
              <a:rPr lang="en-US" dirty="0" smtClean="0"/>
              <a:t>Unlike</a:t>
            </a:r>
            <a:r>
              <a:rPr lang="en-US" baseline="0" dirty="0" smtClean="0"/>
              <a:t> childhood vaccination rates, we see large ethnic and racial disparities in adult vaccination rates.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90EC1EA-07A0-4FA0-85C5-97754687AA71}"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3095401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60605B"/>
        </a:solidFill>
        <a:effectLst/>
      </p:bgPr>
    </p:bg>
    <p:spTree>
      <p:nvGrpSpPr>
        <p:cNvPr id="1" name=""/>
        <p:cNvGrpSpPr/>
        <p:nvPr/>
      </p:nvGrpSpPr>
      <p:grpSpPr>
        <a:xfrm>
          <a:off x="0" y="0"/>
          <a:ext cx="0" cy="0"/>
          <a:chOff x="0" y="0"/>
          <a:chExt cx="0" cy="0"/>
        </a:xfrm>
      </p:grpSpPr>
      <p:sp>
        <p:nvSpPr>
          <p:cNvPr id="4" name="Rectangle 3"/>
          <p:cNvSpPr/>
          <p:nvPr/>
        </p:nvSpPr>
        <p:spPr bwMode="white">
          <a:xfrm>
            <a:off x="0" y="5818188"/>
            <a:ext cx="9144000" cy="10398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2287588" y="5834063"/>
            <a:ext cx="6856412" cy="1023937"/>
          </a:xfrm>
          <a:prstGeom prst="rect">
            <a:avLst/>
          </a:prstGeom>
          <a:solidFill>
            <a:srgbClr val="1EB53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bwMode="white">
          <a:xfrm>
            <a:off x="0" y="17463"/>
            <a:ext cx="9144000" cy="24447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0" y="0"/>
            <a:ext cx="9144000" cy="209550"/>
          </a:xfrm>
          <a:prstGeom prst="rect">
            <a:avLst/>
          </a:prstGeom>
          <a:solidFill>
            <a:srgbClr val="B5B7B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23" descr="acp-logo-stack-rgb.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5983288"/>
            <a:ext cx="1752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0" y="5832475"/>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268538" y="5851525"/>
            <a:ext cx="0" cy="1006475"/>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0" y="234950"/>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sp>
        <p:nvSpPr>
          <p:cNvPr id="8" name="Title 7"/>
          <p:cNvSpPr>
            <a:spLocks noGrp="1"/>
          </p:cNvSpPr>
          <p:nvPr>
            <p:ph type="ctrTitle"/>
          </p:nvPr>
        </p:nvSpPr>
        <p:spPr>
          <a:xfrm>
            <a:off x="657687" y="1233973"/>
            <a:ext cx="6828800" cy="1828800"/>
          </a:xfrm>
        </p:spPr>
        <p:txBody>
          <a:bodyPr anchor="b"/>
          <a:lstStyle>
            <a:lvl1pPr>
              <a:defRPr b="1" i="0" cap="none" baseline="0">
                <a:solidFill>
                  <a:schemeClr val="tx1"/>
                </a:solidFill>
              </a:defRPr>
            </a:lvl1pPr>
          </a:lstStyle>
          <a:p>
            <a:r>
              <a:rPr lang="en-US"/>
              <a:t>Click to edit Master title style</a:t>
            </a:r>
            <a:endParaRPr lang="en-US" dirty="0"/>
          </a:p>
        </p:txBody>
      </p:sp>
      <p:sp>
        <p:nvSpPr>
          <p:cNvPr id="9" name="Subtitle 8"/>
          <p:cNvSpPr>
            <a:spLocks noGrp="1"/>
          </p:cNvSpPr>
          <p:nvPr>
            <p:ph type="subTitle" idx="1"/>
          </p:nvPr>
        </p:nvSpPr>
        <p:spPr>
          <a:xfrm>
            <a:off x="2514600" y="6019800"/>
            <a:ext cx="5831114" cy="592798"/>
          </a:xfrm>
        </p:spPr>
        <p:txBody>
          <a:bodyPr anchor="ctr">
            <a:normAutofit/>
          </a:bodyPr>
          <a:lstStyle>
            <a:lvl1pPr marL="0" indent="0" algn="l">
              <a:buNone/>
              <a:defRPr sz="2600" b="0" i="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316098905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18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56080" y="6435223"/>
            <a:ext cx="2687119" cy="281772"/>
          </a:xfrm>
          <a:prstGeom prst="rect">
            <a:avLst/>
          </a:prstGeom>
        </p:spPr>
        <p:txBody>
          <a:bodyPr/>
          <a:lstStyle>
            <a:lvl1pPr>
              <a:defRPr sz="1200">
                <a:latin typeface="+mj-lt"/>
              </a:defRPr>
            </a:lvl1pPr>
          </a:lstStyle>
          <a:p>
            <a:r>
              <a:rPr lang="en-US">
                <a:solidFill>
                  <a:prstClr val="black"/>
                </a:solidFill>
              </a:rPr>
              <a:t>SHC CareDox Presentation, 11.30.2016</a:t>
            </a:r>
            <a:endParaRPr lang="en-US" dirty="0">
              <a:solidFill>
                <a:prstClr val="black"/>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6962" y="6414355"/>
            <a:ext cx="2177038" cy="458131"/>
          </a:xfrm>
          <a:prstGeom prst="rect">
            <a:avLst/>
          </a:prstGeom>
        </p:spPr>
      </p:pic>
      <p:sp>
        <p:nvSpPr>
          <p:cNvPr id="9" name="Rectangle 8"/>
          <p:cNvSpPr/>
          <p:nvPr userDrawn="1"/>
        </p:nvSpPr>
        <p:spPr>
          <a:xfrm>
            <a:off x="0" y="6337848"/>
            <a:ext cx="9144000" cy="54645"/>
          </a:xfrm>
          <a:prstGeom prst="rect">
            <a:avLst/>
          </a:prstGeom>
          <a:solidFill>
            <a:srgbClr val="8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888549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2200" b="1">
                <a:solidFill>
                  <a:schemeClr val="tx1">
                    <a:tint val="75000"/>
                  </a:schemeClr>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56080" y="6435223"/>
            <a:ext cx="2687119" cy="281772"/>
          </a:xfrm>
          <a:prstGeom prst="rect">
            <a:avLst/>
          </a:prstGeom>
        </p:spPr>
        <p:txBody>
          <a:bodyPr/>
          <a:lstStyle>
            <a:lvl1pPr>
              <a:defRPr sz="1200">
                <a:latin typeface="+mj-lt"/>
              </a:defRPr>
            </a:lvl1pPr>
          </a:lstStyle>
          <a:p>
            <a:r>
              <a:rPr lang="en-US">
                <a:solidFill>
                  <a:prstClr val="black"/>
                </a:solidFill>
              </a:rPr>
              <a:t>SHC CareDox Presentation, 11.30.2016</a:t>
            </a:r>
            <a:endParaRPr lang="en-US" dirty="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6962" y="6414355"/>
            <a:ext cx="2177038" cy="458131"/>
          </a:xfrm>
          <a:prstGeom prst="rect">
            <a:avLst/>
          </a:prstGeom>
        </p:spPr>
      </p:pic>
      <p:sp>
        <p:nvSpPr>
          <p:cNvPr id="10" name="Rectangle 9"/>
          <p:cNvSpPr/>
          <p:nvPr userDrawn="1"/>
        </p:nvSpPr>
        <p:spPr>
          <a:xfrm>
            <a:off x="0" y="6337848"/>
            <a:ext cx="9144000" cy="54645"/>
          </a:xfrm>
          <a:prstGeom prst="rect">
            <a:avLst/>
          </a:prstGeom>
          <a:solidFill>
            <a:srgbClr val="8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109241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bg1"/>
                </a:solidFill>
                <a:latin typeface="+mj-lt"/>
              </a:defRPr>
            </a:lvl1pPr>
          </a:lstStyle>
          <a:p>
            <a:r>
              <a:rPr lang="en-US"/>
              <a:t>Click to edit Master title style</a:t>
            </a:r>
          </a:p>
        </p:txBody>
      </p:sp>
      <p:sp>
        <p:nvSpPr>
          <p:cNvPr id="3" name="Content Placeholder 2"/>
          <p:cNvSpPr>
            <a:spLocks noGrp="1"/>
          </p:cNvSpPr>
          <p:nvPr>
            <p:ph sz="half" idx="1" hasCustomPrompt="1"/>
          </p:nvPr>
        </p:nvSpPr>
        <p:spPr>
          <a:xfrm>
            <a:off x="628650" y="1825625"/>
            <a:ext cx="3886200" cy="4351338"/>
          </a:xfrm>
        </p:spPr>
        <p:txBody>
          <a:bodyPr/>
          <a:lstStyle>
            <a:lvl1pPr marL="171450" marR="0" indent="-171450" algn="l" defTabSz="685800" rtl="0" eaLnBrk="1" fontAlgn="auto" latinLnBrk="0" hangingPunct="1">
              <a:lnSpc>
                <a:spcPct val="90000"/>
              </a:lnSpc>
              <a:spcBef>
                <a:spcPts val="750"/>
              </a:spcBef>
              <a:spcAft>
                <a:spcPts val="0"/>
              </a:spcAft>
              <a:buClr>
                <a:srgbClr val="5B9BD5">
                  <a:lumMod val="75000"/>
                </a:srgbClr>
              </a:buClr>
              <a:buSzTx/>
              <a:buFont typeface="Arial" panose="020B0604020202020204" pitchFamily="34" charset="0"/>
              <a:buChar char="•"/>
              <a:tabLst/>
              <a:defRPr>
                <a:latin typeface="+mj-lt"/>
              </a:defRPr>
            </a:lvl1pPr>
            <a:lvl2pPr marL="514350" marR="0" indent="-171450" algn="l" defTabSz="685800" rtl="0" eaLnBrk="1" fontAlgn="auto" latinLnBrk="0" hangingPunct="1">
              <a:lnSpc>
                <a:spcPct val="90000"/>
              </a:lnSpc>
              <a:spcBef>
                <a:spcPts val="375"/>
              </a:spcBef>
              <a:spcAft>
                <a:spcPts val="0"/>
              </a:spcAft>
              <a:buClr>
                <a:srgbClr val="5B9BD5">
                  <a:lumMod val="75000"/>
                </a:srgbClr>
              </a:buClr>
              <a:buSzTx/>
              <a:buFont typeface="Arial" panose="020B0604020202020204" pitchFamily="34" charset="0"/>
              <a:buChar char="•"/>
              <a:tabLst/>
              <a:defRPr>
                <a:latin typeface="+mj-lt"/>
              </a:defRPr>
            </a:lvl2pPr>
            <a:lvl3pPr marL="857250" marR="0" indent="-171450" algn="l" defTabSz="685800" rtl="0" eaLnBrk="1" fontAlgn="auto" latinLnBrk="0" hangingPunct="1">
              <a:lnSpc>
                <a:spcPct val="90000"/>
              </a:lnSpc>
              <a:spcBef>
                <a:spcPts val="375"/>
              </a:spcBef>
              <a:spcAft>
                <a:spcPts val="0"/>
              </a:spcAft>
              <a:buClr>
                <a:srgbClr val="5B9BD5">
                  <a:lumMod val="75000"/>
                </a:srgbClr>
              </a:buClr>
              <a:buSzTx/>
              <a:buFont typeface="Arial" panose="020B0604020202020204" pitchFamily="34" charset="0"/>
              <a:buChar char="•"/>
              <a:tabLst/>
              <a:defRPr>
                <a:latin typeface="+mj-lt"/>
              </a:defRPr>
            </a:lvl3pPr>
            <a:lvl4pPr marL="1200150" marR="0" indent="-171450" algn="l" defTabSz="685800" rtl="0" eaLnBrk="1" fontAlgn="auto" latinLnBrk="0" hangingPunct="1">
              <a:lnSpc>
                <a:spcPct val="90000"/>
              </a:lnSpc>
              <a:spcBef>
                <a:spcPts val="375"/>
              </a:spcBef>
              <a:spcAft>
                <a:spcPts val="0"/>
              </a:spcAft>
              <a:buClr>
                <a:srgbClr val="5B9BD5">
                  <a:lumMod val="75000"/>
                </a:srgbClr>
              </a:buClr>
              <a:buSzTx/>
              <a:buFont typeface="Arial" panose="020B0604020202020204" pitchFamily="34" charset="0"/>
              <a:buChar char="•"/>
              <a:tabLst/>
              <a:defRPr>
                <a:latin typeface="+mj-lt"/>
              </a:defRPr>
            </a:lvl4pPr>
            <a:lvl5pPr marL="1543050" marR="0" indent="-171450" algn="l" defTabSz="685800" rtl="0" eaLnBrk="1" fontAlgn="auto" latinLnBrk="0" hangingPunct="1">
              <a:lnSpc>
                <a:spcPct val="90000"/>
              </a:lnSpc>
              <a:spcBef>
                <a:spcPts val="375"/>
              </a:spcBef>
              <a:spcAft>
                <a:spcPts val="0"/>
              </a:spcAft>
              <a:buClr>
                <a:srgbClr val="5B9BD5">
                  <a:lumMod val="75000"/>
                </a:srgbClr>
              </a:buClr>
              <a:buSzTx/>
              <a:buFont typeface="Arial" panose="020B0604020202020204" pitchFamily="34" charset="0"/>
              <a:buChar char="•"/>
              <a:tabLst/>
              <a:defRPr>
                <a:latin typeface="+mj-lt"/>
              </a:defRPr>
            </a:lvl5pPr>
          </a:lstStyle>
          <a:p>
            <a:pPr marL="171450" marR="0" lvl="0" indent="-171450" algn="l" defTabSz="685800" rtl="0" eaLnBrk="1" fontAlgn="auto" latinLnBrk="0" hangingPunct="1">
              <a:lnSpc>
                <a:spcPct val="90000"/>
              </a:lnSpc>
              <a:spcBef>
                <a:spcPts val="750"/>
              </a:spcBef>
              <a:spcAft>
                <a:spcPts val="0"/>
              </a:spcAft>
              <a:buClr>
                <a:srgbClr val="5B9BD5">
                  <a:lumMod val="75000"/>
                </a:srgbClr>
              </a:buClr>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Click to edit Master text styles</a:t>
            </a:r>
          </a:p>
          <a:p>
            <a:pPr marL="514350" marR="0" lvl="1" indent="-171450" algn="l" defTabSz="685800" rtl="0" eaLnBrk="1" fontAlgn="auto" latinLnBrk="0" hangingPunct="1">
              <a:lnSpc>
                <a:spcPct val="90000"/>
              </a:lnSpc>
              <a:spcBef>
                <a:spcPts val="375"/>
              </a:spcBef>
              <a:spcAft>
                <a:spcPts val="0"/>
              </a:spcAft>
              <a:buClr>
                <a:srgbClr val="5B9BD5">
                  <a:lumMod val="75000"/>
                </a:srgbClr>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Second level</a:t>
            </a:r>
          </a:p>
          <a:p>
            <a:pPr marL="857250" marR="0" lvl="2" indent="-171450" algn="l" defTabSz="685800" rtl="0" eaLnBrk="1" fontAlgn="auto" latinLnBrk="0" hangingPunct="1">
              <a:lnSpc>
                <a:spcPct val="90000"/>
              </a:lnSpc>
              <a:spcBef>
                <a:spcPts val="375"/>
              </a:spcBef>
              <a:spcAft>
                <a:spcPts val="0"/>
              </a:spcAft>
              <a:buClr>
                <a:srgbClr val="5B9BD5">
                  <a:lumMod val="75000"/>
                </a:srgbClr>
              </a:buClr>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Third level</a:t>
            </a:r>
          </a:p>
          <a:p>
            <a:pPr marL="1200150" marR="0" lvl="3" indent="-171450" algn="l" defTabSz="685800" rtl="0" eaLnBrk="1" fontAlgn="auto" latinLnBrk="0" hangingPunct="1">
              <a:lnSpc>
                <a:spcPct val="90000"/>
              </a:lnSpc>
              <a:spcBef>
                <a:spcPts val="375"/>
              </a:spcBef>
              <a:spcAft>
                <a:spcPts val="0"/>
              </a:spcAft>
              <a:buClr>
                <a:srgbClr val="5B9BD5">
                  <a:lumMod val="75000"/>
                </a:srgbClr>
              </a:buClr>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Fourth level</a:t>
            </a:r>
          </a:p>
          <a:p>
            <a:pPr marL="1543050" marR="0" lvl="4" indent="-171450" algn="l" defTabSz="685800" rtl="0" eaLnBrk="1" fontAlgn="auto" latinLnBrk="0" hangingPunct="1">
              <a:lnSpc>
                <a:spcPct val="90000"/>
              </a:lnSpc>
              <a:spcBef>
                <a:spcPts val="375"/>
              </a:spcBef>
              <a:spcAft>
                <a:spcPts val="0"/>
              </a:spcAft>
              <a:buClr>
                <a:srgbClr val="5B9BD5">
                  <a:lumMod val="75000"/>
                </a:srgbClr>
              </a:buClr>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Fifth level</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0"/>
          </p:nvPr>
        </p:nvSpPr>
        <p:spPr>
          <a:xfrm>
            <a:off x="56080" y="6435223"/>
            <a:ext cx="2687119" cy="281772"/>
          </a:xfrm>
          <a:prstGeom prst="rect">
            <a:avLst/>
          </a:prstGeom>
        </p:spPr>
        <p:txBody>
          <a:bodyPr/>
          <a:lstStyle>
            <a:lvl1pPr>
              <a:defRPr sz="1200">
                <a:latin typeface="+mj-lt"/>
              </a:defRPr>
            </a:lvl1pPr>
          </a:lstStyle>
          <a:p>
            <a:r>
              <a:rPr lang="en-US">
                <a:solidFill>
                  <a:prstClr val="black"/>
                </a:solidFill>
              </a:rPr>
              <a:t>SHC CareDox Presentation, 11.30.2016</a:t>
            </a:r>
            <a:endParaRPr lang="en-US" dirty="0">
              <a:solidFill>
                <a:prstClr val="black"/>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6962" y="6414355"/>
            <a:ext cx="2177038" cy="458131"/>
          </a:xfrm>
          <a:prstGeom prst="rect">
            <a:avLst/>
          </a:prstGeom>
        </p:spPr>
      </p:pic>
      <p:sp>
        <p:nvSpPr>
          <p:cNvPr id="11" name="Rectangle 10"/>
          <p:cNvSpPr/>
          <p:nvPr userDrawn="1"/>
        </p:nvSpPr>
        <p:spPr>
          <a:xfrm>
            <a:off x="0" y="6337848"/>
            <a:ext cx="9144000" cy="54645"/>
          </a:xfrm>
          <a:prstGeom prst="rect">
            <a:avLst/>
          </a:prstGeom>
          <a:solidFill>
            <a:srgbClr val="8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104359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bg1"/>
                </a:solidFill>
                <a:latin typeface="+mj-lt"/>
              </a:defRPr>
            </a:lvl1pPr>
          </a:lstStyle>
          <a:p>
            <a:r>
              <a:rPr lang="en-US"/>
              <a:t>Click to edit Master title style</a:t>
            </a:r>
          </a:p>
        </p:txBody>
      </p:sp>
      <p:sp>
        <p:nvSpPr>
          <p:cNvPr id="7" name="Date Placeholder 3"/>
          <p:cNvSpPr>
            <a:spLocks noGrp="1"/>
          </p:cNvSpPr>
          <p:nvPr>
            <p:ph type="dt" sz="half" idx="10"/>
          </p:nvPr>
        </p:nvSpPr>
        <p:spPr>
          <a:xfrm>
            <a:off x="56080" y="6435223"/>
            <a:ext cx="2687119" cy="281772"/>
          </a:xfrm>
          <a:prstGeom prst="rect">
            <a:avLst/>
          </a:prstGeom>
        </p:spPr>
        <p:txBody>
          <a:bodyPr/>
          <a:lstStyle>
            <a:lvl1pPr>
              <a:defRPr sz="1200">
                <a:latin typeface="+mj-lt"/>
              </a:defRPr>
            </a:lvl1pPr>
          </a:lstStyle>
          <a:p>
            <a:r>
              <a:rPr lang="en-US">
                <a:solidFill>
                  <a:prstClr val="black"/>
                </a:solidFill>
              </a:rPr>
              <a:t>SHC CareDox Presentation, 11.30.2016</a:t>
            </a:r>
            <a:endParaRPr lang="en-US" dirty="0">
              <a:solidFill>
                <a:prstClr val="black"/>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6962" y="6414355"/>
            <a:ext cx="2177038" cy="458131"/>
          </a:xfrm>
          <a:prstGeom prst="rect">
            <a:avLst/>
          </a:prstGeom>
        </p:spPr>
      </p:pic>
      <p:sp>
        <p:nvSpPr>
          <p:cNvPr id="9" name="Rectangle 8"/>
          <p:cNvSpPr/>
          <p:nvPr userDrawn="1"/>
        </p:nvSpPr>
        <p:spPr>
          <a:xfrm>
            <a:off x="0" y="6337848"/>
            <a:ext cx="9144000" cy="54645"/>
          </a:xfrm>
          <a:prstGeom prst="rect">
            <a:avLst/>
          </a:prstGeom>
          <a:solidFill>
            <a:srgbClr val="8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88549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Rectangle 4"/>
          <p:cNvSpPr/>
          <p:nvPr userDrawn="1"/>
        </p:nvSpPr>
        <p:spPr>
          <a:xfrm>
            <a:off x="0" y="0"/>
            <a:ext cx="9144000"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628650" y="2838354"/>
            <a:ext cx="8515350" cy="911542"/>
          </a:xfrm>
        </p:spPr>
        <p:txBody>
          <a:bodyPr/>
          <a:lstStyle>
            <a:lvl1pPr>
              <a:defRPr sz="3600" b="1">
                <a:latin typeface="+mj-lt"/>
              </a:defRPr>
            </a:lvl1pPr>
          </a:lstStyle>
          <a:p>
            <a:r>
              <a:rPr lang="en-US" dirty="0"/>
              <a:t>Click to edit Master title style</a:t>
            </a:r>
          </a:p>
        </p:txBody>
      </p:sp>
      <p:sp>
        <p:nvSpPr>
          <p:cNvPr id="7" name="Rectangle 6"/>
          <p:cNvSpPr/>
          <p:nvPr userDrawn="1"/>
        </p:nvSpPr>
        <p:spPr>
          <a:xfrm>
            <a:off x="0" y="0"/>
            <a:ext cx="9144000" cy="109728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Times New Roman" panose="02020603050405020304" pitchFamily="18" charset="0"/>
              <a:cs typeface="Times New Roman" panose="02020603050405020304" pitchFamily="18" charset="0"/>
            </a:endParaRPr>
          </a:p>
        </p:txBody>
      </p:sp>
      <p:sp>
        <p:nvSpPr>
          <p:cNvPr id="9" name="Date Placeholder 3"/>
          <p:cNvSpPr>
            <a:spLocks noGrp="1"/>
          </p:cNvSpPr>
          <p:nvPr>
            <p:ph type="dt" sz="half" idx="10"/>
          </p:nvPr>
        </p:nvSpPr>
        <p:spPr>
          <a:xfrm>
            <a:off x="56080" y="6435223"/>
            <a:ext cx="2687119" cy="281772"/>
          </a:xfrm>
          <a:prstGeom prst="rect">
            <a:avLst/>
          </a:prstGeom>
        </p:spPr>
        <p:txBody>
          <a:bodyPr/>
          <a:lstStyle>
            <a:lvl1pPr>
              <a:defRPr sz="1200">
                <a:latin typeface="+mj-lt"/>
              </a:defRPr>
            </a:lvl1pPr>
          </a:lstStyle>
          <a:p>
            <a:r>
              <a:rPr lang="en-US">
                <a:solidFill>
                  <a:prstClr val="black"/>
                </a:solidFill>
              </a:rPr>
              <a:t>SHC CareDox Presentation, 11.30.2016</a:t>
            </a:r>
            <a:endParaRPr lang="en-US" dirty="0">
              <a:solidFill>
                <a:prstClr val="black"/>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6962" y="6414355"/>
            <a:ext cx="2177038" cy="458131"/>
          </a:xfrm>
          <a:prstGeom prst="rect">
            <a:avLst/>
          </a:prstGeom>
        </p:spPr>
      </p:pic>
      <p:sp>
        <p:nvSpPr>
          <p:cNvPr id="12" name="Rectangle 11"/>
          <p:cNvSpPr/>
          <p:nvPr userDrawn="1"/>
        </p:nvSpPr>
        <p:spPr>
          <a:xfrm>
            <a:off x="0" y="6337848"/>
            <a:ext cx="9144000" cy="54645"/>
          </a:xfrm>
          <a:prstGeom prst="rect">
            <a:avLst/>
          </a:prstGeom>
          <a:solidFill>
            <a:srgbClr val="8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879908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Text +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5478"/>
            <a:ext cx="8455755" cy="1143000"/>
          </a:xfrm>
        </p:spPr>
        <p:txBody>
          <a:bodyPr/>
          <a:lstStyle/>
          <a:p>
            <a:r>
              <a:rPr lang="en-US" noProof="0"/>
              <a:t>Click to edit Master title style</a:t>
            </a:r>
            <a:endParaRPr lang="en-US" noProof="0" dirty="0"/>
          </a:p>
        </p:txBody>
      </p:sp>
      <p:sp>
        <p:nvSpPr>
          <p:cNvPr id="5" name="Text Placeholder 4"/>
          <p:cNvSpPr>
            <a:spLocks noGrp="1"/>
          </p:cNvSpPr>
          <p:nvPr>
            <p:ph type="body" sz="quarter" idx="14"/>
          </p:nvPr>
        </p:nvSpPr>
        <p:spPr>
          <a:xfrm>
            <a:off x="454028" y="1437216"/>
            <a:ext cx="8458200" cy="963613"/>
          </a:xfrm>
        </p:spPr>
        <p:txBody>
          <a:bodyPr/>
          <a:lstStyle>
            <a:lvl1pPr marL="0" indent="0">
              <a:buNone/>
              <a:defRPr/>
            </a:lvl1pPr>
          </a:lstStyle>
          <a:p>
            <a:pPr lvl="0"/>
            <a:r>
              <a:rPr lang="en-US" noProof="0"/>
              <a:t>Click to edit Master text styles</a:t>
            </a:r>
          </a:p>
        </p:txBody>
      </p:sp>
      <p:sp>
        <p:nvSpPr>
          <p:cNvPr id="8" name="Table Placeholder 7"/>
          <p:cNvSpPr>
            <a:spLocks noGrp="1"/>
          </p:cNvSpPr>
          <p:nvPr>
            <p:ph type="tbl" sz="quarter" idx="15"/>
          </p:nvPr>
        </p:nvSpPr>
        <p:spPr>
          <a:xfrm>
            <a:off x="457200" y="2479675"/>
            <a:ext cx="8455025" cy="3903663"/>
          </a:xfrm>
        </p:spPr>
        <p:txBody>
          <a:bodyPr/>
          <a:lstStyle/>
          <a:p>
            <a:pPr lvl="0"/>
            <a:endParaRPr lang="en-US" noProof="0" dirty="0"/>
          </a:p>
        </p:txBody>
      </p:sp>
    </p:spTree>
    <p:extLst>
      <p:ext uri="{BB962C8B-B14F-4D97-AF65-F5344CB8AC3E}">
        <p14:creationId xmlns:p14="http://schemas.microsoft.com/office/powerpoint/2010/main" val="2647429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22"/>
          <p:cNvSpPr>
            <a:spLocks noGrp="1"/>
          </p:cNvSpPr>
          <p:nvPr>
            <p:ph type="sldNum" sz="quarter" idx="12"/>
          </p:nvPr>
        </p:nvSpPr>
        <p:spPr/>
        <p:txBody>
          <a:bodyPr/>
          <a:lstStyle>
            <a:lvl1pPr>
              <a:defRPr/>
            </a:lvl1pPr>
          </a:lstStyle>
          <a:p>
            <a:pPr fontAlgn="auto">
              <a:spcBef>
                <a:spcPts val="0"/>
              </a:spcBef>
              <a:spcAft>
                <a:spcPts val="0"/>
              </a:spcAft>
              <a:defRPr/>
            </a:pPr>
            <a:fld id="{3A19CAAE-F962-4BBF-AA73-E5698E57AD56}" type="slidenum">
              <a:rPr lang="en-US">
                <a:solidFill>
                  <a:prstClr val="black"/>
                </a:solidFill>
                <a:latin typeface="Calibri"/>
                <a:cs typeface="+mn-cs"/>
              </a:rPr>
              <a:pPr fontAlgn="auto">
                <a:spcBef>
                  <a:spcPts val="0"/>
                </a:spcBef>
                <a:spcAft>
                  <a:spcPts val="0"/>
                </a:spcAft>
                <a:defRPr/>
              </a:pPr>
              <a:t>‹#›</a:t>
            </a:fld>
            <a:endParaRPr lang="en-US" dirty="0">
              <a:solidFill>
                <a:prstClr val="black"/>
              </a:solidFill>
              <a:latin typeface="Calibri"/>
              <a:cs typeface="+mn-cs"/>
            </a:endParaRPr>
          </a:p>
        </p:txBody>
      </p:sp>
    </p:spTree>
    <p:extLst>
      <p:ext uri="{BB962C8B-B14F-4D97-AF65-F5344CB8AC3E}">
        <p14:creationId xmlns:p14="http://schemas.microsoft.com/office/powerpoint/2010/main" val="1909284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60605B"/>
        </a:solidFill>
        <a:effectLst/>
      </p:bgPr>
    </p:bg>
    <p:spTree>
      <p:nvGrpSpPr>
        <p:cNvPr id="1" name=""/>
        <p:cNvGrpSpPr/>
        <p:nvPr/>
      </p:nvGrpSpPr>
      <p:grpSpPr>
        <a:xfrm>
          <a:off x="0" y="0"/>
          <a:ext cx="0" cy="0"/>
          <a:chOff x="0" y="0"/>
          <a:chExt cx="0" cy="0"/>
        </a:xfrm>
      </p:grpSpPr>
      <p:sp>
        <p:nvSpPr>
          <p:cNvPr id="15" name="Rectangle 14"/>
          <p:cNvSpPr/>
          <p:nvPr userDrawn="1"/>
        </p:nvSpPr>
        <p:spPr>
          <a:xfrm>
            <a:off x="1747839" y="6025339"/>
            <a:ext cx="7396162" cy="870762"/>
          </a:xfrm>
          <a:prstGeom prst="rect">
            <a:avLst/>
          </a:prstGeom>
          <a:solidFill>
            <a:srgbClr val="2EB13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srgbClr val="6E2A8E"/>
              </a:solidFill>
            </a:endParaRPr>
          </a:p>
        </p:txBody>
      </p:sp>
      <p:sp>
        <p:nvSpPr>
          <p:cNvPr id="18" name="Rectangle 16"/>
          <p:cNvSpPr>
            <a:spLocks noChangeArrowheads="1"/>
          </p:cNvSpPr>
          <p:nvPr userDrawn="1"/>
        </p:nvSpPr>
        <p:spPr bwMode="auto">
          <a:xfrm>
            <a:off x="8482013" y="6408738"/>
            <a:ext cx="3667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fld id="{823A2F2B-3917-4B73-A767-975CB851FCCB}" type="slidenum">
              <a:rPr lang="en-US" altLang="en-US" sz="1200" b="1">
                <a:solidFill>
                  <a:prstClr val="white"/>
                </a:solidFill>
                <a:latin typeface="Calibri" pitchFamily="34" charset="0"/>
                <a:ea typeface="Calibri" pitchFamily="34" charset="0"/>
                <a:cs typeface="Calibri" pitchFamily="34" charset="0"/>
              </a:rPr>
              <a:pPr/>
              <a:t>‹#›</a:t>
            </a:fld>
            <a:endParaRPr lang="en-US" altLang="en-US" sz="1200" dirty="0">
              <a:solidFill>
                <a:prstClr val="white"/>
              </a:solidFill>
              <a:latin typeface="Calibri" pitchFamily="34" charset="0"/>
              <a:ea typeface="Calibri" pitchFamily="34" charset="0"/>
              <a:cs typeface="Calibri" pitchFamily="34" charset="0"/>
            </a:endParaRPr>
          </a:p>
        </p:txBody>
      </p:sp>
      <p:sp>
        <p:nvSpPr>
          <p:cNvPr id="6" name="Rectangle 5"/>
          <p:cNvSpPr/>
          <p:nvPr/>
        </p:nvSpPr>
        <p:spPr bwMode="white">
          <a:xfrm>
            <a:off x="0" y="17463"/>
            <a:ext cx="9144000" cy="24447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0" y="0"/>
            <a:ext cx="9144000" cy="209550"/>
          </a:xfrm>
          <a:prstGeom prst="rect">
            <a:avLst/>
          </a:prstGeom>
          <a:solidFill>
            <a:srgbClr val="B5B7B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3" name="Straight Connector 12"/>
          <p:cNvCxnSpPr/>
          <p:nvPr/>
        </p:nvCxnSpPr>
        <p:spPr>
          <a:xfrm>
            <a:off x="0" y="234950"/>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sp>
        <p:nvSpPr>
          <p:cNvPr id="8" name="Title 7"/>
          <p:cNvSpPr>
            <a:spLocks noGrp="1"/>
          </p:cNvSpPr>
          <p:nvPr>
            <p:ph type="ctrTitle"/>
          </p:nvPr>
        </p:nvSpPr>
        <p:spPr>
          <a:xfrm>
            <a:off x="657687" y="1233973"/>
            <a:ext cx="6828800" cy="1828800"/>
          </a:xfrm>
        </p:spPr>
        <p:txBody>
          <a:bodyPr anchor="b"/>
          <a:lstStyle>
            <a:lvl1pPr>
              <a:defRPr b="1" i="0" cap="none" baseline="0">
                <a:solidFill>
                  <a:schemeClr val="tx1"/>
                </a:solidFill>
              </a:defRPr>
            </a:lvl1pPr>
          </a:lstStyle>
          <a:p>
            <a:r>
              <a:rPr lang="en-US" smtClean="0"/>
              <a:t>Click to edit Master title style</a:t>
            </a:r>
            <a:endParaRPr lang="en-US" dirty="0"/>
          </a:p>
        </p:txBody>
      </p:sp>
      <p:sp>
        <p:nvSpPr>
          <p:cNvPr id="3" name="Rectangle 2"/>
          <p:cNvSpPr/>
          <p:nvPr userDrawn="1"/>
        </p:nvSpPr>
        <p:spPr>
          <a:xfrm>
            <a:off x="0" y="6025339"/>
            <a:ext cx="1747838" cy="8707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6" name="Straight Connector 15"/>
          <p:cNvCxnSpPr/>
          <p:nvPr userDrawn="1"/>
        </p:nvCxnSpPr>
        <p:spPr>
          <a:xfrm>
            <a:off x="0" y="6025339"/>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1747838" y="6025338"/>
            <a:ext cx="1" cy="870763"/>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sp>
        <p:nvSpPr>
          <p:cNvPr id="24" name="Subtitle 2"/>
          <p:cNvSpPr>
            <a:spLocks noGrp="1"/>
          </p:cNvSpPr>
          <p:nvPr>
            <p:ph type="subTitle" idx="1"/>
          </p:nvPr>
        </p:nvSpPr>
        <p:spPr>
          <a:xfrm>
            <a:off x="1866668" y="6145269"/>
            <a:ext cx="5831114" cy="592798"/>
          </a:xfrm>
        </p:spPr>
        <p:txBody>
          <a:bodyPr/>
          <a:lstStyle>
            <a:lvl1pPr marL="0" indent="0">
              <a:buFontTx/>
              <a:buNone/>
              <a:defRPr/>
            </a:lvl1pPr>
          </a:lstStyle>
          <a:p>
            <a:r>
              <a:rPr lang="en-US" altLang="en-US" smtClean="0"/>
              <a:t>Click to edit Master subtitle style</a:t>
            </a:r>
            <a:endParaRPr lang="en-US" altLang="en-US" dirty="0" smtClean="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119" y="6282332"/>
            <a:ext cx="1461680" cy="347148"/>
          </a:xfrm>
          <a:prstGeom prst="rect">
            <a:avLst/>
          </a:prstGeom>
        </p:spPr>
      </p:pic>
    </p:spTree>
    <p:extLst>
      <p:ext uri="{BB962C8B-B14F-4D97-AF65-F5344CB8AC3E}">
        <p14:creationId xmlns:p14="http://schemas.microsoft.com/office/powerpoint/2010/main" val="337010401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21"/>
          <p:cNvSpPr>
            <a:spLocks noGrp="1"/>
          </p:cNvSpPr>
          <p:nvPr>
            <p:ph type="title"/>
          </p:nvPr>
        </p:nvSpPr>
        <p:spPr>
          <a:xfrm>
            <a:off x="609600" y="228600"/>
            <a:ext cx="8153400" cy="990600"/>
          </a:xfrm>
          <a:prstGeom prst="rect">
            <a:avLst/>
          </a:prstGeom>
        </p:spPr>
        <p:txBody>
          <a:bodyPr>
            <a:normAutofit/>
          </a:bodyPr>
          <a:lstStyle>
            <a:lvl1pPr>
              <a:defRPr>
                <a:solidFill>
                  <a:srgbClr val="007C66"/>
                </a:solidFill>
              </a:defRPr>
            </a:lvl1pPr>
          </a:lstStyle>
          <a:p>
            <a:r>
              <a:rPr lang="en-US" smtClean="0"/>
              <a:t>Click to edit Master title style</a:t>
            </a:r>
            <a:endParaRPr lang="en-US" dirty="0"/>
          </a:p>
        </p:txBody>
      </p:sp>
      <p:sp>
        <p:nvSpPr>
          <p:cNvPr id="8" name="Content Placeholder 8"/>
          <p:cNvSpPr>
            <a:spLocks noGrp="1"/>
          </p:cNvSpPr>
          <p:nvPr>
            <p:ph sz="quarter" idx="1"/>
          </p:nvPr>
        </p:nvSpPr>
        <p:spPr>
          <a:xfrm>
            <a:off x="606153" y="1589567"/>
            <a:ext cx="8159002" cy="4175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9"/>
          <p:cNvSpPr>
            <a:spLocks noGrp="1"/>
          </p:cNvSpPr>
          <p:nvPr>
            <p:ph type="sldNum" sz="quarter" idx="10"/>
          </p:nvPr>
        </p:nvSpPr>
        <p:spPr>
          <a:xfrm>
            <a:off x="0" y="1271588"/>
            <a:ext cx="508000" cy="234950"/>
          </a:xfrm>
        </p:spPr>
        <p:txBody>
          <a:bodyPr rtlCol="0"/>
          <a:lstStyle>
            <a:lvl1pPr>
              <a:defRPr/>
            </a:lvl1pPr>
          </a:lstStyle>
          <a:p>
            <a:pPr>
              <a:defRPr/>
            </a:pPr>
            <a:fld id="{8C386E42-F1FD-4ACB-BAFE-2EA01340BF34}" type="slidenum">
              <a:rPr lang="en-US"/>
              <a:pPr>
                <a:defRPr/>
              </a:pPr>
              <a:t>‹#›</a:t>
            </a:fld>
            <a:endParaRPr lang="en-US" dirty="0"/>
          </a:p>
        </p:txBody>
      </p:sp>
    </p:spTree>
    <p:extLst>
      <p:ext uri="{BB962C8B-B14F-4D97-AF65-F5344CB8AC3E}">
        <p14:creationId xmlns:p14="http://schemas.microsoft.com/office/powerpoint/2010/main" val="3108614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3A19CAAE-F962-4BBF-AA73-E5698E57AD56}" type="slidenum">
              <a:rPr lang="en-US"/>
              <a:pPr>
                <a:defRPr/>
              </a:pPr>
              <a:t>‹#›</a:t>
            </a:fld>
            <a:endParaRPr lang="en-US" dirty="0"/>
          </a:p>
        </p:txBody>
      </p:sp>
    </p:spTree>
    <p:extLst>
      <p:ext uri="{BB962C8B-B14F-4D97-AF65-F5344CB8AC3E}">
        <p14:creationId xmlns:p14="http://schemas.microsoft.com/office/powerpoint/2010/main" val="2181011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21"/>
          <p:cNvSpPr>
            <a:spLocks noGrp="1"/>
          </p:cNvSpPr>
          <p:nvPr>
            <p:ph type="title"/>
          </p:nvPr>
        </p:nvSpPr>
        <p:spPr>
          <a:xfrm>
            <a:off x="609600" y="228600"/>
            <a:ext cx="8153400" cy="990600"/>
          </a:xfrm>
          <a:prstGeom prst="rect">
            <a:avLst/>
          </a:prstGeom>
        </p:spPr>
        <p:txBody>
          <a:bodyPr>
            <a:normAutofit/>
          </a:bodyPr>
          <a:lstStyle>
            <a:lvl1pPr>
              <a:defRPr>
                <a:solidFill>
                  <a:srgbClr val="007C66"/>
                </a:solidFill>
              </a:defRPr>
            </a:lvl1pPr>
          </a:lstStyle>
          <a:p>
            <a:r>
              <a:rPr lang="en-US"/>
              <a:t>Click to edit Master title style</a:t>
            </a:r>
            <a:endParaRPr lang="en-US" dirty="0"/>
          </a:p>
        </p:txBody>
      </p:sp>
      <p:sp>
        <p:nvSpPr>
          <p:cNvPr id="8" name="Content Placeholder 8"/>
          <p:cNvSpPr>
            <a:spLocks noGrp="1"/>
          </p:cNvSpPr>
          <p:nvPr>
            <p:ph sz="quarter" idx="1"/>
          </p:nvPr>
        </p:nvSpPr>
        <p:spPr>
          <a:xfrm>
            <a:off x="606153" y="1589567"/>
            <a:ext cx="815900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9"/>
          <p:cNvSpPr>
            <a:spLocks noGrp="1"/>
          </p:cNvSpPr>
          <p:nvPr>
            <p:ph type="sldNum" sz="quarter" idx="10"/>
          </p:nvPr>
        </p:nvSpPr>
        <p:spPr>
          <a:xfrm>
            <a:off x="0" y="1271588"/>
            <a:ext cx="508000" cy="234950"/>
          </a:xfrm>
        </p:spPr>
        <p:txBody>
          <a:bodyPr rtlCol="0"/>
          <a:lstStyle>
            <a:lvl1pPr>
              <a:defRPr/>
            </a:lvl1pPr>
          </a:lstStyle>
          <a:p>
            <a:pPr>
              <a:defRPr/>
            </a:pPr>
            <a:fld id="{8C386E42-F1FD-4ACB-BAFE-2EA01340BF34}" type="slidenum">
              <a:rPr lang="en-US"/>
              <a:pPr>
                <a:defRPr/>
              </a:pPr>
              <a:t>‹#›</a:t>
            </a:fld>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18175" y="313864"/>
            <a:ext cx="2022348" cy="470916"/>
          </a:xfrm>
          <a:prstGeom prst="rect">
            <a:avLst/>
          </a:prstGeom>
        </p:spPr>
      </p:pic>
    </p:spTree>
    <p:extLst>
      <p:ext uri="{BB962C8B-B14F-4D97-AF65-F5344CB8AC3E}">
        <p14:creationId xmlns:p14="http://schemas.microsoft.com/office/powerpoint/2010/main" val="291317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Content Placeholder 8"/>
          <p:cNvSpPr>
            <a:spLocks noGrp="1"/>
          </p:cNvSpPr>
          <p:nvPr>
            <p:ph sz="quarter" idx="1"/>
          </p:nvPr>
        </p:nvSpPr>
        <p:spPr>
          <a:xfrm>
            <a:off x="609600" y="1589567"/>
            <a:ext cx="3886200" cy="4175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1533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9"/>
          <p:cNvSpPr>
            <a:spLocks noGrp="1"/>
          </p:cNvSpPr>
          <p:nvPr>
            <p:ph type="sldNum" sz="quarter" idx="10"/>
          </p:nvPr>
        </p:nvSpPr>
        <p:spPr/>
        <p:txBody>
          <a:bodyPr rtlCol="0"/>
          <a:lstStyle>
            <a:lvl1pPr>
              <a:defRPr/>
            </a:lvl1pPr>
          </a:lstStyle>
          <a:p>
            <a:pPr>
              <a:defRPr/>
            </a:pPr>
            <a:fld id="{D6C4FE13-D3A9-420C-B6A9-D1AE299F4721}" type="slidenum">
              <a:rPr lang="en-US"/>
              <a:pPr>
                <a:defRPr/>
              </a:pPr>
              <a:t>‹#›</a:t>
            </a:fld>
            <a:endParaRPr lang="en-US" dirty="0"/>
          </a:p>
        </p:txBody>
      </p:sp>
    </p:spTree>
    <p:extLst>
      <p:ext uri="{BB962C8B-B14F-4D97-AF65-F5344CB8AC3E}">
        <p14:creationId xmlns:p14="http://schemas.microsoft.com/office/powerpoint/2010/main" val="1617370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3379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3044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rgbClr val="BFBAAF"/>
          </a:solidFill>
        </p:spPr>
        <p:txBody>
          <a:bodyPr rtlCol="0" anchor="ctr"/>
          <a:lstStyle>
            <a:lvl1pPr marL="0" indent="0">
              <a:buFontTx/>
              <a:buNone/>
              <a:defRPr sz="2000" b="1">
                <a:solidFill>
                  <a:srgbClr val="000000"/>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rgbClr val="BFBAAF"/>
          </a:solidFill>
        </p:spPr>
        <p:txBody>
          <a:bodyPr rtlCol="0" anchor="ctr"/>
          <a:lstStyle>
            <a:lvl1pPr marL="0" indent="0">
              <a:buFontTx/>
              <a:buNone/>
              <a:defRPr sz="2000" b="1">
                <a:solidFill>
                  <a:schemeClr val="tx1"/>
                </a:solidFill>
              </a:defRPr>
            </a:lvl1pPr>
          </a:lstStyle>
          <a:p>
            <a:pPr lvl="0"/>
            <a:r>
              <a:rPr lang="en-US" smtClean="0"/>
              <a:t>Click to edit Master text styles</a:t>
            </a:r>
          </a:p>
        </p:txBody>
      </p:sp>
      <p:sp>
        <p:nvSpPr>
          <p:cNvPr id="7" name="Slide Number Placeholder 11"/>
          <p:cNvSpPr>
            <a:spLocks noGrp="1"/>
          </p:cNvSpPr>
          <p:nvPr>
            <p:ph type="sldNum" sz="quarter" idx="10"/>
          </p:nvPr>
        </p:nvSpPr>
        <p:spPr/>
        <p:txBody>
          <a:bodyPr rtlCol="0"/>
          <a:lstStyle>
            <a:lvl1pPr>
              <a:defRPr/>
            </a:lvl1pPr>
          </a:lstStyle>
          <a:p>
            <a:pPr>
              <a:defRPr/>
            </a:pPr>
            <a:fld id="{564A139B-9C2F-4C58-B4C2-2D1A7A325A39}" type="slidenum">
              <a:rPr lang="en-US"/>
              <a:pPr>
                <a:defRPr/>
              </a:pPr>
              <a:t>‹#›</a:t>
            </a:fld>
            <a:endParaRPr lang="en-US" dirty="0"/>
          </a:p>
        </p:txBody>
      </p:sp>
    </p:spTree>
    <p:extLst>
      <p:ext uri="{BB962C8B-B14F-4D97-AF65-F5344CB8AC3E}">
        <p14:creationId xmlns:p14="http://schemas.microsoft.com/office/powerpoint/2010/main" val="3016745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3600" b="1"/>
            </a:lvl1pPr>
          </a:lstStyle>
          <a:p>
            <a:r>
              <a:rPr lang="en-US" smtClean="0"/>
              <a:t>Click to edit Master title style</a:t>
            </a:r>
            <a:endParaRPr lang="en-US" dirty="0"/>
          </a:p>
        </p:txBody>
      </p:sp>
      <p:sp>
        <p:nvSpPr>
          <p:cNvPr id="3" name="Text Placeholder 2"/>
          <p:cNvSpPr>
            <a:spLocks noGrp="1"/>
          </p:cNvSpPr>
          <p:nvPr>
            <p:ph type="body" idx="2"/>
          </p:nvPr>
        </p:nvSpPr>
        <p:spPr>
          <a:xfrm>
            <a:off x="609600" y="1752600"/>
            <a:ext cx="1600200" cy="3990278"/>
          </a:xfrm>
          <a:solidFill>
            <a:srgbClr val="BFBAAF"/>
          </a:solidFill>
          <a:ln>
            <a:no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1000"/>
              </a:spcAft>
              <a:buNone/>
              <a:defRPr sz="1600">
                <a:ln>
                  <a:noFill/>
                </a:ln>
                <a:solidFill>
                  <a:srgbClr val="000000"/>
                </a:solidFill>
                <a:latin typeface="Trebuchet MS"/>
                <a:cs typeface="Trebuchet MS"/>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39902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a:lstStyle>
            <a:lvl1pPr>
              <a:defRPr smtClean="0">
                <a:solidFill>
                  <a:srgbClr val="FFFFFF"/>
                </a:solidFill>
              </a:defRPr>
            </a:lvl1pPr>
          </a:lstStyle>
          <a:p>
            <a:pPr>
              <a:defRPr/>
            </a:pPr>
            <a:fld id="{5B0280DC-E516-4875-86CC-8997A57A8F62}" type="slidenum">
              <a:rPr lang="en-US"/>
              <a:pPr>
                <a:defRPr/>
              </a:pPr>
              <a:t>‹#›</a:t>
            </a:fld>
            <a:endParaRPr lang="en-US" dirty="0"/>
          </a:p>
        </p:txBody>
      </p:sp>
    </p:spTree>
    <p:extLst>
      <p:ext uri="{BB962C8B-B14F-4D97-AF65-F5344CB8AC3E}">
        <p14:creationId xmlns:p14="http://schemas.microsoft.com/office/powerpoint/2010/main" val="1041711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172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31040756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1368F55B-C676-4C3E-9CD9-E2A0D18FB35F}" type="datetimeFigureOut">
              <a:rPr lang="en-US"/>
              <a:pPr>
                <a:defRPr/>
              </a:pPr>
              <a:t>10/19/2017</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3A19CAAE-F962-4BBF-AA73-E5698E57AD56}" type="slidenum">
              <a:rPr lang="en-US"/>
              <a:pPr>
                <a:defRPr/>
              </a:pPr>
              <a:t>‹#›</a:t>
            </a:fld>
            <a:endParaRPr lang="en-US" dirty="0"/>
          </a:p>
        </p:txBody>
      </p:sp>
    </p:spTree>
    <p:extLst>
      <p:ext uri="{BB962C8B-B14F-4D97-AF65-F5344CB8AC3E}">
        <p14:creationId xmlns:p14="http://schemas.microsoft.com/office/powerpoint/2010/main" val="603316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9"/>
          <p:cNvSpPr>
            <a:spLocks noGrp="1"/>
          </p:cNvSpPr>
          <p:nvPr>
            <p:ph type="sldNum" sz="quarter" idx="10"/>
          </p:nvPr>
        </p:nvSpPr>
        <p:spPr/>
        <p:txBody>
          <a:bodyPr rtlCol="0"/>
          <a:lstStyle>
            <a:lvl1pPr>
              <a:defRPr/>
            </a:lvl1pPr>
          </a:lstStyle>
          <a:p>
            <a:pPr>
              <a:defRPr/>
            </a:pPr>
            <a:fld id="{D6C4FE13-D3A9-420C-B6A9-D1AE299F4721}" type="slidenum">
              <a:rPr lang="en-US"/>
              <a:pPr>
                <a:defRPr/>
              </a:pPr>
              <a:t>‹#›</a:t>
            </a:fld>
            <a:endParaRPr lang="en-US" dirty="0"/>
          </a:p>
        </p:txBody>
      </p:sp>
    </p:spTree>
    <p:extLst>
      <p:ext uri="{BB962C8B-B14F-4D97-AF65-F5344CB8AC3E}">
        <p14:creationId xmlns:p14="http://schemas.microsoft.com/office/powerpoint/2010/main" val="2678702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rgbClr val="BFBAAF"/>
          </a:solidFill>
        </p:spPr>
        <p:txBody>
          <a:bodyPr rtlCol="0" anchor="ctr"/>
          <a:lstStyle>
            <a:lvl1pPr marL="0" indent="0">
              <a:buFontTx/>
              <a:buNone/>
              <a:defRPr sz="2000" b="1">
                <a:solidFill>
                  <a:srgbClr val="000000"/>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rgbClr val="BFBAAF"/>
          </a:solidFill>
        </p:spPr>
        <p:txBody>
          <a:bodyPr rtlCol="0" anchor="ctr"/>
          <a:lstStyle>
            <a:lvl1pPr marL="0" indent="0">
              <a:buFontTx/>
              <a:buNone/>
              <a:defRPr sz="2000" b="1">
                <a:solidFill>
                  <a:schemeClr val="tx1"/>
                </a:solidFill>
              </a:defRPr>
            </a:lvl1pPr>
          </a:lstStyle>
          <a:p>
            <a:pPr lvl="0"/>
            <a:r>
              <a:rPr lang="en-US"/>
              <a:t>Click to edit Master text styles</a:t>
            </a:r>
          </a:p>
        </p:txBody>
      </p:sp>
      <p:sp>
        <p:nvSpPr>
          <p:cNvPr id="7" name="Slide Number Placeholder 11"/>
          <p:cNvSpPr>
            <a:spLocks noGrp="1"/>
          </p:cNvSpPr>
          <p:nvPr>
            <p:ph type="sldNum" sz="quarter" idx="10"/>
          </p:nvPr>
        </p:nvSpPr>
        <p:spPr/>
        <p:txBody>
          <a:bodyPr rtlCol="0"/>
          <a:lstStyle>
            <a:lvl1pPr>
              <a:defRPr/>
            </a:lvl1pPr>
          </a:lstStyle>
          <a:p>
            <a:pPr>
              <a:defRPr/>
            </a:pPr>
            <a:fld id="{564A139B-9C2F-4C58-B4C2-2D1A7A325A39}" type="slidenum">
              <a:rPr lang="en-US"/>
              <a:pPr>
                <a:defRPr/>
              </a:pPr>
              <a:t>‹#›</a:t>
            </a:fld>
            <a:endParaRPr lang="en-US" dirty="0"/>
          </a:p>
        </p:txBody>
      </p:sp>
    </p:spTree>
    <p:extLst>
      <p:ext uri="{BB962C8B-B14F-4D97-AF65-F5344CB8AC3E}">
        <p14:creationId xmlns:p14="http://schemas.microsoft.com/office/powerpoint/2010/main" val="205396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1"/>
            </a:lvl1pPr>
          </a:lstStyle>
          <a:p>
            <a:r>
              <a:rPr lang="en-US"/>
              <a:t>Click to edit Master title style</a:t>
            </a:r>
            <a:endParaRPr lang="en-US" dirty="0"/>
          </a:p>
        </p:txBody>
      </p:sp>
      <p:sp>
        <p:nvSpPr>
          <p:cNvPr id="3" name="Text Placeholder 2"/>
          <p:cNvSpPr>
            <a:spLocks noGrp="1"/>
          </p:cNvSpPr>
          <p:nvPr>
            <p:ph type="body" idx="2"/>
          </p:nvPr>
        </p:nvSpPr>
        <p:spPr>
          <a:xfrm>
            <a:off x="609600" y="1752600"/>
            <a:ext cx="1600200" cy="4343400"/>
          </a:xfrm>
          <a:solidFill>
            <a:srgbClr val="BFBAAF"/>
          </a:solidFill>
          <a:ln>
            <a:no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1000"/>
              </a:spcAft>
              <a:buNone/>
              <a:defRPr sz="1600">
                <a:ln>
                  <a:noFill/>
                </a:ln>
                <a:solidFill>
                  <a:srgbClr val="000000"/>
                </a:solidFill>
                <a:latin typeface="Trebuchet MS"/>
                <a:cs typeface="Trebuchet MS"/>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smtClean="0">
                <a:solidFill>
                  <a:srgbClr val="FFFFFF"/>
                </a:solidFill>
              </a:defRPr>
            </a:lvl1pPr>
          </a:lstStyle>
          <a:p>
            <a:pPr>
              <a:defRPr/>
            </a:pPr>
            <a:fld id="{5B0280DC-E516-4875-86CC-8997A57A8F62}" type="slidenum">
              <a:rPr lang="en-US"/>
              <a:pPr>
                <a:defRPr/>
              </a:pPr>
              <a:t>‹#›</a:t>
            </a:fld>
            <a:endParaRPr lang="en-US" dirty="0"/>
          </a:p>
        </p:txBody>
      </p:sp>
    </p:spTree>
    <p:extLst>
      <p:ext uri="{BB962C8B-B14F-4D97-AF65-F5344CB8AC3E}">
        <p14:creationId xmlns:p14="http://schemas.microsoft.com/office/powerpoint/2010/main" val="919756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492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7B334">
            <a:alpha val="1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77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1080323"/>
            <a:ext cx="9144000" cy="52578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a:xfrm>
            <a:off x="8003176" y="6460859"/>
            <a:ext cx="512173" cy="365125"/>
          </a:xfrm>
          <a:prstGeom prst="rect">
            <a:avLst/>
          </a:prstGeom>
        </p:spPr>
        <p:txBody>
          <a:bodyPr/>
          <a:lstStyle/>
          <a:p>
            <a:pPr fontAlgn="auto">
              <a:spcBef>
                <a:spcPts val="0"/>
              </a:spcBef>
              <a:spcAft>
                <a:spcPts val="0"/>
              </a:spcAft>
            </a:pPr>
            <a:fld id="{DAA5C419-3EB4-43AF-A1BB-B353F565BFC7}" type="slidenum">
              <a:rPr lang="en-US" smtClean="0">
                <a:solidFill>
                  <a:prstClr val="black"/>
                </a:solidFill>
                <a:latin typeface="Calibri"/>
                <a:cs typeface="+mn-cs"/>
              </a:rPr>
              <a:pPr fontAlgn="auto">
                <a:spcBef>
                  <a:spcPts val="0"/>
                </a:spcBef>
                <a:spcAft>
                  <a:spcPts val="0"/>
                </a:spcAft>
              </a:pPr>
              <a:t>‹#›</a:t>
            </a:fld>
            <a:endParaRPr lang="en-US">
              <a:solidFill>
                <a:prstClr val="black"/>
              </a:solidFill>
              <a:latin typeface="Calibri"/>
              <a:cs typeface="+mn-cs"/>
            </a:endParaRPr>
          </a:p>
        </p:txBody>
      </p:sp>
      <p:sp>
        <p:nvSpPr>
          <p:cNvPr id="9" name="Rectangle 8"/>
          <p:cNvSpPr/>
          <p:nvPr userDrawn="1"/>
        </p:nvSpPr>
        <p:spPr>
          <a:xfrm>
            <a:off x="0" y="0"/>
            <a:ext cx="914400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userDrawn="1"/>
        </p:nvSpPr>
        <p:spPr>
          <a:xfrm>
            <a:off x="0" y="6380578"/>
            <a:ext cx="9144000" cy="548640"/>
          </a:xfrm>
          <a:prstGeom prst="rect">
            <a:avLst/>
          </a:prstGeom>
          <a:solidFill>
            <a:srgbClr val="8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Times New Roman" panose="02020603050405020304" pitchFamily="18" charset="0"/>
              <a:cs typeface="Times New Roman" panose="02020603050405020304" pitchFamily="18" charset="0"/>
            </a:endParaRPr>
          </a:p>
        </p:txBody>
      </p:sp>
      <p:sp>
        <p:nvSpPr>
          <p:cNvPr id="19" name="Title 18"/>
          <p:cNvSpPr>
            <a:spLocks noGrp="1"/>
          </p:cNvSpPr>
          <p:nvPr>
            <p:ph type="title"/>
          </p:nvPr>
        </p:nvSpPr>
        <p:spPr>
          <a:xfrm>
            <a:off x="381000" y="2895504"/>
            <a:ext cx="8515350" cy="911542"/>
          </a:xfrm>
        </p:spPr>
        <p:txBody>
          <a:bodyPr>
            <a:normAutofit/>
          </a:bodyPr>
          <a:lstStyle>
            <a:lvl1pPr>
              <a:defRPr sz="3600" b="1">
                <a:latin typeface="+mj-lt"/>
              </a:defRPr>
            </a:lvl1pPr>
          </a:lstStyle>
          <a:p>
            <a:r>
              <a:rPr lang="en-US" dirty="0"/>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9003" y="73396"/>
            <a:ext cx="4666538" cy="982016"/>
          </a:xfrm>
          <a:prstGeom prst="rect">
            <a:avLst/>
          </a:prstGeom>
        </p:spPr>
      </p:pic>
    </p:spTree>
    <p:extLst>
      <p:ext uri="{BB962C8B-B14F-4D97-AF65-F5344CB8AC3E}">
        <p14:creationId xmlns:p14="http://schemas.microsoft.com/office/powerpoint/2010/main" val="199998100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7.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8.emf"/><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196"/>
          </a:schemeClr>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         </a:t>
            </a:r>
          </a:p>
          <a:p>
            <a:pPr lvl="4"/>
            <a:r>
              <a:rPr lang="en-US" alt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smtClean="0">
                <a:solidFill>
                  <a:schemeClr val="tx2"/>
                </a:solidFill>
                <a:latin typeface="+mn-lt"/>
                <a:cs typeface="+mn-cs"/>
              </a:defRPr>
            </a:lvl1pPr>
          </a:lstStyle>
          <a:p>
            <a:pPr>
              <a:defRPr/>
            </a:pPr>
            <a:fld id="{20144B77-65AE-403F-837F-F212A37C5298}" type="datetimeFigureOut">
              <a:rPr lang="en-US"/>
              <a:pPr>
                <a:defRPr/>
              </a:pPr>
              <a:t>10/19/2017</a:t>
            </a:fld>
            <a:endParaRPr lang="en-US" dirty="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dirty="0">
                <a:solidFill>
                  <a:schemeClr val="tx2"/>
                </a:solidFill>
                <a:latin typeface="+mn-lt"/>
                <a:cs typeface="+mn-cs"/>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1279525"/>
            <a:ext cx="533400" cy="228600"/>
          </a:xfrm>
          <a:prstGeom prst="rect">
            <a:avLst/>
          </a:prstGeom>
          <a:solidFill>
            <a:srgbClr val="1EB53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ED2D25"/>
              </a:solidFill>
            </a:endParaRPr>
          </a:p>
        </p:txBody>
      </p:sp>
      <p:sp>
        <p:nvSpPr>
          <p:cNvPr id="9" name="Rectangle 8"/>
          <p:cNvSpPr/>
          <p:nvPr/>
        </p:nvSpPr>
        <p:spPr>
          <a:xfrm>
            <a:off x="590550" y="1279525"/>
            <a:ext cx="8553450" cy="228600"/>
          </a:xfrm>
          <a:prstGeom prst="rect">
            <a:avLst/>
          </a:prstGeom>
          <a:solidFill>
            <a:srgbClr val="B5B7B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6F2A8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rebuchet MS"/>
                <a:cs typeface="Trebuchet MS"/>
              </a:defRPr>
            </a:lvl1pPr>
          </a:lstStyle>
          <a:p>
            <a:pPr>
              <a:defRPr/>
            </a:pPr>
            <a:fld id="{366D08E5-931D-4AD4-ABA2-CD30C3AAA801}" type="slidenum">
              <a:rPr lang="en-US"/>
              <a:pPr>
                <a:defRPr/>
              </a:pPr>
              <a:t>‹#›</a:t>
            </a:fld>
            <a:endParaRPr lang="en-US" dirty="0"/>
          </a:p>
        </p:txBody>
      </p:sp>
      <p:sp>
        <p:nvSpPr>
          <p:cNvPr id="10" name="Rectangle 9"/>
          <p:cNvSpPr/>
          <p:nvPr/>
        </p:nvSpPr>
        <p:spPr bwMode="white">
          <a:xfrm>
            <a:off x="9525" y="6224588"/>
            <a:ext cx="9144000" cy="6064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3314700" y="6257925"/>
            <a:ext cx="5900738" cy="638175"/>
          </a:xfrm>
          <a:prstGeom prst="rect">
            <a:avLst/>
          </a:prstGeom>
          <a:solidFill>
            <a:srgbClr val="2EB13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srgbClr val="6E2A8E"/>
              </a:solidFill>
            </a:endParaRPr>
          </a:p>
        </p:txBody>
      </p:sp>
      <p:pic>
        <p:nvPicPr>
          <p:cNvPr id="1036" name="Picture 14" descr="acp.logo2.1c.w.eps"/>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2413" y="6418263"/>
            <a:ext cx="2832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 descr="acp-logo-horiz-rgb.t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9563" y="6384925"/>
            <a:ext cx="27130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0" y="6259513"/>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328988" y="6269038"/>
            <a:ext cx="0" cy="588962"/>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561975" y="1281113"/>
            <a:ext cx="0" cy="227012"/>
          </a:xfrm>
          <a:prstGeom prst="line">
            <a:avLst/>
          </a:prstGeom>
          <a:ln w="57150" cmpd="sng">
            <a:solidFill>
              <a:srgbClr val="FFC82E"/>
            </a:solidFill>
          </a:ln>
        </p:spPr>
        <p:style>
          <a:lnRef idx="1">
            <a:schemeClr val="dk1"/>
          </a:lnRef>
          <a:fillRef idx="0">
            <a:schemeClr val="dk1"/>
          </a:fillRef>
          <a:effectRef idx="0">
            <a:schemeClr val="dk1"/>
          </a:effectRef>
          <a:fontRef idx="minor">
            <a:schemeClr val="tx1"/>
          </a:fontRef>
        </p:style>
      </p:cxnSp>
      <p:sp>
        <p:nvSpPr>
          <p:cNvPr id="1041" name="Rectangle 16"/>
          <p:cNvSpPr>
            <a:spLocks noChangeArrowheads="1"/>
          </p:cNvSpPr>
          <p:nvPr/>
        </p:nvSpPr>
        <p:spPr bwMode="auto">
          <a:xfrm>
            <a:off x="8482013" y="6408738"/>
            <a:ext cx="3667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fld id="{823A2F2B-3917-4B73-A767-975CB851FCCB}" type="slidenum">
              <a:rPr lang="en-US" altLang="en-US" sz="1200" b="1">
                <a:solidFill>
                  <a:schemeClr val="bg1"/>
                </a:solidFill>
                <a:latin typeface="Calibri" pitchFamily="34" charset="0"/>
                <a:ea typeface="Calibri" pitchFamily="34" charset="0"/>
                <a:cs typeface="Calibri" pitchFamily="34" charset="0"/>
              </a:rPr>
              <a:pPr/>
              <a:t>‹#›</a:t>
            </a:fld>
            <a:endParaRPr lang="en-US" altLang="en-US" sz="1200">
              <a:solidFill>
                <a:schemeClr val="bg1"/>
              </a:solidFill>
              <a:latin typeface="Calibri" pitchFamily="34" charset="0"/>
              <a:ea typeface="Calibri" pitchFamily="34" charset="0"/>
              <a:cs typeface="Calibri" pitchFamily="34" charset="0"/>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6" r:id="rId3"/>
    <p:sldLayoutId id="2147483679" r:id="rId4"/>
    <p:sldLayoutId id="2147483680" r:id="rId5"/>
    <p:sldLayoutId id="2147483681" r:id="rId6"/>
    <p:sldLayoutId id="2147483682" r:id="rId7"/>
    <p:sldLayoutId id="2147483683" r:id="rId8"/>
  </p:sldLayoutIdLst>
  <p:txStyles>
    <p:titleStyle>
      <a:lvl1pPr algn="l" rtl="0" eaLnBrk="1" fontAlgn="base" hangingPunct="1">
        <a:spcBef>
          <a:spcPct val="0"/>
        </a:spcBef>
        <a:spcAft>
          <a:spcPct val="0"/>
        </a:spcAft>
        <a:defRPr sz="3600" b="1" kern="1200">
          <a:solidFill>
            <a:srgbClr val="007E66"/>
          </a:solidFill>
          <a:latin typeface="Calibri"/>
          <a:ea typeface="Calibri" pitchFamily="34" charset="0"/>
          <a:cs typeface="Calibri"/>
        </a:defRPr>
      </a:lvl1pPr>
      <a:lvl2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2pPr>
      <a:lvl3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3pPr>
      <a:lvl4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4pPr>
      <a:lvl5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5pPr>
      <a:lvl6pPr marL="4572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6pPr>
      <a:lvl7pPr marL="9144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7pPr>
      <a:lvl8pPr marL="13716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8pPr>
      <a:lvl9pPr marL="18288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9pPr>
    </p:titleStyle>
    <p:bodyStyle>
      <a:lvl1pPr marL="457200" indent="-457200" algn="l" rtl="0" eaLnBrk="1" fontAlgn="base" hangingPunct="1">
        <a:spcBef>
          <a:spcPts val="700"/>
        </a:spcBef>
        <a:spcAft>
          <a:spcPct val="0"/>
        </a:spcAft>
        <a:buClr>
          <a:srgbClr val="1EB53A"/>
        </a:buClr>
        <a:buSzPct val="115000"/>
        <a:buFont typeface="Wingdings" pitchFamily="2" charset="2"/>
        <a:buChar char="§"/>
        <a:defRPr sz="2900" kern="1200">
          <a:solidFill>
            <a:schemeClr val="tx1"/>
          </a:solidFill>
          <a:latin typeface="Calibri"/>
          <a:ea typeface="Calibri" pitchFamily="34" charset="0"/>
          <a:cs typeface="Calibri"/>
        </a:defRPr>
      </a:lvl1pPr>
      <a:lvl2pPr marL="822325" indent="-457200" algn="l" rtl="0" eaLnBrk="1" fontAlgn="base" hangingPunct="1">
        <a:spcBef>
          <a:spcPts val="550"/>
        </a:spcBef>
        <a:spcAft>
          <a:spcPct val="0"/>
        </a:spcAft>
        <a:buClr>
          <a:srgbClr val="1EB53A"/>
        </a:buClr>
        <a:buSzPct val="115000"/>
        <a:buFont typeface="Arial" charset="0"/>
        <a:buChar char="•"/>
        <a:defRPr sz="2600" kern="1200">
          <a:solidFill>
            <a:schemeClr val="tx1"/>
          </a:solidFill>
          <a:latin typeface="Calibri"/>
          <a:ea typeface="Calibri" pitchFamily="34" charset="0"/>
          <a:cs typeface="Calibri"/>
        </a:defRPr>
      </a:lvl2pPr>
      <a:lvl3pPr marL="1028700" indent="-342900" algn="l" rtl="0" eaLnBrk="1" fontAlgn="base" hangingPunct="1">
        <a:spcBef>
          <a:spcPts val="500"/>
        </a:spcBef>
        <a:spcAft>
          <a:spcPct val="0"/>
        </a:spcAft>
        <a:buClr>
          <a:srgbClr val="1EB53A"/>
        </a:buClr>
        <a:buSzPct val="75000"/>
        <a:buFont typeface="Arial" charset="0"/>
        <a:buChar char="•"/>
        <a:defRPr sz="2300" kern="1200">
          <a:solidFill>
            <a:schemeClr val="tx1"/>
          </a:solidFill>
          <a:latin typeface="Calibri"/>
          <a:ea typeface="Calibri" pitchFamily="34" charset="0"/>
          <a:cs typeface="Calibri"/>
        </a:defRPr>
      </a:lvl3pPr>
      <a:lvl4pPr marL="1485900" indent="-342900" algn="l" rtl="0" eaLnBrk="1" fontAlgn="base" hangingPunct="1">
        <a:spcBef>
          <a:spcPts val="400"/>
        </a:spcBef>
        <a:spcAft>
          <a:spcPct val="0"/>
        </a:spcAft>
        <a:buClr>
          <a:srgbClr val="1EB53A"/>
        </a:buClr>
        <a:buSzPct val="75000"/>
        <a:buFont typeface="Arial" charset="0"/>
        <a:buChar char="•"/>
        <a:defRPr sz="2000" kern="1200">
          <a:solidFill>
            <a:schemeClr val="tx1"/>
          </a:solidFill>
          <a:latin typeface="Calibri"/>
          <a:ea typeface="Calibri" pitchFamily="34" charset="0"/>
          <a:cs typeface="Calibri"/>
        </a:defRPr>
      </a:lvl4pPr>
      <a:lvl5pPr marL="1943100" indent="-342900" algn="l" rtl="0" eaLnBrk="1" fontAlgn="base" hangingPunct="1">
        <a:spcBef>
          <a:spcPts val="400"/>
        </a:spcBef>
        <a:spcAft>
          <a:spcPct val="0"/>
        </a:spcAft>
        <a:buClr>
          <a:srgbClr val="1EB53A"/>
        </a:buClr>
        <a:buSzPct val="75000"/>
        <a:buFont typeface="Arial" charset="0"/>
        <a:buChar char="•"/>
        <a:defRPr sz="2000" kern="1200">
          <a:solidFill>
            <a:schemeClr val="tx1"/>
          </a:solidFill>
          <a:latin typeface="Calibri"/>
          <a:ea typeface="Calibri" pitchFamily="34" charset="0"/>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9144000" cy="109728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Times New Roman" panose="02020603050405020304" pitchFamily="18" charset="0"/>
              <a:cs typeface="Times New Roman" panose="02020603050405020304" pitchFamily="18" charset="0"/>
            </a:endParaRPr>
          </a:p>
        </p:txBody>
      </p:sp>
      <p:sp>
        <p:nvSpPr>
          <p:cNvPr id="2" name="Title Placeholder 1"/>
          <p:cNvSpPr>
            <a:spLocks noGrp="1"/>
          </p:cNvSpPr>
          <p:nvPr>
            <p:ph type="title"/>
          </p:nvPr>
        </p:nvSpPr>
        <p:spPr>
          <a:xfrm>
            <a:off x="628650" y="95154"/>
            <a:ext cx="8515350" cy="9115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20524"/>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0" y="6356351"/>
            <a:ext cx="914400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p:cNvSpPr>
            <a:spLocks noGrp="1"/>
          </p:cNvSpPr>
          <p:nvPr>
            <p:ph type="dt" sz="half" idx="2"/>
          </p:nvPr>
        </p:nvSpPr>
        <p:spPr>
          <a:xfrm>
            <a:off x="56080" y="6435223"/>
            <a:ext cx="2687119" cy="281772"/>
          </a:xfrm>
          <a:prstGeom prst="rect">
            <a:avLst/>
          </a:prstGeom>
        </p:spPr>
        <p:txBody>
          <a:bodyPr/>
          <a:lstStyle>
            <a:lvl1pPr>
              <a:defRPr sz="1200">
                <a:latin typeface="+mj-lt"/>
              </a:defRPr>
            </a:lvl1pPr>
          </a:lstStyle>
          <a:p>
            <a:pPr fontAlgn="auto">
              <a:spcBef>
                <a:spcPts val="0"/>
              </a:spcBef>
              <a:spcAft>
                <a:spcPts val="0"/>
              </a:spcAft>
            </a:pPr>
            <a:r>
              <a:rPr lang="en-US">
                <a:solidFill>
                  <a:prstClr val="black"/>
                </a:solidFill>
                <a:cs typeface="+mn-cs"/>
              </a:rPr>
              <a:t>SHC CareDox Presentation, 11.30.2016</a:t>
            </a:r>
            <a:endParaRPr lang="en-US" dirty="0">
              <a:solidFill>
                <a:prstClr val="black"/>
              </a:solidFill>
              <a:cs typeface="+mn-cs"/>
            </a:endParaRPr>
          </a:p>
        </p:txBody>
      </p:sp>
      <p:pic>
        <p:nvPicPr>
          <p:cNvPr id="10" name="Pictur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966962" y="6414355"/>
            <a:ext cx="2177038" cy="458131"/>
          </a:xfrm>
          <a:prstGeom prst="rect">
            <a:avLst/>
          </a:prstGeom>
        </p:spPr>
      </p:pic>
      <p:sp>
        <p:nvSpPr>
          <p:cNvPr id="12" name="Rectangle 11"/>
          <p:cNvSpPr/>
          <p:nvPr userDrawn="1"/>
        </p:nvSpPr>
        <p:spPr>
          <a:xfrm>
            <a:off x="0" y="6337848"/>
            <a:ext cx="9144000" cy="54645"/>
          </a:xfrm>
          <a:prstGeom prst="rect">
            <a:avLst/>
          </a:prstGeom>
          <a:solidFill>
            <a:srgbClr val="8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70413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transition spd="slow">
    <p:push dir="u"/>
  </p:transition>
  <p:hf sldNum="0" hdr="0" ftr="0" dt="0"/>
  <p:txStyles>
    <p:titleStyle>
      <a:lvl1pPr algn="l" defTabSz="685800" rtl="0" eaLnBrk="1" latinLnBrk="0" hangingPunct="1">
        <a:lnSpc>
          <a:spcPct val="90000"/>
        </a:lnSpc>
        <a:spcBef>
          <a:spcPct val="0"/>
        </a:spcBef>
        <a:buNone/>
        <a:defRPr sz="3600" b="1" kern="1200">
          <a:solidFill>
            <a:schemeClr val="bg1"/>
          </a:solidFill>
          <a:latin typeface="+mj-lt"/>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Clr>
          <a:schemeClr val="accent1">
            <a:lumMod val="75000"/>
          </a:schemeClr>
        </a:buClr>
        <a:buFont typeface="Arial" panose="020B0604020202020204" pitchFamily="34" charset="0"/>
        <a:buChar char="•"/>
        <a:defRPr sz="2100" kern="1200">
          <a:solidFill>
            <a:schemeClr val="tx1"/>
          </a:solidFill>
          <a:latin typeface="+mj-lt"/>
          <a:ea typeface="+mn-ea"/>
          <a:cs typeface="Times New Roman" panose="02020603050405020304" pitchFamily="18" charset="0"/>
        </a:defRPr>
      </a:lvl1pPr>
      <a:lvl2pPr marL="514350" indent="-171450" algn="l" defTabSz="685800" rtl="0" eaLnBrk="1" latinLnBrk="0" hangingPunct="1">
        <a:lnSpc>
          <a:spcPct val="90000"/>
        </a:lnSpc>
        <a:spcBef>
          <a:spcPts val="375"/>
        </a:spcBef>
        <a:buClr>
          <a:schemeClr val="accent1">
            <a:lumMod val="75000"/>
          </a:schemeClr>
        </a:buClr>
        <a:buFont typeface="Arial" panose="020B0604020202020204" pitchFamily="34" charset="0"/>
        <a:buChar char="•"/>
        <a:defRPr sz="1800" kern="1200">
          <a:solidFill>
            <a:schemeClr val="tx1"/>
          </a:solidFill>
          <a:latin typeface="+mj-lt"/>
          <a:ea typeface="+mn-ea"/>
          <a:cs typeface="Times New Roman" panose="02020603050405020304" pitchFamily="18" charset="0"/>
        </a:defRPr>
      </a:lvl2pPr>
      <a:lvl3pPr marL="857250" indent="-171450" algn="l" defTabSz="685800" rtl="0" eaLnBrk="1" latinLnBrk="0" hangingPunct="1">
        <a:lnSpc>
          <a:spcPct val="90000"/>
        </a:lnSpc>
        <a:spcBef>
          <a:spcPts val="375"/>
        </a:spcBef>
        <a:buClr>
          <a:schemeClr val="accent1">
            <a:lumMod val="75000"/>
          </a:schemeClr>
        </a:buClr>
        <a:buFont typeface="Arial" panose="020B0604020202020204" pitchFamily="34" charset="0"/>
        <a:buChar char="•"/>
        <a:defRPr sz="1500" kern="1200">
          <a:solidFill>
            <a:schemeClr val="tx1"/>
          </a:solidFill>
          <a:latin typeface="+mj-lt"/>
          <a:ea typeface="+mn-ea"/>
          <a:cs typeface="Times New Roman" panose="02020603050405020304" pitchFamily="18" charset="0"/>
        </a:defRPr>
      </a:lvl3pPr>
      <a:lvl4pPr marL="1200150" indent="-171450" algn="l" defTabSz="685800" rtl="0" eaLnBrk="1" latinLnBrk="0" hangingPunct="1">
        <a:lnSpc>
          <a:spcPct val="90000"/>
        </a:lnSpc>
        <a:spcBef>
          <a:spcPts val="375"/>
        </a:spcBef>
        <a:buClr>
          <a:schemeClr val="accent1">
            <a:lumMod val="75000"/>
          </a:schemeClr>
        </a:buClr>
        <a:buFont typeface="Arial" panose="020B0604020202020204" pitchFamily="34" charset="0"/>
        <a:buChar char="•"/>
        <a:defRPr sz="1350" kern="1200">
          <a:solidFill>
            <a:schemeClr val="tx1"/>
          </a:solidFill>
          <a:latin typeface="+mj-lt"/>
          <a:ea typeface="+mn-ea"/>
          <a:cs typeface="Times New Roman" panose="02020603050405020304" pitchFamily="18" charset="0"/>
        </a:defRPr>
      </a:lvl4pPr>
      <a:lvl5pPr marL="1543050" indent="-171450" algn="l" defTabSz="685800" rtl="0" eaLnBrk="1" latinLnBrk="0" hangingPunct="1">
        <a:lnSpc>
          <a:spcPct val="90000"/>
        </a:lnSpc>
        <a:spcBef>
          <a:spcPts val="375"/>
        </a:spcBef>
        <a:buClr>
          <a:schemeClr val="accent1">
            <a:lumMod val="75000"/>
          </a:schemeClr>
        </a:buClr>
        <a:buFont typeface="Arial" panose="020B0604020202020204" pitchFamily="34" charset="0"/>
        <a:buChar char="•"/>
        <a:defRPr sz="1350" kern="1200">
          <a:solidFill>
            <a:schemeClr val="tx1"/>
          </a:solidFill>
          <a:latin typeface="+mj-lt"/>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196"/>
          </a:schemeClr>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12"/>
          <p:cNvSpPr>
            <a:spLocks noGrp="1"/>
          </p:cNvSpPr>
          <p:nvPr>
            <p:ph type="body" idx="1"/>
          </p:nvPr>
        </p:nvSpPr>
        <p:spPr bwMode="auto">
          <a:xfrm>
            <a:off x="612775" y="1600200"/>
            <a:ext cx="8153400" cy="418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         </a:t>
            </a:r>
          </a:p>
          <a:p>
            <a:pPr lvl="4"/>
            <a:r>
              <a:rPr lang="en-US" altLang="en-US" smtClean="0"/>
              <a:t>Fifth level</a:t>
            </a: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0" y="1279525"/>
            <a:ext cx="533400" cy="228600"/>
          </a:xfrm>
          <a:prstGeom prst="rect">
            <a:avLst/>
          </a:prstGeom>
          <a:solidFill>
            <a:srgbClr val="1EB53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ED2D25"/>
              </a:solidFill>
            </a:endParaRPr>
          </a:p>
        </p:txBody>
      </p:sp>
      <p:sp>
        <p:nvSpPr>
          <p:cNvPr id="9" name="Rectangle 8"/>
          <p:cNvSpPr/>
          <p:nvPr/>
        </p:nvSpPr>
        <p:spPr>
          <a:xfrm>
            <a:off x="590550" y="1279525"/>
            <a:ext cx="8553450" cy="228600"/>
          </a:xfrm>
          <a:prstGeom prst="rect">
            <a:avLst/>
          </a:prstGeom>
          <a:solidFill>
            <a:srgbClr val="B5B7B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6F2A8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rebuchet MS"/>
                <a:cs typeface="Trebuchet MS"/>
              </a:defRPr>
            </a:lvl1pPr>
          </a:lstStyle>
          <a:p>
            <a:pPr>
              <a:defRPr/>
            </a:pPr>
            <a:fld id="{366D08E5-931D-4AD4-ABA2-CD30C3AAA801}" type="slidenum">
              <a:rPr lang="en-US"/>
              <a:pPr>
                <a:defRPr/>
              </a:pPr>
              <a:t>‹#›</a:t>
            </a:fld>
            <a:endParaRPr lang="en-US" dirty="0"/>
          </a:p>
        </p:txBody>
      </p:sp>
      <p:sp>
        <p:nvSpPr>
          <p:cNvPr id="12" name="Rectangle 11"/>
          <p:cNvSpPr/>
          <p:nvPr/>
        </p:nvSpPr>
        <p:spPr>
          <a:xfrm>
            <a:off x="1747838" y="6025339"/>
            <a:ext cx="7396163" cy="832661"/>
          </a:xfrm>
          <a:prstGeom prst="rect">
            <a:avLst/>
          </a:prstGeom>
          <a:solidFill>
            <a:srgbClr val="2EB13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srgbClr val="6E2A8E"/>
              </a:solidFill>
            </a:endParaRPr>
          </a:p>
        </p:txBody>
      </p:sp>
      <p:cxnSp>
        <p:nvCxnSpPr>
          <p:cNvPr id="6" name="Straight Connector 5"/>
          <p:cNvCxnSpPr/>
          <p:nvPr/>
        </p:nvCxnSpPr>
        <p:spPr>
          <a:xfrm>
            <a:off x="0" y="6025338"/>
            <a:ext cx="9144000" cy="1"/>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747838" y="6025338"/>
            <a:ext cx="0" cy="832662"/>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561975" y="1281113"/>
            <a:ext cx="0" cy="227012"/>
          </a:xfrm>
          <a:prstGeom prst="line">
            <a:avLst/>
          </a:prstGeom>
          <a:ln w="57150" cmpd="sng">
            <a:solidFill>
              <a:srgbClr val="FFC82E"/>
            </a:solidFill>
          </a:ln>
        </p:spPr>
        <p:style>
          <a:lnRef idx="1">
            <a:schemeClr val="dk1"/>
          </a:lnRef>
          <a:fillRef idx="0">
            <a:schemeClr val="dk1"/>
          </a:fillRef>
          <a:effectRef idx="0">
            <a:schemeClr val="dk1"/>
          </a:effectRef>
          <a:fontRef idx="minor">
            <a:schemeClr val="tx1"/>
          </a:fontRef>
        </p:style>
      </p:cxnSp>
      <p:sp>
        <p:nvSpPr>
          <p:cNvPr id="1041" name="Rectangle 16"/>
          <p:cNvSpPr>
            <a:spLocks noChangeArrowheads="1"/>
          </p:cNvSpPr>
          <p:nvPr/>
        </p:nvSpPr>
        <p:spPr bwMode="auto">
          <a:xfrm>
            <a:off x="8482013" y="6408738"/>
            <a:ext cx="3667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fld id="{823A2F2B-3917-4B73-A767-975CB851FCCB}" type="slidenum">
              <a:rPr lang="en-US" altLang="en-US" sz="1200" b="1">
                <a:solidFill>
                  <a:prstClr val="white"/>
                </a:solidFill>
                <a:latin typeface="Calibri" pitchFamily="34" charset="0"/>
                <a:ea typeface="Calibri" pitchFamily="34" charset="0"/>
                <a:cs typeface="Calibri" pitchFamily="34" charset="0"/>
              </a:rPr>
              <a:pPr/>
              <a:t>‹#›</a:t>
            </a:fld>
            <a:endParaRPr lang="en-US" altLang="en-US" sz="1200">
              <a:solidFill>
                <a:prstClr val="white"/>
              </a:solidFill>
              <a:latin typeface="Calibri" pitchFamily="34" charset="0"/>
              <a:ea typeface="Calibri" pitchFamily="34" charset="0"/>
              <a:cs typeface="Calibri" pitchFamily="34" charset="0"/>
            </a:endParaRPr>
          </a:p>
        </p:txBody>
      </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119" y="6282332"/>
            <a:ext cx="1461680" cy="347148"/>
          </a:xfrm>
          <a:prstGeom prst="rect">
            <a:avLst/>
          </a:prstGeom>
        </p:spPr>
      </p:pic>
    </p:spTree>
    <p:extLst>
      <p:ext uri="{BB962C8B-B14F-4D97-AF65-F5344CB8AC3E}">
        <p14:creationId xmlns:p14="http://schemas.microsoft.com/office/powerpoint/2010/main" val="245500223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timing>
    <p:tnLst>
      <p:par>
        <p:cTn id="1" dur="indefinite" restart="never" nodeType="tmRoot"/>
      </p:par>
    </p:tnLst>
  </p:timing>
  <p:txStyles>
    <p:titleStyle>
      <a:lvl1pPr algn="l" rtl="0" eaLnBrk="1" fontAlgn="base" hangingPunct="1">
        <a:spcBef>
          <a:spcPct val="0"/>
        </a:spcBef>
        <a:spcAft>
          <a:spcPct val="0"/>
        </a:spcAft>
        <a:defRPr sz="3600" b="1" kern="1200">
          <a:solidFill>
            <a:srgbClr val="007E66"/>
          </a:solidFill>
          <a:latin typeface="Calibri"/>
          <a:ea typeface="Calibri" pitchFamily="34" charset="0"/>
          <a:cs typeface="Calibri"/>
        </a:defRPr>
      </a:lvl1pPr>
      <a:lvl2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2pPr>
      <a:lvl3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3pPr>
      <a:lvl4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4pPr>
      <a:lvl5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5pPr>
      <a:lvl6pPr marL="4572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6pPr>
      <a:lvl7pPr marL="9144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7pPr>
      <a:lvl8pPr marL="13716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8pPr>
      <a:lvl9pPr marL="18288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9pPr>
    </p:titleStyle>
    <p:bodyStyle>
      <a:lvl1pPr marL="457200" indent="-457200" algn="l" rtl="0" eaLnBrk="1" fontAlgn="base" hangingPunct="1">
        <a:spcBef>
          <a:spcPts val="700"/>
        </a:spcBef>
        <a:spcAft>
          <a:spcPct val="0"/>
        </a:spcAft>
        <a:buClr>
          <a:srgbClr val="1EB53A"/>
        </a:buClr>
        <a:buSzPct val="115000"/>
        <a:buFont typeface="Wingdings" pitchFamily="2" charset="2"/>
        <a:buChar char="§"/>
        <a:defRPr sz="2900" kern="1200">
          <a:solidFill>
            <a:schemeClr val="tx1"/>
          </a:solidFill>
          <a:latin typeface="Calibri"/>
          <a:ea typeface="Calibri" pitchFamily="34" charset="0"/>
          <a:cs typeface="Calibri"/>
        </a:defRPr>
      </a:lvl1pPr>
      <a:lvl2pPr marL="822325" indent="-457200" algn="l" rtl="0" eaLnBrk="1" fontAlgn="base" hangingPunct="1">
        <a:spcBef>
          <a:spcPts val="550"/>
        </a:spcBef>
        <a:spcAft>
          <a:spcPct val="0"/>
        </a:spcAft>
        <a:buClr>
          <a:srgbClr val="1EB53A"/>
        </a:buClr>
        <a:buSzPct val="115000"/>
        <a:buFont typeface="Arial" charset="0"/>
        <a:buChar char="•"/>
        <a:defRPr sz="2600" kern="1200">
          <a:solidFill>
            <a:schemeClr val="tx1"/>
          </a:solidFill>
          <a:latin typeface="Calibri"/>
          <a:ea typeface="Calibri" pitchFamily="34" charset="0"/>
          <a:cs typeface="Calibri"/>
        </a:defRPr>
      </a:lvl2pPr>
      <a:lvl3pPr marL="1028700" indent="-342900" algn="l" rtl="0" eaLnBrk="1" fontAlgn="base" hangingPunct="1">
        <a:spcBef>
          <a:spcPts val="500"/>
        </a:spcBef>
        <a:spcAft>
          <a:spcPct val="0"/>
        </a:spcAft>
        <a:buClr>
          <a:srgbClr val="1EB53A"/>
        </a:buClr>
        <a:buSzPct val="75000"/>
        <a:buFont typeface="Arial" charset="0"/>
        <a:buChar char="•"/>
        <a:defRPr sz="2300" kern="1200">
          <a:solidFill>
            <a:schemeClr val="tx1"/>
          </a:solidFill>
          <a:latin typeface="Calibri"/>
          <a:ea typeface="Calibri" pitchFamily="34" charset="0"/>
          <a:cs typeface="Calibri"/>
        </a:defRPr>
      </a:lvl3pPr>
      <a:lvl4pPr marL="1485900" indent="-342900" algn="l" rtl="0" eaLnBrk="1" fontAlgn="base" hangingPunct="1">
        <a:spcBef>
          <a:spcPts val="400"/>
        </a:spcBef>
        <a:spcAft>
          <a:spcPct val="0"/>
        </a:spcAft>
        <a:buClr>
          <a:srgbClr val="1EB53A"/>
        </a:buClr>
        <a:buSzPct val="75000"/>
        <a:buFont typeface="Arial" charset="0"/>
        <a:buChar char="•"/>
        <a:defRPr sz="2000" kern="1200">
          <a:solidFill>
            <a:schemeClr val="tx1"/>
          </a:solidFill>
          <a:latin typeface="Calibri"/>
          <a:ea typeface="Calibri" pitchFamily="34" charset="0"/>
          <a:cs typeface="Calibri"/>
        </a:defRPr>
      </a:lvl4pPr>
      <a:lvl5pPr marL="1943100" indent="-342900" algn="l" rtl="0" eaLnBrk="1" fontAlgn="base" hangingPunct="1">
        <a:spcBef>
          <a:spcPts val="400"/>
        </a:spcBef>
        <a:spcAft>
          <a:spcPct val="0"/>
        </a:spcAft>
        <a:buClr>
          <a:srgbClr val="1EB53A"/>
        </a:buClr>
        <a:buSzPct val="75000"/>
        <a:buFont typeface="Arial" charset="0"/>
        <a:buChar char="•"/>
        <a:defRPr sz="2000" kern="1200">
          <a:solidFill>
            <a:schemeClr val="tx1"/>
          </a:solidFill>
          <a:latin typeface="Calibri"/>
          <a:ea typeface="Calibri" pitchFamily="34" charset="0"/>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hyperlink" Target="http://www.immunize.org/adult-vaccination/resources.asp"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hyperlink" Target="http://www.cdc.gov/vaccines/hcp/patient-ed/adults/index.html"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hyperlink" Target="http://dx.doi.org/10.15585/mmwr.ss6611a1" TargetMode="Externa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hyperlink" Target="https://www.acponline.org/system/files/documents/practice-resources/quality-improvement/pdsa/pdsa-worksheet.pdf" TargetMode="External"/><Relationship Id="rId2" Type="http://schemas.openxmlformats.org/officeDocument/2006/relationships/hyperlink" Target="https://www.acponline.org/clinical-information/clinical-resources-products/adult-immunization" TargetMode="External"/><Relationship Id="rId1" Type="http://schemas.openxmlformats.org/officeDocument/2006/relationships/slideLayout" Target="../slideLayouts/slideLayout2.xml"/><Relationship Id="rId4" Type="http://schemas.openxmlformats.org/officeDocument/2006/relationships/hyperlink" Target="https://www.surveymonkey.com/r/IRTREquity-CoachingCal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emf"/></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2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hyperlink" Target="http://www.cdc.gov/vaccines/hcp/patient-ed/adults/for-practice/standards/index.html" TargetMode="Externa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hyperlink" Target="http://www.thecommunityguide.org/vaccines/clientreminder.html"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hyperlink" Target="http://archinte.jamanetwork.com/article.aspx?articleid=1105941"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hyperlink" Target="http://www.thecommunityguide.org/vaccines/providerreminder.html"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hyperlink" Target="http://www.immunize.org/standing-orders/" TargetMode="External"/><Relationship Id="rId2" Type="http://schemas.openxmlformats.org/officeDocument/2006/relationships/hyperlink" Target="http://www.standingorders.org/" TargetMode="Externa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hyperlink" Target="http://www.cdc.gov/vaccines/programs/iis/contacts-registry-staff.html"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2" Type="http://schemas.openxmlformats.org/officeDocument/2006/relationships/hyperlink" Target="http://www.cms.gov/Regulations-and-Guidance/Legislation/EHRIncentivePrograms/downloads/Stage2_EPCore_16_ImmunizationRegistriesDataSubmission.pdf" TargetMode="Externa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hyperlink" Target="https://www.cdc.gov/vaccines/ed/patient-ed.html" TargetMode="External"/><Relationship Id="rId2" Type="http://schemas.openxmlformats.org/officeDocument/2006/relationships/hyperlink" Target="https://www.acponline.org/clinical-information/clinical-resources-products/adult-immunization" TargetMode="External"/><Relationship Id="rId1" Type="http://schemas.openxmlformats.org/officeDocument/2006/relationships/slideLayout" Target="../slideLayouts/slideLayout18.xml"/><Relationship Id="rId6" Type="http://schemas.openxmlformats.org/officeDocument/2006/relationships/hyperlink" Target="https://www.izsummitpartners.org/content/uploads/2014/05/AdultVaccineMessaging2.pdf" TargetMode="External"/><Relationship Id="rId5" Type="http://schemas.openxmlformats.org/officeDocument/2006/relationships/hyperlink" Target="https://www.cdc.gov/vaccines/hcp/adults/for-practice/increasing-vacc-rates.html" TargetMode="External"/><Relationship Id="rId4" Type="http://schemas.openxmlformats.org/officeDocument/2006/relationships/hyperlink" Target="http://www.immunize.org/adult-vaccination/"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1128405" y="1220413"/>
            <a:ext cx="7347187" cy="3954215"/>
          </a:xfrm>
        </p:spPr>
        <p:txBody>
          <a:bodyPr/>
          <a:lstStyle/>
          <a:p>
            <a:pPr algn="ctr"/>
            <a:r>
              <a:rPr lang="en-US" sz="2800" dirty="0"/>
              <a:t> </a:t>
            </a:r>
            <a:r>
              <a:rPr lang="en-US" sz="2800" dirty="0" smtClean="0"/>
              <a:t>I Raise </a:t>
            </a:r>
            <a:r>
              <a:rPr lang="en-US" sz="2800" dirty="0"/>
              <a:t>the Rates through the Promotion of </a:t>
            </a:r>
            <a:r>
              <a:rPr lang="en-US" sz="2800" dirty="0" smtClean="0"/>
              <a:t>Equity:</a:t>
            </a:r>
            <a:r>
              <a:rPr lang="en-US" sz="2800" i="1" dirty="0"/>
              <a:t/>
            </a:r>
            <a:br>
              <a:rPr lang="en-US" sz="2800" i="1" dirty="0"/>
            </a:br>
            <a:r>
              <a:rPr lang="en-US" sz="2400" i="1" u="sng" dirty="0" smtClean="0"/>
              <a:t>I</a:t>
            </a:r>
            <a:r>
              <a:rPr lang="en-US" sz="2400" i="1" dirty="0" smtClean="0"/>
              <a:t>nitiative </a:t>
            </a:r>
            <a:r>
              <a:rPr lang="en-US" sz="2400" i="1" dirty="0"/>
              <a:t>to </a:t>
            </a:r>
            <a:r>
              <a:rPr lang="en-US" sz="2400" i="1" u="sng" dirty="0"/>
              <a:t>Raise Adult</a:t>
            </a:r>
            <a:r>
              <a:rPr lang="en-US" sz="2400" i="1" dirty="0"/>
              <a:t> Immunization </a:t>
            </a:r>
            <a:r>
              <a:rPr lang="en-US" sz="2400" i="1" u="sng" dirty="0"/>
              <a:t>Rates</a:t>
            </a:r>
            <a:r>
              <a:rPr lang="en-US" sz="2400" i="1" dirty="0"/>
              <a:t> </a:t>
            </a:r>
            <a:r>
              <a:rPr lang="en-US" sz="2400" i="1" u="sng" dirty="0"/>
              <a:t>through</a:t>
            </a:r>
            <a:r>
              <a:rPr lang="en-US" sz="2400" i="1" dirty="0"/>
              <a:t> </a:t>
            </a:r>
            <a:r>
              <a:rPr lang="en-US" sz="2400" i="1" u="sng" dirty="0"/>
              <a:t>the Promotion</a:t>
            </a:r>
            <a:r>
              <a:rPr lang="en-US" sz="2400" i="1" dirty="0"/>
              <a:t> of Racial and Ethnic </a:t>
            </a:r>
            <a:r>
              <a:rPr lang="en-US" sz="2400" i="1" u="sng" dirty="0"/>
              <a:t>Equity</a:t>
            </a:r>
            <a:r>
              <a:rPr lang="en-US" sz="2400" i="1" dirty="0"/>
              <a:t> in Primary Care </a:t>
            </a:r>
            <a:r>
              <a:rPr lang="en-US" sz="2000" i="1" dirty="0"/>
              <a:t/>
            </a:r>
            <a:br>
              <a:rPr lang="en-US" sz="2000" i="1" dirty="0"/>
            </a:br>
            <a:r>
              <a:rPr lang="en-US" sz="2000" i="1" dirty="0"/>
              <a:t/>
            </a:r>
            <a:br>
              <a:rPr lang="en-US" sz="2000" i="1" dirty="0"/>
            </a:br>
            <a:r>
              <a:rPr lang="en-US" sz="2000" i="1" dirty="0"/>
              <a:t/>
            </a:r>
            <a:br>
              <a:rPr lang="en-US" sz="2000" i="1" dirty="0"/>
            </a:br>
            <a:endParaRPr lang="en-US" altLang="en-US" sz="2000" dirty="0">
              <a:latin typeface="Calibri" pitchFamily="34" charset="0"/>
              <a:cs typeface="Calibri" pitchFamily="34" charset="0"/>
            </a:endParaRPr>
          </a:p>
        </p:txBody>
      </p:sp>
      <p:pic>
        <p:nvPicPr>
          <p:cNvPr id="7" name="Picture 6" descr="C:\Users\RebeccaG\Desktop\Champion Training\i-Raise_logo_star.jpg"/>
          <p:cNvPicPr/>
          <p:nvPr/>
        </p:nvPicPr>
        <p:blipFill rotWithShape="1">
          <a:blip r:embed="rId2" cstate="print">
            <a:extLst>
              <a:ext uri="{28A0092B-C50C-407E-A947-70E740481C1C}">
                <a14:useLocalDpi xmlns:a14="http://schemas.microsoft.com/office/drawing/2010/main" val="0"/>
              </a:ext>
            </a:extLst>
          </a:blip>
          <a:srcRect l="29221" t="22449" r="29591" b="20048"/>
          <a:stretch/>
        </p:blipFill>
        <p:spPr bwMode="auto">
          <a:xfrm>
            <a:off x="3848100" y="700468"/>
            <a:ext cx="1676400" cy="1607171"/>
          </a:xfrm>
          <a:prstGeom prst="rect">
            <a:avLst/>
          </a:prstGeom>
          <a:noFill/>
          <a:ln>
            <a:noFill/>
          </a:ln>
          <a:extLst>
            <a:ext uri="{53640926-AAD7-44D8-BBD7-CCE9431645EC}">
              <a14:shadowObscured xmlns:a14="http://schemas.microsoft.com/office/drawing/2010/main"/>
            </a:ext>
          </a:extLst>
        </p:spPr>
      </p:pic>
      <p:pic>
        <p:nvPicPr>
          <p:cNvPr id="6" name="Picture 5" descr="National Minority Quality Forum: Eliminating Health Disparities  Through Innovation, Collaboration and Data-Driven Initiatives"/>
          <p:cNvPicPr/>
          <p:nvPr/>
        </p:nvPicPr>
        <p:blipFill rotWithShape="1">
          <a:blip r:embed="rId3">
            <a:extLst>
              <a:ext uri="{28A0092B-C50C-407E-A947-70E740481C1C}">
                <a14:useLocalDpi xmlns:a14="http://schemas.microsoft.com/office/drawing/2010/main" val="0"/>
              </a:ext>
            </a:extLst>
          </a:blip>
          <a:srcRect r="62660"/>
          <a:stretch/>
        </p:blipFill>
        <p:spPr bwMode="auto">
          <a:xfrm>
            <a:off x="2371725" y="6043357"/>
            <a:ext cx="1704976" cy="563499"/>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4127501" y="6043358"/>
            <a:ext cx="1655126" cy="563499"/>
          </a:xfrm>
          <a:prstGeom prst="rect">
            <a:avLst/>
          </a:prstGeom>
          <a:noFill/>
          <a:ln>
            <a:noFill/>
          </a:ln>
        </p:spPr>
      </p:pic>
      <p:pic>
        <p:nvPicPr>
          <p:cNvPr id="9" name="Picture 8" descr="QHC Advisory Group LLC"/>
          <p:cNvPicPr/>
          <p:nvPr/>
        </p:nvPicPr>
        <p:blipFill>
          <a:blip r:embed="rId5">
            <a:extLst>
              <a:ext uri="{28A0092B-C50C-407E-A947-70E740481C1C}">
                <a14:useLocalDpi xmlns:a14="http://schemas.microsoft.com/office/drawing/2010/main" val="0"/>
              </a:ext>
            </a:extLst>
          </a:blip>
          <a:srcRect/>
          <a:stretch>
            <a:fillRect/>
          </a:stretch>
        </p:blipFill>
        <p:spPr bwMode="auto">
          <a:xfrm>
            <a:off x="5930900" y="6050342"/>
            <a:ext cx="1358900" cy="566357"/>
          </a:xfrm>
          <a:prstGeom prst="rect">
            <a:avLst/>
          </a:prstGeom>
          <a:noFill/>
          <a:ln>
            <a:noFill/>
          </a:ln>
        </p:spPr>
      </p:pic>
      <p:pic>
        <p:nvPicPr>
          <p:cNvPr id="10" name="Picture 9" descr="http://sph.lsuhsc.edu/wp-content/themes/LSU_HSC/assets/images/logo.png"/>
          <p:cNvPicPr/>
          <p:nvPr/>
        </p:nvPicPr>
        <p:blipFill>
          <a:blip r:embed="rId6">
            <a:extLst>
              <a:ext uri="{28A0092B-C50C-407E-A947-70E740481C1C}">
                <a14:useLocalDpi xmlns:a14="http://schemas.microsoft.com/office/drawing/2010/main" val="0"/>
              </a:ext>
            </a:extLst>
          </a:blip>
          <a:srcRect/>
          <a:stretch>
            <a:fillRect/>
          </a:stretch>
        </p:blipFill>
        <p:spPr bwMode="auto">
          <a:xfrm>
            <a:off x="7513637" y="6053200"/>
            <a:ext cx="1452563" cy="6651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686800" cy="990600"/>
          </a:xfrm>
        </p:spPr>
        <p:txBody>
          <a:bodyPr/>
          <a:lstStyle/>
          <a:p>
            <a:r>
              <a:rPr lang="en-US" dirty="0"/>
              <a:t>Quality Connect Program Elements</a:t>
            </a:r>
          </a:p>
        </p:txBody>
      </p:sp>
      <p:sp>
        <p:nvSpPr>
          <p:cNvPr id="3" name="Content Placeholder 2"/>
          <p:cNvSpPr>
            <a:spLocks noGrp="1"/>
          </p:cNvSpPr>
          <p:nvPr>
            <p:ph sz="quarter" idx="1"/>
          </p:nvPr>
        </p:nvSpPr>
        <p:spPr>
          <a:xfrm>
            <a:off x="76200" y="1691787"/>
            <a:ext cx="8978900" cy="4505813"/>
          </a:xfrm>
        </p:spPr>
        <p:txBody>
          <a:bodyPr numCol="2">
            <a:noAutofit/>
          </a:bodyPr>
          <a:lstStyle/>
          <a:p>
            <a:pPr>
              <a:spcBef>
                <a:spcPts val="0"/>
              </a:spcBef>
            </a:pPr>
            <a:r>
              <a:rPr lang="en-US" sz="2400" b="1" dirty="0">
                <a:solidFill>
                  <a:schemeClr val="accent1"/>
                </a:solidFill>
              </a:rPr>
              <a:t>Practice Assessment Survey</a:t>
            </a:r>
          </a:p>
          <a:p>
            <a:pPr>
              <a:spcBef>
                <a:spcPts val="0"/>
              </a:spcBef>
            </a:pPr>
            <a:r>
              <a:rPr lang="en-US" sz="2400" b="1" dirty="0">
                <a:solidFill>
                  <a:schemeClr val="accent1"/>
                </a:solidFill>
              </a:rPr>
              <a:t>QI Champion Training </a:t>
            </a:r>
          </a:p>
          <a:p>
            <a:pPr lvl="1">
              <a:spcBef>
                <a:spcPts val="0"/>
              </a:spcBef>
            </a:pPr>
            <a:r>
              <a:rPr lang="en-US" sz="2100" dirty="0" smtClean="0"/>
              <a:t>October </a:t>
            </a:r>
            <a:r>
              <a:rPr lang="en-US" sz="2100" dirty="0"/>
              <a:t>2017 virtual champion training</a:t>
            </a:r>
          </a:p>
          <a:p>
            <a:pPr>
              <a:spcBef>
                <a:spcPts val="0"/>
              </a:spcBef>
            </a:pPr>
            <a:r>
              <a:rPr lang="en-US" sz="2400" b="1" dirty="0">
                <a:solidFill>
                  <a:schemeClr val="accent1"/>
                </a:solidFill>
              </a:rPr>
              <a:t>Practice Coaching</a:t>
            </a:r>
          </a:p>
          <a:p>
            <a:pPr lvl="1">
              <a:spcBef>
                <a:spcPts val="0"/>
              </a:spcBef>
            </a:pPr>
            <a:r>
              <a:rPr lang="en-US" sz="2100" dirty="0"/>
              <a:t>Follow-up call </a:t>
            </a:r>
            <a:r>
              <a:rPr lang="en-US" sz="2100" dirty="0" smtClean="0"/>
              <a:t>post-QI </a:t>
            </a:r>
            <a:r>
              <a:rPr lang="en-US" sz="2100" dirty="0"/>
              <a:t>Champion training</a:t>
            </a:r>
          </a:p>
          <a:p>
            <a:pPr lvl="1">
              <a:spcBef>
                <a:spcPts val="0"/>
              </a:spcBef>
            </a:pPr>
            <a:r>
              <a:rPr lang="en-US" sz="2100" dirty="0" smtClean="0"/>
              <a:t>Bi-weekly </a:t>
            </a:r>
            <a:r>
              <a:rPr lang="en-US" sz="2100" dirty="0"/>
              <a:t>coaching calls</a:t>
            </a:r>
          </a:p>
          <a:p>
            <a:pPr>
              <a:spcBef>
                <a:spcPts val="0"/>
              </a:spcBef>
            </a:pPr>
            <a:r>
              <a:rPr lang="en-US" sz="2400" b="1" dirty="0">
                <a:solidFill>
                  <a:schemeClr val="accent1"/>
                </a:solidFill>
              </a:rPr>
              <a:t>QI activities</a:t>
            </a:r>
          </a:p>
          <a:p>
            <a:pPr lvl="1">
              <a:spcBef>
                <a:spcPts val="0"/>
              </a:spcBef>
            </a:pPr>
            <a:r>
              <a:rPr lang="en-US" sz="2100" dirty="0"/>
              <a:t>Two PDSA </a:t>
            </a:r>
            <a:r>
              <a:rPr lang="en-US" sz="2100" dirty="0" smtClean="0"/>
              <a:t>cycles</a:t>
            </a:r>
          </a:p>
          <a:p>
            <a:pPr lvl="1">
              <a:spcBef>
                <a:spcPts val="0"/>
              </a:spcBef>
            </a:pPr>
            <a:endParaRPr lang="en-US" sz="2100" dirty="0"/>
          </a:p>
          <a:p>
            <a:pPr lvl="1">
              <a:spcBef>
                <a:spcPts val="0"/>
              </a:spcBef>
            </a:pPr>
            <a:endParaRPr lang="en-US" sz="2100" dirty="0" smtClean="0"/>
          </a:p>
          <a:p>
            <a:pPr lvl="1">
              <a:spcBef>
                <a:spcPts val="0"/>
              </a:spcBef>
            </a:pPr>
            <a:endParaRPr lang="en-US" sz="2100" dirty="0"/>
          </a:p>
          <a:p>
            <a:pPr lvl="1">
              <a:spcBef>
                <a:spcPts val="0"/>
              </a:spcBef>
            </a:pPr>
            <a:endParaRPr lang="en-US" sz="2100" dirty="0" smtClean="0"/>
          </a:p>
          <a:p>
            <a:pPr lvl="1">
              <a:spcBef>
                <a:spcPts val="0"/>
              </a:spcBef>
            </a:pPr>
            <a:endParaRPr lang="en-US" sz="2100" dirty="0"/>
          </a:p>
          <a:p>
            <a:pPr lvl="1">
              <a:spcBef>
                <a:spcPts val="0"/>
              </a:spcBef>
            </a:pPr>
            <a:endParaRPr lang="en-US" sz="2100" dirty="0" smtClean="0"/>
          </a:p>
          <a:p>
            <a:pPr lvl="1">
              <a:spcBef>
                <a:spcPts val="0"/>
              </a:spcBef>
            </a:pPr>
            <a:endParaRPr lang="en-US" sz="2100" dirty="0"/>
          </a:p>
          <a:p>
            <a:pPr>
              <a:spcBef>
                <a:spcPts val="0"/>
              </a:spcBef>
            </a:pPr>
            <a:r>
              <a:rPr lang="en-US" sz="2400" b="1" dirty="0">
                <a:solidFill>
                  <a:schemeClr val="accent1"/>
                </a:solidFill>
              </a:rPr>
              <a:t>Data Collection</a:t>
            </a:r>
          </a:p>
          <a:p>
            <a:pPr lvl="1">
              <a:spcBef>
                <a:spcPts val="0"/>
              </a:spcBef>
            </a:pPr>
            <a:r>
              <a:rPr lang="en-US" sz="2100" dirty="0"/>
              <a:t>Performance </a:t>
            </a:r>
            <a:r>
              <a:rPr lang="en-US" sz="2100" dirty="0" smtClean="0"/>
              <a:t>measures (I Raise the Rates Registry on </a:t>
            </a:r>
            <a:r>
              <a:rPr lang="en-US" sz="2100" dirty="0" err="1" smtClean="0"/>
              <a:t>MedConcert</a:t>
            </a:r>
            <a:r>
              <a:rPr lang="en-US" sz="2100" dirty="0" smtClean="0"/>
              <a:t>)</a:t>
            </a:r>
            <a:endParaRPr lang="en-US" sz="2100" dirty="0"/>
          </a:p>
          <a:p>
            <a:pPr lvl="1">
              <a:spcBef>
                <a:spcPts val="0"/>
              </a:spcBef>
            </a:pPr>
            <a:r>
              <a:rPr lang="en-US" sz="2100" dirty="0" smtClean="0"/>
              <a:t>Practice assessment survey</a:t>
            </a:r>
            <a:endParaRPr lang="en-US" sz="2100" dirty="0"/>
          </a:p>
          <a:p>
            <a:pPr>
              <a:spcBef>
                <a:spcPts val="0"/>
              </a:spcBef>
            </a:pPr>
            <a:r>
              <a:rPr lang="en-US" sz="2400" b="1" dirty="0">
                <a:solidFill>
                  <a:schemeClr val="accent1"/>
                </a:solidFill>
              </a:rPr>
              <a:t>Educational programs</a:t>
            </a:r>
          </a:p>
          <a:p>
            <a:pPr lvl="1">
              <a:spcBef>
                <a:spcPts val="0"/>
              </a:spcBef>
            </a:pPr>
            <a:r>
              <a:rPr lang="en-US" sz="2100" dirty="0"/>
              <a:t>Webinars</a:t>
            </a:r>
          </a:p>
          <a:p>
            <a:pPr lvl="1">
              <a:spcBef>
                <a:spcPts val="0"/>
              </a:spcBef>
            </a:pPr>
            <a:r>
              <a:rPr lang="en-US" sz="2100" dirty="0"/>
              <a:t>Live programs</a:t>
            </a:r>
          </a:p>
          <a:p>
            <a:pPr>
              <a:spcBef>
                <a:spcPts val="0"/>
              </a:spcBef>
            </a:pPr>
            <a:r>
              <a:rPr lang="en-US" sz="2400" b="1" dirty="0" smtClean="0">
                <a:solidFill>
                  <a:schemeClr val="accent1"/>
                </a:solidFill>
              </a:rPr>
              <a:t>Resources</a:t>
            </a:r>
            <a:endParaRPr lang="en-US" sz="2400" b="1" dirty="0">
              <a:solidFill>
                <a:schemeClr val="accent1"/>
              </a:solidFill>
            </a:endParaRPr>
          </a:p>
          <a:p>
            <a:pPr lvl="1">
              <a:spcBef>
                <a:spcPts val="0"/>
              </a:spcBef>
            </a:pPr>
            <a:r>
              <a:rPr lang="en-US" sz="2100" dirty="0" smtClean="0"/>
              <a:t>PDSA resources</a:t>
            </a:r>
            <a:endParaRPr lang="en-US" sz="2100" dirty="0"/>
          </a:p>
          <a:p>
            <a:pPr lvl="1">
              <a:spcBef>
                <a:spcPts val="0"/>
              </a:spcBef>
            </a:pPr>
            <a:r>
              <a:rPr lang="en-US" sz="2100" dirty="0"/>
              <a:t>Recorded Webinars &amp; QI videos</a:t>
            </a:r>
          </a:p>
          <a:p>
            <a:pPr lvl="1">
              <a:spcBef>
                <a:spcPts val="0"/>
              </a:spcBef>
            </a:pPr>
            <a:r>
              <a:rPr lang="en-US" sz="2100" dirty="0"/>
              <a:t>Patient education materials</a:t>
            </a:r>
          </a:p>
          <a:p>
            <a:pPr marL="0" indent="0">
              <a:buNone/>
            </a:pPr>
            <a:endParaRPr lang="en-US" sz="2600" dirty="0"/>
          </a:p>
          <a:p>
            <a:endParaRPr lang="en-US" sz="2600" dirty="0"/>
          </a:p>
          <a:p>
            <a:pPr lvl="1"/>
            <a:endParaRPr lang="en-US" dirty="0"/>
          </a:p>
        </p:txBody>
      </p:sp>
    </p:spTree>
    <p:extLst>
      <p:ext uri="{BB962C8B-B14F-4D97-AF65-F5344CB8AC3E}">
        <p14:creationId xmlns:p14="http://schemas.microsoft.com/office/powerpoint/2010/main" val="36019609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5238" y="3031435"/>
            <a:ext cx="8153400" cy="990600"/>
          </a:xfrm>
        </p:spPr>
        <p:txBody>
          <a:bodyPr/>
          <a:lstStyle/>
          <a:p>
            <a:pPr algn="ctr"/>
            <a:r>
              <a:rPr lang="en-US" sz="4400" dirty="0"/>
              <a:t>INFLUENZA VACCINATION COVERAGE</a:t>
            </a:r>
          </a:p>
        </p:txBody>
      </p:sp>
    </p:spTree>
    <p:extLst>
      <p:ext uri="{BB962C8B-B14F-4D97-AF65-F5344CB8AC3E}">
        <p14:creationId xmlns:p14="http://schemas.microsoft.com/office/powerpoint/2010/main" val="5546045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rotWithShape="1">
          <a:blip r:embed="rId3"/>
          <a:srcRect l="21202" t="20738" r="26290" b="26740"/>
          <a:stretch/>
        </p:blipFill>
        <p:spPr>
          <a:xfrm>
            <a:off x="1308100" y="1497329"/>
            <a:ext cx="6400800" cy="4510723"/>
          </a:xfrm>
          <a:prstGeom prst="rect">
            <a:avLst/>
          </a:prstGeom>
        </p:spPr>
      </p:pic>
      <p:sp>
        <p:nvSpPr>
          <p:cNvPr id="5" name="TextBox 4"/>
          <p:cNvSpPr txBox="1"/>
          <p:nvPr/>
        </p:nvSpPr>
        <p:spPr>
          <a:xfrm>
            <a:off x="3585741" y="6073170"/>
            <a:ext cx="3947174" cy="646331"/>
          </a:xfrm>
          <a:prstGeom prst="rect">
            <a:avLst/>
          </a:prstGeom>
          <a:noFill/>
        </p:spPr>
        <p:txBody>
          <a:bodyPr wrap="square" rtlCol="0">
            <a:spAutoFit/>
          </a:bodyPr>
          <a:lstStyle/>
          <a:p>
            <a:r>
              <a:rPr lang="en-US" sz="1200" dirty="0">
                <a:solidFill>
                  <a:schemeClr val="bg1"/>
                </a:solidFill>
              </a:rPr>
              <a:t>CDC. Flu vaccination coverage, United States, 2015–16 influenza season. Atlanta, GA: US Department of Health and Human Services, CDC; 2015. </a:t>
            </a:r>
          </a:p>
        </p:txBody>
      </p:sp>
    </p:spTree>
    <p:extLst>
      <p:ext uri="{BB962C8B-B14F-4D97-AF65-F5344CB8AC3E}">
        <p14:creationId xmlns:p14="http://schemas.microsoft.com/office/powerpoint/2010/main" val="25307405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152400"/>
            <a:ext cx="8089900" cy="1066800"/>
          </a:xfrm>
        </p:spPr>
        <p:txBody>
          <a:bodyPr>
            <a:normAutofit fontScale="90000"/>
          </a:bodyPr>
          <a:lstStyle/>
          <a:p>
            <a:r>
              <a:rPr lang="en-US" sz="3100" b="0" dirty="0" smtClean="0"/>
              <a:t/>
            </a:r>
            <a:br>
              <a:rPr lang="en-US" sz="3100" b="0" dirty="0" smtClean="0"/>
            </a:br>
            <a:r>
              <a:rPr lang="en-US" sz="3100" dirty="0" smtClean="0"/>
              <a:t>Flu </a:t>
            </a:r>
            <a:r>
              <a:rPr lang="en-US" sz="3100" dirty="0"/>
              <a:t>Vaccination Coverage by Race/Ethnicity, Adults 18 Years and Older, United States, 2016-17 Season</a:t>
            </a:r>
            <a:r>
              <a:rPr lang="en-US" b="0" dirty="0"/>
              <a:t/>
            </a:r>
            <a:br>
              <a:rPr lang="en-US" b="0" dirty="0"/>
            </a:br>
            <a:endParaRPr lang="en-US" dirty="0"/>
          </a:p>
        </p:txBody>
      </p:sp>
      <p:graphicFrame>
        <p:nvGraphicFramePr>
          <p:cNvPr id="14" name="Content Placeholder 13"/>
          <p:cNvGraphicFramePr>
            <a:graphicFrameLocks noGrp="1"/>
          </p:cNvGraphicFramePr>
          <p:nvPr>
            <p:ph sz="quarter" idx="1"/>
            <p:extLst>
              <p:ext uri="{D42A27DB-BD31-4B8C-83A1-F6EECF244321}">
                <p14:modId xmlns:p14="http://schemas.microsoft.com/office/powerpoint/2010/main" val="1277647696"/>
              </p:ext>
            </p:extLst>
          </p:nvPr>
        </p:nvGraphicFramePr>
        <p:xfrm>
          <a:off x="606029" y="1589088"/>
          <a:ext cx="8159353"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668486" y="6427114"/>
            <a:ext cx="4484914" cy="430887"/>
          </a:xfrm>
          <a:prstGeom prst="rect">
            <a:avLst/>
          </a:prstGeom>
          <a:noFill/>
        </p:spPr>
        <p:txBody>
          <a:bodyPr wrap="square" rtlCol="0">
            <a:spAutoFit/>
          </a:bodyPr>
          <a:lstStyle/>
          <a:p>
            <a:r>
              <a:rPr lang="en-US" sz="1100" dirty="0">
                <a:solidFill>
                  <a:schemeClr val="bg1"/>
                </a:solidFill>
              </a:rPr>
              <a:t>CDC. Flu vaccination coverage, United States, 2015–16 influenza season. Atlanta, GA: US Department of Health and Human Services, CDC; 2015. </a:t>
            </a:r>
          </a:p>
        </p:txBody>
      </p:sp>
    </p:spTree>
    <p:extLst>
      <p:ext uri="{BB962C8B-B14F-4D97-AF65-F5344CB8AC3E}">
        <p14:creationId xmlns:p14="http://schemas.microsoft.com/office/powerpoint/2010/main" val="8571296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5422" y="2093906"/>
            <a:ext cx="4936435" cy="3091070"/>
          </a:xfrm>
        </p:spPr>
        <p:txBody>
          <a:bodyPr/>
          <a:lstStyle/>
          <a:p>
            <a:r>
              <a:rPr lang="en-US" dirty="0"/>
              <a:t>PERCENT OF PATIENTS AGED 65 PLUS FOR WHOM A FLU SHOT WAS BILLED IN MEDICARE (2014)</a:t>
            </a:r>
          </a:p>
        </p:txBody>
      </p:sp>
      <p:pic>
        <p:nvPicPr>
          <p:cNvPr id="8" name="Picture 7"/>
          <p:cNvPicPr>
            <a:picLocks noChangeAspect="1"/>
          </p:cNvPicPr>
          <p:nvPr/>
        </p:nvPicPr>
        <p:blipFill>
          <a:blip r:embed="rId2"/>
          <a:stretch>
            <a:fillRect/>
          </a:stretch>
        </p:blipFill>
        <p:spPr>
          <a:xfrm>
            <a:off x="5797420" y="2216245"/>
            <a:ext cx="2226548" cy="2968731"/>
          </a:xfrm>
          <a:prstGeom prst="rect">
            <a:avLst/>
          </a:prstGeom>
        </p:spPr>
      </p:pic>
    </p:spTree>
    <p:extLst>
      <p:ext uri="{BB962C8B-B14F-4D97-AF65-F5344CB8AC3E}">
        <p14:creationId xmlns:p14="http://schemas.microsoft.com/office/powerpoint/2010/main" val="37369061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Alabama 35812</a:t>
            </a:r>
          </a:p>
        </p:txBody>
      </p:sp>
      <p:pic>
        <p:nvPicPr>
          <p:cNvPr id="5" name="Content Placeholder 3"/>
          <p:cNvPicPr>
            <a:picLocks noChangeAspect="1"/>
          </p:cNvPicPr>
          <p:nvPr/>
        </p:nvPicPr>
        <p:blipFill>
          <a:blip r:embed="rId2"/>
          <a:stretch>
            <a:fillRect/>
          </a:stretch>
        </p:blipFill>
        <p:spPr bwMode="auto">
          <a:xfrm>
            <a:off x="1092200" y="1524000"/>
            <a:ext cx="7239000" cy="449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7-10-13 at 3.21.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469" y="4327006"/>
            <a:ext cx="2749129" cy="1542194"/>
          </a:xfrm>
          <a:prstGeom prst="rect">
            <a:avLst/>
          </a:prstGeom>
        </p:spPr>
      </p:pic>
    </p:spTree>
    <p:extLst>
      <p:ext uri="{BB962C8B-B14F-4D97-AF65-F5344CB8AC3E}">
        <p14:creationId xmlns:p14="http://schemas.microsoft.com/office/powerpoint/2010/main" val="22809264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Savannah GA: 31410</a:t>
            </a:r>
          </a:p>
        </p:txBody>
      </p:sp>
      <p:pic>
        <p:nvPicPr>
          <p:cNvPr id="4" name="Content Placeholder 5"/>
          <p:cNvPicPr>
            <a:picLocks noGrp="1" noChangeAspect="1"/>
          </p:cNvPicPr>
          <p:nvPr>
            <p:ph sz="quarter" idx="1"/>
          </p:nvPr>
        </p:nvPicPr>
        <p:blipFill>
          <a:blip r:embed="rId2"/>
          <a:stretch>
            <a:fillRect/>
          </a:stretch>
        </p:blipFill>
        <p:spPr>
          <a:xfrm>
            <a:off x="939800" y="1574800"/>
            <a:ext cx="7213600" cy="4323080"/>
          </a:xfrm>
          <a:prstGeom prst="rect">
            <a:avLst/>
          </a:prstGeom>
        </p:spPr>
      </p:pic>
      <p:pic>
        <p:nvPicPr>
          <p:cNvPr id="5" name="Picture 4" descr="Screen Shot 2017-10-13 at 3.21.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078" y="4174021"/>
            <a:ext cx="2562503" cy="1437501"/>
          </a:xfrm>
          <a:prstGeom prst="rect">
            <a:avLst/>
          </a:prstGeom>
        </p:spPr>
      </p:pic>
    </p:spTree>
    <p:extLst>
      <p:ext uri="{BB962C8B-B14F-4D97-AF65-F5344CB8AC3E}">
        <p14:creationId xmlns:p14="http://schemas.microsoft.com/office/powerpoint/2010/main" val="69025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Chicago, IL:  60612</a:t>
            </a:r>
          </a:p>
        </p:txBody>
      </p:sp>
      <p:pic>
        <p:nvPicPr>
          <p:cNvPr id="4" name="Content Placeholder 3"/>
          <p:cNvPicPr>
            <a:picLocks noGrp="1" noChangeAspect="1"/>
          </p:cNvPicPr>
          <p:nvPr>
            <p:ph sz="quarter" idx="1"/>
          </p:nvPr>
        </p:nvPicPr>
        <p:blipFill>
          <a:blip r:embed="rId2"/>
          <a:stretch>
            <a:fillRect/>
          </a:stretch>
        </p:blipFill>
        <p:spPr>
          <a:xfrm>
            <a:off x="539750" y="1730380"/>
            <a:ext cx="7886700" cy="4295770"/>
          </a:xfrm>
          <a:prstGeom prst="rect">
            <a:avLst/>
          </a:prstGeom>
        </p:spPr>
      </p:pic>
      <p:pic>
        <p:nvPicPr>
          <p:cNvPr id="5" name="Picture 4" descr="Screen Shot 2017-10-13 at 3.21.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958" y="4533551"/>
            <a:ext cx="2491427" cy="1397629"/>
          </a:xfrm>
          <a:prstGeom prst="rect">
            <a:avLst/>
          </a:prstGeom>
        </p:spPr>
      </p:pic>
    </p:spTree>
    <p:extLst>
      <p:ext uri="{BB962C8B-B14F-4D97-AF65-F5344CB8AC3E}">
        <p14:creationId xmlns:p14="http://schemas.microsoft.com/office/powerpoint/2010/main" val="12933851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Houma</a:t>
            </a:r>
            <a:r>
              <a:rPr lang="en-US" dirty="0"/>
              <a:t>, LA:  70363</a:t>
            </a:r>
          </a:p>
        </p:txBody>
      </p:sp>
      <p:pic>
        <p:nvPicPr>
          <p:cNvPr id="4" name="Content Placeholder 3"/>
          <p:cNvPicPr>
            <a:picLocks noGrp="1" noChangeAspect="1"/>
          </p:cNvPicPr>
          <p:nvPr>
            <p:ph sz="quarter" idx="1"/>
          </p:nvPr>
        </p:nvPicPr>
        <p:blipFill>
          <a:blip r:embed="rId2"/>
          <a:stretch>
            <a:fillRect/>
          </a:stretch>
        </p:blipFill>
        <p:spPr>
          <a:xfrm>
            <a:off x="680085" y="1723672"/>
            <a:ext cx="7886700" cy="4322835"/>
          </a:xfrm>
          <a:prstGeom prst="rect">
            <a:avLst/>
          </a:prstGeom>
        </p:spPr>
      </p:pic>
    </p:spTree>
    <p:extLst>
      <p:ext uri="{BB962C8B-B14F-4D97-AF65-F5344CB8AC3E}">
        <p14:creationId xmlns:p14="http://schemas.microsoft.com/office/powerpoint/2010/main" val="20018128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9235" y="3150704"/>
            <a:ext cx="8153400" cy="990600"/>
          </a:xfrm>
        </p:spPr>
        <p:txBody>
          <a:bodyPr/>
          <a:lstStyle/>
          <a:p>
            <a:pPr algn="ctr"/>
            <a:r>
              <a:rPr lang="en-US" sz="4400" dirty="0"/>
              <a:t>PNEUMOCOCCAL VACCINATION COVERAGE</a:t>
            </a:r>
          </a:p>
        </p:txBody>
      </p:sp>
    </p:spTree>
    <p:extLst>
      <p:ext uri="{BB962C8B-B14F-4D97-AF65-F5344CB8AC3E}">
        <p14:creationId xmlns:p14="http://schemas.microsoft.com/office/powerpoint/2010/main" val="30170528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86" y="156029"/>
            <a:ext cx="8294319" cy="990600"/>
          </a:xfrm>
        </p:spPr>
        <p:txBody>
          <a:bodyPr>
            <a:noAutofit/>
          </a:bodyPr>
          <a:lstStyle/>
          <a:p>
            <a:r>
              <a:rPr lang="en-US" sz="2800" dirty="0"/>
              <a:t>Estimated proportion of High Risk adults aged 19-64 years who received Pneumococcal vaccination by Race/Ethnicity</a:t>
            </a: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442003188"/>
              </p:ext>
            </p:extLst>
          </p:nvPr>
        </p:nvGraphicFramePr>
        <p:xfrm>
          <a:off x="593329" y="1511300"/>
          <a:ext cx="8159353" cy="443339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581400" y="6241508"/>
            <a:ext cx="5050972" cy="600164"/>
          </a:xfrm>
          <a:prstGeom prst="rect">
            <a:avLst/>
          </a:prstGeom>
          <a:noFill/>
        </p:spPr>
        <p:txBody>
          <a:bodyPr wrap="square" rtlCol="0">
            <a:spAutoFit/>
          </a:bodyPr>
          <a:lstStyle/>
          <a:p>
            <a:r>
              <a:rPr lang="en-US" sz="1100" dirty="0">
                <a:solidFill>
                  <a:schemeClr val="bg1"/>
                </a:solidFill>
              </a:rPr>
              <a:t>Williams WW, Lu P, O’Halloran A, et al. Surveillance of Vaccination Coverage among Adult Populations — United States, 2015. MMWR </a:t>
            </a:r>
            <a:r>
              <a:rPr lang="en-US" sz="1100" dirty="0" err="1">
                <a:solidFill>
                  <a:schemeClr val="bg1"/>
                </a:solidFill>
              </a:rPr>
              <a:t>Surveill</a:t>
            </a:r>
            <a:r>
              <a:rPr lang="en-US" sz="1100" dirty="0">
                <a:solidFill>
                  <a:schemeClr val="bg1"/>
                </a:solidFill>
              </a:rPr>
              <a:t> </a:t>
            </a:r>
            <a:r>
              <a:rPr lang="en-US" sz="1100" dirty="0" err="1">
                <a:solidFill>
                  <a:schemeClr val="bg1"/>
                </a:solidFill>
              </a:rPr>
              <a:t>Summ</a:t>
            </a:r>
            <a:r>
              <a:rPr lang="en-US" sz="1100" dirty="0">
                <a:solidFill>
                  <a:schemeClr val="bg1"/>
                </a:solidFill>
              </a:rPr>
              <a:t> 2017;66(No. SS-11):1–28. DOI: http://dx.doi.org/10.15585/mmwr.ss6611a1.</a:t>
            </a:r>
          </a:p>
        </p:txBody>
      </p:sp>
    </p:spTree>
    <p:extLst>
      <p:ext uri="{BB962C8B-B14F-4D97-AF65-F5344CB8AC3E}">
        <p14:creationId xmlns:p14="http://schemas.microsoft.com/office/powerpoint/2010/main" val="1937689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PDSA Resources Online</a:t>
            </a:r>
            <a:endParaRPr lang="en-US" dirty="0"/>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95083" y="1300454"/>
            <a:ext cx="7194176" cy="5557546"/>
          </a:xfrm>
        </p:spPr>
      </p:pic>
    </p:spTree>
    <p:extLst>
      <p:ext uri="{BB962C8B-B14F-4D97-AF65-F5344CB8AC3E}">
        <p14:creationId xmlns:p14="http://schemas.microsoft.com/office/powerpoint/2010/main" val="142191199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Progress Toward Healthy People 2020 for Pneumococcal Vaccine</a:t>
            </a:r>
          </a:p>
        </p:txBody>
      </p:sp>
      <p:pic>
        <p:nvPicPr>
          <p:cNvPr id="7" name="Picture 6"/>
          <p:cNvPicPr>
            <a:picLocks noChangeAspect="1"/>
          </p:cNvPicPr>
          <p:nvPr/>
        </p:nvPicPr>
        <p:blipFill>
          <a:blip r:embed="rId3"/>
          <a:stretch>
            <a:fillRect/>
          </a:stretch>
        </p:blipFill>
        <p:spPr>
          <a:xfrm>
            <a:off x="1250156" y="1659627"/>
            <a:ext cx="6643688" cy="4333875"/>
          </a:xfrm>
          <a:prstGeom prst="rect">
            <a:avLst/>
          </a:prstGeom>
        </p:spPr>
      </p:pic>
    </p:spTree>
    <p:extLst>
      <p:ext uri="{BB962C8B-B14F-4D97-AF65-F5344CB8AC3E}">
        <p14:creationId xmlns:p14="http://schemas.microsoft.com/office/powerpoint/2010/main" val="20176467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Progress Toward Healthy People 2020 for Pneumococcal Vaccine</a:t>
            </a:r>
          </a:p>
        </p:txBody>
      </p:sp>
      <p:pic>
        <p:nvPicPr>
          <p:cNvPr id="5" name="Picture 4"/>
          <p:cNvPicPr>
            <a:picLocks noChangeAspect="1"/>
          </p:cNvPicPr>
          <p:nvPr/>
        </p:nvPicPr>
        <p:blipFill>
          <a:blip r:embed="rId2"/>
          <a:stretch>
            <a:fillRect/>
          </a:stretch>
        </p:blipFill>
        <p:spPr>
          <a:xfrm>
            <a:off x="1206500" y="1523266"/>
            <a:ext cx="7213600" cy="4414677"/>
          </a:xfrm>
          <a:prstGeom prst="rect">
            <a:avLst/>
          </a:prstGeom>
        </p:spPr>
      </p:pic>
    </p:spTree>
    <p:extLst>
      <p:ext uri="{BB962C8B-B14F-4D97-AF65-F5344CB8AC3E}">
        <p14:creationId xmlns:p14="http://schemas.microsoft.com/office/powerpoint/2010/main" val="12999424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Progress Toward Healthy People 2020 for Pneumococcal Vaccine</a:t>
            </a:r>
          </a:p>
        </p:txBody>
      </p:sp>
      <p:pic>
        <p:nvPicPr>
          <p:cNvPr id="4" name="Content Placeholder 3"/>
          <p:cNvPicPr>
            <a:picLocks noGrp="1" noChangeAspect="1"/>
          </p:cNvPicPr>
          <p:nvPr>
            <p:ph sz="quarter" idx="1"/>
          </p:nvPr>
        </p:nvPicPr>
        <p:blipFill>
          <a:blip r:embed="rId2"/>
          <a:stretch>
            <a:fillRect/>
          </a:stretch>
        </p:blipFill>
        <p:spPr>
          <a:xfrm>
            <a:off x="478167" y="2336800"/>
            <a:ext cx="8187666" cy="2779487"/>
          </a:xfrm>
          <a:prstGeom prst="rect">
            <a:avLst/>
          </a:prstGeom>
        </p:spPr>
      </p:pic>
    </p:spTree>
    <p:extLst>
      <p:ext uri="{BB962C8B-B14F-4D97-AF65-F5344CB8AC3E}">
        <p14:creationId xmlns:p14="http://schemas.microsoft.com/office/powerpoint/2010/main" val="33153855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3960" y="3112896"/>
            <a:ext cx="3796857" cy="990600"/>
          </a:xfrm>
        </p:spPr>
        <p:txBody>
          <a:bodyPr/>
          <a:lstStyle/>
          <a:p>
            <a:r>
              <a:rPr lang="en-US" dirty="0"/>
              <a:t>PERCENT OF PATIENTS AGED 65 PLUS FOR WHOM A PNEUMOCOCCAL SHOT WAS BILLED IN MEDICARE (2014)</a:t>
            </a:r>
          </a:p>
        </p:txBody>
      </p:sp>
      <p:pic>
        <p:nvPicPr>
          <p:cNvPr id="6" name="Picture 5"/>
          <p:cNvPicPr>
            <a:picLocks noChangeAspect="1"/>
          </p:cNvPicPr>
          <p:nvPr/>
        </p:nvPicPr>
        <p:blipFill>
          <a:blip r:embed="rId2"/>
          <a:stretch>
            <a:fillRect/>
          </a:stretch>
        </p:blipFill>
        <p:spPr>
          <a:xfrm>
            <a:off x="4883535" y="2215673"/>
            <a:ext cx="3481308" cy="2785046"/>
          </a:xfrm>
          <a:prstGeom prst="rect">
            <a:avLst/>
          </a:prstGeom>
        </p:spPr>
      </p:pic>
    </p:spTree>
    <p:extLst>
      <p:ext uri="{BB962C8B-B14F-4D97-AF65-F5344CB8AC3E}">
        <p14:creationId xmlns:p14="http://schemas.microsoft.com/office/powerpoint/2010/main" val="27313187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Alabama: 36303</a:t>
            </a:r>
          </a:p>
        </p:txBody>
      </p:sp>
      <p:pic>
        <p:nvPicPr>
          <p:cNvPr id="7" name="Content Placeholder 6">
            <a:extLst>
              <a:ext uri="{FF2B5EF4-FFF2-40B4-BE49-F238E27FC236}">
                <a16:creationId xmlns:a16="http://schemas.microsoft.com/office/drawing/2014/main" xmlns="" id="{C89B0C05-FD8E-4E82-B52F-3D9FEBB1DC81}"/>
              </a:ext>
            </a:extLst>
          </p:cNvPr>
          <p:cNvPicPr>
            <a:picLocks noGrp="1" noChangeAspect="1"/>
          </p:cNvPicPr>
          <p:nvPr>
            <p:ph idx="1"/>
          </p:nvPr>
        </p:nvPicPr>
        <p:blipFill>
          <a:blip r:embed="rId2"/>
          <a:stretch>
            <a:fillRect/>
          </a:stretch>
        </p:blipFill>
        <p:spPr>
          <a:xfrm>
            <a:off x="1091166" y="1709420"/>
            <a:ext cx="7030249" cy="4351338"/>
          </a:xfrm>
          <a:prstGeom prst="rect">
            <a:avLst/>
          </a:prstGeom>
        </p:spPr>
      </p:pic>
    </p:spTree>
    <p:extLst>
      <p:ext uri="{BB962C8B-B14F-4D97-AF65-F5344CB8AC3E}">
        <p14:creationId xmlns:p14="http://schemas.microsoft.com/office/powerpoint/2010/main" val="7800913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Augusta GA: 30909</a:t>
            </a:r>
          </a:p>
        </p:txBody>
      </p:sp>
      <p:pic>
        <p:nvPicPr>
          <p:cNvPr id="6" name="Content Placeholder 5">
            <a:extLst>
              <a:ext uri="{FF2B5EF4-FFF2-40B4-BE49-F238E27FC236}">
                <a16:creationId xmlns:a16="http://schemas.microsoft.com/office/drawing/2014/main" xmlns="" id="{1D338DC1-3CF1-49F0-8A25-CA870583C1C6}"/>
              </a:ext>
            </a:extLst>
          </p:cNvPr>
          <p:cNvPicPr>
            <a:picLocks noGrp="1" noChangeAspect="1"/>
          </p:cNvPicPr>
          <p:nvPr>
            <p:ph idx="1"/>
          </p:nvPr>
        </p:nvPicPr>
        <p:blipFill>
          <a:blip r:embed="rId2"/>
          <a:stretch>
            <a:fillRect/>
          </a:stretch>
        </p:blipFill>
        <p:spPr>
          <a:xfrm>
            <a:off x="803760" y="1697990"/>
            <a:ext cx="7639350" cy="4351338"/>
          </a:xfrm>
          <a:prstGeom prst="rect">
            <a:avLst/>
          </a:prstGeom>
        </p:spPr>
      </p:pic>
    </p:spTree>
    <p:extLst>
      <p:ext uri="{BB962C8B-B14F-4D97-AF65-F5344CB8AC3E}">
        <p14:creationId xmlns:p14="http://schemas.microsoft.com/office/powerpoint/2010/main" val="23799002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Oakbrook Terrace, IL: 60181</a:t>
            </a:r>
          </a:p>
        </p:txBody>
      </p:sp>
      <p:pic>
        <p:nvPicPr>
          <p:cNvPr id="6" name="Content Placeholder 5">
            <a:extLst>
              <a:ext uri="{FF2B5EF4-FFF2-40B4-BE49-F238E27FC236}">
                <a16:creationId xmlns:a16="http://schemas.microsoft.com/office/drawing/2014/main" xmlns="" id="{FC55E3CF-E3A1-4DEF-BBA4-D8D2CC6D659D}"/>
              </a:ext>
            </a:extLst>
          </p:cNvPr>
          <p:cNvPicPr>
            <a:picLocks noGrp="1" noChangeAspect="1"/>
          </p:cNvPicPr>
          <p:nvPr>
            <p:ph idx="1"/>
          </p:nvPr>
        </p:nvPicPr>
        <p:blipFill>
          <a:blip r:embed="rId2"/>
          <a:stretch>
            <a:fillRect/>
          </a:stretch>
        </p:blipFill>
        <p:spPr>
          <a:xfrm>
            <a:off x="1152015" y="1732280"/>
            <a:ext cx="6839971" cy="4351338"/>
          </a:xfrm>
          <a:prstGeom prst="rect">
            <a:avLst/>
          </a:prstGeom>
        </p:spPr>
      </p:pic>
    </p:spTree>
    <p:extLst>
      <p:ext uri="{BB962C8B-B14F-4D97-AF65-F5344CB8AC3E}">
        <p14:creationId xmlns:p14="http://schemas.microsoft.com/office/powerpoint/2010/main" val="41267224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Independence, LA: 70443</a:t>
            </a:r>
          </a:p>
        </p:txBody>
      </p:sp>
      <p:pic>
        <p:nvPicPr>
          <p:cNvPr id="6" name="Content Placeholder 5">
            <a:extLst>
              <a:ext uri="{FF2B5EF4-FFF2-40B4-BE49-F238E27FC236}">
                <a16:creationId xmlns:a16="http://schemas.microsoft.com/office/drawing/2014/main" xmlns="" id="{70E5FCA6-9E70-42B6-99C5-11464D43893E}"/>
              </a:ext>
            </a:extLst>
          </p:cNvPr>
          <p:cNvPicPr>
            <a:picLocks noGrp="1" noChangeAspect="1"/>
          </p:cNvPicPr>
          <p:nvPr>
            <p:ph idx="1"/>
          </p:nvPr>
        </p:nvPicPr>
        <p:blipFill>
          <a:blip r:embed="rId2"/>
          <a:stretch>
            <a:fillRect/>
          </a:stretch>
        </p:blipFill>
        <p:spPr>
          <a:xfrm>
            <a:off x="1014916" y="1709420"/>
            <a:ext cx="7217037" cy="4351338"/>
          </a:xfrm>
          <a:prstGeom prst="rect">
            <a:avLst/>
          </a:prstGeom>
        </p:spPr>
      </p:pic>
    </p:spTree>
    <p:extLst>
      <p:ext uri="{BB962C8B-B14F-4D97-AF65-F5344CB8AC3E}">
        <p14:creationId xmlns:p14="http://schemas.microsoft.com/office/powerpoint/2010/main" val="3764322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0331" y="2971800"/>
            <a:ext cx="8153400" cy="990600"/>
          </a:xfrm>
        </p:spPr>
        <p:txBody>
          <a:bodyPr/>
          <a:lstStyle/>
          <a:p>
            <a:pPr algn="ctr"/>
            <a:r>
              <a:rPr lang="en-US" sz="4400" dirty="0"/>
              <a:t>HERPES ZOSTER VACCINATION COVERAGE</a:t>
            </a:r>
          </a:p>
        </p:txBody>
      </p:sp>
    </p:spTree>
    <p:extLst>
      <p:ext uri="{BB962C8B-B14F-4D97-AF65-F5344CB8AC3E}">
        <p14:creationId xmlns:p14="http://schemas.microsoft.com/office/powerpoint/2010/main" val="3267818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491" y="112486"/>
            <a:ext cx="8620890" cy="990600"/>
          </a:xfrm>
        </p:spPr>
        <p:txBody>
          <a:bodyPr>
            <a:noAutofit/>
          </a:bodyPr>
          <a:lstStyle/>
          <a:p>
            <a:r>
              <a:rPr lang="en-US" sz="2800" dirty="0"/>
              <a:t>Estimated proportion of adults ≥60 years who received Herpes zoster vaccination, by age group and race/ethnicity</a:t>
            </a: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32396158"/>
              </p:ext>
            </p:extLst>
          </p:nvPr>
        </p:nvGraphicFramePr>
        <p:xfrm>
          <a:off x="606029" y="1589088"/>
          <a:ext cx="8159353"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403600" y="6123948"/>
            <a:ext cx="5050972" cy="600164"/>
          </a:xfrm>
          <a:prstGeom prst="rect">
            <a:avLst/>
          </a:prstGeom>
          <a:noFill/>
        </p:spPr>
        <p:txBody>
          <a:bodyPr wrap="square" rtlCol="0">
            <a:spAutoFit/>
          </a:bodyPr>
          <a:lstStyle/>
          <a:p>
            <a:r>
              <a:rPr lang="en-US" sz="1100" dirty="0">
                <a:solidFill>
                  <a:schemeClr val="bg1"/>
                </a:solidFill>
              </a:rPr>
              <a:t>Williams WW, Lu P, O’Halloran A, et al. Surveillance of Vaccination Coverage among Adult Populations — United States, 2015. MMWR </a:t>
            </a:r>
            <a:r>
              <a:rPr lang="en-US" sz="1100" dirty="0" err="1">
                <a:solidFill>
                  <a:schemeClr val="bg1"/>
                </a:solidFill>
              </a:rPr>
              <a:t>Surveill</a:t>
            </a:r>
            <a:r>
              <a:rPr lang="en-US" sz="1100" dirty="0">
                <a:solidFill>
                  <a:schemeClr val="bg1"/>
                </a:solidFill>
              </a:rPr>
              <a:t> </a:t>
            </a:r>
            <a:r>
              <a:rPr lang="en-US" sz="1100" dirty="0" err="1">
                <a:solidFill>
                  <a:schemeClr val="bg1"/>
                </a:solidFill>
              </a:rPr>
              <a:t>Summ</a:t>
            </a:r>
            <a:r>
              <a:rPr lang="en-US" sz="1100" dirty="0">
                <a:solidFill>
                  <a:schemeClr val="bg1"/>
                </a:solidFill>
              </a:rPr>
              <a:t> 2017;66(No. SS-11):1–28. DOI: http://dx.doi.org/10.15585/mmwr.ss6611a1.</a:t>
            </a:r>
          </a:p>
        </p:txBody>
      </p:sp>
    </p:spTree>
    <p:extLst>
      <p:ext uri="{BB962C8B-B14F-4D97-AF65-F5344CB8AC3E}">
        <p14:creationId xmlns:p14="http://schemas.microsoft.com/office/powerpoint/2010/main" val="4100282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23359"/>
            <a:ext cx="5005678" cy="4572000"/>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201" y="456306"/>
            <a:ext cx="6620799" cy="6401694"/>
          </a:xfrm>
          <a:prstGeom prst="rect">
            <a:avLst/>
          </a:prstGeom>
        </p:spPr>
      </p:pic>
    </p:spTree>
    <p:extLst>
      <p:ext uri="{BB962C8B-B14F-4D97-AF65-F5344CB8AC3E}">
        <p14:creationId xmlns:p14="http://schemas.microsoft.com/office/powerpoint/2010/main" val="206363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9052" y="2951922"/>
            <a:ext cx="3225720" cy="990600"/>
          </a:xfrm>
        </p:spPr>
        <p:txBody>
          <a:bodyPr>
            <a:normAutofit fontScale="90000"/>
          </a:bodyPr>
          <a:lstStyle/>
          <a:p>
            <a:r>
              <a:rPr lang="en-US" dirty="0"/>
              <a:t>PERCENT OF PATIENTS AGED 65 PLUS FOR WHOM A ZOSTER SHOT WAS BILLED IN MEDICARE (2014)</a:t>
            </a:r>
          </a:p>
        </p:txBody>
      </p:sp>
      <p:pic>
        <p:nvPicPr>
          <p:cNvPr id="6" name="Picture 5"/>
          <p:cNvPicPr>
            <a:picLocks noChangeAspect="1"/>
          </p:cNvPicPr>
          <p:nvPr/>
        </p:nvPicPr>
        <p:blipFill>
          <a:blip r:embed="rId2"/>
          <a:stretch>
            <a:fillRect/>
          </a:stretch>
        </p:blipFill>
        <p:spPr>
          <a:xfrm>
            <a:off x="4446577" y="1968362"/>
            <a:ext cx="3613504" cy="2957720"/>
          </a:xfrm>
          <a:prstGeom prst="rect">
            <a:avLst/>
          </a:prstGeom>
        </p:spPr>
      </p:pic>
    </p:spTree>
    <p:extLst>
      <p:ext uri="{BB962C8B-B14F-4D97-AF65-F5344CB8AC3E}">
        <p14:creationId xmlns:p14="http://schemas.microsoft.com/office/powerpoint/2010/main" val="17839744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Alabama: 36303</a:t>
            </a:r>
          </a:p>
        </p:txBody>
      </p:sp>
      <p:pic>
        <p:nvPicPr>
          <p:cNvPr id="5" name="Content Placeholder 4">
            <a:extLst>
              <a:ext uri="{FF2B5EF4-FFF2-40B4-BE49-F238E27FC236}">
                <a16:creationId xmlns:a16="http://schemas.microsoft.com/office/drawing/2014/main" xmlns="" id="{20D89E33-2F06-44AC-98F9-39D75844559C}"/>
              </a:ext>
            </a:extLst>
          </p:cNvPr>
          <p:cNvPicPr>
            <a:picLocks noGrp="1" noChangeAspect="1"/>
          </p:cNvPicPr>
          <p:nvPr>
            <p:ph idx="1"/>
          </p:nvPr>
        </p:nvPicPr>
        <p:blipFill>
          <a:blip r:embed="rId2"/>
          <a:stretch>
            <a:fillRect/>
          </a:stretch>
        </p:blipFill>
        <p:spPr>
          <a:xfrm>
            <a:off x="933671" y="1663700"/>
            <a:ext cx="7345239" cy="4351338"/>
          </a:xfrm>
          <a:prstGeom prst="rect">
            <a:avLst/>
          </a:prstGeom>
        </p:spPr>
      </p:pic>
    </p:spTree>
    <p:extLst>
      <p:ext uri="{BB962C8B-B14F-4D97-AF65-F5344CB8AC3E}">
        <p14:creationId xmlns:p14="http://schemas.microsoft.com/office/powerpoint/2010/main" val="7651795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Savannah GA: 31410</a:t>
            </a:r>
          </a:p>
        </p:txBody>
      </p:sp>
      <p:pic>
        <p:nvPicPr>
          <p:cNvPr id="6" name="Content Placeholder 5">
            <a:extLst>
              <a:ext uri="{FF2B5EF4-FFF2-40B4-BE49-F238E27FC236}">
                <a16:creationId xmlns:a16="http://schemas.microsoft.com/office/drawing/2014/main" xmlns="" id="{BAEBEB9B-B5B6-43EE-BAD8-DB31C48421BD}"/>
              </a:ext>
            </a:extLst>
          </p:cNvPr>
          <p:cNvPicPr>
            <a:picLocks noGrp="1" noChangeAspect="1"/>
          </p:cNvPicPr>
          <p:nvPr>
            <p:ph idx="1"/>
          </p:nvPr>
        </p:nvPicPr>
        <p:blipFill>
          <a:blip r:embed="rId2"/>
          <a:stretch>
            <a:fillRect/>
          </a:stretch>
        </p:blipFill>
        <p:spPr>
          <a:xfrm>
            <a:off x="969315" y="1720850"/>
            <a:ext cx="7239661" cy="4351338"/>
          </a:xfrm>
          <a:prstGeom prst="rect">
            <a:avLst/>
          </a:prstGeom>
        </p:spPr>
      </p:pic>
    </p:spTree>
    <p:extLst>
      <p:ext uri="{BB962C8B-B14F-4D97-AF65-F5344CB8AC3E}">
        <p14:creationId xmlns:p14="http://schemas.microsoft.com/office/powerpoint/2010/main" val="7610224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Oak Park, IL: 60304</a:t>
            </a:r>
          </a:p>
        </p:txBody>
      </p:sp>
      <p:pic>
        <p:nvPicPr>
          <p:cNvPr id="7" name="Content Placeholder 6">
            <a:extLst>
              <a:ext uri="{FF2B5EF4-FFF2-40B4-BE49-F238E27FC236}">
                <a16:creationId xmlns:a16="http://schemas.microsoft.com/office/drawing/2014/main" xmlns="" id="{1C802EA9-6FFC-4CAA-A6AE-F138A5C3513D}"/>
              </a:ext>
            </a:extLst>
          </p:cNvPr>
          <p:cNvPicPr>
            <a:picLocks noGrp="1" noChangeAspect="1"/>
          </p:cNvPicPr>
          <p:nvPr>
            <p:ph idx="1"/>
          </p:nvPr>
        </p:nvPicPr>
        <p:blipFill>
          <a:blip r:embed="rId2"/>
          <a:stretch>
            <a:fillRect/>
          </a:stretch>
        </p:blipFill>
        <p:spPr>
          <a:xfrm>
            <a:off x="609600" y="1714346"/>
            <a:ext cx="7886700" cy="4295766"/>
          </a:xfrm>
          <a:prstGeom prst="rect">
            <a:avLst/>
          </a:prstGeom>
        </p:spPr>
      </p:pic>
    </p:spTree>
    <p:extLst>
      <p:ext uri="{BB962C8B-B14F-4D97-AF65-F5344CB8AC3E}">
        <p14:creationId xmlns:p14="http://schemas.microsoft.com/office/powerpoint/2010/main" val="38001854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Delhi, </a:t>
            </a:r>
            <a:r>
              <a:rPr lang="en-US" dirty="0"/>
              <a:t>LA: 71232</a:t>
            </a:r>
          </a:p>
        </p:txBody>
      </p:sp>
      <p:pic>
        <p:nvPicPr>
          <p:cNvPr id="3" name="Content Placeholder 2">
            <a:extLst>
              <a:ext uri="{FF2B5EF4-FFF2-40B4-BE49-F238E27FC236}">
                <a16:creationId xmlns:a16="http://schemas.microsoft.com/office/drawing/2014/main" xmlns="" id="{F52248EF-2941-41CF-8020-EF1A12DEFAD2}"/>
              </a:ext>
            </a:extLst>
          </p:cNvPr>
          <p:cNvPicPr>
            <a:picLocks noGrp="1" noChangeAspect="1"/>
          </p:cNvPicPr>
          <p:nvPr>
            <p:ph idx="1"/>
          </p:nvPr>
        </p:nvPicPr>
        <p:blipFill>
          <a:blip r:embed="rId2"/>
          <a:stretch>
            <a:fillRect/>
          </a:stretch>
        </p:blipFill>
        <p:spPr>
          <a:xfrm>
            <a:off x="1286556" y="1640840"/>
            <a:ext cx="6519453" cy="4351338"/>
          </a:xfrm>
          <a:prstGeom prst="rect">
            <a:avLst/>
          </a:prstGeom>
        </p:spPr>
      </p:pic>
    </p:spTree>
    <p:extLst>
      <p:ext uri="{BB962C8B-B14F-4D97-AF65-F5344CB8AC3E}">
        <p14:creationId xmlns:p14="http://schemas.microsoft.com/office/powerpoint/2010/main" val="34839972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1244" y="2951922"/>
            <a:ext cx="8153400" cy="990600"/>
          </a:xfrm>
        </p:spPr>
        <p:txBody>
          <a:bodyPr/>
          <a:lstStyle/>
          <a:p>
            <a:pPr algn="ctr"/>
            <a:r>
              <a:rPr lang="en-US" sz="4400" dirty="0"/>
              <a:t>HPV VACCINATION COVERAGE</a:t>
            </a:r>
          </a:p>
        </p:txBody>
      </p:sp>
    </p:spTree>
    <p:extLst>
      <p:ext uri="{BB962C8B-B14F-4D97-AF65-F5344CB8AC3E}">
        <p14:creationId xmlns:p14="http://schemas.microsoft.com/office/powerpoint/2010/main" val="5191802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04" y="141514"/>
            <a:ext cx="8534400" cy="990600"/>
          </a:xfrm>
        </p:spPr>
        <p:txBody>
          <a:bodyPr>
            <a:noAutofit/>
          </a:bodyPr>
          <a:lstStyle/>
          <a:p>
            <a:r>
              <a:rPr lang="en-US" sz="2800" dirty="0"/>
              <a:t>Estimated proportion of adults 19-26 years who received HPV vaccination, by age group and race/ethnicity</a:t>
            </a: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656913792"/>
              </p:ext>
            </p:extLst>
          </p:nvPr>
        </p:nvGraphicFramePr>
        <p:xfrm>
          <a:off x="606029" y="1524000"/>
          <a:ext cx="8159353" cy="449738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581400" y="6371772"/>
            <a:ext cx="5050972" cy="600164"/>
          </a:xfrm>
          <a:prstGeom prst="rect">
            <a:avLst/>
          </a:prstGeom>
          <a:noFill/>
        </p:spPr>
        <p:txBody>
          <a:bodyPr wrap="square" rtlCol="0">
            <a:spAutoFit/>
          </a:bodyPr>
          <a:lstStyle/>
          <a:p>
            <a:r>
              <a:rPr lang="en-US" sz="1100" dirty="0">
                <a:solidFill>
                  <a:schemeClr val="bg1"/>
                </a:solidFill>
              </a:rPr>
              <a:t>Williams WW, Lu P, O’Halloran A, et al. Surveillance of Vaccination Coverage among Adult Populations — United States, 2015. MMWR </a:t>
            </a:r>
            <a:r>
              <a:rPr lang="en-US" sz="1100" dirty="0" err="1">
                <a:solidFill>
                  <a:schemeClr val="bg1"/>
                </a:solidFill>
              </a:rPr>
              <a:t>Surveill</a:t>
            </a:r>
            <a:r>
              <a:rPr lang="en-US" sz="1100" dirty="0">
                <a:solidFill>
                  <a:schemeClr val="bg1"/>
                </a:solidFill>
              </a:rPr>
              <a:t> </a:t>
            </a:r>
            <a:r>
              <a:rPr lang="en-US" sz="1100" dirty="0" err="1">
                <a:solidFill>
                  <a:schemeClr val="bg1"/>
                </a:solidFill>
              </a:rPr>
              <a:t>Summ</a:t>
            </a:r>
            <a:r>
              <a:rPr lang="en-US" sz="1100" dirty="0">
                <a:solidFill>
                  <a:schemeClr val="bg1"/>
                </a:solidFill>
              </a:rPr>
              <a:t> 2017;66(No. SS-11):1–28. DOI: http://</a:t>
            </a:r>
            <a:r>
              <a:rPr lang="en-US" sz="1100" dirty="0" err="1">
                <a:solidFill>
                  <a:schemeClr val="bg1"/>
                </a:solidFill>
              </a:rPr>
              <a:t>dx.doi.org</a:t>
            </a:r>
            <a:r>
              <a:rPr lang="en-US" sz="1100" dirty="0">
                <a:solidFill>
                  <a:schemeClr val="bg1"/>
                </a:solidFill>
              </a:rPr>
              <a:t>/10.15585/mmwr.ss6611a1.</a:t>
            </a:r>
          </a:p>
        </p:txBody>
      </p:sp>
    </p:spTree>
    <p:extLst>
      <p:ext uri="{BB962C8B-B14F-4D97-AF65-F5344CB8AC3E}">
        <p14:creationId xmlns:p14="http://schemas.microsoft.com/office/powerpoint/2010/main" val="31868093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5240" y="2912165"/>
            <a:ext cx="8153400" cy="990600"/>
          </a:xfrm>
        </p:spPr>
        <p:txBody>
          <a:bodyPr/>
          <a:lstStyle/>
          <a:p>
            <a:pPr algn="ctr"/>
            <a:r>
              <a:rPr lang="en-US" sz="4400" dirty="0"/>
              <a:t>TETANUS VACCINATION, INCLUDING PERTUSSIS VACCINE COVERAGE</a:t>
            </a:r>
          </a:p>
        </p:txBody>
      </p:sp>
    </p:spTree>
    <p:extLst>
      <p:ext uri="{BB962C8B-B14F-4D97-AF65-F5344CB8AC3E}">
        <p14:creationId xmlns:p14="http://schemas.microsoft.com/office/powerpoint/2010/main" val="22592921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 Estimated proportion of adults ≥19 years who received tetanus vaccination, including pertussis (Tdap) vaccine, by race/ethnicity</a:t>
            </a: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599580623"/>
              </p:ext>
            </p:extLst>
          </p:nvPr>
        </p:nvGraphicFramePr>
        <p:xfrm>
          <a:off x="644129" y="1524000"/>
          <a:ext cx="8169671" cy="452278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581400" y="6371772"/>
            <a:ext cx="5050972" cy="600164"/>
          </a:xfrm>
          <a:prstGeom prst="rect">
            <a:avLst/>
          </a:prstGeom>
          <a:noFill/>
        </p:spPr>
        <p:txBody>
          <a:bodyPr wrap="square" rtlCol="0">
            <a:spAutoFit/>
          </a:bodyPr>
          <a:lstStyle/>
          <a:p>
            <a:r>
              <a:rPr lang="en-US" sz="1100" dirty="0">
                <a:solidFill>
                  <a:schemeClr val="bg1"/>
                </a:solidFill>
              </a:rPr>
              <a:t>Williams WW, Lu P, O’Halloran A, et al. Surveillance of Vaccination Coverage among Adult Populations — United States, 2015. MMWR </a:t>
            </a:r>
            <a:r>
              <a:rPr lang="en-US" sz="1100" dirty="0" err="1">
                <a:solidFill>
                  <a:schemeClr val="bg1"/>
                </a:solidFill>
              </a:rPr>
              <a:t>Surveill</a:t>
            </a:r>
            <a:r>
              <a:rPr lang="en-US" sz="1100" dirty="0">
                <a:solidFill>
                  <a:schemeClr val="bg1"/>
                </a:solidFill>
              </a:rPr>
              <a:t> </a:t>
            </a:r>
            <a:r>
              <a:rPr lang="en-US" sz="1100" dirty="0" err="1">
                <a:solidFill>
                  <a:schemeClr val="bg1"/>
                </a:solidFill>
              </a:rPr>
              <a:t>Summ</a:t>
            </a:r>
            <a:r>
              <a:rPr lang="en-US" sz="1100" dirty="0">
                <a:solidFill>
                  <a:schemeClr val="bg1"/>
                </a:solidFill>
              </a:rPr>
              <a:t> 2017;66(No. SS-11):1–28. DOI: http://dx.doi.org/10.15585/mmwr.ss6611a1.</a:t>
            </a:r>
          </a:p>
        </p:txBody>
      </p:sp>
    </p:spTree>
    <p:extLst>
      <p:ext uri="{BB962C8B-B14F-4D97-AF65-F5344CB8AC3E}">
        <p14:creationId xmlns:p14="http://schemas.microsoft.com/office/powerpoint/2010/main" val="24868934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004" y="127000"/>
            <a:ext cx="8153400" cy="990600"/>
          </a:xfrm>
        </p:spPr>
        <p:txBody>
          <a:bodyPr>
            <a:noAutofit/>
          </a:bodyPr>
          <a:lstStyle/>
          <a:p>
            <a:r>
              <a:rPr lang="en-US" sz="2800" dirty="0"/>
              <a:t>Estimated proportion of health care personnel who received </a:t>
            </a:r>
            <a:r>
              <a:rPr lang="en-US" sz="2800" dirty="0" err="1"/>
              <a:t>Tdap</a:t>
            </a:r>
            <a:r>
              <a:rPr lang="en-US" sz="2800" dirty="0"/>
              <a:t> vaccinations, by race/ethnicity</a:t>
            </a: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859379558"/>
              </p:ext>
            </p:extLst>
          </p:nvPr>
        </p:nvGraphicFramePr>
        <p:xfrm>
          <a:off x="606029" y="1589088"/>
          <a:ext cx="8159353"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3418114" y="6269655"/>
            <a:ext cx="5257799" cy="646331"/>
          </a:xfrm>
          <a:prstGeom prst="rect">
            <a:avLst/>
          </a:prstGeom>
        </p:spPr>
        <p:txBody>
          <a:bodyPr wrap="square">
            <a:spAutoFit/>
          </a:bodyPr>
          <a:lstStyle/>
          <a:p>
            <a:r>
              <a:rPr lang="en-US" sz="1200" dirty="0">
                <a:solidFill>
                  <a:schemeClr val="bg1"/>
                </a:solidFill>
              </a:rPr>
              <a:t>Williams WW, Lu P, O’Halloran A, et al. Surveillance of Vaccination Coverage among Adult Populations — United States, 2015. MMWR </a:t>
            </a:r>
            <a:r>
              <a:rPr lang="en-US" sz="1200" dirty="0" err="1">
                <a:solidFill>
                  <a:schemeClr val="bg1"/>
                </a:solidFill>
              </a:rPr>
              <a:t>Surveill</a:t>
            </a:r>
            <a:r>
              <a:rPr lang="en-US" sz="1200" dirty="0">
                <a:solidFill>
                  <a:schemeClr val="bg1"/>
                </a:solidFill>
              </a:rPr>
              <a:t> </a:t>
            </a:r>
            <a:r>
              <a:rPr lang="en-US" sz="1200" dirty="0" err="1">
                <a:solidFill>
                  <a:schemeClr val="bg1"/>
                </a:solidFill>
              </a:rPr>
              <a:t>Summ</a:t>
            </a:r>
            <a:r>
              <a:rPr lang="en-US" sz="1200" dirty="0">
                <a:solidFill>
                  <a:schemeClr val="bg1"/>
                </a:solidFill>
              </a:rPr>
              <a:t> 2017;66(No. SS-11):1–28. DOI: http://dx.doi.org/10.15585/mmwr.ss6611a1.</a:t>
            </a:r>
          </a:p>
        </p:txBody>
      </p:sp>
    </p:spTree>
    <p:extLst>
      <p:ext uri="{BB962C8B-B14F-4D97-AF65-F5344CB8AC3E}">
        <p14:creationId xmlns:p14="http://schemas.microsoft.com/office/powerpoint/2010/main" val="2836816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Raise the Rates Registry</a:t>
            </a:r>
            <a:endParaRPr lang="en-US" dirty="0"/>
          </a:p>
        </p:txBody>
      </p:sp>
      <p:pic>
        <p:nvPicPr>
          <p:cNvPr id="4" name="Picture 3"/>
          <p:cNvPicPr>
            <a:picLocks noChangeAspect="1"/>
          </p:cNvPicPr>
          <p:nvPr/>
        </p:nvPicPr>
        <p:blipFill>
          <a:blip r:embed="rId2"/>
          <a:stretch>
            <a:fillRect/>
          </a:stretch>
        </p:blipFill>
        <p:spPr>
          <a:xfrm>
            <a:off x="0" y="0"/>
            <a:ext cx="5914286" cy="5780952"/>
          </a:xfrm>
          <a:prstGeom prst="rect">
            <a:avLst/>
          </a:prstGeom>
          <a:ln>
            <a:solidFill>
              <a:srgbClr val="C00000"/>
            </a:solidFill>
          </a:ln>
        </p:spPr>
      </p:pic>
      <p:pic>
        <p:nvPicPr>
          <p:cNvPr id="5" name="Picture 4"/>
          <p:cNvPicPr>
            <a:picLocks noChangeAspect="1"/>
          </p:cNvPicPr>
          <p:nvPr/>
        </p:nvPicPr>
        <p:blipFill>
          <a:blip r:embed="rId3"/>
          <a:stretch>
            <a:fillRect/>
          </a:stretch>
        </p:blipFill>
        <p:spPr>
          <a:xfrm>
            <a:off x="1612736" y="1649217"/>
            <a:ext cx="7531264" cy="5106468"/>
          </a:xfrm>
          <a:prstGeom prst="rect">
            <a:avLst/>
          </a:prstGeom>
          <a:ln>
            <a:solidFill>
              <a:srgbClr val="C00000"/>
            </a:solidFill>
          </a:ln>
        </p:spPr>
      </p:pic>
    </p:spTree>
    <p:extLst>
      <p:ext uri="{BB962C8B-B14F-4D97-AF65-F5344CB8AC3E}">
        <p14:creationId xmlns:p14="http://schemas.microsoft.com/office/powerpoint/2010/main" val="361229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Health Care Personnel Race and Ethnic Group Vaccination Differences </a:t>
            </a:r>
          </a:p>
        </p:txBody>
      </p:sp>
      <p:sp>
        <p:nvSpPr>
          <p:cNvPr id="3" name="Content Placeholder 2"/>
          <p:cNvSpPr>
            <a:spLocks noGrp="1"/>
          </p:cNvSpPr>
          <p:nvPr>
            <p:ph sz="quarter" idx="1"/>
          </p:nvPr>
        </p:nvSpPr>
        <p:spPr>
          <a:xfrm>
            <a:off x="603999" y="1659547"/>
            <a:ext cx="8120901" cy="4376004"/>
          </a:xfrm>
        </p:spPr>
        <p:txBody>
          <a:bodyPr/>
          <a:lstStyle/>
          <a:p>
            <a:r>
              <a:rPr lang="en-US" dirty="0"/>
              <a:t>Among HCP with direct patient care, influenza coverage among white HCP was higher (72.8%) than that for black (53.8) and Hispanic (59.8%) HCP </a:t>
            </a:r>
          </a:p>
          <a:p>
            <a:r>
              <a:rPr lang="en-US" dirty="0"/>
              <a:t>Among all HCP, white HCP had higher Tdap coverage (49.2%) compared with black HCP (28.3%) and Hispanic HCP (38.7%)</a:t>
            </a:r>
          </a:p>
          <a:p>
            <a:r>
              <a:rPr lang="en-US" dirty="0" smtClean="0"/>
              <a:t>White </a:t>
            </a:r>
            <a:r>
              <a:rPr lang="en-US" dirty="0"/>
              <a:t>HCP generally having higher vaccination coverage compared with black and Hispanic HCP</a:t>
            </a:r>
          </a:p>
          <a:p>
            <a:endParaRPr lang="en-US" dirty="0"/>
          </a:p>
        </p:txBody>
      </p:sp>
      <p:sp>
        <p:nvSpPr>
          <p:cNvPr id="4" name="TextBox 3"/>
          <p:cNvSpPr txBox="1"/>
          <p:nvPr/>
        </p:nvSpPr>
        <p:spPr>
          <a:xfrm>
            <a:off x="2997200" y="6035551"/>
            <a:ext cx="5123544" cy="646331"/>
          </a:xfrm>
          <a:prstGeom prst="rect">
            <a:avLst/>
          </a:prstGeom>
          <a:noFill/>
        </p:spPr>
        <p:txBody>
          <a:bodyPr wrap="square" rtlCol="0">
            <a:spAutoFit/>
          </a:bodyPr>
          <a:lstStyle/>
          <a:p>
            <a:r>
              <a:rPr lang="en-US" sz="1200" dirty="0">
                <a:solidFill>
                  <a:schemeClr val="bg1"/>
                </a:solidFill>
              </a:rPr>
              <a:t>Williams WW, Lu P, O’Halloran A, et al. Surveillance of Vaccination Coverage among Adult Populations — United States, 2015. MMWR </a:t>
            </a:r>
            <a:r>
              <a:rPr lang="en-US" sz="1200" dirty="0" err="1">
                <a:solidFill>
                  <a:schemeClr val="bg1"/>
                </a:solidFill>
              </a:rPr>
              <a:t>Surveill</a:t>
            </a:r>
            <a:r>
              <a:rPr lang="en-US" sz="1200" dirty="0">
                <a:solidFill>
                  <a:schemeClr val="bg1"/>
                </a:solidFill>
              </a:rPr>
              <a:t> </a:t>
            </a:r>
            <a:r>
              <a:rPr lang="en-US" sz="1200" dirty="0" err="1">
                <a:solidFill>
                  <a:schemeClr val="bg1"/>
                </a:solidFill>
              </a:rPr>
              <a:t>Summ</a:t>
            </a:r>
            <a:r>
              <a:rPr lang="en-US" sz="1200" dirty="0">
                <a:solidFill>
                  <a:schemeClr val="bg1"/>
                </a:solidFill>
              </a:rPr>
              <a:t> 2017;66(No. SS-11):1–28. DOI: http://dx.doi.org/10.15585/mmwr.ss6611a1.</a:t>
            </a:r>
          </a:p>
        </p:txBody>
      </p:sp>
    </p:spTree>
    <p:extLst>
      <p:ext uri="{BB962C8B-B14F-4D97-AF65-F5344CB8AC3E}">
        <p14:creationId xmlns:p14="http://schemas.microsoft.com/office/powerpoint/2010/main" val="4900119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219" y="141514"/>
            <a:ext cx="8153400" cy="990600"/>
          </a:xfrm>
        </p:spPr>
        <p:txBody>
          <a:bodyPr>
            <a:noAutofit/>
          </a:bodyPr>
          <a:lstStyle/>
          <a:p>
            <a:r>
              <a:rPr lang="en-US" sz="2400" dirty="0"/>
              <a:t>Percentage of health care personnel (HCP) who reported receiving influenza vaccination, by work setting and occupation type— Internet panel surveys, United States, 2010–11 through 2016–17 influenza seasons</a:t>
            </a:r>
          </a:p>
        </p:txBody>
      </p:sp>
      <p:pic>
        <p:nvPicPr>
          <p:cNvPr id="4" name="Content Placeholder 3"/>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315" t="49934"/>
          <a:stretch/>
        </p:blipFill>
        <p:spPr>
          <a:xfrm>
            <a:off x="163286" y="2380343"/>
            <a:ext cx="4313978" cy="2931887"/>
          </a:xfr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502" b="50476"/>
          <a:stretch/>
        </p:blipFill>
        <p:spPr>
          <a:xfrm>
            <a:off x="4602919" y="2380343"/>
            <a:ext cx="4325684" cy="2931887"/>
          </a:xfrm>
          <a:prstGeom prst="rect">
            <a:avLst/>
          </a:prstGeom>
        </p:spPr>
      </p:pic>
      <p:sp>
        <p:nvSpPr>
          <p:cNvPr id="6" name="TextBox 5"/>
          <p:cNvSpPr txBox="1"/>
          <p:nvPr/>
        </p:nvSpPr>
        <p:spPr>
          <a:xfrm>
            <a:off x="3548743" y="6027003"/>
            <a:ext cx="5040086" cy="830997"/>
          </a:xfrm>
          <a:prstGeom prst="rect">
            <a:avLst/>
          </a:prstGeom>
          <a:noFill/>
        </p:spPr>
        <p:txBody>
          <a:bodyPr wrap="square" rtlCol="0">
            <a:spAutoFit/>
          </a:bodyPr>
          <a:lstStyle/>
          <a:p>
            <a:r>
              <a:rPr lang="en-US" sz="1200" dirty="0">
                <a:solidFill>
                  <a:schemeClr val="bg1"/>
                </a:solidFill>
              </a:rPr>
              <a:t> Black CL, Yue X, et al. Influenza Vaccination Coverage Among Health Care Personnel — United States, 2016–17 Influenza Season. MMWR </a:t>
            </a:r>
            <a:r>
              <a:rPr lang="en-US" sz="1200" dirty="0" err="1">
                <a:solidFill>
                  <a:schemeClr val="bg1"/>
                </a:solidFill>
              </a:rPr>
              <a:t>Morb</a:t>
            </a:r>
            <a:r>
              <a:rPr lang="en-US" sz="1200" dirty="0">
                <a:solidFill>
                  <a:schemeClr val="bg1"/>
                </a:solidFill>
              </a:rPr>
              <a:t> Mortal </a:t>
            </a:r>
            <a:r>
              <a:rPr lang="en-US" sz="1200" dirty="0" err="1">
                <a:solidFill>
                  <a:schemeClr val="bg1"/>
                </a:solidFill>
              </a:rPr>
              <a:t>Wkly</a:t>
            </a:r>
            <a:r>
              <a:rPr lang="en-US" sz="1200" dirty="0">
                <a:solidFill>
                  <a:schemeClr val="bg1"/>
                </a:solidFill>
              </a:rPr>
              <a:t> Rep 2017;66:1009–1015. DOI: http://dx.doi.org/10.15585/mmwr.mm6638a1.</a:t>
            </a:r>
          </a:p>
        </p:txBody>
      </p:sp>
    </p:spTree>
    <p:extLst>
      <p:ext uri="{BB962C8B-B14F-4D97-AF65-F5344CB8AC3E}">
        <p14:creationId xmlns:p14="http://schemas.microsoft.com/office/powerpoint/2010/main" val="6505578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9965" y="2872409"/>
            <a:ext cx="8153400" cy="990600"/>
          </a:xfrm>
        </p:spPr>
        <p:txBody>
          <a:bodyPr/>
          <a:lstStyle/>
          <a:p>
            <a:pPr algn="ctr"/>
            <a:r>
              <a:rPr lang="en-US" sz="4400" dirty="0"/>
              <a:t>WHAT CAN BE DONE TO REDUCE ADULT IMMUNIZATION DISPARITIES?</a:t>
            </a:r>
          </a:p>
        </p:txBody>
      </p:sp>
    </p:spTree>
    <p:extLst>
      <p:ext uri="{BB962C8B-B14F-4D97-AF65-F5344CB8AC3E}">
        <p14:creationId xmlns:p14="http://schemas.microsoft.com/office/powerpoint/2010/main" val="24690062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Can Be Done to Reduce Adult Immunization Disparities?</a:t>
            </a:r>
          </a:p>
        </p:txBody>
      </p:sp>
      <p:sp>
        <p:nvSpPr>
          <p:cNvPr id="3" name="Content Placeholder 2"/>
          <p:cNvSpPr>
            <a:spLocks noGrp="1"/>
          </p:cNvSpPr>
          <p:nvPr>
            <p:ph sz="quarter" idx="1"/>
          </p:nvPr>
        </p:nvSpPr>
        <p:spPr/>
        <p:txBody>
          <a:bodyPr/>
          <a:lstStyle/>
          <a:p>
            <a:r>
              <a:rPr lang="en-US" sz="2800" dirty="0"/>
              <a:t>There is No Single Intervention</a:t>
            </a:r>
          </a:p>
          <a:p>
            <a:pPr lvl="1"/>
            <a:r>
              <a:rPr lang="en-US" sz="2000" dirty="0"/>
              <a:t>The causes of health disparities must be addressed with the involvement of many individuals and organizations with a cross-disciplinary approach that leverages housing, transportation, education and employment</a:t>
            </a:r>
          </a:p>
          <a:p>
            <a:pPr lvl="1"/>
            <a:r>
              <a:rPr lang="en-US" sz="2000" dirty="0"/>
              <a:t>Immunization disparities, like other healthcare disparities, are rooted in the social determinants of health</a:t>
            </a:r>
          </a:p>
          <a:p>
            <a:r>
              <a:rPr lang="en-US" sz="2800" dirty="0"/>
              <a:t>Know the Numbers</a:t>
            </a:r>
          </a:p>
          <a:p>
            <a:pPr lvl="1"/>
            <a:r>
              <a:rPr lang="en-US" sz="2000" dirty="0"/>
              <a:t>Improvement requires good surveillance</a:t>
            </a:r>
          </a:p>
          <a:p>
            <a:pPr lvl="1"/>
            <a:r>
              <a:rPr lang="en-US" sz="2000" dirty="0"/>
              <a:t>Identifying and monitoring disparities over time is a necessary first step toward the development and evaluation of evidence-based interventions that can reduce disparities</a:t>
            </a:r>
          </a:p>
        </p:txBody>
      </p:sp>
      <p:sp>
        <p:nvSpPr>
          <p:cNvPr id="4" name="TextBox 3"/>
          <p:cNvSpPr txBox="1"/>
          <p:nvPr/>
        </p:nvSpPr>
        <p:spPr>
          <a:xfrm>
            <a:off x="3396197" y="6198969"/>
            <a:ext cx="4987835" cy="646331"/>
          </a:xfrm>
          <a:prstGeom prst="rect">
            <a:avLst/>
          </a:prstGeom>
          <a:noFill/>
        </p:spPr>
        <p:txBody>
          <a:bodyPr wrap="square" rtlCol="0">
            <a:spAutoFit/>
          </a:bodyPr>
          <a:lstStyle/>
          <a:p>
            <a:r>
              <a:rPr lang="en-US" dirty="0">
                <a:solidFill>
                  <a:schemeClr val="bg1"/>
                </a:solidFill>
              </a:rPr>
              <a:t>Elimination of Health Disparities. National Prevention Strategy, 2014.</a:t>
            </a:r>
          </a:p>
        </p:txBody>
      </p:sp>
    </p:spTree>
    <p:extLst>
      <p:ext uri="{BB962C8B-B14F-4D97-AF65-F5344CB8AC3E}">
        <p14:creationId xmlns:p14="http://schemas.microsoft.com/office/powerpoint/2010/main" val="22013405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Can Be Done to Reduce Adult Immunization Disparities?</a:t>
            </a:r>
          </a:p>
        </p:txBody>
      </p:sp>
      <p:sp>
        <p:nvSpPr>
          <p:cNvPr id="3" name="Content Placeholder 2"/>
          <p:cNvSpPr>
            <a:spLocks noGrp="1"/>
          </p:cNvSpPr>
          <p:nvPr>
            <p:ph sz="quarter" idx="1"/>
          </p:nvPr>
        </p:nvSpPr>
        <p:spPr>
          <a:xfrm>
            <a:off x="628650" y="1651000"/>
            <a:ext cx="7886700" cy="4241801"/>
          </a:xfrm>
        </p:spPr>
        <p:txBody>
          <a:bodyPr>
            <a:normAutofit/>
          </a:bodyPr>
          <a:lstStyle/>
          <a:p>
            <a:r>
              <a:rPr lang="en-US" dirty="0"/>
              <a:t>Evidence-based Interventions</a:t>
            </a:r>
          </a:p>
          <a:p>
            <a:pPr lvl="1"/>
            <a:r>
              <a:rPr lang="en-US" dirty="0"/>
              <a:t>Targeted at reaching populations with disparities are needed to eliminate disparities</a:t>
            </a:r>
          </a:p>
          <a:p>
            <a:r>
              <a:rPr lang="en-US" dirty="0" smtClean="0"/>
              <a:t>Healthcare </a:t>
            </a:r>
            <a:r>
              <a:rPr lang="en-US" dirty="0"/>
              <a:t>Reform</a:t>
            </a:r>
          </a:p>
          <a:p>
            <a:pPr lvl="1"/>
            <a:r>
              <a:rPr lang="en-US" dirty="0"/>
              <a:t>Offers the greatest opportunity to improve health equity and reduce disparities </a:t>
            </a:r>
          </a:p>
          <a:p>
            <a:pPr lvl="1"/>
            <a:r>
              <a:rPr lang="en-US" dirty="0"/>
              <a:t>Reducing financial barriers to access and improving quality to its many race, ethnicity and language specific provisions</a:t>
            </a:r>
          </a:p>
        </p:txBody>
      </p:sp>
      <p:sp>
        <p:nvSpPr>
          <p:cNvPr id="5" name="Rectangle 4"/>
          <p:cNvSpPr/>
          <p:nvPr/>
        </p:nvSpPr>
        <p:spPr>
          <a:xfrm>
            <a:off x="3478696" y="6251426"/>
            <a:ext cx="4572000" cy="646331"/>
          </a:xfrm>
          <a:prstGeom prst="rect">
            <a:avLst/>
          </a:prstGeom>
        </p:spPr>
        <p:txBody>
          <a:bodyPr>
            <a:spAutoFit/>
          </a:bodyPr>
          <a:lstStyle/>
          <a:p>
            <a:r>
              <a:rPr lang="en-US" dirty="0">
                <a:solidFill>
                  <a:schemeClr val="bg1"/>
                </a:solidFill>
              </a:rPr>
              <a:t>Elimination of Health Disparities. National Prevention Strategy, 2014.</a:t>
            </a:r>
          </a:p>
        </p:txBody>
      </p:sp>
    </p:spTree>
    <p:extLst>
      <p:ext uri="{BB962C8B-B14F-4D97-AF65-F5344CB8AC3E}">
        <p14:creationId xmlns:p14="http://schemas.microsoft.com/office/powerpoint/2010/main" val="26591000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Healthcare Providers Can Prompt Action</a:t>
            </a:r>
          </a:p>
        </p:txBody>
      </p:sp>
      <p:sp>
        <p:nvSpPr>
          <p:cNvPr id="3" name="Content Placeholder 2"/>
          <p:cNvSpPr>
            <a:spLocks noGrp="1"/>
          </p:cNvSpPr>
          <p:nvPr>
            <p:ph sz="quarter" idx="1"/>
          </p:nvPr>
        </p:nvSpPr>
        <p:spPr/>
        <p:txBody>
          <a:bodyPr>
            <a:normAutofit lnSpcReduction="10000"/>
          </a:bodyPr>
          <a:lstStyle/>
          <a:p>
            <a:endParaRPr lang="en-US" dirty="0"/>
          </a:p>
          <a:p>
            <a:r>
              <a:rPr lang="en-US" dirty="0"/>
              <a:t>Reduce disparities in their own practices </a:t>
            </a:r>
          </a:p>
          <a:p>
            <a:pPr marL="0" indent="0">
              <a:buNone/>
            </a:pPr>
            <a:endParaRPr lang="en-US" dirty="0"/>
          </a:p>
          <a:p>
            <a:pPr lvl="1"/>
            <a:r>
              <a:rPr lang="en-US" dirty="0"/>
              <a:t>Perform standardized routine assessment, recommendation and offering of vaccines for ALL of their adult patients</a:t>
            </a:r>
          </a:p>
          <a:p>
            <a:pPr lvl="1"/>
            <a:endParaRPr lang="en-US" dirty="0"/>
          </a:p>
          <a:p>
            <a:pPr lvl="1"/>
            <a:r>
              <a:rPr lang="en-US" dirty="0"/>
              <a:t>Find out what disparities exist in their own patients</a:t>
            </a:r>
          </a:p>
          <a:p>
            <a:pPr lvl="2"/>
            <a:r>
              <a:rPr lang="en-US" dirty="0"/>
              <a:t>surveying and tracking differences in immunization rates</a:t>
            </a:r>
          </a:p>
        </p:txBody>
      </p:sp>
      <p:sp>
        <p:nvSpPr>
          <p:cNvPr id="5" name="Rectangle 4"/>
          <p:cNvSpPr/>
          <p:nvPr/>
        </p:nvSpPr>
        <p:spPr>
          <a:xfrm>
            <a:off x="3389243" y="6251426"/>
            <a:ext cx="4572000" cy="646331"/>
          </a:xfrm>
          <a:prstGeom prst="rect">
            <a:avLst/>
          </a:prstGeom>
        </p:spPr>
        <p:txBody>
          <a:bodyPr>
            <a:spAutoFit/>
          </a:bodyPr>
          <a:lstStyle/>
          <a:p>
            <a:r>
              <a:rPr lang="en-US" dirty="0">
                <a:solidFill>
                  <a:schemeClr val="bg1"/>
                </a:solidFill>
              </a:rPr>
              <a:t>Elimination of Health Disparities. National Prevention Strategy, 2014.</a:t>
            </a:r>
          </a:p>
        </p:txBody>
      </p:sp>
    </p:spTree>
    <p:extLst>
      <p:ext uri="{BB962C8B-B14F-4D97-AF65-F5344CB8AC3E}">
        <p14:creationId xmlns:p14="http://schemas.microsoft.com/office/powerpoint/2010/main" val="17832794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Healthcare Providers Can Prompt Action</a:t>
            </a:r>
          </a:p>
        </p:txBody>
      </p:sp>
      <p:sp>
        <p:nvSpPr>
          <p:cNvPr id="3" name="Content Placeholder 2"/>
          <p:cNvSpPr>
            <a:spLocks noGrp="1"/>
          </p:cNvSpPr>
          <p:nvPr>
            <p:ph sz="quarter" idx="1"/>
          </p:nvPr>
        </p:nvSpPr>
        <p:spPr>
          <a:xfrm>
            <a:off x="495300" y="1587500"/>
            <a:ext cx="8137208" cy="4558791"/>
          </a:xfrm>
        </p:spPr>
        <p:txBody>
          <a:bodyPr>
            <a:normAutofit fontScale="85000" lnSpcReduction="20000"/>
          </a:bodyPr>
          <a:lstStyle/>
          <a:p>
            <a:pPr lvl="1"/>
            <a:r>
              <a:rPr lang="en-US" dirty="0"/>
              <a:t>Continue being an energetic immunization champion</a:t>
            </a:r>
          </a:p>
          <a:p>
            <a:pPr lvl="1"/>
            <a:endParaRPr lang="en-US" dirty="0"/>
          </a:p>
          <a:p>
            <a:pPr lvl="1"/>
            <a:r>
              <a:rPr lang="en-US" dirty="0"/>
              <a:t>Carry out quality improvement projects as part of their “Maintenance of Certification” process  or residency training</a:t>
            </a:r>
          </a:p>
          <a:p>
            <a:pPr lvl="1"/>
            <a:endParaRPr lang="en-US" dirty="0"/>
          </a:p>
          <a:p>
            <a:pPr lvl="1"/>
            <a:r>
              <a:rPr lang="en-US" dirty="0"/>
              <a:t>Build a diversified workforce of healthcare providers in their workplace</a:t>
            </a:r>
          </a:p>
          <a:p>
            <a:pPr lvl="1"/>
            <a:endParaRPr lang="en-US" dirty="0"/>
          </a:p>
          <a:p>
            <a:pPr lvl="1"/>
            <a:r>
              <a:rPr lang="en-US" dirty="0"/>
              <a:t>Target the newly insured patient for vaccination</a:t>
            </a:r>
          </a:p>
          <a:p>
            <a:pPr lvl="1"/>
            <a:endParaRPr lang="en-US" dirty="0"/>
          </a:p>
          <a:p>
            <a:pPr lvl="1"/>
            <a:r>
              <a:rPr lang="en-US" dirty="0"/>
              <a:t>Utilize patient education materials in foreign languages, when appropriate. (</a:t>
            </a:r>
            <a:r>
              <a:rPr lang="en-US" dirty="0">
                <a:hlinkClick r:id="rId3"/>
              </a:rPr>
              <a:t>www.immunize.org/adult-vaccination/resources.asp</a:t>
            </a:r>
            <a:r>
              <a:rPr lang="en-US" dirty="0"/>
              <a:t>) (</a:t>
            </a:r>
            <a:r>
              <a:rPr lang="en-US" dirty="0">
                <a:hlinkClick r:id="rId4"/>
              </a:rPr>
              <a:t>www.cdc.gov/vaccines/hcp/patient-ed/adults/index.html</a:t>
            </a:r>
            <a:r>
              <a:rPr lang="en-US" dirty="0"/>
              <a:t>) </a:t>
            </a:r>
          </a:p>
        </p:txBody>
      </p:sp>
      <p:sp>
        <p:nvSpPr>
          <p:cNvPr id="5" name="Rectangle 4"/>
          <p:cNvSpPr/>
          <p:nvPr/>
        </p:nvSpPr>
        <p:spPr>
          <a:xfrm>
            <a:off x="3493604" y="6260592"/>
            <a:ext cx="4572000" cy="646331"/>
          </a:xfrm>
          <a:prstGeom prst="rect">
            <a:avLst/>
          </a:prstGeom>
        </p:spPr>
        <p:txBody>
          <a:bodyPr>
            <a:spAutoFit/>
          </a:bodyPr>
          <a:lstStyle/>
          <a:p>
            <a:r>
              <a:rPr lang="en-US" dirty="0">
                <a:solidFill>
                  <a:schemeClr val="bg1"/>
                </a:solidFill>
              </a:rPr>
              <a:t>Elimination of Health Disparities. National Prevention Strategy, 2014.</a:t>
            </a:r>
          </a:p>
        </p:txBody>
      </p:sp>
    </p:spTree>
    <p:extLst>
      <p:ext uri="{BB962C8B-B14F-4D97-AF65-F5344CB8AC3E}">
        <p14:creationId xmlns:p14="http://schemas.microsoft.com/office/powerpoint/2010/main" val="13069274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National Prevention Strategy Recommendations</a:t>
            </a:r>
          </a:p>
        </p:txBody>
      </p:sp>
      <p:sp>
        <p:nvSpPr>
          <p:cNvPr id="3" name="Content Placeholder 2"/>
          <p:cNvSpPr>
            <a:spLocks noGrp="1"/>
          </p:cNvSpPr>
          <p:nvPr>
            <p:ph sz="quarter" idx="1"/>
          </p:nvPr>
        </p:nvSpPr>
        <p:spPr>
          <a:xfrm>
            <a:off x="469900" y="1612900"/>
            <a:ext cx="8458200" cy="4318000"/>
          </a:xfrm>
        </p:spPr>
        <p:txBody>
          <a:bodyPr/>
          <a:lstStyle/>
          <a:p>
            <a:r>
              <a:rPr lang="en-US" sz="2800" dirty="0" smtClean="0"/>
              <a:t>Reduce </a:t>
            </a:r>
            <a:r>
              <a:rPr lang="en-US" sz="2800" dirty="0"/>
              <a:t>disparities in access to quality health care</a:t>
            </a:r>
          </a:p>
          <a:p>
            <a:endParaRPr lang="en-US" sz="2800" dirty="0"/>
          </a:p>
          <a:p>
            <a:r>
              <a:rPr lang="en-US" sz="2800" dirty="0"/>
              <a:t>Support research to identify effective strategies to eliminate health disparities with a focus on communities at greatest risk</a:t>
            </a:r>
          </a:p>
          <a:p>
            <a:endParaRPr lang="en-US" sz="2800" dirty="0"/>
          </a:p>
          <a:p>
            <a:r>
              <a:rPr lang="en-US" sz="2800" dirty="0"/>
              <a:t>Support and expand cross-sector activities to enhance access to high-quality education, jobs, economic opportunities and opportunities for healthy living</a:t>
            </a:r>
          </a:p>
          <a:p>
            <a:endParaRPr lang="en-US" dirty="0"/>
          </a:p>
        </p:txBody>
      </p:sp>
      <p:sp>
        <p:nvSpPr>
          <p:cNvPr id="5" name="Rectangle 4"/>
          <p:cNvSpPr/>
          <p:nvPr/>
        </p:nvSpPr>
        <p:spPr>
          <a:xfrm>
            <a:off x="3448879" y="6251426"/>
            <a:ext cx="4572000" cy="646331"/>
          </a:xfrm>
          <a:prstGeom prst="rect">
            <a:avLst/>
          </a:prstGeom>
        </p:spPr>
        <p:txBody>
          <a:bodyPr>
            <a:spAutoFit/>
          </a:bodyPr>
          <a:lstStyle/>
          <a:p>
            <a:r>
              <a:rPr lang="en-US" dirty="0">
                <a:solidFill>
                  <a:schemeClr val="bg1"/>
                </a:solidFill>
              </a:rPr>
              <a:t>Elimination of Health Disparities. National Prevention Strategy, 2014.</a:t>
            </a:r>
          </a:p>
        </p:txBody>
      </p:sp>
    </p:spTree>
    <p:extLst>
      <p:ext uri="{BB962C8B-B14F-4D97-AF65-F5344CB8AC3E}">
        <p14:creationId xmlns:p14="http://schemas.microsoft.com/office/powerpoint/2010/main" val="9684362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Actions At The Community and Federal Level</a:t>
            </a:r>
          </a:p>
        </p:txBody>
      </p:sp>
      <p:sp>
        <p:nvSpPr>
          <p:cNvPr id="3" name="Content Placeholder 2"/>
          <p:cNvSpPr>
            <a:spLocks noGrp="1"/>
          </p:cNvSpPr>
          <p:nvPr>
            <p:ph sz="quarter" idx="1"/>
          </p:nvPr>
        </p:nvSpPr>
        <p:spPr>
          <a:xfrm>
            <a:off x="469900" y="1502459"/>
            <a:ext cx="8343900" cy="4479241"/>
          </a:xfrm>
        </p:spPr>
        <p:txBody>
          <a:bodyPr>
            <a:normAutofit fontScale="92500" lnSpcReduction="10000"/>
          </a:bodyPr>
          <a:lstStyle/>
          <a:p>
            <a:r>
              <a:rPr lang="en-US" sz="2800" dirty="0"/>
              <a:t>Identify and map high-need areas that experience health disparities and align existing resources to meet these needs</a:t>
            </a:r>
          </a:p>
          <a:p>
            <a:endParaRPr lang="en-US" sz="2800" dirty="0"/>
          </a:p>
          <a:p>
            <a:r>
              <a:rPr lang="en-US" sz="2800" dirty="0"/>
              <a:t>Support policies to reduce exposure to environmental and occupational hazards, especially among those at greatest risk</a:t>
            </a:r>
          </a:p>
          <a:p>
            <a:pPr marL="0" indent="0">
              <a:buNone/>
            </a:pPr>
            <a:endParaRPr lang="en-US" sz="2800" dirty="0"/>
          </a:p>
          <a:p>
            <a:r>
              <a:rPr lang="en-US" sz="2800" dirty="0"/>
              <a:t>Support health center service delivery sites in medically underserved areas and place primary care providers in communities with shortages</a:t>
            </a:r>
          </a:p>
          <a:p>
            <a:endParaRPr lang="en-US" dirty="0"/>
          </a:p>
        </p:txBody>
      </p:sp>
      <p:sp>
        <p:nvSpPr>
          <p:cNvPr id="5" name="Rectangle 4"/>
          <p:cNvSpPr/>
          <p:nvPr/>
        </p:nvSpPr>
        <p:spPr>
          <a:xfrm>
            <a:off x="3493604" y="6242226"/>
            <a:ext cx="4572000" cy="646331"/>
          </a:xfrm>
          <a:prstGeom prst="rect">
            <a:avLst/>
          </a:prstGeom>
        </p:spPr>
        <p:txBody>
          <a:bodyPr>
            <a:spAutoFit/>
          </a:bodyPr>
          <a:lstStyle/>
          <a:p>
            <a:r>
              <a:rPr lang="en-US" dirty="0">
                <a:solidFill>
                  <a:schemeClr val="bg1"/>
                </a:solidFill>
              </a:rPr>
              <a:t>Elimination of Health Disparities. National Prevention Strategy, 2014.</a:t>
            </a:r>
          </a:p>
        </p:txBody>
      </p:sp>
    </p:spTree>
    <p:extLst>
      <p:ext uri="{BB962C8B-B14F-4D97-AF65-F5344CB8AC3E}">
        <p14:creationId xmlns:p14="http://schemas.microsoft.com/office/powerpoint/2010/main" val="39942907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 Partners Can Take</a:t>
            </a:r>
          </a:p>
        </p:txBody>
      </p:sp>
      <p:sp>
        <p:nvSpPr>
          <p:cNvPr id="3" name="Content Placeholder 2"/>
          <p:cNvSpPr>
            <a:spLocks noGrp="1"/>
          </p:cNvSpPr>
          <p:nvPr>
            <p:ph sz="quarter" idx="1"/>
          </p:nvPr>
        </p:nvSpPr>
        <p:spPr/>
        <p:txBody>
          <a:bodyPr>
            <a:normAutofit fontScale="92500" lnSpcReduction="10000"/>
          </a:bodyPr>
          <a:lstStyle/>
          <a:p>
            <a:r>
              <a:rPr lang="en-US" dirty="0"/>
              <a:t>Use community resources to improve ability to read, understand and use health information</a:t>
            </a:r>
          </a:p>
          <a:p>
            <a:endParaRPr lang="en-US" dirty="0"/>
          </a:p>
          <a:p>
            <a:r>
              <a:rPr lang="en-US" dirty="0"/>
              <a:t>Help ensure prevention strategies are culturally, linguistically and age appropriate, and that they match people’s health literacy skills</a:t>
            </a:r>
          </a:p>
          <a:p>
            <a:endParaRPr lang="en-US" dirty="0"/>
          </a:p>
          <a:p>
            <a:r>
              <a:rPr lang="en-US" dirty="0"/>
              <a:t>Provide internet access and skill-building courses to help residents find reliable health information and services</a:t>
            </a:r>
          </a:p>
          <a:p>
            <a:pPr lvl="1"/>
            <a:endParaRPr lang="en-US" dirty="0"/>
          </a:p>
        </p:txBody>
      </p:sp>
      <p:sp>
        <p:nvSpPr>
          <p:cNvPr id="5" name="Rectangle 4"/>
          <p:cNvSpPr/>
          <p:nvPr/>
        </p:nvSpPr>
        <p:spPr>
          <a:xfrm>
            <a:off x="3374335" y="6251426"/>
            <a:ext cx="4572000" cy="646331"/>
          </a:xfrm>
          <a:prstGeom prst="rect">
            <a:avLst/>
          </a:prstGeom>
        </p:spPr>
        <p:txBody>
          <a:bodyPr>
            <a:spAutoFit/>
          </a:bodyPr>
          <a:lstStyle/>
          <a:p>
            <a:r>
              <a:rPr lang="en-US" dirty="0">
                <a:solidFill>
                  <a:schemeClr val="bg1"/>
                </a:solidFill>
              </a:rPr>
              <a:t>Elimination of Health Disparities. National Prevention Strategy, 2014.</a:t>
            </a:r>
          </a:p>
        </p:txBody>
      </p:sp>
    </p:spTree>
    <p:extLst>
      <p:ext uri="{BB962C8B-B14F-4D97-AF65-F5344CB8AC3E}">
        <p14:creationId xmlns:p14="http://schemas.microsoft.com/office/powerpoint/2010/main" val="3155911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97864"/>
          </a:xfrm>
        </p:spPr>
        <p:txBody>
          <a:bodyPr>
            <a:normAutofit/>
          </a:bodyPr>
          <a:lstStyle/>
          <a:p>
            <a:pPr algn="ctr"/>
            <a:r>
              <a:rPr lang="en-US" sz="3000" b="1" dirty="0"/>
              <a:t>Measure</a:t>
            </a:r>
            <a:r>
              <a:rPr lang="en-US" sz="3200" b="1" dirty="0"/>
              <a:t> Definitions</a:t>
            </a:r>
          </a:p>
        </p:txBody>
      </p:sp>
      <p:graphicFrame>
        <p:nvGraphicFramePr>
          <p:cNvPr id="11" name="Table 10"/>
          <p:cNvGraphicFramePr>
            <a:graphicFrameLocks noGrp="1"/>
          </p:cNvGraphicFramePr>
          <p:nvPr>
            <p:extLst>
              <p:ext uri="{D42A27DB-BD31-4B8C-83A1-F6EECF244321}">
                <p14:modId xmlns:p14="http://schemas.microsoft.com/office/powerpoint/2010/main" val="3105575750"/>
              </p:ext>
            </p:extLst>
          </p:nvPr>
        </p:nvGraphicFramePr>
        <p:xfrm>
          <a:off x="-2" y="1"/>
          <a:ext cx="9144002" cy="6907025"/>
        </p:xfrm>
        <a:graphic>
          <a:graphicData uri="http://schemas.openxmlformats.org/drawingml/2006/table">
            <a:tbl>
              <a:tblPr/>
              <a:tblGrid>
                <a:gridCol w="1895354">
                  <a:extLst>
                    <a:ext uri="{9D8B030D-6E8A-4147-A177-3AD203B41FA5}">
                      <a16:colId xmlns="" xmlns:a16="http://schemas.microsoft.com/office/drawing/2014/main" val="20000"/>
                    </a:ext>
                  </a:extLst>
                </a:gridCol>
                <a:gridCol w="2416216">
                  <a:extLst>
                    <a:ext uri="{9D8B030D-6E8A-4147-A177-3AD203B41FA5}">
                      <a16:colId xmlns="" xmlns:a16="http://schemas.microsoft.com/office/drawing/2014/main" val="20001"/>
                    </a:ext>
                  </a:extLst>
                </a:gridCol>
                <a:gridCol w="2416216">
                  <a:extLst>
                    <a:ext uri="{9D8B030D-6E8A-4147-A177-3AD203B41FA5}">
                      <a16:colId xmlns="" xmlns:a16="http://schemas.microsoft.com/office/drawing/2014/main" val="20002"/>
                    </a:ext>
                  </a:extLst>
                </a:gridCol>
                <a:gridCol w="2416216">
                  <a:extLst>
                    <a:ext uri="{9D8B030D-6E8A-4147-A177-3AD203B41FA5}">
                      <a16:colId xmlns="" xmlns:a16="http://schemas.microsoft.com/office/drawing/2014/main" val="20003"/>
                    </a:ext>
                  </a:extLst>
                </a:gridCol>
              </a:tblGrid>
              <a:tr h="353646">
                <a:tc>
                  <a:txBody>
                    <a:bodyPr/>
                    <a:lstStyle/>
                    <a:p>
                      <a:pPr marL="0" marR="0" algn="ctr" fontAlgn="b">
                        <a:lnSpc>
                          <a:spcPct val="107000"/>
                        </a:lnSpc>
                        <a:spcBef>
                          <a:spcPts val="0"/>
                        </a:spcBef>
                        <a:spcAft>
                          <a:spcPts val="0"/>
                        </a:spcAft>
                      </a:pPr>
                      <a:r>
                        <a:rPr lang="en-US" sz="16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Measure Title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nchor="b">
                    <a:lnL>
                      <a:noFill/>
                    </a:lnL>
                    <a:lnR>
                      <a:noFill/>
                    </a:lnR>
                    <a:lnT>
                      <a:noFill/>
                    </a:lnT>
                    <a:lnB w="12700" cap="flat" cmpd="sng" algn="ctr">
                      <a:solidFill>
                        <a:schemeClr val="tx1"/>
                      </a:solidFill>
                      <a:prstDash val="solid"/>
                      <a:round/>
                      <a:headEnd type="none" w="med" len="med"/>
                      <a:tailEnd type="none" w="med" len="med"/>
                    </a:lnB>
                    <a:solidFill>
                      <a:srgbClr val="EAEFF7"/>
                    </a:solidFill>
                  </a:tcPr>
                </a:tc>
                <a:tc>
                  <a:txBody>
                    <a:bodyPr/>
                    <a:lstStyle/>
                    <a:p>
                      <a:pPr marL="0" marR="0" algn="ctr" fontAlgn="b">
                        <a:lnSpc>
                          <a:spcPct val="107000"/>
                        </a:lnSpc>
                        <a:spcBef>
                          <a:spcPts val="0"/>
                        </a:spcBef>
                        <a:spcAft>
                          <a:spcPts val="0"/>
                        </a:spcAft>
                      </a:pPr>
                      <a:r>
                        <a:rPr lang="en-US" sz="16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Description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nchor="b">
                    <a:lnL>
                      <a:noFill/>
                    </a:lnL>
                    <a:lnR>
                      <a:noFill/>
                    </a:lnR>
                    <a:lnT>
                      <a:noFill/>
                    </a:lnT>
                    <a:lnB w="12700" cap="flat" cmpd="sng" algn="ctr">
                      <a:solidFill>
                        <a:schemeClr val="tx1"/>
                      </a:solidFill>
                      <a:prstDash val="solid"/>
                      <a:round/>
                      <a:headEnd type="none" w="med" len="med"/>
                      <a:tailEnd type="none" w="med" len="med"/>
                    </a:lnB>
                    <a:solidFill>
                      <a:srgbClr val="EAEFF7"/>
                    </a:solidFill>
                  </a:tcPr>
                </a:tc>
                <a:tc>
                  <a:txBody>
                    <a:bodyPr/>
                    <a:lstStyle/>
                    <a:p>
                      <a:pPr marL="0" marR="0" algn="ctr" fontAlgn="b">
                        <a:lnSpc>
                          <a:spcPct val="107000"/>
                        </a:lnSpc>
                        <a:spcBef>
                          <a:spcPts val="0"/>
                        </a:spcBef>
                        <a:spcAft>
                          <a:spcPts val="0"/>
                        </a:spcAft>
                      </a:pPr>
                      <a:r>
                        <a:rPr lang="en-US" sz="16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Denominator Description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nchor="b">
                    <a:lnL>
                      <a:noFill/>
                    </a:lnL>
                    <a:lnR>
                      <a:noFill/>
                    </a:lnR>
                    <a:lnT>
                      <a:noFill/>
                    </a:lnT>
                    <a:lnB w="12700" cap="flat" cmpd="sng" algn="ctr">
                      <a:solidFill>
                        <a:schemeClr val="tx1"/>
                      </a:solidFill>
                      <a:prstDash val="solid"/>
                      <a:round/>
                      <a:headEnd type="none" w="med" len="med"/>
                      <a:tailEnd type="none" w="med" len="med"/>
                    </a:lnB>
                    <a:solidFill>
                      <a:srgbClr val="EAEFF7"/>
                    </a:solidFill>
                  </a:tcPr>
                </a:tc>
                <a:tc>
                  <a:txBody>
                    <a:bodyPr/>
                    <a:lstStyle/>
                    <a:p>
                      <a:pPr marL="0" marR="0" algn="ctr" fontAlgn="b">
                        <a:lnSpc>
                          <a:spcPct val="107000"/>
                        </a:lnSpc>
                        <a:spcBef>
                          <a:spcPts val="0"/>
                        </a:spcBef>
                        <a:spcAft>
                          <a:spcPts val="0"/>
                        </a:spcAft>
                      </a:pPr>
                      <a:r>
                        <a:rPr lang="en-US" sz="16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Numerator Description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nchor="b">
                    <a:lnL>
                      <a:noFill/>
                    </a:lnL>
                    <a:lnR>
                      <a:noFill/>
                    </a:lnR>
                    <a:lnT>
                      <a:noFill/>
                    </a:lnT>
                    <a:lnB w="12700" cap="flat" cmpd="sng" algn="ctr">
                      <a:solidFill>
                        <a:schemeClr val="tx1"/>
                      </a:solidFill>
                      <a:prstDash val="solid"/>
                      <a:round/>
                      <a:headEnd type="none" w="med" len="med"/>
                      <a:tailEnd type="none" w="med" len="med"/>
                    </a:lnB>
                    <a:solidFill>
                      <a:srgbClr val="EAEFF7"/>
                    </a:solidFill>
                  </a:tcPr>
                </a:tc>
                <a:extLst>
                  <a:ext uri="{0D108BD9-81ED-4DB2-BD59-A6C34878D82A}">
                    <a16:rowId xmlns="" xmlns:a16="http://schemas.microsoft.com/office/drawing/2014/main" val="10000"/>
                  </a:ext>
                </a:extLst>
              </a:tr>
              <a:tr h="1469191">
                <a:tc>
                  <a:txBody>
                    <a:bodyPr/>
                    <a:lstStyle/>
                    <a:p>
                      <a:pPr marL="0" marR="0" fontAlgn="t">
                        <a:lnSpc>
                          <a:spcPct val="107000"/>
                        </a:lnSpc>
                        <a:spcBef>
                          <a:spcPts val="0"/>
                        </a:spcBef>
                        <a:spcAft>
                          <a:spcPts val="0"/>
                        </a:spcAft>
                      </a:pPr>
                      <a:r>
                        <a:rPr lang="en-US" sz="16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Influenza Vaccination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fontAlgn="t">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Percentage of patients aged 6 months or older seen during a visit between October 1 and March 31 who received an influenza vaccination OR who reported previous receipt of an influenza vaccination.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fontAlgn="t">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Patients aged 6 months or older seen for a visit between October 1 and March 31 with a valid patient encounter code.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fontAlgn="t">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Patients who received an influenza vaccination OR reported previous receipt of an influenza vaccination.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 xmlns:a16="http://schemas.microsoft.com/office/drawing/2014/main" val="10001"/>
                  </a:ext>
                </a:extLst>
              </a:tr>
              <a:tr h="738388">
                <a:tc>
                  <a:txBody>
                    <a:bodyPr/>
                    <a:lstStyle/>
                    <a:p>
                      <a:pPr marL="0" marR="0" fontAlgn="t">
                        <a:lnSpc>
                          <a:spcPct val="107000"/>
                        </a:lnSpc>
                        <a:spcBef>
                          <a:spcPts val="0"/>
                        </a:spcBef>
                        <a:spcAft>
                          <a:spcPts val="0"/>
                        </a:spcAft>
                      </a:pPr>
                      <a:r>
                        <a:rPr lang="en-US" sz="1600" b="1"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Pneumonia Vaccination Status for Older Adults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marR="0" fontAlgn="t">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Percentage of patients aged 65 or older who ever received a pneumococcal vaccination.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marR="0" fontAlgn="t">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Patients aged 65 or older with a valid patient encounter code.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marR="0" fontAlgn="t">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Patients who have ever received a pneumococcal vaccination.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extLst>
                  <a:ext uri="{0D108BD9-81ED-4DB2-BD59-A6C34878D82A}">
                    <a16:rowId xmlns="" xmlns:a16="http://schemas.microsoft.com/office/drawing/2014/main" val="10002"/>
                  </a:ext>
                </a:extLst>
              </a:tr>
              <a:tr h="1956390">
                <a:tc>
                  <a:txBody>
                    <a:bodyPr/>
                    <a:lstStyle/>
                    <a:p>
                      <a:pPr marL="0" marR="0" fontAlgn="t">
                        <a:lnSpc>
                          <a:spcPct val="107000"/>
                        </a:lnSpc>
                        <a:spcBef>
                          <a:spcPts val="0"/>
                        </a:spcBef>
                        <a:spcAft>
                          <a:spcPts val="0"/>
                        </a:spcAft>
                      </a:pPr>
                      <a:r>
                        <a:rPr lang="en-US" sz="16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High Risk Pneumococcal Vaccination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fontAlgn="t">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The percentage of patients aged 19 through 64 with a high risk condition, who either received a pneumococcal vaccination (reported separately) OR had a contraindication to pneumococcal vaccination (reported separately).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fontAlgn="t">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Patient aged 19 through 64 with a high risk condition (e.g., diabetes, heart failure, COPD, end-stage kidney disease, nephritic syndrome, chronic kidney disease, chronic dialysis, </a:t>
                      </a:r>
                      <a:r>
                        <a:rPr lang="en-US" sz="12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asplenia</a:t>
                      </a: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malignancy, solid organ transplant, on immunosuppressive medications, HIV) and a valid patient encounter code.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fontAlgn="t">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 Patients who received a pneumococcal vaccination OR 2. Patients who have a contraindication to pneumococcal vaccination.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 xmlns:a16="http://schemas.microsoft.com/office/drawing/2014/main" val="10003"/>
                  </a:ext>
                </a:extLst>
              </a:tr>
              <a:tr h="981991">
                <a:tc>
                  <a:txBody>
                    <a:bodyPr/>
                    <a:lstStyle/>
                    <a:p>
                      <a:pPr marL="0" marR="0" fontAlgn="t">
                        <a:lnSpc>
                          <a:spcPct val="107000"/>
                        </a:lnSpc>
                        <a:spcBef>
                          <a:spcPts val="0"/>
                        </a:spcBef>
                        <a:spcAft>
                          <a:spcPts val="0"/>
                        </a:spcAft>
                      </a:pPr>
                      <a:r>
                        <a:rPr lang="en-US" sz="1600" b="1"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Herpes Zoster (Shingles) Vaccination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marR="0" fontAlgn="t">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Percentage of patients aged 60 or older who received a herpes zoster vaccination OR who reported previous receipt of a herpes zoster vaccination.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marR="0" fontAlgn="t">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Patients aged 60 or older with a valid patient encounter code.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marR="0" fontAlgn="t">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Patients who received a herpes zoster vaccination OR who reported previous receipt of herpes zoster vaccination.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extLst>
                  <a:ext uri="{0D108BD9-81ED-4DB2-BD59-A6C34878D82A}">
                    <a16:rowId xmlns="" xmlns:a16="http://schemas.microsoft.com/office/drawing/2014/main" val="10004"/>
                  </a:ext>
                </a:extLst>
              </a:tr>
              <a:tr h="1358394">
                <a:tc>
                  <a:txBody>
                    <a:bodyPr/>
                    <a:lstStyle/>
                    <a:p>
                      <a:pPr marL="0" marR="0" fontAlgn="t">
                        <a:lnSpc>
                          <a:spcPct val="107000"/>
                        </a:lnSpc>
                        <a:spcBef>
                          <a:spcPts val="0"/>
                        </a:spcBef>
                        <a:spcAft>
                          <a:spcPts val="0"/>
                        </a:spcAft>
                      </a:pPr>
                      <a:r>
                        <a:rPr lang="en-US" sz="1600" b="1"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Tdap (Tetanus, Diphtheria, Acellular Pertussis) Vaccination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fontAlgn="t">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Percentage of patients aged 19 or older who received a primary vaccine series of tetanus/diphtheria/acellular pertussis (tdap) vaccine OR who reported previous receipt of Tdap vaccination.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fontAlgn="t">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Patients aged 19 or older with a valid patient encounter code.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fontAlgn="t">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Patients who received </a:t>
                      </a:r>
                      <a:r>
                        <a:rPr lang="en-US" sz="12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Tdap</a:t>
                      </a: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vaccination OR who reported previous receipt of </a:t>
                      </a:r>
                      <a:r>
                        <a:rPr lang="en-US" sz="12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Tdap</a:t>
                      </a: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vaccination.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48" marR="4648" marT="46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22257477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 Partners Can Take</a:t>
            </a:r>
          </a:p>
        </p:txBody>
      </p:sp>
      <p:sp>
        <p:nvSpPr>
          <p:cNvPr id="3" name="Content Placeholder 2"/>
          <p:cNvSpPr>
            <a:spLocks noGrp="1"/>
          </p:cNvSpPr>
          <p:nvPr>
            <p:ph sz="quarter" idx="1"/>
          </p:nvPr>
        </p:nvSpPr>
        <p:spPr/>
        <p:txBody>
          <a:bodyPr>
            <a:normAutofit fontScale="85000" lnSpcReduction="20000"/>
          </a:bodyPr>
          <a:lstStyle/>
          <a:p>
            <a:r>
              <a:rPr lang="en-US" sz="2800" dirty="0"/>
              <a:t>Increase the cultural and communication competence of health care providers</a:t>
            </a:r>
          </a:p>
          <a:p>
            <a:endParaRPr lang="en-US" sz="2800" dirty="0"/>
          </a:p>
          <a:p>
            <a:r>
              <a:rPr lang="en-US" sz="2800" dirty="0"/>
              <a:t>Train and hire more qualified staff from underrepresented racial and ethnic minorities and people with disabilities</a:t>
            </a:r>
          </a:p>
          <a:p>
            <a:endParaRPr lang="en-US" sz="2800" dirty="0"/>
          </a:p>
          <a:p>
            <a:r>
              <a:rPr lang="en-US" sz="2800" dirty="0"/>
              <a:t>Provide opportunities for workplace prevention activities, including preventive screenings</a:t>
            </a:r>
          </a:p>
          <a:p>
            <a:endParaRPr lang="en-US" sz="2800" dirty="0"/>
          </a:p>
          <a:p>
            <a:r>
              <a:rPr lang="en-US" sz="2800" dirty="0"/>
              <a:t>Improve coordination, collaboration, and opportunities for engaging community leaders and members in prevention to ensure health needs are identified and barriers addressed</a:t>
            </a:r>
          </a:p>
          <a:p>
            <a:endParaRPr lang="en-US" sz="2800" dirty="0"/>
          </a:p>
          <a:p>
            <a:endParaRPr lang="en-US" dirty="0"/>
          </a:p>
        </p:txBody>
      </p:sp>
      <p:sp>
        <p:nvSpPr>
          <p:cNvPr id="5" name="Rectangle 4"/>
          <p:cNvSpPr/>
          <p:nvPr/>
        </p:nvSpPr>
        <p:spPr>
          <a:xfrm>
            <a:off x="3419061" y="6251426"/>
            <a:ext cx="4572000" cy="646331"/>
          </a:xfrm>
          <a:prstGeom prst="rect">
            <a:avLst/>
          </a:prstGeom>
        </p:spPr>
        <p:txBody>
          <a:bodyPr>
            <a:spAutoFit/>
          </a:bodyPr>
          <a:lstStyle/>
          <a:p>
            <a:r>
              <a:rPr lang="en-US" dirty="0">
                <a:solidFill>
                  <a:schemeClr val="bg1"/>
                </a:solidFill>
              </a:rPr>
              <a:t>Elimination of Health Disparities. National Prevention Strategy, 2014.</a:t>
            </a:r>
          </a:p>
        </p:txBody>
      </p:sp>
    </p:spTree>
    <p:extLst>
      <p:ext uri="{BB962C8B-B14F-4D97-AF65-F5344CB8AC3E}">
        <p14:creationId xmlns:p14="http://schemas.microsoft.com/office/powerpoint/2010/main" val="38255784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sz="quarter" idx="1"/>
          </p:nvPr>
        </p:nvSpPr>
        <p:spPr>
          <a:xfrm>
            <a:off x="606153" y="1524001"/>
            <a:ext cx="8159002" cy="4445000"/>
          </a:xfrm>
        </p:spPr>
        <p:txBody>
          <a:bodyPr/>
          <a:lstStyle/>
          <a:p>
            <a:r>
              <a:rPr lang="en-US" sz="1400" dirty="0"/>
              <a:t>Black CL, Yue X, et al. Influenza Vaccination Coverage Among Health Care Personnel — United States, 2016–17 Influenza Season. MMWR </a:t>
            </a:r>
            <a:r>
              <a:rPr lang="en-US" sz="1400" dirty="0" err="1"/>
              <a:t>Morb</a:t>
            </a:r>
            <a:r>
              <a:rPr lang="en-US" sz="1400" dirty="0"/>
              <a:t> Mortal </a:t>
            </a:r>
            <a:r>
              <a:rPr lang="en-US" sz="1400" dirty="0" err="1"/>
              <a:t>Wkly</a:t>
            </a:r>
            <a:r>
              <a:rPr lang="en-US" sz="1400" dirty="0"/>
              <a:t> Rep 2017;66:1009–1015. DOI: http://</a:t>
            </a:r>
            <a:r>
              <a:rPr lang="en-US" sz="1400" dirty="0" err="1"/>
              <a:t>dx.doi.org</a:t>
            </a:r>
            <a:r>
              <a:rPr lang="en-US" sz="1400" dirty="0"/>
              <a:t>/10.15585/mmwr.mm6638a1.</a:t>
            </a:r>
          </a:p>
          <a:p>
            <a:r>
              <a:rPr lang="en-US" sz="1400" dirty="0"/>
              <a:t>CDC. Flu vaccination coverage, United States, 2015–16 influenza season. Atlanta, GA: US Department of Health and Human Services, CDC; 2015. </a:t>
            </a:r>
          </a:p>
          <a:p>
            <a:r>
              <a:rPr lang="en-US" sz="1400" dirty="0"/>
              <a:t>Elimination of Health Disparities. National Prevention Strategy, 2014.</a:t>
            </a:r>
          </a:p>
          <a:p>
            <a:r>
              <a:rPr lang="en-US" sz="1400" dirty="0"/>
              <a:t>Lu PJ, O’Halloran A, Williams WW. Impact of health insurance status on vaccination coverage among adult populations. Am J </a:t>
            </a:r>
            <a:r>
              <a:rPr lang="en-US" sz="1400" dirty="0" err="1"/>
              <a:t>Prev</a:t>
            </a:r>
            <a:r>
              <a:rPr lang="en-US" sz="1400" dirty="0"/>
              <a:t> Med 2015;48:647–61 </a:t>
            </a:r>
          </a:p>
          <a:p>
            <a:r>
              <a:rPr lang="en-US" sz="1400" dirty="0"/>
              <a:t>Spotlight on Adult Immunization Disparities. National Adult and Influenza Immunization Summit, 2015.</a:t>
            </a:r>
          </a:p>
          <a:p>
            <a:r>
              <a:rPr lang="en-US" sz="1400" dirty="0"/>
              <a:t>U.S. Department of Health and Human Services. The Secretary’s Advisory Committee on National Health Promotion and Disease Prevention Objectives for 2020. Phase I report: Recommendations for the framework and format of Healthy People 2020 [Internet]. Section IV: Advisory Committee findings and recommendations.</a:t>
            </a:r>
          </a:p>
          <a:p>
            <a:r>
              <a:rPr lang="en-US" sz="1400" dirty="0"/>
              <a:t>Williams WW, Lu P, O’Halloran A, et al. Surveillance of Vaccination Coverage among Adult Populations — United States, 2015. MMWR </a:t>
            </a:r>
            <a:r>
              <a:rPr lang="en-US" sz="1400" dirty="0" err="1"/>
              <a:t>Surveill</a:t>
            </a:r>
            <a:r>
              <a:rPr lang="en-US" sz="1400" dirty="0"/>
              <a:t> </a:t>
            </a:r>
            <a:r>
              <a:rPr lang="en-US" sz="1400" dirty="0" err="1"/>
              <a:t>Summ</a:t>
            </a:r>
            <a:r>
              <a:rPr lang="en-US" sz="1400" dirty="0"/>
              <a:t> 2017;66(No. SS-11):1–28. DOI: </a:t>
            </a:r>
            <a:r>
              <a:rPr lang="en-US" sz="1400" dirty="0">
                <a:hlinkClick r:id="rId2"/>
              </a:rPr>
              <a:t>http://dx.doi.org/10.15585/mmwr.ss6611a1</a:t>
            </a:r>
            <a:r>
              <a:rPr lang="en-US" sz="1400" dirty="0"/>
              <a:t>.</a:t>
            </a:r>
          </a:p>
          <a:p>
            <a:r>
              <a:rPr lang="en-US" sz="1400" dirty="0"/>
              <a:t>2015 NHIS</a:t>
            </a:r>
          </a:p>
          <a:p>
            <a:pPr marL="0" indent="0">
              <a:buNone/>
            </a:pPr>
            <a:endParaRPr lang="en-US" sz="1600" dirty="0"/>
          </a:p>
          <a:p>
            <a:endParaRPr lang="en-US" sz="1600" dirty="0"/>
          </a:p>
          <a:p>
            <a:endParaRPr lang="en-US" dirty="0"/>
          </a:p>
        </p:txBody>
      </p:sp>
    </p:spTree>
    <p:extLst>
      <p:ext uri="{BB962C8B-B14F-4D97-AF65-F5344CB8AC3E}">
        <p14:creationId xmlns:p14="http://schemas.microsoft.com/office/powerpoint/2010/main" val="30970483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32287" y="1805473"/>
            <a:ext cx="6828800" cy="1828800"/>
          </a:xfrm>
        </p:spPr>
        <p:txBody>
          <a:bodyPr/>
          <a:lstStyle/>
          <a:p>
            <a:r>
              <a:rPr lang="en-US" sz="4400" dirty="0" smtClean="0"/>
              <a:t>Q&amp;A</a:t>
            </a:r>
            <a:endParaRPr lang="en-US" sz="4400"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6747039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Next Steps</a:t>
            </a:r>
            <a:endParaRPr lang="en-US" dirty="0"/>
          </a:p>
        </p:txBody>
      </p:sp>
      <p:sp>
        <p:nvSpPr>
          <p:cNvPr id="5" name="Subtitle 4"/>
          <p:cNvSpPr>
            <a:spLocks noGrp="1"/>
          </p:cNvSpPr>
          <p:nvPr>
            <p:ph type="subTitle" idx="1"/>
          </p:nvPr>
        </p:nvSpPr>
        <p:spPr/>
        <p:txBody>
          <a:bodyPr/>
          <a:lstStyle/>
          <a:p>
            <a:r>
              <a:rPr lang="en-US" dirty="0" err="1" smtClean="0"/>
              <a:t>Melat</a:t>
            </a:r>
            <a:r>
              <a:rPr lang="en-US" dirty="0" smtClean="0"/>
              <a:t> </a:t>
            </a:r>
            <a:r>
              <a:rPr lang="en-US" dirty="0" err="1" smtClean="0"/>
              <a:t>Aklilu</a:t>
            </a:r>
            <a:r>
              <a:rPr lang="en-US" dirty="0" smtClean="0"/>
              <a:t>, MPH</a:t>
            </a:r>
            <a:endParaRPr lang="en-US" dirty="0"/>
          </a:p>
        </p:txBody>
      </p:sp>
    </p:spTree>
    <p:extLst>
      <p:ext uri="{BB962C8B-B14F-4D97-AF65-F5344CB8AC3E}">
        <p14:creationId xmlns:p14="http://schemas.microsoft.com/office/powerpoint/2010/main" val="371156113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Following Today’s Webinar</a:t>
            </a:r>
          </a:p>
        </p:txBody>
      </p:sp>
      <p:sp>
        <p:nvSpPr>
          <p:cNvPr id="3" name="Content Placeholder 2"/>
          <p:cNvSpPr>
            <a:spLocks noGrp="1"/>
          </p:cNvSpPr>
          <p:nvPr>
            <p:ph sz="quarter" idx="1"/>
          </p:nvPr>
        </p:nvSpPr>
        <p:spPr>
          <a:xfrm>
            <a:off x="533400" y="1589567"/>
            <a:ext cx="8231755" cy="4572000"/>
          </a:xfrm>
        </p:spPr>
        <p:txBody>
          <a:bodyPr/>
          <a:lstStyle/>
          <a:p>
            <a:r>
              <a:rPr lang="en-US" dirty="0" smtClean="0"/>
              <a:t>Review ACP Adult Immunization resources (</a:t>
            </a:r>
            <a:r>
              <a:rPr lang="en-US" dirty="0" smtClean="0">
                <a:hlinkClick r:id="rId2"/>
              </a:rPr>
              <a:t>link</a:t>
            </a:r>
            <a:r>
              <a:rPr lang="en-US" dirty="0" smtClean="0"/>
              <a:t>)</a:t>
            </a:r>
          </a:p>
          <a:p>
            <a:r>
              <a:rPr lang="en-US" dirty="0" smtClean="0"/>
              <a:t>Complete PDSA worksheet (</a:t>
            </a:r>
            <a:r>
              <a:rPr lang="en-US" dirty="0" smtClean="0">
                <a:hlinkClick r:id="rId3"/>
              </a:rPr>
              <a:t>link</a:t>
            </a:r>
            <a:r>
              <a:rPr lang="en-US" dirty="0" smtClean="0"/>
              <a:t>)</a:t>
            </a:r>
          </a:p>
          <a:p>
            <a:r>
              <a:rPr lang="en-US" dirty="0" smtClean="0"/>
              <a:t>Sign-up for coaching call with today’s faculty (</a:t>
            </a:r>
            <a:r>
              <a:rPr lang="en-US" dirty="0" smtClean="0">
                <a:hlinkClick r:id="rId4"/>
              </a:rPr>
              <a:t>link</a:t>
            </a:r>
            <a:r>
              <a:rPr lang="en-US" dirty="0" smtClean="0"/>
              <a:t>) </a:t>
            </a:r>
          </a:p>
          <a:p>
            <a:pPr lvl="1"/>
            <a:r>
              <a:rPr lang="en-US" sz="2000" dirty="0" smtClean="0"/>
              <a:t>Monday, Nov. 13, 2017, 10-11AM (EST), 9-10AM (CST)—Faculty: Dr. Bob Hopkins</a:t>
            </a:r>
          </a:p>
          <a:p>
            <a:pPr lvl="1"/>
            <a:r>
              <a:rPr lang="en-US" sz="2000" dirty="0" smtClean="0"/>
              <a:t>Tuesday, Nov. 28, 2017, </a:t>
            </a:r>
            <a:r>
              <a:rPr lang="en-US" sz="2000" dirty="0" smtClean="0"/>
              <a:t>6-7PM </a:t>
            </a:r>
            <a:r>
              <a:rPr lang="en-US" sz="2000" dirty="0" smtClean="0"/>
              <a:t>(EST), </a:t>
            </a:r>
            <a:r>
              <a:rPr lang="en-US" sz="2000" dirty="0" smtClean="0"/>
              <a:t>5-6PM(CST</a:t>
            </a:r>
            <a:r>
              <a:rPr lang="en-US" sz="2000" dirty="0" smtClean="0"/>
              <a:t>)— Faculty: Dr. Mike </a:t>
            </a:r>
            <a:r>
              <a:rPr lang="en-US" sz="2000" dirty="0" err="1" smtClean="0"/>
              <a:t>Soppet</a:t>
            </a:r>
            <a:endParaRPr lang="en-US" sz="2000" dirty="0" smtClean="0"/>
          </a:p>
          <a:p>
            <a:pPr lvl="1"/>
            <a:r>
              <a:rPr lang="en-US" sz="2000" dirty="0" smtClean="0"/>
              <a:t>Friday, Dec. 15, 2017, 3-4PM (EST), 2-3PM (CST)—Faculty: Dr. Tamera Coyne-Beasley</a:t>
            </a:r>
          </a:p>
          <a:p>
            <a:r>
              <a:rPr lang="en-US" dirty="0" smtClean="0"/>
              <a:t>Begin collecting pre-intervention data</a:t>
            </a:r>
            <a:endParaRPr lang="en-US" dirty="0"/>
          </a:p>
        </p:txBody>
      </p:sp>
    </p:spTree>
    <p:extLst>
      <p:ext uri="{BB962C8B-B14F-4D97-AF65-F5344CB8AC3E}">
        <p14:creationId xmlns:p14="http://schemas.microsoft.com/office/powerpoint/2010/main" val="651915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Champion Role</a:t>
            </a:r>
            <a:endParaRPr lang="en-US" dirty="0"/>
          </a:p>
        </p:txBody>
      </p:sp>
      <p:sp>
        <p:nvSpPr>
          <p:cNvPr id="3" name="Content Placeholder 2"/>
          <p:cNvSpPr>
            <a:spLocks noGrp="1"/>
          </p:cNvSpPr>
          <p:nvPr>
            <p:ph sz="quarter" idx="1"/>
          </p:nvPr>
        </p:nvSpPr>
        <p:spPr/>
        <p:txBody>
          <a:bodyPr/>
          <a:lstStyle/>
          <a:p>
            <a:r>
              <a:rPr lang="en-US" dirty="0"/>
              <a:t>Lead </a:t>
            </a:r>
            <a:r>
              <a:rPr lang="en-US" dirty="0" smtClean="0"/>
              <a:t>your practice </a:t>
            </a:r>
            <a:r>
              <a:rPr lang="en-US" dirty="0"/>
              <a:t>setting in QI project aimed at increasing immunizations </a:t>
            </a:r>
            <a:r>
              <a:rPr lang="en-US" dirty="0" smtClean="0"/>
              <a:t>rates for your diverse patient population</a:t>
            </a:r>
            <a:endParaRPr lang="en-US" dirty="0"/>
          </a:p>
          <a:p>
            <a:r>
              <a:rPr lang="en-US" dirty="0"/>
              <a:t>Engage peers in promoting the importance of immunizations</a:t>
            </a:r>
          </a:p>
          <a:p>
            <a:r>
              <a:rPr lang="en-US" dirty="0"/>
              <a:t>Teach colleagues about strategies that can promote immunizations</a:t>
            </a:r>
          </a:p>
          <a:p>
            <a:r>
              <a:rPr lang="en-US" dirty="0"/>
              <a:t>Promote immunizations in your organization or community</a:t>
            </a:r>
          </a:p>
          <a:p>
            <a:endParaRPr lang="en-US" dirty="0"/>
          </a:p>
        </p:txBody>
      </p:sp>
    </p:spTree>
    <p:extLst>
      <p:ext uri="{BB962C8B-B14F-4D97-AF65-F5344CB8AC3E}">
        <p14:creationId xmlns:p14="http://schemas.microsoft.com/office/powerpoint/2010/main" val="2832221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Champion Responsibilities</a:t>
            </a:r>
            <a:endParaRPr lang="en-US" dirty="0"/>
          </a:p>
        </p:txBody>
      </p:sp>
      <p:sp>
        <p:nvSpPr>
          <p:cNvPr id="3" name="Content Placeholder 2"/>
          <p:cNvSpPr>
            <a:spLocks noGrp="1"/>
          </p:cNvSpPr>
          <p:nvPr>
            <p:ph sz="quarter" idx="1"/>
          </p:nvPr>
        </p:nvSpPr>
        <p:spPr/>
        <p:txBody>
          <a:bodyPr/>
          <a:lstStyle/>
          <a:p>
            <a:pPr>
              <a:buFont typeface="Wingdings" panose="05000000000000000000" pitchFamily="2" charset="2"/>
              <a:buChar char="ü"/>
            </a:pPr>
            <a:r>
              <a:rPr lang="en-US" sz="2800" dirty="0" smtClean="0"/>
              <a:t>Complete pre-intervention practice assessment</a:t>
            </a:r>
          </a:p>
          <a:p>
            <a:pPr>
              <a:buFont typeface="Wingdings" panose="05000000000000000000" pitchFamily="2" charset="2"/>
              <a:buChar char="ü"/>
            </a:pPr>
            <a:r>
              <a:rPr lang="en-US" sz="2800" dirty="0" smtClean="0"/>
              <a:t>Attend today’s webinar and review online resources</a:t>
            </a:r>
          </a:p>
          <a:p>
            <a:pPr>
              <a:buFont typeface="Wingdings" panose="05000000000000000000" pitchFamily="2" charset="2"/>
              <a:buChar char="ü"/>
            </a:pPr>
            <a:r>
              <a:rPr lang="en-US" sz="2800" dirty="0"/>
              <a:t>Collect and submit baseline data</a:t>
            </a:r>
          </a:p>
          <a:p>
            <a:pPr>
              <a:buFont typeface="Wingdings" panose="05000000000000000000" pitchFamily="2" charset="2"/>
              <a:buChar char="ü"/>
            </a:pPr>
            <a:r>
              <a:rPr lang="en-US" sz="2800" dirty="0" smtClean="0"/>
              <a:t>Complete 2 PDSA cycles</a:t>
            </a:r>
          </a:p>
          <a:p>
            <a:pPr>
              <a:buFont typeface="Wingdings" panose="05000000000000000000" pitchFamily="2" charset="2"/>
              <a:buChar char="ü"/>
            </a:pPr>
            <a:r>
              <a:rPr lang="en-US" sz="2800" dirty="0" smtClean="0"/>
              <a:t>Attend 2 check-in calls </a:t>
            </a:r>
          </a:p>
          <a:p>
            <a:pPr>
              <a:buFont typeface="Wingdings" panose="05000000000000000000" pitchFamily="2" charset="2"/>
              <a:buChar char="ü"/>
            </a:pPr>
            <a:r>
              <a:rPr lang="en-US" sz="2800" dirty="0" smtClean="0"/>
              <a:t>Attend at least 2 coaching calls</a:t>
            </a:r>
          </a:p>
          <a:p>
            <a:pPr>
              <a:buFont typeface="Wingdings" panose="05000000000000000000" pitchFamily="2" charset="2"/>
              <a:buChar char="ü"/>
            </a:pPr>
            <a:r>
              <a:rPr lang="en-US" sz="2800" dirty="0" smtClean="0"/>
              <a:t>Collect </a:t>
            </a:r>
            <a:r>
              <a:rPr lang="en-US" sz="2800" dirty="0"/>
              <a:t>and submit </a:t>
            </a:r>
            <a:r>
              <a:rPr lang="en-US" sz="2800" dirty="0" smtClean="0"/>
              <a:t>follow-up data</a:t>
            </a:r>
          </a:p>
          <a:p>
            <a:pPr>
              <a:buFont typeface="Wingdings" panose="05000000000000000000" pitchFamily="2" charset="2"/>
              <a:buChar char="ü"/>
            </a:pPr>
            <a:r>
              <a:rPr lang="en-US" sz="2800" dirty="0" smtClean="0"/>
              <a:t>Complete post-intervention practice assessment </a:t>
            </a:r>
            <a:endParaRPr lang="en-US" sz="2800" dirty="0"/>
          </a:p>
          <a:p>
            <a:endParaRPr lang="en-US" sz="2800" dirty="0"/>
          </a:p>
          <a:p>
            <a:endParaRPr lang="en-US" sz="2800" dirty="0" smtClean="0"/>
          </a:p>
          <a:p>
            <a:endParaRPr lang="en-US" sz="2800" dirty="0"/>
          </a:p>
        </p:txBody>
      </p:sp>
    </p:spTree>
    <p:extLst>
      <p:ext uri="{BB962C8B-B14F-4D97-AF65-F5344CB8AC3E}">
        <p14:creationId xmlns:p14="http://schemas.microsoft.com/office/powerpoint/2010/main" val="8237158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228600"/>
            <a:ext cx="8521700" cy="990600"/>
          </a:xfrm>
        </p:spPr>
        <p:txBody>
          <a:bodyPr/>
          <a:lstStyle/>
          <a:p>
            <a:r>
              <a:rPr lang="en-US" dirty="0" smtClean="0"/>
              <a:t>Example Success Stories – GA FQHC</a:t>
            </a:r>
            <a:endParaRPr lang="en-US" dirty="0"/>
          </a:p>
        </p:txBody>
      </p:sp>
      <p:sp>
        <p:nvSpPr>
          <p:cNvPr id="3" name="Content Placeholder 2"/>
          <p:cNvSpPr>
            <a:spLocks noGrp="1"/>
          </p:cNvSpPr>
          <p:nvPr>
            <p:ph sz="quarter"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3162529274"/>
              </p:ext>
            </p:extLst>
          </p:nvPr>
        </p:nvGraphicFramePr>
        <p:xfrm>
          <a:off x="0" y="990600"/>
          <a:ext cx="9144000" cy="5295899"/>
        </p:xfrm>
        <a:graphic>
          <a:graphicData uri="http://schemas.openxmlformats.org/drawingml/2006/chart">
            <c:chart xmlns:c="http://schemas.openxmlformats.org/drawingml/2006/chart" xmlns:r="http://schemas.openxmlformats.org/officeDocument/2006/relationships" r:id="rId2"/>
          </a:graphicData>
        </a:graphic>
      </p:graphicFrame>
      <p:sp>
        <p:nvSpPr>
          <p:cNvPr id="5" name="Subtitle 17"/>
          <p:cNvSpPr txBox="1">
            <a:spLocks/>
          </p:cNvSpPr>
          <p:nvPr/>
        </p:nvSpPr>
        <p:spPr>
          <a:xfrm>
            <a:off x="3429000" y="6007100"/>
            <a:ext cx="5854700" cy="94996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fontAlgn="auto">
              <a:buClr>
                <a:srgbClr val="595959"/>
              </a:buClr>
              <a:buFont typeface="Arial"/>
              <a:buNone/>
            </a:pPr>
            <a:r>
              <a:rPr lang="en-US" sz="1400" b="1" cap="none" dirty="0">
                <a:solidFill>
                  <a:prstClr val="black"/>
                </a:solidFill>
                <a:effectLst/>
                <a:latin typeface="Calibri" panose="020F0502020204030204" pitchFamily="34" charset="0"/>
              </a:rPr>
              <a:t>72% average increase from April 2016 to February 2017- if clinical champion</a:t>
            </a:r>
          </a:p>
          <a:p>
            <a:pPr marL="0" indent="0" fontAlgn="auto">
              <a:buClr>
                <a:srgbClr val="595959"/>
              </a:buClr>
              <a:buFont typeface="Arial"/>
              <a:buNone/>
            </a:pPr>
            <a:r>
              <a:rPr lang="en-US" sz="1400" b="1" cap="none" dirty="0">
                <a:solidFill>
                  <a:prstClr val="black"/>
                </a:solidFill>
                <a:effectLst/>
                <a:latin typeface="Calibri" panose="020F0502020204030204" pitchFamily="34" charset="0"/>
              </a:rPr>
              <a:t>23% average increase from April 2016 to February 2017- if NO clinical champion</a:t>
            </a:r>
          </a:p>
        </p:txBody>
      </p:sp>
    </p:spTree>
    <p:extLst>
      <p:ext uri="{BB962C8B-B14F-4D97-AF65-F5344CB8AC3E}">
        <p14:creationId xmlns:p14="http://schemas.microsoft.com/office/powerpoint/2010/main" val="413307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3618103156"/>
              </p:ext>
            </p:extLst>
          </p:nvPr>
        </p:nvGraphicFramePr>
        <p:xfrm>
          <a:off x="0" y="0"/>
          <a:ext cx="9144000" cy="5699760"/>
        </p:xfrm>
        <a:graphic>
          <a:graphicData uri="http://schemas.openxmlformats.org/drawingml/2006/chart">
            <c:chart xmlns:c="http://schemas.openxmlformats.org/drawingml/2006/chart" xmlns:r="http://schemas.openxmlformats.org/officeDocument/2006/relationships" r:id="rId2"/>
          </a:graphicData>
        </a:graphic>
      </p:graphicFrame>
      <p:sp>
        <p:nvSpPr>
          <p:cNvPr id="5" name="Subtitle 17"/>
          <p:cNvSpPr txBox="1">
            <a:spLocks/>
          </p:cNvSpPr>
          <p:nvPr/>
        </p:nvSpPr>
        <p:spPr>
          <a:xfrm>
            <a:off x="635000" y="5405988"/>
            <a:ext cx="6997700" cy="1314852"/>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fontAlgn="auto">
              <a:buClr>
                <a:srgbClr val="595959"/>
              </a:buClr>
              <a:buFont typeface="Arial"/>
              <a:buNone/>
            </a:pPr>
            <a:r>
              <a:rPr lang="en-US" b="1" cap="none" dirty="0">
                <a:solidFill>
                  <a:prstClr val="black"/>
                </a:solidFill>
                <a:effectLst/>
                <a:latin typeface="Calibri" panose="020F0502020204030204" pitchFamily="34" charset="0"/>
              </a:rPr>
              <a:t>43% average increase per clinic  from April 2016 to February 2017</a:t>
            </a:r>
          </a:p>
        </p:txBody>
      </p:sp>
    </p:spTree>
    <p:extLst>
      <p:ext uri="{BB962C8B-B14F-4D97-AF65-F5344CB8AC3E}">
        <p14:creationId xmlns:p14="http://schemas.microsoft.com/office/powerpoint/2010/main" val="391885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 Champion Results</a:t>
            </a:r>
            <a:endParaRPr lang="en-US" dirty="0"/>
          </a:p>
        </p:txBody>
      </p:sp>
      <p:sp>
        <p:nvSpPr>
          <p:cNvPr id="3" name="Content Placeholder 2"/>
          <p:cNvSpPr>
            <a:spLocks noGrp="1"/>
          </p:cNvSpPr>
          <p:nvPr>
            <p:ph sz="quarter" idx="1"/>
          </p:nvPr>
        </p:nvSpPr>
        <p:spPr/>
        <p:txBody>
          <a:bodyPr numCol="2"/>
          <a:lstStyle/>
          <a:p>
            <a:r>
              <a:rPr lang="en-US" sz="2000" dirty="0"/>
              <a:t>Academic Medical Center</a:t>
            </a:r>
          </a:p>
          <a:p>
            <a:pPr lvl="1"/>
            <a:r>
              <a:rPr lang="en-US" sz="1800" dirty="0"/>
              <a:t>3 clinics (primary care, infectious disease &amp; </a:t>
            </a:r>
            <a:r>
              <a:rPr lang="en-US" sz="1800" dirty="0" err="1"/>
              <a:t>peds</a:t>
            </a:r>
            <a:r>
              <a:rPr lang="en-US" sz="1800" dirty="0"/>
              <a:t>, general medicine)</a:t>
            </a:r>
          </a:p>
          <a:p>
            <a:r>
              <a:rPr lang="en-US" sz="2000" dirty="0"/>
              <a:t>QI focus area: influenza</a:t>
            </a:r>
          </a:p>
          <a:p>
            <a:r>
              <a:rPr lang="en-US" sz="2000" dirty="0"/>
              <a:t>Interventions:</a:t>
            </a:r>
          </a:p>
          <a:p>
            <a:pPr lvl="1"/>
            <a:r>
              <a:rPr lang="en-US" sz="1800" dirty="0"/>
              <a:t>MAs trained to identify patients and recommend flu shot</a:t>
            </a:r>
          </a:p>
          <a:p>
            <a:pPr lvl="1"/>
            <a:r>
              <a:rPr lang="en-US" sz="1800" dirty="0"/>
              <a:t>Visual display of run chart in public area</a:t>
            </a:r>
          </a:p>
          <a:p>
            <a:pPr lvl="1"/>
            <a:r>
              <a:rPr lang="en-US" sz="1800" dirty="0"/>
              <a:t>Email reports to residents and individual clinicians with their immunization rates</a:t>
            </a:r>
          </a:p>
          <a:p>
            <a:r>
              <a:rPr lang="en-US" sz="2000" dirty="0"/>
              <a:t>Results</a:t>
            </a:r>
          </a:p>
          <a:p>
            <a:pPr lvl="1"/>
            <a:r>
              <a:rPr lang="en-US" sz="1700" dirty="0"/>
              <a:t>Baseline: 37.4% (September 2015 – February 2016)</a:t>
            </a:r>
          </a:p>
          <a:p>
            <a:pPr lvl="2"/>
            <a:r>
              <a:rPr lang="en-US" sz="1500" dirty="0"/>
              <a:t>5592 unique patients seen</a:t>
            </a:r>
          </a:p>
          <a:p>
            <a:pPr lvl="2"/>
            <a:r>
              <a:rPr lang="en-US" sz="1500" dirty="0"/>
              <a:t>2096 flu vaccines</a:t>
            </a:r>
          </a:p>
          <a:p>
            <a:pPr lvl="1"/>
            <a:r>
              <a:rPr lang="en-US" sz="1700" dirty="0"/>
              <a:t>Follow-up: 53% (September 2016- February 2017)</a:t>
            </a:r>
          </a:p>
          <a:p>
            <a:pPr lvl="3"/>
            <a:r>
              <a:rPr lang="en-US" sz="1300" dirty="0"/>
              <a:t>7688 unique patients seen</a:t>
            </a:r>
          </a:p>
          <a:p>
            <a:pPr lvl="3"/>
            <a:r>
              <a:rPr lang="en-US" sz="1300" dirty="0"/>
              <a:t>4074 flu vaccines</a:t>
            </a:r>
          </a:p>
          <a:p>
            <a:endParaRPr lang="en-US" sz="2000" dirty="0"/>
          </a:p>
        </p:txBody>
      </p:sp>
    </p:spTree>
    <p:extLst>
      <p:ext uri="{BB962C8B-B14F-4D97-AF65-F5344CB8AC3E}">
        <p14:creationId xmlns:p14="http://schemas.microsoft.com/office/powerpoint/2010/main" val="1590009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a:t>
            </a:r>
            <a:endParaRPr lang="en-US" dirty="0"/>
          </a:p>
        </p:txBody>
      </p:sp>
      <p:sp>
        <p:nvSpPr>
          <p:cNvPr id="3" name="Content Placeholder 2"/>
          <p:cNvSpPr>
            <a:spLocks noGrp="1"/>
          </p:cNvSpPr>
          <p:nvPr>
            <p:ph sz="quarter" idx="1"/>
          </p:nvPr>
        </p:nvSpPr>
        <p:spPr>
          <a:xfrm>
            <a:off x="292100" y="1600201"/>
            <a:ext cx="8521700" cy="4548666"/>
          </a:xfrm>
        </p:spPr>
        <p:txBody>
          <a:bodyPr/>
          <a:lstStyle/>
          <a:p>
            <a:r>
              <a:rPr lang="en-US" dirty="0" smtClean="0"/>
              <a:t>Welcome to ACP’s </a:t>
            </a:r>
            <a:r>
              <a:rPr lang="en-US" i="1" dirty="0" smtClean="0"/>
              <a:t>I Raise the Rates through the </a:t>
            </a:r>
            <a:r>
              <a:rPr lang="en-US" i="1" smtClean="0"/>
              <a:t>Promotion of Equity </a:t>
            </a:r>
            <a:r>
              <a:rPr lang="en-US" dirty="0" smtClean="0"/>
              <a:t>Virtual Training Webinar!</a:t>
            </a:r>
          </a:p>
          <a:p>
            <a:r>
              <a:rPr lang="en-US" sz="2700" dirty="0" smtClean="0"/>
              <a:t>House-keeping items:</a:t>
            </a:r>
          </a:p>
          <a:p>
            <a:pPr lvl="1"/>
            <a:r>
              <a:rPr lang="en-US" sz="2700" dirty="0" smtClean="0"/>
              <a:t>We are recording today’s webinar.</a:t>
            </a:r>
          </a:p>
          <a:p>
            <a:pPr lvl="1"/>
            <a:r>
              <a:rPr lang="en-US" sz="2700" dirty="0" smtClean="0"/>
              <a:t>Please keep your phone on mute when not speaking.</a:t>
            </a:r>
          </a:p>
          <a:p>
            <a:pPr lvl="1"/>
            <a:r>
              <a:rPr lang="en-US" sz="2700" dirty="0" smtClean="0"/>
              <a:t>Please hold your questions until the end of the presentation. You can press *6 to unmute your line.</a:t>
            </a:r>
          </a:p>
          <a:p>
            <a:pPr lvl="1"/>
            <a:r>
              <a:rPr lang="en-US" sz="2700" dirty="0"/>
              <a:t>Feel free to use the chat feature on the right side of your screen to ask questions</a:t>
            </a:r>
            <a:r>
              <a:rPr lang="en-US" sz="2800" dirty="0"/>
              <a:t>. </a:t>
            </a:r>
          </a:p>
          <a:p>
            <a:pPr lvl="1"/>
            <a:endParaRPr lang="en-US" sz="2800" dirty="0" smtClean="0"/>
          </a:p>
        </p:txBody>
      </p:sp>
    </p:spTree>
    <p:extLst>
      <p:ext uri="{BB962C8B-B14F-4D97-AF65-F5344CB8AC3E}">
        <p14:creationId xmlns:p14="http://schemas.microsoft.com/office/powerpoint/2010/main" val="12028283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1987586"/>
            <a:ext cx="8515350" cy="911542"/>
          </a:xfrm>
        </p:spPr>
        <p:txBody>
          <a:bodyPr>
            <a:noAutofit/>
          </a:bodyPr>
          <a:lstStyle/>
          <a:p>
            <a:pPr algn="ctr"/>
            <a:r>
              <a:rPr lang="en-US" sz="2400" dirty="0" smtClean="0"/>
              <a:t>Introduction to NMQF and SHC:</a:t>
            </a:r>
            <a:br>
              <a:rPr lang="en-US" sz="2400" dirty="0" smtClean="0"/>
            </a:br>
            <a:r>
              <a:rPr lang="en-US" sz="2400" dirty="0" smtClean="0"/>
              <a:t>Promoting Adult Immunization on the Map and in Underserved Communities</a:t>
            </a:r>
            <a:br>
              <a:rPr lang="en-US" sz="2400" dirty="0" smtClean="0"/>
            </a:br>
            <a:r>
              <a:rPr lang="en-US" sz="2400" dirty="0"/>
              <a:t/>
            </a:r>
            <a:br>
              <a:rPr lang="en-US" sz="2400" dirty="0"/>
            </a:br>
            <a:r>
              <a:rPr lang="en-US" sz="2000" b="0" i="1" dirty="0" smtClean="0"/>
              <a:t>Laura Lee Hall, PhD</a:t>
            </a:r>
            <a:br>
              <a:rPr lang="en-US" sz="2000" b="0" i="1" dirty="0" smtClean="0"/>
            </a:br>
            <a:r>
              <a:rPr lang="en-US" sz="2000" b="0" i="1" dirty="0" smtClean="0"/>
              <a:t>Chief Operating Officer and Executive Vice President</a:t>
            </a:r>
            <a:br>
              <a:rPr lang="en-US" sz="2000" b="0" i="1" dirty="0" smtClean="0"/>
            </a:br>
            <a:r>
              <a:rPr lang="en-US" sz="2000" b="0" i="1" dirty="0" smtClean="0"/>
              <a:t>Sustainable Healthy Communities </a:t>
            </a:r>
            <a:endParaRPr lang="en-US" sz="2000" b="0" i="1" dirty="0"/>
          </a:p>
        </p:txBody>
      </p:sp>
      <p:grpSp>
        <p:nvGrpSpPr>
          <p:cNvPr id="6" name="Group 5"/>
          <p:cNvGrpSpPr/>
          <p:nvPr/>
        </p:nvGrpSpPr>
        <p:grpSpPr>
          <a:xfrm>
            <a:off x="9525" y="3603959"/>
            <a:ext cx="9134475" cy="2062162"/>
            <a:chOff x="0" y="4333875"/>
            <a:chExt cx="9134475" cy="2062162"/>
          </a:xfrm>
        </p:grpSpPr>
        <p:pic>
          <p:nvPicPr>
            <p:cNvPr id="3" name="Picture 2" descr="Image result for Ethnically Diverse Neighborhood"/>
            <p:cNvPicPr/>
            <p:nvPr/>
          </p:nvPicPr>
          <p:blipFill>
            <a:blip r:embed="rId3">
              <a:extLst>
                <a:ext uri="{28A0092B-C50C-407E-A947-70E740481C1C}">
                  <a14:useLocalDpi xmlns:a14="http://schemas.microsoft.com/office/drawing/2010/main" val="0"/>
                </a:ext>
              </a:extLst>
            </a:blip>
            <a:srcRect/>
            <a:stretch>
              <a:fillRect/>
            </a:stretch>
          </p:blipFill>
          <p:spPr bwMode="auto">
            <a:xfrm>
              <a:off x="0" y="4333875"/>
              <a:ext cx="4095750" cy="2038350"/>
            </a:xfrm>
            <a:prstGeom prst="rect">
              <a:avLst/>
            </a:prstGeom>
            <a:noFill/>
            <a:ln>
              <a:noFill/>
            </a:ln>
          </p:spPr>
        </p:pic>
        <p:pic>
          <p:nvPicPr>
            <p:cNvPr id="4" name="Picture 3" descr="Image result for free photograph of medical data  "/>
            <p:cNvPicPr/>
            <p:nvPr/>
          </p:nvPicPr>
          <p:blipFill>
            <a:blip r:embed="rId4">
              <a:extLst>
                <a:ext uri="{28A0092B-C50C-407E-A947-70E740481C1C}">
                  <a14:useLocalDpi xmlns:a14="http://schemas.microsoft.com/office/drawing/2010/main" val="0"/>
                </a:ext>
              </a:extLst>
            </a:blip>
            <a:srcRect/>
            <a:stretch>
              <a:fillRect/>
            </a:stretch>
          </p:blipFill>
          <p:spPr bwMode="auto">
            <a:xfrm>
              <a:off x="6219825" y="4333875"/>
              <a:ext cx="2914650" cy="2038350"/>
            </a:xfrm>
            <a:prstGeom prst="rect">
              <a:avLst/>
            </a:prstGeom>
            <a:noFill/>
            <a:ln>
              <a:noFill/>
            </a:ln>
          </p:spPr>
        </p:pic>
        <p:pic>
          <p:nvPicPr>
            <p:cNvPr id="5" name="Picture 4" descr="http://www.onecommunityglobal.org/wp-content/uploads/2013/07/Plants-are-a-part-of-you.jpg"/>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333875"/>
              <a:ext cx="2357438" cy="2062162"/>
            </a:xfrm>
            <a:prstGeom prst="rect">
              <a:avLst/>
            </a:prstGeom>
            <a:noFill/>
            <a:ln>
              <a:noFill/>
            </a:ln>
          </p:spPr>
        </p:pic>
      </p:grpSp>
    </p:spTree>
    <p:extLst>
      <p:ext uri="{BB962C8B-B14F-4D97-AF65-F5344CB8AC3E}">
        <p14:creationId xmlns:p14="http://schemas.microsoft.com/office/powerpoint/2010/main" val="262105848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1"/>
          <p:cNvSpPr>
            <a:spLocks noGrp="1"/>
          </p:cNvSpPr>
          <p:nvPr>
            <p:ph idx="4294967295"/>
          </p:nvPr>
        </p:nvSpPr>
        <p:spPr bwMode="auto">
          <a:xfrm>
            <a:off x="381000" y="1389063"/>
            <a:ext cx="8305800" cy="401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00000"/>
              </a:lnSpc>
              <a:spcBef>
                <a:spcPct val="0"/>
              </a:spcBef>
            </a:pPr>
            <a:r>
              <a:rPr lang="en-US" altLang="en-US" sz="2800" dirty="0">
                <a:cs typeface="Arial" panose="020B0604020202020204" pitchFamily="34" charset="0"/>
                <a:sym typeface="Arial" panose="020B0604020202020204" pitchFamily="34" charset="0"/>
              </a:rPr>
              <a:t>Founded in 1998, </a:t>
            </a:r>
            <a:r>
              <a:rPr lang="en-US" altLang="en-US" sz="2800" dirty="0"/>
              <a:t>NMQF </a:t>
            </a:r>
            <a:r>
              <a:rPr lang="en-US" altLang="en-US" sz="2800" dirty="0">
                <a:cs typeface="Arial" panose="020B0604020202020204" pitchFamily="34" charset="0"/>
                <a:sym typeface="Arial" panose="020B0604020202020204" pitchFamily="34" charset="0"/>
              </a:rPr>
              <a:t>is a non-profit Washington, D.C.-based, health care research and education organization </a:t>
            </a:r>
            <a:r>
              <a:rPr lang="en-US" altLang="en-US" sz="2800" dirty="0"/>
              <a:t>whose mission is to strengthen the ability of communities and policy-makers to eliminate the disproportionate burden of premature death and preventable illness in special populations through the use of evidence-based, data-driven initiatives.</a:t>
            </a:r>
          </a:p>
          <a:p>
            <a:pPr eaLnBrk="1" hangingPunct="1">
              <a:lnSpc>
                <a:spcPct val="100000"/>
              </a:lnSpc>
              <a:spcBef>
                <a:spcPct val="0"/>
              </a:spcBef>
            </a:pPr>
            <a:endParaRPr lang="en-US" altLang="en-US" sz="3200" dirty="0"/>
          </a:p>
        </p:txBody>
      </p:sp>
      <p:sp>
        <p:nvSpPr>
          <p:cNvPr id="17411" name="Title 2"/>
          <p:cNvSpPr>
            <a:spLocks noGrp="1"/>
          </p:cNvSpPr>
          <p:nvPr>
            <p:ph type="title"/>
          </p:nvPr>
        </p:nvSpPr>
        <p:spPr>
          <a:xfrm>
            <a:off x="457200" y="457200"/>
            <a:ext cx="8229600" cy="706438"/>
          </a:xfrm>
        </p:spPr>
        <p:txBody>
          <a:bodyPr/>
          <a:lstStyle/>
          <a:p>
            <a:pPr eaLnBrk="1" hangingPunct="1"/>
            <a:r>
              <a:rPr lang="en-US" altLang="en-US" sz="3200"/>
              <a:t>National Minority Quality Forum (NMQF)</a:t>
            </a:r>
          </a:p>
        </p:txBody>
      </p:sp>
      <p:pic>
        <p:nvPicPr>
          <p:cNvPr id="17412" name="Picture 2" descr="Image result for minority quality foru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15872"/>
            <a:ext cx="356235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0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6"/>
          <p:cNvSpPr>
            <a:spLocks noGrp="1"/>
          </p:cNvSpPr>
          <p:nvPr>
            <p:ph type="title"/>
          </p:nvPr>
        </p:nvSpPr>
        <p:spPr>
          <a:xfrm>
            <a:off x="168444" y="-13701"/>
            <a:ext cx="8455025" cy="1143000"/>
          </a:xfrm>
        </p:spPr>
        <p:txBody>
          <a:bodyPr/>
          <a:lstStyle/>
          <a:p>
            <a:pPr marL="234950" eaLnBrk="1" hangingPunct="1"/>
            <a:r>
              <a:rPr lang="en-US" altLang="en-US" dirty="0"/>
              <a:t>The National Minority Quality Forum </a:t>
            </a:r>
            <a:br>
              <a:rPr lang="en-US" altLang="en-US" dirty="0"/>
            </a:br>
            <a:r>
              <a:rPr lang="en-US" altLang="en-US" dirty="0"/>
              <a:t>Data Warehouse</a:t>
            </a:r>
          </a:p>
        </p:txBody>
      </p:sp>
      <p:sp>
        <p:nvSpPr>
          <p:cNvPr id="19459" name="Rectangle 3"/>
          <p:cNvSpPr>
            <a:spLocks/>
          </p:cNvSpPr>
          <p:nvPr/>
        </p:nvSpPr>
        <p:spPr bwMode="auto">
          <a:xfrm>
            <a:off x="3643313" y="1527344"/>
            <a:ext cx="5268912"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defTabSz="457200">
              <a:lnSpc>
                <a:spcPct val="140000"/>
              </a:lnSpc>
              <a:spcBef>
                <a:spcPct val="20000"/>
              </a:spcBef>
              <a:defRPr sz="1400">
                <a:solidFill>
                  <a:srgbClr val="7C878E"/>
                </a:solidFill>
                <a:latin typeface="Arial" panose="020B0604020202020204" pitchFamily="34" charset="0"/>
              </a:defRPr>
            </a:lvl1pPr>
            <a:lvl2pPr marL="742950" indent="-285750" defTabSz="457200">
              <a:lnSpc>
                <a:spcPct val="140000"/>
              </a:lnSpc>
              <a:spcBef>
                <a:spcPct val="20000"/>
              </a:spcBef>
              <a:buFont typeface="Arial" panose="020B0604020202020204" pitchFamily="34" charset="0"/>
              <a:buChar char="•"/>
              <a:defRPr sz="1400">
                <a:solidFill>
                  <a:srgbClr val="7C878E"/>
                </a:solidFill>
                <a:latin typeface="Arial" panose="020B0604020202020204" pitchFamily="34" charset="0"/>
              </a:defRPr>
            </a:lvl2pPr>
            <a:lvl3pPr marL="1143000" indent="-228600" defTabSz="457200">
              <a:lnSpc>
                <a:spcPct val="140000"/>
              </a:lnSpc>
              <a:spcBef>
                <a:spcPct val="20000"/>
              </a:spcBef>
              <a:buFont typeface="Arial" panose="020B0604020202020204" pitchFamily="34" charset="0"/>
              <a:buChar char="•"/>
              <a:defRPr sz="1400">
                <a:solidFill>
                  <a:srgbClr val="7C878E"/>
                </a:solidFill>
                <a:latin typeface="Arial" panose="020B0604020202020204" pitchFamily="34" charset="0"/>
              </a:defRPr>
            </a:lvl3pPr>
            <a:lvl4pPr marL="1600200" indent="-228600" defTabSz="457200">
              <a:lnSpc>
                <a:spcPct val="140000"/>
              </a:lnSpc>
              <a:spcBef>
                <a:spcPct val="20000"/>
              </a:spcBef>
              <a:buFont typeface="Arial" panose="020B0604020202020204" pitchFamily="34" charset="0"/>
              <a:buChar char="•"/>
              <a:defRPr sz="1400">
                <a:solidFill>
                  <a:srgbClr val="7C878E"/>
                </a:solidFill>
                <a:latin typeface="Arial" panose="020B0604020202020204" pitchFamily="34" charset="0"/>
              </a:defRPr>
            </a:lvl4pPr>
            <a:lvl5pPr marL="2057400" indent="-228600" defTabSz="457200">
              <a:lnSpc>
                <a:spcPct val="140000"/>
              </a:lnSpc>
              <a:spcBef>
                <a:spcPct val="20000"/>
              </a:spcBef>
              <a:buFont typeface="Arial" panose="020B0604020202020204" pitchFamily="34" charset="0"/>
              <a:buChar char="•"/>
              <a:defRPr sz="1400">
                <a:solidFill>
                  <a:srgbClr val="7C878E"/>
                </a:solidFill>
                <a:latin typeface="Arial" panose="020B0604020202020204" pitchFamily="34" charset="0"/>
              </a:defRPr>
            </a:lvl5pPr>
            <a:lvl6pPr marL="2514600" indent="-228600" defTabSz="457200" eaLnBrk="0" fontAlgn="base" hangingPunct="0">
              <a:lnSpc>
                <a:spcPct val="140000"/>
              </a:lnSpc>
              <a:spcBef>
                <a:spcPct val="20000"/>
              </a:spcBef>
              <a:spcAft>
                <a:spcPct val="0"/>
              </a:spcAft>
              <a:buFont typeface="Arial" panose="020B0604020202020204" pitchFamily="34" charset="0"/>
              <a:buChar char="•"/>
              <a:defRPr sz="1400">
                <a:solidFill>
                  <a:srgbClr val="7C878E"/>
                </a:solidFill>
                <a:latin typeface="Arial" panose="020B0604020202020204" pitchFamily="34" charset="0"/>
              </a:defRPr>
            </a:lvl6pPr>
            <a:lvl7pPr marL="2971800" indent="-228600" defTabSz="457200" eaLnBrk="0" fontAlgn="base" hangingPunct="0">
              <a:lnSpc>
                <a:spcPct val="140000"/>
              </a:lnSpc>
              <a:spcBef>
                <a:spcPct val="20000"/>
              </a:spcBef>
              <a:spcAft>
                <a:spcPct val="0"/>
              </a:spcAft>
              <a:buFont typeface="Arial" panose="020B0604020202020204" pitchFamily="34" charset="0"/>
              <a:buChar char="•"/>
              <a:defRPr sz="1400">
                <a:solidFill>
                  <a:srgbClr val="7C878E"/>
                </a:solidFill>
                <a:latin typeface="Arial" panose="020B0604020202020204" pitchFamily="34" charset="0"/>
              </a:defRPr>
            </a:lvl7pPr>
            <a:lvl8pPr marL="3429000" indent="-228600" defTabSz="457200" eaLnBrk="0" fontAlgn="base" hangingPunct="0">
              <a:lnSpc>
                <a:spcPct val="140000"/>
              </a:lnSpc>
              <a:spcBef>
                <a:spcPct val="20000"/>
              </a:spcBef>
              <a:spcAft>
                <a:spcPct val="0"/>
              </a:spcAft>
              <a:buFont typeface="Arial" panose="020B0604020202020204" pitchFamily="34" charset="0"/>
              <a:buChar char="•"/>
              <a:defRPr sz="1400">
                <a:solidFill>
                  <a:srgbClr val="7C878E"/>
                </a:solidFill>
                <a:latin typeface="Arial" panose="020B0604020202020204" pitchFamily="34" charset="0"/>
              </a:defRPr>
            </a:lvl8pPr>
            <a:lvl9pPr marL="3886200" indent="-228600" defTabSz="457200" eaLnBrk="0" fontAlgn="base" hangingPunct="0">
              <a:lnSpc>
                <a:spcPct val="140000"/>
              </a:lnSpc>
              <a:spcBef>
                <a:spcPct val="20000"/>
              </a:spcBef>
              <a:spcAft>
                <a:spcPct val="0"/>
              </a:spcAft>
              <a:buFont typeface="Arial" panose="020B0604020202020204" pitchFamily="34" charset="0"/>
              <a:buChar char="•"/>
              <a:defRPr sz="1400">
                <a:solidFill>
                  <a:srgbClr val="7C878E"/>
                </a:solidFill>
                <a:latin typeface="Arial" panose="020B0604020202020204" pitchFamily="34" charset="0"/>
              </a:defRPr>
            </a:lvl9pPr>
          </a:lstStyle>
          <a:p>
            <a:pPr fontAlgn="auto">
              <a:lnSpc>
                <a:spcPct val="100000"/>
              </a:lnSpc>
              <a:spcBef>
                <a:spcPct val="0"/>
              </a:spcBef>
              <a:spcAft>
                <a:spcPts val="0"/>
              </a:spcAft>
            </a:pPr>
            <a:r>
              <a:rPr lang="en-US" altLang="en-US" sz="2600" dirty="0">
                <a:solidFill>
                  <a:srgbClr val="2573BA"/>
                </a:solidFill>
                <a:cs typeface="+mn-cs"/>
                <a:sym typeface="Arial" panose="020B0604020202020204" pitchFamily="34" charset="0"/>
              </a:rPr>
              <a:t>The Forum has developed a comprehensive database comprised of over </a:t>
            </a:r>
            <a:r>
              <a:rPr lang="en-US" altLang="en-US" sz="2600" b="1" dirty="0">
                <a:solidFill>
                  <a:srgbClr val="0000FF"/>
                </a:solidFill>
                <a:cs typeface="Arial Bold" panose="020B0704020202020204" pitchFamily="34" charset="0"/>
                <a:sym typeface="Arial Bold" panose="020B0704020202020204" pitchFamily="34" charset="0"/>
              </a:rPr>
              <a:t>2 billion</a:t>
            </a:r>
            <a:r>
              <a:rPr lang="en-US" altLang="en-US" sz="2600" b="1" dirty="0">
                <a:solidFill>
                  <a:srgbClr val="0000FF"/>
                </a:solidFill>
                <a:cs typeface="+mn-cs"/>
                <a:sym typeface="Arial" panose="020B0604020202020204" pitchFamily="34" charset="0"/>
              </a:rPr>
              <a:t> </a:t>
            </a:r>
            <a:r>
              <a:rPr lang="en-US" altLang="en-US" sz="2600" dirty="0">
                <a:solidFill>
                  <a:srgbClr val="2573BA"/>
                </a:solidFill>
                <a:cs typeface="+mn-cs"/>
                <a:sym typeface="Arial" panose="020B0604020202020204" pitchFamily="34" charset="0"/>
              </a:rPr>
              <a:t>patient records, which it uses to define </a:t>
            </a:r>
            <a:r>
              <a:rPr lang="en-US" altLang="en-US" sz="2600" dirty="0">
                <a:solidFill>
                  <a:srgbClr val="2573BA"/>
                </a:solidFill>
                <a:cs typeface="Arial Bold" panose="020B0704020202020204" pitchFamily="34" charset="0"/>
                <a:sym typeface="Arial Bold" panose="020B0704020202020204" pitchFamily="34" charset="0"/>
              </a:rPr>
              <a:t>disease prevalence, costs</a:t>
            </a:r>
            <a:r>
              <a:rPr lang="en-US" altLang="en-US" sz="2600" dirty="0">
                <a:solidFill>
                  <a:srgbClr val="2573BA"/>
                </a:solidFill>
                <a:cs typeface="+mn-cs"/>
                <a:sym typeface="Arial" panose="020B0604020202020204" pitchFamily="34" charset="0"/>
              </a:rPr>
              <a:t> and </a:t>
            </a:r>
            <a:r>
              <a:rPr lang="en-US" altLang="en-US" sz="2600" dirty="0">
                <a:solidFill>
                  <a:srgbClr val="2573BA"/>
                </a:solidFill>
                <a:cs typeface="Arial Bold" panose="020B0704020202020204" pitchFamily="34" charset="0"/>
                <a:sym typeface="Arial Bold" panose="020B0704020202020204" pitchFamily="34" charset="0"/>
              </a:rPr>
              <a:t>outcomes</a:t>
            </a:r>
            <a:r>
              <a:rPr lang="en-US" altLang="en-US" sz="2600" dirty="0">
                <a:solidFill>
                  <a:srgbClr val="2573BA"/>
                </a:solidFill>
                <a:cs typeface="+mn-cs"/>
                <a:sym typeface="Arial" panose="020B0604020202020204" pitchFamily="34" charset="0"/>
              </a:rPr>
              <a:t> for demographic subpopulations at the zip code level</a:t>
            </a:r>
          </a:p>
          <a:p>
            <a:pPr fontAlgn="auto">
              <a:lnSpc>
                <a:spcPct val="100000"/>
              </a:lnSpc>
              <a:spcBef>
                <a:spcPct val="0"/>
              </a:spcBef>
              <a:spcAft>
                <a:spcPts val="0"/>
              </a:spcAft>
            </a:pPr>
            <a:endParaRPr lang="en-US" altLang="en-US" sz="2600" dirty="0">
              <a:solidFill>
                <a:srgbClr val="2573BA"/>
              </a:solidFill>
              <a:cs typeface="Arial Bold" panose="020B0704020202020204" pitchFamily="34" charset="0"/>
              <a:sym typeface="Arial Bold" panose="020B0704020202020204" pitchFamily="34" charset="0"/>
            </a:endParaRPr>
          </a:p>
        </p:txBody>
      </p:sp>
      <p:pic>
        <p:nvPicPr>
          <p:cNvPr id="194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263" y="2030834"/>
            <a:ext cx="30130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descr="Image result for minority quality foru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44" y="5407194"/>
            <a:ext cx="303847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1606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Sustainable Healthy Communities, LLC</a:t>
            </a:r>
          </a:p>
        </p:txBody>
      </p:sp>
      <p:sp>
        <p:nvSpPr>
          <p:cNvPr id="3" name="Content Placeholder 2"/>
          <p:cNvSpPr>
            <a:spLocks noGrp="1"/>
          </p:cNvSpPr>
          <p:nvPr>
            <p:ph idx="1"/>
          </p:nvPr>
        </p:nvSpPr>
        <p:spPr>
          <a:xfrm>
            <a:off x="206540" y="1117031"/>
            <a:ext cx="8662737" cy="3232624"/>
          </a:xfrm>
        </p:spPr>
        <p:txBody>
          <a:bodyPr>
            <a:normAutofit fontScale="92500"/>
          </a:bodyPr>
          <a:lstStyle/>
          <a:p>
            <a:r>
              <a:rPr lang="en-US" sz="2800" dirty="0"/>
              <a:t>Wholly-owned subsidiary of </a:t>
            </a:r>
            <a:r>
              <a:rPr lang="en-US" sz="2800" dirty="0" smtClean="0"/>
              <a:t>NMQF, founded November 2016</a:t>
            </a:r>
            <a:endParaRPr lang="en-US" sz="2800" dirty="0"/>
          </a:p>
          <a:p>
            <a:r>
              <a:rPr lang="en-US" sz="2800" dirty="0"/>
              <a:t>SHC’s vision statement is: Sustainable healthy communities in every zip code. </a:t>
            </a:r>
          </a:p>
          <a:p>
            <a:r>
              <a:rPr lang="en-US" sz="2800" dirty="0"/>
              <a:t>SHC’s mission is to promote sustainable healthy communities, especially those with diverse and underserved populations, through the provision of actionable data, research, and </a:t>
            </a:r>
            <a:r>
              <a:rPr lang="en-US" sz="2800" dirty="0" smtClean="0"/>
              <a:t>engagement/training </a:t>
            </a:r>
            <a:r>
              <a:rPr lang="en-US" sz="2800" dirty="0"/>
              <a:t>of clinicians and community leaders. </a:t>
            </a:r>
          </a:p>
        </p:txBody>
      </p:sp>
      <p:grpSp>
        <p:nvGrpSpPr>
          <p:cNvPr id="4" name="Group 3"/>
          <p:cNvGrpSpPr/>
          <p:nvPr/>
        </p:nvGrpSpPr>
        <p:grpSpPr>
          <a:xfrm>
            <a:off x="9427" y="4154766"/>
            <a:ext cx="9134475" cy="2062162"/>
            <a:chOff x="0" y="4333875"/>
            <a:chExt cx="9134475" cy="2062162"/>
          </a:xfrm>
        </p:grpSpPr>
        <p:pic>
          <p:nvPicPr>
            <p:cNvPr id="5" name="Picture 4" descr="Image result for Ethnically Diverse Neighborhood"/>
            <p:cNvPicPr/>
            <p:nvPr/>
          </p:nvPicPr>
          <p:blipFill>
            <a:blip r:embed="rId2">
              <a:extLst>
                <a:ext uri="{28A0092B-C50C-407E-A947-70E740481C1C}">
                  <a14:useLocalDpi xmlns:a14="http://schemas.microsoft.com/office/drawing/2010/main" val="0"/>
                </a:ext>
              </a:extLst>
            </a:blip>
            <a:srcRect/>
            <a:stretch>
              <a:fillRect/>
            </a:stretch>
          </p:blipFill>
          <p:spPr bwMode="auto">
            <a:xfrm>
              <a:off x="0" y="4333875"/>
              <a:ext cx="4095750" cy="2038350"/>
            </a:xfrm>
            <a:prstGeom prst="rect">
              <a:avLst/>
            </a:prstGeom>
            <a:noFill/>
            <a:ln>
              <a:noFill/>
            </a:ln>
          </p:spPr>
        </p:pic>
        <p:pic>
          <p:nvPicPr>
            <p:cNvPr id="6" name="Picture 5" descr="Image result for free photograph of medical data  "/>
            <p:cNvPicPr/>
            <p:nvPr/>
          </p:nvPicPr>
          <p:blipFill>
            <a:blip r:embed="rId3">
              <a:extLst>
                <a:ext uri="{28A0092B-C50C-407E-A947-70E740481C1C}">
                  <a14:useLocalDpi xmlns:a14="http://schemas.microsoft.com/office/drawing/2010/main" val="0"/>
                </a:ext>
              </a:extLst>
            </a:blip>
            <a:srcRect/>
            <a:stretch>
              <a:fillRect/>
            </a:stretch>
          </p:blipFill>
          <p:spPr bwMode="auto">
            <a:xfrm>
              <a:off x="6219825" y="4333875"/>
              <a:ext cx="2914650" cy="2038350"/>
            </a:xfrm>
            <a:prstGeom prst="rect">
              <a:avLst/>
            </a:prstGeom>
            <a:noFill/>
            <a:ln>
              <a:noFill/>
            </a:ln>
          </p:spPr>
        </p:pic>
        <p:pic>
          <p:nvPicPr>
            <p:cNvPr id="7" name="Picture 6" descr="http://www.onecommunityglobal.org/wp-content/uploads/2013/07/Plants-are-a-part-of-you.jpg"/>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333875"/>
              <a:ext cx="2357438" cy="2062162"/>
            </a:xfrm>
            <a:prstGeom prst="rect">
              <a:avLst/>
            </a:prstGeom>
            <a:noFill/>
            <a:ln>
              <a:noFill/>
            </a:ln>
          </p:spPr>
        </p:pic>
      </p:grpSp>
    </p:spTree>
    <p:extLst>
      <p:ext uri="{BB962C8B-B14F-4D97-AF65-F5344CB8AC3E}">
        <p14:creationId xmlns:p14="http://schemas.microsoft.com/office/powerpoint/2010/main" val="59430386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5641" y="184484"/>
            <a:ext cx="6623432" cy="5795503"/>
          </a:xfrm>
        </p:spPr>
      </p:pic>
    </p:spTree>
    <p:extLst>
      <p:ext uri="{BB962C8B-B14F-4D97-AF65-F5344CB8AC3E}">
        <p14:creationId xmlns:p14="http://schemas.microsoft.com/office/powerpoint/2010/main" val="3271346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501" y="25516"/>
            <a:ext cx="5581651" cy="3999601"/>
          </a:xfrm>
          <a:prstGeom prst="rect">
            <a:avLst/>
          </a:prstGeom>
        </p:spPr>
      </p:pic>
      <p:pic>
        <p:nvPicPr>
          <p:cNvPr id="4" name="Content Placeholder 3"/>
          <p:cNvPicPr>
            <a:picLocks noGrp="1" noChangeAspect="1"/>
          </p:cNvPicPr>
          <p:nvPr>
            <p:ph idx="1"/>
          </p:nvPr>
        </p:nvPicPr>
        <p:blipFill>
          <a:blip r:embed="rId3"/>
          <a:stretch>
            <a:fillRect/>
          </a:stretch>
        </p:blipFill>
        <p:spPr>
          <a:xfrm>
            <a:off x="509323" y="2342147"/>
            <a:ext cx="8634678" cy="3978435"/>
          </a:xfrm>
          <a:prstGeom prst="rect">
            <a:avLst/>
          </a:prstGeom>
        </p:spPr>
      </p:pic>
    </p:spTree>
    <p:extLst>
      <p:ext uri="{BB962C8B-B14F-4D97-AF65-F5344CB8AC3E}">
        <p14:creationId xmlns:p14="http://schemas.microsoft.com/office/powerpoint/2010/main" val="2849822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9BCF28-6195-471D-98D6-C8D611FC6AF4}"/>
              </a:ext>
            </a:extLst>
          </p:cNvPr>
          <p:cNvSpPr>
            <a:spLocks noGrp="1"/>
          </p:cNvSpPr>
          <p:nvPr>
            <p:ph type="title"/>
          </p:nvPr>
        </p:nvSpPr>
        <p:spPr>
          <a:xfrm>
            <a:off x="361504" y="109331"/>
            <a:ext cx="8428075" cy="911542"/>
          </a:xfrm>
        </p:spPr>
        <p:txBody>
          <a:bodyPr>
            <a:noAutofit/>
          </a:bodyPr>
          <a:lstStyle/>
          <a:p>
            <a:r>
              <a:rPr lang="en-US" sz="4400" dirty="0"/>
              <a:t>NMQF                                            SHC</a:t>
            </a:r>
          </a:p>
        </p:txBody>
      </p:sp>
      <p:graphicFrame>
        <p:nvGraphicFramePr>
          <p:cNvPr id="4" name="Content Placeholder 3">
            <a:extLst>
              <a:ext uri="{FF2B5EF4-FFF2-40B4-BE49-F238E27FC236}">
                <a16:creationId xmlns="" xmlns:a16="http://schemas.microsoft.com/office/drawing/2014/main" id="{2188ED2E-2C9A-4322-9CE6-A33D266F81E4}"/>
              </a:ext>
            </a:extLst>
          </p:cNvPr>
          <p:cNvGraphicFramePr>
            <a:graphicFrameLocks noGrp="1"/>
          </p:cNvGraphicFramePr>
          <p:nvPr>
            <p:ph idx="1"/>
            <p:extLst/>
          </p:nvPr>
        </p:nvGraphicFramePr>
        <p:xfrm>
          <a:off x="628650" y="132080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Right 2">
            <a:extLst>
              <a:ext uri="{FF2B5EF4-FFF2-40B4-BE49-F238E27FC236}">
                <a16:creationId xmlns="" xmlns:a16="http://schemas.microsoft.com/office/drawing/2014/main" id="{9293BB0D-71CD-4599-B5FB-645B8D52F816}"/>
              </a:ext>
            </a:extLst>
          </p:cNvPr>
          <p:cNvSpPr/>
          <p:nvPr/>
        </p:nvSpPr>
        <p:spPr>
          <a:xfrm>
            <a:off x="3572538" y="389863"/>
            <a:ext cx="1857153" cy="333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98395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5" name="Content Placeholder 4" descr="A close up of a logo&#10;Growing Impact&#10;">
            <a:extLst>
              <a:ext uri="{FF2B5EF4-FFF2-40B4-BE49-F238E27FC236}">
                <a16:creationId xmlns="" xmlns:a16="http://schemas.microsoft.com/office/drawing/2014/main" id="{237AA805-13BD-4513-B944-8F4EF25FE7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33"/>
          <a:stretch/>
        </p:blipFill>
        <p:spPr>
          <a:xfrm>
            <a:off x="20" y="-104765"/>
            <a:ext cx="9143980" cy="6857990"/>
          </a:xfrm>
          <a:prstGeom prst="rect">
            <a:avLst/>
          </a:prstGeom>
        </p:spPr>
      </p:pic>
      <p:sp>
        <p:nvSpPr>
          <p:cNvPr id="2" name="TextBox 1"/>
          <p:cNvSpPr txBox="1"/>
          <p:nvPr/>
        </p:nvSpPr>
        <p:spPr>
          <a:xfrm>
            <a:off x="476250" y="3244334"/>
            <a:ext cx="1045223" cy="369332"/>
          </a:xfrm>
          <a:prstGeom prst="rect">
            <a:avLst/>
          </a:prstGeom>
          <a:noFill/>
        </p:spPr>
        <p:txBody>
          <a:bodyPr wrap="none" rtlCol="0">
            <a:spAutoFit/>
          </a:bodyPr>
          <a:lstStyle/>
          <a:p>
            <a:pPr fontAlgn="auto">
              <a:spcBef>
                <a:spcPts val="0"/>
              </a:spcBef>
              <a:spcAft>
                <a:spcPts val="0"/>
              </a:spcAft>
            </a:pPr>
            <a:r>
              <a:rPr lang="en-US" b="1" dirty="0">
                <a:solidFill>
                  <a:prstClr val="black"/>
                </a:solidFill>
                <a:latin typeface="Calibri"/>
                <a:cs typeface="+mn-cs"/>
              </a:rPr>
              <a:t>Research</a:t>
            </a:r>
          </a:p>
        </p:txBody>
      </p:sp>
      <p:sp>
        <p:nvSpPr>
          <p:cNvPr id="6" name="TextBox 5"/>
          <p:cNvSpPr txBox="1"/>
          <p:nvPr/>
        </p:nvSpPr>
        <p:spPr>
          <a:xfrm>
            <a:off x="1885950" y="3240643"/>
            <a:ext cx="1372492" cy="369332"/>
          </a:xfrm>
          <a:prstGeom prst="rect">
            <a:avLst/>
          </a:prstGeom>
          <a:noFill/>
        </p:spPr>
        <p:txBody>
          <a:bodyPr wrap="none" rtlCol="0">
            <a:spAutoFit/>
          </a:bodyPr>
          <a:lstStyle/>
          <a:p>
            <a:pPr fontAlgn="auto">
              <a:spcBef>
                <a:spcPts val="0"/>
              </a:spcBef>
              <a:spcAft>
                <a:spcPts val="0"/>
              </a:spcAft>
            </a:pPr>
            <a:r>
              <a:rPr lang="en-US" b="1" dirty="0">
                <a:solidFill>
                  <a:prstClr val="black"/>
                </a:solidFill>
                <a:latin typeface="Calibri"/>
                <a:cs typeface="+mn-cs"/>
              </a:rPr>
              <a:t>Clinician QIE</a:t>
            </a:r>
          </a:p>
        </p:txBody>
      </p:sp>
      <p:sp>
        <p:nvSpPr>
          <p:cNvPr id="7" name="TextBox 6"/>
          <p:cNvSpPr txBox="1"/>
          <p:nvPr/>
        </p:nvSpPr>
        <p:spPr>
          <a:xfrm>
            <a:off x="4495800" y="1983343"/>
            <a:ext cx="1590675" cy="923330"/>
          </a:xfrm>
          <a:prstGeom prst="rect">
            <a:avLst/>
          </a:prstGeom>
          <a:noFill/>
        </p:spPr>
        <p:txBody>
          <a:bodyPr wrap="square" rtlCol="0">
            <a:spAutoFit/>
          </a:bodyPr>
          <a:lstStyle/>
          <a:p>
            <a:pPr fontAlgn="auto">
              <a:spcBef>
                <a:spcPts val="0"/>
              </a:spcBef>
              <a:spcAft>
                <a:spcPts val="0"/>
              </a:spcAft>
            </a:pPr>
            <a:r>
              <a:rPr lang="en-US" b="1" dirty="0">
                <a:solidFill>
                  <a:prstClr val="black"/>
                </a:solidFill>
                <a:latin typeface="Calibri"/>
                <a:cs typeface="+mn-cs"/>
              </a:rPr>
              <a:t>Community Engagement and Support</a:t>
            </a:r>
          </a:p>
        </p:txBody>
      </p:sp>
      <p:sp>
        <p:nvSpPr>
          <p:cNvPr id="8" name="TextBox 7"/>
          <p:cNvSpPr txBox="1"/>
          <p:nvPr/>
        </p:nvSpPr>
        <p:spPr>
          <a:xfrm>
            <a:off x="4381499" y="382369"/>
            <a:ext cx="2552701" cy="646331"/>
          </a:xfrm>
          <a:prstGeom prst="rect">
            <a:avLst/>
          </a:prstGeom>
          <a:noFill/>
        </p:spPr>
        <p:txBody>
          <a:bodyPr wrap="square" rtlCol="0">
            <a:spAutoFit/>
          </a:bodyPr>
          <a:lstStyle/>
          <a:p>
            <a:pPr fontAlgn="auto">
              <a:spcBef>
                <a:spcPts val="0"/>
              </a:spcBef>
              <a:spcAft>
                <a:spcPts val="0"/>
              </a:spcAft>
            </a:pPr>
            <a:r>
              <a:rPr lang="en-US" b="1" dirty="0">
                <a:solidFill>
                  <a:prstClr val="black"/>
                </a:solidFill>
                <a:latin typeface="Calibri"/>
                <a:cs typeface="+mn-cs"/>
              </a:rPr>
              <a:t>Patient/Family Education</a:t>
            </a:r>
          </a:p>
        </p:txBody>
      </p:sp>
      <p:sp>
        <p:nvSpPr>
          <p:cNvPr id="3" name="TextBox 2"/>
          <p:cNvSpPr txBox="1"/>
          <p:nvPr/>
        </p:nvSpPr>
        <p:spPr>
          <a:xfrm>
            <a:off x="1593556" y="5438775"/>
            <a:ext cx="7333611" cy="523220"/>
          </a:xfrm>
          <a:prstGeom prst="rect">
            <a:avLst/>
          </a:prstGeom>
          <a:solidFill>
            <a:schemeClr val="bg1"/>
          </a:solidFill>
        </p:spPr>
        <p:txBody>
          <a:bodyPr wrap="none" rtlCol="0">
            <a:spAutoFit/>
          </a:bodyPr>
          <a:lstStyle/>
          <a:p>
            <a:pPr fontAlgn="auto">
              <a:spcBef>
                <a:spcPts val="0"/>
              </a:spcBef>
              <a:spcAft>
                <a:spcPts val="0"/>
              </a:spcAft>
            </a:pPr>
            <a:r>
              <a:rPr lang="en-US" sz="2800" b="1" dirty="0">
                <a:solidFill>
                  <a:prstClr val="black"/>
                </a:solidFill>
                <a:latin typeface="Calibri"/>
                <a:cs typeface="+mn-cs"/>
              </a:rPr>
              <a:t>SHC:  Expanding the Reach and Impact of NMQF</a:t>
            </a:r>
          </a:p>
        </p:txBody>
      </p:sp>
      <p:sp>
        <p:nvSpPr>
          <p:cNvPr id="9" name="TextBox 8"/>
          <p:cNvSpPr txBox="1"/>
          <p:nvPr/>
        </p:nvSpPr>
        <p:spPr>
          <a:xfrm>
            <a:off x="3407404" y="3049071"/>
            <a:ext cx="1631322" cy="646331"/>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cs typeface="+mn-cs"/>
              </a:rPr>
              <a:t>Clinical Trial Support</a:t>
            </a:r>
            <a:endParaRPr lang="en-US" b="1" dirty="0">
              <a:solidFill>
                <a:prstClr val="black"/>
              </a:solidFill>
              <a:latin typeface="Calibri"/>
              <a:cs typeface="+mn-cs"/>
            </a:endParaRPr>
          </a:p>
        </p:txBody>
      </p:sp>
    </p:spTree>
    <p:extLst>
      <p:ext uri="{BB962C8B-B14F-4D97-AF65-F5344CB8AC3E}">
        <p14:creationId xmlns:p14="http://schemas.microsoft.com/office/powerpoint/2010/main" val="22224362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3" y="95154"/>
            <a:ext cx="8515350" cy="911542"/>
          </a:xfrm>
        </p:spPr>
        <p:txBody>
          <a:bodyPr/>
          <a:lstStyle/>
          <a:p>
            <a:r>
              <a:rPr lang="en-US" dirty="0"/>
              <a:t>Health Indices and Maps Developed to Date</a:t>
            </a:r>
          </a:p>
        </p:txBody>
      </p:sp>
      <p:sp>
        <p:nvSpPr>
          <p:cNvPr id="3" name="Content Placeholder 2"/>
          <p:cNvSpPr>
            <a:spLocks noGrp="1"/>
          </p:cNvSpPr>
          <p:nvPr>
            <p:ph sz="half" idx="1"/>
          </p:nvPr>
        </p:nvSpPr>
        <p:spPr>
          <a:xfrm>
            <a:off x="452188" y="1312281"/>
            <a:ext cx="3886200" cy="4351338"/>
          </a:xfrm>
        </p:spPr>
        <p:txBody>
          <a:bodyPr>
            <a:normAutofit fontScale="92500" lnSpcReduction="10000"/>
          </a:bodyPr>
          <a:lstStyle/>
          <a:p>
            <a:r>
              <a:rPr lang="en-US" dirty="0"/>
              <a:t>Acromegaly</a:t>
            </a:r>
          </a:p>
          <a:p>
            <a:r>
              <a:rPr lang="en-US" dirty="0"/>
              <a:t>ACS</a:t>
            </a:r>
          </a:p>
          <a:p>
            <a:r>
              <a:rPr lang="en-US" dirty="0" err="1"/>
              <a:t>Afib</a:t>
            </a:r>
            <a:endParaRPr lang="en-US" dirty="0"/>
          </a:p>
          <a:p>
            <a:r>
              <a:rPr lang="en-US" dirty="0"/>
              <a:t>Alzheimer’s</a:t>
            </a:r>
          </a:p>
          <a:p>
            <a:r>
              <a:rPr lang="en-US" dirty="0"/>
              <a:t>Asthma</a:t>
            </a:r>
          </a:p>
          <a:p>
            <a:r>
              <a:rPr lang="en-US" dirty="0"/>
              <a:t>CVD</a:t>
            </a:r>
          </a:p>
          <a:p>
            <a:r>
              <a:rPr lang="en-US" dirty="0"/>
              <a:t>Childhood obesity</a:t>
            </a:r>
          </a:p>
          <a:p>
            <a:r>
              <a:rPr lang="en-US" dirty="0"/>
              <a:t>Chronic kidney disease</a:t>
            </a:r>
          </a:p>
          <a:p>
            <a:r>
              <a:rPr lang="en-US" dirty="0"/>
              <a:t>Cancers</a:t>
            </a:r>
          </a:p>
          <a:p>
            <a:r>
              <a:rPr lang="en-US" dirty="0"/>
              <a:t>Diabetes</a:t>
            </a:r>
          </a:p>
          <a:p>
            <a:r>
              <a:rPr lang="en-US" dirty="0"/>
              <a:t>Elevated cholesterol</a:t>
            </a:r>
          </a:p>
          <a:p>
            <a:r>
              <a:rPr lang="en-US" dirty="0"/>
              <a:t>Heart failure</a:t>
            </a:r>
          </a:p>
          <a:p>
            <a:r>
              <a:rPr lang="en-US" dirty="0"/>
              <a:t>Hemophilia A</a:t>
            </a:r>
          </a:p>
          <a:p>
            <a:pPr marL="0" indent="0">
              <a:buNone/>
            </a:pPr>
            <a:endParaRPr lang="en-US" dirty="0"/>
          </a:p>
        </p:txBody>
      </p:sp>
      <p:sp>
        <p:nvSpPr>
          <p:cNvPr id="4" name="Content Placeholder 3"/>
          <p:cNvSpPr>
            <a:spLocks noGrp="1"/>
          </p:cNvSpPr>
          <p:nvPr>
            <p:ph sz="half" idx="2"/>
          </p:nvPr>
        </p:nvSpPr>
        <p:spPr>
          <a:xfrm>
            <a:off x="4581024" y="1280197"/>
            <a:ext cx="3886200" cy="4351338"/>
          </a:xfrm>
        </p:spPr>
        <p:txBody>
          <a:bodyPr>
            <a:normAutofit lnSpcReduction="10000"/>
          </a:bodyPr>
          <a:lstStyle/>
          <a:p>
            <a:r>
              <a:rPr lang="en-US" dirty="0"/>
              <a:t>Hepatitis C</a:t>
            </a:r>
          </a:p>
          <a:p>
            <a:r>
              <a:rPr lang="en-US" dirty="0"/>
              <a:t>Hip/knee replacement</a:t>
            </a:r>
          </a:p>
          <a:p>
            <a:r>
              <a:rPr lang="en-US" dirty="0"/>
              <a:t>HIV/AIDS</a:t>
            </a:r>
          </a:p>
          <a:p>
            <a:r>
              <a:rPr lang="en-US" dirty="0"/>
              <a:t>Hypertension</a:t>
            </a:r>
          </a:p>
          <a:p>
            <a:r>
              <a:rPr lang="en-US" dirty="0"/>
              <a:t>Lead risk</a:t>
            </a:r>
          </a:p>
          <a:p>
            <a:r>
              <a:rPr lang="en-US" dirty="0"/>
              <a:t>Lung cancer</a:t>
            </a:r>
          </a:p>
          <a:p>
            <a:r>
              <a:rPr lang="en-US" dirty="0"/>
              <a:t>MRSA</a:t>
            </a:r>
          </a:p>
          <a:p>
            <a:r>
              <a:rPr lang="en-US" dirty="0"/>
              <a:t>MS</a:t>
            </a:r>
          </a:p>
          <a:p>
            <a:r>
              <a:rPr lang="en-US" dirty="0"/>
              <a:t>OAB</a:t>
            </a:r>
          </a:p>
          <a:p>
            <a:r>
              <a:rPr lang="en-US" dirty="0"/>
              <a:t>PAD</a:t>
            </a:r>
          </a:p>
          <a:p>
            <a:r>
              <a:rPr lang="en-US" dirty="0"/>
              <a:t>Stroke</a:t>
            </a:r>
          </a:p>
          <a:p>
            <a:r>
              <a:rPr lang="en-US" dirty="0"/>
              <a:t>Vaccines</a:t>
            </a:r>
          </a:p>
        </p:txBody>
      </p:sp>
      <p:pic>
        <p:nvPicPr>
          <p:cNvPr id="6" name="Picture 2" descr="Image result for minority quality forum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62" y="5816853"/>
            <a:ext cx="303847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205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Elements</a:t>
            </a:r>
          </a:p>
        </p:txBody>
      </p:sp>
      <p:sp>
        <p:nvSpPr>
          <p:cNvPr id="3" name="Content Placeholder 2"/>
          <p:cNvSpPr>
            <a:spLocks noGrp="1"/>
          </p:cNvSpPr>
          <p:nvPr>
            <p:ph sz="half" idx="1"/>
          </p:nvPr>
        </p:nvSpPr>
        <p:spPr>
          <a:xfrm>
            <a:off x="542925" y="1320800"/>
            <a:ext cx="3886200" cy="4351338"/>
          </a:xfrm>
        </p:spPr>
        <p:txBody>
          <a:bodyPr/>
          <a:lstStyle/>
          <a:p>
            <a:r>
              <a:rPr lang="en-US" dirty="0"/>
              <a:t>Patient identification (permits linking to other datasets and tracking over time at the patient level)</a:t>
            </a:r>
          </a:p>
          <a:p>
            <a:r>
              <a:rPr lang="en-US" dirty="0"/>
              <a:t>Provider identification and visits (physician, pharmacy, ED, hospital, LTC facility)</a:t>
            </a:r>
          </a:p>
          <a:p>
            <a:r>
              <a:rPr lang="en-US" dirty="0"/>
              <a:t>Diagnoses (ICD codes and common co-morbidities in summary file)</a:t>
            </a:r>
          </a:p>
          <a:p>
            <a:r>
              <a:rPr lang="en-US" dirty="0"/>
              <a:t>Treatment, including specific medications, where they were filled, and adherence rates</a:t>
            </a:r>
          </a:p>
        </p:txBody>
      </p:sp>
      <p:sp>
        <p:nvSpPr>
          <p:cNvPr id="4" name="Content Placeholder 3"/>
          <p:cNvSpPr>
            <a:spLocks noGrp="1"/>
          </p:cNvSpPr>
          <p:nvPr>
            <p:ph sz="half" idx="2"/>
          </p:nvPr>
        </p:nvSpPr>
        <p:spPr>
          <a:xfrm>
            <a:off x="4629150" y="1397000"/>
            <a:ext cx="3886200" cy="4351338"/>
          </a:xfrm>
        </p:spPr>
        <p:txBody>
          <a:bodyPr/>
          <a:lstStyle/>
          <a:p>
            <a:r>
              <a:rPr lang="en-US" dirty="0"/>
              <a:t>Location of care</a:t>
            </a:r>
          </a:p>
          <a:p>
            <a:r>
              <a:rPr lang="en-US" dirty="0"/>
              <a:t>Patient demographic characteristics</a:t>
            </a:r>
          </a:p>
          <a:p>
            <a:r>
              <a:rPr lang="en-US" dirty="0"/>
              <a:t>Formulary, health plan, total costs, costs per type of care, and out of </a:t>
            </a:r>
            <a:r>
              <a:rPr lang="en-US" dirty="0" smtClean="0"/>
              <a:t>pocket-costs</a:t>
            </a:r>
          </a:p>
          <a:p>
            <a:r>
              <a:rPr lang="en-US" dirty="0" smtClean="0"/>
              <a:t>Social factors (income, education, environmental quality, community resources such as hospitals, pharmacy, Y’s, etc.)</a:t>
            </a:r>
            <a:endParaRPr lang="en-US" dirty="0"/>
          </a:p>
          <a:p>
            <a:endParaRPr lang="en-US" dirty="0"/>
          </a:p>
        </p:txBody>
      </p:sp>
    </p:spTree>
    <p:extLst>
      <p:ext uri="{BB962C8B-B14F-4D97-AF65-F5344CB8AC3E}">
        <p14:creationId xmlns:p14="http://schemas.microsoft.com/office/powerpoint/2010/main" val="564033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228600"/>
            <a:ext cx="6337300" cy="990600"/>
          </a:xfrm>
        </p:spPr>
        <p:txBody>
          <a:bodyPr>
            <a:normAutofit/>
          </a:bodyPr>
          <a:lstStyle/>
          <a:p>
            <a:r>
              <a:rPr lang="en-US" sz="4800" dirty="0" smtClean="0"/>
              <a:t>Webinar Agenda</a:t>
            </a:r>
            <a:endParaRPr lang="en-US" sz="4800"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249898458"/>
              </p:ext>
            </p:extLst>
          </p:nvPr>
        </p:nvGraphicFramePr>
        <p:xfrm>
          <a:off x="0" y="1246188"/>
          <a:ext cx="9144000" cy="5713411"/>
        </p:xfrm>
        <a:graphic>
          <a:graphicData uri="http://schemas.openxmlformats.org/drawingml/2006/table">
            <a:tbl>
              <a:tblPr firstRow="1" bandRow="1">
                <a:tableStyleId>{5C22544A-7EE6-4342-B048-85BDC9FD1C3A}</a:tableStyleId>
              </a:tblPr>
              <a:tblGrid>
                <a:gridCol w="1455495"/>
                <a:gridCol w="5366472"/>
                <a:gridCol w="2322033"/>
              </a:tblGrid>
              <a:tr h="404538">
                <a:tc>
                  <a:txBody>
                    <a:bodyPr/>
                    <a:lstStyle/>
                    <a:p>
                      <a:r>
                        <a:rPr lang="en-US" dirty="0" smtClean="0">
                          <a:latin typeface="Calibri" panose="020F0502020204030204" pitchFamily="34" charset="0"/>
                        </a:rPr>
                        <a:t>Time</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Agenda Item</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Faculty</a:t>
                      </a:r>
                      <a:endParaRPr lang="en-US" dirty="0">
                        <a:latin typeface="Calibri" panose="020F0502020204030204" pitchFamily="34" charset="0"/>
                      </a:endParaRPr>
                    </a:p>
                  </a:txBody>
                  <a:tcPr/>
                </a:tc>
              </a:tr>
              <a:tr h="404538">
                <a:tc>
                  <a:txBody>
                    <a:bodyPr/>
                    <a:lstStyle/>
                    <a:p>
                      <a:r>
                        <a:rPr lang="en-US" dirty="0" smtClean="0">
                          <a:latin typeface="Calibri" panose="020F0502020204030204" pitchFamily="34" charset="0"/>
                        </a:rPr>
                        <a:t>10:00 am</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Welcome and Introductions</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Wendy Nickel, MPH</a:t>
                      </a:r>
                      <a:endParaRPr lang="en-US" dirty="0">
                        <a:latin typeface="Calibri" panose="020F0502020204030204" pitchFamily="34" charset="0"/>
                      </a:endParaRPr>
                    </a:p>
                  </a:txBody>
                  <a:tcPr/>
                </a:tc>
              </a:tr>
              <a:tr h="698245">
                <a:tc>
                  <a:txBody>
                    <a:bodyPr/>
                    <a:lstStyle/>
                    <a:p>
                      <a:r>
                        <a:rPr lang="en-US" dirty="0" smtClean="0">
                          <a:latin typeface="Calibri" panose="020F0502020204030204" pitchFamily="34" charset="0"/>
                        </a:rPr>
                        <a:t>10:05</a:t>
                      </a:r>
                      <a:r>
                        <a:rPr lang="en-US" baseline="0" dirty="0" smtClean="0">
                          <a:latin typeface="Calibri" panose="020F0502020204030204" pitchFamily="34" charset="0"/>
                        </a:rPr>
                        <a:t> am</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I Raise the Rates through the Promotion of Equity</a:t>
                      </a:r>
                      <a:r>
                        <a:rPr lang="en-US" baseline="0" dirty="0" smtClean="0">
                          <a:latin typeface="Calibri" panose="020F0502020204030204" pitchFamily="34" charset="0"/>
                        </a:rPr>
                        <a:t> Program Overview</a:t>
                      </a:r>
                      <a:endParaRPr lang="en-US" dirty="0">
                        <a:latin typeface="Calibri" panose="020F0502020204030204" pitchFamily="34" charset="0"/>
                      </a:endParaRPr>
                    </a:p>
                  </a:txBody>
                  <a:tcPr/>
                </a:tc>
                <a:tc>
                  <a:txBody>
                    <a:bodyPr/>
                    <a:lstStyle/>
                    <a:p>
                      <a:r>
                        <a:rPr lang="en-US" dirty="0" err="1" smtClean="0">
                          <a:latin typeface="Calibri" panose="020F0502020204030204" pitchFamily="34" charset="0"/>
                        </a:rPr>
                        <a:t>Melat</a:t>
                      </a:r>
                      <a:r>
                        <a:rPr lang="en-US" dirty="0" smtClean="0">
                          <a:latin typeface="Calibri" panose="020F0502020204030204" pitchFamily="34" charset="0"/>
                        </a:rPr>
                        <a:t> </a:t>
                      </a:r>
                      <a:r>
                        <a:rPr lang="en-US" dirty="0" err="1" smtClean="0">
                          <a:latin typeface="Calibri" panose="020F0502020204030204" pitchFamily="34" charset="0"/>
                        </a:rPr>
                        <a:t>Aklilu</a:t>
                      </a:r>
                      <a:r>
                        <a:rPr lang="en-US" dirty="0" smtClean="0">
                          <a:latin typeface="Calibri" panose="020F0502020204030204" pitchFamily="34" charset="0"/>
                        </a:rPr>
                        <a:t>, MPH</a:t>
                      </a:r>
                    </a:p>
                    <a:p>
                      <a:r>
                        <a:rPr lang="en-US" dirty="0" smtClean="0">
                          <a:latin typeface="Calibri" panose="020F0502020204030204" pitchFamily="34" charset="0"/>
                        </a:rPr>
                        <a:t>Selam Wubu, MPH</a:t>
                      </a:r>
                      <a:endParaRPr lang="en-US" dirty="0">
                        <a:latin typeface="Calibri" panose="020F0502020204030204" pitchFamily="34" charset="0"/>
                      </a:endParaRPr>
                    </a:p>
                  </a:txBody>
                  <a:tcPr/>
                </a:tc>
              </a:tr>
              <a:tr h="698245">
                <a:tc>
                  <a:txBody>
                    <a:bodyPr/>
                    <a:lstStyle/>
                    <a:p>
                      <a:r>
                        <a:rPr lang="en-US" dirty="0" smtClean="0">
                          <a:latin typeface="Calibri" panose="020F0502020204030204" pitchFamily="34" charset="0"/>
                        </a:rPr>
                        <a:t>10:20 am</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NMQF/SHC Overview and Presentation of Vaccine Index</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Laura Lee Hall, PhD</a:t>
                      </a:r>
                      <a:endParaRPr lang="en-US" dirty="0">
                        <a:latin typeface="Calibri" panose="020F0502020204030204" pitchFamily="34" charset="0"/>
                      </a:endParaRPr>
                    </a:p>
                  </a:txBody>
                  <a:tcPr/>
                </a:tc>
              </a:tr>
              <a:tr h="1296739">
                <a:tc>
                  <a:txBody>
                    <a:bodyPr/>
                    <a:lstStyle/>
                    <a:p>
                      <a:r>
                        <a:rPr lang="en-US" dirty="0" smtClean="0">
                          <a:latin typeface="Calibri" panose="020F0502020204030204" pitchFamily="34" charset="0"/>
                        </a:rPr>
                        <a:t>10:35 am</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Clinical Overview</a:t>
                      </a:r>
                      <a:r>
                        <a:rPr lang="en-US" baseline="0" dirty="0" smtClean="0">
                          <a:latin typeface="Calibri" panose="020F0502020204030204" pitchFamily="34" charset="0"/>
                        </a:rPr>
                        <a:t> of Adult Vaccine Recommendations</a:t>
                      </a:r>
                    </a:p>
                    <a:p>
                      <a:r>
                        <a:rPr lang="en-US" baseline="0" dirty="0" smtClean="0">
                          <a:latin typeface="Calibri" panose="020F0502020204030204" pitchFamily="34" charset="0"/>
                        </a:rPr>
                        <a:t>QI Strategies for Increasing Immunization Rates</a:t>
                      </a:r>
                      <a:endParaRPr lang="en-US" dirty="0">
                        <a:latin typeface="Calibri" panose="020F0502020204030204" pitchFamily="34" charset="0"/>
                      </a:endParaRPr>
                    </a:p>
                  </a:txBody>
                  <a:tcPr/>
                </a:tc>
                <a:tc>
                  <a:txBody>
                    <a:bodyPr/>
                    <a:lstStyle/>
                    <a:p>
                      <a:r>
                        <a:rPr kumimoji="0" lang="en-US" sz="1800" i="0" kern="1200" dirty="0" smtClean="0">
                          <a:solidFill>
                            <a:schemeClr val="dk1"/>
                          </a:solidFill>
                          <a:effectLst/>
                          <a:latin typeface="Calibri" panose="020F0502020204030204" pitchFamily="34" charset="0"/>
                          <a:ea typeface="+mn-ea"/>
                          <a:cs typeface="+mn-cs"/>
                        </a:rPr>
                        <a:t>Bob Hopkins, MD, MACP, FAAP </a:t>
                      </a:r>
                    </a:p>
                    <a:p>
                      <a:r>
                        <a:rPr kumimoji="0" lang="en-US" sz="1800" i="0" kern="1200" dirty="0" smtClean="0">
                          <a:solidFill>
                            <a:schemeClr val="dk1"/>
                          </a:solidFill>
                          <a:effectLst/>
                          <a:latin typeface="Calibri" panose="020F0502020204030204" pitchFamily="34" charset="0"/>
                          <a:ea typeface="+mn-ea"/>
                          <a:cs typeface="+mn-cs"/>
                        </a:rPr>
                        <a:t>Mike </a:t>
                      </a:r>
                      <a:r>
                        <a:rPr kumimoji="0" lang="en-US" sz="1800" i="0" kern="1200" dirty="0" err="1" smtClean="0">
                          <a:solidFill>
                            <a:schemeClr val="dk1"/>
                          </a:solidFill>
                          <a:effectLst/>
                          <a:latin typeface="Calibri" panose="020F0502020204030204" pitchFamily="34" charset="0"/>
                          <a:ea typeface="+mn-ea"/>
                          <a:cs typeface="+mn-cs"/>
                        </a:rPr>
                        <a:t>Soppet</a:t>
                      </a:r>
                      <a:r>
                        <a:rPr kumimoji="0" lang="en-US" sz="1800" i="0" kern="1200" dirty="0" smtClean="0">
                          <a:solidFill>
                            <a:schemeClr val="dk1"/>
                          </a:solidFill>
                          <a:effectLst/>
                          <a:latin typeface="Calibri" panose="020F0502020204030204" pitchFamily="34" charset="0"/>
                          <a:ea typeface="+mn-ea"/>
                          <a:cs typeface="+mn-cs"/>
                        </a:rPr>
                        <a:t>, MD, FACP</a:t>
                      </a:r>
                      <a:endParaRPr lang="en-US" i="0" dirty="0">
                        <a:latin typeface="Calibri" panose="020F0502020204030204" pitchFamily="34" charset="0"/>
                      </a:endParaRPr>
                    </a:p>
                  </a:txBody>
                  <a:tcPr/>
                </a:tc>
              </a:tr>
              <a:tr h="997492">
                <a:tc>
                  <a:txBody>
                    <a:bodyPr/>
                    <a:lstStyle/>
                    <a:p>
                      <a:r>
                        <a:rPr lang="en-US" dirty="0" smtClean="0">
                          <a:latin typeface="Calibri" panose="020F0502020204030204" pitchFamily="34" charset="0"/>
                        </a:rPr>
                        <a:t>11:15 am </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Racial/Ethnic</a:t>
                      </a:r>
                      <a:r>
                        <a:rPr lang="en-US" baseline="0" dirty="0" smtClean="0">
                          <a:latin typeface="Calibri" panose="020F0502020204030204" pitchFamily="34" charset="0"/>
                        </a:rPr>
                        <a:t> Disparities in Immunizations and Effective Strategies for the Promotion of Health Equity</a:t>
                      </a:r>
                      <a:endParaRPr lang="en-US" dirty="0">
                        <a:latin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solidFill>
                            <a:schemeClr val="dk1"/>
                          </a:solidFill>
                          <a:effectLst/>
                          <a:latin typeface="Calibri" panose="020F0502020204030204" pitchFamily="34" charset="0"/>
                          <a:ea typeface="+mn-ea"/>
                          <a:cs typeface="+mn-cs"/>
                        </a:rPr>
                        <a:t>Tamara Coyne-Beasley, MD, MPH, FAAP, FSAHM</a:t>
                      </a:r>
                    </a:p>
                  </a:txBody>
                  <a:tcPr/>
                </a:tc>
              </a:tr>
              <a:tr h="404538">
                <a:tc>
                  <a:txBody>
                    <a:bodyPr/>
                    <a:lstStyle/>
                    <a:p>
                      <a:r>
                        <a:rPr lang="en-US" dirty="0" smtClean="0">
                          <a:latin typeface="Calibri" panose="020F0502020204030204" pitchFamily="34" charset="0"/>
                        </a:rPr>
                        <a:t>11:45 am</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Q&amp;A</a:t>
                      </a:r>
                      <a:endParaRPr lang="en-US" dirty="0">
                        <a:latin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kern="1200" dirty="0" smtClean="0">
                        <a:solidFill>
                          <a:schemeClr val="dk1"/>
                        </a:solidFill>
                        <a:effectLst/>
                        <a:latin typeface="Calibri" panose="020F0502020204030204" pitchFamily="34" charset="0"/>
                        <a:ea typeface="+mn-ea"/>
                        <a:cs typeface="+mn-cs"/>
                      </a:endParaRPr>
                    </a:p>
                  </a:txBody>
                  <a:tcPr/>
                </a:tc>
              </a:tr>
              <a:tr h="404538">
                <a:tc>
                  <a:txBody>
                    <a:bodyPr/>
                    <a:lstStyle/>
                    <a:p>
                      <a:r>
                        <a:rPr lang="en-US" dirty="0" smtClean="0">
                          <a:latin typeface="Calibri" panose="020F0502020204030204" pitchFamily="34" charset="0"/>
                        </a:rPr>
                        <a:t>11:55 am </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Next Steps</a:t>
                      </a:r>
                      <a:endParaRPr lang="en-US" dirty="0">
                        <a:latin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err="1" smtClean="0">
                          <a:solidFill>
                            <a:schemeClr val="dk1"/>
                          </a:solidFill>
                          <a:effectLst/>
                          <a:latin typeface="Calibri" panose="020F0502020204030204" pitchFamily="34" charset="0"/>
                          <a:ea typeface="+mn-ea"/>
                          <a:cs typeface="+mn-cs"/>
                        </a:rPr>
                        <a:t>Melat</a:t>
                      </a:r>
                      <a:r>
                        <a:rPr kumimoji="0" lang="en-US" sz="1800" kern="1200" baseline="0" dirty="0" smtClean="0">
                          <a:solidFill>
                            <a:schemeClr val="dk1"/>
                          </a:solidFill>
                          <a:effectLst/>
                          <a:latin typeface="Calibri" panose="020F0502020204030204" pitchFamily="34" charset="0"/>
                          <a:ea typeface="+mn-ea"/>
                          <a:cs typeface="+mn-cs"/>
                        </a:rPr>
                        <a:t> </a:t>
                      </a:r>
                      <a:r>
                        <a:rPr kumimoji="0" lang="en-US" sz="1800" kern="1200" baseline="0" dirty="0" err="1" smtClean="0">
                          <a:solidFill>
                            <a:schemeClr val="dk1"/>
                          </a:solidFill>
                          <a:effectLst/>
                          <a:latin typeface="Calibri" panose="020F0502020204030204" pitchFamily="34" charset="0"/>
                          <a:ea typeface="+mn-ea"/>
                          <a:cs typeface="+mn-cs"/>
                        </a:rPr>
                        <a:t>Aklilu</a:t>
                      </a:r>
                      <a:r>
                        <a:rPr kumimoji="0" lang="en-US" sz="1800" kern="1200" baseline="0" dirty="0" smtClean="0">
                          <a:solidFill>
                            <a:schemeClr val="dk1"/>
                          </a:solidFill>
                          <a:effectLst/>
                          <a:latin typeface="Calibri" panose="020F0502020204030204" pitchFamily="34" charset="0"/>
                          <a:ea typeface="+mn-ea"/>
                          <a:cs typeface="+mn-cs"/>
                        </a:rPr>
                        <a:t>, MPH</a:t>
                      </a:r>
                      <a:endParaRPr kumimoji="0" lang="en-US" sz="1800" kern="1200" dirty="0" smtClean="0">
                        <a:solidFill>
                          <a:schemeClr val="dk1"/>
                        </a:solidFill>
                        <a:effectLst/>
                        <a:latin typeface="Calibri" panose="020F0502020204030204" pitchFamily="34" charset="0"/>
                        <a:ea typeface="+mn-ea"/>
                        <a:cs typeface="+mn-cs"/>
                      </a:endParaRPr>
                    </a:p>
                  </a:txBody>
                  <a:tcPr/>
                </a:tc>
              </a:tr>
              <a:tr h="404538">
                <a:tc>
                  <a:txBody>
                    <a:bodyPr/>
                    <a:lstStyle/>
                    <a:p>
                      <a:r>
                        <a:rPr lang="en-US" dirty="0" smtClean="0">
                          <a:latin typeface="Calibri" panose="020F0502020204030204" pitchFamily="34" charset="0"/>
                        </a:rPr>
                        <a:t>12:00 pm</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Adjourn</a:t>
                      </a:r>
                      <a:endParaRPr lang="en-US" dirty="0">
                        <a:latin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kern="1200" dirty="0" smtClean="0">
                        <a:solidFill>
                          <a:schemeClr val="dk1"/>
                        </a:solidFill>
                        <a:effectLst/>
                        <a:latin typeface="Calibri" panose="020F0502020204030204" pitchFamily="34" charset="0"/>
                        <a:ea typeface="+mn-ea"/>
                        <a:cs typeface="+mn-cs"/>
                      </a:endParaRPr>
                    </a:p>
                  </a:txBody>
                  <a:tcPr/>
                </a:tc>
              </a:tr>
            </a:tbl>
          </a:graphicData>
        </a:graphic>
      </p:graphicFrame>
    </p:spTree>
    <p:extLst>
      <p:ext uri="{BB962C8B-B14F-4D97-AF65-F5344CB8AC3E}">
        <p14:creationId xmlns:p14="http://schemas.microsoft.com/office/powerpoint/2010/main" val="26095896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04801" y="1164290"/>
            <a:ext cx="5439643" cy="5006156"/>
          </a:xfrm>
          <a:prstGeom prst="rect">
            <a:avLst/>
          </a:prstGeom>
        </p:spPr>
        <p:txBody>
          <a:bodyPr>
            <a:normAutofit/>
          </a:bodyPr>
          <a:lstStyle/>
          <a:p>
            <a:pPr>
              <a:lnSpc>
                <a:spcPct val="100000"/>
              </a:lnSpc>
              <a:spcBef>
                <a:spcPts val="0"/>
              </a:spcBef>
            </a:pPr>
            <a:r>
              <a:rPr lang="en-US" sz="2400" dirty="0"/>
              <a:t>Mapping helps clarify data</a:t>
            </a:r>
          </a:p>
          <a:p>
            <a:pPr marL="0" indent="0">
              <a:lnSpc>
                <a:spcPct val="100000"/>
              </a:lnSpc>
              <a:spcBef>
                <a:spcPts val="0"/>
              </a:spcBef>
              <a:buNone/>
            </a:pPr>
            <a:endParaRPr lang="en-US" sz="2400" dirty="0"/>
          </a:p>
          <a:p>
            <a:pPr marL="0" indent="0" algn="ctr">
              <a:lnSpc>
                <a:spcPct val="100000"/>
              </a:lnSpc>
              <a:spcBef>
                <a:spcPts val="0"/>
              </a:spcBef>
              <a:buNone/>
            </a:pPr>
            <a:r>
              <a:rPr lang="en-US" sz="2400" dirty="0"/>
              <a:t>AND</a:t>
            </a:r>
          </a:p>
          <a:p>
            <a:pPr marL="0" indent="0" algn="ctr">
              <a:lnSpc>
                <a:spcPct val="100000"/>
              </a:lnSpc>
              <a:spcBef>
                <a:spcPts val="0"/>
              </a:spcBef>
              <a:buNone/>
            </a:pPr>
            <a:endParaRPr lang="en-US" sz="2400" dirty="0"/>
          </a:p>
          <a:p>
            <a:pPr>
              <a:lnSpc>
                <a:spcPct val="100000"/>
              </a:lnSpc>
              <a:spcBef>
                <a:spcPts val="0"/>
              </a:spcBef>
            </a:pPr>
            <a:r>
              <a:rPr lang="en-US" sz="2400" dirty="0"/>
              <a:t>Geography matters</a:t>
            </a:r>
          </a:p>
          <a:p>
            <a:pPr lvl="1">
              <a:lnSpc>
                <a:spcPct val="100000"/>
              </a:lnSpc>
              <a:spcBef>
                <a:spcPts val="0"/>
              </a:spcBef>
            </a:pPr>
            <a:r>
              <a:rPr lang="en-US" sz="2400" dirty="0"/>
              <a:t>Where to put resources</a:t>
            </a:r>
          </a:p>
          <a:p>
            <a:pPr lvl="1">
              <a:lnSpc>
                <a:spcPct val="100000"/>
              </a:lnSpc>
              <a:spcBef>
                <a:spcPts val="0"/>
              </a:spcBef>
            </a:pPr>
            <a:r>
              <a:rPr lang="en-US" sz="2400" dirty="0"/>
              <a:t>Understanding factors contributing to health</a:t>
            </a:r>
          </a:p>
          <a:p>
            <a:pPr lvl="1">
              <a:lnSpc>
                <a:spcPct val="100000"/>
              </a:lnSpc>
              <a:spcBef>
                <a:spcPts val="0"/>
              </a:spcBef>
            </a:pPr>
            <a:r>
              <a:rPr lang="en-US" sz="2400" dirty="0"/>
              <a:t>Working with clinicians and communities</a:t>
            </a:r>
          </a:p>
          <a:p>
            <a:pPr lvl="1">
              <a:lnSpc>
                <a:spcPct val="100000"/>
              </a:lnSpc>
              <a:spcBef>
                <a:spcPts val="0"/>
              </a:spcBef>
            </a:pPr>
            <a:r>
              <a:rPr lang="en-US" sz="2400" dirty="0"/>
              <a:t>Recruiting for clinical trials</a:t>
            </a:r>
          </a:p>
        </p:txBody>
      </p:sp>
      <p:sp>
        <p:nvSpPr>
          <p:cNvPr id="3" name="Title 2"/>
          <p:cNvSpPr>
            <a:spLocks noGrp="1"/>
          </p:cNvSpPr>
          <p:nvPr>
            <p:ph type="title"/>
          </p:nvPr>
        </p:nvSpPr>
        <p:spPr>
          <a:xfrm>
            <a:off x="457200" y="323850"/>
            <a:ext cx="8229600" cy="707090"/>
          </a:xfrm>
        </p:spPr>
        <p:txBody>
          <a:bodyPr>
            <a:normAutofit/>
          </a:bodyPr>
          <a:lstStyle/>
          <a:p>
            <a:r>
              <a:rPr lang="en-US" altLang="en-US" sz="3200" dirty="0"/>
              <a:t>GIS-based Data Visualization</a:t>
            </a:r>
            <a:endParaRPr lang="en-US" sz="3200" dirty="0"/>
          </a:p>
        </p:txBody>
      </p:sp>
      <p:pic>
        <p:nvPicPr>
          <p:cNvPr id="9" name="Picture 2" descr="Confidential: For Advisory Board Use Onl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391" y="6543675"/>
            <a:ext cx="2030413" cy="215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8537" y="3864989"/>
            <a:ext cx="3184884" cy="197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8243" y="1249587"/>
            <a:ext cx="3742441" cy="210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3730681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2682" y="-37708"/>
            <a:ext cx="8881637" cy="1325563"/>
          </a:xfrm>
        </p:spPr>
        <p:txBody>
          <a:bodyPr/>
          <a:lstStyle/>
          <a:p>
            <a:pPr eaLnBrk="1" hangingPunct="1"/>
            <a:r>
              <a:rPr lang="en-US" altLang="en-US" sz="2800" dirty="0"/>
              <a:t>Americans Live in 38,000 Zip Codes</a:t>
            </a:r>
            <a:br>
              <a:rPr lang="en-US" altLang="en-US" sz="2800" dirty="0"/>
            </a:br>
            <a:r>
              <a:rPr lang="en-US" altLang="en-US" sz="2800" dirty="0"/>
              <a:t>Most Minorities Live in 7,500 </a:t>
            </a:r>
            <a:endParaRPr lang="en-US" altLang="en-US" sz="2400" dirty="0"/>
          </a:p>
        </p:txBody>
      </p:sp>
      <p:grpSp>
        <p:nvGrpSpPr>
          <p:cNvPr id="2" name="Group 1"/>
          <p:cNvGrpSpPr/>
          <p:nvPr/>
        </p:nvGrpSpPr>
        <p:grpSpPr>
          <a:xfrm>
            <a:off x="771756" y="1300439"/>
            <a:ext cx="7533392" cy="4662144"/>
            <a:chOff x="734046" y="1479550"/>
            <a:chExt cx="7533392" cy="4662144"/>
          </a:xfrm>
        </p:grpSpPr>
        <p:pic>
          <p:nvPicPr>
            <p:cNvPr id="1331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89" y="1479550"/>
              <a:ext cx="7037374" cy="4600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7" name="TextBox 3"/>
            <p:cNvSpPr txBox="1">
              <a:spLocks noChangeArrowheads="1"/>
            </p:cNvSpPr>
            <p:nvPr/>
          </p:nvSpPr>
          <p:spPr bwMode="auto">
            <a:xfrm>
              <a:off x="817481" y="3561975"/>
              <a:ext cx="3111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pPr>
              <a:r>
                <a:rPr lang="en-US" altLang="en-US" sz="1400" dirty="0">
                  <a:solidFill>
                    <a:prstClr val="black"/>
                  </a:solidFill>
                </a:rPr>
                <a:t>50%of Asian Live in 1,500 Zip Codes</a:t>
              </a:r>
            </a:p>
          </p:txBody>
        </p:sp>
        <p:sp>
          <p:nvSpPr>
            <p:cNvPr id="13318" name="TextBox 10"/>
            <p:cNvSpPr txBox="1">
              <a:spLocks noChangeArrowheads="1"/>
            </p:cNvSpPr>
            <p:nvPr/>
          </p:nvSpPr>
          <p:spPr bwMode="auto">
            <a:xfrm>
              <a:off x="4529993" y="3582513"/>
              <a:ext cx="3449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pPr>
              <a:r>
                <a:rPr lang="en-US" altLang="en-US" sz="1400" dirty="0">
                  <a:solidFill>
                    <a:prstClr val="black"/>
                  </a:solidFill>
                </a:rPr>
                <a:t>70%of Hispanics Live in 2,500 Zip Codes</a:t>
              </a:r>
            </a:p>
          </p:txBody>
        </p:sp>
        <p:sp>
          <p:nvSpPr>
            <p:cNvPr id="13319" name="TextBox 11"/>
            <p:cNvSpPr txBox="1">
              <a:spLocks noChangeArrowheads="1"/>
            </p:cNvSpPr>
            <p:nvPr/>
          </p:nvSpPr>
          <p:spPr bwMode="auto">
            <a:xfrm>
              <a:off x="734046" y="5791149"/>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pPr>
              <a:r>
                <a:rPr lang="en-US" altLang="en-US" sz="1400" dirty="0">
                  <a:solidFill>
                    <a:prstClr val="black"/>
                  </a:solidFill>
                </a:rPr>
                <a:t>70%of Blacks Live in 2,500 Zip Codes</a:t>
              </a:r>
            </a:p>
          </p:txBody>
        </p:sp>
        <p:sp>
          <p:nvSpPr>
            <p:cNvPr id="13320" name="TextBox 12"/>
            <p:cNvSpPr txBox="1">
              <a:spLocks noChangeArrowheads="1"/>
            </p:cNvSpPr>
            <p:nvPr/>
          </p:nvSpPr>
          <p:spPr bwMode="auto">
            <a:xfrm>
              <a:off x="4332026" y="5833719"/>
              <a:ext cx="3935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pPr>
              <a:r>
                <a:rPr lang="en-US" altLang="en-US" sz="1400" dirty="0">
                  <a:solidFill>
                    <a:prstClr val="black"/>
                  </a:solidFill>
                </a:rPr>
                <a:t>70%of Other Minorities Live in 1,000 Zip Codes</a:t>
              </a:r>
            </a:p>
          </p:txBody>
        </p:sp>
      </p:grpSp>
    </p:spTree>
    <p:extLst>
      <p:ext uri="{BB962C8B-B14F-4D97-AF65-F5344CB8AC3E}">
        <p14:creationId xmlns:p14="http://schemas.microsoft.com/office/powerpoint/2010/main" val="2534735259"/>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5" name="Content Placeholder 4" descr="A close up of a sign&#10;&#10;Description generated with high confidence">
            <a:extLst>
              <a:ext uri="{FF2B5EF4-FFF2-40B4-BE49-F238E27FC236}">
                <a16:creationId xmlns="" xmlns:a16="http://schemas.microsoft.com/office/drawing/2014/main" id="{0F3F6C48-3563-4E38-B54A-40538DD439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5366" y="788615"/>
            <a:ext cx="4915159" cy="5288712"/>
          </a:xfrm>
          <a:prstGeom prst="rect">
            <a:avLst/>
          </a:prstGeom>
        </p:spPr>
      </p:pic>
      <p:sp>
        <p:nvSpPr>
          <p:cNvPr id="12" name="Rectangle 11">
            <a:extLst>
              <a:ext uri="{FF2B5EF4-FFF2-40B4-BE49-F238E27FC236}">
                <a16:creationId xmlns=""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252663" y="321177"/>
            <a:ext cx="3249230"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14" name="Straight Connector 13">
            <a:extLst>
              <a:ext uri="{FF2B5EF4-FFF2-40B4-BE49-F238E27FC236}">
                <a16:creationId xmlns=""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93344" y="3910267"/>
            <a:ext cx="1940093"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6984EFE6-70B1-4280-B9EF-D69E7243A9FC}"/>
              </a:ext>
            </a:extLst>
          </p:cNvPr>
          <p:cNvSpPr>
            <a:spLocks noGrp="1"/>
          </p:cNvSpPr>
          <p:nvPr>
            <p:ph type="title"/>
          </p:nvPr>
        </p:nvSpPr>
        <p:spPr>
          <a:xfrm>
            <a:off x="252664" y="914400"/>
            <a:ext cx="3142666" cy="2887579"/>
          </a:xfrm>
        </p:spPr>
        <p:txBody>
          <a:bodyPr vert="horz" lIns="91440" tIns="45720" rIns="91440" bIns="45720" rtlCol="0" anchor="b">
            <a:normAutofit/>
          </a:bodyPr>
          <a:lstStyle/>
          <a:p>
            <a:pPr algn="ctr" defTabSz="914400"/>
            <a:r>
              <a:rPr lang="en-US" sz="3800" kern="1200" dirty="0">
                <a:latin typeface="+mj-lt"/>
                <a:ea typeface="+mj-ea"/>
                <a:cs typeface="+mj-cs"/>
              </a:rPr>
              <a:t>Determinants of Health</a:t>
            </a:r>
          </a:p>
        </p:txBody>
      </p:sp>
    </p:spTree>
    <p:extLst>
      <p:ext uri="{BB962C8B-B14F-4D97-AF65-F5344CB8AC3E}">
        <p14:creationId xmlns:p14="http://schemas.microsoft.com/office/powerpoint/2010/main" val="3950704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5" name="Content Placeholder 4" descr="A screenshot of a cell phone&#10;&#10;Description generated with very high confidence">
            <a:extLst>
              <a:ext uri="{FF2B5EF4-FFF2-40B4-BE49-F238E27FC236}">
                <a16:creationId xmlns="" xmlns:a16="http://schemas.microsoft.com/office/drawing/2014/main" id="{9A93B74E-B920-46F4-A210-02D575A831B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32" b="-2"/>
          <a:stretch/>
        </p:blipFill>
        <p:spPr>
          <a:xfrm>
            <a:off x="20" y="10"/>
            <a:ext cx="9143980" cy="6857990"/>
          </a:xfrm>
          <a:prstGeom prst="rect">
            <a:avLst/>
          </a:prstGeom>
        </p:spPr>
      </p:pic>
    </p:spTree>
    <p:extLst>
      <p:ext uri="{BB962C8B-B14F-4D97-AF65-F5344CB8AC3E}">
        <p14:creationId xmlns:p14="http://schemas.microsoft.com/office/powerpoint/2010/main" val="849723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Programmatic Focus</a:t>
            </a:r>
            <a:endParaRPr lang="en-US" dirty="0"/>
          </a:p>
        </p:txBody>
      </p:sp>
      <p:sp>
        <p:nvSpPr>
          <p:cNvPr id="3" name="Content Placeholder 2"/>
          <p:cNvSpPr>
            <a:spLocks noGrp="1"/>
          </p:cNvSpPr>
          <p:nvPr>
            <p:ph idx="1"/>
          </p:nvPr>
        </p:nvSpPr>
        <p:spPr/>
        <p:txBody>
          <a:bodyPr>
            <a:normAutofit fontScale="92500"/>
          </a:bodyPr>
          <a:lstStyle/>
          <a:p>
            <a:r>
              <a:rPr lang="en-US" dirty="0"/>
              <a:t>Working </a:t>
            </a:r>
            <a:r>
              <a:rPr lang="en-US" dirty="0" smtClean="0"/>
              <a:t>Groups and major clinical foci to date:</a:t>
            </a:r>
            <a:endParaRPr lang="en-US" dirty="0"/>
          </a:p>
          <a:p>
            <a:pPr lvl="1"/>
            <a:r>
              <a:rPr lang="en-US" dirty="0"/>
              <a:t>Cancer</a:t>
            </a:r>
          </a:p>
          <a:p>
            <a:pPr lvl="1"/>
            <a:r>
              <a:rPr lang="en-US" dirty="0"/>
              <a:t>Diabetes</a:t>
            </a:r>
          </a:p>
          <a:p>
            <a:pPr lvl="1"/>
            <a:r>
              <a:rPr lang="en-US" dirty="0"/>
              <a:t>Heart </a:t>
            </a:r>
            <a:r>
              <a:rPr lang="en-US" dirty="0" smtClean="0"/>
              <a:t>failure</a:t>
            </a:r>
          </a:p>
          <a:p>
            <a:pPr lvl="1"/>
            <a:r>
              <a:rPr lang="en-US" dirty="0" smtClean="0"/>
              <a:t>Adult immunization</a:t>
            </a:r>
          </a:p>
          <a:p>
            <a:pPr lvl="1"/>
            <a:r>
              <a:rPr lang="en-US" dirty="0" smtClean="0"/>
              <a:t>Sickle Cell Disease</a:t>
            </a:r>
            <a:endParaRPr lang="en-US" dirty="0"/>
          </a:p>
          <a:p>
            <a:r>
              <a:rPr lang="en-US" dirty="0"/>
              <a:t>Programs promoting diversity in clinical trials and treatment through research, education, quality improvement support, and community and patient education</a:t>
            </a:r>
          </a:p>
        </p:txBody>
      </p:sp>
    </p:spTree>
    <p:extLst>
      <p:ext uri="{BB962C8B-B14F-4D97-AF65-F5344CB8AC3E}">
        <p14:creationId xmlns:p14="http://schemas.microsoft.com/office/powerpoint/2010/main" val="2154308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 y="3603959"/>
            <a:ext cx="9134475" cy="2062162"/>
            <a:chOff x="0" y="4333875"/>
            <a:chExt cx="9134475" cy="2062162"/>
          </a:xfrm>
        </p:grpSpPr>
        <p:pic>
          <p:nvPicPr>
            <p:cNvPr id="3" name="Picture 2" descr="Image result for Ethnically Diverse Neighborhood"/>
            <p:cNvPicPr/>
            <p:nvPr/>
          </p:nvPicPr>
          <p:blipFill>
            <a:blip r:embed="rId3">
              <a:extLst>
                <a:ext uri="{28A0092B-C50C-407E-A947-70E740481C1C}">
                  <a14:useLocalDpi xmlns:a14="http://schemas.microsoft.com/office/drawing/2010/main" val="0"/>
                </a:ext>
              </a:extLst>
            </a:blip>
            <a:srcRect/>
            <a:stretch>
              <a:fillRect/>
            </a:stretch>
          </p:blipFill>
          <p:spPr bwMode="auto">
            <a:xfrm>
              <a:off x="0" y="4333875"/>
              <a:ext cx="4095750" cy="2038350"/>
            </a:xfrm>
            <a:prstGeom prst="rect">
              <a:avLst/>
            </a:prstGeom>
            <a:noFill/>
            <a:ln>
              <a:noFill/>
            </a:ln>
          </p:spPr>
        </p:pic>
        <p:pic>
          <p:nvPicPr>
            <p:cNvPr id="4" name="Picture 3" descr="Image result for free photograph of medical data  "/>
            <p:cNvPicPr/>
            <p:nvPr/>
          </p:nvPicPr>
          <p:blipFill>
            <a:blip r:embed="rId4">
              <a:extLst>
                <a:ext uri="{28A0092B-C50C-407E-A947-70E740481C1C}">
                  <a14:useLocalDpi xmlns:a14="http://schemas.microsoft.com/office/drawing/2010/main" val="0"/>
                </a:ext>
              </a:extLst>
            </a:blip>
            <a:srcRect/>
            <a:stretch>
              <a:fillRect/>
            </a:stretch>
          </p:blipFill>
          <p:spPr bwMode="auto">
            <a:xfrm>
              <a:off x="6219825" y="4333875"/>
              <a:ext cx="2914650" cy="2038350"/>
            </a:xfrm>
            <a:prstGeom prst="rect">
              <a:avLst/>
            </a:prstGeom>
            <a:noFill/>
            <a:ln>
              <a:noFill/>
            </a:ln>
          </p:spPr>
        </p:pic>
        <p:pic>
          <p:nvPicPr>
            <p:cNvPr id="5" name="Picture 4" descr="http://www.onecommunityglobal.org/wp-content/uploads/2013/07/Plants-are-a-part-of-you.jpg"/>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333875"/>
              <a:ext cx="2357438" cy="2062162"/>
            </a:xfrm>
            <a:prstGeom prst="rect">
              <a:avLst/>
            </a:prstGeom>
            <a:noFill/>
            <a:ln>
              <a:noFill/>
            </a:ln>
          </p:spPr>
        </p:pic>
      </p:grpSp>
      <p:sp>
        <p:nvSpPr>
          <p:cNvPr id="10" name="Title 9"/>
          <p:cNvSpPr>
            <a:spLocks noGrp="1"/>
          </p:cNvSpPr>
          <p:nvPr>
            <p:ph type="title"/>
          </p:nvPr>
        </p:nvSpPr>
        <p:spPr>
          <a:xfrm>
            <a:off x="300790" y="1812662"/>
            <a:ext cx="8515350" cy="911542"/>
          </a:xfrm>
        </p:spPr>
        <p:txBody>
          <a:bodyPr>
            <a:normAutofit/>
          </a:bodyPr>
          <a:lstStyle/>
          <a:p>
            <a:pPr algn="ctr"/>
            <a:r>
              <a:rPr lang="en-US" dirty="0" smtClean="0"/>
              <a:t>Adult Immunization</a:t>
            </a:r>
            <a:endParaRPr lang="en-US" dirty="0"/>
          </a:p>
        </p:txBody>
      </p:sp>
    </p:spTree>
    <p:extLst>
      <p:ext uri="{BB962C8B-B14F-4D97-AF65-F5344CB8AC3E}">
        <p14:creationId xmlns:p14="http://schemas.microsoft.com/office/powerpoint/2010/main" val="279103806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1314449" y="47232"/>
            <a:ext cx="2713465" cy="3623469"/>
          </a:xfrm>
          <a:prstGeom prst="rect">
            <a:avLst/>
          </a:prstGeom>
        </p:spPr>
      </p:pic>
      <p:pic>
        <p:nvPicPr>
          <p:cNvPr id="7" name="Content Placeholder 6"/>
          <p:cNvPicPr>
            <a:picLocks noGrp="1" noChangeAspect="1"/>
          </p:cNvPicPr>
          <p:nvPr>
            <p:ph sz="half" idx="2"/>
          </p:nvPr>
        </p:nvPicPr>
        <p:blipFill>
          <a:blip r:embed="rId3"/>
          <a:stretch>
            <a:fillRect/>
          </a:stretch>
        </p:blipFill>
        <p:spPr>
          <a:xfrm>
            <a:off x="4114800" y="47232"/>
            <a:ext cx="4829175" cy="2885642"/>
          </a:xfrm>
          <a:prstGeom prst="rect">
            <a:avLst/>
          </a:prstGeom>
        </p:spPr>
      </p:pic>
      <p:pic>
        <p:nvPicPr>
          <p:cNvPr id="9" name="Picture 8"/>
          <p:cNvPicPr>
            <a:picLocks noChangeAspect="1"/>
          </p:cNvPicPr>
          <p:nvPr/>
        </p:nvPicPr>
        <p:blipFill>
          <a:blip r:embed="rId4"/>
          <a:stretch>
            <a:fillRect/>
          </a:stretch>
        </p:blipFill>
        <p:spPr>
          <a:xfrm>
            <a:off x="361949" y="2932874"/>
            <a:ext cx="8857050" cy="3317525"/>
          </a:xfrm>
          <a:prstGeom prst="rect">
            <a:avLst/>
          </a:prstGeom>
        </p:spPr>
      </p:pic>
    </p:spTree>
    <p:extLst>
      <p:ext uri="{BB962C8B-B14F-4D97-AF65-F5344CB8AC3E}">
        <p14:creationId xmlns:p14="http://schemas.microsoft.com/office/powerpoint/2010/main" val="2129070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normAutofit fontScale="25000" lnSpcReduction="20000"/>
          </a:bodyPr>
          <a:lstStyle/>
          <a:p>
            <a:fld id="{7D189B96-5DC2-8044-89E7-8B0270B28561}" type="slidenum">
              <a:rPr lang="en-US" smtClean="0">
                <a:solidFill>
                  <a:prstClr val="black"/>
                </a:solidFill>
              </a:rPr>
              <a:pPr/>
              <a:t>37</a:t>
            </a:fld>
            <a:endParaRPr lang="en-US">
              <a:solidFill>
                <a:prstClr val="black"/>
              </a:solidFill>
            </a:endParaRPr>
          </a:p>
        </p:txBody>
      </p:sp>
      <p:graphicFrame>
        <p:nvGraphicFramePr>
          <p:cNvPr id="13" name="Chart 12"/>
          <p:cNvGraphicFramePr>
            <a:graphicFrameLocks/>
          </p:cNvGraphicFramePr>
          <p:nvPr>
            <p:extLst/>
          </p:nvPr>
        </p:nvGraphicFramePr>
        <p:xfrm>
          <a:off x="685800" y="1828800"/>
          <a:ext cx="7656731" cy="36740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4"/>
          <p:cNvSpPr>
            <a:spLocks noGrp="1"/>
          </p:cNvSpPr>
          <p:nvPr>
            <p:ph type="title"/>
          </p:nvPr>
        </p:nvSpPr>
        <p:spPr>
          <a:xfrm>
            <a:off x="152400" y="152400"/>
            <a:ext cx="6747943" cy="990600"/>
          </a:xfrm>
        </p:spPr>
        <p:txBody>
          <a:bodyPr>
            <a:noAutofit/>
          </a:bodyPr>
          <a:lstStyle/>
          <a:p>
            <a:r>
              <a:rPr lang="en-US" sz="2400" dirty="0"/>
              <a:t>ACP members in Practices of 3-5 Serving Majority Black, Low Income Populations:  10% of Practices Provided 70% of Pneumococcal Vaccines</a:t>
            </a:r>
            <a:endParaRPr lang="en-US" sz="2400" b="1" dirty="0"/>
          </a:p>
        </p:txBody>
      </p:sp>
    </p:spTree>
    <p:extLst>
      <p:ext uri="{BB962C8B-B14F-4D97-AF65-F5344CB8AC3E}">
        <p14:creationId xmlns:p14="http://schemas.microsoft.com/office/powerpoint/2010/main" val="3206916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Sources Utilized to Date</a:t>
            </a:r>
          </a:p>
        </p:txBody>
      </p:sp>
      <p:sp>
        <p:nvSpPr>
          <p:cNvPr id="3" name="Content Placeholder 2"/>
          <p:cNvSpPr>
            <a:spLocks noGrp="1"/>
          </p:cNvSpPr>
          <p:nvPr>
            <p:ph idx="1"/>
          </p:nvPr>
        </p:nvSpPr>
        <p:spPr/>
        <p:txBody>
          <a:bodyPr/>
          <a:lstStyle/>
          <a:p>
            <a:r>
              <a:rPr lang="en-US" dirty="0"/>
              <a:t>Medicare FFS Claim data, </a:t>
            </a:r>
            <a:r>
              <a:rPr lang="en-US" dirty="0" smtClean="0"/>
              <a:t>2014-15</a:t>
            </a:r>
            <a:endParaRPr lang="en-US" dirty="0"/>
          </a:p>
          <a:p>
            <a:pPr lvl="1"/>
            <a:r>
              <a:rPr lang="en-US" dirty="0"/>
              <a:t>Adult-serving PCPs in ambulatory setting</a:t>
            </a:r>
          </a:p>
          <a:p>
            <a:pPr lvl="2"/>
            <a:r>
              <a:rPr lang="en-US" dirty="0"/>
              <a:t>Part B for influenza and pneumococcal vaccines</a:t>
            </a:r>
          </a:p>
          <a:p>
            <a:pPr lvl="2"/>
            <a:r>
              <a:rPr lang="en-US" dirty="0"/>
              <a:t>Part D for herpes zoster vaccine</a:t>
            </a:r>
          </a:p>
          <a:p>
            <a:pPr lvl="3"/>
            <a:r>
              <a:rPr lang="en-US" dirty="0"/>
              <a:t>Data reflect vaccines billed for in ambulatory setting</a:t>
            </a:r>
          </a:p>
          <a:p>
            <a:pPr lvl="1"/>
            <a:r>
              <a:rPr lang="en-US" dirty="0" smtClean="0"/>
              <a:t>Patient-level </a:t>
            </a:r>
            <a:r>
              <a:rPr lang="en-US" dirty="0"/>
              <a:t>data</a:t>
            </a:r>
          </a:p>
          <a:p>
            <a:pPr marL="0" indent="0">
              <a:buNone/>
            </a:pPr>
            <a:endParaRPr lang="en-US" dirty="0"/>
          </a:p>
        </p:txBody>
      </p:sp>
    </p:spTree>
    <p:extLst>
      <p:ext uri="{BB962C8B-B14F-4D97-AF65-F5344CB8AC3E}">
        <p14:creationId xmlns:p14="http://schemas.microsoft.com/office/powerpoint/2010/main" val="1783045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PCPs in the United States</a:t>
            </a:r>
          </a:p>
        </p:txBody>
      </p:sp>
      <p:sp>
        <p:nvSpPr>
          <p:cNvPr id="3" name="Content Placeholder 2"/>
          <p:cNvSpPr>
            <a:spLocks noGrp="1"/>
          </p:cNvSpPr>
          <p:nvPr>
            <p:ph idx="1"/>
          </p:nvPr>
        </p:nvSpPr>
        <p:spPr/>
        <p:txBody>
          <a:bodyPr/>
          <a:lstStyle/>
          <a:p>
            <a:r>
              <a:rPr lang="en-US" dirty="0"/>
              <a:t>Adult serving include general internists, family practice, physician assistants, osteopaths, and nurse practitioners</a:t>
            </a:r>
          </a:p>
          <a:p>
            <a:r>
              <a:rPr lang="en-US" dirty="0"/>
              <a:t>296,500 PCPs billed Medicare FFS in </a:t>
            </a:r>
            <a:r>
              <a:rPr lang="en-US" dirty="0" smtClean="0"/>
              <a:t>2014</a:t>
            </a:r>
            <a:endParaRPr lang="en-US" dirty="0"/>
          </a:p>
        </p:txBody>
      </p:sp>
    </p:spTree>
    <p:extLst>
      <p:ext uri="{BB962C8B-B14F-4D97-AF65-F5344CB8AC3E}">
        <p14:creationId xmlns:p14="http://schemas.microsoft.com/office/powerpoint/2010/main" val="1372005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Presenters</a:t>
            </a:r>
            <a:endParaRPr lang="en-US" dirty="0"/>
          </a:p>
        </p:txBody>
      </p:sp>
      <p:sp>
        <p:nvSpPr>
          <p:cNvPr id="3" name="Content Placeholder 2"/>
          <p:cNvSpPr>
            <a:spLocks noGrp="1"/>
          </p:cNvSpPr>
          <p:nvPr>
            <p:ph sz="quarter" idx="1"/>
          </p:nvPr>
        </p:nvSpPr>
        <p:spPr>
          <a:xfrm>
            <a:off x="304800" y="1589567"/>
            <a:ext cx="8686800" cy="4572000"/>
          </a:xfrm>
        </p:spPr>
        <p:txBody>
          <a:bodyPr numCol="2"/>
          <a:lstStyle/>
          <a:p>
            <a:pPr marL="0" indent="0">
              <a:buNone/>
            </a:pPr>
            <a:r>
              <a:rPr lang="en-US" sz="2800" b="1" dirty="0" smtClean="0">
                <a:solidFill>
                  <a:schemeClr val="accent1"/>
                </a:solidFill>
              </a:rPr>
              <a:t>Faculty</a:t>
            </a:r>
          </a:p>
          <a:p>
            <a:r>
              <a:rPr lang="en-US" sz="2800" dirty="0" smtClean="0"/>
              <a:t>Tamera Coyne-Beasley, MD, MPH, FAAP, FSAHM</a:t>
            </a:r>
          </a:p>
          <a:p>
            <a:r>
              <a:rPr lang="en-US" sz="2800" dirty="0" smtClean="0"/>
              <a:t>Bob Hopkins, MD, MACP, FAAP</a:t>
            </a:r>
          </a:p>
          <a:p>
            <a:r>
              <a:rPr lang="en-US" sz="2800" dirty="0" smtClean="0"/>
              <a:t>Mike </a:t>
            </a:r>
            <a:r>
              <a:rPr lang="en-US" sz="2800" dirty="0" err="1" smtClean="0"/>
              <a:t>Soppet</a:t>
            </a:r>
            <a:r>
              <a:rPr lang="en-US" sz="2800" dirty="0" smtClean="0"/>
              <a:t>, MD, FACP</a:t>
            </a:r>
          </a:p>
          <a:p>
            <a:pPr marL="0" indent="0">
              <a:buNone/>
            </a:pPr>
            <a:endParaRPr lang="en-US" sz="2800" dirty="0" smtClean="0"/>
          </a:p>
          <a:p>
            <a:pPr marL="0" indent="0">
              <a:buNone/>
            </a:pPr>
            <a:endParaRPr lang="en-US" sz="2800" dirty="0"/>
          </a:p>
          <a:p>
            <a:pPr marL="0" indent="0">
              <a:buNone/>
            </a:pPr>
            <a:endParaRPr lang="en-US" sz="2800" dirty="0"/>
          </a:p>
          <a:p>
            <a:pPr marL="0" indent="0">
              <a:buNone/>
            </a:pPr>
            <a:r>
              <a:rPr lang="en-US" sz="2800" b="1" dirty="0" smtClean="0">
                <a:solidFill>
                  <a:schemeClr val="accent1"/>
                </a:solidFill>
              </a:rPr>
              <a:t>ACP</a:t>
            </a:r>
          </a:p>
          <a:p>
            <a:r>
              <a:rPr lang="en-US" sz="2800" dirty="0" smtClean="0"/>
              <a:t>Wendy Nickel, MPH</a:t>
            </a:r>
          </a:p>
          <a:p>
            <a:r>
              <a:rPr lang="en-US" sz="2800" dirty="0" smtClean="0"/>
              <a:t>Selam Wubu, MPH</a:t>
            </a:r>
          </a:p>
          <a:p>
            <a:r>
              <a:rPr lang="en-US" sz="2800" dirty="0" err="1" smtClean="0"/>
              <a:t>Melat</a:t>
            </a:r>
            <a:r>
              <a:rPr lang="en-US" sz="2800" dirty="0" smtClean="0"/>
              <a:t> </a:t>
            </a:r>
            <a:r>
              <a:rPr lang="en-US" sz="2800" dirty="0" err="1" smtClean="0"/>
              <a:t>Aklilu</a:t>
            </a:r>
            <a:r>
              <a:rPr lang="en-US" sz="2800" dirty="0" smtClean="0"/>
              <a:t>, MPH</a:t>
            </a:r>
          </a:p>
          <a:p>
            <a:pPr marL="0" indent="0">
              <a:buNone/>
            </a:pPr>
            <a:endParaRPr lang="en-US" sz="2800" dirty="0"/>
          </a:p>
          <a:p>
            <a:pPr marL="0" indent="0">
              <a:buNone/>
            </a:pPr>
            <a:r>
              <a:rPr lang="en-US" sz="2800" b="1" dirty="0" smtClean="0">
                <a:solidFill>
                  <a:schemeClr val="accent1"/>
                </a:solidFill>
              </a:rPr>
              <a:t>SHC</a:t>
            </a:r>
          </a:p>
          <a:p>
            <a:r>
              <a:rPr lang="en-US" sz="2800" dirty="0"/>
              <a:t>Laura Lee Hall, PHD</a:t>
            </a:r>
          </a:p>
          <a:p>
            <a:pPr marL="0" indent="0">
              <a:buNone/>
            </a:pPr>
            <a:endParaRPr lang="en-US" sz="2800" dirty="0" smtClean="0"/>
          </a:p>
          <a:p>
            <a:pPr marL="0" indent="0">
              <a:buNone/>
            </a:pPr>
            <a:endParaRPr lang="en-US" dirty="0"/>
          </a:p>
        </p:txBody>
      </p:sp>
    </p:spTree>
    <p:extLst>
      <p:ext uri="{BB962C8B-B14F-4D97-AF65-F5344CB8AC3E}">
        <p14:creationId xmlns:p14="http://schemas.microsoft.com/office/powerpoint/2010/main" val="32232329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85" y="145636"/>
            <a:ext cx="8515350" cy="911542"/>
          </a:xfrm>
        </p:spPr>
        <p:txBody>
          <a:bodyPr>
            <a:normAutofit fontScale="90000"/>
          </a:bodyPr>
          <a:lstStyle/>
          <a:p>
            <a:r>
              <a:rPr lang="en-US" dirty="0" smtClean="0"/>
              <a:t>Percent of Patients 65+ for Whom a Flu Shot was Billed in Medicare, 2014</a:t>
            </a:r>
            <a:endParaRPr lang="en-US" dirty="0"/>
          </a:p>
        </p:txBody>
      </p:sp>
      <p:pic>
        <p:nvPicPr>
          <p:cNvPr id="4" name="Content Placeholder 3"/>
          <p:cNvPicPr>
            <a:picLocks noGrp="1" noChangeAspect="1"/>
          </p:cNvPicPr>
          <p:nvPr>
            <p:ph idx="1"/>
          </p:nvPr>
        </p:nvPicPr>
        <p:blipFill>
          <a:blip r:embed="rId2"/>
          <a:stretch>
            <a:fillRect/>
          </a:stretch>
        </p:blipFill>
        <p:spPr>
          <a:xfrm>
            <a:off x="100885" y="1057178"/>
            <a:ext cx="8880392" cy="4410171"/>
          </a:xfrm>
          <a:prstGeom prst="rect">
            <a:avLst/>
          </a:prstGeom>
        </p:spPr>
      </p:pic>
    </p:spTree>
    <p:extLst>
      <p:ext uri="{BB962C8B-B14F-4D97-AF65-F5344CB8AC3E}">
        <p14:creationId xmlns:p14="http://schemas.microsoft.com/office/powerpoint/2010/main" val="14075198"/>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95154"/>
            <a:ext cx="8515350" cy="911542"/>
          </a:xfrm>
        </p:spPr>
        <p:txBody>
          <a:bodyPr>
            <a:normAutofit fontScale="90000"/>
          </a:bodyPr>
          <a:lstStyle/>
          <a:p>
            <a:r>
              <a:rPr lang="en-US" dirty="0"/>
              <a:t>Percent of </a:t>
            </a:r>
            <a:r>
              <a:rPr lang="en-US" dirty="0" smtClean="0"/>
              <a:t>Black Patients </a:t>
            </a:r>
            <a:r>
              <a:rPr lang="en-US" dirty="0"/>
              <a:t>65+ for Whom a Flu Shot was Billed in Medicare, 2014</a:t>
            </a:r>
          </a:p>
        </p:txBody>
      </p:sp>
      <p:pic>
        <p:nvPicPr>
          <p:cNvPr id="4" name="Content Placeholder 3"/>
          <p:cNvPicPr>
            <a:picLocks noGrp="1" noChangeAspect="1"/>
          </p:cNvPicPr>
          <p:nvPr>
            <p:ph idx="1"/>
          </p:nvPr>
        </p:nvPicPr>
        <p:blipFill>
          <a:blip r:embed="rId2"/>
          <a:stretch>
            <a:fillRect/>
          </a:stretch>
        </p:blipFill>
        <p:spPr>
          <a:xfrm>
            <a:off x="7127" y="1219200"/>
            <a:ext cx="8508223" cy="4244479"/>
          </a:xfrm>
          <a:prstGeom prst="rect">
            <a:avLst/>
          </a:prstGeom>
        </p:spPr>
      </p:pic>
    </p:spTree>
    <p:extLst>
      <p:ext uri="{BB962C8B-B14F-4D97-AF65-F5344CB8AC3E}">
        <p14:creationId xmlns:p14="http://schemas.microsoft.com/office/powerpoint/2010/main" val="819470898"/>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95154"/>
            <a:ext cx="8829675" cy="911542"/>
          </a:xfrm>
        </p:spPr>
        <p:txBody>
          <a:bodyPr>
            <a:normAutofit fontScale="90000"/>
          </a:bodyPr>
          <a:lstStyle/>
          <a:p>
            <a:r>
              <a:rPr lang="en-US" dirty="0" smtClean="0"/>
              <a:t>ACP PCP 2014 Billing for Flu Shots in 2014:  52% vs 47% of all PCPs versus Minority-Serving PCPs, respectively</a:t>
            </a:r>
            <a:endParaRPr lang="en-US" dirty="0"/>
          </a:p>
        </p:txBody>
      </p:sp>
      <p:pic>
        <p:nvPicPr>
          <p:cNvPr id="4" name="Picture 3"/>
          <p:cNvPicPr>
            <a:picLocks noChangeAspect="1"/>
          </p:cNvPicPr>
          <p:nvPr/>
        </p:nvPicPr>
        <p:blipFill>
          <a:blip r:embed="rId2"/>
          <a:stretch>
            <a:fillRect/>
          </a:stretch>
        </p:blipFill>
        <p:spPr>
          <a:xfrm>
            <a:off x="295275" y="1240231"/>
            <a:ext cx="3851427" cy="1941119"/>
          </a:xfrm>
          <a:prstGeom prst="rect">
            <a:avLst/>
          </a:prstGeom>
        </p:spPr>
      </p:pic>
      <p:pic>
        <p:nvPicPr>
          <p:cNvPr id="5" name="Picture 4"/>
          <p:cNvPicPr>
            <a:picLocks noChangeAspect="1"/>
          </p:cNvPicPr>
          <p:nvPr/>
        </p:nvPicPr>
        <p:blipFill>
          <a:blip r:embed="rId3"/>
          <a:stretch>
            <a:fillRect/>
          </a:stretch>
        </p:blipFill>
        <p:spPr>
          <a:xfrm>
            <a:off x="4181475" y="1154506"/>
            <a:ext cx="4243387" cy="2216603"/>
          </a:xfrm>
          <a:prstGeom prst="rect">
            <a:avLst/>
          </a:prstGeom>
        </p:spPr>
      </p:pic>
      <p:pic>
        <p:nvPicPr>
          <p:cNvPr id="6" name="Picture 5"/>
          <p:cNvPicPr>
            <a:picLocks noChangeAspect="1"/>
          </p:cNvPicPr>
          <p:nvPr/>
        </p:nvPicPr>
        <p:blipFill>
          <a:blip r:embed="rId4"/>
          <a:stretch>
            <a:fillRect/>
          </a:stretch>
        </p:blipFill>
        <p:spPr>
          <a:xfrm>
            <a:off x="295275" y="3324225"/>
            <a:ext cx="3851427" cy="1919521"/>
          </a:xfrm>
          <a:prstGeom prst="rect">
            <a:avLst/>
          </a:prstGeom>
        </p:spPr>
      </p:pic>
      <p:pic>
        <p:nvPicPr>
          <p:cNvPr id="7" name="Picture 6"/>
          <p:cNvPicPr>
            <a:picLocks noChangeAspect="1"/>
          </p:cNvPicPr>
          <p:nvPr/>
        </p:nvPicPr>
        <p:blipFill>
          <a:blip r:embed="rId5"/>
          <a:stretch>
            <a:fillRect/>
          </a:stretch>
        </p:blipFill>
        <p:spPr>
          <a:xfrm>
            <a:off x="4181474" y="3223960"/>
            <a:ext cx="4243387" cy="2227930"/>
          </a:xfrm>
          <a:prstGeom prst="rect">
            <a:avLst/>
          </a:prstGeom>
        </p:spPr>
      </p:pic>
      <p:pic>
        <p:nvPicPr>
          <p:cNvPr id="8" name="Picture 7"/>
          <p:cNvPicPr>
            <a:picLocks noChangeAspect="1"/>
          </p:cNvPicPr>
          <p:nvPr/>
        </p:nvPicPr>
        <p:blipFill>
          <a:blip r:embed="rId6"/>
          <a:stretch>
            <a:fillRect/>
          </a:stretch>
        </p:blipFill>
        <p:spPr>
          <a:xfrm>
            <a:off x="2962275" y="5594765"/>
            <a:ext cx="3024187" cy="1004917"/>
          </a:xfrm>
          <a:prstGeom prst="rect">
            <a:avLst/>
          </a:prstGeom>
        </p:spPr>
      </p:pic>
    </p:spTree>
    <p:extLst>
      <p:ext uri="{BB962C8B-B14F-4D97-AF65-F5344CB8AC3E}">
        <p14:creationId xmlns:p14="http://schemas.microsoft.com/office/powerpoint/2010/main" val="453300025"/>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201C6-6FCD-43DD-9B28-7ED29765C606}"/>
              </a:ext>
            </a:extLst>
          </p:cNvPr>
          <p:cNvSpPr>
            <a:spLocks noGrp="1"/>
          </p:cNvSpPr>
          <p:nvPr>
            <p:ph type="title"/>
          </p:nvPr>
        </p:nvSpPr>
        <p:spPr>
          <a:xfrm>
            <a:off x="260055" y="137684"/>
            <a:ext cx="8515350" cy="911542"/>
          </a:xfrm>
        </p:spPr>
        <p:txBody>
          <a:bodyPr>
            <a:normAutofit fontScale="90000"/>
          </a:bodyPr>
          <a:lstStyle/>
          <a:p>
            <a:r>
              <a:rPr lang="en-US" dirty="0"/>
              <a:t>% of Patients for Whom a Pneumococcal Vaccine Was Billed</a:t>
            </a:r>
          </a:p>
        </p:txBody>
      </p:sp>
      <p:pic>
        <p:nvPicPr>
          <p:cNvPr id="3" name="Picture 2">
            <a:extLst>
              <a:ext uri="{FF2B5EF4-FFF2-40B4-BE49-F238E27FC236}">
                <a16:creationId xmlns:a16="http://schemas.microsoft.com/office/drawing/2014/main" xmlns="" id="{2329C476-79D5-4F08-85DF-17DC911158AA}"/>
              </a:ext>
            </a:extLst>
          </p:cNvPr>
          <p:cNvPicPr>
            <a:picLocks noChangeAspect="1"/>
          </p:cNvPicPr>
          <p:nvPr/>
        </p:nvPicPr>
        <p:blipFill>
          <a:blip r:embed="rId2"/>
          <a:stretch>
            <a:fillRect/>
          </a:stretch>
        </p:blipFill>
        <p:spPr>
          <a:xfrm>
            <a:off x="0" y="1298510"/>
            <a:ext cx="9144000" cy="4260980"/>
          </a:xfrm>
          <a:prstGeom prst="rect">
            <a:avLst/>
          </a:prstGeom>
        </p:spPr>
      </p:pic>
    </p:spTree>
    <p:extLst>
      <p:ext uri="{BB962C8B-B14F-4D97-AF65-F5344CB8AC3E}">
        <p14:creationId xmlns:p14="http://schemas.microsoft.com/office/powerpoint/2010/main" val="1892121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78ADAF-8E0E-4552-B940-4FB4192E128F}"/>
              </a:ext>
            </a:extLst>
          </p:cNvPr>
          <p:cNvSpPr>
            <a:spLocks noGrp="1"/>
          </p:cNvSpPr>
          <p:nvPr>
            <p:ph type="title"/>
          </p:nvPr>
        </p:nvSpPr>
        <p:spPr/>
        <p:txBody>
          <a:bodyPr/>
          <a:lstStyle/>
          <a:p>
            <a:r>
              <a:rPr lang="en-US" dirty="0"/>
              <a:t>% of Patients for Whom Zoster Was Billed</a:t>
            </a:r>
          </a:p>
        </p:txBody>
      </p:sp>
      <p:pic>
        <p:nvPicPr>
          <p:cNvPr id="3" name="Picture 2">
            <a:extLst>
              <a:ext uri="{FF2B5EF4-FFF2-40B4-BE49-F238E27FC236}">
                <a16:creationId xmlns:a16="http://schemas.microsoft.com/office/drawing/2014/main" xmlns="" id="{19E80856-33A0-4175-A643-61561C35593B}"/>
              </a:ext>
            </a:extLst>
          </p:cNvPr>
          <p:cNvPicPr>
            <a:picLocks noChangeAspect="1"/>
          </p:cNvPicPr>
          <p:nvPr/>
        </p:nvPicPr>
        <p:blipFill>
          <a:blip r:embed="rId2"/>
          <a:stretch>
            <a:fillRect/>
          </a:stretch>
        </p:blipFill>
        <p:spPr>
          <a:xfrm>
            <a:off x="0" y="1404204"/>
            <a:ext cx="9144000" cy="4049592"/>
          </a:xfrm>
          <a:prstGeom prst="rect">
            <a:avLst/>
          </a:prstGeom>
        </p:spPr>
      </p:pic>
    </p:spTree>
    <p:extLst>
      <p:ext uri="{BB962C8B-B14F-4D97-AF65-F5344CB8AC3E}">
        <p14:creationId xmlns:p14="http://schemas.microsoft.com/office/powerpoint/2010/main" val="3827079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167" y="1838232"/>
            <a:ext cx="8515350" cy="911542"/>
          </a:xfrm>
        </p:spPr>
        <p:txBody>
          <a:bodyPr>
            <a:noAutofit/>
          </a:bodyPr>
          <a:lstStyle/>
          <a:p>
            <a:pPr algn="ctr"/>
            <a:r>
              <a:rPr lang="en-US" sz="2600" b="1" dirty="0"/>
              <a:t/>
            </a:r>
            <a:br>
              <a:rPr lang="en-US" sz="2600" b="1" dirty="0"/>
            </a:br>
            <a:r>
              <a:rPr lang="en-US" sz="2600" b="1" dirty="0"/>
              <a:t/>
            </a:r>
            <a:br>
              <a:rPr lang="en-US" sz="2600" b="1" dirty="0"/>
            </a:br>
            <a:r>
              <a:rPr lang="en-US" sz="2600" b="1" dirty="0"/>
              <a:t>Thanks</a:t>
            </a:r>
            <a:r>
              <a:rPr lang="en-US" sz="2600" b="1" dirty="0" smtClean="0"/>
              <a:t>!</a:t>
            </a:r>
            <a:br>
              <a:rPr lang="en-US" sz="2600" b="1" dirty="0" smtClean="0"/>
            </a:br>
            <a:r>
              <a:rPr lang="en-US" sz="2600" dirty="0"/>
              <a:t/>
            </a:r>
            <a:br>
              <a:rPr lang="en-US" sz="2600" dirty="0"/>
            </a:br>
            <a:r>
              <a:rPr lang="en-US" sz="2600" dirty="0" smtClean="0"/>
              <a:t>Questions?</a:t>
            </a:r>
            <a:br>
              <a:rPr lang="en-US" sz="2600" dirty="0" smtClean="0"/>
            </a:br>
            <a:r>
              <a:rPr lang="en-US" sz="2600" dirty="0"/>
              <a:t/>
            </a:r>
            <a:br>
              <a:rPr lang="en-US" sz="2600" dirty="0"/>
            </a:br>
            <a:r>
              <a:rPr lang="en-US" sz="2600" dirty="0" smtClean="0"/>
              <a:t>lhall@shcllc.info</a:t>
            </a:r>
            <a:r>
              <a:rPr lang="en-US" sz="2600" b="1" dirty="0"/>
              <a:t/>
            </a:r>
            <a:br>
              <a:rPr lang="en-US" sz="2600" b="1" dirty="0"/>
            </a:br>
            <a:endParaRPr lang="en-US" sz="2600" b="1" dirty="0"/>
          </a:p>
        </p:txBody>
      </p:sp>
      <p:grpSp>
        <p:nvGrpSpPr>
          <p:cNvPr id="6" name="Group 5"/>
          <p:cNvGrpSpPr/>
          <p:nvPr/>
        </p:nvGrpSpPr>
        <p:grpSpPr>
          <a:xfrm>
            <a:off x="0" y="4333875"/>
            <a:ext cx="9134475" cy="2062162"/>
            <a:chOff x="0" y="4333875"/>
            <a:chExt cx="9134475" cy="2062162"/>
          </a:xfrm>
        </p:grpSpPr>
        <p:pic>
          <p:nvPicPr>
            <p:cNvPr id="3" name="Picture 2" descr="Image result for Ethnically Diverse Neighborhood"/>
            <p:cNvPicPr/>
            <p:nvPr/>
          </p:nvPicPr>
          <p:blipFill>
            <a:blip r:embed="rId3">
              <a:extLst>
                <a:ext uri="{28A0092B-C50C-407E-A947-70E740481C1C}">
                  <a14:useLocalDpi xmlns:a14="http://schemas.microsoft.com/office/drawing/2010/main" val="0"/>
                </a:ext>
              </a:extLst>
            </a:blip>
            <a:srcRect/>
            <a:stretch>
              <a:fillRect/>
            </a:stretch>
          </p:blipFill>
          <p:spPr bwMode="auto">
            <a:xfrm>
              <a:off x="0" y="4333875"/>
              <a:ext cx="4095750" cy="2038350"/>
            </a:xfrm>
            <a:prstGeom prst="rect">
              <a:avLst/>
            </a:prstGeom>
            <a:noFill/>
            <a:ln>
              <a:noFill/>
            </a:ln>
          </p:spPr>
        </p:pic>
        <p:pic>
          <p:nvPicPr>
            <p:cNvPr id="4" name="Picture 3" descr="Image result for free photograph of medical data  "/>
            <p:cNvPicPr/>
            <p:nvPr/>
          </p:nvPicPr>
          <p:blipFill>
            <a:blip r:embed="rId4">
              <a:extLst>
                <a:ext uri="{28A0092B-C50C-407E-A947-70E740481C1C}">
                  <a14:useLocalDpi xmlns:a14="http://schemas.microsoft.com/office/drawing/2010/main" val="0"/>
                </a:ext>
              </a:extLst>
            </a:blip>
            <a:srcRect/>
            <a:stretch>
              <a:fillRect/>
            </a:stretch>
          </p:blipFill>
          <p:spPr bwMode="auto">
            <a:xfrm>
              <a:off x="6219825" y="4333875"/>
              <a:ext cx="2914650" cy="2038350"/>
            </a:xfrm>
            <a:prstGeom prst="rect">
              <a:avLst/>
            </a:prstGeom>
            <a:noFill/>
            <a:ln>
              <a:noFill/>
            </a:ln>
          </p:spPr>
        </p:pic>
        <p:pic>
          <p:nvPicPr>
            <p:cNvPr id="5" name="Picture 4" descr="http://www.onecommunityglobal.org/wp-content/uploads/2013/07/Plants-are-a-part-of-you.jpg"/>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333875"/>
              <a:ext cx="2357438" cy="2062162"/>
            </a:xfrm>
            <a:prstGeom prst="rect">
              <a:avLst/>
            </a:prstGeom>
            <a:noFill/>
            <a:ln>
              <a:noFill/>
            </a:ln>
          </p:spPr>
        </p:pic>
      </p:grpSp>
    </p:spTree>
    <p:extLst>
      <p:ext uri="{BB962C8B-B14F-4D97-AF65-F5344CB8AC3E}">
        <p14:creationId xmlns:p14="http://schemas.microsoft.com/office/powerpoint/2010/main" val="340988650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657687" y="2415377"/>
            <a:ext cx="7871016" cy="1828800"/>
          </a:xfrm>
        </p:spPr>
        <p:txBody>
          <a:bodyPr/>
          <a:lstStyle/>
          <a:p>
            <a:r>
              <a:rPr lang="en-US" altLang="en-US" dirty="0" smtClean="0"/>
              <a:t>Tools </a:t>
            </a:r>
            <a:r>
              <a:rPr lang="en-US" altLang="en-US" dirty="0"/>
              <a:t>for </a:t>
            </a:r>
            <a:r>
              <a:rPr lang="en-US" altLang="en-US" dirty="0" smtClean="0"/>
              <a:t>Immunization Improvement: Case Based Approach </a:t>
            </a:r>
            <a:r>
              <a:rPr lang="en-US" altLang="en-US" dirty="0"/>
              <a:t>to </a:t>
            </a:r>
            <a:r>
              <a:rPr lang="en-US" altLang="en-US" dirty="0" smtClean="0"/>
              <a:t>Increasing Immunization </a:t>
            </a:r>
            <a:r>
              <a:rPr lang="en-US" altLang="en-US" dirty="0"/>
              <a:t>in </a:t>
            </a:r>
            <a:r>
              <a:rPr lang="en-US" altLang="en-US" dirty="0" smtClean="0"/>
              <a:t>Your Practice </a:t>
            </a:r>
            <a:r>
              <a:rPr lang="en-US" altLang="en-US" dirty="0"/>
              <a:t/>
            </a:r>
            <a:br>
              <a:rPr lang="en-US" altLang="en-US" dirty="0"/>
            </a:br>
            <a:endParaRPr lang="en-US" altLang="en-US" sz="2200" dirty="0" smtClean="0"/>
          </a:p>
        </p:txBody>
      </p:sp>
      <p:sp>
        <p:nvSpPr>
          <p:cNvPr id="3" name="Subtitle 4"/>
          <p:cNvSpPr>
            <a:spLocks noGrp="1"/>
          </p:cNvSpPr>
          <p:nvPr>
            <p:ph type="subTitle" idx="1"/>
          </p:nvPr>
        </p:nvSpPr>
        <p:spPr>
          <a:xfrm>
            <a:off x="1955800" y="6096000"/>
            <a:ext cx="5831114" cy="592798"/>
          </a:xfrm>
        </p:spPr>
        <p:txBody>
          <a:bodyPr>
            <a:noAutofit/>
          </a:bodyPr>
          <a:lstStyle/>
          <a:p>
            <a:r>
              <a:rPr lang="en-US" sz="2000" b="1" dirty="0" smtClean="0"/>
              <a:t>Bob Hopkins, MD, MACP, FAAP</a:t>
            </a:r>
          </a:p>
          <a:p>
            <a:r>
              <a:rPr lang="en-US" sz="2000" b="1" dirty="0" smtClean="0"/>
              <a:t>Mike </a:t>
            </a:r>
            <a:r>
              <a:rPr lang="en-US" sz="2000" b="1" dirty="0" err="1" smtClean="0"/>
              <a:t>Soppet</a:t>
            </a:r>
            <a:r>
              <a:rPr lang="en-US" sz="2000" b="1" dirty="0" smtClean="0"/>
              <a:t>, MD, FACP</a:t>
            </a:r>
            <a:endParaRPr lang="en-US" sz="2000" b="1" dirty="0"/>
          </a:p>
        </p:txBody>
      </p:sp>
    </p:spTree>
    <p:extLst>
      <p:ext uri="{BB962C8B-B14F-4D97-AF65-F5344CB8AC3E}">
        <p14:creationId xmlns:p14="http://schemas.microsoft.com/office/powerpoint/2010/main" val="38590340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775" y="165845"/>
            <a:ext cx="8153400" cy="990600"/>
          </a:xfrm>
        </p:spPr>
        <p:txBody>
          <a:bodyPr/>
          <a:lstStyle/>
          <a:p>
            <a:r>
              <a:rPr lang="en-US" dirty="0" smtClean="0"/>
              <a:t>Disclosures</a:t>
            </a:r>
            <a:endParaRPr lang="en-US" dirty="0"/>
          </a:p>
        </p:txBody>
      </p:sp>
      <p:sp>
        <p:nvSpPr>
          <p:cNvPr id="7" name="Content Placeholder 2"/>
          <p:cNvSpPr>
            <a:spLocks noGrp="1"/>
          </p:cNvSpPr>
          <p:nvPr>
            <p:ph idx="1"/>
          </p:nvPr>
        </p:nvSpPr>
        <p:spPr>
          <a:xfrm>
            <a:off x="606153" y="1589567"/>
            <a:ext cx="8159002" cy="4572000"/>
          </a:xfrm>
        </p:spPr>
        <p:txBody>
          <a:bodyPr/>
          <a:lstStyle/>
          <a:p>
            <a:r>
              <a:rPr lang="en-US" dirty="0" smtClean="0"/>
              <a:t>I have no </a:t>
            </a:r>
            <a:r>
              <a:rPr lang="en-US" b="1" i="1" dirty="0" smtClean="0"/>
              <a:t>financial</a:t>
            </a:r>
            <a:r>
              <a:rPr lang="en-US" dirty="0" smtClean="0"/>
              <a:t> conflicts of interest</a:t>
            </a:r>
          </a:p>
          <a:p>
            <a:r>
              <a:rPr lang="en-US" dirty="0" smtClean="0"/>
              <a:t>I have </a:t>
            </a:r>
            <a:r>
              <a:rPr lang="en-US" b="1" i="1" dirty="0" smtClean="0"/>
              <a:t>MAJOR nonfinancial conflicts</a:t>
            </a:r>
          </a:p>
          <a:p>
            <a:pPr lvl="1"/>
            <a:r>
              <a:rPr lang="en-US" dirty="0" smtClean="0"/>
              <a:t>I am a firm believer in adult immunization</a:t>
            </a:r>
          </a:p>
          <a:p>
            <a:pPr lvl="1"/>
            <a:r>
              <a:rPr lang="en-US" dirty="0" smtClean="0"/>
              <a:t>I am disturbed by </a:t>
            </a:r>
            <a:r>
              <a:rPr lang="en-US" b="1" u="sng" dirty="0" smtClean="0"/>
              <a:t>our</a:t>
            </a:r>
            <a:r>
              <a:rPr lang="en-US" dirty="0" smtClean="0"/>
              <a:t> poor performance in this area</a:t>
            </a:r>
          </a:p>
          <a:p>
            <a:pPr lvl="1"/>
            <a:r>
              <a:rPr lang="en-US" dirty="0" smtClean="0"/>
              <a:t>I am confident that we can improve with better</a:t>
            </a:r>
          </a:p>
          <a:p>
            <a:pPr lvl="2"/>
            <a:r>
              <a:rPr lang="en-US" dirty="0" smtClean="0"/>
              <a:t>Knowledge</a:t>
            </a:r>
          </a:p>
          <a:p>
            <a:pPr lvl="2"/>
            <a:r>
              <a:rPr lang="en-US" dirty="0" smtClean="0"/>
              <a:t>Skills</a:t>
            </a:r>
          </a:p>
          <a:p>
            <a:pPr lvl="2"/>
            <a:r>
              <a:rPr lang="en-US" dirty="0" smtClean="0"/>
              <a:t>Determination</a:t>
            </a:r>
          </a:p>
          <a:p>
            <a:pPr lvl="2"/>
            <a:r>
              <a:rPr lang="en-US" dirty="0" smtClean="0"/>
              <a:t>Tools</a:t>
            </a:r>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0163899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09701" y="1422401"/>
            <a:ext cx="8378372" cy="4594577"/>
          </a:xfrm>
        </p:spPr>
        <p:txBody>
          <a:bodyPr/>
          <a:lstStyle/>
          <a:p>
            <a:r>
              <a:rPr lang="en-US" sz="2600" dirty="0" smtClean="0"/>
              <a:t>Brief survey of current AI recommendations, rates</a:t>
            </a:r>
          </a:p>
          <a:p>
            <a:r>
              <a:rPr lang="en-US" sz="2600" dirty="0" smtClean="0"/>
              <a:t>Case based review of Adult Immunization</a:t>
            </a:r>
          </a:p>
          <a:p>
            <a:pPr lvl="1"/>
            <a:r>
              <a:rPr lang="en-US" sz="2100" dirty="0" smtClean="0"/>
              <a:t>Identify challenges associated with specific vaccines</a:t>
            </a:r>
          </a:p>
          <a:p>
            <a:r>
              <a:rPr lang="en-US" sz="2600" dirty="0" smtClean="0"/>
              <a:t>Plant seeds in you:  </a:t>
            </a:r>
          </a:p>
          <a:p>
            <a:pPr marL="0" indent="0" algn="ctr">
              <a:buNone/>
            </a:pPr>
            <a:r>
              <a:rPr lang="en-US" sz="2400" i="1" u="sng" dirty="0" smtClean="0">
                <a:solidFill>
                  <a:srgbClr val="FF0000"/>
                </a:solidFill>
              </a:rPr>
              <a:t>Because you are ‘fertile soil’ to grow improved adult immunization practice!!!</a:t>
            </a:r>
          </a:p>
          <a:p>
            <a:pPr lvl="1"/>
            <a:r>
              <a:rPr lang="en-US" sz="2100" dirty="0"/>
              <a:t>Provider Recommendation &amp; Patient Communication</a:t>
            </a:r>
          </a:p>
          <a:p>
            <a:pPr lvl="1"/>
            <a:r>
              <a:rPr lang="en-US" sz="2100" dirty="0"/>
              <a:t>Reminder – Recall</a:t>
            </a:r>
          </a:p>
          <a:p>
            <a:pPr lvl="1"/>
            <a:r>
              <a:rPr lang="en-US" sz="2100" dirty="0"/>
              <a:t>Chart/Provider Reminders</a:t>
            </a:r>
          </a:p>
          <a:p>
            <a:pPr lvl="1"/>
            <a:r>
              <a:rPr lang="en-US" sz="2100" dirty="0"/>
              <a:t>Standing Orders</a:t>
            </a:r>
          </a:p>
          <a:p>
            <a:pPr lvl="1"/>
            <a:r>
              <a:rPr lang="en-US" sz="2100" dirty="0"/>
              <a:t>Immunization Information Systems</a:t>
            </a:r>
          </a:p>
          <a:p>
            <a:endParaRPr lang="en-US" dirty="0" smtClean="0"/>
          </a:p>
          <a:p>
            <a:endParaRPr lang="en-US" dirty="0"/>
          </a:p>
        </p:txBody>
      </p:sp>
    </p:spTree>
    <p:extLst>
      <p:ext uri="{BB962C8B-B14F-4D97-AF65-F5344CB8AC3E}">
        <p14:creationId xmlns:p14="http://schemas.microsoft.com/office/powerpoint/2010/main" val="30925408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8401"/>
            <a:ext cx="9144000" cy="6332311"/>
          </a:xfrm>
          <a:prstGeom prst="rect">
            <a:avLst/>
          </a:prstGeom>
        </p:spPr>
      </p:pic>
    </p:spTree>
    <p:extLst>
      <p:ext uri="{BB962C8B-B14F-4D97-AF65-F5344CB8AC3E}">
        <p14:creationId xmlns:p14="http://schemas.microsoft.com/office/powerpoint/2010/main" val="2425557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57687" y="1233972"/>
            <a:ext cx="6828800" cy="2944327"/>
          </a:xfrm>
        </p:spPr>
        <p:txBody>
          <a:bodyPr/>
          <a:lstStyle/>
          <a:p>
            <a:r>
              <a:rPr lang="en-US" dirty="0"/>
              <a:t>I Raise the Rates through the Promotion of </a:t>
            </a:r>
            <a:r>
              <a:rPr lang="en-US" dirty="0" smtClean="0"/>
              <a:t>Equity</a:t>
            </a:r>
            <a:br>
              <a:rPr lang="en-US" dirty="0" smtClean="0"/>
            </a:br>
            <a:r>
              <a:rPr lang="en-US" dirty="0"/>
              <a:t/>
            </a:r>
            <a:br>
              <a:rPr lang="en-US" dirty="0"/>
            </a:br>
            <a:r>
              <a:rPr lang="en-US" dirty="0" smtClean="0"/>
              <a:t>Program Overview</a:t>
            </a:r>
            <a:endParaRPr lang="en-US" dirty="0"/>
          </a:p>
        </p:txBody>
      </p:sp>
      <p:sp>
        <p:nvSpPr>
          <p:cNvPr id="5" name="Subtitle 4"/>
          <p:cNvSpPr>
            <a:spLocks noGrp="1"/>
          </p:cNvSpPr>
          <p:nvPr>
            <p:ph type="subTitle" idx="1"/>
          </p:nvPr>
        </p:nvSpPr>
        <p:spPr/>
        <p:txBody>
          <a:bodyPr>
            <a:noAutofit/>
          </a:bodyPr>
          <a:lstStyle/>
          <a:p>
            <a:r>
              <a:rPr lang="en-US" sz="2000" b="1" dirty="0" err="1" smtClean="0"/>
              <a:t>Melat</a:t>
            </a:r>
            <a:r>
              <a:rPr lang="en-US" sz="2000" b="1" dirty="0" smtClean="0"/>
              <a:t> </a:t>
            </a:r>
            <a:r>
              <a:rPr lang="en-US" sz="2000" b="1" dirty="0" err="1" smtClean="0"/>
              <a:t>Aklilu</a:t>
            </a:r>
            <a:r>
              <a:rPr lang="en-US" sz="2000" b="1" dirty="0" smtClean="0"/>
              <a:t>, MPH</a:t>
            </a:r>
          </a:p>
          <a:p>
            <a:r>
              <a:rPr lang="en-US" sz="2000" b="1" dirty="0" smtClean="0"/>
              <a:t>Selam Wubu, MPH</a:t>
            </a:r>
            <a:endParaRPr lang="en-US" sz="2000"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0347" t="20689" r="21288" b="15360"/>
          <a:stretch/>
        </p:blipFill>
        <p:spPr>
          <a:xfrm>
            <a:off x="6858000" y="5105400"/>
            <a:ext cx="1899279" cy="1608083"/>
          </a:xfrm>
          <a:prstGeom prst="rect">
            <a:avLst/>
          </a:prstGeom>
        </p:spPr>
      </p:pic>
    </p:spTree>
    <p:extLst>
      <p:ext uri="{BB962C8B-B14F-4D97-AF65-F5344CB8AC3E}">
        <p14:creationId xmlns:p14="http://schemas.microsoft.com/office/powerpoint/2010/main" val="7847218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084711"/>
          </a:xfrm>
          <a:prstGeom prst="rect">
            <a:avLst/>
          </a:prstGeom>
        </p:spPr>
      </p:pic>
    </p:spTree>
    <p:extLst>
      <p:ext uri="{BB962C8B-B14F-4D97-AF65-F5344CB8AC3E}">
        <p14:creationId xmlns:p14="http://schemas.microsoft.com/office/powerpoint/2010/main" val="22412490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extLst>
              <p:ext uri="{D42A27DB-BD31-4B8C-83A1-F6EECF244321}">
                <p14:modId xmlns:p14="http://schemas.microsoft.com/office/powerpoint/2010/main" val="976173562"/>
              </p:ext>
            </p:extLst>
          </p:nvPr>
        </p:nvGraphicFramePr>
        <p:xfrm>
          <a:off x="228442" y="850583"/>
          <a:ext cx="8791380" cy="5260568"/>
        </p:xfrm>
        <a:graphic>
          <a:graphicData uri="http://schemas.openxmlformats.org/drawingml/2006/table">
            <a:tbl>
              <a:tblPr firstRow="1" bandRow="1">
                <a:tableStyleId>{5C22544A-7EE6-4342-B048-85BDC9FD1C3A}</a:tableStyleId>
              </a:tblPr>
              <a:tblGrid>
                <a:gridCol w="4419808"/>
                <a:gridCol w="1504194"/>
                <a:gridCol w="1501423"/>
                <a:gridCol w="1365955"/>
              </a:tblGrid>
              <a:tr h="329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latin typeface="Calibri" panose="020F0502020204030204" pitchFamily="34" charset="0"/>
                        </a:rPr>
                        <a:t>Vaccine [Population]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700" dirty="0" smtClean="0">
                        <a:latin typeface="Calibri" panose="020F0502020204030204" pitchFamily="34" charset="0"/>
                      </a:endParaRP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700" dirty="0" smtClean="0">
                        <a:latin typeface="Calibri" panose="020F0502020204030204" pitchFamily="34" charset="0"/>
                      </a:endParaRPr>
                    </a:p>
                  </a:txBody>
                  <a:tcPr/>
                </a:tc>
                <a:tc hMerge="1">
                  <a:txBody>
                    <a:bodyPr/>
                    <a:lstStyle/>
                    <a:p>
                      <a:endParaRPr lang="en-US"/>
                    </a:p>
                  </a:txBody>
                  <a:tcPr/>
                </a:tc>
              </a:tr>
              <a:tr h="348853">
                <a:tc>
                  <a:txBody>
                    <a:bodyPr/>
                    <a:lstStyle/>
                    <a:p>
                      <a:r>
                        <a:rPr lang="en-US" sz="1700" b="1" dirty="0" smtClean="0">
                          <a:latin typeface="Calibri" pitchFamily="34" charset="0"/>
                        </a:rPr>
                        <a:t>Influenza</a:t>
                      </a:r>
                      <a:endParaRPr lang="en-US" sz="1700" b="1" dirty="0">
                        <a:latin typeface="Calibri" pitchFamily="34" charset="0"/>
                      </a:endParaRPr>
                    </a:p>
                  </a:txBody>
                  <a:tcPr>
                    <a:solidFill>
                      <a:schemeClr val="tx2">
                        <a:lumMod val="40000"/>
                        <a:lumOff val="60000"/>
                      </a:schemeClr>
                    </a:solidFill>
                  </a:tcPr>
                </a:tc>
                <a:tc>
                  <a:txBody>
                    <a:bodyPr/>
                    <a:lstStyle/>
                    <a:p>
                      <a:pPr algn="ctr"/>
                      <a:r>
                        <a:rPr lang="en-US" sz="1700" dirty="0" smtClean="0">
                          <a:latin typeface="Calibri" pitchFamily="34" charset="0"/>
                        </a:rPr>
                        <a:t>2013</a:t>
                      </a:r>
                      <a:endParaRPr lang="en-US" sz="1700" dirty="0">
                        <a:latin typeface="Calibri" pitchFamily="34" charset="0"/>
                      </a:endParaRPr>
                    </a:p>
                  </a:txBody>
                  <a:tcPr>
                    <a:solidFill>
                      <a:schemeClr val="tx2">
                        <a:lumMod val="40000"/>
                        <a:lumOff val="60000"/>
                      </a:schemeClr>
                    </a:solidFill>
                  </a:tcPr>
                </a:tc>
                <a:tc>
                  <a:txBody>
                    <a:bodyPr/>
                    <a:lstStyle/>
                    <a:p>
                      <a:pPr algn="ctr"/>
                      <a:r>
                        <a:rPr lang="en-US" sz="1700" dirty="0" smtClean="0">
                          <a:latin typeface="Calibri" pitchFamily="34" charset="0"/>
                        </a:rPr>
                        <a:t>2014--15</a:t>
                      </a:r>
                      <a:endParaRPr lang="en-US" sz="1700" dirty="0">
                        <a:latin typeface="Calibri" pitchFamily="34" charset="0"/>
                      </a:endParaRPr>
                    </a:p>
                  </a:txBody>
                  <a:tcPr>
                    <a:solidFill>
                      <a:schemeClr val="tx2">
                        <a:lumMod val="40000"/>
                        <a:lumOff val="60000"/>
                      </a:schemeClr>
                    </a:solidFill>
                  </a:tcPr>
                </a:tc>
                <a:tc>
                  <a:txBody>
                    <a:bodyPr/>
                    <a:lstStyle/>
                    <a:p>
                      <a:pPr algn="ctr"/>
                      <a:r>
                        <a:rPr lang="en-US" sz="1700" dirty="0" smtClean="0">
                          <a:latin typeface="Calibri" pitchFamily="34" charset="0"/>
                        </a:rPr>
                        <a:t>2015-16</a:t>
                      </a:r>
                      <a:endParaRPr lang="en-US" sz="1700" dirty="0">
                        <a:latin typeface="Calibri" pitchFamily="34" charset="0"/>
                      </a:endParaRPr>
                    </a:p>
                  </a:txBody>
                  <a:tcPr>
                    <a:solidFill>
                      <a:schemeClr val="tx2">
                        <a:lumMod val="40000"/>
                        <a:lumOff val="60000"/>
                      </a:schemeClr>
                    </a:solidFill>
                  </a:tcPr>
                </a:tc>
              </a:tr>
              <a:tr h="329041">
                <a:tc>
                  <a:txBody>
                    <a:bodyPr/>
                    <a:lstStyle/>
                    <a:p>
                      <a:r>
                        <a:rPr lang="en-US" sz="1700" dirty="0" smtClean="0">
                          <a:latin typeface="Calibri" pitchFamily="34" charset="0"/>
                        </a:rPr>
                        <a:t>Influenza – All Adults</a:t>
                      </a:r>
                      <a:endParaRPr lang="en-US" sz="1700" dirty="0">
                        <a:latin typeface="Calibri" pitchFamily="34" charset="0"/>
                      </a:endParaRPr>
                    </a:p>
                  </a:txBody>
                  <a:tcPr/>
                </a:tc>
                <a:tc>
                  <a:txBody>
                    <a:bodyPr/>
                    <a:lstStyle/>
                    <a:p>
                      <a:pPr algn="ctr"/>
                      <a:r>
                        <a:rPr lang="en-US" sz="1700" dirty="0" smtClean="0">
                          <a:latin typeface="Calibri" pitchFamily="34" charset="0"/>
                        </a:rPr>
                        <a:t>39.7 %</a:t>
                      </a:r>
                      <a:endParaRPr lang="en-US" sz="1700" dirty="0">
                        <a:latin typeface="Calibri" pitchFamily="34" charset="0"/>
                      </a:endParaRPr>
                    </a:p>
                  </a:txBody>
                  <a:tcPr>
                    <a:solidFill>
                      <a:srgbClr val="D1F3D3"/>
                    </a:solidFill>
                  </a:tcPr>
                </a:tc>
                <a:tc>
                  <a:txBody>
                    <a:bodyPr/>
                    <a:lstStyle/>
                    <a:p>
                      <a:pPr algn="ctr"/>
                      <a:r>
                        <a:rPr lang="en-US" sz="1700" dirty="0" smtClean="0">
                          <a:latin typeface="Calibri" pitchFamily="34" charset="0"/>
                        </a:rPr>
                        <a:t>43.2</a:t>
                      </a:r>
                      <a:r>
                        <a:rPr lang="en-US" sz="1700" baseline="0" dirty="0" smtClean="0">
                          <a:latin typeface="Calibri" pitchFamily="34" charset="0"/>
                        </a:rPr>
                        <a:t> </a:t>
                      </a:r>
                      <a:r>
                        <a:rPr lang="en-US" sz="1700" dirty="0" smtClean="0">
                          <a:latin typeface="Calibri" pitchFamily="34" charset="0"/>
                        </a:rPr>
                        <a:t>%</a:t>
                      </a:r>
                      <a:endParaRPr lang="en-US" sz="1700" dirty="0">
                        <a:latin typeface="Calibri" pitchFamily="34" charset="0"/>
                      </a:endParaRPr>
                    </a:p>
                  </a:txBody>
                  <a:tcPr>
                    <a:solidFill>
                      <a:schemeClr val="accent1">
                        <a:lumMod val="60000"/>
                        <a:lumOff val="40000"/>
                      </a:schemeClr>
                    </a:solidFill>
                  </a:tcPr>
                </a:tc>
                <a:tc>
                  <a:txBody>
                    <a:bodyPr/>
                    <a:lstStyle/>
                    <a:p>
                      <a:pPr algn="ctr"/>
                      <a:r>
                        <a:rPr lang="en-US" sz="1700" dirty="0" smtClean="0">
                          <a:latin typeface="Calibri" pitchFamily="34" charset="0"/>
                        </a:rPr>
                        <a:t>44.8%</a:t>
                      </a:r>
                      <a:endParaRPr lang="en-US" sz="1700" dirty="0">
                        <a:latin typeface="Calibri" pitchFamily="34" charset="0"/>
                      </a:endParaRPr>
                    </a:p>
                  </a:txBody>
                  <a:tcPr>
                    <a:solidFill>
                      <a:schemeClr val="accent1">
                        <a:lumMod val="60000"/>
                        <a:lumOff val="40000"/>
                      </a:schemeClr>
                    </a:solidFill>
                  </a:tcPr>
                </a:tc>
              </a:tr>
              <a:tr h="329041">
                <a:tc>
                  <a:txBody>
                    <a:bodyPr/>
                    <a:lstStyle/>
                    <a:p>
                      <a:r>
                        <a:rPr lang="en-US" sz="1700" dirty="0" smtClean="0">
                          <a:latin typeface="Calibri" pitchFamily="34" charset="0"/>
                        </a:rPr>
                        <a:t>    [All] 19</a:t>
                      </a:r>
                      <a:r>
                        <a:rPr lang="en-US" sz="1700" baseline="0" dirty="0" smtClean="0">
                          <a:latin typeface="Calibri" pitchFamily="34" charset="0"/>
                        </a:rPr>
                        <a:t> – 49 years</a:t>
                      </a:r>
                      <a:endParaRPr lang="en-US" sz="1700" dirty="0">
                        <a:latin typeface="Calibri" pitchFamily="34" charset="0"/>
                      </a:endParaRPr>
                    </a:p>
                  </a:txBody>
                  <a:tcPr/>
                </a:tc>
                <a:tc>
                  <a:txBody>
                    <a:bodyPr/>
                    <a:lstStyle/>
                    <a:p>
                      <a:pPr algn="ctr"/>
                      <a:r>
                        <a:rPr lang="en-US" sz="1700" dirty="0" smtClean="0">
                          <a:latin typeface="Calibri" pitchFamily="34" charset="0"/>
                        </a:rPr>
                        <a:t>30.6 %</a:t>
                      </a:r>
                      <a:endParaRPr lang="en-US" sz="1700" dirty="0">
                        <a:latin typeface="Calibri" pitchFamily="34" charset="0"/>
                      </a:endParaRPr>
                    </a:p>
                  </a:txBody>
                  <a:tcPr>
                    <a:solidFill>
                      <a:srgbClr val="D1F3D3"/>
                    </a:solidFill>
                  </a:tcPr>
                </a:tc>
                <a:tc>
                  <a:txBody>
                    <a:bodyPr/>
                    <a:lstStyle/>
                    <a:p>
                      <a:pPr algn="ctr"/>
                      <a:r>
                        <a:rPr lang="en-US" sz="1700" dirty="0" smtClean="0">
                          <a:latin typeface="Calibri" pitchFamily="34" charset="0"/>
                        </a:rPr>
                        <a:t>31.5</a:t>
                      </a:r>
                      <a:r>
                        <a:rPr lang="en-US" sz="1700" baseline="0" dirty="0" smtClean="0">
                          <a:latin typeface="Calibri" pitchFamily="34" charset="0"/>
                        </a:rPr>
                        <a:t> </a:t>
                      </a:r>
                      <a:r>
                        <a:rPr lang="en-US" sz="1700" dirty="0" smtClean="0">
                          <a:latin typeface="Calibri" pitchFamily="34" charset="0"/>
                        </a:rPr>
                        <a:t>%</a:t>
                      </a:r>
                      <a:endParaRPr lang="en-US" sz="1700" dirty="0">
                        <a:latin typeface="Calibri" pitchFamily="34" charset="0"/>
                      </a:endParaRPr>
                    </a:p>
                  </a:txBody>
                  <a:tcPr>
                    <a:solidFill>
                      <a:srgbClr val="76DB7C"/>
                    </a:solidFill>
                  </a:tcPr>
                </a:tc>
                <a:tc>
                  <a:txBody>
                    <a:bodyPr/>
                    <a:lstStyle/>
                    <a:p>
                      <a:pPr algn="ctr"/>
                      <a:r>
                        <a:rPr lang="en-US" sz="1700" dirty="0" smtClean="0">
                          <a:latin typeface="Calibri" pitchFamily="34" charset="0"/>
                        </a:rPr>
                        <a:t>32.5%</a:t>
                      </a:r>
                      <a:endParaRPr lang="en-US" sz="1700" dirty="0">
                        <a:latin typeface="Calibri" pitchFamily="34" charset="0"/>
                      </a:endParaRPr>
                    </a:p>
                  </a:txBody>
                  <a:tcPr>
                    <a:solidFill>
                      <a:srgbClr val="76DB7C"/>
                    </a:solidFill>
                  </a:tcPr>
                </a:tc>
              </a:tr>
              <a:tr h="329041">
                <a:tc>
                  <a:txBody>
                    <a:bodyPr/>
                    <a:lstStyle/>
                    <a:p>
                      <a:r>
                        <a:rPr kumimoji="0" lang="en-US" sz="1700" i="0" kern="1200" dirty="0" smtClean="0">
                          <a:solidFill>
                            <a:schemeClr val="dk1"/>
                          </a:solidFill>
                          <a:effectLst/>
                          <a:latin typeface="Calibri" pitchFamily="34" charset="0"/>
                          <a:ea typeface="+mn-ea"/>
                          <a:cs typeface="+mn-cs"/>
                        </a:rPr>
                        <a:t>    [All] 50 – 64 years</a:t>
                      </a:r>
                      <a:endParaRPr lang="en-US" sz="1700" i="0" dirty="0">
                        <a:latin typeface="Calibri" pitchFamily="34" charset="0"/>
                      </a:endParaRPr>
                    </a:p>
                  </a:txBody>
                  <a:tcPr/>
                </a:tc>
                <a:tc>
                  <a:txBody>
                    <a:bodyPr/>
                    <a:lstStyle/>
                    <a:p>
                      <a:pPr algn="ctr"/>
                      <a:r>
                        <a:rPr lang="en-US" sz="1700" dirty="0" smtClean="0">
                          <a:latin typeface="Calibri" pitchFamily="34" charset="0"/>
                        </a:rPr>
                        <a:t>43.7 %</a:t>
                      </a:r>
                      <a:endParaRPr lang="en-US" sz="1700" dirty="0">
                        <a:latin typeface="Calibri" pitchFamily="34" charset="0"/>
                      </a:endParaRPr>
                    </a:p>
                  </a:txBody>
                  <a:tcPr>
                    <a:solidFill>
                      <a:srgbClr val="D1F3D3"/>
                    </a:solidFill>
                  </a:tcPr>
                </a:tc>
                <a:tc>
                  <a:txBody>
                    <a:bodyPr/>
                    <a:lstStyle/>
                    <a:p>
                      <a:pPr algn="ctr"/>
                      <a:r>
                        <a:rPr lang="en-US" sz="1700" dirty="0" smtClean="0">
                          <a:latin typeface="Calibri" pitchFamily="34" charset="0"/>
                        </a:rPr>
                        <a:t>47.7</a:t>
                      </a:r>
                      <a:r>
                        <a:rPr lang="en-US" sz="1700" baseline="0" dirty="0" smtClean="0">
                          <a:latin typeface="Calibri" pitchFamily="34" charset="0"/>
                        </a:rPr>
                        <a:t> %</a:t>
                      </a:r>
                      <a:endParaRPr lang="en-US" sz="1700" dirty="0">
                        <a:latin typeface="Calibri" pitchFamily="34" charset="0"/>
                      </a:endParaRPr>
                    </a:p>
                  </a:txBody>
                  <a:tcPr>
                    <a:solidFill>
                      <a:srgbClr val="76DB7C"/>
                    </a:solidFill>
                  </a:tcPr>
                </a:tc>
                <a:tc>
                  <a:txBody>
                    <a:bodyPr/>
                    <a:lstStyle/>
                    <a:p>
                      <a:pPr algn="ctr"/>
                      <a:r>
                        <a:rPr lang="en-US" sz="1700" dirty="0" smtClean="0">
                          <a:latin typeface="Calibri" pitchFamily="34" charset="0"/>
                        </a:rPr>
                        <a:t>48.7%</a:t>
                      </a:r>
                      <a:endParaRPr lang="en-US" sz="1700" dirty="0">
                        <a:latin typeface="Calibri" pitchFamily="34" charset="0"/>
                      </a:endParaRPr>
                    </a:p>
                  </a:txBody>
                  <a:tcPr>
                    <a:solidFill>
                      <a:srgbClr val="76DB7C"/>
                    </a:solidFill>
                  </a:tcPr>
                </a:tc>
              </a:tr>
              <a:tr h="329041">
                <a:tc>
                  <a:txBody>
                    <a:bodyPr/>
                    <a:lstStyle/>
                    <a:p>
                      <a:r>
                        <a:rPr kumimoji="0" lang="en-US" sz="1700" i="0" kern="1200" dirty="0" smtClean="0">
                          <a:solidFill>
                            <a:schemeClr val="dk1"/>
                          </a:solidFill>
                          <a:effectLst/>
                          <a:latin typeface="Calibri" pitchFamily="34" charset="0"/>
                          <a:ea typeface="+mn-ea"/>
                          <a:cs typeface="+mn-cs"/>
                        </a:rPr>
                        <a:t>    </a:t>
                      </a:r>
                      <a:r>
                        <a:rPr kumimoji="0" lang="en-US" sz="1700" i="0" u="sng" kern="1200" dirty="0" smtClean="0">
                          <a:solidFill>
                            <a:schemeClr val="dk1"/>
                          </a:solidFill>
                          <a:effectLst/>
                          <a:latin typeface="Calibri" pitchFamily="34" charset="0"/>
                          <a:ea typeface="+mn-ea"/>
                          <a:cs typeface="+mn-cs"/>
                        </a:rPr>
                        <a:t>&gt;</a:t>
                      </a:r>
                      <a:r>
                        <a:rPr kumimoji="0" lang="en-US" sz="1700" i="0" kern="1200" dirty="0" smtClean="0">
                          <a:solidFill>
                            <a:schemeClr val="dk1"/>
                          </a:solidFill>
                          <a:effectLst/>
                          <a:latin typeface="Calibri" pitchFamily="34" charset="0"/>
                          <a:ea typeface="+mn-ea"/>
                          <a:cs typeface="+mn-cs"/>
                        </a:rPr>
                        <a:t> 65 years</a:t>
                      </a:r>
                      <a:endParaRPr lang="en-US" sz="1700" i="0" dirty="0">
                        <a:latin typeface="Calibri" pitchFamily="34" charset="0"/>
                      </a:endParaRPr>
                    </a:p>
                  </a:txBody>
                  <a:tcPr/>
                </a:tc>
                <a:tc>
                  <a:txBody>
                    <a:bodyPr/>
                    <a:lstStyle/>
                    <a:p>
                      <a:pPr algn="ctr"/>
                      <a:r>
                        <a:rPr lang="en-US" sz="1700" dirty="0" smtClean="0">
                          <a:latin typeface="Calibri" pitchFamily="34" charset="0"/>
                        </a:rPr>
                        <a:t>61.3 %</a:t>
                      </a:r>
                      <a:endParaRPr lang="en-US" sz="1700" dirty="0">
                        <a:latin typeface="Calibri" pitchFamily="34" charset="0"/>
                      </a:endParaRPr>
                    </a:p>
                  </a:txBody>
                  <a:tcPr>
                    <a:solidFill>
                      <a:srgbClr val="D1F3D3"/>
                    </a:solidFill>
                  </a:tcPr>
                </a:tc>
                <a:tc>
                  <a:txBody>
                    <a:bodyPr/>
                    <a:lstStyle/>
                    <a:p>
                      <a:pPr algn="ctr"/>
                      <a:r>
                        <a:rPr lang="en-US" sz="1700" dirty="0" smtClean="0">
                          <a:latin typeface="Calibri" pitchFamily="34" charset="0"/>
                        </a:rPr>
                        <a:t>71.5 %</a:t>
                      </a:r>
                      <a:endParaRPr lang="en-US" sz="1700" dirty="0">
                        <a:latin typeface="Calibri" pitchFamily="34" charset="0"/>
                      </a:endParaRPr>
                    </a:p>
                  </a:txBody>
                  <a:tcPr>
                    <a:solidFill>
                      <a:srgbClr val="76DB7C"/>
                    </a:solidFill>
                  </a:tcPr>
                </a:tc>
                <a:tc>
                  <a:txBody>
                    <a:bodyPr/>
                    <a:lstStyle/>
                    <a:p>
                      <a:pPr algn="ctr"/>
                      <a:r>
                        <a:rPr lang="en-US" sz="1700" dirty="0" smtClean="0">
                          <a:latin typeface="Calibri" pitchFamily="34" charset="0"/>
                        </a:rPr>
                        <a:t>73.5%</a:t>
                      </a:r>
                      <a:endParaRPr lang="en-US" sz="1700" dirty="0">
                        <a:latin typeface="Calibri" pitchFamily="34" charset="0"/>
                      </a:endParaRPr>
                    </a:p>
                  </a:txBody>
                  <a:tcPr>
                    <a:solidFill>
                      <a:srgbClr val="76DB7C"/>
                    </a:solidFill>
                  </a:tcPr>
                </a:tc>
              </a:tr>
              <a:tr h="329041">
                <a:tc>
                  <a:txBody>
                    <a:bodyPr/>
                    <a:lstStyle/>
                    <a:p>
                      <a:r>
                        <a:rPr kumimoji="0" lang="en-US" sz="1700" kern="1200" dirty="0" smtClean="0">
                          <a:solidFill>
                            <a:schemeClr val="dk1"/>
                          </a:solidFill>
                          <a:effectLst/>
                          <a:latin typeface="Calibri" pitchFamily="34" charset="0"/>
                          <a:ea typeface="+mn-ea"/>
                          <a:cs typeface="+mn-cs"/>
                        </a:rPr>
                        <a:t>    HCW [19 – 64 years]</a:t>
                      </a:r>
                      <a:endParaRPr lang="en-US" sz="1700"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smtClean="0">
                          <a:latin typeface="Calibri" pitchFamily="34" charset="0"/>
                        </a:rPr>
                        <a:t>65.4 %</a:t>
                      </a:r>
                    </a:p>
                  </a:txBody>
                  <a:tcPr>
                    <a:solidFill>
                      <a:srgbClr val="D1F3D3"/>
                    </a:solidFill>
                  </a:tcPr>
                </a:tc>
                <a:tc>
                  <a:txBody>
                    <a:bodyPr/>
                    <a:lstStyle/>
                    <a:p>
                      <a:pPr algn="ctr"/>
                      <a:r>
                        <a:rPr lang="en-US" sz="1700" dirty="0" smtClean="0">
                          <a:latin typeface="Calibri" pitchFamily="34" charset="0"/>
                        </a:rPr>
                        <a:t>65.4 %</a:t>
                      </a:r>
                      <a:endParaRPr lang="en-US" sz="1700" dirty="0">
                        <a:latin typeface="Calibri" pitchFamily="34" charset="0"/>
                      </a:endParaRPr>
                    </a:p>
                  </a:txBody>
                  <a:tcPr>
                    <a:solidFill>
                      <a:srgbClr val="D1F3D3"/>
                    </a:solidFill>
                  </a:tcPr>
                </a:tc>
                <a:tc>
                  <a:txBody>
                    <a:bodyPr/>
                    <a:lstStyle/>
                    <a:p>
                      <a:pPr algn="ctr"/>
                      <a:r>
                        <a:rPr lang="en-US" sz="1700" dirty="0" smtClean="0">
                          <a:latin typeface="Calibri" pitchFamily="34" charset="0"/>
                        </a:rPr>
                        <a:t>68.6%</a:t>
                      </a:r>
                      <a:endParaRPr lang="en-US" sz="1700" dirty="0">
                        <a:latin typeface="Calibri" pitchFamily="34" charset="0"/>
                      </a:endParaRPr>
                    </a:p>
                  </a:txBody>
                  <a:tcPr>
                    <a:solidFill>
                      <a:srgbClr val="D1F3D3"/>
                    </a:solidFill>
                  </a:tcPr>
                </a:tc>
              </a:tr>
              <a:tr h="353288">
                <a:tc>
                  <a:txBody>
                    <a:bodyPr/>
                    <a:lstStyle/>
                    <a:p>
                      <a:r>
                        <a:rPr kumimoji="0" lang="en-US" sz="1700" b="1" kern="1200" dirty="0" smtClean="0">
                          <a:solidFill>
                            <a:schemeClr val="dk1"/>
                          </a:solidFill>
                          <a:effectLst/>
                          <a:latin typeface="Calibri" pitchFamily="34" charset="0"/>
                          <a:ea typeface="+mn-ea"/>
                          <a:cs typeface="+mn-cs"/>
                        </a:rPr>
                        <a:t>PPS23 &amp; PCV13</a:t>
                      </a:r>
                      <a:endParaRPr lang="en-US" sz="1700" b="1" dirty="0">
                        <a:latin typeface="Calibri" pitchFamily="34" charset="0"/>
                      </a:endParaRPr>
                    </a:p>
                  </a:txBody>
                  <a:tcPr>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smtClean="0">
                          <a:latin typeface="Calibri" panose="020F0502020204030204" pitchFamily="34" charset="0"/>
                        </a:rPr>
                        <a:t>2013</a:t>
                      </a:r>
                    </a:p>
                  </a:txBody>
                  <a:tcPr>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smtClean="0">
                          <a:latin typeface="Calibri" panose="020F0502020204030204" pitchFamily="34" charset="0"/>
                        </a:rPr>
                        <a:t>2014</a:t>
                      </a:r>
                    </a:p>
                  </a:txBody>
                  <a:tcPr>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smtClean="0">
                          <a:latin typeface="Calibri" panose="020F0502020204030204" pitchFamily="34" charset="0"/>
                        </a:rPr>
                        <a:t>2015</a:t>
                      </a:r>
                    </a:p>
                  </a:txBody>
                  <a:tcPr>
                    <a:solidFill>
                      <a:schemeClr val="tx2">
                        <a:lumMod val="40000"/>
                        <a:lumOff val="60000"/>
                      </a:schemeClr>
                    </a:solidFill>
                  </a:tcPr>
                </a:tc>
              </a:tr>
              <a:tr h="329041">
                <a:tc>
                  <a:txBody>
                    <a:bodyPr/>
                    <a:lstStyle/>
                    <a:p>
                      <a:r>
                        <a:rPr kumimoji="0" lang="en-US" sz="1700" kern="1200" dirty="0" smtClean="0">
                          <a:solidFill>
                            <a:schemeClr val="dk1"/>
                          </a:solidFill>
                          <a:effectLst/>
                          <a:latin typeface="Calibri" pitchFamily="34" charset="0"/>
                          <a:ea typeface="+mn-ea"/>
                          <a:cs typeface="+mn-cs"/>
                        </a:rPr>
                        <a:t>    High risk 19 –</a:t>
                      </a:r>
                      <a:r>
                        <a:rPr kumimoji="0" lang="en-US" sz="1700" kern="1200" baseline="0" dirty="0" smtClean="0">
                          <a:solidFill>
                            <a:schemeClr val="dk1"/>
                          </a:solidFill>
                          <a:effectLst/>
                          <a:latin typeface="Calibri" pitchFamily="34" charset="0"/>
                          <a:ea typeface="+mn-ea"/>
                          <a:cs typeface="+mn-cs"/>
                        </a:rPr>
                        <a:t> </a:t>
                      </a:r>
                      <a:r>
                        <a:rPr kumimoji="0" lang="en-US" sz="1700" kern="1200" dirty="0" smtClean="0">
                          <a:solidFill>
                            <a:schemeClr val="dk1"/>
                          </a:solidFill>
                          <a:effectLst/>
                          <a:latin typeface="Calibri" pitchFamily="34" charset="0"/>
                          <a:ea typeface="+mn-ea"/>
                          <a:cs typeface="+mn-cs"/>
                        </a:rPr>
                        <a:t>49 years</a:t>
                      </a:r>
                      <a:endParaRPr lang="en-US" sz="1700" dirty="0">
                        <a:latin typeface="Calibri" pitchFamily="34" charset="0"/>
                      </a:endParaRPr>
                    </a:p>
                  </a:txBody>
                  <a:tcPr/>
                </a:tc>
                <a:tc>
                  <a:txBody>
                    <a:bodyPr/>
                    <a:lstStyle/>
                    <a:p>
                      <a:pPr algn="ctr"/>
                      <a:r>
                        <a:rPr lang="en-US" sz="1700" dirty="0" smtClean="0">
                          <a:latin typeface="Calibri"/>
                          <a:cs typeface="Calibri"/>
                        </a:rPr>
                        <a:t>21.2 %</a:t>
                      </a:r>
                      <a:endParaRPr lang="en-US" sz="1700" dirty="0">
                        <a:latin typeface="Calibri"/>
                        <a:cs typeface="Calibri"/>
                      </a:endParaRPr>
                    </a:p>
                  </a:txBody>
                  <a:tcPr>
                    <a:solidFill>
                      <a:srgbClr val="D1F3D3"/>
                    </a:solidFill>
                  </a:tcPr>
                </a:tc>
                <a:tc>
                  <a:txBody>
                    <a:bodyPr/>
                    <a:lstStyle/>
                    <a:p>
                      <a:pPr algn="ctr"/>
                      <a:r>
                        <a:rPr lang="en-US" sz="1700" dirty="0" smtClean="0">
                          <a:latin typeface="Calibri"/>
                          <a:cs typeface="Calibri"/>
                        </a:rPr>
                        <a:t>20.3</a:t>
                      </a:r>
                      <a:r>
                        <a:rPr lang="en-US" sz="1700" baseline="0" dirty="0" smtClean="0">
                          <a:latin typeface="Calibri"/>
                          <a:cs typeface="Calibri"/>
                        </a:rPr>
                        <a:t> %</a:t>
                      </a:r>
                      <a:endParaRPr lang="en-US" sz="1700" dirty="0">
                        <a:latin typeface="Calibri"/>
                        <a:cs typeface="Calibri"/>
                      </a:endParaRPr>
                    </a:p>
                  </a:txBody>
                  <a:tcPr>
                    <a:solidFill>
                      <a:srgbClr val="FFFF00"/>
                    </a:solidFill>
                  </a:tcPr>
                </a:tc>
                <a:tc>
                  <a:txBody>
                    <a:bodyPr/>
                    <a:lstStyle/>
                    <a:p>
                      <a:pPr algn="ctr"/>
                      <a:r>
                        <a:rPr lang="en-US" sz="1700" dirty="0" smtClean="0">
                          <a:latin typeface="Calibri"/>
                          <a:cs typeface="Calibri"/>
                        </a:rPr>
                        <a:t>23.0%</a:t>
                      </a:r>
                      <a:endParaRPr lang="en-US" sz="1700" dirty="0">
                        <a:latin typeface="Calibri"/>
                        <a:cs typeface="Calibri"/>
                      </a:endParaRPr>
                    </a:p>
                  </a:txBody>
                  <a:tcPr>
                    <a:solidFill>
                      <a:srgbClr val="FFFF00"/>
                    </a:solidFill>
                  </a:tcPr>
                </a:tc>
              </a:tr>
              <a:tr h="329041">
                <a:tc>
                  <a:txBody>
                    <a:bodyPr/>
                    <a:lstStyle/>
                    <a:p>
                      <a:r>
                        <a:rPr kumimoji="0" lang="en-US" sz="1700" u="none" kern="1200" dirty="0" smtClean="0">
                          <a:solidFill>
                            <a:schemeClr val="dk1"/>
                          </a:solidFill>
                          <a:effectLst/>
                          <a:latin typeface="Calibri" pitchFamily="34" charset="0"/>
                          <a:ea typeface="+mn-ea"/>
                          <a:cs typeface="+mn-cs"/>
                        </a:rPr>
                        <a:t>    </a:t>
                      </a:r>
                      <a:r>
                        <a:rPr kumimoji="0" lang="en-US" sz="1700" u="sng" kern="1200" dirty="0" smtClean="0">
                          <a:solidFill>
                            <a:schemeClr val="dk1"/>
                          </a:solidFill>
                          <a:effectLst/>
                          <a:latin typeface="Calibri" pitchFamily="34" charset="0"/>
                          <a:ea typeface="+mn-ea"/>
                          <a:cs typeface="+mn-cs"/>
                        </a:rPr>
                        <a:t>&gt;</a:t>
                      </a:r>
                      <a:r>
                        <a:rPr kumimoji="0" lang="en-US" sz="1700" kern="1200" dirty="0" smtClean="0">
                          <a:solidFill>
                            <a:schemeClr val="dk1"/>
                          </a:solidFill>
                          <a:effectLst/>
                          <a:latin typeface="Calibri" pitchFamily="34" charset="0"/>
                          <a:ea typeface="+mn-ea"/>
                          <a:cs typeface="+mn-cs"/>
                        </a:rPr>
                        <a:t> 65 years</a:t>
                      </a:r>
                      <a:endParaRPr lang="en-US" sz="1700" dirty="0">
                        <a:latin typeface="Calibri" pitchFamily="34" charset="0"/>
                      </a:endParaRPr>
                    </a:p>
                  </a:txBody>
                  <a:tcPr/>
                </a:tc>
                <a:tc>
                  <a:txBody>
                    <a:bodyPr/>
                    <a:lstStyle/>
                    <a:p>
                      <a:pPr algn="ctr"/>
                      <a:r>
                        <a:rPr lang="en-US" sz="1700" dirty="0" smtClean="0">
                          <a:latin typeface="Calibri"/>
                          <a:cs typeface="Calibri"/>
                        </a:rPr>
                        <a:t>59.7 %</a:t>
                      </a:r>
                      <a:endParaRPr lang="en-US" sz="1700" dirty="0">
                        <a:latin typeface="Calibri"/>
                        <a:cs typeface="Calibri"/>
                      </a:endParaRPr>
                    </a:p>
                  </a:txBody>
                  <a:tcPr>
                    <a:solidFill>
                      <a:srgbClr val="D1F3D3"/>
                    </a:solidFill>
                  </a:tcPr>
                </a:tc>
                <a:tc>
                  <a:txBody>
                    <a:bodyPr/>
                    <a:lstStyle/>
                    <a:p>
                      <a:pPr algn="ctr"/>
                      <a:r>
                        <a:rPr lang="en-US" sz="1700" dirty="0" smtClean="0">
                          <a:latin typeface="Calibri"/>
                          <a:cs typeface="Calibri"/>
                        </a:rPr>
                        <a:t>61.3 %</a:t>
                      </a:r>
                      <a:endParaRPr lang="en-US" sz="1700" dirty="0">
                        <a:latin typeface="Calibri"/>
                        <a:cs typeface="Calibri"/>
                      </a:endParaRPr>
                    </a:p>
                  </a:txBody>
                  <a:tcPr>
                    <a:solidFill>
                      <a:schemeClr val="accent1">
                        <a:lumMod val="60000"/>
                        <a:lumOff val="40000"/>
                      </a:schemeClr>
                    </a:solidFill>
                  </a:tcPr>
                </a:tc>
                <a:tc>
                  <a:txBody>
                    <a:bodyPr/>
                    <a:lstStyle/>
                    <a:p>
                      <a:pPr algn="ctr"/>
                      <a:r>
                        <a:rPr lang="en-US" sz="1700" dirty="0" smtClean="0">
                          <a:latin typeface="Calibri"/>
                          <a:cs typeface="Calibri"/>
                        </a:rPr>
                        <a:t>63.6%</a:t>
                      </a:r>
                      <a:endParaRPr lang="en-US" sz="1700" dirty="0">
                        <a:latin typeface="Calibri"/>
                        <a:cs typeface="Calibri"/>
                      </a:endParaRPr>
                    </a:p>
                  </a:txBody>
                  <a:tcPr>
                    <a:solidFill>
                      <a:schemeClr val="accent1">
                        <a:lumMod val="60000"/>
                        <a:lumOff val="40000"/>
                      </a:schemeClr>
                    </a:solidFill>
                  </a:tcPr>
                </a:tc>
              </a:tr>
              <a:tr h="329041">
                <a:tc>
                  <a:txBody>
                    <a:bodyPr/>
                    <a:lstStyle/>
                    <a:p>
                      <a:r>
                        <a:rPr kumimoji="0" lang="en-US" sz="1700" b="1" kern="1200" dirty="0" smtClean="0">
                          <a:solidFill>
                            <a:schemeClr val="dk1"/>
                          </a:solidFill>
                          <a:effectLst/>
                          <a:latin typeface="Calibri" pitchFamily="34" charset="0"/>
                          <a:ea typeface="+mn-ea"/>
                          <a:cs typeface="+mn-cs"/>
                        </a:rPr>
                        <a:t>Tetanus</a:t>
                      </a:r>
                      <a:r>
                        <a:rPr kumimoji="0" lang="en-US" sz="1700" kern="1200" dirty="0" smtClean="0">
                          <a:solidFill>
                            <a:schemeClr val="dk1"/>
                          </a:solidFill>
                          <a:effectLst/>
                          <a:latin typeface="Calibri" pitchFamily="34" charset="0"/>
                          <a:ea typeface="+mn-ea"/>
                          <a:cs typeface="+mn-cs"/>
                        </a:rPr>
                        <a:t> [19 – 49 years, received &lt; 10 years]</a:t>
                      </a:r>
                      <a:endParaRPr lang="en-US" sz="1700" dirty="0">
                        <a:latin typeface="Calibri" pitchFamily="34" charset="0"/>
                      </a:endParaRPr>
                    </a:p>
                  </a:txBody>
                  <a:tcPr>
                    <a:solidFill>
                      <a:schemeClr val="tx2">
                        <a:lumMod val="40000"/>
                        <a:lumOff val="60000"/>
                      </a:schemeClr>
                    </a:solidFill>
                  </a:tcPr>
                </a:tc>
                <a:tc>
                  <a:txBody>
                    <a:bodyPr/>
                    <a:lstStyle/>
                    <a:p>
                      <a:pPr algn="ctr"/>
                      <a:r>
                        <a:rPr lang="en-US" sz="1700" dirty="0" smtClean="0">
                          <a:latin typeface="Calibri"/>
                          <a:cs typeface="Calibri"/>
                        </a:rPr>
                        <a:t>62.9 %</a:t>
                      </a:r>
                      <a:endParaRPr lang="en-US" sz="1700" dirty="0">
                        <a:latin typeface="Calibri"/>
                        <a:cs typeface="Calibri"/>
                      </a:endParaRPr>
                    </a:p>
                  </a:txBody>
                  <a:tcPr>
                    <a:solidFill>
                      <a:srgbClr val="D1F3D3"/>
                    </a:solidFill>
                  </a:tcPr>
                </a:tc>
                <a:tc>
                  <a:txBody>
                    <a:bodyPr/>
                    <a:lstStyle/>
                    <a:p>
                      <a:pPr algn="ctr"/>
                      <a:r>
                        <a:rPr lang="en-US" sz="1700" dirty="0" smtClean="0">
                          <a:latin typeface="Calibri"/>
                          <a:cs typeface="Calibri"/>
                        </a:rPr>
                        <a:t>62.6 %</a:t>
                      </a:r>
                      <a:endParaRPr lang="en-US" sz="1700" dirty="0">
                        <a:latin typeface="Calibri"/>
                        <a:cs typeface="Calibri"/>
                      </a:endParaRPr>
                    </a:p>
                  </a:txBody>
                  <a:tcPr>
                    <a:solidFill>
                      <a:srgbClr val="D1F3D3"/>
                    </a:solidFill>
                  </a:tcPr>
                </a:tc>
                <a:tc>
                  <a:txBody>
                    <a:bodyPr/>
                    <a:lstStyle/>
                    <a:p>
                      <a:pPr algn="ctr"/>
                      <a:r>
                        <a:rPr lang="en-US" sz="1700" dirty="0" smtClean="0">
                          <a:latin typeface="Calibri"/>
                          <a:cs typeface="Calibri"/>
                        </a:rPr>
                        <a:t>62.1%</a:t>
                      </a:r>
                      <a:endParaRPr lang="en-US" sz="1700" dirty="0">
                        <a:latin typeface="Calibri"/>
                        <a:cs typeface="Calibri"/>
                      </a:endParaRPr>
                    </a:p>
                  </a:txBody>
                  <a:tcPr>
                    <a:solidFill>
                      <a:srgbClr val="D1F3D3"/>
                    </a:solidFill>
                  </a:tcPr>
                </a:tc>
              </a:tr>
              <a:tr h="329041">
                <a:tc>
                  <a:txBody>
                    <a:bodyPr/>
                    <a:lstStyle/>
                    <a:p>
                      <a:r>
                        <a:rPr lang="en-US" sz="1700" b="1" dirty="0" smtClean="0">
                          <a:latin typeface="Calibri" pitchFamily="34" charset="0"/>
                        </a:rPr>
                        <a:t>Tetanus/Pertussis</a:t>
                      </a:r>
                      <a:r>
                        <a:rPr lang="en-US" sz="1700" b="1" baseline="0" dirty="0" smtClean="0">
                          <a:latin typeface="Calibri" pitchFamily="34" charset="0"/>
                        </a:rPr>
                        <a:t> </a:t>
                      </a:r>
                      <a:r>
                        <a:rPr lang="en-US" sz="1700" baseline="0" dirty="0" smtClean="0">
                          <a:latin typeface="Calibri" pitchFamily="34" charset="0"/>
                        </a:rPr>
                        <a:t>[19+, received &lt;  </a:t>
                      </a:r>
                      <a:r>
                        <a:rPr lang="en-US" sz="1700" baseline="0" dirty="0" err="1" smtClean="0">
                          <a:latin typeface="Calibri" pitchFamily="34" charset="0"/>
                        </a:rPr>
                        <a:t>yrs</a:t>
                      </a:r>
                      <a:r>
                        <a:rPr lang="en-US" sz="1700" baseline="0" dirty="0" smtClean="0">
                          <a:latin typeface="Calibri" pitchFamily="34" charset="0"/>
                        </a:rPr>
                        <a:t>]</a:t>
                      </a:r>
                      <a:endParaRPr lang="en-US" sz="1700" dirty="0">
                        <a:latin typeface="Calibri" pitchFamily="34" charset="0"/>
                      </a:endParaRPr>
                    </a:p>
                  </a:txBody>
                  <a:tcPr>
                    <a:solidFill>
                      <a:schemeClr val="accent3">
                        <a:lumMod val="40000"/>
                        <a:lumOff val="60000"/>
                      </a:schemeClr>
                    </a:solidFill>
                  </a:tcPr>
                </a:tc>
                <a:tc>
                  <a:txBody>
                    <a:bodyPr/>
                    <a:lstStyle/>
                    <a:p>
                      <a:pPr algn="ctr"/>
                      <a:r>
                        <a:rPr lang="en-US" sz="1700" dirty="0" smtClean="0">
                          <a:latin typeface="Calibri" pitchFamily="34" charset="0"/>
                        </a:rPr>
                        <a:t>17.2 %</a:t>
                      </a:r>
                      <a:endParaRPr lang="en-US" sz="1700" dirty="0">
                        <a:latin typeface="Calibri" pitchFamily="34" charset="0"/>
                      </a:endParaRPr>
                    </a:p>
                  </a:txBody>
                  <a:tcPr>
                    <a:solidFill>
                      <a:srgbClr val="D1F3D3"/>
                    </a:solidFill>
                  </a:tcPr>
                </a:tc>
                <a:tc>
                  <a:txBody>
                    <a:bodyPr/>
                    <a:lstStyle/>
                    <a:p>
                      <a:pPr algn="ctr"/>
                      <a:r>
                        <a:rPr lang="en-US" sz="1700" dirty="0" smtClean="0">
                          <a:latin typeface="Calibri" panose="020F0502020204030204" pitchFamily="34" charset="0"/>
                        </a:rPr>
                        <a:t>20.1</a:t>
                      </a:r>
                      <a:r>
                        <a:rPr lang="en-US" sz="1700" baseline="0" dirty="0" smtClean="0">
                          <a:latin typeface="Calibri" panose="020F0502020204030204" pitchFamily="34" charset="0"/>
                        </a:rPr>
                        <a:t> %</a:t>
                      </a:r>
                      <a:endParaRPr lang="en-US" sz="1700" dirty="0">
                        <a:latin typeface="Calibri" panose="020F0502020204030204" pitchFamily="34" charset="0"/>
                      </a:endParaRPr>
                    </a:p>
                  </a:txBody>
                  <a:tcPr>
                    <a:solidFill>
                      <a:schemeClr val="accent1">
                        <a:lumMod val="60000"/>
                        <a:lumOff val="40000"/>
                      </a:schemeClr>
                    </a:solidFill>
                  </a:tcPr>
                </a:tc>
                <a:tc>
                  <a:txBody>
                    <a:bodyPr/>
                    <a:lstStyle/>
                    <a:p>
                      <a:pPr algn="ctr"/>
                      <a:r>
                        <a:rPr lang="en-US" sz="1700" dirty="0" smtClean="0">
                          <a:latin typeface="Calibri" panose="020F0502020204030204" pitchFamily="34" charset="0"/>
                        </a:rPr>
                        <a:t>23.1%</a:t>
                      </a:r>
                      <a:endParaRPr lang="en-US" sz="1700" dirty="0">
                        <a:latin typeface="Calibri" panose="020F0502020204030204" pitchFamily="34" charset="0"/>
                      </a:endParaRPr>
                    </a:p>
                  </a:txBody>
                  <a:tcPr>
                    <a:solidFill>
                      <a:schemeClr val="accent1">
                        <a:lumMod val="60000"/>
                        <a:lumOff val="40000"/>
                      </a:schemeClr>
                    </a:solidFill>
                  </a:tcPr>
                </a:tc>
              </a:tr>
              <a:tr h="329041">
                <a:tc>
                  <a:txBody>
                    <a:bodyPr/>
                    <a:lstStyle/>
                    <a:p>
                      <a:r>
                        <a:rPr kumimoji="0" lang="en-US" sz="1700" b="1" kern="1200" dirty="0" smtClean="0">
                          <a:solidFill>
                            <a:schemeClr val="dk1"/>
                          </a:solidFill>
                          <a:effectLst/>
                          <a:latin typeface="Calibri" pitchFamily="34" charset="0"/>
                          <a:ea typeface="+mn-ea"/>
                          <a:cs typeface="+mn-cs"/>
                        </a:rPr>
                        <a:t>Shingles</a:t>
                      </a:r>
                      <a:r>
                        <a:rPr kumimoji="0" lang="en-US" sz="1700" kern="1200" dirty="0" smtClean="0">
                          <a:solidFill>
                            <a:schemeClr val="dk1"/>
                          </a:solidFill>
                          <a:effectLst/>
                          <a:latin typeface="Calibri" pitchFamily="34" charset="0"/>
                          <a:ea typeface="+mn-ea"/>
                          <a:cs typeface="+mn-cs"/>
                        </a:rPr>
                        <a:t> [Zoster] age 60+</a:t>
                      </a:r>
                      <a:endParaRPr lang="en-US" sz="1700" dirty="0">
                        <a:latin typeface="Calibri" pitchFamily="34" charset="0"/>
                      </a:endParaRPr>
                    </a:p>
                  </a:txBody>
                  <a:tcPr>
                    <a:solidFill>
                      <a:schemeClr val="tx2">
                        <a:lumMod val="40000"/>
                        <a:lumOff val="60000"/>
                      </a:schemeClr>
                    </a:solidFill>
                  </a:tcPr>
                </a:tc>
                <a:tc>
                  <a:txBody>
                    <a:bodyPr/>
                    <a:lstStyle/>
                    <a:p>
                      <a:pPr algn="ctr"/>
                      <a:r>
                        <a:rPr lang="en-US" sz="1700" dirty="0" smtClean="0">
                          <a:latin typeface="Calibri" pitchFamily="34" charset="0"/>
                        </a:rPr>
                        <a:t>24.2 %</a:t>
                      </a:r>
                      <a:endParaRPr lang="en-US" sz="1700" dirty="0">
                        <a:latin typeface="Calibri" pitchFamily="34" charset="0"/>
                      </a:endParaRPr>
                    </a:p>
                  </a:txBody>
                  <a:tcPr>
                    <a:solidFill>
                      <a:srgbClr val="D1F3D3"/>
                    </a:solidFill>
                  </a:tcPr>
                </a:tc>
                <a:tc>
                  <a:txBody>
                    <a:bodyPr/>
                    <a:lstStyle/>
                    <a:p>
                      <a:pPr algn="ctr"/>
                      <a:r>
                        <a:rPr lang="en-US" sz="1700" dirty="0" smtClean="0">
                          <a:latin typeface="Calibri" panose="020F0502020204030204" pitchFamily="34" charset="0"/>
                        </a:rPr>
                        <a:t>27.9 %</a:t>
                      </a:r>
                      <a:endParaRPr lang="en-US" sz="1700" dirty="0">
                        <a:latin typeface="Calibri" panose="020F0502020204030204" pitchFamily="34" charset="0"/>
                      </a:endParaRPr>
                    </a:p>
                  </a:txBody>
                  <a:tcPr>
                    <a:solidFill>
                      <a:schemeClr val="accent1">
                        <a:lumMod val="60000"/>
                        <a:lumOff val="40000"/>
                      </a:schemeClr>
                    </a:solidFill>
                  </a:tcPr>
                </a:tc>
                <a:tc>
                  <a:txBody>
                    <a:bodyPr/>
                    <a:lstStyle/>
                    <a:p>
                      <a:pPr algn="ctr"/>
                      <a:r>
                        <a:rPr lang="en-US" sz="1700" dirty="0" smtClean="0">
                          <a:latin typeface="Calibri" panose="020F0502020204030204" pitchFamily="34" charset="0"/>
                        </a:rPr>
                        <a:t>30.6%</a:t>
                      </a:r>
                      <a:endParaRPr lang="en-US" sz="1700" dirty="0">
                        <a:latin typeface="Calibri" panose="020F0502020204030204" pitchFamily="34" charset="0"/>
                      </a:endParaRPr>
                    </a:p>
                  </a:txBody>
                  <a:tcPr>
                    <a:solidFill>
                      <a:schemeClr val="accent1">
                        <a:lumMod val="60000"/>
                        <a:lumOff val="40000"/>
                      </a:schemeClr>
                    </a:solidFill>
                  </a:tcPr>
                </a:tc>
              </a:tr>
              <a:tr h="329041">
                <a:tc>
                  <a:txBody>
                    <a:bodyPr/>
                    <a:lstStyle/>
                    <a:p>
                      <a:r>
                        <a:rPr kumimoji="0" lang="en-US" sz="1700" b="1" kern="1200" dirty="0" smtClean="0">
                          <a:solidFill>
                            <a:schemeClr val="dk1"/>
                          </a:solidFill>
                          <a:effectLst/>
                          <a:latin typeface="Calibri" pitchFamily="34" charset="0"/>
                          <a:ea typeface="+mn-ea"/>
                          <a:cs typeface="+mn-cs"/>
                        </a:rPr>
                        <a:t>Hepatitis B Vaccine </a:t>
                      </a:r>
                      <a:r>
                        <a:rPr kumimoji="0" lang="en-US" sz="1700" kern="1200" dirty="0" smtClean="0">
                          <a:solidFill>
                            <a:schemeClr val="dk1"/>
                          </a:solidFill>
                          <a:effectLst/>
                          <a:latin typeface="Calibri" pitchFamily="34" charset="0"/>
                          <a:ea typeface="+mn-ea"/>
                          <a:cs typeface="+mn-cs"/>
                        </a:rPr>
                        <a:t>[High risk 19 – 49 years]</a:t>
                      </a:r>
                      <a:endParaRPr lang="en-US" sz="1700" dirty="0">
                        <a:latin typeface="Calibri" pitchFamily="34" charset="0"/>
                      </a:endParaRPr>
                    </a:p>
                  </a:txBody>
                  <a:tcPr>
                    <a:solidFill>
                      <a:schemeClr val="accent3">
                        <a:lumMod val="40000"/>
                        <a:lumOff val="60000"/>
                      </a:schemeClr>
                    </a:solidFill>
                  </a:tcPr>
                </a:tc>
                <a:tc>
                  <a:txBody>
                    <a:bodyPr/>
                    <a:lstStyle/>
                    <a:p>
                      <a:pPr algn="ctr"/>
                      <a:r>
                        <a:rPr lang="en-US" sz="1700" dirty="0" smtClean="0">
                          <a:latin typeface="Calibri" pitchFamily="34" charset="0"/>
                        </a:rPr>
                        <a:t>32.6 %</a:t>
                      </a:r>
                      <a:endParaRPr lang="en-US" sz="1700" dirty="0">
                        <a:latin typeface="Calibri" pitchFamily="34" charset="0"/>
                      </a:endParaRPr>
                    </a:p>
                  </a:txBody>
                  <a:tcPr>
                    <a:solidFill>
                      <a:srgbClr val="D1F3D3"/>
                    </a:solidFill>
                  </a:tcPr>
                </a:tc>
                <a:tc>
                  <a:txBody>
                    <a:bodyPr/>
                    <a:lstStyle/>
                    <a:p>
                      <a:pPr algn="ctr"/>
                      <a:r>
                        <a:rPr lang="en-US" sz="1700" dirty="0" smtClean="0">
                          <a:latin typeface="Calibri" panose="020F0502020204030204" pitchFamily="34" charset="0"/>
                        </a:rPr>
                        <a:t>32.2 %</a:t>
                      </a:r>
                      <a:endParaRPr lang="en-US" sz="1700" dirty="0">
                        <a:latin typeface="Calibri" panose="020F0502020204030204" pitchFamily="34" charset="0"/>
                      </a:endParaRPr>
                    </a:p>
                  </a:txBody>
                  <a:tcPr>
                    <a:solidFill>
                      <a:srgbClr val="D1F3D3"/>
                    </a:solidFill>
                  </a:tcPr>
                </a:tc>
                <a:tc>
                  <a:txBody>
                    <a:bodyPr/>
                    <a:lstStyle/>
                    <a:p>
                      <a:pPr algn="ctr"/>
                      <a:r>
                        <a:rPr lang="en-US" sz="1700" dirty="0" smtClean="0">
                          <a:latin typeface="Calibri" panose="020F0502020204030204" pitchFamily="34" charset="0"/>
                        </a:rPr>
                        <a:t>32.0%</a:t>
                      </a:r>
                      <a:endParaRPr lang="en-US" sz="1700" dirty="0">
                        <a:latin typeface="Calibri" panose="020F0502020204030204" pitchFamily="34" charset="0"/>
                      </a:endParaRPr>
                    </a:p>
                  </a:txBody>
                  <a:tcPr>
                    <a:solidFill>
                      <a:srgbClr val="D1F3D3"/>
                    </a:solidFill>
                  </a:tcPr>
                </a:tc>
              </a:tr>
              <a:tr h="329041">
                <a:tc>
                  <a:txBody>
                    <a:bodyPr/>
                    <a:lstStyle/>
                    <a:p>
                      <a:r>
                        <a:rPr kumimoji="0" lang="en-US" sz="1700" b="1" kern="1200" dirty="0" smtClean="0">
                          <a:solidFill>
                            <a:schemeClr val="dk1"/>
                          </a:solidFill>
                          <a:effectLst/>
                          <a:latin typeface="Calibri" pitchFamily="34" charset="0"/>
                          <a:ea typeface="+mn-ea"/>
                          <a:cs typeface="+mn-cs"/>
                        </a:rPr>
                        <a:t>HPV Vaccine </a:t>
                      </a:r>
                      <a:r>
                        <a:rPr kumimoji="0" lang="en-US" sz="1700" kern="1200" dirty="0" smtClean="0">
                          <a:solidFill>
                            <a:schemeClr val="dk1"/>
                          </a:solidFill>
                          <a:effectLst/>
                          <a:latin typeface="Calibri" pitchFamily="34" charset="0"/>
                          <a:ea typeface="+mn-ea"/>
                          <a:cs typeface="+mn-cs"/>
                        </a:rPr>
                        <a:t>[W 19-26,</a:t>
                      </a:r>
                      <a:r>
                        <a:rPr kumimoji="0" lang="en-US" sz="1700" kern="1200" baseline="0" dirty="0" smtClean="0">
                          <a:solidFill>
                            <a:schemeClr val="dk1"/>
                          </a:solidFill>
                          <a:effectLst/>
                          <a:latin typeface="Calibri" pitchFamily="34" charset="0"/>
                          <a:ea typeface="+mn-ea"/>
                          <a:cs typeface="+mn-cs"/>
                        </a:rPr>
                        <a:t> M 19-21</a:t>
                      </a:r>
                      <a:r>
                        <a:rPr kumimoji="0" lang="en-US" sz="1700" kern="1200" dirty="0" smtClean="0">
                          <a:solidFill>
                            <a:schemeClr val="dk1"/>
                          </a:solidFill>
                          <a:effectLst/>
                          <a:latin typeface="Calibri" pitchFamily="34" charset="0"/>
                          <a:ea typeface="+mn-ea"/>
                          <a:cs typeface="+mn-cs"/>
                        </a:rPr>
                        <a:t>,</a:t>
                      </a:r>
                      <a:r>
                        <a:rPr kumimoji="0" lang="en-US" sz="1700" kern="1200" baseline="0" dirty="0" smtClean="0">
                          <a:solidFill>
                            <a:schemeClr val="dk1"/>
                          </a:solidFill>
                          <a:effectLst/>
                          <a:latin typeface="Calibri" pitchFamily="34" charset="0"/>
                          <a:ea typeface="+mn-ea"/>
                          <a:cs typeface="+mn-cs"/>
                        </a:rPr>
                        <a:t> &gt;1 dose</a:t>
                      </a:r>
                      <a:r>
                        <a:rPr kumimoji="0" lang="en-US" sz="1700" kern="1200" dirty="0" smtClean="0">
                          <a:solidFill>
                            <a:schemeClr val="dk1"/>
                          </a:solidFill>
                          <a:effectLst/>
                          <a:latin typeface="Calibri" pitchFamily="34" charset="0"/>
                          <a:ea typeface="+mn-ea"/>
                          <a:cs typeface="+mn-cs"/>
                        </a:rPr>
                        <a:t>]</a:t>
                      </a:r>
                      <a:endParaRPr lang="en-US" sz="1700" dirty="0">
                        <a:latin typeface="Calibri" pitchFamily="34" charset="0"/>
                      </a:endParaRPr>
                    </a:p>
                  </a:txBody>
                  <a:tcPr>
                    <a:solidFill>
                      <a:schemeClr val="tx2">
                        <a:lumMod val="40000"/>
                        <a:lumOff val="60000"/>
                      </a:schemeClr>
                    </a:solidFill>
                  </a:tcPr>
                </a:tc>
                <a:tc>
                  <a:txBody>
                    <a:bodyPr/>
                    <a:lstStyle/>
                    <a:p>
                      <a:pPr algn="ctr"/>
                      <a:r>
                        <a:rPr lang="en-US" sz="1700" dirty="0" smtClean="0">
                          <a:latin typeface="Calibri" pitchFamily="34" charset="0"/>
                        </a:rPr>
                        <a:t>36.9 %,</a:t>
                      </a:r>
                      <a:r>
                        <a:rPr lang="en-US" sz="1700" baseline="0" dirty="0" smtClean="0">
                          <a:latin typeface="Calibri" pitchFamily="34" charset="0"/>
                        </a:rPr>
                        <a:t> </a:t>
                      </a:r>
                      <a:r>
                        <a:rPr lang="en-US" sz="1700" dirty="0" smtClean="0">
                          <a:latin typeface="Calibri" pitchFamily="34" charset="0"/>
                        </a:rPr>
                        <a:t>8.0 %</a:t>
                      </a:r>
                      <a:endParaRPr lang="en-US" sz="1700" dirty="0">
                        <a:latin typeface="Calibri" pitchFamily="34" charset="0"/>
                      </a:endParaRPr>
                    </a:p>
                  </a:txBody>
                  <a:tcPr>
                    <a:solidFill>
                      <a:srgbClr val="D1F3D3"/>
                    </a:solidFill>
                  </a:tcPr>
                </a:tc>
                <a:tc>
                  <a:txBody>
                    <a:bodyPr/>
                    <a:lstStyle/>
                    <a:p>
                      <a:pPr algn="ctr"/>
                      <a:r>
                        <a:rPr lang="en-US" sz="1700" dirty="0" smtClean="0">
                          <a:latin typeface="Calibri" panose="020F0502020204030204" pitchFamily="34" charset="0"/>
                        </a:rPr>
                        <a:t>40.2 %,</a:t>
                      </a:r>
                      <a:r>
                        <a:rPr lang="en-US" sz="1700" baseline="0" dirty="0" smtClean="0">
                          <a:latin typeface="Calibri" panose="020F0502020204030204" pitchFamily="34" charset="0"/>
                        </a:rPr>
                        <a:t> </a:t>
                      </a:r>
                      <a:r>
                        <a:rPr lang="en-US" sz="1700" dirty="0" smtClean="0">
                          <a:latin typeface="Calibri" panose="020F0502020204030204" pitchFamily="34" charset="0"/>
                        </a:rPr>
                        <a:t>8.2 %</a:t>
                      </a:r>
                      <a:endParaRPr lang="en-US" sz="1700" dirty="0">
                        <a:latin typeface="Calibri" panose="020F0502020204030204" pitchFamily="34" charset="0"/>
                      </a:endParaRPr>
                    </a:p>
                  </a:txBody>
                  <a:tcPr>
                    <a:solidFill>
                      <a:schemeClr val="accent1">
                        <a:lumMod val="60000"/>
                        <a:lumOff val="40000"/>
                      </a:schemeClr>
                    </a:solidFill>
                  </a:tcPr>
                </a:tc>
                <a:tc>
                  <a:txBody>
                    <a:bodyPr/>
                    <a:lstStyle/>
                    <a:p>
                      <a:pPr algn="ctr"/>
                      <a:r>
                        <a:rPr lang="en-US" sz="1700" dirty="0" smtClean="0">
                          <a:latin typeface="Calibri" panose="020F0502020204030204" pitchFamily="34" charset="0"/>
                        </a:rPr>
                        <a:t>41.6%,</a:t>
                      </a:r>
                      <a:r>
                        <a:rPr lang="en-US" sz="1700" baseline="0" dirty="0" smtClean="0">
                          <a:latin typeface="Calibri" panose="020F0502020204030204" pitchFamily="34" charset="0"/>
                        </a:rPr>
                        <a:t> 10.1%</a:t>
                      </a:r>
                      <a:endParaRPr lang="en-US" sz="1700" dirty="0">
                        <a:latin typeface="Calibri" panose="020F0502020204030204" pitchFamily="34" charset="0"/>
                      </a:endParaRPr>
                    </a:p>
                  </a:txBody>
                  <a:tcPr>
                    <a:solidFill>
                      <a:schemeClr val="accent1">
                        <a:lumMod val="60000"/>
                        <a:lumOff val="40000"/>
                      </a:schemeClr>
                    </a:solidFill>
                  </a:tcPr>
                </a:tc>
              </a:tr>
            </a:tbl>
          </a:graphicData>
        </a:graphic>
      </p:graphicFrame>
      <p:sp>
        <p:nvSpPr>
          <p:cNvPr id="5" name="Title 1"/>
          <p:cNvSpPr>
            <a:spLocks noGrp="1"/>
          </p:cNvSpPr>
          <p:nvPr>
            <p:ph type="title"/>
          </p:nvPr>
        </p:nvSpPr>
        <p:spPr>
          <a:xfrm>
            <a:off x="0" y="76027"/>
            <a:ext cx="9143999" cy="695109"/>
          </a:xfrm>
        </p:spPr>
        <p:txBody>
          <a:bodyPr>
            <a:normAutofit fontScale="90000"/>
          </a:bodyPr>
          <a:lstStyle/>
          <a:p>
            <a:pPr algn="ctr"/>
            <a:r>
              <a:rPr lang="en-US" sz="4000" dirty="0" smtClean="0"/>
              <a:t>Adult </a:t>
            </a:r>
            <a:r>
              <a:rPr lang="en-US" sz="4000" dirty="0"/>
              <a:t>Vaccination </a:t>
            </a:r>
            <a:r>
              <a:rPr lang="en-US" sz="4000" dirty="0" smtClean="0"/>
              <a:t>Rates = POOR!</a:t>
            </a:r>
            <a:endParaRPr lang="en-US" sz="4000" dirty="0"/>
          </a:p>
        </p:txBody>
      </p:sp>
      <p:sp>
        <p:nvSpPr>
          <p:cNvPr id="6" name="TextBox 5"/>
          <p:cNvSpPr txBox="1"/>
          <p:nvPr/>
        </p:nvSpPr>
        <p:spPr>
          <a:xfrm>
            <a:off x="0" y="681317"/>
            <a:ext cx="9143999" cy="338532"/>
          </a:xfrm>
          <a:prstGeom prst="rect">
            <a:avLst/>
          </a:prstGeom>
          <a:noFill/>
        </p:spPr>
        <p:txBody>
          <a:bodyPr wrap="square" lIns="91418" tIns="45709" rIns="91418" bIns="45709" rtlCol="0">
            <a:spAutoFit/>
          </a:bodyPr>
          <a:lstStyle/>
          <a:p>
            <a:pPr algn="ctr"/>
            <a:r>
              <a:rPr lang="en-US" sz="1600" dirty="0" smtClean="0">
                <a:solidFill>
                  <a:prstClr val="black"/>
                </a:solidFill>
                <a:latin typeface="Calibri" panose="020F0502020204030204" pitchFamily="34" charset="0"/>
              </a:rPr>
              <a:t>Data: </a:t>
            </a:r>
            <a:r>
              <a:rPr lang="en-US" sz="1600" i="1" dirty="0" smtClean="0">
                <a:solidFill>
                  <a:prstClr val="black"/>
                </a:solidFill>
                <a:latin typeface="Calibri" panose="020F0502020204030204" pitchFamily="34" charset="0"/>
              </a:rPr>
              <a:t>NHIS 2014-2016</a:t>
            </a:r>
            <a:endParaRPr lang="en-US" sz="1600" i="1" dirty="0">
              <a:solidFill>
                <a:prstClr val="black"/>
              </a:solidFill>
              <a:latin typeface="Calibri" panose="020F0502020204030204" pitchFamily="34" charset="0"/>
            </a:endParaRPr>
          </a:p>
        </p:txBody>
      </p:sp>
      <p:sp>
        <p:nvSpPr>
          <p:cNvPr id="2" name="TextBox 1"/>
          <p:cNvSpPr txBox="1"/>
          <p:nvPr/>
        </p:nvSpPr>
        <p:spPr>
          <a:xfrm>
            <a:off x="1885244" y="6412089"/>
            <a:ext cx="6028267" cy="369332"/>
          </a:xfrm>
          <a:prstGeom prst="rect">
            <a:avLst/>
          </a:prstGeom>
          <a:noFill/>
        </p:spPr>
        <p:txBody>
          <a:bodyPr wrap="square" rtlCol="0">
            <a:spAutoFit/>
          </a:bodyPr>
          <a:lstStyle/>
          <a:p>
            <a:r>
              <a:rPr lang="en-US" dirty="0">
                <a:solidFill>
                  <a:prstClr val="black"/>
                </a:solidFill>
              </a:rPr>
              <a:t>https://www.cdc.gov/mmwr/volumes/66/ss/ss6611a1.htm</a:t>
            </a:r>
          </a:p>
        </p:txBody>
      </p:sp>
    </p:spTree>
    <p:extLst>
      <p:ext uri="{BB962C8B-B14F-4D97-AF65-F5344CB8AC3E}">
        <p14:creationId xmlns:p14="http://schemas.microsoft.com/office/powerpoint/2010/main" val="2683811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extLst>
              <p:ext uri="{D42A27DB-BD31-4B8C-83A1-F6EECF244321}">
                <p14:modId xmlns:p14="http://schemas.microsoft.com/office/powerpoint/2010/main" val="75625143"/>
              </p:ext>
            </p:extLst>
          </p:nvPr>
        </p:nvGraphicFramePr>
        <p:xfrm>
          <a:off x="710574" y="1689612"/>
          <a:ext cx="7778670" cy="3200400"/>
        </p:xfrm>
        <a:graphic>
          <a:graphicData uri="http://schemas.openxmlformats.org/drawingml/2006/table">
            <a:tbl>
              <a:tblPr firstRow="1" bandRow="1">
                <a:tableStyleId>{5C22544A-7EE6-4342-B048-85BDC9FD1C3A}</a:tableStyleId>
              </a:tblPr>
              <a:tblGrid>
                <a:gridCol w="5565736"/>
                <a:gridCol w="2212934"/>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rPr>
                        <a:t>Vaccine [Population]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rPr>
                        <a:t>Rate</a:t>
                      </a:r>
                    </a:p>
                  </a:txBody>
                  <a:tcPr/>
                </a:tc>
              </a:tr>
              <a:tr h="277797">
                <a:tc>
                  <a:txBody>
                    <a:bodyPr/>
                    <a:lstStyle/>
                    <a:p>
                      <a:r>
                        <a:rPr lang="en-US" sz="2400" b="1" dirty="0" smtClean="0">
                          <a:latin typeface="Calibri" pitchFamily="34" charset="0"/>
                        </a:rPr>
                        <a:t>Pneumococcal [&gt;65 years]</a:t>
                      </a:r>
                      <a:endParaRPr lang="en-US" sz="2400" b="1" dirty="0">
                        <a:latin typeface="Calibri" pitchFamily="34" charset="0"/>
                      </a:endParaRPr>
                    </a:p>
                  </a:txBody>
                  <a:tcPr/>
                </a:tc>
                <a:tc>
                  <a:txBody>
                    <a:bodyPr/>
                    <a:lstStyle/>
                    <a:p>
                      <a:pPr algn="ctr"/>
                      <a:endParaRPr lang="en-US" sz="2400" dirty="0">
                        <a:latin typeface="Calibri" pitchFamily="34" charset="0"/>
                      </a:endParaRPr>
                    </a:p>
                  </a:txBody>
                  <a:tcPr/>
                </a:tc>
              </a:tr>
              <a:tr h="277797">
                <a:tc>
                  <a:txBody>
                    <a:bodyPr/>
                    <a:lstStyle/>
                    <a:p>
                      <a:r>
                        <a:rPr lang="en-US" sz="2400" dirty="0" smtClean="0">
                          <a:latin typeface="Calibri" pitchFamily="34" charset="0"/>
                        </a:rPr>
                        <a:t>All Adults</a:t>
                      </a:r>
                      <a:endParaRPr lang="en-US" sz="2400" dirty="0">
                        <a:latin typeface="Calibri" pitchFamily="34" charset="0"/>
                      </a:endParaRPr>
                    </a:p>
                  </a:txBody>
                  <a:tcPr/>
                </a:tc>
                <a:tc>
                  <a:txBody>
                    <a:bodyPr/>
                    <a:lstStyle/>
                    <a:p>
                      <a:pPr algn="ctr"/>
                      <a:r>
                        <a:rPr lang="en-US" sz="2400" dirty="0" smtClean="0">
                          <a:latin typeface="Calibri" pitchFamily="34" charset="0"/>
                        </a:rPr>
                        <a:t>63.6</a:t>
                      </a:r>
                      <a:r>
                        <a:rPr lang="en-US" sz="2400" baseline="0" dirty="0" smtClean="0">
                          <a:latin typeface="Calibri" pitchFamily="34" charset="0"/>
                        </a:rPr>
                        <a:t> </a:t>
                      </a:r>
                      <a:r>
                        <a:rPr lang="en-US" sz="2400" dirty="0" smtClean="0">
                          <a:latin typeface="Calibri" pitchFamily="34" charset="0"/>
                        </a:rPr>
                        <a:t>%</a:t>
                      </a:r>
                      <a:endParaRPr lang="en-US" sz="2400" dirty="0">
                        <a:latin typeface="Calibri" pitchFamily="34" charset="0"/>
                      </a:endParaRPr>
                    </a:p>
                  </a:txBody>
                  <a:tcPr/>
                </a:tc>
              </a:tr>
              <a:tr h="277797">
                <a:tc>
                  <a:txBody>
                    <a:bodyPr/>
                    <a:lstStyle/>
                    <a:p>
                      <a:r>
                        <a:rPr lang="en-US" sz="2400" dirty="0" smtClean="0">
                          <a:latin typeface="Calibri" pitchFamily="34" charset="0"/>
                        </a:rPr>
                        <a:t>    Hispanic</a:t>
                      </a:r>
                      <a:endParaRPr lang="en-US" sz="2400" dirty="0">
                        <a:latin typeface="Calibri" pitchFamily="34" charset="0"/>
                      </a:endParaRPr>
                    </a:p>
                  </a:txBody>
                  <a:tcPr/>
                </a:tc>
                <a:tc>
                  <a:txBody>
                    <a:bodyPr/>
                    <a:lstStyle/>
                    <a:p>
                      <a:pPr algn="ctr"/>
                      <a:r>
                        <a:rPr lang="en-US" sz="2400" dirty="0" smtClean="0">
                          <a:latin typeface="Calibri" pitchFamily="34" charset="0"/>
                        </a:rPr>
                        <a:t>41.7</a:t>
                      </a:r>
                      <a:r>
                        <a:rPr lang="en-US" sz="2400" baseline="0" dirty="0" smtClean="0">
                          <a:latin typeface="Calibri" pitchFamily="34" charset="0"/>
                        </a:rPr>
                        <a:t> </a:t>
                      </a:r>
                      <a:r>
                        <a:rPr lang="en-US" sz="2400" dirty="0" smtClean="0">
                          <a:latin typeface="Calibri" pitchFamily="34" charset="0"/>
                        </a:rPr>
                        <a:t>%</a:t>
                      </a:r>
                      <a:endParaRPr lang="en-US" sz="2400" dirty="0">
                        <a:latin typeface="Calibri" pitchFamily="34" charset="0"/>
                      </a:endParaRPr>
                    </a:p>
                  </a:txBody>
                  <a:tcPr/>
                </a:tc>
              </a:tr>
              <a:tr h="277797">
                <a:tc>
                  <a:txBody>
                    <a:bodyPr/>
                    <a:lstStyle/>
                    <a:p>
                      <a:r>
                        <a:rPr lang="en-US" sz="2400" baseline="0" dirty="0" smtClean="0">
                          <a:latin typeface="Calibri" pitchFamily="34" charset="0"/>
                        </a:rPr>
                        <a:t>    White</a:t>
                      </a:r>
                      <a:endParaRPr lang="en-US" sz="2400" dirty="0">
                        <a:latin typeface="Calibri" pitchFamily="34" charset="0"/>
                      </a:endParaRPr>
                    </a:p>
                  </a:txBody>
                  <a:tcPr/>
                </a:tc>
                <a:tc>
                  <a:txBody>
                    <a:bodyPr/>
                    <a:lstStyle/>
                    <a:p>
                      <a:pPr algn="ctr"/>
                      <a:r>
                        <a:rPr lang="en-US" sz="2400" dirty="0" smtClean="0">
                          <a:latin typeface="Calibri" pitchFamily="34" charset="0"/>
                        </a:rPr>
                        <a:t>68.1 %</a:t>
                      </a:r>
                      <a:endParaRPr lang="en-US" sz="2400" dirty="0">
                        <a:latin typeface="Calibri" pitchFamily="34" charset="0"/>
                      </a:endParaRPr>
                    </a:p>
                  </a:txBody>
                  <a:tcPr/>
                </a:tc>
              </a:tr>
              <a:tr h="277797">
                <a:tc>
                  <a:txBody>
                    <a:bodyPr/>
                    <a:lstStyle/>
                    <a:p>
                      <a:r>
                        <a:rPr lang="en-US" sz="2400" dirty="0" smtClean="0">
                          <a:latin typeface="Calibri" pitchFamily="34" charset="0"/>
                        </a:rPr>
                        <a:t>    Black</a:t>
                      </a:r>
                      <a:endParaRPr lang="en-US" sz="2400" dirty="0">
                        <a:latin typeface="Calibri" pitchFamily="34" charset="0"/>
                      </a:endParaRPr>
                    </a:p>
                  </a:txBody>
                  <a:tcPr/>
                </a:tc>
                <a:tc>
                  <a:txBody>
                    <a:bodyPr/>
                    <a:lstStyle/>
                    <a:p>
                      <a:pPr algn="ctr"/>
                      <a:r>
                        <a:rPr lang="en-US" sz="2400" dirty="0" smtClean="0">
                          <a:latin typeface="Calibri" pitchFamily="34" charset="0"/>
                        </a:rPr>
                        <a:t>50.2</a:t>
                      </a:r>
                      <a:r>
                        <a:rPr lang="en-US" sz="2400" baseline="0" dirty="0" smtClean="0">
                          <a:latin typeface="Calibri" pitchFamily="34" charset="0"/>
                        </a:rPr>
                        <a:t> </a:t>
                      </a:r>
                      <a:r>
                        <a:rPr lang="en-US" sz="2400" dirty="0" smtClean="0">
                          <a:latin typeface="Calibri" pitchFamily="34" charset="0"/>
                        </a:rPr>
                        <a:t>%</a:t>
                      </a:r>
                      <a:endParaRPr lang="en-US" sz="2400" dirty="0">
                        <a:latin typeface="Calibri" pitchFamily="34" charset="0"/>
                      </a:endParaRPr>
                    </a:p>
                  </a:txBody>
                  <a:tcPr/>
                </a:tc>
              </a:tr>
              <a:tr h="277797">
                <a:tc>
                  <a:txBody>
                    <a:bodyPr/>
                    <a:lstStyle/>
                    <a:p>
                      <a:r>
                        <a:rPr lang="en-US" sz="2400" dirty="0" smtClean="0">
                          <a:latin typeface="Calibri" pitchFamily="34" charset="0"/>
                        </a:rPr>
                        <a:t>    Asian</a:t>
                      </a:r>
                      <a:endParaRPr lang="en-US" sz="2400" dirty="0">
                        <a:latin typeface="Calibri" pitchFamily="34" charset="0"/>
                      </a:endParaRPr>
                    </a:p>
                  </a:txBody>
                  <a:tcPr/>
                </a:tc>
                <a:tc>
                  <a:txBody>
                    <a:bodyPr/>
                    <a:lstStyle/>
                    <a:p>
                      <a:pPr algn="ctr"/>
                      <a:r>
                        <a:rPr lang="en-US" sz="2400" dirty="0" smtClean="0">
                          <a:latin typeface="Calibri" pitchFamily="34" charset="0"/>
                        </a:rPr>
                        <a:t>49.0</a:t>
                      </a:r>
                      <a:r>
                        <a:rPr lang="en-US" sz="2400" baseline="0" dirty="0" smtClean="0">
                          <a:latin typeface="Calibri" pitchFamily="34" charset="0"/>
                        </a:rPr>
                        <a:t> </a:t>
                      </a:r>
                      <a:r>
                        <a:rPr lang="en-US" sz="2400" dirty="0" smtClean="0">
                          <a:latin typeface="Calibri" pitchFamily="34" charset="0"/>
                        </a:rPr>
                        <a:t>% </a:t>
                      </a:r>
                      <a:endParaRPr lang="en-US" sz="2400" dirty="0">
                        <a:latin typeface="Calibri" pitchFamily="34" charset="0"/>
                      </a:endParaRPr>
                    </a:p>
                  </a:txBody>
                  <a:tcPr/>
                </a:tc>
              </a:tr>
            </a:tbl>
          </a:graphicData>
        </a:graphic>
      </p:graphicFrame>
      <p:sp>
        <p:nvSpPr>
          <p:cNvPr id="5" name="Title 1"/>
          <p:cNvSpPr>
            <a:spLocks noGrp="1"/>
          </p:cNvSpPr>
          <p:nvPr>
            <p:ph type="title"/>
          </p:nvPr>
        </p:nvSpPr>
        <p:spPr>
          <a:xfrm>
            <a:off x="211684" y="261853"/>
            <a:ext cx="8932315" cy="695109"/>
          </a:xfrm>
        </p:spPr>
        <p:txBody>
          <a:bodyPr>
            <a:normAutofit fontScale="90000"/>
          </a:bodyPr>
          <a:lstStyle/>
          <a:p>
            <a:r>
              <a:rPr lang="en-US" sz="4000" dirty="0" smtClean="0"/>
              <a:t>Disparities and Adult </a:t>
            </a:r>
            <a:r>
              <a:rPr lang="en-US" sz="4000" dirty="0"/>
              <a:t>Vaccination </a:t>
            </a:r>
            <a:r>
              <a:rPr lang="en-US" sz="4000" dirty="0" smtClean="0"/>
              <a:t>Rates</a:t>
            </a:r>
            <a:endParaRPr lang="en-US" sz="4000" dirty="0"/>
          </a:p>
        </p:txBody>
      </p:sp>
      <p:sp>
        <p:nvSpPr>
          <p:cNvPr id="6" name="TextBox 5"/>
          <p:cNvSpPr txBox="1"/>
          <p:nvPr/>
        </p:nvSpPr>
        <p:spPr>
          <a:xfrm>
            <a:off x="1" y="845351"/>
            <a:ext cx="9143999" cy="369332"/>
          </a:xfrm>
          <a:prstGeom prst="rect">
            <a:avLst/>
          </a:prstGeom>
          <a:noFill/>
        </p:spPr>
        <p:txBody>
          <a:bodyPr wrap="square" lIns="91418" tIns="45709" rIns="91418" bIns="45709" rtlCol="0">
            <a:spAutoFit/>
          </a:bodyPr>
          <a:lstStyle/>
          <a:p>
            <a:pPr algn="ctr"/>
            <a:r>
              <a:rPr lang="en-US" dirty="0" smtClean="0">
                <a:solidFill>
                  <a:prstClr val="black"/>
                </a:solidFill>
                <a:latin typeface="Calibri" panose="020F0502020204030204" pitchFamily="34" charset="0"/>
              </a:rPr>
              <a:t>Data: </a:t>
            </a:r>
            <a:r>
              <a:rPr lang="en-US" i="1" dirty="0" smtClean="0">
                <a:solidFill>
                  <a:prstClr val="black"/>
                </a:solidFill>
                <a:latin typeface="Calibri" panose="020F0502020204030204" pitchFamily="34" charset="0"/>
              </a:rPr>
              <a:t>NHIS 2016</a:t>
            </a:r>
            <a:endParaRPr lang="en-US" i="1" dirty="0">
              <a:solidFill>
                <a:prstClr val="black"/>
              </a:solidFill>
              <a:latin typeface="Calibri" panose="020F0502020204030204" pitchFamily="34" charset="0"/>
            </a:endParaRPr>
          </a:p>
        </p:txBody>
      </p:sp>
      <p:sp>
        <p:nvSpPr>
          <p:cNvPr id="7" name="TextBox 6"/>
          <p:cNvSpPr txBox="1"/>
          <p:nvPr/>
        </p:nvSpPr>
        <p:spPr>
          <a:xfrm>
            <a:off x="1836751" y="6172581"/>
            <a:ext cx="6291249" cy="369310"/>
          </a:xfrm>
          <a:prstGeom prst="rect">
            <a:avLst/>
          </a:prstGeom>
          <a:noFill/>
        </p:spPr>
        <p:txBody>
          <a:bodyPr wrap="square" lIns="91418" tIns="45709" rIns="91418" bIns="45709" rtlCol="0">
            <a:spAutoFit/>
          </a:bodyPr>
          <a:lstStyle/>
          <a:p>
            <a:r>
              <a:rPr lang="en-US" dirty="0">
                <a:solidFill>
                  <a:prstClr val="black"/>
                </a:solidFill>
              </a:rPr>
              <a:t>https://www.cdc.gov/mmwr/volumes/66/ss/ss6611a1.htm</a:t>
            </a:r>
          </a:p>
        </p:txBody>
      </p:sp>
      <p:sp>
        <p:nvSpPr>
          <p:cNvPr id="2" name="TextBox 1"/>
          <p:cNvSpPr txBox="1"/>
          <p:nvPr/>
        </p:nvSpPr>
        <p:spPr>
          <a:xfrm>
            <a:off x="666044" y="5147733"/>
            <a:ext cx="7823200" cy="923330"/>
          </a:xfrm>
          <a:prstGeom prst="rect">
            <a:avLst/>
          </a:prstGeom>
          <a:noFill/>
        </p:spPr>
        <p:txBody>
          <a:bodyPr wrap="square" rtlCol="0">
            <a:spAutoFit/>
          </a:bodyPr>
          <a:lstStyle/>
          <a:p>
            <a:r>
              <a:rPr lang="en-US" dirty="0" smtClean="0">
                <a:solidFill>
                  <a:prstClr val="black"/>
                </a:solidFill>
              </a:rPr>
              <a:t>“…and, unfortunately, there are similar disparities for most adult vaccines.  This is </a:t>
            </a:r>
            <a:r>
              <a:rPr lang="en-US" b="1" u="sng" dirty="0" smtClean="0">
                <a:solidFill>
                  <a:prstClr val="black"/>
                </a:solidFill>
              </a:rPr>
              <a:t>absolutely unacceptable</a:t>
            </a:r>
            <a:r>
              <a:rPr lang="en-US" dirty="0" smtClean="0">
                <a:solidFill>
                  <a:prstClr val="black"/>
                </a:solidFill>
              </a:rPr>
              <a:t> in the United States in 2015!!”</a:t>
            </a:r>
          </a:p>
          <a:p>
            <a:r>
              <a:rPr lang="en-US" dirty="0">
                <a:solidFill>
                  <a:prstClr val="black"/>
                </a:solidFill>
              </a:rPr>
              <a:t>	</a:t>
            </a:r>
            <a:r>
              <a:rPr lang="en-US" dirty="0" smtClean="0">
                <a:solidFill>
                  <a:prstClr val="black"/>
                </a:solidFill>
              </a:rPr>
              <a:t>	-RHH, MD 2/15/2015</a:t>
            </a:r>
            <a:endParaRPr lang="en-US" dirty="0">
              <a:solidFill>
                <a:prstClr val="black"/>
              </a:solidFill>
            </a:endParaRPr>
          </a:p>
        </p:txBody>
      </p:sp>
    </p:spTree>
    <p:extLst>
      <p:ext uri="{BB962C8B-B14F-4D97-AF65-F5344CB8AC3E}">
        <p14:creationId xmlns:p14="http://schemas.microsoft.com/office/powerpoint/2010/main" val="11002394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23" y="156880"/>
            <a:ext cx="8551852" cy="990600"/>
          </a:xfrm>
        </p:spPr>
        <p:txBody>
          <a:bodyPr>
            <a:normAutofit fontScale="90000"/>
          </a:bodyPr>
          <a:lstStyle/>
          <a:p>
            <a:r>
              <a:rPr lang="en-US" dirty="0" smtClean="0"/>
              <a:t>Provider Recommendation:</a:t>
            </a:r>
            <a:br>
              <a:rPr lang="en-US" dirty="0" smtClean="0"/>
            </a:br>
            <a:r>
              <a:rPr lang="en-US" dirty="0" smtClean="0"/>
              <a:t>Standards for Adult Immunization Practice</a:t>
            </a:r>
            <a:endParaRPr lang="en-US" dirty="0"/>
          </a:p>
        </p:txBody>
      </p:sp>
      <p:sp>
        <p:nvSpPr>
          <p:cNvPr id="3" name="Content Placeholder 2"/>
          <p:cNvSpPr>
            <a:spLocks noGrp="1"/>
          </p:cNvSpPr>
          <p:nvPr>
            <p:ph sz="quarter" idx="1"/>
          </p:nvPr>
        </p:nvSpPr>
        <p:spPr>
          <a:xfrm>
            <a:off x="383822" y="1598532"/>
            <a:ext cx="8509165" cy="4655512"/>
          </a:xfrm>
        </p:spPr>
        <p:txBody>
          <a:bodyPr/>
          <a:lstStyle/>
          <a:p>
            <a:pPr marL="0" indent="0">
              <a:buNone/>
            </a:pPr>
            <a:r>
              <a:rPr lang="en-US" sz="3000" b="1" u="sng" dirty="0" smtClean="0"/>
              <a:t>ALL</a:t>
            </a:r>
            <a:r>
              <a:rPr lang="en-US" sz="3000" dirty="0" smtClean="0"/>
              <a:t> providers should </a:t>
            </a:r>
            <a:r>
              <a:rPr lang="en-US" sz="3000" b="1" dirty="0" smtClean="0"/>
              <a:t>incorporate immunization needs assessment </a:t>
            </a:r>
            <a:r>
              <a:rPr lang="en-US" sz="3000" i="1" dirty="0" smtClean="0"/>
              <a:t>and</a:t>
            </a:r>
            <a:r>
              <a:rPr lang="en-US" sz="3000" b="1" dirty="0" smtClean="0"/>
              <a:t> strong recommendation into every clinical encounter!</a:t>
            </a:r>
            <a:endParaRPr lang="en-US" sz="3000" dirty="0" smtClean="0"/>
          </a:p>
          <a:p>
            <a:pPr marL="514350" indent="-514350">
              <a:buFont typeface="+mj-lt"/>
              <a:buAutoNum type="arabicPeriod"/>
            </a:pPr>
            <a:r>
              <a:rPr lang="en-US" sz="3000" b="1" dirty="0" smtClean="0"/>
              <a:t>ASSESS</a:t>
            </a:r>
            <a:r>
              <a:rPr lang="en-US" sz="3000" dirty="0" smtClean="0"/>
              <a:t> immunization status</a:t>
            </a:r>
          </a:p>
          <a:p>
            <a:pPr marL="514350" indent="-514350">
              <a:buFont typeface="+mj-lt"/>
              <a:buAutoNum type="arabicPeriod"/>
            </a:pPr>
            <a:r>
              <a:rPr lang="en-US" sz="3000" i="1" dirty="0" smtClean="0"/>
              <a:t>STRONGLY</a:t>
            </a:r>
            <a:r>
              <a:rPr lang="en-US" sz="3000" dirty="0" smtClean="0"/>
              <a:t> </a:t>
            </a:r>
            <a:r>
              <a:rPr lang="en-US" sz="3000" b="1" dirty="0" smtClean="0"/>
              <a:t>RECOMMEND</a:t>
            </a:r>
            <a:r>
              <a:rPr lang="en-US" sz="3000" dirty="0" smtClean="0"/>
              <a:t> vaccines indicated</a:t>
            </a:r>
            <a:endParaRPr lang="en-US" sz="3000" i="1" u="sng" dirty="0" smtClean="0"/>
          </a:p>
          <a:p>
            <a:pPr marL="514350" indent="-514350">
              <a:buFont typeface="+mj-lt"/>
              <a:buAutoNum type="arabicPeriod"/>
            </a:pPr>
            <a:r>
              <a:rPr lang="en-US" sz="3000" b="1" dirty="0" smtClean="0"/>
              <a:t>ADMINISTER</a:t>
            </a:r>
            <a:r>
              <a:rPr lang="en-US" sz="3000" dirty="0" smtClean="0"/>
              <a:t> needed vaccines 					</a:t>
            </a:r>
            <a:r>
              <a:rPr lang="en-US" sz="3000" i="1" dirty="0" smtClean="0"/>
              <a:t>or</a:t>
            </a:r>
            <a:r>
              <a:rPr lang="en-US" sz="3000" dirty="0" smtClean="0"/>
              <a:t> </a:t>
            </a:r>
            <a:r>
              <a:rPr lang="en-US" sz="3000" b="1" dirty="0" smtClean="0"/>
              <a:t>REFER</a:t>
            </a:r>
            <a:r>
              <a:rPr lang="en-US" sz="3000" dirty="0" smtClean="0"/>
              <a:t> patients to a vaccine provider</a:t>
            </a:r>
          </a:p>
          <a:p>
            <a:pPr marL="0" indent="0">
              <a:buNone/>
            </a:pPr>
            <a:r>
              <a:rPr lang="en-US" sz="3000" dirty="0" smtClean="0">
                <a:solidFill>
                  <a:srgbClr val="00B050"/>
                </a:solidFill>
              </a:rPr>
              <a:t>4.   </a:t>
            </a:r>
            <a:r>
              <a:rPr lang="en-US" sz="3000" b="1" dirty="0" smtClean="0"/>
              <a:t>DOCUMENT</a:t>
            </a:r>
            <a:r>
              <a:rPr lang="en-US" sz="3000" dirty="0" smtClean="0"/>
              <a:t> received vaccines</a:t>
            </a:r>
            <a:endParaRPr lang="en-US" sz="3000" dirty="0"/>
          </a:p>
        </p:txBody>
      </p:sp>
      <p:sp>
        <p:nvSpPr>
          <p:cNvPr id="4" name="TextBox 3"/>
          <p:cNvSpPr txBox="1"/>
          <p:nvPr/>
        </p:nvSpPr>
        <p:spPr>
          <a:xfrm>
            <a:off x="2417526" y="6246957"/>
            <a:ext cx="6046694" cy="261610"/>
          </a:xfrm>
          <a:prstGeom prst="rect">
            <a:avLst/>
          </a:prstGeom>
          <a:noFill/>
        </p:spPr>
        <p:txBody>
          <a:bodyPr wrap="square" rtlCol="0">
            <a:spAutoFit/>
          </a:bodyPr>
          <a:lstStyle/>
          <a:p>
            <a:r>
              <a:rPr lang="en-US" sz="1100" dirty="0">
                <a:solidFill>
                  <a:prstClr val="black"/>
                </a:solidFill>
                <a:latin typeface="Calibri" pitchFamily="34" charset="0"/>
                <a:hlinkClick r:id="rId2"/>
              </a:rPr>
              <a:t>http://www.cdc.gov/vaccines/hcp/patient-ed/adults/for-practice/standards/</a:t>
            </a:r>
            <a:r>
              <a:rPr lang="en-US" sz="1100" dirty="0" smtClean="0">
                <a:solidFill>
                  <a:prstClr val="black"/>
                </a:solidFill>
                <a:latin typeface="Calibri" panose="020F0502020204030204" pitchFamily="34" charset="0"/>
                <a:hlinkClick r:id="rId2"/>
              </a:rPr>
              <a:t>index.html</a:t>
            </a:r>
            <a:r>
              <a:rPr lang="en-US" sz="1100" dirty="0" smtClean="0">
                <a:solidFill>
                  <a:prstClr val="black"/>
                </a:solidFill>
                <a:latin typeface="Calibri" panose="020F0502020204030204" pitchFamily="34" charset="0"/>
              </a:rPr>
              <a:t> </a:t>
            </a:r>
            <a:endParaRPr lang="en-US" sz="11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540626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20" y="228600"/>
            <a:ext cx="8517180" cy="990600"/>
          </a:xfrm>
        </p:spPr>
        <p:txBody>
          <a:bodyPr/>
          <a:lstStyle/>
          <a:p>
            <a:r>
              <a:rPr lang="en-US" dirty="0" smtClean="0"/>
              <a:t>CASE 1:  Jane Smith</a:t>
            </a:r>
            <a:endParaRPr lang="en-US" dirty="0"/>
          </a:p>
        </p:txBody>
      </p:sp>
      <p:sp>
        <p:nvSpPr>
          <p:cNvPr id="3" name="Content Placeholder 2"/>
          <p:cNvSpPr>
            <a:spLocks noGrp="1"/>
          </p:cNvSpPr>
          <p:nvPr>
            <p:ph sz="quarter" idx="1"/>
          </p:nvPr>
        </p:nvSpPr>
        <p:spPr/>
        <p:txBody>
          <a:bodyPr/>
          <a:lstStyle/>
          <a:p>
            <a:pPr marL="0" indent="0">
              <a:buNone/>
            </a:pPr>
            <a:r>
              <a:rPr lang="en-US" dirty="0" smtClean="0"/>
              <a:t>42 year-old high school teacher with asthma since childhood presents for follow up.  Is using her controller and needs reliever about once a month in fall, winter and spring.  Nurse ‘flagged chart’ because she refused recommended vaccines— ‘I don’t need them, those are for sick people…’</a:t>
            </a:r>
          </a:p>
          <a:p>
            <a:r>
              <a:rPr lang="en-US" dirty="0" smtClean="0"/>
              <a:t>How do you respond to Jane’s comment??</a:t>
            </a:r>
          </a:p>
          <a:p>
            <a:r>
              <a:rPr lang="en-US" dirty="0"/>
              <a:t>What vaccines would you recommend</a:t>
            </a:r>
            <a:r>
              <a:rPr lang="en-US" dirty="0" smtClean="0"/>
              <a:t>?</a:t>
            </a:r>
            <a:endParaRPr lang="en-US" dirty="0"/>
          </a:p>
        </p:txBody>
      </p:sp>
    </p:spTree>
    <p:extLst>
      <p:ext uri="{BB962C8B-B14F-4D97-AF65-F5344CB8AC3E}">
        <p14:creationId xmlns:p14="http://schemas.microsoft.com/office/powerpoint/2010/main" val="17421128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Jane Smith:  Answers</a:t>
            </a:r>
            <a:endParaRPr lang="en-US" dirty="0"/>
          </a:p>
        </p:txBody>
      </p:sp>
      <p:sp>
        <p:nvSpPr>
          <p:cNvPr id="3" name="Content Placeholder 2"/>
          <p:cNvSpPr>
            <a:spLocks noGrp="1"/>
          </p:cNvSpPr>
          <p:nvPr>
            <p:ph sz="quarter" idx="1"/>
          </p:nvPr>
        </p:nvSpPr>
        <p:spPr>
          <a:xfrm>
            <a:off x="606153" y="1589567"/>
            <a:ext cx="8159002" cy="3387547"/>
          </a:xfrm>
        </p:spPr>
        <p:txBody>
          <a:bodyPr/>
          <a:lstStyle/>
          <a:p>
            <a:r>
              <a:rPr lang="en-US" dirty="0" smtClean="0"/>
              <a:t>STRONG 		recommendation to vaccinate</a:t>
            </a:r>
          </a:p>
          <a:p>
            <a:r>
              <a:rPr lang="en-US" dirty="0" smtClean="0"/>
              <a:t>Recommend:</a:t>
            </a:r>
          </a:p>
          <a:p>
            <a:pPr lvl="1"/>
            <a:r>
              <a:rPr lang="en-US" dirty="0" smtClean="0"/>
              <a:t>Influenza	Asthma is high-risk condition</a:t>
            </a:r>
          </a:p>
          <a:p>
            <a:pPr lvl="1"/>
            <a:r>
              <a:rPr lang="en-US" dirty="0" smtClean="0"/>
              <a:t>PPSV23	Asthma </a:t>
            </a:r>
            <a:r>
              <a:rPr lang="en-US" dirty="0"/>
              <a:t>is </a:t>
            </a:r>
            <a:r>
              <a:rPr lang="en-US" dirty="0" smtClean="0"/>
              <a:t>intermediate-risk</a:t>
            </a:r>
            <a:endParaRPr lang="en-US" dirty="0"/>
          </a:p>
          <a:p>
            <a:pPr lvl="1"/>
            <a:r>
              <a:rPr lang="en-US" dirty="0" err="1" smtClean="0"/>
              <a:t>Tdap</a:t>
            </a:r>
            <a:r>
              <a:rPr lang="en-US" dirty="0" smtClean="0"/>
              <a:t>		Routine adult, once*, then resume Td</a:t>
            </a:r>
            <a:endParaRPr lang="en-US" dirty="0"/>
          </a:p>
        </p:txBody>
      </p:sp>
      <p:sp>
        <p:nvSpPr>
          <p:cNvPr id="5" name="TextBox 4"/>
          <p:cNvSpPr txBox="1"/>
          <p:nvPr/>
        </p:nvSpPr>
        <p:spPr>
          <a:xfrm>
            <a:off x="0" y="5505526"/>
            <a:ext cx="9144000" cy="369332"/>
          </a:xfrm>
          <a:prstGeom prst="rect">
            <a:avLst/>
          </a:prstGeom>
          <a:noFill/>
        </p:spPr>
        <p:txBody>
          <a:bodyPr wrap="square" rtlCol="0">
            <a:spAutoFit/>
          </a:bodyPr>
          <a:lstStyle/>
          <a:p>
            <a:r>
              <a:rPr lang="en-US" dirty="0" smtClean="0">
                <a:solidFill>
                  <a:prstClr val="black"/>
                </a:solidFill>
                <a:latin typeface="Calibri" panose="020F0502020204030204" pitchFamily="34" charset="0"/>
              </a:rPr>
              <a:t>*In pregnant women recommend </a:t>
            </a:r>
            <a:r>
              <a:rPr lang="en-US" dirty="0" err="1" smtClean="0">
                <a:solidFill>
                  <a:prstClr val="black"/>
                </a:solidFill>
                <a:latin typeface="Calibri" panose="020F0502020204030204" pitchFamily="34" charset="0"/>
              </a:rPr>
              <a:t>Tdap</a:t>
            </a:r>
            <a:r>
              <a:rPr lang="en-US" dirty="0" smtClean="0">
                <a:solidFill>
                  <a:prstClr val="black"/>
                </a:solidFill>
                <a:latin typeface="Calibri" panose="020F0502020204030204" pitchFamily="34" charset="0"/>
              </a:rPr>
              <a:t> every pregnancy @ 27-36 weeks</a:t>
            </a:r>
            <a:r>
              <a:rPr lang="en-US" dirty="0" smtClean="0">
                <a:solidFill>
                  <a:prstClr val="black"/>
                </a:solidFill>
                <a:latin typeface="Calibri" panose="020F0502020204030204" pitchFamily="34" charset="0"/>
                <a:sym typeface="Wingdings" panose="05000000000000000000" pitchFamily="2" charset="2"/>
              </a:rPr>
              <a:t></a:t>
            </a:r>
            <a:r>
              <a:rPr lang="en-US" dirty="0" smtClean="0">
                <a:solidFill>
                  <a:prstClr val="black"/>
                </a:solidFill>
                <a:latin typeface="Calibri" panose="020F0502020204030204" pitchFamily="34" charset="0"/>
              </a:rPr>
              <a:t> for infant protection</a:t>
            </a:r>
            <a:endParaRPr 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6457643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Recommendation</a:t>
            </a:r>
            <a:endParaRPr lang="en-US" dirty="0"/>
          </a:p>
        </p:txBody>
      </p:sp>
      <p:sp>
        <p:nvSpPr>
          <p:cNvPr id="3" name="Content Placeholder 2"/>
          <p:cNvSpPr>
            <a:spLocks noGrp="1"/>
          </p:cNvSpPr>
          <p:nvPr>
            <p:ph sz="quarter" idx="1"/>
          </p:nvPr>
        </p:nvSpPr>
        <p:spPr>
          <a:xfrm>
            <a:off x="327760" y="1589567"/>
            <a:ext cx="8437395" cy="4175613"/>
          </a:xfrm>
          <a:noFill/>
        </p:spPr>
        <p:txBody>
          <a:bodyPr/>
          <a:lstStyle/>
          <a:p>
            <a:r>
              <a:rPr lang="en-US" dirty="0" smtClean="0"/>
              <a:t>NONCONFRONTATIONAL</a:t>
            </a:r>
          </a:p>
          <a:p>
            <a:pPr lvl="1"/>
            <a:r>
              <a:rPr lang="en-US" dirty="0" smtClean="0"/>
              <a:t>Recognize and turn motivations to positives</a:t>
            </a:r>
          </a:p>
          <a:p>
            <a:pPr lvl="1"/>
            <a:r>
              <a:rPr lang="en-US" dirty="0" smtClean="0"/>
              <a:t>Avoid pejorative/emotional reaction</a:t>
            </a:r>
          </a:p>
          <a:p>
            <a:r>
              <a:rPr lang="en-US" dirty="0" smtClean="0"/>
              <a:t>SUPPORTIVE</a:t>
            </a:r>
          </a:p>
          <a:p>
            <a:pPr lvl="1"/>
            <a:r>
              <a:rPr lang="en-US" dirty="0" smtClean="0"/>
              <a:t>Data not highly effective in leading to behavior change </a:t>
            </a:r>
          </a:p>
          <a:p>
            <a:pPr lvl="1"/>
            <a:r>
              <a:rPr lang="en-US" dirty="0" smtClean="0"/>
              <a:t>Personal anecdotes, stories can be useful</a:t>
            </a:r>
          </a:p>
          <a:p>
            <a:pPr lvl="1"/>
            <a:r>
              <a:rPr lang="en-US" dirty="0" smtClean="0"/>
              <a:t>Conviction without judging is critical</a:t>
            </a:r>
            <a:endParaRPr lang="en-US" dirty="0"/>
          </a:p>
          <a:p>
            <a:endParaRPr lang="en-US" dirty="0"/>
          </a:p>
        </p:txBody>
      </p:sp>
    </p:spTree>
    <p:extLst>
      <p:ext uri="{BB962C8B-B14F-4D97-AF65-F5344CB8AC3E}">
        <p14:creationId xmlns:p14="http://schemas.microsoft.com/office/powerpoint/2010/main" val="36614652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95" y="228600"/>
            <a:ext cx="8619605" cy="990600"/>
          </a:xfrm>
        </p:spPr>
        <p:txBody>
          <a:bodyPr>
            <a:normAutofit fontScale="90000"/>
          </a:bodyPr>
          <a:lstStyle/>
          <a:p>
            <a:r>
              <a:rPr lang="en-US" dirty="0"/>
              <a:t>Provider </a:t>
            </a:r>
            <a:r>
              <a:rPr lang="en-US" dirty="0" smtClean="0"/>
              <a:t>recommendation 1:</a:t>
            </a:r>
            <a:r>
              <a:rPr lang="en-US" dirty="0"/>
              <a:t/>
            </a:r>
            <a:br>
              <a:rPr lang="en-US" dirty="0"/>
            </a:br>
            <a:r>
              <a:rPr lang="en-US" dirty="0" smtClean="0"/>
              <a:t>Anti-Vaccine 5-Point Response</a:t>
            </a:r>
            <a:endParaRPr lang="en-US" dirty="0"/>
          </a:p>
        </p:txBody>
      </p:sp>
      <p:sp>
        <p:nvSpPr>
          <p:cNvPr id="3" name="Content Placeholder 2"/>
          <p:cNvSpPr>
            <a:spLocks noGrp="1"/>
          </p:cNvSpPr>
          <p:nvPr>
            <p:ph sz="quarter" idx="1"/>
          </p:nvPr>
        </p:nvSpPr>
        <p:spPr>
          <a:xfrm>
            <a:off x="327760" y="1427599"/>
            <a:ext cx="8437395" cy="4861366"/>
          </a:xfrm>
        </p:spPr>
        <p:txBody>
          <a:bodyPr/>
          <a:lstStyle/>
          <a:p>
            <a:r>
              <a:rPr lang="en-US" sz="2600" dirty="0" smtClean="0"/>
              <a:t>RISK REDUCTION</a:t>
            </a:r>
          </a:p>
          <a:p>
            <a:pPr lvl="1"/>
            <a:r>
              <a:rPr lang="en-US" sz="2400" dirty="0" smtClean="0"/>
              <a:t>High risk patients may not understand this</a:t>
            </a:r>
          </a:p>
          <a:p>
            <a:r>
              <a:rPr lang="en-US" sz="2600" dirty="0" smtClean="0"/>
              <a:t>VALUE to INDIVIDUAL</a:t>
            </a:r>
          </a:p>
          <a:p>
            <a:pPr lvl="1"/>
            <a:r>
              <a:rPr lang="en-US" sz="2400" dirty="0" smtClean="0"/>
              <a:t>Cost of illness in work loss/effectiveness</a:t>
            </a:r>
          </a:p>
          <a:p>
            <a:pPr lvl="1"/>
            <a:r>
              <a:rPr lang="en-US" sz="2400" dirty="0" smtClean="0"/>
              <a:t>Cost of treatment of illness</a:t>
            </a:r>
          </a:p>
          <a:p>
            <a:r>
              <a:rPr lang="en-US" sz="2600" dirty="0" smtClean="0"/>
              <a:t>VALUE to FAMILY/Community</a:t>
            </a:r>
          </a:p>
          <a:p>
            <a:pPr lvl="1"/>
            <a:r>
              <a:rPr lang="en-US" sz="2400" dirty="0" smtClean="0"/>
              <a:t>Not there -or not at best- to care for family</a:t>
            </a:r>
          </a:p>
          <a:p>
            <a:r>
              <a:rPr lang="en-US" sz="2600" dirty="0" smtClean="0"/>
              <a:t>LOW COST</a:t>
            </a:r>
          </a:p>
          <a:p>
            <a:pPr lvl="1"/>
            <a:r>
              <a:rPr lang="en-US" sz="2400" dirty="0" smtClean="0"/>
              <a:t>ACA Mandated first dollar coverage    [Not </a:t>
            </a:r>
            <a:r>
              <a:rPr lang="en-US" sz="2400" dirty="0" err="1" smtClean="0"/>
              <a:t>M’Care</a:t>
            </a:r>
            <a:r>
              <a:rPr lang="en-US" sz="2400" dirty="0" smtClean="0"/>
              <a:t>, MCD]</a:t>
            </a:r>
          </a:p>
          <a:p>
            <a:r>
              <a:rPr lang="en-US" sz="2600" dirty="0" smtClean="0"/>
              <a:t>SAFETY of vaccines</a:t>
            </a:r>
          </a:p>
        </p:txBody>
      </p:sp>
    </p:spTree>
    <p:extLst>
      <p:ext uri="{BB962C8B-B14F-4D97-AF65-F5344CB8AC3E}">
        <p14:creationId xmlns:p14="http://schemas.microsoft.com/office/powerpoint/2010/main" val="10535839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71"/>
            <a:ext cx="8806848" cy="1199431"/>
          </a:xfrm>
        </p:spPr>
        <p:txBody>
          <a:bodyPr/>
          <a:lstStyle/>
          <a:p>
            <a:r>
              <a:rPr lang="en-US" sz="3600" dirty="0" smtClean="0"/>
              <a:t>Provider recommendation 2:</a:t>
            </a:r>
            <a:br>
              <a:rPr lang="en-US" sz="3600" dirty="0" smtClean="0"/>
            </a:br>
            <a:r>
              <a:rPr lang="en-US" sz="3600" dirty="0" smtClean="0"/>
              <a:t>SHARE More Information (If Needed)</a:t>
            </a:r>
            <a:endParaRPr lang="en-US" sz="3600" dirty="0"/>
          </a:p>
        </p:txBody>
      </p:sp>
      <p:sp>
        <p:nvSpPr>
          <p:cNvPr id="3" name="Content Placeholder 2"/>
          <p:cNvSpPr>
            <a:spLocks noGrp="1"/>
          </p:cNvSpPr>
          <p:nvPr>
            <p:ph idx="1"/>
          </p:nvPr>
        </p:nvSpPr>
        <p:spPr>
          <a:xfrm>
            <a:off x="268224" y="1433774"/>
            <a:ext cx="8875776" cy="4648201"/>
          </a:xfrm>
        </p:spPr>
        <p:txBody>
          <a:bodyPr/>
          <a:lstStyle/>
          <a:p>
            <a:pPr lvl="0">
              <a:lnSpc>
                <a:spcPct val="115000"/>
              </a:lnSpc>
              <a:spcBef>
                <a:spcPts val="0"/>
              </a:spcBef>
              <a:spcAft>
                <a:spcPts val="600"/>
              </a:spcAft>
              <a:buFont typeface="Wingdings"/>
              <a:buChar char=""/>
            </a:pPr>
            <a:r>
              <a:rPr lang="en-US" sz="2800" dirty="0">
                <a:solidFill>
                  <a:schemeClr val="tx1"/>
                </a:solidFill>
                <a:ea typeface="Calibri"/>
                <a:cs typeface="Times New Roman"/>
              </a:rPr>
              <a:t>S</a:t>
            </a:r>
            <a:r>
              <a:rPr lang="en-US" sz="2000" b="0" dirty="0">
                <a:solidFill>
                  <a:schemeClr val="tx1"/>
                </a:solidFill>
                <a:ea typeface="Calibri"/>
                <a:cs typeface="Times New Roman"/>
              </a:rPr>
              <a:t>hare </a:t>
            </a:r>
            <a:r>
              <a:rPr lang="en-US" sz="2000" b="0" dirty="0" smtClean="0">
                <a:solidFill>
                  <a:schemeClr val="tx1"/>
                </a:solidFill>
                <a:ea typeface="Calibri"/>
                <a:cs typeface="Times New Roman"/>
              </a:rPr>
              <a:t>reasons </a:t>
            </a:r>
            <a:r>
              <a:rPr lang="en-US" sz="2000" b="0" u="sng" dirty="0">
                <a:solidFill>
                  <a:schemeClr val="tx1"/>
                </a:solidFill>
                <a:ea typeface="Calibri"/>
                <a:cs typeface="Times New Roman"/>
              </a:rPr>
              <a:t>why </a:t>
            </a:r>
            <a:r>
              <a:rPr lang="en-US" sz="2000" b="0" u="sng" dirty="0" smtClean="0">
                <a:solidFill>
                  <a:schemeClr val="tx1"/>
                </a:solidFill>
                <a:ea typeface="Calibri"/>
                <a:cs typeface="Times New Roman"/>
              </a:rPr>
              <a:t>the recommended vaccines are </a:t>
            </a:r>
            <a:r>
              <a:rPr lang="en-US" sz="2000" b="0" u="sng" dirty="0">
                <a:solidFill>
                  <a:schemeClr val="tx1"/>
                </a:solidFill>
                <a:ea typeface="Calibri"/>
                <a:cs typeface="Times New Roman"/>
              </a:rPr>
              <a:t>right for </a:t>
            </a:r>
            <a:r>
              <a:rPr lang="en-US" sz="2000" b="0" u="sng" dirty="0" smtClean="0">
                <a:solidFill>
                  <a:schemeClr val="tx1"/>
                </a:solidFill>
                <a:ea typeface="Calibri"/>
                <a:cs typeface="Times New Roman"/>
              </a:rPr>
              <a:t>the </a:t>
            </a:r>
            <a:r>
              <a:rPr lang="en-US" sz="2000" b="0" u="sng" dirty="0">
                <a:solidFill>
                  <a:schemeClr val="tx1"/>
                </a:solidFill>
                <a:ea typeface="Calibri"/>
                <a:cs typeface="Times New Roman"/>
              </a:rPr>
              <a:t>patient </a:t>
            </a:r>
            <a:endParaRPr lang="en-US" sz="2000" b="0" u="sng" dirty="0" smtClean="0">
              <a:solidFill>
                <a:schemeClr val="tx1"/>
              </a:solidFill>
              <a:ea typeface="Calibri"/>
              <a:cs typeface="Times New Roman"/>
            </a:endParaRPr>
          </a:p>
          <a:p>
            <a:pPr marL="365125" lvl="1" indent="0">
              <a:lnSpc>
                <a:spcPct val="115000"/>
              </a:lnSpc>
              <a:spcBef>
                <a:spcPts val="0"/>
              </a:spcBef>
              <a:spcAft>
                <a:spcPts val="600"/>
              </a:spcAft>
              <a:buNone/>
            </a:pPr>
            <a:r>
              <a:rPr lang="en-US" dirty="0" smtClean="0">
                <a:solidFill>
                  <a:schemeClr val="tx1"/>
                </a:solidFill>
                <a:ea typeface="Calibri"/>
                <a:cs typeface="Times New Roman"/>
              </a:rPr>
              <a:t>	</a:t>
            </a:r>
            <a:r>
              <a:rPr lang="en-US" b="0" dirty="0" smtClean="0">
                <a:solidFill>
                  <a:schemeClr val="tx1"/>
                </a:solidFill>
                <a:ea typeface="Calibri"/>
                <a:cs typeface="Times New Roman"/>
              </a:rPr>
              <a:t>given age, health status, lifestyle, job, or other risk factors. </a:t>
            </a:r>
          </a:p>
          <a:p>
            <a:pPr lvl="0">
              <a:lnSpc>
                <a:spcPct val="115000"/>
              </a:lnSpc>
              <a:spcBef>
                <a:spcPts val="0"/>
              </a:spcBef>
              <a:spcAft>
                <a:spcPts val="600"/>
              </a:spcAft>
              <a:buFont typeface="Wingdings"/>
              <a:buChar char=""/>
            </a:pPr>
            <a:r>
              <a:rPr lang="en-US" sz="2800" dirty="0" smtClean="0">
                <a:solidFill>
                  <a:schemeClr val="tx1"/>
                </a:solidFill>
                <a:ea typeface="Calibri"/>
                <a:cs typeface="Times New Roman"/>
              </a:rPr>
              <a:t>H</a:t>
            </a:r>
            <a:r>
              <a:rPr lang="en-US" sz="2000" b="0" dirty="0" smtClean="0">
                <a:solidFill>
                  <a:schemeClr val="tx1"/>
                </a:solidFill>
                <a:ea typeface="Calibri"/>
                <a:cs typeface="Times New Roman"/>
              </a:rPr>
              <a:t>ighlight </a:t>
            </a:r>
            <a:r>
              <a:rPr lang="en-US" sz="2000" b="0" u="sng" dirty="0" smtClean="0">
                <a:solidFill>
                  <a:schemeClr val="tx1"/>
                </a:solidFill>
                <a:ea typeface="Calibri"/>
                <a:cs typeface="Times New Roman"/>
              </a:rPr>
              <a:t>your own experiences </a:t>
            </a:r>
            <a:r>
              <a:rPr lang="en-US" sz="2000" b="0" u="sng" dirty="0">
                <a:solidFill>
                  <a:schemeClr val="tx1"/>
                </a:solidFill>
                <a:ea typeface="Calibri"/>
                <a:cs typeface="Times New Roman"/>
              </a:rPr>
              <a:t>with </a:t>
            </a:r>
            <a:r>
              <a:rPr lang="en-US" sz="2000" b="0" u="sng" dirty="0" smtClean="0">
                <a:solidFill>
                  <a:schemeClr val="tx1"/>
                </a:solidFill>
                <a:ea typeface="Calibri"/>
                <a:cs typeface="Times New Roman"/>
              </a:rPr>
              <a:t>vaccination to reinforce benefits </a:t>
            </a:r>
            <a:r>
              <a:rPr lang="en-US" sz="2000" b="0" dirty="0" smtClean="0">
                <a:solidFill>
                  <a:schemeClr val="tx1"/>
                </a:solidFill>
                <a:ea typeface="Calibri"/>
                <a:cs typeface="Times New Roman"/>
              </a:rPr>
              <a:t> </a:t>
            </a:r>
          </a:p>
          <a:p>
            <a:pPr lvl="0">
              <a:lnSpc>
                <a:spcPct val="115000"/>
              </a:lnSpc>
              <a:spcBef>
                <a:spcPts val="0"/>
              </a:spcBef>
              <a:spcAft>
                <a:spcPts val="600"/>
              </a:spcAft>
              <a:buFont typeface="Wingdings"/>
              <a:buChar char=""/>
            </a:pPr>
            <a:r>
              <a:rPr lang="en-US" sz="2800" dirty="0" smtClean="0">
                <a:solidFill>
                  <a:schemeClr val="tx1"/>
                </a:solidFill>
                <a:ea typeface="Calibri"/>
                <a:cs typeface="Times New Roman"/>
              </a:rPr>
              <a:t>A</a:t>
            </a:r>
            <a:r>
              <a:rPr lang="en-US" sz="2000" b="0" dirty="0" smtClean="0">
                <a:solidFill>
                  <a:schemeClr val="tx1"/>
                </a:solidFill>
                <a:ea typeface="Calibri"/>
                <a:cs typeface="Times New Roman"/>
              </a:rPr>
              <a:t>ddress </a:t>
            </a:r>
            <a:r>
              <a:rPr lang="en-US" sz="2000" b="0" u="sng" dirty="0">
                <a:solidFill>
                  <a:schemeClr val="tx1"/>
                </a:solidFill>
                <a:ea typeface="Calibri"/>
                <a:cs typeface="Times New Roman"/>
              </a:rPr>
              <a:t>patient questions and any concerns about </a:t>
            </a:r>
            <a:r>
              <a:rPr lang="en-US" sz="2000" b="0" u="sng" dirty="0" smtClean="0">
                <a:solidFill>
                  <a:schemeClr val="tx1"/>
                </a:solidFill>
                <a:ea typeface="Calibri"/>
                <a:cs typeface="Times New Roman"/>
              </a:rPr>
              <a:t>vaccines</a:t>
            </a:r>
            <a:r>
              <a:rPr lang="en-US" sz="2000" b="0" dirty="0" smtClean="0">
                <a:solidFill>
                  <a:schemeClr val="tx1"/>
                </a:solidFill>
                <a:ea typeface="Calibri"/>
                <a:cs typeface="Times New Roman"/>
              </a:rPr>
              <a:t>, </a:t>
            </a:r>
          </a:p>
          <a:p>
            <a:pPr marL="365125" lvl="1" indent="0">
              <a:lnSpc>
                <a:spcPct val="115000"/>
              </a:lnSpc>
              <a:spcBef>
                <a:spcPts val="0"/>
              </a:spcBef>
              <a:spcAft>
                <a:spcPts val="600"/>
              </a:spcAft>
              <a:buNone/>
            </a:pPr>
            <a:r>
              <a:rPr lang="en-US" sz="1600" dirty="0">
                <a:solidFill>
                  <a:schemeClr val="tx1"/>
                </a:solidFill>
                <a:ea typeface="Calibri"/>
                <a:cs typeface="Times New Roman"/>
              </a:rPr>
              <a:t>	</a:t>
            </a:r>
            <a:r>
              <a:rPr lang="en-US" b="0" dirty="0" smtClean="0">
                <a:solidFill>
                  <a:schemeClr val="tx1"/>
                </a:solidFill>
                <a:ea typeface="Calibri"/>
                <a:cs typeface="Times New Roman"/>
              </a:rPr>
              <a:t>include side effects, safety, effectiveness</a:t>
            </a:r>
            <a:r>
              <a:rPr lang="en-US" dirty="0">
                <a:solidFill>
                  <a:schemeClr val="tx1"/>
                </a:solidFill>
                <a:ea typeface="Calibri"/>
                <a:cs typeface="Times New Roman"/>
              </a:rPr>
              <a:t> </a:t>
            </a:r>
            <a:r>
              <a:rPr lang="en-US" dirty="0" smtClean="0">
                <a:solidFill>
                  <a:schemeClr val="tx1"/>
                </a:solidFill>
                <a:ea typeface="Calibri"/>
                <a:cs typeface="Times New Roman"/>
              </a:rPr>
              <a:t>in</a:t>
            </a:r>
            <a:r>
              <a:rPr lang="en-US" b="0" dirty="0" smtClean="0">
                <a:solidFill>
                  <a:schemeClr val="tx1"/>
                </a:solidFill>
                <a:ea typeface="Calibri"/>
                <a:cs typeface="Times New Roman"/>
              </a:rPr>
              <a:t> plain, understandable language</a:t>
            </a:r>
            <a:endParaRPr lang="en-US" b="0" dirty="0">
              <a:solidFill>
                <a:schemeClr val="tx1"/>
              </a:solidFill>
              <a:ea typeface="Calibri"/>
              <a:cs typeface="Times New Roman"/>
            </a:endParaRPr>
          </a:p>
          <a:p>
            <a:pPr lvl="0">
              <a:lnSpc>
                <a:spcPct val="115000"/>
              </a:lnSpc>
              <a:spcBef>
                <a:spcPts val="0"/>
              </a:spcBef>
              <a:spcAft>
                <a:spcPts val="600"/>
              </a:spcAft>
              <a:buFont typeface="Wingdings"/>
              <a:buChar char=""/>
            </a:pPr>
            <a:r>
              <a:rPr lang="en-US" sz="2800" dirty="0">
                <a:solidFill>
                  <a:schemeClr val="tx1"/>
                </a:solidFill>
                <a:ea typeface="Calibri"/>
                <a:cs typeface="Times New Roman"/>
              </a:rPr>
              <a:t>R</a:t>
            </a:r>
            <a:r>
              <a:rPr lang="en-US" sz="2000" b="0" dirty="0">
                <a:solidFill>
                  <a:schemeClr val="tx1"/>
                </a:solidFill>
                <a:ea typeface="Calibri"/>
                <a:cs typeface="Times New Roman"/>
              </a:rPr>
              <a:t>emind patients </a:t>
            </a:r>
            <a:r>
              <a:rPr lang="en-US" sz="2000" b="0" u="sng" dirty="0" smtClean="0">
                <a:solidFill>
                  <a:schemeClr val="tx1"/>
                </a:solidFill>
                <a:ea typeface="Calibri"/>
                <a:cs typeface="Times New Roman"/>
              </a:rPr>
              <a:t>many vaccine-preventable diseases are common </a:t>
            </a:r>
            <a:r>
              <a:rPr lang="en-US" sz="2000" b="0" dirty="0" smtClean="0">
                <a:solidFill>
                  <a:schemeClr val="tx1"/>
                </a:solidFill>
                <a:ea typeface="Calibri"/>
                <a:cs typeface="Times New Roman"/>
              </a:rPr>
              <a:t>in </a:t>
            </a:r>
            <a:r>
              <a:rPr lang="en-US" sz="2000" b="0" dirty="0">
                <a:solidFill>
                  <a:schemeClr val="tx1"/>
                </a:solidFill>
                <a:ea typeface="Calibri"/>
                <a:cs typeface="Times New Roman"/>
              </a:rPr>
              <a:t>the U.S. </a:t>
            </a:r>
            <a:r>
              <a:rPr lang="en-US" sz="2000" b="0" dirty="0" smtClean="0">
                <a:solidFill>
                  <a:schemeClr val="tx1"/>
                </a:solidFill>
                <a:ea typeface="Calibri"/>
                <a:cs typeface="Times New Roman"/>
              </a:rPr>
              <a:t>	</a:t>
            </a:r>
            <a:r>
              <a:rPr lang="en-US" sz="2000" b="0" u="sng" dirty="0" smtClean="0">
                <a:solidFill>
                  <a:schemeClr val="tx1"/>
                </a:solidFill>
                <a:ea typeface="Calibri"/>
                <a:cs typeface="Times New Roman"/>
              </a:rPr>
              <a:t>and </a:t>
            </a:r>
            <a:r>
              <a:rPr lang="en-US" sz="2000" b="0" u="sng" dirty="0">
                <a:solidFill>
                  <a:schemeClr val="tx1"/>
                </a:solidFill>
                <a:ea typeface="Calibri"/>
                <a:cs typeface="Times New Roman"/>
              </a:rPr>
              <a:t>can be </a:t>
            </a:r>
            <a:r>
              <a:rPr lang="en-US" sz="2000" b="0" u="sng" dirty="0" smtClean="0">
                <a:solidFill>
                  <a:schemeClr val="tx1"/>
                </a:solidFill>
                <a:ea typeface="Calibri"/>
                <a:cs typeface="Times New Roman"/>
              </a:rPr>
              <a:t>serious </a:t>
            </a:r>
            <a:r>
              <a:rPr lang="en-US" sz="2000" b="0" dirty="0" smtClean="0">
                <a:solidFill>
                  <a:schemeClr val="tx1"/>
                </a:solidFill>
                <a:ea typeface="Calibri"/>
                <a:cs typeface="Times New Roman"/>
              </a:rPr>
              <a:t>for them.</a:t>
            </a:r>
          </a:p>
          <a:p>
            <a:pPr lvl="0">
              <a:lnSpc>
                <a:spcPct val="115000"/>
              </a:lnSpc>
              <a:spcBef>
                <a:spcPts val="0"/>
              </a:spcBef>
              <a:spcAft>
                <a:spcPts val="600"/>
              </a:spcAft>
              <a:buFont typeface="Wingdings"/>
              <a:buChar char=""/>
            </a:pPr>
            <a:r>
              <a:rPr lang="en-US" sz="2800" dirty="0" smtClean="0">
                <a:solidFill>
                  <a:schemeClr val="tx1"/>
                </a:solidFill>
                <a:ea typeface="Calibri"/>
                <a:cs typeface="Times New Roman"/>
              </a:rPr>
              <a:t>E</a:t>
            </a:r>
            <a:r>
              <a:rPr lang="en-US" sz="2000" b="0" dirty="0" smtClean="0">
                <a:solidFill>
                  <a:schemeClr val="tx1"/>
                </a:solidFill>
                <a:ea typeface="Calibri"/>
                <a:cs typeface="Times New Roman"/>
              </a:rPr>
              <a:t>xplain </a:t>
            </a:r>
            <a:r>
              <a:rPr lang="en-US" sz="2000" b="0" dirty="0">
                <a:solidFill>
                  <a:schemeClr val="tx1"/>
                </a:solidFill>
                <a:ea typeface="Calibri"/>
                <a:cs typeface="Times New Roman"/>
              </a:rPr>
              <a:t>the </a:t>
            </a:r>
            <a:r>
              <a:rPr lang="en-US" sz="2000" b="0" u="sng" dirty="0">
                <a:solidFill>
                  <a:schemeClr val="tx1"/>
                </a:solidFill>
                <a:ea typeface="Calibri"/>
                <a:cs typeface="Times New Roman"/>
              </a:rPr>
              <a:t>potential </a:t>
            </a:r>
            <a:r>
              <a:rPr lang="en-US" sz="2000" b="0" u="sng" dirty="0" smtClean="0">
                <a:solidFill>
                  <a:schemeClr val="tx1"/>
                </a:solidFill>
                <a:ea typeface="Calibri"/>
                <a:cs typeface="Times New Roman"/>
              </a:rPr>
              <a:t>costs </a:t>
            </a:r>
            <a:r>
              <a:rPr lang="en-US" sz="2000" b="0" u="sng" dirty="0">
                <a:solidFill>
                  <a:schemeClr val="tx1"/>
                </a:solidFill>
                <a:ea typeface="Calibri"/>
                <a:cs typeface="Times New Roman"/>
              </a:rPr>
              <a:t>of getting </a:t>
            </a:r>
            <a:r>
              <a:rPr lang="en-US" sz="2000" b="0" u="sng" dirty="0" smtClean="0">
                <a:solidFill>
                  <a:schemeClr val="tx1"/>
                </a:solidFill>
                <a:ea typeface="Calibri"/>
                <a:cs typeface="Times New Roman"/>
              </a:rPr>
              <a:t>VPDs, </a:t>
            </a:r>
            <a:r>
              <a:rPr lang="en-US" sz="2000" b="0" u="sng" dirty="0">
                <a:solidFill>
                  <a:schemeClr val="tx1"/>
                </a:solidFill>
                <a:ea typeface="Calibri"/>
                <a:cs typeface="Times New Roman"/>
              </a:rPr>
              <a:t>including serious health effects</a:t>
            </a:r>
            <a:r>
              <a:rPr lang="en-US" sz="2000" b="0" dirty="0">
                <a:solidFill>
                  <a:schemeClr val="tx1"/>
                </a:solidFill>
                <a:ea typeface="Calibri"/>
                <a:cs typeface="Times New Roman"/>
              </a:rPr>
              <a:t>, </a:t>
            </a:r>
            <a:r>
              <a:rPr lang="en-US" sz="2000" b="0" dirty="0" smtClean="0">
                <a:solidFill>
                  <a:schemeClr val="tx1"/>
                </a:solidFill>
                <a:ea typeface="Calibri"/>
                <a:cs typeface="Times New Roman"/>
              </a:rPr>
              <a:t>	</a:t>
            </a:r>
            <a:r>
              <a:rPr lang="en-US" sz="2000" b="0" u="sng" dirty="0" smtClean="0">
                <a:solidFill>
                  <a:schemeClr val="tx1"/>
                </a:solidFill>
                <a:ea typeface="Calibri"/>
                <a:cs typeface="Times New Roman"/>
              </a:rPr>
              <a:t>time </a:t>
            </a:r>
            <a:r>
              <a:rPr lang="en-US" sz="2000" b="0" u="sng" dirty="0">
                <a:solidFill>
                  <a:schemeClr val="tx1"/>
                </a:solidFill>
                <a:ea typeface="Calibri"/>
                <a:cs typeface="Times New Roman"/>
              </a:rPr>
              <a:t>lost </a:t>
            </a:r>
            <a:r>
              <a:rPr lang="en-US" sz="2000" b="0" dirty="0" smtClean="0">
                <a:solidFill>
                  <a:schemeClr val="tx1"/>
                </a:solidFill>
                <a:ea typeface="Calibri"/>
                <a:cs typeface="Times New Roman"/>
              </a:rPr>
              <a:t>(e.g. missing work or family obligations), </a:t>
            </a:r>
            <a:r>
              <a:rPr lang="en-US" sz="2000" b="0" u="sng" dirty="0">
                <a:solidFill>
                  <a:schemeClr val="tx1"/>
                </a:solidFill>
                <a:ea typeface="Calibri"/>
                <a:cs typeface="Times New Roman"/>
              </a:rPr>
              <a:t>and financial </a:t>
            </a:r>
            <a:r>
              <a:rPr lang="en-US" sz="2000" b="0" dirty="0">
                <a:solidFill>
                  <a:schemeClr val="tx1"/>
                </a:solidFill>
                <a:ea typeface="Calibri"/>
                <a:cs typeface="Times New Roman"/>
              </a:rPr>
              <a:t>costs. </a:t>
            </a:r>
            <a:endParaRPr lang="en-US" sz="2000" b="0" dirty="0">
              <a:solidFill>
                <a:schemeClr val="tx1"/>
              </a:solidFill>
            </a:endParaRPr>
          </a:p>
        </p:txBody>
      </p:sp>
    </p:spTree>
    <p:extLst>
      <p:ext uri="{BB962C8B-B14F-4D97-AF65-F5344CB8AC3E}">
        <p14:creationId xmlns:p14="http://schemas.microsoft.com/office/powerpoint/2010/main" val="1278776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48066" y="1545396"/>
            <a:ext cx="8644819" cy="376367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582169" y="77598"/>
            <a:ext cx="6797039" cy="990600"/>
          </a:xfrm>
        </p:spPr>
        <p:txBody>
          <a:bodyPr>
            <a:normAutofit/>
          </a:bodyPr>
          <a:lstStyle/>
          <a:p>
            <a:r>
              <a:rPr lang="en-US" sz="2800" dirty="0"/>
              <a:t>Provider Recommendation Translates </a:t>
            </a:r>
            <a:r>
              <a:rPr lang="en-US" sz="2800" dirty="0" smtClean="0"/>
              <a:t>Into</a:t>
            </a:r>
            <a:br>
              <a:rPr lang="en-US" sz="2800" dirty="0" smtClean="0"/>
            </a:br>
            <a:r>
              <a:rPr lang="en-US" sz="2800" dirty="0"/>
              <a:t>H</a:t>
            </a:r>
            <a:r>
              <a:rPr lang="en-US" sz="2800" dirty="0" smtClean="0"/>
              <a:t>igher </a:t>
            </a:r>
            <a:r>
              <a:rPr lang="en-US" sz="2800" dirty="0"/>
              <a:t>Vaccination Rates </a:t>
            </a:r>
            <a:endParaRPr lang="en-US" sz="3200" dirty="0"/>
          </a:p>
        </p:txBody>
      </p:sp>
      <p:sp>
        <p:nvSpPr>
          <p:cNvPr id="4" name="Rectangle 2"/>
          <p:cNvSpPr txBox="1">
            <a:spLocks noChangeArrowheads="1"/>
          </p:cNvSpPr>
          <p:nvPr/>
        </p:nvSpPr>
        <p:spPr>
          <a:xfrm>
            <a:off x="6996921" y="224231"/>
            <a:ext cx="8848726" cy="1350331"/>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800" kern="1200">
                <a:solidFill>
                  <a:schemeClr val="bg1"/>
                </a:solidFill>
                <a:latin typeface="+mj-lt"/>
                <a:ea typeface="+mj-ea"/>
                <a:cs typeface="+mj-cs"/>
              </a:defRPr>
            </a:lvl1pPr>
          </a:lstStyle>
          <a:p>
            <a:endParaRPr lang="en-US" sz="4000" dirty="0" smtClean="0">
              <a:solidFill>
                <a:prstClr val="white"/>
              </a:solidFill>
            </a:endParaRPr>
          </a:p>
        </p:txBody>
      </p:sp>
      <p:sp>
        <p:nvSpPr>
          <p:cNvPr id="5" name="Text Box 5"/>
          <p:cNvSpPr txBox="1">
            <a:spLocks noChangeArrowheads="1"/>
          </p:cNvSpPr>
          <p:nvPr/>
        </p:nvSpPr>
        <p:spPr bwMode="auto">
          <a:xfrm>
            <a:off x="1928245" y="6254661"/>
            <a:ext cx="5284457" cy="24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nSpc>
                <a:spcPct val="80000"/>
              </a:lnSpc>
            </a:pPr>
            <a:r>
              <a:rPr lang="en-US" sz="1200" dirty="0" smtClean="0">
                <a:solidFill>
                  <a:prstClr val="black"/>
                </a:solidFill>
                <a:latin typeface="Calibri" pitchFamily="34" charset="0"/>
              </a:rPr>
              <a:t>Nichol </a:t>
            </a:r>
            <a:r>
              <a:rPr lang="en-US" sz="1200" dirty="0">
                <a:solidFill>
                  <a:prstClr val="black"/>
                </a:solidFill>
                <a:latin typeface="Calibri" pitchFamily="34" charset="0"/>
              </a:rPr>
              <a:t>KL, et al. </a:t>
            </a:r>
            <a:r>
              <a:rPr lang="en-US" sz="1200" i="1" dirty="0">
                <a:solidFill>
                  <a:prstClr val="black"/>
                </a:solidFill>
                <a:latin typeface="Calibri" pitchFamily="34" charset="0"/>
              </a:rPr>
              <a:t>J Gen Intern Med.</a:t>
            </a:r>
            <a:r>
              <a:rPr lang="en-US" sz="1200" dirty="0">
                <a:solidFill>
                  <a:prstClr val="black"/>
                </a:solidFill>
                <a:latin typeface="Calibri" pitchFamily="34" charset="0"/>
              </a:rPr>
              <a:t> 1996;11(11):</a:t>
            </a:r>
            <a:r>
              <a:rPr lang="en-US" sz="1200" dirty="0" smtClean="0">
                <a:solidFill>
                  <a:prstClr val="black"/>
                </a:solidFill>
                <a:latin typeface="Calibri" pitchFamily="34" charset="0"/>
              </a:rPr>
              <a:t>673-677.</a:t>
            </a:r>
            <a:endParaRPr lang="en-US" sz="1200" dirty="0">
              <a:solidFill>
                <a:prstClr val="black"/>
              </a:solidFill>
              <a:latin typeface="Calibri" pitchFamily="34" charset="0"/>
            </a:endParaRPr>
          </a:p>
        </p:txBody>
      </p:sp>
      <p:graphicFrame>
        <p:nvGraphicFramePr>
          <p:cNvPr id="6" name="Chart 5"/>
          <p:cNvGraphicFramePr/>
          <p:nvPr>
            <p:extLst>
              <p:ext uri="{D42A27DB-BD31-4B8C-83A1-F6EECF244321}">
                <p14:modId xmlns:p14="http://schemas.microsoft.com/office/powerpoint/2010/main" val="3261736843"/>
              </p:ext>
            </p:extLst>
          </p:nvPr>
        </p:nvGraphicFramePr>
        <p:xfrm>
          <a:off x="742506" y="1988537"/>
          <a:ext cx="8115300" cy="35941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p:cNvSpPr txBox="1">
            <a:spLocks noChangeArrowheads="1"/>
          </p:cNvSpPr>
          <p:nvPr/>
        </p:nvSpPr>
        <p:spPr bwMode="auto">
          <a:xfrm rot="16200000">
            <a:off x="-380964" y="3433954"/>
            <a:ext cx="204818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ctr">
              <a:lnSpc>
                <a:spcPct val="80000"/>
              </a:lnSpc>
            </a:pPr>
            <a:r>
              <a:rPr lang="en-US" sz="1800" b="1" dirty="0" smtClean="0">
                <a:solidFill>
                  <a:prstClr val="black"/>
                </a:solidFill>
                <a:latin typeface="Arial Narrow" pitchFamily="34" charset="0"/>
              </a:rPr>
              <a:t>Vaccination Rate </a:t>
            </a:r>
            <a:r>
              <a:rPr lang="en-US" sz="1800" b="1" dirty="0" smtClean="0">
                <a:solidFill>
                  <a:prstClr val="black"/>
                </a:solidFill>
                <a:latin typeface="Calibri" pitchFamily="34" charset="0"/>
              </a:rPr>
              <a:t>(%)</a:t>
            </a:r>
            <a:endParaRPr lang="en-US" sz="1800" b="1" dirty="0">
              <a:solidFill>
                <a:prstClr val="black"/>
              </a:solidFill>
              <a:latin typeface="Calibri" pitchFamily="34" charset="0"/>
            </a:endParaRPr>
          </a:p>
        </p:txBody>
      </p:sp>
      <p:sp>
        <p:nvSpPr>
          <p:cNvPr id="7" name="TextBox 6"/>
          <p:cNvSpPr txBox="1"/>
          <p:nvPr/>
        </p:nvSpPr>
        <p:spPr>
          <a:xfrm>
            <a:off x="539167" y="1089795"/>
            <a:ext cx="8604833" cy="430887"/>
          </a:xfrm>
          <a:prstGeom prst="rect">
            <a:avLst/>
          </a:prstGeom>
          <a:solidFill>
            <a:schemeClr val="bg1"/>
          </a:solidFill>
        </p:spPr>
        <p:txBody>
          <a:bodyPr wrap="square" rtlCol="0">
            <a:spAutoFit/>
          </a:bodyPr>
          <a:lstStyle/>
          <a:p>
            <a:r>
              <a:rPr lang="en-US" sz="2100" b="1" dirty="0">
                <a:solidFill>
                  <a:srgbClr val="007C66"/>
                </a:solidFill>
                <a:latin typeface="Calibri"/>
                <a:cs typeface="Calibri"/>
              </a:rPr>
              <a:t>(Even for Patients With Negative Attitudes)</a:t>
            </a:r>
          </a:p>
        </p:txBody>
      </p:sp>
      <p:sp>
        <p:nvSpPr>
          <p:cNvPr id="8" name="TextBox 7"/>
          <p:cNvSpPr txBox="1"/>
          <p:nvPr/>
        </p:nvSpPr>
        <p:spPr>
          <a:xfrm>
            <a:off x="63184" y="5510078"/>
            <a:ext cx="9128759" cy="553998"/>
          </a:xfrm>
          <a:prstGeom prst="rect">
            <a:avLst/>
          </a:prstGeom>
          <a:noFill/>
        </p:spPr>
        <p:txBody>
          <a:bodyPr wrap="square" rtlCol="0">
            <a:spAutoFit/>
          </a:bodyPr>
          <a:lstStyle/>
          <a:p>
            <a:r>
              <a:rPr lang="en-US" sz="1500" dirty="0">
                <a:solidFill>
                  <a:prstClr val="black"/>
                </a:solidFill>
                <a:latin typeface="Calibri" pitchFamily="34" charset="0"/>
              </a:rPr>
              <a:t>*High-risk patients were those ages 65 and older or those having heart disease, lung disease, </a:t>
            </a:r>
            <a:r>
              <a:rPr lang="en-US" sz="1500" dirty="0" smtClean="0">
                <a:solidFill>
                  <a:prstClr val="black"/>
                </a:solidFill>
                <a:latin typeface="Calibri" pitchFamily="34" charset="0"/>
              </a:rPr>
              <a:t>diabetes, or </a:t>
            </a:r>
            <a:r>
              <a:rPr lang="en-US" sz="1500" dirty="0">
                <a:solidFill>
                  <a:prstClr val="black"/>
                </a:solidFill>
                <a:latin typeface="Calibri" pitchFamily="34" charset="0"/>
              </a:rPr>
              <a:t>other serious illness</a:t>
            </a:r>
            <a:r>
              <a:rPr lang="en-US" sz="1500" dirty="0" smtClean="0">
                <a:solidFill>
                  <a:prstClr val="black"/>
                </a:solidFill>
                <a:latin typeface="Calibri" pitchFamily="34" charset="0"/>
              </a:rPr>
              <a:t>.</a:t>
            </a:r>
            <a:endParaRPr lang="en-US" sz="1500" dirty="0">
              <a:solidFill>
                <a:prstClr val="black"/>
              </a:solidFill>
            </a:endParaRPr>
          </a:p>
        </p:txBody>
      </p:sp>
    </p:spTree>
    <p:extLst>
      <p:ext uri="{BB962C8B-B14F-4D97-AF65-F5344CB8AC3E}">
        <p14:creationId xmlns:p14="http://schemas.microsoft.com/office/powerpoint/2010/main" val="458925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42247"/>
            <a:ext cx="7747000" cy="990600"/>
          </a:xfrm>
        </p:spPr>
        <p:txBody>
          <a:bodyPr>
            <a:normAutofit/>
          </a:bodyPr>
          <a:lstStyle/>
          <a:p>
            <a:pPr lvl="0"/>
            <a:r>
              <a:rPr lang="en-US" dirty="0"/>
              <a:t>Program Objectives </a:t>
            </a:r>
          </a:p>
        </p:txBody>
      </p:sp>
      <p:sp>
        <p:nvSpPr>
          <p:cNvPr id="3" name="Content Placeholder 2"/>
          <p:cNvSpPr>
            <a:spLocks noGrp="1"/>
          </p:cNvSpPr>
          <p:nvPr>
            <p:ph sz="quarter" idx="1"/>
          </p:nvPr>
        </p:nvSpPr>
        <p:spPr>
          <a:xfrm>
            <a:off x="126124" y="1589567"/>
            <a:ext cx="8639031" cy="4175613"/>
          </a:xfrm>
        </p:spPr>
        <p:txBody>
          <a:bodyPr/>
          <a:lstStyle/>
          <a:p>
            <a:r>
              <a:rPr lang="en-US" sz="2300" dirty="0" smtClean="0"/>
              <a:t>Create </a:t>
            </a:r>
            <a:r>
              <a:rPr lang="en-US" sz="2300" dirty="0"/>
              <a:t>a proprietary national map, using Medicare reimbursement data, to localize majority minority populations by ZIP code with low AI rates</a:t>
            </a:r>
          </a:p>
          <a:p>
            <a:r>
              <a:rPr lang="en-US" sz="2300" dirty="0"/>
              <a:t>Identify ACP members and FQHCs serving patients in those ZIP codes; conduct qualitative interviews and survey</a:t>
            </a:r>
          </a:p>
          <a:p>
            <a:r>
              <a:rPr lang="en-US" sz="2300" dirty="0"/>
              <a:t>Identify, review, and when necessary, develop patient- and provider-facing tools to promote AI using best practices for health and literacy and cultural competence</a:t>
            </a:r>
          </a:p>
          <a:p>
            <a:r>
              <a:rPr lang="en-US" sz="2300" dirty="0"/>
              <a:t>Support practice transformation in identified practices to facilitate improvements in AI</a:t>
            </a:r>
          </a:p>
          <a:p>
            <a:pPr lvl="1"/>
            <a:endParaRPr lang="en-US" sz="2000" dirty="0"/>
          </a:p>
        </p:txBody>
      </p:sp>
    </p:spTree>
    <p:extLst>
      <p:ext uri="{BB962C8B-B14F-4D97-AF65-F5344CB8AC3E}">
        <p14:creationId xmlns:p14="http://schemas.microsoft.com/office/powerpoint/2010/main" val="20820334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6-29 at 6.37.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94" y="122368"/>
            <a:ext cx="7727301" cy="876300"/>
          </a:xfrm>
          <a:prstGeom prst="rect">
            <a:avLst/>
          </a:prstGeom>
          <a:ln w="19050" cmpd="sng">
            <a:solidFill>
              <a:schemeClr val="accent2">
                <a:lumMod val="75000"/>
              </a:schemeClr>
            </a:solidFill>
          </a:ln>
          <a:effectLst>
            <a:outerShdw blurRad="50800" dist="38100" dir="2700000">
              <a:srgbClr val="000000">
                <a:alpha val="43000"/>
              </a:srgbClr>
            </a:outerShdw>
          </a:effectLst>
        </p:spPr>
      </p:pic>
      <p:pic>
        <p:nvPicPr>
          <p:cNvPr id="5" name="Picture 4" descr="Screen Shot 2012-06-29 at 6.37.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9897" y="6324112"/>
            <a:ext cx="4152900" cy="279400"/>
          </a:xfrm>
          <a:prstGeom prst="rect">
            <a:avLst/>
          </a:prstGeom>
          <a:ln>
            <a:solidFill>
              <a:srgbClr val="953735"/>
            </a:solidFill>
          </a:ln>
          <a:effectLst>
            <a:outerShdw blurRad="50800" dist="38100" dir="2700000">
              <a:srgbClr val="000000">
                <a:alpha val="43000"/>
              </a:srgbClr>
            </a:outerShdw>
          </a:effectLst>
        </p:spPr>
      </p:pic>
      <p:pic>
        <p:nvPicPr>
          <p:cNvPr id="6" name="Picture 5" descr="Screen Shot 2012-06-29 at 6.36.04 PM.png"/>
          <p:cNvPicPr>
            <a:picLocks noChangeAspect="1"/>
          </p:cNvPicPr>
          <p:nvPr/>
        </p:nvPicPr>
        <p:blipFill rotWithShape="1">
          <a:blip r:embed="rId5">
            <a:extLst>
              <a:ext uri="{28A0092B-C50C-407E-A947-70E740481C1C}">
                <a14:useLocalDpi xmlns:a14="http://schemas.microsoft.com/office/drawing/2010/main" val="0"/>
              </a:ext>
            </a:extLst>
          </a:blip>
          <a:srcRect t="2469"/>
          <a:stretch/>
        </p:blipFill>
        <p:spPr>
          <a:xfrm>
            <a:off x="1031904" y="1142029"/>
            <a:ext cx="7082524" cy="4903421"/>
          </a:xfrm>
          <a:prstGeom prst="rect">
            <a:avLst/>
          </a:prstGeom>
          <a:ln w="19050" cmpd="sng">
            <a:solidFill>
              <a:schemeClr val="tx1"/>
            </a:solidFill>
          </a:ln>
          <a:effectLst>
            <a:outerShdw blurRad="50800" dist="38100" dir="2700000">
              <a:srgbClr val="000000">
                <a:alpha val="43000"/>
              </a:srgbClr>
            </a:outerShdw>
          </a:effectLst>
        </p:spPr>
      </p:pic>
      <p:sp>
        <p:nvSpPr>
          <p:cNvPr id="3" name="Right Arrow 2"/>
          <p:cNvSpPr/>
          <p:nvPr/>
        </p:nvSpPr>
        <p:spPr>
          <a:xfrm>
            <a:off x="1155700" y="1898650"/>
            <a:ext cx="635000" cy="215900"/>
          </a:xfrm>
          <a:prstGeom prst="righ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prstClr val="white"/>
              </a:solidFill>
            </a:endParaRPr>
          </a:p>
        </p:txBody>
      </p:sp>
    </p:spTree>
    <p:extLst>
      <p:ext uri="{BB962C8B-B14F-4D97-AF65-F5344CB8AC3E}">
        <p14:creationId xmlns:p14="http://schemas.microsoft.com/office/powerpoint/2010/main" val="24926840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80" y="156880"/>
            <a:ext cx="8944260" cy="990600"/>
          </a:xfrm>
        </p:spPr>
        <p:txBody>
          <a:bodyPr>
            <a:normAutofit fontScale="90000"/>
          </a:bodyPr>
          <a:lstStyle/>
          <a:p>
            <a:r>
              <a:rPr lang="en-US" dirty="0"/>
              <a:t>Provider recommendation </a:t>
            </a:r>
            <a:r>
              <a:rPr lang="en-US" dirty="0" smtClean="0"/>
              <a:t>3:</a:t>
            </a:r>
            <a:r>
              <a:rPr lang="en-US" dirty="0"/>
              <a:t/>
            </a:r>
            <a:br>
              <a:rPr lang="en-US" dirty="0"/>
            </a:br>
            <a:r>
              <a:rPr lang="en-US" dirty="0" smtClean="0"/>
              <a:t>   Patients Who Aren’t Ready to Decide…</a:t>
            </a:r>
            <a:endParaRPr lang="en-US" dirty="0"/>
          </a:p>
        </p:txBody>
      </p:sp>
      <p:sp>
        <p:nvSpPr>
          <p:cNvPr id="3" name="Content Placeholder 2"/>
          <p:cNvSpPr>
            <a:spLocks noGrp="1"/>
          </p:cNvSpPr>
          <p:nvPr>
            <p:ph sz="quarter" idx="1"/>
          </p:nvPr>
        </p:nvSpPr>
        <p:spPr>
          <a:xfrm>
            <a:off x="204850" y="1529349"/>
            <a:ext cx="8767588" cy="4572000"/>
          </a:xfrm>
        </p:spPr>
        <p:txBody>
          <a:bodyPr>
            <a:normAutofit lnSpcReduction="10000"/>
          </a:bodyPr>
          <a:lstStyle/>
          <a:p>
            <a:r>
              <a:rPr lang="en-US" sz="2600" b="0" dirty="0" smtClean="0">
                <a:solidFill>
                  <a:schemeClr val="tx1"/>
                </a:solidFill>
              </a:rPr>
              <a:t>Emphasize the ‘</a:t>
            </a:r>
            <a:r>
              <a:rPr lang="en-US" sz="2600" b="0" i="1" dirty="0" smtClean="0">
                <a:solidFill>
                  <a:schemeClr val="tx1"/>
                </a:solidFill>
              </a:rPr>
              <a:t>benefits of getting vaccinated today</a:t>
            </a:r>
            <a:r>
              <a:rPr lang="en-US" sz="2600" b="0" dirty="0" smtClean="0">
                <a:solidFill>
                  <a:schemeClr val="tx1"/>
                </a:solidFill>
              </a:rPr>
              <a:t>’ </a:t>
            </a:r>
          </a:p>
          <a:p>
            <a:r>
              <a:rPr lang="en-US" sz="2600" b="0" dirty="0" smtClean="0">
                <a:solidFill>
                  <a:schemeClr val="tx1"/>
                </a:solidFill>
              </a:rPr>
              <a:t>Provide education </a:t>
            </a:r>
          </a:p>
          <a:p>
            <a:pPr lvl="1"/>
            <a:r>
              <a:rPr lang="en-US" sz="2400" b="0" dirty="0" smtClean="0">
                <a:solidFill>
                  <a:schemeClr val="tx1"/>
                </a:solidFill>
              </a:rPr>
              <a:t>Materials </a:t>
            </a:r>
            <a:endParaRPr lang="en-US" sz="2400" dirty="0"/>
          </a:p>
          <a:p>
            <a:pPr lvl="1"/>
            <a:r>
              <a:rPr lang="en-US" sz="2400" dirty="0"/>
              <a:t>T</a:t>
            </a:r>
            <a:r>
              <a:rPr lang="en-US" sz="2400" b="0" dirty="0" smtClean="0">
                <a:solidFill>
                  <a:schemeClr val="tx1"/>
                </a:solidFill>
              </a:rPr>
              <a:t>rusted websites</a:t>
            </a:r>
          </a:p>
          <a:p>
            <a:pPr lvl="1"/>
            <a:r>
              <a:rPr lang="en-US" sz="2400" dirty="0" smtClean="0"/>
              <a:t>Community partners [Pharmacy, Health Department, AARP,…]</a:t>
            </a:r>
            <a:endParaRPr lang="en-US" sz="2400" b="0" dirty="0" smtClean="0">
              <a:solidFill>
                <a:schemeClr val="tx1"/>
              </a:solidFill>
            </a:endParaRPr>
          </a:p>
          <a:p>
            <a:r>
              <a:rPr lang="en-US" sz="2600" dirty="0"/>
              <a:t>Document the conversation in the </a:t>
            </a:r>
            <a:r>
              <a:rPr lang="en-US" sz="2600" dirty="0" smtClean="0"/>
              <a:t>record</a:t>
            </a:r>
            <a:endParaRPr lang="en-US" sz="2600" dirty="0"/>
          </a:p>
          <a:p>
            <a:r>
              <a:rPr lang="en-US" sz="2600" b="0" dirty="0" smtClean="0">
                <a:solidFill>
                  <a:schemeClr val="tx1"/>
                </a:solidFill>
              </a:rPr>
              <a:t>Set a plan for deferred vaccines</a:t>
            </a:r>
          </a:p>
          <a:p>
            <a:pPr lvl="1"/>
            <a:r>
              <a:rPr lang="en-US" sz="2400" dirty="0"/>
              <a:t>A</a:t>
            </a:r>
            <a:r>
              <a:rPr lang="en-US" sz="2400" b="0" dirty="0" smtClean="0">
                <a:solidFill>
                  <a:schemeClr val="tx1"/>
                </a:solidFill>
              </a:rPr>
              <a:t>nd send reminders </a:t>
            </a:r>
            <a:r>
              <a:rPr lang="en-US" sz="2400" dirty="0" smtClean="0"/>
              <a:t>about </a:t>
            </a:r>
            <a:r>
              <a:rPr lang="en-US" sz="2400" b="0" dirty="0" smtClean="0">
                <a:solidFill>
                  <a:schemeClr val="tx1"/>
                </a:solidFill>
              </a:rPr>
              <a:t>needed vaccines</a:t>
            </a:r>
          </a:p>
          <a:p>
            <a:r>
              <a:rPr lang="en-US" sz="2600" b="0" dirty="0" smtClean="0">
                <a:solidFill>
                  <a:schemeClr val="tx1"/>
                </a:solidFill>
              </a:rPr>
              <a:t>Continue the conversation at the next visit.</a:t>
            </a:r>
          </a:p>
          <a:p>
            <a:pPr lvl="1"/>
            <a:r>
              <a:rPr lang="en-US" sz="2400" dirty="0" smtClean="0"/>
              <a:t>For those who choose not to [be vaccinated]…</a:t>
            </a:r>
            <a:endParaRPr lang="en-US" sz="2400" b="0" dirty="0">
              <a:solidFill>
                <a:schemeClr val="tx1"/>
              </a:solidFill>
            </a:endParaRPr>
          </a:p>
        </p:txBody>
      </p:sp>
    </p:spTree>
    <p:extLst>
      <p:ext uri="{BB962C8B-B14F-4D97-AF65-F5344CB8AC3E}">
        <p14:creationId xmlns:p14="http://schemas.microsoft.com/office/powerpoint/2010/main" val="2533811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92" y="129985"/>
            <a:ext cx="8153400" cy="990600"/>
          </a:xfrm>
        </p:spPr>
        <p:txBody>
          <a:bodyPr/>
          <a:lstStyle/>
          <a:p>
            <a:r>
              <a:rPr lang="en-US" dirty="0" smtClean="0"/>
              <a:t>Reminder – Recall</a:t>
            </a:r>
            <a:endParaRPr lang="en-US" dirty="0"/>
          </a:p>
        </p:txBody>
      </p:sp>
      <p:sp>
        <p:nvSpPr>
          <p:cNvPr id="3" name="Content Placeholder 2"/>
          <p:cNvSpPr>
            <a:spLocks noGrp="1"/>
          </p:cNvSpPr>
          <p:nvPr>
            <p:ph sz="quarter" idx="1"/>
          </p:nvPr>
        </p:nvSpPr>
        <p:spPr>
          <a:xfrm>
            <a:off x="566732" y="1608011"/>
            <a:ext cx="8159002" cy="4572000"/>
          </a:xfrm>
        </p:spPr>
        <p:txBody>
          <a:bodyPr/>
          <a:lstStyle/>
          <a:p>
            <a:r>
              <a:rPr lang="en-US" sz="2600" dirty="0" smtClean="0"/>
              <a:t>Strategy to remind patients that vaccines are due (reminder) or late (recall)</a:t>
            </a:r>
          </a:p>
          <a:p>
            <a:r>
              <a:rPr lang="en-US" sz="2600" dirty="0" smtClean="0"/>
              <a:t>Can be delivered via various methods (telephone, letter, email, text) and include educational materials</a:t>
            </a:r>
          </a:p>
          <a:p>
            <a:r>
              <a:rPr lang="en-US" sz="2600" dirty="0" smtClean="0"/>
              <a:t>Usually targeted by patient demographics</a:t>
            </a:r>
          </a:p>
          <a:p>
            <a:pPr lvl="1"/>
            <a:r>
              <a:rPr lang="en-US" sz="2400" dirty="0" smtClean="0"/>
              <a:t>Disease:  asthmatic, diabetes, cancer, HIV/AIDS,…</a:t>
            </a:r>
          </a:p>
          <a:p>
            <a:pPr lvl="1"/>
            <a:r>
              <a:rPr lang="en-US" sz="2400" dirty="0" smtClean="0"/>
              <a:t>Risk Factors: smokers</a:t>
            </a:r>
          </a:p>
          <a:p>
            <a:pPr lvl="1"/>
            <a:r>
              <a:rPr lang="en-US" sz="2400" dirty="0" smtClean="0"/>
              <a:t>Age group:  18-19/College, 65+</a:t>
            </a:r>
            <a:endParaRPr lang="en-US" sz="2400" dirty="0"/>
          </a:p>
          <a:p>
            <a:r>
              <a:rPr lang="en-US" dirty="0" smtClean="0"/>
              <a:t>Increase vaccination coverage </a:t>
            </a:r>
            <a:r>
              <a:rPr lang="en-US" dirty="0"/>
              <a:t>~</a:t>
            </a:r>
            <a:r>
              <a:rPr lang="en-US" dirty="0" smtClean="0"/>
              <a:t> 12 – 20%</a:t>
            </a:r>
            <a:endParaRPr lang="en-US" dirty="0"/>
          </a:p>
        </p:txBody>
      </p:sp>
      <p:sp>
        <p:nvSpPr>
          <p:cNvPr id="4" name="TextBox 3"/>
          <p:cNvSpPr txBox="1"/>
          <p:nvPr/>
        </p:nvSpPr>
        <p:spPr>
          <a:xfrm>
            <a:off x="1877729" y="6232814"/>
            <a:ext cx="4772393" cy="461665"/>
          </a:xfrm>
          <a:prstGeom prst="rect">
            <a:avLst/>
          </a:prstGeom>
          <a:noFill/>
        </p:spPr>
        <p:txBody>
          <a:bodyPr wrap="square" rtlCol="0">
            <a:spAutoFit/>
          </a:bodyPr>
          <a:lstStyle/>
          <a:p>
            <a:r>
              <a:rPr lang="en-US" sz="1200" dirty="0" smtClean="0">
                <a:solidFill>
                  <a:prstClr val="black"/>
                </a:solidFill>
                <a:latin typeface="Calibri" pitchFamily="34" charset="0"/>
              </a:rPr>
              <a:t>Guide </a:t>
            </a:r>
            <a:r>
              <a:rPr lang="en-US" sz="1200" dirty="0">
                <a:solidFill>
                  <a:prstClr val="black"/>
                </a:solidFill>
                <a:latin typeface="Calibri" pitchFamily="34" charset="0"/>
              </a:rPr>
              <a:t>to Community Preventive </a:t>
            </a:r>
            <a:r>
              <a:rPr lang="en-US" sz="1200" dirty="0" smtClean="0">
                <a:solidFill>
                  <a:prstClr val="black"/>
                </a:solidFill>
                <a:latin typeface="Calibri" pitchFamily="34" charset="0"/>
              </a:rPr>
              <a:t>Services </a:t>
            </a:r>
            <a:r>
              <a:rPr lang="en-US" sz="1200" dirty="0">
                <a:solidFill>
                  <a:prstClr val="black"/>
                </a:solidFill>
                <a:latin typeface="Calibri" pitchFamily="34" charset="0"/>
                <a:hlinkClick r:id="rId3"/>
              </a:rPr>
              <a:t>http://www.thecommunityguide.org/vaccines/</a:t>
            </a:r>
            <a:r>
              <a:rPr lang="en-US" sz="1200" dirty="0" smtClean="0">
                <a:solidFill>
                  <a:prstClr val="black"/>
                </a:solidFill>
                <a:latin typeface="Calibri" pitchFamily="34" charset="0"/>
                <a:hlinkClick r:id="rId3"/>
              </a:rPr>
              <a:t>clientreminder.html</a:t>
            </a:r>
            <a:r>
              <a:rPr lang="en-US" sz="1200" dirty="0" smtClean="0">
                <a:solidFill>
                  <a:prstClr val="black"/>
                </a:solidFill>
                <a:latin typeface="Calibri" pitchFamily="34" charset="0"/>
              </a:rPr>
              <a:t> </a:t>
            </a:r>
            <a:endParaRPr lang="en-US" sz="1200" dirty="0">
              <a:solidFill>
                <a:prstClr val="black"/>
              </a:solidFill>
              <a:latin typeface="Calibri" pitchFamily="34" charset="0"/>
            </a:endParaRPr>
          </a:p>
        </p:txBody>
      </p:sp>
    </p:spTree>
    <p:extLst>
      <p:ext uri="{BB962C8B-B14F-4D97-AF65-F5344CB8AC3E}">
        <p14:creationId xmlns:p14="http://schemas.microsoft.com/office/powerpoint/2010/main" val="30465591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80" y="147915"/>
            <a:ext cx="8572225" cy="990600"/>
          </a:xfrm>
        </p:spPr>
        <p:txBody>
          <a:bodyPr/>
          <a:lstStyle/>
          <a:p>
            <a:r>
              <a:rPr lang="en-US" dirty="0" smtClean="0"/>
              <a:t>NO EMR:  Sample Reminder Notice</a:t>
            </a:r>
            <a:endParaRPr lang="en-US" dirty="0"/>
          </a:p>
        </p:txBody>
      </p:sp>
      <p:pic>
        <p:nvPicPr>
          <p:cNvPr id="7" name="Picture 6"/>
          <p:cNvPicPr>
            <a:picLocks noChangeAspect="1"/>
          </p:cNvPicPr>
          <p:nvPr/>
        </p:nvPicPr>
        <p:blipFill rotWithShape="1">
          <a:blip r:embed="rId3"/>
          <a:srcRect t="15727" r="2542"/>
          <a:stretch/>
        </p:blipFill>
        <p:spPr>
          <a:xfrm>
            <a:off x="1556581" y="1084729"/>
            <a:ext cx="6024325" cy="5141657"/>
          </a:xfrm>
          <a:prstGeom prst="rect">
            <a:avLst/>
          </a:prstGeom>
        </p:spPr>
      </p:pic>
    </p:spTree>
    <p:extLst>
      <p:ext uri="{BB962C8B-B14F-4D97-AF65-F5344CB8AC3E}">
        <p14:creationId xmlns:p14="http://schemas.microsoft.com/office/powerpoint/2010/main" val="3647556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79" y="135467"/>
            <a:ext cx="8799497" cy="1124707"/>
          </a:xfrm>
        </p:spPr>
        <p:txBody>
          <a:bodyPr>
            <a:normAutofit fontScale="90000"/>
          </a:bodyPr>
          <a:lstStyle/>
          <a:p>
            <a:r>
              <a:rPr lang="en-US" dirty="0" smtClean="0"/>
              <a:t>Patient Reminder/Questionnaires:  </a:t>
            </a:r>
            <a:r>
              <a:rPr lang="en-US" sz="3100" dirty="0" smtClean="0"/>
              <a:t>Assess Status, Patient Reminder… In clinic or send out via patient portal.</a:t>
            </a:r>
            <a:endParaRPr lang="en-US" sz="3100" dirty="0"/>
          </a:p>
        </p:txBody>
      </p:sp>
      <p:sp>
        <p:nvSpPr>
          <p:cNvPr id="4" name="Rectangle 3"/>
          <p:cNvSpPr/>
          <p:nvPr/>
        </p:nvSpPr>
        <p:spPr>
          <a:xfrm>
            <a:off x="169332" y="1264355"/>
            <a:ext cx="8794045" cy="5001369"/>
          </a:xfrm>
          <a:prstGeom prst="rect">
            <a:avLst/>
          </a:prstGeom>
          <a:solidFill>
            <a:schemeClr val="accent1">
              <a:lumMod val="20000"/>
              <a:lumOff val="80000"/>
            </a:schemeClr>
          </a:solidFill>
        </p:spPr>
        <p:txBody>
          <a:bodyPr wrap="square">
            <a:spAutoFit/>
          </a:bodyPr>
          <a:lstStyle/>
          <a:p>
            <a:r>
              <a:rPr lang="en-US" sz="1100" dirty="0" smtClean="0">
                <a:solidFill>
                  <a:prstClr val="black"/>
                </a:solidFill>
                <a:latin typeface="Calibri"/>
              </a:rPr>
              <a:t> </a:t>
            </a:r>
            <a:r>
              <a:rPr lang="en-US" sz="1100" b="1" dirty="0">
                <a:solidFill>
                  <a:prstClr val="black"/>
                </a:solidFill>
                <a:latin typeface="Calibri"/>
              </a:rPr>
              <a:t>UAMS Adult immunization Clinic Screening Questionnaire </a:t>
            </a:r>
            <a:r>
              <a:rPr lang="en-US" sz="1100" b="1" dirty="0" smtClean="0">
                <a:solidFill>
                  <a:prstClr val="black"/>
                </a:solidFill>
                <a:latin typeface="Calibri"/>
              </a:rPr>
              <a:t>	NAME ____________________  Birthdate ___/___/19___ PCP _________________</a:t>
            </a:r>
          </a:p>
          <a:p>
            <a:r>
              <a:rPr lang="en-US" sz="1100" b="1" i="1" dirty="0" smtClean="0">
                <a:solidFill>
                  <a:prstClr val="black"/>
                </a:solidFill>
                <a:latin typeface="Calibri"/>
              </a:rPr>
              <a:t>Please complete this questionnaire to help our staff help better protect you and all of our patients from vaccine-preventable diseases!</a:t>
            </a:r>
          </a:p>
          <a:p>
            <a:r>
              <a:rPr lang="en-US" sz="1100" i="1" dirty="0" smtClean="0">
                <a:solidFill>
                  <a:prstClr val="black"/>
                </a:solidFill>
                <a:latin typeface="Calibri"/>
              </a:rPr>
              <a:t>				-UAMS Center for Primary Care Staff</a:t>
            </a:r>
            <a:endParaRPr lang="en-US" sz="1100" i="1" dirty="0">
              <a:solidFill>
                <a:prstClr val="black"/>
              </a:solidFill>
              <a:latin typeface="Calibri"/>
            </a:endParaRPr>
          </a:p>
          <a:p>
            <a:r>
              <a:rPr lang="en-US" sz="1100" dirty="0" smtClean="0">
                <a:solidFill>
                  <a:prstClr val="black"/>
                </a:solidFill>
                <a:latin typeface="Calibri"/>
              </a:rPr>
              <a:t>1.  Do </a:t>
            </a:r>
            <a:r>
              <a:rPr lang="en-US" sz="1100" dirty="0">
                <a:solidFill>
                  <a:prstClr val="black"/>
                </a:solidFill>
                <a:latin typeface="Calibri"/>
              </a:rPr>
              <a:t>you have an allergy to any vaccine, to eggs or to gelatin? </a:t>
            </a:r>
            <a:r>
              <a:rPr lang="en-US" sz="1100" dirty="0" smtClean="0">
                <a:solidFill>
                  <a:prstClr val="black"/>
                </a:solidFill>
                <a:latin typeface="Calibri"/>
              </a:rPr>
              <a:t>  					O </a:t>
            </a:r>
            <a:r>
              <a:rPr lang="en-US" sz="1100" dirty="0">
                <a:solidFill>
                  <a:prstClr val="black"/>
                </a:solidFill>
                <a:latin typeface="Calibri"/>
              </a:rPr>
              <a:t>No O Yes </a:t>
            </a:r>
            <a:endParaRPr lang="en-US" sz="1100" dirty="0" smtClean="0">
              <a:solidFill>
                <a:prstClr val="black"/>
              </a:solidFill>
              <a:latin typeface="Calibri"/>
            </a:endParaRPr>
          </a:p>
          <a:p>
            <a:r>
              <a:rPr lang="en-US" sz="1100" dirty="0" smtClean="0">
                <a:solidFill>
                  <a:prstClr val="black"/>
                </a:solidFill>
                <a:latin typeface="Calibri"/>
              </a:rPr>
              <a:t>2.  If </a:t>
            </a:r>
            <a:r>
              <a:rPr lang="en-US" sz="1100" dirty="0">
                <a:solidFill>
                  <a:prstClr val="black"/>
                </a:solidFill>
                <a:latin typeface="Calibri"/>
              </a:rPr>
              <a:t>you need additional vaccines, would you be willing to receive them today with your flu vaccination? </a:t>
            </a:r>
            <a:r>
              <a:rPr lang="en-US" sz="1100" dirty="0" smtClean="0">
                <a:solidFill>
                  <a:prstClr val="black"/>
                </a:solidFill>
                <a:latin typeface="Calibri"/>
              </a:rPr>
              <a:t>  		O </a:t>
            </a:r>
            <a:r>
              <a:rPr lang="en-US" sz="1100" dirty="0">
                <a:solidFill>
                  <a:prstClr val="black"/>
                </a:solidFill>
                <a:latin typeface="Calibri"/>
              </a:rPr>
              <a:t>No O Yes </a:t>
            </a:r>
            <a:endParaRPr lang="en-US" sz="1100" dirty="0" smtClean="0">
              <a:solidFill>
                <a:prstClr val="black"/>
              </a:solidFill>
              <a:latin typeface="Calibri"/>
            </a:endParaRPr>
          </a:p>
          <a:p>
            <a:r>
              <a:rPr lang="en-US" sz="1100" dirty="0">
                <a:solidFill>
                  <a:prstClr val="black"/>
                </a:solidFill>
                <a:latin typeface="Calibri"/>
              </a:rPr>
              <a:t>	</a:t>
            </a:r>
            <a:r>
              <a:rPr lang="en-US" sz="1100" dirty="0" smtClean="0">
                <a:solidFill>
                  <a:prstClr val="black"/>
                </a:solidFill>
                <a:latin typeface="Calibri"/>
              </a:rPr>
              <a:t>			 </a:t>
            </a:r>
            <a:r>
              <a:rPr lang="en-US" sz="1100" i="1" dirty="0" smtClean="0">
                <a:solidFill>
                  <a:prstClr val="black"/>
                </a:solidFill>
                <a:latin typeface="Calibri"/>
              </a:rPr>
              <a:t>If </a:t>
            </a:r>
            <a:r>
              <a:rPr lang="en-US" sz="1100" i="1" dirty="0">
                <a:solidFill>
                  <a:prstClr val="black"/>
                </a:solidFill>
                <a:latin typeface="Calibri"/>
              </a:rPr>
              <a:t>no, may we forward this questionnaire to your </a:t>
            </a:r>
            <a:r>
              <a:rPr lang="en-US" sz="1100" i="1" dirty="0" smtClean="0">
                <a:solidFill>
                  <a:prstClr val="black"/>
                </a:solidFill>
                <a:latin typeface="Calibri"/>
              </a:rPr>
              <a:t>PCP?  	</a:t>
            </a:r>
            <a:r>
              <a:rPr lang="en-US" sz="1100" dirty="0" smtClean="0">
                <a:solidFill>
                  <a:prstClr val="black"/>
                </a:solidFill>
                <a:latin typeface="Calibri"/>
              </a:rPr>
              <a:t>O </a:t>
            </a:r>
            <a:r>
              <a:rPr lang="en-US" sz="1100" dirty="0">
                <a:solidFill>
                  <a:prstClr val="black"/>
                </a:solidFill>
                <a:latin typeface="Calibri"/>
              </a:rPr>
              <a:t>No O Yes </a:t>
            </a:r>
          </a:p>
          <a:p>
            <a:r>
              <a:rPr lang="en-US" sz="1100" dirty="0">
                <a:solidFill>
                  <a:prstClr val="black"/>
                </a:solidFill>
                <a:latin typeface="Calibri"/>
              </a:rPr>
              <a:t>3. Do you have any chronic health conditions, including any previous tissue or organ  </a:t>
            </a:r>
            <a:r>
              <a:rPr lang="en-US" sz="1100" dirty="0" smtClean="0">
                <a:solidFill>
                  <a:prstClr val="black"/>
                </a:solidFill>
                <a:latin typeface="Calibri"/>
              </a:rPr>
              <a:t> transplants</a:t>
            </a:r>
            <a:r>
              <a:rPr lang="en-US" sz="1100" dirty="0">
                <a:solidFill>
                  <a:prstClr val="black"/>
                </a:solidFill>
                <a:latin typeface="Calibri"/>
              </a:rPr>
              <a:t>? </a:t>
            </a:r>
            <a:r>
              <a:rPr lang="en-US" sz="1100" dirty="0" smtClean="0">
                <a:solidFill>
                  <a:prstClr val="black"/>
                </a:solidFill>
                <a:latin typeface="Calibri"/>
              </a:rPr>
              <a:t>  		O </a:t>
            </a:r>
            <a:r>
              <a:rPr lang="en-US" sz="1100" dirty="0">
                <a:solidFill>
                  <a:prstClr val="black"/>
                </a:solidFill>
                <a:latin typeface="Calibri"/>
              </a:rPr>
              <a:t>No O Yes </a:t>
            </a:r>
            <a:endParaRPr lang="en-US" sz="1100" dirty="0" smtClean="0">
              <a:solidFill>
                <a:prstClr val="black"/>
              </a:solidFill>
              <a:latin typeface="Calibri"/>
            </a:endParaRPr>
          </a:p>
          <a:p>
            <a:r>
              <a:rPr lang="en-US" sz="1100" dirty="0" smtClean="0">
                <a:solidFill>
                  <a:prstClr val="black"/>
                </a:solidFill>
                <a:latin typeface="Calibri"/>
              </a:rPr>
              <a:t>    </a:t>
            </a:r>
            <a:r>
              <a:rPr lang="en-US" sz="1100" i="1" dirty="0" smtClean="0">
                <a:solidFill>
                  <a:prstClr val="black"/>
                </a:solidFill>
                <a:latin typeface="Calibri"/>
              </a:rPr>
              <a:t>If </a:t>
            </a:r>
            <a:r>
              <a:rPr lang="en-US" sz="1100" i="1" dirty="0">
                <a:solidFill>
                  <a:prstClr val="black"/>
                </a:solidFill>
                <a:latin typeface="Calibri"/>
              </a:rPr>
              <a:t>yes, please </a:t>
            </a:r>
            <a:r>
              <a:rPr lang="en-US" sz="1100" i="1" dirty="0" smtClean="0">
                <a:solidFill>
                  <a:prstClr val="black"/>
                </a:solidFill>
                <a:latin typeface="Calibri"/>
              </a:rPr>
              <a:t>list here</a:t>
            </a:r>
            <a:r>
              <a:rPr lang="en-US" sz="1100" dirty="0" smtClean="0">
                <a:solidFill>
                  <a:prstClr val="black"/>
                </a:solidFill>
                <a:latin typeface="Calibri"/>
              </a:rPr>
              <a:t>:______________________________________________________________________________________ </a:t>
            </a:r>
            <a:endParaRPr lang="en-US" sz="1100" dirty="0">
              <a:solidFill>
                <a:prstClr val="black"/>
              </a:solidFill>
              <a:latin typeface="Calibri"/>
            </a:endParaRPr>
          </a:p>
          <a:p>
            <a:r>
              <a:rPr lang="en-US" sz="1100" dirty="0">
                <a:solidFill>
                  <a:prstClr val="black"/>
                </a:solidFill>
                <a:latin typeface="Calibri"/>
              </a:rPr>
              <a:t>4. Are you taking any medication [now or within the last month] which lowers the function of your </a:t>
            </a:r>
            <a:r>
              <a:rPr lang="en-US" sz="1100" dirty="0" smtClean="0">
                <a:solidFill>
                  <a:prstClr val="black"/>
                </a:solidFill>
                <a:latin typeface="Calibri"/>
              </a:rPr>
              <a:t>immune </a:t>
            </a:r>
            <a:r>
              <a:rPr lang="en-US" sz="1100" dirty="0">
                <a:solidFill>
                  <a:prstClr val="black"/>
                </a:solidFill>
                <a:latin typeface="Calibri"/>
              </a:rPr>
              <a:t>system? </a:t>
            </a:r>
            <a:r>
              <a:rPr lang="en-US" sz="1100" dirty="0" smtClean="0">
                <a:solidFill>
                  <a:prstClr val="black"/>
                </a:solidFill>
                <a:latin typeface="Calibri"/>
              </a:rPr>
              <a:t>	O </a:t>
            </a:r>
            <a:r>
              <a:rPr lang="en-US" sz="1100" dirty="0">
                <a:solidFill>
                  <a:prstClr val="black"/>
                </a:solidFill>
                <a:latin typeface="Calibri"/>
              </a:rPr>
              <a:t>No O Yes </a:t>
            </a:r>
            <a:endParaRPr lang="en-US" sz="1100" dirty="0" smtClean="0">
              <a:solidFill>
                <a:prstClr val="black"/>
              </a:solidFill>
              <a:latin typeface="Calibri"/>
            </a:endParaRPr>
          </a:p>
          <a:p>
            <a:r>
              <a:rPr lang="en-US" sz="1100" i="1" dirty="0" smtClean="0">
                <a:solidFill>
                  <a:prstClr val="black"/>
                </a:solidFill>
                <a:latin typeface="Calibri"/>
              </a:rPr>
              <a:t>   Examples </a:t>
            </a:r>
            <a:r>
              <a:rPr lang="en-US" sz="1100" i="1" dirty="0">
                <a:solidFill>
                  <a:prstClr val="black"/>
                </a:solidFill>
                <a:latin typeface="Calibri"/>
              </a:rPr>
              <a:t>would include: Chemotherapy, prednisone, medications to treat lupus or </a:t>
            </a:r>
            <a:r>
              <a:rPr lang="en-US" sz="1100" i="1" dirty="0" smtClean="0">
                <a:solidFill>
                  <a:prstClr val="black"/>
                </a:solidFill>
                <a:latin typeface="Calibri"/>
              </a:rPr>
              <a:t>rheumatoid </a:t>
            </a:r>
            <a:r>
              <a:rPr lang="en-US" sz="1100" i="1" dirty="0">
                <a:solidFill>
                  <a:prstClr val="black"/>
                </a:solidFill>
                <a:latin typeface="Calibri"/>
              </a:rPr>
              <a:t>arthritis, medications to prevent transplant </a:t>
            </a:r>
            <a:endParaRPr lang="en-US" sz="1100" i="1" dirty="0" smtClean="0">
              <a:solidFill>
                <a:prstClr val="black"/>
              </a:solidFill>
              <a:latin typeface="Calibri"/>
            </a:endParaRPr>
          </a:p>
          <a:p>
            <a:r>
              <a:rPr lang="en-US" sz="1100" i="1" dirty="0" smtClean="0">
                <a:solidFill>
                  <a:prstClr val="black"/>
                </a:solidFill>
                <a:latin typeface="Calibri"/>
              </a:rPr>
              <a:t>   rejection</a:t>
            </a:r>
            <a:r>
              <a:rPr lang="en-US" sz="1100" i="1" dirty="0">
                <a:solidFill>
                  <a:prstClr val="black"/>
                </a:solidFill>
                <a:latin typeface="Calibri"/>
              </a:rPr>
              <a:t>, medications to treat colitis or </a:t>
            </a:r>
            <a:r>
              <a:rPr lang="en-US" sz="1100" i="1" dirty="0" err="1">
                <a:solidFill>
                  <a:prstClr val="black"/>
                </a:solidFill>
                <a:latin typeface="Calibri"/>
              </a:rPr>
              <a:t>Crohns</a:t>
            </a:r>
            <a:r>
              <a:rPr lang="en-US" sz="1100" i="1" dirty="0">
                <a:solidFill>
                  <a:prstClr val="black"/>
                </a:solidFill>
                <a:latin typeface="Calibri"/>
              </a:rPr>
              <a:t>. </a:t>
            </a:r>
            <a:r>
              <a:rPr lang="en-US" sz="1100" dirty="0" smtClean="0">
                <a:solidFill>
                  <a:prstClr val="black"/>
                </a:solidFill>
                <a:latin typeface="Calibri"/>
              </a:rPr>
              <a:t> If </a:t>
            </a:r>
            <a:r>
              <a:rPr lang="en-US" sz="1100" dirty="0">
                <a:solidFill>
                  <a:prstClr val="black"/>
                </a:solidFill>
                <a:latin typeface="Calibri"/>
              </a:rPr>
              <a:t>yes, please </a:t>
            </a:r>
            <a:r>
              <a:rPr lang="en-US" sz="1100" dirty="0" smtClean="0">
                <a:solidFill>
                  <a:prstClr val="black"/>
                </a:solidFill>
                <a:latin typeface="Calibri"/>
              </a:rPr>
              <a:t>list here:_______________________________________________ </a:t>
            </a:r>
            <a:endParaRPr lang="en-US" sz="1100" dirty="0">
              <a:solidFill>
                <a:prstClr val="black"/>
              </a:solidFill>
              <a:latin typeface="Calibri"/>
            </a:endParaRPr>
          </a:p>
          <a:p>
            <a:r>
              <a:rPr lang="en-US" sz="1100" dirty="0">
                <a:solidFill>
                  <a:prstClr val="black"/>
                </a:solidFill>
                <a:latin typeface="Calibri"/>
              </a:rPr>
              <a:t>5. Have you had [or are your doctors planning] surgery to remove your spleen? </a:t>
            </a:r>
            <a:r>
              <a:rPr lang="en-US" sz="1100" dirty="0" smtClean="0">
                <a:solidFill>
                  <a:prstClr val="black"/>
                </a:solidFill>
                <a:latin typeface="Calibri"/>
              </a:rPr>
              <a:t> 				O </a:t>
            </a:r>
            <a:r>
              <a:rPr lang="en-US" sz="1100" dirty="0">
                <a:solidFill>
                  <a:prstClr val="black"/>
                </a:solidFill>
                <a:latin typeface="Calibri"/>
              </a:rPr>
              <a:t>No O Yes </a:t>
            </a:r>
          </a:p>
          <a:p>
            <a:r>
              <a:rPr lang="en-US" sz="1100" dirty="0">
                <a:solidFill>
                  <a:prstClr val="black"/>
                </a:solidFill>
                <a:latin typeface="Calibri"/>
              </a:rPr>
              <a:t>6. Have you had any of the following: brain or spine surgery with placement of a shunt, brain or spine </a:t>
            </a:r>
            <a:r>
              <a:rPr lang="en-US" sz="1100" dirty="0" smtClean="0">
                <a:solidFill>
                  <a:prstClr val="black"/>
                </a:solidFill>
                <a:latin typeface="Calibri"/>
              </a:rPr>
              <a:t>surgery </a:t>
            </a:r>
            <a:r>
              <a:rPr lang="en-US" sz="1100" dirty="0">
                <a:solidFill>
                  <a:prstClr val="black"/>
                </a:solidFill>
                <a:latin typeface="Calibri"/>
              </a:rPr>
              <a:t>which has resulted in a </a:t>
            </a:r>
            <a:endParaRPr lang="en-US" sz="1100" dirty="0" smtClean="0">
              <a:solidFill>
                <a:prstClr val="black"/>
              </a:solidFill>
              <a:latin typeface="Calibri"/>
            </a:endParaRPr>
          </a:p>
          <a:p>
            <a:r>
              <a:rPr lang="en-US" sz="1100" dirty="0" smtClean="0">
                <a:solidFill>
                  <a:prstClr val="black"/>
                </a:solidFill>
                <a:latin typeface="Calibri"/>
              </a:rPr>
              <a:t>    spinal </a:t>
            </a:r>
            <a:r>
              <a:rPr lang="en-US" sz="1100" dirty="0">
                <a:solidFill>
                  <a:prstClr val="black"/>
                </a:solidFill>
                <a:latin typeface="Calibri"/>
              </a:rPr>
              <a:t>fluid leak, or cochlear implant surgery? </a:t>
            </a:r>
            <a:r>
              <a:rPr lang="en-US" sz="1100" dirty="0" smtClean="0">
                <a:solidFill>
                  <a:prstClr val="black"/>
                </a:solidFill>
                <a:latin typeface="Calibri"/>
              </a:rPr>
              <a:t>						O </a:t>
            </a:r>
            <a:r>
              <a:rPr lang="en-US" sz="1100" dirty="0">
                <a:solidFill>
                  <a:prstClr val="black"/>
                </a:solidFill>
                <a:latin typeface="Calibri"/>
              </a:rPr>
              <a:t>No O Yes </a:t>
            </a:r>
          </a:p>
          <a:p>
            <a:r>
              <a:rPr lang="en-US" sz="1100" dirty="0">
                <a:solidFill>
                  <a:prstClr val="black"/>
                </a:solidFill>
                <a:latin typeface="Calibri"/>
              </a:rPr>
              <a:t>7. Have you ever had an adult tetanus and whooping cough (pertussis) vaccination? </a:t>
            </a:r>
            <a:r>
              <a:rPr lang="en-US" sz="1100" dirty="0" smtClean="0">
                <a:solidFill>
                  <a:prstClr val="black"/>
                </a:solidFill>
                <a:latin typeface="Calibri"/>
              </a:rPr>
              <a:t>			O </a:t>
            </a:r>
            <a:r>
              <a:rPr lang="en-US" sz="1100" dirty="0">
                <a:solidFill>
                  <a:prstClr val="black"/>
                </a:solidFill>
                <a:latin typeface="Calibri"/>
              </a:rPr>
              <a:t>No O Yes </a:t>
            </a:r>
          </a:p>
          <a:p>
            <a:r>
              <a:rPr lang="en-US" sz="1100" dirty="0" smtClean="0">
                <a:solidFill>
                  <a:prstClr val="black"/>
                </a:solidFill>
                <a:latin typeface="Calibri"/>
              </a:rPr>
              <a:t>8</a:t>
            </a:r>
            <a:r>
              <a:rPr lang="en-US" sz="1100" dirty="0">
                <a:solidFill>
                  <a:prstClr val="black"/>
                </a:solidFill>
                <a:latin typeface="Calibri"/>
              </a:rPr>
              <a:t>. Was your last tetanus vaccination given within the last 10 years? </a:t>
            </a:r>
            <a:r>
              <a:rPr lang="en-US" sz="1100" dirty="0" smtClean="0">
                <a:solidFill>
                  <a:prstClr val="black"/>
                </a:solidFill>
                <a:latin typeface="Calibri"/>
              </a:rPr>
              <a:t>				O </a:t>
            </a:r>
            <a:r>
              <a:rPr lang="en-US" sz="1100" dirty="0">
                <a:solidFill>
                  <a:prstClr val="black"/>
                </a:solidFill>
                <a:latin typeface="Calibri"/>
              </a:rPr>
              <a:t>No O </a:t>
            </a:r>
            <a:r>
              <a:rPr lang="en-US" sz="1100" dirty="0" smtClean="0">
                <a:solidFill>
                  <a:prstClr val="black"/>
                </a:solidFill>
                <a:latin typeface="Calibri"/>
              </a:rPr>
              <a:t>Yes</a:t>
            </a:r>
          </a:p>
          <a:p>
            <a:r>
              <a:rPr lang="en-US" sz="1100" dirty="0" smtClean="0">
                <a:solidFill>
                  <a:prstClr val="black"/>
                </a:solidFill>
                <a:latin typeface="Calibri"/>
              </a:rPr>
              <a:t>    </a:t>
            </a:r>
            <a:r>
              <a:rPr lang="en-US" sz="1100" i="1" dirty="0" smtClean="0">
                <a:solidFill>
                  <a:prstClr val="black"/>
                </a:solidFill>
                <a:latin typeface="Calibri"/>
              </a:rPr>
              <a:t>If </a:t>
            </a:r>
            <a:r>
              <a:rPr lang="en-US" sz="1100" i="1" dirty="0">
                <a:solidFill>
                  <a:prstClr val="black"/>
                </a:solidFill>
                <a:latin typeface="Calibri"/>
              </a:rPr>
              <a:t>yes, what year was this given? </a:t>
            </a:r>
            <a:r>
              <a:rPr lang="en-US" sz="1100" dirty="0">
                <a:solidFill>
                  <a:prstClr val="black"/>
                </a:solidFill>
                <a:latin typeface="Calibri"/>
              </a:rPr>
              <a:t>__________ </a:t>
            </a:r>
          </a:p>
          <a:p>
            <a:r>
              <a:rPr lang="en-US" sz="1100" dirty="0">
                <a:solidFill>
                  <a:prstClr val="black"/>
                </a:solidFill>
                <a:latin typeface="Calibri"/>
              </a:rPr>
              <a:t>9. Have you received a 'pneumonia [or Pneumococcal] vaccine’ in your adult life? </a:t>
            </a:r>
            <a:r>
              <a:rPr lang="en-US" sz="1100" dirty="0" smtClean="0">
                <a:solidFill>
                  <a:prstClr val="black"/>
                </a:solidFill>
                <a:latin typeface="Calibri"/>
              </a:rPr>
              <a:t>			O </a:t>
            </a:r>
            <a:r>
              <a:rPr lang="en-US" sz="1100" dirty="0">
                <a:solidFill>
                  <a:prstClr val="black"/>
                </a:solidFill>
                <a:latin typeface="Calibri"/>
              </a:rPr>
              <a:t>No O Yes </a:t>
            </a:r>
            <a:endParaRPr lang="en-US" sz="1100" dirty="0" smtClean="0">
              <a:solidFill>
                <a:prstClr val="black"/>
              </a:solidFill>
              <a:latin typeface="Calibri"/>
            </a:endParaRPr>
          </a:p>
          <a:p>
            <a:r>
              <a:rPr lang="en-US" sz="1100" i="1" dirty="0">
                <a:solidFill>
                  <a:prstClr val="black"/>
                </a:solidFill>
                <a:latin typeface="Calibri"/>
              </a:rPr>
              <a:t> </a:t>
            </a:r>
            <a:r>
              <a:rPr lang="en-US" sz="1100" i="1" dirty="0" smtClean="0">
                <a:solidFill>
                  <a:prstClr val="black"/>
                </a:solidFill>
                <a:latin typeface="Calibri"/>
              </a:rPr>
              <a:t>   If </a:t>
            </a:r>
            <a:r>
              <a:rPr lang="en-US" sz="1100" i="1" dirty="0">
                <a:solidFill>
                  <a:prstClr val="black"/>
                </a:solidFill>
                <a:latin typeface="Calibri"/>
              </a:rPr>
              <a:t>yes, what year was this given? </a:t>
            </a:r>
            <a:r>
              <a:rPr lang="en-US" sz="1100" dirty="0">
                <a:solidFill>
                  <a:prstClr val="black"/>
                </a:solidFill>
                <a:latin typeface="Calibri"/>
              </a:rPr>
              <a:t>__________ </a:t>
            </a:r>
          </a:p>
          <a:p>
            <a:r>
              <a:rPr lang="en-US" sz="1100" dirty="0">
                <a:solidFill>
                  <a:prstClr val="black"/>
                </a:solidFill>
                <a:latin typeface="Calibri"/>
              </a:rPr>
              <a:t>10. Have you ever had any of the following diseases or vaccinations against these diseases? </a:t>
            </a:r>
          </a:p>
          <a:p>
            <a:r>
              <a:rPr lang="en-US" sz="1100" dirty="0" smtClean="0">
                <a:solidFill>
                  <a:prstClr val="black"/>
                </a:solidFill>
                <a:latin typeface="Calibri"/>
              </a:rPr>
              <a:t>							Chicken </a:t>
            </a:r>
            <a:r>
              <a:rPr lang="en-US" sz="1100" dirty="0">
                <a:solidFill>
                  <a:prstClr val="black"/>
                </a:solidFill>
                <a:latin typeface="Calibri"/>
              </a:rPr>
              <a:t>Pox: </a:t>
            </a:r>
            <a:r>
              <a:rPr lang="en-US" sz="1100" dirty="0" smtClean="0">
                <a:solidFill>
                  <a:prstClr val="black"/>
                </a:solidFill>
                <a:latin typeface="Calibri"/>
              </a:rPr>
              <a:t>	O </a:t>
            </a:r>
            <a:r>
              <a:rPr lang="en-US" sz="1100" dirty="0">
                <a:solidFill>
                  <a:prstClr val="black"/>
                </a:solidFill>
                <a:latin typeface="Calibri"/>
              </a:rPr>
              <a:t>No O Yes </a:t>
            </a:r>
            <a:r>
              <a:rPr lang="en-US" sz="1100" dirty="0" smtClean="0">
                <a:solidFill>
                  <a:prstClr val="black"/>
                </a:solidFill>
                <a:latin typeface="Calibri"/>
              </a:rPr>
              <a:t>  </a:t>
            </a:r>
          </a:p>
          <a:p>
            <a:r>
              <a:rPr lang="en-US" sz="1100" dirty="0">
                <a:solidFill>
                  <a:prstClr val="black"/>
                </a:solidFill>
                <a:latin typeface="Calibri"/>
              </a:rPr>
              <a:t>	</a:t>
            </a:r>
            <a:r>
              <a:rPr lang="en-US" sz="1100" dirty="0" smtClean="0">
                <a:solidFill>
                  <a:prstClr val="black"/>
                </a:solidFill>
                <a:latin typeface="Calibri"/>
              </a:rPr>
              <a:t>						</a:t>
            </a:r>
            <a:r>
              <a:rPr lang="pt-BR" sz="1100" dirty="0" smtClean="0">
                <a:solidFill>
                  <a:prstClr val="black"/>
                </a:solidFill>
                <a:latin typeface="Calibri"/>
              </a:rPr>
              <a:t>Measles</a:t>
            </a:r>
            <a:r>
              <a:rPr lang="pt-BR" sz="1100" dirty="0">
                <a:solidFill>
                  <a:prstClr val="black"/>
                </a:solidFill>
                <a:latin typeface="Calibri"/>
              </a:rPr>
              <a:t>: </a:t>
            </a:r>
            <a:r>
              <a:rPr lang="pt-BR" sz="1100" dirty="0" smtClean="0">
                <a:solidFill>
                  <a:prstClr val="black"/>
                </a:solidFill>
                <a:latin typeface="Calibri"/>
              </a:rPr>
              <a:t>	O </a:t>
            </a:r>
            <a:r>
              <a:rPr lang="pt-BR" sz="1100" dirty="0">
                <a:solidFill>
                  <a:prstClr val="black"/>
                </a:solidFill>
                <a:latin typeface="Calibri"/>
              </a:rPr>
              <a:t>No O Yes </a:t>
            </a:r>
            <a:r>
              <a:rPr lang="pt-BR" sz="1100" dirty="0" smtClean="0">
                <a:solidFill>
                  <a:prstClr val="black"/>
                </a:solidFill>
                <a:latin typeface="Calibri"/>
              </a:rPr>
              <a:t>  </a:t>
            </a:r>
          </a:p>
          <a:p>
            <a:r>
              <a:rPr lang="pt-BR" sz="1100" dirty="0">
                <a:solidFill>
                  <a:prstClr val="black"/>
                </a:solidFill>
                <a:latin typeface="Calibri"/>
              </a:rPr>
              <a:t>	</a:t>
            </a:r>
            <a:r>
              <a:rPr lang="pt-BR" sz="1100" dirty="0" smtClean="0">
                <a:solidFill>
                  <a:prstClr val="black"/>
                </a:solidFill>
                <a:latin typeface="Calibri"/>
              </a:rPr>
              <a:t>						Mumps</a:t>
            </a:r>
            <a:r>
              <a:rPr lang="pt-BR" sz="1100" dirty="0">
                <a:solidFill>
                  <a:prstClr val="black"/>
                </a:solidFill>
                <a:latin typeface="Calibri"/>
              </a:rPr>
              <a:t>: </a:t>
            </a:r>
            <a:r>
              <a:rPr lang="pt-BR" sz="1100" dirty="0" smtClean="0">
                <a:solidFill>
                  <a:prstClr val="black"/>
                </a:solidFill>
                <a:latin typeface="Calibri"/>
              </a:rPr>
              <a:t>	O </a:t>
            </a:r>
            <a:r>
              <a:rPr lang="pt-BR" sz="1100" dirty="0">
                <a:solidFill>
                  <a:prstClr val="black"/>
                </a:solidFill>
                <a:latin typeface="Calibri"/>
              </a:rPr>
              <a:t>No O Yes </a:t>
            </a:r>
          </a:p>
          <a:p>
            <a:r>
              <a:rPr lang="en-US" sz="1100" dirty="0">
                <a:solidFill>
                  <a:prstClr val="black"/>
                </a:solidFill>
                <a:latin typeface="Calibri"/>
              </a:rPr>
              <a:t>11. Have you ever had a Shingles (Zoster) vaccine? </a:t>
            </a:r>
            <a:r>
              <a:rPr lang="en-US" sz="1100" dirty="0" smtClean="0">
                <a:solidFill>
                  <a:prstClr val="black"/>
                </a:solidFill>
                <a:latin typeface="Calibri"/>
              </a:rPr>
              <a:t>  					O </a:t>
            </a:r>
            <a:r>
              <a:rPr lang="en-US" sz="1100" dirty="0">
                <a:solidFill>
                  <a:prstClr val="black"/>
                </a:solidFill>
                <a:latin typeface="Calibri"/>
              </a:rPr>
              <a:t>No O Yes </a:t>
            </a:r>
          </a:p>
          <a:p>
            <a:r>
              <a:rPr lang="en-US" sz="1100" dirty="0">
                <a:solidFill>
                  <a:prstClr val="black"/>
                </a:solidFill>
                <a:latin typeface="Calibri"/>
              </a:rPr>
              <a:t>12. Have you ever had Hepatitis B or Hepatitis A vaccination [or both]? </a:t>
            </a:r>
            <a:r>
              <a:rPr lang="en-US" sz="1100" dirty="0" smtClean="0">
                <a:solidFill>
                  <a:prstClr val="black"/>
                </a:solidFill>
                <a:latin typeface="Calibri"/>
              </a:rPr>
              <a:t> 	</a:t>
            </a:r>
            <a:r>
              <a:rPr lang="en-US" sz="1100" dirty="0">
                <a:solidFill>
                  <a:prstClr val="black"/>
                </a:solidFill>
                <a:latin typeface="Calibri"/>
              </a:rPr>
              <a:t>	</a:t>
            </a:r>
            <a:r>
              <a:rPr lang="pt-BR" sz="1100" dirty="0" smtClean="0">
                <a:solidFill>
                  <a:prstClr val="black"/>
                </a:solidFill>
                <a:latin typeface="Calibri"/>
              </a:rPr>
              <a:t>O </a:t>
            </a:r>
            <a:r>
              <a:rPr lang="pt-BR" sz="1100" dirty="0">
                <a:solidFill>
                  <a:prstClr val="black"/>
                </a:solidFill>
                <a:latin typeface="Calibri"/>
              </a:rPr>
              <a:t>No </a:t>
            </a:r>
            <a:r>
              <a:rPr lang="pt-BR" sz="1100" dirty="0" smtClean="0">
                <a:solidFill>
                  <a:prstClr val="black"/>
                </a:solidFill>
                <a:latin typeface="Calibri"/>
              </a:rPr>
              <a:t>	O </a:t>
            </a:r>
            <a:r>
              <a:rPr lang="pt-BR" sz="1100" dirty="0">
                <a:solidFill>
                  <a:prstClr val="black"/>
                </a:solidFill>
                <a:latin typeface="Calibri"/>
              </a:rPr>
              <a:t>Yes </a:t>
            </a:r>
            <a:r>
              <a:rPr lang="pt-BR" sz="1100" dirty="0" smtClean="0">
                <a:solidFill>
                  <a:prstClr val="black"/>
                </a:solidFill>
                <a:latin typeface="Calibri"/>
              </a:rPr>
              <a:t>Hepatitis </a:t>
            </a:r>
            <a:r>
              <a:rPr lang="pt-BR" sz="1100" dirty="0">
                <a:solidFill>
                  <a:prstClr val="black"/>
                </a:solidFill>
                <a:latin typeface="Calibri"/>
              </a:rPr>
              <a:t>B </a:t>
            </a:r>
            <a:r>
              <a:rPr lang="pt-BR" sz="1100" dirty="0" smtClean="0">
                <a:solidFill>
                  <a:prstClr val="black"/>
                </a:solidFill>
                <a:latin typeface="Calibri"/>
              </a:rPr>
              <a:t>  O </a:t>
            </a:r>
            <a:r>
              <a:rPr lang="pt-BR" sz="1100" dirty="0">
                <a:solidFill>
                  <a:prstClr val="black"/>
                </a:solidFill>
                <a:latin typeface="Calibri"/>
              </a:rPr>
              <a:t>Yes Hepatitis A </a:t>
            </a:r>
          </a:p>
          <a:p>
            <a:r>
              <a:rPr lang="en-US" sz="1100" dirty="0">
                <a:solidFill>
                  <a:prstClr val="black"/>
                </a:solidFill>
                <a:latin typeface="Calibri"/>
              </a:rPr>
              <a:t>13. Did you receive an influenza vaccine last year? </a:t>
            </a:r>
            <a:r>
              <a:rPr lang="en-US" sz="1100" dirty="0" smtClean="0">
                <a:solidFill>
                  <a:prstClr val="black"/>
                </a:solidFill>
                <a:latin typeface="Calibri"/>
              </a:rPr>
              <a:t>					O </a:t>
            </a:r>
            <a:r>
              <a:rPr lang="en-US" sz="1100" dirty="0">
                <a:solidFill>
                  <a:prstClr val="black"/>
                </a:solidFill>
                <a:latin typeface="Calibri"/>
              </a:rPr>
              <a:t>No O Yes </a:t>
            </a:r>
            <a:endParaRPr lang="en-US" sz="1100" i="1" dirty="0" smtClean="0">
              <a:solidFill>
                <a:prstClr val="black"/>
              </a:solidFill>
              <a:latin typeface="Calibri"/>
            </a:endParaRPr>
          </a:p>
          <a:p>
            <a:r>
              <a:rPr lang="en-US" sz="1100" i="1" dirty="0" smtClean="0">
                <a:solidFill>
                  <a:prstClr val="black"/>
                </a:solidFill>
                <a:latin typeface="Calibri"/>
              </a:rPr>
              <a:t>    If </a:t>
            </a:r>
            <a:r>
              <a:rPr lang="en-US" sz="1100" i="1" dirty="0">
                <a:solidFill>
                  <a:prstClr val="black"/>
                </a:solidFill>
                <a:latin typeface="Calibri"/>
              </a:rPr>
              <a:t>yes, where did you receive this immunization? </a:t>
            </a:r>
            <a:r>
              <a:rPr lang="en-US" sz="1100" dirty="0" smtClean="0">
                <a:solidFill>
                  <a:prstClr val="black"/>
                </a:solidFill>
                <a:latin typeface="Calibri"/>
              </a:rPr>
              <a:t>________________________</a:t>
            </a:r>
          </a:p>
          <a:p>
            <a:endParaRPr lang="en-US" sz="1100" dirty="0">
              <a:solidFill>
                <a:prstClr val="black"/>
              </a:solidFill>
              <a:latin typeface="Calibri"/>
            </a:endParaRPr>
          </a:p>
          <a:p>
            <a:r>
              <a:rPr lang="en-US" sz="1100" dirty="0" smtClean="0">
                <a:solidFill>
                  <a:prstClr val="black"/>
                </a:solidFill>
                <a:latin typeface="Calibri"/>
              </a:rPr>
              <a:t>RHH, MD AI Screening Questionnaire 2014 </a:t>
            </a:r>
            <a:endParaRPr lang="en-US" sz="1100" dirty="0">
              <a:solidFill>
                <a:prstClr val="black"/>
              </a:solidFill>
            </a:endParaRPr>
          </a:p>
        </p:txBody>
      </p:sp>
      <p:sp>
        <p:nvSpPr>
          <p:cNvPr id="5" name="TextBox 4"/>
          <p:cNvSpPr txBox="1"/>
          <p:nvPr/>
        </p:nvSpPr>
        <p:spPr>
          <a:xfrm>
            <a:off x="1795038" y="6277113"/>
            <a:ext cx="6660340" cy="584775"/>
          </a:xfrm>
          <a:prstGeom prst="rect">
            <a:avLst/>
          </a:prstGeom>
          <a:noFill/>
        </p:spPr>
        <p:txBody>
          <a:bodyPr wrap="square" rtlCol="0">
            <a:spAutoFit/>
          </a:bodyPr>
          <a:lstStyle/>
          <a:p>
            <a:r>
              <a:rPr lang="en-US" sz="1600" dirty="0" smtClean="0">
                <a:solidFill>
                  <a:prstClr val="black"/>
                </a:solidFill>
                <a:latin typeface="Calibri" pitchFamily="34" charset="0"/>
              </a:rPr>
              <a:t>NOTE:  </a:t>
            </a:r>
            <a:r>
              <a:rPr lang="en-US" sz="1600" dirty="0" smtClean="0">
                <a:solidFill>
                  <a:prstClr val="white"/>
                </a:solidFill>
                <a:latin typeface="Calibri" pitchFamily="34" charset="0"/>
              </a:rPr>
              <a:t>For this to be most useful, support with additional tools for patients, registration and vaccinating staff   [e.g. guideline, standing order, access]</a:t>
            </a:r>
            <a:endParaRPr lang="en-US" sz="1600" dirty="0">
              <a:solidFill>
                <a:prstClr val="white"/>
              </a:solidFill>
              <a:latin typeface="Calibri" pitchFamily="34" charset="0"/>
            </a:endParaRPr>
          </a:p>
        </p:txBody>
      </p:sp>
    </p:spTree>
    <p:extLst>
      <p:ext uri="{BB962C8B-B14F-4D97-AF65-F5344CB8AC3E}">
        <p14:creationId xmlns:p14="http://schemas.microsoft.com/office/powerpoint/2010/main" val="23558696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365" y="228600"/>
            <a:ext cx="8578635" cy="990600"/>
          </a:xfrm>
        </p:spPr>
        <p:txBody>
          <a:bodyPr/>
          <a:lstStyle/>
          <a:p>
            <a:r>
              <a:rPr lang="en-US" dirty="0" smtClean="0"/>
              <a:t>CASE 2:  Bill Jones</a:t>
            </a:r>
            <a:endParaRPr lang="en-US" dirty="0"/>
          </a:p>
        </p:txBody>
      </p:sp>
      <p:sp>
        <p:nvSpPr>
          <p:cNvPr id="3" name="Content Placeholder 2"/>
          <p:cNvSpPr>
            <a:spLocks noGrp="1"/>
          </p:cNvSpPr>
          <p:nvPr>
            <p:ph sz="quarter" idx="1"/>
          </p:nvPr>
        </p:nvSpPr>
        <p:spPr>
          <a:xfrm>
            <a:off x="414534" y="1438749"/>
            <a:ext cx="8348466" cy="4706995"/>
          </a:xfrm>
        </p:spPr>
        <p:txBody>
          <a:bodyPr/>
          <a:lstStyle/>
          <a:p>
            <a:pPr marL="0" indent="0">
              <a:buNone/>
            </a:pPr>
            <a:r>
              <a:rPr lang="en-US" sz="2600" dirty="0" smtClean="0"/>
              <a:t>54 year old man with diabetes and severe chronic kidney disease [CKD5] here for follow up.  He has been adherent to medications and has lost a few # since last visit.  On kidney transplant list for severe CKD.  He received influenza vaccine and </a:t>
            </a:r>
            <a:r>
              <a:rPr lang="en-US" sz="2600" dirty="0" err="1" smtClean="0"/>
              <a:t>Tdap</a:t>
            </a:r>
            <a:r>
              <a:rPr lang="en-US" sz="2600" dirty="0" smtClean="0"/>
              <a:t> from </a:t>
            </a:r>
            <a:r>
              <a:rPr lang="en-US" sz="2600" b="1" dirty="0" smtClean="0"/>
              <a:t>health department </a:t>
            </a:r>
            <a:r>
              <a:rPr lang="en-US" sz="2600" dirty="0" smtClean="0"/>
              <a:t>this past fall. </a:t>
            </a:r>
            <a:r>
              <a:rPr lang="en-US" sz="2600" b="1" dirty="0" smtClean="0"/>
              <a:t>Nurse ‘flagged chart’-</a:t>
            </a:r>
            <a:r>
              <a:rPr lang="en-US" sz="2600" dirty="0" smtClean="0"/>
              <a:t> he Zoster vaccine [and will consider others] but nurse concerned - he does not qualify based on </a:t>
            </a:r>
            <a:r>
              <a:rPr lang="en-US" sz="2600" b="1" dirty="0" smtClean="0"/>
              <a:t>standing order</a:t>
            </a:r>
            <a:r>
              <a:rPr lang="en-US" sz="2600" dirty="0" smtClean="0"/>
              <a:t>…</a:t>
            </a:r>
          </a:p>
          <a:p>
            <a:r>
              <a:rPr lang="en-US" sz="2400" dirty="0" smtClean="0"/>
              <a:t>Resources used for improvement?</a:t>
            </a:r>
          </a:p>
          <a:p>
            <a:r>
              <a:rPr lang="en-US" sz="2400" dirty="0" smtClean="0"/>
              <a:t>What vaccines do you recommend?</a:t>
            </a:r>
          </a:p>
          <a:p>
            <a:r>
              <a:rPr lang="en-US" sz="2400" dirty="0" smtClean="0"/>
              <a:t>What about the Zoster question?</a:t>
            </a:r>
          </a:p>
          <a:p>
            <a:pPr marL="0" indent="0">
              <a:buNone/>
            </a:pPr>
            <a:endParaRPr lang="en-US" dirty="0"/>
          </a:p>
        </p:txBody>
      </p:sp>
    </p:spTree>
    <p:extLst>
      <p:ext uri="{BB962C8B-B14F-4D97-AF65-F5344CB8AC3E}">
        <p14:creationId xmlns:p14="http://schemas.microsoft.com/office/powerpoint/2010/main" val="27540365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80" y="228600"/>
            <a:ext cx="8599120" cy="990600"/>
          </a:xfrm>
        </p:spPr>
        <p:txBody>
          <a:bodyPr/>
          <a:lstStyle/>
          <a:p>
            <a:r>
              <a:rPr lang="en-US" dirty="0" smtClean="0"/>
              <a:t>Bill Jones: Answers</a:t>
            </a:r>
            <a:endParaRPr lang="en-US" dirty="0"/>
          </a:p>
        </p:txBody>
      </p:sp>
      <p:sp>
        <p:nvSpPr>
          <p:cNvPr id="3" name="Content Placeholder 2"/>
          <p:cNvSpPr>
            <a:spLocks noGrp="1"/>
          </p:cNvSpPr>
          <p:nvPr>
            <p:ph sz="quarter" idx="1"/>
          </p:nvPr>
        </p:nvSpPr>
        <p:spPr>
          <a:xfrm>
            <a:off x="366808" y="1454572"/>
            <a:ext cx="8336892" cy="4666021"/>
          </a:xfrm>
        </p:spPr>
        <p:txBody>
          <a:bodyPr/>
          <a:lstStyle/>
          <a:p>
            <a:r>
              <a:rPr lang="en-US" sz="2600" dirty="0" smtClean="0"/>
              <a:t>Resources:</a:t>
            </a:r>
          </a:p>
          <a:p>
            <a:pPr lvl="1"/>
            <a:r>
              <a:rPr lang="en-US" sz="2400" dirty="0" smtClean="0"/>
              <a:t>TOOLS	  TEAMWORK	  REMINDER	STANDING ORDERS</a:t>
            </a:r>
          </a:p>
          <a:p>
            <a:r>
              <a:rPr lang="en-US" sz="2600" dirty="0" smtClean="0"/>
              <a:t>Recommend:</a:t>
            </a:r>
          </a:p>
          <a:p>
            <a:pPr lvl="1"/>
            <a:r>
              <a:rPr lang="en-US" sz="2400" dirty="0" smtClean="0"/>
              <a:t>PCV13	</a:t>
            </a:r>
            <a:r>
              <a:rPr lang="en-US" sz="2400" dirty="0"/>
              <a:t>	</a:t>
            </a:r>
            <a:r>
              <a:rPr lang="en-US" sz="2400" dirty="0" smtClean="0"/>
              <a:t>ESRD is highest-risk condition</a:t>
            </a:r>
          </a:p>
          <a:p>
            <a:pPr lvl="2"/>
            <a:r>
              <a:rPr lang="en-US" sz="2000" dirty="0" smtClean="0"/>
              <a:t>Followed by PPSV23 in 8+ weeks</a:t>
            </a:r>
          </a:p>
          <a:p>
            <a:pPr lvl="1"/>
            <a:r>
              <a:rPr lang="en-US" sz="2400" dirty="0" smtClean="0"/>
              <a:t>HBV		DM &lt; 60 yrs</a:t>
            </a:r>
            <a:r>
              <a:rPr lang="en-US" sz="2400" dirty="0"/>
              <a:t>.</a:t>
            </a:r>
            <a:r>
              <a:rPr lang="en-US" sz="2400" dirty="0" smtClean="0"/>
              <a:t> is high-risk condition</a:t>
            </a:r>
          </a:p>
          <a:p>
            <a:pPr marL="365125" lvl="1" indent="0">
              <a:buNone/>
            </a:pPr>
            <a:r>
              <a:rPr lang="en-US" sz="2400" dirty="0"/>
              <a:t>	</a:t>
            </a:r>
            <a:r>
              <a:rPr lang="en-US" sz="2400" dirty="0" smtClean="0"/>
              <a:t>		ESRD is high-risk condition [High Dose </a:t>
            </a:r>
            <a:r>
              <a:rPr lang="en-US" sz="2400" dirty="0" err="1" smtClean="0"/>
              <a:t>vax</a:t>
            </a:r>
            <a:r>
              <a:rPr lang="en-US" sz="2400" dirty="0" smtClean="0"/>
              <a:t>]</a:t>
            </a:r>
          </a:p>
          <a:p>
            <a:pPr lvl="1"/>
            <a:r>
              <a:rPr lang="en-US" sz="2300" dirty="0" smtClean="0"/>
              <a:t>[Likely NO]   Zoster recommended by ACIP at 60+</a:t>
            </a:r>
          </a:p>
          <a:p>
            <a:pPr lvl="2"/>
            <a:r>
              <a:rPr lang="en-US" sz="2100" dirty="0" smtClean="0"/>
              <a:t>FDA approved at 50+</a:t>
            </a:r>
          </a:p>
          <a:p>
            <a:pPr lvl="2"/>
            <a:r>
              <a:rPr lang="en-US" sz="2100" dirty="0" smtClean="0"/>
              <a:t>Can give, ‘one shot’ </a:t>
            </a:r>
            <a:r>
              <a:rPr lang="en-US" sz="2100" dirty="0" err="1" smtClean="0"/>
              <a:t>vax</a:t>
            </a:r>
            <a:r>
              <a:rPr lang="en-US" sz="2100" dirty="0" smtClean="0"/>
              <a:t>, likely this will require $$ out of pocket as not ACIP indicated..</a:t>
            </a:r>
          </a:p>
          <a:p>
            <a:pPr lvl="1"/>
            <a:endParaRPr lang="en-US" dirty="0"/>
          </a:p>
        </p:txBody>
      </p:sp>
    </p:spTree>
    <p:extLst>
      <p:ext uri="{BB962C8B-B14F-4D97-AF65-F5344CB8AC3E}">
        <p14:creationId xmlns:p14="http://schemas.microsoft.com/office/powerpoint/2010/main" val="34507608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16" y="171998"/>
            <a:ext cx="8153400" cy="990600"/>
          </a:xfrm>
        </p:spPr>
        <p:txBody>
          <a:bodyPr/>
          <a:lstStyle/>
          <a:p>
            <a:r>
              <a:rPr lang="en-US" dirty="0" smtClean="0"/>
              <a:t>Chart/Provider Reminders</a:t>
            </a:r>
            <a:endParaRPr lang="en-US" dirty="0"/>
          </a:p>
        </p:txBody>
      </p:sp>
      <p:sp>
        <p:nvSpPr>
          <p:cNvPr id="3" name="Content Placeholder 2"/>
          <p:cNvSpPr>
            <a:spLocks noGrp="1"/>
          </p:cNvSpPr>
          <p:nvPr>
            <p:ph sz="quarter" idx="1"/>
          </p:nvPr>
        </p:nvSpPr>
        <p:spPr>
          <a:xfrm>
            <a:off x="348245" y="1533252"/>
            <a:ext cx="8521768" cy="4572000"/>
          </a:xfrm>
        </p:spPr>
        <p:txBody>
          <a:bodyPr/>
          <a:lstStyle/>
          <a:p>
            <a:r>
              <a:rPr lang="en-US" dirty="0" smtClean="0"/>
              <a:t>Alert providers that patient(s) are due for vaccines</a:t>
            </a:r>
          </a:p>
          <a:p>
            <a:r>
              <a:rPr lang="en-US" dirty="0" smtClean="0"/>
              <a:t>Methods:</a:t>
            </a:r>
          </a:p>
          <a:p>
            <a:pPr lvl="1"/>
            <a:r>
              <a:rPr lang="en-US" dirty="0" smtClean="0"/>
              <a:t>EMR Alerts</a:t>
            </a:r>
          </a:p>
          <a:p>
            <a:pPr lvl="1"/>
            <a:r>
              <a:rPr lang="en-US" dirty="0" smtClean="0"/>
              <a:t>Pre-visit chart review</a:t>
            </a:r>
          </a:p>
          <a:p>
            <a:r>
              <a:rPr lang="en-US" dirty="0" smtClean="0"/>
              <a:t>Engage team in use of reminders in concert with SO</a:t>
            </a:r>
          </a:p>
          <a:p>
            <a:r>
              <a:rPr lang="en-US" dirty="0" smtClean="0"/>
              <a:t>Expect results!</a:t>
            </a:r>
          </a:p>
          <a:p>
            <a:pPr lvl="1"/>
            <a:r>
              <a:rPr lang="en-US" dirty="0" smtClean="0"/>
              <a:t>Shown to increase vaccination 12 – 16% overall</a:t>
            </a:r>
          </a:p>
          <a:p>
            <a:pPr lvl="1"/>
            <a:r>
              <a:rPr lang="en-US" dirty="0" smtClean="0"/>
              <a:t>EHR based:</a:t>
            </a:r>
            <a:r>
              <a:rPr lang="en-US" dirty="0"/>
              <a:t> </a:t>
            </a:r>
            <a:r>
              <a:rPr lang="en-US" dirty="0" smtClean="0"/>
              <a:t>can result in up to 50% increase in flu and pneumococcal vaccinations</a:t>
            </a:r>
            <a:endParaRPr lang="en-US" dirty="0"/>
          </a:p>
        </p:txBody>
      </p:sp>
      <p:sp>
        <p:nvSpPr>
          <p:cNvPr id="4" name="TextBox 3"/>
          <p:cNvSpPr txBox="1"/>
          <p:nvPr/>
        </p:nvSpPr>
        <p:spPr>
          <a:xfrm>
            <a:off x="1958742" y="6213551"/>
            <a:ext cx="5079774" cy="461665"/>
          </a:xfrm>
          <a:prstGeom prst="rect">
            <a:avLst/>
          </a:prstGeom>
          <a:noFill/>
        </p:spPr>
        <p:txBody>
          <a:bodyPr wrap="square" rtlCol="0">
            <a:spAutoFit/>
          </a:bodyPr>
          <a:lstStyle/>
          <a:p>
            <a:r>
              <a:rPr lang="en-US" sz="1200" dirty="0">
                <a:solidFill>
                  <a:prstClr val="black"/>
                </a:solidFill>
                <a:latin typeface="Calibri" pitchFamily="34" charset="0"/>
                <a:hlinkClick r:id="rId3"/>
              </a:rPr>
              <a:t>http://archinte.jamanetwork.com/article.aspx?articleid=</a:t>
            </a:r>
            <a:r>
              <a:rPr lang="en-US" sz="1200" dirty="0" smtClean="0">
                <a:solidFill>
                  <a:prstClr val="black"/>
                </a:solidFill>
                <a:latin typeface="Calibri" pitchFamily="34" charset="0"/>
                <a:hlinkClick r:id="rId3"/>
              </a:rPr>
              <a:t>1105941</a:t>
            </a:r>
            <a:endParaRPr lang="en-US" sz="1200" dirty="0" smtClean="0">
              <a:solidFill>
                <a:prstClr val="black"/>
              </a:solidFill>
              <a:latin typeface="Calibri" pitchFamily="34" charset="0"/>
            </a:endParaRPr>
          </a:p>
          <a:p>
            <a:r>
              <a:rPr lang="en-US" sz="1200" dirty="0">
                <a:solidFill>
                  <a:prstClr val="black"/>
                </a:solidFill>
                <a:latin typeface="Calibri" pitchFamily="34" charset="0"/>
                <a:hlinkClick r:id="rId4"/>
              </a:rPr>
              <a:t>http://www.thecommunityguide.org/vaccines/</a:t>
            </a:r>
            <a:r>
              <a:rPr lang="en-US" sz="1200" dirty="0" smtClean="0">
                <a:solidFill>
                  <a:prstClr val="black"/>
                </a:solidFill>
                <a:latin typeface="Calibri" pitchFamily="34" charset="0"/>
                <a:hlinkClick r:id="rId4"/>
              </a:rPr>
              <a:t>providerreminder.html</a:t>
            </a:r>
            <a:r>
              <a:rPr lang="en-US" sz="1200" dirty="0" smtClean="0">
                <a:solidFill>
                  <a:prstClr val="black"/>
                </a:solidFill>
                <a:latin typeface="Calibri" pitchFamily="34" charset="0"/>
              </a:rPr>
              <a:t> </a:t>
            </a:r>
            <a:endParaRPr lang="en-US" sz="1200" dirty="0">
              <a:solidFill>
                <a:prstClr val="black"/>
              </a:solidFill>
              <a:latin typeface="Calibri" pitchFamily="34" charset="0"/>
            </a:endParaRPr>
          </a:p>
        </p:txBody>
      </p:sp>
    </p:spTree>
    <p:extLst>
      <p:ext uri="{BB962C8B-B14F-4D97-AF65-F5344CB8AC3E}">
        <p14:creationId xmlns:p14="http://schemas.microsoft.com/office/powerpoint/2010/main" val="19891305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6" y="257854"/>
            <a:ext cx="8087895" cy="990600"/>
          </a:xfrm>
        </p:spPr>
        <p:txBody>
          <a:bodyPr>
            <a:normAutofit fontScale="90000"/>
          </a:bodyPr>
          <a:lstStyle/>
          <a:p>
            <a:r>
              <a:rPr lang="en-US" dirty="0" smtClean="0"/>
              <a:t>Provider Reminder: </a:t>
            </a:r>
            <a:r>
              <a:rPr lang="en-US" dirty="0" err="1" smtClean="0"/>
              <a:t>Vax</a:t>
            </a:r>
            <a:r>
              <a:rPr lang="en-US" dirty="0" smtClean="0"/>
              <a:t> Indications</a:t>
            </a:r>
            <a:br>
              <a:rPr lang="en-US" dirty="0" smtClean="0"/>
            </a:b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65" y="1286934"/>
            <a:ext cx="8884357" cy="4967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5057422" y="846667"/>
            <a:ext cx="361245" cy="2370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223911" y="4797778"/>
            <a:ext cx="2833511" cy="1693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25423" y="798177"/>
            <a:ext cx="5994400" cy="369332"/>
          </a:xfrm>
          <a:prstGeom prst="rect">
            <a:avLst/>
          </a:prstGeom>
          <a:solidFill>
            <a:schemeClr val="accent1">
              <a:lumMod val="20000"/>
              <a:lumOff val="80000"/>
            </a:schemeClr>
          </a:solidFill>
        </p:spPr>
        <p:txBody>
          <a:bodyPr wrap="square" rtlCol="0">
            <a:spAutoFit/>
          </a:bodyPr>
          <a:lstStyle/>
          <a:p>
            <a:r>
              <a:rPr lang="en-US" dirty="0" smtClean="0">
                <a:solidFill>
                  <a:prstClr val="black"/>
                </a:solidFill>
              </a:rPr>
              <a:t>Mr. Test has not received [none doc. in EMR] any immunizations!!</a:t>
            </a:r>
            <a:endParaRPr lang="en-US" dirty="0">
              <a:solidFill>
                <a:prstClr val="black"/>
              </a:solidFill>
            </a:endParaRPr>
          </a:p>
        </p:txBody>
      </p:sp>
      <p:sp>
        <p:nvSpPr>
          <p:cNvPr id="11" name="TextBox 10"/>
          <p:cNvSpPr txBox="1"/>
          <p:nvPr/>
        </p:nvSpPr>
        <p:spPr>
          <a:xfrm>
            <a:off x="5057422" y="4718756"/>
            <a:ext cx="3623734" cy="923330"/>
          </a:xfrm>
          <a:prstGeom prst="rect">
            <a:avLst/>
          </a:prstGeom>
          <a:solidFill>
            <a:schemeClr val="accent1">
              <a:lumMod val="20000"/>
              <a:lumOff val="80000"/>
            </a:schemeClr>
          </a:solidFill>
        </p:spPr>
        <p:txBody>
          <a:bodyPr wrap="square" rtlCol="0">
            <a:spAutoFit/>
          </a:bodyPr>
          <a:lstStyle/>
          <a:p>
            <a:r>
              <a:rPr lang="en-US" dirty="0" smtClean="0">
                <a:solidFill>
                  <a:prstClr val="black"/>
                </a:solidFill>
              </a:rPr>
              <a:t>He is deficient in many ‘Health Maintenance’ elements, including no vaccinations</a:t>
            </a:r>
            <a:endParaRPr lang="en-US" dirty="0">
              <a:solidFill>
                <a:prstClr val="black"/>
              </a:solidFill>
            </a:endParaRPr>
          </a:p>
        </p:txBody>
      </p:sp>
    </p:spTree>
    <p:extLst>
      <p:ext uri="{BB962C8B-B14F-4D97-AF65-F5344CB8AC3E}">
        <p14:creationId xmlns:p14="http://schemas.microsoft.com/office/powerpoint/2010/main" val="27215682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6858001"/>
          </a:xfrm>
          <a:prstGeom prst="rect">
            <a:avLst/>
          </a:prstGeom>
        </p:spPr>
      </p:pic>
      <p:cxnSp>
        <p:nvCxnSpPr>
          <p:cNvPr id="6" name="Straight Arrow Connector 5"/>
          <p:cNvCxnSpPr/>
          <p:nvPr/>
        </p:nvCxnSpPr>
        <p:spPr>
          <a:xfrm>
            <a:off x="101600" y="4097867"/>
            <a:ext cx="428978" cy="24835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359378" y="1502833"/>
            <a:ext cx="1075267" cy="42756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856091" y="3330222"/>
            <a:ext cx="1140176" cy="23988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889957" y="3979333"/>
            <a:ext cx="1298221" cy="23706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8827911" y="4470400"/>
            <a:ext cx="11289" cy="84666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0" y="3838222"/>
            <a:ext cx="259644" cy="369332"/>
          </a:xfrm>
          <a:prstGeom prst="rect">
            <a:avLst/>
          </a:prstGeom>
          <a:solidFill>
            <a:schemeClr val="accent2"/>
          </a:solidFill>
        </p:spPr>
        <p:txBody>
          <a:bodyPr wrap="square" rtlCol="0">
            <a:spAutoFit/>
          </a:bodyPr>
          <a:lstStyle/>
          <a:p>
            <a:r>
              <a:rPr lang="en-US" dirty="0" smtClean="0">
                <a:solidFill>
                  <a:prstClr val="black"/>
                </a:solidFill>
              </a:rPr>
              <a:t>1</a:t>
            </a:r>
            <a:endParaRPr lang="en-US" dirty="0">
              <a:solidFill>
                <a:prstClr val="black"/>
              </a:solidFill>
            </a:endParaRPr>
          </a:p>
        </p:txBody>
      </p:sp>
      <p:sp>
        <p:nvSpPr>
          <p:cNvPr id="23" name="TextBox 22"/>
          <p:cNvSpPr txBox="1"/>
          <p:nvPr/>
        </p:nvSpPr>
        <p:spPr>
          <a:xfrm>
            <a:off x="3434645" y="1298222"/>
            <a:ext cx="301977" cy="369332"/>
          </a:xfrm>
          <a:prstGeom prst="rect">
            <a:avLst/>
          </a:prstGeom>
          <a:solidFill>
            <a:schemeClr val="accent1">
              <a:lumMod val="20000"/>
              <a:lumOff val="80000"/>
            </a:schemeClr>
          </a:solidFill>
        </p:spPr>
        <p:txBody>
          <a:bodyPr wrap="square" rtlCol="0">
            <a:spAutoFit/>
          </a:bodyPr>
          <a:lstStyle/>
          <a:p>
            <a:r>
              <a:rPr lang="en-US" dirty="0" smtClean="0">
                <a:solidFill>
                  <a:prstClr val="black"/>
                </a:solidFill>
              </a:rPr>
              <a:t>2</a:t>
            </a:r>
            <a:endParaRPr lang="en-US" dirty="0">
              <a:solidFill>
                <a:prstClr val="black"/>
              </a:solidFill>
            </a:endParaRPr>
          </a:p>
        </p:txBody>
      </p:sp>
      <p:sp>
        <p:nvSpPr>
          <p:cNvPr id="24" name="TextBox 23"/>
          <p:cNvSpPr txBox="1"/>
          <p:nvPr/>
        </p:nvSpPr>
        <p:spPr>
          <a:xfrm>
            <a:off x="3826932" y="3138311"/>
            <a:ext cx="361245" cy="369332"/>
          </a:xfrm>
          <a:prstGeom prst="rect">
            <a:avLst/>
          </a:prstGeom>
          <a:solidFill>
            <a:schemeClr val="accent1">
              <a:lumMod val="20000"/>
              <a:lumOff val="80000"/>
            </a:schemeClr>
          </a:solidFill>
        </p:spPr>
        <p:txBody>
          <a:bodyPr wrap="square" rtlCol="0">
            <a:spAutoFit/>
          </a:bodyPr>
          <a:lstStyle/>
          <a:p>
            <a:r>
              <a:rPr lang="en-US" dirty="0" smtClean="0">
                <a:solidFill>
                  <a:prstClr val="black"/>
                </a:solidFill>
              </a:rPr>
              <a:t>2</a:t>
            </a:r>
            <a:endParaRPr lang="en-US" dirty="0">
              <a:solidFill>
                <a:prstClr val="black"/>
              </a:solidFill>
            </a:endParaRPr>
          </a:p>
        </p:txBody>
      </p:sp>
      <p:sp>
        <p:nvSpPr>
          <p:cNvPr id="25" name="TextBox 24"/>
          <p:cNvSpPr txBox="1"/>
          <p:nvPr/>
        </p:nvSpPr>
        <p:spPr>
          <a:xfrm>
            <a:off x="4188178" y="3838222"/>
            <a:ext cx="338666" cy="369332"/>
          </a:xfrm>
          <a:prstGeom prst="rect">
            <a:avLst/>
          </a:prstGeom>
          <a:solidFill>
            <a:schemeClr val="accent1">
              <a:lumMod val="20000"/>
              <a:lumOff val="80000"/>
            </a:schemeClr>
          </a:solidFill>
        </p:spPr>
        <p:txBody>
          <a:bodyPr wrap="square" rtlCol="0">
            <a:spAutoFit/>
          </a:bodyPr>
          <a:lstStyle/>
          <a:p>
            <a:r>
              <a:rPr lang="en-US" dirty="0" smtClean="0">
                <a:solidFill>
                  <a:prstClr val="black"/>
                </a:solidFill>
              </a:rPr>
              <a:t>2</a:t>
            </a:r>
            <a:endParaRPr lang="en-US" dirty="0">
              <a:solidFill>
                <a:prstClr val="black"/>
              </a:solidFill>
            </a:endParaRPr>
          </a:p>
        </p:txBody>
      </p:sp>
      <p:sp>
        <p:nvSpPr>
          <p:cNvPr id="26" name="TextBox 25"/>
          <p:cNvSpPr txBox="1"/>
          <p:nvPr/>
        </p:nvSpPr>
        <p:spPr>
          <a:xfrm>
            <a:off x="8636000" y="4097867"/>
            <a:ext cx="338667" cy="372533"/>
          </a:xfrm>
          <a:prstGeom prst="rect">
            <a:avLst/>
          </a:prstGeom>
          <a:solidFill>
            <a:schemeClr val="accent3">
              <a:lumMod val="20000"/>
              <a:lumOff val="80000"/>
            </a:schemeClr>
          </a:solidFill>
        </p:spPr>
        <p:txBody>
          <a:bodyPr wrap="square" rtlCol="0">
            <a:spAutoFit/>
          </a:bodyPr>
          <a:lstStyle/>
          <a:p>
            <a:r>
              <a:rPr lang="en-US" dirty="0" smtClean="0">
                <a:solidFill>
                  <a:prstClr val="black"/>
                </a:solidFill>
              </a:rPr>
              <a:t>3</a:t>
            </a:r>
            <a:endParaRPr lang="en-US" dirty="0">
              <a:solidFill>
                <a:prstClr val="black"/>
              </a:solidFill>
            </a:endParaRPr>
          </a:p>
        </p:txBody>
      </p:sp>
    </p:spTree>
    <p:extLst>
      <p:ext uri="{BB962C8B-B14F-4D97-AF65-F5344CB8AC3E}">
        <p14:creationId xmlns:p14="http://schemas.microsoft.com/office/powerpoint/2010/main" val="3186693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6D0671-46E2-4F4C-9032-7E08D63DC858}"/>
              </a:ext>
            </a:extLst>
          </p:cNvPr>
          <p:cNvSpPr>
            <a:spLocks noGrp="1"/>
          </p:cNvSpPr>
          <p:nvPr>
            <p:ph type="title"/>
          </p:nvPr>
        </p:nvSpPr>
        <p:spPr/>
        <p:txBody>
          <a:bodyPr>
            <a:normAutofit fontScale="90000"/>
          </a:bodyPr>
          <a:lstStyle/>
          <a:p>
            <a:r>
              <a:rPr lang="en-US" dirty="0"/>
              <a:t>Evaluation of Super and </a:t>
            </a:r>
            <a:br>
              <a:rPr lang="en-US" dirty="0"/>
            </a:br>
            <a:r>
              <a:rPr lang="en-US" dirty="0"/>
              <a:t>Low-immunizers</a:t>
            </a:r>
          </a:p>
        </p:txBody>
      </p:sp>
      <p:sp>
        <p:nvSpPr>
          <p:cNvPr id="3" name="Content Placeholder 2">
            <a:extLst>
              <a:ext uri="{FF2B5EF4-FFF2-40B4-BE49-F238E27FC236}">
                <a16:creationId xmlns="" xmlns:a16="http://schemas.microsoft.com/office/drawing/2014/main" id="{FB50AC88-4F97-4A40-A403-27A68FDD9FCF}"/>
              </a:ext>
            </a:extLst>
          </p:cNvPr>
          <p:cNvSpPr>
            <a:spLocks noGrp="1"/>
          </p:cNvSpPr>
          <p:nvPr>
            <p:ph sz="quarter" idx="1"/>
          </p:nvPr>
        </p:nvSpPr>
        <p:spPr/>
        <p:txBody>
          <a:bodyPr/>
          <a:lstStyle/>
          <a:p>
            <a:r>
              <a:rPr lang="en-US" sz="2400" dirty="0"/>
              <a:t>Goal: Identify potential patient-, provider-, and organization-level barriers and facilitators to providing adult immunizations among majority-minority serving physicians</a:t>
            </a:r>
          </a:p>
          <a:p>
            <a:r>
              <a:rPr lang="en-US" sz="2400" dirty="0"/>
              <a:t>Conduct in-depth interviews with low immunizing providers and high immunizing providers (~ 20-30 providers in </a:t>
            </a:r>
            <a:r>
              <a:rPr lang="en-US" sz="2400" dirty="0" smtClean="0"/>
              <a:t>each group)</a:t>
            </a:r>
            <a:endParaRPr lang="en-US" sz="2400" dirty="0"/>
          </a:p>
          <a:p>
            <a:r>
              <a:rPr lang="en-US" sz="2400" dirty="0"/>
              <a:t>Question providers about factors influencing immunization:</a:t>
            </a:r>
          </a:p>
          <a:p>
            <a:pPr lvl="1"/>
            <a:r>
              <a:rPr lang="en-US" sz="2000" dirty="0"/>
              <a:t>Organizational policies</a:t>
            </a:r>
          </a:p>
          <a:p>
            <a:pPr lvl="1"/>
            <a:r>
              <a:rPr lang="en-US" sz="2000" dirty="0"/>
              <a:t>Personal perceptions and practices</a:t>
            </a:r>
          </a:p>
          <a:p>
            <a:pPr lvl="1"/>
            <a:r>
              <a:rPr lang="en-US" sz="2000" dirty="0"/>
              <a:t>Reasons that individuals cite for denying immunization</a:t>
            </a:r>
          </a:p>
          <a:p>
            <a:endParaRPr lang="en-US" sz="2400" dirty="0"/>
          </a:p>
          <a:p>
            <a:endParaRPr lang="en-US" sz="2400" dirty="0"/>
          </a:p>
        </p:txBody>
      </p:sp>
    </p:spTree>
    <p:extLst>
      <p:ext uri="{BB962C8B-B14F-4D97-AF65-F5344CB8AC3E}">
        <p14:creationId xmlns:p14="http://schemas.microsoft.com/office/powerpoint/2010/main" val="7064635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cxnSp>
        <p:nvCxnSpPr>
          <p:cNvPr id="6" name="Straight Arrow Connector 5"/>
          <p:cNvCxnSpPr/>
          <p:nvPr/>
        </p:nvCxnSpPr>
        <p:spPr>
          <a:xfrm flipH="1" flipV="1">
            <a:off x="2901245" y="4143022"/>
            <a:ext cx="936978" cy="39511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856090" y="5520267"/>
            <a:ext cx="982133" cy="1128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788357" y="6015462"/>
            <a:ext cx="1049866" cy="41920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500534" y="5904089"/>
            <a:ext cx="214488" cy="84666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838223" y="4538134"/>
            <a:ext cx="1806222" cy="1477328"/>
          </a:xfrm>
          <a:prstGeom prst="rect">
            <a:avLst/>
          </a:prstGeom>
          <a:solidFill>
            <a:schemeClr val="accent1">
              <a:lumMod val="20000"/>
              <a:lumOff val="80000"/>
            </a:schemeClr>
          </a:solidFill>
        </p:spPr>
        <p:txBody>
          <a:bodyPr wrap="square" rtlCol="0">
            <a:spAutoFit/>
          </a:bodyPr>
          <a:lstStyle/>
          <a:p>
            <a:r>
              <a:rPr lang="en-US" dirty="0" smtClean="0">
                <a:solidFill>
                  <a:prstClr val="black"/>
                </a:solidFill>
              </a:rPr>
              <a:t>Select vaccines you wish to order [EMR associates with Preventive </a:t>
            </a:r>
            <a:r>
              <a:rPr lang="en-US" dirty="0" err="1" smtClean="0">
                <a:solidFill>
                  <a:prstClr val="black"/>
                </a:solidFill>
              </a:rPr>
              <a:t>imm</a:t>
            </a:r>
            <a:r>
              <a:rPr lang="en-US" dirty="0" smtClean="0">
                <a:solidFill>
                  <a:prstClr val="black"/>
                </a:solidFill>
              </a:rPr>
              <a:t> codes]</a:t>
            </a:r>
            <a:endParaRPr lang="en-US" dirty="0">
              <a:solidFill>
                <a:prstClr val="black"/>
              </a:solidFill>
            </a:endParaRPr>
          </a:p>
        </p:txBody>
      </p:sp>
      <p:sp>
        <p:nvSpPr>
          <p:cNvPr id="18" name="TextBox 17"/>
          <p:cNvSpPr txBox="1"/>
          <p:nvPr/>
        </p:nvSpPr>
        <p:spPr>
          <a:xfrm>
            <a:off x="7371644" y="5068711"/>
            <a:ext cx="1512712" cy="923330"/>
          </a:xfrm>
          <a:prstGeom prst="rect">
            <a:avLst/>
          </a:prstGeom>
          <a:solidFill>
            <a:schemeClr val="accent1">
              <a:lumMod val="20000"/>
              <a:lumOff val="80000"/>
            </a:schemeClr>
          </a:solidFill>
        </p:spPr>
        <p:txBody>
          <a:bodyPr wrap="square" rtlCol="0">
            <a:spAutoFit/>
          </a:bodyPr>
          <a:lstStyle/>
          <a:p>
            <a:r>
              <a:rPr lang="en-US" dirty="0" smtClean="0">
                <a:solidFill>
                  <a:prstClr val="black"/>
                </a:solidFill>
              </a:rPr>
              <a:t>Click ‘sign’ button to activate</a:t>
            </a:r>
            <a:endParaRPr lang="en-US" dirty="0">
              <a:solidFill>
                <a:prstClr val="black"/>
              </a:solidFill>
            </a:endParaRPr>
          </a:p>
        </p:txBody>
      </p:sp>
    </p:spTree>
    <p:extLst>
      <p:ext uri="{BB962C8B-B14F-4D97-AF65-F5344CB8AC3E}">
        <p14:creationId xmlns:p14="http://schemas.microsoft.com/office/powerpoint/2010/main" val="7228580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84" y="165845"/>
            <a:ext cx="8533386" cy="990600"/>
          </a:xfrm>
        </p:spPr>
        <p:txBody>
          <a:bodyPr/>
          <a:lstStyle/>
          <a:p>
            <a:r>
              <a:rPr lang="en-US" dirty="0" smtClean="0"/>
              <a:t>Standing Orders Protocol (SOPs)</a:t>
            </a:r>
            <a:endParaRPr lang="en-US" dirty="0"/>
          </a:p>
        </p:txBody>
      </p:sp>
      <p:sp>
        <p:nvSpPr>
          <p:cNvPr id="3" name="Content Placeholder 2"/>
          <p:cNvSpPr>
            <a:spLocks noGrp="1"/>
          </p:cNvSpPr>
          <p:nvPr>
            <p:ph sz="quarter" idx="1"/>
          </p:nvPr>
        </p:nvSpPr>
        <p:spPr>
          <a:xfrm>
            <a:off x="368730" y="1589567"/>
            <a:ext cx="8396425" cy="4175613"/>
          </a:xfrm>
        </p:spPr>
        <p:txBody>
          <a:bodyPr/>
          <a:lstStyle/>
          <a:p>
            <a:r>
              <a:rPr lang="en-US" dirty="0" smtClean="0"/>
              <a:t>Strategy to avoid missed opportunities in vaccination by allowing non – physician providers to administer vaccines without direct physician involvement</a:t>
            </a:r>
          </a:p>
          <a:p>
            <a:r>
              <a:rPr lang="en-US" dirty="0" smtClean="0"/>
              <a:t>Recommended by many groups, including: </a:t>
            </a:r>
          </a:p>
          <a:p>
            <a:pPr lvl="1">
              <a:buClrTx/>
            </a:pPr>
            <a:r>
              <a:rPr lang="en-US" dirty="0"/>
              <a:t>Advisory Committee on </a:t>
            </a:r>
            <a:r>
              <a:rPr lang="en-US" dirty="0" smtClean="0"/>
              <a:t>Immunization Practices (ACIP) </a:t>
            </a:r>
            <a:endParaRPr lang="en-US" dirty="0"/>
          </a:p>
          <a:p>
            <a:pPr lvl="1">
              <a:buClrTx/>
            </a:pPr>
            <a:r>
              <a:rPr lang="en-US" dirty="0" smtClean="0"/>
              <a:t>U.S. Community Preventive </a:t>
            </a:r>
            <a:r>
              <a:rPr lang="en-US" dirty="0"/>
              <a:t>Services Task </a:t>
            </a:r>
            <a:r>
              <a:rPr lang="en-US" dirty="0" smtClean="0"/>
              <a:t>Force</a:t>
            </a:r>
          </a:p>
          <a:p>
            <a:pPr>
              <a:buClrTx/>
            </a:pPr>
            <a:r>
              <a:rPr lang="en-US" dirty="0" smtClean="0"/>
              <a:t>Endorsed by CMS for vaccines since 2002</a:t>
            </a:r>
            <a:endParaRPr lang="en-US" dirty="0"/>
          </a:p>
        </p:txBody>
      </p:sp>
      <p:sp>
        <p:nvSpPr>
          <p:cNvPr id="4" name="Rectangle 3"/>
          <p:cNvSpPr/>
          <p:nvPr/>
        </p:nvSpPr>
        <p:spPr>
          <a:xfrm>
            <a:off x="2979220" y="5665518"/>
            <a:ext cx="4674647" cy="1200329"/>
          </a:xfrm>
          <a:prstGeom prst="rect">
            <a:avLst/>
          </a:prstGeom>
          <a:solidFill>
            <a:schemeClr val="accent2"/>
          </a:solidFill>
        </p:spPr>
        <p:txBody>
          <a:bodyPr wrap="square">
            <a:spAutoFit/>
          </a:bodyPr>
          <a:lstStyle/>
          <a:p>
            <a:r>
              <a:rPr lang="en-US" dirty="0" smtClean="0">
                <a:solidFill>
                  <a:prstClr val="black"/>
                </a:solidFill>
              </a:rPr>
              <a:t>Resources:</a:t>
            </a:r>
          </a:p>
          <a:p>
            <a:r>
              <a:rPr lang="en-US" dirty="0" smtClean="0">
                <a:solidFill>
                  <a:prstClr val="black"/>
                </a:solidFill>
                <a:hlinkClick r:id="rId2"/>
              </a:rPr>
              <a:t>http</a:t>
            </a:r>
            <a:r>
              <a:rPr lang="en-US" dirty="0">
                <a:solidFill>
                  <a:prstClr val="black"/>
                </a:solidFill>
                <a:hlinkClick r:id="rId2"/>
              </a:rPr>
              <a:t>://www.standingorders.org</a:t>
            </a:r>
            <a:r>
              <a:rPr lang="en-US" dirty="0" smtClean="0">
                <a:solidFill>
                  <a:prstClr val="black"/>
                </a:solidFill>
                <a:hlinkClick r:id="rId2"/>
              </a:rPr>
              <a:t>/</a:t>
            </a:r>
            <a:r>
              <a:rPr lang="en-US" dirty="0">
                <a:solidFill>
                  <a:prstClr val="black"/>
                </a:solidFill>
              </a:rPr>
              <a:t>   </a:t>
            </a:r>
            <a:endParaRPr lang="en-US" dirty="0" smtClean="0">
              <a:solidFill>
                <a:prstClr val="black"/>
              </a:solidFill>
            </a:endParaRPr>
          </a:p>
          <a:p>
            <a:r>
              <a:rPr lang="en-US" dirty="0" smtClean="0">
                <a:solidFill>
                  <a:prstClr val="black"/>
                </a:solidFill>
                <a:hlinkClick r:id="rId3"/>
              </a:rPr>
              <a:t>http</a:t>
            </a:r>
            <a:r>
              <a:rPr lang="en-US" dirty="0">
                <a:solidFill>
                  <a:prstClr val="black"/>
                </a:solidFill>
                <a:hlinkClick r:id="rId3"/>
              </a:rPr>
              <a:t>://www.immunize.org/standing-orders</a:t>
            </a:r>
            <a:r>
              <a:rPr lang="en-US" dirty="0" smtClean="0">
                <a:solidFill>
                  <a:prstClr val="black"/>
                </a:solidFill>
                <a:hlinkClick r:id="rId3"/>
              </a:rPr>
              <a:t>/</a:t>
            </a:r>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8884939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40" y="228600"/>
            <a:ext cx="8153400" cy="990600"/>
          </a:xfrm>
        </p:spPr>
        <p:txBody>
          <a:bodyPr/>
          <a:lstStyle/>
          <a:p>
            <a:r>
              <a:rPr lang="en-US" dirty="0" smtClean="0"/>
              <a:t>SOP Procedure</a:t>
            </a:r>
            <a:endParaRPr lang="en-US" dirty="0"/>
          </a:p>
        </p:txBody>
      </p:sp>
      <p:sp>
        <p:nvSpPr>
          <p:cNvPr id="3" name="Content Placeholder 2"/>
          <p:cNvSpPr>
            <a:spLocks noGrp="1"/>
          </p:cNvSpPr>
          <p:nvPr>
            <p:ph sz="quarter" idx="1"/>
          </p:nvPr>
        </p:nvSpPr>
        <p:spPr/>
        <p:txBody>
          <a:bodyPr>
            <a:normAutofit/>
          </a:bodyPr>
          <a:lstStyle/>
          <a:p>
            <a:r>
              <a:rPr lang="en-US" dirty="0" smtClean="0"/>
              <a:t>Recommend vaccination</a:t>
            </a:r>
          </a:p>
          <a:p>
            <a:pPr lvl="1">
              <a:buClrTx/>
            </a:pPr>
            <a:r>
              <a:rPr lang="en-US" dirty="0"/>
              <a:t>“Your doctor strongly recommends </a:t>
            </a:r>
            <a:r>
              <a:rPr lang="en-US" dirty="0" smtClean="0"/>
              <a:t>[flu] vaccine </a:t>
            </a:r>
            <a:r>
              <a:rPr lang="en-US" dirty="0"/>
              <a:t>and wants you to have it – may I give it to you?”</a:t>
            </a:r>
          </a:p>
          <a:p>
            <a:r>
              <a:rPr lang="en-US" dirty="0" smtClean="0"/>
              <a:t>Screen for contraindications and precautions</a:t>
            </a:r>
          </a:p>
          <a:p>
            <a:r>
              <a:rPr lang="en-US" dirty="0" smtClean="0"/>
              <a:t>Provide appropriate Vaccine </a:t>
            </a:r>
            <a:r>
              <a:rPr lang="en-US" dirty="0"/>
              <a:t>I</a:t>
            </a:r>
            <a:r>
              <a:rPr lang="en-US" dirty="0" smtClean="0"/>
              <a:t>nformation </a:t>
            </a:r>
            <a:r>
              <a:rPr lang="en-US" dirty="0"/>
              <a:t>S</a:t>
            </a:r>
            <a:r>
              <a:rPr lang="en-US" dirty="0" smtClean="0"/>
              <a:t>tatement (VIS)</a:t>
            </a:r>
          </a:p>
          <a:p>
            <a:r>
              <a:rPr lang="en-US" dirty="0" smtClean="0"/>
              <a:t>Vaccine administration procedure</a:t>
            </a:r>
          </a:p>
          <a:p>
            <a:r>
              <a:rPr lang="en-US" dirty="0" smtClean="0"/>
              <a:t>Vaccine documentation procedure</a:t>
            </a:r>
            <a:endParaRPr lang="en-US" dirty="0"/>
          </a:p>
        </p:txBody>
      </p:sp>
    </p:spTree>
    <p:extLst>
      <p:ext uri="{BB962C8B-B14F-4D97-AF65-F5344CB8AC3E}">
        <p14:creationId xmlns:p14="http://schemas.microsoft.com/office/powerpoint/2010/main" val="34959575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
            <a:ext cx="8153400" cy="695158"/>
          </a:xfrm>
        </p:spPr>
        <p:txBody>
          <a:bodyPr>
            <a:noAutofit/>
          </a:bodyPr>
          <a:lstStyle/>
          <a:p>
            <a:r>
              <a:rPr lang="en-US" sz="3000" dirty="0" smtClean="0"/>
              <a:t>Standing Order Example:</a:t>
            </a:r>
            <a:r>
              <a:rPr lang="en-US" sz="3000" dirty="0"/>
              <a:t> </a:t>
            </a:r>
            <a:r>
              <a:rPr lang="en-US" sz="3000" dirty="0" smtClean="0"/>
              <a:t> Influenza UAMS</a:t>
            </a:r>
            <a:endParaRPr lang="en-US" sz="3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36" y="561474"/>
            <a:ext cx="4495976" cy="572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312" y="1243262"/>
            <a:ext cx="4312355" cy="505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62514" y="6362489"/>
            <a:ext cx="5057422" cy="276999"/>
          </a:xfrm>
          <a:prstGeom prst="rect">
            <a:avLst/>
          </a:prstGeom>
          <a:noFill/>
        </p:spPr>
        <p:txBody>
          <a:bodyPr wrap="square" rtlCol="0">
            <a:spAutoFit/>
          </a:bodyPr>
          <a:lstStyle/>
          <a:p>
            <a:r>
              <a:rPr lang="en-US" sz="1200" dirty="0">
                <a:solidFill>
                  <a:prstClr val="black"/>
                </a:solidFill>
                <a:latin typeface="Calibri" pitchFamily="34" charset="0"/>
              </a:rPr>
              <a:t>UAMS Standing Order: </a:t>
            </a:r>
            <a:r>
              <a:rPr lang="en-US" sz="1200" dirty="0" err="1">
                <a:solidFill>
                  <a:prstClr val="black"/>
                </a:solidFill>
                <a:latin typeface="Calibri" pitchFamily="34" charset="0"/>
              </a:rPr>
              <a:t>Tdap</a:t>
            </a:r>
            <a:r>
              <a:rPr lang="en-US" sz="1200" dirty="0">
                <a:solidFill>
                  <a:prstClr val="black"/>
                </a:solidFill>
                <a:latin typeface="Calibri" pitchFamily="34" charset="0"/>
              </a:rPr>
              <a:t>.   AU: RHH, MD. 10/2014.  Accessed </a:t>
            </a:r>
            <a:r>
              <a:rPr lang="en-US" sz="1200" dirty="0" smtClean="0">
                <a:solidFill>
                  <a:prstClr val="black"/>
                </a:solidFill>
                <a:latin typeface="Calibri" pitchFamily="34" charset="0"/>
              </a:rPr>
              <a:t>2/18/2015</a:t>
            </a:r>
            <a:endParaRPr lang="en-US" sz="1200" dirty="0">
              <a:solidFill>
                <a:prstClr val="black"/>
              </a:solidFill>
              <a:latin typeface="Calibri" pitchFamily="34" charset="0"/>
            </a:endParaRPr>
          </a:p>
        </p:txBody>
      </p:sp>
    </p:spTree>
    <p:extLst>
      <p:ext uri="{BB962C8B-B14F-4D97-AF65-F5344CB8AC3E}">
        <p14:creationId xmlns:p14="http://schemas.microsoft.com/office/powerpoint/2010/main" val="1543858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775" y="156880"/>
            <a:ext cx="8153400" cy="990600"/>
          </a:xfrm>
        </p:spPr>
        <p:txBody>
          <a:bodyPr>
            <a:normAutofit/>
          </a:bodyPr>
          <a:lstStyle/>
          <a:p>
            <a:r>
              <a:rPr lang="en-US" sz="3100" dirty="0" smtClean="0"/>
              <a:t>Standing Orders Protocols Effectiveness</a:t>
            </a:r>
            <a:endParaRPr lang="en-US" sz="3100" dirty="0"/>
          </a:p>
        </p:txBody>
      </p:sp>
      <p:pic>
        <p:nvPicPr>
          <p:cNvPr id="9" name="Picture 8"/>
          <p:cNvPicPr>
            <a:picLocks noChangeAspect="1"/>
          </p:cNvPicPr>
          <p:nvPr/>
        </p:nvPicPr>
        <p:blipFill>
          <a:blip r:embed="rId2"/>
          <a:stretch>
            <a:fillRect/>
          </a:stretch>
        </p:blipFill>
        <p:spPr>
          <a:xfrm>
            <a:off x="215911" y="1288006"/>
            <a:ext cx="4990349" cy="4616318"/>
          </a:xfrm>
          <a:prstGeom prst="rect">
            <a:avLst/>
          </a:prstGeom>
        </p:spPr>
      </p:pic>
      <p:sp>
        <p:nvSpPr>
          <p:cNvPr id="10" name="TextBox 9"/>
          <p:cNvSpPr txBox="1"/>
          <p:nvPr/>
        </p:nvSpPr>
        <p:spPr>
          <a:xfrm>
            <a:off x="5417663" y="2742156"/>
            <a:ext cx="3614454" cy="2308324"/>
          </a:xfrm>
          <a:prstGeom prst="rect">
            <a:avLst/>
          </a:prstGeom>
          <a:noFill/>
        </p:spPr>
        <p:txBody>
          <a:bodyPr wrap="square" rtlCol="0">
            <a:spAutoFit/>
          </a:bodyPr>
          <a:lstStyle/>
          <a:p>
            <a:pPr marL="285750" indent="-285750">
              <a:buFont typeface="Arial" pitchFamily="34" charset="0"/>
              <a:buChar char="•"/>
            </a:pPr>
            <a:r>
              <a:rPr lang="en-US" i="1" dirty="0" smtClean="0">
                <a:solidFill>
                  <a:prstClr val="black"/>
                </a:solidFill>
                <a:latin typeface="Calibri" pitchFamily="34" charset="0"/>
              </a:rPr>
              <a:t>Pharmacotherapy2007;27:729-733</a:t>
            </a:r>
            <a:endParaRPr lang="en-US" i="1" dirty="0">
              <a:solidFill>
                <a:prstClr val="black"/>
              </a:solidFill>
              <a:latin typeface="Calibri" pitchFamily="34" charset="0"/>
            </a:endParaRPr>
          </a:p>
          <a:p>
            <a:pPr marL="285750" indent="-285750">
              <a:buFont typeface="Arial" pitchFamily="34" charset="0"/>
              <a:buChar char="•"/>
            </a:pPr>
            <a:r>
              <a:rPr lang="en-US" i="1" dirty="0" smtClean="0">
                <a:solidFill>
                  <a:prstClr val="black"/>
                </a:solidFill>
                <a:latin typeface="Calibri" pitchFamily="34" charset="0"/>
              </a:rPr>
              <a:t>Journal </a:t>
            </a:r>
            <a:r>
              <a:rPr lang="en-US" i="1" dirty="0">
                <a:solidFill>
                  <a:prstClr val="black"/>
                </a:solidFill>
                <a:latin typeface="Calibri" pitchFamily="34" charset="0"/>
              </a:rPr>
              <a:t>of American Geriatric Society2005;53:1008-1010</a:t>
            </a:r>
          </a:p>
          <a:p>
            <a:pPr marL="285750" indent="-285750">
              <a:buFont typeface="Arial" pitchFamily="34" charset="0"/>
              <a:buChar char="•"/>
            </a:pPr>
            <a:r>
              <a:rPr lang="en-US" i="1" dirty="0" smtClean="0">
                <a:solidFill>
                  <a:prstClr val="black"/>
                </a:solidFill>
                <a:latin typeface="Calibri" pitchFamily="34" charset="0"/>
              </a:rPr>
              <a:t>American </a:t>
            </a:r>
            <a:r>
              <a:rPr lang="en-US" i="1" dirty="0">
                <a:solidFill>
                  <a:prstClr val="black"/>
                </a:solidFill>
                <a:latin typeface="Calibri" pitchFamily="34" charset="0"/>
              </a:rPr>
              <a:t>Journal of Kidney Diseases2009;54:6-9</a:t>
            </a:r>
          </a:p>
          <a:p>
            <a:pPr marL="285750" indent="-285750">
              <a:buFont typeface="Arial" pitchFamily="34" charset="0"/>
              <a:buChar char="•"/>
            </a:pPr>
            <a:r>
              <a:rPr lang="en-US" i="1" dirty="0">
                <a:solidFill>
                  <a:prstClr val="black"/>
                </a:solidFill>
                <a:latin typeface="Calibri" pitchFamily="34" charset="0"/>
              </a:rPr>
              <a:t>American Journal of Preventive Medicine2000;18(1S):</a:t>
            </a:r>
            <a:r>
              <a:rPr lang="en-US" dirty="0">
                <a:solidFill>
                  <a:prstClr val="black"/>
                </a:solidFill>
                <a:latin typeface="Calibri" pitchFamily="34" charset="0"/>
              </a:rPr>
              <a:t>92-6</a:t>
            </a:r>
          </a:p>
        </p:txBody>
      </p:sp>
    </p:spTree>
    <p:extLst>
      <p:ext uri="{BB962C8B-B14F-4D97-AF65-F5344CB8AC3E}">
        <p14:creationId xmlns:p14="http://schemas.microsoft.com/office/powerpoint/2010/main" val="18511212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365" y="228600"/>
            <a:ext cx="8578635" cy="990600"/>
          </a:xfrm>
        </p:spPr>
        <p:txBody>
          <a:bodyPr/>
          <a:lstStyle/>
          <a:p>
            <a:r>
              <a:rPr lang="en-US" dirty="0" smtClean="0"/>
              <a:t>CASE 3:  Johnny Boudreaux</a:t>
            </a:r>
            <a:endParaRPr lang="en-US" dirty="0"/>
          </a:p>
        </p:txBody>
      </p:sp>
      <p:sp>
        <p:nvSpPr>
          <p:cNvPr id="3" name="Content Placeholder 2"/>
          <p:cNvSpPr>
            <a:spLocks noGrp="1"/>
          </p:cNvSpPr>
          <p:nvPr>
            <p:ph sz="quarter" idx="1"/>
          </p:nvPr>
        </p:nvSpPr>
        <p:spPr>
          <a:xfrm>
            <a:off x="184364" y="1589567"/>
            <a:ext cx="8756435" cy="4351643"/>
          </a:xfrm>
        </p:spPr>
        <p:txBody>
          <a:bodyPr/>
          <a:lstStyle/>
          <a:p>
            <a:pPr marL="0" indent="0">
              <a:buNone/>
            </a:pPr>
            <a:r>
              <a:rPr lang="en-US" sz="2600" dirty="0"/>
              <a:t>7</a:t>
            </a:r>
            <a:r>
              <a:rPr lang="en-US" sz="2600" dirty="0" smtClean="0"/>
              <a:t>6 year-old man transferred today </a:t>
            </a:r>
            <a:r>
              <a:rPr lang="en-US" sz="2600" dirty="0"/>
              <a:t>from </a:t>
            </a:r>
            <a:r>
              <a:rPr lang="en-US" sz="2600" dirty="0" smtClean="0"/>
              <a:t>the </a:t>
            </a:r>
            <a:r>
              <a:rPr lang="en-US" sz="2600" dirty="0"/>
              <a:t>regional trauma center to </a:t>
            </a:r>
            <a:r>
              <a:rPr lang="en-US" sz="2600" dirty="0" smtClean="0"/>
              <a:t>the rehab center for which you are the Medical Director following severe </a:t>
            </a:r>
            <a:r>
              <a:rPr lang="en-US" sz="2600" dirty="0" err="1" smtClean="0"/>
              <a:t>ortho</a:t>
            </a:r>
            <a:r>
              <a:rPr lang="en-US" sz="2600" dirty="0" smtClean="0"/>
              <a:t> injuries in MVA.  </a:t>
            </a:r>
          </a:p>
          <a:p>
            <a:pPr marL="0" indent="0">
              <a:buNone/>
            </a:pPr>
            <a:r>
              <a:rPr lang="en-US" sz="2600" dirty="0" smtClean="0"/>
              <a:t>On intake assessment you note Influenza vaccination documented in transfer summary but there is no record of any other immunizations…  He does not know what vaccines he has received.</a:t>
            </a:r>
          </a:p>
          <a:p>
            <a:r>
              <a:rPr lang="en-US" sz="2800" dirty="0" smtClean="0"/>
              <a:t>How might you obtain this information?</a:t>
            </a:r>
          </a:p>
          <a:p>
            <a:r>
              <a:rPr lang="en-US" sz="2800" dirty="0" smtClean="0"/>
              <a:t>What vaccines would you recommend for Mr. B today?</a:t>
            </a:r>
          </a:p>
          <a:p>
            <a:pPr marL="0" indent="0">
              <a:buNone/>
            </a:pPr>
            <a:endParaRPr lang="en-US" dirty="0"/>
          </a:p>
        </p:txBody>
      </p:sp>
    </p:spTree>
    <p:extLst>
      <p:ext uri="{BB962C8B-B14F-4D97-AF65-F5344CB8AC3E}">
        <p14:creationId xmlns:p14="http://schemas.microsoft.com/office/powerpoint/2010/main" val="11065663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80" y="228600"/>
            <a:ext cx="8599120" cy="990600"/>
          </a:xfrm>
        </p:spPr>
        <p:txBody>
          <a:bodyPr/>
          <a:lstStyle/>
          <a:p>
            <a:r>
              <a:rPr lang="en-US" dirty="0" smtClean="0"/>
              <a:t>Johnny Boudreaux: Answers</a:t>
            </a:r>
            <a:endParaRPr lang="en-US" dirty="0"/>
          </a:p>
        </p:txBody>
      </p:sp>
      <p:sp>
        <p:nvSpPr>
          <p:cNvPr id="3" name="Content Placeholder 2"/>
          <p:cNvSpPr>
            <a:spLocks noGrp="1"/>
          </p:cNvSpPr>
          <p:nvPr>
            <p:ph sz="quarter" idx="1"/>
          </p:nvPr>
        </p:nvSpPr>
        <p:spPr>
          <a:xfrm>
            <a:off x="606153" y="1589567"/>
            <a:ext cx="8159002" cy="4331156"/>
          </a:xfrm>
        </p:spPr>
        <p:txBody>
          <a:bodyPr/>
          <a:lstStyle/>
          <a:p>
            <a:r>
              <a:rPr lang="en-US" dirty="0" smtClean="0"/>
              <a:t>Information:</a:t>
            </a:r>
          </a:p>
          <a:p>
            <a:pPr lvl="1"/>
            <a:r>
              <a:rPr lang="en-US" dirty="0" smtClean="0"/>
              <a:t>Family? PCP? Pharmacy? State Registry?</a:t>
            </a:r>
            <a:endParaRPr lang="en-US" dirty="0"/>
          </a:p>
          <a:p>
            <a:r>
              <a:rPr lang="en-US" dirty="0" smtClean="0"/>
              <a:t>Immunizations Today: </a:t>
            </a:r>
          </a:p>
          <a:p>
            <a:pPr lvl="1"/>
            <a:r>
              <a:rPr lang="en-US" dirty="0" smtClean="0"/>
              <a:t>PCV13		Single dose in all adults 65+</a:t>
            </a:r>
          </a:p>
          <a:p>
            <a:pPr lvl="2"/>
            <a:r>
              <a:rPr lang="en-US" dirty="0" smtClean="0"/>
              <a:t>PPSV23 	DELAY:  Recommend IN 12 months [CMS]</a:t>
            </a:r>
          </a:p>
          <a:p>
            <a:pPr lvl="1"/>
            <a:r>
              <a:rPr lang="en-US" dirty="0" smtClean="0"/>
              <a:t>Zoster		Adults 60+</a:t>
            </a:r>
          </a:p>
          <a:p>
            <a:pPr lvl="1"/>
            <a:r>
              <a:rPr lang="en-US" dirty="0" err="1" smtClean="0"/>
              <a:t>Tdap</a:t>
            </a:r>
            <a:r>
              <a:rPr lang="en-US" dirty="0" smtClean="0"/>
              <a:t>		Would be surprising to not get this in </a:t>
            </a:r>
          </a:p>
          <a:p>
            <a:pPr marL="365125" lvl="1" indent="0">
              <a:buNone/>
            </a:pPr>
            <a:r>
              <a:rPr lang="en-US" dirty="0"/>
              <a:t>	</a:t>
            </a:r>
            <a:r>
              <a:rPr lang="en-US" dirty="0" smtClean="0"/>
              <a:t>		trauma care but stranger things have  			happened..</a:t>
            </a:r>
          </a:p>
          <a:p>
            <a:pPr lvl="1"/>
            <a:endParaRPr lang="en-US" dirty="0"/>
          </a:p>
        </p:txBody>
      </p:sp>
    </p:spTree>
    <p:extLst>
      <p:ext uri="{BB962C8B-B14F-4D97-AF65-F5344CB8AC3E}">
        <p14:creationId xmlns:p14="http://schemas.microsoft.com/office/powerpoint/2010/main" val="23963367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183774"/>
            <a:ext cx="8591056" cy="990600"/>
          </a:xfrm>
        </p:spPr>
        <p:txBody>
          <a:bodyPr>
            <a:noAutofit/>
          </a:bodyPr>
          <a:lstStyle/>
          <a:p>
            <a:r>
              <a:rPr lang="en-US" sz="3400" dirty="0" smtClean="0"/>
              <a:t>Immunization Information Systems (IIS): </a:t>
            </a:r>
            <a:br>
              <a:rPr lang="en-US" sz="3400" dirty="0" smtClean="0"/>
            </a:br>
            <a:r>
              <a:rPr lang="en-US" sz="3400" dirty="0" smtClean="0"/>
              <a:t>State Lifespan Registries </a:t>
            </a:r>
            <a:endParaRPr lang="en-US" sz="3400" dirty="0"/>
          </a:p>
        </p:txBody>
      </p:sp>
      <p:sp>
        <p:nvSpPr>
          <p:cNvPr id="3" name="Content Placeholder 2"/>
          <p:cNvSpPr>
            <a:spLocks noGrp="1"/>
          </p:cNvSpPr>
          <p:nvPr>
            <p:ph sz="quarter" idx="1"/>
          </p:nvPr>
        </p:nvSpPr>
        <p:spPr>
          <a:xfrm>
            <a:off x="286283" y="1543959"/>
            <a:ext cx="8955360" cy="4572000"/>
          </a:xfrm>
        </p:spPr>
        <p:txBody>
          <a:bodyPr/>
          <a:lstStyle/>
          <a:p>
            <a:r>
              <a:rPr lang="en-US" sz="2600" dirty="0"/>
              <a:t>IIS (registries) are confidential, population-based, computerized databases that record all immunization doses administered by participating providers in a given </a:t>
            </a:r>
            <a:r>
              <a:rPr lang="en-US" sz="2600" dirty="0" smtClean="0"/>
              <a:t>area</a:t>
            </a:r>
          </a:p>
          <a:p>
            <a:pPr lvl="1">
              <a:buClrTx/>
            </a:pPr>
            <a:r>
              <a:rPr lang="en-US" sz="2400" dirty="0" smtClean="0"/>
              <a:t>IISs have robust vaccinations records for children, but remain underdeveloped or used for adults</a:t>
            </a:r>
          </a:p>
          <a:p>
            <a:r>
              <a:rPr lang="en-US" sz="2600" dirty="0" smtClean="0"/>
              <a:t>Due to the mobility of the U.S. population, IISs will be critical to easily access complete vaccine histories</a:t>
            </a:r>
          </a:p>
          <a:p>
            <a:pPr lvl="1">
              <a:buClrTx/>
            </a:pPr>
            <a:r>
              <a:rPr lang="en-US" sz="2400" dirty="0"/>
              <a:t>Multiple vaccine providers and locations for adults </a:t>
            </a:r>
          </a:p>
          <a:p>
            <a:r>
              <a:rPr lang="en-US" sz="2600" dirty="0" smtClean="0"/>
              <a:t>Interoperability and data sharing between state IISs are needed</a:t>
            </a:r>
          </a:p>
          <a:p>
            <a:pPr lvl="1"/>
            <a:endParaRPr lang="en-US" dirty="0"/>
          </a:p>
          <a:p>
            <a:endParaRPr lang="en-US" dirty="0"/>
          </a:p>
        </p:txBody>
      </p:sp>
      <p:sp>
        <p:nvSpPr>
          <p:cNvPr id="4" name="TextBox 3"/>
          <p:cNvSpPr txBox="1"/>
          <p:nvPr/>
        </p:nvSpPr>
        <p:spPr>
          <a:xfrm>
            <a:off x="1792885" y="6418608"/>
            <a:ext cx="7386919" cy="276999"/>
          </a:xfrm>
          <a:prstGeom prst="rect">
            <a:avLst/>
          </a:prstGeom>
          <a:noFill/>
        </p:spPr>
        <p:txBody>
          <a:bodyPr wrap="square" rtlCol="0">
            <a:spAutoFit/>
          </a:bodyPr>
          <a:lstStyle/>
          <a:p>
            <a:pPr lvl="4"/>
            <a:r>
              <a:rPr lang="en-US" sz="1200" dirty="0">
                <a:solidFill>
                  <a:prstClr val="black"/>
                </a:solidFill>
                <a:latin typeface="Calibri" pitchFamily="34" charset="0"/>
                <a:hlinkClick r:id="rId3"/>
              </a:rPr>
              <a:t>http://www.cdc.gov/vaccines/programs/iis/contacts-registry-staff.html</a:t>
            </a:r>
            <a:r>
              <a:rPr lang="en-US" sz="1200" dirty="0">
                <a:solidFill>
                  <a:prstClr val="black"/>
                </a:solidFill>
                <a:latin typeface="Calibri" pitchFamily="34" charset="0"/>
              </a:rPr>
              <a:t>   </a:t>
            </a:r>
          </a:p>
        </p:txBody>
      </p:sp>
    </p:spTree>
    <p:extLst>
      <p:ext uri="{BB962C8B-B14F-4D97-AF65-F5344CB8AC3E}">
        <p14:creationId xmlns:p14="http://schemas.microsoft.com/office/powerpoint/2010/main" val="13630896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rotWithShape="1">
          <a:blip r:embed="rId2"/>
          <a:srcRect t="9420" r="31895" b="1727"/>
          <a:stretch/>
        </p:blipFill>
        <p:spPr>
          <a:xfrm>
            <a:off x="0" y="2301535"/>
            <a:ext cx="4879777" cy="3682014"/>
          </a:xfrm>
          <a:prstGeom prst="rect">
            <a:avLst/>
          </a:prstGeom>
        </p:spPr>
      </p:pic>
      <p:sp>
        <p:nvSpPr>
          <p:cNvPr id="3" name="Rectangle 2"/>
          <p:cNvSpPr/>
          <p:nvPr/>
        </p:nvSpPr>
        <p:spPr>
          <a:xfrm>
            <a:off x="1433751" y="1860943"/>
            <a:ext cx="2389216" cy="1067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rotWithShape="1">
          <a:blip r:embed="rId3"/>
          <a:srcRect l="33329" t="3785" r="32129" b="48627"/>
          <a:stretch/>
        </p:blipFill>
        <p:spPr>
          <a:xfrm>
            <a:off x="4349619" y="596178"/>
            <a:ext cx="2562014" cy="3636411"/>
          </a:xfrm>
          <a:prstGeom prst="rect">
            <a:avLst/>
          </a:prstGeom>
        </p:spPr>
      </p:pic>
      <p:pic>
        <p:nvPicPr>
          <p:cNvPr id="6" name="Picture 5"/>
          <p:cNvPicPr>
            <a:picLocks noChangeAspect="1"/>
          </p:cNvPicPr>
          <p:nvPr/>
        </p:nvPicPr>
        <p:blipFill rotWithShape="1">
          <a:blip r:embed="rId4"/>
          <a:srcRect t="5450" r="59675" b="34522"/>
          <a:stretch/>
        </p:blipFill>
        <p:spPr>
          <a:xfrm>
            <a:off x="5199006" y="2794630"/>
            <a:ext cx="3944994" cy="3498146"/>
          </a:xfrm>
          <a:prstGeom prst="rect">
            <a:avLst/>
          </a:prstGeom>
        </p:spPr>
      </p:pic>
      <p:sp>
        <p:nvSpPr>
          <p:cNvPr id="7" name="Title 1"/>
          <p:cNvSpPr>
            <a:spLocks noGrp="1"/>
          </p:cNvSpPr>
          <p:nvPr>
            <p:ph type="title"/>
          </p:nvPr>
        </p:nvSpPr>
        <p:spPr>
          <a:xfrm>
            <a:off x="563880" y="156880"/>
            <a:ext cx="8153400" cy="990600"/>
          </a:xfrm>
        </p:spPr>
        <p:txBody>
          <a:bodyPr>
            <a:normAutofit fontScale="90000"/>
          </a:bodyPr>
          <a:lstStyle/>
          <a:p>
            <a:r>
              <a:rPr lang="en-US" dirty="0" smtClean="0"/>
              <a:t>State Registry Snapshots: AR </a:t>
            </a:r>
            <a:r>
              <a:rPr lang="en-US" dirty="0" err="1" smtClean="0"/>
              <a:t>WebIZ</a:t>
            </a:r>
            <a:r>
              <a:rPr lang="en-US" dirty="0" smtClean="0"/>
              <a:t>, Florida Shots, and NJIS</a:t>
            </a:r>
            <a:endParaRPr lang="en-US" dirty="0"/>
          </a:p>
        </p:txBody>
      </p:sp>
    </p:spTree>
    <p:extLst>
      <p:ext uri="{BB962C8B-B14F-4D97-AF65-F5344CB8AC3E}">
        <p14:creationId xmlns:p14="http://schemas.microsoft.com/office/powerpoint/2010/main" val="12320351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 y="156880"/>
            <a:ext cx="8153400" cy="990600"/>
          </a:xfrm>
        </p:spPr>
        <p:txBody>
          <a:bodyPr/>
          <a:lstStyle/>
          <a:p>
            <a:r>
              <a:rPr lang="en-US" dirty="0" smtClean="0"/>
              <a:t>IIS and Meaningful Use</a:t>
            </a:r>
            <a:endParaRPr lang="en-US" dirty="0"/>
          </a:p>
        </p:txBody>
      </p:sp>
      <p:sp>
        <p:nvSpPr>
          <p:cNvPr id="3" name="Content Placeholder 2"/>
          <p:cNvSpPr>
            <a:spLocks noGrp="1"/>
          </p:cNvSpPr>
          <p:nvPr>
            <p:ph sz="quarter" idx="1"/>
          </p:nvPr>
        </p:nvSpPr>
        <p:spPr>
          <a:xfrm>
            <a:off x="558278" y="1476678"/>
            <a:ext cx="8159002" cy="4572000"/>
          </a:xfrm>
        </p:spPr>
        <p:txBody>
          <a:bodyPr/>
          <a:lstStyle/>
          <a:p>
            <a:r>
              <a:rPr lang="en-US" sz="2800" dirty="0" smtClean="0"/>
              <a:t>Stage 2: Core Measure 16 – Submit </a:t>
            </a:r>
            <a:r>
              <a:rPr lang="en-US" sz="2800" dirty="0"/>
              <a:t>electronic data to immunization registries </a:t>
            </a:r>
            <a:endParaRPr lang="en-US" sz="2800" dirty="0" smtClean="0"/>
          </a:p>
          <a:p>
            <a:pPr lvl="1">
              <a:buClrTx/>
            </a:pPr>
            <a:r>
              <a:rPr lang="en-US" sz="2400" dirty="0"/>
              <a:t>Objective: Capability to submit electronic data to immunization registries or immunization information systems  […] </a:t>
            </a:r>
          </a:p>
          <a:p>
            <a:pPr lvl="1">
              <a:buClrTx/>
            </a:pPr>
            <a:r>
              <a:rPr lang="en-US" sz="2400" dirty="0"/>
              <a:t>Measure: Successful ongoing submission of electronic immunization data from </a:t>
            </a:r>
            <a:r>
              <a:rPr lang="en-US" sz="2400" dirty="0" smtClean="0"/>
              <a:t>certified EMR </a:t>
            </a:r>
            <a:r>
              <a:rPr lang="en-US" sz="2400" dirty="0"/>
              <a:t>to </a:t>
            </a:r>
            <a:r>
              <a:rPr lang="en-US" sz="2400" dirty="0" smtClean="0"/>
              <a:t>immunization </a:t>
            </a:r>
            <a:r>
              <a:rPr lang="en-US" sz="2400" dirty="0"/>
              <a:t>registry or immunization information system for the entire EHR reporting period. </a:t>
            </a:r>
            <a:endParaRPr lang="en-US" sz="2400" dirty="0" smtClean="0"/>
          </a:p>
          <a:p>
            <a:pPr lvl="2">
              <a:buClrTx/>
            </a:pPr>
            <a:r>
              <a:rPr lang="en-US" sz="2100" dirty="0" smtClean="0"/>
              <a:t>Unidirectional feed is required from your EMR</a:t>
            </a:r>
          </a:p>
          <a:p>
            <a:pPr lvl="2">
              <a:buClrTx/>
            </a:pPr>
            <a:r>
              <a:rPr lang="en-US" sz="2100" dirty="0" smtClean="0"/>
              <a:t>Bidirectional better but more problematic…</a:t>
            </a:r>
            <a:endParaRPr lang="en-US" sz="2100" dirty="0"/>
          </a:p>
        </p:txBody>
      </p:sp>
      <p:sp>
        <p:nvSpPr>
          <p:cNvPr id="4" name="TextBox 3"/>
          <p:cNvSpPr txBox="1"/>
          <p:nvPr/>
        </p:nvSpPr>
        <p:spPr>
          <a:xfrm>
            <a:off x="1825745" y="6193625"/>
            <a:ext cx="6552136" cy="400110"/>
          </a:xfrm>
          <a:prstGeom prst="rect">
            <a:avLst/>
          </a:prstGeom>
          <a:noFill/>
        </p:spPr>
        <p:txBody>
          <a:bodyPr wrap="square" rtlCol="0">
            <a:spAutoFit/>
          </a:bodyPr>
          <a:lstStyle/>
          <a:p>
            <a:r>
              <a:rPr lang="en-US" sz="1000" dirty="0">
                <a:solidFill>
                  <a:prstClr val="black"/>
                </a:solidFill>
                <a:latin typeface="Calibri" pitchFamily="34" charset="0"/>
                <a:hlinkClick r:id="rId2"/>
              </a:rPr>
              <a:t>http://www.cms.gov/Regulations-and-Guidance/Legislation/EHRIncentivePrograms/downloads/</a:t>
            </a:r>
            <a:r>
              <a:rPr lang="en-US" sz="1000" dirty="0" smtClean="0">
                <a:solidFill>
                  <a:prstClr val="black"/>
                </a:solidFill>
                <a:latin typeface="Calibri" pitchFamily="34" charset="0"/>
                <a:hlinkClick r:id="rId2"/>
              </a:rPr>
              <a:t>Stage2_EPCore_16_ImmunizationRegistriesDataSubmission.pdf</a:t>
            </a:r>
            <a:r>
              <a:rPr lang="en-US" sz="1000" dirty="0" smtClean="0">
                <a:solidFill>
                  <a:prstClr val="black"/>
                </a:solidFill>
                <a:latin typeface="Calibri" pitchFamily="34" charset="0"/>
              </a:rPr>
              <a:t> </a:t>
            </a:r>
            <a:endParaRPr lang="en-US" sz="1000" dirty="0">
              <a:solidFill>
                <a:prstClr val="black"/>
              </a:solidFill>
              <a:latin typeface="Calibri" pitchFamily="34" charset="0"/>
            </a:endParaRPr>
          </a:p>
        </p:txBody>
      </p:sp>
    </p:spTree>
    <p:extLst>
      <p:ext uri="{BB962C8B-B14F-4D97-AF65-F5344CB8AC3E}">
        <p14:creationId xmlns:p14="http://schemas.microsoft.com/office/powerpoint/2010/main" val="3705852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57687" y="1233972"/>
            <a:ext cx="6828800" cy="2880827"/>
          </a:xfrm>
        </p:spPr>
        <p:txBody>
          <a:bodyPr/>
          <a:lstStyle/>
          <a:p>
            <a:r>
              <a:rPr lang="en-US" dirty="0" smtClean="0"/>
              <a:t>I Raise the Rates through the Promotion of Equity – The Quality Connect Approach</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155377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365" y="156880"/>
            <a:ext cx="8533810" cy="990600"/>
          </a:xfrm>
        </p:spPr>
        <p:txBody>
          <a:bodyPr/>
          <a:lstStyle/>
          <a:p>
            <a:r>
              <a:rPr lang="en-US" dirty="0" smtClean="0"/>
              <a:t>CASE 4:  Systems, QI Starter	</a:t>
            </a:r>
            <a:endParaRPr lang="en-US" dirty="0"/>
          </a:p>
        </p:txBody>
      </p:sp>
      <p:sp>
        <p:nvSpPr>
          <p:cNvPr id="3" name="Content Placeholder 2"/>
          <p:cNvSpPr>
            <a:spLocks noGrp="1"/>
          </p:cNvSpPr>
          <p:nvPr>
            <p:ph sz="quarter" idx="1"/>
          </p:nvPr>
        </p:nvSpPr>
        <p:spPr>
          <a:xfrm>
            <a:off x="471155" y="1589567"/>
            <a:ext cx="8249175" cy="4572000"/>
          </a:xfrm>
        </p:spPr>
        <p:txBody>
          <a:bodyPr/>
          <a:lstStyle/>
          <a:p>
            <a:pPr marL="0" indent="0">
              <a:buNone/>
            </a:pPr>
            <a:r>
              <a:rPr lang="en-US" sz="2800" dirty="0" smtClean="0"/>
              <a:t>You have done a quick audit of 30 randomly selected patient charts in your clinic panel and see that only 40% of your patients received influenza vaccine and had it documented in the EMR in the 2014 – 15 season. </a:t>
            </a:r>
          </a:p>
          <a:p>
            <a:pPr lvl="1">
              <a:buClrTx/>
            </a:pPr>
            <a:r>
              <a:rPr lang="en-US" sz="2400" dirty="0" smtClean="0"/>
              <a:t>What elements can you identify that might play into this low vaccination rate?</a:t>
            </a:r>
          </a:p>
          <a:p>
            <a:pPr lvl="1">
              <a:buClrTx/>
            </a:pPr>
            <a:r>
              <a:rPr lang="en-US" sz="2400" dirty="0" smtClean="0"/>
              <a:t>What simple intervention could be implemented to address this issue?</a:t>
            </a:r>
          </a:p>
          <a:p>
            <a:pPr lvl="1">
              <a:buClrTx/>
            </a:pPr>
            <a:r>
              <a:rPr lang="en-US" sz="2400" dirty="0" smtClean="0"/>
              <a:t>What other team members do you want to engage in this project to improve your likelihood of success?</a:t>
            </a:r>
            <a:endParaRPr lang="en-US" sz="2400" dirty="0"/>
          </a:p>
        </p:txBody>
      </p:sp>
    </p:spTree>
    <p:extLst>
      <p:ext uri="{BB962C8B-B14F-4D97-AF65-F5344CB8AC3E}">
        <p14:creationId xmlns:p14="http://schemas.microsoft.com/office/powerpoint/2010/main" val="13255363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QI Starter: Some Potential Answers</a:t>
            </a:r>
            <a:endParaRPr lang="en-US" dirty="0"/>
          </a:p>
        </p:txBody>
      </p:sp>
      <p:sp>
        <p:nvSpPr>
          <p:cNvPr id="3" name="Content Placeholder 2"/>
          <p:cNvSpPr>
            <a:spLocks noGrp="1"/>
          </p:cNvSpPr>
          <p:nvPr>
            <p:ph sz="quarter" idx="1"/>
          </p:nvPr>
        </p:nvSpPr>
        <p:spPr>
          <a:xfrm>
            <a:off x="606153" y="1455220"/>
            <a:ext cx="8386770" cy="4855403"/>
          </a:xfrm>
        </p:spPr>
        <p:txBody>
          <a:bodyPr/>
          <a:lstStyle/>
          <a:p>
            <a:r>
              <a:rPr lang="en-US" sz="2500" b="1" dirty="0" smtClean="0"/>
              <a:t>Problems</a:t>
            </a:r>
            <a:r>
              <a:rPr lang="en-US" sz="2500" dirty="0" smtClean="0"/>
              <a:t>:</a:t>
            </a:r>
          </a:p>
          <a:p>
            <a:pPr lvl="1"/>
            <a:r>
              <a:rPr lang="en-US" sz="2100" dirty="0" smtClean="0"/>
              <a:t>Is there a systematic vaccination process in place?</a:t>
            </a:r>
          </a:p>
          <a:p>
            <a:pPr lvl="1"/>
            <a:r>
              <a:rPr lang="en-US" sz="2100" dirty="0" smtClean="0"/>
              <a:t>Is vaccination ‘ad lib’ or actively encouraged?</a:t>
            </a:r>
          </a:p>
          <a:p>
            <a:pPr lvl="1"/>
            <a:r>
              <a:rPr lang="en-US" sz="2100" dirty="0" smtClean="0"/>
              <a:t>Process to document vaccines elsewhere, refusal?</a:t>
            </a:r>
          </a:p>
          <a:p>
            <a:pPr lvl="1"/>
            <a:r>
              <a:rPr lang="en-US" sz="2100" dirty="0" smtClean="0"/>
              <a:t>Are all vaccine doses being recorded?</a:t>
            </a:r>
          </a:p>
          <a:p>
            <a:pPr lvl="1"/>
            <a:r>
              <a:rPr lang="en-US" sz="2100" dirty="0" smtClean="0"/>
              <a:t>Is the team knowledgeable and engaged?</a:t>
            </a:r>
          </a:p>
          <a:p>
            <a:r>
              <a:rPr lang="en-US" sz="2500" b="1" dirty="0" smtClean="0"/>
              <a:t>Intervention: Education, Process, Outreach</a:t>
            </a:r>
          </a:p>
          <a:p>
            <a:pPr lvl="1"/>
            <a:r>
              <a:rPr lang="en-US" sz="2100" dirty="0" smtClean="0"/>
              <a:t>App, In-service, Post schedule/reminders</a:t>
            </a:r>
          </a:p>
          <a:p>
            <a:r>
              <a:rPr lang="en-US" sz="2500" b="1" dirty="0" smtClean="0"/>
              <a:t>Team:</a:t>
            </a:r>
            <a:r>
              <a:rPr lang="en-US" sz="2500" dirty="0" smtClean="0"/>
              <a:t>	1= Identify Champion</a:t>
            </a:r>
          </a:p>
          <a:p>
            <a:pPr lvl="1"/>
            <a:r>
              <a:rPr lang="en-US" sz="2100" dirty="0" smtClean="0"/>
              <a:t>Clinic admin/leaders, all providers must </a:t>
            </a:r>
            <a:r>
              <a:rPr lang="en-US" sz="2100" i="1" dirty="0" smtClean="0"/>
              <a:t>at least </a:t>
            </a:r>
            <a:r>
              <a:rPr lang="en-US" sz="2100" dirty="0" smtClean="0"/>
              <a:t>agree</a:t>
            </a:r>
          </a:p>
          <a:p>
            <a:pPr lvl="1"/>
            <a:r>
              <a:rPr lang="en-US" sz="2100" dirty="0" smtClean="0"/>
              <a:t>Registration, Nurses, MA, others?</a:t>
            </a:r>
          </a:p>
          <a:p>
            <a:endParaRPr lang="en-US" sz="2600" dirty="0" smtClean="0"/>
          </a:p>
          <a:p>
            <a:endParaRPr lang="en-US" dirty="0" smtClean="0"/>
          </a:p>
          <a:p>
            <a:endParaRPr lang="en-US" dirty="0"/>
          </a:p>
        </p:txBody>
      </p:sp>
    </p:spTree>
    <p:extLst>
      <p:ext uri="{BB962C8B-B14F-4D97-AF65-F5344CB8AC3E}">
        <p14:creationId xmlns:p14="http://schemas.microsoft.com/office/powerpoint/2010/main" val="24647126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44" y="156880"/>
            <a:ext cx="8536731" cy="990600"/>
          </a:xfrm>
        </p:spPr>
        <p:txBody>
          <a:bodyPr/>
          <a:lstStyle/>
          <a:p>
            <a:r>
              <a:rPr lang="en-US" dirty="0" smtClean="0"/>
              <a:t>QI:  PDSA Cycling</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722114380"/>
              </p:ext>
            </p:extLst>
          </p:nvPr>
        </p:nvGraphicFramePr>
        <p:xfrm>
          <a:off x="-73094" y="1574798"/>
          <a:ext cx="9242935"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Bent-Up Arrow 4"/>
          <p:cNvSpPr/>
          <p:nvPr/>
        </p:nvSpPr>
        <p:spPr>
          <a:xfrm rot="16200000">
            <a:off x="5541871" y="2152082"/>
            <a:ext cx="3559134" cy="2362623"/>
          </a:xfrm>
          <a:prstGeom prst="bentUpArrow">
            <a:avLst/>
          </a:prstGeom>
          <a:solidFill>
            <a:srgbClr val="D1F3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EB135">
                  <a:lumMod val="20000"/>
                  <a:lumOff val="80000"/>
                </a:srgbClr>
              </a:solidFill>
            </a:endParaRPr>
          </a:p>
        </p:txBody>
      </p:sp>
    </p:spTree>
    <p:extLst>
      <p:ext uri="{BB962C8B-B14F-4D97-AF65-F5344CB8AC3E}">
        <p14:creationId xmlns:p14="http://schemas.microsoft.com/office/powerpoint/2010/main" val="41717749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97" y="296548"/>
            <a:ext cx="6965245" cy="838201"/>
          </a:xfrm>
        </p:spPr>
        <p:txBody>
          <a:bodyPr>
            <a:normAutofit fontScale="90000"/>
          </a:bodyPr>
          <a:lstStyle/>
          <a:p>
            <a:r>
              <a:rPr lang="en-US" dirty="0" smtClean="0"/>
              <a:t>Where to start with Immunization QIP?</a:t>
            </a:r>
            <a:endParaRPr lang="en-US" dirty="0"/>
          </a:p>
        </p:txBody>
      </p:sp>
      <p:sp>
        <p:nvSpPr>
          <p:cNvPr id="3" name="Content Placeholder 2"/>
          <p:cNvSpPr>
            <a:spLocks noGrp="1"/>
          </p:cNvSpPr>
          <p:nvPr>
            <p:ph idx="1"/>
          </p:nvPr>
        </p:nvSpPr>
        <p:spPr>
          <a:xfrm>
            <a:off x="567159" y="1481559"/>
            <a:ext cx="8206451" cy="4629873"/>
          </a:xfrm>
        </p:spPr>
        <p:txBody>
          <a:bodyPr/>
          <a:lstStyle/>
          <a:p>
            <a:r>
              <a:rPr lang="en-US" dirty="0" smtClean="0"/>
              <a:t>Identify a champion</a:t>
            </a:r>
          </a:p>
          <a:p>
            <a:r>
              <a:rPr lang="en-US" dirty="0" smtClean="0"/>
              <a:t>Choose a specific focus/target:</a:t>
            </a:r>
          </a:p>
          <a:p>
            <a:pPr lvl="1"/>
            <a:r>
              <a:rPr lang="en-US" dirty="0" smtClean="0"/>
              <a:t>One vaccine</a:t>
            </a:r>
          </a:p>
          <a:p>
            <a:pPr lvl="1"/>
            <a:r>
              <a:rPr lang="en-US" dirty="0" smtClean="0"/>
              <a:t>One age group</a:t>
            </a:r>
          </a:p>
          <a:p>
            <a:pPr lvl="1"/>
            <a:r>
              <a:rPr lang="en-US" dirty="0" smtClean="0"/>
              <a:t>One disease state</a:t>
            </a:r>
          </a:p>
          <a:p>
            <a:r>
              <a:rPr lang="en-US" dirty="0" smtClean="0"/>
              <a:t>Assess the status of that target</a:t>
            </a:r>
          </a:p>
          <a:p>
            <a:pPr lvl="1"/>
            <a:r>
              <a:rPr lang="en-US" dirty="0" smtClean="0"/>
              <a:t>Rate in a sample population</a:t>
            </a:r>
          </a:p>
          <a:p>
            <a:pPr lvl="1"/>
            <a:r>
              <a:rPr lang="en-US" dirty="0" smtClean="0"/>
              <a:t>Impact on the practice</a:t>
            </a:r>
          </a:p>
          <a:p>
            <a:r>
              <a:rPr lang="en-US" dirty="0" smtClean="0"/>
              <a:t>Assess the knowledge and concerns of your team</a:t>
            </a:r>
          </a:p>
        </p:txBody>
      </p:sp>
    </p:spTree>
    <p:extLst>
      <p:ext uri="{BB962C8B-B14F-4D97-AF65-F5344CB8AC3E}">
        <p14:creationId xmlns:p14="http://schemas.microsoft.com/office/powerpoint/2010/main" val="40544405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4775" y="76195"/>
            <a:ext cx="8153400" cy="990600"/>
          </a:xfrm>
        </p:spPr>
        <p:txBody>
          <a:bodyPr/>
          <a:lstStyle/>
          <a:p>
            <a:r>
              <a:rPr lang="en-US" dirty="0" smtClean="0"/>
              <a:t>Example QI Projects</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08032602"/>
              </p:ext>
            </p:extLst>
          </p:nvPr>
        </p:nvGraphicFramePr>
        <p:xfrm>
          <a:off x="0" y="971390"/>
          <a:ext cx="9144000" cy="5970092"/>
        </p:xfrm>
        <a:graphic>
          <a:graphicData uri="http://schemas.openxmlformats.org/drawingml/2006/table">
            <a:tbl>
              <a:tblPr firstRow="1" bandRow="1">
                <a:tableStyleId>{5C22544A-7EE6-4342-B048-85BDC9FD1C3A}</a:tableStyleId>
              </a:tblPr>
              <a:tblGrid>
                <a:gridCol w="1860547"/>
                <a:gridCol w="1284664"/>
                <a:gridCol w="1860548"/>
                <a:gridCol w="4138241"/>
              </a:tblGrid>
              <a:tr h="387328">
                <a:tc>
                  <a:txBody>
                    <a:bodyPr/>
                    <a:lstStyle/>
                    <a:p>
                      <a:r>
                        <a:rPr lang="en-US" dirty="0" smtClean="0">
                          <a:latin typeface="Calibri" pitchFamily="34" charset="0"/>
                        </a:rPr>
                        <a:t>Strategy Utilized</a:t>
                      </a:r>
                      <a:endParaRPr lang="en-US" dirty="0">
                        <a:latin typeface="Calibri" pitchFamily="34" charset="0"/>
                      </a:endParaRPr>
                    </a:p>
                  </a:txBody>
                  <a:tcPr marL="82524" marR="82524"/>
                </a:tc>
                <a:tc>
                  <a:txBody>
                    <a:bodyPr/>
                    <a:lstStyle/>
                    <a:p>
                      <a:r>
                        <a:rPr lang="en-US" dirty="0" smtClean="0">
                          <a:latin typeface="Calibri" pitchFamily="34" charset="0"/>
                        </a:rPr>
                        <a:t>Vaccine</a:t>
                      </a:r>
                      <a:endParaRPr lang="en-US" dirty="0">
                        <a:latin typeface="Calibri" pitchFamily="34" charset="0"/>
                      </a:endParaRPr>
                    </a:p>
                  </a:txBody>
                  <a:tcPr marL="82524" marR="82524"/>
                </a:tc>
                <a:tc>
                  <a:txBody>
                    <a:bodyPr/>
                    <a:lstStyle/>
                    <a:p>
                      <a:r>
                        <a:rPr lang="en-US" dirty="0" smtClean="0">
                          <a:latin typeface="Calibri" pitchFamily="34" charset="0"/>
                        </a:rPr>
                        <a:t>Population</a:t>
                      </a:r>
                      <a:endParaRPr lang="en-US" dirty="0">
                        <a:latin typeface="Calibri" pitchFamily="34" charset="0"/>
                      </a:endParaRPr>
                    </a:p>
                  </a:txBody>
                  <a:tcPr marL="82524" marR="82524"/>
                </a:tc>
                <a:tc>
                  <a:txBody>
                    <a:bodyPr/>
                    <a:lstStyle/>
                    <a:p>
                      <a:r>
                        <a:rPr lang="en-US" dirty="0" smtClean="0">
                          <a:latin typeface="Calibri" pitchFamily="34" charset="0"/>
                        </a:rPr>
                        <a:t>Details</a:t>
                      </a:r>
                      <a:endParaRPr lang="en-US" dirty="0">
                        <a:latin typeface="Calibri" pitchFamily="34" charset="0"/>
                      </a:endParaRPr>
                    </a:p>
                  </a:txBody>
                  <a:tcPr marL="82524" marR="82524"/>
                </a:tc>
              </a:tr>
              <a:tr h="871326">
                <a:tc>
                  <a:txBody>
                    <a:bodyPr/>
                    <a:lstStyle/>
                    <a:p>
                      <a:r>
                        <a:rPr lang="en-US" dirty="0" smtClean="0">
                          <a:latin typeface="Calibri" pitchFamily="34" charset="0"/>
                        </a:rPr>
                        <a:t>Patient</a:t>
                      </a:r>
                      <a:r>
                        <a:rPr lang="en-US" baseline="0" dirty="0" smtClean="0">
                          <a:latin typeface="Calibri" pitchFamily="34" charset="0"/>
                        </a:rPr>
                        <a:t> Communication</a:t>
                      </a:r>
                    </a:p>
                  </a:txBody>
                  <a:tcPr marL="82524" marR="82524"/>
                </a:tc>
                <a:tc>
                  <a:txBody>
                    <a:bodyPr/>
                    <a:lstStyle/>
                    <a:p>
                      <a:r>
                        <a:rPr lang="en-US" dirty="0" smtClean="0">
                          <a:latin typeface="Calibri" pitchFamily="34" charset="0"/>
                        </a:rPr>
                        <a:t>Hepatitis B</a:t>
                      </a:r>
                      <a:endParaRPr lang="en-US" dirty="0">
                        <a:latin typeface="Calibri" pitchFamily="34" charset="0"/>
                      </a:endParaRPr>
                    </a:p>
                  </a:txBody>
                  <a:tcPr marL="82524" marR="82524"/>
                </a:tc>
                <a:tc>
                  <a:txBody>
                    <a:bodyPr/>
                    <a:lstStyle/>
                    <a:p>
                      <a:r>
                        <a:rPr lang="en-US" dirty="0" smtClean="0">
                          <a:latin typeface="Calibri" pitchFamily="34" charset="0"/>
                        </a:rPr>
                        <a:t>Diabetics</a:t>
                      </a:r>
                      <a:endParaRPr lang="en-US" dirty="0">
                        <a:latin typeface="Calibri" pitchFamily="34" charset="0"/>
                      </a:endParaRPr>
                    </a:p>
                  </a:txBody>
                  <a:tcPr marL="82524" marR="82524"/>
                </a:tc>
                <a:tc>
                  <a:txBody>
                    <a:bodyPr/>
                    <a:lstStyle/>
                    <a:p>
                      <a:r>
                        <a:rPr lang="en-US" dirty="0" smtClean="0">
                          <a:latin typeface="Calibri" pitchFamily="34" charset="0"/>
                        </a:rPr>
                        <a:t>Generate</a:t>
                      </a:r>
                      <a:r>
                        <a:rPr lang="en-US" baseline="0" dirty="0" smtClean="0">
                          <a:latin typeface="Calibri" pitchFamily="34" charset="0"/>
                        </a:rPr>
                        <a:t> list of all diabetic patients and at next visit, recommend vaccination against Hepatitis B</a:t>
                      </a:r>
                      <a:endParaRPr lang="en-US" dirty="0">
                        <a:latin typeface="Calibri" pitchFamily="34" charset="0"/>
                      </a:endParaRPr>
                    </a:p>
                  </a:txBody>
                  <a:tcPr marL="82524" marR="82524"/>
                </a:tc>
              </a:tr>
              <a:tr h="638580">
                <a:tc>
                  <a:txBody>
                    <a:bodyPr/>
                    <a:lstStyle/>
                    <a:p>
                      <a:r>
                        <a:rPr lang="en-US" dirty="0" smtClean="0">
                          <a:latin typeface="Calibri" pitchFamily="34" charset="0"/>
                        </a:rPr>
                        <a:t>Reminder – Recall</a:t>
                      </a:r>
                      <a:endParaRPr lang="en-US" dirty="0">
                        <a:latin typeface="Calibri" pitchFamily="34" charset="0"/>
                      </a:endParaRPr>
                    </a:p>
                  </a:txBody>
                  <a:tcPr marL="82524" marR="82524"/>
                </a:tc>
                <a:tc>
                  <a:txBody>
                    <a:bodyPr/>
                    <a:lstStyle/>
                    <a:p>
                      <a:r>
                        <a:rPr lang="en-US" dirty="0" smtClean="0">
                          <a:latin typeface="Calibri" pitchFamily="34" charset="0"/>
                        </a:rPr>
                        <a:t>Influenza</a:t>
                      </a:r>
                      <a:endParaRPr lang="en-US" dirty="0">
                        <a:latin typeface="Calibri" pitchFamily="34" charset="0"/>
                      </a:endParaRPr>
                    </a:p>
                  </a:txBody>
                  <a:tcPr marL="82524" marR="82524"/>
                </a:tc>
                <a:tc>
                  <a:txBody>
                    <a:bodyPr/>
                    <a:lstStyle/>
                    <a:p>
                      <a:r>
                        <a:rPr lang="en-US" dirty="0" smtClean="0">
                          <a:latin typeface="Calibri" pitchFamily="34" charset="0"/>
                        </a:rPr>
                        <a:t>All adults</a:t>
                      </a:r>
                      <a:endParaRPr lang="en-US" dirty="0">
                        <a:latin typeface="Calibri" pitchFamily="34" charset="0"/>
                      </a:endParaRPr>
                    </a:p>
                  </a:txBody>
                  <a:tcPr marL="82524" marR="82524"/>
                </a:tc>
                <a:tc>
                  <a:txBody>
                    <a:bodyPr/>
                    <a:lstStyle/>
                    <a:p>
                      <a:r>
                        <a:rPr lang="en-US" dirty="0" smtClean="0">
                          <a:latin typeface="Calibri" pitchFamily="34" charset="0"/>
                        </a:rPr>
                        <a:t>At</a:t>
                      </a:r>
                      <a:r>
                        <a:rPr lang="en-US" baseline="0" dirty="0" smtClean="0">
                          <a:latin typeface="Calibri" pitchFamily="34" charset="0"/>
                        </a:rPr>
                        <a:t> the start of flu season, send patient communication to remind patients to receive vaccine.  After 2 months, identify patients not yet vaccinated and resend reminder</a:t>
                      </a:r>
                      <a:endParaRPr lang="en-US" dirty="0">
                        <a:latin typeface="Calibri" pitchFamily="34" charset="0"/>
                      </a:endParaRPr>
                    </a:p>
                  </a:txBody>
                  <a:tcPr marL="82524" marR="82524"/>
                </a:tc>
              </a:tr>
              <a:tr h="638580">
                <a:tc>
                  <a:txBody>
                    <a:bodyPr/>
                    <a:lstStyle/>
                    <a:p>
                      <a:r>
                        <a:rPr lang="en-US" dirty="0" smtClean="0">
                          <a:latin typeface="Calibri" pitchFamily="34" charset="0"/>
                        </a:rPr>
                        <a:t>Chart</a:t>
                      </a:r>
                      <a:r>
                        <a:rPr lang="en-US" baseline="0" dirty="0" smtClean="0">
                          <a:latin typeface="Calibri" pitchFamily="34" charset="0"/>
                        </a:rPr>
                        <a:t> Reminder</a:t>
                      </a:r>
                      <a:endParaRPr lang="en-US" dirty="0">
                        <a:latin typeface="Calibri" pitchFamily="34" charset="0"/>
                      </a:endParaRPr>
                    </a:p>
                  </a:txBody>
                  <a:tcPr marL="82524" marR="82524"/>
                </a:tc>
                <a:tc>
                  <a:txBody>
                    <a:bodyPr/>
                    <a:lstStyle/>
                    <a:p>
                      <a:r>
                        <a:rPr lang="en-US" dirty="0" smtClean="0">
                          <a:latin typeface="Calibri" pitchFamily="34" charset="0"/>
                        </a:rPr>
                        <a:t>HPV</a:t>
                      </a:r>
                      <a:endParaRPr lang="en-US" dirty="0">
                        <a:latin typeface="Calibri" pitchFamily="34" charset="0"/>
                      </a:endParaRPr>
                    </a:p>
                  </a:txBody>
                  <a:tcPr marL="82524" marR="82524"/>
                </a:tc>
                <a:tc>
                  <a:txBody>
                    <a:bodyPr/>
                    <a:lstStyle/>
                    <a:p>
                      <a:r>
                        <a:rPr lang="en-US" dirty="0" smtClean="0">
                          <a:latin typeface="Calibri" pitchFamily="34" charset="0"/>
                        </a:rPr>
                        <a:t>Female</a:t>
                      </a:r>
                      <a:r>
                        <a:rPr lang="en-US" baseline="0" dirty="0" smtClean="0">
                          <a:latin typeface="Calibri" pitchFamily="34" charset="0"/>
                        </a:rPr>
                        <a:t> patients 19 – 26 &amp; Male patients 19 – 21</a:t>
                      </a:r>
                      <a:endParaRPr lang="en-US" dirty="0">
                        <a:latin typeface="Calibri" pitchFamily="34" charset="0"/>
                      </a:endParaRPr>
                    </a:p>
                  </a:txBody>
                  <a:tcPr marL="82524" marR="82524"/>
                </a:tc>
                <a:tc>
                  <a:txBody>
                    <a:bodyPr/>
                    <a:lstStyle/>
                    <a:p>
                      <a:r>
                        <a:rPr lang="en-US" dirty="0" smtClean="0">
                          <a:latin typeface="Calibri" pitchFamily="34" charset="0"/>
                        </a:rPr>
                        <a:t>Query EHR to identify eligible</a:t>
                      </a:r>
                      <a:r>
                        <a:rPr lang="en-US" baseline="0" dirty="0" smtClean="0">
                          <a:latin typeface="Calibri" pitchFamily="34" charset="0"/>
                        </a:rPr>
                        <a:t> patients who have not received HPV vaccine. Program an alert in patient charts to discuss and administer vaccine at next visit</a:t>
                      </a:r>
                      <a:endParaRPr lang="en-US" dirty="0">
                        <a:latin typeface="Calibri" pitchFamily="34" charset="0"/>
                      </a:endParaRPr>
                    </a:p>
                  </a:txBody>
                  <a:tcPr marL="82524" marR="82524"/>
                </a:tc>
              </a:tr>
              <a:tr h="638580">
                <a:tc>
                  <a:txBody>
                    <a:bodyPr/>
                    <a:lstStyle/>
                    <a:p>
                      <a:r>
                        <a:rPr lang="en-US" dirty="0" smtClean="0">
                          <a:latin typeface="Calibri" pitchFamily="34" charset="0"/>
                        </a:rPr>
                        <a:t>Standing Orders</a:t>
                      </a:r>
                      <a:endParaRPr lang="en-US" dirty="0">
                        <a:latin typeface="Calibri" pitchFamily="34" charset="0"/>
                      </a:endParaRPr>
                    </a:p>
                  </a:txBody>
                  <a:tcPr marL="82524" marR="82524"/>
                </a:tc>
                <a:tc>
                  <a:txBody>
                    <a:bodyPr/>
                    <a:lstStyle/>
                    <a:p>
                      <a:r>
                        <a:rPr lang="en-US" dirty="0" smtClean="0">
                          <a:latin typeface="Calibri" pitchFamily="34" charset="0"/>
                        </a:rPr>
                        <a:t>Tdap</a:t>
                      </a:r>
                      <a:endParaRPr lang="en-US" dirty="0">
                        <a:latin typeface="Calibri" pitchFamily="34" charset="0"/>
                      </a:endParaRPr>
                    </a:p>
                  </a:txBody>
                  <a:tcPr marL="82524" marR="82524"/>
                </a:tc>
                <a:tc>
                  <a:txBody>
                    <a:bodyPr/>
                    <a:lstStyle/>
                    <a:p>
                      <a:r>
                        <a:rPr lang="en-US" dirty="0" smtClean="0">
                          <a:latin typeface="Calibri" pitchFamily="34" charset="0"/>
                        </a:rPr>
                        <a:t>Pregnant women, 27 – 36</a:t>
                      </a:r>
                      <a:r>
                        <a:rPr lang="en-US" baseline="0" dirty="0" smtClean="0">
                          <a:latin typeface="Calibri" pitchFamily="34" charset="0"/>
                        </a:rPr>
                        <a:t> weeks gestation</a:t>
                      </a:r>
                      <a:endParaRPr lang="en-US" dirty="0">
                        <a:latin typeface="Calibri" pitchFamily="34" charset="0"/>
                      </a:endParaRPr>
                    </a:p>
                  </a:txBody>
                  <a:tcPr marL="82524" marR="82524"/>
                </a:tc>
                <a:tc>
                  <a:txBody>
                    <a:bodyPr/>
                    <a:lstStyle/>
                    <a:p>
                      <a:r>
                        <a:rPr lang="en-US" baseline="0" dirty="0" smtClean="0">
                          <a:latin typeface="Calibri" pitchFamily="34" charset="0"/>
                        </a:rPr>
                        <a:t>For each pregnant patient, have nursing staff offer and administer vaccine with appropriate documentation</a:t>
                      </a:r>
                      <a:endParaRPr lang="en-US" dirty="0">
                        <a:latin typeface="Calibri" pitchFamily="34" charset="0"/>
                      </a:endParaRPr>
                    </a:p>
                  </a:txBody>
                  <a:tcPr marL="82524" marR="82524"/>
                </a:tc>
              </a:tr>
              <a:tr h="1102204">
                <a:tc>
                  <a:txBody>
                    <a:bodyPr/>
                    <a:lstStyle/>
                    <a:p>
                      <a:r>
                        <a:rPr lang="en-US" dirty="0" smtClean="0">
                          <a:latin typeface="Calibri" pitchFamily="34" charset="0"/>
                        </a:rPr>
                        <a:t>Immunization</a:t>
                      </a:r>
                      <a:r>
                        <a:rPr lang="en-US" baseline="0" dirty="0" smtClean="0">
                          <a:latin typeface="Calibri" pitchFamily="34" charset="0"/>
                        </a:rPr>
                        <a:t> Information Systems</a:t>
                      </a:r>
                      <a:endParaRPr lang="en-US" dirty="0">
                        <a:latin typeface="Calibri" pitchFamily="34" charset="0"/>
                      </a:endParaRPr>
                    </a:p>
                  </a:txBody>
                  <a:tcPr marL="82524" marR="82524"/>
                </a:tc>
                <a:tc>
                  <a:txBody>
                    <a:bodyPr/>
                    <a:lstStyle/>
                    <a:p>
                      <a:r>
                        <a:rPr lang="en-US" dirty="0" smtClean="0">
                          <a:latin typeface="Calibri" pitchFamily="34" charset="0"/>
                        </a:rPr>
                        <a:t>Pneumo</a:t>
                      </a:r>
                      <a:endParaRPr lang="en-US" dirty="0">
                        <a:latin typeface="Calibri" pitchFamily="34" charset="0"/>
                      </a:endParaRPr>
                    </a:p>
                  </a:txBody>
                  <a:tcPr marL="82524" marR="82524"/>
                </a:tc>
                <a:tc>
                  <a:txBody>
                    <a:bodyPr/>
                    <a:lstStyle/>
                    <a:p>
                      <a:r>
                        <a:rPr lang="en-US" dirty="0" smtClean="0">
                          <a:latin typeface="Calibri" pitchFamily="34" charset="0"/>
                        </a:rPr>
                        <a:t>Patients over 65</a:t>
                      </a:r>
                      <a:endParaRPr lang="en-US" dirty="0">
                        <a:latin typeface="Calibri" pitchFamily="34" charset="0"/>
                      </a:endParaRPr>
                    </a:p>
                  </a:txBody>
                  <a:tcPr marL="82524" marR="82524"/>
                </a:tc>
                <a:tc>
                  <a:txBody>
                    <a:bodyPr/>
                    <a:lstStyle/>
                    <a:p>
                      <a:r>
                        <a:rPr lang="en-US" dirty="0" smtClean="0">
                          <a:latin typeface="Calibri" pitchFamily="34" charset="0"/>
                        </a:rPr>
                        <a:t>For</a:t>
                      </a:r>
                      <a:r>
                        <a:rPr lang="en-US" baseline="0" dirty="0" smtClean="0">
                          <a:latin typeface="Calibri" pitchFamily="34" charset="0"/>
                        </a:rPr>
                        <a:t> each visit with elderly patients, transmit pneumo vaccination status to IIS</a:t>
                      </a:r>
                      <a:endParaRPr lang="en-US" dirty="0">
                        <a:latin typeface="Calibri" pitchFamily="34" charset="0"/>
                      </a:endParaRPr>
                    </a:p>
                  </a:txBody>
                  <a:tcPr marL="82524" marR="82524"/>
                </a:tc>
              </a:tr>
            </a:tbl>
          </a:graphicData>
        </a:graphic>
      </p:graphicFrame>
    </p:spTree>
    <p:extLst>
      <p:ext uri="{BB962C8B-B14F-4D97-AF65-F5344CB8AC3E}">
        <p14:creationId xmlns:p14="http://schemas.microsoft.com/office/powerpoint/2010/main" val="28531866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0623"/>
            <a:ext cx="9144000" cy="6191250"/>
          </a:xfrm>
          <a:prstGeom prst="rect">
            <a:avLst/>
          </a:prstGeom>
        </p:spPr>
      </p:pic>
      <p:sp>
        <p:nvSpPr>
          <p:cNvPr id="3" name="TextBox 2"/>
          <p:cNvSpPr txBox="1"/>
          <p:nvPr/>
        </p:nvSpPr>
        <p:spPr>
          <a:xfrm>
            <a:off x="1986844" y="6163733"/>
            <a:ext cx="6333067" cy="646331"/>
          </a:xfrm>
          <a:prstGeom prst="rect">
            <a:avLst/>
          </a:prstGeom>
          <a:noFill/>
        </p:spPr>
        <p:txBody>
          <a:bodyPr wrap="square" rtlCol="0">
            <a:spAutoFit/>
          </a:bodyPr>
          <a:lstStyle/>
          <a:p>
            <a:r>
              <a:rPr lang="en-US" dirty="0">
                <a:solidFill>
                  <a:prstClr val="black"/>
                </a:solidFill>
              </a:rPr>
              <a:t>https://www.acponline.org/clinical-information/clinical-resources-products/adult-immunization</a:t>
            </a:r>
          </a:p>
        </p:txBody>
      </p:sp>
    </p:spTree>
    <p:extLst>
      <p:ext uri="{BB962C8B-B14F-4D97-AF65-F5344CB8AC3E}">
        <p14:creationId xmlns:p14="http://schemas.microsoft.com/office/powerpoint/2010/main" val="28180526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52089" cy="634969"/>
          </a:xfrm>
        </p:spPr>
        <p:txBody>
          <a:bodyPr>
            <a:normAutofit/>
          </a:bodyPr>
          <a:lstStyle/>
          <a:p>
            <a:r>
              <a:rPr lang="en-US" sz="3400" dirty="0" smtClean="0"/>
              <a:t>Pneumococcal Flow Sheet: ACIP Indications</a:t>
            </a:r>
            <a:endParaRPr lang="en-US" sz="3400" dirty="0"/>
          </a:p>
        </p:txBody>
      </p:sp>
      <p:pic>
        <p:nvPicPr>
          <p:cNvPr id="3" name="Picture 2"/>
          <p:cNvPicPr>
            <a:picLocks noChangeAspect="1"/>
          </p:cNvPicPr>
          <p:nvPr/>
        </p:nvPicPr>
        <p:blipFill>
          <a:blip r:embed="rId2"/>
          <a:stretch>
            <a:fillRect/>
          </a:stretch>
        </p:blipFill>
        <p:spPr>
          <a:xfrm>
            <a:off x="0" y="756557"/>
            <a:ext cx="9144000" cy="6059935"/>
          </a:xfrm>
          <a:prstGeom prst="rect">
            <a:avLst/>
          </a:prstGeom>
        </p:spPr>
      </p:pic>
    </p:spTree>
    <p:extLst>
      <p:ext uri="{BB962C8B-B14F-4D97-AF65-F5344CB8AC3E}">
        <p14:creationId xmlns:p14="http://schemas.microsoft.com/office/powerpoint/2010/main" val="26384858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2810934" cy="1068211"/>
          </a:xfrm>
        </p:spPr>
        <p:txBody>
          <a:bodyPr>
            <a:normAutofit/>
          </a:bodyPr>
          <a:lstStyle/>
          <a:p>
            <a:r>
              <a:rPr lang="en-US" dirty="0" err="1" smtClean="0"/>
              <a:t>Tdap</a:t>
            </a:r>
            <a:r>
              <a:rPr lang="en-US" dirty="0" smtClean="0"/>
              <a:t> QIP 1</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826" y="124178"/>
            <a:ext cx="5478286" cy="6581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5111" y="1727200"/>
            <a:ext cx="3025422" cy="3139321"/>
          </a:xfrm>
          <a:prstGeom prst="rect">
            <a:avLst/>
          </a:prstGeom>
          <a:solidFill>
            <a:schemeClr val="accent1">
              <a:lumMod val="20000"/>
              <a:lumOff val="80000"/>
            </a:schemeClr>
          </a:solidFill>
        </p:spPr>
        <p:txBody>
          <a:bodyPr wrap="square" rtlCol="0">
            <a:spAutoFit/>
          </a:bodyPr>
          <a:lstStyle/>
          <a:p>
            <a:pPr marL="342900" indent="-342900">
              <a:buFontTx/>
              <a:buAutoNum type="arabicPeriod"/>
            </a:pPr>
            <a:r>
              <a:rPr lang="en-US" dirty="0" smtClean="0">
                <a:solidFill>
                  <a:prstClr val="black"/>
                </a:solidFill>
              </a:rPr>
              <a:t>Is there a problem?</a:t>
            </a:r>
          </a:p>
          <a:p>
            <a:pPr marL="342900" indent="-342900">
              <a:buFontTx/>
              <a:buAutoNum type="arabicPeriod"/>
            </a:pPr>
            <a:r>
              <a:rPr lang="en-US" dirty="0" smtClean="0">
                <a:solidFill>
                  <a:prstClr val="black"/>
                </a:solidFill>
              </a:rPr>
              <a:t>Analyze the problem</a:t>
            </a:r>
          </a:p>
          <a:p>
            <a:pPr marL="342900" indent="-342900">
              <a:buFontTx/>
              <a:buAutoNum type="arabicPeriod"/>
            </a:pPr>
            <a:r>
              <a:rPr lang="en-US" dirty="0" smtClean="0">
                <a:solidFill>
                  <a:prstClr val="black"/>
                </a:solidFill>
              </a:rPr>
              <a:t>Look for solutions</a:t>
            </a:r>
          </a:p>
          <a:p>
            <a:pPr marL="800100" lvl="1" indent="-342900">
              <a:buFontTx/>
              <a:buAutoNum type="alphaLcPeriod"/>
            </a:pPr>
            <a:r>
              <a:rPr lang="en-US" dirty="0" smtClean="0">
                <a:solidFill>
                  <a:prstClr val="black"/>
                </a:solidFill>
              </a:rPr>
              <a:t>Quick wins</a:t>
            </a:r>
          </a:p>
          <a:p>
            <a:pPr marL="800100" lvl="1" indent="-342900">
              <a:buFontTx/>
              <a:buAutoNum type="alphaLcPeriod"/>
            </a:pPr>
            <a:r>
              <a:rPr lang="en-US" dirty="0" smtClean="0">
                <a:solidFill>
                  <a:prstClr val="black"/>
                </a:solidFill>
              </a:rPr>
              <a:t>PDSA Candidates</a:t>
            </a:r>
          </a:p>
          <a:p>
            <a:pPr marL="342900" indent="-342900">
              <a:buFontTx/>
              <a:buAutoNum type="arabicPeriod"/>
            </a:pPr>
            <a:r>
              <a:rPr lang="en-US" dirty="0" smtClean="0">
                <a:solidFill>
                  <a:prstClr val="black"/>
                </a:solidFill>
              </a:rPr>
              <a:t>Build a team</a:t>
            </a:r>
          </a:p>
          <a:p>
            <a:pPr marL="342900" indent="-342900">
              <a:buFontTx/>
              <a:buAutoNum type="arabicPeriod"/>
            </a:pPr>
            <a:r>
              <a:rPr lang="en-US" dirty="0" smtClean="0">
                <a:solidFill>
                  <a:prstClr val="black"/>
                </a:solidFill>
              </a:rPr>
              <a:t>Start P-D-S-A</a:t>
            </a:r>
          </a:p>
          <a:p>
            <a:pPr marL="342900" indent="-342900">
              <a:buFontTx/>
              <a:buAutoNum type="arabicPeriod"/>
            </a:pPr>
            <a:r>
              <a:rPr lang="en-US" dirty="0" smtClean="0">
                <a:solidFill>
                  <a:prstClr val="black"/>
                </a:solidFill>
              </a:rPr>
              <a:t>Assess results</a:t>
            </a:r>
          </a:p>
          <a:p>
            <a:pPr marL="342900" indent="-342900">
              <a:buFontTx/>
              <a:buAutoNum type="arabicPeriod"/>
            </a:pPr>
            <a:r>
              <a:rPr lang="en-US" dirty="0" smtClean="0">
                <a:solidFill>
                  <a:prstClr val="black"/>
                </a:solidFill>
              </a:rPr>
              <a:t>Next cycle(s)</a:t>
            </a:r>
          </a:p>
          <a:p>
            <a:pPr marL="800100" lvl="1" indent="-342900">
              <a:buFontTx/>
              <a:buAutoNum type="alphaLcPeriod"/>
            </a:pPr>
            <a:r>
              <a:rPr lang="en-US" dirty="0" smtClean="0">
                <a:solidFill>
                  <a:prstClr val="black"/>
                </a:solidFill>
              </a:rPr>
              <a:t>Same problem</a:t>
            </a:r>
          </a:p>
          <a:p>
            <a:pPr marL="800100" lvl="1" indent="-342900">
              <a:buFontTx/>
              <a:buAutoNum type="alphaLcPeriod"/>
            </a:pPr>
            <a:r>
              <a:rPr lang="en-US" dirty="0" smtClean="0">
                <a:solidFill>
                  <a:prstClr val="black"/>
                </a:solidFill>
              </a:rPr>
              <a:t>Move to a new issue</a:t>
            </a:r>
            <a:endParaRPr lang="en-US" dirty="0">
              <a:solidFill>
                <a:prstClr val="black"/>
              </a:solidFill>
            </a:endParaRPr>
          </a:p>
        </p:txBody>
      </p:sp>
      <p:cxnSp>
        <p:nvCxnSpPr>
          <p:cNvPr id="6" name="Straight Arrow Connector 5"/>
          <p:cNvCxnSpPr/>
          <p:nvPr/>
        </p:nvCxnSpPr>
        <p:spPr>
          <a:xfrm flipV="1">
            <a:off x="2675466" y="544010"/>
            <a:ext cx="1693334" cy="12500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812648" y="1106311"/>
            <a:ext cx="1556152" cy="10465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302933" y="3414889"/>
            <a:ext cx="2065867" cy="26246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472267" y="2743200"/>
            <a:ext cx="2122311" cy="338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935111" y="3048000"/>
            <a:ext cx="2359378" cy="2488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14935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6965245" cy="905641"/>
          </a:xfrm>
        </p:spPr>
        <p:txBody>
          <a:bodyPr/>
          <a:lstStyle/>
          <a:p>
            <a:r>
              <a:rPr lang="en-US" dirty="0" err="1" smtClean="0"/>
              <a:t>Tdap</a:t>
            </a:r>
            <a:r>
              <a:rPr lang="en-US" dirty="0" smtClean="0"/>
              <a:t> </a:t>
            </a:r>
            <a:r>
              <a:rPr lang="en-US" dirty="0"/>
              <a:t>QIP </a:t>
            </a:r>
            <a:r>
              <a:rPr lang="en-US" dirty="0" smtClean="0"/>
              <a:t>2</a:t>
            </a:r>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743201"/>
            <a:ext cx="6555494" cy="347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14426"/>
            <a:ext cx="581977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4657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Tdap</a:t>
            </a:r>
            <a:r>
              <a:rPr lang="en-US" dirty="0" smtClean="0"/>
              <a:t> </a:t>
            </a:r>
            <a:r>
              <a:rPr lang="en-US" dirty="0"/>
              <a:t>QIP </a:t>
            </a:r>
            <a:r>
              <a:rPr lang="en-US" dirty="0" smtClean="0"/>
              <a:t>3</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805" y="1692797"/>
            <a:ext cx="6304315" cy="233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4562" y="4025716"/>
            <a:ext cx="8252749"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prstClr val="black"/>
                </a:solidFill>
                <a:latin typeface="Calibri" panose="020F0502020204030204" pitchFamily="34" charset="0"/>
              </a:rPr>
              <a:t>And multiple other cycles could/should follow until rates are sustained at goal!</a:t>
            </a:r>
          </a:p>
          <a:p>
            <a:pPr marL="285750" indent="-285750">
              <a:buFont typeface="Arial" panose="020B0604020202020204" pitchFamily="34" charset="0"/>
              <a:buChar char="•"/>
            </a:pPr>
            <a:r>
              <a:rPr lang="en-US" dirty="0" smtClean="0">
                <a:solidFill>
                  <a:prstClr val="black"/>
                </a:solidFill>
                <a:latin typeface="Calibri" panose="020F0502020204030204" pitchFamily="34" charset="0"/>
              </a:rPr>
              <a:t>Then we turn the team’s attention to the next target!</a:t>
            </a:r>
            <a:endParaRPr 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517627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Connect Framework</a:t>
            </a:r>
          </a:p>
        </p:txBody>
      </p:sp>
      <p:graphicFrame>
        <p:nvGraphicFramePr>
          <p:cNvPr id="6" name="Diagram 5"/>
          <p:cNvGraphicFramePr/>
          <p:nvPr>
            <p:extLst>
              <p:ext uri="{D42A27DB-BD31-4B8C-83A1-F6EECF244321}">
                <p14:modId xmlns:p14="http://schemas.microsoft.com/office/powerpoint/2010/main" val="2360352899"/>
              </p:ext>
            </p:extLst>
          </p:nvPr>
        </p:nvGraphicFramePr>
        <p:xfrm>
          <a:off x="77470" y="834390"/>
          <a:ext cx="9066530" cy="5926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6491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stretch>
            <a:fillRect/>
          </a:stretch>
        </p:blipFill>
        <p:spPr>
          <a:xfrm>
            <a:off x="633845" y="1506682"/>
            <a:ext cx="7959437" cy="4603174"/>
          </a:xfrm>
          <a:prstGeom prst="rect">
            <a:avLst/>
          </a:prstGeom>
        </p:spPr>
      </p:pic>
      <p:sp>
        <p:nvSpPr>
          <p:cNvPr id="2" name="Title 1"/>
          <p:cNvSpPr>
            <a:spLocks noGrp="1"/>
          </p:cNvSpPr>
          <p:nvPr>
            <p:ph type="title"/>
          </p:nvPr>
        </p:nvSpPr>
        <p:spPr/>
        <p:txBody>
          <a:bodyPr/>
          <a:lstStyle/>
          <a:p>
            <a:r>
              <a:rPr lang="en-US" dirty="0" smtClean="0"/>
              <a:t>Flu QIP:  Starter Set</a:t>
            </a:r>
            <a:endParaRPr lang="en-US" dirty="0"/>
          </a:p>
        </p:txBody>
      </p:sp>
    </p:spTree>
    <p:extLst>
      <p:ext uri="{BB962C8B-B14F-4D97-AF65-F5344CB8AC3E}">
        <p14:creationId xmlns:p14="http://schemas.microsoft.com/office/powerpoint/2010/main" val="42431607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775" y="156880"/>
            <a:ext cx="8153400" cy="990600"/>
          </a:xfrm>
        </p:spPr>
        <p:txBody>
          <a:bodyPr/>
          <a:lstStyle/>
          <a:p>
            <a:r>
              <a:rPr lang="en-US" dirty="0" smtClean="0"/>
              <a:t>Additional Resources</a:t>
            </a:r>
            <a:endParaRPr lang="en-US" dirty="0"/>
          </a:p>
        </p:txBody>
      </p:sp>
      <p:sp>
        <p:nvSpPr>
          <p:cNvPr id="3" name="Content Placeholder 2"/>
          <p:cNvSpPr>
            <a:spLocks noGrp="1"/>
          </p:cNvSpPr>
          <p:nvPr>
            <p:ph sz="quarter" idx="1"/>
          </p:nvPr>
        </p:nvSpPr>
        <p:spPr>
          <a:xfrm>
            <a:off x="79022" y="1535289"/>
            <a:ext cx="8963377" cy="4477702"/>
          </a:xfrm>
        </p:spPr>
        <p:txBody>
          <a:bodyPr>
            <a:noAutofit/>
          </a:bodyPr>
          <a:lstStyle/>
          <a:p>
            <a:r>
              <a:rPr lang="en-US" sz="2300" dirty="0" smtClean="0"/>
              <a:t>ACP Guide to </a:t>
            </a:r>
            <a:r>
              <a:rPr lang="en-US" sz="2300" dirty="0"/>
              <a:t>Adult </a:t>
            </a:r>
            <a:r>
              <a:rPr lang="en-US" sz="2300" dirty="0" smtClean="0"/>
              <a:t>Immunization</a:t>
            </a:r>
          </a:p>
          <a:p>
            <a:pPr marL="0" indent="0">
              <a:buNone/>
            </a:pPr>
            <a:r>
              <a:rPr lang="en-US" sz="1800" dirty="0" smtClean="0">
                <a:hlinkClick r:id="rId2"/>
              </a:rPr>
              <a:t>https</a:t>
            </a:r>
            <a:r>
              <a:rPr lang="en-US" sz="1800" dirty="0">
                <a:hlinkClick r:id="rId2"/>
              </a:rPr>
              <a:t>://</a:t>
            </a:r>
            <a:r>
              <a:rPr lang="en-US" sz="1800" dirty="0" smtClean="0">
                <a:hlinkClick r:id="rId2"/>
              </a:rPr>
              <a:t>www.acponline.org/clinical-information/clinical-resources-products/adult-immunization</a:t>
            </a:r>
            <a:r>
              <a:rPr lang="en-US" sz="1800" dirty="0" smtClean="0"/>
              <a:t> </a:t>
            </a:r>
          </a:p>
          <a:p>
            <a:r>
              <a:rPr lang="en-US" sz="2300" dirty="0" smtClean="0"/>
              <a:t>CDC Patient </a:t>
            </a:r>
            <a:r>
              <a:rPr lang="en-US" sz="2300" dirty="0"/>
              <a:t>Education </a:t>
            </a:r>
            <a:r>
              <a:rPr lang="en-US" sz="2300" dirty="0" smtClean="0"/>
              <a:t>Materials</a:t>
            </a:r>
          </a:p>
          <a:p>
            <a:pPr marL="0" indent="0">
              <a:buNone/>
            </a:pPr>
            <a:r>
              <a:rPr lang="en-US" sz="1800" dirty="0" smtClean="0">
                <a:hlinkClick r:id="rId3"/>
              </a:rPr>
              <a:t>https</a:t>
            </a:r>
            <a:r>
              <a:rPr lang="en-US" sz="1800" dirty="0">
                <a:hlinkClick r:id="rId3"/>
              </a:rPr>
              <a:t>://</a:t>
            </a:r>
            <a:r>
              <a:rPr lang="en-US" sz="1800" dirty="0" smtClean="0">
                <a:hlinkClick r:id="rId3"/>
              </a:rPr>
              <a:t>www.cdc.gov/vaccines/ed/patient-ed.html</a:t>
            </a:r>
            <a:endParaRPr lang="en-US" sz="1800" dirty="0" smtClean="0"/>
          </a:p>
          <a:p>
            <a:r>
              <a:rPr lang="en-US" sz="2300" dirty="0" smtClean="0"/>
              <a:t>Adult Vaccinations Resource Library</a:t>
            </a:r>
          </a:p>
          <a:p>
            <a:pPr marL="0" indent="0">
              <a:buNone/>
            </a:pPr>
            <a:r>
              <a:rPr lang="en-US" sz="1800" dirty="0" smtClean="0">
                <a:hlinkClick r:id="rId4"/>
              </a:rPr>
              <a:t>http</a:t>
            </a:r>
            <a:r>
              <a:rPr lang="en-US" sz="1800" dirty="0">
                <a:hlinkClick r:id="rId4"/>
              </a:rPr>
              <a:t>://www.immunize.org/adult-vaccination</a:t>
            </a:r>
            <a:r>
              <a:rPr lang="en-US" sz="1800" dirty="0" smtClean="0">
                <a:hlinkClick r:id="rId4"/>
              </a:rPr>
              <a:t>/</a:t>
            </a:r>
            <a:r>
              <a:rPr lang="en-US" sz="1800" dirty="0" smtClean="0"/>
              <a:t> </a:t>
            </a:r>
            <a:endParaRPr lang="en-US" sz="1800" dirty="0"/>
          </a:p>
          <a:p>
            <a:r>
              <a:rPr lang="en-US" sz="2300" dirty="0" smtClean="0"/>
              <a:t>What Works to Increase </a:t>
            </a:r>
            <a:r>
              <a:rPr lang="en-US" sz="2300" dirty="0"/>
              <a:t>A</a:t>
            </a:r>
            <a:r>
              <a:rPr lang="en-US" sz="2300" dirty="0" smtClean="0"/>
              <a:t>dult </a:t>
            </a:r>
            <a:r>
              <a:rPr lang="en-US" sz="2300" dirty="0"/>
              <a:t>V</a:t>
            </a:r>
            <a:r>
              <a:rPr lang="en-US" sz="2300" dirty="0" smtClean="0"/>
              <a:t>accination Rates</a:t>
            </a:r>
          </a:p>
          <a:p>
            <a:pPr marL="0" indent="0">
              <a:buNone/>
            </a:pPr>
            <a:r>
              <a:rPr lang="en-US" sz="1800" dirty="0" smtClean="0">
                <a:hlinkClick r:id="rId5"/>
              </a:rPr>
              <a:t>https</a:t>
            </a:r>
            <a:r>
              <a:rPr lang="en-US" sz="1800" dirty="0">
                <a:hlinkClick r:id="rId5"/>
              </a:rPr>
              <a:t>://</a:t>
            </a:r>
            <a:r>
              <a:rPr lang="en-US" sz="1800" dirty="0" smtClean="0">
                <a:hlinkClick r:id="rId5"/>
              </a:rPr>
              <a:t>www.cdc.gov/vaccines/hcp/adults/for-practice/increasing-vacc-rates.html</a:t>
            </a:r>
            <a:r>
              <a:rPr lang="en-US" sz="1800" dirty="0" smtClean="0"/>
              <a:t> </a:t>
            </a:r>
          </a:p>
          <a:p>
            <a:r>
              <a:rPr lang="en-US" sz="2300" dirty="0" smtClean="0"/>
              <a:t>Quick Guide to Adult Vaccine Messaging</a:t>
            </a:r>
          </a:p>
          <a:p>
            <a:pPr marL="0" indent="0">
              <a:buNone/>
            </a:pPr>
            <a:r>
              <a:rPr lang="en-US" sz="1800" dirty="0" smtClean="0">
                <a:hlinkClick r:id="rId6"/>
              </a:rPr>
              <a:t>https</a:t>
            </a:r>
            <a:r>
              <a:rPr lang="en-US" sz="1800" dirty="0">
                <a:hlinkClick r:id="rId6"/>
              </a:rPr>
              <a:t>://</a:t>
            </a:r>
            <a:r>
              <a:rPr lang="en-US" sz="1800" dirty="0" smtClean="0">
                <a:hlinkClick r:id="rId6"/>
              </a:rPr>
              <a:t>www.izsummitpartners.org/content/uploads/2014/05/AdultVaccineMessaging2.pdf</a:t>
            </a:r>
            <a:endParaRPr lang="en-US" sz="1800" dirty="0" smtClean="0"/>
          </a:p>
          <a:p>
            <a:pPr marL="514350" indent="-514350">
              <a:buFont typeface="+mj-lt"/>
              <a:buAutoNum type="arabicPeriod"/>
            </a:pPr>
            <a:endParaRPr lang="en-US" sz="2300" dirty="0"/>
          </a:p>
        </p:txBody>
      </p:sp>
    </p:spTree>
    <p:extLst>
      <p:ext uri="{BB962C8B-B14F-4D97-AF65-F5344CB8AC3E}">
        <p14:creationId xmlns:p14="http://schemas.microsoft.com/office/powerpoint/2010/main" val="309481889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7687" y="1233973"/>
            <a:ext cx="7606203" cy="1828800"/>
          </a:xfrm>
        </p:spPr>
        <p:txBody>
          <a:bodyPr/>
          <a:lstStyle/>
          <a:p>
            <a:r>
              <a:rPr lang="en-US" sz="5400" dirty="0"/>
              <a:t>      Adult Immunization Disparities</a:t>
            </a:r>
          </a:p>
        </p:txBody>
      </p:sp>
      <p:sp>
        <p:nvSpPr>
          <p:cNvPr id="3" name="Subtitle 2"/>
          <p:cNvSpPr>
            <a:spLocks noGrp="1"/>
          </p:cNvSpPr>
          <p:nvPr>
            <p:ph type="subTitle" idx="1"/>
          </p:nvPr>
        </p:nvSpPr>
        <p:spPr>
          <a:xfrm>
            <a:off x="1688783" y="3646170"/>
            <a:ext cx="6085894" cy="654302"/>
          </a:xfrm>
        </p:spPr>
        <p:txBody>
          <a:bodyPr>
            <a:noAutofit/>
          </a:bodyPr>
          <a:lstStyle/>
          <a:p>
            <a:pPr algn="ctr"/>
            <a:r>
              <a:rPr lang="en-US" sz="2400" dirty="0"/>
              <a:t>Tamera Coyne-Beasley, MD, MPH, FAAP, FSAHM</a:t>
            </a:r>
          </a:p>
          <a:p>
            <a:pPr algn="ctr"/>
            <a:r>
              <a:rPr lang="en-US" sz="2000" dirty="0"/>
              <a:t>Professor of Pediatrics and Internal Medicine</a:t>
            </a:r>
          </a:p>
          <a:p>
            <a:pPr algn="ctr"/>
            <a:r>
              <a:rPr lang="en-US" sz="2000" dirty="0"/>
              <a:t>University of North Carolina-Chapel Hill</a:t>
            </a:r>
          </a:p>
        </p:txBody>
      </p:sp>
    </p:spTree>
    <p:extLst>
      <p:ext uri="{BB962C8B-B14F-4D97-AF65-F5344CB8AC3E}">
        <p14:creationId xmlns:p14="http://schemas.microsoft.com/office/powerpoint/2010/main" val="3480593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a:t>
            </a:r>
            <a:r>
              <a:rPr lang="en-US" i="1" dirty="0"/>
              <a:t>health disparity</a:t>
            </a:r>
          </a:p>
        </p:txBody>
      </p:sp>
      <p:sp>
        <p:nvSpPr>
          <p:cNvPr id="3" name="Content Placeholder 2"/>
          <p:cNvSpPr>
            <a:spLocks noGrp="1"/>
          </p:cNvSpPr>
          <p:nvPr>
            <p:ph sz="quarter" idx="1"/>
          </p:nvPr>
        </p:nvSpPr>
        <p:spPr/>
        <p:txBody>
          <a:bodyPr/>
          <a:lstStyle/>
          <a:p>
            <a:r>
              <a:rPr lang="en-US" dirty="0"/>
              <a:t>Healthy People 2020 defines a </a:t>
            </a:r>
            <a:r>
              <a:rPr lang="en-US" i="1" dirty="0"/>
              <a:t>health disparity</a:t>
            </a:r>
            <a:r>
              <a:rPr lang="en-US" dirty="0"/>
              <a:t> as “a particular type of health difference that is closely linked with social, economic, and/or environmental disadvantage”</a:t>
            </a:r>
          </a:p>
          <a:p>
            <a:r>
              <a:rPr lang="en-US" dirty="0"/>
              <a:t>If a health outcome is seen to a greater or lesser extent between populations, there is disparity</a:t>
            </a:r>
          </a:p>
        </p:txBody>
      </p:sp>
      <p:sp>
        <p:nvSpPr>
          <p:cNvPr id="4" name="TextBox 3"/>
          <p:cNvSpPr txBox="1"/>
          <p:nvPr/>
        </p:nvSpPr>
        <p:spPr>
          <a:xfrm>
            <a:off x="3395869" y="6211670"/>
            <a:ext cx="5367131" cy="830997"/>
          </a:xfrm>
          <a:prstGeom prst="rect">
            <a:avLst/>
          </a:prstGeom>
          <a:noFill/>
        </p:spPr>
        <p:txBody>
          <a:bodyPr wrap="square" rtlCol="0">
            <a:spAutoFit/>
          </a:bodyPr>
          <a:lstStyle/>
          <a:p>
            <a:r>
              <a:rPr lang="en-US" sz="1200" dirty="0">
                <a:solidFill>
                  <a:schemeClr val="bg1"/>
                </a:solidFill>
              </a:rPr>
              <a:t>U.S. Department of Health and Human Services. The Secretary’s Advisory Committee on National Health Promotion and Disease Prevention Objectives for 2020. Phase I report: Recommendations for the framework and format of Healthy People 2020 [Internet]. Section IV: Advisory Committee findings and recommendations.</a:t>
            </a:r>
          </a:p>
        </p:txBody>
      </p:sp>
      <p:pic>
        <p:nvPicPr>
          <p:cNvPr id="5" name="Picture 4"/>
          <p:cNvPicPr>
            <a:picLocks noChangeAspect="1"/>
          </p:cNvPicPr>
          <p:nvPr/>
        </p:nvPicPr>
        <p:blipFill>
          <a:blip r:embed="rId2"/>
          <a:stretch>
            <a:fillRect/>
          </a:stretch>
        </p:blipFill>
        <p:spPr>
          <a:xfrm>
            <a:off x="0" y="4036932"/>
            <a:ext cx="9144000" cy="2069284"/>
          </a:xfrm>
          <a:prstGeom prst="rect">
            <a:avLst/>
          </a:prstGeom>
        </p:spPr>
      </p:pic>
    </p:spTree>
    <p:extLst>
      <p:ext uri="{BB962C8B-B14F-4D97-AF65-F5344CB8AC3E}">
        <p14:creationId xmlns:p14="http://schemas.microsoft.com/office/powerpoint/2010/main" val="2023048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Facts about Adult Immunization Disparities	</a:t>
            </a:r>
          </a:p>
        </p:txBody>
      </p:sp>
      <p:sp>
        <p:nvSpPr>
          <p:cNvPr id="3" name="Content Placeholder 2"/>
          <p:cNvSpPr>
            <a:spLocks noGrp="1"/>
          </p:cNvSpPr>
          <p:nvPr>
            <p:ph sz="quarter" idx="1"/>
          </p:nvPr>
        </p:nvSpPr>
        <p:spPr>
          <a:xfrm>
            <a:off x="609600" y="1566534"/>
            <a:ext cx="7886700" cy="4703191"/>
          </a:xfrm>
        </p:spPr>
        <p:txBody>
          <a:bodyPr>
            <a:normAutofit fontScale="77500" lnSpcReduction="20000"/>
          </a:bodyPr>
          <a:lstStyle/>
          <a:p>
            <a:r>
              <a:rPr lang="en-US" b="1" dirty="0"/>
              <a:t>Racial Disparities Among Older People:</a:t>
            </a:r>
            <a:r>
              <a:rPr lang="en-US" dirty="0"/>
              <a:t> Whites aged ≥ 60 years had higher shingles vaccination coverage (27%) compared with blacks (10.7%), Hispanics (9.5%) and Asians (22.6%). </a:t>
            </a:r>
          </a:p>
          <a:p>
            <a:r>
              <a:rPr lang="en-US" b="1" dirty="0"/>
              <a:t>Racial Disparities in Young Adult Women: </a:t>
            </a:r>
            <a:r>
              <a:rPr lang="en-US" dirty="0"/>
              <a:t>Among women aged 19-26: Non-Hispanic blacks (30.6%), Hispanics (30.3%) and non-Hispanic Asians (19.8%) each had lower coverage than non-Hispanic whites (41.7%).</a:t>
            </a:r>
          </a:p>
          <a:p>
            <a:endParaRPr lang="en-US" dirty="0"/>
          </a:p>
          <a:p>
            <a:r>
              <a:rPr lang="en-US" b="1" dirty="0"/>
              <a:t>Racial Disparities in Vaccination Rates of Adult Healthcare Personnel: </a:t>
            </a:r>
            <a:r>
              <a:rPr lang="en-US" dirty="0"/>
              <a:t>During 2005-2013, Tdap vaccination of healthcare personnel (HCP) aged ≥ 19 was 37.3%. White HCP had higher Tdap coverage (39.9%) compared with black HCP (32.2%) and Hispanic HCP (29.5%). </a:t>
            </a:r>
            <a:endParaRPr lang="en-US" b="1" dirty="0"/>
          </a:p>
        </p:txBody>
      </p:sp>
      <p:sp>
        <p:nvSpPr>
          <p:cNvPr id="5" name="TextBox 4"/>
          <p:cNvSpPr txBox="1"/>
          <p:nvPr/>
        </p:nvSpPr>
        <p:spPr>
          <a:xfrm>
            <a:off x="2603500" y="6066526"/>
            <a:ext cx="5310415" cy="646331"/>
          </a:xfrm>
          <a:prstGeom prst="rect">
            <a:avLst/>
          </a:prstGeom>
          <a:noFill/>
        </p:spPr>
        <p:txBody>
          <a:bodyPr wrap="square" rtlCol="0">
            <a:spAutoFit/>
          </a:bodyPr>
          <a:lstStyle/>
          <a:p>
            <a:r>
              <a:rPr lang="en-US" dirty="0">
                <a:solidFill>
                  <a:schemeClr val="bg1"/>
                </a:solidFill>
              </a:rPr>
              <a:t>Spotlight on Adult Immunization Disparities. National Adult and Influenza Immunization Summit, 2015.</a:t>
            </a:r>
          </a:p>
        </p:txBody>
      </p:sp>
    </p:spTree>
    <p:extLst>
      <p:ext uri="{BB962C8B-B14F-4D97-AF65-F5344CB8AC3E}">
        <p14:creationId xmlns:p14="http://schemas.microsoft.com/office/powerpoint/2010/main" val="39129393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Adult Vaccination Coverage by Nativity</a:t>
            </a:r>
          </a:p>
        </p:txBody>
      </p:sp>
      <p:sp>
        <p:nvSpPr>
          <p:cNvPr id="3" name="Content Placeholder 2"/>
          <p:cNvSpPr>
            <a:spLocks noGrp="1"/>
          </p:cNvSpPr>
          <p:nvPr>
            <p:ph sz="quarter" idx="1"/>
          </p:nvPr>
        </p:nvSpPr>
        <p:spPr>
          <a:xfrm>
            <a:off x="606155" y="1589567"/>
            <a:ext cx="4448446" cy="4366733"/>
          </a:xfrm>
        </p:spPr>
        <p:txBody>
          <a:bodyPr/>
          <a:lstStyle/>
          <a:p>
            <a:r>
              <a:rPr lang="en-US" sz="2400" dirty="0"/>
              <a:t>Vaccination coverage among U.S. born respondents was higher than that of foreign-born respondents with few exceptions: </a:t>
            </a:r>
          </a:p>
          <a:p>
            <a:pPr lvl="1"/>
            <a:r>
              <a:rPr lang="en-US" sz="2000" dirty="0"/>
              <a:t>Influenza vaccination, aged 19-49 years and aged 50-64 years</a:t>
            </a:r>
          </a:p>
          <a:p>
            <a:pPr lvl="1"/>
            <a:r>
              <a:rPr lang="en-US" sz="2000" dirty="0" err="1"/>
              <a:t>HepA</a:t>
            </a:r>
            <a:r>
              <a:rPr lang="en-US" sz="2000" dirty="0"/>
              <a:t> vaccination, aged &gt;19 years</a:t>
            </a:r>
          </a:p>
          <a:p>
            <a:pPr lvl="1"/>
            <a:r>
              <a:rPr lang="en-US" sz="2000" dirty="0" err="1"/>
              <a:t>HepB</a:t>
            </a:r>
            <a:r>
              <a:rPr lang="en-US" sz="2000" dirty="0"/>
              <a:t> vaccination, persons with diabetes, or chronic liver disease</a:t>
            </a:r>
          </a:p>
          <a:p>
            <a:endParaRPr lang="en-US" dirty="0"/>
          </a:p>
        </p:txBody>
      </p:sp>
      <p:pic>
        <p:nvPicPr>
          <p:cNvPr id="5" name="Picture 4"/>
          <p:cNvPicPr>
            <a:picLocks noChangeAspect="1"/>
          </p:cNvPicPr>
          <p:nvPr/>
        </p:nvPicPr>
        <p:blipFill>
          <a:blip r:embed="rId2"/>
          <a:stretch>
            <a:fillRect/>
          </a:stretch>
        </p:blipFill>
        <p:spPr>
          <a:xfrm>
            <a:off x="5206414" y="2157021"/>
            <a:ext cx="3732206" cy="3321796"/>
          </a:xfrm>
          <a:prstGeom prst="rect">
            <a:avLst/>
          </a:prstGeom>
        </p:spPr>
      </p:pic>
      <p:sp>
        <p:nvSpPr>
          <p:cNvPr id="6" name="Rectangle 5"/>
          <p:cNvSpPr/>
          <p:nvPr/>
        </p:nvSpPr>
        <p:spPr>
          <a:xfrm>
            <a:off x="3609331" y="6422832"/>
            <a:ext cx="1215397" cy="369332"/>
          </a:xfrm>
          <a:prstGeom prst="rect">
            <a:avLst/>
          </a:prstGeom>
        </p:spPr>
        <p:txBody>
          <a:bodyPr wrap="none">
            <a:spAutoFit/>
          </a:bodyPr>
          <a:lstStyle/>
          <a:p>
            <a:r>
              <a:rPr lang="en-US" dirty="0">
                <a:solidFill>
                  <a:schemeClr val="bg1"/>
                </a:solidFill>
              </a:rPr>
              <a:t>2015 NHIS</a:t>
            </a:r>
          </a:p>
        </p:txBody>
      </p:sp>
    </p:spTree>
    <p:extLst>
      <p:ext uri="{BB962C8B-B14F-4D97-AF65-F5344CB8AC3E}">
        <p14:creationId xmlns:p14="http://schemas.microsoft.com/office/powerpoint/2010/main" val="34328999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Adult Vaccination Coverage by Years Living in the United States and Citizenship</a:t>
            </a:r>
          </a:p>
        </p:txBody>
      </p:sp>
      <p:sp>
        <p:nvSpPr>
          <p:cNvPr id="3" name="Content Placeholder 2"/>
          <p:cNvSpPr>
            <a:spLocks noGrp="1"/>
          </p:cNvSpPr>
          <p:nvPr>
            <p:ph sz="quarter" idx="1"/>
          </p:nvPr>
        </p:nvSpPr>
        <p:spPr>
          <a:xfrm>
            <a:off x="330200" y="1589567"/>
            <a:ext cx="5256419" cy="4628606"/>
          </a:xfrm>
        </p:spPr>
        <p:txBody>
          <a:bodyPr/>
          <a:lstStyle/>
          <a:p>
            <a:r>
              <a:rPr lang="en-US" sz="2800" dirty="0"/>
              <a:t>Coverage varied for foreign-born persons living in the United States &gt;10 years compared with those living in the United States &lt;10 </a:t>
            </a:r>
            <a:r>
              <a:rPr lang="en-US" sz="2800" dirty="0" smtClean="0"/>
              <a:t>years</a:t>
            </a:r>
            <a:endParaRPr lang="en-US" sz="2800" dirty="0"/>
          </a:p>
          <a:p>
            <a:r>
              <a:rPr lang="en-US" sz="2800" dirty="0"/>
              <a:t>Coverage among foreign-born adults who were U.S. citizens was generally higher than that for foreign-born respondents who were not U.S. citizens</a:t>
            </a:r>
          </a:p>
          <a:p>
            <a:endParaRPr lang="en-US" dirty="0"/>
          </a:p>
        </p:txBody>
      </p:sp>
      <p:pic>
        <p:nvPicPr>
          <p:cNvPr id="5" name="Picture 4"/>
          <p:cNvPicPr>
            <a:picLocks noChangeAspect="1"/>
          </p:cNvPicPr>
          <p:nvPr/>
        </p:nvPicPr>
        <p:blipFill>
          <a:blip r:embed="rId2"/>
          <a:stretch>
            <a:fillRect/>
          </a:stretch>
        </p:blipFill>
        <p:spPr>
          <a:xfrm>
            <a:off x="5943519" y="2505497"/>
            <a:ext cx="2681915" cy="2385627"/>
          </a:xfrm>
          <a:prstGeom prst="rect">
            <a:avLst/>
          </a:prstGeom>
        </p:spPr>
      </p:pic>
      <p:sp>
        <p:nvSpPr>
          <p:cNvPr id="6" name="Rectangle 5"/>
          <p:cNvSpPr/>
          <p:nvPr/>
        </p:nvSpPr>
        <p:spPr>
          <a:xfrm>
            <a:off x="3534787" y="6403874"/>
            <a:ext cx="1215397" cy="369332"/>
          </a:xfrm>
          <a:prstGeom prst="rect">
            <a:avLst/>
          </a:prstGeom>
        </p:spPr>
        <p:txBody>
          <a:bodyPr wrap="none">
            <a:spAutoFit/>
          </a:bodyPr>
          <a:lstStyle/>
          <a:p>
            <a:r>
              <a:rPr lang="en-US" dirty="0">
                <a:solidFill>
                  <a:schemeClr val="bg1"/>
                </a:solidFill>
              </a:rPr>
              <a:t>2015 NHIS</a:t>
            </a:r>
          </a:p>
        </p:txBody>
      </p:sp>
    </p:spTree>
    <p:extLst>
      <p:ext uri="{BB962C8B-B14F-4D97-AF65-F5344CB8AC3E}">
        <p14:creationId xmlns:p14="http://schemas.microsoft.com/office/powerpoint/2010/main" val="21457337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Adult Disparities Associated with Lack of Health Insurance</a:t>
            </a:r>
          </a:p>
        </p:txBody>
      </p:sp>
      <p:sp>
        <p:nvSpPr>
          <p:cNvPr id="3" name="Content Placeholder 2"/>
          <p:cNvSpPr>
            <a:spLocks noGrp="1"/>
          </p:cNvSpPr>
          <p:nvPr>
            <p:ph sz="quarter" idx="1"/>
          </p:nvPr>
        </p:nvSpPr>
        <p:spPr>
          <a:xfrm>
            <a:off x="500368" y="1612901"/>
            <a:ext cx="8161032" cy="4472690"/>
          </a:xfrm>
        </p:spPr>
        <p:txBody>
          <a:bodyPr/>
          <a:lstStyle/>
          <a:p>
            <a:r>
              <a:rPr lang="en-US" sz="2400" dirty="0"/>
              <a:t>Uninsured people have lower vaccination rates than insured people</a:t>
            </a:r>
          </a:p>
          <a:p>
            <a:pPr lvl="1"/>
            <a:r>
              <a:rPr lang="en-US" sz="2100" dirty="0"/>
              <a:t> </a:t>
            </a:r>
            <a:r>
              <a:rPr lang="en-US" sz="1700" dirty="0" smtClean="0"/>
              <a:t>For </a:t>
            </a:r>
            <a:r>
              <a:rPr lang="en-US" sz="1700" dirty="0"/>
              <a:t>influenza, PPSV, shingles, and HPV vaccination, coverage was two to three times higher among those with health insurance versus those without insurance</a:t>
            </a:r>
          </a:p>
          <a:p>
            <a:pPr marL="365125" lvl="1" indent="0">
              <a:buNone/>
            </a:pPr>
            <a:endParaRPr lang="en-US" sz="2000" dirty="0"/>
          </a:p>
          <a:p>
            <a:r>
              <a:rPr lang="en-US" sz="2300" dirty="0"/>
              <a:t>Generally, adults with a usual place for health care were more likely to report having received recommended vaccinations than those who did not</a:t>
            </a:r>
          </a:p>
          <a:p>
            <a:endParaRPr lang="en-US" sz="2300" dirty="0" smtClean="0"/>
          </a:p>
          <a:p>
            <a:r>
              <a:rPr lang="en-US" sz="2300" dirty="0" smtClean="0"/>
              <a:t>Coverage </a:t>
            </a:r>
            <a:r>
              <a:rPr lang="en-US" sz="2300" dirty="0"/>
              <a:t>was generally higher among those reporting private vs. public insurance</a:t>
            </a:r>
          </a:p>
          <a:p>
            <a:endParaRPr lang="en-US" sz="2300" dirty="0"/>
          </a:p>
          <a:p>
            <a:endParaRPr lang="en-US" sz="2300" dirty="0"/>
          </a:p>
          <a:p>
            <a:endParaRPr lang="en-US" sz="2300" dirty="0"/>
          </a:p>
          <a:p>
            <a:pPr lvl="1"/>
            <a:endParaRPr lang="en-US" sz="2000" dirty="0"/>
          </a:p>
          <a:p>
            <a:pPr marL="457200" lvl="1" indent="0">
              <a:buNone/>
            </a:pPr>
            <a:endParaRPr lang="en-US" sz="2400" b="1" dirty="0"/>
          </a:p>
        </p:txBody>
      </p:sp>
      <p:sp>
        <p:nvSpPr>
          <p:cNvPr id="6" name="TextBox 5"/>
          <p:cNvSpPr txBox="1"/>
          <p:nvPr/>
        </p:nvSpPr>
        <p:spPr>
          <a:xfrm>
            <a:off x="1841500" y="6073169"/>
            <a:ext cx="6896099" cy="615553"/>
          </a:xfrm>
          <a:prstGeom prst="rect">
            <a:avLst/>
          </a:prstGeom>
          <a:noFill/>
        </p:spPr>
        <p:txBody>
          <a:bodyPr wrap="square" rtlCol="0">
            <a:spAutoFit/>
          </a:bodyPr>
          <a:lstStyle/>
          <a:p>
            <a:r>
              <a:rPr lang="en-US" sz="1100" dirty="0">
                <a:solidFill>
                  <a:schemeClr val="bg1"/>
                </a:solidFill>
              </a:rPr>
              <a:t>Lu PJ, O’Halloran A, Williams WW. Impact of health insurance status on vaccination coverage among adult populations. Am J </a:t>
            </a:r>
            <a:r>
              <a:rPr lang="en-US" sz="1100" dirty="0" err="1">
                <a:solidFill>
                  <a:schemeClr val="bg1"/>
                </a:solidFill>
              </a:rPr>
              <a:t>Prev</a:t>
            </a:r>
            <a:r>
              <a:rPr lang="en-US" sz="1100" dirty="0">
                <a:solidFill>
                  <a:schemeClr val="bg1"/>
                </a:solidFill>
              </a:rPr>
              <a:t> Med 2015;48:647–61 </a:t>
            </a:r>
          </a:p>
          <a:p>
            <a:endParaRPr lang="en-US" sz="1200" dirty="0"/>
          </a:p>
        </p:txBody>
      </p:sp>
      <p:sp>
        <p:nvSpPr>
          <p:cNvPr id="5" name="TextBox 4"/>
          <p:cNvSpPr txBox="1"/>
          <p:nvPr/>
        </p:nvSpPr>
        <p:spPr>
          <a:xfrm>
            <a:off x="1841500" y="6427113"/>
            <a:ext cx="4419600" cy="430887"/>
          </a:xfrm>
          <a:prstGeom prst="rect">
            <a:avLst/>
          </a:prstGeom>
          <a:noFill/>
        </p:spPr>
        <p:txBody>
          <a:bodyPr wrap="square" rtlCol="0">
            <a:spAutoFit/>
          </a:bodyPr>
          <a:lstStyle/>
          <a:p>
            <a:r>
              <a:rPr lang="en-US" sz="1100" dirty="0">
                <a:solidFill>
                  <a:schemeClr val="bg1"/>
                </a:solidFill>
              </a:rPr>
              <a:t>Spotlight on Adult Immunization Disparities. National Adult and Influenza Immunization Summit, 2015.</a:t>
            </a:r>
          </a:p>
        </p:txBody>
      </p:sp>
    </p:spTree>
    <p:extLst>
      <p:ext uri="{BB962C8B-B14F-4D97-AF65-F5344CB8AC3E}">
        <p14:creationId xmlns:p14="http://schemas.microsoft.com/office/powerpoint/2010/main" val="29237476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Childhood Immunization Disparities: Good News		</a:t>
            </a:r>
          </a:p>
        </p:txBody>
      </p:sp>
      <p:sp>
        <p:nvSpPr>
          <p:cNvPr id="3" name="Content Placeholder 2"/>
          <p:cNvSpPr>
            <a:spLocks noGrp="1"/>
          </p:cNvSpPr>
          <p:nvPr>
            <p:ph sz="quarter" idx="1"/>
          </p:nvPr>
        </p:nvSpPr>
        <p:spPr>
          <a:xfrm>
            <a:off x="584200" y="1582520"/>
            <a:ext cx="8159002" cy="4629150"/>
          </a:xfrm>
        </p:spPr>
        <p:txBody>
          <a:bodyPr/>
          <a:lstStyle/>
          <a:p>
            <a:r>
              <a:rPr lang="en-US" sz="2400" dirty="0"/>
              <a:t>The Vaccine for Children (VFC) program was created to provide vaccines for eligible children at no cost 20 years ago</a:t>
            </a:r>
          </a:p>
          <a:p>
            <a:endParaRPr lang="en-US" sz="2400" dirty="0"/>
          </a:p>
          <a:p>
            <a:r>
              <a:rPr lang="en-US" sz="2400" dirty="0"/>
              <a:t>The VFC program has protected millions of children from disease and has helped to virtually eliminate disparities in childhood vaccine rates</a:t>
            </a:r>
          </a:p>
          <a:p>
            <a:endParaRPr lang="en-US" sz="2400" dirty="0"/>
          </a:p>
          <a:p>
            <a:r>
              <a:rPr lang="en-US" sz="2400" dirty="0"/>
              <a:t>Several vaccination disparities between racial/ethnic populations and white children have been non-existent since 2007</a:t>
            </a:r>
          </a:p>
        </p:txBody>
      </p:sp>
      <p:sp>
        <p:nvSpPr>
          <p:cNvPr id="4" name="Rectangle 3"/>
          <p:cNvSpPr/>
          <p:nvPr/>
        </p:nvSpPr>
        <p:spPr>
          <a:xfrm>
            <a:off x="3548744" y="6211670"/>
            <a:ext cx="4572000" cy="646331"/>
          </a:xfrm>
          <a:prstGeom prst="rect">
            <a:avLst/>
          </a:prstGeom>
        </p:spPr>
        <p:txBody>
          <a:bodyPr>
            <a:spAutoFit/>
          </a:bodyPr>
          <a:lstStyle/>
          <a:p>
            <a:r>
              <a:rPr lang="en-US" dirty="0">
                <a:solidFill>
                  <a:schemeClr val="bg1"/>
                </a:solidFill>
              </a:rPr>
              <a:t>Elimination of Health Disparities. National Prevention Strategy, 2014.</a:t>
            </a:r>
          </a:p>
        </p:txBody>
      </p:sp>
    </p:spTree>
    <p:extLst>
      <p:ext uri="{BB962C8B-B14F-4D97-AF65-F5344CB8AC3E}">
        <p14:creationId xmlns:p14="http://schemas.microsoft.com/office/powerpoint/2010/main" val="26136879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Adult Immunization Disparities: Persisting, May Be Widening</a:t>
            </a:r>
          </a:p>
        </p:txBody>
      </p:sp>
      <p:sp>
        <p:nvSpPr>
          <p:cNvPr id="3" name="Content Placeholder 2"/>
          <p:cNvSpPr>
            <a:spLocks noGrp="1"/>
          </p:cNvSpPr>
          <p:nvPr>
            <p:ph sz="quarter" idx="1"/>
          </p:nvPr>
        </p:nvSpPr>
        <p:spPr>
          <a:xfrm>
            <a:off x="203200" y="1447801"/>
            <a:ext cx="8750300" cy="4432300"/>
          </a:xfrm>
        </p:spPr>
        <p:txBody>
          <a:bodyPr/>
          <a:lstStyle/>
          <a:p>
            <a:r>
              <a:rPr lang="en-US" sz="2200" dirty="0"/>
              <a:t>Racial/ethnic gaps in immunization coverage have been shown for 7 major vaccines:</a:t>
            </a:r>
          </a:p>
          <a:p>
            <a:pPr lvl="1"/>
            <a:r>
              <a:rPr lang="en-US" sz="2000" dirty="0"/>
              <a:t>Pneumococcal, hepatitis A, hepatitis B, herpes zoster (shingles), influenza, human papillomavirus (HPV), and the tetanus/pertussis/diphtheria vaccines</a:t>
            </a:r>
          </a:p>
          <a:p>
            <a:r>
              <a:rPr lang="en-US" sz="2200" dirty="0" smtClean="0"/>
              <a:t>There </a:t>
            </a:r>
            <a:r>
              <a:rPr lang="en-US" sz="2200" dirty="0"/>
              <a:t>were vaccination disparities for most other groups, even after adjusting for demographic and access-to-care characteristics</a:t>
            </a:r>
          </a:p>
          <a:p>
            <a:pPr lvl="1"/>
            <a:r>
              <a:rPr lang="en-US" sz="2000" dirty="0"/>
              <a:t>Results suggest other factors that are associated with vaccination disparities are not measured by the NHIS and could also contribute to the differences in coverage</a:t>
            </a:r>
          </a:p>
          <a:p>
            <a:r>
              <a:rPr lang="en-US" sz="2200" dirty="0" smtClean="0"/>
              <a:t>Disparities </a:t>
            </a:r>
            <a:r>
              <a:rPr lang="en-US" sz="2200" dirty="0"/>
              <a:t>might be getting worse for Tdap and herpes zoster </a:t>
            </a:r>
            <a:r>
              <a:rPr lang="en-US" sz="2200" dirty="0" smtClean="0"/>
              <a:t>vaccination</a:t>
            </a:r>
            <a:endParaRPr lang="en-US" sz="2200" dirty="0"/>
          </a:p>
          <a:p>
            <a:r>
              <a:rPr lang="en-US" sz="2200" dirty="0"/>
              <a:t>Adult immunization disparities are systemic, avoidable and unfair</a:t>
            </a:r>
          </a:p>
          <a:p>
            <a:endParaRPr lang="en-US" sz="2200" dirty="0"/>
          </a:p>
          <a:p>
            <a:endParaRPr lang="en-US" dirty="0"/>
          </a:p>
        </p:txBody>
      </p:sp>
      <p:sp>
        <p:nvSpPr>
          <p:cNvPr id="4" name="Rectangle 3"/>
          <p:cNvSpPr/>
          <p:nvPr/>
        </p:nvSpPr>
        <p:spPr>
          <a:xfrm>
            <a:off x="3559628" y="6269726"/>
            <a:ext cx="4572000" cy="646331"/>
          </a:xfrm>
          <a:prstGeom prst="rect">
            <a:avLst/>
          </a:prstGeom>
        </p:spPr>
        <p:txBody>
          <a:bodyPr>
            <a:spAutoFit/>
          </a:bodyPr>
          <a:lstStyle/>
          <a:p>
            <a:r>
              <a:rPr lang="en-US" dirty="0">
                <a:solidFill>
                  <a:schemeClr val="bg1"/>
                </a:solidFill>
              </a:rPr>
              <a:t>Elimination of Health Disparities. National Prevention Strategy, 2014.</a:t>
            </a:r>
          </a:p>
        </p:txBody>
      </p:sp>
    </p:spTree>
    <p:extLst>
      <p:ext uri="{BB962C8B-B14F-4D97-AF65-F5344CB8AC3E}">
        <p14:creationId xmlns:p14="http://schemas.microsoft.com/office/powerpoint/2010/main" val="155092161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CP Powerpoint 2014">
  <a:themeElements>
    <a:clrScheme name="ACP theme">
      <a:dk1>
        <a:sysClr val="windowText" lastClr="000000"/>
      </a:dk1>
      <a:lt1>
        <a:sysClr val="window" lastClr="FFFFFF"/>
      </a:lt1>
      <a:dk2>
        <a:srgbClr val="1F497D"/>
      </a:dk2>
      <a:lt2>
        <a:srgbClr val="EEECE1"/>
      </a:lt2>
      <a:accent1>
        <a:srgbClr val="2EB135"/>
      </a:accent1>
      <a:accent2>
        <a:srgbClr val="FFC82E"/>
      </a:accent2>
      <a:accent3>
        <a:srgbClr val="00A0DF"/>
      </a:accent3>
      <a:accent4>
        <a:srgbClr val="FF7900"/>
      </a:accent4>
      <a:accent5>
        <a:srgbClr val="95519E"/>
      </a:accent5>
      <a:accent6>
        <a:srgbClr val="BF650F"/>
      </a:accent6>
      <a:hlink>
        <a:srgbClr val="0000FF"/>
      </a:hlink>
      <a:folHlink>
        <a:srgbClr val="800080"/>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ACP Quality Connect Template">
  <a:themeElements>
    <a:clrScheme name="ACP theme">
      <a:dk1>
        <a:sysClr val="windowText" lastClr="000000"/>
      </a:dk1>
      <a:lt1>
        <a:sysClr val="window" lastClr="FFFFFF"/>
      </a:lt1>
      <a:dk2>
        <a:srgbClr val="1F497D"/>
      </a:dk2>
      <a:lt2>
        <a:srgbClr val="EEECE1"/>
      </a:lt2>
      <a:accent1>
        <a:srgbClr val="2EB135"/>
      </a:accent1>
      <a:accent2>
        <a:srgbClr val="FFC82E"/>
      </a:accent2>
      <a:accent3>
        <a:srgbClr val="00A0DF"/>
      </a:accent3>
      <a:accent4>
        <a:srgbClr val="FF7900"/>
      </a:accent4>
      <a:accent5>
        <a:srgbClr val="95519E"/>
      </a:accent5>
      <a:accent6>
        <a:srgbClr val="BF650F"/>
      </a:accent6>
      <a:hlink>
        <a:srgbClr val="0000FF"/>
      </a:hlink>
      <a:folHlink>
        <a:srgbClr val="800080"/>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CP theme">
    <a:dk1>
      <a:sysClr val="windowText" lastClr="000000"/>
    </a:dk1>
    <a:lt1>
      <a:sysClr val="window" lastClr="FFFFFF"/>
    </a:lt1>
    <a:dk2>
      <a:srgbClr val="1F497D"/>
    </a:dk2>
    <a:lt2>
      <a:srgbClr val="EEECE1"/>
    </a:lt2>
    <a:accent1>
      <a:srgbClr val="2EB135"/>
    </a:accent1>
    <a:accent2>
      <a:srgbClr val="FFC82E"/>
    </a:accent2>
    <a:accent3>
      <a:srgbClr val="00A0DF"/>
    </a:accent3>
    <a:accent4>
      <a:srgbClr val="FF7900"/>
    </a:accent4>
    <a:accent5>
      <a:srgbClr val="95519E"/>
    </a:accent5>
    <a:accent6>
      <a:srgbClr val="BF650F"/>
    </a:accent6>
    <a:hlink>
      <a:srgbClr val="0000FF"/>
    </a:hlink>
    <a:folHlink>
      <a:srgbClr val="800080"/>
    </a:folHlink>
  </a:clrScheme>
</a:themeOverride>
</file>

<file path=ppt/theme/themeOverride2.xml><?xml version="1.0" encoding="utf-8"?>
<a:themeOverride xmlns:a="http://schemas.openxmlformats.org/drawingml/2006/main">
  <a:clrScheme name="ACP theme">
    <a:dk1>
      <a:sysClr val="windowText" lastClr="000000"/>
    </a:dk1>
    <a:lt1>
      <a:sysClr val="window" lastClr="FFFFFF"/>
    </a:lt1>
    <a:dk2>
      <a:srgbClr val="1F497D"/>
    </a:dk2>
    <a:lt2>
      <a:srgbClr val="EEECE1"/>
    </a:lt2>
    <a:accent1>
      <a:srgbClr val="2EB135"/>
    </a:accent1>
    <a:accent2>
      <a:srgbClr val="FFC82E"/>
    </a:accent2>
    <a:accent3>
      <a:srgbClr val="00A0DF"/>
    </a:accent3>
    <a:accent4>
      <a:srgbClr val="FF7900"/>
    </a:accent4>
    <a:accent5>
      <a:srgbClr val="95519E"/>
    </a:accent5>
    <a:accent6>
      <a:srgbClr val="BF650F"/>
    </a:accent6>
    <a:hlink>
      <a:srgbClr val="0000FF"/>
    </a:hlink>
    <a:folHlink>
      <a:srgbClr val="800080"/>
    </a:folHlink>
  </a:clrScheme>
</a:themeOverride>
</file>

<file path=ppt/theme/themeOverride3.xml><?xml version="1.0" encoding="utf-8"?>
<a:themeOverride xmlns:a="http://schemas.openxmlformats.org/drawingml/2006/main">
  <a:clrScheme name="ACP theme">
    <a:dk1>
      <a:sysClr val="windowText" lastClr="000000"/>
    </a:dk1>
    <a:lt1>
      <a:sysClr val="window" lastClr="FFFFFF"/>
    </a:lt1>
    <a:dk2>
      <a:srgbClr val="1F497D"/>
    </a:dk2>
    <a:lt2>
      <a:srgbClr val="EEECE1"/>
    </a:lt2>
    <a:accent1>
      <a:srgbClr val="2EB135"/>
    </a:accent1>
    <a:accent2>
      <a:srgbClr val="FFC82E"/>
    </a:accent2>
    <a:accent3>
      <a:srgbClr val="00A0DF"/>
    </a:accent3>
    <a:accent4>
      <a:srgbClr val="FF7900"/>
    </a:accent4>
    <a:accent5>
      <a:srgbClr val="95519E"/>
    </a:accent5>
    <a:accent6>
      <a:srgbClr val="BF650F"/>
    </a:accent6>
    <a:hlink>
      <a:srgbClr val="0000FF"/>
    </a:hlink>
    <a:folHlink>
      <a:srgbClr val="800080"/>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acp_powerpoint</Template>
  <TotalTime>3474</TotalTime>
  <Words>6852</Words>
  <Application>Microsoft Office PowerPoint</Application>
  <PresentationFormat>On-screen Show (4:3)</PresentationFormat>
  <Paragraphs>931</Paragraphs>
  <Slides>144</Slides>
  <Notes>32</Notes>
  <HiddenSlides>0</HiddenSlides>
  <MMClips>0</MMClips>
  <ScaleCrop>false</ScaleCrop>
  <HeadingPairs>
    <vt:vector size="4" baseType="variant">
      <vt:variant>
        <vt:lpstr>Theme</vt:lpstr>
      </vt:variant>
      <vt:variant>
        <vt:i4>3</vt:i4>
      </vt:variant>
      <vt:variant>
        <vt:lpstr>Slide Titles</vt:lpstr>
      </vt:variant>
      <vt:variant>
        <vt:i4>144</vt:i4>
      </vt:variant>
    </vt:vector>
  </HeadingPairs>
  <TitlesOfParts>
    <vt:vector size="147" baseType="lpstr">
      <vt:lpstr>ACP Powerpoint 2014</vt:lpstr>
      <vt:lpstr>Office Theme</vt:lpstr>
      <vt:lpstr>ACP Quality Connect Template</vt:lpstr>
      <vt:lpstr> I Raise the Rates through the Promotion of Equity: Initiative to Raise Adult Immunization Rates through the Promotion of Racial and Ethnic Equity in Primary Care    </vt:lpstr>
      <vt:lpstr>Welcome </vt:lpstr>
      <vt:lpstr>Webinar Agenda</vt:lpstr>
      <vt:lpstr>Today’s Presenters</vt:lpstr>
      <vt:lpstr>I Raise the Rates through the Promotion of Equity  Program Overview</vt:lpstr>
      <vt:lpstr>Program Objectives </vt:lpstr>
      <vt:lpstr>Evaluation of Super and  Low-immunizers</vt:lpstr>
      <vt:lpstr>I Raise the Rates through the Promotion of Equity – The Quality Connect Approach</vt:lpstr>
      <vt:lpstr>Quality Connect Framework</vt:lpstr>
      <vt:lpstr>Quality Connect Program Elements</vt:lpstr>
      <vt:lpstr>PDSA Resources Online</vt:lpstr>
      <vt:lpstr>PowerPoint Presentation</vt:lpstr>
      <vt:lpstr>I Raise the Rates Registry</vt:lpstr>
      <vt:lpstr>Measure Definitions</vt:lpstr>
      <vt:lpstr>Champion Role</vt:lpstr>
      <vt:lpstr>Champion Responsibilities</vt:lpstr>
      <vt:lpstr>Example Success Stories – GA FQHC</vt:lpstr>
      <vt:lpstr>PowerPoint Presentation</vt:lpstr>
      <vt:lpstr>IL Champion Results</vt:lpstr>
      <vt:lpstr>Introduction to NMQF and SHC: Promoting Adult Immunization on the Map and in Underserved Communities  Laura Lee Hall, PhD Chief Operating Officer and Executive Vice President Sustainable Healthy Communities </vt:lpstr>
      <vt:lpstr>National Minority Quality Forum (NMQF)</vt:lpstr>
      <vt:lpstr>The National Minority Quality Forum  Data Warehouse</vt:lpstr>
      <vt:lpstr>Sustainable Healthy Communities, LLC</vt:lpstr>
      <vt:lpstr>PowerPoint Presentation</vt:lpstr>
      <vt:lpstr>PowerPoint Presentation</vt:lpstr>
      <vt:lpstr>NMQF                                            SHC</vt:lpstr>
      <vt:lpstr>PowerPoint Presentation</vt:lpstr>
      <vt:lpstr>Health Indices and Maps Developed to Date</vt:lpstr>
      <vt:lpstr>Data Elements</vt:lpstr>
      <vt:lpstr>GIS-based Data Visualization</vt:lpstr>
      <vt:lpstr>Americans Live in 38,000 Zip Codes Most Minorities Live in 7,500 </vt:lpstr>
      <vt:lpstr>Determinants of Health</vt:lpstr>
      <vt:lpstr>PowerPoint Presentation</vt:lpstr>
      <vt:lpstr>Programmatic Focus</vt:lpstr>
      <vt:lpstr>Adult Immunization</vt:lpstr>
      <vt:lpstr>PowerPoint Presentation</vt:lpstr>
      <vt:lpstr>ACP members in Practices of 3-5 Serving Majority Black, Low Income Populations:  10% of Practices Provided 70% of Pneumococcal Vaccines</vt:lpstr>
      <vt:lpstr>Data Sources Utilized to Date</vt:lpstr>
      <vt:lpstr>PCPs in the United States</vt:lpstr>
      <vt:lpstr>Percent of Patients 65+ for Whom a Flu Shot was Billed in Medicare, 2014</vt:lpstr>
      <vt:lpstr>Percent of Black Patients 65+ for Whom a Flu Shot was Billed in Medicare, 2014</vt:lpstr>
      <vt:lpstr>ACP PCP 2014 Billing for Flu Shots in 2014:  52% vs 47% of all PCPs versus Minority-Serving PCPs, respectively</vt:lpstr>
      <vt:lpstr>% of Patients for Whom a Pneumococcal Vaccine Was Billed</vt:lpstr>
      <vt:lpstr>% of Patients for Whom Zoster Was Billed</vt:lpstr>
      <vt:lpstr>  Thanks!  Questions?  lhall@shcllc.info </vt:lpstr>
      <vt:lpstr>Tools for Immunization Improvement: Case Based Approach to Increasing Immunization in Your Practice  </vt:lpstr>
      <vt:lpstr>Disclosures</vt:lpstr>
      <vt:lpstr>Outline</vt:lpstr>
      <vt:lpstr>PowerPoint Presentation</vt:lpstr>
      <vt:lpstr>PowerPoint Presentation</vt:lpstr>
      <vt:lpstr>Adult Vaccination Rates = POOR!</vt:lpstr>
      <vt:lpstr>Disparities and Adult Vaccination Rates</vt:lpstr>
      <vt:lpstr>Provider Recommendation: Standards for Adult Immunization Practice</vt:lpstr>
      <vt:lpstr>CASE 1:  Jane Smith</vt:lpstr>
      <vt:lpstr>Jane Smith:  Answers</vt:lpstr>
      <vt:lpstr>Provider Recommendation</vt:lpstr>
      <vt:lpstr>Provider recommendation 1: Anti-Vaccine 5-Point Response</vt:lpstr>
      <vt:lpstr>Provider recommendation 2: SHARE More Information (If Needed)</vt:lpstr>
      <vt:lpstr>Provider Recommendation Translates Into Higher Vaccination Rates </vt:lpstr>
      <vt:lpstr>PowerPoint Presentation</vt:lpstr>
      <vt:lpstr>Provider recommendation 3:    Patients Who Aren’t Ready to Decide…</vt:lpstr>
      <vt:lpstr>Reminder – Recall</vt:lpstr>
      <vt:lpstr>NO EMR:  Sample Reminder Notice</vt:lpstr>
      <vt:lpstr>Patient Reminder/Questionnaires:  Assess Status, Patient Reminder… In clinic or send out via patient portal.</vt:lpstr>
      <vt:lpstr>CASE 2:  Bill Jones</vt:lpstr>
      <vt:lpstr>Bill Jones: Answers</vt:lpstr>
      <vt:lpstr>Chart/Provider Reminders</vt:lpstr>
      <vt:lpstr>Provider Reminder: Vax Indications </vt:lpstr>
      <vt:lpstr>PowerPoint Presentation</vt:lpstr>
      <vt:lpstr>PowerPoint Presentation</vt:lpstr>
      <vt:lpstr>Standing Orders Protocol (SOPs)</vt:lpstr>
      <vt:lpstr>SOP Procedure</vt:lpstr>
      <vt:lpstr>Standing Order Example:  Influenza UAMS</vt:lpstr>
      <vt:lpstr>Standing Orders Protocols Effectiveness</vt:lpstr>
      <vt:lpstr>CASE 3:  Johnny Boudreaux</vt:lpstr>
      <vt:lpstr>Johnny Boudreaux: Answers</vt:lpstr>
      <vt:lpstr>Immunization Information Systems (IIS):  State Lifespan Registries </vt:lpstr>
      <vt:lpstr>State Registry Snapshots: AR WebIZ, Florida Shots, and NJIS</vt:lpstr>
      <vt:lpstr>IIS and Meaningful Use</vt:lpstr>
      <vt:lpstr>CASE 4:  Systems, QI Starter </vt:lpstr>
      <vt:lpstr>QI Starter: Some Potential Answers</vt:lpstr>
      <vt:lpstr>QI:  PDSA Cycling</vt:lpstr>
      <vt:lpstr>Where to start with Immunization QIP?</vt:lpstr>
      <vt:lpstr>Example QI Projects</vt:lpstr>
      <vt:lpstr>PowerPoint Presentation</vt:lpstr>
      <vt:lpstr>Pneumococcal Flow Sheet: ACIP Indications</vt:lpstr>
      <vt:lpstr>Tdap QIP 1</vt:lpstr>
      <vt:lpstr>Tdap QIP 2</vt:lpstr>
      <vt:lpstr>Tdap QIP 3</vt:lpstr>
      <vt:lpstr>Flu QIP:  Starter Set</vt:lpstr>
      <vt:lpstr>Additional Resources</vt:lpstr>
      <vt:lpstr>      Adult Immunization Disparities</vt:lpstr>
      <vt:lpstr>Definition of health disparity</vt:lpstr>
      <vt:lpstr>Key Facts about Adult Immunization Disparities </vt:lpstr>
      <vt:lpstr>Adult Vaccination Coverage by Nativity</vt:lpstr>
      <vt:lpstr>Adult Vaccination Coverage by Years Living in the United States and Citizenship</vt:lpstr>
      <vt:lpstr>Adult Disparities Associated with Lack of Health Insurance</vt:lpstr>
      <vt:lpstr>Childhood Immunization Disparities: Good News  </vt:lpstr>
      <vt:lpstr>Adult Immunization Disparities: Persisting, May Be Widening</vt:lpstr>
      <vt:lpstr>INFLUENZA VACCINATION COVERAGE</vt:lpstr>
      <vt:lpstr>PowerPoint Presentation</vt:lpstr>
      <vt:lpstr> Flu Vaccination Coverage by Race/Ethnicity, Adults 18 Years and Older, United States, 2016-17 Season </vt:lpstr>
      <vt:lpstr>PERCENT OF PATIENTS AGED 65 PLUS FOR WHOM A FLU SHOT WAS BILLED IN MEDICARE (2014)</vt:lpstr>
      <vt:lpstr>Alabama 35812</vt:lpstr>
      <vt:lpstr>Savannah GA: 31410</vt:lpstr>
      <vt:lpstr>Chicago, IL:  60612</vt:lpstr>
      <vt:lpstr>Houma, LA:  70363</vt:lpstr>
      <vt:lpstr>PNEUMOCOCCAL VACCINATION COVERAGE</vt:lpstr>
      <vt:lpstr>Estimated proportion of High Risk adults aged 19-64 years who received Pneumococcal vaccination by Race/Ethnicity</vt:lpstr>
      <vt:lpstr>Progress Toward Healthy People 2020 for Pneumococcal Vaccine</vt:lpstr>
      <vt:lpstr>Progress Toward Healthy People 2020 for Pneumococcal Vaccine</vt:lpstr>
      <vt:lpstr>Progress Toward Healthy People 2020 for Pneumococcal Vaccine</vt:lpstr>
      <vt:lpstr>PERCENT OF PATIENTS AGED 65 PLUS FOR WHOM A PNEUMOCOCCAL SHOT WAS BILLED IN MEDICARE (2014)</vt:lpstr>
      <vt:lpstr>Alabama: 36303</vt:lpstr>
      <vt:lpstr>Augusta GA: 30909</vt:lpstr>
      <vt:lpstr>Oakbrook Terrace, IL: 60181</vt:lpstr>
      <vt:lpstr>Independence, LA: 70443</vt:lpstr>
      <vt:lpstr>HERPES ZOSTER VACCINATION COVERAGE</vt:lpstr>
      <vt:lpstr>Estimated proportion of adults ≥60 years who received Herpes zoster vaccination, by age group and race/ethnicity</vt:lpstr>
      <vt:lpstr>PERCENT OF PATIENTS AGED 65 PLUS FOR WHOM A ZOSTER SHOT WAS BILLED IN MEDICARE (2014)</vt:lpstr>
      <vt:lpstr>Alabama: 36303</vt:lpstr>
      <vt:lpstr>Savannah GA: 31410</vt:lpstr>
      <vt:lpstr>Oak Park, IL: 60304</vt:lpstr>
      <vt:lpstr>Delhi, LA: 71232</vt:lpstr>
      <vt:lpstr>HPV VACCINATION COVERAGE</vt:lpstr>
      <vt:lpstr>Estimated proportion of adults 19-26 years who received HPV vaccination, by age group and race/ethnicity</vt:lpstr>
      <vt:lpstr>TETANUS VACCINATION, INCLUDING PERTUSSIS VACCINE COVERAGE</vt:lpstr>
      <vt:lpstr> Estimated proportion of adults ≥19 years who received tetanus vaccination, including pertussis (Tdap) vaccine, by race/ethnicity</vt:lpstr>
      <vt:lpstr>Estimated proportion of health care personnel who received Tdap vaccinations, by race/ethnicity</vt:lpstr>
      <vt:lpstr>Health Care Personnel Race and Ethnic Group Vaccination Differences </vt:lpstr>
      <vt:lpstr>Percentage of health care personnel (HCP) who reported receiving influenza vaccination, by work setting and occupation type— Internet panel surveys, United States, 2010–11 through 2016–17 influenza seasons</vt:lpstr>
      <vt:lpstr>WHAT CAN BE DONE TO REDUCE ADULT IMMUNIZATION DISPARITIES?</vt:lpstr>
      <vt:lpstr>What Can Be Done to Reduce Adult Immunization Disparities?</vt:lpstr>
      <vt:lpstr>What Can Be Done to Reduce Adult Immunization Disparities?</vt:lpstr>
      <vt:lpstr>Healthcare Providers Can Prompt Action</vt:lpstr>
      <vt:lpstr>Healthcare Providers Can Prompt Action</vt:lpstr>
      <vt:lpstr>National Prevention Strategy Recommendations</vt:lpstr>
      <vt:lpstr>Actions At The Community and Federal Level</vt:lpstr>
      <vt:lpstr>Actions Partners Can Take</vt:lpstr>
      <vt:lpstr>Actions Partners Can Take</vt:lpstr>
      <vt:lpstr>References</vt:lpstr>
      <vt:lpstr>Q&amp;A</vt:lpstr>
      <vt:lpstr>Next Steps</vt:lpstr>
      <vt:lpstr>Following Today’s Webinar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ACP Powerpoint Template</dc:title>
  <dc:creator>Laura Hall</dc:creator>
  <cp:lastModifiedBy>Melat A</cp:lastModifiedBy>
  <cp:revision>317</cp:revision>
  <cp:lastPrinted>2015-02-05T14:49:00Z</cp:lastPrinted>
  <dcterms:created xsi:type="dcterms:W3CDTF">2014-04-07T11:30:56Z</dcterms:created>
  <dcterms:modified xsi:type="dcterms:W3CDTF">2017-10-19T17:21:11Z</dcterms:modified>
</cp:coreProperties>
</file>