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4"/>
  </p:notesMasterIdLst>
  <p:sldIdLst>
    <p:sldId id="256" r:id="rId2"/>
    <p:sldId id="263" r:id="rId3"/>
    <p:sldId id="262" r:id="rId4"/>
    <p:sldId id="321" r:id="rId5"/>
    <p:sldId id="258" r:id="rId6"/>
    <p:sldId id="257" r:id="rId7"/>
    <p:sldId id="284" r:id="rId8"/>
    <p:sldId id="264" r:id="rId9"/>
    <p:sldId id="282" r:id="rId10"/>
    <p:sldId id="260" r:id="rId11"/>
    <p:sldId id="259" r:id="rId12"/>
    <p:sldId id="281" r:id="rId13"/>
    <p:sldId id="324" r:id="rId14"/>
    <p:sldId id="280" r:id="rId15"/>
    <p:sldId id="326" r:id="rId16"/>
    <p:sldId id="265" r:id="rId17"/>
    <p:sldId id="266" r:id="rId18"/>
    <p:sldId id="267" r:id="rId19"/>
    <p:sldId id="268" r:id="rId20"/>
    <p:sldId id="283" r:id="rId21"/>
    <p:sldId id="290" r:id="rId22"/>
    <p:sldId id="331" r:id="rId23"/>
    <p:sldId id="286" r:id="rId24"/>
    <p:sldId id="313" r:id="rId25"/>
    <p:sldId id="317" r:id="rId26"/>
    <p:sldId id="312" r:id="rId27"/>
    <p:sldId id="289" r:id="rId28"/>
    <p:sldId id="287" r:id="rId29"/>
    <p:sldId id="288" r:id="rId30"/>
    <p:sldId id="327" r:id="rId31"/>
    <p:sldId id="328" r:id="rId32"/>
    <p:sldId id="314" r:id="rId33"/>
    <p:sldId id="316" r:id="rId34"/>
    <p:sldId id="315" r:id="rId35"/>
    <p:sldId id="276" r:id="rId36"/>
    <p:sldId id="277" r:id="rId37"/>
    <p:sldId id="271" r:id="rId38"/>
    <p:sldId id="272" r:id="rId39"/>
    <p:sldId id="275" r:id="rId40"/>
    <p:sldId id="270" r:id="rId41"/>
    <p:sldId id="319" r:id="rId42"/>
    <p:sldId id="322" r:id="rId43"/>
    <p:sldId id="325" r:id="rId44"/>
    <p:sldId id="323" r:id="rId45"/>
    <p:sldId id="329" r:id="rId46"/>
    <p:sldId id="330" r:id="rId47"/>
    <p:sldId id="334" r:id="rId48"/>
    <p:sldId id="336" r:id="rId49"/>
    <p:sldId id="337" r:id="rId50"/>
    <p:sldId id="343" r:id="rId51"/>
    <p:sldId id="339" r:id="rId52"/>
    <p:sldId id="338" r:id="rId53"/>
    <p:sldId id="342" r:id="rId54"/>
    <p:sldId id="341" r:id="rId55"/>
    <p:sldId id="340" r:id="rId56"/>
    <p:sldId id="333" r:id="rId57"/>
    <p:sldId id="332" r:id="rId58"/>
    <p:sldId id="335" r:id="rId59"/>
    <p:sldId id="278" r:id="rId60"/>
    <p:sldId id="279" r:id="rId61"/>
    <p:sldId id="273" r:id="rId62"/>
    <p:sldId id="274"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2EA5F2-EF67-4279-A0E7-0F3C8C63BC21}">
          <p14:sldIdLst>
            <p14:sldId id="256"/>
            <p14:sldId id="263"/>
            <p14:sldId id="262"/>
            <p14:sldId id="321"/>
            <p14:sldId id="258"/>
            <p14:sldId id="257"/>
            <p14:sldId id="284"/>
            <p14:sldId id="264"/>
            <p14:sldId id="282"/>
            <p14:sldId id="260"/>
            <p14:sldId id="259"/>
            <p14:sldId id="281"/>
            <p14:sldId id="324"/>
            <p14:sldId id="280"/>
            <p14:sldId id="326"/>
            <p14:sldId id="265"/>
            <p14:sldId id="266"/>
            <p14:sldId id="267"/>
            <p14:sldId id="268"/>
            <p14:sldId id="283"/>
          </p14:sldIdLst>
        </p14:section>
        <p14:section name="Clinical  Vaccine Administration and Documentation" id="{F5E23A46-CEB6-4C67-8A5C-7A478B25D89A}">
          <p14:sldIdLst>
            <p14:sldId id="290"/>
            <p14:sldId id="331"/>
            <p14:sldId id="286"/>
            <p14:sldId id="313"/>
            <p14:sldId id="317"/>
            <p14:sldId id="312"/>
            <p14:sldId id="289"/>
            <p14:sldId id="287"/>
            <p14:sldId id="288"/>
            <p14:sldId id="327"/>
            <p14:sldId id="328"/>
            <p14:sldId id="314"/>
            <p14:sldId id="316"/>
            <p14:sldId id="315"/>
            <p14:sldId id="276"/>
            <p14:sldId id="277"/>
            <p14:sldId id="271"/>
            <p14:sldId id="272"/>
            <p14:sldId id="275"/>
            <p14:sldId id="270"/>
            <p14:sldId id="319"/>
            <p14:sldId id="322"/>
            <p14:sldId id="325"/>
            <p14:sldId id="323"/>
          </p14:sldIdLst>
        </p14:section>
        <p14:section name="Vaccine Inventory Management" id="{EC81D07B-4780-47A6-9A9A-BEA520310653}">
          <p14:sldIdLst>
            <p14:sldId id="329"/>
            <p14:sldId id="330"/>
            <p14:sldId id="334"/>
            <p14:sldId id="336"/>
            <p14:sldId id="337"/>
            <p14:sldId id="343"/>
            <p14:sldId id="339"/>
            <p14:sldId id="338"/>
            <p14:sldId id="342"/>
            <p14:sldId id="341"/>
            <p14:sldId id="340"/>
            <p14:sldId id="333"/>
            <p14:sldId id="332"/>
            <p14:sldId id="335"/>
            <p14:sldId id="278"/>
            <p14:sldId id="279"/>
            <p14:sldId id="273"/>
            <p14:sldId id="27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4E4A"/>
    <a:srgbClr val="ED55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2" autoAdjust="0"/>
    <p:restoredTop sz="86450" autoAdjust="0"/>
  </p:normalViewPr>
  <p:slideViewPr>
    <p:cSldViewPr snapToGrid="0">
      <p:cViewPr varScale="1">
        <p:scale>
          <a:sx n="79" d="100"/>
          <a:sy n="79" d="100"/>
        </p:scale>
        <p:origin x="-588" y="-90"/>
      </p:cViewPr>
      <p:guideLst>
        <p:guide orient="horz" pos="2160"/>
        <p:guide pos="3840"/>
      </p:guideLst>
    </p:cSldViewPr>
  </p:slideViewPr>
  <p:outlineViewPr>
    <p:cViewPr>
      <p:scale>
        <a:sx n="33" d="100"/>
        <a:sy n="33" d="100"/>
      </p:scale>
      <p:origin x="0" y="-1518"/>
    </p:cViewPr>
  </p:outlineViewPr>
  <p:notesTextViewPr>
    <p:cViewPr>
      <p:scale>
        <a:sx n="1" d="1"/>
        <a:sy n="1" d="1"/>
      </p:scale>
      <p:origin x="0" y="0"/>
    </p:cViewPr>
  </p:notesTextViewPr>
  <p:sorterViewPr>
    <p:cViewPr>
      <p:scale>
        <a:sx n="100" d="100"/>
        <a:sy n="100" d="100"/>
      </p:scale>
      <p:origin x="0" y="-101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CE7322-C8DF-48FD-A2BB-CA02684F5728}"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BC3E4D37-F485-45D7-AEFC-4F7FFBD1A282}">
      <dgm:prSet phldrT="[Text]"/>
      <dgm:spPr/>
      <dgm:t>
        <a:bodyPr/>
        <a:lstStyle/>
        <a:p>
          <a:r>
            <a:rPr lang="en-US" dirty="0"/>
            <a:t>Inventory Control</a:t>
          </a:r>
        </a:p>
        <a:p>
          <a:r>
            <a:rPr lang="en-US" dirty="0"/>
            <a:t>(Steps 1-4)</a:t>
          </a:r>
        </a:p>
      </dgm:t>
    </dgm:pt>
    <dgm:pt modelId="{123B67D6-8589-4A79-8995-12A0F60EBDCD}" type="parTrans" cxnId="{6D70EE09-9468-4743-900C-F136927F45C2}">
      <dgm:prSet/>
      <dgm:spPr/>
      <dgm:t>
        <a:bodyPr/>
        <a:lstStyle/>
        <a:p>
          <a:endParaRPr lang="en-US"/>
        </a:p>
      </dgm:t>
    </dgm:pt>
    <dgm:pt modelId="{709971DF-7869-4E42-84E1-84D39046EF62}" type="sibTrans" cxnId="{6D70EE09-9468-4743-900C-F136927F45C2}">
      <dgm:prSet/>
      <dgm:spPr/>
      <dgm:t>
        <a:bodyPr/>
        <a:lstStyle/>
        <a:p>
          <a:endParaRPr lang="en-US"/>
        </a:p>
      </dgm:t>
    </dgm:pt>
    <dgm:pt modelId="{24EDE3CB-8691-4A7E-9F7C-EE5CDBE91D2E}">
      <dgm:prSet phldrT="[Text]"/>
      <dgm:spPr/>
      <dgm:t>
        <a:bodyPr/>
        <a:lstStyle/>
        <a:p>
          <a:r>
            <a:rPr lang="en-US" dirty="0"/>
            <a:t>Vaccine Administration and Documentation</a:t>
          </a:r>
        </a:p>
        <a:p>
          <a:r>
            <a:rPr lang="en-US" dirty="0"/>
            <a:t>(Steps 5-7)</a:t>
          </a:r>
        </a:p>
      </dgm:t>
    </dgm:pt>
    <dgm:pt modelId="{23378EB1-31B1-4033-B4A1-468AD86CF8E5}" type="parTrans" cxnId="{99D5E738-BEEA-4256-B701-5E5404D87C87}">
      <dgm:prSet/>
      <dgm:spPr/>
      <dgm:t>
        <a:bodyPr/>
        <a:lstStyle/>
        <a:p>
          <a:endParaRPr lang="en-US"/>
        </a:p>
      </dgm:t>
    </dgm:pt>
    <dgm:pt modelId="{E7CF7EC8-35BF-44B7-BB27-668A5B9F969B}" type="sibTrans" cxnId="{99D5E738-BEEA-4256-B701-5E5404D87C87}">
      <dgm:prSet/>
      <dgm:spPr/>
      <dgm:t>
        <a:bodyPr/>
        <a:lstStyle/>
        <a:p>
          <a:endParaRPr lang="en-US"/>
        </a:p>
      </dgm:t>
    </dgm:pt>
    <dgm:pt modelId="{32D8F5A0-AB48-474D-9279-480C082D7139}">
      <dgm:prSet phldrT="[Text]"/>
      <dgm:spPr/>
      <dgm:t>
        <a:bodyPr/>
        <a:lstStyle/>
        <a:p>
          <a:r>
            <a:rPr lang="en-US" dirty="0"/>
            <a:t>Claims and Revenue Collections</a:t>
          </a:r>
        </a:p>
        <a:p>
          <a:r>
            <a:rPr lang="en-US" dirty="0"/>
            <a:t>(Steps 8-10)</a:t>
          </a:r>
        </a:p>
      </dgm:t>
    </dgm:pt>
    <dgm:pt modelId="{77F340B1-22FC-4050-BF74-03D708E86C8B}" type="parTrans" cxnId="{78C22B95-1C2A-4C9B-9079-FA1E090CF660}">
      <dgm:prSet/>
      <dgm:spPr/>
      <dgm:t>
        <a:bodyPr/>
        <a:lstStyle/>
        <a:p>
          <a:endParaRPr lang="en-US"/>
        </a:p>
      </dgm:t>
    </dgm:pt>
    <dgm:pt modelId="{6E0F3B76-394A-45E3-BD69-9A43060FB469}" type="sibTrans" cxnId="{78C22B95-1C2A-4C9B-9079-FA1E090CF660}">
      <dgm:prSet/>
      <dgm:spPr/>
      <dgm:t>
        <a:bodyPr/>
        <a:lstStyle/>
        <a:p>
          <a:endParaRPr lang="en-US"/>
        </a:p>
      </dgm:t>
    </dgm:pt>
    <dgm:pt modelId="{3DB42070-EB1B-48A1-B6EA-7C1E3CB74FDE}">
      <dgm:prSet phldrT="[Text]"/>
      <dgm:spPr/>
      <dgm:t>
        <a:bodyPr/>
        <a:lstStyle/>
        <a:p>
          <a:r>
            <a:rPr lang="en-US" dirty="0"/>
            <a:t>Auditing and Report Generation</a:t>
          </a:r>
        </a:p>
        <a:p>
          <a:r>
            <a:rPr lang="en-US" dirty="0"/>
            <a:t>(Steps 11-12)</a:t>
          </a:r>
        </a:p>
      </dgm:t>
    </dgm:pt>
    <dgm:pt modelId="{037CB6F0-348B-4DBC-AF3C-EC9FE2F56DA1}" type="parTrans" cxnId="{7D19BBE2-E289-48B9-83EE-8E409707877B}">
      <dgm:prSet/>
      <dgm:spPr/>
      <dgm:t>
        <a:bodyPr/>
        <a:lstStyle/>
        <a:p>
          <a:endParaRPr lang="en-US"/>
        </a:p>
      </dgm:t>
    </dgm:pt>
    <dgm:pt modelId="{495CFAE6-07F6-4D7B-96CB-7315B8ACFE52}" type="sibTrans" cxnId="{7D19BBE2-E289-48B9-83EE-8E409707877B}">
      <dgm:prSet/>
      <dgm:spPr/>
      <dgm:t>
        <a:bodyPr/>
        <a:lstStyle/>
        <a:p>
          <a:endParaRPr lang="en-US"/>
        </a:p>
      </dgm:t>
    </dgm:pt>
    <dgm:pt modelId="{79DFF24D-2AB1-44B7-AF28-6916A4090FB0}" type="pres">
      <dgm:prSet presAssocID="{B3CE7322-C8DF-48FD-A2BB-CA02684F5728}" presName="Name0" presStyleCnt="0">
        <dgm:presLayoutVars>
          <dgm:dir/>
          <dgm:resizeHandles val="exact"/>
        </dgm:presLayoutVars>
      </dgm:prSet>
      <dgm:spPr/>
      <dgm:t>
        <a:bodyPr/>
        <a:lstStyle/>
        <a:p>
          <a:endParaRPr lang="en-US"/>
        </a:p>
      </dgm:t>
    </dgm:pt>
    <dgm:pt modelId="{32564144-996B-4605-9129-78CECB248502}" type="pres">
      <dgm:prSet presAssocID="{BC3E4D37-F485-45D7-AEFC-4F7FFBD1A282}" presName="parTxOnly" presStyleLbl="node1" presStyleIdx="0" presStyleCnt="4" custLinFactNeighborX="2891" custLinFactNeighborY="-84334">
        <dgm:presLayoutVars>
          <dgm:bulletEnabled val="1"/>
        </dgm:presLayoutVars>
      </dgm:prSet>
      <dgm:spPr/>
      <dgm:t>
        <a:bodyPr/>
        <a:lstStyle/>
        <a:p>
          <a:endParaRPr lang="en-US"/>
        </a:p>
      </dgm:t>
    </dgm:pt>
    <dgm:pt modelId="{F5E1FF19-66A7-4F8C-9FBD-89771A5C799E}" type="pres">
      <dgm:prSet presAssocID="{709971DF-7869-4E42-84E1-84D39046EF62}" presName="parSpace" presStyleCnt="0"/>
      <dgm:spPr/>
    </dgm:pt>
    <dgm:pt modelId="{B3AE03B6-C621-4745-8C9D-F97C643AF7E5}" type="pres">
      <dgm:prSet presAssocID="{24EDE3CB-8691-4A7E-9F7C-EE5CDBE91D2E}" presName="parTxOnly" presStyleLbl="node1" presStyleIdx="1" presStyleCnt="4" custLinFactNeighborX="1445" custLinFactNeighborY="-84556">
        <dgm:presLayoutVars>
          <dgm:bulletEnabled val="1"/>
        </dgm:presLayoutVars>
      </dgm:prSet>
      <dgm:spPr/>
      <dgm:t>
        <a:bodyPr/>
        <a:lstStyle/>
        <a:p>
          <a:endParaRPr lang="en-US"/>
        </a:p>
      </dgm:t>
    </dgm:pt>
    <dgm:pt modelId="{6FEE57D4-D135-4833-A7C3-A8F6149DB11C}" type="pres">
      <dgm:prSet presAssocID="{E7CF7EC8-35BF-44B7-BB27-668A5B9F969B}" presName="parSpace" presStyleCnt="0"/>
      <dgm:spPr/>
    </dgm:pt>
    <dgm:pt modelId="{519F041B-4B4B-4F38-983E-8111531CCB8A}" type="pres">
      <dgm:prSet presAssocID="{32D8F5A0-AB48-474D-9279-480C082D7139}" presName="parTxOnly" presStyleLbl="node1" presStyleIdx="2" presStyleCnt="4" custLinFactNeighborX="2891" custLinFactNeighborY="-85001">
        <dgm:presLayoutVars>
          <dgm:bulletEnabled val="1"/>
        </dgm:presLayoutVars>
      </dgm:prSet>
      <dgm:spPr/>
      <dgm:t>
        <a:bodyPr/>
        <a:lstStyle/>
        <a:p>
          <a:endParaRPr lang="en-US"/>
        </a:p>
      </dgm:t>
    </dgm:pt>
    <dgm:pt modelId="{C118D837-3434-4C18-A131-ED83EB4CFF84}" type="pres">
      <dgm:prSet presAssocID="{6E0F3B76-394A-45E3-BD69-9A43060FB469}" presName="parSpace" presStyleCnt="0"/>
      <dgm:spPr/>
    </dgm:pt>
    <dgm:pt modelId="{CF491E4F-8D0C-47E3-8B4D-64971174AD53}" type="pres">
      <dgm:prSet presAssocID="{3DB42070-EB1B-48A1-B6EA-7C1E3CB74FDE}" presName="parTxOnly" presStyleLbl="node1" presStyleIdx="3" presStyleCnt="4" custLinFactNeighborX="2388" custLinFactNeighborY="-85000">
        <dgm:presLayoutVars>
          <dgm:bulletEnabled val="1"/>
        </dgm:presLayoutVars>
      </dgm:prSet>
      <dgm:spPr/>
      <dgm:t>
        <a:bodyPr/>
        <a:lstStyle/>
        <a:p>
          <a:endParaRPr lang="en-US"/>
        </a:p>
      </dgm:t>
    </dgm:pt>
  </dgm:ptLst>
  <dgm:cxnLst>
    <dgm:cxn modelId="{9B02411F-E2B5-475B-B9EC-479A1E141B29}" type="presOf" srcId="{32D8F5A0-AB48-474D-9279-480C082D7139}" destId="{519F041B-4B4B-4F38-983E-8111531CCB8A}" srcOrd="0" destOrd="0" presId="urn:microsoft.com/office/officeart/2005/8/layout/hChevron3"/>
    <dgm:cxn modelId="{70418E43-5880-4FA6-A652-41BDEF932BDC}" type="presOf" srcId="{3DB42070-EB1B-48A1-B6EA-7C1E3CB74FDE}" destId="{CF491E4F-8D0C-47E3-8B4D-64971174AD53}" srcOrd="0" destOrd="0" presId="urn:microsoft.com/office/officeart/2005/8/layout/hChevron3"/>
    <dgm:cxn modelId="{78C22B95-1C2A-4C9B-9079-FA1E090CF660}" srcId="{B3CE7322-C8DF-48FD-A2BB-CA02684F5728}" destId="{32D8F5A0-AB48-474D-9279-480C082D7139}" srcOrd="2" destOrd="0" parTransId="{77F340B1-22FC-4050-BF74-03D708E86C8B}" sibTransId="{6E0F3B76-394A-45E3-BD69-9A43060FB469}"/>
    <dgm:cxn modelId="{6D70EE09-9468-4743-900C-F136927F45C2}" srcId="{B3CE7322-C8DF-48FD-A2BB-CA02684F5728}" destId="{BC3E4D37-F485-45D7-AEFC-4F7FFBD1A282}" srcOrd="0" destOrd="0" parTransId="{123B67D6-8589-4A79-8995-12A0F60EBDCD}" sibTransId="{709971DF-7869-4E42-84E1-84D39046EF62}"/>
    <dgm:cxn modelId="{95AED178-2E00-4D82-8A85-B6BB9E47C976}" type="presOf" srcId="{B3CE7322-C8DF-48FD-A2BB-CA02684F5728}" destId="{79DFF24D-2AB1-44B7-AF28-6916A4090FB0}" srcOrd="0" destOrd="0" presId="urn:microsoft.com/office/officeart/2005/8/layout/hChevron3"/>
    <dgm:cxn modelId="{09ECB2C5-ACFC-47F7-BE37-B40D7CAB0F78}" type="presOf" srcId="{24EDE3CB-8691-4A7E-9F7C-EE5CDBE91D2E}" destId="{B3AE03B6-C621-4745-8C9D-F97C643AF7E5}" srcOrd="0" destOrd="0" presId="urn:microsoft.com/office/officeart/2005/8/layout/hChevron3"/>
    <dgm:cxn modelId="{7D19BBE2-E289-48B9-83EE-8E409707877B}" srcId="{B3CE7322-C8DF-48FD-A2BB-CA02684F5728}" destId="{3DB42070-EB1B-48A1-B6EA-7C1E3CB74FDE}" srcOrd="3" destOrd="0" parTransId="{037CB6F0-348B-4DBC-AF3C-EC9FE2F56DA1}" sibTransId="{495CFAE6-07F6-4D7B-96CB-7315B8ACFE52}"/>
    <dgm:cxn modelId="{B46D5451-6415-4966-B373-E210921F546A}" type="presOf" srcId="{BC3E4D37-F485-45D7-AEFC-4F7FFBD1A282}" destId="{32564144-996B-4605-9129-78CECB248502}" srcOrd="0" destOrd="0" presId="urn:microsoft.com/office/officeart/2005/8/layout/hChevron3"/>
    <dgm:cxn modelId="{99D5E738-BEEA-4256-B701-5E5404D87C87}" srcId="{B3CE7322-C8DF-48FD-A2BB-CA02684F5728}" destId="{24EDE3CB-8691-4A7E-9F7C-EE5CDBE91D2E}" srcOrd="1" destOrd="0" parTransId="{23378EB1-31B1-4033-B4A1-468AD86CF8E5}" sibTransId="{E7CF7EC8-35BF-44B7-BB27-668A5B9F969B}"/>
    <dgm:cxn modelId="{804D5324-B4B3-43E3-980C-3C054AF0F2C6}" type="presParOf" srcId="{79DFF24D-2AB1-44B7-AF28-6916A4090FB0}" destId="{32564144-996B-4605-9129-78CECB248502}" srcOrd="0" destOrd="0" presId="urn:microsoft.com/office/officeart/2005/8/layout/hChevron3"/>
    <dgm:cxn modelId="{BCCE9BCF-7F54-4832-9C07-F280CF86D557}" type="presParOf" srcId="{79DFF24D-2AB1-44B7-AF28-6916A4090FB0}" destId="{F5E1FF19-66A7-4F8C-9FBD-89771A5C799E}" srcOrd="1" destOrd="0" presId="urn:microsoft.com/office/officeart/2005/8/layout/hChevron3"/>
    <dgm:cxn modelId="{1D9ACA4D-F35B-4644-97F7-6BC96BC746E0}" type="presParOf" srcId="{79DFF24D-2AB1-44B7-AF28-6916A4090FB0}" destId="{B3AE03B6-C621-4745-8C9D-F97C643AF7E5}" srcOrd="2" destOrd="0" presId="urn:microsoft.com/office/officeart/2005/8/layout/hChevron3"/>
    <dgm:cxn modelId="{563B7CB7-E50D-4F15-90CF-ECD6C2A5EBE7}" type="presParOf" srcId="{79DFF24D-2AB1-44B7-AF28-6916A4090FB0}" destId="{6FEE57D4-D135-4833-A7C3-A8F6149DB11C}" srcOrd="3" destOrd="0" presId="urn:microsoft.com/office/officeart/2005/8/layout/hChevron3"/>
    <dgm:cxn modelId="{34224CA2-987F-45C5-A348-B2E32EC660BC}" type="presParOf" srcId="{79DFF24D-2AB1-44B7-AF28-6916A4090FB0}" destId="{519F041B-4B4B-4F38-983E-8111531CCB8A}" srcOrd="4" destOrd="0" presId="urn:microsoft.com/office/officeart/2005/8/layout/hChevron3"/>
    <dgm:cxn modelId="{B4432202-9496-4221-9B62-D2F607F0DA90}" type="presParOf" srcId="{79DFF24D-2AB1-44B7-AF28-6916A4090FB0}" destId="{C118D837-3434-4C18-A131-ED83EB4CFF84}" srcOrd="5" destOrd="0" presId="urn:microsoft.com/office/officeart/2005/8/layout/hChevron3"/>
    <dgm:cxn modelId="{CB11A374-7895-4666-968A-258154C96A21}" type="presParOf" srcId="{79DFF24D-2AB1-44B7-AF28-6916A4090FB0}" destId="{CF491E4F-8D0C-47E3-8B4D-64971174AD53}"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CE7322-C8DF-48FD-A2BB-CA02684F5728}"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BC3E4D37-F485-45D7-AEFC-4F7FFBD1A282}">
      <dgm:prSet phldrT="[Text]"/>
      <dgm:spPr/>
      <dgm:t>
        <a:bodyPr/>
        <a:lstStyle/>
        <a:p>
          <a:r>
            <a:rPr lang="en-US" dirty="0"/>
            <a:t>Inventory Control</a:t>
          </a:r>
        </a:p>
        <a:p>
          <a:r>
            <a:rPr lang="en-US" dirty="0"/>
            <a:t>(Steps 1-4)</a:t>
          </a:r>
        </a:p>
      </dgm:t>
    </dgm:pt>
    <dgm:pt modelId="{123B67D6-8589-4A79-8995-12A0F60EBDCD}" type="parTrans" cxnId="{6D70EE09-9468-4743-900C-F136927F45C2}">
      <dgm:prSet/>
      <dgm:spPr/>
      <dgm:t>
        <a:bodyPr/>
        <a:lstStyle/>
        <a:p>
          <a:endParaRPr lang="en-US"/>
        </a:p>
      </dgm:t>
    </dgm:pt>
    <dgm:pt modelId="{709971DF-7869-4E42-84E1-84D39046EF62}" type="sibTrans" cxnId="{6D70EE09-9468-4743-900C-F136927F45C2}">
      <dgm:prSet/>
      <dgm:spPr/>
      <dgm:t>
        <a:bodyPr/>
        <a:lstStyle/>
        <a:p>
          <a:endParaRPr lang="en-US"/>
        </a:p>
      </dgm:t>
    </dgm:pt>
    <dgm:pt modelId="{24EDE3CB-8691-4A7E-9F7C-EE5CDBE91D2E}">
      <dgm:prSet phldrT="[Text]"/>
      <dgm:spPr/>
      <dgm:t>
        <a:bodyPr/>
        <a:lstStyle/>
        <a:p>
          <a:r>
            <a:rPr lang="en-US" dirty="0"/>
            <a:t>Vaccine Administration and Documentation</a:t>
          </a:r>
        </a:p>
        <a:p>
          <a:r>
            <a:rPr lang="en-US" dirty="0"/>
            <a:t>(Steps 5-7)</a:t>
          </a:r>
        </a:p>
      </dgm:t>
    </dgm:pt>
    <dgm:pt modelId="{23378EB1-31B1-4033-B4A1-468AD86CF8E5}" type="parTrans" cxnId="{99D5E738-BEEA-4256-B701-5E5404D87C87}">
      <dgm:prSet/>
      <dgm:spPr/>
      <dgm:t>
        <a:bodyPr/>
        <a:lstStyle/>
        <a:p>
          <a:endParaRPr lang="en-US"/>
        </a:p>
      </dgm:t>
    </dgm:pt>
    <dgm:pt modelId="{E7CF7EC8-35BF-44B7-BB27-668A5B9F969B}" type="sibTrans" cxnId="{99D5E738-BEEA-4256-B701-5E5404D87C87}">
      <dgm:prSet/>
      <dgm:spPr/>
      <dgm:t>
        <a:bodyPr/>
        <a:lstStyle/>
        <a:p>
          <a:endParaRPr lang="en-US"/>
        </a:p>
      </dgm:t>
    </dgm:pt>
    <dgm:pt modelId="{32D8F5A0-AB48-474D-9279-480C082D7139}">
      <dgm:prSet phldrT="[Text]"/>
      <dgm:spPr/>
      <dgm:t>
        <a:bodyPr/>
        <a:lstStyle/>
        <a:p>
          <a:r>
            <a:rPr lang="en-US" dirty="0"/>
            <a:t>Claims and Revenue Collections</a:t>
          </a:r>
        </a:p>
        <a:p>
          <a:r>
            <a:rPr lang="en-US" dirty="0"/>
            <a:t>(Steps 8-10)</a:t>
          </a:r>
        </a:p>
      </dgm:t>
    </dgm:pt>
    <dgm:pt modelId="{77F340B1-22FC-4050-BF74-03D708E86C8B}" type="parTrans" cxnId="{78C22B95-1C2A-4C9B-9079-FA1E090CF660}">
      <dgm:prSet/>
      <dgm:spPr/>
      <dgm:t>
        <a:bodyPr/>
        <a:lstStyle/>
        <a:p>
          <a:endParaRPr lang="en-US"/>
        </a:p>
      </dgm:t>
    </dgm:pt>
    <dgm:pt modelId="{6E0F3B76-394A-45E3-BD69-9A43060FB469}" type="sibTrans" cxnId="{78C22B95-1C2A-4C9B-9079-FA1E090CF660}">
      <dgm:prSet/>
      <dgm:spPr/>
      <dgm:t>
        <a:bodyPr/>
        <a:lstStyle/>
        <a:p>
          <a:endParaRPr lang="en-US"/>
        </a:p>
      </dgm:t>
    </dgm:pt>
    <dgm:pt modelId="{3DB42070-EB1B-48A1-B6EA-7C1E3CB74FDE}">
      <dgm:prSet phldrT="[Text]"/>
      <dgm:spPr/>
      <dgm:t>
        <a:bodyPr/>
        <a:lstStyle/>
        <a:p>
          <a:r>
            <a:rPr lang="en-US" dirty="0"/>
            <a:t>Auditing and Report Generation</a:t>
          </a:r>
        </a:p>
        <a:p>
          <a:r>
            <a:rPr lang="en-US" dirty="0"/>
            <a:t>(Steps 11-12)</a:t>
          </a:r>
        </a:p>
      </dgm:t>
    </dgm:pt>
    <dgm:pt modelId="{037CB6F0-348B-4DBC-AF3C-EC9FE2F56DA1}" type="parTrans" cxnId="{7D19BBE2-E289-48B9-83EE-8E409707877B}">
      <dgm:prSet/>
      <dgm:spPr/>
      <dgm:t>
        <a:bodyPr/>
        <a:lstStyle/>
        <a:p>
          <a:endParaRPr lang="en-US"/>
        </a:p>
      </dgm:t>
    </dgm:pt>
    <dgm:pt modelId="{495CFAE6-07F6-4D7B-96CB-7315B8ACFE52}" type="sibTrans" cxnId="{7D19BBE2-E289-48B9-83EE-8E409707877B}">
      <dgm:prSet/>
      <dgm:spPr/>
      <dgm:t>
        <a:bodyPr/>
        <a:lstStyle/>
        <a:p>
          <a:endParaRPr lang="en-US"/>
        </a:p>
      </dgm:t>
    </dgm:pt>
    <dgm:pt modelId="{79DFF24D-2AB1-44B7-AF28-6916A4090FB0}" type="pres">
      <dgm:prSet presAssocID="{B3CE7322-C8DF-48FD-A2BB-CA02684F5728}" presName="Name0" presStyleCnt="0">
        <dgm:presLayoutVars>
          <dgm:dir/>
          <dgm:resizeHandles val="exact"/>
        </dgm:presLayoutVars>
      </dgm:prSet>
      <dgm:spPr/>
      <dgm:t>
        <a:bodyPr/>
        <a:lstStyle/>
        <a:p>
          <a:endParaRPr lang="en-US"/>
        </a:p>
      </dgm:t>
    </dgm:pt>
    <dgm:pt modelId="{32564144-996B-4605-9129-78CECB248502}" type="pres">
      <dgm:prSet presAssocID="{BC3E4D37-F485-45D7-AEFC-4F7FFBD1A282}" presName="parTxOnly" presStyleLbl="node1" presStyleIdx="0" presStyleCnt="4" custLinFactNeighborX="2891" custLinFactNeighborY="-84334">
        <dgm:presLayoutVars>
          <dgm:bulletEnabled val="1"/>
        </dgm:presLayoutVars>
      </dgm:prSet>
      <dgm:spPr/>
      <dgm:t>
        <a:bodyPr/>
        <a:lstStyle/>
        <a:p>
          <a:endParaRPr lang="en-US"/>
        </a:p>
      </dgm:t>
    </dgm:pt>
    <dgm:pt modelId="{F5E1FF19-66A7-4F8C-9FBD-89771A5C799E}" type="pres">
      <dgm:prSet presAssocID="{709971DF-7869-4E42-84E1-84D39046EF62}" presName="parSpace" presStyleCnt="0"/>
      <dgm:spPr/>
    </dgm:pt>
    <dgm:pt modelId="{B3AE03B6-C621-4745-8C9D-F97C643AF7E5}" type="pres">
      <dgm:prSet presAssocID="{24EDE3CB-8691-4A7E-9F7C-EE5CDBE91D2E}" presName="parTxOnly" presStyleLbl="node1" presStyleIdx="1" presStyleCnt="4" custLinFactNeighborX="1445" custLinFactNeighborY="-84556">
        <dgm:presLayoutVars>
          <dgm:bulletEnabled val="1"/>
        </dgm:presLayoutVars>
      </dgm:prSet>
      <dgm:spPr/>
      <dgm:t>
        <a:bodyPr/>
        <a:lstStyle/>
        <a:p>
          <a:endParaRPr lang="en-US"/>
        </a:p>
      </dgm:t>
    </dgm:pt>
    <dgm:pt modelId="{6FEE57D4-D135-4833-A7C3-A8F6149DB11C}" type="pres">
      <dgm:prSet presAssocID="{E7CF7EC8-35BF-44B7-BB27-668A5B9F969B}" presName="parSpace" presStyleCnt="0"/>
      <dgm:spPr/>
    </dgm:pt>
    <dgm:pt modelId="{519F041B-4B4B-4F38-983E-8111531CCB8A}" type="pres">
      <dgm:prSet presAssocID="{32D8F5A0-AB48-474D-9279-480C082D7139}" presName="parTxOnly" presStyleLbl="node1" presStyleIdx="2" presStyleCnt="4" custLinFactNeighborX="2891" custLinFactNeighborY="-85001">
        <dgm:presLayoutVars>
          <dgm:bulletEnabled val="1"/>
        </dgm:presLayoutVars>
      </dgm:prSet>
      <dgm:spPr/>
      <dgm:t>
        <a:bodyPr/>
        <a:lstStyle/>
        <a:p>
          <a:endParaRPr lang="en-US"/>
        </a:p>
      </dgm:t>
    </dgm:pt>
    <dgm:pt modelId="{C118D837-3434-4C18-A131-ED83EB4CFF84}" type="pres">
      <dgm:prSet presAssocID="{6E0F3B76-394A-45E3-BD69-9A43060FB469}" presName="parSpace" presStyleCnt="0"/>
      <dgm:spPr/>
    </dgm:pt>
    <dgm:pt modelId="{CF491E4F-8D0C-47E3-8B4D-64971174AD53}" type="pres">
      <dgm:prSet presAssocID="{3DB42070-EB1B-48A1-B6EA-7C1E3CB74FDE}" presName="parTxOnly" presStyleLbl="node1" presStyleIdx="3" presStyleCnt="4" custLinFactNeighborX="2388" custLinFactNeighborY="-85000">
        <dgm:presLayoutVars>
          <dgm:bulletEnabled val="1"/>
        </dgm:presLayoutVars>
      </dgm:prSet>
      <dgm:spPr/>
      <dgm:t>
        <a:bodyPr/>
        <a:lstStyle/>
        <a:p>
          <a:endParaRPr lang="en-US"/>
        </a:p>
      </dgm:t>
    </dgm:pt>
  </dgm:ptLst>
  <dgm:cxnLst>
    <dgm:cxn modelId="{9B02411F-E2B5-475B-B9EC-479A1E141B29}" type="presOf" srcId="{32D8F5A0-AB48-474D-9279-480C082D7139}" destId="{519F041B-4B4B-4F38-983E-8111531CCB8A}" srcOrd="0" destOrd="0" presId="urn:microsoft.com/office/officeart/2005/8/layout/hChevron3"/>
    <dgm:cxn modelId="{70418E43-5880-4FA6-A652-41BDEF932BDC}" type="presOf" srcId="{3DB42070-EB1B-48A1-B6EA-7C1E3CB74FDE}" destId="{CF491E4F-8D0C-47E3-8B4D-64971174AD53}" srcOrd="0" destOrd="0" presId="urn:microsoft.com/office/officeart/2005/8/layout/hChevron3"/>
    <dgm:cxn modelId="{78C22B95-1C2A-4C9B-9079-FA1E090CF660}" srcId="{B3CE7322-C8DF-48FD-A2BB-CA02684F5728}" destId="{32D8F5A0-AB48-474D-9279-480C082D7139}" srcOrd="2" destOrd="0" parTransId="{77F340B1-22FC-4050-BF74-03D708E86C8B}" sibTransId="{6E0F3B76-394A-45E3-BD69-9A43060FB469}"/>
    <dgm:cxn modelId="{6D70EE09-9468-4743-900C-F136927F45C2}" srcId="{B3CE7322-C8DF-48FD-A2BB-CA02684F5728}" destId="{BC3E4D37-F485-45D7-AEFC-4F7FFBD1A282}" srcOrd="0" destOrd="0" parTransId="{123B67D6-8589-4A79-8995-12A0F60EBDCD}" sibTransId="{709971DF-7869-4E42-84E1-84D39046EF62}"/>
    <dgm:cxn modelId="{95AED178-2E00-4D82-8A85-B6BB9E47C976}" type="presOf" srcId="{B3CE7322-C8DF-48FD-A2BB-CA02684F5728}" destId="{79DFF24D-2AB1-44B7-AF28-6916A4090FB0}" srcOrd="0" destOrd="0" presId="urn:microsoft.com/office/officeart/2005/8/layout/hChevron3"/>
    <dgm:cxn modelId="{09ECB2C5-ACFC-47F7-BE37-B40D7CAB0F78}" type="presOf" srcId="{24EDE3CB-8691-4A7E-9F7C-EE5CDBE91D2E}" destId="{B3AE03B6-C621-4745-8C9D-F97C643AF7E5}" srcOrd="0" destOrd="0" presId="urn:microsoft.com/office/officeart/2005/8/layout/hChevron3"/>
    <dgm:cxn modelId="{7D19BBE2-E289-48B9-83EE-8E409707877B}" srcId="{B3CE7322-C8DF-48FD-A2BB-CA02684F5728}" destId="{3DB42070-EB1B-48A1-B6EA-7C1E3CB74FDE}" srcOrd="3" destOrd="0" parTransId="{037CB6F0-348B-4DBC-AF3C-EC9FE2F56DA1}" sibTransId="{495CFAE6-07F6-4D7B-96CB-7315B8ACFE52}"/>
    <dgm:cxn modelId="{B46D5451-6415-4966-B373-E210921F546A}" type="presOf" srcId="{BC3E4D37-F485-45D7-AEFC-4F7FFBD1A282}" destId="{32564144-996B-4605-9129-78CECB248502}" srcOrd="0" destOrd="0" presId="urn:microsoft.com/office/officeart/2005/8/layout/hChevron3"/>
    <dgm:cxn modelId="{99D5E738-BEEA-4256-B701-5E5404D87C87}" srcId="{B3CE7322-C8DF-48FD-A2BB-CA02684F5728}" destId="{24EDE3CB-8691-4A7E-9F7C-EE5CDBE91D2E}" srcOrd="1" destOrd="0" parTransId="{23378EB1-31B1-4033-B4A1-468AD86CF8E5}" sibTransId="{E7CF7EC8-35BF-44B7-BB27-668A5B9F969B}"/>
    <dgm:cxn modelId="{804D5324-B4B3-43E3-980C-3C054AF0F2C6}" type="presParOf" srcId="{79DFF24D-2AB1-44B7-AF28-6916A4090FB0}" destId="{32564144-996B-4605-9129-78CECB248502}" srcOrd="0" destOrd="0" presId="urn:microsoft.com/office/officeart/2005/8/layout/hChevron3"/>
    <dgm:cxn modelId="{BCCE9BCF-7F54-4832-9C07-F280CF86D557}" type="presParOf" srcId="{79DFF24D-2AB1-44B7-AF28-6916A4090FB0}" destId="{F5E1FF19-66A7-4F8C-9FBD-89771A5C799E}" srcOrd="1" destOrd="0" presId="urn:microsoft.com/office/officeart/2005/8/layout/hChevron3"/>
    <dgm:cxn modelId="{1D9ACA4D-F35B-4644-97F7-6BC96BC746E0}" type="presParOf" srcId="{79DFF24D-2AB1-44B7-AF28-6916A4090FB0}" destId="{B3AE03B6-C621-4745-8C9D-F97C643AF7E5}" srcOrd="2" destOrd="0" presId="urn:microsoft.com/office/officeart/2005/8/layout/hChevron3"/>
    <dgm:cxn modelId="{563B7CB7-E50D-4F15-90CF-ECD6C2A5EBE7}" type="presParOf" srcId="{79DFF24D-2AB1-44B7-AF28-6916A4090FB0}" destId="{6FEE57D4-D135-4833-A7C3-A8F6149DB11C}" srcOrd="3" destOrd="0" presId="urn:microsoft.com/office/officeart/2005/8/layout/hChevron3"/>
    <dgm:cxn modelId="{34224CA2-987F-45C5-A348-B2E32EC660BC}" type="presParOf" srcId="{79DFF24D-2AB1-44B7-AF28-6916A4090FB0}" destId="{519F041B-4B4B-4F38-983E-8111531CCB8A}" srcOrd="4" destOrd="0" presId="urn:microsoft.com/office/officeart/2005/8/layout/hChevron3"/>
    <dgm:cxn modelId="{B4432202-9496-4221-9B62-D2F607F0DA90}" type="presParOf" srcId="{79DFF24D-2AB1-44B7-AF28-6916A4090FB0}" destId="{C118D837-3434-4C18-A131-ED83EB4CFF84}" srcOrd="5" destOrd="0" presId="urn:microsoft.com/office/officeart/2005/8/layout/hChevron3"/>
    <dgm:cxn modelId="{CB11A374-7895-4666-968A-258154C96A21}" type="presParOf" srcId="{79DFF24D-2AB1-44B7-AF28-6916A4090FB0}" destId="{CF491E4F-8D0C-47E3-8B4D-64971174AD53}"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CE7322-C8DF-48FD-A2BB-CA02684F5728}"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BC3E4D37-F485-45D7-AEFC-4F7FFBD1A282}">
      <dgm:prSet phldrT="[Text]"/>
      <dgm:spPr/>
      <dgm:t>
        <a:bodyPr/>
        <a:lstStyle/>
        <a:p>
          <a:r>
            <a:rPr lang="en-US" dirty="0"/>
            <a:t>Inventory Control</a:t>
          </a:r>
        </a:p>
        <a:p>
          <a:r>
            <a:rPr lang="en-US" dirty="0"/>
            <a:t>(Steps 1-4)</a:t>
          </a:r>
        </a:p>
      </dgm:t>
    </dgm:pt>
    <dgm:pt modelId="{123B67D6-8589-4A79-8995-12A0F60EBDCD}" type="parTrans" cxnId="{6D70EE09-9468-4743-900C-F136927F45C2}">
      <dgm:prSet/>
      <dgm:spPr/>
      <dgm:t>
        <a:bodyPr/>
        <a:lstStyle/>
        <a:p>
          <a:endParaRPr lang="en-US"/>
        </a:p>
      </dgm:t>
    </dgm:pt>
    <dgm:pt modelId="{709971DF-7869-4E42-84E1-84D39046EF62}" type="sibTrans" cxnId="{6D70EE09-9468-4743-900C-F136927F45C2}">
      <dgm:prSet/>
      <dgm:spPr/>
      <dgm:t>
        <a:bodyPr/>
        <a:lstStyle/>
        <a:p>
          <a:endParaRPr lang="en-US"/>
        </a:p>
      </dgm:t>
    </dgm:pt>
    <dgm:pt modelId="{24EDE3CB-8691-4A7E-9F7C-EE5CDBE91D2E}">
      <dgm:prSet phldrT="[Text]"/>
      <dgm:spPr/>
      <dgm:t>
        <a:bodyPr/>
        <a:lstStyle/>
        <a:p>
          <a:r>
            <a:rPr lang="en-US" dirty="0"/>
            <a:t>Vaccine Administration and Documentation</a:t>
          </a:r>
        </a:p>
        <a:p>
          <a:r>
            <a:rPr lang="en-US" dirty="0"/>
            <a:t>(Steps 5-7)</a:t>
          </a:r>
        </a:p>
      </dgm:t>
    </dgm:pt>
    <dgm:pt modelId="{23378EB1-31B1-4033-B4A1-468AD86CF8E5}" type="parTrans" cxnId="{99D5E738-BEEA-4256-B701-5E5404D87C87}">
      <dgm:prSet/>
      <dgm:spPr/>
      <dgm:t>
        <a:bodyPr/>
        <a:lstStyle/>
        <a:p>
          <a:endParaRPr lang="en-US"/>
        </a:p>
      </dgm:t>
    </dgm:pt>
    <dgm:pt modelId="{E7CF7EC8-35BF-44B7-BB27-668A5B9F969B}" type="sibTrans" cxnId="{99D5E738-BEEA-4256-B701-5E5404D87C87}">
      <dgm:prSet/>
      <dgm:spPr/>
      <dgm:t>
        <a:bodyPr/>
        <a:lstStyle/>
        <a:p>
          <a:endParaRPr lang="en-US"/>
        </a:p>
      </dgm:t>
    </dgm:pt>
    <dgm:pt modelId="{32D8F5A0-AB48-474D-9279-480C082D7139}">
      <dgm:prSet phldrT="[Text]"/>
      <dgm:spPr/>
      <dgm:t>
        <a:bodyPr/>
        <a:lstStyle/>
        <a:p>
          <a:r>
            <a:rPr lang="en-US" dirty="0"/>
            <a:t>Claims and Revenue Collections</a:t>
          </a:r>
        </a:p>
        <a:p>
          <a:r>
            <a:rPr lang="en-US" dirty="0"/>
            <a:t>(Steps 8-10)</a:t>
          </a:r>
        </a:p>
      </dgm:t>
    </dgm:pt>
    <dgm:pt modelId="{77F340B1-22FC-4050-BF74-03D708E86C8B}" type="parTrans" cxnId="{78C22B95-1C2A-4C9B-9079-FA1E090CF660}">
      <dgm:prSet/>
      <dgm:spPr/>
      <dgm:t>
        <a:bodyPr/>
        <a:lstStyle/>
        <a:p>
          <a:endParaRPr lang="en-US"/>
        </a:p>
      </dgm:t>
    </dgm:pt>
    <dgm:pt modelId="{6E0F3B76-394A-45E3-BD69-9A43060FB469}" type="sibTrans" cxnId="{78C22B95-1C2A-4C9B-9079-FA1E090CF660}">
      <dgm:prSet/>
      <dgm:spPr/>
      <dgm:t>
        <a:bodyPr/>
        <a:lstStyle/>
        <a:p>
          <a:endParaRPr lang="en-US"/>
        </a:p>
      </dgm:t>
    </dgm:pt>
    <dgm:pt modelId="{3DB42070-EB1B-48A1-B6EA-7C1E3CB74FDE}">
      <dgm:prSet phldrT="[Text]"/>
      <dgm:spPr/>
      <dgm:t>
        <a:bodyPr/>
        <a:lstStyle/>
        <a:p>
          <a:r>
            <a:rPr lang="en-US" dirty="0"/>
            <a:t>Auditing and Report Generation</a:t>
          </a:r>
        </a:p>
        <a:p>
          <a:r>
            <a:rPr lang="en-US" dirty="0"/>
            <a:t>(Steps 11-12)</a:t>
          </a:r>
        </a:p>
      </dgm:t>
    </dgm:pt>
    <dgm:pt modelId="{037CB6F0-348B-4DBC-AF3C-EC9FE2F56DA1}" type="parTrans" cxnId="{7D19BBE2-E289-48B9-83EE-8E409707877B}">
      <dgm:prSet/>
      <dgm:spPr/>
      <dgm:t>
        <a:bodyPr/>
        <a:lstStyle/>
        <a:p>
          <a:endParaRPr lang="en-US"/>
        </a:p>
      </dgm:t>
    </dgm:pt>
    <dgm:pt modelId="{495CFAE6-07F6-4D7B-96CB-7315B8ACFE52}" type="sibTrans" cxnId="{7D19BBE2-E289-48B9-83EE-8E409707877B}">
      <dgm:prSet/>
      <dgm:spPr/>
      <dgm:t>
        <a:bodyPr/>
        <a:lstStyle/>
        <a:p>
          <a:endParaRPr lang="en-US"/>
        </a:p>
      </dgm:t>
    </dgm:pt>
    <dgm:pt modelId="{79DFF24D-2AB1-44B7-AF28-6916A4090FB0}" type="pres">
      <dgm:prSet presAssocID="{B3CE7322-C8DF-48FD-A2BB-CA02684F5728}" presName="Name0" presStyleCnt="0">
        <dgm:presLayoutVars>
          <dgm:dir/>
          <dgm:resizeHandles val="exact"/>
        </dgm:presLayoutVars>
      </dgm:prSet>
      <dgm:spPr/>
      <dgm:t>
        <a:bodyPr/>
        <a:lstStyle/>
        <a:p>
          <a:endParaRPr lang="en-US"/>
        </a:p>
      </dgm:t>
    </dgm:pt>
    <dgm:pt modelId="{32564144-996B-4605-9129-78CECB248502}" type="pres">
      <dgm:prSet presAssocID="{BC3E4D37-F485-45D7-AEFC-4F7FFBD1A282}" presName="parTxOnly" presStyleLbl="node1" presStyleIdx="0" presStyleCnt="4" custLinFactNeighborX="2891" custLinFactNeighborY="-84334">
        <dgm:presLayoutVars>
          <dgm:bulletEnabled val="1"/>
        </dgm:presLayoutVars>
      </dgm:prSet>
      <dgm:spPr/>
      <dgm:t>
        <a:bodyPr/>
        <a:lstStyle/>
        <a:p>
          <a:endParaRPr lang="en-US"/>
        </a:p>
      </dgm:t>
    </dgm:pt>
    <dgm:pt modelId="{F5E1FF19-66A7-4F8C-9FBD-89771A5C799E}" type="pres">
      <dgm:prSet presAssocID="{709971DF-7869-4E42-84E1-84D39046EF62}" presName="parSpace" presStyleCnt="0"/>
      <dgm:spPr/>
    </dgm:pt>
    <dgm:pt modelId="{B3AE03B6-C621-4745-8C9D-F97C643AF7E5}" type="pres">
      <dgm:prSet presAssocID="{24EDE3CB-8691-4A7E-9F7C-EE5CDBE91D2E}" presName="parTxOnly" presStyleLbl="node1" presStyleIdx="1" presStyleCnt="4" custLinFactNeighborX="1445" custLinFactNeighborY="-84556">
        <dgm:presLayoutVars>
          <dgm:bulletEnabled val="1"/>
        </dgm:presLayoutVars>
      </dgm:prSet>
      <dgm:spPr/>
      <dgm:t>
        <a:bodyPr/>
        <a:lstStyle/>
        <a:p>
          <a:endParaRPr lang="en-US"/>
        </a:p>
      </dgm:t>
    </dgm:pt>
    <dgm:pt modelId="{6FEE57D4-D135-4833-A7C3-A8F6149DB11C}" type="pres">
      <dgm:prSet presAssocID="{E7CF7EC8-35BF-44B7-BB27-668A5B9F969B}" presName="parSpace" presStyleCnt="0"/>
      <dgm:spPr/>
    </dgm:pt>
    <dgm:pt modelId="{519F041B-4B4B-4F38-983E-8111531CCB8A}" type="pres">
      <dgm:prSet presAssocID="{32D8F5A0-AB48-474D-9279-480C082D7139}" presName="parTxOnly" presStyleLbl="node1" presStyleIdx="2" presStyleCnt="4" custLinFactNeighborX="2891" custLinFactNeighborY="-85001">
        <dgm:presLayoutVars>
          <dgm:bulletEnabled val="1"/>
        </dgm:presLayoutVars>
      </dgm:prSet>
      <dgm:spPr/>
      <dgm:t>
        <a:bodyPr/>
        <a:lstStyle/>
        <a:p>
          <a:endParaRPr lang="en-US"/>
        </a:p>
      </dgm:t>
    </dgm:pt>
    <dgm:pt modelId="{C118D837-3434-4C18-A131-ED83EB4CFF84}" type="pres">
      <dgm:prSet presAssocID="{6E0F3B76-394A-45E3-BD69-9A43060FB469}" presName="parSpace" presStyleCnt="0"/>
      <dgm:spPr/>
    </dgm:pt>
    <dgm:pt modelId="{CF491E4F-8D0C-47E3-8B4D-64971174AD53}" type="pres">
      <dgm:prSet presAssocID="{3DB42070-EB1B-48A1-B6EA-7C1E3CB74FDE}" presName="parTxOnly" presStyleLbl="node1" presStyleIdx="3" presStyleCnt="4" custLinFactNeighborX="2388" custLinFactNeighborY="-85000">
        <dgm:presLayoutVars>
          <dgm:bulletEnabled val="1"/>
        </dgm:presLayoutVars>
      </dgm:prSet>
      <dgm:spPr/>
      <dgm:t>
        <a:bodyPr/>
        <a:lstStyle/>
        <a:p>
          <a:endParaRPr lang="en-US"/>
        </a:p>
      </dgm:t>
    </dgm:pt>
  </dgm:ptLst>
  <dgm:cxnLst>
    <dgm:cxn modelId="{9B02411F-E2B5-475B-B9EC-479A1E141B29}" type="presOf" srcId="{32D8F5A0-AB48-474D-9279-480C082D7139}" destId="{519F041B-4B4B-4F38-983E-8111531CCB8A}" srcOrd="0" destOrd="0" presId="urn:microsoft.com/office/officeart/2005/8/layout/hChevron3"/>
    <dgm:cxn modelId="{70418E43-5880-4FA6-A652-41BDEF932BDC}" type="presOf" srcId="{3DB42070-EB1B-48A1-B6EA-7C1E3CB74FDE}" destId="{CF491E4F-8D0C-47E3-8B4D-64971174AD53}" srcOrd="0" destOrd="0" presId="urn:microsoft.com/office/officeart/2005/8/layout/hChevron3"/>
    <dgm:cxn modelId="{78C22B95-1C2A-4C9B-9079-FA1E090CF660}" srcId="{B3CE7322-C8DF-48FD-A2BB-CA02684F5728}" destId="{32D8F5A0-AB48-474D-9279-480C082D7139}" srcOrd="2" destOrd="0" parTransId="{77F340B1-22FC-4050-BF74-03D708E86C8B}" sibTransId="{6E0F3B76-394A-45E3-BD69-9A43060FB469}"/>
    <dgm:cxn modelId="{6D70EE09-9468-4743-900C-F136927F45C2}" srcId="{B3CE7322-C8DF-48FD-A2BB-CA02684F5728}" destId="{BC3E4D37-F485-45D7-AEFC-4F7FFBD1A282}" srcOrd="0" destOrd="0" parTransId="{123B67D6-8589-4A79-8995-12A0F60EBDCD}" sibTransId="{709971DF-7869-4E42-84E1-84D39046EF62}"/>
    <dgm:cxn modelId="{95AED178-2E00-4D82-8A85-B6BB9E47C976}" type="presOf" srcId="{B3CE7322-C8DF-48FD-A2BB-CA02684F5728}" destId="{79DFF24D-2AB1-44B7-AF28-6916A4090FB0}" srcOrd="0" destOrd="0" presId="urn:microsoft.com/office/officeart/2005/8/layout/hChevron3"/>
    <dgm:cxn modelId="{09ECB2C5-ACFC-47F7-BE37-B40D7CAB0F78}" type="presOf" srcId="{24EDE3CB-8691-4A7E-9F7C-EE5CDBE91D2E}" destId="{B3AE03B6-C621-4745-8C9D-F97C643AF7E5}" srcOrd="0" destOrd="0" presId="urn:microsoft.com/office/officeart/2005/8/layout/hChevron3"/>
    <dgm:cxn modelId="{7D19BBE2-E289-48B9-83EE-8E409707877B}" srcId="{B3CE7322-C8DF-48FD-A2BB-CA02684F5728}" destId="{3DB42070-EB1B-48A1-B6EA-7C1E3CB74FDE}" srcOrd="3" destOrd="0" parTransId="{037CB6F0-348B-4DBC-AF3C-EC9FE2F56DA1}" sibTransId="{495CFAE6-07F6-4D7B-96CB-7315B8ACFE52}"/>
    <dgm:cxn modelId="{B46D5451-6415-4966-B373-E210921F546A}" type="presOf" srcId="{BC3E4D37-F485-45D7-AEFC-4F7FFBD1A282}" destId="{32564144-996B-4605-9129-78CECB248502}" srcOrd="0" destOrd="0" presId="urn:microsoft.com/office/officeart/2005/8/layout/hChevron3"/>
    <dgm:cxn modelId="{99D5E738-BEEA-4256-B701-5E5404D87C87}" srcId="{B3CE7322-C8DF-48FD-A2BB-CA02684F5728}" destId="{24EDE3CB-8691-4A7E-9F7C-EE5CDBE91D2E}" srcOrd="1" destOrd="0" parTransId="{23378EB1-31B1-4033-B4A1-468AD86CF8E5}" sibTransId="{E7CF7EC8-35BF-44B7-BB27-668A5B9F969B}"/>
    <dgm:cxn modelId="{804D5324-B4B3-43E3-980C-3C054AF0F2C6}" type="presParOf" srcId="{79DFF24D-2AB1-44B7-AF28-6916A4090FB0}" destId="{32564144-996B-4605-9129-78CECB248502}" srcOrd="0" destOrd="0" presId="urn:microsoft.com/office/officeart/2005/8/layout/hChevron3"/>
    <dgm:cxn modelId="{BCCE9BCF-7F54-4832-9C07-F280CF86D557}" type="presParOf" srcId="{79DFF24D-2AB1-44B7-AF28-6916A4090FB0}" destId="{F5E1FF19-66A7-4F8C-9FBD-89771A5C799E}" srcOrd="1" destOrd="0" presId="urn:microsoft.com/office/officeart/2005/8/layout/hChevron3"/>
    <dgm:cxn modelId="{1D9ACA4D-F35B-4644-97F7-6BC96BC746E0}" type="presParOf" srcId="{79DFF24D-2AB1-44B7-AF28-6916A4090FB0}" destId="{B3AE03B6-C621-4745-8C9D-F97C643AF7E5}" srcOrd="2" destOrd="0" presId="urn:microsoft.com/office/officeart/2005/8/layout/hChevron3"/>
    <dgm:cxn modelId="{563B7CB7-E50D-4F15-90CF-ECD6C2A5EBE7}" type="presParOf" srcId="{79DFF24D-2AB1-44B7-AF28-6916A4090FB0}" destId="{6FEE57D4-D135-4833-A7C3-A8F6149DB11C}" srcOrd="3" destOrd="0" presId="urn:microsoft.com/office/officeart/2005/8/layout/hChevron3"/>
    <dgm:cxn modelId="{34224CA2-987F-45C5-A348-B2E32EC660BC}" type="presParOf" srcId="{79DFF24D-2AB1-44B7-AF28-6916A4090FB0}" destId="{519F041B-4B4B-4F38-983E-8111531CCB8A}" srcOrd="4" destOrd="0" presId="urn:microsoft.com/office/officeart/2005/8/layout/hChevron3"/>
    <dgm:cxn modelId="{B4432202-9496-4221-9B62-D2F607F0DA90}" type="presParOf" srcId="{79DFF24D-2AB1-44B7-AF28-6916A4090FB0}" destId="{C118D837-3434-4C18-A131-ED83EB4CFF84}" srcOrd="5" destOrd="0" presId="urn:microsoft.com/office/officeart/2005/8/layout/hChevron3"/>
    <dgm:cxn modelId="{CB11A374-7895-4666-968A-258154C96A21}" type="presParOf" srcId="{79DFF24D-2AB1-44B7-AF28-6916A4090FB0}" destId="{CF491E4F-8D0C-47E3-8B4D-64971174AD53}"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CE7322-C8DF-48FD-A2BB-CA02684F5728}"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BC3E4D37-F485-45D7-AEFC-4F7FFBD1A282}">
      <dgm:prSet phldrT="[Text]"/>
      <dgm:spPr/>
      <dgm:t>
        <a:bodyPr/>
        <a:lstStyle/>
        <a:p>
          <a:r>
            <a:rPr lang="en-US" dirty="0"/>
            <a:t>Inventory Control</a:t>
          </a:r>
        </a:p>
        <a:p>
          <a:r>
            <a:rPr lang="en-US" dirty="0"/>
            <a:t>(Steps 1-4)</a:t>
          </a:r>
        </a:p>
      </dgm:t>
    </dgm:pt>
    <dgm:pt modelId="{123B67D6-8589-4A79-8995-12A0F60EBDCD}" type="parTrans" cxnId="{6D70EE09-9468-4743-900C-F136927F45C2}">
      <dgm:prSet/>
      <dgm:spPr/>
      <dgm:t>
        <a:bodyPr/>
        <a:lstStyle/>
        <a:p>
          <a:endParaRPr lang="en-US"/>
        </a:p>
      </dgm:t>
    </dgm:pt>
    <dgm:pt modelId="{709971DF-7869-4E42-84E1-84D39046EF62}" type="sibTrans" cxnId="{6D70EE09-9468-4743-900C-F136927F45C2}">
      <dgm:prSet/>
      <dgm:spPr/>
      <dgm:t>
        <a:bodyPr/>
        <a:lstStyle/>
        <a:p>
          <a:endParaRPr lang="en-US"/>
        </a:p>
      </dgm:t>
    </dgm:pt>
    <dgm:pt modelId="{24EDE3CB-8691-4A7E-9F7C-EE5CDBE91D2E}">
      <dgm:prSet phldrT="[Text]"/>
      <dgm:spPr/>
      <dgm:t>
        <a:bodyPr/>
        <a:lstStyle/>
        <a:p>
          <a:r>
            <a:rPr lang="en-US" dirty="0"/>
            <a:t>Vaccine Administration and Documentation</a:t>
          </a:r>
        </a:p>
        <a:p>
          <a:r>
            <a:rPr lang="en-US" dirty="0"/>
            <a:t>(Steps 5-7)</a:t>
          </a:r>
        </a:p>
      </dgm:t>
    </dgm:pt>
    <dgm:pt modelId="{23378EB1-31B1-4033-B4A1-468AD86CF8E5}" type="parTrans" cxnId="{99D5E738-BEEA-4256-B701-5E5404D87C87}">
      <dgm:prSet/>
      <dgm:spPr/>
      <dgm:t>
        <a:bodyPr/>
        <a:lstStyle/>
        <a:p>
          <a:endParaRPr lang="en-US"/>
        </a:p>
      </dgm:t>
    </dgm:pt>
    <dgm:pt modelId="{E7CF7EC8-35BF-44B7-BB27-668A5B9F969B}" type="sibTrans" cxnId="{99D5E738-BEEA-4256-B701-5E5404D87C87}">
      <dgm:prSet/>
      <dgm:spPr/>
      <dgm:t>
        <a:bodyPr/>
        <a:lstStyle/>
        <a:p>
          <a:endParaRPr lang="en-US"/>
        </a:p>
      </dgm:t>
    </dgm:pt>
    <dgm:pt modelId="{32D8F5A0-AB48-474D-9279-480C082D7139}">
      <dgm:prSet phldrT="[Text]"/>
      <dgm:spPr/>
      <dgm:t>
        <a:bodyPr/>
        <a:lstStyle/>
        <a:p>
          <a:r>
            <a:rPr lang="en-US" dirty="0"/>
            <a:t>Claims and Revenue Collections</a:t>
          </a:r>
        </a:p>
        <a:p>
          <a:r>
            <a:rPr lang="en-US" dirty="0"/>
            <a:t>(Steps 8-10)</a:t>
          </a:r>
        </a:p>
      </dgm:t>
    </dgm:pt>
    <dgm:pt modelId="{77F340B1-22FC-4050-BF74-03D708E86C8B}" type="parTrans" cxnId="{78C22B95-1C2A-4C9B-9079-FA1E090CF660}">
      <dgm:prSet/>
      <dgm:spPr/>
      <dgm:t>
        <a:bodyPr/>
        <a:lstStyle/>
        <a:p>
          <a:endParaRPr lang="en-US"/>
        </a:p>
      </dgm:t>
    </dgm:pt>
    <dgm:pt modelId="{6E0F3B76-394A-45E3-BD69-9A43060FB469}" type="sibTrans" cxnId="{78C22B95-1C2A-4C9B-9079-FA1E090CF660}">
      <dgm:prSet/>
      <dgm:spPr/>
      <dgm:t>
        <a:bodyPr/>
        <a:lstStyle/>
        <a:p>
          <a:endParaRPr lang="en-US"/>
        </a:p>
      </dgm:t>
    </dgm:pt>
    <dgm:pt modelId="{3DB42070-EB1B-48A1-B6EA-7C1E3CB74FDE}">
      <dgm:prSet phldrT="[Text]"/>
      <dgm:spPr/>
      <dgm:t>
        <a:bodyPr/>
        <a:lstStyle/>
        <a:p>
          <a:r>
            <a:rPr lang="en-US" dirty="0"/>
            <a:t>Auditing and Report Generation</a:t>
          </a:r>
        </a:p>
        <a:p>
          <a:r>
            <a:rPr lang="en-US" dirty="0"/>
            <a:t>(Steps 11-12)</a:t>
          </a:r>
        </a:p>
      </dgm:t>
    </dgm:pt>
    <dgm:pt modelId="{037CB6F0-348B-4DBC-AF3C-EC9FE2F56DA1}" type="parTrans" cxnId="{7D19BBE2-E289-48B9-83EE-8E409707877B}">
      <dgm:prSet/>
      <dgm:spPr/>
      <dgm:t>
        <a:bodyPr/>
        <a:lstStyle/>
        <a:p>
          <a:endParaRPr lang="en-US"/>
        </a:p>
      </dgm:t>
    </dgm:pt>
    <dgm:pt modelId="{495CFAE6-07F6-4D7B-96CB-7315B8ACFE52}" type="sibTrans" cxnId="{7D19BBE2-E289-48B9-83EE-8E409707877B}">
      <dgm:prSet/>
      <dgm:spPr/>
      <dgm:t>
        <a:bodyPr/>
        <a:lstStyle/>
        <a:p>
          <a:endParaRPr lang="en-US"/>
        </a:p>
      </dgm:t>
    </dgm:pt>
    <dgm:pt modelId="{79DFF24D-2AB1-44B7-AF28-6916A4090FB0}" type="pres">
      <dgm:prSet presAssocID="{B3CE7322-C8DF-48FD-A2BB-CA02684F5728}" presName="Name0" presStyleCnt="0">
        <dgm:presLayoutVars>
          <dgm:dir/>
          <dgm:resizeHandles val="exact"/>
        </dgm:presLayoutVars>
      </dgm:prSet>
      <dgm:spPr/>
      <dgm:t>
        <a:bodyPr/>
        <a:lstStyle/>
        <a:p>
          <a:endParaRPr lang="en-US"/>
        </a:p>
      </dgm:t>
    </dgm:pt>
    <dgm:pt modelId="{32564144-996B-4605-9129-78CECB248502}" type="pres">
      <dgm:prSet presAssocID="{BC3E4D37-F485-45D7-AEFC-4F7FFBD1A282}" presName="parTxOnly" presStyleLbl="node1" presStyleIdx="0" presStyleCnt="4" custLinFactNeighborX="2891" custLinFactNeighborY="-84334">
        <dgm:presLayoutVars>
          <dgm:bulletEnabled val="1"/>
        </dgm:presLayoutVars>
      </dgm:prSet>
      <dgm:spPr/>
      <dgm:t>
        <a:bodyPr/>
        <a:lstStyle/>
        <a:p>
          <a:endParaRPr lang="en-US"/>
        </a:p>
      </dgm:t>
    </dgm:pt>
    <dgm:pt modelId="{F5E1FF19-66A7-4F8C-9FBD-89771A5C799E}" type="pres">
      <dgm:prSet presAssocID="{709971DF-7869-4E42-84E1-84D39046EF62}" presName="parSpace" presStyleCnt="0"/>
      <dgm:spPr/>
    </dgm:pt>
    <dgm:pt modelId="{B3AE03B6-C621-4745-8C9D-F97C643AF7E5}" type="pres">
      <dgm:prSet presAssocID="{24EDE3CB-8691-4A7E-9F7C-EE5CDBE91D2E}" presName="parTxOnly" presStyleLbl="node1" presStyleIdx="1" presStyleCnt="4" custLinFactNeighborX="1445" custLinFactNeighborY="-84556">
        <dgm:presLayoutVars>
          <dgm:bulletEnabled val="1"/>
        </dgm:presLayoutVars>
      </dgm:prSet>
      <dgm:spPr/>
      <dgm:t>
        <a:bodyPr/>
        <a:lstStyle/>
        <a:p>
          <a:endParaRPr lang="en-US"/>
        </a:p>
      </dgm:t>
    </dgm:pt>
    <dgm:pt modelId="{6FEE57D4-D135-4833-A7C3-A8F6149DB11C}" type="pres">
      <dgm:prSet presAssocID="{E7CF7EC8-35BF-44B7-BB27-668A5B9F969B}" presName="parSpace" presStyleCnt="0"/>
      <dgm:spPr/>
    </dgm:pt>
    <dgm:pt modelId="{519F041B-4B4B-4F38-983E-8111531CCB8A}" type="pres">
      <dgm:prSet presAssocID="{32D8F5A0-AB48-474D-9279-480C082D7139}" presName="parTxOnly" presStyleLbl="node1" presStyleIdx="2" presStyleCnt="4" custLinFactNeighborX="2891" custLinFactNeighborY="-85001">
        <dgm:presLayoutVars>
          <dgm:bulletEnabled val="1"/>
        </dgm:presLayoutVars>
      </dgm:prSet>
      <dgm:spPr/>
      <dgm:t>
        <a:bodyPr/>
        <a:lstStyle/>
        <a:p>
          <a:endParaRPr lang="en-US"/>
        </a:p>
      </dgm:t>
    </dgm:pt>
    <dgm:pt modelId="{C118D837-3434-4C18-A131-ED83EB4CFF84}" type="pres">
      <dgm:prSet presAssocID="{6E0F3B76-394A-45E3-BD69-9A43060FB469}" presName="parSpace" presStyleCnt="0"/>
      <dgm:spPr/>
    </dgm:pt>
    <dgm:pt modelId="{CF491E4F-8D0C-47E3-8B4D-64971174AD53}" type="pres">
      <dgm:prSet presAssocID="{3DB42070-EB1B-48A1-B6EA-7C1E3CB74FDE}" presName="parTxOnly" presStyleLbl="node1" presStyleIdx="3" presStyleCnt="4" custLinFactNeighborX="2388" custLinFactNeighborY="-85000">
        <dgm:presLayoutVars>
          <dgm:bulletEnabled val="1"/>
        </dgm:presLayoutVars>
      </dgm:prSet>
      <dgm:spPr/>
      <dgm:t>
        <a:bodyPr/>
        <a:lstStyle/>
        <a:p>
          <a:endParaRPr lang="en-US"/>
        </a:p>
      </dgm:t>
    </dgm:pt>
  </dgm:ptLst>
  <dgm:cxnLst>
    <dgm:cxn modelId="{9B02411F-E2B5-475B-B9EC-479A1E141B29}" type="presOf" srcId="{32D8F5A0-AB48-474D-9279-480C082D7139}" destId="{519F041B-4B4B-4F38-983E-8111531CCB8A}" srcOrd="0" destOrd="0" presId="urn:microsoft.com/office/officeart/2005/8/layout/hChevron3"/>
    <dgm:cxn modelId="{70418E43-5880-4FA6-A652-41BDEF932BDC}" type="presOf" srcId="{3DB42070-EB1B-48A1-B6EA-7C1E3CB74FDE}" destId="{CF491E4F-8D0C-47E3-8B4D-64971174AD53}" srcOrd="0" destOrd="0" presId="urn:microsoft.com/office/officeart/2005/8/layout/hChevron3"/>
    <dgm:cxn modelId="{78C22B95-1C2A-4C9B-9079-FA1E090CF660}" srcId="{B3CE7322-C8DF-48FD-A2BB-CA02684F5728}" destId="{32D8F5A0-AB48-474D-9279-480C082D7139}" srcOrd="2" destOrd="0" parTransId="{77F340B1-22FC-4050-BF74-03D708E86C8B}" sibTransId="{6E0F3B76-394A-45E3-BD69-9A43060FB469}"/>
    <dgm:cxn modelId="{6D70EE09-9468-4743-900C-F136927F45C2}" srcId="{B3CE7322-C8DF-48FD-A2BB-CA02684F5728}" destId="{BC3E4D37-F485-45D7-AEFC-4F7FFBD1A282}" srcOrd="0" destOrd="0" parTransId="{123B67D6-8589-4A79-8995-12A0F60EBDCD}" sibTransId="{709971DF-7869-4E42-84E1-84D39046EF62}"/>
    <dgm:cxn modelId="{95AED178-2E00-4D82-8A85-B6BB9E47C976}" type="presOf" srcId="{B3CE7322-C8DF-48FD-A2BB-CA02684F5728}" destId="{79DFF24D-2AB1-44B7-AF28-6916A4090FB0}" srcOrd="0" destOrd="0" presId="urn:microsoft.com/office/officeart/2005/8/layout/hChevron3"/>
    <dgm:cxn modelId="{09ECB2C5-ACFC-47F7-BE37-B40D7CAB0F78}" type="presOf" srcId="{24EDE3CB-8691-4A7E-9F7C-EE5CDBE91D2E}" destId="{B3AE03B6-C621-4745-8C9D-F97C643AF7E5}" srcOrd="0" destOrd="0" presId="urn:microsoft.com/office/officeart/2005/8/layout/hChevron3"/>
    <dgm:cxn modelId="{7D19BBE2-E289-48B9-83EE-8E409707877B}" srcId="{B3CE7322-C8DF-48FD-A2BB-CA02684F5728}" destId="{3DB42070-EB1B-48A1-B6EA-7C1E3CB74FDE}" srcOrd="3" destOrd="0" parTransId="{037CB6F0-348B-4DBC-AF3C-EC9FE2F56DA1}" sibTransId="{495CFAE6-07F6-4D7B-96CB-7315B8ACFE52}"/>
    <dgm:cxn modelId="{B46D5451-6415-4966-B373-E210921F546A}" type="presOf" srcId="{BC3E4D37-F485-45D7-AEFC-4F7FFBD1A282}" destId="{32564144-996B-4605-9129-78CECB248502}" srcOrd="0" destOrd="0" presId="urn:microsoft.com/office/officeart/2005/8/layout/hChevron3"/>
    <dgm:cxn modelId="{99D5E738-BEEA-4256-B701-5E5404D87C87}" srcId="{B3CE7322-C8DF-48FD-A2BB-CA02684F5728}" destId="{24EDE3CB-8691-4A7E-9F7C-EE5CDBE91D2E}" srcOrd="1" destOrd="0" parTransId="{23378EB1-31B1-4033-B4A1-468AD86CF8E5}" sibTransId="{E7CF7EC8-35BF-44B7-BB27-668A5B9F969B}"/>
    <dgm:cxn modelId="{804D5324-B4B3-43E3-980C-3C054AF0F2C6}" type="presParOf" srcId="{79DFF24D-2AB1-44B7-AF28-6916A4090FB0}" destId="{32564144-996B-4605-9129-78CECB248502}" srcOrd="0" destOrd="0" presId="urn:microsoft.com/office/officeart/2005/8/layout/hChevron3"/>
    <dgm:cxn modelId="{BCCE9BCF-7F54-4832-9C07-F280CF86D557}" type="presParOf" srcId="{79DFF24D-2AB1-44B7-AF28-6916A4090FB0}" destId="{F5E1FF19-66A7-4F8C-9FBD-89771A5C799E}" srcOrd="1" destOrd="0" presId="urn:microsoft.com/office/officeart/2005/8/layout/hChevron3"/>
    <dgm:cxn modelId="{1D9ACA4D-F35B-4644-97F7-6BC96BC746E0}" type="presParOf" srcId="{79DFF24D-2AB1-44B7-AF28-6916A4090FB0}" destId="{B3AE03B6-C621-4745-8C9D-F97C643AF7E5}" srcOrd="2" destOrd="0" presId="urn:microsoft.com/office/officeart/2005/8/layout/hChevron3"/>
    <dgm:cxn modelId="{563B7CB7-E50D-4F15-90CF-ECD6C2A5EBE7}" type="presParOf" srcId="{79DFF24D-2AB1-44B7-AF28-6916A4090FB0}" destId="{6FEE57D4-D135-4833-A7C3-A8F6149DB11C}" srcOrd="3" destOrd="0" presId="urn:microsoft.com/office/officeart/2005/8/layout/hChevron3"/>
    <dgm:cxn modelId="{34224CA2-987F-45C5-A348-B2E32EC660BC}" type="presParOf" srcId="{79DFF24D-2AB1-44B7-AF28-6916A4090FB0}" destId="{519F041B-4B4B-4F38-983E-8111531CCB8A}" srcOrd="4" destOrd="0" presId="urn:microsoft.com/office/officeart/2005/8/layout/hChevron3"/>
    <dgm:cxn modelId="{B4432202-9496-4221-9B62-D2F607F0DA90}" type="presParOf" srcId="{79DFF24D-2AB1-44B7-AF28-6916A4090FB0}" destId="{C118D837-3434-4C18-A131-ED83EB4CFF84}" srcOrd="5" destOrd="0" presId="urn:microsoft.com/office/officeart/2005/8/layout/hChevron3"/>
    <dgm:cxn modelId="{CB11A374-7895-4666-968A-258154C96A21}" type="presParOf" srcId="{79DFF24D-2AB1-44B7-AF28-6916A4090FB0}" destId="{CF491E4F-8D0C-47E3-8B4D-64971174AD53}"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CE7322-C8DF-48FD-A2BB-CA02684F5728}"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BC3E4D37-F485-45D7-AEFC-4F7FFBD1A282}">
      <dgm:prSet phldrT="[Text]"/>
      <dgm:spPr/>
      <dgm:t>
        <a:bodyPr/>
        <a:lstStyle/>
        <a:p>
          <a:r>
            <a:rPr lang="en-US" dirty="0"/>
            <a:t>Inventory Control</a:t>
          </a:r>
        </a:p>
        <a:p>
          <a:r>
            <a:rPr lang="en-US" dirty="0"/>
            <a:t>(Steps 1-4)</a:t>
          </a:r>
        </a:p>
      </dgm:t>
    </dgm:pt>
    <dgm:pt modelId="{123B67D6-8589-4A79-8995-12A0F60EBDCD}" type="parTrans" cxnId="{6D70EE09-9468-4743-900C-F136927F45C2}">
      <dgm:prSet/>
      <dgm:spPr/>
      <dgm:t>
        <a:bodyPr/>
        <a:lstStyle/>
        <a:p>
          <a:endParaRPr lang="en-US"/>
        </a:p>
      </dgm:t>
    </dgm:pt>
    <dgm:pt modelId="{709971DF-7869-4E42-84E1-84D39046EF62}" type="sibTrans" cxnId="{6D70EE09-9468-4743-900C-F136927F45C2}">
      <dgm:prSet/>
      <dgm:spPr/>
      <dgm:t>
        <a:bodyPr/>
        <a:lstStyle/>
        <a:p>
          <a:endParaRPr lang="en-US"/>
        </a:p>
      </dgm:t>
    </dgm:pt>
    <dgm:pt modelId="{24EDE3CB-8691-4A7E-9F7C-EE5CDBE91D2E}">
      <dgm:prSet phldrT="[Text]"/>
      <dgm:spPr/>
      <dgm:t>
        <a:bodyPr/>
        <a:lstStyle/>
        <a:p>
          <a:r>
            <a:rPr lang="en-US" dirty="0"/>
            <a:t>Vaccine Administration and Documentation</a:t>
          </a:r>
        </a:p>
        <a:p>
          <a:r>
            <a:rPr lang="en-US" dirty="0"/>
            <a:t>(Steps 5-7)</a:t>
          </a:r>
        </a:p>
      </dgm:t>
    </dgm:pt>
    <dgm:pt modelId="{23378EB1-31B1-4033-B4A1-468AD86CF8E5}" type="parTrans" cxnId="{99D5E738-BEEA-4256-B701-5E5404D87C87}">
      <dgm:prSet/>
      <dgm:spPr/>
      <dgm:t>
        <a:bodyPr/>
        <a:lstStyle/>
        <a:p>
          <a:endParaRPr lang="en-US"/>
        </a:p>
      </dgm:t>
    </dgm:pt>
    <dgm:pt modelId="{E7CF7EC8-35BF-44B7-BB27-668A5B9F969B}" type="sibTrans" cxnId="{99D5E738-BEEA-4256-B701-5E5404D87C87}">
      <dgm:prSet/>
      <dgm:spPr/>
      <dgm:t>
        <a:bodyPr/>
        <a:lstStyle/>
        <a:p>
          <a:endParaRPr lang="en-US"/>
        </a:p>
      </dgm:t>
    </dgm:pt>
    <dgm:pt modelId="{32D8F5A0-AB48-474D-9279-480C082D7139}">
      <dgm:prSet phldrT="[Text]"/>
      <dgm:spPr/>
      <dgm:t>
        <a:bodyPr/>
        <a:lstStyle/>
        <a:p>
          <a:r>
            <a:rPr lang="en-US" dirty="0"/>
            <a:t>Claims and Revenue Collections</a:t>
          </a:r>
        </a:p>
        <a:p>
          <a:r>
            <a:rPr lang="en-US" dirty="0"/>
            <a:t>(Steps 8-10)</a:t>
          </a:r>
        </a:p>
      </dgm:t>
    </dgm:pt>
    <dgm:pt modelId="{77F340B1-22FC-4050-BF74-03D708E86C8B}" type="parTrans" cxnId="{78C22B95-1C2A-4C9B-9079-FA1E090CF660}">
      <dgm:prSet/>
      <dgm:spPr/>
      <dgm:t>
        <a:bodyPr/>
        <a:lstStyle/>
        <a:p>
          <a:endParaRPr lang="en-US"/>
        </a:p>
      </dgm:t>
    </dgm:pt>
    <dgm:pt modelId="{6E0F3B76-394A-45E3-BD69-9A43060FB469}" type="sibTrans" cxnId="{78C22B95-1C2A-4C9B-9079-FA1E090CF660}">
      <dgm:prSet/>
      <dgm:spPr/>
      <dgm:t>
        <a:bodyPr/>
        <a:lstStyle/>
        <a:p>
          <a:endParaRPr lang="en-US"/>
        </a:p>
      </dgm:t>
    </dgm:pt>
    <dgm:pt modelId="{3DB42070-EB1B-48A1-B6EA-7C1E3CB74FDE}">
      <dgm:prSet phldrT="[Text]"/>
      <dgm:spPr/>
      <dgm:t>
        <a:bodyPr/>
        <a:lstStyle/>
        <a:p>
          <a:r>
            <a:rPr lang="en-US" dirty="0"/>
            <a:t>Auditing and Report Generation</a:t>
          </a:r>
        </a:p>
        <a:p>
          <a:r>
            <a:rPr lang="en-US" dirty="0"/>
            <a:t>(Steps 11-12)</a:t>
          </a:r>
        </a:p>
      </dgm:t>
    </dgm:pt>
    <dgm:pt modelId="{037CB6F0-348B-4DBC-AF3C-EC9FE2F56DA1}" type="parTrans" cxnId="{7D19BBE2-E289-48B9-83EE-8E409707877B}">
      <dgm:prSet/>
      <dgm:spPr/>
      <dgm:t>
        <a:bodyPr/>
        <a:lstStyle/>
        <a:p>
          <a:endParaRPr lang="en-US"/>
        </a:p>
      </dgm:t>
    </dgm:pt>
    <dgm:pt modelId="{495CFAE6-07F6-4D7B-96CB-7315B8ACFE52}" type="sibTrans" cxnId="{7D19BBE2-E289-48B9-83EE-8E409707877B}">
      <dgm:prSet/>
      <dgm:spPr/>
      <dgm:t>
        <a:bodyPr/>
        <a:lstStyle/>
        <a:p>
          <a:endParaRPr lang="en-US"/>
        </a:p>
      </dgm:t>
    </dgm:pt>
    <dgm:pt modelId="{79DFF24D-2AB1-44B7-AF28-6916A4090FB0}" type="pres">
      <dgm:prSet presAssocID="{B3CE7322-C8DF-48FD-A2BB-CA02684F5728}" presName="Name0" presStyleCnt="0">
        <dgm:presLayoutVars>
          <dgm:dir/>
          <dgm:resizeHandles val="exact"/>
        </dgm:presLayoutVars>
      </dgm:prSet>
      <dgm:spPr/>
      <dgm:t>
        <a:bodyPr/>
        <a:lstStyle/>
        <a:p>
          <a:endParaRPr lang="en-US"/>
        </a:p>
      </dgm:t>
    </dgm:pt>
    <dgm:pt modelId="{32564144-996B-4605-9129-78CECB248502}" type="pres">
      <dgm:prSet presAssocID="{BC3E4D37-F485-45D7-AEFC-4F7FFBD1A282}" presName="parTxOnly" presStyleLbl="node1" presStyleIdx="0" presStyleCnt="4" custLinFactNeighborX="2891" custLinFactNeighborY="-84334">
        <dgm:presLayoutVars>
          <dgm:bulletEnabled val="1"/>
        </dgm:presLayoutVars>
      </dgm:prSet>
      <dgm:spPr/>
      <dgm:t>
        <a:bodyPr/>
        <a:lstStyle/>
        <a:p>
          <a:endParaRPr lang="en-US"/>
        </a:p>
      </dgm:t>
    </dgm:pt>
    <dgm:pt modelId="{F5E1FF19-66A7-4F8C-9FBD-89771A5C799E}" type="pres">
      <dgm:prSet presAssocID="{709971DF-7869-4E42-84E1-84D39046EF62}" presName="parSpace" presStyleCnt="0"/>
      <dgm:spPr/>
    </dgm:pt>
    <dgm:pt modelId="{B3AE03B6-C621-4745-8C9D-F97C643AF7E5}" type="pres">
      <dgm:prSet presAssocID="{24EDE3CB-8691-4A7E-9F7C-EE5CDBE91D2E}" presName="parTxOnly" presStyleLbl="node1" presStyleIdx="1" presStyleCnt="4" custLinFactNeighborX="1445" custLinFactNeighborY="-84556">
        <dgm:presLayoutVars>
          <dgm:bulletEnabled val="1"/>
        </dgm:presLayoutVars>
      </dgm:prSet>
      <dgm:spPr/>
      <dgm:t>
        <a:bodyPr/>
        <a:lstStyle/>
        <a:p>
          <a:endParaRPr lang="en-US"/>
        </a:p>
      </dgm:t>
    </dgm:pt>
    <dgm:pt modelId="{6FEE57D4-D135-4833-A7C3-A8F6149DB11C}" type="pres">
      <dgm:prSet presAssocID="{E7CF7EC8-35BF-44B7-BB27-668A5B9F969B}" presName="parSpace" presStyleCnt="0"/>
      <dgm:spPr/>
    </dgm:pt>
    <dgm:pt modelId="{519F041B-4B4B-4F38-983E-8111531CCB8A}" type="pres">
      <dgm:prSet presAssocID="{32D8F5A0-AB48-474D-9279-480C082D7139}" presName="parTxOnly" presStyleLbl="node1" presStyleIdx="2" presStyleCnt="4" custLinFactNeighborX="2891" custLinFactNeighborY="-85001">
        <dgm:presLayoutVars>
          <dgm:bulletEnabled val="1"/>
        </dgm:presLayoutVars>
      </dgm:prSet>
      <dgm:spPr/>
      <dgm:t>
        <a:bodyPr/>
        <a:lstStyle/>
        <a:p>
          <a:endParaRPr lang="en-US"/>
        </a:p>
      </dgm:t>
    </dgm:pt>
    <dgm:pt modelId="{C118D837-3434-4C18-A131-ED83EB4CFF84}" type="pres">
      <dgm:prSet presAssocID="{6E0F3B76-394A-45E3-BD69-9A43060FB469}" presName="parSpace" presStyleCnt="0"/>
      <dgm:spPr/>
    </dgm:pt>
    <dgm:pt modelId="{CF491E4F-8D0C-47E3-8B4D-64971174AD53}" type="pres">
      <dgm:prSet presAssocID="{3DB42070-EB1B-48A1-B6EA-7C1E3CB74FDE}" presName="parTxOnly" presStyleLbl="node1" presStyleIdx="3" presStyleCnt="4" custLinFactNeighborX="2388" custLinFactNeighborY="-85000">
        <dgm:presLayoutVars>
          <dgm:bulletEnabled val="1"/>
        </dgm:presLayoutVars>
      </dgm:prSet>
      <dgm:spPr/>
      <dgm:t>
        <a:bodyPr/>
        <a:lstStyle/>
        <a:p>
          <a:endParaRPr lang="en-US"/>
        </a:p>
      </dgm:t>
    </dgm:pt>
  </dgm:ptLst>
  <dgm:cxnLst>
    <dgm:cxn modelId="{9B02411F-E2B5-475B-B9EC-479A1E141B29}" type="presOf" srcId="{32D8F5A0-AB48-474D-9279-480C082D7139}" destId="{519F041B-4B4B-4F38-983E-8111531CCB8A}" srcOrd="0" destOrd="0" presId="urn:microsoft.com/office/officeart/2005/8/layout/hChevron3"/>
    <dgm:cxn modelId="{70418E43-5880-4FA6-A652-41BDEF932BDC}" type="presOf" srcId="{3DB42070-EB1B-48A1-B6EA-7C1E3CB74FDE}" destId="{CF491E4F-8D0C-47E3-8B4D-64971174AD53}" srcOrd="0" destOrd="0" presId="urn:microsoft.com/office/officeart/2005/8/layout/hChevron3"/>
    <dgm:cxn modelId="{78C22B95-1C2A-4C9B-9079-FA1E090CF660}" srcId="{B3CE7322-C8DF-48FD-A2BB-CA02684F5728}" destId="{32D8F5A0-AB48-474D-9279-480C082D7139}" srcOrd="2" destOrd="0" parTransId="{77F340B1-22FC-4050-BF74-03D708E86C8B}" sibTransId="{6E0F3B76-394A-45E3-BD69-9A43060FB469}"/>
    <dgm:cxn modelId="{6D70EE09-9468-4743-900C-F136927F45C2}" srcId="{B3CE7322-C8DF-48FD-A2BB-CA02684F5728}" destId="{BC3E4D37-F485-45D7-AEFC-4F7FFBD1A282}" srcOrd="0" destOrd="0" parTransId="{123B67D6-8589-4A79-8995-12A0F60EBDCD}" sibTransId="{709971DF-7869-4E42-84E1-84D39046EF62}"/>
    <dgm:cxn modelId="{95AED178-2E00-4D82-8A85-B6BB9E47C976}" type="presOf" srcId="{B3CE7322-C8DF-48FD-A2BB-CA02684F5728}" destId="{79DFF24D-2AB1-44B7-AF28-6916A4090FB0}" srcOrd="0" destOrd="0" presId="urn:microsoft.com/office/officeart/2005/8/layout/hChevron3"/>
    <dgm:cxn modelId="{09ECB2C5-ACFC-47F7-BE37-B40D7CAB0F78}" type="presOf" srcId="{24EDE3CB-8691-4A7E-9F7C-EE5CDBE91D2E}" destId="{B3AE03B6-C621-4745-8C9D-F97C643AF7E5}" srcOrd="0" destOrd="0" presId="urn:microsoft.com/office/officeart/2005/8/layout/hChevron3"/>
    <dgm:cxn modelId="{7D19BBE2-E289-48B9-83EE-8E409707877B}" srcId="{B3CE7322-C8DF-48FD-A2BB-CA02684F5728}" destId="{3DB42070-EB1B-48A1-B6EA-7C1E3CB74FDE}" srcOrd="3" destOrd="0" parTransId="{037CB6F0-348B-4DBC-AF3C-EC9FE2F56DA1}" sibTransId="{495CFAE6-07F6-4D7B-96CB-7315B8ACFE52}"/>
    <dgm:cxn modelId="{B46D5451-6415-4966-B373-E210921F546A}" type="presOf" srcId="{BC3E4D37-F485-45D7-AEFC-4F7FFBD1A282}" destId="{32564144-996B-4605-9129-78CECB248502}" srcOrd="0" destOrd="0" presId="urn:microsoft.com/office/officeart/2005/8/layout/hChevron3"/>
    <dgm:cxn modelId="{99D5E738-BEEA-4256-B701-5E5404D87C87}" srcId="{B3CE7322-C8DF-48FD-A2BB-CA02684F5728}" destId="{24EDE3CB-8691-4A7E-9F7C-EE5CDBE91D2E}" srcOrd="1" destOrd="0" parTransId="{23378EB1-31B1-4033-B4A1-468AD86CF8E5}" sibTransId="{E7CF7EC8-35BF-44B7-BB27-668A5B9F969B}"/>
    <dgm:cxn modelId="{804D5324-B4B3-43E3-980C-3C054AF0F2C6}" type="presParOf" srcId="{79DFF24D-2AB1-44B7-AF28-6916A4090FB0}" destId="{32564144-996B-4605-9129-78CECB248502}" srcOrd="0" destOrd="0" presId="urn:microsoft.com/office/officeart/2005/8/layout/hChevron3"/>
    <dgm:cxn modelId="{BCCE9BCF-7F54-4832-9C07-F280CF86D557}" type="presParOf" srcId="{79DFF24D-2AB1-44B7-AF28-6916A4090FB0}" destId="{F5E1FF19-66A7-4F8C-9FBD-89771A5C799E}" srcOrd="1" destOrd="0" presId="urn:microsoft.com/office/officeart/2005/8/layout/hChevron3"/>
    <dgm:cxn modelId="{1D9ACA4D-F35B-4644-97F7-6BC96BC746E0}" type="presParOf" srcId="{79DFF24D-2AB1-44B7-AF28-6916A4090FB0}" destId="{B3AE03B6-C621-4745-8C9D-F97C643AF7E5}" srcOrd="2" destOrd="0" presId="urn:microsoft.com/office/officeart/2005/8/layout/hChevron3"/>
    <dgm:cxn modelId="{563B7CB7-E50D-4F15-90CF-ECD6C2A5EBE7}" type="presParOf" srcId="{79DFF24D-2AB1-44B7-AF28-6916A4090FB0}" destId="{6FEE57D4-D135-4833-A7C3-A8F6149DB11C}" srcOrd="3" destOrd="0" presId="urn:microsoft.com/office/officeart/2005/8/layout/hChevron3"/>
    <dgm:cxn modelId="{34224CA2-987F-45C5-A348-B2E32EC660BC}" type="presParOf" srcId="{79DFF24D-2AB1-44B7-AF28-6916A4090FB0}" destId="{519F041B-4B4B-4F38-983E-8111531CCB8A}" srcOrd="4" destOrd="0" presId="urn:microsoft.com/office/officeart/2005/8/layout/hChevron3"/>
    <dgm:cxn modelId="{B4432202-9496-4221-9B62-D2F607F0DA90}" type="presParOf" srcId="{79DFF24D-2AB1-44B7-AF28-6916A4090FB0}" destId="{C118D837-3434-4C18-A131-ED83EB4CFF84}" srcOrd="5" destOrd="0" presId="urn:microsoft.com/office/officeart/2005/8/layout/hChevron3"/>
    <dgm:cxn modelId="{CB11A374-7895-4666-968A-258154C96A21}" type="presParOf" srcId="{79DFF24D-2AB1-44B7-AF28-6916A4090FB0}" destId="{CF491E4F-8D0C-47E3-8B4D-64971174AD53}"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9-28T11:34:05.631"/>
    </inkml:context>
    <inkml:brush xml:id="br0">
      <inkml:brushProperty name="width" value="0.03528" units="cm"/>
      <inkml:brushProperty name="height" value="0.03528" units="cm"/>
      <inkml:brushProperty name="color" value="#FFFFFF"/>
      <inkml:brushProperty name="ignorePressure" value="1"/>
    </inkml:brush>
  </inkml:definitions>
  <inkml:traceGroup>
    <inkml:annotationXML>
      <emma:emma xmlns:emma="http://www.w3.org/2003/04/emma" version="1.0">
        <emma:interpretation id="{8138C2D2-C187-4B0E-A2AC-69337E982195}" emma:medium="tactile" emma:mode="ink">
          <msink:context xmlns:msink="http://schemas.microsoft.com/ink/2010/main" type="writingRegion" rotatedBoundingBox="1766,7977 1781,7977 1781,7992 1766,7992"/>
        </emma:interpretation>
      </emma:emma>
    </inkml:annotationXML>
    <inkml:traceGroup>
      <inkml:annotationXML>
        <emma:emma xmlns:emma="http://www.w3.org/2003/04/emma" version="1.0">
          <emma:interpretation id="{F3D41D95-83D4-4282-A5C4-39059B1C22CF}" emma:medium="tactile" emma:mode="ink">
            <msink:context xmlns:msink="http://schemas.microsoft.com/ink/2010/main" type="paragraph" rotatedBoundingBox="1766,7977 1781,7977 1781,7992 1766,7992" alignmentLevel="1"/>
          </emma:interpretation>
        </emma:emma>
      </inkml:annotationXML>
      <inkml:traceGroup>
        <inkml:annotationXML>
          <emma:emma xmlns:emma="http://www.w3.org/2003/04/emma" version="1.0">
            <emma:interpretation id="{623D7C83-70B1-4981-858E-A46E98E41F70}" emma:medium="tactile" emma:mode="ink">
              <msink:context xmlns:msink="http://schemas.microsoft.com/ink/2010/main" type="line" rotatedBoundingBox="1766,7977 1781,7977 1781,7992 1766,7992"/>
            </emma:interpretation>
          </emma:emma>
        </inkml:annotationXML>
        <inkml:traceGroup>
          <inkml:annotationXML>
            <emma:emma xmlns:emma="http://www.w3.org/2003/04/emma" version="1.0">
              <emma:interpretation id="{408525A1-669E-473D-B44C-665F9C8D0B09}" emma:medium="tactile" emma:mode="ink">
                <msink:context xmlns:msink="http://schemas.microsoft.com/ink/2010/main" type="inkWord" rotatedBoundingBox="1766,7977 1781,7977 1781,7992 1766,7992"/>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1 1</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9CA49-3A96-4BB2-8EAC-B29C70E9CCD6}" type="datetimeFigureOut">
              <a:rPr lang="en-US" smtClean="0"/>
              <a:t>12/9/2016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A63550-B329-404D-AFD6-F0265044B78E}" type="slidenum">
              <a:rPr lang="en-US" smtClean="0"/>
              <a:t>‹#›</a:t>
            </a:fld>
            <a:endParaRPr lang="en-US"/>
          </a:p>
        </p:txBody>
      </p:sp>
    </p:spTree>
    <p:extLst>
      <p:ext uri="{BB962C8B-B14F-4D97-AF65-F5344CB8AC3E}">
        <p14:creationId xmlns:p14="http://schemas.microsoft.com/office/powerpoint/2010/main" val="2904549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next 90 minutes we will try to tell a story, a story of a journey which began about 6 or 7 years ago, and which is not yet completed.  This is the story of the origin of the concept of the CVO and evolution of our small clinical practice.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1</a:t>
            </a:fld>
            <a:endParaRPr lang="en-US"/>
          </a:p>
        </p:txBody>
      </p:sp>
    </p:spTree>
    <p:extLst>
      <p:ext uri="{BB962C8B-B14F-4D97-AF65-F5344CB8AC3E}">
        <p14:creationId xmlns:p14="http://schemas.microsoft.com/office/powerpoint/2010/main" val="1752420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a:t>
            </a:r>
            <a:r>
              <a:rPr lang="en-US" baseline="0" dirty="0"/>
              <a:t> there is such a thing as a central idea of the CVO concept, this is that</a:t>
            </a:r>
            <a:r>
              <a:rPr lang="en-US" dirty="0"/>
              <a:t> central idea.  For anyone who has ever been part of an</a:t>
            </a:r>
            <a:r>
              <a:rPr lang="en-US" baseline="0" dirty="0"/>
              <a:t> interdependent team, you have experienced the joy of that experience.  If you have not, you are missing out on at least half of the joy in practice.</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10</a:t>
            </a:fld>
            <a:endParaRPr lang="en-US" dirty="0"/>
          </a:p>
        </p:txBody>
      </p:sp>
    </p:spTree>
    <p:extLst>
      <p:ext uri="{BB962C8B-B14F-4D97-AF65-F5344CB8AC3E}">
        <p14:creationId xmlns:p14="http://schemas.microsoft.com/office/powerpoint/2010/main" val="1296130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build teams through knowledge, authority,</a:t>
            </a:r>
            <a:r>
              <a:rPr lang="en-US" baseline="0" dirty="0"/>
              <a:t> training and education and we maintain and improve them through empowerment, rewards, and celebrations</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11</a:t>
            </a:fld>
            <a:endParaRPr lang="en-US" dirty="0"/>
          </a:p>
        </p:txBody>
      </p:sp>
    </p:spTree>
    <p:extLst>
      <p:ext uri="{BB962C8B-B14F-4D97-AF65-F5344CB8AC3E}">
        <p14:creationId xmlns:p14="http://schemas.microsoft.com/office/powerpoint/2010/main" val="1229431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Servant Leadership.  Leadership involves both </a:t>
            </a:r>
            <a:r>
              <a:rPr lang="en-US" b="1" dirty="0"/>
              <a:t>Education (the imparting of Knowledge) </a:t>
            </a:r>
            <a:r>
              <a:rPr lang="en-US" dirty="0"/>
              <a:t>and the </a:t>
            </a:r>
            <a:r>
              <a:rPr lang="en-US" b="1" dirty="0"/>
              <a:t>Acquisition of Skills.    </a:t>
            </a:r>
            <a:r>
              <a:rPr lang="en-US" b="0" dirty="0"/>
              <a:t>The skills necessary begin with</a:t>
            </a:r>
            <a:r>
              <a:rPr lang="en-US" b="0" baseline="0" dirty="0"/>
              <a:t> the clinical knowledge of how to do the job and are augmented through skills gained in</a:t>
            </a:r>
            <a:r>
              <a:rPr lang="en-US" b="0" dirty="0"/>
              <a:t> conflict management, listening,</a:t>
            </a:r>
            <a:r>
              <a:rPr lang="en-US" b="0" baseline="0" dirty="0"/>
              <a:t> organization, division of labor, and how to conduct effective meetings.  Specifically, the job of a team Leader is to keep others accountable by providing the tools and resources they require to do their particular part of the job, providing clear goals and a plan to meet those goals, and then keeping track of the progress or lack of progress towards the goal.  They do this by way of a continuous Quality Improvement Plan which is accomplished on a daily basis by utilizing consecutive Plan-Do-Study-Act cycles to achieve these goals of doing the job better each time we do it.  </a:t>
            </a:r>
            <a:endParaRPr lang="en-US" b="0" dirty="0"/>
          </a:p>
        </p:txBody>
      </p:sp>
      <p:sp>
        <p:nvSpPr>
          <p:cNvPr id="4" name="Slide Number Placeholder 3"/>
          <p:cNvSpPr>
            <a:spLocks noGrp="1"/>
          </p:cNvSpPr>
          <p:nvPr>
            <p:ph type="sldNum" sz="quarter" idx="10"/>
          </p:nvPr>
        </p:nvSpPr>
        <p:spPr/>
        <p:txBody>
          <a:bodyPr/>
          <a:lstStyle/>
          <a:p>
            <a:fld id="{5FA63550-B329-404D-AFD6-F0265044B78E}" type="slidenum">
              <a:rPr lang="en-US" smtClean="0"/>
              <a:t>12</a:t>
            </a:fld>
            <a:endParaRPr lang="en-US" dirty="0"/>
          </a:p>
        </p:txBody>
      </p:sp>
    </p:spTree>
    <p:extLst>
      <p:ext uri="{BB962C8B-B14F-4D97-AF65-F5344CB8AC3E}">
        <p14:creationId xmlns:p14="http://schemas.microsoft.com/office/powerpoint/2010/main" val="152056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 we</a:t>
            </a:r>
            <a:r>
              <a:rPr lang="en-US" baseline="0" dirty="0"/>
              <a:t> would like to pause now in our didactic portion of the webinar for a conversation about the process.  I want to bring Emily and Carla back in.  Hello, ladies!  Would you say I have summarized the concept of our team?  So, Carla, let me begin with you, since you were there in the beginning.  If you don’t mind, please tell us a little about your professional background and experience.   I have my own perspective, but I am interested in hearing from your perspective how you and I came to form this partnership?  Emily, same question to you.  Would you like to chime in?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13</a:t>
            </a:fld>
            <a:endParaRPr lang="en-US"/>
          </a:p>
        </p:txBody>
      </p:sp>
    </p:spTree>
    <p:extLst>
      <p:ext uri="{BB962C8B-B14F-4D97-AF65-F5344CB8AC3E}">
        <p14:creationId xmlns:p14="http://schemas.microsoft.com/office/powerpoint/2010/main" val="1702801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Project management involves </a:t>
            </a:r>
            <a:r>
              <a:rPr lang="en-US" b="1" baseline="0" dirty="0"/>
              <a:t>education </a:t>
            </a:r>
            <a:r>
              <a:rPr lang="en-US" baseline="0" dirty="0"/>
              <a:t>in how to manage a project.  Education is Knowledge which can be imparted, that is transferred from one person to another.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14</a:t>
            </a:fld>
            <a:endParaRPr lang="en-US" dirty="0"/>
          </a:p>
        </p:txBody>
      </p:sp>
    </p:spTree>
    <p:extLst>
      <p:ext uri="{BB962C8B-B14F-4D97-AF65-F5344CB8AC3E}">
        <p14:creationId xmlns:p14="http://schemas.microsoft.com/office/powerpoint/2010/main" val="1623200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aseline="0" dirty="0"/>
              <a:t> As I was preparing to retire from practice at age 65, Carla was going to be out of a job.  My plan was to transition her to become the CVO for our entire practice.  After all, as she has stated, she was already knowledgeable in Phase I from her experience in a previous practice.  She was very knowledgeable and facile in Phase II.  The plan was to expand the immunization services into the other six clinical teams within the practice.  Phase III would still be handled largely by our in-house insurance and billing department, though the plan was to introduce Carla to this important issue and to teach her how to speak the insurance language so that she could act in an auditing capacity.  Phase IV would have been a new responsibility and in this capacity she would work as a </a:t>
            </a:r>
            <a:r>
              <a:rPr lang="en-US" baseline="0" dirty="0" err="1"/>
              <a:t>liasan</a:t>
            </a:r>
            <a:r>
              <a:rPr lang="en-US" baseline="0" dirty="0"/>
              <a:t> between the Claims/Revenue department, our accountant, and the practice manager.  She would serve as our Immunization Quality Control officer and general quality and financial reports for the partners and the business manager.  As you become better at immunization and more of your patients are “fully immunized” or up to date on their immunizations, there is a natural plateau which occurs in immunization volume during your practice.  This then allows you to open up your immunizing arm to become a community wide immunizer for your community.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15</a:t>
            </a:fld>
            <a:endParaRPr lang="en-US" dirty="0"/>
          </a:p>
        </p:txBody>
      </p:sp>
    </p:spTree>
    <p:extLst>
      <p:ext uri="{BB962C8B-B14F-4D97-AF65-F5344CB8AC3E}">
        <p14:creationId xmlns:p14="http://schemas.microsoft.com/office/powerpoint/2010/main" val="887555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16</a:t>
            </a:fld>
            <a:endParaRPr lang="en-US" dirty="0"/>
          </a:p>
        </p:txBody>
      </p:sp>
    </p:spTree>
    <p:extLst>
      <p:ext uri="{BB962C8B-B14F-4D97-AF65-F5344CB8AC3E}">
        <p14:creationId xmlns:p14="http://schemas.microsoft.com/office/powerpoint/2010/main" val="386992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steps also include Patient Vaccine Education, including providing patient with Vaccine Information Sheets, discussion of side effects and benefits, preparing and giving the vaccine, accounting for the vaccine dose, and documenting the administration in the electronic health record and the state immunization information system and all clinical registries.  It also now includes querying the state immunization information system and downloading/uploading the vaccinations needed an given to the state IIS.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17</a:t>
            </a:fld>
            <a:endParaRPr lang="en-US" dirty="0"/>
          </a:p>
        </p:txBody>
      </p:sp>
    </p:spTree>
    <p:extLst>
      <p:ext uri="{BB962C8B-B14F-4D97-AF65-F5344CB8AC3E}">
        <p14:creationId xmlns:p14="http://schemas.microsoft.com/office/powerpoint/2010/main" val="2073541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19</a:t>
            </a:fld>
            <a:endParaRPr lang="en-US"/>
          </a:p>
        </p:txBody>
      </p:sp>
    </p:spTree>
    <p:extLst>
      <p:ext uri="{BB962C8B-B14F-4D97-AF65-F5344CB8AC3E}">
        <p14:creationId xmlns:p14="http://schemas.microsoft.com/office/powerpoint/2010/main" val="2065150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lets again re-orient ourselves.  Most of the individuals on this webinar are probably approaching this idea from a clinical standpoint, so we are going to begin your journey in the clinical phase, Phase II.  We will present some tips and tools which you can use to begin your journey.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21</a:t>
            </a:fld>
            <a:endParaRPr lang="en-US"/>
          </a:p>
        </p:txBody>
      </p:sp>
    </p:spTree>
    <p:extLst>
      <p:ext uri="{BB962C8B-B14F-4D97-AF65-F5344CB8AC3E}">
        <p14:creationId xmlns:p14="http://schemas.microsoft.com/office/powerpoint/2010/main" val="170950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the team members who are on the call today.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2</a:t>
            </a:fld>
            <a:endParaRPr lang="en-US" dirty="0"/>
          </a:p>
        </p:txBody>
      </p:sp>
    </p:spTree>
    <p:extLst>
      <p:ext uri="{BB962C8B-B14F-4D97-AF65-F5344CB8AC3E}">
        <p14:creationId xmlns:p14="http://schemas.microsoft.com/office/powerpoint/2010/main" val="4256624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“I hope” familiar CDC color card on Adult Immunizations. </a:t>
            </a:r>
            <a:r>
              <a:rPr lang="en-US" baseline="0" dirty="0"/>
              <a:t>  It is available from the CDC as a folding card or you can print off their website and make your own on some card stock.  You can laminate it and make it foldable.  The top half is for Adult Immunizations by age and the bottom half for special populations.  The reverse side has all kinds of footnotes of explanation in case you need more information.  Most </a:t>
            </a:r>
            <a:r>
              <a:rPr lang="en-US" dirty="0"/>
              <a:t>fledgling CVO’s will feel most comfortable with this part of the job,</a:t>
            </a:r>
            <a:r>
              <a:rPr lang="en-US" baseline="0" dirty="0"/>
              <a:t> but we can all improve our knowledge base.  </a:t>
            </a:r>
            <a:r>
              <a:rPr lang="en-US" dirty="0"/>
              <a:t> So start here by improving skills and knowledge.  </a:t>
            </a:r>
          </a:p>
        </p:txBody>
      </p:sp>
      <p:sp>
        <p:nvSpPr>
          <p:cNvPr id="4" name="Slide Number Placeholder 3"/>
          <p:cNvSpPr>
            <a:spLocks noGrp="1"/>
          </p:cNvSpPr>
          <p:nvPr>
            <p:ph type="sldNum" sz="quarter" idx="10"/>
          </p:nvPr>
        </p:nvSpPr>
        <p:spPr/>
        <p:txBody>
          <a:bodyPr/>
          <a:lstStyle/>
          <a:p>
            <a:fld id="{5FA63550-B329-404D-AFD6-F0265044B78E}" type="slidenum">
              <a:rPr lang="en-US" smtClean="0"/>
              <a:t>23</a:t>
            </a:fld>
            <a:endParaRPr lang="en-US"/>
          </a:p>
        </p:txBody>
      </p:sp>
    </p:spTree>
    <p:extLst>
      <p:ext uri="{BB962C8B-B14F-4D97-AF65-F5344CB8AC3E}">
        <p14:creationId xmlns:p14="http://schemas.microsoft.com/office/powerpoint/2010/main" val="3349353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printing and using the adult immunization card,</a:t>
            </a:r>
            <a:r>
              <a:rPr lang="en-US" baseline="0" dirty="0"/>
              <a:t> a</a:t>
            </a:r>
            <a:r>
              <a:rPr lang="en-US" dirty="0"/>
              <a:t> great</a:t>
            </a:r>
            <a:r>
              <a:rPr lang="en-US" baseline="0" dirty="0"/>
              <a:t> place to start in beginning to educate yourself or your team about the process of immunizing adults is at the CDC website.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24</a:t>
            </a:fld>
            <a:endParaRPr lang="en-US"/>
          </a:p>
        </p:txBody>
      </p:sp>
    </p:spTree>
    <p:extLst>
      <p:ext uri="{BB962C8B-B14F-4D97-AF65-F5344CB8AC3E}">
        <p14:creationId xmlns:p14="http://schemas.microsoft.com/office/powerpoint/2010/main" val="655500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clicking in those two places, the </a:t>
            </a:r>
            <a:r>
              <a:rPr lang="en-US" u="sng" dirty="0"/>
              <a:t>immunization</a:t>
            </a:r>
            <a:r>
              <a:rPr lang="en-US" u="sng" baseline="0" dirty="0"/>
              <a:t> master page </a:t>
            </a:r>
            <a:r>
              <a:rPr lang="en-US" baseline="0" dirty="0"/>
              <a:t>will appear.  It contains both information for patients which you can print or distribute, and information for health care professionals.  The healthcare professionals information is available in two places—the “healthcare professionals” area and the “immunizing managers” area.  A CVO is both.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25</a:t>
            </a:fld>
            <a:endParaRPr lang="en-US"/>
          </a:p>
        </p:txBody>
      </p:sp>
    </p:spTree>
    <p:extLst>
      <p:ext uri="{BB962C8B-B14F-4D97-AF65-F5344CB8AC3E}">
        <p14:creationId xmlns:p14="http://schemas.microsoft.com/office/powerpoint/2010/main" val="4252730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the </a:t>
            </a:r>
            <a:r>
              <a:rPr lang="en-US" u="sng" dirty="0"/>
              <a:t>Healthcare</a:t>
            </a:r>
            <a:r>
              <a:rPr lang="en-US" u="sng" baseline="0" dirty="0"/>
              <a:t> professionals “more” </a:t>
            </a:r>
            <a:r>
              <a:rPr lang="en-US" baseline="0" dirty="0"/>
              <a:t>tab from the immunization master page, you will come to the </a:t>
            </a:r>
            <a:r>
              <a:rPr lang="en-US" u="sng" baseline="0" dirty="0"/>
              <a:t>Healthcare Professionals master page</a:t>
            </a:r>
            <a:r>
              <a:rPr lang="en-US" baseline="0" dirty="0"/>
              <a:t>.  Here you will find a wealth of tools which you may print to form your own “Immunization Policies and Procedures” manual.  Not only are up-to-date immunization schedules available, but there is a great page on State of the Art Adult immunization Standards for your policy book and a terrific collection of “Adult Immunization Standing Orders”.  Print these and have your physicians vote to adopt them and you have a ready made Policy and Procedure Manual for Adult Immunization in your practice.  Avoid reinventing the wheel wherever possible.  We want to make this easier, not harder for you.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26</a:t>
            </a:fld>
            <a:endParaRPr lang="en-US"/>
          </a:p>
        </p:txBody>
      </p:sp>
    </p:spTree>
    <p:extLst>
      <p:ext uri="{BB962C8B-B14F-4D97-AF65-F5344CB8AC3E}">
        <p14:creationId xmlns:p14="http://schemas.microsoft.com/office/powerpoint/2010/main" val="3362389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after clicking on immunization schedules tab on the healthcare professionals</a:t>
            </a:r>
            <a:r>
              <a:rPr lang="en-US" baseline="0" dirty="0"/>
              <a:t> master page you will find the latest information.  It is also available in an easy to read format which can be used by healthcare professionals or patients.  Showing patients this in the easy-to-read format often allows them to verify for themselves the vaccines that are recommended just for them.  This allows them to, as Emily mentioned, “take ownership” of their own vaccination status.  It too is printable if they need time at home to think about it.</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27</a:t>
            </a:fld>
            <a:endParaRPr lang="en-US"/>
          </a:p>
        </p:txBody>
      </p:sp>
    </p:spTree>
    <p:extLst>
      <p:ext uri="{BB962C8B-B14F-4D97-AF65-F5344CB8AC3E}">
        <p14:creationId xmlns:p14="http://schemas.microsoft.com/office/powerpoint/2010/main" val="1833721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direct link to the immunization</a:t>
            </a:r>
            <a:r>
              <a:rPr lang="en-US" baseline="0" dirty="0"/>
              <a:t> schedule so you don’t have to go through the master pages to get there.  So now you know two ways to get to the pages.  Good idea to keep these web addresses in your policy and procedure manual.</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28</a:t>
            </a:fld>
            <a:endParaRPr lang="en-US"/>
          </a:p>
        </p:txBody>
      </p:sp>
    </p:spTree>
    <p:extLst>
      <p:ext uri="{BB962C8B-B14F-4D97-AF65-F5344CB8AC3E}">
        <p14:creationId xmlns:p14="http://schemas.microsoft.com/office/powerpoint/2010/main" val="2604387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from the </a:t>
            </a:r>
            <a:r>
              <a:rPr lang="en-US" u="sng" dirty="0"/>
              <a:t>Healthcare Professionals Master Page</a:t>
            </a:r>
            <a:r>
              <a:rPr lang="en-US" dirty="0"/>
              <a:t>, clicking on the </a:t>
            </a:r>
            <a:r>
              <a:rPr lang="en-US" u="sng" dirty="0"/>
              <a:t>Adult Immunization Standards tab </a:t>
            </a:r>
            <a:r>
              <a:rPr lang="en-US" dirty="0"/>
              <a:t>brings</a:t>
            </a:r>
            <a:r>
              <a:rPr lang="en-US" baseline="0" dirty="0"/>
              <a:t> up this page.  There are hyperlinks in blue which direct you to helpful pages of explanation and examples.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29</a:t>
            </a:fld>
            <a:endParaRPr lang="en-US"/>
          </a:p>
        </p:txBody>
      </p:sp>
    </p:spTree>
    <p:extLst>
      <p:ext uri="{BB962C8B-B14F-4D97-AF65-F5344CB8AC3E}">
        <p14:creationId xmlns:p14="http://schemas.microsoft.com/office/powerpoint/2010/main" val="897391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the </a:t>
            </a:r>
            <a:r>
              <a:rPr lang="en-US" u="sng" baseline="0" dirty="0"/>
              <a:t>Healthcare Professionals Master page </a:t>
            </a:r>
            <a:r>
              <a:rPr lang="en-US" u="none" baseline="0" dirty="0"/>
              <a:t>click on the “Administration Tools”  button brings you to this page.  Click on the “Standing orders” tab.  This page contains everything you need to know and include in your policy and procedures manual for Vaccine Administration.  Don’t re-invent the wheel.  </a:t>
            </a:r>
            <a:endParaRPr lang="en-US" u="sng" dirty="0"/>
          </a:p>
        </p:txBody>
      </p:sp>
      <p:sp>
        <p:nvSpPr>
          <p:cNvPr id="4" name="Slide Number Placeholder 3"/>
          <p:cNvSpPr>
            <a:spLocks noGrp="1"/>
          </p:cNvSpPr>
          <p:nvPr>
            <p:ph type="sldNum" sz="quarter" idx="10"/>
          </p:nvPr>
        </p:nvSpPr>
        <p:spPr/>
        <p:txBody>
          <a:bodyPr/>
          <a:lstStyle/>
          <a:p>
            <a:fld id="{5FA63550-B329-404D-AFD6-F0265044B78E}" type="slidenum">
              <a:rPr lang="en-US" smtClean="0"/>
              <a:t>30</a:t>
            </a:fld>
            <a:endParaRPr lang="en-US"/>
          </a:p>
        </p:txBody>
      </p:sp>
    </p:spTree>
    <p:extLst>
      <p:ext uri="{BB962C8B-B14F-4D97-AF65-F5344CB8AC3E}">
        <p14:creationId xmlns:p14="http://schemas.microsoft.com/office/powerpoint/2010/main" val="1641572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we go back to</a:t>
            </a:r>
            <a:r>
              <a:rPr lang="en-US" dirty="0"/>
              <a:t> the </a:t>
            </a:r>
            <a:r>
              <a:rPr lang="en-US" u="sng" dirty="0"/>
              <a:t>immunization</a:t>
            </a:r>
            <a:r>
              <a:rPr lang="en-US" u="sng" baseline="0" dirty="0"/>
              <a:t> master page </a:t>
            </a:r>
            <a:r>
              <a:rPr lang="en-US" u="none" baseline="0" dirty="0"/>
              <a:t> and click on the “Adults 19 and older tab” shown here, we will come to patient level information.  </a:t>
            </a:r>
            <a:r>
              <a:rPr lang="en-US" baseline="0" dirty="0"/>
              <a:t>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31</a:t>
            </a:fld>
            <a:endParaRPr lang="en-US"/>
          </a:p>
        </p:txBody>
      </p:sp>
    </p:spTree>
    <p:extLst>
      <p:ext uri="{BB962C8B-B14F-4D97-AF65-F5344CB8AC3E}">
        <p14:creationId xmlns:p14="http://schemas.microsoft.com/office/powerpoint/2010/main" val="1084051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patient page appears will all kinds of information.  Again, patient level vaccine information statements are available for view or print for your policy and procedure manual.  </a:t>
            </a:r>
          </a:p>
        </p:txBody>
      </p:sp>
      <p:sp>
        <p:nvSpPr>
          <p:cNvPr id="4" name="Slide Number Placeholder 3"/>
          <p:cNvSpPr>
            <a:spLocks noGrp="1"/>
          </p:cNvSpPr>
          <p:nvPr>
            <p:ph type="sldNum" sz="quarter" idx="10"/>
          </p:nvPr>
        </p:nvSpPr>
        <p:spPr/>
        <p:txBody>
          <a:bodyPr/>
          <a:lstStyle/>
          <a:p>
            <a:fld id="{5FA63550-B329-404D-AFD6-F0265044B78E}" type="slidenum">
              <a:rPr lang="en-US" smtClean="0"/>
              <a:t>32</a:t>
            </a:fld>
            <a:endParaRPr lang="en-US"/>
          </a:p>
        </p:txBody>
      </p:sp>
    </p:spTree>
    <p:extLst>
      <p:ext uri="{BB962C8B-B14F-4D97-AF65-F5344CB8AC3E}">
        <p14:creationId xmlns:p14="http://schemas.microsoft.com/office/powerpoint/2010/main" val="106318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So that you can better understand our physical setup from an architectural and organizational standpoint, </a:t>
            </a:r>
            <a:r>
              <a:rPr lang="en-US" dirty="0"/>
              <a:t>our building consists</a:t>
            </a:r>
            <a:r>
              <a:rPr lang="en-US" baseline="0" dirty="0"/>
              <a:t> of two wings.  Each wing contains two pods per wing with two teams per pod.  Each team consisted of two LPN’s and one M.D. per team.  One scheduler and one CRNP per wing with one additional LPN or MA.   These are the key members of the team who have made the journey with me.  </a:t>
            </a:r>
            <a:r>
              <a:rPr lang="en-US" dirty="0"/>
              <a:t>My partners in this endeavor--our</a:t>
            </a:r>
            <a:r>
              <a:rPr lang="en-US" baseline="0" dirty="0"/>
              <a:t> scheduling assistant, Glenda (in the middle) and two LPN’s, Emily on the left and Carla on the right.  Glenda is not on the call today.   Ladies, say “hello”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367E5C3-3E7B-4E93-9DB3-0341653EEB34}" type="slidenum">
              <a:rPr lang="en-US" smtClean="0"/>
              <a:pPr/>
              <a:t>3</a:t>
            </a:fld>
            <a:endParaRPr lang="en-US" dirty="0"/>
          </a:p>
        </p:txBody>
      </p:sp>
    </p:spTree>
    <p:extLst>
      <p:ext uri="{BB962C8B-B14F-4D97-AF65-F5344CB8AC3E}">
        <p14:creationId xmlns:p14="http://schemas.microsoft.com/office/powerpoint/2010/main" val="2033616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 localities for printing and how to use these.  Don’t reinvent the wheel  !  </a:t>
            </a:r>
          </a:p>
        </p:txBody>
      </p:sp>
      <p:sp>
        <p:nvSpPr>
          <p:cNvPr id="4" name="Slide Number Placeholder 3"/>
          <p:cNvSpPr>
            <a:spLocks noGrp="1"/>
          </p:cNvSpPr>
          <p:nvPr>
            <p:ph type="sldNum" sz="quarter" idx="10"/>
          </p:nvPr>
        </p:nvSpPr>
        <p:spPr/>
        <p:txBody>
          <a:bodyPr/>
          <a:lstStyle/>
          <a:p>
            <a:fld id="{5FA63550-B329-404D-AFD6-F0265044B78E}" type="slidenum">
              <a:rPr lang="en-US" smtClean="0"/>
              <a:t>33</a:t>
            </a:fld>
            <a:endParaRPr lang="en-US"/>
          </a:p>
        </p:txBody>
      </p:sp>
    </p:spTree>
    <p:extLst>
      <p:ext uri="{BB962C8B-B14F-4D97-AF65-F5344CB8AC3E}">
        <p14:creationId xmlns:p14="http://schemas.microsoft.com/office/powerpoint/2010/main" val="55550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print on demand as needed.  For this purpose, having a printer in each exam room or each sets of rooms helps to speed up the process.  Of course, you can print these in advance for the day also</a:t>
            </a:r>
            <a:r>
              <a:rPr lang="en-US" baseline="0" dirty="0"/>
              <a:t> and stock them in the exam rooms or the weighing station before rooming the patient.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34</a:t>
            </a:fld>
            <a:endParaRPr lang="en-US"/>
          </a:p>
        </p:txBody>
      </p:sp>
    </p:spTree>
    <p:extLst>
      <p:ext uri="{BB962C8B-B14F-4D97-AF65-F5344CB8AC3E}">
        <p14:creationId xmlns:p14="http://schemas.microsoft.com/office/powerpoint/2010/main" val="4139428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Responsibilities highlighted in orange have</a:t>
            </a:r>
            <a:r>
              <a:rPr lang="en-US" baseline="0" dirty="0"/>
              <a:t> traditionally been responsibilities of the MA or the Nurse</a:t>
            </a:r>
          </a:p>
          <a:p>
            <a:r>
              <a:rPr lang="en-US" baseline="0" dirty="0"/>
              <a:t>We are adding two new responsibilities as a Fledgling CVO and that is to begin to learn how to identify for yourself the needed vaccines and to utilize the State Immunization Information System Registry.  Additionally, we are going to learn how to charge for those vaccines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35</a:t>
            </a:fld>
            <a:endParaRPr lang="en-US"/>
          </a:p>
        </p:txBody>
      </p:sp>
    </p:spTree>
    <p:extLst>
      <p:ext uri="{BB962C8B-B14F-4D97-AF65-F5344CB8AC3E}">
        <p14:creationId xmlns:p14="http://schemas.microsoft.com/office/powerpoint/2010/main" val="604178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steps in pre-visit immunization planning.  Steps</a:t>
            </a:r>
            <a:r>
              <a:rPr lang="en-US" baseline="0" dirty="0"/>
              <a:t> 1,3,4 are the steps Emily and Carla were used to doing.  I was doing number 5 and number 2 is a new responsibility.  A CVO can improve his or her value by taking over all these responsibilities.  The more responsibility you can take away from your physician the greater your value.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36</a:t>
            </a:fld>
            <a:endParaRPr lang="en-US"/>
          </a:p>
        </p:txBody>
      </p:sp>
    </p:spTree>
    <p:extLst>
      <p:ext uri="{BB962C8B-B14F-4D97-AF65-F5344CB8AC3E}">
        <p14:creationId xmlns:p14="http://schemas.microsoft.com/office/powerpoint/2010/main" val="1290250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Pre-visit Plan.  This is an actual patient’s Electronic</a:t>
            </a:r>
            <a:r>
              <a:rPr lang="en-US" baseline="0" dirty="0"/>
              <a:t> Health Record Immunization Sheet.</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37</a:t>
            </a:fld>
            <a:endParaRPr lang="en-US"/>
          </a:p>
        </p:txBody>
      </p:sp>
    </p:spTree>
    <p:extLst>
      <p:ext uri="{BB962C8B-B14F-4D97-AF65-F5344CB8AC3E}">
        <p14:creationId xmlns:p14="http://schemas.microsoft.com/office/powerpoint/2010/main" val="2662003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sheet as it appears when we print it for the patient at the end of the visit.  In this case, the nurse had not yet clicked the “Administered” button so it shows up as having been “ordered” for the influenza vaccine.</a:t>
            </a:r>
          </a:p>
        </p:txBody>
      </p:sp>
      <p:sp>
        <p:nvSpPr>
          <p:cNvPr id="4" name="Slide Number Placeholder 3"/>
          <p:cNvSpPr>
            <a:spLocks noGrp="1"/>
          </p:cNvSpPr>
          <p:nvPr>
            <p:ph type="sldNum" sz="quarter" idx="10"/>
          </p:nvPr>
        </p:nvSpPr>
        <p:spPr/>
        <p:txBody>
          <a:bodyPr/>
          <a:lstStyle/>
          <a:p>
            <a:fld id="{5FA63550-B329-404D-AFD6-F0265044B78E}" type="slidenum">
              <a:rPr lang="en-US" smtClean="0"/>
              <a:t>38</a:t>
            </a:fld>
            <a:endParaRPr lang="en-US"/>
          </a:p>
        </p:txBody>
      </p:sp>
    </p:spTree>
    <p:extLst>
      <p:ext uri="{BB962C8B-B14F-4D97-AF65-F5344CB8AC3E}">
        <p14:creationId xmlns:p14="http://schemas.microsoft.com/office/powerpoint/2010/main" val="783454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GRITS, the Georgia State Immunization</a:t>
            </a:r>
            <a:r>
              <a:rPr lang="en-US" baseline="0" dirty="0"/>
              <a:t> Registry.  </a:t>
            </a:r>
            <a:r>
              <a:rPr lang="en-US" dirty="0"/>
              <a:t>A CVO can be responsible for query and uploading of your immunization information into the IIS</a:t>
            </a:r>
            <a:r>
              <a:rPr lang="en-US" baseline="0" dirty="0"/>
              <a:t> Registry in your state.</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39</a:t>
            </a:fld>
            <a:endParaRPr lang="en-US"/>
          </a:p>
        </p:txBody>
      </p:sp>
    </p:spTree>
    <p:extLst>
      <p:ext uri="{BB962C8B-B14F-4D97-AF65-F5344CB8AC3E}">
        <p14:creationId xmlns:p14="http://schemas.microsoft.com/office/powerpoint/2010/main" val="4091610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low tech PDSA</a:t>
            </a:r>
            <a:r>
              <a:rPr lang="en-US" baseline="0" dirty="0"/>
              <a:t> daily run sheet.  Using the legend highlighted in yellow, this is where you document your pre visit planning for immunizations. You see demonstrated the pre-visit plan for Mary Smith.  This patient has received PPS-23 in the past as well as </a:t>
            </a:r>
            <a:r>
              <a:rPr lang="en-US" baseline="0" dirty="0" err="1"/>
              <a:t>Zostavax</a:t>
            </a:r>
            <a:r>
              <a:rPr lang="en-US" baseline="0" dirty="0"/>
              <a:t>, </a:t>
            </a:r>
            <a:r>
              <a:rPr lang="en-US" baseline="0" dirty="0" err="1"/>
              <a:t>Hepatits</a:t>
            </a:r>
            <a:r>
              <a:rPr lang="en-US" baseline="0" dirty="0"/>
              <a:t> B and </a:t>
            </a:r>
            <a:r>
              <a:rPr lang="en-US" baseline="0" dirty="0" err="1"/>
              <a:t>Tdap</a:t>
            </a:r>
            <a:r>
              <a:rPr lang="en-US" baseline="0" dirty="0"/>
              <a:t> so these are noted with an “X”.  We aren’t certain if this patient has received influenza or is yet eligible for Prevnar-13.  (She received her PPS-23 in another locale so we need to ask her if she remembers the year she received it before we can decide if PCV-13 is appropriate yet).  The other listed vaccines are not appropriate for her so they receive an “n/a” notation.  </a:t>
            </a:r>
            <a:endParaRPr lang="en-US" dirty="0"/>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pPr>
                <a:defRPr/>
              </a:pPr>
              <a:t>40</a:t>
            </a:fld>
            <a:endParaRPr lang="en-US" dirty="0"/>
          </a:p>
        </p:txBody>
      </p:sp>
    </p:spTree>
    <p:extLst>
      <p:ext uri="{BB962C8B-B14F-4D97-AF65-F5344CB8AC3E}">
        <p14:creationId xmlns:p14="http://schemas.microsoft.com/office/powerpoint/2010/main" val="2301111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is an example of a completed “PDSA” run sheet at</a:t>
            </a:r>
            <a:r>
              <a:rPr lang="en-US" baseline="0" dirty="0"/>
              <a:t> the end of a day for ten patients.  (Typically you will have one of these sheets for morning session and one for afternoon session.)   They are placed in your three ring binder as part of your QI program.  For your patient “Ty Cobb” you will note that you have some work to do.  You began by giving him a prescription for </a:t>
            </a:r>
            <a:r>
              <a:rPr lang="en-US" baseline="0" dirty="0" err="1"/>
              <a:t>Zostavax</a:t>
            </a:r>
            <a:r>
              <a:rPr lang="en-US" baseline="0" dirty="0"/>
              <a:t> to take to his pharmacy since he said he would “think about it”.  You have reservations about whether he will receive that vaccine based upon his refusal to take other vaccines.  In your next PDSA cycle you should amend your plan to include additional efforts to educate and influence patients like “Ty Cobb” to reconsider their choices in the face of new information and a new approach.  Simply repeating the same approach over and over is not amending the plan, it is adopting the same plan for the next cycle.  For “Ty Cobb” who is a retired marine, consider using a “culturally appropriate” explanatory sheet which would better allow him to understand the process and aim of immunization.  </a:t>
            </a:r>
          </a:p>
          <a:p>
            <a:endParaRPr lang="en-US" baseline="0" dirty="0"/>
          </a:p>
          <a:p>
            <a:r>
              <a:rPr lang="en-US" baseline="0" dirty="0"/>
              <a:t>	Note Traditional Medicare payment information at the bottom of the sheet.  This reinforces to the staff that there are actual costs and potential revenues associated with each of these vaccines.  </a:t>
            </a:r>
            <a:endParaRPr lang="en-US" dirty="0"/>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pPr>
                <a:defRPr/>
              </a:pPr>
              <a:t>41</a:t>
            </a:fld>
            <a:endParaRPr lang="en-US" dirty="0"/>
          </a:p>
        </p:txBody>
      </p:sp>
    </p:spTree>
    <p:extLst>
      <p:ext uri="{BB962C8B-B14F-4D97-AF65-F5344CB8AC3E}">
        <p14:creationId xmlns:p14="http://schemas.microsoft.com/office/powerpoint/2010/main" val="2208514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Plan.</a:t>
            </a:r>
          </a:p>
        </p:txBody>
      </p:sp>
      <p:sp>
        <p:nvSpPr>
          <p:cNvPr id="4" name="Slide Number Placeholder 3"/>
          <p:cNvSpPr>
            <a:spLocks noGrp="1"/>
          </p:cNvSpPr>
          <p:nvPr>
            <p:ph type="sldNum" sz="quarter" idx="10"/>
          </p:nvPr>
        </p:nvSpPr>
        <p:spPr/>
        <p:txBody>
          <a:bodyPr/>
          <a:lstStyle/>
          <a:p>
            <a:fld id="{5FA63550-B329-404D-AFD6-F0265044B78E}" type="slidenum">
              <a:rPr lang="en-US" smtClean="0"/>
              <a:t>42</a:t>
            </a:fld>
            <a:endParaRPr lang="en-US"/>
          </a:p>
        </p:txBody>
      </p:sp>
    </p:spTree>
    <p:extLst>
      <p:ext uri="{BB962C8B-B14F-4D97-AF65-F5344CB8AC3E}">
        <p14:creationId xmlns:p14="http://schemas.microsoft.com/office/powerpoint/2010/main" val="2565676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our life</a:t>
            </a:r>
            <a:r>
              <a:rPr lang="en-US" baseline="0" dirty="0"/>
              <a:t> before 2010.  This all seems like a dream to me now.  </a:t>
            </a:r>
            <a:r>
              <a:rPr lang="en-US" dirty="0"/>
              <a:t>Is this a dream or a nightmare?</a:t>
            </a:r>
          </a:p>
        </p:txBody>
      </p:sp>
      <p:sp>
        <p:nvSpPr>
          <p:cNvPr id="4" name="Slide Number Placeholder 3"/>
          <p:cNvSpPr>
            <a:spLocks noGrp="1"/>
          </p:cNvSpPr>
          <p:nvPr>
            <p:ph type="sldNum" sz="quarter" idx="10"/>
          </p:nvPr>
        </p:nvSpPr>
        <p:spPr/>
        <p:txBody>
          <a:bodyPr/>
          <a:lstStyle/>
          <a:p>
            <a:fld id="{5FA63550-B329-404D-AFD6-F0265044B78E}" type="slidenum">
              <a:rPr lang="en-US" smtClean="0"/>
              <a:t>4</a:t>
            </a:fld>
            <a:endParaRPr lang="en-US"/>
          </a:p>
        </p:txBody>
      </p:sp>
    </p:spTree>
    <p:extLst>
      <p:ext uri="{BB962C8B-B14F-4D97-AF65-F5344CB8AC3E}">
        <p14:creationId xmlns:p14="http://schemas.microsoft.com/office/powerpoint/2010/main" val="1666192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are at the</a:t>
            </a:r>
            <a:r>
              <a:rPr lang="en-US" baseline="0" dirty="0"/>
              <a:t> holidays.  Those of us who celebrate are all familiar with the warning to parents on the children’s gifts we give:  “</a:t>
            </a:r>
            <a:r>
              <a:rPr lang="en-US" dirty="0"/>
              <a:t>Some Assembly</a:t>
            </a:r>
            <a:r>
              <a:rPr lang="en-US" baseline="0" dirty="0"/>
              <a:t> required.”   Fortunately, while some assembly is required, the tools and effort necessary are minimal.  Don’t re-invent the wheel.  However, be prepared when you come to work.  Have your colored pens, adult immunization card, and PDSA run sheet with your pre-visit plan with you at all times during the day.  Don’t waste effort!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43</a:t>
            </a:fld>
            <a:endParaRPr lang="en-US"/>
          </a:p>
        </p:txBody>
      </p:sp>
    </p:spTree>
    <p:extLst>
      <p:ext uri="{BB962C8B-B14F-4D97-AF65-F5344CB8AC3E}">
        <p14:creationId xmlns:p14="http://schemas.microsoft.com/office/powerpoint/2010/main" val="3331664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get started !</a:t>
            </a:r>
          </a:p>
        </p:txBody>
      </p:sp>
      <p:sp>
        <p:nvSpPr>
          <p:cNvPr id="4" name="Slide Number Placeholder 3"/>
          <p:cNvSpPr>
            <a:spLocks noGrp="1"/>
          </p:cNvSpPr>
          <p:nvPr>
            <p:ph type="sldNum" sz="quarter" idx="10"/>
          </p:nvPr>
        </p:nvSpPr>
        <p:spPr/>
        <p:txBody>
          <a:bodyPr/>
          <a:lstStyle/>
          <a:p>
            <a:fld id="{5FA63550-B329-404D-AFD6-F0265044B78E}" type="slidenum">
              <a:rPr lang="en-US" smtClean="0"/>
              <a:t>44</a:t>
            </a:fld>
            <a:endParaRPr lang="en-US"/>
          </a:p>
        </p:txBody>
      </p:sp>
    </p:spTree>
    <p:extLst>
      <p:ext uri="{BB962C8B-B14F-4D97-AF65-F5344CB8AC3E}">
        <p14:creationId xmlns:p14="http://schemas.microsoft.com/office/powerpoint/2010/main" val="2078486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lets again re-orient ourselves.  Most of the individuals on this webinar are probably approaching this idea from a clinical standpoint, so we are going to begin your journey in the clinical phase, Phase II.  We will present some tips and tools which you can use to begin your journey.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46</a:t>
            </a:fld>
            <a:endParaRPr lang="en-US"/>
          </a:p>
        </p:txBody>
      </p:sp>
    </p:spTree>
    <p:extLst>
      <p:ext uri="{BB962C8B-B14F-4D97-AF65-F5344CB8AC3E}">
        <p14:creationId xmlns:p14="http://schemas.microsoft.com/office/powerpoint/2010/main" val="2750836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is an example of a completed “PDSA” run sheet at</a:t>
            </a:r>
            <a:r>
              <a:rPr lang="en-US" baseline="0" dirty="0"/>
              <a:t> the end of a day for ten patients.  (Typically you will have one of these sheets for morning session and one for afternoon session.)   They are placed in your three ring binder as part of your QI program.  For your patient “Ty Cobb” you will note that you have some work to do.  You began by giving him a prescription for </a:t>
            </a:r>
            <a:r>
              <a:rPr lang="en-US" baseline="0" dirty="0" err="1"/>
              <a:t>Zostavax</a:t>
            </a:r>
            <a:r>
              <a:rPr lang="en-US" baseline="0" dirty="0"/>
              <a:t> to take to his pharmacy since he said he would “think about it”.  You have reservations about whether he will receive that vaccine based upon his refusal to take other vaccines.  In your next PDSA cycle you should amend your plan to include additional efforts to educate and influence patients like “Ty Cobb” to reconsider their choices in the face of new information and a new approach.  Simply repeating the same approach over and over is not amending the plan, it is adopting the same plan for the next cycle.  For “Ty Cobb” who is a retired marine, consider using a “culturally appropriate” explanatory sheet which would better allow him to understand the process and aim of immunization.  </a:t>
            </a:r>
          </a:p>
          <a:p>
            <a:endParaRPr lang="en-US" baseline="0" dirty="0"/>
          </a:p>
          <a:p>
            <a:r>
              <a:rPr lang="en-US" baseline="0" dirty="0"/>
              <a:t>	Note Traditional Medicare payment information at the bottom of the sheet.  This reinforces to the staff that there are actual costs and potential revenues associated with each of these vaccines.  </a:t>
            </a:r>
            <a:endParaRPr lang="en-US" dirty="0"/>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pPr>
                <a:defRPr/>
              </a:pPr>
              <a:t>47</a:t>
            </a:fld>
            <a:endParaRPr lang="en-US" dirty="0"/>
          </a:p>
        </p:txBody>
      </p:sp>
    </p:spTree>
    <p:extLst>
      <p:ext uri="{BB962C8B-B14F-4D97-AF65-F5344CB8AC3E}">
        <p14:creationId xmlns:p14="http://schemas.microsoft.com/office/powerpoint/2010/main" val="2940806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Maranda’s low tech inventory control</a:t>
            </a:r>
            <a:r>
              <a:rPr lang="en-US" dirty="0"/>
              <a:t>.  She does these</a:t>
            </a:r>
            <a:r>
              <a:rPr lang="en-US" baseline="0" dirty="0"/>
              <a:t> at least twice per day (first thing in am and last thing in pm) and as she has time through the day.  She reconciles vaccine doses administered and documented with those checked out daily.  That is, she balances her vaccine drawer in her refrigerator, maintains proper temperatures etc.  This is just a printed sheet contained in a plastic holder that she writes upon with a sharpie !</a:t>
            </a:r>
            <a:endParaRPr lang="en-US" dirty="0"/>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pPr>
                <a:defRPr/>
              </a:pPr>
              <a:t>48</a:t>
            </a:fld>
            <a:endParaRPr lang="en-US" dirty="0"/>
          </a:p>
        </p:txBody>
      </p:sp>
    </p:spTree>
    <p:extLst>
      <p:ext uri="{BB962C8B-B14F-4D97-AF65-F5344CB8AC3E}">
        <p14:creationId xmlns:p14="http://schemas.microsoft.com/office/powerpoint/2010/main" val="3131079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07FBFB-46C8-4789-A8EE-E77BEA782B13}" type="slidenum">
              <a:rPr lang="en-US" smtClean="0"/>
              <a:t>49</a:t>
            </a:fld>
            <a:endParaRPr lang="en-US" dirty="0"/>
          </a:p>
        </p:txBody>
      </p:sp>
    </p:spTree>
    <p:extLst>
      <p:ext uri="{BB962C8B-B14F-4D97-AF65-F5344CB8AC3E}">
        <p14:creationId xmlns:p14="http://schemas.microsoft.com/office/powerpoint/2010/main" val="4027881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you store your</a:t>
            </a:r>
            <a:r>
              <a:rPr lang="en-US" baseline="0" dirty="0"/>
              <a:t> vaccine?  Here are some websites to look for vaccine refrigerators and digital logging thermometers with pricing.  We have a </a:t>
            </a:r>
            <a:r>
              <a:rPr lang="en-US" baseline="0" dirty="0" err="1"/>
              <a:t>Zostavax</a:t>
            </a:r>
            <a:r>
              <a:rPr lang="en-US" baseline="0" dirty="0"/>
              <a:t> freezer and a separate vaccine refrigerator for all other vaccines plus a small refrigerator at the two nurses stations for the daily allotment of each nurses vaccine.  The nurses “check-out” their vaccines at the beginning of each day.  Larger practices could use a Pyxis system.  </a:t>
            </a:r>
            <a:endParaRPr lang="en-US" dirty="0"/>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pPr>
                <a:defRPr/>
              </a:pPr>
              <a:t>50</a:t>
            </a:fld>
            <a:endParaRPr lang="en-US"/>
          </a:p>
        </p:txBody>
      </p:sp>
    </p:spTree>
    <p:extLst>
      <p:ext uri="{BB962C8B-B14F-4D97-AF65-F5344CB8AC3E}">
        <p14:creationId xmlns:p14="http://schemas.microsoft.com/office/powerpoint/2010/main" val="537323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could see from our PPS 23 ROAI example, the most important of your variable costs is vaccine purchase amount.</a:t>
            </a:r>
            <a:r>
              <a:rPr lang="en-US" baseline="0" dirty="0"/>
              <a:t>  So it is important to buy as efficiently as possible. The lower the cost the higher the ROAI.   These are current maximum prices you should be paying.</a:t>
            </a:r>
            <a:endParaRPr lang="en-US" dirty="0"/>
          </a:p>
        </p:txBody>
      </p:sp>
      <p:sp>
        <p:nvSpPr>
          <p:cNvPr id="4" name="Slide Number Placeholder 3"/>
          <p:cNvSpPr>
            <a:spLocks noGrp="1"/>
          </p:cNvSpPr>
          <p:nvPr>
            <p:ph type="sldNum" sz="quarter" idx="10"/>
          </p:nvPr>
        </p:nvSpPr>
        <p:spPr/>
        <p:txBody>
          <a:bodyPr/>
          <a:lstStyle/>
          <a:p>
            <a:fld id="{EF07FBFB-46C8-4789-A8EE-E77BEA782B13}" type="slidenum">
              <a:rPr lang="en-US" smtClean="0"/>
              <a:t>53</a:t>
            </a:fld>
            <a:endParaRPr lang="en-US" dirty="0"/>
          </a:p>
        </p:txBody>
      </p:sp>
    </p:spTree>
    <p:extLst>
      <p:ext uri="{BB962C8B-B14F-4D97-AF65-F5344CB8AC3E}">
        <p14:creationId xmlns:p14="http://schemas.microsoft.com/office/powerpoint/2010/main" val="536416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Return on investment depends entirely on the investment itself !  </a:t>
            </a:r>
            <a:r>
              <a:rPr lang="en-US" dirty="0"/>
              <a:t>You must purchase wisely, take advantage of all discounts, and pay promptly to realize those discounts.  Generally speaking, GPO’s or so called “Group Purchasing Organizations” are offering the best pricing.  The last was featured in a recent Medical Economics article and guarantees level pricing for three years at a time.</a:t>
            </a:r>
          </a:p>
        </p:txBody>
      </p:sp>
      <p:sp>
        <p:nvSpPr>
          <p:cNvPr id="4" name="Slide Number Placeholder 3"/>
          <p:cNvSpPr>
            <a:spLocks noGrp="1"/>
          </p:cNvSpPr>
          <p:nvPr>
            <p:ph type="sldNum" sz="quarter" idx="10"/>
          </p:nvPr>
        </p:nvSpPr>
        <p:spPr/>
        <p:txBody>
          <a:bodyPr/>
          <a:lstStyle/>
          <a:p>
            <a:fld id="{EF07FBFB-46C8-4789-A8EE-E77BEA782B13}" type="slidenum">
              <a:rPr lang="en-US" smtClean="0"/>
              <a:t>54</a:t>
            </a:fld>
            <a:endParaRPr lang="en-US" dirty="0"/>
          </a:p>
        </p:txBody>
      </p:sp>
    </p:spTree>
    <p:extLst>
      <p:ext uri="{BB962C8B-B14F-4D97-AF65-F5344CB8AC3E}">
        <p14:creationId xmlns:p14="http://schemas.microsoft.com/office/powerpoint/2010/main" val="2908180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Inventory control is key</a:t>
            </a:r>
            <a:r>
              <a:rPr lang="en-US" b="1" baseline="0" dirty="0"/>
              <a:t> </a:t>
            </a:r>
            <a:r>
              <a:rPr lang="en-US" baseline="0" dirty="0"/>
              <a:t>as I will show you with an example later.  </a:t>
            </a:r>
            <a:r>
              <a:rPr lang="en-US" dirty="0"/>
              <a:t>Who Does this?   Our telephone operator Maranda.  In fact, she keeps track of inventories, maintains an adequate stock on hand, and orders all vaccines directly</a:t>
            </a:r>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pPr>
                <a:defRPr/>
              </a:pPr>
              <a:t>55</a:t>
            </a:fld>
            <a:endParaRPr lang="en-US" dirty="0"/>
          </a:p>
        </p:txBody>
      </p:sp>
    </p:spTree>
    <p:extLst>
      <p:ext uri="{BB962C8B-B14F-4D97-AF65-F5344CB8AC3E}">
        <p14:creationId xmlns:p14="http://schemas.microsoft.com/office/powerpoint/2010/main" val="1765105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Beginning in that year, we transitioned from paper charts to an Electronic Health Record.  There have been clear benefits.  The E.H.R. has enforced some degree of s</a:t>
            </a:r>
            <a:r>
              <a:rPr lang="en-US" dirty="0"/>
              <a:t>tandardization among documentation by practitioners, which is a little appreciated benefit, and the “chart room at</a:t>
            </a:r>
            <a:r>
              <a:rPr lang="en-US" baseline="0" dirty="0"/>
              <a:t> each workstation” has reduced time in accessing records at the drop of a hat.   Additionally, for some, it has created a problem list discipline which was previously lacking.  </a:t>
            </a:r>
            <a:r>
              <a:rPr lang="en-US" dirty="0"/>
              <a:t>Clearly the electronic health record  has made it easier</a:t>
            </a:r>
            <a:r>
              <a:rPr lang="en-US" baseline="0" dirty="0"/>
              <a:t> and faster to do pre-visit planning for and track immunizations.  The information is located in one place in the chart and there is no time consuming chart retrieval and then searching meticulously through pages in the chart to find each prior immunization, which may have been located either in the individual note, on the face sheet, or in a separate immunization sheet.</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5</a:t>
            </a:fld>
            <a:endParaRPr lang="en-US" dirty="0"/>
          </a:p>
        </p:txBody>
      </p:sp>
    </p:spTree>
    <p:extLst>
      <p:ext uri="{BB962C8B-B14F-4D97-AF65-F5344CB8AC3E}">
        <p14:creationId xmlns:p14="http://schemas.microsoft.com/office/powerpoint/2010/main" val="13630077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quality control?  One reason—It is interesting and fun</a:t>
            </a:r>
            <a:r>
              <a:rPr lang="en-US" baseline="0" dirty="0"/>
              <a:t> to improve.</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56</a:t>
            </a:fld>
            <a:endParaRPr lang="en-US"/>
          </a:p>
        </p:txBody>
      </p:sp>
    </p:spTree>
    <p:extLst>
      <p:ext uri="{BB962C8B-B14F-4D97-AF65-F5344CB8AC3E}">
        <p14:creationId xmlns:p14="http://schemas.microsoft.com/office/powerpoint/2010/main" val="32121884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lets again re-orient ourselves.  Most of the individuals on this webinar are probably approaching this idea from a clinical standpoint, so we are going to begin your journey in the clinical phase, Phase II.  We will present some tips and tools which you can use to begin your journey.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57</a:t>
            </a:fld>
            <a:endParaRPr lang="en-US"/>
          </a:p>
        </p:txBody>
      </p:sp>
    </p:spTree>
    <p:extLst>
      <p:ext uri="{BB962C8B-B14F-4D97-AF65-F5344CB8AC3E}">
        <p14:creationId xmlns:p14="http://schemas.microsoft.com/office/powerpoint/2010/main" val="3275158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is an example of a completed “PDSA” run sheet at</a:t>
            </a:r>
            <a:r>
              <a:rPr lang="en-US" baseline="0" dirty="0"/>
              <a:t> the end of a day for ten patients.  (Typically you will have one of these sheets for morning session and one for afternoon session.)   They are placed in your three ring binder as part of your QI program.  For your patient “Ty Cobb” you will note that you have some work to do.  You began by giving him a prescription for </a:t>
            </a:r>
            <a:r>
              <a:rPr lang="en-US" baseline="0" dirty="0" err="1"/>
              <a:t>Zostavax</a:t>
            </a:r>
            <a:r>
              <a:rPr lang="en-US" baseline="0" dirty="0"/>
              <a:t> to take to his pharmacy since he said he would “think about it”.  You have reservations about whether he will receive that vaccine based upon his refusal to take other vaccines.  In your next PDSA cycle you should amend your plan to include additional efforts to educate and influence patients like “Ty Cobb” to reconsider their choices in the face of new information and a new approach.  Simply repeating the same approach over and over is not amending the plan, it is adopting the same plan for the next cycle.  For “Ty Cobb” who is a retired marine, consider using a “culturally appropriate” explanatory sheet which would better allow him to understand the process and aim of immunization.  </a:t>
            </a:r>
          </a:p>
          <a:p>
            <a:endParaRPr lang="en-US" baseline="0" dirty="0"/>
          </a:p>
          <a:p>
            <a:r>
              <a:rPr lang="en-US" baseline="0" dirty="0"/>
              <a:t>	Note Traditional Medicare payment information at the bottom of the sheet.  This reinforces to the staff that there are actual costs and potential revenues associated with each of these vaccines.  </a:t>
            </a:r>
            <a:endParaRPr lang="en-US" dirty="0"/>
          </a:p>
        </p:txBody>
      </p:sp>
      <p:sp>
        <p:nvSpPr>
          <p:cNvPr id="4" name="Slide Number Placeholder 3"/>
          <p:cNvSpPr>
            <a:spLocks noGrp="1"/>
          </p:cNvSpPr>
          <p:nvPr>
            <p:ph type="sldNum" sz="quarter" idx="10"/>
          </p:nvPr>
        </p:nvSpPr>
        <p:spPr/>
        <p:txBody>
          <a:bodyPr/>
          <a:lstStyle/>
          <a:p>
            <a:pPr>
              <a:defRPr/>
            </a:pPr>
            <a:fld id="{E90EC1EA-07A0-4FA0-85C5-97754687AA71}" type="slidenum">
              <a:rPr lang="en-US" smtClean="0"/>
              <a:pPr>
                <a:defRPr/>
              </a:pPr>
              <a:t>58</a:t>
            </a:fld>
            <a:endParaRPr lang="en-US" dirty="0"/>
          </a:p>
        </p:txBody>
      </p:sp>
    </p:spTree>
    <p:extLst>
      <p:ext uri="{BB962C8B-B14F-4D97-AF65-F5344CB8AC3E}">
        <p14:creationId xmlns:p14="http://schemas.microsoft.com/office/powerpoint/2010/main" val="3616448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60</a:t>
            </a:fld>
            <a:endParaRPr lang="en-US"/>
          </a:p>
        </p:txBody>
      </p:sp>
    </p:spTree>
    <p:extLst>
      <p:ext uri="{BB962C8B-B14F-4D97-AF65-F5344CB8AC3E}">
        <p14:creationId xmlns:p14="http://schemas.microsoft.com/office/powerpoint/2010/main" val="36460736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MedConcert</a:t>
            </a:r>
            <a:r>
              <a:rPr lang="en-US" dirty="0"/>
              <a:t>™  Platform for PQRS  (Qualified Certified Data Registry-QCDR)</a:t>
            </a:r>
          </a:p>
        </p:txBody>
      </p:sp>
      <p:sp>
        <p:nvSpPr>
          <p:cNvPr id="4" name="Slide Number Placeholder 3"/>
          <p:cNvSpPr>
            <a:spLocks noGrp="1"/>
          </p:cNvSpPr>
          <p:nvPr>
            <p:ph type="sldNum" sz="quarter" idx="10"/>
          </p:nvPr>
        </p:nvSpPr>
        <p:spPr/>
        <p:txBody>
          <a:bodyPr/>
          <a:lstStyle/>
          <a:p>
            <a:fld id="{5FA63550-B329-404D-AFD6-F0265044B78E}" type="slidenum">
              <a:rPr lang="en-US" smtClean="0"/>
              <a:t>61</a:t>
            </a:fld>
            <a:endParaRPr lang="en-US"/>
          </a:p>
        </p:txBody>
      </p:sp>
    </p:spTree>
    <p:extLst>
      <p:ext uri="{BB962C8B-B14F-4D97-AF65-F5344CB8AC3E}">
        <p14:creationId xmlns:p14="http://schemas.microsoft.com/office/powerpoint/2010/main" val="98195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ACP’s registry.  </a:t>
            </a:r>
          </a:p>
        </p:txBody>
      </p:sp>
      <p:sp>
        <p:nvSpPr>
          <p:cNvPr id="4" name="Slide Number Placeholder 3"/>
          <p:cNvSpPr>
            <a:spLocks noGrp="1"/>
          </p:cNvSpPr>
          <p:nvPr>
            <p:ph type="sldNum" sz="quarter" idx="10"/>
          </p:nvPr>
        </p:nvSpPr>
        <p:spPr/>
        <p:txBody>
          <a:bodyPr/>
          <a:lstStyle/>
          <a:p>
            <a:fld id="{5FA63550-B329-404D-AFD6-F0265044B78E}" type="slidenum">
              <a:rPr lang="en-US" smtClean="0"/>
              <a:t>62</a:t>
            </a:fld>
            <a:endParaRPr lang="en-US"/>
          </a:p>
        </p:txBody>
      </p:sp>
    </p:spTree>
    <p:extLst>
      <p:ext uri="{BB962C8B-B14F-4D97-AF65-F5344CB8AC3E}">
        <p14:creationId xmlns:p14="http://schemas.microsoft.com/office/powerpoint/2010/main" val="1190681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These</a:t>
            </a:r>
            <a:r>
              <a:rPr lang="en-US" baseline="0" dirty="0"/>
              <a:t> are some of the realities of the new system which are not so advantageous. </a:t>
            </a:r>
            <a:r>
              <a:rPr lang="en-US" dirty="0"/>
              <a:t>Increasingly, the electronic record has worsened the bottleneck which occurs at the point of decision.</a:t>
            </a:r>
            <a:r>
              <a:rPr lang="en-US" baseline="0" dirty="0"/>
              <a:t>  More decisions flow to physicians and more clerical work “must” be done by the physician per government decree in order to provide “Meaningful use” of the electronic record.  Practice costs have increased each year the electronic medical record has been in place and are projected to increase each year in the future.  </a:t>
            </a:r>
          </a:p>
          <a:p>
            <a:r>
              <a:rPr lang="en-US" baseline="0" dirty="0"/>
              <a:t>	They are familiar to you and we won’t belabor them.   They have fundamentally changed the way we must practice.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6</a:t>
            </a:fld>
            <a:endParaRPr lang="en-US" dirty="0"/>
          </a:p>
        </p:txBody>
      </p:sp>
    </p:spTree>
    <p:extLst>
      <p:ext uri="{BB962C8B-B14F-4D97-AF65-F5344CB8AC3E}">
        <p14:creationId xmlns:p14="http://schemas.microsoft.com/office/powerpoint/2010/main" val="2294576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Since mass immunization was first proposed as a health and</a:t>
            </a:r>
            <a:r>
              <a:rPr lang="en-US" baseline="0" dirty="0"/>
              <a:t> wellness strategy by the Surgeon General in 1976, we have made little headway.  Still less than half of our population receives annual influenza immunization and the rates for other adult immunizations are similarly low.  Why is this the case with all our new tools?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7</a:t>
            </a:fld>
            <a:endParaRPr lang="en-US"/>
          </a:p>
        </p:txBody>
      </p:sp>
    </p:spTree>
    <p:extLst>
      <p:ext uri="{BB962C8B-B14F-4D97-AF65-F5344CB8AC3E}">
        <p14:creationId xmlns:p14="http://schemas.microsoft.com/office/powerpoint/2010/main" val="3831497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trying to answer that question, we have identified some so-called</a:t>
            </a:r>
            <a:r>
              <a:rPr lang="en-US" baseline="0" dirty="0"/>
              <a:t> “barriers to immunization”.   Some of those include:</a:t>
            </a:r>
          </a:p>
          <a:p>
            <a:r>
              <a:rPr lang="en-US" sz="1200" baseline="0" dirty="0"/>
              <a:t>	1)  decision control in large practices,</a:t>
            </a:r>
          </a:p>
          <a:p>
            <a:r>
              <a:rPr lang="en-US" sz="1200" baseline="0" dirty="0"/>
              <a:t>	 2)  belief system of physicians and patients—Stephen Hawking has referred to this as </a:t>
            </a:r>
            <a:r>
              <a:rPr lang="en-US" sz="1200" dirty="0"/>
              <a:t>Model Dependent Realism</a:t>
            </a:r>
            <a:endParaRPr lang="en-US" sz="1200" baseline="0" dirty="0"/>
          </a:p>
          <a:p>
            <a:r>
              <a:rPr lang="en-US" sz="1200" baseline="0" dirty="0"/>
              <a:t>	 3)  availability of vaccines at the time of patient encounters  </a:t>
            </a:r>
          </a:p>
          <a:p>
            <a:r>
              <a:rPr lang="en-US" sz="1200" baseline="0" dirty="0"/>
              <a:t>	 4)  types and variety of vaccines available </a:t>
            </a:r>
          </a:p>
          <a:p>
            <a:r>
              <a:rPr lang="en-US" sz="1200" baseline="0" dirty="0"/>
              <a:t>	 5)  economic risk to the physician or practice. </a:t>
            </a:r>
          </a:p>
          <a:p>
            <a:r>
              <a:rPr lang="en-US" baseline="0" dirty="0"/>
              <a:t>One barrier that has not been discussed much is that this is a s</a:t>
            </a:r>
            <a:r>
              <a:rPr lang="en-US" dirty="0"/>
              <a:t>urprisingly complicated process. </a:t>
            </a:r>
            <a:r>
              <a:rPr lang="en-US" baseline="0" dirty="0"/>
              <a:t>  Each immunizing event individually has all the elements of a project.</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8</a:t>
            </a:fld>
            <a:endParaRPr lang="en-US" dirty="0"/>
          </a:p>
        </p:txBody>
      </p:sp>
    </p:spTree>
    <p:extLst>
      <p:ext uri="{BB962C8B-B14F-4D97-AF65-F5344CB8AC3E}">
        <p14:creationId xmlns:p14="http://schemas.microsoft.com/office/powerpoint/2010/main" val="1474470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 we can think of this complicated immunizing event as a continuous process which necessarily proceeds along</a:t>
            </a:r>
            <a:r>
              <a:rPr lang="en-US" baseline="0" dirty="0"/>
              <a:t> an organized path.  In order to be successful, each step must occur.  In order for it to be optimum, each phase must be completed in its entirety.  In some practices, physicians participate in or control “i.e. become the bottleneck in” all phases.  The ultimate purpose of the Chief Vaccination Officer is to remove all unnecessary bottlenecks and to relieve the physician of as much of this detail as possible.   </a:t>
            </a:r>
          </a:p>
          <a:p>
            <a:r>
              <a:rPr lang="en-US" baseline="0" dirty="0"/>
              <a:t>	The path to becoming a Chief Vaccination Officer usually begins in Steps 5-7.  This is the clinical knowledge phase.  Physicians certainly have an important role to play in initially imparting this knowledge to the “vaccinator” but once imparted, this can be reinforced by the use of the Standing Orders Protocol.   Repetition and consistency are necessary to inculcate this as a routine part of practice.  Every patient, Every Visit, Every Time should be the Mantra you follow.   </a:t>
            </a:r>
            <a:endParaRPr lang="en-US" dirty="0"/>
          </a:p>
        </p:txBody>
      </p:sp>
      <p:sp>
        <p:nvSpPr>
          <p:cNvPr id="4" name="Slide Number Placeholder 3"/>
          <p:cNvSpPr>
            <a:spLocks noGrp="1"/>
          </p:cNvSpPr>
          <p:nvPr>
            <p:ph type="sldNum" sz="quarter" idx="10"/>
          </p:nvPr>
        </p:nvSpPr>
        <p:spPr/>
        <p:txBody>
          <a:bodyPr/>
          <a:lstStyle/>
          <a:p>
            <a:fld id="{5FA63550-B329-404D-AFD6-F0265044B78E}" type="slidenum">
              <a:rPr lang="en-US" smtClean="0"/>
              <a:t>9</a:t>
            </a:fld>
            <a:endParaRPr lang="en-US" dirty="0"/>
          </a:p>
        </p:txBody>
      </p:sp>
    </p:spTree>
    <p:extLst>
      <p:ext uri="{BB962C8B-B14F-4D97-AF65-F5344CB8AC3E}">
        <p14:creationId xmlns:p14="http://schemas.microsoft.com/office/powerpoint/2010/main" val="2306180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12/9/2016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12/9/2016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12/9/2016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12/9/2016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12/9/2016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12/9/2016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cdc.gov/vaccines/hcp/admin/storage/toolkit/storage-handling-toolkit.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www.gemref.com/" TargetMode="External"/><Relationship Id="rId3" Type="http://schemas.openxmlformats.org/officeDocument/2006/relationships/hyperlink" Target="http://www.sanyobiomedical.com/" TargetMode="External"/><Relationship Id="rId7" Type="http://schemas.openxmlformats.org/officeDocument/2006/relationships/hyperlink" Target="http://www.labresprod.com/"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hyperlink" Target="http://www.thermo.com/" TargetMode="External"/><Relationship Id="rId11" Type="http://schemas.openxmlformats.org/officeDocument/2006/relationships/hyperlink" Target="http://www.vfcdataloggers.com/" TargetMode="External"/><Relationship Id="rId5" Type="http://schemas.openxmlformats.org/officeDocument/2006/relationships/hyperlink" Target="http://www.helmerinc.com/" TargetMode="External"/><Relationship Id="rId10" Type="http://schemas.openxmlformats.org/officeDocument/2006/relationships/hyperlink" Target="http://www.sunfrost.com/" TargetMode="External"/><Relationship Id="rId4" Type="http://schemas.openxmlformats.org/officeDocument/2006/relationships/hyperlink" Target="http://www.follettice.com/" TargetMode="External"/><Relationship Id="rId9" Type="http://schemas.openxmlformats.org/officeDocument/2006/relationships/hyperlink" Target="http://www.fishersci.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2429933"/>
          </a:xfrm>
        </p:spPr>
        <p:txBody>
          <a:bodyPr/>
          <a:lstStyle/>
          <a:p>
            <a:pPr algn="ctr"/>
            <a:r>
              <a:rPr lang="en-US" sz="4800" b="1" dirty="0"/>
              <a:t>WHAT IN THE WORLD IS A CHIEF VACCINATION OFFICER ?</a:t>
            </a:r>
          </a:p>
        </p:txBody>
      </p:sp>
      <p:sp>
        <p:nvSpPr>
          <p:cNvPr id="3" name="Subtitle 2"/>
          <p:cNvSpPr>
            <a:spLocks noGrp="1"/>
          </p:cNvSpPr>
          <p:nvPr>
            <p:ph type="subTitle" idx="1"/>
          </p:nvPr>
        </p:nvSpPr>
        <p:spPr/>
        <p:txBody>
          <a:bodyPr/>
          <a:lstStyle/>
          <a:p>
            <a:pPr algn="ctr"/>
            <a:r>
              <a:rPr lang="en-US" dirty="0"/>
              <a:t>--And Why would you need one or want to be one ?</a:t>
            </a:r>
          </a:p>
        </p:txBody>
      </p:sp>
    </p:spTree>
    <p:extLst>
      <p:ext uri="{BB962C8B-B14F-4D97-AF65-F5344CB8AC3E}">
        <p14:creationId xmlns:p14="http://schemas.microsoft.com/office/powerpoint/2010/main" val="281896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Work Shared is half the work—Fun Divided is twice the Fun</a:t>
            </a:r>
          </a:p>
        </p:txBody>
      </p:sp>
    </p:spTree>
    <p:extLst>
      <p:ext uri="{BB962C8B-B14F-4D97-AF65-F5344CB8AC3E}">
        <p14:creationId xmlns:p14="http://schemas.microsoft.com/office/powerpoint/2010/main" val="3362394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IDEA:  Multiply the fun</a:t>
            </a:r>
          </a:p>
        </p:txBody>
      </p:sp>
      <p:sp>
        <p:nvSpPr>
          <p:cNvPr id="3" name="Content Placeholder 2"/>
          <p:cNvSpPr>
            <a:spLocks noGrp="1"/>
          </p:cNvSpPr>
          <p:nvPr>
            <p:ph idx="1"/>
          </p:nvPr>
        </p:nvSpPr>
        <p:spPr>
          <a:xfrm>
            <a:off x="290456" y="2052918"/>
            <a:ext cx="11542956" cy="4195481"/>
          </a:xfrm>
        </p:spPr>
        <p:txBody>
          <a:bodyPr>
            <a:normAutofit/>
          </a:bodyPr>
          <a:lstStyle/>
          <a:p>
            <a:r>
              <a:rPr lang="en-US" sz="3200" b="1" dirty="0">
                <a:solidFill>
                  <a:srgbClr val="FFFF00"/>
                </a:solidFill>
              </a:rPr>
              <a:t>Empower</a:t>
            </a:r>
            <a:r>
              <a:rPr lang="en-US" sz="3200" dirty="0"/>
              <a:t> through Knowledge, Authority, and Responsibility</a:t>
            </a:r>
          </a:p>
          <a:p>
            <a:pPr marL="0" indent="0">
              <a:buNone/>
            </a:pPr>
            <a:endParaRPr lang="en-US" sz="3200" dirty="0"/>
          </a:p>
          <a:p>
            <a:r>
              <a:rPr lang="en-US" sz="3200" b="1" dirty="0">
                <a:solidFill>
                  <a:srgbClr val="FFFF00"/>
                </a:solidFill>
              </a:rPr>
              <a:t>Reward</a:t>
            </a:r>
            <a:r>
              <a:rPr lang="en-US" sz="3200" dirty="0"/>
              <a:t> through Education, Credit, and Incentives</a:t>
            </a:r>
          </a:p>
          <a:p>
            <a:pPr marL="0" indent="0">
              <a:buNone/>
            </a:pPr>
            <a:endParaRPr lang="en-US" sz="3200" dirty="0"/>
          </a:p>
          <a:p>
            <a:r>
              <a:rPr lang="en-US" sz="3200" b="1" dirty="0">
                <a:solidFill>
                  <a:srgbClr val="FFFF00"/>
                </a:solidFill>
              </a:rPr>
              <a:t>Celebrate</a:t>
            </a:r>
            <a:r>
              <a:rPr lang="en-US" sz="3200" dirty="0"/>
              <a:t> through Success</a:t>
            </a:r>
          </a:p>
        </p:txBody>
      </p:sp>
    </p:spTree>
    <p:extLst>
      <p:ext uri="{BB962C8B-B14F-4D97-AF65-F5344CB8AC3E}">
        <p14:creationId xmlns:p14="http://schemas.microsoft.com/office/powerpoint/2010/main" val="3695391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CVO as Leader of a Team</a:t>
            </a:r>
          </a:p>
        </p:txBody>
      </p:sp>
      <p:pic>
        <p:nvPicPr>
          <p:cNvPr id="4" name="Content Placeholder 3"/>
          <p:cNvPicPr>
            <a:picLocks noGrp="1" noChangeAspect="1"/>
          </p:cNvPicPr>
          <p:nvPr>
            <p:ph idx="1"/>
          </p:nvPr>
        </p:nvPicPr>
        <p:blipFill>
          <a:blip r:embed="rId3"/>
          <a:stretch>
            <a:fillRect/>
          </a:stretch>
        </p:blipFill>
        <p:spPr>
          <a:xfrm>
            <a:off x="1133341" y="1622738"/>
            <a:ext cx="8474299" cy="4481848"/>
          </a:xfrm>
        </p:spPr>
      </p:pic>
    </p:spTree>
    <p:extLst>
      <p:ext uri="{BB962C8B-B14F-4D97-AF65-F5344CB8AC3E}">
        <p14:creationId xmlns:p14="http://schemas.microsoft.com/office/powerpoint/2010/main" val="75581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Conversation</a:t>
            </a:r>
          </a:p>
        </p:txBody>
      </p:sp>
    </p:spTree>
    <p:extLst>
      <p:ext uri="{BB962C8B-B14F-4D97-AF65-F5344CB8AC3E}">
        <p14:creationId xmlns:p14="http://schemas.microsoft.com/office/powerpoint/2010/main" val="2090218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CVO as Project Manager</a:t>
            </a:r>
          </a:p>
        </p:txBody>
      </p:sp>
      <p:pic>
        <p:nvPicPr>
          <p:cNvPr id="4" name="Content Placeholder 3"/>
          <p:cNvPicPr>
            <a:picLocks noGrp="1" noChangeAspect="1"/>
          </p:cNvPicPr>
          <p:nvPr>
            <p:ph idx="1"/>
          </p:nvPr>
        </p:nvPicPr>
        <p:blipFill>
          <a:blip r:embed="rId3"/>
          <a:stretch>
            <a:fillRect/>
          </a:stretch>
        </p:blipFill>
        <p:spPr>
          <a:xfrm>
            <a:off x="1094704" y="1687132"/>
            <a:ext cx="8306874" cy="4546243"/>
          </a:xfrm>
        </p:spPr>
      </p:pic>
    </p:spTree>
    <p:extLst>
      <p:ext uri="{BB962C8B-B14F-4D97-AF65-F5344CB8AC3E}">
        <p14:creationId xmlns:p14="http://schemas.microsoft.com/office/powerpoint/2010/main" val="3368125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Immunizing Event along a Process Continuum</a:t>
            </a:r>
          </a:p>
        </p:txBody>
      </p:sp>
      <p:graphicFrame>
        <p:nvGraphicFramePr>
          <p:cNvPr id="4" name="Content Placeholder 3"/>
          <p:cNvGraphicFramePr>
            <a:graphicFrameLocks noGrp="1"/>
          </p:cNvGraphicFramePr>
          <p:nvPr>
            <p:ph idx="1"/>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610139" y="2335696"/>
            <a:ext cx="976549" cy="369332"/>
          </a:xfrm>
          <a:prstGeom prst="rect">
            <a:avLst/>
          </a:prstGeom>
          <a:noFill/>
        </p:spPr>
        <p:txBody>
          <a:bodyPr wrap="none" rtlCol="0">
            <a:spAutoFit/>
          </a:bodyPr>
          <a:lstStyle/>
          <a:p>
            <a:r>
              <a:rPr lang="en-US" dirty="0"/>
              <a:t>Phase I</a:t>
            </a:r>
          </a:p>
        </p:txBody>
      </p:sp>
      <p:sp>
        <p:nvSpPr>
          <p:cNvPr id="6" name="TextBox 5"/>
          <p:cNvSpPr txBox="1"/>
          <p:nvPr/>
        </p:nvSpPr>
        <p:spPr>
          <a:xfrm>
            <a:off x="3766930" y="2345635"/>
            <a:ext cx="1029449" cy="369332"/>
          </a:xfrm>
          <a:prstGeom prst="rect">
            <a:avLst/>
          </a:prstGeom>
          <a:noFill/>
        </p:spPr>
        <p:txBody>
          <a:bodyPr wrap="none" rtlCol="0">
            <a:spAutoFit/>
          </a:bodyPr>
          <a:lstStyle/>
          <a:p>
            <a:r>
              <a:rPr lang="en-US" dirty="0"/>
              <a:t>Phase II</a:t>
            </a:r>
          </a:p>
        </p:txBody>
      </p:sp>
      <p:sp>
        <p:nvSpPr>
          <p:cNvPr id="7" name="TextBox 6"/>
          <p:cNvSpPr txBox="1"/>
          <p:nvPr/>
        </p:nvSpPr>
        <p:spPr>
          <a:xfrm>
            <a:off x="5983357" y="3985591"/>
            <a:ext cx="1082348" cy="369332"/>
          </a:xfrm>
          <a:prstGeom prst="rect">
            <a:avLst/>
          </a:prstGeom>
          <a:noFill/>
        </p:spPr>
        <p:txBody>
          <a:bodyPr wrap="none" rtlCol="0">
            <a:spAutoFit/>
          </a:bodyPr>
          <a:lstStyle/>
          <a:p>
            <a:r>
              <a:rPr lang="en-US" dirty="0"/>
              <a:t>Phase III</a:t>
            </a:r>
          </a:p>
        </p:txBody>
      </p:sp>
      <p:sp>
        <p:nvSpPr>
          <p:cNvPr id="8" name="TextBox 7"/>
          <p:cNvSpPr txBox="1"/>
          <p:nvPr/>
        </p:nvSpPr>
        <p:spPr>
          <a:xfrm>
            <a:off x="8080513" y="3985592"/>
            <a:ext cx="1138453" cy="646331"/>
          </a:xfrm>
          <a:prstGeom prst="rect">
            <a:avLst/>
          </a:prstGeom>
          <a:noFill/>
        </p:spPr>
        <p:txBody>
          <a:bodyPr wrap="none" rtlCol="0">
            <a:spAutoFit/>
          </a:bodyPr>
          <a:lstStyle/>
          <a:p>
            <a:r>
              <a:rPr lang="en-US" dirty="0"/>
              <a:t>Phase IV</a:t>
            </a:r>
          </a:p>
          <a:p>
            <a:endParaRPr lang="en-US" dirty="0"/>
          </a:p>
        </p:txBody>
      </p:sp>
      <p:sp>
        <p:nvSpPr>
          <p:cNvPr id="9" name="TextBox 8"/>
          <p:cNvSpPr txBox="1"/>
          <p:nvPr/>
        </p:nvSpPr>
        <p:spPr>
          <a:xfrm>
            <a:off x="3925956" y="5705061"/>
            <a:ext cx="3147015" cy="369332"/>
          </a:xfrm>
          <a:prstGeom prst="rect">
            <a:avLst/>
          </a:prstGeom>
          <a:noFill/>
        </p:spPr>
        <p:txBody>
          <a:bodyPr wrap="none" rtlCol="0">
            <a:spAutoFit/>
          </a:bodyPr>
          <a:lstStyle/>
          <a:p>
            <a:r>
              <a:rPr lang="en-US" dirty="0"/>
              <a:t>Phase V= Retail Possibilities</a:t>
            </a:r>
          </a:p>
        </p:txBody>
      </p:sp>
    </p:spTree>
    <p:extLst>
      <p:ext uri="{BB962C8B-B14F-4D97-AF65-F5344CB8AC3E}">
        <p14:creationId xmlns:p14="http://schemas.microsoft.com/office/powerpoint/2010/main" val="286247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Phase I:  (Steps 1-4) </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u="sng" dirty="0"/>
              <a:t>INVENTORY CONTROL:</a:t>
            </a:r>
          </a:p>
          <a:p>
            <a:pPr algn="ctr">
              <a:buFont typeface="Arial" panose="020B0604020202020204" pitchFamily="34" charset="0"/>
              <a:buChar char="•"/>
            </a:pPr>
            <a:r>
              <a:rPr lang="en-US" sz="3200" dirty="0"/>
              <a:t>Clerk with organizing talents and aptitude</a:t>
            </a:r>
          </a:p>
          <a:p>
            <a:pPr algn="ctr">
              <a:buFont typeface="Arial" panose="020B0604020202020204" pitchFamily="34" charset="0"/>
              <a:buChar char="•"/>
            </a:pPr>
            <a:r>
              <a:rPr lang="en-US" sz="3200" dirty="0"/>
              <a:t>(Maranda)</a:t>
            </a:r>
          </a:p>
        </p:txBody>
      </p:sp>
    </p:spTree>
    <p:extLst>
      <p:ext uri="{BB962C8B-B14F-4D97-AF65-F5344CB8AC3E}">
        <p14:creationId xmlns:p14="http://schemas.microsoft.com/office/powerpoint/2010/main" val="184573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Phase II:  (STEPS 5-7)</a:t>
            </a:r>
          </a:p>
        </p:txBody>
      </p:sp>
      <p:sp>
        <p:nvSpPr>
          <p:cNvPr id="3" name="Content Placeholder 2"/>
          <p:cNvSpPr>
            <a:spLocks noGrp="1"/>
          </p:cNvSpPr>
          <p:nvPr>
            <p:ph idx="1"/>
          </p:nvPr>
        </p:nvSpPr>
        <p:spPr>
          <a:xfrm>
            <a:off x="268941" y="2052918"/>
            <a:ext cx="11923059" cy="4195481"/>
          </a:xfrm>
        </p:spPr>
        <p:txBody>
          <a:bodyPr>
            <a:normAutofit/>
          </a:bodyPr>
          <a:lstStyle/>
          <a:p>
            <a:pPr>
              <a:buFont typeface="Arial" panose="020B0604020202020204" pitchFamily="34" charset="0"/>
              <a:buChar char="•"/>
            </a:pPr>
            <a:r>
              <a:rPr lang="en-US" sz="3200" u="sng" dirty="0"/>
              <a:t>VACCINE ADMINISTRATION AND DOCUMENTATION:</a:t>
            </a:r>
            <a:endParaRPr lang="en-US" sz="2800" u="sng" dirty="0"/>
          </a:p>
          <a:p>
            <a:pPr lvl="1">
              <a:buFont typeface="Arial" panose="020B0604020202020204" pitchFamily="34" charset="0"/>
              <a:buChar char="•"/>
            </a:pPr>
            <a:r>
              <a:rPr lang="en-US" sz="2600" dirty="0"/>
              <a:t>LPN, RN, OR MEDICAL ASSISTANT  (Carla and Emily)</a:t>
            </a:r>
          </a:p>
          <a:p>
            <a:pPr marL="0" indent="0">
              <a:buNone/>
            </a:pPr>
            <a:r>
              <a:rPr lang="en-US" sz="2800" dirty="0"/>
              <a:t>    </a:t>
            </a:r>
            <a:r>
              <a:rPr lang="en-US" dirty="0"/>
              <a:t>(DEPENDS UPON STATE LICENSING REQUIREMENTS FOR ADMINISTRATION OF INJECTIONS)</a:t>
            </a:r>
          </a:p>
        </p:txBody>
      </p:sp>
    </p:spTree>
    <p:extLst>
      <p:ext uri="{BB962C8B-B14F-4D97-AF65-F5344CB8AC3E}">
        <p14:creationId xmlns:p14="http://schemas.microsoft.com/office/powerpoint/2010/main" val="4101848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Phase III:  (STEPS 8-10)</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u="sng" dirty="0"/>
              <a:t>CLAIMS AND COLLECTIONS:</a:t>
            </a:r>
            <a:endParaRPr lang="en-US" sz="3200" dirty="0"/>
          </a:p>
          <a:p>
            <a:pPr lvl="1">
              <a:buFont typeface="Arial" panose="020B0604020202020204" pitchFamily="34" charset="0"/>
              <a:buChar char="•"/>
            </a:pPr>
            <a:r>
              <a:rPr lang="en-US" sz="3400" dirty="0"/>
              <a:t>Billing Clerk/Insurance Clerk</a:t>
            </a:r>
          </a:p>
          <a:p>
            <a:pPr lvl="2">
              <a:buFont typeface="Arial" panose="020B0604020202020204" pitchFamily="34" charset="0"/>
              <a:buChar char="•"/>
            </a:pPr>
            <a:r>
              <a:rPr lang="en-US" sz="3200" dirty="0"/>
              <a:t>(Sue/Kathy)</a:t>
            </a:r>
          </a:p>
        </p:txBody>
      </p:sp>
    </p:spTree>
    <p:extLst>
      <p:ext uri="{BB962C8B-B14F-4D97-AF65-F5344CB8AC3E}">
        <p14:creationId xmlns:p14="http://schemas.microsoft.com/office/powerpoint/2010/main" val="2691272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Phase IV:  (STEPS 11-12)</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600" u="sng" dirty="0"/>
              <a:t>AUDITING AND REPORTING:</a:t>
            </a:r>
          </a:p>
          <a:p>
            <a:pPr lvl="1" algn="ctr">
              <a:buFont typeface="Arial" panose="020B0604020202020204" pitchFamily="34" charset="0"/>
              <a:buChar char="•"/>
            </a:pPr>
            <a:r>
              <a:rPr lang="en-US" sz="3400" dirty="0"/>
              <a:t>Practice Manager/Business </a:t>
            </a:r>
            <a:r>
              <a:rPr lang="en-US" sz="3400" dirty="0" err="1"/>
              <a:t>OfficeManager</a:t>
            </a:r>
            <a:r>
              <a:rPr lang="en-US" sz="3400" dirty="0"/>
              <a:t> or CVO</a:t>
            </a:r>
          </a:p>
          <a:p>
            <a:pPr lvl="1" algn="ctr">
              <a:buFont typeface="Arial" panose="020B0604020202020204" pitchFamily="34" charset="0"/>
              <a:buChar char="•"/>
            </a:pPr>
            <a:r>
              <a:rPr lang="en-US" sz="3000" dirty="0"/>
              <a:t>(Danny)</a:t>
            </a:r>
          </a:p>
        </p:txBody>
      </p:sp>
    </p:spTree>
    <p:extLst>
      <p:ext uri="{BB962C8B-B14F-4D97-AF65-F5344CB8AC3E}">
        <p14:creationId xmlns:p14="http://schemas.microsoft.com/office/powerpoint/2010/main" val="2920465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On the Webinar today</a:t>
            </a:r>
          </a:p>
        </p:txBody>
      </p:sp>
      <p:sp>
        <p:nvSpPr>
          <p:cNvPr id="3" name="Content Placeholder 2"/>
          <p:cNvSpPr>
            <a:spLocks noGrp="1"/>
          </p:cNvSpPr>
          <p:nvPr>
            <p:ph idx="1"/>
          </p:nvPr>
        </p:nvSpPr>
        <p:spPr/>
        <p:txBody>
          <a:bodyPr/>
          <a:lstStyle/>
          <a:p>
            <a:pPr marL="0" indent="0" algn="ctr">
              <a:buNone/>
            </a:pPr>
            <a:r>
              <a:rPr lang="en-US" sz="4400" dirty="0"/>
              <a:t>Carla Adams, LPN  (CVO)</a:t>
            </a:r>
          </a:p>
          <a:p>
            <a:pPr marL="0" indent="0" algn="ctr">
              <a:buNone/>
            </a:pPr>
            <a:r>
              <a:rPr lang="en-US" sz="4400" dirty="0"/>
              <a:t>Emily Cain, LPN   (CVO)</a:t>
            </a:r>
          </a:p>
          <a:p>
            <a:pPr marL="0" indent="0" algn="ctr">
              <a:buNone/>
            </a:pPr>
            <a:r>
              <a:rPr lang="en-US" sz="4400" dirty="0"/>
              <a:t>Charles M. Soppet MD, FACP</a:t>
            </a:r>
          </a:p>
          <a:p>
            <a:endParaRPr lang="en-US" sz="4400" dirty="0"/>
          </a:p>
        </p:txBody>
      </p:sp>
    </p:spTree>
    <p:extLst>
      <p:ext uri="{BB962C8B-B14F-4D97-AF65-F5344CB8AC3E}">
        <p14:creationId xmlns:p14="http://schemas.microsoft.com/office/powerpoint/2010/main" val="3688694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Phase V:   Explore the Retail Possibilities</a:t>
            </a:r>
          </a:p>
        </p:txBody>
      </p:sp>
      <p:pic>
        <p:nvPicPr>
          <p:cNvPr id="4" name="Content Placeholder 3"/>
          <p:cNvPicPr>
            <a:picLocks noGrp="1" noChangeAspect="1"/>
          </p:cNvPicPr>
          <p:nvPr>
            <p:ph idx="1"/>
          </p:nvPr>
        </p:nvPicPr>
        <p:blipFill>
          <a:blip r:embed="rId2"/>
          <a:stretch>
            <a:fillRect/>
          </a:stretch>
        </p:blipFill>
        <p:spPr>
          <a:xfrm>
            <a:off x="2573651" y="1923849"/>
            <a:ext cx="5594349" cy="4195762"/>
          </a:xfrm>
        </p:spPr>
      </p:pic>
    </p:spTree>
    <p:extLst>
      <p:ext uri="{BB962C8B-B14F-4D97-AF65-F5344CB8AC3E}">
        <p14:creationId xmlns:p14="http://schemas.microsoft.com/office/powerpoint/2010/main" val="2490691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Immunizing Event along a Process Continuum</a:t>
            </a:r>
          </a:p>
        </p:txBody>
      </p:sp>
      <p:graphicFrame>
        <p:nvGraphicFramePr>
          <p:cNvPr id="4" name="Content Placeholder 3"/>
          <p:cNvGraphicFramePr>
            <a:graphicFrameLocks noGrp="1"/>
          </p:cNvGraphicFramePr>
          <p:nvPr>
            <p:ph idx="1"/>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610139" y="2335696"/>
            <a:ext cx="976549" cy="369332"/>
          </a:xfrm>
          <a:prstGeom prst="rect">
            <a:avLst/>
          </a:prstGeom>
          <a:noFill/>
        </p:spPr>
        <p:txBody>
          <a:bodyPr wrap="none" rtlCol="0">
            <a:spAutoFit/>
          </a:bodyPr>
          <a:lstStyle/>
          <a:p>
            <a:r>
              <a:rPr lang="en-US" dirty="0"/>
              <a:t>Phase I</a:t>
            </a:r>
          </a:p>
        </p:txBody>
      </p:sp>
      <p:sp>
        <p:nvSpPr>
          <p:cNvPr id="6" name="TextBox 5"/>
          <p:cNvSpPr txBox="1"/>
          <p:nvPr/>
        </p:nvSpPr>
        <p:spPr>
          <a:xfrm>
            <a:off x="3766930" y="2345635"/>
            <a:ext cx="1029449" cy="369332"/>
          </a:xfrm>
          <a:prstGeom prst="rect">
            <a:avLst/>
          </a:prstGeom>
          <a:noFill/>
        </p:spPr>
        <p:txBody>
          <a:bodyPr wrap="none" rtlCol="0">
            <a:spAutoFit/>
          </a:bodyPr>
          <a:lstStyle/>
          <a:p>
            <a:r>
              <a:rPr lang="en-US" dirty="0"/>
              <a:t>Phase II</a:t>
            </a:r>
          </a:p>
        </p:txBody>
      </p:sp>
      <p:sp>
        <p:nvSpPr>
          <p:cNvPr id="7" name="TextBox 6"/>
          <p:cNvSpPr txBox="1"/>
          <p:nvPr/>
        </p:nvSpPr>
        <p:spPr>
          <a:xfrm>
            <a:off x="5983357" y="3985591"/>
            <a:ext cx="1082348" cy="369332"/>
          </a:xfrm>
          <a:prstGeom prst="rect">
            <a:avLst/>
          </a:prstGeom>
          <a:noFill/>
        </p:spPr>
        <p:txBody>
          <a:bodyPr wrap="none" rtlCol="0">
            <a:spAutoFit/>
          </a:bodyPr>
          <a:lstStyle/>
          <a:p>
            <a:r>
              <a:rPr lang="en-US" dirty="0"/>
              <a:t>Phase III</a:t>
            </a:r>
          </a:p>
        </p:txBody>
      </p:sp>
      <p:sp>
        <p:nvSpPr>
          <p:cNvPr id="8" name="TextBox 7"/>
          <p:cNvSpPr txBox="1"/>
          <p:nvPr/>
        </p:nvSpPr>
        <p:spPr>
          <a:xfrm>
            <a:off x="8080513" y="3985592"/>
            <a:ext cx="1138453" cy="646331"/>
          </a:xfrm>
          <a:prstGeom prst="rect">
            <a:avLst/>
          </a:prstGeom>
          <a:noFill/>
        </p:spPr>
        <p:txBody>
          <a:bodyPr wrap="none" rtlCol="0">
            <a:spAutoFit/>
          </a:bodyPr>
          <a:lstStyle/>
          <a:p>
            <a:r>
              <a:rPr lang="en-US" dirty="0"/>
              <a:t>Phase IV</a:t>
            </a:r>
          </a:p>
          <a:p>
            <a:endParaRPr lang="en-US" dirty="0"/>
          </a:p>
        </p:txBody>
      </p:sp>
      <p:sp>
        <p:nvSpPr>
          <p:cNvPr id="9" name="TextBox 8"/>
          <p:cNvSpPr txBox="1"/>
          <p:nvPr/>
        </p:nvSpPr>
        <p:spPr>
          <a:xfrm>
            <a:off x="3925956" y="5705061"/>
            <a:ext cx="3147015" cy="369332"/>
          </a:xfrm>
          <a:prstGeom prst="rect">
            <a:avLst/>
          </a:prstGeom>
          <a:noFill/>
        </p:spPr>
        <p:txBody>
          <a:bodyPr wrap="none" rtlCol="0">
            <a:spAutoFit/>
          </a:bodyPr>
          <a:lstStyle/>
          <a:p>
            <a:r>
              <a:rPr lang="en-US" dirty="0"/>
              <a:t>Phase V= Retail Possibilities</a:t>
            </a:r>
          </a:p>
        </p:txBody>
      </p:sp>
    </p:spTree>
    <p:extLst>
      <p:ext uri="{BB962C8B-B14F-4D97-AF65-F5344CB8AC3E}">
        <p14:creationId xmlns:p14="http://schemas.microsoft.com/office/powerpoint/2010/main" val="2587482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recent study with Kansas State University researchers detailsvaccine ..."/>
          <p:cNvPicPr>
            <a:picLocks noChangeAspect="1"/>
          </p:cNvPicPr>
          <p:nvPr/>
        </p:nvPicPr>
        <p:blipFill rotWithShape="1">
          <a:blip r:embed="rId2"/>
          <a:srcRect l="13604" r="-1" b="-1"/>
          <a:stretch/>
        </p:blipFill>
        <p:spPr>
          <a:xfrm>
            <a:off x="365594" y="2112135"/>
            <a:ext cx="5273385" cy="4058990"/>
          </a:xfrm>
          <a:prstGeom prst="rect">
            <a:avLst/>
          </a:prstGeom>
          <a:effectLst>
            <a:outerShdw blurRad="50800" dist="38100" dir="5400000" algn="t" rotWithShape="0">
              <a:prstClr val="black">
                <a:alpha val="43000"/>
              </a:prstClr>
            </a:outerShdw>
          </a:effectLst>
        </p:spPr>
      </p:pic>
      <p:sp>
        <p:nvSpPr>
          <p:cNvPr id="2" name="Title 1"/>
          <p:cNvSpPr>
            <a:spLocks noGrp="1"/>
          </p:cNvSpPr>
          <p:nvPr>
            <p:ph type="title"/>
          </p:nvPr>
        </p:nvSpPr>
        <p:spPr>
          <a:xfrm>
            <a:off x="648930" y="629266"/>
            <a:ext cx="9252154" cy="1223983"/>
          </a:xfrm>
        </p:spPr>
        <p:txBody>
          <a:bodyPr>
            <a:normAutofit/>
          </a:bodyPr>
          <a:lstStyle/>
          <a:p>
            <a:pPr>
              <a:lnSpc>
                <a:spcPct val="90000"/>
              </a:lnSpc>
            </a:pPr>
            <a:r>
              <a:rPr lang="en-US" sz="3900"/>
              <a:t>Phase II:  Vaccine Administration and Documentation</a:t>
            </a:r>
          </a:p>
        </p:txBody>
      </p:sp>
      <p:pic>
        <p:nvPicPr>
          <p:cNvPr id="4" name="Content Placeholder 3" descr="Shot of Money | Kevin H. Spear"/>
          <p:cNvPicPr>
            <a:picLocks noGrp="1" noChangeAspect="1"/>
          </p:cNvPicPr>
          <p:nvPr>
            <p:ph idx="1"/>
          </p:nvPr>
        </p:nvPicPr>
        <p:blipFill>
          <a:blip r:embed="rId3"/>
          <a:stretch>
            <a:fillRect/>
          </a:stretch>
        </p:blipFill>
        <p:spPr>
          <a:xfrm>
            <a:off x="3321525" y="2052638"/>
            <a:ext cx="4510725" cy="4195762"/>
          </a:xfrm>
        </p:spPr>
      </p:pic>
    </p:spTree>
    <p:extLst>
      <p:ext uri="{BB962C8B-B14F-4D97-AF65-F5344CB8AC3E}">
        <p14:creationId xmlns:p14="http://schemas.microsoft.com/office/powerpoint/2010/main" val="9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Starting with Steps 5-7:  </a:t>
            </a:r>
            <a:br>
              <a:rPr lang="en-US" b="1" dirty="0"/>
            </a:br>
            <a:r>
              <a:rPr lang="en-US" sz="2800" u="sng" dirty="0"/>
              <a:t>Vaccine Administration and Documentation:</a:t>
            </a:r>
            <a:r>
              <a:rPr lang="en-US" sz="4000" u="sng" dirty="0"/>
              <a:t/>
            </a:r>
            <a:br>
              <a:rPr lang="en-US" sz="4000" u="sng" dirty="0"/>
            </a:br>
            <a:r>
              <a:rPr lang="en-US" dirty="0"/>
              <a:t/>
            </a:r>
            <a:br>
              <a:rPr lang="en-US" dirty="0"/>
            </a:br>
            <a:endParaRPr lang="en-US" dirty="0"/>
          </a:p>
        </p:txBody>
      </p:sp>
      <p:pic>
        <p:nvPicPr>
          <p:cNvPr id="5" name="Content Placeholder 4"/>
          <p:cNvPicPr>
            <a:picLocks noGrp="1" noChangeAspect="1"/>
          </p:cNvPicPr>
          <p:nvPr>
            <p:ph idx="1"/>
          </p:nvPr>
        </p:nvPicPr>
        <p:blipFill>
          <a:blip r:embed="rId3"/>
          <a:stretch>
            <a:fillRect/>
          </a:stretch>
        </p:blipFill>
        <p:spPr>
          <a:xfrm>
            <a:off x="6033500" y="1753275"/>
            <a:ext cx="5933213" cy="4449910"/>
          </a:xfrm>
        </p:spPr>
      </p:pic>
      <p:sp>
        <p:nvSpPr>
          <p:cNvPr id="4" name="Rectangle 3"/>
          <p:cNvSpPr/>
          <p:nvPr/>
        </p:nvSpPr>
        <p:spPr>
          <a:xfrm>
            <a:off x="7067738" y="5431873"/>
            <a:ext cx="4020652" cy="615553"/>
          </a:xfrm>
          <a:prstGeom prst="rect">
            <a:avLst/>
          </a:prstGeom>
        </p:spPr>
        <p:txBody>
          <a:bodyPr wrap="none">
            <a:spAutoFit/>
          </a:bodyPr>
          <a:lstStyle/>
          <a:p>
            <a:r>
              <a:rPr lang="en-US" u="sng" dirty="0"/>
              <a:t>When folded, 8 inches x 4.5 inches</a:t>
            </a:r>
          </a:p>
          <a:p>
            <a:r>
              <a:rPr lang="en-US" sz="1600" u="sng" dirty="0"/>
              <a:t>Fits easily in pocket of scrubs or coat</a:t>
            </a:r>
          </a:p>
        </p:txBody>
      </p:sp>
      <p:sp>
        <p:nvSpPr>
          <p:cNvPr id="6" name="Rectangle 5"/>
          <p:cNvSpPr/>
          <p:nvPr/>
        </p:nvSpPr>
        <p:spPr>
          <a:xfrm>
            <a:off x="452284" y="2486403"/>
            <a:ext cx="6096000" cy="646331"/>
          </a:xfrm>
          <a:prstGeom prst="rect">
            <a:avLst/>
          </a:prstGeom>
        </p:spPr>
        <p:txBody>
          <a:bodyPr>
            <a:spAutoFit/>
          </a:bodyPr>
          <a:lstStyle/>
          <a:p>
            <a:r>
              <a:rPr lang="en-US" dirty="0">
                <a:solidFill>
                  <a:srgbClr val="FFFF00"/>
                </a:solidFill>
              </a:rPr>
              <a:t>http://www.cdc.gov/vaccines/hcp/adults/for-practice/standards/index.html</a:t>
            </a:r>
          </a:p>
        </p:txBody>
      </p:sp>
    </p:spTree>
    <p:extLst>
      <p:ext uri="{BB962C8B-B14F-4D97-AF65-F5344CB8AC3E}">
        <p14:creationId xmlns:p14="http://schemas.microsoft.com/office/powerpoint/2010/main" val="97213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www.CDC.gov</a:t>
            </a:r>
          </a:p>
        </p:txBody>
      </p:sp>
      <p:pic>
        <p:nvPicPr>
          <p:cNvPr id="4" name="Content Placeholder 3"/>
          <p:cNvPicPr>
            <a:picLocks noGrp="1" noChangeAspect="1"/>
          </p:cNvPicPr>
          <p:nvPr>
            <p:ph idx="1"/>
          </p:nvPr>
        </p:nvPicPr>
        <p:blipFill>
          <a:blip r:embed="rId3"/>
          <a:stretch>
            <a:fillRect/>
          </a:stretch>
        </p:blipFill>
        <p:spPr>
          <a:xfrm>
            <a:off x="762001" y="1390649"/>
            <a:ext cx="9382654" cy="5277743"/>
          </a:xfrm>
          <a:prstGeom prst="rect">
            <a:avLst/>
          </a:prstGeom>
        </p:spPr>
      </p:pic>
      <p:sp>
        <p:nvSpPr>
          <p:cNvPr id="5" name="TextBox 4"/>
          <p:cNvSpPr txBox="1"/>
          <p:nvPr/>
        </p:nvSpPr>
        <p:spPr>
          <a:xfrm>
            <a:off x="844826" y="2623930"/>
            <a:ext cx="1803699" cy="1754326"/>
          </a:xfrm>
          <a:prstGeom prst="rect">
            <a:avLst/>
          </a:prstGeom>
          <a:noFill/>
          <a:ln>
            <a:solidFill>
              <a:srgbClr val="FF0000"/>
            </a:solidFill>
          </a:ln>
        </p:spPr>
        <p:txBody>
          <a:bodyPr wrap="none" rtlCol="0">
            <a:spAutoFit/>
          </a:bodyPr>
          <a:lstStyle/>
          <a:p>
            <a:r>
              <a:rPr lang="en-US" b="1" dirty="0">
                <a:solidFill>
                  <a:srgbClr val="FF0000"/>
                </a:solidFill>
              </a:rPr>
              <a:t>First Click here</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r>
              <a:rPr lang="en-US" dirty="0">
                <a:solidFill>
                  <a:srgbClr val="FF0000"/>
                </a:solidFill>
              </a:rPr>
              <a:t>And then</a:t>
            </a:r>
          </a:p>
          <a:p>
            <a:r>
              <a:rPr lang="en-US" b="1" dirty="0">
                <a:solidFill>
                  <a:srgbClr val="FF0000"/>
                </a:solidFill>
              </a:rPr>
              <a:t>Click here</a:t>
            </a:r>
          </a:p>
        </p:txBody>
      </p:sp>
      <p:sp>
        <p:nvSpPr>
          <p:cNvPr id="14" name="Arrow: U-Turn 13"/>
          <p:cNvSpPr/>
          <p:nvPr/>
        </p:nvSpPr>
        <p:spPr>
          <a:xfrm>
            <a:off x="2415209" y="1749288"/>
            <a:ext cx="1851064" cy="877824"/>
          </a:xfrm>
          <a:prstGeom prst="uturnArrow">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Connector: Curved 15"/>
          <p:cNvCxnSpPr/>
          <p:nvPr/>
        </p:nvCxnSpPr>
        <p:spPr>
          <a:xfrm flipV="1">
            <a:off x="2186609" y="3359427"/>
            <a:ext cx="1848678" cy="864703"/>
          </a:xfrm>
          <a:prstGeom prst="curvedConnector3">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829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0"/>
            <a:ext cx="9404723" cy="1312606"/>
          </a:xfrm>
        </p:spPr>
        <p:txBody>
          <a:bodyPr/>
          <a:lstStyle/>
          <a:p>
            <a:pPr algn="ctr"/>
            <a:r>
              <a:rPr lang="en-US" dirty="0"/>
              <a:t>This Brings you to the Immunization Master Page</a:t>
            </a:r>
          </a:p>
        </p:txBody>
      </p:sp>
      <p:pic>
        <p:nvPicPr>
          <p:cNvPr id="4" name="Content Placeholder 3"/>
          <p:cNvPicPr>
            <a:picLocks noGrp="1" noChangeAspect="1"/>
          </p:cNvPicPr>
          <p:nvPr>
            <p:ph idx="1"/>
          </p:nvPr>
        </p:nvPicPr>
        <p:blipFill>
          <a:blip r:embed="rId3"/>
          <a:stretch>
            <a:fillRect/>
          </a:stretch>
        </p:blipFill>
        <p:spPr>
          <a:xfrm>
            <a:off x="1105035" y="1401097"/>
            <a:ext cx="9454810" cy="5318330"/>
          </a:xfrm>
          <a:prstGeom prst="rect">
            <a:avLst/>
          </a:prstGeom>
        </p:spPr>
      </p:pic>
      <p:sp>
        <p:nvSpPr>
          <p:cNvPr id="5" name="TextBox 4"/>
          <p:cNvSpPr txBox="1"/>
          <p:nvPr/>
        </p:nvSpPr>
        <p:spPr>
          <a:xfrm>
            <a:off x="8096864" y="4483510"/>
            <a:ext cx="1816523" cy="646331"/>
          </a:xfrm>
          <a:prstGeom prst="rect">
            <a:avLst/>
          </a:prstGeom>
          <a:noFill/>
          <a:ln>
            <a:solidFill>
              <a:srgbClr val="FF0000"/>
            </a:solidFill>
          </a:ln>
        </p:spPr>
        <p:txBody>
          <a:bodyPr wrap="none" rtlCol="0">
            <a:spAutoFit/>
          </a:bodyPr>
          <a:lstStyle/>
          <a:p>
            <a:r>
              <a:rPr lang="en-US" b="1" dirty="0">
                <a:solidFill>
                  <a:srgbClr val="FF0000"/>
                </a:solidFill>
              </a:rPr>
              <a:t>Information for</a:t>
            </a:r>
          </a:p>
          <a:p>
            <a:r>
              <a:rPr lang="en-US" b="1" dirty="0">
                <a:solidFill>
                  <a:srgbClr val="FF0000"/>
                </a:solidFill>
              </a:rPr>
              <a:t>CVO’s</a:t>
            </a:r>
          </a:p>
        </p:txBody>
      </p:sp>
      <p:sp>
        <p:nvSpPr>
          <p:cNvPr id="6" name="TextBox 5"/>
          <p:cNvSpPr txBox="1"/>
          <p:nvPr/>
        </p:nvSpPr>
        <p:spPr>
          <a:xfrm>
            <a:off x="1253613" y="5088193"/>
            <a:ext cx="1460656" cy="646331"/>
          </a:xfrm>
          <a:prstGeom prst="rect">
            <a:avLst/>
          </a:prstGeom>
          <a:noFill/>
          <a:ln>
            <a:solidFill>
              <a:srgbClr val="7030A0"/>
            </a:solidFill>
          </a:ln>
        </p:spPr>
        <p:txBody>
          <a:bodyPr wrap="none" rtlCol="0">
            <a:spAutoFit/>
          </a:bodyPr>
          <a:lstStyle/>
          <a:p>
            <a:r>
              <a:rPr lang="en-US" b="1" dirty="0">
                <a:solidFill>
                  <a:srgbClr val="7030A0"/>
                </a:solidFill>
              </a:rPr>
              <a:t>Information</a:t>
            </a:r>
          </a:p>
          <a:p>
            <a:r>
              <a:rPr lang="en-US" b="1" dirty="0">
                <a:solidFill>
                  <a:srgbClr val="7030A0"/>
                </a:solidFill>
              </a:rPr>
              <a:t>For Patients</a:t>
            </a:r>
          </a:p>
        </p:txBody>
      </p:sp>
      <p:cxnSp>
        <p:nvCxnSpPr>
          <p:cNvPr id="8" name="Straight Arrow Connector 7"/>
          <p:cNvCxnSpPr>
            <a:stCxn id="6" idx="3"/>
          </p:cNvCxnSpPr>
          <p:nvPr/>
        </p:nvCxnSpPr>
        <p:spPr>
          <a:xfrm flipV="1">
            <a:off x="2714269" y="5368413"/>
            <a:ext cx="1857731" cy="4294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654413" y="4896465"/>
            <a:ext cx="368710" cy="7521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p:cNvCxnSpPr/>
          <p:nvPr/>
        </p:nvCxnSpPr>
        <p:spPr>
          <a:xfrm rot="10800000" flipV="1">
            <a:off x="5383161" y="5147185"/>
            <a:ext cx="4041060" cy="914401"/>
          </a:xfrm>
          <a:prstGeom prst="bentConnector3">
            <a:avLst>
              <a:gd name="adj1" fmla="val -36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524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89452"/>
            <a:ext cx="12192000" cy="6858000"/>
          </a:xfrm>
          <a:prstGeom prst="rect">
            <a:avLst/>
          </a:prstGeom>
        </p:spPr>
      </p:pic>
      <p:cxnSp>
        <p:nvCxnSpPr>
          <p:cNvPr id="6" name="Straight Arrow Connector 5"/>
          <p:cNvCxnSpPr>
            <a:stCxn id="8" idx="3"/>
          </p:cNvCxnSpPr>
          <p:nvPr/>
        </p:nvCxnSpPr>
        <p:spPr>
          <a:xfrm flipV="1">
            <a:off x="2594113" y="5635487"/>
            <a:ext cx="2882348" cy="411968"/>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9208" y="5585790"/>
            <a:ext cx="2464905" cy="923330"/>
          </a:xfrm>
          <a:prstGeom prst="rect">
            <a:avLst/>
          </a:prstGeom>
          <a:noFill/>
        </p:spPr>
        <p:txBody>
          <a:bodyPr wrap="square" rtlCol="0">
            <a:spAutoFit/>
          </a:bodyPr>
          <a:lstStyle/>
          <a:p>
            <a:r>
              <a:rPr lang="en-US" b="1" dirty="0">
                <a:solidFill>
                  <a:srgbClr val="7030A0"/>
                </a:solidFill>
              </a:rPr>
              <a:t>Adult Immunization</a:t>
            </a:r>
          </a:p>
          <a:p>
            <a:r>
              <a:rPr lang="en-US" b="1" dirty="0">
                <a:solidFill>
                  <a:srgbClr val="7030A0"/>
                </a:solidFill>
              </a:rPr>
              <a:t>Information for patients</a:t>
            </a:r>
          </a:p>
        </p:txBody>
      </p:sp>
      <p:cxnSp>
        <p:nvCxnSpPr>
          <p:cNvPr id="11" name="Straight Arrow Connector 10"/>
          <p:cNvCxnSpPr/>
          <p:nvPr/>
        </p:nvCxnSpPr>
        <p:spPr>
          <a:xfrm flipH="1" flipV="1">
            <a:off x="8507896" y="5665304"/>
            <a:ext cx="1292088" cy="5864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56374" y="3955774"/>
            <a:ext cx="2822713" cy="400110"/>
          </a:xfrm>
          <a:prstGeom prst="rect">
            <a:avLst/>
          </a:prstGeom>
          <a:noFill/>
        </p:spPr>
        <p:txBody>
          <a:bodyPr wrap="square" rtlCol="0">
            <a:spAutoFit/>
          </a:bodyPr>
          <a:lstStyle/>
          <a:p>
            <a:r>
              <a:rPr lang="en-US" sz="2000" b="1" dirty="0">
                <a:solidFill>
                  <a:srgbClr val="FF0000"/>
                </a:solidFill>
              </a:rPr>
              <a:t>Information for CVO’s</a:t>
            </a:r>
          </a:p>
        </p:txBody>
      </p:sp>
      <p:cxnSp>
        <p:nvCxnSpPr>
          <p:cNvPr id="17" name="Straight Arrow Connector 16"/>
          <p:cNvCxnSpPr/>
          <p:nvPr/>
        </p:nvCxnSpPr>
        <p:spPr>
          <a:xfrm flipH="1">
            <a:off x="5456583" y="4701209"/>
            <a:ext cx="4174435" cy="1292087"/>
          </a:xfrm>
          <a:prstGeom prst="straightConnector1">
            <a:avLst/>
          </a:prstGeom>
          <a:ln w="76200">
            <a:solidFill>
              <a:srgbClr val="ED555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879496" y="6023113"/>
            <a:ext cx="1646605" cy="584775"/>
          </a:xfrm>
          <a:prstGeom prst="rect">
            <a:avLst/>
          </a:prstGeom>
          <a:noFill/>
        </p:spPr>
        <p:txBody>
          <a:bodyPr wrap="none" rtlCol="0">
            <a:spAutoFit/>
          </a:bodyPr>
          <a:lstStyle/>
          <a:p>
            <a:r>
              <a:rPr lang="en-US" sz="3200" b="1" dirty="0">
                <a:solidFill>
                  <a:srgbClr val="FF0000"/>
                </a:solidFill>
              </a:rPr>
              <a:t>Step #1</a:t>
            </a:r>
          </a:p>
        </p:txBody>
      </p:sp>
      <p:sp>
        <p:nvSpPr>
          <p:cNvPr id="23" name="TextBox 22"/>
          <p:cNvSpPr txBox="1"/>
          <p:nvPr/>
        </p:nvSpPr>
        <p:spPr>
          <a:xfrm>
            <a:off x="9790043" y="4363279"/>
            <a:ext cx="1646605" cy="584775"/>
          </a:xfrm>
          <a:prstGeom prst="rect">
            <a:avLst/>
          </a:prstGeom>
          <a:noFill/>
        </p:spPr>
        <p:txBody>
          <a:bodyPr wrap="none" rtlCol="0">
            <a:spAutoFit/>
          </a:bodyPr>
          <a:lstStyle/>
          <a:p>
            <a:r>
              <a:rPr lang="en-US" sz="3200" b="1" dirty="0">
                <a:solidFill>
                  <a:srgbClr val="EC4E4A"/>
                </a:solidFill>
              </a:rPr>
              <a:t>Step #2</a:t>
            </a:r>
          </a:p>
        </p:txBody>
      </p:sp>
      <p:pic>
        <p:nvPicPr>
          <p:cNvPr id="36" name="Picture 35"/>
          <p:cNvPicPr>
            <a:picLocks noChangeAspect="1"/>
          </p:cNvPicPr>
          <p:nvPr/>
        </p:nvPicPr>
        <p:blipFill>
          <a:blip r:embed="rId4"/>
          <a:stretch>
            <a:fillRect/>
          </a:stretch>
        </p:blipFill>
        <p:spPr>
          <a:xfrm>
            <a:off x="-79513" y="0"/>
            <a:ext cx="12192000" cy="6858000"/>
          </a:xfrm>
          <a:prstGeom prst="rect">
            <a:avLst/>
          </a:prstGeom>
        </p:spPr>
      </p:pic>
      <p:sp>
        <p:nvSpPr>
          <p:cNvPr id="37" name="TextBox 36"/>
          <p:cNvSpPr txBox="1"/>
          <p:nvPr/>
        </p:nvSpPr>
        <p:spPr>
          <a:xfrm>
            <a:off x="-69574" y="3428999"/>
            <a:ext cx="2331087" cy="646331"/>
          </a:xfrm>
          <a:prstGeom prst="rect">
            <a:avLst/>
          </a:prstGeom>
          <a:noFill/>
          <a:ln>
            <a:solidFill>
              <a:srgbClr val="FF0000"/>
            </a:solidFill>
          </a:ln>
        </p:spPr>
        <p:txBody>
          <a:bodyPr wrap="none" rtlCol="0">
            <a:spAutoFit/>
          </a:bodyPr>
          <a:lstStyle/>
          <a:p>
            <a:r>
              <a:rPr lang="en-US" dirty="0">
                <a:solidFill>
                  <a:srgbClr val="FF0000"/>
                </a:solidFill>
              </a:rPr>
              <a:t>Adult Immunization</a:t>
            </a:r>
          </a:p>
          <a:p>
            <a:r>
              <a:rPr lang="en-US" dirty="0">
                <a:solidFill>
                  <a:srgbClr val="FF0000"/>
                </a:solidFill>
              </a:rPr>
              <a:t>Standards </a:t>
            </a:r>
          </a:p>
        </p:txBody>
      </p:sp>
      <p:sp>
        <p:nvSpPr>
          <p:cNvPr id="38" name="TextBox 37"/>
          <p:cNvSpPr txBox="1"/>
          <p:nvPr/>
        </p:nvSpPr>
        <p:spPr>
          <a:xfrm>
            <a:off x="510208" y="2348948"/>
            <a:ext cx="2331087" cy="646331"/>
          </a:xfrm>
          <a:prstGeom prst="rect">
            <a:avLst/>
          </a:prstGeom>
          <a:noFill/>
          <a:ln>
            <a:solidFill>
              <a:srgbClr val="FF0000"/>
            </a:solidFill>
          </a:ln>
        </p:spPr>
        <p:txBody>
          <a:bodyPr wrap="none" rtlCol="0">
            <a:spAutoFit/>
          </a:bodyPr>
          <a:lstStyle/>
          <a:p>
            <a:r>
              <a:rPr lang="en-US" dirty="0">
                <a:solidFill>
                  <a:srgbClr val="FF0000"/>
                </a:solidFill>
              </a:rPr>
              <a:t>Adult Immunization</a:t>
            </a:r>
          </a:p>
          <a:p>
            <a:r>
              <a:rPr lang="en-US" dirty="0">
                <a:solidFill>
                  <a:srgbClr val="FF0000"/>
                </a:solidFill>
              </a:rPr>
              <a:t>Schedules</a:t>
            </a:r>
          </a:p>
        </p:txBody>
      </p:sp>
      <p:sp>
        <p:nvSpPr>
          <p:cNvPr id="40" name="TextBox 39"/>
          <p:cNvSpPr txBox="1"/>
          <p:nvPr/>
        </p:nvSpPr>
        <p:spPr>
          <a:xfrm>
            <a:off x="8908773" y="3839818"/>
            <a:ext cx="2425664" cy="923330"/>
          </a:xfrm>
          <a:prstGeom prst="rect">
            <a:avLst/>
          </a:prstGeom>
          <a:noFill/>
          <a:ln>
            <a:solidFill>
              <a:srgbClr val="FF0000"/>
            </a:solidFill>
          </a:ln>
        </p:spPr>
        <p:txBody>
          <a:bodyPr wrap="none" rtlCol="0">
            <a:spAutoFit/>
          </a:bodyPr>
          <a:lstStyle/>
          <a:p>
            <a:r>
              <a:rPr lang="en-US" dirty="0">
                <a:solidFill>
                  <a:srgbClr val="FF0000"/>
                </a:solidFill>
              </a:rPr>
              <a:t>Adult Immunization</a:t>
            </a:r>
          </a:p>
          <a:p>
            <a:r>
              <a:rPr lang="en-US" dirty="0">
                <a:solidFill>
                  <a:srgbClr val="FF0000"/>
                </a:solidFill>
              </a:rPr>
              <a:t>standing orders and</a:t>
            </a:r>
          </a:p>
          <a:p>
            <a:r>
              <a:rPr lang="en-US" dirty="0">
                <a:solidFill>
                  <a:srgbClr val="FF0000"/>
                </a:solidFill>
              </a:rPr>
              <a:t>other great tools !!</a:t>
            </a:r>
          </a:p>
        </p:txBody>
      </p:sp>
      <p:sp>
        <p:nvSpPr>
          <p:cNvPr id="45" name="Arrow: Curved Up 44"/>
          <p:cNvSpPr/>
          <p:nvPr/>
        </p:nvSpPr>
        <p:spPr>
          <a:xfrm flipH="1">
            <a:off x="4790661" y="4760844"/>
            <a:ext cx="5923722" cy="2305878"/>
          </a:xfrm>
          <a:prstGeom prst="curvedUpArrow">
            <a:avLst>
              <a:gd name="adj1" fmla="val 5495"/>
              <a:gd name="adj2" fmla="val 78648"/>
              <a:gd name="adj3" fmla="val 75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Arrow: Curved Up 46"/>
          <p:cNvSpPr/>
          <p:nvPr/>
        </p:nvSpPr>
        <p:spPr>
          <a:xfrm>
            <a:off x="1977887" y="4075043"/>
            <a:ext cx="1143000" cy="477079"/>
          </a:xfrm>
          <a:prstGeom prst="curvedUp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9" name="Connector: Curved 48"/>
          <p:cNvCxnSpPr/>
          <p:nvPr/>
        </p:nvCxnSpPr>
        <p:spPr>
          <a:xfrm rot="16200000" flipH="1">
            <a:off x="2360544" y="3115917"/>
            <a:ext cx="695739" cy="526774"/>
          </a:xfrm>
          <a:prstGeom prst="curvedConnector3">
            <a:avLst>
              <a:gd name="adj1" fmla="val 101429"/>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546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03238"/>
            <a:ext cx="9404723" cy="1430594"/>
          </a:xfrm>
        </p:spPr>
        <p:txBody>
          <a:bodyPr/>
          <a:lstStyle/>
          <a:p>
            <a:r>
              <a:rPr lang="en-US" dirty="0"/>
              <a:t/>
            </a:r>
            <a:br>
              <a:rPr lang="en-US" dirty="0"/>
            </a:br>
            <a:r>
              <a:rPr lang="en-US" dirty="0"/>
              <a:t>2016 Adult Vaccination Schedule</a:t>
            </a:r>
          </a:p>
        </p:txBody>
      </p:sp>
      <p:pic>
        <p:nvPicPr>
          <p:cNvPr id="4" name="Content Placeholder 3"/>
          <p:cNvPicPr>
            <a:picLocks noGrp="1" noChangeAspect="1"/>
          </p:cNvPicPr>
          <p:nvPr>
            <p:ph idx="1"/>
          </p:nvPr>
        </p:nvPicPr>
        <p:blipFill>
          <a:blip r:embed="rId3"/>
          <a:stretch>
            <a:fillRect/>
          </a:stretch>
        </p:blipFill>
        <p:spPr>
          <a:xfrm>
            <a:off x="781666" y="1371600"/>
            <a:ext cx="9556954" cy="5375787"/>
          </a:xfrm>
          <a:prstGeom prst="rect">
            <a:avLst/>
          </a:prstGeom>
        </p:spPr>
      </p:pic>
    </p:spTree>
    <p:extLst>
      <p:ext uri="{BB962C8B-B14F-4D97-AF65-F5344CB8AC3E}">
        <p14:creationId xmlns:p14="http://schemas.microsoft.com/office/powerpoint/2010/main" val="2133761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08" y="4744066"/>
            <a:ext cx="3307744" cy="1641986"/>
          </a:xfrm>
        </p:spPr>
        <p:txBody>
          <a:bodyPr>
            <a:normAutofit/>
          </a:bodyPr>
          <a:lstStyle/>
          <a:p>
            <a:pPr>
              <a:lnSpc>
                <a:spcPct val="80000"/>
              </a:lnSpc>
            </a:pPr>
            <a:r>
              <a:rPr lang="en-US" sz="2300" dirty="0">
                <a:solidFill>
                  <a:srgbClr val="FFFF00"/>
                </a:solidFill>
              </a:rPr>
              <a:t>http://www.cdc.gov/vaccines/schedules/downloads/adult/adult-schedule-easy-read.pdf</a:t>
            </a:r>
          </a:p>
        </p:txBody>
      </p:sp>
      <p:pic>
        <p:nvPicPr>
          <p:cNvPr id="11" name="Content Placeholder 10"/>
          <p:cNvPicPr>
            <a:picLocks noGrp="1" noChangeAspect="1"/>
          </p:cNvPicPr>
          <p:nvPr>
            <p:ph idx="1"/>
          </p:nvPr>
        </p:nvPicPr>
        <p:blipFill>
          <a:blip r:embed="rId3"/>
          <a:stretch>
            <a:fillRect/>
          </a:stretch>
        </p:blipFill>
        <p:spPr>
          <a:xfrm>
            <a:off x="1847322" y="2052638"/>
            <a:ext cx="7459132" cy="4195762"/>
          </a:xfrm>
          <a:prstGeom prst="rect">
            <a:avLst/>
          </a:prstGeom>
        </p:spPr>
      </p:pic>
      <p:pic>
        <p:nvPicPr>
          <p:cNvPr id="16" name="Content Placeholder 3"/>
          <p:cNvPicPr>
            <a:picLocks noChangeAspect="1"/>
          </p:cNvPicPr>
          <p:nvPr/>
        </p:nvPicPr>
        <p:blipFill>
          <a:blip r:embed="rId4"/>
          <a:stretch>
            <a:fillRect/>
          </a:stretch>
        </p:blipFill>
        <p:spPr>
          <a:xfrm>
            <a:off x="323850" y="2483642"/>
            <a:ext cx="3314700" cy="1864519"/>
          </a:xfrm>
          <a:prstGeom prst="rect">
            <a:avLst/>
          </a:prstGeom>
        </p:spPr>
      </p:pic>
      <p:sp>
        <p:nvSpPr>
          <p:cNvPr id="17" name="TextBox 16"/>
          <p:cNvSpPr txBox="1"/>
          <p:nvPr/>
        </p:nvSpPr>
        <p:spPr>
          <a:xfrm>
            <a:off x="161831" y="282064"/>
            <a:ext cx="12030169" cy="1200329"/>
          </a:xfrm>
          <a:prstGeom prst="rect">
            <a:avLst/>
          </a:prstGeom>
          <a:noFill/>
        </p:spPr>
        <p:txBody>
          <a:bodyPr wrap="square" rtlCol="0">
            <a:spAutoFit/>
          </a:bodyPr>
          <a:lstStyle/>
          <a:p>
            <a:r>
              <a:rPr lang="en-US" sz="3600" b="1" dirty="0"/>
              <a:t>Your Choice-</a:t>
            </a:r>
          </a:p>
          <a:p>
            <a:r>
              <a:rPr lang="en-US" sz="3600" b="1" dirty="0"/>
              <a:t>   </a:t>
            </a:r>
            <a:r>
              <a:rPr lang="en-US" sz="3600" dirty="0"/>
              <a:t>old style or new “easy to read for everybody”</a:t>
            </a:r>
          </a:p>
        </p:txBody>
      </p:sp>
    </p:spTree>
    <p:extLst>
      <p:ext uri="{BB962C8B-B14F-4D97-AF65-F5344CB8AC3E}">
        <p14:creationId xmlns:p14="http://schemas.microsoft.com/office/powerpoint/2010/main" val="2730766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12192000" cy="6858000"/>
          </a:xfrm>
          <a:prstGeom prst="rect">
            <a:avLst/>
          </a:prstGeom>
        </p:spPr>
      </p:pic>
      <p:cxnSp>
        <p:nvCxnSpPr>
          <p:cNvPr id="7" name="Straight Arrow Connector 6"/>
          <p:cNvCxnSpPr/>
          <p:nvPr/>
        </p:nvCxnSpPr>
        <p:spPr>
          <a:xfrm flipH="1" flipV="1">
            <a:off x="6271591" y="1093304"/>
            <a:ext cx="3170583" cy="298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660835" y="844825"/>
            <a:ext cx="1646605" cy="584775"/>
          </a:xfrm>
          <a:prstGeom prst="rect">
            <a:avLst/>
          </a:prstGeom>
          <a:noFill/>
        </p:spPr>
        <p:txBody>
          <a:bodyPr wrap="none" rtlCol="0">
            <a:spAutoFit/>
          </a:bodyPr>
          <a:lstStyle/>
          <a:p>
            <a:r>
              <a:rPr lang="en-US" sz="3200" b="1" dirty="0">
                <a:solidFill>
                  <a:srgbClr val="FF0000"/>
                </a:solidFill>
              </a:rPr>
              <a:t>Step #1</a:t>
            </a:r>
          </a:p>
        </p:txBody>
      </p:sp>
    </p:spTree>
    <p:extLst>
      <p:ext uri="{BB962C8B-B14F-4D97-AF65-F5344CB8AC3E}">
        <p14:creationId xmlns:p14="http://schemas.microsoft.com/office/powerpoint/2010/main" val="4223641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3B90A3-DB62-45BD-B9BA-672B58DFC760}" type="slidenum">
              <a:rPr lang="en-US" smtClean="0"/>
              <a:pPr/>
              <a:t>3</a:t>
            </a:fld>
            <a:endParaRPr lang="en-US" dirty="0"/>
          </a:p>
        </p:txBody>
      </p:sp>
      <p:sp>
        <p:nvSpPr>
          <p:cNvPr id="3" name="Title 2"/>
          <p:cNvSpPr>
            <a:spLocks noGrp="1"/>
          </p:cNvSpPr>
          <p:nvPr>
            <p:ph type="title" idx="4294967295"/>
          </p:nvPr>
        </p:nvSpPr>
        <p:spPr>
          <a:xfrm>
            <a:off x="0" y="452438"/>
            <a:ext cx="9404350" cy="1400175"/>
          </a:xfrm>
        </p:spPr>
        <p:txBody>
          <a:bodyPr/>
          <a:lstStyle/>
          <a:p>
            <a:r>
              <a:rPr lang="en-US" b="1" dirty="0"/>
              <a:t>Our Team</a:t>
            </a:r>
          </a:p>
        </p:txBody>
      </p:sp>
      <p:sp>
        <p:nvSpPr>
          <p:cNvPr id="5" name="Rectangle 4"/>
          <p:cNvSpPr/>
          <p:nvPr/>
        </p:nvSpPr>
        <p:spPr>
          <a:xfrm>
            <a:off x="2198145" y="1169894"/>
            <a:ext cx="3657600" cy="3416320"/>
          </a:xfrm>
          <a:prstGeom prst="rect">
            <a:avLst/>
          </a:prstGeom>
        </p:spPr>
        <p:txBody>
          <a:bodyPr wrap="square">
            <a:spAutoFit/>
          </a:bodyPr>
          <a:lstStyle/>
          <a:p>
            <a:r>
              <a:rPr lang="en-US" sz="5400" b="1" dirty="0">
                <a:solidFill>
                  <a:schemeClr val="accent3"/>
                </a:solidFill>
              </a:rPr>
              <a:t>EMILY, GLENDA, AND CARLA</a:t>
            </a:r>
          </a:p>
        </p:txBody>
      </p:sp>
      <p:sp>
        <p:nvSpPr>
          <p:cNvPr id="6" name="Rectangle 5"/>
          <p:cNvSpPr/>
          <p:nvPr/>
        </p:nvSpPr>
        <p:spPr>
          <a:xfrm>
            <a:off x="1676400" y="3657600"/>
            <a:ext cx="3124200" cy="1938992"/>
          </a:xfrm>
          <a:prstGeom prst="rect">
            <a:avLst/>
          </a:prstGeom>
        </p:spPr>
        <p:txBody>
          <a:bodyPr wrap="square">
            <a:spAutoFit/>
          </a:bodyPr>
          <a:lstStyle/>
          <a:p>
            <a:endParaRPr lang="en-US" sz="2800" dirty="0"/>
          </a:p>
          <a:p>
            <a:endParaRPr lang="en-US" sz="2800" dirty="0"/>
          </a:p>
          <a:p>
            <a:r>
              <a:rPr lang="en-US" sz="2800" b="1" dirty="0"/>
              <a:t>          LPN’S</a:t>
            </a:r>
          </a:p>
          <a:p>
            <a:r>
              <a:rPr lang="en-US" b="1" dirty="0"/>
              <a:t>             (LICENSED  </a:t>
            </a:r>
          </a:p>
          <a:p>
            <a:r>
              <a:rPr lang="en-US" b="1" dirty="0"/>
              <a:t>     PROACTIVE NURSES)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1638" y="1371600"/>
            <a:ext cx="3381962" cy="4386922"/>
          </a:xfrm>
          <a:prstGeom prst="rect">
            <a:avLst/>
          </a:prstGeom>
        </p:spPr>
      </p:pic>
    </p:spTree>
    <p:extLst>
      <p:ext uri="{BB962C8B-B14F-4D97-AF65-F5344CB8AC3E}">
        <p14:creationId xmlns:p14="http://schemas.microsoft.com/office/powerpoint/2010/main" val="2434837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Tools for Vaccine Administration</a:t>
            </a:r>
            <a:br>
              <a:rPr lang="en-US" dirty="0"/>
            </a:br>
            <a:r>
              <a:rPr lang="en-US" sz="2800" dirty="0"/>
              <a:t>(Standing Orders </a:t>
            </a:r>
            <a:r>
              <a:rPr lang="en-US" sz="2800" dirty="0" err="1"/>
              <a:t>etc</a:t>
            </a:r>
            <a:r>
              <a:rPr lang="en-US" sz="2800" dirty="0"/>
              <a:t>)</a:t>
            </a:r>
          </a:p>
        </p:txBody>
      </p:sp>
      <p:pic>
        <p:nvPicPr>
          <p:cNvPr id="4" name="Content Placeholder 3"/>
          <p:cNvPicPr>
            <a:picLocks noGrp="1" noChangeAspect="1"/>
          </p:cNvPicPr>
          <p:nvPr>
            <p:ph idx="1"/>
          </p:nvPr>
        </p:nvPicPr>
        <p:blipFill>
          <a:blip r:embed="rId3"/>
          <a:stretch>
            <a:fillRect/>
          </a:stretch>
        </p:blipFill>
        <p:spPr>
          <a:xfrm>
            <a:off x="1113182" y="1963184"/>
            <a:ext cx="8282724" cy="4659033"/>
          </a:xfrm>
          <a:prstGeom prst="rect">
            <a:avLst/>
          </a:prstGeom>
        </p:spPr>
      </p:pic>
      <p:cxnSp>
        <p:nvCxnSpPr>
          <p:cNvPr id="6" name="Straight Arrow Connector 5"/>
          <p:cNvCxnSpPr/>
          <p:nvPr/>
        </p:nvCxnSpPr>
        <p:spPr>
          <a:xfrm>
            <a:off x="2007704" y="3061252"/>
            <a:ext cx="1958009" cy="15703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829800" y="2087217"/>
            <a:ext cx="1821332" cy="923330"/>
          </a:xfrm>
          <a:prstGeom prst="rect">
            <a:avLst/>
          </a:prstGeom>
          <a:noFill/>
          <a:ln w="38100">
            <a:solidFill>
              <a:srgbClr val="FF0000"/>
            </a:solidFill>
          </a:ln>
        </p:spPr>
        <p:txBody>
          <a:bodyPr wrap="none" rtlCol="0">
            <a:spAutoFit/>
          </a:bodyPr>
          <a:lstStyle/>
          <a:p>
            <a:r>
              <a:rPr lang="en-US" dirty="0"/>
              <a:t>Everything you</a:t>
            </a:r>
          </a:p>
          <a:p>
            <a:r>
              <a:rPr lang="en-US" dirty="0"/>
              <a:t>Need to Know</a:t>
            </a:r>
          </a:p>
          <a:p>
            <a:r>
              <a:rPr lang="en-US" dirty="0"/>
              <a:t>In one Place !!</a:t>
            </a:r>
          </a:p>
        </p:txBody>
      </p:sp>
      <p:cxnSp>
        <p:nvCxnSpPr>
          <p:cNvPr id="9" name="Straight Arrow Connector 8"/>
          <p:cNvCxnSpPr/>
          <p:nvPr/>
        </p:nvCxnSpPr>
        <p:spPr>
          <a:xfrm flipH="1">
            <a:off x="7036904" y="2574235"/>
            <a:ext cx="2613992" cy="10336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046843" y="2623930"/>
            <a:ext cx="2663687" cy="17294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056783" y="2792896"/>
            <a:ext cx="2673626" cy="20772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264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0"/>
            <a:ext cx="9404723" cy="1312606"/>
          </a:xfrm>
        </p:spPr>
        <p:txBody>
          <a:bodyPr/>
          <a:lstStyle/>
          <a:p>
            <a:pPr algn="ctr"/>
            <a:r>
              <a:rPr lang="en-US" dirty="0"/>
              <a:t>This Brings you to the Immunization Master Page</a:t>
            </a:r>
          </a:p>
        </p:txBody>
      </p:sp>
      <p:pic>
        <p:nvPicPr>
          <p:cNvPr id="4" name="Content Placeholder 3"/>
          <p:cNvPicPr>
            <a:picLocks noGrp="1" noChangeAspect="1"/>
          </p:cNvPicPr>
          <p:nvPr>
            <p:ph idx="1"/>
          </p:nvPr>
        </p:nvPicPr>
        <p:blipFill>
          <a:blip r:embed="rId3"/>
          <a:stretch>
            <a:fillRect/>
          </a:stretch>
        </p:blipFill>
        <p:spPr>
          <a:xfrm>
            <a:off x="1105035" y="1401097"/>
            <a:ext cx="9454810" cy="5318330"/>
          </a:xfrm>
          <a:prstGeom prst="rect">
            <a:avLst/>
          </a:prstGeom>
        </p:spPr>
      </p:pic>
      <p:sp>
        <p:nvSpPr>
          <p:cNvPr id="5" name="TextBox 4"/>
          <p:cNvSpPr txBox="1"/>
          <p:nvPr/>
        </p:nvSpPr>
        <p:spPr>
          <a:xfrm>
            <a:off x="8096864" y="4483510"/>
            <a:ext cx="1816523" cy="646331"/>
          </a:xfrm>
          <a:prstGeom prst="rect">
            <a:avLst/>
          </a:prstGeom>
          <a:noFill/>
          <a:ln>
            <a:solidFill>
              <a:srgbClr val="FF0000"/>
            </a:solidFill>
          </a:ln>
        </p:spPr>
        <p:txBody>
          <a:bodyPr wrap="none" rtlCol="0">
            <a:spAutoFit/>
          </a:bodyPr>
          <a:lstStyle/>
          <a:p>
            <a:r>
              <a:rPr lang="en-US" b="1" dirty="0">
                <a:solidFill>
                  <a:srgbClr val="FF0000"/>
                </a:solidFill>
              </a:rPr>
              <a:t>Information for</a:t>
            </a:r>
          </a:p>
          <a:p>
            <a:r>
              <a:rPr lang="en-US" b="1" dirty="0">
                <a:solidFill>
                  <a:srgbClr val="FF0000"/>
                </a:solidFill>
              </a:rPr>
              <a:t>CVO’s</a:t>
            </a:r>
          </a:p>
        </p:txBody>
      </p:sp>
      <p:sp>
        <p:nvSpPr>
          <p:cNvPr id="6" name="TextBox 5"/>
          <p:cNvSpPr txBox="1"/>
          <p:nvPr/>
        </p:nvSpPr>
        <p:spPr>
          <a:xfrm>
            <a:off x="1253613" y="5088193"/>
            <a:ext cx="1460656" cy="646331"/>
          </a:xfrm>
          <a:prstGeom prst="rect">
            <a:avLst/>
          </a:prstGeom>
          <a:noFill/>
          <a:ln>
            <a:solidFill>
              <a:srgbClr val="7030A0"/>
            </a:solidFill>
          </a:ln>
        </p:spPr>
        <p:txBody>
          <a:bodyPr wrap="none" rtlCol="0">
            <a:spAutoFit/>
          </a:bodyPr>
          <a:lstStyle/>
          <a:p>
            <a:r>
              <a:rPr lang="en-US" b="1" dirty="0">
                <a:solidFill>
                  <a:srgbClr val="7030A0"/>
                </a:solidFill>
              </a:rPr>
              <a:t>Information</a:t>
            </a:r>
          </a:p>
          <a:p>
            <a:r>
              <a:rPr lang="en-US" b="1" dirty="0">
                <a:solidFill>
                  <a:srgbClr val="7030A0"/>
                </a:solidFill>
              </a:rPr>
              <a:t>For Patients</a:t>
            </a:r>
          </a:p>
        </p:txBody>
      </p:sp>
      <p:cxnSp>
        <p:nvCxnSpPr>
          <p:cNvPr id="8" name="Straight Arrow Connector 7"/>
          <p:cNvCxnSpPr>
            <a:stCxn id="6" idx="3"/>
          </p:cNvCxnSpPr>
          <p:nvPr/>
        </p:nvCxnSpPr>
        <p:spPr>
          <a:xfrm flipV="1">
            <a:off x="2714269" y="5368413"/>
            <a:ext cx="1857731" cy="4294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654413" y="4896465"/>
            <a:ext cx="368710" cy="7521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p:cNvCxnSpPr/>
          <p:nvPr/>
        </p:nvCxnSpPr>
        <p:spPr>
          <a:xfrm rot="10800000" flipV="1">
            <a:off x="5383161" y="5147185"/>
            <a:ext cx="4041060" cy="914401"/>
          </a:xfrm>
          <a:prstGeom prst="bentConnector3">
            <a:avLst>
              <a:gd name="adj1" fmla="val -36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892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cxnSp>
        <p:nvCxnSpPr>
          <p:cNvPr id="8" name="Straight Arrow Connector 7"/>
          <p:cNvCxnSpPr/>
          <p:nvPr/>
        </p:nvCxnSpPr>
        <p:spPr>
          <a:xfrm flipH="1" flipV="1">
            <a:off x="4800602" y="1620079"/>
            <a:ext cx="3727172" cy="258417"/>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607288" y="1570382"/>
            <a:ext cx="3070071" cy="1077218"/>
          </a:xfrm>
          <a:prstGeom prst="rect">
            <a:avLst/>
          </a:prstGeom>
          <a:noFill/>
          <a:ln>
            <a:solidFill>
              <a:srgbClr val="7030A0"/>
            </a:solidFill>
          </a:ln>
        </p:spPr>
        <p:txBody>
          <a:bodyPr wrap="none" rtlCol="0">
            <a:spAutoFit/>
          </a:bodyPr>
          <a:lstStyle/>
          <a:p>
            <a:pPr algn="ctr"/>
            <a:r>
              <a:rPr lang="en-US" sz="3200" b="1" dirty="0">
                <a:solidFill>
                  <a:srgbClr val="7030A0"/>
                </a:solidFill>
              </a:rPr>
              <a:t>Information for</a:t>
            </a:r>
          </a:p>
          <a:p>
            <a:pPr algn="ctr"/>
            <a:r>
              <a:rPr lang="en-US" sz="3200" b="1" dirty="0">
                <a:solidFill>
                  <a:srgbClr val="7030A0"/>
                </a:solidFill>
              </a:rPr>
              <a:t>patients</a:t>
            </a:r>
          </a:p>
        </p:txBody>
      </p:sp>
      <p:sp>
        <p:nvSpPr>
          <p:cNvPr id="11" name="TextBox 10"/>
          <p:cNvSpPr txBox="1"/>
          <p:nvPr/>
        </p:nvSpPr>
        <p:spPr>
          <a:xfrm>
            <a:off x="109330" y="1252330"/>
            <a:ext cx="2594113" cy="1200329"/>
          </a:xfrm>
          <a:prstGeom prst="rect">
            <a:avLst/>
          </a:prstGeom>
          <a:noFill/>
          <a:ln>
            <a:solidFill>
              <a:srgbClr val="7030A0"/>
            </a:solidFill>
          </a:ln>
        </p:spPr>
        <p:txBody>
          <a:bodyPr wrap="square" rtlCol="0">
            <a:spAutoFit/>
          </a:bodyPr>
          <a:lstStyle/>
          <a:p>
            <a:r>
              <a:rPr lang="en-US" b="1" dirty="0">
                <a:solidFill>
                  <a:srgbClr val="7030A0"/>
                </a:solidFill>
              </a:rPr>
              <a:t>Click Here </a:t>
            </a:r>
            <a:r>
              <a:rPr lang="en-US" dirty="0">
                <a:solidFill>
                  <a:srgbClr val="7030A0"/>
                </a:solidFill>
              </a:rPr>
              <a:t>to View and Print out Vaccine Information</a:t>
            </a:r>
          </a:p>
          <a:p>
            <a:r>
              <a:rPr lang="en-US" dirty="0">
                <a:solidFill>
                  <a:srgbClr val="7030A0"/>
                </a:solidFill>
              </a:rPr>
              <a:t>Statements</a:t>
            </a:r>
          </a:p>
        </p:txBody>
      </p:sp>
      <p:cxnSp>
        <p:nvCxnSpPr>
          <p:cNvPr id="13" name="Straight Arrow Connector 12"/>
          <p:cNvCxnSpPr/>
          <p:nvPr/>
        </p:nvCxnSpPr>
        <p:spPr>
          <a:xfrm>
            <a:off x="1659835" y="2176670"/>
            <a:ext cx="1341782" cy="191825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Flowchart: Alternate Process 16"/>
          <p:cNvSpPr/>
          <p:nvPr/>
        </p:nvSpPr>
        <p:spPr>
          <a:xfrm>
            <a:off x="2902226" y="1073426"/>
            <a:ext cx="1739348" cy="612648"/>
          </a:xfrm>
          <a:prstGeom prst="flowChartAlternateProcess">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2178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16835" y="0"/>
            <a:ext cx="12192000" cy="6858000"/>
          </a:xfrm>
          <a:prstGeom prst="rect">
            <a:avLst/>
          </a:prstGeom>
        </p:spPr>
      </p:pic>
      <p:sp>
        <p:nvSpPr>
          <p:cNvPr id="5" name="Rectangle 4"/>
          <p:cNvSpPr/>
          <p:nvPr/>
        </p:nvSpPr>
        <p:spPr>
          <a:xfrm>
            <a:off x="636104" y="3105835"/>
            <a:ext cx="2226366" cy="1477328"/>
          </a:xfrm>
          <a:prstGeom prst="rect">
            <a:avLst/>
          </a:prstGeom>
          <a:ln>
            <a:solidFill>
              <a:srgbClr val="7030A0"/>
            </a:solidFill>
          </a:ln>
        </p:spPr>
        <p:txBody>
          <a:bodyPr wrap="square">
            <a:spAutoFit/>
          </a:bodyPr>
          <a:lstStyle/>
          <a:p>
            <a:r>
              <a:rPr lang="en-US" b="1" dirty="0">
                <a:solidFill>
                  <a:srgbClr val="7030A0"/>
                </a:solidFill>
              </a:rPr>
              <a:t>Click Here </a:t>
            </a:r>
            <a:r>
              <a:rPr lang="en-US" dirty="0">
                <a:solidFill>
                  <a:srgbClr val="7030A0"/>
                </a:solidFill>
              </a:rPr>
              <a:t>to </a:t>
            </a:r>
          </a:p>
          <a:p>
            <a:r>
              <a:rPr lang="en-US" dirty="0">
                <a:solidFill>
                  <a:srgbClr val="7030A0"/>
                </a:solidFill>
              </a:rPr>
              <a:t>View and Print  Vaccine Information</a:t>
            </a:r>
          </a:p>
          <a:p>
            <a:r>
              <a:rPr lang="en-US" dirty="0">
                <a:solidFill>
                  <a:srgbClr val="7030A0"/>
                </a:solidFill>
              </a:rPr>
              <a:t>Statements</a:t>
            </a:r>
          </a:p>
        </p:txBody>
      </p:sp>
      <p:cxnSp>
        <p:nvCxnSpPr>
          <p:cNvPr id="7" name="Straight Arrow Connector 6"/>
          <p:cNvCxnSpPr/>
          <p:nvPr/>
        </p:nvCxnSpPr>
        <p:spPr>
          <a:xfrm flipV="1">
            <a:off x="2773018" y="2027583"/>
            <a:ext cx="2037521" cy="164989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035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TextBox 4"/>
          <p:cNvSpPr txBox="1"/>
          <p:nvPr/>
        </p:nvSpPr>
        <p:spPr>
          <a:xfrm>
            <a:off x="218660" y="1540565"/>
            <a:ext cx="2852531" cy="923330"/>
          </a:xfrm>
          <a:prstGeom prst="rect">
            <a:avLst/>
          </a:prstGeom>
          <a:noFill/>
        </p:spPr>
        <p:txBody>
          <a:bodyPr wrap="square" rtlCol="0">
            <a:spAutoFit/>
          </a:bodyPr>
          <a:lstStyle/>
          <a:p>
            <a:pPr marL="342900" indent="-342900">
              <a:buAutoNum type="arabicParenR"/>
            </a:pPr>
            <a:r>
              <a:rPr lang="en-US" dirty="0"/>
              <a:t>Print on Demand</a:t>
            </a:r>
          </a:p>
          <a:p>
            <a:r>
              <a:rPr lang="en-US" dirty="0"/>
              <a:t>                 OR</a:t>
            </a:r>
          </a:p>
          <a:p>
            <a:r>
              <a:rPr lang="en-US" dirty="0"/>
              <a:t>2)  Print in Advance</a:t>
            </a:r>
          </a:p>
        </p:txBody>
      </p:sp>
    </p:spTree>
    <p:extLst>
      <p:ext uri="{BB962C8B-B14F-4D97-AF65-F5344CB8AC3E}">
        <p14:creationId xmlns:p14="http://schemas.microsoft.com/office/powerpoint/2010/main" val="1275706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NEW RESPONSIBILITIES</a:t>
            </a:r>
          </a:p>
        </p:txBody>
      </p:sp>
      <p:sp>
        <p:nvSpPr>
          <p:cNvPr id="3" name="Content Placeholder 2"/>
          <p:cNvSpPr>
            <a:spLocks noGrp="1"/>
          </p:cNvSpPr>
          <p:nvPr>
            <p:ph idx="1"/>
          </p:nvPr>
        </p:nvSpPr>
        <p:spPr>
          <a:xfrm>
            <a:off x="755374" y="2052918"/>
            <a:ext cx="10913165" cy="4195481"/>
          </a:xfrm>
        </p:spPr>
        <p:txBody>
          <a:bodyPr>
            <a:normAutofit fontScale="85000" lnSpcReduction="20000"/>
          </a:bodyPr>
          <a:lstStyle/>
          <a:p>
            <a:pPr marL="0" indent="0">
              <a:buNone/>
            </a:pPr>
            <a:r>
              <a:rPr lang="en-US" dirty="0"/>
              <a:t> </a:t>
            </a:r>
            <a:r>
              <a:rPr lang="en-US" sz="3600" b="1" dirty="0"/>
              <a:t>Step Five:  identify and </a:t>
            </a:r>
            <a:r>
              <a:rPr lang="en-US" sz="3600" b="1" dirty="0">
                <a:solidFill>
                  <a:srgbClr val="FFC000"/>
                </a:solidFill>
              </a:rPr>
              <a:t>administer vaccine to end user 		(patient)</a:t>
            </a:r>
          </a:p>
          <a:p>
            <a:pPr marL="0" indent="0">
              <a:buNone/>
            </a:pPr>
            <a:endParaRPr lang="en-US" sz="3600" b="1" dirty="0">
              <a:solidFill>
                <a:srgbClr val="FFC000"/>
              </a:solidFill>
            </a:endParaRPr>
          </a:p>
          <a:p>
            <a:pPr marL="0" indent="0">
              <a:buNone/>
            </a:pPr>
            <a:r>
              <a:rPr lang="en-US" sz="3600" b="1" dirty="0"/>
              <a:t>Step Six:    </a:t>
            </a:r>
            <a:r>
              <a:rPr lang="en-US" sz="3600" b="1" dirty="0">
                <a:solidFill>
                  <a:srgbClr val="FFC000"/>
                </a:solidFill>
              </a:rPr>
              <a:t>document vaccinating event in the medical 	record </a:t>
            </a:r>
            <a:r>
              <a:rPr lang="en-US" sz="3600" b="1" dirty="0"/>
              <a:t>and State Registry</a:t>
            </a:r>
          </a:p>
          <a:p>
            <a:pPr marL="0" indent="0">
              <a:buNone/>
            </a:pPr>
            <a:endParaRPr lang="en-US" sz="3600" b="1" dirty="0"/>
          </a:p>
          <a:p>
            <a:pPr marL="0" indent="0">
              <a:buNone/>
            </a:pPr>
            <a:r>
              <a:rPr lang="en-US" sz="3600" b="1" dirty="0"/>
              <a:t>Step Seven:  Enter a charge for the vaccine and the 	administration fee into the billing system.</a:t>
            </a:r>
          </a:p>
          <a:p>
            <a:pPr marL="0" indent="0">
              <a:buNone/>
            </a:pPr>
            <a:r>
              <a:rPr lang="en-US" sz="3600" dirty="0"/>
              <a:t> </a:t>
            </a:r>
          </a:p>
        </p:txBody>
      </p:sp>
    </p:spTree>
    <p:extLst>
      <p:ext uri="{BB962C8B-B14F-4D97-AF65-F5344CB8AC3E}">
        <p14:creationId xmlns:p14="http://schemas.microsoft.com/office/powerpoint/2010/main" val="3648217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Identify:  Pre-Visit Planning for Adult Immunizations</a:t>
            </a:r>
          </a:p>
        </p:txBody>
      </p:sp>
      <p:sp>
        <p:nvSpPr>
          <p:cNvPr id="3" name="Content Placeholder 2"/>
          <p:cNvSpPr>
            <a:spLocks noGrp="1"/>
          </p:cNvSpPr>
          <p:nvPr>
            <p:ph idx="1"/>
          </p:nvPr>
        </p:nvSpPr>
        <p:spPr/>
        <p:txBody>
          <a:bodyPr/>
          <a:lstStyle/>
          <a:p>
            <a:pPr marL="457200" indent="-457200">
              <a:buFont typeface="+mj-lt"/>
              <a:buAutoNum type="arabicParenR"/>
            </a:pPr>
            <a:r>
              <a:rPr lang="en-US" dirty="0"/>
              <a:t>Access the Immunization record in the Chart</a:t>
            </a:r>
          </a:p>
          <a:p>
            <a:pPr marL="457200" indent="-457200">
              <a:buFont typeface="+mj-lt"/>
              <a:buAutoNum type="arabicParenR"/>
            </a:pPr>
            <a:r>
              <a:rPr lang="en-US" dirty="0">
                <a:solidFill>
                  <a:srgbClr val="FFFF00"/>
                </a:solidFill>
              </a:rPr>
              <a:t>Access the State Immunization Information System</a:t>
            </a:r>
          </a:p>
          <a:p>
            <a:pPr marL="457200" indent="-457200">
              <a:buFont typeface="+mj-lt"/>
              <a:buAutoNum type="arabicParenR"/>
            </a:pPr>
            <a:r>
              <a:rPr lang="en-US" dirty="0"/>
              <a:t>Access the problem list in the chart and look at current patient age</a:t>
            </a:r>
          </a:p>
          <a:p>
            <a:pPr marL="457200" indent="-457200">
              <a:buFont typeface="+mj-lt"/>
              <a:buAutoNum type="arabicParenR"/>
            </a:pPr>
            <a:r>
              <a:rPr lang="en-US" dirty="0"/>
              <a:t>Access the Adult Vaccination Schedule for age and medical problems</a:t>
            </a:r>
          </a:p>
          <a:p>
            <a:pPr marL="457200" indent="-457200">
              <a:buFont typeface="+mj-lt"/>
              <a:buAutoNum type="arabicParenR"/>
            </a:pPr>
            <a:r>
              <a:rPr lang="en-US" dirty="0"/>
              <a:t>Fill out the daily PDSA Run Sheet</a:t>
            </a:r>
          </a:p>
        </p:txBody>
      </p:sp>
    </p:spTree>
    <p:extLst>
      <p:ext uri="{BB962C8B-B14F-4D97-AF65-F5344CB8AC3E}">
        <p14:creationId xmlns:p14="http://schemas.microsoft.com/office/powerpoint/2010/main" val="1491052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938276352"/>
              </p:ext>
            </p:extLst>
          </p:nvPr>
        </p:nvGraphicFramePr>
        <p:xfrm>
          <a:off x="626301" y="1077239"/>
          <a:ext cx="10233764" cy="5486399"/>
        </p:xfrm>
        <a:graphic>
          <a:graphicData uri="http://schemas.openxmlformats.org/drawingml/2006/table">
            <a:tbl>
              <a:tblPr firstRow="1" firstCol="1" bandRow="1"/>
              <a:tblGrid>
                <a:gridCol w="1839074">
                  <a:extLst>
                    <a:ext uri="{9D8B030D-6E8A-4147-A177-3AD203B41FA5}">
                      <a16:colId xmlns:a16="http://schemas.microsoft.com/office/drawing/2014/main" xmlns="" val="4115714195"/>
                    </a:ext>
                  </a:extLst>
                </a:gridCol>
                <a:gridCol w="850729">
                  <a:extLst>
                    <a:ext uri="{9D8B030D-6E8A-4147-A177-3AD203B41FA5}">
                      <a16:colId xmlns:a16="http://schemas.microsoft.com/office/drawing/2014/main" xmlns="" val="13229203"/>
                    </a:ext>
                  </a:extLst>
                </a:gridCol>
                <a:gridCol w="1272286">
                  <a:extLst>
                    <a:ext uri="{9D8B030D-6E8A-4147-A177-3AD203B41FA5}">
                      <a16:colId xmlns:a16="http://schemas.microsoft.com/office/drawing/2014/main" xmlns="" val="631988552"/>
                    </a:ext>
                  </a:extLst>
                </a:gridCol>
                <a:gridCol w="959998">
                  <a:extLst>
                    <a:ext uri="{9D8B030D-6E8A-4147-A177-3AD203B41FA5}">
                      <a16:colId xmlns:a16="http://schemas.microsoft.com/office/drawing/2014/main" xmlns="" val="1029328482"/>
                    </a:ext>
                  </a:extLst>
                </a:gridCol>
                <a:gridCol w="892890">
                  <a:extLst>
                    <a:ext uri="{9D8B030D-6E8A-4147-A177-3AD203B41FA5}">
                      <a16:colId xmlns:a16="http://schemas.microsoft.com/office/drawing/2014/main" xmlns="" val="684432758"/>
                    </a:ext>
                  </a:extLst>
                </a:gridCol>
                <a:gridCol w="906872">
                  <a:extLst>
                    <a:ext uri="{9D8B030D-6E8A-4147-A177-3AD203B41FA5}">
                      <a16:colId xmlns:a16="http://schemas.microsoft.com/office/drawing/2014/main" xmlns="" val="1053973286"/>
                    </a:ext>
                  </a:extLst>
                </a:gridCol>
                <a:gridCol w="3511915">
                  <a:extLst>
                    <a:ext uri="{9D8B030D-6E8A-4147-A177-3AD203B41FA5}">
                      <a16:colId xmlns:a16="http://schemas.microsoft.com/office/drawing/2014/main" xmlns="" val="2216442845"/>
                    </a:ext>
                  </a:extLst>
                </a:gridCol>
              </a:tblGrid>
              <a:tr h="474866">
                <a:tc rowSpan="2">
                  <a:txBody>
                    <a:bodyPr/>
                    <a:lstStyle/>
                    <a:p>
                      <a:pPr marL="18415" marR="0">
                        <a:lnSpc>
                          <a:spcPct val="107000"/>
                        </a:lnSpc>
                        <a:spcBef>
                          <a:spcPts val="0"/>
                        </a:spcBef>
                        <a:spcAft>
                          <a:spcPts val="145"/>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Immunizations</a:t>
                      </a:r>
                    </a:p>
                    <a:p>
                      <a:pPr marL="18415" marR="0">
                        <a:lnSpc>
                          <a:spcPct val="107000"/>
                        </a:lnSpc>
                        <a:spcBef>
                          <a:spcPts val="0"/>
                        </a:spcBef>
                        <a:spcAft>
                          <a:spcPts val="145"/>
                        </a:spcAft>
                      </a:pP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445" marR="0">
                        <a:lnSpc>
                          <a:spcPct val="107000"/>
                        </a:lnSpc>
                        <a:spcBef>
                          <a:spcPts val="0"/>
                        </a:spcBef>
                        <a:spcAft>
                          <a:spcPts val="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Td</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46685" marR="0">
                        <a:lnSpc>
                          <a:spcPct val="107000"/>
                        </a:lnSpc>
                        <a:spcBef>
                          <a:spcPts val="0"/>
                        </a:spcBef>
                        <a:spcAft>
                          <a:spcPts val="0"/>
                        </a:spcAft>
                      </a:pPr>
                      <a:r>
                        <a:rPr lang="en-US" sz="16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Tdap</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Recent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Dates of prior immunizations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gridSpan="2">
                  <a:txBody>
                    <a:bodyPr/>
                    <a:lstStyle/>
                    <a:p>
                      <a:pPr marL="0" marR="0" algn="just">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Dates of prior doses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tc>
                <a:extLst>
                  <a:ext uri="{0D108BD9-81ED-4DB2-BD59-A6C34878D82A}">
                    <a16:rowId xmlns:a16="http://schemas.microsoft.com/office/drawing/2014/main" xmlns="" val="2273721882"/>
                  </a:ext>
                </a:extLst>
              </a:tr>
              <a:tr h="692122">
                <a:tc vMerge="1">
                  <a:txBody>
                    <a:bodyPr/>
                    <a:lstStyle/>
                    <a:p>
                      <a:endParaRPr lang="en-US"/>
                    </a:p>
                  </a:txBody>
                  <a:tcPr/>
                </a:tc>
                <a:tc vMerge="1">
                  <a:txBody>
                    <a:bodyPr/>
                    <a:lstStyle/>
                    <a:p>
                      <a:endParaRPr lang="en-US"/>
                    </a:p>
                  </a:txBody>
                  <a:tcPr/>
                </a:tc>
                <a:tc>
                  <a:txBody>
                    <a:bodyPr/>
                    <a:lstStyle/>
                    <a:p>
                      <a:pPr marL="27305" marR="0">
                        <a:lnSpc>
                          <a:spcPct val="107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04/29/14</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xmlns="" val="1920323778"/>
                  </a:ext>
                </a:extLst>
              </a:tr>
              <a:tr h="2684413">
                <a:tc>
                  <a:txBody>
                    <a:bodyPr/>
                    <a:lstStyle/>
                    <a:p>
                      <a:pPr marL="4445" marR="498475" indent="8890">
                        <a:lnSpc>
                          <a:spcPct val="90000"/>
                        </a:lnSpc>
                        <a:spcBef>
                          <a:spcPts val="0"/>
                        </a:spcBef>
                        <a:spcAft>
                          <a:spcPts val="85"/>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Influenza, seasonal, injectable </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695"/>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PCV (</a:t>
                      </a:r>
                      <a:r>
                        <a:rPr lang="en-US" sz="16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Prevnar</a:t>
                      </a: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8890" marR="0">
                        <a:lnSpc>
                          <a:spcPct val="107000"/>
                        </a:lnSpc>
                        <a:spcBef>
                          <a:spcPts val="0"/>
                        </a:spcBef>
                        <a:spcAft>
                          <a:spcPts val="0"/>
                        </a:spcAft>
                      </a:pPr>
                      <a:r>
                        <a:rPr lang="en-US" sz="16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Hep</a:t>
                      </a: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 adult</a:t>
                      </a:r>
                    </a:p>
                    <a:p>
                      <a:pPr marL="8890" marR="0">
                        <a:lnSpc>
                          <a:spcPct val="107000"/>
                        </a:lnSpc>
                        <a:spcBef>
                          <a:spcPts val="0"/>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445" marR="0">
                        <a:lnSpc>
                          <a:spcPct val="107000"/>
                        </a:lnSpc>
                        <a:spcBef>
                          <a:spcPts val="0"/>
                        </a:spcBef>
                        <a:spcAft>
                          <a:spcPts val="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Zoster Vaccine, Live</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970" marR="0">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Ordered</a:t>
                      </a:r>
                    </a:p>
                    <a:p>
                      <a:pPr marL="13970" marR="0">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10/1/16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marR="0">
                        <a:lnSpc>
                          <a:spcPct val="107000"/>
                        </a:lnSpc>
                        <a:spcBef>
                          <a:spcPts val="0"/>
                        </a:spcBef>
                        <a:spcAft>
                          <a:spcPts val="89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09/10/15</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2860" marR="0">
                        <a:lnSpc>
                          <a:spcPct val="107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1750" marR="0">
                        <a:lnSpc>
                          <a:spcPct val="107000"/>
                        </a:lnSpc>
                        <a:spcBef>
                          <a:spcPts val="0"/>
                        </a:spcBef>
                        <a:spcAft>
                          <a:spcPts val="334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11/14/14</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1750" marR="0">
                        <a:lnSpc>
                          <a:spcPct val="107000"/>
                        </a:lnSpc>
                        <a:spcBef>
                          <a:spcPts val="0"/>
                        </a:spcBef>
                        <a:spcAft>
                          <a:spcPts val="334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06/02/16                </a:t>
                      </a:r>
                    </a:p>
                    <a:p>
                      <a:pPr marL="22860" marR="0">
                        <a:lnSpc>
                          <a:spcPct val="107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04/30/13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305" marR="0">
                        <a:lnSpc>
                          <a:spcPct val="107000"/>
                        </a:lnSpc>
                        <a:spcBef>
                          <a:spcPts val="0"/>
                        </a:spcBef>
                        <a:spcAft>
                          <a:spcPts val="636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09/03/14</a:t>
                      </a:r>
                    </a:p>
                    <a:p>
                      <a:pPr marL="22860" marR="0">
                        <a:lnSpc>
                          <a:spcPct val="107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08/13/15</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09/11/13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415" marR="0">
                        <a:lnSpc>
                          <a:spcPct val="107000"/>
                        </a:lnSpc>
                        <a:spcBef>
                          <a:spcPts val="0"/>
                        </a:spcBef>
                        <a:spcAft>
                          <a:spcPts val="0"/>
                        </a:spcAft>
                      </a:pPr>
                      <a:r>
                        <a:rPr lang="en-US"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08/28/12</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305" marR="0">
                        <a:lnSpc>
                          <a:spcPct val="107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10/03/11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62882057"/>
                  </a:ext>
                </a:extLst>
              </a:tr>
              <a:tr h="909512">
                <a:tc>
                  <a:txBody>
                    <a:bodyPr/>
                    <a:lstStyle/>
                    <a:p>
                      <a:pPr marL="8890" marR="0">
                        <a:lnSpc>
                          <a:spcPct val="107000"/>
                        </a:lnSpc>
                        <a:spcBef>
                          <a:spcPts val="0"/>
                        </a:spcBef>
                        <a:spcAft>
                          <a:spcPts val="0"/>
                        </a:spcAft>
                      </a:pPr>
                      <a:r>
                        <a:rPr lang="en-US"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Hep B</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445" marR="0">
                        <a:lnSpc>
                          <a:spcPct val="107000"/>
                        </a:lnSpc>
                        <a:spcBef>
                          <a:spcPts val="0"/>
                        </a:spcBef>
                        <a:spcAft>
                          <a:spcPts val="0"/>
                        </a:spcAft>
                      </a:pPr>
                      <a:r>
                        <a:rPr lang="en-US"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PCV (Pneumovax 23)</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marR="0">
                        <a:lnSpc>
                          <a:spcPct val="103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08/26/08</a:t>
                      </a:r>
                    </a:p>
                    <a:p>
                      <a:pPr marL="22860" marR="0">
                        <a:lnSpc>
                          <a:spcPct val="103000"/>
                        </a:lnSpc>
                        <a:spcBef>
                          <a:spcPts val="0"/>
                        </a:spcBef>
                        <a:spcAft>
                          <a:spcPts val="0"/>
                        </a:spcAft>
                      </a:pPr>
                      <a:r>
                        <a:rPr lang="en-US" sz="16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05/22/07</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marR="0">
                        <a:lnSpc>
                          <a:spcPct val="107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01/09/08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445" marR="0">
                        <a:lnSpc>
                          <a:spcPct val="107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11/21/07</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41062223"/>
                  </a:ext>
                </a:extLst>
              </a:tr>
              <a:tr h="725486">
                <a:tc>
                  <a:txBody>
                    <a:bodyPr/>
                    <a:lstStyle/>
                    <a:p>
                      <a:pPr marL="0" marR="0">
                        <a:lnSpc>
                          <a:spcPct val="107000"/>
                        </a:lnSpc>
                        <a:spcBef>
                          <a:spcPts val="0"/>
                        </a:spcBef>
                        <a:spcAft>
                          <a:spcPts val="0"/>
                        </a:spcAft>
                      </a:pPr>
                      <a:r>
                        <a:rPr lang="en-US"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DTP</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445" marR="0">
                        <a:lnSpc>
                          <a:spcPct val="107000"/>
                        </a:lnSpc>
                        <a:spcBef>
                          <a:spcPts val="0"/>
                        </a:spcBef>
                        <a:spcAft>
                          <a:spcPts val="0"/>
                        </a:spcAft>
                      </a:pPr>
                      <a:r>
                        <a:rPr lang="en-US"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Smallpox</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marR="0">
                        <a:lnSpc>
                          <a:spcPct val="107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01/03/55</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2860" marR="0">
                        <a:lnSpc>
                          <a:spcPct val="107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01/03/52</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marR="0">
                        <a:lnSpc>
                          <a:spcPct val="107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06/03/52</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445" marR="0">
                        <a:lnSpc>
                          <a:spcPct val="107000"/>
                        </a:lnSpc>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1/03/52</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9/3/1951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8/3/1951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66709069"/>
                  </a:ext>
                </a:extLst>
              </a:tr>
            </a:tbl>
          </a:graphicData>
        </a:graphic>
      </p:graphicFrame>
      <p:sp>
        <p:nvSpPr>
          <p:cNvPr id="8" name="Rectangle 2"/>
          <p:cNvSpPr>
            <a:spLocks noChangeArrowheads="1"/>
          </p:cNvSpPr>
          <p:nvPr/>
        </p:nvSpPr>
        <p:spPr bwMode="auto">
          <a:xfrm>
            <a:off x="4215897" y="223598"/>
            <a:ext cx="258275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95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9525" algn="ctr" defTabSz="914400" rtl="0" eaLnBrk="0" fontAlgn="base" latinLnBrk="0" hangingPunct="0">
              <a:lnSpc>
                <a:spcPct val="100000"/>
              </a:lnSpc>
              <a:spcBef>
                <a:spcPct val="0"/>
              </a:spcBef>
              <a:spcAft>
                <a:spcPct val="0"/>
              </a:spcAft>
              <a:buClrTx/>
              <a:buSzTx/>
              <a:buFontTx/>
              <a:buNone/>
              <a:tabLst/>
            </a:pPr>
            <a:r>
              <a:rPr kumimoji="0" lang="en-US" altLang="en-US" sz="1300" b="1" i="0" u="sng" strike="noStrike" cap="none" normalizeH="0" baseline="0" dirty="0">
                <a:ln>
                  <a:noFill/>
                </a:ln>
                <a:effectLst/>
                <a:latin typeface="Arial" panose="020B0604020202020204" pitchFamily="34" charset="0"/>
                <a:ea typeface="Calibri" panose="020F0502020204030204" pitchFamily="34" charset="0"/>
              </a:rPr>
              <a:t>Patient:   John </a:t>
            </a:r>
            <a:r>
              <a:rPr lang="en-US" altLang="en-US" sz="1300" b="1" u="sng" dirty="0">
                <a:ea typeface="Calibri" panose="020F0502020204030204" pitchFamily="34" charset="0"/>
              </a:rPr>
              <a:t>Doe</a:t>
            </a:r>
            <a:endParaRPr kumimoji="0" lang="en-US" altLang="en-US" sz="800" b="0" i="0" u="none" strike="noStrike" cap="none" normalizeH="0" baseline="0" dirty="0">
              <a:ln>
                <a:noFill/>
              </a:ln>
              <a:effectLst/>
              <a:latin typeface="Arial" panose="020B0604020202020204" pitchFamily="34" charset="0"/>
            </a:endParaRPr>
          </a:p>
          <a:p>
            <a:pPr marL="0" marR="0" lvl="0" indent="9525" algn="ctr"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Arial" panose="020B0604020202020204" pitchFamily="34" charset="0"/>
                <a:ea typeface="Calibri" panose="020F0502020204030204" pitchFamily="34" charset="0"/>
              </a:rPr>
              <a:t>Date of query:  October 1, 2016 </a:t>
            </a:r>
            <a:endParaRPr kumimoji="0" lang="en-US" altLang="en-US" sz="800" b="0" i="0" u="none" strike="noStrike" cap="none" normalizeH="0" baseline="0" dirty="0">
              <a:ln>
                <a:noFill/>
              </a:ln>
              <a:effectLst/>
              <a:latin typeface="Arial" panose="020B0604020202020204" pitchFamily="34" charset="0"/>
            </a:endParaRPr>
          </a:p>
          <a:p>
            <a:pPr marL="0" marR="0" lvl="0" indent="9525" algn="ctr"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Arial" panose="020B0604020202020204" pitchFamily="34" charset="0"/>
                <a:ea typeface="Calibri" panose="020F0502020204030204" pitchFamily="34" charset="0"/>
              </a:rPr>
              <a:t>Patient Immunization - All Dates</a:t>
            </a:r>
            <a:endParaRPr kumimoji="0" lang="en-US" altLang="en-US" sz="800" b="0" i="0" u="none" strike="noStrike" cap="none" normalizeH="0" baseline="0" dirty="0">
              <a:ln>
                <a:noFill/>
              </a:ln>
              <a:effectLst/>
              <a:latin typeface="Arial" panose="020B0604020202020204" pitchFamily="34" charset="0"/>
            </a:endParaRPr>
          </a:p>
          <a:p>
            <a:pPr marL="0" marR="0" lvl="0" indent="9525"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a:ln>
                <a:noFill/>
              </a:ln>
              <a:effectLst/>
              <a:latin typeface="Arial" panose="020B0604020202020204" pitchFamily="34" charset="0"/>
            </a:endParaRPr>
          </a:p>
        </p:txBody>
      </p:sp>
      <p:cxnSp>
        <p:nvCxnSpPr>
          <p:cNvPr id="18" name="Straight Connector 17"/>
          <p:cNvCxnSpPr/>
          <p:nvPr/>
        </p:nvCxnSpPr>
        <p:spPr>
          <a:xfrm flipH="1">
            <a:off x="638828" y="1553227"/>
            <a:ext cx="1020871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635791" y="2872064"/>
              <a:ext cx="360" cy="360"/>
            </p14:xfrm>
          </p:contentPart>
        </mc:Choice>
        <mc:Fallback xmlns="">
          <p:pic>
            <p:nvPicPr>
              <p:cNvPr id="3" name="Ink 2"/>
              <p:cNvPicPr/>
              <p:nvPr/>
            </p:nvPicPr>
            <p:blipFill/>
            <p:spPr/>
          </p:pic>
        </mc:Fallback>
      </mc:AlternateContent>
      <p:cxnSp>
        <p:nvCxnSpPr>
          <p:cNvPr id="10" name="Straight Connector 9"/>
          <p:cNvCxnSpPr/>
          <p:nvPr/>
        </p:nvCxnSpPr>
        <p:spPr>
          <a:xfrm flipV="1">
            <a:off x="626165" y="2892287"/>
            <a:ext cx="10237305" cy="19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26165" y="3260035"/>
            <a:ext cx="10237305" cy="29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7" idx="3"/>
          </p:cNvCxnSpPr>
          <p:nvPr/>
        </p:nvCxnSpPr>
        <p:spPr>
          <a:xfrm flipV="1">
            <a:off x="626165" y="3820438"/>
            <a:ext cx="10233900" cy="45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6165" y="5208104"/>
            <a:ext cx="102373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6165" y="6112565"/>
            <a:ext cx="10247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345017" y="1570383"/>
            <a:ext cx="1" cy="675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858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ppet shot record - Word"/>
          <p:cNvPicPr>
            <a:picLocks noChangeAspect="1"/>
          </p:cNvPicPr>
          <p:nvPr/>
        </p:nvPicPr>
        <p:blipFill>
          <a:blip r:embed="rId3"/>
          <a:stretch>
            <a:fillRect/>
          </a:stretch>
        </p:blipFill>
        <p:spPr>
          <a:xfrm>
            <a:off x="264197" y="0"/>
            <a:ext cx="11663606" cy="6858000"/>
          </a:xfrm>
          <a:prstGeom prst="rect">
            <a:avLst/>
          </a:prstGeom>
        </p:spPr>
      </p:pic>
    </p:spTree>
    <p:extLst>
      <p:ext uri="{BB962C8B-B14F-4D97-AF65-F5344CB8AC3E}">
        <p14:creationId xmlns:p14="http://schemas.microsoft.com/office/powerpoint/2010/main" val="2506150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25205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“The Good Old Days”</a:t>
            </a:r>
            <a:r>
              <a:rPr lang="en-US" sz="4400" dirty="0"/>
              <a:t/>
            </a:r>
            <a:br>
              <a:rPr lang="en-US" sz="4400" dirty="0"/>
            </a:br>
            <a:endParaRPr lang="en-US" sz="4400" dirty="0"/>
          </a:p>
        </p:txBody>
      </p:sp>
      <p:pic>
        <p:nvPicPr>
          <p:cNvPr id="7" name="Content Placeholder 4" descr="OFFICE PHOTOS 003.jpg"/>
          <p:cNvPicPr>
            <a:picLocks noGrp="1" noChangeAspect="1"/>
          </p:cNvPicPr>
          <p:nvPr>
            <p:ph sz="half" idx="2"/>
          </p:nvPr>
        </p:nvPicPr>
        <p:blipFill>
          <a:blip r:embed="rId3" cstate="print"/>
          <a:stretch>
            <a:fillRect/>
          </a:stretch>
        </p:blipFill>
        <p:spPr>
          <a:xfrm>
            <a:off x="195241" y="1838740"/>
            <a:ext cx="5480004" cy="4061686"/>
          </a:xfrm>
        </p:spPr>
      </p:pic>
      <p:pic>
        <p:nvPicPr>
          <p:cNvPr id="8" name="Content Placeholder 4" descr="NURSES WK.jpg"/>
          <p:cNvPicPr>
            <a:picLocks noGrp="1" noChangeAspect="1"/>
          </p:cNvPicPr>
          <p:nvPr>
            <p:ph sz="quarter" idx="4"/>
          </p:nvPr>
        </p:nvPicPr>
        <p:blipFill>
          <a:blip r:embed="rId4" cstate="print"/>
          <a:stretch>
            <a:fillRect/>
          </a:stretch>
        </p:blipFill>
        <p:spPr>
          <a:xfrm>
            <a:off x="5923031" y="1854740"/>
            <a:ext cx="6083438" cy="4055625"/>
          </a:xfrm>
          <a:prstGeom prst="rect">
            <a:avLst/>
          </a:prstGeom>
        </p:spPr>
      </p:pic>
    </p:spTree>
    <p:extLst>
      <p:ext uri="{BB962C8B-B14F-4D97-AF65-F5344CB8AC3E}">
        <p14:creationId xmlns:p14="http://schemas.microsoft.com/office/powerpoint/2010/main" val="1818794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726" y="228600"/>
            <a:ext cx="8486274" cy="990600"/>
          </a:xfrm>
        </p:spPr>
        <p:txBody>
          <a:bodyPr>
            <a:normAutofit fontScale="90000"/>
          </a:bodyPr>
          <a:lstStyle/>
          <a:p>
            <a:pPr algn="ctr"/>
            <a:r>
              <a:rPr lang="en-US" dirty="0"/>
              <a:t>PDSA DAILY WORKSHEET FOR VACCINES</a:t>
            </a:r>
          </a:p>
        </p:txBody>
      </p:sp>
      <p:graphicFrame>
        <p:nvGraphicFramePr>
          <p:cNvPr id="4" name="Content Placeholder 3"/>
          <p:cNvGraphicFramePr>
            <a:graphicFrameLocks noGrp="1"/>
          </p:cNvGraphicFramePr>
          <p:nvPr>
            <p:ph idx="1"/>
            <p:extLst/>
          </p:nvPr>
        </p:nvGraphicFramePr>
        <p:xfrm>
          <a:off x="2032000" y="1586023"/>
          <a:ext cx="8255000" cy="4212712"/>
        </p:xfrm>
        <a:graphic>
          <a:graphicData uri="http://schemas.openxmlformats.org/drawingml/2006/table">
            <a:tbl>
              <a:tblPr>
                <a:tableStyleId>{5C22544A-7EE6-4342-B048-85BDC9FD1C3A}</a:tableStyleId>
              </a:tblPr>
              <a:tblGrid>
                <a:gridCol w="944992">
                  <a:extLst>
                    <a:ext uri="{9D8B030D-6E8A-4147-A177-3AD203B41FA5}">
                      <a16:colId xmlns:a16="http://schemas.microsoft.com/office/drawing/2014/main" xmlns="" val="4148974021"/>
                    </a:ext>
                  </a:extLst>
                </a:gridCol>
                <a:gridCol w="723286">
                  <a:extLst>
                    <a:ext uri="{9D8B030D-6E8A-4147-A177-3AD203B41FA5}">
                      <a16:colId xmlns:a16="http://schemas.microsoft.com/office/drawing/2014/main" xmlns="" val="1417370264"/>
                    </a:ext>
                  </a:extLst>
                </a:gridCol>
                <a:gridCol w="723286">
                  <a:extLst>
                    <a:ext uri="{9D8B030D-6E8A-4147-A177-3AD203B41FA5}">
                      <a16:colId xmlns:a16="http://schemas.microsoft.com/office/drawing/2014/main" xmlns="" val="1496202357"/>
                    </a:ext>
                  </a:extLst>
                </a:gridCol>
                <a:gridCol w="723286">
                  <a:extLst>
                    <a:ext uri="{9D8B030D-6E8A-4147-A177-3AD203B41FA5}">
                      <a16:colId xmlns:a16="http://schemas.microsoft.com/office/drawing/2014/main" xmlns="" val="3381779876"/>
                    </a:ext>
                  </a:extLst>
                </a:gridCol>
                <a:gridCol w="723286">
                  <a:extLst>
                    <a:ext uri="{9D8B030D-6E8A-4147-A177-3AD203B41FA5}">
                      <a16:colId xmlns:a16="http://schemas.microsoft.com/office/drawing/2014/main" xmlns="" val="925207693"/>
                    </a:ext>
                  </a:extLst>
                </a:gridCol>
                <a:gridCol w="385751">
                  <a:extLst>
                    <a:ext uri="{9D8B030D-6E8A-4147-A177-3AD203B41FA5}">
                      <a16:colId xmlns:a16="http://schemas.microsoft.com/office/drawing/2014/main" xmlns="" val="3564770374"/>
                    </a:ext>
                  </a:extLst>
                </a:gridCol>
                <a:gridCol w="723286">
                  <a:extLst>
                    <a:ext uri="{9D8B030D-6E8A-4147-A177-3AD203B41FA5}">
                      <a16:colId xmlns:a16="http://schemas.microsoft.com/office/drawing/2014/main" xmlns="" val="984364362"/>
                    </a:ext>
                  </a:extLst>
                </a:gridCol>
                <a:gridCol w="453259">
                  <a:extLst>
                    <a:ext uri="{9D8B030D-6E8A-4147-A177-3AD203B41FA5}">
                      <a16:colId xmlns:a16="http://schemas.microsoft.com/office/drawing/2014/main" xmlns="" val="287655078"/>
                    </a:ext>
                  </a:extLst>
                </a:gridCol>
                <a:gridCol w="453259">
                  <a:extLst>
                    <a:ext uri="{9D8B030D-6E8A-4147-A177-3AD203B41FA5}">
                      <a16:colId xmlns:a16="http://schemas.microsoft.com/office/drawing/2014/main" xmlns="" val="189653555"/>
                    </a:ext>
                  </a:extLst>
                </a:gridCol>
                <a:gridCol w="453259">
                  <a:extLst>
                    <a:ext uri="{9D8B030D-6E8A-4147-A177-3AD203B41FA5}">
                      <a16:colId xmlns:a16="http://schemas.microsoft.com/office/drawing/2014/main" xmlns="" val="2389287537"/>
                    </a:ext>
                  </a:extLst>
                </a:gridCol>
                <a:gridCol w="453259">
                  <a:extLst>
                    <a:ext uri="{9D8B030D-6E8A-4147-A177-3AD203B41FA5}">
                      <a16:colId xmlns:a16="http://schemas.microsoft.com/office/drawing/2014/main" xmlns="" val="3553721353"/>
                    </a:ext>
                  </a:extLst>
                </a:gridCol>
                <a:gridCol w="1494791">
                  <a:extLst>
                    <a:ext uri="{9D8B030D-6E8A-4147-A177-3AD203B41FA5}">
                      <a16:colId xmlns:a16="http://schemas.microsoft.com/office/drawing/2014/main" xmlns="" val="331658270"/>
                    </a:ext>
                  </a:extLst>
                </a:gridCol>
              </a:tblGrid>
              <a:tr h="275806">
                <a:tc gridSpan="7">
                  <a:txBody>
                    <a:bodyPr/>
                    <a:lstStyle/>
                    <a:p>
                      <a:pPr algn="l" fontAlgn="b"/>
                      <a:r>
                        <a:rPr lang="en-US" sz="900" u="none" strike="noStrike" dirty="0">
                          <a:effectLst/>
                        </a:rPr>
                        <a:t>DAILY PLANNING WORKSHEET AND RECONCILIATION SHEET FOR IMMUNIZATION PDSA</a:t>
                      </a:r>
                      <a:endParaRPr lang="en-US" sz="900" b="1" i="0" u="none" strike="noStrike" dirty="0">
                        <a:solidFill>
                          <a:srgbClr val="000000"/>
                        </a:solidFill>
                        <a:effectLst/>
                        <a:latin typeface="Calibri" panose="020F0502020204030204" pitchFamily="34" charset="0"/>
                      </a:endParaRPr>
                    </a:p>
                  </a:txBody>
                  <a:tcPr marL="7619" marR="7619" marT="761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1104948336"/>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890469569"/>
                  </a:ext>
                </a:extLst>
              </a:tr>
              <a:tr h="190474">
                <a:tc>
                  <a:txBody>
                    <a:bodyPr/>
                    <a:lstStyle/>
                    <a:p>
                      <a:pPr algn="ctr" fontAlgn="b"/>
                      <a:r>
                        <a:rPr lang="en-US" sz="900" u="sng" strike="noStrike" dirty="0">
                          <a:effectLst/>
                        </a:rPr>
                        <a:t>6-Mar-16</a:t>
                      </a:r>
                      <a:endParaRPr lang="en-US" sz="900" b="0" i="0" u="sng" strike="noStrike" dirty="0">
                        <a:solidFill>
                          <a:srgbClr val="000000"/>
                        </a:solidFill>
                        <a:effectLst/>
                        <a:latin typeface="Segoe Script" panose="020B0504020000000003" pitchFamily="34" charset="0"/>
                      </a:endParaRPr>
                    </a:p>
                  </a:txBody>
                  <a:tcPr marL="7619" marR="7619" marT="7619" marB="0" anchor="b">
                    <a:solidFill>
                      <a:srgbClr val="FFFF00"/>
                    </a:solidFill>
                  </a:tcPr>
                </a:tc>
                <a:tc>
                  <a:txBody>
                    <a:bodyPr/>
                    <a:lstStyle/>
                    <a:p>
                      <a:pPr algn="ctr" fontAlgn="b"/>
                      <a:r>
                        <a:rPr lang="en-US" sz="900" u="sng" strike="noStrike" dirty="0">
                          <a:effectLst/>
                        </a:rPr>
                        <a:t>Monday</a:t>
                      </a:r>
                      <a:endParaRPr lang="en-US" sz="900" b="0" i="0" u="sng" strike="noStrike" dirty="0">
                        <a:solidFill>
                          <a:srgbClr val="000000"/>
                        </a:solidFill>
                        <a:effectLst/>
                        <a:latin typeface="Segoe Script" panose="020B0504020000000003" pitchFamily="34" charset="0"/>
                      </a:endParaRPr>
                    </a:p>
                  </a:txBody>
                  <a:tcPr marL="7619" marR="7619" marT="7619" marB="0" anchor="b">
                    <a:solidFill>
                      <a:srgbClr val="FFFF00"/>
                    </a:solid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561302252"/>
                  </a:ext>
                </a:extLst>
              </a:tr>
              <a:tr h="152379">
                <a:tc>
                  <a:txBody>
                    <a:bodyPr/>
                    <a:lstStyle/>
                    <a:p>
                      <a:pPr algn="ctr" fontAlgn="b"/>
                      <a:r>
                        <a:rPr lang="en-US" sz="900" u="none" strike="noStrike" dirty="0">
                          <a:effectLst/>
                        </a:rPr>
                        <a:t>DATE</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WEEKDAY</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4137535656"/>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4130588451"/>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863204057"/>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gridSpan="2">
                  <a:txBody>
                    <a:bodyPr/>
                    <a:lstStyle/>
                    <a:p>
                      <a:pPr algn="l" fontAlgn="b"/>
                      <a:r>
                        <a:rPr lang="en-US" sz="900" u="none" strike="noStrike" dirty="0">
                          <a:effectLst/>
                        </a:rPr>
                        <a:t>VACCINE TYPE</a:t>
                      </a:r>
                      <a:endParaRPr lang="en-US" sz="900" b="0" i="0" u="none" strike="noStrike" dirty="0">
                        <a:solidFill>
                          <a:srgbClr val="000000"/>
                        </a:solidFill>
                        <a:effectLst/>
                        <a:latin typeface="Calibri" panose="020F0502020204030204" pitchFamily="34" charset="0"/>
                      </a:endParaRPr>
                    </a:p>
                  </a:txBody>
                  <a:tcPr marL="7619" marR="7619" marT="7619" marB="0" anchor="b"/>
                </a:tc>
                <a:tc hMerge="1">
                  <a:txBody>
                    <a:bodyPr/>
                    <a:lstStyle/>
                    <a:p>
                      <a:endParaRPr lang="en-US"/>
                    </a:p>
                  </a:txBody>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959241854"/>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Influenza</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PPS-23</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PCV-13</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Tdap</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Td</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Zostavax</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Hep B</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HPV</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Hep A</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Hib</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Meningococcal</a:t>
                      </a:r>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1499202218"/>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3899830830"/>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936546271"/>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3830352490"/>
                  </a:ext>
                </a:extLst>
              </a:tr>
              <a:tr h="190499">
                <a:tc>
                  <a:txBody>
                    <a:bodyPr/>
                    <a:lstStyle/>
                    <a:p>
                      <a:pPr algn="l" fontAlgn="b"/>
                      <a:r>
                        <a:rPr lang="en-US" sz="900" u="none" strike="noStrike" dirty="0">
                          <a:effectLst/>
                        </a:rPr>
                        <a:t>Mary Smith</a:t>
                      </a:r>
                      <a:endParaRPr lang="en-US" sz="900" b="0" i="0" u="none" strike="noStrike" dirty="0">
                        <a:solidFill>
                          <a:srgbClr val="000000"/>
                        </a:solidFill>
                        <a:effectLst/>
                        <a:latin typeface="Segoe Script" panose="020B0504020000000003" pitchFamily="34" charset="0"/>
                      </a:endParaRPr>
                    </a:p>
                  </a:txBody>
                  <a:tcPr marL="7619" marR="7619" marT="7619" marB="0" anchor="b"/>
                </a:tc>
                <a:tc>
                  <a:txBody>
                    <a:bodyPr/>
                    <a:lstStyle/>
                    <a:p>
                      <a:pPr algn="l" fontAlgn="b"/>
                      <a:r>
                        <a:rPr lang="en-US" sz="1200" b="1" i="0" u="none" strike="noStrike" dirty="0">
                          <a:solidFill>
                            <a:schemeClr val="accent1">
                              <a:lumMod val="60000"/>
                              <a:lumOff val="40000"/>
                            </a:schemeClr>
                          </a:solidFill>
                          <a:effectLst/>
                          <a:latin typeface="Calibri" panose="020F0502020204030204" pitchFamily="34" charset="0"/>
                        </a:rPr>
                        <a:t>     ?  </a:t>
                      </a:r>
                    </a:p>
                  </a:txBody>
                  <a:tcPr marL="7619" marR="7619" marT="7619" marB="0" anchor="b"/>
                </a:tc>
                <a:tc>
                  <a:txBody>
                    <a:bodyPr/>
                    <a:lstStyle/>
                    <a:p>
                      <a:pPr algn="l" fontAlgn="b"/>
                      <a:r>
                        <a:rPr lang="en-US" sz="1200" b="1" i="0" u="none" strike="noStrike" dirty="0">
                          <a:solidFill>
                            <a:schemeClr val="accent1">
                              <a:lumMod val="60000"/>
                              <a:lumOff val="40000"/>
                            </a:schemeClr>
                          </a:solidFill>
                          <a:effectLst/>
                          <a:latin typeface="Calibri" panose="020F0502020204030204" pitchFamily="34" charset="0"/>
                        </a:rPr>
                        <a:t>         x</a:t>
                      </a:r>
                    </a:p>
                  </a:txBody>
                  <a:tcPr marL="7619" marR="7619" marT="7619" marB="0" anchor="b"/>
                </a:tc>
                <a:tc>
                  <a:txBody>
                    <a:bodyPr/>
                    <a:lstStyle/>
                    <a:p>
                      <a:pPr algn="l" fontAlgn="b"/>
                      <a:r>
                        <a:rPr lang="en-US" sz="1200" b="1" i="0" u="none" strike="noStrike" dirty="0">
                          <a:solidFill>
                            <a:schemeClr val="accent1">
                              <a:lumMod val="60000"/>
                              <a:lumOff val="40000"/>
                            </a:schemeClr>
                          </a:solidFill>
                          <a:effectLst/>
                          <a:latin typeface="Calibri" panose="020F0502020204030204" pitchFamily="34" charset="0"/>
                        </a:rPr>
                        <a:t>          ? </a:t>
                      </a:r>
                    </a:p>
                  </a:txBody>
                  <a:tcPr marL="7619" marR="7619" marT="7619" marB="0" anchor="b"/>
                </a:tc>
                <a:tc>
                  <a:txBody>
                    <a:bodyPr/>
                    <a:lstStyle/>
                    <a:p>
                      <a:pPr algn="l" fontAlgn="b"/>
                      <a:r>
                        <a:rPr lang="en-US" sz="1200" b="1" i="0" u="none" strike="noStrike" dirty="0">
                          <a:solidFill>
                            <a:schemeClr val="accent1">
                              <a:lumMod val="60000"/>
                              <a:lumOff val="40000"/>
                            </a:schemeClr>
                          </a:solidFill>
                          <a:effectLst/>
                          <a:latin typeface="Calibri" panose="020F0502020204030204" pitchFamily="34" charset="0"/>
                        </a:rPr>
                        <a:t>          x</a:t>
                      </a:r>
                    </a:p>
                  </a:txBody>
                  <a:tcPr marL="7619" marR="7619" marT="7619" marB="0" anchor="b"/>
                </a:tc>
                <a:tc>
                  <a:txBody>
                    <a:bodyPr/>
                    <a:lstStyle/>
                    <a:p>
                      <a:pPr algn="l" fontAlgn="b"/>
                      <a:r>
                        <a:rPr lang="en-US" sz="1200" b="1" i="0" u="none" strike="noStrike" dirty="0">
                          <a:solidFill>
                            <a:schemeClr val="accent1">
                              <a:lumMod val="60000"/>
                              <a:lumOff val="40000"/>
                            </a:schemeClr>
                          </a:solidFill>
                          <a:effectLst/>
                          <a:latin typeface="Calibri" panose="020F0502020204030204" pitchFamily="34" charset="0"/>
                        </a:rPr>
                        <a:t>   n/a</a:t>
                      </a:r>
                    </a:p>
                  </a:txBody>
                  <a:tcPr marL="7619" marR="7619" marT="7619" marB="0" anchor="b"/>
                </a:tc>
                <a:tc>
                  <a:txBody>
                    <a:bodyPr/>
                    <a:lstStyle/>
                    <a:p>
                      <a:pPr algn="l" fontAlgn="b"/>
                      <a:r>
                        <a:rPr lang="en-US" sz="1200" b="1" i="0" u="none" strike="noStrike" dirty="0">
                          <a:solidFill>
                            <a:schemeClr val="accent1">
                              <a:lumMod val="60000"/>
                              <a:lumOff val="40000"/>
                            </a:schemeClr>
                          </a:solidFill>
                          <a:effectLst/>
                          <a:latin typeface="Calibri" panose="020F0502020204030204" pitchFamily="34" charset="0"/>
                        </a:rPr>
                        <a:t>         x</a:t>
                      </a:r>
                    </a:p>
                  </a:txBody>
                  <a:tcPr marL="7619" marR="7619" marT="7619" marB="0" anchor="b"/>
                </a:tc>
                <a:tc>
                  <a:txBody>
                    <a:bodyPr/>
                    <a:lstStyle/>
                    <a:p>
                      <a:pPr algn="l" fontAlgn="b"/>
                      <a:r>
                        <a:rPr lang="en-US" sz="1200" b="1" i="0" u="none" strike="noStrike" dirty="0">
                          <a:solidFill>
                            <a:schemeClr val="accent1">
                              <a:lumMod val="60000"/>
                              <a:lumOff val="40000"/>
                            </a:schemeClr>
                          </a:solidFill>
                          <a:effectLst/>
                          <a:latin typeface="Calibri" panose="020F0502020204030204" pitchFamily="34" charset="0"/>
                        </a:rPr>
                        <a:t>     x</a:t>
                      </a:r>
                    </a:p>
                  </a:txBody>
                  <a:tcPr marL="7619" marR="7619" marT="7619" marB="0" anchor="b"/>
                </a:tc>
                <a:tc>
                  <a:txBody>
                    <a:bodyPr/>
                    <a:lstStyle/>
                    <a:p>
                      <a:pPr algn="l" fontAlgn="b"/>
                      <a:r>
                        <a:rPr lang="en-US" sz="1200" b="1" i="0" u="none" strike="noStrike" dirty="0">
                          <a:solidFill>
                            <a:schemeClr val="accent1">
                              <a:lumMod val="60000"/>
                              <a:lumOff val="40000"/>
                            </a:schemeClr>
                          </a:solidFill>
                          <a:effectLst/>
                          <a:latin typeface="Calibri" panose="020F0502020204030204" pitchFamily="34" charset="0"/>
                        </a:rPr>
                        <a:t>    n/a</a:t>
                      </a:r>
                    </a:p>
                  </a:txBody>
                  <a:tcPr marL="7619" marR="7619" marT="7619" marB="0" anchor="b"/>
                </a:tc>
                <a:tc>
                  <a:txBody>
                    <a:bodyPr/>
                    <a:lstStyle/>
                    <a:p>
                      <a:pPr algn="l" fontAlgn="b"/>
                      <a:r>
                        <a:rPr lang="en-US" sz="1200" b="1" i="0" u="none" strike="noStrike" dirty="0">
                          <a:solidFill>
                            <a:schemeClr val="accent1">
                              <a:lumMod val="60000"/>
                              <a:lumOff val="40000"/>
                            </a:schemeClr>
                          </a:solidFill>
                          <a:effectLst/>
                          <a:latin typeface="Calibri" panose="020F0502020204030204" pitchFamily="34" charset="0"/>
                        </a:rPr>
                        <a:t>    n/a</a:t>
                      </a:r>
                    </a:p>
                  </a:txBody>
                  <a:tcPr marL="7619" marR="7619" marT="7619" marB="0" anchor="b"/>
                </a:tc>
                <a:tc>
                  <a:txBody>
                    <a:bodyPr/>
                    <a:lstStyle/>
                    <a:p>
                      <a:pPr algn="l" fontAlgn="b"/>
                      <a:r>
                        <a:rPr lang="en-US" sz="1200" b="1" i="0" u="none" strike="noStrike" dirty="0">
                          <a:solidFill>
                            <a:schemeClr val="accent1">
                              <a:lumMod val="60000"/>
                              <a:lumOff val="40000"/>
                            </a:schemeClr>
                          </a:solidFill>
                          <a:effectLst/>
                          <a:latin typeface="Calibri" panose="020F0502020204030204" pitchFamily="34" charset="0"/>
                        </a:rPr>
                        <a:t>   n/a</a:t>
                      </a:r>
                    </a:p>
                  </a:txBody>
                  <a:tcPr marL="7619" marR="7619" marT="7619" marB="0" anchor="b"/>
                </a:tc>
                <a:tc>
                  <a:txBody>
                    <a:bodyPr/>
                    <a:lstStyle/>
                    <a:p>
                      <a:pPr algn="l" fontAlgn="b"/>
                      <a:r>
                        <a:rPr lang="en-US" sz="1200" b="1" i="0" u="none" strike="noStrike" dirty="0">
                          <a:solidFill>
                            <a:schemeClr val="accent1">
                              <a:lumMod val="60000"/>
                              <a:lumOff val="40000"/>
                            </a:schemeClr>
                          </a:solidFill>
                          <a:effectLst/>
                          <a:latin typeface="Calibri" panose="020F0502020204030204" pitchFamily="34" charset="0"/>
                        </a:rPr>
                        <a:t>                n/a</a:t>
                      </a:r>
                    </a:p>
                  </a:txBody>
                  <a:tcPr marL="7619" marR="7619" marT="7619" marB="0" anchor="b"/>
                </a:tc>
                <a:extLst>
                  <a:ext uri="{0D108BD9-81ED-4DB2-BD59-A6C34878D82A}">
                    <a16:rowId xmlns:a16="http://schemas.microsoft.com/office/drawing/2014/main" xmlns="" val="3534794739"/>
                  </a:ext>
                </a:extLst>
              </a:tr>
              <a:tr h="190474">
                <a:tc>
                  <a:txBody>
                    <a:bodyPr/>
                    <a:lstStyle/>
                    <a:p>
                      <a:pPr algn="l" fontAlgn="b"/>
                      <a:r>
                        <a:rPr lang="en-US" sz="900" u="none" strike="noStrike" dirty="0">
                          <a:effectLst/>
                        </a:rPr>
                        <a:t>John Doe</a:t>
                      </a:r>
                      <a:endParaRPr lang="en-US" sz="900" b="0" i="0" u="none" strike="noStrike" dirty="0">
                        <a:solidFill>
                          <a:srgbClr val="000000"/>
                        </a:solidFill>
                        <a:effectLst/>
                        <a:latin typeface="Segoe Script" panose="020B0504020000000003"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3153123031"/>
                  </a:ext>
                </a:extLst>
              </a:tr>
              <a:tr h="190474">
                <a:tc>
                  <a:txBody>
                    <a:bodyPr/>
                    <a:lstStyle/>
                    <a:p>
                      <a:pPr algn="l" fontAlgn="b"/>
                      <a:r>
                        <a:rPr lang="en-US" sz="900" u="none" strike="noStrike" dirty="0">
                          <a:effectLst/>
                        </a:rPr>
                        <a:t>George Will</a:t>
                      </a:r>
                      <a:endParaRPr lang="en-US" sz="900" b="0" i="0" u="none" strike="noStrike" dirty="0">
                        <a:solidFill>
                          <a:srgbClr val="000000"/>
                        </a:solidFill>
                        <a:effectLst/>
                        <a:latin typeface="Segoe Script" panose="020B0504020000000003"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930139134"/>
                  </a:ext>
                </a:extLst>
              </a:tr>
              <a:tr h="190474">
                <a:tc>
                  <a:txBody>
                    <a:bodyPr/>
                    <a:lstStyle/>
                    <a:p>
                      <a:pPr algn="l" fontAlgn="b"/>
                      <a:r>
                        <a:rPr lang="en-US" sz="900" u="none" strike="noStrike" dirty="0">
                          <a:effectLst/>
                        </a:rPr>
                        <a:t>Babe Ruth</a:t>
                      </a:r>
                      <a:endParaRPr lang="en-US" sz="900" b="0" i="0" u="none" strike="noStrike" dirty="0">
                        <a:solidFill>
                          <a:srgbClr val="000000"/>
                        </a:solidFill>
                        <a:effectLst/>
                        <a:latin typeface="Segoe Script" panose="020B0504020000000003"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28836061"/>
                  </a:ext>
                </a:extLst>
              </a:tr>
              <a:tr h="190474">
                <a:tc>
                  <a:txBody>
                    <a:bodyPr/>
                    <a:lstStyle/>
                    <a:p>
                      <a:pPr algn="l" fontAlgn="b"/>
                      <a:r>
                        <a:rPr lang="en-US" sz="900" u="none" strike="noStrike" dirty="0">
                          <a:effectLst/>
                        </a:rPr>
                        <a:t>Ty Cobb</a:t>
                      </a:r>
                      <a:endParaRPr lang="en-US" sz="900" b="0" i="0" u="none" strike="noStrike" dirty="0">
                        <a:solidFill>
                          <a:srgbClr val="000000"/>
                        </a:solidFill>
                        <a:effectLst/>
                        <a:latin typeface="Segoe Script" panose="020B0504020000000003"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953267132"/>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784564284"/>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3043058700"/>
                  </a:ext>
                </a:extLst>
              </a:tr>
              <a:tr h="159998">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LEGEND</a:t>
                      </a:r>
                      <a:endParaRPr lang="en-US" sz="900" b="1"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802576174"/>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n/a=Not needed </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894295916"/>
                  </a:ext>
                </a:extLst>
              </a:tr>
              <a:tr h="18835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x=previously given</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289145489"/>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 ask them today</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2158662546"/>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D=declined today</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21607014"/>
                  </a:ext>
                </a:extLst>
              </a:tr>
              <a:tr h="159998">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checkmark=given today</a:t>
                      </a:r>
                      <a:endParaRPr lang="en-US" sz="900" b="0" i="0" u="none" strike="noStrike" dirty="0">
                        <a:solidFill>
                          <a:srgbClr val="FFFFFF"/>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660216298"/>
                  </a:ext>
                </a:extLst>
              </a:tr>
              <a:tr h="152379">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4189114744"/>
                  </a:ext>
                </a:extLst>
              </a:tr>
            </a:tbl>
          </a:graphicData>
        </a:graphic>
      </p:graphicFrame>
    </p:spTree>
    <p:extLst>
      <p:ext uri="{BB962C8B-B14F-4D97-AF65-F5344CB8AC3E}">
        <p14:creationId xmlns:p14="http://schemas.microsoft.com/office/powerpoint/2010/main" val="3661093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726" y="228600"/>
            <a:ext cx="8486274" cy="665922"/>
          </a:xfrm>
        </p:spPr>
        <p:txBody>
          <a:bodyPr>
            <a:normAutofit fontScale="90000"/>
          </a:bodyPr>
          <a:lstStyle/>
          <a:p>
            <a:r>
              <a:rPr lang="en-US" dirty="0"/>
              <a:t>Completed PDSA daily run sheet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4396562"/>
              </p:ext>
            </p:extLst>
          </p:nvPr>
        </p:nvGraphicFramePr>
        <p:xfrm>
          <a:off x="973667" y="954158"/>
          <a:ext cx="9313334" cy="5867962"/>
        </p:xfrm>
        <a:graphic>
          <a:graphicData uri="http://schemas.openxmlformats.org/drawingml/2006/table">
            <a:tbl>
              <a:tblPr>
                <a:tableStyleId>{5C22544A-7EE6-4342-B048-85BDC9FD1C3A}</a:tableStyleId>
              </a:tblPr>
              <a:tblGrid>
                <a:gridCol w="1103635">
                  <a:extLst>
                    <a:ext uri="{9D8B030D-6E8A-4147-A177-3AD203B41FA5}">
                      <a16:colId xmlns:a16="http://schemas.microsoft.com/office/drawing/2014/main" xmlns="" val="4148974021"/>
                    </a:ext>
                  </a:extLst>
                </a:gridCol>
                <a:gridCol w="812306">
                  <a:extLst>
                    <a:ext uri="{9D8B030D-6E8A-4147-A177-3AD203B41FA5}">
                      <a16:colId xmlns:a16="http://schemas.microsoft.com/office/drawing/2014/main" xmlns="" val="1417370264"/>
                    </a:ext>
                  </a:extLst>
                </a:gridCol>
                <a:gridCol w="812306">
                  <a:extLst>
                    <a:ext uri="{9D8B030D-6E8A-4147-A177-3AD203B41FA5}">
                      <a16:colId xmlns:a16="http://schemas.microsoft.com/office/drawing/2014/main" xmlns="" val="1496202357"/>
                    </a:ext>
                  </a:extLst>
                </a:gridCol>
                <a:gridCol w="812306">
                  <a:extLst>
                    <a:ext uri="{9D8B030D-6E8A-4147-A177-3AD203B41FA5}">
                      <a16:colId xmlns:a16="http://schemas.microsoft.com/office/drawing/2014/main" xmlns="" val="3381779876"/>
                    </a:ext>
                  </a:extLst>
                </a:gridCol>
                <a:gridCol w="812306">
                  <a:extLst>
                    <a:ext uri="{9D8B030D-6E8A-4147-A177-3AD203B41FA5}">
                      <a16:colId xmlns:a16="http://schemas.microsoft.com/office/drawing/2014/main" xmlns="" val="925207693"/>
                    </a:ext>
                  </a:extLst>
                </a:gridCol>
                <a:gridCol w="433228">
                  <a:extLst>
                    <a:ext uri="{9D8B030D-6E8A-4147-A177-3AD203B41FA5}">
                      <a16:colId xmlns:a16="http://schemas.microsoft.com/office/drawing/2014/main" xmlns="" val="3564770374"/>
                    </a:ext>
                  </a:extLst>
                </a:gridCol>
                <a:gridCol w="764336">
                  <a:extLst>
                    <a:ext uri="{9D8B030D-6E8A-4147-A177-3AD203B41FA5}">
                      <a16:colId xmlns:a16="http://schemas.microsoft.com/office/drawing/2014/main" xmlns="" val="984364362"/>
                    </a:ext>
                  </a:extLst>
                </a:gridCol>
                <a:gridCol w="557014">
                  <a:extLst>
                    <a:ext uri="{9D8B030D-6E8A-4147-A177-3AD203B41FA5}">
                      <a16:colId xmlns:a16="http://schemas.microsoft.com/office/drawing/2014/main" xmlns="" val="287655078"/>
                    </a:ext>
                  </a:extLst>
                </a:gridCol>
                <a:gridCol w="509044">
                  <a:extLst>
                    <a:ext uri="{9D8B030D-6E8A-4147-A177-3AD203B41FA5}">
                      <a16:colId xmlns:a16="http://schemas.microsoft.com/office/drawing/2014/main" xmlns="" val="189653555"/>
                    </a:ext>
                  </a:extLst>
                </a:gridCol>
                <a:gridCol w="509044">
                  <a:extLst>
                    <a:ext uri="{9D8B030D-6E8A-4147-A177-3AD203B41FA5}">
                      <a16:colId xmlns:a16="http://schemas.microsoft.com/office/drawing/2014/main" xmlns="" val="2389287537"/>
                    </a:ext>
                  </a:extLst>
                </a:gridCol>
                <a:gridCol w="509044">
                  <a:extLst>
                    <a:ext uri="{9D8B030D-6E8A-4147-A177-3AD203B41FA5}">
                      <a16:colId xmlns:a16="http://schemas.microsoft.com/office/drawing/2014/main" xmlns="" val="3553721353"/>
                    </a:ext>
                  </a:extLst>
                </a:gridCol>
                <a:gridCol w="1678765">
                  <a:extLst>
                    <a:ext uri="{9D8B030D-6E8A-4147-A177-3AD203B41FA5}">
                      <a16:colId xmlns:a16="http://schemas.microsoft.com/office/drawing/2014/main" xmlns="" val="331658270"/>
                    </a:ext>
                  </a:extLst>
                </a:gridCol>
              </a:tblGrid>
              <a:tr h="204234">
                <a:tc gridSpan="7">
                  <a:txBody>
                    <a:bodyPr/>
                    <a:lstStyle/>
                    <a:p>
                      <a:pPr algn="l" fontAlgn="b"/>
                      <a:r>
                        <a:rPr lang="en-US" sz="900" u="none" strike="noStrike" dirty="0">
                          <a:effectLst/>
                        </a:rPr>
                        <a:t>DAILY PLANNING WORKSHEET AND RECONCILIATION SHEET FOR IMMUNIZATION PDSA</a:t>
                      </a:r>
                      <a:endParaRPr lang="en-US" sz="900" b="1" i="0" u="none" strike="noStrike" dirty="0">
                        <a:solidFill>
                          <a:srgbClr val="000000"/>
                        </a:solidFill>
                        <a:effectLst/>
                        <a:latin typeface="Calibri" panose="020F0502020204030204" pitchFamily="34" charset="0"/>
                      </a:endParaRPr>
                    </a:p>
                  </a:txBody>
                  <a:tcPr marL="7619" marR="7619" marT="761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1104948336"/>
                  </a:ext>
                </a:extLst>
              </a:tr>
              <a:tr h="294068">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890469569"/>
                  </a:ext>
                </a:extLst>
              </a:tr>
              <a:tr h="156646">
                <a:tc>
                  <a:txBody>
                    <a:bodyPr/>
                    <a:lstStyle/>
                    <a:p>
                      <a:pPr algn="ctr" fontAlgn="b"/>
                      <a:r>
                        <a:rPr lang="en-US" sz="900" u="sng" strike="noStrike" dirty="0">
                          <a:effectLst/>
                        </a:rPr>
                        <a:t>20-Jan-17</a:t>
                      </a:r>
                      <a:endParaRPr lang="en-US" sz="900" b="0" i="0" u="sng" strike="noStrike" dirty="0">
                        <a:solidFill>
                          <a:srgbClr val="000000"/>
                        </a:solidFill>
                        <a:effectLst/>
                        <a:latin typeface="Segoe Script" panose="020B0504020000000003" pitchFamily="34" charset="0"/>
                      </a:endParaRPr>
                    </a:p>
                  </a:txBody>
                  <a:tcPr marL="7619" marR="7619" marT="7619" marB="0" anchor="b">
                    <a:solidFill>
                      <a:srgbClr val="FFFF00"/>
                    </a:solidFill>
                  </a:tcPr>
                </a:tc>
                <a:tc>
                  <a:txBody>
                    <a:bodyPr/>
                    <a:lstStyle/>
                    <a:p>
                      <a:pPr algn="ctr" fontAlgn="b"/>
                      <a:r>
                        <a:rPr lang="en-US" sz="900" b="0" i="0" u="sng" strike="noStrike" dirty="0">
                          <a:solidFill>
                            <a:schemeClr val="dk1"/>
                          </a:solidFill>
                          <a:effectLst/>
                          <a:latin typeface="+mn-lt"/>
                        </a:rPr>
                        <a:t>Friday</a:t>
                      </a:r>
                      <a:endParaRPr lang="en-US" sz="900" b="0" i="0" u="sng" strike="noStrike" dirty="0">
                        <a:solidFill>
                          <a:srgbClr val="000000"/>
                        </a:solidFill>
                        <a:effectLst/>
                        <a:latin typeface="Segoe Script" panose="020B0504020000000003" pitchFamily="34" charset="0"/>
                      </a:endParaRPr>
                    </a:p>
                  </a:txBody>
                  <a:tcPr marL="7619" marR="7619" marT="7619" marB="0" anchor="b">
                    <a:solidFill>
                      <a:srgbClr val="FFFF00"/>
                    </a:solid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561302252"/>
                  </a:ext>
                </a:extLst>
              </a:tr>
              <a:tr h="156646">
                <a:tc>
                  <a:txBody>
                    <a:bodyPr/>
                    <a:lstStyle/>
                    <a:p>
                      <a:pPr algn="ctr" fontAlgn="b"/>
                      <a:r>
                        <a:rPr lang="en-US" sz="900" u="none" strike="noStrike" dirty="0">
                          <a:effectLst/>
                        </a:rPr>
                        <a:t>DATE</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WEEKDAY</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4137535656"/>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4130588451"/>
                  </a:ext>
                </a:extLst>
              </a:tr>
              <a:tr h="175097">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baseline="0" dirty="0">
                          <a:solidFill>
                            <a:srgbClr val="000000"/>
                          </a:solidFill>
                          <a:effectLst/>
                          <a:latin typeface="Calibri" panose="020F0502020204030204" pitchFamily="34" charset="0"/>
                        </a:rPr>
                        <a:t>  I</a:t>
                      </a:r>
                      <a:r>
                        <a:rPr lang="en-US" sz="900" b="0" i="0" u="none" strike="noStrike" dirty="0">
                          <a:solidFill>
                            <a:srgbClr val="000000"/>
                          </a:solidFill>
                          <a:effectLst/>
                          <a:latin typeface="Calibri" panose="020F0502020204030204" pitchFamily="34" charset="0"/>
                        </a:rPr>
                        <a:t>nfluenza (iiv3)</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PPS-23</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PCV-13</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TdaP</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Td</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Zostavax</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Hep B</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HPV</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Hep A</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Hib</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Meningococcal</a:t>
                      </a:r>
                    </a:p>
                  </a:txBody>
                  <a:tcPr marL="7619" marR="7619" marT="7619" marB="0" anchor="b"/>
                </a:tc>
                <a:extLst>
                  <a:ext uri="{0D108BD9-81ED-4DB2-BD59-A6C34878D82A}">
                    <a16:rowId xmlns:a16="http://schemas.microsoft.com/office/drawing/2014/main" xmlns="" val="863204057"/>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gridSpan="2">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hMerge="1">
                  <a:txBody>
                    <a:bodyPr/>
                    <a:lstStyle/>
                    <a:p>
                      <a:endParaRPr lang="en-US"/>
                    </a:p>
                  </a:txBody>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959241854"/>
                  </a:ext>
                </a:extLst>
              </a:tr>
              <a:tr h="173135">
                <a:tc>
                  <a:txBody>
                    <a:bodyPr/>
                    <a:lstStyle/>
                    <a:p>
                      <a:pPr algn="l" fontAlgn="b"/>
                      <a:r>
                        <a:rPr lang="en-US" sz="900" b="0" i="0" u="none" strike="noStrike" dirty="0">
                          <a:solidFill>
                            <a:srgbClr val="000000"/>
                          </a:solidFill>
                          <a:effectLst/>
                          <a:latin typeface="Calibri" panose="020F0502020204030204" pitchFamily="34" charset="0"/>
                        </a:rPr>
                        <a:t> 1) </a:t>
                      </a:r>
                      <a:r>
                        <a:rPr lang="en-US" sz="900" b="0" i="0" u="none" strike="noStrike" dirty="0">
                          <a:solidFill>
                            <a:srgbClr val="000000"/>
                          </a:solidFill>
                          <a:effectLst/>
                          <a:latin typeface="Lucida Handwriting" panose="03010101010101010101" pitchFamily="66" charset="0"/>
                        </a:rPr>
                        <a:t>John Sartre</a:t>
                      </a: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800" b="1" i="0" u="none" strike="noStrike" dirty="0">
                          <a:solidFill>
                            <a:schemeClr val="bg1"/>
                          </a:solidFill>
                          <a:effectLst/>
                          <a:latin typeface="Lucida Handwriting" panose="03010101010101010101" pitchFamily="66" charset="0"/>
                        </a:rPr>
                        <a:t>X</a:t>
                      </a:r>
                      <a:r>
                        <a:rPr lang="en-US" sz="1000" b="1" i="0" u="none" strike="noStrike" dirty="0">
                          <a:solidFill>
                            <a:schemeClr val="bg1"/>
                          </a:solidFill>
                          <a:effectLst/>
                          <a:latin typeface="Lucida Handwriting" panose="03010101010101010101" pitchFamily="66" charset="0"/>
                        </a:rPr>
                        <a:t>  (2005)</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a:t>
                      </a:r>
                      <a:r>
                        <a:rPr lang="en-US" sz="10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1000" b="0" i="0" u="none" strike="noStrike" dirty="0">
                          <a:solidFill>
                            <a:schemeClr val="bg1"/>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chemeClr val="bg1"/>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chemeClr val="bg1"/>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chemeClr val="bg1"/>
                          </a:solidFill>
                          <a:effectLst/>
                          <a:latin typeface="Lucida Handwriting" panose="03010101010101010101" pitchFamily="66" charset="0"/>
                        </a:rPr>
                        <a:t>n/a</a:t>
                      </a:r>
                    </a:p>
                  </a:txBody>
                  <a:tcPr marL="7619" marR="7619" marT="7619" marB="0" anchor="b"/>
                </a:tc>
                <a:extLst>
                  <a:ext uri="{0D108BD9-81ED-4DB2-BD59-A6C34878D82A}">
                    <a16:rowId xmlns:a16="http://schemas.microsoft.com/office/drawing/2014/main" xmlns="" val="1499202218"/>
                  </a:ext>
                </a:extLst>
              </a:tr>
              <a:tr h="338025">
                <a:tc>
                  <a:txBody>
                    <a:bodyPr/>
                    <a:lstStyle/>
                    <a:p>
                      <a:pPr algn="l" fontAlgn="b"/>
                      <a:r>
                        <a:rPr lang="en-US" sz="900" b="0" i="0" u="none" strike="noStrike" dirty="0">
                          <a:solidFill>
                            <a:srgbClr val="000000"/>
                          </a:solidFill>
                          <a:effectLst/>
                          <a:latin typeface="Lucida Handwriting" panose="03010101010101010101" pitchFamily="66" charset="0"/>
                        </a:rPr>
                        <a:t>2) F.</a:t>
                      </a:r>
                      <a:r>
                        <a:rPr lang="en-US" sz="900" b="0" i="0" u="none" strike="noStrike" baseline="0" dirty="0">
                          <a:solidFill>
                            <a:srgbClr val="000000"/>
                          </a:solidFill>
                          <a:effectLst/>
                          <a:latin typeface="Lucida Handwriting" panose="03010101010101010101" pitchFamily="66" charset="0"/>
                        </a:rPr>
                        <a:t> Nietzsche</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a:t>
                      </a:r>
                      <a:r>
                        <a:rPr lang="en-US" sz="10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a:t>
                      </a:r>
                      <a:r>
                        <a:rPr lang="en-US" sz="10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 (2014)</a:t>
                      </a: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a:t>
                      </a:r>
                      <a:r>
                        <a:rPr lang="en-US" sz="1000" b="1" i="0" u="none" strike="noStrike" dirty="0">
                          <a:solidFill>
                            <a:srgbClr val="FF0000"/>
                          </a:solidFill>
                          <a:effectLst/>
                          <a:latin typeface="Lucida Handwriting" panose="03010101010101010101" pitchFamily="66" charset="0"/>
                        </a:rPr>
                        <a:t>?</a:t>
                      </a:r>
                      <a:r>
                        <a:rPr lang="en-US" sz="1000" b="1" i="0" u="none" strike="noStrike" baseline="0" dirty="0">
                          <a:solidFill>
                            <a:srgbClr val="000000"/>
                          </a:solidFill>
                          <a:effectLst/>
                          <a:latin typeface="Lucida Handwriting" panose="03010101010101010101" pitchFamily="66" charset="0"/>
                        </a:rPr>
                        <a:t> </a:t>
                      </a:r>
                      <a:r>
                        <a:rPr lang="en-US" sz="1000" b="1" i="0" u="none" strike="noStrike" baseline="0" dirty="0">
                          <a:solidFill>
                            <a:srgbClr val="00B050"/>
                          </a:solidFill>
                          <a:effectLst/>
                          <a:latin typeface="Lucida Handwriting" panose="03010101010101010101" pitchFamily="66" charset="0"/>
                          <a:sym typeface="Wingdings" panose="05000000000000000000" pitchFamily="2" charset="2"/>
                        </a:rPr>
                        <a:t></a:t>
                      </a:r>
                      <a:r>
                        <a:rPr lang="en-US" sz="1000" b="1" i="0" u="none" strike="noStrike" baseline="0" dirty="0">
                          <a:solidFill>
                            <a:srgbClr val="000000"/>
                          </a:solidFill>
                          <a:effectLst/>
                          <a:latin typeface="Lucida Handwriting" panose="03010101010101010101" pitchFamily="66" charset="0"/>
                        </a:rPr>
                        <a:t>                     </a:t>
                      </a:r>
                      <a:endParaRPr lang="en-US" sz="1000" b="1"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a:t>
                      </a:r>
                      <a:r>
                        <a:rPr lang="en-US" sz="1000" b="1" i="0" u="none" strike="noStrike" dirty="0">
                          <a:solidFill>
                            <a:srgbClr val="FF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             </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3899830830"/>
                  </a:ext>
                </a:extLst>
              </a:tr>
              <a:tr h="354515">
                <a:tc>
                  <a:txBody>
                    <a:bodyPr/>
                    <a:lstStyle/>
                    <a:p>
                      <a:pPr algn="l" fontAlgn="b"/>
                      <a:r>
                        <a:rPr lang="en-US" sz="900" b="0" i="0" u="none" strike="noStrike" baseline="0" dirty="0">
                          <a:solidFill>
                            <a:srgbClr val="000000"/>
                          </a:solidFill>
                          <a:effectLst/>
                          <a:latin typeface="Lucida Handwriting" panose="03010101010101010101" pitchFamily="66" charset="0"/>
                        </a:rPr>
                        <a:t>3) Albert Camus</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FF0000"/>
                          </a:solidFill>
                          <a:effectLst/>
                          <a:latin typeface="Lucida Handwriting" panose="03010101010101010101" pitchFamily="66" charset="0"/>
                        </a:rPr>
                        <a:t> ?</a:t>
                      </a:r>
                      <a:r>
                        <a:rPr lang="en-US" sz="105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5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a:t>
                      </a:r>
                      <a:r>
                        <a:rPr lang="en-US" sz="1050" b="1" i="0" u="none" strike="noStrike" dirty="0">
                          <a:solidFill>
                            <a:srgbClr val="000000"/>
                          </a:solidFill>
                          <a:effectLst/>
                          <a:latin typeface="Lucida Handwriting" panose="03010101010101010101" pitchFamily="66" charset="0"/>
                        </a:rPr>
                        <a:t>x </a:t>
                      </a:r>
                      <a:r>
                        <a:rPr lang="en-US" sz="1050" b="0" i="0" u="none" strike="noStrike" dirty="0">
                          <a:solidFill>
                            <a:srgbClr val="000000"/>
                          </a:solidFill>
                          <a:effectLst/>
                          <a:latin typeface="Lucida Handwriting" panose="03010101010101010101" pitchFamily="66" charset="0"/>
                        </a:rPr>
                        <a:t>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x</a:t>
                      </a:r>
                      <a:r>
                        <a:rPr lang="en-US" sz="1050" b="0" i="0" u="none" strike="noStrike" baseline="0" dirty="0">
                          <a:solidFill>
                            <a:srgbClr val="000000"/>
                          </a:solidFill>
                          <a:effectLst/>
                          <a:latin typeface="Lucida Handwriting" panose="03010101010101010101" pitchFamily="66" charset="0"/>
                        </a:rPr>
                        <a:t> (2012)</a:t>
                      </a:r>
                      <a:r>
                        <a:rPr lang="en-US" sz="1050" b="0" i="0" u="none" strike="noStrike" dirty="0">
                          <a:solidFill>
                            <a:srgbClr val="000000"/>
                          </a:solidFill>
                          <a:effectLst/>
                          <a:latin typeface="Lucida Handwriting" panose="03010101010101010101" pitchFamily="66" charset="0"/>
                        </a:rPr>
                        <a:t>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a:t>
                      </a:r>
                      <a:r>
                        <a:rPr lang="en-US" sz="1050" b="1" i="0" u="none" strike="noStrike" dirty="0">
                          <a:solidFill>
                            <a:srgbClr val="FF0000"/>
                          </a:solidFill>
                          <a:effectLst/>
                          <a:latin typeface="Lucida Handwriting" panose="03010101010101010101" pitchFamily="66" charset="0"/>
                        </a:rPr>
                        <a:t>?</a:t>
                      </a:r>
                      <a:r>
                        <a:rPr lang="en-US" sz="1050" b="0" i="0" u="none" strike="noStrike" dirty="0">
                          <a:solidFill>
                            <a:srgbClr val="000000"/>
                          </a:solidFill>
                          <a:effectLst/>
                          <a:latin typeface="Lucida Handwriting" panose="03010101010101010101" pitchFamily="66" charset="0"/>
                        </a:rPr>
                        <a:t>  </a:t>
                      </a:r>
                      <a:r>
                        <a:rPr lang="en-US" sz="1050" b="0" i="0" u="none" strike="noStrike" dirty="0">
                          <a:solidFill>
                            <a:srgbClr val="FF0000"/>
                          </a:solidFill>
                          <a:effectLst/>
                          <a:latin typeface="Lucida Handwriting" panose="03010101010101010101" pitchFamily="66" charset="0"/>
                        </a:rPr>
                        <a:t>D</a:t>
                      </a:r>
                      <a:r>
                        <a:rPr lang="en-US" sz="1050" b="0" i="0" u="none" strike="noStrike" dirty="0">
                          <a:solidFill>
                            <a:srgbClr val="000000"/>
                          </a:solidFill>
                          <a:effectLst/>
                          <a:latin typeface="Lucida Handwriting" panose="03010101010101010101" pitchFamily="66" charset="0"/>
                        </a:rPr>
                        <a:t>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n/a</a:t>
                      </a:r>
                    </a:p>
                  </a:txBody>
                  <a:tcPr marL="7619" marR="7619" marT="7619" marB="0" anchor="b"/>
                </a:tc>
                <a:extLst>
                  <a:ext uri="{0D108BD9-81ED-4DB2-BD59-A6C34878D82A}">
                    <a16:rowId xmlns:a16="http://schemas.microsoft.com/office/drawing/2014/main" xmlns="" val="2936546271"/>
                  </a:ext>
                </a:extLst>
              </a:tr>
              <a:tr h="354515">
                <a:tc>
                  <a:txBody>
                    <a:bodyPr/>
                    <a:lstStyle/>
                    <a:p>
                      <a:pPr algn="l" fontAlgn="b"/>
                      <a:r>
                        <a:rPr lang="en-US" sz="900" b="0" i="0" u="none" strike="noStrike" baseline="0" dirty="0">
                          <a:solidFill>
                            <a:srgbClr val="000000"/>
                          </a:solidFill>
                          <a:effectLst/>
                          <a:latin typeface="Lucida Handwriting" panose="03010101010101010101" pitchFamily="66" charset="0"/>
                        </a:rPr>
                        <a:t>4) George Will</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a:t>
                      </a:r>
                      <a:r>
                        <a:rPr lang="en-US" sz="1050" b="1" i="0" u="none" strike="noStrike" dirty="0">
                          <a:solidFill>
                            <a:srgbClr val="FF0000"/>
                          </a:solidFill>
                          <a:effectLst/>
                          <a:latin typeface="Lucida Handwriting" panose="03010101010101010101" pitchFamily="66" charset="0"/>
                        </a:rPr>
                        <a:t>? </a:t>
                      </a:r>
                      <a:r>
                        <a:rPr lang="en-US" sz="105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5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a:t>
                      </a:r>
                      <a:r>
                        <a:rPr lang="en-US" sz="1050" b="1" i="0" u="none" strike="noStrike" baseline="0" dirty="0">
                          <a:solidFill>
                            <a:srgbClr val="000000"/>
                          </a:solidFill>
                          <a:effectLst/>
                          <a:latin typeface="Lucida Handwriting" panose="03010101010101010101" pitchFamily="66" charset="0"/>
                        </a:rPr>
                        <a:t> (2010)</a:t>
                      </a:r>
                      <a:endParaRPr lang="en-US" sz="1050" b="1"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 (2015)              </a:t>
                      </a: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x(2015)</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1" i="0" u="none" strike="noStrike" dirty="0">
                          <a:solidFill>
                            <a:srgbClr val="FF0000"/>
                          </a:solidFill>
                          <a:effectLst/>
                          <a:latin typeface="Lucida Handwriting" panose="03010101010101010101" pitchFamily="66" charset="0"/>
                        </a:rPr>
                        <a:t>?  </a:t>
                      </a:r>
                      <a:r>
                        <a:rPr lang="en-US" sz="105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5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3830352490"/>
                  </a:ext>
                </a:extLst>
              </a:tr>
              <a:tr h="354515">
                <a:tc>
                  <a:txBody>
                    <a:bodyPr/>
                    <a:lstStyle/>
                    <a:p>
                      <a:pPr algn="l" fontAlgn="b"/>
                      <a:r>
                        <a:rPr lang="en-US" sz="900" b="0" i="0" u="none" strike="noStrike" baseline="0" dirty="0">
                          <a:solidFill>
                            <a:schemeClr val="dk1"/>
                          </a:solidFill>
                          <a:effectLst/>
                          <a:latin typeface="Lucida Handwriting" panose="03010101010101010101" pitchFamily="66" charset="0"/>
                        </a:rPr>
                        <a:t>5)  Mary Barnes</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chemeClr val="bg1"/>
                          </a:solidFill>
                          <a:effectLst/>
                          <a:latin typeface="Lucida Handwriting" panose="03010101010101010101" pitchFamily="66" charset="0"/>
                        </a:rPr>
                        <a:t>  x  </a:t>
                      </a:r>
                    </a:p>
                  </a:txBody>
                  <a:tcPr marL="7619" marR="7619" marT="7619" marB="0" anchor="b"/>
                </a:tc>
                <a:tc>
                  <a:txBody>
                    <a:bodyPr/>
                    <a:lstStyle/>
                    <a:p>
                      <a:pPr algn="ctr" fontAlgn="b"/>
                      <a:r>
                        <a:rPr lang="en-US" sz="1050" b="1" i="0" u="none" strike="noStrike" dirty="0">
                          <a:solidFill>
                            <a:schemeClr val="bg1"/>
                          </a:solidFill>
                          <a:effectLst/>
                          <a:latin typeface="Lucida Handwriting" panose="03010101010101010101" pitchFamily="66" charset="0"/>
                        </a:rPr>
                        <a:t>     x</a:t>
                      </a:r>
                      <a:r>
                        <a:rPr lang="en-US" sz="1050" b="1" i="0" u="none" strike="noStrike" baseline="0" dirty="0">
                          <a:solidFill>
                            <a:schemeClr val="bg1"/>
                          </a:solidFill>
                          <a:effectLst/>
                          <a:latin typeface="Lucida Handwriting" panose="03010101010101010101" pitchFamily="66" charset="0"/>
                        </a:rPr>
                        <a:t> (2000)              </a:t>
                      </a:r>
                      <a:r>
                        <a:rPr lang="en-US" sz="1050" b="1" i="0" u="none" strike="noStrike" dirty="0">
                          <a:solidFill>
                            <a:schemeClr val="bg1"/>
                          </a:solidFill>
                          <a:effectLst/>
                          <a:latin typeface="Lucida Handwriting" panose="03010101010101010101" pitchFamily="66" charset="0"/>
                        </a:rPr>
                        <a:t>   </a:t>
                      </a:r>
                    </a:p>
                  </a:txBody>
                  <a:tcPr marL="7619" marR="7619" marT="7619" marB="0" anchor="b"/>
                </a:tc>
                <a:tc>
                  <a:txBody>
                    <a:bodyPr/>
                    <a:lstStyle/>
                    <a:p>
                      <a:pPr algn="ctr" fontAlgn="b"/>
                      <a:r>
                        <a:rPr lang="en-US" sz="1050" b="1" i="0" u="none" strike="noStrike" dirty="0">
                          <a:solidFill>
                            <a:schemeClr val="tx1"/>
                          </a:solidFill>
                          <a:effectLst/>
                          <a:latin typeface="Lucida Handwriting" panose="03010101010101010101" pitchFamily="66" charset="0"/>
                        </a:rPr>
                        <a:t>           </a:t>
                      </a:r>
                    </a:p>
                  </a:txBody>
                  <a:tcPr marL="7619" marR="7619" marT="7619" marB="0" anchor="b"/>
                </a:tc>
                <a:tc>
                  <a:txBody>
                    <a:bodyPr/>
                    <a:lstStyle/>
                    <a:p>
                      <a:pPr algn="ctr" fontAlgn="b"/>
                      <a:r>
                        <a:rPr lang="en-US" sz="1050" b="1" i="0" u="none" strike="noStrike" dirty="0">
                          <a:solidFill>
                            <a:schemeClr val="tx1"/>
                          </a:solidFill>
                          <a:effectLst/>
                          <a:latin typeface="Lucida Handwriting" panose="03010101010101010101" pitchFamily="66" charset="0"/>
                        </a:rPr>
                        <a:t> </a:t>
                      </a:r>
                      <a:r>
                        <a:rPr lang="en-US" sz="105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50" b="1" i="0" u="none" strike="noStrike" dirty="0">
                          <a:solidFill>
                            <a:schemeClr val="bg1"/>
                          </a:solidFill>
                          <a:effectLst/>
                          <a:latin typeface="Lucida Handwriting" panose="03010101010101010101" pitchFamily="66" charset="0"/>
                        </a:rPr>
                        <a:t>     x</a:t>
                      </a:r>
                    </a:p>
                  </a:txBody>
                  <a:tcPr marL="7619" marR="7619" marT="7619" marB="0" anchor="b"/>
                </a:tc>
                <a:tc>
                  <a:txBody>
                    <a:bodyPr/>
                    <a:lstStyle/>
                    <a:p>
                      <a:pPr algn="ctr" fontAlgn="b"/>
                      <a:r>
                        <a:rPr lang="en-US" sz="1050" b="1" i="0" u="none" strike="noStrike" dirty="0">
                          <a:solidFill>
                            <a:schemeClr val="bg1"/>
                          </a:solidFill>
                          <a:effectLst/>
                          <a:latin typeface="Lucida Handwriting" panose="03010101010101010101" pitchFamily="66" charset="0"/>
                        </a:rPr>
                        <a:t>          x                </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3534794739"/>
                  </a:ext>
                </a:extLst>
              </a:tr>
              <a:tr h="354515">
                <a:tc>
                  <a:txBody>
                    <a:bodyPr/>
                    <a:lstStyle/>
                    <a:p>
                      <a:pPr algn="l" fontAlgn="b"/>
                      <a:r>
                        <a:rPr lang="en-US" sz="900" b="0" i="0" u="none" strike="noStrike" baseline="0" dirty="0">
                          <a:solidFill>
                            <a:schemeClr val="dk1"/>
                          </a:solidFill>
                          <a:effectLst/>
                          <a:latin typeface="Lucida Handwriting" panose="03010101010101010101" pitchFamily="66" charset="0"/>
                        </a:rPr>
                        <a:t>6)   John Doe</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a:t>
                      </a: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a:t>
                      </a:r>
                      <a:r>
                        <a:rPr lang="en-US" sz="1050" b="1" i="0" u="none" strike="noStrike" baseline="0" dirty="0">
                          <a:solidFill>
                            <a:srgbClr val="000000"/>
                          </a:solidFill>
                          <a:effectLst/>
                          <a:latin typeface="Lucida Handwriting" panose="03010101010101010101" pitchFamily="66" charset="0"/>
                        </a:rPr>
                        <a:t>x                       </a:t>
                      </a:r>
                      <a:endParaRPr lang="en-US" sz="1050" b="1"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a:t>
                      </a:r>
                      <a:r>
                        <a:rPr lang="en-US" sz="1050" b="0" i="0" u="none" strike="noStrike" dirty="0">
                          <a:solidFill>
                            <a:srgbClr val="FF0000"/>
                          </a:solidFill>
                          <a:effectLst/>
                          <a:latin typeface="Lucida Handwriting" panose="03010101010101010101" pitchFamily="66" charset="0"/>
                        </a:rPr>
                        <a:t>?</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x (2010)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 </a:t>
                      </a:r>
                      <a:r>
                        <a:rPr lang="en-US" sz="1050" b="0" i="0" u="none" strike="noStrike" dirty="0">
                          <a:solidFill>
                            <a:srgbClr val="000000"/>
                          </a:solidFill>
                          <a:effectLst/>
                          <a:latin typeface="Lucida Handwriting" panose="03010101010101010101" pitchFamily="66" charset="0"/>
                        </a:rPr>
                        <a:t>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r>
                        <a:rPr lang="en-US" sz="1050" b="0" i="0" u="none" strike="noStrike" baseline="0" dirty="0">
                          <a:solidFill>
                            <a:srgbClr val="000000"/>
                          </a:solidFill>
                          <a:effectLst/>
                          <a:latin typeface="Lucida Handwriting" panose="03010101010101010101" pitchFamily="66" charset="0"/>
                        </a:rPr>
                        <a:t>        </a:t>
                      </a:r>
                      <a:endParaRPr lang="en-US" sz="105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3153123031"/>
                  </a:ext>
                </a:extLst>
              </a:tr>
              <a:tr h="173135">
                <a:tc>
                  <a:txBody>
                    <a:bodyPr/>
                    <a:lstStyle/>
                    <a:p>
                      <a:pPr algn="l" fontAlgn="b"/>
                      <a:r>
                        <a:rPr lang="en-US" sz="900" b="0" i="0" u="none" strike="noStrike" baseline="0" dirty="0">
                          <a:solidFill>
                            <a:schemeClr val="dk1"/>
                          </a:solidFill>
                          <a:effectLst/>
                          <a:latin typeface="Lucida Handwriting" panose="03010101010101010101" pitchFamily="66" charset="0"/>
                        </a:rPr>
                        <a:t>7)   Ty Cobb</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a:t>
                      </a:r>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n/a</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2930139134"/>
                  </a:ext>
                </a:extLst>
              </a:tr>
              <a:tr h="173135">
                <a:tc>
                  <a:txBody>
                    <a:bodyPr/>
                    <a:lstStyle/>
                    <a:p>
                      <a:pPr algn="l" fontAlgn="b"/>
                      <a:r>
                        <a:rPr lang="en-US" sz="900" b="0" i="0" u="none" strike="noStrike" baseline="0" dirty="0">
                          <a:solidFill>
                            <a:schemeClr val="dk1"/>
                          </a:solidFill>
                          <a:effectLst/>
                          <a:latin typeface="Lucida Handwriting" panose="03010101010101010101" pitchFamily="66" charset="0"/>
                        </a:rPr>
                        <a:t>8)   Babe Ruth</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0" i="0" u="none" strike="noStrike" dirty="0">
                          <a:solidFill>
                            <a:srgbClr val="FF0000"/>
                          </a:solidFill>
                          <a:effectLst/>
                          <a:latin typeface="Lucida Handwriting" panose="03010101010101010101" pitchFamily="66" charset="0"/>
                        </a:rPr>
                        <a:t>?</a:t>
                      </a:r>
                    </a:p>
                  </a:txBody>
                  <a:tcPr marL="7619" marR="7619" marT="7619" marB="0" anchor="b"/>
                </a:tc>
                <a:tc>
                  <a:txBody>
                    <a:bodyPr/>
                    <a:lstStyle/>
                    <a:p>
                      <a:pPr algn="ctr" fontAlgn="b"/>
                      <a:r>
                        <a:rPr lang="en-US" sz="1000" b="0" i="0" u="none" strike="noStrike" dirty="0">
                          <a:solidFill>
                            <a:srgbClr val="FF0000"/>
                          </a:solidFill>
                          <a:effectLst/>
                          <a:latin typeface="Lucida Handwriting" panose="03010101010101010101" pitchFamily="66" charset="0"/>
                        </a:rPr>
                        <a:t>?</a:t>
                      </a:r>
                      <a:r>
                        <a:rPr lang="en-US" sz="1000" b="0"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0"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0" i="0" u="none" strike="noStrike" dirty="0">
                          <a:solidFill>
                            <a:srgbClr val="FF0000"/>
                          </a:solidFill>
                          <a:effectLst/>
                          <a:latin typeface="Lucida Handwriting" panose="03010101010101010101" pitchFamily="66" charset="0"/>
                        </a:rPr>
                        <a:t>? </a:t>
                      </a:r>
                      <a:r>
                        <a:rPr lang="en-US" sz="1000" b="0"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0"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a:t>
                      </a: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a:t>
                      </a: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n/a</a:t>
                      </a:r>
                    </a:p>
                  </a:txBody>
                  <a:tcPr marL="7619" marR="7619" marT="7619" marB="0" anchor="b"/>
                </a:tc>
                <a:extLst>
                  <a:ext uri="{0D108BD9-81ED-4DB2-BD59-A6C34878D82A}">
                    <a16:rowId xmlns:a16="http://schemas.microsoft.com/office/drawing/2014/main" xmlns="" val="228836061"/>
                  </a:ext>
                </a:extLst>
              </a:tr>
              <a:tr h="338025">
                <a:tc>
                  <a:txBody>
                    <a:bodyPr/>
                    <a:lstStyle/>
                    <a:p>
                      <a:pPr algn="l" fontAlgn="b"/>
                      <a:r>
                        <a:rPr lang="en-US" sz="900" b="0" i="0" u="none" strike="noStrike" baseline="0" dirty="0">
                          <a:solidFill>
                            <a:schemeClr val="dk1"/>
                          </a:solidFill>
                          <a:effectLst/>
                          <a:latin typeface="Lucida Handwriting" panose="03010101010101010101" pitchFamily="66" charset="0"/>
                        </a:rPr>
                        <a:t>9)   A. C. Doyle</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a:t>
                      </a:r>
                      <a:r>
                        <a:rPr lang="en-US" sz="1000" b="1" i="0" u="none" strike="noStrike" dirty="0">
                          <a:solidFill>
                            <a:srgbClr val="FF0000"/>
                          </a:solidFill>
                          <a:effectLst/>
                          <a:latin typeface="Lucida Handwriting" panose="03010101010101010101" pitchFamily="66" charset="0"/>
                        </a:rPr>
                        <a:t>?   </a:t>
                      </a:r>
                      <a:r>
                        <a:rPr lang="en-US" sz="10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 (2013)</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x(2012)</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x2012</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a:t>
                      </a:r>
                      <a:r>
                        <a:rPr lang="en-US" sz="1000" b="1" i="0" u="none" strike="noStrike" baseline="0" dirty="0">
                          <a:solidFill>
                            <a:srgbClr val="000000"/>
                          </a:solidFill>
                          <a:effectLst/>
                          <a:latin typeface="Lucida Handwriting" panose="03010101010101010101" pitchFamily="66" charset="0"/>
                        </a:rPr>
                        <a:t> (2012)</a:t>
                      </a:r>
                      <a:endParaRPr lang="en-US" sz="1000" b="1"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x(2012)</a:t>
                      </a:r>
                    </a:p>
                  </a:txBody>
                  <a:tcPr marL="7619" marR="7619" marT="7619" marB="0" anchor="b"/>
                </a:tc>
                <a:extLst>
                  <a:ext uri="{0D108BD9-81ED-4DB2-BD59-A6C34878D82A}">
                    <a16:rowId xmlns:a16="http://schemas.microsoft.com/office/drawing/2014/main" xmlns="" val="2953267132"/>
                  </a:ext>
                </a:extLst>
              </a:tr>
              <a:tr h="403982">
                <a:tc>
                  <a:txBody>
                    <a:bodyPr/>
                    <a:lstStyle/>
                    <a:p>
                      <a:pPr algn="l" fontAlgn="b"/>
                      <a:r>
                        <a:rPr lang="en-US" sz="1000" b="0" i="0" u="none" strike="noStrike" baseline="0" dirty="0">
                          <a:solidFill>
                            <a:schemeClr val="tx1"/>
                          </a:solidFill>
                          <a:effectLst/>
                          <a:latin typeface="Lucida Handwriting" panose="03010101010101010101" pitchFamily="66" charset="0"/>
                        </a:rPr>
                        <a:t>10)  </a:t>
                      </a:r>
                      <a:r>
                        <a:rPr lang="en-US" sz="1100" b="0" i="0" u="none" strike="noStrike" baseline="0" dirty="0">
                          <a:solidFill>
                            <a:schemeClr val="tx1"/>
                          </a:solidFill>
                          <a:effectLst/>
                          <a:latin typeface="+mn-lt"/>
                        </a:rPr>
                        <a:t>James Smith</a:t>
                      </a:r>
                    </a:p>
                  </a:txBody>
                  <a:tcPr marL="7619" marR="7619" marT="7619" marB="0" anchor="b">
                    <a:solidFill>
                      <a:srgbClr val="FFC000"/>
                    </a:solidFill>
                  </a:tcPr>
                </a:tc>
                <a:tc>
                  <a:txBody>
                    <a:bodyPr/>
                    <a:lstStyle/>
                    <a:p>
                      <a:pPr algn="ctr" fontAlgn="b"/>
                      <a:r>
                        <a:rPr lang="en-US" sz="1200" b="1" i="0" u="none" strike="noStrike" dirty="0">
                          <a:solidFill>
                            <a:srgbClr val="FF0000"/>
                          </a:solidFill>
                          <a:effectLst/>
                          <a:latin typeface="Lucida Handwriting" panose="03010101010101010101" pitchFamily="66" charset="0"/>
                        </a:rPr>
                        <a:t>?</a:t>
                      </a:r>
                      <a:r>
                        <a:rPr lang="en-US" sz="1200" b="1" i="0" u="none" strike="noStrike" dirty="0">
                          <a:solidFill>
                            <a:schemeClr val="tx1"/>
                          </a:solidFill>
                          <a:effectLst/>
                          <a:latin typeface="Lucida Handwriting" panose="03010101010101010101" pitchFamily="66" charset="0"/>
                        </a:rPr>
                        <a:t> </a:t>
                      </a:r>
                      <a:r>
                        <a:rPr lang="en-US" sz="1200" b="1" i="0" u="none" strike="noStrike" dirty="0">
                          <a:solidFill>
                            <a:srgbClr val="00B050"/>
                          </a:solidFill>
                          <a:effectLst/>
                          <a:latin typeface="Lucida Handwriting" panose="03010101010101010101" pitchFamily="66" charset="0"/>
                          <a:sym typeface="Wingdings" panose="05000000000000000000" pitchFamily="2" charset="2"/>
                        </a:rPr>
                        <a:t></a:t>
                      </a:r>
                      <a:r>
                        <a:rPr lang="en-US" sz="1200" b="1" i="0" u="none" strike="noStrike" dirty="0">
                          <a:solidFill>
                            <a:schemeClr val="tx1"/>
                          </a:solidFill>
                          <a:effectLst/>
                          <a:latin typeface="Lucida Handwriting" panose="03010101010101010101" pitchFamily="66" charset="0"/>
                        </a:rPr>
                        <a:t>                              </a:t>
                      </a:r>
                      <a:r>
                        <a:rPr lang="en-US" sz="1200" b="1" i="0" u="none" strike="noStrike" baseline="0" dirty="0">
                          <a:solidFill>
                            <a:schemeClr val="tx1"/>
                          </a:solidFill>
                          <a:effectLst/>
                          <a:latin typeface="Lucida Handwriting" panose="03010101010101010101" pitchFamily="66" charset="0"/>
                        </a:rPr>
                        <a:t> </a:t>
                      </a:r>
                      <a:endParaRPr lang="en-US" sz="1200" b="1" i="0" u="none" strike="noStrike" dirty="0">
                        <a:solidFill>
                          <a:schemeClr val="tx1"/>
                        </a:solidFill>
                        <a:effectLst/>
                        <a:latin typeface="Lucida Handwriting" panose="03010101010101010101" pitchFamily="66" charset="0"/>
                      </a:endParaRPr>
                    </a:p>
                  </a:txBody>
                  <a:tcPr marL="7619" marR="7619" marT="7619" marB="0" anchor="b">
                    <a:solidFill>
                      <a:srgbClr val="FFC000"/>
                    </a:solidFill>
                  </a:tcPr>
                </a:tc>
                <a:tc>
                  <a:txBody>
                    <a:bodyPr/>
                    <a:lstStyle/>
                    <a:p>
                      <a:pPr algn="ctr" fontAlgn="b"/>
                      <a:r>
                        <a:rPr lang="en-US" sz="1200" b="1" i="0" u="none" strike="noStrike" dirty="0">
                          <a:solidFill>
                            <a:schemeClr val="tx1"/>
                          </a:solidFill>
                          <a:effectLst/>
                          <a:latin typeface="Lucida Handwriting" panose="03010101010101010101" pitchFamily="66" charset="0"/>
                        </a:rPr>
                        <a:t> </a:t>
                      </a:r>
                      <a:r>
                        <a:rPr lang="en-US" sz="1200" b="1" i="0" u="none" strike="noStrike" dirty="0">
                          <a:solidFill>
                            <a:srgbClr val="FF0000"/>
                          </a:solidFill>
                          <a:effectLst/>
                          <a:latin typeface="Lucida Handwriting" panose="03010101010101010101" pitchFamily="66" charset="0"/>
                        </a:rPr>
                        <a:t>?x (2010)</a:t>
                      </a:r>
                    </a:p>
                  </a:txBody>
                  <a:tcPr marL="7619" marR="7619" marT="7619" marB="0" anchor="b">
                    <a:solidFill>
                      <a:srgbClr val="FFC000"/>
                    </a:solidFill>
                  </a:tcPr>
                </a:tc>
                <a:tc>
                  <a:txBody>
                    <a:bodyPr/>
                    <a:lstStyle/>
                    <a:p>
                      <a:pPr algn="ctr" fontAlgn="b"/>
                      <a:r>
                        <a:rPr lang="en-US" sz="1200" b="1" i="0" u="none" strike="noStrike" dirty="0">
                          <a:solidFill>
                            <a:srgbClr val="FF0000"/>
                          </a:solidFill>
                          <a:effectLst/>
                          <a:latin typeface="Lucida Handwriting" panose="03010101010101010101" pitchFamily="66" charset="0"/>
                        </a:rPr>
                        <a:t>?</a:t>
                      </a:r>
                      <a:r>
                        <a:rPr lang="en-US" sz="12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200" b="1" i="0" u="none" strike="noStrike" dirty="0">
                        <a:solidFill>
                          <a:srgbClr val="00B050"/>
                        </a:solidFill>
                        <a:effectLst/>
                        <a:latin typeface="Lucida Handwriting" panose="03010101010101010101" pitchFamily="66" charset="0"/>
                      </a:endParaRPr>
                    </a:p>
                  </a:txBody>
                  <a:tcPr marL="7619" marR="7619" marT="7619" marB="0" anchor="b">
                    <a:solidFill>
                      <a:srgbClr val="FFC000"/>
                    </a:solidFill>
                  </a:tcPr>
                </a:tc>
                <a:tc>
                  <a:txBody>
                    <a:bodyPr/>
                    <a:lstStyle/>
                    <a:p>
                      <a:pPr algn="ctr" fontAlgn="b"/>
                      <a:r>
                        <a:rPr lang="en-US" sz="1200" b="1" i="0" u="none" strike="noStrike" dirty="0">
                          <a:solidFill>
                            <a:schemeClr val="tx1"/>
                          </a:solidFill>
                          <a:effectLst/>
                          <a:latin typeface="Lucida Handwriting" panose="03010101010101010101" pitchFamily="66" charset="0"/>
                        </a:rPr>
                        <a:t>     </a:t>
                      </a:r>
                      <a:r>
                        <a:rPr lang="en-US" sz="1200" b="1" i="0" u="none" strike="noStrike" dirty="0">
                          <a:solidFill>
                            <a:schemeClr val="bg1"/>
                          </a:solidFill>
                          <a:effectLst/>
                          <a:latin typeface="Lucida Handwriting" panose="03010101010101010101" pitchFamily="66" charset="0"/>
                        </a:rPr>
                        <a:t>x  (2013)</a:t>
                      </a:r>
                    </a:p>
                  </a:txBody>
                  <a:tcPr marL="7619" marR="7619" marT="7619" marB="0" anchor="b">
                    <a:solidFill>
                      <a:srgbClr val="FFC000"/>
                    </a:solidFill>
                  </a:tcPr>
                </a:tc>
                <a:tc>
                  <a:txBody>
                    <a:bodyPr/>
                    <a:lstStyle/>
                    <a:p>
                      <a:pPr algn="ctr" fontAlgn="b"/>
                      <a:r>
                        <a:rPr lang="en-US" sz="1200" b="1" i="0" u="none" strike="noStrike" dirty="0">
                          <a:solidFill>
                            <a:schemeClr val="tx1"/>
                          </a:solidFill>
                          <a:effectLst/>
                          <a:latin typeface="Lucida Handwriting" panose="03010101010101010101" pitchFamily="66" charset="0"/>
                        </a:rPr>
                        <a:t>     </a:t>
                      </a:r>
                      <a:r>
                        <a:rPr lang="en-US" sz="1200" b="1" i="0" u="none" strike="noStrike" dirty="0">
                          <a:solidFill>
                            <a:schemeClr val="bg1"/>
                          </a:solidFill>
                          <a:effectLst/>
                          <a:latin typeface="Lucida Handwriting" panose="03010101010101010101" pitchFamily="66" charset="0"/>
                        </a:rPr>
                        <a:t>n/a</a:t>
                      </a:r>
                    </a:p>
                  </a:txBody>
                  <a:tcPr marL="7619" marR="7619" marT="7619" marB="0" anchor="b">
                    <a:solidFill>
                      <a:srgbClr val="FFC000"/>
                    </a:solidFill>
                  </a:tcPr>
                </a:tc>
                <a:tc>
                  <a:txBody>
                    <a:bodyPr/>
                    <a:lstStyle/>
                    <a:p>
                      <a:pPr algn="ctr" fontAlgn="b"/>
                      <a:r>
                        <a:rPr lang="en-US" sz="1200" b="1" i="0" u="none" strike="noStrike" dirty="0">
                          <a:solidFill>
                            <a:srgbClr val="FF0000"/>
                          </a:solidFill>
                          <a:effectLst/>
                          <a:latin typeface="Lucida Handwriting" panose="03010101010101010101" pitchFamily="66" charset="0"/>
                        </a:rPr>
                        <a:t>?  </a:t>
                      </a:r>
                      <a:r>
                        <a:rPr lang="en-US" sz="12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200" b="1" i="0" u="none" strike="noStrike" dirty="0">
                        <a:solidFill>
                          <a:srgbClr val="00B050"/>
                        </a:solidFill>
                        <a:effectLst/>
                        <a:latin typeface="Lucida Handwriting" panose="03010101010101010101" pitchFamily="66" charset="0"/>
                      </a:endParaRP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extLst>
                  <a:ext uri="{0D108BD9-81ED-4DB2-BD59-A6C34878D82A}">
                    <a16:rowId xmlns:a16="http://schemas.microsoft.com/office/drawing/2014/main" xmlns="" val="2784564284"/>
                  </a:ext>
                </a:extLst>
              </a:tr>
              <a:tr h="236101">
                <a:tc>
                  <a:txBody>
                    <a:bodyPr/>
                    <a:lstStyle/>
                    <a:p>
                      <a:pPr algn="l" fontAlgn="b"/>
                      <a:r>
                        <a:rPr lang="en-US" sz="1200" b="0" i="0" u="none" strike="noStrike" dirty="0">
                          <a:solidFill>
                            <a:srgbClr val="FF0000"/>
                          </a:solidFill>
                          <a:effectLst/>
                          <a:latin typeface="Calibri" panose="020F0502020204030204" pitchFamily="34" charset="0"/>
                        </a:rPr>
                        <a:t>   </a:t>
                      </a:r>
                      <a:r>
                        <a:rPr lang="en-US" sz="1200" b="1" i="0" u="sng" strike="noStrike" dirty="0">
                          <a:solidFill>
                            <a:srgbClr val="FF0000"/>
                          </a:solidFill>
                          <a:effectLst/>
                          <a:latin typeface="Calibri" panose="020F0502020204030204" pitchFamily="34" charset="0"/>
                        </a:rPr>
                        <a:t>Vaccine cost</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$9.80                     </a:t>
                      </a:r>
                      <a:r>
                        <a:rPr lang="en-US" sz="900" b="0" i="0" u="none" strike="noStrike" baseline="0" dirty="0">
                          <a:solidFill>
                            <a:srgbClr val="000000"/>
                          </a:solidFill>
                          <a:effectLst/>
                          <a:latin typeface="Calibri" panose="020F0502020204030204" pitchFamily="34" charset="0"/>
                        </a:rPr>
                        <a:t>  </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$75.00                 </a:t>
                      </a:r>
                      <a:r>
                        <a:rPr lang="en-US" sz="900" b="0" i="0" u="none" strike="noStrike" baseline="0" dirty="0">
                          <a:solidFill>
                            <a:srgbClr val="000000"/>
                          </a:solidFill>
                          <a:effectLst/>
                          <a:latin typeface="Calibri" panose="020F0502020204030204" pitchFamily="34" charset="0"/>
                        </a:rPr>
                        <a:t>  </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$157</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$32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$29</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$181</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$41</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$148</a:t>
                      </a: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$99/$98</a:t>
                      </a:r>
                    </a:p>
                  </a:txBody>
                  <a:tcPr marL="7619" marR="7619" marT="7619" marB="0" anchor="b"/>
                </a:tc>
                <a:extLst>
                  <a:ext uri="{0D108BD9-81ED-4DB2-BD59-A6C34878D82A}">
                    <a16:rowId xmlns:a16="http://schemas.microsoft.com/office/drawing/2014/main" xmlns="" val="3043058700"/>
                  </a:ext>
                </a:extLst>
              </a:tr>
              <a:tr h="203492">
                <a:tc>
                  <a:txBody>
                    <a:bodyPr/>
                    <a:lstStyle/>
                    <a:p>
                      <a:pPr algn="l" fontAlgn="b"/>
                      <a:r>
                        <a:rPr lang="en-US" sz="900" b="0" i="0" u="none" strike="noStrike" dirty="0">
                          <a:solidFill>
                            <a:srgbClr val="000000"/>
                          </a:solidFill>
                          <a:effectLst/>
                          <a:latin typeface="Calibri" panose="020F0502020204030204" pitchFamily="34" charset="0"/>
                        </a:rPr>
                        <a:t> </a:t>
                      </a:r>
                      <a:r>
                        <a:rPr lang="en-US" sz="1050" b="1" i="0" u="sng" strike="noStrike" dirty="0">
                          <a:solidFill>
                            <a:srgbClr val="00B050"/>
                          </a:solidFill>
                          <a:effectLst/>
                          <a:latin typeface="Calibri" panose="020F0502020204030204" pitchFamily="34" charset="0"/>
                        </a:rPr>
                        <a:t>Vaccine</a:t>
                      </a:r>
                      <a:r>
                        <a:rPr lang="en-US" sz="1050" b="1" i="0" u="sng" strike="noStrike" baseline="0" dirty="0">
                          <a:solidFill>
                            <a:srgbClr val="00B050"/>
                          </a:solidFill>
                          <a:effectLst/>
                          <a:latin typeface="Calibri" panose="020F0502020204030204" pitchFamily="34" charset="0"/>
                        </a:rPr>
                        <a:t> payment</a:t>
                      </a:r>
                      <a:endParaRPr lang="en-US" sz="1050" b="1" i="0" u="sng" strike="noStrike" dirty="0">
                        <a:solidFill>
                          <a:srgbClr val="00B05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$17.71</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$89.95                 </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$181.06</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$31.07</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$24.19</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varies</a:t>
                      </a:r>
                      <a:r>
                        <a:rPr lang="en-US" sz="900" b="0" i="0" u="none" strike="noStrike" baseline="0" dirty="0">
                          <a:solidFill>
                            <a:srgbClr val="000000"/>
                          </a:solidFill>
                          <a:effectLst/>
                          <a:latin typeface="Calibri" panose="020F0502020204030204" pitchFamily="34" charset="0"/>
                        </a:rPr>
                        <a:t> by plan</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$61.48</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n/a</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$50.85</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n/a</a:t>
                      </a:r>
                    </a:p>
                  </a:txBody>
                  <a:tcPr marL="7619" marR="7619" marT="7619" marB="0" anchor="b"/>
                </a:tc>
                <a:tc>
                  <a:txBody>
                    <a:bodyPr/>
                    <a:lstStyle/>
                    <a:p>
                      <a:pPr algn="ctr" fontAlgn="b"/>
                      <a:r>
                        <a:rPr lang="en-US" sz="900" u="none" strike="noStrike" dirty="0">
                          <a:effectLst/>
                        </a:rPr>
                        <a:t>LEGEND</a:t>
                      </a:r>
                      <a:endParaRPr lang="en-US" sz="900" b="1"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802576174"/>
                  </a:ext>
                </a:extLst>
              </a:tr>
              <a:tr h="327659">
                <a:tc>
                  <a:txBody>
                    <a:bodyPr/>
                    <a:lstStyle/>
                    <a:p>
                      <a:pPr algn="l" fontAlgn="b"/>
                      <a:r>
                        <a:rPr lang="en-US" sz="900" b="0" i="0" u="none" strike="noStrike" dirty="0">
                          <a:solidFill>
                            <a:srgbClr val="000000"/>
                          </a:solidFill>
                          <a:effectLst/>
                          <a:latin typeface="Calibri" panose="020F0502020204030204" pitchFamily="34" charset="0"/>
                        </a:rPr>
                        <a:t> </a:t>
                      </a:r>
                      <a:r>
                        <a:rPr lang="en-US" sz="1050" b="1" i="0" u="sng" strike="noStrike" dirty="0">
                          <a:solidFill>
                            <a:srgbClr val="00B050"/>
                          </a:solidFill>
                          <a:effectLst/>
                          <a:latin typeface="Calibri" panose="020F0502020204030204" pitchFamily="34" charset="0"/>
                        </a:rPr>
                        <a:t>Administration fee</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r>
                        <a:rPr lang="en-US" sz="900" b="0" i="0" u="none" strike="noStrike" baseline="0" dirty="0">
                          <a:solidFill>
                            <a:srgbClr val="000000"/>
                          </a:solidFill>
                          <a:effectLst/>
                          <a:latin typeface="Calibri" panose="020F0502020204030204" pitchFamily="34" charset="0"/>
                        </a:rPr>
                        <a:t>                   </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            </a:t>
                      </a:r>
                      <a:r>
                        <a:rPr lang="en-US" sz="900" b="0" i="0" u="none" strike="noStrike" baseline="0" dirty="0">
                          <a:solidFill>
                            <a:srgbClr val="000000"/>
                          </a:solidFill>
                          <a:effectLst/>
                          <a:latin typeface="Calibri" panose="020F0502020204030204" pitchFamily="34" charset="0"/>
                        </a:rPr>
                        <a:t>                                                   </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n/a</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n/a</a:t>
                      </a:r>
                    </a:p>
                  </a:txBody>
                  <a:tcPr marL="7619" marR="7619" marT="7619" marB="0" anchor="b"/>
                </a:tc>
                <a:tc>
                  <a:txBody>
                    <a:bodyPr/>
                    <a:lstStyle/>
                    <a:p>
                      <a:pPr algn="l" fontAlgn="b"/>
                      <a:r>
                        <a:rPr lang="en-US" sz="900" u="none" strike="noStrike" dirty="0">
                          <a:effectLst/>
                        </a:rPr>
                        <a:t>n/a=Not needed </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894295916"/>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x=previously given</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289145489"/>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 ask them today</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2158662546"/>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D=declined today</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21607014"/>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Checkmark    </a:t>
                      </a:r>
                      <a:r>
                        <a:rPr lang="en-US" sz="900" u="none" strike="noStrike" dirty="0">
                          <a:solidFill>
                            <a:srgbClr val="00B050"/>
                          </a:solidFill>
                          <a:effectLst/>
                          <a:sym typeface="Wingdings" panose="05000000000000000000" pitchFamily="2" charset="2"/>
                        </a:rPr>
                        <a:t></a:t>
                      </a:r>
                      <a:r>
                        <a:rPr lang="en-US" sz="900" u="none" strike="noStrike" dirty="0">
                          <a:effectLst/>
                        </a:rPr>
                        <a:t>=given today</a:t>
                      </a:r>
                      <a:endParaRPr lang="en-US" sz="900" b="0" i="0" u="none" strike="noStrike" dirty="0">
                        <a:solidFill>
                          <a:srgbClr val="FFFFFF"/>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660216298"/>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Prescription</a:t>
                      </a:r>
                      <a:r>
                        <a:rPr lang="en-US" sz="900" b="0" i="0" u="none" strike="noStrike" baseline="0" dirty="0">
                          <a:solidFill>
                            <a:srgbClr val="000000"/>
                          </a:solidFill>
                          <a:effectLst/>
                          <a:latin typeface="Calibri" panose="020F0502020204030204" pitchFamily="34" charset="0"/>
                        </a:rPr>
                        <a:t> given=  </a:t>
                      </a:r>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4189114744"/>
                  </a:ext>
                </a:extLst>
              </a:tr>
            </a:tbl>
          </a:graphicData>
        </a:graphic>
      </p:graphicFrame>
      <p:cxnSp>
        <p:nvCxnSpPr>
          <p:cNvPr id="67" name="Straight Connector 66"/>
          <p:cNvCxnSpPr/>
          <p:nvPr/>
        </p:nvCxnSpPr>
        <p:spPr>
          <a:xfrm>
            <a:off x="974035" y="5297557"/>
            <a:ext cx="9322904"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6207732" y="4222679"/>
            <a:ext cx="326633" cy="214472"/>
          </a:xfrm>
          <a:prstGeom prst="rect">
            <a:avLst/>
          </a:prstGeom>
        </p:spPr>
      </p:pic>
      <p:pic>
        <p:nvPicPr>
          <p:cNvPr id="13" name="Picture 12"/>
          <p:cNvPicPr>
            <a:picLocks noChangeAspect="1"/>
          </p:cNvPicPr>
          <p:nvPr/>
        </p:nvPicPr>
        <p:blipFill>
          <a:blip r:embed="rId3"/>
          <a:stretch>
            <a:fillRect/>
          </a:stretch>
        </p:blipFill>
        <p:spPr>
          <a:xfrm>
            <a:off x="9555395" y="6626831"/>
            <a:ext cx="326633" cy="231169"/>
          </a:xfrm>
          <a:prstGeom prst="rect">
            <a:avLst/>
          </a:prstGeom>
        </p:spPr>
      </p:pic>
      <p:pic>
        <p:nvPicPr>
          <p:cNvPr id="3" name="Picture 2"/>
          <p:cNvPicPr>
            <a:picLocks noChangeAspect="1"/>
          </p:cNvPicPr>
          <p:nvPr/>
        </p:nvPicPr>
        <p:blipFill>
          <a:blip r:embed="rId4"/>
          <a:stretch>
            <a:fillRect/>
          </a:stretch>
        </p:blipFill>
        <p:spPr>
          <a:xfrm>
            <a:off x="11326350" y="5955769"/>
            <a:ext cx="420660" cy="524301"/>
          </a:xfrm>
          <a:prstGeom prst="rect">
            <a:avLst/>
          </a:prstGeom>
        </p:spPr>
      </p:pic>
    </p:spTree>
    <p:extLst>
      <p:ext uri="{BB962C8B-B14F-4D97-AF65-F5344CB8AC3E}">
        <p14:creationId xmlns:p14="http://schemas.microsoft.com/office/powerpoint/2010/main" val="3288156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So, Ready to begin the Journey?</a:t>
            </a:r>
          </a:p>
        </p:txBody>
      </p:sp>
      <p:sp>
        <p:nvSpPr>
          <p:cNvPr id="3" name="Content Placeholder 2"/>
          <p:cNvSpPr>
            <a:spLocks noGrp="1"/>
          </p:cNvSpPr>
          <p:nvPr>
            <p:ph idx="1"/>
          </p:nvPr>
        </p:nvSpPr>
        <p:spPr/>
        <p:txBody>
          <a:bodyPr/>
          <a:lstStyle/>
          <a:p>
            <a:r>
              <a:rPr lang="en-US" dirty="0"/>
              <a:t>Step One:  </a:t>
            </a:r>
            <a:r>
              <a:rPr lang="en-US" dirty="0">
                <a:solidFill>
                  <a:srgbClr val="FFFF00"/>
                </a:solidFill>
              </a:rPr>
              <a:t>Educate</a:t>
            </a:r>
            <a:r>
              <a:rPr lang="en-US" dirty="0"/>
              <a:t> yourself and your team using the CDC website</a:t>
            </a:r>
          </a:p>
          <a:p>
            <a:pPr lvl="1"/>
            <a:r>
              <a:rPr lang="en-US" dirty="0"/>
              <a:t>Keep a copy of the adult immunization sheet with you at all times</a:t>
            </a:r>
          </a:p>
          <a:p>
            <a:r>
              <a:rPr lang="en-US" dirty="0"/>
              <a:t>Step Two:  </a:t>
            </a:r>
            <a:r>
              <a:rPr lang="en-US" dirty="0" err="1">
                <a:solidFill>
                  <a:srgbClr val="FFFF00"/>
                </a:solidFill>
              </a:rPr>
              <a:t>Previsit</a:t>
            </a:r>
            <a:r>
              <a:rPr lang="en-US" dirty="0">
                <a:solidFill>
                  <a:srgbClr val="FFFF00"/>
                </a:solidFill>
              </a:rPr>
              <a:t> Planning </a:t>
            </a:r>
            <a:r>
              <a:rPr lang="en-US" dirty="0"/>
              <a:t>for Immunizations</a:t>
            </a:r>
          </a:p>
          <a:p>
            <a:pPr lvl="1"/>
            <a:r>
              <a:rPr lang="en-US" dirty="0"/>
              <a:t>Use the PDSA daily </a:t>
            </a:r>
            <a:r>
              <a:rPr lang="en-US" dirty="0" err="1"/>
              <a:t>runsheet</a:t>
            </a:r>
            <a:r>
              <a:rPr lang="en-US" dirty="0"/>
              <a:t> all the time</a:t>
            </a:r>
          </a:p>
          <a:p>
            <a:r>
              <a:rPr lang="en-US" dirty="0"/>
              <a:t>Step Three:  </a:t>
            </a:r>
            <a:r>
              <a:rPr lang="en-US" dirty="0">
                <a:solidFill>
                  <a:srgbClr val="FFFF00"/>
                </a:solidFill>
              </a:rPr>
              <a:t>Become familiar </a:t>
            </a:r>
            <a:r>
              <a:rPr lang="en-US" dirty="0"/>
              <a:t>with the State Immunization 	Information system</a:t>
            </a:r>
          </a:p>
          <a:p>
            <a:pPr lvl="1"/>
            <a:r>
              <a:rPr lang="en-US" dirty="0"/>
              <a:t>Practice accessing it every day as part of your pre-visit planning</a:t>
            </a:r>
          </a:p>
        </p:txBody>
      </p:sp>
    </p:spTree>
    <p:extLst>
      <p:ext uri="{BB962C8B-B14F-4D97-AF65-F5344CB8AC3E}">
        <p14:creationId xmlns:p14="http://schemas.microsoft.com/office/powerpoint/2010/main" val="2186827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39369"/>
          </a:xfrm>
        </p:spPr>
        <p:txBody>
          <a:bodyPr/>
          <a:lstStyle/>
          <a:p>
            <a:pPr algn="ctr"/>
            <a:r>
              <a:rPr lang="en-US" b="1" dirty="0"/>
              <a:t>Tools You Need to Get Started</a:t>
            </a:r>
          </a:p>
        </p:txBody>
      </p:sp>
      <p:sp>
        <p:nvSpPr>
          <p:cNvPr id="3" name="Content Placeholder 2"/>
          <p:cNvSpPr>
            <a:spLocks noGrp="1"/>
          </p:cNvSpPr>
          <p:nvPr>
            <p:ph idx="1"/>
          </p:nvPr>
        </p:nvSpPr>
        <p:spPr>
          <a:xfrm>
            <a:off x="1103312" y="1242392"/>
            <a:ext cx="8946541" cy="5006008"/>
          </a:xfrm>
        </p:spPr>
        <p:txBody>
          <a:bodyPr/>
          <a:lstStyle/>
          <a:p>
            <a:r>
              <a:rPr lang="en-US" dirty="0"/>
              <a:t>A supply of Vaccines</a:t>
            </a:r>
          </a:p>
          <a:p>
            <a:r>
              <a:rPr lang="en-US" dirty="0"/>
              <a:t>Adult Immunization Schedule Card in your pocket at all times</a:t>
            </a:r>
          </a:p>
          <a:p>
            <a:r>
              <a:rPr lang="en-US" dirty="0"/>
              <a:t>A stack of Blank PDSA Daily Run Sheets</a:t>
            </a:r>
          </a:p>
          <a:p>
            <a:r>
              <a:rPr lang="en-US" dirty="0"/>
              <a:t>A Three Ring Binder to hold the blank and completed PDSA daily run sheets</a:t>
            </a:r>
          </a:p>
          <a:p>
            <a:r>
              <a:rPr lang="en-US" dirty="0"/>
              <a:t>A Red pen, green pen, and black pen with you at all times</a:t>
            </a:r>
          </a:p>
          <a:p>
            <a:r>
              <a:rPr lang="en-US" dirty="0"/>
              <a:t>A supply of blank patient personal immunization wallet cards  (obtainable for free from the Immunization Action Coalition)</a:t>
            </a:r>
          </a:p>
          <a:p>
            <a:r>
              <a:rPr lang="en-US" dirty="0"/>
              <a:t>A blank vaccination prescription pad   (</a:t>
            </a:r>
            <a:r>
              <a:rPr lang="en-US"/>
              <a:t>available from ACP)</a:t>
            </a:r>
            <a:endParaRPr lang="en-US" dirty="0"/>
          </a:p>
          <a:p>
            <a:r>
              <a:rPr lang="en-US" dirty="0"/>
              <a:t>Vaccine Information Sheets to Give to Patients</a:t>
            </a:r>
          </a:p>
          <a:p>
            <a:r>
              <a:rPr lang="en-US" dirty="0"/>
              <a:t>Internet Access to the CDC website and state Immunization Registry</a:t>
            </a:r>
          </a:p>
          <a:p>
            <a:r>
              <a:rPr lang="en-US" dirty="0"/>
              <a:t>Enthusiasm and an interest in learning</a:t>
            </a:r>
          </a:p>
        </p:txBody>
      </p:sp>
    </p:spTree>
    <p:extLst>
      <p:ext uri="{BB962C8B-B14F-4D97-AF65-F5344CB8AC3E}">
        <p14:creationId xmlns:p14="http://schemas.microsoft.com/office/powerpoint/2010/main" val="687419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437322"/>
            <a:ext cx="8946541" cy="5811077"/>
          </a:xfrm>
        </p:spPr>
        <p:txBody>
          <a:bodyPr/>
          <a:lstStyle/>
          <a:p>
            <a:pPr marL="0" indent="0" algn="ctr">
              <a:buNone/>
            </a:pPr>
            <a:r>
              <a:rPr lang="en-US" sz="6000" dirty="0"/>
              <a:t>One,  Two,  Three</a:t>
            </a:r>
          </a:p>
          <a:p>
            <a:pPr marL="0" indent="0" algn="ctr">
              <a:buNone/>
            </a:pPr>
            <a:endParaRPr lang="en-US" sz="6000" dirty="0"/>
          </a:p>
          <a:p>
            <a:pPr marL="0" indent="0" algn="ctr">
              <a:buNone/>
            </a:pPr>
            <a:r>
              <a:rPr lang="en-US" sz="7200" b="1" dirty="0"/>
              <a:t>Vaccinate !</a:t>
            </a:r>
          </a:p>
        </p:txBody>
      </p:sp>
    </p:spTree>
    <p:extLst>
      <p:ext uri="{BB962C8B-B14F-4D97-AF65-F5344CB8AC3E}">
        <p14:creationId xmlns:p14="http://schemas.microsoft.com/office/powerpoint/2010/main" val="475714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Phase I</a:t>
            </a:r>
            <a:r>
              <a:rPr lang="en-US" sz="3200" dirty="0"/>
              <a:t>:  Vaccine Inventory Management</a:t>
            </a:r>
          </a:p>
        </p:txBody>
      </p:sp>
      <p:pic>
        <p:nvPicPr>
          <p:cNvPr id="4" name="Content Placeholder 3" descr="vaccine 3 july 2010 | Explore wintersoul1's photos on Flick ..."/>
          <p:cNvPicPr>
            <a:picLocks noGrp="1" noChangeAspect="1"/>
          </p:cNvPicPr>
          <p:nvPr>
            <p:ph idx="1"/>
          </p:nvPr>
        </p:nvPicPr>
        <p:blipFill>
          <a:blip r:embed="rId2"/>
          <a:stretch>
            <a:fillRect/>
          </a:stretch>
        </p:blipFill>
        <p:spPr>
          <a:xfrm>
            <a:off x="3520142" y="2052638"/>
            <a:ext cx="4113492" cy="4195762"/>
          </a:xfrm>
        </p:spPr>
      </p:pic>
    </p:spTree>
    <p:extLst>
      <p:ext uri="{BB962C8B-B14F-4D97-AF65-F5344CB8AC3E}">
        <p14:creationId xmlns:p14="http://schemas.microsoft.com/office/powerpoint/2010/main" val="1268920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Immunizing Event along a Process Continuum</a:t>
            </a:r>
          </a:p>
        </p:txBody>
      </p:sp>
      <p:graphicFrame>
        <p:nvGraphicFramePr>
          <p:cNvPr id="4" name="Content Placeholder 3"/>
          <p:cNvGraphicFramePr>
            <a:graphicFrameLocks noGrp="1"/>
          </p:cNvGraphicFramePr>
          <p:nvPr>
            <p:ph idx="1"/>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610139" y="2335696"/>
            <a:ext cx="976549" cy="369332"/>
          </a:xfrm>
          <a:prstGeom prst="rect">
            <a:avLst/>
          </a:prstGeom>
          <a:noFill/>
        </p:spPr>
        <p:txBody>
          <a:bodyPr wrap="none" rtlCol="0">
            <a:spAutoFit/>
          </a:bodyPr>
          <a:lstStyle/>
          <a:p>
            <a:r>
              <a:rPr lang="en-US" dirty="0"/>
              <a:t>Phase I</a:t>
            </a:r>
          </a:p>
        </p:txBody>
      </p:sp>
      <p:sp>
        <p:nvSpPr>
          <p:cNvPr id="6" name="TextBox 5"/>
          <p:cNvSpPr txBox="1"/>
          <p:nvPr/>
        </p:nvSpPr>
        <p:spPr>
          <a:xfrm>
            <a:off x="3766930" y="2345635"/>
            <a:ext cx="1029449" cy="369332"/>
          </a:xfrm>
          <a:prstGeom prst="rect">
            <a:avLst/>
          </a:prstGeom>
          <a:noFill/>
        </p:spPr>
        <p:txBody>
          <a:bodyPr wrap="none" rtlCol="0">
            <a:spAutoFit/>
          </a:bodyPr>
          <a:lstStyle/>
          <a:p>
            <a:r>
              <a:rPr lang="en-US" dirty="0"/>
              <a:t>Phase II</a:t>
            </a:r>
          </a:p>
        </p:txBody>
      </p:sp>
      <p:sp>
        <p:nvSpPr>
          <p:cNvPr id="7" name="TextBox 6"/>
          <p:cNvSpPr txBox="1"/>
          <p:nvPr/>
        </p:nvSpPr>
        <p:spPr>
          <a:xfrm>
            <a:off x="5983357" y="3985591"/>
            <a:ext cx="1082348" cy="369332"/>
          </a:xfrm>
          <a:prstGeom prst="rect">
            <a:avLst/>
          </a:prstGeom>
          <a:noFill/>
        </p:spPr>
        <p:txBody>
          <a:bodyPr wrap="none" rtlCol="0">
            <a:spAutoFit/>
          </a:bodyPr>
          <a:lstStyle/>
          <a:p>
            <a:r>
              <a:rPr lang="en-US" dirty="0"/>
              <a:t>Phase III</a:t>
            </a:r>
          </a:p>
        </p:txBody>
      </p:sp>
      <p:sp>
        <p:nvSpPr>
          <p:cNvPr id="8" name="TextBox 7"/>
          <p:cNvSpPr txBox="1"/>
          <p:nvPr/>
        </p:nvSpPr>
        <p:spPr>
          <a:xfrm>
            <a:off x="8080513" y="3985592"/>
            <a:ext cx="1138453" cy="646331"/>
          </a:xfrm>
          <a:prstGeom prst="rect">
            <a:avLst/>
          </a:prstGeom>
          <a:noFill/>
        </p:spPr>
        <p:txBody>
          <a:bodyPr wrap="none" rtlCol="0">
            <a:spAutoFit/>
          </a:bodyPr>
          <a:lstStyle/>
          <a:p>
            <a:r>
              <a:rPr lang="en-US" dirty="0"/>
              <a:t>Phase IV</a:t>
            </a:r>
          </a:p>
          <a:p>
            <a:endParaRPr lang="en-US" dirty="0"/>
          </a:p>
        </p:txBody>
      </p:sp>
      <p:sp>
        <p:nvSpPr>
          <p:cNvPr id="9" name="TextBox 8"/>
          <p:cNvSpPr txBox="1"/>
          <p:nvPr/>
        </p:nvSpPr>
        <p:spPr>
          <a:xfrm>
            <a:off x="3925956" y="5705061"/>
            <a:ext cx="3147015" cy="369332"/>
          </a:xfrm>
          <a:prstGeom prst="rect">
            <a:avLst/>
          </a:prstGeom>
          <a:noFill/>
        </p:spPr>
        <p:txBody>
          <a:bodyPr wrap="none" rtlCol="0">
            <a:spAutoFit/>
          </a:bodyPr>
          <a:lstStyle/>
          <a:p>
            <a:r>
              <a:rPr lang="en-US" dirty="0"/>
              <a:t>Phase V= Retail Possibilities</a:t>
            </a:r>
          </a:p>
        </p:txBody>
      </p:sp>
    </p:spTree>
    <p:extLst>
      <p:ext uri="{BB962C8B-B14F-4D97-AF65-F5344CB8AC3E}">
        <p14:creationId xmlns:p14="http://schemas.microsoft.com/office/powerpoint/2010/main" val="2950407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726" y="228600"/>
            <a:ext cx="8486274" cy="665922"/>
          </a:xfrm>
        </p:spPr>
        <p:txBody>
          <a:bodyPr>
            <a:normAutofit fontScale="90000"/>
          </a:bodyPr>
          <a:lstStyle/>
          <a:p>
            <a:r>
              <a:rPr lang="en-US" dirty="0"/>
              <a:t>Completed PDSA daily run sheet </a:t>
            </a:r>
          </a:p>
        </p:txBody>
      </p:sp>
      <p:graphicFrame>
        <p:nvGraphicFramePr>
          <p:cNvPr id="4" name="Content Placeholder 3"/>
          <p:cNvGraphicFramePr>
            <a:graphicFrameLocks noGrp="1"/>
          </p:cNvGraphicFramePr>
          <p:nvPr>
            <p:ph idx="1"/>
            <p:extLst/>
          </p:nvPr>
        </p:nvGraphicFramePr>
        <p:xfrm>
          <a:off x="973667" y="954158"/>
          <a:ext cx="9313334" cy="5867962"/>
        </p:xfrm>
        <a:graphic>
          <a:graphicData uri="http://schemas.openxmlformats.org/drawingml/2006/table">
            <a:tbl>
              <a:tblPr>
                <a:tableStyleId>{5C22544A-7EE6-4342-B048-85BDC9FD1C3A}</a:tableStyleId>
              </a:tblPr>
              <a:tblGrid>
                <a:gridCol w="1103635">
                  <a:extLst>
                    <a:ext uri="{9D8B030D-6E8A-4147-A177-3AD203B41FA5}">
                      <a16:colId xmlns:a16="http://schemas.microsoft.com/office/drawing/2014/main" xmlns="" val="4148974021"/>
                    </a:ext>
                  </a:extLst>
                </a:gridCol>
                <a:gridCol w="812306">
                  <a:extLst>
                    <a:ext uri="{9D8B030D-6E8A-4147-A177-3AD203B41FA5}">
                      <a16:colId xmlns:a16="http://schemas.microsoft.com/office/drawing/2014/main" xmlns="" val="1417370264"/>
                    </a:ext>
                  </a:extLst>
                </a:gridCol>
                <a:gridCol w="812306">
                  <a:extLst>
                    <a:ext uri="{9D8B030D-6E8A-4147-A177-3AD203B41FA5}">
                      <a16:colId xmlns:a16="http://schemas.microsoft.com/office/drawing/2014/main" xmlns="" val="1496202357"/>
                    </a:ext>
                  </a:extLst>
                </a:gridCol>
                <a:gridCol w="812306">
                  <a:extLst>
                    <a:ext uri="{9D8B030D-6E8A-4147-A177-3AD203B41FA5}">
                      <a16:colId xmlns:a16="http://schemas.microsoft.com/office/drawing/2014/main" xmlns="" val="3381779876"/>
                    </a:ext>
                  </a:extLst>
                </a:gridCol>
                <a:gridCol w="812306">
                  <a:extLst>
                    <a:ext uri="{9D8B030D-6E8A-4147-A177-3AD203B41FA5}">
                      <a16:colId xmlns:a16="http://schemas.microsoft.com/office/drawing/2014/main" xmlns="" val="925207693"/>
                    </a:ext>
                  </a:extLst>
                </a:gridCol>
                <a:gridCol w="433228">
                  <a:extLst>
                    <a:ext uri="{9D8B030D-6E8A-4147-A177-3AD203B41FA5}">
                      <a16:colId xmlns:a16="http://schemas.microsoft.com/office/drawing/2014/main" xmlns="" val="3564770374"/>
                    </a:ext>
                  </a:extLst>
                </a:gridCol>
                <a:gridCol w="764336">
                  <a:extLst>
                    <a:ext uri="{9D8B030D-6E8A-4147-A177-3AD203B41FA5}">
                      <a16:colId xmlns:a16="http://schemas.microsoft.com/office/drawing/2014/main" xmlns="" val="984364362"/>
                    </a:ext>
                  </a:extLst>
                </a:gridCol>
                <a:gridCol w="557014">
                  <a:extLst>
                    <a:ext uri="{9D8B030D-6E8A-4147-A177-3AD203B41FA5}">
                      <a16:colId xmlns:a16="http://schemas.microsoft.com/office/drawing/2014/main" xmlns="" val="287655078"/>
                    </a:ext>
                  </a:extLst>
                </a:gridCol>
                <a:gridCol w="509044">
                  <a:extLst>
                    <a:ext uri="{9D8B030D-6E8A-4147-A177-3AD203B41FA5}">
                      <a16:colId xmlns:a16="http://schemas.microsoft.com/office/drawing/2014/main" xmlns="" val="189653555"/>
                    </a:ext>
                  </a:extLst>
                </a:gridCol>
                <a:gridCol w="509044">
                  <a:extLst>
                    <a:ext uri="{9D8B030D-6E8A-4147-A177-3AD203B41FA5}">
                      <a16:colId xmlns:a16="http://schemas.microsoft.com/office/drawing/2014/main" xmlns="" val="2389287537"/>
                    </a:ext>
                  </a:extLst>
                </a:gridCol>
                <a:gridCol w="509044">
                  <a:extLst>
                    <a:ext uri="{9D8B030D-6E8A-4147-A177-3AD203B41FA5}">
                      <a16:colId xmlns:a16="http://schemas.microsoft.com/office/drawing/2014/main" xmlns="" val="3553721353"/>
                    </a:ext>
                  </a:extLst>
                </a:gridCol>
                <a:gridCol w="1678765">
                  <a:extLst>
                    <a:ext uri="{9D8B030D-6E8A-4147-A177-3AD203B41FA5}">
                      <a16:colId xmlns:a16="http://schemas.microsoft.com/office/drawing/2014/main" xmlns="" val="331658270"/>
                    </a:ext>
                  </a:extLst>
                </a:gridCol>
              </a:tblGrid>
              <a:tr h="204234">
                <a:tc gridSpan="7">
                  <a:txBody>
                    <a:bodyPr/>
                    <a:lstStyle/>
                    <a:p>
                      <a:pPr algn="l" fontAlgn="b"/>
                      <a:r>
                        <a:rPr lang="en-US" sz="900" u="none" strike="noStrike" dirty="0">
                          <a:effectLst/>
                        </a:rPr>
                        <a:t>DAILY PLANNING WORKSHEET AND RECONCILIATION SHEET FOR IMMUNIZATION PDSA</a:t>
                      </a:r>
                      <a:endParaRPr lang="en-US" sz="900" b="1" i="0" u="none" strike="noStrike" dirty="0">
                        <a:solidFill>
                          <a:srgbClr val="000000"/>
                        </a:solidFill>
                        <a:effectLst/>
                        <a:latin typeface="Calibri" panose="020F0502020204030204" pitchFamily="34" charset="0"/>
                      </a:endParaRPr>
                    </a:p>
                  </a:txBody>
                  <a:tcPr marL="7619" marR="7619" marT="761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1104948336"/>
                  </a:ext>
                </a:extLst>
              </a:tr>
              <a:tr h="294068">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890469569"/>
                  </a:ext>
                </a:extLst>
              </a:tr>
              <a:tr h="156646">
                <a:tc>
                  <a:txBody>
                    <a:bodyPr/>
                    <a:lstStyle/>
                    <a:p>
                      <a:pPr algn="ctr" fontAlgn="b"/>
                      <a:r>
                        <a:rPr lang="en-US" sz="900" u="sng" strike="noStrike" dirty="0">
                          <a:effectLst/>
                        </a:rPr>
                        <a:t>20-Jan-17</a:t>
                      </a:r>
                      <a:endParaRPr lang="en-US" sz="900" b="0" i="0" u="sng" strike="noStrike" dirty="0">
                        <a:solidFill>
                          <a:srgbClr val="000000"/>
                        </a:solidFill>
                        <a:effectLst/>
                        <a:latin typeface="Segoe Script" panose="020B0504020000000003" pitchFamily="34" charset="0"/>
                      </a:endParaRPr>
                    </a:p>
                  </a:txBody>
                  <a:tcPr marL="7619" marR="7619" marT="7619" marB="0" anchor="b">
                    <a:solidFill>
                      <a:srgbClr val="FFFF00"/>
                    </a:solidFill>
                  </a:tcPr>
                </a:tc>
                <a:tc>
                  <a:txBody>
                    <a:bodyPr/>
                    <a:lstStyle/>
                    <a:p>
                      <a:pPr algn="ctr" fontAlgn="b"/>
                      <a:r>
                        <a:rPr lang="en-US" sz="900" b="0" i="0" u="sng" strike="noStrike" dirty="0">
                          <a:solidFill>
                            <a:schemeClr val="dk1"/>
                          </a:solidFill>
                          <a:effectLst/>
                          <a:latin typeface="+mn-lt"/>
                        </a:rPr>
                        <a:t>Friday</a:t>
                      </a:r>
                      <a:endParaRPr lang="en-US" sz="900" b="0" i="0" u="sng" strike="noStrike" dirty="0">
                        <a:solidFill>
                          <a:srgbClr val="000000"/>
                        </a:solidFill>
                        <a:effectLst/>
                        <a:latin typeface="Segoe Script" panose="020B0504020000000003" pitchFamily="34" charset="0"/>
                      </a:endParaRPr>
                    </a:p>
                  </a:txBody>
                  <a:tcPr marL="7619" marR="7619" marT="7619" marB="0" anchor="b">
                    <a:solidFill>
                      <a:srgbClr val="FFFF00"/>
                    </a:solid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561302252"/>
                  </a:ext>
                </a:extLst>
              </a:tr>
              <a:tr h="156646">
                <a:tc>
                  <a:txBody>
                    <a:bodyPr/>
                    <a:lstStyle/>
                    <a:p>
                      <a:pPr algn="ctr" fontAlgn="b"/>
                      <a:r>
                        <a:rPr lang="en-US" sz="900" u="none" strike="noStrike" dirty="0">
                          <a:effectLst/>
                        </a:rPr>
                        <a:t>DATE</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WEEKDAY</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4137535656"/>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4130588451"/>
                  </a:ext>
                </a:extLst>
              </a:tr>
              <a:tr h="175097">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baseline="0" dirty="0">
                          <a:solidFill>
                            <a:srgbClr val="000000"/>
                          </a:solidFill>
                          <a:effectLst/>
                          <a:latin typeface="Calibri" panose="020F0502020204030204" pitchFamily="34" charset="0"/>
                        </a:rPr>
                        <a:t>  I</a:t>
                      </a:r>
                      <a:r>
                        <a:rPr lang="en-US" sz="900" b="0" i="0" u="none" strike="noStrike" dirty="0">
                          <a:solidFill>
                            <a:srgbClr val="000000"/>
                          </a:solidFill>
                          <a:effectLst/>
                          <a:latin typeface="Calibri" panose="020F0502020204030204" pitchFamily="34" charset="0"/>
                        </a:rPr>
                        <a:t>nfluenza (iiv3)</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PPS-23</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PCV-13</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TdaP</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Td</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Zostavax</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Hep B</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HPV</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Hep A</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Hib</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Meningococcal</a:t>
                      </a:r>
                    </a:p>
                  </a:txBody>
                  <a:tcPr marL="7619" marR="7619" marT="7619" marB="0" anchor="b"/>
                </a:tc>
                <a:extLst>
                  <a:ext uri="{0D108BD9-81ED-4DB2-BD59-A6C34878D82A}">
                    <a16:rowId xmlns:a16="http://schemas.microsoft.com/office/drawing/2014/main" xmlns="" val="863204057"/>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gridSpan="2">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hMerge="1">
                  <a:txBody>
                    <a:bodyPr/>
                    <a:lstStyle/>
                    <a:p>
                      <a:endParaRPr lang="en-US"/>
                    </a:p>
                  </a:txBody>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959241854"/>
                  </a:ext>
                </a:extLst>
              </a:tr>
              <a:tr h="173135">
                <a:tc>
                  <a:txBody>
                    <a:bodyPr/>
                    <a:lstStyle/>
                    <a:p>
                      <a:pPr algn="l" fontAlgn="b"/>
                      <a:r>
                        <a:rPr lang="en-US" sz="900" b="0" i="0" u="none" strike="noStrike" dirty="0">
                          <a:solidFill>
                            <a:srgbClr val="000000"/>
                          </a:solidFill>
                          <a:effectLst/>
                          <a:latin typeface="Calibri" panose="020F0502020204030204" pitchFamily="34" charset="0"/>
                        </a:rPr>
                        <a:t> 1) </a:t>
                      </a:r>
                      <a:r>
                        <a:rPr lang="en-US" sz="900" b="0" i="0" u="none" strike="noStrike" dirty="0">
                          <a:solidFill>
                            <a:srgbClr val="000000"/>
                          </a:solidFill>
                          <a:effectLst/>
                          <a:latin typeface="Lucida Handwriting" panose="03010101010101010101" pitchFamily="66" charset="0"/>
                        </a:rPr>
                        <a:t>John Sartre</a:t>
                      </a: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800" b="1" i="0" u="none" strike="noStrike" dirty="0">
                          <a:solidFill>
                            <a:schemeClr val="bg1"/>
                          </a:solidFill>
                          <a:effectLst/>
                          <a:latin typeface="Lucida Handwriting" panose="03010101010101010101" pitchFamily="66" charset="0"/>
                        </a:rPr>
                        <a:t>X</a:t>
                      </a:r>
                      <a:r>
                        <a:rPr lang="en-US" sz="1000" b="1" i="0" u="none" strike="noStrike" dirty="0">
                          <a:solidFill>
                            <a:schemeClr val="bg1"/>
                          </a:solidFill>
                          <a:effectLst/>
                          <a:latin typeface="Lucida Handwriting" panose="03010101010101010101" pitchFamily="66" charset="0"/>
                        </a:rPr>
                        <a:t>  (2005)</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a:t>
                      </a:r>
                      <a:r>
                        <a:rPr lang="en-US" sz="10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1000" b="0" i="0" u="none" strike="noStrike" dirty="0">
                          <a:solidFill>
                            <a:schemeClr val="bg1"/>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chemeClr val="bg1"/>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chemeClr val="bg1"/>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chemeClr val="bg1"/>
                          </a:solidFill>
                          <a:effectLst/>
                          <a:latin typeface="Lucida Handwriting" panose="03010101010101010101" pitchFamily="66" charset="0"/>
                        </a:rPr>
                        <a:t>n/a</a:t>
                      </a:r>
                    </a:p>
                  </a:txBody>
                  <a:tcPr marL="7619" marR="7619" marT="7619" marB="0" anchor="b"/>
                </a:tc>
                <a:extLst>
                  <a:ext uri="{0D108BD9-81ED-4DB2-BD59-A6C34878D82A}">
                    <a16:rowId xmlns:a16="http://schemas.microsoft.com/office/drawing/2014/main" xmlns="" val="1499202218"/>
                  </a:ext>
                </a:extLst>
              </a:tr>
              <a:tr h="338025">
                <a:tc>
                  <a:txBody>
                    <a:bodyPr/>
                    <a:lstStyle/>
                    <a:p>
                      <a:pPr algn="l" fontAlgn="b"/>
                      <a:r>
                        <a:rPr lang="en-US" sz="900" b="0" i="0" u="none" strike="noStrike" dirty="0">
                          <a:solidFill>
                            <a:srgbClr val="000000"/>
                          </a:solidFill>
                          <a:effectLst/>
                          <a:latin typeface="Lucida Handwriting" panose="03010101010101010101" pitchFamily="66" charset="0"/>
                        </a:rPr>
                        <a:t>2) F.</a:t>
                      </a:r>
                      <a:r>
                        <a:rPr lang="en-US" sz="900" b="0" i="0" u="none" strike="noStrike" baseline="0" dirty="0">
                          <a:solidFill>
                            <a:srgbClr val="000000"/>
                          </a:solidFill>
                          <a:effectLst/>
                          <a:latin typeface="Lucida Handwriting" panose="03010101010101010101" pitchFamily="66" charset="0"/>
                        </a:rPr>
                        <a:t> Nietzsche</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a:t>
                      </a:r>
                      <a:r>
                        <a:rPr lang="en-US" sz="10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a:t>
                      </a:r>
                      <a:r>
                        <a:rPr lang="en-US" sz="10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 (2014)</a:t>
                      </a: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a:t>
                      </a:r>
                      <a:r>
                        <a:rPr lang="en-US" sz="1000" b="1" i="0" u="none" strike="noStrike" dirty="0">
                          <a:solidFill>
                            <a:srgbClr val="FF0000"/>
                          </a:solidFill>
                          <a:effectLst/>
                          <a:latin typeface="Lucida Handwriting" panose="03010101010101010101" pitchFamily="66" charset="0"/>
                        </a:rPr>
                        <a:t>?</a:t>
                      </a:r>
                      <a:r>
                        <a:rPr lang="en-US" sz="1000" b="1" i="0" u="none" strike="noStrike" baseline="0" dirty="0">
                          <a:solidFill>
                            <a:srgbClr val="000000"/>
                          </a:solidFill>
                          <a:effectLst/>
                          <a:latin typeface="Lucida Handwriting" panose="03010101010101010101" pitchFamily="66" charset="0"/>
                        </a:rPr>
                        <a:t> </a:t>
                      </a:r>
                      <a:r>
                        <a:rPr lang="en-US" sz="1000" b="1" i="0" u="none" strike="noStrike" baseline="0" dirty="0">
                          <a:solidFill>
                            <a:srgbClr val="00B050"/>
                          </a:solidFill>
                          <a:effectLst/>
                          <a:latin typeface="Lucida Handwriting" panose="03010101010101010101" pitchFamily="66" charset="0"/>
                          <a:sym typeface="Wingdings" panose="05000000000000000000" pitchFamily="2" charset="2"/>
                        </a:rPr>
                        <a:t></a:t>
                      </a:r>
                      <a:r>
                        <a:rPr lang="en-US" sz="1000" b="1" i="0" u="none" strike="noStrike" baseline="0" dirty="0">
                          <a:solidFill>
                            <a:srgbClr val="000000"/>
                          </a:solidFill>
                          <a:effectLst/>
                          <a:latin typeface="Lucida Handwriting" panose="03010101010101010101" pitchFamily="66" charset="0"/>
                        </a:rPr>
                        <a:t>                     </a:t>
                      </a:r>
                      <a:endParaRPr lang="en-US" sz="1000" b="1"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a:t>
                      </a:r>
                      <a:r>
                        <a:rPr lang="en-US" sz="1000" b="1" i="0" u="none" strike="noStrike" dirty="0">
                          <a:solidFill>
                            <a:srgbClr val="FF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             </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3899830830"/>
                  </a:ext>
                </a:extLst>
              </a:tr>
              <a:tr h="354515">
                <a:tc>
                  <a:txBody>
                    <a:bodyPr/>
                    <a:lstStyle/>
                    <a:p>
                      <a:pPr algn="l" fontAlgn="b"/>
                      <a:r>
                        <a:rPr lang="en-US" sz="900" b="0" i="0" u="none" strike="noStrike" baseline="0" dirty="0">
                          <a:solidFill>
                            <a:srgbClr val="000000"/>
                          </a:solidFill>
                          <a:effectLst/>
                          <a:latin typeface="Lucida Handwriting" panose="03010101010101010101" pitchFamily="66" charset="0"/>
                        </a:rPr>
                        <a:t>3) Albert Camus</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FF0000"/>
                          </a:solidFill>
                          <a:effectLst/>
                          <a:latin typeface="Lucida Handwriting" panose="03010101010101010101" pitchFamily="66" charset="0"/>
                        </a:rPr>
                        <a:t> ?</a:t>
                      </a:r>
                      <a:r>
                        <a:rPr lang="en-US" sz="105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5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a:t>
                      </a:r>
                      <a:r>
                        <a:rPr lang="en-US" sz="1050" b="1" i="0" u="none" strike="noStrike" dirty="0">
                          <a:solidFill>
                            <a:srgbClr val="000000"/>
                          </a:solidFill>
                          <a:effectLst/>
                          <a:latin typeface="Lucida Handwriting" panose="03010101010101010101" pitchFamily="66" charset="0"/>
                        </a:rPr>
                        <a:t>x </a:t>
                      </a:r>
                      <a:r>
                        <a:rPr lang="en-US" sz="1050" b="0" i="0" u="none" strike="noStrike" dirty="0">
                          <a:solidFill>
                            <a:srgbClr val="000000"/>
                          </a:solidFill>
                          <a:effectLst/>
                          <a:latin typeface="Lucida Handwriting" panose="03010101010101010101" pitchFamily="66" charset="0"/>
                        </a:rPr>
                        <a:t>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x</a:t>
                      </a:r>
                      <a:r>
                        <a:rPr lang="en-US" sz="1050" b="0" i="0" u="none" strike="noStrike" baseline="0" dirty="0">
                          <a:solidFill>
                            <a:srgbClr val="000000"/>
                          </a:solidFill>
                          <a:effectLst/>
                          <a:latin typeface="Lucida Handwriting" panose="03010101010101010101" pitchFamily="66" charset="0"/>
                        </a:rPr>
                        <a:t> (2012)</a:t>
                      </a:r>
                      <a:r>
                        <a:rPr lang="en-US" sz="1050" b="0" i="0" u="none" strike="noStrike" dirty="0">
                          <a:solidFill>
                            <a:srgbClr val="000000"/>
                          </a:solidFill>
                          <a:effectLst/>
                          <a:latin typeface="Lucida Handwriting" panose="03010101010101010101" pitchFamily="66" charset="0"/>
                        </a:rPr>
                        <a:t>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a:t>
                      </a:r>
                      <a:r>
                        <a:rPr lang="en-US" sz="1050" b="1" i="0" u="none" strike="noStrike" dirty="0">
                          <a:solidFill>
                            <a:srgbClr val="FF0000"/>
                          </a:solidFill>
                          <a:effectLst/>
                          <a:latin typeface="Lucida Handwriting" panose="03010101010101010101" pitchFamily="66" charset="0"/>
                        </a:rPr>
                        <a:t>?</a:t>
                      </a:r>
                      <a:r>
                        <a:rPr lang="en-US" sz="1050" b="0" i="0" u="none" strike="noStrike" dirty="0">
                          <a:solidFill>
                            <a:srgbClr val="000000"/>
                          </a:solidFill>
                          <a:effectLst/>
                          <a:latin typeface="Lucida Handwriting" panose="03010101010101010101" pitchFamily="66" charset="0"/>
                        </a:rPr>
                        <a:t>  </a:t>
                      </a:r>
                      <a:r>
                        <a:rPr lang="en-US" sz="1050" b="0" i="0" u="none" strike="noStrike" dirty="0">
                          <a:solidFill>
                            <a:srgbClr val="FF0000"/>
                          </a:solidFill>
                          <a:effectLst/>
                          <a:latin typeface="Lucida Handwriting" panose="03010101010101010101" pitchFamily="66" charset="0"/>
                        </a:rPr>
                        <a:t>D</a:t>
                      </a:r>
                      <a:r>
                        <a:rPr lang="en-US" sz="1050" b="0" i="0" u="none" strike="noStrike" dirty="0">
                          <a:solidFill>
                            <a:srgbClr val="000000"/>
                          </a:solidFill>
                          <a:effectLst/>
                          <a:latin typeface="Lucida Handwriting" panose="03010101010101010101" pitchFamily="66" charset="0"/>
                        </a:rPr>
                        <a:t>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n/a</a:t>
                      </a:r>
                    </a:p>
                  </a:txBody>
                  <a:tcPr marL="7619" marR="7619" marT="7619" marB="0" anchor="b"/>
                </a:tc>
                <a:extLst>
                  <a:ext uri="{0D108BD9-81ED-4DB2-BD59-A6C34878D82A}">
                    <a16:rowId xmlns:a16="http://schemas.microsoft.com/office/drawing/2014/main" xmlns="" val="2936546271"/>
                  </a:ext>
                </a:extLst>
              </a:tr>
              <a:tr h="354515">
                <a:tc>
                  <a:txBody>
                    <a:bodyPr/>
                    <a:lstStyle/>
                    <a:p>
                      <a:pPr algn="l" fontAlgn="b"/>
                      <a:r>
                        <a:rPr lang="en-US" sz="900" b="0" i="0" u="none" strike="noStrike" baseline="0" dirty="0">
                          <a:solidFill>
                            <a:srgbClr val="000000"/>
                          </a:solidFill>
                          <a:effectLst/>
                          <a:latin typeface="Lucida Handwriting" panose="03010101010101010101" pitchFamily="66" charset="0"/>
                        </a:rPr>
                        <a:t>4) George Will</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a:t>
                      </a:r>
                      <a:r>
                        <a:rPr lang="en-US" sz="1050" b="1" i="0" u="none" strike="noStrike" dirty="0">
                          <a:solidFill>
                            <a:srgbClr val="FF0000"/>
                          </a:solidFill>
                          <a:effectLst/>
                          <a:latin typeface="Lucida Handwriting" panose="03010101010101010101" pitchFamily="66" charset="0"/>
                        </a:rPr>
                        <a:t>? </a:t>
                      </a:r>
                      <a:r>
                        <a:rPr lang="en-US" sz="105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5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a:t>
                      </a:r>
                      <a:r>
                        <a:rPr lang="en-US" sz="1050" b="1" i="0" u="none" strike="noStrike" baseline="0" dirty="0">
                          <a:solidFill>
                            <a:srgbClr val="000000"/>
                          </a:solidFill>
                          <a:effectLst/>
                          <a:latin typeface="Lucida Handwriting" panose="03010101010101010101" pitchFamily="66" charset="0"/>
                        </a:rPr>
                        <a:t> (2010)</a:t>
                      </a:r>
                      <a:endParaRPr lang="en-US" sz="1050" b="1"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 (2015)              </a:t>
                      </a: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x(2015)</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1" i="0" u="none" strike="noStrike" dirty="0">
                          <a:solidFill>
                            <a:srgbClr val="FF0000"/>
                          </a:solidFill>
                          <a:effectLst/>
                          <a:latin typeface="Lucida Handwriting" panose="03010101010101010101" pitchFamily="66" charset="0"/>
                        </a:rPr>
                        <a:t>?  </a:t>
                      </a:r>
                      <a:r>
                        <a:rPr lang="en-US" sz="105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5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3830352490"/>
                  </a:ext>
                </a:extLst>
              </a:tr>
              <a:tr h="354515">
                <a:tc>
                  <a:txBody>
                    <a:bodyPr/>
                    <a:lstStyle/>
                    <a:p>
                      <a:pPr algn="l" fontAlgn="b"/>
                      <a:r>
                        <a:rPr lang="en-US" sz="900" b="0" i="0" u="none" strike="noStrike" baseline="0" dirty="0">
                          <a:solidFill>
                            <a:schemeClr val="dk1"/>
                          </a:solidFill>
                          <a:effectLst/>
                          <a:latin typeface="Lucida Handwriting" panose="03010101010101010101" pitchFamily="66" charset="0"/>
                        </a:rPr>
                        <a:t>5)  Mary Barnes</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chemeClr val="bg1"/>
                          </a:solidFill>
                          <a:effectLst/>
                          <a:latin typeface="Lucida Handwriting" panose="03010101010101010101" pitchFamily="66" charset="0"/>
                        </a:rPr>
                        <a:t>  x  </a:t>
                      </a:r>
                    </a:p>
                  </a:txBody>
                  <a:tcPr marL="7619" marR="7619" marT="7619" marB="0" anchor="b"/>
                </a:tc>
                <a:tc>
                  <a:txBody>
                    <a:bodyPr/>
                    <a:lstStyle/>
                    <a:p>
                      <a:pPr algn="ctr" fontAlgn="b"/>
                      <a:r>
                        <a:rPr lang="en-US" sz="1050" b="1" i="0" u="none" strike="noStrike" dirty="0">
                          <a:solidFill>
                            <a:schemeClr val="bg1"/>
                          </a:solidFill>
                          <a:effectLst/>
                          <a:latin typeface="Lucida Handwriting" panose="03010101010101010101" pitchFamily="66" charset="0"/>
                        </a:rPr>
                        <a:t>     x</a:t>
                      </a:r>
                      <a:r>
                        <a:rPr lang="en-US" sz="1050" b="1" i="0" u="none" strike="noStrike" baseline="0" dirty="0">
                          <a:solidFill>
                            <a:schemeClr val="bg1"/>
                          </a:solidFill>
                          <a:effectLst/>
                          <a:latin typeface="Lucida Handwriting" panose="03010101010101010101" pitchFamily="66" charset="0"/>
                        </a:rPr>
                        <a:t> (2000)              </a:t>
                      </a:r>
                      <a:r>
                        <a:rPr lang="en-US" sz="1050" b="1" i="0" u="none" strike="noStrike" dirty="0">
                          <a:solidFill>
                            <a:schemeClr val="bg1"/>
                          </a:solidFill>
                          <a:effectLst/>
                          <a:latin typeface="Lucida Handwriting" panose="03010101010101010101" pitchFamily="66" charset="0"/>
                        </a:rPr>
                        <a:t>   </a:t>
                      </a:r>
                    </a:p>
                  </a:txBody>
                  <a:tcPr marL="7619" marR="7619" marT="7619" marB="0" anchor="b"/>
                </a:tc>
                <a:tc>
                  <a:txBody>
                    <a:bodyPr/>
                    <a:lstStyle/>
                    <a:p>
                      <a:pPr algn="ctr" fontAlgn="b"/>
                      <a:r>
                        <a:rPr lang="en-US" sz="1050" b="1" i="0" u="none" strike="noStrike" dirty="0">
                          <a:solidFill>
                            <a:schemeClr val="tx1"/>
                          </a:solidFill>
                          <a:effectLst/>
                          <a:latin typeface="Lucida Handwriting" panose="03010101010101010101" pitchFamily="66" charset="0"/>
                        </a:rPr>
                        <a:t>           </a:t>
                      </a:r>
                    </a:p>
                  </a:txBody>
                  <a:tcPr marL="7619" marR="7619" marT="7619" marB="0" anchor="b"/>
                </a:tc>
                <a:tc>
                  <a:txBody>
                    <a:bodyPr/>
                    <a:lstStyle/>
                    <a:p>
                      <a:pPr algn="ctr" fontAlgn="b"/>
                      <a:r>
                        <a:rPr lang="en-US" sz="1050" b="1" i="0" u="none" strike="noStrike" dirty="0">
                          <a:solidFill>
                            <a:schemeClr val="tx1"/>
                          </a:solidFill>
                          <a:effectLst/>
                          <a:latin typeface="Lucida Handwriting" panose="03010101010101010101" pitchFamily="66" charset="0"/>
                        </a:rPr>
                        <a:t> </a:t>
                      </a:r>
                      <a:r>
                        <a:rPr lang="en-US" sz="105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50" b="1" i="0" u="none" strike="noStrike" dirty="0">
                          <a:solidFill>
                            <a:schemeClr val="bg1"/>
                          </a:solidFill>
                          <a:effectLst/>
                          <a:latin typeface="Lucida Handwriting" panose="03010101010101010101" pitchFamily="66" charset="0"/>
                        </a:rPr>
                        <a:t>     x</a:t>
                      </a:r>
                    </a:p>
                  </a:txBody>
                  <a:tcPr marL="7619" marR="7619" marT="7619" marB="0" anchor="b"/>
                </a:tc>
                <a:tc>
                  <a:txBody>
                    <a:bodyPr/>
                    <a:lstStyle/>
                    <a:p>
                      <a:pPr algn="ctr" fontAlgn="b"/>
                      <a:r>
                        <a:rPr lang="en-US" sz="1050" b="1" i="0" u="none" strike="noStrike" dirty="0">
                          <a:solidFill>
                            <a:schemeClr val="bg1"/>
                          </a:solidFill>
                          <a:effectLst/>
                          <a:latin typeface="Lucida Handwriting" panose="03010101010101010101" pitchFamily="66" charset="0"/>
                        </a:rPr>
                        <a:t>          x                </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3534794739"/>
                  </a:ext>
                </a:extLst>
              </a:tr>
              <a:tr h="354515">
                <a:tc>
                  <a:txBody>
                    <a:bodyPr/>
                    <a:lstStyle/>
                    <a:p>
                      <a:pPr algn="l" fontAlgn="b"/>
                      <a:r>
                        <a:rPr lang="en-US" sz="900" b="0" i="0" u="none" strike="noStrike" baseline="0" dirty="0">
                          <a:solidFill>
                            <a:schemeClr val="dk1"/>
                          </a:solidFill>
                          <a:effectLst/>
                          <a:latin typeface="Lucida Handwriting" panose="03010101010101010101" pitchFamily="66" charset="0"/>
                        </a:rPr>
                        <a:t>6)   John Doe</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a:t>
                      </a: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a:t>
                      </a:r>
                      <a:r>
                        <a:rPr lang="en-US" sz="1050" b="1" i="0" u="none" strike="noStrike" baseline="0" dirty="0">
                          <a:solidFill>
                            <a:srgbClr val="000000"/>
                          </a:solidFill>
                          <a:effectLst/>
                          <a:latin typeface="Lucida Handwriting" panose="03010101010101010101" pitchFamily="66" charset="0"/>
                        </a:rPr>
                        <a:t>x                       </a:t>
                      </a:r>
                      <a:endParaRPr lang="en-US" sz="1050" b="1"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a:t>
                      </a:r>
                      <a:r>
                        <a:rPr lang="en-US" sz="1050" b="0" i="0" u="none" strike="noStrike" dirty="0">
                          <a:solidFill>
                            <a:srgbClr val="FF0000"/>
                          </a:solidFill>
                          <a:effectLst/>
                          <a:latin typeface="Lucida Handwriting" panose="03010101010101010101" pitchFamily="66" charset="0"/>
                        </a:rPr>
                        <a:t>?</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x (2010)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 </a:t>
                      </a:r>
                      <a:r>
                        <a:rPr lang="en-US" sz="1050" b="0" i="0" u="none" strike="noStrike" dirty="0">
                          <a:solidFill>
                            <a:srgbClr val="000000"/>
                          </a:solidFill>
                          <a:effectLst/>
                          <a:latin typeface="Lucida Handwriting" panose="03010101010101010101" pitchFamily="66" charset="0"/>
                        </a:rPr>
                        <a:t>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r>
                        <a:rPr lang="en-US" sz="1050" b="0" i="0" u="none" strike="noStrike" baseline="0" dirty="0">
                          <a:solidFill>
                            <a:srgbClr val="000000"/>
                          </a:solidFill>
                          <a:effectLst/>
                          <a:latin typeface="Lucida Handwriting" panose="03010101010101010101" pitchFamily="66" charset="0"/>
                        </a:rPr>
                        <a:t>        </a:t>
                      </a:r>
                      <a:endParaRPr lang="en-US" sz="105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3153123031"/>
                  </a:ext>
                </a:extLst>
              </a:tr>
              <a:tr h="173135">
                <a:tc>
                  <a:txBody>
                    <a:bodyPr/>
                    <a:lstStyle/>
                    <a:p>
                      <a:pPr algn="l" fontAlgn="b"/>
                      <a:r>
                        <a:rPr lang="en-US" sz="900" b="0" i="0" u="none" strike="noStrike" baseline="0" dirty="0">
                          <a:solidFill>
                            <a:schemeClr val="dk1"/>
                          </a:solidFill>
                          <a:effectLst/>
                          <a:latin typeface="Lucida Handwriting" panose="03010101010101010101" pitchFamily="66" charset="0"/>
                        </a:rPr>
                        <a:t>7)   Ty Cobb</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a:t>
                      </a:r>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n/a</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2930139134"/>
                  </a:ext>
                </a:extLst>
              </a:tr>
              <a:tr h="173135">
                <a:tc>
                  <a:txBody>
                    <a:bodyPr/>
                    <a:lstStyle/>
                    <a:p>
                      <a:pPr algn="l" fontAlgn="b"/>
                      <a:r>
                        <a:rPr lang="en-US" sz="900" b="0" i="0" u="none" strike="noStrike" baseline="0" dirty="0">
                          <a:solidFill>
                            <a:schemeClr val="dk1"/>
                          </a:solidFill>
                          <a:effectLst/>
                          <a:latin typeface="Lucida Handwriting" panose="03010101010101010101" pitchFamily="66" charset="0"/>
                        </a:rPr>
                        <a:t>8)   Babe Ruth</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0" i="0" u="none" strike="noStrike" dirty="0">
                          <a:solidFill>
                            <a:srgbClr val="FF0000"/>
                          </a:solidFill>
                          <a:effectLst/>
                          <a:latin typeface="Lucida Handwriting" panose="03010101010101010101" pitchFamily="66" charset="0"/>
                        </a:rPr>
                        <a:t>?</a:t>
                      </a:r>
                    </a:p>
                  </a:txBody>
                  <a:tcPr marL="7619" marR="7619" marT="7619" marB="0" anchor="b"/>
                </a:tc>
                <a:tc>
                  <a:txBody>
                    <a:bodyPr/>
                    <a:lstStyle/>
                    <a:p>
                      <a:pPr algn="ctr" fontAlgn="b"/>
                      <a:r>
                        <a:rPr lang="en-US" sz="1000" b="0" i="0" u="none" strike="noStrike" dirty="0">
                          <a:solidFill>
                            <a:srgbClr val="FF0000"/>
                          </a:solidFill>
                          <a:effectLst/>
                          <a:latin typeface="Lucida Handwriting" panose="03010101010101010101" pitchFamily="66" charset="0"/>
                        </a:rPr>
                        <a:t>?</a:t>
                      </a:r>
                      <a:r>
                        <a:rPr lang="en-US" sz="1000" b="0"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0"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0" i="0" u="none" strike="noStrike" dirty="0">
                          <a:solidFill>
                            <a:srgbClr val="FF0000"/>
                          </a:solidFill>
                          <a:effectLst/>
                          <a:latin typeface="Lucida Handwriting" panose="03010101010101010101" pitchFamily="66" charset="0"/>
                        </a:rPr>
                        <a:t>? </a:t>
                      </a:r>
                      <a:r>
                        <a:rPr lang="en-US" sz="1000" b="0"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0"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a:t>
                      </a: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a:t>
                      </a: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n/a</a:t>
                      </a:r>
                    </a:p>
                  </a:txBody>
                  <a:tcPr marL="7619" marR="7619" marT="7619" marB="0" anchor="b"/>
                </a:tc>
                <a:extLst>
                  <a:ext uri="{0D108BD9-81ED-4DB2-BD59-A6C34878D82A}">
                    <a16:rowId xmlns:a16="http://schemas.microsoft.com/office/drawing/2014/main" xmlns="" val="228836061"/>
                  </a:ext>
                </a:extLst>
              </a:tr>
              <a:tr h="338025">
                <a:tc>
                  <a:txBody>
                    <a:bodyPr/>
                    <a:lstStyle/>
                    <a:p>
                      <a:pPr algn="l" fontAlgn="b"/>
                      <a:r>
                        <a:rPr lang="en-US" sz="900" b="0" i="0" u="none" strike="noStrike" baseline="0" dirty="0">
                          <a:solidFill>
                            <a:schemeClr val="dk1"/>
                          </a:solidFill>
                          <a:effectLst/>
                          <a:latin typeface="Lucida Handwriting" panose="03010101010101010101" pitchFamily="66" charset="0"/>
                        </a:rPr>
                        <a:t>9)   A. C. Doyle</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a:t>
                      </a:r>
                      <a:r>
                        <a:rPr lang="en-US" sz="1000" b="1" i="0" u="none" strike="noStrike" dirty="0">
                          <a:solidFill>
                            <a:srgbClr val="FF0000"/>
                          </a:solidFill>
                          <a:effectLst/>
                          <a:latin typeface="Lucida Handwriting" panose="03010101010101010101" pitchFamily="66" charset="0"/>
                        </a:rPr>
                        <a:t>?   </a:t>
                      </a:r>
                      <a:r>
                        <a:rPr lang="en-US" sz="10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 (2013)</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x(2012)</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x2012</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a:t>
                      </a:r>
                      <a:r>
                        <a:rPr lang="en-US" sz="1000" b="1" i="0" u="none" strike="noStrike" baseline="0" dirty="0">
                          <a:solidFill>
                            <a:srgbClr val="000000"/>
                          </a:solidFill>
                          <a:effectLst/>
                          <a:latin typeface="Lucida Handwriting" panose="03010101010101010101" pitchFamily="66" charset="0"/>
                        </a:rPr>
                        <a:t> (2012)</a:t>
                      </a:r>
                      <a:endParaRPr lang="en-US" sz="1000" b="1"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x(2012)</a:t>
                      </a:r>
                    </a:p>
                  </a:txBody>
                  <a:tcPr marL="7619" marR="7619" marT="7619" marB="0" anchor="b"/>
                </a:tc>
                <a:extLst>
                  <a:ext uri="{0D108BD9-81ED-4DB2-BD59-A6C34878D82A}">
                    <a16:rowId xmlns:a16="http://schemas.microsoft.com/office/drawing/2014/main" xmlns="" val="2953267132"/>
                  </a:ext>
                </a:extLst>
              </a:tr>
              <a:tr h="403982">
                <a:tc>
                  <a:txBody>
                    <a:bodyPr/>
                    <a:lstStyle/>
                    <a:p>
                      <a:pPr algn="l" fontAlgn="b"/>
                      <a:r>
                        <a:rPr lang="en-US" sz="1000" b="0" i="0" u="none" strike="noStrike" baseline="0" dirty="0">
                          <a:solidFill>
                            <a:schemeClr val="tx1"/>
                          </a:solidFill>
                          <a:effectLst/>
                          <a:latin typeface="Lucida Handwriting" panose="03010101010101010101" pitchFamily="66" charset="0"/>
                        </a:rPr>
                        <a:t>10)  </a:t>
                      </a:r>
                      <a:r>
                        <a:rPr lang="en-US" sz="1100" b="0" i="0" u="none" strike="noStrike" baseline="0" dirty="0">
                          <a:solidFill>
                            <a:schemeClr val="tx1"/>
                          </a:solidFill>
                          <a:effectLst/>
                          <a:latin typeface="+mn-lt"/>
                        </a:rPr>
                        <a:t>James Smith</a:t>
                      </a:r>
                    </a:p>
                  </a:txBody>
                  <a:tcPr marL="7619" marR="7619" marT="7619" marB="0" anchor="b">
                    <a:solidFill>
                      <a:srgbClr val="FFC000"/>
                    </a:solidFill>
                  </a:tcPr>
                </a:tc>
                <a:tc>
                  <a:txBody>
                    <a:bodyPr/>
                    <a:lstStyle/>
                    <a:p>
                      <a:pPr algn="ctr" fontAlgn="b"/>
                      <a:r>
                        <a:rPr lang="en-US" sz="1200" b="1" i="0" u="none" strike="noStrike" dirty="0">
                          <a:solidFill>
                            <a:srgbClr val="FF0000"/>
                          </a:solidFill>
                          <a:effectLst/>
                          <a:latin typeface="Lucida Handwriting" panose="03010101010101010101" pitchFamily="66" charset="0"/>
                        </a:rPr>
                        <a:t>?</a:t>
                      </a:r>
                      <a:r>
                        <a:rPr lang="en-US" sz="1200" b="1" i="0" u="none" strike="noStrike" dirty="0">
                          <a:solidFill>
                            <a:schemeClr val="tx1"/>
                          </a:solidFill>
                          <a:effectLst/>
                          <a:latin typeface="Lucida Handwriting" panose="03010101010101010101" pitchFamily="66" charset="0"/>
                        </a:rPr>
                        <a:t> </a:t>
                      </a:r>
                      <a:r>
                        <a:rPr lang="en-US" sz="1200" b="1" i="0" u="none" strike="noStrike" dirty="0">
                          <a:solidFill>
                            <a:srgbClr val="00B050"/>
                          </a:solidFill>
                          <a:effectLst/>
                          <a:latin typeface="Lucida Handwriting" panose="03010101010101010101" pitchFamily="66" charset="0"/>
                          <a:sym typeface="Wingdings" panose="05000000000000000000" pitchFamily="2" charset="2"/>
                        </a:rPr>
                        <a:t></a:t>
                      </a:r>
                      <a:r>
                        <a:rPr lang="en-US" sz="1200" b="1" i="0" u="none" strike="noStrike" dirty="0">
                          <a:solidFill>
                            <a:schemeClr val="tx1"/>
                          </a:solidFill>
                          <a:effectLst/>
                          <a:latin typeface="Lucida Handwriting" panose="03010101010101010101" pitchFamily="66" charset="0"/>
                        </a:rPr>
                        <a:t>                              </a:t>
                      </a:r>
                      <a:r>
                        <a:rPr lang="en-US" sz="1200" b="1" i="0" u="none" strike="noStrike" baseline="0" dirty="0">
                          <a:solidFill>
                            <a:schemeClr val="tx1"/>
                          </a:solidFill>
                          <a:effectLst/>
                          <a:latin typeface="Lucida Handwriting" panose="03010101010101010101" pitchFamily="66" charset="0"/>
                        </a:rPr>
                        <a:t> </a:t>
                      </a:r>
                      <a:endParaRPr lang="en-US" sz="1200" b="1" i="0" u="none" strike="noStrike" dirty="0">
                        <a:solidFill>
                          <a:schemeClr val="tx1"/>
                        </a:solidFill>
                        <a:effectLst/>
                        <a:latin typeface="Lucida Handwriting" panose="03010101010101010101" pitchFamily="66" charset="0"/>
                      </a:endParaRPr>
                    </a:p>
                  </a:txBody>
                  <a:tcPr marL="7619" marR="7619" marT="7619" marB="0" anchor="b">
                    <a:solidFill>
                      <a:srgbClr val="FFC000"/>
                    </a:solidFill>
                  </a:tcPr>
                </a:tc>
                <a:tc>
                  <a:txBody>
                    <a:bodyPr/>
                    <a:lstStyle/>
                    <a:p>
                      <a:pPr algn="ctr" fontAlgn="b"/>
                      <a:r>
                        <a:rPr lang="en-US" sz="1200" b="1" i="0" u="none" strike="noStrike" dirty="0">
                          <a:solidFill>
                            <a:schemeClr val="tx1"/>
                          </a:solidFill>
                          <a:effectLst/>
                          <a:latin typeface="Lucida Handwriting" panose="03010101010101010101" pitchFamily="66" charset="0"/>
                        </a:rPr>
                        <a:t> </a:t>
                      </a:r>
                      <a:r>
                        <a:rPr lang="en-US" sz="1200" b="1" i="0" u="none" strike="noStrike" dirty="0">
                          <a:solidFill>
                            <a:srgbClr val="FF0000"/>
                          </a:solidFill>
                          <a:effectLst/>
                          <a:latin typeface="Lucida Handwriting" panose="03010101010101010101" pitchFamily="66" charset="0"/>
                        </a:rPr>
                        <a:t>?x (2010)</a:t>
                      </a:r>
                    </a:p>
                  </a:txBody>
                  <a:tcPr marL="7619" marR="7619" marT="7619" marB="0" anchor="b">
                    <a:solidFill>
                      <a:srgbClr val="FFC000"/>
                    </a:solidFill>
                  </a:tcPr>
                </a:tc>
                <a:tc>
                  <a:txBody>
                    <a:bodyPr/>
                    <a:lstStyle/>
                    <a:p>
                      <a:pPr algn="ctr" fontAlgn="b"/>
                      <a:r>
                        <a:rPr lang="en-US" sz="1200" b="1" i="0" u="none" strike="noStrike" dirty="0">
                          <a:solidFill>
                            <a:srgbClr val="FF0000"/>
                          </a:solidFill>
                          <a:effectLst/>
                          <a:latin typeface="Lucida Handwriting" panose="03010101010101010101" pitchFamily="66" charset="0"/>
                        </a:rPr>
                        <a:t>?</a:t>
                      </a:r>
                      <a:r>
                        <a:rPr lang="en-US" sz="12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200" b="1" i="0" u="none" strike="noStrike" dirty="0">
                        <a:solidFill>
                          <a:srgbClr val="00B050"/>
                        </a:solidFill>
                        <a:effectLst/>
                        <a:latin typeface="Lucida Handwriting" panose="03010101010101010101" pitchFamily="66" charset="0"/>
                      </a:endParaRPr>
                    </a:p>
                  </a:txBody>
                  <a:tcPr marL="7619" marR="7619" marT="7619" marB="0" anchor="b">
                    <a:solidFill>
                      <a:srgbClr val="FFC000"/>
                    </a:solidFill>
                  </a:tcPr>
                </a:tc>
                <a:tc>
                  <a:txBody>
                    <a:bodyPr/>
                    <a:lstStyle/>
                    <a:p>
                      <a:pPr algn="ctr" fontAlgn="b"/>
                      <a:r>
                        <a:rPr lang="en-US" sz="1200" b="1" i="0" u="none" strike="noStrike" dirty="0">
                          <a:solidFill>
                            <a:schemeClr val="tx1"/>
                          </a:solidFill>
                          <a:effectLst/>
                          <a:latin typeface="Lucida Handwriting" panose="03010101010101010101" pitchFamily="66" charset="0"/>
                        </a:rPr>
                        <a:t>     </a:t>
                      </a:r>
                      <a:r>
                        <a:rPr lang="en-US" sz="1200" b="1" i="0" u="none" strike="noStrike" dirty="0">
                          <a:solidFill>
                            <a:schemeClr val="bg1"/>
                          </a:solidFill>
                          <a:effectLst/>
                          <a:latin typeface="Lucida Handwriting" panose="03010101010101010101" pitchFamily="66" charset="0"/>
                        </a:rPr>
                        <a:t>x  (2013)</a:t>
                      </a:r>
                    </a:p>
                  </a:txBody>
                  <a:tcPr marL="7619" marR="7619" marT="7619" marB="0" anchor="b">
                    <a:solidFill>
                      <a:srgbClr val="FFC000"/>
                    </a:solidFill>
                  </a:tcPr>
                </a:tc>
                <a:tc>
                  <a:txBody>
                    <a:bodyPr/>
                    <a:lstStyle/>
                    <a:p>
                      <a:pPr algn="ctr" fontAlgn="b"/>
                      <a:r>
                        <a:rPr lang="en-US" sz="1200" b="1" i="0" u="none" strike="noStrike" dirty="0">
                          <a:solidFill>
                            <a:schemeClr val="tx1"/>
                          </a:solidFill>
                          <a:effectLst/>
                          <a:latin typeface="Lucida Handwriting" panose="03010101010101010101" pitchFamily="66" charset="0"/>
                        </a:rPr>
                        <a:t>     </a:t>
                      </a:r>
                      <a:r>
                        <a:rPr lang="en-US" sz="1200" b="1" i="0" u="none" strike="noStrike" dirty="0">
                          <a:solidFill>
                            <a:schemeClr val="bg1"/>
                          </a:solidFill>
                          <a:effectLst/>
                          <a:latin typeface="Lucida Handwriting" panose="03010101010101010101" pitchFamily="66" charset="0"/>
                        </a:rPr>
                        <a:t>n/a</a:t>
                      </a:r>
                    </a:p>
                  </a:txBody>
                  <a:tcPr marL="7619" marR="7619" marT="7619" marB="0" anchor="b">
                    <a:solidFill>
                      <a:srgbClr val="FFC000"/>
                    </a:solidFill>
                  </a:tcPr>
                </a:tc>
                <a:tc>
                  <a:txBody>
                    <a:bodyPr/>
                    <a:lstStyle/>
                    <a:p>
                      <a:pPr algn="ctr" fontAlgn="b"/>
                      <a:r>
                        <a:rPr lang="en-US" sz="1200" b="1" i="0" u="none" strike="noStrike" dirty="0">
                          <a:solidFill>
                            <a:srgbClr val="FF0000"/>
                          </a:solidFill>
                          <a:effectLst/>
                          <a:latin typeface="Lucida Handwriting" panose="03010101010101010101" pitchFamily="66" charset="0"/>
                        </a:rPr>
                        <a:t>?  </a:t>
                      </a:r>
                      <a:r>
                        <a:rPr lang="en-US" sz="12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200" b="1" i="0" u="none" strike="noStrike" dirty="0">
                        <a:solidFill>
                          <a:srgbClr val="00B050"/>
                        </a:solidFill>
                        <a:effectLst/>
                        <a:latin typeface="Lucida Handwriting" panose="03010101010101010101" pitchFamily="66" charset="0"/>
                      </a:endParaRP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extLst>
                  <a:ext uri="{0D108BD9-81ED-4DB2-BD59-A6C34878D82A}">
                    <a16:rowId xmlns:a16="http://schemas.microsoft.com/office/drawing/2014/main" xmlns="" val="2784564284"/>
                  </a:ext>
                </a:extLst>
              </a:tr>
              <a:tr h="236101">
                <a:tc>
                  <a:txBody>
                    <a:bodyPr/>
                    <a:lstStyle/>
                    <a:p>
                      <a:pPr algn="l" fontAlgn="b"/>
                      <a:r>
                        <a:rPr lang="en-US" sz="1200" b="0" i="0" u="none" strike="noStrike" dirty="0">
                          <a:solidFill>
                            <a:srgbClr val="FF0000"/>
                          </a:solidFill>
                          <a:effectLst/>
                          <a:latin typeface="Calibri" panose="020F0502020204030204" pitchFamily="34" charset="0"/>
                        </a:rPr>
                        <a:t>   </a:t>
                      </a:r>
                      <a:r>
                        <a:rPr lang="en-US" sz="1200" b="1" i="0" u="sng" strike="noStrike" dirty="0">
                          <a:solidFill>
                            <a:srgbClr val="FF0000"/>
                          </a:solidFill>
                          <a:effectLst/>
                          <a:latin typeface="Calibri" panose="020F0502020204030204" pitchFamily="34" charset="0"/>
                        </a:rPr>
                        <a:t>Vaccine cost</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$9.80                     </a:t>
                      </a:r>
                      <a:r>
                        <a:rPr lang="en-US" sz="900" b="0" i="0" u="none" strike="noStrike" baseline="0" dirty="0">
                          <a:solidFill>
                            <a:srgbClr val="000000"/>
                          </a:solidFill>
                          <a:effectLst/>
                          <a:latin typeface="Calibri" panose="020F0502020204030204" pitchFamily="34" charset="0"/>
                        </a:rPr>
                        <a:t>  </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$75.00                 </a:t>
                      </a:r>
                      <a:r>
                        <a:rPr lang="en-US" sz="900" b="0" i="0" u="none" strike="noStrike" baseline="0" dirty="0">
                          <a:solidFill>
                            <a:srgbClr val="000000"/>
                          </a:solidFill>
                          <a:effectLst/>
                          <a:latin typeface="Calibri" panose="020F0502020204030204" pitchFamily="34" charset="0"/>
                        </a:rPr>
                        <a:t>  </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$157</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$32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$29</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$181</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$41</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$148</a:t>
                      </a: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$99/$98</a:t>
                      </a:r>
                    </a:p>
                  </a:txBody>
                  <a:tcPr marL="7619" marR="7619" marT="7619" marB="0" anchor="b"/>
                </a:tc>
                <a:extLst>
                  <a:ext uri="{0D108BD9-81ED-4DB2-BD59-A6C34878D82A}">
                    <a16:rowId xmlns:a16="http://schemas.microsoft.com/office/drawing/2014/main" xmlns="" val="3043058700"/>
                  </a:ext>
                </a:extLst>
              </a:tr>
              <a:tr h="203492">
                <a:tc>
                  <a:txBody>
                    <a:bodyPr/>
                    <a:lstStyle/>
                    <a:p>
                      <a:pPr algn="l" fontAlgn="b"/>
                      <a:r>
                        <a:rPr lang="en-US" sz="900" b="0" i="0" u="none" strike="noStrike" dirty="0">
                          <a:solidFill>
                            <a:srgbClr val="000000"/>
                          </a:solidFill>
                          <a:effectLst/>
                          <a:latin typeface="Calibri" panose="020F0502020204030204" pitchFamily="34" charset="0"/>
                        </a:rPr>
                        <a:t> </a:t>
                      </a:r>
                      <a:r>
                        <a:rPr lang="en-US" sz="1050" b="1" i="0" u="sng" strike="noStrike" dirty="0">
                          <a:solidFill>
                            <a:srgbClr val="00B050"/>
                          </a:solidFill>
                          <a:effectLst/>
                          <a:latin typeface="Calibri" panose="020F0502020204030204" pitchFamily="34" charset="0"/>
                        </a:rPr>
                        <a:t>Vaccine</a:t>
                      </a:r>
                      <a:r>
                        <a:rPr lang="en-US" sz="1050" b="1" i="0" u="sng" strike="noStrike" baseline="0" dirty="0">
                          <a:solidFill>
                            <a:srgbClr val="00B050"/>
                          </a:solidFill>
                          <a:effectLst/>
                          <a:latin typeface="Calibri" panose="020F0502020204030204" pitchFamily="34" charset="0"/>
                        </a:rPr>
                        <a:t> payment</a:t>
                      </a:r>
                      <a:endParaRPr lang="en-US" sz="1050" b="1" i="0" u="sng" strike="noStrike" dirty="0">
                        <a:solidFill>
                          <a:srgbClr val="00B05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$17.71</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$89.95                 </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$181.06</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$31.07</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$24.19</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varies</a:t>
                      </a:r>
                      <a:r>
                        <a:rPr lang="en-US" sz="900" b="0" i="0" u="none" strike="noStrike" baseline="0" dirty="0">
                          <a:solidFill>
                            <a:srgbClr val="000000"/>
                          </a:solidFill>
                          <a:effectLst/>
                          <a:latin typeface="Calibri" panose="020F0502020204030204" pitchFamily="34" charset="0"/>
                        </a:rPr>
                        <a:t> by plan</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$61.48</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n/a</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$50.85</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n/a</a:t>
                      </a:r>
                    </a:p>
                  </a:txBody>
                  <a:tcPr marL="7619" marR="7619" marT="7619" marB="0" anchor="b"/>
                </a:tc>
                <a:tc>
                  <a:txBody>
                    <a:bodyPr/>
                    <a:lstStyle/>
                    <a:p>
                      <a:pPr algn="ctr" fontAlgn="b"/>
                      <a:r>
                        <a:rPr lang="en-US" sz="900" u="none" strike="noStrike" dirty="0">
                          <a:effectLst/>
                        </a:rPr>
                        <a:t>LEGEND</a:t>
                      </a:r>
                      <a:endParaRPr lang="en-US" sz="900" b="1"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802576174"/>
                  </a:ext>
                </a:extLst>
              </a:tr>
              <a:tr h="327659">
                <a:tc>
                  <a:txBody>
                    <a:bodyPr/>
                    <a:lstStyle/>
                    <a:p>
                      <a:pPr algn="l" fontAlgn="b"/>
                      <a:r>
                        <a:rPr lang="en-US" sz="900" b="0" i="0" u="none" strike="noStrike" dirty="0">
                          <a:solidFill>
                            <a:srgbClr val="000000"/>
                          </a:solidFill>
                          <a:effectLst/>
                          <a:latin typeface="Calibri" panose="020F0502020204030204" pitchFamily="34" charset="0"/>
                        </a:rPr>
                        <a:t> </a:t>
                      </a:r>
                      <a:r>
                        <a:rPr lang="en-US" sz="1050" b="1" i="0" u="sng" strike="noStrike" dirty="0">
                          <a:solidFill>
                            <a:srgbClr val="00B050"/>
                          </a:solidFill>
                          <a:effectLst/>
                          <a:latin typeface="Calibri" panose="020F0502020204030204" pitchFamily="34" charset="0"/>
                        </a:rPr>
                        <a:t>Administration fee</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r>
                        <a:rPr lang="en-US" sz="900" b="0" i="0" u="none" strike="noStrike" baseline="0" dirty="0">
                          <a:solidFill>
                            <a:srgbClr val="000000"/>
                          </a:solidFill>
                          <a:effectLst/>
                          <a:latin typeface="Calibri" panose="020F0502020204030204" pitchFamily="34" charset="0"/>
                        </a:rPr>
                        <a:t>                   </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            </a:t>
                      </a:r>
                      <a:r>
                        <a:rPr lang="en-US" sz="900" b="0" i="0" u="none" strike="noStrike" baseline="0" dirty="0">
                          <a:solidFill>
                            <a:srgbClr val="000000"/>
                          </a:solidFill>
                          <a:effectLst/>
                          <a:latin typeface="Calibri" panose="020F0502020204030204" pitchFamily="34" charset="0"/>
                        </a:rPr>
                        <a:t>                                                   </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n/a</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n/a</a:t>
                      </a:r>
                    </a:p>
                  </a:txBody>
                  <a:tcPr marL="7619" marR="7619" marT="7619" marB="0" anchor="b"/>
                </a:tc>
                <a:tc>
                  <a:txBody>
                    <a:bodyPr/>
                    <a:lstStyle/>
                    <a:p>
                      <a:pPr algn="l" fontAlgn="b"/>
                      <a:r>
                        <a:rPr lang="en-US" sz="900" u="none" strike="noStrike" dirty="0">
                          <a:effectLst/>
                        </a:rPr>
                        <a:t>n/a=Not needed </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894295916"/>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x=previously given</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289145489"/>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 ask them today</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2158662546"/>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D=declined today</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21607014"/>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Checkmark    </a:t>
                      </a:r>
                      <a:r>
                        <a:rPr lang="en-US" sz="900" u="none" strike="noStrike" dirty="0">
                          <a:solidFill>
                            <a:srgbClr val="00B050"/>
                          </a:solidFill>
                          <a:effectLst/>
                          <a:sym typeface="Wingdings" panose="05000000000000000000" pitchFamily="2" charset="2"/>
                        </a:rPr>
                        <a:t></a:t>
                      </a:r>
                      <a:r>
                        <a:rPr lang="en-US" sz="900" u="none" strike="noStrike" dirty="0">
                          <a:effectLst/>
                        </a:rPr>
                        <a:t>=given today</a:t>
                      </a:r>
                      <a:endParaRPr lang="en-US" sz="900" b="0" i="0" u="none" strike="noStrike" dirty="0">
                        <a:solidFill>
                          <a:srgbClr val="FFFFFF"/>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660216298"/>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Prescription</a:t>
                      </a:r>
                      <a:r>
                        <a:rPr lang="en-US" sz="900" b="0" i="0" u="none" strike="noStrike" baseline="0" dirty="0">
                          <a:solidFill>
                            <a:srgbClr val="000000"/>
                          </a:solidFill>
                          <a:effectLst/>
                          <a:latin typeface="Calibri" panose="020F0502020204030204" pitchFamily="34" charset="0"/>
                        </a:rPr>
                        <a:t> given=  </a:t>
                      </a:r>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4189114744"/>
                  </a:ext>
                </a:extLst>
              </a:tr>
            </a:tbl>
          </a:graphicData>
        </a:graphic>
      </p:graphicFrame>
      <p:cxnSp>
        <p:nvCxnSpPr>
          <p:cNvPr id="67" name="Straight Connector 66"/>
          <p:cNvCxnSpPr/>
          <p:nvPr/>
        </p:nvCxnSpPr>
        <p:spPr>
          <a:xfrm>
            <a:off x="974035" y="5297557"/>
            <a:ext cx="9322904"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6207732" y="4222679"/>
            <a:ext cx="326633" cy="214472"/>
          </a:xfrm>
          <a:prstGeom prst="rect">
            <a:avLst/>
          </a:prstGeom>
        </p:spPr>
      </p:pic>
      <p:pic>
        <p:nvPicPr>
          <p:cNvPr id="13" name="Picture 12"/>
          <p:cNvPicPr>
            <a:picLocks noChangeAspect="1"/>
          </p:cNvPicPr>
          <p:nvPr/>
        </p:nvPicPr>
        <p:blipFill>
          <a:blip r:embed="rId3"/>
          <a:stretch>
            <a:fillRect/>
          </a:stretch>
        </p:blipFill>
        <p:spPr>
          <a:xfrm>
            <a:off x="9555395" y="6626831"/>
            <a:ext cx="326633" cy="231169"/>
          </a:xfrm>
          <a:prstGeom prst="rect">
            <a:avLst/>
          </a:prstGeom>
        </p:spPr>
      </p:pic>
      <p:pic>
        <p:nvPicPr>
          <p:cNvPr id="3" name="Picture 2"/>
          <p:cNvPicPr>
            <a:picLocks noChangeAspect="1"/>
          </p:cNvPicPr>
          <p:nvPr/>
        </p:nvPicPr>
        <p:blipFill>
          <a:blip r:embed="rId4"/>
          <a:stretch>
            <a:fillRect/>
          </a:stretch>
        </p:blipFill>
        <p:spPr>
          <a:xfrm>
            <a:off x="11326350" y="5955769"/>
            <a:ext cx="420660" cy="524301"/>
          </a:xfrm>
          <a:prstGeom prst="rect">
            <a:avLst/>
          </a:prstGeom>
        </p:spPr>
      </p:pic>
    </p:spTree>
    <p:extLst>
      <p:ext uri="{BB962C8B-B14F-4D97-AF65-F5344CB8AC3E}">
        <p14:creationId xmlns:p14="http://schemas.microsoft.com/office/powerpoint/2010/main" val="897172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912" y="277546"/>
            <a:ext cx="8534400" cy="1507067"/>
          </a:xfrm>
        </p:spPr>
        <p:txBody>
          <a:bodyPr/>
          <a:lstStyle/>
          <a:p>
            <a:pPr algn="ctr"/>
            <a:r>
              <a:rPr lang="en-US" b="1" dirty="0"/>
              <a:t>LOW TECH INVENTORY CONTROL</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51234" y="1536364"/>
            <a:ext cx="4129436" cy="4553319"/>
          </a:xfrm>
        </p:spPr>
      </p:pic>
      <p:sp>
        <p:nvSpPr>
          <p:cNvPr id="3" name="TextBox 2"/>
          <p:cNvSpPr txBox="1"/>
          <p:nvPr/>
        </p:nvSpPr>
        <p:spPr>
          <a:xfrm>
            <a:off x="7702826" y="2594113"/>
            <a:ext cx="4325223" cy="830997"/>
          </a:xfrm>
          <a:prstGeom prst="rect">
            <a:avLst/>
          </a:prstGeom>
          <a:noFill/>
        </p:spPr>
        <p:txBody>
          <a:bodyPr wrap="none" rtlCol="0">
            <a:spAutoFit/>
          </a:bodyPr>
          <a:lstStyle/>
          <a:p>
            <a:r>
              <a:rPr lang="en-US" sz="2400" dirty="0"/>
              <a:t>Updated Each day at both </a:t>
            </a:r>
          </a:p>
          <a:p>
            <a:r>
              <a:rPr lang="en-US" sz="2400" dirty="0"/>
              <a:t>Start and close of day</a:t>
            </a:r>
          </a:p>
        </p:txBody>
      </p:sp>
    </p:spTree>
    <p:extLst>
      <p:ext uri="{BB962C8B-B14F-4D97-AF65-F5344CB8AC3E}">
        <p14:creationId xmlns:p14="http://schemas.microsoft.com/office/powerpoint/2010/main" val="2149403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9281" y="124053"/>
            <a:ext cx="7484428" cy="1507067"/>
          </a:xfrm>
        </p:spPr>
        <p:txBody>
          <a:bodyPr/>
          <a:lstStyle/>
          <a:p>
            <a:pPr algn="ctr"/>
            <a:r>
              <a:rPr lang="en-US" b="1" dirty="0"/>
              <a:t>Storage of Vaccines</a:t>
            </a:r>
          </a:p>
        </p:txBody>
      </p:sp>
      <p:sp>
        <p:nvSpPr>
          <p:cNvPr id="3" name="Content Placeholder 2"/>
          <p:cNvSpPr>
            <a:spLocks noGrp="1"/>
          </p:cNvSpPr>
          <p:nvPr>
            <p:ph idx="1"/>
          </p:nvPr>
        </p:nvSpPr>
        <p:spPr>
          <a:xfrm>
            <a:off x="670941" y="2176670"/>
            <a:ext cx="8159002" cy="3776870"/>
          </a:xfrm>
        </p:spPr>
        <p:txBody>
          <a:bodyPr/>
          <a:lstStyle/>
          <a:p>
            <a:pPr marL="0" indent="0" algn="ctr">
              <a:buNone/>
            </a:pPr>
            <a:r>
              <a:rPr lang="en-US" dirty="0">
                <a:solidFill>
                  <a:schemeClr val="tx1"/>
                </a:solidFill>
                <a:highlight>
                  <a:srgbClr val="FFFF00"/>
                </a:highlight>
                <a:hlinkClick r:id="rId3"/>
              </a:rPr>
              <a:t>CDC: Vaccine Storage and Handling Toolkit</a:t>
            </a:r>
            <a:endParaRPr lang="en-US" dirty="0">
              <a:solidFill>
                <a:schemeClr val="tx1"/>
              </a:solidFill>
              <a:highlight>
                <a:srgbClr val="FFFF00"/>
              </a:highlight>
            </a:endParaRPr>
          </a:p>
          <a:p>
            <a:pPr marL="0" indent="0" algn="ctr">
              <a:buNone/>
            </a:pPr>
            <a:r>
              <a:rPr lang="en-US" dirty="0">
                <a:solidFill>
                  <a:schemeClr val="tx1"/>
                </a:solidFill>
              </a:rPr>
              <a:t>Maintain the </a:t>
            </a:r>
            <a:r>
              <a:rPr lang="en-US" b="1" dirty="0">
                <a:solidFill>
                  <a:schemeClr val="tx1"/>
                </a:solidFill>
              </a:rPr>
              <a:t>chain of cold</a:t>
            </a:r>
          </a:p>
          <a:p>
            <a:pPr marL="0" indent="0" algn="ctr">
              <a:buNone/>
            </a:pPr>
            <a:r>
              <a:rPr lang="en-US" b="1" dirty="0">
                <a:solidFill>
                  <a:schemeClr val="tx1"/>
                </a:solidFill>
              </a:rPr>
              <a:t>36 – 45 degrees F </a:t>
            </a:r>
            <a:r>
              <a:rPr lang="en-US" dirty="0">
                <a:solidFill>
                  <a:schemeClr val="tx1"/>
                </a:solidFill>
              </a:rPr>
              <a:t>(aim for 40)</a:t>
            </a:r>
          </a:p>
          <a:p>
            <a:pPr marL="0" indent="0" algn="ctr">
              <a:buNone/>
            </a:pPr>
            <a:r>
              <a:rPr lang="en-US" dirty="0">
                <a:solidFill>
                  <a:schemeClr val="tx1"/>
                </a:solidFill>
              </a:rPr>
              <a:t>Zoster, Measles, Varicella: </a:t>
            </a:r>
            <a:r>
              <a:rPr lang="en-US" b="1" dirty="0">
                <a:solidFill>
                  <a:schemeClr val="tx1"/>
                </a:solidFill>
              </a:rPr>
              <a:t>-58 to +5 degrees</a:t>
            </a:r>
            <a:endParaRPr lang="en-US" dirty="0">
              <a:solidFill>
                <a:schemeClr val="tx1"/>
              </a:solidFill>
            </a:endParaRPr>
          </a:p>
          <a:p>
            <a:pPr lvl="1" algn="ctr"/>
            <a:r>
              <a:rPr lang="en-US" dirty="0">
                <a:solidFill>
                  <a:schemeClr val="tx1"/>
                </a:solidFill>
              </a:rPr>
              <a:t>Store in separate Freezer</a:t>
            </a:r>
          </a:p>
          <a:p>
            <a:pPr marL="0" indent="0" algn="ctr">
              <a:buNone/>
            </a:pPr>
            <a:r>
              <a:rPr lang="en-US" dirty="0">
                <a:solidFill>
                  <a:schemeClr val="tx1"/>
                </a:solidFill>
              </a:rPr>
              <a:t>No dorm style refrigerators!</a:t>
            </a:r>
          </a:p>
          <a:p>
            <a:pPr marL="0" indent="0" algn="ctr">
              <a:buNone/>
            </a:pPr>
            <a:r>
              <a:rPr lang="en-US" dirty="0">
                <a:solidFill>
                  <a:schemeClr val="tx1"/>
                </a:solidFill>
              </a:rPr>
              <a:t>Vaccine Fridge Czar</a:t>
            </a:r>
          </a:p>
        </p:txBody>
      </p:sp>
    </p:spTree>
    <p:extLst>
      <p:ext uri="{BB962C8B-B14F-4D97-AF65-F5344CB8AC3E}">
        <p14:creationId xmlns:p14="http://schemas.microsoft.com/office/powerpoint/2010/main" val="2427364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Clear Electronic Health Record Advantage</a:t>
            </a:r>
          </a:p>
        </p:txBody>
      </p:sp>
      <p:sp>
        <p:nvSpPr>
          <p:cNvPr id="3" name="Content Placeholder 2"/>
          <p:cNvSpPr>
            <a:spLocks noGrp="1"/>
          </p:cNvSpPr>
          <p:nvPr>
            <p:ph idx="1"/>
          </p:nvPr>
        </p:nvSpPr>
        <p:spPr/>
        <p:txBody>
          <a:bodyPr/>
          <a:lstStyle/>
          <a:p>
            <a:pPr marL="457200" indent="-457200">
              <a:buFont typeface="+mj-lt"/>
              <a:buAutoNum type="arabicPeriod"/>
            </a:pPr>
            <a:r>
              <a:rPr lang="en-US" sz="2400" dirty="0"/>
              <a:t>Central Repository of Adult Immunization Information</a:t>
            </a:r>
          </a:p>
          <a:p>
            <a:pPr marL="800100" lvl="1" indent="-342900">
              <a:buFont typeface="+mj-lt"/>
              <a:buAutoNum type="arabicPeriod"/>
            </a:pPr>
            <a:r>
              <a:rPr lang="en-US" dirty="0"/>
              <a:t>Initial labor input is intensive </a:t>
            </a:r>
          </a:p>
          <a:p>
            <a:pPr marL="800100" lvl="1" indent="-342900">
              <a:buFont typeface="+mj-lt"/>
              <a:buAutoNum type="arabicPeriod"/>
            </a:pPr>
            <a:r>
              <a:rPr lang="en-US" dirty="0"/>
              <a:t>Labor decreases exponentially with time</a:t>
            </a:r>
          </a:p>
          <a:p>
            <a:pPr lvl="1"/>
            <a:endParaRPr lang="en-US" dirty="0"/>
          </a:p>
          <a:p>
            <a:pPr marL="457200" lvl="1" indent="0">
              <a:buNone/>
            </a:pPr>
            <a:r>
              <a:rPr lang="en-US" sz="3600" b="1" dirty="0"/>
              <a:t>However:</a:t>
            </a:r>
          </a:p>
          <a:p>
            <a:pPr marL="457200" lvl="1" indent="0">
              <a:buNone/>
            </a:pPr>
            <a:r>
              <a:rPr lang="en-US" sz="2400" dirty="0"/>
              <a:t>	Interoperability with state immunization information systems problematic</a:t>
            </a:r>
          </a:p>
          <a:p>
            <a:pPr marL="457200" lvl="1" indent="0">
              <a:buNone/>
            </a:pPr>
            <a:r>
              <a:rPr lang="en-US" sz="2400" dirty="0"/>
              <a:t>	Interconnectivity with third party registries costly and problematic</a:t>
            </a:r>
          </a:p>
        </p:txBody>
      </p:sp>
    </p:spTree>
    <p:extLst>
      <p:ext uri="{BB962C8B-B14F-4D97-AF65-F5344CB8AC3E}">
        <p14:creationId xmlns:p14="http://schemas.microsoft.com/office/powerpoint/2010/main" val="1994742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5013" y="168965"/>
            <a:ext cx="7899595" cy="811696"/>
          </a:xfrm>
        </p:spPr>
        <p:txBody>
          <a:bodyPr/>
          <a:lstStyle/>
          <a:p>
            <a:pPr algn="ctr"/>
            <a:r>
              <a:rPr lang="en-US" sz="4000" b="1" dirty="0" err="1"/>
              <a:t>Vax</a:t>
            </a:r>
            <a:r>
              <a:rPr lang="en-US" sz="4000" b="1" dirty="0"/>
              <a:t> Refrigeration/Storage</a:t>
            </a:r>
          </a:p>
        </p:txBody>
      </p:sp>
      <p:sp>
        <p:nvSpPr>
          <p:cNvPr id="4" name="Content Placeholder 3"/>
          <p:cNvSpPr>
            <a:spLocks noGrp="1"/>
          </p:cNvSpPr>
          <p:nvPr>
            <p:ph idx="1"/>
          </p:nvPr>
        </p:nvSpPr>
        <p:spPr>
          <a:xfrm>
            <a:off x="4267200" y="1552183"/>
            <a:ext cx="6400800" cy="4419600"/>
          </a:xfrm>
        </p:spPr>
        <p:txBody>
          <a:bodyPr>
            <a:normAutofit fontScale="92500" lnSpcReduction="20000"/>
          </a:bodyPr>
          <a:lstStyle/>
          <a:p>
            <a:pPr marL="0" indent="0">
              <a:buNone/>
            </a:pPr>
            <a:r>
              <a:rPr lang="en-US" sz="2400" u="sng" dirty="0"/>
              <a:t>Vaccine Refrigerator Manufacturers to Consider: </a:t>
            </a:r>
          </a:p>
          <a:p>
            <a:r>
              <a:rPr lang="en-US" sz="2400" dirty="0"/>
              <a:t>Panasonic Biomedical </a:t>
            </a:r>
            <a:r>
              <a:rPr lang="en-US" sz="2400" dirty="0">
                <a:hlinkClick r:id="rId3"/>
              </a:rPr>
              <a:t>www.sanyobiomedical.com</a:t>
            </a:r>
            <a:r>
              <a:rPr lang="en-US" sz="2400" dirty="0"/>
              <a:t> </a:t>
            </a:r>
          </a:p>
          <a:p>
            <a:r>
              <a:rPr lang="en-US" sz="2400" dirty="0"/>
              <a:t>Follett:   </a:t>
            </a:r>
            <a:r>
              <a:rPr lang="en-US" sz="2400" dirty="0">
                <a:hlinkClick r:id="rId4"/>
              </a:rPr>
              <a:t>www.follettice.com</a:t>
            </a:r>
            <a:r>
              <a:rPr lang="en-US" sz="2400" dirty="0"/>
              <a:t>  </a:t>
            </a:r>
          </a:p>
          <a:p>
            <a:r>
              <a:rPr lang="en-US" sz="2400" dirty="0"/>
              <a:t>Helmer:   </a:t>
            </a:r>
            <a:r>
              <a:rPr lang="en-US" sz="2400" dirty="0">
                <a:hlinkClick r:id="rId5"/>
              </a:rPr>
              <a:t>www.helmerinc.com</a:t>
            </a:r>
            <a:r>
              <a:rPr lang="en-US" sz="2400" dirty="0"/>
              <a:t>   </a:t>
            </a:r>
          </a:p>
          <a:p>
            <a:r>
              <a:rPr lang="en-US" sz="2400" dirty="0" err="1"/>
              <a:t>Thermo</a:t>
            </a:r>
            <a:r>
              <a:rPr lang="en-US" sz="2400" dirty="0"/>
              <a:t> Scientific:  </a:t>
            </a:r>
            <a:r>
              <a:rPr lang="en-US" sz="2400" dirty="0">
                <a:hlinkClick r:id="rId6"/>
              </a:rPr>
              <a:t>www.thermo.com</a:t>
            </a:r>
            <a:r>
              <a:rPr lang="en-US" sz="2400" dirty="0"/>
              <a:t>  </a:t>
            </a:r>
          </a:p>
          <a:p>
            <a:r>
              <a:rPr lang="en-US" sz="2400" dirty="0"/>
              <a:t>Lab Research Products:  </a:t>
            </a:r>
            <a:r>
              <a:rPr lang="en-US" sz="2400" dirty="0">
                <a:hlinkClick r:id="rId7"/>
              </a:rPr>
              <a:t>www.labresprod.com</a:t>
            </a:r>
            <a:r>
              <a:rPr lang="en-US" sz="2400" dirty="0"/>
              <a:t>  </a:t>
            </a:r>
          </a:p>
          <a:p>
            <a:r>
              <a:rPr lang="en-US" sz="2400" dirty="0"/>
              <a:t>Gem Scientific:  </a:t>
            </a:r>
            <a:r>
              <a:rPr lang="en-US" sz="2400" dirty="0">
                <a:hlinkClick r:id="rId8"/>
              </a:rPr>
              <a:t>www.gemref.com</a:t>
            </a:r>
            <a:r>
              <a:rPr lang="en-US" sz="2400" dirty="0"/>
              <a:t>  </a:t>
            </a:r>
          </a:p>
          <a:p>
            <a:r>
              <a:rPr lang="en-US" sz="2400" dirty="0"/>
              <a:t>Fisher Scientific:  </a:t>
            </a:r>
            <a:r>
              <a:rPr lang="en-US" sz="2400" dirty="0">
                <a:hlinkClick r:id="rId9"/>
              </a:rPr>
              <a:t>www.fishersci.com</a:t>
            </a:r>
            <a:r>
              <a:rPr lang="en-US" sz="2400" dirty="0"/>
              <a:t>  </a:t>
            </a:r>
          </a:p>
          <a:p>
            <a:r>
              <a:rPr lang="en-US" sz="2400" dirty="0"/>
              <a:t>Sun Frost (efficient):  </a:t>
            </a:r>
            <a:r>
              <a:rPr lang="en-US" sz="2400" dirty="0">
                <a:solidFill>
                  <a:srgbClr val="FFFF00"/>
                </a:solidFill>
                <a:hlinkClick r:id="rId10"/>
              </a:rPr>
              <a:t>www.sunfrost.com</a:t>
            </a:r>
            <a:r>
              <a:rPr lang="en-US" sz="2400" dirty="0">
                <a:solidFill>
                  <a:srgbClr val="FFFF00"/>
                </a:solidFill>
              </a:rPr>
              <a:t> </a:t>
            </a:r>
          </a:p>
        </p:txBody>
      </p:sp>
      <p:sp>
        <p:nvSpPr>
          <p:cNvPr id="3" name="Text Placeholder 2"/>
          <p:cNvSpPr>
            <a:spLocks noGrp="1"/>
          </p:cNvSpPr>
          <p:nvPr>
            <p:ph type="body" sz="half" idx="2"/>
          </p:nvPr>
        </p:nvSpPr>
        <p:spPr>
          <a:xfrm>
            <a:off x="540025" y="2109183"/>
            <a:ext cx="3177209" cy="4343400"/>
          </a:xfrm>
        </p:spPr>
        <p:txBody>
          <a:bodyPr>
            <a:normAutofit/>
          </a:bodyPr>
          <a:lstStyle/>
          <a:p>
            <a:r>
              <a:rPr lang="en-US" u="sng" dirty="0"/>
              <a:t>Source: (fridges)</a:t>
            </a:r>
          </a:p>
          <a:p>
            <a:r>
              <a:rPr lang="en-US" dirty="0">
                <a:solidFill>
                  <a:srgbClr val="FFFF00"/>
                </a:solidFill>
              </a:rPr>
              <a:t>public.health.oregon.gov              </a:t>
            </a:r>
          </a:p>
          <a:p>
            <a:r>
              <a:rPr lang="en-US" dirty="0"/>
              <a:t>(Oregon VFC guide)</a:t>
            </a:r>
          </a:p>
          <a:p>
            <a:endParaRPr lang="en-US" dirty="0"/>
          </a:p>
          <a:p>
            <a:r>
              <a:rPr lang="en-US" sz="2000" dirty="0"/>
              <a:t>Re: Digital Logging </a:t>
            </a:r>
            <a:r>
              <a:rPr lang="en-US" sz="2000" u="sng" dirty="0"/>
              <a:t>Thermometers</a:t>
            </a:r>
            <a:r>
              <a:rPr lang="en-US" sz="2000" dirty="0"/>
              <a:t> </a:t>
            </a:r>
            <a:r>
              <a:rPr lang="en-US" dirty="0"/>
              <a:t>-</a:t>
            </a:r>
          </a:p>
          <a:p>
            <a:r>
              <a:rPr lang="en-US" dirty="0"/>
              <a:t>See: </a:t>
            </a:r>
            <a:r>
              <a:rPr lang="en-US" dirty="0">
                <a:solidFill>
                  <a:srgbClr val="FFFF00"/>
                </a:solidFill>
                <a:hlinkClick r:id="rId11"/>
              </a:rPr>
              <a:t>http://www.vfcdataloggers.com/</a:t>
            </a:r>
            <a:r>
              <a:rPr lang="en-US" dirty="0">
                <a:solidFill>
                  <a:srgbClr val="FFFF00"/>
                </a:solidFill>
              </a:rPr>
              <a:t> </a:t>
            </a:r>
          </a:p>
          <a:p>
            <a:endParaRPr lang="en-US" dirty="0"/>
          </a:p>
        </p:txBody>
      </p:sp>
    </p:spTree>
    <p:extLst>
      <p:ext uri="{BB962C8B-B14F-4D97-AF65-F5344CB8AC3E}">
        <p14:creationId xmlns:p14="http://schemas.microsoft.com/office/powerpoint/2010/main" val="1607504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050" y="94909"/>
            <a:ext cx="9404723" cy="1256813"/>
          </a:xfrm>
        </p:spPr>
        <p:txBody>
          <a:bodyPr/>
          <a:lstStyle/>
          <a:p>
            <a:pPr algn="ctr"/>
            <a:r>
              <a:rPr lang="en-US" b="1" dirty="0"/>
              <a:t>Other Vaccine Refrigeration Options</a:t>
            </a:r>
          </a:p>
        </p:txBody>
      </p:sp>
      <p:pic>
        <p:nvPicPr>
          <p:cNvPr id="4" name="Content Placeholder 3" descr="TruMed Systems, the maker of the AccuVax refrigerator system for ..."/>
          <p:cNvPicPr>
            <a:picLocks noGrp="1" noChangeAspect="1"/>
          </p:cNvPicPr>
          <p:nvPr>
            <p:ph idx="1"/>
          </p:nvPr>
        </p:nvPicPr>
        <p:blipFill>
          <a:blip r:embed="rId2"/>
          <a:stretch>
            <a:fillRect/>
          </a:stretch>
        </p:blipFill>
        <p:spPr>
          <a:xfrm>
            <a:off x="8947702" y="2442645"/>
            <a:ext cx="1666875" cy="1905000"/>
          </a:xfrm>
        </p:spPr>
      </p:pic>
      <p:sp>
        <p:nvSpPr>
          <p:cNvPr id="5" name="TextBox 4"/>
          <p:cNvSpPr txBox="1"/>
          <p:nvPr/>
        </p:nvSpPr>
        <p:spPr>
          <a:xfrm>
            <a:off x="8361680" y="4660715"/>
            <a:ext cx="3068320" cy="1569660"/>
          </a:xfrm>
          <a:prstGeom prst="rect">
            <a:avLst/>
          </a:prstGeom>
          <a:noFill/>
        </p:spPr>
        <p:txBody>
          <a:bodyPr wrap="square" rtlCol="0">
            <a:spAutoFit/>
          </a:bodyPr>
          <a:lstStyle/>
          <a:p>
            <a:pPr algn="ctr"/>
            <a:r>
              <a:rPr lang="en-US" sz="2400" dirty="0" err="1"/>
              <a:t>TruMed</a:t>
            </a:r>
            <a:r>
              <a:rPr lang="en-US" sz="2400" dirty="0"/>
              <a:t> </a:t>
            </a:r>
            <a:r>
              <a:rPr lang="en-US" sz="2400" dirty="0" err="1"/>
              <a:t>AccuVax</a:t>
            </a:r>
            <a:r>
              <a:rPr lang="en-US" sz="2400" dirty="0"/>
              <a:t>™</a:t>
            </a:r>
          </a:p>
          <a:p>
            <a:pPr algn="ctr"/>
            <a:r>
              <a:rPr lang="en-US" sz="2400" dirty="0"/>
              <a:t>(combination robotic)</a:t>
            </a:r>
          </a:p>
          <a:p>
            <a:endParaRPr lang="en-US" sz="2400" dirty="0"/>
          </a:p>
        </p:txBody>
      </p:sp>
      <p:sp>
        <p:nvSpPr>
          <p:cNvPr id="6" name="TextBox 5"/>
          <p:cNvSpPr txBox="1"/>
          <p:nvPr/>
        </p:nvSpPr>
        <p:spPr>
          <a:xfrm>
            <a:off x="5804452" y="4710410"/>
            <a:ext cx="2325756" cy="830997"/>
          </a:xfrm>
          <a:prstGeom prst="rect">
            <a:avLst/>
          </a:prstGeom>
          <a:noFill/>
        </p:spPr>
        <p:txBody>
          <a:bodyPr wrap="square" rtlCol="0">
            <a:spAutoFit/>
          </a:bodyPr>
          <a:lstStyle/>
          <a:p>
            <a:r>
              <a:rPr lang="en-US" sz="2400" dirty="0"/>
              <a:t>Minibar Rx™</a:t>
            </a:r>
          </a:p>
          <a:p>
            <a:r>
              <a:rPr lang="en-US" sz="2400" dirty="0"/>
              <a:t>(combination)</a:t>
            </a:r>
          </a:p>
        </p:txBody>
      </p:sp>
      <p:pic>
        <p:nvPicPr>
          <p:cNvPr id="7" name="Picture 6"/>
          <p:cNvPicPr>
            <a:picLocks noChangeAspect="1"/>
          </p:cNvPicPr>
          <p:nvPr/>
        </p:nvPicPr>
        <p:blipFill>
          <a:blip r:embed="rId3"/>
          <a:stretch>
            <a:fillRect/>
          </a:stretch>
        </p:blipFill>
        <p:spPr>
          <a:xfrm>
            <a:off x="6022492" y="2389039"/>
            <a:ext cx="1898996" cy="2314034"/>
          </a:xfrm>
          <a:prstGeom prst="rect">
            <a:avLst/>
          </a:prstGeom>
        </p:spPr>
      </p:pic>
      <p:pic>
        <p:nvPicPr>
          <p:cNvPr id="8" name="Picture 7"/>
          <p:cNvPicPr>
            <a:picLocks noChangeAspect="1"/>
          </p:cNvPicPr>
          <p:nvPr/>
        </p:nvPicPr>
        <p:blipFill>
          <a:blip r:embed="rId4"/>
          <a:stretch>
            <a:fillRect/>
          </a:stretch>
        </p:blipFill>
        <p:spPr>
          <a:xfrm>
            <a:off x="205202" y="1351723"/>
            <a:ext cx="2176670" cy="2176670"/>
          </a:xfrm>
          <a:prstGeom prst="rect">
            <a:avLst/>
          </a:prstGeom>
        </p:spPr>
      </p:pic>
      <p:sp>
        <p:nvSpPr>
          <p:cNvPr id="9" name="TextBox 8"/>
          <p:cNvSpPr txBox="1"/>
          <p:nvPr/>
        </p:nvSpPr>
        <p:spPr>
          <a:xfrm>
            <a:off x="208723" y="3498574"/>
            <a:ext cx="2246242" cy="1200329"/>
          </a:xfrm>
          <a:prstGeom prst="rect">
            <a:avLst/>
          </a:prstGeom>
          <a:noFill/>
        </p:spPr>
        <p:txBody>
          <a:bodyPr wrap="square" rtlCol="0">
            <a:spAutoFit/>
          </a:bodyPr>
          <a:lstStyle/>
          <a:p>
            <a:pPr algn="ctr"/>
            <a:r>
              <a:rPr lang="en-US" sz="2400" dirty="0" err="1"/>
              <a:t>Undercounter</a:t>
            </a:r>
            <a:r>
              <a:rPr lang="en-US" sz="2400" dirty="0"/>
              <a:t> Vaccine</a:t>
            </a:r>
          </a:p>
          <a:p>
            <a:pPr algn="ctr"/>
            <a:r>
              <a:rPr lang="en-US" sz="2400" dirty="0"/>
              <a:t>Freezer only</a:t>
            </a:r>
          </a:p>
        </p:txBody>
      </p:sp>
      <p:pic>
        <p:nvPicPr>
          <p:cNvPr id="10" name="Picture 9"/>
          <p:cNvPicPr>
            <a:picLocks noChangeAspect="1"/>
          </p:cNvPicPr>
          <p:nvPr/>
        </p:nvPicPr>
        <p:blipFill>
          <a:blip r:embed="rId5"/>
          <a:stretch>
            <a:fillRect/>
          </a:stretch>
        </p:blipFill>
        <p:spPr>
          <a:xfrm>
            <a:off x="2868887" y="1888435"/>
            <a:ext cx="2352467" cy="2352467"/>
          </a:xfrm>
          <a:prstGeom prst="rect">
            <a:avLst/>
          </a:prstGeom>
        </p:spPr>
      </p:pic>
      <p:sp>
        <p:nvSpPr>
          <p:cNvPr id="11" name="TextBox 10"/>
          <p:cNvSpPr txBox="1"/>
          <p:nvPr/>
        </p:nvSpPr>
        <p:spPr>
          <a:xfrm>
            <a:off x="3113180" y="4303644"/>
            <a:ext cx="1931939" cy="1200329"/>
          </a:xfrm>
          <a:prstGeom prst="rect">
            <a:avLst/>
          </a:prstGeom>
          <a:noFill/>
        </p:spPr>
        <p:txBody>
          <a:bodyPr wrap="none" rtlCol="0">
            <a:spAutoFit/>
          </a:bodyPr>
          <a:lstStyle/>
          <a:p>
            <a:pPr algn="ctr"/>
            <a:r>
              <a:rPr lang="en-US" sz="2400" dirty="0"/>
              <a:t>Vaccine</a:t>
            </a:r>
          </a:p>
          <a:p>
            <a:pPr algn="ctr"/>
            <a:r>
              <a:rPr lang="en-US" sz="2400" dirty="0"/>
              <a:t>Refrigerator</a:t>
            </a:r>
          </a:p>
          <a:p>
            <a:pPr algn="ctr"/>
            <a:r>
              <a:rPr lang="en-US" sz="2400" dirty="0"/>
              <a:t>only</a:t>
            </a:r>
          </a:p>
        </p:txBody>
      </p:sp>
    </p:spTree>
    <p:extLst>
      <p:ext uri="{BB962C8B-B14F-4D97-AF65-F5344CB8AC3E}">
        <p14:creationId xmlns:p14="http://schemas.microsoft.com/office/powerpoint/2010/main" val="2233318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Ordering Vaccines</a:t>
            </a:r>
            <a:r>
              <a:rPr lang="en-US" dirty="0"/>
              <a:t>:  </a:t>
            </a:r>
            <a:r>
              <a:rPr lang="en-US" sz="3600" dirty="0"/>
              <a:t>Online</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1488134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68" y="149087"/>
            <a:ext cx="8534400" cy="1461052"/>
          </a:xfrm>
        </p:spPr>
        <p:txBody>
          <a:bodyPr>
            <a:normAutofit fontScale="90000"/>
          </a:bodyPr>
          <a:lstStyle/>
          <a:p>
            <a:r>
              <a:rPr lang="en-US" b="1" dirty="0"/>
              <a:t>Maximum you should be paying for purchase of vaccines</a:t>
            </a:r>
            <a:br>
              <a:rPr lang="en-US" b="1" dirty="0"/>
            </a:br>
            <a:endParaRPr lang="en-US" b="1" dirty="0"/>
          </a:p>
        </p:txBody>
      </p:sp>
      <p:sp>
        <p:nvSpPr>
          <p:cNvPr id="3" name="Content Placeholder 2"/>
          <p:cNvSpPr>
            <a:spLocks noGrp="1"/>
          </p:cNvSpPr>
          <p:nvPr>
            <p:ph idx="1"/>
          </p:nvPr>
        </p:nvSpPr>
        <p:spPr>
          <a:xfrm>
            <a:off x="1519098" y="1441172"/>
            <a:ext cx="10164763" cy="4999383"/>
          </a:xfrm>
        </p:spPr>
        <p:txBody>
          <a:bodyPr>
            <a:normAutofit fontScale="92500" lnSpcReduction="20000"/>
          </a:bodyPr>
          <a:lstStyle/>
          <a:p>
            <a:pPr marL="0" indent="0">
              <a:buNone/>
            </a:pPr>
            <a:endParaRPr lang="en-US" dirty="0">
              <a:solidFill>
                <a:srgbClr val="FFC000"/>
              </a:solidFill>
            </a:endParaRPr>
          </a:p>
          <a:p>
            <a:pPr marL="457200" indent="-457200">
              <a:buAutoNum type="arabicParenR"/>
            </a:pPr>
            <a:r>
              <a:rPr lang="en-US" b="1" dirty="0">
                <a:solidFill>
                  <a:srgbClr val="FFC000"/>
                </a:solidFill>
              </a:rPr>
              <a:t>Influenza Trivalent								$9.80</a:t>
            </a:r>
          </a:p>
          <a:p>
            <a:pPr marL="457200" indent="-457200">
              <a:buAutoNum type="arabicParenR"/>
            </a:pPr>
            <a:r>
              <a:rPr lang="en-US" b="1" dirty="0">
                <a:solidFill>
                  <a:srgbClr val="FFC000"/>
                </a:solidFill>
              </a:rPr>
              <a:t>Influenza Quadrivalent							$17.00</a:t>
            </a:r>
          </a:p>
          <a:p>
            <a:pPr marL="457200" indent="-457200">
              <a:buAutoNum type="arabicParenR"/>
            </a:pPr>
            <a:r>
              <a:rPr lang="en-US" b="1" dirty="0">
                <a:solidFill>
                  <a:srgbClr val="FFC000"/>
                </a:solidFill>
              </a:rPr>
              <a:t>Influenza High Dose							$37.00</a:t>
            </a:r>
          </a:p>
          <a:p>
            <a:pPr marL="457200" indent="-457200">
              <a:buAutoNum type="arabicParenR"/>
            </a:pPr>
            <a:r>
              <a:rPr lang="en-US" b="1" dirty="0">
                <a:solidFill>
                  <a:srgbClr val="FFC000"/>
                </a:solidFill>
              </a:rPr>
              <a:t>Pneumococcal Polysaccharide 23				$75.00</a:t>
            </a:r>
          </a:p>
          <a:p>
            <a:pPr marL="457200" indent="-457200">
              <a:buAutoNum type="arabicParenR"/>
            </a:pPr>
            <a:r>
              <a:rPr lang="en-US" b="1" dirty="0">
                <a:solidFill>
                  <a:srgbClr val="FFC000"/>
                </a:solidFill>
              </a:rPr>
              <a:t>Pneumococcal Conjugate 13					$157.00</a:t>
            </a:r>
          </a:p>
          <a:p>
            <a:pPr marL="457200" indent="-457200">
              <a:buAutoNum type="arabicParenR"/>
            </a:pPr>
            <a:r>
              <a:rPr lang="en-US" b="1" dirty="0">
                <a:solidFill>
                  <a:srgbClr val="FFC000"/>
                </a:solidFill>
              </a:rPr>
              <a:t>HPV-9											$148.00</a:t>
            </a:r>
          </a:p>
          <a:p>
            <a:pPr marL="457200" indent="-457200">
              <a:buAutoNum type="arabicParenR"/>
            </a:pPr>
            <a:r>
              <a:rPr lang="en-US" b="1" dirty="0" err="1">
                <a:solidFill>
                  <a:srgbClr val="FFC000"/>
                </a:solidFill>
              </a:rPr>
              <a:t>Zostavax</a:t>
            </a:r>
            <a:r>
              <a:rPr lang="en-US" b="1" dirty="0">
                <a:solidFill>
                  <a:srgbClr val="FFC000"/>
                </a:solidFill>
              </a:rPr>
              <a:t>®										$181.00</a:t>
            </a:r>
          </a:p>
          <a:p>
            <a:pPr marL="457200" indent="-457200">
              <a:buAutoNum type="arabicParenR"/>
            </a:pPr>
            <a:r>
              <a:rPr lang="en-US" b="1" dirty="0">
                <a:solidFill>
                  <a:srgbClr val="FFC000"/>
                </a:solidFill>
              </a:rPr>
              <a:t>Hepatitis B										$41.00</a:t>
            </a:r>
          </a:p>
          <a:p>
            <a:pPr marL="457200" indent="-457200">
              <a:buAutoNum type="arabicParenR"/>
            </a:pPr>
            <a:r>
              <a:rPr lang="en-US" b="1" dirty="0" err="1">
                <a:solidFill>
                  <a:srgbClr val="FFC000"/>
                </a:solidFill>
              </a:rPr>
              <a:t>TdaP</a:t>
            </a:r>
            <a:r>
              <a:rPr lang="en-US" b="1" dirty="0">
                <a:solidFill>
                  <a:srgbClr val="FFC000"/>
                </a:solidFill>
              </a:rPr>
              <a:t>											$32.00</a:t>
            </a:r>
          </a:p>
          <a:p>
            <a:pPr marL="457200" indent="-457200">
              <a:buAutoNum type="arabicParenR"/>
            </a:pPr>
            <a:r>
              <a:rPr lang="en-US" b="1" dirty="0">
                <a:solidFill>
                  <a:srgbClr val="FFC000"/>
                </a:solidFill>
              </a:rPr>
              <a:t>Tetanus Toxoid									$29.00</a:t>
            </a:r>
          </a:p>
          <a:p>
            <a:pPr marL="457200" indent="-457200">
              <a:buAutoNum type="arabicParenR"/>
            </a:pPr>
            <a:r>
              <a:rPr lang="en-US" b="1" dirty="0">
                <a:solidFill>
                  <a:srgbClr val="FFC000"/>
                </a:solidFill>
              </a:rPr>
              <a:t>Neisseria Meningitides A, C, Y, W				$99.00				</a:t>
            </a:r>
          </a:p>
          <a:p>
            <a:pPr marL="457200" indent="-457200">
              <a:buAutoNum type="arabicParenR"/>
            </a:pPr>
            <a:r>
              <a:rPr lang="en-US" b="1" dirty="0">
                <a:solidFill>
                  <a:srgbClr val="FFC000"/>
                </a:solidFill>
              </a:rPr>
              <a:t>Trumemba®	(Neisseria group B)				$98.00</a:t>
            </a:r>
          </a:p>
          <a:p>
            <a:pPr marL="0" indent="0">
              <a:buNone/>
            </a:pPr>
            <a:endParaRPr lang="en-US" dirty="0">
              <a:solidFill>
                <a:srgbClr val="FFC000"/>
              </a:solidFill>
            </a:endParaRPr>
          </a:p>
          <a:p>
            <a:pPr marL="457200" indent="-457200">
              <a:buAutoNum type="arabicParenR"/>
            </a:pPr>
            <a:endParaRPr lang="en-US" dirty="0"/>
          </a:p>
        </p:txBody>
      </p:sp>
    </p:spTree>
    <p:extLst>
      <p:ext uri="{BB962C8B-B14F-4D97-AF65-F5344CB8AC3E}">
        <p14:creationId xmlns:p14="http://schemas.microsoft.com/office/powerpoint/2010/main" val="877400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2" y="102658"/>
            <a:ext cx="8534400" cy="1507067"/>
          </a:xfrm>
        </p:spPr>
        <p:txBody>
          <a:bodyPr/>
          <a:lstStyle/>
          <a:p>
            <a:r>
              <a:rPr lang="en-US" dirty="0"/>
              <a:t>Purchasing  Vaccines</a:t>
            </a:r>
          </a:p>
        </p:txBody>
      </p:sp>
      <p:sp>
        <p:nvSpPr>
          <p:cNvPr id="3" name="Content Placeholder 2"/>
          <p:cNvSpPr>
            <a:spLocks noGrp="1"/>
          </p:cNvSpPr>
          <p:nvPr>
            <p:ph idx="1"/>
          </p:nvPr>
        </p:nvSpPr>
        <p:spPr>
          <a:xfrm>
            <a:off x="2436812" y="1609725"/>
            <a:ext cx="8534400" cy="4714875"/>
          </a:xfrm>
        </p:spPr>
        <p:txBody>
          <a:bodyPr>
            <a:normAutofit fontScale="77500" lnSpcReduction="20000"/>
          </a:bodyPr>
          <a:lstStyle/>
          <a:p>
            <a:endParaRPr lang="en-US" sz="3200" dirty="0"/>
          </a:p>
          <a:p>
            <a:r>
              <a:rPr lang="en-US" sz="3200" dirty="0">
                <a:solidFill>
                  <a:schemeClr val="tx1"/>
                </a:solidFill>
              </a:rPr>
              <a:t>Most of the vaccine suppliers have incentive programs: e.g. Sanofi, Merck, Pfizer</a:t>
            </a:r>
          </a:p>
          <a:p>
            <a:r>
              <a:rPr lang="en-US" sz="3200" dirty="0">
                <a:solidFill>
                  <a:schemeClr val="tx1"/>
                </a:solidFill>
              </a:rPr>
              <a:t>Vaccine Discount Suppliers: (examples)</a:t>
            </a:r>
          </a:p>
          <a:p>
            <a:pPr lvl="1"/>
            <a:r>
              <a:rPr lang="en-US" u="sng" dirty="0">
                <a:solidFill>
                  <a:schemeClr val="tx1"/>
                </a:solidFill>
              </a:rPr>
              <a:t>Atlantic Health Partners </a:t>
            </a:r>
            <a:r>
              <a:rPr lang="en-US" dirty="0">
                <a:solidFill>
                  <a:srgbClr val="FFFF00"/>
                </a:solidFill>
              </a:rPr>
              <a:t>https://www.empireblue.com/wps/portal/ehpprovider?content_path=provider/noapplication/f1/s0/t0/pw_ad088435.htm&amp;label=Atlantic%20Health%20Partners%20Vaccine%20purchasing%20program</a:t>
            </a:r>
          </a:p>
          <a:p>
            <a:pPr lvl="1"/>
            <a:r>
              <a:rPr lang="en-US" u="sng" dirty="0">
                <a:solidFill>
                  <a:schemeClr val="tx1"/>
                </a:solidFill>
              </a:rPr>
              <a:t>VAXserve</a:t>
            </a:r>
            <a:r>
              <a:rPr lang="en-US" u="sng" dirty="0"/>
              <a:t> </a:t>
            </a:r>
            <a:r>
              <a:rPr lang="en-US" dirty="0"/>
              <a:t> </a:t>
            </a:r>
            <a:r>
              <a:rPr lang="en-US" dirty="0">
                <a:solidFill>
                  <a:srgbClr val="FFFF00"/>
                </a:solidFill>
              </a:rPr>
              <a:t>www.Vaxserve.com/</a:t>
            </a:r>
          </a:p>
          <a:p>
            <a:pPr lvl="1"/>
            <a:r>
              <a:rPr lang="en-US" u="sng" dirty="0">
                <a:solidFill>
                  <a:schemeClr val="tx1"/>
                </a:solidFill>
              </a:rPr>
              <a:t>National Discount Vaccine Alliance  </a:t>
            </a:r>
            <a:r>
              <a:rPr lang="en-US" dirty="0">
                <a:solidFill>
                  <a:srgbClr val="FFFF00"/>
                </a:solidFill>
              </a:rPr>
              <a:t>http://www.nationaldiscountvaccinealliance.com/</a:t>
            </a:r>
          </a:p>
          <a:p>
            <a:r>
              <a:rPr lang="en-US" sz="3200" dirty="0">
                <a:solidFill>
                  <a:schemeClr val="tx1"/>
                </a:solidFill>
              </a:rPr>
              <a:t>Vaccine purchasing groups: (examples)</a:t>
            </a:r>
          </a:p>
          <a:p>
            <a:pPr lvl="1"/>
            <a:r>
              <a:rPr lang="en-US" sz="1900" dirty="0">
                <a:solidFill>
                  <a:schemeClr val="tx1"/>
                </a:solidFill>
              </a:rPr>
              <a:t>MPPG (Medical Practice Purchasing Group)   </a:t>
            </a:r>
            <a:r>
              <a:rPr lang="en-US" sz="1900" dirty="0">
                <a:solidFill>
                  <a:srgbClr val="FFFF00"/>
                </a:solidFill>
              </a:rPr>
              <a:t>http://www.mppg.net/</a:t>
            </a:r>
          </a:p>
          <a:p>
            <a:pPr lvl="1"/>
            <a:r>
              <a:rPr lang="en-US" sz="2100" dirty="0">
                <a:solidFill>
                  <a:schemeClr val="tx1"/>
                </a:solidFill>
              </a:rPr>
              <a:t>Pediatric Federation LLC      </a:t>
            </a:r>
            <a:r>
              <a:rPr lang="en-US" sz="2100" dirty="0">
                <a:solidFill>
                  <a:srgbClr val="FFFF00"/>
                </a:solidFill>
              </a:rPr>
              <a:t>https://pediafed.com/</a:t>
            </a:r>
          </a:p>
          <a:p>
            <a:pPr marL="457200" lvl="1" indent="0">
              <a:buNone/>
            </a:pPr>
            <a:r>
              <a:rPr lang="en-US" sz="2100" dirty="0"/>
              <a:t> </a:t>
            </a:r>
          </a:p>
          <a:p>
            <a:pPr lvl="1"/>
            <a:endParaRPr lang="en-US" sz="1900" dirty="0"/>
          </a:p>
          <a:p>
            <a:pPr lvl="1"/>
            <a:endParaRPr lang="en-US" sz="3000" dirty="0"/>
          </a:p>
        </p:txBody>
      </p:sp>
    </p:spTree>
    <p:extLst>
      <p:ext uri="{BB962C8B-B14F-4D97-AF65-F5344CB8AC3E}">
        <p14:creationId xmlns:p14="http://schemas.microsoft.com/office/powerpoint/2010/main" val="1912186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047" y="205033"/>
            <a:ext cx="10501459" cy="1371600"/>
          </a:xfrm>
        </p:spPr>
        <p:txBody>
          <a:bodyPr>
            <a:normAutofit/>
          </a:bodyPr>
          <a:lstStyle/>
          <a:p>
            <a:r>
              <a:rPr lang="en-US" sz="4000" b="1" dirty="0"/>
              <a:t>Logging Vaccines:</a:t>
            </a:r>
            <a:r>
              <a:rPr lang="en-US" sz="4000" dirty="0"/>
              <a:t> </a:t>
            </a:r>
            <a:r>
              <a:rPr lang="en-US" sz="3200" dirty="0"/>
              <a:t>Simple Procedure</a:t>
            </a:r>
          </a:p>
        </p:txBody>
      </p:sp>
      <p:sp>
        <p:nvSpPr>
          <p:cNvPr id="4" name="Content Placeholder 3"/>
          <p:cNvSpPr>
            <a:spLocks noGrp="1"/>
          </p:cNvSpPr>
          <p:nvPr>
            <p:ph idx="1"/>
          </p:nvPr>
        </p:nvSpPr>
        <p:spPr>
          <a:xfrm>
            <a:off x="684212" y="1791094"/>
            <a:ext cx="5943601" cy="4203306"/>
          </a:xfrm>
        </p:spPr>
        <p:txBody>
          <a:bodyPr/>
          <a:lstStyle/>
          <a:p>
            <a:pPr marL="0" indent="0">
              <a:buNone/>
            </a:pPr>
            <a:r>
              <a:rPr lang="en-US" u="sng" dirty="0">
                <a:solidFill>
                  <a:srgbClr val="FFC000"/>
                </a:solidFill>
              </a:rPr>
              <a:t>Maintain a vaccine inventory log that is used to document the following</a:t>
            </a:r>
            <a:r>
              <a:rPr lang="en-US" dirty="0">
                <a:solidFill>
                  <a:srgbClr val="FFC000"/>
                </a:solidFill>
              </a:rPr>
              <a:t>: </a:t>
            </a:r>
          </a:p>
          <a:p>
            <a:r>
              <a:rPr lang="en-US" dirty="0">
                <a:solidFill>
                  <a:schemeClr val="tx1"/>
                </a:solidFill>
              </a:rPr>
              <a:t>a. Vaccine name and # of doses rec’d</a:t>
            </a:r>
          </a:p>
          <a:p>
            <a:r>
              <a:rPr lang="en-US" dirty="0">
                <a:solidFill>
                  <a:schemeClr val="tx1"/>
                </a:solidFill>
              </a:rPr>
              <a:t>b. Date we received the vaccine </a:t>
            </a:r>
          </a:p>
          <a:p>
            <a:r>
              <a:rPr lang="en-US" dirty="0">
                <a:solidFill>
                  <a:schemeClr val="tx1"/>
                </a:solidFill>
              </a:rPr>
              <a:t>c. Condition of vaccine when received </a:t>
            </a:r>
          </a:p>
          <a:p>
            <a:r>
              <a:rPr lang="en-US" dirty="0">
                <a:solidFill>
                  <a:schemeClr val="tx1"/>
                </a:solidFill>
              </a:rPr>
              <a:t>d. Vaccine manufacturer, lot number </a:t>
            </a:r>
          </a:p>
          <a:p>
            <a:r>
              <a:rPr lang="en-US" dirty="0">
                <a:solidFill>
                  <a:schemeClr val="tx1"/>
                </a:solidFill>
              </a:rPr>
              <a:t>e. Vaccine expiration date</a:t>
            </a:r>
          </a:p>
          <a:p>
            <a:r>
              <a:rPr lang="en-US" dirty="0">
                <a:solidFill>
                  <a:schemeClr val="tx1"/>
                </a:solidFill>
              </a:rPr>
              <a:t>f.  Dates administered</a:t>
            </a:r>
          </a:p>
        </p:txBody>
      </p:sp>
      <p:sp>
        <p:nvSpPr>
          <p:cNvPr id="3" name="Text Placeholder 2"/>
          <p:cNvSpPr>
            <a:spLocks noGrp="1"/>
          </p:cNvSpPr>
          <p:nvPr>
            <p:ph type="body" sz="half" idx="2"/>
          </p:nvPr>
        </p:nvSpPr>
        <p:spPr>
          <a:xfrm>
            <a:off x="8376484" y="4585354"/>
            <a:ext cx="3657600" cy="2091267"/>
          </a:xfrm>
        </p:spPr>
        <p:txBody>
          <a:bodyPr/>
          <a:lstStyle/>
          <a:p>
            <a:r>
              <a:rPr lang="en-US" dirty="0">
                <a:solidFill>
                  <a:srgbClr val="FFC000"/>
                </a:solidFill>
              </a:rPr>
              <a:t>Source:</a:t>
            </a:r>
          </a:p>
          <a:p>
            <a:r>
              <a:rPr lang="en-US" b="1" dirty="0">
                <a:solidFill>
                  <a:srgbClr val="FFC000"/>
                </a:solidFill>
              </a:rPr>
              <a:t>Immunization Action Coalition (IAC)</a:t>
            </a:r>
          </a:p>
          <a:p>
            <a:r>
              <a:rPr lang="en-US" b="1" dirty="0">
                <a:solidFill>
                  <a:srgbClr val="FFFF00"/>
                </a:solidFill>
              </a:rPr>
              <a:t>Immunize.org</a:t>
            </a:r>
          </a:p>
        </p:txBody>
      </p:sp>
    </p:spTree>
    <p:extLst>
      <p:ext uri="{BB962C8B-B14F-4D97-AF65-F5344CB8AC3E}">
        <p14:creationId xmlns:p14="http://schemas.microsoft.com/office/powerpoint/2010/main" val="3505429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Phase IV:  </a:t>
            </a:r>
            <a:r>
              <a:rPr lang="en-US" sz="3600" dirty="0"/>
              <a:t>Quality Improvement and Financial Reporting</a:t>
            </a:r>
          </a:p>
        </p:txBody>
      </p:sp>
      <p:pic>
        <p:nvPicPr>
          <p:cNvPr id="5" name="Content Placeholder 4" descr="Book review: Quality assurance in distance education and e-learning ..."/>
          <p:cNvPicPr>
            <a:picLocks noGrp="1" noChangeAspect="1"/>
          </p:cNvPicPr>
          <p:nvPr>
            <p:ph idx="1"/>
          </p:nvPr>
        </p:nvPicPr>
        <p:blipFill>
          <a:blip r:embed="rId3"/>
          <a:stretch>
            <a:fillRect/>
          </a:stretch>
        </p:blipFill>
        <p:spPr>
          <a:xfrm>
            <a:off x="1584101" y="2062646"/>
            <a:ext cx="7534141" cy="4441897"/>
          </a:xfrm>
        </p:spPr>
      </p:pic>
    </p:spTree>
    <p:extLst>
      <p:ext uri="{BB962C8B-B14F-4D97-AF65-F5344CB8AC3E}">
        <p14:creationId xmlns:p14="http://schemas.microsoft.com/office/powerpoint/2010/main" val="1644751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Immunizing Event along a Process Continuum</a:t>
            </a:r>
          </a:p>
        </p:txBody>
      </p:sp>
      <p:graphicFrame>
        <p:nvGraphicFramePr>
          <p:cNvPr id="4" name="Content Placeholder 3"/>
          <p:cNvGraphicFramePr>
            <a:graphicFrameLocks noGrp="1"/>
          </p:cNvGraphicFramePr>
          <p:nvPr>
            <p:ph idx="1"/>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610139" y="2335696"/>
            <a:ext cx="976549" cy="369332"/>
          </a:xfrm>
          <a:prstGeom prst="rect">
            <a:avLst/>
          </a:prstGeom>
          <a:noFill/>
        </p:spPr>
        <p:txBody>
          <a:bodyPr wrap="none" rtlCol="0">
            <a:spAutoFit/>
          </a:bodyPr>
          <a:lstStyle/>
          <a:p>
            <a:r>
              <a:rPr lang="en-US" dirty="0"/>
              <a:t>Phase I</a:t>
            </a:r>
          </a:p>
        </p:txBody>
      </p:sp>
      <p:sp>
        <p:nvSpPr>
          <p:cNvPr id="6" name="TextBox 5"/>
          <p:cNvSpPr txBox="1"/>
          <p:nvPr/>
        </p:nvSpPr>
        <p:spPr>
          <a:xfrm>
            <a:off x="3766930" y="2345635"/>
            <a:ext cx="1029449" cy="369332"/>
          </a:xfrm>
          <a:prstGeom prst="rect">
            <a:avLst/>
          </a:prstGeom>
          <a:noFill/>
        </p:spPr>
        <p:txBody>
          <a:bodyPr wrap="none" rtlCol="0">
            <a:spAutoFit/>
          </a:bodyPr>
          <a:lstStyle/>
          <a:p>
            <a:r>
              <a:rPr lang="en-US" dirty="0"/>
              <a:t>Phase II</a:t>
            </a:r>
          </a:p>
        </p:txBody>
      </p:sp>
      <p:sp>
        <p:nvSpPr>
          <p:cNvPr id="7" name="TextBox 6"/>
          <p:cNvSpPr txBox="1"/>
          <p:nvPr/>
        </p:nvSpPr>
        <p:spPr>
          <a:xfrm>
            <a:off x="5983357" y="3985591"/>
            <a:ext cx="1082348" cy="369332"/>
          </a:xfrm>
          <a:prstGeom prst="rect">
            <a:avLst/>
          </a:prstGeom>
          <a:noFill/>
        </p:spPr>
        <p:txBody>
          <a:bodyPr wrap="none" rtlCol="0">
            <a:spAutoFit/>
          </a:bodyPr>
          <a:lstStyle/>
          <a:p>
            <a:r>
              <a:rPr lang="en-US" dirty="0"/>
              <a:t>Phase III</a:t>
            </a:r>
          </a:p>
        </p:txBody>
      </p:sp>
      <p:sp>
        <p:nvSpPr>
          <p:cNvPr id="8" name="TextBox 7"/>
          <p:cNvSpPr txBox="1"/>
          <p:nvPr/>
        </p:nvSpPr>
        <p:spPr>
          <a:xfrm>
            <a:off x="8080513" y="3985592"/>
            <a:ext cx="1138453" cy="646331"/>
          </a:xfrm>
          <a:prstGeom prst="rect">
            <a:avLst/>
          </a:prstGeom>
          <a:noFill/>
        </p:spPr>
        <p:txBody>
          <a:bodyPr wrap="none" rtlCol="0">
            <a:spAutoFit/>
          </a:bodyPr>
          <a:lstStyle/>
          <a:p>
            <a:r>
              <a:rPr lang="en-US" dirty="0"/>
              <a:t>Phase IV</a:t>
            </a:r>
          </a:p>
          <a:p>
            <a:endParaRPr lang="en-US" dirty="0"/>
          </a:p>
        </p:txBody>
      </p:sp>
      <p:sp>
        <p:nvSpPr>
          <p:cNvPr id="9" name="TextBox 8"/>
          <p:cNvSpPr txBox="1"/>
          <p:nvPr/>
        </p:nvSpPr>
        <p:spPr>
          <a:xfrm>
            <a:off x="3925956" y="5705061"/>
            <a:ext cx="3147015" cy="369332"/>
          </a:xfrm>
          <a:prstGeom prst="rect">
            <a:avLst/>
          </a:prstGeom>
          <a:noFill/>
        </p:spPr>
        <p:txBody>
          <a:bodyPr wrap="none" rtlCol="0">
            <a:spAutoFit/>
          </a:bodyPr>
          <a:lstStyle/>
          <a:p>
            <a:r>
              <a:rPr lang="en-US" dirty="0"/>
              <a:t>Phase V= Retail Possibilities</a:t>
            </a:r>
          </a:p>
        </p:txBody>
      </p:sp>
    </p:spTree>
    <p:extLst>
      <p:ext uri="{BB962C8B-B14F-4D97-AF65-F5344CB8AC3E}">
        <p14:creationId xmlns:p14="http://schemas.microsoft.com/office/powerpoint/2010/main" val="22283213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726" y="228600"/>
            <a:ext cx="8486274" cy="665922"/>
          </a:xfrm>
        </p:spPr>
        <p:txBody>
          <a:bodyPr>
            <a:normAutofit fontScale="90000"/>
          </a:bodyPr>
          <a:lstStyle/>
          <a:p>
            <a:r>
              <a:rPr lang="en-US" dirty="0"/>
              <a:t>Completed PDSA daily run sheet </a:t>
            </a:r>
          </a:p>
        </p:txBody>
      </p:sp>
      <p:graphicFrame>
        <p:nvGraphicFramePr>
          <p:cNvPr id="4" name="Content Placeholder 3"/>
          <p:cNvGraphicFramePr>
            <a:graphicFrameLocks noGrp="1"/>
          </p:cNvGraphicFramePr>
          <p:nvPr>
            <p:ph idx="1"/>
            <p:extLst/>
          </p:nvPr>
        </p:nvGraphicFramePr>
        <p:xfrm>
          <a:off x="973667" y="954158"/>
          <a:ext cx="9313334" cy="5867962"/>
        </p:xfrm>
        <a:graphic>
          <a:graphicData uri="http://schemas.openxmlformats.org/drawingml/2006/table">
            <a:tbl>
              <a:tblPr>
                <a:tableStyleId>{5C22544A-7EE6-4342-B048-85BDC9FD1C3A}</a:tableStyleId>
              </a:tblPr>
              <a:tblGrid>
                <a:gridCol w="1103635">
                  <a:extLst>
                    <a:ext uri="{9D8B030D-6E8A-4147-A177-3AD203B41FA5}">
                      <a16:colId xmlns:a16="http://schemas.microsoft.com/office/drawing/2014/main" xmlns="" val="4148974021"/>
                    </a:ext>
                  </a:extLst>
                </a:gridCol>
                <a:gridCol w="812306">
                  <a:extLst>
                    <a:ext uri="{9D8B030D-6E8A-4147-A177-3AD203B41FA5}">
                      <a16:colId xmlns:a16="http://schemas.microsoft.com/office/drawing/2014/main" xmlns="" val="1417370264"/>
                    </a:ext>
                  </a:extLst>
                </a:gridCol>
                <a:gridCol w="812306">
                  <a:extLst>
                    <a:ext uri="{9D8B030D-6E8A-4147-A177-3AD203B41FA5}">
                      <a16:colId xmlns:a16="http://schemas.microsoft.com/office/drawing/2014/main" xmlns="" val="1496202357"/>
                    </a:ext>
                  </a:extLst>
                </a:gridCol>
                <a:gridCol w="812306">
                  <a:extLst>
                    <a:ext uri="{9D8B030D-6E8A-4147-A177-3AD203B41FA5}">
                      <a16:colId xmlns:a16="http://schemas.microsoft.com/office/drawing/2014/main" xmlns="" val="3381779876"/>
                    </a:ext>
                  </a:extLst>
                </a:gridCol>
                <a:gridCol w="812306">
                  <a:extLst>
                    <a:ext uri="{9D8B030D-6E8A-4147-A177-3AD203B41FA5}">
                      <a16:colId xmlns:a16="http://schemas.microsoft.com/office/drawing/2014/main" xmlns="" val="925207693"/>
                    </a:ext>
                  </a:extLst>
                </a:gridCol>
                <a:gridCol w="433228">
                  <a:extLst>
                    <a:ext uri="{9D8B030D-6E8A-4147-A177-3AD203B41FA5}">
                      <a16:colId xmlns:a16="http://schemas.microsoft.com/office/drawing/2014/main" xmlns="" val="3564770374"/>
                    </a:ext>
                  </a:extLst>
                </a:gridCol>
                <a:gridCol w="764336">
                  <a:extLst>
                    <a:ext uri="{9D8B030D-6E8A-4147-A177-3AD203B41FA5}">
                      <a16:colId xmlns:a16="http://schemas.microsoft.com/office/drawing/2014/main" xmlns="" val="984364362"/>
                    </a:ext>
                  </a:extLst>
                </a:gridCol>
                <a:gridCol w="557014">
                  <a:extLst>
                    <a:ext uri="{9D8B030D-6E8A-4147-A177-3AD203B41FA5}">
                      <a16:colId xmlns:a16="http://schemas.microsoft.com/office/drawing/2014/main" xmlns="" val="287655078"/>
                    </a:ext>
                  </a:extLst>
                </a:gridCol>
                <a:gridCol w="509044">
                  <a:extLst>
                    <a:ext uri="{9D8B030D-6E8A-4147-A177-3AD203B41FA5}">
                      <a16:colId xmlns:a16="http://schemas.microsoft.com/office/drawing/2014/main" xmlns="" val="189653555"/>
                    </a:ext>
                  </a:extLst>
                </a:gridCol>
                <a:gridCol w="509044">
                  <a:extLst>
                    <a:ext uri="{9D8B030D-6E8A-4147-A177-3AD203B41FA5}">
                      <a16:colId xmlns:a16="http://schemas.microsoft.com/office/drawing/2014/main" xmlns="" val="2389287537"/>
                    </a:ext>
                  </a:extLst>
                </a:gridCol>
                <a:gridCol w="509044">
                  <a:extLst>
                    <a:ext uri="{9D8B030D-6E8A-4147-A177-3AD203B41FA5}">
                      <a16:colId xmlns:a16="http://schemas.microsoft.com/office/drawing/2014/main" xmlns="" val="3553721353"/>
                    </a:ext>
                  </a:extLst>
                </a:gridCol>
                <a:gridCol w="1678765">
                  <a:extLst>
                    <a:ext uri="{9D8B030D-6E8A-4147-A177-3AD203B41FA5}">
                      <a16:colId xmlns:a16="http://schemas.microsoft.com/office/drawing/2014/main" xmlns="" val="331658270"/>
                    </a:ext>
                  </a:extLst>
                </a:gridCol>
              </a:tblGrid>
              <a:tr h="204234">
                <a:tc gridSpan="7">
                  <a:txBody>
                    <a:bodyPr/>
                    <a:lstStyle/>
                    <a:p>
                      <a:pPr algn="l" fontAlgn="b"/>
                      <a:r>
                        <a:rPr lang="en-US" sz="900" u="none" strike="noStrike" dirty="0">
                          <a:effectLst/>
                        </a:rPr>
                        <a:t>DAILY PLANNING WORKSHEET AND RECONCILIATION SHEET FOR IMMUNIZATION PDSA</a:t>
                      </a:r>
                      <a:endParaRPr lang="en-US" sz="900" b="1" i="0" u="none" strike="noStrike" dirty="0">
                        <a:solidFill>
                          <a:srgbClr val="000000"/>
                        </a:solidFill>
                        <a:effectLst/>
                        <a:latin typeface="Calibri" panose="020F0502020204030204" pitchFamily="34" charset="0"/>
                      </a:endParaRPr>
                    </a:p>
                  </a:txBody>
                  <a:tcPr marL="7619" marR="7619" marT="761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1104948336"/>
                  </a:ext>
                </a:extLst>
              </a:tr>
              <a:tr h="294068">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890469569"/>
                  </a:ext>
                </a:extLst>
              </a:tr>
              <a:tr h="156646">
                <a:tc>
                  <a:txBody>
                    <a:bodyPr/>
                    <a:lstStyle/>
                    <a:p>
                      <a:pPr algn="ctr" fontAlgn="b"/>
                      <a:r>
                        <a:rPr lang="en-US" sz="900" u="sng" strike="noStrike" dirty="0">
                          <a:effectLst/>
                        </a:rPr>
                        <a:t>20-Jan-17</a:t>
                      </a:r>
                      <a:endParaRPr lang="en-US" sz="900" b="0" i="0" u="sng" strike="noStrike" dirty="0">
                        <a:solidFill>
                          <a:srgbClr val="000000"/>
                        </a:solidFill>
                        <a:effectLst/>
                        <a:latin typeface="Segoe Script" panose="020B0504020000000003" pitchFamily="34" charset="0"/>
                      </a:endParaRPr>
                    </a:p>
                  </a:txBody>
                  <a:tcPr marL="7619" marR="7619" marT="7619" marB="0" anchor="b">
                    <a:solidFill>
                      <a:srgbClr val="FFFF00"/>
                    </a:solidFill>
                  </a:tcPr>
                </a:tc>
                <a:tc>
                  <a:txBody>
                    <a:bodyPr/>
                    <a:lstStyle/>
                    <a:p>
                      <a:pPr algn="ctr" fontAlgn="b"/>
                      <a:r>
                        <a:rPr lang="en-US" sz="900" b="0" i="0" u="sng" strike="noStrike" dirty="0">
                          <a:solidFill>
                            <a:schemeClr val="dk1"/>
                          </a:solidFill>
                          <a:effectLst/>
                          <a:latin typeface="+mn-lt"/>
                        </a:rPr>
                        <a:t>Friday</a:t>
                      </a:r>
                      <a:endParaRPr lang="en-US" sz="900" b="0" i="0" u="sng" strike="noStrike" dirty="0">
                        <a:solidFill>
                          <a:srgbClr val="000000"/>
                        </a:solidFill>
                        <a:effectLst/>
                        <a:latin typeface="Segoe Script" panose="020B0504020000000003" pitchFamily="34" charset="0"/>
                      </a:endParaRPr>
                    </a:p>
                  </a:txBody>
                  <a:tcPr marL="7619" marR="7619" marT="7619" marB="0" anchor="b">
                    <a:solidFill>
                      <a:srgbClr val="FFFF00"/>
                    </a:solid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561302252"/>
                  </a:ext>
                </a:extLst>
              </a:tr>
              <a:tr h="156646">
                <a:tc>
                  <a:txBody>
                    <a:bodyPr/>
                    <a:lstStyle/>
                    <a:p>
                      <a:pPr algn="ctr" fontAlgn="b"/>
                      <a:r>
                        <a:rPr lang="en-US" sz="900" u="none" strike="noStrike" dirty="0">
                          <a:effectLst/>
                        </a:rPr>
                        <a:t>DATE</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ctr" fontAlgn="b"/>
                      <a:r>
                        <a:rPr lang="en-US" sz="900" u="none" strike="noStrike" dirty="0">
                          <a:effectLst/>
                        </a:rPr>
                        <a:t>WEEKDAY</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4137535656"/>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4130588451"/>
                  </a:ext>
                </a:extLst>
              </a:tr>
              <a:tr h="175097">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baseline="0" dirty="0">
                          <a:solidFill>
                            <a:srgbClr val="000000"/>
                          </a:solidFill>
                          <a:effectLst/>
                          <a:latin typeface="Calibri" panose="020F0502020204030204" pitchFamily="34" charset="0"/>
                        </a:rPr>
                        <a:t>  I</a:t>
                      </a:r>
                      <a:r>
                        <a:rPr lang="en-US" sz="900" b="0" i="0" u="none" strike="noStrike" dirty="0">
                          <a:solidFill>
                            <a:srgbClr val="000000"/>
                          </a:solidFill>
                          <a:effectLst/>
                          <a:latin typeface="Calibri" panose="020F0502020204030204" pitchFamily="34" charset="0"/>
                        </a:rPr>
                        <a:t>nfluenza (iiv3)</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PPS-23</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PCV-13</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TdaP</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Td</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Zostavax</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Hep B</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HPV</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Hep A</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Hib</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Meningococcal</a:t>
                      </a:r>
                    </a:p>
                  </a:txBody>
                  <a:tcPr marL="7619" marR="7619" marT="7619" marB="0" anchor="b"/>
                </a:tc>
                <a:extLst>
                  <a:ext uri="{0D108BD9-81ED-4DB2-BD59-A6C34878D82A}">
                    <a16:rowId xmlns:a16="http://schemas.microsoft.com/office/drawing/2014/main" xmlns="" val="863204057"/>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gridSpan="2">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hMerge="1">
                  <a:txBody>
                    <a:bodyPr/>
                    <a:lstStyle/>
                    <a:p>
                      <a:endParaRPr lang="en-US"/>
                    </a:p>
                  </a:txBody>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2959241854"/>
                  </a:ext>
                </a:extLst>
              </a:tr>
              <a:tr h="173135">
                <a:tc>
                  <a:txBody>
                    <a:bodyPr/>
                    <a:lstStyle/>
                    <a:p>
                      <a:pPr algn="l" fontAlgn="b"/>
                      <a:r>
                        <a:rPr lang="en-US" sz="900" b="0" i="0" u="none" strike="noStrike" dirty="0">
                          <a:solidFill>
                            <a:srgbClr val="000000"/>
                          </a:solidFill>
                          <a:effectLst/>
                          <a:latin typeface="Calibri" panose="020F0502020204030204" pitchFamily="34" charset="0"/>
                        </a:rPr>
                        <a:t> 1) </a:t>
                      </a:r>
                      <a:r>
                        <a:rPr lang="en-US" sz="900" b="0" i="0" u="none" strike="noStrike" dirty="0">
                          <a:solidFill>
                            <a:srgbClr val="000000"/>
                          </a:solidFill>
                          <a:effectLst/>
                          <a:latin typeface="Lucida Handwriting" panose="03010101010101010101" pitchFamily="66" charset="0"/>
                        </a:rPr>
                        <a:t>John Sartre</a:t>
                      </a: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800" b="1" i="0" u="none" strike="noStrike" dirty="0">
                          <a:solidFill>
                            <a:schemeClr val="bg1"/>
                          </a:solidFill>
                          <a:effectLst/>
                          <a:latin typeface="Lucida Handwriting" panose="03010101010101010101" pitchFamily="66" charset="0"/>
                        </a:rPr>
                        <a:t>X</a:t>
                      </a:r>
                      <a:r>
                        <a:rPr lang="en-US" sz="1000" b="1" i="0" u="none" strike="noStrike" dirty="0">
                          <a:solidFill>
                            <a:schemeClr val="bg1"/>
                          </a:solidFill>
                          <a:effectLst/>
                          <a:latin typeface="Lucida Handwriting" panose="03010101010101010101" pitchFamily="66" charset="0"/>
                        </a:rPr>
                        <a:t>  (2005)</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a:t>
                      </a:r>
                      <a:r>
                        <a:rPr lang="en-US" sz="10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1000" b="1" i="0" u="none" strike="noStrike" dirty="0">
                          <a:solidFill>
                            <a:schemeClr val="bg1"/>
                          </a:solidFill>
                          <a:effectLst/>
                          <a:latin typeface="Lucida Handwriting" panose="03010101010101010101" pitchFamily="66" charset="0"/>
                        </a:rPr>
                        <a:t>x</a:t>
                      </a:r>
                    </a:p>
                  </a:txBody>
                  <a:tcPr marL="7619" marR="7619" marT="7619" marB="0" anchor="b"/>
                </a:tc>
                <a:tc>
                  <a:txBody>
                    <a:bodyPr/>
                    <a:lstStyle/>
                    <a:p>
                      <a:pPr algn="ctr" fontAlgn="b"/>
                      <a:r>
                        <a:rPr lang="en-US" sz="1000" b="0" i="0" u="none" strike="noStrike" dirty="0">
                          <a:solidFill>
                            <a:schemeClr val="bg1"/>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chemeClr val="bg1"/>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chemeClr val="bg1"/>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chemeClr val="bg1"/>
                          </a:solidFill>
                          <a:effectLst/>
                          <a:latin typeface="Lucida Handwriting" panose="03010101010101010101" pitchFamily="66" charset="0"/>
                        </a:rPr>
                        <a:t>n/a</a:t>
                      </a:r>
                    </a:p>
                  </a:txBody>
                  <a:tcPr marL="7619" marR="7619" marT="7619" marB="0" anchor="b"/>
                </a:tc>
                <a:extLst>
                  <a:ext uri="{0D108BD9-81ED-4DB2-BD59-A6C34878D82A}">
                    <a16:rowId xmlns:a16="http://schemas.microsoft.com/office/drawing/2014/main" xmlns="" val="1499202218"/>
                  </a:ext>
                </a:extLst>
              </a:tr>
              <a:tr h="338025">
                <a:tc>
                  <a:txBody>
                    <a:bodyPr/>
                    <a:lstStyle/>
                    <a:p>
                      <a:pPr algn="l" fontAlgn="b"/>
                      <a:r>
                        <a:rPr lang="en-US" sz="900" b="0" i="0" u="none" strike="noStrike" dirty="0">
                          <a:solidFill>
                            <a:srgbClr val="000000"/>
                          </a:solidFill>
                          <a:effectLst/>
                          <a:latin typeface="Lucida Handwriting" panose="03010101010101010101" pitchFamily="66" charset="0"/>
                        </a:rPr>
                        <a:t>2) F.</a:t>
                      </a:r>
                      <a:r>
                        <a:rPr lang="en-US" sz="900" b="0" i="0" u="none" strike="noStrike" baseline="0" dirty="0">
                          <a:solidFill>
                            <a:srgbClr val="000000"/>
                          </a:solidFill>
                          <a:effectLst/>
                          <a:latin typeface="Lucida Handwriting" panose="03010101010101010101" pitchFamily="66" charset="0"/>
                        </a:rPr>
                        <a:t> Nietzsche</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a:t>
                      </a:r>
                      <a:r>
                        <a:rPr lang="en-US" sz="10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a:t>
                      </a:r>
                      <a:r>
                        <a:rPr lang="en-US" sz="10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 (2014)</a:t>
                      </a: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a:t>
                      </a:r>
                      <a:r>
                        <a:rPr lang="en-US" sz="1000" b="1" i="0" u="none" strike="noStrike" dirty="0">
                          <a:solidFill>
                            <a:srgbClr val="FF0000"/>
                          </a:solidFill>
                          <a:effectLst/>
                          <a:latin typeface="Lucida Handwriting" panose="03010101010101010101" pitchFamily="66" charset="0"/>
                        </a:rPr>
                        <a:t>?</a:t>
                      </a:r>
                      <a:r>
                        <a:rPr lang="en-US" sz="1000" b="1" i="0" u="none" strike="noStrike" baseline="0" dirty="0">
                          <a:solidFill>
                            <a:srgbClr val="000000"/>
                          </a:solidFill>
                          <a:effectLst/>
                          <a:latin typeface="Lucida Handwriting" panose="03010101010101010101" pitchFamily="66" charset="0"/>
                        </a:rPr>
                        <a:t> </a:t>
                      </a:r>
                      <a:r>
                        <a:rPr lang="en-US" sz="1000" b="1" i="0" u="none" strike="noStrike" baseline="0" dirty="0">
                          <a:solidFill>
                            <a:srgbClr val="00B050"/>
                          </a:solidFill>
                          <a:effectLst/>
                          <a:latin typeface="Lucida Handwriting" panose="03010101010101010101" pitchFamily="66" charset="0"/>
                          <a:sym typeface="Wingdings" panose="05000000000000000000" pitchFamily="2" charset="2"/>
                        </a:rPr>
                        <a:t></a:t>
                      </a:r>
                      <a:r>
                        <a:rPr lang="en-US" sz="1000" b="1" i="0" u="none" strike="noStrike" baseline="0" dirty="0">
                          <a:solidFill>
                            <a:srgbClr val="000000"/>
                          </a:solidFill>
                          <a:effectLst/>
                          <a:latin typeface="Lucida Handwriting" panose="03010101010101010101" pitchFamily="66" charset="0"/>
                        </a:rPr>
                        <a:t>                     </a:t>
                      </a:r>
                      <a:endParaRPr lang="en-US" sz="1000" b="1"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a:t>
                      </a:r>
                      <a:r>
                        <a:rPr lang="en-US" sz="1000" b="1" i="0" u="none" strike="noStrike" dirty="0">
                          <a:solidFill>
                            <a:srgbClr val="FF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             </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3899830830"/>
                  </a:ext>
                </a:extLst>
              </a:tr>
              <a:tr h="354515">
                <a:tc>
                  <a:txBody>
                    <a:bodyPr/>
                    <a:lstStyle/>
                    <a:p>
                      <a:pPr algn="l" fontAlgn="b"/>
                      <a:r>
                        <a:rPr lang="en-US" sz="900" b="0" i="0" u="none" strike="noStrike" baseline="0" dirty="0">
                          <a:solidFill>
                            <a:srgbClr val="000000"/>
                          </a:solidFill>
                          <a:effectLst/>
                          <a:latin typeface="Lucida Handwriting" panose="03010101010101010101" pitchFamily="66" charset="0"/>
                        </a:rPr>
                        <a:t>3) Albert Camus</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FF0000"/>
                          </a:solidFill>
                          <a:effectLst/>
                          <a:latin typeface="Lucida Handwriting" panose="03010101010101010101" pitchFamily="66" charset="0"/>
                        </a:rPr>
                        <a:t> ?</a:t>
                      </a:r>
                      <a:r>
                        <a:rPr lang="en-US" sz="105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5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a:t>
                      </a:r>
                      <a:r>
                        <a:rPr lang="en-US" sz="1050" b="1" i="0" u="none" strike="noStrike" dirty="0">
                          <a:solidFill>
                            <a:srgbClr val="000000"/>
                          </a:solidFill>
                          <a:effectLst/>
                          <a:latin typeface="Lucida Handwriting" panose="03010101010101010101" pitchFamily="66" charset="0"/>
                        </a:rPr>
                        <a:t>x </a:t>
                      </a:r>
                      <a:r>
                        <a:rPr lang="en-US" sz="1050" b="0" i="0" u="none" strike="noStrike" dirty="0">
                          <a:solidFill>
                            <a:srgbClr val="000000"/>
                          </a:solidFill>
                          <a:effectLst/>
                          <a:latin typeface="Lucida Handwriting" panose="03010101010101010101" pitchFamily="66" charset="0"/>
                        </a:rPr>
                        <a:t>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x</a:t>
                      </a:r>
                      <a:r>
                        <a:rPr lang="en-US" sz="1050" b="0" i="0" u="none" strike="noStrike" baseline="0" dirty="0">
                          <a:solidFill>
                            <a:srgbClr val="000000"/>
                          </a:solidFill>
                          <a:effectLst/>
                          <a:latin typeface="Lucida Handwriting" panose="03010101010101010101" pitchFamily="66" charset="0"/>
                        </a:rPr>
                        <a:t> (2012)</a:t>
                      </a:r>
                      <a:r>
                        <a:rPr lang="en-US" sz="1050" b="0" i="0" u="none" strike="noStrike" dirty="0">
                          <a:solidFill>
                            <a:srgbClr val="000000"/>
                          </a:solidFill>
                          <a:effectLst/>
                          <a:latin typeface="Lucida Handwriting" panose="03010101010101010101" pitchFamily="66" charset="0"/>
                        </a:rPr>
                        <a:t>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a:t>
                      </a:r>
                      <a:r>
                        <a:rPr lang="en-US" sz="1050" b="1" i="0" u="none" strike="noStrike" dirty="0">
                          <a:solidFill>
                            <a:srgbClr val="FF0000"/>
                          </a:solidFill>
                          <a:effectLst/>
                          <a:latin typeface="Lucida Handwriting" panose="03010101010101010101" pitchFamily="66" charset="0"/>
                        </a:rPr>
                        <a:t>?</a:t>
                      </a:r>
                      <a:r>
                        <a:rPr lang="en-US" sz="1050" b="0" i="0" u="none" strike="noStrike" dirty="0">
                          <a:solidFill>
                            <a:srgbClr val="000000"/>
                          </a:solidFill>
                          <a:effectLst/>
                          <a:latin typeface="Lucida Handwriting" panose="03010101010101010101" pitchFamily="66" charset="0"/>
                        </a:rPr>
                        <a:t>  </a:t>
                      </a:r>
                      <a:r>
                        <a:rPr lang="en-US" sz="1050" b="0" i="0" u="none" strike="noStrike" dirty="0">
                          <a:solidFill>
                            <a:srgbClr val="FF0000"/>
                          </a:solidFill>
                          <a:effectLst/>
                          <a:latin typeface="Lucida Handwriting" panose="03010101010101010101" pitchFamily="66" charset="0"/>
                        </a:rPr>
                        <a:t>D</a:t>
                      </a:r>
                      <a:r>
                        <a:rPr lang="en-US" sz="1050" b="0" i="0" u="none" strike="noStrike" dirty="0">
                          <a:solidFill>
                            <a:srgbClr val="000000"/>
                          </a:solidFill>
                          <a:effectLst/>
                          <a:latin typeface="Lucida Handwriting" panose="03010101010101010101" pitchFamily="66" charset="0"/>
                        </a:rPr>
                        <a:t>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n/a</a:t>
                      </a:r>
                    </a:p>
                  </a:txBody>
                  <a:tcPr marL="7619" marR="7619" marT="7619" marB="0" anchor="b"/>
                </a:tc>
                <a:extLst>
                  <a:ext uri="{0D108BD9-81ED-4DB2-BD59-A6C34878D82A}">
                    <a16:rowId xmlns:a16="http://schemas.microsoft.com/office/drawing/2014/main" xmlns="" val="2936546271"/>
                  </a:ext>
                </a:extLst>
              </a:tr>
              <a:tr h="354515">
                <a:tc>
                  <a:txBody>
                    <a:bodyPr/>
                    <a:lstStyle/>
                    <a:p>
                      <a:pPr algn="l" fontAlgn="b"/>
                      <a:r>
                        <a:rPr lang="en-US" sz="900" b="0" i="0" u="none" strike="noStrike" baseline="0" dirty="0">
                          <a:solidFill>
                            <a:srgbClr val="000000"/>
                          </a:solidFill>
                          <a:effectLst/>
                          <a:latin typeface="Lucida Handwriting" panose="03010101010101010101" pitchFamily="66" charset="0"/>
                        </a:rPr>
                        <a:t>4) George Will</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a:t>
                      </a:r>
                      <a:r>
                        <a:rPr lang="en-US" sz="1050" b="1" i="0" u="none" strike="noStrike" dirty="0">
                          <a:solidFill>
                            <a:srgbClr val="FF0000"/>
                          </a:solidFill>
                          <a:effectLst/>
                          <a:latin typeface="Lucida Handwriting" panose="03010101010101010101" pitchFamily="66" charset="0"/>
                        </a:rPr>
                        <a:t>? </a:t>
                      </a:r>
                      <a:r>
                        <a:rPr lang="en-US" sz="105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5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a:t>
                      </a:r>
                      <a:r>
                        <a:rPr lang="en-US" sz="1050" b="1" i="0" u="none" strike="noStrike" baseline="0" dirty="0">
                          <a:solidFill>
                            <a:srgbClr val="000000"/>
                          </a:solidFill>
                          <a:effectLst/>
                          <a:latin typeface="Lucida Handwriting" panose="03010101010101010101" pitchFamily="66" charset="0"/>
                        </a:rPr>
                        <a:t> (2010)</a:t>
                      </a:r>
                      <a:endParaRPr lang="en-US" sz="1050" b="1"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 (2015)              </a:t>
                      </a: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x(2015)</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1" i="0" u="none" strike="noStrike" dirty="0">
                          <a:solidFill>
                            <a:srgbClr val="FF0000"/>
                          </a:solidFill>
                          <a:effectLst/>
                          <a:latin typeface="Lucida Handwriting" panose="03010101010101010101" pitchFamily="66" charset="0"/>
                        </a:rPr>
                        <a:t>?  </a:t>
                      </a:r>
                      <a:r>
                        <a:rPr lang="en-US" sz="105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5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3830352490"/>
                  </a:ext>
                </a:extLst>
              </a:tr>
              <a:tr h="354515">
                <a:tc>
                  <a:txBody>
                    <a:bodyPr/>
                    <a:lstStyle/>
                    <a:p>
                      <a:pPr algn="l" fontAlgn="b"/>
                      <a:r>
                        <a:rPr lang="en-US" sz="900" b="0" i="0" u="none" strike="noStrike" baseline="0" dirty="0">
                          <a:solidFill>
                            <a:schemeClr val="dk1"/>
                          </a:solidFill>
                          <a:effectLst/>
                          <a:latin typeface="Lucida Handwriting" panose="03010101010101010101" pitchFamily="66" charset="0"/>
                        </a:rPr>
                        <a:t>5)  Mary Barnes</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chemeClr val="bg1"/>
                          </a:solidFill>
                          <a:effectLst/>
                          <a:latin typeface="Lucida Handwriting" panose="03010101010101010101" pitchFamily="66" charset="0"/>
                        </a:rPr>
                        <a:t>  x  </a:t>
                      </a:r>
                    </a:p>
                  </a:txBody>
                  <a:tcPr marL="7619" marR="7619" marT="7619" marB="0" anchor="b"/>
                </a:tc>
                <a:tc>
                  <a:txBody>
                    <a:bodyPr/>
                    <a:lstStyle/>
                    <a:p>
                      <a:pPr algn="ctr" fontAlgn="b"/>
                      <a:r>
                        <a:rPr lang="en-US" sz="1050" b="1" i="0" u="none" strike="noStrike" dirty="0">
                          <a:solidFill>
                            <a:schemeClr val="bg1"/>
                          </a:solidFill>
                          <a:effectLst/>
                          <a:latin typeface="Lucida Handwriting" panose="03010101010101010101" pitchFamily="66" charset="0"/>
                        </a:rPr>
                        <a:t>     x</a:t>
                      </a:r>
                      <a:r>
                        <a:rPr lang="en-US" sz="1050" b="1" i="0" u="none" strike="noStrike" baseline="0" dirty="0">
                          <a:solidFill>
                            <a:schemeClr val="bg1"/>
                          </a:solidFill>
                          <a:effectLst/>
                          <a:latin typeface="Lucida Handwriting" panose="03010101010101010101" pitchFamily="66" charset="0"/>
                        </a:rPr>
                        <a:t> (2000)              </a:t>
                      </a:r>
                      <a:r>
                        <a:rPr lang="en-US" sz="1050" b="1" i="0" u="none" strike="noStrike" dirty="0">
                          <a:solidFill>
                            <a:schemeClr val="bg1"/>
                          </a:solidFill>
                          <a:effectLst/>
                          <a:latin typeface="Lucida Handwriting" panose="03010101010101010101" pitchFamily="66" charset="0"/>
                        </a:rPr>
                        <a:t>   </a:t>
                      </a:r>
                    </a:p>
                  </a:txBody>
                  <a:tcPr marL="7619" marR="7619" marT="7619" marB="0" anchor="b"/>
                </a:tc>
                <a:tc>
                  <a:txBody>
                    <a:bodyPr/>
                    <a:lstStyle/>
                    <a:p>
                      <a:pPr algn="ctr" fontAlgn="b"/>
                      <a:r>
                        <a:rPr lang="en-US" sz="1050" b="1" i="0" u="none" strike="noStrike" dirty="0">
                          <a:solidFill>
                            <a:schemeClr val="tx1"/>
                          </a:solidFill>
                          <a:effectLst/>
                          <a:latin typeface="Lucida Handwriting" panose="03010101010101010101" pitchFamily="66" charset="0"/>
                        </a:rPr>
                        <a:t>           </a:t>
                      </a:r>
                    </a:p>
                  </a:txBody>
                  <a:tcPr marL="7619" marR="7619" marT="7619" marB="0" anchor="b"/>
                </a:tc>
                <a:tc>
                  <a:txBody>
                    <a:bodyPr/>
                    <a:lstStyle/>
                    <a:p>
                      <a:pPr algn="ctr" fontAlgn="b"/>
                      <a:r>
                        <a:rPr lang="en-US" sz="1050" b="1" i="0" u="none" strike="noStrike" dirty="0">
                          <a:solidFill>
                            <a:schemeClr val="tx1"/>
                          </a:solidFill>
                          <a:effectLst/>
                          <a:latin typeface="Lucida Handwriting" panose="03010101010101010101" pitchFamily="66" charset="0"/>
                        </a:rPr>
                        <a:t> </a:t>
                      </a:r>
                      <a:r>
                        <a:rPr lang="en-US" sz="105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50" b="1" i="0" u="none" strike="noStrike" dirty="0">
                          <a:solidFill>
                            <a:schemeClr val="bg1"/>
                          </a:solidFill>
                          <a:effectLst/>
                          <a:latin typeface="Lucida Handwriting" panose="03010101010101010101" pitchFamily="66" charset="0"/>
                        </a:rPr>
                        <a:t>     x</a:t>
                      </a:r>
                    </a:p>
                  </a:txBody>
                  <a:tcPr marL="7619" marR="7619" marT="7619" marB="0" anchor="b"/>
                </a:tc>
                <a:tc>
                  <a:txBody>
                    <a:bodyPr/>
                    <a:lstStyle/>
                    <a:p>
                      <a:pPr algn="ctr" fontAlgn="b"/>
                      <a:r>
                        <a:rPr lang="en-US" sz="1050" b="1" i="0" u="none" strike="noStrike" dirty="0">
                          <a:solidFill>
                            <a:schemeClr val="bg1"/>
                          </a:solidFill>
                          <a:effectLst/>
                          <a:latin typeface="Lucida Handwriting" panose="03010101010101010101" pitchFamily="66" charset="0"/>
                        </a:rPr>
                        <a:t>          x                </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chemeClr val="bg1"/>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3534794739"/>
                  </a:ext>
                </a:extLst>
              </a:tr>
              <a:tr h="354515">
                <a:tc>
                  <a:txBody>
                    <a:bodyPr/>
                    <a:lstStyle/>
                    <a:p>
                      <a:pPr algn="l" fontAlgn="b"/>
                      <a:r>
                        <a:rPr lang="en-US" sz="900" b="0" i="0" u="none" strike="noStrike" baseline="0" dirty="0">
                          <a:solidFill>
                            <a:schemeClr val="dk1"/>
                          </a:solidFill>
                          <a:effectLst/>
                          <a:latin typeface="Lucida Handwriting" panose="03010101010101010101" pitchFamily="66" charset="0"/>
                        </a:rPr>
                        <a:t>6)   John Doe</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a:t>
                      </a: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a:t>
                      </a:r>
                      <a:r>
                        <a:rPr lang="en-US" sz="1050" b="1" i="0" u="none" strike="noStrike" baseline="0" dirty="0">
                          <a:solidFill>
                            <a:srgbClr val="000000"/>
                          </a:solidFill>
                          <a:effectLst/>
                          <a:latin typeface="Lucida Handwriting" panose="03010101010101010101" pitchFamily="66" charset="0"/>
                        </a:rPr>
                        <a:t>x                       </a:t>
                      </a:r>
                      <a:endParaRPr lang="en-US" sz="1050" b="1"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a:t>
                      </a:r>
                      <a:r>
                        <a:rPr lang="en-US" sz="1050" b="0" i="0" u="none" strike="noStrike" dirty="0">
                          <a:solidFill>
                            <a:srgbClr val="FF0000"/>
                          </a:solidFill>
                          <a:effectLst/>
                          <a:latin typeface="Lucida Handwriting" panose="03010101010101010101" pitchFamily="66" charset="0"/>
                        </a:rPr>
                        <a:t>?</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x (2010)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1" i="0" u="none" strike="noStrike" dirty="0">
                          <a:solidFill>
                            <a:srgbClr val="000000"/>
                          </a:solidFill>
                          <a:effectLst/>
                          <a:latin typeface="Lucida Handwriting" panose="03010101010101010101" pitchFamily="66" charset="0"/>
                        </a:rPr>
                        <a:t>          x </a:t>
                      </a:r>
                      <a:r>
                        <a:rPr lang="en-US" sz="1050" b="0" i="0" u="none" strike="noStrike" dirty="0">
                          <a:solidFill>
                            <a:srgbClr val="000000"/>
                          </a:solidFill>
                          <a:effectLst/>
                          <a:latin typeface="Lucida Handwriting" panose="03010101010101010101" pitchFamily="66" charset="0"/>
                        </a:rPr>
                        <a:t>                </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r>
                        <a:rPr lang="en-US" sz="1050" b="0" i="0" u="none" strike="noStrike" baseline="0" dirty="0">
                          <a:solidFill>
                            <a:srgbClr val="000000"/>
                          </a:solidFill>
                          <a:effectLst/>
                          <a:latin typeface="Lucida Handwriting" panose="03010101010101010101" pitchFamily="66" charset="0"/>
                        </a:rPr>
                        <a:t>        </a:t>
                      </a:r>
                      <a:endParaRPr lang="en-US" sz="105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50" b="0" i="0" u="none" strike="noStrike" dirty="0">
                          <a:solidFill>
                            <a:srgbClr val="000000"/>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3153123031"/>
                  </a:ext>
                </a:extLst>
              </a:tr>
              <a:tr h="173135">
                <a:tc>
                  <a:txBody>
                    <a:bodyPr/>
                    <a:lstStyle/>
                    <a:p>
                      <a:pPr algn="l" fontAlgn="b"/>
                      <a:r>
                        <a:rPr lang="en-US" sz="900" b="0" i="0" u="none" strike="noStrike" baseline="0" dirty="0">
                          <a:solidFill>
                            <a:schemeClr val="dk1"/>
                          </a:solidFill>
                          <a:effectLst/>
                          <a:latin typeface="Lucida Handwriting" panose="03010101010101010101" pitchFamily="66" charset="0"/>
                        </a:rPr>
                        <a:t>7)   Ty Cobb</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a:t>
                      </a:r>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D</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n/a</a:t>
                      </a:r>
                    </a:p>
                  </a:txBody>
                  <a:tcPr marL="7619" marR="7619" marT="7619" marB="0" anchor="b"/>
                </a:tc>
                <a:tc>
                  <a:txBody>
                    <a:bodyPr/>
                    <a:lstStyle/>
                    <a:p>
                      <a:pPr algn="ctr" fontAlgn="b"/>
                      <a:r>
                        <a:rPr lang="en-US" sz="1000" b="1" i="0" u="none" strike="noStrike" dirty="0">
                          <a:solidFill>
                            <a:srgbClr val="FF0000"/>
                          </a:solidFill>
                          <a:effectLst/>
                          <a:latin typeface="Lucida Handwriting" panose="03010101010101010101" pitchFamily="66" charset="0"/>
                        </a:rPr>
                        <a:t>?      n/a</a:t>
                      </a:r>
                    </a:p>
                  </a:txBody>
                  <a:tcPr marL="7619" marR="7619" marT="7619" marB="0" anchor="b"/>
                </a:tc>
                <a:extLst>
                  <a:ext uri="{0D108BD9-81ED-4DB2-BD59-A6C34878D82A}">
                    <a16:rowId xmlns:a16="http://schemas.microsoft.com/office/drawing/2014/main" xmlns="" val="2930139134"/>
                  </a:ext>
                </a:extLst>
              </a:tr>
              <a:tr h="173135">
                <a:tc>
                  <a:txBody>
                    <a:bodyPr/>
                    <a:lstStyle/>
                    <a:p>
                      <a:pPr algn="l" fontAlgn="b"/>
                      <a:r>
                        <a:rPr lang="en-US" sz="900" b="0" i="0" u="none" strike="noStrike" baseline="0" dirty="0">
                          <a:solidFill>
                            <a:schemeClr val="dk1"/>
                          </a:solidFill>
                          <a:effectLst/>
                          <a:latin typeface="Lucida Handwriting" panose="03010101010101010101" pitchFamily="66" charset="0"/>
                        </a:rPr>
                        <a:t>8)   Babe Ruth</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0" i="0" u="none" strike="noStrike" dirty="0">
                          <a:solidFill>
                            <a:srgbClr val="FF0000"/>
                          </a:solidFill>
                          <a:effectLst/>
                          <a:latin typeface="Lucida Handwriting" panose="03010101010101010101" pitchFamily="66" charset="0"/>
                        </a:rPr>
                        <a:t>?</a:t>
                      </a:r>
                    </a:p>
                  </a:txBody>
                  <a:tcPr marL="7619" marR="7619" marT="7619" marB="0" anchor="b"/>
                </a:tc>
                <a:tc>
                  <a:txBody>
                    <a:bodyPr/>
                    <a:lstStyle/>
                    <a:p>
                      <a:pPr algn="ctr" fontAlgn="b"/>
                      <a:r>
                        <a:rPr lang="en-US" sz="1000" b="0" i="0" u="none" strike="noStrike" dirty="0">
                          <a:solidFill>
                            <a:srgbClr val="FF0000"/>
                          </a:solidFill>
                          <a:effectLst/>
                          <a:latin typeface="Lucida Handwriting" panose="03010101010101010101" pitchFamily="66" charset="0"/>
                        </a:rPr>
                        <a:t>?</a:t>
                      </a:r>
                      <a:r>
                        <a:rPr lang="en-US" sz="1000" b="0"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0"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0" i="0" u="none" strike="noStrike" dirty="0">
                          <a:solidFill>
                            <a:srgbClr val="FF0000"/>
                          </a:solidFill>
                          <a:effectLst/>
                          <a:latin typeface="Lucida Handwriting" panose="03010101010101010101" pitchFamily="66" charset="0"/>
                        </a:rPr>
                        <a:t>? </a:t>
                      </a:r>
                      <a:r>
                        <a:rPr lang="en-US" sz="1000" b="0"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0"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a:t>
                      </a: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a:t>
                      </a: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n/a</a:t>
                      </a:r>
                    </a:p>
                  </a:txBody>
                  <a:tcPr marL="7619" marR="7619" marT="7619" marB="0" anchor="b"/>
                </a:tc>
                <a:extLst>
                  <a:ext uri="{0D108BD9-81ED-4DB2-BD59-A6C34878D82A}">
                    <a16:rowId xmlns:a16="http://schemas.microsoft.com/office/drawing/2014/main" xmlns="" val="228836061"/>
                  </a:ext>
                </a:extLst>
              </a:tr>
              <a:tr h="338025">
                <a:tc>
                  <a:txBody>
                    <a:bodyPr/>
                    <a:lstStyle/>
                    <a:p>
                      <a:pPr algn="l" fontAlgn="b"/>
                      <a:r>
                        <a:rPr lang="en-US" sz="900" b="0" i="0" u="none" strike="noStrike" baseline="0" dirty="0">
                          <a:solidFill>
                            <a:schemeClr val="dk1"/>
                          </a:solidFill>
                          <a:effectLst/>
                          <a:latin typeface="Lucida Handwriting" panose="03010101010101010101" pitchFamily="66" charset="0"/>
                        </a:rPr>
                        <a:t>9)   A. C. Doyle</a:t>
                      </a:r>
                      <a:endParaRPr lang="en-US" sz="900" b="0"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a:t>
                      </a:r>
                      <a:r>
                        <a:rPr lang="en-US" sz="1000" b="1" i="0" u="none" strike="noStrike" dirty="0">
                          <a:solidFill>
                            <a:srgbClr val="FF0000"/>
                          </a:solidFill>
                          <a:effectLst/>
                          <a:latin typeface="Lucida Handwriting" panose="03010101010101010101" pitchFamily="66" charset="0"/>
                        </a:rPr>
                        <a:t>?   </a:t>
                      </a:r>
                      <a:r>
                        <a:rPr lang="en-US" sz="10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000" b="1" i="0" u="none" strike="noStrike" dirty="0">
                        <a:solidFill>
                          <a:srgbClr val="00B050"/>
                        </a:solidFill>
                        <a:effectLst/>
                        <a:latin typeface="Lucida Handwriting" panose="03010101010101010101" pitchFamily="66" charset="0"/>
                      </a:endParaRP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 (2013)</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x(2012)</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x2012</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a:t>
                      </a:r>
                      <a:r>
                        <a:rPr lang="en-US" sz="1000" b="1" i="0" u="none" strike="noStrike" dirty="0">
                          <a:solidFill>
                            <a:srgbClr val="000000"/>
                          </a:solidFill>
                          <a:effectLst/>
                          <a:latin typeface="Lucida Handwriting" panose="03010101010101010101" pitchFamily="66" charset="0"/>
                        </a:rPr>
                        <a:t>x</a:t>
                      </a:r>
                    </a:p>
                  </a:txBody>
                  <a:tcPr marL="7619" marR="7619" marT="7619" marB="0" anchor="b"/>
                </a:tc>
                <a:tc>
                  <a:txBody>
                    <a:bodyPr/>
                    <a:lstStyle/>
                    <a:p>
                      <a:pPr algn="ctr" fontAlgn="b"/>
                      <a:r>
                        <a:rPr lang="en-US" sz="1000" b="0" i="0" u="none" strike="noStrike" dirty="0">
                          <a:solidFill>
                            <a:srgbClr val="000000"/>
                          </a:solidFill>
                          <a:effectLst/>
                          <a:latin typeface="Lucida Handwriting" panose="03010101010101010101" pitchFamily="66" charset="0"/>
                        </a:rPr>
                        <a:t>    n/a</a:t>
                      </a: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  x</a:t>
                      </a:r>
                      <a:r>
                        <a:rPr lang="en-US" sz="1000" b="1" i="0" u="none" strike="noStrike" baseline="0" dirty="0">
                          <a:solidFill>
                            <a:srgbClr val="000000"/>
                          </a:solidFill>
                          <a:effectLst/>
                          <a:latin typeface="Lucida Handwriting" panose="03010101010101010101" pitchFamily="66" charset="0"/>
                        </a:rPr>
                        <a:t> (2012)</a:t>
                      </a:r>
                      <a:endParaRPr lang="en-US" sz="1000" b="1" i="0" u="none" strike="noStrike" dirty="0">
                        <a:solidFill>
                          <a:srgbClr val="000000"/>
                        </a:solidFill>
                        <a:effectLst/>
                        <a:latin typeface="Lucida Handwriting" panose="03010101010101010101" pitchFamily="66" charset="0"/>
                      </a:endParaRPr>
                    </a:p>
                  </a:txBody>
                  <a:tcPr marL="7619" marR="7619" marT="7619" marB="0" anchor="b"/>
                </a:tc>
                <a:tc>
                  <a:txBody>
                    <a:bodyPr/>
                    <a:lstStyle/>
                    <a:p>
                      <a:pPr algn="ctr" fontAlgn="b"/>
                      <a:r>
                        <a:rPr lang="en-US" sz="1000" b="1" i="0" u="none" strike="noStrike" dirty="0">
                          <a:solidFill>
                            <a:srgbClr val="000000"/>
                          </a:solidFill>
                          <a:effectLst/>
                          <a:latin typeface="Lucida Handwriting" panose="03010101010101010101" pitchFamily="66" charset="0"/>
                        </a:rPr>
                        <a:t>x(2012)</a:t>
                      </a:r>
                    </a:p>
                  </a:txBody>
                  <a:tcPr marL="7619" marR="7619" marT="7619" marB="0" anchor="b"/>
                </a:tc>
                <a:extLst>
                  <a:ext uri="{0D108BD9-81ED-4DB2-BD59-A6C34878D82A}">
                    <a16:rowId xmlns:a16="http://schemas.microsoft.com/office/drawing/2014/main" xmlns="" val="2953267132"/>
                  </a:ext>
                </a:extLst>
              </a:tr>
              <a:tr h="403982">
                <a:tc>
                  <a:txBody>
                    <a:bodyPr/>
                    <a:lstStyle/>
                    <a:p>
                      <a:pPr algn="l" fontAlgn="b"/>
                      <a:r>
                        <a:rPr lang="en-US" sz="1000" b="0" i="0" u="none" strike="noStrike" baseline="0" dirty="0">
                          <a:solidFill>
                            <a:schemeClr val="tx1"/>
                          </a:solidFill>
                          <a:effectLst/>
                          <a:latin typeface="Lucida Handwriting" panose="03010101010101010101" pitchFamily="66" charset="0"/>
                        </a:rPr>
                        <a:t>10)  </a:t>
                      </a:r>
                      <a:r>
                        <a:rPr lang="en-US" sz="1100" b="0" i="0" u="none" strike="noStrike" baseline="0" dirty="0">
                          <a:solidFill>
                            <a:schemeClr val="tx1"/>
                          </a:solidFill>
                          <a:effectLst/>
                          <a:latin typeface="+mn-lt"/>
                        </a:rPr>
                        <a:t>James Smith</a:t>
                      </a:r>
                    </a:p>
                  </a:txBody>
                  <a:tcPr marL="7619" marR="7619" marT="7619" marB="0" anchor="b">
                    <a:solidFill>
                      <a:srgbClr val="FFC000"/>
                    </a:solidFill>
                  </a:tcPr>
                </a:tc>
                <a:tc>
                  <a:txBody>
                    <a:bodyPr/>
                    <a:lstStyle/>
                    <a:p>
                      <a:pPr algn="ctr" fontAlgn="b"/>
                      <a:r>
                        <a:rPr lang="en-US" sz="1200" b="1" i="0" u="none" strike="noStrike" dirty="0">
                          <a:solidFill>
                            <a:srgbClr val="FF0000"/>
                          </a:solidFill>
                          <a:effectLst/>
                          <a:latin typeface="Lucida Handwriting" panose="03010101010101010101" pitchFamily="66" charset="0"/>
                        </a:rPr>
                        <a:t>?</a:t>
                      </a:r>
                      <a:r>
                        <a:rPr lang="en-US" sz="1200" b="1" i="0" u="none" strike="noStrike" dirty="0">
                          <a:solidFill>
                            <a:schemeClr val="tx1"/>
                          </a:solidFill>
                          <a:effectLst/>
                          <a:latin typeface="Lucida Handwriting" panose="03010101010101010101" pitchFamily="66" charset="0"/>
                        </a:rPr>
                        <a:t> </a:t>
                      </a:r>
                      <a:r>
                        <a:rPr lang="en-US" sz="1200" b="1" i="0" u="none" strike="noStrike" dirty="0">
                          <a:solidFill>
                            <a:srgbClr val="00B050"/>
                          </a:solidFill>
                          <a:effectLst/>
                          <a:latin typeface="Lucida Handwriting" panose="03010101010101010101" pitchFamily="66" charset="0"/>
                          <a:sym typeface="Wingdings" panose="05000000000000000000" pitchFamily="2" charset="2"/>
                        </a:rPr>
                        <a:t></a:t>
                      </a:r>
                      <a:r>
                        <a:rPr lang="en-US" sz="1200" b="1" i="0" u="none" strike="noStrike" dirty="0">
                          <a:solidFill>
                            <a:schemeClr val="tx1"/>
                          </a:solidFill>
                          <a:effectLst/>
                          <a:latin typeface="Lucida Handwriting" panose="03010101010101010101" pitchFamily="66" charset="0"/>
                        </a:rPr>
                        <a:t>                              </a:t>
                      </a:r>
                      <a:r>
                        <a:rPr lang="en-US" sz="1200" b="1" i="0" u="none" strike="noStrike" baseline="0" dirty="0">
                          <a:solidFill>
                            <a:schemeClr val="tx1"/>
                          </a:solidFill>
                          <a:effectLst/>
                          <a:latin typeface="Lucida Handwriting" panose="03010101010101010101" pitchFamily="66" charset="0"/>
                        </a:rPr>
                        <a:t> </a:t>
                      </a:r>
                      <a:endParaRPr lang="en-US" sz="1200" b="1" i="0" u="none" strike="noStrike" dirty="0">
                        <a:solidFill>
                          <a:schemeClr val="tx1"/>
                        </a:solidFill>
                        <a:effectLst/>
                        <a:latin typeface="Lucida Handwriting" panose="03010101010101010101" pitchFamily="66" charset="0"/>
                      </a:endParaRPr>
                    </a:p>
                  </a:txBody>
                  <a:tcPr marL="7619" marR="7619" marT="7619" marB="0" anchor="b">
                    <a:solidFill>
                      <a:srgbClr val="FFC000"/>
                    </a:solidFill>
                  </a:tcPr>
                </a:tc>
                <a:tc>
                  <a:txBody>
                    <a:bodyPr/>
                    <a:lstStyle/>
                    <a:p>
                      <a:pPr algn="ctr" fontAlgn="b"/>
                      <a:r>
                        <a:rPr lang="en-US" sz="1200" b="1" i="0" u="none" strike="noStrike" dirty="0">
                          <a:solidFill>
                            <a:schemeClr val="tx1"/>
                          </a:solidFill>
                          <a:effectLst/>
                          <a:latin typeface="Lucida Handwriting" panose="03010101010101010101" pitchFamily="66" charset="0"/>
                        </a:rPr>
                        <a:t> </a:t>
                      </a:r>
                      <a:r>
                        <a:rPr lang="en-US" sz="1200" b="1" i="0" u="none" strike="noStrike" dirty="0">
                          <a:solidFill>
                            <a:srgbClr val="FF0000"/>
                          </a:solidFill>
                          <a:effectLst/>
                          <a:latin typeface="Lucida Handwriting" panose="03010101010101010101" pitchFamily="66" charset="0"/>
                        </a:rPr>
                        <a:t>?x (2010)</a:t>
                      </a:r>
                    </a:p>
                  </a:txBody>
                  <a:tcPr marL="7619" marR="7619" marT="7619" marB="0" anchor="b">
                    <a:solidFill>
                      <a:srgbClr val="FFC000"/>
                    </a:solidFill>
                  </a:tcPr>
                </a:tc>
                <a:tc>
                  <a:txBody>
                    <a:bodyPr/>
                    <a:lstStyle/>
                    <a:p>
                      <a:pPr algn="ctr" fontAlgn="b"/>
                      <a:r>
                        <a:rPr lang="en-US" sz="1200" b="1" i="0" u="none" strike="noStrike" dirty="0">
                          <a:solidFill>
                            <a:srgbClr val="FF0000"/>
                          </a:solidFill>
                          <a:effectLst/>
                          <a:latin typeface="Lucida Handwriting" panose="03010101010101010101" pitchFamily="66" charset="0"/>
                        </a:rPr>
                        <a:t>?</a:t>
                      </a:r>
                      <a:r>
                        <a:rPr lang="en-US" sz="12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200" b="1" i="0" u="none" strike="noStrike" dirty="0">
                        <a:solidFill>
                          <a:srgbClr val="00B050"/>
                        </a:solidFill>
                        <a:effectLst/>
                        <a:latin typeface="Lucida Handwriting" panose="03010101010101010101" pitchFamily="66" charset="0"/>
                      </a:endParaRPr>
                    </a:p>
                  </a:txBody>
                  <a:tcPr marL="7619" marR="7619" marT="7619" marB="0" anchor="b">
                    <a:solidFill>
                      <a:srgbClr val="FFC000"/>
                    </a:solidFill>
                  </a:tcPr>
                </a:tc>
                <a:tc>
                  <a:txBody>
                    <a:bodyPr/>
                    <a:lstStyle/>
                    <a:p>
                      <a:pPr algn="ctr" fontAlgn="b"/>
                      <a:r>
                        <a:rPr lang="en-US" sz="1200" b="1" i="0" u="none" strike="noStrike" dirty="0">
                          <a:solidFill>
                            <a:schemeClr val="tx1"/>
                          </a:solidFill>
                          <a:effectLst/>
                          <a:latin typeface="Lucida Handwriting" panose="03010101010101010101" pitchFamily="66" charset="0"/>
                        </a:rPr>
                        <a:t>     </a:t>
                      </a:r>
                      <a:r>
                        <a:rPr lang="en-US" sz="1200" b="1" i="0" u="none" strike="noStrike" dirty="0">
                          <a:solidFill>
                            <a:schemeClr val="bg1"/>
                          </a:solidFill>
                          <a:effectLst/>
                          <a:latin typeface="Lucida Handwriting" panose="03010101010101010101" pitchFamily="66" charset="0"/>
                        </a:rPr>
                        <a:t>x  (2013)</a:t>
                      </a:r>
                    </a:p>
                  </a:txBody>
                  <a:tcPr marL="7619" marR="7619" marT="7619" marB="0" anchor="b">
                    <a:solidFill>
                      <a:srgbClr val="FFC000"/>
                    </a:solidFill>
                  </a:tcPr>
                </a:tc>
                <a:tc>
                  <a:txBody>
                    <a:bodyPr/>
                    <a:lstStyle/>
                    <a:p>
                      <a:pPr algn="ctr" fontAlgn="b"/>
                      <a:r>
                        <a:rPr lang="en-US" sz="1200" b="1" i="0" u="none" strike="noStrike" dirty="0">
                          <a:solidFill>
                            <a:schemeClr val="tx1"/>
                          </a:solidFill>
                          <a:effectLst/>
                          <a:latin typeface="Lucida Handwriting" panose="03010101010101010101" pitchFamily="66" charset="0"/>
                        </a:rPr>
                        <a:t>     </a:t>
                      </a:r>
                      <a:r>
                        <a:rPr lang="en-US" sz="1200" b="1" i="0" u="none" strike="noStrike" dirty="0">
                          <a:solidFill>
                            <a:schemeClr val="bg1"/>
                          </a:solidFill>
                          <a:effectLst/>
                          <a:latin typeface="Lucida Handwriting" panose="03010101010101010101" pitchFamily="66" charset="0"/>
                        </a:rPr>
                        <a:t>n/a</a:t>
                      </a:r>
                    </a:p>
                  </a:txBody>
                  <a:tcPr marL="7619" marR="7619" marT="7619" marB="0" anchor="b">
                    <a:solidFill>
                      <a:srgbClr val="FFC000"/>
                    </a:solidFill>
                  </a:tcPr>
                </a:tc>
                <a:tc>
                  <a:txBody>
                    <a:bodyPr/>
                    <a:lstStyle/>
                    <a:p>
                      <a:pPr algn="ctr" fontAlgn="b"/>
                      <a:r>
                        <a:rPr lang="en-US" sz="1200" b="1" i="0" u="none" strike="noStrike" dirty="0">
                          <a:solidFill>
                            <a:srgbClr val="FF0000"/>
                          </a:solidFill>
                          <a:effectLst/>
                          <a:latin typeface="Lucida Handwriting" panose="03010101010101010101" pitchFamily="66" charset="0"/>
                        </a:rPr>
                        <a:t>?  </a:t>
                      </a:r>
                      <a:r>
                        <a:rPr lang="en-US" sz="1200" b="1" i="0" u="none" strike="noStrike" dirty="0">
                          <a:solidFill>
                            <a:srgbClr val="00B050"/>
                          </a:solidFill>
                          <a:effectLst/>
                          <a:latin typeface="Lucida Handwriting" panose="03010101010101010101" pitchFamily="66" charset="0"/>
                          <a:sym typeface="Wingdings" panose="05000000000000000000" pitchFamily="2" charset="2"/>
                        </a:rPr>
                        <a:t></a:t>
                      </a:r>
                      <a:endParaRPr lang="en-US" sz="1200" b="1" i="0" u="none" strike="noStrike" dirty="0">
                        <a:solidFill>
                          <a:srgbClr val="00B050"/>
                        </a:solidFill>
                        <a:effectLst/>
                        <a:latin typeface="Lucida Handwriting" panose="03010101010101010101" pitchFamily="66" charset="0"/>
                      </a:endParaRP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tc>
                  <a:txBody>
                    <a:bodyPr/>
                    <a:lstStyle/>
                    <a:p>
                      <a:pPr algn="ctr" fontAlgn="b"/>
                      <a:r>
                        <a:rPr lang="en-US" sz="1200" b="1" i="0" u="none" strike="noStrike" dirty="0">
                          <a:solidFill>
                            <a:schemeClr val="bg1"/>
                          </a:solidFill>
                          <a:effectLst/>
                          <a:latin typeface="Lucida Handwriting" panose="03010101010101010101" pitchFamily="66" charset="0"/>
                        </a:rPr>
                        <a:t> n/a</a:t>
                      </a:r>
                    </a:p>
                  </a:txBody>
                  <a:tcPr marL="7619" marR="7619" marT="7619" marB="0" anchor="b">
                    <a:solidFill>
                      <a:srgbClr val="FFC000"/>
                    </a:solidFill>
                  </a:tcPr>
                </a:tc>
                <a:extLst>
                  <a:ext uri="{0D108BD9-81ED-4DB2-BD59-A6C34878D82A}">
                    <a16:rowId xmlns:a16="http://schemas.microsoft.com/office/drawing/2014/main" xmlns="" val="2784564284"/>
                  </a:ext>
                </a:extLst>
              </a:tr>
              <a:tr h="236101">
                <a:tc>
                  <a:txBody>
                    <a:bodyPr/>
                    <a:lstStyle/>
                    <a:p>
                      <a:pPr algn="l" fontAlgn="b"/>
                      <a:r>
                        <a:rPr lang="en-US" sz="1200" b="0" i="0" u="none" strike="noStrike" dirty="0">
                          <a:solidFill>
                            <a:srgbClr val="FF0000"/>
                          </a:solidFill>
                          <a:effectLst/>
                          <a:latin typeface="Calibri" panose="020F0502020204030204" pitchFamily="34" charset="0"/>
                        </a:rPr>
                        <a:t>   </a:t>
                      </a:r>
                      <a:r>
                        <a:rPr lang="en-US" sz="1200" b="1" i="0" u="sng" strike="noStrike" dirty="0">
                          <a:solidFill>
                            <a:srgbClr val="FF0000"/>
                          </a:solidFill>
                          <a:effectLst/>
                          <a:latin typeface="Calibri" panose="020F0502020204030204" pitchFamily="34" charset="0"/>
                        </a:rPr>
                        <a:t>Vaccine cost</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$9.80                     </a:t>
                      </a:r>
                      <a:r>
                        <a:rPr lang="en-US" sz="900" b="0" i="0" u="none" strike="noStrike" baseline="0" dirty="0">
                          <a:solidFill>
                            <a:srgbClr val="000000"/>
                          </a:solidFill>
                          <a:effectLst/>
                          <a:latin typeface="Calibri" panose="020F0502020204030204" pitchFamily="34" charset="0"/>
                        </a:rPr>
                        <a:t>  </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$75.00                 </a:t>
                      </a:r>
                      <a:r>
                        <a:rPr lang="en-US" sz="900" b="0" i="0" u="none" strike="noStrike" baseline="0" dirty="0">
                          <a:solidFill>
                            <a:srgbClr val="000000"/>
                          </a:solidFill>
                          <a:effectLst/>
                          <a:latin typeface="Calibri" panose="020F0502020204030204" pitchFamily="34" charset="0"/>
                        </a:rPr>
                        <a:t>  </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$157</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$32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$29</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$181</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$41</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$148</a:t>
                      </a: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$99/$98</a:t>
                      </a:r>
                    </a:p>
                  </a:txBody>
                  <a:tcPr marL="7619" marR="7619" marT="7619" marB="0" anchor="b"/>
                </a:tc>
                <a:extLst>
                  <a:ext uri="{0D108BD9-81ED-4DB2-BD59-A6C34878D82A}">
                    <a16:rowId xmlns:a16="http://schemas.microsoft.com/office/drawing/2014/main" xmlns="" val="3043058700"/>
                  </a:ext>
                </a:extLst>
              </a:tr>
              <a:tr h="203492">
                <a:tc>
                  <a:txBody>
                    <a:bodyPr/>
                    <a:lstStyle/>
                    <a:p>
                      <a:pPr algn="l" fontAlgn="b"/>
                      <a:r>
                        <a:rPr lang="en-US" sz="900" b="0" i="0" u="none" strike="noStrike" dirty="0">
                          <a:solidFill>
                            <a:srgbClr val="000000"/>
                          </a:solidFill>
                          <a:effectLst/>
                          <a:latin typeface="Calibri" panose="020F0502020204030204" pitchFamily="34" charset="0"/>
                        </a:rPr>
                        <a:t> </a:t>
                      </a:r>
                      <a:r>
                        <a:rPr lang="en-US" sz="1050" b="1" i="0" u="sng" strike="noStrike" dirty="0">
                          <a:solidFill>
                            <a:srgbClr val="00B050"/>
                          </a:solidFill>
                          <a:effectLst/>
                          <a:latin typeface="Calibri" panose="020F0502020204030204" pitchFamily="34" charset="0"/>
                        </a:rPr>
                        <a:t>Vaccine</a:t>
                      </a:r>
                      <a:r>
                        <a:rPr lang="en-US" sz="1050" b="1" i="0" u="sng" strike="noStrike" baseline="0" dirty="0">
                          <a:solidFill>
                            <a:srgbClr val="00B050"/>
                          </a:solidFill>
                          <a:effectLst/>
                          <a:latin typeface="Calibri" panose="020F0502020204030204" pitchFamily="34" charset="0"/>
                        </a:rPr>
                        <a:t> payment</a:t>
                      </a:r>
                      <a:endParaRPr lang="en-US" sz="1050" b="1" i="0" u="sng" strike="noStrike" dirty="0">
                        <a:solidFill>
                          <a:srgbClr val="00B05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$17.71</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$89.95                 </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$181.06</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$31.07</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$24.19</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varies</a:t>
                      </a:r>
                      <a:r>
                        <a:rPr lang="en-US" sz="900" b="0" i="0" u="none" strike="noStrike" baseline="0" dirty="0">
                          <a:solidFill>
                            <a:srgbClr val="000000"/>
                          </a:solidFill>
                          <a:effectLst/>
                          <a:latin typeface="Calibri" panose="020F0502020204030204" pitchFamily="34" charset="0"/>
                        </a:rPr>
                        <a:t> by plan</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$61.48</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n/a</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$50.85</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n/a</a:t>
                      </a:r>
                    </a:p>
                  </a:txBody>
                  <a:tcPr marL="7619" marR="7619" marT="7619" marB="0" anchor="b"/>
                </a:tc>
                <a:tc>
                  <a:txBody>
                    <a:bodyPr/>
                    <a:lstStyle/>
                    <a:p>
                      <a:pPr algn="ctr" fontAlgn="b"/>
                      <a:r>
                        <a:rPr lang="en-US" sz="900" u="none" strike="noStrike" dirty="0">
                          <a:effectLst/>
                        </a:rPr>
                        <a:t>LEGEND</a:t>
                      </a:r>
                      <a:endParaRPr lang="en-US" sz="900" b="1"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802576174"/>
                  </a:ext>
                </a:extLst>
              </a:tr>
              <a:tr h="327659">
                <a:tc>
                  <a:txBody>
                    <a:bodyPr/>
                    <a:lstStyle/>
                    <a:p>
                      <a:pPr algn="l" fontAlgn="b"/>
                      <a:r>
                        <a:rPr lang="en-US" sz="900" b="0" i="0" u="none" strike="noStrike" dirty="0">
                          <a:solidFill>
                            <a:srgbClr val="000000"/>
                          </a:solidFill>
                          <a:effectLst/>
                          <a:latin typeface="Calibri" panose="020F0502020204030204" pitchFamily="34" charset="0"/>
                        </a:rPr>
                        <a:t> </a:t>
                      </a:r>
                      <a:r>
                        <a:rPr lang="en-US" sz="1050" b="1" i="0" u="sng" strike="noStrike" dirty="0">
                          <a:solidFill>
                            <a:srgbClr val="00B050"/>
                          </a:solidFill>
                          <a:effectLst/>
                          <a:latin typeface="Calibri" panose="020F0502020204030204" pitchFamily="34" charset="0"/>
                        </a:rPr>
                        <a:t>Administration fee</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r>
                        <a:rPr lang="en-US" sz="900" b="0" i="0" u="none" strike="noStrike" baseline="0" dirty="0">
                          <a:solidFill>
                            <a:srgbClr val="000000"/>
                          </a:solidFill>
                          <a:effectLst/>
                          <a:latin typeface="Calibri" panose="020F0502020204030204" pitchFamily="34" charset="0"/>
                        </a:rPr>
                        <a:t>                   </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            </a:t>
                      </a:r>
                      <a:r>
                        <a:rPr lang="en-US" sz="900" b="0" i="0" u="none" strike="noStrike" baseline="0" dirty="0">
                          <a:solidFill>
                            <a:srgbClr val="000000"/>
                          </a:solidFill>
                          <a:effectLst/>
                          <a:latin typeface="Calibri" panose="020F0502020204030204" pitchFamily="34" charset="0"/>
                        </a:rPr>
                        <a:t>                                                   </a:t>
                      </a:r>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n/a</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$25.42</a:t>
                      </a: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    n/a</a:t>
                      </a:r>
                    </a:p>
                  </a:txBody>
                  <a:tcPr marL="7619" marR="7619" marT="7619" marB="0" anchor="b"/>
                </a:tc>
                <a:tc>
                  <a:txBody>
                    <a:bodyPr/>
                    <a:lstStyle/>
                    <a:p>
                      <a:pPr algn="l" fontAlgn="b"/>
                      <a:r>
                        <a:rPr lang="en-US" sz="900" u="none" strike="noStrike" dirty="0">
                          <a:effectLst/>
                        </a:rPr>
                        <a:t>n/a=Not needed </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894295916"/>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x=previously given</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289145489"/>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 ask them today</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2158662546"/>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D=declined today</a:t>
                      </a:r>
                      <a:endParaRPr lang="en-US" sz="900" b="0" i="0" u="none" strike="noStrike" dirty="0">
                        <a:solidFill>
                          <a:srgbClr val="000000"/>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21607014"/>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u="none" strike="noStrike" dirty="0">
                          <a:effectLst/>
                        </a:rPr>
                        <a:t>Checkmark    </a:t>
                      </a:r>
                      <a:r>
                        <a:rPr lang="en-US" sz="900" u="none" strike="noStrike" dirty="0">
                          <a:solidFill>
                            <a:srgbClr val="00B050"/>
                          </a:solidFill>
                          <a:effectLst/>
                          <a:sym typeface="Wingdings" panose="05000000000000000000" pitchFamily="2" charset="2"/>
                        </a:rPr>
                        <a:t></a:t>
                      </a:r>
                      <a:r>
                        <a:rPr lang="en-US" sz="900" u="none" strike="noStrike" dirty="0">
                          <a:effectLst/>
                        </a:rPr>
                        <a:t>=given today</a:t>
                      </a:r>
                      <a:endParaRPr lang="en-US" sz="900" b="0" i="0" u="none" strike="noStrike" dirty="0">
                        <a:solidFill>
                          <a:srgbClr val="FFFFFF"/>
                        </a:solidFill>
                        <a:effectLst/>
                        <a:latin typeface="Calibri" panose="020F0502020204030204" pitchFamily="34" charset="0"/>
                      </a:endParaRPr>
                    </a:p>
                  </a:txBody>
                  <a:tcPr marL="7619" marR="7619" marT="7619" marB="0" anchor="b">
                    <a:solidFill>
                      <a:srgbClr val="FFFF00"/>
                    </a:solidFill>
                  </a:tcPr>
                </a:tc>
                <a:extLst>
                  <a:ext uri="{0D108BD9-81ED-4DB2-BD59-A6C34878D82A}">
                    <a16:rowId xmlns:a16="http://schemas.microsoft.com/office/drawing/2014/main" xmlns="" val="1660216298"/>
                  </a:ext>
                </a:extLst>
              </a:tr>
              <a:tr h="156646">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619" marR="7619" marT="7619" marB="0" anchor="b"/>
                </a:tc>
                <a:tc>
                  <a:txBody>
                    <a:bodyPr/>
                    <a:lstStyle/>
                    <a:p>
                      <a:pPr algn="l" fontAlgn="b"/>
                      <a:r>
                        <a:rPr lang="en-US" sz="900" b="0" i="0" u="none" strike="noStrike" dirty="0">
                          <a:solidFill>
                            <a:srgbClr val="000000"/>
                          </a:solidFill>
                          <a:effectLst/>
                          <a:latin typeface="Calibri" panose="020F0502020204030204" pitchFamily="34" charset="0"/>
                        </a:rPr>
                        <a:t>Prescription</a:t>
                      </a:r>
                      <a:r>
                        <a:rPr lang="en-US" sz="900" b="0" i="0" u="none" strike="noStrike" baseline="0" dirty="0">
                          <a:solidFill>
                            <a:srgbClr val="000000"/>
                          </a:solidFill>
                          <a:effectLst/>
                          <a:latin typeface="Calibri" panose="020F0502020204030204" pitchFamily="34" charset="0"/>
                        </a:rPr>
                        <a:t> given=  </a:t>
                      </a:r>
                      <a:endParaRPr lang="en-US" sz="900" b="0" i="0" u="none" strike="noStrike" dirty="0">
                        <a:solidFill>
                          <a:srgbClr val="000000"/>
                        </a:solidFill>
                        <a:effectLst/>
                        <a:latin typeface="Calibri" panose="020F0502020204030204" pitchFamily="34" charset="0"/>
                      </a:endParaRPr>
                    </a:p>
                  </a:txBody>
                  <a:tcPr marL="7619" marR="7619" marT="7619" marB="0" anchor="b"/>
                </a:tc>
                <a:extLst>
                  <a:ext uri="{0D108BD9-81ED-4DB2-BD59-A6C34878D82A}">
                    <a16:rowId xmlns:a16="http://schemas.microsoft.com/office/drawing/2014/main" xmlns="" val="4189114744"/>
                  </a:ext>
                </a:extLst>
              </a:tr>
            </a:tbl>
          </a:graphicData>
        </a:graphic>
      </p:graphicFrame>
      <p:cxnSp>
        <p:nvCxnSpPr>
          <p:cNvPr id="67" name="Straight Connector 66"/>
          <p:cNvCxnSpPr/>
          <p:nvPr/>
        </p:nvCxnSpPr>
        <p:spPr>
          <a:xfrm>
            <a:off x="974035" y="5297557"/>
            <a:ext cx="9322904"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6207732" y="4222679"/>
            <a:ext cx="326633" cy="214472"/>
          </a:xfrm>
          <a:prstGeom prst="rect">
            <a:avLst/>
          </a:prstGeom>
        </p:spPr>
      </p:pic>
      <p:pic>
        <p:nvPicPr>
          <p:cNvPr id="13" name="Picture 12"/>
          <p:cNvPicPr>
            <a:picLocks noChangeAspect="1"/>
          </p:cNvPicPr>
          <p:nvPr/>
        </p:nvPicPr>
        <p:blipFill>
          <a:blip r:embed="rId3"/>
          <a:stretch>
            <a:fillRect/>
          </a:stretch>
        </p:blipFill>
        <p:spPr>
          <a:xfrm>
            <a:off x="9555395" y="6626831"/>
            <a:ext cx="326633" cy="231169"/>
          </a:xfrm>
          <a:prstGeom prst="rect">
            <a:avLst/>
          </a:prstGeom>
        </p:spPr>
      </p:pic>
      <p:pic>
        <p:nvPicPr>
          <p:cNvPr id="3" name="Picture 2"/>
          <p:cNvPicPr>
            <a:picLocks noChangeAspect="1"/>
          </p:cNvPicPr>
          <p:nvPr/>
        </p:nvPicPr>
        <p:blipFill>
          <a:blip r:embed="rId4"/>
          <a:stretch>
            <a:fillRect/>
          </a:stretch>
        </p:blipFill>
        <p:spPr>
          <a:xfrm>
            <a:off x="11326350" y="5955769"/>
            <a:ext cx="420660" cy="524301"/>
          </a:xfrm>
          <a:prstGeom prst="rect">
            <a:avLst/>
          </a:prstGeom>
        </p:spPr>
      </p:pic>
    </p:spTree>
    <p:extLst>
      <p:ext uri="{BB962C8B-B14F-4D97-AF65-F5344CB8AC3E}">
        <p14:creationId xmlns:p14="http://schemas.microsoft.com/office/powerpoint/2010/main" val="23245765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Clinical Registries:</a:t>
            </a:r>
          </a:p>
        </p:txBody>
      </p:sp>
      <p:sp>
        <p:nvSpPr>
          <p:cNvPr id="3" name="Content Placeholder 2"/>
          <p:cNvSpPr>
            <a:spLocks noGrp="1"/>
          </p:cNvSpPr>
          <p:nvPr>
            <p:ph idx="1"/>
          </p:nvPr>
        </p:nvSpPr>
        <p:spPr/>
        <p:txBody>
          <a:bodyPr>
            <a:normAutofit/>
          </a:bodyPr>
          <a:lstStyle/>
          <a:p>
            <a:pPr marL="0" indent="0" algn="ctr">
              <a:buNone/>
            </a:pPr>
            <a:r>
              <a:rPr lang="en-US" sz="3200" dirty="0"/>
              <a:t>QCDR’S= Qualified Clinical Data Registries</a:t>
            </a:r>
          </a:p>
          <a:p>
            <a:pPr marL="0" indent="0" algn="ctr">
              <a:buNone/>
            </a:pPr>
            <a:endParaRPr lang="en-US" sz="3200" dirty="0"/>
          </a:p>
          <a:p>
            <a:pPr marL="0" indent="0" algn="ctr">
              <a:buNone/>
            </a:pPr>
            <a:r>
              <a:rPr lang="en-US" sz="3200" dirty="0" err="1"/>
              <a:t>MedConcert</a:t>
            </a:r>
            <a:r>
              <a:rPr lang="en-US" sz="3200" dirty="0"/>
              <a:t>™</a:t>
            </a:r>
          </a:p>
          <a:p>
            <a:pPr marL="0" indent="0" algn="ctr">
              <a:buNone/>
            </a:pPr>
            <a:r>
              <a:rPr lang="en-US" sz="3200" dirty="0"/>
              <a:t>Genesis™</a:t>
            </a:r>
          </a:p>
          <a:p>
            <a:pPr marL="0" indent="0" algn="ctr">
              <a:buNone/>
            </a:pPr>
            <a:r>
              <a:rPr lang="en-US" sz="3200" dirty="0"/>
              <a:t>GRITS™</a:t>
            </a:r>
          </a:p>
        </p:txBody>
      </p:sp>
    </p:spTree>
    <p:extLst>
      <p:ext uri="{BB962C8B-B14F-4D97-AF65-F5344CB8AC3E}">
        <p14:creationId xmlns:p14="http://schemas.microsoft.com/office/powerpoint/2010/main" val="1809736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Realities of Modern Practice</a:t>
            </a:r>
          </a:p>
        </p:txBody>
      </p:sp>
      <p:sp>
        <p:nvSpPr>
          <p:cNvPr id="3" name="Content Placeholder 2"/>
          <p:cNvSpPr>
            <a:spLocks noGrp="1"/>
          </p:cNvSpPr>
          <p:nvPr>
            <p:ph idx="1"/>
          </p:nvPr>
        </p:nvSpPr>
        <p:spPr/>
        <p:txBody>
          <a:bodyPr>
            <a:normAutofit/>
          </a:bodyPr>
          <a:lstStyle/>
          <a:p>
            <a:pPr marL="0" indent="0">
              <a:buNone/>
            </a:pPr>
            <a:r>
              <a:rPr lang="en-US" dirty="0"/>
              <a:t>1)	</a:t>
            </a:r>
            <a:r>
              <a:rPr lang="en-US" sz="2400" dirty="0"/>
              <a:t>Electronic Health Records have increased physician workload</a:t>
            </a:r>
          </a:p>
          <a:p>
            <a:pPr marL="457200" indent="-457200">
              <a:buAutoNum type="arabicParenR"/>
            </a:pPr>
            <a:endParaRPr lang="en-US" sz="2400" dirty="0"/>
          </a:p>
          <a:p>
            <a:pPr marL="0" indent="0">
              <a:buNone/>
            </a:pPr>
            <a:r>
              <a:rPr lang="en-US" sz="2400" dirty="0"/>
              <a:t>2)	Electronic Health Records have reduced physician 	productivity/availability</a:t>
            </a:r>
          </a:p>
          <a:p>
            <a:pPr marL="457200" indent="-457200">
              <a:buAutoNum type="arabicParenR" startAt="2"/>
            </a:pPr>
            <a:endParaRPr lang="en-US" sz="2400" dirty="0"/>
          </a:p>
          <a:p>
            <a:pPr marL="0" indent="0">
              <a:buNone/>
            </a:pPr>
            <a:r>
              <a:rPr lang="en-US" sz="2400" dirty="0"/>
              <a:t>3)	Electronic Health Records have increased practice costs and therefore new revenue streams are needed</a:t>
            </a:r>
          </a:p>
          <a:p>
            <a:pPr marL="457200" lvl="1" indent="0">
              <a:buNone/>
            </a:pPr>
            <a:endParaRPr lang="en-US" dirty="0"/>
          </a:p>
          <a:p>
            <a:pPr marL="457200" indent="-457200">
              <a:buFont typeface="+mj-lt"/>
              <a:buAutoNum type="arabicParenR"/>
            </a:pPr>
            <a:endParaRPr lang="en-US" dirty="0"/>
          </a:p>
          <a:p>
            <a:endParaRPr lang="en-US" dirty="0"/>
          </a:p>
        </p:txBody>
      </p:sp>
    </p:spTree>
    <p:extLst>
      <p:ext uri="{BB962C8B-B14F-4D97-AF65-F5344CB8AC3E}">
        <p14:creationId xmlns:p14="http://schemas.microsoft.com/office/powerpoint/2010/main" val="4009792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Getting Started With QCDR’s</a:t>
            </a:r>
          </a:p>
        </p:txBody>
      </p:sp>
      <p:pic>
        <p:nvPicPr>
          <p:cNvPr id="4" name="Content Placeholder 3"/>
          <p:cNvPicPr>
            <a:picLocks noGrp="1" noChangeAspect="1"/>
          </p:cNvPicPr>
          <p:nvPr>
            <p:ph idx="1"/>
          </p:nvPr>
        </p:nvPicPr>
        <p:blipFill>
          <a:blip r:embed="rId3"/>
          <a:stretch>
            <a:fillRect/>
          </a:stretch>
        </p:blipFill>
        <p:spPr>
          <a:xfrm>
            <a:off x="1847322" y="2052638"/>
            <a:ext cx="7459132" cy="4195762"/>
          </a:xfrm>
          <a:prstGeom prst="rect">
            <a:avLst/>
          </a:prstGeom>
        </p:spPr>
      </p:pic>
    </p:spTree>
    <p:extLst>
      <p:ext uri="{BB962C8B-B14F-4D97-AF65-F5344CB8AC3E}">
        <p14:creationId xmlns:p14="http://schemas.microsoft.com/office/powerpoint/2010/main" val="1439053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38828" y="313151"/>
            <a:ext cx="9720197" cy="6150279"/>
          </a:xfrm>
        </p:spPr>
      </p:pic>
    </p:spTree>
    <p:extLst>
      <p:ext uri="{BB962C8B-B14F-4D97-AF65-F5344CB8AC3E}">
        <p14:creationId xmlns:p14="http://schemas.microsoft.com/office/powerpoint/2010/main" val="41333214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30172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Challenges of Adult Immunizations</a:t>
            </a:r>
          </a:p>
        </p:txBody>
      </p:sp>
      <p:sp>
        <p:nvSpPr>
          <p:cNvPr id="3" name="Content Placeholder 2"/>
          <p:cNvSpPr>
            <a:spLocks noGrp="1"/>
          </p:cNvSpPr>
          <p:nvPr>
            <p:ph idx="1"/>
          </p:nvPr>
        </p:nvSpPr>
        <p:spPr>
          <a:xfrm>
            <a:off x="1103312" y="1401418"/>
            <a:ext cx="8946541" cy="5267740"/>
          </a:xfrm>
        </p:spPr>
        <p:txBody>
          <a:bodyPr>
            <a:normAutofit fontScale="77500" lnSpcReduction="20000"/>
          </a:bodyPr>
          <a:lstStyle/>
          <a:p>
            <a:pPr marL="971550" lvl="1" indent="-514350">
              <a:buFont typeface="+mj-lt"/>
              <a:buAutoNum type="arabicPeriod"/>
            </a:pPr>
            <a:r>
              <a:rPr lang="en-US" sz="2900" dirty="0"/>
              <a:t>Immunization combines areas of </a:t>
            </a:r>
            <a:r>
              <a:rPr lang="en-US" sz="2900" u="sng" dirty="0"/>
              <a:t>clinical practice </a:t>
            </a:r>
            <a:r>
              <a:rPr lang="en-US" sz="2900" dirty="0"/>
              <a:t>with areas of </a:t>
            </a:r>
            <a:r>
              <a:rPr lang="en-US" sz="2900" u="sng" dirty="0"/>
              <a:t>retail sales</a:t>
            </a:r>
            <a:r>
              <a:rPr lang="en-US" sz="2900" dirty="0"/>
              <a:t>	</a:t>
            </a:r>
          </a:p>
          <a:p>
            <a:pPr marL="914400" lvl="1" indent="-457200">
              <a:buFont typeface="+mj-lt"/>
              <a:buAutoNum type="arabicPeriod"/>
            </a:pPr>
            <a:endParaRPr lang="en-US" sz="2900" dirty="0"/>
          </a:p>
          <a:p>
            <a:pPr marL="914400" lvl="1" indent="-457200">
              <a:buFont typeface="+mj-lt"/>
              <a:buAutoNum type="arabicPeriod"/>
            </a:pPr>
            <a:r>
              <a:rPr lang="en-US" sz="2900" dirty="0"/>
              <a:t>We have made little headway in Immunization uptake in 40 years</a:t>
            </a:r>
          </a:p>
          <a:p>
            <a:pPr marL="914400" lvl="1" indent="-457200">
              <a:buFont typeface="+mj-lt"/>
              <a:buAutoNum type="arabicPeriod"/>
            </a:pPr>
            <a:endParaRPr lang="en-US" sz="2900" dirty="0"/>
          </a:p>
          <a:p>
            <a:pPr marL="914400" lvl="1" indent="-457200">
              <a:buFont typeface="+mj-lt"/>
              <a:buAutoNum type="arabicPeriod"/>
            </a:pPr>
            <a:r>
              <a:rPr lang="en-US" sz="2900" dirty="0"/>
              <a:t>The “Immunizing Event”  is Complicated</a:t>
            </a:r>
          </a:p>
          <a:p>
            <a:pPr marL="1314450" lvl="2" indent="-457200">
              <a:buFont typeface="+mj-lt"/>
              <a:buAutoNum type="alphaLcParenR"/>
            </a:pPr>
            <a:r>
              <a:rPr lang="en-US" sz="2000" dirty="0"/>
              <a:t>	Patient Attitudes and refusal rates lend uncertainty</a:t>
            </a:r>
          </a:p>
          <a:p>
            <a:pPr marL="1314450" lvl="2" indent="-457200">
              <a:buFont typeface="+mj-lt"/>
              <a:buAutoNum type="alphaLcParenR"/>
            </a:pPr>
            <a:r>
              <a:rPr lang="en-US" sz="2000" dirty="0"/>
              <a:t>	Cost Issues for patients and physicians</a:t>
            </a:r>
          </a:p>
          <a:p>
            <a:pPr marL="1771650" lvl="3" indent="-457200">
              <a:buFont typeface="+mj-lt"/>
              <a:buAutoNum type="arabicPeriod"/>
            </a:pPr>
            <a:r>
              <a:rPr lang="en-US" sz="1800" dirty="0"/>
              <a:t>Each patient has different payment requirements</a:t>
            </a:r>
          </a:p>
          <a:p>
            <a:pPr marL="1314450" lvl="2" indent="-457200">
              <a:buFont typeface="+mj-lt"/>
              <a:buAutoNum type="alphaLcParenR"/>
            </a:pPr>
            <a:r>
              <a:rPr lang="en-US" sz="2000" dirty="0"/>
              <a:t>	Billing and collections are different from retail</a:t>
            </a:r>
          </a:p>
          <a:p>
            <a:pPr marL="1771650" lvl="3" indent="-457200">
              <a:buFont typeface="+mj-lt"/>
              <a:buAutoNum type="arabicPeriod"/>
            </a:pPr>
            <a:r>
              <a:rPr lang="en-US" sz="1800" dirty="0"/>
              <a:t>No one size fits all payment </a:t>
            </a:r>
          </a:p>
          <a:p>
            <a:pPr marL="457200" lvl="1" indent="0">
              <a:buNone/>
            </a:pPr>
            <a:r>
              <a:rPr lang="en-US" sz="2200" dirty="0"/>
              <a:t>	</a:t>
            </a:r>
          </a:p>
          <a:p>
            <a:pPr marL="457200" lvl="1" indent="0">
              <a:buNone/>
            </a:pPr>
            <a:endParaRPr lang="en-US" sz="2000" dirty="0"/>
          </a:p>
          <a:p>
            <a:pPr marL="457200" lvl="1" indent="0">
              <a:buNone/>
            </a:pPr>
            <a:r>
              <a:rPr lang="en-US" sz="2000" dirty="0"/>
              <a:t>	</a:t>
            </a:r>
          </a:p>
          <a:p>
            <a:pPr marL="457200" lvl="1" indent="0">
              <a:buNone/>
            </a:pPr>
            <a:endParaRPr lang="en-US" sz="2000" dirty="0"/>
          </a:p>
          <a:p>
            <a:pPr marL="457200" lvl="1" indent="0">
              <a:buNone/>
            </a:pPr>
            <a:endParaRPr lang="en-US" sz="2000" dirty="0"/>
          </a:p>
          <a:p>
            <a:endParaRPr lang="en-US" dirty="0"/>
          </a:p>
        </p:txBody>
      </p:sp>
    </p:spTree>
    <p:extLst>
      <p:ext uri="{BB962C8B-B14F-4D97-AF65-F5344CB8AC3E}">
        <p14:creationId xmlns:p14="http://schemas.microsoft.com/office/powerpoint/2010/main" val="3414925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82880"/>
            <a:ext cx="10445023" cy="946673"/>
          </a:xfrm>
        </p:spPr>
        <p:txBody>
          <a:bodyPr/>
          <a:lstStyle/>
          <a:p>
            <a:pPr algn="ctr"/>
            <a:r>
              <a:rPr lang="en-US" b="1" dirty="0"/>
              <a:t>The process of office immunization</a:t>
            </a:r>
          </a:p>
        </p:txBody>
      </p:sp>
      <p:sp>
        <p:nvSpPr>
          <p:cNvPr id="3" name="Content Placeholder 2"/>
          <p:cNvSpPr>
            <a:spLocks noGrp="1"/>
          </p:cNvSpPr>
          <p:nvPr>
            <p:ph idx="1"/>
          </p:nvPr>
        </p:nvSpPr>
        <p:spPr>
          <a:xfrm>
            <a:off x="527125" y="1151068"/>
            <a:ext cx="11112649" cy="5706932"/>
          </a:xfrm>
        </p:spPr>
        <p:txBody>
          <a:bodyPr/>
          <a:lstStyle/>
          <a:p>
            <a:pPr marL="0" indent="0">
              <a:buNone/>
            </a:pPr>
            <a:r>
              <a:rPr lang="en-US" b="1" dirty="0"/>
              <a:t>Step one:  </a:t>
            </a:r>
            <a:r>
              <a:rPr lang="en-US" b="1" dirty="0">
                <a:solidFill>
                  <a:srgbClr val="FFC000"/>
                </a:solidFill>
              </a:rPr>
              <a:t>order vaccine</a:t>
            </a:r>
          </a:p>
          <a:p>
            <a:pPr marL="0" indent="0">
              <a:buNone/>
            </a:pPr>
            <a:r>
              <a:rPr lang="en-US" b="1" dirty="0"/>
              <a:t>Step Two:  </a:t>
            </a:r>
            <a:r>
              <a:rPr lang="en-US" b="1" dirty="0">
                <a:solidFill>
                  <a:srgbClr val="FFC000"/>
                </a:solidFill>
              </a:rPr>
              <a:t>receive and reconcile vaccine quantity against order</a:t>
            </a:r>
          </a:p>
          <a:p>
            <a:pPr marL="0" indent="0">
              <a:buNone/>
            </a:pPr>
            <a:r>
              <a:rPr lang="en-US" b="1" dirty="0"/>
              <a:t>Step Three:  </a:t>
            </a:r>
            <a:r>
              <a:rPr lang="en-US" b="1" dirty="0">
                <a:solidFill>
                  <a:srgbClr val="FFC000"/>
                </a:solidFill>
              </a:rPr>
              <a:t>store the vaccine safely and securely</a:t>
            </a:r>
          </a:p>
          <a:p>
            <a:pPr marL="0" indent="0">
              <a:buNone/>
            </a:pPr>
            <a:r>
              <a:rPr lang="en-US" b="1" dirty="0"/>
              <a:t>Step Four:  </a:t>
            </a:r>
            <a:r>
              <a:rPr lang="en-US" b="1" dirty="0">
                <a:solidFill>
                  <a:srgbClr val="FFC000"/>
                </a:solidFill>
              </a:rPr>
              <a:t>distribute vaccine to the intermediate user (vaccinator)</a:t>
            </a:r>
          </a:p>
          <a:p>
            <a:pPr marL="0" indent="0">
              <a:buNone/>
            </a:pPr>
            <a:r>
              <a:rPr lang="en-US" b="1" dirty="0"/>
              <a:t>Step Five:  identify and </a:t>
            </a:r>
            <a:r>
              <a:rPr lang="en-US" b="1" dirty="0">
                <a:solidFill>
                  <a:srgbClr val="FFC000"/>
                </a:solidFill>
              </a:rPr>
              <a:t>administer vaccine to end user (patient)-</a:t>
            </a:r>
            <a:r>
              <a:rPr lang="en-US" b="1" dirty="0"/>
              <a:t>pre-visit planning</a:t>
            </a:r>
          </a:p>
          <a:p>
            <a:pPr marL="0" indent="0">
              <a:buNone/>
            </a:pPr>
            <a:r>
              <a:rPr lang="en-US" b="1" dirty="0"/>
              <a:t>Step Six:    </a:t>
            </a:r>
            <a:r>
              <a:rPr lang="en-US" b="1" dirty="0">
                <a:solidFill>
                  <a:srgbClr val="FFC000"/>
                </a:solidFill>
              </a:rPr>
              <a:t>document vaccinating event in the medical record </a:t>
            </a:r>
            <a:r>
              <a:rPr lang="en-US" b="1" dirty="0"/>
              <a:t>and State Registry</a:t>
            </a:r>
          </a:p>
          <a:p>
            <a:pPr marL="0" indent="0">
              <a:buNone/>
            </a:pPr>
            <a:r>
              <a:rPr lang="en-US" b="1" dirty="0"/>
              <a:t>Step Seven:</a:t>
            </a:r>
            <a:r>
              <a:rPr lang="en-US" b="1" dirty="0">
                <a:solidFill>
                  <a:srgbClr val="FFC000"/>
                </a:solidFill>
              </a:rPr>
              <a:t>  enter a charge in the practice management system</a:t>
            </a:r>
          </a:p>
          <a:p>
            <a:pPr marL="0" indent="0">
              <a:buNone/>
            </a:pPr>
            <a:r>
              <a:rPr lang="en-US" b="1" dirty="0"/>
              <a:t>Step Eight: </a:t>
            </a:r>
            <a:r>
              <a:rPr lang="en-US" b="1" dirty="0">
                <a:solidFill>
                  <a:srgbClr val="FFC000"/>
                </a:solidFill>
              </a:rPr>
              <a:t>   bill for both the administration fee and the vaccine charge</a:t>
            </a:r>
          </a:p>
          <a:p>
            <a:pPr marL="0" indent="0">
              <a:buNone/>
            </a:pPr>
            <a:r>
              <a:rPr lang="en-US" b="1" dirty="0"/>
              <a:t>Step Nine:    </a:t>
            </a:r>
            <a:r>
              <a:rPr lang="en-US" b="1" dirty="0">
                <a:solidFill>
                  <a:srgbClr val="FFC000"/>
                </a:solidFill>
              </a:rPr>
              <a:t>generate an insurance claim and collect copayment (Part D only)</a:t>
            </a:r>
          </a:p>
          <a:p>
            <a:pPr marL="0" indent="0">
              <a:buNone/>
            </a:pPr>
            <a:r>
              <a:rPr lang="en-US" b="1" dirty="0"/>
              <a:t>Step Ten:   </a:t>
            </a:r>
            <a:r>
              <a:rPr lang="en-US" b="1" dirty="0">
                <a:solidFill>
                  <a:srgbClr val="FFC000"/>
                </a:solidFill>
              </a:rPr>
              <a:t>reconcile all charges with collections </a:t>
            </a:r>
          </a:p>
          <a:p>
            <a:pPr marL="0" indent="0">
              <a:buNone/>
            </a:pPr>
            <a:r>
              <a:rPr lang="en-US" b="1" dirty="0"/>
              <a:t>Step Eleven:  </a:t>
            </a:r>
            <a:r>
              <a:rPr lang="en-US" b="1" dirty="0">
                <a:solidFill>
                  <a:srgbClr val="FFC000"/>
                </a:solidFill>
              </a:rPr>
              <a:t>Reconcile inventory (doses @ begin day -  vaccine doses given = vaccine doses remaining @ end of day)</a:t>
            </a:r>
          </a:p>
          <a:p>
            <a:pPr marL="0" indent="0">
              <a:buNone/>
            </a:pPr>
            <a:r>
              <a:rPr lang="en-US" b="1" dirty="0"/>
              <a:t>Step Twelve:  </a:t>
            </a:r>
            <a:r>
              <a:rPr lang="en-US" b="1" dirty="0">
                <a:solidFill>
                  <a:srgbClr val="FFC000"/>
                </a:solidFill>
              </a:rPr>
              <a:t>Produce Cash flow (Income and Expense) statement </a:t>
            </a:r>
          </a:p>
          <a:p>
            <a:endParaRPr lang="en-US" dirty="0"/>
          </a:p>
        </p:txBody>
      </p:sp>
    </p:spTree>
    <p:extLst>
      <p:ext uri="{BB962C8B-B14F-4D97-AF65-F5344CB8AC3E}">
        <p14:creationId xmlns:p14="http://schemas.microsoft.com/office/powerpoint/2010/main" val="1294612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Immunizing Event along a Process Continuum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08815491"/>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610139" y="2335696"/>
            <a:ext cx="976549" cy="369332"/>
          </a:xfrm>
          <a:prstGeom prst="rect">
            <a:avLst/>
          </a:prstGeom>
          <a:noFill/>
        </p:spPr>
        <p:txBody>
          <a:bodyPr wrap="none" rtlCol="0">
            <a:spAutoFit/>
          </a:bodyPr>
          <a:lstStyle/>
          <a:p>
            <a:r>
              <a:rPr lang="en-US" dirty="0"/>
              <a:t>Phase I</a:t>
            </a:r>
          </a:p>
        </p:txBody>
      </p:sp>
      <p:sp>
        <p:nvSpPr>
          <p:cNvPr id="6" name="TextBox 5"/>
          <p:cNvSpPr txBox="1"/>
          <p:nvPr/>
        </p:nvSpPr>
        <p:spPr>
          <a:xfrm>
            <a:off x="3766930" y="2345635"/>
            <a:ext cx="1029449" cy="369332"/>
          </a:xfrm>
          <a:prstGeom prst="rect">
            <a:avLst/>
          </a:prstGeom>
          <a:noFill/>
        </p:spPr>
        <p:txBody>
          <a:bodyPr wrap="none" rtlCol="0">
            <a:spAutoFit/>
          </a:bodyPr>
          <a:lstStyle/>
          <a:p>
            <a:r>
              <a:rPr lang="en-US" dirty="0"/>
              <a:t>Phase II</a:t>
            </a:r>
          </a:p>
        </p:txBody>
      </p:sp>
      <p:sp>
        <p:nvSpPr>
          <p:cNvPr id="7" name="TextBox 6"/>
          <p:cNvSpPr txBox="1"/>
          <p:nvPr/>
        </p:nvSpPr>
        <p:spPr>
          <a:xfrm>
            <a:off x="5983357" y="3985591"/>
            <a:ext cx="1082348" cy="369332"/>
          </a:xfrm>
          <a:prstGeom prst="rect">
            <a:avLst/>
          </a:prstGeom>
          <a:noFill/>
        </p:spPr>
        <p:txBody>
          <a:bodyPr wrap="none" rtlCol="0">
            <a:spAutoFit/>
          </a:bodyPr>
          <a:lstStyle/>
          <a:p>
            <a:r>
              <a:rPr lang="en-US" dirty="0"/>
              <a:t>Phase III</a:t>
            </a:r>
          </a:p>
        </p:txBody>
      </p:sp>
      <p:sp>
        <p:nvSpPr>
          <p:cNvPr id="8" name="TextBox 7"/>
          <p:cNvSpPr txBox="1"/>
          <p:nvPr/>
        </p:nvSpPr>
        <p:spPr>
          <a:xfrm>
            <a:off x="8080513" y="3985592"/>
            <a:ext cx="1138453" cy="646331"/>
          </a:xfrm>
          <a:prstGeom prst="rect">
            <a:avLst/>
          </a:prstGeom>
          <a:noFill/>
        </p:spPr>
        <p:txBody>
          <a:bodyPr wrap="none" rtlCol="0">
            <a:spAutoFit/>
          </a:bodyPr>
          <a:lstStyle/>
          <a:p>
            <a:r>
              <a:rPr lang="en-US" dirty="0"/>
              <a:t>Phase IV</a:t>
            </a:r>
          </a:p>
          <a:p>
            <a:endParaRPr lang="en-US" dirty="0"/>
          </a:p>
        </p:txBody>
      </p:sp>
      <p:sp>
        <p:nvSpPr>
          <p:cNvPr id="9" name="TextBox 8"/>
          <p:cNvSpPr txBox="1"/>
          <p:nvPr/>
        </p:nvSpPr>
        <p:spPr>
          <a:xfrm>
            <a:off x="3925956" y="5705061"/>
            <a:ext cx="3147015" cy="369332"/>
          </a:xfrm>
          <a:prstGeom prst="rect">
            <a:avLst/>
          </a:prstGeom>
          <a:noFill/>
        </p:spPr>
        <p:txBody>
          <a:bodyPr wrap="none" rtlCol="0">
            <a:spAutoFit/>
          </a:bodyPr>
          <a:lstStyle/>
          <a:p>
            <a:r>
              <a:rPr lang="en-US" dirty="0"/>
              <a:t>Phase V= Retail Possibilities</a:t>
            </a:r>
          </a:p>
        </p:txBody>
      </p:sp>
    </p:spTree>
    <p:extLst>
      <p:ext uri="{BB962C8B-B14F-4D97-AF65-F5344CB8AC3E}">
        <p14:creationId xmlns:p14="http://schemas.microsoft.com/office/powerpoint/2010/main" val="38868346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1692</TotalTime>
  <Words>5195</Words>
  <Application>Microsoft Office PowerPoint</Application>
  <PresentationFormat>Custom</PresentationFormat>
  <Paragraphs>1063</Paragraphs>
  <Slides>62</Slides>
  <Notes>55</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Ion</vt:lpstr>
      <vt:lpstr>WHAT IN THE WORLD IS A CHIEF VACCINATION OFFICER ?</vt:lpstr>
      <vt:lpstr>On the Webinar today</vt:lpstr>
      <vt:lpstr>Our Team</vt:lpstr>
      <vt:lpstr>“The Good Old Days” </vt:lpstr>
      <vt:lpstr>Clear Electronic Health Record Advantage</vt:lpstr>
      <vt:lpstr>Realities of Modern Practice</vt:lpstr>
      <vt:lpstr>Challenges of Adult Immunizations</vt:lpstr>
      <vt:lpstr>The process of office immunization</vt:lpstr>
      <vt:lpstr>The Immunizing Event along a Process Continuum</vt:lpstr>
      <vt:lpstr>Work Shared is half the work—Fun Divided is twice the Fun</vt:lpstr>
      <vt:lpstr>IDEA:  Multiply the fun</vt:lpstr>
      <vt:lpstr>CVO as Leader of a Team</vt:lpstr>
      <vt:lpstr>A Conversation</vt:lpstr>
      <vt:lpstr>CVO as Project Manager</vt:lpstr>
      <vt:lpstr>The Immunizing Event along a Process Continuum</vt:lpstr>
      <vt:lpstr>Phase I:  (Steps 1-4) </vt:lpstr>
      <vt:lpstr>Phase II:  (STEPS 5-7)</vt:lpstr>
      <vt:lpstr>Phase III:  (STEPS 8-10)</vt:lpstr>
      <vt:lpstr>Phase IV:  (STEPS 11-12)</vt:lpstr>
      <vt:lpstr>Phase V:   Explore the Retail Possibilities</vt:lpstr>
      <vt:lpstr>The Immunizing Event along a Process Continuum</vt:lpstr>
      <vt:lpstr>Phase II:  Vaccine Administration and Documentation</vt:lpstr>
      <vt:lpstr>Starting with Steps 5-7:   Vaccine Administration and Documentation:  </vt:lpstr>
      <vt:lpstr>www.CDC.gov</vt:lpstr>
      <vt:lpstr>This Brings you to the Immunization Master Page</vt:lpstr>
      <vt:lpstr>PowerPoint Presentation</vt:lpstr>
      <vt:lpstr> 2016 Adult Vaccination Schedule</vt:lpstr>
      <vt:lpstr>http://www.cdc.gov/vaccines/schedules/downloads/adult/adult-schedule-easy-read.pdf</vt:lpstr>
      <vt:lpstr>PowerPoint Presentation</vt:lpstr>
      <vt:lpstr>Tools for Vaccine Administration (Standing Orders etc)</vt:lpstr>
      <vt:lpstr>This Brings you to the Immunization Master Page</vt:lpstr>
      <vt:lpstr>PowerPoint Presentation</vt:lpstr>
      <vt:lpstr>PowerPoint Presentation</vt:lpstr>
      <vt:lpstr>PowerPoint Presentation</vt:lpstr>
      <vt:lpstr>NEW RESPONSIBILITIES</vt:lpstr>
      <vt:lpstr>Identify:  Pre-Visit Planning for Adult Immunizations</vt:lpstr>
      <vt:lpstr>PowerPoint Presentation</vt:lpstr>
      <vt:lpstr>PowerPoint Presentation</vt:lpstr>
      <vt:lpstr>PowerPoint Presentation</vt:lpstr>
      <vt:lpstr>PDSA DAILY WORKSHEET FOR VACCINES</vt:lpstr>
      <vt:lpstr>Completed PDSA daily run sheet </vt:lpstr>
      <vt:lpstr>So, Ready to begin the Journey?</vt:lpstr>
      <vt:lpstr>Tools You Need to Get Started</vt:lpstr>
      <vt:lpstr>PowerPoint Presentation</vt:lpstr>
      <vt:lpstr>Phase I:  Vaccine Inventory Management</vt:lpstr>
      <vt:lpstr>The Immunizing Event along a Process Continuum</vt:lpstr>
      <vt:lpstr>Completed PDSA daily run sheet </vt:lpstr>
      <vt:lpstr>LOW TECH INVENTORY CONTROL</vt:lpstr>
      <vt:lpstr>Storage of Vaccines</vt:lpstr>
      <vt:lpstr>Vax Refrigeration/Storage</vt:lpstr>
      <vt:lpstr>Other Vaccine Refrigeration Options</vt:lpstr>
      <vt:lpstr>Ordering Vaccines:  Online</vt:lpstr>
      <vt:lpstr>Maximum you should be paying for purchase of vaccines </vt:lpstr>
      <vt:lpstr>Purchasing  Vaccines</vt:lpstr>
      <vt:lpstr>Logging Vaccines: Simple Procedure</vt:lpstr>
      <vt:lpstr>Phase IV:  Quality Improvement and Financial Reporting</vt:lpstr>
      <vt:lpstr>The Immunizing Event along a Process Continuum</vt:lpstr>
      <vt:lpstr>Completed PDSA daily run sheet </vt:lpstr>
      <vt:lpstr>Clinical Registries:</vt:lpstr>
      <vt:lpstr>Getting Started With QCDR’s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IN THE WORLD IS A CHIEF VACCINATION OFFICER ?</dc:title>
  <dc:creator>Charles Soppet</dc:creator>
  <cp:lastModifiedBy>Michele Duchin-Watson</cp:lastModifiedBy>
  <cp:revision>216</cp:revision>
  <dcterms:created xsi:type="dcterms:W3CDTF">2016-09-25T15:03:16Z</dcterms:created>
  <dcterms:modified xsi:type="dcterms:W3CDTF">2016-12-09T19:35:43Z</dcterms:modified>
</cp:coreProperties>
</file>