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jpg&amp;ehk=Bql11I0" ContentType="image/jpe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7" r:id="rId2"/>
    <p:sldId id="258" r:id="rId3"/>
    <p:sldId id="283" r:id="rId4"/>
    <p:sldId id="260" r:id="rId5"/>
    <p:sldId id="259" r:id="rId6"/>
    <p:sldId id="284" r:id="rId7"/>
    <p:sldId id="261" r:id="rId8"/>
    <p:sldId id="256" r:id="rId9"/>
    <p:sldId id="285" r:id="rId10"/>
    <p:sldId id="286" r:id="rId11"/>
    <p:sldId id="263" r:id="rId12"/>
    <p:sldId id="264" r:id="rId13"/>
    <p:sldId id="265" r:id="rId14"/>
    <p:sldId id="267" r:id="rId15"/>
    <p:sldId id="266" r:id="rId16"/>
    <p:sldId id="268" r:id="rId17"/>
    <p:sldId id="269" r:id="rId18"/>
    <p:sldId id="271" r:id="rId19"/>
    <p:sldId id="270" r:id="rId20"/>
    <p:sldId id="273" r:id="rId21"/>
    <p:sldId id="289" r:id="rId22"/>
    <p:sldId id="290" r:id="rId23"/>
    <p:sldId id="278" r:id="rId24"/>
    <p:sldId id="277" r:id="rId25"/>
    <p:sldId id="279" r:id="rId26"/>
    <p:sldId id="275" r:id="rId27"/>
    <p:sldId id="280" r:id="rId28"/>
    <p:sldId id="281" r:id="rId29"/>
    <p:sldId id="28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1" autoAdjust="0"/>
    <p:restoredTop sz="94660"/>
  </p:normalViewPr>
  <p:slideViewPr>
    <p:cSldViewPr snapToGrid="0">
      <p:cViewPr varScale="1">
        <p:scale>
          <a:sx n="93" d="100"/>
          <a:sy n="93" d="100"/>
        </p:scale>
        <p:origin x="84" y="852"/>
      </p:cViewPr>
      <p:guideLst/>
    </p:cSldViewPr>
  </p:slideViewPr>
  <p:notesTextViewPr>
    <p:cViewPr>
      <p:scale>
        <a:sx n="1" d="1"/>
        <a:sy n="1" d="1"/>
      </p:scale>
      <p:origin x="0" y="0"/>
    </p:cViewPr>
  </p:notesTextViewPr>
  <p:sorterViewPr>
    <p:cViewPr>
      <p:scale>
        <a:sx n="100" d="100"/>
        <a:sy n="100" d="100"/>
      </p:scale>
      <p:origin x="0" y="-2448"/>
    </p:cViewPr>
  </p:sorterViewPr>
  <p:notesViewPr>
    <p:cSldViewPr snapToGrid="0">
      <p:cViewPr varScale="1">
        <p:scale>
          <a:sx n="97" d="100"/>
          <a:sy n="97" d="100"/>
        </p:scale>
        <p:origin x="331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CE7322-C8DF-48FD-A2BB-CA02684F5728}"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C3E4D37-F485-45D7-AEFC-4F7FFBD1A282}">
      <dgm:prSet phldrT="[Text]"/>
      <dgm:spPr/>
      <dgm:t>
        <a:bodyPr/>
        <a:lstStyle/>
        <a:p>
          <a:r>
            <a:rPr lang="en-US" dirty="0"/>
            <a:t>Inventory Control</a:t>
          </a:r>
        </a:p>
        <a:p>
          <a:r>
            <a:rPr lang="en-US" dirty="0"/>
            <a:t>(Steps 1-4)</a:t>
          </a:r>
        </a:p>
      </dgm:t>
    </dgm:pt>
    <dgm:pt modelId="{123B67D6-8589-4A79-8995-12A0F60EBDCD}" type="parTrans" cxnId="{6D70EE09-9468-4743-900C-F136927F45C2}">
      <dgm:prSet/>
      <dgm:spPr/>
      <dgm:t>
        <a:bodyPr/>
        <a:lstStyle/>
        <a:p>
          <a:endParaRPr lang="en-US"/>
        </a:p>
      </dgm:t>
    </dgm:pt>
    <dgm:pt modelId="{709971DF-7869-4E42-84E1-84D39046EF62}" type="sibTrans" cxnId="{6D70EE09-9468-4743-900C-F136927F45C2}">
      <dgm:prSet/>
      <dgm:spPr/>
      <dgm:t>
        <a:bodyPr/>
        <a:lstStyle/>
        <a:p>
          <a:endParaRPr lang="en-US"/>
        </a:p>
      </dgm:t>
    </dgm:pt>
    <dgm:pt modelId="{24EDE3CB-8691-4A7E-9F7C-EE5CDBE91D2E}">
      <dgm:prSet phldrT="[Text]"/>
      <dgm:spPr/>
      <dgm:t>
        <a:bodyPr/>
        <a:lstStyle/>
        <a:p>
          <a:r>
            <a:rPr lang="en-US" dirty="0"/>
            <a:t>Vaccine Administration and Documentation</a:t>
          </a:r>
        </a:p>
        <a:p>
          <a:r>
            <a:rPr lang="en-US" dirty="0"/>
            <a:t>(Steps 5-7)</a:t>
          </a:r>
        </a:p>
      </dgm:t>
    </dgm:pt>
    <dgm:pt modelId="{23378EB1-31B1-4033-B4A1-468AD86CF8E5}" type="parTrans" cxnId="{99D5E738-BEEA-4256-B701-5E5404D87C87}">
      <dgm:prSet/>
      <dgm:spPr/>
      <dgm:t>
        <a:bodyPr/>
        <a:lstStyle/>
        <a:p>
          <a:endParaRPr lang="en-US"/>
        </a:p>
      </dgm:t>
    </dgm:pt>
    <dgm:pt modelId="{E7CF7EC8-35BF-44B7-BB27-668A5B9F969B}" type="sibTrans" cxnId="{99D5E738-BEEA-4256-B701-5E5404D87C87}">
      <dgm:prSet/>
      <dgm:spPr/>
      <dgm:t>
        <a:bodyPr/>
        <a:lstStyle/>
        <a:p>
          <a:endParaRPr lang="en-US"/>
        </a:p>
      </dgm:t>
    </dgm:pt>
    <dgm:pt modelId="{32D8F5A0-AB48-474D-9279-480C082D7139}">
      <dgm:prSet phldrT="[Text]"/>
      <dgm:spPr/>
      <dgm:t>
        <a:bodyPr/>
        <a:lstStyle/>
        <a:p>
          <a:r>
            <a:rPr lang="en-US" dirty="0"/>
            <a:t>Claims and Revenue Collections</a:t>
          </a:r>
        </a:p>
        <a:p>
          <a:r>
            <a:rPr lang="en-US" dirty="0"/>
            <a:t>(Steps 8-10)</a:t>
          </a:r>
        </a:p>
      </dgm:t>
    </dgm:pt>
    <dgm:pt modelId="{77F340B1-22FC-4050-BF74-03D708E86C8B}" type="parTrans" cxnId="{78C22B95-1C2A-4C9B-9079-FA1E090CF660}">
      <dgm:prSet/>
      <dgm:spPr/>
      <dgm:t>
        <a:bodyPr/>
        <a:lstStyle/>
        <a:p>
          <a:endParaRPr lang="en-US"/>
        </a:p>
      </dgm:t>
    </dgm:pt>
    <dgm:pt modelId="{6E0F3B76-394A-45E3-BD69-9A43060FB469}" type="sibTrans" cxnId="{78C22B95-1C2A-4C9B-9079-FA1E090CF660}">
      <dgm:prSet/>
      <dgm:spPr/>
      <dgm:t>
        <a:bodyPr/>
        <a:lstStyle/>
        <a:p>
          <a:endParaRPr lang="en-US"/>
        </a:p>
      </dgm:t>
    </dgm:pt>
    <dgm:pt modelId="{3DB42070-EB1B-48A1-B6EA-7C1E3CB74FDE}">
      <dgm:prSet phldrT="[Text]"/>
      <dgm:spPr/>
      <dgm:t>
        <a:bodyPr/>
        <a:lstStyle/>
        <a:p>
          <a:r>
            <a:rPr lang="en-US" dirty="0"/>
            <a:t>Auditing and Report Generation</a:t>
          </a:r>
        </a:p>
        <a:p>
          <a:r>
            <a:rPr lang="en-US" dirty="0"/>
            <a:t>(Steps 11-12)</a:t>
          </a:r>
        </a:p>
      </dgm:t>
    </dgm:pt>
    <dgm:pt modelId="{037CB6F0-348B-4DBC-AF3C-EC9FE2F56DA1}" type="parTrans" cxnId="{7D19BBE2-E289-48B9-83EE-8E409707877B}">
      <dgm:prSet/>
      <dgm:spPr/>
      <dgm:t>
        <a:bodyPr/>
        <a:lstStyle/>
        <a:p>
          <a:endParaRPr lang="en-US"/>
        </a:p>
      </dgm:t>
    </dgm:pt>
    <dgm:pt modelId="{495CFAE6-07F6-4D7B-96CB-7315B8ACFE52}" type="sibTrans" cxnId="{7D19BBE2-E289-48B9-83EE-8E409707877B}">
      <dgm:prSet/>
      <dgm:spPr/>
      <dgm:t>
        <a:bodyPr/>
        <a:lstStyle/>
        <a:p>
          <a:endParaRPr lang="en-US"/>
        </a:p>
      </dgm:t>
    </dgm:pt>
    <dgm:pt modelId="{79DFF24D-2AB1-44B7-AF28-6916A4090FB0}" type="pres">
      <dgm:prSet presAssocID="{B3CE7322-C8DF-48FD-A2BB-CA02684F5728}" presName="Name0" presStyleCnt="0">
        <dgm:presLayoutVars>
          <dgm:dir/>
          <dgm:resizeHandles val="exact"/>
        </dgm:presLayoutVars>
      </dgm:prSet>
      <dgm:spPr/>
    </dgm:pt>
    <dgm:pt modelId="{32564144-996B-4605-9129-78CECB248502}" type="pres">
      <dgm:prSet presAssocID="{BC3E4D37-F485-45D7-AEFC-4F7FFBD1A282}" presName="parTxOnly" presStyleLbl="node1" presStyleIdx="0" presStyleCnt="4" custLinFactNeighborX="2891" custLinFactNeighborY="-84334">
        <dgm:presLayoutVars>
          <dgm:bulletEnabled val="1"/>
        </dgm:presLayoutVars>
      </dgm:prSet>
      <dgm:spPr/>
    </dgm:pt>
    <dgm:pt modelId="{F5E1FF19-66A7-4F8C-9FBD-89771A5C799E}" type="pres">
      <dgm:prSet presAssocID="{709971DF-7869-4E42-84E1-84D39046EF62}" presName="parSpace" presStyleCnt="0"/>
      <dgm:spPr/>
    </dgm:pt>
    <dgm:pt modelId="{B3AE03B6-C621-4745-8C9D-F97C643AF7E5}" type="pres">
      <dgm:prSet presAssocID="{24EDE3CB-8691-4A7E-9F7C-EE5CDBE91D2E}" presName="parTxOnly" presStyleLbl="node1" presStyleIdx="1" presStyleCnt="4" custLinFactNeighborX="1445" custLinFactNeighborY="-84556">
        <dgm:presLayoutVars>
          <dgm:bulletEnabled val="1"/>
        </dgm:presLayoutVars>
      </dgm:prSet>
      <dgm:spPr/>
    </dgm:pt>
    <dgm:pt modelId="{6FEE57D4-D135-4833-A7C3-A8F6149DB11C}" type="pres">
      <dgm:prSet presAssocID="{E7CF7EC8-35BF-44B7-BB27-668A5B9F969B}" presName="parSpace" presStyleCnt="0"/>
      <dgm:spPr/>
    </dgm:pt>
    <dgm:pt modelId="{519F041B-4B4B-4F38-983E-8111531CCB8A}" type="pres">
      <dgm:prSet presAssocID="{32D8F5A0-AB48-474D-9279-480C082D7139}" presName="parTxOnly" presStyleLbl="node1" presStyleIdx="2" presStyleCnt="4" custLinFactNeighborX="2891" custLinFactNeighborY="-85001">
        <dgm:presLayoutVars>
          <dgm:bulletEnabled val="1"/>
        </dgm:presLayoutVars>
      </dgm:prSet>
      <dgm:spPr/>
    </dgm:pt>
    <dgm:pt modelId="{C118D837-3434-4C18-A131-ED83EB4CFF84}" type="pres">
      <dgm:prSet presAssocID="{6E0F3B76-394A-45E3-BD69-9A43060FB469}" presName="parSpace" presStyleCnt="0"/>
      <dgm:spPr/>
    </dgm:pt>
    <dgm:pt modelId="{CF491E4F-8D0C-47E3-8B4D-64971174AD53}" type="pres">
      <dgm:prSet presAssocID="{3DB42070-EB1B-48A1-B6EA-7C1E3CB74FDE}" presName="parTxOnly" presStyleLbl="node1" presStyleIdx="3" presStyleCnt="4" custLinFactNeighborX="2388" custLinFactNeighborY="-85000">
        <dgm:presLayoutVars>
          <dgm:bulletEnabled val="1"/>
        </dgm:presLayoutVars>
      </dgm:prSet>
      <dgm:spPr/>
    </dgm:pt>
  </dgm:ptLst>
  <dgm:cxnLst>
    <dgm:cxn modelId="{9B02411F-E2B5-475B-B9EC-479A1E141B29}" type="presOf" srcId="{32D8F5A0-AB48-474D-9279-480C082D7139}" destId="{519F041B-4B4B-4F38-983E-8111531CCB8A}" srcOrd="0" destOrd="0" presId="urn:microsoft.com/office/officeart/2005/8/layout/hChevron3"/>
    <dgm:cxn modelId="{70418E43-5880-4FA6-A652-41BDEF932BDC}" type="presOf" srcId="{3DB42070-EB1B-48A1-B6EA-7C1E3CB74FDE}" destId="{CF491E4F-8D0C-47E3-8B4D-64971174AD53}" srcOrd="0" destOrd="0" presId="urn:microsoft.com/office/officeart/2005/8/layout/hChevron3"/>
    <dgm:cxn modelId="{78C22B95-1C2A-4C9B-9079-FA1E090CF660}" srcId="{B3CE7322-C8DF-48FD-A2BB-CA02684F5728}" destId="{32D8F5A0-AB48-474D-9279-480C082D7139}" srcOrd="2" destOrd="0" parTransId="{77F340B1-22FC-4050-BF74-03D708E86C8B}" sibTransId="{6E0F3B76-394A-45E3-BD69-9A43060FB469}"/>
    <dgm:cxn modelId="{6D70EE09-9468-4743-900C-F136927F45C2}" srcId="{B3CE7322-C8DF-48FD-A2BB-CA02684F5728}" destId="{BC3E4D37-F485-45D7-AEFC-4F7FFBD1A282}" srcOrd="0" destOrd="0" parTransId="{123B67D6-8589-4A79-8995-12A0F60EBDCD}" sibTransId="{709971DF-7869-4E42-84E1-84D39046EF62}"/>
    <dgm:cxn modelId="{95AED178-2E00-4D82-8A85-B6BB9E47C976}" type="presOf" srcId="{B3CE7322-C8DF-48FD-A2BB-CA02684F5728}" destId="{79DFF24D-2AB1-44B7-AF28-6916A4090FB0}" srcOrd="0" destOrd="0" presId="urn:microsoft.com/office/officeart/2005/8/layout/hChevron3"/>
    <dgm:cxn modelId="{09ECB2C5-ACFC-47F7-BE37-B40D7CAB0F78}" type="presOf" srcId="{24EDE3CB-8691-4A7E-9F7C-EE5CDBE91D2E}" destId="{B3AE03B6-C621-4745-8C9D-F97C643AF7E5}" srcOrd="0" destOrd="0" presId="urn:microsoft.com/office/officeart/2005/8/layout/hChevron3"/>
    <dgm:cxn modelId="{7D19BBE2-E289-48B9-83EE-8E409707877B}" srcId="{B3CE7322-C8DF-48FD-A2BB-CA02684F5728}" destId="{3DB42070-EB1B-48A1-B6EA-7C1E3CB74FDE}" srcOrd="3" destOrd="0" parTransId="{037CB6F0-348B-4DBC-AF3C-EC9FE2F56DA1}" sibTransId="{495CFAE6-07F6-4D7B-96CB-7315B8ACFE52}"/>
    <dgm:cxn modelId="{B46D5451-6415-4966-B373-E210921F546A}" type="presOf" srcId="{BC3E4D37-F485-45D7-AEFC-4F7FFBD1A282}" destId="{32564144-996B-4605-9129-78CECB248502}" srcOrd="0" destOrd="0" presId="urn:microsoft.com/office/officeart/2005/8/layout/hChevron3"/>
    <dgm:cxn modelId="{99D5E738-BEEA-4256-B701-5E5404D87C87}" srcId="{B3CE7322-C8DF-48FD-A2BB-CA02684F5728}" destId="{24EDE3CB-8691-4A7E-9F7C-EE5CDBE91D2E}" srcOrd="1" destOrd="0" parTransId="{23378EB1-31B1-4033-B4A1-468AD86CF8E5}" sibTransId="{E7CF7EC8-35BF-44B7-BB27-668A5B9F969B}"/>
    <dgm:cxn modelId="{804D5324-B4B3-43E3-980C-3C054AF0F2C6}" type="presParOf" srcId="{79DFF24D-2AB1-44B7-AF28-6916A4090FB0}" destId="{32564144-996B-4605-9129-78CECB248502}" srcOrd="0" destOrd="0" presId="urn:microsoft.com/office/officeart/2005/8/layout/hChevron3"/>
    <dgm:cxn modelId="{BCCE9BCF-7F54-4832-9C07-F280CF86D557}" type="presParOf" srcId="{79DFF24D-2AB1-44B7-AF28-6916A4090FB0}" destId="{F5E1FF19-66A7-4F8C-9FBD-89771A5C799E}" srcOrd="1" destOrd="0" presId="urn:microsoft.com/office/officeart/2005/8/layout/hChevron3"/>
    <dgm:cxn modelId="{1D9ACA4D-F35B-4644-97F7-6BC96BC746E0}" type="presParOf" srcId="{79DFF24D-2AB1-44B7-AF28-6916A4090FB0}" destId="{B3AE03B6-C621-4745-8C9D-F97C643AF7E5}" srcOrd="2" destOrd="0" presId="urn:microsoft.com/office/officeart/2005/8/layout/hChevron3"/>
    <dgm:cxn modelId="{563B7CB7-E50D-4F15-90CF-ECD6C2A5EBE7}" type="presParOf" srcId="{79DFF24D-2AB1-44B7-AF28-6916A4090FB0}" destId="{6FEE57D4-D135-4833-A7C3-A8F6149DB11C}" srcOrd="3" destOrd="0" presId="urn:microsoft.com/office/officeart/2005/8/layout/hChevron3"/>
    <dgm:cxn modelId="{34224CA2-987F-45C5-A348-B2E32EC660BC}" type="presParOf" srcId="{79DFF24D-2AB1-44B7-AF28-6916A4090FB0}" destId="{519F041B-4B4B-4F38-983E-8111531CCB8A}" srcOrd="4" destOrd="0" presId="urn:microsoft.com/office/officeart/2005/8/layout/hChevron3"/>
    <dgm:cxn modelId="{B4432202-9496-4221-9B62-D2F607F0DA90}" type="presParOf" srcId="{79DFF24D-2AB1-44B7-AF28-6916A4090FB0}" destId="{C118D837-3434-4C18-A131-ED83EB4CFF84}" srcOrd="5" destOrd="0" presId="urn:microsoft.com/office/officeart/2005/8/layout/hChevron3"/>
    <dgm:cxn modelId="{CB11A374-7895-4666-968A-258154C96A21}" type="presParOf" srcId="{79DFF24D-2AB1-44B7-AF28-6916A4090FB0}" destId="{CF491E4F-8D0C-47E3-8B4D-64971174AD53}"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CE7322-C8DF-48FD-A2BB-CA02684F5728}"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C3E4D37-F485-45D7-AEFC-4F7FFBD1A282}">
      <dgm:prSet phldrT="[Text]"/>
      <dgm:spPr/>
      <dgm:t>
        <a:bodyPr/>
        <a:lstStyle/>
        <a:p>
          <a:r>
            <a:rPr lang="en-US" dirty="0"/>
            <a:t>Inventory Control</a:t>
          </a:r>
        </a:p>
        <a:p>
          <a:r>
            <a:rPr lang="en-US" dirty="0"/>
            <a:t>(Steps 1-4)</a:t>
          </a:r>
        </a:p>
      </dgm:t>
    </dgm:pt>
    <dgm:pt modelId="{123B67D6-8589-4A79-8995-12A0F60EBDCD}" type="parTrans" cxnId="{6D70EE09-9468-4743-900C-F136927F45C2}">
      <dgm:prSet/>
      <dgm:spPr/>
      <dgm:t>
        <a:bodyPr/>
        <a:lstStyle/>
        <a:p>
          <a:endParaRPr lang="en-US"/>
        </a:p>
      </dgm:t>
    </dgm:pt>
    <dgm:pt modelId="{709971DF-7869-4E42-84E1-84D39046EF62}" type="sibTrans" cxnId="{6D70EE09-9468-4743-900C-F136927F45C2}">
      <dgm:prSet/>
      <dgm:spPr/>
      <dgm:t>
        <a:bodyPr/>
        <a:lstStyle/>
        <a:p>
          <a:endParaRPr lang="en-US"/>
        </a:p>
      </dgm:t>
    </dgm:pt>
    <dgm:pt modelId="{24EDE3CB-8691-4A7E-9F7C-EE5CDBE91D2E}">
      <dgm:prSet phldrT="[Text]"/>
      <dgm:spPr/>
      <dgm:t>
        <a:bodyPr/>
        <a:lstStyle/>
        <a:p>
          <a:r>
            <a:rPr lang="en-US" dirty="0"/>
            <a:t>Vaccine Administration and Documentation</a:t>
          </a:r>
        </a:p>
        <a:p>
          <a:r>
            <a:rPr lang="en-US" dirty="0"/>
            <a:t>(Steps 5-7)</a:t>
          </a:r>
        </a:p>
      </dgm:t>
    </dgm:pt>
    <dgm:pt modelId="{23378EB1-31B1-4033-B4A1-468AD86CF8E5}" type="parTrans" cxnId="{99D5E738-BEEA-4256-B701-5E5404D87C87}">
      <dgm:prSet/>
      <dgm:spPr/>
      <dgm:t>
        <a:bodyPr/>
        <a:lstStyle/>
        <a:p>
          <a:endParaRPr lang="en-US"/>
        </a:p>
      </dgm:t>
    </dgm:pt>
    <dgm:pt modelId="{E7CF7EC8-35BF-44B7-BB27-668A5B9F969B}" type="sibTrans" cxnId="{99D5E738-BEEA-4256-B701-5E5404D87C87}">
      <dgm:prSet/>
      <dgm:spPr/>
      <dgm:t>
        <a:bodyPr/>
        <a:lstStyle/>
        <a:p>
          <a:endParaRPr lang="en-US"/>
        </a:p>
      </dgm:t>
    </dgm:pt>
    <dgm:pt modelId="{32D8F5A0-AB48-474D-9279-480C082D7139}">
      <dgm:prSet phldrT="[Text]"/>
      <dgm:spPr/>
      <dgm:t>
        <a:bodyPr/>
        <a:lstStyle/>
        <a:p>
          <a:r>
            <a:rPr lang="en-US" dirty="0"/>
            <a:t>Claims and Revenue Collections</a:t>
          </a:r>
        </a:p>
        <a:p>
          <a:r>
            <a:rPr lang="en-US" dirty="0"/>
            <a:t>(Steps 8-10)</a:t>
          </a:r>
        </a:p>
      </dgm:t>
    </dgm:pt>
    <dgm:pt modelId="{77F340B1-22FC-4050-BF74-03D708E86C8B}" type="parTrans" cxnId="{78C22B95-1C2A-4C9B-9079-FA1E090CF660}">
      <dgm:prSet/>
      <dgm:spPr/>
      <dgm:t>
        <a:bodyPr/>
        <a:lstStyle/>
        <a:p>
          <a:endParaRPr lang="en-US"/>
        </a:p>
      </dgm:t>
    </dgm:pt>
    <dgm:pt modelId="{6E0F3B76-394A-45E3-BD69-9A43060FB469}" type="sibTrans" cxnId="{78C22B95-1C2A-4C9B-9079-FA1E090CF660}">
      <dgm:prSet/>
      <dgm:spPr/>
      <dgm:t>
        <a:bodyPr/>
        <a:lstStyle/>
        <a:p>
          <a:endParaRPr lang="en-US"/>
        </a:p>
      </dgm:t>
    </dgm:pt>
    <dgm:pt modelId="{3DB42070-EB1B-48A1-B6EA-7C1E3CB74FDE}">
      <dgm:prSet phldrT="[Text]"/>
      <dgm:spPr/>
      <dgm:t>
        <a:bodyPr/>
        <a:lstStyle/>
        <a:p>
          <a:r>
            <a:rPr lang="en-US" dirty="0"/>
            <a:t>Auditing and Report Generation</a:t>
          </a:r>
        </a:p>
        <a:p>
          <a:r>
            <a:rPr lang="en-US" dirty="0"/>
            <a:t>(Steps 11-12)</a:t>
          </a:r>
        </a:p>
      </dgm:t>
    </dgm:pt>
    <dgm:pt modelId="{037CB6F0-348B-4DBC-AF3C-EC9FE2F56DA1}" type="parTrans" cxnId="{7D19BBE2-E289-48B9-83EE-8E409707877B}">
      <dgm:prSet/>
      <dgm:spPr/>
      <dgm:t>
        <a:bodyPr/>
        <a:lstStyle/>
        <a:p>
          <a:endParaRPr lang="en-US"/>
        </a:p>
      </dgm:t>
    </dgm:pt>
    <dgm:pt modelId="{495CFAE6-07F6-4D7B-96CB-7315B8ACFE52}" type="sibTrans" cxnId="{7D19BBE2-E289-48B9-83EE-8E409707877B}">
      <dgm:prSet/>
      <dgm:spPr/>
      <dgm:t>
        <a:bodyPr/>
        <a:lstStyle/>
        <a:p>
          <a:endParaRPr lang="en-US"/>
        </a:p>
      </dgm:t>
    </dgm:pt>
    <dgm:pt modelId="{79DFF24D-2AB1-44B7-AF28-6916A4090FB0}" type="pres">
      <dgm:prSet presAssocID="{B3CE7322-C8DF-48FD-A2BB-CA02684F5728}" presName="Name0" presStyleCnt="0">
        <dgm:presLayoutVars>
          <dgm:dir/>
          <dgm:resizeHandles val="exact"/>
        </dgm:presLayoutVars>
      </dgm:prSet>
      <dgm:spPr/>
    </dgm:pt>
    <dgm:pt modelId="{32564144-996B-4605-9129-78CECB248502}" type="pres">
      <dgm:prSet presAssocID="{BC3E4D37-F485-45D7-AEFC-4F7FFBD1A282}" presName="parTxOnly" presStyleLbl="node1" presStyleIdx="0" presStyleCnt="4" custLinFactNeighborX="2891" custLinFactNeighborY="-84334">
        <dgm:presLayoutVars>
          <dgm:bulletEnabled val="1"/>
        </dgm:presLayoutVars>
      </dgm:prSet>
      <dgm:spPr/>
    </dgm:pt>
    <dgm:pt modelId="{F5E1FF19-66A7-4F8C-9FBD-89771A5C799E}" type="pres">
      <dgm:prSet presAssocID="{709971DF-7869-4E42-84E1-84D39046EF62}" presName="parSpace" presStyleCnt="0"/>
      <dgm:spPr/>
    </dgm:pt>
    <dgm:pt modelId="{B3AE03B6-C621-4745-8C9D-F97C643AF7E5}" type="pres">
      <dgm:prSet presAssocID="{24EDE3CB-8691-4A7E-9F7C-EE5CDBE91D2E}" presName="parTxOnly" presStyleLbl="node1" presStyleIdx="1" presStyleCnt="4" custLinFactNeighborX="1445" custLinFactNeighborY="-84556">
        <dgm:presLayoutVars>
          <dgm:bulletEnabled val="1"/>
        </dgm:presLayoutVars>
      </dgm:prSet>
      <dgm:spPr/>
    </dgm:pt>
    <dgm:pt modelId="{6FEE57D4-D135-4833-A7C3-A8F6149DB11C}" type="pres">
      <dgm:prSet presAssocID="{E7CF7EC8-35BF-44B7-BB27-668A5B9F969B}" presName="parSpace" presStyleCnt="0"/>
      <dgm:spPr/>
    </dgm:pt>
    <dgm:pt modelId="{519F041B-4B4B-4F38-983E-8111531CCB8A}" type="pres">
      <dgm:prSet presAssocID="{32D8F5A0-AB48-474D-9279-480C082D7139}" presName="parTxOnly" presStyleLbl="node1" presStyleIdx="2" presStyleCnt="4" custLinFactNeighborX="2891" custLinFactNeighborY="-85001">
        <dgm:presLayoutVars>
          <dgm:bulletEnabled val="1"/>
        </dgm:presLayoutVars>
      </dgm:prSet>
      <dgm:spPr/>
    </dgm:pt>
    <dgm:pt modelId="{C118D837-3434-4C18-A131-ED83EB4CFF84}" type="pres">
      <dgm:prSet presAssocID="{6E0F3B76-394A-45E3-BD69-9A43060FB469}" presName="parSpace" presStyleCnt="0"/>
      <dgm:spPr/>
    </dgm:pt>
    <dgm:pt modelId="{CF491E4F-8D0C-47E3-8B4D-64971174AD53}" type="pres">
      <dgm:prSet presAssocID="{3DB42070-EB1B-48A1-B6EA-7C1E3CB74FDE}" presName="parTxOnly" presStyleLbl="node1" presStyleIdx="3" presStyleCnt="4" custLinFactNeighborX="2388" custLinFactNeighborY="-85000">
        <dgm:presLayoutVars>
          <dgm:bulletEnabled val="1"/>
        </dgm:presLayoutVars>
      </dgm:prSet>
      <dgm:spPr/>
    </dgm:pt>
  </dgm:ptLst>
  <dgm:cxnLst>
    <dgm:cxn modelId="{9B02411F-E2B5-475B-B9EC-479A1E141B29}" type="presOf" srcId="{32D8F5A0-AB48-474D-9279-480C082D7139}" destId="{519F041B-4B4B-4F38-983E-8111531CCB8A}" srcOrd="0" destOrd="0" presId="urn:microsoft.com/office/officeart/2005/8/layout/hChevron3"/>
    <dgm:cxn modelId="{70418E43-5880-4FA6-A652-41BDEF932BDC}" type="presOf" srcId="{3DB42070-EB1B-48A1-B6EA-7C1E3CB74FDE}" destId="{CF491E4F-8D0C-47E3-8B4D-64971174AD53}" srcOrd="0" destOrd="0" presId="urn:microsoft.com/office/officeart/2005/8/layout/hChevron3"/>
    <dgm:cxn modelId="{78C22B95-1C2A-4C9B-9079-FA1E090CF660}" srcId="{B3CE7322-C8DF-48FD-A2BB-CA02684F5728}" destId="{32D8F5A0-AB48-474D-9279-480C082D7139}" srcOrd="2" destOrd="0" parTransId="{77F340B1-22FC-4050-BF74-03D708E86C8B}" sibTransId="{6E0F3B76-394A-45E3-BD69-9A43060FB469}"/>
    <dgm:cxn modelId="{6D70EE09-9468-4743-900C-F136927F45C2}" srcId="{B3CE7322-C8DF-48FD-A2BB-CA02684F5728}" destId="{BC3E4D37-F485-45D7-AEFC-4F7FFBD1A282}" srcOrd="0" destOrd="0" parTransId="{123B67D6-8589-4A79-8995-12A0F60EBDCD}" sibTransId="{709971DF-7869-4E42-84E1-84D39046EF62}"/>
    <dgm:cxn modelId="{95AED178-2E00-4D82-8A85-B6BB9E47C976}" type="presOf" srcId="{B3CE7322-C8DF-48FD-A2BB-CA02684F5728}" destId="{79DFF24D-2AB1-44B7-AF28-6916A4090FB0}" srcOrd="0" destOrd="0" presId="urn:microsoft.com/office/officeart/2005/8/layout/hChevron3"/>
    <dgm:cxn modelId="{09ECB2C5-ACFC-47F7-BE37-B40D7CAB0F78}" type="presOf" srcId="{24EDE3CB-8691-4A7E-9F7C-EE5CDBE91D2E}" destId="{B3AE03B6-C621-4745-8C9D-F97C643AF7E5}" srcOrd="0" destOrd="0" presId="urn:microsoft.com/office/officeart/2005/8/layout/hChevron3"/>
    <dgm:cxn modelId="{7D19BBE2-E289-48B9-83EE-8E409707877B}" srcId="{B3CE7322-C8DF-48FD-A2BB-CA02684F5728}" destId="{3DB42070-EB1B-48A1-B6EA-7C1E3CB74FDE}" srcOrd="3" destOrd="0" parTransId="{037CB6F0-348B-4DBC-AF3C-EC9FE2F56DA1}" sibTransId="{495CFAE6-07F6-4D7B-96CB-7315B8ACFE52}"/>
    <dgm:cxn modelId="{B46D5451-6415-4966-B373-E210921F546A}" type="presOf" srcId="{BC3E4D37-F485-45D7-AEFC-4F7FFBD1A282}" destId="{32564144-996B-4605-9129-78CECB248502}" srcOrd="0" destOrd="0" presId="urn:microsoft.com/office/officeart/2005/8/layout/hChevron3"/>
    <dgm:cxn modelId="{99D5E738-BEEA-4256-B701-5E5404D87C87}" srcId="{B3CE7322-C8DF-48FD-A2BB-CA02684F5728}" destId="{24EDE3CB-8691-4A7E-9F7C-EE5CDBE91D2E}" srcOrd="1" destOrd="0" parTransId="{23378EB1-31B1-4033-B4A1-468AD86CF8E5}" sibTransId="{E7CF7EC8-35BF-44B7-BB27-668A5B9F969B}"/>
    <dgm:cxn modelId="{804D5324-B4B3-43E3-980C-3C054AF0F2C6}" type="presParOf" srcId="{79DFF24D-2AB1-44B7-AF28-6916A4090FB0}" destId="{32564144-996B-4605-9129-78CECB248502}" srcOrd="0" destOrd="0" presId="urn:microsoft.com/office/officeart/2005/8/layout/hChevron3"/>
    <dgm:cxn modelId="{BCCE9BCF-7F54-4832-9C07-F280CF86D557}" type="presParOf" srcId="{79DFF24D-2AB1-44B7-AF28-6916A4090FB0}" destId="{F5E1FF19-66A7-4F8C-9FBD-89771A5C799E}" srcOrd="1" destOrd="0" presId="urn:microsoft.com/office/officeart/2005/8/layout/hChevron3"/>
    <dgm:cxn modelId="{1D9ACA4D-F35B-4644-97F7-6BC96BC746E0}" type="presParOf" srcId="{79DFF24D-2AB1-44B7-AF28-6916A4090FB0}" destId="{B3AE03B6-C621-4745-8C9D-F97C643AF7E5}" srcOrd="2" destOrd="0" presId="urn:microsoft.com/office/officeart/2005/8/layout/hChevron3"/>
    <dgm:cxn modelId="{563B7CB7-E50D-4F15-90CF-ECD6C2A5EBE7}" type="presParOf" srcId="{79DFF24D-2AB1-44B7-AF28-6916A4090FB0}" destId="{6FEE57D4-D135-4833-A7C3-A8F6149DB11C}" srcOrd="3" destOrd="0" presId="urn:microsoft.com/office/officeart/2005/8/layout/hChevron3"/>
    <dgm:cxn modelId="{34224CA2-987F-45C5-A348-B2E32EC660BC}" type="presParOf" srcId="{79DFF24D-2AB1-44B7-AF28-6916A4090FB0}" destId="{519F041B-4B4B-4F38-983E-8111531CCB8A}" srcOrd="4" destOrd="0" presId="urn:microsoft.com/office/officeart/2005/8/layout/hChevron3"/>
    <dgm:cxn modelId="{B4432202-9496-4221-9B62-D2F607F0DA90}" type="presParOf" srcId="{79DFF24D-2AB1-44B7-AF28-6916A4090FB0}" destId="{C118D837-3434-4C18-A131-ED83EB4CFF84}" srcOrd="5" destOrd="0" presId="urn:microsoft.com/office/officeart/2005/8/layout/hChevron3"/>
    <dgm:cxn modelId="{CB11A374-7895-4666-968A-258154C96A21}" type="presParOf" srcId="{79DFF24D-2AB1-44B7-AF28-6916A4090FB0}" destId="{CF491E4F-8D0C-47E3-8B4D-64971174AD53}"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64144-996B-4605-9129-78CECB248502}">
      <dsp:nvSpPr>
        <dsp:cNvPr id="0" name=""/>
        <dsp:cNvSpPr/>
      </dsp:nvSpPr>
      <dsp:spPr>
        <a:xfrm>
          <a:off x="17827" y="684701"/>
          <a:ext cx="2629972" cy="1051989"/>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dirty="0"/>
            <a:t>Inventory Control</a:t>
          </a:r>
        </a:p>
        <a:p>
          <a:pPr marL="0" lvl="0" indent="0" algn="ctr" defTabSz="577850">
            <a:lnSpc>
              <a:spcPct val="90000"/>
            </a:lnSpc>
            <a:spcBef>
              <a:spcPct val="0"/>
            </a:spcBef>
            <a:spcAft>
              <a:spcPct val="35000"/>
            </a:spcAft>
            <a:buNone/>
          </a:pPr>
          <a:r>
            <a:rPr lang="en-US" sz="1300" kern="1200" dirty="0"/>
            <a:t>(Steps 1-4)</a:t>
          </a:r>
        </a:p>
      </dsp:txBody>
      <dsp:txXfrm>
        <a:off x="17827" y="684701"/>
        <a:ext cx="2366975" cy="1051989"/>
      </dsp:txXfrm>
    </dsp:sp>
    <dsp:sp modelId="{B3AE03B6-C621-4745-8C9D-F97C643AF7E5}">
      <dsp:nvSpPr>
        <dsp:cNvPr id="0" name=""/>
        <dsp:cNvSpPr/>
      </dsp:nvSpPr>
      <dsp:spPr>
        <a:xfrm>
          <a:off x="2114200" y="682366"/>
          <a:ext cx="2629972" cy="1051989"/>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dirty="0"/>
            <a:t>Vaccine Administration and Documentation</a:t>
          </a:r>
        </a:p>
        <a:p>
          <a:pPr marL="0" lvl="0" indent="0" algn="ctr" defTabSz="577850">
            <a:lnSpc>
              <a:spcPct val="90000"/>
            </a:lnSpc>
            <a:spcBef>
              <a:spcPct val="0"/>
            </a:spcBef>
            <a:spcAft>
              <a:spcPct val="35000"/>
            </a:spcAft>
            <a:buNone/>
          </a:pPr>
          <a:r>
            <a:rPr lang="en-US" sz="1300" kern="1200" dirty="0"/>
            <a:t>(Steps 5-7)</a:t>
          </a:r>
        </a:p>
      </dsp:txBody>
      <dsp:txXfrm>
        <a:off x="2640195" y="682366"/>
        <a:ext cx="1577983" cy="1051989"/>
      </dsp:txXfrm>
    </dsp:sp>
    <dsp:sp modelId="{519F041B-4B4B-4F38-983E-8111531CCB8A}">
      <dsp:nvSpPr>
        <dsp:cNvPr id="0" name=""/>
        <dsp:cNvSpPr/>
      </dsp:nvSpPr>
      <dsp:spPr>
        <a:xfrm>
          <a:off x="4225784" y="677685"/>
          <a:ext cx="2629972" cy="1051989"/>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dirty="0"/>
            <a:t>Claims and Revenue Collections</a:t>
          </a:r>
        </a:p>
        <a:p>
          <a:pPr marL="0" lvl="0" indent="0" algn="ctr" defTabSz="577850">
            <a:lnSpc>
              <a:spcPct val="90000"/>
            </a:lnSpc>
            <a:spcBef>
              <a:spcPct val="0"/>
            </a:spcBef>
            <a:spcAft>
              <a:spcPct val="35000"/>
            </a:spcAft>
            <a:buNone/>
          </a:pPr>
          <a:r>
            <a:rPr lang="en-US" sz="1300" kern="1200" dirty="0"/>
            <a:t>(Steps 8-10)</a:t>
          </a:r>
        </a:p>
      </dsp:txBody>
      <dsp:txXfrm>
        <a:off x="4751779" y="677685"/>
        <a:ext cx="1577983" cy="1051989"/>
      </dsp:txXfrm>
    </dsp:sp>
    <dsp:sp modelId="{CF491E4F-8D0C-47E3-8B4D-64971174AD53}">
      <dsp:nvSpPr>
        <dsp:cNvPr id="0" name=""/>
        <dsp:cNvSpPr/>
      </dsp:nvSpPr>
      <dsp:spPr>
        <a:xfrm>
          <a:off x="6317177" y="677695"/>
          <a:ext cx="2629972" cy="1051989"/>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dirty="0"/>
            <a:t>Auditing and Report Generation</a:t>
          </a:r>
        </a:p>
        <a:p>
          <a:pPr marL="0" lvl="0" indent="0" algn="ctr" defTabSz="577850">
            <a:lnSpc>
              <a:spcPct val="90000"/>
            </a:lnSpc>
            <a:spcBef>
              <a:spcPct val="0"/>
            </a:spcBef>
            <a:spcAft>
              <a:spcPct val="35000"/>
            </a:spcAft>
            <a:buNone/>
          </a:pPr>
          <a:r>
            <a:rPr lang="en-US" sz="1300" kern="1200" dirty="0"/>
            <a:t>(Steps 11-12)</a:t>
          </a:r>
        </a:p>
      </dsp:txBody>
      <dsp:txXfrm>
        <a:off x="6843172" y="677695"/>
        <a:ext cx="1577983" cy="10519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64144-996B-4605-9129-78CECB248502}">
      <dsp:nvSpPr>
        <dsp:cNvPr id="0" name=""/>
        <dsp:cNvSpPr/>
      </dsp:nvSpPr>
      <dsp:spPr>
        <a:xfrm>
          <a:off x="17827" y="684701"/>
          <a:ext cx="2629972" cy="1051989"/>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dirty="0"/>
            <a:t>Inventory Control</a:t>
          </a:r>
        </a:p>
        <a:p>
          <a:pPr marL="0" lvl="0" indent="0" algn="ctr" defTabSz="577850">
            <a:lnSpc>
              <a:spcPct val="90000"/>
            </a:lnSpc>
            <a:spcBef>
              <a:spcPct val="0"/>
            </a:spcBef>
            <a:spcAft>
              <a:spcPct val="35000"/>
            </a:spcAft>
            <a:buNone/>
          </a:pPr>
          <a:r>
            <a:rPr lang="en-US" sz="1300" kern="1200" dirty="0"/>
            <a:t>(Steps 1-4)</a:t>
          </a:r>
        </a:p>
      </dsp:txBody>
      <dsp:txXfrm>
        <a:off x="17827" y="684701"/>
        <a:ext cx="2366975" cy="1051989"/>
      </dsp:txXfrm>
    </dsp:sp>
    <dsp:sp modelId="{B3AE03B6-C621-4745-8C9D-F97C643AF7E5}">
      <dsp:nvSpPr>
        <dsp:cNvPr id="0" name=""/>
        <dsp:cNvSpPr/>
      </dsp:nvSpPr>
      <dsp:spPr>
        <a:xfrm>
          <a:off x="2114200" y="682366"/>
          <a:ext cx="2629972" cy="1051989"/>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dirty="0"/>
            <a:t>Vaccine Administration and Documentation</a:t>
          </a:r>
        </a:p>
        <a:p>
          <a:pPr marL="0" lvl="0" indent="0" algn="ctr" defTabSz="577850">
            <a:lnSpc>
              <a:spcPct val="90000"/>
            </a:lnSpc>
            <a:spcBef>
              <a:spcPct val="0"/>
            </a:spcBef>
            <a:spcAft>
              <a:spcPct val="35000"/>
            </a:spcAft>
            <a:buNone/>
          </a:pPr>
          <a:r>
            <a:rPr lang="en-US" sz="1300" kern="1200" dirty="0"/>
            <a:t>(Steps 5-7)</a:t>
          </a:r>
        </a:p>
      </dsp:txBody>
      <dsp:txXfrm>
        <a:off x="2640195" y="682366"/>
        <a:ext cx="1577983" cy="1051989"/>
      </dsp:txXfrm>
    </dsp:sp>
    <dsp:sp modelId="{519F041B-4B4B-4F38-983E-8111531CCB8A}">
      <dsp:nvSpPr>
        <dsp:cNvPr id="0" name=""/>
        <dsp:cNvSpPr/>
      </dsp:nvSpPr>
      <dsp:spPr>
        <a:xfrm>
          <a:off x="4225784" y="677685"/>
          <a:ext cx="2629972" cy="1051989"/>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dirty="0"/>
            <a:t>Claims and Revenue Collections</a:t>
          </a:r>
        </a:p>
        <a:p>
          <a:pPr marL="0" lvl="0" indent="0" algn="ctr" defTabSz="577850">
            <a:lnSpc>
              <a:spcPct val="90000"/>
            </a:lnSpc>
            <a:spcBef>
              <a:spcPct val="0"/>
            </a:spcBef>
            <a:spcAft>
              <a:spcPct val="35000"/>
            </a:spcAft>
            <a:buNone/>
          </a:pPr>
          <a:r>
            <a:rPr lang="en-US" sz="1300" kern="1200" dirty="0"/>
            <a:t>(Steps 8-10)</a:t>
          </a:r>
        </a:p>
      </dsp:txBody>
      <dsp:txXfrm>
        <a:off x="4751779" y="677685"/>
        <a:ext cx="1577983" cy="1051989"/>
      </dsp:txXfrm>
    </dsp:sp>
    <dsp:sp modelId="{CF491E4F-8D0C-47E3-8B4D-64971174AD53}">
      <dsp:nvSpPr>
        <dsp:cNvPr id="0" name=""/>
        <dsp:cNvSpPr/>
      </dsp:nvSpPr>
      <dsp:spPr>
        <a:xfrm>
          <a:off x="6317177" y="677695"/>
          <a:ext cx="2629972" cy="1051989"/>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dirty="0"/>
            <a:t>Auditing and Report Generation</a:t>
          </a:r>
        </a:p>
        <a:p>
          <a:pPr marL="0" lvl="0" indent="0" algn="ctr" defTabSz="577850">
            <a:lnSpc>
              <a:spcPct val="90000"/>
            </a:lnSpc>
            <a:spcBef>
              <a:spcPct val="0"/>
            </a:spcBef>
            <a:spcAft>
              <a:spcPct val="35000"/>
            </a:spcAft>
            <a:buNone/>
          </a:pPr>
          <a:r>
            <a:rPr lang="en-US" sz="1300" kern="1200" dirty="0"/>
            <a:t>(Steps 11-12)</a:t>
          </a:r>
        </a:p>
      </dsp:txBody>
      <dsp:txXfrm>
        <a:off x="6843172" y="677695"/>
        <a:ext cx="1577983" cy="105198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7T18:29:25.636"/>
    </inkml:context>
    <inkml:brush xml:id="br0">
      <inkml:brushProperty name="width" value="0.2" units="cm"/>
      <inkml:brushProperty name="height" value="0.4" units="cm"/>
      <inkml:brushProperty name="color" value="#FFFF00"/>
      <inkml:brushProperty name="tip" value="rectangle"/>
      <inkml:brushProperty name="rasterOp" value="maskPen"/>
      <inkml:brushProperty name="ignorePressure" value="1"/>
    </inkml:brush>
  </inkml:definitions>
  <inkml:trace contextRef="#ctx0" brushRef="#br0">1 75,'0'-4,"4"-2,10 1,10 1,5 1,6 1,1 1,-1-7,-3-3,-3 1,-2 2,-1 2,-2 2,4 3,1 0,0 1,-2 0,0 1,-2-1,4 0,1 1,-1-1,-1 4,-1 2,-2-1,0-1,-1-1,0-1,0-1,0-1,-1 0,1 0,0 0,0-1,0 1,0 0,4 0,5 0,2 4,-2 1,-2 1,-6-2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8T16:59:23.328"/>
    </inkml:context>
    <inkml:brush xml:id="br0">
      <inkml:brushProperty name="width" value="0.05" units="cm"/>
      <inkml:brushProperty name="height" value="0.05" units="cm"/>
      <inkml:brushProperty name="color" value="#177D36"/>
      <inkml:brushProperty name="ignorePressure" value="1"/>
    </inkml:brush>
  </inkml:definitions>
  <inkml:traceGroup>
    <inkml:annotationXML>
      <emma:emma xmlns:emma="http://www.w3.org/2003/04/emma" version="1.0">
        <emma:interpretation id="{AFC52DCC-04C4-4003-811C-24600D352D26}" emma:medium="tactile" emma:mode="ink">
          <msink:context xmlns:msink="http://schemas.microsoft.com/ink/2010/main" type="inkDrawing" rotatedBoundingBox="6468,6922 7373,7008 7296,7823 6391,7738" hotPoints="7359,7388 6891,7857 6422,7388 6891,6919" semanticType="enclosure" shapeName="Circle"/>
        </emma:interpretation>
      </emma:emma>
    </inkml:annotationXML>
    <inkml:trace contextRef="#ctx0" brushRef="#br0">747 98,'-8'-4,"-7"-6,-5 0,-3 0,-2 3,0 3,-1 1,1 1,0 2,-4-4,-5-1,0-4,-4 0,2 1,2 2,-1 3,1 0,3 2,2 1,2 0,2 1,0 3,2 6,3 5,2 4,0 7,-2 3,3 1,5 3,4 0,3-1,3-2,1-2,2-2,-1-1,1-1,0 0,0-1,-1 1,0-1,0 1,0 0,0 0,0 0,0-1,0 1,0 0,4 0,6-4,4 3,5-3,3-4,2-2,0-2,1-4,0-3,4 2,1 3,0 1,-2-2,7 1,2 0,2-3,-1-1,1-3,-2-2,-3 0,1-1,-2-1,-6-3,-4-2,-2-4,-4-3,-1-1,-3-1,4 1,3 4,-1-1,0 1,-4-1,-4-3,-3-4,0-2,3-6,0-3,-2-4,-3-1,-2 1,-2 2,-1 3,-1 1,0 2,-1 1,1 0,-1-3,1-2,-4 0,-2 1,1 1,-3 6,-1-3,-2 4,1 0,-3 4,-2 1,-4 3,3 3</inkml:trace>
  </inkml:traceGroup>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8T16:59:28.505"/>
    </inkml:context>
    <inkml:brush xml:id="br0">
      <inkml:brushProperty name="width" value="0.05" units="cm"/>
      <inkml:brushProperty name="height" value="0.05" units="cm"/>
      <inkml:brushProperty name="color" value="#177D36"/>
      <inkml:brushProperty name="ignorePressure" value="1"/>
    </inkml:brush>
  </inkml:definitions>
  <inkml:traceGroup>
    <inkml:annotationXML>
      <emma:emma xmlns:emma="http://www.w3.org/2003/04/emma" version="1.0">
        <emma:interpretation id="{1792385A-9CB3-47F7-978F-01C4EB597008}" emma:medium="tactile" emma:mode="ink">
          <msink:context xmlns:msink="http://schemas.microsoft.com/ink/2010/main" type="inkDrawing" rotatedBoundingBox="8481,7215 9457,6727 9866,7545 8889,8033" hotPoints="9662,7437 9181,7918 8700,7437 9181,6957" semanticType="enclosure" shapeName="Circle"/>
        </emma:interpretation>
      </emma:emma>
    </inkml:annotationXML>
    <inkml:trace contextRef="#ctx0" brushRef="#br0">794 98,'0'-4,"-4"-2,-1-3,-4-1,-1-2,-2 1,-4 2,-2 2,-3 3,-2 2,-1-2,0-2,-1 1,1 2,-1 0,1 2,0 0,-1 1,1 0,-4 0,-1 0,0 1,1-1,1 0,1 0,1 0,1 0,0 0,4 4,2 6,3 4,1 1,-2 1,3 3,2 1,0 10,-3 4,2 1,-2-3,-2-2,1-2,3-1,4-2,4-1,1 0,2-1,2 1,-1-1,1 1,0 4,-1 1,5 0,0-1,4-5,1-3,2 0,0 0,1-3,3-4,-2-1,2-2,1 1,3-1,1 2,1-2,2 3,0-2,0-3,1 2,-1-1,0-2,0-2,0-2,0-2,5 0,0-2,0 1,-1 0,-1-5,-1-1,-1-3,3-5,2 1,-1-3,-2-1,0-3,-1-2,-1 3,-1 1,-4-1,-6-1,-1-2,2 0,1 3,-1 0,1 4,-3-3,-3-4,1-1,2-1,-1-5,-2-2,-3 2,-3 0,-2 1,-1 2,-1-3,-1-1,1 1,-1 1,-3 6,-6 2,-5 0,-4 4,-7 1,-3 2,-1 4,-3-1,0 2,1 1,6 3</inkml:trace>
  </inkml:traceGroup>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8T16:59:33.422"/>
    </inkml:context>
    <inkml:brush xml:id="br0">
      <inkml:brushProperty name="width" value="0.05" units="cm"/>
      <inkml:brushProperty name="height" value="0.05" units="cm"/>
      <inkml:brushProperty name="color" value="#177D36"/>
      <inkml:brushProperty name="ignorePressure" value="1"/>
    </inkml:brush>
  </inkml:definitions>
  <inkml:traceGroup>
    <inkml:annotationXML>
      <emma:emma xmlns:emma="http://www.w3.org/2003/04/emma" version="1.0">
        <emma:interpretation id="{4489F65A-EDD1-4F1C-BF9F-E27E50C0A1EB}" emma:medium="tactile" emma:mode="ink">
          <msink:context xmlns:msink="http://schemas.microsoft.com/ink/2010/main" type="inkDrawing" rotatedBoundingBox="10849,6194 11940,6128 11979,6775 10888,6840" hotPoints="11996,6429 11429,6798 10799,6553 11366,6183" semanticType="enclosure" shapeName="Ellipse"/>
        </emma:interpretation>
      </emma:emma>
    </inkml:annotationXML>
    <inkml:trace contextRef="#ctx0" brushRef="#br0">721 25,'0'-4,"-4"-1,-6 0,-4 0,-5 2,-3 2,-1 0,-2 0,0 1,0 0,0 1,-4-1,0 0,-1 0,2 0,1 0,1 0,1 0,1 0,0 0,0 0,1 0,-1 0,0 0,0 4,1 6,3 5,1 3,0 0,4 0,3 2,5 1,2 1,0 1,-1 0,1 1,-2 0,-1 1,2-1,1 0,2 0,2 0,0 0,1 0,0 0,0 0,5 0,8-4,8 2,3-1,2-6,0-4,-3-1,-3-2,1-2,-1 2,2 0,4-2,3-2,-1-1,0-2,-1 0,-1-1,-1 0,0-1,-1 1,4 0,1-1,0 1,-1 0,-1 0,-2 0,0-8,4-3,0-3,4 0,0 3,-1 3,-6-1,-4 1,-1-2,0-4,0 1,-3-1,-1 1,1-1,2-2,1 1,-3 0,-1 2,-2-1,-5-2,-3-3,-4-1,-1-2,-2-1,0-1,-1-1,-4 5,-1 1,-4 0,-4 3,-4 0,-2 3,1-4,0 0,0 3,-2 4,-5 4,-2-1,0 0,0 2,1 1,5-2,2 0,1 0,3 2</inkml:trace>
  </inkml:traceGroup>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8T16:59:36.895"/>
    </inkml:context>
    <inkml:brush xml:id="br0">
      <inkml:brushProperty name="width" value="0.05" units="cm"/>
      <inkml:brushProperty name="height" value="0.05" units="cm"/>
      <inkml:brushProperty name="color" value="#177D36"/>
      <inkml:brushProperty name="ignorePressure" value="1"/>
    </inkml:brush>
  </inkml:definitions>
  <inkml:traceGroup>
    <inkml:annotationXML>
      <emma:emma xmlns:emma="http://www.w3.org/2003/04/emma" version="1.0">
        <emma:interpretation id="{09D9CC31-0191-4415-993F-DAC7362B594D}" emma:medium="tactile" emma:mode="ink">
          <msink:context xmlns:msink="http://schemas.microsoft.com/ink/2010/main" type="inkDrawing" rotatedBoundingBox="13153,7069 14316,6963 14388,7752 13224,7857" hotPoints="14437,7448 13795,7814 13163,7431 13805,7065" semanticType="enclosure" shapeName="Ellipse"/>
        </emma:interpretation>
      </emma:emma>
    </inkml:annotationXML>
    <inkml:trace contextRef="#ctx0" brushRef="#br0">746 73,'-4'0,"-5"-4,-10-2,-1-3,-2 0,-4 0,-7 3,-2 2,2 2,-3 1,2 1,2 0,2 1,3-1,1 0,1 1,1-1,1 0,-1 4,1 6,3 4,2 1,4 1,-1-1,4 0,-2 6,-2-1,2 1,-6 4,-3 3,2 0,4-1,1-4,3-3,4 0,2 1,4 0,1 1,1 1,0 0,1 1,-1 0,1 0,-1 0,0 0,5-4,4-1,6 4,8-2,4-4,2-2,-1-2,-4 0,-2-2,-2-3,1-3,9-2,-1 2,-2 1,0-1,-1-2,-2 0,0-2,0 0,4-1,1 0,0 0,-1-1,-1 1,-1 0,-1 0,-1 0,0 0,4 0,1 0,0 0,-1 0,3 0,4-4,0-2,-5-3,-4-5,-3-3,-1 0,1 0,-1-2,1-2,-4 0,-1 2,-4 1,0-1,-2-1,-3-2,-4 0,-2-1,-2-1,0 0,-2 0,1 0,-1-1,0 1,-3 0,-2 0,-3 0,-5 0,1 0,-3 4,-1 6,-3 5,2-1,1 3,2-3,1 1,-3 2,-1 2,2-6,-1-1,-1 1,-2-2,-1 2,-1 3,-2 2,0-1,0-1,0 3,0 1,-1 1,1 2,-4-4,-1 0,-1 0,2 1,1 2,6 0</inkml:trace>
  </inkml:traceGroup>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8T17:00:24.280"/>
    </inkml:context>
    <inkml:brush xml:id="br0">
      <inkml:brushProperty name="width" value="0.05" units="cm"/>
      <inkml:brushProperty name="height" value="0.05" units="cm"/>
      <inkml:brushProperty name="color" value="#177D36"/>
      <inkml:brushProperty name="ignorePressure" value="1"/>
    </inkml:brush>
  </inkml:definitions>
  <inkml:traceGroup>
    <inkml:annotationXML>
      <emma:emma xmlns:emma="http://www.w3.org/2003/04/emma" version="1.0">
        <emma:interpretation id="{8F697965-E0DA-4D1D-AD9B-FB26D431444B}" emma:medium="tactile" emma:mode="ink">
          <msink:context xmlns:msink="http://schemas.microsoft.com/ink/2010/main" type="inkDrawing" rotatedBoundingBox="16459,8633 17947,8783 17838,9854 16351,9703" hotPoints="17847,9277 17174,9950 16500,9277 17174,8604" semanticType="enclosure" shapeName="Circle"/>
        </emma:interpretation>
      </emma:emma>
    </inkml:annotationXML>
    <inkml:trace contextRef="#ctx0" brushRef="#br0">984 72,'-4'0,"-6"0,-4 0,-9-4,-4-1,-2 0,0 0,1 2,1 2,1 0,1 0,1 1,0 0,-4 1,-1-1,0 0,1 0,1 0,-2 0,-6 4,-4 2,-4 3,2 1,-1 2,-1-1,2 2,5-1,4 1,3 3,3 2,5 3,3 1,4 6,5 2,-1 3,2 1,2-1,2-3,2-2,1-1,-4-2,0-1,1 4,0 5,1 1,2-1,0-2,1-3,0-1,4-2,10-1,6 0,4 4,2-3,1-6,-5-2,-1-3,-1-5,1-4,4 2,11 3,11 5,14 7,5 4,3-2,-2-5,-8-6,-10-5,-9-5,-8-1,-5-2,6-1,0-1,3 1,8 1,5-1,5 1,-1-1,2 1,-5 0,-6 0,-6-4,-7-1,-7-4,-5-1,0-2,-1 1,2-2,1-3,-3-3,-5-2,-4-1,0-6,-1-2,-2 1,-2 0,-2 2,-1-4,-1 1,0 0,-1 2,1 1,-4 2,-2 0,1 1,-4-4,1-5,-3-2,-4 6,1 4,-1 5,2 3,-2-4,-1-3,2-1,-2 4,3 1,-1 4,3 1,2-2,-5-1,-4-2,-4 2,-1 1,-2 2,5 1,0 2,0 3,4-5,0 0,-1 2,-2 4,-2-2,-1 2,-1 1,-1 3,4 1</inkml:trace>
  </inkml:traceGroup>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8T17:00:41.278"/>
    </inkml:context>
    <inkml:brush xml:id="br0">
      <inkml:brushProperty name="width" value="0.05" units="cm"/>
      <inkml:brushProperty name="height" value="0.05" units="cm"/>
      <inkml:brushProperty name="color" value="#177D36"/>
      <inkml:brushProperty name="ignorePressure" value="1"/>
    </inkml:brush>
  </inkml:definitions>
  <inkml:traceGroup>
    <inkml:annotationXML>
      <emma:emma xmlns:emma="http://www.w3.org/2003/04/emma" version="1.0">
        <emma:interpretation id="{71016F5B-9C89-4598-93B1-ECCB7E5E21BE}" emma:medium="tactile" emma:mode="ink">
          <msink:context xmlns:msink="http://schemas.microsoft.com/ink/2010/main" type="inkDrawing" rotatedBoundingBox="16460,13801 17735,13862 17694,14732 16419,14671" hotPoints="17765,14324 17023,14676 16358,14194 17100,13842" semanticType="enclosure" shapeName="Ellipse"/>
        </emma:interpretation>
      </emma:emma>
    </inkml:annotationXML>
    <inkml:trace contextRef="#ctx0" brushRef="#br0">888 121,'0'-4,"-4"-1,-1-5,-5 1,-3 1,-5-2,-3 0,-1 3,-2 2,-1-3,0 1,-8 2,-2 0,4-1,4-1,-2 1,0 2,1 1,-3 2,-5 8,1 8,1 1,3-2,2 0,3-2,5 2,2-3,0-2,0 1,-6 6,-2 2,4 1,0-3,6 1,1 1,-1-3,2 1,4 1,4 2,3 2,2 1,-2 1,-1 1,0 1,2-1,1 0,0 1,2-1,-1 4,2 1,-1 0,0 0,4-2,6-6,1-1,2-1,8-3,8-1,3 2,0 1,0-1,-3-1,-2 2,-1-2,-1-5,-1-3,0-3,-1-3,1-2,0 0,-1-1,1 1,4-1,6 0,4 1,1 0,1 0,3 0,1 0,2 0,1 0,-3 0,-5 0,-6 0,-3 0,0 0,0-4,3-2,4-3,-1-5,-6-3,-4-4,-6-2,-7-1,-2 4,-2 0,1 5,-1 0,-2-1,-2-3,-2-1,-2-2,-1-1,0 0,0-5,-1-2,1 0,-4 2,-2 1,1 1,-4 1,1 0,-3 5,-4 2,1-1,-1-4,-2 1,-3 0,-1 4,-2 5,-5 1,-1 2,3-1,3 1,1 3,4 2</inkml:trace>
  </inkml:traceGroup>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8T17:01:09.467"/>
    </inkml:context>
    <inkml:brush xml:id="br0">
      <inkml:brushProperty name="width" value="0.05" units="cm"/>
      <inkml:brushProperty name="height" value="0.05" units="cm"/>
      <inkml:brushProperty name="color" value="#3165BB"/>
      <inkml:brushProperty name="ignorePressure" value="1"/>
    </inkml:brush>
    <inkml:brush xml:id="br1">
      <inkml:brushProperty name="width" value="0.05" units="cm"/>
      <inkml:brushProperty name="height" value="0.05" units="cm"/>
      <inkml:brushProperty name="color" value="#177D36"/>
      <inkml:brushProperty name="ignorePressure" value="1"/>
    </inkml:brush>
  </inkml:definitions>
  <inkml:traceGroup>
    <inkml:annotationXML>
      <emma:emma xmlns:emma="http://www.w3.org/2003/04/emma" version="1.0">
        <emma:interpretation id="{8CF79FAF-60F0-418E-9B03-AD55CEE8781D}" emma:medium="tactile" emma:mode="ink">
          <msink:context xmlns:msink="http://schemas.microsoft.com/ink/2010/main" type="writingRegion" rotatedBoundingBox="6184,12521 14642,11499 14985,14340 6527,15362"/>
        </emma:interpretation>
      </emma:emma>
    </inkml:annotationXML>
    <inkml:traceGroup>
      <inkml:annotationXML>
        <emma:emma xmlns:emma="http://www.w3.org/2003/04/emma" version="1.0">
          <emma:interpretation id="{9F97D14C-827A-4D64-8ED3-16165D46EC9B}" emma:medium="tactile" emma:mode="ink">
            <msink:context xmlns:msink="http://schemas.microsoft.com/ink/2010/main" type="paragraph" rotatedBoundingBox="6310,12014 14737,11992 14742,13641 6314,13663" alignmentLevel="1"/>
          </emma:interpretation>
        </emma:emma>
      </inkml:annotationXML>
      <inkml:traceGroup>
        <inkml:annotationXML>
          <emma:emma xmlns:emma="http://www.w3.org/2003/04/emma" version="1.0">
            <emma:interpretation id="{8D0FFA47-B4EC-4B74-9104-6EA8045BE43C}" emma:medium="tactile" emma:mode="ink">
              <msink:context xmlns:msink="http://schemas.microsoft.com/ink/2010/main" type="inkBullet" rotatedBoundingBox="6272,12732 7786,12549 7917,13632 6403,13815"/>
            </emma:interpretation>
            <emma:one-of disjunction-type="recognition" id="oneOf0">
              <emma:interpretation id="interp0" emma:lang="en-US" emma:confidence="0">
                <emma:literal>0</emma:literal>
              </emma:interpretation>
              <emma:interpretation id="interp1" emma:lang="en-US" emma:confidence="0">
                <emma:literal>o</emma:literal>
              </emma:interpretation>
              <emma:interpretation id="interp2" emma:lang="en-US" emma:confidence="0">
                <emma:literal>O</emma:literal>
              </emma:interpretation>
              <emma:interpretation id="interp3" emma:lang="en-US" emma:confidence="0">
                <emma:literal>D</emma:literal>
              </emma:interpretation>
              <emma:interpretation id="interp4" emma:lang="en-US" emma:confidence="0">
                <emma:literal>9</emma:literal>
              </emma:interpretation>
            </emma:one-of>
          </emma:emma>
        </inkml:annotationXML>
        <inkml:trace contextRef="#ctx0" brushRef="#br0">-93-789,'4'0,"2"4,-1 5,-1 6,-1 4,-1 7,-1 7,-1 2,0-1,0-2,0-2,0-2,0-3,-1 0,1 3,0 1,0-1,0 0,0-1,0-2,0 0,0-1,0 0,0 0,0 4,0 1,0 0,0-1,4-5,6-7,9-6,5-4,3-4,1-2,3-1,1 0,0 0,-3 0,-1 0,-2 1,3-1,4 1,2 0,-2 0,-3 0,-1 0,2 1,-1-1,4 0,-1 0,-1 0,1 0,4 0,0 0,-3 0,9 8,2 3,-3-1,-5-2,-4-2,-4-2,2-2,3-1,0-1,-2-1,3 1,-2-1,-2 1,3 0,-2 0,3-1,-5-3,-8-5,-3-10,-5-5,-4-3,-5-1,-3 1,-1-4,-2-1,0 2,0 1,0 2,1 1,-1 1,1 1,0 0,0 1,0-1,0 0,0 1,0-1,0 0,0 0,0 0,0 0,0 0,0 0,0 0,0 0,0 0,0 0,0 0,0 0,0 0,0 0,0 0,0 0,0 1,-4 3,-6 5,-4 6,-5 4,-3 3,-1 1,-2 2,0 0,0 0,-4 0,-1-1,0 1,2-1,1-8,1-3,1 1,1 2,0 2,-4 2,-1 2,-4 1,0 1,1 0,2 1,2-1,2 1,1-1,-7 0,-3 0,1 0,2 0,3 0,1 0,3 4,0 2,-3 3,-5 0,-5 0,-1-3,4-3,2 4,3-1,-1 0,0 2,2 0,1-2,2-1,1-2,-4-1,0-2,0 1,1-2,2 1,4 0,7-1</inkml:trace>
      </inkml:traceGroup>
      <inkml:traceGroup>
        <inkml:annotationXML>
          <emma:emma xmlns:emma="http://www.w3.org/2003/04/emma" version="1.0">
            <emma:interpretation id="{41FA4A8E-EAF2-4F27-8C2B-3C2D28101AF4}" emma:medium="tactile" emma:mode="ink">
              <msink:context xmlns:msink="http://schemas.microsoft.com/ink/2010/main" type="line" rotatedBoundingBox="10373,12003 14737,11992 14739,12815 10375,12827"/>
            </emma:interpretation>
          </emma:emma>
        </inkml:annotationXML>
        <inkml:traceGroup>
          <inkml:annotationXML>
            <emma:emma xmlns:emma="http://www.w3.org/2003/04/emma" version="1.0">
              <emma:interpretation id="{1392B52C-4EB6-45C7-B118-D333EFEC1362}" emma:medium="tactile" emma:mode="ink">
                <msink:context xmlns:msink="http://schemas.microsoft.com/ink/2010/main" type="inkWord" rotatedBoundingBox="10373,12003 14737,11992 14739,12815 10375,12827"/>
              </emma:interpretation>
              <emma:one-of disjunction-type="recognition" id="oneOf1">
                <emma:interpretation id="interp5" emma:lang="en-US" emma:confidence="0">
                  <emma:literal>00</emma:literal>
                </emma:interpretation>
                <emma:interpretation id="interp6" emma:lang="en-US" emma:confidence="0">
                  <emma:literal>o</emma:literal>
                </emma:interpretation>
                <emma:interpretation id="interp7" emma:lang="en-US" emma:confidence="0">
                  <emma:literal>0</emma:literal>
                </emma:interpretation>
                <emma:interpretation id="interp8" emma:lang="en-US" emma:confidence="0">
                  <emma:literal>do</emma:literal>
                </emma:interpretation>
                <emma:interpretation id="interp9" emma:lang="en-US" emma:confidence="0">
                  <emma:literal>no</emma:literal>
                </emma:interpretation>
              </emma:one-of>
            </emma:emma>
          </inkml:annotationXML>
          <inkml:trace contextRef="#ctx0" brushRef="#br0" timeOffset="9539">3933-1508,'4'0,"1"4,1 10,-2 6,-1 4,-1 2,-1 0,-1 1,0-1,0-1,0 0,-1-1,1 0,0 0,0 4,0 2,0-1,0-1,0-2,0 4,0 1,0-2,0-1,0 3,4-4,6-11,4-7,5-7,7-2,3-2,5 0,0 0,-1-4,-2-1,-2 1,-3 2,0 1,-2 1,0 1,-1 1,1 0,3 0,7 0,4 1,9-1,4 0,10 0,2 0,0 0,0 0,2 0,-2 0,-3 0,-4 0,-8 0,-7 0,1 0,6 0,15 0,9 0,4 0,2 0,-4 0,-11 0,-12 0,-10 0,-9 0,-5 0,-8-4,-2-6,0 0,-4-4,1 2,2 2,-2-1,-4-3,-2-3,-4-3,-2-1,-1-3,-1 0,-1-4,0-6,1-1,-1 1,1-1,0-4,0 2,0 2,0 3,0 4,0 2,0 1,0 1,0 0,0 1,-4 4,-10 1,-6 3,-4 1,-2 2,0 4,-5 3,0 2,0 1,2 2,2 1,1-1,1 1,0-1,2 1,-1 3,0 2,1-1,-1-1,0-1,0-1,0-1,0-1,0 0,-8 0,-7 0,-4-1,0 1,3 0,6 0,-1 0,2 0,2 0,3 0,2 0,-7 0,-2 0,1 0,-10 0,-6 0,-2 0,-9 0,-2 0,5-4,9-1,9-1,6 2,6 1,3 1,-2 1,-1 1,1 0,-4 0,0 0,0 1,-1-1,-1 0,2 0,2 0,2 0,1 0,2 4,4 6,6 4,1 5,2 7,4 3,3-3</inkml:trace>
          <inkml:trace contextRef="#ctx0" brushRef="#br0" timeOffset="15784">6162-1581,'-4'4,"-1"6,0 8,1 7,1 1,-3 2,-1 0,2-1,1-1,1-1,1 4,1 0,1 0,0-1,1-1,-1 3,0 0,0-1,0 0,1-3,-1 0,0-1,0-1,0 0,8-5,7-5,4-5,4 5,2-2,1-1,-1-3,1-3,7-3,10-1,7 4,6 0,-1-1,-7 0,-7-2,-3 0,-3-1,-4-1,1 4,3 1,0 0,-2-1,2-1,-2-1,-1-2,-3 1,-2-1,-2 0,0-1,2 1,2 0,8 0,10 0,1 0,12 0,9-8,5-3,-7 0,-14-1,-12 1,-9 2,-6 3,-4 2,-4-2,-3 0,2-3,0 0,3 1,6 3,10 1,7 2,1 1,-3 1,-5 0,0 1,-2-1,5 1,1-5,-8-6,-8-4,-4-5,-7-3,4 3,-1-1,-4 1,-3-2,-4-1,-3-1,-1 0,-1-1,0 0,-1 0,0 0,1-1,-1-3,1-1,0 0,-4 0,-2 3,1 0,1 1,-3 0,-4 1,-5 1,-3 3,-3-2,-1 2,-2 4,-3 6,-3 4,1 3,2 2,1 1,0 1,2 0,1 0,0-1,-4 1,-1-1,0 0,1 0,2 0,0 0,1 0,1 0,0 0,-8 0,-11 0,-2 0,3 0,4 0,4 0,4 0,0 0,-4 0,-1 0,3 0,2 0,2 0,1 0,3 0,-1 0,2 0,-1 0,1 0,-1 0,0 0,-3 0,-3 0,1 0,1 0,-3 0,0 0,-3 0,0 0,-2 0,0 0,3 0,3 0,-1 0,-1 0,2 0,-2 0,0 0,-2 0,0 0,2 0,2 0,2 0,7 0</inkml:trace>
        </inkml:traceGroup>
      </inkml:traceGroup>
    </inkml:traceGroup>
    <inkml:traceGroup>
      <inkml:annotationXML>
        <emma:emma xmlns:emma="http://www.w3.org/2003/04/emma" version="1.0">
          <emma:interpretation id="{5D67CEE0-4328-4EAD-8D25-45D585A564FD}" emma:medium="tactile" emma:mode="ink">
            <msink:context xmlns:msink="http://schemas.microsoft.com/ink/2010/main" type="paragraph" rotatedBoundingBox="6424,13667 12091,13556 12115,14784 6448,14895" alignmentLevel="1"/>
          </emma:interpretation>
        </emma:emma>
      </inkml:annotationXML>
      <inkml:traceGroup>
        <inkml:annotationXML>
          <emma:emma xmlns:emma="http://www.w3.org/2003/04/emma" version="1.0">
            <emma:interpretation id="{2BFFA94E-B95C-40EF-BA76-555E51C21EF0}" emma:medium="tactile" emma:mode="ink">
              <msink:context xmlns:msink="http://schemas.microsoft.com/ink/2010/main" type="line" rotatedBoundingBox="6424,13667 12091,13556 12115,14784 6448,14895"/>
            </emma:interpretation>
          </emma:emma>
        </inkml:annotationXML>
        <inkml:traceGroup>
          <inkml:annotationXML>
            <emma:emma xmlns:emma="http://www.w3.org/2003/04/emma" version="1.0">
              <emma:interpretation id="{454EA1BA-8B84-4CED-B7A4-ADFA637E4117}" emma:medium="tactile" emma:mode="ink">
                <msink:context xmlns:msink="http://schemas.microsoft.com/ink/2010/main" type="inkWord" rotatedBoundingBox="7565,13649 7579,14876 6446,14888 6432,13662"/>
              </emma:interpretation>
              <emma:one-of disjunction-type="recognition" id="oneOf2">
                <emma:interpretation id="interp10" emma:lang="en-US" emma:confidence="0">
                  <emma:literal>0</emma:literal>
                </emma:interpretation>
                <emma:interpretation id="interp11" emma:lang="en-US" emma:confidence="0">
                  <emma:literal>o</emma:literal>
                </emma:interpretation>
                <emma:interpretation id="interp12" emma:lang="en-US" emma:confidence="0">
                  <emma:literal>O</emma:literal>
                </emma:interpretation>
                <emma:interpretation id="interp13" emma:lang="en-US" emma:confidence="0">
                  <emma:literal>D</emma:literal>
                </emma:interpretation>
                <emma:interpretation id="interp14" emma:lang="en-US" emma:confidence="0">
                  <emma:literal>@</emma:literal>
                </emma:interpretation>
              </emma:one-of>
            </emma:emma>
          </inkml:annotationXML>
          <inkml:trace contextRef="#ctx0" brushRef="#br1" timeOffset="-23111">75 337,'0'4,"0"6,0 4,-4 5,-1 3,-5 6,1 2,-3 4,0 0,3 3,3 4,2-3,2 10,1 1,1-5,0-5,1-1,-1-3,1-3,-1-4,0-2,0 3,4 1,6-2,4 0,5-6,-1 2,0-3,2-6,0 0,2-4,1-3,1-3,4-2,10-2,6-1,8-1,0 0,-2 1,4-1,0 1,-5 0,-2-1,-5 1,-6 0,-5 0,-4 1,6-6,-2-4,-3-2,-6-2,-3 0,-4-1,-1-2,1-3,-2-2,2-6,1 2,-2 1,-2 1,-1 0,-1-1,-2 1,1-5,-1-1,2-4,0 0,-2-4,-2 2,-3 2,-1 3,-2 2,0-3,0 1,0 1,-5-3,-1-3,-3-1,-5-2,-4-3,2-2,-2 6,0 1,1 2,1 0,-2 4,-6 5,-2 5,2 3,2 0,1 3,-1 3,0 4,-5 0,-2 0,-4-3,0 1,1 2,2 1,2 3,1 1,6 6,3 1,-1 1,4 2,-1 1,-4 2,-4 0,-2-2,0 1,0 3,0 0,1 1,0 3,1 2,-4-2,3 0,1 2,5 1,2-3,3 0,1-3,-2-3,1-1,0 3,1 4,4-3</inkml:trace>
        </inkml:traceGroup>
        <inkml:traceGroup>
          <inkml:annotationXML>
            <emma:emma xmlns:emma="http://www.w3.org/2003/04/emma" version="1.0">
              <emma:interpretation id="{2A75FC67-5188-4E6C-B999-611FD6805F6D}" emma:medium="tactile" emma:mode="ink">
                <msink:context xmlns:msink="http://schemas.microsoft.com/ink/2010/main" type="inkWord" rotatedBoundingBox="10917,13850 12079,13772 12142,14697 10979,14775"/>
              </emma:interpretation>
              <emma:one-of disjunction-type="recognition" id="oneOf3">
                <emma:interpretation id="interp15" emma:lang="en-US" emma:confidence="0">
                  <emma:literal>0</emma:literal>
                </emma:interpretation>
                <emma:interpretation id="interp16" emma:lang="en-US" emma:confidence="0">
                  <emma:literal>O</emma:literal>
                </emma:interpretation>
                <emma:interpretation id="interp17" emma:lang="en-US" emma:confidence="0">
                  <emma:literal>o</emma:literal>
                </emma:interpretation>
                <emma:interpretation id="interp18" emma:lang="en-US" emma:confidence="0">
                  <emma:literal>8</emma:literal>
                </emma:interpretation>
                <emma:interpretation id="interp19" emma:lang="en-US" emma:confidence="0">
                  <emma:literal>G</emma:literal>
                </emma:interpretation>
              </emma:one-of>
            </emma:emma>
          </inkml:annotationXML>
          <inkml:trace contextRef="#ctx0" brushRef="#br1" timeOffset="-25800">5468 217,'-5'0,"-8"0,-7 0,-4 0,-2 0,-1 0,1 0,-4 0,-9 0,-6 0,-3 0,-11 0,-10 0,1 0,5 0,5 0,8 0,8 0,8 4,1 2,6 3,4 5,2-1,4 2,1-1,-1 0,-1 3,2 2,3 1,5 7,3 2,3 0,1-1,2 0,-1-2,1-1,0 0,0-1,-1 0,0 0,0 3,4 7,6 0,0-1,4-6,-2-3,6-3,4-4,2-1,2-3,3 0,2-2,3-3,9-3,0-2,2-2,-3 0,-1 6,1 4,10 7,12 0,4 2,-2-2,-8-6,-10-3,-5-4,-5-3,-6-5,-8-7,-8-6,-2-3,-1-8,-1-3,-3 0,0 1,0 1,2-3,-2 0,3 1,-1 2,2-3,-2 0,-2 1,-3 2,-3 1,-1-7,-1-5,-1-1,-1-1,-4 2,-4 7,-2 6,1 3,-1 1,0 0,-1 4,1 1,-1 0,-8 2,-7 4,-9-5,-1 1,1 3,3 3,3 4,2 2,-2 1,-4 2,0 5,1 1,-1 4,4 0</inkml:trace>
        </inkml:traceGroup>
      </inkml:traceGroup>
    </inkml:traceGroup>
  </inkml:traceGroup>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8T17:01:37.541"/>
    </inkml:context>
    <inkml:brush xml:id="br0">
      <inkml:brushProperty name="width" value="0.05" units="cm"/>
      <inkml:brushProperty name="height" value="0.05" units="cm"/>
      <inkml:brushProperty name="color" value="#3165BB"/>
      <inkml:brushProperty name="ignorePressure" value="1"/>
    </inkml:brush>
    <inkml:brush xml:id="br1">
      <inkml:brushProperty name="width" value="0.05" units="cm"/>
      <inkml:brushProperty name="height" value="0.05" units="cm"/>
      <inkml:brushProperty name="color" value="#177D36"/>
      <inkml:brushProperty name="ignorePressure" value="1"/>
    </inkml:brush>
  </inkml:definitions>
  <inkml:traceGroup>
    <inkml:annotationXML>
      <emma:emma xmlns:emma="http://www.w3.org/2003/04/emma" version="1.0">
        <emma:interpretation id="{36C134FF-ABF1-4BB7-979B-9E7D0181A189}" emma:medium="tactile" emma:mode="ink">
          <msink:context xmlns:msink="http://schemas.microsoft.com/ink/2010/main" type="writingRegion" rotatedBoundingBox="2191,18387 5630,7326 9183,8431 5743,19492"/>
        </emma:interpretation>
      </emma:emma>
    </inkml:annotationXML>
    <inkml:traceGroup>
      <inkml:annotationXML>
        <emma:emma xmlns:emma="http://www.w3.org/2003/04/emma" version="1.0">
          <emma:interpretation id="{9EF789A1-8816-4A14-B730-DBAB481AD345}" emma:medium="tactile" emma:mode="ink">
            <msink:context xmlns:msink="http://schemas.microsoft.com/ink/2010/main" type="paragraph" rotatedBoundingBox="2191,18387 5630,7326 9183,8431 5743,19492" alignmentLevel="1"/>
          </emma:interpretation>
        </emma:emma>
      </inkml:annotationXML>
      <inkml:traceGroup>
        <inkml:annotationXML>
          <emma:emma xmlns:emma="http://www.w3.org/2003/04/emma" version="1.0">
            <emma:interpretation id="{AA5C85C6-E117-4A1F-B93E-CAC8AE1C120B}" emma:medium="tactile" emma:mode="ink">
              <msink:context xmlns:msink="http://schemas.microsoft.com/ink/2010/main" type="line" rotatedBoundingBox="2191,18387 5630,7326 9183,8431 5743,19492"/>
            </emma:interpretation>
          </emma:emma>
        </inkml:annotationXML>
        <inkml:traceGroup>
          <inkml:annotationXML>
            <emma:emma xmlns:emma="http://www.w3.org/2003/04/emma" version="1.0">
              <emma:interpretation id="{DCA03AD6-A84D-4B5C-942A-7FCD11BA26CF}" emma:medium="tactile" emma:mode="ink">
                <msink:context xmlns:msink="http://schemas.microsoft.com/ink/2010/main" type="inkWord" rotatedBoundingBox="2191,18387 3067,15569 6620,16674 5743,19492"/>
              </emma:interpretation>
              <emma:one-of disjunction-type="recognition" id="oneOf0">
                <emma:interpretation id="interp0" emma:lang="en-US" emma:confidence="0">
                  <emma:literal>of:</emma:literal>
                </emma:interpretation>
                <emma:interpretation id="interp1" emma:lang="en-US" emma:confidence="0">
                  <emma:literal>off:</emma:literal>
                </emma:interpretation>
                <emma:interpretation id="interp2" emma:lang="en-US" emma:confidence="0">
                  <emma:literal>oof:</emma:literal>
                </emma:interpretation>
                <emma:interpretation id="interp3" emma:lang="en-US" emma:confidence="0">
                  <emma:literal>iff."</emma:literal>
                </emma:interpretation>
                <emma:interpretation id="interp4" emma:lang="en-US" emma:confidence="0">
                  <emma:literal>oof:"</emma:literal>
                </emma:interpretation>
              </emma:one-of>
            </emma:emma>
          </inkml:annotationXML>
          <inkml:trace contextRef="#ctx0" brushRef="#br0">26 97,'-4'0,"-2"4,1 5,1 10,1 5,1 3,1 9,1 3,0-2,0-3,0-3,0-2,1-3,-1-2,0 0,4-4,5-6,14-6,7 5,10 0,3-3,-2-2,-4-3,-4-3,-4-1,-2 0,-3-2,0 1,-1-1,0 1,1-1,-1 1,1 0,-1 0,1 0,0 0,0 0,4 0,2 0,-1 0,-1 0,-1 0,-1 0,-1 0,-1 0,0 0,0 0,-1 0,1 0,0 0,0 0,0 0,4 0,9 0,7 0,4 0,-2 0,-5 0,-5 0,-5-4,-3-1,-3-1,-1 2,3 1,1 1,0 1,0-3,-2-1,-1 0,4 1,1 1,3 1,5 1,-1 1,-2 0,-3 0,-3 1,-2-1,-2 0,3 0,1 0,0 0,6 0,15 0,6 0,-2 0,-6 0,-8 0,-5 0,-6 0,-3 0,6 4,6 2,0 3,-2 0,-3 0,-7-7,-8-8,-8-6,0-6,-3-4,-2-2,-2-1,-2 0,0 0,-1-1,-1 2,1-1,-1 1,1-4,0-2,0 1,-4 5,-2 3,1-4,1-1,-3 0,-4 3,-5 7,-3 6,-3 4,-2 3,0 3,3-4,2 0,-1 0,0 1,-1 0,-2 2,0 0,-4 1,-3 0,1 0,1 0,1 1,1-1,1 0,0 0,-3 0,-1 0,0 0,1 0,1 0,-7 0,-5 0,-14 0,0 0,3 0,7 0,7 0,5 0,4 0,-2 0,0 0,1 0,1 0,2 0,0 0,-4 0,-4 0,-2 0,-2 0,1 0,2 0,-1 0,2 0,-3 0,2 0,2 0,2 0,3 0,1 0,2 4,0 1,0 1,-3-2,-6-1,-5-1,-1-1,3-1,3 0,3 0,3 0,-6-1,-15 1,-6 0,2 0,5 0,6 0,7 0,5 0,3 0,2 0,1 0,1 0,-1 0,0 0,0 0,3 0</inkml:trace>
          <inkml:trace contextRef="#ctx0" brushRef="#br0" timeOffset="6990">26 911,'0'4,"0"5,0 10,0 5,0 3,0 1,0-1,0 0,0-1,0-1,0 0,0-1,0 0,4 0,1 0,0 4,4 1,-1 0,-1-1,-2-1,-2-1,3-5,5-6,4-6,3-4,4-3,5-2,11-1,3 0,-2 0,1 8,-2 3,-4 0,-3-2,-3-2,1-2,1-2,3-1,0-1,-2-1,-1 1,-3-1,3 1,0 0,8 4,21 5,9 2,5-2,-2-2,0-2,-9-2,-10-2,-10 0,-9-2,-1 1,-2 0,-2-1,-2 1,-1 0,-1 0,-1-1,1 1,4 0,5 0,5 0,9 0,4 0,2 1,-5-1,-5 0,-3 0,0 0,2 0,2 0,5 0,-1 0,-5 0,-2 0,-3 0,8 0,8 4,15 5,25 6,29-1,18-1,-15-8,-34-5,-35-2,-32-5,-37-5,-20-5,-13 1,-3 2,3 5,5 3,5 3,5 1,-2 2,2 1,1-1,2 1,1 0,1-1,1 0,0 1,0-1,1 0,3-4,6-6,9-9,5-5,3-3,1-1,0-7,-2-7,0 0,0 3,-2 1,1 1,-1 4,-1 4,1 1,0 3,0 1,0 0,0 1,0 0,0-1,0-3,0-2,0 0,-8 5,-7 6,-5 7,-3 5,-2 3,-4 3,-2 1,-4 0,-12 0,-10 0,0 0,6 0,8-1,7 0,5 8,4 3,-1-1,-5-2,-4-2,-8-2,-1-2,3-1,6-1,0-1,2 5,4 1,3 0,1-1,-6-2,-14 0,-11-1,-8 0,-18-1,-10-1,3 1,8 0,14 0,20 4,13 1,9 0,5-1,2-1,0-1,0-1,-1 0,-1-1,0-1,-2 1,0 0,-4 0,-1 0,-5 0,1 0,0 4,3 1,2 0,2-1,1-1,1-1,-4-1,-5 0,-5-1,0-1,2 1,3 0,7 0</inkml:trace>
          <inkml:trace contextRef="#ctx0" brushRef="#br0" timeOffset="9973">146-1461</inkml:trace>
          <inkml:trace contextRef="#ctx0" brushRef="#br0" timeOffset="10634">146-1461</inkml:trace>
          <inkml:trace contextRef="#ctx0" brushRef="#br0" timeOffset="18217">386-1461</inkml:trace>
          <inkml:trace contextRef="#ctx0" brushRef="#br0" timeOffset="17913">386-1461</inkml:trace>
          <inkml:trace contextRef="#ctx0" brushRef="#br0" timeOffset="19349">170-1605</inkml:trace>
          <inkml:trace contextRef="#ctx0" brushRef="#br0" timeOffset="19096">170-1605</inkml:trace>
          <inkml:trace contextRef="#ctx0" brushRef="#br0" timeOffset="20942">601 360</inkml:trace>
        </inkml:traceGroup>
        <inkml:traceGroup>
          <inkml:annotationXML>
            <emma:emma xmlns:emma="http://www.w3.org/2003/04/emma" version="1.0">
              <emma:interpretation id="{0D123ADC-87A2-4599-A6D2-BB8862684613}" emma:medium="tactile" emma:mode="ink">
                <msink:context xmlns:msink="http://schemas.microsoft.com/ink/2010/main" type="inkWord" rotatedBoundingBox="6078,9538 6666,7648 8002,8064 7415,9954"/>
              </emma:interpretation>
              <emma:one-of disjunction-type="recognition" id="oneOf1">
                <emma:interpretation id="interp5" emma:lang="en-US" emma:confidence="0">
                  <emma:literal>C</emma:literal>
                </emma:interpretation>
                <emma:interpretation id="interp6" emma:lang="en-US" emma:confidence="0">
                  <emma:literal>•</emma:literal>
                </emma:interpretation>
                <emma:interpretation id="interp7" emma:lang="en-US" emma:confidence="0">
                  <emma:literal>c</emma:literal>
                </emma:interpretation>
                <emma:interpretation id="interp8" emma:lang="en-US" emma:confidence="0">
                  <emma:literal>@</emma:literal>
                </emma:interpretation>
                <emma:interpretation id="interp9" emma:lang="en-US" emma:confidence="0">
                  <emma:literal>Q</emma:literal>
                </emma:interpretation>
              </emma:one-of>
            </emma:emma>
          </inkml:annotationXML>
          <inkml:trace contextRef="#ctx0" brushRef="#br1" timeOffset="-77307">4220-8290,'-8'0,"-7"0,-5 0,-3 0,-2 0,-4 0,-6 0,-5 0,-8 0,0 0,4 0,6 0,5 0,4 0,3 0,2 0,0 0,1 0,1 0,-2 4,1 2,0 7,3 6,1 0,1 0,2 2,4 4,5 3,3 1,-2-1,0-1,1-1,2-1,1 0,1-1,0 0,1-1,0 1,1 0,-1 0,0 0,0 0,0 0,4 0,2-1,-1 1,3-4,5-1,-1 0,2 1,8 1,2-3,3-1,0-3,-4 1,-2-3,-1-4,5 6,1 4,2-1,7-3,6 0,1-3,-4-2,-3-4,-4-2,-4-2,-1-1,-2 0,4-1,0 1,1-1,-2-3,0-6,-2-1,-4-2,-2 0,4-1,2 2,5-2,5-1,2-4,-3 3,-6-1,-4 2,-6 1,-2 2,-4-1,0-3,3-1,2-4,-2-1,1 3,2 0,-2 0,-5-1,-3-2,-3 0,-3-1,-1-1,-1-4,-1-2,0 1,0 1,1 1,0 1,-1 1,-3 0,-5 1,-6 5,-4 0,2 1,-2-2,0-1,-2 3,3 1,1 2,-2 5,-1-1,-1 3,-1 1,-2-6,1 0,-1 2,-1 2,1 4,-4 1,-2 3,1 0,1 2,1-1,1 1,1-1,1 1,0-1,0 0,0 0,1 0,3 4,6 2</inkml:trace>
          <inkml:trace contextRef="#ctx0" brushRef="#br1" timeOffset="-113737">4412-9225,'0'-4,"0"-5,-4-2,-2-2,-7 0,-6 3,-4 3,-2 3,0 2,-5 1,-1 1,0 1,-2-1,-4 1,-3-1,0 0,3 1,4-1,4 0,2 0,2 0,1 0,1 0,3 4,3 1,-2 4,0 1,2 2,1 0,2 1,4 3,0 2,-3-1,1 0,-2 2,2 5,-1 3,-3 0,2 1,2-1,5-1,2-1,3 0,1-1,1 0,1 0,-1 0,1 4,0 1,-1 4,4-4,2-2,3-6,1-3,-2 0,2 1,-1 1,2-2,0-1,1 1,4 2,2 1,3 1,1-3,2 0,0 0,0-3,1-4,-1-1,5-1,-4 1,-1-1,7 2,3 3,3-2,-4 2,-4-2,-3-3,-1-3,-2-3,0-3,5 0,4-1,2-1,-1 0,-2 1,-2-1,-3 1,0-4,2-2,1 1,-4-3,-3 0,0-3,-1-4,-3-3,-5-3,3-1,-1-2,-2-5,-1-5,-1-1,1 1,-1 3,-3-2,1-4,0 1,2 3,-1 2,-2 2,-3 3,-1 1,-2 1,-2-4,0 0,0-5,-1 0,1 1,-4 2,-2 2,-4 2,-3 1,-5 1,2 0,-2 5,-1 1,-1 3,-2 5,-1 4,0-1,-2-4,1 1,0 1,4-1,1-4,-4 1,2-1,0 1,-4 4,2 2</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7T18:30:13.072"/>
    </inkml:context>
    <inkml:brush xml:id="br0">
      <inkml:brushProperty name="width" value="0.2" units="cm"/>
      <inkml:brushProperty name="height" value="0.4" units="cm"/>
      <inkml:brushProperty name="color" value="#FF00FF"/>
      <inkml:brushProperty name="tip" value="rectangle"/>
      <inkml:brushProperty name="rasterOp" value="maskPen"/>
      <inkml:brushProperty name="ignorePressure" value="1"/>
    </inkml:brush>
  </inkml:definitions>
  <inkml:trace contextRef="#ctx0" brushRef="#br0">1 27,'4'0,"5"0,6 0,4 0,3 0,5 0,3 0,5 0,-1 8,-1 3,-2-1,-3-1,-1-4,-2-1,3-2,5-1,1-1,-1 0,6-1,0 1,2-1,-2 1,-3 0,-5 0,-2 0,-3 0,2 0,2 0,-2 0,-1 0,0 0,-2 0,0 0,-1 0,0 0,3-4,3-6,-1 0,-6-4,-1 2,-2 2,1 3,1 2,0 3,1 1,0 1,1 1,0-1,0 1,-4-1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7T18:33:59.426"/>
    </inkml:context>
    <inkml:brush xml:id="br0">
      <inkml:brushProperty name="width" value="0.2" units="cm"/>
      <inkml:brushProperty name="height" value="0.4" units="cm"/>
      <inkml:brushProperty name="color" value="#00FF00"/>
      <inkml:brushProperty name="tip" value="rectangle"/>
      <inkml:brushProperty name="rasterOp" value="maskPen"/>
      <inkml:brushProperty name="ignorePressure" value="1"/>
    </inkml:brush>
  </inkml:definitions>
  <inkml:trace contextRef="#ctx0" brushRef="#br0">0 98,'0'4,"0"9,9 3,5-1,6-4,3-3,2-3,1-3,-1-1,0-1,0-1,0 0,0 1,-1-1,0 1,0 0,0 0,-5-5,4-4,1-2,1 2,-4-2,-5 1,-2 2,-3-6,-3-4,-8-4,-7 3,-7 12,0 11,-3 10,2 6,3 3,0-1,-2-5,-3-6,-3-3,-1-5,2-6,0-2,0-1,-1-4,-2 1,4-3,-4 1,2-2,0-2,0 0,-1 4,-1 3,-1 3,8 3,10 1,10 1,9 1,5-1,4 1,2-1,1 1,-4-5,-1-1,-1-1,0 2,2 1,0 1,1 1,1 1,-1 0,2 0,-1 0,-4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7T18:34:06.735"/>
    </inkml:context>
    <inkml:brush xml:id="br0">
      <inkml:brushProperty name="width" value="0.2" units="cm"/>
      <inkml:brushProperty name="height" value="0.4" units="cm"/>
      <inkml:brushProperty name="color" value="#00FF00"/>
      <inkml:brushProperty name="tip" value="rectangle"/>
      <inkml:brushProperty name="rasterOp" value="maskPen"/>
      <inkml:brushProperty name="ignorePressure" value="1"/>
    </inkml:brush>
  </inkml:definitions>
  <inkml:trace contextRef="#ctx0" brushRef="#br0">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8T16:19:44.714"/>
    </inkml:context>
    <inkml:brush xml:id="br0">
      <inkml:brushProperty name="width" value="0.2" units="cm"/>
      <inkml:brushProperty name="height" value="0.4" units="cm"/>
      <inkml:brushProperty name="color" value="#00FFFF"/>
      <inkml:brushProperty name="tip" value="rectangle"/>
      <inkml:brushProperty name="rasterOp" value="maskPen"/>
      <inkml:brushProperty name="ignorePressure" value="1"/>
    </inkml:brush>
  </inkml:definitions>
  <inkml:trace contextRef="#ctx0" brushRef="#br0">0 1,'4'0,"6"4,5 1,3 1,4-2,2-1,0-1,1-1,0-1,0 4,0 1,-1 0,0-1,1-1,-1-1,-1-1,1-1,0 0,0 0,0-1,0 1,0 0,0 0,0 0,-4 0,-6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8T16:19:53.904"/>
    </inkml:context>
    <inkml:brush xml:id="br0">
      <inkml:brushProperty name="width" value="0.2" units="cm"/>
      <inkml:brushProperty name="height" value="0.4" units="cm"/>
      <inkml:brushProperty name="color" value="#00FFFF"/>
      <inkml:brushProperty name="tip" value="rectangle"/>
      <inkml:brushProperty name="rasterOp" value="maskPen"/>
      <inkml:brushProperty name="ignorePressure" value="1"/>
    </inkml:brush>
  </inkml:definitions>
  <inkml:trace contextRef="#ctx0" brushRef="#br0">1 1,'4'0,"5"0,6 4,4 1,3 1,1-2,2-1,0-1,4-1,1-1,0 0,-1 0,-2 0,-1-1,-1 1,-1 0,0 0,4 0,1 0,0 0,-1 0,-2 0,0 0,-1 0,-1 0,0 0,0 0,0 0,0 0,-1 0,1 0,0 0,0 0,0 0,0 0,0 4,0 1,0 1,0-2,0-1,0-1,0-1,0-1,-4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8T16:20:07.589"/>
    </inkml:context>
    <inkml:brush xml:id="br0">
      <inkml:brushProperty name="width" value="0.2" units="cm"/>
      <inkml:brushProperty name="height" value="0.4" units="cm"/>
      <inkml:brushProperty name="color" value="#FFFF00"/>
      <inkml:brushProperty name="tip" value="rectangle"/>
      <inkml:brushProperty name="rasterOp" value="maskPen"/>
      <inkml:brushProperty name="ignorePressure" value="1"/>
    </inkml:brush>
  </inkml:definitions>
  <inkml:trace contextRef="#ctx0" brushRef="#br0">1 1,'4'0,"5"0,6 0,8 0,4 0,2 0,0 0,-1 0,-1 0,-2 0,0 0,0 0,-1 0,4 0,1 0,0 0,-1 0,-1 0,-2 0,0 0,-1 0,0 0,0 0,0 0,0 0,-1 0,1 0,0 0,0 0,0 0,0 0,0 0,0 0,0 0,0 0,0 0,0 0,4 0,1 0,0 0,0 0,-3 0,0 0,-1 0,4 0,0 0,0 0,-1 0,-6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8T16:20:18.932"/>
    </inkml:context>
    <inkml:brush xml:id="br0">
      <inkml:brushProperty name="width" value="0.2" units="cm"/>
      <inkml:brushProperty name="height" value="0.4" units="cm"/>
      <inkml:brushProperty name="color" value="#FF00FF"/>
      <inkml:brushProperty name="tip" value="rectangle"/>
      <inkml:brushProperty name="rasterOp" value="maskPen"/>
      <inkml:brushProperty name="ignorePressure" value="1"/>
    </inkml:brush>
  </inkml:definitions>
  <inkml:trace contextRef="#ctx0" brushRef="#br0">1 26,'4'0,"5"0,6 0,4 0,3 0,1 0,6 0,1 0,1 0,-2 0,-2 0,3 0,1 0,-1 0,-2 0,-1 0,-2-4,0-2,-1 1,0 1,-1 1,1 1,0 1,0 1,-1 0,1 0,4 0,2 0,-1 1,-1-1,-1 0,-1 0,-1 0,-1 0,0 0,0 0,0 0,-1 0,1 0,4 0,-3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8T16:20:34.429"/>
    </inkml:context>
    <inkml:brush xml:id="br0">
      <inkml:brushProperty name="width" value="0.2" units="cm"/>
      <inkml:brushProperty name="height" value="0.4" units="cm"/>
      <inkml:brushProperty name="color" value="#00FF00"/>
      <inkml:brushProperty name="tip" value="rectangle"/>
      <inkml:brushProperty name="rasterOp" value="maskPen"/>
      <inkml:brushProperty name="ignorePressure" value="1"/>
    </inkml:brush>
  </inkml:definitions>
  <inkml:trace contextRef="#ctx0" brushRef="#br0">17 0,'4'0,"6"0,4 0,5 0,3 4,6 2,2-1,0 7,-1 2,-1-2,-2-2,0-4,-2-2,0 1,12 5,8 1,1-2,-4 1,0 0,-3 2,-4-2,-4-1,-3-4,-1-1,-2-2,-1-2,0 0,1 0,-1-1,1 1,-1-1,5 1,1 0,1 0,-2 0,-1 0,-2 0,0 0,0 0,-1 0,0 0,-1 0,1 0,-8 0,-7-4,-9-6,-9 0,-6-4,-6 2,-2-2,-2 1,-1 0,0 1,-3 3,-1 3,0 3,-3 1,1 2,1 0,2 0,1 1,3-1,0 1,1-1,0 0,0 0,1 4,-1 6,0 0,1 0,3 1,1-1,1-2,-2-2,-1-3,-1-1,-1-2,-1 0,0 0,0-1,0 1,0-1,-1 1,1 0,0 0,0 0,0 0,0 0,0 0,0 0,0 0,-4 0,-1 0,0 0,5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45363E-5009-4E12-A0D9-4AA1F9192546}"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F7F52-B6ED-4B2E-AB20-BA9C143DCC8B}" type="slidenum">
              <a:rPr lang="en-US" smtClean="0"/>
              <a:t>‹#›</a:t>
            </a:fld>
            <a:endParaRPr lang="en-US"/>
          </a:p>
        </p:txBody>
      </p:sp>
    </p:spTree>
    <p:extLst>
      <p:ext uri="{BB962C8B-B14F-4D97-AF65-F5344CB8AC3E}">
        <p14:creationId xmlns:p14="http://schemas.microsoft.com/office/powerpoint/2010/main" val="847487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Welcome to the third in our four-part survey on the Chief Vaccination Officer.  If you have been attending, some of what we have to begin with will be a review.  Bear with me for a few slides until we catch up anyone who was not with us on the previous two webinars.  For your review also, ACP has made available the recordings and slide sets from the previous two webinars for your availability.</a:t>
            </a:r>
          </a:p>
        </p:txBody>
      </p:sp>
      <p:sp>
        <p:nvSpPr>
          <p:cNvPr id="4" name="Slide Number Placeholder 3"/>
          <p:cNvSpPr>
            <a:spLocks noGrp="1"/>
          </p:cNvSpPr>
          <p:nvPr>
            <p:ph type="sldNum" sz="quarter" idx="10"/>
          </p:nvPr>
        </p:nvSpPr>
        <p:spPr/>
        <p:txBody>
          <a:bodyPr/>
          <a:lstStyle/>
          <a:p>
            <a:fld id="{5FA63550-B329-404D-AFD6-F0265044B78E}" type="slidenum">
              <a:rPr lang="en-US" smtClean="0"/>
              <a:t>1</a:t>
            </a:fld>
            <a:endParaRPr lang="en-US"/>
          </a:p>
        </p:txBody>
      </p:sp>
    </p:spTree>
    <p:extLst>
      <p:ext uri="{BB962C8B-B14F-4D97-AF65-F5344CB8AC3E}">
        <p14:creationId xmlns:p14="http://schemas.microsoft.com/office/powerpoint/2010/main" val="2961263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r>
              <a:rPr lang="en-US" b="1" baseline="0" dirty="0"/>
              <a:t>In December 2013</a:t>
            </a:r>
            <a:r>
              <a:rPr lang="en-US" baseline="0" dirty="0"/>
              <a:t>, our practice made a plan for giving Pneumococcal Polysaccharide vaccine 23 valent to as many eligible adults as possible.  </a:t>
            </a:r>
          </a:p>
          <a:p>
            <a:r>
              <a:rPr lang="en-US" baseline="0" dirty="0"/>
              <a:t>	</a:t>
            </a:r>
            <a:r>
              <a:rPr lang="en-US" b="1" baseline="0" dirty="0"/>
              <a:t>How do we do this?  </a:t>
            </a:r>
            <a:r>
              <a:rPr lang="en-US" baseline="0" dirty="0"/>
              <a:t>We create our worse case scenario by </a:t>
            </a:r>
            <a:r>
              <a:rPr lang="en-US" b="1" i="1" u="sng" baseline="0" dirty="0"/>
              <a:t>intentionally and artificially inflating our costs </a:t>
            </a:r>
            <a:r>
              <a:rPr lang="en-US" baseline="0" dirty="0"/>
              <a:t>and </a:t>
            </a:r>
            <a:r>
              <a:rPr lang="en-US" b="1" i="1" u="sng" baseline="0" dirty="0"/>
              <a:t>keeping our revenues real</a:t>
            </a:r>
            <a:r>
              <a:rPr lang="en-US" baseline="0" dirty="0"/>
              <a:t>.  T</a:t>
            </a:r>
            <a:r>
              <a:rPr lang="en-US" dirty="0"/>
              <a:t>his is a typical margin of safety calculation we do in our office.  The yellow includes the vaccine component</a:t>
            </a:r>
            <a:r>
              <a:rPr lang="en-US" baseline="0" dirty="0"/>
              <a:t> and</a:t>
            </a:r>
            <a:r>
              <a:rPr lang="en-US" dirty="0"/>
              <a:t> the orange the administration component.  Using the worse case scenario figures our ROAI is anywhere between 8.2 % and 10%.  </a:t>
            </a:r>
          </a:p>
          <a:p>
            <a:r>
              <a:rPr lang="en-US" baseline="0" dirty="0"/>
              <a:t>	Let’s break it down for you.   We overestimated about $80 to purchase vaccine, 10% for billing costs, 65 cents for storage, handling and accounts payable administration, and total profit was $1.30 per dose on the vaccine component.  Similarly, for administration fee, we used our real Medicare Payment rate, overestimated billing costs at 10%, Nursing costs at $8.00 per dose, Grits registry upload/download of $5.00 per dose for a profit of $7.26 per dose.  </a:t>
            </a:r>
            <a:endParaRPr lang="en-US" dirty="0"/>
          </a:p>
        </p:txBody>
      </p:sp>
      <p:sp>
        <p:nvSpPr>
          <p:cNvPr id="4" name="Slide Number Placeholder 3"/>
          <p:cNvSpPr>
            <a:spLocks noGrp="1"/>
          </p:cNvSpPr>
          <p:nvPr>
            <p:ph type="sldNum" sz="quarter" idx="10"/>
          </p:nvPr>
        </p:nvSpPr>
        <p:spPr/>
        <p:txBody>
          <a:bodyPr/>
          <a:lstStyle/>
          <a:p>
            <a:fld id="{EF07FBFB-46C8-4789-A8EE-E77BEA782B13}" type="slidenum">
              <a:rPr lang="en-US" smtClean="0"/>
              <a:t>10</a:t>
            </a:fld>
            <a:endParaRPr lang="en-US" dirty="0"/>
          </a:p>
        </p:txBody>
      </p:sp>
    </p:spTree>
    <p:extLst>
      <p:ext uri="{BB962C8B-B14F-4D97-AF65-F5344CB8AC3E}">
        <p14:creationId xmlns:p14="http://schemas.microsoft.com/office/powerpoint/2010/main" val="2295078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year, in late December, you need to review the previous years’ results and update the charges you are making for vaccines against the Medicare and Commercial Fee schedules and also compare with your costs.  It is only necessary to do this once per  year and create a sheet similar to the one on this page for each of your commercial and other insurance carriers.</a:t>
            </a:r>
          </a:p>
          <a:p>
            <a:r>
              <a:rPr lang="en-US" dirty="0"/>
              <a:t>	To do this, you look up online the vaccination and administration fee codes for Medicare, Medicaid, and each of your top 3 or 4 commercial insurers.  This provides you with 5 or 6 sheets which look like this.  This insures the fees you are charging will be profitable.  It also reminds you to update your </a:t>
            </a:r>
            <a:r>
              <a:rPr lang="en-US" dirty="0" err="1"/>
              <a:t>chargemaster</a:t>
            </a:r>
            <a:r>
              <a:rPr lang="en-US" dirty="0"/>
              <a:t> each year because you will only be reimbursed for the amounts on the fee schedule if your charge is at least as high as that fee schedule.  You cannot charge Medicare or Medicaid more than you charge your commercial carriers.</a:t>
            </a:r>
          </a:p>
        </p:txBody>
      </p:sp>
      <p:sp>
        <p:nvSpPr>
          <p:cNvPr id="4" name="Slide Number Placeholder 3"/>
          <p:cNvSpPr>
            <a:spLocks noGrp="1"/>
          </p:cNvSpPr>
          <p:nvPr>
            <p:ph type="sldNum" sz="quarter" idx="10"/>
          </p:nvPr>
        </p:nvSpPr>
        <p:spPr/>
        <p:txBody>
          <a:bodyPr/>
          <a:lstStyle/>
          <a:p>
            <a:fld id="{653F7F52-B6ED-4B2E-AB20-BA9C143DCC8B}" type="slidenum">
              <a:rPr lang="en-US" smtClean="0"/>
              <a:t>11</a:t>
            </a:fld>
            <a:endParaRPr lang="en-US"/>
          </a:p>
        </p:txBody>
      </p:sp>
    </p:spTree>
    <p:extLst>
      <p:ext uri="{BB962C8B-B14F-4D97-AF65-F5344CB8AC3E}">
        <p14:creationId xmlns:p14="http://schemas.microsoft.com/office/powerpoint/2010/main" val="1082246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could give you a fish, but I would prefer to teach you to fish.  This is how you find payment information for Medicare.</a:t>
            </a:r>
          </a:p>
        </p:txBody>
      </p:sp>
      <p:sp>
        <p:nvSpPr>
          <p:cNvPr id="4" name="Slide Number Placeholder 3"/>
          <p:cNvSpPr>
            <a:spLocks noGrp="1"/>
          </p:cNvSpPr>
          <p:nvPr>
            <p:ph type="sldNum" sz="quarter" idx="10"/>
          </p:nvPr>
        </p:nvSpPr>
        <p:spPr/>
        <p:txBody>
          <a:bodyPr/>
          <a:lstStyle/>
          <a:p>
            <a:fld id="{EF07FBFB-46C8-4789-A8EE-E77BEA782B13}" type="slidenum">
              <a:rPr lang="en-US" smtClean="0"/>
              <a:t>12</a:t>
            </a:fld>
            <a:endParaRPr lang="en-US" dirty="0"/>
          </a:p>
        </p:txBody>
      </p:sp>
    </p:spTree>
    <p:extLst>
      <p:ext uri="{BB962C8B-B14F-4D97-AF65-F5344CB8AC3E}">
        <p14:creationId xmlns:p14="http://schemas.microsoft.com/office/powerpoint/2010/main" val="3604387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payment for the vaccine component.  You also receive a payment for the vaccine Administration, G0008, G0009, G0010.  Also for commercial payors vaccine administration codes 90471 and 90472.</a:t>
            </a:r>
          </a:p>
        </p:txBody>
      </p:sp>
      <p:sp>
        <p:nvSpPr>
          <p:cNvPr id="4" name="Slide Number Placeholder 3"/>
          <p:cNvSpPr>
            <a:spLocks noGrp="1"/>
          </p:cNvSpPr>
          <p:nvPr>
            <p:ph type="sldNum" sz="quarter" idx="10"/>
          </p:nvPr>
        </p:nvSpPr>
        <p:spPr/>
        <p:txBody>
          <a:bodyPr/>
          <a:lstStyle/>
          <a:p>
            <a:fld id="{EF07FBFB-46C8-4789-A8EE-E77BEA782B13}" type="slidenum">
              <a:rPr lang="en-US" smtClean="0"/>
              <a:t>13</a:t>
            </a:fld>
            <a:endParaRPr lang="en-US" dirty="0"/>
          </a:p>
        </p:txBody>
      </p:sp>
    </p:spTree>
    <p:extLst>
      <p:ext uri="{BB962C8B-B14F-4D97-AF65-F5344CB8AC3E}">
        <p14:creationId xmlns:p14="http://schemas.microsoft.com/office/powerpoint/2010/main" val="3168734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PDSA worksheet I introduced to you during the last webinar, which is duplicated on the next slide, helps you with your quality control, but also has a dual purpose of helping you, the CVO, keep up with costs and payments.</a:t>
            </a:r>
          </a:p>
        </p:txBody>
      </p:sp>
      <p:sp>
        <p:nvSpPr>
          <p:cNvPr id="4" name="Slide Number Placeholder 3"/>
          <p:cNvSpPr>
            <a:spLocks noGrp="1"/>
          </p:cNvSpPr>
          <p:nvPr>
            <p:ph type="sldNum" sz="quarter" idx="10"/>
          </p:nvPr>
        </p:nvSpPr>
        <p:spPr/>
        <p:txBody>
          <a:bodyPr/>
          <a:lstStyle/>
          <a:p>
            <a:fld id="{653F7F52-B6ED-4B2E-AB20-BA9C143DCC8B}" type="slidenum">
              <a:rPr lang="en-US" smtClean="0"/>
              <a:t>14</a:t>
            </a:fld>
            <a:endParaRPr lang="en-US"/>
          </a:p>
        </p:txBody>
      </p:sp>
    </p:spTree>
    <p:extLst>
      <p:ext uri="{BB962C8B-B14F-4D97-AF65-F5344CB8AC3E}">
        <p14:creationId xmlns:p14="http://schemas.microsoft.com/office/powerpoint/2010/main" val="3379638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your quality control daily run sheet for your vaccines.</a:t>
            </a:r>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15</a:t>
            </a:fld>
            <a:endParaRPr lang="en-US" dirty="0"/>
          </a:p>
        </p:txBody>
      </p:sp>
    </p:spTree>
    <p:extLst>
      <p:ext uri="{BB962C8B-B14F-4D97-AF65-F5344CB8AC3E}">
        <p14:creationId xmlns:p14="http://schemas.microsoft.com/office/powerpoint/2010/main" val="2411973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Here is an example of a completed “PDSA” run sheet at</a:t>
            </a:r>
            <a:r>
              <a:rPr lang="en-US" baseline="0" dirty="0"/>
              <a:t> the end of a day for ten patients.  (Typically you will have one of these sheets for morning session and one for afternoon session.)   They are placed in your three ring binder as part of your QI program.  For your patient “Ty Cobb” you will note that you have some work to do.  You began by giving him a prescription for </a:t>
            </a:r>
            <a:r>
              <a:rPr lang="en-US" baseline="0" dirty="0" err="1"/>
              <a:t>Zostavax</a:t>
            </a:r>
            <a:r>
              <a:rPr lang="en-US" baseline="0" dirty="0"/>
              <a:t> to take to his pharmacy since he said he would “think about it”.  You have reservations about whether he will receive that vaccine based upon his refusal to take other vaccines.  In your next PDSA cycle you should amend your plan to include additional efforts to educate and influence patients like “Ty Cobb” to reconsider their choices in the face of new information and a new approach.  Simply repeating the same approach over and over is not amending the plan, it is adopting the same plan for the next cycle.  For “Ty Cobb” who is a retired marine, consider using a “culturally appropriate” explanatory sheet which would better allow him to understand the process and aim of immunization.  </a:t>
            </a:r>
          </a:p>
          <a:p>
            <a:endParaRPr lang="en-US" baseline="0" dirty="0"/>
          </a:p>
          <a:p>
            <a:r>
              <a:rPr lang="en-US" baseline="0" dirty="0"/>
              <a:t>	Note Traditional Medicare payment information at the bottom of the sheet.  This reinforces to the staff that there are actual costs and potential revenues associated with each of these vaccines.  </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16</a:t>
            </a:fld>
            <a:endParaRPr lang="en-US" dirty="0"/>
          </a:p>
        </p:txBody>
      </p:sp>
    </p:spTree>
    <p:extLst>
      <p:ext uri="{BB962C8B-B14F-4D97-AF65-F5344CB8AC3E}">
        <p14:creationId xmlns:p14="http://schemas.microsoft.com/office/powerpoint/2010/main" val="4173406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an area of immunization which most physicians and  nurses are not familiar.  This is a simple introduction to the insurance claims process.  </a:t>
            </a:r>
          </a:p>
        </p:txBody>
      </p:sp>
      <p:sp>
        <p:nvSpPr>
          <p:cNvPr id="4" name="Slide Number Placeholder 3"/>
          <p:cNvSpPr>
            <a:spLocks noGrp="1"/>
          </p:cNvSpPr>
          <p:nvPr>
            <p:ph type="sldNum" sz="quarter" idx="10"/>
          </p:nvPr>
        </p:nvSpPr>
        <p:spPr/>
        <p:txBody>
          <a:bodyPr/>
          <a:lstStyle/>
          <a:p>
            <a:fld id="{653F7F52-B6ED-4B2E-AB20-BA9C143DCC8B}" type="slidenum">
              <a:rPr lang="en-US" smtClean="0"/>
              <a:t>17</a:t>
            </a:fld>
            <a:endParaRPr lang="en-US"/>
          </a:p>
        </p:txBody>
      </p:sp>
    </p:spTree>
    <p:extLst>
      <p:ext uri="{BB962C8B-B14F-4D97-AF65-F5344CB8AC3E}">
        <p14:creationId xmlns:p14="http://schemas.microsoft.com/office/powerpoint/2010/main" val="1717943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explains what goes where.</a:t>
            </a:r>
          </a:p>
        </p:txBody>
      </p:sp>
      <p:sp>
        <p:nvSpPr>
          <p:cNvPr id="4" name="Slide Number Placeholder 3"/>
          <p:cNvSpPr>
            <a:spLocks noGrp="1"/>
          </p:cNvSpPr>
          <p:nvPr>
            <p:ph type="sldNum" sz="quarter" idx="10"/>
          </p:nvPr>
        </p:nvSpPr>
        <p:spPr/>
        <p:txBody>
          <a:bodyPr/>
          <a:lstStyle/>
          <a:p>
            <a:fld id="{653F7F52-B6ED-4B2E-AB20-BA9C143DCC8B}" type="slidenum">
              <a:rPr lang="en-US" smtClean="0"/>
              <a:t>18</a:t>
            </a:fld>
            <a:endParaRPr lang="en-US"/>
          </a:p>
        </p:txBody>
      </p:sp>
    </p:spTree>
    <p:extLst>
      <p:ext uri="{BB962C8B-B14F-4D97-AF65-F5344CB8AC3E}">
        <p14:creationId xmlns:p14="http://schemas.microsoft.com/office/powerpoint/2010/main" val="2814489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Medicare 1500 form.</a:t>
            </a:r>
          </a:p>
        </p:txBody>
      </p:sp>
      <p:sp>
        <p:nvSpPr>
          <p:cNvPr id="4" name="Slide Number Placeholder 3"/>
          <p:cNvSpPr>
            <a:spLocks noGrp="1"/>
          </p:cNvSpPr>
          <p:nvPr>
            <p:ph type="sldNum" sz="quarter" idx="10"/>
          </p:nvPr>
        </p:nvSpPr>
        <p:spPr/>
        <p:txBody>
          <a:bodyPr/>
          <a:lstStyle/>
          <a:p>
            <a:fld id="{653F7F52-B6ED-4B2E-AB20-BA9C143DCC8B}" type="slidenum">
              <a:rPr lang="en-US" smtClean="0"/>
              <a:t>19</a:t>
            </a:fld>
            <a:endParaRPr lang="en-US"/>
          </a:p>
        </p:txBody>
      </p:sp>
    </p:spTree>
    <p:extLst>
      <p:ext uri="{BB962C8B-B14F-4D97-AF65-F5344CB8AC3E}">
        <p14:creationId xmlns:p14="http://schemas.microsoft.com/office/powerpoint/2010/main" val="284840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email address for anyone who wants to ask a specific question offline about their practice or a particular practice problem.</a:t>
            </a:r>
          </a:p>
        </p:txBody>
      </p:sp>
      <p:sp>
        <p:nvSpPr>
          <p:cNvPr id="4" name="Slide Number Placeholder 3"/>
          <p:cNvSpPr>
            <a:spLocks noGrp="1"/>
          </p:cNvSpPr>
          <p:nvPr>
            <p:ph type="sldNum" sz="quarter" idx="10"/>
          </p:nvPr>
        </p:nvSpPr>
        <p:spPr/>
        <p:txBody>
          <a:bodyPr/>
          <a:lstStyle/>
          <a:p>
            <a:fld id="{5FA63550-B329-404D-AFD6-F0265044B78E}" type="slidenum">
              <a:rPr lang="en-US" smtClean="0"/>
              <a:t>2</a:t>
            </a:fld>
            <a:endParaRPr lang="en-US" dirty="0"/>
          </a:p>
        </p:txBody>
      </p:sp>
    </p:spTree>
    <p:extLst>
      <p:ext uri="{BB962C8B-B14F-4D97-AF65-F5344CB8AC3E}">
        <p14:creationId xmlns:p14="http://schemas.microsoft.com/office/powerpoint/2010/main" val="2705788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Generating reports gives you the CVO and your boss the feedback you need to judge how well you are doing.  There are three basic reports you need to generate.  The first is a reconciliation of doses of each vaccine purchased and doses of each vaccine administered.  I would recommend you do this monthly.</a:t>
            </a:r>
          </a:p>
          <a:p>
            <a:r>
              <a:rPr lang="en-US" dirty="0"/>
              <a:t>	The second report is a reconciliation of total cost of each vaccine versus total revenue captured and I would recommend this also be created monthly.</a:t>
            </a:r>
          </a:p>
          <a:p>
            <a:r>
              <a:rPr lang="en-US" dirty="0"/>
              <a:t>	The third report is a reconciliation of vaccination opportunities versus successes.  I would recommend this report be generated weekly.</a:t>
            </a:r>
          </a:p>
        </p:txBody>
      </p:sp>
      <p:sp>
        <p:nvSpPr>
          <p:cNvPr id="4" name="Slide Number Placeholder 3"/>
          <p:cNvSpPr>
            <a:spLocks noGrp="1"/>
          </p:cNvSpPr>
          <p:nvPr>
            <p:ph type="sldNum" sz="quarter" idx="10"/>
          </p:nvPr>
        </p:nvSpPr>
        <p:spPr/>
        <p:txBody>
          <a:bodyPr/>
          <a:lstStyle/>
          <a:p>
            <a:fld id="{653F7F52-B6ED-4B2E-AB20-BA9C143DCC8B}" type="slidenum">
              <a:rPr lang="en-US" smtClean="0"/>
              <a:t>20</a:t>
            </a:fld>
            <a:endParaRPr lang="en-US"/>
          </a:p>
        </p:txBody>
      </p:sp>
    </p:spTree>
    <p:extLst>
      <p:ext uri="{BB962C8B-B14F-4D97-AF65-F5344CB8AC3E}">
        <p14:creationId xmlns:p14="http://schemas.microsoft.com/office/powerpoint/2010/main" val="1686906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Utilizing the Run Sheet this way will help with QC on immunization administration and will</a:t>
            </a:r>
            <a:r>
              <a:rPr lang="en-US" baseline="0" dirty="0"/>
              <a:t> also permit QC on the financial reporting.  Serves as an audit against the billing and collections department collection rate </a:t>
            </a:r>
            <a:r>
              <a:rPr lang="en-US" baseline="0"/>
              <a:t>and efficiency.</a:t>
            </a:r>
            <a:endParaRPr lang="en-US"/>
          </a:p>
        </p:txBody>
      </p:sp>
      <p:sp>
        <p:nvSpPr>
          <p:cNvPr id="4" name="Slide Number Placeholder 3"/>
          <p:cNvSpPr>
            <a:spLocks noGrp="1"/>
          </p:cNvSpPr>
          <p:nvPr>
            <p:ph type="sldNum" sz="quarter" idx="10"/>
          </p:nvPr>
        </p:nvSpPr>
        <p:spPr/>
        <p:txBody>
          <a:bodyPr/>
          <a:lstStyle/>
          <a:p>
            <a:fld id="{5FA63550-B329-404D-AFD6-F0265044B78E}" type="slidenum">
              <a:rPr lang="en-US" smtClean="0"/>
              <a:t>21</a:t>
            </a:fld>
            <a:endParaRPr lang="en-US"/>
          </a:p>
        </p:txBody>
      </p:sp>
    </p:spTree>
    <p:extLst>
      <p:ext uri="{BB962C8B-B14F-4D97-AF65-F5344CB8AC3E}">
        <p14:creationId xmlns:p14="http://schemas.microsoft.com/office/powerpoint/2010/main" val="906335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Webinar One we introduced you to this low tech PDSA</a:t>
            </a:r>
            <a:r>
              <a:rPr lang="en-US" baseline="0" dirty="0"/>
              <a:t> daily run sheet.  Using the legend highlighted in yellow, this is where you document your pre visit planning for immunizations. You see demonstrated the pre-visit plan for Mary Smith.  This patient has received PPS-23 in the past as well as </a:t>
            </a:r>
            <a:r>
              <a:rPr lang="en-US" baseline="0" dirty="0" err="1"/>
              <a:t>Zostavax</a:t>
            </a:r>
            <a:r>
              <a:rPr lang="en-US" baseline="0" dirty="0"/>
              <a:t>, </a:t>
            </a:r>
            <a:r>
              <a:rPr lang="en-US" baseline="0" dirty="0" err="1"/>
              <a:t>Hepatits</a:t>
            </a:r>
            <a:r>
              <a:rPr lang="en-US" baseline="0" dirty="0"/>
              <a:t> B and </a:t>
            </a:r>
            <a:r>
              <a:rPr lang="en-US" baseline="0" dirty="0" err="1"/>
              <a:t>Tdap</a:t>
            </a:r>
            <a:r>
              <a:rPr lang="en-US" baseline="0" dirty="0"/>
              <a:t> so these are noted with an “X”.  We aren’t certain if this patient has received influenza or is yet eligible for Prevnar-13.  (She received her PPS-23 in another locale so we need to ask her if she remembers the year she received it before we can decide if PCV-13 is appropriate yet).  The other listed vaccines are not appropriate for her so they receive an “n/a” notation.  </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22</a:t>
            </a:fld>
            <a:endParaRPr lang="en-US" dirty="0"/>
          </a:p>
        </p:txBody>
      </p:sp>
    </p:spTree>
    <p:extLst>
      <p:ext uri="{BB962C8B-B14F-4D97-AF65-F5344CB8AC3E}">
        <p14:creationId xmlns:p14="http://schemas.microsoft.com/office/powerpoint/2010/main" val="2273060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completed PDSA daily run sheet will allow you to keep up with your daily inventory.  The completed daily run sheets and this Tally sheet (which you recall we showed you how to retrieve from the CDC vaccine website) should be kept permanently in a 3 ring binder by the vaccine storage refrigerator and freezer.  These are part of your audit record and will be used as you will see in the next Webinar to complete your end of the year reporting.</a:t>
            </a:r>
          </a:p>
        </p:txBody>
      </p:sp>
      <p:sp>
        <p:nvSpPr>
          <p:cNvPr id="4" name="Slide Number Placeholder 3"/>
          <p:cNvSpPr>
            <a:spLocks noGrp="1"/>
          </p:cNvSpPr>
          <p:nvPr>
            <p:ph type="sldNum" sz="quarter" idx="10"/>
          </p:nvPr>
        </p:nvSpPr>
        <p:spPr/>
        <p:txBody>
          <a:bodyPr/>
          <a:lstStyle/>
          <a:p>
            <a:fld id="{653F7F52-B6ED-4B2E-AB20-BA9C143DCC8B}" type="slidenum">
              <a:rPr lang="en-US" smtClean="0"/>
              <a:t>23</a:t>
            </a:fld>
            <a:endParaRPr lang="en-US"/>
          </a:p>
        </p:txBody>
      </p:sp>
    </p:spTree>
    <p:extLst>
      <p:ext uri="{BB962C8B-B14F-4D97-AF65-F5344CB8AC3E}">
        <p14:creationId xmlns:p14="http://schemas.microsoft.com/office/powerpoint/2010/main" val="4745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Tally sheet will be used to keep up with your stock record.</a:t>
            </a:r>
          </a:p>
        </p:txBody>
      </p:sp>
      <p:sp>
        <p:nvSpPr>
          <p:cNvPr id="4" name="Slide Number Placeholder 3"/>
          <p:cNvSpPr>
            <a:spLocks noGrp="1"/>
          </p:cNvSpPr>
          <p:nvPr>
            <p:ph type="sldNum" sz="quarter" idx="10"/>
          </p:nvPr>
        </p:nvSpPr>
        <p:spPr/>
        <p:txBody>
          <a:bodyPr/>
          <a:lstStyle/>
          <a:p>
            <a:fld id="{653F7F52-B6ED-4B2E-AB20-BA9C143DCC8B}" type="slidenum">
              <a:rPr lang="en-US" smtClean="0"/>
              <a:t>24</a:t>
            </a:fld>
            <a:endParaRPr lang="en-US"/>
          </a:p>
        </p:txBody>
      </p:sp>
    </p:spTree>
    <p:extLst>
      <p:ext uri="{BB962C8B-B14F-4D97-AF65-F5344CB8AC3E}">
        <p14:creationId xmlns:p14="http://schemas.microsoft.com/office/powerpoint/2010/main" val="2148408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how  you will do it.  Again, you recall we showed you how to retrieve copies of this sheet from the CDC website in  Webinar Two.</a:t>
            </a:r>
          </a:p>
        </p:txBody>
      </p:sp>
      <p:sp>
        <p:nvSpPr>
          <p:cNvPr id="4" name="Slide Number Placeholder 3"/>
          <p:cNvSpPr>
            <a:spLocks noGrp="1"/>
          </p:cNvSpPr>
          <p:nvPr>
            <p:ph type="sldNum" sz="quarter" idx="10"/>
          </p:nvPr>
        </p:nvSpPr>
        <p:spPr/>
        <p:txBody>
          <a:bodyPr/>
          <a:lstStyle/>
          <a:p>
            <a:fld id="{653F7F52-B6ED-4B2E-AB20-BA9C143DCC8B}" type="slidenum">
              <a:rPr lang="en-US" smtClean="0"/>
              <a:t>25</a:t>
            </a:fld>
            <a:endParaRPr lang="en-US"/>
          </a:p>
        </p:txBody>
      </p:sp>
    </p:spTree>
    <p:extLst>
      <p:ext uri="{BB962C8B-B14F-4D97-AF65-F5344CB8AC3E}">
        <p14:creationId xmlns:p14="http://schemas.microsoft.com/office/powerpoint/2010/main" val="604434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Here is an example of a completed “PDSA” run sheet at</a:t>
            </a:r>
            <a:r>
              <a:rPr lang="en-US" baseline="0" dirty="0"/>
              <a:t> the end of a day for ten patients.  (Typically you will have one of these sheets for morning session and one for afternoon session.)   They are placed in your three ring binder as part of your QI program.  For your patient “Ty Cobb” you will note that you have some work to do.  You began by giving him a prescription for </a:t>
            </a:r>
            <a:r>
              <a:rPr lang="en-US" baseline="0" dirty="0" err="1"/>
              <a:t>Zostavax</a:t>
            </a:r>
            <a:r>
              <a:rPr lang="en-US" baseline="0" dirty="0"/>
              <a:t> to take to his pharmacy since he said he would “think about it”.  You have reservations about whether he will receive that vaccine based upon his refusal to take other vaccines.  In your next PDSA cycle you should amend your plan to include additional efforts to educate and influence patients like “Ty Cobb” to reconsider their choices in the face of new information and a new approach.  Simply repeating the same approach over and over is not amending the plan, it is adopting the same plan for the next cycle.  For “Ty Cobb” who is a retired marine, consider using a “culturally appropriate” explanatory sheet which would better allow him to understand the process and aim of immunization.  </a:t>
            </a:r>
          </a:p>
          <a:p>
            <a:endParaRPr lang="en-US" baseline="0" dirty="0"/>
          </a:p>
          <a:p>
            <a:r>
              <a:rPr lang="en-US" baseline="0" dirty="0"/>
              <a:t>	Note Traditional Medicare payment information at the bottom of the sheet.  This reinforces to the staff that there are actual costs and potential revenues associated with each of these vaccines.  </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26</a:t>
            </a:fld>
            <a:endParaRPr lang="en-US" dirty="0"/>
          </a:p>
        </p:txBody>
      </p:sp>
    </p:spTree>
    <p:extLst>
      <p:ext uri="{BB962C8B-B14F-4D97-AF65-F5344CB8AC3E}">
        <p14:creationId xmlns:p14="http://schemas.microsoft.com/office/powerpoint/2010/main" val="3710610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Having kept the PDSA run sheet in your 3 ring binder next to the vaccine storage refrigerator and freezer, you can retrieve each day’s sheet about  three weeks  later and obtain a payment list from your business office or practice manager.  You mark in green those patients insured by Medicare who received vaccines and for whom you have received payments.  You mark in  a separate  color (here in blue) those patients for whom you received payments from  another insurer and the amounts received for those vaccines.  You can then tally in the vertical column the total payments and total costs to make certain you are remaining profitable.  This way you do not have to wait until the end of the year to find out whether you are  losing money or making money and how much in each case.  This is part of your financial PDSA cycle.</a:t>
            </a:r>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27</a:t>
            </a:fld>
            <a:endParaRPr lang="en-US" dirty="0"/>
          </a:p>
        </p:txBody>
      </p:sp>
    </p:spTree>
    <p:extLst>
      <p:ext uri="{BB962C8B-B14F-4D97-AF65-F5344CB8AC3E}">
        <p14:creationId xmlns:p14="http://schemas.microsoft.com/office/powerpoint/2010/main" val="244113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is a simple numeric fraction converted to percentage</a:t>
            </a:r>
          </a:p>
          <a:p>
            <a:endParaRPr lang="en-US" dirty="0"/>
          </a:p>
          <a:p>
            <a:r>
              <a:rPr lang="en-US" dirty="0"/>
              <a:t>The numerator consists of totaling all the “x” and check marks and N/A marks</a:t>
            </a:r>
          </a:p>
          <a:p>
            <a:r>
              <a:rPr lang="en-US" dirty="0"/>
              <a:t>The denominator consists of all marks</a:t>
            </a:r>
          </a:p>
          <a:p>
            <a:endParaRPr lang="en-US" dirty="0"/>
          </a:p>
          <a:p>
            <a:r>
              <a:rPr lang="en-US" dirty="0"/>
              <a:t>For example,</a:t>
            </a:r>
          </a:p>
          <a:p>
            <a:r>
              <a:rPr lang="en-US" dirty="0"/>
              <a:t>	For Babe Ruth, the numerator is 9 and the denominator is 10 so the percentage given is 90%</a:t>
            </a:r>
          </a:p>
          <a:p>
            <a:endParaRPr lang="en-US" dirty="0"/>
          </a:p>
          <a:p>
            <a:r>
              <a:rPr lang="en-US" dirty="0"/>
              <a:t>	</a:t>
            </a:r>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28</a:t>
            </a:fld>
            <a:endParaRPr lang="en-US" dirty="0"/>
          </a:p>
        </p:txBody>
      </p:sp>
    </p:spTree>
    <p:extLst>
      <p:ext uri="{BB962C8B-B14F-4D97-AF65-F5344CB8AC3E}">
        <p14:creationId xmlns:p14="http://schemas.microsoft.com/office/powerpoint/2010/main" val="579078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3F7F52-B6ED-4B2E-AB20-BA9C143DCC8B}" type="slidenum">
              <a:rPr lang="en-US" smtClean="0"/>
              <a:t>29</a:t>
            </a:fld>
            <a:endParaRPr lang="en-US"/>
          </a:p>
        </p:txBody>
      </p:sp>
    </p:spTree>
    <p:extLst>
      <p:ext uri="{BB962C8B-B14F-4D97-AF65-F5344CB8AC3E}">
        <p14:creationId xmlns:p14="http://schemas.microsoft.com/office/powerpoint/2010/main" val="3467017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data estimates the following goal shortfalls.   Since adult vaccination was made a priority over 40 years ago by the surgeon general, why is this so?</a:t>
            </a:r>
          </a:p>
        </p:txBody>
      </p:sp>
      <p:sp>
        <p:nvSpPr>
          <p:cNvPr id="4" name="Slide Number Placeholder 3"/>
          <p:cNvSpPr>
            <a:spLocks noGrp="1"/>
          </p:cNvSpPr>
          <p:nvPr>
            <p:ph type="sldNum" sz="quarter" idx="10"/>
          </p:nvPr>
        </p:nvSpPr>
        <p:spPr/>
        <p:txBody>
          <a:bodyPr/>
          <a:lstStyle/>
          <a:p>
            <a:fld id="{653F7F52-B6ED-4B2E-AB20-BA9C143DCC8B}" type="slidenum">
              <a:rPr lang="en-US" smtClean="0"/>
              <a:t>3</a:t>
            </a:fld>
            <a:endParaRPr lang="en-US"/>
          </a:p>
        </p:txBody>
      </p:sp>
    </p:spTree>
    <p:extLst>
      <p:ext uri="{BB962C8B-B14F-4D97-AF65-F5344CB8AC3E}">
        <p14:creationId xmlns:p14="http://schemas.microsoft.com/office/powerpoint/2010/main" val="131482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has it been so difficult to improve adult immunization rates in the United States?   To try to answer this question, we have identified some so-called</a:t>
            </a:r>
            <a:r>
              <a:rPr lang="en-US" baseline="0" dirty="0"/>
              <a:t> “barriers to immunization”.   Some of those include:</a:t>
            </a:r>
          </a:p>
          <a:p>
            <a:r>
              <a:rPr lang="en-US" sz="1200" baseline="0" dirty="0"/>
              <a:t>	1)  decision control in large practices,</a:t>
            </a:r>
          </a:p>
          <a:p>
            <a:r>
              <a:rPr lang="en-US" sz="1200" baseline="0" dirty="0"/>
              <a:t>	 2)  belief system of physicians and patients—Stephen Hawking has referred to this as </a:t>
            </a:r>
            <a:r>
              <a:rPr lang="en-US" sz="1200" dirty="0"/>
              <a:t>Model Dependent Realism</a:t>
            </a:r>
            <a:endParaRPr lang="en-US" sz="1200" baseline="0" dirty="0"/>
          </a:p>
          <a:p>
            <a:r>
              <a:rPr lang="en-US" sz="1200" baseline="0" dirty="0"/>
              <a:t>	 3)  availability of vaccines at the time of patient encounters  </a:t>
            </a:r>
          </a:p>
          <a:p>
            <a:r>
              <a:rPr lang="en-US" sz="1200" baseline="0" dirty="0"/>
              <a:t>	 4)  types and variety of vaccines available </a:t>
            </a:r>
          </a:p>
          <a:p>
            <a:r>
              <a:rPr lang="en-US" sz="1200" baseline="0" dirty="0"/>
              <a:t>	 5)  economic risk to the physician or practice. </a:t>
            </a:r>
          </a:p>
          <a:p>
            <a:r>
              <a:rPr lang="en-US" baseline="0" dirty="0"/>
              <a:t>One barrier that has not been discussed much is that this is a s</a:t>
            </a:r>
            <a:r>
              <a:rPr lang="en-US" dirty="0"/>
              <a:t>urprisingly complicated process. </a:t>
            </a:r>
            <a:r>
              <a:rPr lang="en-US" baseline="0" dirty="0"/>
              <a:t>  Each immunizing event individually has all the elements of a project.</a:t>
            </a:r>
            <a:endParaRPr lang="en-US" dirty="0"/>
          </a:p>
        </p:txBody>
      </p:sp>
      <p:sp>
        <p:nvSpPr>
          <p:cNvPr id="4" name="Slide Number Placeholder 3"/>
          <p:cNvSpPr>
            <a:spLocks noGrp="1"/>
          </p:cNvSpPr>
          <p:nvPr>
            <p:ph type="sldNum" sz="quarter" idx="10"/>
          </p:nvPr>
        </p:nvSpPr>
        <p:spPr/>
        <p:txBody>
          <a:bodyPr/>
          <a:lstStyle/>
          <a:p>
            <a:fld id="{5FA63550-B329-404D-AFD6-F0265044B78E}" type="slidenum">
              <a:rPr lang="en-US" smtClean="0"/>
              <a:t>4</a:t>
            </a:fld>
            <a:endParaRPr lang="en-US" dirty="0"/>
          </a:p>
        </p:txBody>
      </p:sp>
    </p:spTree>
    <p:extLst>
      <p:ext uri="{BB962C8B-B14F-4D97-AF65-F5344CB8AC3E}">
        <p14:creationId xmlns:p14="http://schemas.microsoft.com/office/powerpoint/2010/main" val="3490310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Those who have been with us before will recognize this diagram.   We can think of this complicated immunizing event as a continuous process which necessarily proceeds along</a:t>
            </a:r>
            <a:r>
              <a:rPr lang="en-US" baseline="0" dirty="0"/>
              <a:t> an organized path.  In order to be successful, each step must occur.  In order for it to be optimum, each phase must be completed in its entirety.  In some practices, physicians participate in or control “i.e. become the bottleneck in” all phases.  The ultimate purpose of the Chief Vaccination Officer is to remove all unnecessary bottlenecks and to relieve the physician of as much of this detail as possible.  Simply put, the job of the CVO is to remove as many barriers to immunization as are possible. </a:t>
            </a:r>
          </a:p>
          <a:p>
            <a:r>
              <a:rPr lang="en-US" baseline="0" dirty="0"/>
              <a:t>	The path to becoming a Chief Vaccination Officer usually begins in Steps 5-7.  This is the clinical knowledge phase.  Physicians certainly have an important role to play in initially imparting this knowledge to the “vaccinator” but once imparted, this can be reinforced by the use of the Standing Orders Protocol.   Repetition and consistency are necessary to inculcate this as a routine part of practice.  Every patient, Every Visit, Every Time should be the Mantra you follow.  </a:t>
            </a:r>
          </a:p>
          <a:p>
            <a:r>
              <a:rPr lang="en-US" baseline="0" dirty="0"/>
              <a:t>Steps 5-7 are addressed in CVO webinar number 1. </a:t>
            </a:r>
            <a:endParaRPr lang="en-US" dirty="0"/>
          </a:p>
        </p:txBody>
      </p:sp>
      <p:sp>
        <p:nvSpPr>
          <p:cNvPr id="4" name="Slide Number Placeholder 3"/>
          <p:cNvSpPr>
            <a:spLocks noGrp="1"/>
          </p:cNvSpPr>
          <p:nvPr>
            <p:ph type="sldNum" sz="quarter" idx="10"/>
          </p:nvPr>
        </p:nvSpPr>
        <p:spPr/>
        <p:txBody>
          <a:bodyPr/>
          <a:lstStyle/>
          <a:p>
            <a:fld id="{5FA63550-B329-404D-AFD6-F0265044B78E}" type="slidenum">
              <a:rPr lang="en-US" smtClean="0"/>
              <a:t>5</a:t>
            </a:fld>
            <a:endParaRPr lang="en-US" dirty="0"/>
          </a:p>
        </p:txBody>
      </p:sp>
    </p:spTree>
    <p:extLst>
      <p:ext uri="{BB962C8B-B14F-4D97-AF65-F5344CB8AC3E}">
        <p14:creationId xmlns:p14="http://schemas.microsoft.com/office/powerpoint/2010/main" val="1569127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focus mostly on Steps 8, 9 and 10 today and then begin to touch on step 11, which we will complete and fully explore in our final webinar next month.</a:t>
            </a:r>
          </a:p>
        </p:txBody>
      </p:sp>
      <p:sp>
        <p:nvSpPr>
          <p:cNvPr id="4" name="Slide Number Placeholder 3"/>
          <p:cNvSpPr>
            <a:spLocks noGrp="1"/>
          </p:cNvSpPr>
          <p:nvPr>
            <p:ph type="sldNum" sz="quarter" idx="10"/>
          </p:nvPr>
        </p:nvSpPr>
        <p:spPr/>
        <p:txBody>
          <a:bodyPr/>
          <a:lstStyle/>
          <a:p>
            <a:fld id="{5FA63550-B329-404D-AFD6-F0265044B78E}" type="slidenum">
              <a:rPr lang="en-US" smtClean="0"/>
              <a:t>6</a:t>
            </a:fld>
            <a:endParaRPr lang="en-US" dirty="0"/>
          </a:p>
        </p:txBody>
      </p:sp>
    </p:spTree>
    <p:extLst>
      <p:ext uri="{BB962C8B-B14F-4D97-AF65-F5344CB8AC3E}">
        <p14:creationId xmlns:p14="http://schemas.microsoft.com/office/powerpoint/2010/main" val="3086441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Today’s Webinar will discuss Phase III, the claims, billing, and collection process.  That is, how you are paid.  As we discussed in the second webinar, in which we discussed Phase One or inventory control, these vaccines are very expensive to purchase and they have a shelf life and specific rather rigorous storage conditions.  Therefore, it is important to make certain that you are paid for each vaccine you distribute to a patient if possible.  Sometimes it is not possible for those uninsured patients or those on Part D with high copays.  However, making certain you are paid for the remainder of your patient’s immunizations will allow the practice to realize a profit which will help support immunizing those patients who do not have coverage.  The goal should always be to immunize every patient, every visit, every day if possible.</a:t>
            </a:r>
          </a:p>
        </p:txBody>
      </p:sp>
      <p:sp>
        <p:nvSpPr>
          <p:cNvPr id="4" name="Slide Number Placeholder 3"/>
          <p:cNvSpPr>
            <a:spLocks noGrp="1"/>
          </p:cNvSpPr>
          <p:nvPr>
            <p:ph type="sldNum" sz="quarter" idx="10"/>
          </p:nvPr>
        </p:nvSpPr>
        <p:spPr/>
        <p:txBody>
          <a:bodyPr/>
          <a:lstStyle/>
          <a:p>
            <a:fld id="{5FA63550-B329-404D-AFD6-F0265044B78E}" type="slidenum">
              <a:rPr lang="en-US" smtClean="0"/>
              <a:t>7</a:t>
            </a:fld>
            <a:endParaRPr lang="en-US" dirty="0"/>
          </a:p>
        </p:txBody>
      </p:sp>
    </p:spTree>
    <p:extLst>
      <p:ext uri="{BB962C8B-B14F-4D97-AF65-F5344CB8AC3E}">
        <p14:creationId xmlns:p14="http://schemas.microsoft.com/office/powerpoint/2010/main" val="2591584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Payment for giving vaccines is important, because this is a costly process.  If you don’t mind your P’s and Q’s, the practice can lose its shirt (and you your job).  If you do follow proper procedures, the practice will make a good profit.  By the end of this lecture, you will know how to know the difference and what is more important, prove it to owners and therefore, use the information you collect to justify your request for a raise.</a:t>
            </a:r>
          </a:p>
        </p:txBody>
      </p:sp>
      <p:sp>
        <p:nvSpPr>
          <p:cNvPr id="4" name="Slide Number Placeholder 3"/>
          <p:cNvSpPr>
            <a:spLocks noGrp="1"/>
          </p:cNvSpPr>
          <p:nvPr>
            <p:ph type="sldNum" sz="quarter" idx="10"/>
          </p:nvPr>
        </p:nvSpPr>
        <p:spPr/>
        <p:txBody>
          <a:bodyPr/>
          <a:lstStyle/>
          <a:p>
            <a:fld id="{653F7F52-B6ED-4B2E-AB20-BA9C143DCC8B}" type="slidenum">
              <a:rPr lang="en-US" smtClean="0"/>
              <a:t>8</a:t>
            </a:fld>
            <a:endParaRPr lang="en-US"/>
          </a:p>
        </p:txBody>
      </p:sp>
    </p:spTree>
    <p:extLst>
      <p:ext uri="{BB962C8B-B14F-4D97-AF65-F5344CB8AC3E}">
        <p14:creationId xmlns:p14="http://schemas.microsoft.com/office/powerpoint/2010/main" val="337864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could see from our PPS 23 ROAI example, the most important of your variable costs is vaccine purchase amount.</a:t>
            </a:r>
            <a:r>
              <a:rPr lang="en-US" baseline="0" dirty="0"/>
              <a:t>  So it is important to buy as efficiently as possible. The lower the cost the higher the ROAI.   These are current maximum prices you should be paying.</a:t>
            </a:r>
            <a:endParaRPr lang="en-US" dirty="0"/>
          </a:p>
        </p:txBody>
      </p:sp>
      <p:sp>
        <p:nvSpPr>
          <p:cNvPr id="4" name="Slide Number Placeholder 3"/>
          <p:cNvSpPr>
            <a:spLocks noGrp="1"/>
          </p:cNvSpPr>
          <p:nvPr>
            <p:ph type="sldNum" sz="quarter" idx="10"/>
          </p:nvPr>
        </p:nvSpPr>
        <p:spPr/>
        <p:txBody>
          <a:bodyPr/>
          <a:lstStyle/>
          <a:p>
            <a:fld id="{EF07FBFB-46C8-4789-A8EE-E77BEA782B13}" type="slidenum">
              <a:rPr lang="en-US" smtClean="0"/>
              <a:t>9</a:t>
            </a:fld>
            <a:endParaRPr lang="en-US" dirty="0"/>
          </a:p>
        </p:txBody>
      </p:sp>
    </p:spTree>
    <p:extLst>
      <p:ext uri="{BB962C8B-B14F-4D97-AF65-F5344CB8AC3E}">
        <p14:creationId xmlns:p14="http://schemas.microsoft.com/office/powerpoint/2010/main" val="834581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2/10/2017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2/10/2017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2/10/2017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2/10/2017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2/10/2017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2/10/2017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2/10/2017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2/10/2017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13.jpg&amp;ehk=Bql11I0"/><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customXml" Target="../ink/ink6.xml"/><Relationship Id="rId1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20.png"/><Relationship Id="rId12" Type="http://schemas.openxmlformats.org/officeDocument/2006/relationships/image" Target="../media/image140.png"/><Relationship Id="rId17" Type="http://schemas.openxmlformats.org/officeDocument/2006/relationships/customXml" Target="../ink/ink8.xml"/><Relationship Id="rId2" Type="http://schemas.openxmlformats.org/officeDocument/2006/relationships/notesSlide" Target="../notesSlides/notesSlide18.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customXml" Target="../ink/ink5.xml"/><Relationship Id="rId5" Type="http://schemas.openxmlformats.org/officeDocument/2006/relationships/image" Target="../media/image110.png"/><Relationship Id="rId15" Type="http://schemas.openxmlformats.org/officeDocument/2006/relationships/customXml" Target="../ink/ink7.xml"/><Relationship Id="rId10" Type="http://schemas.openxmlformats.org/officeDocument/2006/relationships/customXml" Target="../ink/ink4.xml"/><Relationship Id="rId19" Type="http://schemas.openxmlformats.org/officeDocument/2006/relationships/customXml" Target="../ink/ink9.xml"/><Relationship Id="rId4" Type="http://schemas.openxmlformats.org/officeDocument/2006/relationships/customXml" Target="../ink/ink1.xml"/><Relationship Id="rId9" Type="http://schemas.openxmlformats.org/officeDocument/2006/relationships/image" Target="../media/image13.png"/><Relationship Id="rId1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customXml" Target="../ink/ink14.xml"/><Relationship Id="rId18" Type="http://schemas.openxmlformats.org/officeDocument/2006/relationships/image" Target="../media/image29.png"/><Relationship Id="rId3" Type="http://schemas.openxmlformats.org/officeDocument/2006/relationships/image" Target="../media/image11.png"/><Relationship Id="rId7" Type="http://schemas.openxmlformats.org/officeDocument/2006/relationships/customXml" Target="../ink/ink11.xml"/><Relationship Id="rId12" Type="http://schemas.openxmlformats.org/officeDocument/2006/relationships/image" Target="../media/image26.png"/><Relationship Id="rId17" Type="http://schemas.openxmlformats.org/officeDocument/2006/relationships/customXml" Target="../ink/ink16.xml"/><Relationship Id="rId2" Type="http://schemas.openxmlformats.org/officeDocument/2006/relationships/notesSlide" Target="../notesSlides/notesSlide27.xml"/><Relationship Id="rId16" Type="http://schemas.openxmlformats.org/officeDocument/2006/relationships/image" Target="../media/image28.pn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customXml" Target="../ink/ink13.xml"/><Relationship Id="rId5" Type="http://schemas.openxmlformats.org/officeDocument/2006/relationships/customXml" Target="../ink/ink10.xml"/><Relationship Id="rId15" Type="http://schemas.openxmlformats.org/officeDocument/2006/relationships/customXml" Target="../ink/ink15.xml"/><Relationship Id="rId10" Type="http://schemas.openxmlformats.org/officeDocument/2006/relationships/image" Target="../media/image25.png"/><Relationship Id="rId19" Type="http://schemas.openxmlformats.org/officeDocument/2006/relationships/customXml" Target="../ink/ink17.xml"/><Relationship Id="rId4" Type="http://schemas.openxmlformats.org/officeDocument/2006/relationships/image" Target="../media/image12.png"/><Relationship Id="rId9" Type="http://schemas.openxmlformats.org/officeDocument/2006/relationships/customXml" Target="../ink/ink12.xml"/><Relationship Id="rId1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2429933"/>
          </a:xfrm>
        </p:spPr>
        <p:txBody>
          <a:bodyPr/>
          <a:lstStyle/>
          <a:p>
            <a:pPr algn="ctr"/>
            <a:r>
              <a:rPr lang="en-US" sz="4800" b="1" dirty="0"/>
              <a:t>WHAT IN THE WORLD IS A CHIEF VACCINATION OFFICER ?</a:t>
            </a:r>
          </a:p>
        </p:txBody>
      </p:sp>
      <p:sp>
        <p:nvSpPr>
          <p:cNvPr id="3" name="Subtitle 2"/>
          <p:cNvSpPr>
            <a:spLocks noGrp="1"/>
          </p:cNvSpPr>
          <p:nvPr>
            <p:ph type="subTitle" idx="1"/>
          </p:nvPr>
        </p:nvSpPr>
        <p:spPr/>
        <p:txBody>
          <a:bodyPr/>
          <a:lstStyle/>
          <a:p>
            <a:pPr algn="ctr"/>
            <a:r>
              <a:rPr lang="en-US" dirty="0"/>
              <a:t>--And Why would you need one or want to be one ?</a:t>
            </a:r>
          </a:p>
        </p:txBody>
      </p:sp>
    </p:spTree>
    <p:extLst>
      <p:ext uri="{BB962C8B-B14F-4D97-AF65-F5344CB8AC3E}">
        <p14:creationId xmlns:p14="http://schemas.microsoft.com/office/powerpoint/2010/main" val="2818962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nvPr>
        </p:nvGraphicFramePr>
        <p:xfrm>
          <a:off x="84138" y="712442"/>
          <a:ext cx="9017000" cy="2312988"/>
        </p:xfrm>
        <a:graphic>
          <a:graphicData uri="http://schemas.openxmlformats.org/presentationml/2006/ole">
            <mc:AlternateContent xmlns:mc="http://schemas.openxmlformats.org/markup-compatibility/2006">
              <mc:Choice xmlns:v="urn:schemas-microsoft-com:vml" Requires="v">
                <p:oleObj spid="_x0000_s1048" name="Worksheet" r:id="rId4" imgW="12211005" imgH="1342986" progId="Excel.Sheet.12">
                  <p:embed/>
                </p:oleObj>
              </mc:Choice>
              <mc:Fallback>
                <p:oleObj name="Worksheet" r:id="rId4" imgW="12211005" imgH="1342986" progId="Excel.Sheet.12">
                  <p:embed/>
                  <p:pic>
                    <p:nvPicPr>
                      <p:cNvPr id="3" name="Object 2"/>
                      <p:cNvPicPr/>
                      <p:nvPr/>
                    </p:nvPicPr>
                    <p:blipFill>
                      <a:blip r:embed="rId5"/>
                      <a:stretch>
                        <a:fillRect/>
                      </a:stretch>
                    </p:blipFill>
                    <p:spPr>
                      <a:xfrm>
                        <a:off x="84138" y="712442"/>
                        <a:ext cx="9017000" cy="2312988"/>
                      </a:xfrm>
                      <a:prstGeom prst="rect">
                        <a:avLst/>
                      </a:prstGeom>
                    </p:spPr>
                  </p:pic>
                </p:oleObj>
              </mc:Fallback>
            </mc:AlternateContent>
          </a:graphicData>
        </a:graphic>
      </p:graphicFrame>
      <p:graphicFrame>
        <p:nvGraphicFramePr>
          <p:cNvPr id="4" name="Object 3"/>
          <p:cNvGraphicFramePr>
            <a:graphicFrameLocks noChangeAspect="1"/>
          </p:cNvGraphicFramePr>
          <p:nvPr>
            <p:extLst/>
          </p:nvPr>
        </p:nvGraphicFramePr>
        <p:xfrm>
          <a:off x="91219" y="2981173"/>
          <a:ext cx="9017000" cy="547687"/>
        </p:xfrm>
        <a:graphic>
          <a:graphicData uri="http://schemas.openxmlformats.org/presentationml/2006/ole">
            <mc:AlternateContent xmlns:mc="http://schemas.openxmlformats.org/markup-compatibility/2006">
              <mc:Choice xmlns:v="urn:schemas-microsoft-com:vml" Requires="v">
                <p:oleObj spid="_x0000_s1049" name="Worksheet" r:id="rId6" imgW="12211005" imgH="200064" progId="Excel.Sheet.12">
                  <p:embed/>
                </p:oleObj>
              </mc:Choice>
              <mc:Fallback>
                <p:oleObj name="Worksheet" r:id="rId6" imgW="12211005" imgH="200064" progId="Excel.Sheet.12">
                  <p:embed/>
                  <p:pic>
                    <p:nvPicPr>
                      <p:cNvPr id="4" name="Object 3"/>
                      <p:cNvPicPr/>
                      <p:nvPr/>
                    </p:nvPicPr>
                    <p:blipFill>
                      <a:blip r:embed="rId7"/>
                      <a:stretch>
                        <a:fillRect/>
                      </a:stretch>
                    </p:blipFill>
                    <p:spPr>
                      <a:xfrm>
                        <a:off x="91219" y="2981173"/>
                        <a:ext cx="9017000" cy="547687"/>
                      </a:xfrm>
                      <a:prstGeom prst="rect">
                        <a:avLst/>
                      </a:prstGeom>
                    </p:spPr>
                  </p:pic>
                </p:oleObj>
              </mc:Fallback>
            </mc:AlternateContent>
          </a:graphicData>
        </a:graphic>
      </p:graphicFrame>
      <p:sp>
        <p:nvSpPr>
          <p:cNvPr id="6" name="TextBox 5"/>
          <p:cNvSpPr txBox="1"/>
          <p:nvPr/>
        </p:nvSpPr>
        <p:spPr>
          <a:xfrm>
            <a:off x="4400082" y="5478646"/>
            <a:ext cx="5958682" cy="1200329"/>
          </a:xfrm>
          <a:prstGeom prst="rect">
            <a:avLst/>
          </a:prstGeom>
          <a:noFill/>
        </p:spPr>
        <p:txBody>
          <a:bodyPr wrap="none" rtlCol="0">
            <a:spAutoFit/>
          </a:bodyPr>
          <a:lstStyle/>
          <a:p>
            <a:r>
              <a:rPr lang="en-US" b="1" dirty="0"/>
              <a:t>ROAI for Pneumococcal  Polysaccharide Vaccine =</a:t>
            </a:r>
          </a:p>
          <a:p>
            <a:endParaRPr lang="en-US" dirty="0"/>
          </a:p>
          <a:p>
            <a:pPr algn="ctr"/>
            <a:r>
              <a:rPr lang="en-US" sz="3600" b="1" dirty="0"/>
              <a:t>10%</a:t>
            </a:r>
            <a:r>
              <a:rPr lang="en-US" dirty="0"/>
              <a:t> .   </a:t>
            </a:r>
          </a:p>
        </p:txBody>
      </p:sp>
      <p:sp>
        <p:nvSpPr>
          <p:cNvPr id="13" name="Arrow: Down 12"/>
          <p:cNvSpPr/>
          <p:nvPr/>
        </p:nvSpPr>
        <p:spPr>
          <a:xfrm>
            <a:off x="4582160" y="3647440"/>
            <a:ext cx="9144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p:cNvSpPr/>
          <p:nvPr/>
        </p:nvSpPr>
        <p:spPr>
          <a:xfrm>
            <a:off x="8575040" y="3677920"/>
            <a:ext cx="91440" cy="5689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164080" y="4450080"/>
            <a:ext cx="6847840" cy="646331"/>
          </a:xfrm>
          <a:prstGeom prst="rect">
            <a:avLst/>
          </a:prstGeom>
          <a:noFill/>
        </p:spPr>
        <p:txBody>
          <a:bodyPr wrap="square" rtlCol="0">
            <a:spAutoFit/>
          </a:bodyPr>
          <a:lstStyle/>
          <a:p>
            <a:r>
              <a:rPr lang="en-US" u="sng" dirty="0"/>
              <a:t>$8.56     </a:t>
            </a:r>
            <a:r>
              <a:rPr lang="en-US" dirty="0"/>
              <a:t>=                $1.30                         +                           $7.26</a:t>
            </a:r>
          </a:p>
          <a:p>
            <a:r>
              <a:rPr lang="en-US" dirty="0"/>
              <a:t>  $80</a:t>
            </a:r>
          </a:p>
        </p:txBody>
      </p:sp>
      <p:sp>
        <p:nvSpPr>
          <p:cNvPr id="39" name="Arrow: Curved Right 38"/>
          <p:cNvSpPr/>
          <p:nvPr/>
        </p:nvSpPr>
        <p:spPr>
          <a:xfrm>
            <a:off x="944880" y="3637280"/>
            <a:ext cx="965200" cy="1473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1002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animBg="1"/>
      <p:bldP spid="15" grpId="0"/>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3"/>
          <a:stretch>
            <a:fillRect/>
          </a:stretch>
        </p:blipFill>
        <p:spPr>
          <a:xfrm>
            <a:off x="452063" y="241541"/>
            <a:ext cx="11424864" cy="6416112"/>
          </a:xfrm>
          <a:prstGeom prst="rect">
            <a:avLst/>
          </a:prstGeom>
        </p:spPr>
      </p:pic>
    </p:spTree>
    <p:extLst>
      <p:ext uri="{BB962C8B-B14F-4D97-AF65-F5344CB8AC3E}">
        <p14:creationId xmlns:p14="http://schemas.microsoft.com/office/powerpoint/2010/main" val="187036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121" y="1854192"/>
            <a:ext cx="5667554" cy="1574808"/>
          </a:xfrm>
        </p:spPr>
        <p:txBody>
          <a:bodyPr>
            <a:normAutofit/>
          </a:bodyPr>
          <a:lstStyle/>
          <a:p>
            <a:r>
              <a:rPr lang="en-US" dirty="0"/>
              <a:t>How to find Medicare Payment information</a:t>
            </a:r>
          </a:p>
        </p:txBody>
      </p:sp>
      <p:pic>
        <p:nvPicPr>
          <p:cNvPr id="5" name="Picture Placeholder 4"/>
          <p:cNvPicPr>
            <a:picLocks noGrp="1" noChangeAspect="1"/>
          </p:cNvPicPr>
          <p:nvPr>
            <p:ph type="pic" idx="1"/>
          </p:nvPr>
        </p:nvPicPr>
        <p:blipFill>
          <a:blip r:embed="rId3"/>
          <a:srcRect t="2176" b="2176"/>
          <a:stretch>
            <a:fillRect/>
          </a:stretch>
        </p:blipFill>
        <p:spPr>
          <a:xfrm rot="5400000">
            <a:off x="344488" y="1560513"/>
            <a:ext cx="4572000" cy="3279775"/>
          </a:xfrm>
        </p:spPr>
      </p:pic>
      <p:sp>
        <p:nvSpPr>
          <p:cNvPr id="4" name="Text Placeholder 3"/>
          <p:cNvSpPr>
            <a:spLocks noGrp="1"/>
          </p:cNvSpPr>
          <p:nvPr>
            <p:ph type="body" sz="half" idx="2"/>
          </p:nvPr>
        </p:nvSpPr>
        <p:spPr>
          <a:xfrm>
            <a:off x="5167223" y="3657600"/>
            <a:ext cx="3795622" cy="1371600"/>
          </a:xfrm>
        </p:spPr>
        <p:txBody>
          <a:bodyPr>
            <a:normAutofit/>
          </a:bodyPr>
          <a:lstStyle/>
          <a:p>
            <a:r>
              <a:rPr lang="en-US" b="1" dirty="0">
                <a:solidFill>
                  <a:srgbClr val="FFFF00"/>
                </a:solidFill>
              </a:rPr>
              <a:t>http://www.cms.gov/apps/physician-fee-schedule/overview.aspx</a:t>
            </a:r>
          </a:p>
        </p:txBody>
      </p:sp>
    </p:spTree>
    <p:extLst>
      <p:ext uri="{BB962C8B-B14F-4D97-AF65-F5344CB8AC3E}">
        <p14:creationId xmlns:p14="http://schemas.microsoft.com/office/powerpoint/2010/main" val="181245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598543"/>
            <a:ext cx="10593388" cy="1173193"/>
          </a:xfrm>
        </p:spPr>
        <p:txBody>
          <a:bodyPr>
            <a:normAutofit fontScale="90000"/>
          </a:bodyPr>
          <a:lstStyle/>
          <a:p>
            <a:pPr algn="ctr"/>
            <a:r>
              <a:rPr lang="en-US" dirty="0"/>
              <a:t>Payment for Vaccine component- Medicare</a:t>
            </a:r>
          </a:p>
        </p:txBody>
      </p:sp>
      <p:pic>
        <p:nvPicPr>
          <p:cNvPr id="4" name="Content Placeholder 3"/>
          <p:cNvPicPr>
            <a:picLocks noGrp="1" noChangeAspect="1"/>
          </p:cNvPicPr>
          <p:nvPr>
            <p:ph idx="1"/>
          </p:nvPr>
        </p:nvPicPr>
        <p:blipFill>
          <a:blip r:embed="rId3"/>
          <a:stretch>
            <a:fillRect/>
          </a:stretch>
        </p:blipFill>
        <p:spPr>
          <a:xfrm>
            <a:off x="264160" y="96520"/>
            <a:ext cx="11673840" cy="5484771"/>
          </a:xfrm>
          <a:prstGeom prst="rect">
            <a:avLst/>
          </a:prstGeom>
        </p:spPr>
      </p:pic>
    </p:spTree>
    <p:extLst>
      <p:ext uri="{BB962C8B-B14F-4D97-AF65-F5344CB8AC3E}">
        <p14:creationId xmlns:p14="http://schemas.microsoft.com/office/powerpoint/2010/main" val="1795346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Documenting the Vaccine Administration</a:t>
            </a:r>
          </a:p>
        </p:txBody>
      </p:sp>
      <p:sp>
        <p:nvSpPr>
          <p:cNvPr id="3" name="Content Placeholder 2"/>
          <p:cNvSpPr>
            <a:spLocks noGrp="1"/>
          </p:cNvSpPr>
          <p:nvPr>
            <p:ph idx="1"/>
          </p:nvPr>
        </p:nvSpPr>
        <p:spPr/>
        <p:txBody>
          <a:bodyPr>
            <a:normAutofit/>
          </a:bodyPr>
          <a:lstStyle/>
          <a:p>
            <a:pPr marL="0" indent="0" algn="ctr">
              <a:buNone/>
            </a:pPr>
            <a:endParaRPr lang="en-US" sz="3200" dirty="0">
              <a:solidFill>
                <a:srgbClr val="FFFF00"/>
              </a:solidFill>
            </a:endParaRPr>
          </a:p>
          <a:p>
            <a:pPr marL="0" indent="0" algn="ctr">
              <a:buNone/>
            </a:pPr>
            <a:endParaRPr lang="en-US" sz="3200" dirty="0">
              <a:solidFill>
                <a:srgbClr val="FFFF00"/>
              </a:solidFill>
            </a:endParaRPr>
          </a:p>
          <a:p>
            <a:pPr marL="0" indent="0" algn="ctr">
              <a:buNone/>
            </a:pPr>
            <a:r>
              <a:rPr lang="en-US" sz="3200" dirty="0">
                <a:solidFill>
                  <a:srgbClr val="FFFF00"/>
                </a:solidFill>
              </a:rPr>
              <a:t>The Role of Quality Control in documentation</a:t>
            </a:r>
          </a:p>
        </p:txBody>
      </p:sp>
    </p:spTree>
    <p:extLst>
      <p:ext uri="{BB962C8B-B14F-4D97-AF65-F5344CB8AC3E}">
        <p14:creationId xmlns:p14="http://schemas.microsoft.com/office/powerpoint/2010/main" val="1821980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726" y="228600"/>
            <a:ext cx="8486274" cy="990600"/>
          </a:xfrm>
        </p:spPr>
        <p:txBody>
          <a:bodyPr>
            <a:normAutofit fontScale="90000"/>
          </a:bodyPr>
          <a:lstStyle/>
          <a:p>
            <a:r>
              <a:rPr lang="en-US" dirty="0"/>
              <a:t>PDSA DAILY WORKSHEET FOR VACCINES</a:t>
            </a:r>
          </a:p>
        </p:txBody>
      </p:sp>
      <p:graphicFrame>
        <p:nvGraphicFramePr>
          <p:cNvPr id="4" name="Content Placeholder 3"/>
          <p:cNvGraphicFramePr>
            <a:graphicFrameLocks noGrp="1"/>
          </p:cNvGraphicFramePr>
          <p:nvPr>
            <p:ph sz="quarter" idx="1"/>
            <p:extLst/>
          </p:nvPr>
        </p:nvGraphicFramePr>
        <p:xfrm>
          <a:off x="2032000" y="1586023"/>
          <a:ext cx="8255000" cy="4212712"/>
        </p:xfrm>
        <a:graphic>
          <a:graphicData uri="http://schemas.openxmlformats.org/drawingml/2006/table">
            <a:tbl>
              <a:tblPr>
                <a:tableStyleId>{5C22544A-7EE6-4342-B048-85BDC9FD1C3A}</a:tableStyleId>
              </a:tblPr>
              <a:tblGrid>
                <a:gridCol w="944992">
                  <a:extLst>
                    <a:ext uri="{9D8B030D-6E8A-4147-A177-3AD203B41FA5}">
                      <a16:colId xmlns:a16="http://schemas.microsoft.com/office/drawing/2014/main" val="4148974021"/>
                    </a:ext>
                  </a:extLst>
                </a:gridCol>
                <a:gridCol w="723286">
                  <a:extLst>
                    <a:ext uri="{9D8B030D-6E8A-4147-A177-3AD203B41FA5}">
                      <a16:colId xmlns:a16="http://schemas.microsoft.com/office/drawing/2014/main" val="1417370264"/>
                    </a:ext>
                  </a:extLst>
                </a:gridCol>
                <a:gridCol w="723286">
                  <a:extLst>
                    <a:ext uri="{9D8B030D-6E8A-4147-A177-3AD203B41FA5}">
                      <a16:colId xmlns:a16="http://schemas.microsoft.com/office/drawing/2014/main" val="1496202357"/>
                    </a:ext>
                  </a:extLst>
                </a:gridCol>
                <a:gridCol w="723286">
                  <a:extLst>
                    <a:ext uri="{9D8B030D-6E8A-4147-A177-3AD203B41FA5}">
                      <a16:colId xmlns:a16="http://schemas.microsoft.com/office/drawing/2014/main" val="3381779876"/>
                    </a:ext>
                  </a:extLst>
                </a:gridCol>
                <a:gridCol w="723286">
                  <a:extLst>
                    <a:ext uri="{9D8B030D-6E8A-4147-A177-3AD203B41FA5}">
                      <a16:colId xmlns:a16="http://schemas.microsoft.com/office/drawing/2014/main" val="925207693"/>
                    </a:ext>
                  </a:extLst>
                </a:gridCol>
                <a:gridCol w="385751">
                  <a:extLst>
                    <a:ext uri="{9D8B030D-6E8A-4147-A177-3AD203B41FA5}">
                      <a16:colId xmlns:a16="http://schemas.microsoft.com/office/drawing/2014/main" val="3564770374"/>
                    </a:ext>
                  </a:extLst>
                </a:gridCol>
                <a:gridCol w="723286">
                  <a:extLst>
                    <a:ext uri="{9D8B030D-6E8A-4147-A177-3AD203B41FA5}">
                      <a16:colId xmlns:a16="http://schemas.microsoft.com/office/drawing/2014/main" val="984364362"/>
                    </a:ext>
                  </a:extLst>
                </a:gridCol>
                <a:gridCol w="453259">
                  <a:extLst>
                    <a:ext uri="{9D8B030D-6E8A-4147-A177-3AD203B41FA5}">
                      <a16:colId xmlns:a16="http://schemas.microsoft.com/office/drawing/2014/main" val="287655078"/>
                    </a:ext>
                  </a:extLst>
                </a:gridCol>
                <a:gridCol w="453259">
                  <a:extLst>
                    <a:ext uri="{9D8B030D-6E8A-4147-A177-3AD203B41FA5}">
                      <a16:colId xmlns:a16="http://schemas.microsoft.com/office/drawing/2014/main" val="189653555"/>
                    </a:ext>
                  </a:extLst>
                </a:gridCol>
                <a:gridCol w="453259">
                  <a:extLst>
                    <a:ext uri="{9D8B030D-6E8A-4147-A177-3AD203B41FA5}">
                      <a16:colId xmlns:a16="http://schemas.microsoft.com/office/drawing/2014/main" val="2389287537"/>
                    </a:ext>
                  </a:extLst>
                </a:gridCol>
                <a:gridCol w="453259">
                  <a:extLst>
                    <a:ext uri="{9D8B030D-6E8A-4147-A177-3AD203B41FA5}">
                      <a16:colId xmlns:a16="http://schemas.microsoft.com/office/drawing/2014/main" val="3553721353"/>
                    </a:ext>
                  </a:extLst>
                </a:gridCol>
                <a:gridCol w="1494791">
                  <a:extLst>
                    <a:ext uri="{9D8B030D-6E8A-4147-A177-3AD203B41FA5}">
                      <a16:colId xmlns:a16="http://schemas.microsoft.com/office/drawing/2014/main" val="331658270"/>
                    </a:ext>
                  </a:extLst>
                </a:gridCol>
              </a:tblGrid>
              <a:tr h="275806">
                <a:tc gridSpan="7">
                  <a:txBody>
                    <a:bodyPr/>
                    <a:lstStyle/>
                    <a:p>
                      <a:pPr algn="l" fontAlgn="b"/>
                      <a:r>
                        <a:rPr lang="en-US" sz="900" u="none" strike="noStrike" dirty="0">
                          <a:effectLst/>
                        </a:rPr>
                        <a:t>DAILY PLANNING WORKSHEET AND RECONCILIATION SHEET FOR IMMUNIZATION PDSA</a:t>
                      </a:r>
                      <a:endParaRPr lang="en-US" sz="900" b="1" i="0" u="none" strike="noStrike" dirty="0">
                        <a:solidFill>
                          <a:srgbClr val="000000"/>
                        </a:solidFill>
                        <a:effectLst/>
                        <a:latin typeface="Calibri" panose="020F0502020204030204" pitchFamily="34" charset="0"/>
                      </a:endParaRPr>
                    </a:p>
                  </a:txBody>
                  <a:tcPr marL="7619" marR="7619" marT="7619"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1104948336"/>
                  </a:ext>
                </a:extLst>
              </a:tr>
              <a:tr h="152379">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890469569"/>
                  </a:ext>
                </a:extLst>
              </a:tr>
              <a:tr h="190474">
                <a:tc>
                  <a:txBody>
                    <a:bodyPr/>
                    <a:lstStyle/>
                    <a:p>
                      <a:pPr algn="ctr" fontAlgn="b"/>
                      <a:r>
                        <a:rPr lang="en-US" sz="900" u="sng" strike="noStrike" dirty="0">
                          <a:effectLst/>
                        </a:rPr>
                        <a:t>6-Mar-16</a:t>
                      </a:r>
                      <a:endParaRPr lang="en-US" sz="900" b="0" i="0" u="sng" strike="noStrike" dirty="0">
                        <a:solidFill>
                          <a:srgbClr val="000000"/>
                        </a:solidFill>
                        <a:effectLst/>
                        <a:latin typeface="Segoe Script" panose="020B0504020000000003" pitchFamily="34" charset="0"/>
                      </a:endParaRPr>
                    </a:p>
                  </a:txBody>
                  <a:tcPr marL="7619" marR="7619" marT="7619" marB="0" anchor="b">
                    <a:solidFill>
                      <a:srgbClr val="FFFF00"/>
                    </a:solidFill>
                  </a:tcPr>
                </a:tc>
                <a:tc>
                  <a:txBody>
                    <a:bodyPr/>
                    <a:lstStyle/>
                    <a:p>
                      <a:pPr algn="ctr" fontAlgn="b"/>
                      <a:r>
                        <a:rPr lang="en-US" sz="900" u="sng" strike="noStrike" dirty="0">
                          <a:effectLst/>
                        </a:rPr>
                        <a:t>Monday</a:t>
                      </a:r>
                      <a:endParaRPr lang="en-US" sz="900" b="0" i="0" u="sng" strike="noStrike" dirty="0">
                        <a:solidFill>
                          <a:srgbClr val="000000"/>
                        </a:solidFill>
                        <a:effectLst/>
                        <a:latin typeface="Segoe Script" panose="020B0504020000000003" pitchFamily="34" charset="0"/>
                      </a:endParaRPr>
                    </a:p>
                  </a:txBody>
                  <a:tcPr marL="7619" marR="7619" marT="7619" marB="0" anchor="b">
                    <a:solidFill>
                      <a:srgbClr val="FFFF00"/>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2561302252"/>
                  </a:ext>
                </a:extLst>
              </a:tr>
              <a:tr h="152379">
                <a:tc>
                  <a:txBody>
                    <a:bodyPr/>
                    <a:lstStyle/>
                    <a:p>
                      <a:pPr algn="ctr" fontAlgn="b"/>
                      <a:r>
                        <a:rPr lang="en-US" sz="900" u="none" strike="noStrike" dirty="0">
                          <a:effectLst/>
                        </a:rPr>
                        <a:t>DATE</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WEEKDAY</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4137535656"/>
                  </a:ext>
                </a:extLst>
              </a:tr>
              <a:tr h="152379">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4130588451"/>
                  </a:ext>
                </a:extLst>
              </a:tr>
              <a:tr h="152379">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863204057"/>
                  </a:ext>
                </a:extLst>
              </a:tr>
              <a:tr h="152379">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gridSpan="2">
                  <a:txBody>
                    <a:bodyPr/>
                    <a:lstStyle/>
                    <a:p>
                      <a:pPr algn="l" fontAlgn="b"/>
                      <a:r>
                        <a:rPr lang="en-US" sz="900" u="none" strike="noStrike" dirty="0">
                          <a:effectLst/>
                        </a:rPr>
                        <a:t>VACCINE TYPE</a:t>
                      </a:r>
                      <a:endParaRPr lang="en-US" sz="900" b="0" i="0" u="none" strike="noStrike" dirty="0">
                        <a:solidFill>
                          <a:srgbClr val="000000"/>
                        </a:solidFill>
                        <a:effectLst/>
                        <a:latin typeface="Calibri" panose="020F0502020204030204" pitchFamily="34" charset="0"/>
                      </a:endParaRPr>
                    </a:p>
                  </a:txBody>
                  <a:tcPr marL="7619" marR="7619" marT="7619" marB="0" anchor="b"/>
                </a:tc>
                <a:tc h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2959241854"/>
                  </a:ext>
                </a:extLst>
              </a:tr>
              <a:tr h="152379">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Influenza</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PPS-23</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PCV-13</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Tdap</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Td</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Zostavax</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Hep B</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HPV</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Hep A</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Hib</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Meningococcal</a:t>
                      </a:r>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1499202218"/>
                  </a:ext>
                </a:extLst>
              </a:tr>
              <a:tr h="152379">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3899830830"/>
                  </a:ext>
                </a:extLst>
              </a:tr>
              <a:tr h="152379">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2936546271"/>
                  </a:ext>
                </a:extLst>
              </a:tr>
              <a:tr h="152379">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3830352490"/>
                  </a:ext>
                </a:extLst>
              </a:tr>
              <a:tr h="190474">
                <a:tc>
                  <a:txBody>
                    <a:bodyPr/>
                    <a:lstStyle/>
                    <a:p>
                      <a:pPr algn="l" fontAlgn="b"/>
                      <a:r>
                        <a:rPr lang="en-US" sz="900" u="none" strike="noStrike" dirty="0">
                          <a:effectLst/>
                        </a:rPr>
                        <a:t>Mary Smith</a:t>
                      </a:r>
                      <a:endParaRPr lang="en-US" sz="900" b="0" i="0" u="none" strike="noStrike" dirty="0">
                        <a:solidFill>
                          <a:srgbClr val="000000"/>
                        </a:solidFill>
                        <a:effectLst/>
                        <a:latin typeface="Segoe Script" panose="020B0504020000000003" pitchFamily="34" charset="0"/>
                      </a:endParaRPr>
                    </a:p>
                  </a:txBody>
                  <a:tcPr marL="7619" marR="7619" marT="7619" marB="0" anchor="b"/>
                </a:tc>
                <a:tc>
                  <a:txBody>
                    <a:bodyPr/>
                    <a:lstStyle/>
                    <a:p>
                      <a:pPr algn="l" fontAlgn="b"/>
                      <a:r>
                        <a:rPr lang="en-US" sz="1200" b="1" i="0" u="none" strike="noStrike" dirty="0">
                          <a:solidFill>
                            <a:schemeClr val="accent1">
                              <a:lumMod val="60000"/>
                              <a:lumOff val="40000"/>
                            </a:schemeClr>
                          </a:solidFill>
                          <a:effectLst/>
                          <a:latin typeface="Calibri" panose="020F0502020204030204" pitchFamily="34" charset="0"/>
                        </a:rPr>
                        <a:t>     ?  </a:t>
                      </a:r>
                    </a:p>
                  </a:txBody>
                  <a:tcPr marL="7619" marR="7619" marT="7619" marB="0" anchor="b"/>
                </a:tc>
                <a:tc>
                  <a:txBody>
                    <a:bodyPr/>
                    <a:lstStyle/>
                    <a:p>
                      <a:pPr algn="l" fontAlgn="b"/>
                      <a:r>
                        <a:rPr lang="en-US" sz="1200" b="1" i="0" u="none" strike="noStrike" dirty="0">
                          <a:solidFill>
                            <a:schemeClr val="accent1">
                              <a:lumMod val="60000"/>
                              <a:lumOff val="40000"/>
                            </a:schemeClr>
                          </a:solidFill>
                          <a:effectLst/>
                          <a:latin typeface="Calibri" panose="020F0502020204030204" pitchFamily="34" charset="0"/>
                        </a:rPr>
                        <a:t>         x</a:t>
                      </a:r>
                    </a:p>
                  </a:txBody>
                  <a:tcPr marL="7619" marR="7619" marT="7619" marB="0" anchor="b"/>
                </a:tc>
                <a:tc>
                  <a:txBody>
                    <a:bodyPr/>
                    <a:lstStyle/>
                    <a:p>
                      <a:pPr algn="l" fontAlgn="b"/>
                      <a:r>
                        <a:rPr lang="en-US" sz="1200" b="1" i="0" u="none" strike="noStrike" dirty="0">
                          <a:solidFill>
                            <a:schemeClr val="accent1">
                              <a:lumMod val="60000"/>
                              <a:lumOff val="40000"/>
                            </a:schemeClr>
                          </a:solidFill>
                          <a:effectLst/>
                          <a:latin typeface="Calibri" panose="020F0502020204030204" pitchFamily="34" charset="0"/>
                        </a:rPr>
                        <a:t>          ? </a:t>
                      </a:r>
                    </a:p>
                  </a:txBody>
                  <a:tcPr marL="7619" marR="7619" marT="7619" marB="0" anchor="b"/>
                </a:tc>
                <a:tc>
                  <a:txBody>
                    <a:bodyPr/>
                    <a:lstStyle/>
                    <a:p>
                      <a:pPr algn="l" fontAlgn="b"/>
                      <a:r>
                        <a:rPr lang="en-US" sz="1200" b="1" i="0" u="none" strike="noStrike" dirty="0">
                          <a:solidFill>
                            <a:schemeClr val="accent1">
                              <a:lumMod val="60000"/>
                              <a:lumOff val="40000"/>
                            </a:schemeClr>
                          </a:solidFill>
                          <a:effectLst/>
                          <a:latin typeface="Calibri" panose="020F0502020204030204" pitchFamily="34" charset="0"/>
                        </a:rPr>
                        <a:t>          x</a:t>
                      </a:r>
                    </a:p>
                  </a:txBody>
                  <a:tcPr marL="7619" marR="7619" marT="7619" marB="0" anchor="b"/>
                </a:tc>
                <a:tc>
                  <a:txBody>
                    <a:bodyPr/>
                    <a:lstStyle/>
                    <a:p>
                      <a:pPr algn="l" fontAlgn="b"/>
                      <a:r>
                        <a:rPr lang="en-US" sz="1200" b="1" i="0" u="none" strike="noStrike" dirty="0">
                          <a:solidFill>
                            <a:schemeClr val="accent1">
                              <a:lumMod val="60000"/>
                              <a:lumOff val="40000"/>
                            </a:schemeClr>
                          </a:solidFill>
                          <a:effectLst/>
                          <a:latin typeface="Calibri" panose="020F0502020204030204" pitchFamily="34" charset="0"/>
                        </a:rPr>
                        <a:t>   n/a</a:t>
                      </a:r>
                    </a:p>
                  </a:txBody>
                  <a:tcPr marL="7619" marR="7619" marT="7619" marB="0" anchor="b"/>
                </a:tc>
                <a:tc>
                  <a:txBody>
                    <a:bodyPr/>
                    <a:lstStyle/>
                    <a:p>
                      <a:pPr algn="l" fontAlgn="b"/>
                      <a:r>
                        <a:rPr lang="en-US" sz="1200" b="1" i="0" u="none" strike="noStrike" dirty="0">
                          <a:solidFill>
                            <a:schemeClr val="accent1">
                              <a:lumMod val="60000"/>
                              <a:lumOff val="40000"/>
                            </a:schemeClr>
                          </a:solidFill>
                          <a:effectLst/>
                          <a:latin typeface="Calibri" panose="020F0502020204030204" pitchFamily="34" charset="0"/>
                        </a:rPr>
                        <a:t>         x</a:t>
                      </a:r>
                    </a:p>
                  </a:txBody>
                  <a:tcPr marL="7619" marR="7619" marT="7619" marB="0" anchor="b"/>
                </a:tc>
                <a:tc>
                  <a:txBody>
                    <a:bodyPr/>
                    <a:lstStyle/>
                    <a:p>
                      <a:pPr algn="l" fontAlgn="b"/>
                      <a:r>
                        <a:rPr lang="en-US" sz="1200" b="1" i="0" u="none" strike="noStrike" dirty="0">
                          <a:solidFill>
                            <a:schemeClr val="accent1">
                              <a:lumMod val="60000"/>
                              <a:lumOff val="40000"/>
                            </a:schemeClr>
                          </a:solidFill>
                          <a:effectLst/>
                          <a:latin typeface="Calibri" panose="020F0502020204030204" pitchFamily="34" charset="0"/>
                        </a:rPr>
                        <a:t>     x</a:t>
                      </a:r>
                    </a:p>
                  </a:txBody>
                  <a:tcPr marL="7619" marR="7619" marT="7619" marB="0" anchor="b"/>
                </a:tc>
                <a:tc>
                  <a:txBody>
                    <a:bodyPr/>
                    <a:lstStyle/>
                    <a:p>
                      <a:pPr algn="l" fontAlgn="b"/>
                      <a:r>
                        <a:rPr lang="en-US" sz="1200" b="1" i="0" u="none" strike="noStrike" dirty="0">
                          <a:solidFill>
                            <a:schemeClr val="accent1">
                              <a:lumMod val="60000"/>
                              <a:lumOff val="40000"/>
                            </a:schemeClr>
                          </a:solidFill>
                          <a:effectLst/>
                          <a:latin typeface="Calibri" panose="020F0502020204030204" pitchFamily="34" charset="0"/>
                        </a:rPr>
                        <a:t>    n/a</a:t>
                      </a:r>
                    </a:p>
                  </a:txBody>
                  <a:tcPr marL="7619" marR="7619" marT="7619" marB="0" anchor="b"/>
                </a:tc>
                <a:tc>
                  <a:txBody>
                    <a:bodyPr/>
                    <a:lstStyle/>
                    <a:p>
                      <a:pPr algn="l" fontAlgn="b"/>
                      <a:r>
                        <a:rPr lang="en-US" sz="1200" b="1" i="0" u="none" strike="noStrike" dirty="0">
                          <a:solidFill>
                            <a:schemeClr val="accent1">
                              <a:lumMod val="60000"/>
                              <a:lumOff val="40000"/>
                            </a:schemeClr>
                          </a:solidFill>
                          <a:effectLst/>
                          <a:latin typeface="Calibri" panose="020F0502020204030204" pitchFamily="34" charset="0"/>
                        </a:rPr>
                        <a:t>    n/a</a:t>
                      </a:r>
                    </a:p>
                  </a:txBody>
                  <a:tcPr marL="7619" marR="7619" marT="7619" marB="0" anchor="b"/>
                </a:tc>
                <a:tc>
                  <a:txBody>
                    <a:bodyPr/>
                    <a:lstStyle/>
                    <a:p>
                      <a:pPr algn="l" fontAlgn="b"/>
                      <a:r>
                        <a:rPr lang="en-US" sz="1200" b="1" i="0" u="none" strike="noStrike" dirty="0">
                          <a:solidFill>
                            <a:schemeClr val="accent1">
                              <a:lumMod val="60000"/>
                              <a:lumOff val="40000"/>
                            </a:schemeClr>
                          </a:solidFill>
                          <a:effectLst/>
                          <a:latin typeface="Calibri" panose="020F0502020204030204" pitchFamily="34" charset="0"/>
                        </a:rPr>
                        <a:t>   n/a</a:t>
                      </a:r>
                    </a:p>
                  </a:txBody>
                  <a:tcPr marL="7619" marR="7619" marT="7619" marB="0" anchor="b"/>
                </a:tc>
                <a:tc>
                  <a:txBody>
                    <a:bodyPr/>
                    <a:lstStyle/>
                    <a:p>
                      <a:pPr algn="l" fontAlgn="b"/>
                      <a:r>
                        <a:rPr lang="en-US" sz="1200" b="1" i="0" u="none" strike="noStrike" dirty="0">
                          <a:solidFill>
                            <a:schemeClr val="accent1">
                              <a:lumMod val="60000"/>
                              <a:lumOff val="40000"/>
                            </a:schemeClr>
                          </a:solidFill>
                          <a:effectLst/>
                          <a:latin typeface="Calibri" panose="020F0502020204030204" pitchFamily="34" charset="0"/>
                        </a:rPr>
                        <a:t>                n/a</a:t>
                      </a:r>
                    </a:p>
                  </a:txBody>
                  <a:tcPr marL="7619" marR="7619" marT="7619" marB="0" anchor="b"/>
                </a:tc>
                <a:extLst>
                  <a:ext uri="{0D108BD9-81ED-4DB2-BD59-A6C34878D82A}">
                    <a16:rowId xmlns:a16="http://schemas.microsoft.com/office/drawing/2014/main" val="3534794739"/>
                  </a:ext>
                </a:extLst>
              </a:tr>
              <a:tr h="190474">
                <a:tc>
                  <a:txBody>
                    <a:bodyPr/>
                    <a:lstStyle/>
                    <a:p>
                      <a:pPr algn="l" fontAlgn="b"/>
                      <a:r>
                        <a:rPr lang="en-US" sz="900" u="none" strike="noStrike" dirty="0">
                          <a:effectLst/>
                        </a:rPr>
                        <a:t>John Doe</a:t>
                      </a:r>
                      <a:endParaRPr lang="en-US" sz="900" b="0" i="0" u="none" strike="noStrike" dirty="0">
                        <a:solidFill>
                          <a:srgbClr val="000000"/>
                        </a:solidFill>
                        <a:effectLst/>
                        <a:latin typeface="Segoe Script" panose="020B0504020000000003"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3153123031"/>
                  </a:ext>
                </a:extLst>
              </a:tr>
              <a:tr h="190474">
                <a:tc>
                  <a:txBody>
                    <a:bodyPr/>
                    <a:lstStyle/>
                    <a:p>
                      <a:pPr algn="l" fontAlgn="b"/>
                      <a:r>
                        <a:rPr lang="en-US" sz="900" u="none" strike="noStrike" dirty="0">
                          <a:effectLst/>
                        </a:rPr>
                        <a:t>George Will</a:t>
                      </a:r>
                      <a:endParaRPr lang="en-US" sz="900" b="0" i="0" u="none" strike="noStrike" dirty="0">
                        <a:solidFill>
                          <a:srgbClr val="000000"/>
                        </a:solidFill>
                        <a:effectLst/>
                        <a:latin typeface="Segoe Script" panose="020B0504020000000003"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2930139134"/>
                  </a:ext>
                </a:extLst>
              </a:tr>
              <a:tr h="190474">
                <a:tc>
                  <a:txBody>
                    <a:bodyPr/>
                    <a:lstStyle/>
                    <a:p>
                      <a:pPr algn="l" fontAlgn="b"/>
                      <a:r>
                        <a:rPr lang="en-US" sz="900" u="none" strike="noStrike" dirty="0">
                          <a:effectLst/>
                        </a:rPr>
                        <a:t>Babe Ruth</a:t>
                      </a:r>
                      <a:endParaRPr lang="en-US" sz="900" b="0" i="0" u="none" strike="noStrike" dirty="0">
                        <a:solidFill>
                          <a:srgbClr val="000000"/>
                        </a:solidFill>
                        <a:effectLst/>
                        <a:latin typeface="Segoe Script" panose="020B0504020000000003"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228836061"/>
                  </a:ext>
                </a:extLst>
              </a:tr>
              <a:tr h="190474">
                <a:tc>
                  <a:txBody>
                    <a:bodyPr/>
                    <a:lstStyle/>
                    <a:p>
                      <a:pPr algn="l" fontAlgn="b"/>
                      <a:r>
                        <a:rPr lang="en-US" sz="900" u="none" strike="noStrike" dirty="0">
                          <a:effectLst/>
                        </a:rPr>
                        <a:t>Ty Cobb</a:t>
                      </a:r>
                      <a:endParaRPr lang="en-US" sz="900" b="0" i="0" u="none" strike="noStrike" dirty="0">
                        <a:solidFill>
                          <a:srgbClr val="000000"/>
                        </a:solidFill>
                        <a:effectLst/>
                        <a:latin typeface="Segoe Script" panose="020B0504020000000003"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2953267132"/>
                  </a:ext>
                </a:extLst>
              </a:tr>
              <a:tr h="152379">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2784564284"/>
                  </a:ext>
                </a:extLst>
              </a:tr>
              <a:tr h="152379">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3043058700"/>
                  </a:ext>
                </a:extLst>
              </a:tr>
              <a:tr h="159998">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LEGEND</a:t>
                      </a:r>
                      <a:endParaRPr lang="en-US" sz="900" b="1"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802576174"/>
                  </a:ext>
                </a:extLst>
              </a:tr>
              <a:tr h="152379">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u="none" strike="noStrike" dirty="0">
                          <a:effectLst/>
                        </a:rPr>
                        <a:t>n/a=Not needed </a:t>
                      </a:r>
                      <a:endParaRPr lang="en-US" sz="900" b="0"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1894295916"/>
                  </a:ext>
                </a:extLst>
              </a:tr>
              <a:tr h="18835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u="none" strike="noStrike" dirty="0">
                          <a:effectLst/>
                        </a:rPr>
                        <a:t>x=previously given</a:t>
                      </a:r>
                      <a:endParaRPr lang="en-US" sz="900" b="0"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1289145489"/>
                  </a:ext>
                </a:extLst>
              </a:tr>
              <a:tr h="152379">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u="none" strike="noStrike" dirty="0">
                          <a:effectLst/>
                        </a:rPr>
                        <a:t>?= ask them today</a:t>
                      </a:r>
                      <a:endParaRPr lang="en-US" sz="900" b="0"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2158662546"/>
                  </a:ext>
                </a:extLst>
              </a:tr>
              <a:tr h="152379">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u="none" strike="noStrike" dirty="0">
                          <a:effectLst/>
                        </a:rPr>
                        <a:t>D=declined today</a:t>
                      </a:r>
                      <a:endParaRPr lang="en-US" sz="900" b="0"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121607014"/>
                  </a:ext>
                </a:extLst>
              </a:tr>
              <a:tr h="159998">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u="none" strike="noStrike" dirty="0">
                          <a:effectLst/>
                        </a:rPr>
                        <a:t>checkmark=given today</a:t>
                      </a:r>
                      <a:endParaRPr lang="en-US" sz="900" b="0" i="0" u="none" strike="noStrike" dirty="0">
                        <a:solidFill>
                          <a:srgbClr val="FFFFFF"/>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1660216298"/>
                  </a:ext>
                </a:extLst>
              </a:tr>
              <a:tr h="152379">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4189114744"/>
                  </a:ext>
                </a:extLst>
              </a:tr>
            </a:tbl>
          </a:graphicData>
        </a:graphic>
      </p:graphicFrame>
    </p:spTree>
    <p:extLst>
      <p:ext uri="{BB962C8B-B14F-4D97-AF65-F5344CB8AC3E}">
        <p14:creationId xmlns:p14="http://schemas.microsoft.com/office/powerpoint/2010/main" val="2769575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726" y="228600"/>
            <a:ext cx="8486274" cy="665922"/>
          </a:xfrm>
        </p:spPr>
        <p:txBody>
          <a:bodyPr>
            <a:normAutofit fontScale="90000"/>
          </a:bodyPr>
          <a:lstStyle/>
          <a:p>
            <a:r>
              <a:rPr lang="en-US" dirty="0"/>
              <a:t>Completed PDSA daily run sheet </a:t>
            </a:r>
          </a:p>
        </p:txBody>
      </p:sp>
      <p:graphicFrame>
        <p:nvGraphicFramePr>
          <p:cNvPr id="4" name="Content Placeholder 3"/>
          <p:cNvGraphicFramePr>
            <a:graphicFrameLocks noGrp="1"/>
          </p:cNvGraphicFramePr>
          <p:nvPr>
            <p:ph idx="1"/>
            <p:extLst/>
          </p:nvPr>
        </p:nvGraphicFramePr>
        <p:xfrm>
          <a:off x="973667" y="954158"/>
          <a:ext cx="9313334" cy="5867962"/>
        </p:xfrm>
        <a:graphic>
          <a:graphicData uri="http://schemas.openxmlformats.org/drawingml/2006/table">
            <a:tbl>
              <a:tblPr>
                <a:tableStyleId>{5C22544A-7EE6-4342-B048-85BDC9FD1C3A}</a:tableStyleId>
              </a:tblPr>
              <a:tblGrid>
                <a:gridCol w="1103635">
                  <a:extLst>
                    <a:ext uri="{9D8B030D-6E8A-4147-A177-3AD203B41FA5}">
                      <a16:colId xmlns:a16="http://schemas.microsoft.com/office/drawing/2014/main" val="4148974021"/>
                    </a:ext>
                  </a:extLst>
                </a:gridCol>
                <a:gridCol w="812306">
                  <a:extLst>
                    <a:ext uri="{9D8B030D-6E8A-4147-A177-3AD203B41FA5}">
                      <a16:colId xmlns:a16="http://schemas.microsoft.com/office/drawing/2014/main" val="1417370264"/>
                    </a:ext>
                  </a:extLst>
                </a:gridCol>
                <a:gridCol w="812306">
                  <a:extLst>
                    <a:ext uri="{9D8B030D-6E8A-4147-A177-3AD203B41FA5}">
                      <a16:colId xmlns:a16="http://schemas.microsoft.com/office/drawing/2014/main" val="1496202357"/>
                    </a:ext>
                  </a:extLst>
                </a:gridCol>
                <a:gridCol w="812306">
                  <a:extLst>
                    <a:ext uri="{9D8B030D-6E8A-4147-A177-3AD203B41FA5}">
                      <a16:colId xmlns:a16="http://schemas.microsoft.com/office/drawing/2014/main" val="3381779876"/>
                    </a:ext>
                  </a:extLst>
                </a:gridCol>
                <a:gridCol w="812306">
                  <a:extLst>
                    <a:ext uri="{9D8B030D-6E8A-4147-A177-3AD203B41FA5}">
                      <a16:colId xmlns:a16="http://schemas.microsoft.com/office/drawing/2014/main" val="925207693"/>
                    </a:ext>
                  </a:extLst>
                </a:gridCol>
                <a:gridCol w="433228">
                  <a:extLst>
                    <a:ext uri="{9D8B030D-6E8A-4147-A177-3AD203B41FA5}">
                      <a16:colId xmlns:a16="http://schemas.microsoft.com/office/drawing/2014/main" val="3564770374"/>
                    </a:ext>
                  </a:extLst>
                </a:gridCol>
                <a:gridCol w="764336">
                  <a:extLst>
                    <a:ext uri="{9D8B030D-6E8A-4147-A177-3AD203B41FA5}">
                      <a16:colId xmlns:a16="http://schemas.microsoft.com/office/drawing/2014/main" val="984364362"/>
                    </a:ext>
                  </a:extLst>
                </a:gridCol>
                <a:gridCol w="557014">
                  <a:extLst>
                    <a:ext uri="{9D8B030D-6E8A-4147-A177-3AD203B41FA5}">
                      <a16:colId xmlns:a16="http://schemas.microsoft.com/office/drawing/2014/main" val="287655078"/>
                    </a:ext>
                  </a:extLst>
                </a:gridCol>
                <a:gridCol w="509044">
                  <a:extLst>
                    <a:ext uri="{9D8B030D-6E8A-4147-A177-3AD203B41FA5}">
                      <a16:colId xmlns:a16="http://schemas.microsoft.com/office/drawing/2014/main" val="189653555"/>
                    </a:ext>
                  </a:extLst>
                </a:gridCol>
                <a:gridCol w="509044">
                  <a:extLst>
                    <a:ext uri="{9D8B030D-6E8A-4147-A177-3AD203B41FA5}">
                      <a16:colId xmlns:a16="http://schemas.microsoft.com/office/drawing/2014/main" val="2389287537"/>
                    </a:ext>
                  </a:extLst>
                </a:gridCol>
                <a:gridCol w="509044">
                  <a:extLst>
                    <a:ext uri="{9D8B030D-6E8A-4147-A177-3AD203B41FA5}">
                      <a16:colId xmlns:a16="http://schemas.microsoft.com/office/drawing/2014/main" val="3553721353"/>
                    </a:ext>
                  </a:extLst>
                </a:gridCol>
                <a:gridCol w="1678765">
                  <a:extLst>
                    <a:ext uri="{9D8B030D-6E8A-4147-A177-3AD203B41FA5}">
                      <a16:colId xmlns:a16="http://schemas.microsoft.com/office/drawing/2014/main" val="331658270"/>
                    </a:ext>
                  </a:extLst>
                </a:gridCol>
              </a:tblGrid>
              <a:tr h="204234">
                <a:tc gridSpan="7">
                  <a:txBody>
                    <a:bodyPr/>
                    <a:lstStyle/>
                    <a:p>
                      <a:pPr algn="l" fontAlgn="b"/>
                      <a:r>
                        <a:rPr lang="en-US" sz="900" u="none" strike="noStrike" dirty="0">
                          <a:effectLst/>
                        </a:rPr>
                        <a:t>DAILY PLANNING WORKSHEET AND RECONCILIATION SHEET FOR IMMUNIZATION PDSA</a:t>
                      </a:r>
                      <a:endParaRPr lang="en-US" sz="900" b="1" i="0" u="none" strike="noStrike" dirty="0">
                        <a:solidFill>
                          <a:srgbClr val="000000"/>
                        </a:solidFill>
                        <a:effectLst/>
                        <a:latin typeface="Calibri" panose="020F0502020204030204" pitchFamily="34" charset="0"/>
                      </a:endParaRPr>
                    </a:p>
                  </a:txBody>
                  <a:tcPr marL="7619" marR="7619" marT="7619"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1104948336"/>
                  </a:ext>
                </a:extLst>
              </a:tr>
              <a:tr h="294068">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890469569"/>
                  </a:ext>
                </a:extLst>
              </a:tr>
              <a:tr h="156646">
                <a:tc>
                  <a:txBody>
                    <a:bodyPr/>
                    <a:lstStyle/>
                    <a:p>
                      <a:pPr algn="ctr" fontAlgn="b"/>
                      <a:r>
                        <a:rPr lang="en-US" sz="900" u="sng" strike="noStrike" dirty="0">
                          <a:effectLst/>
                        </a:rPr>
                        <a:t>20-Jan-17</a:t>
                      </a:r>
                      <a:endParaRPr lang="en-US" sz="900" b="0" i="0" u="sng" strike="noStrike" dirty="0">
                        <a:solidFill>
                          <a:srgbClr val="000000"/>
                        </a:solidFill>
                        <a:effectLst/>
                        <a:latin typeface="Segoe Script" panose="020B0504020000000003" pitchFamily="34" charset="0"/>
                      </a:endParaRPr>
                    </a:p>
                  </a:txBody>
                  <a:tcPr marL="7619" marR="7619" marT="7619" marB="0" anchor="b">
                    <a:solidFill>
                      <a:srgbClr val="FFFF00"/>
                    </a:solidFill>
                  </a:tcPr>
                </a:tc>
                <a:tc>
                  <a:txBody>
                    <a:bodyPr/>
                    <a:lstStyle/>
                    <a:p>
                      <a:pPr algn="ctr" fontAlgn="b"/>
                      <a:r>
                        <a:rPr lang="en-US" sz="900" b="0" i="0" u="sng" strike="noStrike" dirty="0">
                          <a:solidFill>
                            <a:schemeClr val="dk1"/>
                          </a:solidFill>
                          <a:effectLst/>
                          <a:latin typeface="+mn-lt"/>
                        </a:rPr>
                        <a:t>Friday</a:t>
                      </a:r>
                      <a:endParaRPr lang="en-US" sz="900" b="0" i="0" u="sng" strike="noStrike" dirty="0">
                        <a:solidFill>
                          <a:srgbClr val="000000"/>
                        </a:solidFill>
                        <a:effectLst/>
                        <a:latin typeface="Segoe Script" panose="020B0504020000000003" pitchFamily="34" charset="0"/>
                      </a:endParaRPr>
                    </a:p>
                  </a:txBody>
                  <a:tcPr marL="7619" marR="7619" marT="7619" marB="0" anchor="b">
                    <a:solidFill>
                      <a:srgbClr val="FFFF00"/>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2561302252"/>
                  </a:ext>
                </a:extLst>
              </a:tr>
              <a:tr h="156646">
                <a:tc>
                  <a:txBody>
                    <a:bodyPr/>
                    <a:lstStyle/>
                    <a:p>
                      <a:pPr algn="ctr" fontAlgn="b"/>
                      <a:r>
                        <a:rPr lang="en-US" sz="900" u="none" strike="noStrike" dirty="0">
                          <a:effectLst/>
                        </a:rPr>
                        <a:t>DATE</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WEEKDAY</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4137535656"/>
                  </a:ext>
                </a:extLst>
              </a:tr>
              <a:tr h="15664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4130588451"/>
                  </a:ext>
                </a:extLst>
              </a:tr>
              <a:tr h="175097">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baseline="0" dirty="0">
                          <a:solidFill>
                            <a:srgbClr val="000000"/>
                          </a:solidFill>
                          <a:effectLst/>
                          <a:latin typeface="Calibri" panose="020F0502020204030204" pitchFamily="34" charset="0"/>
                        </a:rPr>
                        <a:t>  I</a:t>
                      </a:r>
                      <a:r>
                        <a:rPr lang="en-US" sz="900" b="0" i="0" u="none" strike="noStrike" dirty="0">
                          <a:solidFill>
                            <a:srgbClr val="000000"/>
                          </a:solidFill>
                          <a:effectLst/>
                          <a:latin typeface="Calibri" panose="020F0502020204030204" pitchFamily="34" charset="0"/>
                        </a:rPr>
                        <a:t>nfluenza (iiv3)</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PPS-23</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PCV-13</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TdaP</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Td</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Zostavax</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Hep B</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HPV</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Hep A</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Hib</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Meningococcal</a:t>
                      </a:r>
                    </a:p>
                  </a:txBody>
                  <a:tcPr marL="7619" marR="7619" marT="7619" marB="0" anchor="b"/>
                </a:tc>
                <a:extLst>
                  <a:ext uri="{0D108BD9-81ED-4DB2-BD59-A6C34878D82A}">
                    <a16:rowId xmlns:a16="http://schemas.microsoft.com/office/drawing/2014/main" val="863204057"/>
                  </a:ext>
                </a:extLst>
              </a:tr>
              <a:tr h="15664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gridSpan="2">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h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2959241854"/>
                  </a:ext>
                </a:extLst>
              </a:tr>
              <a:tr h="173135">
                <a:tc>
                  <a:txBody>
                    <a:bodyPr/>
                    <a:lstStyle/>
                    <a:p>
                      <a:pPr algn="l" fontAlgn="b"/>
                      <a:r>
                        <a:rPr lang="en-US" sz="900" b="0" i="0" u="none" strike="noStrike" dirty="0">
                          <a:solidFill>
                            <a:srgbClr val="000000"/>
                          </a:solidFill>
                          <a:effectLst/>
                          <a:latin typeface="Calibri" panose="020F0502020204030204" pitchFamily="34" charset="0"/>
                        </a:rPr>
                        <a:t> 1) </a:t>
                      </a:r>
                      <a:r>
                        <a:rPr lang="en-US" sz="900" b="0" i="0" u="none" strike="noStrike" dirty="0">
                          <a:solidFill>
                            <a:srgbClr val="000000"/>
                          </a:solidFill>
                          <a:effectLst/>
                          <a:latin typeface="Lucida Handwriting" panose="03010101010101010101" pitchFamily="66" charset="0"/>
                        </a:rPr>
                        <a:t>John Sartre</a:t>
                      </a:r>
                    </a:p>
                  </a:txBody>
                  <a:tcPr marL="7619" marR="7619" marT="7619" marB="0" anchor="b"/>
                </a:tc>
                <a:tc>
                  <a:txBody>
                    <a:bodyPr/>
                    <a:lstStyle/>
                    <a:p>
                      <a:pPr algn="ctr" fontAlgn="b"/>
                      <a:r>
                        <a:rPr lang="en-US" sz="1000" b="1" i="0" u="none" strike="noStrike" dirty="0">
                          <a:solidFill>
                            <a:schemeClr val="bg1"/>
                          </a:solidFill>
                          <a:effectLst/>
                          <a:latin typeface="Lucida Handwriting" panose="03010101010101010101" pitchFamily="66" charset="0"/>
                        </a:rPr>
                        <a:t>x</a:t>
                      </a:r>
                    </a:p>
                  </a:txBody>
                  <a:tcPr marL="7619" marR="7619" marT="7619" marB="0" anchor="b"/>
                </a:tc>
                <a:tc>
                  <a:txBody>
                    <a:bodyPr/>
                    <a:lstStyle/>
                    <a:p>
                      <a:pPr algn="ctr" fontAlgn="b"/>
                      <a:r>
                        <a:rPr lang="en-US" sz="800" b="1" i="0" u="none" strike="noStrike" dirty="0">
                          <a:solidFill>
                            <a:schemeClr val="bg1"/>
                          </a:solidFill>
                          <a:effectLst/>
                          <a:latin typeface="Lucida Handwriting" panose="03010101010101010101" pitchFamily="66" charset="0"/>
                        </a:rPr>
                        <a:t>X</a:t>
                      </a:r>
                      <a:r>
                        <a:rPr lang="en-US" sz="1000" b="1" i="0" u="none" strike="noStrike" dirty="0">
                          <a:solidFill>
                            <a:schemeClr val="bg1"/>
                          </a:solidFill>
                          <a:effectLst/>
                          <a:latin typeface="Lucida Handwriting" panose="03010101010101010101" pitchFamily="66" charset="0"/>
                        </a:rPr>
                        <a:t>  (2005)</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a:t>
                      </a:r>
                      <a:r>
                        <a:rPr lang="en-US" sz="100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000" b="1"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chemeClr val="bg1"/>
                          </a:solidFill>
                          <a:effectLst/>
                          <a:latin typeface="Lucida Handwriting" panose="03010101010101010101" pitchFamily="66" charset="0"/>
                        </a:rPr>
                        <a:t>x</a:t>
                      </a:r>
                    </a:p>
                  </a:txBody>
                  <a:tcPr marL="7619" marR="7619" marT="7619" marB="0" anchor="b"/>
                </a:tc>
                <a:tc>
                  <a:txBody>
                    <a:bodyPr/>
                    <a:lstStyle/>
                    <a:p>
                      <a:pPr algn="ctr" fontAlgn="b"/>
                      <a:r>
                        <a:rPr lang="en-US" sz="1000" b="1" i="0" u="none" strike="noStrike" dirty="0">
                          <a:solidFill>
                            <a:schemeClr val="bg1"/>
                          </a:solidFill>
                          <a:effectLst/>
                          <a:latin typeface="Lucida Handwriting" panose="03010101010101010101" pitchFamily="66" charset="0"/>
                        </a:rPr>
                        <a:t>x</a:t>
                      </a:r>
                    </a:p>
                  </a:txBody>
                  <a:tcPr marL="7619" marR="7619" marT="7619" marB="0" anchor="b"/>
                </a:tc>
                <a:tc>
                  <a:txBody>
                    <a:bodyPr/>
                    <a:lstStyle/>
                    <a:p>
                      <a:pPr algn="ctr" fontAlgn="b"/>
                      <a:r>
                        <a:rPr lang="en-US" sz="1000" b="1" i="0" u="none" strike="noStrike" dirty="0">
                          <a:solidFill>
                            <a:schemeClr val="bg1"/>
                          </a:solidFill>
                          <a:effectLst/>
                          <a:latin typeface="Lucida Handwriting" panose="03010101010101010101" pitchFamily="66" charset="0"/>
                        </a:rPr>
                        <a:t>x</a:t>
                      </a:r>
                    </a:p>
                  </a:txBody>
                  <a:tcPr marL="7619" marR="7619" marT="7619" marB="0" anchor="b"/>
                </a:tc>
                <a:tc>
                  <a:txBody>
                    <a:bodyPr/>
                    <a:lstStyle/>
                    <a:p>
                      <a:pPr algn="ctr" fontAlgn="b"/>
                      <a:r>
                        <a:rPr lang="en-US" sz="1000" b="1" i="0" u="none" strike="noStrike" dirty="0">
                          <a:solidFill>
                            <a:schemeClr val="bg1"/>
                          </a:solidFill>
                          <a:effectLst/>
                          <a:latin typeface="Lucida Handwriting" panose="03010101010101010101" pitchFamily="66" charset="0"/>
                        </a:rPr>
                        <a:t>x</a:t>
                      </a:r>
                    </a:p>
                  </a:txBody>
                  <a:tcPr marL="7619" marR="7619" marT="7619" marB="0" anchor="b"/>
                </a:tc>
                <a:tc>
                  <a:txBody>
                    <a:bodyPr/>
                    <a:lstStyle/>
                    <a:p>
                      <a:pPr algn="ctr" fontAlgn="b"/>
                      <a:r>
                        <a:rPr lang="en-US" sz="1000" b="0" i="0" u="none" strike="noStrike" dirty="0">
                          <a:solidFill>
                            <a:schemeClr val="bg1"/>
                          </a:solidFill>
                          <a:effectLst/>
                          <a:latin typeface="Lucida Handwriting" panose="03010101010101010101" pitchFamily="66" charset="0"/>
                        </a:rPr>
                        <a:t>n/a</a:t>
                      </a:r>
                    </a:p>
                  </a:txBody>
                  <a:tcPr marL="7619" marR="7619" marT="7619" marB="0" anchor="b"/>
                </a:tc>
                <a:tc>
                  <a:txBody>
                    <a:bodyPr/>
                    <a:lstStyle/>
                    <a:p>
                      <a:pPr algn="ctr" fontAlgn="b"/>
                      <a:r>
                        <a:rPr lang="en-US" sz="1000" b="0" i="0" u="none" strike="noStrike" dirty="0">
                          <a:solidFill>
                            <a:schemeClr val="bg1"/>
                          </a:solidFill>
                          <a:effectLst/>
                          <a:latin typeface="Lucida Handwriting" panose="03010101010101010101" pitchFamily="66" charset="0"/>
                        </a:rPr>
                        <a:t>n/a</a:t>
                      </a:r>
                    </a:p>
                  </a:txBody>
                  <a:tcPr marL="7619" marR="7619" marT="7619" marB="0" anchor="b"/>
                </a:tc>
                <a:tc>
                  <a:txBody>
                    <a:bodyPr/>
                    <a:lstStyle/>
                    <a:p>
                      <a:pPr algn="ctr" fontAlgn="b"/>
                      <a:r>
                        <a:rPr lang="en-US" sz="1000" b="0" i="0" u="none" strike="noStrike" dirty="0">
                          <a:solidFill>
                            <a:schemeClr val="bg1"/>
                          </a:solidFill>
                          <a:effectLst/>
                          <a:latin typeface="Lucida Handwriting" panose="03010101010101010101" pitchFamily="66" charset="0"/>
                        </a:rPr>
                        <a:t>n/a</a:t>
                      </a:r>
                    </a:p>
                  </a:txBody>
                  <a:tcPr marL="7619" marR="7619" marT="7619" marB="0" anchor="b"/>
                </a:tc>
                <a:tc>
                  <a:txBody>
                    <a:bodyPr/>
                    <a:lstStyle/>
                    <a:p>
                      <a:pPr algn="ctr" fontAlgn="b"/>
                      <a:r>
                        <a:rPr lang="en-US" sz="1000" b="0" i="0" u="none" strike="noStrike" dirty="0">
                          <a:solidFill>
                            <a:schemeClr val="bg1"/>
                          </a:solidFill>
                          <a:effectLst/>
                          <a:latin typeface="Lucida Handwriting" panose="03010101010101010101" pitchFamily="66" charset="0"/>
                        </a:rPr>
                        <a:t>n/a</a:t>
                      </a:r>
                    </a:p>
                  </a:txBody>
                  <a:tcPr marL="7619" marR="7619" marT="7619" marB="0" anchor="b"/>
                </a:tc>
                <a:extLst>
                  <a:ext uri="{0D108BD9-81ED-4DB2-BD59-A6C34878D82A}">
                    <a16:rowId xmlns:a16="http://schemas.microsoft.com/office/drawing/2014/main" val="1499202218"/>
                  </a:ext>
                </a:extLst>
              </a:tr>
              <a:tr h="338025">
                <a:tc>
                  <a:txBody>
                    <a:bodyPr/>
                    <a:lstStyle/>
                    <a:p>
                      <a:pPr algn="l" fontAlgn="b"/>
                      <a:r>
                        <a:rPr lang="en-US" sz="900" b="0" i="0" u="none" strike="noStrike" dirty="0">
                          <a:solidFill>
                            <a:srgbClr val="000000"/>
                          </a:solidFill>
                          <a:effectLst/>
                          <a:latin typeface="Lucida Handwriting" panose="03010101010101010101" pitchFamily="66" charset="0"/>
                        </a:rPr>
                        <a:t>2) F.</a:t>
                      </a:r>
                      <a:r>
                        <a:rPr lang="en-US" sz="900" b="0" i="0" u="none" strike="noStrike" baseline="0" dirty="0">
                          <a:solidFill>
                            <a:srgbClr val="000000"/>
                          </a:solidFill>
                          <a:effectLst/>
                          <a:latin typeface="Lucida Handwriting" panose="03010101010101010101" pitchFamily="66" charset="0"/>
                        </a:rPr>
                        <a:t> Nietzsche</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a:t>
                      </a:r>
                      <a:r>
                        <a:rPr lang="en-US" sz="100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000" b="1"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a:t>
                      </a:r>
                      <a:r>
                        <a:rPr lang="en-US" sz="100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000" b="1"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x (2014)</a:t>
                      </a: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a:t>
                      </a:r>
                      <a:r>
                        <a:rPr lang="en-US" sz="1000" b="1" i="0" u="none" strike="noStrike" dirty="0">
                          <a:solidFill>
                            <a:srgbClr val="FF0000"/>
                          </a:solidFill>
                          <a:effectLst/>
                          <a:latin typeface="Lucida Handwriting" panose="03010101010101010101" pitchFamily="66" charset="0"/>
                        </a:rPr>
                        <a:t>?</a:t>
                      </a:r>
                      <a:r>
                        <a:rPr lang="en-US" sz="1000" b="1" i="0" u="none" strike="noStrike" baseline="0" dirty="0">
                          <a:solidFill>
                            <a:srgbClr val="000000"/>
                          </a:solidFill>
                          <a:effectLst/>
                          <a:latin typeface="Lucida Handwriting" panose="03010101010101010101" pitchFamily="66" charset="0"/>
                        </a:rPr>
                        <a:t> </a:t>
                      </a:r>
                      <a:r>
                        <a:rPr lang="en-US" sz="1000" b="1" i="0" u="none" strike="noStrike" baseline="0" dirty="0">
                          <a:solidFill>
                            <a:srgbClr val="00B050"/>
                          </a:solidFill>
                          <a:effectLst/>
                          <a:latin typeface="Lucida Handwriting" panose="03010101010101010101" pitchFamily="66" charset="0"/>
                          <a:sym typeface="Wingdings" panose="05000000000000000000" pitchFamily="2" charset="2"/>
                        </a:rPr>
                        <a:t></a:t>
                      </a:r>
                      <a:r>
                        <a:rPr lang="en-US" sz="1000" b="1" i="0" u="none" strike="noStrike" baseline="0" dirty="0">
                          <a:solidFill>
                            <a:srgbClr val="000000"/>
                          </a:solidFill>
                          <a:effectLst/>
                          <a:latin typeface="Lucida Handwriting" panose="03010101010101010101" pitchFamily="66" charset="0"/>
                        </a:rPr>
                        <a:t>                     </a:t>
                      </a:r>
                      <a:endParaRPr lang="en-US" sz="1000" b="1"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a:t>
                      </a:r>
                      <a:r>
                        <a:rPr lang="en-US" sz="1000" b="1" i="0" u="none" strike="noStrike" dirty="0">
                          <a:solidFill>
                            <a:srgbClr val="FF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a:t>
                      </a:r>
                      <a:r>
                        <a:rPr lang="en-US" sz="1000" b="1" i="0" u="none" strike="noStrike" dirty="0">
                          <a:solidFill>
                            <a:srgbClr val="000000"/>
                          </a:solidFill>
                          <a:effectLst/>
                          <a:latin typeface="Lucida Handwriting" panose="03010101010101010101" pitchFamily="66" charset="0"/>
                        </a:rPr>
                        <a:t>x</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             </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extLst>
                  <a:ext uri="{0D108BD9-81ED-4DB2-BD59-A6C34878D82A}">
                    <a16:rowId xmlns:a16="http://schemas.microsoft.com/office/drawing/2014/main" val="3899830830"/>
                  </a:ext>
                </a:extLst>
              </a:tr>
              <a:tr h="354515">
                <a:tc>
                  <a:txBody>
                    <a:bodyPr/>
                    <a:lstStyle/>
                    <a:p>
                      <a:pPr algn="l" fontAlgn="b"/>
                      <a:r>
                        <a:rPr lang="en-US" sz="900" b="0" i="0" u="none" strike="noStrike" baseline="0" dirty="0">
                          <a:solidFill>
                            <a:srgbClr val="000000"/>
                          </a:solidFill>
                          <a:effectLst/>
                          <a:latin typeface="Lucida Handwriting" panose="03010101010101010101" pitchFamily="66" charset="0"/>
                        </a:rPr>
                        <a:t>3) Albert Camus</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50" b="1" i="0" u="none" strike="noStrike" dirty="0">
                          <a:solidFill>
                            <a:srgbClr val="FF0000"/>
                          </a:solidFill>
                          <a:effectLst/>
                          <a:latin typeface="Lucida Handwriting" panose="03010101010101010101" pitchFamily="66" charset="0"/>
                        </a:rPr>
                        <a:t> ?</a:t>
                      </a:r>
                      <a:r>
                        <a:rPr lang="en-US" sz="105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050" b="1"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a:t>
                      </a:r>
                      <a:r>
                        <a:rPr lang="en-US" sz="1050" b="1" i="0" u="none" strike="noStrike" dirty="0">
                          <a:solidFill>
                            <a:srgbClr val="000000"/>
                          </a:solidFill>
                          <a:effectLst/>
                          <a:latin typeface="Lucida Handwriting" panose="03010101010101010101" pitchFamily="66" charset="0"/>
                        </a:rPr>
                        <a:t>x </a:t>
                      </a:r>
                      <a:r>
                        <a:rPr lang="en-US" sz="1050" b="0" i="0" u="none" strike="noStrike" dirty="0">
                          <a:solidFill>
                            <a:srgbClr val="000000"/>
                          </a:solidFill>
                          <a:effectLst/>
                          <a:latin typeface="Lucida Handwriting" panose="03010101010101010101" pitchFamily="66" charset="0"/>
                        </a:rPr>
                        <a:t>                     </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x</a:t>
                      </a:r>
                      <a:r>
                        <a:rPr lang="en-US" sz="1050" b="0" i="0" u="none" strike="noStrike" baseline="0" dirty="0">
                          <a:solidFill>
                            <a:srgbClr val="000000"/>
                          </a:solidFill>
                          <a:effectLst/>
                          <a:latin typeface="Lucida Handwriting" panose="03010101010101010101" pitchFamily="66" charset="0"/>
                        </a:rPr>
                        <a:t> (2012)</a:t>
                      </a:r>
                      <a:r>
                        <a:rPr lang="en-US" sz="1050" b="0" i="0" u="none" strike="noStrike" dirty="0">
                          <a:solidFill>
                            <a:srgbClr val="000000"/>
                          </a:solidFill>
                          <a:effectLst/>
                          <a:latin typeface="Lucida Handwriting" panose="03010101010101010101" pitchFamily="66" charset="0"/>
                        </a:rPr>
                        <a:t>          </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a:t>
                      </a:r>
                      <a:r>
                        <a:rPr lang="en-US" sz="1050" b="1" i="0" u="none" strike="noStrike" dirty="0">
                          <a:solidFill>
                            <a:srgbClr val="FF0000"/>
                          </a:solidFill>
                          <a:effectLst/>
                          <a:latin typeface="Lucida Handwriting" panose="03010101010101010101" pitchFamily="66" charset="0"/>
                        </a:rPr>
                        <a:t>?</a:t>
                      </a:r>
                      <a:r>
                        <a:rPr lang="en-US" sz="1050" b="0" i="0" u="none" strike="noStrike" dirty="0">
                          <a:solidFill>
                            <a:srgbClr val="000000"/>
                          </a:solidFill>
                          <a:effectLst/>
                          <a:latin typeface="Lucida Handwriting" panose="03010101010101010101" pitchFamily="66" charset="0"/>
                        </a:rPr>
                        <a:t>  </a:t>
                      </a:r>
                      <a:r>
                        <a:rPr lang="en-US" sz="1050" b="0" i="0" u="none" strike="noStrike" dirty="0">
                          <a:solidFill>
                            <a:srgbClr val="FF0000"/>
                          </a:solidFill>
                          <a:effectLst/>
                          <a:latin typeface="Lucida Handwriting" panose="03010101010101010101" pitchFamily="66" charset="0"/>
                        </a:rPr>
                        <a:t>D</a:t>
                      </a:r>
                      <a:r>
                        <a:rPr lang="en-US" sz="1050" b="0" i="0" u="none" strike="noStrike" dirty="0">
                          <a:solidFill>
                            <a:srgbClr val="000000"/>
                          </a:solidFill>
                          <a:effectLst/>
                          <a:latin typeface="Lucida Handwriting" panose="03010101010101010101" pitchFamily="66" charset="0"/>
                        </a:rPr>
                        <a:t>             </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n/a</a:t>
                      </a:r>
                    </a:p>
                  </a:txBody>
                  <a:tcPr marL="7619" marR="7619" marT="7619" marB="0" anchor="b"/>
                </a:tc>
                <a:extLst>
                  <a:ext uri="{0D108BD9-81ED-4DB2-BD59-A6C34878D82A}">
                    <a16:rowId xmlns:a16="http://schemas.microsoft.com/office/drawing/2014/main" val="2936546271"/>
                  </a:ext>
                </a:extLst>
              </a:tr>
              <a:tr h="354515">
                <a:tc>
                  <a:txBody>
                    <a:bodyPr/>
                    <a:lstStyle/>
                    <a:p>
                      <a:pPr algn="l" fontAlgn="b"/>
                      <a:r>
                        <a:rPr lang="en-US" sz="900" b="0" i="0" u="none" strike="noStrike" baseline="0" dirty="0">
                          <a:solidFill>
                            <a:srgbClr val="000000"/>
                          </a:solidFill>
                          <a:effectLst/>
                          <a:latin typeface="Lucida Handwriting" panose="03010101010101010101" pitchFamily="66" charset="0"/>
                        </a:rPr>
                        <a:t>4) George Will</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50" b="1" i="0" u="none" strike="noStrike" dirty="0">
                          <a:solidFill>
                            <a:srgbClr val="000000"/>
                          </a:solidFill>
                          <a:effectLst/>
                          <a:latin typeface="Lucida Handwriting" panose="03010101010101010101" pitchFamily="66" charset="0"/>
                        </a:rPr>
                        <a:t> </a:t>
                      </a:r>
                      <a:r>
                        <a:rPr lang="en-US" sz="1050" b="1" i="0" u="none" strike="noStrike" dirty="0">
                          <a:solidFill>
                            <a:srgbClr val="FF0000"/>
                          </a:solidFill>
                          <a:effectLst/>
                          <a:latin typeface="Lucida Handwriting" panose="03010101010101010101" pitchFamily="66" charset="0"/>
                        </a:rPr>
                        <a:t>? </a:t>
                      </a:r>
                      <a:r>
                        <a:rPr lang="en-US" sz="105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050" b="1"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50" b="1" i="0" u="none" strike="noStrike" dirty="0">
                          <a:solidFill>
                            <a:srgbClr val="000000"/>
                          </a:solidFill>
                          <a:effectLst/>
                          <a:latin typeface="Lucida Handwriting" panose="03010101010101010101" pitchFamily="66" charset="0"/>
                        </a:rPr>
                        <a:t>     x</a:t>
                      </a:r>
                      <a:r>
                        <a:rPr lang="en-US" sz="1050" b="1" i="0" u="none" strike="noStrike" baseline="0" dirty="0">
                          <a:solidFill>
                            <a:srgbClr val="000000"/>
                          </a:solidFill>
                          <a:effectLst/>
                          <a:latin typeface="Lucida Handwriting" panose="03010101010101010101" pitchFamily="66" charset="0"/>
                        </a:rPr>
                        <a:t> (2010)</a:t>
                      </a:r>
                      <a:endParaRPr lang="en-US" sz="1050" b="1"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50" b="1" i="0" u="none" strike="noStrike" dirty="0">
                          <a:solidFill>
                            <a:srgbClr val="000000"/>
                          </a:solidFill>
                          <a:effectLst/>
                          <a:latin typeface="Lucida Handwriting" panose="03010101010101010101" pitchFamily="66" charset="0"/>
                        </a:rPr>
                        <a:t>     x (2015)              </a:t>
                      </a:r>
                    </a:p>
                  </a:txBody>
                  <a:tcPr marL="7619" marR="7619" marT="7619" marB="0" anchor="b"/>
                </a:tc>
                <a:tc>
                  <a:txBody>
                    <a:bodyPr/>
                    <a:lstStyle/>
                    <a:p>
                      <a:pPr algn="ctr" fontAlgn="b"/>
                      <a:r>
                        <a:rPr lang="en-US" sz="1050" b="1" i="0" u="none" strike="noStrike" dirty="0">
                          <a:solidFill>
                            <a:srgbClr val="000000"/>
                          </a:solidFill>
                          <a:effectLst/>
                          <a:latin typeface="Lucida Handwriting" panose="03010101010101010101" pitchFamily="66" charset="0"/>
                        </a:rPr>
                        <a:t>     x(2015)</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1" i="0" u="none" strike="noStrike" dirty="0">
                          <a:solidFill>
                            <a:srgbClr val="FF0000"/>
                          </a:solidFill>
                          <a:effectLst/>
                          <a:latin typeface="Lucida Handwriting" panose="03010101010101010101" pitchFamily="66" charset="0"/>
                        </a:rPr>
                        <a:t>?  </a:t>
                      </a:r>
                      <a:r>
                        <a:rPr lang="en-US" sz="105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050" b="1"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extLst>
                  <a:ext uri="{0D108BD9-81ED-4DB2-BD59-A6C34878D82A}">
                    <a16:rowId xmlns:a16="http://schemas.microsoft.com/office/drawing/2014/main" val="3830352490"/>
                  </a:ext>
                </a:extLst>
              </a:tr>
              <a:tr h="354515">
                <a:tc>
                  <a:txBody>
                    <a:bodyPr/>
                    <a:lstStyle/>
                    <a:p>
                      <a:pPr algn="l" fontAlgn="b"/>
                      <a:r>
                        <a:rPr lang="en-US" sz="900" b="0" i="0" u="none" strike="noStrike" baseline="0" dirty="0">
                          <a:solidFill>
                            <a:schemeClr val="dk1"/>
                          </a:solidFill>
                          <a:effectLst/>
                          <a:latin typeface="Lucida Handwriting" panose="03010101010101010101" pitchFamily="66" charset="0"/>
                        </a:rPr>
                        <a:t>5)  Mary Barnes</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50" b="1" i="0" u="none" strike="noStrike" dirty="0">
                          <a:solidFill>
                            <a:schemeClr val="bg1"/>
                          </a:solidFill>
                          <a:effectLst/>
                          <a:latin typeface="Lucida Handwriting" panose="03010101010101010101" pitchFamily="66" charset="0"/>
                        </a:rPr>
                        <a:t>  x  </a:t>
                      </a:r>
                    </a:p>
                  </a:txBody>
                  <a:tcPr marL="7619" marR="7619" marT="7619" marB="0" anchor="b"/>
                </a:tc>
                <a:tc>
                  <a:txBody>
                    <a:bodyPr/>
                    <a:lstStyle/>
                    <a:p>
                      <a:pPr algn="ctr" fontAlgn="b"/>
                      <a:r>
                        <a:rPr lang="en-US" sz="1050" b="1" i="0" u="none" strike="noStrike" dirty="0">
                          <a:solidFill>
                            <a:schemeClr val="bg1"/>
                          </a:solidFill>
                          <a:effectLst/>
                          <a:latin typeface="Lucida Handwriting" panose="03010101010101010101" pitchFamily="66" charset="0"/>
                        </a:rPr>
                        <a:t>     x</a:t>
                      </a:r>
                      <a:r>
                        <a:rPr lang="en-US" sz="1050" b="1" i="0" u="none" strike="noStrike" baseline="0" dirty="0">
                          <a:solidFill>
                            <a:schemeClr val="bg1"/>
                          </a:solidFill>
                          <a:effectLst/>
                          <a:latin typeface="Lucida Handwriting" panose="03010101010101010101" pitchFamily="66" charset="0"/>
                        </a:rPr>
                        <a:t> (2000)              </a:t>
                      </a:r>
                      <a:r>
                        <a:rPr lang="en-US" sz="1050" b="1" i="0" u="none" strike="noStrike" dirty="0">
                          <a:solidFill>
                            <a:schemeClr val="bg1"/>
                          </a:solidFill>
                          <a:effectLst/>
                          <a:latin typeface="Lucida Handwriting" panose="03010101010101010101" pitchFamily="66" charset="0"/>
                        </a:rPr>
                        <a:t>   </a:t>
                      </a:r>
                    </a:p>
                  </a:txBody>
                  <a:tcPr marL="7619" marR="7619" marT="7619" marB="0" anchor="b"/>
                </a:tc>
                <a:tc>
                  <a:txBody>
                    <a:bodyPr/>
                    <a:lstStyle/>
                    <a:p>
                      <a:pPr algn="ctr" fontAlgn="b"/>
                      <a:r>
                        <a:rPr lang="en-US" sz="1050" b="1" i="0" u="none" strike="noStrike" dirty="0">
                          <a:solidFill>
                            <a:schemeClr val="tx1"/>
                          </a:solidFill>
                          <a:effectLst/>
                          <a:latin typeface="Lucida Handwriting" panose="03010101010101010101" pitchFamily="66" charset="0"/>
                        </a:rPr>
                        <a:t>           </a:t>
                      </a:r>
                    </a:p>
                  </a:txBody>
                  <a:tcPr marL="7619" marR="7619" marT="7619" marB="0" anchor="b"/>
                </a:tc>
                <a:tc>
                  <a:txBody>
                    <a:bodyPr/>
                    <a:lstStyle/>
                    <a:p>
                      <a:pPr algn="ctr" fontAlgn="b"/>
                      <a:r>
                        <a:rPr lang="en-US" sz="1050" b="1" i="0" u="none" strike="noStrike" dirty="0">
                          <a:solidFill>
                            <a:schemeClr val="tx1"/>
                          </a:solidFill>
                          <a:effectLst/>
                          <a:latin typeface="Lucida Handwriting" panose="03010101010101010101" pitchFamily="66" charset="0"/>
                        </a:rPr>
                        <a:t> </a:t>
                      </a:r>
                      <a:r>
                        <a:rPr lang="en-US" sz="105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50" b="1" i="0" u="none" strike="noStrike" dirty="0">
                          <a:solidFill>
                            <a:schemeClr val="bg1"/>
                          </a:solidFill>
                          <a:effectLst/>
                          <a:latin typeface="Lucida Handwriting" panose="03010101010101010101" pitchFamily="66" charset="0"/>
                        </a:rPr>
                        <a:t>     x</a:t>
                      </a:r>
                    </a:p>
                  </a:txBody>
                  <a:tcPr marL="7619" marR="7619" marT="7619" marB="0" anchor="b"/>
                </a:tc>
                <a:tc>
                  <a:txBody>
                    <a:bodyPr/>
                    <a:lstStyle/>
                    <a:p>
                      <a:pPr algn="ctr" fontAlgn="b"/>
                      <a:r>
                        <a:rPr lang="en-US" sz="1050" b="1" i="0" u="none" strike="noStrike" dirty="0">
                          <a:solidFill>
                            <a:schemeClr val="bg1"/>
                          </a:solidFill>
                          <a:effectLst/>
                          <a:latin typeface="Lucida Handwriting" panose="03010101010101010101" pitchFamily="66" charset="0"/>
                        </a:rPr>
                        <a:t>          x                </a:t>
                      </a:r>
                    </a:p>
                  </a:txBody>
                  <a:tcPr marL="7619" marR="7619" marT="7619" marB="0" anchor="b"/>
                </a:tc>
                <a:tc>
                  <a:txBody>
                    <a:bodyPr/>
                    <a:lstStyle/>
                    <a:p>
                      <a:pPr algn="ctr" fontAlgn="b"/>
                      <a:r>
                        <a:rPr lang="en-US" sz="1050" b="0" i="0" u="none" strike="noStrike" dirty="0">
                          <a:solidFill>
                            <a:schemeClr val="bg1"/>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chemeClr val="bg1"/>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chemeClr val="bg1"/>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chemeClr val="bg1"/>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chemeClr val="bg1"/>
                          </a:solidFill>
                          <a:effectLst/>
                          <a:latin typeface="Lucida Handwriting" panose="03010101010101010101" pitchFamily="66" charset="0"/>
                        </a:rPr>
                        <a:t> n/a</a:t>
                      </a:r>
                    </a:p>
                  </a:txBody>
                  <a:tcPr marL="7619" marR="7619" marT="7619" marB="0" anchor="b"/>
                </a:tc>
                <a:extLst>
                  <a:ext uri="{0D108BD9-81ED-4DB2-BD59-A6C34878D82A}">
                    <a16:rowId xmlns:a16="http://schemas.microsoft.com/office/drawing/2014/main" val="3534794739"/>
                  </a:ext>
                </a:extLst>
              </a:tr>
              <a:tr h="354515">
                <a:tc>
                  <a:txBody>
                    <a:bodyPr/>
                    <a:lstStyle/>
                    <a:p>
                      <a:pPr algn="l" fontAlgn="b"/>
                      <a:r>
                        <a:rPr lang="en-US" sz="900" b="0" i="0" u="none" strike="noStrike" baseline="0" dirty="0">
                          <a:solidFill>
                            <a:schemeClr val="dk1"/>
                          </a:solidFill>
                          <a:effectLst/>
                          <a:latin typeface="Lucida Handwriting" panose="03010101010101010101" pitchFamily="66" charset="0"/>
                        </a:rPr>
                        <a:t>6)   John Doe</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50" b="1" i="0" u="none" strike="noStrike" dirty="0">
                          <a:solidFill>
                            <a:srgbClr val="000000"/>
                          </a:solidFill>
                          <a:effectLst/>
                          <a:latin typeface="Lucida Handwriting" panose="03010101010101010101" pitchFamily="66" charset="0"/>
                        </a:rPr>
                        <a:t>   x</a:t>
                      </a:r>
                    </a:p>
                  </a:txBody>
                  <a:tcPr marL="7619" marR="7619" marT="7619" marB="0" anchor="b"/>
                </a:tc>
                <a:tc>
                  <a:txBody>
                    <a:bodyPr/>
                    <a:lstStyle/>
                    <a:p>
                      <a:pPr algn="ctr" fontAlgn="b"/>
                      <a:r>
                        <a:rPr lang="en-US" sz="1050" b="1" i="0" u="none" strike="noStrike" dirty="0">
                          <a:solidFill>
                            <a:srgbClr val="000000"/>
                          </a:solidFill>
                          <a:effectLst/>
                          <a:latin typeface="Lucida Handwriting" panose="03010101010101010101" pitchFamily="66" charset="0"/>
                        </a:rPr>
                        <a:t>     </a:t>
                      </a:r>
                      <a:r>
                        <a:rPr lang="en-US" sz="1050" b="1" i="0" u="none" strike="noStrike" baseline="0" dirty="0">
                          <a:solidFill>
                            <a:srgbClr val="000000"/>
                          </a:solidFill>
                          <a:effectLst/>
                          <a:latin typeface="Lucida Handwriting" panose="03010101010101010101" pitchFamily="66" charset="0"/>
                        </a:rPr>
                        <a:t>x                       </a:t>
                      </a:r>
                      <a:endParaRPr lang="en-US" sz="1050" b="1"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a:t>
                      </a:r>
                      <a:r>
                        <a:rPr lang="en-US" sz="1050" b="0" i="0" u="none" strike="noStrike" dirty="0">
                          <a:solidFill>
                            <a:srgbClr val="FF0000"/>
                          </a:solidFill>
                          <a:effectLst/>
                          <a:latin typeface="Lucida Handwriting" panose="03010101010101010101" pitchFamily="66" charset="0"/>
                        </a:rPr>
                        <a:t>?</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x (2010)             </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1" i="0" u="none" strike="noStrike" dirty="0">
                          <a:solidFill>
                            <a:srgbClr val="000000"/>
                          </a:solidFill>
                          <a:effectLst/>
                          <a:latin typeface="Lucida Handwriting" panose="03010101010101010101" pitchFamily="66" charset="0"/>
                        </a:rPr>
                        <a:t>          x </a:t>
                      </a:r>
                      <a:r>
                        <a:rPr lang="en-US" sz="1050" b="0" i="0" u="none" strike="noStrike" dirty="0">
                          <a:solidFill>
                            <a:srgbClr val="000000"/>
                          </a:solidFill>
                          <a:effectLst/>
                          <a:latin typeface="Lucida Handwriting" panose="03010101010101010101" pitchFamily="66" charset="0"/>
                        </a:rPr>
                        <a:t>                </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r>
                        <a:rPr lang="en-US" sz="1050" b="0" i="0" u="none" strike="noStrike" baseline="0" dirty="0">
                          <a:solidFill>
                            <a:srgbClr val="000000"/>
                          </a:solidFill>
                          <a:effectLst/>
                          <a:latin typeface="Lucida Handwriting" panose="03010101010101010101" pitchFamily="66" charset="0"/>
                        </a:rPr>
                        <a:t>        </a:t>
                      </a:r>
                      <a:endParaRPr lang="en-US" sz="105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extLst>
                  <a:ext uri="{0D108BD9-81ED-4DB2-BD59-A6C34878D82A}">
                    <a16:rowId xmlns:a16="http://schemas.microsoft.com/office/drawing/2014/main" val="3153123031"/>
                  </a:ext>
                </a:extLst>
              </a:tr>
              <a:tr h="173135">
                <a:tc>
                  <a:txBody>
                    <a:bodyPr/>
                    <a:lstStyle/>
                    <a:p>
                      <a:pPr algn="l" fontAlgn="b"/>
                      <a:r>
                        <a:rPr lang="en-US" sz="900" b="0" i="0" u="none" strike="noStrike" baseline="0" dirty="0">
                          <a:solidFill>
                            <a:schemeClr val="dk1"/>
                          </a:solidFill>
                          <a:effectLst/>
                          <a:latin typeface="Lucida Handwriting" panose="03010101010101010101" pitchFamily="66" charset="0"/>
                        </a:rPr>
                        <a:t>7)   Ty Cobb</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a:t>
                      </a:r>
                      <a:r>
                        <a:rPr lang="en-US" sz="100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n/a</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n/a</a:t>
                      </a:r>
                    </a:p>
                  </a:txBody>
                  <a:tcPr marL="7619" marR="7619" marT="7619" marB="0" anchor="b"/>
                </a:tc>
                <a:extLst>
                  <a:ext uri="{0D108BD9-81ED-4DB2-BD59-A6C34878D82A}">
                    <a16:rowId xmlns:a16="http://schemas.microsoft.com/office/drawing/2014/main" val="2930139134"/>
                  </a:ext>
                </a:extLst>
              </a:tr>
              <a:tr h="173135">
                <a:tc>
                  <a:txBody>
                    <a:bodyPr/>
                    <a:lstStyle/>
                    <a:p>
                      <a:pPr algn="l" fontAlgn="b"/>
                      <a:r>
                        <a:rPr lang="en-US" sz="900" b="0" i="0" u="none" strike="noStrike" baseline="0" dirty="0">
                          <a:solidFill>
                            <a:schemeClr val="dk1"/>
                          </a:solidFill>
                          <a:effectLst/>
                          <a:latin typeface="Lucida Handwriting" panose="03010101010101010101" pitchFamily="66" charset="0"/>
                        </a:rPr>
                        <a:t>8)   Babe Ruth</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a:t>
                      </a:r>
                      <a:r>
                        <a:rPr lang="en-US" sz="1000" b="1" i="0" u="none" strike="noStrike" dirty="0">
                          <a:solidFill>
                            <a:srgbClr val="000000"/>
                          </a:solidFill>
                          <a:effectLst/>
                          <a:latin typeface="Lucida Handwriting" panose="03010101010101010101" pitchFamily="66" charset="0"/>
                        </a:rPr>
                        <a:t>x</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a:t>
                      </a:r>
                      <a:r>
                        <a:rPr lang="en-US" sz="1000" b="0" i="0" u="none" strike="noStrike" dirty="0">
                          <a:solidFill>
                            <a:srgbClr val="FF0000"/>
                          </a:solidFill>
                          <a:effectLst/>
                          <a:latin typeface="Lucida Handwriting" panose="03010101010101010101" pitchFamily="66" charset="0"/>
                        </a:rPr>
                        <a:t>?</a:t>
                      </a:r>
                    </a:p>
                  </a:txBody>
                  <a:tcPr marL="7619" marR="7619" marT="7619" marB="0" anchor="b"/>
                </a:tc>
                <a:tc>
                  <a:txBody>
                    <a:bodyPr/>
                    <a:lstStyle/>
                    <a:p>
                      <a:pPr algn="ctr" fontAlgn="b"/>
                      <a:r>
                        <a:rPr lang="en-US" sz="1000" b="0" i="0" u="none" strike="noStrike" dirty="0">
                          <a:solidFill>
                            <a:srgbClr val="FF0000"/>
                          </a:solidFill>
                          <a:effectLst/>
                          <a:latin typeface="Lucida Handwriting" panose="03010101010101010101" pitchFamily="66" charset="0"/>
                        </a:rPr>
                        <a:t>?</a:t>
                      </a:r>
                      <a:r>
                        <a:rPr lang="en-US" sz="1000" b="0" i="0" u="none" strike="noStrike" dirty="0">
                          <a:solidFill>
                            <a:srgbClr val="00B050"/>
                          </a:solidFill>
                          <a:effectLst/>
                          <a:latin typeface="Lucida Handwriting" panose="03010101010101010101" pitchFamily="66" charset="0"/>
                          <a:sym typeface="Wingdings" panose="05000000000000000000" pitchFamily="2" charset="2"/>
                        </a:rPr>
                        <a:t></a:t>
                      </a:r>
                      <a:endParaRPr lang="en-US" sz="1000" b="0"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00" b="0" i="0" u="none" strike="noStrike" dirty="0">
                          <a:solidFill>
                            <a:srgbClr val="FF0000"/>
                          </a:solidFill>
                          <a:effectLst/>
                          <a:latin typeface="Lucida Handwriting" panose="03010101010101010101" pitchFamily="66" charset="0"/>
                        </a:rPr>
                        <a:t>? </a:t>
                      </a:r>
                      <a:r>
                        <a:rPr lang="en-US" sz="1000" b="0" i="0" u="none" strike="noStrike" dirty="0">
                          <a:solidFill>
                            <a:srgbClr val="00B050"/>
                          </a:solidFill>
                          <a:effectLst/>
                          <a:latin typeface="Lucida Handwriting" panose="03010101010101010101" pitchFamily="66" charset="0"/>
                          <a:sym typeface="Wingdings" panose="05000000000000000000" pitchFamily="2" charset="2"/>
                        </a:rPr>
                        <a:t></a:t>
                      </a:r>
                      <a:endParaRPr lang="en-US" sz="1000" b="0"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x</a:t>
                      </a: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x</a:t>
                      </a: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x</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n/a</a:t>
                      </a:r>
                    </a:p>
                  </a:txBody>
                  <a:tcPr marL="7619" marR="7619" marT="7619" marB="0" anchor="b"/>
                </a:tc>
                <a:extLst>
                  <a:ext uri="{0D108BD9-81ED-4DB2-BD59-A6C34878D82A}">
                    <a16:rowId xmlns:a16="http://schemas.microsoft.com/office/drawing/2014/main" val="228836061"/>
                  </a:ext>
                </a:extLst>
              </a:tr>
              <a:tr h="338025">
                <a:tc>
                  <a:txBody>
                    <a:bodyPr/>
                    <a:lstStyle/>
                    <a:p>
                      <a:pPr algn="l" fontAlgn="b"/>
                      <a:r>
                        <a:rPr lang="en-US" sz="900" b="0" i="0" u="none" strike="noStrike" baseline="0" dirty="0">
                          <a:solidFill>
                            <a:schemeClr val="dk1"/>
                          </a:solidFill>
                          <a:effectLst/>
                          <a:latin typeface="Lucida Handwriting" panose="03010101010101010101" pitchFamily="66" charset="0"/>
                        </a:rPr>
                        <a:t>9)   A. C. Doyle</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a:t>
                      </a:r>
                      <a:r>
                        <a:rPr lang="en-US" sz="1000" b="1" i="0" u="none" strike="noStrike" dirty="0">
                          <a:solidFill>
                            <a:srgbClr val="FF0000"/>
                          </a:solidFill>
                          <a:effectLst/>
                          <a:latin typeface="Lucida Handwriting" panose="03010101010101010101" pitchFamily="66" charset="0"/>
                        </a:rPr>
                        <a:t>?   </a:t>
                      </a:r>
                      <a:r>
                        <a:rPr lang="en-US" sz="100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000" b="1"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a:t>
                      </a:r>
                      <a:r>
                        <a:rPr lang="en-US" sz="1000" b="1" i="0" u="none" strike="noStrike" dirty="0">
                          <a:solidFill>
                            <a:srgbClr val="000000"/>
                          </a:solidFill>
                          <a:effectLst/>
                          <a:latin typeface="Lucida Handwriting" panose="03010101010101010101" pitchFamily="66" charset="0"/>
                        </a:rPr>
                        <a:t>x (2013)</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a:t>
                      </a:r>
                      <a:r>
                        <a:rPr lang="en-US" sz="1000" b="1" i="0" u="none" strike="noStrike" dirty="0">
                          <a:solidFill>
                            <a:srgbClr val="000000"/>
                          </a:solidFill>
                          <a:effectLst/>
                          <a:latin typeface="Lucida Handwriting" panose="03010101010101010101" pitchFamily="66" charset="0"/>
                        </a:rPr>
                        <a:t>x(2012)</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a:t>
                      </a:r>
                      <a:r>
                        <a:rPr lang="en-US" sz="1000" b="1" i="0" u="none" strike="noStrike" dirty="0">
                          <a:solidFill>
                            <a:srgbClr val="000000"/>
                          </a:solidFill>
                          <a:effectLst/>
                          <a:latin typeface="Lucida Handwriting" panose="03010101010101010101" pitchFamily="66" charset="0"/>
                        </a:rPr>
                        <a:t>x2012</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a:t>
                      </a:r>
                      <a:r>
                        <a:rPr lang="en-US" sz="1000" b="1" i="0" u="none" strike="noStrike" dirty="0">
                          <a:solidFill>
                            <a:srgbClr val="000000"/>
                          </a:solidFill>
                          <a:effectLst/>
                          <a:latin typeface="Lucida Handwriting" panose="03010101010101010101" pitchFamily="66" charset="0"/>
                        </a:rPr>
                        <a:t>x</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x</a:t>
                      </a:r>
                      <a:r>
                        <a:rPr lang="en-US" sz="1000" b="1" i="0" u="none" strike="noStrike" baseline="0" dirty="0">
                          <a:solidFill>
                            <a:srgbClr val="000000"/>
                          </a:solidFill>
                          <a:effectLst/>
                          <a:latin typeface="Lucida Handwriting" panose="03010101010101010101" pitchFamily="66" charset="0"/>
                        </a:rPr>
                        <a:t> (2012)</a:t>
                      </a:r>
                      <a:endParaRPr lang="en-US" sz="1000" b="1"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x(2012)</a:t>
                      </a:r>
                    </a:p>
                  </a:txBody>
                  <a:tcPr marL="7619" marR="7619" marT="7619" marB="0" anchor="b"/>
                </a:tc>
                <a:extLst>
                  <a:ext uri="{0D108BD9-81ED-4DB2-BD59-A6C34878D82A}">
                    <a16:rowId xmlns:a16="http://schemas.microsoft.com/office/drawing/2014/main" val="2953267132"/>
                  </a:ext>
                </a:extLst>
              </a:tr>
              <a:tr h="403982">
                <a:tc>
                  <a:txBody>
                    <a:bodyPr/>
                    <a:lstStyle/>
                    <a:p>
                      <a:pPr algn="l" fontAlgn="b"/>
                      <a:r>
                        <a:rPr lang="en-US" sz="1000" b="0" i="0" u="none" strike="noStrike" baseline="0" dirty="0">
                          <a:solidFill>
                            <a:schemeClr val="tx1"/>
                          </a:solidFill>
                          <a:effectLst/>
                          <a:latin typeface="Lucida Handwriting" panose="03010101010101010101" pitchFamily="66" charset="0"/>
                        </a:rPr>
                        <a:t>10)  </a:t>
                      </a:r>
                      <a:r>
                        <a:rPr lang="en-US" sz="1100" b="0" i="0" u="none" strike="noStrike" baseline="0" dirty="0">
                          <a:solidFill>
                            <a:schemeClr val="tx1"/>
                          </a:solidFill>
                          <a:effectLst/>
                          <a:latin typeface="+mn-lt"/>
                        </a:rPr>
                        <a:t>James Smith</a:t>
                      </a:r>
                    </a:p>
                  </a:txBody>
                  <a:tcPr marL="7619" marR="7619" marT="7619" marB="0" anchor="b">
                    <a:solidFill>
                      <a:srgbClr val="FFC000"/>
                    </a:solidFill>
                  </a:tcPr>
                </a:tc>
                <a:tc>
                  <a:txBody>
                    <a:bodyPr/>
                    <a:lstStyle/>
                    <a:p>
                      <a:pPr algn="ctr" fontAlgn="b"/>
                      <a:r>
                        <a:rPr lang="en-US" sz="1200" b="1" i="0" u="none" strike="noStrike" dirty="0">
                          <a:solidFill>
                            <a:srgbClr val="FF0000"/>
                          </a:solidFill>
                          <a:effectLst/>
                          <a:latin typeface="Lucida Handwriting" panose="03010101010101010101" pitchFamily="66" charset="0"/>
                        </a:rPr>
                        <a:t>?</a:t>
                      </a:r>
                      <a:r>
                        <a:rPr lang="en-US" sz="1200" b="1" i="0" u="none" strike="noStrike" dirty="0">
                          <a:solidFill>
                            <a:schemeClr val="tx1"/>
                          </a:solidFill>
                          <a:effectLst/>
                          <a:latin typeface="Lucida Handwriting" panose="03010101010101010101" pitchFamily="66" charset="0"/>
                        </a:rPr>
                        <a:t> </a:t>
                      </a:r>
                      <a:r>
                        <a:rPr lang="en-US" sz="1200" b="1" i="0" u="none" strike="noStrike" dirty="0">
                          <a:solidFill>
                            <a:srgbClr val="00B050"/>
                          </a:solidFill>
                          <a:effectLst/>
                          <a:latin typeface="Lucida Handwriting" panose="03010101010101010101" pitchFamily="66" charset="0"/>
                          <a:sym typeface="Wingdings" panose="05000000000000000000" pitchFamily="2" charset="2"/>
                        </a:rPr>
                        <a:t></a:t>
                      </a:r>
                      <a:r>
                        <a:rPr lang="en-US" sz="1200" b="1" i="0" u="none" strike="noStrike" dirty="0">
                          <a:solidFill>
                            <a:schemeClr val="tx1"/>
                          </a:solidFill>
                          <a:effectLst/>
                          <a:latin typeface="Lucida Handwriting" panose="03010101010101010101" pitchFamily="66" charset="0"/>
                        </a:rPr>
                        <a:t>                              </a:t>
                      </a:r>
                      <a:r>
                        <a:rPr lang="en-US" sz="1200" b="1" i="0" u="none" strike="noStrike" baseline="0" dirty="0">
                          <a:solidFill>
                            <a:schemeClr val="tx1"/>
                          </a:solidFill>
                          <a:effectLst/>
                          <a:latin typeface="Lucida Handwriting" panose="03010101010101010101" pitchFamily="66" charset="0"/>
                        </a:rPr>
                        <a:t> </a:t>
                      </a:r>
                      <a:endParaRPr lang="en-US" sz="1200" b="1" i="0" u="none" strike="noStrike" dirty="0">
                        <a:solidFill>
                          <a:schemeClr val="tx1"/>
                        </a:solidFill>
                        <a:effectLst/>
                        <a:latin typeface="Lucida Handwriting" panose="03010101010101010101" pitchFamily="66" charset="0"/>
                      </a:endParaRPr>
                    </a:p>
                  </a:txBody>
                  <a:tcPr marL="7619" marR="7619" marT="7619" marB="0" anchor="b">
                    <a:solidFill>
                      <a:srgbClr val="FFC000"/>
                    </a:solidFill>
                  </a:tcPr>
                </a:tc>
                <a:tc>
                  <a:txBody>
                    <a:bodyPr/>
                    <a:lstStyle/>
                    <a:p>
                      <a:pPr algn="ctr" fontAlgn="b"/>
                      <a:r>
                        <a:rPr lang="en-US" sz="1200" b="1" i="0" u="none" strike="noStrike" dirty="0">
                          <a:solidFill>
                            <a:schemeClr val="tx1"/>
                          </a:solidFill>
                          <a:effectLst/>
                          <a:latin typeface="Lucida Handwriting" panose="03010101010101010101" pitchFamily="66" charset="0"/>
                        </a:rPr>
                        <a:t> </a:t>
                      </a:r>
                      <a:r>
                        <a:rPr lang="en-US" sz="1200" b="1" i="0" u="none" strike="noStrike" dirty="0">
                          <a:solidFill>
                            <a:srgbClr val="FF0000"/>
                          </a:solidFill>
                          <a:effectLst/>
                          <a:latin typeface="Lucida Handwriting" panose="03010101010101010101" pitchFamily="66" charset="0"/>
                        </a:rPr>
                        <a:t>?x (2010)</a:t>
                      </a:r>
                    </a:p>
                  </a:txBody>
                  <a:tcPr marL="7619" marR="7619" marT="7619" marB="0" anchor="b">
                    <a:solidFill>
                      <a:srgbClr val="FFC000"/>
                    </a:solidFill>
                  </a:tcPr>
                </a:tc>
                <a:tc>
                  <a:txBody>
                    <a:bodyPr/>
                    <a:lstStyle/>
                    <a:p>
                      <a:pPr algn="ctr" fontAlgn="b"/>
                      <a:r>
                        <a:rPr lang="en-US" sz="1200" b="1" i="0" u="none" strike="noStrike" dirty="0">
                          <a:solidFill>
                            <a:srgbClr val="FF0000"/>
                          </a:solidFill>
                          <a:effectLst/>
                          <a:latin typeface="Lucida Handwriting" panose="03010101010101010101" pitchFamily="66" charset="0"/>
                        </a:rPr>
                        <a:t>?</a:t>
                      </a:r>
                      <a:r>
                        <a:rPr lang="en-US" sz="120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200" b="1" i="0" u="none" strike="noStrike" dirty="0">
                        <a:solidFill>
                          <a:srgbClr val="00B050"/>
                        </a:solidFill>
                        <a:effectLst/>
                        <a:latin typeface="Lucida Handwriting" panose="03010101010101010101" pitchFamily="66" charset="0"/>
                      </a:endParaRPr>
                    </a:p>
                  </a:txBody>
                  <a:tcPr marL="7619" marR="7619" marT="7619" marB="0" anchor="b">
                    <a:solidFill>
                      <a:srgbClr val="FFC000"/>
                    </a:solidFill>
                  </a:tcPr>
                </a:tc>
                <a:tc>
                  <a:txBody>
                    <a:bodyPr/>
                    <a:lstStyle/>
                    <a:p>
                      <a:pPr algn="ctr" fontAlgn="b"/>
                      <a:r>
                        <a:rPr lang="en-US" sz="1200" b="1" i="0" u="none" strike="noStrike" dirty="0">
                          <a:solidFill>
                            <a:schemeClr val="tx1"/>
                          </a:solidFill>
                          <a:effectLst/>
                          <a:latin typeface="Lucida Handwriting" panose="03010101010101010101" pitchFamily="66" charset="0"/>
                        </a:rPr>
                        <a:t>     </a:t>
                      </a:r>
                      <a:r>
                        <a:rPr lang="en-US" sz="1200" b="1" i="0" u="none" strike="noStrike" dirty="0">
                          <a:solidFill>
                            <a:schemeClr val="bg1"/>
                          </a:solidFill>
                          <a:effectLst/>
                          <a:latin typeface="Lucida Handwriting" panose="03010101010101010101" pitchFamily="66" charset="0"/>
                        </a:rPr>
                        <a:t>x  (2013)</a:t>
                      </a:r>
                    </a:p>
                  </a:txBody>
                  <a:tcPr marL="7619" marR="7619" marT="7619" marB="0" anchor="b">
                    <a:solidFill>
                      <a:srgbClr val="FFC000"/>
                    </a:solidFill>
                  </a:tcPr>
                </a:tc>
                <a:tc>
                  <a:txBody>
                    <a:bodyPr/>
                    <a:lstStyle/>
                    <a:p>
                      <a:pPr algn="ctr" fontAlgn="b"/>
                      <a:r>
                        <a:rPr lang="en-US" sz="1200" b="1" i="0" u="none" strike="noStrike" dirty="0">
                          <a:solidFill>
                            <a:schemeClr val="tx1"/>
                          </a:solidFill>
                          <a:effectLst/>
                          <a:latin typeface="Lucida Handwriting" panose="03010101010101010101" pitchFamily="66" charset="0"/>
                        </a:rPr>
                        <a:t>     </a:t>
                      </a:r>
                      <a:r>
                        <a:rPr lang="en-US" sz="1200" b="1" i="0" u="none" strike="noStrike" dirty="0">
                          <a:solidFill>
                            <a:schemeClr val="bg1"/>
                          </a:solidFill>
                          <a:effectLst/>
                          <a:latin typeface="Lucida Handwriting" panose="03010101010101010101" pitchFamily="66" charset="0"/>
                        </a:rPr>
                        <a:t>n/a</a:t>
                      </a:r>
                    </a:p>
                  </a:txBody>
                  <a:tcPr marL="7619" marR="7619" marT="7619" marB="0" anchor="b">
                    <a:solidFill>
                      <a:srgbClr val="FFC000"/>
                    </a:solidFill>
                  </a:tcPr>
                </a:tc>
                <a:tc>
                  <a:txBody>
                    <a:bodyPr/>
                    <a:lstStyle/>
                    <a:p>
                      <a:pPr algn="ctr" fontAlgn="b"/>
                      <a:r>
                        <a:rPr lang="en-US" sz="1200" b="1" i="0" u="none" strike="noStrike" dirty="0">
                          <a:solidFill>
                            <a:srgbClr val="FF0000"/>
                          </a:solidFill>
                          <a:effectLst/>
                          <a:latin typeface="Lucida Handwriting" panose="03010101010101010101" pitchFamily="66" charset="0"/>
                        </a:rPr>
                        <a:t>?  </a:t>
                      </a:r>
                      <a:r>
                        <a:rPr lang="en-US" sz="120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200" b="1" i="0" u="none" strike="noStrike" dirty="0">
                        <a:solidFill>
                          <a:srgbClr val="00B050"/>
                        </a:solidFill>
                        <a:effectLst/>
                        <a:latin typeface="Lucida Handwriting" panose="03010101010101010101" pitchFamily="66" charset="0"/>
                      </a:endParaRPr>
                    </a:p>
                  </a:txBody>
                  <a:tcPr marL="7619" marR="7619" marT="7619" marB="0" anchor="b">
                    <a:solidFill>
                      <a:srgbClr val="FFC000"/>
                    </a:solidFill>
                  </a:tcPr>
                </a:tc>
                <a:tc>
                  <a:txBody>
                    <a:bodyPr/>
                    <a:lstStyle/>
                    <a:p>
                      <a:pPr algn="ctr" fontAlgn="b"/>
                      <a:r>
                        <a:rPr lang="en-US" sz="1200" b="1" i="0" u="none" strike="noStrike" dirty="0">
                          <a:solidFill>
                            <a:schemeClr val="bg1"/>
                          </a:solidFill>
                          <a:effectLst/>
                          <a:latin typeface="Lucida Handwriting" panose="03010101010101010101" pitchFamily="66" charset="0"/>
                        </a:rPr>
                        <a:t>      n/a</a:t>
                      </a:r>
                    </a:p>
                  </a:txBody>
                  <a:tcPr marL="7619" marR="7619" marT="7619" marB="0" anchor="b">
                    <a:solidFill>
                      <a:srgbClr val="FFC000"/>
                    </a:solidFill>
                  </a:tcPr>
                </a:tc>
                <a:tc>
                  <a:txBody>
                    <a:bodyPr/>
                    <a:lstStyle/>
                    <a:p>
                      <a:pPr algn="ctr" fontAlgn="b"/>
                      <a:r>
                        <a:rPr lang="en-US" sz="1200" b="1" i="0" u="none" strike="noStrike" dirty="0">
                          <a:solidFill>
                            <a:schemeClr val="bg1"/>
                          </a:solidFill>
                          <a:effectLst/>
                          <a:latin typeface="Lucida Handwriting" panose="03010101010101010101" pitchFamily="66" charset="0"/>
                        </a:rPr>
                        <a:t>       n/a</a:t>
                      </a:r>
                    </a:p>
                  </a:txBody>
                  <a:tcPr marL="7619" marR="7619" marT="7619" marB="0" anchor="b">
                    <a:solidFill>
                      <a:srgbClr val="FFC000"/>
                    </a:solidFill>
                  </a:tcPr>
                </a:tc>
                <a:tc>
                  <a:txBody>
                    <a:bodyPr/>
                    <a:lstStyle/>
                    <a:p>
                      <a:pPr algn="ctr" fontAlgn="b"/>
                      <a:r>
                        <a:rPr lang="en-US" sz="1200" b="1" i="0" u="none" strike="noStrike" dirty="0">
                          <a:solidFill>
                            <a:schemeClr val="bg1"/>
                          </a:solidFill>
                          <a:effectLst/>
                          <a:latin typeface="Lucida Handwriting" panose="03010101010101010101" pitchFamily="66" charset="0"/>
                        </a:rPr>
                        <a:t>      n/a</a:t>
                      </a:r>
                    </a:p>
                  </a:txBody>
                  <a:tcPr marL="7619" marR="7619" marT="7619" marB="0" anchor="b">
                    <a:solidFill>
                      <a:srgbClr val="FFC000"/>
                    </a:solidFill>
                  </a:tcPr>
                </a:tc>
                <a:tc>
                  <a:txBody>
                    <a:bodyPr/>
                    <a:lstStyle/>
                    <a:p>
                      <a:pPr algn="ctr" fontAlgn="b"/>
                      <a:r>
                        <a:rPr lang="en-US" sz="1200" b="1" i="0" u="none" strike="noStrike" dirty="0">
                          <a:solidFill>
                            <a:schemeClr val="bg1"/>
                          </a:solidFill>
                          <a:effectLst/>
                          <a:latin typeface="Lucida Handwriting" panose="03010101010101010101" pitchFamily="66" charset="0"/>
                        </a:rPr>
                        <a:t>       n/a</a:t>
                      </a:r>
                    </a:p>
                  </a:txBody>
                  <a:tcPr marL="7619" marR="7619" marT="7619" marB="0" anchor="b">
                    <a:solidFill>
                      <a:srgbClr val="FFC000"/>
                    </a:solidFill>
                  </a:tcPr>
                </a:tc>
                <a:tc>
                  <a:txBody>
                    <a:bodyPr/>
                    <a:lstStyle/>
                    <a:p>
                      <a:pPr algn="ctr" fontAlgn="b"/>
                      <a:r>
                        <a:rPr lang="en-US" sz="1200" b="1" i="0" u="none" strike="noStrike" dirty="0">
                          <a:solidFill>
                            <a:schemeClr val="bg1"/>
                          </a:solidFill>
                          <a:effectLst/>
                          <a:latin typeface="Lucida Handwriting" panose="03010101010101010101" pitchFamily="66" charset="0"/>
                        </a:rPr>
                        <a:t> n/a</a:t>
                      </a:r>
                    </a:p>
                  </a:txBody>
                  <a:tcPr marL="7619" marR="7619" marT="7619" marB="0" anchor="b">
                    <a:solidFill>
                      <a:srgbClr val="FFC000"/>
                    </a:solidFill>
                  </a:tcPr>
                </a:tc>
                <a:extLst>
                  <a:ext uri="{0D108BD9-81ED-4DB2-BD59-A6C34878D82A}">
                    <a16:rowId xmlns:a16="http://schemas.microsoft.com/office/drawing/2014/main" val="2784564284"/>
                  </a:ext>
                </a:extLst>
              </a:tr>
              <a:tr h="236101">
                <a:tc>
                  <a:txBody>
                    <a:bodyPr/>
                    <a:lstStyle/>
                    <a:p>
                      <a:pPr algn="l" fontAlgn="b"/>
                      <a:r>
                        <a:rPr lang="en-US" sz="1200" b="0" i="0" u="none" strike="noStrike" dirty="0">
                          <a:solidFill>
                            <a:srgbClr val="FF0000"/>
                          </a:solidFill>
                          <a:effectLst/>
                          <a:latin typeface="Calibri" panose="020F0502020204030204" pitchFamily="34" charset="0"/>
                        </a:rPr>
                        <a:t>   </a:t>
                      </a:r>
                      <a:r>
                        <a:rPr lang="en-US" sz="1200" b="1" i="0" u="sng" strike="noStrike" dirty="0">
                          <a:solidFill>
                            <a:srgbClr val="FF0000"/>
                          </a:solidFill>
                          <a:effectLst/>
                          <a:latin typeface="Calibri" panose="020F0502020204030204" pitchFamily="34" charset="0"/>
                        </a:rPr>
                        <a:t>Vaccine cost</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$9.80                     </a:t>
                      </a:r>
                      <a:r>
                        <a:rPr lang="en-US" sz="900" b="0" i="0" u="none" strike="noStrike" baseline="0" dirty="0">
                          <a:solidFill>
                            <a:srgbClr val="000000"/>
                          </a:solidFill>
                          <a:effectLst/>
                          <a:latin typeface="Calibri" panose="020F0502020204030204" pitchFamily="34" charset="0"/>
                        </a:rPr>
                        <a:t>  </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$75.00                 </a:t>
                      </a:r>
                      <a:r>
                        <a:rPr lang="en-US" sz="900" b="0" i="0" u="none" strike="noStrike" baseline="0" dirty="0">
                          <a:solidFill>
                            <a:srgbClr val="000000"/>
                          </a:solidFill>
                          <a:effectLst/>
                          <a:latin typeface="Calibri" panose="020F0502020204030204" pitchFamily="34" charset="0"/>
                        </a:rPr>
                        <a:t>  </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$157</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$32</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$29</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$181</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$41</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$148</a:t>
                      </a: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$99/$98</a:t>
                      </a:r>
                    </a:p>
                  </a:txBody>
                  <a:tcPr marL="7619" marR="7619" marT="7619" marB="0" anchor="b"/>
                </a:tc>
                <a:extLst>
                  <a:ext uri="{0D108BD9-81ED-4DB2-BD59-A6C34878D82A}">
                    <a16:rowId xmlns:a16="http://schemas.microsoft.com/office/drawing/2014/main" val="3043058700"/>
                  </a:ext>
                </a:extLst>
              </a:tr>
              <a:tr h="203492">
                <a:tc>
                  <a:txBody>
                    <a:bodyPr/>
                    <a:lstStyle/>
                    <a:p>
                      <a:pPr algn="l" fontAlgn="b"/>
                      <a:r>
                        <a:rPr lang="en-US" sz="900" b="0" i="0" u="none" strike="noStrike" dirty="0">
                          <a:solidFill>
                            <a:srgbClr val="000000"/>
                          </a:solidFill>
                          <a:effectLst/>
                          <a:latin typeface="Calibri" panose="020F0502020204030204" pitchFamily="34" charset="0"/>
                        </a:rPr>
                        <a:t> </a:t>
                      </a:r>
                      <a:r>
                        <a:rPr lang="en-US" sz="1050" b="1" i="0" u="sng" strike="noStrike" dirty="0">
                          <a:solidFill>
                            <a:srgbClr val="00B050"/>
                          </a:solidFill>
                          <a:effectLst/>
                          <a:latin typeface="Calibri" panose="020F0502020204030204" pitchFamily="34" charset="0"/>
                        </a:rPr>
                        <a:t>Vaccine</a:t>
                      </a:r>
                      <a:r>
                        <a:rPr lang="en-US" sz="1050" b="1" i="0" u="sng" strike="noStrike" baseline="0" dirty="0">
                          <a:solidFill>
                            <a:srgbClr val="00B050"/>
                          </a:solidFill>
                          <a:effectLst/>
                          <a:latin typeface="Calibri" panose="020F0502020204030204" pitchFamily="34" charset="0"/>
                        </a:rPr>
                        <a:t> payment</a:t>
                      </a:r>
                      <a:endParaRPr lang="en-US" sz="1050" b="1" i="0" u="sng" strike="noStrike" dirty="0">
                        <a:solidFill>
                          <a:srgbClr val="00B05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$17.71</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$89.95                 </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$181.06</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$31.07</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$24.19</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varies</a:t>
                      </a:r>
                      <a:r>
                        <a:rPr lang="en-US" sz="900" b="0" i="0" u="none" strike="noStrike" baseline="0" dirty="0">
                          <a:solidFill>
                            <a:srgbClr val="000000"/>
                          </a:solidFill>
                          <a:effectLst/>
                          <a:latin typeface="Calibri" panose="020F0502020204030204" pitchFamily="34" charset="0"/>
                        </a:rPr>
                        <a:t> by plan</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$61.48</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n/a</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$50.85</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n/a</a:t>
                      </a:r>
                    </a:p>
                  </a:txBody>
                  <a:tcPr marL="7619" marR="7619" marT="7619" marB="0" anchor="b"/>
                </a:tc>
                <a:tc>
                  <a:txBody>
                    <a:bodyPr/>
                    <a:lstStyle/>
                    <a:p>
                      <a:pPr algn="ctr" fontAlgn="b"/>
                      <a:r>
                        <a:rPr lang="en-US" sz="900" u="none" strike="noStrike" dirty="0">
                          <a:effectLst/>
                        </a:rPr>
                        <a:t>LEGEND</a:t>
                      </a:r>
                      <a:endParaRPr lang="en-US" sz="900" b="1"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802576174"/>
                  </a:ext>
                </a:extLst>
              </a:tr>
              <a:tr h="327659">
                <a:tc>
                  <a:txBody>
                    <a:bodyPr/>
                    <a:lstStyle/>
                    <a:p>
                      <a:pPr algn="l" fontAlgn="b"/>
                      <a:r>
                        <a:rPr lang="en-US" sz="900" b="0" i="0" u="none" strike="noStrike" dirty="0">
                          <a:solidFill>
                            <a:srgbClr val="000000"/>
                          </a:solidFill>
                          <a:effectLst/>
                          <a:latin typeface="Calibri" panose="020F0502020204030204" pitchFamily="34" charset="0"/>
                        </a:rPr>
                        <a:t> </a:t>
                      </a:r>
                      <a:r>
                        <a:rPr lang="en-US" sz="1050" b="1" i="0" u="sng" strike="noStrike" dirty="0">
                          <a:solidFill>
                            <a:srgbClr val="00B050"/>
                          </a:solidFill>
                          <a:effectLst/>
                          <a:latin typeface="Calibri" panose="020F0502020204030204" pitchFamily="34" charset="0"/>
                        </a:rPr>
                        <a:t>Administration fee</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a:t>
                      </a:r>
                      <a:r>
                        <a:rPr lang="en-US" sz="900" b="0" i="0" u="none" strike="noStrike" baseline="0" dirty="0">
                          <a:solidFill>
                            <a:srgbClr val="000000"/>
                          </a:solidFill>
                          <a:effectLst/>
                          <a:latin typeface="Calibri" panose="020F0502020204030204" pitchFamily="34" charset="0"/>
                        </a:rPr>
                        <a:t>                   </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            </a:t>
                      </a:r>
                      <a:r>
                        <a:rPr lang="en-US" sz="900" b="0" i="0" u="none" strike="noStrike" baseline="0" dirty="0">
                          <a:solidFill>
                            <a:srgbClr val="000000"/>
                          </a:solidFill>
                          <a:effectLst/>
                          <a:latin typeface="Calibri" panose="020F0502020204030204" pitchFamily="34" charset="0"/>
                        </a:rPr>
                        <a:t>                                                   </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n/a</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n/a</a:t>
                      </a:r>
                    </a:p>
                  </a:txBody>
                  <a:tcPr marL="7619" marR="7619" marT="7619" marB="0" anchor="b"/>
                </a:tc>
                <a:tc>
                  <a:txBody>
                    <a:bodyPr/>
                    <a:lstStyle/>
                    <a:p>
                      <a:pPr algn="l" fontAlgn="b"/>
                      <a:r>
                        <a:rPr lang="en-US" sz="900" u="none" strike="noStrike" dirty="0">
                          <a:effectLst/>
                        </a:rPr>
                        <a:t>n/a=Not needed </a:t>
                      </a:r>
                      <a:endParaRPr lang="en-US" sz="900" b="0"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1894295916"/>
                  </a:ext>
                </a:extLst>
              </a:tr>
              <a:tr h="15664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u="none" strike="noStrike" dirty="0">
                          <a:effectLst/>
                        </a:rPr>
                        <a:t>x=previously given</a:t>
                      </a:r>
                      <a:endParaRPr lang="en-US" sz="900" b="0"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1289145489"/>
                  </a:ext>
                </a:extLst>
              </a:tr>
              <a:tr h="15664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u="none" strike="noStrike" dirty="0">
                          <a:effectLst/>
                        </a:rPr>
                        <a:t>?= ask them today</a:t>
                      </a:r>
                      <a:endParaRPr lang="en-US" sz="900" b="0"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2158662546"/>
                  </a:ext>
                </a:extLst>
              </a:tr>
              <a:tr h="15664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u="none" strike="noStrike" dirty="0">
                          <a:effectLst/>
                        </a:rPr>
                        <a:t>D=declined today</a:t>
                      </a:r>
                      <a:endParaRPr lang="en-US" sz="900" b="0"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121607014"/>
                  </a:ext>
                </a:extLst>
              </a:tr>
              <a:tr h="15664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u="none" strike="noStrike" dirty="0">
                          <a:effectLst/>
                        </a:rPr>
                        <a:t>Checkmark    </a:t>
                      </a:r>
                      <a:r>
                        <a:rPr lang="en-US" sz="900" u="none" strike="noStrike" dirty="0">
                          <a:solidFill>
                            <a:srgbClr val="00B050"/>
                          </a:solidFill>
                          <a:effectLst/>
                          <a:sym typeface="Wingdings" panose="05000000000000000000" pitchFamily="2" charset="2"/>
                        </a:rPr>
                        <a:t></a:t>
                      </a:r>
                      <a:r>
                        <a:rPr lang="en-US" sz="900" u="none" strike="noStrike" dirty="0">
                          <a:effectLst/>
                        </a:rPr>
                        <a:t>=given today</a:t>
                      </a:r>
                      <a:endParaRPr lang="en-US" sz="900" b="0" i="0" u="none" strike="noStrike" dirty="0">
                        <a:solidFill>
                          <a:srgbClr val="FFFFFF"/>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1660216298"/>
                  </a:ext>
                </a:extLst>
              </a:tr>
              <a:tr h="15664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Prescription</a:t>
                      </a:r>
                      <a:r>
                        <a:rPr lang="en-US" sz="900" b="0" i="0" u="none" strike="noStrike" baseline="0" dirty="0">
                          <a:solidFill>
                            <a:srgbClr val="000000"/>
                          </a:solidFill>
                          <a:effectLst/>
                          <a:latin typeface="Calibri" panose="020F0502020204030204" pitchFamily="34" charset="0"/>
                        </a:rPr>
                        <a:t> given=  </a:t>
                      </a:r>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4189114744"/>
                  </a:ext>
                </a:extLst>
              </a:tr>
            </a:tbl>
          </a:graphicData>
        </a:graphic>
      </p:graphicFrame>
      <p:cxnSp>
        <p:nvCxnSpPr>
          <p:cNvPr id="67" name="Straight Connector 66"/>
          <p:cNvCxnSpPr/>
          <p:nvPr/>
        </p:nvCxnSpPr>
        <p:spPr>
          <a:xfrm>
            <a:off x="974035" y="5297557"/>
            <a:ext cx="9322904"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6207732" y="4222679"/>
            <a:ext cx="326633" cy="214472"/>
          </a:xfrm>
          <a:prstGeom prst="rect">
            <a:avLst/>
          </a:prstGeom>
        </p:spPr>
      </p:pic>
      <p:pic>
        <p:nvPicPr>
          <p:cNvPr id="13" name="Picture 12"/>
          <p:cNvPicPr>
            <a:picLocks noChangeAspect="1"/>
          </p:cNvPicPr>
          <p:nvPr/>
        </p:nvPicPr>
        <p:blipFill>
          <a:blip r:embed="rId3"/>
          <a:stretch>
            <a:fillRect/>
          </a:stretch>
        </p:blipFill>
        <p:spPr>
          <a:xfrm>
            <a:off x="9555395" y="6626831"/>
            <a:ext cx="326633" cy="231169"/>
          </a:xfrm>
          <a:prstGeom prst="rect">
            <a:avLst/>
          </a:prstGeom>
        </p:spPr>
      </p:pic>
      <p:pic>
        <p:nvPicPr>
          <p:cNvPr id="3" name="Picture 2"/>
          <p:cNvPicPr>
            <a:picLocks noChangeAspect="1"/>
          </p:cNvPicPr>
          <p:nvPr/>
        </p:nvPicPr>
        <p:blipFill>
          <a:blip r:embed="rId4"/>
          <a:stretch>
            <a:fillRect/>
          </a:stretch>
        </p:blipFill>
        <p:spPr>
          <a:xfrm>
            <a:off x="11326350" y="5955769"/>
            <a:ext cx="420660" cy="524301"/>
          </a:xfrm>
          <a:prstGeom prst="rect">
            <a:avLst/>
          </a:prstGeom>
        </p:spPr>
      </p:pic>
    </p:spTree>
    <p:extLst>
      <p:ext uri="{BB962C8B-B14F-4D97-AF65-F5344CB8AC3E}">
        <p14:creationId xmlns:p14="http://schemas.microsoft.com/office/powerpoint/2010/main" val="3288156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ln>
            <a:noFill/>
          </a:ln>
          <a:effectLst/>
        </p:spPr>
      </p:sp>
      <p:pic>
        <p:nvPicPr>
          <p:cNvPr id="6" name="Picture 5"/>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 name="Oval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591673"/>
            <a:ext cx="4809175" cy="562624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alifornia City Lawsuit Alleges Bad Faith &lt;strong&gt;Insurance&lt;/strong&gt;"/>
          <p:cNvPicPr>
            <a:picLocks noChangeAspect="1"/>
          </p:cNvPicPr>
          <p:nvPr/>
        </p:nvPicPr>
        <p:blipFill rotWithShape="1">
          <a:blip r:embed="rId8"/>
          <a:srcRect l="25010" r="19734" b="1"/>
          <a:stretch/>
        </p:blipFill>
        <p:spPr>
          <a:xfrm>
            <a:off x="1127253" y="1078987"/>
            <a:ext cx="3850699" cy="4651619"/>
          </a:xfrm>
          <a:prstGeom prst="rect">
            <a:avLst/>
          </a:prstGeom>
          <a:effectLst/>
        </p:spPr>
      </p:pic>
      <p:sp>
        <p:nvSpPr>
          <p:cNvPr id="2" name="Title 1"/>
          <p:cNvSpPr>
            <a:spLocks noGrp="1"/>
          </p:cNvSpPr>
          <p:nvPr>
            <p:ph type="title"/>
          </p:nvPr>
        </p:nvSpPr>
        <p:spPr>
          <a:xfrm>
            <a:off x="6749410" y="1325880"/>
            <a:ext cx="4794889" cy="3066507"/>
          </a:xfrm>
        </p:spPr>
        <p:txBody>
          <a:bodyPr vert="horz" lIns="91440" tIns="45720" rIns="91440" bIns="45720" rtlCol="0" anchor="b">
            <a:normAutofit/>
          </a:bodyPr>
          <a:lstStyle/>
          <a:p>
            <a:r>
              <a:rPr lang="en-US" sz="5400"/>
              <a:t>Generate an Insurance Claim</a:t>
            </a:r>
          </a:p>
        </p:txBody>
      </p:sp>
    </p:spTree>
    <p:extLst>
      <p:ext uri="{BB962C8B-B14F-4D97-AF65-F5344CB8AC3E}">
        <p14:creationId xmlns:p14="http://schemas.microsoft.com/office/powerpoint/2010/main" val="1837267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stretch>
            <a:fillRect/>
          </a:stretch>
        </p:blipFill>
        <p:spPr>
          <a:xfrm>
            <a:off x="3719422" y="760131"/>
            <a:ext cx="5943600" cy="4130040"/>
          </a:xfrm>
          <a:prstGeom prst="rect">
            <a:avLst/>
          </a:prstGeom>
        </p:spPr>
      </p:pic>
      <p:sp>
        <p:nvSpPr>
          <p:cNvPr id="4" name="Text Box 316"/>
          <p:cNvSpPr txBox="1"/>
          <p:nvPr/>
        </p:nvSpPr>
        <p:spPr>
          <a:xfrm>
            <a:off x="2553958" y="5255284"/>
            <a:ext cx="6877050" cy="160271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b="1" dirty="0">
                <a:effectLst/>
              </a:rPr>
              <a:t>Box 21</a:t>
            </a:r>
            <a:r>
              <a:rPr lang="en-US" sz="1000" dirty="0">
                <a:effectLst/>
              </a:rPr>
              <a:t>. Diagnosis code A. Should reflect the ICD 10 code describing the reason for the office visit. In this case the patient’s asthmatic condition</a:t>
            </a:r>
            <a:endParaRPr lang="en-US" dirty="0">
              <a:effectLst/>
            </a:endParaRPr>
          </a:p>
          <a:p>
            <a:r>
              <a:rPr lang="en-US" sz="1000" b="1" dirty="0">
                <a:effectLst/>
              </a:rPr>
              <a:t>Box B</a:t>
            </a:r>
            <a:r>
              <a:rPr lang="en-US" sz="1000" dirty="0">
                <a:effectLst/>
              </a:rPr>
              <a:t>. Should reflect the location where the service is provided. In this example 11 indicates the service was provided at an office</a:t>
            </a:r>
            <a:endParaRPr lang="en-US" dirty="0">
              <a:effectLst/>
            </a:endParaRPr>
          </a:p>
          <a:p>
            <a:r>
              <a:rPr lang="en-US" sz="1000" b="1" dirty="0">
                <a:effectLst/>
              </a:rPr>
              <a:t>Box D</a:t>
            </a:r>
            <a:r>
              <a:rPr lang="en-US" sz="1000" dirty="0">
                <a:effectLst/>
              </a:rPr>
              <a:t>. Procedures, Services, or Supplies. NCCI edits require a modifier 25 to recognize the office visit as a distinct service from the vaccine administration</a:t>
            </a:r>
            <a:endParaRPr lang="en-US" dirty="0">
              <a:effectLst/>
            </a:endParaRPr>
          </a:p>
          <a:p>
            <a:r>
              <a:rPr lang="en-US" sz="1000" dirty="0">
                <a:effectLst/>
              </a:rPr>
              <a:t>The SK modifier can be used to indicate that the patient is considered high risk</a:t>
            </a:r>
            <a:endParaRPr lang="en-US" dirty="0">
              <a:effectLst/>
            </a:endParaRPr>
          </a:p>
          <a:p>
            <a:r>
              <a:rPr lang="en-US" sz="1000" b="1" dirty="0">
                <a:effectLst/>
              </a:rPr>
              <a:t>Box F.</a:t>
            </a:r>
            <a:r>
              <a:rPr lang="en-US" sz="1000" dirty="0">
                <a:effectLst/>
              </a:rPr>
              <a:t> Charges. Should reflect the HCP’s usual and customary charges</a:t>
            </a:r>
            <a:endParaRPr lang="en-US" dirty="0">
              <a:effectLst/>
            </a:endParaRPr>
          </a:p>
          <a:p>
            <a:r>
              <a:rPr lang="en-US" sz="1000" dirty="0">
                <a:effectLst/>
              </a:rPr>
              <a:t>The reporting of the vaccines National drug code (NDC) may be required by some payers including Medicaid and  </a:t>
            </a:r>
            <a:r>
              <a:rPr lang="en-US" sz="1000" dirty="0" err="1">
                <a:effectLst/>
              </a:rPr>
              <a:t>TriCARE</a:t>
            </a:r>
            <a:r>
              <a:rPr lang="en-US" sz="1000" dirty="0">
                <a:effectLst/>
              </a:rPr>
              <a:t>. </a:t>
            </a:r>
            <a:endParaRPr lang="en-US" dirty="0">
              <a:effectLst/>
            </a:endParaRPr>
          </a:p>
          <a:p>
            <a:pPr marL="0" marR="0">
              <a:spcBef>
                <a:spcPts val="0"/>
              </a:spcBef>
              <a:spcAft>
                <a:spcPts val="0"/>
              </a:spcAft>
            </a:pPr>
            <a:r>
              <a:rPr lang="en-US" sz="11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1100" dirty="0">
                <a:effectLst/>
                <a:ea typeface="Calibri" panose="020F0502020204030204" pitchFamily="34" charset="0"/>
                <a:cs typeface="Times New Roman" panose="02020603050405020304" pitchFamily="18" charset="0"/>
              </a:rPr>
              <a:t> </a:t>
            </a:r>
          </a:p>
        </p:txBody>
      </p:sp>
      <p:cxnSp>
        <p:nvCxnSpPr>
          <p:cNvPr id="7" name="Connector: Curved 6"/>
          <p:cNvCxnSpPr>
            <a:cxnSpLocks/>
          </p:cNvCxnSpPr>
          <p:nvPr/>
        </p:nvCxnSpPr>
        <p:spPr>
          <a:xfrm rot="5400000" flipH="1" flipV="1">
            <a:off x="1526876" y="2967486"/>
            <a:ext cx="3312544" cy="1431989"/>
          </a:xfrm>
          <a:prstGeom prst="curvedConnector3">
            <a:avLst>
              <a:gd name="adj1" fmla="val 10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1" name="Ink 10"/>
              <p14:cNvContentPartPr/>
              <p14:nvPr/>
            </p14:nvContentPartPr>
            <p14:xfrm>
              <a:off x="4209365" y="2077913"/>
              <a:ext cx="395280" cy="27000"/>
            </p14:xfrm>
          </p:contentPart>
        </mc:Choice>
        <mc:Fallback xmlns="">
          <p:pic>
            <p:nvPicPr>
              <p:cNvPr id="11" name="Ink 10"/>
              <p:cNvPicPr/>
              <p:nvPr/>
            </p:nvPicPr>
            <p:blipFill>
              <a:blip r:embed="rId5"/>
              <a:stretch>
                <a:fillRect/>
              </a:stretch>
            </p:blipFill>
            <p:spPr>
              <a:xfrm>
                <a:off x="4173365" y="2005913"/>
                <a:ext cx="4672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p14:cNvContentPartPr/>
              <p14:nvPr/>
            </p14:nvContentPartPr>
            <p14:xfrm>
              <a:off x="7427045" y="2768033"/>
              <a:ext cx="482400" cy="28080"/>
            </p14:xfrm>
          </p:contentPart>
        </mc:Choice>
        <mc:Fallback xmlns="">
          <p:pic>
            <p:nvPicPr>
              <p:cNvPr id="13" name="Ink 12"/>
              <p:cNvPicPr/>
              <p:nvPr/>
            </p:nvPicPr>
            <p:blipFill>
              <a:blip r:embed="rId7"/>
              <a:stretch>
                <a:fillRect/>
              </a:stretch>
            </p:blipFill>
            <p:spPr>
              <a:xfrm>
                <a:off x="7391045" y="2696033"/>
                <a:ext cx="554400" cy="172080"/>
              </a:xfrm>
              <a:prstGeom prst="rect">
                <a:avLst/>
              </a:prstGeom>
            </p:spPr>
          </p:pic>
        </mc:Fallback>
      </mc:AlternateContent>
      <p:sp>
        <p:nvSpPr>
          <p:cNvPr id="16" name="TextBox 15"/>
          <p:cNvSpPr txBox="1"/>
          <p:nvPr/>
        </p:nvSpPr>
        <p:spPr>
          <a:xfrm>
            <a:off x="396815" y="664234"/>
            <a:ext cx="3183885" cy="830997"/>
          </a:xfrm>
          <a:prstGeom prst="rect">
            <a:avLst/>
          </a:prstGeom>
          <a:noFill/>
        </p:spPr>
        <p:txBody>
          <a:bodyPr wrap="none" rtlCol="0">
            <a:spAutoFit/>
          </a:bodyPr>
          <a:lstStyle/>
          <a:p>
            <a:r>
              <a:rPr lang="en-US" sz="4800" dirty="0"/>
              <a:t>Form 1500</a:t>
            </a:r>
          </a:p>
        </p:txBody>
      </p:sp>
      <mc:AlternateContent xmlns:mc="http://schemas.openxmlformats.org/markup-compatibility/2006" xmlns:p14="http://schemas.microsoft.com/office/powerpoint/2010/main">
        <mc:Choice Requires="p14">
          <p:contentPart p14:bwMode="auto" r:id="rId8">
            <p14:nvContentPartPr>
              <p14:cNvPr id="18" name="Ink 17"/>
              <p14:cNvContentPartPr/>
              <p14:nvPr/>
            </p14:nvContentPartPr>
            <p14:xfrm>
              <a:off x="5236085" y="2759753"/>
              <a:ext cx="180000" cy="62280"/>
            </p14:xfrm>
          </p:contentPart>
        </mc:Choice>
        <mc:Fallback xmlns="">
          <p:pic>
            <p:nvPicPr>
              <p:cNvPr id="18" name="Ink 17"/>
              <p:cNvPicPr/>
              <p:nvPr/>
            </p:nvPicPr>
            <p:blipFill>
              <a:blip r:embed="rId9"/>
              <a:stretch>
                <a:fillRect/>
              </a:stretch>
            </p:blipFill>
            <p:spPr>
              <a:xfrm>
                <a:off x="5200085" y="2687753"/>
                <a:ext cx="2520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p14:cNvContentPartPr/>
              <p14:nvPr/>
            </p14:nvContentPartPr>
            <p14:xfrm>
              <a:off x="10644725" y="4278593"/>
              <a:ext cx="360" cy="360"/>
            </p14:xfrm>
          </p:contentPart>
        </mc:Choice>
        <mc:Fallback xmlns="">
          <p:pic>
            <p:nvPicPr>
              <p:cNvPr id="19" name="Ink 18"/>
              <p:cNvPicPr/>
              <p:nvPr/>
            </p:nvPicPr>
            <p:blipFill/>
            <p:spPr/>
          </p:pic>
        </mc:Fallback>
      </mc:AlternateContent>
      <mc:AlternateContent xmlns:mc="http://schemas.openxmlformats.org/markup-compatibility/2006" xmlns:p14="http://schemas.microsoft.com/office/powerpoint/2010/main">
        <mc:Choice Requires="p14">
          <p:contentPart p14:bwMode="auto" r:id="rId11">
            <p14:nvContentPartPr>
              <p14:cNvPr id="2" name="Ink 1"/>
              <p14:cNvContentPartPr/>
              <p14:nvPr/>
            </p14:nvContentPartPr>
            <p14:xfrm>
              <a:off x="6159125" y="2760113"/>
              <a:ext cx="203040" cy="18000"/>
            </p14:xfrm>
          </p:contentPart>
        </mc:Choice>
        <mc:Fallback xmlns="">
          <p:pic>
            <p:nvPicPr>
              <p:cNvPr id="2" name="Ink 1"/>
              <p:cNvPicPr/>
              <p:nvPr/>
            </p:nvPicPr>
            <p:blipFill>
              <a:blip r:embed="rId12"/>
              <a:stretch>
                <a:fillRect/>
              </a:stretch>
            </p:blipFill>
            <p:spPr>
              <a:xfrm>
                <a:off x="6123125" y="2688113"/>
                <a:ext cx="2750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Ink 4"/>
              <p14:cNvContentPartPr/>
              <p14:nvPr/>
            </p14:nvContentPartPr>
            <p14:xfrm>
              <a:off x="2613485" y="5960513"/>
              <a:ext cx="379080" cy="18000"/>
            </p14:xfrm>
          </p:contentPart>
        </mc:Choice>
        <mc:Fallback xmlns="">
          <p:pic>
            <p:nvPicPr>
              <p:cNvPr id="5" name="Ink 4"/>
              <p:cNvPicPr/>
              <p:nvPr/>
            </p:nvPicPr>
            <p:blipFill>
              <a:blip r:embed="rId14"/>
              <a:stretch>
                <a:fillRect/>
              </a:stretch>
            </p:blipFill>
            <p:spPr>
              <a:xfrm>
                <a:off x="2577485" y="5888513"/>
                <a:ext cx="4510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 name="Ink 5"/>
              <p14:cNvContentPartPr/>
              <p14:nvPr/>
            </p14:nvContentPartPr>
            <p14:xfrm>
              <a:off x="2622125" y="5356793"/>
              <a:ext cx="438840" cy="360"/>
            </p14:xfrm>
          </p:contentPart>
        </mc:Choice>
        <mc:Fallback xmlns="">
          <p:pic>
            <p:nvPicPr>
              <p:cNvPr id="6" name="Ink 5"/>
              <p:cNvPicPr/>
              <p:nvPr/>
            </p:nvPicPr>
            <p:blipFill>
              <a:blip r:embed="rId16"/>
              <a:stretch>
                <a:fillRect/>
              </a:stretch>
            </p:blipFill>
            <p:spPr>
              <a:xfrm>
                <a:off x="2586095" y="5284793"/>
                <a:ext cx="510899"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Ink 7"/>
              <p14:cNvContentPartPr/>
              <p14:nvPr/>
            </p14:nvContentPartPr>
            <p14:xfrm>
              <a:off x="2613485" y="6434633"/>
              <a:ext cx="365040" cy="9360"/>
            </p14:xfrm>
          </p:contentPart>
        </mc:Choice>
        <mc:Fallback xmlns="">
          <p:pic>
            <p:nvPicPr>
              <p:cNvPr id="8" name="Ink 7"/>
              <p:cNvPicPr/>
              <p:nvPr/>
            </p:nvPicPr>
            <p:blipFill>
              <a:blip r:embed="rId18"/>
              <a:stretch>
                <a:fillRect/>
              </a:stretch>
            </p:blipFill>
            <p:spPr>
              <a:xfrm>
                <a:off x="2577485" y="6362633"/>
                <a:ext cx="4370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 name="Ink 8"/>
              <p14:cNvContentPartPr/>
              <p14:nvPr/>
            </p14:nvContentPartPr>
            <p14:xfrm>
              <a:off x="2573165" y="5658833"/>
              <a:ext cx="429840" cy="61560"/>
            </p14:xfrm>
          </p:contentPart>
        </mc:Choice>
        <mc:Fallback xmlns="">
          <p:pic>
            <p:nvPicPr>
              <p:cNvPr id="9" name="Ink 8"/>
              <p:cNvPicPr/>
              <p:nvPr/>
            </p:nvPicPr>
            <p:blipFill>
              <a:blip r:embed="rId20"/>
              <a:stretch>
                <a:fillRect/>
              </a:stretch>
            </p:blipFill>
            <p:spPr>
              <a:xfrm>
                <a:off x="2537165" y="5586833"/>
                <a:ext cx="501840" cy="205560"/>
              </a:xfrm>
              <a:prstGeom prst="rect">
                <a:avLst/>
              </a:prstGeom>
            </p:spPr>
          </p:pic>
        </mc:Fallback>
      </mc:AlternateContent>
    </p:spTree>
    <p:extLst>
      <p:ext uri="{BB962C8B-B14F-4D97-AF65-F5344CB8AC3E}">
        <p14:creationId xmlns:p14="http://schemas.microsoft.com/office/powerpoint/2010/main" val="2671742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3124200" y="2671127"/>
            <a:ext cx="5943600" cy="1515745"/>
          </a:xfrm>
          <a:prstGeom prst="rect">
            <a:avLst/>
          </a:prstGeom>
        </p:spPr>
      </p:pic>
      <p:sp>
        <p:nvSpPr>
          <p:cNvPr id="3" name="TextBox 2"/>
          <p:cNvSpPr txBox="1"/>
          <p:nvPr/>
        </p:nvSpPr>
        <p:spPr>
          <a:xfrm>
            <a:off x="362504" y="1194419"/>
            <a:ext cx="6590266" cy="923330"/>
          </a:xfrm>
          <a:prstGeom prst="rect">
            <a:avLst/>
          </a:prstGeom>
          <a:noFill/>
        </p:spPr>
        <p:txBody>
          <a:bodyPr wrap="none" rtlCol="0">
            <a:spAutoFit/>
          </a:bodyPr>
          <a:lstStyle/>
          <a:p>
            <a:r>
              <a:rPr lang="en-US" sz="5400" dirty="0"/>
              <a:t>Filling out the Form </a:t>
            </a:r>
          </a:p>
        </p:txBody>
      </p:sp>
    </p:spTree>
    <p:extLst>
      <p:ext uri="{BB962C8B-B14F-4D97-AF65-F5344CB8AC3E}">
        <p14:creationId xmlns:p14="http://schemas.microsoft.com/office/powerpoint/2010/main" val="2883816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On the Webinar today:</a:t>
            </a:r>
          </a:p>
        </p:txBody>
      </p:sp>
      <p:sp>
        <p:nvSpPr>
          <p:cNvPr id="3" name="Content Placeholder 2"/>
          <p:cNvSpPr>
            <a:spLocks noGrp="1"/>
          </p:cNvSpPr>
          <p:nvPr>
            <p:ph idx="1"/>
          </p:nvPr>
        </p:nvSpPr>
        <p:spPr/>
        <p:txBody>
          <a:bodyPr/>
          <a:lstStyle/>
          <a:p>
            <a:pPr marL="0" indent="0" algn="ctr">
              <a:buNone/>
            </a:pPr>
            <a:endParaRPr lang="en-US" sz="4400" dirty="0"/>
          </a:p>
          <a:p>
            <a:pPr marL="0" indent="0" algn="ctr">
              <a:buNone/>
            </a:pPr>
            <a:r>
              <a:rPr lang="en-US" sz="4400" dirty="0"/>
              <a:t>Charles M. Soppet MD, FACP</a:t>
            </a:r>
          </a:p>
          <a:p>
            <a:pPr marL="0" indent="0" algn="ctr">
              <a:buNone/>
            </a:pPr>
            <a:endParaRPr lang="en-US" sz="4400" dirty="0"/>
          </a:p>
          <a:p>
            <a:pPr marL="0" indent="0" algn="ctr">
              <a:buNone/>
            </a:pPr>
            <a:r>
              <a:rPr lang="en-US" sz="4400" dirty="0">
                <a:solidFill>
                  <a:srgbClr val="FFFF00"/>
                </a:solidFill>
              </a:rPr>
              <a:t>msoppet@Comcast.net</a:t>
            </a:r>
          </a:p>
          <a:p>
            <a:endParaRPr lang="en-US" sz="4400" dirty="0"/>
          </a:p>
        </p:txBody>
      </p:sp>
    </p:spTree>
    <p:extLst>
      <p:ext uri="{BB962C8B-B14F-4D97-AF65-F5344CB8AC3E}">
        <p14:creationId xmlns:p14="http://schemas.microsoft.com/office/powerpoint/2010/main" val="3688694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Generate Reports</a:t>
            </a:r>
            <a:br>
              <a:rPr lang="en-US" dirty="0"/>
            </a:br>
            <a:endParaRPr lang="en-US" dirty="0"/>
          </a:p>
        </p:txBody>
      </p:sp>
      <p:sp>
        <p:nvSpPr>
          <p:cNvPr id="3" name="TextBox 2"/>
          <p:cNvSpPr txBox="1"/>
          <p:nvPr/>
        </p:nvSpPr>
        <p:spPr>
          <a:xfrm>
            <a:off x="586597" y="2303253"/>
            <a:ext cx="9816860" cy="2554545"/>
          </a:xfrm>
          <a:prstGeom prst="rect">
            <a:avLst/>
          </a:prstGeom>
          <a:noFill/>
        </p:spPr>
        <p:txBody>
          <a:bodyPr wrap="square" rtlCol="0">
            <a:spAutoFit/>
          </a:bodyPr>
          <a:lstStyle/>
          <a:p>
            <a:r>
              <a:rPr lang="en-US" sz="3200" dirty="0"/>
              <a:t>Why generate Reports ?</a:t>
            </a:r>
          </a:p>
          <a:p>
            <a:endParaRPr lang="en-US" sz="3200" dirty="0"/>
          </a:p>
          <a:p>
            <a:r>
              <a:rPr lang="en-US" sz="3200" dirty="0"/>
              <a:t>	What reports to generate ?</a:t>
            </a:r>
          </a:p>
          <a:p>
            <a:endParaRPr lang="en-US" sz="3200" dirty="0"/>
          </a:p>
          <a:p>
            <a:r>
              <a:rPr lang="en-US" sz="3200" dirty="0"/>
              <a:t>		How often to generate these reports ?</a:t>
            </a:r>
          </a:p>
        </p:txBody>
      </p:sp>
    </p:spTree>
    <p:extLst>
      <p:ext uri="{BB962C8B-B14F-4D97-AF65-F5344CB8AC3E}">
        <p14:creationId xmlns:p14="http://schemas.microsoft.com/office/powerpoint/2010/main" val="148143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Using the Daily Run Sheet for Reporting</a:t>
            </a:r>
          </a:p>
        </p:txBody>
      </p:sp>
      <p:sp>
        <p:nvSpPr>
          <p:cNvPr id="3" name="Content Placeholder 2"/>
          <p:cNvSpPr>
            <a:spLocks noGrp="1"/>
          </p:cNvSpPr>
          <p:nvPr>
            <p:ph idx="1"/>
          </p:nvPr>
        </p:nvSpPr>
        <p:spPr/>
        <p:txBody>
          <a:bodyPr>
            <a:normAutofit lnSpcReduction="10000"/>
          </a:bodyPr>
          <a:lstStyle/>
          <a:p>
            <a:pPr marL="457200" indent="-457200">
              <a:buFont typeface="+mj-lt"/>
              <a:buAutoNum type="arabicParenR"/>
            </a:pPr>
            <a:r>
              <a:rPr lang="en-US" dirty="0"/>
              <a:t>Formalizes Pre-visit immunization planning</a:t>
            </a:r>
          </a:p>
          <a:p>
            <a:pPr marL="457200" indent="-457200">
              <a:buFont typeface="+mj-lt"/>
              <a:buAutoNum type="arabicParenR"/>
            </a:pPr>
            <a:r>
              <a:rPr lang="en-US" dirty="0"/>
              <a:t>Documents the “ask rate” at 100%</a:t>
            </a:r>
          </a:p>
          <a:p>
            <a:pPr marL="457200" indent="-457200">
              <a:buFont typeface="+mj-lt"/>
              <a:buAutoNum type="arabicParenR"/>
            </a:pPr>
            <a:r>
              <a:rPr lang="en-US" dirty="0"/>
              <a:t>Documents the “Refusal Rate” easily</a:t>
            </a:r>
          </a:p>
          <a:p>
            <a:pPr marL="457200" indent="-457200">
              <a:buFont typeface="+mj-lt"/>
              <a:buAutoNum type="arabicParenR"/>
            </a:pPr>
            <a:r>
              <a:rPr lang="en-US" dirty="0"/>
              <a:t>Can augment this with a “signature required” refusal form</a:t>
            </a:r>
          </a:p>
          <a:p>
            <a:pPr marL="457200" indent="-457200">
              <a:buFont typeface="+mj-lt"/>
              <a:buAutoNum type="arabicParenR"/>
            </a:pPr>
            <a:r>
              <a:rPr lang="en-US" dirty="0"/>
              <a:t>Filled out contemporaneously by the nurse will double check documentation</a:t>
            </a:r>
          </a:p>
          <a:p>
            <a:pPr marL="457200" indent="-457200">
              <a:buFont typeface="+mj-lt"/>
              <a:buAutoNum type="arabicParenR"/>
            </a:pPr>
            <a:r>
              <a:rPr lang="en-US" dirty="0"/>
              <a:t>Can be used to verify that the dose was given and check at end of day against vaccines documented as administered and charged in the Electronic Record</a:t>
            </a:r>
          </a:p>
          <a:p>
            <a:pPr marL="457200" indent="-457200">
              <a:buFont typeface="+mj-lt"/>
              <a:buAutoNum type="arabicParenR"/>
            </a:pPr>
            <a:r>
              <a:rPr lang="en-US" dirty="0"/>
              <a:t>Keeping it allows for running count of progress (% of patients vaccinated)</a:t>
            </a:r>
          </a:p>
          <a:p>
            <a:pPr marL="857250" lvl="1" indent="-457200">
              <a:buFont typeface="+mj-lt"/>
              <a:buAutoNum type="arabicParenR"/>
            </a:pPr>
            <a:endParaRPr lang="en-US" dirty="0"/>
          </a:p>
          <a:p>
            <a:pPr marL="457200" indent="-457200">
              <a:buFont typeface="+mj-lt"/>
              <a:buAutoNum type="arabicParenR"/>
            </a:pPr>
            <a:endParaRPr lang="en-US" dirty="0"/>
          </a:p>
        </p:txBody>
      </p:sp>
    </p:spTree>
    <p:extLst>
      <p:ext uri="{BB962C8B-B14F-4D97-AF65-F5344CB8AC3E}">
        <p14:creationId xmlns:p14="http://schemas.microsoft.com/office/powerpoint/2010/main" val="628980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726" y="228600"/>
            <a:ext cx="8486274" cy="990600"/>
          </a:xfrm>
        </p:spPr>
        <p:txBody>
          <a:bodyPr>
            <a:normAutofit fontScale="90000"/>
          </a:bodyPr>
          <a:lstStyle/>
          <a:p>
            <a:pPr algn="ctr"/>
            <a:r>
              <a:rPr lang="en-US" dirty="0"/>
              <a:t>PDSA DAILY WORKSHEET FOR VACCINES</a:t>
            </a:r>
          </a:p>
        </p:txBody>
      </p:sp>
      <p:graphicFrame>
        <p:nvGraphicFramePr>
          <p:cNvPr id="4" name="Content Placeholder 3"/>
          <p:cNvGraphicFramePr>
            <a:graphicFrameLocks noGrp="1"/>
          </p:cNvGraphicFramePr>
          <p:nvPr>
            <p:ph idx="1"/>
            <p:extLst/>
          </p:nvPr>
        </p:nvGraphicFramePr>
        <p:xfrm>
          <a:off x="2032000" y="1586023"/>
          <a:ext cx="8255000" cy="4212712"/>
        </p:xfrm>
        <a:graphic>
          <a:graphicData uri="http://schemas.openxmlformats.org/drawingml/2006/table">
            <a:tbl>
              <a:tblPr>
                <a:tableStyleId>{5C22544A-7EE6-4342-B048-85BDC9FD1C3A}</a:tableStyleId>
              </a:tblPr>
              <a:tblGrid>
                <a:gridCol w="944992">
                  <a:extLst>
                    <a:ext uri="{9D8B030D-6E8A-4147-A177-3AD203B41FA5}">
                      <a16:colId xmlns:a16="http://schemas.microsoft.com/office/drawing/2014/main" val="4148974021"/>
                    </a:ext>
                  </a:extLst>
                </a:gridCol>
                <a:gridCol w="723286">
                  <a:extLst>
                    <a:ext uri="{9D8B030D-6E8A-4147-A177-3AD203B41FA5}">
                      <a16:colId xmlns:a16="http://schemas.microsoft.com/office/drawing/2014/main" val="1417370264"/>
                    </a:ext>
                  </a:extLst>
                </a:gridCol>
                <a:gridCol w="723286">
                  <a:extLst>
                    <a:ext uri="{9D8B030D-6E8A-4147-A177-3AD203B41FA5}">
                      <a16:colId xmlns:a16="http://schemas.microsoft.com/office/drawing/2014/main" val="1496202357"/>
                    </a:ext>
                  </a:extLst>
                </a:gridCol>
                <a:gridCol w="723286">
                  <a:extLst>
                    <a:ext uri="{9D8B030D-6E8A-4147-A177-3AD203B41FA5}">
                      <a16:colId xmlns:a16="http://schemas.microsoft.com/office/drawing/2014/main" val="3381779876"/>
                    </a:ext>
                  </a:extLst>
                </a:gridCol>
                <a:gridCol w="723286">
                  <a:extLst>
                    <a:ext uri="{9D8B030D-6E8A-4147-A177-3AD203B41FA5}">
                      <a16:colId xmlns:a16="http://schemas.microsoft.com/office/drawing/2014/main" val="925207693"/>
                    </a:ext>
                  </a:extLst>
                </a:gridCol>
                <a:gridCol w="385751">
                  <a:extLst>
                    <a:ext uri="{9D8B030D-6E8A-4147-A177-3AD203B41FA5}">
                      <a16:colId xmlns:a16="http://schemas.microsoft.com/office/drawing/2014/main" val="3564770374"/>
                    </a:ext>
                  </a:extLst>
                </a:gridCol>
                <a:gridCol w="723286">
                  <a:extLst>
                    <a:ext uri="{9D8B030D-6E8A-4147-A177-3AD203B41FA5}">
                      <a16:colId xmlns:a16="http://schemas.microsoft.com/office/drawing/2014/main" val="984364362"/>
                    </a:ext>
                  </a:extLst>
                </a:gridCol>
                <a:gridCol w="453259">
                  <a:extLst>
                    <a:ext uri="{9D8B030D-6E8A-4147-A177-3AD203B41FA5}">
                      <a16:colId xmlns:a16="http://schemas.microsoft.com/office/drawing/2014/main" val="287655078"/>
                    </a:ext>
                  </a:extLst>
                </a:gridCol>
                <a:gridCol w="453259">
                  <a:extLst>
                    <a:ext uri="{9D8B030D-6E8A-4147-A177-3AD203B41FA5}">
                      <a16:colId xmlns:a16="http://schemas.microsoft.com/office/drawing/2014/main" val="189653555"/>
                    </a:ext>
                  </a:extLst>
                </a:gridCol>
                <a:gridCol w="453259">
                  <a:extLst>
                    <a:ext uri="{9D8B030D-6E8A-4147-A177-3AD203B41FA5}">
                      <a16:colId xmlns:a16="http://schemas.microsoft.com/office/drawing/2014/main" val="2389287537"/>
                    </a:ext>
                  </a:extLst>
                </a:gridCol>
                <a:gridCol w="453259">
                  <a:extLst>
                    <a:ext uri="{9D8B030D-6E8A-4147-A177-3AD203B41FA5}">
                      <a16:colId xmlns:a16="http://schemas.microsoft.com/office/drawing/2014/main" val="3553721353"/>
                    </a:ext>
                  </a:extLst>
                </a:gridCol>
                <a:gridCol w="1494791">
                  <a:extLst>
                    <a:ext uri="{9D8B030D-6E8A-4147-A177-3AD203B41FA5}">
                      <a16:colId xmlns:a16="http://schemas.microsoft.com/office/drawing/2014/main" val="331658270"/>
                    </a:ext>
                  </a:extLst>
                </a:gridCol>
              </a:tblGrid>
              <a:tr h="275806">
                <a:tc gridSpan="7">
                  <a:txBody>
                    <a:bodyPr/>
                    <a:lstStyle/>
                    <a:p>
                      <a:pPr algn="l" fontAlgn="b"/>
                      <a:r>
                        <a:rPr lang="en-US" sz="900" u="none" strike="noStrike" dirty="0">
                          <a:effectLst/>
                        </a:rPr>
                        <a:t>DAILY PLANNING WORKSHEET AND RECONCILIATION SHEET FOR IMMUNIZATION PDSA</a:t>
                      </a:r>
                      <a:endParaRPr lang="en-US" sz="900" b="1" i="0" u="none" strike="noStrike" dirty="0">
                        <a:solidFill>
                          <a:srgbClr val="000000"/>
                        </a:solidFill>
                        <a:effectLst/>
                        <a:latin typeface="Calibri" panose="020F0502020204030204" pitchFamily="34" charset="0"/>
                      </a:endParaRPr>
                    </a:p>
                  </a:txBody>
                  <a:tcPr marL="7619" marR="7619" marT="7619"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1104948336"/>
                  </a:ext>
                </a:extLst>
              </a:tr>
              <a:tr h="152379">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890469569"/>
                  </a:ext>
                </a:extLst>
              </a:tr>
              <a:tr h="190474">
                <a:tc>
                  <a:txBody>
                    <a:bodyPr/>
                    <a:lstStyle/>
                    <a:p>
                      <a:pPr algn="ctr" fontAlgn="b"/>
                      <a:r>
                        <a:rPr lang="en-US" sz="900" u="sng" strike="noStrike" dirty="0">
                          <a:effectLst/>
                        </a:rPr>
                        <a:t>6-Mar-16</a:t>
                      </a:r>
                      <a:endParaRPr lang="en-US" sz="900" b="0" i="0" u="sng" strike="noStrike" dirty="0">
                        <a:solidFill>
                          <a:srgbClr val="000000"/>
                        </a:solidFill>
                        <a:effectLst/>
                        <a:latin typeface="Segoe Script" panose="020B0504020000000003" pitchFamily="34" charset="0"/>
                      </a:endParaRPr>
                    </a:p>
                  </a:txBody>
                  <a:tcPr marL="7619" marR="7619" marT="7619" marB="0" anchor="b">
                    <a:solidFill>
                      <a:srgbClr val="FFFF00"/>
                    </a:solidFill>
                  </a:tcPr>
                </a:tc>
                <a:tc>
                  <a:txBody>
                    <a:bodyPr/>
                    <a:lstStyle/>
                    <a:p>
                      <a:pPr algn="ctr" fontAlgn="b"/>
                      <a:r>
                        <a:rPr lang="en-US" sz="900" u="sng" strike="noStrike" dirty="0">
                          <a:effectLst/>
                        </a:rPr>
                        <a:t>Monday</a:t>
                      </a:r>
                      <a:endParaRPr lang="en-US" sz="900" b="0" i="0" u="sng" strike="noStrike" dirty="0">
                        <a:solidFill>
                          <a:srgbClr val="000000"/>
                        </a:solidFill>
                        <a:effectLst/>
                        <a:latin typeface="Segoe Script" panose="020B0504020000000003" pitchFamily="34" charset="0"/>
                      </a:endParaRPr>
                    </a:p>
                  </a:txBody>
                  <a:tcPr marL="7619" marR="7619" marT="7619" marB="0" anchor="b">
                    <a:solidFill>
                      <a:srgbClr val="FFFF00"/>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2561302252"/>
                  </a:ext>
                </a:extLst>
              </a:tr>
              <a:tr h="152379">
                <a:tc>
                  <a:txBody>
                    <a:bodyPr/>
                    <a:lstStyle/>
                    <a:p>
                      <a:pPr algn="ctr" fontAlgn="b"/>
                      <a:r>
                        <a:rPr lang="en-US" sz="900" u="none" strike="noStrike" dirty="0">
                          <a:effectLst/>
                        </a:rPr>
                        <a:t>DATE</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WEEKDAY</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4137535656"/>
                  </a:ext>
                </a:extLst>
              </a:tr>
              <a:tr h="152379">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4130588451"/>
                  </a:ext>
                </a:extLst>
              </a:tr>
              <a:tr h="152379">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863204057"/>
                  </a:ext>
                </a:extLst>
              </a:tr>
              <a:tr h="152379">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gridSpan="2">
                  <a:txBody>
                    <a:bodyPr/>
                    <a:lstStyle/>
                    <a:p>
                      <a:pPr algn="l" fontAlgn="b"/>
                      <a:r>
                        <a:rPr lang="en-US" sz="900" u="none" strike="noStrike" dirty="0">
                          <a:effectLst/>
                        </a:rPr>
                        <a:t>VACCINE TYPE</a:t>
                      </a:r>
                      <a:endParaRPr lang="en-US" sz="900" b="0" i="0" u="none" strike="noStrike" dirty="0">
                        <a:solidFill>
                          <a:srgbClr val="000000"/>
                        </a:solidFill>
                        <a:effectLst/>
                        <a:latin typeface="Calibri" panose="020F0502020204030204" pitchFamily="34" charset="0"/>
                      </a:endParaRPr>
                    </a:p>
                  </a:txBody>
                  <a:tcPr marL="7619" marR="7619" marT="7619" marB="0" anchor="b"/>
                </a:tc>
                <a:tc h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2959241854"/>
                  </a:ext>
                </a:extLst>
              </a:tr>
              <a:tr h="152379">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Influenza</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PPS-23</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PCV-13</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Tdap</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Td</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Zostavax</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Hep B</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HPV</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Hep A</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Hib</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Meningococcal</a:t>
                      </a:r>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1499202218"/>
                  </a:ext>
                </a:extLst>
              </a:tr>
              <a:tr h="152379">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3899830830"/>
                  </a:ext>
                </a:extLst>
              </a:tr>
              <a:tr h="152379">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2936546271"/>
                  </a:ext>
                </a:extLst>
              </a:tr>
              <a:tr h="152379">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3830352490"/>
                  </a:ext>
                </a:extLst>
              </a:tr>
              <a:tr h="190499">
                <a:tc>
                  <a:txBody>
                    <a:bodyPr/>
                    <a:lstStyle/>
                    <a:p>
                      <a:pPr algn="l" fontAlgn="b"/>
                      <a:r>
                        <a:rPr lang="en-US" sz="900" u="none" strike="noStrike" dirty="0">
                          <a:effectLst/>
                        </a:rPr>
                        <a:t>Mary Smith</a:t>
                      </a:r>
                      <a:endParaRPr lang="en-US" sz="900" b="0" i="0" u="none" strike="noStrike" dirty="0">
                        <a:solidFill>
                          <a:srgbClr val="000000"/>
                        </a:solidFill>
                        <a:effectLst/>
                        <a:latin typeface="Segoe Script" panose="020B0504020000000003" pitchFamily="34" charset="0"/>
                      </a:endParaRPr>
                    </a:p>
                  </a:txBody>
                  <a:tcPr marL="7619" marR="7619" marT="7619" marB="0" anchor="b"/>
                </a:tc>
                <a:tc>
                  <a:txBody>
                    <a:bodyPr/>
                    <a:lstStyle/>
                    <a:p>
                      <a:pPr algn="l" fontAlgn="b"/>
                      <a:r>
                        <a:rPr lang="en-US" sz="1200" b="1" i="0" u="none" strike="noStrike" dirty="0">
                          <a:solidFill>
                            <a:schemeClr val="accent1">
                              <a:lumMod val="60000"/>
                              <a:lumOff val="40000"/>
                            </a:schemeClr>
                          </a:solidFill>
                          <a:effectLst/>
                          <a:latin typeface="Calibri" panose="020F0502020204030204" pitchFamily="34" charset="0"/>
                        </a:rPr>
                        <a:t>     ?  </a:t>
                      </a:r>
                    </a:p>
                  </a:txBody>
                  <a:tcPr marL="7619" marR="7619" marT="7619" marB="0" anchor="b"/>
                </a:tc>
                <a:tc>
                  <a:txBody>
                    <a:bodyPr/>
                    <a:lstStyle/>
                    <a:p>
                      <a:pPr algn="l" fontAlgn="b"/>
                      <a:r>
                        <a:rPr lang="en-US" sz="1200" b="1" i="0" u="none" strike="noStrike" dirty="0">
                          <a:solidFill>
                            <a:schemeClr val="accent1">
                              <a:lumMod val="60000"/>
                              <a:lumOff val="40000"/>
                            </a:schemeClr>
                          </a:solidFill>
                          <a:effectLst/>
                          <a:latin typeface="Calibri" panose="020F0502020204030204" pitchFamily="34" charset="0"/>
                        </a:rPr>
                        <a:t>         x</a:t>
                      </a:r>
                    </a:p>
                  </a:txBody>
                  <a:tcPr marL="7619" marR="7619" marT="7619" marB="0" anchor="b"/>
                </a:tc>
                <a:tc>
                  <a:txBody>
                    <a:bodyPr/>
                    <a:lstStyle/>
                    <a:p>
                      <a:pPr algn="l" fontAlgn="b"/>
                      <a:r>
                        <a:rPr lang="en-US" sz="1200" b="1" i="0" u="none" strike="noStrike" dirty="0">
                          <a:solidFill>
                            <a:schemeClr val="accent1">
                              <a:lumMod val="60000"/>
                              <a:lumOff val="40000"/>
                            </a:schemeClr>
                          </a:solidFill>
                          <a:effectLst/>
                          <a:latin typeface="Calibri" panose="020F0502020204030204" pitchFamily="34" charset="0"/>
                        </a:rPr>
                        <a:t>          ? </a:t>
                      </a:r>
                    </a:p>
                  </a:txBody>
                  <a:tcPr marL="7619" marR="7619" marT="7619" marB="0" anchor="b"/>
                </a:tc>
                <a:tc>
                  <a:txBody>
                    <a:bodyPr/>
                    <a:lstStyle/>
                    <a:p>
                      <a:pPr algn="l" fontAlgn="b"/>
                      <a:r>
                        <a:rPr lang="en-US" sz="1200" b="1" i="0" u="none" strike="noStrike" dirty="0">
                          <a:solidFill>
                            <a:schemeClr val="accent1">
                              <a:lumMod val="60000"/>
                              <a:lumOff val="40000"/>
                            </a:schemeClr>
                          </a:solidFill>
                          <a:effectLst/>
                          <a:latin typeface="Calibri" panose="020F0502020204030204" pitchFamily="34" charset="0"/>
                        </a:rPr>
                        <a:t>          x</a:t>
                      </a:r>
                    </a:p>
                  </a:txBody>
                  <a:tcPr marL="7619" marR="7619" marT="7619" marB="0" anchor="b"/>
                </a:tc>
                <a:tc>
                  <a:txBody>
                    <a:bodyPr/>
                    <a:lstStyle/>
                    <a:p>
                      <a:pPr algn="l" fontAlgn="b"/>
                      <a:r>
                        <a:rPr lang="en-US" sz="1200" b="1" i="0" u="none" strike="noStrike" dirty="0">
                          <a:solidFill>
                            <a:schemeClr val="accent1">
                              <a:lumMod val="60000"/>
                              <a:lumOff val="40000"/>
                            </a:schemeClr>
                          </a:solidFill>
                          <a:effectLst/>
                          <a:latin typeface="Calibri" panose="020F0502020204030204" pitchFamily="34" charset="0"/>
                        </a:rPr>
                        <a:t>   n/a</a:t>
                      </a:r>
                    </a:p>
                  </a:txBody>
                  <a:tcPr marL="7619" marR="7619" marT="7619" marB="0" anchor="b"/>
                </a:tc>
                <a:tc>
                  <a:txBody>
                    <a:bodyPr/>
                    <a:lstStyle/>
                    <a:p>
                      <a:pPr algn="l" fontAlgn="b"/>
                      <a:r>
                        <a:rPr lang="en-US" sz="1200" b="1" i="0" u="none" strike="noStrike" dirty="0">
                          <a:solidFill>
                            <a:schemeClr val="accent1">
                              <a:lumMod val="60000"/>
                              <a:lumOff val="40000"/>
                            </a:schemeClr>
                          </a:solidFill>
                          <a:effectLst/>
                          <a:latin typeface="Calibri" panose="020F0502020204030204" pitchFamily="34" charset="0"/>
                        </a:rPr>
                        <a:t>         x</a:t>
                      </a:r>
                    </a:p>
                  </a:txBody>
                  <a:tcPr marL="7619" marR="7619" marT="7619" marB="0" anchor="b"/>
                </a:tc>
                <a:tc>
                  <a:txBody>
                    <a:bodyPr/>
                    <a:lstStyle/>
                    <a:p>
                      <a:pPr algn="l" fontAlgn="b"/>
                      <a:r>
                        <a:rPr lang="en-US" sz="1200" b="1" i="0" u="none" strike="noStrike" dirty="0">
                          <a:solidFill>
                            <a:schemeClr val="accent1">
                              <a:lumMod val="60000"/>
                              <a:lumOff val="40000"/>
                            </a:schemeClr>
                          </a:solidFill>
                          <a:effectLst/>
                          <a:latin typeface="Calibri" panose="020F0502020204030204" pitchFamily="34" charset="0"/>
                        </a:rPr>
                        <a:t>     x</a:t>
                      </a:r>
                    </a:p>
                  </a:txBody>
                  <a:tcPr marL="7619" marR="7619" marT="7619" marB="0" anchor="b"/>
                </a:tc>
                <a:tc>
                  <a:txBody>
                    <a:bodyPr/>
                    <a:lstStyle/>
                    <a:p>
                      <a:pPr algn="l" fontAlgn="b"/>
                      <a:r>
                        <a:rPr lang="en-US" sz="1200" b="1" i="0" u="none" strike="noStrike" dirty="0">
                          <a:solidFill>
                            <a:schemeClr val="accent1">
                              <a:lumMod val="60000"/>
                              <a:lumOff val="40000"/>
                            </a:schemeClr>
                          </a:solidFill>
                          <a:effectLst/>
                          <a:latin typeface="Calibri" panose="020F0502020204030204" pitchFamily="34" charset="0"/>
                        </a:rPr>
                        <a:t>    n/a</a:t>
                      </a:r>
                    </a:p>
                  </a:txBody>
                  <a:tcPr marL="7619" marR="7619" marT="7619" marB="0" anchor="b"/>
                </a:tc>
                <a:tc>
                  <a:txBody>
                    <a:bodyPr/>
                    <a:lstStyle/>
                    <a:p>
                      <a:pPr algn="l" fontAlgn="b"/>
                      <a:r>
                        <a:rPr lang="en-US" sz="1200" b="1" i="0" u="none" strike="noStrike" dirty="0">
                          <a:solidFill>
                            <a:schemeClr val="accent1">
                              <a:lumMod val="60000"/>
                              <a:lumOff val="40000"/>
                            </a:schemeClr>
                          </a:solidFill>
                          <a:effectLst/>
                          <a:latin typeface="Calibri" panose="020F0502020204030204" pitchFamily="34" charset="0"/>
                        </a:rPr>
                        <a:t>    n/a</a:t>
                      </a:r>
                    </a:p>
                  </a:txBody>
                  <a:tcPr marL="7619" marR="7619" marT="7619" marB="0" anchor="b"/>
                </a:tc>
                <a:tc>
                  <a:txBody>
                    <a:bodyPr/>
                    <a:lstStyle/>
                    <a:p>
                      <a:pPr algn="l" fontAlgn="b"/>
                      <a:r>
                        <a:rPr lang="en-US" sz="1200" b="1" i="0" u="none" strike="noStrike" dirty="0">
                          <a:solidFill>
                            <a:schemeClr val="accent1">
                              <a:lumMod val="60000"/>
                              <a:lumOff val="40000"/>
                            </a:schemeClr>
                          </a:solidFill>
                          <a:effectLst/>
                          <a:latin typeface="Calibri" panose="020F0502020204030204" pitchFamily="34" charset="0"/>
                        </a:rPr>
                        <a:t>   n/a</a:t>
                      </a:r>
                    </a:p>
                  </a:txBody>
                  <a:tcPr marL="7619" marR="7619" marT="7619" marB="0" anchor="b"/>
                </a:tc>
                <a:tc>
                  <a:txBody>
                    <a:bodyPr/>
                    <a:lstStyle/>
                    <a:p>
                      <a:pPr algn="l" fontAlgn="b"/>
                      <a:r>
                        <a:rPr lang="en-US" sz="1200" b="1" i="0" u="none" strike="noStrike" dirty="0">
                          <a:solidFill>
                            <a:schemeClr val="accent1">
                              <a:lumMod val="60000"/>
                              <a:lumOff val="40000"/>
                            </a:schemeClr>
                          </a:solidFill>
                          <a:effectLst/>
                          <a:latin typeface="Calibri" panose="020F0502020204030204" pitchFamily="34" charset="0"/>
                        </a:rPr>
                        <a:t>                n/a</a:t>
                      </a:r>
                    </a:p>
                  </a:txBody>
                  <a:tcPr marL="7619" marR="7619" marT="7619" marB="0" anchor="b"/>
                </a:tc>
                <a:extLst>
                  <a:ext uri="{0D108BD9-81ED-4DB2-BD59-A6C34878D82A}">
                    <a16:rowId xmlns:a16="http://schemas.microsoft.com/office/drawing/2014/main" val="3534794739"/>
                  </a:ext>
                </a:extLst>
              </a:tr>
              <a:tr h="190474">
                <a:tc>
                  <a:txBody>
                    <a:bodyPr/>
                    <a:lstStyle/>
                    <a:p>
                      <a:pPr algn="l" fontAlgn="b"/>
                      <a:r>
                        <a:rPr lang="en-US" sz="900" u="none" strike="noStrike" dirty="0">
                          <a:effectLst/>
                        </a:rPr>
                        <a:t>John Doe</a:t>
                      </a:r>
                      <a:endParaRPr lang="en-US" sz="900" b="0" i="0" u="none" strike="noStrike" dirty="0">
                        <a:solidFill>
                          <a:srgbClr val="000000"/>
                        </a:solidFill>
                        <a:effectLst/>
                        <a:latin typeface="Segoe Script" panose="020B0504020000000003"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3153123031"/>
                  </a:ext>
                </a:extLst>
              </a:tr>
              <a:tr h="190474">
                <a:tc>
                  <a:txBody>
                    <a:bodyPr/>
                    <a:lstStyle/>
                    <a:p>
                      <a:pPr algn="l" fontAlgn="b"/>
                      <a:r>
                        <a:rPr lang="en-US" sz="900" u="none" strike="noStrike" dirty="0">
                          <a:effectLst/>
                        </a:rPr>
                        <a:t>George Will</a:t>
                      </a:r>
                      <a:endParaRPr lang="en-US" sz="900" b="0" i="0" u="none" strike="noStrike" dirty="0">
                        <a:solidFill>
                          <a:srgbClr val="000000"/>
                        </a:solidFill>
                        <a:effectLst/>
                        <a:latin typeface="Segoe Script" panose="020B0504020000000003"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2930139134"/>
                  </a:ext>
                </a:extLst>
              </a:tr>
              <a:tr h="190474">
                <a:tc>
                  <a:txBody>
                    <a:bodyPr/>
                    <a:lstStyle/>
                    <a:p>
                      <a:pPr algn="l" fontAlgn="b"/>
                      <a:r>
                        <a:rPr lang="en-US" sz="900" u="none" strike="noStrike" dirty="0">
                          <a:effectLst/>
                        </a:rPr>
                        <a:t>Babe Ruth</a:t>
                      </a:r>
                      <a:endParaRPr lang="en-US" sz="900" b="0" i="0" u="none" strike="noStrike" dirty="0">
                        <a:solidFill>
                          <a:srgbClr val="000000"/>
                        </a:solidFill>
                        <a:effectLst/>
                        <a:latin typeface="Segoe Script" panose="020B0504020000000003"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228836061"/>
                  </a:ext>
                </a:extLst>
              </a:tr>
              <a:tr h="190474">
                <a:tc>
                  <a:txBody>
                    <a:bodyPr/>
                    <a:lstStyle/>
                    <a:p>
                      <a:pPr algn="l" fontAlgn="b"/>
                      <a:r>
                        <a:rPr lang="en-US" sz="900" u="none" strike="noStrike" dirty="0">
                          <a:effectLst/>
                        </a:rPr>
                        <a:t>Ty Cobb</a:t>
                      </a:r>
                      <a:endParaRPr lang="en-US" sz="900" b="0" i="0" u="none" strike="noStrike" dirty="0">
                        <a:solidFill>
                          <a:srgbClr val="000000"/>
                        </a:solidFill>
                        <a:effectLst/>
                        <a:latin typeface="Segoe Script" panose="020B0504020000000003"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2953267132"/>
                  </a:ext>
                </a:extLst>
              </a:tr>
              <a:tr h="152379">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2784564284"/>
                  </a:ext>
                </a:extLst>
              </a:tr>
              <a:tr h="152379">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3043058700"/>
                  </a:ext>
                </a:extLst>
              </a:tr>
              <a:tr h="159998">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LEGEND</a:t>
                      </a:r>
                      <a:endParaRPr lang="en-US" sz="900" b="1"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802576174"/>
                  </a:ext>
                </a:extLst>
              </a:tr>
              <a:tr h="152379">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u="none" strike="noStrike" dirty="0">
                          <a:effectLst/>
                        </a:rPr>
                        <a:t>n/a=Not needed </a:t>
                      </a:r>
                      <a:endParaRPr lang="en-US" sz="900" b="0"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1894295916"/>
                  </a:ext>
                </a:extLst>
              </a:tr>
              <a:tr h="18835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u="none" strike="noStrike" dirty="0">
                          <a:effectLst/>
                        </a:rPr>
                        <a:t>x=previously given</a:t>
                      </a:r>
                      <a:endParaRPr lang="en-US" sz="900" b="0"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1289145489"/>
                  </a:ext>
                </a:extLst>
              </a:tr>
              <a:tr h="152379">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u="none" strike="noStrike" dirty="0">
                          <a:effectLst/>
                        </a:rPr>
                        <a:t>?= ask them today</a:t>
                      </a:r>
                      <a:endParaRPr lang="en-US" sz="900" b="0"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2158662546"/>
                  </a:ext>
                </a:extLst>
              </a:tr>
              <a:tr h="152379">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u="none" strike="noStrike" dirty="0">
                          <a:effectLst/>
                        </a:rPr>
                        <a:t>D=declined today</a:t>
                      </a:r>
                      <a:endParaRPr lang="en-US" sz="900" b="0"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121607014"/>
                  </a:ext>
                </a:extLst>
              </a:tr>
              <a:tr h="159998">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u="none" strike="noStrike" dirty="0">
                          <a:effectLst/>
                        </a:rPr>
                        <a:t>checkmark=given today</a:t>
                      </a:r>
                      <a:endParaRPr lang="en-US" sz="900" b="0" i="0" u="none" strike="noStrike" dirty="0">
                        <a:solidFill>
                          <a:srgbClr val="FFFFFF"/>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1660216298"/>
                  </a:ext>
                </a:extLst>
              </a:tr>
              <a:tr h="152379">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4189114744"/>
                  </a:ext>
                </a:extLst>
              </a:tr>
            </a:tbl>
          </a:graphicData>
        </a:graphic>
      </p:graphicFrame>
    </p:spTree>
    <p:extLst>
      <p:ext uri="{BB962C8B-B14F-4D97-AF65-F5344CB8AC3E}">
        <p14:creationId xmlns:p14="http://schemas.microsoft.com/office/powerpoint/2010/main" val="3661093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Doses Administered Tally sheet (daily)</a:t>
            </a:r>
          </a:p>
        </p:txBody>
      </p:sp>
      <p:pic>
        <p:nvPicPr>
          <p:cNvPr id="4" name="Content Placeholder 3" descr="Screen Clipping"/>
          <p:cNvPicPr>
            <a:picLocks noGrp="1" noChangeAspect="1"/>
          </p:cNvPicPr>
          <p:nvPr>
            <p:ph idx="1"/>
          </p:nvPr>
        </p:nvPicPr>
        <p:blipFill>
          <a:blip r:embed="rId3"/>
          <a:stretch>
            <a:fillRect/>
          </a:stretch>
        </p:blipFill>
        <p:spPr>
          <a:xfrm>
            <a:off x="2838070" y="2052638"/>
            <a:ext cx="5477635" cy="4195762"/>
          </a:xfrm>
        </p:spPr>
      </p:pic>
    </p:spTree>
    <p:extLst>
      <p:ext uri="{BB962C8B-B14F-4D97-AF65-F5344CB8AC3E}">
        <p14:creationId xmlns:p14="http://schemas.microsoft.com/office/powerpoint/2010/main" val="2168926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Inventory Control Report</a:t>
            </a:r>
          </a:p>
        </p:txBody>
      </p:sp>
      <p:pic>
        <p:nvPicPr>
          <p:cNvPr id="5" name="Content Placeholder 4" descr="Screen Clipping"/>
          <p:cNvPicPr>
            <a:picLocks noGrp="1" noChangeAspect="1"/>
          </p:cNvPicPr>
          <p:nvPr>
            <p:ph idx="1"/>
          </p:nvPr>
        </p:nvPicPr>
        <p:blipFill>
          <a:blip r:embed="rId3"/>
          <a:stretch>
            <a:fillRect/>
          </a:stretch>
        </p:blipFill>
        <p:spPr>
          <a:xfrm>
            <a:off x="2439719" y="2052638"/>
            <a:ext cx="6274337" cy="4195762"/>
          </a:xfrm>
        </p:spPr>
      </p:pic>
    </p:spTree>
    <p:extLst>
      <p:ext uri="{BB962C8B-B14F-4D97-AF65-F5344CB8AC3E}">
        <p14:creationId xmlns:p14="http://schemas.microsoft.com/office/powerpoint/2010/main" val="1787197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Stock Inventory Example</a:t>
            </a:r>
          </a:p>
        </p:txBody>
      </p:sp>
      <p:pic>
        <p:nvPicPr>
          <p:cNvPr id="4" name="Content Placeholder 3" descr="Screen Clipping"/>
          <p:cNvPicPr>
            <a:picLocks noGrp="1" noChangeAspect="1"/>
          </p:cNvPicPr>
          <p:nvPr>
            <p:ph idx="1"/>
          </p:nvPr>
        </p:nvPicPr>
        <p:blipFill>
          <a:blip r:embed="rId3"/>
          <a:stretch>
            <a:fillRect/>
          </a:stretch>
        </p:blipFill>
        <p:spPr>
          <a:xfrm>
            <a:off x="2858176" y="2052638"/>
            <a:ext cx="5437424" cy="4195762"/>
          </a:xfrm>
        </p:spPr>
      </p:pic>
    </p:spTree>
    <p:extLst>
      <p:ext uri="{BB962C8B-B14F-4D97-AF65-F5344CB8AC3E}">
        <p14:creationId xmlns:p14="http://schemas.microsoft.com/office/powerpoint/2010/main" val="349939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411" y="228600"/>
            <a:ext cx="9303589" cy="665922"/>
          </a:xfrm>
        </p:spPr>
        <p:txBody>
          <a:bodyPr>
            <a:normAutofit fontScale="90000"/>
          </a:bodyPr>
          <a:lstStyle/>
          <a:p>
            <a:pPr algn="ctr"/>
            <a:r>
              <a:rPr lang="en-US" dirty="0"/>
              <a:t>Audit the payment against the cost </a:t>
            </a:r>
          </a:p>
        </p:txBody>
      </p:sp>
      <p:graphicFrame>
        <p:nvGraphicFramePr>
          <p:cNvPr id="4" name="Content Placeholder 3"/>
          <p:cNvGraphicFramePr>
            <a:graphicFrameLocks noGrp="1"/>
          </p:cNvGraphicFramePr>
          <p:nvPr>
            <p:ph idx="1"/>
            <p:extLst/>
          </p:nvPr>
        </p:nvGraphicFramePr>
        <p:xfrm>
          <a:off x="973667" y="954158"/>
          <a:ext cx="9313334" cy="5867962"/>
        </p:xfrm>
        <a:graphic>
          <a:graphicData uri="http://schemas.openxmlformats.org/drawingml/2006/table">
            <a:tbl>
              <a:tblPr>
                <a:tableStyleId>{5C22544A-7EE6-4342-B048-85BDC9FD1C3A}</a:tableStyleId>
              </a:tblPr>
              <a:tblGrid>
                <a:gridCol w="1103635">
                  <a:extLst>
                    <a:ext uri="{9D8B030D-6E8A-4147-A177-3AD203B41FA5}">
                      <a16:colId xmlns:a16="http://schemas.microsoft.com/office/drawing/2014/main" val="4148974021"/>
                    </a:ext>
                  </a:extLst>
                </a:gridCol>
                <a:gridCol w="812306">
                  <a:extLst>
                    <a:ext uri="{9D8B030D-6E8A-4147-A177-3AD203B41FA5}">
                      <a16:colId xmlns:a16="http://schemas.microsoft.com/office/drawing/2014/main" val="1417370264"/>
                    </a:ext>
                  </a:extLst>
                </a:gridCol>
                <a:gridCol w="812306">
                  <a:extLst>
                    <a:ext uri="{9D8B030D-6E8A-4147-A177-3AD203B41FA5}">
                      <a16:colId xmlns:a16="http://schemas.microsoft.com/office/drawing/2014/main" val="1496202357"/>
                    </a:ext>
                  </a:extLst>
                </a:gridCol>
                <a:gridCol w="812306">
                  <a:extLst>
                    <a:ext uri="{9D8B030D-6E8A-4147-A177-3AD203B41FA5}">
                      <a16:colId xmlns:a16="http://schemas.microsoft.com/office/drawing/2014/main" val="3381779876"/>
                    </a:ext>
                  </a:extLst>
                </a:gridCol>
                <a:gridCol w="812306">
                  <a:extLst>
                    <a:ext uri="{9D8B030D-6E8A-4147-A177-3AD203B41FA5}">
                      <a16:colId xmlns:a16="http://schemas.microsoft.com/office/drawing/2014/main" val="925207693"/>
                    </a:ext>
                  </a:extLst>
                </a:gridCol>
                <a:gridCol w="433228">
                  <a:extLst>
                    <a:ext uri="{9D8B030D-6E8A-4147-A177-3AD203B41FA5}">
                      <a16:colId xmlns:a16="http://schemas.microsoft.com/office/drawing/2014/main" val="3564770374"/>
                    </a:ext>
                  </a:extLst>
                </a:gridCol>
                <a:gridCol w="764336">
                  <a:extLst>
                    <a:ext uri="{9D8B030D-6E8A-4147-A177-3AD203B41FA5}">
                      <a16:colId xmlns:a16="http://schemas.microsoft.com/office/drawing/2014/main" val="984364362"/>
                    </a:ext>
                  </a:extLst>
                </a:gridCol>
                <a:gridCol w="557014">
                  <a:extLst>
                    <a:ext uri="{9D8B030D-6E8A-4147-A177-3AD203B41FA5}">
                      <a16:colId xmlns:a16="http://schemas.microsoft.com/office/drawing/2014/main" val="287655078"/>
                    </a:ext>
                  </a:extLst>
                </a:gridCol>
                <a:gridCol w="509044">
                  <a:extLst>
                    <a:ext uri="{9D8B030D-6E8A-4147-A177-3AD203B41FA5}">
                      <a16:colId xmlns:a16="http://schemas.microsoft.com/office/drawing/2014/main" val="189653555"/>
                    </a:ext>
                  </a:extLst>
                </a:gridCol>
                <a:gridCol w="509044">
                  <a:extLst>
                    <a:ext uri="{9D8B030D-6E8A-4147-A177-3AD203B41FA5}">
                      <a16:colId xmlns:a16="http://schemas.microsoft.com/office/drawing/2014/main" val="2389287537"/>
                    </a:ext>
                  </a:extLst>
                </a:gridCol>
                <a:gridCol w="509044">
                  <a:extLst>
                    <a:ext uri="{9D8B030D-6E8A-4147-A177-3AD203B41FA5}">
                      <a16:colId xmlns:a16="http://schemas.microsoft.com/office/drawing/2014/main" val="3553721353"/>
                    </a:ext>
                  </a:extLst>
                </a:gridCol>
                <a:gridCol w="1678765">
                  <a:extLst>
                    <a:ext uri="{9D8B030D-6E8A-4147-A177-3AD203B41FA5}">
                      <a16:colId xmlns:a16="http://schemas.microsoft.com/office/drawing/2014/main" val="331658270"/>
                    </a:ext>
                  </a:extLst>
                </a:gridCol>
              </a:tblGrid>
              <a:tr h="204234">
                <a:tc gridSpan="7">
                  <a:txBody>
                    <a:bodyPr/>
                    <a:lstStyle/>
                    <a:p>
                      <a:pPr algn="l" fontAlgn="b"/>
                      <a:r>
                        <a:rPr lang="en-US" sz="900" u="none" strike="noStrike" dirty="0">
                          <a:effectLst/>
                        </a:rPr>
                        <a:t>DAILY PLANNING WORKSHEET AND RECONCILIATION SHEET FOR IMMUNIZATION PDSA</a:t>
                      </a:r>
                      <a:endParaRPr lang="en-US" sz="900" b="1" i="0" u="none" strike="noStrike" dirty="0">
                        <a:solidFill>
                          <a:srgbClr val="000000"/>
                        </a:solidFill>
                        <a:effectLst/>
                        <a:latin typeface="Calibri" panose="020F0502020204030204" pitchFamily="34" charset="0"/>
                      </a:endParaRPr>
                    </a:p>
                  </a:txBody>
                  <a:tcPr marL="7619" marR="7619" marT="7619"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1104948336"/>
                  </a:ext>
                </a:extLst>
              </a:tr>
              <a:tr h="294068">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890469569"/>
                  </a:ext>
                </a:extLst>
              </a:tr>
              <a:tr h="156646">
                <a:tc>
                  <a:txBody>
                    <a:bodyPr/>
                    <a:lstStyle/>
                    <a:p>
                      <a:pPr algn="ctr" fontAlgn="b"/>
                      <a:r>
                        <a:rPr lang="en-US" sz="900" u="sng" strike="noStrike" dirty="0">
                          <a:effectLst/>
                        </a:rPr>
                        <a:t>20-Jan-17</a:t>
                      </a:r>
                      <a:endParaRPr lang="en-US" sz="900" b="0" i="0" u="sng" strike="noStrike" dirty="0">
                        <a:solidFill>
                          <a:srgbClr val="000000"/>
                        </a:solidFill>
                        <a:effectLst/>
                        <a:latin typeface="Segoe Script" panose="020B0504020000000003" pitchFamily="34" charset="0"/>
                      </a:endParaRPr>
                    </a:p>
                  </a:txBody>
                  <a:tcPr marL="7619" marR="7619" marT="7619" marB="0" anchor="b">
                    <a:solidFill>
                      <a:srgbClr val="FFFF00"/>
                    </a:solidFill>
                  </a:tcPr>
                </a:tc>
                <a:tc>
                  <a:txBody>
                    <a:bodyPr/>
                    <a:lstStyle/>
                    <a:p>
                      <a:pPr algn="ctr" fontAlgn="b"/>
                      <a:r>
                        <a:rPr lang="en-US" sz="900" b="0" i="0" u="sng" strike="noStrike" dirty="0">
                          <a:solidFill>
                            <a:schemeClr val="dk1"/>
                          </a:solidFill>
                          <a:effectLst/>
                          <a:latin typeface="+mn-lt"/>
                        </a:rPr>
                        <a:t>Friday</a:t>
                      </a:r>
                      <a:endParaRPr lang="en-US" sz="900" b="0" i="0" u="sng" strike="noStrike" dirty="0">
                        <a:solidFill>
                          <a:srgbClr val="000000"/>
                        </a:solidFill>
                        <a:effectLst/>
                        <a:latin typeface="Segoe Script" panose="020B0504020000000003" pitchFamily="34" charset="0"/>
                      </a:endParaRPr>
                    </a:p>
                  </a:txBody>
                  <a:tcPr marL="7619" marR="7619" marT="7619" marB="0" anchor="b">
                    <a:solidFill>
                      <a:srgbClr val="FFFF00"/>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2561302252"/>
                  </a:ext>
                </a:extLst>
              </a:tr>
              <a:tr h="156646">
                <a:tc>
                  <a:txBody>
                    <a:bodyPr/>
                    <a:lstStyle/>
                    <a:p>
                      <a:pPr algn="ctr" fontAlgn="b"/>
                      <a:r>
                        <a:rPr lang="en-US" sz="900" u="none" strike="noStrike" dirty="0">
                          <a:effectLst/>
                        </a:rPr>
                        <a:t>DATE</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WEEKDAY</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4137535656"/>
                  </a:ext>
                </a:extLst>
              </a:tr>
              <a:tr h="15664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4130588451"/>
                  </a:ext>
                </a:extLst>
              </a:tr>
              <a:tr h="175097">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baseline="0" dirty="0">
                          <a:solidFill>
                            <a:srgbClr val="000000"/>
                          </a:solidFill>
                          <a:effectLst/>
                          <a:latin typeface="Calibri" panose="020F0502020204030204" pitchFamily="34" charset="0"/>
                        </a:rPr>
                        <a:t>  I</a:t>
                      </a:r>
                      <a:r>
                        <a:rPr lang="en-US" sz="900" b="0" i="0" u="none" strike="noStrike" dirty="0">
                          <a:solidFill>
                            <a:srgbClr val="000000"/>
                          </a:solidFill>
                          <a:effectLst/>
                          <a:latin typeface="Calibri" panose="020F0502020204030204" pitchFamily="34" charset="0"/>
                        </a:rPr>
                        <a:t>nfluenza (iiv3)</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PPS-23</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PCV-13</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TdaP</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Td</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Zostavax</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Hep B</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HPV</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Hep A</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Hib</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Meningococcal</a:t>
                      </a:r>
                    </a:p>
                  </a:txBody>
                  <a:tcPr marL="7619" marR="7619" marT="7619" marB="0" anchor="b"/>
                </a:tc>
                <a:extLst>
                  <a:ext uri="{0D108BD9-81ED-4DB2-BD59-A6C34878D82A}">
                    <a16:rowId xmlns:a16="http://schemas.microsoft.com/office/drawing/2014/main" val="863204057"/>
                  </a:ext>
                </a:extLst>
              </a:tr>
              <a:tr h="15664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gridSpan="2">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h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2959241854"/>
                  </a:ext>
                </a:extLst>
              </a:tr>
              <a:tr h="173135">
                <a:tc>
                  <a:txBody>
                    <a:bodyPr/>
                    <a:lstStyle/>
                    <a:p>
                      <a:pPr algn="l" fontAlgn="b"/>
                      <a:r>
                        <a:rPr lang="en-US" sz="900" b="0" i="0" u="none" strike="noStrike" dirty="0">
                          <a:solidFill>
                            <a:srgbClr val="000000"/>
                          </a:solidFill>
                          <a:effectLst/>
                          <a:latin typeface="Calibri" panose="020F0502020204030204" pitchFamily="34" charset="0"/>
                        </a:rPr>
                        <a:t> 1) </a:t>
                      </a:r>
                      <a:r>
                        <a:rPr lang="en-US" sz="900" b="0" i="0" u="none" strike="noStrike" dirty="0">
                          <a:solidFill>
                            <a:srgbClr val="000000"/>
                          </a:solidFill>
                          <a:effectLst/>
                          <a:latin typeface="Lucida Handwriting" panose="03010101010101010101" pitchFamily="66" charset="0"/>
                        </a:rPr>
                        <a:t>John Sartre</a:t>
                      </a:r>
                    </a:p>
                  </a:txBody>
                  <a:tcPr marL="7619" marR="7619" marT="7619" marB="0" anchor="b"/>
                </a:tc>
                <a:tc>
                  <a:txBody>
                    <a:bodyPr/>
                    <a:lstStyle/>
                    <a:p>
                      <a:pPr algn="ctr" fontAlgn="b"/>
                      <a:r>
                        <a:rPr lang="en-US" sz="1000" b="1" i="0" u="none" strike="noStrike" dirty="0">
                          <a:solidFill>
                            <a:schemeClr val="bg1"/>
                          </a:solidFill>
                          <a:effectLst/>
                          <a:latin typeface="Lucida Handwriting" panose="03010101010101010101" pitchFamily="66" charset="0"/>
                        </a:rPr>
                        <a:t>x</a:t>
                      </a:r>
                    </a:p>
                  </a:txBody>
                  <a:tcPr marL="7619" marR="7619" marT="7619" marB="0" anchor="b"/>
                </a:tc>
                <a:tc>
                  <a:txBody>
                    <a:bodyPr/>
                    <a:lstStyle/>
                    <a:p>
                      <a:pPr algn="ctr" fontAlgn="b"/>
                      <a:r>
                        <a:rPr lang="en-US" sz="800" b="1" i="0" u="none" strike="noStrike" dirty="0">
                          <a:solidFill>
                            <a:schemeClr val="bg1"/>
                          </a:solidFill>
                          <a:effectLst/>
                          <a:latin typeface="Lucida Handwriting" panose="03010101010101010101" pitchFamily="66" charset="0"/>
                        </a:rPr>
                        <a:t>X</a:t>
                      </a:r>
                      <a:r>
                        <a:rPr lang="en-US" sz="1000" b="1" i="0" u="none" strike="noStrike" dirty="0">
                          <a:solidFill>
                            <a:schemeClr val="bg1"/>
                          </a:solidFill>
                          <a:effectLst/>
                          <a:latin typeface="Lucida Handwriting" panose="03010101010101010101" pitchFamily="66" charset="0"/>
                        </a:rPr>
                        <a:t>  (2005)</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a:t>
                      </a:r>
                      <a:r>
                        <a:rPr lang="en-US" sz="100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000" b="1"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chemeClr val="bg1"/>
                          </a:solidFill>
                          <a:effectLst/>
                          <a:latin typeface="Lucida Handwriting" panose="03010101010101010101" pitchFamily="66" charset="0"/>
                        </a:rPr>
                        <a:t>x</a:t>
                      </a:r>
                    </a:p>
                  </a:txBody>
                  <a:tcPr marL="7619" marR="7619" marT="7619" marB="0" anchor="b"/>
                </a:tc>
                <a:tc>
                  <a:txBody>
                    <a:bodyPr/>
                    <a:lstStyle/>
                    <a:p>
                      <a:pPr algn="ctr" fontAlgn="b"/>
                      <a:r>
                        <a:rPr lang="en-US" sz="1000" b="1" i="0" u="none" strike="noStrike" dirty="0">
                          <a:solidFill>
                            <a:schemeClr val="bg1"/>
                          </a:solidFill>
                          <a:effectLst/>
                          <a:latin typeface="Lucida Handwriting" panose="03010101010101010101" pitchFamily="66" charset="0"/>
                        </a:rPr>
                        <a:t>x</a:t>
                      </a:r>
                    </a:p>
                  </a:txBody>
                  <a:tcPr marL="7619" marR="7619" marT="7619" marB="0" anchor="b"/>
                </a:tc>
                <a:tc>
                  <a:txBody>
                    <a:bodyPr/>
                    <a:lstStyle/>
                    <a:p>
                      <a:pPr algn="ctr" fontAlgn="b"/>
                      <a:r>
                        <a:rPr lang="en-US" sz="1000" b="1" i="0" u="none" strike="noStrike" dirty="0">
                          <a:solidFill>
                            <a:schemeClr val="bg1"/>
                          </a:solidFill>
                          <a:effectLst/>
                          <a:latin typeface="Lucida Handwriting" panose="03010101010101010101" pitchFamily="66" charset="0"/>
                        </a:rPr>
                        <a:t>x</a:t>
                      </a:r>
                    </a:p>
                  </a:txBody>
                  <a:tcPr marL="7619" marR="7619" marT="7619" marB="0" anchor="b"/>
                </a:tc>
                <a:tc>
                  <a:txBody>
                    <a:bodyPr/>
                    <a:lstStyle/>
                    <a:p>
                      <a:pPr algn="ctr" fontAlgn="b"/>
                      <a:r>
                        <a:rPr lang="en-US" sz="1000" b="1" i="0" u="none" strike="noStrike" dirty="0">
                          <a:solidFill>
                            <a:schemeClr val="bg1"/>
                          </a:solidFill>
                          <a:effectLst/>
                          <a:latin typeface="Lucida Handwriting" panose="03010101010101010101" pitchFamily="66" charset="0"/>
                        </a:rPr>
                        <a:t>x</a:t>
                      </a:r>
                    </a:p>
                  </a:txBody>
                  <a:tcPr marL="7619" marR="7619" marT="7619" marB="0" anchor="b"/>
                </a:tc>
                <a:tc>
                  <a:txBody>
                    <a:bodyPr/>
                    <a:lstStyle/>
                    <a:p>
                      <a:pPr algn="ctr" fontAlgn="b"/>
                      <a:r>
                        <a:rPr lang="en-US" sz="1000" b="0" i="0" u="none" strike="noStrike" dirty="0">
                          <a:solidFill>
                            <a:schemeClr val="bg1"/>
                          </a:solidFill>
                          <a:effectLst/>
                          <a:latin typeface="Lucida Handwriting" panose="03010101010101010101" pitchFamily="66" charset="0"/>
                        </a:rPr>
                        <a:t>n/a</a:t>
                      </a:r>
                    </a:p>
                  </a:txBody>
                  <a:tcPr marL="7619" marR="7619" marT="7619" marB="0" anchor="b"/>
                </a:tc>
                <a:tc>
                  <a:txBody>
                    <a:bodyPr/>
                    <a:lstStyle/>
                    <a:p>
                      <a:pPr algn="ctr" fontAlgn="b"/>
                      <a:r>
                        <a:rPr lang="en-US" sz="1000" b="0" i="0" u="none" strike="noStrike" dirty="0">
                          <a:solidFill>
                            <a:schemeClr val="bg1"/>
                          </a:solidFill>
                          <a:effectLst/>
                          <a:latin typeface="Lucida Handwriting" panose="03010101010101010101" pitchFamily="66" charset="0"/>
                        </a:rPr>
                        <a:t>n/a</a:t>
                      </a:r>
                    </a:p>
                  </a:txBody>
                  <a:tcPr marL="7619" marR="7619" marT="7619" marB="0" anchor="b"/>
                </a:tc>
                <a:tc>
                  <a:txBody>
                    <a:bodyPr/>
                    <a:lstStyle/>
                    <a:p>
                      <a:pPr algn="ctr" fontAlgn="b"/>
                      <a:r>
                        <a:rPr lang="en-US" sz="1000" b="0" i="0" u="none" strike="noStrike" dirty="0">
                          <a:solidFill>
                            <a:schemeClr val="bg1"/>
                          </a:solidFill>
                          <a:effectLst/>
                          <a:latin typeface="Lucida Handwriting" panose="03010101010101010101" pitchFamily="66" charset="0"/>
                        </a:rPr>
                        <a:t>n/a</a:t>
                      </a:r>
                    </a:p>
                  </a:txBody>
                  <a:tcPr marL="7619" marR="7619" marT="7619" marB="0" anchor="b"/>
                </a:tc>
                <a:tc>
                  <a:txBody>
                    <a:bodyPr/>
                    <a:lstStyle/>
                    <a:p>
                      <a:pPr algn="ctr" fontAlgn="b"/>
                      <a:r>
                        <a:rPr lang="en-US" sz="1000" b="0" i="0" u="none" strike="noStrike" dirty="0">
                          <a:solidFill>
                            <a:schemeClr val="bg1"/>
                          </a:solidFill>
                          <a:effectLst/>
                          <a:latin typeface="Lucida Handwriting" panose="03010101010101010101" pitchFamily="66" charset="0"/>
                        </a:rPr>
                        <a:t>n/a</a:t>
                      </a:r>
                    </a:p>
                  </a:txBody>
                  <a:tcPr marL="7619" marR="7619" marT="7619" marB="0" anchor="b"/>
                </a:tc>
                <a:extLst>
                  <a:ext uri="{0D108BD9-81ED-4DB2-BD59-A6C34878D82A}">
                    <a16:rowId xmlns:a16="http://schemas.microsoft.com/office/drawing/2014/main" val="1499202218"/>
                  </a:ext>
                </a:extLst>
              </a:tr>
              <a:tr h="338025">
                <a:tc>
                  <a:txBody>
                    <a:bodyPr/>
                    <a:lstStyle/>
                    <a:p>
                      <a:pPr algn="l" fontAlgn="b"/>
                      <a:r>
                        <a:rPr lang="en-US" sz="900" b="0" i="0" u="none" strike="noStrike" dirty="0">
                          <a:solidFill>
                            <a:srgbClr val="000000"/>
                          </a:solidFill>
                          <a:effectLst/>
                          <a:latin typeface="Lucida Handwriting" panose="03010101010101010101" pitchFamily="66" charset="0"/>
                        </a:rPr>
                        <a:t>2) F.</a:t>
                      </a:r>
                      <a:r>
                        <a:rPr lang="en-US" sz="900" b="0" i="0" u="none" strike="noStrike" baseline="0" dirty="0">
                          <a:solidFill>
                            <a:srgbClr val="000000"/>
                          </a:solidFill>
                          <a:effectLst/>
                          <a:latin typeface="Lucida Handwriting" panose="03010101010101010101" pitchFamily="66" charset="0"/>
                        </a:rPr>
                        <a:t> Nietzsche</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a:t>
                      </a:r>
                      <a:r>
                        <a:rPr lang="en-US" sz="100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000" b="1"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a:t>
                      </a:r>
                      <a:r>
                        <a:rPr lang="en-US" sz="100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000" b="1"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x (2014)</a:t>
                      </a: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a:t>
                      </a:r>
                      <a:r>
                        <a:rPr lang="en-US" sz="1000" b="1" i="0" u="none" strike="noStrike" dirty="0">
                          <a:solidFill>
                            <a:srgbClr val="FF0000"/>
                          </a:solidFill>
                          <a:effectLst/>
                          <a:latin typeface="Lucida Handwriting" panose="03010101010101010101" pitchFamily="66" charset="0"/>
                        </a:rPr>
                        <a:t>?</a:t>
                      </a:r>
                      <a:r>
                        <a:rPr lang="en-US" sz="1000" b="1" i="0" u="none" strike="noStrike" baseline="0" dirty="0">
                          <a:solidFill>
                            <a:srgbClr val="000000"/>
                          </a:solidFill>
                          <a:effectLst/>
                          <a:latin typeface="Lucida Handwriting" panose="03010101010101010101" pitchFamily="66" charset="0"/>
                        </a:rPr>
                        <a:t> </a:t>
                      </a:r>
                      <a:r>
                        <a:rPr lang="en-US" sz="1000" b="1" i="0" u="none" strike="noStrike" baseline="0" dirty="0">
                          <a:solidFill>
                            <a:srgbClr val="00B050"/>
                          </a:solidFill>
                          <a:effectLst/>
                          <a:latin typeface="Lucida Handwriting" panose="03010101010101010101" pitchFamily="66" charset="0"/>
                          <a:sym typeface="Wingdings" panose="05000000000000000000" pitchFamily="2" charset="2"/>
                        </a:rPr>
                        <a:t></a:t>
                      </a:r>
                      <a:r>
                        <a:rPr lang="en-US" sz="1000" b="1" i="0" u="none" strike="noStrike" baseline="0" dirty="0">
                          <a:solidFill>
                            <a:srgbClr val="000000"/>
                          </a:solidFill>
                          <a:effectLst/>
                          <a:latin typeface="Lucida Handwriting" panose="03010101010101010101" pitchFamily="66" charset="0"/>
                        </a:rPr>
                        <a:t>                     </a:t>
                      </a:r>
                      <a:endParaRPr lang="en-US" sz="1000" b="1"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a:t>
                      </a:r>
                      <a:r>
                        <a:rPr lang="en-US" sz="1000" b="1" i="0" u="none" strike="noStrike" dirty="0">
                          <a:solidFill>
                            <a:srgbClr val="FF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a:t>
                      </a:r>
                      <a:r>
                        <a:rPr lang="en-US" sz="1000" b="1" i="0" u="none" strike="noStrike" dirty="0">
                          <a:solidFill>
                            <a:srgbClr val="000000"/>
                          </a:solidFill>
                          <a:effectLst/>
                          <a:latin typeface="Lucida Handwriting" panose="03010101010101010101" pitchFamily="66" charset="0"/>
                        </a:rPr>
                        <a:t>x</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             </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extLst>
                  <a:ext uri="{0D108BD9-81ED-4DB2-BD59-A6C34878D82A}">
                    <a16:rowId xmlns:a16="http://schemas.microsoft.com/office/drawing/2014/main" val="3899830830"/>
                  </a:ext>
                </a:extLst>
              </a:tr>
              <a:tr h="354515">
                <a:tc>
                  <a:txBody>
                    <a:bodyPr/>
                    <a:lstStyle/>
                    <a:p>
                      <a:pPr algn="l" fontAlgn="b"/>
                      <a:r>
                        <a:rPr lang="en-US" sz="900" b="0" i="0" u="none" strike="noStrike" baseline="0" dirty="0">
                          <a:solidFill>
                            <a:srgbClr val="000000"/>
                          </a:solidFill>
                          <a:effectLst/>
                          <a:latin typeface="Lucida Handwriting" panose="03010101010101010101" pitchFamily="66" charset="0"/>
                        </a:rPr>
                        <a:t>3) Albert Camus</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50" b="1" i="0" u="none" strike="noStrike" dirty="0">
                          <a:solidFill>
                            <a:srgbClr val="FF0000"/>
                          </a:solidFill>
                          <a:effectLst/>
                          <a:latin typeface="Lucida Handwriting" panose="03010101010101010101" pitchFamily="66" charset="0"/>
                        </a:rPr>
                        <a:t> ?</a:t>
                      </a:r>
                      <a:r>
                        <a:rPr lang="en-US" sz="105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050" b="1"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a:t>
                      </a:r>
                      <a:r>
                        <a:rPr lang="en-US" sz="1050" b="1" i="0" u="none" strike="noStrike" dirty="0">
                          <a:solidFill>
                            <a:srgbClr val="000000"/>
                          </a:solidFill>
                          <a:effectLst/>
                          <a:latin typeface="Lucida Handwriting" panose="03010101010101010101" pitchFamily="66" charset="0"/>
                        </a:rPr>
                        <a:t>x </a:t>
                      </a:r>
                      <a:r>
                        <a:rPr lang="en-US" sz="1050" b="0" i="0" u="none" strike="noStrike" dirty="0">
                          <a:solidFill>
                            <a:srgbClr val="000000"/>
                          </a:solidFill>
                          <a:effectLst/>
                          <a:latin typeface="Lucida Handwriting" panose="03010101010101010101" pitchFamily="66" charset="0"/>
                        </a:rPr>
                        <a:t>                     </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x</a:t>
                      </a:r>
                      <a:r>
                        <a:rPr lang="en-US" sz="1050" b="0" i="0" u="none" strike="noStrike" baseline="0" dirty="0">
                          <a:solidFill>
                            <a:srgbClr val="000000"/>
                          </a:solidFill>
                          <a:effectLst/>
                          <a:latin typeface="Lucida Handwriting" panose="03010101010101010101" pitchFamily="66" charset="0"/>
                        </a:rPr>
                        <a:t> (2012)</a:t>
                      </a:r>
                      <a:r>
                        <a:rPr lang="en-US" sz="1050" b="0" i="0" u="none" strike="noStrike" dirty="0">
                          <a:solidFill>
                            <a:srgbClr val="000000"/>
                          </a:solidFill>
                          <a:effectLst/>
                          <a:latin typeface="Lucida Handwriting" panose="03010101010101010101" pitchFamily="66" charset="0"/>
                        </a:rPr>
                        <a:t>          </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a:t>
                      </a:r>
                      <a:r>
                        <a:rPr lang="en-US" sz="1050" b="1" i="0" u="none" strike="noStrike" dirty="0">
                          <a:solidFill>
                            <a:srgbClr val="FF0000"/>
                          </a:solidFill>
                          <a:effectLst/>
                          <a:latin typeface="Lucida Handwriting" panose="03010101010101010101" pitchFamily="66" charset="0"/>
                        </a:rPr>
                        <a:t>?</a:t>
                      </a:r>
                      <a:r>
                        <a:rPr lang="en-US" sz="1050" b="0" i="0" u="none" strike="noStrike" dirty="0">
                          <a:solidFill>
                            <a:srgbClr val="000000"/>
                          </a:solidFill>
                          <a:effectLst/>
                          <a:latin typeface="Lucida Handwriting" panose="03010101010101010101" pitchFamily="66" charset="0"/>
                        </a:rPr>
                        <a:t>  </a:t>
                      </a:r>
                      <a:r>
                        <a:rPr lang="en-US" sz="1050" b="0" i="0" u="none" strike="noStrike" dirty="0">
                          <a:solidFill>
                            <a:srgbClr val="FF0000"/>
                          </a:solidFill>
                          <a:effectLst/>
                          <a:latin typeface="Lucida Handwriting" panose="03010101010101010101" pitchFamily="66" charset="0"/>
                        </a:rPr>
                        <a:t>D</a:t>
                      </a:r>
                      <a:r>
                        <a:rPr lang="en-US" sz="1050" b="0" i="0" u="none" strike="noStrike" dirty="0">
                          <a:solidFill>
                            <a:srgbClr val="000000"/>
                          </a:solidFill>
                          <a:effectLst/>
                          <a:latin typeface="Lucida Handwriting" panose="03010101010101010101" pitchFamily="66" charset="0"/>
                        </a:rPr>
                        <a:t>             </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n/a</a:t>
                      </a:r>
                    </a:p>
                  </a:txBody>
                  <a:tcPr marL="7619" marR="7619" marT="7619" marB="0" anchor="b"/>
                </a:tc>
                <a:extLst>
                  <a:ext uri="{0D108BD9-81ED-4DB2-BD59-A6C34878D82A}">
                    <a16:rowId xmlns:a16="http://schemas.microsoft.com/office/drawing/2014/main" val="2936546271"/>
                  </a:ext>
                </a:extLst>
              </a:tr>
              <a:tr h="354515">
                <a:tc>
                  <a:txBody>
                    <a:bodyPr/>
                    <a:lstStyle/>
                    <a:p>
                      <a:pPr algn="l" fontAlgn="b"/>
                      <a:r>
                        <a:rPr lang="en-US" sz="900" b="0" i="0" u="none" strike="noStrike" baseline="0" dirty="0">
                          <a:solidFill>
                            <a:srgbClr val="000000"/>
                          </a:solidFill>
                          <a:effectLst/>
                          <a:latin typeface="Lucida Handwriting" panose="03010101010101010101" pitchFamily="66" charset="0"/>
                        </a:rPr>
                        <a:t>4) George Will</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50" b="1" i="0" u="none" strike="noStrike" dirty="0">
                          <a:solidFill>
                            <a:srgbClr val="000000"/>
                          </a:solidFill>
                          <a:effectLst/>
                          <a:latin typeface="Lucida Handwriting" panose="03010101010101010101" pitchFamily="66" charset="0"/>
                        </a:rPr>
                        <a:t> </a:t>
                      </a:r>
                      <a:r>
                        <a:rPr lang="en-US" sz="1050" b="1" i="0" u="none" strike="noStrike" dirty="0">
                          <a:solidFill>
                            <a:srgbClr val="FF0000"/>
                          </a:solidFill>
                          <a:effectLst/>
                          <a:latin typeface="Lucida Handwriting" panose="03010101010101010101" pitchFamily="66" charset="0"/>
                        </a:rPr>
                        <a:t>? </a:t>
                      </a:r>
                      <a:r>
                        <a:rPr lang="en-US" sz="105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050" b="1"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50" b="1" i="0" u="none" strike="noStrike" dirty="0">
                          <a:solidFill>
                            <a:srgbClr val="000000"/>
                          </a:solidFill>
                          <a:effectLst/>
                          <a:latin typeface="Lucida Handwriting" panose="03010101010101010101" pitchFamily="66" charset="0"/>
                        </a:rPr>
                        <a:t>     x</a:t>
                      </a:r>
                      <a:r>
                        <a:rPr lang="en-US" sz="1050" b="1" i="0" u="none" strike="noStrike" baseline="0" dirty="0">
                          <a:solidFill>
                            <a:srgbClr val="000000"/>
                          </a:solidFill>
                          <a:effectLst/>
                          <a:latin typeface="Lucida Handwriting" panose="03010101010101010101" pitchFamily="66" charset="0"/>
                        </a:rPr>
                        <a:t> (2010)</a:t>
                      </a:r>
                      <a:endParaRPr lang="en-US" sz="1050" b="1"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50" b="1" i="0" u="none" strike="noStrike" dirty="0">
                          <a:solidFill>
                            <a:srgbClr val="000000"/>
                          </a:solidFill>
                          <a:effectLst/>
                          <a:latin typeface="Lucida Handwriting" panose="03010101010101010101" pitchFamily="66" charset="0"/>
                        </a:rPr>
                        <a:t>     x (2015)              </a:t>
                      </a:r>
                    </a:p>
                  </a:txBody>
                  <a:tcPr marL="7619" marR="7619" marT="7619" marB="0" anchor="b"/>
                </a:tc>
                <a:tc>
                  <a:txBody>
                    <a:bodyPr/>
                    <a:lstStyle/>
                    <a:p>
                      <a:pPr algn="ctr" fontAlgn="b"/>
                      <a:r>
                        <a:rPr lang="en-US" sz="1050" b="1" i="0" u="none" strike="noStrike" dirty="0">
                          <a:solidFill>
                            <a:srgbClr val="000000"/>
                          </a:solidFill>
                          <a:effectLst/>
                          <a:latin typeface="Lucida Handwriting" panose="03010101010101010101" pitchFamily="66" charset="0"/>
                        </a:rPr>
                        <a:t>     x(2015)</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1" i="0" u="none" strike="noStrike" dirty="0">
                          <a:solidFill>
                            <a:srgbClr val="FF0000"/>
                          </a:solidFill>
                          <a:effectLst/>
                          <a:latin typeface="Lucida Handwriting" panose="03010101010101010101" pitchFamily="66" charset="0"/>
                        </a:rPr>
                        <a:t>?  </a:t>
                      </a:r>
                      <a:r>
                        <a:rPr lang="en-US" sz="105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050" b="1"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extLst>
                  <a:ext uri="{0D108BD9-81ED-4DB2-BD59-A6C34878D82A}">
                    <a16:rowId xmlns:a16="http://schemas.microsoft.com/office/drawing/2014/main" val="3830352490"/>
                  </a:ext>
                </a:extLst>
              </a:tr>
              <a:tr h="354515">
                <a:tc>
                  <a:txBody>
                    <a:bodyPr/>
                    <a:lstStyle/>
                    <a:p>
                      <a:pPr algn="l" fontAlgn="b"/>
                      <a:r>
                        <a:rPr lang="en-US" sz="900" b="0" i="0" u="none" strike="noStrike" baseline="0" dirty="0">
                          <a:solidFill>
                            <a:schemeClr val="dk1"/>
                          </a:solidFill>
                          <a:effectLst/>
                          <a:latin typeface="Lucida Handwriting" panose="03010101010101010101" pitchFamily="66" charset="0"/>
                        </a:rPr>
                        <a:t>5)  Mary Barnes</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50" b="1" i="0" u="none" strike="noStrike" dirty="0">
                          <a:solidFill>
                            <a:schemeClr val="bg1"/>
                          </a:solidFill>
                          <a:effectLst/>
                          <a:latin typeface="Lucida Handwriting" panose="03010101010101010101" pitchFamily="66" charset="0"/>
                        </a:rPr>
                        <a:t>  x  </a:t>
                      </a:r>
                    </a:p>
                  </a:txBody>
                  <a:tcPr marL="7619" marR="7619" marT="7619" marB="0" anchor="b"/>
                </a:tc>
                <a:tc>
                  <a:txBody>
                    <a:bodyPr/>
                    <a:lstStyle/>
                    <a:p>
                      <a:pPr algn="ctr" fontAlgn="b"/>
                      <a:r>
                        <a:rPr lang="en-US" sz="1050" b="1" i="0" u="none" strike="noStrike" dirty="0">
                          <a:solidFill>
                            <a:schemeClr val="bg1"/>
                          </a:solidFill>
                          <a:effectLst/>
                          <a:latin typeface="Lucida Handwriting" panose="03010101010101010101" pitchFamily="66" charset="0"/>
                        </a:rPr>
                        <a:t>     x</a:t>
                      </a:r>
                      <a:r>
                        <a:rPr lang="en-US" sz="1050" b="1" i="0" u="none" strike="noStrike" baseline="0" dirty="0">
                          <a:solidFill>
                            <a:schemeClr val="bg1"/>
                          </a:solidFill>
                          <a:effectLst/>
                          <a:latin typeface="Lucida Handwriting" panose="03010101010101010101" pitchFamily="66" charset="0"/>
                        </a:rPr>
                        <a:t> (2000)              </a:t>
                      </a:r>
                      <a:r>
                        <a:rPr lang="en-US" sz="1050" b="1" i="0" u="none" strike="noStrike" dirty="0">
                          <a:solidFill>
                            <a:schemeClr val="bg1"/>
                          </a:solidFill>
                          <a:effectLst/>
                          <a:latin typeface="Lucida Handwriting" panose="03010101010101010101" pitchFamily="66" charset="0"/>
                        </a:rPr>
                        <a:t>   </a:t>
                      </a:r>
                    </a:p>
                  </a:txBody>
                  <a:tcPr marL="7619" marR="7619" marT="7619" marB="0" anchor="b"/>
                </a:tc>
                <a:tc>
                  <a:txBody>
                    <a:bodyPr/>
                    <a:lstStyle/>
                    <a:p>
                      <a:pPr algn="ctr" fontAlgn="b"/>
                      <a:r>
                        <a:rPr lang="en-US" sz="1050" b="1" i="0" u="none" strike="noStrike" dirty="0">
                          <a:solidFill>
                            <a:schemeClr val="tx1"/>
                          </a:solidFill>
                          <a:effectLst/>
                          <a:latin typeface="Lucida Handwriting" panose="03010101010101010101" pitchFamily="66" charset="0"/>
                        </a:rPr>
                        <a:t>           </a:t>
                      </a:r>
                    </a:p>
                  </a:txBody>
                  <a:tcPr marL="7619" marR="7619" marT="7619" marB="0" anchor="b"/>
                </a:tc>
                <a:tc>
                  <a:txBody>
                    <a:bodyPr/>
                    <a:lstStyle/>
                    <a:p>
                      <a:pPr algn="ctr" fontAlgn="b"/>
                      <a:r>
                        <a:rPr lang="en-US" sz="1050" b="1" i="0" u="none" strike="noStrike" dirty="0">
                          <a:solidFill>
                            <a:schemeClr val="tx1"/>
                          </a:solidFill>
                          <a:effectLst/>
                          <a:latin typeface="Lucida Handwriting" panose="03010101010101010101" pitchFamily="66" charset="0"/>
                        </a:rPr>
                        <a:t> </a:t>
                      </a:r>
                      <a:r>
                        <a:rPr lang="en-US" sz="105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50" b="1" i="0" u="none" strike="noStrike" dirty="0">
                          <a:solidFill>
                            <a:schemeClr val="bg1"/>
                          </a:solidFill>
                          <a:effectLst/>
                          <a:latin typeface="Lucida Handwriting" panose="03010101010101010101" pitchFamily="66" charset="0"/>
                        </a:rPr>
                        <a:t>     x</a:t>
                      </a:r>
                    </a:p>
                  </a:txBody>
                  <a:tcPr marL="7619" marR="7619" marT="7619" marB="0" anchor="b"/>
                </a:tc>
                <a:tc>
                  <a:txBody>
                    <a:bodyPr/>
                    <a:lstStyle/>
                    <a:p>
                      <a:pPr algn="ctr" fontAlgn="b"/>
                      <a:r>
                        <a:rPr lang="en-US" sz="1050" b="1" i="0" u="none" strike="noStrike" dirty="0">
                          <a:solidFill>
                            <a:schemeClr val="bg1"/>
                          </a:solidFill>
                          <a:effectLst/>
                          <a:latin typeface="Lucida Handwriting" panose="03010101010101010101" pitchFamily="66" charset="0"/>
                        </a:rPr>
                        <a:t>          x                </a:t>
                      </a:r>
                    </a:p>
                  </a:txBody>
                  <a:tcPr marL="7619" marR="7619" marT="7619" marB="0" anchor="b"/>
                </a:tc>
                <a:tc>
                  <a:txBody>
                    <a:bodyPr/>
                    <a:lstStyle/>
                    <a:p>
                      <a:pPr algn="ctr" fontAlgn="b"/>
                      <a:r>
                        <a:rPr lang="en-US" sz="1050" b="0" i="0" u="none" strike="noStrike" dirty="0">
                          <a:solidFill>
                            <a:schemeClr val="bg1"/>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chemeClr val="bg1"/>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chemeClr val="bg1"/>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chemeClr val="bg1"/>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chemeClr val="bg1"/>
                          </a:solidFill>
                          <a:effectLst/>
                          <a:latin typeface="Lucida Handwriting" panose="03010101010101010101" pitchFamily="66" charset="0"/>
                        </a:rPr>
                        <a:t> n/a</a:t>
                      </a:r>
                    </a:p>
                  </a:txBody>
                  <a:tcPr marL="7619" marR="7619" marT="7619" marB="0" anchor="b"/>
                </a:tc>
                <a:extLst>
                  <a:ext uri="{0D108BD9-81ED-4DB2-BD59-A6C34878D82A}">
                    <a16:rowId xmlns:a16="http://schemas.microsoft.com/office/drawing/2014/main" val="3534794739"/>
                  </a:ext>
                </a:extLst>
              </a:tr>
              <a:tr h="354515">
                <a:tc>
                  <a:txBody>
                    <a:bodyPr/>
                    <a:lstStyle/>
                    <a:p>
                      <a:pPr algn="l" fontAlgn="b"/>
                      <a:r>
                        <a:rPr lang="en-US" sz="900" b="0" i="0" u="none" strike="noStrike" baseline="0" dirty="0">
                          <a:solidFill>
                            <a:schemeClr val="dk1"/>
                          </a:solidFill>
                          <a:effectLst/>
                          <a:latin typeface="Lucida Handwriting" panose="03010101010101010101" pitchFamily="66" charset="0"/>
                        </a:rPr>
                        <a:t>6)   John Doe</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50" b="1" i="0" u="none" strike="noStrike" dirty="0">
                          <a:solidFill>
                            <a:srgbClr val="000000"/>
                          </a:solidFill>
                          <a:effectLst/>
                          <a:latin typeface="Lucida Handwriting" panose="03010101010101010101" pitchFamily="66" charset="0"/>
                        </a:rPr>
                        <a:t>   x</a:t>
                      </a:r>
                    </a:p>
                  </a:txBody>
                  <a:tcPr marL="7619" marR="7619" marT="7619" marB="0" anchor="b"/>
                </a:tc>
                <a:tc>
                  <a:txBody>
                    <a:bodyPr/>
                    <a:lstStyle/>
                    <a:p>
                      <a:pPr algn="ctr" fontAlgn="b"/>
                      <a:r>
                        <a:rPr lang="en-US" sz="1050" b="1" i="0" u="none" strike="noStrike" dirty="0">
                          <a:solidFill>
                            <a:srgbClr val="000000"/>
                          </a:solidFill>
                          <a:effectLst/>
                          <a:latin typeface="Lucida Handwriting" panose="03010101010101010101" pitchFamily="66" charset="0"/>
                        </a:rPr>
                        <a:t>     </a:t>
                      </a:r>
                      <a:r>
                        <a:rPr lang="en-US" sz="1050" b="1" i="0" u="none" strike="noStrike" baseline="0" dirty="0">
                          <a:solidFill>
                            <a:srgbClr val="000000"/>
                          </a:solidFill>
                          <a:effectLst/>
                          <a:latin typeface="Lucida Handwriting" panose="03010101010101010101" pitchFamily="66" charset="0"/>
                        </a:rPr>
                        <a:t>x                       </a:t>
                      </a:r>
                      <a:endParaRPr lang="en-US" sz="1050" b="1"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a:t>
                      </a:r>
                      <a:r>
                        <a:rPr lang="en-US" sz="1050" b="0" i="0" u="none" strike="noStrike" dirty="0">
                          <a:solidFill>
                            <a:srgbClr val="FF0000"/>
                          </a:solidFill>
                          <a:effectLst/>
                          <a:latin typeface="Lucida Handwriting" panose="03010101010101010101" pitchFamily="66" charset="0"/>
                        </a:rPr>
                        <a:t>?</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x (2010)             </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1" i="0" u="none" strike="noStrike" dirty="0">
                          <a:solidFill>
                            <a:srgbClr val="000000"/>
                          </a:solidFill>
                          <a:effectLst/>
                          <a:latin typeface="Lucida Handwriting" panose="03010101010101010101" pitchFamily="66" charset="0"/>
                        </a:rPr>
                        <a:t>          x </a:t>
                      </a:r>
                      <a:r>
                        <a:rPr lang="en-US" sz="1050" b="0" i="0" u="none" strike="noStrike" dirty="0">
                          <a:solidFill>
                            <a:srgbClr val="000000"/>
                          </a:solidFill>
                          <a:effectLst/>
                          <a:latin typeface="Lucida Handwriting" panose="03010101010101010101" pitchFamily="66" charset="0"/>
                        </a:rPr>
                        <a:t>                </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r>
                        <a:rPr lang="en-US" sz="1050" b="0" i="0" u="none" strike="noStrike" baseline="0" dirty="0">
                          <a:solidFill>
                            <a:srgbClr val="000000"/>
                          </a:solidFill>
                          <a:effectLst/>
                          <a:latin typeface="Lucida Handwriting" panose="03010101010101010101" pitchFamily="66" charset="0"/>
                        </a:rPr>
                        <a:t>        </a:t>
                      </a:r>
                      <a:endParaRPr lang="en-US" sz="105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extLst>
                  <a:ext uri="{0D108BD9-81ED-4DB2-BD59-A6C34878D82A}">
                    <a16:rowId xmlns:a16="http://schemas.microsoft.com/office/drawing/2014/main" val="3153123031"/>
                  </a:ext>
                </a:extLst>
              </a:tr>
              <a:tr h="173135">
                <a:tc>
                  <a:txBody>
                    <a:bodyPr/>
                    <a:lstStyle/>
                    <a:p>
                      <a:pPr algn="l" fontAlgn="b"/>
                      <a:r>
                        <a:rPr lang="en-US" sz="900" b="0" i="0" u="none" strike="noStrike" baseline="0" dirty="0">
                          <a:solidFill>
                            <a:schemeClr val="dk1"/>
                          </a:solidFill>
                          <a:effectLst/>
                          <a:latin typeface="Lucida Handwriting" panose="03010101010101010101" pitchFamily="66" charset="0"/>
                        </a:rPr>
                        <a:t>7)   Ty Cobb</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a:t>
                      </a:r>
                      <a:r>
                        <a:rPr lang="en-US" sz="100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n/a</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n/a</a:t>
                      </a:r>
                    </a:p>
                  </a:txBody>
                  <a:tcPr marL="7619" marR="7619" marT="7619" marB="0" anchor="b"/>
                </a:tc>
                <a:extLst>
                  <a:ext uri="{0D108BD9-81ED-4DB2-BD59-A6C34878D82A}">
                    <a16:rowId xmlns:a16="http://schemas.microsoft.com/office/drawing/2014/main" val="2930139134"/>
                  </a:ext>
                </a:extLst>
              </a:tr>
              <a:tr h="173135">
                <a:tc>
                  <a:txBody>
                    <a:bodyPr/>
                    <a:lstStyle/>
                    <a:p>
                      <a:pPr algn="l" fontAlgn="b"/>
                      <a:r>
                        <a:rPr lang="en-US" sz="900" b="0" i="0" u="none" strike="noStrike" baseline="0" dirty="0">
                          <a:solidFill>
                            <a:schemeClr val="dk1"/>
                          </a:solidFill>
                          <a:effectLst/>
                          <a:latin typeface="Lucida Handwriting" panose="03010101010101010101" pitchFamily="66" charset="0"/>
                        </a:rPr>
                        <a:t>8)   Babe Ruth</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a:t>
                      </a:r>
                      <a:r>
                        <a:rPr lang="en-US" sz="1000" b="1" i="0" u="none" strike="noStrike" dirty="0">
                          <a:solidFill>
                            <a:srgbClr val="000000"/>
                          </a:solidFill>
                          <a:effectLst/>
                          <a:latin typeface="Lucida Handwriting" panose="03010101010101010101" pitchFamily="66" charset="0"/>
                        </a:rPr>
                        <a:t>x</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a:t>
                      </a:r>
                      <a:r>
                        <a:rPr lang="en-US" sz="1000" b="0" i="0" u="none" strike="noStrike" dirty="0">
                          <a:solidFill>
                            <a:srgbClr val="FF0000"/>
                          </a:solidFill>
                          <a:effectLst/>
                          <a:latin typeface="Lucida Handwriting" panose="03010101010101010101" pitchFamily="66" charset="0"/>
                        </a:rPr>
                        <a:t>?</a:t>
                      </a:r>
                    </a:p>
                  </a:txBody>
                  <a:tcPr marL="7619" marR="7619" marT="7619" marB="0" anchor="b"/>
                </a:tc>
                <a:tc>
                  <a:txBody>
                    <a:bodyPr/>
                    <a:lstStyle/>
                    <a:p>
                      <a:pPr algn="ctr" fontAlgn="b"/>
                      <a:r>
                        <a:rPr lang="en-US" sz="1000" b="0" i="0" u="none" strike="noStrike" dirty="0">
                          <a:solidFill>
                            <a:srgbClr val="FF0000"/>
                          </a:solidFill>
                          <a:effectLst/>
                          <a:latin typeface="Lucida Handwriting" panose="03010101010101010101" pitchFamily="66" charset="0"/>
                        </a:rPr>
                        <a:t>?</a:t>
                      </a:r>
                      <a:r>
                        <a:rPr lang="en-US" sz="1000" b="0" i="0" u="none" strike="noStrike" dirty="0">
                          <a:solidFill>
                            <a:srgbClr val="00B050"/>
                          </a:solidFill>
                          <a:effectLst/>
                          <a:latin typeface="Lucida Handwriting" panose="03010101010101010101" pitchFamily="66" charset="0"/>
                          <a:sym typeface="Wingdings" panose="05000000000000000000" pitchFamily="2" charset="2"/>
                        </a:rPr>
                        <a:t></a:t>
                      </a:r>
                      <a:endParaRPr lang="en-US" sz="1000" b="0"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00" b="0" i="0" u="none" strike="noStrike" dirty="0">
                          <a:solidFill>
                            <a:srgbClr val="FF0000"/>
                          </a:solidFill>
                          <a:effectLst/>
                          <a:latin typeface="Lucida Handwriting" panose="03010101010101010101" pitchFamily="66" charset="0"/>
                        </a:rPr>
                        <a:t>? </a:t>
                      </a:r>
                      <a:r>
                        <a:rPr lang="en-US" sz="1000" b="0" i="0" u="none" strike="noStrike" dirty="0">
                          <a:solidFill>
                            <a:srgbClr val="00B050"/>
                          </a:solidFill>
                          <a:effectLst/>
                          <a:latin typeface="Lucida Handwriting" panose="03010101010101010101" pitchFamily="66" charset="0"/>
                          <a:sym typeface="Wingdings" panose="05000000000000000000" pitchFamily="2" charset="2"/>
                        </a:rPr>
                        <a:t></a:t>
                      </a:r>
                      <a:endParaRPr lang="en-US" sz="1000" b="0"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x</a:t>
                      </a: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x</a:t>
                      </a: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x</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n/a</a:t>
                      </a:r>
                    </a:p>
                  </a:txBody>
                  <a:tcPr marL="7619" marR="7619" marT="7619" marB="0" anchor="b"/>
                </a:tc>
                <a:extLst>
                  <a:ext uri="{0D108BD9-81ED-4DB2-BD59-A6C34878D82A}">
                    <a16:rowId xmlns:a16="http://schemas.microsoft.com/office/drawing/2014/main" val="228836061"/>
                  </a:ext>
                </a:extLst>
              </a:tr>
              <a:tr h="338025">
                <a:tc>
                  <a:txBody>
                    <a:bodyPr/>
                    <a:lstStyle/>
                    <a:p>
                      <a:pPr algn="l" fontAlgn="b"/>
                      <a:r>
                        <a:rPr lang="en-US" sz="900" b="0" i="0" u="none" strike="noStrike" baseline="0" dirty="0">
                          <a:solidFill>
                            <a:schemeClr val="dk1"/>
                          </a:solidFill>
                          <a:effectLst/>
                          <a:latin typeface="Lucida Handwriting" panose="03010101010101010101" pitchFamily="66" charset="0"/>
                        </a:rPr>
                        <a:t>9)   A. C. Doyle</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a:t>
                      </a:r>
                      <a:r>
                        <a:rPr lang="en-US" sz="1000" b="1" i="0" u="none" strike="noStrike" dirty="0">
                          <a:solidFill>
                            <a:srgbClr val="FF0000"/>
                          </a:solidFill>
                          <a:effectLst/>
                          <a:latin typeface="Lucida Handwriting" panose="03010101010101010101" pitchFamily="66" charset="0"/>
                        </a:rPr>
                        <a:t>?   </a:t>
                      </a:r>
                      <a:r>
                        <a:rPr lang="en-US" sz="100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000" b="1"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a:t>
                      </a:r>
                      <a:r>
                        <a:rPr lang="en-US" sz="1000" b="1" i="0" u="none" strike="noStrike" dirty="0">
                          <a:solidFill>
                            <a:srgbClr val="000000"/>
                          </a:solidFill>
                          <a:effectLst/>
                          <a:latin typeface="Lucida Handwriting" panose="03010101010101010101" pitchFamily="66" charset="0"/>
                        </a:rPr>
                        <a:t>x (2013)</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a:t>
                      </a:r>
                      <a:r>
                        <a:rPr lang="en-US" sz="1000" b="1" i="0" u="none" strike="noStrike" dirty="0">
                          <a:solidFill>
                            <a:srgbClr val="000000"/>
                          </a:solidFill>
                          <a:effectLst/>
                          <a:latin typeface="Lucida Handwriting" panose="03010101010101010101" pitchFamily="66" charset="0"/>
                        </a:rPr>
                        <a:t>x(2012)</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a:t>
                      </a:r>
                      <a:r>
                        <a:rPr lang="en-US" sz="1000" b="1" i="0" u="none" strike="noStrike" dirty="0">
                          <a:solidFill>
                            <a:srgbClr val="000000"/>
                          </a:solidFill>
                          <a:effectLst/>
                          <a:latin typeface="Lucida Handwriting" panose="03010101010101010101" pitchFamily="66" charset="0"/>
                        </a:rPr>
                        <a:t>x2012</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a:t>
                      </a:r>
                      <a:r>
                        <a:rPr lang="en-US" sz="1000" b="1" i="0" u="none" strike="noStrike" dirty="0">
                          <a:solidFill>
                            <a:srgbClr val="000000"/>
                          </a:solidFill>
                          <a:effectLst/>
                          <a:latin typeface="Lucida Handwriting" panose="03010101010101010101" pitchFamily="66" charset="0"/>
                        </a:rPr>
                        <a:t>x</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x</a:t>
                      </a:r>
                      <a:r>
                        <a:rPr lang="en-US" sz="1000" b="1" i="0" u="none" strike="noStrike" baseline="0" dirty="0">
                          <a:solidFill>
                            <a:srgbClr val="000000"/>
                          </a:solidFill>
                          <a:effectLst/>
                          <a:latin typeface="Lucida Handwriting" panose="03010101010101010101" pitchFamily="66" charset="0"/>
                        </a:rPr>
                        <a:t> (2012)</a:t>
                      </a:r>
                      <a:endParaRPr lang="en-US" sz="1000" b="1"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x(2012)</a:t>
                      </a:r>
                    </a:p>
                  </a:txBody>
                  <a:tcPr marL="7619" marR="7619" marT="7619" marB="0" anchor="b"/>
                </a:tc>
                <a:extLst>
                  <a:ext uri="{0D108BD9-81ED-4DB2-BD59-A6C34878D82A}">
                    <a16:rowId xmlns:a16="http://schemas.microsoft.com/office/drawing/2014/main" val="2953267132"/>
                  </a:ext>
                </a:extLst>
              </a:tr>
              <a:tr h="403982">
                <a:tc>
                  <a:txBody>
                    <a:bodyPr/>
                    <a:lstStyle/>
                    <a:p>
                      <a:pPr algn="l" fontAlgn="b"/>
                      <a:r>
                        <a:rPr lang="en-US" sz="1000" b="0" i="0" u="none" strike="noStrike" baseline="0" dirty="0">
                          <a:solidFill>
                            <a:schemeClr val="tx1"/>
                          </a:solidFill>
                          <a:effectLst/>
                          <a:latin typeface="Lucida Handwriting" panose="03010101010101010101" pitchFamily="66" charset="0"/>
                        </a:rPr>
                        <a:t>10)  </a:t>
                      </a:r>
                      <a:r>
                        <a:rPr lang="en-US" sz="1100" b="0" i="0" u="none" strike="noStrike" baseline="0" dirty="0">
                          <a:solidFill>
                            <a:schemeClr val="tx1"/>
                          </a:solidFill>
                          <a:effectLst/>
                          <a:latin typeface="+mn-lt"/>
                        </a:rPr>
                        <a:t>James Smith</a:t>
                      </a:r>
                    </a:p>
                  </a:txBody>
                  <a:tcPr marL="7619" marR="7619" marT="7619" marB="0" anchor="b">
                    <a:solidFill>
                      <a:srgbClr val="FFC000"/>
                    </a:solidFill>
                  </a:tcPr>
                </a:tc>
                <a:tc>
                  <a:txBody>
                    <a:bodyPr/>
                    <a:lstStyle/>
                    <a:p>
                      <a:pPr algn="ctr" fontAlgn="b"/>
                      <a:r>
                        <a:rPr lang="en-US" sz="1200" b="1" i="0" u="none" strike="noStrike" dirty="0">
                          <a:solidFill>
                            <a:srgbClr val="FF0000"/>
                          </a:solidFill>
                          <a:effectLst/>
                          <a:latin typeface="Lucida Handwriting" panose="03010101010101010101" pitchFamily="66" charset="0"/>
                        </a:rPr>
                        <a:t>?</a:t>
                      </a:r>
                      <a:r>
                        <a:rPr lang="en-US" sz="1200" b="1" i="0" u="none" strike="noStrike" dirty="0">
                          <a:solidFill>
                            <a:schemeClr val="tx1"/>
                          </a:solidFill>
                          <a:effectLst/>
                          <a:latin typeface="Lucida Handwriting" panose="03010101010101010101" pitchFamily="66" charset="0"/>
                        </a:rPr>
                        <a:t> </a:t>
                      </a:r>
                      <a:r>
                        <a:rPr lang="en-US" sz="1200" b="1" i="0" u="none" strike="noStrike" dirty="0">
                          <a:solidFill>
                            <a:srgbClr val="00B050"/>
                          </a:solidFill>
                          <a:effectLst/>
                          <a:latin typeface="Lucida Handwriting" panose="03010101010101010101" pitchFamily="66" charset="0"/>
                          <a:sym typeface="Wingdings" panose="05000000000000000000" pitchFamily="2" charset="2"/>
                        </a:rPr>
                        <a:t></a:t>
                      </a:r>
                      <a:r>
                        <a:rPr lang="en-US" sz="1200" b="1" i="0" u="none" strike="noStrike" dirty="0">
                          <a:solidFill>
                            <a:schemeClr val="tx1"/>
                          </a:solidFill>
                          <a:effectLst/>
                          <a:latin typeface="Lucida Handwriting" panose="03010101010101010101" pitchFamily="66" charset="0"/>
                        </a:rPr>
                        <a:t>                              </a:t>
                      </a:r>
                      <a:r>
                        <a:rPr lang="en-US" sz="1200" b="1" i="0" u="none" strike="noStrike" baseline="0" dirty="0">
                          <a:solidFill>
                            <a:schemeClr val="tx1"/>
                          </a:solidFill>
                          <a:effectLst/>
                          <a:latin typeface="Lucida Handwriting" panose="03010101010101010101" pitchFamily="66" charset="0"/>
                        </a:rPr>
                        <a:t> </a:t>
                      </a:r>
                      <a:endParaRPr lang="en-US" sz="1200" b="1" i="0" u="none" strike="noStrike" dirty="0">
                        <a:solidFill>
                          <a:schemeClr val="tx1"/>
                        </a:solidFill>
                        <a:effectLst/>
                        <a:latin typeface="Lucida Handwriting" panose="03010101010101010101" pitchFamily="66" charset="0"/>
                      </a:endParaRPr>
                    </a:p>
                  </a:txBody>
                  <a:tcPr marL="7619" marR="7619" marT="7619" marB="0" anchor="b">
                    <a:solidFill>
                      <a:srgbClr val="FFC000"/>
                    </a:solidFill>
                  </a:tcPr>
                </a:tc>
                <a:tc>
                  <a:txBody>
                    <a:bodyPr/>
                    <a:lstStyle/>
                    <a:p>
                      <a:pPr algn="ctr" fontAlgn="b"/>
                      <a:r>
                        <a:rPr lang="en-US" sz="1200" b="1" i="0" u="none" strike="noStrike" dirty="0">
                          <a:solidFill>
                            <a:schemeClr val="tx1"/>
                          </a:solidFill>
                          <a:effectLst/>
                          <a:latin typeface="Lucida Handwriting" panose="03010101010101010101" pitchFamily="66" charset="0"/>
                        </a:rPr>
                        <a:t> </a:t>
                      </a:r>
                      <a:r>
                        <a:rPr lang="en-US" sz="1200" b="1" i="0" u="none" strike="noStrike" dirty="0">
                          <a:solidFill>
                            <a:srgbClr val="FF0000"/>
                          </a:solidFill>
                          <a:effectLst/>
                          <a:latin typeface="Lucida Handwriting" panose="03010101010101010101" pitchFamily="66" charset="0"/>
                        </a:rPr>
                        <a:t>?x (2010)</a:t>
                      </a:r>
                    </a:p>
                  </a:txBody>
                  <a:tcPr marL="7619" marR="7619" marT="7619" marB="0" anchor="b">
                    <a:solidFill>
                      <a:srgbClr val="FFC000"/>
                    </a:solidFill>
                  </a:tcPr>
                </a:tc>
                <a:tc>
                  <a:txBody>
                    <a:bodyPr/>
                    <a:lstStyle/>
                    <a:p>
                      <a:pPr algn="ctr" fontAlgn="b"/>
                      <a:r>
                        <a:rPr lang="en-US" sz="1200" b="1" i="0" u="none" strike="noStrike" dirty="0">
                          <a:solidFill>
                            <a:srgbClr val="FF0000"/>
                          </a:solidFill>
                          <a:effectLst/>
                          <a:latin typeface="Lucida Handwriting" panose="03010101010101010101" pitchFamily="66" charset="0"/>
                        </a:rPr>
                        <a:t>?</a:t>
                      </a:r>
                      <a:r>
                        <a:rPr lang="en-US" sz="120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200" b="1" i="0" u="none" strike="noStrike" dirty="0">
                        <a:solidFill>
                          <a:srgbClr val="00B050"/>
                        </a:solidFill>
                        <a:effectLst/>
                        <a:latin typeface="Lucida Handwriting" panose="03010101010101010101" pitchFamily="66" charset="0"/>
                      </a:endParaRPr>
                    </a:p>
                  </a:txBody>
                  <a:tcPr marL="7619" marR="7619" marT="7619" marB="0" anchor="b">
                    <a:solidFill>
                      <a:srgbClr val="FFC000"/>
                    </a:solidFill>
                  </a:tcPr>
                </a:tc>
                <a:tc>
                  <a:txBody>
                    <a:bodyPr/>
                    <a:lstStyle/>
                    <a:p>
                      <a:pPr algn="ctr" fontAlgn="b"/>
                      <a:r>
                        <a:rPr lang="en-US" sz="1200" b="1" i="0" u="none" strike="noStrike" dirty="0">
                          <a:solidFill>
                            <a:schemeClr val="tx1"/>
                          </a:solidFill>
                          <a:effectLst/>
                          <a:latin typeface="Lucida Handwriting" panose="03010101010101010101" pitchFamily="66" charset="0"/>
                        </a:rPr>
                        <a:t>     </a:t>
                      </a:r>
                      <a:r>
                        <a:rPr lang="en-US" sz="1200" b="1" i="0" u="none" strike="noStrike" dirty="0">
                          <a:solidFill>
                            <a:schemeClr val="bg1"/>
                          </a:solidFill>
                          <a:effectLst/>
                          <a:latin typeface="Lucida Handwriting" panose="03010101010101010101" pitchFamily="66" charset="0"/>
                        </a:rPr>
                        <a:t>x  (2013)</a:t>
                      </a:r>
                    </a:p>
                  </a:txBody>
                  <a:tcPr marL="7619" marR="7619" marT="7619" marB="0" anchor="b">
                    <a:solidFill>
                      <a:srgbClr val="FFC000"/>
                    </a:solidFill>
                  </a:tcPr>
                </a:tc>
                <a:tc>
                  <a:txBody>
                    <a:bodyPr/>
                    <a:lstStyle/>
                    <a:p>
                      <a:pPr algn="ctr" fontAlgn="b"/>
                      <a:r>
                        <a:rPr lang="en-US" sz="1200" b="1" i="0" u="none" strike="noStrike" dirty="0">
                          <a:solidFill>
                            <a:schemeClr val="tx1"/>
                          </a:solidFill>
                          <a:effectLst/>
                          <a:latin typeface="Lucida Handwriting" panose="03010101010101010101" pitchFamily="66" charset="0"/>
                        </a:rPr>
                        <a:t>     </a:t>
                      </a:r>
                      <a:r>
                        <a:rPr lang="en-US" sz="1200" b="1" i="0" u="none" strike="noStrike" dirty="0">
                          <a:solidFill>
                            <a:schemeClr val="bg1"/>
                          </a:solidFill>
                          <a:effectLst/>
                          <a:latin typeface="Lucida Handwriting" panose="03010101010101010101" pitchFamily="66" charset="0"/>
                        </a:rPr>
                        <a:t>n/a</a:t>
                      </a:r>
                    </a:p>
                  </a:txBody>
                  <a:tcPr marL="7619" marR="7619" marT="7619" marB="0" anchor="b">
                    <a:solidFill>
                      <a:srgbClr val="FFC000"/>
                    </a:solidFill>
                  </a:tcPr>
                </a:tc>
                <a:tc>
                  <a:txBody>
                    <a:bodyPr/>
                    <a:lstStyle/>
                    <a:p>
                      <a:pPr algn="ctr" fontAlgn="b"/>
                      <a:r>
                        <a:rPr lang="en-US" sz="1200" b="1" i="0" u="none" strike="noStrike" dirty="0">
                          <a:solidFill>
                            <a:srgbClr val="FF0000"/>
                          </a:solidFill>
                          <a:effectLst/>
                          <a:latin typeface="Lucida Handwriting" panose="03010101010101010101" pitchFamily="66" charset="0"/>
                        </a:rPr>
                        <a:t>?  </a:t>
                      </a:r>
                      <a:r>
                        <a:rPr lang="en-US" sz="120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200" b="1" i="0" u="none" strike="noStrike" dirty="0">
                        <a:solidFill>
                          <a:srgbClr val="00B050"/>
                        </a:solidFill>
                        <a:effectLst/>
                        <a:latin typeface="Lucida Handwriting" panose="03010101010101010101" pitchFamily="66" charset="0"/>
                      </a:endParaRPr>
                    </a:p>
                  </a:txBody>
                  <a:tcPr marL="7619" marR="7619" marT="7619" marB="0" anchor="b">
                    <a:solidFill>
                      <a:srgbClr val="FFC000"/>
                    </a:solidFill>
                  </a:tcPr>
                </a:tc>
                <a:tc>
                  <a:txBody>
                    <a:bodyPr/>
                    <a:lstStyle/>
                    <a:p>
                      <a:pPr algn="ctr" fontAlgn="b"/>
                      <a:r>
                        <a:rPr lang="en-US" sz="1200" b="1" i="0" u="none" strike="noStrike" dirty="0">
                          <a:solidFill>
                            <a:schemeClr val="bg1"/>
                          </a:solidFill>
                          <a:effectLst/>
                          <a:latin typeface="Lucida Handwriting" panose="03010101010101010101" pitchFamily="66" charset="0"/>
                        </a:rPr>
                        <a:t>      n/a</a:t>
                      </a:r>
                    </a:p>
                  </a:txBody>
                  <a:tcPr marL="7619" marR="7619" marT="7619" marB="0" anchor="b">
                    <a:solidFill>
                      <a:srgbClr val="FFC000"/>
                    </a:solidFill>
                  </a:tcPr>
                </a:tc>
                <a:tc>
                  <a:txBody>
                    <a:bodyPr/>
                    <a:lstStyle/>
                    <a:p>
                      <a:pPr algn="ctr" fontAlgn="b"/>
                      <a:r>
                        <a:rPr lang="en-US" sz="1200" b="1" i="0" u="none" strike="noStrike" dirty="0">
                          <a:solidFill>
                            <a:schemeClr val="bg1"/>
                          </a:solidFill>
                          <a:effectLst/>
                          <a:latin typeface="Lucida Handwriting" panose="03010101010101010101" pitchFamily="66" charset="0"/>
                        </a:rPr>
                        <a:t>       n/a</a:t>
                      </a:r>
                    </a:p>
                  </a:txBody>
                  <a:tcPr marL="7619" marR="7619" marT="7619" marB="0" anchor="b">
                    <a:solidFill>
                      <a:srgbClr val="FFC000"/>
                    </a:solidFill>
                  </a:tcPr>
                </a:tc>
                <a:tc>
                  <a:txBody>
                    <a:bodyPr/>
                    <a:lstStyle/>
                    <a:p>
                      <a:pPr algn="ctr" fontAlgn="b"/>
                      <a:r>
                        <a:rPr lang="en-US" sz="1200" b="1" i="0" u="none" strike="noStrike" dirty="0">
                          <a:solidFill>
                            <a:schemeClr val="bg1"/>
                          </a:solidFill>
                          <a:effectLst/>
                          <a:latin typeface="Lucida Handwriting" panose="03010101010101010101" pitchFamily="66" charset="0"/>
                        </a:rPr>
                        <a:t>      n/a</a:t>
                      </a:r>
                    </a:p>
                  </a:txBody>
                  <a:tcPr marL="7619" marR="7619" marT="7619" marB="0" anchor="b">
                    <a:solidFill>
                      <a:srgbClr val="FFC000"/>
                    </a:solidFill>
                  </a:tcPr>
                </a:tc>
                <a:tc>
                  <a:txBody>
                    <a:bodyPr/>
                    <a:lstStyle/>
                    <a:p>
                      <a:pPr algn="ctr" fontAlgn="b"/>
                      <a:r>
                        <a:rPr lang="en-US" sz="1200" b="1" i="0" u="none" strike="noStrike" dirty="0">
                          <a:solidFill>
                            <a:schemeClr val="bg1"/>
                          </a:solidFill>
                          <a:effectLst/>
                          <a:latin typeface="Lucida Handwriting" panose="03010101010101010101" pitchFamily="66" charset="0"/>
                        </a:rPr>
                        <a:t>       n/a</a:t>
                      </a:r>
                    </a:p>
                  </a:txBody>
                  <a:tcPr marL="7619" marR="7619" marT="7619" marB="0" anchor="b">
                    <a:solidFill>
                      <a:srgbClr val="FFC000"/>
                    </a:solidFill>
                  </a:tcPr>
                </a:tc>
                <a:tc>
                  <a:txBody>
                    <a:bodyPr/>
                    <a:lstStyle/>
                    <a:p>
                      <a:pPr algn="ctr" fontAlgn="b"/>
                      <a:r>
                        <a:rPr lang="en-US" sz="1200" b="1" i="0" u="none" strike="noStrike" dirty="0">
                          <a:solidFill>
                            <a:schemeClr val="bg1"/>
                          </a:solidFill>
                          <a:effectLst/>
                          <a:latin typeface="Lucida Handwriting" panose="03010101010101010101" pitchFamily="66" charset="0"/>
                        </a:rPr>
                        <a:t> n/a</a:t>
                      </a:r>
                    </a:p>
                  </a:txBody>
                  <a:tcPr marL="7619" marR="7619" marT="7619" marB="0" anchor="b">
                    <a:solidFill>
                      <a:srgbClr val="FFC000"/>
                    </a:solidFill>
                  </a:tcPr>
                </a:tc>
                <a:extLst>
                  <a:ext uri="{0D108BD9-81ED-4DB2-BD59-A6C34878D82A}">
                    <a16:rowId xmlns:a16="http://schemas.microsoft.com/office/drawing/2014/main" val="2784564284"/>
                  </a:ext>
                </a:extLst>
              </a:tr>
              <a:tr h="236101">
                <a:tc>
                  <a:txBody>
                    <a:bodyPr/>
                    <a:lstStyle/>
                    <a:p>
                      <a:pPr algn="l" fontAlgn="b"/>
                      <a:r>
                        <a:rPr lang="en-US" sz="1200" b="0" i="0" u="none" strike="noStrike" dirty="0">
                          <a:solidFill>
                            <a:srgbClr val="FF0000"/>
                          </a:solidFill>
                          <a:effectLst/>
                          <a:latin typeface="Calibri" panose="020F0502020204030204" pitchFamily="34" charset="0"/>
                        </a:rPr>
                        <a:t>   </a:t>
                      </a:r>
                      <a:r>
                        <a:rPr lang="en-US" sz="1200" b="1" i="0" u="sng" strike="noStrike" dirty="0">
                          <a:solidFill>
                            <a:srgbClr val="FF0000"/>
                          </a:solidFill>
                          <a:effectLst/>
                          <a:latin typeface="Calibri" panose="020F0502020204030204" pitchFamily="34" charset="0"/>
                        </a:rPr>
                        <a:t>Vaccine cost</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$9.80                     </a:t>
                      </a:r>
                      <a:r>
                        <a:rPr lang="en-US" sz="900" b="0" i="0" u="none" strike="noStrike" baseline="0" dirty="0">
                          <a:solidFill>
                            <a:srgbClr val="000000"/>
                          </a:solidFill>
                          <a:effectLst/>
                          <a:latin typeface="Calibri" panose="020F0502020204030204" pitchFamily="34" charset="0"/>
                        </a:rPr>
                        <a:t>  </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$75.00                 </a:t>
                      </a:r>
                      <a:r>
                        <a:rPr lang="en-US" sz="900" b="0" i="0" u="none" strike="noStrike" baseline="0" dirty="0">
                          <a:solidFill>
                            <a:srgbClr val="000000"/>
                          </a:solidFill>
                          <a:effectLst/>
                          <a:latin typeface="Calibri" panose="020F0502020204030204" pitchFamily="34" charset="0"/>
                        </a:rPr>
                        <a:t>  </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$157</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$32</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$29</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$181</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$41</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$148</a:t>
                      </a: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$99/$98</a:t>
                      </a:r>
                    </a:p>
                  </a:txBody>
                  <a:tcPr marL="7619" marR="7619" marT="7619" marB="0" anchor="b"/>
                </a:tc>
                <a:extLst>
                  <a:ext uri="{0D108BD9-81ED-4DB2-BD59-A6C34878D82A}">
                    <a16:rowId xmlns:a16="http://schemas.microsoft.com/office/drawing/2014/main" val="3043058700"/>
                  </a:ext>
                </a:extLst>
              </a:tr>
              <a:tr h="203492">
                <a:tc>
                  <a:txBody>
                    <a:bodyPr/>
                    <a:lstStyle/>
                    <a:p>
                      <a:pPr algn="l" fontAlgn="b"/>
                      <a:r>
                        <a:rPr lang="en-US" sz="900" b="0" i="0" u="none" strike="noStrike" dirty="0">
                          <a:solidFill>
                            <a:srgbClr val="000000"/>
                          </a:solidFill>
                          <a:effectLst/>
                          <a:latin typeface="Calibri" panose="020F0502020204030204" pitchFamily="34" charset="0"/>
                        </a:rPr>
                        <a:t> </a:t>
                      </a:r>
                      <a:r>
                        <a:rPr lang="en-US" sz="1050" b="1" i="0" u="sng" strike="noStrike" dirty="0">
                          <a:solidFill>
                            <a:srgbClr val="00B050"/>
                          </a:solidFill>
                          <a:effectLst/>
                          <a:latin typeface="Calibri" panose="020F0502020204030204" pitchFamily="34" charset="0"/>
                        </a:rPr>
                        <a:t>Vaccine</a:t>
                      </a:r>
                      <a:r>
                        <a:rPr lang="en-US" sz="1050" b="1" i="0" u="sng" strike="noStrike" baseline="0" dirty="0">
                          <a:solidFill>
                            <a:srgbClr val="00B050"/>
                          </a:solidFill>
                          <a:effectLst/>
                          <a:latin typeface="Calibri" panose="020F0502020204030204" pitchFamily="34" charset="0"/>
                        </a:rPr>
                        <a:t> payment</a:t>
                      </a:r>
                      <a:endParaRPr lang="en-US" sz="1050" b="1" i="0" u="sng" strike="noStrike" dirty="0">
                        <a:solidFill>
                          <a:srgbClr val="00B05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$17.71</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$89.95                 </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$181.06</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$31.07</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$24.19</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varies</a:t>
                      </a:r>
                      <a:r>
                        <a:rPr lang="en-US" sz="900" b="0" i="0" u="none" strike="noStrike" baseline="0" dirty="0">
                          <a:solidFill>
                            <a:srgbClr val="000000"/>
                          </a:solidFill>
                          <a:effectLst/>
                          <a:latin typeface="Calibri" panose="020F0502020204030204" pitchFamily="34" charset="0"/>
                        </a:rPr>
                        <a:t> by plan</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$61.48</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n/a</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$50.85</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n/a</a:t>
                      </a:r>
                    </a:p>
                  </a:txBody>
                  <a:tcPr marL="7619" marR="7619" marT="7619" marB="0" anchor="b"/>
                </a:tc>
                <a:tc>
                  <a:txBody>
                    <a:bodyPr/>
                    <a:lstStyle/>
                    <a:p>
                      <a:pPr algn="ctr" fontAlgn="b"/>
                      <a:r>
                        <a:rPr lang="en-US" sz="900" u="none" strike="noStrike" dirty="0">
                          <a:effectLst/>
                        </a:rPr>
                        <a:t>LEGEND</a:t>
                      </a:r>
                      <a:endParaRPr lang="en-US" sz="900" b="1"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802576174"/>
                  </a:ext>
                </a:extLst>
              </a:tr>
              <a:tr h="327659">
                <a:tc>
                  <a:txBody>
                    <a:bodyPr/>
                    <a:lstStyle/>
                    <a:p>
                      <a:pPr algn="l" fontAlgn="b"/>
                      <a:r>
                        <a:rPr lang="en-US" sz="900" b="0" i="0" u="none" strike="noStrike" dirty="0">
                          <a:solidFill>
                            <a:srgbClr val="000000"/>
                          </a:solidFill>
                          <a:effectLst/>
                          <a:latin typeface="Calibri" panose="020F0502020204030204" pitchFamily="34" charset="0"/>
                        </a:rPr>
                        <a:t> </a:t>
                      </a:r>
                      <a:r>
                        <a:rPr lang="en-US" sz="1050" b="1" i="0" u="sng" strike="noStrike" dirty="0">
                          <a:solidFill>
                            <a:srgbClr val="00B050"/>
                          </a:solidFill>
                          <a:effectLst/>
                          <a:latin typeface="Calibri" panose="020F0502020204030204" pitchFamily="34" charset="0"/>
                        </a:rPr>
                        <a:t>Administration fee</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a:t>
                      </a:r>
                      <a:r>
                        <a:rPr lang="en-US" sz="900" b="0" i="0" u="none" strike="noStrike" baseline="0" dirty="0">
                          <a:solidFill>
                            <a:srgbClr val="000000"/>
                          </a:solidFill>
                          <a:effectLst/>
                          <a:latin typeface="Calibri" panose="020F0502020204030204" pitchFamily="34" charset="0"/>
                        </a:rPr>
                        <a:t>                   </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            </a:t>
                      </a:r>
                      <a:r>
                        <a:rPr lang="en-US" sz="900" b="0" i="0" u="none" strike="noStrike" baseline="0" dirty="0">
                          <a:solidFill>
                            <a:srgbClr val="000000"/>
                          </a:solidFill>
                          <a:effectLst/>
                          <a:latin typeface="Calibri" panose="020F0502020204030204" pitchFamily="34" charset="0"/>
                        </a:rPr>
                        <a:t>                                                   </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n/a</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n/a</a:t>
                      </a:r>
                    </a:p>
                  </a:txBody>
                  <a:tcPr marL="7619" marR="7619" marT="7619" marB="0" anchor="b"/>
                </a:tc>
                <a:tc>
                  <a:txBody>
                    <a:bodyPr/>
                    <a:lstStyle/>
                    <a:p>
                      <a:pPr algn="l" fontAlgn="b"/>
                      <a:r>
                        <a:rPr lang="en-US" sz="900" u="none" strike="noStrike" dirty="0">
                          <a:effectLst/>
                        </a:rPr>
                        <a:t>n/a=Not needed </a:t>
                      </a:r>
                      <a:endParaRPr lang="en-US" sz="900" b="0"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1894295916"/>
                  </a:ext>
                </a:extLst>
              </a:tr>
              <a:tr h="15664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u="none" strike="noStrike" dirty="0">
                          <a:effectLst/>
                        </a:rPr>
                        <a:t>x=previously given</a:t>
                      </a:r>
                      <a:endParaRPr lang="en-US" sz="900" b="0"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1289145489"/>
                  </a:ext>
                </a:extLst>
              </a:tr>
              <a:tr h="15664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u="none" strike="noStrike" dirty="0">
                          <a:effectLst/>
                        </a:rPr>
                        <a:t>?= ask them today</a:t>
                      </a:r>
                      <a:endParaRPr lang="en-US" sz="900" b="0"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2158662546"/>
                  </a:ext>
                </a:extLst>
              </a:tr>
              <a:tr h="15664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u="none" strike="noStrike" dirty="0">
                          <a:effectLst/>
                        </a:rPr>
                        <a:t>D=declined today</a:t>
                      </a:r>
                      <a:endParaRPr lang="en-US" sz="900" b="0"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121607014"/>
                  </a:ext>
                </a:extLst>
              </a:tr>
              <a:tr h="15664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u="none" strike="noStrike" dirty="0">
                          <a:effectLst/>
                        </a:rPr>
                        <a:t>Checkmark    </a:t>
                      </a:r>
                      <a:r>
                        <a:rPr lang="en-US" sz="900" u="none" strike="noStrike" dirty="0">
                          <a:solidFill>
                            <a:srgbClr val="00B050"/>
                          </a:solidFill>
                          <a:effectLst/>
                          <a:sym typeface="Wingdings" panose="05000000000000000000" pitchFamily="2" charset="2"/>
                        </a:rPr>
                        <a:t></a:t>
                      </a:r>
                      <a:r>
                        <a:rPr lang="en-US" sz="900" u="none" strike="noStrike" dirty="0">
                          <a:effectLst/>
                        </a:rPr>
                        <a:t>=given today</a:t>
                      </a:r>
                      <a:endParaRPr lang="en-US" sz="900" b="0" i="0" u="none" strike="noStrike" dirty="0">
                        <a:solidFill>
                          <a:srgbClr val="FFFFFF"/>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1660216298"/>
                  </a:ext>
                </a:extLst>
              </a:tr>
              <a:tr h="15664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Prescription</a:t>
                      </a:r>
                      <a:r>
                        <a:rPr lang="en-US" sz="900" b="0" i="0" u="none" strike="noStrike" baseline="0" dirty="0">
                          <a:solidFill>
                            <a:srgbClr val="000000"/>
                          </a:solidFill>
                          <a:effectLst/>
                          <a:latin typeface="Calibri" panose="020F0502020204030204" pitchFamily="34" charset="0"/>
                        </a:rPr>
                        <a:t> given=  </a:t>
                      </a:r>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4189114744"/>
                  </a:ext>
                </a:extLst>
              </a:tr>
            </a:tbl>
          </a:graphicData>
        </a:graphic>
      </p:graphicFrame>
      <p:cxnSp>
        <p:nvCxnSpPr>
          <p:cNvPr id="67" name="Straight Connector 66"/>
          <p:cNvCxnSpPr/>
          <p:nvPr/>
        </p:nvCxnSpPr>
        <p:spPr>
          <a:xfrm>
            <a:off x="974035" y="5297557"/>
            <a:ext cx="9322904"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6207732" y="4222679"/>
            <a:ext cx="326633" cy="214472"/>
          </a:xfrm>
          <a:prstGeom prst="rect">
            <a:avLst/>
          </a:prstGeom>
        </p:spPr>
      </p:pic>
      <p:pic>
        <p:nvPicPr>
          <p:cNvPr id="13" name="Picture 12"/>
          <p:cNvPicPr>
            <a:picLocks noChangeAspect="1"/>
          </p:cNvPicPr>
          <p:nvPr/>
        </p:nvPicPr>
        <p:blipFill>
          <a:blip r:embed="rId3"/>
          <a:stretch>
            <a:fillRect/>
          </a:stretch>
        </p:blipFill>
        <p:spPr>
          <a:xfrm>
            <a:off x="9555395" y="6626831"/>
            <a:ext cx="326633" cy="231169"/>
          </a:xfrm>
          <a:prstGeom prst="rect">
            <a:avLst/>
          </a:prstGeom>
        </p:spPr>
      </p:pic>
      <p:pic>
        <p:nvPicPr>
          <p:cNvPr id="3" name="Picture 2"/>
          <p:cNvPicPr>
            <a:picLocks noChangeAspect="1"/>
          </p:cNvPicPr>
          <p:nvPr/>
        </p:nvPicPr>
        <p:blipFill>
          <a:blip r:embed="rId4"/>
          <a:stretch>
            <a:fillRect/>
          </a:stretch>
        </p:blipFill>
        <p:spPr>
          <a:xfrm>
            <a:off x="11326350" y="5955769"/>
            <a:ext cx="420660" cy="524301"/>
          </a:xfrm>
          <a:prstGeom prst="rect">
            <a:avLst/>
          </a:prstGeom>
        </p:spPr>
      </p:pic>
    </p:spTree>
    <p:extLst>
      <p:ext uri="{BB962C8B-B14F-4D97-AF65-F5344CB8AC3E}">
        <p14:creationId xmlns:p14="http://schemas.microsoft.com/office/powerpoint/2010/main" val="1697097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411" y="228600"/>
            <a:ext cx="9303589" cy="665922"/>
          </a:xfrm>
        </p:spPr>
        <p:txBody>
          <a:bodyPr>
            <a:normAutofit fontScale="90000"/>
          </a:bodyPr>
          <a:lstStyle/>
          <a:p>
            <a:pPr algn="ctr"/>
            <a:r>
              <a:rPr lang="en-US" dirty="0"/>
              <a:t>Audit the payment against the cost </a:t>
            </a:r>
          </a:p>
        </p:txBody>
      </p:sp>
      <p:graphicFrame>
        <p:nvGraphicFramePr>
          <p:cNvPr id="4" name="Content Placeholder 3"/>
          <p:cNvGraphicFramePr>
            <a:graphicFrameLocks noGrp="1"/>
          </p:cNvGraphicFramePr>
          <p:nvPr>
            <p:ph idx="1"/>
            <p:extLst/>
          </p:nvPr>
        </p:nvGraphicFramePr>
        <p:xfrm>
          <a:off x="973667" y="954158"/>
          <a:ext cx="9313334" cy="5867962"/>
        </p:xfrm>
        <a:graphic>
          <a:graphicData uri="http://schemas.openxmlformats.org/drawingml/2006/table">
            <a:tbl>
              <a:tblPr>
                <a:tableStyleId>{5C22544A-7EE6-4342-B048-85BDC9FD1C3A}</a:tableStyleId>
              </a:tblPr>
              <a:tblGrid>
                <a:gridCol w="1103635">
                  <a:extLst>
                    <a:ext uri="{9D8B030D-6E8A-4147-A177-3AD203B41FA5}">
                      <a16:colId xmlns:a16="http://schemas.microsoft.com/office/drawing/2014/main" val="4148974021"/>
                    </a:ext>
                  </a:extLst>
                </a:gridCol>
                <a:gridCol w="812306">
                  <a:extLst>
                    <a:ext uri="{9D8B030D-6E8A-4147-A177-3AD203B41FA5}">
                      <a16:colId xmlns:a16="http://schemas.microsoft.com/office/drawing/2014/main" val="1417370264"/>
                    </a:ext>
                  </a:extLst>
                </a:gridCol>
                <a:gridCol w="812306">
                  <a:extLst>
                    <a:ext uri="{9D8B030D-6E8A-4147-A177-3AD203B41FA5}">
                      <a16:colId xmlns:a16="http://schemas.microsoft.com/office/drawing/2014/main" val="1496202357"/>
                    </a:ext>
                  </a:extLst>
                </a:gridCol>
                <a:gridCol w="812306">
                  <a:extLst>
                    <a:ext uri="{9D8B030D-6E8A-4147-A177-3AD203B41FA5}">
                      <a16:colId xmlns:a16="http://schemas.microsoft.com/office/drawing/2014/main" val="3381779876"/>
                    </a:ext>
                  </a:extLst>
                </a:gridCol>
                <a:gridCol w="812306">
                  <a:extLst>
                    <a:ext uri="{9D8B030D-6E8A-4147-A177-3AD203B41FA5}">
                      <a16:colId xmlns:a16="http://schemas.microsoft.com/office/drawing/2014/main" val="925207693"/>
                    </a:ext>
                  </a:extLst>
                </a:gridCol>
                <a:gridCol w="433228">
                  <a:extLst>
                    <a:ext uri="{9D8B030D-6E8A-4147-A177-3AD203B41FA5}">
                      <a16:colId xmlns:a16="http://schemas.microsoft.com/office/drawing/2014/main" val="3564770374"/>
                    </a:ext>
                  </a:extLst>
                </a:gridCol>
                <a:gridCol w="764336">
                  <a:extLst>
                    <a:ext uri="{9D8B030D-6E8A-4147-A177-3AD203B41FA5}">
                      <a16:colId xmlns:a16="http://schemas.microsoft.com/office/drawing/2014/main" val="984364362"/>
                    </a:ext>
                  </a:extLst>
                </a:gridCol>
                <a:gridCol w="557014">
                  <a:extLst>
                    <a:ext uri="{9D8B030D-6E8A-4147-A177-3AD203B41FA5}">
                      <a16:colId xmlns:a16="http://schemas.microsoft.com/office/drawing/2014/main" val="287655078"/>
                    </a:ext>
                  </a:extLst>
                </a:gridCol>
                <a:gridCol w="509044">
                  <a:extLst>
                    <a:ext uri="{9D8B030D-6E8A-4147-A177-3AD203B41FA5}">
                      <a16:colId xmlns:a16="http://schemas.microsoft.com/office/drawing/2014/main" val="189653555"/>
                    </a:ext>
                  </a:extLst>
                </a:gridCol>
                <a:gridCol w="509044">
                  <a:extLst>
                    <a:ext uri="{9D8B030D-6E8A-4147-A177-3AD203B41FA5}">
                      <a16:colId xmlns:a16="http://schemas.microsoft.com/office/drawing/2014/main" val="2389287537"/>
                    </a:ext>
                  </a:extLst>
                </a:gridCol>
                <a:gridCol w="509044">
                  <a:extLst>
                    <a:ext uri="{9D8B030D-6E8A-4147-A177-3AD203B41FA5}">
                      <a16:colId xmlns:a16="http://schemas.microsoft.com/office/drawing/2014/main" val="3553721353"/>
                    </a:ext>
                  </a:extLst>
                </a:gridCol>
                <a:gridCol w="1678765">
                  <a:extLst>
                    <a:ext uri="{9D8B030D-6E8A-4147-A177-3AD203B41FA5}">
                      <a16:colId xmlns:a16="http://schemas.microsoft.com/office/drawing/2014/main" val="331658270"/>
                    </a:ext>
                  </a:extLst>
                </a:gridCol>
              </a:tblGrid>
              <a:tr h="204234">
                <a:tc gridSpan="7">
                  <a:txBody>
                    <a:bodyPr/>
                    <a:lstStyle/>
                    <a:p>
                      <a:pPr algn="l" fontAlgn="b"/>
                      <a:r>
                        <a:rPr lang="en-US" sz="900" u="none" strike="noStrike" dirty="0">
                          <a:effectLst/>
                        </a:rPr>
                        <a:t>DAILY PLANNING WORKSHEET AND RECONCILIATION SHEET FOR IMMUNIZATION PDSA</a:t>
                      </a:r>
                      <a:endParaRPr lang="en-US" sz="900" b="1" i="0" u="none" strike="noStrike" dirty="0">
                        <a:solidFill>
                          <a:srgbClr val="000000"/>
                        </a:solidFill>
                        <a:effectLst/>
                        <a:latin typeface="Calibri" panose="020F0502020204030204" pitchFamily="34" charset="0"/>
                      </a:endParaRPr>
                    </a:p>
                  </a:txBody>
                  <a:tcPr marL="7619" marR="7619" marT="7619"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1104948336"/>
                  </a:ext>
                </a:extLst>
              </a:tr>
              <a:tr h="294068">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890469569"/>
                  </a:ext>
                </a:extLst>
              </a:tr>
              <a:tr h="156646">
                <a:tc>
                  <a:txBody>
                    <a:bodyPr/>
                    <a:lstStyle/>
                    <a:p>
                      <a:pPr algn="ctr" fontAlgn="b"/>
                      <a:r>
                        <a:rPr lang="en-US" sz="900" u="sng" strike="noStrike" dirty="0">
                          <a:effectLst/>
                        </a:rPr>
                        <a:t>20-Jan-17</a:t>
                      </a:r>
                      <a:endParaRPr lang="en-US" sz="900" b="0" i="0" u="sng" strike="noStrike" dirty="0">
                        <a:solidFill>
                          <a:srgbClr val="000000"/>
                        </a:solidFill>
                        <a:effectLst/>
                        <a:latin typeface="Segoe Script" panose="020B0504020000000003" pitchFamily="34" charset="0"/>
                      </a:endParaRPr>
                    </a:p>
                  </a:txBody>
                  <a:tcPr marL="7619" marR="7619" marT="7619" marB="0" anchor="b">
                    <a:solidFill>
                      <a:srgbClr val="FFFF00"/>
                    </a:solidFill>
                  </a:tcPr>
                </a:tc>
                <a:tc>
                  <a:txBody>
                    <a:bodyPr/>
                    <a:lstStyle/>
                    <a:p>
                      <a:pPr algn="ctr" fontAlgn="b"/>
                      <a:r>
                        <a:rPr lang="en-US" sz="900" b="0" i="0" u="sng" strike="noStrike" dirty="0">
                          <a:solidFill>
                            <a:schemeClr val="dk1"/>
                          </a:solidFill>
                          <a:effectLst/>
                          <a:latin typeface="+mn-lt"/>
                        </a:rPr>
                        <a:t>Friday</a:t>
                      </a:r>
                      <a:endParaRPr lang="en-US" sz="900" b="0" i="0" u="sng" strike="noStrike" dirty="0">
                        <a:solidFill>
                          <a:srgbClr val="000000"/>
                        </a:solidFill>
                        <a:effectLst/>
                        <a:latin typeface="Segoe Script" panose="020B0504020000000003" pitchFamily="34" charset="0"/>
                      </a:endParaRPr>
                    </a:p>
                  </a:txBody>
                  <a:tcPr marL="7619" marR="7619" marT="7619" marB="0" anchor="b">
                    <a:solidFill>
                      <a:srgbClr val="FFFF00"/>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2561302252"/>
                  </a:ext>
                </a:extLst>
              </a:tr>
              <a:tr h="156646">
                <a:tc>
                  <a:txBody>
                    <a:bodyPr/>
                    <a:lstStyle/>
                    <a:p>
                      <a:pPr algn="ctr" fontAlgn="b"/>
                      <a:r>
                        <a:rPr lang="en-US" sz="900" u="none" strike="noStrike" dirty="0">
                          <a:effectLst/>
                        </a:rPr>
                        <a:t>DATE</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WEEKDAY</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4137535656"/>
                  </a:ext>
                </a:extLst>
              </a:tr>
              <a:tr h="15664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4130588451"/>
                  </a:ext>
                </a:extLst>
              </a:tr>
              <a:tr h="175097">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baseline="0" dirty="0">
                          <a:solidFill>
                            <a:srgbClr val="000000"/>
                          </a:solidFill>
                          <a:effectLst/>
                          <a:latin typeface="Calibri" panose="020F0502020204030204" pitchFamily="34" charset="0"/>
                        </a:rPr>
                        <a:t>  I</a:t>
                      </a:r>
                      <a:r>
                        <a:rPr lang="en-US" sz="900" b="0" i="0" u="none" strike="noStrike" dirty="0">
                          <a:solidFill>
                            <a:srgbClr val="000000"/>
                          </a:solidFill>
                          <a:effectLst/>
                          <a:latin typeface="Calibri" panose="020F0502020204030204" pitchFamily="34" charset="0"/>
                        </a:rPr>
                        <a:t>nfluenza (iiv3)</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PPS-23</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PCV-13</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TdaP</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Td</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Zostavax</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Hep B</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HPV</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Hep A</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Hib</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Meningococcal</a:t>
                      </a:r>
                    </a:p>
                  </a:txBody>
                  <a:tcPr marL="7619" marR="7619" marT="7619" marB="0" anchor="b"/>
                </a:tc>
                <a:extLst>
                  <a:ext uri="{0D108BD9-81ED-4DB2-BD59-A6C34878D82A}">
                    <a16:rowId xmlns:a16="http://schemas.microsoft.com/office/drawing/2014/main" val="863204057"/>
                  </a:ext>
                </a:extLst>
              </a:tr>
              <a:tr h="15664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gridSpan="2">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h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2959241854"/>
                  </a:ext>
                </a:extLst>
              </a:tr>
              <a:tr h="173135">
                <a:tc>
                  <a:txBody>
                    <a:bodyPr/>
                    <a:lstStyle/>
                    <a:p>
                      <a:pPr algn="l" fontAlgn="b"/>
                      <a:r>
                        <a:rPr lang="en-US" sz="900" b="0" i="0" u="none" strike="noStrike" dirty="0">
                          <a:solidFill>
                            <a:srgbClr val="000000"/>
                          </a:solidFill>
                          <a:effectLst/>
                          <a:latin typeface="Calibri" panose="020F0502020204030204" pitchFamily="34" charset="0"/>
                        </a:rPr>
                        <a:t> 1) </a:t>
                      </a:r>
                      <a:r>
                        <a:rPr lang="en-US" sz="900" b="0" i="0" u="none" strike="noStrike" dirty="0">
                          <a:solidFill>
                            <a:srgbClr val="000000"/>
                          </a:solidFill>
                          <a:effectLst/>
                          <a:latin typeface="Lucida Handwriting" panose="03010101010101010101" pitchFamily="66" charset="0"/>
                        </a:rPr>
                        <a:t>John Sartre</a:t>
                      </a:r>
                    </a:p>
                  </a:txBody>
                  <a:tcPr marL="7619" marR="7619" marT="7619" marB="0" anchor="b"/>
                </a:tc>
                <a:tc>
                  <a:txBody>
                    <a:bodyPr/>
                    <a:lstStyle/>
                    <a:p>
                      <a:pPr algn="ctr" fontAlgn="b"/>
                      <a:r>
                        <a:rPr lang="en-US" sz="1000" b="1" i="0" u="none" strike="noStrike" dirty="0">
                          <a:solidFill>
                            <a:schemeClr val="bg1"/>
                          </a:solidFill>
                          <a:effectLst/>
                          <a:latin typeface="Lucida Handwriting" panose="03010101010101010101" pitchFamily="66" charset="0"/>
                        </a:rPr>
                        <a:t>x</a:t>
                      </a:r>
                    </a:p>
                  </a:txBody>
                  <a:tcPr marL="7619" marR="7619" marT="7619" marB="0" anchor="b"/>
                </a:tc>
                <a:tc>
                  <a:txBody>
                    <a:bodyPr/>
                    <a:lstStyle/>
                    <a:p>
                      <a:pPr algn="ctr" fontAlgn="b"/>
                      <a:r>
                        <a:rPr lang="en-US" sz="800" b="1" i="0" u="none" strike="noStrike" dirty="0">
                          <a:solidFill>
                            <a:schemeClr val="bg1"/>
                          </a:solidFill>
                          <a:effectLst/>
                          <a:latin typeface="Lucida Handwriting" panose="03010101010101010101" pitchFamily="66" charset="0"/>
                        </a:rPr>
                        <a:t>X</a:t>
                      </a:r>
                      <a:r>
                        <a:rPr lang="en-US" sz="1000" b="1" i="0" u="none" strike="noStrike" dirty="0">
                          <a:solidFill>
                            <a:schemeClr val="bg1"/>
                          </a:solidFill>
                          <a:effectLst/>
                          <a:latin typeface="Lucida Handwriting" panose="03010101010101010101" pitchFamily="66" charset="0"/>
                        </a:rPr>
                        <a:t>  (2005)</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a:t>
                      </a:r>
                      <a:r>
                        <a:rPr lang="en-US" sz="100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000" b="1"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chemeClr val="bg1"/>
                          </a:solidFill>
                          <a:effectLst/>
                          <a:latin typeface="Lucida Handwriting" panose="03010101010101010101" pitchFamily="66" charset="0"/>
                        </a:rPr>
                        <a:t>x</a:t>
                      </a:r>
                    </a:p>
                  </a:txBody>
                  <a:tcPr marL="7619" marR="7619" marT="7619" marB="0" anchor="b"/>
                </a:tc>
                <a:tc>
                  <a:txBody>
                    <a:bodyPr/>
                    <a:lstStyle/>
                    <a:p>
                      <a:pPr algn="ctr" fontAlgn="b"/>
                      <a:r>
                        <a:rPr lang="en-US" sz="1000" b="1" i="0" u="none" strike="noStrike" dirty="0">
                          <a:solidFill>
                            <a:schemeClr val="bg1"/>
                          </a:solidFill>
                          <a:effectLst/>
                          <a:latin typeface="Lucida Handwriting" panose="03010101010101010101" pitchFamily="66" charset="0"/>
                        </a:rPr>
                        <a:t>x</a:t>
                      </a:r>
                    </a:p>
                  </a:txBody>
                  <a:tcPr marL="7619" marR="7619" marT="7619" marB="0" anchor="b"/>
                </a:tc>
                <a:tc>
                  <a:txBody>
                    <a:bodyPr/>
                    <a:lstStyle/>
                    <a:p>
                      <a:pPr algn="ctr" fontAlgn="b"/>
                      <a:r>
                        <a:rPr lang="en-US" sz="1000" b="1" i="0" u="none" strike="noStrike" dirty="0">
                          <a:solidFill>
                            <a:schemeClr val="bg1"/>
                          </a:solidFill>
                          <a:effectLst/>
                          <a:latin typeface="Lucida Handwriting" panose="03010101010101010101" pitchFamily="66" charset="0"/>
                        </a:rPr>
                        <a:t>x</a:t>
                      </a:r>
                    </a:p>
                  </a:txBody>
                  <a:tcPr marL="7619" marR="7619" marT="7619" marB="0" anchor="b"/>
                </a:tc>
                <a:tc>
                  <a:txBody>
                    <a:bodyPr/>
                    <a:lstStyle/>
                    <a:p>
                      <a:pPr algn="ctr" fontAlgn="b"/>
                      <a:r>
                        <a:rPr lang="en-US" sz="1000" b="1" i="0" u="none" strike="noStrike" dirty="0">
                          <a:solidFill>
                            <a:schemeClr val="bg1"/>
                          </a:solidFill>
                          <a:effectLst/>
                          <a:latin typeface="Lucida Handwriting" panose="03010101010101010101" pitchFamily="66" charset="0"/>
                        </a:rPr>
                        <a:t>x</a:t>
                      </a:r>
                    </a:p>
                  </a:txBody>
                  <a:tcPr marL="7619" marR="7619" marT="7619" marB="0" anchor="b"/>
                </a:tc>
                <a:tc>
                  <a:txBody>
                    <a:bodyPr/>
                    <a:lstStyle/>
                    <a:p>
                      <a:pPr algn="ctr" fontAlgn="b"/>
                      <a:r>
                        <a:rPr lang="en-US" sz="1000" b="0" i="0" u="none" strike="noStrike" dirty="0">
                          <a:solidFill>
                            <a:schemeClr val="bg1"/>
                          </a:solidFill>
                          <a:effectLst/>
                          <a:latin typeface="Lucida Handwriting" panose="03010101010101010101" pitchFamily="66" charset="0"/>
                        </a:rPr>
                        <a:t>n/a</a:t>
                      </a:r>
                    </a:p>
                  </a:txBody>
                  <a:tcPr marL="7619" marR="7619" marT="7619" marB="0" anchor="b"/>
                </a:tc>
                <a:tc>
                  <a:txBody>
                    <a:bodyPr/>
                    <a:lstStyle/>
                    <a:p>
                      <a:pPr algn="ctr" fontAlgn="b"/>
                      <a:r>
                        <a:rPr lang="en-US" sz="1000" b="0" i="0" u="none" strike="noStrike" dirty="0">
                          <a:solidFill>
                            <a:schemeClr val="bg1"/>
                          </a:solidFill>
                          <a:effectLst/>
                          <a:latin typeface="Lucida Handwriting" panose="03010101010101010101" pitchFamily="66" charset="0"/>
                        </a:rPr>
                        <a:t>n/a</a:t>
                      </a:r>
                    </a:p>
                  </a:txBody>
                  <a:tcPr marL="7619" marR="7619" marT="7619" marB="0" anchor="b"/>
                </a:tc>
                <a:tc>
                  <a:txBody>
                    <a:bodyPr/>
                    <a:lstStyle/>
                    <a:p>
                      <a:pPr algn="ctr" fontAlgn="b"/>
                      <a:r>
                        <a:rPr lang="en-US" sz="1000" b="0" i="0" u="none" strike="noStrike" dirty="0">
                          <a:solidFill>
                            <a:schemeClr val="bg1"/>
                          </a:solidFill>
                          <a:effectLst/>
                          <a:latin typeface="Lucida Handwriting" panose="03010101010101010101" pitchFamily="66" charset="0"/>
                        </a:rPr>
                        <a:t>n/a</a:t>
                      </a:r>
                    </a:p>
                  </a:txBody>
                  <a:tcPr marL="7619" marR="7619" marT="7619" marB="0" anchor="b"/>
                </a:tc>
                <a:tc>
                  <a:txBody>
                    <a:bodyPr/>
                    <a:lstStyle/>
                    <a:p>
                      <a:pPr algn="ctr" fontAlgn="b"/>
                      <a:r>
                        <a:rPr lang="en-US" sz="1000" b="0" i="0" u="none" strike="noStrike" dirty="0">
                          <a:solidFill>
                            <a:schemeClr val="bg1"/>
                          </a:solidFill>
                          <a:effectLst/>
                          <a:latin typeface="Lucida Handwriting" panose="03010101010101010101" pitchFamily="66" charset="0"/>
                        </a:rPr>
                        <a:t>n/a</a:t>
                      </a:r>
                    </a:p>
                  </a:txBody>
                  <a:tcPr marL="7619" marR="7619" marT="7619" marB="0" anchor="b"/>
                </a:tc>
                <a:extLst>
                  <a:ext uri="{0D108BD9-81ED-4DB2-BD59-A6C34878D82A}">
                    <a16:rowId xmlns:a16="http://schemas.microsoft.com/office/drawing/2014/main" val="1499202218"/>
                  </a:ext>
                </a:extLst>
              </a:tr>
              <a:tr h="338025">
                <a:tc>
                  <a:txBody>
                    <a:bodyPr/>
                    <a:lstStyle/>
                    <a:p>
                      <a:pPr algn="l" fontAlgn="b"/>
                      <a:r>
                        <a:rPr lang="en-US" sz="900" b="0" i="0" u="none" strike="noStrike" dirty="0">
                          <a:solidFill>
                            <a:srgbClr val="000000"/>
                          </a:solidFill>
                          <a:effectLst/>
                          <a:latin typeface="Lucida Handwriting" panose="03010101010101010101" pitchFamily="66" charset="0"/>
                        </a:rPr>
                        <a:t>2) F.</a:t>
                      </a:r>
                      <a:r>
                        <a:rPr lang="en-US" sz="900" b="0" i="0" u="none" strike="noStrike" baseline="0" dirty="0">
                          <a:solidFill>
                            <a:srgbClr val="000000"/>
                          </a:solidFill>
                          <a:effectLst/>
                          <a:latin typeface="Lucida Handwriting" panose="03010101010101010101" pitchFamily="66" charset="0"/>
                        </a:rPr>
                        <a:t> Nietzsche</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a:t>
                      </a:r>
                      <a:r>
                        <a:rPr lang="en-US" sz="100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000" b="1"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a:t>
                      </a:r>
                      <a:r>
                        <a:rPr lang="en-US" sz="100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000" b="1"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x (2014)</a:t>
                      </a: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a:t>
                      </a:r>
                      <a:r>
                        <a:rPr lang="en-US" sz="1000" b="1" i="0" u="none" strike="noStrike" dirty="0">
                          <a:solidFill>
                            <a:srgbClr val="FF0000"/>
                          </a:solidFill>
                          <a:effectLst/>
                          <a:latin typeface="Lucida Handwriting" panose="03010101010101010101" pitchFamily="66" charset="0"/>
                        </a:rPr>
                        <a:t>?</a:t>
                      </a:r>
                      <a:r>
                        <a:rPr lang="en-US" sz="1000" b="1" i="0" u="none" strike="noStrike" baseline="0" dirty="0">
                          <a:solidFill>
                            <a:srgbClr val="000000"/>
                          </a:solidFill>
                          <a:effectLst/>
                          <a:latin typeface="Lucida Handwriting" panose="03010101010101010101" pitchFamily="66" charset="0"/>
                        </a:rPr>
                        <a:t> </a:t>
                      </a:r>
                      <a:r>
                        <a:rPr lang="en-US" sz="1000" b="1" i="0" u="none" strike="noStrike" baseline="0" dirty="0">
                          <a:solidFill>
                            <a:srgbClr val="00B050"/>
                          </a:solidFill>
                          <a:effectLst/>
                          <a:latin typeface="Lucida Handwriting" panose="03010101010101010101" pitchFamily="66" charset="0"/>
                          <a:sym typeface="Wingdings" panose="05000000000000000000" pitchFamily="2" charset="2"/>
                        </a:rPr>
                        <a:t></a:t>
                      </a:r>
                      <a:r>
                        <a:rPr lang="en-US" sz="1000" b="1" i="0" u="none" strike="noStrike" baseline="0" dirty="0">
                          <a:solidFill>
                            <a:srgbClr val="000000"/>
                          </a:solidFill>
                          <a:effectLst/>
                          <a:latin typeface="Lucida Handwriting" panose="03010101010101010101" pitchFamily="66" charset="0"/>
                        </a:rPr>
                        <a:t>                     </a:t>
                      </a:r>
                      <a:endParaRPr lang="en-US" sz="1000" b="1"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a:t>
                      </a:r>
                      <a:r>
                        <a:rPr lang="en-US" sz="1000" b="1" i="0" u="none" strike="noStrike" dirty="0">
                          <a:solidFill>
                            <a:srgbClr val="FF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a:t>
                      </a:r>
                      <a:r>
                        <a:rPr lang="en-US" sz="1000" b="1" i="0" u="none" strike="noStrike" dirty="0">
                          <a:solidFill>
                            <a:srgbClr val="000000"/>
                          </a:solidFill>
                          <a:effectLst/>
                          <a:latin typeface="Lucida Handwriting" panose="03010101010101010101" pitchFamily="66" charset="0"/>
                        </a:rPr>
                        <a:t>x</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             </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extLst>
                  <a:ext uri="{0D108BD9-81ED-4DB2-BD59-A6C34878D82A}">
                    <a16:rowId xmlns:a16="http://schemas.microsoft.com/office/drawing/2014/main" val="3899830830"/>
                  </a:ext>
                </a:extLst>
              </a:tr>
              <a:tr h="354515">
                <a:tc>
                  <a:txBody>
                    <a:bodyPr/>
                    <a:lstStyle/>
                    <a:p>
                      <a:pPr algn="l" fontAlgn="b"/>
                      <a:r>
                        <a:rPr lang="en-US" sz="900" b="0" i="0" u="none" strike="noStrike" baseline="0" dirty="0">
                          <a:solidFill>
                            <a:srgbClr val="000000"/>
                          </a:solidFill>
                          <a:effectLst/>
                          <a:latin typeface="Lucida Handwriting" panose="03010101010101010101" pitchFamily="66" charset="0"/>
                        </a:rPr>
                        <a:t>3) Albert Camus</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50" b="1" i="0" u="none" strike="noStrike" dirty="0">
                          <a:solidFill>
                            <a:srgbClr val="FF0000"/>
                          </a:solidFill>
                          <a:effectLst/>
                          <a:latin typeface="Lucida Handwriting" panose="03010101010101010101" pitchFamily="66" charset="0"/>
                        </a:rPr>
                        <a:t> ?</a:t>
                      </a:r>
                      <a:r>
                        <a:rPr lang="en-US" sz="105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050" b="1"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a:t>
                      </a:r>
                      <a:r>
                        <a:rPr lang="en-US" sz="1050" b="1" i="0" u="none" strike="noStrike" dirty="0">
                          <a:solidFill>
                            <a:srgbClr val="000000"/>
                          </a:solidFill>
                          <a:effectLst/>
                          <a:latin typeface="Lucida Handwriting" panose="03010101010101010101" pitchFamily="66" charset="0"/>
                        </a:rPr>
                        <a:t>x </a:t>
                      </a:r>
                      <a:r>
                        <a:rPr lang="en-US" sz="1050" b="0" i="0" u="none" strike="noStrike" dirty="0">
                          <a:solidFill>
                            <a:srgbClr val="000000"/>
                          </a:solidFill>
                          <a:effectLst/>
                          <a:latin typeface="Lucida Handwriting" panose="03010101010101010101" pitchFamily="66" charset="0"/>
                        </a:rPr>
                        <a:t>                     </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x</a:t>
                      </a:r>
                      <a:r>
                        <a:rPr lang="en-US" sz="1050" b="0" i="0" u="none" strike="noStrike" baseline="0" dirty="0">
                          <a:solidFill>
                            <a:srgbClr val="000000"/>
                          </a:solidFill>
                          <a:effectLst/>
                          <a:latin typeface="Lucida Handwriting" panose="03010101010101010101" pitchFamily="66" charset="0"/>
                        </a:rPr>
                        <a:t> (2012)</a:t>
                      </a:r>
                      <a:r>
                        <a:rPr lang="en-US" sz="1050" b="0" i="0" u="none" strike="noStrike" dirty="0">
                          <a:solidFill>
                            <a:srgbClr val="000000"/>
                          </a:solidFill>
                          <a:effectLst/>
                          <a:latin typeface="Lucida Handwriting" panose="03010101010101010101" pitchFamily="66" charset="0"/>
                        </a:rPr>
                        <a:t>          </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a:t>
                      </a:r>
                      <a:r>
                        <a:rPr lang="en-US" sz="1050" b="1" i="0" u="none" strike="noStrike" dirty="0">
                          <a:solidFill>
                            <a:srgbClr val="FF0000"/>
                          </a:solidFill>
                          <a:effectLst/>
                          <a:latin typeface="Lucida Handwriting" panose="03010101010101010101" pitchFamily="66" charset="0"/>
                        </a:rPr>
                        <a:t>?</a:t>
                      </a:r>
                      <a:r>
                        <a:rPr lang="en-US" sz="1050" b="0" i="0" u="none" strike="noStrike" dirty="0">
                          <a:solidFill>
                            <a:srgbClr val="000000"/>
                          </a:solidFill>
                          <a:effectLst/>
                          <a:latin typeface="Lucida Handwriting" panose="03010101010101010101" pitchFamily="66" charset="0"/>
                        </a:rPr>
                        <a:t>  </a:t>
                      </a:r>
                      <a:r>
                        <a:rPr lang="en-US" sz="1050" b="0" i="0" u="none" strike="noStrike" dirty="0">
                          <a:solidFill>
                            <a:srgbClr val="FF0000"/>
                          </a:solidFill>
                          <a:effectLst/>
                          <a:latin typeface="Lucida Handwriting" panose="03010101010101010101" pitchFamily="66" charset="0"/>
                        </a:rPr>
                        <a:t>D</a:t>
                      </a:r>
                      <a:r>
                        <a:rPr lang="en-US" sz="1050" b="0" i="0" u="none" strike="noStrike" dirty="0">
                          <a:solidFill>
                            <a:srgbClr val="000000"/>
                          </a:solidFill>
                          <a:effectLst/>
                          <a:latin typeface="Lucida Handwriting" panose="03010101010101010101" pitchFamily="66" charset="0"/>
                        </a:rPr>
                        <a:t>             </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n/a</a:t>
                      </a:r>
                    </a:p>
                  </a:txBody>
                  <a:tcPr marL="7619" marR="7619" marT="7619" marB="0" anchor="b"/>
                </a:tc>
                <a:extLst>
                  <a:ext uri="{0D108BD9-81ED-4DB2-BD59-A6C34878D82A}">
                    <a16:rowId xmlns:a16="http://schemas.microsoft.com/office/drawing/2014/main" val="2936546271"/>
                  </a:ext>
                </a:extLst>
              </a:tr>
              <a:tr h="354515">
                <a:tc>
                  <a:txBody>
                    <a:bodyPr/>
                    <a:lstStyle/>
                    <a:p>
                      <a:pPr algn="l" fontAlgn="b"/>
                      <a:r>
                        <a:rPr lang="en-US" sz="900" b="0" i="0" u="none" strike="noStrike" baseline="0" dirty="0">
                          <a:solidFill>
                            <a:srgbClr val="000000"/>
                          </a:solidFill>
                          <a:effectLst/>
                          <a:latin typeface="Lucida Handwriting" panose="03010101010101010101" pitchFamily="66" charset="0"/>
                        </a:rPr>
                        <a:t>4) George Will</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50" b="1" i="0" u="none" strike="noStrike" dirty="0">
                          <a:solidFill>
                            <a:srgbClr val="000000"/>
                          </a:solidFill>
                          <a:effectLst/>
                          <a:latin typeface="Lucida Handwriting" panose="03010101010101010101" pitchFamily="66" charset="0"/>
                        </a:rPr>
                        <a:t> </a:t>
                      </a:r>
                      <a:r>
                        <a:rPr lang="en-US" sz="1050" b="1" i="0" u="none" strike="noStrike" dirty="0">
                          <a:solidFill>
                            <a:srgbClr val="FF0000"/>
                          </a:solidFill>
                          <a:effectLst/>
                          <a:latin typeface="Lucida Handwriting" panose="03010101010101010101" pitchFamily="66" charset="0"/>
                        </a:rPr>
                        <a:t>? </a:t>
                      </a:r>
                      <a:r>
                        <a:rPr lang="en-US" sz="105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050" b="1"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50" b="1" i="0" u="none" strike="noStrike" dirty="0">
                          <a:solidFill>
                            <a:srgbClr val="000000"/>
                          </a:solidFill>
                          <a:effectLst/>
                          <a:latin typeface="Lucida Handwriting" panose="03010101010101010101" pitchFamily="66" charset="0"/>
                        </a:rPr>
                        <a:t>     x</a:t>
                      </a:r>
                      <a:r>
                        <a:rPr lang="en-US" sz="1050" b="1" i="0" u="none" strike="noStrike" baseline="0" dirty="0">
                          <a:solidFill>
                            <a:srgbClr val="000000"/>
                          </a:solidFill>
                          <a:effectLst/>
                          <a:latin typeface="Lucida Handwriting" panose="03010101010101010101" pitchFamily="66" charset="0"/>
                        </a:rPr>
                        <a:t> (2010)</a:t>
                      </a:r>
                      <a:endParaRPr lang="en-US" sz="1050" b="1"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50" b="1" i="0" u="none" strike="noStrike" dirty="0">
                          <a:solidFill>
                            <a:srgbClr val="000000"/>
                          </a:solidFill>
                          <a:effectLst/>
                          <a:latin typeface="Lucida Handwriting" panose="03010101010101010101" pitchFamily="66" charset="0"/>
                        </a:rPr>
                        <a:t>     x (2015)              </a:t>
                      </a:r>
                    </a:p>
                  </a:txBody>
                  <a:tcPr marL="7619" marR="7619" marT="7619" marB="0" anchor="b"/>
                </a:tc>
                <a:tc>
                  <a:txBody>
                    <a:bodyPr/>
                    <a:lstStyle/>
                    <a:p>
                      <a:pPr algn="ctr" fontAlgn="b"/>
                      <a:r>
                        <a:rPr lang="en-US" sz="1050" b="1" i="0" u="none" strike="noStrike" dirty="0">
                          <a:solidFill>
                            <a:srgbClr val="000000"/>
                          </a:solidFill>
                          <a:effectLst/>
                          <a:latin typeface="Lucida Handwriting" panose="03010101010101010101" pitchFamily="66" charset="0"/>
                        </a:rPr>
                        <a:t>     x(2015)</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1" i="0" u="none" strike="noStrike" dirty="0">
                          <a:solidFill>
                            <a:srgbClr val="FF0000"/>
                          </a:solidFill>
                          <a:effectLst/>
                          <a:latin typeface="Lucida Handwriting" panose="03010101010101010101" pitchFamily="66" charset="0"/>
                        </a:rPr>
                        <a:t>?  </a:t>
                      </a:r>
                      <a:r>
                        <a:rPr lang="en-US" sz="105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050" b="1"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extLst>
                  <a:ext uri="{0D108BD9-81ED-4DB2-BD59-A6C34878D82A}">
                    <a16:rowId xmlns:a16="http://schemas.microsoft.com/office/drawing/2014/main" val="3830352490"/>
                  </a:ext>
                </a:extLst>
              </a:tr>
              <a:tr h="354515">
                <a:tc>
                  <a:txBody>
                    <a:bodyPr/>
                    <a:lstStyle/>
                    <a:p>
                      <a:pPr algn="l" fontAlgn="b"/>
                      <a:r>
                        <a:rPr lang="en-US" sz="900" b="0" i="0" u="none" strike="noStrike" baseline="0" dirty="0">
                          <a:solidFill>
                            <a:schemeClr val="dk1"/>
                          </a:solidFill>
                          <a:effectLst/>
                          <a:latin typeface="Lucida Handwriting" panose="03010101010101010101" pitchFamily="66" charset="0"/>
                        </a:rPr>
                        <a:t>5)  Mary Barnes</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50" b="1" i="0" u="none" strike="noStrike" dirty="0">
                          <a:solidFill>
                            <a:schemeClr val="bg1"/>
                          </a:solidFill>
                          <a:effectLst/>
                          <a:latin typeface="Lucida Handwriting" panose="03010101010101010101" pitchFamily="66" charset="0"/>
                        </a:rPr>
                        <a:t>  x  </a:t>
                      </a:r>
                    </a:p>
                  </a:txBody>
                  <a:tcPr marL="7619" marR="7619" marT="7619" marB="0" anchor="b"/>
                </a:tc>
                <a:tc>
                  <a:txBody>
                    <a:bodyPr/>
                    <a:lstStyle/>
                    <a:p>
                      <a:pPr algn="ctr" fontAlgn="b"/>
                      <a:r>
                        <a:rPr lang="en-US" sz="1050" b="1" i="0" u="none" strike="noStrike" dirty="0">
                          <a:solidFill>
                            <a:schemeClr val="bg1"/>
                          </a:solidFill>
                          <a:effectLst/>
                          <a:latin typeface="Lucida Handwriting" panose="03010101010101010101" pitchFamily="66" charset="0"/>
                        </a:rPr>
                        <a:t>     x</a:t>
                      </a:r>
                      <a:r>
                        <a:rPr lang="en-US" sz="1050" b="1" i="0" u="none" strike="noStrike" baseline="0" dirty="0">
                          <a:solidFill>
                            <a:schemeClr val="bg1"/>
                          </a:solidFill>
                          <a:effectLst/>
                          <a:latin typeface="Lucida Handwriting" panose="03010101010101010101" pitchFamily="66" charset="0"/>
                        </a:rPr>
                        <a:t> (2000)              </a:t>
                      </a:r>
                      <a:r>
                        <a:rPr lang="en-US" sz="1050" b="1" i="0" u="none" strike="noStrike" dirty="0">
                          <a:solidFill>
                            <a:schemeClr val="bg1"/>
                          </a:solidFill>
                          <a:effectLst/>
                          <a:latin typeface="Lucida Handwriting" panose="03010101010101010101" pitchFamily="66" charset="0"/>
                        </a:rPr>
                        <a:t>   </a:t>
                      </a:r>
                    </a:p>
                  </a:txBody>
                  <a:tcPr marL="7619" marR="7619" marT="7619" marB="0" anchor="b"/>
                </a:tc>
                <a:tc>
                  <a:txBody>
                    <a:bodyPr/>
                    <a:lstStyle/>
                    <a:p>
                      <a:pPr algn="ctr" fontAlgn="b"/>
                      <a:r>
                        <a:rPr lang="en-US" sz="1050" b="1" i="0" u="none" strike="noStrike" dirty="0">
                          <a:solidFill>
                            <a:schemeClr val="tx1"/>
                          </a:solidFill>
                          <a:effectLst/>
                          <a:latin typeface="Lucida Handwriting" panose="03010101010101010101" pitchFamily="66" charset="0"/>
                        </a:rPr>
                        <a:t>           </a:t>
                      </a:r>
                    </a:p>
                  </a:txBody>
                  <a:tcPr marL="7619" marR="7619" marT="7619" marB="0" anchor="b"/>
                </a:tc>
                <a:tc>
                  <a:txBody>
                    <a:bodyPr/>
                    <a:lstStyle/>
                    <a:p>
                      <a:pPr algn="ctr" fontAlgn="b"/>
                      <a:r>
                        <a:rPr lang="en-US" sz="1050" b="1" i="0" u="none" strike="noStrike" dirty="0">
                          <a:solidFill>
                            <a:schemeClr val="tx1"/>
                          </a:solidFill>
                          <a:effectLst/>
                          <a:latin typeface="Lucida Handwriting" panose="03010101010101010101" pitchFamily="66" charset="0"/>
                        </a:rPr>
                        <a:t> </a:t>
                      </a:r>
                      <a:r>
                        <a:rPr lang="en-US" sz="105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50" b="1" i="0" u="none" strike="noStrike" dirty="0">
                          <a:solidFill>
                            <a:schemeClr val="bg1"/>
                          </a:solidFill>
                          <a:effectLst/>
                          <a:latin typeface="Lucida Handwriting" panose="03010101010101010101" pitchFamily="66" charset="0"/>
                        </a:rPr>
                        <a:t>     x</a:t>
                      </a:r>
                    </a:p>
                  </a:txBody>
                  <a:tcPr marL="7619" marR="7619" marT="7619" marB="0" anchor="b"/>
                </a:tc>
                <a:tc>
                  <a:txBody>
                    <a:bodyPr/>
                    <a:lstStyle/>
                    <a:p>
                      <a:pPr algn="ctr" fontAlgn="b"/>
                      <a:r>
                        <a:rPr lang="en-US" sz="1050" b="1" i="0" u="none" strike="noStrike" dirty="0">
                          <a:solidFill>
                            <a:schemeClr val="bg1"/>
                          </a:solidFill>
                          <a:effectLst/>
                          <a:latin typeface="Lucida Handwriting" panose="03010101010101010101" pitchFamily="66" charset="0"/>
                        </a:rPr>
                        <a:t>          x                </a:t>
                      </a:r>
                    </a:p>
                  </a:txBody>
                  <a:tcPr marL="7619" marR="7619" marT="7619" marB="0" anchor="b"/>
                </a:tc>
                <a:tc>
                  <a:txBody>
                    <a:bodyPr/>
                    <a:lstStyle/>
                    <a:p>
                      <a:pPr algn="ctr" fontAlgn="b"/>
                      <a:r>
                        <a:rPr lang="en-US" sz="1050" b="0" i="0" u="none" strike="noStrike" dirty="0">
                          <a:solidFill>
                            <a:schemeClr val="bg1"/>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chemeClr val="bg1"/>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chemeClr val="bg1"/>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chemeClr val="bg1"/>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chemeClr val="bg1"/>
                          </a:solidFill>
                          <a:effectLst/>
                          <a:latin typeface="Lucida Handwriting" panose="03010101010101010101" pitchFamily="66" charset="0"/>
                        </a:rPr>
                        <a:t> n/a</a:t>
                      </a:r>
                    </a:p>
                  </a:txBody>
                  <a:tcPr marL="7619" marR="7619" marT="7619" marB="0" anchor="b"/>
                </a:tc>
                <a:extLst>
                  <a:ext uri="{0D108BD9-81ED-4DB2-BD59-A6C34878D82A}">
                    <a16:rowId xmlns:a16="http://schemas.microsoft.com/office/drawing/2014/main" val="3534794739"/>
                  </a:ext>
                </a:extLst>
              </a:tr>
              <a:tr h="354515">
                <a:tc>
                  <a:txBody>
                    <a:bodyPr/>
                    <a:lstStyle/>
                    <a:p>
                      <a:pPr algn="l" fontAlgn="b"/>
                      <a:r>
                        <a:rPr lang="en-US" sz="900" b="0" i="0" u="none" strike="noStrike" baseline="0" dirty="0">
                          <a:solidFill>
                            <a:schemeClr val="dk1"/>
                          </a:solidFill>
                          <a:effectLst/>
                          <a:latin typeface="Lucida Handwriting" panose="03010101010101010101" pitchFamily="66" charset="0"/>
                        </a:rPr>
                        <a:t>6)   John Doe</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50" b="1" i="0" u="none" strike="noStrike" dirty="0">
                          <a:solidFill>
                            <a:srgbClr val="000000"/>
                          </a:solidFill>
                          <a:effectLst/>
                          <a:latin typeface="Lucida Handwriting" panose="03010101010101010101" pitchFamily="66" charset="0"/>
                        </a:rPr>
                        <a:t>   x</a:t>
                      </a:r>
                    </a:p>
                  </a:txBody>
                  <a:tcPr marL="7619" marR="7619" marT="7619" marB="0" anchor="b"/>
                </a:tc>
                <a:tc>
                  <a:txBody>
                    <a:bodyPr/>
                    <a:lstStyle/>
                    <a:p>
                      <a:pPr algn="ctr" fontAlgn="b"/>
                      <a:r>
                        <a:rPr lang="en-US" sz="1050" b="1" i="0" u="none" strike="noStrike" dirty="0">
                          <a:solidFill>
                            <a:srgbClr val="000000"/>
                          </a:solidFill>
                          <a:effectLst/>
                          <a:latin typeface="Lucida Handwriting" panose="03010101010101010101" pitchFamily="66" charset="0"/>
                        </a:rPr>
                        <a:t>     </a:t>
                      </a:r>
                      <a:r>
                        <a:rPr lang="en-US" sz="1050" b="1" i="0" u="none" strike="noStrike" baseline="0" dirty="0">
                          <a:solidFill>
                            <a:srgbClr val="000000"/>
                          </a:solidFill>
                          <a:effectLst/>
                          <a:latin typeface="Lucida Handwriting" panose="03010101010101010101" pitchFamily="66" charset="0"/>
                        </a:rPr>
                        <a:t>x                       </a:t>
                      </a:r>
                      <a:endParaRPr lang="en-US" sz="1050" b="1"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a:t>
                      </a:r>
                      <a:r>
                        <a:rPr lang="en-US" sz="1050" b="0" i="0" u="none" strike="noStrike" dirty="0">
                          <a:solidFill>
                            <a:srgbClr val="FF0000"/>
                          </a:solidFill>
                          <a:effectLst/>
                          <a:latin typeface="Lucida Handwriting" panose="03010101010101010101" pitchFamily="66" charset="0"/>
                        </a:rPr>
                        <a:t>?</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x (2010)             </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1" i="0" u="none" strike="noStrike" dirty="0">
                          <a:solidFill>
                            <a:srgbClr val="000000"/>
                          </a:solidFill>
                          <a:effectLst/>
                          <a:latin typeface="Lucida Handwriting" panose="03010101010101010101" pitchFamily="66" charset="0"/>
                        </a:rPr>
                        <a:t>          x </a:t>
                      </a:r>
                      <a:r>
                        <a:rPr lang="en-US" sz="1050" b="0" i="0" u="none" strike="noStrike" dirty="0">
                          <a:solidFill>
                            <a:srgbClr val="000000"/>
                          </a:solidFill>
                          <a:effectLst/>
                          <a:latin typeface="Lucida Handwriting" panose="03010101010101010101" pitchFamily="66" charset="0"/>
                        </a:rPr>
                        <a:t>                </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r>
                        <a:rPr lang="en-US" sz="1050" b="0" i="0" u="none" strike="noStrike" baseline="0" dirty="0">
                          <a:solidFill>
                            <a:srgbClr val="000000"/>
                          </a:solidFill>
                          <a:effectLst/>
                          <a:latin typeface="Lucida Handwriting" panose="03010101010101010101" pitchFamily="66" charset="0"/>
                        </a:rPr>
                        <a:t>        </a:t>
                      </a:r>
                      <a:endParaRPr lang="en-US" sz="105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extLst>
                  <a:ext uri="{0D108BD9-81ED-4DB2-BD59-A6C34878D82A}">
                    <a16:rowId xmlns:a16="http://schemas.microsoft.com/office/drawing/2014/main" val="3153123031"/>
                  </a:ext>
                </a:extLst>
              </a:tr>
              <a:tr h="173135">
                <a:tc>
                  <a:txBody>
                    <a:bodyPr/>
                    <a:lstStyle/>
                    <a:p>
                      <a:pPr algn="l" fontAlgn="b"/>
                      <a:r>
                        <a:rPr lang="en-US" sz="900" b="0" i="0" u="none" strike="noStrike" baseline="0" dirty="0">
                          <a:solidFill>
                            <a:schemeClr val="dk1"/>
                          </a:solidFill>
                          <a:effectLst/>
                          <a:latin typeface="Lucida Handwriting" panose="03010101010101010101" pitchFamily="66" charset="0"/>
                        </a:rPr>
                        <a:t>7)   Ty Cobb</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a:t>
                      </a:r>
                      <a:r>
                        <a:rPr lang="en-US" sz="100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n/a</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n/a</a:t>
                      </a:r>
                    </a:p>
                  </a:txBody>
                  <a:tcPr marL="7619" marR="7619" marT="7619" marB="0" anchor="b"/>
                </a:tc>
                <a:extLst>
                  <a:ext uri="{0D108BD9-81ED-4DB2-BD59-A6C34878D82A}">
                    <a16:rowId xmlns:a16="http://schemas.microsoft.com/office/drawing/2014/main" val="2930139134"/>
                  </a:ext>
                </a:extLst>
              </a:tr>
              <a:tr h="173135">
                <a:tc>
                  <a:txBody>
                    <a:bodyPr/>
                    <a:lstStyle/>
                    <a:p>
                      <a:pPr algn="l" fontAlgn="b"/>
                      <a:r>
                        <a:rPr lang="en-US" sz="900" b="0" i="0" u="none" strike="noStrike" baseline="0" dirty="0">
                          <a:solidFill>
                            <a:schemeClr val="dk1"/>
                          </a:solidFill>
                          <a:effectLst/>
                          <a:latin typeface="Lucida Handwriting" panose="03010101010101010101" pitchFamily="66" charset="0"/>
                        </a:rPr>
                        <a:t>8)   Babe Ruth</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a:t>
                      </a:r>
                      <a:r>
                        <a:rPr lang="en-US" sz="1000" b="1" i="0" u="none" strike="noStrike" dirty="0">
                          <a:solidFill>
                            <a:srgbClr val="000000"/>
                          </a:solidFill>
                          <a:effectLst/>
                          <a:latin typeface="Lucida Handwriting" panose="03010101010101010101" pitchFamily="66" charset="0"/>
                        </a:rPr>
                        <a:t>x</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a:t>
                      </a:r>
                      <a:r>
                        <a:rPr lang="en-US" sz="1000" b="0" i="0" u="none" strike="noStrike" dirty="0">
                          <a:solidFill>
                            <a:srgbClr val="FF0000"/>
                          </a:solidFill>
                          <a:effectLst/>
                          <a:latin typeface="Lucida Handwriting" panose="03010101010101010101" pitchFamily="66" charset="0"/>
                        </a:rPr>
                        <a:t>?</a:t>
                      </a:r>
                    </a:p>
                  </a:txBody>
                  <a:tcPr marL="7619" marR="7619" marT="7619" marB="0" anchor="b"/>
                </a:tc>
                <a:tc>
                  <a:txBody>
                    <a:bodyPr/>
                    <a:lstStyle/>
                    <a:p>
                      <a:pPr algn="ctr" fontAlgn="b"/>
                      <a:r>
                        <a:rPr lang="en-US" sz="1000" b="0" i="0" u="none" strike="noStrike" dirty="0">
                          <a:solidFill>
                            <a:srgbClr val="FF0000"/>
                          </a:solidFill>
                          <a:effectLst/>
                          <a:latin typeface="Lucida Handwriting" panose="03010101010101010101" pitchFamily="66" charset="0"/>
                        </a:rPr>
                        <a:t>?</a:t>
                      </a:r>
                      <a:r>
                        <a:rPr lang="en-US" sz="1000" b="0" i="0" u="none" strike="noStrike" dirty="0">
                          <a:solidFill>
                            <a:srgbClr val="00B050"/>
                          </a:solidFill>
                          <a:effectLst/>
                          <a:latin typeface="Lucida Handwriting" panose="03010101010101010101" pitchFamily="66" charset="0"/>
                          <a:sym typeface="Wingdings" panose="05000000000000000000" pitchFamily="2" charset="2"/>
                        </a:rPr>
                        <a:t></a:t>
                      </a:r>
                      <a:endParaRPr lang="en-US" sz="1000" b="0"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00" b="0" i="0" u="none" strike="noStrike" dirty="0">
                          <a:solidFill>
                            <a:srgbClr val="FF0000"/>
                          </a:solidFill>
                          <a:effectLst/>
                          <a:latin typeface="Lucida Handwriting" panose="03010101010101010101" pitchFamily="66" charset="0"/>
                        </a:rPr>
                        <a:t>? </a:t>
                      </a:r>
                      <a:r>
                        <a:rPr lang="en-US" sz="1000" b="0" i="0" u="none" strike="noStrike" dirty="0">
                          <a:solidFill>
                            <a:srgbClr val="00B050"/>
                          </a:solidFill>
                          <a:effectLst/>
                          <a:latin typeface="Lucida Handwriting" panose="03010101010101010101" pitchFamily="66" charset="0"/>
                          <a:sym typeface="Wingdings" panose="05000000000000000000" pitchFamily="2" charset="2"/>
                        </a:rPr>
                        <a:t></a:t>
                      </a:r>
                      <a:endParaRPr lang="en-US" sz="1000" b="0"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x</a:t>
                      </a: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x</a:t>
                      </a: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x</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n/a</a:t>
                      </a:r>
                    </a:p>
                  </a:txBody>
                  <a:tcPr marL="7619" marR="7619" marT="7619" marB="0" anchor="b"/>
                </a:tc>
                <a:extLst>
                  <a:ext uri="{0D108BD9-81ED-4DB2-BD59-A6C34878D82A}">
                    <a16:rowId xmlns:a16="http://schemas.microsoft.com/office/drawing/2014/main" val="228836061"/>
                  </a:ext>
                </a:extLst>
              </a:tr>
              <a:tr h="338025">
                <a:tc>
                  <a:txBody>
                    <a:bodyPr/>
                    <a:lstStyle/>
                    <a:p>
                      <a:pPr algn="l" fontAlgn="b"/>
                      <a:r>
                        <a:rPr lang="en-US" sz="900" b="0" i="0" u="none" strike="noStrike" baseline="0" dirty="0">
                          <a:solidFill>
                            <a:schemeClr val="dk1"/>
                          </a:solidFill>
                          <a:effectLst/>
                          <a:latin typeface="Lucida Handwriting" panose="03010101010101010101" pitchFamily="66" charset="0"/>
                        </a:rPr>
                        <a:t>9)   A. C. Doyle</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a:t>
                      </a:r>
                      <a:r>
                        <a:rPr lang="en-US" sz="1000" b="1" i="0" u="none" strike="noStrike" dirty="0">
                          <a:solidFill>
                            <a:srgbClr val="FF0000"/>
                          </a:solidFill>
                          <a:effectLst/>
                          <a:latin typeface="Lucida Handwriting" panose="03010101010101010101" pitchFamily="66" charset="0"/>
                        </a:rPr>
                        <a:t>?   </a:t>
                      </a:r>
                      <a:r>
                        <a:rPr lang="en-US" sz="100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000" b="1"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a:t>
                      </a:r>
                      <a:r>
                        <a:rPr lang="en-US" sz="1000" b="1" i="0" u="none" strike="noStrike" dirty="0">
                          <a:solidFill>
                            <a:srgbClr val="000000"/>
                          </a:solidFill>
                          <a:effectLst/>
                          <a:latin typeface="Lucida Handwriting" panose="03010101010101010101" pitchFamily="66" charset="0"/>
                        </a:rPr>
                        <a:t>x (2013)</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a:t>
                      </a:r>
                      <a:r>
                        <a:rPr lang="en-US" sz="1000" b="1" i="0" u="none" strike="noStrike" dirty="0">
                          <a:solidFill>
                            <a:srgbClr val="000000"/>
                          </a:solidFill>
                          <a:effectLst/>
                          <a:latin typeface="Lucida Handwriting" panose="03010101010101010101" pitchFamily="66" charset="0"/>
                        </a:rPr>
                        <a:t>x(2012)</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a:t>
                      </a:r>
                      <a:r>
                        <a:rPr lang="en-US" sz="1000" b="1" i="0" u="none" strike="noStrike" dirty="0">
                          <a:solidFill>
                            <a:srgbClr val="000000"/>
                          </a:solidFill>
                          <a:effectLst/>
                          <a:latin typeface="Lucida Handwriting" panose="03010101010101010101" pitchFamily="66" charset="0"/>
                        </a:rPr>
                        <a:t>x2012</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a:t>
                      </a:r>
                      <a:r>
                        <a:rPr lang="en-US" sz="1000" b="1" i="0" u="none" strike="noStrike" dirty="0">
                          <a:solidFill>
                            <a:srgbClr val="000000"/>
                          </a:solidFill>
                          <a:effectLst/>
                          <a:latin typeface="Lucida Handwriting" panose="03010101010101010101" pitchFamily="66" charset="0"/>
                        </a:rPr>
                        <a:t>x</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x</a:t>
                      </a:r>
                      <a:r>
                        <a:rPr lang="en-US" sz="1000" b="1" i="0" u="none" strike="noStrike" baseline="0" dirty="0">
                          <a:solidFill>
                            <a:srgbClr val="000000"/>
                          </a:solidFill>
                          <a:effectLst/>
                          <a:latin typeface="Lucida Handwriting" panose="03010101010101010101" pitchFamily="66" charset="0"/>
                        </a:rPr>
                        <a:t> (2012)</a:t>
                      </a:r>
                      <a:endParaRPr lang="en-US" sz="1000" b="1"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x(2012)</a:t>
                      </a:r>
                    </a:p>
                  </a:txBody>
                  <a:tcPr marL="7619" marR="7619" marT="7619" marB="0" anchor="b"/>
                </a:tc>
                <a:extLst>
                  <a:ext uri="{0D108BD9-81ED-4DB2-BD59-A6C34878D82A}">
                    <a16:rowId xmlns:a16="http://schemas.microsoft.com/office/drawing/2014/main" val="2953267132"/>
                  </a:ext>
                </a:extLst>
              </a:tr>
              <a:tr h="403982">
                <a:tc>
                  <a:txBody>
                    <a:bodyPr/>
                    <a:lstStyle/>
                    <a:p>
                      <a:pPr algn="l" fontAlgn="b"/>
                      <a:r>
                        <a:rPr lang="en-US" sz="1000" b="0" i="0" u="none" strike="noStrike" baseline="0" dirty="0">
                          <a:solidFill>
                            <a:schemeClr val="tx1"/>
                          </a:solidFill>
                          <a:effectLst/>
                          <a:latin typeface="Lucida Handwriting" panose="03010101010101010101" pitchFamily="66" charset="0"/>
                        </a:rPr>
                        <a:t>10)  </a:t>
                      </a:r>
                      <a:r>
                        <a:rPr lang="en-US" sz="1100" b="0" i="0" u="none" strike="noStrike" baseline="0" dirty="0">
                          <a:solidFill>
                            <a:schemeClr val="tx1"/>
                          </a:solidFill>
                          <a:effectLst/>
                          <a:latin typeface="+mn-lt"/>
                        </a:rPr>
                        <a:t>James Smith</a:t>
                      </a:r>
                    </a:p>
                  </a:txBody>
                  <a:tcPr marL="7619" marR="7619" marT="7619" marB="0" anchor="b">
                    <a:solidFill>
                      <a:srgbClr val="FFC000"/>
                    </a:solidFill>
                  </a:tcPr>
                </a:tc>
                <a:tc>
                  <a:txBody>
                    <a:bodyPr/>
                    <a:lstStyle/>
                    <a:p>
                      <a:pPr algn="ctr" fontAlgn="b"/>
                      <a:r>
                        <a:rPr lang="en-US" sz="1200" b="1" i="0" u="none" strike="noStrike" dirty="0">
                          <a:solidFill>
                            <a:srgbClr val="FF0000"/>
                          </a:solidFill>
                          <a:effectLst/>
                          <a:latin typeface="Lucida Handwriting" panose="03010101010101010101" pitchFamily="66" charset="0"/>
                        </a:rPr>
                        <a:t>?</a:t>
                      </a:r>
                      <a:r>
                        <a:rPr lang="en-US" sz="1200" b="1" i="0" u="none" strike="noStrike" dirty="0">
                          <a:solidFill>
                            <a:schemeClr val="tx1"/>
                          </a:solidFill>
                          <a:effectLst/>
                          <a:latin typeface="Lucida Handwriting" panose="03010101010101010101" pitchFamily="66" charset="0"/>
                        </a:rPr>
                        <a:t> </a:t>
                      </a:r>
                      <a:r>
                        <a:rPr lang="en-US" sz="1200" b="1" i="0" u="none" strike="noStrike" dirty="0">
                          <a:solidFill>
                            <a:srgbClr val="00B050"/>
                          </a:solidFill>
                          <a:effectLst/>
                          <a:latin typeface="Lucida Handwriting" panose="03010101010101010101" pitchFamily="66" charset="0"/>
                          <a:sym typeface="Wingdings" panose="05000000000000000000" pitchFamily="2" charset="2"/>
                        </a:rPr>
                        <a:t></a:t>
                      </a:r>
                      <a:r>
                        <a:rPr lang="en-US" sz="1200" b="1" i="0" u="none" strike="noStrike" dirty="0">
                          <a:solidFill>
                            <a:schemeClr val="tx1"/>
                          </a:solidFill>
                          <a:effectLst/>
                          <a:latin typeface="Lucida Handwriting" panose="03010101010101010101" pitchFamily="66" charset="0"/>
                        </a:rPr>
                        <a:t>                              </a:t>
                      </a:r>
                      <a:r>
                        <a:rPr lang="en-US" sz="1200" b="1" i="0" u="none" strike="noStrike" baseline="0" dirty="0">
                          <a:solidFill>
                            <a:schemeClr val="tx1"/>
                          </a:solidFill>
                          <a:effectLst/>
                          <a:latin typeface="Lucida Handwriting" panose="03010101010101010101" pitchFamily="66" charset="0"/>
                        </a:rPr>
                        <a:t> </a:t>
                      </a:r>
                      <a:endParaRPr lang="en-US" sz="1200" b="1" i="0" u="none" strike="noStrike" dirty="0">
                        <a:solidFill>
                          <a:schemeClr val="tx1"/>
                        </a:solidFill>
                        <a:effectLst/>
                        <a:latin typeface="Lucida Handwriting" panose="03010101010101010101" pitchFamily="66" charset="0"/>
                      </a:endParaRPr>
                    </a:p>
                  </a:txBody>
                  <a:tcPr marL="7619" marR="7619" marT="7619" marB="0" anchor="b">
                    <a:solidFill>
                      <a:srgbClr val="FFC000"/>
                    </a:solidFill>
                  </a:tcPr>
                </a:tc>
                <a:tc>
                  <a:txBody>
                    <a:bodyPr/>
                    <a:lstStyle/>
                    <a:p>
                      <a:pPr algn="ctr" fontAlgn="b"/>
                      <a:r>
                        <a:rPr lang="en-US" sz="1200" b="1" i="0" u="none" strike="noStrike" dirty="0">
                          <a:solidFill>
                            <a:schemeClr val="tx1"/>
                          </a:solidFill>
                          <a:effectLst/>
                          <a:latin typeface="Lucida Handwriting" panose="03010101010101010101" pitchFamily="66" charset="0"/>
                        </a:rPr>
                        <a:t> </a:t>
                      </a:r>
                      <a:r>
                        <a:rPr lang="en-US" sz="1200" b="1" i="0" u="none" strike="noStrike" dirty="0">
                          <a:solidFill>
                            <a:srgbClr val="FF0000"/>
                          </a:solidFill>
                          <a:effectLst/>
                          <a:latin typeface="Lucida Handwriting" panose="03010101010101010101" pitchFamily="66" charset="0"/>
                        </a:rPr>
                        <a:t>?x (2010)</a:t>
                      </a:r>
                    </a:p>
                  </a:txBody>
                  <a:tcPr marL="7619" marR="7619" marT="7619" marB="0" anchor="b">
                    <a:solidFill>
                      <a:srgbClr val="FFC000"/>
                    </a:solidFill>
                  </a:tcPr>
                </a:tc>
                <a:tc>
                  <a:txBody>
                    <a:bodyPr/>
                    <a:lstStyle/>
                    <a:p>
                      <a:pPr algn="ctr" fontAlgn="b"/>
                      <a:r>
                        <a:rPr lang="en-US" sz="1200" b="1" i="0" u="none" strike="noStrike" dirty="0">
                          <a:solidFill>
                            <a:srgbClr val="FF0000"/>
                          </a:solidFill>
                          <a:effectLst/>
                          <a:latin typeface="Lucida Handwriting" panose="03010101010101010101" pitchFamily="66" charset="0"/>
                        </a:rPr>
                        <a:t>?</a:t>
                      </a:r>
                      <a:r>
                        <a:rPr lang="en-US" sz="120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200" b="1" i="0" u="none" strike="noStrike" dirty="0">
                        <a:solidFill>
                          <a:srgbClr val="00B050"/>
                        </a:solidFill>
                        <a:effectLst/>
                        <a:latin typeface="Lucida Handwriting" panose="03010101010101010101" pitchFamily="66" charset="0"/>
                      </a:endParaRPr>
                    </a:p>
                  </a:txBody>
                  <a:tcPr marL="7619" marR="7619" marT="7619" marB="0" anchor="b">
                    <a:solidFill>
                      <a:srgbClr val="FFC000"/>
                    </a:solidFill>
                  </a:tcPr>
                </a:tc>
                <a:tc>
                  <a:txBody>
                    <a:bodyPr/>
                    <a:lstStyle/>
                    <a:p>
                      <a:pPr algn="ctr" fontAlgn="b"/>
                      <a:r>
                        <a:rPr lang="en-US" sz="1200" b="1" i="0" u="none" strike="noStrike" dirty="0">
                          <a:solidFill>
                            <a:schemeClr val="tx1"/>
                          </a:solidFill>
                          <a:effectLst/>
                          <a:latin typeface="Lucida Handwriting" panose="03010101010101010101" pitchFamily="66" charset="0"/>
                        </a:rPr>
                        <a:t>     </a:t>
                      </a:r>
                      <a:r>
                        <a:rPr lang="en-US" sz="1200" b="1" i="0" u="none" strike="noStrike" dirty="0">
                          <a:solidFill>
                            <a:schemeClr val="bg1"/>
                          </a:solidFill>
                          <a:effectLst/>
                          <a:latin typeface="Lucida Handwriting" panose="03010101010101010101" pitchFamily="66" charset="0"/>
                        </a:rPr>
                        <a:t>x  (2013)</a:t>
                      </a:r>
                    </a:p>
                  </a:txBody>
                  <a:tcPr marL="7619" marR="7619" marT="7619" marB="0" anchor="b">
                    <a:solidFill>
                      <a:srgbClr val="FFC000"/>
                    </a:solidFill>
                  </a:tcPr>
                </a:tc>
                <a:tc>
                  <a:txBody>
                    <a:bodyPr/>
                    <a:lstStyle/>
                    <a:p>
                      <a:pPr algn="ctr" fontAlgn="b"/>
                      <a:r>
                        <a:rPr lang="en-US" sz="1200" b="1" i="0" u="none" strike="noStrike" dirty="0">
                          <a:solidFill>
                            <a:schemeClr val="tx1"/>
                          </a:solidFill>
                          <a:effectLst/>
                          <a:latin typeface="Lucida Handwriting" panose="03010101010101010101" pitchFamily="66" charset="0"/>
                        </a:rPr>
                        <a:t>     </a:t>
                      </a:r>
                      <a:r>
                        <a:rPr lang="en-US" sz="1200" b="1" i="0" u="none" strike="noStrike" dirty="0">
                          <a:solidFill>
                            <a:schemeClr val="bg1"/>
                          </a:solidFill>
                          <a:effectLst/>
                          <a:latin typeface="Lucida Handwriting" panose="03010101010101010101" pitchFamily="66" charset="0"/>
                        </a:rPr>
                        <a:t>n/a</a:t>
                      </a:r>
                    </a:p>
                  </a:txBody>
                  <a:tcPr marL="7619" marR="7619" marT="7619" marB="0" anchor="b">
                    <a:solidFill>
                      <a:srgbClr val="FFC000"/>
                    </a:solidFill>
                  </a:tcPr>
                </a:tc>
                <a:tc>
                  <a:txBody>
                    <a:bodyPr/>
                    <a:lstStyle/>
                    <a:p>
                      <a:pPr algn="ctr" fontAlgn="b"/>
                      <a:r>
                        <a:rPr lang="en-US" sz="1200" b="1" i="0" u="none" strike="noStrike" dirty="0">
                          <a:solidFill>
                            <a:srgbClr val="FF0000"/>
                          </a:solidFill>
                          <a:effectLst/>
                          <a:latin typeface="Lucida Handwriting" panose="03010101010101010101" pitchFamily="66" charset="0"/>
                        </a:rPr>
                        <a:t>?  </a:t>
                      </a:r>
                      <a:r>
                        <a:rPr lang="en-US" sz="120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200" b="1" i="0" u="none" strike="noStrike" dirty="0">
                        <a:solidFill>
                          <a:srgbClr val="00B050"/>
                        </a:solidFill>
                        <a:effectLst/>
                        <a:latin typeface="Lucida Handwriting" panose="03010101010101010101" pitchFamily="66" charset="0"/>
                      </a:endParaRPr>
                    </a:p>
                  </a:txBody>
                  <a:tcPr marL="7619" marR="7619" marT="7619" marB="0" anchor="b">
                    <a:solidFill>
                      <a:srgbClr val="FFC000"/>
                    </a:solidFill>
                  </a:tcPr>
                </a:tc>
                <a:tc>
                  <a:txBody>
                    <a:bodyPr/>
                    <a:lstStyle/>
                    <a:p>
                      <a:pPr algn="ctr" fontAlgn="b"/>
                      <a:r>
                        <a:rPr lang="en-US" sz="1200" b="1" i="0" u="none" strike="noStrike" dirty="0">
                          <a:solidFill>
                            <a:schemeClr val="bg1"/>
                          </a:solidFill>
                          <a:effectLst/>
                          <a:latin typeface="Lucida Handwriting" panose="03010101010101010101" pitchFamily="66" charset="0"/>
                        </a:rPr>
                        <a:t>      n/a</a:t>
                      </a:r>
                    </a:p>
                  </a:txBody>
                  <a:tcPr marL="7619" marR="7619" marT="7619" marB="0" anchor="b">
                    <a:solidFill>
                      <a:srgbClr val="FFC000"/>
                    </a:solidFill>
                  </a:tcPr>
                </a:tc>
                <a:tc>
                  <a:txBody>
                    <a:bodyPr/>
                    <a:lstStyle/>
                    <a:p>
                      <a:pPr algn="ctr" fontAlgn="b"/>
                      <a:r>
                        <a:rPr lang="en-US" sz="1200" b="1" i="0" u="none" strike="noStrike" dirty="0">
                          <a:solidFill>
                            <a:schemeClr val="bg1"/>
                          </a:solidFill>
                          <a:effectLst/>
                          <a:latin typeface="Lucida Handwriting" panose="03010101010101010101" pitchFamily="66" charset="0"/>
                        </a:rPr>
                        <a:t>       n/a</a:t>
                      </a:r>
                    </a:p>
                  </a:txBody>
                  <a:tcPr marL="7619" marR="7619" marT="7619" marB="0" anchor="b">
                    <a:solidFill>
                      <a:srgbClr val="FFC000"/>
                    </a:solidFill>
                  </a:tcPr>
                </a:tc>
                <a:tc>
                  <a:txBody>
                    <a:bodyPr/>
                    <a:lstStyle/>
                    <a:p>
                      <a:pPr algn="ctr" fontAlgn="b"/>
                      <a:r>
                        <a:rPr lang="en-US" sz="1200" b="1" i="0" u="none" strike="noStrike" dirty="0">
                          <a:solidFill>
                            <a:schemeClr val="bg1"/>
                          </a:solidFill>
                          <a:effectLst/>
                          <a:latin typeface="Lucida Handwriting" panose="03010101010101010101" pitchFamily="66" charset="0"/>
                        </a:rPr>
                        <a:t>      n/a</a:t>
                      </a:r>
                    </a:p>
                  </a:txBody>
                  <a:tcPr marL="7619" marR="7619" marT="7619" marB="0" anchor="b">
                    <a:solidFill>
                      <a:srgbClr val="FFC000"/>
                    </a:solidFill>
                  </a:tcPr>
                </a:tc>
                <a:tc>
                  <a:txBody>
                    <a:bodyPr/>
                    <a:lstStyle/>
                    <a:p>
                      <a:pPr algn="ctr" fontAlgn="b"/>
                      <a:r>
                        <a:rPr lang="en-US" sz="1200" b="1" i="0" u="none" strike="noStrike" dirty="0">
                          <a:solidFill>
                            <a:schemeClr val="bg1"/>
                          </a:solidFill>
                          <a:effectLst/>
                          <a:latin typeface="Lucida Handwriting" panose="03010101010101010101" pitchFamily="66" charset="0"/>
                        </a:rPr>
                        <a:t>       n/a</a:t>
                      </a:r>
                    </a:p>
                  </a:txBody>
                  <a:tcPr marL="7619" marR="7619" marT="7619" marB="0" anchor="b">
                    <a:solidFill>
                      <a:srgbClr val="FFC000"/>
                    </a:solidFill>
                  </a:tcPr>
                </a:tc>
                <a:tc>
                  <a:txBody>
                    <a:bodyPr/>
                    <a:lstStyle/>
                    <a:p>
                      <a:pPr algn="ctr" fontAlgn="b"/>
                      <a:r>
                        <a:rPr lang="en-US" sz="1200" b="1" i="0" u="none" strike="noStrike" dirty="0">
                          <a:solidFill>
                            <a:schemeClr val="bg1"/>
                          </a:solidFill>
                          <a:effectLst/>
                          <a:latin typeface="Lucida Handwriting" panose="03010101010101010101" pitchFamily="66" charset="0"/>
                        </a:rPr>
                        <a:t> n/a</a:t>
                      </a:r>
                    </a:p>
                  </a:txBody>
                  <a:tcPr marL="7619" marR="7619" marT="7619" marB="0" anchor="b">
                    <a:solidFill>
                      <a:srgbClr val="FFC000"/>
                    </a:solidFill>
                  </a:tcPr>
                </a:tc>
                <a:extLst>
                  <a:ext uri="{0D108BD9-81ED-4DB2-BD59-A6C34878D82A}">
                    <a16:rowId xmlns:a16="http://schemas.microsoft.com/office/drawing/2014/main" val="2784564284"/>
                  </a:ext>
                </a:extLst>
              </a:tr>
              <a:tr h="236101">
                <a:tc>
                  <a:txBody>
                    <a:bodyPr/>
                    <a:lstStyle/>
                    <a:p>
                      <a:pPr algn="l" fontAlgn="b"/>
                      <a:r>
                        <a:rPr lang="en-US" sz="1200" b="0" i="0" u="none" strike="noStrike" dirty="0">
                          <a:solidFill>
                            <a:srgbClr val="FF0000"/>
                          </a:solidFill>
                          <a:effectLst/>
                          <a:latin typeface="Calibri" panose="020F0502020204030204" pitchFamily="34" charset="0"/>
                        </a:rPr>
                        <a:t>   </a:t>
                      </a:r>
                      <a:r>
                        <a:rPr lang="en-US" sz="1200" b="1" i="0" u="sng" strike="noStrike" dirty="0">
                          <a:solidFill>
                            <a:srgbClr val="FF0000"/>
                          </a:solidFill>
                          <a:effectLst/>
                          <a:latin typeface="Calibri" panose="020F0502020204030204" pitchFamily="34" charset="0"/>
                        </a:rPr>
                        <a:t>Vaccine cost</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$9.80                     </a:t>
                      </a:r>
                      <a:r>
                        <a:rPr lang="en-US" sz="900" b="0" i="0" u="none" strike="noStrike" baseline="0" dirty="0">
                          <a:solidFill>
                            <a:srgbClr val="000000"/>
                          </a:solidFill>
                          <a:effectLst/>
                          <a:latin typeface="Calibri" panose="020F0502020204030204" pitchFamily="34" charset="0"/>
                        </a:rPr>
                        <a:t>  </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$75.00                 </a:t>
                      </a:r>
                      <a:r>
                        <a:rPr lang="en-US" sz="900" b="0" i="0" u="none" strike="noStrike" baseline="0" dirty="0">
                          <a:solidFill>
                            <a:srgbClr val="000000"/>
                          </a:solidFill>
                          <a:effectLst/>
                          <a:latin typeface="Calibri" panose="020F0502020204030204" pitchFamily="34" charset="0"/>
                        </a:rPr>
                        <a:t>  </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$157</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$32</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$29</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$181</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$41</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$148</a:t>
                      </a: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$99/$98</a:t>
                      </a:r>
                    </a:p>
                  </a:txBody>
                  <a:tcPr marL="7619" marR="7619" marT="7619" marB="0" anchor="b"/>
                </a:tc>
                <a:extLst>
                  <a:ext uri="{0D108BD9-81ED-4DB2-BD59-A6C34878D82A}">
                    <a16:rowId xmlns:a16="http://schemas.microsoft.com/office/drawing/2014/main" val="3043058700"/>
                  </a:ext>
                </a:extLst>
              </a:tr>
              <a:tr h="203492">
                <a:tc>
                  <a:txBody>
                    <a:bodyPr/>
                    <a:lstStyle/>
                    <a:p>
                      <a:pPr algn="l" fontAlgn="b"/>
                      <a:r>
                        <a:rPr lang="en-US" sz="900" b="0" i="0" u="none" strike="noStrike" dirty="0">
                          <a:solidFill>
                            <a:srgbClr val="000000"/>
                          </a:solidFill>
                          <a:effectLst/>
                          <a:latin typeface="Calibri" panose="020F0502020204030204" pitchFamily="34" charset="0"/>
                        </a:rPr>
                        <a:t> </a:t>
                      </a:r>
                      <a:r>
                        <a:rPr lang="en-US" sz="1050" b="1" i="0" u="sng" strike="noStrike" dirty="0">
                          <a:solidFill>
                            <a:srgbClr val="00B050"/>
                          </a:solidFill>
                          <a:effectLst/>
                          <a:latin typeface="Calibri" panose="020F0502020204030204" pitchFamily="34" charset="0"/>
                        </a:rPr>
                        <a:t>Vaccine</a:t>
                      </a:r>
                      <a:r>
                        <a:rPr lang="en-US" sz="1050" b="1" i="0" u="sng" strike="noStrike" baseline="0" dirty="0">
                          <a:solidFill>
                            <a:srgbClr val="00B050"/>
                          </a:solidFill>
                          <a:effectLst/>
                          <a:latin typeface="Calibri" panose="020F0502020204030204" pitchFamily="34" charset="0"/>
                        </a:rPr>
                        <a:t> payment</a:t>
                      </a:r>
                      <a:endParaRPr lang="en-US" sz="1050" b="1" i="0" u="sng" strike="noStrike" dirty="0">
                        <a:solidFill>
                          <a:srgbClr val="00B05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$17.71</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$89.95                 </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$181.06</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$31.07</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$24.19</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varies</a:t>
                      </a:r>
                      <a:r>
                        <a:rPr lang="en-US" sz="900" b="0" i="0" u="none" strike="noStrike" baseline="0" dirty="0">
                          <a:solidFill>
                            <a:srgbClr val="000000"/>
                          </a:solidFill>
                          <a:effectLst/>
                          <a:latin typeface="Calibri" panose="020F0502020204030204" pitchFamily="34" charset="0"/>
                        </a:rPr>
                        <a:t> by plan</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$61.48</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n/a</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$50.85</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n/a</a:t>
                      </a:r>
                    </a:p>
                  </a:txBody>
                  <a:tcPr marL="7619" marR="7619" marT="7619" marB="0" anchor="b"/>
                </a:tc>
                <a:tc>
                  <a:txBody>
                    <a:bodyPr/>
                    <a:lstStyle/>
                    <a:p>
                      <a:pPr algn="ctr" fontAlgn="b"/>
                      <a:r>
                        <a:rPr lang="en-US" sz="900" u="none" strike="noStrike" dirty="0">
                          <a:effectLst/>
                        </a:rPr>
                        <a:t>LEGEND</a:t>
                      </a:r>
                      <a:endParaRPr lang="en-US" sz="900" b="1"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802576174"/>
                  </a:ext>
                </a:extLst>
              </a:tr>
              <a:tr h="327659">
                <a:tc>
                  <a:txBody>
                    <a:bodyPr/>
                    <a:lstStyle/>
                    <a:p>
                      <a:pPr algn="l" fontAlgn="b"/>
                      <a:r>
                        <a:rPr lang="en-US" sz="900" b="0" i="0" u="none" strike="noStrike" dirty="0">
                          <a:solidFill>
                            <a:srgbClr val="000000"/>
                          </a:solidFill>
                          <a:effectLst/>
                          <a:latin typeface="Calibri" panose="020F0502020204030204" pitchFamily="34" charset="0"/>
                        </a:rPr>
                        <a:t> </a:t>
                      </a:r>
                      <a:r>
                        <a:rPr lang="en-US" sz="1050" b="1" i="0" u="sng" strike="noStrike" dirty="0">
                          <a:solidFill>
                            <a:srgbClr val="00B050"/>
                          </a:solidFill>
                          <a:effectLst/>
                          <a:latin typeface="Calibri" panose="020F0502020204030204" pitchFamily="34" charset="0"/>
                        </a:rPr>
                        <a:t>Administration fee</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a:t>
                      </a:r>
                      <a:r>
                        <a:rPr lang="en-US" sz="900" b="0" i="0" u="none" strike="noStrike" baseline="0" dirty="0">
                          <a:solidFill>
                            <a:srgbClr val="000000"/>
                          </a:solidFill>
                          <a:effectLst/>
                          <a:latin typeface="Calibri" panose="020F0502020204030204" pitchFamily="34" charset="0"/>
                        </a:rPr>
                        <a:t>                   </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            </a:t>
                      </a:r>
                      <a:r>
                        <a:rPr lang="en-US" sz="900" b="0" i="0" u="none" strike="noStrike" baseline="0" dirty="0">
                          <a:solidFill>
                            <a:srgbClr val="000000"/>
                          </a:solidFill>
                          <a:effectLst/>
                          <a:latin typeface="Calibri" panose="020F0502020204030204" pitchFamily="34" charset="0"/>
                        </a:rPr>
                        <a:t>                                                   </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n/a</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n/a</a:t>
                      </a:r>
                    </a:p>
                  </a:txBody>
                  <a:tcPr marL="7619" marR="7619" marT="7619" marB="0" anchor="b"/>
                </a:tc>
                <a:tc>
                  <a:txBody>
                    <a:bodyPr/>
                    <a:lstStyle/>
                    <a:p>
                      <a:pPr algn="l" fontAlgn="b"/>
                      <a:r>
                        <a:rPr lang="en-US" sz="900" u="none" strike="noStrike" dirty="0">
                          <a:effectLst/>
                        </a:rPr>
                        <a:t>n/a=Not needed </a:t>
                      </a:r>
                      <a:endParaRPr lang="en-US" sz="900" b="0"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1894295916"/>
                  </a:ext>
                </a:extLst>
              </a:tr>
              <a:tr h="15664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u="none" strike="noStrike" dirty="0">
                          <a:effectLst/>
                        </a:rPr>
                        <a:t>x=previously given</a:t>
                      </a:r>
                      <a:endParaRPr lang="en-US" sz="900" b="0"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1289145489"/>
                  </a:ext>
                </a:extLst>
              </a:tr>
              <a:tr h="15664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u="none" strike="noStrike" dirty="0">
                          <a:effectLst/>
                        </a:rPr>
                        <a:t>?= ask them today</a:t>
                      </a:r>
                      <a:endParaRPr lang="en-US" sz="900" b="0"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2158662546"/>
                  </a:ext>
                </a:extLst>
              </a:tr>
              <a:tr h="15664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u="none" strike="noStrike" dirty="0">
                          <a:effectLst/>
                        </a:rPr>
                        <a:t>D=declined today</a:t>
                      </a:r>
                      <a:endParaRPr lang="en-US" sz="900" b="0"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121607014"/>
                  </a:ext>
                </a:extLst>
              </a:tr>
              <a:tr h="15664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u="none" strike="noStrike" dirty="0">
                          <a:effectLst/>
                        </a:rPr>
                        <a:t>Checkmark    </a:t>
                      </a:r>
                      <a:r>
                        <a:rPr lang="en-US" sz="900" u="none" strike="noStrike" dirty="0">
                          <a:solidFill>
                            <a:srgbClr val="00B050"/>
                          </a:solidFill>
                          <a:effectLst/>
                          <a:sym typeface="Wingdings" panose="05000000000000000000" pitchFamily="2" charset="2"/>
                        </a:rPr>
                        <a:t></a:t>
                      </a:r>
                      <a:r>
                        <a:rPr lang="en-US" sz="900" u="none" strike="noStrike" dirty="0">
                          <a:effectLst/>
                        </a:rPr>
                        <a:t>=given today</a:t>
                      </a:r>
                      <a:endParaRPr lang="en-US" sz="900" b="0" i="0" u="none" strike="noStrike" dirty="0">
                        <a:solidFill>
                          <a:srgbClr val="FFFFFF"/>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1660216298"/>
                  </a:ext>
                </a:extLst>
              </a:tr>
              <a:tr h="15664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Prescription</a:t>
                      </a:r>
                      <a:r>
                        <a:rPr lang="en-US" sz="900" b="0" i="0" u="none" strike="noStrike" baseline="0" dirty="0">
                          <a:solidFill>
                            <a:srgbClr val="000000"/>
                          </a:solidFill>
                          <a:effectLst/>
                          <a:latin typeface="Calibri" panose="020F0502020204030204" pitchFamily="34" charset="0"/>
                        </a:rPr>
                        <a:t> given=  </a:t>
                      </a:r>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4189114744"/>
                  </a:ext>
                </a:extLst>
              </a:tr>
            </a:tbl>
          </a:graphicData>
        </a:graphic>
      </p:graphicFrame>
      <p:cxnSp>
        <p:nvCxnSpPr>
          <p:cNvPr id="67" name="Straight Connector 66"/>
          <p:cNvCxnSpPr/>
          <p:nvPr/>
        </p:nvCxnSpPr>
        <p:spPr>
          <a:xfrm>
            <a:off x="974035" y="5297557"/>
            <a:ext cx="9322904"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6207732" y="4222679"/>
            <a:ext cx="326633" cy="214472"/>
          </a:xfrm>
          <a:prstGeom prst="rect">
            <a:avLst/>
          </a:prstGeom>
        </p:spPr>
      </p:pic>
      <p:pic>
        <p:nvPicPr>
          <p:cNvPr id="13" name="Picture 12"/>
          <p:cNvPicPr>
            <a:picLocks noChangeAspect="1"/>
          </p:cNvPicPr>
          <p:nvPr/>
        </p:nvPicPr>
        <p:blipFill>
          <a:blip r:embed="rId3"/>
          <a:stretch>
            <a:fillRect/>
          </a:stretch>
        </p:blipFill>
        <p:spPr>
          <a:xfrm>
            <a:off x="9555395" y="6626831"/>
            <a:ext cx="326633" cy="231169"/>
          </a:xfrm>
          <a:prstGeom prst="rect">
            <a:avLst/>
          </a:prstGeom>
        </p:spPr>
      </p:pic>
      <p:pic>
        <p:nvPicPr>
          <p:cNvPr id="3" name="Picture 2"/>
          <p:cNvPicPr>
            <a:picLocks noChangeAspect="1"/>
          </p:cNvPicPr>
          <p:nvPr/>
        </p:nvPicPr>
        <p:blipFill>
          <a:blip r:embed="rId4"/>
          <a:stretch>
            <a:fillRect/>
          </a:stretch>
        </p:blipFill>
        <p:spPr>
          <a:xfrm>
            <a:off x="11326350" y="5955769"/>
            <a:ext cx="420660" cy="524301"/>
          </a:xfrm>
          <a:prstGeom prst="rect">
            <a:avLst/>
          </a:prstGeom>
        </p:spPr>
      </p:pic>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2319005" y="2500913"/>
              <a:ext cx="321840" cy="303840"/>
            </p14:xfrm>
          </p:contentPart>
        </mc:Choice>
        <mc:Fallback xmlns="">
          <p:pic>
            <p:nvPicPr>
              <p:cNvPr id="6" name="Ink 5"/>
              <p:cNvPicPr/>
              <p:nvPr/>
            </p:nvPicPr>
            <p:blipFill>
              <a:blip r:embed="rId6"/>
              <a:stretch>
                <a:fillRect/>
              </a:stretch>
            </p:blipFill>
            <p:spPr>
              <a:xfrm>
                <a:off x="2310005" y="2491913"/>
                <a:ext cx="33984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p14:cNvContentPartPr/>
              <p14:nvPr/>
            </p14:nvContentPartPr>
            <p14:xfrm>
              <a:off x="3121445" y="2526833"/>
              <a:ext cx="364680" cy="303480"/>
            </p14:xfrm>
          </p:contentPart>
        </mc:Choice>
        <mc:Fallback xmlns="">
          <p:pic>
            <p:nvPicPr>
              <p:cNvPr id="8" name="Ink 7"/>
              <p:cNvPicPr/>
              <p:nvPr/>
            </p:nvPicPr>
            <p:blipFill>
              <a:blip r:embed="rId8"/>
              <a:stretch>
                <a:fillRect/>
              </a:stretch>
            </p:blipFill>
            <p:spPr>
              <a:xfrm>
                <a:off x="3112454" y="2517833"/>
                <a:ext cx="382662"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p14:cNvContentPartPr/>
              <p14:nvPr/>
            </p14:nvContentPartPr>
            <p14:xfrm>
              <a:off x="3915605" y="2225153"/>
              <a:ext cx="390240" cy="225720"/>
            </p14:xfrm>
          </p:contentPart>
        </mc:Choice>
        <mc:Fallback xmlns="">
          <p:pic>
            <p:nvPicPr>
              <p:cNvPr id="11" name="Ink 10"/>
              <p:cNvPicPr/>
              <p:nvPr/>
            </p:nvPicPr>
            <p:blipFill>
              <a:blip r:embed="rId10"/>
              <a:stretch>
                <a:fillRect/>
              </a:stretch>
            </p:blipFill>
            <p:spPr>
              <a:xfrm>
                <a:off x="3906605" y="2216153"/>
                <a:ext cx="4082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p14:cNvContentPartPr/>
              <p14:nvPr/>
            </p14:nvContentPartPr>
            <p14:xfrm>
              <a:off x="4751885" y="2527193"/>
              <a:ext cx="416520" cy="276840"/>
            </p14:xfrm>
          </p:contentPart>
        </mc:Choice>
        <mc:Fallback xmlns="">
          <p:pic>
            <p:nvPicPr>
              <p:cNvPr id="14" name="Ink 13"/>
              <p:cNvPicPr/>
              <p:nvPr/>
            </p:nvPicPr>
            <p:blipFill>
              <a:blip r:embed="rId12"/>
              <a:stretch>
                <a:fillRect/>
              </a:stretch>
            </p:blipFill>
            <p:spPr>
              <a:xfrm>
                <a:off x="4742885" y="2518193"/>
                <a:ext cx="43452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 19"/>
              <p14:cNvContentPartPr/>
              <p14:nvPr/>
            </p14:nvContentPartPr>
            <p14:xfrm>
              <a:off x="5899925" y="3139913"/>
              <a:ext cx="536040" cy="381960"/>
            </p14:xfrm>
          </p:contentPart>
        </mc:Choice>
        <mc:Fallback xmlns="">
          <p:pic>
            <p:nvPicPr>
              <p:cNvPr id="20" name="Ink 19"/>
              <p:cNvPicPr/>
              <p:nvPr/>
            </p:nvPicPr>
            <p:blipFill>
              <a:blip r:embed="rId14"/>
              <a:stretch>
                <a:fillRect/>
              </a:stretch>
            </p:blipFill>
            <p:spPr>
              <a:xfrm>
                <a:off x="5890925" y="3130913"/>
                <a:ext cx="55404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Ink 21"/>
              <p14:cNvContentPartPr/>
              <p14:nvPr/>
            </p14:nvContentPartPr>
            <p14:xfrm>
              <a:off x="5917205" y="4976993"/>
              <a:ext cx="458640" cy="312480"/>
            </p14:xfrm>
          </p:contentPart>
        </mc:Choice>
        <mc:Fallback xmlns="">
          <p:pic>
            <p:nvPicPr>
              <p:cNvPr id="22" name="Ink 21"/>
              <p:cNvPicPr/>
              <p:nvPr/>
            </p:nvPicPr>
            <p:blipFill>
              <a:blip r:embed="rId16"/>
              <a:stretch>
                <a:fillRect/>
              </a:stretch>
            </p:blipFill>
            <p:spPr>
              <a:xfrm>
                <a:off x="5908205" y="4967983"/>
                <a:ext cx="476640" cy="33050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Ink 25"/>
              <p14:cNvContentPartPr/>
              <p14:nvPr/>
            </p14:nvContentPartPr>
            <p14:xfrm>
              <a:off x="2272565" y="4319993"/>
              <a:ext cx="3034080" cy="1038600"/>
            </p14:xfrm>
          </p:contentPart>
        </mc:Choice>
        <mc:Fallback xmlns="">
          <p:pic>
            <p:nvPicPr>
              <p:cNvPr id="26" name="Ink 25"/>
              <p:cNvPicPr/>
              <p:nvPr/>
            </p:nvPicPr>
            <p:blipFill>
              <a:blip r:embed="rId18"/>
              <a:stretch>
                <a:fillRect/>
              </a:stretch>
            </p:blipFill>
            <p:spPr>
              <a:xfrm>
                <a:off x="2263565" y="4310993"/>
                <a:ext cx="3052080" cy="1056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4" name="Ink 63"/>
              <p14:cNvContentPartPr/>
              <p14:nvPr/>
            </p14:nvContentPartPr>
            <p14:xfrm>
              <a:off x="1043165" y="2822033"/>
              <a:ext cx="1726920" cy="3945600"/>
            </p14:xfrm>
          </p:contentPart>
        </mc:Choice>
        <mc:Fallback xmlns="">
          <p:pic>
            <p:nvPicPr>
              <p:cNvPr id="64" name="Ink 63"/>
              <p:cNvPicPr/>
              <p:nvPr/>
            </p:nvPicPr>
            <p:blipFill>
              <a:blip r:embed="rId20"/>
              <a:stretch>
                <a:fillRect/>
              </a:stretch>
            </p:blipFill>
            <p:spPr>
              <a:xfrm>
                <a:off x="1034165" y="2813033"/>
                <a:ext cx="1744920" cy="3963600"/>
              </a:xfrm>
              <a:prstGeom prst="rect">
                <a:avLst/>
              </a:prstGeom>
            </p:spPr>
          </p:pic>
        </mc:Fallback>
      </mc:AlternateContent>
    </p:spTree>
    <p:extLst>
      <p:ext uri="{BB962C8B-B14F-4D97-AF65-F5344CB8AC3E}">
        <p14:creationId xmlns:p14="http://schemas.microsoft.com/office/powerpoint/2010/main" val="223745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411" y="228600"/>
            <a:ext cx="9303589" cy="665922"/>
          </a:xfrm>
        </p:spPr>
        <p:txBody>
          <a:bodyPr>
            <a:normAutofit fontScale="90000"/>
          </a:bodyPr>
          <a:lstStyle/>
          <a:p>
            <a:pPr algn="ctr"/>
            <a:r>
              <a:rPr lang="en-US" dirty="0"/>
              <a:t>Measure the rates of immunization </a:t>
            </a:r>
          </a:p>
        </p:txBody>
      </p:sp>
      <p:graphicFrame>
        <p:nvGraphicFramePr>
          <p:cNvPr id="4" name="Content Placeholder 3"/>
          <p:cNvGraphicFramePr>
            <a:graphicFrameLocks noGrp="1"/>
          </p:cNvGraphicFramePr>
          <p:nvPr>
            <p:ph idx="1"/>
            <p:extLst/>
          </p:nvPr>
        </p:nvGraphicFramePr>
        <p:xfrm>
          <a:off x="973667" y="954158"/>
          <a:ext cx="9313334" cy="5867962"/>
        </p:xfrm>
        <a:graphic>
          <a:graphicData uri="http://schemas.openxmlformats.org/drawingml/2006/table">
            <a:tbl>
              <a:tblPr>
                <a:tableStyleId>{5C22544A-7EE6-4342-B048-85BDC9FD1C3A}</a:tableStyleId>
              </a:tblPr>
              <a:tblGrid>
                <a:gridCol w="1103635">
                  <a:extLst>
                    <a:ext uri="{9D8B030D-6E8A-4147-A177-3AD203B41FA5}">
                      <a16:colId xmlns:a16="http://schemas.microsoft.com/office/drawing/2014/main" val="4148974021"/>
                    </a:ext>
                  </a:extLst>
                </a:gridCol>
                <a:gridCol w="812306">
                  <a:extLst>
                    <a:ext uri="{9D8B030D-6E8A-4147-A177-3AD203B41FA5}">
                      <a16:colId xmlns:a16="http://schemas.microsoft.com/office/drawing/2014/main" val="1417370264"/>
                    </a:ext>
                  </a:extLst>
                </a:gridCol>
                <a:gridCol w="812306">
                  <a:extLst>
                    <a:ext uri="{9D8B030D-6E8A-4147-A177-3AD203B41FA5}">
                      <a16:colId xmlns:a16="http://schemas.microsoft.com/office/drawing/2014/main" val="1496202357"/>
                    </a:ext>
                  </a:extLst>
                </a:gridCol>
                <a:gridCol w="812306">
                  <a:extLst>
                    <a:ext uri="{9D8B030D-6E8A-4147-A177-3AD203B41FA5}">
                      <a16:colId xmlns:a16="http://schemas.microsoft.com/office/drawing/2014/main" val="3381779876"/>
                    </a:ext>
                  </a:extLst>
                </a:gridCol>
                <a:gridCol w="812306">
                  <a:extLst>
                    <a:ext uri="{9D8B030D-6E8A-4147-A177-3AD203B41FA5}">
                      <a16:colId xmlns:a16="http://schemas.microsoft.com/office/drawing/2014/main" val="925207693"/>
                    </a:ext>
                  </a:extLst>
                </a:gridCol>
                <a:gridCol w="433228">
                  <a:extLst>
                    <a:ext uri="{9D8B030D-6E8A-4147-A177-3AD203B41FA5}">
                      <a16:colId xmlns:a16="http://schemas.microsoft.com/office/drawing/2014/main" val="3564770374"/>
                    </a:ext>
                  </a:extLst>
                </a:gridCol>
                <a:gridCol w="764336">
                  <a:extLst>
                    <a:ext uri="{9D8B030D-6E8A-4147-A177-3AD203B41FA5}">
                      <a16:colId xmlns:a16="http://schemas.microsoft.com/office/drawing/2014/main" val="984364362"/>
                    </a:ext>
                  </a:extLst>
                </a:gridCol>
                <a:gridCol w="557014">
                  <a:extLst>
                    <a:ext uri="{9D8B030D-6E8A-4147-A177-3AD203B41FA5}">
                      <a16:colId xmlns:a16="http://schemas.microsoft.com/office/drawing/2014/main" val="287655078"/>
                    </a:ext>
                  </a:extLst>
                </a:gridCol>
                <a:gridCol w="509044">
                  <a:extLst>
                    <a:ext uri="{9D8B030D-6E8A-4147-A177-3AD203B41FA5}">
                      <a16:colId xmlns:a16="http://schemas.microsoft.com/office/drawing/2014/main" val="189653555"/>
                    </a:ext>
                  </a:extLst>
                </a:gridCol>
                <a:gridCol w="509044">
                  <a:extLst>
                    <a:ext uri="{9D8B030D-6E8A-4147-A177-3AD203B41FA5}">
                      <a16:colId xmlns:a16="http://schemas.microsoft.com/office/drawing/2014/main" val="2389287537"/>
                    </a:ext>
                  </a:extLst>
                </a:gridCol>
                <a:gridCol w="509044">
                  <a:extLst>
                    <a:ext uri="{9D8B030D-6E8A-4147-A177-3AD203B41FA5}">
                      <a16:colId xmlns:a16="http://schemas.microsoft.com/office/drawing/2014/main" val="3553721353"/>
                    </a:ext>
                  </a:extLst>
                </a:gridCol>
                <a:gridCol w="1678765">
                  <a:extLst>
                    <a:ext uri="{9D8B030D-6E8A-4147-A177-3AD203B41FA5}">
                      <a16:colId xmlns:a16="http://schemas.microsoft.com/office/drawing/2014/main" val="331658270"/>
                    </a:ext>
                  </a:extLst>
                </a:gridCol>
              </a:tblGrid>
              <a:tr h="204234">
                <a:tc gridSpan="7">
                  <a:txBody>
                    <a:bodyPr/>
                    <a:lstStyle/>
                    <a:p>
                      <a:pPr algn="l" fontAlgn="b"/>
                      <a:r>
                        <a:rPr lang="en-US" sz="900" u="none" strike="noStrike" dirty="0">
                          <a:effectLst/>
                        </a:rPr>
                        <a:t>DAILY PLANNING WORKSHEET AND RECONCILIATION SHEET FOR IMMUNIZATION PDSA</a:t>
                      </a:r>
                      <a:endParaRPr lang="en-US" sz="900" b="1" i="0" u="none" strike="noStrike" dirty="0">
                        <a:solidFill>
                          <a:srgbClr val="000000"/>
                        </a:solidFill>
                        <a:effectLst/>
                        <a:latin typeface="Calibri" panose="020F0502020204030204" pitchFamily="34" charset="0"/>
                      </a:endParaRPr>
                    </a:p>
                  </a:txBody>
                  <a:tcPr marL="7619" marR="7619" marT="7619"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1104948336"/>
                  </a:ext>
                </a:extLst>
              </a:tr>
              <a:tr h="294068">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890469569"/>
                  </a:ext>
                </a:extLst>
              </a:tr>
              <a:tr h="156646">
                <a:tc>
                  <a:txBody>
                    <a:bodyPr/>
                    <a:lstStyle/>
                    <a:p>
                      <a:pPr algn="ctr" fontAlgn="b"/>
                      <a:r>
                        <a:rPr lang="en-US" sz="900" u="sng" strike="noStrike" dirty="0">
                          <a:effectLst/>
                        </a:rPr>
                        <a:t>20-Jan-17</a:t>
                      </a:r>
                      <a:endParaRPr lang="en-US" sz="900" b="0" i="0" u="sng" strike="noStrike" dirty="0">
                        <a:solidFill>
                          <a:srgbClr val="000000"/>
                        </a:solidFill>
                        <a:effectLst/>
                        <a:latin typeface="Segoe Script" panose="020B0504020000000003" pitchFamily="34" charset="0"/>
                      </a:endParaRPr>
                    </a:p>
                  </a:txBody>
                  <a:tcPr marL="7619" marR="7619" marT="7619" marB="0" anchor="b">
                    <a:solidFill>
                      <a:srgbClr val="FFFF00"/>
                    </a:solidFill>
                  </a:tcPr>
                </a:tc>
                <a:tc>
                  <a:txBody>
                    <a:bodyPr/>
                    <a:lstStyle/>
                    <a:p>
                      <a:pPr algn="ctr" fontAlgn="b"/>
                      <a:r>
                        <a:rPr lang="en-US" sz="900" b="0" i="0" u="sng" strike="noStrike" dirty="0">
                          <a:solidFill>
                            <a:schemeClr val="dk1"/>
                          </a:solidFill>
                          <a:effectLst/>
                          <a:latin typeface="+mn-lt"/>
                        </a:rPr>
                        <a:t>Friday</a:t>
                      </a:r>
                      <a:endParaRPr lang="en-US" sz="900" b="0" i="0" u="sng" strike="noStrike" dirty="0">
                        <a:solidFill>
                          <a:srgbClr val="000000"/>
                        </a:solidFill>
                        <a:effectLst/>
                        <a:latin typeface="Segoe Script" panose="020B0504020000000003" pitchFamily="34" charset="0"/>
                      </a:endParaRPr>
                    </a:p>
                  </a:txBody>
                  <a:tcPr marL="7619" marR="7619" marT="7619" marB="0" anchor="b">
                    <a:solidFill>
                      <a:srgbClr val="FFFF00"/>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2561302252"/>
                  </a:ext>
                </a:extLst>
              </a:tr>
              <a:tr h="156646">
                <a:tc>
                  <a:txBody>
                    <a:bodyPr/>
                    <a:lstStyle/>
                    <a:p>
                      <a:pPr algn="ctr" fontAlgn="b"/>
                      <a:r>
                        <a:rPr lang="en-US" sz="900" u="none" strike="noStrike" dirty="0">
                          <a:effectLst/>
                        </a:rPr>
                        <a:t>DATE</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ctr" fontAlgn="b"/>
                      <a:r>
                        <a:rPr lang="en-US" sz="900" u="none" strike="noStrike" dirty="0">
                          <a:effectLst/>
                        </a:rPr>
                        <a:t>WEEKDAY</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4137535656"/>
                  </a:ext>
                </a:extLst>
              </a:tr>
              <a:tr h="15664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4130588451"/>
                  </a:ext>
                </a:extLst>
              </a:tr>
              <a:tr h="175097">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baseline="0" dirty="0">
                          <a:solidFill>
                            <a:srgbClr val="000000"/>
                          </a:solidFill>
                          <a:effectLst/>
                          <a:latin typeface="Calibri" panose="020F0502020204030204" pitchFamily="34" charset="0"/>
                        </a:rPr>
                        <a:t>  I</a:t>
                      </a:r>
                      <a:r>
                        <a:rPr lang="en-US" sz="900" b="0" i="0" u="none" strike="noStrike" dirty="0">
                          <a:solidFill>
                            <a:srgbClr val="000000"/>
                          </a:solidFill>
                          <a:effectLst/>
                          <a:latin typeface="Calibri" panose="020F0502020204030204" pitchFamily="34" charset="0"/>
                        </a:rPr>
                        <a:t>nfluenza (iiv3)</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PPS-23</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PCV-13</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TdaP</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Td</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Zostavax</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Hep B</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HPV</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Hep A</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Hib</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Meningococcal</a:t>
                      </a:r>
                    </a:p>
                  </a:txBody>
                  <a:tcPr marL="7619" marR="7619" marT="7619" marB="0" anchor="b"/>
                </a:tc>
                <a:extLst>
                  <a:ext uri="{0D108BD9-81ED-4DB2-BD59-A6C34878D82A}">
                    <a16:rowId xmlns:a16="http://schemas.microsoft.com/office/drawing/2014/main" val="863204057"/>
                  </a:ext>
                </a:extLst>
              </a:tr>
              <a:tr h="15664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gridSpan="2">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h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2959241854"/>
                  </a:ext>
                </a:extLst>
              </a:tr>
              <a:tr h="173135">
                <a:tc>
                  <a:txBody>
                    <a:bodyPr/>
                    <a:lstStyle/>
                    <a:p>
                      <a:pPr algn="l" fontAlgn="b"/>
                      <a:r>
                        <a:rPr lang="en-US" sz="900" b="0" i="0" u="none" strike="noStrike" dirty="0">
                          <a:solidFill>
                            <a:srgbClr val="000000"/>
                          </a:solidFill>
                          <a:effectLst/>
                          <a:latin typeface="Calibri" panose="020F0502020204030204" pitchFamily="34" charset="0"/>
                        </a:rPr>
                        <a:t> 1) </a:t>
                      </a:r>
                      <a:r>
                        <a:rPr lang="en-US" sz="900" b="0" i="0" u="none" strike="noStrike" dirty="0">
                          <a:solidFill>
                            <a:srgbClr val="000000"/>
                          </a:solidFill>
                          <a:effectLst/>
                          <a:latin typeface="Lucida Handwriting" panose="03010101010101010101" pitchFamily="66" charset="0"/>
                        </a:rPr>
                        <a:t>John Sartre</a:t>
                      </a:r>
                    </a:p>
                  </a:txBody>
                  <a:tcPr marL="7619" marR="7619" marT="7619" marB="0" anchor="b"/>
                </a:tc>
                <a:tc>
                  <a:txBody>
                    <a:bodyPr/>
                    <a:lstStyle/>
                    <a:p>
                      <a:pPr algn="ctr" fontAlgn="b"/>
                      <a:r>
                        <a:rPr lang="en-US" sz="1000" b="1" i="0" u="none" strike="noStrike" dirty="0">
                          <a:solidFill>
                            <a:schemeClr val="bg1"/>
                          </a:solidFill>
                          <a:effectLst/>
                          <a:latin typeface="Lucida Handwriting" panose="03010101010101010101" pitchFamily="66" charset="0"/>
                        </a:rPr>
                        <a:t>x</a:t>
                      </a:r>
                    </a:p>
                  </a:txBody>
                  <a:tcPr marL="7619" marR="7619" marT="7619" marB="0" anchor="b"/>
                </a:tc>
                <a:tc>
                  <a:txBody>
                    <a:bodyPr/>
                    <a:lstStyle/>
                    <a:p>
                      <a:pPr algn="ctr" fontAlgn="b"/>
                      <a:r>
                        <a:rPr lang="en-US" sz="800" b="1" i="0" u="none" strike="noStrike" dirty="0">
                          <a:solidFill>
                            <a:schemeClr val="bg1"/>
                          </a:solidFill>
                          <a:effectLst/>
                          <a:latin typeface="Lucida Handwriting" panose="03010101010101010101" pitchFamily="66" charset="0"/>
                        </a:rPr>
                        <a:t>X</a:t>
                      </a:r>
                      <a:r>
                        <a:rPr lang="en-US" sz="1000" b="1" i="0" u="none" strike="noStrike" dirty="0">
                          <a:solidFill>
                            <a:schemeClr val="bg1"/>
                          </a:solidFill>
                          <a:effectLst/>
                          <a:latin typeface="Lucida Handwriting" panose="03010101010101010101" pitchFamily="66" charset="0"/>
                        </a:rPr>
                        <a:t>  (2005)</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a:t>
                      </a:r>
                      <a:r>
                        <a:rPr lang="en-US" sz="100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000" b="1"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chemeClr val="bg1"/>
                          </a:solidFill>
                          <a:effectLst/>
                          <a:latin typeface="Lucida Handwriting" panose="03010101010101010101" pitchFamily="66" charset="0"/>
                        </a:rPr>
                        <a:t>x</a:t>
                      </a:r>
                    </a:p>
                  </a:txBody>
                  <a:tcPr marL="7619" marR="7619" marT="7619" marB="0" anchor="b"/>
                </a:tc>
                <a:tc>
                  <a:txBody>
                    <a:bodyPr/>
                    <a:lstStyle/>
                    <a:p>
                      <a:pPr algn="ctr" fontAlgn="b"/>
                      <a:r>
                        <a:rPr lang="en-US" sz="1000" b="1" i="0" u="none" strike="noStrike" dirty="0">
                          <a:solidFill>
                            <a:schemeClr val="bg1"/>
                          </a:solidFill>
                          <a:effectLst/>
                          <a:latin typeface="Lucida Handwriting" panose="03010101010101010101" pitchFamily="66" charset="0"/>
                        </a:rPr>
                        <a:t>x</a:t>
                      </a:r>
                    </a:p>
                  </a:txBody>
                  <a:tcPr marL="7619" marR="7619" marT="7619" marB="0" anchor="b"/>
                </a:tc>
                <a:tc>
                  <a:txBody>
                    <a:bodyPr/>
                    <a:lstStyle/>
                    <a:p>
                      <a:pPr algn="ctr" fontAlgn="b"/>
                      <a:r>
                        <a:rPr lang="en-US" sz="1000" b="1" i="0" u="none" strike="noStrike" dirty="0">
                          <a:solidFill>
                            <a:schemeClr val="bg1"/>
                          </a:solidFill>
                          <a:effectLst/>
                          <a:latin typeface="Lucida Handwriting" panose="03010101010101010101" pitchFamily="66" charset="0"/>
                        </a:rPr>
                        <a:t>x</a:t>
                      </a:r>
                    </a:p>
                  </a:txBody>
                  <a:tcPr marL="7619" marR="7619" marT="7619" marB="0" anchor="b"/>
                </a:tc>
                <a:tc>
                  <a:txBody>
                    <a:bodyPr/>
                    <a:lstStyle/>
                    <a:p>
                      <a:pPr algn="ctr" fontAlgn="b"/>
                      <a:r>
                        <a:rPr lang="en-US" sz="1000" b="1" i="0" u="none" strike="noStrike" dirty="0">
                          <a:solidFill>
                            <a:schemeClr val="bg1"/>
                          </a:solidFill>
                          <a:effectLst/>
                          <a:latin typeface="Lucida Handwriting" panose="03010101010101010101" pitchFamily="66" charset="0"/>
                        </a:rPr>
                        <a:t>x</a:t>
                      </a:r>
                    </a:p>
                  </a:txBody>
                  <a:tcPr marL="7619" marR="7619" marT="7619" marB="0" anchor="b"/>
                </a:tc>
                <a:tc>
                  <a:txBody>
                    <a:bodyPr/>
                    <a:lstStyle/>
                    <a:p>
                      <a:pPr algn="ctr" fontAlgn="b"/>
                      <a:r>
                        <a:rPr lang="en-US" sz="1000" b="0" i="0" u="none" strike="noStrike" dirty="0">
                          <a:solidFill>
                            <a:schemeClr val="bg1"/>
                          </a:solidFill>
                          <a:effectLst/>
                          <a:latin typeface="Lucida Handwriting" panose="03010101010101010101" pitchFamily="66" charset="0"/>
                        </a:rPr>
                        <a:t>n/a</a:t>
                      </a:r>
                    </a:p>
                  </a:txBody>
                  <a:tcPr marL="7619" marR="7619" marT="7619" marB="0" anchor="b"/>
                </a:tc>
                <a:tc>
                  <a:txBody>
                    <a:bodyPr/>
                    <a:lstStyle/>
                    <a:p>
                      <a:pPr algn="ctr" fontAlgn="b"/>
                      <a:r>
                        <a:rPr lang="en-US" sz="1000" b="0" i="0" u="none" strike="noStrike" dirty="0">
                          <a:solidFill>
                            <a:schemeClr val="bg1"/>
                          </a:solidFill>
                          <a:effectLst/>
                          <a:latin typeface="Lucida Handwriting" panose="03010101010101010101" pitchFamily="66" charset="0"/>
                        </a:rPr>
                        <a:t>n/a</a:t>
                      </a:r>
                    </a:p>
                  </a:txBody>
                  <a:tcPr marL="7619" marR="7619" marT="7619" marB="0" anchor="b"/>
                </a:tc>
                <a:tc>
                  <a:txBody>
                    <a:bodyPr/>
                    <a:lstStyle/>
                    <a:p>
                      <a:pPr algn="ctr" fontAlgn="b"/>
                      <a:r>
                        <a:rPr lang="en-US" sz="1000" b="0" i="0" u="none" strike="noStrike" dirty="0">
                          <a:solidFill>
                            <a:schemeClr val="bg1"/>
                          </a:solidFill>
                          <a:effectLst/>
                          <a:latin typeface="Lucida Handwriting" panose="03010101010101010101" pitchFamily="66" charset="0"/>
                        </a:rPr>
                        <a:t>n/a</a:t>
                      </a:r>
                    </a:p>
                  </a:txBody>
                  <a:tcPr marL="7619" marR="7619" marT="7619" marB="0" anchor="b"/>
                </a:tc>
                <a:tc>
                  <a:txBody>
                    <a:bodyPr/>
                    <a:lstStyle/>
                    <a:p>
                      <a:pPr algn="ctr" fontAlgn="b"/>
                      <a:r>
                        <a:rPr lang="en-US" sz="1000" b="0" i="0" u="none" strike="noStrike" dirty="0">
                          <a:solidFill>
                            <a:schemeClr val="bg1"/>
                          </a:solidFill>
                          <a:effectLst/>
                          <a:latin typeface="Lucida Handwriting" panose="03010101010101010101" pitchFamily="66" charset="0"/>
                        </a:rPr>
                        <a:t>n/a</a:t>
                      </a:r>
                    </a:p>
                  </a:txBody>
                  <a:tcPr marL="7619" marR="7619" marT="7619" marB="0" anchor="b"/>
                </a:tc>
                <a:extLst>
                  <a:ext uri="{0D108BD9-81ED-4DB2-BD59-A6C34878D82A}">
                    <a16:rowId xmlns:a16="http://schemas.microsoft.com/office/drawing/2014/main" val="1499202218"/>
                  </a:ext>
                </a:extLst>
              </a:tr>
              <a:tr h="338025">
                <a:tc>
                  <a:txBody>
                    <a:bodyPr/>
                    <a:lstStyle/>
                    <a:p>
                      <a:pPr algn="l" fontAlgn="b"/>
                      <a:r>
                        <a:rPr lang="en-US" sz="900" b="0" i="0" u="none" strike="noStrike" dirty="0">
                          <a:solidFill>
                            <a:srgbClr val="000000"/>
                          </a:solidFill>
                          <a:effectLst/>
                          <a:latin typeface="Lucida Handwriting" panose="03010101010101010101" pitchFamily="66" charset="0"/>
                        </a:rPr>
                        <a:t>2) F.</a:t>
                      </a:r>
                      <a:r>
                        <a:rPr lang="en-US" sz="900" b="0" i="0" u="none" strike="noStrike" baseline="0" dirty="0">
                          <a:solidFill>
                            <a:srgbClr val="000000"/>
                          </a:solidFill>
                          <a:effectLst/>
                          <a:latin typeface="Lucida Handwriting" panose="03010101010101010101" pitchFamily="66" charset="0"/>
                        </a:rPr>
                        <a:t> Nietzsche</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a:t>
                      </a:r>
                      <a:r>
                        <a:rPr lang="en-US" sz="100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000" b="1"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a:t>
                      </a:r>
                      <a:r>
                        <a:rPr lang="en-US" sz="100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000" b="1"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x (2014)</a:t>
                      </a: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a:t>
                      </a:r>
                      <a:r>
                        <a:rPr lang="en-US" sz="1000" b="1" i="0" u="none" strike="noStrike" dirty="0">
                          <a:solidFill>
                            <a:srgbClr val="FF0000"/>
                          </a:solidFill>
                          <a:effectLst/>
                          <a:latin typeface="Lucida Handwriting" panose="03010101010101010101" pitchFamily="66" charset="0"/>
                        </a:rPr>
                        <a:t>?</a:t>
                      </a:r>
                      <a:r>
                        <a:rPr lang="en-US" sz="1000" b="1" i="0" u="none" strike="noStrike" baseline="0" dirty="0">
                          <a:solidFill>
                            <a:srgbClr val="000000"/>
                          </a:solidFill>
                          <a:effectLst/>
                          <a:latin typeface="Lucida Handwriting" panose="03010101010101010101" pitchFamily="66" charset="0"/>
                        </a:rPr>
                        <a:t> </a:t>
                      </a:r>
                      <a:r>
                        <a:rPr lang="en-US" sz="1000" b="1" i="0" u="none" strike="noStrike" baseline="0" dirty="0">
                          <a:solidFill>
                            <a:srgbClr val="00B050"/>
                          </a:solidFill>
                          <a:effectLst/>
                          <a:latin typeface="Lucida Handwriting" panose="03010101010101010101" pitchFamily="66" charset="0"/>
                          <a:sym typeface="Wingdings" panose="05000000000000000000" pitchFamily="2" charset="2"/>
                        </a:rPr>
                        <a:t></a:t>
                      </a:r>
                      <a:r>
                        <a:rPr lang="en-US" sz="1000" b="1" i="0" u="none" strike="noStrike" baseline="0" dirty="0">
                          <a:solidFill>
                            <a:srgbClr val="000000"/>
                          </a:solidFill>
                          <a:effectLst/>
                          <a:latin typeface="Lucida Handwriting" panose="03010101010101010101" pitchFamily="66" charset="0"/>
                        </a:rPr>
                        <a:t>                     </a:t>
                      </a:r>
                      <a:endParaRPr lang="en-US" sz="1000" b="1"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a:t>
                      </a:r>
                      <a:r>
                        <a:rPr lang="en-US" sz="1000" b="1" i="0" u="none" strike="noStrike" dirty="0">
                          <a:solidFill>
                            <a:srgbClr val="FF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a:t>
                      </a:r>
                      <a:r>
                        <a:rPr lang="en-US" sz="1000" b="1" i="0" u="none" strike="noStrike" dirty="0">
                          <a:solidFill>
                            <a:srgbClr val="000000"/>
                          </a:solidFill>
                          <a:effectLst/>
                          <a:latin typeface="Lucida Handwriting" panose="03010101010101010101" pitchFamily="66" charset="0"/>
                        </a:rPr>
                        <a:t>x</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             </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extLst>
                  <a:ext uri="{0D108BD9-81ED-4DB2-BD59-A6C34878D82A}">
                    <a16:rowId xmlns:a16="http://schemas.microsoft.com/office/drawing/2014/main" val="3899830830"/>
                  </a:ext>
                </a:extLst>
              </a:tr>
              <a:tr h="354515">
                <a:tc>
                  <a:txBody>
                    <a:bodyPr/>
                    <a:lstStyle/>
                    <a:p>
                      <a:pPr algn="l" fontAlgn="b"/>
                      <a:r>
                        <a:rPr lang="en-US" sz="900" b="0" i="0" u="none" strike="noStrike" baseline="0" dirty="0">
                          <a:solidFill>
                            <a:srgbClr val="000000"/>
                          </a:solidFill>
                          <a:effectLst/>
                          <a:latin typeface="Lucida Handwriting" panose="03010101010101010101" pitchFamily="66" charset="0"/>
                        </a:rPr>
                        <a:t>3) Albert Camus</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50" b="1" i="0" u="none" strike="noStrike" dirty="0">
                          <a:solidFill>
                            <a:srgbClr val="FF0000"/>
                          </a:solidFill>
                          <a:effectLst/>
                          <a:latin typeface="Lucida Handwriting" panose="03010101010101010101" pitchFamily="66" charset="0"/>
                        </a:rPr>
                        <a:t> ?</a:t>
                      </a:r>
                      <a:r>
                        <a:rPr lang="en-US" sz="105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050" b="1"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a:t>
                      </a:r>
                      <a:r>
                        <a:rPr lang="en-US" sz="1050" b="1" i="0" u="none" strike="noStrike" dirty="0">
                          <a:solidFill>
                            <a:srgbClr val="000000"/>
                          </a:solidFill>
                          <a:effectLst/>
                          <a:latin typeface="Lucida Handwriting" panose="03010101010101010101" pitchFamily="66" charset="0"/>
                        </a:rPr>
                        <a:t>x </a:t>
                      </a:r>
                      <a:r>
                        <a:rPr lang="en-US" sz="1050" b="0" i="0" u="none" strike="noStrike" dirty="0">
                          <a:solidFill>
                            <a:srgbClr val="000000"/>
                          </a:solidFill>
                          <a:effectLst/>
                          <a:latin typeface="Lucida Handwriting" panose="03010101010101010101" pitchFamily="66" charset="0"/>
                        </a:rPr>
                        <a:t>                     </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x</a:t>
                      </a:r>
                      <a:r>
                        <a:rPr lang="en-US" sz="1050" b="0" i="0" u="none" strike="noStrike" baseline="0" dirty="0">
                          <a:solidFill>
                            <a:srgbClr val="000000"/>
                          </a:solidFill>
                          <a:effectLst/>
                          <a:latin typeface="Lucida Handwriting" panose="03010101010101010101" pitchFamily="66" charset="0"/>
                        </a:rPr>
                        <a:t> (2012)</a:t>
                      </a:r>
                      <a:r>
                        <a:rPr lang="en-US" sz="1050" b="0" i="0" u="none" strike="noStrike" dirty="0">
                          <a:solidFill>
                            <a:srgbClr val="000000"/>
                          </a:solidFill>
                          <a:effectLst/>
                          <a:latin typeface="Lucida Handwriting" panose="03010101010101010101" pitchFamily="66" charset="0"/>
                        </a:rPr>
                        <a:t>          </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a:t>
                      </a:r>
                      <a:r>
                        <a:rPr lang="en-US" sz="1050" b="1" i="0" u="none" strike="noStrike" dirty="0">
                          <a:solidFill>
                            <a:srgbClr val="FF0000"/>
                          </a:solidFill>
                          <a:effectLst/>
                          <a:latin typeface="Lucida Handwriting" panose="03010101010101010101" pitchFamily="66" charset="0"/>
                        </a:rPr>
                        <a:t>?</a:t>
                      </a:r>
                      <a:r>
                        <a:rPr lang="en-US" sz="1050" b="0" i="0" u="none" strike="noStrike" dirty="0">
                          <a:solidFill>
                            <a:srgbClr val="000000"/>
                          </a:solidFill>
                          <a:effectLst/>
                          <a:latin typeface="Lucida Handwriting" panose="03010101010101010101" pitchFamily="66" charset="0"/>
                        </a:rPr>
                        <a:t>  </a:t>
                      </a:r>
                      <a:r>
                        <a:rPr lang="en-US" sz="1050" b="0" i="0" u="none" strike="noStrike" dirty="0">
                          <a:solidFill>
                            <a:srgbClr val="FF0000"/>
                          </a:solidFill>
                          <a:effectLst/>
                          <a:latin typeface="Lucida Handwriting" panose="03010101010101010101" pitchFamily="66" charset="0"/>
                        </a:rPr>
                        <a:t>D</a:t>
                      </a:r>
                      <a:r>
                        <a:rPr lang="en-US" sz="1050" b="0" i="0" u="none" strike="noStrike" dirty="0">
                          <a:solidFill>
                            <a:srgbClr val="000000"/>
                          </a:solidFill>
                          <a:effectLst/>
                          <a:latin typeface="Lucida Handwriting" panose="03010101010101010101" pitchFamily="66" charset="0"/>
                        </a:rPr>
                        <a:t>             </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n/a</a:t>
                      </a:r>
                    </a:p>
                  </a:txBody>
                  <a:tcPr marL="7619" marR="7619" marT="7619" marB="0" anchor="b"/>
                </a:tc>
                <a:extLst>
                  <a:ext uri="{0D108BD9-81ED-4DB2-BD59-A6C34878D82A}">
                    <a16:rowId xmlns:a16="http://schemas.microsoft.com/office/drawing/2014/main" val="2936546271"/>
                  </a:ext>
                </a:extLst>
              </a:tr>
              <a:tr h="354515">
                <a:tc>
                  <a:txBody>
                    <a:bodyPr/>
                    <a:lstStyle/>
                    <a:p>
                      <a:pPr algn="l" fontAlgn="b"/>
                      <a:r>
                        <a:rPr lang="en-US" sz="900" b="0" i="0" u="none" strike="noStrike" baseline="0" dirty="0">
                          <a:solidFill>
                            <a:srgbClr val="000000"/>
                          </a:solidFill>
                          <a:effectLst/>
                          <a:latin typeface="Lucida Handwriting" panose="03010101010101010101" pitchFamily="66" charset="0"/>
                        </a:rPr>
                        <a:t>4) George Will</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50" b="1" i="0" u="none" strike="noStrike" dirty="0">
                          <a:solidFill>
                            <a:srgbClr val="000000"/>
                          </a:solidFill>
                          <a:effectLst/>
                          <a:latin typeface="Lucida Handwriting" panose="03010101010101010101" pitchFamily="66" charset="0"/>
                        </a:rPr>
                        <a:t> </a:t>
                      </a:r>
                      <a:r>
                        <a:rPr lang="en-US" sz="1050" b="1" i="0" u="none" strike="noStrike" dirty="0">
                          <a:solidFill>
                            <a:srgbClr val="FF0000"/>
                          </a:solidFill>
                          <a:effectLst/>
                          <a:latin typeface="Lucida Handwriting" panose="03010101010101010101" pitchFamily="66" charset="0"/>
                        </a:rPr>
                        <a:t>? </a:t>
                      </a:r>
                      <a:r>
                        <a:rPr lang="en-US" sz="105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050" b="1"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50" b="1" i="0" u="none" strike="noStrike" dirty="0">
                          <a:solidFill>
                            <a:srgbClr val="000000"/>
                          </a:solidFill>
                          <a:effectLst/>
                          <a:latin typeface="Lucida Handwriting" panose="03010101010101010101" pitchFamily="66" charset="0"/>
                        </a:rPr>
                        <a:t>     x</a:t>
                      </a:r>
                      <a:r>
                        <a:rPr lang="en-US" sz="1050" b="1" i="0" u="none" strike="noStrike" baseline="0" dirty="0">
                          <a:solidFill>
                            <a:srgbClr val="000000"/>
                          </a:solidFill>
                          <a:effectLst/>
                          <a:latin typeface="Lucida Handwriting" panose="03010101010101010101" pitchFamily="66" charset="0"/>
                        </a:rPr>
                        <a:t> (2010)</a:t>
                      </a:r>
                      <a:endParaRPr lang="en-US" sz="1050" b="1"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50" b="1" i="0" u="none" strike="noStrike" dirty="0">
                          <a:solidFill>
                            <a:srgbClr val="000000"/>
                          </a:solidFill>
                          <a:effectLst/>
                          <a:latin typeface="Lucida Handwriting" panose="03010101010101010101" pitchFamily="66" charset="0"/>
                        </a:rPr>
                        <a:t>     x (2015)              </a:t>
                      </a:r>
                    </a:p>
                  </a:txBody>
                  <a:tcPr marL="7619" marR="7619" marT="7619" marB="0" anchor="b"/>
                </a:tc>
                <a:tc>
                  <a:txBody>
                    <a:bodyPr/>
                    <a:lstStyle/>
                    <a:p>
                      <a:pPr algn="ctr" fontAlgn="b"/>
                      <a:r>
                        <a:rPr lang="en-US" sz="1050" b="1" i="0" u="none" strike="noStrike" dirty="0">
                          <a:solidFill>
                            <a:srgbClr val="000000"/>
                          </a:solidFill>
                          <a:effectLst/>
                          <a:latin typeface="Lucida Handwriting" panose="03010101010101010101" pitchFamily="66" charset="0"/>
                        </a:rPr>
                        <a:t>     x(2015)</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1" i="0" u="none" strike="noStrike" dirty="0">
                          <a:solidFill>
                            <a:srgbClr val="FF0000"/>
                          </a:solidFill>
                          <a:effectLst/>
                          <a:latin typeface="Lucida Handwriting" panose="03010101010101010101" pitchFamily="66" charset="0"/>
                        </a:rPr>
                        <a:t>?  </a:t>
                      </a:r>
                      <a:r>
                        <a:rPr lang="en-US" sz="105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050" b="1"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extLst>
                  <a:ext uri="{0D108BD9-81ED-4DB2-BD59-A6C34878D82A}">
                    <a16:rowId xmlns:a16="http://schemas.microsoft.com/office/drawing/2014/main" val="3830352490"/>
                  </a:ext>
                </a:extLst>
              </a:tr>
              <a:tr h="354515">
                <a:tc>
                  <a:txBody>
                    <a:bodyPr/>
                    <a:lstStyle/>
                    <a:p>
                      <a:pPr algn="l" fontAlgn="b"/>
                      <a:r>
                        <a:rPr lang="en-US" sz="900" b="0" i="0" u="none" strike="noStrike" baseline="0" dirty="0">
                          <a:solidFill>
                            <a:schemeClr val="dk1"/>
                          </a:solidFill>
                          <a:effectLst/>
                          <a:latin typeface="Lucida Handwriting" panose="03010101010101010101" pitchFamily="66" charset="0"/>
                        </a:rPr>
                        <a:t>5)  Mary Barnes</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50" b="1" i="0" u="none" strike="noStrike" dirty="0">
                          <a:solidFill>
                            <a:schemeClr val="bg1"/>
                          </a:solidFill>
                          <a:effectLst/>
                          <a:latin typeface="Lucida Handwriting" panose="03010101010101010101" pitchFamily="66" charset="0"/>
                        </a:rPr>
                        <a:t>  x  </a:t>
                      </a:r>
                    </a:p>
                  </a:txBody>
                  <a:tcPr marL="7619" marR="7619" marT="7619" marB="0" anchor="b"/>
                </a:tc>
                <a:tc>
                  <a:txBody>
                    <a:bodyPr/>
                    <a:lstStyle/>
                    <a:p>
                      <a:pPr algn="ctr" fontAlgn="b"/>
                      <a:r>
                        <a:rPr lang="en-US" sz="1050" b="1" i="0" u="none" strike="noStrike" dirty="0">
                          <a:solidFill>
                            <a:schemeClr val="bg1"/>
                          </a:solidFill>
                          <a:effectLst/>
                          <a:latin typeface="Lucida Handwriting" panose="03010101010101010101" pitchFamily="66" charset="0"/>
                        </a:rPr>
                        <a:t>     x</a:t>
                      </a:r>
                      <a:r>
                        <a:rPr lang="en-US" sz="1050" b="1" i="0" u="none" strike="noStrike" baseline="0" dirty="0">
                          <a:solidFill>
                            <a:schemeClr val="bg1"/>
                          </a:solidFill>
                          <a:effectLst/>
                          <a:latin typeface="Lucida Handwriting" panose="03010101010101010101" pitchFamily="66" charset="0"/>
                        </a:rPr>
                        <a:t> (2000)              </a:t>
                      </a:r>
                      <a:r>
                        <a:rPr lang="en-US" sz="1050" b="1" i="0" u="none" strike="noStrike" dirty="0">
                          <a:solidFill>
                            <a:schemeClr val="bg1"/>
                          </a:solidFill>
                          <a:effectLst/>
                          <a:latin typeface="Lucida Handwriting" panose="03010101010101010101" pitchFamily="66" charset="0"/>
                        </a:rPr>
                        <a:t>   </a:t>
                      </a:r>
                    </a:p>
                  </a:txBody>
                  <a:tcPr marL="7619" marR="7619" marT="7619" marB="0" anchor="b"/>
                </a:tc>
                <a:tc>
                  <a:txBody>
                    <a:bodyPr/>
                    <a:lstStyle/>
                    <a:p>
                      <a:pPr algn="ctr" fontAlgn="b"/>
                      <a:r>
                        <a:rPr lang="en-US" sz="1050" b="1" i="0" u="none" strike="noStrike" dirty="0">
                          <a:solidFill>
                            <a:schemeClr val="tx1"/>
                          </a:solidFill>
                          <a:effectLst/>
                          <a:latin typeface="Lucida Handwriting" panose="03010101010101010101" pitchFamily="66" charset="0"/>
                        </a:rPr>
                        <a:t>           </a:t>
                      </a:r>
                    </a:p>
                  </a:txBody>
                  <a:tcPr marL="7619" marR="7619" marT="7619" marB="0" anchor="b"/>
                </a:tc>
                <a:tc>
                  <a:txBody>
                    <a:bodyPr/>
                    <a:lstStyle/>
                    <a:p>
                      <a:pPr algn="ctr" fontAlgn="b"/>
                      <a:r>
                        <a:rPr lang="en-US" sz="1050" b="1" i="0" u="none" strike="noStrike" dirty="0">
                          <a:solidFill>
                            <a:schemeClr val="tx1"/>
                          </a:solidFill>
                          <a:effectLst/>
                          <a:latin typeface="Lucida Handwriting" panose="03010101010101010101" pitchFamily="66" charset="0"/>
                        </a:rPr>
                        <a:t> </a:t>
                      </a:r>
                      <a:r>
                        <a:rPr lang="en-US" sz="105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50" b="1" i="0" u="none" strike="noStrike" dirty="0">
                          <a:solidFill>
                            <a:schemeClr val="bg1"/>
                          </a:solidFill>
                          <a:effectLst/>
                          <a:latin typeface="Lucida Handwriting" panose="03010101010101010101" pitchFamily="66" charset="0"/>
                        </a:rPr>
                        <a:t>     x</a:t>
                      </a:r>
                    </a:p>
                  </a:txBody>
                  <a:tcPr marL="7619" marR="7619" marT="7619" marB="0" anchor="b"/>
                </a:tc>
                <a:tc>
                  <a:txBody>
                    <a:bodyPr/>
                    <a:lstStyle/>
                    <a:p>
                      <a:pPr algn="ctr" fontAlgn="b"/>
                      <a:r>
                        <a:rPr lang="en-US" sz="1050" b="1" i="0" u="none" strike="noStrike" dirty="0">
                          <a:solidFill>
                            <a:schemeClr val="bg1"/>
                          </a:solidFill>
                          <a:effectLst/>
                          <a:latin typeface="Lucida Handwriting" panose="03010101010101010101" pitchFamily="66" charset="0"/>
                        </a:rPr>
                        <a:t>          x                </a:t>
                      </a:r>
                    </a:p>
                  </a:txBody>
                  <a:tcPr marL="7619" marR="7619" marT="7619" marB="0" anchor="b"/>
                </a:tc>
                <a:tc>
                  <a:txBody>
                    <a:bodyPr/>
                    <a:lstStyle/>
                    <a:p>
                      <a:pPr algn="ctr" fontAlgn="b"/>
                      <a:r>
                        <a:rPr lang="en-US" sz="1050" b="0" i="0" u="none" strike="noStrike" dirty="0">
                          <a:solidFill>
                            <a:schemeClr val="bg1"/>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chemeClr val="bg1"/>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chemeClr val="bg1"/>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chemeClr val="bg1"/>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chemeClr val="bg1"/>
                          </a:solidFill>
                          <a:effectLst/>
                          <a:latin typeface="Lucida Handwriting" panose="03010101010101010101" pitchFamily="66" charset="0"/>
                        </a:rPr>
                        <a:t> n/a</a:t>
                      </a:r>
                    </a:p>
                  </a:txBody>
                  <a:tcPr marL="7619" marR="7619" marT="7619" marB="0" anchor="b"/>
                </a:tc>
                <a:extLst>
                  <a:ext uri="{0D108BD9-81ED-4DB2-BD59-A6C34878D82A}">
                    <a16:rowId xmlns:a16="http://schemas.microsoft.com/office/drawing/2014/main" val="3534794739"/>
                  </a:ext>
                </a:extLst>
              </a:tr>
              <a:tr h="354515">
                <a:tc>
                  <a:txBody>
                    <a:bodyPr/>
                    <a:lstStyle/>
                    <a:p>
                      <a:pPr algn="l" fontAlgn="b"/>
                      <a:r>
                        <a:rPr lang="en-US" sz="900" b="0" i="0" u="none" strike="noStrike" baseline="0" dirty="0">
                          <a:solidFill>
                            <a:schemeClr val="dk1"/>
                          </a:solidFill>
                          <a:effectLst/>
                          <a:latin typeface="Lucida Handwriting" panose="03010101010101010101" pitchFamily="66" charset="0"/>
                        </a:rPr>
                        <a:t>6)   John Doe</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50" b="1" i="0" u="none" strike="noStrike" dirty="0">
                          <a:solidFill>
                            <a:srgbClr val="000000"/>
                          </a:solidFill>
                          <a:effectLst/>
                          <a:latin typeface="Lucida Handwriting" panose="03010101010101010101" pitchFamily="66" charset="0"/>
                        </a:rPr>
                        <a:t>   x</a:t>
                      </a:r>
                    </a:p>
                  </a:txBody>
                  <a:tcPr marL="7619" marR="7619" marT="7619" marB="0" anchor="b"/>
                </a:tc>
                <a:tc>
                  <a:txBody>
                    <a:bodyPr/>
                    <a:lstStyle/>
                    <a:p>
                      <a:pPr algn="ctr" fontAlgn="b"/>
                      <a:r>
                        <a:rPr lang="en-US" sz="1050" b="1" i="0" u="none" strike="noStrike" dirty="0">
                          <a:solidFill>
                            <a:srgbClr val="000000"/>
                          </a:solidFill>
                          <a:effectLst/>
                          <a:latin typeface="Lucida Handwriting" panose="03010101010101010101" pitchFamily="66" charset="0"/>
                        </a:rPr>
                        <a:t>     </a:t>
                      </a:r>
                      <a:r>
                        <a:rPr lang="en-US" sz="1050" b="1" i="0" u="none" strike="noStrike" baseline="0" dirty="0">
                          <a:solidFill>
                            <a:srgbClr val="000000"/>
                          </a:solidFill>
                          <a:effectLst/>
                          <a:latin typeface="Lucida Handwriting" panose="03010101010101010101" pitchFamily="66" charset="0"/>
                        </a:rPr>
                        <a:t>x                       </a:t>
                      </a:r>
                      <a:endParaRPr lang="en-US" sz="1050" b="1"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a:t>
                      </a:r>
                      <a:r>
                        <a:rPr lang="en-US" sz="1050" b="0" i="0" u="none" strike="noStrike" dirty="0">
                          <a:solidFill>
                            <a:srgbClr val="FF0000"/>
                          </a:solidFill>
                          <a:effectLst/>
                          <a:latin typeface="Lucida Handwriting" panose="03010101010101010101" pitchFamily="66" charset="0"/>
                        </a:rPr>
                        <a:t>?</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x (2010)             </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1" i="0" u="none" strike="noStrike" dirty="0">
                          <a:solidFill>
                            <a:srgbClr val="000000"/>
                          </a:solidFill>
                          <a:effectLst/>
                          <a:latin typeface="Lucida Handwriting" panose="03010101010101010101" pitchFamily="66" charset="0"/>
                        </a:rPr>
                        <a:t>          x </a:t>
                      </a:r>
                      <a:r>
                        <a:rPr lang="en-US" sz="1050" b="0" i="0" u="none" strike="noStrike" dirty="0">
                          <a:solidFill>
                            <a:srgbClr val="000000"/>
                          </a:solidFill>
                          <a:effectLst/>
                          <a:latin typeface="Lucida Handwriting" panose="03010101010101010101" pitchFamily="66" charset="0"/>
                        </a:rPr>
                        <a:t>                </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r>
                        <a:rPr lang="en-US" sz="1050" b="0" i="0" u="none" strike="noStrike" baseline="0" dirty="0">
                          <a:solidFill>
                            <a:srgbClr val="000000"/>
                          </a:solidFill>
                          <a:effectLst/>
                          <a:latin typeface="Lucida Handwriting" panose="03010101010101010101" pitchFamily="66" charset="0"/>
                        </a:rPr>
                        <a:t>        </a:t>
                      </a:r>
                      <a:endParaRPr lang="en-US" sz="105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50" b="0" i="0" u="none" strike="noStrike" dirty="0">
                          <a:solidFill>
                            <a:srgbClr val="000000"/>
                          </a:solidFill>
                          <a:effectLst/>
                          <a:latin typeface="Lucida Handwriting" panose="03010101010101010101" pitchFamily="66" charset="0"/>
                        </a:rPr>
                        <a:t>                      n/a</a:t>
                      </a:r>
                    </a:p>
                  </a:txBody>
                  <a:tcPr marL="7619" marR="7619" marT="7619" marB="0" anchor="b"/>
                </a:tc>
                <a:extLst>
                  <a:ext uri="{0D108BD9-81ED-4DB2-BD59-A6C34878D82A}">
                    <a16:rowId xmlns:a16="http://schemas.microsoft.com/office/drawing/2014/main" val="3153123031"/>
                  </a:ext>
                </a:extLst>
              </a:tr>
              <a:tr h="173135">
                <a:tc>
                  <a:txBody>
                    <a:bodyPr/>
                    <a:lstStyle/>
                    <a:p>
                      <a:pPr algn="l" fontAlgn="b"/>
                      <a:r>
                        <a:rPr lang="en-US" sz="900" b="0" i="0" u="none" strike="noStrike" baseline="0" dirty="0">
                          <a:solidFill>
                            <a:schemeClr val="dk1"/>
                          </a:solidFill>
                          <a:effectLst/>
                          <a:latin typeface="Lucida Handwriting" panose="03010101010101010101" pitchFamily="66" charset="0"/>
                        </a:rPr>
                        <a:t>7)   Ty Cobb</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a:t>
                      </a:r>
                      <a:r>
                        <a:rPr lang="en-US" sz="100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D</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n/a</a:t>
                      </a:r>
                    </a:p>
                  </a:txBody>
                  <a:tcPr marL="7619" marR="7619" marT="7619" marB="0" anchor="b"/>
                </a:tc>
                <a:tc>
                  <a:txBody>
                    <a:bodyPr/>
                    <a:lstStyle/>
                    <a:p>
                      <a:pPr algn="ctr" fontAlgn="b"/>
                      <a:r>
                        <a:rPr lang="en-US" sz="1000" b="1" i="0" u="none" strike="noStrike" dirty="0">
                          <a:solidFill>
                            <a:srgbClr val="FF0000"/>
                          </a:solidFill>
                          <a:effectLst/>
                          <a:latin typeface="Lucida Handwriting" panose="03010101010101010101" pitchFamily="66" charset="0"/>
                        </a:rPr>
                        <a:t>?      n/a</a:t>
                      </a:r>
                    </a:p>
                  </a:txBody>
                  <a:tcPr marL="7619" marR="7619" marT="7619" marB="0" anchor="b"/>
                </a:tc>
                <a:extLst>
                  <a:ext uri="{0D108BD9-81ED-4DB2-BD59-A6C34878D82A}">
                    <a16:rowId xmlns:a16="http://schemas.microsoft.com/office/drawing/2014/main" val="2930139134"/>
                  </a:ext>
                </a:extLst>
              </a:tr>
              <a:tr h="173135">
                <a:tc>
                  <a:txBody>
                    <a:bodyPr/>
                    <a:lstStyle/>
                    <a:p>
                      <a:pPr algn="l" fontAlgn="b"/>
                      <a:r>
                        <a:rPr lang="en-US" sz="900" b="0" i="0" u="none" strike="noStrike" baseline="0" dirty="0">
                          <a:solidFill>
                            <a:schemeClr val="dk1"/>
                          </a:solidFill>
                          <a:effectLst/>
                          <a:latin typeface="Lucida Handwriting" panose="03010101010101010101" pitchFamily="66" charset="0"/>
                        </a:rPr>
                        <a:t>8)   Babe Ruth</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a:t>
                      </a:r>
                      <a:r>
                        <a:rPr lang="en-US" sz="1000" b="1" i="0" u="none" strike="noStrike" dirty="0">
                          <a:solidFill>
                            <a:srgbClr val="000000"/>
                          </a:solidFill>
                          <a:effectLst/>
                          <a:latin typeface="Lucida Handwriting" panose="03010101010101010101" pitchFamily="66" charset="0"/>
                        </a:rPr>
                        <a:t>x</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a:t>
                      </a:r>
                      <a:r>
                        <a:rPr lang="en-US" sz="1000" b="0" i="0" u="none" strike="noStrike" dirty="0">
                          <a:solidFill>
                            <a:srgbClr val="FF0000"/>
                          </a:solidFill>
                          <a:effectLst/>
                          <a:latin typeface="Lucida Handwriting" panose="03010101010101010101" pitchFamily="66" charset="0"/>
                        </a:rPr>
                        <a:t>?</a:t>
                      </a:r>
                    </a:p>
                  </a:txBody>
                  <a:tcPr marL="7619" marR="7619" marT="7619" marB="0" anchor="b"/>
                </a:tc>
                <a:tc>
                  <a:txBody>
                    <a:bodyPr/>
                    <a:lstStyle/>
                    <a:p>
                      <a:pPr algn="ctr" fontAlgn="b"/>
                      <a:r>
                        <a:rPr lang="en-US" sz="1000" b="0" i="0" u="none" strike="noStrike" dirty="0">
                          <a:solidFill>
                            <a:srgbClr val="FF0000"/>
                          </a:solidFill>
                          <a:effectLst/>
                          <a:latin typeface="Lucida Handwriting" panose="03010101010101010101" pitchFamily="66" charset="0"/>
                        </a:rPr>
                        <a:t>?</a:t>
                      </a:r>
                      <a:r>
                        <a:rPr lang="en-US" sz="1000" b="0" i="0" u="none" strike="noStrike" dirty="0">
                          <a:solidFill>
                            <a:srgbClr val="00B050"/>
                          </a:solidFill>
                          <a:effectLst/>
                          <a:latin typeface="Lucida Handwriting" panose="03010101010101010101" pitchFamily="66" charset="0"/>
                          <a:sym typeface="Wingdings" panose="05000000000000000000" pitchFamily="2" charset="2"/>
                        </a:rPr>
                        <a:t></a:t>
                      </a:r>
                      <a:endParaRPr lang="en-US" sz="1000" b="0"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00" b="0" i="0" u="none" strike="noStrike" dirty="0">
                          <a:solidFill>
                            <a:srgbClr val="FF0000"/>
                          </a:solidFill>
                          <a:effectLst/>
                          <a:latin typeface="Lucida Handwriting" panose="03010101010101010101" pitchFamily="66" charset="0"/>
                        </a:rPr>
                        <a:t>? </a:t>
                      </a:r>
                      <a:r>
                        <a:rPr lang="en-US" sz="1000" b="0" i="0" u="none" strike="noStrike" dirty="0">
                          <a:solidFill>
                            <a:srgbClr val="00B050"/>
                          </a:solidFill>
                          <a:effectLst/>
                          <a:latin typeface="Lucida Handwriting" panose="03010101010101010101" pitchFamily="66" charset="0"/>
                          <a:sym typeface="Wingdings" panose="05000000000000000000" pitchFamily="2" charset="2"/>
                        </a:rPr>
                        <a:t></a:t>
                      </a:r>
                      <a:endParaRPr lang="en-US" sz="1000" b="0"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x</a:t>
                      </a: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x</a:t>
                      </a: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x</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n/a</a:t>
                      </a:r>
                    </a:p>
                  </a:txBody>
                  <a:tcPr marL="7619" marR="7619" marT="7619" marB="0" anchor="b"/>
                </a:tc>
                <a:extLst>
                  <a:ext uri="{0D108BD9-81ED-4DB2-BD59-A6C34878D82A}">
                    <a16:rowId xmlns:a16="http://schemas.microsoft.com/office/drawing/2014/main" val="228836061"/>
                  </a:ext>
                </a:extLst>
              </a:tr>
              <a:tr h="338025">
                <a:tc>
                  <a:txBody>
                    <a:bodyPr/>
                    <a:lstStyle/>
                    <a:p>
                      <a:pPr algn="l" fontAlgn="b"/>
                      <a:r>
                        <a:rPr lang="en-US" sz="900" b="0" i="0" u="none" strike="noStrike" baseline="0" dirty="0">
                          <a:solidFill>
                            <a:schemeClr val="dk1"/>
                          </a:solidFill>
                          <a:effectLst/>
                          <a:latin typeface="Lucida Handwriting" panose="03010101010101010101" pitchFamily="66" charset="0"/>
                        </a:rPr>
                        <a:t>9)   A. C. Doyle</a:t>
                      </a:r>
                      <a:endParaRPr lang="en-US" sz="900" b="0"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a:t>
                      </a:r>
                      <a:r>
                        <a:rPr lang="en-US" sz="1000" b="1" i="0" u="none" strike="noStrike" dirty="0">
                          <a:solidFill>
                            <a:srgbClr val="FF0000"/>
                          </a:solidFill>
                          <a:effectLst/>
                          <a:latin typeface="Lucida Handwriting" panose="03010101010101010101" pitchFamily="66" charset="0"/>
                        </a:rPr>
                        <a:t>?   </a:t>
                      </a:r>
                      <a:r>
                        <a:rPr lang="en-US" sz="100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000" b="1" i="0" u="none" strike="noStrike" dirty="0">
                        <a:solidFill>
                          <a:srgbClr val="00B050"/>
                        </a:solidFill>
                        <a:effectLst/>
                        <a:latin typeface="Lucida Handwriting" panose="03010101010101010101" pitchFamily="66" charset="0"/>
                      </a:endParaRP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a:t>
                      </a:r>
                      <a:r>
                        <a:rPr lang="en-US" sz="1000" b="1" i="0" u="none" strike="noStrike" dirty="0">
                          <a:solidFill>
                            <a:srgbClr val="000000"/>
                          </a:solidFill>
                          <a:effectLst/>
                          <a:latin typeface="Lucida Handwriting" panose="03010101010101010101" pitchFamily="66" charset="0"/>
                        </a:rPr>
                        <a:t>x (2013)</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a:t>
                      </a:r>
                      <a:r>
                        <a:rPr lang="en-US" sz="1000" b="1" i="0" u="none" strike="noStrike" dirty="0">
                          <a:solidFill>
                            <a:srgbClr val="000000"/>
                          </a:solidFill>
                          <a:effectLst/>
                          <a:latin typeface="Lucida Handwriting" panose="03010101010101010101" pitchFamily="66" charset="0"/>
                        </a:rPr>
                        <a:t>x(2012)</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a:t>
                      </a:r>
                      <a:r>
                        <a:rPr lang="en-US" sz="1000" b="1" i="0" u="none" strike="noStrike" dirty="0">
                          <a:solidFill>
                            <a:srgbClr val="000000"/>
                          </a:solidFill>
                          <a:effectLst/>
                          <a:latin typeface="Lucida Handwriting" panose="03010101010101010101" pitchFamily="66" charset="0"/>
                        </a:rPr>
                        <a:t>x2012</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a:t>
                      </a:r>
                      <a:r>
                        <a:rPr lang="en-US" sz="1000" b="1" i="0" u="none" strike="noStrike" dirty="0">
                          <a:solidFill>
                            <a:srgbClr val="000000"/>
                          </a:solidFill>
                          <a:effectLst/>
                          <a:latin typeface="Lucida Handwriting" panose="03010101010101010101" pitchFamily="66" charset="0"/>
                        </a:rPr>
                        <a:t>x</a:t>
                      </a:r>
                    </a:p>
                  </a:txBody>
                  <a:tcPr marL="7619" marR="7619" marT="7619" marB="0" anchor="b"/>
                </a:tc>
                <a:tc>
                  <a:txBody>
                    <a:bodyPr/>
                    <a:lstStyle/>
                    <a:p>
                      <a:pPr algn="ctr" fontAlgn="b"/>
                      <a:r>
                        <a:rPr lang="en-US" sz="1000" b="0" i="0" u="none" strike="noStrike" dirty="0">
                          <a:solidFill>
                            <a:srgbClr val="000000"/>
                          </a:solidFill>
                          <a:effectLst/>
                          <a:latin typeface="Lucida Handwriting" panose="03010101010101010101" pitchFamily="66" charset="0"/>
                        </a:rPr>
                        <a:t>    n/a</a:t>
                      </a: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  x</a:t>
                      </a:r>
                      <a:r>
                        <a:rPr lang="en-US" sz="1000" b="1" i="0" u="none" strike="noStrike" baseline="0" dirty="0">
                          <a:solidFill>
                            <a:srgbClr val="000000"/>
                          </a:solidFill>
                          <a:effectLst/>
                          <a:latin typeface="Lucida Handwriting" panose="03010101010101010101" pitchFamily="66" charset="0"/>
                        </a:rPr>
                        <a:t> (2012)</a:t>
                      </a:r>
                      <a:endParaRPr lang="en-US" sz="1000" b="1" i="0" u="none" strike="noStrike" dirty="0">
                        <a:solidFill>
                          <a:srgbClr val="000000"/>
                        </a:solidFill>
                        <a:effectLst/>
                        <a:latin typeface="Lucida Handwriting" panose="03010101010101010101" pitchFamily="66" charset="0"/>
                      </a:endParaRPr>
                    </a:p>
                  </a:txBody>
                  <a:tcPr marL="7619" marR="7619" marT="7619" marB="0" anchor="b"/>
                </a:tc>
                <a:tc>
                  <a:txBody>
                    <a:bodyPr/>
                    <a:lstStyle/>
                    <a:p>
                      <a:pPr algn="ctr" fontAlgn="b"/>
                      <a:r>
                        <a:rPr lang="en-US" sz="1000" b="1" i="0" u="none" strike="noStrike" dirty="0">
                          <a:solidFill>
                            <a:srgbClr val="000000"/>
                          </a:solidFill>
                          <a:effectLst/>
                          <a:latin typeface="Lucida Handwriting" panose="03010101010101010101" pitchFamily="66" charset="0"/>
                        </a:rPr>
                        <a:t>x(2012)</a:t>
                      </a:r>
                    </a:p>
                  </a:txBody>
                  <a:tcPr marL="7619" marR="7619" marT="7619" marB="0" anchor="b"/>
                </a:tc>
                <a:extLst>
                  <a:ext uri="{0D108BD9-81ED-4DB2-BD59-A6C34878D82A}">
                    <a16:rowId xmlns:a16="http://schemas.microsoft.com/office/drawing/2014/main" val="2953267132"/>
                  </a:ext>
                </a:extLst>
              </a:tr>
              <a:tr h="403982">
                <a:tc>
                  <a:txBody>
                    <a:bodyPr/>
                    <a:lstStyle/>
                    <a:p>
                      <a:pPr algn="l" fontAlgn="b"/>
                      <a:r>
                        <a:rPr lang="en-US" sz="1000" b="0" i="0" u="none" strike="noStrike" baseline="0" dirty="0">
                          <a:solidFill>
                            <a:schemeClr val="tx1"/>
                          </a:solidFill>
                          <a:effectLst/>
                          <a:latin typeface="Lucida Handwriting" panose="03010101010101010101" pitchFamily="66" charset="0"/>
                        </a:rPr>
                        <a:t>10)  </a:t>
                      </a:r>
                      <a:r>
                        <a:rPr lang="en-US" sz="1100" b="0" i="0" u="none" strike="noStrike" baseline="0" dirty="0">
                          <a:solidFill>
                            <a:schemeClr val="tx1"/>
                          </a:solidFill>
                          <a:effectLst/>
                          <a:latin typeface="+mn-lt"/>
                        </a:rPr>
                        <a:t>James Smith</a:t>
                      </a:r>
                    </a:p>
                  </a:txBody>
                  <a:tcPr marL="7619" marR="7619" marT="7619" marB="0" anchor="b">
                    <a:solidFill>
                      <a:srgbClr val="FFC000"/>
                    </a:solidFill>
                  </a:tcPr>
                </a:tc>
                <a:tc>
                  <a:txBody>
                    <a:bodyPr/>
                    <a:lstStyle/>
                    <a:p>
                      <a:pPr algn="ctr" fontAlgn="b"/>
                      <a:r>
                        <a:rPr lang="en-US" sz="1200" b="1" i="0" u="none" strike="noStrike" dirty="0">
                          <a:solidFill>
                            <a:srgbClr val="FF0000"/>
                          </a:solidFill>
                          <a:effectLst/>
                          <a:latin typeface="Lucida Handwriting" panose="03010101010101010101" pitchFamily="66" charset="0"/>
                        </a:rPr>
                        <a:t>?</a:t>
                      </a:r>
                      <a:r>
                        <a:rPr lang="en-US" sz="1200" b="1" i="0" u="none" strike="noStrike" dirty="0">
                          <a:solidFill>
                            <a:schemeClr val="tx1"/>
                          </a:solidFill>
                          <a:effectLst/>
                          <a:latin typeface="Lucida Handwriting" panose="03010101010101010101" pitchFamily="66" charset="0"/>
                        </a:rPr>
                        <a:t> </a:t>
                      </a:r>
                      <a:r>
                        <a:rPr lang="en-US" sz="1200" b="1" i="0" u="none" strike="noStrike" dirty="0">
                          <a:solidFill>
                            <a:srgbClr val="00B050"/>
                          </a:solidFill>
                          <a:effectLst/>
                          <a:latin typeface="Lucida Handwriting" panose="03010101010101010101" pitchFamily="66" charset="0"/>
                          <a:sym typeface="Wingdings" panose="05000000000000000000" pitchFamily="2" charset="2"/>
                        </a:rPr>
                        <a:t></a:t>
                      </a:r>
                      <a:r>
                        <a:rPr lang="en-US" sz="1200" b="1" i="0" u="none" strike="noStrike" dirty="0">
                          <a:solidFill>
                            <a:schemeClr val="tx1"/>
                          </a:solidFill>
                          <a:effectLst/>
                          <a:latin typeface="Lucida Handwriting" panose="03010101010101010101" pitchFamily="66" charset="0"/>
                        </a:rPr>
                        <a:t>                              </a:t>
                      </a:r>
                      <a:r>
                        <a:rPr lang="en-US" sz="1200" b="1" i="0" u="none" strike="noStrike" baseline="0" dirty="0">
                          <a:solidFill>
                            <a:schemeClr val="tx1"/>
                          </a:solidFill>
                          <a:effectLst/>
                          <a:latin typeface="Lucida Handwriting" panose="03010101010101010101" pitchFamily="66" charset="0"/>
                        </a:rPr>
                        <a:t> </a:t>
                      </a:r>
                      <a:endParaRPr lang="en-US" sz="1200" b="1" i="0" u="none" strike="noStrike" dirty="0">
                        <a:solidFill>
                          <a:schemeClr val="tx1"/>
                        </a:solidFill>
                        <a:effectLst/>
                        <a:latin typeface="Lucida Handwriting" panose="03010101010101010101" pitchFamily="66" charset="0"/>
                      </a:endParaRPr>
                    </a:p>
                  </a:txBody>
                  <a:tcPr marL="7619" marR="7619" marT="7619" marB="0" anchor="b">
                    <a:solidFill>
                      <a:srgbClr val="FFC000"/>
                    </a:solidFill>
                  </a:tcPr>
                </a:tc>
                <a:tc>
                  <a:txBody>
                    <a:bodyPr/>
                    <a:lstStyle/>
                    <a:p>
                      <a:pPr algn="ctr" fontAlgn="b"/>
                      <a:r>
                        <a:rPr lang="en-US" sz="1200" b="1" i="0" u="none" strike="noStrike" dirty="0">
                          <a:solidFill>
                            <a:schemeClr val="tx1"/>
                          </a:solidFill>
                          <a:effectLst/>
                          <a:latin typeface="Lucida Handwriting" panose="03010101010101010101" pitchFamily="66" charset="0"/>
                        </a:rPr>
                        <a:t> </a:t>
                      </a:r>
                      <a:r>
                        <a:rPr lang="en-US" sz="1200" b="1" i="0" u="none" strike="noStrike" dirty="0">
                          <a:solidFill>
                            <a:srgbClr val="FF0000"/>
                          </a:solidFill>
                          <a:effectLst/>
                          <a:latin typeface="Lucida Handwriting" panose="03010101010101010101" pitchFamily="66" charset="0"/>
                        </a:rPr>
                        <a:t>?x (2010)</a:t>
                      </a:r>
                    </a:p>
                  </a:txBody>
                  <a:tcPr marL="7619" marR="7619" marT="7619" marB="0" anchor="b">
                    <a:solidFill>
                      <a:srgbClr val="FFC000"/>
                    </a:solidFill>
                  </a:tcPr>
                </a:tc>
                <a:tc>
                  <a:txBody>
                    <a:bodyPr/>
                    <a:lstStyle/>
                    <a:p>
                      <a:pPr algn="ctr" fontAlgn="b"/>
                      <a:r>
                        <a:rPr lang="en-US" sz="1200" b="1" i="0" u="none" strike="noStrike" dirty="0">
                          <a:solidFill>
                            <a:srgbClr val="FF0000"/>
                          </a:solidFill>
                          <a:effectLst/>
                          <a:latin typeface="Lucida Handwriting" panose="03010101010101010101" pitchFamily="66" charset="0"/>
                        </a:rPr>
                        <a:t>?</a:t>
                      </a:r>
                      <a:r>
                        <a:rPr lang="en-US" sz="120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200" b="1" i="0" u="none" strike="noStrike" dirty="0">
                        <a:solidFill>
                          <a:srgbClr val="00B050"/>
                        </a:solidFill>
                        <a:effectLst/>
                        <a:latin typeface="Lucida Handwriting" panose="03010101010101010101" pitchFamily="66" charset="0"/>
                      </a:endParaRPr>
                    </a:p>
                  </a:txBody>
                  <a:tcPr marL="7619" marR="7619" marT="7619" marB="0" anchor="b">
                    <a:solidFill>
                      <a:srgbClr val="FFC000"/>
                    </a:solidFill>
                  </a:tcPr>
                </a:tc>
                <a:tc>
                  <a:txBody>
                    <a:bodyPr/>
                    <a:lstStyle/>
                    <a:p>
                      <a:pPr algn="ctr" fontAlgn="b"/>
                      <a:r>
                        <a:rPr lang="en-US" sz="1200" b="1" i="0" u="none" strike="noStrike" dirty="0">
                          <a:solidFill>
                            <a:schemeClr val="tx1"/>
                          </a:solidFill>
                          <a:effectLst/>
                          <a:latin typeface="Lucida Handwriting" panose="03010101010101010101" pitchFamily="66" charset="0"/>
                        </a:rPr>
                        <a:t>     </a:t>
                      </a:r>
                      <a:r>
                        <a:rPr lang="en-US" sz="1200" b="1" i="0" u="none" strike="noStrike" dirty="0">
                          <a:solidFill>
                            <a:schemeClr val="bg1"/>
                          </a:solidFill>
                          <a:effectLst/>
                          <a:latin typeface="Lucida Handwriting" panose="03010101010101010101" pitchFamily="66" charset="0"/>
                        </a:rPr>
                        <a:t>x  (2013)</a:t>
                      </a:r>
                    </a:p>
                  </a:txBody>
                  <a:tcPr marL="7619" marR="7619" marT="7619" marB="0" anchor="b">
                    <a:solidFill>
                      <a:srgbClr val="FFC000"/>
                    </a:solidFill>
                  </a:tcPr>
                </a:tc>
                <a:tc>
                  <a:txBody>
                    <a:bodyPr/>
                    <a:lstStyle/>
                    <a:p>
                      <a:pPr algn="ctr" fontAlgn="b"/>
                      <a:r>
                        <a:rPr lang="en-US" sz="1200" b="1" i="0" u="none" strike="noStrike" dirty="0">
                          <a:solidFill>
                            <a:schemeClr val="tx1"/>
                          </a:solidFill>
                          <a:effectLst/>
                          <a:latin typeface="Lucida Handwriting" panose="03010101010101010101" pitchFamily="66" charset="0"/>
                        </a:rPr>
                        <a:t>     </a:t>
                      </a:r>
                      <a:r>
                        <a:rPr lang="en-US" sz="1200" b="1" i="0" u="none" strike="noStrike" dirty="0">
                          <a:solidFill>
                            <a:schemeClr val="bg1"/>
                          </a:solidFill>
                          <a:effectLst/>
                          <a:latin typeface="Lucida Handwriting" panose="03010101010101010101" pitchFamily="66" charset="0"/>
                        </a:rPr>
                        <a:t>n/a</a:t>
                      </a:r>
                    </a:p>
                  </a:txBody>
                  <a:tcPr marL="7619" marR="7619" marT="7619" marB="0" anchor="b">
                    <a:solidFill>
                      <a:srgbClr val="FFC000"/>
                    </a:solidFill>
                  </a:tcPr>
                </a:tc>
                <a:tc>
                  <a:txBody>
                    <a:bodyPr/>
                    <a:lstStyle/>
                    <a:p>
                      <a:pPr algn="ctr" fontAlgn="b"/>
                      <a:r>
                        <a:rPr lang="en-US" sz="1200" b="1" i="0" u="none" strike="noStrike" dirty="0">
                          <a:solidFill>
                            <a:srgbClr val="FF0000"/>
                          </a:solidFill>
                          <a:effectLst/>
                          <a:latin typeface="Lucida Handwriting" panose="03010101010101010101" pitchFamily="66" charset="0"/>
                        </a:rPr>
                        <a:t>?  </a:t>
                      </a:r>
                      <a:r>
                        <a:rPr lang="en-US" sz="1200" b="1" i="0" u="none" strike="noStrike" dirty="0">
                          <a:solidFill>
                            <a:srgbClr val="00B050"/>
                          </a:solidFill>
                          <a:effectLst/>
                          <a:latin typeface="Lucida Handwriting" panose="03010101010101010101" pitchFamily="66" charset="0"/>
                          <a:sym typeface="Wingdings" panose="05000000000000000000" pitchFamily="2" charset="2"/>
                        </a:rPr>
                        <a:t></a:t>
                      </a:r>
                      <a:endParaRPr lang="en-US" sz="1200" b="1" i="0" u="none" strike="noStrike" dirty="0">
                        <a:solidFill>
                          <a:srgbClr val="00B050"/>
                        </a:solidFill>
                        <a:effectLst/>
                        <a:latin typeface="Lucida Handwriting" panose="03010101010101010101" pitchFamily="66" charset="0"/>
                      </a:endParaRPr>
                    </a:p>
                  </a:txBody>
                  <a:tcPr marL="7619" marR="7619" marT="7619" marB="0" anchor="b">
                    <a:solidFill>
                      <a:srgbClr val="FFC000"/>
                    </a:solidFill>
                  </a:tcPr>
                </a:tc>
                <a:tc>
                  <a:txBody>
                    <a:bodyPr/>
                    <a:lstStyle/>
                    <a:p>
                      <a:pPr algn="ctr" fontAlgn="b"/>
                      <a:r>
                        <a:rPr lang="en-US" sz="1200" b="1" i="0" u="none" strike="noStrike" dirty="0">
                          <a:solidFill>
                            <a:schemeClr val="bg1"/>
                          </a:solidFill>
                          <a:effectLst/>
                          <a:latin typeface="Lucida Handwriting" panose="03010101010101010101" pitchFamily="66" charset="0"/>
                        </a:rPr>
                        <a:t>      n/a</a:t>
                      </a:r>
                    </a:p>
                  </a:txBody>
                  <a:tcPr marL="7619" marR="7619" marT="7619" marB="0" anchor="b">
                    <a:solidFill>
                      <a:srgbClr val="FFC000"/>
                    </a:solidFill>
                  </a:tcPr>
                </a:tc>
                <a:tc>
                  <a:txBody>
                    <a:bodyPr/>
                    <a:lstStyle/>
                    <a:p>
                      <a:pPr algn="ctr" fontAlgn="b"/>
                      <a:r>
                        <a:rPr lang="en-US" sz="1200" b="1" i="0" u="none" strike="noStrike" dirty="0">
                          <a:solidFill>
                            <a:schemeClr val="bg1"/>
                          </a:solidFill>
                          <a:effectLst/>
                          <a:latin typeface="Lucida Handwriting" panose="03010101010101010101" pitchFamily="66" charset="0"/>
                        </a:rPr>
                        <a:t>       n/a</a:t>
                      </a:r>
                    </a:p>
                  </a:txBody>
                  <a:tcPr marL="7619" marR="7619" marT="7619" marB="0" anchor="b">
                    <a:solidFill>
                      <a:srgbClr val="FFC000"/>
                    </a:solidFill>
                  </a:tcPr>
                </a:tc>
                <a:tc>
                  <a:txBody>
                    <a:bodyPr/>
                    <a:lstStyle/>
                    <a:p>
                      <a:pPr algn="ctr" fontAlgn="b"/>
                      <a:r>
                        <a:rPr lang="en-US" sz="1200" b="1" i="0" u="none" strike="noStrike" dirty="0">
                          <a:solidFill>
                            <a:schemeClr val="bg1"/>
                          </a:solidFill>
                          <a:effectLst/>
                          <a:latin typeface="Lucida Handwriting" panose="03010101010101010101" pitchFamily="66" charset="0"/>
                        </a:rPr>
                        <a:t>      n/a</a:t>
                      </a:r>
                    </a:p>
                  </a:txBody>
                  <a:tcPr marL="7619" marR="7619" marT="7619" marB="0" anchor="b">
                    <a:solidFill>
                      <a:srgbClr val="FFC000"/>
                    </a:solidFill>
                  </a:tcPr>
                </a:tc>
                <a:tc>
                  <a:txBody>
                    <a:bodyPr/>
                    <a:lstStyle/>
                    <a:p>
                      <a:pPr algn="ctr" fontAlgn="b"/>
                      <a:r>
                        <a:rPr lang="en-US" sz="1200" b="1" i="0" u="none" strike="noStrike" dirty="0">
                          <a:solidFill>
                            <a:schemeClr val="bg1"/>
                          </a:solidFill>
                          <a:effectLst/>
                          <a:latin typeface="Lucida Handwriting" panose="03010101010101010101" pitchFamily="66" charset="0"/>
                        </a:rPr>
                        <a:t>       n/a</a:t>
                      </a:r>
                    </a:p>
                  </a:txBody>
                  <a:tcPr marL="7619" marR="7619" marT="7619" marB="0" anchor="b">
                    <a:solidFill>
                      <a:srgbClr val="FFC000"/>
                    </a:solidFill>
                  </a:tcPr>
                </a:tc>
                <a:tc>
                  <a:txBody>
                    <a:bodyPr/>
                    <a:lstStyle/>
                    <a:p>
                      <a:pPr algn="ctr" fontAlgn="b"/>
                      <a:r>
                        <a:rPr lang="en-US" sz="1200" b="1" i="0" u="none" strike="noStrike" dirty="0">
                          <a:solidFill>
                            <a:schemeClr val="bg1"/>
                          </a:solidFill>
                          <a:effectLst/>
                          <a:latin typeface="Lucida Handwriting" panose="03010101010101010101" pitchFamily="66" charset="0"/>
                        </a:rPr>
                        <a:t> n/a</a:t>
                      </a:r>
                    </a:p>
                  </a:txBody>
                  <a:tcPr marL="7619" marR="7619" marT="7619" marB="0" anchor="b">
                    <a:solidFill>
                      <a:srgbClr val="FFC000"/>
                    </a:solidFill>
                  </a:tcPr>
                </a:tc>
                <a:extLst>
                  <a:ext uri="{0D108BD9-81ED-4DB2-BD59-A6C34878D82A}">
                    <a16:rowId xmlns:a16="http://schemas.microsoft.com/office/drawing/2014/main" val="2784564284"/>
                  </a:ext>
                </a:extLst>
              </a:tr>
              <a:tr h="236101">
                <a:tc>
                  <a:txBody>
                    <a:bodyPr/>
                    <a:lstStyle/>
                    <a:p>
                      <a:pPr algn="l" fontAlgn="b"/>
                      <a:r>
                        <a:rPr lang="en-US" sz="1200" b="0" i="0" u="none" strike="noStrike" dirty="0">
                          <a:solidFill>
                            <a:srgbClr val="FF0000"/>
                          </a:solidFill>
                          <a:effectLst/>
                          <a:latin typeface="Calibri" panose="020F0502020204030204" pitchFamily="34" charset="0"/>
                        </a:rPr>
                        <a:t>   </a:t>
                      </a:r>
                      <a:r>
                        <a:rPr lang="en-US" sz="1200" b="1" i="0" u="sng" strike="noStrike" dirty="0">
                          <a:solidFill>
                            <a:srgbClr val="FF0000"/>
                          </a:solidFill>
                          <a:effectLst/>
                          <a:latin typeface="Calibri" panose="020F0502020204030204" pitchFamily="34" charset="0"/>
                        </a:rPr>
                        <a:t>Vaccine cost</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$9.80                     </a:t>
                      </a:r>
                      <a:r>
                        <a:rPr lang="en-US" sz="900" b="0" i="0" u="none" strike="noStrike" baseline="0" dirty="0">
                          <a:solidFill>
                            <a:srgbClr val="000000"/>
                          </a:solidFill>
                          <a:effectLst/>
                          <a:latin typeface="Calibri" panose="020F0502020204030204" pitchFamily="34" charset="0"/>
                        </a:rPr>
                        <a:t>  </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$75.00                 </a:t>
                      </a:r>
                      <a:r>
                        <a:rPr lang="en-US" sz="900" b="0" i="0" u="none" strike="noStrike" baseline="0" dirty="0">
                          <a:solidFill>
                            <a:srgbClr val="000000"/>
                          </a:solidFill>
                          <a:effectLst/>
                          <a:latin typeface="Calibri" panose="020F0502020204030204" pitchFamily="34" charset="0"/>
                        </a:rPr>
                        <a:t>  </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$157</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$32</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$29</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$181</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$41</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$148</a:t>
                      </a: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$99/$98</a:t>
                      </a:r>
                    </a:p>
                  </a:txBody>
                  <a:tcPr marL="7619" marR="7619" marT="7619" marB="0" anchor="b"/>
                </a:tc>
                <a:extLst>
                  <a:ext uri="{0D108BD9-81ED-4DB2-BD59-A6C34878D82A}">
                    <a16:rowId xmlns:a16="http://schemas.microsoft.com/office/drawing/2014/main" val="3043058700"/>
                  </a:ext>
                </a:extLst>
              </a:tr>
              <a:tr h="203492">
                <a:tc>
                  <a:txBody>
                    <a:bodyPr/>
                    <a:lstStyle/>
                    <a:p>
                      <a:pPr algn="l" fontAlgn="b"/>
                      <a:r>
                        <a:rPr lang="en-US" sz="900" b="0" i="0" u="none" strike="noStrike" dirty="0">
                          <a:solidFill>
                            <a:srgbClr val="000000"/>
                          </a:solidFill>
                          <a:effectLst/>
                          <a:latin typeface="Calibri" panose="020F0502020204030204" pitchFamily="34" charset="0"/>
                        </a:rPr>
                        <a:t> </a:t>
                      </a:r>
                      <a:r>
                        <a:rPr lang="en-US" sz="1050" b="1" i="0" u="sng" strike="noStrike" dirty="0">
                          <a:solidFill>
                            <a:srgbClr val="00B050"/>
                          </a:solidFill>
                          <a:effectLst/>
                          <a:latin typeface="Calibri" panose="020F0502020204030204" pitchFamily="34" charset="0"/>
                        </a:rPr>
                        <a:t>Vaccine</a:t>
                      </a:r>
                      <a:r>
                        <a:rPr lang="en-US" sz="1050" b="1" i="0" u="sng" strike="noStrike" baseline="0" dirty="0">
                          <a:solidFill>
                            <a:srgbClr val="00B050"/>
                          </a:solidFill>
                          <a:effectLst/>
                          <a:latin typeface="Calibri" panose="020F0502020204030204" pitchFamily="34" charset="0"/>
                        </a:rPr>
                        <a:t> payment</a:t>
                      </a:r>
                      <a:endParaRPr lang="en-US" sz="1050" b="1" i="0" u="sng" strike="noStrike" dirty="0">
                        <a:solidFill>
                          <a:srgbClr val="00B05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$17.71</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$89.95                 </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$181.06</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$31.07</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$24.19</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varies</a:t>
                      </a:r>
                      <a:r>
                        <a:rPr lang="en-US" sz="900" b="0" i="0" u="none" strike="noStrike" baseline="0" dirty="0">
                          <a:solidFill>
                            <a:srgbClr val="000000"/>
                          </a:solidFill>
                          <a:effectLst/>
                          <a:latin typeface="Calibri" panose="020F0502020204030204" pitchFamily="34" charset="0"/>
                        </a:rPr>
                        <a:t> by plan</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$61.48</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n/a</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$50.85</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n/a</a:t>
                      </a:r>
                    </a:p>
                  </a:txBody>
                  <a:tcPr marL="7619" marR="7619" marT="7619" marB="0" anchor="b"/>
                </a:tc>
                <a:tc>
                  <a:txBody>
                    <a:bodyPr/>
                    <a:lstStyle/>
                    <a:p>
                      <a:pPr algn="ctr" fontAlgn="b"/>
                      <a:r>
                        <a:rPr lang="en-US" sz="900" u="none" strike="noStrike" dirty="0">
                          <a:effectLst/>
                        </a:rPr>
                        <a:t>LEGEND</a:t>
                      </a:r>
                      <a:endParaRPr lang="en-US" sz="900" b="1"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802576174"/>
                  </a:ext>
                </a:extLst>
              </a:tr>
              <a:tr h="327659">
                <a:tc>
                  <a:txBody>
                    <a:bodyPr/>
                    <a:lstStyle/>
                    <a:p>
                      <a:pPr algn="l" fontAlgn="b"/>
                      <a:r>
                        <a:rPr lang="en-US" sz="900" b="0" i="0" u="none" strike="noStrike" dirty="0">
                          <a:solidFill>
                            <a:srgbClr val="000000"/>
                          </a:solidFill>
                          <a:effectLst/>
                          <a:latin typeface="Calibri" panose="020F0502020204030204" pitchFamily="34" charset="0"/>
                        </a:rPr>
                        <a:t> </a:t>
                      </a:r>
                      <a:r>
                        <a:rPr lang="en-US" sz="1050" b="1" i="0" u="sng" strike="noStrike" dirty="0">
                          <a:solidFill>
                            <a:srgbClr val="00B050"/>
                          </a:solidFill>
                          <a:effectLst/>
                          <a:latin typeface="Calibri" panose="020F0502020204030204" pitchFamily="34" charset="0"/>
                        </a:rPr>
                        <a:t>Administration fee</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a:t>
                      </a:r>
                      <a:r>
                        <a:rPr lang="en-US" sz="900" b="0" i="0" u="none" strike="noStrike" baseline="0" dirty="0">
                          <a:solidFill>
                            <a:srgbClr val="000000"/>
                          </a:solidFill>
                          <a:effectLst/>
                          <a:latin typeface="Calibri" panose="020F0502020204030204" pitchFamily="34" charset="0"/>
                        </a:rPr>
                        <a:t>                   </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            </a:t>
                      </a:r>
                      <a:r>
                        <a:rPr lang="en-US" sz="900" b="0" i="0" u="none" strike="noStrike" baseline="0" dirty="0">
                          <a:solidFill>
                            <a:srgbClr val="000000"/>
                          </a:solidFill>
                          <a:effectLst/>
                          <a:latin typeface="Calibri" panose="020F0502020204030204" pitchFamily="34" charset="0"/>
                        </a:rPr>
                        <a:t>                                                   </a:t>
                      </a:r>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n/a</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$25.42</a:t>
                      </a: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    n/a</a:t>
                      </a:r>
                    </a:p>
                  </a:txBody>
                  <a:tcPr marL="7619" marR="7619" marT="7619" marB="0" anchor="b"/>
                </a:tc>
                <a:tc>
                  <a:txBody>
                    <a:bodyPr/>
                    <a:lstStyle/>
                    <a:p>
                      <a:pPr algn="l" fontAlgn="b"/>
                      <a:r>
                        <a:rPr lang="en-US" sz="900" u="none" strike="noStrike" dirty="0">
                          <a:effectLst/>
                        </a:rPr>
                        <a:t>n/a=Not needed </a:t>
                      </a:r>
                      <a:endParaRPr lang="en-US" sz="900" b="0"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1894295916"/>
                  </a:ext>
                </a:extLst>
              </a:tr>
              <a:tr h="15664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u="none" strike="noStrike" dirty="0">
                          <a:effectLst/>
                        </a:rPr>
                        <a:t>x=previously given</a:t>
                      </a:r>
                      <a:endParaRPr lang="en-US" sz="900" b="0"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1289145489"/>
                  </a:ext>
                </a:extLst>
              </a:tr>
              <a:tr h="15664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u="none" strike="noStrike" dirty="0">
                          <a:effectLst/>
                        </a:rPr>
                        <a:t>?= ask them today</a:t>
                      </a:r>
                      <a:endParaRPr lang="en-US" sz="900" b="0"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2158662546"/>
                  </a:ext>
                </a:extLst>
              </a:tr>
              <a:tr h="15664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u="none" strike="noStrike" dirty="0">
                          <a:effectLst/>
                        </a:rPr>
                        <a:t>D=declined today</a:t>
                      </a:r>
                      <a:endParaRPr lang="en-US" sz="900" b="0" i="0" u="none" strike="noStrike" dirty="0">
                        <a:solidFill>
                          <a:srgbClr val="000000"/>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121607014"/>
                  </a:ext>
                </a:extLst>
              </a:tr>
              <a:tr h="15664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u="none" strike="noStrike" dirty="0">
                          <a:effectLst/>
                        </a:rPr>
                        <a:t>Checkmark    </a:t>
                      </a:r>
                      <a:r>
                        <a:rPr lang="en-US" sz="900" u="none" strike="noStrike" dirty="0">
                          <a:solidFill>
                            <a:srgbClr val="00B050"/>
                          </a:solidFill>
                          <a:effectLst/>
                          <a:sym typeface="Wingdings" panose="05000000000000000000" pitchFamily="2" charset="2"/>
                        </a:rPr>
                        <a:t></a:t>
                      </a:r>
                      <a:r>
                        <a:rPr lang="en-US" sz="900" u="none" strike="noStrike" dirty="0">
                          <a:effectLst/>
                        </a:rPr>
                        <a:t>=given today</a:t>
                      </a:r>
                      <a:endParaRPr lang="en-US" sz="900" b="0" i="0" u="none" strike="noStrike" dirty="0">
                        <a:solidFill>
                          <a:srgbClr val="FFFFFF"/>
                        </a:solidFill>
                        <a:effectLst/>
                        <a:latin typeface="Calibri" panose="020F0502020204030204" pitchFamily="34" charset="0"/>
                      </a:endParaRPr>
                    </a:p>
                  </a:txBody>
                  <a:tcPr marL="7619" marR="7619" marT="7619" marB="0" anchor="b">
                    <a:solidFill>
                      <a:srgbClr val="FFFF00"/>
                    </a:solidFill>
                  </a:tcPr>
                </a:tc>
                <a:extLst>
                  <a:ext uri="{0D108BD9-81ED-4DB2-BD59-A6C34878D82A}">
                    <a16:rowId xmlns:a16="http://schemas.microsoft.com/office/drawing/2014/main" val="1660216298"/>
                  </a:ext>
                </a:extLst>
              </a:tr>
              <a:tr h="156646">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en-US" sz="900" b="0" i="0" u="none" strike="noStrike" dirty="0">
                          <a:solidFill>
                            <a:srgbClr val="000000"/>
                          </a:solidFill>
                          <a:effectLst/>
                          <a:latin typeface="Calibri" panose="020F0502020204030204" pitchFamily="34" charset="0"/>
                        </a:rPr>
                        <a:t>Prescription</a:t>
                      </a:r>
                      <a:r>
                        <a:rPr lang="en-US" sz="900" b="0" i="0" u="none" strike="noStrike" baseline="0" dirty="0">
                          <a:solidFill>
                            <a:srgbClr val="000000"/>
                          </a:solidFill>
                          <a:effectLst/>
                          <a:latin typeface="Calibri" panose="020F0502020204030204" pitchFamily="34" charset="0"/>
                        </a:rPr>
                        <a:t> given=  </a:t>
                      </a:r>
                      <a:endParaRPr lang="en-US" sz="900" b="0" i="0" u="none" strike="noStrike" dirty="0">
                        <a:solidFill>
                          <a:srgbClr val="000000"/>
                        </a:solidFill>
                        <a:effectLst/>
                        <a:latin typeface="Calibri" panose="020F0502020204030204" pitchFamily="34" charset="0"/>
                      </a:endParaRPr>
                    </a:p>
                  </a:txBody>
                  <a:tcPr marL="7619" marR="7619" marT="7619" marB="0" anchor="b"/>
                </a:tc>
                <a:extLst>
                  <a:ext uri="{0D108BD9-81ED-4DB2-BD59-A6C34878D82A}">
                    <a16:rowId xmlns:a16="http://schemas.microsoft.com/office/drawing/2014/main" val="4189114744"/>
                  </a:ext>
                </a:extLst>
              </a:tr>
            </a:tbl>
          </a:graphicData>
        </a:graphic>
      </p:graphicFrame>
      <p:cxnSp>
        <p:nvCxnSpPr>
          <p:cNvPr id="67" name="Straight Connector 66"/>
          <p:cNvCxnSpPr/>
          <p:nvPr/>
        </p:nvCxnSpPr>
        <p:spPr>
          <a:xfrm>
            <a:off x="974035" y="5297557"/>
            <a:ext cx="9322904"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6207732" y="4222679"/>
            <a:ext cx="326633" cy="214472"/>
          </a:xfrm>
          <a:prstGeom prst="rect">
            <a:avLst/>
          </a:prstGeom>
        </p:spPr>
      </p:pic>
      <p:pic>
        <p:nvPicPr>
          <p:cNvPr id="13" name="Picture 12"/>
          <p:cNvPicPr>
            <a:picLocks noChangeAspect="1"/>
          </p:cNvPicPr>
          <p:nvPr/>
        </p:nvPicPr>
        <p:blipFill>
          <a:blip r:embed="rId3"/>
          <a:stretch>
            <a:fillRect/>
          </a:stretch>
        </p:blipFill>
        <p:spPr>
          <a:xfrm>
            <a:off x="9555395" y="6626831"/>
            <a:ext cx="326633" cy="231169"/>
          </a:xfrm>
          <a:prstGeom prst="rect">
            <a:avLst/>
          </a:prstGeom>
        </p:spPr>
      </p:pic>
      <p:pic>
        <p:nvPicPr>
          <p:cNvPr id="3" name="Picture 2"/>
          <p:cNvPicPr>
            <a:picLocks noChangeAspect="1"/>
          </p:cNvPicPr>
          <p:nvPr/>
        </p:nvPicPr>
        <p:blipFill>
          <a:blip r:embed="rId4"/>
          <a:stretch>
            <a:fillRect/>
          </a:stretch>
        </p:blipFill>
        <p:spPr>
          <a:xfrm>
            <a:off x="11326350" y="5955769"/>
            <a:ext cx="420660" cy="524301"/>
          </a:xfrm>
          <a:prstGeom prst="rect">
            <a:avLst/>
          </a:prstGeom>
        </p:spPr>
      </p:pic>
    </p:spTree>
    <p:extLst>
      <p:ext uri="{BB962C8B-B14F-4D97-AF65-F5344CB8AC3E}">
        <p14:creationId xmlns:p14="http://schemas.microsoft.com/office/powerpoint/2010/main" val="1162508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240716"/>
          </a:xfrm>
        </p:spPr>
        <p:txBody>
          <a:bodyPr/>
          <a:lstStyle/>
          <a:p>
            <a:pPr algn="ctr"/>
            <a:r>
              <a:rPr lang="en-US" dirty="0"/>
              <a:t>Questions ?</a:t>
            </a:r>
            <a:br>
              <a:rPr lang="en-US" dirty="0"/>
            </a:br>
            <a:br>
              <a:rPr lang="en-US" dirty="0"/>
            </a:br>
            <a:br>
              <a:rPr lang="en-US" dirty="0"/>
            </a:br>
            <a:r>
              <a:rPr lang="en-US" dirty="0">
                <a:solidFill>
                  <a:srgbClr val="FFFF00"/>
                </a:solidFill>
              </a:rPr>
              <a:t>msoppet@Comcast.net</a:t>
            </a:r>
            <a:br>
              <a:rPr lang="en-US" dirty="0"/>
            </a:br>
            <a:br>
              <a:rPr lang="en-US" dirty="0"/>
            </a:br>
            <a:endParaRPr lang="en-US" dirty="0"/>
          </a:p>
        </p:txBody>
      </p:sp>
    </p:spTree>
    <p:extLst>
      <p:ext uri="{BB962C8B-B14F-4D97-AF65-F5344CB8AC3E}">
        <p14:creationId xmlns:p14="http://schemas.microsoft.com/office/powerpoint/2010/main" val="2000890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We Still Have Work To Do</a:t>
            </a:r>
          </a:p>
        </p:txBody>
      </p:sp>
      <p:sp>
        <p:nvSpPr>
          <p:cNvPr id="3" name="Content Placeholder 2"/>
          <p:cNvSpPr>
            <a:spLocks noGrp="1"/>
          </p:cNvSpPr>
          <p:nvPr>
            <p:ph sz="quarter" idx="1"/>
          </p:nvPr>
        </p:nvSpPr>
        <p:spPr>
          <a:xfrm>
            <a:off x="681487" y="2743200"/>
            <a:ext cx="10627743" cy="3881887"/>
          </a:xfrm>
        </p:spPr>
        <p:txBody>
          <a:bodyPr/>
          <a:lstStyle/>
          <a:p>
            <a:pPr lvl="1"/>
            <a:r>
              <a:rPr lang="en-US" sz="3200" dirty="0"/>
              <a:t>The Big Five and the unvaccinated population</a:t>
            </a:r>
          </a:p>
          <a:p>
            <a:pPr lvl="2"/>
            <a:r>
              <a:rPr lang="en-US" sz="2800" dirty="0"/>
              <a:t>47% of patients remain unvaccinated for flu</a:t>
            </a:r>
          </a:p>
          <a:p>
            <a:pPr lvl="2"/>
            <a:r>
              <a:rPr lang="en-US" sz="2800" dirty="0"/>
              <a:t>80% of eligible remain unvaccinated for both pneumococcal vaccines</a:t>
            </a:r>
          </a:p>
          <a:p>
            <a:pPr lvl="2"/>
            <a:r>
              <a:rPr lang="en-US" sz="2800" dirty="0"/>
              <a:t>70% of eligible for Tdap remain unvaccinated</a:t>
            </a:r>
          </a:p>
          <a:p>
            <a:pPr lvl="2"/>
            <a:r>
              <a:rPr lang="en-US" sz="2800" dirty="0"/>
              <a:t>80% of eligible for Zoster remain unvaccinated</a:t>
            </a:r>
          </a:p>
          <a:p>
            <a:pPr marL="0" indent="0">
              <a:buNone/>
            </a:pPr>
            <a:endParaRPr lang="en-US" dirty="0"/>
          </a:p>
          <a:p>
            <a:endParaRPr lang="en-US" dirty="0"/>
          </a:p>
        </p:txBody>
      </p:sp>
    </p:spTree>
    <p:extLst>
      <p:ext uri="{BB962C8B-B14F-4D97-AF65-F5344CB8AC3E}">
        <p14:creationId xmlns:p14="http://schemas.microsoft.com/office/powerpoint/2010/main" val="1685760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82880"/>
            <a:ext cx="10445023" cy="946673"/>
          </a:xfrm>
        </p:spPr>
        <p:txBody>
          <a:bodyPr/>
          <a:lstStyle/>
          <a:p>
            <a:pPr algn="ctr"/>
            <a:r>
              <a:rPr lang="en-US" b="1" dirty="0"/>
              <a:t>The process of office immunization</a:t>
            </a:r>
          </a:p>
        </p:txBody>
      </p:sp>
      <p:sp>
        <p:nvSpPr>
          <p:cNvPr id="3" name="Content Placeholder 2"/>
          <p:cNvSpPr>
            <a:spLocks noGrp="1"/>
          </p:cNvSpPr>
          <p:nvPr>
            <p:ph idx="1"/>
          </p:nvPr>
        </p:nvSpPr>
        <p:spPr>
          <a:xfrm>
            <a:off x="527125" y="1151068"/>
            <a:ext cx="11112649" cy="5706932"/>
          </a:xfrm>
        </p:spPr>
        <p:txBody>
          <a:bodyPr/>
          <a:lstStyle/>
          <a:p>
            <a:pPr marL="0" indent="0">
              <a:buNone/>
            </a:pPr>
            <a:r>
              <a:rPr lang="en-US" b="1" dirty="0"/>
              <a:t>Step one:  </a:t>
            </a:r>
            <a:r>
              <a:rPr lang="en-US" b="1" dirty="0">
                <a:solidFill>
                  <a:srgbClr val="FFC000"/>
                </a:solidFill>
              </a:rPr>
              <a:t>order vaccine</a:t>
            </a:r>
          </a:p>
          <a:p>
            <a:pPr marL="0" indent="0">
              <a:buNone/>
            </a:pPr>
            <a:r>
              <a:rPr lang="en-US" b="1" dirty="0"/>
              <a:t>Step Two:  </a:t>
            </a:r>
            <a:r>
              <a:rPr lang="en-US" b="1" dirty="0">
                <a:solidFill>
                  <a:srgbClr val="FFC000"/>
                </a:solidFill>
              </a:rPr>
              <a:t>receive and reconcile vaccine quantity against order</a:t>
            </a:r>
          </a:p>
          <a:p>
            <a:pPr marL="0" indent="0">
              <a:buNone/>
            </a:pPr>
            <a:r>
              <a:rPr lang="en-US" b="1" dirty="0"/>
              <a:t>Step Three:  </a:t>
            </a:r>
            <a:r>
              <a:rPr lang="en-US" b="1" dirty="0">
                <a:solidFill>
                  <a:srgbClr val="FFC000"/>
                </a:solidFill>
              </a:rPr>
              <a:t>store the vaccine safely and securely</a:t>
            </a:r>
          </a:p>
          <a:p>
            <a:pPr marL="0" indent="0">
              <a:buNone/>
            </a:pPr>
            <a:r>
              <a:rPr lang="en-US" b="1" dirty="0"/>
              <a:t>Step Four:  </a:t>
            </a:r>
            <a:r>
              <a:rPr lang="en-US" b="1" dirty="0">
                <a:solidFill>
                  <a:srgbClr val="FFC000"/>
                </a:solidFill>
              </a:rPr>
              <a:t>distribute vaccine to the intermediate user (vaccinator)</a:t>
            </a:r>
          </a:p>
          <a:p>
            <a:pPr marL="0" indent="0">
              <a:buNone/>
            </a:pPr>
            <a:r>
              <a:rPr lang="en-US" b="1" dirty="0"/>
              <a:t>Step Five:  identify and </a:t>
            </a:r>
            <a:r>
              <a:rPr lang="en-US" b="1" dirty="0">
                <a:solidFill>
                  <a:srgbClr val="FFC000"/>
                </a:solidFill>
              </a:rPr>
              <a:t>administer vaccine to end user (patient)-</a:t>
            </a:r>
            <a:r>
              <a:rPr lang="en-US" b="1" dirty="0"/>
              <a:t>pre-visit planning</a:t>
            </a:r>
          </a:p>
          <a:p>
            <a:pPr marL="0" indent="0">
              <a:buNone/>
            </a:pPr>
            <a:r>
              <a:rPr lang="en-US" b="1" dirty="0"/>
              <a:t>Step Six:    </a:t>
            </a:r>
            <a:r>
              <a:rPr lang="en-US" b="1" dirty="0">
                <a:solidFill>
                  <a:srgbClr val="FFC000"/>
                </a:solidFill>
              </a:rPr>
              <a:t>document vaccinating event in the medical record </a:t>
            </a:r>
            <a:r>
              <a:rPr lang="en-US" b="1" dirty="0"/>
              <a:t>and State Registry</a:t>
            </a:r>
          </a:p>
          <a:p>
            <a:pPr marL="0" indent="0">
              <a:buNone/>
            </a:pPr>
            <a:r>
              <a:rPr lang="en-US" b="1" dirty="0"/>
              <a:t>Step Seven:</a:t>
            </a:r>
            <a:r>
              <a:rPr lang="en-US" b="1" dirty="0">
                <a:solidFill>
                  <a:srgbClr val="FFC000"/>
                </a:solidFill>
              </a:rPr>
              <a:t>  enter a charge in the practice management system</a:t>
            </a:r>
          </a:p>
          <a:p>
            <a:pPr marL="0" indent="0">
              <a:buNone/>
            </a:pPr>
            <a:r>
              <a:rPr lang="en-US" b="1" dirty="0"/>
              <a:t>Step Eight: </a:t>
            </a:r>
            <a:r>
              <a:rPr lang="en-US" b="1" dirty="0">
                <a:solidFill>
                  <a:srgbClr val="FFC000"/>
                </a:solidFill>
              </a:rPr>
              <a:t>   bill for both the administration fee and the vaccine charge</a:t>
            </a:r>
          </a:p>
          <a:p>
            <a:pPr marL="0" indent="0">
              <a:buNone/>
            </a:pPr>
            <a:r>
              <a:rPr lang="en-US" b="1" dirty="0"/>
              <a:t>Step Nine:    </a:t>
            </a:r>
            <a:r>
              <a:rPr lang="en-US" b="1" dirty="0">
                <a:solidFill>
                  <a:srgbClr val="FFC000"/>
                </a:solidFill>
              </a:rPr>
              <a:t>generate an insurance claim and collect copayment (Part D only)</a:t>
            </a:r>
          </a:p>
          <a:p>
            <a:pPr marL="0" indent="0">
              <a:buNone/>
            </a:pPr>
            <a:r>
              <a:rPr lang="en-US" b="1" dirty="0"/>
              <a:t>Step Ten:   </a:t>
            </a:r>
            <a:r>
              <a:rPr lang="en-US" b="1" dirty="0">
                <a:solidFill>
                  <a:srgbClr val="FFC000"/>
                </a:solidFill>
              </a:rPr>
              <a:t>reconcile all charges with collections </a:t>
            </a:r>
          </a:p>
          <a:p>
            <a:pPr marL="0" indent="0">
              <a:buNone/>
            </a:pPr>
            <a:r>
              <a:rPr lang="en-US" b="1" dirty="0"/>
              <a:t>Step Eleven:  </a:t>
            </a:r>
            <a:r>
              <a:rPr lang="en-US" b="1" dirty="0">
                <a:solidFill>
                  <a:srgbClr val="FFC000"/>
                </a:solidFill>
              </a:rPr>
              <a:t>Reconcile inventory (doses @ begin day -  vaccine doses given = vaccine doses remaining @ end of day)</a:t>
            </a:r>
          </a:p>
          <a:p>
            <a:pPr marL="0" indent="0">
              <a:buNone/>
            </a:pPr>
            <a:r>
              <a:rPr lang="en-US" b="1" dirty="0"/>
              <a:t>Step Twelve:  </a:t>
            </a:r>
            <a:r>
              <a:rPr lang="en-US" b="1" dirty="0">
                <a:solidFill>
                  <a:srgbClr val="FFC000"/>
                </a:solidFill>
              </a:rPr>
              <a:t>Produce Cash flow (Income and Expense) statement </a:t>
            </a:r>
          </a:p>
          <a:p>
            <a:endParaRPr lang="en-US" dirty="0"/>
          </a:p>
        </p:txBody>
      </p:sp>
    </p:spTree>
    <p:extLst>
      <p:ext uri="{BB962C8B-B14F-4D97-AF65-F5344CB8AC3E}">
        <p14:creationId xmlns:p14="http://schemas.microsoft.com/office/powerpoint/2010/main" val="129461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Immunizing Event along a Process Continuum</a:t>
            </a:r>
          </a:p>
        </p:txBody>
      </p:sp>
      <p:graphicFrame>
        <p:nvGraphicFramePr>
          <p:cNvPr id="4" name="Content Placeholder 3"/>
          <p:cNvGraphicFramePr>
            <a:graphicFrameLocks noGrp="1"/>
          </p:cNvGraphicFramePr>
          <p:nvPr>
            <p:ph idx="1"/>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610139" y="2335696"/>
            <a:ext cx="976549" cy="369332"/>
          </a:xfrm>
          <a:prstGeom prst="rect">
            <a:avLst/>
          </a:prstGeom>
          <a:noFill/>
        </p:spPr>
        <p:txBody>
          <a:bodyPr wrap="none" rtlCol="0">
            <a:spAutoFit/>
          </a:bodyPr>
          <a:lstStyle/>
          <a:p>
            <a:r>
              <a:rPr lang="en-US" dirty="0"/>
              <a:t>Phase I</a:t>
            </a:r>
          </a:p>
        </p:txBody>
      </p:sp>
      <p:sp>
        <p:nvSpPr>
          <p:cNvPr id="6" name="TextBox 5"/>
          <p:cNvSpPr txBox="1"/>
          <p:nvPr/>
        </p:nvSpPr>
        <p:spPr>
          <a:xfrm>
            <a:off x="3766930" y="2345635"/>
            <a:ext cx="1029449" cy="369332"/>
          </a:xfrm>
          <a:prstGeom prst="rect">
            <a:avLst/>
          </a:prstGeom>
          <a:noFill/>
        </p:spPr>
        <p:txBody>
          <a:bodyPr wrap="none" rtlCol="0">
            <a:spAutoFit/>
          </a:bodyPr>
          <a:lstStyle/>
          <a:p>
            <a:r>
              <a:rPr lang="en-US" dirty="0"/>
              <a:t>Phase II</a:t>
            </a:r>
          </a:p>
        </p:txBody>
      </p:sp>
      <p:sp>
        <p:nvSpPr>
          <p:cNvPr id="7" name="TextBox 6"/>
          <p:cNvSpPr txBox="1"/>
          <p:nvPr/>
        </p:nvSpPr>
        <p:spPr>
          <a:xfrm>
            <a:off x="5983357" y="3985591"/>
            <a:ext cx="1082348" cy="369332"/>
          </a:xfrm>
          <a:prstGeom prst="rect">
            <a:avLst/>
          </a:prstGeom>
          <a:noFill/>
        </p:spPr>
        <p:txBody>
          <a:bodyPr wrap="none" rtlCol="0">
            <a:spAutoFit/>
          </a:bodyPr>
          <a:lstStyle/>
          <a:p>
            <a:r>
              <a:rPr lang="en-US" dirty="0"/>
              <a:t>Phase III</a:t>
            </a:r>
          </a:p>
        </p:txBody>
      </p:sp>
      <p:sp>
        <p:nvSpPr>
          <p:cNvPr id="8" name="TextBox 7"/>
          <p:cNvSpPr txBox="1"/>
          <p:nvPr/>
        </p:nvSpPr>
        <p:spPr>
          <a:xfrm>
            <a:off x="8080513" y="3985592"/>
            <a:ext cx="1138453" cy="646331"/>
          </a:xfrm>
          <a:prstGeom prst="rect">
            <a:avLst/>
          </a:prstGeom>
          <a:noFill/>
        </p:spPr>
        <p:txBody>
          <a:bodyPr wrap="none" rtlCol="0">
            <a:spAutoFit/>
          </a:bodyPr>
          <a:lstStyle/>
          <a:p>
            <a:r>
              <a:rPr lang="en-US" dirty="0"/>
              <a:t>Phase IV</a:t>
            </a:r>
          </a:p>
          <a:p>
            <a:endParaRPr lang="en-US" dirty="0"/>
          </a:p>
        </p:txBody>
      </p:sp>
      <p:sp>
        <p:nvSpPr>
          <p:cNvPr id="9" name="TextBox 8"/>
          <p:cNvSpPr txBox="1"/>
          <p:nvPr/>
        </p:nvSpPr>
        <p:spPr>
          <a:xfrm>
            <a:off x="3925956" y="5705061"/>
            <a:ext cx="3147015" cy="369332"/>
          </a:xfrm>
          <a:prstGeom prst="rect">
            <a:avLst/>
          </a:prstGeom>
          <a:noFill/>
        </p:spPr>
        <p:txBody>
          <a:bodyPr wrap="none" rtlCol="0">
            <a:spAutoFit/>
          </a:bodyPr>
          <a:lstStyle/>
          <a:p>
            <a:r>
              <a:rPr lang="en-US" dirty="0"/>
              <a:t>Phase V= Retail Possibilities</a:t>
            </a:r>
          </a:p>
        </p:txBody>
      </p:sp>
    </p:spTree>
    <p:extLst>
      <p:ext uri="{BB962C8B-B14F-4D97-AF65-F5344CB8AC3E}">
        <p14:creationId xmlns:p14="http://schemas.microsoft.com/office/powerpoint/2010/main" val="3886834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82880"/>
            <a:ext cx="10445023" cy="946673"/>
          </a:xfrm>
        </p:spPr>
        <p:txBody>
          <a:bodyPr/>
          <a:lstStyle/>
          <a:p>
            <a:pPr algn="ctr"/>
            <a:r>
              <a:rPr lang="en-US" b="1" dirty="0"/>
              <a:t>The process of office immunization</a:t>
            </a:r>
          </a:p>
        </p:txBody>
      </p:sp>
      <p:sp>
        <p:nvSpPr>
          <p:cNvPr id="3" name="Content Placeholder 2"/>
          <p:cNvSpPr>
            <a:spLocks noGrp="1"/>
          </p:cNvSpPr>
          <p:nvPr>
            <p:ph idx="1"/>
          </p:nvPr>
        </p:nvSpPr>
        <p:spPr>
          <a:xfrm>
            <a:off x="527125" y="1151068"/>
            <a:ext cx="11112649" cy="5706932"/>
          </a:xfrm>
        </p:spPr>
        <p:txBody>
          <a:bodyPr/>
          <a:lstStyle/>
          <a:p>
            <a:pPr marL="0" indent="0">
              <a:buNone/>
            </a:pPr>
            <a:r>
              <a:rPr lang="en-US" b="1" dirty="0"/>
              <a:t>Step one:  </a:t>
            </a:r>
            <a:r>
              <a:rPr lang="en-US" b="1" dirty="0">
                <a:solidFill>
                  <a:srgbClr val="FFC000"/>
                </a:solidFill>
              </a:rPr>
              <a:t>order vaccine</a:t>
            </a:r>
          </a:p>
          <a:p>
            <a:pPr marL="0" indent="0">
              <a:buNone/>
            </a:pPr>
            <a:r>
              <a:rPr lang="en-US" b="1" dirty="0"/>
              <a:t>Step Two:  </a:t>
            </a:r>
            <a:r>
              <a:rPr lang="en-US" b="1" dirty="0">
                <a:solidFill>
                  <a:srgbClr val="FFC000"/>
                </a:solidFill>
              </a:rPr>
              <a:t>receive and reconcile vaccine quantity against order</a:t>
            </a:r>
          </a:p>
          <a:p>
            <a:pPr marL="0" indent="0">
              <a:buNone/>
            </a:pPr>
            <a:r>
              <a:rPr lang="en-US" b="1" dirty="0"/>
              <a:t>Step Three:  </a:t>
            </a:r>
            <a:r>
              <a:rPr lang="en-US" b="1" dirty="0">
                <a:solidFill>
                  <a:srgbClr val="FFC000"/>
                </a:solidFill>
              </a:rPr>
              <a:t>store the vaccine safely and securely</a:t>
            </a:r>
          </a:p>
          <a:p>
            <a:pPr marL="0" indent="0">
              <a:buNone/>
            </a:pPr>
            <a:r>
              <a:rPr lang="en-US" b="1" dirty="0"/>
              <a:t>Step Four:  </a:t>
            </a:r>
            <a:r>
              <a:rPr lang="en-US" b="1" dirty="0">
                <a:solidFill>
                  <a:srgbClr val="FFC000"/>
                </a:solidFill>
              </a:rPr>
              <a:t>distribute vaccine to the intermediate user (vaccinator)</a:t>
            </a:r>
          </a:p>
          <a:p>
            <a:pPr marL="0" indent="0">
              <a:buNone/>
            </a:pPr>
            <a:r>
              <a:rPr lang="en-US" b="1" dirty="0"/>
              <a:t>Step Five:  identify and </a:t>
            </a:r>
            <a:r>
              <a:rPr lang="en-US" b="1" dirty="0">
                <a:solidFill>
                  <a:srgbClr val="FFC000"/>
                </a:solidFill>
              </a:rPr>
              <a:t>administer vaccine to end user (patient)-</a:t>
            </a:r>
            <a:r>
              <a:rPr lang="en-US" b="1" dirty="0"/>
              <a:t>pre-visit planning</a:t>
            </a:r>
          </a:p>
          <a:p>
            <a:pPr marL="0" indent="0">
              <a:buNone/>
            </a:pPr>
            <a:r>
              <a:rPr lang="en-US" b="1" dirty="0"/>
              <a:t>Step Six:    </a:t>
            </a:r>
            <a:r>
              <a:rPr lang="en-US" b="1" dirty="0">
                <a:solidFill>
                  <a:srgbClr val="FFC000"/>
                </a:solidFill>
              </a:rPr>
              <a:t>document vaccinating event in the medical record </a:t>
            </a:r>
            <a:r>
              <a:rPr lang="en-US" b="1" dirty="0"/>
              <a:t>and State Registry</a:t>
            </a:r>
          </a:p>
          <a:p>
            <a:pPr marL="0" indent="0">
              <a:buNone/>
            </a:pPr>
            <a:r>
              <a:rPr lang="en-US" b="1" dirty="0"/>
              <a:t>Step Seven:</a:t>
            </a:r>
            <a:r>
              <a:rPr lang="en-US" b="1" dirty="0">
                <a:solidFill>
                  <a:srgbClr val="FFC000"/>
                </a:solidFill>
              </a:rPr>
              <a:t>  enter a charge in the practice management system</a:t>
            </a:r>
          </a:p>
          <a:p>
            <a:pPr marL="0" indent="0">
              <a:buNone/>
            </a:pPr>
            <a:r>
              <a:rPr lang="en-US" b="1" dirty="0">
                <a:solidFill>
                  <a:srgbClr val="FFFF00"/>
                </a:solidFill>
              </a:rPr>
              <a:t>Step Eight</a:t>
            </a:r>
            <a:r>
              <a:rPr lang="en-US" b="1" dirty="0"/>
              <a:t>: </a:t>
            </a:r>
            <a:r>
              <a:rPr lang="en-US" b="1" dirty="0">
                <a:solidFill>
                  <a:srgbClr val="FFC000"/>
                </a:solidFill>
              </a:rPr>
              <a:t>   bill for both the administration fee and the vaccine charge</a:t>
            </a:r>
          </a:p>
          <a:p>
            <a:pPr marL="0" indent="0">
              <a:buNone/>
            </a:pPr>
            <a:r>
              <a:rPr lang="en-US" b="1" dirty="0">
                <a:solidFill>
                  <a:srgbClr val="FFFF00"/>
                </a:solidFill>
              </a:rPr>
              <a:t>Step Nine:    </a:t>
            </a:r>
            <a:r>
              <a:rPr lang="en-US" b="1" dirty="0">
                <a:solidFill>
                  <a:srgbClr val="FFC000"/>
                </a:solidFill>
              </a:rPr>
              <a:t>generate an insurance claim and collect copayment (Part D only)</a:t>
            </a:r>
          </a:p>
          <a:p>
            <a:pPr marL="0" indent="0">
              <a:buNone/>
            </a:pPr>
            <a:r>
              <a:rPr lang="en-US" b="1" dirty="0">
                <a:solidFill>
                  <a:srgbClr val="FFFF00"/>
                </a:solidFill>
              </a:rPr>
              <a:t>Step Ten:   </a:t>
            </a:r>
            <a:r>
              <a:rPr lang="en-US" b="1" dirty="0">
                <a:solidFill>
                  <a:srgbClr val="FFC000"/>
                </a:solidFill>
              </a:rPr>
              <a:t>reconcile all charges with collections </a:t>
            </a:r>
          </a:p>
          <a:p>
            <a:pPr marL="0" indent="0">
              <a:buNone/>
            </a:pPr>
            <a:r>
              <a:rPr lang="en-US" b="1" dirty="0">
                <a:solidFill>
                  <a:srgbClr val="FFFF00"/>
                </a:solidFill>
              </a:rPr>
              <a:t>Step Eleven:  </a:t>
            </a:r>
            <a:r>
              <a:rPr lang="en-US" b="1" dirty="0">
                <a:solidFill>
                  <a:srgbClr val="FFC000"/>
                </a:solidFill>
              </a:rPr>
              <a:t>Reconcile inventory (doses @ begin day -  vaccine doses given = vaccine doses remaining @ end of day)</a:t>
            </a:r>
          </a:p>
          <a:p>
            <a:pPr marL="0" indent="0">
              <a:buNone/>
            </a:pPr>
            <a:r>
              <a:rPr lang="en-US" b="1" dirty="0"/>
              <a:t>Step Twelve:  </a:t>
            </a:r>
            <a:r>
              <a:rPr lang="en-US" b="1" dirty="0">
                <a:solidFill>
                  <a:srgbClr val="FFC000"/>
                </a:solidFill>
              </a:rPr>
              <a:t>Produce Cash flow (Income and Expense) statement </a:t>
            </a:r>
          </a:p>
          <a:p>
            <a:endParaRPr lang="en-US" dirty="0"/>
          </a:p>
        </p:txBody>
      </p:sp>
    </p:spTree>
    <p:extLst>
      <p:ext uri="{BB962C8B-B14F-4D97-AF65-F5344CB8AC3E}">
        <p14:creationId xmlns:p14="http://schemas.microsoft.com/office/powerpoint/2010/main" val="356695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Immunizing Event along a Process Continuum</a:t>
            </a:r>
          </a:p>
        </p:txBody>
      </p:sp>
      <p:graphicFrame>
        <p:nvGraphicFramePr>
          <p:cNvPr id="4" name="Content Placeholder 3"/>
          <p:cNvGraphicFramePr>
            <a:graphicFrameLocks noGrp="1"/>
          </p:cNvGraphicFramePr>
          <p:nvPr>
            <p:ph idx="1"/>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610139" y="2335696"/>
            <a:ext cx="976549" cy="369332"/>
          </a:xfrm>
          <a:prstGeom prst="rect">
            <a:avLst/>
          </a:prstGeom>
          <a:noFill/>
        </p:spPr>
        <p:txBody>
          <a:bodyPr wrap="none" rtlCol="0">
            <a:spAutoFit/>
          </a:bodyPr>
          <a:lstStyle/>
          <a:p>
            <a:r>
              <a:rPr lang="en-US" dirty="0"/>
              <a:t>Phase I</a:t>
            </a:r>
          </a:p>
        </p:txBody>
      </p:sp>
      <p:sp>
        <p:nvSpPr>
          <p:cNvPr id="6" name="TextBox 5"/>
          <p:cNvSpPr txBox="1"/>
          <p:nvPr/>
        </p:nvSpPr>
        <p:spPr>
          <a:xfrm>
            <a:off x="3766930" y="2345635"/>
            <a:ext cx="1029449" cy="369332"/>
          </a:xfrm>
          <a:prstGeom prst="rect">
            <a:avLst/>
          </a:prstGeom>
          <a:noFill/>
        </p:spPr>
        <p:txBody>
          <a:bodyPr wrap="none" rtlCol="0">
            <a:spAutoFit/>
          </a:bodyPr>
          <a:lstStyle/>
          <a:p>
            <a:r>
              <a:rPr lang="en-US" dirty="0"/>
              <a:t>Phase II</a:t>
            </a:r>
          </a:p>
        </p:txBody>
      </p:sp>
      <p:sp>
        <p:nvSpPr>
          <p:cNvPr id="7" name="TextBox 6"/>
          <p:cNvSpPr txBox="1"/>
          <p:nvPr/>
        </p:nvSpPr>
        <p:spPr>
          <a:xfrm>
            <a:off x="5983357" y="3985591"/>
            <a:ext cx="1082348" cy="369332"/>
          </a:xfrm>
          <a:prstGeom prst="rect">
            <a:avLst/>
          </a:prstGeom>
          <a:noFill/>
        </p:spPr>
        <p:txBody>
          <a:bodyPr wrap="none" rtlCol="0">
            <a:spAutoFit/>
          </a:bodyPr>
          <a:lstStyle/>
          <a:p>
            <a:r>
              <a:rPr lang="en-US" dirty="0"/>
              <a:t>Phase III</a:t>
            </a:r>
          </a:p>
        </p:txBody>
      </p:sp>
      <p:sp>
        <p:nvSpPr>
          <p:cNvPr id="8" name="TextBox 7"/>
          <p:cNvSpPr txBox="1"/>
          <p:nvPr/>
        </p:nvSpPr>
        <p:spPr>
          <a:xfrm>
            <a:off x="8080513" y="3985592"/>
            <a:ext cx="1138453" cy="646331"/>
          </a:xfrm>
          <a:prstGeom prst="rect">
            <a:avLst/>
          </a:prstGeom>
          <a:noFill/>
        </p:spPr>
        <p:txBody>
          <a:bodyPr wrap="none" rtlCol="0">
            <a:spAutoFit/>
          </a:bodyPr>
          <a:lstStyle/>
          <a:p>
            <a:r>
              <a:rPr lang="en-US" dirty="0"/>
              <a:t>Phase IV</a:t>
            </a:r>
          </a:p>
          <a:p>
            <a:endParaRPr lang="en-US" dirty="0"/>
          </a:p>
        </p:txBody>
      </p:sp>
      <p:sp>
        <p:nvSpPr>
          <p:cNvPr id="9" name="TextBox 8"/>
          <p:cNvSpPr txBox="1"/>
          <p:nvPr/>
        </p:nvSpPr>
        <p:spPr>
          <a:xfrm>
            <a:off x="3925956" y="5705061"/>
            <a:ext cx="3147015" cy="369332"/>
          </a:xfrm>
          <a:prstGeom prst="rect">
            <a:avLst/>
          </a:prstGeom>
          <a:noFill/>
        </p:spPr>
        <p:txBody>
          <a:bodyPr wrap="none" rtlCol="0">
            <a:spAutoFit/>
          </a:bodyPr>
          <a:lstStyle/>
          <a:p>
            <a:r>
              <a:rPr lang="en-US" dirty="0"/>
              <a:t>Phase V= Retail Possibilities</a:t>
            </a:r>
          </a:p>
        </p:txBody>
      </p:sp>
    </p:spTree>
    <p:extLst>
      <p:ext uri="{BB962C8B-B14F-4D97-AF65-F5344CB8AC3E}">
        <p14:creationId xmlns:p14="http://schemas.microsoft.com/office/powerpoint/2010/main" val="937010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362309"/>
            <a:ext cx="8825658" cy="1250831"/>
          </a:xfrm>
        </p:spPr>
        <p:txBody>
          <a:bodyPr/>
          <a:lstStyle/>
          <a:p>
            <a:pPr algn="ctr"/>
            <a:r>
              <a:rPr lang="en-US" dirty="0"/>
              <a:t>How You are Paid</a:t>
            </a:r>
          </a:p>
        </p:txBody>
      </p:sp>
      <p:sp>
        <p:nvSpPr>
          <p:cNvPr id="3" name="Subtitle 2"/>
          <p:cNvSpPr>
            <a:spLocks noGrp="1"/>
          </p:cNvSpPr>
          <p:nvPr>
            <p:ph type="subTitle" idx="1"/>
          </p:nvPr>
        </p:nvSpPr>
        <p:spPr>
          <a:xfrm>
            <a:off x="1154955" y="2027207"/>
            <a:ext cx="8825658" cy="4226943"/>
          </a:xfrm>
          <a:ln w="57150">
            <a:solidFill>
              <a:schemeClr val="tx1"/>
            </a:solidFill>
          </a:ln>
        </p:spPr>
        <p:txBody>
          <a:bodyPr>
            <a:normAutofit/>
          </a:bodyPr>
          <a:lstStyle/>
          <a:p>
            <a:r>
              <a:rPr lang="en-US" dirty="0">
                <a:solidFill>
                  <a:schemeClr val="tx1"/>
                </a:solidFill>
              </a:rPr>
              <a:t>1)</a:t>
            </a:r>
            <a:r>
              <a:rPr lang="en-US" dirty="0"/>
              <a:t>	</a:t>
            </a:r>
            <a:r>
              <a:rPr lang="en-US" dirty="0">
                <a:solidFill>
                  <a:schemeClr val="tx1"/>
                </a:solidFill>
              </a:rPr>
              <a:t>Once a year, update your vaccine fees </a:t>
            </a:r>
          </a:p>
          <a:p>
            <a:r>
              <a:rPr lang="en-US" dirty="0">
                <a:solidFill>
                  <a:schemeClr val="tx1"/>
                </a:solidFill>
              </a:rPr>
              <a:t>2)	reconcile this against all your insurance  fee schedules</a:t>
            </a:r>
          </a:p>
          <a:p>
            <a:r>
              <a:rPr lang="en-US" dirty="0">
                <a:solidFill>
                  <a:schemeClr val="tx1"/>
                </a:solidFill>
              </a:rPr>
              <a:t>3)	Document the Vaccine Administration</a:t>
            </a:r>
          </a:p>
          <a:p>
            <a:r>
              <a:rPr lang="en-US" dirty="0">
                <a:solidFill>
                  <a:schemeClr val="tx1"/>
                </a:solidFill>
              </a:rPr>
              <a:t>4)	Generate an Insurance Claim</a:t>
            </a:r>
          </a:p>
          <a:p>
            <a:r>
              <a:rPr lang="en-US" dirty="0">
                <a:solidFill>
                  <a:schemeClr val="tx1"/>
                </a:solidFill>
              </a:rPr>
              <a:t>	(collect a co-pay only for </a:t>
            </a:r>
            <a:r>
              <a:rPr lang="en-US" dirty="0" err="1">
                <a:solidFill>
                  <a:schemeClr val="tx1"/>
                </a:solidFill>
              </a:rPr>
              <a:t>medicare</a:t>
            </a:r>
            <a:r>
              <a:rPr lang="en-US" dirty="0">
                <a:solidFill>
                  <a:schemeClr val="tx1"/>
                </a:solidFill>
              </a:rPr>
              <a:t> part d)</a:t>
            </a:r>
          </a:p>
          <a:p>
            <a:r>
              <a:rPr lang="en-US" dirty="0">
                <a:solidFill>
                  <a:schemeClr val="tx1"/>
                </a:solidFill>
              </a:rPr>
              <a:t>5)	Receive payment within three weeks</a:t>
            </a:r>
          </a:p>
          <a:p>
            <a:r>
              <a:rPr lang="en-US" dirty="0">
                <a:solidFill>
                  <a:schemeClr val="tx1"/>
                </a:solidFill>
              </a:rPr>
              <a:t>		if no payment, follow-up calls</a:t>
            </a:r>
          </a:p>
          <a:p>
            <a:r>
              <a:rPr lang="en-US" dirty="0">
                <a:solidFill>
                  <a:schemeClr val="tx1"/>
                </a:solidFill>
              </a:rPr>
              <a:t>6)	Audit the payment against the cost</a:t>
            </a:r>
          </a:p>
          <a:p>
            <a:r>
              <a:rPr lang="en-US" dirty="0">
                <a:solidFill>
                  <a:schemeClr val="tx1"/>
                </a:solidFill>
              </a:rPr>
              <a:t>7)	Generate Reports</a:t>
            </a:r>
          </a:p>
        </p:txBody>
      </p:sp>
    </p:spTree>
    <p:extLst>
      <p:ext uri="{BB962C8B-B14F-4D97-AF65-F5344CB8AC3E}">
        <p14:creationId xmlns:p14="http://schemas.microsoft.com/office/powerpoint/2010/main" val="3746759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68" y="149087"/>
            <a:ext cx="8534400" cy="1461052"/>
          </a:xfrm>
        </p:spPr>
        <p:txBody>
          <a:bodyPr>
            <a:normAutofit fontScale="90000"/>
          </a:bodyPr>
          <a:lstStyle/>
          <a:p>
            <a:r>
              <a:rPr lang="en-US" b="1" dirty="0"/>
              <a:t>Maximum you should be paying for purchase of vaccines</a:t>
            </a:r>
            <a:br>
              <a:rPr lang="en-US" b="1" dirty="0"/>
            </a:br>
            <a:endParaRPr lang="en-US" b="1" dirty="0"/>
          </a:p>
        </p:txBody>
      </p:sp>
      <p:sp>
        <p:nvSpPr>
          <p:cNvPr id="3" name="Content Placeholder 2"/>
          <p:cNvSpPr>
            <a:spLocks noGrp="1"/>
          </p:cNvSpPr>
          <p:nvPr>
            <p:ph idx="1"/>
          </p:nvPr>
        </p:nvSpPr>
        <p:spPr>
          <a:xfrm>
            <a:off x="1519098" y="1441172"/>
            <a:ext cx="10164763" cy="4999383"/>
          </a:xfrm>
        </p:spPr>
        <p:txBody>
          <a:bodyPr>
            <a:normAutofit fontScale="92500" lnSpcReduction="20000"/>
          </a:bodyPr>
          <a:lstStyle/>
          <a:p>
            <a:pPr marL="0" indent="0">
              <a:buNone/>
            </a:pPr>
            <a:endParaRPr lang="en-US" dirty="0">
              <a:solidFill>
                <a:srgbClr val="FFC000"/>
              </a:solidFill>
            </a:endParaRPr>
          </a:p>
          <a:p>
            <a:pPr marL="457200" indent="-457200">
              <a:buAutoNum type="arabicParenR"/>
            </a:pPr>
            <a:r>
              <a:rPr lang="en-US" b="1" dirty="0">
                <a:solidFill>
                  <a:srgbClr val="FFC000"/>
                </a:solidFill>
              </a:rPr>
              <a:t>Influenza Trivalent								$9.80</a:t>
            </a:r>
          </a:p>
          <a:p>
            <a:pPr marL="457200" indent="-457200">
              <a:buAutoNum type="arabicParenR"/>
            </a:pPr>
            <a:r>
              <a:rPr lang="en-US" b="1" dirty="0">
                <a:solidFill>
                  <a:srgbClr val="FFC000"/>
                </a:solidFill>
              </a:rPr>
              <a:t>Influenza Quadrivalent							$17.00</a:t>
            </a:r>
          </a:p>
          <a:p>
            <a:pPr marL="457200" indent="-457200">
              <a:buAutoNum type="arabicParenR"/>
            </a:pPr>
            <a:r>
              <a:rPr lang="en-US" b="1" dirty="0">
                <a:solidFill>
                  <a:srgbClr val="FFC000"/>
                </a:solidFill>
              </a:rPr>
              <a:t>Influenza High Dose							$37.00</a:t>
            </a:r>
          </a:p>
          <a:p>
            <a:pPr marL="457200" indent="-457200">
              <a:buAutoNum type="arabicParenR"/>
            </a:pPr>
            <a:r>
              <a:rPr lang="en-US" b="1" dirty="0">
                <a:solidFill>
                  <a:srgbClr val="FFC000"/>
                </a:solidFill>
              </a:rPr>
              <a:t>Pneumococcal Polysaccharide 23				$75.00</a:t>
            </a:r>
          </a:p>
          <a:p>
            <a:pPr marL="457200" indent="-457200">
              <a:buAutoNum type="arabicParenR"/>
            </a:pPr>
            <a:r>
              <a:rPr lang="en-US" b="1" dirty="0">
                <a:solidFill>
                  <a:srgbClr val="FFC000"/>
                </a:solidFill>
              </a:rPr>
              <a:t>Pneumococcal Conjugate 13					$157.00</a:t>
            </a:r>
          </a:p>
          <a:p>
            <a:pPr marL="457200" indent="-457200">
              <a:buAutoNum type="arabicParenR"/>
            </a:pPr>
            <a:r>
              <a:rPr lang="en-US" b="1" dirty="0">
                <a:solidFill>
                  <a:srgbClr val="FFC000"/>
                </a:solidFill>
              </a:rPr>
              <a:t>HPV-9											$148.00</a:t>
            </a:r>
          </a:p>
          <a:p>
            <a:pPr marL="457200" indent="-457200">
              <a:buAutoNum type="arabicParenR"/>
            </a:pPr>
            <a:r>
              <a:rPr lang="en-US" b="1" dirty="0" err="1">
                <a:solidFill>
                  <a:srgbClr val="FFC000"/>
                </a:solidFill>
              </a:rPr>
              <a:t>Zostavax</a:t>
            </a:r>
            <a:r>
              <a:rPr lang="en-US" b="1" dirty="0">
                <a:solidFill>
                  <a:srgbClr val="FFC000"/>
                </a:solidFill>
              </a:rPr>
              <a:t>®										$181.00</a:t>
            </a:r>
          </a:p>
          <a:p>
            <a:pPr marL="457200" indent="-457200">
              <a:buAutoNum type="arabicParenR"/>
            </a:pPr>
            <a:r>
              <a:rPr lang="en-US" b="1" dirty="0">
                <a:solidFill>
                  <a:srgbClr val="FFC000"/>
                </a:solidFill>
              </a:rPr>
              <a:t>Hepatitis B										$41.00</a:t>
            </a:r>
          </a:p>
          <a:p>
            <a:pPr marL="457200" indent="-457200">
              <a:buAutoNum type="arabicParenR"/>
            </a:pPr>
            <a:r>
              <a:rPr lang="en-US" b="1" dirty="0" err="1">
                <a:solidFill>
                  <a:srgbClr val="FFC000"/>
                </a:solidFill>
              </a:rPr>
              <a:t>TdaP</a:t>
            </a:r>
            <a:r>
              <a:rPr lang="en-US" b="1" dirty="0">
                <a:solidFill>
                  <a:srgbClr val="FFC000"/>
                </a:solidFill>
              </a:rPr>
              <a:t>											$32.00</a:t>
            </a:r>
          </a:p>
          <a:p>
            <a:pPr marL="457200" indent="-457200">
              <a:buAutoNum type="arabicParenR"/>
            </a:pPr>
            <a:r>
              <a:rPr lang="en-US" b="1" dirty="0">
                <a:solidFill>
                  <a:srgbClr val="FFC000"/>
                </a:solidFill>
              </a:rPr>
              <a:t>Tetanus Toxoid									$29.00</a:t>
            </a:r>
          </a:p>
          <a:p>
            <a:pPr marL="457200" indent="-457200">
              <a:buAutoNum type="arabicParenR"/>
            </a:pPr>
            <a:r>
              <a:rPr lang="en-US" b="1" dirty="0">
                <a:solidFill>
                  <a:srgbClr val="FFC000"/>
                </a:solidFill>
              </a:rPr>
              <a:t>Neisseria Meningitides A, C, Y, W				$99.00				</a:t>
            </a:r>
          </a:p>
          <a:p>
            <a:pPr marL="457200" indent="-457200">
              <a:buAutoNum type="arabicParenR"/>
            </a:pPr>
            <a:r>
              <a:rPr lang="en-US" b="1" dirty="0">
                <a:solidFill>
                  <a:srgbClr val="FFC000"/>
                </a:solidFill>
              </a:rPr>
              <a:t>Trumemba®	(Neisseria group B)				$98.00</a:t>
            </a:r>
          </a:p>
          <a:p>
            <a:pPr marL="0" indent="0">
              <a:buNone/>
            </a:pPr>
            <a:endParaRPr lang="en-US" dirty="0">
              <a:solidFill>
                <a:srgbClr val="FFC000"/>
              </a:solidFill>
            </a:endParaRPr>
          </a:p>
          <a:p>
            <a:pPr marL="457200" indent="-457200">
              <a:buAutoNum type="arabicParenR"/>
            </a:pPr>
            <a:endParaRPr lang="en-US" dirty="0"/>
          </a:p>
        </p:txBody>
      </p:sp>
    </p:spTree>
    <p:extLst>
      <p:ext uri="{BB962C8B-B14F-4D97-AF65-F5344CB8AC3E}">
        <p14:creationId xmlns:p14="http://schemas.microsoft.com/office/powerpoint/2010/main" val="8774001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230</TotalTime>
  <Words>4210</Words>
  <Application>Microsoft Office PowerPoint</Application>
  <PresentationFormat>Widescreen</PresentationFormat>
  <Paragraphs>998</Paragraphs>
  <Slides>29</Slides>
  <Notes>29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9" baseType="lpstr">
      <vt:lpstr>Arial</vt:lpstr>
      <vt:lpstr>Calibri</vt:lpstr>
      <vt:lpstr>Century Gothic</vt:lpstr>
      <vt:lpstr>Lucida Handwriting</vt:lpstr>
      <vt:lpstr>Segoe Script</vt:lpstr>
      <vt:lpstr>Times New Roman</vt:lpstr>
      <vt:lpstr>Wingdings</vt:lpstr>
      <vt:lpstr>Wingdings 3</vt:lpstr>
      <vt:lpstr>Ion</vt:lpstr>
      <vt:lpstr>Worksheet</vt:lpstr>
      <vt:lpstr>WHAT IN THE WORLD IS A CHIEF VACCINATION OFFICER ?</vt:lpstr>
      <vt:lpstr>On the Webinar today:</vt:lpstr>
      <vt:lpstr>We Still Have Work To Do</vt:lpstr>
      <vt:lpstr>The process of office immunization</vt:lpstr>
      <vt:lpstr>The Immunizing Event along a Process Continuum</vt:lpstr>
      <vt:lpstr>The process of office immunization</vt:lpstr>
      <vt:lpstr>The Immunizing Event along a Process Continuum</vt:lpstr>
      <vt:lpstr>How You are Paid</vt:lpstr>
      <vt:lpstr>Maximum you should be paying for purchase of vaccines </vt:lpstr>
      <vt:lpstr>PowerPoint Presentation</vt:lpstr>
      <vt:lpstr>PowerPoint Presentation</vt:lpstr>
      <vt:lpstr>How to find Medicare Payment information</vt:lpstr>
      <vt:lpstr>Payment for Vaccine component- Medicare</vt:lpstr>
      <vt:lpstr>Documenting the Vaccine Administration</vt:lpstr>
      <vt:lpstr>PDSA DAILY WORKSHEET FOR VACCINES</vt:lpstr>
      <vt:lpstr>Completed PDSA daily run sheet </vt:lpstr>
      <vt:lpstr>Generate an Insurance Claim</vt:lpstr>
      <vt:lpstr>PowerPoint Presentation</vt:lpstr>
      <vt:lpstr>PowerPoint Presentation</vt:lpstr>
      <vt:lpstr>Generate Reports </vt:lpstr>
      <vt:lpstr>Using the Daily Run Sheet for Reporting</vt:lpstr>
      <vt:lpstr>PDSA DAILY WORKSHEET FOR VACCINES</vt:lpstr>
      <vt:lpstr>Doses Administered Tally sheet (daily)</vt:lpstr>
      <vt:lpstr>Inventory Control Report</vt:lpstr>
      <vt:lpstr>Stock Inventory Example</vt:lpstr>
      <vt:lpstr>Audit the payment against the cost </vt:lpstr>
      <vt:lpstr>Audit the payment against the cost </vt:lpstr>
      <vt:lpstr>Measure the rates of immunization </vt:lpstr>
      <vt:lpstr>Questions ?   msoppet@Comcast.net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IN THE WORLD IS A CHIEF VACCINATION OFFICER ?</dc:title>
  <dc:creator>Mike Soppet</dc:creator>
  <cp:lastModifiedBy>Mike Soppet</cp:lastModifiedBy>
  <cp:revision>61</cp:revision>
  <dcterms:created xsi:type="dcterms:W3CDTF">2017-02-07T16:50:25Z</dcterms:created>
  <dcterms:modified xsi:type="dcterms:W3CDTF">2017-02-10T17:20:32Z</dcterms:modified>
</cp:coreProperties>
</file>