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308" r:id="rId25"/>
    <p:sldId id="309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9" r:id="rId42"/>
    <p:sldId id="301" r:id="rId43"/>
    <p:sldId id="302" r:id="rId44"/>
    <p:sldId id="303" r:id="rId45"/>
    <p:sldId id="307" r:id="rId46"/>
    <p:sldId id="306" r:id="rId47"/>
    <p:sldId id="304" r:id="rId48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7B4"/>
    <a:srgbClr val="FFC82E"/>
    <a:srgbClr val="007E66"/>
    <a:srgbClr val="2EB135"/>
    <a:srgbClr val="00A3DD"/>
    <a:srgbClr val="1EB53A"/>
    <a:srgbClr val="007C66"/>
    <a:srgbClr val="007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806649168853899E-2"/>
          <c:y val="3.8162544169611297E-2"/>
          <c:w val="0.90560930475173196"/>
          <c:h val="0.84703641732283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recommendation</c:v>
                </c:pt>
              </c:strCache>
            </c:strRef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Calibri" pitchFamily="34" charset="0"/>
                      </a:rPr>
                      <a:t>27%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Calibri" pitchFamily="34" charset="0"/>
                      </a:rPr>
                      <a:t>15.8%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libri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Influenza</c:v>
                </c:pt>
                <c:pt idx="1">
                  <c:v>PPV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</c:v>
                </c:pt>
                <c:pt idx="1">
                  <c:v>15.8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Recommendation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Calibri" pitchFamily="34" charset="0"/>
                      </a:rPr>
                      <a:t>82%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Calibri" pitchFamily="34" charset="0"/>
                      </a:rPr>
                      <a:t>85.1%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libri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Influenza</c:v>
                </c:pt>
                <c:pt idx="1">
                  <c:v>PPV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82</c:v>
                </c:pt>
                <c:pt idx="1">
                  <c:v>85.1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1738368"/>
        <c:axId val="121739904"/>
      </c:barChart>
      <c:catAx>
        <c:axId val="121738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en-US"/>
          </a:p>
        </c:txPr>
        <c:crossAx val="121739904"/>
        <c:crosses val="autoZero"/>
        <c:auto val="1"/>
        <c:lblAlgn val="ctr"/>
        <c:lblOffset val="100"/>
        <c:noMultiLvlLbl val="0"/>
      </c:catAx>
      <c:valAx>
        <c:axId val="121739904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21738368"/>
        <c:crosses val="autoZero"/>
        <c:crossBetween val="between"/>
        <c:majorUnit val="20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7.0931450470099702E-2"/>
          <c:y val="3.80903339941083E-2"/>
          <c:w val="0.27616502162581802"/>
          <c:h val="0.15327683838918299"/>
        </c:manualLayout>
      </c:layout>
      <c:overlay val="0"/>
      <c:txPr>
        <a:bodyPr/>
        <a:lstStyle/>
        <a:p>
          <a:pPr>
            <a:defRPr>
              <a:latin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>
          <a:latin typeface="Arial Narrow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D1E100-73B0-1F41-9F49-7F8FB78FC6FA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F75EF8-EE27-084D-A288-0C2E20D36485}">
      <dgm:prSet/>
      <dgm:spPr/>
      <dgm:t>
        <a:bodyPr/>
        <a:lstStyle/>
        <a:p>
          <a:pPr rtl="0"/>
          <a:r>
            <a:rPr lang="en-US" dirty="0" smtClean="0"/>
            <a:t>Plan</a:t>
          </a:r>
          <a:endParaRPr lang="en-US" dirty="0"/>
        </a:p>
      </dgm:t>
    </dgm:pt>
    <dgm:pt modelId="{C7421FC0-3731-0549-A647-12F3B9AB4B0B}" type="parTrans" cxnId="{179BB968-956A-564C-A0D4-F9B2203F94ED}">
      <dgm:prSet/>
      <dgm:spPr/>
      <dgm:t>
        <a:bodyPr/>
        <a:lstStyle/>
        <a:p>
          <a:endParaRPr lang="en-US"/>
        </a:p>
      </dgm:t>
    </dgm:pt>
    <dgm:pt modelId="{CB7C5A32-4F1D-4F41-A91E-25022FDF57D7}" type="sibTrans" cxnId="{179BB968-956A-564C-A0D4-F9B2203F94ED}">
      <dgm:prSet/>
      <dgm:spPr/>
      <dgm:t>
        <a:bodyPr/>
        <a:lstStyle/>
        <a:p>
          <a:endParaRPr lang="en-US"/>
        </a:p>
      </dgm:t>
    </dgm:pt>
    <dgm:pt modelId="{D922D02A-B2DA-574A-BEBD-ABC0A3053C11}">
      <dgm:prSet custT="1"/>
      <dgm:spPr/>
      <dgm:t>
        <a:bodyPr/>
        <a:lstStyle/>
        <a:p>
          <a:pPr rtl="0"/>
          <a:r>
            <a:rPr lang="en-US" sz="1800" dirty="0" smtClean="0">
              <a:latin typeface="Calibri" pitchFamily="34" charset="0"/>
            </a:rPr>
            <a:t>Design a process change: Identify gap in care, champions and stakeholders, process for change (with measurable outcome and timeframe)</a:t>
          </a:r>
          <a:endParaRPr lang="en-US" sz="1800" dirty="0">
            <a:latin typeface="Calibri" pitchFamily="34" charset="0"/>
          </a:endParaRPr>
        </a:p>
      </dgm:t>
    </dgm:pt>
    <dgm:pt modelId="{C852263C-5127-F64F-B169-AD3B99EDEF60}" type="parTrans" cxnId="{F795391E-D41A-614A-AC4C-C51DE3CF8800}">
      <dgm:prSet/>
      <dgm:spPr/>
      <dgm:t>
        <a:bodyPr/>
        <a:lstStyle/>
        <a:p>
          <a:endParaRPr lang="en-US"/>
        </a:p>
      </dgm:t>
    </dgm:pt>
    <dgm:pt modelId="{65592D57-C6BC-3F44-8919-7553D1CABBDC}" type="sibTrans" cxnId="{F795391E-D41A-614A-AC4C-C51DE3CF8800}">
      <dgm:prSet/>
      <dgm:spPr/>
      <dgm:t>
        <a:bodyPr/>
        <a:lstStyle/>
        <a:p>
          <a:endParaRPr lang="en-US"/>
        </a:p>
      </dgm:t>
    </dgm:pt>
    <dgm:pt modelId="{31DFDFF9-FFFA-DE45-94FB-48E58AAE846B}">
      <dgm:prSet/>
      <dgm:spPr/>
      <dgm:t>
        <a:bodyPr/>
        <a:lstStyle/>
        <a:p>
          <a:pPr rtl="0"/>
          <a:r>
            <a:rPr lang="en-US" dirty="0" smtClean="0"/>
            <a:t>Do</a:t>
          </a:r>
          <a:endParaRPr lang="en-US" dirty="0"/>
        </a:p>
      </dgm:t>
    </dgm:pt>
    <dgm:pt modelId="{878A10E6-7901-DD42-A4B9-71CEAAA12D7B}" type="parTrans" cxnId="{B0FB446E-8235-184D-BE0F-04A7C32C4014}">
      <dgm:prSet/>
      <dgm:spPr/>
      <dgm:t>
        <a:bodyPr/>
        <a:lstStyle/>
        <a:p>
          <a:endParaRPr lang="en-US"/>
        </a:p>
      </dgm:t>
    </dgm:pt>
    <dgm:pt modelId="{09475655-8C34-A545-A14D-95A5BDBE4785}" type="sibTrans" cxnId="{B0FB446E-8235-184D-BE0F-04A7C32C4014}">
      <dgm:prSet/>
      <dgm:spPr/>
      <dgm:t>
        <a:bodyPr/>
        <a:lstStyle/>
        <a:p>
          <a:endParaRPr lang="en-US"/>
        </a:p>
      </dgm:t>
    </dgm:pt>
    <dgm:pt modelId="{05361C6D-B4EB-A442-B3AC-09767A441E25}">
      <dgm:prSet custT="1"/>
      <dgm:spPr/>
      <dgm:t>
        <a:bodyPr/>
        <a:lstStyle/>
        <a:p>
          <a:pPr rtl="0"/>
          <a:r>
            <a:rPr lang="en-US" sz="1800" dirty="0" smtClean="0">
              <a:latin typeface="Calibri" pitchFamily="34" charset="0"/>
            </a:rPr>
            <a:t>Put the process change into place</a:t>
          </a:r>
          <a:endParaRPr lang="en-US" sz="1800" dirty="0">
            <a:latin typeface="Calibri" pitchFamily="34" charset="0"/>
          </a:endParaRPr>
        </a:p>
      </dgm:t>
    </dgm:pt>
    <dgm:pt modelId="{8E9CACDD-B2D5-E44D-B483-A731E5725243}" type="parTrans" cxnId="{29BE76B6-7A57-9540-BC0D-FF97B6F5B08A}">
      <dgm:prSet/>
      <dgm:spPr/>
      <dgm:t>
        <a:bodyPr/>
        <a:lstStyle/>
        <a:p>
          <a:endParaRPr lang="en-US"/>
        </a:p>
      </dgm:t>
    </dgm:pt>
    <dgm:pt modelId="{F6249B7C-4C92-F643-9D79-D5598CCBCFD3}" type="sibTrans" cxnId="{29BE76B6-7A57-9540-BC0D-FF97B6F5B08A}">
      <dgm:prSet/>
      <dgm:spPr/>
      <dgm:t>
        <a:bodyPr/>
        <a:lstStyle/>
        <a:p>
          <a:endParaRPr lang="en-US"/>
        </a:p>
      </dgm:t>
    </dgm:pt>
    <dgm:pt modelId="{679D8451-3E40-7844-ACA6-E5AB60C47063}">
      <dgm:prSet/>
      <dgm:spPr/>
      <dgm:t>
        <a:bodyPr/>
        <a:lstStyle/>
        <a:p>
          <a:pPr rtl="0"/>
          <a:r>
            <a:rPr lang="en-US" dirty="0" smtClean="0"/>
            <a:t>Study</a:t>
          </a:r>
          <a:endParaRPr lang="en-US" dirty="0"/>
        </a:p>
      </dgm:t>
    </dgm:pt>
    <dgm:pt modelId="{B49E924F-EB02-9245-BA46-72F48C5A0C99}" type="parTrans" cxnId="{9DD370E3-4DCB-5A4A-8654-9FC30B03D6D5}">
      <dgm:prSet/>
      <dgm:spPr/>
      <dgm:t>
        <a:bodyPr/>
        <a:lstStyle/>
        <a:p>
          <a:endParaRPr lang="en-US"/>
        </a:p>
      </dgm:t>
    </dgm:pt>
    <dgm:pt modelId="{E72D69A5-9C51-1142-8E99-A0544B352185}" type="sibTrans" cxnId="{9DD370E3-4DCB-5A4A-8654-9FC30B03D6D5}">
      <dgm:prSet/>
      <dgm:spPr/>
      <dgm:t>
        <a:bodyPr/>
        <a:lstStyle/>
        <a:p>
          <a:endParaRPr lang="en-US"/>
        </a:p>
      </dgm:t>
    </dgm:pt>
    <dgm:pt modelId="{CE72A1BC-3F4C-3849-91ED-21066D95FC70}">
      <dgm:prSet custT="1"/>
      <dgm:spPr/>
      <dgm:t>
        <a:bodyPr/>
        <a:lstStyle/>
        <a:p>
          <a:pPr rtl="0"/>
          <a:r>
            <a:rPr lang="en-US" sz="1800" dirty="0" smtClean="0">
              <a:latin typeface="Calibri" pitchFamily="34" charset="0"/>
            </a:rPr>
            <a:t>Review the data</a:t>
          </a:r>
          <a:endParaRPr lang="en-US" sz="1800" dirty="0">
            <a:latin typeface="Calibri" pitchFamily="34" charset="0"/>
          </a:endParaRPr>
        </a:p>
      </dgm:t>
    </dgm:pt>
    <dgm:pt modelId="{72B8FC79-43D4-454E-96E6-45792673FF0F}" type="parTrans" cxnId="{967C0D03-3DC1-A44F-9A5D-029DFBCCC3BD}">
      <dgm:prSet/>
      <dgm:spPr/>
      <dgm:t>
        <a:bodyPr/>
        <a:lstStyle/>
        <a:p>
          <a:endParaRPr lang="en-US"/>
        </a:p>
      </dgm:t>
    </dgm:pt>
    <dgm:pt modelId="{6B3BB880-DE3E-514F-915E-409B5CC73A3A}" type="sibTrans" cxnId="{967C0D03-3DC1-A44F-9A5D-029DFBCCC3BD}">
      <dgm:prSet/>
      <dgm:spPr/>
      <dgm:t>
        <a:bodyPr/>
        <a:lstStyle/>
        <a:p>
          <a:endParaRPr lang="en-US"/>
        </a:p>
      </dgm:t>
    </dgm:pt>
    <dgm:pt modelId="{22E5D22D-C3A0-7C48-BC71-62BC183CDEF4}">
      <dgm:prSet/>
      <dgm:spPr/>
      <dgm:t>
        <a:bodyPr/>
        <a:lstStyle/>
        <a:p>
          <a:pPr rtl="0"/>
          <a:r>
            <a:rPr lang="en-US" dirty="0" smtClean="0"/>
            <a:t>Act</a:t>
          </a:r>
          <a:endParaRPr lang="en-US" dirty="0"/>
        </a:p>
      </dgm:t>
    </dgm:pt>
    <dgm:pt modelId="{F93B5F72-A493-3B42-A3FC-808D161099A5}" type="parTrans" cxnId="{ACF7924C-0F45-8D4D-8BA7-17FA9F0D96A0}">
      <dgm:prSet/>
      <dgm:spPr/>
      <dgm:t>
        <a:bodyPr/>
        <a:lstStyle/>
        <a:p>
          <a:endParaRPr lang="en-US"/>
        </a:p>
      </dgm:t>
    </dgm:pt>
    <dgm:pt modelId="{D977B121-3F24-7E48-95E6-632B13AC646E}" type="sibTrans" cxnId="{ACF7924C-0F45-8D4D-8BA7-17FA9F0D96A0}">
      <dgm:prSet/>
      <dgm:spPr/>
      <dgm:t>
        <a:bodyPr/>
        <a:lstStyle/>
        <a:p>
          <a:endParaRPr lang="en-US"/>
        </a:p>
      </dgm:t>
    </dgm:pt>
    <dgm:pt modelId="{2CC22E3B-2487-BC4C-B5C3-C46A06DF05AA}">
      <dgm:prSet custT="1"/>
      <dgm:spPr/>
      <dgm:t>
        <a:bodyPr/>
        <a:lstStyle/>
        <a:p>
          <a:pPr rtl="0"/>
          <a:r>
            <a:rPr lang="en-US" sz="1800" dirty="0" smtClean="0">
              <a:latin typeface="Calibri" pitchFamily="34" charset="0"/>
            </a:rPr>
            <a:t>Abandon, adapt, adopt, or repeat again</a:t>
          </a:r>
          <a:endParaRPr lang="en-US" sz="1800" dirty="0">
            <a:latin typeface="Calibri" pitchFamily="34" charset="0"/>
          </a:endParaRPr>
        </a:p>
      </dgm:t>
    </dgm:pt>
    <dgm:pt modelId="{570CA3C8-AA62-4F48-9E18-66D302790E3A}" type="parTrans" cxnId="{3ABBA783-AAEF-F544-A37B-539A88730511}">
      <dgm:prSet/>
      <dgm:spPr/>
      <dgm:t>
        <a:bodyPr/>
        <a:lstStyle/>
        <a:p>
          <a:endParaRPr lang="en-US"/>
        </a:p>
      </dgm:t>
    </dgm:pt>
    <dgm:pt modelId="{8A653FB9-D21B-4141-93B9-184DC467AD0B}" type="sibTrans" cxnId="{3ABBA783-AAEF-F544-A37B-539A88730511}">
      <dgm:prSet/>
      <dgm:spPr/>
      <dgm:t>
        <a:bodyPr/>
        <a:lstStyle/>
        <a:p>
          <a:endParaRPr lang="en-US"/>
        </a:p>
      </dgm:t>
    </dgm:pt>
    <dgm:pt modelId="{16B73256-65D1-A448-A513-9FC14FBAB919}" type="pres">
      <dgm:prSet presAssocID="{42D1E100-73B0-1F41-9F49-7F8FB78FC6F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651DBC3-B294-ED4E-BF00-45BE6508FB58}" type="pres">
      <dgm:prSet presAssocID="{BDF75EF8-EE27-084D-A288-0C2E20D36485}" presName="composite" presStyleCnt="0"/>
      <dgm:spPr/>
    </dgm:pt>
    <dgm:pt modelId="{B4B70469-4EBC-6345-8A06-636781C319E3}" type="pres">
      <dgm:prSet presAssocID="{BDF75EF8-EE27-084D-A288-0C2E20D36485}" presName="bentUpArrow1" presStyleLbl="alignImgPlace1" presStyleIdx="0" presStyleCnt="3"/>
      <dgm:spPr>
        <a:solidFill>
          <a:schemeClr val="accent1">
            <a:lumMod val="20000"/>
            <a:lumOff val="80000"/>
          </a:schemeClr>
        </a:solidFill>
      </dgm:spPr>
    </dgm:pt>
    <dgm:pt modelId="{639FA37B-637F-F94B-A663-A1FCA62D2217}" type="pres">
      <dgm:prSet presAssocID="{BDF75EF8-EE27-084D-A288-0C2E20D36485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538A1-66B3-B14B-9CD7-08FEB7B68A9A}" type="pres">
      <dgm:prSet presAssocID="{BDF75EF8-EE27-084D-A288-0C2E20D36485}" presName="ChildText" presStyleLbl="revTx" presStyleIdx="0" presStyleCnt="4" custScaleX="365579" custScaleY="139240" custLinFactX="34138" custLinFactNeighborX="100000" custLinFactNeighborY="-17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DFF258-452A-6043-84EF-AB3EA56A0472}" type="pres">
      <dgm:prSet presAssocID="{CB7C5A32-4F1D-4F41-A91E-25022FDF57D7}" presName="sibTrans" presStyleCnt="0"/>
      <dgm:spPr/>
    </dgm:pt>
    <dgm:pt modelId="{22075C6B-A555-3847-B62E-62E1C36D2904}" type="pres">
      <dgm:prSet presAssocID="{31DFDFF9-FFFA-DE45-94FB-48E58AAE846B}" presName="composite" presStyleCnt="0"/>
      <dgm:spPr/>
    </dgm:pt>
    <dgm:pt modelId="{1E893F8A-ED37-CB40-997B-D1BD89A361C2}" type="pres">
      <dgm:prSet presAssocID="{31DFDFF9-FFFA-DE45-94FB-48E58AAE846B}" presName="bentUpArrow1" presStyleLbl="alignImgPlace1" presStyleIdx="1" presStyleCnt="3"/>
      <dgm:spPr>
        <a:solidFill>
          <a:schemeClr val="accent1">
            <a:lumMod val="20000"/>
            <a:lumOff val="80000"/>
          </a:schemeClr>
        </a:solidFill>
      </dgm:spPr>
    </dgm:pt>
    <dgm:pt modelId="{E9F34A73-A66C-BA4E-B5C5-430B95A3A1C2}" type="pres">
      <dgm:prSet presAssocID="{31DFDFF9-FFFA-DE45-94FB-48E58AAE846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B54C2-87D8-F246-B234-F64AA87D5B72}" type="pres">
      <dgm:prSet presAssocID="{31DFDFF9-FFFA-DE45-94FB-48E58AAE846B}" presName="ChildText" presStyleLbl="revTx" presStyleIdx="1" presStyleCnt="4" custScaleX="232990" custLinFactNeighborX="83829" custLinFactNeighborY="-53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68B50-B854-A743-A26C-588A9A7F3188}" type="pres">
      <dgm:prSet presAssocID="{09475655-8C34-A545-A14D-95A5BDBE4785}" presName="sibTrans" presStyleCnt="0"/>
      <dgm:spPr/>
    </dgm:pt>
    <dgm:pt modelId="{6EAE6BF4-4C41-CF49-9840-C7A08B84619C}" type="pres">
      <dgm:prSet presAssocID="{679D8451-3E40-7844-ACA6-E5AB60C47063}" presName="composite" presStyleCnt="0"/>
      <dgm:spPr/>
    </dgm:pt>
    <dgm:pt modelId="{D21B94D0-D852-C244-B765-B364CEBB8DB7}" type="pres">
      <dgm:prSet presAssocID="{679D8451-3E40-7844-ACA6-E5AB60C47063}" presName="bentUpArrow1" presStyleLbl="alignImgPlace1" presStyleIdx="2" presStyleCnt="3"/>
      <dgm:spPr>
        <a:solidFill>
          <a:schemeClr val="accent1">
            <a:lumMod val="20000"/>
            <a:lumOff val="80000"/>
          </a:schemeClr>
        </a:solidFill>
      </dgm:spPr>
    </dgm:pt>
    <dgm:pt modelId="{7A179536-73C9-2A40-B640-E8BD460634B2}" type="pres">
      <dgm:prSet presAssocID="{679D8451-3E40-7844-ACA6-E5AB60C47063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F5A962-01C3-4F45-BC96-83BB860DA671}" type="pres">
      <dgm:prSet presAssocID="{679D8451-3E40-7844-ACA6-E5AB60C47063}" presName="ChildText" presStyleLbl="revTx" presStyleIdx="2" presStyleCnt="4" custScaleX="232875" custLinFactNeighborX="70086" custLinFactNeighborY="-35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06FEE-0609-A84C-90B1-57C2CFED2C66}" type="pres">
      <dgm:prSet presAssocID="{E72D69A5-9C51-1142-8E99-A0544B352185}" presName="sibTrans" presStyleCnt="0"/>
      <dgm:spPr/>
    </dgm:pt>
    <dgm:pt modelId="{57B76F98-83C2-784D-95A9-33F8D0AE53AB}" type="pres">
      <dgm:prSet presAssocID="{22E5D22D-C3A0-7C48-BC71-62BC183CDEF4}" presName="composite" presStyleCnt="0"/>
      <dgm:spPr/>
    </dgm:pt>
    <dgm:pt modelId="{E2D03AD0-CFF7-F04C-AE59-C880F981049B}" type="pres">
      <dgm:prSet presAssocID="{22E5D22D-C3A0-7C48-BC71-62BC183CDEF4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EA101-ACB6-A240-97A2-84EC92BB58BC}" type="pres">
      <dgm:prSet presAssocID="{22E5D22D-C3A0-7C48-BC71-62BC183CDEF4}" presName="FinalChildText" presStyleLbl="revTx" presStyleIdx="3" presStyleCnt="4" custScaleX="176391" custLinFactNeighborX="40843" custLinFactNeighborY="17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FB446E-8235-184D-BE0F-04A7C32C4014}" srcId="{42D1E100-73B0-1F41-9F49-7F8FB78FC6FA}" destId="{31DFDFF9-FFFA-DE45-94FB-48E58AAE846B}" srcOrd="1" destOrd="0" parTransId="{878A10E6-7901-DD42-A4B9-71CEAAA12D7B}" sibTransId="{09475655-8C34-A545-A14D-95A5BDBE4785}"/>
    <dgm:cxn modelId="{CDF0964E-C844-4454-B227-5DF6634B080D}" type="presOf" srcId="{22E5D22D-C3A0-7C48-BC71-62BC183CDEF4}" destId="{E2D03AD0-CFF7-F04C-AE59-C880F981049B}" srcOrd="0" destOrd="0" presId="urn:microsoft.com/office/officeart/2005/8/layout/StepDownProcess"/>
    <dgm:cxn modelId="{967C0D03-3DC1-A44F-9A5D-029DFBCCC3BD}" srcId="{679D8451-3E40-7844-ACA6-E5AB60C47063}" destId="{CE72A1BC-3F4C-3849-91ED-21066D95FC70}" srcOrd="0" destOrd="0" parTransId="{72B8FC79-43D4-454E-96E6-45792673FF0F}" sibTransId="{6B3BB880-DE3E-514F-915E-409B5CC73A3A}"/>
    <dgm:cxn modelId="{B98B0784-2165-4CB1-A8D2-269F417FFD8B}" type="presOf" srcId="{42D1E100-73B0-1F41-9F49-7F8FB78FC6FA}" destId="{16B73256-65D1-A448-A513-9FC14FBAB919}" srcOrd="0" destOrd="0" presId="urn:microsoft.com/office/officeart/2005/8/layout/StepDownProcess"/>
    <dgm:cxn modelId="{BDC79BB8-EC55-4521-BE17-BCFFEAE7EB0E}" type="presOf" srcId="{D922D02A-B2DA-574A-BEBD-ABC0A3053C11}" destId="{37F538A1-66B3-B14B-9CD7-08FEB7B68A9A}" srcOrd="0" destOrd="0" presId="urn:microsoft.com/office/officeart/2005/8/layout/StepDownProcess"/>
    <dgm:cxn modelId="{A0C61852-B20A-4066-AAF6-984C0BAF8824}" type="presOf" srcId="{31DFDFF9-FFFA-DE45-94FB-48E58AAE846B}" destId="{E9F34A73-A66C-BA4E-B5C5-430B95A3A1C2}" srcOrd="0" destOrd="0" presId="urn:microsoft.com/office/officeart/2005/8/layout/StepDownProcess"/>
    <dgm:cxn modelId="{616CD942-BA09-44BA-8C8F-F5CA37C4F093}" type="presOf" srcId="{679D8451-3E40-7844-ACA6-E5AB60C47063}" destId="{7A179536-73C9-2A40-B640-E8BD460634B2}" srcOrd="0" destOrd="0" presId="urn:microsoft.com/office/officeart/2005/8/layout/StepDownProcess"/>
    <dgm:cxn modelId="{9DD370E3-4DCB-5A4A-8654-9FC30B03D6D5}" srcId="{42D1E100-73B0-1F41-9F49-7F8FB78FC6FA}" destId="{679D8451-3E40-7844-ACA6-E5AB60C47063}" srcOrd="2" destOrd="0" parTransId="{B49E924F-EB02-9245-BA46-72F48C5A0C99}" sibTransId="{E72D69A5-9C51-1142-8E99-A0544B352185}"/>
    <dgm:cxn modelId="{AD751E3A-6116-461D-ADAC-DFD3149C679F}" type="presOf" srcId="{BDF75EF8-EE27-084D-A288-0C2E20D36485}" destId="{639FA37B-637F-F94B-A663-A1FCA62D2217}" srcOrd="0" destOrd="0" presId="urn:microsoft.com/office/officeart/2005/8/layout/StepDownProcess"/>
    <dgm:cxn modelId="{3F549496-9AEF-4657-8C30-63B4AEFC64A3}" type="presOf" srcId="{2CC22E3B-2487-BC4C-B5C3-C46A06DF05AA}" destId="{70CEA101-ACB6-A240-97A2-84EC92BB58BC}" srcOrd="0" destOrd="0" presId="urn:microsoft.com/office/officeart/2005/8/layout/StepDownProcess"/>
    <dgm:cxn modelId="{29BE76B6-7A57-9540-BC0D-FF97B6F5B08A}" srcId="{31DFDFF9-FFFA-DE45-94FB-48E58AAE846B}" destId="{05361C6D-B4EB-A442-B3AC-09767A441E25}" srcOrd="0" destOrd="0" parTransId="{8E9CACDD-B2D5-E44D-B483-A731E5725243}" sibTransId="{F6249B7C-4C92-F643-9D79-D5598CCBCFD3}"/>
    <dgm:cxn modelId="{13C42D61-1C87-4113-A8CC-7618519A9B78}" type="presOf" srcId="{CE72A1BC-3F4C-3849-91ED-21066D95FC70}" destId="{4AF5A962-01C3-4F45-BC96-83BB860DA671}" srcOrd="0" destOrd="0" presId="urn:microsoft.com/office/officeart/2005/8/layout/StepDownProcess"/>
    <dgm:cxn modelId="{3ABBA783-AAEF-F544-A37B-539A88730511}" srcId="{22E5D22D-C3A0-7C48-BC71-62BC183CDEF4}" destId="{2CC22E3B-2487-BC4C-B5C3-C46A06DF05AA}" srcOrd="0" destOrd="0" parTransId="{570CA3C8-AA62-4F48-9E18-66D302790E3A}" sibTransId="{8A653FB9-D21B-4141-93B9-184DC467AD0B}"/>
    <dgm:cxn modelId="{ACF7924C-0F45-8D4D-8BA7-17FA9F0D96A0}" srcId="{42D1E100-73B0-1F41-9F49-7F8FB78FC6FA}" destId="{22E5D22D-C3A0-7C48-BC71-62BC183CDEF4}" srcOrd="3" destOrd="0" parTransId="{F93B5F72-A493-3B42-A3FC-808D161099A5}" sibTransId="{D977B121-3F24-7E48-95E6-632B13AC646E}"/>
    <dgm:cxn modelId="{0C0229FE-53F9-47BF-9064-259356FC8DBD}" type="presOf" srcId="{05361C6D-B4EB-A442-B3AC-09767A441E25}" destId="{249B54C2-87D8-F246-B234-F64AA87D5B72}" srcOrd="0" destOrd="0" presId="urn:microsoft.com/office/officeart/2005/8/layout/StepDownProcess"/>
    <dgm:cxn modelId="{179BB968-956A-564C-A0D4-F9B2203F94ED}" srcId="{42D1E100-73B0-1F41-9F49-7F8FB78FC6FA}" destId="{BDF75EF8-EE27-084D-A288-0C2E20D36485}" srcOrd="0" destOrd="0" parTransId="{C7421FC0-3731-0549-A647-12F3B9AB4B0B}" sibTransId="{CB7C5A32-4F1D-4F41-A91E-25022FDF57D7}"/>
    <dgm:cxn modelId="{F795391E-D41A-614A-AC4C-C51DE3CF8800}" srcId="{BDF75EF8-EE27-084D-A288-0C2E20D36485}" destId="{D922D02A-B2DA-574A-BEBD-ABC0A3053C11}" srcOrd="0" destOrd="0" parTransId="{C852263C-5127-F64F-B169-AD3B99EDEF60}" sibTransId="{65592D57-C6BC-3F44-8919-7553D1CABBDC}"/>
    <dgm:cxn modelId="{853410D4-E47D-449F-B5C1-F8C5875DE1EE}" type="presParOf" srcId="{16B73256-65D1-A448-A513-9FC14FBAB919}" destId="{E651DBC3-B294-ED4E-BF00-45BE6508FB58}" srcOrd="0" destOrd="0" presId="urn:microsoft.com/office/officeart/2005/8/layout/StepDownProcess"/>
    <dgm:cxn modelId="{713B0433-DD25-49A7-96F9-674FFDB6D839}" type="presParOf" srcId="{E651DBC3-B294-ED4E-BF00-45BE6508FB58}" destId="{B4B70469-4EBC-6345-8A06-636781C319E3}" srcOrd="0" destOrd="0" presId="urn:microsoft.com/office/officeart/2005/8/layout/StepDownProcess"/>
    <dgm:cxn modelId="{F25C0513-4DA7-4C39-B271-43182762FBEF}" type="presParOf" srcId="{E651DBC3-B294-ED4E-BF00-45BE6508FB58}" destId="{639FA37B-637F-F94B-A663-A1FCA62D2217}" srcOrd="1" destOrd="0" presId="urn:microsoft.com/office/officeart/2005/8/layout/StepDownProcess"/>
    <dgm:cxn modelId="{9C50BAF1-E226-44E2-AAA4-7EC94ED624BE}" type="presParOf" srcId="{E651DBC3-B294-ED4E-BF00-45BE6508FB58}" destId="{37F538A1-66B3-B14B-9CD7-08FEB7B68A9A}" srcOrd="2" destOrd="0" presId="urn:microsoft.com/office/officeart/2005/8/layout/StepDownProcess"/>
    <dgm:cxn modelId="{1802CBF7-18AB-4ACA-88F7-9147A268F9F7}" type="presParOf" srcId="{16B73256-65D1-A448-A513-9FC14FBAB919}" destId="{89DFF258-452A-6043-84EF-AB3EA56A0472}" srcOrd="1" destOrd="0" presId="urn:microsoft.com/office/officeart/2005/8/layout/StepDownProcess"/>
    <dgm:cxn modelId="{FB732B0A-F7FB-47E2-A233-95E178359301}" type="presParOf" srcId="{16B73256-65D1-A448-A513-9FC14FBAB919}" destId="{22075C6B-A555-3847-B62E-62E1C36D2904}" srcOrd="2" destOrd="0" presId="urn:microsoft.com/office/officeart/2005/8/layout/StepDownProcess"/>
    <dgm:cxn modelId="{58DF97BD-13A0-46C0-A13D-5D19BF243156}" type="presParOf" srcId="{22075C6B-A555-3847-B62E-62E1C36D2904}" destId="{1E893F8A-ED37-CB40-997B-D1BD89A361C2}" srcOrd="0" destOrd="0" presId="urn:microsoft.com/office/officeart/2005/8/layout/StepDownProcess"/>
    <dgm:cxn modelId="{970BF3F6-6AF9-4062-BD24-FC38AFEF784C}" type="presParOf" srcId="{22075C6B-A555-3847-B62E-62E1C36D2904}" destId="{E9F34A73-A66C-BA4E-B5C5-430B95A3A1C2}" srcOrd="1" destOrd="0" presId="urn:microsoft.com/office/officeart/2005/8/layout/StepDownProcess"/>
    <dgm:cxn modelId="{AB438971-EBB8-4645-8956-5C0833D9C70E}" type="presParOf" srcId="{22075C6B-A555-3847-B62E-62E1C36D2904}" destId="{249B54C2-87D8-F246-B234-F64AA87D5B72}" srcOrd="2" destOrd="0" presId="urn:microsoft.com/office/officeart/2005/8/layout/StepDownProcess"/>
    <dgm:cxn modelId="{1F782A61-38A6-45F4-BC73-9A9900671A34}" type="presParOf" srcId="{16B73256-65D1-A448-A513-9FC14FBAB919}" destId="{68E68B50-B854-A743-A26C-588A9A7F3188}" srcOrd="3" destOrd="0" presId="urn:microsoft.com/office/officeart/2005/8/layout/StepDownProcess"/>
    <dgm:cxn modelId="{B9CF84F3-45C4-4179-BFAA-72096D6FFEB3}" type="presParOf" srcId="{16B73256-65D1-A448-A513-9FC14FBAB919}" destId="{6EAE6BF4-4C41-CF49-9840-C7A08B84619C}" srcOrd="4" destOrd="0" presId="urn:microsoft.com/office/officeart/2005/8/layout/StepDownProcess"/>
    <dgm:cxn modelId="{7A5B56A4-F3CF-46C0-8EF7-441C247179A3}" type="presParOf" srcId="{6EAE6BF4-4C41-CF49-9840-C7A08B84619C}" destId="{D21B94D0-D852-C244-B765-B364CEBB8DB7}" srcOrd="0" destOrd="0" presId="urn:microsoft.com/office/officeart/2005/8/layout/StepDownProcess"/>
    <dgm:cxn modelId="{D1C2212C-54A0-4044-9CBD-E653A1EF194E}" type="presParOf" srcId="{6EAE6BF4-4C41-CF49-9840-C7A08B84619C}" destId="{7A179536-73C9-2A40-B640-E8BD460634B2}" srcOrd="1" destOrd="0" presId="urn:microsoft.com/office/officeart/2005/8/layout/StepDownProcess"/>
    <dgm:cxn modelId="{6D4A9C49-EE54-4810-B36E-81EAC6B64EAD}" type="presParOf" srcId="{6EAE6BF4-4C41-CF49-9840-C7A08B84619C}" destId="{4AF5A962-01C3-4F45-BC96-83BB860DA671}" srcOrd="2" destOrd="0" presId="urn:microsoft.com/office/officeart/2005/8/layout/StepDownProcess"/>
    <dgm:cxn modelId="{0513A126-3D66-4990-BD0C-57150E74D29B}" type="presParOf" srcId="{16B73256-65D1-A448-A513-9FC14FBAB919}" destId="{1FC06FEE-0609-A84C-90B1-57C2CFED2C66}" srcOrd="5" destOrd="0" presId="urn:microsoft.com/office/officeart/2005/8/layout/StepDownProcess"/>
    <dgm:cxn modelId="{C541F162-C00E-4FAE-9539-3D742C5B1917}" type="presParOf" srcId="{16B73256-65D1-A448-A513-9FC14FBAB919}" destId="{57B76F98-83C2-784D-95A9-33F8D0AE53AB}" srcOrd="6" destOrd="0" presId="urn:microsoft.com/office/officeart/2005/8/layout/StepDownProcess"/>
    <dgm:cxn modelId="{5B229A4F-E634-44B4-9427-6595CF8B452D}" type="presParOf" srcId="{57B76F98-83C2-784D-95A9-33F8D0AE53AB}" destId="{E2D03AD0-CFF7-F04C-AE59-C880F981049B}" srcOrd="0" destOrd="0" presId="urn:microsoft.com/office/officeart/2005/8/layout/StepDownProcess"/>
    <dgm:cxn modelId="{6F4312D2-9C6F-4408-A30C-F2895E4888DD}" type="presParOf" srcId="{57B76F98-83C2-784D-95A9-33F8D0AE53AB}" destId="{70CEA101-ACB6-A240-97A2-84EC92BB58B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70469-4EBC-6345-8A06-636781C319E3}">
      <dsp:nvSpPr>
        <dsp:cNvPr id="0" name=""/>
        <dsp:cNvSpPr/>
      </dsp:nvSpPr>
      <dsp:spPr>
        <a:xfrm rot="5400000">
          <a:off x="560896" y="1048065"/>
          <a:ext cx="866358" cy="98631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9FA37B-637F-F94B-A663-A1FCA62D2217}">
      <dsp:nvSpPr>
        <dsp:cNvPr id="0" name=""/>
        <dsp:cNvSpPr/>
      </dsp:nvSpPr>
      <dsp:spPr>
        <a:xfrm>
          <a:off x="331364" y="87690"/>
          <a:ext cx="1458437" cy="102085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Plan</a:t>
          </a:r>
          <a:endParaRPr lang="en-US" sz="3700" kern="1200" dirty="0"/>
        </a:p>
      </dsp:txBody>
      <dsp:txXfrm>
        <a:off x="381207" y="137533"/>
        <a:ext cx="1358751" cy="921172"/>
      </dsp:txXfrm>
    </dsp:sp>
    <dsp:sp modelId="{37F538A1-66B3-B14B-9CD7-08FEB7B68A9A}">
      <dsp:nvSpPr>
        <dsp:cNvPr id="0" name=""/>
        <dsp:cNvSpPr/>
      </dsp:nvSpPr>
      <dsp:spPr>
        <a:xfrm>
          <a:off x="1804105" y="8587"/>
          <a:ext cx="3877800" cy="1148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Design a process change: Identify gap in care, champions and stakeholders, process for change (with measurable outcome and timeframe)</a:t>
          </a:r>
          <a:endParaRPr lang="en-US" sz="1800" kern="1200" dirty="0">
            <a:latin typeface="Calibri" pitchFamily="34" charset="0"/>
          </a:endParaRPr>
        </a:p>
      </dsp:txBody>
      <dsp:txXfrm>
        <a:off x="1804105" y="8587"/>
        <a:ext cx="3877800" cy="1148873"/>
      </dsp:txXfrm>
    </dsp:sp>
    <dsp:sp modelId="{1E893F8A-ED37-CB40-997B-D1BD89A361C2}">
      <dsp:nvSpPr>
        <dsp:cNvPr id="0" name=""/>
        <dsp:cNvSpPr/>
      </dsp:nvSpPr>
      <dsp:spPr>
        <a:xfrm rot="5400000">
          <a:off x="2446193" y="2194826"/>
          <a:ext cx="866358" cy="98631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F34A73-A66C-BA4E-B5C5-430B95A3A1C2}">
      <dsp:nvSpPr>
        <dsp:cNvPr id="0" name=""/>
        <dsp:cNvSpPr/>
      </dsp:nvSpPr>
      <dsp:spPr>
        <a:xfrm>
          <a:off x="2216661" y="1234451"/>
          <a:ext cx="1458437" cy="102085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Do</a:t>
          </a:r>
          <a:endParaRPr lang="en-US" sz="3700" kern="1200" dirty="0"/>
        </a:p>
      </dsp:txBody>
      <dsp:txXfrm>
        <a:off x="2266504" y="1284294"/>
        <a:ext cx="1358751" cy="921172"/>
      </dsp:txXfrm>
    </dsp:sp>
    <dsp:sp modelId="{249B54C2-87D8-F246-B234-F64AA87D5B72}">
      <dsp:nvSpPr>
        <dsp:cNvPr id="0" name=""/>
        <dsp:cNvSpPr/>
      </dsp:nvSpPr>
      <dsp:spPr>
        <a:xfrm>
          <a:off x="3858965" y="1288074"/>
          <a:ext cx="2471391" cy="825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Put the process change into place</a:t>
          </a:r>
          <a:endParaRPr lang="en-US" sz="1800" kern="1200" dirty="0">
            <a:latin typeface="Calibri" pitchFamily="34" charset="0"/>
          </a:endParaRPr>
        </a:p>
      </dsp:txBody>
      <dsp:txXfrm>
        <a:off x="3858965" y="1288074"/>
        <a:ext cx="2471391" cy="825103"/>
      </dsp:txXfrm>
    </dsp:sp>
    <dsp:sp modelId="{D21B94D0-D852-C244-B765-B364CEBB8DB7}">
      <dsp:nvSpPr>
        <dsp:cNvPr id="0" name=""/>
        <dsp:cNvSpPr/>
      </dsp:nvSpPr>
      <dsp:spPr>
        <a:xfrm rot="5400000">
          <a:off x="4331490" y="3341588"/>
          <a:ext cx="866358" cy="98631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179536-73C9-2A40-B640-E8BD460634B2}">
      <dsp:nvSpPr>
        <dsp:cNvPr id="0" name=""/>
        <dsp:cNvSpPr/>
      </dsp:nvSpPr>
      <dsp:spPr>
        <a:xfrm>
          <a:off x="4101957" y="2381212"/>
          <a:ext cx="1458437" cy="102085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Study</a:t>
          </a:r>
          <a:endParaRPr lang="en-US" sz="3700" kern="1200" dirty="0"/>
        </a:p>
      </dsp:txBody>
      <dsp:txXfrm>
        <a:off x="4151800" y="2431055"/>
        <a:ext cx="1358751" cy="921172"/>
      </dsp:txXfrm>
    </dsp:sp>
    <dsp:sp modelId="{4AF5A962-01C3-4F45-BC96-83BB860DA671}">
      <dsp:nvSpPr>
        <dsp:cNvPr id="0" name=""/>
        <dsp:cNvSpPr/>
      </dsp:nvSpPr>
      <dsp:spPr>
        <a:xfrm>
          <a:off x="5599095" y="2449415"/>
          <a:ext cx="2470171" cy="825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Review the data</a:t>
          </a:r>
          <a:endParaRPr lang="en-US" sz="1800" kern="1200" dirty="0">
            <a:latin typeface="Calibri" pitchFamily="34" charset="0"/>
          </a:endParaRPr>
        </a:p>
      </dsp:txBody>
      <dsp:txXfrm>
        <a:off x="5599095" y="2449415"/>
        <a:ext cx="2470171" cy="825103"/>
      </dsp:txXfrm>
    </dsp:sp>
    <dsp:sp modelId="{E2D03AD0-CFF7-F04C-AE59-C880F981049B}">
      <dsp:nvSpPr>
        <dsp:cNvPr id="0" name=""/>
        <dsp:cNvSpPr/>
      </dsp:nvSpPr>
      <dsp:spPr>
        <a:xfrm>
          <a:off x="5987254" y="3527974"/>
          <a:ext cx="1458437" cy="102085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Act</a:t>
          </a:r>
          <a:endParaRPr lang="en-US" sz="3700" kern="1200" dirty="0"/>
        </a:p>
      </dsp:txBody>
      <dsp:txXfrm>
        <a:off x="6037097" y="3577817"/>
        <a:ext cx="1358751" cy="921172"/>
      </dsp:txXfrm>
    </dsp:sp>
    <dsp:sp modelId="{70CEA101-ACB6-A240-97A2-84EC92BB58BC}">
      <dsp:nvSpPr>
        <dsp:cNvPr id="0" name=""/>
        <dsp:cNvSpPr/>
      </dsp:nvSpPr>
      <dsp:spPr>
        <a:xfrm>
          <a:off x="7371905" y="3639915"/>
          <a:ext cx="1871029" cy="825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Abandon, adapt, adopt, or repeat again</a:t>
          </a:r>
          <a:endParaRPr lang="en-US" sz="1800" kern="1200" dirty="0">
            <a:latin typeface="Calibri" pitchFamily="34" charset="0"/>
          </a:endParaRPr>
        </a:p>
      </dsp:txBody>
      <dsp:txXfrm>
        <a:off x="7371905" y="3639915"/>
        <a:ext cx="1871029" cy="825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B0EDC4-1B4A-4448-9B27-185FAF2D033F}" type="datetimeFigureOut">
              <a:rPr lang="en-US"/>
              <a:pPr>
                <a:defRPr/>
              </a:pPr>
              <a:t>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96AF862-AD0D-47E8-80B5-F218A8098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033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3FC51CF-80EF-45B7-873F-705AE9506C9F}" type="datetimeFigureOut">
              <a:rPr lang="en-US"/>
              <a:pPr>
                <a:defRPr/>
              </a:pPr>
              <a:t>2/19/2016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0EC1EA-07A0-4FA0-85C5-97754687A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859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vaccines/programs/iis/contacts-registry-staff.html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NHIS –</a:t>
            </a:r>
            <a:r>
              <a:rPr lang="en-US" baseline="0" dirty="0" smtClean="0"/>
              <a:t> National Interview Survey</a:t>
            </a:r>
          </a:p>
          <a:p>
            <a:r>
              <a:rPr lang="en-US" dirty="0" smtClean="0"/>
              <a:t>NIS –</a:t>
            </a:r>
            <a:r>
              <a:rPr lang="en-US" baseline="0" dirty="0" smtClean="0"/>
              <a:t> National Flu Survey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546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4" defTabSz="466801"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CDC has a contact list of state IIS staff: </a:t>
            </a:r>
            <a:r>
              <a:rPr lang="en-US" dirty="0">
                <a:latin typeface="Calibri" pitchFamily="34" charset="0"/>
                <a:hlinkClick r:id="rId3"/>
              </a:rPr>
              <a:t>http://www.cdc.gov/vaccines/programs/iis/contacts-registry-staff.html</a:t>
            </a:r>
            <a:r>
              <a:rPr lang="en-US" dirty="0">
                <a:latin typeface="Calibri" pitchFamily="34" charset="0"/>
              </a:rPr>
              <a:t>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49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6801">
              <a:defRPr/>
            </a:pPr>
            <a:r>
              <a:rPr lang="en-US" dirty="0" smtClean="0"/>
              <a:t>Unlike</a:t>
            </a:r>
            <a:r>
              <a:rPr lang="en-US" baseline="0" dirty="0" smtClean="0"/>
              <a:t> childhood vaccination rates, we see large ethnic and racial disparities in adult vaccination rates.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01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3265" y="4423968"/>
            <a:ext cx="5619748" cy="4190206"/>
          </a:xfrm>
          <a:prstGeom prst="rect">
            <a:avLst/>
          </a:prstGeom>
        </p:spPr>
        <p:txBody>
          <a:bodyPr lIns="91604" tIns="45802" rIns="91604" bIns="45802"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DD905-C9C0-4CC1-8591-8EA14B42821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60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C2C692-855C-4816-AA6B-2C1854B5A9A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83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AF162-02C6-E44B-8A06-07EB909639A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435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2B6-F75B-4D5B-9A2D-E9CB4B63CBA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512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are some possible questions you may receive from the audience:</a:t>
            </a:r>
            <a:endParaRPr lang="en-US" dirty="0" smtClean="0"/>
          </a:p>
          <a:p>
            <a:pPr marL="175050" indent="-175050">
              <a:buFontTx/>
              <a:buChar char="-"/>
            </a:pPr>
            <a:r>
              <a:rPr lang="en-US" dirty="0" smtClean="0"/>
              <a:t>What time of year</a:t>
            </a:r>
            <a:r>
              <a:rPr lang="en-US" baseline="0" dirty="0" smtClean="0"/>
              <a:t> do you start projects like these? </a:t>
            </a:r>
            <a:endParaRPr lang="en-US" dirty="0" smtClean="0"/>
          </a:p>
          <a:p>
            <a:pPr marL="175050" indent="-175050">
              <a:buFontTx/>
              <a:buChar char="-"/>
            </a:pPr>
            <a:r>
              <a:rPr lang="en-US" dirty="0" smtClean="0"/>
              <a:t>What staff makes the patient lists for the QI project?</a:t>
            </a:r>
          </a:p>
          <a:p>
            <a:pPr marL="175050" indent="-175050">
              <a:buFontTx/>
              <a:buChar char="-"/>
            </a:pPr>
            <a:r>
              <a:rPr lang="en-US" dirty="0" smtClean="0"/>
              <a:t>What are the EHR</a:t>
            </a:r>
            <a:r>
              <a:rPr lang="en-US" baseline="0" dirty="0" smtClean="0"/>
              <a:t> considerations such as basic reporting functions of patient records?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68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example reminder notice</a:t>
            </a:r>
            <a:r>
              <a:rPr lang="en-US" baseline="0" dirty="0" smtClean="0"/>
              <a:t> and if you use this strategy, modify to meet your practice/patient needs.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346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there are questions on</a:t>
            </a:r>
            <a:r>
              <a:rPr lang="en-US" baseline="0" dirty="0" smtClean="0"/>
              <a:t> who will remind the provider, explain it could be the medical assistant, nurse, or a reminder in the EHR depending on clinic workflow.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433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606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747839" y="6025339"/>
            <a:ext cx="7396162" cy="870762"/>
          </a:xfrm>
          <a:prstGeom prst="rect">
            <a:avLst/>
          </a:prstGeom>
          <a:solidFill>
            <a:srgbClr val="2EB13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E2A8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8482013" y="6408738"/>
            <a:ext cx="366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823A2F2B-3917-4B73-A767-975CB851FCCB}" type="slidenum">
              <a:rPr lang="en-US" altLang="en-US" sz="1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/>
              <a:t>‹#›</a:t>
            </a:fld>
            <a:endParaRPr lang="en-US" altLang="en-US" sz="12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0" y="17463"/>
            <a:ext cx="9144000" cy="244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0955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234950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7687" y="1233973"/>
            <a:ext cx="6828800" cy="1828800"/>
          </a:xfrm>
        </p:spPr>
        <p:txBody>
          <a:bodyPr anchor="b"/>
          <a:lstStyle>
            <a:lvl1pPr>
              <a:defRPr b="1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025339"/>
            <a:ext cx="1747838" cy="8707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025339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1747838" y="6025338"/>
            <a:ext cx="1" cy="870763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>
          <a:xfrm>
            <a:off x="1866668" y="6145269"/>
            <a:ext cx="5831114" cy="59279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 dirty="0" smtClean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9" y="6282332"/>
            <a:ext cx="1461680" cy="34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89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7C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8159002" cy="4175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08000" cy="234950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386E42-F1FD-4ACB-BAFE-2EA01340B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9CAAE-F962-4BBF-AA73-E5698E57AD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1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175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1533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C4FE13-D3A9-420C-B6A9-D1AE299F47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02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3379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3044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BFBAA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BFBAA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4A139B-9C2F-4C58-B4C2-2D1A7A325A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6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3990278"/>
          </a:xfrm>
          <a:solidFill>
            <a:srgbClr val="BFB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37160" tIns="182880" rIns="137160" bIns="91440">
            <a:normAutofit/>
          </a:bodyPr>
          <a:lstStyle>
            <a:lvl1pPr marL="0" indent="0">
              <a:spcAft>
                <a:spcPts val="1000"/>
              </a:spcAft>
              <a:buNone/>
              <a:defRPr sz="1600">
                <a:ln>
                  <a:noFill/>
                </a:ln>
                <a:solidFill>
                  <a:srgbClr val="000000"/>
                </a:solidFill>
                <a:latin typeface="Trebuchet MS"/>
                <a:cs typeface="Trebuchet MS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39902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B0280DC-E516-4875-86CC-8997A57A8F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5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49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7941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18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         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ED2D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F2A8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366D08E5-931D-4AD4-ABA2-CD30C3AAA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47838" y="6025339"/>
            <a:ext cx="7396163" cy="832661"/>
          </a:xfrm>
          <a:prstGeom prst="rect">
            <a:avLst/>
          </a:prstGeom>
          <a:solidFill>
            <a:srgbClr val="2EB13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E2A8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25338"/>
            <a:ext cx="9144000" cy="1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47838" y="6025338"/>
            <a:ext cx="0" cy="832662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61975" y="1281113"/>
            <a:ext cx="0" cy="227012"/>
          </a:xfrm>
          <a:prstGeom prst="line">
            <a:avLst/>
          </a:prstGeom>
          <a:ln w="57150" cmpd="sng">
            <a:solidFill>
              <a:srgbClr val="FFC82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1" name="Rectangle 16"/>
          <p:cNvSpPr>
            <a:spLocks noChangeArrowheads="1"/>
          </p:cNvSpPr>
          <p:nvPr/>
        </p:nvSpPr>
        <p:spPr bwMode="auto">
          <a:xfrm>
            <a:off x="8482013" y="6408738"/>
            <a:ext cx="366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823A2F2B-3917-4B73-A767-975CB851FCCB}" type="slidenum">
              <a:rPr lang="en-US" altLang="en-US" sz="1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/>
              <a:t>‹#›</a:t>
            </a:fld>
            <a:endParaRPr lang="en-US" altLang="en-US" sz="1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9" y="6282332"/>
            <a:ext cx="1461680" cy="3471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6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7E66"/>
          </a:solidFill>
          <a:latin typeface="Calibri"/>
          <a:ea typeface="Calibri" pitchFamily="34" charset="0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457200" indent="-457200" algn="l" rtl="0" eaLnBrk="1" fontAlgn="base" hangingPunct="1">
        <a:spcBef>
          <a:spcPts val="700"/>
        </a:spcBef>
        <a:spcAft>
          <a:spcPct val="0"/>
        </a:spcAft>
        <a:buClr>
          <a:srgbClr val="1EB53A"/>
        </a:buClr>
        <a:buSzPct val="115000"/>
        <a:buFont typeface="Wingdings" pitchFamily="2" charset="2"/>
        <a:buChar char="§"/>
        <a:defRPr sz="2900" kern="1200">
          <a:solidFill>
            <a:schemeClr val="tx1"/>
          </a:solidFill>
          <a:latin typeface="Calibri"/>
          <a:ea typeface="Calibri" pitchFamily="34" charset="0"/>
          <a:cs typeface="Calibri"/>
        </a:defRPr>
      </a:lvl1pPr>
      <a:lvl2pPr marL="822325" indent="-457200" algn="l" rtl="0" eaLnBrk="1" fontAlgn="base" hangingPunct="1">
        <a:spcBef>
          <a:spcPts val="550"/>
        </a:spcBef>
        <a:spcAft>
          <a:spcPct val="0"/>
        </a:spcAft>
        <a:buClr>
          <a:srgbClr val="1EB53A"/>
        </a:buClr>
        <a:buSzPct val="115000"/>
        <a:buFont typeface="Arial" charset="0"/>
        <a:buChar char="•"/>
        <a:defRPr sz="2600" kern="1200">
          <a:solidFill>
            <a:schemeClr val="tx1"/>
          </a:solidFill>
          <a:latin typeface="Calibri"/>
          <a:ea typeface="Calibri" pitchFamily="34" charset="0"/>
          <a:cs typeface="Calibri"/>
        </a:defRPr>
      </a:lvl2pPr>
      <a:lvl3pPr marL="1028700" indent="-342900" algn="l" rtl="0" eaLnBrk="1" fontAlgn="base" hangingPunct="1">
        <a:spcBef>
          <a:spcPts val="5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300" kern="1200">
          <a:solidFill>
            <a:schemeClr val="tx1"/>
          </a:solidFill>
          <a:latin typeface="Calibri"/>
          <a:ea typeface="Calibri" pitchFamily="34" charset="0"/>
          <a:cs typeface="Calibri"/>
        </a:defRPr>
      </a:lvl3pPr>
      <a:lvl4pPr marL="14859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4pPr>
      <a:lvl5pPr marL="19431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communityguide.org/vaccines/clientreminder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nte.jamanetwork.com/article.aspx?articleid=110594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communityguide.org/vaccines/providerreminder.htm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munize.org/standing-orders/" TargetMode="External"/><Relationship Id="rId2" Type="http://schemas.openxmlformats.org/officeDocument/2006/relationships/hyperlink" Target="http://www.standingorders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vaccines/programs/iis/contacts-registry-staff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ms.gov/Regulations-and-Guidance/Legislation/EHRIncentivePrograms/downloads/Stage2_EPCore_16_ImmunizationRegistriesDataSubmission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immunization.acponline.org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vaccines/hcp/patient-ed/adults/index.html" TargetMode="External"/><Relationship Id="rId2" Type="http://schemas.openxmlformats.org/officeDocument/2006/relationships/hyperlink" Target="http://immunization.acponlin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zsummitpartners.org/wp-content/uploads/2014/05/AdultVaccineMessaging.pdf" TargetMode="External"/><Relationship Id="rId5" Type="http://schemas.openxmlformats.org/officeDocument/2006/relationships/hyperlink" Target="http://www2a.cdc.gov/vaccines/ed/whatworks/index.html" TargetMode="External"/><Relationship Id="rId4" Type="http://schemas.openxmlformats.org/officeDocument/2006/relationships/hyperlink" Target="http://www.immunize.org/adult-vaccination/resources.asp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vaccines/hcp/patient-ed/adults/for-practice/standards/index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657687" y="4002877"/>
            <a:ext cx="7871016" cy="1828800"/>
          </a:xfrm>
        </p:spPr>
        <p:txBody>
          <a:bodyPr/>
          <a:lstStyle/>
          <a:p>
            <a:r>
              <a:rPr lang="en-US" altLang="en-US" dirty="0" smtClean="0"/>
              <a:t>I-Raise </a:t>
            </a:r>
            <a:r>
              <a:rPr lang="en-US" altLang="en-US" dirty="0"/>
              <a:t>the Rates </a:t>
            </a:r>
            <a:r>
              <a:rPr lang="en-US" altLang="en-US" dirty="0" smtClean="0"/>
              <a:t>Tools </a:t>
            </a:r>
            <a:r>
              <a:rPr lang="en-US" altLang="en-US" dirty="0"/>
              <a:t>for </a:t>
            </a:r>
            <a:r>
              <a:rPr lang="en-US" altLang="en-US" dirty="0" smtClean="0"/>
              <a:t>Improvement </a:t>
            </a:r>
            <a:r>
              <a:rPr lang="en-US" altLang="en-US" dirty="0"/>
              <a:t>in </a:t>
            </a:r>
            <a:r>
              <a:rPr lang="en-US" altLang="en-US" dirty="0" smtClean="0"/>
              <a:t>Practice</a:t>
            </a:r>
            <a:r>
              <a:rPr lang="en-US" altLang="en-US" dirty="0"/>
              <a:t>: </a:t>
            </a:r>
            <a:r>
              <a:rPr lang="en-US" altLang="en-US" dirty="0" smtClean="0"/>
              <a:t>Case Based Approach </a:t>
            </a:r>
            <a:r>
              <a:rPr lang="en-US" altLang="en-US" dirty="0"/>
              <a:t>to </a:t>
            </a:r>
            <a:r>
              <a:rPr lang="en-US" altLang="en-US" dirty="0" smtClean="0"/>
              <a:t>Increasing Immunization </a:t>
            </a:r>
            <a:r>
              <a:rPr lang="en-US" altLang="en-US" dirty="0"/>
              <a:t>in </a:t>
            </a:r>
            <a:r>
              <a:rPr lang="en-US" altLang="en-US" dirty="0" smtClean="0"/>
              <a:t>Your Practice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2200" dirty="0"/>
              <a:t>Robert H Hopkins, Jr., MD, FACP, FAAP</a:t>
            </a:r>
            <a:br>
              <a:rPr lang="en-US" altLang="en-US" sz="2200" dirty="0"/>
            </a:br>
            <a:r>
              <a:rPr lang="en-US" altLang="en-US" sz="2200" dirty="0"/>
              <a:t>UAMS College of Medicine</a:t>
            </a:r>
            <a:br>
              <a:rPr lang="en-US" altLang="en-US" sz="2200" dirty="0"/>
            </a:br>
            <a:r>
              <a:rPr lang="en-US" altLang="en-US" sz="2200" dirty="0"/>
              <a:t>Director Division of General Internal Medicine</a:t>
            </a:r>
            <a:br>
              <a:rPr lang="en-US" altLang="en-US" sz="2200" dirty="0"/>
            </a:br>
            <a:r>
              <a:rPr lang="en-US" altLang="en-US" sz="2200" dirty="0"/>
              <a:t/>
            </a:r>
            <a:br>
              <a:rPr lang="en-US" altLang="en-US" sz="2200" dirty="0"/>
            </a:br>
            <a:r>
              <a:rPr lang="en-US" altLang="en-US" sz="2200" dirty="0"/>
              <a:t>i-RAISE Immunization Champion Training</a:t>
            </a:r>
            <a:br>
              <a:rPr lang="en-US" altLang="en-US" sz="2200" dirty="0"/>
            </a:br>
            <a:r>
              <a:rPr lang="en-US" altLang="en-US" sz="2200" dirty="0" smtClean="0"/>
              <a:t>February 26-28, 2016	</a:t>
            </a:r>
            <a:r>
              <a:rPr lang="en-US" altLang="en-US" sz="2200" dirty="0"/>
              <a:t/>
            </a:r>
            <a:br>
              <a:rPr lang="en-US" altLang="en-US" sz="2200" dirty="0"/>
            </a:br>
            <a:r>
              <a:rPr lang="en-US" altLang="en-US" sz="2200" dirty="0" smtClean="0"/>
              <a:t>Key Largo, FL</a:t>
            </a:r>
          </a:p>
        </p:txBody>
      </p:sp>
      <p:pic>
        <p:nvPicPr>
          <p:cNvPr id="5" name="Picture 4" descr="C:\Users\RebeccaG\Desktop\Champion Training\i-Raise_logo_star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22449" r="29591" b="20048"/>
          <a:stretch/>
        </p:blipFill>
        <p:spPr bwMode="auto">
          <a:xfrm>
            <a:off x="6925271" y="2737424"/>
            <a:ext cx="1848835" cy="1632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Jane Smith: 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8159002" cy="3387547"/>
          </a:xfrm>
        </p:spPr>
        <p:txBody>
          <a:bodyPr/>
          <a:lstStyle/>
          <a:p>
            <a:r>
              <a:rPr lang="en-US" dirty="0" smtClean="0"/>
              <a:t>STRONG 		recommendation to vaccinate</a:t>
            </a:r>
          </a:p>
          <a:p>
            <a:r>
              <a:rPr lang="en-US" dirty="0" smtClean="0"/>
              <a:t>Recommend:</a:t>
            </a:r>
          </a:p>
          <a:p>
            <a:pPr lvl="1"/>
            <a:r>
              <a:rPr lang="en-US" dirty="0" smtClean="0"/>
              <a:t>Influenza	Asthma is high-risk condition</a:t>
            </a:r>
          </a:p>
          <a:p>
            <a:pPr lvl="1"/>
            <a:r>
              <a:rPr lang="en-US" dirty="0" smtClean="0"/>
              <a:t>PPSV23	Asthma </a:t>
            </a:r>
            <a:r>
              <a:rPr lang="en-US" dirty="0"/>
              <a:t>is </a:t>
            </a:r>
            <a:r>
              <a:rPr lang="en-US" dirty="0" smtClean="0"/>
              <a:t>intermediate-risk</a:t>
            </a:r>
            <a:endParaRPr lang="en-US" dirty="0"/>
          </a:p>
          <a:p>
            <a:pPr lvl="1"/>
            <a:r>
              <a:rPr lang="en-US" dirty="0" err="1" smtClean="0"/>
              <a:t>Tdap</a:t>
            </a:r>
            <a:r>
              <a:rPr lang="en-US" dirty="0" smtClean="0"/>
              <a:t>		Routine adult, once*, then resume Td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884" y="5610592"/>
            <a:ext cx="8113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*In pregnant women recommend </a:t>
            </a:r>
            <a:r>
              <a:rPr lang="en-US" dirty="0" err="1" smtClean="0">
                <a:latin typeface="Calibri" panose="020F0502020204030204" pitchFamily="34" charset="0"/>
              </a:rPr>
              <a:t>Tdap</a:t>
            </a:r>
            <a:r>
              <a:rPr lang="en-US" dirty="0" smtClean="0">
                <a:latin typeface="Calibri" panose="020F0502020204030204" pitchFamily="34" charset="0"/>
              </a:rPr>
              <a:t> every pregnancy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 smtClean="0">
                <a:latin typeface="Calibri" panose="020F0502020204030204" pitchFamily="34" charset="0"/>
              </a:rPr>
              <a:t> for infant protection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37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Provider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7760" y="1589567"/>
            <a:ext cx="8437395" cy="4175613"/>
          </a:xfrm>
          <a:noFill/>
        </p:spPr>
        <p:txBody>
          <a:bodyPr/>
          <a:lstStyle/>
          <a:p>
            <a:r>
              <a:rPr lang="en-US" dirty="0" smtClean="0"/>
              <a:t>NONCONFRONTATIONAL</a:t>
            </a:r>
          </a:p>
          <a:p>
            <a:pPr lvl="1"/>
            <a:r>
              <a:rPr lang="en-US" dirty="0" smtClean="0"/>
              <a:t>Recognize and turn motivations to positives</a:t>
            </a:r>
          </a:p>
          <a:p>
            <a:pPr lvl="1"/>
            <a:r>
              <a:rPr lang="en-US" dirty="0" smtClean="0"/>
              <a:t>Avoid pejorative/emotional reaction</a:t>
            </a:r>
          </a:p>
          <a:p>
            <a:r>
              <a:rPr lang="en-US" dirty="0" smtClean="0"/>
              <a:t>SUPPORTIVE</a:t>
            </a:r>
          </a:p>
          <a:p>
            <a:pPr lvl="1"/>
            <a:r>
              <a:rPr lang="en-US" dirty="0" smtClean="0"/>
              <a:t>Data not highly effective in leading to behavior change </a:t>
            </a:r>
          </a:p>
          <a:p>
            <a:pPr lvl="1"/>
            <a:r>
              <a:rPr lang="en-US" dirty="0" smtClean="0"/>
              <a:t>Personal anecdotes, stories can be useful</a:t>
            </a:r>
          </a:p>
          <a:p>
            <a:pPr lvl="1"/>
            <a:r>
              <a:rPr lang="en-US" dirty="0" smtClean="0"/>
              <a:t>Conviction without judging is critical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6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95" y="228600"/>
            <a:ext cx="8619605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Provider </a:t>
            </a:r>
            <a:r>
              <a:rPr lang="en-US" dirty="0" smtClean="0"/>
              <a:t>recommendation 1: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Anti-Vaccine 5-Point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7760" y="1427599"/>
            <a:ext cx="8437395" cy="4861366"/>
          </a:xfrm>
        </p:spPr>
        <p:txBody>
          <a:bodyPr/>
          <a:lstStyle/>
          <a:p>
            <a:r>
              <a:rPr lang="en-US" sz="2600" dirty="0" smtClean="0"/>
              <a:t>RISK REDUCTION</a:t>
            </a:r>
          </a:p>
          <a:p>
            <a:pPr lvl="1"/>
            <a:r>
              <a:rPr lang="en-US" sz="2400" dirty="0" smtClean="0"/>
              <a:t>High risk patients may not understand this</a:t>
            </a:r>
          </a:p>
          <a:p>
            <a:r>
              <a:rPr lang="en-US" sz="2600" dirty="0" smtClean="0"/>
              <a:t>VALUE to INDIVIDUAL</a:t>
            </a:r>
          </a:p>
          <a:p>
            <a:pPr lvl="1"/>
            <a:r>
              <a:rPr lang="en-US" sz="2400" dirty="0" smtClean="0"/>
              <a:t>Cost of illness in work loss/effectiveness</a:t>
            </a:r>
          </a:p>
          <a:p>
            <a:pPr lvl="1"/>
            <a:r>
              <a:rPr lang="en-US" sz="2400" dirty="0" smtClean="0"/>
              <a:t>Cost of treatment of illness</a:t>
            </a:r>
          </a:p>
          <a:p>
            <a:r>
              <a:rPr lang="en-US" sz="2600" dirty="0" smtClean="0"/>
              <a:t>VALUE to FAMILY/Community</a:t>
            </a:r>
          </a:p>
          <a:p>
            <a:pPr lvl="1"/>
            <a:r>
              <a:rPr lang="en-US" sz="2400" dirty="0" smtClean="0"/>
              <a:t>Not there -or not at best- to care for family</a:t>
            </a:r>
          </a:p>
          <a:p>
            <a:r>
              <a:rPr lang="en-US" sz="2600" dirty="0" smtClean="0"/>
              <a:t>LOW COST</a:t>
            </a:r>
          </a:p>
          <a:p>
            <a:pPr lvl="1"/>
            <a:r>
              <a:rPr lang="en-US" sz="2400" dirty="0" smtClean="0"/>
              <a:t>ACA Mandated first dollar coverage    [Not </a:t>
            </a:r>
            <a:r>
              <a:rPr lang="en-US" sz="2400" dirty="0" err="1" smtClean="0"/>
              <a:t>M’Care</a:t>
            </a:r>
            <a:r>
              <a:rPr lang="en-US" sz="2400" dirty="0" smtClean="0"/>
              <a:t>, MCD]</a:t>
            </a:r>
          </a:p>
          <a:p>
            <a:r>
              <a:rPr lang="en-US" sz="2600" dirty="0" smtClean="0"/>
              <a:t>SAFETY of vaccines</a:t>
            </a:r>
          </a:p>
        </p:txBody>
      </p:sp>
    </p:spTree>
    <p:extLst>
      <p:ext uri="{BB962C8B-B14F-4D97-AF65-F5344CB8AC3E}">
        <p14:creationId xmlns:p14="http://schemas.microsoft.com/office/powerpoint/2010/main" val="3902734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271"/>
            <a:ext cx="8806848" cy="1199431"/>
          </a:xfrm>
        </p:spPr>
        <p:txBody>
          <a:bodyPr/>
          <a:lstStyle/>
          <a:p>
            <a:r>
              <a:rPr lang="en-US" sz="3600" dirty="0" smtClean="0"/>
              <a:t>Provider recommendation 2:</a:t>
            </a:r>
            <a:br>
              <a:rPr lang="en-US" sz="3600" dirty="0" smtClean="0"/>
            </a:br>
            <a:r>
              <a:rPr lang="en-US" sz="3600" dirty="0" smtClean="0"/>
              <a:t>SHARE More Information (If Needed)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433774"/>
            <a:ext cx="8875776" cy="4648201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/>
              <a:buChar char=""/>
            </a:pPr>
            <a:r>
              <a:rPr lang="en-US" sz="2800" dirty="0">
                <a:solidFill>
                  <a:schemeClr val="tx1"/>
                </a:solidFill>
                <a:ea typeface="Calibri"/>
                <a:cs typeface="Times New Roman"/>
              </a:rPr>
              <a:t>S</a:t>
            </a:r>
            <a:r>
              <a:rPr lang="en-US" sz="2000" b="0" dirty="0">
                <a:solidFill>
                  <a:schemeClr val="tx1"/>
                </a:solidFill>
                <a:ea typeface="Calibri"/>
                <a:cs typeface="Times New Roman"/>
              </a:rPr>
              <a:t>hare </a:t>
            </a:r>
            <a:r>
              <a:rPr lang="en-US" sz="2000" b="0" dirty="0" smtClean="0">
                <a:solidFill>
                  <a:schemeClr val="tx1"/>
                </a:solidFill>
                <a:ea typeface="Calibri"/>
                <a:cs typeface="Times New Roman"/>
              </a:rPr>
              <a:t>reasons </a:t>
            </a:r>
            <a:r>
              <a:rPr lang="en-US" sz="2000" b="0" u="sng" dirty="0">
                <a:solidFill>
                  <a:schemeClr val="tx1"/>
                </a:solidFill>
                <a:ea typeface="Calibri"/>
                <a:cs typeface="Times New Roman"/>
              </a:rPr>
              <a:t>why </a:t>
            </a:r>
            <a:r>
              <a:rPr lang="en-US" sz="2000" b="0" u="sng" dirty="0" smtClean="0">
                <a:solidFill>
                  <a:schemeClr val="tx1"/>
                </a:solidFill>
                <a:ea typeface="Calibri"/>
                <a:cs typeface="Times New Roman"/>
              </a:rPr>
              <a:t>the recommended vaccines are </a:t>
            </a:r>
            <a:r>
              <a:rPr lang="en-US" sz="2000" b="0" u="sng" dirty="0">
                <a:solidFill>
                  <a:schemeClr val="tx1"/>
                </a:solidFill>
                <a:ea typeface="Calibri"/>
                <a:cs typeface="Times New Roman"/>
              </a:rPr>
              <a:t>right for </a:t>
            </a:r>
            <a:r>
              <a:rPr lang="en-US" sz="2000" b="0" u="sng" dirty="0" smtClean="0">
                <a:solidFill>
                  <a:schemeClr val="tx1"/>
                </a:solidFill>
                <a:ea typeface="Calibri"/>
                <a:cs typeface="Times New Roman"/>
              </a:rPr>
              <a:t>the </a:t>
            </a:r>
            <a:r>
              <a:rPr lang="en-US" sz="2000" b="0" u="sng" dirty="0">
                <a:solidFill>
                  <a:schemeClr val="tx1"/>
                </a:solidFill>
                <a:ea typeface="Calibri"/>
                <a:cs typeface="Times New Roman"/>
              </a:rPr>
              <a:t>patient </a:t>
            </a:r>
            <a:endParaRPr lang="en-US" sz="2000" b="0" u="sng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65125" lvl="1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	</a:t>
            </a:r>
            <a:r>
              <a:rPr lang="en-US" b="0" dirty="0" smtClean="0">
                <a:solidFill>
                  <a:schemeClr val="tx1"/>
                </a:solidFill>
                <a:ea typeface="Calibri"/>
                <a:cs typeface="Times New Roman"/>
              </a:rPr>
              <a:t>given age, health status, lifestyle, job, or other risk factors.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/>
              <a:buChar char=""/>
            </a:pPr>
            <a:r>
              <a:rPr lang="en-US" sz="2800" dirty="0" smtClean="0">
                <a:solidFill>
                  <a:schemeClr val="tx1"/>
                </a:solidFill>
                <a:ea typeface="Calibri"/>
                <a:cs typeface="Times New Roman"/>
              </a:rPr>
              <a:t>H</a:t>
            </a:r>
            <a:r>
              <a:rPr lang="en-US" sz="2000" b="0" dirty="0" smtClean="0">
                <a:solidFill>
                  <a:schemeClr val="tx1"/>
                </a:solidFill>
                <a:ea typeface="Calibri"/>
                <a:cs typeface="Times New Roman"/>
              </a:rPr>
              <a:t>ighlight </a:t>
            </a:r>
            <a:r>
              <a:rPr lang="en-US" sz="2000" b="0" u="sng" dirty="0" smtClean="0">
                <a:solidFill>
                  <a:schemeClr val="tx1"/>
                </a:solidFill>
                <a:ea typeface="Calibri"/>
                <a:cs typeface="Times New Roman"/>
              </a:rPr>
              <a:t>your own experiences </a:t>
            </a:r>
            <a:r>
              <a:rPr lang="en-US" sz="2000" b="0" u="sng" dirty="0">
                <a:solidFill>
                  <a:schemeClr val="tx1"/>
                </a:solidFill>
                <a:ea typeface="Calibri"/>
                <a:cs typeface="Times New Roman"/>
              </a:rPr>
              <a:t>with </a:t>
            </a:r>
            <a:r>
              <a:rPr lang="en-US" sz="2000" b="0" u="sng" dirty="0" smtClean="0">
                <a:solidFill>
                  <a:schemeClr val="tx1"/>
                </a:solidFill>
                <a:ea typeface="Calibri"/>
                <a:cs typeface="Times New Roman"/>
              </a:rPr>
              <a:t>vaccination to reinforce benefits </a:t>
            </a:r>
            <a:r>
              <a:rPr lang="en-US" sz="2000" b="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/>
              <a:buChar char=""/>
            </a:pPr>
            <a:r>
              <a:rPr lang="en-US" sz="2800" dirty="0" smtClean="0">
                <a:solidFill>
                  <a:schemeClr val="tx1"/>
                </a:solidFill>
                <a:ea typeface="Calibri"/>
                <a:cs typeface="Times New Roman"/>
              </a:rPr>
              <a:t>A</a:t>
            </a:r>
            <a:r>
              <a:rPr lang="en-US" sz="2000" b="0" dirty="0" smtClean="0">
                <a:solidFill>
                  <a:schemeClr val="tx1"/>
                </a:solidFill>
                <a:ea typeface="Calibri"/>
                <a:cs typeface="Times New Roman"/>
              </a:rPr>
              <a:t>ddress </a:t>
            </a:r>
            <a:r>
              <a:rPr lang="en-US" sz="2000" b="0" u="sng" dirty="0">
                <a:solidFill>
                  <a:schemeClr val="tx1"/>
                </a:solidFill>
                <a:ea typeface="Calibri"/>
                <a:cs typeface="Times New Roman"/>
              </a:rPr>
              <a:t>patient questions and any concerns about </a:t>
            </a:r>
            <a:r>
              <a:rPr lang="en-US" sz="2000" b="0" u="sng" dirty="0" smtClean="0">
                <a:solidFill>
                  <a:schemeClr val="tx1"/>
                </a:solidFill>
                <a:ea typeface="Calibri"/>
                <a:cs typeface="Times New Roman"/>
              </a:rPr>
              <a:t>vaccines</a:t>
            </a:r>
            <a:r>
              <a:rPr lang="en-US" sz="2000" b="0" dirty="0" smtClean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</a:p>
          <a:p>
            <a:pPr marL="365125" lvl="1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/>
                </a:solidFill>
                <a:ea typeface="Calibri"/>
                <a:cs typeface="Times New Roman"/>
              </a:rPr>
              <a:t>	</a:t>
            </a:r>
            <a:r>
              <a:rPr lang="en-US" b="0" dirty="0" smtClean="0">
                <a:solidFill>
                  <a:schemeClr val="tx1"/>
                </a:solidFill>
                <a:ea typeface="Calibri"/>
                <a:cs typeface="Times New Roman"/>
              </a:rPr>
              <a:t>include side effects, safety, effectiveness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in</a:t>
            </a:r>
            <a:r>
              <a:rPr lang="en-US" b="0" dirty="0" smtClean="0">
                <a:solidFill>
                  <a:schemeClr val="tx1"/>
                </a:solidFill>
                <a:ea typeface="Calibri"/>
                <a:cs typeface="Times New Roman"/>
              </a:rPr>
              <a:t> plain, understandable language</a:t>
            </a:r>
            <a:endParaRPr lang="en-US" b="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/>
              <a:buChar char=""/>
            </a:pPr>
            <a:r>
              <a:rPr lang="en-US" sz="2800" dirty="0">
                <a:solidFill>
                  <a:schemeClr val="tx1"/>
                </a:solidFill>
                <a:ea typeface="Calibri"/>
                <a:cs typeface="Times New Roman"/>
              </a:rPr>
              <a:t>R</a:t>
            </a:r>
            <a:r>
              <a:rPr lang="en-US" sz="2000" b="0" dirty="0">
                <a:solidFill>
                  <a:schemeClr val="tx1"/>
                </a:solidFill>
                <a:ea typeface="Calibri"/>
                <a:cs typeface="Times New Roman"/>
              </a:rPr>
              <a:t>emind patients </a:t>
            </a:r>
            <a:r>
              <a:rPr lang="en-US" sz="2000" b="0" u="sng" dirty="0" smtClean="0">
                <a:solidFill>
                  <a:schemeClr val="tx1"/>
                </a:solidFill>
                <a:ea typeface="Calibri"/>
                <a:cs typeface="Times New Roman"/>
              </a:rPr>
              <a:t>many vaccine-preventable diseases are common </a:t>
            </a:r>
            <a:r>
              <a:rPr lang="en-US" sz="2000" b="0" dirty="0" smtClean="0">
                <a:solidFill>
                  <a:schemeClr val="tx1"/>
                </a:solidFill>
                <a:ea typeface="Calibri"/>
                <a:cs typeface="Times New Roman"/>
              </a:rPr>
              <a:t>in </a:t>
            </a:r>
            <a:r>
              <a:rPr lang="en-US" sz="2000" b="0" dirty="0">
                <a:solidFill>
                  <a:schemeClr val="tx1"/>
                </a:solidFill>
                <a:ea typeface="Calibri"/>
                <a:cs typeface="Times New Roman"/>
              </a:rPr>
              <a:t>the U.S. </a:t>
            </a:r>
            <a:r>
              <a:rPr lang="en-US" sz="2000" b="0" dirty="0" smtClean="0">
                <a:solidFill>
                  <a:schemeClr val="tx1"/>
                </a:solidFill>
                <a:ea typeface="Calibri"/>
                <a:cs typeface="Times New Roman"/>
              </a:rPr>
              <a:t>	</a:t>
            </a:r>
            <a:r>
              <a:rPr lang="en-US" sz="2000" b="0" u="sng" dirty="0" smtClean="0">
                <a:solidFill>
                  <a:schemeClr val="tx1"/>
                </a:solidFill>
                <a:ea typeface="Calibri"/>
                <a:cs typeface="Times New Roman"/>
              </a:rPr>
              <a:t>and </a:t>
            </a:r>
            <a:r>
              <a:rPr lang="en-US" sz="2000" b="0" u="sng" dirty="0">
                <a:solidFill>
                  <a:schemeClr val="tx1"/>
                </a:solidFill>
                <a:ea typeface="Calibri"/>
                <a:cs typeface="Times New Roman"/>
              </a:rPr>
              <a:t>can be </a:t>
            </a:r>
            <a:r>
              <a:rPr lang="en-US" sz="2000" b="0" u="sng" dirty="0" smtClean="0">
                <a:solidFill>
                  <a:schemeClr val="tx1"/>
                </a:solidFill>
                <a:ea typeface="Calibri"/>
                <a:cs typeface="Times New Roman"/>
              </a:rPr>
              <a:t>serious </a:t>
            </a:r>
            <a:r>
              <a:rPr lang="en-US" sz="2000" b="0" dirty="0" smtClean="0">
                <a:solidFill>
                  <a:schemeClr val="tx1"/>
                </a:solidFill>
                <a:ea typeface="Calibri"/>
                <a:cs typeface="Times New Roman"/>
              </a:rPr>
              <a:t>for them.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/>
              <a:buChar char=""/>
            </a:pPr>
            <a:r>
              <a:rPr lang="en-US" sz="2800" dirty="0" smtClean="0">
                <a:solidFill>
                  <a:schemeClr val="tx1"/>
                </a:solidFill>
                <a:ea typeface="Calibri"/>
                <a:cs typeface="Times New Roman"/>
              </a:rPr>
              <a:t>E</a:t>
            </a:r>
            <a:r>
              <a:rPr lang="en-US" sz="2000" b="0" dirty="0" smtClean="0">
                <a:solidFill>
                  <a:schemeClr val="tx1"/>
                </a:solidFill>
                <a:ea typeface="Calibri"/>
                <a:cs typeface="Times New Roman"/>
              </a:rPr>
              <a:t>xplain </a:t>
            </a:r>
            <a:r>
              <a:rPr lang="en-US" sz="2000" b="0" dirty="0">
                <a:solidFill>
                  <a:schemeClr val="tx1"/>
                </a:solidFill>
                <a:ea typeface="Calibri"/>
                <a:cs typeface="Times New Roman"/>
              </a:rPr>
              <a:t>the </a:t>
            </a:r>
            <a:r>
              <a:rPr lang="en-US" sz="2000" b="0" u="sng" dirty="0">
                <a:solidFill>
                  <a:schemeClr val="tx1"/>
                </a:solidFill>
                <a:ea typeface="Calibri"/>
                <a:cs typeface="Times New Roman"/>
              </a:rPr>
              <a:t>potential </a:t>
            </a:r>
            <a:r>
              <a:rPr lang="en-US" sz="2000" b="0" u="sng" dirty="0" smtClean="0">
                <a:solidFill>
                  <a:schemeClr val="tx1"/>
                </a:solidFill>
                <a:ea typeface="Calibri"/>
                <a:cs typeface="Times New Roman"/>
              </a:rPr>
              <a:t>costs </a:t>
            </a:r>
            <a:r>
              <a:rPr lang="en-US" sz="2000" b="0" u="sng" dirty="0">
                <a:solidFill>
                  <a:schemeClr val="tx1"/>
                </a:solidFill>
                <a:ea typeface="Calibri"/>
                <a:cs typeface="Times New Roman"/>
              </a:rPr>
              <a:t>of getting </a:t>
            </a:r>
            <a:r>
              <a:rPr lang="en-US" sz="2000" b="0" u="sng" dirty="0" smtClean="0">
                <a:solidFill>
                  <a:schemeClr val="tx1"/>
                </a:solidFill>
                <a:ea typeface="Calibri"/>
                <a:cs typeface="Times New Roman"/>
              </a:rPr>
              <a:t>VPDs, </a:t>
            </a:r>
            <a:r>
              <a:rPr lang="en-US" sz="2000" b="0" u="sng" dirty="0">
                <a:solidFill>
                  <a:schemeClr val="tx1"/>
                </a:solidFill>
                <a:ea typeface="Calibri"/>
                <a:cs typeface="Times New Roman"/>
              </a:rPr>
              <a:t>including serious health effects</a:t>
            </a:r>
            <a:r>
              <a:rPr lang="en-US" sz="2000" b="0" dirty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en-US" sz="2000" b="0" dirty="0" smtClean="0">
                <a:solidFill>
                  <a:schemeClr val="tx1"/>
                </a:solidFill>
                <a:ea typeface="Calibri"/>
                <a:cs typeface="Times New Roman"/>
              </a:rPr>
              <a:t>	</a:t>
            </a:r>
            <a:r>
              <a:rPr lang="en-US" sz="2000" b="0" u="sng" dirty="0" smtClean="0">
                <a:solidFill>
                  <a:schemeClr val="tx1"/>
                </a:solidFill>
                <a:ea typeface="Calibri"/>
                <a:cs typeface="Times New Roman"/>
              </a:rPr>
              <a:t>time </a:t>
            </a:r>
            <a:r>
              <a:rPr lang="en-US" sz="2000" b="0" u="sng" dirty="0">
                <a:solidFill>
                  <a:schemeClr val="tx1"/>
                </a:solidFill>
                <a:ea typeface="Calibri"/>
                <a:cs typeface="Times New Roman"/>
              </a:rPr>
              <a:t>lost </a:t>
            </a:r>
            <a:r>
              <a:rPr lang="en-US" sz="2000" b="0" dirty="0" smtClean="0">
                <a:solidFill>
                  <a:schemeClr val="tx1"/>
                </a:solidFill>
                <a:ea typeface="Calibri"/>
                <a:cs typeface="Times New Roman"/>
              </a:rPr>
              <a:t>(e.g. missing work or family obligations), </a:t>
            </a:r>
            <a:r>
              <a:rPr lang="en-US" sz="2000" b="0" u="sng" dirty="0">
                <a:solidFill>
                  <a:schemeClr val="tx1"/>
                </a:solidFill>
                <a:ea typeface="Calibri"/>
                <a:cs typeface="Times New Roman"/>
              </a:rPr>
              <a:t>and financial </a:t>
            </a:r>
            <a:r>
              <a:rPr lang="en-US" sz="2000" b="0" dirty="0">
                <a:solidFill>
                  <a:schemeClr val="tx1"/>
                </a:solidFill>
                <a:ea typeface="Calibri"/>
                <a:cs typeface="Times New Roman"/>
              </a:rPr>
              <a:t>costs. 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2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8066" y="1545396"/>
            <a:ext cx="8644819" cy="37636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169" y="77598"/>
            <a:ext cx="6797039" cy="990600"/>
          </a:xfrm>
        </p:spPr>
        <p:txBody>
          <a:bodyPr>
            <a:normAutofit/>
          </a:bodyPr>
          <a:lstStyle/>
          <a:p>
            <a:r>
              <a:rPr lang="en-US" sz="2800" dirty="0"/>
              <a:t>Provider Recommendation Translates </a:t>
            </a:r>
            <a:r>
              <a:rPr lang="en-US" sz="2800" dirty="0" smtClean="0"/>
              <a:t>Into</a:t>
            </a:r>
            <a:br>
              <a:rPr lang="en-US" sz="2800" dirty="0" smtClean="0"/>
            </a:br>
            <a:r>
              <a:rPr lang="en-US" sz="2800" dirty="0"/>
              <a:t>H</a:t>
            </a:r>
            <a:r>
              <a:rPr lang="en-US" sz="2800" dirty="0" smtClean="0"/>
              <a:t>igher </a:t>
            </a:r>
            <a:r>
              <a:rPr lang="en-US" sz="2800" dirty="0"/>
              <a:t>Vaccination Rates </a:t>
            </a:r>
            <a:endParaRPr lang="en-US" sz="32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996921" y="224231"/>
            <a:ext cx="8848726" cy="13503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 smtClean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28245" y="6254661"/>
            <a:ext cx="5284457" cy="2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200" dirty="0" smtClean="0">
                <a:latin typeface="Calibri" pitchFamily="34" charset="0"/>
              </a:rPr>
              <a:t>Nichol </a:t>
            </a:r>
            <a:r>
              <a:rPr lang="en-US" sz="1200" dirty="0">
                <a:latin typeface="Calibri" pitchFamily="34" charset="0"/>
              </a:rPr>
              <a:t>KL, et al. </a:t>
            </a:r>
            <a:r>
              <a:rPr lang="en-US" sz="1200" i="1" dirty="0">
                <a:latin typeface="Calibri" pitchFamily="34" charset="0"/>
              </a:rPr>
              <a:t>J Gen Intern Med.</a:t>
            </a:r>
            <a:r>
              <a:rPr lang="en-US" sz="1200" dirty="0">
                <a:latin typeface="Calibri" pitchFamily="34" charset="0"/>
              </a:rPr>
              <a:t> 1996;11(11):</a:t>
            </a:r>
            <a:r>
              <a:rPr lang="en-US" sz="1200" dirty="0" smtClean="0">
                <a:latin typeface="Calibri" pitchFamily="34" charset="0"/>
              </a:rPr>
              <a:t>673-677.</a:t>
            </a:r>
            <a:endParaRPr lang="en-US" sz="1200" dirty="0">
              <a:latin typeface="Calibri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20011601"/>
              </p:ext>
            </p:extLst>
          </p:nvPr>
        </p:nvGraphicFramePr>
        <p:xfrm>
          <a:off x="742506" y="1988537"/>
          <a:ext cx="8115300" cy="359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 rot="16200000">
            <a:off x="-380964" y="3433954"/>
            <a:ext cx="204818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800" b="1" dirty="0" smtClean="0">
                <a:latin typeface="Arial Narrow" pitchFamily="34" charset="0"/>
              </a:rPr>
              <a:t>Vaccination Rate </a:t>
            </a:r>
            <a:r>
              <a:rPr lang="en-US" sz="1800" b="1" dirty="0" smtClean="0">
                <a:latin typeface="Calibri" pitchFamily="34" charset="0"/>
              </a:rPr>
              <a:t>(%)</a:t>
            </a:r>
            <a:endParaRPr lang="en-US" sz="1800" b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167" y="1089795"/>
            <a:ext cx="860483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7C66"/>
                </a:solidFill>
                <a:latin typeface="Calibri"/>
                <a:cs typeface="Calibri"/>
              </a:rPr>
              <a:t>(Even for Patients With Negative Attitudes)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184" y="5510078"/>
            <a:ext cx="91287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" pitchFamily="34" charset="0"/>
              </a:rPr>
              <a:t>*High-risk patients were those ages 65 and older or those having heart disease, lung disease, </a:t>
            </a:r>
            <a:r>
              <a:rPr lang="en-US" sz="1500" dirty="0" smtClean="0">
                <a:latin typeface="Calibri" pitchFamily="34" charset="0"/>
              </a:rPr>
              <a:t>diabetes, or </a:t>
            </a:r>
            <a:r>
              <a:rPr lang="en-US" sz="1500" dirty="0">
                <a:latin typeface="Calibri" pitchFamily="34" charset="0"/>
              </a:rPr>
              <a:t>other serious illness</a:t>
            </a:r>
            <a:r>
              <a:rPr lang="en-US" sz="1500" dirty="0" smtClean="0">
                <a:latin typeface="Calibri" pitchFamily="34" charset="0"/>
              </a:rPr>
              <a:t>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1558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6-29 at 6.37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4" y="122368"/>
            <a:ext cx="7727301" cy="876300"/>
          </a:xfrm>
          <a:prstGeom prst="rect">
            <a:avLst/>
          </a:prstGeom>
          <a:ln w="19050" cmpd="sng">
            <a:solidFill>
              <a:schemeClr val="accent2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 descr="Screen Shot 2012-06-29 at 6.37.1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897" y="6324112"/>
            <a:ext cx="4152900" cy="279400"/>
          </a:xfrm>
          <a:prstGeom prst="rect">
            <a:avLst/>
          </a:prstGeom>
          <a:ln>
            <a:solidFill>
              <a:srgbClr val="953735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 Shot 2012-06-29 at 6.36.04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"/>
          <a:stretch/>
        </p:blipFill>
        <p:spPr>
          <a:xfrm>
            <a:off x="1031904" y="1142029"/>
            <a:ext cx="7082524" cy="4903421"/>
          </a:xfrm>
          <a:prstGeom prst="rect">
            <a:avLst/>
          </a:prstGeom>
          <a:ln w="19050" cmpd="sng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" name="Right Arrow 2"/>
          <p:cNvSpPr/>
          <p:nvPr/>
        </p:nvSpPr>
        <p:spPr>
          <a:xfrm>
            <a:off x="1155700" y="1898650"/>
            <a:ext cx="635000" cy="215900"/>
          </a:xfrm>
          <a:prstGeom prst="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2520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80" y="156880"/>
            <a:ext cx="894426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Provider recommendation </a:t>
            </a:r>
            <a:r>
              <a:rPr lang="en-US" dirty="0" smtClean="0"/>
              <a:t>3: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Patients Who Aren’t Ready to Decide…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4850" y="1529349"/>
            <a:ext cx="8767588" cy="4572000"/>
          </a:xfrm>
        </p:spPr>
        <p:txBody>
          <a:bodyPr>
            <a:normAutofit lnSpcReduction="10000"/>
          </a:bodyPr>
          <a:lstStyle/>
          <a:p>
            <a:r>
              <a:rPr lang="en-US" sz="2600" b="0" dirty="0" smtClean="0">
                <a:solidFill>
                  <a:schemeClr val="tx1"/>
                </a:solidFill>
              </a:rPr>
              <a:t>Emphasize the ‘</a:t>
            </a:r>
            <a:r>
              <a:rPr lang="en-US" sz="2600" b="0" i="1" dirty="0" smtClean="0">
                <a:solidFill>
                  <a:schemeClr val="tx1"/>
                </a:solidFill>
              </a:rPr>
              <a:t>benefits of getting vaccinated today</a:t>
            </a:r>
            <a:r>
              <a:rPr lang="en-US" sz="2600" b="0" dirty="0" smtClean="0">
                <a:solidFill>
                  <a:schemeClr val="tx1"/>
                </a:solidFill>
              </a:rPr>
              <a:t>’ </a:t>
            </a:r>
          </a:p>
          <a:p>
            <a:r>
              <a:rPr lang="en-US" sz="2600" b="0" dirty="0" smtClean="0">
                <a:solidFill>
                  <a:schemeClr val="tx1"/>
                </a:solidFill>
              </a:rPr>
              <a:t>Provide education </a:t>
            </a:r>
          </a:p>
          <a:p>
            <a:pPr lvl="1"/>
            <a:r>
              <a:rPr lang="en-US" sz="2400" b="0" dirty="0" smtClean="0">
                <a:solidFill>
                  <a:schemeClr val="tx1"/>
                </a:solidFill>
              </a:rPr>
              <a:t>Materials </a:t>
            </a:r>
            <a:endParaRPr lang="en-US" sz="2400" dirty="0"/>
          </a:p>
          <a:p>
            <a:pPr lvl="1"/>
            <a:r>
              <a:rPr lang="en-US" sz="2400" dirty="0"/>
              <a:t>T</a:t>
            </a:r>
            <a:r>
              <a:rPr lang="en-US" sz="2400" b="0" dirty="0" smtClean="0">
                <a:solidFill>
                  <a:schemeClr val="tx1"/>
                </a:solidFill>
              </a:rPr>
              <a:t>rusted websites</a:t>
            </a:r>
          </a:p>
          <a:p>
            <a:pPr lvl="1"/>
            <a:r>
              <a:rPr lang="en-US" sz="2400" dirty="0" smtClean="0"/>
              <a:t>Community partners [Pharmacy, Health Department, AARP,…]</a:t>
            </a:r>
            <a:endParaRPr lang="en-US" sz="2400" b="0" dirty="0" smtClean="0">
              <a:solidFill>
                <a:schemeClr val="tx1"/>
              </a:solidFill>
            </a:endParaRPr>
          </a:p>
          <a:p>
            <a:r>
              <a:rPr lang="en-US" sz="2600" dirty="0"/>
              <a:t>Document the conversation in the </a:t>
            </a:r>
            <a:r>
              <a:rPr lang="en-US" sz="2600" dirty="0" smtClean="0"/>
              <a:t>record</a:t>
            </a:r>
            <a:endParaRPr lang="en-US" sz="2600" dirty="0"/>
          </a:p>
          <a:p>
            <a:r>
              <a:rPr lang="en-US" sz="2600" b="0" dirty="0" smtClean="0">
                <a:solidFill>
                  <a:schemeClr val="tx1"/>
                </a:solidFill>
              </a:rPr>
              <a:t>Set a plan for deferred vaccines</a:t>
            </a:r>
          </a:p>
          <a:p>
            <a:pPr lvl="1"/>
            <a:r>
              <a:rPr lang="en-US" sz="2400" dirty="0"/>
              <a:t>A</a:t>
            </a:r>
            <a:r>
              <a:rPr lang="en-US" sz="2400" b="0" dirty="0" smtClean="0">
                <a:solidFill>
                  <a:schemeClr val="tx1"/>
                </a:solidFill>
              </a:rPr>
              <a:t>nd send reminders </a:t>
            </a:r>
            <a:r>
              <a:rPr lang="en-US" sz="2400" dirty="0" smtClean="0"/>
              <a:t>about </a:t>
            </a:r>
            <a:r>
              <a:rPr lang="en-US" sz="2400" b="0" dirty="0" smtClean="0">
                <a:solidFill>
                  <a:schemeClr val="tx1"/>
                </a:solidFill>
              </a:rPr>
              <a:t>needed vaccines</a:t>
            </a:r>
          </a:p>
          <a:p>
            <a:r>
              <a:rPr lang="en-US" sz="2600" b="0" dirty="0" smtClean="0">
                <a:solidFill>
                  <a:schemeClr val="tx1"/>
                </a:solidFill>
              </a:rPr>
              <a:t>Continue the conversation at the next visit.</a:t>
            </a:r>
          </a:p>
          <a:p>
            <a:pPr lvl="1"/>
            <a:r>
              <a:rPr lang="en-US" sz="2400" dirty="0" smtClean="0"/>
              <a:t>For those who choose not to [be vaccinated]…</a:t>
            </a:r>
            <a:endParaRPr 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2" y="129985"/>
            <a:ext cx="8153400" cy="990600"/>
          </a:xfrm>
        </p:spPr>
        <p:txBody>
          <a:bodyPr/>
          <a:lstStyle/>
          <a:p>
            <a:r>
              <a:rPr lang="en-US" dirty="0" smtClean="0"/>
              <a:t>Reminder – Recall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732" y="1608011"/>
            <a:ext cx="8159002" cy="4572000"/>
          </a:xfrm>
        </p:spPr>
        <p:txBody>
          <a:bodyPr/>
          <a:lstStyle/>
          <a:p>
            <a:r>
              <a:rPr lang="en-US" sz="2600" dirty="0" smtClean="0"/>
              <a:t>Strategy to remind patients that vaccines are due (reminder) or late (recall)</a:t>
            </a:r>
          </a:p>
          <a:p>
            <a:r>
              <a:rPr lang="en-US" sz="2600" dirty="0" smtClean="0"/>
              <a:t>Can be delivered via various methods (telephone, letter, email, text) and include educational materials</a:t>
            </a:r>
          </a:p>
          <a:p>
            <a:r>
              <a:rPr lang="en-US" sz="2600" dirty="0" smtClean="0"/>
              <a:t>Usually targeted by patient demographics</a:t>
            </a:r>
          </a:p>
          <a:p>
            <a:pPr lvl="1"/>
            <a:r>
              <a:rPr lang="en-US" sz="2400" dirty="0" smtClean="0"/>
              <a:t>Disease:  asthmatic, diabetes, cancer, HIV/AIDS,…</a:t>
            </a:r>
          </a:p>
          <a:p>
            <a:pPr lvl="1"/>
            <a:r>
              <a:rPr lang="en-US" sz="2400" dirty="0" smtClean="0"/>
              <a:t>Risk Factors: smokers</a:t>
            </a:r>
          </a:p>
          <a:p>
            <a:pPr lvl="1"/>
            <a:r>
              <a:rPr lang="en-US" sz="2400" dirty="0" smtClean="0"/>
              <a:t>Age group:  18-19/College, 65+</a:t>
            </a:r>
            <a:endParaRPr lang="en-US" sz="2400" dirty="0"/>
          </a:p>
          <a:p>
            <a:r>
              <a:rPr lang="en-US" dirty="0" smtClean="0"/>
              <a:t>Increase vaccination coverage </a:t>
            </a:r>
            <a:r>
              <a:rPr lang="en-US" dirty="0"/>
              <a:t>~</a:t>
            </a:r>
            <a:r>
              <a:rPr lang="en-US" dirty="0" smtClean="0"/>
              <a:t> 12 – 20%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77729" y="6232814"/>
            <a:ext cx="4772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Guide </a:t>
            </a:r>
            <a:r>
              <a:rPr lang="en-US" sz="1200" dirty="0">
                <a:latin typeface="Calibri" pitchFamily="34" charset="0"/>
              </a:rPr>
              <a:t>to Community Preventive </a:t>
            </a:r>
            <a:r>
              <a:rPr lang="en-US" sz="1200" dirty="0" smtClean="0">
                <a:latin typeface="Calibri" pitchFamily="34" charset="0"/>
              </a:rPr>
              <a:t>Services </a:t>
            </a:r>
            <a:r>
              <a:rPr lang="en-US" sz="1200" dirty="0">
                <a:latin typeface="Calibri" pitchFamily="34" charset="0"/>
                <a:hlinkClick r:id="rId3"/>
              </a:rPr>
              <a:t>http://www.thecommunityguide.org/vaccines/</a:t>
            </a:r>
            <a:r>
              <a:rPr lang="en-US" sz="1200" dirty="0" smtClean="0">
                <a:latin typeface="Calibri" pitchFamily="34" charset="0"/>
                <a:hlinkClick r:id="rId3"/>
              </a:rPr>
              <a:t>clientreminder.html</a:t>
            </a:r>
            <a:r>
              <a:rPr lang="en-US" sz="1200" dirty="0" smtClean="0">
                <a:latin typeface="Calibri" pitchFamily="34" charset="0"/>
              </a:rPr>
              <a:t> </a:t>
            </a:r>
            <a:endParaRPr 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30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80" y="147915"/>
            <a:ext cx="8572225" cy="990600"/>
          </a:xfrm>
        </p:spPr>
        <p:txBody>
          <a:bodyPr/>
          <a:lstStyle/>
          <a:p>
            <a:r>
              <a:rPr lang="en-US" dirty="0" smtClean="0"/>
              <a:t>NO EMR:  Sample Reminder Notice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5727" r="2542"/>
          <a:stretch/>
        </p:blipFill>
        <p:spPr>
          <a:xfrm>
            <a:off x="1556581" y="1084729"/>
            <a:ext cx="6024325" cy="514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79" y="135467"/>
            <a:ext cx="8799497" cy="11247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Patient Reminder/Questionnaires:  </a:t>
            </a:r>
            <a:r>
              <a:rPr lang="en-US" sz="3100" dirty="0" smtClean="0"/>
              <a:t>Assess Status, Patient Reminder… In clinic or send out via patient portal.</a:t>
            </a:r>
            <a:endParaRPr lang="en-US" sz="3100" dirty="0"/>
          </a:p>
        </p:txBody>
      </p:sp>
      <p:sp>
        <p:nvSpPr>
          <p:cNvPr id="4" name="Rectangle 3"/>
          <p:cNvSpPr/>
          <p:nvPr/>
        </p:nvSpPr>
        <p:spPr>
          <a:xfrm>
            <a:off x="169332" y="1264355"/>
            <a:ext cx="8794045" cy="500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Calibri"/>
              </a:rPr>
              <a:t> </a:t>
            </a:r>
            <a:r>
              <a:rPr lang="en-US" sz="1100" b="1" dirty="0">
                <a:latin typeface="Calibri"/>
              </a:rPr>
              <a:t>UAMS Adult immunization Clinic Screening Questionnaire </a:t>
            </a:r>
            <a:r>
              <a:rPr lang="en-US" sz="1100" b="1" dirty="0" smtClean="0">
                <a:latin typeface="Calibri"/>
              </a:rPr>
              <a:t>	NAME ____________________  Birthdate ___/___/19___ PCP _________________</a:t>
            </a:r>
          </a:p>
          <a:p>
            <a:r>
              <a:rPr lang="en-US" sz="1100" b="1" i="1" dirty="0" smtClean="0">
                <a:latin typeface="Calibri"/>
              </a:rPr>
              <a:t>Please complete this questionnaire to help our staff help better protect you and all of our patients from vaccine-preventable diseases!</a:t>
            </a:r>
          </a:p>
          <a:p>
            <a:r>
              <a:rPr lang="en-US" sz="1100" i="1" dirty="0" smtClean="0">
                <a:latin typeface="Calibri"/>
              </a:rPr>
              <a:t>				-UAMS Center for Primary Care Staff</a:t>
            </a:r>
            <a:endParaRPr lang="en-US" sz="1100" i="1" dirty="0">
              <a:latin typeface="Calibri"/>
            </a:endParaRPr>
          </a:p>
          <a:p>
            <a:r>
              <a:rPr lang="en-US" sz="1100" dirty="0" smtClean="0">
                <a:latin typeface="Calibri"/>
              </a:rPr>
              <a:t>1.  Do </a:t>
            </a:r>
            <a:r>
              <a:rPr lang="en-US" sz="1100" dirty="0">
                <a:latin typeface="Calibri"/>
              </a:rPr>
              <a:t>you have an allergy to any vaccine, to eggs or to gelatin? </a:t>
            </a:r>
            <a:r>
              <a:rPr lang="en-US" sz="1100" dirty="0" smtClean="0">
                <a:latin typeface="Calibri"/>
              </a:rPr>
              <a:t>  					O </a:t>
            </a:r>
            <a:r>
              <a:rPr lang="en-US" sz="1100" dirty="0">
                <a:latin typeface="Calibri"/>
              </a:rPr>
              <a:t>No O Yes </a:t>
            </a:r>
            <a:endParaRPr lang="en-US" sz="1100" dirty="0" smtClean="0">
              <a:latin typeface="Calibri"/>
            </a:endParaRPr>
          </a:p>
          <a:p>
            <a:r>
              <a:rPr lang="en-US" sz="1100" dirty="0" smtClean="0">
                <a:latin typeface="Calibri"/>
              </a:rPr>
              <a:t>2.  If </a:t>
            </a:r>
            <a:r>
              <a:rPr lang="en-US" sz="1100" dirty="0">
                <a:latin typeface="Calibri"/>
              </a:rPr>
              <a:t>you need additional vaccines, would you be willing to receive them today with your flu vaccination? </a:t>
            </a:r>
            <a:r>
              <a:rPr lang="en-US" sz="1100" dirty="0" smtClean="0">
                <a:latin typeface="Calibri"/>
              </a:rPr>
              <a:t>  		O </a:t>
            </a:r>
            <a:r>
              <a:rPr lang="en-US" sz="1100" dirty="0">
                <a:latin typeface="Calibri"/>
              </a:rPr>
              <a:t>No O Yes </a:t>
            </a:r>
            <a:endParaRPr lang="en-US" sz="1100" dirty="0" smtClean="0">
              <a:latin typeface="Calibri"/>
            </a:endParaRPr>
          </a:p>
          <a:p>
            <a:r>
              <a:rPr lang="en-US" sz="1100" dirty="0">
                <a:latin typeface="Calibri"/>
              </a:rPr>
              <a:t>	</a:t>
            </a:r>
            <a:r>
              <a:rPr lang="en-US" sz="1100" dirty="0" smtClean="0">
                <a:latin typeface="Calibri"/>
              </a:rPr>
              <a:t>			 </a:t>
            </a:r>
            <a:r>
              <a:rPr lang="en-US" sz="1100" i="1" dirty="0" smtClean="0">
                <a:latin typeface="Calibri"/>
              </a:rPr>
              <a:t>If </a:t>
            </a:r>
            <a:r>
              <a:rPr lang="en-US" sz="1100" i="1" dirty="0">
                <a:latin typeface="Calibri"/>
              </a:rPr>
              <a:t>no, may we forward this questionnaire to your </a:t>
            </a:r>
            <a:r>
              <a:rPr lang="en-US" sz="1100" i="1" dirty="0" smtClean="0">
                <a:latin typeface="Calibri"/>
              </a:rPr>
              <a:t>PCP?  	</a:t>
            </a:r>
            <a:r>
              <a:rPr lang="en-US" sz="1100" dirty="0" smtClean="0">
                <a:latin typeface="Calibri"/>
              </a:rPr>
              <a:t>O </a:t>
            </a:r>
            <a:r>
              <a:rPr lang="en-US" sz="1100" dirty="0">
                <a:latin typeface="Calibri"/>
              </a:rPr>
              <a:t>No O Yes </a:t>
            </a:r>
          </a:p>
          <a:p>
            <a:r>
              <a:rPr lang="en-US" sz="1100" dirty="0">
                <a:latin typeface="Calibri"/>
              </a:rPr>
              <a:t>3. Do you have any chronic health conditions, including any previous tissue or organ  </a:t>
            </a:r>
            <a:r>
              <a:rPr lang="en-US" sz="1100" dirty="0" smtClean="0">
                <a:latin typeface="Calibri"/>
              </a:rPr>
              <a:t> transplants</a:t>
            </a:r>
            <a:r>
              <a:rPr lang="en-US" sz="1100" dirty="0">
                <a:latin typeface="Calibri"/>
              </a:rPr>
              <a:t>? </a:t>
            </a:r>
            <a:r>
              <a:rPr lang="en-US" sz="1100" dirty="0" smtClean="0">
                <a:latin typeface="Calibri"/>
              </a:rPr>
              <a:t>  		O </a:t>
            </a:r>
            <a:r>
              <a:rPr lang="en-US" sz="1100" dirty="0">
                <a:latin typeface="Calibri"/>
              </a:rPr>
              <a:t>No O Yes </a:t>
            </a:r>
            <a:endParaRPr lang="en-US" sz="1100" dirty="0" smtClean="0">
              <a:latin typeface="Calibri"/>
            </a:endParaRPr>
          </a:p>
          <a:p>
            <a:r>
              <a:rPr lang="en-US" sz="1100" dirty="0" smtClean="0">
                <a:latin typeface="Calibri"/>
              </a:rPr>
              <a:t>    </a:t>
            </a:r>
            <a:r>
              <a:rPr lang="en-US" sz="1100" i="1" dirty="0" smtClean="0">
                <a:latin typeface="Calibri"/>
              </a:rPr>
              <a:t>If </a:t>
            </a:r>
            <a:r>
              <a:rPr lang="en-US" sz="1100" i="1" dirty="0">
                <a:latin typeface="Calibri"/>
              </a:rPr>
              <a:t>yes, please </a:t>
            </a:r>
            <a:r>
              <a:rPr lang="en-US" sz="1100" i="1" dirty="0" smtClean="0">
                <a:latin typeface="Calibri"/>
              </a:rPr>
              <a:t>list here</a:t>
            </a:r>
            <a:r>
              <a:rPr lang="en-US" sz="1100" dirty="0" smtClean="0">
                <a:latin typeface="Calibri"/>
              </a:rPr>
              <a:t>:______________________________________________________________________________________ </a:t>
            </a:r>
            <a:endParaRPr lang="en-US" sz="1100" dirty="0">
              <a:latin typeface="Calibri"/>
            </a:endParaRPr>
          </a:p>
          <a:p>
            <a:r>
              <a:rPr lang="en-US" sz="1100" dirty="0">
                <a:latin typeface="Calibri"/>
              </a:rPr>
              <a:t>4. Are you taking any medication [now or within the last month] which lowers the function of your </a:t>
            </a:r>
            <a:r>
              <a:rPr lang="en-US" sz="1100" dirty="0" smtClean="0">
                <a:latin typeface="Calibri"/>
              </a:rPr>
              <a:t>immune </a:t>
            </a:r>
            <a:r>
              <a:rPr lang="en-US" sz="1100" dirty="0">
                <a:latin typeface="Calibri"/>
              </a:rPr>
              <a:t>system? </a:t>
            </a:r>
            <a:r>
              <a:rPr lang="en-US" sz="1100" dirty="0" smtClean="0">
                <a:latin typeface="Calibri"/>
              </a:rPr>
              <a:t>	O </a:t>
            </a:r>
            <a:r>
              <a:rPr lang="en-US" sz="1100" dirty="0">
                <a:latin typeface="Calibri"/>
              </a:rPr>
              <a:t>No O Yes </a:t>
            </a:r>
            <a:endParaRPr lang="en-US" sz="1100" dirty="0" smtClean="0">
              <a:latin typeface="Calibri"/>
            </a:endParaRPr>
          </a:p>
          <a:p>
            <a:r>
              <a:rPr lang="en-US" sz="1100" i="1" dirty="0" smtClean="0">
                <a:latin typeface="Calibri"/>
              </a:rPr>
              <a:t>   Examples </a:t>
            </a:r>
            <a:r>
              <a:rPr lang="en-US" sz="1100" i="1" dirty="0">
                <a:latin typeface="Calibri"/>
              </a:rPr>
              <a:t>would include: Chemotherapy, prednisone, medications to treat lupus or </a:t>
            </a:r>
            <a:r>
              <a:rPr lang="en-US" sz="1100" i="1" dirty="0" smtClean="0">
                <a:latin typeface="Calibri"/>
              </a:rPr>
              <a:t>rheumatoid </a:t>
            </a:r>
            <a:r>
              <a:rPr lang="en-US" sz="1100" i="1" dirty="0">
                <a:latin typeface="Calibri"/>
              </a:rPr>
              <a:t>arthritis, medications to prevent transplant </a:t>
            </a:r>
            <a:endParaRPr lang="en-US" sz="1100" i="1" dirty="0" smtClean="0">
              <a:latin typeface="Calibri"/>
            </a:endParaRPr>
          </a:p>
          <a:p>
            <a:r>
              <a:rPr lang="en-US" sz="1100" i="1" dirty="0" smtClean="0">
                <a:latin typeface="Calibri"/>
              </a:rPr>
              <a:t>   rejection</a:t>
            </a:r>
            <a:r>
              <a:rPr lang="en-US" sz="1100" i="1" dirty="0">
                <a:latin typeface="Calibri"/>
              </a:rPr>
              <a:t>, medications to treat colitis or </a:t>
            </a:r>
            <a:r>
              <a:rPr lang="en-US" sz="1100" i="1" dirty="0" err="1">
                <a:latin typeface="Calibri"/>
              </a:rPr>
              <a:t>Crohns</a:t>
            </a:r>
            <a:r>
              <a:rPr lang="en-US" sz="1100" i="1" dirty="0">
                <a:latin typeface="Calibri"/>
              </a:rPr>
              <a:t>. </a:t>
            </a:r>
            <a:r>
              <a:rPr lang="en-US" sz="1100" dirty="0" smtClean="0">
                <a:latin typeface="Calibri"/>
              </a:rPr>
              <a:t> If </a:t>
            </a:r>
            <a:r>
              <a:rPr lang="en-US" sz="1100" dirty="0">
                <a:latin typeface="Calibri"/>
              </a:rPr>
              <a:t>yes, please </a:t>
            </a:r>
            <a:r>
              <a:rPr lang="en-US" sz="1100" dirty="0" smtClean="0">
                <a:latin typeface="Calibri"/>
              </a:rPr>
              <a:t>list here:_______________________________________________ </a:t>
            </a:r>
            <a:endParaRPr lang="en-US" sz="1100" dirty="0">
              <a:latin typeface="Calibri"/>
            </a:endParaRPr>
          </a:p>
          <a:p>
            <a:r>
              <a:rPr lang="en-US" sz="1100" dirty="0">
                <a:latin typeface="Calibri"/>
              </a:rPr>
              <a:t>5. Have you had [or are your doctors planning] surgery to remove your spleen? </a:t>
            </a:r>
            <a:r>
              <a:rPr lang="en-US" sz="1100" dirty="0" smtClean="0">
                <a:latin typeface="Calibri"/>
              </a:rPr>
              <a:t> 				O </a:t>
            </a:r>
            <a:r>
              <a:rPr lang="en-US" sz="1100" dirty="0">
                <a:latin typeface="Calibri"/>
              </a:rPr>
              <a:t>No O Yes </a:t>
            </a:r>
          </a:p>
          <a:p>
            <a:r>
              <a:rPr lang="en-US" sz="1100" dirty="0">
                <a:latin typeface="Calibri"/>
              </a:rPr>
              <a:t>6. Have you had any of the following: brain or spine surgery with placement of a shunt, brain or spine </a:t>
            </a:r>
            <a:r>
              <a:rPr lang="en-US" sz="1100" dirty="0" smtClean="0">
                <a:latin typeface="Calibri"/>
              </a:rPr>
              <a:t>surgery </a:t>
            </a:r>
            <a:r>
              <a:rPr lang="en-US" sz="1100" dirty="0">
                <a:latin typeface="Calibri"/>
              </a:rPr>
              <a:t>which has resulted in a </a:t>
            </a:r>
            <a:endParaRPr lang="en-US" sz="1100" dirty="0" smtClean="0">
              <a:latin typeface="Calibri"/>
            </a:endParaRPr>
          </a:p>
          <a:p>
            <a:r>
              <a:rPr lang="en-US" sz="1100" dirty="0" smtClean="0">
                <a:latin typeface="Calibri"/>
              </a:rPr>
              <a:t>    spinal </a:t>
            </a:r>
            <a:r>
              <a:rPr lang="en-US" sz="1100" dirty="0">
                <a:latin typeface="Calibri"/>
              </a:rPr>
              <a:t>fluid leak, or cochlear implant surgery? </a:t>
            </a:r>
            <a:r>
              <a:rPr lang="en-US" sz="1100" dirty="0" smtClean="0">
                <a:latin typeface="Calibri"/>
              </a:rPr>
              <a:t>						O </a:t>
            </a:r>
            <a:r>
              <a:rPr lang="en-US" sz="1100" dirty="0">
                <a:latin typeface="Calibri"/>
              </a:rPr>
              <a:t>No O Yes </a:t>
            </a:r>
          </a:p>
          <a:p>
            <a:r>
              <a:rPr lang="en-US" sz="1100" dirty="0">
                <a:latin typeface="Calibri"/>
              </a:rPr>
              <a:t>7. Have you ever had an adult tetanus and whooping cough (pertussis) vaccination? </a:t>
            </a:r>
            <a:r>
              <a:rPr lang="en-US" sz="1100" dirty="0" smtClean="0">
                <a:latin typeface="Calibri"/>
              </a:rPr>
              <a:t>			O </a:t>
            </a:r>
            <a:r>
              <a:rPr lang="en-US" sz="1100" dirty="0">
                <a:latin typeface="Calibri"/>
              </a:rPr>
              <a:t>No O Yes </a:t>
            </a:r>
          </a:p>
          <a:p>
            <a:r>
              <a:rPr lang="en-US" sz="1100" dirty="0" smtClean="0">
                <a:latin typeface="Calibri"/>
              </a:rPr>
              <a:t>8</a:t>
            </a:r>
            <a:r>
              <a:rPr lang="en-US" sz="1100" dirty="0">
                <a:latin typeface="Calibri"/>
              </a:rPr>
              <a:t>. Was your last tetanus vaccination given within the last 10 years? </a:t>
            </a:r>
            <a:r>
              <a:rPr lang="en-US" sz="1100" dirty="0" smtClean="0">
                <a:latin typeface="Calibri"/>
              </a:rPr>
              <a:t>				O </a:t>
            </a:r>
            <a:r>
              <a:rPr lang="en-US" sz="1100" dirty="0">
                <a:latin typeface="Calibri"/>
              </a:rPr>
              <a:t>No O </a:t>
            </a:r>
            <a:r>
              <a:rPr lang="en-US" sz="1100" dirty="0" smtClean="0">
                <a:latin typeface="Calibri"/>
              </a:rPr>
              <a:t>Yes</a:t>
            </a:r>
          </a:p>
          <a:p>
            <a:r>
              <a:rPr lang="en-US" sz="1100" dirty="0" smtClean="0">
                <a:latin typeface="Calibri"/>
              </a:rPr>
              <a:t>    </a:t>
            </a:r>
            <a:r>
              <a:rPr lang="en-US" sz="1100" i="1" dirty="0" smtClean="0">
                <a:latin typeface="Calibri"/>
              </a:rPr>
              <a:t>If </a:t>
            </a:r>
            <a:r>
              <a:rPr lang="en-US" sz="1100" i="1" dirty="0">
                <a:latin typeface="Calibri"/>
              </a:rPr>
              <a:t>yes, what year was this given? </a:t>
            </a:r>
            <a:r>
              <a:rPr lang="en-US" sz="1100" dirty="0">
                <a:latin typeface="Calibri"/>
              </a:rPr>
              <a:t>__________ </a:t>
            </a:r>
          </a:p>
          <a:p>
            <a:r>
              <a:rPr lang="en-US" sz="1100" dirty="0">
                <a:latin typeface="Calibri"/>
              </a:rPr>
              <a:t>9. Have you received a 'pneumonia [or Pneumococcal] vaccine’ in your adult life? </a:t>
            </a:r>
            <a:r>
              <a:rPr lang="en-US" sz="1100" dirty="0" smtClean="0">
                <a:latin typeface="Calibri"/>
              </a:rPr>
              <a:t>			O </a:t>
            </a:r>
            <a:r>
              <a:rPr lang="en-US" sz="1100" dirty="0">
                <a:latin typeface="Calibri"/>
              </a:rPr>
              <a:t>No O Yes </a:t>
            </a:r>
            <a:endParaRPr lang="en-US" sz="1100" dirty="0" smtClean="0">
              <a:latin typeface="Calibri"/>
            </a:endParaRPr>
          </a:p>
          <a:p>
            <a:r>
              <a:rPr lang="en-US" sz="1100" i="1" dirty="0">
                <a:latin typeface="Calibri"/>
              </a:rPr>
              <a:t> </a:t>
            </a:r>
            <a:r>
              <a:rPr lang="en-US" sz="1100" i="1" dirty="0" smtClean="0">
                <a:latin typeface="Calibri"/>
              </a:rPr>
              <a:t>   If </a:t>
            </a:r>
            <a:r>
              <a:rPr lang="en-US" sz="1100" i="1" dirty="0">
                <a:latin typeface="Calibri"/>
              </a:rPr>
              <a:t>yes, what year was this given? </a:t>
            </a:r>
            <a:r>
              <a:rPr lang="en-US" sz="1100" dirty="0">
                <a:latin typeface="Calibri"/>
              </a:rPr>
              <a:t>__________ </a:t>
            </a:r>
          </a:p>
          <a:p>
            <a:r>
              <a:rPr lang="en-US" sz="1100" dirty="0">
                <a:latin typeface="Calibri"/>
              </a:rPr>
              <a:t>10. Have you ever had any of the following diseases or vaccinations against these diseases? </a:t>
            </a:r>
          </a:p>
          <a:p>
            <a:r>
              <a:rPr lang="en-US" sz="1100" dirty="0" smtClean="0">
                <a:latin typeface="Calibri"/>
              </a:rPr>
              <a:t>							Chicken </a:t>
            </a:r>
            <a:r>
              <a:rPr lang="en-US" sz="1100" dirty="0">
                <a:latin typeface="Calibri"/>
              </a:rPr>
              <a:t>Pox: </a:t>
            </a:r>
            <a:r>
              <a:rPr lang="en-US" sz="1100" dirty="0" smtClean="0">
                <a:latin typeface="Calibri"/>
              </a:rPr>
              <a:t>	O </a:t>
            </a:r>
            <a:r>
              <a:rPr lang="en-US" sz="1100" dirty="0">
                <a:latin typeface="Calibri"/>
              </a:rPr>
              <a:t>No O Yes </a:t>
            </a:r>
            <a:r>
              <a:rPr lang="en-US" sz="1100" dirty="0" smtClean="0">
                <a:latin typeface="Calibri"/>
              </a:rPr>
              <a:t>  </a:t>
            </a:r>
          </a:p>
          <a:p>
            <a:r>
              <a:rPr lang="en-US" sz="1100" dirty="0">
                <a:latin typeface="Calibri"/>
              </a:rPr>
              <a:t>	</a:t>
            </a:r>
            <a:r>
              <a:rPr lang="en-US" sz="1100" dirty="0" smtClean="0">
                <a:latin typeface="Calibri"/>
              </a:rPr>
              <a:t>						</a:t>
            </a:r>
            <a:r>
              <a:rPr lang="pt-BR" sz="1100" dirty="0" smtClean="0">
                <a:latin typeface="Calibri"/>
              </a:rPr>
              <a:t>Measles</a:t>
            </a:r>
            <a:r>
              <a:rPr lang="pt-BR" sz="1100" dirty="0">
                <a:latin typeface="Calibri"/>
              </a:rPr>
              <a:t>: </a:t>
            </a:r>
            <a:r>
              <a:rPr lang="pt-BR" sz="1100" dirty="0" smtClean="0">
                <a:latin typeface="Calibri"/>
              </a:rPr>
              <a:t>	O </a:t>
            </a:r>
            <a:r>
              <a:rPr lang="pt-BR" sz="1100" dirty="0">
                <a:latin typeface="Calibri"/>
              </a:rPr>
              <a:t>No O Yes </a:t>
            </a:r>
            <a:r>
              <a:rPr lang="pt-BR" sz="1100" dirty="0" smtClean="0">
                <a:latin typeface="Calibri"/>
              </a:rPr>
              <a:t>  </a:t>
            </a:r>
          </a:p>
          <a:p>
            <a:r>
              <a:rPr lang="pt-BR" sz="1100" dirty="0">
                <a:latin typeface="Calibri"/>
              </a:rPr>
              <a:t>	</a:t>
            </a:r>
            <a:r>
              <a:rPr lang="pt-BR" sz="1100" dirty="0" smtClean="0">
                <a:latin typeface="Calibri"/>
              </a:rPr>
              <a:t>						Mumps</a:t>
            </a:r>
            <a:r>
              <a:rPr lang="pt-BR" sz="1100" dirty="0">
                <a:latin typeface="Calibri"/>
              </a:rPr>
              <a:t>: </a:t>
            </a:r>
            <a:r>
              <a:rPr lang="pt-BR" sz="1100" dirty="0" smtClean="0">
                <a:latin typeface="Calibri"/>
              </a:rPr>
              <a:t>	O </a:t>
            </a:r>
            <a:r>
              <a:rPr lang="pt-BR" sz="1100" dirty="0">
                <a:latin typeface="Calibri"/>
              </a:rPr>
              <a:t>No O Yes </a:t>
            </a:r>
          </a:p>
          <a:p>
            <a:r>
              <a:rPr lang="en-US" sz="1100" dirty="0">
                <a:latin typeface="Calibri"/>
              </a:rPr>
              <a:t>11. Have you ever had a Shingles (Zoster) vaccine? </a:t>
            </a:r>
            <a:r>
              <a:rPr lang="en-US" sz="1100" dirty="0" smtClean="0">
                <a:latin typeface="Calibri"/>
              </a:rPr>
              <a:t>  					O </a:t>
            </a:r>
            <a:r>
              <a:rPr lang="en-US" sz="1100" dirty="0">
                <a:latin typeface="Calibri"/>
              </a:rPr>
              <a:t>No O Yes </a:t>
            </a:r>
          </a:p>
          <a:p>
            <a:r>
              <a:rPr lang="en-US" sz="1100" dirty="0">
                <a:latin typeface="Calibri"/>
              </a:rPr>
              <a:t>12. Have you ever had Hepatitis B or Hepatitis A vaccination [or both]? </a:t>
            </a:r>
            <a:r>
              <a:rPr lang="en-US" sz="1100" dirty="0" smtClean="0">
                <a:latin typeface="Calibri"/>
              </a:rPr>
              <a:t> 	</a:t>
            </a:r>
            <a:r>
              <a:rPr lang="en-US" sz="1100" dirty="0">
                <a:latin typeface="Calibri"/>
              </a:rPr>
              <a:t>	</a:t>
            </a:r>
            <a:r>
              <a:rPr lang="pt-BR" sz="1100" dirty="0" smtClean="0">
                <a:latin typeface="Calibri"/>
              </a:rPr>
              <a:t>O </a:t>
            </a:r>
            <a:r>
              <a:rPr lang="pt-BR" sz="1100" dirty="0">
                <a:latin typeface="Calibri"/>
              </a:rPr>
              <a:t>No </a:t>
            </a:r>
            <a:r>
              <a:rPr lang="pt-BR" sz="1100" dirty="0" smtClean="0">
                <a:latin typeface="Calibri"/>
              </a:rPr>
              <a:t>	O </a:t>
            </a:r>
            <a:r>
              <a:rPr lang="pt-BR" sz="1100" dirty="0">
                <a:latin typeface="Calibri"/>
              </a:rPr>
              <a:t>Yes </a:t>
            </a:r>
            <a:r>
              <a:rPr lang="pt-BR" sz="1100" dirty="0" smtClean="0">
                <a:latin typeface="Calibri"/>
              </a:rPr>
              <a:t>Hepatitis </a:t>
            </a:r>
            <a:r>
              <a:rPr lang="pt-BR" sz="1100" dirty="0">
                <a:latin typeface="Calibri"/>
              </a:rPr>
              <a:t>B </a:t>
            </a:r>
            <a:r>
              <a:rPr lang="pt-BR" sz="1100" dirty="0" smtClean="0">
                <a:latin typeface="Calibri"/>
              </a:rPr>
              <a:t>  O </a:t>
            </a:r>
            <a:r>
              <a:rPr lang="pt-BR" sz="1100" dirty="0">
                <a:latin typeface="Calibri"/>
              </a:rPr>
              <a:t>Yes Hepatitis A </a:t>
            </a:r>
          </a:p>
          <a:p>
            <a:r>
              <a:rPr lang="en-US" sz="1100" dirty="0">
                <a:latin typeface="Calibri"/>
              </a:rPr>
              <a:t>13. Did you receive an influenza vaccine last year? </a:t>
            </a:r>
            <a:r>
              <a:rPr lang="en-US" sz="1100" dirty="0" smtClean="0">
                <a:latin typeface="Calibri"/>
              </a:rPr>
              <a:t>					O </a:t>
            </a:r>
            <a:r>
              <a:rPr lang="en-US" sz="1100" dirty="0">
                <a:latin typeface="Calibri"/>
              </a:rPr>
              <a:t>No O Yes </a:t>
            </a:r>
            <a:endParaRPr lang="en-US" sz="1100" i="1" dirty="0" smtClean="0">
              <a:latin typeface="Calibri"/>
            </a:endParaRPr>
          </a:p>
          <a:p>
            <a:r>
              <a:rPr lang="en-US" sz="1100" i="1" dirty="0" smtClean="0">
                <a:latin typeface="Calibri"/>
              </a:rPr>
              <a:t>    If </a:t>
            </a:r>
            <a:r>
              <a:rPr lang="en-US" sz="1100" i="1" dirty="0">
                <a:latin typeface="Calibri"/>
              </a:rPr>
              <a:t>yes, where did you receive this immunization? </a:t>
            </a:r>
            <a:r>
              <a:rPr lang="en-US" sz="1100" dirty="0" smtClean="0">
                <a:latin typeface="Calibri"/>
              </a:rPr>
              <a:t>________________________</a:t>
            </a:r>
          </a:p>
          <a:p>
            <a:endParaRPr lang="en-US" sz="1100" dirty="0">
              <a:latin typeface="Calibri"/>
            </a:endParaRPr>
          </a:p>
          <a:p>
            <a:r>
              <a:rPr lang="en-US" sz="1100" dirty="0" smtClean="0">
                <a:latin typeface="Calibri"/>
              </a:rPr>
              <a:t>RHH, MD AI Screening Questionnaire 2014 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1795038" y="6277113"/>
            <a:ext cx="6660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NOTE: 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For this to be most useful, support with additional tools for patients, registration and vaccinating staff   [e.g. guideline, standing order, access]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625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775" y="165845"/>
            <a:ext cx="8153400" cy="990600"/>
          </a:xfrm>
        </p:spPr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6153" y="1589567"/>
            <a:ext cx="8159002" cy="4572000"/>
          </a:xfrm>
        </p:spPr>
        <p:txBody>
          <a:bodyPr/>
          <a:lstStyle/>
          <a:p>
            <a:r>
              <a:rPr lang="en-US" dirty="0" smtClean="0"/>
              <a:t>I have no </a:t>
            </a:r>
            <a:r>
              <a:rPr lang="en-US" b="1" i="1" dirty="0" smtClean="0"/>
              <a:t>financial</a:t>
            </a:r>
            <a:r>
              <a:rPr lang="en-US" dirty="0" smtClean="0"/>
              <a:t> conflicts of interest</a:t>
            </a:r>
          </a:p>
          <a:p>
            <a:r>
              <a:rPr lang="en-US" dirty="0" smtClean="0"/>
              <a:t>I have </a:t>
            </a:r>
            <a:r>
              <a:rPr lang="en-US" b="1" i="1" dirty="0" smtClean="0"/>
              <a:t>MAJOR nonfinancial conflicts</a:t>
            </a:r>
          </a:p>
          <a:p>
            <a:pPr lvl="1"/>
            <a:r>
              <a:rPr lang="en-US" dirty="0" smtClean="0"/>
              <a:t>I am a firm believer in adult immunization</a:t>
            </a:r>
          </a:p>
          <a:p>
            <a:pPr lvl="1"/>
            <a:r>
              <a:rPr lang="en-US" dirty="0" smtClean="0"/>
              <a:t>I am disturbed by </a:t>
            </a:r>
            <a:r>
              <a:rPr lang="en-US" b="1" u="sng" dirty="0" smtClean="0"/>
              <a:t>our</a:t>
            </a:r>
            <a:r>
              <a:rPr lang="en-US" dirty="0" smtClean="0"/>
              <a:t> poor performance in this area</a:t>
            </a:r>
          </a:p>
          <a:p>
            <a:pPr lvl="1"/>
            <a:r>
              <a:rPr lang="en-US" dirty="0" smtClean="0"/>
              <a:t>I am confident that we can improve with better</a:t>
            </a:r>
          </a:p>
          <a:p>
            <a:pPr lvl="2"/>
            <a:r>
              <a:rPr lang="en-US" dirty="0" smtClean="0"/>
              <a:t>Knowledge</a:t>
            </a:r>
          </a:p>
          <a:p>
            <a:pPr lvl="2"/>
            <a:r>
              <a:rPr lang="en-US" dirty="0" smtClean="0"/>
              <a:t>Skills</a:t>
            </a:r>
          </a:p>
          <a:p>
            <a:pPr lvl="2"/>
            <a:r>
              <a:rPr lang="en-US" dirty="0" smtClean="0"/>
              <a:t>Determination</a:t>
            </a:r>
          </a:p>
          <a:p>
            <a:pPr lvl="2"/>
            <a:r>
              <a:rPr lang="en-US" dirty="0" smtClean="0"/>
              <a:t>Tools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42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65" y="228600"/>
            <a:ext cx="8578635" cy="990600"/>
          </a:xfrm>
        </p:spPr>
        <p:txBody>
          <a:bodyPr/>
          <a:lstStyle/>
          <a:p>
            <a:r>
              <a:rPr lang="en-US" dirty="0" smtClean="0"/>
              <a:t>CASE 2:  Bill Jones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4534" y="1438749"/>
            <a:ext cx="8348466" cy="4706995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54 year old man with diabetes and severe chronic kidney disease [CKD5] here for follow up.  He has been adherent to medications and has lost a few # since last visit.  On kidney transplant list for severe CKD.  He received influenza vaccine and </a:t>
            </a:r>
            <a:r>
              <a:rPr lang="en-US" sz="2600" dirty="0" err="1" smtClean="0"/>
              <a:t>Tdap</a:t>
            </a:r>
            <a:r>
              <a:rPr lang="en-US" sz="2600" dirty="0" smtClean="0"/>
              <a:t> from </a:t>
            </a:r>
            <a:r>
              <a:rPr lang="en-US" sz="2600" b="1" dirty="0" smtClean="0"/>
              <a:t>health department </a:t>
            </a:r>
            <a:r>
              <a:rPr lang="en-US" sz="2600" dirty="0" smtClean="0"/>
              <a:t>this past fall. </a:t>
            </a:r>
            <a:r>
              <a:rPr lang="en-US" sz="2600" b="1" dirty="0" smtClean="0"/>
              <a:t>Nurse ‘flagged chart’-</a:t>
            </a:r>
            <a:r>
              <a:rPr lang="en-US" sz="2600" dirty="0" smtClean="0"/>
              <a:t> he Zoster vaccine [and will consider others] but nurse concerned - he does not qualify based on </a:t>
            </a:r>
            <a:r>
              <a:rPr lang="en-US" sz="2600" b="1" dirty="0" smtClean="0"/>
              <a:t>standing order</a:t>
            </a:r>
            <a:r>
              <a:rPr lang="en-US" sz="2600" dirty="0" smtClean="0"/>
              <a:t>…</a:t>
            </a:r>
          </a:p>
          <a:p>
            <a:r>
              <a:rPr lang="en-US" sz="2400" dirty="0" smtClean="0"/>
              <a:t>Resources used for improvement?</a:t>
            </a:r>
          </a:p>
          <a:p>
            <a:r>
              <a:rPr lang="en-US" sz="2400" dirty="0" smtClean="0"/>
              <a:t>What vaccines do you recommend?</a:t>
            </a:r>
          </a:p>
          <a:p>
            <a:r>
              <a:rPr lang="en-US" sz="2400" dirty="0" smtClean="0"/>
              <a:t>What about the Zoster question?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33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80" y="228600"/>
            <a:ext cx="8599120" cy="990600"/>
          </a:xfrm>
        </p:spPr>
        <p:txBody>
          <a:bodyPr/>
          <a:lstStyle/>
          <a:p>
            <a:r>
              <a:rPr lang="en-US" dirty="0" smtClean="0"/>
              <a:t>Bill Jones: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6808" y="1454572"/>
            <a:ext cx="8336892" cy="4666021"/>
          </a:xfrm>
        </p:spPr>
        <p:txBody>
          <a:bodyPr/>
          <a:lstStyle/>
          <a:p>
            <a:r>
              <a:rPr lang="en-US" sz="2600" dirty="0" smtClean="0"/>
              <a:t>Resources:</a:t>
            </a:r>
          </a:p>
          <a:p>
            <a:pPr lvl="1"/>
            <a:r>
              <a:rPr lang="en-US" sz="2400" dirty="0" smtClean="0"/>
              <a:t>TOOLS	  TEAMWORK	  REMINDER	STANDING ORDERS</a:t>
            </a:r>
          </a:p>
          <a:p>
            <a:r>
              <a:rPr lang="en-US" sz="2600" dirty="0" smtClean="0"/>
              <a:t>Recommend:</a:t>
            </a:r>
          </a:p>
          <a:p>
            <a:pPr lvl="1"/>
            <a:r>
              <a:rPr lang="en-US" sz="2400" dirty="0" smtClean="0"/>
              <a:t>PCV13	</a:t>
            </a:r>
            <a:r>
              <a:rPr lang="en-US" sz="2400" dirty="0"/>
              <a:t>	</a:t>
            </a:r>
            <a:r>
              <a:rPr lang="en-US" sz="2400" dirty="0" smtClean="0"/>
              <a:t>ESRD is highest-risk condition</a:t>
            </a:r>
          </a:p>
          <a:p>
            <a:pPr lvl="2"/>
            <a:r>
              <a:rPr lang="en-US" sz="2000" dirty="0" smtClean="0"/>
              <a:t>Followed by PPSV23 in 8+ weeks</a:t>
            </a:r>
          </a:p>
          <a:p>
            <a:pPr lvl="1"/>
            <a:r>
              <a:rPr lang="en-US" sz="2400" dirty="0" smtClean="0"/>
              <a:t>HBV		DM &lt; 60 yrs</a:t>
            </a:r>
            <a:r>
              <a:rPr lang="en-US" sz="2400" dirty="0"/>
              <a:t>.</a:t>
            </a:r>
            <a:r>
              <a:rPr lang="en-US" sz="2400" dirty="0" smtClean="0"/>
              <a:t> is high-risk condition</a:t>
            </a:r>
          </a:p>
          <a:p>
            <a:pPr marL="365125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ESRD is high-risk condition [High Dose </a:t>
            </a:r>
            <a:r>
              <a:rPr lang="en-US" sz="2400" dirty="0" err="1" smtClean="0"/>
              <a:t>vax</a:t>
            </a:r>
            <a:r>
              <a:rPr lang="en-US" sz="2400" dirty="0" smtClean="0"/>
              <a:t>]</a:t>
            </a:r>
          </a:p>
          <a:p>
            <a:pPr lvl="1"/>
            <a:r>
              <a:rPr lang="en-US" sz="2300" dirty="0" smtClean="0"/>
              <a:t>[Likely NO]   Zoster recommended by ACIP at 60+</a:t>
            </a:r>
          </a:p>
          <a:p>
            <a:pPr lvl="2"/>
            <a:r>
              <a:rPr lang="en-US" sz="2100" dirty="0" smtClean="0"/>
              <a:t>FDA approved at 50+</a:t>
            </a:r>
          </a:p>
          <a:p>
            <a:pPr lvl="2"/>
            <a:r>
              <a:rPr lang="en-US" sz="2100" dirty="0" smtClean="0"/>
              <a:t>Can give, ‘one shot’ </a:t>
            </a:r>
            <a:r>
              <a:rPr lang="en-US" sz="2100" dirty="0" err="1" smtClean="0"/>
              <a:t>vax</a:t>
            </a:r>
            <a:r>
              <a:rPr lang="en-US" sz="2100" dirty="0" smtClean="0"/>
              <a:t>, likely this will require $$ out of pocket as not ACIP indicated..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970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16" y="171998"/>
            <a:ext cx="8153400" cy="990600"/>
          </a:xfrm>
        </p:spPr>
        <p:txBody>
          <a:bodyPr/>
          <a:lstStyle/>
          <a:p>
            <a:r>
              <a:rPr lang="en-US" dirty="0" smtClean="0"/>
              <a:t>Chart/Provider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8245" y="1533252"/>
            <a:ext cx="8521768" cy="4572000"/>
          </a:xfrm>
        </p:spPr>
        <p:txBody>
          <a:bodyPr/>
          <a:lstStyle/>
          <a:p>
            <a:r>
              <a:rPr lang="en-US" dirty="0" smtClean="0"/>
              <a:t>Alert providers that patient(s) are due for vaccines</a:t>
            </a:r>
          </a:p>
          <a:p>
            <a:r>
              <a:rPr lang="en-US" dirty="0" smtClean="0"/>
              <a:t>Methods:</a:t>
            </a:r>
          </a:p>
          <a:p>
            <a:pPr lvl="1"/>
            <a:r>
              <a:rPr lang="en-US" dirty="0" smtClean="0"/>
              <a:t>EMR Alerts</a:t>
            </a:r>
          </a:p>
          <a:p>
            <a:pPr lvl="1"/>
            <a:r>
              <a:rPr lang="en-US" dirty="0" smtClean="0"/>
              <a:t>Pre-visit chart review</a:t>
            </a:r>
          </a:p>
          <a:p>
            <a:r>
              <a:rPr lang="en-US" dirty="0" smtClean="0"/>
              <a:t>Engage team in use of reminders in concert with SO</a:t>
            </a:r>
          </a:p>
          <a:p>
            <a:r>
              <a:rPr lang="en-US" dirty="0" smtClean="0"/>
              <a:t>Expect results!</a:t>
            </a:r>
          </a:p>
          <a:p>
            <a:pPr lvl="1"/>
            <a:r>
              <a:rPr lang="en-US" dirty="0" smtClean="0"/>
              <a:t>Shown to increase vaccination 12 – 16% overall</a:t>
            </a:r>
          </a:p>
          <a:p>
            <a:pPr lvl="1"/>
            <a:r>
              <a:rPr lang="en-US" dirty="0" smtClean="0"/>
              <a:t>EHR based:</a:t>
            </a:r>
            <a:r>
              <a:rPr lang="en-US" dirty="0"/>
              <a:t> </a:t>
            </a:r>
            <a:r>
              <a:rPr lang="en-US" dirty="0" smtClean="0"/>
              <a:t>can result in up to 50% increase in flu and pneumococcal vaccinations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58742" y="6213551"/>
            <a:ext cx="5079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itchFamily="34" charset="0"/>
                <a:hlinkClick r:id="rId3"/>
              </a:rPr>
              <a:t>http://archinte.jamanetwork.com/article.aspx?articleid=</a:t>
            </a:r>
            <a:r>
              <a:rPr lang="en-US" sz="1200" dirty="0" smtClean="0">
                <a:latin typeface="Calibri" pitchFamily="34" charset="0"/>
                <a:hlinkClick r:id="rId3"/>
              </a:rPr>
              <a:t>1105941</a:t>
            </a:r>
            <a:endParaRPr lang="en-US" sz="1200" dirty="0" smtClean="0">
              <a:latin typeface="Calibri" pitchFamily="34" charset="0"/>
            </a:endParaRPr>
          </a:p>
          <a:p>
            <a:r>
              <a:rPr lang="en-US" sz="1200" dirty="0">
                <a:latin typeface="Calibri" pitchFamily="34" charset="0"/>
                <a:hlinkClick r:id="rId4"/>
              </a:rPr>
              <a:t>http://www.thecommunityguide.org/vaccines/</a:t>
            </a:r>
            <a:r>
              <a:rPr lang="en-US" sz="1200" dirty="0" smtClean="0">
                <a:latin typeface="Calibri" pitchFamily="34" charset="0"/>
                <a:hlinkClick r:id="rId4"/>
              </a:rPr>
              <a:t>providerreminder.html</a:t>
            </a:r>
            <a:r>
              <a:rPr lang="en-US" sz="1200" dirty="0" smtClean="0">
                <a:latin typeface="Calibri" pitchFamily="34" charset="0"/>
              </a:rPr>
              <a:t> </a:t>
            </a:r>
            <a:endParaRPr 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43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16" y="257854"/>
            <a:ext cx="8087895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Provider Reminder</a:t>
            </a:r>
            <a:r>
              <a:rPr lang="en-US" dirty="0" smtClean="0"/>
              <a:t>: </a:t>
            </a:r>
            <a:r>
              <a:rPr lang="en-US" dirty="0" err="1" smtClean="0"/>
              <a:t>Vax</a:t>
            </a:r>
            <a:r>
              <a:rPr lang="en-US" dirty="0" smtClean="0"/>
              <a:t> Indications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5" y="1286934"/>
            <a:ext cx="8884357" cy="496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5057422" y="846667"/>
            <a:ext cx="361245" cy="2370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223911" y="4797778"/>
            <a:ext cx="2833511" cy="169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25423" y="798177"/>
            <a:ext cx="59944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Mr. Test has not received [none doc. in EMR] any immunizations!!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57422" y="4718756"/>
            <a:ext cx="362373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He is deficient in many ‘Health Maintenance’ elements, including no vaccinations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09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01600" y="4097867"/>
            <a:ext cx="428978" cy="24835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359378" y="1502833"/>
            <a:ext cx="1075267" cy="42756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856091" y="3330222"/>
            <a:ext cx="1140176" cy="23988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889957" y="3979333"/>
            <a:ext cx="1298221" cy="23706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827911" y="4470400"/>
            <a:ext cx="11289" cy="84666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3838222"/>
            <a:ext cx="25964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434645" y="1298222"/>
            <a:ext cx="30197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826932" y="3138311"/>
            <a:ext cx="36124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188178" y="3838222"/>
            <a:ext cx="33866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636000" y="4097867"/>
            <a:ext cx="338667" cy="372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92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901245" y="4143022"/>
            <a:ext cx="936978" cy="39511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856090" y="5520267"/>
            <a:ext cx="982133" cy="1128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788357" y="6015462"/>
            <a:ext cx="1049866" cy="41920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500534" y="5904089"/>
            <a:ext cx="214488" cy="84666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38223" y="4538134"/>
            <a:ext cx="1806222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Select vaccines you wish to order [EMR associates with Preventive </a:t>
            </a:r>
            <a:r>
              <a:rPr lang="en-US" dirty="0" err="1" smtClean="0"/>
              <a:t>imm</a:t>
            </a:r>
            <a:r>
              <a:rPr lang="en-US" dirty="0" smtClean="0"/>
              <a:t> codes]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371644" y="5068711"/>
            <a:ext cx="151271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Click ‘sign’ button to activate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71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84" y="165845"/>
            <a:ext cx="8533386" cy="990600"/>
          </a:xfrm>
        </p:spPr>
        <p:txBody>
          <a:bodyPr/>
          <a:lstStyle/>
          <a:p>
            <a:r>
              <a:rPr lang="en-US" dirty="0" smtClean="0"/>
              <a:t>Standing Orders Protocol (SOPs)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8730" y="1589567"/>
            <a:ext cx="8396425" cy="4175613"/>
          </a:xfrm>
        </p:spPr>
        <p:txBody>
          <a:bodyPr/>
          <a:lstStyle/>
          <a:p>
            <a:r>
              <a:rPr lang="en-US" dirty="0" smtClean="0"/>
              <a:t>Strategy to avoid missed opportunities in vaccination by allowing non – physician providers to administer vaccines without direct physician involvement</a:t>
            </a:r>
          </a:p>
          <a:p>
            <a:r>
              <a:rPr lang="en-US" dirty="0" smtClean="0"/>
              <a:t>Recommended by many groups, including: </a:t>
            </a:r>
          </a:p>
          <a:p>
            <a:pPr lvl="1">
              <a:buClrTx/>
            </a:pPr>
            <a:r>
              <a:rPr lang="en-US" dirty="0"/>
              <a:t>Advisory Committee on </a:t>
            </a:r>
            <a:r>
              <a:rPr lang="en-US" dirty="0" smtClean="0"/>
              <a:t>Immunization Practices (ACIP) </a:t>
            </a:r>
            <a:endParaRPr lang="en-US" dirty="0"/>
          </a:p>
          <a:p>
            <a:pPr lvl="1">
              <a:buClrTx/>
            </a:pPr>
            <a:r>
              <a:rPr lang="en-US" dirty="0" smtClean="0"/>
              <a:t>U.S. Community Preventive </a:t>
            </a:r>
            <a:r>
              <a:rPr lang="en-US" dirty="0"/>
              <a:t>Services Task </a:t>
            </a:r>
            <a:r>
              <a:rPr lang="en-US" dirty="0" smtClean="0"/>
              <a:t>Force</a:t>
            </a:r>
          </a:p>
          <a:p>
            <a:pPr>
              <a:buClrTx/>
            </a:pPr>
            <a:r>
              <a:rPr lang="en-US" dirty="0" smtClean="0"/>
              <a:t>Endorsed by CMS for vaccines since 2002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79220" y="5665518"/>
            <a:ext cx="4674647" cy="12003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Resources: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://www.standingorders.org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/>
              <a:t>   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://www.immunize.org/standing-orders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7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40" y="228600"/>
            <a:ext cx="8153400" cy="990600"/>
          </a:xfrm>
        </p:spPr>
        <p:txBody>
          <a:bodyPr/>
          <a:lstStyle/>
          <a:p>
            <a:r>
              <a:rPr lang="en-US" dirty="0" smtClean="0"/>
              <a:t>SOP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Recommend vaccination</a:t>
            </a:r>
          </a:p>
          <a:p>
            <a:pPr lvl="1">
              <a:buClrTx/>
            </a:pPr>
            <a:r>
              <a:rPr lang="en-US" dirty="0"/>
              <a:t>“Your doctor strongly recommends </a:t>
            </a:r>
            <a:r>
              <a:rPr lang="en-US" dirty="0" smtClean="0"/>
              <a:t>[flu] vaccine </a:t>
            </a:r>
            <a:r>
              <a:rPr lang="en-US" dirty="0"/>
              <a:t>and wants you to have it – may I give it to you?”</a:t>
            </a:r>
          </a:p>
          <a:p>
            <a:r>
              <a:rPr lang="en-US" dirty="0" smtClean="0"/>
              <a:t>Screen for contraindications and precautions</a:t>
            </a:r>
          </a:p>
          <a:p>
            <a:r>
              <a:rPr lang="en-US" dirty="0" smtClean="0"/>
              <a:t>Provide appropriate Vaccine </a:t>
            </a:r>
            <a:r>
              <a:rPr lang="en-US" dirty="0"/>
              <a:t>I</a:t>
            </a:r>
            <a:r>
              <a:rPr lang="en-US" dirty="0" smtClean="0"/>
              <a:t>nformation </a:t>
            </a:r>
            <a:r>
              <a:rPr lang="en-US" dirty="0"/>
              <a:t>S</a:t>
            </a:r>
            <a:r>
              <a:rPr lang="en-US" dirty="0" smtClean="0"/>
              <a:t>tatement (VIS)</a:t>
            </a:r>
          </a:p>
          <a:p>
            <a:r>
              <a:rPr lang="en-US" dirty="0" smtClean="0"/>
              <a:t>Vaccine administration procedure</a:t>
            </a:r>
          </a:p>
          <a:p>
            <a:r>
              <a:rPr lang="en-US" dirty="0" smtClean="0"/>
              <a:t>Vaccine documentation 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"/>
            <a:ext cx="8153400" cy="695158"/>
          </a:xfrm>
        </p:spPr>
        <p:txBody>
          <a:bodyPr>
            <a:noAutofit/>
          </a:bodyPr>
          <a:lstStyle/>
          <a:p>
            <a:r>
              <a:rPr lang="en-US" sz="3000" dirty="0" smtClean="0"/>
              <a:t>Standing Order Example:</a:t>
            </a:r>
            <a:r>
              <a:rPr lang="en-US" sz="3000" dirty="0"/>
              <a:t> </a:t>
            </a:r>
            <a:r>
              <a:rPr lang="en-US" sz="3000" dirty="0" smtClean="0"/>
              <a:t> Influenza UAMS</a:t>
            </a:r>
            <a:endParaRPr lang="en-US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6" y="561474"/>
            <a:ext cx="4495976" cy="572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312" y="1243262"/>
            <a:ext cx="4312355" cy="505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2514" y="6362489"/>
            <a:ext cx="5057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UAMS Standing Order: </a:t>
            </a:r>
            <a:r>
              <a:rPr lang="en-US" sz="1200" dirty="0" err="1">
                <a:latin typeface="Calibri" pitchFamily="34" charset="0"/>
              </a:rPr>
              <a:t>Tdap</a:t>
            </a:r>
            <a:r>
              <a:rPr lang="en-US" sz="1200" dirty="0">
                <a:latin typeface="Calibri" pitchFamily="34" charset="0"/>
              </a:rPr>
              <a:t>.   AU: RHH, MD. 10/2014.  Accessed </a:t>
            </a:r>
            <a:r>
              <a:rPr lang="en-US" sz="1200" dirty="0" smtClean="0">
                <a:latin typeface="Calibri" pitchFamily="34" charset="0"/>
              </a:rPr>
              <a:t>2/18/2015</a:t>
            </a:r>
            <a:endParaRPr 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1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775" y="156880"/>
            <a:ext cx="8153400" cy="9906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Standing Orders Protocols Effectiveness</a:t>
            </a:r>
            <a:endParaRPr lang="en-US" sz="3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11" y="1288006"/>
            <a:ext cx="4990349" cy="46163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17663" y="2742156"/>
            <a:ext cx="36144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i="1" dirty="0" smtClean="0">
                <a:latin typeface="Calibri" pitchFamily="34" charset="0"/>
              </a:rPr>
              <a:t>Pharmacotherapy2007;27:729-733</a:t>
            </a:r>
            <a:endParaRPr lang="en-US" i="1" dirty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smtClean="0">
                <a:latin typeface="Calibri" pitchFamily="34" charset="0"/>
              </a:rPr>
              <a:t>Journal </a:t>
            </a:r>
            <a:r>
              <a:rPr lang="en-US" i="1" dirty="0">
                <a:latin typeface="Calibri" pitchFamily="34" charset="0"/>
              </a:rPr>
              <a:t>of American Geriatric Society2005;53:1008-1010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smtClean="0">
                <a:latin typeface="Calibri" pitchFamily="34" charset="0"/>
              </a:rPr>
              <a:t>American </a:t>
            </a:r>
            <a:r>
              <a:rPr lang="en-US" i="1" dirty="0">
                <a:latin typeface="Calibri" pitchFamily="34" charset="0"/>
              </a:rPr>
              <a:t>Journal of Kidney Diseases2009;54:6-9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>
                <a:latin typeface="Calibri" pitchFamily="34" charset="0"/>
              </a:rPr>
              <a:t>American Journal of Preventive Medicine2000;18(1S):</a:t>
            </a:r>
            <a:r>
              <a:rPr lang="en-US" dirty="0">
                <a:latin typeface="Calibri" pitchFamily="34" charset="0"/>
              </a:rPr>
              <a:t>92-6</a:t>
            </a:r>
          </a:p>
        </p:txBody>
      </p:sp>
    </p:spTree>
    <p:extLst>
      <p:ext uri="{BB962C8B-B14F-4D97-AF65-F5344CB8AC3E}">
        <p14:creationId xmlns:p14="http://schemas.microsoft.com/office/powerpoint/2010/main" val="11750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701" y="1422401"/>
            <a:ext cx="8378372" cy="4594577"/>
          </a:xfrm>
        </p:spPr>
        <p:txBody>
          <a:bodyPr/>
          <a:lstStyle/>
          <a:p>
            <a:r>
              <a:rPr lang="en-US" sz="2600" dirty="0" smtClean="0"/>
              <a:t>Brief survey of current AI recommendations, rates</a:t>
            </a:r>
          </a:p>
          <a:p>
            <a:r>
              <a:rPr lang="en-US" sz="2600" dirty="0" smtClean="0"/>
              <a:t>Case based review of Adult Immunization</a:t>
            </a:r>
          </a:p>
          <a:p>
            <a:pPr lvl="1"/>
            <a:r>
              <a:rPr lang="en-US" sz="2100" dirty="0" smtClean="0"/>
              <a:t>Identify challenges associated with specific vaccines</a:t>
            </a:r>
          </a:p>
          <a:p>
            <a:r>
              <a:rPr lang="en-US" sz="2600" dirty="0" smtClean="0"/>
              <a:t>Plant seeds in you:  </a:t>
            </a:r>
          </a:p>
          <a:p>
            <a:pPr marL="0" indent="0" algn="ctr">
              <a:buNone/>
            </a:pPr>
            <a:r>
              <a:rPr lang="en-US" sz="2400" i="1" u="sng" dirty="0" smtClean="0">
                <a:solidFill>
                  <a:srgbClr val="FF0000"/>
                </a:solidFill>
              </a:rPr>
              <a:t>Because you are ‘fertile soil’ to grow improved adult immunization practice!!!</a:t>
            </a:r>
          </a:p>
          <a:p>
            <a:pPr lvl="1"/>
            <a:r>
              <a:rPr lang="en-US" sz="2100" dirty="0"/>
              <a:t>Provider Recommendation &amp; Patient Communication</a:t>
            </a:r>
          </a:p>
          <a:p>
            <a:pPr lvl="1"/>
            <a:r>
              <a:rPr lang="en-US" sz="2100" dirty="0"/>
              <a:t>Reminder – Recall</a:t>
            </a:r>
          </a:p>
          <a:p>
            <a:pPr lvl="1"/>
            <a:r>
              <a:rPr lang="en-US" sz="2100" dirty="0"/>
              <a:t>Chart/Provider Reminders</a:t>
            </a:r>
          </a:p>
          <a:p>
            <a:pPr lvl="1"/>
            <a:r>
              <a:rPr lang="en-US" sz="2100" dirty="0"/>
              <a:t>Standing Orders</a:t>
            </a:r>
          </a:p>
          <a:p>
            <a:pPr lvl="1"/>
            <a:r>
              <a:rPr lang="en-US" sz="2100" dirty="0"/>
              <a:t>Immunization Information Systems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097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65" y="228600"/>
            <a:ext cx="8578635" cy="990600"/>
          </a:xfrm>
        </p:spPr>
        <p:txBody>
          <a:bodyPr/>
          <a:lstStyle/>
          <a:p>
            <a:r>
              <a:rPr lang="en-US" dirty="0" smtClean="0"/>
              <a:t>CASE 3:  Johnny Boudreaux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4364" y="1589567"/>
            <a:ext cx="8756435" cy="4351643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7</a:t>
            </a:r>
            <a:r>
              <a:rPr lang="en-US" sz="2600" dirty="0" smtClean="0"/>
              <a:t>6 year-old man transferred today </a:t>
            </a:r>
            <a:r>
              <a:rPr lang="en-US" sz="2600" dirty="0"/>
              <a:t>from </a:t>
            </a:r>
            <a:r>
              <a:rPr lang="en-US" sz="2600" dirty="0" smtClean="0"/>
              <a:t>the </a:t>
            </a:r>
            <a:r>
              <a:rPr lang="en-US" sz="2600" dirty="0"/>
              <a:t>regional trauma center to </a:t>
            </a:r>
            <a:r>
              <a:rPr lang="en-US" sz="2600" dirty="0" smtClean="0"/>
              <a:t>the rehab center for which you are the Medical Director following severe </a:t>
            </a:r>
            <a:r>
              <a:rPr lang="en-US" sz="2600" dirty="0" err="1" smtClean="0"/>
              <a:t>ortho</a:t>
            </a:r>
            <a:r>
              <a:rPr lang="en-US" sz="2600" dirty="0" smtClean="0"/>
              <a:t> injuries in MVA.  </a:t>
            </a:r>
          </a:p>
          <a:p>
            <a:pPr marL="0" indent="0">
              <a:buNone/>
            </a:pPr>
            <a:r>
              <a:rPr lang="en-US" sz="2600" dirty="0" smtClean="0"/>
              <a:t>On intake assessment you note Influenza vaccination documented in transfer summary but there is no record of any other immunizations…  He does not know what vaccines he has received.</a:t>
            </a:r>
          </a:p>
          <a:p>
            <a:r>
              <a:rPr lang="en-US" sz="2800" dirty="0" smtClean="0"/>
              <a:t>How might you obtain this information?</a:t>
            </a:r>
          </a:p>
          <a:p>
            <a:r>
              <a:rPr lang="en-US" sz="2800" dirty="0" smtClean="0"/>
              <a:t>What vaccines would you recommend for Mr. B today?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90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80" y="228600"/>
            <a:ext cx="8599120" cy="990600"/>
          </a:xfrm>
        </p:spPr>
        <p:txBody>
          <a:bodyPr/>
          <a:lstStyle/>
          <a:p>
            <a:r>
              <a:rPr lang="en-US" dirty="0" smtClean="0"/>
              <a:t>Johnny Boudreaux: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8159002" cy="4331156"/>
          </a:xfrm>
        </p:spPr>
        <p:txBody>
          <a:bodyPr/>
          <a:lstStyle/>
          <a:p>
            <a:r>
              <a:rPr lang="en-US" dirty="0" smtClean="0"/>
              <a:t>Information:</a:t>
            </a:r>
          </a:p>
          <a:p>
            <a:pPr lvl="1"/>
            <a:r>
              <a:rPr lang="en-US" dirty="0" smtClean="0"/>
              <a:t>Family? PCP? Pharmacy? State Registry?</a:t>
            </a:r>
            <a:endParaRPr lang="en-US" dirty="0"/>
          </a:p>
          <a:p>
            <a:r>
              <a:rPr lang="en-US" dirty="0" smtClean="0"/>
              <a:t>Immunizations Today: </a:t>
            </a:r>
          </a:p>
          <a:p>
            <a:pPr lvl="1"/>
            <a:r>
              <a:rPr lang="en-US" dirty="0" smtClean="0"/>
              <a:t>PCV13		Single dose in all adults 65+</a:t>
            </a:r>
          </a:p>
          <a:p>
            <a:pPr lvl="2"/>
            <a:r>
              <a:rPr lang="en-US" dirty="0" smtClean="0"/>
              <a:t>PPSV23 	DELAY:  Recommend IN 12 months [CMS]</a:t>
            </a:r>
          </a:p>
          <a:p>
            <a:pPr lvl="1"/>
            <a:r>
              <a:rPr lang="en-US" dirty="0" smtClean="0"/>
              <a:t>Zoster		Adults 60+</a:t>
            </a:r>
          </a:p>
          <a:p>
            <a:pPr lvl="1"/>
            <a:r>
              <a:rPr lang="en-US" dirty="0" err="1" smtClean="0"/>
              <a:t>Tdap</a:t>
            </a:r>
            <a:r>
              <a:rPr lang="en-US" dirty="0" smtClean="0"/>
              <a:t>		Would be surprising to not get this in </a:t>
            </a:r>
          </a:p>
          <a:p>
            <a:pPr marL="365125" lvl="1" indent="0">
              <a:buNone/>
            </a:pPr>
            <a:r>
              <a:rPr lang="en-US" dirty="0"/>
              <a:t>	</a:t>
            </a:r>
            <a:r>
              <a:rPr lang="en-US" dirty="0" smtClean="0"/>
              <a:t>		trauma care but stranger things have  			happened..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07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83" y="183774"/>
            <a:ext cx="8591056" cy="990600"/>
          </a:xfrm>
        </p:spPr>
        <p:txBody>
          <a:bodyPr>
            <a:noAutofit/>
          </a:bodyPr>
          <a:lstStyle/>
          <a:p>
            <a:r>
              <a:rPr lang="en-US" sz="3400" dirty="0" smtClean="0"/>
              <a:t>Immunization Information Systems (IIS): </a:t>
            </a:r>
            <a:br>
              <a:rPr lang="en-US" sz="3400" dirty="0" smtClean="0"/>
            </a:br>
            <a:r>
              <a:rPr lang="en-US" sz="3400" dirty="0" smtClean="0"/>
              <a:t>State Lifespan Registries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6283" y="1543959"/>
            <a:ext cx="8955360" cy="4572000"/>
          </a:xfrm>
        </p:spPr>
        <p:txBody>
          <a:bodyPr/>
          <a:lstStyle/>
          <a:p>
            <a:r>
              <a:rPr lang="en-US" sz="2600" dirty="0"/>
              <a:t>IIS (registries) are confidential, population-based, computerized databases that record all immunization doses administered by participating providers in a given </a:t>
            </a:r>
            <a:r>
              <a:rPr lang="en-US" sz="2600" dirty="0" smtClean="0"/>
              <a:t>area</a:t>
            </a:r>
          </a:p>
          <a:p>
            <a:pPr lvl="1">
              <a:buClrTx/>
            </a:pPr>
            <a:r>
              <a:rPr lang="en-US" sz="2400" dirty="0" smtClean="0"/>
              <a:t>IISs have robust vaccinations records for children, but remain underdeveloped or used for adults</a:t>
            </a:r>
          </a:p>
          <a:p>
            <a:r>
              <a:rPr lang="en-US" sz="2600" dirty="0" smtClean="0"/>
              <a:t>Due to the mobility of the U.S. population, IISs will be critical to easily access complete vaccine histories</a:t>
            </a:r>
          </a:p>
          <a:p>
            <a:pPr lvl="1">
              <a:buClrTx/>
            </a:pPr>
            <a:r>
              <a:rPr lang="en-US" sz="2400" dirty="0"/>
              <a:t>Multiple vaccine providers and locations for adults </a:t>
            </a:r>
          </a:p>
          <a:p>
            <a:r>
              <a:rPr lang="en-US" sz="2600" dirty="0" smtClean="0"/>
              <a:t>Interoperability and data sharing between state IISs are needed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2885" y="6418608"/>
            <a:ext cx="7386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/>
            <a:r>
              <a:rPr lang="en-US" sz="1200" dirty="0">
                <a:latin typeface="Calibri" pitchFamily="34" charset="0"/>
                <a:hlinkClick r:id="rId3"/>
              </a:rPr>
              <a:t>http://www.cdc.gov/vaccines/programs/iis/contacts-registry-staff.html</a:t>
            </a:r>
            <a:r>
              <a:rPr lang="en-US" sz="1200" dirty="0">
                <a:latin typeface="Calibri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07463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t="9420" r="31895" b="1727"/>
          <a:stretch/>
        </p:blipFill>
        <p:spPr>
          <a:xfrm>
            <a:off x="0" y="2301535"/>
            <a:ext cx="4879777" cy="36820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33751" y="1860943"/>
            <a:ext cx="2389216" cy="1067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3329" t="3785" r="32129" b="48627"/>
          <a:stretch/>
        </p:blipFill>
        <p:spPr>
          <a:xfrm>
            <a:off x="4349619" y="596178"/>
            <a:ext cx="2562014" cy="3636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5450" r="59675" b="34522"/>
          <a:stretch/>
        </p:blipFill>
        <p:spPr>
          <a:xfrm>
            <a:off x="5199006" y="2794630"/>
            <a:ext cx="3944994" cy="34981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3880" y="15688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Registry Snapshots: AR </a:t>
            </a:r>
            <a:r>
              <a:rPr lang="en-US" dirty="0" err="1" smtClean="0"/>
              <a:t>WebIZ</a:t>
            </a:r>
            <a:r>
              <a:rPr lang="en-US" dirty="0" smtClean="0"/>
              <a:t>, Florida Shots, and NJIS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2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" y="156880"/>
            <a:ext cx="8153400" cy="990600"/>
          </a:xfrm>
        </p:spPr>
        <p:txBody>
          <a:bodyPr/>
          <a:lstStyle/>
          <a:p>
            <a:r>
              <a:rPr lang="en-US" dirty="0" smtClean="0"/>
              <a:t>IIS and Meaningful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278" y="1476678"/>
            <a:ext cx="8159002" cy="4572000"/>
          </a:xfrm>
        </p:spPr>
        <p:txBody>
          <a:bodyPr/>
          <a:lstStyle/>
          <a:p>
            <a:r>
              <a:rPr lang="en-US" sz="2800" dirty="0" smtClean="0"/>
              <a:t>Stage 2: Core Measure 16 – Submit </a:t>
            </a:r>
            <a:r>
              <a:rPr lang="en-US" sz="2800" dirty="0"/>
              <a:t>electronic data to immunization registries </a:t>
            </a:r>
            <a:endParaRPr lang="en-US" sz="2800" dirty="0" smtClean="0"/>
          </a:p>
          <a:p>
            <a:pPr lvl="1">
              <a:buClrTx/>
            </a:pPr>
            <a:r>
              <a:rPr lang="en-US" sz="2400" dirty="0"/>
              <a:t>Objective: Capability to submit electronic data to immunization registries or immunization information systems  […] </a:t>
            </a:r>
          </a:p>
          <a:p>
            <a:pPr lvl="1">
              <a:buClrTx/>
            </a:pPr>
            <a:r>
              <a:rPr lang="en-US" sz="2400" dirty="0"/>
              <a:t>Measure: Successful ongoing submission of electronic immunization data from </a:t>
            </a:r>
            <a:r>
              <a:rPr lang="en-US" sz="2400" dirty="0" smtClean="0"/>
              <a:t>certified EMR </a:t>
            </a:r>
            <a:r>
              <a:rPr lang="en-US" sz="2400" dirty="0"/>
              <a:t>to </a:t>
            </a:r>
            <a:r>
              <a:rPr lang="en-US" sz="2400" dirty="0" smtClean="0"/>
              <a:t>immunization </a:t>
            </a:r>
            <a:r>
              <a:rPr lang="en-US" sz="2400" dirty="0"/>
              <a:t>registry or immunization information system for the entire EHR reporting period. </a:t>
            </a:r>
            <a:endParaRPr lang="en-US" sz="2400" dirty="0" smtClean="0"/>
          </a:p>
          <a:p>
            <a:pPr lvl="2">
              <a:buClrTx/>
            </a:pPr>
            <a:r>
              <a:rPr lang="en-US" sz="2100" dirty="0" smtClean="0"/>
              <a:t>Unidirectional feed is required from your EMR</a:t>
            </a:r>
          </a:p>
          <a:p>
            <a:pPr lvl="2">
              <a:buClrTx/>
            </a:pPr>
            <a:r>
              <a:rPr lang="en-US" sz="2100" dirty="0" smtClean="0"/>
              <a:t>Bidirectional better but more problematic…</a:t>
            </a:r>
            <a:endParaRPr lang="en-US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1825745" y="6193625"/>
            <a:ext cx="6552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itchFamily="34" charset="0"/>
                <a:hlinkClick r:id="rId2"/>
              </a:rPr>
              <a:t>http://www.cms.gov/Regulations-and-Guidance/Legislation/EHRIncentivePrograms/downloads/</a:t>
            </a:r>
            <a:r>
              <a:rPr lang="en-US" sz="1000" dirty="0" smtClean="0">
                <a:latin typeface="Calibri" pitchFamily="34" charset="0"/>
                <a:hlinkClick r:id="rId2"/>
              </a:rPr>
              <a:t>Stage2_EPCore_16_ImmunizationRegistriesDataSubmission.pdf</a:t>
            </a:r>
            <a:r>
              <a:rPr lang="en-US" sz="1000" dirty="0" smtClean="0">
                <a:latin typeface="Calibri" pitchFamily="34" charset="0"/>
              </a:rPr>
              <a:t> </a:t>
            </a:r>
            <a:endParaRPr lang="en-US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38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65" y="156880"/>
            <a:ext cx="8533810" cy="990600"/>
          </a:xfrm>
        </p:spPr>
        <p:txBody>
          <a:bodyPr/>
          <a:lstStyle/>
          <a:p>
            <a:r>
              <a:rPr lang="en-US" dirty="0" smtClean="0"/>
              <a:t>CASE 4:  Systems, QI Starter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1155" y="1589567"/>
            <a:ext cx="8249175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You have done a quick audit of 30 randomly selected patient charts in your clinic panel and see that only 40% of your patients received influenza vaccine and had it documented in the EMR in the 2014 – 15 season. </a:t>
            </a:r>
          </a:p>
          <a:p>
            <a:pPr lvl="1">
              <a:buClrTx/>
            </a:pPr>
            <a:r>
              <a:rPr lang="en-US" sz="2400" dirty="0" smtClean="0"/>
              <a:t>What elements can you identify that might play into this low vaccination rate?</a:t>
            </a:r>
          </a:p>
          <a:p>
            <a:pPr lvl="1">
              <a:buClrTx/>
            </a:pPr>
            <a:r>
              <a:rPr lang="en-US" sz="2400" dirty="0" smtClean="0"/>
              <a:t>What simple intervention could be implemented to address this issue?</a:t>
            </a:r>
          </a:p>
          <a:p>
            <a:pPr lvl="1">
              <a:buClrTx/>
            </a:pPr>
            <a:r>
              <a:rPr lang="en-US" sz="2400" dirty="0" smtClean="0"/>
              <a:t>What other team members do you want to engage in this project to improve your likelihood of success?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888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 Starter: Some Potential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455220"/>
            <a:ext cx="8386770" cy="4855403"/>
          </a:xfrm>
        </p:spPr>
        <p:txBody>
          <a:bodyPr/>
          <a:lstStyle/>
          <a:p>
            <a:r>
              <a:rPr lang="en-US" sz="2500" b="1" dirty="0" smtClean="0"/>
              <a:t>Problems</a:t>
            </a:r>
            <a:r>
              <a:rPr lang="en-US" sz="2500" dirty="0" smtClean="0"/>
              <a:t>:</a:t>
            </a:r>
          </a:p>
          <a:p>
            <a:pPr lvl="1"/>
            <a:r>
              <a:rPr lang="en-US" sz="2100" dirty="0" smtClean="0"/>
              <a:t>Is there a systematic vaccination process in place?</a:t>
            </a:r>
          </a:p>
          <a:p>
            <a:pPr lvl="1"/>
            <a:r>
              <a:rPr lang="en-US" sz="2100" dirty="0" smtClean="0"/>
              <a:t>Is vaccination ‘ad lib’ or actively encouraged?</a:t>
            </a:r>
          </a:p>
          <a:p>
            <a:pPr lvl="1"/>
            <a:r>
              <a:rPr lang="en-US" sz="2100" dirty="0" smtClean="0"/>
              <a:t>Process to document vaccines elsewhere, refusal?</a:t>
            </a:r>
          </a:p>
          <a:p>
            <a:pPr lvl="1"/>
            <a:r>
              <a:rPr lang="en-US" sz="2100" dirty="0" smtClean="0"/>
              <a:t>Are all vaccine doses being recorded?</a:t>
            </a:r>
          </a:p>
          <a:p>
            <a:pPr lvl="1"/>
            <a:r>
              <a:rPr lang="en-US" sz="2100" dirty="0" smtClean="0"/>
              <a:t>Is the team knowledgeable and engaged?</a:t>
            </a:r>
          </a:p>
          <a:p>
            <a:r>
              <a:rPr lang="en-US" sz="2500" b="1" dirty="0" smtClean="0"/>
              <a:t>Intervention: Education, Process, Outreach</a:t>
            </a:r>
          </a:p>
          <a:p>
            <a:pPr lvl="1"/>
            <a:r>
              <a:rPr lang="en-US" sz="2100" dirty="0" smtClean="0"/>
              <a:t>App, In-service, Post schedule/reminders</a:t>
            </a:r>
          </a:p>
          <a:p>
            <a:r>
              <a:rPr lang="en-US" sz="2500" b="1" dirty="0" smtClean="0"/>
              <a:t>Team:</a:t>
            </a:r>
            <a:r>
              <a:rPr lang="en-US" sz="2500" dirty="0" smtClean="0"/>
              <a:t>	1= Identify Champion</a:t>
            </a:r>
          </a:p>
          <a:p>
            <a:pPr lvl="1"/>
            <a:r>
              <a:rPr lang="en-US" sz="2100" dirty="0" smtClean="0"/>
              <a:t>Clinic admin/leaders, all providers must </a:t>
            </a:r>
            <a:r>
              <a:rPr lang="en-US" sz="2100" i="1" dirty="0" smtClean="0"/>
              <a:t>at least </a:t>
            </a:r>
            <a:r>
              <a:rPr lang="en-US" sz="2100" dirty="0" smtClean="0"/>
              <a:t>agree</a:t>
            </a:r>
          </a:p>
          <a:p>
            <a:pPr lvl="1"/>
            <a:r>
              <a:rPr lang="en-US" sz="2100" dirty="0" smtClean="0"/>
              <a:t>Registration, Nurses, MA, others?</a:t>
            </a:r>
          </a:p>
          <a:p>
            <a:endParaRPr lang="en-US" sz="26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8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44" y="156880"/>
            <a:ext cx="8536731" cy="990600"/>
          </a:xfrm>
        </p:spPr>
        <p:txBody>
          <a:bodyPr/>
          <a:lstStyle/>
          <a:p>
            <a:r>
              <a:rPr lang="en-US" dirty="0" smtClean="0"/>
              <a:t>QI:  PDSA Cycling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05177532"/>
              </p:ext>
            </p:extLst>
          </p:nvPr>
        </p:nvGraphicFramePr>
        <p:xfrm>
          <a:off x="-73094" y="1574798"/>
          <a:ext cx="924293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Bent-Up Arrow 4"/>
          <p:cNvSpPr/>
          <p:nvPr/>
        </p:nvSpPr>
        <p:spPr>
          <a:xfrm rot="16200000">
            <a:off x="5541871" y="2152082"/>
            <a:ext cx="3559134" cy="2362623"/>
          </a:xfrm>
          <a:prstGeom prst="bentUpArrow">
            <a:avLst/>
          </a:prstGeom>
          <a:solidFill>
            <a:srgbClr val="D1F3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97" y="296548"/>
            <a:ext cx="6965245" cy="8382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to start with Immunization QIP?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159" y="1481559"/>
            <a:ext cx="8206451" cy="4629873"/>
          </a:xfrm>
        </p:spPr>
        <p:txBody>
          <a:bodyPr/>
          <a:lstStyle/>
          <a:p>
            <a:r>
              <a:rPr lang="en-US" dirty="0" smtClean="0"/>
              <a:t>Identify a champion</a:t>
            </a:r>
          </a:p>
          <a:p>
            <a:r>
              <a:rPr lang="en-US" dirty="0" smtClean="0"/>
              <a:t>Choose a specific focus/target:</a:t>
            </a:r>
          </a:p>
          <a:p>
            <a:pPr lvl="1"/>
            <a:r>
              <a:rPr lang="en-US" dirty="0" smtClean="0"/>
              <a:t>One vaccine</a:t>
            </a:r>
          </a:p>
          <a:p>
            <a:pPr lvl="1"/>
            <a:r>
              <a:rPr lang="en-US" dirty="0" smtClean="0"/>
              <a:t>One age group</a:t>
            </a:r>
          </a:p>
          <a:p>
            <a:pPr lvl="1"/>
            <a:r>
              <a:rPr lang="en-US" dirty="0" smtClean="0"/>
              <a:t>One disease state</a:t>
            </a:r>
          </a:p>
          <a:p>
            <a:r>
              <a:rPr lang="en-US" dirty="0" smtClean="0"/>
              <a:t>Assess the status of that target</a:t>
            </a:r>
          </a:p>
          <a:p>
            <a:pPr lvl="1"/>
            <a:r>
              <a:rPr lang="en-US" dirty="0" smtClean="0"/>
              <a:t>Rate in a sample population</a:t>
            </a:r>
          </a:p>
          <a:p>
            <a:pPr lvl="1"/>
            <a:r>
              <a:rPr lang="en-US" dirty="0" smtClean="0"/>
              <a:t>Impact on the practice</a:t>
            </a:r>
          </a:p>
          <a:p>
            <a:r>
              <a:rPr lang="en-US" dirty="0" smtClean="0"/>
              <a:t>Assess the knowledge and concerns of your team</a:t>
            </a:r>
          </a:p>
        </p:txBody>
      </p:sp>
    </p:spTree>
    <p:extLst>
      <p:ext uri="{BB962C8B-B14F-4D97-AF65-F5344CB8AC3E}">
        <p14:creationId xmlns:p14="http://schemas.microsoft.com/office/powerpoint/2010/main" val="38413989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4775" y="76195"/>
            <a:ext cx="8153400" cy="990600"/>
          </a:xfrm>
        </p:spPr>
        <p:txBody>
          <a:bodyPr/>
          <a:lstStyle/>
          <a:p>
            <a:r>
              <a:rPr lang="en-US" dirty="0" smtClean="0"/>
              <a:t>Example QI Projects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32760068"/>
              </p:ext>
            </p:extLst>
          </p:nvPr>
        </p:nvGraphicFramePr>
        <p:xfrm>
          <a:off x="0" y="971390"/>
          <a:ext cx="9144000" cy="5970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547"/>
                <a:gridCol w="1284664"/>
                <a:gridCol w="1860548"/>
                <a:gridCol w="4138241"/>
              </a:tblGrid>
              <a:tr h="38732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Strategy Utilized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L="82524" marR="8252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Vaccine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L="82524" marR="8252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Population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L="82524" marR="8252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Details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L="82524" marR="82524"/>
                </a:tc>
              </a:tr>
              <a:tr h="87132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Patient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Communication</a:t>
                      </a:r>
                    </a:p>
                  </a:txBody>
                  <a:tcPr marL="82524" marR="8252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Hepatitis B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L="82524" marR="8252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Diabetics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L="82524" marR="8252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Generate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list of all diabetic patients and at next visit, recommend vaccination against Hepatitis B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L="82524" marR="82524"/>
                </a:tc>
              </a:tr>
              <a:tr h="63858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Reminder – Recall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L="82524" marR="8252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Influenza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L="82524" marR="8252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All adults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L="82524" marR="8252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At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the start of flu season, send patient communication to remind patients to receive vaccine.  After 2 months, identify patients not yet vaccinated and resend reminder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L="82524" marR="82524"/>
                </a:tc>
              </a:tr>
              <a:tr h="63858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Chart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Reminder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L="82524" marR="8252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HPV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L="82524" marR="8252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Female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patients 19 – 26 &amp; Male patients 19 – 21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L="82524" marR="8252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Query EHR to identify eligible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patients who have not received HPV vaccine. Program an alert in patient charts to discuss and administer vaccine at next visit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L="82524" marR="82524"/>
                </a:tc>
              </a:tr>
              <a:tr h="63858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Standing Orders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L="82524" marR="8252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Tdap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L="82524" marR="8252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Pregnant women, 27 – 36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weeks gestation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L="82524" marR="82524"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Calibri" pitchFamily="34" charset="0"/>
                        </a:rPr>
                        <a:t>For each pregnant patient, have nursing staff offer and administer vaccine with appropriate documentation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L="82524" marR="82524"/>
                </a:tc>
              </a:tr>
              <a:tr h="110220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Immunization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Information Systems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L="82524" marR="8252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Pneumo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L="82524" marR="8252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Patients over 65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L="82524" marR="8252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For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each visit with elderly patients, transmit pneumo vaccination status to IIS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L="82524" marR="825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22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914" y="40769"/>
            <a:ext cx="9291827" cy="67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241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5" t="8546" r="25714" b="24990"/>
          <a:stretch/>
        </p:blipFill>
        <p:spPr bwMode="auto">
          <a:xfrm>
            <a:off x="-2" y="20973"/>
            <a:ext cx="9129485" cy="683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46517" y="348343"/>
            <a:ext cx="418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http://immunization.acponline.org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8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52089" cy="634969"/>
          </a:xfrm>
        </p:spPr>
        <p:txBody>
          <a:bodyPr>
            <a:normAutofit/>
          </a:bodyPr>
          <a:lstStyle/>
          <a:p>
            <a:r>
              <a:rPr lang="en-US" sz="3400" dirty="0" smtClean="0"/>
              <a:t>Pneumococcal Flow Sheet: ACIP Indications</a:t>
            </a:r>
            <a:endParaRPr lang="en-US" sz="3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6557"/>
            <a:ext cx="9144000" cy="605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1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2810934" cy="1068211"/>
          </a:xfrm>
        </p:spPr>
        <p:txBody>
          <a:bodyPr>
            <a:normAutofit/>
          </a:bodyPr>
          <a:lstStyle/>
          <a:p>
            <a:r>
              <a:rPr lang="en-US" dirty="0" err="1" smtClean="0"/>
              <a:t>Tdap</a:t>
            </a:r>
            <a:r>
              <a:rPr lang="en-US" dirty="0" smtClean="0"/>
              <a:t> QIP 1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6" y="124178"/>
            <a:ext cx="5478286" cy="658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111" y="1727200"/>
            <a:ext cx="3025422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Is there a problem?</a:t>
            </a:r>
          </a:p>
          <a:p>
            <a:pPr marL="342900" indent="-342900">
              <a:buAutoNum type="arabicPeriod"/>
            </a:pPr>
            <a:r>
              <a:rPr lang="en-US" dirty="0" smtClean="0"/>
              <a:t>Analyze the problem</a:t>
            </a:r>
          </a:p>
          <a:p>
            <a:pPr marL="342900" indent="-342900">
              <a:buAutoNum type="arabicPeriod"/>
            </a:pPr>
            <a:r>
              <a:rPr lang="en-US" dirty="0" smtClean="0"/>
              <a:t>Look for solutions</a:t>
            </a:r>
          </a:p>
          <a:p>
            <a:pPr marL="800100" lvl="1" indent="-342900">
              <a:buAutoNum type="alphaLcPeriod"/>
            </a:pPr>
            <a:r>
              <a:rPr lang="en-US" dirty="0" smtClean="0"/>
              <a:t>Quick wins</a:t>
            </a:r>
          </a:p>
          <a:p>
            <a:pPr marL="800100" lvl="1" indent="-342900">
              <a:buAutoNum type="alphaLcPeriod"/>
            </a:pPr>
            <a:r>
              <a:rPr lang="en-US" dirty="0" smtClean="0"/>
              <a:t>PDSA Candidates</a:t>
            </a:r>
          </a:p>
          <a:p>
            <a:pPr marL="342900" indent="-342900">
              <a:buAutoNum type="arabicPeriod"/>
            </a:pPr>
            <a:r>
              <a:rPr lang="en-US" dirty="0" smtClean="0"/>
              <a:t>Build a team</a:t>
            </a:r>
          </a:p>
          <a:p>
            <a:pPr marL="342900" indent="-342900">
              <a:buAutoNum type="arabicPeriod"/>
            </a:pPr>
            <a:r>
              <a:rPr lang="en-US" dirty="0" smtClean="0"/>
              <a:t>Start P-D-S-A</a:t>
            </a:r>
          </a:p>
          <a:p>
            <a:pPr marL="342900" indent="-342900">
              <a:buAutoNum type="arabicPeriod"/>
            </a:pPr>
            <a:r>
              <a:rPr lang="en-US" dirty="0" smtClean="0"/>
              <a:t>Assess results</a:t>
            </a:r>
          </a:p>
          <a:p>
            <a:pPr marL="342900" indent="-342900">
              <a:buAutoNum type="arabicPeriod"/>
            </a:pPr>
            <a:r>
              <a:rPr lang="en-US" dirty="0" smtClean="0"/>
              <a:t>Next cycle(s)</a:t>
            </a:r>
          </a:p>
          <a:p>
            <a:pPr marL="800100" lvl="1" indent="-342900">
              <a:buAutoNum type="alphaLcPeriod"/>
            </a:pPr>
            <a:r>
              <a:rPr lang="en-US" dirty="0" smtClean="0"/>
              <a:t>Same problem</a:t>
            </a:r>
          </a:p>
          <a:p>
            <a:pPr marL="800100" lvl="1" indent="-342900">
              <a:buAutoNum type="alphaLcPeriod"/>
            </a:pPr>
            <a:r>
              <a:rPr lang="en-US" dirty="0" smtClean="0"/>
              <a:t>Move to a new issue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675466" y="544010"/>
            <a:ext cx="1693334" cy="12500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812648" y="1106311"/>
            <a:ext cx="1556152" cy="10465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02933" y="3414889"/>
            <a:ext cx="2065867" cy="2624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72267" y="2743200"/>
            <a:ext cx="2122311" cy="338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935111" y="3048000"/>
            <a:ext cx="2359378" cy="2488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7194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6965245" cy="905641"/>
          </a:xfrm>
        </p:spPr>
        <p:txBody>
          <a:bodyPr/>
          <a:lstStyle/>
          <a:p>
            <a:r>
              <a:rPr lang="en-US" dirty="0" err="1" smtClean="0"/>
              <a:t>Tdap</a:t>
            </a:r>
            <a:r>
              <a:rPr lang="en-US" dirty="0" smtClean="0"/>
              <a:t> </a:t>
            </a:r>
            <a:r>
              <a:rPr lang="en-US" dirty="0"/>
              <a:t>QIP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3201"/>
            <a:ext cx="6555494" cy="347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14426"/>
            <a:ext cx="58197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3198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Tdap</a:t>
            </a:r>
            <a:r>
              <a:rPr lang="en-US" dirty="0" smtClean="0"/>
              <a:t> </a:t>
            </a:r>
            <a:r>
              <a:rPr lang="en-US" dirty="0"/>
              <a:t>QIP </a:t>
            </a:r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05" y="1692797"/>
            <a:ext cx="6304315" cy="233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4562" y="4025716"/>
            <a:ext cx="8252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And multiple other cycles could/should follow until rates are sustained at goal!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Then we turn the team’s attention to the next target!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364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 QIP:  Starter Set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59379" y="1122096"/>
            <a:ext cx="4684888" cy="553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601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UAMS Vaccine Clinic QIP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3755" y="1408943"/>
            <a:ext cx="8712201" cy="4754789"/>
          </a:xfrm>
        </p:spPr>
        <p:txBody>
          <a:bodyPr/>
          <a:lstStyle/>
          <a:p>
            <a:r>
              <a:rPr lang="en-US" sz="2400" u="sng" dirty="0" smtClean="0"/>
              <a:t>Goal:</a:t>
            </a:r>
            <a:r>
              <a:rPr lang="en-US" sz="2400" dirty="0" smtClean="0"/>
              <a:t>  Raise Influenza rates in OPC patients to &gt; 50% [from ~43%]</a:t>
            </a:r>
          </a:p>
          <a:p>
            <a:pPr lvl="1"/>
            <a:r>
              <a:rPr lang="en-US" sz="2200" dirty="0" smtClean="0"/>
              <a:t>Clinic admin variable</a:t>
            </a:r>
          </a:p>
          <a:p>
            <a:pPr lvl="2"/>
            <a:r>
              <a:rPr lang="en-US" sz="1900" dirty="0" smtClean="0"/>
              <a:t>despite SO, posters, Educ. Outreach, 100% Employee </a:t>
            </a:r>
            <a:r>
              <a:rPr lang="en-US" sz="1900" dirty="0" err="1" smtClean="0"/>
              <a:t>vax</a:t>
            </a:r>
            <a:endParaRPr lang="en-US" sz="1900" dirty="0" smtClean="0"/>
          </a:p>
          <a:p>
            <a:r>
              <a:rPr lang="en-US" sz="2400" u="sng" dirty="0" smtClean="0"/>
              <a:t>Plan:</a:t>
            </a:r>
            <a:r>
              <a:rPr lang="en-US" sz="2400" dirty="0" smtClean="0"/>
              <a:t>  	Flu </a:t>
            </a:r>
            <a:r>
              <a:rPr lang="en-US" sz="2400" dirty="0" err="1" smtClean="0"/>
              <a:t>Vax</a:t>
            </a:r>
            <a:r>
              <a:rPr lang="en-US" sz="2400" dirty="0" smtClean="0"/>
              <a:t> [+ </a:t>
            </a:r>
            <a:r>
              <a:rPr lang="en-US" sz="2400" dirty="0" err="1" smtClean="0"/>
              <a:t>Pneumo</a:t>
            </a:r>
            <a:r>
              <a:rPr lang="en-US" sz="2400" dirty="0" smtClean="0"/>
              <a:t>] clinic adjacent to OP Lab</a:t>
            </a:r>
          </a:p>
          <a:p>
            <a:pPr lvl="1"/>
            <a:r>
              <a:rPr lang="en-US" sz="2200" dirty="0" smtClean="0"/>
              <a:t>Oct 15-Jan 1</a:t>
            </a:r>
            <a:r>
              <a:rPr lang="en-US" sz="2200" dirty="0"/>
              <a:t>.</a:t>
            </a:r>
            <a:r>
              <a:rPr lang="en-US" sz="2200" dirty="0" smtClean="0"/>
              <a:t> 1 REG, 1 LPN. SO + RN/MD backup</a:t>
            </a:r>
          </a:p>
          <a:p>
            <a:r>
              <a:rPr lang="en-US" sz="2400" u="sng" dirty="0" smtClean="0"/>
              <a:t>Do:</a:t>
            </a:r>
            <a:r>
              <a:rPr lang="en-US" sz="2400" dirty="0" smtClean="0"/>
              <a:t>	  	Clinic, PR across OPC</a:t>
            </a:r>
          </a:p>
          <a:p>
            <a:r>
              <a:rPr lang="en-US" sz="2400" u="sng" dirty="0" smtClean="0"/>
              <a:t>Study:</a:t>
            </a:r>
            <a:r>
              <a:rPr lang="en-US" sz="2400" dirty="0" smtClean="0"/>
              <a:t>	1307 doses Influenza, 270 doses PCV/PPS</a:t>
            </a:r>
          </a:p>
          <a:p>
            <a:pPr lvl="1"/>
            <a:r>
              <a:rPr lang="en-US" sz="2200" dirty="0" smtClean="0"/>
              <a:t>14-15	4800 doses admin in OPC</a:t>
            </a:r>
          </a:p>
          <a:p>
            <a:pPr lvl="1"/>
            <a:r>
              <a:rPr lang="en-US" sz="2200" dirty="0"/>
              <a:t>15-16  </a:t>
            </a:r>
            <a:r>
              <a:rPr lang="en-US" sz="2200" dirty="0" smtClean="0"/>
              <a:t>	____ doses </a:t>
            </a:r>
            <a:r>
              <a:rPr lang="en-US" sz="2200" dirty="0"/>
              <a:t>admin in </a:t>
            </a:r>
            <a:r>
              <a:rPr lang="en-US" sz="2200" dirty="0" smtClean="0"/>
              <a:t>OPC [4400 doses by 11/12]</a:t>
            </a:r>
          </a:p>
          <a:p>
            <a:pPr lvl="1"/>
            <a:r>
              <a:rPr lang="en-US" sz="2200" dirty="0" smtClean="0"/>
              <a:t>Some vaccinating clinics referred and did not </a:t>
            </a:r>
            <a:r>
              <a:rPr lang="en-US" sz="2200" dirty="0" err="1" smtClean="0"/>
              <a:t>vax</a:t>
            </a:r>
            <a:r>
              <a:rPr lang="en-US" sz="2200" dirty="0" smtClean="0"/>
              <a:t>…</a:t>
            </a:r>
            <a:endParaRPr lang="en-US" sz="2200" dirty="0"/>
          </a:p>
          <a:p>
            <a:r>
              <a:rPr lang="en-US" sz="2400" u="sng" dirty="0" smtClean="0"/>
              <a:t>Act:</a:t>
            </a:r>
            <a:r>
              <a:rPr lang="en-US" sz="2400" dirty="0" smtClean="0"/>
              <a:t>  	Planning for 2016-17 season…  </a:t>
            </a:r>
            <a:r>
              <a:rPr lang="en-US" dirty="0" smtClean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6892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775" y="156880"/>
            <a:ext cx="8153400" cy="990600"/>
          </a:xfrm>
        </p:spPr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1327" y="1517847"/>
            <a:ext cx="8537847" cy="4572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ACP Guide to </a:t>
            </a:r>
            <a:r>
              <a:rPr lang="en-US" sz="2300" dirty="0"/>
              <a:t>Adult Immunization </a:t>
            </a:r>
            <a:r>
              <a:rPr lang="en-US" sz="2300" dirty="0" smtClean="0">
                <a:hlinkClick r:id="rId2"/>
              </a:rPr>
              <a:t>http</a:t>
            </a:r>
            <a:r>
              <a:rPr lang="en-US" sz="2300" dirty="0">
                <a:hlinkClick r:id="rId2"/>
              </a:rPr>
              <a:t>://immunization.acponline.org</a:t>
            </a:r>
            <a:r>
              <a:rPr lang="en-US" sz="2300" dirty="0" smtClean="0">
                <a:hlinkClick r:id="rId2"/>
              </a:rPr>
              <a:t>/</a:t>
            </a:r>
            <a:r>
              <a:rPr lang="en-US" sz="23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CDC Patient </a:t>
            </a:r>
            <a:r>
              <a:rPr lang="en-US" sz="2300" dirty="0"/>
              <a:t>Education Materials </a:t>
            </a:r>
            <a:r>
              <a:rPr lang="en-US" sz="2300" dirty="0">
                <a:hlinkClick r:id="rId3"/>
              </a:rPr>
              <a:t>http://www.cdc.gov/vaccines/hcp/patient-ed/adults/</a:t>
            </a:r>
            <a:r>
              <a:rPr lang="en-US" sz="2300" dirty="0" smtClean="0">
                <a:hlinkClick r:id="rId3"/>
              </a:rPr>
              <a:t>index.html</a:t>
            </a:r>
            <a:r>
              <a:rPr lang="en-US" sz="2300" dirty="0" smtClean="0"/>
              <a:t> </a:t>
            </a:r>
            <a:endParaRPr lang="en-US" sz="2300" dirty="0"/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Adult Vaccinations Resource Library </a:t>
            </a:r>
            <a:r>
              <a:rPr lang="en-US" sz="2300" dirty="0" smtClean="0">
                <a:hlinkClick r:id="rId4"/>
              </a:rPr>
              <a:t>http</a:t>
            </a:r>
            <a:r>
              <a:rPr lang="en-US" sz="2300" dirty="0">
                <a:hlinkClick r:id="rId4"/>
              </a:rPr>
              <a:t>://www.immunize.org/adult-vaccination/</a:t>
            </a:r>
            <a:r>
              <a:rPr lang="en-US" sz="2300" dirty="0" smtClean="0">
                <a:hlinkClick r:id="rId4"/>
              </a:rPr>
              <a:t>resources.asp</a:t>
            </a:r>
            <a:r>
              <a:rPr lang="en-US" sz="2300" dirty="0" smtClean="0"/>
              <a:t> </a:t>
            </a:r>
            <a:endParaRPr lang="en-US" sz="2300" dirty="0"/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What Works to Increase </a:t>
            </a:r>
            <a:r>
              <a:rPr lang="en-US" sz="2300" dirty="0"/>
              <a:t>A</a:t>
            </a:r>
            <a:r>
              <a:rPr lang="en-US" sz="2300" dirty="0" smtClean="0"/>
              <a:t>dult </a:t>
            </a:r>
            <a:r>
              <a:rPr lang="en-US" sz="2300" dirty="0"/>
              <a:t>V</a:t>
            </a:r>
            <a:r>
              <a:rPr lang="en-US" sz="2300" dirty="0" smtClean="0"/>
              <a:t>accination </a:t>
            </a:r>
            <a:r>
              <a:rPr lang="en-US" sz="2300" dirty="0"/>
              <a:t>R</a:t>
            </a:r>
            <a:r>
              <a:rPr lang="en-US" sz="2300" dirty="0" smtClean="0"/>
              <a:t>ates </a:t>
            </a:r>
            <a:r>
              <a:rPr lang="en-US" sz="2300" dirty="0">
                <a:hlinkClick r:id="rId5"/>
              </a:rPr>
              <a:t>http://www2a.cdc.gov/vaccines/ed/whatworks/</a:t>
            </a:r>
            <a:r>
              <a:rPr lang="en-US" sz="2300" dirty="0" smtClean="0">
                <a:hlinkClick r:id="rId5"/>
              </a:rPr>
              <a:t>index.html</a:t>
            </a:r>
            <a:r>
              <a:rPr lang="en-US" sz="23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Quick Guide to Adult Vaccine Messaging </a:t>
            </a:r>
            <a:r>
              <a:rPr lang="en-US" sz="2300" dirty="0">
                <a:hlinkClick r:id="rId6"/>
              </a:rPr>
              <a:t>http://www.izsummitpartners.org/wp-content/uploads/2014/05/</a:t>
            </a:r>
            <a:r>
              <a:rPr lang="en-US" sz="2300" dirty="0" smtClean="0">
                <a:hlinkClick r:id="rId6"/>
              </a:rPr>
              <a:t>AdultVaccineMessaging.pdf</a:t>
            </a:r>
            <a:r>
              <a:rPr lang="en-US" sz="2300" dirty="0" smtClean="0"/>
              <a:t> 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1106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301" y="-136891"/>
            <a:ext cx="9342602" cy="713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91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19421671"/>
              </p:ext>
            </p:extLst>
          </p:nvPr>
        </p:nvGraphicFramePr>
        <p:xfrm>
          <a:off x="456886" y="989374"/>
          <a:ext cx="8230226" cy="5260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4210"/>
                <a:gridCol w="852736"/>
                <a:gridCol w="852736"/>
                <a:gridCol w="880272"/>
                <a:gridCol w="880272"/>
              </a:tblGrid>
              <a:tr h="329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Vaccine [Population]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853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latin typeface="Calibri" pitchFamily="34" charset="0"/>
                        </a:rPr>
                        <a:t>Influenza</a:t>
                      </a:r>
                      <a:endParaRPr lang="en-US" sz="17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Calibri" pitchFamily="34" charset="0"/>
                        </a:rPr>
                        <a:t>2013</a:t>
                      </a:r>
                      <a:endParaRPr lang="en-US" sz="17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Calibri" pitchFamily="34" charset="0"/>
                        </a:rPr>
                        <a:t>2014</a:t>
                      </a:r>
                      <a:endParaRPr lang="en-US" sz="17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041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itchFamily="34" charset="0"/>
                        </a:rPr>
                        <a:t>Influenza – All Adults</a:t>
                      </a:r>
                      <a:endParaRPr lang="en-US" sz="1700" dirty="0">
                        <a:latin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Calibri" pitchFamily="34" charset="0"/>
                        </a:rPr>
                        <a:t>39.7 %</a:t>
                      </a:r>
                      <a:endParaRPr lang="en-US" sz="17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D1F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Calibri" pitchFamily="34" charset="0"/>
                        </a:rPr>
                        <a:t>43.2</a:t>
                      </a:r>
                      <a:r>
                        <a:rPr lang="en-US" sz="17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700" dirty="0" smtClean="0">
                          <a:latin typeface="Calibri" pitchFamily="34" charset="0"/>
                        </a:rPr>
                        <a:t>%</a:t>
                      </a:r>
                      <a:endParaRPr lang="en-US" sz="17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041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itchFamily="34" charset="0"/>
                        </a:rPr>
                        <a:t>    [All] 19</a:t>
                      </a:r>
                      <a:r>
                        <a:rPr lang="en-US" sz="1700" baseline="0" dirty="0" smtClean="0">
                          <a:latin typeface="Calibri" pitchFamily="34" charset="0"/>
                        </a:rPr>
                        <a:t> – 49 years</a:t>
                      </a:r>
                      <a:endParaRPr lang="en-US" sz="1700" dirty="0">
                        <a:latin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Calibri" pitchFamily="34" charset="0"/>
                        </a:rPr>
                        <a:t>30.6 %</a:t>
                      </a:r>
                      <a:endParaRPr lang="en-US" sz="17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D1F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Calibri" pitchFamily="34" charset="0"/>
                        </a:rPr>
                        <a:t>31.5</a:t>
                      </a:r>
                      <a:r>
                        <a:rPr lang="en-US" sz="17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700" dirty="0" smtClean="0">
                          <a:latin typeface="Calibri" pitchFamily="34" charset="0"/>
                        </a:rPr>
                        <a:t>%</a:t>
                      </a:r>
                      <a:endParaRPr lang="en-US" sz="17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76DB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041">
                <a:tc>
                  <a:txBody>
                    <a:bodyPr/>
                    <a:lstStyle/>
                    <a:p>
                      <a:r>
                        <a:rPr kumimoji="0" lang="en-US" sz="1700" i="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   [All] 50 – 64 years</a:t>
                      </a:r>
                      <a:endParaRPr lang="en-US" sz="1700" i="0" dirty="0">
                        <a:latin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Calibri" pitchFamily="34" charset="0"/>
                        </a:rPr>
                        <a:t>43.7 %</a:t>
                      </a:r>
                      <a:endParaRPr lang="en-US" sz="17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D1F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Calibri" pitchFamily="34" charset="0"/>
                        </a:rPr>
                        <a:t>47.7</a:t>
                      </a:r>
                      <a:r>
                        <a:rPr lang="en-US" sz="1700" baseline="0" dirty="0" smtClean="0">
                          <a:latin typeface="Calibri" pitchFamily="34" charset="0"/>
                        </a:rPr>
                        <a:t> %</a:t>
                      </a:r>
                      <a:endParaRPr lang="en-US" sz="17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76DB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041">
                <a:tc>
                  <a:txBody>
                    <a:bodyPr/>
                    <a:lstStyle/>
                    <a:p>
                      <a:r>
                        <a:rPr kumimoji="0" lang="en-US" sz="1700" i="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700" i="0" u="sng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&gt;</a:t>
                      </a:r>
                      <a:r>
                        <a:rPr kumimoji="0" lang="en-US" sz="1700" i="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65 years</a:t>
                      </a:r>
                      <a:endParaRPr lang="en-US" sz="1700" i="0" dirty="0">
                        <a:latin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Calibri" pitchFamily="34" charset="0"/>
                        </a:rPr>
                        <a:t>61.3 %</a:t>
                      </a:r>
                      <a:endParaRPr lang="en-US" sz="17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D1F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Calibri" pitchFamily="34" charset="0"/>
                        </a:rPr>
                        <a:t>71.5 %</a:t>
                      </a:r>
                      <a:endParaRPr lang="en-US" sz="17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76DB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041">
                <a:tc>
                  <a:txBody>
                    <a:bodyPr/>
                    <a:lstStyle/>
                    <a:p>
                      <a:r>
                        <a:rPr kumimoji="0"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   HCW [19 – 64 years]</a:t>
                      </a:r>
                      <a:endParaRPr lang="en-US" sz="1700" dirty="0">
                        <a:latin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Calibri" pitchFamily="34" charset="0"/>
                        </a:rPr>
                        <a:t>65.4 %</a:t>
                      </a:r>
                    </a:p>
                  </a:txBody>
                  <a:tcPr>
                    <a:solidFill>
                      <a:srgbClr val="D1F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Calibri" pitchFamily="34" charset="0"/>
                        </a:rPr>
                        <a:t>65.4 %</a:t>
                      </a:r>
                      <a:endParaRPr lang="en-US" sz="17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D1F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3288">
                <a:tc>
                  <a:txBody>
                    <a:bodyPr/>
                    <a:lstStyle/>
                    <a:p>
                      <a:r>
                        <a:rPr kumimoji="0" lang="en-US" sz="17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PPS23 &amp; PCV13</a:t>
                      </a:r>
                      <a:endParaRPr lang="en-US" sz="17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041">
                <a:tc>
                  <a:txBody>
                    <a:bodyPr/>
                    <a:lstStyle/>
                    <a:p>
                      <a:r>
                        <a:rPr kumimoji="0"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   High risk 19 –</a:t>
                      </a:r>
                      <a:r>
                        <a:rPr kumimoji="0" lang="en-US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49 years</a:t>
                      </a:r>
                      <a:endParaRPr lang="en-US" sz="1700" dirty="0">
                        <a:latin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Calibri"/>
                          <a:cs typeface="Calibri"/>
                        </a:rPr>
                        <a:t>21.2 %</a:t>
                      </a:r>
                      <a:endParaRPr lang="en-US" sz="17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D1F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Calibri"/>
                          <a:cs typeface="Calibri"/>
                        </a:rPr>
                        <a:t>20.3</a:t>
                      </a:r>
                      <a:r>
                        <a:rPr lang="en-US" sz="1700" baseline="0" dirty="0" smtClean="0">
                          <a:latin typeface="Calibri"/>
                          <a:cs typeface="Calibri"/>
                        </a:rPr>
                        <a:t> %</a:t>
                      </a:r>
                      <a:endParaRPr lang="en-US" sz="17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041">
                <a:tc>
                  <a:txBody>
                    <a:bodyPr/>
                    <a:lstStyle/>
                    <a:p>
                      <a:r>
                        <a:rPr kumimoji="0" lang="en-US" sz="1700" u="non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700" u="sng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&gt;</a:t>
                      </a:r>
                      <a:r>
                        <a:rPr kumimoji="0"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65 years</a:t>
                      </a:r>
                      <a:endParaRPr lang="en-US" sz="1700" dirty="0">
                        <a:latin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Calibri"/>
                          <a:cs typeface="Calibri"/>
                        </a:rPr>
                        <a:t>59.7 %</a:t>
                      </a:r>
                      <a:endParaRPr lang="en-US" sz="17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D1F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Calibri"/>
                          <a:cs typeface="Calibri"/>
                        </a:rPr>
                        <a:t>61.3 %</a:t>
                      </a:r>
                      <a:endParaRPr lang="en-US" sz="17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041">
                <a:tc>
                  <a:txBody>
                    <a:bodyPr/>
                    <a:lstStyle/>
                    <a:p>
                      <a:r>
                        <a:rPr kumimoji="0" lang="en-US" sz="17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Tetanus</a:t>
                      </a:r>
                      <a:r>
                        <a:rPr kumimoji="0"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[19 – 49 years, received past 10 years]</a:t>
                      </a:r>
                      <a:endParaRPr lang="en-US" sz="17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Calibri"/>
                          <a:cs typeface="Calibri"/>
                        </a:rPr>
                        <a:t>62.9 %</a:t>
                      </a:r>
                      <a:endParaRPr lang="en-US" sz="17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D1F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Calibri"/>
                          <a:cs typeface="Calibri"/>
                        </a:rPr>
                        <a:t>62.6 %</a:t>
                      </a:r>
                      <a:endParaRPr lang="en-US" sz="17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D1F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041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latin typeface="Calibri" pitchFamily="34" charset="0"/>
                        </a:rPr>
                        <a:t>Tetanus/Pertussis</a:t>
                      </a:r>
                      <a:r>
                        <a:rPr lang="en-US" sz="1700" b="1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700" baseline="0" dirty="0" smtClean="0">
                          <a:latin typeface="Calibri" pitchFamily="34" charset="0"/>
                        </a:rPr>
                        <a:t>[19+, received in past 8 </a:t>
                      </a:r>
                      <a:r>
                        <a:rPr lang="en-US" sz="1700" baseline="0" dirty="0" err="1" smtClean="0">
                          <a:latin typeface="Calibri" pitchFamily="34" charset="0"/>
                        </a:rPr>
                        <a:t>yrs</a:t>
                      </a:r>
                      <a:r>
                        <a:rPr lang="en-US" sz="1700" baseline="0" dirty="0" smtClean="0">
                          <a:latin typeface="Calibri" pitchFamily="34" charset="0"/>
                        </a:rPr>
                        <a:t>]</a:t>
                      </a:r>
                      <a:endParaRPr lang="en-US" sz="17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Calibri" pitchFamily="34" charset="0"/>
                        </a:rPr>
                        <a:t>17.2 %</a:t>
                      </a:r>
                      <a:endParaRPr lang="en-US" sz="17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D1F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20.1</a:t>
                      </a:r>
                      <a:r>
                        <a:rPr lang="en-US" sz="1700" baseline="0" dirty="0" smtClean="0">
                          <a:latin typeface="Calibri" panose="020F0502020204030204" pitchFamily="34" charset="0"/>
                        </a:rPr>
                        <a:t> %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041">
                <a:tc>
                  <a:txBody>
                    <a:bodyPr/>
                    <a:lstStyle/>
                    <a:p>
                      <a:r>
                        <a:rPr kumimoji="0" lang="en-US" sz="17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Shingles</a:t>
                      </a:r>
                      <a:r>
                        <a:rPr kumimoji="0"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[Zoster] age 60+</a:t>
                      </a:r>
                      <a:endParaRPr lang="en-US" sz="17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Calibri" pitchFamily="34" charset="0"/>
                        </a:rPr>
                        <a:t>24.2 %</a:t>
                      </a:r>
                      <a:endParaRPr lang="en-US" sz="17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D1F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27.9 %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041">
                <a:tc>
                  <a:txBody>
                    <a:bodyPr/>
                    <a:lstStyle/>
                    <a:p>
                      <a:r>
                        <a:rPr kumimoji="0" lang="en-US" sz="17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Hepatitis B Vaccine </a:t>
                      </a:r>
                      <a:r>
                        <a:rPr kumimoji="0"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[High risk 19 – 49 years]</a:t>
                      </a:r>
                      <a:endParaRPr lang="en-US" sz="17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Calibri" pitchFamily="34" charset="0"/>
                        </a:rPr>
                        <a:t>32.6 %</a:t>
                      </a:r>
                      <a:endParaRPr lang="en-US" sz="17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D1F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32.2 %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D1F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041">
                <a:tc>
                  <a:txBody>
                    <a:bodyPr/>
                    <a:lstStyle/>
                    <a:p>
                      <a:r>
                        <a:rPr kumimoji="0" lang="en-US" sz="17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HPV Vaccine </a:t>
                      </a:r>
                      <a:r>
                        <a:rPr kumimoji="0"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[women 19-26/men</a:t>
                      </a:r>
                      <a:r>
                        <a:rPr kumimoji="0" lang="en-US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19-26</a:t>
                      </a:r>
                      <a:r>
                        <a:rPr kumimoji="0"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&gt;1 dose</a:t>
                      </a:r>
                      <a:r>
                        <a:rPr kumimoji="0"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]</a:t>
                      </a:r>
                      <a:endParaRPr lang="en-US" sz="17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Calibri" pitchFamily="34" charset="0"/>
                        </a:rPr>
                        <a:t>36.9 %</a:t>
                      </a:r>
                      <a:endParaRPr lang="en-US" sz="17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D1F3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Calibri" pitchFamily="34" charset="0"/>
                        </a:rPr>
                        <a:t>8.0 %</a:t>
                      </a:r>
                      <a:endParaRPr lang="en-US" sz="17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D1F3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40.2 %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8.2 %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D1F3D3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027"/>
            <a:ext cx="9143999" cy="6951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Adult </a:t>
            </a:r>
            <a:r>
              <a:rPr lang="en-US" sz="4000" dirty="0"/>
              <a:t>Vaccination </a:t>
            </a:r>
            <a:r>
              <a:rPr lang="en-US" sz="4000" dirty="0" smtClean="0"/>
              <a:t>Rates = POOR!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81317"/>
            <a:ext cx="9143999" cy="338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Data: </a:t>
            </a:r>
            <a:r>
              <a:rPr lang="en-US" sz="1600" i="1" dirty="0" smtClean="0">
                <a:latin typeface="Calibri" panose="020F0502020204030204" pitchFamily="34" charset="0"/>
              </a:rPr>
              <a:t>NHIS 2014</a:t>
            </a:r>
            <a:endParaRPr lang="en-US" sz="1600" i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5244" y="6412089"/>
            <a:ext cx="322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MMWR Feb 5, 2016/ </a:t>
            </a:r>
            <a:r>
              <a:rPr lang="en-US" dirty="0" err="1" smtClean="0"/>
              <a:t>Vol</a:t>
            </a:r>
            <a:r>
              <a:rPr lang="en-US" dirty="0" smtClean="0"/>
              <a:t> 65(1).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4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48303515"/>
              </p:ext>
            </p:extLst>
          </p:nvPr>
        </p:nvGraphicFramePr>
        <p:xfrm>
          <a:off x="728025" y="1769941"/>
          <a:ext cx="777867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5736"/>
                <a:gridCol w="2212934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Vaccine [Population]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Rate</a:t>
                      </a:r>
                    </a:p>
                  </a:txBody>
                  <a:tcPr/>
                </a:tc>
              </a:tr>
              <a:tr h="27779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alibri" pitchFamily="34" charset="0"/>
                        </a:rPr>
                        <a:t>Pneumococcal [&gt;65 years]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7779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All Adults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61.3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Calibri" pitchFamily="34" charset="0"/>
                        </a:rPr>
                        <a:t>%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7779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    Hispanic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45.2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Calibri" pitchFamily="34" charset="0"/>
                        </a:rPr>
                        <a:t>%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77797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Calibri" pitchFamily="34" charset="0"/>
                        </a:rPr>
                        <a:t>    White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64.7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Calibri" pitchFamily="34" charset="0"/>
                        </a:rPr>
                        <a:t>%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7779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    Black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49.8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Calibri" pitchFamily="34" charset="0"/>
                        </a:rPr>
                        <a:t>%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7779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    Asian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47.7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Calibri" pitchFamily="34" charset="0"/>
                        </a:rPr>
                        <a:t>% 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1684" y="261853"/>
            <a:ext cx="8932315" cy="695109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Disparities and Adult </a:t>
            </a:r>
            <a:r>
              <a:rPr lang="en-US" sz="4000" dirty="0"/>
              <a:t>Vaccination </a:t>
            </a:r>
            <a:r>
              <a:rPr lang="en-US" sz="4000" dirty="0" smtClean="0"/>
              <a:t>Rates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" y="845351"/>
            <a:ext cx="9143999" cy="3693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Data: </a:t>
            </a:r>
            <a:r>
              <a:rPr lang="en-US" i="1" dirty="0" smtClean="0">
                <a:latin typeface="Calibri" panose="020F0502020204030204" pitchFamily="34" charset="0"/>
              </a:rPr>
              <a:t>NHIS 2014</a:t>
            </a: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6751" y="6172581"/>
            <a:ext cx="4736813" cy="369310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MMWR Feb 5, 2016/ </a:t>
            </a:r>
            <a:r>
              <a:rPr lang="en-US" dirty="0" err="1">
                <a:solidFill>
                  <a:prstClr val="black"/>
                </a:solidFill>
              </a:rPr>
              <a:t>Vol</a:t>
            </a:r>
            <a:r>
              <a:rPr lang="en-US" dirty="0">
                <a:solidFill>
                  <a:prstClr val="black"/>
                </a:solidFill>
              </a:rPr>
              <a:t> 65(1).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6044" y="5147733"/>
            <a:ext cx="782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“…and, unfortunately, there are similar disparities for most adult vaccines.  This is </a:t>
            </a:r>
            <a:r>
              <a:rPr lang="en-US" b="1" u="sng" dirty="0" smtClean="0"/>
              <a:t>absolutely unacceptable</a:t>
            </a:r>
            <a:r>
              <a:rPr lang="en-US" dirty="0" smtClean="0"/>
              <a:t> in the United States in 2015!!”</a:t>
            </a:r>
          </a:p>
          <a:p>
            <a:r>
              <a:rPr lang="en-US" dirty="0"/>
              <a:t>	</a:t>
            </a:r>
            <a:r>
              <a:rPr lang="en-US" dirty="0" smtClean="0"/>
              <a:t>	-RHH, MD 2/15/2015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2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3" y="156880"/>
            <a:ext cx="85518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Provider Recommendation:</a:t>
            </a:r>
            <a:br>
              <a:rPr lang="en-US" dirty="0" smtClean="0"/>
            </a:br>
            <a:r>
              <a:rPr lang="en-US" dirty="0" smtClean="0"/>
              <a:t>Standards for Adult Immunization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3822" y="1598532"/>
            <a:ext cx="8509165" cy="4655512"/>
          </a:xfrm>
        </p:spPr>
        <p:txBody>
          <a:bodyPr/>
          <a:lstStyle/>
          <a:p>
            <a:pPr marL="0" indent="0">
              <a:buNone/>
            </a:pPr>
            <a:r>
              <a:rPr lang="en-US" sz="3000" b="1" u="sng" dirty="0" smtClean="0"/>
              <a:t>ALL</a:t>
            </a:r>
            <a:r>
              <a:rPr lang="en-US" sz="3000" dirty="0" smtClean="0"/>
              <a:t> providers should incorporate immunization needs assessment into every clinical encounter with strong recommendation.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ASSESS immunization status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RECOMMEND vaccines indicated, </a:t>
            </a:r>
            <a:r>
              <a:rPr lang="en-US" sz="3000" i="1" u="sng" dirty="0" smtClean="0"/>
              <a:t>and strongly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ADMINISTER needed vaccines 					or REFER patients to a vaccine provider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00B050"/>
                </a:solidFill>
              </a:rPr>
              <a:t>4.   </a:t>
            </a:r>
            <a:r>
              <a:rPr lang="en-US" sz="3000" dirty="0" smtClean="0"/>
              <a:t>DOCUMENT received vaccines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2417526" y="6246957"/>
            <a:ext cx="6046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itchFamily="34" charset="0"/>
                <a:hlinkClick r:id="rId2"/>
              </a:rPr>
              <a:t>http://www.cdc.gov/vaccines/hcp/patient-ed/adults/for-practice/standards/</a:t>
            </a:r>
            <a:r>
              <a:rPr lang="en-US" sz="1100" dirty="0" smtClean="0">
                <a:latin typeface="Calibri" panose="020F0502020204030204" pitchFamily="34" charset="0"/>
                <a:hlinkClick r:id="rId2"/>
              </a:rPr>
              <a:t>index.html</a:t>
            </a:r>
            <a:r>
              <a:rPr lang="en-US" sz="1100" dirty="0" smtClean="0">
                <a:latin typeface="Calibri" panose="020F0502020204030204" pitchFamily="34" charset="0"/>
              </a:rPr>
              <a:t> </a:t>
            </a:r>
            <a:endParaRPr lang="en-US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85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20" y="228600"/>
            <a:ext cx="8517180" cy="990600"/>
          </a:xfrm>
        </p:spPr>
        <p:txBody>
          <a:bodyPr/>
          <a:lstStyle/>
          <a:p>
            <a:r>
              <a:rPr lang="en-US" dirty="0" smtClean="0"/>
              <a:t>CASE 1:  Jane Smith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42 year-old teacher at local high school with asthma since childhood presents for follow up.  Is using her controller and needs reliever about once a month in fall, winter and spring.  Nurse ‘flagged chart’ because she refused recommended vaccines— ‘I don’t need them, those are for sick people…’</a:t>
            </a:r>
          </a:p>
          <a:p>
            <a:r>
              <a:rPr lang="en-US" dirty="0" smtClean="0"/>
              <a:t>How do you respond to Jane’s comment??</a:t>
            </a:r>
          </a:p>
          <a:p>
            <a:r>
              <a:rPr lang="en-US" dirty="0"/>
              <a:t>What vaccines would you recommend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66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P Quality Connect Template">
  <a:themeElements>
    <a:clrScheme name="ACP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EB135"/>
      </a:accent1>
      <a:accent2>
        <a:srgbClr val="FFC82E"/>
      </a:accent2>
      <a:accent3>
        <a:srgbClr val="00A0DF"/>
      </a:accent3>
      <a:accent4>
        <a:srgbClr val="FF7900"/>
      </a:accent4>
      <a:accent5>
        <a:srgbClr val="95519E"/>
      </a:accent5>
      <a:accent6>
        <a:srgbClr val="BF650F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CP the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EB135"/>
    </a:accent1>
    <a:accent2>
      <a:srgbClr val="FFC82E"/>
    </a:accent2>
    <a:accent3>
      <a:srgbClr val="00A0DF"/>
    </a:accent3>
    <a:accent4>
      <a:srgbClr val="FF7900"/>
    </a:accent4>
    <a:accent5>
      <a:srgbClr val="95519E"/>
    </a:accent5>
    <a:accent6>
      <a:srgbClr val="BF650F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ACP Quality Connect Template</Template>
  <TotalTime>187</TotalTime>
  <Words>2246</Words>
  <Application>Microsoft Office PowerPoint</Application>
  <PresentationFormat>On-screen Show (4:3)</PresentationFormat>
  <Paragraphs>405</Paragraphs>
  <Slides>47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ACP Quality Connect Template</vt:lpstr>
      <vt:lpstr>I-Raise the Rates Tools for Improvement in Practice: Case Based Approach to Increasing Immunization in Your Practice   Robert H Hopkins, Jr., MD, FACP, FAAP UAMS College of Medicine Director Division of General Internal Medicine  i-RAISE Immunization Champion Training February 26-28, 2016  Key Largo, FL</vt:lpstr>
      <vt:lpstr>Disclosures</vt:lpstr>
      <vt:lpstr>Outline</vt:lpstr>
      <vt:lpstr>PowerPoint Presentation</vt:lpstr>
      <vt:lpstr>PowerPoint Presentation</vt:lpstr>
      <vt:lpstr>Adult Vaccination Rates = POOR!</vt:lpstr>
      <vt:lpstr>Disparities and Adult Vaccination Rates</vt:lpstr>
      <vt:lpstr>Provider Recommendation: Standards for Adult Immunization Practice</vt:lpstr>
      <vt:lpstr>CASE 1:  Jane Smith</vt:lpstr>
      <vt:lpstr>Jane Smith:  Answers</vt:lpstr>
      <vt:lpstr>Provider Recommendation</vt:lpstr>
      <vt:lpstr>Provider recommendation 1: Anti-Vaccine 5-Point Response</vt:lpstr>
      <vt:lpstr>Provider recommendation 2: SHARE More Information (If Needed)</vt:lpstr>
      <vt:lpstr>Provider Recommendation Translates Into Higher Vaccination Rates </vt:lpstr>
      <vt:lpstr>PowerPoint Presentation</vt:lpstr>
      <vt:lpstr>Provider recommendation 3:    Patients Who Aren’t Ready to Decide…</vt:lpstr>
      <vt:lpstr>Reminder – Recall</vt:lpstr>
      <vt:lpstr>NO EMR:  Sample Reminder Notice</vt:lpstr>
      <vt:lpstr>Patient Reminder/Questionnaires:  Assess Status, Patient Reminder… In clinic or send out via patient portal.</vt:lpstr>
      <vt:lpstr>CASE 2:  Bill Jones</vt:lpstr>
      <vt:lpstr>Bill Jones: Answers</vt:lpstr>
      <vt:lpstr>Chart/Provider Reminders</vt:lpstr>
      <vt:lpstr>Provider Reminder: Vax Indications </vt:lpstr>
      <vt:lpstr>PowerPoint Presentation</vt:lpstr>
      <vt:lpstr>PowerPoint Presentation</vt:lpstr>
      <vt:lpstr>Standing Orders Protocol (SOPs)</vt:lpstr>
      <vt:lpstr>SOP Procedure</vt:lpstr>
      <vt:lpstr>Standing Order Example:  Influenza UAMS</vt:lpstr>
      <vt:lpstr>Standing Orders Protocols Effectiveness</vt:lpstr>
      <vt:lpstr>CASE 3:  Johnny Boudreaux</vt:lpstr>
      <vt:lpstr>Johnny Boudreaux: Answers</vt:lpstr>
      <vt:lpstr>Immunization Information Systems (IIS):  State Lifespan Registries </vt:lpstr>
      <vt:lpstr>State Registry Snapshots: AR WebIZ, Florida Shots, and NJIS</vt:lpstr>
      <vt:lpstr>IIS and Meaningful Use</vt:lpstr>
      <vt:lpstr>CASE 4:  Systems, QI Starter </vt:lpstr>
      <vt:lpstr>QI Starter: Some Potential Answers</vt:lpstr>
      <vt:lpstr>QI:  PDSA Cycling</vt:lpstr>
      <vt:lpstr>Where to start with Immunization QIP?</vt:lpstr>
      <vt:lpstr>Example QI Projects</vt:lpstr>
      <vt:lpstr>PowerPoint Presentation</vt:lpstr>
      <vt:lpstr>Pneumococcal Flow Sheet: ACIP Indications</vt:lpstr>
      <vt:lpstr>Tdap QIP 1</vt:lpstr>
      <vt:lpstr>Tdap QIP 2</vt:lpstr>
      <vt:lpstr>Tdap QIP 3</vt:lpstr>
      <vt:lpstr>Flu QIP:  Starter Set</vt:lpstr>
      <vt:lpstr>UAMS Vaccine Clinic QIP</vt:lpstr>
      <vt:lpstr>Additional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I-Raise the Rates Tools for Improvement in Practice: Case Based Approach to Increasing Immunization in Your Practice   Robert H Hopkins, Jr., MD, FACP, FAAP UAMS College of Medicine Director Division of General Internal Medicine  i-RAISE Immunization Champion Training May 15 – 17, 2015 New Orleans, LA</dc:title>
  <dc:creator>RebeccaG</dc:creator>
  <cp:lastModifiedBy>RebeccaG</cp:lastModifiedBy>
  <cp:revision>20</cp:revision>
  <cp:lastPrinted>2014-10-09T17:23:32Z</cp:lastPrinted>
  <dcterms:created xsi:type="dcterms:W3CDTF">2015-04-20T14:54:10Z</dcterms:created>
  <dcterms:modified xsi:type="dcterms:W3CDTF">2016-02-19T17:36:54Z</dcterms:modified>
</cp:coreProperties>
</file>