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259" r:id="rId2"/>
    <p:sldId id="269" r:id="rId3"/>
    <p:sldId id="261" r:id="rId4"/>
    <p:sldId id="291" r:id="rId5"/>
    <p:sldId id="342" r:id="rId6"/>
    <p:sldId id="344" r:id="rId7"/>
    <p:sldId id="343" r:id="rId8"/>
    <p:sldId id="293" r:id="rId9"/>
    <p:sldId id="338" r:id="rId10"/>
    <p:sldId id="339" r:id="rId11"/>
    <p:sldId id="321" r:id="rId12"/>
    <p:sldId id="345" r:id="rId13"/>
    <p:sldId id="326" r:id="rId14"/>
    <p:sldId id="275" r:id="rId15"/>
    <p:sldId id="325" r:id="rId16"/>
    <p:sldId id="333" r:id="rId17"/>
    <p:sldId id="329" r:id="rId18"/>
    <p:sldId id="330" r:id="rId19"/>
    <p:sldId id="334" r:id="rId20"/>
    <p:sldId id="331" r:id="rId21"/>
    <p:sldId id="332" r:id="rId22"/>
    <p:sldId id="341" r:id="rId23"/>
    <p:sldId id="337" r:id="rId24"/>
    <p:sldId id="328"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976202-40AD-8D9C-5E1F-F645E73B7F48}" name="Kelly Tuttle" initials="KT" userId="S::ktuttle@acponline.org::f567daaf-1091-4ed8-bcb0-f0669eb36eeb" providerId="AD"/>
  <p188:author id="{9EC9DB5B-BF23-A8B0-98AB-444C4FD5B1B3}" name="Nick Gogno" initials="NG" userId="Nick Gogno" providerId="None"/>
  <p188:author id="{99315A6B-E68D-3AC0-765B-8DBA26A4FB43}" name="Nick Gogno" initials="NG" userId="S::NGogno@acponline.org::6f255bed-eb93-4135-84d9-7a22e47ac3a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97"/>
    <a:srgbClr val="FFAD90"/>
    <a:srgbClr val="FF9669"/>
    <a:srgbClr val="DD6800"/>
    <a:srgbClr val="B15200"/>
    <a:srgbClr val="FFD7CB"/>
    <a:srgbClr val="F5F5F5"/>
    <a:srgbClr val="007E66"/>
    <a:srgbClr val="B5B7B4"/>
    <a:srgbClr val="FFC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67209" autoAdjust="0"/>
  </p:normalViewPr>
  <p:slideViewPr>
    <p:cSldViewPr snapToGrid="0">
      <p:cViewPr varScale="1">
        <p:scale>
          <a:sx n="58" d="100"/>
          <a:sy n="58" d="100"/>
        </p:scale>
        <p:origin x="974" y="17"/>
      </p:cViewPr>
      <p:guideLst/>
    </p:cSldViewPr>
  </p:slideViewPr>
  <p:outlineViewPr>
    <p:cViewPr>
      <p:scale>
        <a:sx n="33" d="100"/>
        <a:sy n="33" d="100"/>
      </p:scale>
      <p:origin x="0" y="-152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10.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8.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ata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0CF75-1ABD-42E3-A1A0-9F7090123C77}"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6D0AC67F-25CE-4955-B58C-8020287938FE}">
      <dgm:prSet phldrT="[Text]" custT="1"/>
      <dgm:spPr/>
      <dgm:t>
        <a:bodyPr/>
        <a:lstStyle/>
        <a:p>
          <a:r>
            <a:rPr lang="en-US" sz="2800" dirty="0"/>
            <a:t>How can delayed diagnosis and diagnostic errors increase the cost of hospitalization?</a:t>
          </a:r>
        </a:p>
      </dgm:t>
      <dgm:extLst>
        <a:ext uri="{E40237B7-FDA0-4F09-8148-C483321AD2D9}">
          <dgm14:cNvPr xmlns:dgm14="http://schemas.microsoft.com/office/drawing/2010/diagram" id="0" name="" descr="How can delayed diagnosis and diagnostic errors increase the cost of hospitalization?&#10;"/>
        </a:ext>
      </dgm:extLst>
    </dgm:pt>
    <dgm:pt modelId="{63F2292A-0EE6-41E8-92CD-26799D1DBD79}" type="parTrans" cxnId="{7953B8E4-CBF3-4900-9CE9-8912CF42BF46}">
      <dgm:prSet/>
      <dgm:spPr/>
      <dgm:t>
        <a:bodyPr/>
        <a:lstStyle/>
        <a:p>
          <a:endParaRPr lang="en-US"/>
        </a:p>
      </dgm:t>
    </dgm:pt>
    <dgm:pt modelId="{BD25D312-4A81-4176-8F1E-FEB41A7A95D0}" type="sibTrans" cxnId="{7953B8E4-CBF3-4900-9CE9-8912CF42BF46}">
      <dgm:prSet/>
      <dgm:spPr/>
      <dgm:t>
        <a:bodyPr/>
        <a:lstStyle/>
        <a:p>
          <a:endParaRPr lang="en-US"/>
        </a:p>
      </dgm:t>
    </dgm:pt>
    <dgm:pt modelId="{0B9DCB33-DEF5-45CD-BA49-D84772E8E5E9}" type="pres">
      <dgm:prSet presAssocID="{C9C0CF75-1ABD-42E3-A1A0-9F7090123C77}" presName="linear" presStyleCnt="0">
        <dgm:presLayoutVars>
          <dgm:dir/>
          <dgm:resizeHandles val="exact"/>
        </dgm:presLayoutVars>
      </dgm:prSet>
      <dgm:spPr/>
    </dgm:pt>
    <dgm:pt modelId="{D82532CA-DA84-4E61-8823-9EAF2BBB519A}" type="pres">
      <dgm:prSet presAssocID="{6D0AC67F-25CE-4955-B58C-8020287938FE}" presName="comp" presStyleCnt="0"/>
      <dgm:spPr/>
    </dgm:pt>
    <dgm:pt modelId="{30FD2AC9-F2DF-41A8-B38C-8CDCC068F53A}" type="pres">
      <dgm:prSet presAssocID="{6D0AC67F-25CE-4955-B58C-8020287938FE}" presName="box" presStyleLbl="node1" presStyleIdx="0" presStyleCnt="1" custScaleY="80000" custLinFactNeighborX="0" custLinFactNeighborY="-16957"/>
      <dgm:spPr/>
    </dgm:pt>
    <dgm:pt modelId="{0A0CC51A-B3C6-4ADE-9125-F3CB6569E8EC}" type="pres">
      <dgm:prSet presAssocID="{6D0AC67F-25CE-4955-B58C-8020287938FE}" presName="img" presStyleLbl="fgImgPlace1" presStyleIdx="0" presStyleCnt="1" custScaleY="100000" custLinFactY="-6669" custLinFactNeighborX="-6818" custLinFactNeighborY="-100000"/>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2727" r="22727"/>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E16EE4E-185D-4B73-9105-CC7462CF6831}" type="pres">
      <dgm:prSet presAssocID="{6D0AC67F-25CE-4955-B58C-8020287938FE}" presName="text" presStyleLbl="node1" presStyleIdx="0" presStyleCnt="1">
        <dgm:presLayoutVars>
          <dgm:bulletEnabled val="1"/>
        </dgm:presLayoutVars>
      </dgm:prSet>
      <dgm:spPr/>
    </dgm:pt>
  </dgm:ptLst>
  <dgm:cxnLst>
    <dgm:cxn modelId="{1C0FC507-11B1-4D41-8DAD-655E5A7CB259}" type="presOf" srcId="{C9C0CF75-1ABD-42E3-A1A0-9F7090123C77}" destId="{0B9DCB33-DEF5-45CD-BA49-D84772E8E5E9}" srcOrd="0" destOrd="0" presId="urn:microsoft.com/office/officeart/2005/8/layout/vList4"/>
    <dgm:cxn modelId="{FF244298-9EA7-437C-BF53-710A55A61EEE}" type="presOf" srcId="{6D0AC67F-25CE-4955-B58C-8020287938FE}" destId="{30FD2AC9-F2DF-41A8-B38C-8CDCC068F53A}" srcOrd="0" destOrd="0" presId="urn:microsoft.com/office/officeart/2005/8/layout/vList4"/>
    <dgm:cxn modelId="{7953B8E4-CBF3-4900-9CE9-8912CF42BF46}" srcId="{C9C0CF75-1ABD-42E3-A1A0-9F7090123C77}" destId="{6D0AC67F-25CE-4955-B58C-8020287938FE}" srcOrd="0" destOrd="0" parTransId="{63F2292A-0EE6-41E8-92CD-26799D1DBD79}" sibTransId="{BD25D312-4A81-4176-8F1E-FEB41A7A95D0}"/>
    <dgm:cxn modelId="{9AB659FA-E57B-487A-AEF7-CA126733F38E}" type="presOf" srcId="{6D0AC67F-25CE-4955-B58C-8020287938FE}" destId="{3E16EE4E-185D-4B73-9105-CC7462CF6831}" srcOrd="1" destOrd="0" presId="urn:microsoft.com/office/officeart/2005/8/layout/vList4"/>
    <dgm:cxn modelId="{DE752DAE-138B-4FDA-A7A5-B779437A84A5}" type="presParOf" srcId="{0B9DCB33-DEF5-45CD-BA49-D84772E8E5E9}" destId="{D82532CA-DA84-4E61-8823-9EAF2BBB519A}" srcOrd="0" destOrd="0" presId="urn:microsoft.com/office/officeart/2005/8/layout/vList4"/>
    <dgm:cxn modelId="{B2F5D288-1EFB-4782-BC0A-A0D734F4609C}" type="presParOf" srcId="{D82532CA-DA84-4E61-8823-9EAF2BBB519A}" destId="{30FD2AC9-F2DF-41A8-B38C-8CDCC068F53A}" srcOrd="0" destOrd="0" presId="urn:microsoft.com/office/officeart/2005/8/layout/vList4"/>
    <dgm:cxn modelId="{07708E84-867A-4A0E-A733-4CAECBEEB7F7}" type="presParOf" srcId="{D82532CA-DA84-4E61-8823-9EAF2BBB519A}" destId="{0A0CC51A-B3C6-4ADE-9125-F3CB6569E8EC}" srcOrd="1" destOrd="0" presId="urn:microsoft.com/office/officeart/2005/8/layout/vList4"/>
    <dgm:cxn modelId="{90B53C44-68B8-40AC-BB71-9EFCD956345B}" type="presParOf" srcId="{D82532CA-DA84-4E61-8823-9EAF2BBB519A}" destId="{3E16EE4E-185D-4B73-9105-CC7462CF683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5B6665-0C7C-4E30-9D17-06DCDA250FF4}"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37373894-02BC-4661-972C-59AD36D31C47}">
      <dgm:prSet phldrT="[Text]"/>
      <dgm:spPr/>
      <dgm:t>
        <a:bodyPr/>
        <a:lstStyle/>
        <a:p>
          <a:r>
            <a:rPr lang="en-US" dirty="0"/>
            <a:t>Thorough medication reconciliation should be performed at every outpatient visit and before every hospital discharge.</a:t>
          </a:r>
        </a:p>
      </dgm:t>
      <dgm:extLst>
        <a:ext uri="{E40237B7-FDA0-4F09-8148-C483321AD2D9}">
          <dgm14:cNvPr xmlns:dgm14="http://schemas.microsoft.com/office/drawing/2010/diagram" id="0" name="" descr="Thorough medication reconciliation should be performed at every outpatient visit and before every hospital discharge.&#10;"/>
        </a:ext>
      </dgm:extLst>
    </dgm:pt>
    <dgm:pt modelId="{3322DDDF-C292-4580-B078-C4E7C66CFA60}" type="parTrans" cxnId="{337E76D0-F4AF-4389-B63E-1580C0359537}">
      <dgm:prSet/>
      <dgm:spPr/>
      <dgm:t>
        <a:bodyPr/>
        <a:lstStyle/>
        <a:p>
          <a:endParaRPr lang="en-US"/>
        </a:p>
      </dgm:t>
    </dgm:pt>
    <dgm:pt modelId="{A3CA1BBE-09EE-4CEB-A39B-97D638C3DDEB}" type="sibTrans" cxnId="{337E76D0-F4AF-4389-B63E-1580C0359537}">
      <dgm:prSet/>
      <dgm:spPr/>
      <dgm:t>
        <a:bodyPr/>
        <a:lstStyle/>
        <a:p>
          <a:endParaRPr lang="en-US"/>
        </a:p>
      </dgm:t>
    </dgm:pt>
    <dgm:pt modelId="{38EE8C5E-3397-4162-93ED-8628C90C4E36}" type="pres">
      <dgm:prSet presAssocID="{2D5B6665-0C7C-4E30-9D17-06DCDA250FF4}" presName="linear" presStyleCnt="0">
        <dgm:presLayoutVars>
          <dgm:dir/>
          <dgm:resizeHandles val="exact"/>
        </dgm:presLayoutVars>
      </dgm:prSet>
      <dgm:spPr/>
    </dgm:pt>
    <dgm:pt modelId="{A843ED3B-5A44-47C4-8349-A9A05E2B570A}" type="pres">
      <dgm:prSet presAssocID="{37373894-02BC-4661-972C-59AD36D31C47}" presName="comp" presStyleCnt="0"/>
      <dgm:spPr/>
    </dgm:pt>
    <dgm:pt modelId="{00983714-ADC6-489F-BDB0-9C8EB5D377FD}" type="pres">
      <dgm:prSet presAssocID="{37373894-02BC-4661-972C-59AD36D31C47}" presName="box" presStyleLbl="node1" presStyleIdx="0" presStyleCnt="1" custScaleY="80000" custLinFactNeighborY="-585"/>
      <dgm:spPr/>
    </dgm:pt>
    <dgm:pt modelId="{319D326D-3B72-4A19-8558-610C5C19D8E1}" type="pres">
      <dgm:prSet presAssocID="{37373894-02BC-4661-972C-59AD36D31C47}" presName="img" presStyleLbl="fgImgPlace1" presStyleIdx="0" presStyleCnt="1" custScaleY="100000" custLinFactNeighborX="-6818" custLinFactNeighborY="114"/>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2727" r="22727"/>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6F837CC-F83D-4079-A09E-E267A6AAD3C1}" type="pres">
      <dgm:prSet presAssocID="{37373894-02BC-4661-972C-59AD36D31C47}" presName="text" presStyleLbl="node1" presStyleIdx="0" presStyleCnt="1">
        <dgm:presLayoutVars>
          <dgm:bulletEnabled val="1"/>
        </dgm:presLayoutVars>
      </dgm:prSet>
      <dgm:spPr/>
    </dgm:pt>
  </dgm:ptLst>
  <dgm:cxnLst>
    <dgm:cxn modelId="{07F6581E-7C75-438F-8285-4D2D1E9DE836}" type="presOf" srcId="{37373894-02BC-4661-972C-59AD36D31C47}" destId="{00983714-ADC6-489F-BDB0-9C8EB5D377FD}" srcOrd="0" destOrd="0" presId="urn:microsoft.com/office/officeart/2005/8/layout/vList4"/>
    <dgm:cxn modelId="{151E14BC-7A9A-4F5E-B560-9F35F8D420A1}" type="presOf" srcId="{2D5B6665-0C7C-4E30-9D17-06DCDA250FF4}" destId="{38EE8C5E-3397-4162-93ED-8628C90C4E36}" srcOrd="0" destOrd="0" presId="urn:microsoft.com/office/officeart/2005/8/layout/vList4"/>
    <dgm:cxn modelId="{337E76D0-F4AF-4389-B63E-1580C0359537}" srcId="{2D5B6665-0C7C-4E30-9D17-06DCDA250FF4}" destId="{37373894-02BC-4661-972C-59AD36D31C47}" srcOrd="0" destOrd="0" parTransId="{3322DDDF-C292-4580-B078-C4E7C66CFA60}" sibTransId="{A3CA1BBE-09EE-4CEB-A39B-97D638C3DDEB}"/>
    <dgm:cxn modelId="{5017A8F7-E3A8-4BAA-8949-10688D021AB1}" type="presOf" srcId="{37373894-02BC-4661-972C-59AD36D31C47}" destId="{E6F837CC-F83D-4079-A09E-E267A6AAD3C1}" srcOrd="1" destOrd="0" presId="urn:microsoft.com/office/officeart/2005/8/layout/vList4"/>
    <dgm:cxn modelId="{FB72FFA3-3078-41FE-B39A-0C76123B0843}" type="presParOf" srcId="{38EE8C5E-3397-4162-93ED-8628C90C4E36}" destId="{A843ED3B-5A44-47C4-8349-A9A05E2B570A}" srcOrd="0" destOrd="0" presId="urn:microsoft.com/office/officeart/2005/8/layout/vList4"/>
    <dgm:cxn modelId="{A6AFC5E0-69D2-4266-95EF-BCFA34A87837}" type="presParOf" srcId="{A843ED3B-5A44-47C4-8349-A9A05E2B570A}" destId="{00983714-ADC6-489F-BDB0-9C8EB5D377FD}" srcOrd="0" destOrd="0" presId="urn:microsoft.com/office/officeart/2005/8/layout/vList4"/>
    <dgm:cxn modelId="{0800C9AA-DE8F-4927-A61D-400D60E0594B}" type="presParOf" srcId="{A843ED3B-5A44-47C4-8349-A9A05E2B570A}" destId="{319D326D-3B72-4A19-8558-610C5C19D8E1}" srcOrd="1" destOrd="0" presId="urn:microsoft.com/office/officeart/2005/8/layout/vList4"/>
    <dgm:cxn modelId="{37B6ABD6-A3A3-4E1B-9F95-47852A2C5FA1}" type="presParOf" srcId="{A843ED3B-5A44-47C4-8349-A9A05E2B570A}" destId="{E6F837CC-F83D-4079-A09E-E267A6AAD3C1}"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3E011-14E2-46E8-AFCE-DB4782FA3EB1}"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240071FE-0F9B-414E-B4C2-E45D3319FCE2}">
      <dgm:prSet phldrT="[Text]" custT="1"/>
      <dgm:spPr/>
      <dgm:t>
        <a:bodyPr/>
        <a:lstStyle/>
        <a:p>
          <a:r>
            <a:rPr lang="en-US" sz="2800" dirty="0"/>
            <a:t>Do different types of discharge locations have different associated out-of-pocket costs?</a:t>
          </a:r>
        </a:p>
      </dgm:t>
      <dgm:extLst>
        <a:ext uri="{E40237B7-FDA0-4F09-8148-C483321AD2D9}">
          <dgm14:cNvPr xmlns:dgm14="http://schemas.microsoft.com/office/drawing/2010/diagram" id="0" name="" descr="Do different types of discharge locations have different associated out-of-pocket costs?&#10;"/>
        </a:ext>
      </dgm:extLst>
    </dgm:pt>
    <dgm:pt modelId="{FC71A979-0801-4ECD-8ABC-1EE5E9AD2C05}" type="parTrans" cxnId="{BFE5BD62-0D50-4F51-8B8A-ED1C78540A5A}">
      <dgm:prSet/>
      <dgm:spPr/>
      <dgm:t>
        <a:bodyPr/>
        <a:lstStyle/>
        <a:p>
          <a:endParaRPr lang="en-US"/>
        </a:p>
      </dgm:t>
    </dgm:pt>
    <dgm:pt modelId="{2D11C0E7-1F8E-4173-AEB0-3616FEF516B8}" type="sibTrans" cxnId="{BFE5BD62-0D50-4F51-8B8A-ED1C78540A5A}">
      <dgm:prSet/>
      <dgm:spPr/>
      <dgm:t>
        <a:bodyPr/>
        <a:lstStyle/>
        <a:p>
          <a:endParaRPr lang="en-US"/>
        </a:p>
      </dgm:t>
    </dgm:pt>
    <dgm:pt modelId="{87DBC662-E246-47EB-9AE3-C4EDD80B7DBB}" type="pres">
      <dgm:prSet presAssocID="{6043E011-14E2-46E8-AFCE-DB4782FA3EB1}" presName="linear" presStyleCnt="0">
        <dgm:presLayoutVars>
          <dgm:dir/>
          <dgm:resizeHandles val="exact"/>
        </dgm:presLayoutVars>
      </dgm:prSet>
      <dgm:spPr/>
    </dgm:pt>
    <dgm:pt modelId="{20BCBEEF-EB04-4DAD-B476-F1DE7B28CA4D}" type="pres">
      <dgm:prSet presAssocID="{240071FE-0F9B-414E-B4C2-E45D3319FCE2}" presName="comp" presStyleCnt="0"/>
      <dgm:spPr/>
    </dgm:pt>
    <dgm:pt modelId="{7B23D3C4-2BD3-4457-B137-7B1DFEEA0D30}" type="pres">
      <dgm:prSet presAssocID="{240071FE-0F9B-414E-B4C2-E45D3319FCE2}" presName="box" presStyleLbl="node1" presStyleIdx="0" presStyleCnt="1" custScaleY="80000" custLinFactNeighborY="-585"/>
      <dgm:spPr/>
    </dgm:pt>
    <dgm:pt modelId="{F95F2CE5-1D64-4C4E-84FC-9B67E03BCB50}" type="pres">
      <dgm:prSet presAssocID="{240071FE-0F9B-414E-B4C2-E45D3319FCE2}" presName="img" presStyleLbl="fgImgPlace1" presStyleIdx="0" presStyleCnt="1" custLinFactNeighborX="-6818" custLinFactNeighborY="-205"/>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2000" r="2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DF2D0E3-76E3-4D6D-BFBF-380AAEA0F66D}" type="pres">
      <dgm:prSet presAssocID="{240071FE-0F9B-414E-B4C2-E45D3319FCE2}" presName="text" presStyleLbl="node1" presStyleIdx="0" presStyleCnt="1">
        <dgm:presLayoutVars>
          <dgm:bulletEnabled val="1"/>
        </dgm:presLayoutVars>
      </dgm:prSet>
      <dgm:spPr/>
    </dgm:pt>
  </dgm:ptLst>
  <dgm:cxnLst>
    <dgm:cxn modelId="{E1368219-7A5B-4FCF-A11E-F9E0464DAE33}" type="presOf" srcId="{240071FE-0F9B-414E-B4C2-E45D3319FCE2}" destId="{0DF2D0E3-76E3-4D6D-BFBF-380AAEA0F66D}" srcOrd="1" destOrd="0" presId="urn:microsoft.com/office/officeart/2005/8/layout/vList4"/>
    <dgm:cxn modelId="{BFE5BD62-0D50-4F51-8B8A-ED1C78540A5A}" srcId="{6043E011-14E2-46E8-AFCE-DB4782FA3EB1}" destId="{240071FE-0F9B-414E-B4C2-E45D3319FCE2}" srcOrd="0" destOrd="0" parTransId="{FC71A979-0801-4ECD-8ABC-1EE5E9AD2C05}" sibTransId="{2D11C0E7-1F8E-4173-AEB0-3616FEF516B8}"/>
    <dgm:cxn modelId="{0543AC7B-6678-4895-8F99-C7B521083670}" type="presOf" srcId="{240071FE-0F9B-414E-B4C2-E45D3319FCE2}" destId="{7B23D3C4-2BD3-4457-B137-7B1DFEEA0D30}" srcOrd="0" destOrd="0" presId="urn:microsoft.com/office/officeart/2005/8/layout/vList4"/>
    <dgm:cxn modelId="{A21559EB-3C5C-459E-A786-4F07D70EAA52}" type="presOf" srcId="{6043E011-14E2-46E8-AFCE-DB4782FA3EB1}" destId="{87DBC662-E246-47EB-9AE3-C4EDD80B7DBB}" srcOrd="0" destOrd="0" presId="urn:microsoft.com/office/officeart/2005/8/layout/vList4"/>
    <dgm:cxn modelId="{B0622B82-4E73-4307-BC5B-B7AF648FC5CA}" type="presParOf" srcId="{87DBC662-E246-47EB-9AE3-C4EDD80B7DBB}" destId="{20BCBEEF-EB04-4DAD-B476-F1DE7B28CA4D}" srcOrd="0" destOrd="0" presId="urn:microsoft.com/office/officeart/2005/8/layout/vList4"/>
    <dgm:cxn modelId="{704F65E1-085F-4C7C-9781-830E9E79215B}" type="presParOf" srcId="{20BCBEEF-EB04-4DAD-B476-F1DE7B28CA4D}" destId="{7B23D3C4-2BD3-4457-B137-7B1DFEEA0D30}" srcOrd="0" destOrd="0" presId="urn:microsoft.com/office/officeart/2005/8/layout/vList4"/>
    <dgm:cxn modelId="{8095E1A0-C429-40B6-B302-AF0ED6899E13}" type="presParOf" srcId="{20BCBEEF-EB04-4DAD-B476-F1DE7B28CA4D}" destId="{F95F2CE5-1D64-4C4E-84FC-9B67E03BCB50}" srcOrd="1" destOrd="0" presId="urn:microsoft.com/office/officeart/2005/8/layout/vList4"/>
    <dgm:cxn modelId="{15E8C3E7-0A86-4F48-999B-1490B97E66B7}" type="presParOf" srcId="{20BCBEEF-EB04-4DAD-B476-F1DE7B28CA4D}" destId="{0DF2D0E3-76E3-4D6D-BFBF-380AAEA0F66D}"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B6665-0C7C-4E30-9D17-06DCDA250FF4}"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37373894-02BC-4661-972C-59AD36D31C47}">
      <dgm:prSet phldrT="[Text]" custT="1"/>
      <dgm:spPr/>
      <dgm:t>
        <a:bodyPr/>
        <a:lstStyle/>
        <a:p>
          <a:r>
            <a:rPr lang="en-US" sz="2800" dirty="0"/>
            <a:t>How can we optimize medication reconciliation during care transitions?</a:t>
          </a:r>
        </a:p>
      </dgm:t>
      <dgm:extLst>
        <a:ext uri="{E40237B7-FDA0-4F09-8148-C483321AD2D9}">
          <dgm14:cNvPr xmlns:dgm14="http://schemas.microsoft.com/office/drawing/2010/diagram" id="0" name="" descr="How can we optimize medication reconciliation during care transitions?&#10;"/>
        </a:ext>
      </dgm:extLst>
    </dgm:pt>
    <dgm:pt modelId="{3322DDDF-C292-4580-B078-C4E7C66CFA60}" type="parTrans" cxnId="{337E76D0-F4AF-4389-B63E-1580C0359537}">
      <dgm:prSet/>
      <dgm:spPr/>
      <dgm:t>
        <a:bodyPr/>
        <a:lstStyle/>
        <a:p>
          <a:endParaRPr lang="en-US"/>
        </a:p>
      </dgm:t>
    </dgm:pt>
    <dgm:pt modelId="{A3CA1BBE-09EE-4CEB-A39B-97D638C3DDEB}" type="sibTrans" cxnId="{337E76D0-F4AF-4389-B63E-1580C0359537}">
      <dgm:prSet/>
      <dgm:spPr/>
      <dgm:t>
        <a:bodyPr/>
        <a:lstStyle/>
        <a:p>
          <a:endParaRPr lang="en-US"/>
        </a:p>
      </dgm:t>
    </dgm:pt>
    <dgm:pt modelId="{38EE8C5E-3397-4162-93ED-8628C90C4E36}" type="pres">
      <dgm:prSet presAssocID="{2D5B6665-0C7C-4E30-9D17-06DCDA250FF4}" presName="linear" presStyleCnt="0">
        <dgm:presLayoutVars>
          <dgm:dir/>
          <dgm:resizeHandles val="exact"/>
        </dgm:presLayoutVars>
      </dgm:prSet>
      <dgm:spPr/>
    </dgm:pt>
    <dgm:pt modelId="{A843ED3B-5A44-47C4-8349-A9A05E2B570A}" type="pres">
      <dgm:prSet presAssocID="{37373894-02BC-4661-972C-59AD36D31C47}" presName="comp" presStyleCnt="0"/>
      <dgm:spPr/>
    </dgm:pt>
    <dgm:pt modelId="{00983714-ADC6-489F-BDB0-9C8EB5D377FD}" type="pres">
      <dgm:prSet presAssocID="{37373894-02BC-4661-972C-59AD36D31C47}" presName="box" presStyleLbl="node1" presStyleIdx="0" presStyleCnt="1" custScaleY="80000" custLinFactNeighborY="-585"/>
      <dgm:spPr/>
    </dgm:pt>
    <dgm:pt modelId="{319D326D-3B72-4A19-8558-610C5C19D8E1}" type="pres">
      <dgm:prSet presAssocID="{37373894-02BC-4661-972C-59AD36D31C47}" presName="img" presStyleLbl="fgImgPlace1" presStyleIdx="0" presStyleCnt="1" custScaleY="100000" custLinFactNeighborX="-6818" custLinFactNeighborY="114"/>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2000" r="2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6F837CC-F83D-4079-A09E-E267A6AAD3C1}" type="pres">
      <dgm:prSet presAssocID="{37373894-02BC-4661-972C-59AD36D31C47}" presName="text" presStyleLbl="node1" presStyleIdx="0" presStyleCnt="1">
        <dgm:presLayoutVars>
          <dgm:bulletEnabled val="1"/>
        </dgm:presLayoutVars>
      </dgm:prSet>
      <dgm:spPr/>
    </dgm:pt>
  </dgm:ptLst>
  <dgm:cxnLst>
    <dgm:cxn modelId="{07F6581E-7C75-438F-8285-4D2D1E9DE836}" type="presOf" srcId="{37373894-02BC-4661-972C-59AD36D31C47}" destId="{00983714-ADC6-489F-BDB0-9C8EB5D377FD}" srcOrd="0" destOrd="0" presId="urn:microsoft.com/office/officeart/2005/8/layout/vList4"/>
    <dgm:cxn modelId="{151E14BC-7A9A-4F5E-B560-9F35F8D420A1}" type="presOf" srcId="{2D5B6665-0C7C-4E30-9D17-06DCDA250FF4}" destId="{38EE8C5E-3397-4162-93ED-8628C90C4E36}" srcOrd="0" destOrd="0" presId="urn:microsoft.com/office/officeart/2005/8/layout/vList4"/>
    <dgm:cxn modelId="{337E76D0-F4AF-4389-B63E-1580C0359537}" srcId="{2D5B6665-0C7C-4E30-9D17-06DCDA250FF4}" destId="{37373894-02BC-4661-972C-59AD36D31C47}" srcOrd="0" destOrd="0" parTransId="{3322DDDF-C292-4580-B078-C4E7C66CFA60}" sibTransId="{A3CA1BBE-09EE-4CEB-A39B-97D638C3DDEB}"/>
    <dgm:cxn modelId="{5017A8F7-E3A8-4BAA-8949-10688D021AB1}" type="presOf" srcId="{37373894-02BC-4661-972C-59AD36D31C47}" destId="{E6F837CC-F83D-4079-A09E-E267A6AAD3C1}" srcOrd="1" destOrd="0" presId="urn:microsoft.com/office/officeart/2005/8/layout/vList4"/>
    <dgm:cxn modelId="{FB72FFA3-3078-41FE-B39A-0C76123B0843}" type="presParOf" srcId="{38EE8C5E-3397-4162-93ED-8628C90C4E36}" destId="{A843ED3B-5A44-47C4-8349-A9A05E2B570A}" srcOrd="0" destOrd="0" presId="urn:microsoft.com/office/officeart/2005/8/layout/vList4"/>
    <dgm:cxn modelId="{A6AFC5E0-69D2-4266-95EF-BCFA34A87837}" type="presParOf" srcId="{A843ED3B-5A44-47C4-8349-A9A05E2B570A}" destId="{00983714-ADC6-489F-BDB0-9C8EB5D377FD}" srcOrd="0" destOrd="0" presId="urn:microsoft.com/office/officeart/2005/8/layout/vList4"/>
    <dgm:cxn modelId="{0800C9AA-DE8F-4927-A61D-400D60E0594B}" type="presParOf" srcId="{A843ED3B-5A44-47C4-8349-A9A05E2B570A}" destId="{319D326D-3B72-4A19-8558-610C5C19D8E1}" srcOrd="1" destOrd="0" presId="urn:microsoft.com/office/officeart/2005/8/layout/vList4"/>
    <dgm:cxn modelId="{37B6ABD6-A3A3-4E1B-9F95-47852A2C5FA1}" type="presParOf" srcId="{A843ED3B-5A44-47C4-8349-A9A05E2B570A}" destId="{E6F837CC-F83D-4079-A09E-E267A6AAD3C1}"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B5790B-5CD2-9B48-B8B2-C30C2D843DEA}" type="doc">
      <dgm:prSet loTypeId="urn:microsoft.com/office/officeart/2005/8/layout/chevron2" loCatId="" qsTypeId="urn:microsoft.com/office/officeart/2005/8/quickstyle/simple1" qsCatId="simple" csTypeId="urn:microsoft.com/office/officeart/2005/8/colors/accent3_1" csCatId="accent3" phldr="1"/>
      <dgm:spPr/>
      <dgm:t>
        <a:bodyPr/>
        <a:lstStyle/>
        <a:p>
          <a:endParaRPr lang="en-US"/>
        </a:p>
      </dgm:t>
    </dgm:pt>
    <dgm:pt modelId="{E0AE5DA0-5F24-C34E-B16C-2416DF11DF6D}">
      <dgm:prSet phldrT="[Text]"/>
      <dgm:spPr/>
      <dgm:t>
        <a:bodyPr/>
        <a:lstStyle/>
        <a:p>
          <a:r>
            <a:rPr lang="en-US" dirty="0"/>
            <a:t>1</a:t>
          </a:r>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DA852B90-C221-F140-AEF6-EB0BD3710F99}" type="parTrans" cxnId="{6BAE802F-8955-FF4C-81A1-1F00995D063F}">
      <dgm:prSet/>
      <dgm:spPr/>
      <dgm:t>
        <a:bodyPr/>
        <a:lstStyle/>
        <a:p>
          <a:endParaRPr lang="en-US"/>
        </a:p>
      </dgm:t>
    </dgm:pt>
    <dgm:pt modelId="{3D5595C9-3558-8E40-9466-31D1268652CC}" type="sibTrans" cxnId="{6BAE802F-8955-FF4C-81A1-1F00995D063F}">
      <dgm:prSet/>
      <dgm:spPr/>
      <dgm:t>
        <a:bodyPr/>
        <a:lstStyle/>
        <a:p>
          <a:endParaRPr lang="en-US"/>
        </a:p>
      </dgm:t>
    </dgm:pt>
    <dgm:pt modelId="{12FCECEC-E020-1E4E-AE98-2F3EC08EE738}">
      <dgm:prSet phldrT="[Text]" custT="1"/>
      <dgm:spPr/>
      <dgm:t>
        <a:bodyPr/>
        <a:lstStyle/>
        <a:p>
          <a:r>
            <a:rPr lang="en-US" sz="1700" dirty="0">
              <a:ea typeface="ＭＳ Ｐゴシック" pitchFamily="34" charset="-128"/>
            </a:rPr>
            <a:t>Understand the benefits, harms, and relative costs of the interventions</a:t>
          </a:r>
          <a:endParaRPr lang="en-US" sz="1700" dirty="0"/>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A6AFB3D7-8DD4-0345-856D-BEA74BBEAE23}" type="parTrans" cxnId="{9220F403-328A-0145-B18D-D470DCF5CE6A}">
      <dgm:prSet/>
      <dgm:spPr/>
      <dgm:t>
        <a:bodyPr/>
        <a:lstStyle/>
        <a:p>
          <a:endParaRPr lang="en-US"/>
        </a:p>
      </dgm:t>
    </dgm:pt>
    <dgm:pt modelId="{74969449-3D66-E942-8FE3-2E78D1D92F15}" type="sibTrans" cxnId="{9220F403-328A-0145-B18D-D470DCF5CE6A}">
      <dgm:prSet/>
      <dgm:spPr/>
      <dgm:t>
        <a:bodyPr/>
        <a:lstStyle/>
        <a:p>
          <a:endParaRPr lang="en-US"/>
        </a:p>
      </dgm:t>
    </dgm:pt>
    <dgm:pt modelId="{8C2550B1-A79B-F54D-892E-7EE42BC21E0A}">
      <dgm:prSet phldrT="[Text]" custT="1"/>
      <dgm:spPr/>
      <dgm:t>
        <a:bodyPr/>
        <a:lstStyle/>
        <a:p>
          <a:r>
            <a:rPr lang="en-US" sz="1700" dirty="0">
              <a:ea typeface="ＭＳ Ｐゴシック" pitchFamily="34" charset="-128"/>
            </a:rPr>
            <a:t>Decrease or eliminate interventions that provide no benefits and/or may be harmful</a:t>
          </a:r>
          <a:endParaRPr lang="en-US" sz="1700" dirty="0"/>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6D8F24F5-4861-1A42-9949-C096998D7437}" type="parTrans" cxnId="{87DFB0DE-E30B-8549-8372-7F5FCE74B0DA}">
      <dgm:prSet/>
      <dgm:spPr/>
      <dgm:t>
        <a:bodyPr/>
        <a:lstStyle/>
        <a:p>
          <a:endParaRPr lang="en-US"/>
        </a:p>
      </dgm:t>
    </dgm:pt>
    <dgm:pt modelId="{7D255965-8025-DB47-BD46-EBADBC167557}" type="sibTrans" cxnId="{87DFB0DE-E30B-8549-8372-7F5FCE74B0DA}">
      <dgm:prSet/>
      <dgm:spPr/>
      <dgm:t>
        <a:bodyPr/>
        <a:lstStyle/>
        <a:p>
          <a:endParaRPr lang="en-US"/>
        </a:p>
      </dgm:t>
    </dgm:pt>
    <dgm:pt modelId="{51F497C4-DDDC-A345-9FD0-A6C4C5358F60}">
      <dgm:prSet phldrT="[Text]"/>
      <dgm:spPr/>
      <dgm:t>
        <a:bodyPr/>
        <a:lstStyle/>
        <a:p>
          <a:r>
            <a:rPr lang="en-US" dirty="0"/>
            <a:t>3</a:t>
          </a:r>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7B77B7A4-356A-774B-90FD-F05980D42018}" type="parTrans" cxnId="{4FBAB51F-04D0-D64A-8732-2E37B181F4D8}">
      <dgm:prSet/>
      <dgm:spPr/>
      <dgm:t>
        <a:bodyPr/>
        <a:lstStyle/>
        <a:p>
          <a:endParaRPr lang="en-US"/>
        </a:p>
      </dgm:t>
    </dgm:pt>
    <dgm:pt modelId="{207ADC25-416A-2B4B-B781-68B265391145}" type="sibTrans" cxnId="{4FBAB51F-04D0-D64A-8732-2E37B181F4D8}">
      <dgm:prSet/>
      <dgm:spPr/>
      <dgm:t>
        <a:bodyPr/>
        <a:lstStyle/>
        <a:p>
          <a:endParaRPr lang="en-US"/>
        </a:p>
      </dgm:t>
    </dgm:pt>
    <dgm:pt modelId="{6A04B17A-C6A3-E448-A4BC-8C24E45C0618}">
      <dgm:prSet phldrT="[Text]" custT="1"/>
      <dgm:spPr/>
      <dgm:t>
        <a:bodyPr/>
        <a:lstStyle/>
        <a:p>
          <a:r>
            <a:rPr lang="en-US" sz="1700" b="0" dirty="0">
              <a:ea typeface="ＭＳ Ｐゴシック" pitchFamily="34" charset="-128"/>
            </a:rPr>
            <a:t>Choose interventions and care settings to maximize benefits, minimize harms, and reduce costs</a:t>
          </a:r>
          <a:endParaRPr lang="en-US" sz="1700" b="0" dirty="0"/>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9B4600AA-D4FA-D444-9FFF-9A7609016A57}" type="parTrans" cxnId="{E50EB875-2EFC-E04F-A3CD-FE5B3FB7B9C1}">
      <dgm:prSet/>
      <dgm:spPr/>
      <dgm:t>
        <a:bodyPr/>
        <a:lstStyle/>
        <a:p>
          <a:endParaRPr lang="en-US"/>
        </a:p>
      </dgm:t>
    </dgm:pt>
    <dgm:pt modelId="{FA0D03C7-BC2C-7744-B6B8-90FBD4BA8AE6}" type="sibTrans" cxnId="{E50EB875-2EFC-E04F-A3CD-FE5B3FB7B9C1}">
      <dgm:prSet/>
      <dgm:spPr/>
      <dgm:t>
        <a:bodyPr/>
        <a:lstStyle/>
        <a:p>
          <a:endParaRPr lang="en-US"/>
        </a:p>
      </dgm:t>
    </dgm:pt>
    <dgm:pt modelId="{FF286F08-79D6-9E40-84B6-2C44A4798000}">
      <dgm:prSet/>
      <dgm:spPr/>
      <dgm:t>
        <a:bodyPr/>
        <a:lstStyle/>
        <a:p>
          <a:r>
            <a:rPr lang="en-US" dirty="0"/>
            <a:t>5</a:t>
          </a:r>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B56F22E9-3E60-9342-9D9F-A9D23A5D8931}" type="parTrans" cxnId="{39486399-8CCD-AE4C-8B2D-7EA46FF4FE3B}">
      <dgm:prSet/>
      <dgm:spPr/>
      <dgm:t>
        <a:bodyPr/>
        <a:lstStyle/>
        <a:p>
          <a:endParaRPr lang="en-US"/>
        </a:p>
      </dgm:t>
    </dgm:pt>
    <dgm:pt modelId="{3BFC79B5-464E-D241-A40F-726EA6BDD4DC}" type="sibTrans" cxnId="{39486399-8CCD-AE4C-8B2D-7EA46FF4FE3B}">
      <dgm:prSet/>
      <dgm:spPr/>
      <dgm:t>
        <a:bodyPr/>
        <a:lstStyle/>
        <a:p>
          <a:endParaRPr lang="en-US"/>
        </a:p>
      </dgm:t>
    </dgm:pt>
    <dgm:pt modelId="{F483AB03-3FF0-D047-8AF6-15A50DA3CC09}">
      <dgm:prSet custT="1"/>
      <dgm:spPr/>
      <dgm:t>
        <a:bodyPr/>
        <a:lstStyle/>
        <a:p>
          <a:r>
            <a:rPr lang="en-US" sz="1700" dirty="0">
              <a:ea typeface="ＭＳ Ｐゴシック" pitchFamily="34" charset="-128"/>
            </a:rPr>
            <a:t>Customize a care plan that incorporates patient values and concerns</a:t>
          </a:r>
          <a:endParaRPr lang="en-US" sz="1700" dirty="0"/>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A312AE7D-EBC3-A84F-9E5E-7ED8BD9519B1}" type="parTrans" cxnId="{C1A6CEB3-3F36-1745-8147-ECA87E24591E}">
      <dgm:prSet/>
      <dgm:spPr/>
      <dgm:t>
        <a:bodyPr/>
        <a:lstStyle/>
        <a:p>
          <a:endParaRPr lang="en-US"/>
        </a:p>
      </dgm:t>
    </dgm:pt>
    <dgm:pt modelId="{286E0D05-CDCA-E146-ACD0-B493C56E3D90}" type="sibTrans" cxnId="{C1A6CEB3-3F36-1745-8147-ECA87E24591E}">
      <dgm:prSet/>
      <dgm:spPr/>
      <dgm:t>
        <a:bodyPr/>
        <a:lstStyle/>
        <a:p>
          <a:endParaRPr lang="en-US"/>
        </a:p>
      </dgm:t>
    </dgm:pt>
    <dgm:pt modelId="{D910C4E6-C196-C74D-BFEE-2467046206C1}">
      <dgm:prSet custT="1"/>
      <dgm:spPr/>
      <dgm:t>
        <a:bodyPr/>
        <a:lstStyle/>
        <a:p>
          <a:r>
            <a:rPr lang="en-US" sz="1700" dirty="0">
              <a:ea typeface="ＭＳ Ｐゴシック" pitchFamily="34" charset="-128"/>
            </a:rPr>
            <a:t>Identify system-level opportunities to improve outcomes, minimize harms, and reduce waste</a:t>
          </a:r>
          <a:endParaRPr lang="en-US" sz="1700" dirty="0"/>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304007F3-521B-FA45-99A0-51F6F76054BF}" type="parTrans" cxnId="{12B090D1-7C0A-8B4D-9643-712C75075412}">
      <dgm:prSet/>
      <dgm:spPr/>
      <dgm:t>
        <a:bodyPr/>
        <a:lstStyle/>
        <a:p>
          <a:endParaRPr lang="en-US"/>
        </a:p>
      </dgm:t>
    </dgm:pt>
    <dgm:pt modelId="{F190FBC5-CD18-DC40-A455-517E1A690DE8}" type="sibTrans" cxnId="{12B090D1-7C0A-8B4D-9643-712C75075412}">
      <dgm:prSet/>
      <dgm:spPr/>
      <dgm:t>
        <a:bodyPr/>
        <a:lstStyle/>
        <a:p>
          <a:endParaRPr lang="en-US"/>
        </a:p>
      </dgm:t>
    </dgm:pt>
    <dgm:pt modelId="{658E0EE7-650B-EC42-9B7C-EA4C30D4802B}">
      <dgm:prSet phldrT="[Text]"/>
      <dgm:spPr/>
      <dgm:t>
        <a:bodyPr/>
        <a:lstStyle/>
        <a:p>
          <a:r>
            <a:rPr lang="en-US" dirty="0"/>
            <a:t>2</a:t>
          </a:r>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8FDBE9D1-31B9-364F-B2F2-9E22F87D9DDE}" type="sibTrans" cxnId="{52F52FDC-5939-E34E-A485-304EB77FE257}">
      <dgm:prSet/>
      <dgm:spPr/>
      <dgm:t>
        <a:bodyPr/>
        <a:lstStyle/>
        <a:p>
          <a:endParaRPr lang="en-US"/>
        </a:p>
      </dgm:t>
    </dgm:pt>
    <dgm:pt modelId="{CD272B32-5C40-C544-BE6F-D43BA0BAA825}" type="parTrans" cxnId="{52F52FDC-5939-E34E-A485-304EB77FE257}">
      <dgm:prSet/>
      <dgm:spPr/>
      <dgm:t>
        <a:bodyPr/>
        <a:lstStyle/>
        <a:p>
          <a:endParaRPr lang="en-US"/>
        </a:p>
      </dgm:t>
    </dgm:pt>
    <dgm:pt modelId="{2E0D31A3-4C2A-EE49-A649-C325760AD942}">
      <dgm:prSet/>
      <dgm:spPr/>
      <dgm:t>
        <a:bodyPr/>
        <a:lstStyle/>
        <a:p>
          <a:r>
            <a:rPr lang="en-US" dirty="0"/>
            <a:t>4</a:t>
          </a:r>
        </a:p>
      </dgm:t>
      <dgm:extLst>
        <a:ext uri="{E40237B7-FDA0-4F09-8148-C483321AD2D9}">
          <dgm14:cNvPr xmlns:dgm14="http://schemas.microsoft.com/office/drawing/2010/diagram" id="0" name=""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
        </a:ext>
      </dgm:extLst>
    </dgm:pt>
    <dgm:pt modelId="{7D045450-454E-8743-877E-E0E578B4F8B5}" type="sibTrans" cxnId="{54FF09E6-05FA-BF4C-B898-D52C98DC8513}">
      <dgm:prSet/>
      <dgm:spPr/>
      <dgm:t>
        <a:bodyPr/>
        <a:lstStyle/>
        <a:p>
          <a:endParaRPr lang="en-US"/>
        </a:p>
      </dgm:t>
    </dgm:pt>
    <dgm:pt modelId="{C365D090-AF99-1B4D-A398-375BDCE72648}" type="parTrans" cxnId="{54FF09E6-05FA-BF4C-B898-D52C98DC8513}">
      <dgm:prSet/>
      <dgm:spPr/>
      <dgm:t>
        <a:bodyPr/>
        <a:lstStyle/>
        <a:p>
          <a:endParaRPr lang="en-US"/>
        </a:p>
      </dgm:t>
    </dgm:pt>
    <dgm:pt modelId="{DEDB74BD-783B-3547-8A30-0A6C5799ACFF}" type="pres">
      <dgm:prSet presAssocID="{57B5790B-5CD2-9B48-B8B2-C30C2D843DEA}" presName="linearFlow" presStyleCnt="0">
        <dgm:presLayoutVars>
          <dgm:dir/>
          <dgm:animLvl val="lvl"/>
          <dgm:resizeHandles val="exact"/>
        </dgm:presLayoutVars>
      </dgm:prSet>
      <dgm:spPr/>
    </dgm:pt>
    <dgm:pt modelId="{227B3FD3-B7E4-DD49-AEFD-1A56DCC243C0}" type="pres">
      <dgm:prSet presAssocID="{E0AE5DA0-5F24-C34E-B16C-2416DF11DF6D}" presName="composite" presStyleCnt="0"/>
      <dgm:spPr/>
    </dgm:pt>
    <dgm:pt modelId="{53A18209-9A15-954B-B133-61277CB88119}" type="pres">
      <dgm:prSet presAssocID="{E0AE5DA0-5F24-C34E-B16C-2416DF11DF6D}" presName="parentText" presStyleLbl="alignNode1" presStyleIdx="0" presStyleCnt="5">
        <dgm:presLayoutVars>
          <dgm:chMax val="1"/>
          <dgm:bulletEnabled val="1"/>
        </dgm:presLayoutVars>
      </dgm:prSet>
      <dgm:spPr/>
    </dgm:pt>
    <dgm:pt modelId="{E011E10A-ECFF-EA43-8757-DBD1D859C4FC}" type="pres">
      <dgm:prSet presAssocID="{E0AE5DA0-5F24-C34E-B16C-2416DF11DF6D}" presName="descendantText" presStyleLbl="alignAcc1" presStyleIdx="0" presStyleCnt="5" custLinFactNeighborX="0">
        <dgm:presLayoutVars>
          <dgm:bulletEnabled val="1"/>
        </dgm:presLayoutVars>
      </dgm:prSet>
      <dgm:spPr/>
    </dgm:pt>
    <dgm:pt modelId="{758F1D71-F31B-E741-B875-4EE64996B1F0}" type="pres">
      <dgm:prSet presAssocID="{3D5595C9-3558-8E40-9466-31D1268652CC}" presName="sp" presStyleCnt="0"/>
      <dgm:spPr/>
    </dgm:pt>
    <dgm:pt modelId="{33C1D060-0F5A-F44D-9BF1-3D5091A67BF5}" type="pres">
      <dgm:prSet presAssocID="{658E0EE7-650B-EC42-9B7C-EA4C30D4802B}" presName="composite" presStyleCnt="0"/>
      <dgm:spPr/>
    </dgm:pt>
    <dgm:pt modelId="{E8B5494E-5882-D14E-9E57-704CB479047A}" type="pres">
      <dgm:prSet presAssocID="{658E0EE7-650B-EC42-9B7C-EA4C30D4802B}" presName="parentText" presStyleLbl="alignNode1" presStyleIdx="1" presStyleCnt="5">
        <dgm:presLayoutVars>
          <dgm:chMax val="1"/>
          <dgm:bulletEnabled val="1"/>
        </dgm:presLayoutVars>
      </dgm:prSet>
      <dgm:spPr/>
    </dgm:pt>
    <dgm:pt modelId="{556EAB0F-8431-4642-B312-6B89499BD07F}" type="pres">
      <dgm:prSet presAssocID="{658E0EE7-650B-EC42-9B7C-EA4C30D4802B}" presName="descendantText" presStyleLbl="alignAcc1" presStyleIdx="1" presStyleCnt="5" custLinFactNeighborX="0">
        <dgm:presLayoutVars>
          <dgm:bulletEnabled val="1"/>
        </dgm:presLayoutVars>
      </dgm:prSet>
      <dgm:spPr/>
    </dgm:pt>
    <dgm:pt modelId="{5663CAE1-79CA-AE4A-9AA1-7D7DBAA53C7C}" type="pres">
      <dgm:prSet presAssocID="{8FDBE9D1-31B9-364F-B2F2-9E22F87D9DDE}" presName="sp" presStyleCnt="0"/>
      <dgm:spPr/>
    </dgm:pt>
    <dgm:pt modelId="{F4EFE97B-35B9-F045-8F84-AC13C206B674}" type="pres">
      <dgm:prSet presAssocID="{51F497C4-DDDC-A345-9FD0-A6C4C5358F60}" presName="composite" presStyleCnt="0"/>
      <dgm:spPr/>
    </dgm:pt>
    <dgm:pt modelId="{52E00EFE-D66E-F242-8358-F9970DE84B06}" type="pres">
      <dgm:prSet presAssocID="{51F497C4-DDDC-A345-9FD0-A6C4C5358F60}" presName="parentText" presStyleLbl="alignNode1" presStyleIdx="2" presStyleCnt="5">
        <dgm:presLayoutVars>
          <dgm:chMax val="1"/>
          <dgm:bulletEnabled val="1"/>
        </dgm:presLayoutVars>
      </dgm:prSet>
      <dgm:spPr/>
    </dgm:pt>
    <dgm:pt modelId="{079135DE-F6D9-474F-AADB-6D94AB778EEB}" type="pres">
      <dgm:prSet presAssocID="{51F497C4-DDDC-A345-9FD0-A6C4C5358F60}" presName="descendantText" presStyleLbl="alignAcc1" presStyleIdx="2" presStyleCnt="5">
        <dgm:presLayoutVars>
          <dgm:bulletEnabled val="1"/>
        </dgm:presLayoutVars>
      </dgm:prSet>
      <dgm:spPr/>
    </dgm:pt>
    <dgm:pt modelId="{13371E2E-6FB3-8449-90FF-91C1AE274BBC}" type="pres">
      <dgm:prSet presAssocID="{207ADC25-416A-2B4B-B781-68B265391145}" presName="sp" presStyleCnt="0"/>
      <dgm:spPr/>
    </dgm:pt>
    <dgm:pt modelId="{391ED998-6B9D-4D45-8228-CA5725653CBA}" type="pres">
      <dgm:prSet presAssocID="{2E0D31A3-4C2A-EE49-A649-C325760AD942}" presName="composite" presStyleCnt="0"/>
      <dgm:spPr/>
    </dgm:pt>
    <dgm:pt modelId="{149AFED7-1B88-994D-B0EF-86ED1707E2DC}" type="pres">
      <dgm:prSet presAssocID="{2E0D31A3-4C2A-EE49-A649-C325760AD942}" presName="parentText" presStyleLbl="alignNode1" presStyleIdx="3" presStyleCnt="5">
        <dgm:presLayoutVars>
          <dgm:chMax val="1"/>
          <dgm:bulletEnabled val="1"/>
        </dgm:presLayoutVars>
      </dgm:prSet>
      <dgm:spPr/>
    </dgm:pt>
    <dgm:pt modelId="{00956B1B-C3D3-8646-9773-215D1690BCEB}" type="pres">
      <dgm:prSet presAssocID="{2E0D31A3-4C2A-EE49-A649-C325760AD942}" presName="descendantText" presStyleLbl="alignAcc1" presStyleIdx="3" presStyleCnt="5">
        <dgm:presLayoutVars>
          <dgm:bulletEnabled val="1"/>
        </dgm:presLayoutVars>
      </dgm:prSet>
      <dgm:spPr/>
    </dgm:pt>
    <dgm:pt modelId="{C3AA8DEC-D32E-2D42-8A0A-DB1E5749695F}" type="pres">
      <dgm:prSet presAssocID="{7D045450-454E-8743-877E-E0E578B4F8B5}" presName="sp" presStyleCnt="0"/>
      <dgm:spPr/>
    </dgm:pt>
    <dgm:pt modelId="{D3026D5B-B3B1-5443-819D-CAD6F35DCC85}" type="pres">
      <dgm:prSet presAssocID="{FF286F08-79D6-9E40-84B6-2C44A4798000}" presName="composite" presStyleCnt="0"/>
      <dgm:spPr/>
    </dgm:pt>
    <dgm:pt modelId="{24674B42-B10F-B54E-B662-96A5700CD30C}" type="pres">
      <dgm:prSet presAssocID="{FF286F08-79D6-9E40-84B6-2C44A4798000}" presName="parentText" presStyleLbl="alignNode1" presStyleIdx="4" presStyleCnt="5">
        <dgm:presLayoutVars>
          <dgm:chMax val="1"/>
          <dgm:bulletEnabled val="1"/>
        </dgm:presLayoutVars>
      </dgm:prSet>
      <dgm:spPr/>
    </dgm:pt>
    <dgm:pt modelId="{BF6A804A-EEC7-E84F-9E26-B7A0E621A121}" type="pres">
      <dgm:prSet presAssocID="{FF286F08-79D6-9E40-84B6-2C44A4798000}" presName="descendantText" presStyleLbl="alignAcc1" presStyleIdx="4" presStyleCnt="5">
        <dgm:presLayoutVars>
          <dgm:bulletEnabled val="1"/>
        </dgm:presLayoutVars>
      </dgm:prSet>
      <dgm:spPr/>
    </dgm:pt>
  </dgm:ptLst>
  <dgm:cxnLst>
    <dgm:cxn modelId="{9220F403-328A-0145-B18D-D470DCF5CE6A}" srcId="{E0AE5DA0-5F24-C34E-B16C-2416DF11DF6D}" destId="{12FCECEC-E020-1E4E-AE98-2F3EC08EE738}" srcOrd="0" destOrd="0" parTransId="{A6AFB3D7-8DD4-0345-856D-BEA74BBEAE23}" sibTransId="{74969449-3D66-E942-8FE3-2E78D1D92F15}"/>
    <dgm:cxn modelId="{62AC2F17-8ED5-CE47-B985-73B97006F4B0}" type="presOf" srcId="{51F497C4-DDDC-A345-9FD0-A6C4C5358F60}" destId="{52E00EFE-D66E-F242-8358-F9970DE84B06}" srcOrd="0" destOrd="0" presId="urn:microsoft.com/office/officeart/2005/8/layout/chevron2"/>
    <dgm:cxn modelId="{4FBAB51F-04D0-D64A-8732-2E37B181F4D8}" srcId="{57B5790B-5CD2-9B48-B8B2-C30C2D843DEA}" destId="{51F497C4-DDDC-A345-9FD0-A6C4C5358F60}" srcOrd="2" destOrd="0" parTransId="{7B77B7A4-356A-774B-90FD-F05980D42018}" sibTransId="{207ADC25-416A-2B4B-B781-68B265391145}"/>
    <dgm:cxn modelId="{5D785F24-F862-ED46-B93D-8B1EAA38DC65}" type="presOf" srcId="{12FCECEC-E020-1E4E-AE98-2F3EC08EE738}" destId="{E011E10A-ECFF-EA43-8757-DBD1D859C4FC}" srcOrd="0" destOrd="0" presId="urn:microsoft.com/office/officeart/2005/8/layout/chevron2"/>
    <dgm:cxn modelId="{93B6F724-03DC-CE4B-8BAB-6FF86C05124E}" type="presOf" srcId="{D910C4E6-C196-C74D-BFEE-2467046206C1}" destId="{BF6A804A-EEC7-E84F-9E26-B7A0E621A121}" srcOrd="0" destOrd="0" presId="urn:microsoft.com/office/officeart/2005/8/layout/chevron2"/>
    <dgm:cxn modelId="{6BAE802F-8955-FF4C-81A1-1F00995D063F}" srcId="{57B5790B-5CD2-9B48-B8B2-C30C2D843DEA}" destId="{E0AE5DA0-5F24-C34E-B16C-2416DF11DF6D}" srcOrd="0" destOrd="0" parTransId="{DA852B90-C221-F140-AEF6-EB0BD3710F99}" sibTransId="{3D5595C9-3558-8E40-9466-31D1268652CC}"/>
    <dgm:cxn modelId="{E7AA4A40-2B6F-4E47-BDF2-75B736897765}" type="presOf" srcId="{F483AB03-3FF0-D047-8AF6-15A50DA3CC09}" destId="{00956B1B-C3D3-8646-9773-215D1690BCEB}" srcOrd="0" destOrd="0" presId="urn:microsoft.com/office/officeart/2005/8/layout/chevron2"/>
    <dgm:cxn modelId="{AB87AD43-D663-BA46-860E-4B0401947D9A}" type="presOf" srcId="{6A04B17A-C6A3-E448-A4BC-8C24E45C0618}" destId="{079135DE-F6D9-474F-AADB-6D94AB778EEB}" srcOrd="0" destOrd="0" presId="urn:microsoft.com/office/officeart/2005/8/layout/chevron2"/>
    <dgm:cxn modelId="{360CC953-28EE-1F49-9203-98565198B069}" type="presOf" srcId="{2E0D31A3-4C2A-EE49-A649-C325760AD942}" destId="{149AFED7-1B88-994D-B0EF-86ED1707E2DC}" srcOrd="0" destOrd="0" presId="urn:microsoft.com/office/officeart/2005/8/layout/chevron2"/>
    <dgm:cxn modelId="{E50EB875-2EFC-E04F-A3CD-FE5B3FB7B9C1}" srcId="{51F497C4-DDDC-A345-9FD0-A6C4C5358F60}" destId="{6A04B17A-C6A3-E448-A4BC-8C24E45C0618}" srcOrd="0" destOrd="0" parTransId="{9B4600AA-D4FA-D444-9FFF-9A7609016A57}" sibTransId="{FA0D03C7-BC2C-7744-B6B8-90FBD4BA8AE6}"/>
    <dgm:cxn modelId="{AD04AE77-28C7-D64E-8FA5-9EB1121E16CE}" type="presOf" srcId="{8C2550B1-A79B-F54D-892E-7EE42BC21E0A}" destId="{556EAB0F-8431-4642-B312-6B89499BD07F}" srcOrd="0" destOrd="0" presId="urn:microsoft.com/office/officeart/2005/8/layout/chevron2"/>
    <dgm:cxn modelId="{FC8BA47D-3DC9-BD49-B83B-70609378D635}" type="presOf" srcId="{57B5790B-5CD2-9B48-B8B2-C30C2D843DEA}" destId="{DEDB74BD-783B-3547-8A30-0A6C5799ACFF}" srcOrd="0" destOrd="0" presId="urn:microsoft.com/office/officeart/2005/8/layout/chevron2"/>
    <dgm:cxn modelId="{4D778D82-B377-444A-8A1C-7C80C3161B8E}" type="presOf" srcId="{FF286F08-79D6-9E40-84B6-2C44A4798000}" destId="{24674B42-B10F-B54E-B662-96A5700CD30C}" srcOrd="0" destOrd="0" presId="urn:microsoft.com/office/officeart/2005/8/layout/chevron2"/>
    <dgm:cxn modelId="{39486399-8CCD-AE4C-8B2D-7EA46FF4FE3B}" srcId="{57B5790B-5CD2-9B48-B8B2-C30C2D843DEA}" destId="{FF286F08-79D6-9E40-84B6-2C44A4798000}" srcOrd="4" destOrd="0" parTransId="{B56F22E9-3E60-9342-9D9F-A9D23A5D8931}" sibTransId="{3BFC79B5-464E-D241-A40F-726EA6BDD4DC}"/>
    <dgm:cxn modelId="{F711279A-DBAF-494C-BCE8-03F9F567F251}" type="presOf" srcId="{E0AE5DA0-5F24-C34E-B16C-2416DF11DF6D}" destId="{53A18209-9A15-954B-B133-61277CB88119}" srcOrd="0" destOrd="0" presId="urn:microsoft.com/office/officeart/2005/8/layout/chevron2"/>
    <dgm:cxn modelId="{C1A6CEB3-3F36-1745-8147-ECA87E24591E}" srcId="{2E0D31A3-4C2A-EE49-A649-C325760AD942}" destId="{F483AB03-3FF0-D047-8AF6-15A50DA3CC09}" srcOrd="0" destOrd="0" parTransId="{A312AE7D-EBC3-A84F-9E5E-7ED8BD9519B1}" sibTransId="{286E0D05-CDCA-E146-ACD0-B493C56E3D90}"/>
    <dgm:cxn modelId="{12B090D1-7C0A-8B4D-9643-712C75075412}" srcId="{FF286F08-79D6-9E40-84B6-2C44A4798000}" destId="{D910C4E6-C196-C74D-BFEE-2467046206C1}" srcOrd="0" destOrd="0" parTransId="{304007F3-521B-FA45-99A0-51F6F76054BF}" sibTransId="{F190FBC5-CD18-DC40-A455-517E1A690DE8}"/>
    <dgm:cxn modelId="{52F52FDC-5939-E34E-A485-304EB77FE257}" srcId="{57B5790B-5CD2-9B48-B8B2-C30C2D843DEA}" destId="{658E0EE7-650B-EC42-9B7C-EA4C30D4802B}" srcOrd="1" destOrd="0" parTransId="{CD272B32-5C40-C544-BE6F-D43BA0BAA825}" sibTransId="{8FDBE9D1-31B9-364F-B2F2-9E22F87D9DDE}"/>
    <dgm:cxn modelId="{2EEF9FDE-3D22-4E41-AE2F-801B591FEA35}" type="presOf" srcId="{658E0EE7-650B-EC42-9B7C-EA4C30D4802B}" destId="{E8B5494E-5882-D14E-9E57-704CB479047A}" srcOrd="0" destOrd="0" presId="urn:microsoft.com/office/officeart/2005/8/layout/chevron2"/>
    <dgm:cxn modelId="{87DFB0DE-E30B-8549-8372-7F5FCE74B0DA}" srcId="{658E0EE7-650B-EC42-9B7C-EA4C30D4802B}" destId="{8C2550B1-A79B-F54D-892E-7EE42BC21E0A}" srcOrd="0" destOrd="0" parTransId="{6D8F24F5-4861-1A42-9949-C096998D7437}" sibTransId="{7D255965-8025-DB47-BD46-EBADBC167557}"/>
    <dgm:cxn modelId="{54FF09E6-05FA-BF4C-B898-D52C98DC8513}" srcId="{57B5790B-5CD2-9B48-B8B2-C30C2D843DEA}" destId="{2E0D31A3-4C2A-EE49-A649-C325760AD942}" srcOrd="3" destOrd="0" parTransId="{C365D090-AF99-1B4D-A398-375BDCE72648}" sibTransId="{7D045450-454E-8743-877E-E0E578B4F8B5}"/>
    <dgm:cxn modelId="{DD1A508B-C395-CA47-8C3C-3C5F86C2BA91}" type="presParOf" srcId="{DEDB74BD-783B-3547-8A30-0A6C5799ACFF}" destId="{227B3FD3-B7E4-DD49-AEFD-1A56DCC243C0}" srcOrd="0" destOrd="0" presId="urn:microsoft.com/office/officeart/2005/8/layout/chevron2"/>
    <dgm:cxn modelId="{07CDF49C-8535-674C-A758-03958ED7A5B8}" type="presParOf" srcId="{227B3FD3-B7E4-DD49-AEFD-1A56DCC243C0}" destId="{53A18209-9A15-954B-B133-61277CB88119}" srcOrd="0" destOrd="0" presId="urn:microsoft.com/office/officeart/2005/8/layout/chevron2"/>
    <dgm:cxn modelId="{A836B274-3356-ED47-8C45-B4E7C985DDF5}" type="presParOf" srcId="{227B3FD3-B7E4-DD49-AEFD-1A56DCC243C0}" destId="{E011E10A-ECFF-EA43-8757-DBD1D859C4FC}" srcOrd="1" destOrd="0" presId="urn:microsoft.com/office/officeart/2005/8/layout/chevron2"/>
    <dgm:cxn modelId="{350B2257-E486-5A4C-91D0-DD5EC02362EA}" type="presParOf" srcId="{DEDB74BD-783B-3547-8A30-0A6C5799ACFF}" destId="{758F1D71-F31B-E741-B875-4EE64996B1F0}" srcOrd="1" destOrd="0" presId="urn:microsoft.com/office/officeart/2005/8/layout/chevron2"/>
    <dgm:cxn modelId="{7F5F8D31-0A3A-9B45-B974-DE6D4336D3BF}" type="presParOf" srcId="{DEDB74BD-783B-3547-8A30-0A6C5799ACFF}" destId="{33C1D060-0F5A-F44D-9BF1-3D5091A67BF5}" srcOrd="2" destOrd="0" presId="urn:microsoft.com/office/officeart/2005/8/layout/chevron2"/>
    <dgm:cxn modelId="{B24DFF56-B5EF-4D42-8341-EEDFB01A19C6}" type="presParOf" srcId="{33C1D060-0F5A-F44D-9BF1-3D5091A67BF5}" destId="{E8B5494E-5882-D14E-9E57-704CB479047A}" srcOrd="0" destOrd="0" presId="urn:microsoft.com/office/officeart/2005/8/layout/chevron2"/>
    <dgm:cxn modelId="{089716DC-1783-5944-990C-BC9BB0D710A2}" type="presParOf" srcId="{33C1D060-0F5A-F44D-9BF1-3D5091A67BF5}" destId="{556EAB0F-8431-4642-B312-6B89499BD07F}" srcOrd="1" destOrd="0" presId="urn:microsoft.com/office/officeart/2005/8/layout/chevron2"/>
    <dgm:cxn modelId="{51801BA3-4BF8-274E-9794-62C124B1B3D5}" type="presParOf" srcId="{DEDB74BD-783B-3547-8A30-0A6C5799ACFF}" destId="{5663CAE1-79CA-AE4A-9AA1-7D7DBAA53C7C}" srcOrd="3" destOrd="0" presId="urn:microsoft.com/office/officeart/2005/8/layout/chevron2"/>
    <dgm:cxn modelId="{BFDEDBB2-46F5-4A46-B536-01D3B1298155}" type="presParOf" srcId="{DEDB74BD-783B-3547-8A30-0A6C5799ACFF}" destId="{F4EFE97B-35B9-F045-8F84-AC13C206B674}" srcOrd="4" destOrd="0" presId="urn:microsoft.com/office/officeart/2005/8/layout/chevron2"/>
    <dgm:cxn modelId="{55EFCCFD-677A-4643-951E-BDB0E1EC1549}" type="presParOf" srcId="{F4EFE97B-35B9-F045-8F84-AC13C206B674}" destId="{52E00EFE-D66E-F242-8358-F9970DE84B06}" srcOrd="0" destOrd="0" presId="urn:microsoft.com/office/officeart/2005/8/layout/chevron2"/>
    <dgm:cxn modelId="{8BD733D6-DCD8-884B-AC9B-A1C8B7D76EAF}" type="presParOf" srcId="{F4EFE97B-35B9-F045-8F84-AC13C206B674}" destId="{079135DE-F6D9-474F-AADB-6D94AB778EEB}" srcOrd="1" destOrd="0" presId="urn:microsoft.com/office/officeart/2005/8/layout/chevron2"/>
    <dgm:cxn modelId="{C44A8014-C2F1-6040-85E5-1DF59926CB79}" type="presParOf" srcId="{DEDB74BD-783B-3547-8A30-0A6C5799ACFF}" destId="{13371E2E-6FB3-8449-90FF-91C1AE274BBC}" srcOrd="5" destOrd="0" presId="urn:microsoft.com/office/officeart/2005/8/layout/chevron2"/>
    <dgm:cxn modelId="{78E92770-CCC4-8445-9D6D-2F216D8EAF76}" type="presParOf" srcId="{DEDB74BD-783B-3547-8A30-0A6C5799ACFF}" destId="{391ED998-6B9D-4D45-8228-CA5725653CBA}" srcOrd="6" destOrd="0" presId="urn:microsoft.com/office/officeart/2005/8/layout/chevron2"/>
    <dgm:cxn modelId="{4A986CFA-719F-B342-8AFB-17E7A588C1CD}" type="presParOf" srcId="{391ED998-6B9D-4D45-8228-CA5725653CBA}" destId="{149AFED7-1B88-994D-B0EF-86ED1707E2DC}" srcOrd="0" destOrd="0" presId="urn:microsoft.com/office/officeart/2005/8/layout/chevron2"/>
    <dgm:cxn modelId="{2D5516C7-9120-894F-AB54-66F7EBADB863}" type="presParOf" srcId="{391ED998-6B9D-4D45-8228-CA5725653CBA}" destId="{00956B1B-C3D3-8646-9773-215D1690BCEB}" srcOrd="1" destOrd="0" presId="urn:microsoft.com/office/officeart/2005/8/layout/chevron2"/>
    <dgm:cxn modelId="{AF0CE828-1589-064C-AE89-3E73729F63FC}" type="presParOf" srcId="{DEDB74BD-783B-3547-8A30-0A6C5799ACFF}" destId="{C3AA8DEC-D32E-2D42-8A0A-DB1E5749695F}" srcOrd="7" destOrd="0" presId="urn:microsoft.com/office/officeart/2005/8/layout/chevron2"/>
    <dgm:cxn modelId="{EE635484-98BF-814A-A06C-24D59943F6B1}" type="presParOf" srcId="{DEDB74BD-783B-3547-8A30-0A6C5799ACFF}" destId="{D3026D5B-B3B1-5443-819D-CAD6F35DCC85}" srcOrd="8" destOrd="0" presId="urn:microsoft.com/office/officeart/2005/8/layout/chevron2"/>
    <dgm:cxn modelId="{93C69B0C-784A-6141-B463-A823949EE409}" type="presParOf" srcId="{D3026D5B-B3B1-5443-819D-CAD6F35DCC85}" destId="{24674B42-B10F-B54E-B662-96A5700CD30C}" srcOrd="0" destOrd="0" presId="urn:microsoft.com/office/officeart/2005/8/layout/chevron2"/>
    <dgm:cxn modelId="{4A62C9A2-5BFE-164F-9CB9-45796EEE81FD}" type="presParOf" srcId="{D3026D5B-B3B1-5443-819D-CAD6F35DCC85}" destId="{BF6A804A-EEC7-E84F-9E26-B7A0E621A12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67616B-15CD-4FFC-97FE-CA1DEFD706B4}" type="doc">
      <dgm:prSet loTypeId="urn:microsoft.com/office/officeart/2005/8/layout/chevron2" loCatId="list" qsTypeId="urn:microsoft.com/office/officeart/2005/8/quickstyle/simple4" qsCatId="simple" csTypeId="urn:microsoft.com/office/officeart/2005/8/colors/accent1_1" csCatId="accent1" phldr="1"/>
      <dgm:spPr/>
    </dgm:pt>
    <dgm:pt modelId="{0ADA93F4-30E2-452F-9C2A-07CD73E704C7}">
      <dgm:prSet phldrT="[Text]" custT="1"/>
      <dgm:spPr/>
      <dgm:t>
        <a:bodyPr/>
        <a:lstStyle/>
        <a:p>
          <a:r>
            <a:rPr lang="en-US" sz="1600" b="1" dirty="0"/>
            <a:t>Assisted Living            </a:t>
          </a:r>
        </a:p>
        <a:p>
          <a:r>
            <a:rPr lang="en-US" sz="1600" dirty="0"/>
            <a:t>Skilled RNs (IVs), PT/OT visits, home health aide</a:t>
          </a:r>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DCA29A10-AE9C-4A31-B6B0-C74639887582}" type="parTrans" cxnId="{56FCC1AD-C939-41DE-A2D9-AFA36A6C9912}">
      <dgm:prSet/>
      <dgm:spPr/>
      <dgm:t>
        <a:bodyPr/>
        <a:lstStyle/>
        <a:p>
          <a:endParaRPr lang="en-US"/>
        </a:p>
      </dgm:t>
    </dgm:pt>
    <dgm:pt modelId="{DE185339-AB3B-4A1A-91AC-25D2DAA0DFF8}" type="sibTrans" cxnId="{56FCC1AD-C939-41DE-A2D9-AFA36A6C9912}">
      <dgm:prSet/>
      <dgm:spPr/>
      <dgm:t>
        <a:bodyPr/>
        <a:lstStyle/>
        <a:p>
          <a:endParaRPr lang="en-US"/>
        </a:p>
      </dgm:t>
    </dgm:pt>
    <dgm:pt modelId="{308ED639-5DF3-4638-96C7-CABAF9A4045C}">
      <dgm:prSet phldrT="[Text]" custT="1"/>
      <dgm:spPr/>
      <dgm:t>
        <a:bodyPr/>
        <a:lstStyle/>
        <a:p>
          <a:r>
            <a:rPr lang="en-US" sz="1600" b="1" dirty="0"/>
            <a:t>Skilled Nursing Facility </a:t>
          </a:r>
        </a:p>
        <a:p>
          <a:r>
            <a:rPr lang="en-US" sz="1600" dirty="0"/>
            <a:t>Daily skilled RN needs; direct supervision of RN, PT, OT; average length of stay: 13 days</a:t>
          </a:r>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CA76F871-F205-457A-AFD4-EEDC4BECEF50}" type="parTrans" cxnId="{11301510-32A3-43D0-A3EB-3E02A2255410}">
      <dgm:prSet/>
      <dgm:spPr/>
      <dgm:t>
        <a:bodyPr/>
        <a:lstStyle/>
        <a:p>
          <a:endParaRPr lang="en-US"/>
        </a:p>
      </dgm:t>
    </dgm:pt>
    <dgm:pt modelId="{42140733-7577-4972-8D47-5EBEC8E56AA0}" type="sibTrans" cxnId="{11301510-32A3-43D0-A3EB-3E02A2255410}">
      <dgm:prSet/>
      <dgm:spPr/>
      <dgm:t>
        <a:bodyPr/>
        <a:lstStyle/>
        <a:p>
          <a:endParaRPr lang="en-US"/>
        </a:p>
      </dgm:t>
    </dgm:pt>
    <dgm:pt modelId="{2B3E9284-472E-4FE3-ADEE-46E6FDBA1845}">
      <dgm:prSet phldrT="[Text]" custT="1"/>
      <dgm:spPr/>
      <dgm:t>
        <a:bodyPr/>
        <a:lstStyle/>
        <a:p>
          <a:r>
            <a:rPr lang="en-US" sz="1600" b="1" dirty="0"/>
            <a:t>Long-term Acute Care Hospital</a:t>
          </a:r>
        </a:p>
        <a:p>
          <a:r>
            <a:rPr lang="en-US" sz="1600" dirty="0"/>
            <a:t>Multiple skilled RN needs; direct supervision of RN, PT, OT; advanced need: ventilator wean, HFNC </a:t>
          </a:r>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DBE9208E-9958-46AC-B63C-8757BC16588B}" type="parTrans" cxnId="{A03FA929-6CA1-4BB8-BC58-4CDF68861343}">
      <dgm:prSet/>
      <dgm:spPr/>
      <dgm:t>
        <a:bodyPr/>
        <a:lstStyle/>
        <a:p>
          <a:endParaRPr lang="en-US"/>
        </a:p>
      </dgm:t>
    </dgm:pt>
    <dgm:pt modelId="{35E1F2C0-C2D4-4C5E-8B1B-758B308C26D8}" type="sibTrans" cxnId="{A03FA929-6CA1-4BB8-BC58-4CDF68861343}">
      <dgm:prSet/>
      <dgm:spPr/>
      <dgm:t>
        <a:bodyPr/>
        <a:lstStyle/>
        <a:p>
          <a:endParaRPr lang="en-US"/>
        </a:p>
      </dgm:t>
    </dgm:pt>
    <dgm:pt modelId="{8A3FC390-741A-4B84-A420-82D8648BEF61}">
      <dgm:prSet phldrT="[Text]" custT="1"/>
      <dgm:spPr/>
      <dgm:t>
        <a:bodyPr/>
        <a:lstStyle/>
        <a:p>
          <a:r>
            <a:rPr lang="en-US" sz="1200" dirty="0"/>
            <a:t>💲💲💲💲💲</a:t>
          </a:r>
          <a:endParaRPr lang="en-US" sz="1600" dirty="0"/>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0479BA29-FCC6-4482-937B-B095C69AE3BA}" type="parTrans" cxnId="{3398A0B4-2E28-414B-8CB6-A12ED0FE2C27}">
      <dgm:prSet/>
      <dgm:spPr/>
      <dgm:t>
        <a:bodyPr/>
        <a:lstStyle/>
        <a:p>
          <a:endParaRPr lang="en-US"/>
        </a:p>
      </dgm:t>
    </dgm:pt>
    <dgm:pt modelId="{AD609308-8636-433C-AF9D-A2BF66CB75A1}" type="sibTrans" cxnId="{3398A0B4-2E28-414B-8CB6-A12ED0FE2C27}">
      <dgm:prSet/>
      <dgm:spPr/>
      <dgm:t>
        <a:bodyPr/>
        <a:lstStyle/>
        <a:p>
          <a:endParaRPr lang="en-US"/>
        </a:p>
      </dgm:t>
    </dgm:pt>
    <dgm:pt modelId="{5E92BDDA-92E0-4724-9148-E1B7E998D7EB}">
      <dgm:prSet phldrT="[Text]" custT="1"/>
      <dgm:spPr/>
      <dgm:t>
        <a:bodyPr/>
        <a:lstStyle/>
        <a:p>
          <a:r>
            <a:rPr lang="en-US" sz="1600" b="1" dirty="0"/>
            <a:t>Continue Inpatient</a:t>
          </a:r>
        </a:p>
        <a:p>
          <a:r>
            <a:rPr lang="en-US" sz="1600" dirty="0"/>
            <a:t>All services available</a:t>
          </a:r>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FACF9240-337E-4A42-B6D4-F9B33021A703}" type="sibTrans" cxnId="{57C4E46F-4682-418D-B72D-58129E6FAD46}">
      <dgm:prSet/>
      <dgm:spPr/>
      <dgm:t>
        <a:bodyPr/>
        <a:lstStyle/>
        <a:p>
          <a:endParaRPr lang="en-US"/>
        </a:p>
      </dgm:t>
    </dgm:pt>
    <dgm:pt modelId="{FD45F27A-C2CE-4B27-B32B-C78E837863C4}" type="parTrans" cxnId="{57C4E46F-4682-418D-B72D-58129E6FAD46}">
      <dgm:prSet/>
      <dgm:spPr/>
      <dgm:t>
        <a:bodyPr/>
        <a:lstStyle/>
        <a:p>
          <a:endParaRPr lang="en-US"/>
        </a:p>
      </dgm:t>
    </dgm:pt>
    <dgm:pt modelId="{AE38C92B-BFDC-4DB2-9FEF-A81011FB358B}">
      <dgm:prSet phldrT="[Text]" custT="1"/>
      <dgm:spPr/>
      <dgm:t>
        <a:bodyPr/>
        <a:lstStyle/>
        <a:p>
          <a:r>
            <a:rPr lang="en-US" sz="1600" dirty="0"/>
            <a:t>💲💲💲💲</a:t>
          </a:r>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7B00CF5E-5C10-452E-AD55-34FE8F2B6EF3}" type="parTrans" cxnId="{067A0F96-779F-4873-903A-99F7BAE9C0B3}">
      <dgm:prSet/>
      <dgm:spPr/>
      <dgm:t>
        <a:bodyPr/>
        <a:lstStyle/>
        <a:p>
          <a:endParaRPr lang="en-US"/>
        </a:p>
      </dgm:t>
    </dgm:pt>
    <dgm:pt modelId="{8FBFDA89-CAC4-43A0-982D-8C6CBBAE51DD}" type="sibTrans" cxnId="{067A0F96-779F-4873-903A-99F7BAE9C0B3}">
      <dgm:prSet/>
      <dgm:spPr/>
      <dgm:t>
        <a:bodyPr/>
        <a:lstStyle/>
        <a:p>
          <a:endParaRPr lang="en-US"/>
        </a:p>
      </dgm:t>
    </dgm:pt>
    <dgm:pt modelId="{643B841B-E34F-425B-8890-41606A06CC78}">
      <dgm:prSet phldrT="[Text]" custT="1"/>
      <dgm:spPr/>
      <dgm:t>
        <a:bodyPr/>
        <a:lstStyle/>
        <a:p>
          <a:r>
            <a:rPr lang="en-US" sz="1600" dirty="0"/>
            <a:t>💲💲💲</a:t>
          </a:r>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9EA70BAD-6DBC-4D2C-8C01-FB162799F1CB}" type="parTrans" cxnId="{9A617AA5-5AE7-408C-9958-F3D165F5388A}">
      <dgm:prSet/>
      <dgm:spPr/>
      <dgm:t>
        <a:bodyPr/>
        <a:lstStyle/>
        <a:p>
          <a:endParaRPr lang="en-US"/>
        </a:p>
      </dgm:t>
    </dgm:pt>
    <dgm:pt modelId="{99E75ABB-C6D0-4AF6-8493-46527224524D}" type="sibTrans" cxnId="{9A617AA5-5AE7-408C-9958-F3D165F5388A}">
      <dgm:prSet/>
      <dgm:spPr/>
      <dgm:t>
        <a:bodyPr/>
        <a:lstStyle/>
        <a:p>
          <a:endParaRPr lang="en-US"/>
        </a:p>
      </dgm:t>
    </dgm:pt>
    <dgm:pt modelId="{240D364E-1462-4BBF-AFFD-2AD4BB5E7C1E}">
      <dgm:prSet phldrT="[Text]" custT="1"/>
      <dgm:spPr/>
      <dgm:t>
        <a:bodyPr/>
        <a:lstStyle/>
        <a:p>
          <a:r>
            <a:rPr lang="en-US" sz="1600" dirty="0"/>
            <a:t>💲💲</a:t>
          </a:r>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D99EC5C1-7750-40CD-994E-8F01AD9980DF}" type="parTrans" cxnId="{41305728-77DB-46D1-A391-3292CD0AD28A}">
      <dgm:prSet/>
      <dgm:spPr/>
      <dgm:t>
        <a:bodyPr/>
        <a:lstStyle/>
        <a:p>
          <a:endParaRPr lang="en-US"/>
        </a:p>
      </dgm:t>
    </dgm:pt>
    <dgm:pt modelId="{52A1FF33-993E-4E2A-A9B5-186756F05926}" type="sibTrans" cxnId="{41305728-77DB-46D1-A391-3292CD0AD28A}">
      <dgm:prSet/>
      <dgm:spPr/>
      <dgm:t>
        <a:bodyPr/>
        <a:lstStyle/>
        <a:p>
          <a:endParaRPr lang="en-US"/>
        </a:p>
      </dgm:t>
    </dgm:pt>
    <dgm:pt modelId="{7F0DA3BC-2BA4-4681-AB00-EB81345250F4}">
      <dgm:prSet phldrT="[Text]" custT="1"/>
      <dgm:spPr/>
      <dgm:t>
        <a:bodyPr/>
        <a:lstStyle/>
        <a:p>
          <a:r>
            <a:rPr lang="en-US" sz="1600" dirty="0"/>
            <a:t>💲</a:t>
          </a:r>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62DFE625-D11A-4352-9693-F90734FB8EB4}" type="parTrans" cxnId="{BF93745C-D0AF-4ABB-9317-3498A99A4830}">
      <dgm:prSet/>
      <dgm:spPr/>
      <dgm:t>
        <a:bodyPr/>
        <a:lstStyle/>
        <a:p>
          <a:endParaRPr lang="en-US"/>
        </a:p>
      </dgm:t>
    </dgm:pt>
    <dgm:pt modelId="{F335C712-8930-4229-98CC-75D38658F3BD}" type="sibTrans" cxnId="{BF93745C-D0AF-4ABB-9317-3498A99A4830}">
      <dgm:prSet/>
      <dgm:spPr/>
      <dgm:t>
        <a:bodyPr/>
        <a:lstStyle/>
        <a:p>
          <a:endParaRPr lang="en-US"/>
        </a:p>
      </dgm:t>
    </dgm:pt>
    <dgm:pt modelId="{8BFDA15C-47D6-4478-917E-4114085CB88C}">
      <dgm:prSet phldrT="[Text]" custT="1"/>
      <dgm:spPr/>
      <dgm:t>
        <a:bodyPr/>
        <a:lstStyle/>
        <a:p>
          <a:r>
            <a:rPr lang="en-US" sz="1600" b="1" dirty="0"/>
            <a:t>Home </a:t>
          </a:r>
        </a:p>
        <a:p>
          <a:r>
            <a:rPr lang="en-US" sz="1600" dirty="0"/>
            <a:t>Skilled RN (IVs)</a:t>
          </a:r>
        </a:p>
      </dgm:t>
      <dgm:extLst>
        <a:ext uri="{E40237B7-FDA0-4F09-8148-C483321AD2D9}">
          <dgm14:cNvPr xmlns:dgm14="http://schemas.microsoft.com/office/drawing/2010/diagram" id="0" name="" descr="💲Home Skilled RN (IVs)&#10;💲💲Assisted Living Skilled RNs (IVs), PT/OT visits, home health aide&#10;💲💲💲Skilled Nursing Facility &#10;Daily skilled RN needs; direct supervision of RN, PT, OT; average length of stay: 13 days&#10;💲💲💲💲Long-term Acute Care Hospital&#10;Multiple skilled RN needs; direct supervision of RN, PT, OT; advanced need: ventilator wean, HFNC &#10;💲💲💲💲💲Continue Inpatient ll services available"/>
        </a:ext>
      </dgm:extLst>
    </dgm:pt>
    <dgm:pt modelId="{193D0BDD-85E3-42D4-B9D1-53F7A9746FDE}" type="parTrans" cxnId="{B44755EF-4CAD-4A6A-A8BB-67969768BCCF}">
      <dgm:prSet/>
      <dgm:spPr/>
      <dgm:t>
        <a:bodyPr/>
        <a:lstStyle/>
        <a:p>
          <a:endParaRPr lang="en-US"/>
        </a:p>
      </dgm:t>
    </dgm:pt>
    <dgm:pt modelId="{9799F4C0-88F8-4743-A874-EFC58C6E36B8}" type="sibTrans" cxnId="{B44755EF-4CAD-4A6A-A8BB-67969768BCCF}">
      <dgm:prSet/>
      <dgm:spPr/>
      <dgm:t>
        <a:bodyPr/>
        <a:lstStyle/>
        <a:p>
          <a:endParaRPr lang="en-US"/>
        </a:p>
      </dgm:t>
    </dgm:pt>
    <dgm:pt modelId="{AC6B881B-4E5B-4E1C-A7E7-E3DB1C940A91}" type="pres">
      <dgm:prSet presAssocID="{5367616B-15CD-4FFC-97FE-CA1DEFD706B4}" presName="linearFlow" presStyleCnt="0">
        <dgm:presLayoutVars>
          <dgm:dir/>
          <dgm:animLvl val="lvl"/>
          <dgm:resizeHandles val="exact"/>
        </dgm:presLayoutVars>
      </dgm:prSet>
      <dgm:spPr/>
    </dgm:pt>
    <dgm:pt modelId="{EC84C89C-FF4B-40A9-A523-1B87665CE62D}" type="pres">
      <dgm:prSet presAssocID="{7F0DA3BC-2BA4-4681-AB00-EB81345250F4}" presName="composite" presStyleCnt="0"/>
      <dgm:spPr/>
    </dgm:pt>
    <dgm:pt modelId="{761D2563-C58F-43C0-9DB5-3EB2E6CD3A3A}" type="pres">
      <dgm:prSet presAssocID="{7F0DA3BC-2BA4-4681-AB00-EB81345250F4}" presName="parentText" presStyleLbl="alignNode1" presStyleIdx="0" presStyleCnt="5" custLinFactNeighborY="0">
        <dgm:presLayoutVars>
          <dgm:chMax val="1"/>
          <dgm:bulletEnabled val="1"/>
        </dgm:presLayoutVars>
      </dgm:prSet>
      <dgm:spPr/>
    </dgm:pt>
    <dgm:pt modelId="{4F895B1A-43DC-40FD-8974-ECB7FA96417E}" type="pres">
      <dgm:prSet presAssocID="{7F0DA3BC-2BA4-4681-AB00-EB81345250F4}" presName="descendantText" presStyleLbl="alignAcc1" presStyleIdx="0" presStyleCnt="5">
        <dgm:presLayoutVars>
          <dgm:bulletEnabled val="1"/>
        </dgm:presLayoutVars>
      </dgm:prSet>
      <dgm:spPr/>
    </dgm:pt>
    <dgm:pt modelId="{74A49E7F-8C12-40F7-A658-263F53241DCA}" type="pres">
      <dgm:prSet presAssocID="{F335C712-8930-4229-98CC-75D38658F3BD}" presName="sp" presStyleCnt="0"/>
      <dgm:spPr/>
    </dgm:pt>
    <dgm:pt modelId="{47C90BE4-D428-4D2A-BDE4-1B38F52973BA}" type="pres">
      <dgm:prSet presAssocID="{240D364E-1462-4BBF-AFFD-2AD4BB5E7C1E}" presName="composite" presStyleCnt="0"/>
      <dgm:spPr/>
    </dgm:pt>
    <dgm:pt modelId="{7F1140AB-7C52-40E2-91BF-DC3B78F62994}" type="pres">
      <dgm:prSet presAssocID="{240D364E-1462-4BBF-AFFD-2AD4BB5E7C1E}" presName="parentText" presStyleLbl="alignNode1" presStyleIdx="1" presStyleCnt="5">
        <dgm:presLayoutVars>
          <dgm:chMax val="1"/>
          <dgm:bulletEnabled val="1"/>
        </dgm:presLayoutVars>
      </dgm:prSet>
      <dgm:spPr/>
    </dgm:pt>
    <dgm:pt modelId="{66A18337-9095-4EAA-AAD3-6C0BEF0CFB80}" type="pres">
      <dgm:prSet presAssocID="{240D364E-1462-4BBF-AFFD-2AD4BB5E7C1E}" presName="descendantText" presStyleLbl="alignAcc1" presStyleIdx="1" presStyleCnt="5">
        <dgm:presLayoutVars>
          <dgm:bulletEnabled val="1"/>
        </dgm:presLayoutVars>
      </dgm:prSet>
      <dgm:spPr/>
    </dgm:pt>
    <dgm:pt modelId="{29094E5B-6D4C-4F5B-97A3-D44BBFC57FDE}" type="pres">
      <dgm:prSet presAssocID="{52A1FF33-993E-4E2A-A9B5-186756F05926}" presName="sp" presStyleCnt="0"/>
      <dgm:spPr/>
    </dgm:pt>
    <dgm:pt modelId="{424B3F4D-CCE7-4389-B26A-CDC8B212D91F}" type="pres">
      <dgm:prSet presAssocID="{643B841B-E34F-425B-8890-41606A06CC78}" presName="composite" presStyleCnt="0"/>
      <dgm:spPr/>
    </dgm:pt>
    <dgm:pt modelId="{DA12BA69-09C8-4FB9-86C5-FCC493F5BB78}" type="pres">
      <dgm:prSet presAssocID="{643B841B-E34F-425B-8890-41606A06CC78}" presName="parentText" presStyleLbl="alignNode1" presStyleIdx="2" presStyleCnt="5">
        <dgm:presLayoutVars>
          <dgm:chMax val="1"/>
          <dgm:bulletEnabled val="1"/>
        </dgm:presLayoutVars>
      </dgm:prSet>
      <dgm:spPr/>
    </dgm:pt>
    <dgm:pt modelId="{0ED4DE05-0801-4FB0-BC54-488921BBBFF0}" type="pres">
      <dgm:prSet presAssocID="{643B841B-E34F-425B-8890-41606A06CC78}" presName="descendantText" presStyleLbl="alignAcc1" presStyleIdx="2" presStyleCnt="5">
        <dgm:presLayoutVars>
          <dgm:bulletEnabled val="1"/>
        </dgm:presLayoutVars>
      </dgm:prSet>
      <dgm:spPr/>
    </dgm:pt>
    <dgm:pt modelId="{B0539ADD-40EF-489D-99F6-6E69BCCEFE01}" type="pres">
      <dgm:prSet presAssocID="{99E75ABB-C6D0-4AF6-8493-46527224524D}" presName="sp" presStyleCnt="0"/>
      <dgm:spPr/>
    </dgm:pt>
    <dgm:pt modelId="{02F9E8CF-27FE-4A4C-96B8-59974B839D5D}" type="pres">
      <dgm:prSet presAssocID="{AE38C92B-BFDC-4DB2-9FEF-A81011FB358B}" presName="composite" presStyleCnt="0"/>
      <dgm:spPr/>
    </dgm:pt>
    <dgm:pt modelId="{3D14350D-DDD3-4CA7-BD76-2FEB0FD59675}" type="pres">
      <dgm:prSet presAssocID="{AE38C92B-BFDC-4DB2-9FEF-A81011FB358B}" presName="parentText" presStyleLbl="alignNode1" presStyleIdx="3" presStyleCnt="5">
        <dgm:presLayoutVars>
          <dgm:chMax val="1"/>
          <dgm:bulletEnabled val="1"/>
        </dgm:presLayoutVars>
      </dgm:prSet>
      <dgm:spPr/>
    </dgm:pt>
    <dgm:pt modelId="{DEA938F5-E105-42D1-BD2F-3B1137FFE66B}" type="pres">
      <dgm:prSet presAssocID="{AE38C92B-BFDC-4DB2-9FEF-A81011FB358B}" presName="descendantText" presStyleLbl="alignAcc1" presStyleIdx="3" presStyleCnt="5">
        <dgm:presLayoutVars>
          <dgm:bulletEnabled val="1"/>
        </dgm:presLayoutVars>
      </dgm:prSet>
      <dgm:spPr/>
    </dgm:pt>
    <dgm:pt modelId="{0212A7C7-83A9-4543-AE56-7E5BA9E252FF}" type="pres">
      <dgm:prSet presAssocID="{8FBFDA89-CAC4-43A0-982D-8C6CBBAE51DD}" presName="sp" presStyleCnt="0"/>
      <dgm:spPr/>
    </dgm:pt>
    <dgm:pt modelId="{A256F444-32D0-464E-BDB3-2E5C0F87EBB1}" type="pres">
      <dgm:prSet presAssocID="{8A3FC390-741A-4B84-A420-82D8648BEF61}" presName="composite" presStyleCnt="0"/>
      <dgm:spPr/>
    </dgm:pt>
    <dgm:pt modelId="{6BE14AC9-6855-402D-BC24-18B8DB8F8560}" type="pres">
      <dgm:prSet presAssocID="{8A3FC390-741A-4B84-A420-82D8648BEF61}" presName="parentText" presStyleLbl="alignNode1" presStyleIdx="4" presStyleCnt="5">
        <dgm:presLayoutVars>
          <dgm:chMax val="1"/>
          <dgm:bulletEnabled val="1"/>
        </dgm:presLayoutVars>
      </dgm:prSet>
      <dgm:spPr/>
    </dgm:pt>
    <dgm:pt modelId="{BE5EDE33-877D-4A15-99A2-0467C4E4F06A}" type="pres">
      <dgm:prSet presAssocID="{8A3FC390-741A-4B84-A420-82D8648BEF61}" presName="descendantText" presStyleLbl="alignAcc1" presStyleIdx="4" presStyleCnt="5">
        <dgm:presLayoutVars>
          <dgm:bulletEnabled val="1"/>
        </dgm:presLayoutVars>
      </dgm:prSet>
      <dgm:spPr/>
    </dgm:pt>
  </dgm:ptLst>
  <dgm:cxnLst>
    <dgm:cxn modelId="{11301510-32A3-43D0-A3EB-3E02A2255410}" srcId="{643B841B-E34F-425B-8890-41606A06CC78}" destId="{308ED639-5DF3-4638-96C7-CABAF9A4045C}" srcOrd="0" destOrd="0" parTransId="{CA76F871-F205-457A-AFD4-EEDC4BECEF50}" sibTransId="{42140733-7577-4972-8D47-5EBEC8E56AA0}"/>
    <dgm:cxn modelId="{0B59191C-E1D7-4291-AED9-F2C0A0136D1F}" type="presOf" srcId="{643B841B-E34F-425B-8890-41606A06CC78}" destId="{DA12BA69-09C8-4FB9-86C5-FCC493F5BB78}" srcOrd="0" destOrd="0" presId="urn:microsoft.com/office/officeart/2005/8/layout/chevron2"/>
    <dgm:cxn modelId="{D5D7781D-FC93-4A58-8A15-1AE7D83BCD45}" type="presOf" srcId="{8BFDA15C-47D6-4478-917E-4114085CB88C}" destId="{4F895B1A-43DC-40FD-8974-ECB7FA96417E}" srcOrd="0" destOrd="0" presId="urn:microsoft.com/office/officeart/2005/8/layout/chevron2"/>
    <dgm:cxn modelId="{92555D1F-EF77-4154-8F83-5B5D6A5415B2}" type="presOf" srcId="{8A3FC390-741A-4B84-A420-82D8648BEF61}" destId="{6BE14AC9-6855-402D-BC24-18B8DB8F8560}" srcOrd="0" destOrd="0" presId="urn:microsoft.com/office/officeart/2005/8/layout/chevron2"/>
    <dgm:cxn modelId="{41305728-77DB-46D1-A391-3292CD0AD28A}" srcId="{5367616B-15CD-4FFC-97FE-CA1DEFD706B4}" destId="{240D364E-1462-4BBF-AFFD-2AD4BB5E7C1E}" srcOrd="1" destOrd="0" parTransId="{D99EC5C1-7750-40CD-994E-8F01AD9980DF}" sibTransId="{52A1FF33-993E-4E2A-A9B5-186756F05926}"/>
    <dgm:cxn modelId="{A03FA929-6CA1-4BB8-BC58-4CDF68861343}" srcId="{AE38C92B-BFDC-4DB2-9FEF-A81011FB358B}" destId="{2B3E9284-472E-4FE3-ADEE-46E6FDBA1845}" srcOrd="0" destOrd="0" parTransId="{DBE9208E-9958-46AC-B63C-8757BC16588B}" sibTransId="{35E1F2C0-C2D4-4C5E-8B1B-758B308C26D8}"/>
    <dgm:cxn modelId="{63B6693A-8645-45F4-9E6D-922D3E9429A5}" type="presOf" srcId="{240D364E-1462-4BBF-AFFD-2AD4BB5E7C1E}" destId="{7F1140AB-7C52-40E2-91BF-DC3B78F62994}" srcOrd="0" destOrd="0" presId="urn:microsoft.com/office/officeart/2005/8/layout/chevron2"/>
    <dgm:cxn modelId="{BF93745C-D0AF-4ABB-9317-3498A99A4830}" srcId="{5367616B-15CD-4FFC-97FE-CA1DEFD706B4}" destId="{7F0DA3BC-2BA4-4681-AB00-EB81345250F4}" srcOrd="0" destOrd="0" parTransId="{62DFE625-D11A-4352-9693-F90734FB8EB4}" sibTransId="{F335C712-8930-4229-98CC-75D38658F3BD}"/>
    <dgm:cxn modelId="{90BE396A-4360-4F46-99BB-EB39612EEFB1}" type="presOf" srcId="{AE38C92B-BFDC-4DB2-9FEF-A81011FB358B}" destId="{3D14350D-DDD3-4CA7-BD76-2FEB0FD59675}" srcOrd="0" destOrd="0" presId="urn:microsoft.com/office/officeart/2005/8/layout/chevron2"/>
    <dgm:cxn modelId="{57C4E46F-4682-418D-B72D-58129E6FAD46}" srcId="{8A3FC390-741A-4B84-A420-82D8648BEF61}" destId="{5E92BDDA-92E0-4724-9148-E1B7E998D7EB}" srcOrd="0" destOrd="0" parTransId="{FD45F27A-C2CE-4B27-B32B-C78E837863C4}" sibTransId="{FACF9240-337E-4A42-B6D4-F9B33021A703}"/>
    <dgm:cxn modelId="{ED6ADA58-444B-4AC6-8344-D87471D1F852}" type="presOf" srcId="{5367616B-15CD-4FFC-97FE-CA1DEFD706B4}" destId="{AC6B881B-4E5B-4E1C-A7E7-E3DB1C940A91}" srcOrd="0" destOrd="0" presId="urn:microsoft.com/office/officeart/2005/8/layout/chevron2"/>
    <dgm:cxn modelId="{067A0F96-779F-4873-903A-99F7BAE9C0B3}" srcId="{5367616B-15CD-4FFC-97FE-CA1DEFD706B4}" destId="{AE38C92B-BFDC-4DB2-9FEF-A81011FB358B}" srcOrd="3" destOrd="0" parTransId="{7B00CF5E-5C10-452E-AD55-34FE8F2B6EF3}" sibTransId="{8FBFDA89-CAC4-43A0-982D-8C6CBBAE51DD}"/>
    <dgm:cxn modelId="{9FBD5A9D-60B5-434B-89E4-0B00CDDD2EA2}" type="presOf" srcId="{2B3E9284-472E-4FE3-ADEE-46E6FDBA1845}" destId="{DEA938F5-E105-42D1-BD2F-3B1137FFE66B}" srcOrd="0" destOrd="0" presId="urn:microsoft.com/office/officeart/2005/8/layout/chevron2"/>
    <dgm:cxn modelId="{9A617AA5-5AE7-408C-9958-F3D165F5388A}" srcId="{5367616B-15CD-4FFC-97FE-CA1DEFD706B4}" destId="{643B841B-E34F-425B-8890-41606A06CC78}" srcOrd="2" destOrd="0" parTransId="{9EA70BAD-6DBC-4D2C-8C01-FB162799F1CB}" sibTransId="{99E75ABB-C6D0-4AF6-8493-46527224524D}"/>
    <dgm:cxn modelId="{0B5BB1AA-0A72-468A-818B-3B8597AA6036}" type="presOf" srcId="{308ED639-5DF3-4638-96C7-CABAF9A4045C}" destId="{0ED4DE05-0801-4FB0-BC54-488921BBBFF0}" srcOrd="0" destOrd="0" presId="urn:microsoft.com/office/officeart/2005/8/layout/chevron2"/>
    <dgm:cxn modelId="{56FCC1AD-C939-41DE-A2D9-AFA36A6C9912}" srcId="{240D364E-1462-4BBF-AFFD-2AD4BB5E7C1E}" destId="{0ADA93F4-30E2-452F-9C2A-07CD73E704C7}" srcOrd="0" destOrd="0" parTransId="{DCA29A10-AE9C-4A31-B6B0-C74639887582}" sibTransId="{DE185339-AB3B-4A1A-91AC-25D2DAA0DFF8}"/>
    <dgm:cxn modelId="{3398A0B4-2E28-414B-8CB6-A12ED0FE2C27}" srcId="{5367616B-15CD-4FFC-97FE-CA1DEFD706B4}" destId="{8A3FC390-741A-4B84-A420-82D8648BEF61}" srcOrd="4" destOrd="0" parTransId="{0479BA29-FCC6-4482-937B-B095C69AE3BA}" sibTransId="{AD609308-8636-433C-AF9D-A2BF66CB75A1}"/>
    <dgm:cxn modelId="{1734DEBD-39F3-45A8-9CE9-D05EB5E92C2E}" type="presOf" srcId="{7F0DA3BC-2BA4-4681-AB00-EB81345250F4}" destId="{761D2563-C58F-43C0-9DB5-3EB2E6CD3A3A}" srcOrd="0" destOrd="0" presId="urn:microsoft.com/office/officeart/2005/8/layout/chevron2"/>
    <dgm:cxn modelId="{103817D1-9FEB-424E-B36E-3F980000089A}" type="presOf" srcId="{5E92BDDA-92E0-4724-9148-E1B7E998D7EB}" destId="{BE5EDE33-877D-4A15-99A2-0467C4E4F06A}" srcOrd="0" destOrd="0" presId="urn:microsoft.com/office/officeart/2005/8/layout/chevron2"/>
    <dgm:cxn modelId="{F287B9D5-F484-4542-B1E0-3816C1AEFF30}" type="presOf" srcId="{0ADA93F4-30E2-452F-9C2A-07CD73E704C7}" destId="{66A18337-9095-4EAA-AAD3-6C0BEF0CFB80}" srcOrd="0" destOrd="0" presId="urn:microsoft.com/office/officeart/2005/8/layout/chevron2"/>
    <dgm:cxn modelId="{B44755EF-4CAD-4A6A-A8BB-67969768BCCF}" srcId="{7F0DA3BC-2BA4-4681-AB00-EB81345250F4}" destId="{8BFDA15C-47D6-4478-917E-4114085CB88C}" srcOrd="0" destOrd="0" parTransId="{193D0BDD-85E3-42D4-B9D1-53F7A9746FDE}" sibTransId="{9799F4C0-88F8-4743-A874-EFC58C6E36B8}"/>
    <dgm:cxn modelId="{FEF24A9B-6086-4D66-818F-72824212367C}" type="presParOf" srcId="{AC6B881B-4E5B-4E1C-A7E7-E3DB1C940A91}" destId="{EC84C89C-FF4B-40A9-A523-1B87665CE62D}" srcOrd="0" destOrd="0" presId="urn:microsoft.com/office/officeart/2005/8/layout/chevron2"/>
    <dgm:cxn modelId="{49E892DF-F39A-4997-8231-702B62ECB8B9}" type="presParOf" srcId="{EC84C89C-FF4B-40A9-A523-1B87665CE62D}" destId="{761D2563-C58F-43C0-9DB5-3EB2E6CD3A3A}" srcOrd="0" destOrd="0" presId="urn:microsoft.com/office/officeart/2005/8/layout/chevron2"/>
    <dgm:cxn modelId="{8F163D54-8D14-4EDC-A77F-3AD0E4356A63}" type="presParOf" srcId="{EC84C89C-FF4B-40A9-A523-1B87665CE62D}" destId="{4F895B1A-43DC-40FD-8974-ECB7FA96417E}" srcOrd="1" destOrd="0" presId="urn:microsoft.com/office/officeart/2005/8/layout/chevron2"/>
    <dgm:cxn modelId="{E0B2C597-5AAB-4606-B07C-C24920259A12}" type="presParOf" srcId="{AC6B881B-4E5B-4E1C-A7E7-E3DB1C940A91}" destId="{74A49E7F-8C12-40F7-A658-263F53241DCA}" srcOrd="1" destOrd="0" presId="urn:microsoft.com/office/officeart/2005/8/layout/chevron2"/>
    <dgm:cxn modelId="{056EEFD6-040F-4BA9-B9AE-5CA443DD9D86}" type="presParOf" srcId="{AC6B881B-4E5B-4E1C-A7E7-E3DB1C940A91}" destId="{47C90BE4-D428-4D2A-BDE4-1B38F52973BA}" srcOrd="2" destOrd="0" presId="urn:microsoft.com/office/officeart/2005/8/layout/chevron2"/>
    <dgm:cxn modelId="{D68144B8-ABA6-488B-BC6B-F67965BB0648}" type="presParOf" srcId="{47C90BE4-D428-4D2A-BDE4-1B38F52973BA}" destId="{7F1140AB-7C52-40E2-91BF-DC3B78F62994}" srcOrd="0" destOrd="0" presId="urn:microsoft.com/office/officeart/2005/8/layout/chevron2"/>
    <dgm:cxn modelId="{92486798-C43B-4531-954F-13A5B89249E4}" type="presParOf" srcId="{47C90BE4-D428-4D2A-BDE4-1B38F52973BA}" destId="{66A18337-9095-4EAA-AAD3-6C0BEF0CFB80}" srcOrd="1" destOrd="0" presId="urn:microsoft.com/office/officeart/2005/8/layout/chevron2"/>
    <dgm:cxn modelId="{272B4214-D835-4FF9-91B7-BB46A160E0BB}" type="presParOf" srcId="{AC6B881B-4E5B-4E1C-A7E7-E3DB1C940A91}" destId="{29094E5B-6D4C-4F5B-97A3-D44BBFC57FDE}" srcOrd="3" destOrd="0" presId="urn:microsoft.com/office/officeart/2005/8/layout/chevron2"/>
    <dgm:cxn modelId="{1AB97930-7467-44C4-A1EE-217C2B03F5D1}" type="presParOf" srcId="{AC6B881B-4E5B-4E1C-A7E7-E3DB1C940A91}" destId="{424B3F4D-CCE7-4389-B26A-CDC8B212D91F}" srcOrd="4" destOrd="0" presId="urn:microsoft.com/office/officeart/2005/8/layout/chevron2"/>
    <dgm:cxn modelId="{53D79BBC-74CB-4F65-888F-9C511FFE5C5E}" type="presParOf" srcId="{424B3F4D-CCE7-4389-B26A-CDC8B212D91F}" destId="{DA12BA69-09C8-4FB9-86C5-FCC493F5BB78}" srcOrd="0" destOrd="0" presId="urn:microsoft.com/office/officeart/2005/8/layout/chevron2"/>
    <dgm:cxn modelId="{E9E7A13F-9B01-492B-BCE7-1EE2D36EB503}" type="presParOf" srcId="{424B3F4D-CCE7-4389-B26A-CDC8B212D91F}" destId="{0ED4DE05-0801-4FB0-BC54-488921BBBFF0}" srcOrd="1" destOrd="0" presId="urn:microsoft.com/office/officeart/2005/8/layout/chevron2"/>
    <dgm:cxn modelId="{9FACCE70-9D25-4E06-8E1B-CDF1110C8AC4}" type="presParOf" srcId="{AC6B881B-4E5B-4E1C-A7E7-E3DB1C940A91}" destId="{B0539ADD-40EF-489D-99F6-6E69BCCEFE01}" srcOrd="5" destOrd="0" presId="urn:microsoft.com/office/officeart/2005/8/layout/chevron2"/>
    <dgm:cxn modelId="{3ABFDBB9-8311-49F7-AA41-BA246C7A316C}" type="presParOf" srcId="{AC6B881B-4E5B-4E1C-A7E7-E3DB1C940A91}" destId="{02F9E8CF-27FE-4A4C-96B8-59974B839D5D}" srcOrd="6" destOrd="0" presId="urn:microsoft.com/office/officeart/2005/8/layout/chevron2"/>
    <dgm:cxn modelId="{E04045A5-D031-424A-80A2-218AEB1833BA}" type="presParOf" srcId="{02F9E8CF-27FE-4A4C-96B8-59974B839D5D}" destId="{3D14350D-DDD3-4CA7-BD76-2FEB0FD59675}" srcOrd="0" destOrd="0" presId="urn:microsoft.com/office/officeart/2005/8/layout/chevron2"/>
    <dgm:cxn modelId="{31A58457-5F65-4947-B578-CDAEAE4CCD36}" type="presParOf" srcId="{02F9E8CF-27FE-4A4C-96B8-59974B839D5D}" destId="{DEA938F5-E105-42D1-BD2F-3B1137FFE66B}" srcOrd="1" destOrd="0" presId="urn:microsoft.com/office/officeart/2005/8/layout/chevron2"/>
    <dgm:cxn modelId="{CBA55921-7F8D-403A-BC27-247F5B796512}" type="presParOf" srcId="{AC6B881B-4E5B-4E1C-A7E7-E3DB1C940A91}" destId="{0212A7C7-83A9-4543-AE56-7E5BA9E252FF}" srcOrd="7" destOrd="0" presId="urn:microsoft.com/office/officeart/2005/8/layout/chevron2"/>
    <dgm:cxn modelId="{E95016FB-56CD-4B5F-9266-E0EEBB2DAC77}" type="presParOf" srcId="{AC6B881B-4E5B-4E1C-A7E7-E3DB1C940A91}" destId="{A256F444-32D0-464E-BDB3-2E5C0F87EBB1}" srcOrd="8" destOrd="0" presId="urn:microsoft.com/office/officeart/2005/8/layout/chevron2"/>
    <dgm:cxn modelId="{928F0357-B043-4D27-B60D-B0946DF3453E}" type="presParOf" srcId="{A256F444-32D0-464E-BDB3-2E5C0F87EBB1}" destId="{6BE14AC9-6855-402D-BC24-18B8DB8F8560}" srcOrd="0" destOrd="0" presId="urn:microsoft.com/office/officeart/2005/8/layout/chevron2"/>
    <dgm:cxn modelId="{A790C4E9-D4C8-4D57-AE2F-680E17DFDA20}" type="presParOf" srcId="{A256F444-32D0-464E-BDB3-2E5C0F87EBB1}" destId="{BE5EDE33-877D-4A15-99A2-0467C4E4F06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649829-D991-4402-8521-D831CDEBF5E1}"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EC9A45AC-BB9A-4EE1-B744-06C90D3C5E4D}">
      <dgm:prSet/>
      <dgm:spPr/>
      <dgm:t>
        <a:bodyPr/>
        <a:lstStyle/>
        <a:p>
          <a:r>
            <a:rPr lang="en-US" dirty="0"/>
            <a:t>Over the next 24 hours, Mr. Johnson’s breathing improves, and he is weaned off oxygen.</a:t>
          </a:r>
        </a:p>
      </dgm:t>
    </dgm:pt>
    <dgm:pt modelId="{DF2A5BB6-4668-4FD9-AA47-67756D8CE1A7}" type="parTrans" cxnId="{D5CEABD5-C5FA-4134-8830-B2317AC3AC65}">
      <dgm:prSet/>
      <dgm:spPr/>
      <dgm:t>
        <a:bodyPr/>
        <a:lstStyle/>
        <a:p>
          <a:endParaRPr lang="en-US"/>
        </a:p>
      </dgm:t>
    </dgm:pt>
    <dgm:pt modelId="{7B761AD9-5B79-47CC-9245-7F3BC8B29746}" type="sibTrans" cxnId="{D5CEABD5-C5FA-4134-8830-B2317AC3AC65}">
      <dgm:prSet/>
      <dgm:spPr/>
      <dgm:t>
        <a:bodyPr/>
        <a:lstStyle/>
        <a:p>
          <a:endParaRPr lang="en-US"/>
        </a:p>
      </dgm:t>
    </dgm:pt>
    <dgm:pt modelId="{C586B6CD-0C43-44DA-8395-D7BF5AB11F97}">
      <dgm:prSet/>
      <dgm:spPr/>
      <dgm:t>
        <a:bodyPr/>
        <a:lstStyle/>
        <a:p>
          <a:r>
            <a:rPr lang="en-US" dirty="0"/>
            <a:t>On hospital day 3, he is ready for discharge. He lives with his husband and elderly mother-in-law in a 3</a:t>
          </a:r>
          <a:r>
            <a:rPr lang="en-US" baseline="30000" dirty="0"/>
            <a:t>rd</a:t>
          </a:r>
          <a:r>
            <a:rPr lang="en-US" dirty="0"/>
            <a:t> floor walk-up unit.</a:t>
          </a:r>
        </a:p>
      </dgm:t>
    </dgm:pt>
    <dgm:pt modelId="{3A8B96DD-C800-4B79-8512-73B0B827DAB5}" type="parTrans" cxnId="{E28CC211-4346-4A3A-82AD-28C56A05A09D}">
      <dgm:prSet/>
      <dgm:spPr/>
      <dgm:t>
        <a:bodyPr/>
        <a:lstStyle/>
        <a:p>
          <a:endParaRPr lang="en-US"/>
        </a:p>
      </dgm:t>
    </dgm:pt>
    <dgm:pt modelId="{8B61E029-E29B-45A8-98C3-AE78773EEBA8}" type="sibTrans" cxnId="{E28CC211-4346-4A3A-82AD-28C56A05A09D}">
      <dgm:prSet/>
      <dgm:spPr/>
      <dgm:t>
        <a:bodyPr/>
        <a:lstStyle/>
        <a:p>
          <a:endParaRPr lang="en-US"/>
        </a:p>
      </dgm:t>
    </dgm:pt>
    <dgm:pt modelId="{AB091771-0C47-4A2D-8190-26648E8AB570}" type="pres">
      <dgm:prSet presAssocID="{21649829-D991-4402-8521-D831CDEBF5E1}" presName="linear" presStyleCnt="0">
        <dgm:presLayoutVars>
          <dgm:animLvl val="lvl"/>
          <dgm:resizeHandles val="exact"/>
        </dgm:presLayoutVars>
      </dgm:prSet>
      <dgm:spPr/>
    </dgm:pt>
    <dgm:pt modelId="{BBE71DCB-535A-4429-B916-F0DB626C089F}" type="pres">
      <dgm:prSet presAssocID="{EC9A45AC-BB9A-4EE1-B744-06C90D3C5E4D}" presName="parentText" presStyleLbl="node1" presStyleIdx="0" presStyleCnt="2">
        <dgm:presLayoutVars>
          <dgm:chMax val="0"/>
          <dgm:bulletEnabled val="1"/>
        </dgm:presLayoutVars>
      </dgm:prSet>
      <dgm:spPr/>
    </dgm:pt>
    <dgm:pt modelId="{4507656A-63A0-4697-A57D-6F4AF85B68E3}" type="pres">
      <dgm:prSet presAssocID="{7B761AD9-5B79-47CC-9245-7F3BC8B29746}" presName="spacer" presStyleCnt="0"/>
      <dgm:spPr/>
    </dgm:pt>
    <dgm:pt modelId="{0266317F-E501-49E0-8D1E-C128C57BB930}" type="pres">
      <dgm:prSet presAssocID="{C586B6CD-0C43-44DA-8395-D7BF5AB11F97}" presName="parentText" presStyleLbl="node1" presStyleIdx="1" presStyleCnt="2">
        <dgm:presLayoutVars>
          <dgm:chMax val="0"/>
          <dgm:bulletEnabled val="1"/>
        </dgm:presLayoutVars>
      </dgm:prSet>
      <dgm:spPr/>
    </dgm:pt>
  </dgm:ptLst>
  <dgm:cxnLst>
    <dgm:cxn modelId="{E28CC211-4346-4A3A-82AD-28C56A05A09D}" srcId="{21649829-D991-4402-8521-D831CDEBF5E1}" destId="{C586B6CD-0C43-44DA-8395-D7BF5AB11F97}" srcOrd="1" destOrd="0" parTransId="{3A8B96DD-C800-4B79-8512-73B0B827DAB5}" sibTransId="{8B61E029-E29B-45A8-98C3-AE78773EEBA8}"/>
    <dgm:cxn modelId="{7C5E391A-CA1B-4891-85F0-7C10897F6AFB}" type="presOf" srcId="{C586B6CD-0C43-44DA-8395-D7BF5AB11F97}" destId="{0266317F-E501-49E0-8D1E-C128C57BB930}" srcOrd="0" destOrd="0" presId="urn:microsoft.com/office/officeart/2005/8/layout/vList2"/>
    <dgm:cxn modelId="{13EC743E-4CAF-4715-BBD1-06666E933F02}" type="presOf" srcId="{EC9A45AC-BB9A-4EE1-B744-06C90D3C5E4D}" destId="{BBE71DCB-535A-4429-B916-F0DB626C089F}" srcOrd="0" destOrd="0" presId="urn:microsoft.com/office/officeart/2005/8/layout/vList2"/>
    <dgm:cxn modelId="{D5CEABD5-C5FA-4134-8830-B2317AC3AC65}" srcId="{21649829-D991-4402-8521-D831CDEBF5E1}" destId="{EC9A45AC-BB9A-4EE1-B744-06C90D3C5E4D}" srcOrd="0" destOrd="0" parTransId="{DF2A5BB6-4668-4FD9-AA47-67756D8CE1A7}" sibTransId="{7B761AD9-5B79-47CC-9245-7F3BC8B29746}"/>
    <dgm:cxn modelId="{956167E4-508B-455E-BFC9-EC2C7A7C11AE}" type="presOf" srcId="{21649829-D991-4402-8521-D831CDEBF5E1}" destId="{AB091771-0C47-4A2D-8190-26648E8AB570}" srcOrd="0" destOrd="0" presId="urn:microsoft.com/office/officeart/2005/8/layout/vList2"/>
    <dgm:cxn modelId="{9F62B86B-EEBF-41C0-B273-0F5D089DC2BC}" type="presParOf" srcId="{AB091771-0C47-4A2D-8190-26648E8AB570}" destId="{BBE71DCB-535A-4429-B916-F0DB626C089F}" srcOrd="0" destOrd="0" presId="urn:microsoft.com/office/officeart/2005/8/layout/vList2"/>
    <dgm:cxn modelId="{190F606D-4389-40CE-9022-2E7A0E816587}" type="presParOf" srcId="{AB091771-0C47-4A2D-8190-26648E8AB570}" destId="{4507656A-63A0-4697-A57D-6F4AF85B68E3}" srcOrd="1" destOrd="0" presId="urn:microsoft.com/office/officeart/2005/8/layout/vList2"/>
    <dgm:cxn modelId="{D12B639A-6113-4913-9897-054BB8092EF2}" type="presParOf" srcId="{AB091771-0C47-4A2D-8190-26648E8AB570}" destId="{0266317F-E501-49E0-8D1E-C128C57BB930}"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E1D59C-A737-40BB-BA03-DBEE11A17714}"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A49BA856-66CF-4E83-BAC2-A6966F0CA482}">
      <dgm:prSet/>
      <dgm:spPr/>
      <dgm:t>
        <a:bodyPr/>
        <a:lstStyle/>
        <a:p>
          <a:pPr marL="182880" algn="l"/>
          <a:r>
            <a:rPr lang="en-US" dirty="0"/>
            <a:t>Important medication details to capture include:</a:t>
          </a:r>
        </a:p>
      </dgm:t>
      <dgm:extLst>
        <a:ext uri="{E40237B7-FDA0-4F09-8148-C483321AD2D9}">
          <dgm14:cNvPr xmlns:dgm14="http://schemas.microsoft.com/office/drawing/2010/diagram" id="0" name="" descr="Important medication details to capture include: Name, Dosage, Frequency, Route &#10;Compare the medical record to an external list of medications obtained from the patient, hospital, or other provider."/>
        </a:ext>
      </dgm:extLst>
    </dgm:pt>
    <dgm:pt modelId="{7F818159-44B4-479A-B6C5-A4CD7F50880B}" type="parTrans" cxnId="{FB8AC291-E73D-4F06-95C7-855467D49C1A}">
      <dgm:prSet/>
      <dgm:spPr/>
      <dgm:t>
        <a:bodyPr/>
        <a:lstStyle/>
        <a:p>
          <a:endParaRPr lang="en-US"/>
        </a:p>
      </dgm:t>
    </dgm:pt>
    <dgm:pt modelId="{51839283-F706-4BB8-BD02-087E3B853305}" type="sibTrans" cxnId="{FB8AC291-E73D-4F06-95C7-855467D49C1A}">
      <dgm:prSet/>
      <dgm:spPr/>
      <dgm:t>
        <a:bodyPr/>
        <a:lstStyle/>
        <a:p>
          <a:endParaRPr lang="en-US"/>
        </a:p>
      </dgm:t>
    </dgm:pt>
    <dgm:pt modelId="{44B31822-2397-4336-BDAC-DF42F268EE7A}">
      <dgm:prSet/>
      <dgm:spPr/>
      <dgm:t>
        <a:bodyPr/>
        <a:lstStyle/>
        <a:p>
          <a:r>
            <a:rPr lang="en-US" dirty="0"/>
            <a:t>Name</a:t>
          </a:r>
        </a:p>
      </dgm:t>
      <dgm:extLst>
        <a:ext uri="{E40237B7-FDA0-4F09-8148-C483321AD2D9}">
          <dgm14:cNvPr xmlns:dgm14="http://schemas.microsoft.com/office/drawing/2010/diagram" id="0" name="" descr="Important medication details to capture include: Name, Dosage, Frequency, Route &#10;Compare the medical record to an external list of medications obtained from the patient, hospital, or other provider."/>
        </a:ext>
      </dgm:extLst>
    </dgm:pt>
    <dgm:pt modelId="{BB732401-B50D-494A-9C11-44C17F11B2B9}" type="parTrans" cxnId="{1A451F89-76C9-485E-831C-237A0032DDBA}">
      <dgm:prSet/>
      <dgm:spPr/>
      <dgm:t>
        <a:bodyPr/>
        <a:lstStyle/>
        <a:p>
          <a:endParaRPr lang="en-US"/>
        </a:p>
      </dgm:t>
    </dgm:pt>
    <dgm:pt modelId="{9895A7D9-5B8C-4124-9663-8DC49C8B4E9D}" type="sibTrans" cxnId="{1A451F89-76C9-485E-831C-237A0032DDBA}">
      <dgm:prSet/>
      <dgm:spPr/>
      <dgm:t>
        <a:bodyPr/>
        <a:lstStyle/>
        <a:p>
          <a:endParaRPr lang="en-US"/>
        </a:p>
      </dgm:t>
    </dgm:pt>
    <dgm:pt modelId="{1EBCB685-4342-4FB8-AB6F-0A6B38F7A5F3}">
      <dgm:prSet/>
      <dgm:spPr/>
      <dgm:t>
        <a:bodyPr/>
        <a:lstStyle/>
        <a:p>
          <a:r>
            <a:rPr lang="en-US"/>
            <a:t>Dosage</a:t>
          </a:r>
        </a:p>
      </dgm:t>
      <dgm:extLst>
        <a:ext uri="{E40237B7-FDA0-4F09-8148-C483321AD2D9}">
          <dgm14:cNvPr xmlns:dgm14="http://schemas.microsoft.com/office/drawing/2010/diagram" id="0" name="" descr="Important medication details to capture include: Name, Dosage, Frequency, Route &#10;Compare the medical record to an external list of medications obtained from the patient, hospital, or other provider."/>
        </a:ext>
      </dgm:extLst>
    </dgm:pt>
    <dgm:pt modelId="{FE19CB88-2C30-49F6-A9AC-81EC245B7FA0}" type="parTrans" cxnId="{8B73F390-5781-4E66-8FBC-A7505188A494}">
      <dgm:prSet/>
      <dgm:spPr/>
      <dgm:t>
        <a:bodyPr/>
        <a:lstStyle/>
        <a:p>
          <a:endParaRPr lang="en-US"/>
        </a:p>
      </dgm:t>
    </dgm:pt>
    <dgm:pt modelId="{5B887509-8FC0-4936-899F-34B224E2241C}" type="sibTrans" cxnId="{8B73F390-5781-4E66-8FBC-A7505188A494}">
      <dgm:prSet/>
      <dgm:spPr/>
      <dgm:t>
        <a:bodyPr/>
        <a:lstStyle/>
        <a:p>
          <a:endParaRPr lang="en-US"/>
        </a:p>
      </dgm:t>
    </dgm:pt>
    <dgm:pt modelId="{A25D1515-61E0-4542-BA3F-25D1FEBCA78F}">
      <dgm:prSet/>
      <dgm:spPr/>
      <dgm:t>
        <a:bodyPr/>
        <a:lstStyle/>
        <a:p>
          <a:r>
            <a:rPr lang="en-US"/>
            <a:t>Frequency</a:t>
          </a:r>
        </a:p>
      </dgm:t>
      <dgm:extLst>
        <a:ext uri="{E40237B7-FDA0-4F09-8148-C483321AD2D9}">
          <dgm14:cNvPr xmlns:dgm14="http://schemas.microsoft.com/office/drawing/2010/diagram" id="0" name="" descr="Important medication details to capture include: Name, Dosage, Frequency, Route &#10;Compare the medical record to an external list of medications obtained from the patient, hospital, or other provider."/>
        </a:ext>
      </dgm:extLst>
    </dgm:pt>
    <dgm:pt modelId="{02EC4A98-70F7-4677-8043-B0DD643983AC}" type="parTrans" cxnId="{0A5198A4-7174-48A6-B7F5-CD05F591B51F}">
      <dgm:prSet/>
      <dgm:spPr/>
      <dgm:t>
        <a:bodyPr/>
        <a:lstStyle/>
        <a:p>
          <a:endParaRPr lang="en-US"/>
        </a:p>
      </dgm:t>
    </dgm:pt>
    <dgm:pt modelId="{527FA5C3-D4DA-46C7-ABA8-3A145A315161}" type="sibTrans" cxnId="{0A5198A4-7174-48A6-B7F5-CD05F591B51F}">
      <dgm:prSet/>
      <dgm:spPr/>
      <dgm:t>
        <a:bodyPr/>
        <a:lstStyle/>
        <a:p>
          <a:endParaRPr lang="en-US"/>
        </a:p>
      </dgm:t>
    </dgm:pt>
    <dgm:pt modelId="{4E12F772-E915-4AD2-BD79-38E92F22982D}">
      <dgm:prSet/>
      <dgm:spPr/>
      <dgm:t>
        <a:bodyPr/>
        <a:lstStyle/>
        <a:p>
          <a:r>
            <a:rPr lang="en-US"/>
            <a:t>Route </a:t>
          </a:r>
        </a:p>
      </dgm:t>
      <dgm:extLst>
        <a:ext uri="{E40237B7-FDA0-4F09-8148-C483321AD2D9}">
          <dgm14:cNvPr xmlns:dgm14="http://schemas.microsoft.com/office/drawing/2010/diagram" id="0" name="" descr="Important medication details to capture include: Name, Dosage, Frequency, Route &#10;Compare the medical record to an external list of medications obtained from the patient, hospital, or other provider."/>
        </a:ext>
      </dgm:extLst>
    </dgm:pt>
    <dgm:pt modelId="{04DC2940-E9B2-4207-999A-D5738993B021}" type="parTrans" cxnId="{48E903A3-E82D-4945-B7CE-51056AA73C9F}">
      <dgm:prSet/>
      <dgm:spPr/>
      <dgm:t>
        <a:bodyPr/>
        <a:lstStyle/>
        <a:p>
          <a:endParaRPr lang="en-US"/>
        </a:p>
      </dgm:t>
    </dgm:pt>
    <dgm:pt modelId="{C1873873-F105-4F03-AC0C-E69BC029DFB3}" type="sibTrans" cxnId="{48E903A3-E82D-4945-B7CE-51056AA73C9F}">
      <dgm:prSet/>
      <dgm:spPr/>
      <dgm:t>
        <a:bodyPr/>
        <a:lstStyle/>
        <a:p>
          <a:endParaRPr lang="en-US"/>
        </a:p>
      </dgm:t>
    </dgm:pt>
    <dgm:pt modelId="{466696B4-D7EC-41E5-B619-C9593CF4690C}">
      <dgm:prSet/>
      <dgm:spPr/>
      <dgm:t>
        <a:bodyPr/>
        <a:lstStyle/>
        <a:p>
          <a:pPr marL="182880" algn="l"/>
          <a:r>
            <a:rPr lang="en-US" dirty="0"/>
            <a:t>Compare the medical record to an external list of medications obtained from the patient, hospital, or other provider.</a:t>
          </a:r>
        </a:p>
      </dgm:t>
      <dgm:extLst>
        <a:ext uri="{E40237B7-FDA0-4F09-8148-C483321AD2D9}">
          <dgm14:cNvPr xmlns:dgm14="http://schemas.microsoft.com/office/drawing/2010/diagram" id="0" name="" descr="Important medication details to capture include: Name, Dosage, Frequency, Route &#10;Compare the medical record to an external list of medications obtained from the patient, hospital, or other provider."/>
        </a:ext>
      </dgm:extLst>
    </dgm:pt>
    <dgm:pt modelId="{1EABB308-3160-470E-AB34-B907A775E272}" type="parTrans" cxnId="{31619940-612E-4E5C-8A58-AE6AD15CC9A7}">
      <dgm:prSet/>
      <dgm:spPr/>
      <dgm:t>
        <a:bodyPr/>
        <a:lstStyle/>
        <a:p>
          <a:endParaRPr lang="en-US"/>
        </a:p>
      </dgm:t>
    </dgm:pt>
    <dgm:pt modelId="{38020D4C-9BD7-4BFD-9D56-9744A4DF6D60}" type="sibTrans" cxnId="{31619940-612E-4E5C-8A58-AE6AD15CC9A7}">
      <dgm:prSet/>
      <dgm:spPr/>
      <dgm:t>
        <a:bodyPr/>
        <a:lstStyle/>
        <a:p>
          <a:endParaRPr lang="en-US"/>
        </a:p>
      </dgm:t>
    </dgm:pt>
    <dgm:pt modelId="{209E92B6-D6A8-4DD4-BDEF-557886E5F174}" type="pres">
      <dgm:prSet presAssocID="{6FE1D59C-A737-40BB-BA03-DBEE11A17714}" presName="theList" presStyleCnt="0">
        <dgm:presLayoutVars>
          <dgm:dir/>
          <dgm:animLvl val="lvl"/>
          <dgm:resizeHandles val="exact"/>
        </dgm:presLayoutVars>
      </dgm:prSet>
      <dgm:spPr/>
    </dgm:pt>
    <dgm:pt modelId="{1159780E-7C0B-4B94-8E69-D2408F9D8736}" type="pres">
      <dgm:prSet presAssocID="{A49BA856-66CF-4E83-BAC2-A6966F0CA482}" presName="compNode" presStyleCnt="0"/>
      <dgm:spPr/>
    </dgm:pt>
    <dgm:pt modelId="{62BA9F78-5970-4B6D-AACF-3A1E92AB4046}" type="pres">
      <dgm:prSet presAssocID="{A49BA856-66CF-4E83-BAC2-A6966F0CA482}" presName="aNode" presStyleLbl="bgShp" presStyleIdx="0" presStyleCnt="2"/>
      <dgm:spPr/>
    </dgm:pt>
    <dgm:pt modelId="{3DFCAD44-6C4C-432B-89F4-83F1A6490ABF}" type="pres">
      <dgm:prSet presAssocID="{A49BA856-66CF-4E83-BAC2-A6966F0CA482}" presName="textNode" presStyleLbl="bgShp" presStyleIdx="0" presStyleCnt="2"/>
      <dgm:spPr/>
    </dgm:pt>
    <dgm:pt modelId="{180BB670-272A-42AD-89AE-90748183055E}" type="pres">
      <dgm:prSet presAssocID="{A49BA856-66CF-4E83-BAC2-A6966F0CA482}" presName="compChildNode" presStyleCnt="0"/>
      <dgm:spPr/>
    </dgm:pt>
    <dgm:pt modelId="{EC88E4A6-9C96-4AC9-A58F-64027FFA723B}" type="pres">
      <dgm:prSet presAssocID="{A49BA856-66CF-4E83-BAC2-A6966F0CA482}" presName="theInnerList" presStyleCnt="0"/>
      <dgm:spPr/>
    </dgm:pt>
    <dgm:pt modelId="{9E8547D2-4644-406F-BCCE-87C38886094F}" type="pres">
      <dgm:prSet presAssocID="{44B31822-2397-4336-BDAC-DF42F268EE7A}" presName="childNode" presStyleLbl="node1" presStyleIdx="0" presStyleCnt="4">
        <dgm:presLayoutVars>
          <dgm:bulletEnabled val="1"/>
        </dgm:presLayoutVars>
      </dgm:prSet>
      <dgm:spPr/>
    </dgm:pt>
    <dgm:pt modelId="{6875E53D-D1BA-4CF8-B260-01744474626C}" type="pres">
      <dgm:prSet presAssocID="{44B31822-2397-4336-BDAC-DF42F268EE7A}" presName="aSpace2" presStyleCnt="0"/>
      <dgm:spPr/>
    </dgm:pt>
    <dgm:pt modelId="{F8A6124F-B9C7-4E68-815D-23A273BEFB9F}" type="pres">
      <dgm:prSet presAssocID="{1EBCB685-4342-4FB8-AB6F-0A6B38F7A5F3}" presName="childNode" presStyleLbl="node1" presStyleIdx="1" presStyleCnt="4">
        <dgm:presLayoutVars>
          <dgm:bulletEnabled val="1"/>
        </dgm:presLayoutVars>
      </dgm:prSet>
      <dgm:spPr/>
    </dgm:pt>
    <dgm:pt modelId="{2D91BD43-1BAF-4595-A87F-DF472FD9AF76}" type="pres">
      <dgm:prSet presAssocID="{1EBCB685-4342-4FB8-AB6F-0A6B38F7A5F3}" presName="aSpace2" presStyleCnt="0"/>
      <dgm:spPr/>
    </dgm:pt>
    <dgm:pt modelId="{07DFDEAC-524C-4A42-9B43-3F62919B8000}" type="pres">
      <dgm:prSet presAssocID="{A25D1515-61E0-4542-BA3F-25D1FEBCA78F}" presName="childNode" presStyleLbl="node1" presStyleIdx="2" presStyleCnt="4">
        <dgm:presLayoutVars>
          <dgm:bulletEnabled val="1"/>
        </dgm:presLayoutVars>
      </dgm:prSet>
      <dgm:spPr/>
    </dgm:pt>
    <dgm:pt modelId="{F8A9F571-D43F-42BF-B9A5-453CBE2E2FB1}" type="pres">
      <dgm:prSet presAssocID="{A25D1515-61E0-4542-BA3F-25D1FEBCA78F}" presName="aSpace2" presStyleCnt="0"/>
      <dgm:spPr/>
    </dgm:pt>
    <dgm:pt modelId="{7B6B6492-A2B6-4E56-8983-E6C28EA35DC4}" type="pres">
      <dgm:prSet presAssocID="{4E12F772-E915-4AD2-BD79-38E92F22982D}" presName="childNode" presStyleLbl="node1" presStyleIdx="3" presStyleCnt="4">
        <dgm:presLayoutVars>
          <dgm:bulletEnabled val="1"/>
        </dgm:presLayoutVars>
      </dgm:prSet>
      <dgm:spPr/>
    </dgm:pt>
    <dgm:pt modelId="{DC642992-C7E8-4B9C-857D-CDAA5B4DF256}" type="pres">
      <dgm:prSet presAssocID="{A49BA856-66CF-4E83-BAC2-A6966F0CA482}" presName="aSpace" presStyleCnt="0"/>
      <dgm:spPr/>
    </dgm:pt>
    <dgm:pt modelId="{97525DB2-9321-4795-AF09-311FF875E4F4}" type="pres">
      <dgm:prSet presAssocID="{466696B4-D7EC-41E5-B619-C9593CF4690C}" presName="compNode" presStyleCnt="0"/>
      <dgm:spPr/>
    </dgm:pt>
    <dgm:pt modelId="{6477DDD0-8297-438F-B8F4-011D2FE59DD0}" type="pres">
      <dgm:prSet presAssocID="{466696B4-D7EC-41E5-B619-C9593CF4690C}" presName="aNode" presStyleLbl="bgShp" presStyleIdx="1" presStyleCnt="2"/>
      <dgm:spPr/>
    </dgm:pt>
    <dgm:pt modelId="{93FA42C6-E8F2-485C-9FF5-7BEA2D747397}" type="pres">
      <dgm:prSet presAssocID="{466696B4-D7EC-41E5-B619-C9593CF4690C}" presName="textNode" presStyleLbl="bgShp" presStyleIdx="1" presStyleCnt="2"/>
      <dgm:spPr/>
    </dgm:pt>
    <dgm:pt modelId="{BB7A52D1-342F-40AD-B72F-D89421F686A1}" type="pres">
      <dgm:prSet presAssocID="{466696B4-D7EC-41E5-B619-C9593CF4690C}" presName="compChildNode" presStyleCnt="0"/>
      <dgm:spPr/>
    </dgm:pt>
    <dgm:pt modelId="{F68CB553-7682-4165-9C4A-A7B1958EBF91}" type="pres">
      <dgm:prSet presAssocID="{466696B4-D7EC-41E5-B619-C9593CF4690C}" presName="theInnerList" presStyleCnt="0"/>
      <dgm:spPr/>
    </dgm:pt>
  </dgm:ptLst>
  <dgm:cxnLst>
    <dgm:cxn modelId="{E85E7207-F6B9-4443-8FA0-A0B6FEFF632B}" type="presOf" srcId="{1EBCB685-4342-4FB8-AB6F-0A6B38F7A5F3}" destId="{F8A6124F-B9C7-4E68-815D-23A273BEFB9F}" srcOrd="0" destOrd="0" presId="urn:microsoft.com/office/officeart/2005/8/layout/lProcess2"/>
    <dgm:cxn modelId="{270E2126-7E65-4DA2-AD64-5A6A8426CA36}" type="presOf" srcId="{4E12F772-E915-4AD2-BD79-38E92F22982D}" destId="{7B6B6492-A2B6-4E56-8983-E6C28EA35DC4}" srcOrd="0" destOrd="0" presId="urn:microsoft.com/office/officeart/2005/8/layout/lProcess2"/>
    <dgm:cxn modelId="{C595A333-6945-4142-AE3C-997CBA5C76DC}" type="presOf" srcId="{6FE1D59C-A737-40BB-BA03-DBEE11A17714}" destId="{209E92B6-D6A8-4DD4-BDEF-557886E5F174}" srcOrd="0" destOrd="0" presId="urn:microsoft.com/office/officeart/2005/8/layout/lProcess2"/>
    <dgm:cxn modelId="{31619940-612E-4E5C-8A58-AE6AD15CC9A7}" srcId="{6FE1D59C-A737-40BB-BA03-DBEE11A17714}" destId="{466696B4-D7EC-41E5-B619-C9593CF4690C}" srcOrd="1" destOrd="0" parTransId="{1EABB308-3160-470E-AB34-B907A775E272}" sibTransId="{38020D4C-9BD7-4BFD-9D56-9744A4DF6D60}"/>
    <dgm:cxn modelId="{F27AAF66-52EB-4641-B9E6-41033C6EF685}" type="presOf" srcId="{A49BA856-66CF-4E83-BAC2-A6966F0CA482}" destId="{62BA9F78-5970-4B6D-AACF-3A1E92AB4046}" srcOrd="0" destOrd="0" presId="urn:microsoft.com/office/officeart/2005/8/layout/lProcess2"/>
    <dgm:cxn modelId="{1EED0B72-2075-4328-8A48-DA1FF1940410}" type="presOf" srcId="{A25D1515-61E0-4542-BA3F-25D1FEBCA78F}" destId="{07DFDEAC-524C-4A42-9B43-3F62919B8000}" srcOrd="0" destOrd="0" presId="urn:microsoft.com/office/officeart/2005/8/layout/lProcess2"/>
    <dgm:cxn modelId="{1A451F89-76C9-485E-831C-237A0032DDBA}" srcId="{A49BA856-66CF-4E83-BAC2-A6966F0CA482}" destId="{44B31822-2397-4336-BDAC-DF42F268EE7A}" srcOrd="0" destOrd="0" parTransId="{BB732401-B50D-494A-9C11-44C17F11B2B9}" sibTransId="{9895A7D9-5B8C-4124-9663-8DC49C8B4E9D}"/>
    <dgm:cxn modelId="{8B73F390-5781-4E66-8FBC-A7505188A494}" srcId="{A49BA856-66CF-4E83-BAC2-A6966F0CA482}" destId="{1EBCB685-4342-4FB8-AB6F-0A6B38F7A5F3}" srcOrd="1" destOrd="0" parTransId="{FE19CB88-2C30-49F6-A9AC-81EC245B7FA0}" sibTransId="{5B887509-8FC0-4936-899F-34B224E2241C}"/>
    <dgm:cxn modelId="{FB8AC291-E73D-4F06-95C7-855467D49C1A}" srcId="{6FE1D59C-A737-40BB-BA03-DBEE11A17714}" destId="{A49BA856-66CF-4E83-BAC2-A6966F0CA482}" srcOrd="0" destOrd="0" parTransId="{7F818159-44B4-479A-B6C5-A4CD7F50880B}" sibTransId="{51839283-F706-4BB8-BD02-087E3B853305}"/>
    <dgm:cxn modelId="{977814A2-79A9-408C-9088-ABB9AA7F4F49}" type="presOf" srcId="{466696B4-D7EC-41E5-B619-C9593CF4690C}" destId="{6477DDD0-8297-438F-B8F4-011D2FE59DD0}" srcOrd="0" destOrd="0" presId="urn:microsoft.com/office/officeart/2005/8/layout/lProcess2"/>
    <dgm:cxn modelId="{48E903A3-E82D-4945-B7CE-51056AA73C9F}" srcId="{A49BA856-66CF-4E83-BAC2-A6966F0CA482}" destId="{4E12F772-E915-4AD2-BD79-38E92F22982D}" srcOrd="3" destOrd="0" parTransId="{04DC2940-E9B2-4207-999A-D5738993B021}" sibTransId="{C1873873-F105-4F03-AC0C-E69BC029DFB3}"/>
    <dgm:cxn modelId="{FFFD23A3-44A9-472F-BE86-873E0FCE7EB6}" type="presOf" srcId="{44B31822-2397-4336-BDAC-DF42F268EE7A}" destId="{9E8547D2-4644-406F-BCCE-87C38886094F}" srcOrd="0" destOrd="0" presId="urn:microsoft.com/office/officeart/2005/8/layout/lProcess2"/>
    <dgm:cxn modelId="{0A5198A4-7174-48A6-B7F5-CD05F591B51F}" srcId="{A49BA856-66CF-4E83-BAC2-A6966F0CA482}" destId="{A25D1515-61E0-4542-BA3F-25D1FEBCA78F}" srcOrd="2" destOrd="0" parTransId="{02EC4A98-70F7-4677-8043-B0DD643983AC}" sibTransId="{527FA5C3-D4DA-46C7-ABA8-3A145A315161}"/>
    <dgm:cxn modelId="{150347DC-8A9D-4AAB-80F3-9272ED549812}" type="presOf" srcId="{466696B4-D7EC-41E5-B619-C9593CF4690C}" destId="{93FA42C6-E8F2-485C-9FF5-7BEA2D747397}" srcOrd="1" destOrd="0" presId="urn:microsoft.com/office/officeart/2005/8/layout/lProcess2"/>
    <dgm:cxn modelId="{883CBAFF-B92A-4051-9D64-54906CC12FB9}" type="presOf" srcId="{A49BA856-66CF-4E83-BAC2-A6966F0CA482}" destId="{3DFCAD44-6C4C-432B-89F4-83F1A6490ABF}" srcOrd="1" destOrd="0" presId="urn:microsoft.com/office/officeart/2005/8/layout/lProcess2"/>
    <dgm:cxn modelId="{E41237DA-6BD8-47A0-9FFB-8D321546E30A}" type="presParOf" srcId="{209E92B6-D6A8-4DD4-BDEF-557886E5F174}" destId="{1159780E-7C0B-4B94-8E69-D2408F9D8736}" srcOrd="0" destOrd="0" presId="urn:microsoft.com/office/officeart/2005/8/layout/lProcess2"/>
    <dgm:cxn modelId="{246B7B6A-299B-4058-A255-21C7EA7C0E1D}" type="presParOf" srcId="{1159780E-7C0B-4B94-8E69-D2408F9D8736}" destId="{62BA9F78-5970-4B6D-AACF-3A1E92AB4046}" srcOrd="0" destOrd="0" presId="urn:microsoft.com/office/officeart/2005/8/layout/lProcess2"/>
    <dgm:cxn modelId="{B4A9E7DF-17E9-4833-90D0-CDB1E7558893}" type="presParOf" srcId="{1159780E-7C0B-4B94-8E69-D2408F9D8736}" destId="{3DFCAD44-6C4C-432B-89F4-83F1A6490ABF}" srcOrd="1" destOrd="0" presId="urn:microsoft.com/office/officeart/2005/8/layout/lProcess2"/>
    <dgm:cxn modelId="{8ECF6DA1-9588-4DF9-B7CC-8F37AB3938E6}" type="presParOf" srcId="{1159780E-7C0B-4B94-8E69-D2408F9D8736}" destId="{180BB670-272A-42AD-89AE-90748183055E}" srcOrd="2" destOrd="0" presId="urn:microsoft.com/office/officeart/2005/8/layout/lProcess2"/>
    <dgm:cxn modelId="{463FC36A-271A-428D-8B67-BCF4336D7064}" type="presParOf" srcId="{180BB670-272A-42AD-89AE-90748183055E}" destId="{EC88E4A6-9C96-4AC9-A58F-64027FFA723B}" srcOrd="0" destOrd="0" presId="urn:microsoft.com/office/officeart/2005/8/layout/lProcess2"/>
    <dgm:cxn modelId="{29B7AE1C-68BF-4C08-B9BB-A1A366C46308}" type="presParOf" srcId="{EC88E4A6-9C96-4AC9-A58F-64027FFA723B}" destId="{9E8547D2-4644-406F-BCCE-87C38886094F}" srcOrd="0" destOrd="0" presId="urn:microsoft.com/office/officeart/2005/8/layout/lProcess2"/>
    <dgm:cxn modelId="{5236CE62-FF06-4E73-84E4-4B1FADEB7AF1}" type="presParOf" srcId="{EC88E4A6-9C96-4AC9-A58F-64027FFA723B}" destId="{6875E53D-D1BA-4CF8-B260-01744474626C}" srcOrd="1" destOrd="0" presId="urn:microsoft.com/office/officeart/2005/8/layout/lProcess2"/>
    <dgm:cxn modelId="{8A211B36-E6B4-4E2A-AB36-7FB4A6BA5E4B}" type="presParOf" srcId="{EC88E4A6-9C96-4AC9-A58F-64027FFA723B}" destId="{F8A6124F-B9C7-4E68-815D-23A273BEFB9F}" srcOrd="2" destOrd="0" presId="urn:microsoft.com/office/officeart/2005/8/layout/lProcess2"/>
    <dgm:cxn modelId="{B9F770BD-8FA0-4ED8-8E5F-3577A782ECC7}" type="presParOf" srcId="{EC88E4A6-9C96-4AC9-A58F-64027FFA723B}" destId="{2D91BD43-1BAF-4595-A87F-DF472FD9AF76}" srcOrd="3" destOrd="0" presId="urn:microsoft.com/office/officeart/2005/8/layout/lProcess2"/>
    <dgm:cxn modelId="{0B85C323-3323-4CEB-8217-D705A298DCCF}" type="presParOf" srcId="{EC88E4A6-9C96-4AC9-A58F-64027FFA723B}" destId="{07DFDEAC-524C-4A42-9B43-3F62919B8000}" srcOrd="4" destOrd="0" presId="urn:microsoft.com/office/officeart/2005/8/layout/lProcess2"/>
    <dgm:cxn modelId="{70420942-D3C9-4F19-95EC-2EBB66AA1051}" type="presParOf" srcId="{EC88E4A6-9C96-4AC9-A58F-64027FFA723B}" destId="{F8A9F571-D43F-42BF-B9A5-453CBE2E2FB1}" srcOrd="5" destOrd="0" presId="urn:microsoft.com/office/officeart/2005/8/layout/lProcess2"/>
    <dgm:cxn modelId="{2E320FCC-8421-4436-B334-77C74ED67D1A}" type="presParOf" srcId="{EC88E4A6-9C96-4AC9-A58F-64027FFA723B}" destId="{7B6B6492-A2B6-4E56-8983-E6C28EA35DC4}" srcOrd="6" destOrd="0" presId="urn:microsoft.com/office/officeart/2005/8/layout/lProcess2"/>
    <dgm:cxn modelId="{34C3A582-61EF-480C-8C2E-C0FE10E86439}" type="presParOf" srcId="{209E92B6-D6A8-4DD4-BDEF-557886E5F174}" destId="{DC642992-C7E8-4B9C-857D-CDAA5B4DF256}" srcOrd="1" destOrd="0" presId="urn:microsoft.com/office/officeart/2005/8/layout/lProcess2"/>
    <dgm:cxn modelId="{78C6E8E1-2D54-4A98-AC89-2BB8155AC06C}" type="presParOf" srcId="{209E92B6-D6A8-4DD4-BDEF-557886E5F174}" destId="{97525DB2-9321-4795-AF09-311FF875E4F4}" srcOrd="2" destOrd="0" presId="urn:microsoft.com/office/officeart/2005/8/layout/lProcess2"/>
    <dgm:cxn modelId="{5F94C4FE-4F7A-43D0-834E-5EA1971E0B28}" type="presParOf" srcId="{97525DB2-9321-4795-AF09-311FF875E4F4}" destId="{6477DDD0-8297-438F-B8F4-011D2FE59DD0}" srcOrd="0" destOrd="0" presId="urn:microsoft.com/office/officeart/2005/8/layout/lProcess2"/>
    <dgm:cxn modelId="{835ECC5A-CB61-458D-896A-4E64D83A737D}" type="presParOf" srcId="{97525DB2-9321-4795-AF09-311FF875E4F4}" destId="{93FA42C6-E8F2-485C-9FF5-7BEA2D747397}" srcOrd="1" destOrd="0" presId="urn:microsoft.com/office/officeart/2005/8/layout/lProcess2"/>
    <dgm:cxn modelId="{58869A47-AEC2-4A3F-8BB3-ACF3B3FDB3DB}" type="presParOf" srcId="{97525DB2-9321-4795-AF09-311FF875E4F4}" destId="{BB7A52D1-342F-40AD-B72F-D89421F686A1}" srcOrd="2" destOrd="0" presId="urn:microsoft.com/office/officeart/2005/8/layout/lProcess2"/>
    <dgm:cxn modelId="{AC0909B3-C456-41EA-ABCD-E4E5EF167248}" type="presParOf" srcId="{BB7A52D1-342F-40AD-B72F-D89421F686A1}" destId="{F68CB553-7682-4165-9C4A-A7B1958EBF9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C0CF75-1ABD-42E3-A1A0-9F7090123C77}"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6D0AC67F-25CE-4955-B58C-8020287938FE}">
      <dgm:prSet phldrT="[Text]" custT="1"/>
      <dgm:spPr/>
      <dgm:t>
        <a:bodyPr/>
        <a:lstStyle/>
        <a:p>
          <a:r>
            <a:rPr lang="en-US" sz="2200" dirty="0"/>
            <a:t>Delays in diagnosis and diagnostic errors add hospital days, lead to readmissions, and increase morbidity and mortality.</a:t>
          </a:r>
        </a:p>
      </dgm:t>
      <dgm:extLst>
        <a:ext uri="{E40237B7-FDA0-4F09-8148-C483321AD2D9}">
          <dgm14:cNvPr xmlns:dgm14="http://schemas.microsoft.com/office/drawing/2010/diagram" id="0" name="" descr="Delays in diagnosis and diagnostic errors add hospital days, lead to readmissions, and increase morbidity and mortality.&#10;"/>
        </a:ext>
      </dgm:extLst>
    </dgm:pt>
    <dgm:pt modelId="{63F2292A-0EE6-41E8-92CD-26799D1DBD79}" type="parTrans" cxnId="{7953B8E4-CBF3-4900-9CE9-8912CF42BF46}">
      <dgm:prSet/>
      <dgm:spPr/>
      <dgm:t>
        <a:bodyPr/>
        <a:lstStyle/>
        <a:p>
          <a:endParaRPr lang="en-US"/>
        </a:p>
      </dgm:t>
    </dgm:pt>
    <dgm:pt modelId="{BD25D312-4A81-4176-8F1E-FEB41A7A95D0}" type="sibTrans" cxnId="{7953B8E4-CBF3-4900-9CE9-8912CF42BF46}">
      <dgm:prSet/>
      <dgm:spPr/>
      <dgm:t>
        <a:bodyPr/>
        <a:lstStyle/>
        <a:p>
          <a:endParaRPr lang="en-US"/>
        </a:p>
      </dgm:t>
    </dgm:pt>
    <dgm:pt modelId="{0B9DCB33-DEF5-45CD-BA49-D84772E8E5E9}" type="pres">
      <dgm:prSet presAssocID="{C9C0CF75-1ABD-42E3-A1A0-9F7090123C77}" presName="linear" presStyleCnt="0">
        <dgm:presLayoutVars>
          <dgm:dir/>
          <dgm:resizeHandles val="exact"/>
        </dgm:presLayoutVars>
      </dgm:prSet>
      <dgm:spPr/>
    </dgm:pt>
    <dgm:pt modelId="{D82532CA-DA84-4E61-8823-9EAF2BBB519A}" type="pres">
      <dgm:prSet presAssocID="{6D0AC67F-25CE-4955-B58C-8020287938FE}" presName="comp" presStyleCnt="0"/>
      <dgm:spPr/>
    </dgm:pt>
    <dgm:pt modelId="{30FD2AC9-F2DF-41A8-B38C-8CDCC068F53A}" type="pres">
      <dgm:prSet presAssocID="{6D0AC67F-25CE-4955-B58C-8020287938FE}" presName="box" presStyleLbl="node1" presStyleIdx="0" presStyleCnt="1" custScaleY="80000" custLinFactNeighborX="0"/>
      <dgm:spPr/>
    </dgm:pt>
    <dgm:pt modelId="{0A0CC51A-B3C6-4ADE-9125-F3CB6569E8EC}" type="pres">
      <dgm:prSet presAssocID="{6D0AC67F-25CE-4955-B58C-8020287938FE}" presName="img" presStyleLbl="fgImgPlace1" presStyleIdx="0" presStyleCnt="1" custScaleY="100000" custLinFactY="-6669" custLinFactNeighborX="-6818" custLinFactNeighborY="-100000"/>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2727" r="22727"/>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E16EE4E-185D-4B73-9105-CC7462CF6831}" type="pres">
      <dgm:prSet presAssocID="{6D0AC67F-25CE-4955-B58C-8020287938FE}" presName="text" presStyleLbl="node1" presStyleIdx="0" presStyleCnt="1">
        <dgm:presLayoutVars>
          <dgm:bulletEnabled val="1"/>
        </dgm:presLayoutVars>
      </dgm:prSet>
      <dgm:spPr/>
    </dgm:pt>
  </dgm:ptLst>
  <dgm:cxnLst>
    <dgm:cxn modelId="{1C0FC507-11B1-4D41-8DAD-655E5A7CB259}" type="presOf" srcId="{C9C0CF75-1ABD-42E3-A1A0-9F7090123C77}" destId="{0B9DCB33-DEF5-45CD-BA49-D84772E8E5E9}" srcOrd="0" destOrd="0" presId="urn:microsoft.com/office/officeart/2005/8/layout/vList4"/>
    <dgm:cxn modelId="{FF244298-9EA7-437C-BF53-710A55A61EEE}" type="presOf" srcId="{6D0AC67F-25CE-4955-B58C-8020287938FE}" destId="{30FD2AC9-F2DF-41A8-B38C-8CDCC068F53A}" srcOrd="0" destOrd="0" presId="urn:microsoft.com/office/officeart/2005/8/layout/vList4"/>
    <dgm:cxn modelId="{7953B8E4-CBF3-4900-9CE9-8912CF42BF46}" srcId="{C9C0CF75-1ABD-42E3-A1A0-9F7090123C77}" destId="{6D0AC67F-25CE-4955-B58C-8020287938FE}" srcOrd="0" destOrd="0" parTransId="{63F2292A-0EE6-41E8-92CD-26799D1DBD79}" sibTransId="{BD25D312-4A81-4176-8F1E-FEB41A7A95D0}"/>
    <dgm:cxn modelId="{9AB659FA-E57B-487A-AEF7-CA126733F38E}" type="presOf" srcId="{6D0AC67F-25CE-4955-B58C-8020287938FE}" destId="{3E16EE4E-185D-4B73-9105-CC7462CF6831}" srcOrd="1" destOrd="0" presId="urn:microsoft.com/office/officeart/2005/8/layout/vList4"/>
    <dgm:cxn modelId="{DE752DAE-138B-4FDA-A7A5-B779437A84A5}" type="presParOf" srcId="{0B9DCB33-DEF5-45CD-BA49-D84772E8E5E9}" destId="{D82532CA-DA84-4E61-8823-9EAF2BBB519A}" srcOrd="0" destOrd="0" presId="urn:microsoft.com/office/officeart/2005/8/layout/vList4"/>
    <dgm:cxn modelId="{B2F5D288-1EFB-4782-BC0A-A0D734F4609C}" type="presParOf" srcId="{D82532CA-DA84-4E61-8823-9EAF2BBB519A}" destId="{30FD2AC9-F2DF-41A8-B38C-8CDCC068F53A}" srcOrd="0" destOrd="0" presId="urn:microsoft.com/office/officeart/2005/8/layout/vList4"/>
    <dgm:cxn modelId="{07708E84-867A-4A0E-A733-4CAECBEEB7F7}" type="presParOf" srcId="{D82532CA-DA84-4E61-8823-9EAF2BBB519A}" destId="{0A0CC51A-B3C6-4ADE-9125-F3CB6569E8EC}" srcOrd="1" destOrd="0" presId="urn:microsoft.com/office/officeart/2005/8/layout/vList4"/>
    <dgm:cxn modelId="{90B53C44-68B8-40AC-BB71-9EFCD956345B}" type="presParOf" srcId="{D82532CA-DA84-4E61-8823-9EAF2BBB519A}" destId="{3E16EE4E-185D-4B73-9105-CC7462CF683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43E011-14E2-46E8-AFCE-DB4782FA3EB1}"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240071FE-0F9B-414E-B4C2-E45D3319FCE2}">
      <dgm:prSet phldrT="[Text]"/>
      <dgm:spPr/>
      <dgm:t>
        <a:bodyPr/>
        <a:lstStyle/>
        <a:p>
          <a:r>
            <a:rPr lang="en-US" dirty="0"/>
            <a:t>Different discharge scenarios have very different out-of-pocket costs for individual patients. Consider these as you plan for safe discharge.</a:t>
          </a:r>
        </a:p>
      </dgm:t>
      <dgm:extLst>
        <a:ext uri="{E40237B7-FDA0-4F09-8148-C483321AD2D9}">
          <dgm14:cNvPr xmlns:dgm14="http://schemas.microsoft.com/office/drawing/2010/diagram" id="0" name="" descr="Different discharge scenarios have very different out-of-pocket costs for individual patients. Consider these as you plan for safe discharge.&#10;"/>
        </a:ext>
      </dgm:extLst>
    </dgm:pt>
    <dgm:pt modelId="{FC71A979-0801-4ECD-8ABC-1EE5E9AD2C05}" type="parTrans" cxnId="{BFE5BD62-0D50-4F51-8B8A-ED1C78540A5A}">
      <dgm:prSet/>
      <dgm:spPr/>
      <dgm:t>
        <a:bodyPr/>
        <a:lstStyle/>
        <a:p>
          <a:endParaRPr lang="en-US"/>
        </a:p>
      </dgm:t>
    </dgm:pt>
    <dgm:pt modelId="{2D11C0E7-1F8E-4173-AEB0-3616FEF516B8}" type="sibTrans" cxnId="{BFE5BD62-0D50-4F51-8B8A-ED1C78540A5A}">
      <dgm:prSet/>
      <dgm:spPr/>
      <dgm:t>
        <a:bodyPr/>
        <a:lstStyle/>
        <a:p>
          <a:endParaRPr lang="en-US"/>
        </a:p>
      </dgm:t>
    </dgm:pt>
    <dgm:pt modelId="{87DBC662-E246-47EB-9AE3-C4EDD80B7DBB}" type="pres">
      <dgm:prSet presAssocID="{6043E011-14E2-46E8-AFCE-DB4782FA3EB1}" presName="linear" presStyleCnt="0">
        <dgm:presLayoutVars>
          <dgm:dir/>
          <dgm:resizeHandles val="exact"/>
        </dgm:presLayoutVars>
      </dgm:prSet>
      <dgm:spPr/>
    </dgm:pt>
    <dgm:pt modelId="{20BCBEEF-EB04-4DAD-B476-F1DE7B28CA4D}" type="pres">
      <dgm:prSet presAssocID="{240071FE-0F9B-414E-B4C2-E45D3319FCE2}" presName="comp" presStyleCnt="0"/>
      <dgm:spPr/>
    </dgm:pt>
    <dgm:pt modelId="{7B23D3C4-2BD3-4457-B137-7B1DFEEA0D30}" type="pres">
      <dgm:prSet presAssocID="{240071FE-0F9B-414E-B4C2-E45D3319FCE2}" presName="box" presStyleLbl="node1" presStyleIdx="0" presStyleCnt="1" custScaleY="80000" custLinFactNeighborY="-585"/>
      <dgm:spPr/>
    </dgm:pt>
    <dgm:pt modelId="{F95F2CE5-1D64-4C4E-84FC-9B67E03BCB50}" type="pres">
      <dgm:prSet presAssocID="{240071FE-0F9B-414E-B4C2-E45D3319FCE2}" presName="img" presStyleLbl="fgImgPlace1" presStyleIdx="0" presStyleCnt="1" custLinFactNeighborX="-6818" custLinFactNeighborY="-20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2727" r="22727"/>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DF2D0E3-76E3-4D6D-BFBF-380AAEA0F66D}" type="pres">
      <dgm:prSet presAssocID="{240071FE-0F9B-414E-B4C2-E45D3319FCE2}" presName="text" presStyleLbl="node1" presStyleIdx="0" presStyleCnt="1">
        <dgm:presLayoutVars>
          <dgm:bulletEnabled val="1"/>
        </dgm:presLayoutVars>
      </dgm:prSet>
      <dgm:spPr/>
    </dgm:pt>
  </dgm:ptLst>
  <dgm:cxnLst>
    <dgm:cxn modelId="{E1368219-7A5B-4FCF-A11E-F9E0464DAE33}" type="presOf" srcId="{240071FE-0F9B-414E-B4C2-E45D3319FCE2}" destId="{0DF2D0E3-76E3-4D6D-BFBF-380AAEA0F66D}" srcOrd="1" destOrd="0" presId="urn:microsoft.com/office/officeart/2005/8/layout/vList4"/>
    <dgm:cxn modelId="{BFE5BD62-0D50-4F51-8B8A-ED1C78540A5A}" srcId="{6043E011-14E2-46E8-AFCE-DB4782FA3EB1}" destId="{240071FE-0F9B-414E-B4C2-E45D3319FCE2}" srcOrd="0" destOrd="0" parTransId="{FC71A979-0801-4ECD-8ABC-1EE5E9AD2C05}" sibTransId="{2D11C0E7-1F8E-4173-AEB0-3616FEF516B8}"/>
    <dgm:cxn modelId="{0543AC7B-6678-4895-8F99-C7B521083670}" type="presOf" srcId="{240071FE-0F9B-414E-B4C2-E45D3319FCE2}" destId="{7B23D3C4-2BD3-4457-B137-7B1DFEEA0D30}" srcOrd="0" destOrd="0" presId="urn:microsoft.com/office/officeart/2005/8/layout/vList4"/>
    <dgm:cxn modelId="{A21559EB-3C5C-459E-A786-4F07D70EAA52}" type="presOf" srcId="{6043E011-14E2-46E8-AFCE-DB4782FA3EB1}" destId="{87DBC662-E246-47EB-9AE3-C4EDD80B7DBB}" srcOrd="0" destOrd="0" presId="urn:microsoft.com/office/officeart/2005/8/layout/vList4"/>
    <dgm:cxn modelId="{B0622B82-4E73-4307-BC5B-B7AF648FC5CA}" type="presParOf" srcId="{87DBC662-E246-47EB-9AE3-C4EDD80B7DBB}" destId="{20BCBEEF-EB04-4DAD-B476-F1DE7B28CA4D}" srcOrd="0" destOrd="0" presId="urn:microsoft.com/office/officeart/2005/8/layout/vList4"/>
    <dgm:cxn modelId="{704F65E1-085F-4C7C-9781-830E9E79215B}" type="presParOf" srcId="{20BCBEEF-EB04-4DAD-B476-F1DE7B28CA4D}" destId="{7B23D3C4-2BD3-4457-B137-7B1DFEEA0D30}" srcOrd="0" destOrd="0" presId="urn:microsoft.com/office/officeart/2005/8/layout/vList4"/>
    <dgm:cxn modelId="{8095E1A0-C429-40B6-B302-AF0ED6899E13}" type="presParOf" srcId="{20BCBEEF-EB04-4DAD-B476-F1DE7B28CA4D}" destId="{F95F2CE5-1D64-4C4E-84FC-9B67E03BCB50}" srcOrd="1" destOrd="0" presId="urn:microsoft.com/office/officeart/2005/8/layout/vList4"/>
    <dgm:cxn modelId="{15E8C3E7-0A86-4F48-999B-1490B97E66B7}" type="presParOf" srcId="{20BCBEEF-EB04-4DAD-B476-F1DE7B28CA4D}" destId="{0DF2D0E3-76E3-4D6D-BFBF-380AAEA0F66D}"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D2AC9-F2DF-41A8-B38C-8CDCC068F53A}">
      <dsp:nvSpPr>
        <dsp:cNvPr id="0" name=""/>
        <dsp:cNvSpPr/>
      </dsp:nvSpPr>
      <dsp:spPr>
        <a:xfrm>
          <a:off x="0" y="0"/>
          <a:ext cx="10058399" cy="109728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How can delayed diagnosis and diagnostic errors increase the cost of hospitalization?</a:t>
          </a:r>
        </a:p>
      </dsp:txBody>
      <dsp:txXfrm>
        <a:off x="2148840" y="0"/>
        <a:ext cx="7909560" cy="1097280"/>
      </dsp:txXfrm>
    </dsp:sp>
    <dsp:sp modelId="{0A0CC51A-B3C6-4ADE-9125-F3CB6569E8EC}">
      <dsp:nvSpPr>
        <dsp:cNvPr id="0" name=""/>
        <dsp:cNvSpPr/>
      </dsp:nvSpPr>
      <dsp:spPr>
        <a:xfrm>
          <a:off x="3" y="0"/>
          <a:ext cx="2011680" cy="1097280"/>
        </a:xfrm>
        <a:prstGeom prst="roundRect">
          <a:avLst>
            <a:gd name="adj" fmla="val 10000"/>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2727" r="22727"/>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83714-ADC6-489F-BDB0-9C8EB5D377FD}">
      <dsp:nvSpPr>
        <dsp:cNvPr id="0" name=""/>
        <dsp:cNvSpPr/>
      </dsp:nvSpPr>
      <dsp:spPr>
        <a:xfrm>
          <a:off x="0" y="0"/>
          <a:ext cx="10058399" cy="109728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Thorough medication reconciliation should be performed at every outpatient visit and before every hospital discharge.</a:t>
          </a:r>
        </a:p>
      </dsp:txBody>
      <dsp:txXfrm>
        <a:off x="2148840" y="0"/>
        <a:ext cx="7909560" cy="1097280"/>
      </dsp:txXfrm>
    </dsp:sp>
    <dsp:sp modelId="{319D326D-3B72-4A19-8558-610C5C19D8E1}">
      <dsp:nvSpPr>
        <dsp:cNvPr id="0" name=""/>
        <dsp:cNvSpPr/>
      </dsp:nvSpPr>
      <dsp:spPr>
        <a:xfrm>
          <a:off x="3" y="1250"/>
          <a:ext cx="2011680" cy="109728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2727" r="22727"/>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3D3C4-2BD3-4457-B137-7B1DFEEA0D30}">
      <dsp:nvSpPr>
        <dsp:cNvPr id="0" name=""/>
        <dsp:cNvSpPr/>
      </dsp:nvSpPr>
      <dsp:spPr>
        <a:xfrm>
          <a:off x="0" y="0"/>
          <a:ext cx="10058399" cy="109728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Do different types of discharge locations have different associated out-of-pocket costs?</a:t>
          </a:r>
        </a:p>
      </dsp:txBody>
      <dsp:txXfrm>
        <a:off x="2148840" y="0"/>
        <a:ext cx="7909560" cy="1097280"/>
      </dsp:txXfrm>
    </dsp:sp>
    <dsp:sp modelId="{F95F2CE5-1D64-4C4E-84FC-9B67E03BCB50}">
      <dsp:nvSpPr>
        <dsp:cNvPr id="0" name=""/>
        <dsp:cNvSpPr/>
      </dsp:nvSpPr>
      <dsp:spPr>
        <a:xfrm>
          <a:off x="3" y="0"/>
          <a:ext cx="2011680" cy="1097280"/>
        </a:xfrm>
        <a:prstGeom prst="roundRect">
          <a:avLst>
            <a:gd name="adj" fmla="val 10000"/>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2000" r="22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83714-ADC6-489F-BDB0-9C8EB5D377FD}">
      <dsp:nvSpPr>
        <dsp:cNvPr id="0" name=""/>
        <dsp:cNvSpPr/>
      </dsp:nvSpPr>
      <dsp:spPr>
        <a:xfrm>
          <a:off x="0" y="0"/>
          <a:ext cx="10058399" cy="109728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How can we optimize medication reconciliation during care transitions?</a:t>
          </a:r>
        </a:p>
      </dsp:txBody>
      <dsp:txXfrm>
        <a:off x="2148840" y="0"/>
        <a:ext cx="7909560" cy="1097280"/>
      </dsp:txXfrm>
    </dsp:sp>
    <dsp:sp modelId="{319D326D-3B72-4A19-8558-610C5C19D8E1}">
      <dsp:nvSpPr>
        <dsp:cNvPr id="0" name=""/>
        <dsp:cNvSpPr/>
      </dsp:nvSpPr>
      <dsp:spPr>
        <a:xfrm>
          <a:off x="3" y="1250"/>
          <a:ext cx="2011680" cy="1097280"/>
        </a:xfrm>
        <a:prstGeom prst="roundRect">
          <a:avLst>
            <a:gd name="adj" fmla="val 10000"/>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2000" r="22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18209-9A15-954B-B133-61277CB88119}">
      <dsp:nvSpPr>
        <dsp:cNvPr id="0" name=""/>
        <dsp:cNvSpPr/>
      </dsp:nvSpPr>
      <dsp:spPr>
        <a:xfrm rot="5400000">
          <a:off x="-160876" y="162941"/>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a:t>
          </a:r>
        </a:p>
      </dsp:txBody>
      <dsp:txXfrm rot="-5400000">
        <a:off x="1" y="377444"/>
        <a:ext cx="750757" cy="321753"/>
      </dsp:txXfrm>
    </dsp:sp>
    <dsp:sp modelId="{E011E10A-ECFF-EA43-8757-DBD1D859C4FC}">
      <dsp:nvSpPr>
        <dsp:cNvPr id="0" name=""/>
        <dsp:cNvSpPr/>
      </dsp:nvSpPr>
      <dsp:spPr>
        <a:xfrm rot="5400000">
          <a:off x="5056012" y="-4303190"/>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Understand the benefits, harms, and relative costs of the interventions</a:t>
          </a:r>
          <a:endParaRPr lang="en-US" sz="1700" kern="1200" dirty="0"/>
        </a:p>
      </dsp:txBody>
      <dsp:txXfrm rot="-5400000">
        <a:off x="750757" y="36096"/>
        <a:ext cx="9273611" cy="629069"/>
      </dsp:txXfrm>
    </dsp:sp>
    <dsp:sp modelId="{E8B5494E-5882-D14E-9E57-704CB479047A}">
      <dsp:nvSpPr>
        <dsp:cNvPr id="0" name=""/>
        <dsp:cNvSpPr/>
      </dsp:nvSpPr>
      <dsp:spPr>
        <a:xfrm rot="5400000">
          <a:off x="-160876" y="1118140"/>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a:t>
          </a:r>
        </a:p>
      </dsp:txBody>
      <dsp:txXfrm rot="-5400000">
        <a:off x="1" y="1332643"/>
        <a:ext cx="750757" cy="321753"/>
      </dsp:txXfrm>
    </dsp:sp>
    <dsp:sp modelId="{556EAB0F-8431-4642-B312-6B89499BD07F}">
      <dsp:nvSpPr>
        <dsp:cNvPr id="0" name=""/>
        <dsp:cNvSpPr/>
      </dsp:nvSpPr>
      <dsp:spPr>
        <a:xfrm rot="5400000">
          <a:off x="5056012" y="-3347991"/>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Decrease or eliminate interventions that provide no benefits and/or may be harmful</a:t>
          </a:r>
          <a:endParaRPr lang="en-US" sz="1700" kern="1200" dirty="0"/>
        </a:p>
      </dsp:txBody>
      <dsp:txXfrm rot="-5400000">
        <a:off x="750757" y="991295"/>
        <a:ext cx="9273611" cy="629069"/>
      </dsp:txXfrm>
    </dsp:sp>
    <dsp:sp modelId="{52E00EFE-D66E-F242-8358-F9970DE84B06}">
      <dsp:nvSpPr>
        <dsp:cNvPr id="0" name=""/>
        <dsp:cNvSpPr/>
      </dsp:nvSpPr>
      <dsp:spPr>
        <a:xfrm rot="5400000">
          <a:off x="-160876" y="2073340"/>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a:t>
          </a:r>
        </a:p>
      </dsp:txBody>
      <dsp:txXfrm rot="-5400000">
        <a:off x="1" y="2287843"/>
        <a:ext cx="750757" cy="321753"/>
      </dsp:txXfrm>
    </dsp:sp>
    <dsp:sp modelId="{079135DE-F6D9-474F-AADB-6D94AB778EEB}">
      <dsp:nvSpPr>
        <dsp:cNvPr id="0" name=""/>
        <dsp:cNvSpPr/>
      </dsp:nvSpPr>
      <dsp:spPr>
        <a:xfrm rot="5400000">
          <a:off x="5056012" y="-2392791"/>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ea typeface="ＭＳ Ｐゴシック" pitchFamily="34" charset="-128"/>
            </a:rPr>
            <a:t>Choose interventions and care settings to maximize benefits, minimize harms, and reduce costs</a:t>
          </a:r>
          <a:endParaRPr lang="en-US" sz="1700" b="0" kern="1200" dirty="0"/>
        </a:p>
      </dsp:txBody>
      <dsp:txXfrm rot="-5400000">
        <a:off x="750757" y="1946495"/>
        <a:ext cx="9273611" cy="629069"/>
      </dsp:txXfrm>
    </dsp:sp>
    <dsp:sp modelId="{149AFED7-1B88-994D-B0EF-86ED1707E2DC}">
      <dsp:nvSpPr>
        <dsp:cNvPr id="0" name=""/>
        <dsp:cNvSpPr/>
      </dsp:nvSpPr>
      <dsp:spPr>
        <a:xfrm rot="5400000">
          <a:off x="-160876" y="3028539"/>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4</a:t>
          </a:r>
        </a:p>
      </dsp:txBody>
      <dsp:txXfrm rot="-5400000">
        <a:off x="1" y="3243042"/>
        <a:ext cx="750757" cy="321753"/>
      </dsp:txXfrm>
    </dsp:sp>
    <dsp:sp modelId="{00956B1B-C3D3-8646-9773-215D1690BCEB}">
      <dsp:nvSpPr>
        <dsp:cNvPr id="0" name=""/>
        <dsp:cNvSpPr/>
      </dsp:nvSpPr>
      <dsp:spPr>
        <a:xfrm rot="5400000">
          <a:off x="5056012" y="-1437592"/>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Customize a care plan that incorporates patient values and concerns</a:t>
          </a:r>
          <a:endParaRPr lang="en-US" sz="1700" kern="1200" dirty="0"/>
        </a:p>
      </dsp:txBody>
      <dsp:txXfrm rot="-5400000">
        <a:off x="750757" y="2901694"/>
        <a:ext cx="9273611" cy="629069"/>
      </dsp:txXfrm>
    </dsp:sp>
    <dsp:sp modelId="{24674B42-B10F-B54E-B662-96A5700CD30C}">
      <dsp:nvSpPr>
        <dsp:cNvPr id="0" name=""/>
        <dsp:cNvSpPr/>
      </dsp:nvSpPr>
      <dsp:spPr>
        <a:xfrm rot="5400000">
          <a:off x="-160876" y="3983739"/>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5</a:t>
          </a:r>
        </a:p>
      </dsp:txBody>
      <dsp:txXfrm rot="-5400000">
        <a:off x="1" y="4198242"/>
        <a:ext cx="750757" cy="321753"/>
      </dsp:txXfrm>
    </dsp:sp>
    <dsp:sp modelId="{BF6A804A-EEC7-E84F-9E26-B7A0E621A121}">
      <dsp:nvSpPr>
        <dsp:cNvPr id="0" name=""/>
        <dsp:cNvSpPr/>
      </dsp:nvSpPr>
      <dsp:spPr>
        <a:xfrm rot="5400000">
          <a:off x="5056012" y="-482392"/>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Identify system-level opportunities to improve outcomes, minimize harms, and reduce waste</a:t>
          </a:r>
          <a:endParaRPr lang="en-US" sz="1700" kern="1200" dirty="0"/>
        </a:p>
      </dsp:txBody>
      <dsp:txXfrm rot="-5400000">
        <a:off x="750757" y="3856894"/>
        <a:ext cx="9273611" cy="629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D2563-C58F-43C0-9DB5-3EB2E6CD3A3A}">
      <dsp:nvSpPr>
        <dsp:cNvPr id="0" name=""/>
        <dsp:cNvSpPr/>
      </dsp:nvSpPr>
      <dsp:spPr>
        <a:xfrm rot="5400000">
          <a:off x="-171179" y="176663"/>
          <a:ext cx="1141196" cy="7988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t>
          </a:r>
        </a:p>
      </dsp:txBody>
      <dsp:txXfrm rot="-5400000">
        <a:off x="1" y="404903"/>
        <a:ext cx="798837" cy="342359"/>
      </dsp:txXfrm>
    </dsp:sp>
    <dsp:sp modelId="{4F895B1A-43DC-40FD-8974-ECB7FA96417E}">
      <dsp:nvSpPr>
        <dsp:cNvPr id="0" name=""/>
        <dsp:cNvSpPr/>
      </dsp:nvSpPr>
      <dsp:spPr>
        <a:xfrm rot="5400000">
          <a:off x="2956654" y="-2152332"/>
          <a:ext cx="741777" cy="5057411"/>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Home </a:t>
          </a:r>
        </a:p>
        <a:p>
          <a:pPr marL="171450" lvl="1" indent="-171450" algn="l" defTabSz="711200">
            <a:lnSpc>
              <a:spcPct val="90000"/>
            </a:lnSpc>
            <a:spcBef>
              <a:spcPct val="0"/>
            </a:spcBef>
            <a:spcAft>
              <a:spcPct val="15000"/>
            </a:spcAft>
            <a:buChar char="•"/>
          </a:pPr>
          <a:r>
            <a:rPr lang="en-US" sz="1600" kern="1200" dirty="0"/>
            <a:t>Skilled RN (IVs)</a:t>
          </a:r>
        </a:p>
      </dsp:txBody>
      <dsp:txXfrm rot="-5400000">
        <a:off x="798838" y="41695"/>
        <a:ext cx="5021200" cy="669355"/>
      </dsp:txXfrm>
    </dsp:sp>
    <dsp:sp modelId="{7F1140AB-7C52-40E2-91BF-DC3B78F62994}">
      <dsp:nvSpPr>
        <dsp:cNvPr id="0" name=""/>
        <dsp:cNvSpPr/>
      </dsp:nvSpPr>
      <dsp:spPr>
        <a:xfrm rot="5400000">
          <a:off x="-171179" y="1201447"/>
          <a:ext cx="1141196" cy="7988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t>
          </a:r>
        </a:p>
      </dsp:txBody>
      <dsp:txXfrm rot="-5400000">
        <a:off x="1" y="1429687"/>
        <a:ext cx="798837" cy="342359"/>
      </dsp:txXfrm>
    </dsp:sp>
    <dsp:sp modelId="{66A18337-9095-4EAA-AAD3-6C0BEF0CFB80}">
      <dsp:nvSpPr>
        <dsp:cNvPr id="0" name=""/>
        <dsp:cNvSpPr/>
      </dsp:nvSpPr>
      <dsp:spPr>
        <a:xfrm rot="5400000">
          <a:off x="2956654" y="-1127548"/>
          <a:ext cx="741777" cy="5057411"/>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Assisted Living            </a:t>
          </a:r>
        </a:p>
        <a:p>
          <a:pPr marL="171450" lvl="1" indent="-171450" algn="l" defTabSz="711200">
            <a:lnSpc>
              <a:spcPct val="90000"/>
            </a:lnSpc>
            <a:spcBef>
              <a:spcPct val="0"/>
            </a:spcBef>
            <a:spcAft>
              <a:spcPct val="15000"/>
            </a:spcAft>
            <a:buChar char="•"/>
          </a:pPr>
          <a:r>
            <a:rPr lang="en-US" sz="1600" kern="1200" dirty="0"/>
            <a:t>Skilled RNs (IVs), PT/OT visits, home health aide</a:t>
          </a:r>
        </a:p>
      </dsp:txBody>
      <dsp:txXfrm rot="-5400000">
        <a:off x="798838" y="1066479"/>
        <a:ext cx="5021200" cy="669355"/>
      </dsp:txXfrm>
    </dsp:sp>
    <dsp:sp modelId="{DA12BA69-09C8-4FB9-86C5-FCC493F5BB78}">
      <dsp:nvSpPr>
        <dsp:cNvPr id="0" name=""/>
        <dsp:cNvSpPr/>
      </dsp:nvSpPr>
      <dsp:spPr>
        <a:xfrm rot="5400000">
          <a:off x="-171179" y="2226231"/>
          <a:ext cx="1141196" cy="7988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t>
          </a:r>
        </a:p>
      </dsp:txBody>
      <dsp:txXfrm rot="-5400000">
        <a:off x="1" y="2454471"/>
        <a:ext cx="798837" cy="342359"/>
      </dsp:txXfrm>
    </dsp:sp>
    <dsp:sp modelId="{0ED4DE05-0801-4FB0-BC54-488921BBBFF0}">
      <dsp:nvSpPr>
        <dsp:cNvPr id="0" name=""/>
        <dsp:cNvSpPr/>
      </dsp:nvSpPr>
      <dsp:spPr>
        <a:xfrm rot="5400000">
          <a:off x="2956654" y="-102765"/>
          <a:ext cx="741777" cy="5057411"/>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Skilled Nursing Facility </a:t>
          </a:r>
        </a:p>
        <a:p>
          <a:pPr marL="171450" lvl="1" indent="-171450" algn="l" defTabSz="711200">
            <a:lnSpc>
              <a:spcPct val="90000"/>
            </a:lnSpc>
            <a:spcBef>
              <a:spcPct val="0"/>
            </a:spcBef>
            <a:spcAft>
              <a:spcPct val="15000"/>
            </a:spcAft>
            <a:buChar char="•"/>
          </a:pPr>
          <a:r>
            <a:rPr lang="en-US" sz="1600" kern="1200" dirty="0"/>
            <a:t>Daily skilled RN needs; direct supervision of RN, PT, OT; average length of stay: 13 days</a:t>
          </a:r>
        </a:p>
      </dsp:txBody>
      <dsp:txXfrm rot="-5400000">
        <a:off x="798838" y="2091262"/>
        <a:ext cx="5021200" cy="669355"/>
      </dsp:txXfrm>
    </dsp:sp>
    <dsp:sp modelId="{3D14350D-DDD3-4CA7-BD76-2FEB0FD59675}">
      <dsp:nvSpPr>
        <dsp:cNvPr id="0" name=""/>
        <dsp:cNvSpPr/>
      </dsp:nvSpPr>
      <dsp:spPr>
        <a:xfrm rot="5400000">
          <a:off x="-171179" y="3251015"/>
          <a:ext cx="1141196" cy="7988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t>
          </a:r>
        </a:p>
      </dsp:txBody>
      <dsp:txXfrm rot="-5400000">
        <a:off x="1" y="3479255"/>
        <a:ext cx="798837" cy="342359"/>
      </dsp:txXfrm>
    </dsp:sp>
    <dsp:sp modelId="{DEA938F5-E105-42D1-BD2F-3B1137FFE66B}">
      <dsp:nvSpPr>
        <dsp:cNvPr id="0" name=""/>
        <dsp:cNvSpPr/>
      </dsp:nvSpPr>
      <dsp:spPr>
        <a:xfrm rot="5400000">
          <a:off x="2956654" y="922018"/>
          <a:ext cx="741777" cy="5057411"/>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Long-term Acute Care Hospital</a:t>
          </a:r>
        </a:p>
        <a:p>
          <a:pPr marL="171450" lvl="1" indent="-171450" algn="l" defTabSz="711200">
            <a:lnSpc>
              <a:spcPct val="90000"/>
            </a:lnSpc>
            <a:spcBef>
              <a:spcPct val="0"/>
            </a:spcBef>
            <a:spcAft>
              <a:spcPct val="15000"/>
            </a:spcAft>
            <a:buChar char="•"/>
          </a:pPr>
          <a:r>
            <a:rPr lang="en-US" sz="1600" kern="1200" dirty="0"/>
            <a:t>Multiple skilled RN needs; direct supervision of RN, PT, OT; advanced need: ventilator wean, HFNC </a:t>
          </a:r>
        </a:p>
      </dsp:txBody>
      <dsp:txXfrm rot="-5400000">
        <a:off x="798838" y="3116046"/>
        <a:ext cx="5021200" cy="669355"/>
      </dsp:txXfrm>
    </dsp:sp>
    <dsp:sp modelId="{6BE14AC9-6855-402D-BC24-18B8DB8F8560}">
      <dsp:nvSpPr>
        <dsp:cNvPr id="0" name=""/>
        <dsp:cNvSpPr/>
      </dsp:nvSpPr>
      <dsp:spPr>
        <a:xfrm rot="5400000">
          <a:off x="-171179" y="4275798"/>
          <a:ext cx="1141196" cy="7988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t>
          </a:r>
          <a:endParaRPr lang="en-US" sz="1600" kern="1200" dirty="0"/>
        </a:p>
      </dsp:txBody>
      <dsp:txXfrm rot="-5400000">
        <a:off x="1" y="4504038"/>
        <a:ext cx="798837" cy="342359"/>
      </dsp:txXfrm>
    </dsp:sp>
    <dsp:sp modelId="{BE5EDE33-877D-4A15-99A2-0467C4E4F06A}">
      <dsp:nvSpPr>
        <dsp:cNvPr id="0" name=""/>
        <dsp:cNvSpPr/>
      </dsp:nvSpPr>
      <dsp:spPr>
        <a:xfrm rot="5400000">
          <a:off x="2956654" y="1946802"/>
          <a:ext cx="741777" cy="5057411"/>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Continue Inpatient</a:t>
          </a:r>
        </a:p>
        <a:p>
          <a:pPr marL="171450" lvl="1" indent="-171450" algn="l" defTabSz="711200">
            <a:lnSpc>
              <a:spcPct val="90000"/>
            </a:lnSpc>
            <a:spcBef>
              <a:spcPct val="0"/>
            </a:spcBef>
            <a:spcAft>
              <a:spcPct val="15000"/>
            </a:spcAft>
            <a:buChar char="•"/>
          </a:pPr>
          <a:r>
            <a:rPr lang="en-US" sz="1600" kern="1200" dirty="0"/>
            <a:t>All services available</a:t>
          </a:r>
        </a:p>
      </dsp:txBody>
      <dsp:txXfrm rot="-5400000">
        <a:off x="798838" y="4140830"/>
        <a:ext cx="5021200" cy="669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71DCB-535A-4429-B916-F0DB626C089F}">
      <dsp:nvSpPr>
        <dsp:cNvPr id="0" name=""/>
        <dsp:cNvSpPr/>
      </dsp:nvSpPr>
      <dsp:spPr>
        <a:xfrm>
          <a:off x="0" y="63377"/>
          <a:ext cx="4001429" cy="82485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Over the next 24 hours, Mr. Johnson’s breathing improves, and he is weaned off oxygen.</a:t>
          </a:r>
        </a:p>
      </dsp:txBody>
      <dsp:txXfrm>
        <a:off x="40266" y="103643"/>
        <a:ext cx="3920897" cy="744318"/>
      </dsp:txXfrm>
    </dsp:sp>
    <dsp:sp modelId="{0266317F-E501-49E0-8D1E-C128C57BB930}">
      <dsp:nvSpPr>
        <dsp:cNvPr id="0" name=""/>
        <dsp:cNvSpPr/>
      </dsp:nvSpPr>
      <dsp:spPr>
        <a:xfrm>
          <a:off x="0" y="931428"/>
          <a:ext cx="4001429" cy="82485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On hospital day 3, he is ready for discharge. He lives with his husband and elderly mother-in-law in a 3</a:t>
          </a:r>
          <a:r>
            <a:rPr lang="en-US" sz="1500" kern="1200" baseline="30000" dirty="0"/>
            <a:t>rd</a:t>
          </a:r>
          <a:r>
            <a:rPr lang="en-US" sz="1500" kern="1200" dirty="0"/>
            <a:t> floor walk-up unit.</a:t>
          </a:r>
        </a:p>
      </dsp:txBody>
      <dsp:txXfrm>
        <a:off x="40266" y="971694"/>
        <a:ext cx="3920897" cy="7443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A9F78-5970-4B6D-AACF-3A1E92AB4046}">
      <dsp:nvSpPr>
        <dsp:cNvPr id="0" name=""/>
        <dsp:cNvSpPr/>
      </dsp:nvSpPr>
      <dsp:spPr>
        <a:xfrm>
          <a:off x="5172" y="0"/>
          <a:ext cx="4975695" cy="39704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82880" lvl="0" indent="0" algn="l" defTabSz="889000">
            <a:lnSpc>
              <a:spcPct val="90000"/>
            </a:lnSpc>
            <a:spcBef>
              <a:spcPct val="0"/>
            </a:spcBef>
            <a:spcAft>
              <a:spcPct val="35000"/>
            </a:spcAft>
            <a:buNone/>
          </a:pPr>
          <a:r>
            <a:rPr lang="en-US" sz="2000" kern="1200" dirty="0"/>
            <a:t>Important medication details to capture include:</a:t>
          </a:r>
        </a:p>
      </dsp:txBody>
      <dsp:txXfrm>
        <a:off x="5172" y="0"/>
        <a:ext cx="4975695" cy="1191126"/>
      </dsp:txXfrm>
    </dsp:sp>
    <dsp:sp modelId="{9E8547D2-4644-406F-BCCE-87C38886094F}">
      <dsp:nvSpPr>
        <dsp:cNvPr id="0" name=""/>
        <dsp:cNvSpPr/>
      </dsp:nvSpPr>
      <dsp:spPr>
        <a:xfrm>
          <a:off x="502742" y="1191223"/>
          <a:ext cx="3980556" cy="57840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Name</a:t>
          </a:r>
        </a:p>
      </dsp:txBody>
      <dsp:txXfrm>
        <a:off x="519683" y="1208164"/>
        <a:ext cx="3946674" cy="544523"/>
      </dsp:txXfrm>
    </dsp:sp>
    <dsp:sp modelId="{F8A6124F-B9C7-4E68-815D-23A273BEFB9F}">
      <dsp:nvSpPr>
        <dsp:cNvPr id="0" name=""/>
        <dsp:cNvSpPr/>
      </dsp:nvSpPr>
      <dsp:spPr>
        <a:xfrm>
          <a:off x="502742" y="1858614"/>
          <a:ext cx="3980556" cy="57840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US" sz="3100" kern="1200"/>
            <a:t>Dosage</a:t>
          </a:r>
        </a:p>
      </dsp:txBody>
      <dsp:txXfrm>
        <a:off x="519683" y="1875555"/>
        <a:ext cx="3946674" cy="544523"/>
      </dsp:txXfrm>
    </dsp:sp>
    <dsp:sp modelId="{07DFDEAC-524C-4A42-9B43-3F62919B8000}">
      <dsp:nvSpPr>
        <dsp:cNvPr id="0" name=""/>
        <dsp:cNvSpPr/>
      </dsp:nvSpPr>
      <dsp:spPr>
        <a:xfrm>
          <a:off x="502742" y="2526005"/>
          <a:ext cx="3980556" cy="57840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US" sz="3100" kern="1200"/>
            <a:t>Frequency</a:t>
          </a:r>
        </a:p>
      </dsp:txBody>
      <dsp:txXfrm>
        <a:off x="519683" y="2542946"/>
        <a:ext cx="3946674" cy="544523"/>
      </dsp:txXfrm>
    </dsp:sp>
    <dsp:sp modelId="{7B6B6492-A2B6-4E56-8983-E6C28EA35DC4}">
      <dsp:nvSpPr>
        <dsp:cNvPr id="0" name=""/>
        <dsp:cNvSpPr/>
      </dsp:nvSpPr>
      <dsp:spPr>
        <a:xfrm>
          <a:off x="502742" y="3193397"/>
          <a:ext cx="3980556" cy="57840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US" sz="3100" kern="1200"/>
            <a:t>Route </a:t>
          </a:r>
        </a:p>
      </dsp:txBody>
      <dsp:txXfrm>
        <a:off x="519683" y="3210338"/>
        <a:ext cx="3946674" cy="544523"/>
      </dsp:txXfrm>
    </dsp:sp>
    <dsp:sp modelId="{6477DDD0-8297-438F-B8F4-011D2FE59DD0}">
      <dsp:nvSpPr>
        <dsp:cNvPr id="0" name=""/>
        <dsp:cNvSpPr/>
      </dsp:nvSpPr>
      <dsp:spPr>
        <a:xfrm>
          <a:off x="5354045" y="0"/>
          <a:ext cx="4975695" cy="39704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82880" lvl="0" indent="0" algn="l" defTabSz="889000">
            <a:lnSpc>
              <a:spcPct val="90000"/>
            </a:lnSpc>
            <a:spcBef>
              <a:spcPct val="0"/>
            </a:spcBef>
            <a:spcAft>
              <a:spcPct val="35000"/>
            </a:spcAft>
            <a:buNone/>
          </a:pPr>
          <a:r>
            <a:rPr lang="en-US" sz="2000" kern="1200" dirty="0"/>
            <a:t>Compare the medical record to an external list of medications obtained from the patient, hospital, or other provider.</a:t>
          </a:r>
        </a:p>
      </dsp:txBody>
      <dsp:txXfrm>
        <a:off x="5354045" y="0"/>
        <a:ext cx="4975695" cy="1191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D2AC9-F2DF-41A8-B38C-8CDCC068F53A}">
      <dsp:nvSpPr>
        <dsp:cNvPr id="0" name=""/>
        <dsp:cNvSpPr/>
      </dsp:nvSpPr>
      <dsp:spPr>
        <a:xfrm>
          <a:off x="0" y="0"/>
          <a:ext cx="10058399" cy="109728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Delays in diagnosis and diagnostic errors add hospital days, lead to readmissions, and increase morbidity and mortality.</a:t>
          </a:r>
        </a:p>
      </dsp:txBody>
      <dsp:txXfrm>
        <a:off x="2148840" y="0"/>
        <a:ext cx="7909560" cy="1097280"/>
      </dsp:txXfrm>
    </dsp:sp>
    <dsp:sp modelId="{0A0CC51A-B3C6-4ADE-9125-F3CB6569E8EC}">
      <dsp:nvSpPr>
        <dsp:cNvPr id="0" name=""/>
        <dsp:cNvSpPr/>
      </dsp:nvSpPr>
      <dsp:spPr>
        <a:xfrm>
          <a:off x="3" y="0"/>
          <a:ext cx="2011680" cy="1097280"/>
        </a:xfrm>
        <a:prstGeom prst="roundRect">
          <a:avLst>
            <a:gd name="adj" fmla="val 10000"/>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2727" r="22727"/>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3D3C4-2BD3-4457-B137-7B1DFEEA0D30}">
      <dsp:nvSpPr>
        <dsp:cNvPr id="0" name=""/>
        <dsp:cNvSpPr/>
      </dsp:nvSpPr>
      <dsp:spPr>
        <a:xfrm>
          <a:off x="0" y="0"/>
          <a:ext cx="10058399" cy="109728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Different discharge scenarios have very different out-of-pocket costs for individual patients. Consider these as you plan for safe discharge.</a:t>
          </a:r>
        </a:p>
      </dsp:txBody>
      <dsp:txXfrm>
        <a:off x="2148840" y="0"/>
        <a:ext cx="7909560" cy="1097280"/>
      </dsp:txXfrm>
    </dsp:sp>
    <dsp:sp modelId="{F95F2CE5-1D64-4C4E-84FC-9B67E03BCB50}">
      <dsp:nvSpPr>
        <dsp:cNvPr id="0" name=""/>
        <dsp:cNvSpPr/>
      </dsp:nvSpPr>
      <dsp:spPr>
        <a:xfrm>
          <a:off x="3" y="0"/>
          <a:ext cx="2011680" cy="109728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2727" r="22727"/>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3/16/2023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3/16/2023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Welcome participants, introduce speaker, and identify the reason for this discussion: The primary goal of this curriculum is to provide trainees with the tools they need to become leaders in eliminating health care waste. This presentation will explore opportunities to provide high value care throughout various stages of hospitalization.</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a:t>
            </a:fld>
            <a:endParaRPr lang="en-US"/>
          </a:p>
        </p:txBody>
      </p:sp>
    </p:spTree>
    <p:extLst>
      <p:ext uri="{BB962C8B-B14F-4D97-AF65-F5344CB8AC3E}">
        <p14:creationId xmlns:p14="http://schemas.microsoft.com/office/powerpoint/2010/main" val="55591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to think of what factors led to the delay in PE diagnosis in this case. Did any biases contribute to the missed diagnosis?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10</a:t>
            </a:fld>
            <a:endParaRPr lang="en-US"/>
          </a:p>
        </p:txBody>
      </p:sp>
    </p:spTree>
    <p:extLst>
      <p:ext uri="{BB962C8B-B14F-4D97-AF65-F5344CB8AC3E}">
        <p14:creationId xmlns:p14="http://schemas.microsoft.com/office/powerpoint/2010/main" val="409344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34290">
              <a:lnSpc>
                <a:spcPct val="103000"/>
              </a:lnSpc>
              <a:spcBef>
                <a:spcPts val="50"/>
              </a:spcBef>
              <a:spcAft>
                <a:spcPts val="0"/>
              </a:spcAft>
            </a:pPr>
            <a:r>
              <a:rPr lang="en-US" sz="2800" b="0" i="0" dirty="0">
                <a:solidFill>
                  <a:srgbClr val="313537"/>
                </a:solidFill>
                <a:effectLst/>
                <a:latin typeface="Inter" panose="02000503000000020004" pitchFamily="2" charset="0"/>
              </a:rPr>
              <a:t>There are 3 categories of diagnostic error: no-fault, cognitive, and systems-based. </a:t>
            </a:r>
            <a:r>
              <a:rPr lang="en-US" sz="1800" dirty="0">
                <a:effectLst/>
                <a:latin typeface="Arial" panose="020B0604020202020204" pitchFamily="34" charset="0"/>
                <a:ea typeface="Arial" panose="020B0604020202020204" pitchFamily="34" charset="0"/>
              </a:rPr>
              <a:t>Cognitive errors account for 10%-20% of errors and are more common, more expensive, and more harmful than any other category of error. Cognitive errors extend hospitalizations, lead to readmissions, and create morbidity and mortality. They also have very complex causes, including f</a:t>
            </a:r>
            <a:r>
              <a:rPr lang="en-US" sz="1800" dirty="0">
                <a:effectLst/>
                <a:latin typeface="Calibri" panose="020F0502020204030204" pitchFamily="34" charset="0"/>
                <a:ea typeface="Calibri" panose="020F0502020204030204" pitchFamily="34" charset="0"/>
              </a:rPr>
              <a:t>aulty knowledge, b</a:t>
            </a:r>
            <a:r>
              <a:rPr lang="en-US" sz="1800" dirty="0">
                <a:effectLst/>
                <a:latin typeface="Calibri" panose="020F0502020204030204" pitchFamily="34" charset="0"/>
              </a:rPr>
              <a:t>iased thinking, and systems issues.</a:t>
            </a: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11</a:t>
            </a:fld>
            <a:endParaRPr lang="en-US"/>
          </a:p>
        </p:txBody>
      </p:sp>
    </p:spTree>
    <p:extLst>
      <p:ext uri="{BB962C8B-B14F-4D97-AF65-F5344CB8AC3E}">
        <p14:creationId xmlns:p14="http://schemas.microsoft.com/office/powerpoint/2010/main" val="145988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Ask the group to discuss their experiences with diagnostic error in small groups of 2 or 3. Ask each group to consider the diagnostic reasoning processes involved and how things might have been done differently. Individual groups can then briefly share with the larger group.</a:t>
            </a: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12</a:t>
            </a:fld>
            <a:endParaRPr lang="en-US"/>
          </a:p>
        </p:txBody>
      </p:sp>
    </p:spTree>
    <p:extLst>
      <p:ext uri="{BB962C8B-B14F-4D97-AF65-F5344CB8AC3E}">
        <p14:creationId xmlns:p14="http://schemas.microsoft.com/office/powerpoint/2010/main" val="361772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Recall the diagnostic reasoning process. System 1 gives us speed and is almost always accurate.</a:t>
            </a:r>
            <a:r>
              <a:rPr lang="en-US" baseline="0" dirty="0"/>
              <a:t> However, it can be prone to bias. System 2 allows us to carefully weigh evidence and think logically but slows us down way too much if used all the time. When you are tired or stressed, system 2 cannot perform this regulatory function and error will ensue.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13</a:t>
            </a:fld>
            <a:endParaRPr lang="en-US"/>
          </a:p>
        </p:txBody>
      </p:sp>
    </p:spTree>
    <p:extLst>
      <p:ext uri="{BB962C8B-B14F-4D97-AF65-F5344CB8AC3E}">
        <p14:creationId xmlns:p14="http://schemas.microsoft.com/office/powerpoint/2010/main" val="320864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aseline="0" dirty="0"/>
              <a:t>Errors can also be associated with cognitive bias and its influence on your diagnostic decision making. C</a:t>
            </a:r>
            <a:r>
              <a:rPr lang="en-US" dirty="0"/>
              <a:t>ognitive bias is a </a:t>
            </a:r>
            <a:r>
              <a:rPr lang="en-US" sz="1200" dirty="0">
                <a:latin typeface="+mj-lt"/>
                <a:cs typeface="Calibri" panose="020F0502020204030204" pitchFamily="34" charset="0"/>
              </a:rPr>
              <a:t>systemic, subconscious error in thinking that influences interpretation of information and affects decision making. C</a:t>
            </a:r>
            <a:r>
              <a:rPr lang="en-US" dirty="0"/>
              <a:t>ommon cognitive biases in the clinical reasoning process include anchoring bias, confirmation bias, availability bias, and diagnostic momentum.</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dirty="0">
              <a:latin typeface="+mj-lt"/>
              <a:cs typeface="Calibri" panose="020F0502020204030204" pitchFamily="34"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mj-lt"/>
                <a:cs typeface="Calibri" panose="020F0502020204030204" pitchFamily="34" charset="0"/>
              </a:rPr>
              <a:t>Anchoring bias: tendency to anchor on a particular piece of information</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mj-lt"/>
                <a:cs typeface="Calibri" panose="020F0502020204030204" pitchFamily="34" charset="0"/>
              </a:rPr>
              <a:t>Confirmation bias: tendency to search for evidence to confirm the suspected diagnosis</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mj-lt"/>
                <a:cs typeface="Calibri" panose="020F0502020204030204" pitchFamily="34" charset="0"/>
              </a:rPr>
              <a:t>Availability bias: tendency to consider recently encountered diagnoses because they come to mind more easily</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mj-lt"/>
                <a:cs typeface="Calibri" panose="020F0502020204030204" pitchFamily="34" charset="0"/>
              </a:rPr>
              <a:t>Diagnostic momentum: tendency to consider a newly made diagnosis as fact, not fluid</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14</a:t>
            </a:fld>
            <a:endParaRPr lang="en-US"/>
          </a:p>
        </p:txBody>
      </p:sp>
    </p:spTree>
    <p:extLst>
      <p:ext uri="{BB962C8B-B14F-4D97-AF65-F5344CB8AC3E}">
        <p14:creationId xmlns:p14="http://schemas.microsoft.com/office/powerpoint/2010/main" val="96808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How can we guard against common cognitive biases in practice? </a:t>
            </a:r>
            <a:r>
              <a:rPr lang="en-US" b="0" i="0" dirty="0">
                <a:solidFill>
                  <a:srgbClr val="313537"/>
                </a:solidFill>
                <a:effectLst/>
                <a:latin typeface="Inter" panose="02000503000000020004"/>
              </a:rPr>
              <a:t>There are several strategies to combat cognitive bias, all with the goal of slowing down the clinical reasoning process. These cognitive debiasing strategies include the following:</a:t>
            </a:r>
          </a:p>
          <a:p>
            <a:pPr marL="171450" indent="-171450">
              <a:buFont typeface="Arial" panose="020B0604020202020204" pitchFamily="34" charset="0"/>
              <a:buChar char="•"/>
            </a:pPr>
            <a:r>
              <a:rPr lang="en-US" b="0" i="0" dirty="0">
                <a:solidFill>
                  <a:srgbClr val="313537"/>
                </a:solidFill>
                <a:effectLst/>
                <a:latin typeface="Inter" panose="02000503000000020004"/>
              </a:rPr>
              <a:t>Metacognition: an awareness and understanding of one’s own thought process, including potential errors and biases</a:t>
            </a:r>
          </a:p>
          <a:p>
            <a:pPr marL="171450" indent="-171450">
              <a:buFont typeface="Arial" panose="020B0604020202020204" pitchFamily="34" charset="0"/>
              <a:buChar char="•"/>
            </a:pPr>
            <a:r>
              <a:rPr lang="en-US" b="0" i="0" dirty="0">
                <a:solidFill>
                  <a:srgbClr val="313537"/>
                </a:solidFill>
                <a:effectLst/>
                <a:latin typeface="Inter" panose="02000503000000020004"/>
              </a:rPr>
              <a:t>Diagnostic timeout: stop to reflect on the diagnosis. Consider probability and different perspectives.</a:t>
            </a:r>
          </a:p>
          <a:p>
            <a:pPr marL="171450" indent="-171450">
              <a:buFont typeface="Arial" panose="020B0604020202020204" pitchFamily="34" charset="0"/>
              <a:buChar char="•"/>
            </a:pPr>
            <a:r>
              <a:rPr lang="en-US" b="0" i="0" dirty="0">
                <a:solidFill>
                  <a:srgbClr val="313537"/>
                </a:solidFill>
                <a:effectLst/>
                <a:latin typeface="Inter" panose="02000503000000020004"/>
              </a:rPr>
              <a:t>Decrease reliance on memory, make tasks easier where possible, and alleviate time pressures</a:t>
            </a:r>
          </a:p>
          <a:p>
            <a:pPr marL="171450" indent="-171450">
              <a:buFont typeface="Arial" panose="020B0604020202020204" pitchFamily="34" charset="0"/>
              <a:buChar char="•"/>
            </a:pPr>
            <a:r>
              <a:rPr lang="en-US" b="0" i="0" dirty="0">
                <a:solidFill>
                  <a:srgbClr val="313537"/>
                </a:solidFill>
                <a:effectLst/>
                <a:latin typeface="Inter" panose="02000503000000020004"/>
              </a:rPr>
              <a:t>Get outside feedback and encourage accountability</a:t>
            </a:r>
          </a:p>
          <a:p>
            <a:pPr marL="171450" indent="-171450">
              <a:buFont typeface="Arial" panose="020B0604020202020204" pitchFamily="34" charset="0"/>
              <a:buChar char="•"/>
            </a:pPr>
            <a:r>
              <a:rPr lang="en-US" b="0" i="0" dirty="0">
                <a:solidFill>
                  <a:srgbClr val="313537"/>
                </a:solidFill>
                <a:effectLst/>
                <a:latin typeface="Inter" panose="02000503000000020004"/>
              </a:rPr>
              <a:t>Improve pattern recognition through simulation</a:t>
            </a: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15</a:t>
            </a:fld>
            <a:endParaRPr lang="en-US"/>
          </a:p>
        </p:txBody>
      </p:sp>
    </p:spTree>
    <p:extLst>
      <p:ext uri="{BB962C8B-B14F-4D97-AF65-F5344CB8AC3E}">
        <p14:creationId xmlns:p14="http://schemas.microsoft.com/office/powerpoint/2010/main" val="256106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Out-of-pocket costs associated with discharge vary depending on the discharge location. </a:t>
            </a:r>
            <a:r>
              <a:rPr lang="en-US" dirty="0"/>
              <a:t>Let’s look at the options for hospital discharge for a patient like Mr. Johnson.</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16</a:t>
            </a:fld>
            <a:endParaRPr lang="en-US"/>
          </a:p>
        </p:txBody>
      </p:sp>
    </p:spTree>
    <p:extLst>
      <p:ext uri="{BB962C8B-B14F-4D97-AF65-F5344CB8AC3E}">
        <p14:creationId xmlns:p14="http://schemas.microsoft.com/office/powerpoint/2010/main" val="386977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Johnson’s breathing improves and by hospital day 3, he is ready for discharge. Mr. Johnson lives with his husband and elderly mother-in-law in a third-floor walk-up apartment. Let’s look at the multiple options for patient discharge, each with varying costs and services. Moving from least expensive to most expensive in terms of out-of-pocket costs for the patient, the options include home, assisted living, a skilled nursing facility, a long-term acute care hospital, or continuing inpatient services.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17</a:t>
            </a:fld>
            <a:endParaRPr lang="en-US"/>
          </a:p>
        </p:txBody>
      </p:sp>
    </p:spTree>
    <p:extLst>
      <p:ext uri="{BB962C8B-B14F-4D97-AF65-F5344CB8AC3E}">
        <p14:creationId xmlns:p14="http://schemas.microsoft.com/office/powerpoint/2010/main" val="3047230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Recall that Mr. Johnson lives with his husband and elderly mother in a third-floor walk-up apartment.</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r>
              <a:rPr lang="en-US" dirty="0"/>
              <a:t>Have residents discuss the questions about with a peer or in a group.</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18</a:t>
            </a:fld>
            <a:endParaRPr lang="en-US"/>
          </a:p>
        </p:txBody>
      </p:sp>
    </p:spTree>
    <p:extLst>
      <p:ext uri="{BB962C8B-B14F-4D97-AF65-F5344CB8AC3E}">
        <p14:creationId xmlns:p14="http://schemas.microsoft.com/office/powerpoint/2010/main" val="98906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Optimizing the medication reconciliation process is also a key component of safe care transitions.</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19</a:t>
            </a:fld>
            <a:endParaRPr lang="en-US"/>
          </a:p>
        </p:txBody>
      </p:sp>
    </p:spTree>
    <p:extLst>
      <p:ext uri="{BB962C8B-B14F-4D97-AF65-F5344CB8AC3E}">
        <p14:creationId xmlns:p14="http://schemas.microsoft.com/office/powerpoint/2010/main" val="308668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these essential questions related to the learning objectives for this session: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Compare charges for hospital care and outpatient services</a:t>
            </a:r>
          </a:p>
          <a:p>
            <a:pPr marL="285750" marR="0" lvl="0" indent="-285750">
              <a:lnSpc>
                <a:spcPct val="106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delayed diagnosis and diagnostic errors increase cost by extending hospitalizations and increasing morbidity and mortality</a:t>
            </a:r>
          </a:p>
          <a:p>
            <a:pPr marL="285750" marR="0" lvl="0" indent="-285750">
              <a:lnSpc>
                <a:spcPct val="106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Recognize the out-of-pocket costs associated with different types of hospital discharge locations</a:t>
            </a:r>
          </a:p>
          <a:p>
            <a:pPr marL="285750" marR="0" lvl="0" indent="-285750">
              <a:lnSpc>
                <a:spcPct val="106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Optimize medication reconciliation as a key component of safe care transitions</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a:t>
            </a:fld>
            <a:endParaRPr lang="en-US"/>
          </a:p>
        </p:txBody>
      </p:sp>
    </p:spTree>
    <p:extLst>
      <p:ext uri="{BB962C8B-B14F-4D97-AF65-F5344CB8AC3E}">
        <p14:creationId xmlns:p14="http://schemas.microsoft.com/office/powerpoint/2010/main" val="84996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thorough medication reconciliation is an important part of discharge; however, inadequate reconciliation can lead to harm and error. Be sure to capture the name, dosage, frequency, and route of all medications that the patient is taking.</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20</a:t>
            </a:fld>
            <a:endParaRPr lang="en-US"/>
          </a:p>
        </p:txBody>
      </p:sp>
    </p:spTree>
    <p:extLst>
      <p:ext uri="{BB962C8B-B14F-4D97-AF65-F5344CB8AC3E}">
        <p14:creationId xmlns:p14="http://schemas.microsoft.com/office/powerpoint/2010/main" val="3336121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residents take 5-10 minutes to discuss the prompt above.</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21</a:t>
            </a:fld>
            <a:endParaRPr lang="en-US"/>
          </a:p>
        </p:txBody>
      </p:sp>
    </p:spTree>
    <p:extLst>
      <p:ext uri="{BB962C8B-B14F-4D97-AF65-F5344CB8AC3E}">
        <p14:creationId xmlns:p14="http://schemas.microsoft.com/office/powerpoint/2010/main" val="3390883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your groups take 10-15 minutes to design a new procedure for medication reconciliation and report back to the larger group.</a:t>
            </a:r>
          </a:p>
          <a:p>
            <a:endParaRPr lang="en-US" dirty="0"/>
          </a:p>
          <a:p>
            <a:r>
              <a:rPr lang="en-US" dirty="0"/>
              <a:t>Here are some suggestions you can offer if groups are having trouble:</a:t>
            </a:r>
          </a:p>
          <a:p>
            <a:pPr marL="171450" indent="-171450">
              <a:buFont typeface="Arial" panose="020B0604020202020204" pitchFamily="34" charset="0"/>
              <a:buChar char="•"/>
            </a:pPr>
            <a:r>
              <a:rPr lang="en-US" b="0" dirty="0"/>
              <a:t>Compare admission regimen to discharge regimen</a:t>
            </a:r>
          </a:p>
          <a:p>
            <a:pPr marL="171450" indent="-171450">
              <a:buFont typeface="Arial" panose="020B0604020202020204" pitchFamily="34" charset="0"/>
              <a:buChar char="•"/>
            </a:pPr>
            <a:r>
              <a:rPr lang="en-US" b="0" dirty="0"/>
              <a:t>Document</a:t>
            </a:r>
            <a:r>
              <a:rPr lang="en-US" b="0" baseline="0" dirty="0"/>
              <a:t> a rationale for every medication change and a reason for every medication you are prescribing</a:t>
            </a:r>
          </a:p>
          <a:p>
            <a:pPr marL="171450" indent="-171450">
              <a:buFont typeface="Arial" panose="020B0604020202020204" pitchFamily="34" charset="0"/>
              <a:buChar char="•"/>
            </a:pPr>
            <a:r>
              <a:rPr lang="en-US" baseline="0" dirty="0"/>
              <a:t>Discontinue any medications that are no longer indicated</a:t>
            </a:r>
          </a:p>
          <a:p>
            <a:pPr marL="171450" indent="-171450">
              <a:buFont typeface="Arial" panose="020B0604020202020204" pitchFamily="34" charset="0"/>
              <a:buChar char="•"/>
            </a:pPr>
            <a:r>
              <a:rPr lang="en-US" baseline="0" dirty="0"/>
              <a:t>Indicate the remaining duration of any short-term medications</a:t>
            </a:r>
          </a:p>
          <a:p>
            <a:pPr marL="171450" indent="-171450">
              <a:buFont typeface="Arial" panose="020B0604020202020204" pitchFamily="34" charset="0"/>
              <a:buChar char="•"/>
            </a:pPr>
            <a:r>
              <a:rPr lang="en-US" baseline="0" dirty="0"/>
              <a:t>Prescribe generic medications whenever possible</a:t>
            </a:r>
          </a:p>
          <a:p>
            <a:pPr marL="171450" indent="-171450">
              <a:buFont typeface="Arial" panose="020B0604020202020204" pitchFamily="34" charset="0"/>
              <a:buChar char="•"/>
            </a:pPr>
            <a:r>
              <a:rPr lang="en-US" baseline="0" dirty="0"/>
              <a:t>Try to prescribe medications on the patient’s insurance formulary</a:t>
            </a:r>
          </a:p>
          <a:p>
            <a:pPr marL="171450" indent="-171450">
              <a:buFont typeface="Arial" panose="020B0604020202020204" pitchFamily="34" charset="0"/>
              <a:buChar char="•"/>
            </a:pPr>
            <a:r>
              <a:rPr lang="en-US" baseline="0" dirty="0"/>
              <a:t>Double check the patient’s medication allergies</a:t>
            </a:r>
          </a:p>
          <a:p>
            <a:pPr marL="171450" indent="-171450">
              <a:buFont typeface="Arial" panose="020B0604020202020204" pitchFamily="34" charset="0"/>
              <a:buChar char="•"/>
            </a:pPr>
            <a:r>
              <a:rPr lang="en-US" baseline="0" dirty="0"/>
              <a:t>Make sure medications are dose adjusted for renal or hepatic function</a:t>
            </a:r>
          </a:p>
          <a:p>
            <a:pPr marL="171450" indent="-171450">
              <a:buFont typeface="Arial" panose="020B0604020202020204" pitchFamily="34" charset="0"/>
              <a:buChar char="•"/>
            </a:pPr>
            <a:r>
              <a:rPr lang="en-US" baseline="0" dirty="0"/>
              <a:t>Communicate the new list to the patient, family, and the clinician who will be following up with the patient</a:t>
            </a: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22</a:t>
            </a:fld>
            <a:endParaRPr lang="en-US"/>
          </a:p>
        </p:txBody>
      </p:sp>
    </p:spTree>
    <p:extLst>
      <p:ext uri="{BB962C8B-B14F-4D97-AF65-F5344CB8AC3E}">
        <p14:creationId xmlns:p14="http://schemas.microsoft.com/office/powerpoint/2010/main" val="1217256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always choose care settings that maximize benefits, minimize harms, and reduce costs.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23</a:t>
            </a:fld>
            <a:endParaRPr lang="en-US"/>
          </a:p>
        </p:txBody>
      </p:sp>
    </p:spTree>
    <p:extLst>
      <p:ext uri="{BB962C8B-B14F-4D97-AF65-F5344CB8AC3E}">
        <p14:creationId xmlns:p14="http://schemas.microsoft.com/office/powerpoint/2010/main" val="2159321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C1EA-07A0-4FA0-85C5-97754687AA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19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Before deciding whether to hospitalize a patient, consider the differences in</a:t>
            </a:r>
            <a:r>
              <a:rPr lang="en-US" sz="1200" dirty="0">
                <a:effectLst/>
                <a:latin typeface="Calibri" panose="020F0502020204030204" pitchFamily="34" charset="0"/>
                <a:ea typeface="Calibri" panose="020F0502020204030204" pitchFamily="34" charset="0"/>
                <a:cs typeface="Times New Roman" panose="02020603050405020304" pitchFamily="18" charset="0"/>
              </a:rPr>
              <a:t> charges for hospital care and outpatient services and the best ways to use resources to support high value care.</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3</a:t>
            </a:fld>
            <a:endParaRPr lang="en-US"/>
          </a:p>
        </p:txBody>
      </p:sp>
    </p:spTree>
    <p:extLst>
      <p:ext uri="{BB962C8B-B14F-4D97-AF65-F5344CB8AC3E}">
        <p14:creationId xmlns:p14="http://schemas.microsoft.com/office/powerpoint/2010/main" val="387432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comparing hospital care and outpatient services, remember the 5 steps toward high value care. First consider the relative cost of each intervention and then choose interventions and care settings that maximize benefits, minimize harms, and reduce costs.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4</a:t>
            </a:fld>
            <a:endParaRPr lang="en-US"/>
          </a:p>
        </p:txBody>
      </p:sp>
    </p:spTree>
    <p:extLst>
      <p:ext uri="{BB962C8B-B14F-4D97-AF65-F5344CB8AC3E}">
        <p14:creationId xmlns:p14="http://schemas.microsoft.com/office/powerpoint/2010/main" val="188021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the case of Mr. Johnson, the 68-year-old man who was treated for </a:t>
            </a:r>
            <a:r>
              <a:rPr lang="en-US" b="0" i="0" dirty="0">
                <a:solidFill>
                  <a:srgbClr val="313537"/>
                </a:solidFill>
                <a:effectLst/>
                <a:latin typeface="Inter" panose="02000503000000020004"/>
              </a:rPr>
              <a:t>acute exacerbation of COPD</a:t>
            </a:r>
            <a:r>
              <a:rPr lang="en-US" dirty="0"/>
              <a:t>. Here are the potential charges for his outpatient care, adding up to just under $500. Do any of these charges surprise you?</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5</a:t>
            </a:fld>
            <a:endParaRPr lang="en-US"/>
          </a:p>
        </p:txBody>
      </p:sp>
    </p:spTree>
    <p:extLst>
      <p:ext uri="{BB962C8B-B14F-4D97-AF65-F5344CB8AC3E}">
        <p14:creationId xmlns:p14="http://schemas.microsoft.com/office/powerpoint/2010/main" val="780370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potential charges for Mr. Johnson’s hospital care, totaling over $8000. Do any of these charges surprise you?</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6</a:t>
            </a:fld>
            <a:endParaRPr lang="en-US"/>
          </a:p>
        </p:txBody>
      </p:sp>
    </p:spTree>
    <p:extLst>
      <p:ext uri="{BB962C8B-B14F-4D97-AF65-F5344CB8AC3E}">
        <p14:creationId xmlns:p14="http://schemas.microsoft.com/office/powerpoint/2010/main" val="415518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Compare the charges that Mr. Johnson would incur in the hospital versus as an outpatient. There are other care options that have their own financial considerations. Observation has lower costs overall, but higher out-of-pocket costs for the patient. Direct admission cuts out emergency department costs.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7</a:t>
            </a:fld>
            <a:endParaRPr lang="en-US"/>
          </a:p>
        </p:txBody>
      </p:sp>
    </p:spTree>
    <p:extLst>
      <p:ext uri="{BB962C8B-B14F-4D97-AF65-F5344CB8AC3E}">
        <p14:creationId xmlns:p14="http://schemas.microsoft.com/office/powerpoint/2010/main" val="46025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We are focusing on comparative charges here because very few of us were trained to incorporate cost concerns into hospitalization decisions. I</a:t>
            </a:r>
            <a:r>
              <a:rPr lang="en-US" dirty="0"/>
              <a:t>n groups of 2-4, discuss the costs and other factors involved in Mr. Johnson’s case and decide as a group whether you would admit him.</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8</a:t>
            </a:fld>
            <a:endParaRPr lang="en-US"/>
          </a:p>
        </p:txBody>
      </p:sp>
    </p:spTree>
    <p:extLst>
      <p:ext uri="{BB962C8B-B14F-4D97-AF65-F5344CB8AC3E}">
        <p14:creationId xmlns:p14="http://schemas.microsoft.com/office/powerpoint/2010/main" val="221392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the initial hospitalization decision, delayed diagnosis and diagnostic errors in the management stage can lead to increased costs such as extended hospitalizations and increasing morbidity and mortality. Let’s revisit Mr. Johnson’s case.</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9</a:t>
            </a:fld>
            <a:endParaRPr lang="en-US"/>
          </a:p>
        </p:txBody>
      </p:sp>
    </p:spTree>
    <p:extLst>
      <p:ext uri="{BB962C8B-B14F-4D97-AF65-F5344CB8AC3E}">
        <p14:creationId xmlns:p14="http://schemas.microsoft.com/office/powerpoint/2010/main" val="219362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FEDC7A-38C4-A048-9285-D468608059E9}"/>
              </a:ext>
            </a:extLst>
          </p:cNvPr>
          <p:cNvSpPr txBox="1"/>
          <p:nvPr userDrawn="1"/>
        </p:nvSpPr>
        <p:spPr>
          <a:xfrm>
            <a:off x="-3459296" y="-716096"/>
            <a:ext cx="184731" cy="461665"/>
          </a:xfrm>
          <a:prstGeom prst="rect">
            <a:avLst/>
          </a:prstGeom>
          <a:noFill/>
        </p:spPr>
        <p:txBody>
          <a:bodyPr wrap="none" rtlCol="0">
            <a:spAutoFit/>
          </a:bodyPr>
          <a:lstStyle/>
          <a:p>
            <a:pPr algn="l"/>
            <a:endParaRPr lang="en-US" sz="2400" dirty="0" err="1">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C950DBB-1188-C543-AB4D-000FB4A934FA}"/>
              </a:ext>
            </a:extLst>
          </p:cNvPr>
          <p:cNvSpPr/>
          <p:nvPr userDrawn="1"/>
        </p:nvSpPr>
        <p:spPr>
          <a:xfrm>
            <a:off x="0" y="0"/>
            <a:ext cx="838504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22" name="Rectangle 21">
            <a:extLst>
              <a:ext uri="{FF2B5EF4-FFF2-40B4-BE49-F238E27FC236}">
                <a16:creationId xmlns:a16="http://schemas.microsoft.com/office/drawing/2014/main" id="{9F1F9B40-43D9-1B41-9C74-2019FC097BA4}"/>
              </a:ext>
            </a:extLst>
          </p:cNvPr>
          <p:cNvSpPr/>
          <p:nvPr userDrawn="1"/>
        </p:nvSpPr>
        <p:spPr>
          <a:xfrm>
            <a:off x="0" y="1016000"/>
            <a:ext cx="9950335" cy="4561840"/>
          </a:xfrm>
          <a:prstGeom prst="rect">
            <a:avLst/>
          </a:prstGeom>
          <a:solidFill>
            <a:srgbClr val="00349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 name="Title 1">
            <a:extLst>
              <a:ext uri="{FF2B5EF4-FFF2-40B4-BE49-F238E27FC236}">
                <a16:creationId xmlns:a16="http://schemas.microsoft.com/office/drawing/2014/main" id="{8F57B117-E610-3043-9BB8-0A6DC56F94B4}"/>
              </a:ext>
            </a:extLst>
          </p:cNvPr>
          <p:cNvSpPr>
            <a:spLocks noGrp="1"/>
          </p:cNvSpPr>
          <p:nvPr>
            <p:ph type="ctrTitle"/>
          </p:nvPr>
        </p:nvSpPr>
        <p:spPr>
          <a:xfrm>
            <a:off x="1660051" y="1376312"/>
            <a:ext cx="7315200" cy="2790900"/>
          </a:xfrm>
        </p:spPr>
        <p:txBody>
          <a:bodyPr anchor="b">
            <a:normAutofit/>
          </a:bodyPr>
          <a:lstStyle>
            <a:lvl1pPr>
              <a:defRPr sz="3600">
                <a:solidFill>
                  <a:schemeClr val="bg1"/>
                </a:solidFill>
                <a:latin typeface="+mj-lt"/>
              </a:defRPr>
            </a:lvl1pPr>
          </a:lstStyle>
          <a:p>
            <a:r>
              <a:rPr lang="en-US" dirty="0"/>
              <a:t>Click to edit Master title style</a:t>
            </a:r>
          </a:p>
        </p:txBody>
      </p:sp>
      <p:sp>
        <p:nvSpPr>
          <p:cNvPr id="24" name="Subtitle 2">
            <a:extLst>
              <a:ext uri="{FF2B5EF4-FFF2-40B4-BE49-F238E27FC236}">
                <a16:creationId xmlns:a16="http://schemas.microsoft.com/office/drawing/2014/main" id="{245CAE12-65A0-D941-AA78-97F14972161C}"/>
              </a:ext>
            </a:extLst>
          </p:cNvPr>
          <p:cNvSpPr>
            <a:spLocks noGrp="1"/>
          </p:cNvSpPr>
          <p:nvPr>
            <p:ph type="subTitle" idx="1"/>
          </p:nvPr>
        </p:nvSpPr>
        <p:spPr>
          <a:xfrm>
            <a:off x="1660051" y="4167212"/>
            <a:ext cx="7315200" cy="1030934"/>
          </a:xfrm>
        </p:spPr>
        <p:txBody>
          <a:bodyPr/>
          <a:lstStyle>
            <a:lvl1pPr marL="0" indent="0">
              <a:buNone/>
              <a:defRPr>
                <a:solidFill>
                  <a:schemeClr val="bg1"/>
                </a:solidFill>
              </a:defRPr>
            </a:lvl1pPr>
          </a:lstStyle>
          <a:p>
            <a:r>
              <a:rPr lang="en-US" dirty="0"/>
              <a:t>Click to edit Master subtitle style</a:t>
            </a:r>
          </a:p>
        </p:txBody>
      </p:sp>
      <p:sp>
        <p:nvSpPr>
          <p:cNvPr id="38" name="Rectangle 37">
            <a:extLst>
              <a:ext uri="{FF2B5EF4-FFF2-40B4-BE49-F238E27FC236}">
                <a16:creationId xmlns:a16="http://schemas.microsoft.com/office/drawing/2014/main" id="{5417B23B-9E24-6A49-9622-D8FEE6C8E96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cp-highvaluecare-logo-rgb600">
            <a:extLst>
              <a:ext uri="{FF2B5EF4-FFF2-40B4-BE49-F238E27FC236}">
                <a16:creationId xmlns:a16="http://schemas.microsoft.com/office/drawing/2014/main" id="{40FD0764-E660-4BC2-84C1-64BED73D7DA9}"/>
              </a:ext>
            </a:extLst>
          </p:cNvPr>
          <p:cNvPicPr>
            <a:picLocks noChangeAspect="1"/>
          </p:cNvPicPr>
          <p:nvPr userDrawn="1"/>
        </p:nvPicPr>
        <p:blipFill>
          <a:blip r:embed="rId2"/>
          <a:srcRect/>
          <a:stretch>
            <a:fillRect/>
          </a:stretch>
        </p:blipFill>
        <p:spPr bwMode="auto">
          <a:xfrm>
            <a:off x="9564108" y="6001300"/>
            <a:ext cx="2324100" cy="469900"/>
          </a:xfrm>
          <a:prstGeom prst="rect">
            <a:avLst/>
          </a:prstGeom>
          <a:noFill/>
          <a:ln w="9525">
            <a:noFill/>
            <a:miter lim="800000"/>
            <a:headEnd/>
            <a:tailEnd/>
          </a:ln>
        </p:spPr>
      </p:pic>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lvl1pPr>
              <a:defRPr>
                <a:solidFill>
                  <a:srgbClr val="003497"/>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buClr>
                <a:srgbClr val="003497"/>
              </a:buClr>
              <a:defRPr sz="2200"/>
            </a:lvl1pPr>
            <a:lvl2pPr>
              <a:spcBef>
                <a:spcPts val="0"/>
              </a:spcBef>
              <a:buClr>
                <a:srgbClr val="003497"/>
              </a:buClr>
              <a:defRPr sz="2000"/>
            </a:lvl2pPr>
            <a:lvl3pPr>
              <a:buClr>
                <a:srgbClr val="003497"/>
              </a:buClr>
              <a:defRPr sz="1800"/>
            </a:lvl3pPr>
            <a:lvl4pPr>
              <a:buClr>
                <a:srgbClr val="003497"/>
              </a:buClr>
              <a:defRPr sz="1600"/>
            </a:lvl4pPr>
            <a:lvl5pPr>
              <a:buClr>
                <a:srgbClr val="003497"/>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5" name="Footer Placeholder 4">
            <a:extLst>
              <a:ext uri="{FF2B5EF4-FFF2-40B4-BE49-F238E27FC236}">
                <a16:creationId xmlns:a16="http://schemas.microsoft.com/office/drawing/2014/main" id="{9975B8AB-E8C6-6A4E-A77C-D0CD2C596F5A}"/>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47A53F1B-B96C-42C1-AD10-1F3B3F09D976}"/>
              </a:ext>
            </a:extLst>
          </p:cNvPr>
          <p:cNvPicPr>
            <a:picLocks noChangeAspect="1"/>
          </p:cNvPicPr>
          <p:nvPr userDrawn="1"/>
        </p:nvPicPr>
        <p:blipFill>
          <a:blip r:embed="rId2"/>
          <a:stretch>
            <a:fillRect/>
          </a:stretch>
        </p:blipFill>
        <p:spPr>
          <a:xfrm>
            <a:off x="11394220" y="6081350"/>
            <a:ext cx="668221" cy="643005"/>
          </a:xfrm>
          <a:prstGeom prst="rect">
            <a:avLst/>
          </a:prstGeom>
        </p:spPr>
      </p:pic>
    </p:spTree>
    <p:extLst>
      <p:ext uri="{BB962C8B-B14F-4D97-AF65-F5344CB8AC3E}">
        <p14:creationId xmlns:p14="http://schemas.microsoft.com/office/powerpoint/2010/main" val="107653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rgbClr val="003497"/>
                </a:solidFill>
                <a:latin typeface="+mj-lt"/>
              </a:defRPr>
            </a:lvl1pPr>
          </a:lstStyle>
          <a:p>
            <a:r>
              <a:rPr lang="en-US" dirty="0"/>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rgbClr val="003497"/>
                </a:solidFill>
              </a:defRPr>
            </a:lvl1pPr>
          </a:lstStyle>
          <a:p>
            <a:r>
              <a:rPr lang="en-US" dirty="0"/>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80038" y="5971430"/>
            <a:ext cx="2104838" cy="425107"/>
          </a:xfrm>
          <a:prstGeom prst="rect">
            <a:avLst/>
          </a:prstGeom>
        </p:spPr>
      </p:pic>
      <p:sp>
        <p:nvSpPr>
          <p:cNvPr id="8" name="Rectangle 7">
            <a:extLst>
              <a:ext uri="{FF2B5EF4-FFF2-40B4-BE49-F238E27FC236}">
                <a16:creationId xmlns:a16="http://schemas.microsoft.com/office/drawing/2014/main" id="{BD007FFA-4DA4-6044-92EC-3D797FB19419}"/>
              </a:ext>
            </a:extLst>
          </p:cNvPr>
          <p:cNvSpPr/>
          <p:nvPr userDrawn="1"/>
        </p:nvSpPr>
        <p:spPr>
          <a:xfrm>
            <a:off x="9175242"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12954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3246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59AFA3C1-3B7A-484C-828F-D47DBF2FBB34}"/>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C60FDEC5-1BB3-0D40-8DE5-80C73E9F7E79}"/>
              </a:ext>
            </a:extLst>
          </p:cNvPr>
          <p:cNvSpPr txBox="1"/>
          <p:nvPr userDrawn="1"/>
        </p:nvSpPr>
        <p:spPr>
          <a:xfrm>
            <a:off x="13517217" y="4240696"/>
            <a:ext cx="184731" cy="461665"/>
          </a:xfrm>
          <a:prstGeom prst="rect">
            <a:avLst/>
          </a:prstGeom>
          <a:noFill/>
        </p:spPr>
        <p:txBody>
          <a:bodyPr wrap="none" rtlCol="0">
            <a:spAutoFit/>
          </a:bodyPr>
          <a:lstStyle/>
          <a:p>
            <a:pPr algn="l"/>
            <a:endParaRPr lang="en-US" sz="2400" dirty="0" err="1">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19FE441-F88F-4540-8793-54429DAD949C}"/>
              </a:ext>
            </a:extLst>
          </p:cNvPr>
          <p:cNvSpPr>
            <a:spLocks noGrp="1"/>
          </p:cNvSpPr>
          <p:nvPr>
            <p:ph type="sldNum" sz="quarter" idx="12"/>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1316950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8860" y="0"/>
            <a:ext cx="6073140" cy="6858000"/>
          </a:xfrm>
        </p:spPr>
        <p:txBody>
          <a:bodyPr anchor="t"/>
          <a:lstStyle>
            <a:lvl1pPr marL="0" indent="0" algn="ctr">
              <a:buNone/>
              <a:defRPr/>
            </a:lvl1pPr>
          </a:lstStyle>
          <a:p>
            <a:r>
              <a:rPr lang="en-US" dirty="0"/>
              <a:t>Click icon to add picture </a:t>
            </a:r>
          </a:p>
        </p:txBody>
      </p:sp>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31AFF218-C8B0-6540-A13A-908E7D3E6E1B}"/>
              </a:ext>
            </a:extLst>
          </p:cNvPr>
          <p:cNvSpPr>
            <a:spLocks noGrp="1"/>
          </p:cNvSpPr>
          <p:nvPr>
            <p:ph type="ftr" sz="quarter" idx="13"/>
          </p:nvPr>
        </p:nvSpPr>
        <p:spPr>
          <a:xfrm>
            <a:off x="833120" y="6384532"/>
            <a:ext cx="5029200" cy="274320"/>
          </a:xfrm>
        </p:spPr>
        <p:txBody>
          <a:bodyPr/>
          <a:lstStyle/>
          <a:p>
            <a:endParaRPr lang="en-US" dirty="0"/>
          </a:p>
        </p:txBody>
      </p:sp>
      <p:sp>
        <p:nvSpPr>
          <p:cNvPr id="4" name="Slide Number Placeholder 3">
            <a:extLst>
              <a:ext uri="{FF2B5EF4-FFF2-40B4-BE49-F238E27FC236}">
                <a16:creationId xmlns:a16="http://schemas.microsoft.com/office/drawing/2014/main" id="{B36828B4-7DB5-2645-969A-0A7D716D92EB}"/>
              </a:ext>
            </a:extLst>
          </p:cNvPr>
          <p:cNvSpPr>
            <a:spLocks noGrp="1"/>
          </p:cNvSpPr>
          <p:nvPr>
            <p:ph type="sldNum" sz="quarter" idx="14"/>
          </p:nvPr>
        </p:nvSpPr>
        <p:spPr>
          <a:xfrm>
            <a:off x="0" y="6391657"/>
            <a:ext cx="838200" cy="274320"/>
          </a:xfrm>
        </p:spPr>
        <p:txBody>
          <a:bodyPr/>
          <a:lstStyle>
            <a:lvl1pPr>
              <a:defRPr>
                <a:solidFill>
                  <a:schemeClr val="accent3"/>
                </a:solidFill>
              </a:defRPr>
            </a:lvl1pPr>
          </a:lstStyle>
          <a:p>
            <a:fld id="{461711D5-349D-4847-A71F-DCB6A6FF38BF}" type="slidenum">
              <a:rPr lang="en-US" smtClean="0"/>
              <a:pPr/>
              <a:t>‹#›</a:t>
            </a:fld>
            <a:endParaRPr lang="en-US" dirty="0"/>
          </a:p>
        </p:txBody>
      </p:sp>
      <p:sp>
        <p:nvSpPr>
          <p:cNvPr id="18" name="Rectangle 17">
            <a:extLst>
              <a:ext uri="{FF2B5EF4-FFF2-40B4-BE49-F238E27FC236}">
                <a16:creationId xmlns:a16="http://schemas.microsoft.com/office/drawing/2014/main" id="{78AE8273-EB4E-8F42-9A43-0C43CF09F98E}"/>
              </a:ext>
            </a:extLst>
          </p:cNvPr>
          <p:cNvSpPr/>
          <p:nvPr userDrawn="1"/>
        </p:nvSpPr>
        <p:spPr>
          <a:xfrm rot="5400000">
            <a:off x="-38100" y="228600"/>
            <a:ext cx="914400"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12B2FD-6D70-D149-876C-3466F0B5ED67}"/>
              </a:ext>
            </a:extLst>
          </p:cNvPr>
          <p:cNvSpPr/>
          <p:nvPr userDrawn="1"/>
        </p:nvSpPr>
        <p:spPr>
          <a:xfrm rot="5400000">
            <a:off x="2889002" y="-2607005"/>
            <a:ext cx="84316" cy="5862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3930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1293811"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1295399" y="2061544"/>
            <a:ext cx="5029200" cy="4178618"/>
          </a:xfrm>
        </p:spPr>
        <p:txBody>
          <a:bodyPr/>
          <a:lstStyle>
            <a:lvl1pPr>
              <a:spcBef>
                <a:spcPts val="1800"/>
              </a:spcBef>
              <a:buClr>
                <a:srgbClr val="003497"/>
              </a:buClr>
              <a:defRPr/>
            </a:lvl1pPr>
            <a:lvl2pPr>
              <a:buClr>
                <a:srgbClr val="003497"/>
              </a:buClr>
              <a:defRPr/>
            </a:lvl2pPr>
            <a:lvl3pPr>
              <a:buClr>
                <a:srgbClr val="003497"/>
              </a:buClr>
              <a:defRPr/>
            </a:lvl3pPr>
            <a:lvl4pPr>
              <a:buClr>
                <a:srgbClr val="003497"/>
              </a:buClr>
              <a:defRPr/>
            </a:lvl4pPr>
            <a:lvl5pPr>
              <a:buClr>
                <a:srgbClr val="00349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324600"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324600" y="2061544"/>
            <a:ext cx="5029200" cy="4178618"/>
          </a:xfrm>
        </p:spPr>
        <p:txBody>
          <a:bodyPr/>
          <a:lstStyle>
            <a:lvl1pPr>
              <a:spcBef>
                <a:spcPts val="1800"/>
              </a:spcBef>
              <a:buClr>
                <a:srgbClr val="003497"/>
              </a:buClr>
              <a:defRPr/>
            </a:lvl1pPr>
            <a:lvl2pPr>
              <a:buClr>
                <a:srgbClr val="003497"/>
              </a:buClr>
              <a:defRPr/>
            </a:lvl2pPr>
            <a:lvl3pPr>
              <a:buClr>
                <a:srgbClr val="003497"/>
              </a:buClr>
              <a:defRPr/>
            </a:lvl3pPr>
            <a:lvl4pPr>
              <a:buClr>
                <a:srgbClr val="003497"/>
              </a:buClr>
              <a:defRPr/>
            </a:lvl4pPr>
            <a:lvl5pPr>
              <a:buClr>
                <a:srgbClr val="00349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1295400" y="365126"/>
            <a:ext cx="10058400" cy="914399"/>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7" name="Footer Placeholder 6">
            <a:extLst>
              <a:ext uri="{FF2B5EF4-FFF2-40B4-BE49-F238E27FC236}">
                <a16:creationId xmlns:a16="http://schemas.microsoft.com/office/drawing/2014/main" id="{9682984C-A879-334F-9593-BFE0AFF3107B}"/>
              </a:ext>
            </a:extLst>
          </p:cNvPr>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B17FFB05-31FC-4516-B28A-7EA5B31B7AA8}"/>
              </a:ext>
            </a:extLst>
          </p:cNvPr>
          <p:cNvPicPr>
            <a:picLocks noChangeAspect="1"/>
          </p:cNvPicPr>
          <p:nvPr userDrawn="1"/>
        </p:nvPicPr>
        <p:blipFill>
          <a:blip r:embed="rId2"/>
          <a:stretch>
            <a:fillRect/>
          </a:stretch>
        </p:blipFill>
        <p:spPr>
          <a:xfrm>
            <a:off x="11394220" y="6081350"/>
            <a:ext cx="668221" cy="643005"/>
          </a:xfrm>
          <a:prstGeom prst="rect">
            <a:avLst/>
          </a:prstGeom>
        </p:spPr>
      </p:pic>
    </p:spTree>
    <p:extLst>
      <p:ext uri="{BB962C8B-B14F-4D97-AF65-F5344CB8AC3E}">
        <p14:creationId xmlns:p14="http://schemas.microsoft.com/office/powerpoint/2010/main" val="6698161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295400" y="1279526"/>
            <a:ext cx="2008094" cy="4892674"/>
          </a:xfr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632200" y="1279525"/>
            <a:ext cx="7721600" cy="4892675"/>
          </a:xfrm>
        </p:spPr>
        <p:txBody>
          <a:bodyPr/>
          <a:lstStyle>
            <a:lvl1pPr>
              <a:spcBef>
                <a:spcPts val="1800"/>
              </a:spcBef>
              <a:buClr>
                <a:srgbClr val="003497"/>
              </a:buClr>
              <a:defRPr/>
            </a:lvl1pPr>
            <a:lvl2pPr>
              <a:buClr>
                <a:srgbClr val="003497"/>
              </a:buClr>
              <a:defRPr/>
            </a:lvl2pPr>
            <a:lvl3pPr>
              <a:buClr>
                <a:srgbClr val="003497"/>
              </a:buClr>
              <a:defRPr/>
            </a:lvl3pPr>
            <a:lvl4pPr>
              <a:buClr>
                <a:srgbClr val="003497"/>
              </a:buClr>
              <a:defRPr/>
            </a:lvl4pPr>
            <a:lvl5pPr>
              <a:buClr>
                <a:srgbClr val="00349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A94B782F-5D5A-4B43-8B86-1F6C3CE148B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DE0CA678-E758-4642-9B5C-F4C32915D3E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422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041DBE-4779-B14A-B28F-0092BDD68520}"/>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DFD90C53-93B5-5F45-BE9B-58BEB5A39002}"/>
              </a:ext>
            </a:extLst>
          </p:cNvPr>
          <p:cNvSpPr>
            <a:spLocks noGrp="1"/>
          </p:cNvSpPr>
          <p:nvPr>
            <p:ph type="sldNum" sz="quarter" idx="11"/>
          </p:nvPr>
        </p:nvSpPr>
        <p:spPr/>
        <p:txBody>
          <a:bodyPr/>
          <a:lstStyle>
            <a:lvl1pPr>
              <a:defRPr>
                <a:solidFill>
                  <a:schemeClr val="accent3"/>
                </a:solidFill>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81423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0" y="0"/>
            <a:ext cx="7315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1295400" y="1302195"/>
            <a:ext cx="10058400" cy="48974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0" y="6391657"/>
            <a:ext cx="731520" cy="274320"/>
          </a:xfrm>
          <a:prstGeom prst="rect">
            <a:avLst/>
          </a:prstGeom>
        </p:spPr>
        <p:txBody>
          <a:bodyPr vert="horz" lIns="91440" tIns="45720" rIns="91440" bIns="45720" rtlCol="0" anchor="b"/>
          <a:lstStyle>
            <a:lvl1pPr algn="ctr">
              <a:defRPr sz="1200" b="0">
                <a:solidFill>
                  <a:schemeClr val="bg1"/>
                </a:solidFill>
                <a:latin typeface="+mn-lt"/>
                <a:cs typeface="Calibri" panose="020F0502020204030204" pitchFamily="34" charset="0"/>
              </a:defRPr>
            </a:lvl1p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637518CD-2358-884A-9B70-31249A6053C9}"/>
              </a:ext>
            </a:extLst>
          </p:cNvPr>
          <p:cNvSpPr>
            <a:spLocks noGrp="1"/>
          </p:cNvSpPr>
          <p:nvPr>
            <p:ph type="ftr" sz="quarter" idx="3"/>
          </p:nvPr>
        </p:nvSpPr>
        <p:spPr>
          <a:xfrm>
            <a:off x="1295400" y="6391657"/>
            <a:ext cx="6858000" cy="274320"/>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dirty="0"/>
          </a:p>
        </p:txBody>
      </p:sp>
      <p:sp>
        <p:nvSpPr>
          <p:cNvPr id="38" name="TextBox 37">
            <a:extLst>
              <a:ext uri="{FF2B5EF4-FFF2-40B4-BE49-F238E27FC236}">
                <a16:creationId xmlns:a16="http://schemas.microsoft.com/office/drawing/2014/main" id="{B6497E31-B3F2-2642-8E53-0CBE14833D79}"/>
              </a:ext>
            </a:extLst>
          </p:cNvPr>
          <p:cNvSpPr txBox="1"/>
          <p:nvPr userDrawn="1"/>
        </p:nvSpPr>
        <p:spPr>
          <a:xfrm>
            <a:off x="10410825" y="7058025"/>
            <a:ext cx="184731" cy="461665"/>
          </a:xfrm>
          <a:prstGeom prst="rect">
            <a:avLst/>
          </a:prstGeom>
          <a:noFill/>
        </p:spPr>
        <p:txBody>
          <a:bodyPr wrap="none" rtlCol="0">
            <a:spAutoFit/>
          </a:bodyPr>
          <a:lstStyle/>
          <a:p>
            <a:pPr algn="l"/>
            <a:endParaRPr lang="en-US" sz="2400" dirty="0" err="1">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1B418AD-E379-7844-A641-AF0EC127B331}"/>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0714"/>
          <a:stretch/>
        </p:blipFill>
        <p:spPr>
          <a:xfrm>
            <a:off x="11406118" y="6071617"/>
            <a:ext cx="626883" cy="640080"/>
          </a:xfrm>
          <a:prstGeom prst="rect">
            <a:avLst/>
          </a:prstGeom>
        </p:spPr>
      </p:pic>
      <p:sp>
        <p:nvSpPr>
          <p:cNvPr id="5" name="Rectangle 4">
            <a:extLst>
              <a:ext uri="{FF2B5EF4-FFF2-40B4-BE49-F238E27FC236}">
                <a16:creationId xmlns:a16="http://schemas.microsoft.com/office/drawing/2014/main" id="{D0126B38-0499-6748-A6EC-D93ED9785AF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32905C-4FD6-4582-B555-8413E7BA5E93}"/>
              </a:ext>
            </a:extLst>
          </p:cNvPr>
          <p:cNvPicPr>
            <a:picLocks noChangeAspect="1"/>
          </p:cNvPicPr>
          <p:nvPr userDrawn="1"/>
        </p:nvPicPr>
        <p:blipFill>
          <a:blip r:embed="rId12"/>
          <a:stretch>
            <a:fillRect/>
          </a:stretch>
        </p:blipFill>
        <p:spPr>
          <a:xfrm>
            <a:off x="11394220" y="6081350"/>
            <a:ext cx="668221" cy="643005"/>
          </a:xfrm>
          <a:prstGeom prst="rect">
            <a:avLst/>
          </a:prstGeom>
        </p:spPr>
      </p:pic>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2" r:id="rId5"/>
    <p:sldLayoutId id="2147483688" r:id="rId6"/>
    <p:sldLayoutId id="2147483681" r:id="rId7"/>
    <p:sldLayoutId id="2147483689" r:id="rId8"/>
    <p:sldLayoutId id="2147483690" r:id="rId9"/>
  </p:sldLayoutIdLst>
  <p:hf hdr="0" dt="0"/>
  <p:txStyles>
    <p:titleStyle>
      <a:lvl1pPr algn="l" defTabSz="914400" rtl="0" eaLnBrk="1" latinLnBrk="0" hangingPunct="1">
        <a:lnSpc>
          <a:spcPct val="90000"/>
        </a:lnSpc>
        <a:spcBef>
          <a:spcPct val="0"/>
        </a:spcBef>
        <a:buNone/>
        <a:defRPr sz="3000" b="1" kern="1200">
          <a:solidFill>
            <a:srgbClr val="003497"/>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3497"/>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3497"/>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3497"/>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3497"/>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349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4.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13.sv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image" Target="../media/image32.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23.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image" Target="../media/image33.svg"/><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9444-DDCD-1B4D-B95A-506179F8AF68}"/>
              </a:ext>
            </a:extLst>
          </p:cNvPr>
          <p:cNvSpPr>
            <a:spLocks noGrp="1"/>
          </p:cNvSpPr>
          <p:nvPr>
            <p:ph type="ctrTitle"/>
          </p:nvPr>
        </p:nvSpPr>
        <p:spPr/>
        <p:txBody>
          <a:bodyPr/>
          <a:lstStyle/>
          <a:p>
            <a:r>
              <a:rPr lang="en-US" dirty="0"/>
              <a:t>High Value Hospitalization</a:t>
            </a:r>
          </a:p>
        </p:txBody>
      </p:sp>
      <p:sp>
        <p:nvSpPr>
          <p:cNvPr id="3" name="Subtitle 2">
            <a:extLst>
              <a:ext uri="{FF2B5EF4-FFF2-40B4-BE49-F238E27FC236}">
                <a16:creationId xmlns:a16="http://schemas.microsoft.com/office/drawing/2014/main" id="{EB387AC6-B134-554C-BCF9-79A466827F02}"/>
              </a:ext>
            </a:extLst>
          </p:cNvPr>
          <p:cNvSpPr>
            <a:spLocks noGrp="1"/>
          </p:cNvSpPr>
          <p:nvPr>
            <p:ph type="subTitle" idx="1"/>
          </p:nvPr>
        </p:nvSpPr>
        <p:spPr/>
        <p:txBody>
          <a:bodyPr/>
          <a:lstStyle/>
          <a:p>
            <a:r>
              <a:rPr lang="en-US" dirty="0"/>
              <a:t>2023</a:t>
            </a:r>
            <a:r>
              <a:rPr lang="en-US" kern="1200" baseline="0" dirty="0">
                <a:latin typeface="+mj-lt"/>
                <a:ea typeface="Inter" panose="02000503000000020004" pitchFamily="2" charset="0"/>
                <a:cs typeface="Tahoma" panose="020B0604030504040204" pitchFamily="34" charset="0"/>
              </a:rPr>
              <a:t> •</a:t>
            </a:r>
            <a:r>
              <a:rPr lang="en-US" dirty="0"/>
              <a:t> Presentation 4 of 5</a:t>
            </a:r>
          </a:p>
        </p:txBody>
      </p:sp>
      <p:pic>
        <p:nvPicPr>
          <p:cNvPr id="5" name="Picture 4">
            <a:extLst>
              <a:ext uri="{FF2B5EF4-FFF2-40B4-BE49-F238E27FC236}">
                <a16:creationId xmlns:a16="http://schemas.microsoft.com/office/drawing/2014/main" id="{865B7728-FDFF-4594-8F95-61CDDC259B7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45378"/>
            <a:ext cx="6096000"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524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7F46894-8F24-48AA-95ED-D2CFECF68AD2}"/>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4835" r="27265"/>
          <a:stretch/>
        </p:blipFill>
        <p:spPr>
          <a:xfrm>
            <a:off x="6352094" y="10"/>
            <a:ext cx="5839906" cy="6857990"/>
          </a:xfrm>
          <a:noFill/>
        </p:spPr>
      </p:pic>
      <p:sp>
        <p:nvSpPr>
          <p:cNvPr id="3" name="Title 2">
            <a:extLst>
              <a:ext uri="{FF2B5EF4-FFF2-40B4-BE49-F238E27FC236}">
                <a16:creationId xmlns:a16="http://schemas.microsoft.com/office/drawing/2014/main" id="{52B4593A-5B29-48B2-B3B2-31315B48040A}"/>
              </a:ext>
            </a:extLst>
          </p:cNvPr>
          <p:cNvSpPr>
            <a:spLocks noGrp="1"/>
          </p:cNvSpPr>
          <p:nvPr>
            <p:ph type="title"/>
          </p:nvPr>
        </p:nvSpPr>
        <p:spPr>
          <a:xfrm>
            <a:off x="833120" y="365126"/>
            <a:ext cx="5006788" cy="914399"/>
          </a:xfrm>
        </p:spPr>
        <p:txBody>
          <a:bodyPr anchor="ctr">
            <a:normAutofit/>
          </a:bodyPr>
          <a:lstStyle/>
          <a:p>
            <a:r>
              <a:rPr lang="en-US" dirty="0"/>
              <a:t>Delayed diagnosis</a:t>
            </a:r>
          </a:p>
        </p:txBody>
      </p:sp>
      <p:sp>
        <p:nvSpPr>
          <p:cNvPr id="13" name="Text Placeholder 3">
            <a:extLst>
              <a:ext uri="{FF2B5EF4-FFF2-40B4-BE49-F238E27FC236}">
                <a16:creationId xmlns:a16="http://schemas.microsoft.com/office/drawing/2014/main" id="{20A3BE39-C89C-26EB-FC21-F98D8B3F1CEB}"/>
              </a:ext>
            </a:extLst>
          </p:cNvPr>
          <p:cNvSpPr>
            <a:spLocks noGrp="1"/>
          </p:cNvSpPr>
          <p:nvPr>
            <p:ph type="body" sz="quarter" idx="12"/>
          </p:nvPr>
        </p:nvSpPr>
        <p:spPr>
          <a:xfrm>
            <a:off x="833119" y="1279525"/>
            <a:ext cx="5518975" cy="5213349"/>
          </a:xfrm>
        </p:spPr>
        <p:txBody>
          <a:bodyPr>
            <a:noAutofit/>
          </a:bodyPr>
          <a:lstStyle/>
          <a:p>
            <a:pPr marL="342900" indent="-342900">
              <a:buFont typeface="Arial" panose="020B0604020202020204" pitchFamily="34" charset="0"/>
              <a:buChar char="•"/>
            </a:pPr>
            <a:r>
              <a:rPr lang="en-US" sz="2000" b="0" i="0" dirty="0">
                <a:effectLst/>
                <a:latin typeface="+mj-lt"/>
              </a:rPr>
              <a:t>Mr. Johnson was admitted for acute exacerbation of COPD and subsequently improved. However, 2 days after discharge, he returns with the same symptoms that initially brought him to the hospital. </a:t>
            </a:r>
            <a:br>
              <a:rPr lang="en-US" sz="2000" b="0" i="0" dirty="0">
                <a:effectLst/>
                <a:latin typeface="+mj-lt"/>
              </a:rPr>
            </a:br>
            <a:endParaRPr lang="en-US" sz="2000" b="0" i="0" dirty="0">
              <a:effectLst/>
              <a:latin typeface="+mj-lt"/>
            </a:endParaRPr>
          </a:p>
          <a:p>
            <a:pPr marL="342900" indent="-342900">
              <a:buFont typeface="Arial" panose="020B0604020202020204" pitchFamily="34" charset="0"/>
              <a:buChar char="•"/>
            </a:pPr>
            <a:r>
              <a:rPr lang="en-US" sz="2000" b="0" i="0" dirty="0">
                <a:effectLst/>
                <a:latin typeface="+mj-lt"/>
              </a:rPr>
              <a:t>His exam is notable for improved wheezing but persistent increased work of breathing. He is readmitted for persistent acute exacerbation of COPD.</a:t>
            </a:r>
            <a:br>
              <a:rPr lang="en-US" sz="2000" b="0" i="0" dirty="0">
                <a:effectLst/>
                <a:latin typeface="+mj-lt"/>
              </a:rPr>
            </a:br>
            <a:endParaRPr lang="en-US" sz="2000" dirty="0">
              <a:latin typeface="+mj-lt"/>
            </a:endParaRPr>
          </a:p>
          <a:p>
            <a:pPr marL="342900" indent="-342900">
              <a:buFont typeface="Arial" panose="020B0604020202020204" pitchFamily="34" charset="0"/>
              <a:buChar char="•"/>
            </a:pPr>
            <a:r>
              <a:rPr lang="en-US" sz="2000" b="0" i="0" dirty="0">
                <a:effectLst/>
                <a:latin typeface="+mj-lt"/>
              </a:rPr>
              <a:t>One day later, Mr. Johnson develops worsening dyspnea, pleuritic chest pain, and a new 2-L oxygen requirement. CT pulmonary embolism (PE) protocol shows a new segmental PE, and Mr. Johnson is started on apixaban.</a:t>
            </a:r>
            <a:endParaRPr lang="en-US" sz="2000" dirty="0">
              <a:latin typeface="+mj-lt"/>
            </a:endParaRPr>
          </a:p>
        </p:txBody>
      </p:sp>
      <p:sp>
        <p:nvSpPr>
          <p:cNvPr id="6" name="Slide Number Placeholder 5">
            <a:extLst>
              <a:ext uri="{FF2B5EF4-FFF2-40B4-BE49-F238E27FC236}">
                <a16:creationId xmlns:a16="http://schemas.microsoft.com/office/drawing/2014/main" id="{DBFC6FB9-1CBB-4C10-AC2B-2614F017E61B}"/>
              </a:ext>
            </a:extLst>
          </p:cNvPr>
          <p:cNvSpPr>
            <a:spLocks noGrp="1"/>
          </p:cNvSpPr>
          <p:nvPr>
            <p:ph type="sldNum" sz="quarter" idx="14"/>
          </p:nvPr>
        </p:nvSpPr>
        <p:spPr>
          <a:xfrm>
            <a:off x="0" y="6391657"/>
            <a:ext cx="838200" cy="274320"/>
          </a:xfrm>
        </p:spPr>
        <p:txBody>
          <a:bodyPr anchor="b">
            <a:normAutofit/>
          </a:bodyPr>
          <a:lstStyle/>
          <a:p>
            <a:pPr>
              <a:spcAft>
                <a:spcPts val="600"/>
              </a:spcAft>
            </a:pPr>
            <a:fld id="{461711D5-349D-4847-A71F-DCB6A6FF38BF}" type="slidenum">
              <a:rPr lang="en-US" smtClean="0"/>
              <a:pPr>
                <a:spcAft>
                  <a:spcPts val="600"/>
                </a:spcAft>
              </a:pPr>
              <a:t>10</a:t>
            </a:fld>
            <a:endParaRPr lang="en-US"/>
          </a:p>
        </p:txBody>
      </p:sp>
      <p:sp>
        <p:nvSpPr>
          <p:cNvPr id="2" name="TextBox 1">
            <a:extLst>
              <a:ext uri="{FF2B5EF4-FFF2-40B4-BE49-F238E27FC236}">
                <a16:creationId xmlns:a16="http://schemas.microsoft.com/office/drawing/2014/main" id="{F7EB6FD3-32A8-41BB-A2F7-30B28FCE1D83}"/>
              </a:ext>
            </a:extLst>
          </p:cNvPr>
          <p:cNvSpPr txBox="1"/>
          <p:nvPr/>
        </p:nvSpPr>
        <p:spPr>
          <a:xfrm>
            <a:off x="6667500" y="1890772"/>
            <a:ext cx="5198488" cy="2862322"/>
          </a:xfrm>
          <a:prstGeom prst="rect">
            <a:avLst/>
          </a:prstGeom>
          <a:solidFill>
            <a:schemeClr val="bg1"/>
          </a:solidFill>
          <a:ln>
            <a:solidFill>
              <a:schemeClr val="accent3"/>
            </a:solidFill>
          </a:ln>
        </p:spPr>
        <p:txBody>
          <a:bodyPr wrap="square" rtlCol="0">
            <a:spAutoFit/>
          </a:bodyPr>
          <a:lstStyle/>
          <a:p>
            <a:pPr algn="l"/>
            <a:r>
              <a:rPr lang="en-US" sz="3600" dirty="0">
                <a:latin typeface="Lato" panose="020F0502020204030203" pitchFamily="34" charset="0"/>
              </a:rPr>
              <a:t>What factors led to the delay in PE diagnosis in this case? Did any biases contribute to the missed diagnosis?</a:t>
            </a:r>
            <a:endParaRPr lang="en-US" sz="3600" dirty="0">
              <a:latin typeface="Lato" panose="020F0502020204030203" pitchFamily="34" charset="0"/>
              <a:cs typeface="Calibri" panose="020F0502020204030204" pitchFamily="34" charset="0"/>
            </a:endParaRPr>
          </a:p>
        </p:txBody>
      </p:sp>
    </p:spTree>
    <p:extLst>
      <p:ext uri="{BB962C8B-B14F-4D97-AF65-F5344CB8AC3E}">
        <p14:creationId xmlns:p14="http://schemas.microsoft.com/office/powerpoint/2010/main" val="7214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88C2-C5B2-4AA8-8463-5C124B41FB58}"/>
              </a:ext>
            </a:extLst>
          </p:cNvPr>
          <p:cNvSpPr>
            <a:spLocks noGrp="1"/>
          </p:cNvSpPr>
          <p:nvPr>
            <p:ph type="title"/>
          </p:nvPr>
        </p:nvSpPr>
        <p:spPr/>
        <p:txBody>
          <a:bodyPr/>
          <a:lstStyle/>
          <a:p>
            <a:r>
              <a:rPr lang="en-US" dirty="0"/>
              <a:t>Types of Diagnostic Error</a:t>
            </a:r>
          </a:p>
        </p:txBody>
      </p:sp>
      <p:grpSp>
        <p:nvGrpSpPr>
          <p:cNvPr id="15" name="Group 14">
            <a:extLst>
              <a:ext uri="{FF2B5EF4-FFF2-40B4-BE49-F238E27FC236}">
                <a16:creationId xmlns:a16="http://schemas.microsoft.com/office/drawing/2014/main" id="{74F92535-CA4E-4061-B6E6-2D8EF443CA6E}"/>
              </a:ext>
              <a:ext uri="{C183D7F6-B498-43B3-948B-1728B52AA6E4}">
                <adec:decorative xmlns:adec="http://schemas.microsoft.com/office/drawing/2017/decorative" val="0"/>
              </a:ext>
            </a:extLst>
          </p:cNvPr>
          <p:cNvGrpSpPr/>
          <p:nvPr/>
        </p:nvGrpSpPr>
        <p:grpSpPr>
          <a:xfrm>
            <a:off x="1295399" y="1301749"/>
            <a:ext cx="3200400" cy="4845657"/>
            <a:chOff x="1295399" y="1301749"/>
            <a:chExt cx="3017520" cy="4845657"/>
          </a:xfrm>
        </p:grpSpPr>
        <p:sp>
          <p:nvSpPr>
            <p:cNvPr id="16" name="Freeform: Shape 15">
              <a:extLst>
                <a:ext uri="{FF2B5EF4-FFF2-40B4-BE49-F238E27FC236}">
                  <a16:creationId xmlns:a16="http://schemas.microsoft.com/office/drawing/2014/main" id="{74C1729B-D005-4148-94D7-0C6643377697}"/>
                </a:ext>
              </a:extLst>
            </p:cNvPr>
            <p:cNvSpPr/>
            <p:nvPr/>
          </p:nvSpPr>
          <p:spPr>
            <a:xfrm>
              <a:off x="1295399" y="1301749"/>
              <a:ext cx="3017520" cy="731520"/>
            </a:xfrm>
            <a:custGeom>
              <a:avLst/>
              <a:gdLst>
                <a:gd name="connsiteX0" fmla="*/ 0 w 2834811"/>
                <a:gd name="connsiteY0" fmla="*/ 0 h 731520"/>
                <a:gd name="connsiteX1" fmla="*/ 2834811 w 2834811"/>
                <a:gd name="connsiteY1" fmla="*/ 0 h 731520"/>
                <a:gd name="connsiteX2" fmla="*/ 2834811 w 2834811"/>
                <a:gd name="connsiteY2" fmla="*/ 731520 h 731520"/>
                <a:gd name="connsiteX3" fmla="*/ 0 w 2834811"/>
                <a:gd name="connsiteY3" fmla="*/ 731520 h 731520"/>
                <a:gd name="connsiteX4" fmla="*/ 0 w 2834811"/>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11" h="731520">
                  <a:moveTo>
                    <a:pt x="0" y="0"/>
                  </a:moveTo>
                  <a:lnTo>
                    <a:pt x="2834811" y="0"/>
                  </a:lnTo>
                  <a:lnTo>
                    <a:pt x="2834811" y="731520"/>
                  </a:lnTo>
                  <a:lnTo>
                    <a:pt x="0" y="731520"/>
                  </a:lnTo>
                  <a:lnTo>
                    <a:pt x="0" y="0"/>
                  </a:lnTo>
                  <a:close/>
                </a:path>
              </a:pathLst>
            </a:custGeom>
            <a:solidFill>
              <a:schemeClr val="accent4">
                <a:lumMod val="75000"/>
              </a:schemeClr>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600" kern="1200" dirty="0"/>
                <a:t>⛔ No-Fault</a:t>
              </a:r>
            </a:p>
          </p:txBody>
        </p:sp>
        <p:sp>
          <p:nvSpPr>
            <p:cNvPr id="17" name="Freeform: Shape 16" descr="No-Fault: &#10;Silent disease&#10;Atypical presentation&#10;Mimics common disease&#10;Patient unable to report&#10;">
              <a:extLst>
                <a:ext uri="{FF2B5EF4-FFF2-40B4-BE49-F238E27FC236}">
                  <a16:creationId xmlns:a16="http://schemas.microsoft.com/office/drawing/2014/main" id="{60BDDE16-3575-487B-97FF-AC3E7D8BB1A5}"/>
                </a:ext>
              </a:extLst>
            </p:cNvPr>
            <p:cNvSpPr/>
            <p:nvPr/>
          </p:nvSpPr>
          <p:spPr>
            <a:xfrm>
              <a:off x="1295399" y="2032606"/>
              <a:ext cx="3017520" cy="4114800"/>
            </a:xfrm>
            <a:custGeom>
              <a:avLst/>
              <a:gdLst>
                <a:gd name="connsiteX0" fmla="*/ 0 w 2834811"/>
                <a:gd name="connsiteY0" fmla="*/ 0 h 4222434"/>
                <a:gd name="connsiteX1" fmla="*/ 2834811 w 2834811"/>
                <a:gd name="connsiteY1" fmla="*/ 0 h 4222434"/>
                <a:gd name="connsiteX2" fmla="*/ 2834811 w 2834811"/>
                <a:gd name="connsiteY2" fmla="*/ 4222434 h 4222434"/>
                <a:gd name="connsiteX3" fmla="*/ 0 w 2834811"/>
                <a:gd name="connsiteY3" fmla="*/ 4222434 h 4222434"/>
                <a:gd name="connsiteX4" fmla="*/ 0 w 2834811"/>
                <a:gd name="connsiteY4" fmla="*/ 0 h 422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11" h="4222434">
                  <a:moveTo>
                    <a:pt x="0" y="0"/>
                  </a:moveTo>
                  <a:lnTo>
                    <a:pt x="2834811" y="0"/>
                  </a:lnTo>
                  <a:lnTo>
                    <a:pt x="2834811" y="4222434"/>
                  </a:lnTo>
                  <a:lnTo>
                    <a:pt x="0" y="4222434"/>
                  </a:lnTo>
                  <a:lnTo>
                    <a:pt x="0" y="0"/>
                  </a:lnTo>
                  <a:close/>
                </a:path>
              </a:pathLst>
            </a:custGeom>
            <a:solidFill>
              <a:srgbClr val="FFD7CB">
                <a:alpha val="89804"/>
              </a:srgbClr>
            </a:solidFill>
            <a:ln>
              <a:solidFill>
                <a:srgbClr val="FFD7CB">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342900" lvl="1" indent="-342900" algn="l" defTabSz="1111250">
                <a:lnSpc>
                  <a:spcPct val="90000"/>
                </a:lnSpc>
                <a:spcBef>
                  <a:spcPts val="1200"/>
                </a:spcBef>
                <a:spcAft>
                  <a:spcPct val="15000"/>
                </a:spcAft>
                <a:buFont typeface="Wingdings" panose="05000000000000000000" pitchFamily="2" charset="2"/>
                <a:buChar char="ü"/>
              </a:pPr>
              <a:r>
                <a:rPr lang="en-US" sz="2400" kern="1200" dirty="0"/>
                <a:t>Silent disease</a:t>
              </a:r>
            </a:p>
            <a:p>
              <a:pPr marL="342900" lvl="1" indent="-342900" algn="l" defTabSz="1111250">
                <a:lnSpc>
                  <a:spcPct val="90000"/>
                </a:lnSpc>
                <a:spcBef>
                  <a:spcPct val="0"/>
                </a:spcBef>
                <a:spcAft>
                  <a:spcPct val="15000"/>
                </a:spcAft>
                <a:buFont typeface="Wingdings" panose="05000000000000000000" pitchFamily="2" charset="2"/>
                <a:buChar char="ü"/>
              </a:pPr>
              <a:r>
                <a:rPr lang="en-US" sz="2400" kern="1200" dirty="0"/>
                <a:t>Atypical presentation</a:t>
              </a:r>
            </a:p>
            <a:p>
              <a:pPr marL="342900" lvl="1" indent="-342900" algn="l" defTabSz="1111250">
                <a:lnSpc>
                  <a:spcPct val="90000"/>
                </a:lnSpc>
                <a:spcBef>
                  <a:spcPct val="0"/>
                </a:spcBef>
                <a:spcAft>
                  <a:spcPct val="15000"/>
                </a:spcAft>
                <a:buFont typeface="Wingdings" panose="05000000000000000000" pitchFamily="2" charset="2"/>
                <a:buChar char="ü"/>
              </a:pPr>
              <a:r>
                <a:rPr lang="en-US" sz="2400" kern="1200" dirty="0"/>
                <a:t>Mimics common disease</a:t>
              </a:r>
            </a:p>
            <a:p>
              <a:pPr marL="342900" lvl="1" indent="-342900" algn="l" defTabSz="1111250">
                <a:lnSpc>
                  <a:spcPct val="90000"/>
                </a:lnSpc>
                <a:spcBef>
                  <a:spcPct val="0"/>
                </a:spcBef>
                <a:spcAft>
                  <a:spcPct val="15000"/>
                </a:spcAft>
                <a:buFont typeface="Wingdings" panose="05000000000000000000" pitchFamily="2" charset="2"/>
                <a:buChar char="ü"/>
              </a:pPr>
              <a:r>
                <a:rPr lang="en-US" sz="2400" kern="1200" dirty="0"/>
                <a:t>Patient unable to report</a:t>
              </a:r>
            </a:p>
          </p:txBody>
        </p:sp>
      </p:grpSp>
      <p:sp>
        <p:nvSpPr>
          <p:cNvPr id="4" name="Slide Number Placeholder 3">
            <a:extLst>
              <a:ext uri="{FF2B5EF4-FFF2-40B4-BE49-F238E27FC236}">
                <a16:creationId xmlns:a16="http://schemas.microsoft.com/office/drawing/2014/main" id="{2D91E3D3-205B-445E-8BF1-042A1F6BF9EB}"/>
              </a:ext>
            </a:extLst>
          </p:cNvPr>
          <p:cNvSpPr>
            <a:spLocks noGrp="1"/>
          </p:cNvSpPr>
          <p:nvPr>
            <p:ph type="sldNum" sz="quarter" idx="10"/>
          </p:nvPr>
        </p:nvSpPr>
        <p:spPr/>
        <p:txBody>
          <a:bodyPr/>
          <a:lstStyle/>
          <a:p>
            <a:fld id="{461711D5-349D-4847-A71F-DCB6A6FF38BF}" type="slidenum">
              <a:rPr lang="en-US" smtClean="0"/>
              <a:pPr/>
              <a:t>11</a:t>
            </a:fld>
            <a:endParaRPr lang="en-US" dirty="0"/>
          </a:p>
        </p:txBody>
      </p:sp>
      <p:grpSp>
        <p:nvGrpSpPr>
          <p:cNvPr id="12" name="Group 11">
            <a:extLst>
              <a:ext uri="{FF2B5EF4-FFF2-40B4-BE49-F238E27FC236}">
                <a16:creationId xmlns:a16="http://schemas.microsoft.com/office/drawing/2014/main" id="{A55FEDE6-81BF-4D01-9EF0-2E2351BD862E}"/>
              </a:ext>
              <a:ext uri="{C183D7F6-B498-43B3-948B-1728B52AA6E4}">
                <adec:decorative xmlns:adec="http://schemas.microsoft.com/office/drawing/2017/decorative" val="1"/>
              </a:ext>
            </a:extLst>
          </p:cNvPr>
          <p:cNvGrpSpPr/>
          <p:nvPr/>
        </p:nvGrpSpPr>
        <p:grpSpPr>
          <a:xfrm>
            <a:off x="4724399" y="1301088"/>
            <a:ext cx="3200401" cy="4855035"/>
            <a:chOff x="4907193" y="1301748"/>
            <a:chExt cx="2834812" cy="4855035"/>
          </a:xfrm>
        </p:grpSpPr>
        <p:sp>
          <p:nvSpPr>
            <p:cNvPr id="13" name="Freeform: Shape 12">
              <a:extLst>
                <a:ext uri="{FF2B5EF4-FFF2-40B4-BE49-F238E27FC236}">
                  <a16:creationId xmlns:a16="http://schemas.microsoft.com/office/drawing/2014/main" id="{241A3309-49FB-44FD-9876-81DF8CC26AEF}"/>
                </a:ext>
              </a:extLst>
            </p:cNvPr>
            <p:cNvSpPr/>
            <p:nvPr/>
          </p:nvSpPr>
          <p:spPr>
            <a:xfrm>
              <a:off x="4907194" y="1301748"/>
              <a:ext cx="2834811" cy="731519"/>
            </a:xfrm>
            <a:custGeom>
              <a:avLst/>
              <a:gdLst>
                <a:gd name="connsiteX0" fmla="*/ 0 w 2834811"/>
                <a:gd name="connsiteY0" fmla="*/ 0 h 731519"/>
                <a:gd name="connsiteX1" fmla="*/ 2834811 w 2834811"/>
                <a:gd name="connsiteY1" fmla="*/ 0 h 731519"/>
                <a:gd name="connsiteX2" fmla="*/ 2834811 w 2834811"/>
                <a:gd name="connsiteY2" fmla="*/ 731519 h 731519"/>
                <a:gd name="connsiteX3" fmla="*/ 0 w 2834811"/>
                <a:gd name="connsiteY3" fmla="*/ 731519 h 731519"/>
                <a:gd name="connsiteX4" fmla="*/ 0 w 2834811"/>
                <a:gd name="connsiteY4" fmla="*/ 0 h 73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11" h="731519">
                  <a:moveTo>
                    <a:pt x="0" y="0"/>
                  </a:moveTo>
                  <a:lnTo>
                    <a:pt x="2834811" y="0"/>
                  </a:lnTo>
                  <a:lnTo>
                    <a:pt x="2834811" y="731519"/>
                  </a:lnTo>
                  <a:lnTo>
                    <a:pt x="0" y="731519"/>
                  </a:lnTo>
                  <a:lnTo>
                    <a:pt x="0" y="0"/>
                  </a:lnTo>
                  <a:close/>
                </a:path>
              </a:pathLst>
            </a:custGeom>
            <a:solidFill>
              <a:schemeClr val="accent4">
                <a:lumMod val="75000"/>
              </a:schemeClr>
            </a:solidFill>
            <a:ln>
              <a:solidFill>
                <a:srgbClr val="FFD7C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600" kern="1200" dirty="0"/>
                <a:t>🧠 Cognitive</a:t>
              </a:r>
            </a:p>
          </p:txBody>
        </p:sp>
        <p:sp>
          <p:nvSpPr>
            <p:cNvPr id="14" name="Freeform: Shape 13" descr="Cognitive:&#10;Faulty data collection or interpretation&#10;Flawed reasoning process&#10;Incomplete knowledge">
              <a:extLst>
                <a:ext uri="{FF2B5EF4-FFF2-40B4-BE49-F238E27FC236}">
                  <a16:creationId xmlns:a16="http://schemas.microsoft.com/office/drawing/2014/main" id="{FB405135-655C-4D8A-8769-00C5F97B801D}"/>
                </a:ext>
              </a:extLst>
            </p:cNvPr>
            <p:cNvSpPr/>
            <p:nvPr/>
          </p:nvSpPr>
          <p:spPr>
            <a:xfrm>
              <a:off x="4907193" y="2041983"/>
              <a:ext cx="2834811" cy="4114800"/>
            </a:xfrm>
            <a:custGeom>
              <a:avLst/>
              <a:gdLst>
                <a:gd name="connsiteX0" fmla="*/ 0 w 2834811"/>
                <a:gd name="connsiteY0" fmla="*/ 0 h 4232897"/>
                <a:gd name="connsiteX1" fmla="*/ 2834811 w 2834811"/>
                <a:gd name="connsiteY1" fmla="*/ 0 h 4232897"/>
                <a:gd name="connsiteX2" fmla="*/ 2834811 w 2834811"/>
                <a:gd name="connsiteY2" fmla="*/ 4232897 h 4232897"/>
                <a:gd name="connsiteX3" fmla="*/ 0 w 2834811"/>
                <a:gd name="connsiteY3" fmla="*/ 4232897 h 4232897"/>
                <a:gd name="connsiteX4" fmla="*/ 0 w 2834811"/>
                <a:gd name="connsiteY4" fmla="*/ 0 h 4232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11" h="4232897">
                  <a:moveTo>
                    <a:pt x="0" y="0"/>
                  </a:moveTo>
                  <a:lnTo>
                    <a:pt x="2834811" y="0"/>
                  </a:lnTo>
                  <a:lnTo>
                    <a:pt x="2834811" y="4232897"/>
                  </a:lnTo>
                  <a:lnTo>
                    <a:pt x="0" y="4232897"/>
                  </a:lnTo>
                  <a:lnTo>
                    <a:pt x="0" y="0"/>
                  </a:lnTo>
                  <a:close/>
                </a:path>
              </a:pathLst>
            </a:custGeom>
            <a:solidFill>
              <a:srgbClr val="FFD7CB">
                <a:alpha val="90000"/>
              </a:srgbClr>
            </a:solidFill>
            <a:ln>
              <a:solidFill>
                <a:srgbClr val="FFD7CB"/>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lvl="1" indent="-342900" algn="l" defTabSz="1200150">
                <a:lnSpc>
                  <a:spcPct val="90000"/>
                </a:lnSpc>
                <a:spcBef>
                  <a:spcPct val="0"/>
                </a:spcBef>
                <a:spcAft>
                  <a:spcPct val="15000"/>
                </a:spcAft>
                <a:buFont typeface="Wingdings" panose="05000000000000000000" pitchFamily="2" charset="2"/>
                <a:buChar char="ü"/>
              </a:pPr>
              <a:r>
                <a:rPr lang="en-US" sz="2400" kern="1200" dirty="0"/>
                <a:t>Faulty data collection or interpretation</a:t>
              </a:r>
            </a:p>
            <a:p>
              <a:pPr marL="342900" lvl="1" indent="-342900" algn="l" defTabSz="1200150">
                <a:lnSpc>
                  <a:spcPct val="90000"/>
                </a:lnSpc>
                <a:spcBef>
                  <a:spcPct val="0"/>
                </a:spcBef>
                <a:spcAft>
                  <a:spcPct val="15000"/>
                </a:spcAft>
                <a:buFont typeface="Wingdings" panose="05000000000000000000" pitchFamily="2" charset="2"/>
                <a:buChar char="ü"/>
              </a:pPr>
              <a:r>
                <a:rPr lang="en-US" sz="2400" kern="1200" dirty="0"/>
                <a:t>Flawed reasoning process</a:t>
              </a:r>
            </a:p>
            <a:p>
              <a:pPr marL="342900" lvl="1" indent="-342900" algn="l" defTabSz="1200150">
                <a:lnSpc>
                  <a:spcPct val="90000"/>
                </a:lnSpc>
                <a:spcBef>
                  <a:spcPct val="0"/>
                </a:spcBef>
                <a:spcAft>
                  <a:spcPct val="15000"/>
                </a:spcAft>
                <a:buFont typeface="Wingdings" panose="05000000000000000000" pitchFamily="2" charset="2"/>
                <a:buChar char="ü"/>
              </a:pPr>
              <a:r>
                <a:rPr lang="en-US" sz="2400" kern="1200" dirty="0"/>
                <a:t>Incomplete knowledge</a:t>
              </a:r>
            </a:p>
          </p:txBody>
        </p:sp>
      </p:grpSp>
      <p:grpSp>
        <p:nvGrpSpPr>
          <p:cNvPr id="9" name="Group 8">
            <a:extLst>
              <a:ext uri="{FF2B5EF4-FFF2-40B4-BE49-F238E27FC236}">
                <a16:creationId xmlns:a16="http://schemas.microsoft.com/office/drawing/2014/main" id="{23D85E88-8630-46B1-AD43-B32840EF68D2}"/>
              </a:ext>
              <a:ext uri="{C183D7F6-B498-43B3-948B-1728B52AA6E4}">
                <adec:decorative xmlns:adec="http://schemas.microsoft.com/office/drawing/2017/decorative" val="1"/>
              </a:ext>
            </a:extLst>
          </p:cNvPr>
          <p:cNvGrpSpPr/>
          <p:nvPr/>
        </p:nvGrpSpPr>
        <p:grpSpPr>
          <a:xfrm>
            <a:off x="8153400" y="1301088"/>
            <a:ext cx="3200400" cy="4846318"/>
            <a:chOff x="8518989" y="1497394"/>
            <a:chExt cx="2834811" cy="4846318"/>
          </a:xfrm>
        </p:grpSpPr>
        <p:sp>
          <p:nvSpPr>
            <p:cNvPr id="10" name="Freeform: Shape 9">
              <a:extLst>
                <a:ext uri="{FF2B5EF4-FFF2-40B4-BE49-F238E27FC236}">
                  <a16:creationId xmlns:a16="http://schemas.microsoft.com/office/drawing/2014/main" id="{8521286F-9ABF-46EE-92BB-B4394B64CCF5}"/>
                </a:ext>
              </a:extLst>
            </p:cNvPr>
            <p:cNvSpPr/>
            <p:nvPr/>
          </p:nvSpPr>
          <p:spPr>
            <a:xfrm>
              <a:off x="8518989" y="1497394"/>
              <a:ext cx="2834811" cy="731519"/>
            </a:xfrm>
            <a:custGeom>
              <a:avLst/>
              <a:gdLst>
                <a:gd name="connsiteX0" fmla="*/ 0 w 2834811"/>
                <a:gd name="connsiteY0" fmla="*/ 0 h 731519"/>
                <a:gd name="connsiteX1" fmla="*/ 2834811 w 2834811"/>
                <a:gd name="connsiteY1" fmla="*/ 0 h 731519"/>
                <a:gd name="connsiteX2" fmla="*/ 2834811 w 2834811"/>
                <a:gd name="connsiteY2" fmla="*/ 731519 h 731519"/>
                <a:gd name="connsiteX3" fmla="*/ 0 w 2834811"/>
                <a:gd name="connsiteY3" fmla="*/ 731519 h 731519"/>
                <a:gd name="connsiteX4" fmla="*/ 0 w 2834811"/>
                <a:gd name="connsiteY4" fmla="*/ 0 h 73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11" h="731519">
                  <a:moveTo>
                    <a:pt x="0" y="0"/>
                  </a:moveTo>
                  <a:lnTo>
                    <a:pt x="2834811" y="0"/>
                  </a:lnTo>
                  <a:lnTo>
                    <a:pt x="2834811" y="731519"/>
                  </a:lnTo>
                  <a:lnTo>
                    <a:pt x="0" y="731519"/>
                  </a:lnTo>
                  <a:lnTo>
                    <a:pt x="0" y="0"/>
                  </a:lnTo>
                  <a:close/>
                </a:path>
              </a:pathLst>
            </a:custGeom>
            <a:solidFill>
              <a:schemeClr val="accent4">
                <a:lumMod val="75000"/>
              </a:schemeClr>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2600" kern="1200" dirty="0"/>
                <a:t>🏥 Systems-Based</a:t>
              </a:r>
            </a:p>
          </p:txBody>
        </p:sp>
        <p:sp>
          <p:nvSpPr>
            <p:cNvPr id="11" name="Freeform: Shape 10" descr="Systems-Based:&#10;Organizational/ cultural&#10;Flawed policy or procedure&#10;Inadequate resources&#10;Communication error&#10;Workload">
              <a:extLst>
                <a:ext uri="{FF2B5EF4-FFF2-40B4-BE49-F238E27FC236}">
                  <a16:creationId xmlns:a16="http://schemas.microsoft.com/office/drawing/2014/main" id="{BC3B807E-011F-4E05-AF74-E948FDB94B37}"/>
                </a:ext>
              </a:extLst>
            </p:cNvPr>
            <p:cNvSpPr/>
            <p:nvPr/>
          </p:nvSpPr>
          <p:spPr>
            <a:xfrm>
              <a:off x="8518989" y="2228912"/>
              <a:ext cx="2834811" cy="4114800"/>
            </a:xfrm>
            <a:custGeom>
              <a:avLst/>
              <a:gdLst>
                <a:gd name="connsiteX0" fmla="*/ 0 w 2834811"/>
                <a:gd name="connsiteY0" fmla="*/ 0 h 1926989"/>
                <a:gd name="connsiteX1" fmla="*/ 2834811 w 2834811"/>
                <a:gd name="connsiteY1" fmla="*/ 0 h 1926989"/>
                <a:gd name="connsiteX2" fmla="*/ 2834811 w 2834811"/>
                <a:gd name="connsiteY2" fmla="*/ 1926989 h 1926989"/>
                <a:gd name="connsiteX3" fmla="*/ 0 w 2834811"/>
                <a:gd name="connsiteY3" fmla="*/ 1926989 h 1926989"/>
                <a:gd name="connsiteX4" fmla="*/ 0 w 2834811"/>
                <a:gd name="connsiteY4" fmla="*/ 0 h 192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11" h="1926989">
                  <a:moveTo>
                    <a:pt x="0" y="0"/>
                  </a:moveTo>
                  <a:lnTo>
                    <a:pt x="2834811" y="0"/>
                  </a:lnTo>
                  <a:lnTo>
                    <a:pt x="2834811" y="1926989"/>
                  </a:lnTo>
                  <a:lnTo>
                    <a:pt x="0" y="1926989"/>
                  </a:lnTo>
                  <a:lnTo>
                    <a:pt x="0" y="0"/>
                  </a:lnTo>
                  <a:close/>
                </a:path>
              </a:pathLst>
            </a:custGeom>
            <a:solidFill>
              <a:srgbClr val="FFD7CB">
                <a:alpha val="90000"/>
              </a:srgbClr>
            </a:solidFill>
            <a:ln>
              <a:solidFill>
                <a:srgbClr val="FFD7CB">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342900" lvl="1" indent="-342900" algn="l" defTabSz="800100">
                <a:lnSpc>
                  <a:spcPct val="90000"/>
                </a:lnSpc>
                <a:spcBef>
                  <a:spcPct val="0"/>
                </a:spcBef>
                <a:spcAft>
                  <a:spcPct val="15000"/>
                </a:spcAft>
                <a:buFont typeface="Wingdings" panose="05000000000000000000" pitchFamily="2" charset="2"/>
                <a:buChar char="ü"/>
              </a:pPr>
              <a:r>
                <a:rPr lang="en-US" sz="2400" kern="1200" dirty="0"/>
                <a:t>Organizational/ cultural</a:t>
              </a:r>
            </a:p>
            <a:p>
              <a:pPr marL="342900" lvl="1" indent="-342900" algn="l" defTabSz="800100">
                <a:lnSpc>
                  <a:spcPct val="90000"/>
                </a:lnSpc>
                <a:spcBef>
                  <a:spcPct val="0"/>
                </a:spcBef>
                <a:spcAft>
                  <a:spcPct val="15000"/>
                </a:spcAft>
                <a:buFont typeface="Wingdings" panose="05000000000000000000" pitchFamily="2" charset="2"/>
                <a:buChar char="ü"/>
              </a:pPr>
              <a:r>
                <a:rPr lang="en-US" sz="2400" kern="1200" dirty="0"/>
                <a:t>Flawed policy or procedure</a:t>
              </a:r>
            </a:p>
            <a:p>
              <a:pPr marL="342900" lvl="1" indent="-342900" algn="l" defTabSz="800100">
                <a:lnSpc>
                  <a:spcPct val="90000"/>
                </a:lnSpc>
                <a:spcBef>
                  <a:spcPct val="0"/>
                </a:spcBef>
                <a:spcAft>
                  <a:spcPct val="15000"/>
                </a:spcAft>
                <a:buFont typeface="Wingdings" panose="05000000000000000000" pitchFamily="2" charset="2"/>
                <a:buChar char="ü"/>
              </a:pPr>
              <a:r>
                <a:rPr lang="en-US" sz="2400" kern="1200" dirty="0"/>
                <a:t>Inadequate resources</a:t>
              </a:r>
            </a:p>
            <a:p>
              <a:pPr marL="342900" lvl="1" indent="-342900" algn="l" defTabSz="800100">
                <a:lnSpc>
                  <a:spcPct val="90000"/>
                </a:lnSpc>
                <a:spcBef>
                  <a:spcPct val="0"/>
                </a:spcBef>
                <a:spcAft>
                  <a:spcPct val="15000"/>
                </a:spcAft>
                <a:buFont typeface="Wingdings" panose="05000000000000000000" pitchFamily="2" charset="2"/>
                <a:buChar char="ü"/>
              </a:pPr>
              <a:r>
                <a:rPr lang="en-US" sz="2400" kern="1200" dirty="0"/>
                <a:t>Communication error</a:t>
              </a:r>
            </a:p>
            <a:p>
              <a:pPr marL="342900" lvl="1" indent="-342900" algn="l" defTabSz="800100">
                <a:lnSpc>
                  <a:spcPct val="90000"/>
                </a:lnSpc>
                <a:spcBef>
                  <a:spcPct val="0"/>
                </a:spcBef>
                <a:spcAft>
                  <a:spcPct val="15000"/>
                </a:spcAft>
                <a:buFont typeface="Wingdings" panose="05000000000000000000" pitchFamily="2" charset="2"/>
                <a:buChar char="ü"/>
              </a:pPr>
              <a:r>
                <a:rPr lang="en-US" sz="2400" kern="1200" dirty="0"/>
                <a:t>Workload</a:t>
              </a:r>
            </a:p>
          </p:txBody>
        </p:sp>
      </p:grpSp>
    </p:spTree>
    <p:extLst>
      <p:ext uri="{BB962C8B-B14F-4D97-AF65-F5344CB8AC3E}">
        <p14:creationId xmlns:p14="http://schemas.microsoft.com/office/powerpoint/2010/main" val="37481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14DADE-FD48-427D-B9F6-BB1BFE75CB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048" y="455677"/>
            <a:ext cx="6073140" cy="6073140"/>
          </a:xfrm>
          <a:prstGeom prst="rect">
            <a:avLst/>
          </a:prstGeom>
          <a:noFill/>
        </p:spPr>
      </p:pic>
      <p:sp>
        <p:nvSpPr>
          <p:cNvPr id="4" name="Title 3">
            <a:extLst>
              <a:ext uri="{FF2B5EF4-FFF2-40B4-BE49-F238E27FC236}">
                <a16:creationId xmlns:a16="http://schemas.microsoft.com/office/drawing/2014/main" id="{29EE5821-EED0-47E7-9B6F-0C4B19877DBA}"/>
              </a:ext>
            </a:extLst>
          </p:cNvPr>
          <p:cNvSpPr>
            <a:spLocks noGrp="1"/>
          </p:cNvSpPr>
          <p:nvPr>
            <p:ph type="title"/>
          </p:nvPr>
        </p:nvSpPr>
        <p:spPr>
          <a:xfrm>
            <a:off x="833119" y="365126"/>
            <a:ext cx="5523839" cy="914399"/>
          </a:xfrm>
        </p:spPr>
        <p:txBody>
          <a:bodyPr vert="horz" lIns="91440" tIns="45720" rIns="91440" bIns="45720" rtlCol="0" anchor="ctr">
            <a:normAutofit/>
          </a:bodyPr>
          <a:lstStyle/>
          <a:p>
            <a:r>
              <a:rPr lang="en-US" b="1" kern="1200" dirty="0">
                <a:latin typeface="+mj-lt"/>
                <a:ea typeface="+mj-ea"/>
                <a:cs typeface="Calibri" panose="020F0502020204030204" pitchFamily="34" charset="0"/>
              </a:rPr>
              <a:t>Diagnostic Error Discussion</a:t>
            </a:r>
          </a:p>
        </p:txBody>
      </p:sp>
      <p:sp>
        <p:nvSpPr>
          <p:cNvPr id="9" name="TextBox 8">
            <a:extLst>
              <a:ext uri="{FF2B5EF4-FFF2-40B4-BE49-F238E27FC236}">
                <a16:creationId xmlns:a16="http://schemas.microsoft.com/office/drawing/2014/main" id="{1A379058-AF19-45CF-9F99-CA04B544550D}"/>
              </a:ext>
            </a:extLst>
          </p:cNvPr>
          <p:cNvSpPr txBox="1"/>
          <p:nvPr/>
        </p:nvSpPr>
        <p:spPr>
          <a:xfrm>
            <a:off x="576775" y="2095452"/>
            <a:ext cx="5263133" cy="3123662"/>
          </a:xfrm>
          <a:prstGeom prst="rect">
            <a:avLst/>
          </a:prstGeom>
        </p:spPr>
        <p:txBody>
          <a:bodyPr vert="horz" lIns="91440" tIns="45720" rIns="91440" bIns="45720" rtlCol="0">
            <a:normAutofit lnSpcReduction="10000"/>
          </a:bodyPr>
          <a:lstStyle/>
          <a:p>
            <a:pPr>
              <a:spcBef>
                <a:spcPts val="0"/>
              </a:spcBef>
              <a:spcAft>
                <a:spcPts val="600"/>
              </a:spcAft>
              <a:buClr>
                <a:srgbClr val="003497"/>
              </a:buClr>
            </a:pPr>
            <a:r>
              <a:rPr lang="en-US" sz="2200" kern="1200" dirty="0">
                <a:latin typeface="+mj-lt"/>
                <a:ea typeface="+mn-ea"/>
                <a:cs typeface="+mn-cs"/>
              </a:rPr>
              <a:t>Have you experienced an error in diagnosis that led to patient harm?</a:t>
            </a:r>
          </a:p>
          <a:p>
            <a:pPr>
              <a:spcBef>
                <a:spcPts val="0"/>
              </a:spcBef>
              <a:spcAft>
                <a:spcPts val="600"/>
              </a:spcAft>
              <a:buClr>
                <a:srgbClr val="003497"/>
              </a:buClr>
            </a:pPr>
            <a:endParaRPr lang="en-US" sz="2200" dirty="0">
              <a:latin typeface="+mj-lt"/>
              <a:cs typeface="+mn-cs"/>
            </a:endParaRPr>
          </a:p>
          <a:p>
            <a:pPr>
              <a:spcBef>
                <a:spcPts val="0"/>
              </a:spcBef>
              <a:spcAft>
                <a:spcPts val="600"/>
              </a:spcAft>
              <a:buClr>
                <a:srgbClr val="003497"/>
              </a:buClr>
            </a:pPr>
            <a:r>
              <a:rPr lang="en-US" sz="2200" kern="1200" dirty="0">
                <a:latin typeface="+mj-lt"/>
                <a:ea typeface="+mn-ea"/>
                <a:cs typeface="+mn-cs"/>
              </a:rPr>
              <a:t>What could have been done differently to prevent the error from occurring?</a:t>
            </a:r>
          </a:p>
          <a:p>
            <a:pPr>
              <a:spcBef>
                <a:spcPts val="0"/>
              </a:spcBef>
              <a:spcAft>
                <a:spcPts val="600"/>
              </a:spcAft>
              <a:buClr>
                <a:srgbClr val="003497"/>
              </a:buClr>
            </a:pPr>
            <a:endParaRPr lang="en-US" sz="2200" dirty="0">
              <a:latin typeface="+mj-lt"/>
              <a:cs typeface="+mn-cs"/>
            </a:endParaRPr>
          </a:p>
          <a:p>
            <a:pPr>
              <a:spcBef>
                <a:spcPts val="0"/>
              </a:spcBef>
              <a:spcAft>
                <a:spcPts val="600"/>
              </a:spcAft>
              <a:buClr>
                <a:srgbClr val="003497"/>
              </a:buClr>
            </a:pPr>
            <a:r>
              <a:rPr lang="en-US" sz="2200" dirty="0">
                <a:effectLst/>
                <a:latin typeface="+mj-lt"/>
              </a:rPr>
              <a:t>Was the error no-fault, cognitive, or systems-based?</a:t>
            </a:r>
          </a:p>
          <a:p>
            <a:pPr>
              <a:spcBef>
                <a:spcPts val="0"/>
              </a:spcBef>
              <a:spcAft>
                <a:spcPts val="600"/>
              </a:spcAft>
              <a:buClr>
                <a:srgbClr val="003497"/>
              </a:buClr>
            </a:pPr>
            <a:endParaRPr lang="en-US" sz="2200" kern="1200" dirty="0">
              <a:latin typeface="+mn-lt"/>
              <a:ea typeface="+mn-ea"/>
              <a:cs typeface="+mn-cs"/>
            </a:endParaRPr>
          </a:p>
        </p:txBody>
      </p:sp>
      <p:sp>
        <p:nvSpPr>
          <p:cNvPr id="15" name="Slide Number Placeholder 5">
            <a:extLst>
              <a:ext uri="{FF2B5EF4-FFF2-40B4-BE49-F238E27FC236}">
                <a16:creationId xmlns:a16="http://schemas.microsoft.com/office/drawing/2014/main" id="{36048BFE-981B-7ABF-6C8A-F7B8F7758B20}"/>
              </a:ext>
            </a:extLst>
          </p:cNvPr>
          <p:cNvSpPr>
            <a:spLocks noGrp="1"/>
          </p:cNvSpPr>
          <p:nvPr>
            <p:ph type="sldNum" sz="quarter" idx="14"/>
          </p:nvPr>
        </p:nvSpPr>
        <p:spPr>
          <a:xfrm>
            <a:off x="0" y="6391657"/>
            <a:ext cx="838200" cy="274320"/>
          </a:xfrm>
        </p:spPr>
        <p:txBody>
          <a:bodyPr vert="horz" lIns="91440" tIns="45720" rIns="91440" bIns="45720" rtlCol="0" anchor="b">
            <a:normAutofit/>
          </a:bodyPr>
          <a:lstStyle/>
          <a:p>
            <a:pPr>
              <a:spcAft>
                <a:spcPts val="600"/>
              </a:spcAft>
            </a:pPr>
            <a:fld id="{461711D5-349D-4847-A71F-DCB6A6FF38BF}" type="slidenum">
              <a:rPr lang="en-US" smtClean="0"/>
              <a:pPr>
                <a:spcAft>
                  <a:spcPts val="600"/>
                </a:spcAft>
              </a:pPr>
              <a:t>12</a:t>
            </a:fld>
            <a:endParaRPr lang="en-US"/>
          </a:p>
        </p:txBody>
      </p:sp>
    </p:spTree>
    <p:extLst>
      <p:ext uri="{BB962C8B-B14F-4D97-AF65-F5344CB8AC3E}">
        <p14:creationId xmlns:p14="http://schemas.microsoft.com/office/powerpoint/2010/main" val="7628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CD72A9-6414-9C9B-C7E2-CDB9C7513DEF}"/>
              </a:ext>
            </a:extLst>
          </p:cNvPr>
          <p:cNvSpPr>
            <a:spLocks noGrp="1"/>
          </p:cNvSpPr>
          <p:nvPr>
            <p:ph type="title"/>
          </p:nvPr>
        </p:nvSpPr>
        <p:spPr>
          <a:xfrm>
            <a:off x="1295400" y="365126"/>
            <a:ext cx="10058400" cy="914399"/>
          </a:xfrm>
        </p:spPr>
        <p:txBody>
          <a:bodyPr/>
          <a:lstStyle/>
          <a:p>
            <a:r>
              <a:rPr lang="en-US" dirty="0"/>
              <a:t>Diagnostic Reasoning</a:t>
            </a:r>
          </a:p>
        </p:txBody>
      </p:sp>
      <p:pic>
        <p:nvPicPr>
          <p:cNvPr id="6" name="Picture 5" descr="diagnostic reasoning diagram showing systems 1 and 2 thinking">
            <a:extLst>
              <a:ext uri="{FF2B5EF4-FFF2-40B4-BE49-F238E27FC236}">
                <a16:creationId xmlns:a16="http://schemas.microsoft.com/office/drawing/2014/main" id="{90543F05-23DC-451D-9BE6-0484696A04FF}"/>
              </a:ext>
            </a:extLst>
          </p:cNvPr>
          <p:cNvPicPr>
            <a:picLocks noChangeAspect="1"/>
          </p:cNvPicPr>
          <p:nvPr/>
        </p:nvPicPr>
        <p:blipFill>
          <a:blip r:embed="rId3">
            <a:extLst>
              <a:ext uri="{28A0092B-C50C-407E-A947-70E740481C1C}">
                <a14:useLocalDpi xmlns:a14="http://schemas.microsoft.com/office/drawing/2010/main" val="0"/>
              </a:ext>
            </a:extLst>
          </a:blip>
          <a:srcRect t="7652" b="7652"/>
          <a:stretch/>
        </p:blipFill>
        <p:spPr>
          <a:xfrm>
            <a:off x="1021079" y="1356815"/>
            <a:ext cx="10332721" cy="4922620"/>
          </a:xfrm>
          <a:prstGeom prst="rect">
            <a:avLst/>
          </a:prstGeom>
        </p:spPr>
      </p:pic>
      <p:sp>
        <p:nvSpPr>
          <p:cNvPr id="2" name="Callout: Bent Line 1">
            <a:extLst>
              <a:ext uri="{FF2B5EF4-FFF2-40B4-BE49-F238E27FC236}">
                <a16:creationId xmlns:a16="http://schemas.microsoft.com/office/drawing/2014/main" id="{867A2B81-1958-4F08-9EDC-70562EF6BD23}"/>
              </a:ext>
            </a:extLst>
          </p:cNvPr>
          <p:cNvSpPr/>
          <p:nvPr/>
        </p:nvSpPr>
        <p:spPr>
          <a:xfrm>
            <a:off x="8488908" y="428975"/>
            <a:ext cx="3397155" cy="1127840"/>
          </a:xfrm>
          <a:prstGeom prst="borderCallout2">
            <a:avLst>
              <a:gd name="adj1" fmla="val 20280"/>
              <a:gd name="adj2" fmla="val 809"/>
              <a:gd name="adj3" fmla="val 18750"/>
              <a:gd name="adj4" fmla="val -16667"/>
              <a:gd name="adj5" fmla="val 431354"/>
              <a:gd name="adj6" fmla="val -31431"/>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If system 2 cannot perform its regulatory function, diagnostic reasoning is prone to error.</a:t>
            </a:r>
          </a:p>
        </p:txBody>
      </p:sp>
      <p:sp>
        <p:nvSpPr>
          <p:cNvPr id="10" name="Slide Number Placeholder 3">
            <a:extLst>
              <a:ext uri="{FF2B5EF4-FFF2-40B4-BE49-F238E27FC236}">
                <a16:creationId xmlns:a16="http://schemas.microsoft.com/office/drawing/2014/main" id="{2040B7BF-4699-1746-3BE2-AB0923535FFF}"/>
              </a:ext>
            </a:extLst>
          </p:cNvPr>
          <p:cNvSpPr>
            <a:spLocks noGrp="1"/>
          </p:cNvSpPr>
          <p:nvPr>
            <p:ph type="sldNum" sz="quarter" idx="10"/>
          </p:nvPr>
        </p:nvSpPr>
        <p:spPr>
          <a:xfrm>
            <a:off x="0" y="6391657"/>
            <a:ext cx="731520" cy="274320"/>
          </a:xfrm>
        </p:spPr>
        <p:txBody>
          <a:bodyPr/>
          <a:lstStyle/>
          <a:p>
            <a:pPr>
              <a:spcAft>
                <a:spcPts val="600"/>
              </a:spcAft>
            </a:pPr>
            <a:fld id="{461711D5-349D-4847-A71F-DCB6A6FF38BF}" type="slidenum">
              <a:rPr lang="en-US" smtClean="0"/>
              <a:pPr>
                <a:spcAft>
                  <a:spcPts val="600"/>
                </a:spcAft>
              </a:pPr>
              <a:t>13</a:t>
            </a:fld>
            <a:endParaRPr lang="en-US"/>
          </a:p>
        </p:txBody>
      </p:sp>
      <p:sp>
        <p:nvSpPr>
          <p:cNvPr id="4" name="Slide Number Placeholder 3">
            <a:extLst>
              <a:ext uri="{FF2B5EF4-FFF2-40B4-BE49-F238E27FC236}">
                <a16:creationId xmlns:a16="http://schemas.microsoft.com/office/drawing/2014/main" id="{A854C8CB-9D41-4AE8-80AB-4EBF6FB5F349}"/>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13</a:t>
            </a:fld>
            <a:endParaRPr lang="en-US"/>
          </a:p>
        </p:txBody>
      </p:sp>
    </p:spTree>
    <p:extLst>
      <p:ext uri="{BB962C8B-B14F-4D97-AF65-F5344CB8AC3E}">
        <p14:creationId xmlns:p14="http://schemas.microsoft.com/office/powerpoint/2010/main" val="93792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A6CD89-5766-484B-AA3D-0C708522C5D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000" t="30272" r="14114" b="31144"/>
          <a:stretch/>
        </p:blipFill>
        <p:spPr>
          <a:xfrm>
            <a:off x="0" y="2010034"/>
            <a:ext cx="12192000" cy="3581400"/>
          </a:xfrm>
          <a:prstGeom prst="rect">
            <a:avLst/>
          </a:prstGeom>
        </p:spPr>
      </p:pic>
      <p:sp>
        <p:nvSpPr>
          <p:cNvPr id="4" name="Title 3">
            <a:extLst>
              <a:ext uri="{FF2B5EF4-FFF2-40B4-BE49-F238E27FC236}">
                <a16:creationId xmlns:a16="http://schemas.microsoft.com/office/drawing/2014/main" id="{EE62B759-316D-4CC0-9183-66CA6ACACFC3}"/>
              </a:ext>
            </a:extLst>
          </p:cNvPr>
          <p:cNvSpPr txBox="1">
            <a:spLocks noGrp="1"/>
          </p:cNvSpPr>
          <p:nvPr>
            <p:ph type="title" idx="4294967295"/>
          </p:nvPr>
        </p:nvSpPr>
        <p:spPr>
          <a:xfrm>
            <a:off x="205272" y="302313"/>
            <a:ext cx="117379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3497"/>
                </a:solidFill>
                <a:effectLst/>
                <a:uLnTx/>
                <a:uFillTx/>
                <a:latin typeface="+mj-lt"/>
                <a:ea typeface="+mn-ea"/>
                <a:cs typeface="Calibri" panose="020F0502020204030204" pitchFamily="34" charset="0"/>
              </a:rPr>
              <a:t>Cognitive Biases in the Clinical Reasoning Process</a:t>
            </a:r>
          </a:p>
        </p:txBody>
      </p:sp>
      <p:sp>
        <p:nvSpPr>
          <p:cNvPr id="9" name="TextBox 8">
            <a:extLst>
              <a:ext uri="{FF2B5EF4-FFF2-40B4-BE49-F238E27FC236}">
                <a16:creationId xmlns:a16="http://schemas.microsoft.com/office/drawing/2014/main" id="{555A9296-4EF1-42EB-B04B-098AD1CBEB04}"/>
              </a:ext>
            </a:extLst>
          </p:cNvPr>
          <p:cNvSpPr txBox="1"/>
          <p:nvPr/>
        </p:nvSpPr>
        <p:spPr>
          <a:xfrm>
            <a:off x="511343" y="1582568"/>
            <a:ext cx="2845837" cy="461665"/>
          </a:xfrm>
          <a:prstGeom prst="rect">
            <a:avLst/>
          </a:prstGeom>
          <a:noFill/>
        </p:spPr>
        <p:txBody>
          <a:bodyPr wrap="square" rtlCol="0">
            <a:spAutoFit/>
          </a:bodyPr>
          <a:lstStyle/>
          <a:p>
            <a:pPr algn="ctr"/>
            <a:r>
              <a:rPr lang="en-US" sz="2400" b="1" dirty="0">
                <a:latin typeface="+mj-lt"/>
                <a:cs typeface="Calibri" panose="020F0502020204030204" pitchFamily="34" charset="0"/>
              </a:rPr>
              <a:t>Anchoring Bias</a:t>
            </a:r>
          </a:p>
        </p:txBody>
      </p:sp>
      <p:sp>
        <p:nvSpPr>
          <p:cNvPr id="10" name="TextBox 9">
            <a:extLst>
              <a:ext uri="{FF2B5EF4-FFF2-40B4-BE49-F238E27FC236}">
                <a16:creationId xmlns:a16="http://schemas.microsoft.com/office/drawing/2014/main" id="{52CA4241-D214-49E3-B968-8A9F0CA1DE84}"/>
              </a:ext>
            </a:extLst>
          </p:cNvPr>
          <p:cNvSpPr txBox="1"/>
          <p:nvPr/>
        </p:nvSpPr>
        <p:spPr>
          <a:xfrm>
            <a:off x="3062126" y="5445469"/>
            <a:ext cx="2845837" cy="461665"/>
          </a:xfrm>
          <a:prstGeom prst="rect">
            <a:avLst/>
          </a:prstGeom>
          <a:noFill/>
        </p:spPr>
        <p:txBody>
          <a:bodyPr wrap="square" rtlCol="0">
            <a:spAutoFit/>
          </a:bodyPr>
          <a:lstStyle/>
          <a:p>
            <a:pPr algn="ctr"/>
            <a:r>
              <a:rPr lang="en-US" sz="2400" b="1" dirty="0">
                <a:latin typeface="+mj-lt"/>
                <a:cs typeface="Calibri" panose="020F0502020204030204" pitchFamily="34" charset="0"/>
              </a:rPr>
              <a:t>Confirmation Bias</a:t>
            </a:r>
          </a:p>
        </p:txBody>
      </p:sp>
      <p:sp>
        <p:nvSpPr>
          <p:cNvPr id="12" name="TextBox 11">
            <a:extLst>
              <a:ext uri="{FF2B5EF4-FFF2-40B4-BE49-F238E27FC236}">
                <a16:creationId xmlns:a16="http://schemas.microsoft.com/office/drawing/2014/main" id="{AFB2232A-2517-42BF-80BF-B73518AE7006}"/>
              </a:ext>
            </a:extLst>
          </p:cNvPr>
          <p:cNvSpPr txBox="1"/>
          <p:nvPr/>
        </p:nvSpPr>
        <p:spPr>
          <a:xfrm>
            <a:off x="5907963" y="1582569"/>
            <a:ext cx="2845837" cy="461665"/>
          </a:xfrm>
          <a:prstGeom prst="rect">
            <a:avLst/>
          </a:prstGeom>
          <a:noFill/>
        </p:spPr>
        <p:txBody>
          <a:bodyPr wrap="square" rtlCol="0">
            <a:spAutoFit/>
          </a:bodyPr>
          <a:lstStyle/>
          <a:p>
            <a:pPr algn="ctr"/>
            <a:r>
              <a:rPr lang="en-US" sz="2400" b="1" dirty="0">
                <a:latin typeface="+mj-lt"/>
                <a:cs typeface="Calibri" panose="020F0502020204030204" pitchFamily="34" charset="0"/>
              </a:rPr>
              <a:t>Availability Bias</a:t>
            </a:r>
          </a:p>
        </p:txBody>
      </p:sp>
      <p:sp>
        <p:nvSpPr>
          <p:cNvPr id="13" name="TextBox 12">
            <a:extLst>
              <a:ext uri="{FF2B5EF4-FFF2-40B4-BE49-F238E27FC236}">
                <a16:creationId xmlns:a16="http://schemas.microsoft.com/office/drawing/2014/main" id="{10E2C3A9-8EE3-4B98-BB63-62A510084965}"/>
              </a:ext>
            </a:extLst>
          </p:cNvPr>
          <p:cNvSpPr txBox="1"/>
          <p:nvPr/>
        </p:nvSpPr>
        <p:spPr>
          <a:xfrm>
            <a:off x="8231674" y="5445469"/>
            <a:ext cx="3340204" cy="461665"/>
          </a:xfrm>
          <a:prstGeom prst="rect">
            <a:avLst/>
          </a:prstGeom>
          <a:noFill/>
        </p:spPr>
        <p:txBody>
          <a:bodyPr wrap="square" rtlCol="0">
            <a:spAutoFit/>
          </a:bodyPr>
          <a:lstStyle/>
          <a:p>
            <a:pPr algn="ctr"/>
            <a:r>
              <a:rPr lang="en-US" sz="2400" b="1" dirty="0">
                <a:latin typeface="+mj-lt"/>
                <a:cs typeface="Calibri" panose="020F0502020204030204" pitchFamily="34" charset="0"/>
              </a:rPr>
              <a:t>Diagnostic Momentum</a:t>
            </a:r>
          </a:p>
        </p:txBody>
      </p:sp>
      <p:sp>
        <p:nvSpPr>
          <p:cNvPr id="3" name="Slide Number Placeholder 2">
            <a:extLst>
              <a:ext uri="{FF2B5EF4-FFF2-40B4-BE49-F238E27FC236}">
                <a16:creationId xmlns:a16="http://schemas.microsoft.com/office/drawing/2014/main" id="{68F4997E-C8CA-45A4-AF3B-AB46D0A4B96D}"/>
              </a:ext>
            </a:extLst>
          </p:cNvPr>
          <p:cNvSpPr>
            <a:spLocks noGrp="1"/>
          </p:cNvSpPr>
          <p:nvPr>
            <p:ph type="sldNum" sz="quarter" idx="11"/>
          </p:nvPr>
        </p:nvSpPr>
        <p:spPr/>
        <p:txBody>
          <a:bodyPr/>
          <a:lstStyle/>
          <a:p>
            <a:fld id="{461711D5-349D-4847-A71F-DCB6A6FF38BF}" type="slidenum">
              <a:rPr lang="en-US" smtClean="0"/>
              <a:pPr/>
              <a:t>14</a:t>
            </a:fld>
            <a:endParaRPr lang="en-US" dirty="0"/>
          </a:p>
        </p:txBody>
      </p:sp>
    </p:spTree>
    <p:extLst>
      <p:ext uri="{BB962C8B-B14F-4D97-AF65-F5344CB8AC3E}">
        <p14:creationId xmlns:p14="http://schemas.microsoft.com/office/powerpoint/2010/main" val="12921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etacognition, diagnostic timeout, simulation, accountability and feedback, and decrease reliance on memory">
            <a:extLst>
              <a:ext uri="{FF2B5EF4-FFF2-40B4-BE49-F238E27FC236}">
                <a16:creationId xmlns:a16="http://schemas.microsoft.com/office/drawing/2014/main" id="{719F058C-5150-4BC1-ABCD-3236035269A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8832" y="822325"/>
            <a:ext cx="10211534" cy="5743988"/>
          </a:xfrm>
          <a:prstGeom prst="rect">
            <a:avLst/>
          </a:prstGeom>
          <a:noFill/>
        </p:spPr>
      </p:pic>
      <p:sp>
        <p:nvSpPr>
          <p:cNvPr id="24" name="Title 1">
            <a:extLst>
              <a:ext uri="{FF2B5EF4-FFF2-40B4-BE49-F238E27FC236}">
                <a16:creationId xmlns:a16="http://schemas.microsoft.com/office/drawing/2014/main" id="{A6BB0686-C700-6C61-2096-87D7F1D904CA}"/>
              </a:ext>
            </a:extLst>
          </p:cNvPr>
          <p:cNvSpPr>
            <a:spLocks noGrp="1"/>
          </p:cNvSpPr>
          <p:nvPr>
            <p:ph type="title"/>
          </p:nvPr>
        </p:nvSpPr>
        <p:spPr>
          <a:xfrm>
            <a:off x="1295400" y="365126"/>
            <a:ext cx="10058400" cy="914399"/>
          </a:xfrm>
        </p:spPr>
        <p:txBody>
          <a:bodyPr anchor="ctr">
            <a:normAutofit/>
          </a:bodyPr>
          <a:lstStyle/>
          <a:p>
            <a:r>
              <a:rPr lang="en-US" dirty="0"/>
              <a:t>Cognitive Debiasing Strategies</a:t>
            </a:r>
          </a:p>
        </p:txBody>
      </p:sp>
      <p:sp>
        <p:nvSpPr>
          <p:cNvPr id="4" name="Slide Number Placeholder 3">
            <a:extLst>
              <a:ext uri="{FF2B5EF4-FFF2-40B4-BE49-F238E27FC236}">
                <a16:creationId xmlns:a16="http://schemas.microsoft.com/office/drawing/2014/main" id="{4DCEE080-DB79-4B44-9793-53F345BBC58F}"/>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15</a:t>
            </a:fld>
            <a:endParaRPr lang="en-US"/>
          </a:p>
        </p:txBody>
      </p:sp>
      <p:sp>
        <p:nvSpPr>
          <p:cNvPr id="23" name="Oval 22">
            <a:extLst>
              <a:ext uri="{FF2B5EF4-FFF2-40B4-BE49-F238E27FC236}">
                <a16:creationId xmlns:a16="http://schemas.microsoft.com/office/drawing/2014/main" id="{1718C896-C279-4567-A7BC-DE600A362DAC}"/>
              </a:ext>
              <a:ext uri="{C183D7F6-B498-43B3-948B-1728B52AA6E4}">
                <adec:decorative xmlns:adec="http://schemas.microsoft.com/office/drawing/2017/decorative" val="1"/>
              </a:ext>
            </a:extLst>
          </p:cNvPr>
          <p:cNvSpPr/>
          <p:nvPr/>
        </p:nvSpPr>
        <p:spPr>
          <a:xfrm>
            <a:off x="2804160" y="1201885"/>
            <a:ext cx="1920240" cy="1920240"/>
          </a:xfrm>
          <a:prstGeom prst="ellipse">
            <a:avLst/>
          </a:prstGeom>
          <a:solidFill>
            <a:srgbClr val="B15200"/>
          </a:solidFill>
          <a:ln>
            <a:solidFill>
              <a:srgbClr val="B1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0D55465-3144-4582-A05D-80252D0A1F5E}"/>
              </a:ext>
              <a:ext uri="{C183D7F6-B498-43B3-948B-1728B52AA6E4}">
                <adec:decorative xmlns:adec="http://schemas.microsoft.com/office/drawing/2017/decorative" val="1"/>
              </a:ext>
            </a:extLst>
          </p:cNvPr>
          <p:cNvSpPr/>
          <p:nvPr/>
        </p:nvSpPr>
        <p:spPr>
          <a:xfrm>
            <a:off x="7939526" y="1212231"/>
            <a:ext cx="1920240" cy="1920240"/>
          </a:xfrm>
          <a:prstGeom prst="ellipse">
            <a:avLst/>
          </a:prstGeom>
          <a:solidFill>
            <a:srgbClr val="DD6800"/>
          </a:solidFill>
          <a:ln>
            <a:solidFill>
              <a:srgbClr val="DD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F3B6226-85E7-41BB-A9FA-8399ABB7B0C2}"/>
              </a:ext>
              <a:ext uri="{C183D7F6-B498-43B3-948B-1728B52AA6E4}">
                <adec:decorative xmlns:adec="http://schemas.microsoft.com/office/drawing/2017/decorative" val="1"/>
              </a:ext>
            </a:extLst>
          </p:cNvPr>
          <p:cNvSpPr/>
          <p:nvPr/>
        </p:nvSpPr>
        <p:spPr>
          <a:xfrm>
            <a:off x="8288848" y="3889272"/>
            <a:ext cx="1920240" cy="19202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A5268DD-5AC0-4677-B32C-B974E9E055BA}"/>
              </a:ext>
              <a:ext uri="{C183D7F6-B498-43B3-948B-1728B52AA6E4}">
                <adec:decorative xmlns:adec="http://schemas.microsoft.com/office/drawing/2017/decorative" val="1"/>
              </a:ext>
            </a:extLst>
          </p:cNvPr>
          <p:cNvSpPr/>
          <p:nvPr/>
        </p:nvSpPr>
        <p:spPr>
          <a:xfrm>
            <a:off x="5364479" y="4638592"/>
            <a:ext cx="1920240" cy="1920240"/>
          </a:xfrm>
          <a:prstGeom prst="ellipse">
            <a:avLst/>
          </a:prstGeom>
          <a:solidFill>
            <a:srgbClr val="FF9669"/>
          </a:solidFill>
          <a:ln>
            <a:solidFill>
              <a:srgbClr val="FF9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497A206-9ACD-47BE-92E3-4655F3FEC589}"/>
              </a:ext>
              <a:ext uri="{C183D7F6-B498-43B3-948B-1728B52AA6E4}">
                <adec:decorative xmlns:adec="http://schemas.microsoft.com/office/drawing/2017/decorative" val="1"/>
              </a:ext>
            </a:extLst>
          </p:cNvPr>
          <p:cNvSpPr/>
          <p:nvPr/>
        </p:nvSpPr>
        <p:spPr>
          <a:xfrm>
            <a:off x="2369820" y="3918027"/>
            <a:ext cx="1920240" cy="1920240"/>
          </a:xfrm>
          <a:prstGeom prst="ellipse">
            <a:avLst/>
          </a:prstGeom>
          <a:solidFill>
            <a:srgbClr val="FFAD90"/>
          </a:solidFill>
          <a:ln>
            <a:solidFill>
              <a:srgbClr val="FFA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C4BD29B-4721-4543-89E2-0B7337652BD6}"/>
              </a:ext>
            </a:extLst>
          </p:cNvPr>
          <p:cNvSpPr txBox="1"/>
          <p:nvPr/>
        </p:nvSpPr>
        <p:spPr>
          <a:xfrm>
            <a:off x="2804160" y="1961950"/>
            <a:ext cx="1920240" cy="400110"/>
          </a:xfrm>
          <a:prstGeom prst="rect">
            <a:avLst/>
          </a:prstGeom>
          <a:noFill/>
        </p:spPr>
        <p:txBody>
          <a:bodyPr wrap="square" rtlCol="0">
            <a:spAutoFit/>
          </a:bodyPr>
          <a:lstStyle/>
          <a:p>
            <a:pPr algn="ctr"/>
            <a:r>
              <a:rPr lang="en-US" sz="2000" b="1" dirty="0">
                <a:solidFill>
                  <a:schemeClr val="bg1"/>
                </a:solidFill>
                <a:latin typeface="+mj-lt"/>
                <a:cs typeface="Calibri" panose="020F0502020204030204" pitchFamily="34" charset="0"/>
              </a:rPr>
              <a:t>Metacognition</a:t>
            </a:r>
          </a:p>
        </p:txBody>
      </p:sp>
      <p:sp>
        <p:nvSpPr>
          <p:cNvPr id="33" name="TextBox 32">
            <a:extLst>
              <a:ext uri="{FF2B5EF4-FFF2-40B4-BE49-F238E27FC236}">
                <a16:creationId xmlns:a16="http://schemas.microsoft.com/office/drawing/2014/main" id="{33FE9D4A-D455-4403-8131-F9506BF413C1}"/>
              </a:ext>
            </a:extLst>
          </p:cNvPr>
          <p:cNvSpPr txBox="1"/>
          <p:nvPr/>
        </p:nvSpPr>
        <p:spPr>
          <a:xfrm>
            <a:off x="7939526" y="1808062"/>
            <a:ext cx="1920240" cy="707886"/>
          </a:xfrm>
          <a:prstGeom prst="rect">
            <a:avLst/>
          </a:prstGeom>
          <a:noFill/>
        </p:spPr>
        <p:txBody>
          <a:bodyPr wrap="square" rtlCol="0">
            <a:spAutoFit/>
          </a:bodyPr>
          <a:lstStyle/>
          <a:p>
            <a:pPr algn="ctr"/>
            <a:r>
              <a:rPr lang="en-US" sz="2000" b="1" dirty="0">
                <a:latin typeface="+mj-lt"/>
                <a:cs typeface="Calibri" panose="020F0502020204030204" pitchFamily="34" charset="0"/>
              </a:rPr>
              <a:t>Diagnostic timeout</a:t>
            </a:r>
          </a:p>
        </p:txBody>
      </p:sp>
      <p:sp>
        <p:nvSpPr>
          <p:cNvPr id="34" name="TextBox 33">
            <a:extLst>
              <a:ext uri="{FF2B5EF4-FFF2-40B4-BE49-F238E27FC236}">
                <a16:creationId xmlns:a16="http://schemas.microsoft.com/office/drawing/2014/main" id="{D94DF01F-4C2C-4278-9406-6ED955550360}"/>
              </a:ext>
            </a:extLst>
          </p:cNvPr>
          <p:cNvSpPr txBox="1"/>
          <p:nvPr/>
        </p:nvSpPr>
        <p:spPr>
          <a:xfrm>
            <a:off x="8288848" y="4370315"/>
            <a:ext cx="1920240" cy="1015663"/>
          </a:xfrm>
          <a:prstGeom prst="rect">
            <a:avLst/>
          </a:prstGeom>
          <a:noFill/>
        </p:spPr>
        <p:txBody>
          <a:bodyPr wrap="square" rtlCol="0">
            <a:spAutoFit/>
          </a:bodyPr>
          <a:lstStyle/>
          <a:p>
            <a:pPr algn="ctr"/>
            <a:r>
              <a:rPr lang="en-US" sz="2000" b="1" dirty="0">
                <a:latin typeface="+mj-lt"/>
                <a:cs typeface="Calibri" panose="020F0502020204030204" pitchFamily="34" charset="0"/>
              </a:rPr>
              <a:t>Decrease reliance on memory</a:t>
            </a:r>
          </a:p>
        </p:txBody>
      </p:sp>
      <p:sp>
        <p:nvSpPr>
          <p:cNvPr id="35" name="TextBox 34">
            <a:extLst>
              <a:ext uri="{FF2B5EF4-FFF2-40B4-BE49-F238E27FC236}">
                <a16:creationId xmlns:a16="http://schemas.microsoft.com/office/drawing/2014/main" id="{94883E85-6DA3-4F2B-BD34-92EE50D64196}"/>
              </a:ext>
            </a:extLst>
          </p:cNvPr>
          <p:cNvSpPr txBox="1"/>
          <p:nvPr/>
        </p:nvSpPr>
        <p:spPr>
          <a:xfrm>
            <a:off x="5364479" y="5244769"/>
            <a:ext cx="1920240" cy="707886"/>
          </a:xfrm>
          <a:prstGeom prst="rect">
            <a:avLst/>
          </a:prstGeom>
          <a:noFill/>
        </p:spPr>
        <p:txBody>
          <a:bodyPr wrap="square" rtlCol="0">
            <a:spAutoFit/>
          </a:bodyPr>
          <a:lstStyle/>
          <a:p>
            <a:pPr algn="ctr"/>
            <a:r>
              <a:rPr lang="en-US" sz="2000" b="1" dirty="0">
                <a:latin typeface="+mj-lt"/>
                <a:cs typeface="Calibri" panose="020F0502020204030204" pitchFamily="34" charset="0"/>
              </a:rPr>
              <a:t>Accountability</a:t>
            </a:r>
            <a:r>
              <a:rPr lang="en-US" sz="2000" b="1" dirty="0">
                <a:solidFill>
                  <a:schemeClr val="bg1"/>
                </a:solidFill>
                <a:latin typeface="+mj-lt"/>
                <a:cs typeface="Calibri" panose="020F0502020204030204" pitchFamily="34" charset="0"/>
              </a:rPr>
              <a:t> </a:t>
            </a:r>
            <a:r>
              <a:rPr lang="en-US" sz="2000" b="1" dirty="0">
                <a:latin typeface="+mj-lt"/>
                <a:cs typeface="Calibri" panose="020F0502020204030204" pitchFamily="34" charset="0"/>
              </a:rPr>
              <a:t>and feedback</a:t>
            </a:r>
          </a:p>
        </p:txBody>
      </p:sp>
      <p:sp>
        <p:nvSpPr>
          <p:cNvPr id="36" name="TextBox 35">
            <a:extLst>
              <a:ext uri="{FF2B5EF4-FFF2-40B4-BE49-F238E27FC236}">
                <a16:creationId xmlns:a16="http://schemas.microsoft.com/office/drawing/2014/main" id="{40480272-1116-4535-B9AC-CD70560D19EA}"/>
              </a:ext>
            </a:extLst>
          </p:cNvPr>
          <p:cNvSpPr txBox="1"/>
          <p:nvPr/>
        </p:nvSpPr>
        <p:spPr>
          <a:xfrm>
            <a:off x="2369820" y="4675135"/>
            <a:ext cx="1920240" cy="400110"/>
          </a:xfrm>
          <a:prstGeom prst="rect">
            <a:avLst/>
          </a:prstGeom>
          <a:noFill/>
        </p:spPr>
        <p:txBody>
          <a:bodyPr wrap="square" rtlCol="0">
            <a:spAutoFit/>
          </a:bodyPr>
          <a:lstStyle/>
          <a:p>
            <a:pPr algn="ctr"/>
            <a:r>
              <a:rPr lang="en-US" sz="2000" b="1" dirty="0">
                <a:latin typeface="+mj-lt"/>
                <a:cs typeface="Calibri" panose="020F0502020204030204" pitchFamily="34" charset="0"/>
              </a:rPr>
              <a:t>Simulation</a:t>
            </a:r>
          </a:p>
        </p:txBody>
      </p:sp>
    </p:spTree>
    <p:extLst>
      <p:ext uri="{BB962C8B-B14F-4D97-AF65-F5344CB8AC3E}">
        <p14:creationId xmlns:p14="http://schemas.microsoft.com/office/powerpoint/2010/main" val="30336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25" grpId="0"/>
      <p:bldP spid="33"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1E4F-4337-4BCA-8A72-E7262B35E13D}"/>
              </a:ext>
            </a:extLst>
          </p:cNvPr>
          <p:cNvSpPr>
            <a:spLocks noGrp="1"/>
          </p:cNvSpPr>
          <p:nvPr>
            <p:ph type="ctrTitle"/>
          </p:nvPr>
        </p:nvSpPr>
        <p:spPr/>
        <p:txBody>
          <a:bodyPr/>
          <a:lstStyle/>
          <a:p>
            <a:r>
              <a:rPr lang="en-US" dirty="0"/>
              <a:t>Hospital Discharge</a:t>
            </a:r>
          </a:p>
        </p:txBody>
      </p:sp>
      <p:pic>
        <p:nvPicPr>
          <p:cNvPr id="6" name="Picture 5">
            <a:extLst>
              <a:ext uri="{FF2B5EF4-FFF2-40B4-BE49-F238E27FC236}">
                <a16:creationId xmlns:a16="http://schemas.microsoft.com/office/drawing/2014/main" id="{84EA4BED-13A4-4FA9-85A6-F77F77722A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095" y="1048047"/>
            <a:ext cx="4761905" cy="4761905"/>
          </a:xfrm>
          <a:prstGeom prst="rect">
            <a:avLst/>
          </a:prstGeom>
        </p:spPr>
      </p:pic>
    </p:spTree>
    <p:extLst>
      <p:ext uri="{BB962C8B-B14F-4D97-AF65-F5344CB8AC3E}">
        <p14:creationId xmlns:p14="http://schemas.microsoft.com/office/powerpoint/2010/main" val="281555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202EE97-FB7B-4077-8D27-92AE072B3E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221" y="1279525"/>
            <a:ext cx="3329589" cy="4900669"/>
          </a:xfrm>
          <a:prstGeom prst="rect">
            <a:avLst/>
          </a:prstGeom>
        </p:spPr>
      </p:pic>
      <p:sp>
        <p:nvSpPr>
          <p:cNvPr id="2" name="Title 1">
            <a:extLst>
              <a:ext uri="{FF2B5EF4-FFF2-40B4-BE49-F238E27FC236}">
                <a16:creationId xmlns:a16="http://schemas.microsoft.com/office/drawing/2014/main" id="{0C379CF5-D31E-4BCE-8437-4941EBE063A5}"/>
              </a:ext>
            </a:extLst>
          </p:cNvPr>
          <p:cNvSpPr>
            <a:spLocks noGrp="1"/>
          </p:cNvSpPr>
          <p:nvPr>
            <p:ph type="title"/>
          </p:nvPr>
        </p:nvSpPr>
        <p:spPr/>
        <p:txBody>
          <a:bodyPr/>
          <a:lstStyle/>
          <a:p>
            <a:r>
              <a:rPr lang="en-US" dirty="0"/>
              <a:t>Discharge Options for Mr. Johnson</a:t>
            </a:r>
          </a:p>
        </p:txBody>
      </p:sp>
      <p:graphicFrame>
        <p:nvGraphicFramePr>
          <p:cNvPr id="6" name="Content Placeholder 5">
            <a:extLst>
              <a:ext uri="{FF2B5EF4-FFF2-40B4-BE49-F238E27FC236}">
                <a16:creationId xmlns:a16="http://schemas.microsoft.com/office/drawing/2014/main" id="{8D1B8D4F-DE45-4115-9CD5-9E59C14EBD0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99728770"/>
              </p:ext>
            </p:extLst>
          </p:nvPr>
        </p:nvGraphicFramePr>
        <p:xfrm>
          <a:off x="5497551" y="1279525"/>
          <a:ext cx="5856249" cy="5251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B88F82C8-BA37-40C6-9C0E-D983CF0691D7}"/>
              </a:ext>
            </a:extLst>
          </p:cNvPr>
          <p:cNvSpPr>
            <a:spLocks noGrp="1"/>
          </p:cNvSpPr>
          <p:nvPr>
            <p:ph type="sldNum" sz="quarter" idx="10"/>
          </p:nvPr>
        </p:nvSpPr>
        <p:spPr/>
        <p:txBody>
          <a:bodyPr/>
          <a:lstStyle/>
          <a:p>
            <a:fld id="{461711D5-349D-4847-A71F-DCB6A6FF38BF}" type="slidenum">
              <a:rPr lang="en-US" smtClean="0"/>
              <a:pPr/>
              <a:t>17</a:t>
            </a:fld>
            <a:endParaRPr lang="en-US" dirty="0"/>
          </a:p>
        </p:txBody>
      </p:sp>
      <p:graphicFrame>
        <p:nvGraphicFramePr>
          <p:cNvPr id="31" name="Diagram 30">
            <a:extLst>
              <a:ext uri="{FF2B5EF4-FFF2-40B4-BE49-F238E27FC236}">
                <a16:creationId xmlns:a16="http://schemas.microsoft.com/office/drawing/2014/main" id="{E7FB1ED2-35C7-403D-BDEE-34E7EE6A5AD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3070927"/>
              </p:ext>
            </p:extLst>
          </p:nvPr>
        </p:nvGraphicFramePr>
        <p:xfrm>
          <a:off x="1191300" y="4711169"/>
          <a:ext cx="4001429" cy="18196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025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graphicEl>
                                              <a:dgm id="{BBE71DCB-535A-4429-B916-F0DB626C08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graphicEl>
                                              <a:dgm id="{0266317F-E501-49E0-8D1E-C128C57BB93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61D2563-C58F-43C0-9DB5-3EB2E6CD3A3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F895B1A-43DC-40FD-8974-ECB7FA9641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F1140AB-7C52-40E2-91BF-DC3B78F629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6A18337-9095-4EAA-AAD3-6C0BEF0CFB8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DA12BA69-09C8-4FB9-86C5-FCC493F5BB7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0ED4DE05-0801-4FB0-BC54-488921BBBFF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3D14350D-DDD3-4CA7-BD76-2FEB0FD59675}"/>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DEA938F5-E105-42D1-BD2F-3B1137FFE66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6BE14AC9-6855-402D-BC24-18B8DB8F8560}"/>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BE5EDE33-877D-4A15-99A2-0467C4E4F0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31"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6F507663-39B3-5CE5-D5D8-1CE7F54ADBA9}"/>
              </a:ext>
            </a:extLst>
          </p:cNvPr>
          <p:cNvSpPr/>
          <p:nvPr/>
        </p:nvSpPr>
        <p:spPr>
          <a:xfrm flipH="1">
            <a:off x="3336514" y="1260537"/>
            <a:ext cx="6038850" cy="1695449"/>
          </a:xfrm>
          <a:prstGeom prst="wedgeRoundRectCallout">
            <a:avLst>
              <a:gd name="adj1" fmla="val -60279"/>
              <a:gd name="adj2" fmla="val -34952"/>
              <a:gd name="adj3" fmla="val 16667"/>
            </a:avLst>
          </a:prstGeom>
          <a:ln w="57150">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spcAft>
                <a:spcPts val="600"/>
              </a:spcAft>
            </a:pPr>
            <a:r>
              <a:rPr lang="en-US" sz="2400" dirty="0"/>
              <a:t>Which discharge option for Mr. Johnson finds the best balance between patient services and out-of-pocket cost?</a:t>
            </a:r>
          </a:p>
        </p:txBody>
      </p:sp>
      <p:sp>
        <p:nvSpPr>
          <p:cNvPr id="3" name="Title 2">
            <a:extLst>
              <a:ext uri="{FF2B5EF4-FFF2-40B4-BE49-F238E27FC236}">
                <a16:creationId xmlns:a16="http://schemas.microsoft.com/office/drawing/2014/main" id="{BC91949A-C814-42FF-A3B4-C60451B4D0C8}"/>
              </a:ext>
            </a:extLst>
          </p:cNvPr>
          <p:cNvSpPr>
            <a:spLocks noGrp="1"/>
          </p:cNvSpPr>
          <p:nvPr>
            <p:ph type="title"/>
          </p:nvPr>
        </p:nvSpPr>
        <p:spPr>
          <a:xfrm>
            <a:off x="833120" y="365126"/>
            <a:ext cx="5262880" cy="914399"/>
          </a:xfrm>
        </p:spPr>
        <p:txBody>
          <a:bodyPr anchor="ctr">
            <a:normAutofit/>
          </a:bodyPr>
          <a:lstStyle/>
          <a:p>
            <a:r>
              <a:rPr lang="en-US" dirty="0"/>
              <a:t>Discharge Options Discussion</a:t>
            </a:r>
          </a:p>
        </p:txBody>
      </p:sp>
      <p:sp>
        <p:nvSpPr>
          <p:cNvPr id="6" name="Slide Number Placeholder 5">
            <a:extLst>
              <a:ext uri="{FF2B5EF4-FFF2-40B4-BE49-F238E27FC236}">
                <a16:creationId xmlns:a16="http://schemas.microsoft.com/office/drawing/2014/main" id="{71DAC4EF-E3F6-42F5-9788-3A6592CB263D}"/>
              </a:ext>
            </a:extLst>
          </p:cNvPr>
          <p:cNvSpPr>
            <a:spLocks noGrp="1"/>
          </p:cNvSpPr>
          <p:nvPr>
            <p:ph type="sldNum" sz="quarter" idx="14"/>
          </p:nvPr>
        </p:nvSpPr>
        <p:spPr>
          <a:xfrm>
            <a:off x="0" y="6391657"/>
            <a:ext cx="838200" cy="274320"/>
          </a:xfrm>
        </p:spPr>
        <p:txBody>
          <a:bodyPr anchor="b">
            <a:normAutofit/>
          </a:bodyPr>
          <a:lstStyle/>
          <a:p>
            <a:pPr>
              <a:spcAft>
                <a:spcPts val="600"/>
              </a:spcAft>
            </a:pPr>
            <a:fld id="{461711D5-349D-4847-A71F-DCB6A6FF38BF}" type="slidenum">
              <a:rPr lang="en-US" smtClean="0"/>
              <a:pPr>
                <a:spcAft>
                  <a:spcPts val="600"/>
                </a:spcAft>
              </a:pPr>
              <a:t>18</a:t>
            </a:fld>
            <a:endParaRPr lang="en-US"/>
          </a:p>
        </p:txBody>
      </p:sp>
      <p:sp>
        <p:nvSpPr>
          <p:cNvPr id="7" name="Speech Bubble: Rectangle with Corners Rounded 6">
            <a:extLst>
              <a:ext uri="{FF2B5EF4-FFF2-40B4-BE49-F238E27FC236}">
                <a16:creationId xmlns:a16="http://schemas.microsoft.com/office/drawing/2014/main" id="{A7CC4C21-A0B8-3C07-73E2-93102163BF69}"/>
              </a:ext>
            </a:extLst>
          </p:cNvPr>
          <p:cNvSpPr/>
          <p:nvPr/>
        </p:nvSpPr>
        <p:spPr>
          <a:xfrm>
            <a:off x="2603588" y="3260514"/>
            <a:ext cx="6801434" cy="1283002"/>
          </a:xfrm>
          <a:prstGeom prst="wedgeRoundRectCallout">
            <a:avLst>
              <a:gd name="adj1" fmla="val -56284"/>
              <a:gd name="adj2" fmla="val -41284"/>
              <a:gd name="adj3" fmla="val 16667"/>
            </a:avLst>
          </a:prstGeom>
          <a:ln w="57150"/>
        </p:spPr>
        <p:style>
          <a:lnRef idx="2">
            <a:schemeClr val="accent3"/>
          </a:lnRef>
          <a:fillRef idx="1">
            <a:schemeClr val="lt1"/>
          </a:fillRef>
          <a:effectRef idx="0">
            <a:schemeClr val="accent3"/>
          </a:effectRef>
          <a:fontRef idx="minor">
            <a:schemeClr val="dk1"/>
          </a:fontRef>
        </p:style>
        <p:txBody>
          <a:bodyPr rtlCol="0" anchor="ctr"/>
          <a:lstStyle/>
          <a:p>
            <a:pPr>
              <a:spcAft>
                <a:spcPts val="600"/>
              </a:spcAft>
            </a:pPr>
            <a:r>
              <a:rPr lang="en-US" sz="2400" dirty="0"/>
              <a:t>Does the patient meet the criteria for each level of care? Can he access the services he needs?</a:t>
            </a:r>
          </a:p>
        </p:txBody>
      </p:sp>
      <p:pic>
        <p:nvPicPr>
          <p:cNvPr id="11" name="Picture 10">
            <a:extLst>
              <a:ext uri="{FF2B5EF4-FFF2-40B4-BE49-F238E27FC236}">
                <a16:creationId xmlns:a16="http://schemas.microsoft.com/office/drawing/2014/main" id="{C476AE12-2D4F-A956-E68E-AFE4D188C8D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8850" t="-2579" r="29790" b="40354"/>
          <a:stretch/>
        </p:blipFill>
        <p:spPr>
          <a:xfrm>
            <a:off x="328348" y="1211661"/>
            <a:ext cx="2228265" cy="545431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A3C41D3-9CD7-42CF-A039-CF66C6C842E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0819" t="-2579" r="-5468" b="40354"/>
          <a:stretch/>
        </p:blipFill>
        <p:spPr>
          <a:xfrm>
            <a:off x="9276735" y="365126"/>
            <a:ext cx="2461968" cy="5454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29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52102D-900E-4315-AB29-5C6DCA503F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62" y="361336"/>
            <a:ext cx="6246105" cy="3513434"/>
          </a:xfrm>
          <a:prstGeom prst="rect">
            <a:avLst/>
          </a:prstGeom>
        </p:spPr>
      </p:pic>
      <p:sp>
        <p:nvSpPr>
          <p:cNvPr id="2" name="Title 1">
            <a:extLst>
              <a:ext uri="{FF2B5EF4-FFF2-40B4-BE49-F238E27FC236}">
                <a16:creationId xmlns:a16="http://schemas.microsoft.com/office/drawing/2014/main" id="{2ADDCEFD-1965-4FA3-9078-50FD62D0CA67}"/>
              </a:ext>
            </a:extLst>
          </p:cNvPr>
          <p:cNvSpPr>
            <a:spLocks noGrp="1"/>
          </p:cNvSpPr>
          <p:nvPr>
            <p:ph type="ctrTitle"/>
          </p:nvPr>
        </p:nvSpPr>
        <p:spPr>
          <a:xfrm>
            <a:off x="2795409" y="1494298"/>
            <a:ext cx="7315200" cy="2790900"/>
          </a:xfrm>
        </p:spPr>
        <p:txBody>
          <a:bodyPr/>
          <a:lstStyle/>
          <a:p>
            <a:r>
              <a:rPr lang="en-US" dirty="0"/>
              <a:t>Medication Reconciliation</a:t>
            </a:r>
          </a:p>
        </p:txBody>
      </p:sp>
    </p:spTree>
    <p:extLst>
      <p:ext uri="{BB962C8B-B14F-4D97-AF65-F5344CB8AC3E}">
        <p14:creationId xmlns:p14="http://schemas.microsoft.com/office/powerpoint/2010/main" val="351267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lstStyle/>
          <a:p>
            <a:r>
              <a:rPr lang="en-US" dirty="0"/>
              <a:t>Essential Questions</a:t>
            </a:r>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2</a:t>
            </a:fld>
            <a:endParaRPr lang="en-US" dirty="0"/>
          </a:p>
        </p:txBody>
      </p:sp>
      <p:graphicFrame>
        <p:nvGraphicFramePr>
          <p:cNvPr id="7" name="Diagram 6">
            <a:extLst>
              <a:ext uri="{FF2B5EF4-FFF2-40B4-BE49-F238E27FC236}">
                <a16:creationId xmlns:a16="http://schemas.microsoft.com/office/drawing/2014/main" id="{EACF0C9A-03BF-48E6-8EC3-3574F324B2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3250656"/>
              </p:ext>
            </p:extLst>
          </p:nvPr>
        </p:nvGraphicFramePr>
        <p:xfrm>
          <a:off x="1295400" y="2518612"/>
          <a:ext cx="100584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5393B43F-088A-475E-A1A0-D31DD2D4E3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8130854"/>
              </p:ext>
            </p:extLst>
          </p:nvPr>
        </p:nvGraphicFramePr>
        <p:xfrm>
          <a:off x="1295400" y="3753159"/>
          <a:ext cx="10058400"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id="{DFDEA4A8-8281-48E5-8EBB-1B26770738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8997905"/>
              </p:ext>
            </p:extLst>
          </p:nvPr>
        </p:nvGraphicFramePr>
        <p:xfrm>
          <a:off x="1295400" y="4987706"/>
          <a:ext cx="10058400" cy="137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2" name="Group 11">
            <a:extLst>
              <a:ext uri="{FF2B5EF4-FFF2-40B4-BE49-F238E27FC236}">
                <a16:creationId xmlns:a16="http://schemas.microsoft.com/office/drawing/2014/main" id="{E28B1EC6-E7EE-41D8-990F-77CE702A002A}"/>
              </a:ext>
              <a:ext uri="{C183D7F6-B498-43B3-948B-1728B52AA6E4}">
                <adec:decorative xmlns:adec="http://schemas.microsoft.com/office/drawing/2017/decorative" val="1"/>
              </a:ext>
            </a:extLst>
          </p:cNvPr>
          <p:cNvGrpSpPr/>
          <p:nvPr/>
        </p:nvGrpSpPr>
        <p:grpSpPr>
          <a:xfrm>
            <a:off x="1295400" y="1348158"/>
            <a:ext cx="10058400" cy="1097280"/>
            <a:chOff x="0" y="0"/>
            <a:chExt cx="10058400" cy="1097280"/>
          </a:xfrm>
        </p:grpSpPr>
        <p:sp>
          <p:nvSpPr>
            <p:cNvPr id="13" name="Rectangle: Rounded Corners 12">
              <a:extLst>
                <a:ext uri="{FF2B5EF4-FFF2-40B4-BE49-F238E27FC236}">
                  <a16:creationId xmlns:a16="http://schemas.microsoft.com/office/drawing/2014/main" id="{285A7B70-1A43-42DC-9276-281B5C807B20}"/>
                </a:ext>
              </a:extLst>
            </p:cNvPr>
            <p:cNvSpPr/>
            <p:nvPr/>
          </p:nvSpPr>
          <p:spPr>
            <a:xfrm>
              <a:off x="0" y="0"/>
              <a:ext cx="10058399" cy="1097280"/>
            </a:xfrm>
            <a:prstGeom prst="roundRect">
              <a:avLst>
                <a:gd name="adj" fmla="val 1000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ectangle: Rounded Corners 4" descr="How do charges differ for hospital care and outpatient services?&#10;">
              <a:extLst>
                <a:ext uri="{FF2B5EF4-FFF2-40B4-BE49-F238E27FC236}">
                  <a16:creationId xmlns:a16="http://schemas.microsoft.com/office/drawing/2014/main" id="{404FBABF-EE6C-4EF8-B518-22D3E8922481}"/>
                </a:ext>
              </a:extLst>
            </p:cNvPr>
            <p:cNvSpPr txBox="1"/>
            <p:nvPr/>
          </p:nvSpPr>
          <p:spPr>
            <a:xfrm>
              <a:off x="2148840" y="0"/>
              <a:ext cx="7909560" cy="10972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kern="1200" dirty="0"/>
                <a:t>How do charges differ for hospital care and outpatient services?</a:t>
              </a:r>
            </a:p>
          </p:txBody>
        </p:sp>
      </p:grpSp>
      <p:sp>
        <p:nvSpPr>
          <p:cNvPr id="15" name="Rectangle: Rounded Corners 14">
            <a:extLst>
              <a:ext uri="{FF2B5EF4-FFF2-40B4-BE49-F238E27FC236}">
                <a16:creationId xmlns:a16="http://schemas.microsoft.com/office/drawing/2014/main" id="{670D00A4-CAA5-47E7-9A5C-FD283AE35409}"/>
              </a:ext>
              <a:ext uri="{C183D7F6-B498-43B3-948B-1728B52AA6E4}">
                <adec:decorative xmlns:adec="http://schemas.microsoft.com/office/drawing/2017/decorative" val="1"/>
              </a:ext>
            </a:extLst>
          </p:cNvPr>
          <p:cNvSpPr/>
          <p:nvPr/>
        </p:nvSpPr>
        <p:spPr>
          <a:xfrm>
            <a:off x="1295399" y="1348158"/>
            <a:ext cx="2011680" cy="1097280"/>
          </a:xfrm>
          <a:prstGeom prst="roundRect">
            <a:avLst>
              <a:gd name="adj" fmla="val 10000"/>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l="22727" r="22727"/>
            </a:stretch>
          </a:blipFill>
          <a:ln w="12700"/>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14748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D88C-3737-40D7-A0E4-CBC92840D740}"/>
              </a:ext>
            </a:extLst>
          </p:cNvPr>
          <p:cNvSpPr>
            <a:spLocks noGrp="1"/>
          </p:cNvSpPr>
          <p:nvPr>
            <p:ph type="title"/>
          </p:nvPr>
        </p:nvSpPr>
        <p:spPr>
          <a:xfrm>
            <a:off x="1078172" y="779546"/>
            <a:ext cx="10727621" cy="1018773"/>
          </a:xfrm>
        </p:spPr>
        <p:txBody>
          <a:bodyPr>
            <a:normAutofit fontScale="90000"/>
          </a:bodyPr>
          <a:lstStyle/>
          <a:p>
            <a:r>
              <a:rPr lang="en-US" dirty="0"/>
              <a:t>Medication reconciliation is the process of identifying the most accurate list of all medications that the patient is taking.</a:t>
            </a:r>
            <a:br>
              <a:rPr lang="en-US" dirty="0"/>
            </a:br>
            <a:endParaRPr lang="en-US" dirty="0"/>
          </a:p>
        </p:txBody>
      </p:sp>
      <p:sp>
        <p:nvSpPr>
          <p:cNvPr id="4" name="Slide Number Placeholder 3">
            <a:extLst>
              <a:ext uri="{FF2B5EF4-FFF2-40B4-BE49-F238E27FC236}">
                <a16:creationId xmlns:a16="http://schemas.microsoft.com/office/drawing/2014/main" id="{6A777C4C-B3E9-45A0-AFFE-FE2AA878AAB9}"/>
              </a:ext>
            </a:extLst>
          </p:cNvPr>
          <p:cNvSpPr>
            <a:spLocks noGrp="1"/>
          </p:cNvSpPr>
          <p:nvPr>
            <p:ph type="sldNum" sz="quarter" idx="10"/>
          </p:nvPr>
        </p:nvSpPr>
        <p:spPr/>
        <p:txBody>
          <a:bodyPr/>
          <a:lstStyle/>
          <a:p>
            <a:fld id="{461711D5-349D-4847-A71F-DCB6A6FF38BF}" type="slidenum">
              <a:rPr lang="en-US" smtClean="0"/>
              <a:pPr/>
              <a:t>20</a:t>
            </a:fld>
            <a:endParaRPr lang="en-US" dirty="0"/>
          </a:p>
        </p:txBody>
      </p:sp>
      <p:graphicFrame>
        <p:nvGraphicFramePr>
          <p:cNvPr id="6" name="Diagram 5">
            <a:extLst>
              <a:ext uri="{FF2B5EF4-FFF2-40B4-BE49-F238E27FC236}">
                <a16:creationId xmlns:a16="http://schemas.microsoft.com/office/drawing/2014/main" id="{5B3A97D2-2739-4DE2-9506-FE2022459D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3475313"/>
              </p:ext>
            </p:extLst>
          </p:nvPr>
        </p:nvGraphicFramePr>
        <p:xfrm>
          <a:off x="1251498" y="1985211"/>
          <a:ext cx="10334913" cy="3970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830FF63A-9EC9-44FD-B76D-FB6B737C6374}"/>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2390" y="3043988"/>
            <a:ext cx="4834021" cy="2719137"/>
          </a:xfrm>
          <a:prstGeom prst="rect">
            <a:avLst/>
          </a:prstGeom>
        </p:spPr>
      </p:pic>
    </p:spTree>
    <p:extLst>
      <p:ext uri="{BB962C8B-B14F-4D97-AF65-F5344CB8AC3E}">
        <p14:creationId xmlns:p14="http://schemas.microsoft.com/office/powerpoint/2010/main" val="357478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2BA9F78-5970-4B6D-AACF-3A1E92AB404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E8547D2-4644-406F-BCCE-87C3888609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8A6124F-B9C7-4E68-815D-23A273BEFB9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7DFDEAC-524C-4A42-9B43-3F62919B800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B6B6492-A2B6-4E56-8983-E6C28EA35DC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477DDD0-8297-438F-B8F4-011D2FE59DD0}"/>
                                            </p:graphic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1949A-C814-42FF-A3B4-C60451B4D0C8}"/>
              </a:ext>
            </a:extLst>
          </p:cNvPr>
          <p:cNvSpPr>
            <a:spLocks noGrp="1"/>
          </p:cNvSpPr>
          <p:nvPr>
            <p:ph type="title"/>
          </p:nvPr>
        </p:nvSpPr>
        <p:spPr>
          <a:xfrm>
            <a:off x="833119" y="365126"/>
            <a:ext cx="8060359" cy="914399"/>
          </a:xfrm>
        </p:spPr>
        <p:txBody>
          <a:bodyPr anchor="ctr">
            <a:normAutofit/>
          </a:bodyPr>
          <a:lstStyle/>
          <a:p>
            <a:r>
              <a:rPr lang="en-US" dirty="0"/>
              <a:t>Medication Reconciliation Discussion</a:t>
            </a:r>
          </a:p>
        </p:txBody>
      </p:sp>
      <p:sp>
        <p:nvSpPr>
          <p:cNvPr id="6" name="Slide Number Placeholder 5">
            <a:extLst>
              <a:ext uri="{FF2B5EF4-FFF2-40B4-BE49-F238E27FC236}">
                <a16:creationId xmlns:a16="http://schemas.microsoft.com/office/drawing/2014/main" id="{71DAC4EF-E3F6-42F5-9788-3A6592CB263D}"/>
              </a:ext>
            </a:extLst>
          </p:cNvPr>
          <p:cNvSpPr>
            <a:spLocks noGrp="1"/>
          </p:cNvSpPr>
          <p:nvPr>
            <p:ph type="sldNum" sz="quarter" idx="14"/>
          </p:nvPr>
        </p:nvSpPr>
        <p:spPr>
          <a:xfrm>
            <a:off x="0" y="6391657"/>
            <a:ext cx="838200" cy="274320"/>
          </a:xfrm>
        </p:spPr>
        <p:txBody>
          <a:bodyPr anchor="b">
            <a:normAutofit/>
          </a:bodyPr>
          <a:lstStyle/>
          <a:p>
            <a:pPr>
              <a:spcAft>
                <a:spcPts val="600"/>
              </a:spcAft>
            </a:pPr>
            <a:fld id="{461711D5-349D-4847-A71F-DCB6A6FF38BF}" type="slidenum">
              <a:rPr lang="en-US" smtClean="0"/>
              <a:pPr>
                <a:spcAft>
                  <a:spcPts val="600"/>
                </a:spcAft>
              </a:pPr>
              <a:t>21</a:t>
            </a:fld>
            <a:endParaRPr lang="en-US"/>
          </a:p>
        </p:txBody>
      </p:sp>
      <p:sp>
        <p:nvSpPr>
          <p:cNvPr id="7" name="Speech Bubble: Rectangle with Corners Rounded 6">
            <a:extLst>
              <a:ext uri="{FF2B5EF4-FFF2-40B4-BE49-F238E27FC236}">
                <a16:creationId xmlns:a16="http://schemas.microsoft.com/office/drawing/2014/main" id="{A7CC4C21-A0B8-3C07-73E2-93102163BF69}"/>
              </a:ext>
            </a:extLst>
          </p:cNvPr>
          <p:cNvSpPr/>
          <p:nvPr/>
        </p:nvSpPr>
        <p:spPr>
          <a:xfrm>
            <a:off x="3667248" y="2121124"/>
            <a:ext cx="5753046" cy="1514418"/>
          </a:xfrm>
          <a:prstGeom prst="wedgeRoundRectCallout">
            <a:avLst>
              <a:gd name="adj1" fmla="val -66349"/>
              <a:gd name="adj2" fmla="val -36878"/>
              <a:gd name="adj3" fmla="val 16667"/>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spcAft>
                <a:spcPts val="600"/>
              </a:spcAft>
            </a:pPr>
            <a:r>
              <a:rPr lang="en-US" sz="2400" dirty="0"/>
              <a:t>Discuss a personal experience in which you saw a patient affected by an inadequate medication reconciliation.</a:t>
            </a:r>
          </a:p>
        </p:txBody>
      </p:sp>
      <p:pic>
        <p:nvPicPr>
          <p:cNvPr id="11" name="Picture 10">
            <a:extLst>
              <a:ext uri="{FF2B5EF4-FFF2-40B4-BE49-F238E27FC236}">
                <a16:creationId xmlns:a16="http://schemas.microsoft.com/office/drawing/2014/main" id="{C476AE12-2D4F-A956-E68E-AFE4D188C8D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8850" t="-2579" r="31499" b="40354"/>
          <a:stretch/>
        </p:blipFill>
        <p:spPr>
          <a:xfrm>
            <a:off x="857323" y="701842"/>
            <a:ext cx="2106830" cy="5454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685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EAF9B25-8683-473A-A05D-CE29C87E2F3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82" t="2799" r="14360"/>
          <a:stretch/>
        </p:blipFill>
        <p:spPr>
          <a:xfrm rot="20919282">
            <a:off x="1872672" y="3246124"/>
            <a:ext cx="3470373" cy="2615043"/>
          </a:xfrm>
          <a:prstGeom prst="rect">
            <a:avLst/>
          </a:prstGeom>
        </p:spPr>
      </p:pic>
      <p:sp>
        <p:nvSpPr>
          <p:cNvPr id="4" name="Title 3">
            <a:extLst>
              <a:ext uri="{FF2B5EF4-FFF2-40B4-BE49-F238E27FC236}">
                <a16:creationId xmlns:a16="http://schemas.microsoft.com/office/drawing/2014/main" id="{E9D5E908-1FA0-4702-86CE-50D33A327FB9}"/>
              </a:ext>
            </a:extLst>
          </p:cNvPr>
          <p:cNvSpPr>
            <a:spLocks noGrp="1"/>
          </p:cNvSpPr>
          <p:nvPr>
            <p:ph type="title"/>
          </p:nvPr>
        </p:nvSpPr>
        <p:spPr/>
        <p:txBody>
          <a:bodyPr/>
          <a:lstStyle/>
          <a:p>
            <a:r>
              <a:rPr lang="en-US" dirty="0"/>
              <a:t>Group Exercise</a:t>
            </a:r>
          </a:p>
        </p:txBody>
      </p:sp>
      <p:sp>
        <p:nvSpPr>
          <p:cNvPr id="5" name="Content Placeholder 4">
            <a:extLst>
              <a:ext uri="{FF2B5EF4-FFF2-40B4-BE49-F238E27FC236}">
                <a16:creationId xmlns:a16="http://schemas.microsoft.com/office/drawing/2014/main" id="{49CE7283-FAAD-4A25-B4E6-6D1C469BA9EA}"/>
              </a:ext>
            </a:extLst>
          </p:cNvPr>
          <p:cNvSpPr>
            <a:spLocks noGrp="1"/>
          </p:cNvSpPr>
          <p:nvPr>
            <p:ph sz="half" idx="1"/>
          </p:nvPr>
        </p:nvSpPr>
        <p:spPr>
          <a:xfrm>
            <a:off x="1325535" y="1331349"/>
            <a:ext cx="4541866" cy="4897438"/>
          </a:xfrm>
        </p:spPr>
        <p:txBody>
          <a:bodyPr/>
          <a:lstStyle/>
          <a:p>
            <a:pPr marL="0" indent="0">
              <a:buNone/>
            </a:pPr>
            <a:r>
              <a:rPr lang="en-US" sz="2400" dirty="0">
                <a:latin typeface="+mj-lt"/>
              </a:rPr>
              <a:t>Design a new initiative to reduce discharge medication lists for your unit.</a:t>
            </a:r>
          </a:p>
          <a:p>
            <a:endParaRPr lang="en-US" dirty="0"/>
          </a:p>
        </p:txBody>
      </p:sp>
      <p:sp>
        <p:nvSpPr>
          <p:cNvPr id="6" name="Content Placeholder 5">
            <a:extLst>
              <a:ext uri="{FF2B5EF4-FFF2-40B4-BE49-F238E27FC236}">
                <a16:creationId xmlns:a16="http://schemas.microsoft.com/office/drawing/2014/main" id="{C42A3635-4DB7-4695-8B39-DAF5C9722C67}"/>
              </a:ext>
            </a:extLst>
          </p:cNvPr>
          <p:cNvSpPr>
            <a:spLocks noGrp="1"/>
          </p:cNvSpPr>
          <p:nvPr>
            <p:ph sz="half" idx="2"/>
          </p:nvPr>
        </p:nvSpPr>
        <p:spPr>
          <a:xfrm>
            <a:off x="6676104" y="1331349"/>
            <a:ext cx="5048892" cy="4897438"/>
          </a:xfrm>
        </p:spPr>
        <p:txBody>
          <a:bodyPr/>
          <a:lstStyle/>
          <a:p>
            <a:pPr marL="0" indent="0">
              <a:buNone/>
            </a:pPr>
            <a:r>
              <a:rPr lang="en-US" sz="2400" dirty="0">
                <a:latin typeface="+mj-lt"/>
              </a:rPr>
              <a:t>Include interventions and strategies to implement it.</a:t>
            </a:r>
            <a:endParaRPr lang="en-US" dirty="0">
              <a:latin typeface="+mj-lt"/>
            </a:endParaRPr>
          </a:p>
          <a:p>
            <a:pPr marL="0" indent="0">
              <a:buNone/>
            </a:pPr>
            <a:endParaRPr lang="en-US" dirty="0"/>
          </a:p>
        </p:txBody>
      </p:sp>
      <p:sp>
        <p:nvSpPr>
          <p:cNvPr id="3" name="Slide Number Placeholder 2">
            <a:extLst>
              <a:ext uri="{FF2B5EF4-FFF2-40B4-BE49-F238E27FC236}">
                <a16:creationId xmlns:a16="http://schemas.microsoft.com/office/drawing/2014/main" id="{41FF39E2-5983-491A-AB15-A71D9D0C99C1}"/>
              </a:ext>
            </a:extLst>
          </p:cNvPr>
          <p:cNvSpPr>
            <a:spLocks noGrp="1"/>
          </p:cNvSpPr>
          <p:nvPr>
            <p:ph type="sldNum" sz="quarter" idx="12"/>
          </p:nvPr>
        </p:nvSpPr>
        <p:spPr/>
        <p:txBody>
          <a:bodyPr/>
          <a:lstStyle/>
          <a:p>
            <a:fld id="{461711D5-349D-4847-A71F-DCB6A6FF38BF}" type="slidenum">
              <a:rPr lang="en-US" smtClean="0"/>
              <a:pPr/>
              <a:t>22</a:t>
            </a:fld>
            <a:endParaRPr lang="en-US" dirty="0"/>
          </a:p>
        </p:txBody>
      </p:sp>
      <p:cxnSp>
        <p:nvCxnSpPr>
          <p:cNvPr id="8" name="Straight Connector 7">
            <a:extLst>
              <a:ext uri="{FF2B5EF4-FFF2-40B4-BE49-F238E27FC236}">
                <a16:creationId xmlns:a16="http://schemas.microsoft.com/office/drawing/2014/main" id="{BAFBF6B4-EDA3-47ED-86ED-C8617DE3CB83}"/>
              </a:ext>
              <a:ext uri="{C183D7F6-B498-43B3-948B-1728B52AA6E4}">
                <adec:decorative xmlns:adec="http://schemas.microsoft.com/office/drawing/2017/decorative" val="1"/>
              </a:ext>
            </a:extLst>
          </p:cNvPr>
          <p:cNvCxnSpPr/>
          <p:nvPr/>
        </p:nvCxnSpPr>
        <p:spPr>
          <a:xfrm>
            <a:off x="6324600" y="1279525"/>
            <a:ext cx="0" cy="4897439"/>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CB2075C6-BE2F-4411-9F44-44FA08E2542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25" r="16889"/>
          <a:stretch/>
        </p:blipFill>
        <p:spPr>
          <a:xfrm>
            <a:off x="7410321" y="2739215"/>
            <a:ext cx="3591976" cy="2787436"/>
          </a:xfrm>
          <a:prstGeom prst="rect">
            <a:avLst/>
          </a:prstGeom>
        </p:spPr>
      </p:pic>
    </p:spTree>
    <p:extLst>
      <p:ext uri="{BB962C8B-B14F-4D97-AF65-F5344CB8AC3E}">
        <p14:creationId xmlns:p14="http://schemas.microsoft.com/office/powerpoint/2010/main" val="75540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lstStyle/>
          <a:p>
            <a:r>
              <a:rPr lang="en-US" dirty="0"/>
              <a:t>Summary</a:t>
            </a:r>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23</a:t>
            </a:fld>
            <a:endParaRPr lang="en-US" dirty="0"/>
          </a:p>
        </p:txBody>
      </p:sp>
      <p:graphicFrame>
        <p:nvGraphicFramePr>
          <p:cNvPr id="7" name="Diagram 6">
            <a:extLst>
              <a:ext uri="{FF2B5EF4-FFF2-40B4-BE49-F238E27FC236}">
                <a16:creationId xmlns:a16="http://schemas.microsoft.com/office/drawing/2014/main" id="{EACF0C9A-03BF-48E6-8EC3-3574F324B2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1771713"/>
              </p:ext>
            </p:extLst>
          </p:nvPr>
        </p:nvGraphicFramePr>
        <p:xfrm>
          <a:off x="1295400" y="2518612"/>
          <a:ext cx="100584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5393B43F-088A-475E-A1A0-D31DD2D4E3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5078188"/>
              </p:ext>
            </p:extLst>
          </p:nvPr>
        </p:nvGraphicFramePr>
        <p:xfrm>
          <a:off x="1295400" y="3753159"/>
          <a:ext cx="10058400"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id="{DFDEA4A8-8281-48E5-8EBB-1B26770738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4313867"/>
              </p:ext>
            </p:extLst>
          </p:nvPr>
        </p:nvGraphicFramePr>
        <p:xfrm>
          <a:off x="1295400" y="4987706"/>
          <a:ext cx="10058400" cy="137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2" name="Group 11">
            <a:extLst>
              <a:ext uri="{FF2B5EF4-FFF2-40B4-BE49-F238E27FC236}">
                <a16:creationId xmlns:a16="http://schemas.microsoft.com/office/drawing/2014/main" id="{E28B1EC6-E7EE-41D8-990F-77CE702A002A}"/>
              </a:ext>
              <a:ext uri="{C183D7F6-B498-43B3-948B-1728B52AA6E4}">
                <adec:decorative xmlns:adec="http://schemas.microsoft.com/office/drawing/2017/decorative" val="0"/>
              </a:ext>
            </a:extLst>
          </p:cNvPr>
          <p:cNvGrpSpPr/>
          <p:nvPr/>
        </p:nvGrpSpPr>
        <p:grpSpPr>
          <a:xfrm>
            <a:off x="1295400" y="1348158"/>
            <a:ext cx="10058400" cy="1097280"/>
            <a:chOff x="0" y="0"/>
            <a:chExt cx="10058400" cy="1097280"/>
          </a:xfrm>
        </p:grpSpPr>
        <p:sp>
          <p:nvSpPr>
            <p:cNvPr id="13" name="Rectangle: Rounded Corners 12">
              <a:extLst>
                <a:ext uri="{FF2B5EF4-FFF2-40B4-BE49-F238E27FC236}">
                  <a16:creationId xmlns:a16="http://schemas.microsoft.com/office/drawing/2014/main" id="{285A7B70-1A43-42DC-9276-281B5C807B20}"/>
                </a:ext>
              </a:extLst>
            </p:cNvPr>
            <p:cNvSpPr/>
            <p:nvPr/>
          </p:nvSpPr>
          <p:spPr>
            <a:xfrm>
              <a:off x="0" y="0"/>
              <a:ext cx="10058399" cy="1097280"/>
            </a:xfrm>
            <a:prstGeom prst="roundRect">
              <a:avLst>
                <a:gd name="adj" fmla="val 1000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ectangle: Rounded Corners 4" descr="Inpatient charges are usually higher than outpatient charges. Use the inpatient setting only when necessary.&#10;">
              <a:extLst>
                <a:ext uri="{FF2B5EF4-FFF2-40B4-BE49-F238E27FC236}">
                  <a16:creationId xmlns:a16="http://schemas.microsoft.com/office/drawing/2014/main" id="{404FBABF-EE6C-4EF8-B518-22D3E8922481}"/>
                </a:ext>
              </a:extLst>
            </p:cNvPr>
            <p:cNvSpPr txBox="1"/>
            <p:nvPr/>
          </p:nvSpPr>
          <p:spPr>
            <a:xfrm>
              <a:off x="2148840" y="0"/>
              <a:ext cx="7909560" cy="10972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200" kern="1200" dirty="0"/>
                <a:t>Inpatient charges are usually higher than outpatient charges. Use the inpatient setting only when necessary.</a:t>
              </a:r>
            </a:p>
          </p:txBody>
        </p:sp>
      </p:grpSp>
      <p:sp>
        <p:nvSpPr>
          <p:cNvPr id="15" name="Rectangle: Rounded Corners 14">
            <a:extLst>
              <a:ext uri="{FF2B5EF4-FFF2-40B4-BE49-F238E27FC236}">
                <a16:creationId xmlns:a16="http://schemas.microsoft.com/office/drawing/2014/main" id="{670D00A4-CAA5-47E7-9A5C-FD283AE35409}"/>
              </a:ext>
              <a:ext uri="{C183D7F6-B498-43B3-948B-1728B52AA6E4}">
                <adec:decorative xmlns:adec="http://schemas.microsoft.com/office/drawing/2017/decorative" val="1"/>
              </a:ext>
            </a:extLst>
          </p:cNvPr>
          <p:cNvSpPr/>
          <p:nvPr/>
        </p:nvSpPr>
        <p:spPr>
          <a:xfrm>
            <a:off x="1295399" y="1348158"/>
            <a:ext cx="2011680" cy="1097280"/>
          </a:xfrm>
          <a:prstGeom prst="roundRect">
            <a:avLst>
              <a:gd name="adj" fmla="val 10000"/>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l="22727" r="22727"/>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082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35866-3319-4EA7-9E28-6DC782458584}"/>
              </a:ext>
            </a:extLst>
          </p:cNvPr>
          <p:cNvSpPr>
            <a:spLocks noGrp="1"/>
          </p:cNvSpPr>
          <p:nvPr>
            <p:ph type="title"/>
          </p:nvPr>
        </p:nvSpPr>
        <p:spPr/>
        <p:txBody>
          <a:bodyPr/>
          <a:lstStyle/>
          <a:p>
            <a:r>
              <a:rPr lang="en-US" dirty="0"/>
              <a:t>Next Steps</a:t>
            </a:r>
          </a:p>
        </p:txBody>
      </p:sp>
      <p:sp>
        <p:nvSpPr>
          <p:cNvPr id="4" name="Text Placeholder 3">
            <a:extLst>
              <a:ext uri="{FF2B5EF4-FFF2-40B4-BE49-F238E27FC236}">
                <a16:creationId xmlns:a16="http://schemas.microsoft.com/office/drawing/2014/main" id="{454258A2-0958-4C8A-BE89-C4FB7A363D56}"/>
              </a:ext>
            </a:extLst>
          </p:cNvPr>
          <p:cNvSpPr>
            <a:spLocks noGrp="1"/>
          </p:cNvSpPr>
          <p:nvPr>
            <p:ph type="body" sz="quarter" idx="12"/>
          </p:nvPr>
        </p:nvSpPr>
        <p:spPr>
          <a:xfrm>
            <a:off x="815514" y="2555310"/>
            <a:ext cx="7348036" cy="2636866"/>
          </a:xfrm>
        </p:spPr>
        <p:txBody>
          <a:bodyPr/>
          <a:lstStyle/>
          <a:p>
            <a:pPr marL="457200" indent="-457200">
              <a:buFont typeface="+mj-lt"/>
              <a:buAutoNum type="arabicPeriod"/>
            </a:pPr>
            <a:r>
              <a:rPr lang="en-US" dirty="0"/>
              <a:t>Complete the post-learning survey using the QR code.</a:t>
            </a:r>
          </a:p>
          <a:p>
            <a:pPr marL="457200" indent="-457200">
              <a:buFont typeface="+mj-lt"/>
              <a:buAutoNum type="arabicPeriod"/>
            </a:pPr>
            <a:r>
              <a:rPr lang="en-US" dirty="0"/>
              <a:t>Check out the references and resources for more info on eliminating health care waste.</a:t>
            </a:r>
          </a:p>
          <a:p>
            <a:pPr marL="457200" indent="-457200">
              <a:buFont typeface="+mj-lt"/>
              <a:buAutoNum type="arabicPeriod"/>
            </a:pPr>
            <a:r>
              <a:rPr lang="en-US" dirty="0"/>
              <a:t>Choose what you’d like to learn next at ACPOnline.org/HVCC and complete the prework cases for that unit.</a:t>
            </a:r>
          </a:p>
        </p:txBody>
      </p:sp>
      <p:sp>
        <p:nvSpPr>
          <p:cNvPr id="11" name="TextBox 10">
            <a:extLst>
              <a:ext uri="{FF2B5EF4-FFF2-40B4-BE49-F238E27FC236}">
                <a16:creationId xmlns:a16="http://schemas.microsoft.com/office/drawing/2014/main" id="{84665E3B-EB50-48F0-8BD3-C491690280E5}"/>
              </a:ext>
            </a:extLst>
          </p:cNvPr>
          <p:cNvSpPr txBox="1"/>
          <p:nvPr/>
        </p:nvSpPr>
        <p:spPr>
          <a:xfrm>
            <a:off x="8402923" y="1651443"/>
            <a:ext cx="3307208"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Lato"/>
                <a:ea typeface="+mn-ea"/>
                <a:cs typeface="Calibri" panose="020F0502020204030204" pitchFamily="34" charset="0"/>
              </a:rPr>
              <a:t>Take the survey!</a:t>
            </a:r>
          </a:p>
        </p:txBody>
      </p:sp>
      <p:pic>
        <p:nvPicPr>
          <p:cNvPr id="10" name="Picture 9" descr="QR code">
            <a:extLst>
              <a:ext uri="{FF2B5EF4-FFF2-40B4-BE49-F238E27FC236}">
                <a16:creationId xmlns:a16="http://schemas.microsoft.com/office/drawing/2014/main" id="{F169D553-508E-42E6-921F-0DAE32E76B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78548" y="2236218"/>
            <a:ext cx="2955958" cy="2955958"/>
          </a:xfrm>
          <a:prstGeom prst="rect">
            <a:avLst/>
          </a:prstGeom>
        </p:spPr>
      </p:pic>
      <p:sp>
        <p:nvSpPr>
          <p:cNvPr id="6" name="Slide Number Placeholder 5">
            <a:extLst>
              <a:ext uri="{FF2B5EF4-FFF2-40B4-BE49-F238E27FC236}">
                <a16:creationId xmlns:a16="http://schemas.microsoft.com/office/drawing/2014/main" id="{6BF6CFFB-2C56-4B0A-B4FB-95CB2DC9904B}"/>
              </a:ext>
            </a:extLst>
          </p:cNvPr>
          <p:cNvSpPr>
            <a:spLocks noGrp="1"/>
          </p:cNvSpPr>
          <p:nvPr>
            <p:ph type="sldNum" sz="quarter" idx="1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00A0DE"/>
                </a:solidFill>
                <a:effectLst/>
                <a:uLnTx/>
                <a:uFillTx/>
                <a:latin typeface="Lato"/>
                <a:ea typeface="+mn-ea"/>
                <a:cs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A0DE"/>
              </a:solidFill>
              <a:effectLst/>
              <a:uLnTx/>
              <a:uFillTx/>
              <a:latin typeface="Lato"/>
              <a:ea typeface="+mn-ea"/>
              <a:cs typeface="Calibri" panose="020F0502020204030204" pitchFamily="34" charset="0"/>
            </a:endParaRPr>
          </a:p>
        </p:txBody>
      </p:sp>
    </p:spTree>
    <p:extLst>
      <p:ext uri="{BB962C8B-B14F-4D97-AF65-F5344CB8AC3E}">
        <p14:creationId xmlns:p14="http://schemas.microsoft.com/office/powerpoint/2010/main" val="249750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27B937-3584-48F9-B329-7EA8F17812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92270" y="1888767"/>
            <a:ext cx="4729882" cy="455688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1B208719-A756-9041-9E07-B8D83E0BE558}"/>
              </a:ext>
            </a:extLst>
          </p:cNvPr>
          <p:cNvSpPr>
            <a:spLocks noGrp="1"/>
          </p:cNvSpPr>
          <p:nvPr>
            <p:ph type="ctrTitle"/>
          </p:nvPr>
        </p:nvSpPr>
        <p:spPr>
          <a:xfrm>
            <a:off x="1069847" y="1376312"/>
            <a:ext cx="7996331" cy="2052688"/>
          </a:xfrm>
        </p:spPr>
        <p:txBody>
          <a:bodyPr/>
          <a:lstStyle/>
          <a:p>
            <a:r>
              <a:rPr lang="en-US" dirty="0"/>
              <a:t>Hospital Care vs. Outpatient Services</a:t>
            </a:r>
          </a:p>
        </p:txBody>
      </p:sp>
    </p:spTree>
    <p:extLst>
      <p:ext uri="{BB962C8B-B14F-4D97-AF65-F5344CB8AC3E}">
        <p14:creationId xmlns:p14="http://schemas.microsoft.com/office/powerpoint/2010/main" val="79830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2631-FE50-4046-A48C-3B8C6CCD5CFB}"/>
              </a:ext>
            </a:extLst>
          </p:cNvPr>
          <p:cNvSpPr>
            <a:spLocks noGrp="1"/>
          </p:cNvSpPr>
          <p:nvPr>
            <p:ph type="title"/>
          </p:nvPr>
        </p:nvSpPr>
        <p:spPr/>
        <p:txBody>
          <a:bodyPr/>
          <a:lstStyle/>
          <a:p>
            <a:r>
              <a:rPr lang="en-US" dirty="0"/>
              <a:t>Five Steps Toward High Value Care</a:t>
            </a:r>
          </a:p>
        </p:txBody>
      </p:sp>
      <p:sp>
        <p:nvSpPr>
          <p:cNvPr id="4" name="Slide Number Placeholder 3">
            <a:extLst>
              <a:ext uri="{FF2B5EF4-FFF2-40B4-BE49-F238E27FC236}">
                <a16:creationId xmlns:a16="http://schemas.microsoft.com/office/drawing/2014/main" id="{A7EB7624-BA33-463E-829D-EEB829CECA41}"/>
              </a:ext>
            </a:extLst>
          </p:cNvPr>
          <p:cNvSpPr>
            <a:spLocks noGrp="1"/>
          </p:cNvSpPr>
          <p:nvPr>
            <p:ph type="sldNum" sz="quarter" idx="10"/>
          </p:nvPr>
        </p:nvSpPr>
        <p:spPr/>
        <p:txBody>
          <a:bodyPr/>
          <a:lstStyle/>
          <a:p>
            <a:fld id="{461711D5-349D-4847-A71F-DCB6A6FF38BF}" type="slidenum">
              <a:rPr lang="en-US" smtClean="0"/>
              <a:pPr/>
              <a:t>4</a:t>
            </a:fld>
            <a:endParaRPr lang="en-US" dirty="0"/>
          </a:p>
        </p:txBody>
      </p:sp>
      <p:graphicFrame>
        <p:nvGraphicFramePr>
          <p:cNvPr id="10" name="Content Placeholder 9">
            <a:extLst>
              <a:ext uri="{FF2B5EF4-FFF2-40B4-BE49-F238E27FC236}">
                <a16:creationId xmlns:a16="http://schemas.microsoft.com/office/drawing/2014/main" id="{36274F75-732F-42EC-8786-7969F63A853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208112630"/>
              </p:ext>
            </p:extLst>
          </p:nvPr>
        </p:nvGraphicFramePr>
        <p:xfrm>
          <a:off x="1295400" y="1301750"/>
          <a:ext cx="10058400" cy="489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452CE0C0-32F7-4B91-A71E-06D54929C692}"/>
              </a:ext>
              <a:ext uri="{C183D7F6-B498-43B3-948B-1728B52AA6E4}">
                <adec:decorative xmlns:adec="http://schemas.microsoft.com/office/drawing/2017/decorative" val="1"/>
              </a:ext>
            </a:extLst>
          </p:cNvPr>
          <p:cNvSpPr/>
          <p:nvPr/>
        </p:nvSpPr>
        <p:spPr>
          <a:xfrm>
            <a:off x="1295400" y="3204064"/>
            <a:ext cx="10058400" cy="703811"/>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9ECE9C4-7C86-407B-B699-2C4FD45BDB03}"/>
              </a:ext>
              <a:ext uri="{C183D7F6-B498-43B3-948B-1728B52AA6E4}">
                <adec:decorative xmlns:adec="http://schemas.microsoft.com/office/drawing/2017/decorative" val="1"/>
              </a:ext>
            </a:extLst>
          </p:cNvPr>
          <p:cNvSpPr/>
          <p:nvPr/>
        </p:nvSpPr>
        <p:spPr>
          <a:xfrm>
            <a:off x="1295400" y="1301750"/>
            <a:ext cx="10058400" cy="703811"/>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3" name="Rectangle 2">
            <a:extLst>
              <a:ext uri="{FF2B5EF4-FFF2-40B4-BE49-F238E27FC236}">
                <a16:creationId xmlns:a16="http://schemas.microsoft.com/office/drawing/2014/main" id="{B102E9D9-F7D1-69B2-CC01-35E73CA4FC5D}"/>
              </a:ext>
              <a:ext uri="{C183D7F6-B498-43B3-948B-1728B52AA6E4}">
                <adec:decorative xmlns:adec="http://schemas.microsoft.com/office/drawing/2017/decorative" val="1"/>
              </a:ext>
            </a:extLst>
          </p:cNvPr>
          <p:cNvSpPr/>
          <p:nvPr/>
        </p:nvSpPr>
        <p:spPr>
          <a:xfrm>
            <a:off x="2153653" y="1491916"/>
            <a:ext cx="144379" cy="30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AEAE9E-52EF-AC01-078F-1096A4BC64F7}"/>
              </a:ext>
              <a:ext uri="{C183D7F6-B498-43B3-948B-1728B52AA6E4}">
                <adec:decorative xmlns:adec="http://schemas.microsoft.com/office/drawing/2017/decorative" val="1"/>
              </a:ext>
            </a:extLst>
          </p:cNvPr>
          <p:cNvSpPr/>
          <p:nvPr/>
        </p:nvSpPr>
        <p:spPr>
          <a:xfrm>
            <a:off x="2161674" y="2454418"/>
            <a:ext cx="144379" cy="30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AA71B4-009D-BC17-319D-800E70E348EE}"/>
              </a:ext>
              <a:ext uri="{C183D7F6-B498-43B3-948B-1728B52AA6E4}">
                <adec:decorative xmlns:adec="http://schemas.microsoft.com/office/drawing/2017/decorative" val="1"/>
              </a:ext>
            </a:extLst>
          </p:cNvPr>
          <p:cNvSpPr/>
          <p:nvPr/>
        </p:nvSpPr>
        <p:spPr>
          <a:xfrm>
            <a:off x="2149642" y="3405574"/>
            <a:ext cx="144379" cy="30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2136D8-9AD9-7F03-8534-FE86E06A3B88}"/>
              </a:ext>
              <a:ext uri="{C183D7F6-B498-43B3-948B-1728B52AA6E4}">
                <adec:decorative xmlns:adec="http://schemas.microsoft.com/office/drawing/2017/decorative" val="1"/>
              </a:ext>
            </a:extLst>
          </p:cNvPr>
          <p:cNvSpPr/>
          <p:nvPr/>
        </p:nvSpPr>
        <p:spPr>
          <a:xfrm>
            <a:off x="2169695" y="4356732"/>
            <a:ext cx="144379" cy="30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A33F7C-D5B7-55BF-2F2B-072AEA08E360}"/>
              </a:ext>
              <a:ext uri="{C183D7F6-B498-43B3-948B-1728B52AA6E4}">
                <adec:decorative xmlns:adec="http://schemas.microsoft.com/office/drawing/2017/decorative" val="1"/>
              </a:ext>
            </a:extLst>
          </p:cNvPr>
          <p:cNvSpPr/>
          <p:nvPr/>
        </p:nvSpPr>
        <p:spPr>
          <a:xfrm>
            <a:off x="2169695" y="5215689"/>
            <a:ext cx="144379" cy="30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50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E2DAC1-FC19-4478-9D0A-4D923B88620F}"/>
              </a:ext>
            </a:extLst>
          </p:cNvPr>
          <p:cNvSpPr>
            <a:spLocks noGrp="1"/>
          </p:cNvSpPr>
          <p:nvPr>
            <p:ph type="title"/>
          </p:nvPr>
        </p:nvSpPr>
        <p:spPr/>
        <p:txBody>
          <a:bodyPr/>
          <a:lstStyle/>
          <a:p>
            <a:r>
              <a:rPr lang="en-US" dirty="0"/>
              <a:t>Mr. Johnson’s Costs for Outpatient Care</a:t>
            </a:r>
          </a:p>
        </p:txBody>
      </p:sp>
      <p:graphicFrame>
        <p:nvGraphicFramePr>
          <p:cNvPr id="3" name="Table 4">
            <a:extLst>
              <a:ext uri="{FF2B5EF4-FFF2-40B4-BE49-F238E27FC236}">
                <a16:creationId xmlns:a16="http://schemas.microsoft.com/office/drawing/2014/main" id="{01D4C5B7-6FF4-462E-94EB-CA23B25A2F22}"/>
              </a:ext>
            </a:extLst>
          </p:cNvPr>
          <p:cNvGraphicFramePr>
            <a:graphicFrameLocks noGrp="1"/>
          </p:cNvGraphicFramePr>
          <p:nvPr>
            <p:extLst>
              <p:ext uri="{D42A27DB-BD31-4B8C-83A1-F6EECF244321}">
                <p14:modId xmlns:p14="http://schemas.microsoft.com/office/powerpoint/2010/main" val="3056643416"/>
              </p:ext>
            </p:extLst>
          </p:nvPr>
        </p:nvGraphicFramePr>
        <p:xfrm>
          <a:off x="6021676" y="2430396"/>
          <a:ext cx="4776276" cy="3328010"/>
        </p:xfrm>
        <a:graphic>
          <a:graphicData uri="http://schemas.openxmlformats.org/drawingml/2006/table">
            <a:tbl>
              <a:tblPr firstRow="1" bandRow="1">
                <a:tableStyleId>{C083E6E3-FA7D-4D7B-A595-EF9225AFEA82}</a:tableStyleId>
              </a:tblPr>
              <a:tblGrid>
                <a:gridCol w="3302798">
                  <a:extLst>
                    <a:ext uri="{9D8B030D-6E8A-4147-A177-3AD203B41FA5}">
                      <a16:colId xmlns:a16="http://schemas.microsoft.com/office/drawing/2014/main" val="3178936479"/>
                    </a:ext>
                  </a:extLst>
                </a:gridCol>
                <a:gridCol w="1473478">
                  <a:extLst>
                    <a:ext uri="{9D8B030D-6E8A-4147-A177-3AD203B41FA5}">
                      <a16:colId xmlns:a16="http://schemas.microsoft.com/office/drawing/2014/main" val="945426951"/>
                    </a:ext>
                  </a:extLst>
                </a:gridCol>
              </a:tblGrid>
              <a:tr h="475430">
                <a:tc>
                  <a:txBody>
                    <a:bodyPr/>
                    <a:lstStyle/>
                    <a:p>
                      <a:r>
                        <a:rPr lang="en-US" sz="2300" dirty="0"/>
                        <a:t>Service</a:t>
                      </a:r>
                    </a:p>
                  </a:txBody>
                  <a:tcPr marL="118858" marR="118858" marT="59429" marB="59429"/>
                </a:tc>
                <a:tc>
                  <a:txBody>
                    <a:bodyPr/>
                    <a:lstStyle/>
                    <a:p>
                      <a:pPr algn="r"/>
                      <a:r>
                        <a:rPr lang="en-US" sz="2300" dirty="0"/>
                        <a:t>Charge</a:t>
                      </a:r>
                    </a:p>
                  </a:txBody>
                  <a:tcPr marL="118858" marR="118858" marT="59429" marB="59429"/>
                </a:tc>
                <a:extLst>
                  <a:ext uri="{0D108BD9-81ED-4DB2-BD59-A6C34878D82A}">
                    <a16:rowId xmlns:a16="http://schemas.microsoft.com/office/drawing/2014/main" val="2940182670"/>
                  </a:ext>
                </a:extLst>
              </a:tr>
              <a:tr h="475430">
                <a:tc>
                  <a:txBody>
                    <a:bodyPr/>
                    <a:lstStyle/>
                    <a:p>
                      <a:r>
                        <a:rPr lang="en-US" sz="2300" dirty="0"/>
                        <a:t>Video visit</a:t>
                      </a:r>
                    </a:p>
                  </a:txBody>
                  <a:tcPr marL="118858" marR="118858" marT="59429" marB="59429"/>
                </a:tc>
                <a:tc>
                  <a:txBody>
                    <a:bodyPr/>
                    <a:lstStyle/>
                    <a:p>
                      <a:pPr algn="r"/>
                      <a:r>
                        <a:rPr lang="en-US" sz="2300" dirty="0"/>
                        <a:t>$116</a:t>
                      </a:r>
                    </a:p>
                  </a:txBody>
                  <a:tcPr marL="118858" marR="118858" marT="59429" marB="59429"/>
                </a:tc>
                <a:extLst>
                  <a:ext uri="{0D108BD9-81ED-4DB2-BD59-A6C34878D82A}">
                    <a16:rowId xmlns:a16="http://schemas.microsoft.com/office/drawing/2014/main" val="2572547784"/>
                  </a:ext>
                </a:extLst>
              </a:tr>
              <a:tr h="475430">
                <a:tc>
                  <a:txBody>
                    <a:bodyPr/>
                    <a:lstStyle/>
                    <a:p>
                      <a:r>
                        <a:rPr lang="en-US" sz="2300" dirty="0"/>
                        <a:t>Follow-up clinic visit</a:t>
                      </a:r>
                    </a:p>
                  </a:txBody>
                  <a:tcPr marL="118858" marR="118858" marT="59429" marB="59429"/>
                </a:tc>
                <a:tc>
                  <a:txBody>
                    <a:bodyPr/>
                    <a:lstStyle/>
                    <a:p>
                      <a:pPr algn="r"/>
                      <a:r>
                        <a:rPr lang="en-US" sz="2300" dirty="0"/>
                        <a:t>$295</a:t>
                      </a:r>
                    </a:p>
                  </a:txBody>
                  <a:tcPr marL="118858" marR="118858" marT="59429" marB="59429"/>
                </a:tc>
                <a:extLst>
                  <a:ext uri="{0D108BD9-81ED-4DB2-BD59-A6C34878D82A}">
                    <a16:rowId xmlns:a16="http://schemas.microsoft.com/office/drawing/2014/main" val="180254811"/>
                  </a:ext>
                </a:extLst>
              </a:tr>
              <a:tr h="475430">
                <a:tc>
                  <a:txBody>
                    <a:bodyPr/>
                    <a:lstStyle/>
                    <a:p>
                      <a:r>
                        <a:rPr lang="en-US" sz="2300" dirty="0"/>
                        <a:t>Complete blood count</a:t>
                      </a:r>
                    </a:p>
                  </a:txBody>
                  <a:tcPr marL="118858" marR="118858" marT="59429" marB="59429"/>
                </a:tc>
                <a:tc>
                  <a:txBody>
                    <a:bodyPr/>
                    <a:lstStyle/>
                    <a:p>
                      <a:pPr algn="r"/>
                      <a:r>
                        <a:rPr lang="en-US" sz="2300" dirty="0"/>
                        <a:t>$46</a:t>
                      </a:r>
                    </a:p>
                  </a:txBody>
                  <a:tcPr marL="118858" marR="118858" marT="59429" marB="59429"/>
                </a:tc>
                <a:extLst>
                  <a:ext uri="{0D108BD9-81ED-4DB2-BD59-A6C34878D82A}">
                    <a16:rowId xmlns:a16="http://schemas.microsoft.com/office/drawing/2014/main" val="3182223939"/>
                  </a:ext>
                </a:extLst>
              </a:tr>
              <a:tr h="475430">
                <a:tc>
                  <a:txBody>
                    <a:bodyPr/>
                    <a:lstStyle/>
                    <a:p>
                      <a:r>
                        <a:rPr lang="en-US" sz="2300" dirty="0"/>
                        <a:t>Basic metabolic panel</a:t>
                      </a:r>
                    </a:p>
                  </a:txBody>
                  <a:tcPr marL="118858" marR="118858" marT="59429" marB="59429"/>
                </a:tc>
                <a:tc>
                  <a:txBody>
                    <a:bodyPr/>
                    <a:lstStyle/>
                    <a:p>
                      <a:pPr algn="r"/>
                      <a:r>
                        <a:rPr lang="en-US" sz="2300" dirty="0"/>
                        <a:t>$23</a:t>
                      </a:r>
                    </a:p>
                  </a:txBody>
                  <a:tcPr marL="118858" marR="118858" marT="59429" marB="59429"/>
                </a:tc>
                <a:extLst>
                  <a:ext uri="{0D108BD9-81ED-4DB2-BD59-A6C34878D82A}">
                    <a16:rowId xmlns:a16="http://schemas.microsoft.com/office/drawing/2014/main" val="2334639713"/>
                  </a:ext>
                </a:extLst>
              </a:tr>
              <a:tr h="475430">
                <a:tc>
                  <a:txBody>
                    <a:bodyPr/>
                    <a:lstStyle/>
                    <a:p>
                      <a:r>
                        <a:rPr lang="en-US" sz="2300" dirty="0"/>
                        <a:t>Five days of prednisone</a:t>
                      </a:r>
                    </a:p>
                  </a:txBody>
                  <a:tcPr marL="118858" marR="118858" marT="59429" marB="59429"/>
                </a:tc>
                <a:tc>
                  <a:txBody>
                    <a:bodyPr/>
                    <a:lstStyle/>
                    <a:p>
                      <a:pPr algn="r"/>
                      <a:r>
                        <a:rPr lang="en-US" sz="2300" dirty="0"/>
                        <a:t>$14</a:t>
                      </a:r>
                    </a:p>
                  </a:txBody>
                  <a:tcPr marL="118858" marR="118858" marT="59429" marB="59429"/>
                </a:tc>
                <a:extLst>
                  <a:ext uri="{0D108BD9-81ED-4DB2-BD59-A6C34878D82A}">
                    <a16:rowId xmlns:a16="http://schemas.microsoft.com/office/drawing/2014/main" val="1743502793"/>
                  </a:ext>
                </a:extLst>
              </a:tr>
              <a:tr h="475430">
                <a:tc>
                  <a:txBody>
                    <a:bodyPr/>
                    <a:lstStyle/>
                    <a:p>
                      <a:r>
                        <a:rPr lang="en-US" sz="2300" dirty="0"/>
                        <a:t>Total:</a:t>
                      </a:r>
                      <a:endParaRPr lang="en-US" sz="2300" b="1" dirty="0"/>
                    </a:p>
                  </a:txBody>
                  <a:tcPr marL="118858" marR="118858" marT="59429" marB="59429"/>
                </a:tc>
                <a:tc>
                  <a:txBody>
                    <a:bodyPr/>
                    <a:lstStyle/>
                    <a:p>
                      <a:pPr algn="r"/>
                      <a:r>
                        <a:rPr lang="en-US" sz="2300" dirty="0"/>
                        <a:t>$494</a:t>
                      </a:r>
                      <a:endParaRPr lang="en-US" sz="2300" b="1" dirty="0"/>
                    </a:p>
                  </a:txBody>
                  <a:tcPr marL="118858" marR="118858" marT="59429" marB="59429"/>
                </a:tc>
                <a:extLst>
                  <a:ext uri="{0D108BD9-81ED-4DB2-BD59-A6C34878D82A}">
                    <a16:rowId xmlns:a16="http://schemas.microsoft.com/office/drawing/2014/main" val="2887403078"/>
                  </a:ext>
                </a:extLst>
              </a:tr>
            </a:tbl>
          </a:graphicData>
        </a:graphic>
      </p:graphicFrame>
      <p:sp>
        <p:nvSpPr>
          <p:cNvPr id="8" name="TextBox 7">
            <a:extLst>
              <a:ext uri="{FF2B5EF4-FFF2-40B4-BE49-F238E27FC236}">
                <a16:creationId xmlns:a16="http://schemas.microsoft.com/office/drawing/2014/main" id="{69073C14-4402-4C50-A44C-F048BD71ADD1}"/>
              </a:ext>
            </a:extLst>
          </p:cNvPr>
          <p:cNvSpPr txBox="1"/>
          <p:nvPr/>
        </p:nvSpPr>
        <p:spPr>
          <a:xfrm>
            <a:off x="6021676" y="1440639"/>
            <a:ext cx="4681033" cy="830997"/>
          </a:xfrm>
          <a:prstGeom prst="rect">
            <a:avLst/>
          </a:prstGeom>
          <a:noFill/>
        </p:spPr>
        <p:txBody>
          <a:bodyPr wrap="square" rtlCol="0">
            <a:spAutoFit/>
          </a:bodyPr>
          <a:lstStyle/>
          <a:p>
            <a:pPr algn="ctr"/>
            <a:r>
              <a:rPr lang="en-US" sz="2400" dirty="0">
                <a:latin typeface="+mj-lt"/>
                <a:cs typeface="Calibri" panose="020F0502020204030204" pitchFamily="34" charset="0"/>
              </a:rPr>
              <a:t>Outpatient care for acute exacerbation of COPD</a:t>
            </a:r>
          </a:p>
        </p:txBody>
      </p:sp>
      <p:pic>
        <p:nvPicPr>
          <p:cNvPr id="12" name="Picture 11">
            <a:extLst>
              <a:ext uri="{FF2B5EF4-FFF2-40B4-BE49-F238E27FC236}">
                <a16:creationId xmlns:a16="http://schemas.microsoft.com/office/drawing/2014/main" id="{57BAE8C1-0535-4F5D-B518-A6FB4F3F9C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48" y="1440639"/>
            <a:ext cx="2903527" cy="4742052"/>
          </a:xfrm>
          <a:prstGeom prst="rect">
            <a:avLst/>
          </a:prstGeom>
        </p:spPr>
      </p:pic>
    </p:spTree>
    <p:extLst>
      <p:ext uri="{BB962C8B-B14F-4D97-AF65-F5344CB8AC3E}">
        <p14:creationId xmlns:p14="http://schemas.microsoft.com/office/powerpoint/2010/main" val="394260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E2DAC1-FC19-4478-9D0A-4D923B88620F}"/>
              </a:ext>
            </a:extLst>
          </p:cNvPr>
          <p:cNvSpPr>
            <a:spLocks noGrp="1"/>
          </p:cNvSpPr>
          <p:nvPr>
            <p:ph type="title"/>
          </p:nvPr>
        </p:nvSpPr>
        <p:spPr/>
        <p:txBody>
          <a:bodyPr/>
          <a:lstStyle/>
          <a:p>
            <a:r>
              <a:rPr lang="en-US" dirty="0"/>
              <a:t>Mr. Johnson’s Costs for Hospital Care</a:t>
            </a:r>
          </a:p>
        </p:txBody>
      </p:sp>
      <p:sp>
        <p:nvSpPr>
          <p:cNvPr id="8" name="TextBox 7">
            <a:extLst>
              <a:ext uri="{FF2B5EF4-FFF2-40B4-BE49-F238E27FC236}">
                <a16:creationId xmlns:a16="http://schemas.microsoft.com/office/drawing/2014/main" id="{69073C14-4402-4C50-A44C-F048BD71ADD1}"/>
              </a:ext>
            </a:extLst>
          </p:cNvPr>
          <p:cNvSpPr txBox="1"/>
          <p:nvPr/>
        </p:nvSpPr>
        <p:spPr>
          <a:xfrm>
            <a:off x="6597404" y="1450279"/>
            <a:ext cx="4380090" cy="830997"/>
          </a:xfrm>
          <a:prstGeom prst="rect">
            <a:avLst/>
          </a:prstGeom>
          <a:noFill/>
        </p:spPr>
        <p:txBody>
          <a:bodyPr wrap="square" rtlCol="0">
            <a:spAutoFit/>
          </a:bodyPr>
          <a:lstStyle/>
          <a:p>
            <a:pPr algn="ctr"/>
            <a:r>
              <a:rPr lang="en-US" sz="2400" dirty="0">
                <a:latin typeface="+mj-lt"/>
                <a:cs typeface="Calibri" panose="020F0502020204030204" pitchFamily="34" charset="0"/>
              </a:rPr>
              <a:t>Hospital care for acute exacerbation of COPD</a:t>
            </a:r>
          </a:p>
        </p:txBody>
      </p:sp>
      <p:pic>
        <p:nvPicPr>
          <p:cNvPr id="12" name="Picture 11">
            <a:extLst>
              <a:ext uri="{FF2B5EF4-FFF2-40B4-BE49-F238E27FC236}">
                <a16:creationId xmlns:a16="http://schemas.microsoft.com/office/drawing/2014/main" id="{57BAE8C1-0535-4F5D-B518-A6FB4F3F9C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4048" y="1838058"/>
            <a:ext cx="4200549" cy="4059353"/>
          </a:xfrm>
          <a:prstGeom prst="rect">
            <a:avLst/>
          </a:prstGeom>
        </p:spPr>
      </p:pic>
      <p:graphicFrame>
        <p:nvGraphicFramePr>
          <p:cNvPr id="9" name="Table 4">
            <a:extLst>
              <a:ext uri="{FF2B5EF4-FFF2-40B4-BE49-F238E27FC236}">
                <a16:creationId xmlns:a16="http://schemas.microsoft.com/office/drawing/2014/main" id="{E5BF68DE-E41A-45A2-BB8C-6782DFB75A3F}"/>
              </a:ext>
            </a:extLst>
          </p:cNvPr>
          <p:cNvGraphicFramePr>
            <a:graphicFrameLocks noGrp="1"/>
          </p:cNvGraphicFramePr>
          <p:nvPr>
            <p:extLst>
              <p:ext uri="{D42A27DB-BD31-4B8C-83A1-F6EECF244321}">
                <p14:modId xmlns:p14="http://schemas.microsoft.com/office/powerpoint/2010/main" val="175966141"/>
              </p:ext>
            </p:extLst>
          </p:nvPr>
        </p:nvGraphicFramePr>
        <p:xfrm>
          <a:off x="6597404" y="2519395"/>
          <a:ext cx="4847803" cy="3378016"/>
        </p:xfrm>
        <a:graphic>
          <a:graphicData uri="http://schemas.openxmlformats.org/drawingml/2006/table">
            <a:tbl>
              <a:tblPr firstRow="1" bandRow="1">
                <a:tableStyleId>{D27102A9-8310-4765-A935-A1911B00CA55}</a:tableStyleId>
              </a:tblPr>
              <a:tblGrid>
                <a:gridCol w="3768971">
                  <a:extLst>
                    <a:ext uri="{9D8B030D-6E8A-4147-A177-3AD203B41FA5}">
                      <a16:colId xmlns:a16="http://schemas.microsoft.com/office/drawing/2014/main" val="3178936479"/>
                    </a:ext>
                  </a:extLst>
                </a:gridCol>
                <a:gridCol w="1078832">
                  <a:extLst>
                    <a:ext uri="{9D8B030D-6E8A-4147-A177-3AD203B41FA5}">
                      <a16:colId xmlns:a16="http://schemas.microsoft.com/office/drawing/2014/main" val="945426951"/>
                    </a:ext>
                  </a:extLst>
                </a:gridCol>
              </a:tblGrid>
              <a:tr h="422252">
                <a:tc>
                  <a:txBody>
                    <a:bodyPr/>
                    <a:lstStyle/>
                    <a:p>
                      <a:r>
                        <a:rPr lang="en-US" sz="2000" dirty="0"/>
                        <a:t>Service</a:t>
                      </a:r>
                      <a:endParaRPr lang="en-US" sz="2400" dirty="0"/>
                    </a:p>
                  </a:txBody>
                  <a:tcPr marL="85181" marR="85181" marT="42590" marB="42590"/>
                </a:tc>
                <a:tc>
                  <a:txBody>
                    <a:bodyPr/>
                    <a:lstStyle/>
                    <a:p>
                      <a:pPr algn="r"/>
                      <a:r>
                        <a:rPr lang="en-US" sz="2000" dirty="0"/>
                        <a:t>Charge</a:t>
                      </a:r>
                      <a:endParaRPr lang="en-US" sz="2300" dirty="0"/>
                    </a:p>
                  </a:txBody>
                  <a:tcPr marL="85181" marR="85181" marT="42590" marB="42590"/>
                </a:tc>
                <a:extLst>
                  <a:ext uri="{0D108BD9-81ED-4DB2-BD59-A6C34878D82A}">
                    <a16:rowId xmlns:a16="http://schemas.microsoft.com/office/drawing/2014/main" val="2940182670"/>
                  </a:ext>
                </a:extLst>
              </a:tr>
              <a:tr h="422252">
                <a:tc>
                  <a:txBody>
                    <a:bodyPr/>
                    <a:lstStyle/>
                    <a:p>
                      <a:r>
                        <a:rPr lang="en-US" sz="1700" dirty="0"/>
                        <a:t>Two-night hospitalization</a:t>
                      </a:r>
                    </a:p>
                  </a:txBody>
                  <a:tcPr marL="85181" marR="85181" marT="42590" marB="42590"/>
                </a:tc>
                <a:tc>
                  <a:txBody>
                    <a:bodyPr/>
                    <a:lstStyle/>
                    <a:p>
                      <a:pPr algn="r"/>
                      <a:r>
                        <a:rPr lang="en-US" sz="1700" dirty="0"/>
                        <a:t>$6,702</a:t>
                      </a:r>
                    </a:p>
                  </a:txBody>
                  <a:tcPr marL="85181" marR="85181" marT="42590" marB="42590"/>
                </a:tc>
                <a:extLst>
                  <a:ext uri="{0D108BD9-81ED-4DB2-BD59-A6C34878D82A}">
                    <a16:rowId xmlns:a16="http://schemas.microsoft.com/office/drawing/2014/main" val="2572547784"/>
                  </a:ext>
                </a:extLst>
              </a:tr>
              <a:tr h="422252">
                <a:tc>
                  <a:txBody>
                    <a:bodyPr/>
                    <a:lstStyle/>
                    <a:p>
                      <a:r>
                        <a:rPr lang="en-US" sz="1700" dirty="0"/>
                        <a:t>Complete blood count</a:t>
                      </a:r>
                    </a:p>
                  </a:txBody>
                  <a:tcPr marL="85181" marR="85181" marT="42590" marB="42590"/>
                </a:tc>
                <a:tc>
                  <a:txBody>
                    <a:bodyPr/>
                    <a:lstStyle/>
                    <a:p>
                      <a:pPr algn="r"/>
                      <a:r>
                        <a:rPr lang="en-US" sz="1700" dirty="0"/>
                        <a:t>$92</a:t>
                      </a:r>
                    </a:p>
                  </a:txBody>
                  <a:tcPr marL="85181" marR="85181" marT="42590" marB="42590"/>
                </a:tc>
                <a:extLst>
                  <a:ext uri="{0D108BD9-81ED-4DB2-BD59-A6C34878D82A}">
                    <a16:rowId xmlns:a16="http://schemas.microsoft.com/office/drawing/2014/main" val="3942345521"/>
                  </a:ext>
                </a:extLst>
              </a:tr>
              <a:tr h="422252">
                <a:tc>
                  <a:txBody>
                    <a:bodyPr/>
                    <a:lstStyle/>
                    <a:p>
                      <a:r>
                        <a:rPr lang="en-US" sz="1700" dirty="0"/>
                        <a:t>Basic metabolic panel</a:t>
                      </a:r>
                    </a:p>
                  </a:txBody>
                  <a:tcPr marL="85181" marR="85181" marT="42590" marB="42590"/>
                </a:tc>
                <a:tc>
                  <a:txBody>
                    <a:bodyPr/>
                    <a:lstStyle/>
                    <a:p>
                      <a:pPr algn="r"/>
                      <a:r>
                        <a:rPr lang="en-US" sz="1700" dirty="0"/>
                        <a:t>$46</a:t>
                      </a:r>
                    </a:p>
                  </a:txBody>
                  <a:tcPr marL="85181" marR="85181" marT="42590" marB="42590"/>
                </a:tc>
                <a:extLst>
                  <a:ext uri="{0D108BD9-81ED-4DB2-BD59-A6C34878D82A}">
                    <a16:rowId xmlns:a16="http://schemas.microsoft.com/office/drawing/2014/main" val="4198044568"/>
                  </a:ext>
                </a:extLst>
              </a:tr>
              <a:tr h="422252">
                <a:tc>
                  <a:txBody>
                    <a:bodyPr/>
                    <a:lstStyle/>
                    <a:p>
                      <a:r>
                        <a:rPr lang="en-US" sz="1700" dirty="0"/>
                        <a:t>Chest radiography</a:t>
                      </a:r>
                    </a:p>
                  </a:txBody>
                  <a:tcPr marL="85181" marR="85181" marT="42590" marB="42590"/>
                </a:tc>
                <a:tc>
                  <a:txBody>
                    <a:bodyPr/>
                    <a:lstStyle/>
                    <a:p>
                      <a:pPr algn="r"/>
                      <a:r>
                        <a:rPr lang="en-US" sz="1700" dirty="0"/>
                        <a:t>$60</a:t>
                      </a:r>
                    </a:p>
                  </a:txBody>
                  <a:tcPr marL="85181" marR="85181" marT="42590" marB="42590"/>
                </a:tc>
                <a:extLst>
                  <a:ext uri="{0D108BD9-81ED-4DB2-BD59-A6C34878D82A}">
                    <a16:rowId xmlns:a16="http://schemas.microsoft.com/office/drawing/2014/main" val="180254811"/>
                  </a:ext>
                </a:extLst>
              </a:tr>
              <a:tr h="422252">
                <a:tc>
                  <a:txBody>
                    <a:bodyPr/>
                    <a:lstStyle/>
                    <a:p>
                      <a:r>
                        <a:rPr lang="en-US" sz="1700" dirty="0"/>
                        <a:t>Emergency department fee</a:t>
                      </a:r>
                    </a:p>
                  </a:txBody>
                  <a:tcPr marL="85181" marR="85181" marT="42590" marB="42590"/>
                </a:tc>
                <a:tc>
                  <a:txBody>
                    <a:bodyPr/>
                    <a:lstStyle/>
                    <a:p>
                      <a:pPr algn="r"/>
                      <a:r>
                        <a:rPr lang="en-US" sz="1700" dirty="0"/>
                        <a:t>$1,287</a:t>
                      </a:r>
                    </a:p>
                  </a:txBody>
                  <a:tcPr marL="85181" marR="85181" marT="42590" marB="42590"/>
                </a:tc>
                <a:extLst>
                  <a:ext uri="{0D108BD9-81ED-4DB2-BD59-A6C34878D82A}">
                    <a16:rowId xmlns:a16="http://schemas.microsoft.com/office/drawing/2014/main" val="2334639713"/>
                  </a:ext>
                </a:extLst>
              </a:tr>
              <a:tr h="422252">
                <a:tc>
                  <a:txBody>
                    <a:bodyPr/>
                    <a:lstStyle/>
                    <a:p>
                      <a:r>
                        <a:rPr lang="en-US" sz="1700" dirty="0"/>
                        <a:t>Three days of prednisone at discharge</a:t>
                      </a:r>
                    </a:p>
                  </a:txBody>
                  <a:tcPr marL="85181" marR="85181" marT="42590" marB="42590"/>
                </a:tc>
                <a:tc>
                  <a:txBody>
                    <a:bodyPr/>
                    <a:lstStyle/>
                    <a:p>
                      <a:pPr algn="r"/>
                      <a:r>
                        <a:rPr lang="en-US" sz="1700" dirty="0"/>
                        <a:t>$14</a:t>
                      </a:r>
                    </a:p>
                  </a:txBody>
                  <a:tcPr marL="85181" marR="85181" marT="42590" marB="42590"/>
                </a:tc>
                <a:extLst>
                  <a:ext uri="{0D108BD9-81ED-4DB2-BD59-A6C34878D82A}">
                    <a16:rowId xmlns:a16="http://schemas.microsoft.com/office/drawing/2014/main" val="1743502793"/>
                  </a:ext>
                </a:extLst>
              </a:tr>
              <a:tr h="422252">
                <a:tc>
                  <a:txBody>
                    <a:bodyPr/>
                    <a:lstStyle/>
                    <a:p>
                      <a:r>
                        <a:rPr lang="en-US" sz="1700" dirty="0"/>
                        <a:t>Total:</a:t>
                      </a:r>
                      <a:endParaRPr lang="en-US" sz="1700" b="1" dirty="0"/>
                    </a:p>
                  </a:txBody>
                  <a:tcPr marL="85181" marR="85181" marT="42590" marB="42590"/>
                </a:tc>
                <a:tc>
                  <a:txBody>
                    <a:bodyPr/>
                    <a:lstStyle/>
                    <a:p>
                      <a:pPr algn="r"/>
                      <a:r>
                        <a:rPr lang="en-US" sz="1700" dirty="0"/>
                        <a:t>$8,201</a:t>
                      </a:r>
                      <a:endParaRPr lang="en-US" sz="1700" b="1" dirty="0"/>
                    </a:p>
                  </a:txBody>
                  <a:tcPr marL="85181" marR="85181" marT="42590" marB="42590"/>
                </a:tc>
                <a:extLst>
                  <a:ext uri="{0D108BD9-81ED-4DB2-BD59-A6C34878D82A}">
                    <a16:rowId xmlns:a16="http://schemas.microsoft.com/office/drawing/2014/main" val="2887403078"/>
                  </a:ext>
                </a:extLst>
              </a:tr>
            </a:tbl>
          </a:graphicData>
        </a:graphic>
      </p:graphicFrame>
    </p:spTree>
    <p:extLst>
      <p:ext uri="{BB962C8B-B14F-4D97-AF65-F5344CB8AC3E}">
        <p14:creationId xmlns:p14="http://schemas.microsoft.com/office/powerpoint/2010/main" val="110414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E2DAC1-FC19-4478-9D0A-4D923B88620F}"/>
              </a:ext>
            </a:extLst>
          </p:cNvPr>
          <p:cNvSpPr>
            <a:spLocks noGrp="1"/>
          </p:cNvSpPr>
          <p:nvPr>
            <p:ph type="title"/>
          </p:nvPr>
        </p:nvSpPr>
        <p:spPr/>
        <p:txBody>
          <a:bodyPr/>
          <a:lstStyle/>
          <a:p>
            <a:r>
              <a:rPr lang="en-US" dirty="0"/>
              <a:t>Comparing Outpatient and Hospital Charges</a:t>
            </a:r>
          </a:p>
        </p:txBody>
      </p:sp>
      <p:graphicFrame>
        <p:nvGraphicFramePr>
          <p:cNvPr id="12" name="Table 4">
            <a:extLst>
              <a:ext uri="{FF2B5EF4-FFF2-40B4-BE49-F238E27FC236}">
                <a16:creationId xmlns:a16="http://schemas.microsoft.com/office/drawing/2014/main" id="{D421ED5E-48A4-400F-AC2D-AD2E2B3C28E5}"/>
              </a:ext>
            </a:extLst>
          </p:cNvPr>
          <p:cNvGraphicFramePr>
            <a:graphicFrameLocks noGrp="1"/>
          </p:cNvGraphicFramePr>
          <p:nvPr>
            <p:extLst>
              <p:ext uri="{D42A27DB-BD31-4B8C-83A1-F6EECF244321}">
                <p14:modId xmlns:p14="http://schemas.microsoft.com/office/powerpoint/2010/main" val="2987660677"/>
              </p:ext>
            </p:extLst>
          </p:nvPr>
        </p:nvGraphicFramePr>
        <p:xfrm>
          <a:off x="1453549" y="2601137"/>
          <a:ext cx="4522883" cy="3328010"/>
        </p:xfrm>
        <a:graphic>
          <a:graphicData uri="http://schemas.openxmlformats.org/drawingml/2006/table">
            <a:tbl>
              <a:tblPr firstRow="1" bandRow="1">
                <a:tableStyleId>{C083E6E3-FA7D-4D7B-A595-EF9225AFEA82}</a:tableStyleId>
              </a:tblPr>
              <a:tblGrid>
                <a:gridCol w="3053689">
                  <a:extLst>
                    <a:ext uri="{9D8B030D-6E8A-4147-A177-3AD203B41FA5}">
                      <a16:colId xmlns:a16="http://schemas.microsoft.com/office/drawing/2014/main" val="3178936479"/>
                    </a:ext>
                  </a:extLst>
                </a:gridCol>
                <a:gridCol w="1469194">
                  <a:extLst>
                    <a:ext uri="{9D8B030D-6E8A-4147-A177-3AD203B41FA5}">
                      <a16:colId xmlns:a16="http://schemas.microsoft.com/office/drawing/2014/main" val="945426951"/>
                    </a:ext>
                  </a:extLst>
                </a:gridCol>
              </a:tblGrid>
              <a:tr h="475430">
                <a:tc>
                  <a:txBody>
                    <a:bodyPr/>
                    <a:lstStyle/>
                    <a:p>
                      <a:r>
                        <a:rPr lang="en-US" sz="2000" dirty="0"/>
                        <a:t>Service</a:t>
                      </a:r>
                      <a:endParaRPr lang="en-US" sz="1700" dirty="0"/>
                    </a:p>
                  </a:txBody>
                  <a:tcPr marL="118858" marR="118858" marT="59429" marB="59429"/>
                </a:tc>
                <a:tc>
                  <a:txBody>
                    <a:bodyPr/>
                    <a:lstStyle/>
                    <a:p>
                      <a:pPr algn="r"/>
                      <a:r>
                        <a:rPr lang="en-US" sz="2000" dirty="0"/>
                        <a:t>Charge</a:t>
                      </a:r>
                      <a:endParaRPr lang="en-US" sz="1700" dirty="0"/>
                    </a:p>
                  </a:txBody>
                  <a:tcPr marL="118858" marR="118858" marT="59429" marB="59429"/>
                </a:tc>
                <a:extLst>
                  <a:ext uri="{0D108BD9-81ED-4DB2-BD59-A6C34878D82A}">
                    <a16:rowId xmlns:a16="http://schemas.microsoft.com/office/drawing/2014/main" val="2940182670"/>
                  </a:ext>
                </a:extLst>
              </a:tr>
              <a:tr h="475430">
                <a:tc>
                  <a:txBody>
                    <a:bodyPr/>
                    <a:lstStyle/>
                    <a:p>
                      <a:r>
                        <a:rPr lang="en-US" sz="1700" dirty="0"/>
                        <a:t>Video visit</a:t>
                      </a:r>
                    </a:p>
                  </a:txBody>
                  <a:tcPr marL="118858" marR="118858" marT="59429" marB="59429"/>
                </a:tc>
                <a:tc>
                  <a:txBody>
                    <a:bodyPr/>
                    <a:lstStyle/>
                    <a:p>
                      <a:pPr algn="r"/>
                      <a:r>
                        <a:rPr lang="en-US" sz="1700" dirty="0"/>
                        <a:t>$116</a:t>
                      </a:r>
                    </a:p>
                  </a:txBody>
                  <a:tcPr marL="118858" marR="118858" marT="59429" marB="59429"/>
                </a:tc>
                <a:extLst>
                  <a:ext uri="{0D108BD9-81ED-4DB2-BD59-A6C34878D82A}">
                    <a16:rowId xmlns:a16="http://schemas.microsoft.com/office/drawing/2014/main" val="2572547784"/>
                  </a:ext>
                </a:extLst>
              </a:tr>
              <a:tr h="475430">
                <a:tc>
                  <a:txBody>
                    <a:bodyPr/>
                    <a:lstStyle/>
                    <a:p>
                      <a:r>
                        <a:rPr lang="en-US" sz="1700" dirty="0"/>
                        <a:t>Follow-up clinic visit</a:t>
                      </a:r>
                    </a:p>
                  </a:txBody>
                  <a:tcPr marL="118858" marR="118858" marT="59429" marB="59429"/>
                </a:tc>
                <a:tc>
                  <a:txBody>
                    <a:bodyPr/>
                    <a:lstStyle/>
                    <a:p>
                      <a:pPr algn="r"/>
                      <a:r>
                        <a:rPr lang="en-US" sz="1700" dirty="0"/>
                        <a:t>$295</a:t>
                      </a:r>
                    </a:p>
                  </a:txBody>
                  <a:tcPr marL="118858" marR="118858" marT="59429" marB="59429"/>
                </a:tc>
                <a:extLst>
                  <a:ext uri="{0D108BD9-81ED-4DB2-BD59-A6C34878D82A}">
                    <a16:rowId xmlns:a16="http://schemas.microsoft.com/office/drawing/2014/main" val="180254811"/>
                  </a:ext>
                </a:extLst>
              </a:tr>
              <a:tr h="475430">
                <a:tc>
                  <a:txBody>
                    <a:bodyPr/>
                    <a:lstStyle/>
                    <a:p>
                      <a:r>
                        <a:rPr lang="en-US" sz="1700" dirty="0"/>
                        <a:t>Complete blood count</a:t>
                      </a:r>
                    </a:p>
                  </a:txBody>
                  <a:tcPr marL="118858" marR="118858" marT="59429" marB="59429"/>
                </a:tc>
                <a:tc>
                  <a:txBody>
                    <a:bodyPr/>
                    <a:lstStyle/>
                    <a:p>
                      <a:pPr algn="r"/>
                      <a:r>
                        <a:rPr lang="en-US" sz="1700" dirty="0"/>
                        <a:t>$46</a:t>
                      </a:r>
                    </a:p>
                  </a:txBody>
                  <a:tcPr marL="118858" marR="118858" marT="59429" marB="59429"/>
                </a:tc>
                <a:extLst>
                  <a:ext uri="{0D108BD9-81ED-4DB2-BD59-A6C34878D82A}">
                    <a16:rowId xmlns:a16="http://schemas.microsoft.com/office/drawing/2014/main" val="3182223939"/>
                  </a:ext>
                </a:extLst>
              </a:tr>
              <a:tr h="475430">
                <a:tc>
                  <a:txBody>
                    <a:bodyPr/>
                    <a:lstStyle/>
                    <a:p>
                      <a:r>
                        <a:rPr lang="en-US" sz="1700" dirty="0"/>
                        <a:t>Basic metabolic panel</a:t>
                      </a:r>
                    </a:p>
                  </a:txBody>
                  <a:tcPr marL="118858" marR="118858" marT="59429" marB="59429"/>
                </a:tc>
                <a:tc>
                  <a:txBody>
                    <a:bodyPr/>
                    <a:lstStyle/>
                    <a:p>
                      <a:pPr algn="r"/>
                      <a:r>
                        <a:rPr lang="en-US" sz="1700" dirty="0"/>
                        <a:t>$23</a:t>
                      </a:r>
                    </a:p>
                  </a:txBody>
                  <a:tcPr marL="118858" marR="118858" marT="59429" marB="59429"/>
                </a:tc>
                <a:extLst>
                  <a:ext uri="{0D108BD9-81ED-4DB2-BD59-A6C34878D82A}">
                    <a16:rowId xmlns:a16="http://schemas.microsoft.com/office/drawing/2014/main" val="2334639713"/>
                  </a:ext>
                </a:extLst>
              </a:tr>
              <a:tr h="475430">
                <a:tc>
                  <a:txBody>
                    <a:bodyPr/>
                    <a:lstStyle/>
                    <a:p>
                      <a:r>
                        <a:rPr lang="en-US" sz="1700" dirty="0"/>
                        <a:t>Five days of prednisone</a:t>
                      </a:r>
                    </a:p>
                  </a:txBody>
                  <a:tcPr marL="118858" marR="118858" marT="59429" marB="59429"/>
                </a:tc>
                <a:tc>
                  <a:txBody>
                    <a:bodyPr/>
                    <a:lstStyle/>
                    <a:p>
                      <a:pPr algn="r"/>
                      <a:r>
                        <a:rPr lang="en-US" sz="1700" dirty="0"/>
                        <a:t>$14</a:t>
                      </a:r>
                    </a:p>
                  </a:txBody>
                  <a:tcPr marL="118858" marR="118858" marT="59429" marB="59429"/>
                </a:tc>
                <a:extLst>
                  <a:ext uri="{0D108BD9-81ED-4DB2-BD59-A6C34878D82A}">
                    <a16:rowId xmlns:a16="http://schemas.microsoft.com/office/drawing/2014/main" val="1743502793"/>
                  </a:ext>
                </a:extLst>
              </a:tr>
              <a:tr h="475430">
                <a:tc>
                  <a:txBody>
                    <a:bodyPr/>
                    <a:lstStyle/>
                    <a:p>
                      <a:r>
                        <a:rPr lang="en-US" sz="1700" dirty="0"/>
                        <a:t>Total:</a:t>
                      </a:r>
                      <a:endParaRPr lang="en-US" sz="1700" b="1" dirty="0"/>
                    </a:p>
                  </a:txBody>
                  <a:tcPr marL="118858" marR="118858" marT="59429" marB="59429"/>
                </a:tc>
                <a:tc>
                  <a:txBody>
                    <a:bodyPr/>
                    <a:lstStyle/>
                    <a:p>
                      <a:pPr algn="r"/>
                      <a:r>
                        <a:rPr lang="en-US" sz="1700" dirty="0"/>
                        <a:t>$494</a:t>
                      </a:r>
                      <a:endParaRPr lang="en-US" sz="1700" b="1" dirty="0"/>
                    </a:p>
                  </a:txBody>
                  <a:tcPr marL="118858" marR="118858" marT="59429" marB="59429"/>
                </a:tc>
                <a:extLst>
                  <a:ext uri="{0D108BD9-81ED-4DB2-BD59-A6C34878D82A}">
                    <a16:rowId xmlns:a16="http://schemas.microsoft.com/office/drawing/2014/main" val="2887403078"/>
                  </a:ext>
                </a:extLst>
              </a:tr>
            </a:tbl>
          </a:graphicData>
        </a:graphic>
      </p:graphicFrame>
      <p:sp>
        <p:nvSpPr>
          <p:cNvPr id="13" name="TextBox 12">
            <a:extLst>
              <a:ext uri="{FF2B5EF4-FFF2-40B4-BE49-F238E27FC236}">
                <a16:creationId xmlns:a16="http://schemas.microsoft.com/office/drawing/2014/main" id="{9F3CFD92-D4DD-4214-AA87-2D3E0B31D568}"/>
              </a:ext>
            </a:extLst>
          </p:cNvPr>
          <p:cNvSpPr txBox="1"/>
          <p:nvPr/>
        </p:nvSpPr>
        <p:spPr>
          <a:xfrm>
            <a:off x="1295400" y="1481611"/>
            <a:ext cx="4681033" cy="830997"/>
          </a:xfrm>
          <a:prstGeom prst="rect">
            <a:avLst/>
          </a:prstGeom>
          <a:noFill/>
        </p:spPr>
        <p:txBody>
          <a:bodyPr wrap="square" rtlCol="0">
            <a:spAutoFit/>
          </a:bodyPr>
          <a:lstStyle/>
          <a:p>
            <a:pPr algn="ctr"/>
            <a:r>
              <a:rPr lang="en-US" sz="2400" dirty="0">
                <a:latin typeface="+mj-lt"/>
                <a:cs typeface="Calibri" panose="020F0502020204030204" pitchFamily="34" charset="0"/>
              </a:rPr>
              <a:t>Outpatient care for acute exacerbation of COPD</a:t>
            </a:r>
          </a:p>
        </p:txBody>
      </p:sp>
      <p:graphicFrame>
        <p:nvGraphicFramePr>
          <p:cNvPr id="14" name="Table 4">
            <a:extLst>
              <a:ext uri="{FF2B5EF4-FFF2-40B4-BE49-F238E27FC236}">
                <a16:creationId xmlns:a16="http://schemas.microsoft.com/office/drawing/2014/main" id="{554FD8D3-2F1F-4B36-BBD6-23CDC9A9550A}"/>
              </a:ext>
            </a:extLst>
          </p:cNvPr>
          <p:cNvGraphicFramePr>
            <a:graphicFrameLocks noGrp="1"/>
          </p:cNvGraphicFramePr>
          <p:nvPr>
            <p:extLst>
              <p:ext uri="{D42A27DB-BD31-4B8C-83A1-F6EECF244321}">
                <p14:modId xmlns:p14="http://schemas.microsoft.com/office/powerpoint/2010/main" val="1774984949"/>
              </p:ext>
            </p:extLst>
          </p:nvPr>
        </p:nvGraphicFramePr>
        <p:xfrm>
          <a:off x="6872748" y="2551131"/>
          <a:ext cx="4665536" cy="3559104"/>
        </p:xfrm>
        <a:graphic>
          <a:graphicData uri="http://schemas.openxmlformats.org/drawingml/2006/table">
            <a:tbl>
              <a:tblPr firstRow="1" bandRow="1">
                <a:tableStyleId>{D27102A9-8310-4765-A935-A1911B00CA55}</a:tableStyleId>
              </a:tblPr>
              <a:tblGrid>
                <a:gridCol w="3548990">
                  <a:extLst>
                    <a:ext uri="{9D8B030D-6E8A-4147-A177-3AD203B41FA5}">
                      <a16:colId xmlns:a16="http://schemas.microsoft.com/office/drawing/2014/main" val="3178936479"/>
                    </a:ext>
                  </a:extLst>
                </a:gridCol>
                <a:gridCol w="1116546">
                  <a:extLst>
                    <a:ext uri="{9D8B030D-6E8A-4147-A177-3AD203B41FA5}">
                      <a16:colId xmlns:a16="http://schemas.microsoft.com/office/drawing/2014/main" val="945426951"/>
                    </a:ext>
                  </a:extLst>
                </a:gridCol>
              </a:tblGrid>
              <a:tr h="422252">
                <a:tc>
                  <a:txBody>
                    <a:bodyPr/>
                    <a:lstStyle/>
                    <a:p>
                      <a:r>
                        <a:rPr lang="en-US" sz="2000" dirty="0"/>
                        <a:t>Service</a:t>
                      </a:r>
                      <a:endParaRPr lang="en-US" sz="1700" dirty="0"/>
                    </a:p>
                  </a:txBody>
                  <a:tcPr marL="85181" marR="85181" marT="42590" marB="42590"/>
                </a:tc>
                <a:tc>
                  <a:txBody>
                    <a:bodyPr/>
                    <a:lstStyle/>
                    <a:p>
                      <a:pPr algn="r"/>
                      <a:r>
                        <a:rPr lang="en-US" sz="2000" dirty="0"/>
                        <a:t>Charge</a:t>
                      </a:r>
                      <a:endParaRPr lang="en-US" sz="1700" dirty="0"/>
                    </a:p>
                  </a:txBody>
                  <a:tcPr marL="85181" marR="85181" marT="42590" marB="42590"/>
                </a:tc>
                <a:extLst>
                  <a:ext uri="{0D108BD9-81ED-4DB2-BD59-A6C34878D82A}">
                    <a16:rowId xmlns:a16="http://schemas.microsoft.com/office/drawing/2014/main" val="2940182670"/>
                  </a:ext>
                </a:extLst>
              </a:tr>
              <a:tr h="422252">
                <a:tc>
                  <a:txBody>
                    <a:bodyPr/>
                    <a:lstStyle/>
                    <a:p>
                      <a:r>
                        <a:rPr lang="en-US" sz="1700" dirty="0"/>
                        <a:t>Two-night hospitalization</a:t>
                      </a:r>
                    </a:p>
                  </a:txBody>
                  <a:tcPr marL="85181" marR="85181" marT="42590" marB="42590"/>
                </a:tc>
                <a:tc>
                  <a:txBody>
                    <a:bodyPr/>
                    <a:lstStyle/>
                    <a:p>
                      <a:pPr algn="r"/>
                      <a:r>
                        <a:rPr lang="en-US" sz="1700" dirty="0"/>
                        <a:t>$6,702</a:t>
                      </a:r>
                    </a:p>
                  </a:txBody>
                  <a:tcPr marL="85181" marR="85181" marT="42590" marB="42590"/>
                </a:tc>
                <a:extLst>
                  <a:ext uri="{0D108BD9-81ED-4DB2-BD59-A6C34878D82A}">
                    <a16:rowId xmlns:a16="http://schemas.microsoft.com/office/drawing/2014/main" val="2572547784"/>
                  </a:ext>
                </a:extLst>
              </a:tr>
              <a:tr h="422252">
                <a:tc>
                  <a:txBody>
                    <a:bodyPr/>
                    <a:lstStyle/>
                    <a:p>
                      <a:r>
                        <a:rPr lang="en-US" sz="1700" dirty="0"/>
                        <a:t>Complete blood count</a:t>
                      </a:r>
                    </a:p>
                  </a:txBody>
                  <a:tcPr marL="85181" marR="85181" marT="42590" marB="42590"/>
                </a:tc>
                <a:tc>
                  <a:txBody>
                    <a:bodyPr/>
                    <a:lstStyle/>
                    <a:p>
                      <a:pPr algn="r"/>
                      <a:r>
                        <a:rPr lang="en-US" sz="1700" dirty="0"/>
                        <a:t>$92</a:t>
                      </a:r>
                    </a:p>
                  </a:txBody>
                  <a:tcPr marL="85181" marR="85181" marT="42590" marB="42590"/>
                </a:tc>
                <a:extLst>
                  <a:ext uri="{0D108BD9-81ED-4DB2-BD59-A6C34878D82A}">
                    <a16:rowId xmlns:a16="http://schemas.microsoft.com/office/drawing/2014/main" val="3942345521"/>
                  </a:ext>
                </a:extLst>
              </a:tr>
              <a:tr h="422252">
                <a:tc>
                  <a:txBody>
                    <a:bodyPr/>
                    <a:lstStyle/>
                    <a:p>
                      <a:r>
                        <a:rPr lang="en-US" sz="1700" dirty="0"/>
                        <a:t>Basic metabolic panel</a:t>
                      </a:r>
                    </a:p>
                  </a:txBody>
                  <a:tcPr marL="85181" marR="85181" marT="42590" marB="42590"/>
                </a:tc>
                <a:tc>
                  <a:txBody>
                    <a:bodyPr/>
                    <a:lstStyle/>
                    <a:p>
                      <a:pPr algn="r"/>
                      <a:r>
                        <a:rPr lang="en-US" sz="1700" dirty="0"/>
                        <a:t>$46</a:t>
                      </a:r>
                    </a:p>
                  </a:txBody>
                  <a:tcPr marL="85181" marR="85181" marT="42590" marB="42590"/>
                </a:tc>
                <a:extLst>
                  <a:ext uri="{0D108BD9-81ED-4DB2-BD59-A6C34878D82A}">
                    <a16:rowId xmlns:a16="http://schemas.microsoft.com/office/drawing/2014/main" val="4198044568"/>
                  </a:ext>
                </a:extLst>
              </a:tr>
              <a:tr h="422252">
                <a:tc>
                  <a:txBody>
                    <a:bodyPr/>
                    <a:lstStyle/>
                    <a:p>
                      <a:r>
                        <a:rPr lang="en-US" sz="1700" dirty="0"/>
                        <a:t>Chest radiography</a:t>
                      </a:r>
                    </a:p>
                  </a:txBody>
                  <a:tcPr marL="85181" marR="85181" marT="42590" marB="42590"/>
                </a:tc>
                <a:tc>
                  <a:txBody>
                    <a:bodyPr/>
                    <a:lstStyle/>
                    <a:p>
                      <a:pPr algn="r"/>
                      <a:r>
                        <a:rPr lang="en-US" sz="1700" dirty="0"/>
                        <a:t>$60</a:t>
                      </a:r>
                    </a:p>
                  </a:txBody>
                  <a:tcPr marL="85181" marR="85181" marT="42590" marB="42590"/>
                </a:tc>
                <a:extLst>
                  <a:ext uri="{0D108BD9-81ED-4DB2-BD59-A6C34878D82A}">
                    <a16:rowId xmlns:a16="http://schemas.microsoft.com/office/drawing/2014/main" val="180254811"/>
                  </a:ext>
                </a:extLst>
              </a:tr>
              <a:tr h="422252">
                <a:tc>
                  <a:txBody>
                    <a:bodyPr/>
                    <a:lstStyle/>
                    <a:p>
                      <a:r>
                        <a:rPr lang="en-US" sz="1700" dirty="0"/>
                        <a:t>Emergency department fee</a:t>
                      </a:r>
                    </a:p>
                  </a:txBody>
                  <a:tcPr marL="85181" marR="85181" marT="42590" marB="42590"/>
                </a:tc>
                <a:tc>
                  <a:txBody>
                    <a:bodyPr/>
                    <a:lstStyle/>
                    <a:p>
                      <a:pPr algn="r"/>
                      <a:r>
                        <a:rPr lang="en-US" sz="1700" dirty="0"/>
                        <a:t>$1,287</a:t>
                      </a:r>
                    </a:p>
                  </a:txBody>
                  <a:tcPr marL="85181" marR="85181" marT="42590" marB="42590"/>
                </a:tc>
                <a:extLst>
                  <a:ext uri="{0D108BD9-81ED-4DB2-BD59-A6C34878D82A}">
                    <a16:rowId xmlns:a16="http://schemas.microsoft.com/office/drawing/2014/main" val="2334639713"/>
                  </a:ext>
                </a:extLst>
              </a:tr>
              <a:tr h="422252">
                <a:tc>
                  <a:txBody>
                    <a:bodyPr/>
                    <a:lstStyle/>
                    <a:p>
                      <a:r>
                        <a:rPr lang="en-US" sz="1700" dirty="0"/>
                        <a:t>Three days of prednisone at discharge</a:t>
                      </a:r>
                    </a:p>
                  </a:txBody>
                  <a:tcPr marL="85181" marR="85181" marT="42590" marB="42590"/>
                </a:tc>
                <a:tc>
                  <a:txBody>
                    <a:bodyPr/>
                    <a:lstStyle/>
                    <a:p>
                      <a:pPr algn="r"/>
                      <a:r>
                        <a:rPr lang="en-US" sz="1700" dirty="0"/>
                        <a:t>$14</a:t>
                      </a:r>
                    </a:p>
                  </a:txBody>
                  <a:tcPr marL="85181" marR="85181" marT="42590" marB="42590"/>
                </a:tc>
                <a:extLst>
                  <a:ext uri="{0D108BD9-81ED-4DB2-BD59-A6C34878D82A}">
                    <a16:rowId xmlns:a16="http://schemas.microsoft.com/office/drawing/2014/main" val="1743502793"/>
                  </a:ext>
                </a:extLst>
              </a:tr>
              <a:tr h="422252">
                <a:tc>
                  <a:txBody>
                    <a:bodyPr/>
                    <a:lstStyle/>
                    <a:p>
                      <a:r>
                        <a:rPr lang="en-US" sz="1700" dirty="0"/>
                        <a:t>Total:</a:t>
                      </a:r>
                      <a:endParaRPr lang="en-US" sz="1700" b="1" dirty="0"/>
                    </a:p>
                  </a:txBody>
                  <a:tcPr marL="85181" marR="85181" marT="42590" marB="42590"/>
                </a:tc>
                <a:tc>
                  <a:txBody>
                    <a:bodyPr/>
                    <a:lstStyle/>
                    <a:p>
                      <a:pPr algn="r"/>
                      <a:r>
                        <a:rPr lang="en-US" sz="1700" dirty="0"/>
                        <a:t>$8,201</a:t>
                      </a:r>
                      <a:endParaRPr lang="en-US" sz="1700" b="1" dirty="0"/>
                    </a:p>
                  </a:txBody>
                  <a:tcPr marL="85181" marR="85181" marT="42590" marB="42590"/>
                </a:tc>
                <a:extLst>
                  <a:ext uri="{0D108BD9-81ED-4DB2-BD59-A6C34878D82A}">
                    <a16:rowId xmlns:a16="http://schemas.microsoft.com/office/drawing/2014/main" val="2887403078"/>
                  </a:ext>
                </a:extLst>
              </a:tr>
            </a:tbl>
          </a:graphicData>
        </a:graphic>
      </p:graphicFrame>
      <p:sp>
        <p:nvSpPr>
          <p:cNvPr id="15" name="TextBox 14">
            <a:extLst>
              <a:ext uri="{FF2B5EF4-FFF2-40B4-BE49-F238E27FC236}">
                <a16:creationId xmlns:a16="http://schemas.microsoft.com/office/drawing/2014/main" id="{8A311E39-9B67-442A-9357-DFEF9C4B5BBA}"/>
              </a:ext>
            </a:extLst>
          </p:cNvPr>
          <p:cNvSpPr txBox="1"/>
          <p:nvPr/>
        </p:nvSpPr>
        <p:spPr>
          <a:xfrm>
            <a:off x="6999571" y="1482014"/>
            <a:ext cx="4380090" cy="830997"/>
          </a:xfrm>
          <a:prstGeom prst="rect">
            <a:avLst/>
          </a:prstGeom>
          <a:noFill/>
        </p:spPr>
        <p:txBody>
          <a:bodyPr wrap="square" rtlCol="0">
            <a:spAutoFit/>
          </a:bodyPr>
          <a:lstStyle/>
          <a:p>
            <a:pPr algn="ctr"/>
            <a:r>
              <a:rPr lang="en-US" sz="2400" dirty="0">
                <a:latin typeface="+mj-lt"/>
                <a:cs typeface="Calibri" panose="020F0502020204030204" pitchFamily="34" charset="0"/>
              </a:rPr>
              <a:t>Hospital care for acute exacerbation of COPD</a:t>
            </a:r>
          </a:p>
        </p:txBody>
      </p:sp>
      <p:grpSp>
        <p:nvGrpSpPr>
          <p:cNvPr id="10" name="Group 9">
            <a:extLst>
              <a:ext uri="{FF2B5EF4-FFF2-40B4-BE49-F238E27FC236}">
                <a16:creationId xmlns:a16="http://schemas.microsoft.com/office/drawing/2014/main" id="{63492FBF-5D6C-4CEC-AB1D-022F5CB09767}"/>
              </a:ext>
              <a:ext uri="{C183D7F6-B498-43B3-948B-1728B52AA6E4}">
                <adec:decorative xmlns:adec="http://schemas.microsoft.com/office/drawing/2017/decorative" val="1"/>
              </a:ext>
            </a:extLst>
          </p:cNvPr>
          <p:cNvGrpSpPr/>
          <p:nvPr/>
        </p:nvGrpSpPr>
        <p:grpSpPr>
          <a:xfrm>
            <a:off x="6246248" y="4660490"/>
            <a:ext cx="5292036" cy="2094527"/>
            <a:chOff x="6318440" y="4660490"/>
            <a:chExt cx="5292036" cy="2094527"/>
          </a:xfrm>
        </p:grpSpPr>
        <p:sp>
          <p:nvSpPr>
            <p:cNvPr id="2" name="Rectangle 1">
              <a:extLst>
                <a:ext uri="{FF2B5EF4-FFF2-40B4-BE49-F238E27FC236}">
                  <a16:creationId xmlns:a16="http://schemas.microsoft.com/office/drawing/2014/main" id="{42922258-1631-4288-8E32-33FA6D4537C3}"/>
                </a:ext>
              </a:extLst>
            </p:cNvPr>
            <p:cNvSpPr/>
            <p:nvPr/>
          </p:nvSpPr>
          <p:spPr>
            <a:xfrm>
              <a:off x="6979610" y="4660490"/>
              <a:ext cx="4630866" cy="41295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2D15D49-FEBF-4DE3-89EF-64B7E849BBA2}"/>
                </a:ext>
              </a:extLst>
            </p:cNvPr>
            <p:cNvCxnSpPr>
              <a:cxnSpLocks/>
              <a:stCxn id="2" idx="1"/>
            </p:cNvCxnSpPr>
            <p:nvPr/>
          </p:nvCxnSpPr>
          <p:spPr>
            <a:xfrm flipH="1">
              <a:off x="6318440" y="4866968"/>
              <a:ext cx="661170" cy="70792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B19D71-561A-49C0-8A5F-820E1BC36822}"/>
                </a:ext>
              </a:extLst>
            </p:cNvPr>
            <p:cNvCxnSpPr>
              <a:cxnSpLocks/>
            </p:cNvCxnSpPr>
            <p:nvPr/>
          </p:nvCxnSpPr>
          <p:spPr>
            <a:xfrm flipH="1" flipV="1">
              <a:off x="6318440" y="5553065"/>
              <a:ext cx="554308" cy="74774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941E37-965C-43AF-8148-B9F3C8818955}"/>
                </a:ext>
              </a:extLst>
            </p:cNvPr>
            <p:cNvSpPr txBox="1"/>
            <p:nvPr/>
          </p:nvSpPr>
          <p:spPr>
            <a:xfrm>
              <a:off x="6872748" y="6047131"/>
              <a:ext cx="4173794" cy="707886"/>
            </a:xfrm>
            <a:prstGeom prst="rect">
              <a:avLst/>
            </a:prstGeom>
            <a:noFill/>
            <a:ln w="57150">
              <a:solidFill>
                <a:schemeClr val="accent4"/>
              </a:solidFill>
            </a:ln>
          </p:spPr>
          <p:txBody>
            <a:bodyPr wrap="square" rtlCol="0">
              <a:spAutoFit/>
            </a:bodyPr>
            <a:lstStyle/>
            <a:p>
              <a:pPr algn="l"/>
              <a:r>
                <a:rPr lang="en-US" sz="2000" dirty="0">
                  <a:latin typeface="Calibri" panose="020F0502020204030204" pitchFamily="34" charset="0"/>
                  <a:cs typeface="Calibri" panose="020F0502020204030204" pitchFamily="34" charset="0"/>
                </a:rPr>
                <a:t>Direct admission avoids emergency department fees.</a:t>
              </a:r>
            </a:p>
          </p:txBody>
        </p:sp>
      </p:grpSp>
    </p:spTree>
    <p:extLst>
      <p:ext uri="{BB962C8B-B14F-4D97-AF65-F5344CB8AC3E}">
        <p14:creationId xmlns:p14="http://schemas.microsoft.com/office/powerpoint/2010/main" val="369988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14DADE-FD48-427D-B9F6-BB1BFE75CB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048" y="455677"/>
            <a:ext cx="6073140" cy="6073140"/>
          </a:xfrm>
          <a:prstGeom prst="rect">
            <a:avLst/>
          </a:prstGeom>
          <a:noFill/>
        </p:spPr>
      </p:pic>
      <p:sp>
        <p:nvSpPr>
          <p:cNvPr id="4" name="Title 3">
            <a:extLst>
              <a:ext uri="{FF2B5EF4-FFF2-40B4-BE49-F238E27FC236}">
                <a16:creationId xmlns:a16="http://schemas.microsoft.com/office/drawing/2014/main" id="{29EE5821-EED0-47E7-9B6F-0C4B19877DBA}"/>
              </a:ext>
            </a:extLst>
          </p:cNvPr>
          <p:cNvSpPr>
            <a:spLocks noGrp="1"/>
          </p:cNvSpPr>
          <p:nvPr>
            <p:ph type="title"/>
          </p:nvPr>
        </p:nvSpPr>
        <p:spPr>
          <a:xfrm>
            <a:off x="833120" y="365126"/>
            <a:ext cx="5006788" cy="914399"/>
          </a:xfrm>
        </p:spPr>
        <p:txBody>
          <a:bodyPr vert="horz" lIns="91440" tIns="45720" rIns="91440" bIns="45720" rtlCol="0" anchor="ctr">
            <a:normAutofit/>
          </a:bodyPr>
          <a:lstStyle/>
          <a:p>
            <a:r>
              <a:rPr lang="en-US" b="1" kern="1200">
                <a:latin typeface="+mj-lt"/>
                <a:ea typeface="+mj-ea"/>
                <a:cs typeface="Calibri" panose="020F0502020204030204" pitchFamily="34" charset="0"/>
              </a:rPr>
              <a:t>Admission Decision</a:t>
            </a:r>
          </a:p>
        </p:txBody>
      </p:sp>
      <p:sp>
        <p:nvSpPr>
          <p:cNvPr id="9" name="TextBox 8">
            <a:extLst>
              <a:ext uri="{FF2B5EF4-FFF2-40B4-BE49-F238E27FC236}">
                <a16:creationId xmlns:a16="http://schemas.microsoft.com/office/drawing/2014/main" id="{1A379058-AF19-45CF-9F99-CA04B544550D}"/>
              </a:ext>
            </a:extLst>
          </p:cNvPr>
          <p:cNvSpPr txBox="1"/>
          <p:nvPr/>
        </p:nvSpPr>
        <p:spPr>
          <a:xfrm>
            <a:off x="576775" y="2095452"/>
            <a:ext cx="5263133" cy="3123662"/>
          </a:xfrm>
          <a:prstGeom prst="rect">
            <a:avLst/>
          </a:prstGeom>
        </p:spPr>
        <p:txBody>
          <a:bodyPr vert="horz" lIns="91440" tIns="45720" rIns="91440" bIns="45720" rtlCol="0">
            <a:normAutofit/>
          </a:bodyPr>
          <a:lstStyle/>
          <a:p>
            <a:pPr>
              <a:spcBef>
                <a:spcPts val="0"/>
              </a:spcBef>
              <a:spcAft>
                <a:spcPts val="600"/>
              </a:spcAft>
              <a:buClr>
                <a:srgbClr val="003497"/>
              </a:buClr>
            </a:pPr>
            <a:r>
              <a:rPr lang="en-US" sz="2200" kern="1200" dirty="0">
                <a:latin typeface="+mn-lt"/>
                <a:ea typeface="+mn-ea"/>
                <a:cs typeface="+mn-cs"/>
              </a:rPr>
              <a:t>What factors should you consider when deciding whether to hospitalize Mr</a:t>
            </a:r>
            <a:r>
              <a:rPr lang="en-US" sz="2200" dirty="0">
                <a:latin typeface="+mn-lt"/>
                <a:cs typeface="+mn-cs"/>
              </a:rPr>
              <a:t>. Johnson</a:t>
            </a:r>
            <a:r>
              <a:rPr lang="en-US" sz="2200" kern="1200" dirty="0">
                <a:latin typeface="+mn-lt"/>
                <a:ea typeface="+mn-ea"/>
                <a:cs typeface="+mn-cs"/>
              </a:rPr>
              <a:t>? Would you hospitalize him or not?</a:t>
            </a:r>
          </a:p>
          <a:p>
            <a:pPr>
              <a:spcBef>
                <a:spcPts val="0"/>
              </a:spcBef>
              <a:spcAft>
                <a:spcPts val="600"/>
              </a:spcAft>
              <a:buClr>
                <a:srgbClr val="003497"/>
              </a:buClr>
            </a:pPr>
            <a:endParaRPr lang="en-US" sz="2200" dirty="0">
              <a:latin typeface="+mn-lt"/>
              <a:cs typeface="+mn-cs"/>
            </a:endParaRPr>
          </a:p>
          <a:p>
            <a:pPr>
              <a:spcBef>
                <a:spcPts val="0"/>
              </a:spcBef>
              <a:spcAft>
                <a:spcPts val="600"/>
              </a:spcAft>
              <a:buClr>
                <a:srgbClr val="003497"/>
              </a:buClr>
            </a:pPr>
            <a:r>
              <a:rPr lang="en-US" sz="2200" kern="1200" dirty="0">
                <a:latin typeface="+mn-lt"/>
                <a:ea typeface="+mn-ea"/>
                <a:cs typeface="+mn-cs"/>
              </a:rPr>
              <a:t>What role, if any, does cost play in your decision?</a:t>
            </a:r>
          </a:p>
        </p:txBody>
      </p:sp>
      <p:sp>
        <p:nvSpPr>
          <p:cNvPr id="15" name="Slide Number Placeholder 5">
            <a:extLst>
              <a:ext uri="{FF2B5EF4-FFF2-40B4-BE49-F238E27FC236}">
                <a16:creationId xmlns:a16="http://schemas.microsoft.com/office/drawing/2014/main" id="{36048BFE-981B-7ABF-6C8A-F7B8F7758B20}"/>
              </a:ext>
            </a:extLst>
          </p:cNvPr>
          <p:cNvSpPr>
            <a:spLocks noGrp="1"/>
          </p:cNvSpPr>
          <p:nvPr>
            <p:ph type="sldNum" sz="quarter" idx="14"/>
          </p:nvPr>
        </p:nvSpPr>
        <p:spPr>
          <a:xfrm>
            <a:off x="0" y="6391657"/>
            <a:ext cx="838200" cy="274320"/>
          </a:xfrm>
        </p:spPr>
        <p:txBody>
          <a:bodyPr vert="horz" lIns="91440" tIns="45720" rIns="91440" bIns="45720" rtlCol="0" anchor="b">
            <a:normAutofit/>
          </a:bodyPr>
          <a:lstStyle/>
          <a:p>
            <a:pPr>
              <a:spcAft>
                <a:spcPts val="600"/>
              </a:spcAft>
            </a:pPr>
            <a:fld id="{461711D5-349D-4847-A71F-DCB6A6FF38BF}" type="slidenum">
              <a:rPr lang="en-US" smtClean="0"/>
              <a:pPr>
                <a:spcAft>
                  <a:spcPts val="600"/>
                </a:spcAft>
              </a:pPr>
              <a:t>8</a:t>
            </a:fld>
            <a:endParaRPr lang="en-US"/>
          </a:p>
        </p:txBody>
      </p:sp>
    </p:spTree>
    <p:extLst>
      <p:ext uri="{BB962C8B-B14F-4D97-AF65-F5344CB8AC3E}">
        <p14:creationId xmlns:p14="http://schemas.microsoft.com/office/powerpoint/2010/main" val="41952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EE0E-7680-4C1F-88F6-F3B8A78F93FE}"/>
              </a:ext>
            </a:extLst>
          </p:cNvPr>
          <p:cNvSpPr>
            <a:spLocks noGrp="1"/>
          </p:cNvSpPr>
          <p:nvPr>
            <p:ph type="ctrTitle"/>
          </p:nvPr>
        </p:nvSpPr>
        <p:spPr/>
        <p:txBody>
          <a:bodyPr/>
          <a:lstStyle/>
          <a:p>
            <a:r>
              <a:rPr lang="en-US" dirty="0"/>
              <a:t>Diagnostic Error</a:t>
            </a:r>
          </a:p>
        </p:txBody>
      </p:sp>
      <p:pic>
        <p:nvPicPr>
          <p:cNvPr id="5" name="Picture 4">
            <a:extLst>
              <a:ext uri="{FF2B5EF4-FFF2-40B4-BE49-F238E27FC236}">
                <a16:creationId xmlns:a16="http://schemas.microsoft.com/office/drawing/2014/main" id="{81869AE3-8305-476D-9EE1-407BB61F1C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601" y="921437"/>
            <a:ext cx="4761905" cy="4761905"/>
          </a:xfrm>
          <a:prstGeom prst="rect">
            <a:avLst/>
          </a:prstGeom>
        </p:spPr>
      </p:pic>
    </p:spTree>
    <p:extLst>
      <p:ext uri="{BB962C8B-B14F-4D97-AF65-F5344CB8AC3E}">
        <p14:creationId xmlns:p14="http://schemas.microsoft.com/office/powerpoint/2010/main" val="3807119891"/>
      </p:ext>
    </p:extLst>
  </p:cSld>
  <p:clrMapOvr>
    <a:masterClrMapping/>
  </p:clrMapOvr>
</p:sld>
</file>

<file path=ppt/theme/theme1.xml><?xml version="1.0" encoding="utf-8"?>
<a:theme xmlns:a="http://schemas.openxmlformats.org/drawingml/2006/main" name="Custom Design">
  <a:themeElements>
    <a:clrScheme name="HVC">
      <a:dk1>
        <a:srgbClr val="000000"/>
      </a:dk1>
      <a:lt1>
        <a:srgbClr val="FFFFFF"/>
      </a:lt1>
      <a:dk2>
        <a:srgbClr val="545454"/>
      </a:dk2>
      <a:lt2>
        <a:srgbClr val="C8C8C8"/>
      </a:lt2>
      <a:accent1>
        <a:srgbClr val="007E66"/>
      </a:accent1>
      <a:accent2>
        <a:srgbClr val="2EB135"/>
      </a:accent2>
      <a:accent3>
        <a:srgbClr val="00A0DE"/>
      </a:accent3>
      <a:accent4>
        <a:srgbClr val="FF7900"/>
      </a:accent4>
      <a:accent5>
        <a:srgbClr val="FFC82E"/>
      </a:accent5>
      <a:accent6>
        <a:srgbClr val="8FD400"/>
      </a:accent6>
      <a:hlink>
        <a:srgbClr val="00A0DE"/>
      </a:hlink>
      <a:folHlink>
        <a:srgbClr val="FF7900"/>
      </a:folHlink>
    </a:clrScheme>
    <a:fontScheme name="HVC">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Corporate Template - 2021" id="{3878FA42-142F-4941-982C-61243B7E641B}" vid="{75F04D44-4315-488F-9A8E-52E7DC2DF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15314</TotalTime>
  <Words>2262</Words>
  <Application>Microsoft Office PowerPoint</Application>
  <PresentationFormat>Widescreen</PresentationFormat>
  <Paragraphs>268</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Inter</vt:lpstr>
      <vt:lpstr>Lato</vt:lpstr>
      <vt:lpstr>Tw Cen MT</vt:lpstr>
      <vt:lpstr>Wingdings</vt:lpstr>
      <vt:lpstr>Custom Design</vt:lpstr>
      <vt:lpstr>High Value Hospitalization</vt:lpstr>
      <vt:lpstr>Essential Questions</vt:lpstr>
      <vt:lpstr>Hospital Care vs. Outpatient Services</vt:lpstr>
      <vt:lpstr>Five Steps Toward High Value Care</vt:lpstr>
      <vt:lpstr>Mr. Johnson’s Costs for Outpatient Care</vt:lpstr>
      <vt:lpstr>Mr. Johnson’s Costs for Hospital Care</vt:lpstr>
      <vt:lpstr>Comparing Outpatient and Hospital Charges</vt:lpstr>
      <vt:lpstr>Admission Decision</vt:lpstr>
      <vt:lpstr>Diagnostic Error</vt:lpstr>
      <vt:lpstr>Delayed diagnosis</vt:lpstr>
      <vt:lpstr>Types of Diagnostic Error</vt:lpstr>
      <vt:lpstr>Diagnostic Error Discussion</vt:lpstr>
      <vt:lpstr>Diagnostic Reasoning</vt:lpstr>
      <vt:lpstr>Cognitive Biases in the Clinical Reasoning Process</vt:lpstr>
      <vt:lpstr>Cognitive Debiasing Strategies</vt:lpstr>
      <vt:lpstr>Hospital Discharge</vt:lpstr>
      <vt:lpstr>Discharge Options for Mr. Johnson</vt:lpstr>
      <vt:lpstr>Discharge Options Discussion</vt:lpstr>
      <vt:lpstr>Medication Reconciliation</vt:lpstr>
      <vt:lpstr>Medication reconciliation is the process of identifying the most accurate list of all medications that the patient is taking. </vt:lpstr>
      <vt:lpstr>Medication Reconciliation Discussion</vt:lpstr>
      <vt:lpstr>Group Exercise</vt:lpstr>
      <vt:lpstr>Summary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main title slide</dc:title>
  <dc:creator>Clare Sipler</dc:creator>
  <cp:lastModifiedBy>Nick Gogno</cp:lastModifiedBy>
  <cp:revision>42</cp:revision>
  <cp:lastPrinted>2014-02-24T19:20:57Z</cp:lastPrinted>
  <dcterms:created xsi:type="dcterms:W3CDTF">2022-09-30T16:16:46Z</dcterms:created>
  <dcterms:modified xsi:type="dcterms:W3CDTF">2023-03-16T17:56:39Z</dcterms:modified>
</cp:coreProperties>
</file>