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1"/>
  </p:notesMasterIdLst>
  <p:handoutMasterIdLst>
    <p:handoutMasterId r:id="rId32"/>
  </p:handoutMasterIdLst>
  <p:sldIdLst>
    <p:sldId id="259" r:id="rId2"/>
    <p:sldId id="272" r:id="rId3"/>
    <p:sldId id="282" r:id="rId4"/>
    <p:sldId id="290" r:id="rId5"/>
    <p:sldId id="291" r:id="rId6"/>
    <p:sldId id="296" r:id="rId7"/>
    <p:sldId id="299" r:id="rId8"/>
    <p:sldId id="298" r:id="rId9"/>
    <p:sldId id="301" r:id="rId10"/>
    <p:sldId id="293" r:id="rId11"/>
    <p:sldId id="283" r:id="rId12"/>
    <p:sldId id="284" r:id="rId13"/>
    <p:sldId id="286" r:id="rId14"/>
    <p:sldId id="285" r:id="rId15"/>
    <p:sldId id="288" r:id="rId16"/>
    <p:sldId id="287" r:id="rId17"/>
    <p:sldId id="324" r:id="rId18"/>
    <p:sldId id="304" r:id="rId19"/>
    <p:sldId id="319" r:id="rId20"/>
    <p:sldId id="306" r:id="rId21"/>
    <p:sldId id="269" r:id="rId22"/>
    <p:sldId id="320" r:id="rId23"/>
    <p:sldId id="308" r:id="rId24"/>
    <p:sldId id="309" r:id="rId25"/>
    <p:sldId id="321" r:id="rId26"/>
    <p:sldId id="310" r:id="rId27"/>
    <p:sldId id="325" r:id="rId28"/>
    <p:sldId id="314" r:id="rId29"/>
    <p:sldId id="322"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976202-40AD-8D9C-5E1F-F645E73B7F48}" name="Kelly Tuttle" initials="KT" userId="S::ktuttle@acponline.org::f567daaf-1091-4ed8-bcb0-f0669eb36eeb" providerId="AD"/>
  <p188:author id="{9EC9DB5B-BF23-A8B0-98AB-444C4FD5B1B3}" name="Nick Gogno" initials="NG" userId="Nick Gogno" providerId="None"/>
  <p188:author id="{BD038968-F821-C720-0439-6E9EF683C76E}" name="Timothy Williams" initials="TW" userId="ecab905a8c62f1d1" providerId="Windows Live"/>
  <p188:author id="{99315A6B-E68D-3AC0-765B-8DBA26A4FB43}" name="Nick Gogno" initials="NG" userId="S::NGogno@acponline.org::6f255bed-eb93-4135-84d9-7a22e47ac3a5" providerId="AD"/>
  <p188:author id="{989BC8FF-D364-3DF6-8310-79776A5E7348}" name="Clare Sipler" initials="CS" userId="S::CSipler@acponline.org::18733221-9375-44b0-af64-1ed2434e87ac"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2F4"/>
    <a:srgbClr val="00A0DE"/>
    <a:srgbClr val="2EB135"/>
    <a:srgbClr val="1EB53A"/>
    <a:srgbClr val="009DE1"/>
    <a:srgbClr val="00A3DD"/>
    <a:srgbClr val="FFC4B3"/>
    <a:srgbClr val="003497"/>
    <a:srgbClr val="F5F5F5"/>
    <a:srgbClr val="007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1" autoAdjust="0"/>
    <p:restoredTop sz="86429" autoAdjust="0"/>
  </p:normalViewPr>
  <p:slideViewPr>
    <p:cSldViewPr snapToGrid="0">
      <p:cViewPr varScale="1">
        <p:scale>
          <a:sx n="74" d="100"/>
          <a:sy n="74" d="100"/>
        </p:scale>
        <p:origin x="48" y="65"/>
      </p:cViewPr>
      <p:guideLst/>
    </p:cSldViewPr>
  </p:slideViewPr>
  <p:outlineViewPr>
    <p:cViewPr>
      <p:scale>
        <a:sx n="33" d="100"/>
        <a:sy n="33" d="100"/>
      </p:scale>
      <p:origin x="0" y="-1836"/>
    </p:cViewPr>
  </p:outlineViewPr>
  <p:notesTextViewPr>
    <p:cViewPr>
      <p:scale>
        <a:sx n="1" d="1"/>
        <a:sy n="1" d="1"/>
      </p:scale>
      <p:origin x="0" y="0"/>
    </p:cViewPr>
  </p:notesTextViewPr>
  <p:notesViewPr>
    <p:cSldViewPr snapToGrid="0">
      <p:cViewPr varScale="1">
        <p:scale>
          <a:sx n="55" d="100"/>
          <a:sy n="55" d="100"/>
        </p:scale>
        <p:origin x="260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122860540055135"/>
          <c:y val="4.720048163756773E-2"/>
          <c:w val="0.86659430253397929"/>
          <c:h val="0.87759996586820388"/>
        </c:manualLayout>
      </c:layout>
      <c:barChart>
        <c:barDir val="col"/>
        <c:grouping val="stacked"/>
        <c:varyColors val="0"/>
        <c:ser>
          <c:idx val="0"/>
          <c:order val="0"/>
          <c:tx>
            <c:strRef>
              <c:f>Sheet1!$B$1</c:f>
              <c:strCache>
                <c:ptCount val="1"/>
                <c:pt idx="0">
                  <c:v>COVID testing</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Initial Episode of Care</c:v>
                </c:pt>
              </c:strCache>
            </c:strRef>
          </c:cat>
          <c:val>
            <c:numRef>
              <c:f>Sheet1!$B$2</c:f>
              <c:numCache>
                <c:formatCode>"$"#,##0</c:formatCode>
                <c:ptCount val="1"/>
                <c:pt idx="0">
                  <c:v>82</c:v>
                </c:pt>
              </c:numCache>
            </c:numRef>
          </c:val>
          <c:extLst>
            <c:ext xmlns:c16="http://schemas.microsoft.com/office/drawing/2014/chart" uri="{C3380CC4-5D6E-409C-BE32-E72D297353CC}">
              <c16:uniqueId val="{00000000-3D4B-4B8C-808E-E64703394C52}"/>
            </c:ext>
          </c:extLst>
        </c:ser>
        <c:ser>
          <c:idx val="1"/>
          <c:order val="1"/>
          <c:tx>
            <c:strRef>
              <c:f>Sheet1!$C$1</c:f>
              <c:strCache>
                <c:ptCount val="1"/>
                <c:pt idx="0">
                  <c:v>CXR</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Initial Episode of Care</c:v>
                </c:pt>
              </c:strCache>
            </c:strRef>
          </c:cat>
          <c:val>
            <c:numRef>
              <c:f>Sheet1!$C$2</c:f>
              <c:numCache>
                <c:formatCode>"$"#,##0</c:formatCode>
                <c:ptCount val="1"/>
                <c:pt idx="0">
                  <c:v>53</c:v>
                </c:pt>
              </c:numCache>
            </c:numRef>
          </c:val>
          <c:extLst>
            <c:ext xmlns:c16="http://schemas.microsoft.com/office/drawing/2014/chart" uri="{C3380CC4-5D6E-409C-BE32-E72D297353CC}">
              <c16:uniqueId val="{00000001-3D4B-4B8C-808E-E64703394C52}"/>
            </c:ext>
          </c:extLst>
        </c:ser>
        <c:ser>
          <c:idx val="2"/>
          <c:order val="2"/>
          <c:tx>
            <c:strRef>
              <c:f>Sheet1!$D$1</c:f>
              <c:strCache>
                <c:ptCount val="1"/>
                <c:pt idx="0">
                  <c:v>UA and culture</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Initial Episode of Care</c:v>
                </c:pt>
              </c:strCache>
            </c:strRef>
          </c:cat>
          <c:val>
            <c:numRef>
              <c:f>Sheet1!$D$2</c:f>
              <c:numCache>
                <c:formatCode>"$"#,##0</c:formatCode>
                <c:ptCount val="1"/>
                <c:pt idx="0">
                  <c:v>100</c:v>
                </c:pt>
              </c:numCache>
            </c:numRef>
          </c:val>
          <c:extLst>
            <c:ext xmlns:c16="http://schemas.microsoft.com/office/drawing/2014/chart" uri="{C3380CC4-5D6E-409C-BE32-E72D297353CC}">
              <c16:uniqueId val="{00000004-3D4B-4B8C-808E-E64703394C52}"/>
            </c:ext>
          </c:extLst>
        </c:ser>
        <c:ser>
          <c:idx val="3"/>
          <c:order val="3"/>
          <c:tx>
            <c:strRef>
              <c:f>Sheet1!$E$1</c:f>
              <c:strCache>
                <c:ptCount val="1"/>
                <c:pt idx="0">
                  <c:v>7 days of Bactrim</c:v>
                </c:pt>
              </c:strCache>
            </c:strRef>
          </c:tx>
          <c:spPr>
            <a:solidFill>
              <a:schemeClr val="accent4">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Initial Episode of Care</c:v>
                </c:pt>
              </c:strCache>
            </c:strRef>
          </c:cat>
          <c:val>
            <c:numRef>
              <c:f>Sheet1!$E$2</c:f>
              <c:numCache>
                <c:formatCode>"$"#,##0</c:formatCode>
                <c:ptCount val="1"/>
                <c:pt idx="0">
                  <c:v>10</c:v>
                </c:pt>
              </c:numCache>
            </c:numRef>
          </c:val>
          <c:extLst>
            <c:ext xmlns:c16="http://schemas.microsoft.com/office/drawing/2014/chart" uri="{C3380CC4-5D6E-409C-BE32-E72D297353CC}">
              <c16:uniqueId val="{00000005-3D4B-4B8C-808E-E64703394C52}"/>
            </c:ext>
          </c:extLst>
        </c:ser>
        <c:dLbls>
          <c:dLblPos val="ctr"/>
          <c:showLegendKey val="0"/>
          <c:showVal val="1"/>
          <c:showCatName val="0"/>
          <c:showSerName val="0"/>
          <c:showPercent val="0"/>
          <c:showBubbleSize val="0"/>
        </c:dLbls>
        <c:gapWidth val="150"/>
        <c:overlap val="100"/>
        <c:axId val="593025615"/>
        <c:axId val="593031023"/>
      </c:barChart>
      <c:catAx>
        <c:axId val="5930256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crossAx val="593031023"/>
        <c:crosses val="autoZero"/>
        <c:auto val="1"/>
        <c:lblAlgn val="ctr"/>
        <c:lblOffset val="100"/>
        <c:noMultiLvlLbl val="0"/>
      </c:catAx>
      <c:valAx>
        <c:axId val="59303102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3025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$US Billion</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8-13BC-4084-B150-9B24B98DDCFD}"/>
              </c:ext>
            </c:extLst>
          </c:dPt>
          <c:dPt>
            <c:idx val="1"/>
            <c:invertIfNegative val="0"/>
            <c:bubble3D val="0"/>
            <c:extLst>
              <c:ext xmlns:c16="http://schemas.microsoft.com/office/drawing/2014/chart" uri="{C3380CC4-5D6E-409C-BE32-E72D297353CC}">
                <c16:uniqueId val="{00000004-2C43-4C35-B60D-5E9A29B51A15}"/>
              </c:ext>
            </c:extLst>
          </c:dPt>
          <c:dPt>
            <c:idx val="2"/>
            <c:invertIfNegative val="0"/>
            <c:bubble3D val="0"/>
            <c:extLst>
              <c:ext xmlns:c16="http://schemas.microsoft.com/office/drawing/2014/chart" uri="{C3380CC4-5D6E-409C-BE32-E72D297353CC}">
                <c16:uniqueId val="{00000003-2C43-4C35-B60D-5E9A29B51A15}"/>
              </c:ext>
            </c:extLst>
          </c:dPt>
          <c:dPt>
            <c:idx val="3"/>
            <c:invertIfNegative val="0"/>
            <c:bubble3D val="0"/>
            <c:extLst>
              <c:ext xmlns:c16="http://schemas.microsoft.com/office/drawing/2014/chart" uri="{C3380CC4-5D6E-409C-BE32-E72D297353CC}">
                <c16:uniqueId val="{00000007-13BC-4084-B150-9B24B98DDCFD}"/>
              </c:ext>
            </c:extLst>
          </c:dPt>
          <c:dPt>
            <c:idx val="4"/>
            <c:invertIfNegative val="0"/>
            <c:bubble3D val="0"/>
            <c:extLst>
              <c:ext xmlns:c16="http://schemas.microsoft.com/office/drawing/2014/chart" uri="{C3380CC4-5D6E-409C-BE32-E72D297353CC}">
                <c16:uniqueId val="{00000002-2C43-4C35-B60D-5E9A29B51A15}"/>
              </c:ext>
            </c:extLst>
          </c:dPt>
          <c:dPt>
            <c:idx val="5"/>
            <c:invertIfNegative val="0"/>
            <c:bubble3D val="0"/>
            <c:extLst>
              <c:ext xmlns:c16="http://schemas.microsoft.com/office/drawing/2014/chart" uri="{C3380CC4-5D6E-409C-BE32-E72D297353CC}">
                <c16:uniqueId val="{00000006-13BC-4084-B150-9B24B98DDCF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Failure of Care Delivery</c:v>
                </c:pt>
                <c:pt idx="1">
                  <c:v>Failure of Care Coordination</c:v>
                </c:pt>
                <c:pt idx="2">
                  <c:v>Overtreatment or Low Value Care</c:v>
                </c:pt>
                <c:pt idx="3">
                  <c:v>Pricing Failure</c:v>
                </c:pt>
                <c:pt idx="4">
                  <c:v>Fraud and Abuse</c:v>
                </c:pt>
                <c:pt idx="5">
                  <c:v>Administrative Complexity</c:v>
                </c:pt>
              </c:strCache>
            </c:strRef>
          </c:cat>
          <c:val>
            <c:numRef>
              <c:f>Sheet1!$B$2:$B$7</c:f>
              <c:numCache>
                <c:formatCode>General</c:formatCode>
                <c:ptCount val="6"/>
                <c:pt idx="0">
                  <c:v>165.7</c:v>
                </c:pt>
                <c:pt idx="1">
                  <c:v>78.2</c:v>
                </c:pt>
                <c:pt idx="2">
                  <c:v>101.2</c:v>
                </c:pt>
                <c:pt idx="3">
                  <c:v>240.5</c:v>
                </c:pt>
                <c:pt idx="4">
                  <c:v>83.9</c:v>
                </c:pt>
                <c:pt idx="5">
                  <c:v>265.60000000000002</c:v>
                </c:pt>
              </c:numCache>
            </c:numRef>
          </c:val>
          <c:extLst>
            <c:ext xmlns:c16="http://schemas.microsoft.com/office/drawing/2014/chart" uri="{C3380CC4-5D6E-409C-BE32-E72D297353CC}">
              <c16:uniqueId val="{00000000-2C43-4C35-B60D-5E9A29B51A15}"/>
            </c:ext>
          </c:extLst>
        </c:ser>
        <c:dLbls>
          <c:showLegendKey val="0"/>
          <c:showVal val="0"/>
          <c:showCatName val="1"/>
          <c:showSerName val="0"/>
          <c:showPercent val="0"/>
          <c:showBubbleSize val="0"/>
        </c:dLbls>
        <c:gapWidth val="100"/>
        <c:overlap val="-24"/>
        <c:axId val="2092706975"/>
        <c:axId val="2092717791"/>
      </c:barChart>
      <c:catAx>
        <c:axId val="20927069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2717791"/>
        <c:crosses val="autoZero"/>
        <c:auto val="1"/>
        <c:lblAlgn val="ctr"/>
        <c:lblOffset val="100"/>
        <c:noMultiLvlLbl val="0"/>
      </c:catAx>
      <c:valAx>
        <c:axId val="2092717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2706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Low Value Services</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76EB-420B-8098-64753B592F4A}"/>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2-76EB-420B-8098-64753B592F4A}"/>
              </c:ext>
            </c:extLst>
          </c:dPt>
          <c:dLbls>
            <c:dLbl>
              <c:idx val="0"/>
              <c:tx>
                <c:rich>
                  <a:bodyPr rot="0" spcFirstLastPara="1" vertOverflow="clip" horzOverflow="clip" vert="horz" wrap="square" lIns="38100" tIns="19050" rIns="38100" bIns="19050" anchor="ctr" anchorCtr="1">
                    <a:spAutoFit/>
                  </a:bodyPr>
                  <a:lstStyle/>
                  <a:p>
                    <a:pPr>
                      <a:defRPr sz="1600" b="0" i="0" u="none" strike="noStrike" kern="1200" baseline="0">
                        <a:solidFill>
                          <a:schemeClr val="dk1"/>
                        </a:solidFill>
                        <a:latin typeface="+mn-lt"/>
                        <a:ea typeface="+mn-ea"/>
                        <a:cs typeface="+mn-cs"/>
                      </a:defRPr>
                    </a:pPr>
                    <a:fld id="{ABE8E94E-3039-4B9D-A2DA-FF1680F06AAA}" type="CATEGORYNAME">
                      <a:rPr lang="en-US" sz="1600" b="1" dirty="0">
                        <a:solidFill>
                          <a:schemeClr val="dk1"/>
                        </a:solidFill>
                        <a:latin typeface="+mn-lt"/>
                        <a:ea typeface="+mn-ea"/>
                        <a:cs typeface="+mn-cs"/>
                      </a:rPr>
                      <a:pPr>
                        <a:defRPr sz="1600">
                          <a:solidFill>
                            <a:schemeClr val="dk1"/>
                          </a:solidFill>
                        </a:defRPr>
                      </a:pPr>
                      <a:t>[CATEGORY NAME]</a:t>
                    </a:fld>
                    <a:r>
                      <a:rPr lang="en-US" sz="1600" b="1" baseline="0" dirty="0">
                        <a:solidFill>
                          <a:schemeClr val="dk1"/>
                        </a:solidFill>
                        <a:latin typeface="+mn-lt"/>
                        <a:ea typeface="+mn-ea"/>
                        <a:cs typeface="+mn-cs"/>
                      </a:rPr>
                      <a:t>
</a:t>
                    </a:r>
                    <a:fld id="{4F64FB89-0990-43F6-A8FA-77ACB08BBA47}" type="PERCENTAGE">
                      <a:rPr lang="en-US" sz="1600" b="1" baseline="0" dirty="0">
                        <a:solidFill>
                          <a:schemeClr val="dk1"/>
                        </a:solidFill>
                        <a:latin typeface="+mn-lt"/>
                        <a:ea typeface="+mn-ea"/>
                        <a:cs typeface="+mn-cs"/>
                      </a:rPr>
                      <a:pPr>
                        <a:defRPr sz="1600">
                          <a:solidFill>
                            <a:schemeClr val="dk1"/>
                          </a:solidFill>
                        </a:defRPr>
                      </a:pPr>
                      <a:t>[PERCENTAGE]</a:t>
                    </a:fld>
                    <a:endParaRPr lang="en-US" sz="1600" b="1" baseline="0" dirty="0">
                      <a:solidFill>
                        <a:schemeClr val="dk1"/>
                      </a:solidFill>
                      <a:latin typeface="+mn-lt"/>
                      <a:ea typeface="+mn-ea"/>
                      <a:cs typeface="+mn-cs"/>
                    </a:endParaRPr>
                  </a:p>
                </c:rich>
              </c:tx>
              <c:spPr>
                <a:solidFill>
                  <a:srgbClr val="FFFFFF"/>
                </a:solidFill>
                <a:ln w="12700" cap="flat" cmpd="sng" algn="ctr">
                  <a:solidFill>
                    <a:srgbClr val="000000"/>
                  </a:solidFill>
                  <a:prstDash val="solid"/>
                  <a:miter lim="800000"/>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dlblFieldTable/>
                  <c15:showDataLabelsRange val="0"/>
                </c:ext>
                <c:ext xmlns:c16="http://schemas.microsoft.com/office/drawing/2014/chart" uri="{C3380CC4-5D6E-409C-BE32-E72D297353CC}">
                  <c16:uniqueId val="{00000003-76EB-420B-8098-64753B592F4A}"/>
                </c:ext>
              </c:extLst>
            </c:dLbl>
            <c:dLbl>
              <c:idx val="1"/>
              <c:tx>
                <c:rich>
                  <a:bodyPr rot="0" spcFirstLastPara="1" vertOverflow="clip" horzOverflow="clip" vert="horz" wrap="square" lIns="38100" tIns="19050" rIns="38100" bIns="19050" anchor="ctr" anchorCtr="1">
                    <a:noAutofit/>
                  </a:bodyPr>
                  <a:lstStyle/>
                  <a:p>
                    <a:pPr>
                      <a:defRPr sz="1600" b="0" i="0" u="none" strike="noStrike" kern="1200" baseline="0">
                        <a:solidFill>
                          <a:schemeClr val="dk1"/>
                        </a:solidFill>
                        <a:latin typeface="+mn-lt"/>
                        <a:ea typeface="+mn-ea"/>
                        <a:cs typeface="+mn-cs"/>
                      </a:defRPr>
                    </a:pPr>
                    <a:fld id="{8CC548A3-CF18-4731-ACEE-9C36D8E2184C}" type="CATEGORYNAME">
                      <a:rPr lang="en-US" sz="1600" b="1" dirty="0">
                        <a:solidFill>
                          <a:schemeClr val="dk1"/>
                        </a:solidFill>
                        <a:latin typeface="+mn-lt"/>
                        <a:ea typeface="+mn-ea"/>
                        <a:cs typeface="+mn-cs"/>
                      </a:rPr>
                      <a:pPr>
                        <a:defRPr sz="1600">
                          <a:solidFill>
                            <a:schemeClr val="dk1"/>
                          </a:solidFill>
                        </a:defRPr>
                      </a:pPr>
                      <a:t>[CATEGORY NAME]</a:t>
                    </a:fld>
                    <a:r>
                      <a:rPr lang="en-US" sz="1600" b="1" baseline="0" dirty="0">
                        <a:solidFill>
                          <a:schemeClr val="dk1"/>
                        </a:solidFill>
                        <a:latin typeface="+mn-lt"/>
                        <a:ea typeface="+mn-ea"/>
                        <a:cs typeface="+mn-cs"/>
                      </a:rPr>
                      <a:t>
</a:t>
                    </a:r>
                    <a:fld id="{E437CF50-B4CE-4269-85B2-15F1CF68A67A}" type="PERCENTAGE">
                      <a:rPr lang="en-US" sz="1600" b="1" baseline="0" dirty="0">
                        <a:solidFill>
                          <a:schemeClr val="dk1"/>
                        </a:solidFill>
                        <a:latin typeface="+mn-lt"/>
                        <a:ea typeface="+mn-ea"/>
                        <a:cs typeface="+mn-cs"/>
                      </a:rPr>
                      <a:pPr>
                        <a:defRPr sz="1600">
                          <a:solidFill>
                            <a:schemeClr val="dk1"/>
                          </a:solidFill>
                        </a:defRPr>
                      </a:pPr>
                      <a:t>[PERCENTAGE]</a:t>
                    </a:fld>
                    <a:endParaRPr lang="en-US" sz="1600" b="1" baseline="0" dirty="0">
                      <a:solidFill>
                        <a:schemeClr val="dk1"/>
                      </a:solidFill>
                      <a:latin typeface="+mn-lt"/>
                      <a:ea typeface="+mn-ea"/>
                      <a:cs typeface="+mn-cs"/>
                    </a:endParaRPr>
                  </a:p>
                </c:rich>
              </c:tx>
              <c:spPr>
                <a:solidFill>
                  <a:srgbClr val="FFFFFF"/>
                </a:solidFill>
                <a:ln w="12700" cap="flat" cmpd="sng" algn="ctr">
                  <a:solidFill>
                    <a:srgbClr val="000000"/>
                  </a:solidFill>
                  <a:prstDash val="solid"/>
                  <a:miter lim="800000"/>
                </a:ln>
                <a:effectLst/>
              </c:spPr>
              <c:txPr>
                <a:bodyPr rot="0" spcFirstLastPara="1" vertOverflow="clip" horzOverflow="clip" vert="horz" wrap="square" lIns="38100" tIns="19050" rIns="38100" bIns="19050" anchor="ctr" anchorCtr="1">
                  <a:noAutofit/>
                </a:bodyPr>
                <a:lstStyle/>
                <a:p>
                  <a:pPr>
                    <a:defRPr sz="1600" b="0" i="0" u="none" strike="noStrike" kern="1200" baseline="0">
                      <a:solidFill>
                        <a:schemeClr val="dk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6287074224901646"/>
                      <c:h val="0.2208461627099931"/>
                    </c:manualLayout>
                  </c15:layout>
                  <c15:dlblFieldTable/>
                  <c15:showDataLabelsRange val="0"/>
                </c:ext>
                <c:ext xmlns:c16="http://schemas.microsoft.com/office/drawing/2014/chart" uri="{C3380CC4-5D6E-409C-BE32-E72D297353CC}">
                  <c16:uniqueId val="{00000002-76EB-420B-8098-64753B592F4A}"/>
                </c:ext>
              </c:extLst>
            </c:dLbl>
            <c:spPr>
              <a:solidFill>
                <a:schemeClr val="lt1"/>
              </a:solidFill>
              <a:ln w="12700" cap="flat" cmpd="sng" algn="ctr">
                <a:solidFill>
                  <a:schemeClr val="dk1"/>
                </a:solidFill>
                <a:prstDash val="solid"/>
                <a:miter lim="800000"/>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Sheet1!$A$2:$A$3</c:f>
              <c:strCache>
                <c:ptCount val="2"/>
                <c:pt idx="0">
                  <c:v>Low Value Service Not Detected</c:v>
                </c:pt>
                <c:pt idx="1">
                  <c:v>Low Value Service Detected</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0-76EB-420B-8098-64753B592F4A}"/>
            </c:ext>
          </c:extLst>
        </c:ser>
        <c:dLbls>
          <c:dLblPos val="bestFit"/>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30674-01CF-4CAE-AAFD-3210AE7C4B6B}" type="doc">
      <dgm:prSet loTypeId="urn:microsoft.com/office/officeart/2005/8/layout/vList4" loCatId="picture" qsTypeId="urn:microsoft.com/office/officeart/2005/8/quickstyle/simple1" qsCatId="simple" csTypeId="urn:microsoft.com/office/officeart/2005/8/colors/accent4_1" csCatId="accent4" phldr="1"/>
      <dgm:spPr/>
      <dgm:t>
        <a:bodyPr/>
        <a:lstStyle/>
        <a:p>
          <a:endParaRPr lang="en-US"/>
        </a:p>
      </dgm:t>
    </dgm:pt>
    <dgm:pt modelId="{B719AB87-04F6-4F19-9F36-8C53202A121D}">
      <dgm:prSet custT="1"/>
      <dgm:spPr/>
      <dgm:t>
        <a:bodyPr/>
        <a:lstStyle/>
        <a:p>
          <a:r>
            <a:rPr lang="en-US" sz="2800" dirty="0">
              <a:latin typeface="+mj-lt"/>
              <a:ea typeface="Inter" panose="02000503000000020004" pitchFamily="2" charset="0"/>
            </a:rPr>
            <a:t>What is value in health care? </a:t>
          </a:r>
        </a:p>
      </dgm:t>
    </dgm:pt>
    <dgm:pt modelId="{98E86479-694A-4B65-8172-4830277C1920}" type="parTrans" cxnId="{DF632E8C-1A2A-4B43-A6B6-7F993F07F296}">
      <dgm:prSet/>
      <dgm:spPr/>
      <dgm:t>
        <a:bodyPr/>
        <a:lstStyle/>
        <a:p>
          <a:endParaRPr lang="en-US"/>
        </a:p>
      </dgm:t>
    </dgm:pt>
    <dgm:pt modelId="{3871FC8E-70FA-480F-890D-226DCD13F682}" type="sibTrans" cxnId="{DF632E8C-1A2A-4B43-A6B6-7F993F07F296}">
      <dgm:prSet/>
      <dgm:spPr/>
      <dgm:t>
        <a:bodyPr/>
        <a:lstStyle/>
        <a:p>
          <a:endParaRPr lang="en-US"/>
        </a:p>
      </dgm:t>
    </dgm:pt>
    <dgm:pt modelId="{117BE686-ABB5-4685-A893-4E8CE5F3E226}" type="pres">
      <dgm:prSet presAssocID="{ACE30674-01CF-4CAE-AAFD-3210AE7C4B6B}" presName="linear" presStyleCnt="0">
        <dgm:presLayoutVars>
          <dgm:dir/>
          <dgm:resizeHandles val="exact"/>
        </dgm:presLayoutVars>
      </dgm:prSet>
      <dgm:spPr/>
    </dgm:pt>
    <dgm:pt modelId="{7E4F1E4D-A4C7-4913-BA85-0D41BF14A0EB}" type="pres">
      <dgm:prSet presAssocID="{B719AB87-04F6-4F19-9F36-8C53202A121D}" presName="comp" presStyleCnt="0"/>
      <dgm:spPr/>
    </dgm:pt>
    <dgm:pt modelId="{51F38C22-FCB7-4FB8-9108-B5244989EC25}" type="pres">
      <dgm:prSet presAssocID="{B719AB87-04F6-4F19-9F36-8C53202A121D}" presName="box" presStyleLbl="node1" presStyleIdx="0" presStyleCnt="1" custLinFactNeighborX="462" custLinFactNeighborY="-734"/>
      <dgm:spPr/>
    </dgm:pt>
    <dgm:pt modelId="{17013E2C-E9EF-4D08-8EE3-F4D4E0F48CB6}" type="pres">
      <dgm:prSet presAssocID="{B719AB87-04F6-4F19-9F36-8C53202A121D}" presName="img" presStyleLbl="fgImgPlace1" presStyleIdx="0" presStyleCnt="1" custAng="0"/>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8555" t="-3782" r="28555" b="-3782"/>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34E39C6-2986-4BEA-9C84-B1456082108D}" type="pres">
      <dgm:prSet presAssocID="{B719AB87-04F6-4F19-9F36-8C53202A121D}" presName="text" presStyleLbl="node1" presStyleIdx="0" presStyleCnt="1">
        <dgm:presLayoutVars>
          <dgm:bulletEnabled val="1"/>
        </dgm:presLayoutVars>
      </dgm:prSet>
      <dgm:spPr/>
    </dgm:pt>
  </dgm:ptLst>
  <dgm:cxnLst>
    <dgm:cxn modelId="{CBB19C62-9755-4CB9-B8A7-8A744223FB01}" type="presOf" srcId="{B719AB87-04F6-4F19-9F36-8C53202A121D}" destId="{534E39C6-2986-4BEA-9C84-B1456082108D}" srcOrd="1" destOrd="0" presId="urn:microsoft.com/office/officeart/2005/8/layout/vList4"/>
    <dgm:cxn modelId="{DF632E8C-1A2A-4B43-A6B6-7F993F07F296}" srcId="{ACE30674-01CF-4CAE-AAFD-3210AE7C4B6B}" destId="{B719AB87-04F6-4F19-9F36-8C53202A121D}" srcOrd="0" destOrd="0" parTransId="{98E86479-694A-4B65-8172-4830277C1920}" sibTransId="{3871FC8E-70FA-480F-890D-226DCD13F682}"/>
    <dgm:cxn modelId="{74E378B0-8B71-435A-B9BD-16573ACCB83D}" type="presOf" srcId="{B719AB87-04F6-4F19-9F36-8C53202A121D}" destId="{51F38C22-FCB7-4FB8-9108-B5244989EC25}" srcOrd="0" destOrd="0" presId="urn:microsoft.com/office/officeart/2005/8/layout/vList4"/>
    <dgm:cxn modelId="{9FCCF5DA-1B53-4703-B936-C5B7EBA871E4}" type="presOf" srcId="{ACE30674-01CF-4CAE-AAFD-3210AE7C4B6B}" destId="{117BE686-ABB5-4685-A893-4E8CE5F3E226}" srcOrd="0" destOrd="0" presId="urn:microsoft.com/office/officeart/2005/8/layout/vList4"/>
    <dgm:cxn modelId="{F2F910C0-FDEE-4E25-A5DA-06A5702265FE}" type="presParOf" srcId="{117BE686-ABB5-4685-A893-4E8CE5F3E226}" destId="{7E4F1E4D-A4C7-4913-BA85-0D41BF14A0EB}" srcOrd="0" destOrd="0" presId="urn:microsoft.com/office/officeart/2005/8/layout/vList4"/>
    <dgm:cxn modelId="{DF398ABA-2162-4889-A8FB-75BF9D4EC185}" type="presParOf" srcId="{7E4F1E4D-A4C7-4913-BA85-0D41BF14A0EB}" destId="{51F38C22-FCB7-4FB8-9108-B5244989EC25}" srcOrd="0" destOrd="0" presId="urn:microsoft.com/office/officeart/2005/8/layout/vList4"/>
    <dgm:cxn modelId="{066B66A9-594C-4D7A-8D0D-6C25769ADE4C}" type="presParOf" srcId="{7E4F1E4D-A4C7-4913-BA85-0D41BF14A0EB}" destId="{17013E2C-E9EF-4D08-8EE3-F4D4E0F48CB6}" srcOrd="1" destOrd="0" presId="urn:microsoft.com/office/officeart/2005/8/layout/vList4"/>
    <dgm:cxn modelId="{0B3865CB-979A-47F8-AF22-8E6C68B12805}" type="presParOf" srcId="{7E4F1E4D-A4C7-4913-BA85-0D41BF14A0EB}" destId="{534E39C6-2986-4BEA-9C84-B1456082108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27DC72-AA2B-4306-9DDC-7E07FBB7ADC2}"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B79704A3-3FC8-459C-B790-AF8FBCCB0081}">
      <dgm:prSet phldrT="[Text]" custT="1"/>
      <dgm:spPr/>
      <dgm:t>
        <a:bodyPr/>
        <a:lstStyle/>
        <a:p>
          <a:r>
            <a:rPr lang="en-US" sz="2800" dirty="0"/>
            <a:t>Knowledge/Cognitive</a:t>
          </a:r>
        </a:p>
      </dgm:t>
    </dgm:pt>
    <dgm:pt modelId="{22E46163-8E29-4A8D-879B-C34EDD2E1173}" type="parTrans" cxnId="{86C34AEB-6AD5-4491-8E8E-8CE382711E12}">
      <dgm:prSet/>
      <dgm:spPr/>
      <dgm:t>
        <a:bodyPr/>
        <a:lstStyle/>
        <a:p>
          <a:endParaRPr lang="en-US"/>
        </a:p>
      </dgm:t>
    </dgm:pt>
    <dgm:pt modelId="{D61AC700-5354-4A2C-AF75-2974A69E4071}" type="sibTrans" cxnId="{86C34AEB-6AD5-4491-8E8E-8CE382711E12}">
      <dgm:prSet/>
      <dgm:spPr/>
      <dgm:t>
        <a:bodyPr/>
        <a:lstStyle/>
        <a:p>
          <a:endParaRPr lang="en-US"/>
        </a:p>
      </dgm:t>
    </dgm:pt>
    <dgm:pt modelId="{1B6E416D-D4A4-4139-929F-8C36BAAF584E}">
      <dgm:prSet phldrT="[Text]" custT="1"/>
      <dgm:spPr/>
      <dgm:t>
        <a:bodyPr/>
        <a:lstStyle/>
        <a:p>
          <a:r>
            <a:rPr lang="en-US" sz="2000" dirty="0"/>
            <a:t>Discomfort with diagnostic uncertainty</a:t>
          </a:r>
        </a:p>
      </dgm:t>
    </dgm:pt>
    <dgm:pt modelId="{69B0EC03-7829-4904-B33E-C9D01C8067EA}" type="parTrans" cxnId="{D863201C-6927-4420-8523-7BE7AF2D2190}">
      <dgm:prSet/>
      <dgm:spPr/>
      <dgm:t>
        <a:bodyPr/>
        <a:lstStyle/>
        <a:p>
          <a:endParaRPr lang="en-US"/>
        </a:p>
      </dgm:t>
    </dgm:pt>
    <dgm:pt modelId="{DB03038D-89F3-4100-86FA-2D858432BD0F}" type="sibTrans" cxnId="{D863201C-6927-4420-8523-7BE7AF2D2190}">
      <dgm:prSet/>
      <dgm:spPr/>
      <dgm:t>
        <a:bodyPr/>
        <a:lstStyle/>
        <a:p>
          <a:endParaRPr lang="en-US"/>
        </a:p>
      </dgm:t>
    </dgm:pt>
    <dgm:pt modelId="{D92DBF75-EF36-434C-8A70-DB6B0CE80303}">
      <dgm:prSet phldrT="[Text]" custT="1"/>
      <dgm:spPr/>
      <dgm:t>
        <a:bodyPr/>
        <a:lstStyle/>
        <a:p>
          <a:r>
            <a:rPr lang="en-US" sz="2000" dirty="0"/>
            <a:t>Lack of knowledge of costs and harms</a:t>
          </a:r>
        </a:p>
      </dgm:t>
    </dgm:pt>
    <dgm:pt modelId="{FF78BFEA-6F26-46E6-A37C-5A36C5F3BC6C}" type="parTrans" cxnId="{F93C4049-5811-450D-98B9-4D8E8C402B58}">
      <dgm:prSet/>
      <dgm:spPr/>
      <dgm:t>
        <a:bodyPr/>
        <a:lstStyle/>
        <a:p>
          <a:endParaRPr lang="en-US"/>
        </a:p>
      </dgm:t>
    </dgm:pt>
    <dgm:pt modelId="{19450510-707D-47E2-A49C-38EA8CA3CBDE}" type="sibTrans" cxnId="{F93C4049-5811-450D-98B9-4D8E8C402B58}">
      <dgm:prSet/>
      <dgm:spPr/>
      <dgm:t>
        <a:bodyPr/>
        <a:lstStyle/>
        <a:p>
          <a:endParaRPr lang="en-US"/>
        </a:p>
      </dgm:t>
    </dgm:pt>
    <dgm:pt modelId="{EA62D9B5-3EF2-4B18-BC84-FC00E59F15B9}">
      <dgm:prSet phldrT="[Text]" custT="1"/>
      <dgm:spPr/>
      <dgm:t>
        <a:bodyPr/>
        <a:lstStyle/>
        <a:p>
          <a:r>
            <a:rPr lang="en-US" sz="2000" dirty="0"/>
            <a:t>No training in weighing benefit relative to cost/harm</a:t>
          </a:r>
        </a:p>
      </dgm:t>
    </dgm:pt>
    <dgm:pt modelId="{B22DC852-B25D-4584-AF9C-F8EB472B2EAD}" type="parTrans" cxnId="{DEC2AB77-0BD5-4F22-8C99-9D93901E615F}">
      <dgm:prSet/>
      <dgm:spPr/>
      <dgm:t>
        <a:bodyPr/>
        <a:lstStyle/>
        <a:p>
          <a:endParaRPr lang="en-US"/>
        </a:p>
      </dgm:t>
    </dgm:pt>
    <dgm:pt modelId="{3609F8AC-BFDC-4235-85B9-C22CFA806046}" type="sibTrans" cxnId="{DEC2AB77-0BD5-4F22-8C99-9D93901E615F}">
      <dgm:prSet/>
      <dgm:spPr/>
      <dgm:t>
        <a:bodyPr/>
        <a:lstStyle/>
        <a:p>
          <a:endParaRPr lang="en-US"/>
        </a:p>
      </dgm:t>
    </dgm:pt>
    <dgm:pt modelId="{38D3E887-64B0-49A4-AF70-2147CBBC3F8D}">
      <dgm:prSet phldrT="[Text]" custT="1"/>
      <dgm:spPr/>
      <dgm:t>
        <a:bodyPr/>
        <a:lstStyle/>
        <a:p>
          <a:r>
            <a:rPr lang="en-US" sz="2000" dirty="0"/>
            <a:t>Desire to be complete</a:t>
          </a:r>
        </a:p>
      </dgm:t>
    </dgm:pt>
    <dgm:pt modelId="{66E07331-1945-473C-B317-095BA19D425B}" type="parTrans" cxnId="{07CA2023-0329-4809-8B0C-03E0D18A8493}">
      <dgm:prSet/>
      <dgm:spPr/>
      <dgm:t>
        <a:bodyPr/>
        <a:lstStyle/>
        <a:p>
          <a:endParaRPr lang="en-US"/>
        </a:p>
      </dgm:t>
    </dgm:pt>
    <dgm:pt modelId="{EB3E3664-0B11-49D6-8839-3B21670645C1}" type="sibTrans" cxnId="{07CA2023-0329-4809-8B0C-03E0D18A8493}">
      <dgm:prSet/>
      <dgm:spPr/>
      <dgm:t>
        <a:bodyPr/>
        <a:lstStyle/>
        <a:p>
          <a:endParaRPr lang="en-US"/>
        </a:p>
      </dgm:t>
    </dgm:pt>
    <dgm:pt modelId="{B419DB96-2E97-43C5-BA41-17E3EA41C7A2}">
      <dgm:prSet phldrT="[Text]" custT="1"/>
      <dgm:spPr/>
      <dgm:t>
        <a:bodyPr/>
        <a:lstStyle/>
        <a:p>
          <a:r>
            <a:rPr lang="en-US" sz="2800" dirty="0"/>
            <a:t>Process</a:t>
          </a:r>
        </a:p>
      </dgm:t>
    </dgm:pt>
    <dgm:pt modelId="{5C6EBF48-999A-4F72-9209-454B407F7C32}" type="parTrans" cxnId="{007649AC-4FCE-4EF5-93BB-FEEB47391CB0}">
      <dgm:prSet/>
      <dgm:spPr/>
      <dgm:t>
        <a:bodyPr/>
        <a:lstStyle/>
        <a:p>
          <a:endParaRPr lang="en-US"/>
        </a:p>
      </dgm:t>
    </dgm:pt>
    <dgm:pt modelId="{FD4433D3-17AB-4DE1-8B45-CC4274F208F9}" type="sibTrans" cxnId="{007649AC-4FCE-4EF5-93BB-FEEB47391CB0}">
      <dgm:prSet/>
      <dgm:spPr/>
      <dgm:t>
        <a:bodyPr/>
        <a:lstStyle/>
        <a:p>
          <a:endParaRPr lang="en-US"/>
        </a:p>
      </dgm:t>
    </dgm:pt>
    <dgm:pt modelId="{31FD3AA5-70B4-4BFB-B941-C8DD0B0BE23B}">
      <dgm:prSet phldrT="[Text]" custT="1"/>
      <dgm:spPr/>
      <dgm:t>
        <a:bodyPr/>
        <a:lstStyle/>
        <a:p>
          <a:r>
            <a:rPr lang="en-US" sz="2000" dirty="0"/>
            <a:t>Preemptive ordering, rushing</a:t>
          </a:r>
        </a:p>
      </dgm:t>
    </dgm:pt>
    <dgm:pt modelId="{F4EEA005-A743-4C50-A196-6CD94FAD9244}" type="parTrans" cxnId="{E990D696-EF26-4F1C-B7F7-B2D7E616C02A}">
      <dgm:prSet/>
      <dgm:spPr/>
      <dgm:t>
        <a:bodyPr/>
        <a:lstStyle/>
        <a:p>
          <a:endParaRPr lang="en-US"/>
        </a:p>
      </dgm:t>
    </dgm:pt>
    <dgm:pt modelId="{69DE273C-76F3-45D0-92DE-24727357AC87}" type="sibTrans" cxnId="{E990D696-EF26-4F1C-B7F7-B2D7E616C02A}">
      <dgm:prSet/>
      <dgm:spPr/>
      <dgm:t>
        <a:bodyPr/>
        <a:lstStyle/>
        <a:p>
          <a:endParaRPr lang="en-US"/>
        </a:p>
      </dgm:t>
    </dgm:pt>
    <dgm:pt modelId="{FFC1A495-600B-47A8-81F6-DD9A85FCA3B8}">
      <dgm:prSet phldrT="[Text]" custT="1"/>
      <dgm:spPr/>
      <dgm:t>
        <a:bodyPr/>
        <a:lstStyle/>
        <a:p>
          <a:r>
            <a:rPr lang="en-US" sz="2000" dirty="0"/>
            <a:t>Unnecessary duplication of tests</a:t>
          </a:r>
        </a:p>
      </dgm:t>
    </dgm:pt>
    <dgm:pt modelId="{CE435490-C1ED-4D62-9F9C-B39878D0FE7D}" type="parTrans" cxnId="{8C658C27-3961-49B8-98EF-9D27A125816B}">
      <dgm:prSet/>
      <dgm:spPr/>
      <dgm:t>
        <a:bodyPr/>
        <a:lstStyle/>
        <a:p>
          <a:endParaRPr lang="en-US"/>
        </a:p>
      </dgm:t>
    </dgm:pt>
    <dgm:pt modelId="{22348DA1-3362-48A5-A698-AB6075C20E1B}" type="sibTrans" cxnId="{8C658C27-3961-49B8-98EF-9D27A125816B}">
      <dgm:prSet/>
      <dgm:spPr/>
      <dgm:t>
        <a:bodyPr/>
        <a:lstStyle/>
        <a:p>
          <a:endParaRPr lang="en-US"/>
        </a:p>
      </dgm:t>
    </dgm:pt>
    <dgm:pt modelId="{58A34709-1A41-4040-ACF3-0DCB1B29BCA2}">
      <dgm:prSet phldrT="[Text]" custT="1"/>
      <dgm:spPr/>
      <dgm:t>
        <a:bodyPr/>
        <a:lstStyle/>
        <a:p>
          <a:r>
            <a:rPr lang="en-US" sz="2000" dirty="0"/>
            <a:t>Ease of access to services while inpatient</a:t>
          </a:r>
        </a:p>
      </dgm:t>
    </dgm:pt>
    <dgm:pt modelId="{EA14ECD9-4531-4F57-A658-8B9B661C186C}" type="parTrans" cxnId="{4F7637C8-D239-41D2-A46C-BF3DB9EF1ECD}">
      <dgm:prSet/>
      <dgm:spPr/>
      <dgm:t>
        <a:bodyPr/>
        <a:lstStyle/>
        <a:p>
          <a:endParaRPr lang="en-US"/>
        </a:p>
      </dgm:t>
    </dgm:pt>
    <dgm:pt modelId="{9B7E7EF8-2DAB-493B-B53F-CD5E6DE2ADDB}" type="sibTrans" cxnId="{4F7637C8-D239-41D2-A46C-BF3DB9EF1ECD}">
      <dgm:prSet/>
      <dgm:spPr/>
      <dgm:t>
        <a:bodyPr/>
        <a:lstStyle/>
        <a:p>
          <a:endParaRPr lang="en-US"/>
        </a:p>
      </dgm:t>
    </dgm:pt>
    <dgm:pt modelId="{EC3C8269-9892-4DC7-8D72-FD2806DC08F8}">
      <dgm:prSet phldrT="[Text]" custT="1"/>
      <dgm:spPr/>
      <dgm:t>
        <a:bodyPr/>
        <a:lstStyle/>
        <a:p>
          <a:r>
            <a:rPr lang="en-US" sz="2800" dirty="0"/>
            <a:t>Culture</a:t>
          </a:r>
        </a:p>
      </dgm:t>
    </dgm:pt>
    <dgm:pt modelId="{1E85A07B-6035-4BED-810B-F14F8ED25F96}" type="parTrans" cxnId="{0AB18265-F781-49E1-8FA8-38FE99A7EC83}">
      <dgm:prSet/>
      <dgm:spPr/>
      <dgm:t>
        <a:bodyPr/>
        <a:lstStyle/>
        <a:p>
          <a:endParaRPr lang="en-US"/>
        </a:p>
      </dgm:t>
    </dgm:pt>
    <dgm:pt modelId="{EFD84B77-2154-4451-903D-C96C8502535C}" type="sibTrans" cxnId="{0AB18265-F781-49E1-8FA8-38FE99A7EC83}">
      <dgm:prSet/>
      <dgm:spPr/>
      <dgm:t>
        <a:bodyPr/>
        <a:lstStyle/>
        <a:p>
          <a:endParaRPr lang="en-US"/>
        </a:p>
      </dgm:t>
    </dgm:pt>
    <dgm:pt modelId="{B3F35338-F4CB-47D9-A67B-E95BD8F32DA2}">
      <dgm:prSet phldrT="[Text]" custT="1"/>
      <dgm:spPr/>
      <dgm:t>
        <a:bodyPr/>
        <a:lstStyle/>
        <a:p>
          <a:r>
            <a:rPr lang="en-US" sz="2000" dirty="0"/>
            <a:t>Duplicating role-modeled behavior</a:t>
          </a:r>
        </a:p>
      </dgm:t>
    </dgm:pt>
    <dgm:pt modelId="{66B29694-AC3E-40D2-A2EA-120760A9FC4D}" type="parTrans" cxnId="{9391CDB6-508B-49A6-BE89-A0376F0208B8}">
      <dgm:prSet/>
      <dgm:spPr/>
      <dgm:t>
        <a:bodyPr/>
        <a:lstStyle/>
        <a:p>
          <a:endParaRPr lang="en-US"/>
        </a:p>
      </dgm:t>
    </dgm:pt>
    <dgm:pt modelId="{400A3F7F-C28E-48EC-B2BE-AA0CC667694C}" type="sibTrans" cxnId="{9391CDB6-508B-49A6-BE89-A0376F0208B8}">
      <dgm:prSet/>
      <dgm:spPr/>
      <dgm:t>
        <a:bodyPr/>
        <a:lstStyle/>
        <a:p>
          <a:endParaRPr lang="en-US"/>
        </a:p>
      </dgm:t>
    </dgm:pt>
    <dgm:pt modelId="{22D028F3-BCF7-4F6B-BA39-3D0F7B4360B4}">
      <dgm:prSet phldrT="[Text]" custT="1"/>
      <dgm:spPr/>
      <dgm:t>
        <a:bodyPr/>
        <a:lstStyle/>
        <a:p>
          <a:r>
            <a:rPr lang="en-US" sz="2000" dirty="0"/>
            <a:t>Faculty demand</a:t>
          </a:r>
        </a:p>
      </dgm:t>
    </dgm:pt>
    <dgm:pt modelId="{0B092800-0132-492F-9C59-B5E93F17D9F9}" type="parTrans" cxnId="{B7DF2DC3-4BCB-423D-B454-B1FAC3C76537}">
      <dgm:prSet/>
      <dgm:spPr/>
      <dgm:t>
        <a:bodyPr/>
        <a:lstStyle/>
        <a:p>
          <a:endParaRPr lang="en-US"/>
        </a:p>
      </dgm:t>
    </dgm:pt>
    <dgm:pt modelId="{DD6C1A31-9B98-44C0-BF40-5A84011CCC02}" type="sibTrans" cxnId="{B7DF2DC3-4BCB-423D-B454-B1FAC3C76537}">
      <dgm:prSet/>
      <dgm:spPr/>
      <dgm:t>
        <a:bodyPr/>
        <a:lstStyle/>
        <a:p>
          <a:endParaRPr lang="en-US"/>
        </a:p>
      </dgm:t>
    </dgm:pt>
    <dgm:pt modelId="{B360854A-EB27-4611-A63F-E2EB7037AC76}">
      <dgm:prSet phldrT="[Text]" custT="1"/>
      <dgm:spPr/>
      <dgm:t>
        <a:bodyPr/>
        <a:lstStyle/>
        <a:p>
          <a:r>
            <a:rPr lang="en-US" sz="2000" dirty="0"/>
            <a:t>Defensive medicine</a:t>
          </a:r>
        </a:p>
      </dgm:t>
    </dgm:pt>
    <dgm:pt modelId="{E34AC35C-B89C-46D7-8FA5-093B4F392A3C}" type="parTrans" cxnId="{07E153E0-CD61-41BC-84D3-5B98042B6D3D}">
      <dgm:prSet/>
      <dgm:spPr/>
      <dgm:t>
        <a:bodyPr/>
        <a:lstStyle/>
        <a:p>
          <a:endParaRPr lang="en-US"/>
        </a:p>
      </dgm:t>
    </dgm:pt>
    <dgm:pt modelId="{072E5F46-CDC4-4C5C-A0DD-D8431BA95A6E}" type="sibTrans" cxnId="{07E153E0-CD61-41BC-84D3-5B98042B6D3D}">
      <dgm:prSet/>
      <dgm:spPr/>
      <dgm:t>
        <a:bodyPr/>
        <a:lstStyle/>
        <a:p>
          <a:endParaRPr lang="en-US"/>
        </a:p>
      </dgm:t>
    </dgm:pt>
    <dgm:pt modelId="{C63C583C-2162-4855-9148-9524C2FDBDE3}">
      <dgm:prSet phldrT="[Text]" custT="1"/>
      <dgm:spPr/>
      <dgm:t>
        <a:bodyPr/>
        <a:lstStyle/>
        <a:p>
          <a:r>
            <a:rPr lang="en-US" sz="2000" dirty="0"/>
            <a:t>Patient requests</a:t>
          </a:r>
        </a:p>
      </dgm:t>
    </dgm:pt>
    <dgm:pt modelId="{A22AB7BC-A921-4176-BD88-19DB58F3A6E0}" type="parTrans" cxnId="{8E2D31BF-EF0A-47B8-9F10-0183FED9DE38}">
      <dgm:prSet/>
      <dgm:spPr/>
      <dgm:t>
        <a:bodyPr/>
        <a:lstStyle/>
        <a:p>
          <a:endParaRPr lang="en-US"/>
        </a:p>
      </dgm:t>
    </dgm:pt>
    <dgm:pt modelId="{D577AC1B-1570-4573-94C9-236DDCE4C520}" type="sibTrans" cxnId="{8E2D31BF-EF0A-47B8-9F10-0183FED9DE38}">
      <dgm:prSet/>
      <dgm:spPr/>
      <dgm:t>
        <a:bodyPr/>
        <a:lstStyle/>
        <a:p>
          <a:endParaRPr lang="en-US"/>
        </a:p>
      </dgm:t>
    </dgm:pt>
    <dgm:pt modelId="{D45166D6-6C43-4E00-8F98-CE6E787C4EBF}" type="pres">
      <dgm:prSet presAssocID="{4827DC72-AA2B-4306-9DDC-7E07FBB7ADC2}" presName="Name0" presStyleCnt="0">
        <dgm:presLayoutVars>
          <dgm:dir/>
          <dgm:animLvl val="lvl"/>
          <dgm:resizeHandles val="exact"/>
        </dgm:presLayoutVars>
      </dgm:prSet>
      <dgm:spPr/>
    </dgm:pt>
    <dgm:pt modelId="{95A32591-D9AA-4536-8464-876D1614BB11}" type="pres">
      <dgm:prSet presAssocID="{B79704A3-3FC8-459C-B790-AF8FBCCB0081}" presName="linNode" presStyleCnt="0"/>
      <dgm:spPr/>
    </dgm:pt>
    <dgm:pt modelId="{2CE1EB78-8B7C-4D5F-8B4A-9DB5271170CE}" type="pres">
      <dgm:prSet presAssocID="{B79704A3-3FC8-459C-B790-AF8FBCCB0081}" presName="parTx" presStyleLbl="revTx" presStyleIdx="0" presStyleCnt="3">
        <dgm:presLayoutVars>
          <dgm:chMax val="1"/>
          <dgm:bulletEnabled val="1"/>
        </dgm:presLayoutVars>
      </dgm:prSet>
      <dgm:spPr/>
    </dgm:pt>
    <dgm:pt modelId="{F5B3ADEA-9ED3-431B-A8D4-0401B5A5C717}" type="pres">
      <dgm:prSet presAssocID="{B79704A3-3FC8-459C-B790-AF8FBCCB0081}" presName="bracket" presStyleLbl="parChTrans1D1" presStyleIdx="0" presStyleCnt="3"/>
      <dgm:spPr/>
    </dgm:pt>
    <dgm:pt modelId="{8CF5E90B-03E2-4879-9C6F-7C0B882FF6E8}" type="pres">
      <dgm:prSet presAssocID="{B79704A3-3FC8-459C-B790-AF8FBCCB0081}" presName="spH" presStyleCnt="0"/>
      <dgm:spPr/>
    </dgm:pt>
    <dgm:pt modelId="{7B1439B3-BC5A-442F-B154-B47501DFE1F5}" type="pres">
      <dgm:prSet presAssocID="{B79704A3-3FC8-459C-B790-AF8FBCCB0081}" presName="desTx" presStyleLbl="node1" presStyleIdx="0" presStyleCnt="3">
        <dgm:presLayoutVars>
          <dgm:bulletEnabled val="1"/>
        </dgm:presLayoutVars>
      </dgm:prSet>
      <dgm:spPr>
        <a:prstGeom prst="roundRect">
          <a:avLst/>
        </a:prstGeom>
      </dgm:spPr>
    </dgm:pt>
    <dgm:pt modelId="{161D2BE2-FDBD-4437-A85F-F619BE3DC140}" type="pres">
      <dgm:prSet presAssocID="{D61AC700-5354-4A2C-AF75-2974A69E4071}" presName="spV" presStyleCnt="0"/>
      <dgm:spPr/>
    </dgm:pt>
    <dgm:pt modelId="{828C81AF-1C86-4163-990A-061467CC9598}" type="pres">
      <dgm:prSet presAssocID="{B419DB96-2E97-43C5-BA41-17E3EA41C7A2}" presName="linNode" presStyleCnt="0"/>
      <dgm:spPr/>
    </dgm:pt>
    <dgm:pt modelId="{D2DAF6C8-DB7B-400F-BA47-9C7E430F861A}" type="pres">
      <dgm:prSet presAssocID="{B419DB96-2E97-43C5-BA41-17E3EA41C7A2}" presName="parTx" presStyleLbl="revTx" presStyleIdx="1" presStyleCnt="3">
        <dgm:presLayoutVars>
          <dgm:chMax val="1"/>
          <dgm:bulletEnabled val="1"/>
        </dgm:presLayoutVars>
      </dgm:prSet>
      <dgm:spPr/>
    </dgm:pt>
    <dgm:pt modelId="{5F2706C6-5661-4765-BE38-D8AA26D9AB3E}" type="pres">
      <dgm:prSet presAssocID="{B419DB96-2E97-43C5-BA41-17E3EA41C7A2}" presName="bracket" presStyleLbl="parChTrans1D1" presStyleIdx="1" presStyleCnt="3"/>
      <dgm:spPr/>
    </dgm:pt>
    <dgm:pt modelId="{F2A332EF-1198-4DEA-8FF0-16A30ACA810D}" type="pres">
      <dgm:prSet presAssocID="{B419DB96-2E97-43C5-BA41-17E3EA41C7A2}" presName="spH" presStyleCnt="0"/>
      <dgm:spPr/>
    </dgm:pt>
    <dgm:pt modelId="{460F8FCC-CC57-4DF2-B66C-13B11FE2FEE2}" type="pres">
      <dgm:prSet presAssocID="{B419DB96-2E97-43C5-BA41-17E3EA41C7A2}" presName="desTx" presStyleLbl="node1" presStyleIdx="1" presStyleCnt="3">
        <dgm:presLayoutVars>
          <dgm:bulletEnabled val="1"/>
        </dgm:presLayoutVars>
      </dgm:prSet>
      <dgm:spPr>
        <a:prstGeom prst="roundRect">
          <a:avLst/>
        </a:prstGeom>
      </dgm:spPr>
    </dgm:pt>
    <dgm:pt modelId="{CE43B827-04AB-41A4-8AF4-D3573222A8DA}" type="pres">
      <dgm:prSet presAssocID="{FD4433D3-17AB-4DE1-8B45-CC4274F208F9}" presName="spV" presStyleCnt="0"/>
      <dgm:spPr/>
    </dgm:pt>
    <dgm:pt modelId="{CEB775F9-5733-468F-BD79-02DB3C0F2833}" type="pres">
      <dgm:prSet presAssocID="{EC3C8269-9892-4DC7-8D72-FD2806DC08F8}" presName="linNode" presStyleCnt="0"/>
      <dgm:spPr/>
    </dgm:pt>
    <dgm:pt modelId="{6A21A7AF-E143-4480-AEC2-6A79AF0F7FE8}" type="pres">
      <dgm:prSet presAssocID="{EC3C8269-9892-4DC7-8D72-FD2806DC08F8}" presName="parTx" presStyleLbl="revTx" presStyleIdx="2" presStyleCnt="3">
        <dgm:presLayoutVars>
          <dgm:chMax val="1"/>
          <dgm:bulletEnabled val="1"/>
        </dgm:presLayoutVars>
      </dgm:prSet>
      <dgm:spPr/>
    </dgm:pt>
    <dgm:pt modelId="{3D639B54-1F62-4BEB-9301-829284E43219}" type="pres">
      <dgm:prSet presAssocID="{EC3C8269-9892-4DC7-8D72-FD2806DC08F8}" presName="bracket" presStyleLbl="parChTrans1D1" presStyleIdx="2" presStyleCnt="3"/>
      <dgm:spPr/>
    </dgm:pt>
    <dgm:pt modelId="{1AD31960-2A07-4D51-88A5-99B8B143FD04}" type="pres">
      <dgm:prSet presAssocID="{EC3C8269-9892-4DC7-8D72-FD2806DC08F8}" presName="spH" presStyleCnt="0"/>
      <dgm:spPr/>
    </dgm:pt>
    <dgm:pt modelId="{6709D7C8-6D88-488D-8E35-BB1A0EE1E06B}" type="pres">
      <dgm:prSet presAssocID="{EC3C8269-9892-4DC7-8D72-FD2806DC08F8}" presName="desTx" presStyleLbl="node1" presStyleIdx="2" presStyleCnt="3">
        <dgm:presLayoutVars>
          <dgm:bulletEnabled val="1"/>
        </dgm:presLayoutVars>
      </dgm:prSet>
      <dgm:spPr>
        <a:prstGeom prst="roundRect">
          <a:avLst/>
        </a:prstGeom>
      </dgm:spPr>
    </dgm:pt>
  </dgm:ptLst>
  <dgm:cxnLst>
    <dgm:cxn modelId="{93F9CF09-5C1B-40AD-9C16-150BF4819CD2}" type="presOf" srcId="{22D028F3-BCF7-4F6B-BA39-3D0F7B4360B4}" destId="{6709D7C8-6D88-488D-8E35-BB1A0EE1E06B}" srcOrd="0" destOrd="1" presId="urn:diagrams.loki3.com/BracketList"/>
    <dgm:cxn modelId="{7AF24518-84F5-4A03-AAAA-DF28A10BDB5D}" type="presOf" srcId="{38D3E887-64B0-49A4-AF70-2147CBBC3F8D}" destId="{7B1439B3-BC5A-442F-B154-B47501DFE1F5}" srcOrd="0" destOrd="3" presId="urn:diagrams.loki3.com/BracketList"/>
    <dgm:cxn modelId="{D863201C-6927-4420-8523-7BE7AF2D2190}" srcId="{B79704A3-3FC8-459C-B790-AF8FBCCB0081}" destId="{1B6E416D-D4A4-4139-929F-8C36BAAF584E}" srcOrd="0" destOrd="0" parTransId="{69B0EC03-7829-4904-B33E-C9D01C8067EA}" sibTransId="{DB03038D-89F3-4100-86FA-2D858432BD0F}"/>
    <dgm:cxn modelId="{07CA2023-0329-4809-8B0C-03E0D18A8493}" srcId="{B79704A3-3FC8-459C-B790-AF8FBCCB0081}" destId="{38D3E887-64B0-49A4-AF70-2147CBBC3F8D}" srcOrd="3" destOrd="0" parTransId="{66E07331-1945-473C-B317-095BA19D425B}" sibTransId="{EB3E3664-0B11-49D6-8839-3B21670645C1}"/>
    <dgm:cxn modelId="{F3F35A25-EFED-46A9-9A72-BFC65A47F297}" type="presOf" srcId="{B3F35338-F4CB-47D9-A67B-E95BD8F32DA2}" destId="{6709D7C8-6D88-488D-8E35-BB1A0EE1E06B}" srcOrd="0" destOrd="0" presId="urn:diagrams.loki3.com/BracketList"/>
    <dgm:cxn modelId="{727D3526-AC3A-447B-BE1E-9AACDB5138AF}" type="presOf" srcId="{B419DB96-2E97-43C5-BA41-17E3EA41C7A2}" destId="{D2DAF6C8-DB7B-400F-BA47-9C7E430F861A}" srcOrd="0" destOrd="0" presId="urn:diagrams.loki3.com/BracketList"/>
    <dgm:cxn modelId="{8C658C27-3961-49B8-98EF-9D27A125816B}" srcId="{B419DB96-2E97-43C5-BA41-17E3EA41C7A2}" destId="{FFC1A495-600B-47A8-81F6-DD9A85FCA3B8}" srcOrd="1" destOrd="0" parTransId="{CE435490-C1ED-4D62-9F9C-B39878D0FE7D}" sibTransId="{22348DA1-3362-48A5-A698-AB6075C20E1B}"/>
    <dgm:cxn modelId="{31F7362E-0772-4CD3-B900-DE37A23A2223}" type="presOf" srcId="{D92DBF75-EF36-434C-8A70-DB6B0CE80303}" destId="{7B1439B3-BC5A-442F-B154-B47501DFE1F5}" srcOrd="0" destOrd="1" presId="urn:diagrams.loki3.com/BracketList"/>
    <dgm:cxn modelId="{226C903D-2DBB-4478-BAAD-31D7A8EF9C30}" type="presOf" srcId="{B79704A3-3FC8-459C-B790-AF8FBCCB0081}" destId="{2CE1EB78-8B7C-4D5F-8B4A-9DB5271170CE}" srcOrd="0" destOrd="0" presId="urn:diagrams.loki3.com/BracketList"/>
    <dgm:cxn modelId="{2030D543-DECC-4E1A-9CBA-3C090305B7D9}" type="presOf" srcId="{31FD3AA5-70B4-4BFB-B941-C8DD0B0BE23B}" destId="{460F8FCC-CC57-4DF2-B66C-13B11FE2FEE2}" srcOrd="0" destOrd="0" presId="urn:diagrams.loki3.com/BracketList"/>
    <dgm:cxn modelId="{0AB18265-F781-49E1-8FA8-38FE99A7EC83}" srcId="{4827DC72-AA2B-4306-9DDC-7E07FBB7ADC2}" destId="{EC3C8269-9892-4DC7-8D72-FD2806DC08F8}" srcOrd="2" destOrd="0" parTransId="{1E85A07B-6035-4BED-810B-F14F8ED25F96}" sibTransId="{EFD84B77-2154-4451-903D-C96C8502535C}"/>
    <dgm:cxn modelId="{F93C4049-5811-450D-98B9-4D8E8C402B58}" srcId="{B79704A3-3FC8-459C-B790-AF8FBCCB0081}" destId="{D92DBF75-EF36-434C-8A70-DB6B0CE80303}" srcOrd="1" destOrd="0" parTransId="{FF78BFEA-6F26-46E6-A37C-5A36C5F3BC6C}" sibTransId="{19450510-707D-47E2-A49C-38EA8CA3CBDE}"/>
    <dgm:cxn modelId="{82DADD4D-4D66-4000-BE32-EF00BF19041A}" type="presOf" srcId="{EC3C8269-9892-4DC7-8D72-FD2806DC08F8}" destId="{6A21A7AF-E143-4480-AEC2-6A79AF0F7FE8}" srcOrd="0" destOrd="0" presId="urn:diagrams.loki3.com/BracketList"/>
    <dgm:cxn modelId="{DEC2AB77-0BD5-4F22-8C99-9D93901E615F}" srcId="{B79704A3-3FC8-459C-B790-AF8FBCCB0081}" destId="{EA62D9B5-3EF2-4B18-BC84-FC00E59F15B9}" srcOrd="2" destOrd="0" parTransId="{B22DC852-B25D-4584-AF9C-F8EB472B2EAD}" sibTransId="{3609F8AC-BFDC-4235-85B9-C22CFA806046}"/>
    <dgm:cxn modelId="{754E4B7A-EC38-4F96-B2E4-0FCD1761C9C9}" type="presOf" srcId="{58A34709-1A41-4040-ACF3-0DCB1B29BCA2}" destId="{460F8FCC-CC57-4DF2-B66C-13B11FE2FEE2}" srcOrd="0" destOrd="2" presId="urn:diagrams.loki3.com/BracketList"/>
    <dgm:cxn modelId="{EC709E7B-9F5F-4050-BD43-59D29FDAEEA5}" type="presOf" srcId="{B360854A-EB27-4611-A63F-E2EB7037AC76}" destId="{6709D7C8-6D88-488D-8E35-BB1A0EE1E06B}" srcOrd="0" destOrd="2" presId="urn:diagrams.loki3.com/BracketList"/>
    <dgm:cxn modelId="{DA5AC584-B34D-4F7E-99B0-3A1D34C84248}" type="presOf" srcId="{1B6E416D-D4A4-4139-929F-8C36BAAF584E}" destId="{7B1439B3-BC5A-442F-B154-B47501DFE1F5}" srcOrd="0" destOrd="0" presId="urn:diagrams.loki3.com/BracketList"/>
    <dgm:cxn modelId="{E990D696-EF26-4F1C-B7F7-B2D7E616C02A}" srcId="{B419DB96-2E97-43C5-BA41-17E3EA41C7A2}" destId="{31FD3AA5-70B4-4BFB-B941-C8DD0B0BE23B}" srcOrd="0" destOrd="0" parTransId="{F4EEA005-A743-4C50-A196-6CD94FAD9244}" sibTransId="{69DE273C-76F3-45D0-92DE-24727357AC87}"/>
    <dgm:cxn modelId="{B363ACA0-AD7C-48E5-B59F-2E8A0D56B851}" type="presOf" srcId="{FFC1A495-600B-47A8-81F6-DD9A85FCA3B8}" destId="{460F8FCC-CC57-4DF2-B66C-13B11FE2FEE2}" srcOrd="0" destOrd="1" presId="urn:diagrams.loki3.com/BracketList"/>
    <dgm:cxn modelId="{007649AC-4FCE-4EF5-93BB-FEEB47391CB0}" srcId="{4827DC72-AA2B-4306-9DDC-7E07FBB7ADC2}" destId="{B419DB96-2E97-43C5-BA41-17E3EA41C7A2}" srcOrd="1" destOrd="0" parTransId="{5C6EBF48-999A-4F72-9209-454B407F7C32}" sibTransId="{FD4433D3-17AB-4DE1-8B45-CC4274F208F9}"/>
    <dgm:cxn modelId="{9391CDB6-508B-49A6-BE89-A0376F0208B8}" srcId="{EC3C8269-9892-4DC7-8D72-FD2806DC08F8}" destId="{B3F35338-F4CB-47D9-A67B-E95BD8F32DA2}" srcOrd="0" destOrd="0" parTransId="{66B29694-AC3E-40D2-A2EA-120760A9FC4D}" sibTransId="{400A3F7F-C28E-48EC-B2BE-AA0CC667694C}"/>
    <dgm:cxn modelId="{8E2D31BF-EF0A-47B8-9F10-0183FED9DE38}" srcId="{EC3C8269-9892-4DC7-8D72-FD2806DC08F8}" destId="{C63C583C-2162-4855-9148-9524C2FDBDE3}" srcOrd="3" destOrd="0" parTransId="{A22AB7BC-A921-4176-BD88-19DB58F3A6E0}" sibTransId="{D577AC1B-1570-4573-94C9-236DDCE4C520}"/>
    <dgm:cxn modelId="{B1FDBAC1-3849-4CD4-B0E1-6623C117BB8B}" type="presOf" srcId="{4827DC72-AA2B-4306-9DDC-7E07FBB7ADC2}" destId="{D45166D6-6C43-4E00-8F98-CE6E787C4EBF}" srcOrd="0" destOrd="0" presId="urn:diagrams.loki3.com/BracketList"/>
    <dgm:cxn modelId="{B7DF2DC3-4BCB-423D-B454-B1FAC3C76537}" srcId="{EC3C8269-9892-4DC7-8D72-FD2806DC08F8}" destId="{22D028F3-BCF7-4F6B-BA39-3D0F7B4360B4}" srcOrd="1" destOrd="0" parTransId="{0B092800-0132-492F-9C59-B5E93F17D9F9}" sibTransId="{DD6C1A31-9B98-44C0-BF40-5A84011CCC02}"/>
    <dgm:cxn modelId="{4F7637C8-D239-41D2-A46C-BF3DB9EF1ECD}" srcId="{B419DB96-2E97-43C5-BA41-17E3EA41C7A2}" destId="{58A34709-1A41-4040-ACF3-0DCB1B29BCA2}" srcOrd="2" destOrd="0" parTransId="{EA14ECD9-4531-4F57-A658-8B9B661C186C}" sibTransId="{9B7E7EF8-2DAB-493B-B53F-CD5E6DE2ADDB}"/>
    <dgm:cxn modelId="{07E153E0-CD61-41BC-84D3-5B98042B6D3D}" srcId="{EC3C8269-9892-4DC7-8D72-FD2806DC08F8}" destId="{B360854A-EB27-4611-A63F-E2EB7037AC76}" srcOrd="2" destOrd="0" parTransId="{E34AC35C-B89C-46D7-8FA5-093B4F392A3C}" sibTransId="{072E5F46-CDC4-4C5C-A0DD-D8431BA95A6E}"/>
    <dgm:cxn modelId="{86C34AEB-6AD5-4491-8E8E-8CE382711E12}" srcId="{4827DC72-AA2B-4306-9DDC-7E07FBB7ADC2}" destId="{B79704A3-3FC8-459C-B790-AF8FBCCB0081}" srcOrd="0" destOrd="0" parTransId="{22E46163-8E29-4A8D-879B-C34EDD2E1173}" sibTransId="{D61AC700-5354-4A2C-AF75-2974A69E4071}"/>
    <dgm:cxn modelId="{C0A060F2-6A38-41F2-9605-81D1328CDADF}" type="presOf" srcId="{C63C583C-2162-4855-9148-9524C2FDBDE3}" destId="{6709D7C8-6D88-488D-8E35-BB1A0EE1E06B}" srcOrd="0" destOrd="3" presId="urn:diagrams.loki3.com/BracketList"/>
    <dgm:cxn modelId="{DFEF69FB-1560-42E5-A828-70D65EA7797A}" type="presOf" srcId="{EA62D9B5-3EF2-4B18-BC84-FC00E59F15B9}" destId="{7B1439B3-BC5A-442F-B154-B47501DFE1F5}" srcOrd="0" destOrd="2" presId="urn:diagrams.loki3.com/BracketList"/>
    <dgm:cxn modelId="{A9DE73FC-A638-4947-9A51-36A0BFF5D43C}" type="presParOf" srcId="{D45166D6-6C43-4E00-8F98-CE6E787C4EBF}" destId="{95A32591-D9AA-4536-8464-876D1614BB11}" srcOrd="0" destOrd="0" presId="urn:diagrams.loki3.com/BracketList"/>
    <dgm:cxn modelId="{6C36A4EE-9683-4070-BFF0-410EA3ADBA66}" type="presParOf" srcId="{95A32591-D9AA-4536-8464-876D1614BB11}" destId="{2CE1EB78-8B7C-4D5F-8B4A-9DB5271170CE}" srcOrd="0" destOrd="0" presId="urn:diagrams.loki3.com/BracketList"/>
    <dgm:cxn modelId="{CDF21A78-CE4F-451F-A6A1-647AA7EF9FF7}" type="presParOf" srcId="{95A32591-D9AA-4536-8464-876D1614BB11}" destId="{F5B3ADEA-9ED3-431B-A8D4-0401B5A5C717}" srcOrd="1" destOrd="0" presId="urn:diagrams.loki3.com/BracketList"/>
    <dgm:cxn modelId="{B0C93ABB-C89B-4CF6-B199-B483C27C6902}" type="presParOf" srcId="{95A32591-D9AA-4536-8464-876D1614BB11}" destId="{8CF5E90B-03E2-4879-9C6F-7C0B882FF6E8}" srcOrd="2" destOrd="0" presId="urn:diagrams.loki3.com/BracketList"/>
    <dgm:cxn modelId="{792F10C3-3066-491E-BC9E-3D329C3D5F9A}" type="presParOf" srcId="{95A32591-D9AA-4536-8464-876D1614BB11}" destId="{7B1439B3-BC5A-442F-B154-B47501DFE1F5}" srcOrd="3" destOrd="0" presId="urn:diagrams.loki3.com/BracketList"/>
    <dgm:cxn modelId="{FC3D70CC-F217-4C28-B8EF-71084797AD27}" type="presParOf" srcId="{D45166D6-6C43-4E00-8F98-CE6E787C4EBF}" destId="{161D2BE2-FDBD-4437-A85F-F619BE3DC140}" srcOrd="1" destOrd="0" presId="urn:diagrams.loki3.com/BracketList"/>
    <dgm:cxn modelId="{2D584392-D1B4-49FC-929A-4749FA8DF636}" type="presParOf" srcId="{D45166D6-6C43-4E00-8F98-CE6E787C4EBF}" destId="{828C81AF-1C86-4163-990A-061467CC9598}" srcOrd="2" destOrd="0" presId="urn:diagrams.loki3.com/BracketList"/>
    <dgm:cxn modelId="{84E01A37-F57E-4A94-9305-52A81F31A013}" type="presParOf" srcId="{828C81AF-1C86-4163-990A-061467CC9598}" destId="{D2DAF6C8-DB7B-400F-BA47-9C7E430F861A}" srcOrd="0" destOrd="0" presId="urn:diagrams.loki3.com/BracketList"/>
    <dgm:cxn modelId="{EA61B65F-4C4C-411E-82AA-A8F5A1759DD4}" type="presParOf" srcId="{828C81AF-1C86-4163-990A-061467CC9598}" destId="{5F2706C6-5661-4765-BE38-D8AA26D9AB3E}" srcOrd="1" destOrd="0" presId="urn:diagrams.loki3.com/BracketList"/>
    <dgm:cxn modelId="{9C72D197-35D1-4078-8B81-6DB55230A889}" type="presParOf" srcId="{828C81AF-1C86-4163-990A-061467CC9598}" destId="{F2A332EF-1198-4DEA-8FF0-16A30ACA810D}" srcOrd="2" destOrd="0" presId="urn:diagrams.loki3.com/BracketList"/>
    <dgm:cxn modelId="{4633CF82-026B-4837-BDED-0AB4B6749A64}" type="presParOf" srcId="{828C81AF-1C86-4163-990A-061467CC9598}" destId="{460F8FCC-CC57-4DF2-B66C-13B11FE2FEE2}" srcOrd="3" destOrd="0" presId="urn:diagrams.loki3.com/BracketList"/>
    <dgm:cxn modelId="{60D1EDBC-C6FC-479E-8E42-CBEAF67B5F42}" type="presParOf" srcId="{D45166D6-6C43-4E00-8F98-CE6E787C4EBF}" destId="{CE43B827-04AB-41A4-8AF4-D3573222A8DA}" srcOrd="3" destOrd="0" presId="urn:diagrams.loki3.com/BracketList"/>
    <dgm:cxn modelId="{66650AEA-F1D0-4147-B917-DAEB0596507A}" type="presParOf" srcId="{D45166D6-6C43-4E00-8F98-CE6E787C4EBF}" destId="{CEB775F9-5733-468F-BD79-02DB3C0F2833}" srcOrd="4" destOrd="0" presId="urn:diagrams.loki3.com/BracketList"/>
    <dgm:cxn modelId="{D1E34F39-C45F-403C-B1CC-44C82CDD8226}" type="presParOf" srcId="{CEB775F9-5733-468F-BD79-02DB3C0F2833}" destId="{6A21A7AF-E143-4480-AEC2-6A79AF0F7FE8}" srcOrd="0" destOrd="0" presId="urn:diagrams.loki3.com/BracketList"/>
    <dgm:cxn modelId="{4F90AB11-E7EE-49E9-974B-F51926F1D750}" type="presParOf" srcId="{CEB775F9-5733-468F-BD79-02DB3C0F2833}" destId="{3D639B54-1F62-4BEB-9301-829284E43219}" srcOrd="1" destOrd="0" presId="urn:diagrams.loki3.com/BracketList"/>
    <dgm:cxn modelId="{44C0FC37-06DF-4BEE-98F9-0D0538A31EDA}" type="presParOf" srcId="{CEB775F9-5733-468F-BD79-02DB3C0F2833}" destId="{1AD31960-2A07-4D51-88A5-99B8B143FD04}" srcOrd="2" destOrd="0" presId="urn:diagrams.loki3.com/BracketList"/>
    <dgm:cxn modelId="{2D234B55-D7B7-407E-92D5-24C86D5DDB86}" type="presParOf" srcId="{CEB775F9-5733-468F-BD79-02DB3C0F2833}" destId="{6709D7C8-6D88-488D-8E35-BB1A0EE1E06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ACCB50-5F6F-F547-A7BF-06B8F6834D47}" type="doc">
      <dgm:prSet loTypeId="urn:microsoft.com/office/officeart/2009/layout/CirclePictureHierarchy" loCatId="picture" qsTypeId="urn:microsoft.com/office/officeart/2005/8/quickstyle/simple4" qsCatId="simple" csTypeId="urn:microsoft.com/office/officeart/2005/8/colors/colorful2" csCatId="colorful" phldr="1"/>
      <dgm:spPr/>
      <dgm:t>
        <a:bodyPr/>
        <a:lstStyle/>
        <a:p>
          <a:endParaRPr lang="en-US"/>
        </a:p>
      </dgm:t>
    </dgm:pt>
    <dgm:pt modelId="{BDE6679F-0791-C14A-92B3-55ADE5873260}">
      <dgm:prSet custT="1"/>
      <dgm:spPr/>
      <dgm:t>
        <a:bodyPr/>
        <a:lstStyle/>
        <a:p>
          <a:pPr rtl="0"/>
          <a:r>
            <a:rPr lang="en-US" sz="2400" dirty="0"/>
            <a:t>1. Assess patient</a:t>
          </a:r>
        </a:p>
      </dgm:t>
    </dgm:pt>
    <dgm:pt modelId="{CD41F2CE-9764-D340-89E7-549AA3D48FC9}" type="parTrans" cxnId="{5F1717BE-3A60-3C48-BB3C-8D89C91F0216}">
      <dgm:prSet/>
      <dgm:spPr/>
      <dgm:t>
        <a:bodyPr/>
        <a:lstStyle/>
        <a:p>
          <a:endParaRPr lang="en-US"/>
        </a:p>
      </dgm:t>
    </dgm:pt>
    <dgm:pt modelId="{AA5FF200-01DF-A64C-840F-4EA97872597B}" type="sibTrans" cxnId="{5F1717BE-3A60-3C48-BB3C-8D89C91F0216}">
      <dgm:prSet/>
      <dgm:spPr/>
      <dgm:t>
        <a:bodyPr/>
        <a:lstStyle/>
        <a:p>
          <a:endParaRPr lang="en-US"/>
        </a:p>
      </dgm:t>
    </dgm:pt>
    <dgm:pt modelId="{19582005-3945-724A-989E-795DFE4AB9D8}">
      <dgm:prSet custT="1"/>
      <dgm:spPr/>
      <dgm:t>
        <a:bodyPr/>
        <a:lstStyle/>
        <a:p>
          <a:pPr rtl="0"/>
          <a:r>
            <a:rPr lang="en-US" sz="2400" dirty="0"/>
            <a:t>If low confidence, pursue further testing</a:t>
          </a:r>
        </a:p>
      </dgm:t>
    </dgm:pt>
    <dgm:pt modelId="{DFD777B5-900E-EA4F-98EF-FB315CB42539}" type="parTrans" cxnId="{194F9242-3DF8-834E-9208-E1BEF7400DB1}">
      <dgm:prSet/>
      <dgm:spPr/>
      <dgm:t>
        <a:bodyPr/>
        <a:lstStyle/>
        <a:p>
          <a:endParaRPr lang="en-US" dirty="0"/>
        </a:p>
      </dgm:t>
    </dgm:pt>
    <dgm:pt modelId="{7D721FED-527A-0A44-8246-87D195DBF438}" type="sibTrans" cxnId="{194F9242-3DF8-834E-9208-E1BEF7400DB1}">
      <dgm:prSet/>
      <dgm:spPr/>
      <dgm:t>
        <a:bodyPr/>
        <a:lstStyle/>
        <a:p>
          <a:endParaRPr lang="en-US"/>
        </a:p>
      </dgm:t>
    </dgm:pt>
    <dgm:pt modelId="{6AE87CAC-F449-3B47-9346-20451802971E}">
      <dgm:prSet custT="1"/>
      <dgm:spPr/>
      <dgm:t>
        <a:bodyPr/>
        <a:lstStyle/>
        <a:p>
          <a:pPr algn="l" rtl="0"/>
          <a:r>
            <a:rPr lang="en-US" sz="2400" dirty="0"/>
            <a:t>If high confidence, initiate treatment</a:t>
          </a:r>
        </a:p>
      </dgm:t>
    </dgm:pt>
    <dgm:pt modelId="{E719E39B-0542-D84B-AF48-8A75247336B6}" type="parTrans" cxnId="{921F5366-35F9-4248-9553-7770A2C008CD}">
      <dgm:prSet/>
      <dgm:spPr/>
      <dgm:t>
        <a:bodyPr/>
        <a:lstStyle/>
        <a:p>
          <a:endParaRPr lang="en-US" dirty="0"/>
        </a:p>
      </dgm:t>
    </dgm:pt>
    <dgm:pt modelId="{0DAE7EE7-51B5-2A42-B032-09C7EB98DBD7}" type="sibTrans" cxnId="{921F5366-35F9-4248-9553-7770A2C008CD}">
      <dgm:prSet/>
      <dgm:spPr/>
      <dgm:t>
        <a:bodyPr/>
        <a:lstStyle/>
        <a:p>
          <a:endParaRPr lang="en-US"/>
        </a:p>
      </dgm:t>
    </dgm:pt>
    <dgm:pt modelId="{E748CADB-F945-F640-922D-80E42533F8C5}">
      <dgm:prSet custT="1"/>
      <dgm:spPr/>
      <dgm:t>
        <a:bodyPr/>
        <a:lstStyle/>
        <a:p>
          <a:pPr rtl="0"/>
          <a:r>
            <a:rPr lang="en-US" sz="2400" dirty="0"/>
            <a:t>2. Formulate initial diagnostic hypothesis</a:t>
          </a:r>
        </a:p>
      </dgm:t>
    </dgm:pt>
    <dgm:pt modelId="{41DE695A-7AED-9346-881C-218255A0989A}" type="sibTrans" cxnId="{9B429453-4936-C148-9075-738CFEABAA98}">
      <dgm:prSet/>
      <dgm:spPr/>
      <dgm:t>
        <a:bodyPr/>
        <a:lstStyle/>
        <a:p>
          <a:endParaRPr lang="en-US"/>
        </a:p>
      </dgm:t>
    </dgm:pt>
    <dgm:pt modelId="{F0F60C19-884E-D04B-A420-DBB7D3D927AB}" type="parTrans" cxnId="{9B429453-4936-C148-9075-738CFEABAA98}">
      <dgm:prSet/>
      <dgm:spPr/>
      <dgm:t>
        <a:bodyPr/>
        <a:lstStyle/>
        <a:p>
          <a:endParaRPr lang="en-US" dirty="0"/>
        </a:p>
      </dgm:t>
    </dgm:pt>
    <dgm:pt modelId="{5A864652-A341-48DA-84C8-070A6858FBBC}" type="pres">
      <dgm:prSet presAssocID="{BBACCB50-5F6F-F547-A7BF-06B8F6834D47}" presName="hierChild1" presStyleCnt="0">
        <dgm:presLayoutVars>
          <dgm:chPref val="1"/>
          <dgm:dir/>
          <dgm:animOne val="branch"/>
          <dgm:animLvl val="lvl"/>
          <dgm:resizeHandles/>
        </dgm:presLayoutVars>
      </dgm:prSet>
      <dgm:spPr/>
    </dgm:pt>
    <dgm:pt modelId="{28642808-502B-4743-9328-FB53C4DEB573}" type="pres">
      <dgm:prSet presAssocID="{BDE6679F-0791-C14A-92B3-55ADE5873260}" presName="hierRoot1" presStyleCnt="0"/>
      <dgm:spPr/>
    </dgm:pt>
    <dgm:pt modelId="{E5B6BA50-DAC9-48FF-84A7-F121135C2A60}" type="pres">
      <dgm:prSet presAssocID="{BDE6679F-0791-C14A-92B3-55ADE5873260}" presName="composite" presStyleCnt="0"/>
      <dgm:spPr/>
    </dgm:pt>
    <dgm:pt modelId="{93E8FFA2-9729-4872-B3D0-F0FC5A41AFAB}" type="pres">
      <dgm:prSet presAssocID="{BDE6679F-0791-C14A-92B3-55ADE5873260}" presName="image" presStyleLbl="node0" presStyleIdx="0" presStyleCnt="1" custLinFactNeighborX="36778"/>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87" t="1587" r="1587" b="1587"/>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1B78A20-663A-48BE-8B89-B0AF45DC3017}" type="pres">
      <dgm:prSet presAssocID="{BDE6679F-0791-C14A-92B3-55ADE5873260}" presName="text" presStyleLbl="revTx" presStyleIdx="0" presStyleCnt="4" custScaleX="196714" custLinFactNeighborX="71219" custLinFactNeighborY="5320">
        <dgm:presLayoutVars>
          <dgm:chPref val="3"/>
        </dgm:presLayoutVars>
      </dgm:prSet>
      <dgm:spPr/>
    </dgm:pt>
    <dgm:pt modelId="{02F33BE5-9AB8-4B42-9082-5AD840F4AF09}" type="pres">
      <dgm:prSet presAssocID="{BDE6679F-0791-C14A-92B3-55ADE5873260}" presName="hierChild2" presStyleCnt="0"/>
      <dgm:spPr/>
    </dgm:pt>
    <dgm:pt modelId="{143D82C5-66BA-4097-94BF-E62C636C843F}" type="pres">
      <dgm:prSet presAssocID="{F0F60C19-884E-D04B-A420-DBB7D3D927AB}" presName="Name10" presStyleLbl="parChTrans1D2" presStyleIdx="0" presStyleCnt="1"/>
      <dgm:spPr/>
    </dgm:pt>
    <dgm:pt modelId="{271BB1A7-0608-4510-8FB8-F4C001A8D389}" type="pres">
      <dgm:prSet presAssocID="{E748CADB-F945-F640-922D-80E42533F8C5}" presName="hierRoot2" presStyleCnt="0"/>
      <dgm:spPr/>
    </dgm:pt>
    <dgm:pt modelId="{E796DC6F-1215-4FA6-9ED5-6AB751D89F27}" type="pres">
      <dgm:prSet presAssocID="{E748CADB-F945-F640-922D-80E42533F8C5}" presName="composite2" presStyleCnt="0"/>
      <dgm:spPr/>
    </dgm:pt>
    <dgm:pt modelId="{C5984550-07F0-4DD8-9004-9D802F5ACC46}" type="pres">
      <dgm:prSet presAssocID="{E748CADB-F945-F640-922D-80E42533F8C5}" presName="image2" presStyleLbl="node2" presStyleIdx="0" presStyleCnt="1" custLinFactNeighborX="3477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E744ABA-FE6D-40C9-ACA3-183410BDA45D}" type="pres">
      <dgm:prSet presAssocID="{E748CADB-F945-F640-922D-80E42533F8C5}" presName="text2" presStyleLbl="revTx" presStyleIdx="1" presStyleCnt="4" custScaleX="191374" custLinFactNeighborX="69161" custLinFactNeighborY="-5320">
        <dgm:presLayoutVars>
          <dgm:chPref val="3"/>
        </dgm:presLayoutVars>
      </dgm:prSet>
      <dgm:spPr/>
    </dgm:pt>
    <dgm:pt modelId="{ADB4DCA9-7B05-4CC9-B370-41DD71CC2F5F}" type="pres">
      <dgm:prSet presAssocID="{E748CADB-F945-F640-922D-80E42533F8C5}" presName="hierChild3" presStyleCnt="0"/>
      <dgm:spPr/>
    </dgm:pt>
    <dgm:pt modelId="{200CEE49-EC98-4B6B-947B-5836B16F9CD3}" type="pres">
      <dgm:prSet presAssocID="{DFD777B5-900E-EA4F-98EF-FB315CB42539}" presName="Name17" presStyleLbl="parChTrans1D3" presStyleIdx="0" presStyleCnt="2"/>
      <dgm:spPr/>
    </dgm:pt>
    <dgm:pt modelId="{CDE50A5A-A055-4B9C-BEE0-67F6EB7F5F45}" type="pres">
      <dgm:prSet presAssocID="{19582005-3945-724A-989E-795DFE4AB9D8}" presName="hierRoot3" presStyleCnt="0"/>
      <dgm:spPr/>
    </dgm:pt>
    <dgm:pt modelId="{2F45B197-3EC8-4372-B371-B9664F48AF2B}" type="pres">
      <dgm:prSet presAssocID="{19582005-3945-724A-989E-795DFE4AB9D8}" presName="composite3" presStyleCnt="0"/>
      <dgm:spPr/>
    </dgm:pt>
    <dgm:pt modelId="{118B900B-F6CA-4355-B59D-74C9CC3E52C8}" type="pres">
      <dgm:prSet presAssocID="{19582005-3945-724A-989E-795DFE4AB9D8}" presName="image3" presStyleLbl="node3" presStyleIdx="0" presStyleCnt="2" custLinFactNeighborX="-44464"/>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8503" t="8503" r="8503" b="8503"/>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97D0D4D-6D9A-4E7D-8DF0-6A93A8196F9E}" type="pres">
      <dgm:prSet presAssocID="{19582005-3945-724A-989E-795DFE4AB9D8}" presName="text3" presStyleLbl="revTx" presStyleIdx="2" presStyleCnt="4" custScaleX="185199" custLinFactNeighborX="13444" custLinFactNeighborY="3782">
        <dgm:presLayoutVars>
          <dgm:chPref val="3"/>
        </dgm:presLayoutVars>
      </dgm:prSet>
      <dgm:spPr/>
    </dgm:pt>
    <dgm:pt modelId="{2DEF6917-A389-43F1-862A-59707B76B862}" type="pres">
      <dgm:prSet presAssocID="{19582005-3945-724A-989E-795DFE4AB9D8}" presName="hierChild4" presStyleCnt="0"/>
      <dgm:spPr/>
    </dgm:pt>
    <dgm:pt modelId="{FF340D0C-D9BE-4354-8C8C-B5AFC56D3694}" type="pres">
      <dgm:prSet presAssocID="{E719E39B-0542-D84B-AF48-8A75247336B6}" presName="Name17" presStyleLbl="parChTrans1D3" presStyleIdx="1" presStyleCnt="2"/>
      <dgm:spPr/>
    </dgm:pt>
    <dgm:pt modelId="{3FF81611-A242-43FE-BB51-CC9236EA2283}" type="pres">
      <dgm:prSet presAssocID="{6AE87CAC-F449-3B47-9346-20451802971E}" presName="hierRoot3" presStyleCnt="0"/>
      <dgm:spPr/>
    </dgm:pt>
    <dgm:pt modelId="{687066A3-ED97-4085-A035-216463B62791}" type="pres">
      <dgm:prSet presAssocID="{6AE87CAC-F449-3B47-9346-20451802971E}" presName="composite3" presStyleCnt="0"/>
      <dgm:spPr/>
    </dgm:pt>
    <dgm:pt modelId="{6722A91D-78F1-432C-97AB-154FBC74869D}" type="pres">
      <dgm:prSet presAssocID="{6AE87CAC-F449-3B47-9346-20451802971E}" presName="image3" presStyleLbl="node3" presStyleIdx="1" presStyleCnt="2" custLinFactNeighborX="11939" custLinFactNeighborY="-146"/>
      <dgm:spPr>
        <a:blipFill>
          <a:blip xmlns:r="http://schemas.openxmlformats.org/officeDocument/2006/relationships" r:embed="rId7">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C1D7FB8-3A9D-4EF0-8484-650D5C047E68}" type="pres">
      <dgm:prSet presAssocID="{6AE87CAC-F449-3B47-9346-20451802971E}" presName="text3" presStyleLbl="revTx" presStyleIdx="3" presStyleCnt="4" custScaleX="152388" custLinFactNeighborX="24571" custLinFactNeighborY="2436">
        <dgm:presLayoutVars>
          <dgm:chPref val="3"/>
        </dgm:presLayoutVars>
      </dgm:prSet>
      <dgm:spPr/>
    </dgm:pt>
    <dgm:pt modelId="{7AB39590-C418-4D1B-8225-1005B04CADB5}" type="pres">
      <dgm:prSet presAssocID="{6AE87CAC-F449-3B47-9346-20451802971E}" presName="hierChild4" presStyleCnt="0"/>
      <dgm:spPr/>
    </dgm:pt>
  </dgm:ptLst>
  <dgm:cxnLst>
    <dgm:cxn modelId="{194F9242-3DF8-834E-9208-E1BEF7400DB1}" srcId="{E748CADB-F945-F640-922D-80E42533F8C5}" destId="{19582005-3945-724A-989E-795DFE4AB9D8}" srcOrd="0" destOrd="0" parTransId="{DFD777B5-900E-EA4F-98EF-FB315CB42539}" sibTransId="{7D721FED-527A-0A44-8246-87D195DBF438}"/>
    <dgm:cxn modelId="{921F5366-35F9-4248-9553-7770A2C008CD}" srcId="{E748CADB-F945-F640-922D-80E42533F8C5}" destId="{6AE87CAC-F449-3B47-9346-20451802971E}" srcOrd="1" destOrd="0" parTransId="{E719E39B-0542-D84B-AF48-8A75247336B6}" sibTransId="{0DAE7EE7-51B5-2A42-B032-09C7EB98DBD7}"/>
    <dgm:cxn modelId="{9B429453-4936-C148-9075-738CFEABAA98}" srcId="{BDE6679F-0791-C14A-92B3-55ADE5873260}" destId="{E748CADB-F945-F640-922D-80E42533F8C5}" srcOrd="0" destOrd="0" parTransId="{F0F60C19-884E-D04B-A420-DBB7D3D927AB}" sibTransId="{41DE695A-7AED-9346-881C-218255A0989A}"/>
    <dgm:cxn modelId="{76531156-EC35-4188-BF3E-EDF35D773D6C}" type="presOf" srcId="{6AE87CAC-F449-3B47-9346-20451802971E}" destId="{7C1D7FB8-3A9D-4EF0-8484-650D5C047E68}" srcOrd="0" destOrd="0" presId="urn:microsoft.com/office/officeart/2009/layout/CirclePictureHierarchy"/>
    <dgm:cxn modelId="{1A3E5180-95E6-4CEF-A89A-FEA52C506648}" type="presOf" srcId="{19582005-3945-724A-989E-795DFE4AB9D8}" destId="{B97D0D4D-6D9A-4E7D-8DF0-6A93A8196F9E}" srcOrd="0" destOrd="0" presId="urn:microsoft.com/office/officeart/2009/layout/CirclePictureHierarchy"/>
    <dgm:cxn modelId="{810D96B1-C4B7-4897-ACD0-BC3F643722D0}" type="presOf" srcId="{DFD777B5-900E-EA4F-98EF-FB315CB42539}" destId="{200CEE49-EC98-4B6B-947B-5836B16F9CD3}" srcOrd="0" destOrd="0" presId="urn:microsoft.com/office/officeart/2009/layout/CirclePictureHierarchy"/>
    <dgm:cxn modelId="{C4E967B8-012C-487E-A8AC-6B5DFB878147}" type="presOf" srcId="{E719E39B-0542-D84B-AF48-8A75247336B6}" destId="{FF340D0C-D9BE-4354-8C8C-B5AFC56D3694}" srcOrd="0" destOrd="0" presId="urn:microsoft.com/office/officeart/2009/layout/CirclePictureHierarchy"/>
    <dgm:cxn modelId="{DC196DBC-831E-4994-99E5-8D601666E02C}" type="presOf" srcId="{E748CADB-F945-F640-922D-80E42533F8C5}" destId="{4E744ABA-FE6D-40C9-ACA3-183410BDA45D}" srcOrd="0" destOrd="0" presId="urn:microsoft.com/office/officeart/2009/layout/CirclePictureHierarchy"/>
    <dgm:cxn modelId="{5F1717BE-3A60-3C48-BB3C-8D89C91F0216}" srcId="{BBACCB50-5F6F-F547-A7BF-06B8F6834D47}" destId="{BDE6679F-0791-C14A-92B3-55ADE5873260}" srcOrd="0" destOrd="0" parTransId="{CD41F2CE-9764-D340-89E7-549AA3D48FC9}" sibTransId="{AA5FF200-01DF-A64C-840F-4EA97872597B}"/>
    <dgm:cxn modelId="{9FC746C0-41F3-4AAF-81FC-490293C026DE}" type="presOf" srcId="{BBACCB50-5F6F-F547-A7BF-06B8F6834D47}" destId="{5A864652-A341-48DA-84C8-070A6858FBBC}" srcOrd="0" destOrd="0" presId="urn:microsoft.com/office/officeart/2009/layout/CirclePictureHierarchy"/>
    <dgm:cxn modelId="{92A8AFC3-3EF8-4D65-AF52-CAB0DF6987CC}" type="presOf" srcId="{F0F60C19-884E-D04B-A420-DBB7D3D927AB}" destId="{143D82C5-66BA-4097-94BF-E62C636C843F}" srcOrd="0" destOrd="0" presId="urn:microsoft.com/office/officeart/2009/layout/CirclePictureHierarchy"/>
    <dgm:cxn modelId="{719CCBE4-5AF1-4F09-B396-0C7ABEF8577B}" type="presOf" srcId="{BDE6679F-0791-C14A-92B3-55ADE5873260}" destId="{51B78A20-663A-48BE-8B89-B0AF45DC3017}" srcOrd="0" destOrd="0" presId="urn:microsoft.com/office/officeart/2009/layout/CirclePictureHierarchy"/>
    <dgm:cxn modelId="{EFEFCCCC-088B-4E98-8CD2-E92186416281}" type="presParOf" srcId="{5A864652-A341-48DA-84C8-070A6858FBBC}" destId="{28642808-502B-4743-9328-FB53C4DEB573}" srcOrd="0" destOrd="0" presId="urn:microsoft.com/office/officeart/2009/layout/CirclePictureHierarchy"/>
    <dgm:cxn modelId="{E1719D76-DADC-4A7D-B2D6-DC738AE86CBC}" type="presParOf" srcId="{28642808-502B-4743-9328-FB53C4DEB573}" destId="{E5B6BA50-DAC9-48FF-84A7-F121135C2A60}" srcOrd="0" destOrd="0" presId="urn:microsoft.com/office/officeart/2009/layout/CirclePictureHierarchy"/>
    <dgm:cxn modelId="{DD074200-6A58-49B6-8A04-70907599E571}" type="presParOf" srcId="{E5B6BA50-DAC9-48FF-84A7-F121135C2A60}" destId="{93E8FFA2-9729-4872-B3D0-F0FC5A41AFAB}" srcOrd="0" destOrd="0" presId="urn:microsoft.com/office/officeart/2009/layout/CirclePictureHierarchy"/>
    <dgm:cxn modelId="{1FD1537C-03D0-4807-BE62-BEFBF0CB8F8E}" type="presParOf" srcId="{E5B6BA50-DAC9-48FF-84A7-F121135C2A60}" destId="{51B78A20-663A-48BE-8B89-B0AF45DC3017}" srcOrd="1" destOrd="0" presId="urn:microsoft.com/office/officeart/2009/layout/CirclePictureHierarchy"/>
    <dgm:cxn modelId="{65E7557A-BB8B-47A0-BD70-BB7496966812}" type="presParOf" srcId="{28642808-502B-4743-9328-FB53C4DEB573}" destId="{02F33BE5-9AB8-4B42-9082-5AD840F4AF09}" srcOrd="1" destOrd="0" presId="urn:microsoft.com/office/officeart/2009/layout/CirclePictureHierarchy"/>
    <dgm:cxn modelId="{C5783985-7866-4197-9FB8-72CACF663A2F}" type="presParOf" srcId="{02F33BE5-9AB8-4B42-9082-5AD840F4AF09}" destId="{143D82C5-66BA-4097-94BF-E62C636C843F}" srcOrd="0" destOrd="0" presId="urn:microsoft.com/office/officeart/2009/layout/CirclePictureHierarchy"/>
    <dgm:cxn modelId="{D258C8D1-E564-40AA-ABF5-F659F5277E6C}" type="presParOf" srcId="{02F33BE5-9AB8-4B42-9082-5AD840F4AF09}" destId="{271BB1A7-0608-4510-8FB8-F4C001A8D389}" srcOrd="1" destOrd="0" presId="urn:microsoft.com/office/officeart/2009/layout/CirclePictureHierarchy"/>
    <dgm:cxn modelId="{8C081CCD-387B-4E66-B3C7-5643822866B4}" type="presParOf" srcId="{271BB1A7-0608-4510-8FB8-F4C001A8D389}" destId="{E796DC6F-1215-4FA6-9ED5-6AB751D89F27}" srcOrd="0" destOrd="0" presId="urn:microsoft.com/office/officeart/2009/layout/CirclePictureHierarchy"/>
    <dgm:cxn modelId="{6F9D3E6F-C32B-4D6B-A3E8-8A0FA2E636B2}" type="presParOf" srcId="{E796DC6F-1215-4FA6-9ED5-6AB751D89F27}" destId="{C5984550-07F0-4DD8-9004-9D802F5ACC46}" srcOrd="0" destOrd="0" presId="urn:microsoft.com/office/officeart/2009/layout/CirclePictureHierarchy"/>
    <dgm:cxn modelId="{8CCE2BC7-16D9-40E2-8E44-F529523BBBAB}" type="presParOf" srcId="{E796DC6F-1215-4FA6-9ED5-6AB751D89F27}" destId="{4E744ABA-FE6D-40C9-ACA3-183410BDA45D}" srcOrd="1" destOrd="0" presId="urn:microsoft.com/office/officeart/2009/layout/CirclePictureHierarchy"/>
    <dgm:cxn modelId="{9E3C2939-3E2D-40BE-B56D-FB99C51956CE}" type="presParOf" srcId="{271BB1A7-0608-4510-8FB8-F4C001A8D389}" destId="{ADB4DCA9-7B05-4CC9-B370-41DD71CC2F5F}" srcOrd="1" destOrd="0" presId="urn:microsoft.com/office/officeart/2009/layout/CirclePictureHierarchy"/>
    <dgm:cxn modelId="{417EB961-B7AA-4747-9B39-88A5AC71D143}" type="presParOf" srcId="{ADB4DCA9-7B05-4CC9-B370-41DD71CC2F5F}" destId="{200CEE49-EC98-4B6B-947B-5836B16F9CD3}" srcOrd="0" destOrd="0" presId="urn:microsoft.com/office/officeart/2009/layout/CirclePictureHierarchy"/>
    <dgm:cxn modelId="{EC3B365A-DA06-40BC-9593-ED05FB78F8F1}" type="presParOf" srcId="{ADB4DCA9-7B05-4CC9-B370-41DD71CC2F5F}" destId="{CDE50A5A-A055-4B9C-BEE0-67F6EB7F5F45}" srcOrd="1" destOrd="0" presId="urn:microsoft.com/office/officeart/2009/layout/CirclePictureHierarchy"/>
    <dgm:cxn modelId="{DFC42EBD-9E5C-455D-BB5F-1DC3C4C1FDBE}" type="presParOf" srcId="{CDE50A5A-A055-4B9C-BEE0-67F6EB7F5F45}" destId="{2F45B197-3EC8-4372-B371-B9664F48AF2B}" srcOrd="0" destOrd="0" presId="urn:microsoft.com/office/officeart/2009/layout/CirclePictureHierarchy"/>
    <dgm:cxn modelId="{E4F638C7-9785-4E0F-B717-507491B74430}" type="presParOf" srcId="{2F45B197-3EC8-4372-B371-B9664F48AF2B}" destId="{118B900B-F6CA-4355-B59D-74C9CC3E52C8}" srcOrd="0" destOrd="0" presId="urn:microsoft.com/office/officeart/2009/layout/CirclePictureHierarchy"/>
    <dgm:cxn modelId="{F0A65818-4730-48FC-BC73-CB302A524319}" type="presParOf" srcId="{2F45B197-3EC8-4372-B371-B9664F48AF2B}" destId="{B97D0D4D-6D9A-4E7D-8DF0-6A93A8196F9E}" srcOrd="1" destOrd="0" presId="urn:microsoft.com/office/officeart/2009/layout/CirclePictureHierarchy"/>
    <dgm:cxn modelId="{49263616-E867-4A94-93CF-D7094463AF4F}" type="presParOf" srcId="{CDE50A5A-A055-4B9C-BEE0-67F6EB7F5F45}" destId="{2DEF6917-A389-43F1-862A-59707B76B862}" srcOrd="1" destOrd="0" presId="urn:microsoft.com/office/officeart/2009/layout/CirclePictureHierarchy"/>
    <dgm:cxn modelId="{89BD1244-7E1F-4B12-8676-521CA33835BB}" type="presParOf" srcId="{ADB4DCA9-7B05-4CC9-B370-41DD71CC2F5F}" destId="{FF340D0C-D9BE-4354-8C8C-B5AFC56D3694}" srcOrd="2" destOrd="0" presId="urn:microsoft.com/office/officeart/2009/layout/CirclePictureHierarchy"/>
    <dgm:cxn modelId="{35AA4626-0D30-487B-A5FB-18FD677BC6A8}" type="presParOf" srcId="{ADB4DCA9-7B05-4CC9-B370-41DD71CC2F5F}" destId="{3FF81611-A242-43FE-BB51-CC9236EA2283}" srcOrd="3" destOrd="0" presId="urn:microsoft.com/office/officeart/2009/layout/CirclePictureHierarchy"/>
    <dgm:cxn modelId="{85A070DD-FDDD-4BC7-B8D6-C63F842B9251}" type="presParOf" srcId="{3FF81611-A242-43FE-BB51-CC9236EA2283}" destId="{687066A3-ED97-4085-A035-216463B62791}" srcOrd="0" destOrd="0" presId="urn:microsoft.com/office/officeart/2009/layout/CirclePictureHierarchy"/>
    <dgm:cxn modelId="{4F13DAEB-B9E3-4259-A460-E23D6E022914}" type="presParOf" srcId="{687066A3-ED97-4085-A035-216463B62791}" destId="{6722A91D-78F1-432C-97AB-154FBC74869D}" srcOrd="0" destOrd="0" presId="urn:microsoft.com/office/officeart/2009/layout/CirclePictureHierarchy"/>
    <dgm:cxn modelId="{2B8B1962-CFC1-4EA2-9A86-C504F5FE29C7}" type="presParOf" srcId="{687066A3-ED97-4085-A035-216463B62791}" destId="{7C1D7FB8-3A9D-4EF0-8484-650D5C047E68}" srcOrd="1" destOrd="0" presId="urn:microsoft.com/office/officeart/2009/layout/CirclePictureHierarchy"/>
    <dgm:cxn modelId="{164965F0-0BB4-4323-9F99-C9623FE3FF4E}" type="presParOf" srcId="{3FF81611-A242-43FE-BB51-CC9236EA2283}" destId="{7AB39590-C418-4D1B-8225-1005B04CADB5}"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9DA60B-504E-4344-898C-AEB10B29F017}" type="doc">
      <dgm:prSet loTypeId="urn:microsoft.com/office/officeart/2005/8/layout/arrow2" loCatId="process" qsTypeId="urn:microsoft.com/office/officeart/2005/8/quickstyle/simple5" qsCatId="simple" csTypeId="urn:microsoft.com/office/officeart/2005/8/colors/colorful3" csCatId="colorful" phldr="1"/>
      <dgm:spPr/>
      <dgm:t>
        <a:bodyPr/>
        <a:lstStyle/>
        <a:p>
          <a:endParaRPr lang="en-US"/>
        </a:p>
      </dgm:t>
    </dgm:pt>
    <dgm:pt modelId="{827BEA63-7ECF-4D87-A204-2F7373C22E22}">
      <dgm:prSet phldrT="[Text]" custT="1"/>
      <dgm:spPr/>
      <dgm:t>
        <a:bodyPr/>
        <a:lstStyle/>
        <a:p>
          <a:r>
            <a:rPr lang="en-US" sz="2000" dirty="0"/>
            <a:t>Increased physician anxiety due to uncertainty</a:t>
          </a:r>
        </a:p>
      </dgm:t>
    </dgm:pt>
    <dgm:pt modelId="{EFBEAAB6-6625-43F0-8DB1-EFFD28A21B91}" type="parTrans" cxnId="{B7A5C360-FFBA-4F9E-B0F7-A0C796F139DF}">
      <dgm:prSet/>
      <dgm:spPr/>
      <dgm:t>
        <a:bodyPr/>
        <a:lstStyle/>
        <a:p>
          <a:endParaRPr lang="en-US"/>
        </a:p>
      </dgm:t>
    </dgm:pt>
    <dgm:pt modelId="{26C89698-6CFA-4E09-86DE-A34DCE057911}" type="sibTrans" cxnId="{B7A5C360-FFBA-4F9E-B0F7-A0C796F139DF}">
      <dgm:prSet/>
      <dgm:spPr/>
      <dgm:t>
        <a:bodyPr/>
        <a:lstStyle/>
        <a:p>
          <a:endParaRPr lang="en-US"/>
        </a:p>
      </dgm:t>
    </dgm:pt>
    <dgm:pt modelId="{6A0F8A01-EE91-484A-9695-92CF7FE29AE4}">
      <dgm:prSet phldrT="[Text]" custT="1"/>
      <dgm:spPr/>
      <dgm:t>
        <a:bodyPr/>
        <a:lstStyle/>
        <a:p>
          <a:r>
            <a:rPr lang="en-US" sz="2000" b="0" dirty="0"/>
            <a:t>Concerns </a:t>
          </a:r>
          <a:r>
            <a:rPr lang="en-US" sz="2000" dirty="0"/>
            <a:t>about disclosing uncertainty to patients</a:t>
          </a:r>
        </a:p>
      </dgm:t>
    </dgm:pt>
    <dgm:pt modelId="{64351D48-DA34-47DC-A617-9F184EFD7E6F}" type="parTrans" cxnId="{B6280C98-C08A-492A-B408-ECDB2C63141C}">
      <dgm:prSet/>
      <dgm:spPr/>
      <dgm:t>
        <a:bodyPr/>
        <a:lstStyle/>
        <a:p>
          <a:endParaRPr lang="en-US"/>
        </a:p>
      </dgm:t>
    </dgm:pt>
    <dgm:pt modelId="{AF766971-0C0F-4F7F-814F-8BB3E83D469E}" type="sibTrans" cxnId="{B6280C98-C08A-492A-B408-ECDB2C63141C}">
      <dgm:prSet/>
      <dgm:spPr/>
      <dgm:t>
        <a:bodyPr/>
        <a:lstStyle/>
        <a:p>
          <a:endParaRPr lang="en-US"/>
        </a:p>
      </dgm:t>
    </dgm:pt>
    <dgm:pt modelId="{E4321E4D-5F52-4278-8CA0-5D5294DEE43B}">
      <dgm:prSet phldrT="[Text]" custT="1"/>
      <dgm:spPr/>
      <dgm:t>
        <a:bodyPr/>
        <a:lstStyle/>
        <a:p>
          <a:r>
            <a:rPr lang="en-US" sz="2000" dirty="0"/>
            <a:t>Higher charges</a:t>
          </a:r>
        </a:p>
      </dgm:t>
    </dgm:pt>
    <dgm:pt modelId="{AC63B6B1-BAB8-4824-BF45-F1AC477AD9DA}" type="parTrans" cxnId="{C70AF7C1-53E9-431A-B45F-9DEFF52671F8}">
      <dgm:prSet/>
      <dgm:spPr/>
      <dgm:t>
        <a:bodyPr/>
        <a:lstStyle/>
        <a:p>
          <a:endParaRPr lang="en-US"/>
        </a:p>
      </dgm:t>
    </dgm:pt>
    <dgm:pt modelId="{AD92F1E3-FD70-4119-B89E-DCBFE4775AE6}" type="sibTrans" cxnId="{C70AF7C1-53E9-431A-B45F-9DEFF52671F8}">
      <dgm:prSet/>
      <dgm:spPr/>
      <dgm:t>
        <a:bodyPr/>
        <a:lstStyle/>
        <a:p>
          <a:endParaRPr lang="en-US"/>
        </a:p>
      </dgm:t>
    </dgm:pt>
    <dgm:pt modelId="{B6AE4454-83D1-459E-A07B-4F1B7871845E}" type="pres">
      <dgm:prSet presAssocID="{D69DA60B-504E-4344-898C-AEB10B29F017}" presName="arrowDiagram" presStyleCnt="0">
        <dgm:presLayoutVars>
          <dgm:chMax val="5"/>
          <dgm:dir/>
          <dgm:resizeHandles val="exact"/>
        </dgm:presLayoutVars>
      </dgm:prSet>
      <dgm:spPr/>
    </dgm:pt>
    <dgm:pt modelId="{7EADBB76-BCEC-4D04-A7FF-FE5AC380E92A}" type="pres">
      <dgm:prSet presAssocID="{D69DA60B-504E-4344-898C-AEB10B29F017}" presName="arrow" presStyleLbl="bgShp" presStyleIdx="0" presStyleCnt="1"/>
      <dgm:spPr/>
    </dgm:pt>
    <dgm:pt modelId="{60EDC874-77F1-444C-8173-D581E3EBDE8A}" type="pres">
      <dgm:prSet presAssocID="{D69DA60B-504E-4344-898C-AEB10B29F017}" presName="arrowDiagram3" presStyleCnt="0"/>
      <dgm:spPr/>
    </dgm:pt>
    <dgm:pt modelId="{0D5C856D-2E25-4DD1-BE9A-79D222171253}" type="pres">
      <dgm:prSet presAssocID="{827BEA63-7ECF-4D87-A204-2F7373C22E22}" presName="bullet3a" presStyleLbl="node1" presStyleIdx="0" presStyleCnt="3"/>
      <dgm:spPr/>
    </dgm:pt>
    <dgm:pt modelId="{44FC56E5-2094-47ED-9A54-7AA55011F50E}" type="pres">
      <dgm:prSet presAssocID="{827BEA63-7ECF-4D87-A204-2F7373C22E22}" presName="textBox3a" presStyleLbl="revTx" presStyleIdx="0" presStyleCnt="3" custScaleX="110704">
        <dgm:presLayoutVars>
          <dgm:bulletEnabled val="1"/>
        </dgm:presLayoutVars>
      </dgm:prSet>
      <dgm:spPr/>
    </dgm:pt>
    <dgm:pt modelId="{50BE5609-B63F-42BE-84A6-7B0C05274158}" type="pres">
      <dgm:prSet presAssocID="{6A0F8A01-EE91-484A-9695-92CF7FE29AE4}" presName="bullet3b" presStyleLbl="node1" presStyleIdx="1" presStyleCnt="3"/>
      <dgm:spPr/>
    </dgm:pt>
    <dgm:pt modelId="{48217905-C7BD-44D6-B04B-86BE45FD72DB}" type="pres">
      <dgm:prSet presAssocID="{6A0F8A01-EE91-484A-9695-92CF7FE29AE4}" presName="textBox3b" presStyleLbl="revTx" presStyleIdx="1" presStyleCnt="3" custScaleX="112107">
        <dgm:presLayoutVars>
          <dgm:bulletEnabled val="1"/>
        </dgm:presLayoutVars>
      </dgm:prSet>
      <dgm:spPr/>
    </dgm:pt>
    <dgm:pt modelId="{A329503E-CA3D-44EC-B121-3C1BA1FD804E}" type="pres">
      <dgm:prSet presAssocID="{E4321E4D-5F52-4278-8CA0-5D5294DEE43B}" presName="bullet3c" presStyleLbl="node1" presStyleIdx="2" presStyleCnt="3"/>
      <dgm:spPr/>
    </dgm:pt>
    <dgm:pt modelId="{276FB64A-BD7B-47DD-9B1B-1C104C9541AF}" type="pres">
      <dgm:prSet presAssocID="{E4321E4D-5F52-4278-8CA0-5D5294DEE43B}" presName="textBox3c" presStyleLbl="revTx" presStyleIdx="2" presStyleCnt="3" custScaleX="110704" custLinFactNeighborX="10147">
        <dgm:presLayoutVars>
          <dgm:bulletEnabled val="1"/>
        </dgm:presLayoutVars>
      </dgm:prSet>
      <dgm:spPr/>
    </dgm:pt>
  </dgm:ptLst>
  <dgm:cxnLst>
    <dgm:cxn modelId="{B29BF909-F310-40F2-A571-F6AA44AAA935}" type="presOf" srcId="{D69DA60B-504E-4344-898C-AEB10B29F017}" destId="{B6AE4454-83D1-459E-A07B-4F1B7871845E}" srcOrd="0" destOrd="0" presId="urn:microsoft.com/office/officeart/2005/8/layout/arrow2"/>
    <dgm:cxn modelId="{B7A5C360-FFBA-4F9E-B0F7-A0C796F139DF}" srcId="{D69DA60B-504E-4344-898C-AEB10B29F017}" destId="{827BEA63-7ECF-4D87-A204-2F7373C22E22}" srcOrd="0" destOrd="0" parTransId="{EFBEAAB6-6625-43F0-8DB1-EFFD28A21B91}" sibTransId="{26C89698-6CFA-4E09-86DE-A34DCE057911}"/>
    <dgm:cxn modelId="{23C6A555-CAFC-4D7D-945E-E37B123DAF56}" type="presOf" srcId="{E4321E4D-5F52-4278-8CA0-5D5294DEE43B}" destId="{276FB64A-BD7B-47DD-9B1B-1C104C9541AF}" srcOrd="0" destOrd="0" presId="urn:microsoft.com/office/officeart/2005/8/layout/arrow2"/>
    <dgm:cxn modelId="{B6280C98-C08A-492A-B408-ECDB2C63141C}" srcId="{D69DA60B-504E-4344-898C-AEB10B29F017}" destId="{6A0F8A01-EE91-484A-9695-92CF7FE29AE4}" srcOrd="1" destOrd="0" parTransId="{64351D48-DA34-47DC-A617-9F184EFD7E6F}" sibTransId="{AF766971-0C0F-4F7F-814F-8BB3E83D469E}"/>
    <dgm:cxn modelId="{C70AF7C1-53E9-431A-B45F-9DEFF52671F8}" srcId="{D69DA60B-504E-4344-898C-AEB10B29F017}" destId="{E4321E4D-5F52-4278-8CA0-5D5294DEE43B}" srcOrd="2" destOrd="0" parTransId="{AC63B6B1-BAB8-4824-BF45-F1AC477AD9DA}" sibTransId="{AD92F1E3-FD70-4119-B89E-DCBFE4775AE6}"/>
    <dgm:cxn modelId="{D9B21AC8-09D6-4E14-AEAA-6DC773F4FA68}" type="presOf" srcId="{6A0F8A01-EE91-484A-9695-92CF7FE29AE4}" destId="{48217905-C7BD-44D6-B04B-86BE45FD72DB}" srcOrd="0" destOrd="0" presId="urn:microsoft.com/office/officeart/2005/8/layout/arrow2"/>
    <dgm:cxn modelId="{750304D1-1BD6-4825-81D5-6FC373C78C94}" type="presOf" srcId="{827BEA63-7ECF-4D87-A204-2F7373C22E22}" destId="{44FC56E5-2094-47ED-9A54-7AA55011F50E}" srcOrd="0" destOrd="0" presId="urn:microsoft.com/office/officeart/2005/8/layout/arrow2"/>
    <dgm:cxn modelId="{E18171BB-05D8-45CD-89B6-2023A9D06F26}" type="presParOf" srcId="{B6AE4454-83D1-459E-A07B-4F1B7871845E}" destId="{7EADBB76-BCEC-4D04-A7FF-FE5AC380E92A}" srcOrd="0" destOrd="0" presId="urn:microsoft.com/office/officeart/2005/8/layout/arrow2"/>
    <dgm:cxn modelId="{0DC37550-1307-4D99-A485-B6284E015B1E}" type="presParOf" srcId="{B6AE4454-83D1-459E-A07B-4F1B7871845E}" destId="{60EDC874-77F1-444C-8173-D581E3EBDE8A}" srcOrd="1" destOrd="0" presId="urn:microsoft.com/office/officeart/2005/8/layout/arrow2"/>
    <dgm:cxn modelId="{877C4B5B-A543-4291-AF66-7C23750CC1CD}" type="presParOf" srcId="{60EDC874-77F1-444C-8173-D581E3EBDE8A}" destId="{0D5C856D-2E25-4DD1-BE9A-79D222171253}" srcOrd="0" destOrd="0" presId="urn:microsoft.com/office/officeart/2005/8/layout/arrow2"/>
    <dgm:cxn modelId="{F9800F3A-B9D3-49CD-B4E4-AA05435BEF44}" type="presParOf" srcId="{60EDC874-77F1-444C-8173-D581E3EBDE8A}" destId="{44FC56E5-2094-47ED-9A54-7AA55011F50E}" srcOrd="1" destOrd="0" presId="urn:microsoft.com/office/officeart/2005/8/layout/arrow2"/>
    <dgm:cxn modelId="{C3DDFA5B-51B7-432B-B6F5-E192D6EB7AA9}" type="presParOf" srcId="{60EDC874-77F1-444C-8173-D581E3EBDE8A}" destId="{50BE5609-B63F-42BE-84A6-7B0C05274158}" srcOrd="2" destOrd="0" presId="urn:microsoft.com/office/officeart/2005/8/layout/arrow2"/>
    <dgm:cxn modelId="{F627360D-102A-4242-AB79-33F03C27064A}" type="presParOf" srcId="{60EDC874-77F1-444C-8173-D581E3EBDE8A}" destId="{48217905-C7BD-44D6-B04B-86BE45FD72DB}" srcOrd="3" destOrd="0" presId="urn:microsoft.com/office/officeart/2005/8/layout/arrow2"/>
    <dgm:cxn modelId="{4D554C46-9E67-4B44-A43E-0A14A79A2F50}" type="presParOf" srcId="{60EDC874-77F1-444C-8173-D581E3EBDE8A}" destId="{A329503E-CA3D-44EC-B121-3C1BA1FD804E}" srcOrd="4" destOrd="0" presId="urn:microsoft.com/office/officeart/2005/8/layout/arrow2"/>
    <dgm:cxn modelId="{7B60CFB3-87B7-47B1-9B90-A0F18E9FEA9B}" type="presParOf" srcId="{60EDC874-77F1-444C-8173-D581E3EBDE8A}" destId="{276FB64A-BD7B-47DD-9B1B-1C104C9541AF}"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632FD5-F1AD-47D4-8939-D0811F2A0F98}" type="doc">
      <dgm:prSet loTypeId="urn:microsoft.com/office/officeart/2005/8/layout/arrow6" loCatId="process" qsTypeId="urn:microsoft.com/office/officeart/2005/8/quickstyle/simple1" qsCatId="simple" csTypeId="urn:microsoft.com/office/officeart/2005/8/colors/colorful3" csCatId="colorful" phldr="1"/>
      <dgm:spPr/>
      <dgm:t>
        <a:bodyPr/>
        <a:lstStyle/>
        <a:p>
          <a:endParaRPr lang="en-US"/>
        </a:p>
      </dgm:t>
    </dgm:pt>
    <dgm:pt modelId="{D598CA98-5B68-448A-A5B7-59EA940255E6}">
      <dgm:prSet/>
      <dgm:spPr/>
      <dgm:t>
        <a:bodyPr/>
        <a:lstStyle/>
        <a:p>
          <a:r>
            <a:rPr lang="en-US" dirty="0">
              <a:effectLst/>
            </a:rPr>
            <a:t>High-cost interventions may provide good value if highly beneficial.</a:t>
          </a:r>
        </a:p>
      </dgm:t>
    </dgm:pt>
    <dgm:pt modelId="{1293E68F-26B2-460A-9300-318C88522B66}" type="parTrans" cxnId="{C76EEB66-8AC8-4EE6-8889-ED631214DA2D}">
      <dgm:prSet/>
      <dgm:spPr/>
      <dgm:t>
        <a:bodyPr/>
        <a:lstStyle/>
        <a:p>
          <a:endParaRPr lang="en-US"/>
        </a:p>
      </dgm:t>
    </dgm:pt>
    <dgm:pt modelId="{FCC832A3-DD30-4802-9441-9AE0E889E248}" type="sibTrans" cxnId="{C76EEB66-8AC8-4EE6-8889-ED631214DA2D}">
      <dgm:prSet/>
      <dgm:spPr/>
      <dgm:t>
        <a:bodyPr/>
        <a:lstStyle/>
        <a:p>
          <a:endParaRPr lang="en-US"/>
        </a:p>
      </dgm:t>
    </dgm:pt>
    <dgm:pt modelId="{F69204E8-A7CE-498C-ADA0-33169767DBB0}">
      <dgm:prSet/>
      <dgm:spPr/>
      <dgm:t>
        <a:bodyPr/>
        <a:lstStyle/>
        <a:p>
          <a:r>
            <a:rPr lang="en-US" dirty="0">
              <a:effectLst/>
            </a:rPr>
            <a:t>Low-cost interventions may have little or no value if they provide little benefit or increase downstream costs.</a:t>
          </a:r>
        </a:p>
      </dgm:t>
    </dgm:pt>
    <dgm:pt modelId="{36D82362-5185-43AB-9A9C-562DBBAC16F5}" type="parTrans" cxnId="{BDD0388E-5C58-4F8B-9057-6E3DA4D10E5A}">
      <dgm:prSet/>
      <dgm:spPr/>
      <dgm:t>
        <a:bodyPr/>
        <a:lstStyle/>
        <a:p>
          <a:endParaRPr lang="en-US"/>
        </a:p>
      </dgm:t>
    </dgm:pt>
    <dgm:pt modelId="{8359C606-9255-4346-9C9A-7ADC51E171D0}" type="sibTrans" cxnId="{BDD0388E-5C58-4F8B-9057-6E3DA4D10E5A}">
      <dgm:prSet/>
      <dgm:spPr/>
      <dgm:t>
        <a:bodyPr/>
        <a:lstStyle/>
        <a:p>
          <a:endParaRPr lang="en-US"/>
        </a:p>
      </dgm:t>
    </dgm:pt>
    <dgm:pt modelId="{72D0C5AD-0CA0-4916-8C9F-971A81F60E31}" type="pres">
      <dgm:prSet presAssocID="{63632FD5-F1AD-47D4-8939-D0811F2A0F98}" presName="compositeShape" presStyleCnt="0">
        <dgm:presLayoutVars>
          <dgm:chMax val="2"/>
          <dgm:dir/>
          <dgm:resizeHandles val="exact"/>
        </dgm:presLayoutVars>
      </dgm:prSet>
      <dgm:spPr/>
    </dgm:pt>
    <dgm:pt modelId="{700273B8-8125-4411-9C64-A80B9DDF5A21}" type="pres">
      <dgm:prSet presAssocID="{63632FD5-F1AD-47D4-8939-D0811F2A0F98}" presName="ribbon" presStyleLbl="node1" presStyleIdx="0" presStyleCnt="1" custAng="900000" custLinFactNeighborX="-4354" custLinFactNeighborY="12144"/>
      <dgm:spPr>
        <a:gradFill flip="none" rotWithShape="1">
          <a:gsLst>
            <a:gs pos="44000">
              <a:schemeClr val="accent4"/>
            </a:gs>
            <a:gs pos="59000">
              <a:schemeClr val="accent3">
                <a:lumMod val="95000"/>
                <a:lumOff val="5000"/>
              </a:schemeClr>
            </a:gs>
          </a:gsLst>
          <a:lin ang="13500000" scaled="1"/>
          <a:tileRect/>
        </a:gradFill>
      </dgm:spPr>
    </dgm:pt>
    <dgm:pt modelId="{A518001A-5344-44B4-BE4D-9263CD32ED5D}" type="pres">
      <dgm:prSet presAssocID="{63632FD5-F1AD-47D4-8939-D0811F2A0F98}" presName="leftArrowText" presStyleLbl="node1" presStyleIdx="0" presStyleCnt="1" custAng="900000" custScaleX="95147" custScaleY="80154" custLinFactNeighborX="-11507" custLinFactNeighborY="-34980">
        <dgm:presLayoutVars>
          <dgm:chMax val="0"/>
          <dgm:bulletEnabled val="1"/>
        </dgm:presLayoutVars>
      </dgm:prSet>
      <dgm:spPr/>
    </dgm:pt>
    <dgm:pt modelId="{5A27A034-AECD-49F1-90E5-9011431F88A9}" type="pres">
      <dgm:prSet presAssocID="{63632FD5-F1AD-47D4-8939-D0811F2A0F98}" presName="rightArrowText" presStyleLbl="node1" presStyleIdx="0" presStyleCnt="1" custAng="900000" custScaleX="85607" custScaleY="67209" custLinFactNeighborX="-4957" custLinFactNeighborY="36969">
        <dgm:presLayoutVars>
          <dgm:chMax val="0"/>
          <dgm:bulletEnabled val="1"/>
        </dgm:presLayoutVars>
      </dgm:prSet>
      <dgm:spPr/>
    </dgm:pt>
  </dgm:ptLst>
  <dgm:cxnLst>
    <dgm:cxn modelId="{9BCFEB62-396C-490F-A38C-EB1B43C1C73E}" type="presOf" srcId="{F69204E8-A7CE-498C-ADA0-33169767DBB0}" destId="{5A27A034-AECD-49F1-90E5-9011431F88A9}" srcOrd="0" destOrd="0" presId="urn:microsoft.com/office/officeart/2005/8/layout/arrow6"/>
    <dgm:cxn modelId="{C76EEB66-8AC8-4EE6-8889-ED631214DA2D}" srcId="{63632FD5-F1AD-47D4-8939-D0811F2A0F98}" destId="{D598CA98-5B68-448A-A5B7-59EA940255E6}" srcOrd="0" destOrd="0" parTransId="{1293E68F-26B2-460A-9300-318C88522B66}" sibTransId="{FCC832A3-DD30-4802-9441-9AE0E889E248}"/>
    <dgm:cxn modelId="{BDD0388E-5C58-4F8B-9057-6E3DA4D10E5A}" srcId="{63632FD5-F1AD-47D4-8939-D0811F2A0F98}" destId="{F69204E8-A7CE-498C-ADA0-33169767DBB0}" srcOrd="1" destOrd="0" parTransId="{36D82362-5185-43AB-9A9C-562DBBAC16F5}" sibTransId="{8359C606-9255-4346-9C9A-7ADC51E171D0}"/>
    <dgm:cxn modelId="{2620BEC0-17B0-4A94-93EE-72144B3027A2}" type="presOf" srcId="{D598CA98-5B68-448A-A5B7-59EA940255E6}" destId="{A518001A-5344-44B4-BE4D-9263CD32ED5D}" srcOrd="0" destOrd="0" presId="urn:microsoft.com/office/officeart/2005/8/layout/arrow6"/>
    <dgm:cxn modelId="{F15394C6-A03D-4DE3-8608-50038E3963FC}" type="presOf" srcId="{63632FD5-F1AD-47D4-8939-D0811F2A0F98}" destId="{72D0C5AD-0CA0-4916-8C9F-971A81F60E31}" srcOrd="0" destOrd="0" presId="urn:microsoft.com/office/officeart/2005/8/layout/arrow6"/>
    <dgm:cxn modelId="{DE126DFC-790F-45C2-ACDB-6CDABEB5C9A5}" type="presParOf" srcId="{72D0C5AD-0CA0-4916-8C9F-971A81F60E31}" destId="{700273B8-8125-4411-9C64-A80B9DDF5A21}" srcOrd="0" destOrd="0" presId="urn:microsoft.com/office/officeart/2005/8/layout/arrow6"/>
    <dgm:cxn modelId="{5DA425F3-1619-4B04-B717-CC7E1DE80030}" type="presParOf" srcId="{72D0C5AD-0CA0-4916-8C9F-971A81F60E31}" destId="{A518001A-5344-44B4-BE4D-9263CD32ED5D}" srcOrd="1" destOrd="0" presId="urn:microsoft.com/office/officeart/2005/8/layout/arrow6"/>
    <dgm:cxn modelId="{FB30B867-32A6-40DE-886E-1F23A31015DB}" type="presParOf" srcId="{72D0C5AD-0CA0-4916-8C9F-971A81F60E31}" destId="{5A27A034-AECD-49F1-90E5-9011431F88A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A4CEE773-DCD6-4F45-8816-71B6BEF9864B}" type="doc">
      <dgm:prSet loTypeId="urn:microsoft.com/office/officeart/2009/3/layout/CircleRelationship" loCatId="relationship" qsTypeId="urn:microsoft.com/office/officeart/2005/8/quickstyle/simple5" qsCatId="simple" csTypeId="urn:microsoft.com/office/officeart/2005/8/colors/colorful4" csCatId="colorful" phldr="1"/>
      <dgm:spPr/>
      <dgm:t>
        <a:bodyPr/>
        <a:lstStyle/>
        <a:p>
          <a:endParaRPr lang="en-US"/>
        </a:p>
      </dgm:t>
    </dgm:pt>
    <dgm:pt modelId="{66424235-0462-4DE9-8CA5-BC5996C688D8}">
      <dgm:prSet phldrT="[Text]" custT="1"/>
      <dgm:spPr/>
      <dgm:t>
        <a:bodyPr/>
        <a:lstStyle/>
        <a:p>
          <a:r>
            <a:rPr lang="en-US" sz="2400" b="1" dirty="0">
              <a:effectLst/>
            </a:rPr>
            <a:t>Why are MRIs often ordered for low back pain?</a:t>
          </a:r>
        </a:p>
      </dgm:t>
    </dgm:pt>
    <dgm:pt modelId="{DE286664-86FC-4D33-AE61-13CE798732A2}" type="parTrans" cxnId="{028FFE95-072F-4508-A03D-42A0A88B102C}">
      <dgm:prSet/>
      <dgm:spPr/>
      <dgm:t>
        <a:bodyPr/>
        <a:lstStyle/>
        <a:p>
          <a:endParaRPr lang="en-US"/>
        </a:p>
      </dgm:t>
    </dgm:pt>
    <dgm:pt modelId="{522DB814-75A3-4447-AEC3-D08D889A5ED4}" type="sibTrans" cxnId="{028FFE95-072F-4508-A03D-42A0A88B102C}">
      <dgm:prSet/>
      <dgm:spPr/>
      <dgm:t>
        <a:bodyPr/>
        <a:lstStyle/>
        <a:p>
          <a:endParaRPr lang="en-US"/>
        </a:p>
      </dgm:t>
    </dgm:pt>
    <dgm:pt modelId="{DCF02BDC-54A5-48EC-990E-EF173EC68A3A}">
      <dgm:prSet phldrT="[Text]" custT="1"/>
      <dgm:spPr/>
      <dgm:t>
        <a:bodyPr/>
        <a:lstStyle/>
        <a:p>
          <a:r>
            <a:rPr lang="en-US" sz="1800" b="1" dirty="0">
              <a:effectLst>
                <a:outerShdw blurRad="38100" dist="38100" dir="2700000" algn="tl">
                  <a:srgbClr val="000000">
                    <a:alpha val="43137"/>
                  </a:srgbClr>
                </a:outerShdw>
              </a:effectLst>
            </a:rPr>
            <a:t>Specialty care requirements</a:t>
          </a:r>
        </a:p>
      </dgm:t>
    </dgm:pt>
    <dgm:pt modelId="{39C4E16D-E028-4220-9CB9-8226F5255FCE}" type="parTrans" cxnId="{97AA4488-FAEF-463A-9314-B9257E7FCFB7}">
      <dgm:prSet/>
      <dgm:spPr/>
      <dgm:t>
        <a:bodyPr/>
        <a:lstStyle/>
        <a:p>
          <a:endParaRPr lang="en-US"/>
        </a:p>
      </dgm:t>
    </dgm:pt>
    <dgm:pt modelId="{1BD6DE72-0DCB-4AD1-A9F1-D203827865B5}" type="sibTrans" cxnId="{97AA4488-FAEF-463A-9314-B9257E7FCFB7}">
      <dgm:prSet/>
      <dgm:spPr/>
      <dgm:t>
        <a:bodyPr/>
        <a:lstStyle/>
        <a:p>
          <a:endParaRPr lang="en-US"/>
        </a:p>
      </dgm:t>
    </dgm:pt>
    <dgm:pt modelId="{E8108EE0-80CC-461B-B9AF-9E2CD6D2654F}">
      <dgm:prSet custT="1"/>
      <dgm:spPr>
        <a:gradFill rotWithShape="0">
          <a:gsLst>
            <a:gs pos="0">
              <a:schemeClr val="accent3"/>
            </a:gs>
            <a:gs pos="50000">
              <a:schemeClr val="accent3"/>
            </a:gs>
            <a:gs pos="100000">
              <a:schemeClr val="accent3">
                <a:lumMod val="75000"/>
              </a:schemeClr>
            </a:gs>
          </a:gsLst>
        </a:gradFill>
      </dgm:spPr>
      <dgm:t>
        <a:bodyPr/>
        <a:lstStyle/>
        <a:p>
          <a:r>
            <a:rPr lang="en-US" sz="1800" b="1" dirty="0">
              <a:effectLst>
                <a:outerShdw blurRad="38100" dist="38100" dir="2700000" algn="tl">
                  <a:srgbClr val="000000">
                    <a:alpha val="43137"/>
                  </a:srgbClr>
                </a:outerShdw>
              </a:effectLst>
            </a:rPr>
            <a:t>Patient belief that imaging adds value</a:t>
          </a:r>
        </a:p>
      </dgm:t>
    </dgm:pt>
    <dgm:pt modelId="{D5DF4340-E743-4890-B979-DF6E4859BF4A}" type="parTrans" cxnId="{5461C0D4-52EA-42E1-B5D1-989557C741C6}">
      <dgm:prSet/>
      <dgm:spPr/>
      <dgm:t>
        <a:bodyPr/>
        <a:lstStyle/>
        <a:p>
          <a:endParaRPr lang="en-US"/>
        </a:p>
      </dgm:t>
    </dgm:pt>
    <dgm:pt modelId="{7A306162-2FC7-46AD-94FE-E923E6E7F95C}" type="sibTrans" cxnId="{5461C0D4-52EA-42E1-B5D1-989557C741C6}">
      <dgm:prSet/>
      <dgm:spPr/>
      <dgm:t>
        <a:bodyPr/>
        <a:lstStyle/>
        <a:p>
          <a:endParaRPr lang="en-US"/>
        </a:p>
      </dgm:t>
    </dgm:pt>
    <dgm:pt modelId="{FCCB4284-618C-4869-825A-C59E323970F9}">
      <dgm:prSet custT="1"/>
      <dgm:spPr>
        <a:gradFill rotWithShape="0">
          <a:gsLst>
            <a:gs pos="0">
              <a:schemeClr val="accent4"/>
            </a:gs>
            <a:gs pos="50000">
              <a:schemeClr val="accent4"/>
            </a:gs>
            <a:gs pos="100000">
              <a:schemeClr val="accent4">
                <a:lumMod val="75000"/>
              </a:schemeClr>
            </a:gs>
          </a:gsLst>
        </a:gradFill>
      </dgm:spPr>
      <dgm:t>
        <a:bodyPr/>
        <a:lstStyle/>
        <a:p>
          <a:r>
            <a:rPr lang="en-US" sz="1800" b="1" dirty="0">
              <a:effectLst>
                <a:outerShdw blurRad="38100" dist="38100" dir="2700000" algn="tl">
                  <a:srgbClr val="000000">
                    <a:alpha val="43137"/>
                  </a:srgbClr>
                </a:outerShdw>
              </a:effectLst>
            </a:rPr>
            <a:t>Patient pressure on clinician</a:t>
          </a:r>
        </a:p>
      </dgm:t>
    </dgm:pt>
    <dgm:pt modelId="{A4A80E5C-D7C0-4243-B3DE-6282CD3716CE}" type="parTrans" cxnId="{53EEFC72-A5C4-4E77-B431-B8DD11B19D2B}">
      <dgm:prSet/>
      <dgm:spPr/>
      <dgm:t>
        <a:bodyPr/>
        <a:lstStyle/>
        <a:p>
          <a:endParaRPr lang="en-US"/>
        </a:p>
      </dgm:t>
    </dgm:pt>
    <dgm:pt modelId="{3EDE87C9-90A5-4B92-B662-E579BA285479}" type="sibTrans" cxnId="{53EEFC72-A5C4-4E77-B431-B8DD11B19D2B}">
      <dgm:prSet/>
      <dgm:spPr/>
      <dgm:t>
        <a:bodyPr/>
        <a:lstStyle/>
        <a:p>
          <a:endParaRPr lang="en-US"/>
        </a:p>
      </dgm:t>
    </dgm:pt>
    <dgm:pt modelId="{B17E5928-3BD6-4444-973E-745708255CCD}">
      <dgm:prSet custT="1"/>
      <dgm:spPr>
        <a:gradFill rotWithShape="0">
          <a:gsLst>
            <a:gs pos="0">
              <a:schemeClr val="accent3"/>
            </a:gs>
            <a:gs pos="49000">
              <a:schemeClr val="accent3"/>
            </a:gs>
            <a:gs pos="100000">
              <a:schemeClr val="accent3">
                <a:lumMod val="75000"/>
              </a:schemeClr>
            </a:gs>
          </a:gsLst>
        </a:gradFill>
      </dgm:spPr>
      <dgm:t>
        <a:bodyPr/>
        <a:lstStyle/>
        <a:p>
          <a:r>
            <a:rPr lang="en-US" sz="1800" b="1" dirty="0">
              <a:effectLst>
                <a:outerShdw blurRad="38100" dist="38100" dir="2700000" algn="tl">
                  <a:srgbClr val="000000">
                    <a:alpha val="43137"/>
                  </a:srgbClr>
                </a:outerShdw>
              </a:effectLst>
            </a:rPr>
            <a:t>Time constraints</a:t>
          </a:r>
        </a:p>
      </dgm:t>
    </dgm:pt>
    <dgm:pt modelId="{273DA32E-9023-45F5-8FA3-D9AE2D1D3ACF}" type="parTrans" cxnId="{51BEA5E2-E3B3-4823-8D9D-7B3BBC985A78}">
      <dgm:prSet/>
      <dgm:spPr/>
      <dgm:t>
        <a:bodyPr/>
        <a:lstStyle/>
        <a:p>
          <a:endParaRPr lang="en-US"/>
        </a:p>
      </dgm:t>
    </dgm:pt>
    <dgm:pt modelId="{E18C97F6-483C-4120-A6CE-88B93A710822}" type="sibTrans" cxnId="{51BEA5E2-E3B3-4823-8D9D-7B3BBC985A78}">
      <dgm:prSet/>
      <dgm:spPr/>
      <dgm:t>
        <a:bodyPr/>
        <a:lstStyle/>
        <a:p>
          <a:endParaRPr lang="en-US"/>
        </a:p>
      </dgm:t>
    </dgm:pt>
    <dgm:pt modelId="{BDBB4F37-A21D-4ACF-9E55-B443887D0F63}" type="pres">
      <dgm:prSet presAssocID="{A4CEE773-DCD6-4F45-8816-71B6BEF9864B}" presName="Name0" presStyleCnt="0">
        <dgm:presLayoutVars>
          <dgm:chMax val="1"/>
          <dgm:chPref val="1"/>
        </dgm:presLayoutVars>
      </dgm:prSet>
      <dgm:spPr/>
    </dgm:pt>
    <dgm:pt modelId="{CDC848A6-FD5A-456D-8C0A-ACD9C99CF124}" type="pres">
      <dgm:prSet presAssocID="{66424235-0462-4DE9-8CA5-BC5996C688D8}" presName="Parent" presStyleLbl="node0" presStyleIdx="0" presStyleCnt="1" custLinFactNeighborX="20575" custLinFactNeighborY="16243">
        <dgm:presLayoutVars>
          <dgm:chMax val="5"/>
          <dgm:chPref val="5"/>
        </dgm:presLayoutVars>
      </dgm:prSet>
      <dgm:spPr/>
    </dgm:pt>
    <dgm:pt modelId="{3FD5EEEA-04CB-4535-B51C-BDE5348B1DC2}" type="pres">
      <dgm:prSet presAssocID="{66424235-0462-4DE9-8CA5-BC5996C688D8}" presName="Accent1" presStyleLbl="node1" presStyleIdx="0" presStyleCnt="17" custLinFactX="223557" custLinFactY="300000" custLinFactNeighborX="300000" custLinFactNeighborY="319664"/>
      <dgm:spPr/>
    </dgm:pt>
    <dgm:pt modelId="{7FC527B7-EF55-437D-B1CA-21DD408BFD8A}" type="pres">
      <dgm:prSet presAssocID="{66424235-0462-4DE9-8CA5-BC5996C688D8}" presName="Accent2" presStyleLbl="node1" presStyleIdx="1" presStyleCnt="17" custLinFactX="1118" custLinFactY="102109" custLinFactNeighborX="100000" custLinFactNeighborY="200000"/>
      <dgm:spPr/>
    </dgm:pt>
    <dgm:pt modelId="{6BA335CB-6F54-4A90-ABBC-14478191C3DC}" type="pres">
      <dgm:prSet presAssocID="{66424235-0462-4DE9-8CA5-BC5996C688D8}" presName="Accent3" presStyleLbl="node1" presStyleIdx="2" presStyleCnt="17" custLinFactY="-100000" custLinFactNeighborX="37560" custLinFactNeighborY="-144296"/>
      <dgm:spPr/>
    </dgm:pt>
    <dgm:pt modelId="{17D27F2E-2B9A-4EA9-8815-749C207C97B0}" type="pres">
      <dgm:prSet presAssocID="{66424235-0462-4DE9-8CA5-BC5996C688D8}" presName="Accent4" presStyleLbl="node1" presStyleIdx="3" presStyleCnt="17" custLinFactX="128221" custLinFactY="70038" custLinFactNeighborX="200000" custLinFactNeighborY="100000"/>
      <dgm:spPr/>
    </dgm:pt>
    <dgm:pt modelId="{FDD0F0C9-E21D-4708-9F55-5E5BA1E67FF0}" type="pres">
      <dgm:prSet presAssocID="{66424235-0462-4DE9-8CA5-BC5996C688D8}" presName="Accent5" presStyleLbl="node1" presStyleIdx="4" presStyleCnt="17" custLinFactY="91827" custLinFactNeighborX="-11299" custLinFactNeighborY="100000"/>
      <dgm:spPr/>
    </dgm:pt>
    <dgm:pt modelId="{00BFD5DB-0391-46F9-8B2F-88CEEE24F46A}" type="pres">
      <dgm:prSet presAssocID="{66424235-0462-4DE9-8CA5-BC5996C688D8}" presName="Accent6" presStyleLbl="node1" presStyleIdx="5" presStyleCnt="17"/>
      <dgm:spPr/>
    </dgm:pt>
    <dgm:pt modelId="{7AE0FCA8-19FC-4CF6-B37F-C77B74C8E8C0}" type="pres">
      <dgm:prSet presAssocID="{DCF02BDC-54A5-48EC-990E-EF173EC68A3A}" presName="Child1" presStyleLbl="node1" presStyleIdx="6" presStyleCnt="17" custScaleX="151018" custScaleY="144575" custLinFactNeighborX="1061" custLinFactNeighborY="14126">
        <dgm:presLayoutVars>
          <dgm:chMax val="0"/>
          <dgm:chPref val="0"/>
        </dgm:presLayoutVars>
      </dgm:prSet>
      <dgm:spPr/>
    </dgm:pt>
    <dgm:pt modelId="{E2C6746E-C722-45E8-A5C6-14B48EDC987B}" type="pres">
      <dgm:prSet presAssocID="{DCF02BDC-54A5-48EC-990E-EF173EC68A3A}" presName="Accent7" presStyleCnt="0"/>
      <dgm:spPr/>
    </dgm:pt>
    <dgm:pt modelId="{F2F21AD7-499B-4353-B99C-95794E296C98}" type="pres">
      <dgm:prSet presAssocID="{DCF02BDC-54A5-48EC-990E-EF173EC68A3A}" presName="AccentHold1" presStyleLbl="node1" presStyleIdx="7" presStyleCnt="17" custLinFactX="-523588" custLinFactNeighborX="-600000" custLinFactNeighborY="-40936"/>
      <dgm:spPr/>
    </dgm:pt>
    <dgm:pt modelId="{41053170-5C4A-4A29-BCEC-2104E1C84A81}" type="pres">
      <dgm:prSet presAssocID="{DCF02BDC-54A5-48EC-990E-EF173EC68A3A}" presName="Accent8" presStyleCnt="0"/>
      <dgm:spPr/>
    </dgm:pt>
    <dgm:pt modelId="{42363B73-E9CB-4972-A76D-1FDBBE070F38}" type="pres">
      <dgm:prSet presAssocID="{DCF02BDC-54A5-48EC-990E-EF173EC68A3A}" presName="AccentHold2" presStyleLbl="node1" presStyleIdx="8" presStyleCnt="17" custLinFactX="-89041" custLinFactY="-100000" custLinFactNeighborX="-100000" custLinFactNeighborY="-154390"/>
      <dgm:spPr/>
    </dgm:pt>
    <dgm:pt modelId="{7FF4F3FF-4C78-4BA2-AFCF-C6A32DF3BDFA}" type="pres">
      <dgm:prSet presAssocID="{E8108EE0-80CC-461B-B9AF-9E2CD6D2654F}" presName="Child2" presStyleLbl="node1" presStyleIdx="9" presStyleCnt="17" custScaleX="147734" custScaleY="147734" custLinFactNeighborX="62287" custLinFactNeighborY="43119">
        <dgm:presLayoutVars>
          <dgm:chMax val="0"/>
          <dgm:chPref val="0"/>
        </dgm:presLayoutVars>
      </dgm:prSet>
      <dgm:spPr/>
    </dgm:pt>
    <dgm:pt modelId="{ABD22F9C-8370-4ABD-81EF-1E98DFB9D862}" type="pres">
      <dgm:prSet presAssocID="{E8108EE0-80CC-461B-B9AF-9E2CD6D2654F}" presName="Accent9" presStyleCnt="0"/>
      <dgm:spPr/>
    </dgm:pt>
    <dgm:pt modelId="{DD2B2A3C-C1CD-4D12-80B2-94BE3200CA80}" type="pres">
      <dgm:prSet presAssocID="{E8108EE0-80CC-461B-B9AF-9E2CD6D2654F}" presName="AccentHold1" presStyleLbl="node1" presStyleIdx="10" presStyleCnt="17" custLinFactX="400000" custLinFactY="-47587" custLinFactNeighborX="427769" custLinFactNeighborY="-100000"/>
      <dgm:spPr/>
    </dgm:pt>
    <dgm:pt modelId="{89BDD522-4E3E-4456-9049-0FB5930557FB}" type="pres">
      <dgm:prSet presAssocID="{E8108EE0-80CC-461B-B9AF-9E2CD6D2654F}" presName="Accent10" presStyleCnt="0"/>
      <dgm:spPr/>
    </dgm:pt>
    <dgm:pt modelId="{84945C2D-448F-4859-A04D-098741E54957}" type="pres">
      <dgm:prSet presAssocID="{E8108EE0-80CC-461B-B9AF-9E2CD6D2654F}" presName="AccentHold2" presStyleLbl="node1" presStyleIdx="11" presStyleCnt="17" custLinFactX="100000" custLinFactY="200000" custLinFactNeighborX="134892" custLinFactNeighborY="219036"/>
      <dgm:spPr/>
    </dgm:pt>
    <dgm:pt modelId="{16FBEB26-DA06-44BD-BCA4-7ACF9E687257}" type="pres">
      <dgm:prSet presAssocID="{E8108EE0-80CC-461B-B9AF-9E2CD6D2654F}" presName="Accent11" presStyleCnt="0"/>
      <dgm:spPr/>
    </dgm:pt>
    <dgm:pt modelId="{834CCB90-A824-4649-846F-57DD76D829F3}" type="pres">
      <dgm:prSet presAssocID="{E8108EE0-80CC-461B-B9AF-9E2CD6D2654F}" presName="AccentHold3" presStyleLbl="node1" presStyleIdx="12" presStyleCnt="17" custLinFactX="439009" custLinFactY="100000" custLinFactNeighborX="500000" custLinFactNeighborY="105002"/>
      <dgm:spPr/>
    </dgm:pt>
    <dgm:pt modelId="{27DC28BB-1F8D-4A23-9AA6-F1C41702ECF0}" type="pres">
      <dgm:prSet presAssocID="{FCCB4284-618C-4869-825A-C59E323970F9}" presName="Child3" presStyleLbl="node1" presStyleIdx="13" presStyleCnt="17" custScaleX="122349" custScaleY="122349" custLinFactNeighborX="27641" custLinFactNeighborY="59615">
        <dgm:presLayoutVars>
          <dgm:chMax val="0"/>
          <dgm:chPref val="0"/>
        </dgm:presLayoutVars>
      </dgm:prSet>
      <dgm:spPr/>
    </dgm:pt>
    <dgm:pt modelId="{E304CC06-02F2-46AC-9099-8F3C72775F0D}" type="pres">
      <dgm:prSet presAssocID="{FCCB4284-618C-4869-825A-C59E323970F9}" presName="Accent12" presStyleCnt="0"/>
      <dgm:spPr/>
    </dgm:pt>
    <dgm:pt modelId="{AA1D65B1-E7A1-4182-B8F9-07314346AD23}" type="pres">
      <dgm:prSet presAssocID="{FCCB4284-618C-4869-825A-C59E323970F9}" presName="AccentHold1" presStyleLbl="node1" presStyleIdx="14" presStyleCnt="17" custLinFactX="100000" custLinFactNeighborX="183410" custLinFactNeighborY="34614"/>
      <dgm:spPr/>
    </dgm:pt>
    <dgm:pt modelId="{BD86A33D-D206-413F-B728-838917195E20}" type="pres">
      <dgm:prSet presAssocID="{B17E5928-3BD6-4444-973E-745708255CCD}" presName="Child4" presStyleLbl="node1" presStyleIdx="15" presStyleCnt="17" custScaleX="126329" custScaleY="126328" custLinFactNeighborX="-48898" custLinFactNeighborY="-28197">
        <dgm:presLayoutVars>
          <dgm:chMax val="0"/>
          <dgm:chPref val="0"/>
        </dgm:presLayoutVars>
      </dgm:prSet>
      <dgm:spPr/>
    </dgm:pt>
    <dgm:pt modelId="{66D2ED56-401F-4508-B4B6-7B11F9221551}" type="pres">
      <dgm:prSet presAssocID="{B17E5928-3BD6-4444-973E-745708255CCD}" presName="Accent13" presStyleCnt="0"/>
      <dgm:spPr/>
    </dgm:pt>
    <dgm:pt modelId="{2F66D2F1-CA80-45B8-8F3C-A2191322E9B3}" type="pres">
      <dgm:prSet presAssocID="{B17E5928-3BD6-4444-973E-745708255CCD}" presName="AccentHold1" presStyleLbl="node1" presStyleIdx="16" presStyleCnt="17" custLinFactY="118851" custLinFactNeighborX="-13850" custLinFactNeighborY="200000"/>
      <dgm:spPr/>
    </dgm:pt>
  </dgm:ptLst>
  <dgm:cxnLst>
    <dgm:cxn modelId="{3F746225-FE93-4393-861E-4ACD230DAD0F}" type="presOf" srcId="{E8108EE0-80CC-461B-B9AF-9E2CD6D2654F}" destId="{7FF4F3FF-4C78-4BA2-AFCF-C6A32DF3BDFA}" srcOrd="0" destOrd="0" presId="urn:microsoft.com/office/officeart/2009/3/layout/CircleRelationship"/>
    <dgm:cxn modelId="{53EEFC72-A5C4-4E77-B431-B8DD11B19D2B}" srcId="{66424235-0462-4DE9-8CA5-BC5996C688D8}" destId="{FCCB4284-618C-4869-825A-C59E323970F9}" srcOrd="2" destOrd="0" parTransId="{A4A80E5C-D7C0-4243-B3DE-6282CD3716CE}" sibTransId="{3EDE87C9-90A5-4B92-B662-E579BA285479}"/>
    <dgm:cxn modelId="{BF510387-F7FF-4E7B-85C3-1E385003276D}" type="presOf" srcId="{A4CEE773-DCD6-4F45-8816-71B6BEF9864B}" destId="{BDBB4F37-A21D-4ACF-9E55-B443887D0F63}" srcOrd="0" destOrd="0" presId="urn:microsoft.com/office/officeart/2009/3/layout/CircleRelationship"/>
    <dgm:cxn modelId="{97AA4488-FAEF-463A-9314-B9257E7FCFB7}" srcId="{66424235-0462-4DE9-8CA5-BC5996C688D8}" destId="{DCF02BDC-54A5-48EC-990E-EF173EC68A3A}" srcOrd="0" destOrd="0" parTransId="{39C4E16D-E028-4220-9CB9-8226F5255FCE}" sibTransId="{1BD6DE72-0DCB-4AD1-A9F1-D203827865B5}"/>
    <dgm:cxn modelId="{028FFE95-072F-4508-A03D-42A0A88B102C}" srcId="{A4CEE773-DCD6-4F45-8816-71B6BEF9864B}" destId="{66424235-0462-4DE9-8CA5-BC5996C688D8}" srcOrd="0" destOrd="0" parTransId="{DE286664-86FC-4D33-AE61-13CE798732A2}" sibTransId="{522DB814-75A3-4447-AEC3-D08D889A5ED4}"/>
    <dgm:cxn modelId="{8F5F26A7-5BA9-4AC3-841F-CF17CC0A3B98}" type="presOf" srcId="{DCF02BDC-54A5-48EC-990E-EF173EC68A3A}" destId="{7AE0FCA8-19FC-4CF6-B37F-C77B74C8E8C0}" srcOrd="0" destOrd="0" presId="urn:microsoft.com/office/officeart/2009/3/layout/CircleRelationship"/>
    <dgm:cxn modelId="{B31F61C7-0241-411E-9E2E-25D08DA44A6F}" type="presOf" srcId="{FCCB4284-618C-4869-825A-C59E323970F9}" destId="{27DC28BB-1F8D-4A23-9AA6-F1C41702ECF0}" srcOrd="0" destOrd="0" presId="urn:microsoft.com/office/officeart/2009/3/layout/CircleRelationship"/>
    <dgm:cxn modelId="{46147FC7-8C20-42B1-850D-A6648645941D}" type="presOf" srcId="{66424235-0462-4DE9-8CA5-BC5996C688D8}" destId="{CDC848A6-FD5A-456D-8C0A-ACD9C99CF124}" srcOrd="0" destOrd="0" presId="urn:microsoft.com/office/officeart/2009/3/layout/CircleRelationship"/>
    <dgm:cxn modelId="{CD33ACC8-C91B-4F99-939A-552215BE7BA7}" type="presOf" srcId="{B17E5928-3BD6-4444-973E-745708255CCD}" destId="{BD86A33D-D206-413F-B728-838917195E20}" srcOrd="0" destOrd="0" presId="urn:microsoft.com/office/officeart/2009/3/layout/CircleRelationship"/>
    <dgm:cxn modelId="{5461C0D4-52EA-42E1-B5D1-989557C741C6}" srcId="{66424235-0462-4DE9-8CA5-BC5996C688D8}" destId="{E8108EE0-80CC-461B-B9AF-9E2CD6D2654F}" srcOrd="1" destOrd="0" parTransId="{D5DF4340-E743-4890-B979-DF6E4859BF4A}" sibTransId="{7A306162-2FC7-46AD-94FE-E923E6E7F95C}"/>
    <dgm:cxn modelId="{51BEA5E2-E3B3-4823-8D9D-7B3BBC985A78}" srcId="{66424235-0462-4DE9-8CA5-BC5996C688D8}" destId="{B17E5928-3BD6-4444-973E-745708255CCD}" srcOrd="3" destOrd="0" parTransId="{273DA32E-9023-45F5-8FA3-D9AE2D1D3ACF}" sibTransId="{E18C97F6-483C-4120-A6CE-88B93A710822}"/>
    <dgm:cxn modelId="{609202DC-522A-4537-AF3E-7C62286AB322}" type="presParOf" srcId="{BDBB4F37-A21D-4ACF-9E55-B443887D0F63}" destId="{CDC848A6-FD5A-456D-8C0A-ACD9C99CF124}" srcOrd="0" destOrd="0" presId="urn:microsoft.com/office/officeart/2009/3/layout/CircleRelationship"/>
    <dgm:cxn modelId="{208457F8-F3A0-4410-A122-B115F9A6EF02}" type="presParOf" srcId="{BDBB4F37-A21D-4ACF-9E55-B443887D0F63}" destId="{3FD5EEEA-04CB-4535-B51C-BDE5348B1DC2}" srcOrd="1" destOrd="0" presId="urn:microsoft.com/office/officeart/2009/3/layout/CircleRelationship"/>
    <dgm:cxn modelId="{FC97CD8C-C026-422B-BBC5-AD8D9A5A98B6}" type="presParOf" srcId="{BDBB4F37-A21D-4ACF-9E55-B443887D0F63}" destId="{7FC527B7-EF55-437D-B1CA-21DD408BFD8A}" srcOrd="2" destOrd="0" presId="urn:microsoft.com/office/officeart/2009/3/layout/CircleRelationship"/>
    <dgm:cxn modelId="{4511CDF0-0CC7-4EF0-A8EA-75009FCF95C9}" type="presParOf" srcId="{BDBB4F37-A21D-4ACF-9E55-B443887D0F63}" destId="{6BA335CB-6F54-4A90-ABBC-14478191C3DC}" srcOrd="3" destOrd="0" presId="urn:microsoft.com/office/officeart/2009/3/layout/CircleRelationship"/>
    <dgm:cxn modelId="{E2DF2FC0-AFB3-417A-9BE7-28C449032C1A}" type="presParOf" srcId="{BDBB4F37-A21D-4ACF-9E55-B443887D0F63}" destId="{17D27F2E-2B9A-4EA9-8815-749C207C97B0}" srcOrd="4" destOrd="0" presId="urn:microsoft.com/office/officeart/2009/3/layout/CircleRelationship"/>
    <dgm:cxn modelId="{5BB124E6-8B7D-448B-89E7-C179A0561D43}" type="presParOf" srcId="{BDBB4F37-A21D-4ACF-9E55-B443887D0F63}" destId="{FDD0F0C9-E21D-4708-9F55-5E5BA1E67FF0}" srcOrd="5" destOrd="0" presId="urn:microsoft.com/office/officeart/2009/3/layout/CircleRelationship"/>
    <dgm:cxn modelId="{8CD5766A-5053-4DFE-B0AF-066A71F331CC}" type="presParOf" srcId="{BDBB4F37-A21D-4ACF-9E55-B443887D0F63}" destId="{00BFD5DB-0391-46F9-8B2F-88CEEE24F46A}" srcOrd="6" destOrd="0" presId="urn:microsoft.com/office/officeart/2009/3/layout/CircleRelationship"/>
    <dgm:cxn modelId="{D908A4A4-CD0D-4E65-A941-299E721BDA91}" type="presParOf" srcId="{BDBB4F37-A21D-4ACF-9E55-B443887D0F63}" destId="{7AE0FCA8-19FC-4CF6-B37F-C77B74C8E8C0}" srcOrd="7" destOrd="0" presId="urn:microsoft.com/office/officeart/2009/3/layout/CircleRelationship"/>
    <dgm:cxn modelId="{C3F7A005-2BDA-406E-BE56-785DE76D312A}" type="presParOf" srcId="{BDBB4F37-A21D-4ACF-9E55-B443887D0F63}" destId="{E2C6746E-C722-45E8-A5C6-14B48EDC987B}" srcOrd="8" destOrd="0" presId="urn:microsoft.com/office/officeart/2009/3/layout/CircleRelationship"/>
    <dgm:cxn modelId="{11004603-A2BB-471F-8670-44D104702961}" type="presParOf" srcId="{E2C6746E-C722-45E8-A5C6-14B48EDC987B}" destId="{F2F21AD7-499B-4353-B99C-95794E296C98}" srcOrd="0" destOrd="0" presId="urn:microsoft.com/office/officeart/2009/3/layout/CircleRelationship"/>
    <dgm:cxn modelId="{B4612BA0-F190-42F5-8308-E4132BF6713C}" type="presParOf" srcId="{BDBB4F37-A21D-4ACF-9E55-B443887D0F63}" destId="{41053170-5C4A-4A29-BCEC-2104E1C84A81}" srcOrd="9" destOrd="0" presId="urn:microsoft.com/office/officeart/2009/3/layout/CircleRelationship"/>
    <dgm:cxn modelId="{23927753-849E-4E16-847A-BA04598ED989}" type="presParOf" srcId="{41053170-5C4A-4A29-BCEC-2104E1C84A81}" destId="{42363B73-E9CB-4972-A76D-1FDBBE070F38}" srcOrd="0" destOrd="0" presId="urn:microsoft.com/office/officeart/2009/3/layout/CircleRelationship"/>
    <dgm:cxn modelId="{742763D0-A9AD-4AF3-B7E0-3C8E014A9309}" type="presParOf" srcId="{BDBB4F37-A21D-4ACF-9E55-B443887D0F63}" destId="{7FF4F3FF-4C78-4BA2-AFCF-C6A32DF3BDFA}" srcOrd="10" destOrd="0" presId="urn:microsoft.com/office/officeart/2009/3/layout/CircleRelationship"/>
    <dgm:cxn modelId="{51E15B53-9036-4A94-A8E1-01EF5789369B}" type="presParOf" srcId="{BDBB4F37-A21D-4ACF-9E55-B443887D0F63}" destId="{ABD22F9C-8370-4ABD-81EF-1E98DFB9D862}" srcOrd="11" destOrd="0" presId="urn:microsoft.com/office/officeart/2009/3/layout/CircleRelationship"/>
    <dgm:cxn modelId="{CBBBEDDC-AA90-4061-AB36-B29F9918023C}" type="presParOf" srcId="{ABD22F9C-8370-4ABD-81EF-1E98DFB9D862}" destId="{DD2B2A3C-C1CD-4D12-80B2-94BE3200CA80}" srcOrd="0" destOrd="0" presId="urn:microsoft.com/office/officeart/2009/3/layout/CircleRelationship"/>
    <dgm:cxn modelId="{1B2FBF87-8AE0-41E0-936B-97193D760E11}" type="presParOf" srcId="{BDBB4F37-A21D-4ACF-9E55-B443887D0F63}" destId="{89BDD522-4E3E-4456-9049-0FB5930557FB}" srcOrd="12" destOrd="0" presId="urn:microsoft.com/office/officeart/2009/3/layout/CircleRelationship"/>
    <dgm:cxn modelId="{5B62B2DB-2A20-46AE-AD5A-CB5B9B945DA6}" type="presParOf" srcId="{89BDD522-4E3E-4456-9049-0FB5930557FB}" destId="{84945C2D-448F-4859-A04D-098741E54957}" srcOrd="0" destOrd="0" presId="urn:microsoft.com/office/officeart/2009/3/layout/CircleRelationship"/>
    <dgm:cxn modelId="{D6A43AB8-5975-4B71-9740-2CF2EE31CC31}" type="presParOf" srcId="{BDBB4F37-A21D-4ACF-9E55-B443887D0F63}" destId="{16FBEB26-DA06-44BD-BCA4-7ACF9E687257}" srcOrd="13" destOrd="0" presId="urn:microsoft.com/office/officeart/2009/3/layout/CircleRelationship"/>
    <dgm:cxn modelId="{1C01CD4B-C0F1-4179-A675-6906ADC77660}" type="presParOf" srcId="{16FBEB26-DA06-44BD-BCA4-7ACF9E687257}" destId="{834CCB90-A824-4649-846F-57DD76D829F3}" srcOrd="0" destOrd="0" presId="urn:microsoft.com/office/officeart/2009/3/layout/CircleRelationship"/>
    <dgm:cxn modelId="{A819C876-E80B-42DE-A2FB-9E5ACB956708}" type="presParOf" srcId="{BDBB4F37-A21D-4ACF-9E55-B443887D0F63}" destId="{27DC28BB-1F8D-4A23-9AA6-F1C41702ECF0}" srcOrd="14" destOrd="0" presId="urn:microsoft.com/office/officeart/2009/3/layout/CircleRelationship"/>
    <dgm:cxn modelId="{90500D4A-3364-43EC-B17A-B91CA0C9418E}" type="presParOf" srcId="{BDBB4F37-A21D-4ACF-9E55-B443887D0F63}" destId="{E304CC06-02F2-46AC-9099-8F3C72775F0D}" srcOrd="15" destOrd="0" presId="urn:microsoft.com/office/officeart/2009/3/layout/CircleRelationship"/>
    <dgm:cxn modelId="{65C401D0-5542-4FEB-81D6-A1FFA48AC6A0}" type="presParOf" srcId="{E304CC06-02F2-46AC-9099-8F3C72775F0D}" destId="{AA1D65B1-E7A1-4182-B8F9-07314346AD23}" srcOrd="0" destOrd="0" presId="urn:microsoft.com/office/officeart/2009/3/layout/CircleRelationship"/>
    <dgm:cxn modelId="{FE60C765-119F-473F-A7A6-699F78100FB9}" type="presParOf" srcId="{BDBB4F37-A21D-4ACF-9E55-B443887D0F63}" destId="{BD86A33D-D206-413F-B728-838917195E20}" srcOrd="16" destOrd="0" presId="urn:microsoft.com/office/officeart/2009/3/layout/CircleRelationship"/>
    <dgm:cxn modelId="{C80A3EE5-0CA2-4287-A24A-AE592F45C58C}" type="presParOf" srcId="{BDBB4F37-A21D-4ACF-9E55-B443887D0F63}" destId="{66D2ED56-401F-4508-B4B6-7B11F9221551}" srcOrd="17" destOrd="0" presId="urn:microsoft.com/office/officeart/2009/3/layout/CircleRelationship"/>
    <dgm:cxn modelId="{60305396-20C4-45C6-BD88-B6C0BF6B268E}" type="presParOf" srcId="{66D2ED56-401F-4508-B4B6-7B11F9221551}" destId="{2F66D2F1-CA80-45B8-8F3C-A2191322E9B3}"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CEE773-DCD6-4F45-8816-71B6BEF9864B}" type="doc">
      <dgm:prSet loTypeId="urn:microsoft.com/office/officeart/2009/3/layout/CircleRelationship" loCatId="relationship" qsTypeId="urn:microsoft.com/office/officeart/2005/8/quickstyle/simple5" qsCatId="simple" csTypeId="urn:microsoft.com/office/officeart/2005/8/colors/colorful4" csCatId="colorful" phldr="1"/>
      <dgm:spPr/>
      <dgm:t>
        <a:bodyPr/>
        <a:lstStyle/>
        <a:p>
          <a:endParaRPr lang="en-US"/>
        </a:p>
      </dgm:t>
    </dgm:pt>
    <dgm:pt modelId="{66424235-0462-4DE9-8CA5-BC5996C688D8}">
      <dgm:prSet phldrT="[Text]" custT="1"/>
      <dgm:spPr/>
      <dgm:t>
        <a:bodyPr/>
        <a:lstStyle/>
        <a:p>
          <a:r>
            <a:rPr lang="en-US" sz="2400" b="1" dirty="0">
              <a:effectLst/>
            </a:rPr>
            <a:t>What are the costs of unnecessary MRIs for LBP?</a:t>
          </a:r>
        </a:p>
      </dgm:t>
    </dgm:pt>
    <dgm:pt modelId="{DE286664-86FC-4D33-AE61-13CE798732A2}" type="parTrans" cxnId="{028FFE95-072F-4508-A03D-42A0A88B102C}">
      <dgm:prSet/>
      <dgm:spPr/>
      <dgm:t>
        <a:bodyPr/>
        <a:lstStyle/>
        <a:p>
          <a:endParaRPr lang="en-US"/>
        </a:p>
      </dgm:t>
    </dgm:pt>
    <dgm:pt modelId="{522DB814-75A3-4447-AEC3-D08D889A5ED4}" type="sibTrans" cxnId="{028FFE95-072F-4508-A03D-42A0A88B102C}">
      <dgm:prSet/>
      <dgm:spPr/>
      <dgm:t>
        <a:bodyPr/>
        <a:lstStyle/>
        <a:p>
          <a:endParaRPr lang="en-US"/>
        </a:p>
      </dgm:t>
    </dgm:pt>
    <dgm:pt modelId="{DCF02BDC-54A5-48EC-990E-EF173EC68A3A}">
      <dgm:prSet phldrT="[Text]" custT="1"/>
      <dgm:spPr/>
      <dgm:t>
        <a:bodyPr/>
        <a:lstStyle/>
        <a:p>
          <a:r>
            <a:rPr lang="en-US" sz="1800" b="1" dirty="0">
              <a:effectLst>
                <a:outerShdw blurRad="38100" dist="38100" dir="2700000" algn="tl">
                  <a:srgbClr val="000000">
                    <a:alpha val="43137"/>
                  </a:srgbClr>
                </a:outerShdw>
              </a:effectLst>
            </a:rPr>
            <a:t>$300 million per year in unnecessary lower spine MRIs</a:t>
          </a:r>
        </a:p>
      </dgm:t>
    </dgm:pt>
    <dgm:pt modelId="{39C4E16D-E028-4220-9CB9-8226F5255FCE}" type="parTrans" cxnId="{97AA4488-FAEF-463A-9314-B9257E7FCFB7}">
      <dgm:prSet/>
      <dgm:spPr/>
      <dgm:t>
        <a:bodyPr/>
        <a:lstStyle/>
        <a:p>
          <a:endParaRPr lang="en-US"/>
        </a:p>
      </dgm:t>
    </dgm:pt>
    <dgm:pt modelId="{1BD6DE72-0DCB-4AD1-A9F1-D203827865B5}" type="sibTrans" cxnId="{97AA4488-FAEF-463A-9314-B9257E7FCFB7}">
      <dgm:prSet/>
      <dgm:spPr/>
      <dgm:t>
        <a:bodyPr/>
        <a:lstStyle/>
        <a:p>
          <a:endParaRPr lang="en-US"/>
        </a:p>
      </dgm:t>
    </dgm:pt>
    <dgm:pt modelId="{F25ACF2C-1FD5-4A97-BCB9-4A8A89BC4CE3}">
      <dgm:prSet phldrT="[Text]" custT="1"/>
      <dgm:spPr>
        <a:gradFill rotWithShape="0">
          <a:gsLst>
            <a:gs pos="0">
              <a:schemeClr val="accent3"/>
            </a:gs>
            <a:gs pos="50000">
              <a:schemeClr val="accent3"/>
            </a:gs>
            <a:gs pos="100000">
              <a:schemeClr val="accent3">
                <a:lumMod val="75000"/>
              </a:schemeClr>
            </a:gs>
          </a:gsLst>
        </a:gradFill>
      </dgm:spPr>
      <dgm:t>
        <a:bodyPr/>
        <a:lstStyle/>
        <a:p>
          <a:r>
            <a:rPr lang="en-US" sz="1800" b="1" dirty="0">
              <a:effectLst>
                <a:outerShdw blurRad="38100" dist="38100" dir="2700000" algn="tl">
                  <a:srgbClr val="000000">
                    <a:alpha val="43137"/>
                  </a:srgbClr>
                </a:outerShdw>
              </a:effectLst>
            </a:rPr>
            <a:t>Anxiety</a:t>
          </a:r>
        </a:p>
      </dgm:t>
    </dgm:pt>
    <dgm:pt modelId="{A65AA828-78AC-48D5-B6D4-ABAFAA7E771C}" type="parTrans" cxnId="{15443D7D-F6F0-436D-8706-754091C97616}">
      <dgm:prSet/>
      <dgm:spPr/>
      <dgm:t>
        <a:bodyPr/>
        <a:lstStyle/>
        <a:p>
          <a:endParaRPr lang="en-US"/>
        </a:p>
      </dgm:t>
    </dgm:pt>
    <dgm:pt modelId="{359308AF-17BA-4349-A821-7650E4DC5AE4}" type="sibTrans" cxnId="{15443D7D-F6F0-436D-8706-754091C97616}">
      <dgm:prSet/>
      <dgm:spPr/>
      <dgm:t>
        <a:bodyPr/>
        <a:lstStyle/>
        <a:p>
          <a:endParaRPr lang="en-US"/>
        </a:p>
      </dgm:t>
    </dgm:pt>
    <dgm:pt modelId="{05470169-7C06-4540-87CE-C45F1ADAC330}">
      <dgm:prSet phldrT="[Text]" custT="1"/>
      <dgm:spPr>
        <a:gradFill rotWithShape="0">
          <a:gsLst>
            <a:gs pos="0">
              <a:schemeClr val="accent3"/>
            </a:gs>
            <a:gs pos="50000">
              <a:schemeClr val="accent3"/>
            </a:gs>
            <a:gs pos="100000">
              <a:schemeClr val="accent3">
                <a:lumMod val="75000"/>
              </a:schemeClr>
            </a:gs>
          </a:gsLst>
        </a:gradFill>
      </dgm:spPr>
      <dgm:t>
        <a:bodyPr/>
        <a:lstStyle/>
        <a:p>
          <a:r>
            <a:rPr lang="en-US" sz="1800" b="1" dirty="0">
              <a:effectLst>
                <a:outerShdw blurRad="38100" dist="38100" dir="2700000" algn="tl">
                  <a:srgbClr val="000000">
                    <a:alpha val="43137"/>
                  </a:srgbClr>
                </a:outerShdw>
              </a:effectLst>
            </a:rPr>
            <a:t>Unnecessary procedures</a:t>
          </a:r>
        </a:p>
      </dgm:t>
    </dgm:pt>
    <dgm:pt modelId="{0E47526B-B9E6-41D1-B58B-A0F6B2E9B3B1}" type="parTrans" cxnId="{B645C694-9E4F-4766-B071-1476A2904D9B}">
      <dgm:prSet/>
      <dgm:spPr/>
      <dgm:t>
        <a:bodyPr/>
        <a:lstStyle/>
        <a:p>
          <a:endParaRPr lang="en-US"/>
        </a:p>
      </dgm:t>
    </dgm:pt>
    <dgm:pt modelId="{C1CA21D1-C12C-4D03-AA63-D80031817A92}" type="sibTrans" cxnId="{B645C694-9E4F-4766-B071-1476A2904D9B}">
      <dgm:prSet/>
      <dgm:spPr/>
      <dgm:t>
        <a:bodyPr/>
        <a:lstStyle/>
        <a:p>
          <a:endParaRPr lang="en-US"/>
        </a:p>
      </dgm:t>
    </dgm:pt>
    <dgm:pt modelId="{05D80F72-C6F9-42D4-9D91-B09CA373F397}">
      <dgm:prSet phldrT="[Text]" custT="1"/>
      <dgm:spPr>
        <a:gradFill rotWithShape="0">
          <a:gsLst>
            <a:gs pos="0">
              <a:schemeClr val="accent4"/>
            </a:gs>
            <a:gs pos="50000">
              <a:schemeClr val="accent4"/>
            </a:gs>
            <a:gs pos="100000">
              <a:schemeClr val="accent4">
                <a:lumMod val="75000"/>
              </a:schemeClr>
            </a:gs>
          </a:gsLst>
        </a:gradFill>
      </dgm:spPr>
      <dgm:t>
        <a:bodyPr/>
        <a:lstStyle/>
        <a:p>
          <a:r>
            <a:rPr lang="en-US" sz="1800" b="1" dirty="0">
              <a:effectLst>
                <a:outerShdw blurRad="38100" dist="38100" dir="2700000" algn="tl">
                  <a:srgbClr val="000000">
                    <a:alpha val="43137"/>
                  </a:srgbClr>
                </a:outerShdw>
              </a:effectLst>
            </a:rPr>
            <a:t>Belief in presence of disease </a:t>
          </a:r>
        </a:p>
      </dgm:t>
    </dgm:pt>
    <dgm:pt modelId="{A39FB8A8-7E50-4600-A4B2-5A84E21E21A3}" type="parTrans" cxnId="{5A8C583C-FB6E-4C45-A454-937AC50473DC}">
      <dgm:prSet/>
      <dgm:spPr/>
      <dgm:t>
        <a:bodyPr/>
        <a:lstStyle/>
        <a:p>
          <a:endParaRPr lang="en-US"/>
        </a:p>
      </dgm:t>
    </dgm:pt>
    <dgm:pt modelId="{3D237630-9D62-4382-8092-07546A34665C}" type="sibTrans" cxnId="{5A8C583C-FB6E-4C45-A454-937AC50473DC}">
      <dgm:prSet/>
      <dgm:spPr/>
      <dgm:t>
        <a:bodyPr/>
        <a:lstStyle/>
        <a:p>
          <a:endParaRPr lang="en-US"/>
        </a:p>
      </dgm:t>
    </dgm:pt>
    <dgm:pt modelId="{BDBB4F37-A21D-4ACF-9E55-B443887D0F63}" type="pres">
      <dgm:prSet presAssocID="{A4CEE773-DCD6-4F45-8816-71B6BEF9864B}" presName="Name0" presStyleCnt="0">
        <dgm:presLayoutVars>
          <dgm:chMax val="1"/>
          <dgm:chPref val="1"/>
        </dgm:presLayoutVars>
      </dgm:prSet>
      <dgm:spPr/>
    </dgm:pt>
    <dgm:pt modelId="{CDC848A6-FD5A-456D-8C0A-ACD9C99CF124}" type="pres">
      <dgm:prSet presAssocID="{66424235-0462-4DE9-8CA5-BC5996C688D8}" presName="Parent" presStyleLbl="node0" presStyleIdx="0" presStyleCnt="1" custLinFactNeighborX="20301" custLinFactNeighborY="15982">
        <dgm:presLayoutVars>
          <dgm:chMax val="5"/>
          <dgm:chPref val="5"/>
        </dgm:presLayoutVars>
      </dgm:prSet>
      <dgm:spPr/>
    </dgm:pt>
    <dgm:pt modelId="{3FD5EEEA-04CB-4535-B51C-BDE5348B1DC2}" type="pres">
      <dgm:prSet presAssocID="{66424235-0462-4DE9-8CA5-BC5996C688D8}" presName="Accent1" presStyleLbl="node1" presStyleIdx="0" presStyleCnt="17" custLinFactX="-456849" custLinFactY="100000" custLinFactNeighborX="-500000" custLinFactNeighborY="173935"/>
      <dgm:spPr/>
    </dgm:pt>
    <dgm:pt modelId="{7FC527B7-EF55-437D-B1CA-21DD408BFD8A}" type="pres">
      <dgm:prSet presAssocID="{66424235-0462-4DE9-8CA5-BC5996C688D8}" presName="Accent2" presStyleLbl="node1" presStyleIdx="1" presStyleCnt="17" custLinFactX="-55890" custLinFactY="100000" custLinFactNeighborX="-100000" custLinFactNeighborY="131981"/>
      <dgm:spPr/>
    </dgm:pt>
    <dgm:pt modelId="{6BA335CB-6F54-4A90-ABBC-14478191C3DC}" type="pres">
      <dgm:prSet presAssocID="{66424235-0462-4DE9-8CA5-BC5996C688D8}" presName="Accent3" presStyleLbl="node1" presStyleIdx="2" presStyleCnt="17"/>
      <dgm:spPr/>
    </dgm:pt>
    <dgm:pt modelId="{17D27F2E-2B9A-4EA9-8815-749C207C97B0}" type="pres">
      <dgm:prSet presAssocID="{66424235-0462-4DE9-8CA5-BC5996C688D8}" presName="Accent4" presStyleLbl="node1" presStyleIdx="3" presStyleCnt="17" custLinFactX="100000" custLinFactNeighborX="114477"/>
      <dgm:spPr/>
    </dgm:pt>
    <dgm:pt modelId="{FDD0F0C9-E21D-4708-9F55-5E5BA1E67FF0}" type="pres">
      <dgm:prSet presAssocID="{66424235-0462-4DE9-8CA5-BC5996C688D8}" presName="Accent5" presStyleLbl="node1" presStyleIdx="4" presStyleCnt="17" custLinFactX="-344926" custLinFactNeighborX="-400000" custLinFactNeighborY="8937"/>
      <dgm:spPr/>
    </dgm:pt>
    <dgm:pt modelId="{00BFD5DB-0391-46F9-8B2F-88CEEE24F46A}" type="pres">
      <dgm:prSet presAssocID="{66424235-0462-4DE9-8CA5-BC5996C688D8}" presName="Accent6" presStyleLbl="node1" presStyleIdx="5" presStyleCnt="17" custLinFactX="-111781" custLinFactNeighborX="-200000" custLinFactNeighborY="87993"/>
      <dgm:spPr/>
    </dgm:pt>
    <dgm:pt modelId="{7AE0FCA8-19FC-4CF6-B37F-C77B74C8E8C0}" type="pres">
      <dgm:prSet presAssocID="{DCF02BDC-54A5-48EC-990E-EF173EC68A3A}" presName="Child1" presStyleLbl="node1" presStyleIdx="6" presStyleCnt="17" custScaleX="149254" custScaleY="142885" custLinFactY="100000" custLinFactNeighborX="-20866" custLinFactNeighborY="106584">
        <dgm:presLayoutVars>
          <dgm:chMax val="0"/>
          <dgm:chPref val="0"/>
        </dgm:presLayoutVars>
      </dgm:prSet>
      <dgm:spPr/>
    </dgm:pt>
    <dgm:pt modelId="{E2C6746E-C722-45E8-A5C6-14B48EDC987B}" type="pres">
      <dgm:prSet presAssocID="{DCF02BDC-54A5-48EC-990E-EF173EC68A3A}" presName="Accent7" presStyleCnt="0"/>
      <dgm:spPr/>
    </dgm:pt>
    <dgm:pt modelId="{F2F21AD7-499B-4353-B99C-95794E296C98}" type="pres">
      <dgm:prSet presAssocID="{DCF02BDC-54A5-48EC-990E-EF173EC68A3A}" presName="AccentHold1" presStyleLbl="node1" presStyleIdx="7" presStyleCnt="17" custLinFactX="-147726" custLinFactY="11152" custLinFactNeighborX="-200000" custLinFactNeighborY="100000"/>
      <dgm:spPr/>
    </dgm:pt>
    <dgm:pt modelId="{41053170-5C4A-4A29-BCEC-2104E1C84A81}" type="pres">
      <dgm:prSet presAssocID="{DCF02BDC-54A5-48EC-990E-EF173EC68A3A}" presName="Accent8" presStyleCnt="0"/>
      <dgm:spPr/>
    </dgm:pt>
    <dgm:pt modelId="{42363B73-E9CB-4972-A76D-1FDBBE070F38}" type="pres">
      <dgm:prSet presAssocID="{DCF02BDC-54A5-48EC-990E-EF173EC68A3A}" presName="AccentHold2" presStyleLbl="node1" presStyleIdx="8" presStyleCnt="17" custLinFactX="-4985" custLinFactNeighborX="-100000" custLinFactNeighborY="44459"/>
      <dgm:spPr/>
    </dgm:pt>
    <dgm:pt modelId="{95E66070-D83C-4C86-9153-16A598468624}" type="pres">
      <dgm:prSet presAssocID="{F25ACF2C-1FD5-4A97-BCB9-4A8A89BC4CE3}" presName="Child2" presStyleLbl="node1" presStyleIdx="9" presStyleCnt="17" custScaleX="118836" custScaleY="118836" custLinFactX="-100000" custLinFactY="100000" custLinFactNeighborX="-119436" custLinFactNeighborY="152275">
        <dgm:presLayoutVars>
          <dgm:chMax val="0"/>
          <dgm:chPref val="0"/>
        </dgm:presLayoutVars>
      </dgm:prSet>
      <dgm:spPr/>
    </dgm:pt>
    <dgm:pt modelId="{FE9FA3FC-6671-41AD-A2DF-AF49E9A40687}" type="pres">
      <dgm:prSet presAssocID="{F25ACF2C-1FD5-4A97-BCB9-4A8A89BC4CE3}" presName="Accent9" presStyleCnt="0"/>
      <dgm:spPr/>
    </dgm:pt>
    <dgm:pt modelId="{0ACB1F0E-0F12-465A-9556-662896A6C7A9}" type="pres">
      <dgm:prSet presAssocID="{F25ACF2C-1FD5-4A97-BCB9-4A8A89BC4CE3}" presName="AccentHold1" presStyleLbl="node1" presStyleIdx="10" presStyleCnt="17"/>
      <dgm:spPr/>
    </dgm:pt>
    <dgm:pt modelId="{F340385C-5184-48A1-8957-126CE1D82137}" type="pres">
      <dgm:prSet presAssocID="{F25ACF2C-1FD5-4A97-BCB9-4A8A89BC4CE3}" presName="Accent10" presStyleCnt="0"/>
      <dgm:spPr/>
    </dgm:pt>
    <dgm:pt modelId="{830D0C77-702B-4009-83C3-D37F2918535E}" type="pres">
      <dgm:prSet presAssocID="{F25ACF2C-1FD5-4A97-BCB9-4A8A89BC4CE3}" presName="AccentHold2" presStyleLbl="node1" presStyleIdx="11" presStyleCnt="17" custLinFactX="200000" custLinFactNeighborX="215237" custLinFactNeighborY="-98061"/>
      <dgm:spPr/>
    </dgm:pt>
    <dgm:pt modelId="{778A5EC4-01F9-470E-AEFD-CFB4CEF2D869}" type="pres">
      <dgm:prSet presAssocID="{F25ACF2C-1FD5-4A97-BCB9-4A8A89BC4CE3}" presName="Accent11" presStyleCnt="0"/>
      <dgm:spPr/>
    </dgm:pt>
    <dgm:pt modelId="{61E468AE-BA96-413B-A66E-5060CD3F2BC9}" type="pres">
      <dgm:prSet presAssocID="{F25ACF2C-1FD5-4A97-BCB9-4A8A89BC4CE3}" presName="AccentHold3" presStyleLbl="node1" presStyleIdx="12" presStyleCnt="17" custLinFactX="200000" custLinFactY="207959" custLinFactNeighborX="235694" custLinFactNeighborY="300000"/>
      <dgm:spPr/>
    </dgm:pt>
    <dgm:pt modelId="{70CD0F62-3AFC-4C00-9B77-0C217FAAD9DF}" type="pres">
      <dgm:prSet presAssocID="{05D80F72-C6F9-42D4-9D91-B09CA373F397}" presName="Child3" presStyleLbl="node1" presStyleIdx="13" presStyleCnt="17" custScaleX="142994" custScaleY="142994" custLinFactNeighborX="14486" custLinFactNeighborY="-99981">
        <dgm:presLayoutVars>
          <dgm:chMax val="0"/>
          <dgm:chPref val="0"/>
        </dgm:presLayoutVars>
      </dgm:prSet>
      <dgm:spPr/>
    </dgm:pt>
    <dgm:pt modelId="{8C00D04E-1D79-4B04-8009-2D6DF6E99407}" type="pres">
      <dgm:prSet presAssocID="{05D80F72-C6F9-42D4-9D91-B09CA373F397}" presName="Accent12" presStyleCnt="0"/>
      <dgm:spPr/>
    </dgm:pt>
    <dgm:pt modelId="{69EC4F42-14DC-47BD-BAFC-2095236CFB8C}" type="pres">
      <dgm:prSet presAssocID="{05D80F72-C6F9-42D4-9D91-B09CA373F397}" presName="AccentHold1" presStyleLbl="node1" presStyleIdx="14" presStyleCnt="17" custLinFactX="31931" custLinFactNeighborX="100000" custLinFactNeighborY="84342"/>
      <dgm:spPr/>
    </dgm:pt>
    <dgm:pt modelId="{52D75677-BB8C-402A-BDB5-1D9455B4813D}" type="pres">
      <dgm:prSet presAssocID="{05470169-7C06-4540-87CE-C45F1ADAC330}" presName="Child4" presStyleLbl="node1" presStyleIdx="15" presStyleCnt="17" custScaleX="179434" custScaleY="179433" custLinFactX="107724" custLinFactNeighborX="200000" custLinFactNeighborY="-30912">
        <dgm:presLayoutVars>
          <dgm:chMax val="0"/>
          <dgm:chPref val="0"/>
        </dgm:presLayoutVars>
      </dgm:prSet>
      <dgm:spPr/>
    </dgm:pt>
    <dgm:pt modelId="{5758D504-0632-48F5-B177-84DAC4046C48}" type="pres">
      <dgm:prSet presAssocID="{05470169-7C06-4540-87CE-C45F1ADAC330}" presName="Accent13" presStyleCnt="0"/>
      <dgm:spPr/>
    </dgm:pt>
    <dgm:pt modelId="{52AE432B-761A-4A16-9C37-FD01037596DE}" type="pres">
      <dgm:prSet presAssocID="{05470169-7C06-4540-87CE-C45F1ADAC330}" presName="AccentHold1" presStyleLbl="node1" presStyleIdx="16" presStyleCnt="17" custLinFactX="-79874" custLinFactY="100000" custLinFactNeighborX="-100000" custLinFactNeighborY="191977"/>
      <dgm:spPr/>
    </dgm:pt>
  </dgm:ptLst>
  <dgm:cxnLst>
    <dgm:cxn modelId="{5A8C583C-FB6E-4C45-A454-937AC50473DC}" srcId="{66424235-0462-4DE9-8CA5-BC5996C688D8}" destId="{05D80F72-C6F9-42D4-9D91-B09CA373F397}" srcOrd="2" destOrd="0" parTransId="{A39FB8A8-7E50-4600-A4B2-5A84E21E21A3}" sibTransId="{3D237630-9D62-4382-8092-07546A34665C}"/>
    <dgm:cxn modelId="{121D553F-E555-449F-AAF7-E72BAD65C2DD}" type="presOf" srcId="{05470169-7C06-4540-87CE-C45F1ADAC330}" destId="{52D75677-BB8C-402A-BDB5-1D9455B4813D}" srcOrd="0" destOrd="0" presId="urn:microsoft.com/office/officeart/2009/3/layout/CircleRelationship"/>
    <dgm:cxn modelId="{15443D7D-F6F0-436D-8706-754091C97616}" srcId="{66424235-0462-4DE9-8CA5-BC5996C688D8}" destId="{F25ACF2C-1FD5-4A97-BCB9-4A8A89BC4CE3}" srcOrd="1" destOrd="0" parTransId="{A65AA828-78AC-48D5-B6D4-ABAFAA7E771C}" sibTransId="{359308AF-17BA-4349-A821-7650E4DC5AE4}"/>
    <dgm:cxn modelId="{BF510387-F7FF-4E7B-85C3-1E385003276D}" type="presOf" srcId="{A4CEE773-DCD6-4F45-8816-71B6BEF9864B}" destId="{BDBB4F37-A21D-4ACF-9E55-B443887D0F63}" srcOrd="0" destOrd="0" presId="urn:microsoft.com/office/officeart/2009/3/layout/CircleRelationship"/>
    <dgm:cxn modelId="{97AA4488-FAEF-463A-9314-B9257E7FCFB7}" srcId="{66424235-0462-4DE9-8CA5-BC5996C688D8}" destId="{DCF02BDC-54A5-48EC-990E-EF173EC68A3A}" srcOrd="0" destOrd="0" parTransId="{39C4E16D-E028-4220-9CB9-8226F5255FCE}" sibTransId="{1BD6DE72-0DCB-4AD1-A9F1-D203827865B5}"/>
    <dgm:cxn modelId="{B399F990-0E5A-4AF6-B74A-A554AE7B50FC}" type="presOf" srcId="{05D80F72-C6F9-42D4-9D91-B09CA373F397}" destId="{70CD0F62-3AFC-4C00-9B77-0C217FAAD9DF}" srcOrd="0" destOrd="0" presId="urn:microsoft.com/office/officeart/2009/3/layout/CircleRelationship"/>
    <dgm:cxn modelId="{B645C694-9E4F-4766-B071-1476A2904D9B}" srcId="{66424235-0462-4DE9-8CA5-BC5996C688D8}" destId="{05470169-7C06-4540-87CE-C45F1ADAC330}" srcOrd="3" destOrd="0" parTransId="{0E47526B-B9E6-41D1-B58B-A0F6B2E9B3B1}" sibTransId="{C1CA21D1-C12C-4D03-AA63-D80031817A92}"/>
    <dgm:cxn modelId="{028FFE95-072F-4508-A03D-42A0A88B102C}" srcId="{A4CEE773-DCD6-4F45-8816-71B6BEF9864B}" destId="{66424235-0462-4DE9-8CA5-BC5996C688D8}" srcOrd="0" destOrd="0" parTransId="{DE286664-86FC-4D33-AE61-13CE798732A2}" sibTransId="{522DB814-75A3-4447-AEC3-D08D889A5ED4}"/>
    <dgm:cxn modelId="{8F5F26A7-5BA9-4AC3-841F-CF17CC0A3B98}" type="presOf" srcId="{DCF02BDC-54A5-48EC-990E-EF173EC68A3A}" destId="{7AE0FCA8-19FC-4CF6-B37F-C77B74C8E8C0}" srcOrd="0" destOrd="0" presId="urn:microsoft.com/office/officeart/2009/3/layout/CircleRelationship"/>
    <dgm:cxn modelId="{B20C74C0-23F3-425E-B4D5-16A07CC7820F}" type="presOf" srcId="{F25ACF2C-1FD5-4A97-BCB9-4A8A89BC4CE3}" destId="{95E66070-D83C-4C86-9153-16A598468624}" srcOrd="0" destOrd="0" presId="urn:microsoft.com/office/officeart/2009/3/layout/CircleRelationship"/>
    <dgm:cxn modelId="{46147FC7-8C20-42B1-850D-A6648645941D}" type="presOf" srcId="{66424235-0462-4DE9-8CA5-BC5996C688D8}" destId="{CDC848A6-FD5A-456D-8C0A-ACD9C99CF124}" srcOrd="0" destOrd="0" presId="urn:microsoft.com/office/officeart/2009/3/layout/CircleRelationship"/>
    <dgm:cxn modelId="{609202DC-522A-4537-AF3E-7C62286AB322}" type="presParOf" srcId="{BDBB4F37-A21D-4ACF-9E55-B443887D0F63}" destId="{CDC848A6-FD5A-456D-8C0A-ACD9C99CF124}" srcOrd="0" destOrd="0" presId="urn:microsoft.com/office/officeart/2009/3/layout/CircleRelationship"/>
    <dgm:cxn modelId="{208457F8-F3A0-4410-A122-B115F9A6EF02}" type="presParOf" srcId="{BDBB4F37-A21D-4ACF-9E55-B443887D0F63}" destId="{3FD5EEEA-04CB-4535-B51C-BDE5348B1DC2}" srcOrd="1" destOrd="0" presId="urn:microsoft.com/office/officeart/2009/3/layout/CircleRelationship"/>
    <dgm:cxn modelId="{FC97CD8C-C026-422B-BBC5-AD8D9A5A98B6}" type="presParOf" srcId="{BDBB4F37-A21D-4ACF-9E55-B443887D0F63}" destId="{7FC527B7-EF55-437D-B1CA-21DD408BFD8A}" srcOrd="2" destOrd="0" presId="urn:microsoft.com/office/officeart/2009/3/layout/CircleRelationship"/>
    <dgm:cxn modelId="{4511CDF0-0CC7-4EF0-A8EA-75009FCF95C9}" type="presParOf" srcId="{BDBB4F37-A21D-4ACF-9E55-B443887D0F63}" destId="{6BA335CB-6F54-4A90-ABBC-14478191C3DC}" srcOrd="3" destOrd="0" presId="urn:microsoft.com/office/officeart/2009/3/layout/CircleRelationship"/>
    <dgm:cxn modelId="{E2DF2FC0-AFB3-417A-9BE7-28C449032C1A}" type="presParOf" srcId="{BDBB4F37-A21D-4ACF-9E55-B443887D0F63}" destId="{17D27F2E-2B9A-4EA9-8815-749C207C97B0}" srcOrd="4" destOrd="0" presId="urn:microsoft.com/office/officeart/2009/3/layout/CircleRelationship"/>
    <dgm:cxn modelId="{5BB124E6-8B7D-448B-89E7-C179A0561D43}" type="presParOf" srcId="{BDBB4F37-A21D-4ACF-9E55-B443887D0F63}" destId="{FDD0F0C9-E21D-4708-9F55-5E5BA1E67FF0}" srcOrd="5" destOrd="0" presId="urn:microsoft.com/office/officeart/2009/3/layout/CircleRelationship"/>
    <dgm:cxn modelId="{8CD5766A-5053-4DFE-B0AF-066A71F331CC}" type="presParOf" srcId="{BDBB4F37-A21D-4ACF-9E55-B443887D0F63}" destId="{00BFD5DB-0391-46F9-8B2F-88CEEE24F46A}" srcOrd="6" destOrd="0" presId="urn:microsoft.com/office/officeart/2009/3/layout/CircleRelationship"/>
    <dgm:cxn modelId="{D908A4A4-CD0D-4E65-A941-299E721BDA91}" type="presParOf" srcId="{BDBB4F37-A21D-4ACF-9E55-B443887D0F63}" destId="{7AE0FCA8-19FC-4CF6-B37F-C77B74C8E8C0}" srcOrd="7" destOrd="0" presId="urn:microsoft.com/office/officeart/2009/3/layout/CircleRelationship"/>
    <dgm:cxn modelId="{C3F7A005-2BDA-406E-BE56-785DE76D312A}" type="presParOf" srcId="{BDBB4F37-A21D-4ACF-9E55-B443887D0F63}" destId="{E2C6746E-C722-45E8-A5C6-14B48EDC987B}" srcOrd="8" destOrd="0" presId="urn:microsoft.com/office/officeart/2009/3/layout/CircleRelationship"/>
    <dgm:cxn modelId="{11004603-A2BB-471F-8670-44D104702961}" type="presParOf" srcId="{E2C6746E-C722-45E8-A5C6-14B48EDC987B}" destId="{F2F21AD7-499B-4353-B99C-95794E296C98}" srcOrd="0" destOrd="0" presId="urn:microsoft.com/office/officeart/2009/3/layout/CircleRelationship"/>
    <dgm:cxn modelId="{B4612BA0-F190-42F5-8308-E4132BF6713C}" type="presParOf" srcId="{BDBB4F37-A21D-4ACF-9E55-B443887D0F63}" destId="{41053170-5C4A-4A29-BCEC-2104E1C84A81}" srcOrd="9" destOrd="0" presId="urn:microsoft.com/office/officeart/2009/3/layout/CircleRelationship"/>
    <dgm:cxn modelId="{23927753-849E-4E16-847A-BA04598ED989}" type="presParOf" srcId="{41053170-5C4A-4A29-BCEC-2104E1C84A81}" destId="{42363B73-E9CB-4972-A76D-1FDBBE070F38}" srcOrd="0" destOrd="0" presId="urn:microsoft.com/office/officeart/2009/3/layout/CircleRelationship"/>
    <dgm:cxn modelId="{C705FADD-F5A4-484A-A700-C2EBECE08B3B}" type="presParOf" srcId="{BDBB4F37-A21D-4ACF-9E55-B443887D0F63}" destId="{95E66070-D83C-4C86-9153-16A598468624}" srcOrd="10" destOrd="0" presId="urn:microsoft.com/office/officeart/2009/3/layout/CircleRelationship"/>
    <dgm:cxn modelId="{33FEAEEA-7011-4454-AFF6-1384A2D32281}" type="presParOf" srcId="{BDBB4F37-A21D-4ACF-9E55-B443887D0F63}" destId="{FE9FA3FC-6671-41AD-A2DF-AF49E9A40687}" srcOrd="11" destOrd="0" presId="urn:microsoft.com/office/officeart/2009/3/layout/CircleRelationship"/>
    <dgm:cxn modelId="{7368525F-94B0-4F24-BF24-05D755EBE53B}" type="presParOf" srcId="{FE9FA3FC-6671-41AD-A2DF-AF49E9A40687}" destId="{0ACB1F0E-0F12-465A-9556-662896A6C7A9}" srcOrd="0" destOrd="0" presId="urn:microsoft.com/office/officeart/2009/3/layout/CircleRelationship"/>
    <dgm:cxn modelId="{BF68D4BD-7CA0-46B2-8A9B-9DAC0A04E070}" type="presParOf" srcId="{BDBB4F37-A21D-4ACF-9E55-B443887D0F63}" destId="{F340385C-5184-48A1-8957-126CE1D82137}" srcOrd="12" destOrd="0" presId="urn:microsoft.com/office/officeart/2009/3/layout/CircleRelationship"/>
    <dgm:cxn modelId="{A95CBA4B-CFA2-48B6-8244-5066DB8D669B}" type="presParOf" srcId="{F340385C-5184-48A1-8957-126CE1D82137}" destId="{830D0C77-702B-4009-83C3-D37F2918535E}" srcOrd="0" destOrd="0" presId="urn:microsoft.com/office/officeart/2009/3/layout/CircleRelationship"/>
    <dgm:cxn modelId="{BA1BCB42-2657-4135-8E41-968A23E4651B}" type="presParOf" srcId="{BDBB4F37-A21D-4ACF-9E55-B443887D0F63}" destId="{778A5EC4-01F9-470E-AEFD-CFB4CEF2D869}" srcOrd="13" destOrd="0" presId="urn:microsoft.com/office/officeart/2009/3/layout/CircleRelationship"/>
    <dgm:cxn modelId="{86014BD7-7653-45DE-BC9C-D6A095D05164}" type="presParOf" srcId="{778A5EC4-01F9-470E-AEFD-CFB4CEF2D869}" destId="{61E468AE-BA96-413B-A66E-5060CD3F2BC9}" srcOrd="0" destOrd="0" presId="urn:microsoft.com/office/officeart/2009/3/layout/CircleRelationship"/>
    <dgm:cxn modelId="{3F3C5D39-318F-4FE8-AC02-2E5141E78D1E}" type="presParOf" srcId="{BDBB4F37-A21D-4ACF-9E55-B443887D0F63}" destId="{70CD0F62-3AFC-4C00-9B77-0C217FAAD9DF}" srcOrd="14" destOrd="0" presId="urn:microsoft.com/office/officeart/2009/3/layout/CircleRelationship"/>
    <dgm:cxn modelId="{4DD10D2F-3A01-479B-B784-9AC93A7AD617}" type="presParOf" srcId="{BDBB4F37-A21D-4ACF-9E55-B443887D0F63}" destId="{8C00D04E-1D79-4B04-8009-2D6DF6E99407}" srcOrd="15" destOrd="0" presId="urn:microsoft.com/office/officeart/2009/3/layout/CircleRelationship"/>
    <dgm:cxn modelId="{7013A737-201F-4ED4-8923-1E39DE008263}" type="presParOf" srcId="{8C00D04E-1D79-4B04-8009-2D6DF6E99407}" destId="{69EC4F42-14DC-47BD-BAFC-2095236CFB8C}" srcOrd="0" destOrd="0" presId="urn:microsoft.com/office/officeart/2009/3/layout/CircleRelationship"/>
    <dgm:cxn modelId="{08793992-8902-4339-BFC8-ECBED133EF69}" type="presParOf" srcId="{BDBB4F37-A21D-4ACF-9E55-B443887D0F63}" destId="{52D75677-BB8C-402A-BDB5-1D9455B4813D}" srcOrd="16" destOrd="0" presId="urn:microsoft.com/office/officeart/2009/3/layout/CircleRelationship"/>
    <dgm:cxn modelId="{2E436C74-C12E-4706-9D36-E31916C5D722}" type="presParOf" srcId="{BDBB4F37-A21D-4ACF-9E55-B443887D0F63}" destId="{5758D504-0632-48F5-B177-84DAC4046C48}" srcOrd="17" destOrd="0" presId="urn:microsoft.com/office/officeart/2009/3/layout/CircleRelationship"/>
    <dgm:cxn modelId="{CBAC3857-1AF1-4FCE-AB48-E36750C6BAC2}" type="presParOf" srcId="{5758D504-0632-48F5-B177-84DAC4046C48}" destId="{52AE432B-761A-4A16-9C37-FD01037596DE}"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2582300-6F77-45D1-848D-97E3BE8856E0}" type="doc">
      <dgm:prSet loTypeId="urn:microsoft.com/office/officeart/2008/layout/PictureAccentList" loCatId="picture" qsTypeId="urn:microsoft.com/office/officeart/2005/8/quickstyle/simple2" qsCatId="simple" csTypeId="urn:microsoft.com/office/officeart/2005/8/colors/accent4_1" csCatId="accent4" phldr="1"/>
      <dgm:spPr/>
      <dgm:t>
        <a:bodyPr/>
        <a:lstStyle/>
        <a:p>
          <a:endParaRPr lang="en-US"/>
        </a:p>
      </dgm:t>
    </dgm:pt>
    <dgm:pt modelId="{C83902AF-91B7-4EF0-A647-C5F54AC875D1}">
      <dgm:prSet phldrT="[Text]"/>
      <dgm:spPr/>
      <dgm:t>
        <a:bodyPr/>
        <a:lstStyle/>
        <a:p>
          <a:pPr>
            <a:buFont typeface="Arial" panose="020B0604020202020204" pitchFamily="34" charset="0"/>
            <a:buChar char="•"/>
          </a:pPr>
          <a:r>
            <a:rPr lang="en-US" dirty="0"/>
            <a:t>Here's what you can do to address the urgent, multibillion-dollar problem of health care waste:</a:t>
          </a:r>
        </a:p>
      </dgm:t>
    </dgm:pt>
    <dgm:pt modelId="{2DD47A3B-69DD-4AAE-A340-760952567406}" type="parTrans" cxnId="{303B6D81-71BB-469C-93F7-77FF42E59544}">
      <dgm:prSet/>
      <dgm:spPr/>
      <dgm:t>
        <a:bodyPr/>
        <a:lstStyle/>
        <a:p>
          <a:endParaRPr lang="en-US"/>
        </a:p>
      </dgm:t>
    </dgm:pt>
    <dgm:pt modelId="{D2D33D92-D9C5-4876-8221-314ADF5D2839}" type="sibTrans" cxnId="{303B6D81-71BB-469C-93F7-77FF42E59544}">
      <dgm:prSet/>
      <dgm:spPr/>
      <dgm:t>
        <a:bodyPr/>
        <a:lstStyle/>
        <a:p>
          <a:endParaRPr lang="en-US"/>
        </a:p>
      </dgm:t>
    </dgm:pt>
    <dgm:pt modelId="{629B55EE-0CA9-40D0-98F8-882EB23AFD6C}">
      <dgm:prSet phldrT="[Text]"/>
      <dgm:spPr/>
      <dgm:t>
        <a:bodyPr/>
        <a:lstStyle/>
        <a:p>
          <a:pPr algn="l">
            <a:buFont typeface="Arial" panose="020B0604020202020204" pitchFamily="34" charset="0"/>
            <a:buChar char="•"/>
          </a:pPr>
          <a:r>
            <a:rPr lang="en-US" dirty="0"/>
            <a:t>Carefully weigh costs (including downstream costs), harms, and benefits</a:t>
          </a:r>
        </a:p>
      </dgm:t>
    </dgm:pt>
    <dgm:pt modelId="{C5FE8FBB-11B5-46D4-AD0C-9C1493E063A2}" type="parTrans" cxnId="{A7DF90BC-11BD-470D-A216-CF737C098810}">
      <dgm:prSet/>
      <dgm:spPr/>
      <dgm:t>
        <a:bodyPr/>
        <a:lstStyle/>
        <a:p>
          <a:endParaRPr lang="en-US"/>
        </a:p>
      </dgm:t>
    </dgm:pt>
    <dgm:pt modelId="{8FCA7C32-CA53-4E4F-A6A8-C77B99534516}" type="sibTrans" cxnId="{A7DF90BC-11BD-470D-A216-CF737C098810}">
      <dgm:prSet/>
      <dgm:spPr/>
      <dgm:t>
        <a:bodyPr/>
        <a:lstStyle/>
        <a:p>
          <a:endParaRPr lang="en-US"/>
        </a:p>
      </dgm:t>
    </dgm:pt>
    <dgm:pt modelId="{1B9BB14E-0055-4674-BEA5-03A80EEA4ACC}">
      <dgm:prSet/>
      <dgm:spPr/>
      <dgm:t>
        <a:bodyPr/>
        <a:lstStyle/>
        <a:p>
          <a:pPr algn="l">
            <a:buFont typeface="Arial" panose="020B0604020202020204" pitchFamily="34" charset="0"/>
            <a:buChar char="•"/>
          </a:pPr>
          <a:r>
            <a:rPr lang="en-US" dirty="0"/>
            <a:t>Order only interventions that add value to a patient's care</a:t>
          </a:r>
        </a:p>
      </dgm:t>
    </dgm:pt>
    <dgm:pt modelId="{8556C416-7F77-40FC-9F5C-52ABA8986456}" type="parTrans" cxnId="{2F64730F-DD62-412B-B154-1EB1DEFE74C3}">
      <dgm:prSet/>
      <dgm:spPr/>
      <dgm:t>
        <a:bodyPr/>
        <a:lstStyle/>
        <a:p>
          <a:endParaRPr lang="en-US"/>
        </a:p>
      </dgm:t>
    </dgm:pt>
    <dgm:pt modelId="{203A4AC0-163B-4DCF-91F3-B2095E6095CF}" type="sibTrans" cxnId="{2F64730F-DD62-412B-B154-1EB1DEFE74C3}">
      <dgm:prSet/>
      <dgm:spPr/>
      <dgm:t>
        <a:bodyPr/>
        <a:lstStyle/>
        <a:p>
          <a:endParaRPr lang="en-US"/>
        </a:p>
      </dgm:t>
    </dgm:pt>
    <dgm:pt modelId="{AD62BBF7-D8EF-492A-BBDF-EE7B11388A26}">
      <dgm:prSet/>
      <dgm:spPr/>
      <dgm:t>
        <a:bodyPr/>
        <a:lstStyle/>
        <a:p>
          <a:pPr algn="l">
            <a:buFont typeface="Arial" panose="020B0604020202020204" pitchFamily="34" charset="0"/>
            <a:buChar char="•"/>
          </a:pPr>
          <a:r>
            <a:rPr lang="en-US" dirty="0"/>
            <a:t>Reduce diagnostic uncertainty through appropriate use of evidence-based guidelines and decision-support tools</a:t>
          </a:r>
        </a:p>
      </dgm:t>
    </dgm:pt>
    <dgm:pt modelId="{BB08509A-AFA1-4F27-8F37-FEE73A0C38E7}" type="parTrans" cxnId="{1C83E0B1-2FA2-498E-A916-77851DCF91B6}">
      <dgm:prSet/>
      <dgm:spPr/>
      <dgm:t>
        <a:bodyPr/>
        <a:lstStyle/>
        <a:p>
          <a:endParaRPr lang="en-US"/>
        </a:p>
      </dgm:t>
    </dgm:pt>
    <dgm:pt modelId="{C45FE3DE-C3AC-449F-8B7C-6F30C9287BCF}" type="sibTrans" cxnId="{1C83E0B1-2FA2-498E-A916-77851DCF91B6}">
      <dgm:prSet/>
      <dgm:spPr/>
      <dgm:t>
        <a:bodyPr/>
        <a:lstStyle/>
        <a:p>
          <a:endParaRPr lang="en-US"/>
        </a:p>
      </dgm:t>
    </dgm:pt>
    <dgm:pt modelId="{21F03C57-E129-4BD0-995E-2ECAA3380F43}">
      <dgm:prSet/>
      <dgm:spPr/>
      <dgm:t>
        <a:bodyPr/>
        <a:lstStyle/>
        <a:p>
          <a:pPr algn="l">
            <a:buFont typeface="Arial" panose="020B0604020202020204" pitchFamily="34" charset="0"/>
            <a:buChar char="•"/>
          </a:pPr>
          <a:r>
            <a:rPr lang="en-US" dirty="0"/>
            <a:t>Support system-level high value care interventions</a:t>
          </a:r>
        </a:p>
      </dgm:t>
    </dgm:pt>
    <dgm:pt modelId="{CF28DB3C-DDDB-4874-8206-818897350D25}" type="parTrans" cxnId="{7A9C9D60-D65C-427E-97A2-21394D61D35A}">
      <dgm:prSet/>
      <dgm:spPr/>
      <dgm:t>
        <a:bodyPr/>
        <a:lstStyle/>
        <a:p>
          <a:endParaRPr lang="en-US"/>
        </a:p>
      </dgm:t>
    </dgm:pt>
    <dgm:pt modelId="{D7884F69-C75E-43E0-9535-1797D414DD0B}" type="sibTrans" cxnId="{7A9C9D60-D65C-427E-97A2-21394D61D35A}">
      <dgm:prSet/>
      <dgm:spPr/>
      <dgm:t>
        <a:bodyPr/>
        <a:lstStyle/>
        <a:p>
          <a:endParaRPr lang="en-US"/>
        </a:p>
      </dgm:t>
    </dgm:pt>
    <dgm:pt modelId="{045D3B3A-919B-4312-ACC7-50A9AAA8D25F}" type="pres">
      <dgm:prSet presAssocID="{D2582300-6F77-45D1-848D-97E3BE8856E0}" presName="layout" presStyleCnt="0">
        <dgm:presLayoutVars>
          <dgm:chMax/>
          <dgm:chPref/>
          <dgm:dir/>
          <dgm:animOne val="branch"/>
          <dgm:animLvl val="lvl"/>
          <dgm:resizeHandles/>
        </dgm:presLayoutVars>
      </dgm:prSet>
      <dgm:spPr/>
    </dgm:pt>
    <dgm:pt modelId="{C689BFAE-3DED-4C91-9D13-8912D8DAB777}" type="pres">
      <dgm:prSet presAssocID="{C83902AF-91B7-4EF0-A647-C5F54AC875D1}" presName="root" presStyleCnt="0">
        <dgm:presLayoutVars>
          <dgm:chMax/>
          <dgm:chPref val="4"/>
        </dgm:presLayoutVars>
      </dgm:prSet>
      <dgm:spPr/>
    </dgm:pt>
    <dgm:pt modelId="{D4B6DFDC-27B8-432B-8690-155E45BB8BA9}" type="pres">
      <dgm:prSet presAssocID="{C83902AF-91B7-4EF0-A647-C5F54AC875D1}" presName="rootComposite" presStyleCnt="0">
        <dgm:presLayoutVars/>
      </dgm:prSet>
      <dgm:spPr/>
    </dgm:pt>
    <dgm:pt modelId="{319140C2-A444-4D58-94FB-BF043A97B978}" type="pres">
      <dgm:prSet presAssocID="{C83902AF-91B7-4EF0-A647-C5F54AC875D1}" presName="rootText" presStyleLbl="node0" presStyleIdx="0" presStyleCnt="1">
        <dgm:presLayoutVars>
          <dgm:chMax/>
          <dgm:chPref val="4"/>
        </dgm:presLayoutVars>
      </dgm:prSet>
      <dgm:spPr/>
    </dgm:pt>
    <dgm:pt modelId="{18B0C872-0ABE-45DB-BC51-F99FFB6CBC17}" type="pres">
      <dgm:prSet presAssocID="{C83902AF-91B7-4EF0-A647-C5F54AC875D1}" presName="childShape" presStyleCnt="0">
        <dgm:presLayoutVars>
          <dgm:chMax val="0"/>
          <dgm:chPref val="0"/>
        </dgm:presLayoutVars>
      </dgm:prSet>
      <dgm:spPr/>
    </dgm:pt>
    <dgm:pt modelId="{A1FB1238-A47C-415A-AD63-020F48E7472E}" type="pres">
      <dgm:prSet presAssocID="{629B55EE-0CA9-40D0-98F8-882EB23AFD6C}" presName="childComposite" presStyleCnt="0">
        <dgm:presLayoutVars>
          <dgm:chMax val="0"/>
          <dgm:chPref val="0"/>
        </dgm:presLayoutVars>
      </dgm:prSet>
      <dgm:spPr/>
    </dgm:pt>
    <dgm:pt modelId="{6B4A2712-15F5-4EB6-A6E4-E4E73C5749E9}" type="pres">
      <dgm:prSet presAssocID="{629B55EE-0CA9-40D0-98F8-882EB23AFD6C}"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D48268E-31F8-43DA-8F36-23E097DB8893}" type="pres">
      <dgm:prSet presAssocID="{629B55EE-0CA9-40D0-98F8-882EB23AFD6C}" presName="childText" presStyleLbl="lnNode1" presStyleIdx="0" presStyleCnt="4">
        <dgm:presLayoutVars>
          <dgm:chMax val="0"/>
          <dgm:chPref val="0"/>
          <dgm:bulletEnabled val="1"/>
        </dgm:presLayoutVars>
      </dgm:prSet>
      <dgm:spPr/>
    </dgm:pt>
    <dgm:pt modelId="{7864E303-88A6-4899-93A0-E75A60DF8E9A}" type="pres">
      <dgm:prSet presAssocID="{1B9BB14E-0055-4674-BEA5-03A80EEA4ACC}" presName="childComposite" presStyleCnt="0">
        <dgm:presLayoutVars>
          <dgm:chMax val="0"/>
          <dgm:chPref val="0"/>
        </dgm:presLayoutVars>
      </dgm:prSet>
      <dgm:spPr/>
    </dgm:pt>
    <dgm:pt modelId="{B0D11EC0-7AAD-4546-9030-C0EB03191FA8}" type="pres">
      <dgm:prSet presAssocID="{1B9BB14E-0055-4674-BEA5-03A80EEA4ACC}" presName="Image"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12E1C2D-B310-46D7-B773-F7108A976CEB}" type="pres">
      <dgm:prSet presAssocID="{1B9BB14E-0055-4674-BEA5-03A80EEA4ACC}" presName="childText" presStyleLbl="lnNode1" presStyleIdx="1" presStyleCnt="4">
        <dgm:presLayoutVars>
          <dgm:chMax val="0"/>
          <dgm:chPref val="0"/>
          <dgm:bulletEnabled val="1"/>
        </dgm:presLayoutVars>
      </dgm:prSet>
      <dgm:spPr/>
    </dgm:pt>
    <dgm:pt modelId="{2E7FB146-6B78-476D-9538-008890E2C4F4}" type="pres">
      <dgm:prSet presAssocID="{AD62BBF7-D8EF-492A-BBDF-EE7B11388A26}" presName="childComposite" presStyleCnt="0">
        <dgm:presLayoutVars>
          <dgm:chMax val="0"/>
          <dgm:chPref val="0"/>
        </dgm:presLayoutVars>
      </dgm:prSet>
      <dgm:spPr/>
    </dgm:pt>
    <dgm:pt modelId="{C756E79D-E3F5-4E60-B1A2-4B58A8DF189F}" type="pres">
      <dgm:prSet presAssocID="{AD62BBF7-D8EF-492A-BBDF-EE7B11388A26}" presName="Image"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43673B2-80D9-4A75-83A9-9D27B776754A}" type="pres">
      <dgm:prSet presAssocID="{AD62BBF7-D8EF-492A-BBDF-EE7B11388A26}" presName="childText" presStyleLbl="lnNode1" presStyleIdx="2" presStyleCnt="4">
        <dgm:presLayoutVars>
          <dgm:chMax val="0"/>
          <dgm:chPref val="0"/>
          <dgm:bulletEnabled val="1"/>
        </dgm:presLayoutVars>
      </dgm:prSet>
      <dgm:spPr/>
    </dgm:pt>
    <dgm:pt modelId="{DEF40CBA-8908-466D-B91F-577E634CDB90}" type="pres">
      <dgm:prSet presAssocID="{21F03C57-E129-4BD0-995E-2ECAA3380F43}" presName="childComposite" presStyleCnt="0">
        <dgm:presLayoutVars>
          <dgm:chMax val="0"/>
          <dgm:chPref val="0"/>
        </dgm:presLayoutVars>
      </dgm:prSet>
      <dgm:spPr/>
    </dgm:pt>
    <dgm:pt modelId="{D5D09000-B5FE-43D7-B8DE-BC25AC07D7DD}" type="pres">
      <dgm:prSet presAssocID="{21F03C57-E129-4BD0-995E-2ECAA3380F43}" presName="Image"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6FAE884-B79F-4308-B17E-6EC3EDB4B7B0}" type="pres">
      <dgm:prSet presAssocID="{21F03C57-E129-4BD0-995E-2ECAA3380F43}" presName="childText" presStyleLbl="lnNode1" presStyleIdx="3" presStyleCnt="4">
        <dgm:presLayoutVars>
          <dgm:chMax val="0"/>
          <dgm:chPref val="0"/>
          <dgm:bulletEnabled val="1"/>
        </dgm:presLayoutVars>
      </dgm:prSet>
      <dgm:spPr/>
    </dgm:pt>
  </dgm:ptLst>
  <dgm:cxnLst>
    <dgm:cxn modelId="{4074E500-1634-4296-B128-F018AA7F1DE4}" type="presOf" srcId="{629B55EE-0CA9-40D0-98F8-882EB23AFD6C}" destId="{9D48268E-31F8-43DA-8F36-23E097DB8893}" srcOrd="0" destOrd="0" presId="urn:microsoft.com/office/officeart/2008/layout/PictureAccentList"/>
    <dgm:cxn modelId="{2F64730F-DD62-412B-B154-1EB1DEFE74C3}" srcId="{C83902AF-91B7-4EF0-A647-C5F54AC875D1}" destId="{1B9BB14E-0055-4674-BEA5-03A80EEA4ACC}" srcOrd="1" destOrd="0" parTransId="{8556C416-7F77-40FC-9F5C-52ABA8986456}" sibTransId="{203A4AC0-163B-4DCF-91F3-B2095E6095CF}"/>
    <dgm:cxn modelId="{FF44C30F-F74D-40B4-848D-DF5483778EA3}" type="presOf" srcId="{D2582300-6F77-45D1-848D-97E3BE8856E0}" destId="{045D3B3A-919B-4312-ACC7-50A9AAA8D25F}" srcOrd="0" destOrd="0" presId="urn:microsoft.com/office/officeart/2008/layout/PictureAccentList"/>
    <dgm:cxn modelId="{7A9C9D60-D65C-427E-97A2-21394D61D35A}" srcId="{C83902AF-91B7-4EF0-A647-C5F54AC875D1}" destId="{21F03C57-E129-4BD0-995E-2ECAA3380F43}" srcOrd="3" destOrd="0" parTransId="{CF28DB3C-DDDB-4874-8206-818897350D25}" sibTransId="{D7884F69-C75E-43E0-9535-1797D414DD0B}"/>
    <dgm:cxn modelId="{5F71E267-C083-46E5-94C2-AA39A2FA21D7}" type="presOf" srcId="{1B9BB14E-0055-4674-BEA5-03A80EEA4ACC}" destId="{B12E1C2D-B310-46D7-B773-F7108A976CEB}" srcOrd="0" destOrd="0" presId="urn:microsoft.com/office/officeart/2008/layout/PictureAccentList"/>
    <dgm:cxn modelId="{303B6D81-71BB-469C-93F7-77FF42E59544}" srcId="{D2582300-6F77-45D1-848D-97E3BE8856E0}" destId="{C83902AF-91B7-4EF0-A647-C5F54AC875D1}" srcOrd="0" destOrd="0" parTransId="{2DD47A3B-69DD-4AAE-A340-760952567406}" sibTransId="{D2D33D92-D9C5-4876-8221-314ADF5D2839}"/>
    <dgm:cxn modelId="{8CCC339D-DBF8-4588-9C7C-369AB7A1CAAE}" type="presOf" srcId="{AD62BBF7-D8EF-492A-BBDF-EE7B11388A26}" destId="{C43673B2-80D9-4A75-83A9-9D27B776754A}" srcOrd="0" destOrd="0" presId="urn:microsoft.com/office/officeart/2008/layout/PictureAccentList"/>
    <dgm:cxn modelId="{1C83E0B1-2FA2-498E-A916-77851DCF91B6}" srcId="{C83902AF-91B7-4EF0-A647-C5F54AC875D1}" destId="{AD62BBF7-D8EF-492A-BBDF-EE7B11388A26}" srcOrd="2" destOrd="0" parTransId="{BB08509A-AFA1-4F27-8F37-FEE73A0C38E7}" sibTransId="{C45FE3DE-C3AC-449F-8B7C-6F30C9287BCF}"/>
    <dgm:cxn modelId="{A7DF90BC-11BD-470D-A216-CF737C098810}" srcId="{C83902AF-91B7-4EF0-A647-C5F54AC875D1}" destId="{629B55EE-0CA9-40D0-98F8-882EB23AFD6C}" srcOrd="0" destOrd="0" parTransId="{C5FE8FBB-11B5-46D4-AD0C-9C1493E063A2}" sibTransId="{8FCA7C32-CA53-4E4F-A6A8-C77B99534516}"/>
    <dgm:cxn modelId="{88629FC8-F3E4-4EC4-B7FB-8BBCA00C690E}" type="presOf" srcId="{C83902AF-91B7-4EF0-A647-C5F54AC875D1}" destId="{319140C2-A444-4D58-94FB-BF043A97B978}" srcOrd="0" destOrd="0" presId="urn:microsoft.com/office/officeart/2008/layout/PictureAccentList"/>
    <dgm:cxn modelId="{E5E657FC-2478-45A2-AE61-D87B5916F01E}" type="presOf" srcId="{21F03C57-E129-4BD0-995E-2ECAA3380F43}" destId="{E6FAE884-B79F-4308-B17E-6EC3EDB4B7B0}" srcOrd="0" destOrd="0" presId="urn:microsoft.com/office/officeart/2008/layout/PictureAccentList"/>
    <dgm:cxn modelId="{03DB589B-C6CE-44E9-AC94-EFB85E39E07E}" type="presParOf" srcId="{045D3B3A-919B-4312-ACC7-50A9AAA8D25F}" destId="{C689BFAE-3DED-4C91-9D13-8912D8DAB777}" srcOrd="0" destOrd="0" presId="urn:microsoft.com/office/officeart/2008/layout/PictureAccentList"/>
    <dgm:cxn modelId="{2AE36D17-FCC4-42B6-AA58-482CD7E88BAC}" type="presParOf" srcId="{C689BFAE-3DED-4C91-9D13-8912D8DAB777}" destId="{D4B6DFDC-27B8-432B-8690-155E45BB8BA9}" srcOrd="0" destOrd="0" presId="urn:microsoft.com/office/officeart/2008/layout/PictureAccentList"/>
    <dgm:cxn modelId="{12BD0A87-2277-4904-BBBD-51ADACA8F9DE}" type="presParOf" srcId="{D4B6DFDC-27B8-432B-8690-155E45BB8BA9}" destId="{319140C2-A444-4D58-94FB-BF043A97B978}" srcOrd="0" destOrd="0" presId="urn:microsoft.com/office/officeart/2008/layout/PictureAccentList"/>
    <dgm:cxn modelId="{B6DBB507-2942-4603-88B4-3B555267BED9}" type="presParOf" srcId="{C689BFAE-3DED-4C91-9D13-8912D8DAB777}" destId="{18B0C872-0ABE-45DB-BC51-F99FFB6CBC17}" srcOrd="1" destOrd="0" presId="urn:microsoft.com/office/officeart/2008/layout/PictureAccentList"/>
    <dgm:cxn modelId="{63E16E85-A234-484B-A08F-20DD48AE0FA8}" type="presParOf" srcId="{18B0C872-0ABE-45DB-BC51-F99FFB6CBC17}" destId="{A1FB1238-A47C-415A-AD63-020F48E7472E}" srcOrd="0" destOrd="0" presId="urn:microsoft.com/office/officeart/2008/layout/PictureAccentList"/>
    <dgm:cxn modelId="{1C6BD64C-A1A3-4B18-9897-50178B705E1A}" type="presParOf" srcId="{A1FB1238-A47C-415A-AD63-020F48E7472E}" destId="{6B4A2712-15F5-4EB6-A6E4-E4E73C5749E9}" srcOrd="0" destOrd="0" presId="urn:microsoft.com/office/officeart/2008/layout/PictureAccentList"/>
    <dgm:cxn modelId="{BBBBDFC0-BDCD-4184-A3C9-6A969BD5A4AC}" type="presParOf" srcId="{A1FB1238-A47C-415A-AD63-020F48E7472E}" destId="{9D48268E-31F8-43DA-8F36-23E097DB8893}" srcOrd="1" destOrd="0" presId="urn:microsoft.com/office/officeart/2008/layout/PictureAccentList"/>
    <dgm:cxn modelId="{BC7758BB-AE11-41ED-913D-C29E56E8EA8A}" type="presParOf" srcId="{18B0C872-0ABE-45DB-BC51-F99FFB6CBC17}" destId="{7864E303-88A6-4899-93A0-E75A60DF8E9A}" srcOrd="1" destOrd="0" presId="urn:microsoft.com/office/officeart/2008/layout/PictureAccentList"/>
    <dgm:cxn modelId="{D352F644-A563-4F54-80A4-3EE6171499BC}" type="presParOf" srcId="{7864E303-88A6-4899-93A0-E75A60DF8E9A}" destId="{B0D11EC0-7AAD-4546-9030-C0EB03191FA8}" srcOrd="0" destOrd="0" presId="urn:microsoft.com/office/officeart/2008/layout/PictureAccentList"/>
    <dgm:cxn modelId="{BB107754-565E-4FD6-91DF-C59D269B9A57}" type="presParOf" srcId="{7864E303-88A6-4899-93A0-E75A60DF8E9A}" destId="{B12E1C2D-B310-46D7-B773-F7108A976CEB}" srcOrd="1" destOrd="0" presId="urn:microsoft.com/office/officeart/2008/layout/PictureAccentList"/>
    <dgm:cxn modelId="{5D1B4DB8-69D3-4DAE-B10A-BCDFB377CD7B}" type="presParOf" srcId="{18B0C872-0ABE-45DB-BC51-F99FFB6CBC17}" destId="{2E7FB146-6B78-476D-9538-008890E2C4F4}" srcOrd="2" destOrd="0" presId="urn:microsoft.com/office/officeart/2008/layout/PictureAccentList"/>
    <dgm:cxn modelId="{B1AAD40C-3095-4405-9E54-8D7409B45A7D}" type="presParOf" srcId="{2E7FB146-6B78-476D-9538-008890E2C4F4}" destId="{C756E79D-E3F5-4E60-B1A2-4B58A8DF189F}" srcOrd="0" destOrd="0" presId="urn:microsoft.com/office/officeart/2008/layout/PictureAccentList"/>
    <dgm:cxn modelId="{E9DC4105-78B8-474E-8C9B-8897D2E41866}" type="presParOf" srcId="{2E7FB146-6B78-476D-9538-008890E2C4F4}" destId="{C43673B2-80D9-4A75-83A9-9D27B776754A}" srcOrd="1" destOrd="0" presId="urn:microsoft.com/office/officeart/2008/layout/PictureAccentList"/>
    <dgm:cxn modelId="{F6B8A791-F51E-49B5-81FE-392DA52D1FD5}" type="presParOf" srcId="{18B0C872-0ABE-45DB-BC51-F99FFB6CBC17}" destId="{DEF40CBA-8908-466D-B91F-577E634CDB90}" srcOrd="3" destOrd="0" presId="urn:microsoft.com/office/officeart/2008/layout/PictureAccentList"/>
    <dgm:cxn modelId="{39DF8DF2-B61B-4AD1-816F-9C5134ABE289}" type="presParOf" srcId="{DEF40CBA-8908-466D-B91F-577E634CDB90}" destId="{D5D09000-B5FE-43D7-B8DE-BC25AC07D7DD}" srcOrd="0" destOrd="0" presId="urn:microsoft.com/office/officeart/2008/layout/PictureAccentList"/>
    <dgm:cxn modelId="{B1609A47-BB94-4935-A06F-A4FE079F25A9}" type="presParOf" srcId="{DEF40CBA-8908-466D-B91F-577E634CDB90}" destId="{E6FAE884-B79F-4308-B17E-6EC3EDB4B7B0}"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30674-01CF-4CAE-AAFD-3210AE7C4B6B}" type="doc">
      <dgm:prSet loTypeId="urn:microsoft.com/office/officeart/2005/8/layout/vList4" loCatId="picture" qsTypeId="urn:microsoft.com/office/officeart/2005/8/quickstyle/simple1" qsCatId="simple" csTypeId="urn:microsoft.com/office/officeart/2005/8/colors/accent4_1" csCatId="accent4" phldr="1"/>
      <dgm:spPr/>
      <dgm:t>
        <a:bodyPr/>
        <a:lstStyle/>
        <a:p>
          <a:endParaRPr lang="en-US"/>
        </a:p>
      </dgm:t>
    </dgm:pt>
    <dgm:pt modelId="{D0844D96-7CEB-4FFE-8969-D838BB0B8D15}">
      <dgm:prSet custT="1"/>
      <dgm:spPr/>
      <dgm:t>
        <a:bodyPr/>
        <a:lstStyle/>
        <a:p>
          <a:r>
            <a:rPr lang="en-US" sz="2800" dirty="0">
              <a:latin typeface="+mj-lt"/>
              <a:ea typeface="Inter" panose="02000503000000020004" pitchFamily="2" charset="0"/>
            </a:rPr>
            <a:t>Why is high value care important to patients, clinicians, and society?</a:t>
          </a:r>
        </a:p>
      </dgm:t>
    </dgm:pt>
    <dgm:pt modelId="{B5563064-2876-4085-824F-58C7F86797DF}" type="parTrans" cxnId="{1F7914EE-237F-4ECD-B625-7832473ACCC8}">
      <dgm:prSet/>
      <dgm:spPr/>
      <dgm:t>
        <a:bodyPr/>
        <a:lstStyle/>
        <a:p>
          <a:endParaRPr lang="en-US"/>
        </a:p>
      </dgm:t>
    </dgm:pt>
    <dgm:pt modelId="{E7B30514-8414-4EDD-AD30-769519977A45}" type="sibTrans" cxnId="{1F7914EE-237F-4ECD-B625-7832473ACCC8}">
      <dgm:prSet/>
      <dgm:spPr/>
      <dgm:t>
        <a:bodyPr/>
        <a:lstStyle/>
        <a:p>
          <a:endParaRPr lang="en-US"/>
        </a:p>
      </dgm:t>
    </dgm:pt>
    <dgm:pt modelId="{117BE686-ABB5-4685-A893-4E8CE5F3E226}" type="pres">
      <dgm:prSet presAssocID="{ACE30674-01CF-4CAE-AAFD-3210AE7C4B6B}" presName="linear" presStyleCnt="0">
        <dgm:presLayoutVars>
          <dgm:dir/>
          <dgm:resizeHandles val="exact"/>
        </dgm:presLayoutVars>
      </dgm:prSet>
      <dgm:spPr/>
    </dgm:pt>
    <dgm:pt modelId="{47A31300-9F08-47BD-B5C5-A46BD4E643F9}" type="pres">
      <dgm:prSet presAssocID="{D0844D96-7CEB-4FFE-8969-D838BB0B8D15}" presName="comp" presStyleCnt="0"/>
      <dgm:spPr/>
    </dgm:pt>
    <dgm:pt modelId="{5EE041D8-9FC2-4DD3-A146-0A15CDF410D0}" type="pres">
      <dgm:prSet presAssocID="{D0844D96-7CEB-4FFE-8969-D838BB0B8D15}" presName="box" presStyleLbl="node1" presStyleIdx="0" presStyleCnt="1" custLinFactNeighborY="-1082"/>
      <dgm:spPr/>
    </dgm:pt>
    <dgm:pt modelId="{50C27CE6-428D-421F-A2FC-8BF2926E4B10}" type="pres">
      <dgm:prSet presAssocID="{D0844D96-7CEB-4FFE-8969-D838BB0B8D15}" presName="img" presStyleLbl="fgImgPlace1" presStyleIdx="0" presStyleCnt="1"/>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6667" t="-17227" r="16667" b="-17227"/>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2599C43-66A8-4AF6-9654-AEEDF352FBA1}" type="pres">
      <dgm:prSet presAssocID="{D0844D96-7CEB-4FFE-8969-D838BB0B8D15}" presName="text" presStyleLbl="node1" presStyleIdx="0" presStyleCnt="1">
        <dgm:presLayoutVars>
          <dgm:bulletEnabled val="1"/>
        </dgm:presLayoutVars>
      </dgm:prSet>
      <dgm:spPr/>
    </dgm:pt>
  </dgm:ptLst>
  <dgm:cxnLst>
    <dgm:cxn modelId="{6D3B5158-4999-45E2-8F9B-71D1A71142B5}" type="presOf" srcId="{D0844D96-7CEB-4FFE-8969-D838BB0B8D15}" destId="{42599C43-66A8-4AF6-9654-AEEDF352FBA1}" srcOrd="1" destOrd="0" presId="urn:microsoft.com/office/officeart/2005/8/layout/vList4"/>
    <dgm:cxn modelId="{67C1E5B1-4292-4272-AD9E-B1202C93E9EA}" type="presOf" srcId="{D0844D96-7CEB-4FFE-8969-D838BB0B8D15}" destId="{5EE041D8-9FC2-4DD3-A146-0A15CDF410D0}" srcOrd="0" destOrd="0" presId="urn:microsoft.com/office/officeart/2005/8/layout/vList4"/>
    <dgm:cxn modelId="{9FCCF5DA-1B53-4703-B936-C5B7EBA871E4}" type="presOf" srcId="{ACE30674-01CF-4CAE-AAFD-3210AE7C4B6B}" destId="{117BE686-ABB5-4685-A893-4E8CE5F3E226}" srcOrd="0" destOrd="0" presId="urn:microsoft.com/office/officeart/2005/8/layout/vList4"/>
    <dgm:cxn modelId="{1F7914EE-237F-4ECD-B625-7832473ACCC8}" srcId="{ACE30674-01CF-4CAE-AAFD-3210AE7C4B6B}" destId="{D0844D96-7CEB-4FFE-8969-D838BB0B8D15}" srcOrd="0" destOrd="0" parTransId="{B5563064-2876-4085-824F-58C7F86797DF}" sibTransId="{E7B30514-8414-4EDD-AD30-769519977A45}"/>
    <dgm:cxn modelId="{CD6FEBCD-C0F9-42BF-99E4-43C7B8D3D61D}" type="presParOf" srcId="{117BE686-ABB5-4685-A893-4E8CE5F3E226}" destId="{47A31300-9F08-47BD-B5C5-A46BD4E643F9}" srcOrd="0" destOrd="0" presId="urn:microsoft.com/office/officeart/2005/8/layout/vList4"/>
    <dgm:cxn modelId="{EEB43153-58ED-4FE8-BA7E-D830C25B334D}" type="presParOf" srcId="{47A31300-9F08-47BD-B5C5-A46BD4E643F9}" destId="{5EE041D8-9FC2-4DD3-A146-0A15CDF410D0}" srcOrd="0" destOrd="0" presId="urn:microsoft.com/office/officeart/2005/8/layout/vList4"/>
    <dgm:cxn modelId="{C1206587-88C5-4D99-9E62-CDE9F5A8B0CA}" type="presParOf" srcId="{47A31300-9F08-47BD-B5C5-A46BD4E643F9}" destId="{50C27CE6-428D-421F-A2FC-8BF2926E4B10}" srcOrd="1" destOrd="0" presId="urn:microsoft.com/office/officeart/2005/8/layout/vList4"/>
    <dgm:cxn modelId="{EFD061D6-4E2F-4A8C-8A04-2EAC739A9D40}" type="presParOf" srcId="{47A31300-9F08-47BD-B5C5-A46BD4E643F9}" destId="{42599C43-66A8-4AF6-9654-AEEDF352FBA1}"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E30674-01CF-4CAE-AAFD-3210AE7C4B6B}" type="doc">
      <dgm:prSet loTypeId="urn:microsoft.com/office/officeart/2005/8/layout/vList4" loCatId="picture" qsTypeId="urn:microsoft.com/office/officeart/2005/8/quickstyle/simple1" qsCatId="simple" csTypeId="urn:microsoft.com/office/officeart/2005/8/colors/accent4_1" csCatId="accent4" phldr="1"/>
      <dgm:spPr/>
      <dgm:t>
        <a:bodyPr/>
        <a:lstStyle/>
        <a:p>
          <a:endParaRPr lang="en-US"/>
        </a:p>
      </dgm:t>
    </dgm:pt>
    <dgm:pt modelId="{131F2378-E66A-4D18-ACF2-DABDAD803F3C}">
      <dgm:prSet custT="1"/>
      <dgm:spPr/>
      <dgm:t>
        <a:bodyPr/>
        <a:lstStyle/>
        <a:p>
          <a:r>
            <a:rPr lang="en-US" sz="2800" dirty="0">
              <a:latin typeface="+mj-lt"/>
              <a:ea typeface="Inter" panose="02000503000000020004" pitchFamily="2" charset="0"/>
            </a:rPr>
            <a:t>How can we best deliver high value care to patients?</a:t>
          </a:r>
        </a:p>
      </dgm:t>
    </dgm:pt>
    <dgm:pt modelId="{2E1B6676-4A71-4499-9093-EEF80A941024}" type="parTrans" cxnId="{C81A3A28-6329-430A-AFCF-D05B425ADC9A}">
      <dgm:prSet/>
      <dgm:spPr/>
      <dgm:t>
        <a:bodyPr/>
        <a:lstStyle/>
        <a:p>
          <a:endParaRPr lang="en-US"/>
        </a:p>
      </dgm:t>
    </dgm:pt>
    <dgm:pt modelId="{145F8C88-4EC6-4DB4-BFBE-9E17B1D2E435}" type="sibTrans" cxnId="{C81A3A28-6329-430A-AFCF-D05B425ADC9A}">
      <dgm:prSet/>
      <dgm:spPr/>
      <dgm:t>
        <a:bodyPr/>
        <a:lstStyle/>
        <a:p>
          <a:endParaRPr lang="en-US"/>
        </a:p>
      </dgm:t>
    </dgm:pt>
    <dgm:pt modelId="{117BE686-ABB5-4685-A893-4E8CE5F3E226}" type="pres">
      <dgm:prSet presAssocID="{ACE30674-01CF-4CAE-AAFD-3210AE7C4B6B}" presName="linear" presStyleCnt="0">
        <dgm:presLayoutVars>
          <dgm:dir/>
          <dgm:resizeHandles val="exact"/>
        </dgm:presLayoutVars>
      </dgm:prSet>
      <dgm:spPr/>
    </dgm:pt>
    <dgm:pt modelId="{0C834FAD-9A3F-4350-BCA5-C416E14933FF}" type="pres">
      <dgm:prSet presAssocID="{131F2378-E66A-4D18-ACF2-DABDAD803F3C}" presName="comp" presStyleCnt="0"/>
      <dgm:spPr/>
    </dgm:pt>
    <dgm:pt modelId="{62BB8299-0CD5-4A0D-8471-00F905C088D6}" type="pres">
      <dgm:prSet presAssocID="{131F2378-E66A-4D18-ACF2-DABDAD803F3C}" presName="box" presStyleLbl="node1" presStyleIdx="0" presStyleCnt="1" custScaleX="100000" custScaleY="86464" custLinFactNeighborX="613" custLinFactNeighborY="2005"/>
      <dgm:spPr/>
    </dgm:pt>
    <dgm:pt modelId="{D57DF263-AA93-48C4-80BF-B3AFC7C4772F}" type="pres">
      <dgm:prSet presAssocID="{131F2378-E66A-4D18-ACF2-DABDAD803F3C}" presName="img" presStyleLbl="fgImgPlace1" presStyleIdx="0" presStyleCnt="1" custScaleY="83499"/>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8555" t="-3782" r="28555" b="-3782"/>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B6BB0C-C564-45E4-9662-787AC094905C}" type="pres">
      <dgm:prSet presAssocID="{131F2378-E66A-4D18-ACF2-DABDAD803F3C}" presName="text" presStyleLbl="node1" presStyleIdx="0" presStyleCnt="1">
        <dgm:presLayoutVars>
          <dgm:bulletEnabled val="1"/>
        </dgm:presLayoutVars>
      </dgm:prSet>
      <dgm:spPr/>
    </dgm:pt>
  </dgm:ptLst>
  <dgm:cxnLst>
    <dgm:cxn modelId="{C81A3A28-6329-430A-AFCF-D05B425ADC9A}" srcId="{ACE30674-01CF-4CAE-AAFD-3210AE7C4B6B}" destId="{131F2378-E66A-4D18-ACF2-DABDAD803F3C}" srcOrd="0" destOrd="0" parTransId="{2E1B6676-4A71-4499-9093-EEF80A941024}" sibTransId="{145F8C88-4EC6-4DB4-BFBE-9E17B1D2E435}"/>
    <dgm:cxn modelId="{8C4DC86D-7406-41A8-9670-857B5E84BC35}" type="presOf" srcId="{131F2378-E66A-4D18-ACF2-DABDAD803F3C}" destId="{62BB8299-0CD5-4A0D-8471-00F905C088D6}" srcOrd="0" destOrd="0" presId="urn:microsoft.com/office/officeart/2005/8/layout/vList4"/>
    <dgm:cxn modelId="{32E8E2C9-0FFC-46E6-8244-52F766251105}" type="presOf" srcId="{131F2378-E66A-4D18-ACF2-DABDAD803F3C}" destId="{4FB6BB0C-C564-45E4-9662-787AC094905C}" srcOrd="1" destOrd="0" presId="urn:microsoft.com/office/officeart/2005/8/layout/vList4"/>
    <dgm:cxn modelId="{9FCCF5DA-1B53-4703-B936-C5B7EBA871E4}" type="presOf" srcId="{ACE30674-01CF-4CAE-AAFD-3210AE7C4B6B}" destId="{117BE686-ABB5-4685-A893-4E8CE5F3E226}" srcOrd="0" destOrd="0" presId="urn:microsoft.com/office/officeart/2005/8/layout/vList4"/>
    <dgm:cxn modelId="{7292DB85-2C11-498B-B2EE-1A93E17ABE05}" type="presParOf" srcId="{117BE686-ABB5-4685-A893-4E8CE5F3E226}" destId="{0C834FAD-9A3F-4350-BCA5-C416E14933FF}" srcOrd="0" destOrd="0" presId="urn:microsoft.com/office/officeart/2005/8/layout/vList4"/>
    <dgm:cxn modelId="{67C68CDF-966E-43A5-B722-FC0E580F32BA}" type="presParOf" srcId="{0C834FAD-9A3F-4350-BCA5-C416E14933FF}" destId="{62BB8299-0CD5-4A0D-8471-00F905C088D6}" srcOrd="0" destOrd="0" presId="urn:microsoft.com/office/officeart/2005/8/layout/vList4"/>
    <dgm:cxn modelId="{A36BC539-23DD-4668-969F-232FEDF61464}" type="presParOf" srcId="{0C834FAD-9A3F-4350-BCA5-C416E14933FF}" destId="{D57DF263-AA93-48C4-80BF-B3AFC7C4772F}" srcOrd="1" destOrd="0" presId="urn:microsoft.com/office/officeart/2005/8/layout/vList4"/>
    <dgm:cxn modelId="{2ACF3FA7-4982-4147-A611-457FBB95F9A8}" type="presParOf" srcId="{0C834FAD-9A3F-4350-BCA5-C416E14933FF}" destId="{4FB6BB0C-C564-45E4-9662-787AC094905C}"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E30674-01CF-4CAE-AAFD-3210AE7C4B6B}" type="doc">
      <dgm:prSet loTypeId="urn:microsoft.com/office/officeart/2005/8/layout/vList4" loCatId="picture" qsTypeId="urn:microsoft.com/office/officeart/2005/8/quickstyle/simple1" qsCatId="simple" csTypeId="urn:microsoft.com/office/officeart/2005/8/colors/accent4_1" csCatId="accent4" phldr="1"/>
      <dgm:spPr/>
      <dgm:t>
        <a:bodyPr/>
        <a:lstStyle/>
        <a:p>
          <a:endParaRPr lang="en-US"/>
        </a:p>
      </dgm:t>
    </dgm:pt>
    <dgm:pt modelId="{CA31FB8F-E7B4-4374-A65D-6AE086B6447C}">
      <dgm:prSet custT="1"/>
      <dgm:spPr/>
      <dgm:t>
        <a:bodyPr/>
        <a:lstStyle/>
        <a:p>
          <a:r>
            <a:rPr lang="en-US" sz="2800" dirty="0">
              <a:latin typeface="+mj-lt"/>
              <a:ea typeface="Inter" panose="02000503000000020004" pitchFamily="2" charset="0"/>
            </a:rPr>
            <a:t>What clinical reasoning tools can assist in management of diagnostic uncertainty?</a:t>
          </a:r>
        </a:p>
      </dgm:t>
    </dgm:pt>
    <dgm:pt modelId="{F5A5642E-D44F-4D4B-8AF0-DA484F32DA8A}" type="parTrans" cxnId="{F517E667-6C04-4B46-8109-B977A0A2AAC8}">
      <dgm:prSet/>
      <dgm:spPr/>
      <dgm:t>
        <a:bodyPr/>
        <a:lstStyle/>
        <a:p>
          <a:endParaRPr lang="en-US"/>
        </a:p>
      </dgm:t>
    </dgm:pt>
    <dgm:pt modelId="{6B800EBD-3AEF-451B-B50D-DE1138A72CF5}" type="sibTrans" cxnId="{F517E667-6C04-4B46-8109-B977A0A2AAC8}">
      <dgm:prSet/>
      <dgm:spPr/>
      <dgm:t>
        <a:bodyPr/>
        <a:lstStyle/>
        <a:p>
          <a:endParaRPr lang="en-US"/>
        </a:p>
      </dgm:t>
    </dgm:pt>
    <dgm:pt modelId="{117BE686-ABB5-4685-A893-4E8CE5F3E226}" type="pres">
      <dgm:prSet presAssocID="{ACE30674-01CF-4CAE-AAFD-3210AE7C4B6B}" presName="linear" presStyleCnt="0">
        <dgm:presLayoutVars>
          <dgm:dir/>
          <dgm:resizeHandles val="exact"/>
        </dgm:presLayoutVars>
      </dgm:prSet>
      <dgm:spPr/>
    </dgm:pt>
    <dgm:pt modelId="{486B5A52-0120-4AE8-A2A2-F88CB975D8F1}" type="pres">
      <dgm:prSet presAssocID="{CA31FB8F-E7B4-4374-A65D-6AE086B6447C}" presName="comp" presStyleCnt="0"/>
      <dgm:spPr/>
    </dgm:pt>
    <dgm:pt modelId="{B5BB4F55-83A9-40EF-B65B-34B024A0AD87}" type="pres">
      <dgm:prSet presAssocID="{CA31FB8F-E7B4-4374-A65D-6AE086B6447C}" presName="box" presStyleLbl="node1" presStyleIdx="0" presStyleCnt="1" custScaleY="97704"/>
      <dgm:spPr/>
    </dgm:pt>
    <dgm:pt modelId="{5E083F5F-9D1A-4AEB-83C7-7AB30F6E89E3}" type="pres">
      <dgm:prSet presAssocID="{CA31FB8F-E7B4-4374-A65D-6AE086B6447C}" presName="img" presStyleLbl="fgImgPlace1" presStyleIdx="0" presStyleCnt="1" custLinFactNeighborX="1587" custLinFactNeighborY="-2970"/>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152" r="15152"/>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303726A-97BC-44CF-B5AC-1522C43AF216}" type="pres">
      <dgm:prSet presAssocID="{CA31FB8F-E7B4-4374-A65D-6AE086B6447C}" presName="text" presStyleLbl="node1" presStyleIdx="0" presStyleCnt="1">
        <dgm:presLayoutVars>
          <dgm:bulletEnabled val="1"/>
        </dgm:presLayoutVars>
      </dgm:prSet>
      <dgm:spPr/>
    </dgm:pt>
  </dgm:ptLst>
  <dgm:cxnLst>
    <dgm:cxn modelId="{43E6A762-E4E1-40B8-9B1E-A0EF905742BF}" type="presOf" srcId="{CA31FB8F-E7B4-4374-A65D-6AE086B6447C}" destId="{B5BB4F55-83A9-40EF-B65B-34B024A0AD87}" srcOrd="0" destOrd="0" presId="urn:microsoft.com/office/officeart/2005/8/layout/vList4"/>
    <dgm:cxn modelId="{F517E667-6C04-4B46-8109-B977A0A2AAC8}" srcId="{ACE30674-01CF-4CAE-AAFD-3210AE7C4B6B}" destId="{CA31FB8F-E7B4-4374-A65D-6AE086B6447C}" srcOrd="0" destOrd="0" parTransId="{F5A5642E-D44F-4D4B-8AF0-DA484F32DA8A}" sibTransId="{6B800EBD-3AEF-451B-B50D-DE1138A72CF5}"/>
    <dgm:cxn modelId="{ADD90FCF-2F04-403C-8DC1-0AE4FC172C2C}" type="presOf" srcId="{CA31FB8F-E7B4-4374-A65D-6AE086B6447C}" destId="{4303726A-97BC-44CF-B5AC-1522C43AF216}" srcOrd="1" destOrd="0" presId="urn:microsoft.com/office/officeart/2005/8/layout/vList4"/>
    <dgm:cxn modelId="{9FCCF5DA-1B53-4703-B936-C5B7EBA871E4}" type="presOf" srcId="{ACE30674-01CF-4CAE-AAFD-3210AE7C4B6B}" destId="{117BE686-ABB5-4685-A893-4E8CE5F3E226}" srcOrd="0" destOrd="0" presId="urn:microsoft.com/office/officeart/2005/8/layout/vList4"/>
    <dgm:cxn modelId="{492269BF-B982-4E9F-B014-1A69EDF0F5BB}" type="presParOf" srcId="{117BE686-ABB5-4685-A893-4E8CE5F3E226}" destId="{486B5A52-0120-4AE8-A2A2-F88CB975D8F1}" srcOrd="0" destOrd="0" presId="urn:microsoft.com/office/officeart/2005/8/layout/vList4"/>
    <dgm:cxn modelId="{5FE56864-C02C-4078-BF2D-9DD7616A3C55}" type="presParOf" srcId="{486B5A52-0120-4AE8-A2A2-F88CB975D8F1}" destId="{B5BB4F55-83A9-40EF-B65B-34B024A0AD87}" srcOrd="0" destOrd="0" presId="urn:microsoft.com/office/officeart/2005/8/layout/vList4"/>
    <dgm:cxn modelId="{66D4DEDB-54D3-4BDB-9266-B039D22BD06E}" type="presParOf" srcId="{486B5A52-0120-4AE8-A2A2-F88CB975D8F1}" destId="{5E083F5F-9D1A-4AEB-83C7-7AB30F6E89E3}" srcOrd="1" destOrd="0" presId="urn:microsoft.com/office/officeart/2005/8/layout/vList4"/>
    <dgm:cxn modelId="{7A48AC84-1E1B-4259-AD1A-79D7C8810D38}" type="presParOf" srcId="{486B5A52-0120-4AE8-A2A2-F88CB975D8F1}" destId="{4303726A-97BC-44CF-B5AC-1522C43AF216}" srcOrd="2" destOrd="0" presId="urn:microsoft.com/office/officeart/2005/8/layout/vList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B5790B-5CD2-9B48-B8B2-C30C2D843DEA}" type="doc">
      <dgm:prSet loTypeId="urn:microsoft.com/office/officeart/2005/8/layout/chevron2" loCatId="" qsTypeId="urn:microsoft.com/office/officeart/2005/8/quickstyle/simple1" qsCatId="simple" csTypeId="urn:microsoft.com/office/officeart/2005/8/colors/accent3_1" csCatId="accent3" phldr="1"/>
      <dgm:spPr/>
      <dgm:t>
        <a:bodyPr/>
        <a:lstStyle/>
        <a:p>
          <a:endParaRPr lang="en-US"/>
        </a:p>
      </dgm:t>
    </dgm:pt>
    <dgm:pt modelId="{E0AE5DA0-5F24-C34E-B16C-2416DF11DF6D}">
      <dgm:prSet phldrT="[Text]"/>
      <dgm:spPr/>
      <dgm:t>
        <a:bodyPr/>
        <a:lstStyle/>
        <a:p>
          <a:r>
            <a:rPr lang="en-US" dirty="0"/>
            <a:t>1</a:t>
          </a:r>
        </a:p>
      </dgm:t>
    </dgm:pt>
    <dgm:pt modelId="{DA852B90-C221-F140-AEF6-EB0BD3710F99}" type="parTrans" cxnId="{6BAE802F-8955-FF4C-81A1-1F00995D063F}">
      <dgm:prSet/>
      <dgm:spPr/>
      <dgm:t>
        <a:bodyPr/>
        <a:lstStyle/>
        <a:p>
          <a:endParaRPr lang="en-US"/>
        </a:p>
      </dgm:t>
    </dgm:pt>
    <dgm:pt modelId="{3D5595C9-3558-8E40-9466-31D1268652CC}" type="sibTrans" cxnId="{6BAE802F-8955-FF4C-81A1-1F00995D063F}">
      <dgm:prSet/>
      <dgm:spPr/>
      <dgm:t>
        <a:bodyPr/>
        <a:lstStyle/>
        <a:p>
          <a:endParaRPr lang="en-US"/>
        </a:p>
      </dgm:t>
    </dgm:pt>
    <dgm:pt modelId="{12FCECEC-E020-1E4E-AE98-2F3EC08EE738}">
      <dgm:prSet phldrT="[Text]" custT="1"/>
      <dgm:spPr/>
      <dgm:t>
        <a:bodyPr/>
        <a:lstStyle/>
        <a:p>
          <a:r>
            <a:rPr lang="en-US" sz="1700" dirty="0">
              <a:ea typeface="ＭＳ Ｐゴシック" pitchFamily="34" charset="-128"/>
            </a:rPr>
            <a:t>Understand the benefits, harms, and relative costs of the interventions</a:t>
          </a:r>
          <a:endParaRPr lang="en-US" sz="1700" dirty="0"/>
        </a:p>
      </dgm:t>
    </dgm:pt>
    <dgm:pt modelId="{A6AFB3D7-8DD4-0345-856D-BEA74BBEAE23}" type="parTrans" cxnId="{9220F403-328A-0145-B18D-D470DCF5CE6A}">
      <dgm:prSet/>
      <dgm:spPr/>
      <dgm:t>
        <a:bodyPr/>
        <a:lstStyle/>
        <a:p>
          <a:endParaRPr lang="en-US"/>
        </a:p>
      </dgm:t>
    </dgm:pt>
    <dgm:pt modelId="{74969449-3D66-E942-8FE3-2E78D1D92F15}" type="sibTrans" cxnId="{9220F403-328A-0145-B18D-D470DCF5CE6A}">
      <dgm:prSet/>
      <dgm:spPr/>
      <dgm:t>
        <a:bodyPr/>
        <a:lstStyle/>
        <a:p>
          <a:endParaRPr lang="en-US"/>
        </a:p>
      </dgm:t>
    </dgm:pt>
    <dgm:pt modelId="{8C2550B1-A79B-F54D-892E-7EE42BC21E0A}">
      <dgm:prSet phldrT="[Text]" custT="1"/>
      <dgm:spPr/>
      <dgm:t>
        <a:bodyPr/>
        <a:lstStyle/>
        <a:p>
          <a:r>
            <a:rPr lang="en-US" sz="1700" dirty="0">
              <a:ea typeface="ＭＳ Ｐゴシック" pitchFamily="34" charset="-128"/>
            </a:rPr>
            <a:t>Decrease or eliminate interventions that provide no benefits and/or may be harmful</a:t>
          </a:r>
          <a:endParaRPr lang="en-US" sz="1700" dirty="0"/>
        </a:p>
      </dgm:t>
    </dgm:pt>
    <dgm:pt modelId="{6D8F24F5-4861-1A42-9949-C096998D7437}" type="parTrans" cxnId="{87DFB0DE-E30B-8549-8372-7F5FCE74B0DA}">
      <dgm:prSet/>
      <dgm:spPr/>
      <dgm:t>
        <a:bodyPr/>
        <a:lstStyle/>
        <a:p>
          <a:endParaRPr lang="en-US"/>
        </a:p>
      </dgm:t>
    </dgm:pt>
    <dgm:pt modelId="{7D255965-8025-DB47-BD46-EBADBC167557}" type="sibTrans" cxnId="{87DFB0DE-E30B-8549-8372-7F5FCE74B0DA}">
      <dgm:prSet/>
      <dgm:spPr/>
      <dgm:t>
        <a:bodyPr/>
        <a:lstStyle/>
        <a:p>
          <a:endParaRPr lang="en-US"/>
        </a:p>
      </dgm:t>
    </dgm:pt>
    <dgm:pt modelId="{51F497C4-DDDC-A345-9FD0-A6C4C5358F60}">
      <dgm:prSet phldrT="[Text]"/>
      <dgm:spPr/>
      <dgm:t>
        <a:bodyPr/>
        <a:lstStyle/>
        <a:p>
          <a:r>
            <a:rPr lang="en-US" dirty="0"/>
            <a:t>3</a:t>
          </a:r>
        </a:p>
      </dgm:t>
    </dgm:pt>
    <dgm:pt modelId="{7B77B7A4-356A-774B-90FD-F05980D42018}" type="parTrans" cxnId="{4FBAB51F-04D0-D64A-8732-2E37B181F4D8}">
      <dgm:prSet/>
      <dgm:spPr/>
      <dgm:t>
        <a:bodyPr/>
        <a:lstStyle/>
        <a:p>
          <a:endParaRPr lang="en-US"/>
        </a:p>
      </dgm:t>
    </dgm:pt>
    <dgm:pt modelId="{207ADC25-416A-2B4B-B781-68B265391145}" type="sibTrans" cxnId="{4FBAB51F-04D0-D64A-8732-2E37B181F4D8}">
      <dgm:prSet/>
      <dgm:spPr/>
      <dgm:t>
        <a:bodyPr/>
        <a:lstStyle/>
        <a:p>
          <a:endParaRPr lang="en-US"/>
        </a:p>
      </dgm:t>
    </dgm:pt>
    <dgm:pt modelId="{6A04B17A-C6A3-E448-A4BC-8C24E45C0618}">
      <dgm:prSet phldrT="[Text]" custT="1"/>
      <dgm:spPr/>
      <dgm:t>
        <a:bodyPr/>
        <a:lstStyle/>
        <a:p>
          <a:r>
            <a:rPr lang="en-US" sz="1700" b="0" dirty="0">
              <a:ea typeface="ＭＳ Ｐゴシック" pitchFamily="34" charset="-128"/>
            </a:rPr>
            <a:t>Choose interventions and care settings to maximize benefits, minimize harms, and reduce costs</a:t>
          </a:r>
          <a:endParaRPr lang="en-US" sz="1700" b="0" dirty="0"/>
        </a:p>
      </dgm:t>
    </dgm:pt>
    <dgm:pt modelId="{9B4600AA-D4FA-D444-9FFF-9A7609016A57}" type="parTrans" cxnId="{E50EB875-2EFC-E04F-A3CD-FE5B3FB7B9C1}">
      <dgm:prSet/>
      <dgm:spPr/>
      <dgm:t>
        <a:bodyPr/>
        <a:lstStyle/>
        <a:p>
          <a:endParaRPr lang="en-US"/>
        </a:p>
      </dgm:t>
    </dgm:pt>
    <dgm:pt modelId="{FA0D03C7-BC2C-7744-B6B8-90FBD4BA8AE6}" type="sibTrans" cxnId="{E50EB875-2EFC-E04F-A3CD-FE5B3FB7B9C1}">
      <dgm:prSet/>
      <dgm:spPr/>
      <dgm:t>
        <a:bodyPr/>
        <a:lstStyle/>
        <a:p>
          <a:endParaRPr lang="en-US"/>
        </a:p>
      </dgm:t>
    </dgm:pt>
    <dgm:pt modelId="{FF286F08-79D6-9E40-84B6-2C44A4798000}">
      <dgm:prSet/>
      <dgm:spPr/>
      <dgm:t>
        <a:bodyPr/>
        <a:lstStyle/>
        <a:p>
          <a:r>
            <a:rPr lang="en-US" dirty="0"/>
            <a:t>5</a:t>
          </a:r>
        </a:p>
      </dgm:t>
    </dgm:pt>
    <dgm:pt modelId="{B56F22E9-3E60-9342-9D9F-A9D23A5D8931}" type="parTrans" cxnId="{39486399-8CCD-AE4C-8B2D-7EA46FF4FE3B}">
      <dgm:prSet/>
      <dgm:spPr/>
      <dgm:t>
        <a:bodyPr/>
        <a:lstStyle/>
        <a:p>
          <a:endParaRPr lang="en-US"/>
        </a:p>
      </dgm:t>
    </dgm:pt>
    <dgm:pt modelId="{3BFC79B5-464E-D241-A40F-726EA6BDD4DC}" type="sibTrans" cxnId="{39486399-8CCD-AE4C-8B2D-7EA46FF4FE3B}">
      <dgm:prSet/>
      <dgm:spPr/>
      <dgm:t>
        <a:bodyPr/>
        <a:lstStyle/>
        <a:p>
          <a:endParaRPr lang="en-US"/>
        </a:p>
      </dgm:t>
    </dgm:pt>
    <dgm:pt modelId="{F483AB03-3FF0-D047-8AF6-15A50DA3CC09}">
      <dgm:prSet custT="1"/>
      <dgm:spPr/>
      <dgm:t>
        <a:bodyPr/>
        <a:lstStyle/>
        <a:p>
          <a:r>
            <a:rPr lang="en-US" sz="1700" dirty="0">
              <a:ea typeface="ＭＳ Ｐゴシック" pitchFamily="34" charset="-128"/>
            </a:rPr>
            <a:t>Customize a care plan that incorporates patient values and concerns</a:t>
          </a:r>
          <a:endParaRPr lang="en-US" sz="1700" dirty="0"/>
        </a:p>
      </dgm:t>
    </dgm:pt>
    <dgm:pt modelId="{A312AE7D-EBC3-A84F-9E5E-7ED8BD9519B1}" type="parTrans" cxnId="{C1A6CEB3-3F36-1745-8147-ECA87E24591E}">
      <dgm:prSet/>
      <dgm:spPr/>
      <dgm:t>
        <a:bodyPr/>
        <a:lstStyle/>
        <a:p>
          <a:endParaRPr lang="en-US"/>
        </a:p>
      </dgm:t>
    </dgm:pt>
    <dgm:pt modelId="{286E0D05-CDCA-E146-ACD0-B493C56E3D90}" type="sibTrans" cxnId="{C1A6CEB3-3F36-1745-8147-ECA87E24591E}">
      <dgm:prSet/>
      <dgm:spPr/>
      <dgm:t>
        <a:bodyPr/>
        <a:lstStyle/>
        <a:p>
          <a:endParaRPr lang="en-US"/>
        </a:p>
      </dgm:t>
    </dgm:pt>
    <dgm:pt modelId="{D910C4E6-C196-C74D-BFEE-2467046206C1}">
      <dgm:prSet custT="1"/>
      <dgm:spPr/>
      <dgm:t>
        <a:bodyPr/>
        <a:lstStyle/>
        <a:p>
          <a:r>
            <a:rPr lang="en-US" sz="1700" dirty="0">
              <a:ea typeface="ＭＳ Ｐゴシック" pitchFamily="34" charset="-128"/>
            </a:rPr>
            <a:t>Identify system-level opportunities to improve outcomes, minimize harms, and reduce waste</a:t>
          </a:r>
          <a:endParaRPr lang="en-US" sz="1700" dirty="0"/>
        </a:p>
      </dgm:t>
    </dgm:pt>
    <dgm:pt modelId="{304007F3-521B-FA45-99A0-51F6F76054BF}" type="parTrans" cxnId="{12B090D1-7C0A-8B4D-9643-712C75075412}">
      <dgm:prSet/>
      <dgm:spPr/>
      <dgm:t>
        <a:bodyPr/>
        <a:lstStyle/>
        <a:p>
          <a:endParaRPr lang="en-US"/>
        </a:p>
      </dgm:t>
    </dgm:pt>
    <dgm:pt modelId="{F190FBC5-CD18-DC40-A455-517E1A690DE8}" type="sibTrans" cxnId="{12B090D1-7C0A-8B4D-9643-712C75075412}">
      <dgm:prSet/>
      <dgm:spPr/>
      <dgm:t>
        <a:bodyPr/>
        <a:lstStyle/>
        <a:p>
          <a:endParaRPr lang="en-US"/>
        </a:p>
      </dgm:t>
    </dgm:pt>
    <dgm:pt modelId="{658E0EE7-650B-EC42-9B7C-EA4C30D4802B}">
      <dgm:prSet phldrT="[Text]"/>
      <dgm:spPr/>
      <dgm:t>
        <a:bodyPr/>
        <a:lstStyle/>
        <a:p>
          <a:r>
            <a:rPr lang="en-US" dirty="0"/>
            <a:t>2</a:t>
          </a:r>
        </a:p>
      </dgm:t>
    </dgm:pt>
    <dgm:pt modelId="{8FDBE9D1-31B9-364F-B2F2-9E22F87D9DDE}" type="sibTrans" cxnId="{52F52FDC-5939-E34E-A485-304EB77FE257}">
      <dgm:prSet/>
      <dgm:spPr/>
      <dgm:t>
        <a:bodyPr/>
        <a:lstStyle/>
        <a:p>
          <a:endParaRPr lang="en-US"/>
        </a:p>
      </dgm:t>
    </dgm:pt>
    <dgm:pt modelId="{CD272B32-5C40-C544-BE6F-D43BA0BAA825}" type="parTrans" cxnId="{52F52FDC-5939-E34E-A485-304EB77FE257}">
      <dgm:prSet/>
      <dgm:spPr/>
      <dgm:t>
        <a:bodyPr/>
        <a:lstStyle/>
        <a:p>
          <a:endParaRPr lang="en-US"/>
        </a:p>
      </dgm:t>
    </dgm:pt>
    <dgm:pt modelId="{2E0D31A3-4C2A-EE49-A649-C325760AD942}">
      <dgm:prSet/>
      <dgm:spPr/>
      <dgm:t>
        <a:bodyPr/>
        <a:lstStyle/>
        <a:p>
          <a:r>
            <a:rPr lang="en-US" dirty="0"/>
            <a:t>4</a:t>
          </a:r>
        </a:p>
      </dgm:t>
    </dgm:pt>
    <dgm:pt modelId="{7D045450-454E-8743-877E-E0E578B4F8B5}" type="sibTrans" cxnId="{54FF09E6-05FA-BF4C-B898-D52C98DC8513}">
      <dgm:prSet/>
      <dgm:spPr/>
      <dgm:t>
        <a:bodyPr/>
        <a:lstStyle/>
        <a:p>
          <a:endParaRPr lang="en-US"/>
        </a:p>
      </dgm:t>
    </dgm:pt>
    <dgm:pt modelId="{C365D090-AF99-1B4D-A398-375BDCE72648}" type="parTrans" cxnId="{54FF09E6-05FA-BF4C-B898-D52C98DC8513}">
      <dgm:prSet/>
      <dgm:spPr/>
      <dgm:t>
        <a:bodyPr/>
        <a:lstStyle/>
        <a:p>
          <a:endParaRPr lang="en-US"/>
        </a:p>
      </dgm:t>
    </dgm:pt>
    <dgm:pt modelId="{DEDB74BD-783B-3547-8A30-0A6C5799ACFF}" type="pres">
      <dgm:prSet presAssocID="{57B5790B-5CD2-9B48-B8B2-C30C2D843DEA}" presName="linearFlow" presStyleCnt="0">
        <dgm:presLayoutVars>
          <dgm:dir/>
          <dgm:animLvl val="lvl"/>
          <dgm:resizeHandles val="exact"/>
        </dgm:presLayoutVars>
      </dgm:prSet>
      <dgm:spPr/>
    </dgm:pt>
    <dgm:pt modelId="{227B3FD3-B7E4-DD49-AEFD-1A56DCC243C0}" type="pres">
      <dgm:prSet presAssocID="{E0AE5DA0-5F24-C34E-B16C-2416DF11DF6D}" presName="composite" presStyleCnt="0"/>
      <dgm:spPr/>
    </dgm:pt>
    <dgm:pt modelId="{53A18209-9A15-954B-B133-61277CB88119}" type="pres">
      <dgm:prSet presAssocID="{E0AE5DA0-5F24-C34E-B16C-2416DF11DF6D}" presName="parentText" presStyleLbl="alignNode1" presStyleIdx="0" presStyleCnt="5">
        <dgm:presLayoutVars>
          <dgm:chMax val="1"/>
          <dgm:bulletEnabled val="1"/>
        </dgm:presLayoutVars>
      </dgm:prSet>
      <dgm:spPr/>
    </dgm:pt>
    <dgm:pt modelId="{E011E10A-ECFF-EA43-8757-DBD1D859C4FC}" type="pres">
      <dgm:prSet presAssocID="{E0AE5DA0-5F24-C34E-B16C-2416DF11DF6D}" presName="descendantText" presStyleLbl="alignAcc1" presStyleIdx="0" presStyleCnt="5">
        <dgm:presLayoutVars>
          <dgm:bulletEnabled val="1"/>
        </dgm:presLayoutVars>
      </dgm:prSet>
      <dgm:spPr/>
    </dgm:pt>
    <dgm:pt modelId="{758F1D71-F31B-E741-B875-4EE64996B1F0}" type="pres">
      <dgm:prSet presAssocID="{3D5595C9-3558-8E40-9466-31D1268652CC}" presName="sp" presStyleCnt="0"/>
      <dgm:spPr/>
    </dgm:pt>
    <dgm:pt modelId="{33C1D060-0F5A-F44D-9BF1-3D5091A67BF5}" type="pres">
      <dgm:prSet presAssocID="{658E0EE7-650B-EC42-9B7C-EA4C30D4802B}" presName="composite" presStyleCnt="0"/>
      <dgm:spPr/>
    </dgm:pt>
    <dgm:pt modelId="{E8B5494E-5882-D14E-9E57-704CB479047A}" type="pres">
      <dgm:prSet presAssocID="{658E0EE7-650B-EC42-9B7C-EA4C30D4802B}" presName="parentText" presStyleLbl="alignNode1" presStyleIdx="1" presStyleCnt="5">
        <dgm:presLayoutVars>
          <dgm:chMax val="1"/>
          <dgm:bulletEnabled val="1"/>
        </dgm:presLayoutVars>
      </dgm:prSet>
      <dgm:spPr/>
    </dgm:pt>
    <dgm:pt modelId="{556EAB0F-8431-4642-B312-6B89499BD07F}" type="pres">
      <dgm:prSet presAssocID="{658E0EE7-650B-EC42-9B7C-EA4C30D4802B}" presName="descendantText" presStyleLbl="alignAcc1" presStyleIdx="1" presStyleCnt="5" custLinFactNeighborX="0">
        <dgm:presLayoutVars>
          <dgm:bulletEnabled val="1"/>
        </dgm:presLayoutVars>
      </dgm:prSet>
      <dgm:spPr/>
    </dgm:pt>
    <dgm:pt modelId="{5663CAE1-79CA-AE4A-9AA1-7D7DBAA53C7C}" type="pres">
      <dgm:prSet presAssocID="{8FDBE9D1-31B9-364F-B2F2-9E22F87D9DDE}" presName="sp" presStyleCnt="0"/>
      <dgm:spPr/>
    </dgm:pt>
    <dgm:pt modelId="{F4EFE97B-35B9-F045-8F84-AC13C206B674}" type="pres">
      <dgm:prSet presAssocID="{51F497C4-DDDC-A345-9FD0-A6C4C5358F60}" presName="composite" presStyleCnt="0"/>
      <dgm:spPr/>
    </dgm:pt>
    <dgm:pt modelId="{52E00EFE-D66E-F242-8358-F9970DE84B06}" type="pres">
      <dgm:prSet presAssocID="{51F497C4-DDDC-A345-9FD0-A6C4C5358F60}" presName="parentText" presStyleLbl="alignNode1" presStyleIdx="2" presStyleCnt="5">
        <dgm:presLayoutVars>
          <dgm:chMax val="1"/>
          <dgm:bulletEnabled val="1"/>
        </dgm:presLayoutVars>
      </dgm:prSet>
      <dgm:spPr/>
    </dgm:pt>
    <dgm:pt modelId="{079135DE-F6D9-474F-AADB-6D94AB778EEB}" type="pres">
      <dgm:prSet presAssocID="{51F497C4-DDDC-A345-9FD0-A6C4C5358F60}" presName="descendantText" presStyleLbl="alignAcc1" presStyleIdx="2" presStyleCnt="5">
        <dgm:presLayoutVars>
          <dgm:bulletEnabled val="1"/>
        </dgm:presLayoutVars>
      </dgm:prSet>
      <dgm:spPr/>
    </dgm:pt>
    <dgm:pt modelId="{13371E2E-6FB3-8449-90FF-91C1AE274BBC}" type="pres">
      <dgm:prSet presAssocID="{207ADC25-416A-2B4B-B781-68B265391145}" presName="sp" presStyleCnt="0"/>
      <dgm:spPr/>
    </dgm:pt>
    <dgm:pt modelId="{391ED998-6B9D-4D45-8228-CA5725653CBA}" type="pres">
      <dgm:prSet presAssocID="{2E0D31A3-4C2A-EE49-A649-C325760AD942}" presName="composite" presStyleCnt="0"/>
      <dgm:spPr/>
    </dgm:pt>
    <dgm:pt modelId="{149AFED7-1B88-994D-B0EF-86ED1707E2DC}" type="pres">
      <dgm:prSet presAssocID="{2E0D31A3-4C2A-EE49-A649-C325760AD942}" presName="parentText" presStyleLbl="alignNode1" presStyleIdx="3" presStyleCnt="5">
        <dgm:presLayoutVars>
          <dgm:chMax val="1"/>
          <dgm:bulletEnabled val="1"/>
        </dgm:presLayoutVars>
      </dgm:prSet>
      <dgm:spPr/>
    </dgm:pt>
    <dgm:pt modelId="{00956B1B-C3D3-8646-9773-215D1690BCEB}" type="pres">
      <dgm:prSet presAssocID="{2E0D31A3-4C2A-EE49-A649-C325760AD942}" presName="descendantText" presStyleLbl="alignAcc1" presStyleIdx="3" presStyleCnt="5">
        <dgm:presLayoutVars>
          <dgm:bulletEnabled val="1"/>
        </dgm:presLayoutVars>
      </dgm:prSet>
      <dgm:spPr/>
    </dgm:pt>
    <dgm:pt modelId="{C3AA8DEC-D32E-2D42-8A0A-DB1E5749695F}" type="pres">
      <dgm:prSet presAssocID="{7D045450-454E-8743-877E-E0E578B4F8B5}" presName="sp" presStyleCnt="0"/>
      <dgm:spPr/>
    </dgm:pt>
    <dgm:pt modelId="{D3026D5B-B3B1-5443-819D-CAD6F35DCC85}" type="pres">
      <dgm:prSet presAssocID="{FF286F08-79D6-9E40-84B6-2C44A4798000}" presName="composite" presStyleCnt="0"/>
      <dgm:spPr/>
    </dgm:pt>
    <dgm:pt modelId="{24674B42-B10F-B54E-B662-96A5700CD30C}" type="pres">
      <dgm:prSet presAssocID="{FF286F08-79D6-9E40-84B6-2C44A4798000}" presName="parentText" presStyleLbl="alignNode1" presStyleIdx="4" presStyleCnt="5">
        <dgm:presLayoutVars>
          <dgm:chMax val="1"/>
          <dgm:bulletEnabled val="1"/>
        </dgm:presLayoutVars>
      </dgm:prSet>
      <dgm:spPr/>
    </dgm:pt>
    <dgm:pt modelId="{BF6A804A-EEC7-E84F-9E26-B7A0E621A121}" type="pres">
      <dgm:prSet presAssocID="{FF286F08-79D6-9E40-84B6-2C44A4798000}" presName="descendantText" presStyleLbl="alignAcc1" presStyleIdx="4" presStyleCnt="5">
        <dgm:presLayoutVars>
          <dgm:bulletEnabled val="1"/>
        </dgm:presLayoutVars>
      </dgm:prSet>
      <dgm:spPr/>
    </dgm:pt>
  </dgm:ptLst>
  <dgm:cxnLst>
    <dgm:cxn modelId="{9220F403-328A-0145-B18D-D470DCF5CE6A}" srcId="{E0AE5DA0-5F24-C34E-B16C-2416DF11DF6D}" destId="{12FCECEC-E020-1E4E-AE98-2F3EC08EE738}" srcOrd="0" destOrd="0" parTransId="{A6AFB3D7-8DD4-0345-856D-BEA74BBEAE23}" sibTransId="{74969449-3D66-E942-8FE3-2E78D1D92F15}"/>
    <dgm:cxn modelId="{62AC2F17-8ED5-CE47-B985-73B97006F4B0}" type="presOf" srcId="{51F497C4-DDDC-A345-9FD0-A6C4C5358F60}" destId="{52E00EFE-D66E-F242-8358-F9970DE84B06}" srcOrd="0" destOrd="0" presId="urn:microsoft.com/office/officeart/2005/8/layout/chevron2"/>
    <dgm:cxn modelId="{4FBAB51F-04D0-D64A-8732-2E37B181F4D8}" srcId="{57B5790B-5CD2-9B48-B8B2-C30C2D843DEA}" destId="{51F497C4-DDDC-A345-9FD0-A6C4C5358F60}" srcOrd="2" destOrd="0" parTransId="{7B77B7A4-356A-774B-90FD-F05980D42018}" sibTransId="{207ADC25-416A-2B4B-B781-68B265391145}"/>
    <dgm:cxn modelId="{5D785F24-F862-ED46-B93D-8B1EAA38DC65}" type="presOf" srcId="{12FCECEC-E020-1E4E-AE98-2F3EC08EE738}" destId="{E011E10A-ECFF-EA43-8757-DBD1D859C4FC}" srcOrd="0" destOrd="0" presId="urn:microsoft.com/office/officeart/2005/8/layout/chevron2"/>
    <dgm:cxn modelId="{93B6F724-03DC-CE4B-8BAB-6FF86C05124E}" type="presOf" srcId="{D910C4E6-C196-C74D-BFEE-2467046206C1}" destId="{BF6A804A-EEC7-E84F-9E26-B7A0E621A121}" srcOrd="0" destOrd="0" presId="urn:microsoft.com/office/officeart/2005/8/layout/chevron2"/>
    <dgm:cxn modelId="{6BAE802F-8955-FF4C-81A1-1F00995D063F}" srcId="{57B5790B-5CD2-9B48-B8B2-C30C2D843DEA}" destId="{E0AE5DA0-5F24-C34E-B16C-2416DF11DF6D}" srcOrd="0" destOrd="0" parTransId="{DA852B90-C221-F140-AEF6-EB0BD3710F99}" sibTransId="{3D5595C9-3558-8E40-9466-31D1268652CC}"/>
    <dgm:cxn modelId="{E7AA4A40-2B6F-4E47-BDF2-75B736897765}" type="presOf" srcId="{F483AB03-3FF0-D047-8AF6-15A50DA3CC09}" destId="{00956B1B-C3D3-8646-9773-215D1690BCEB}" srcOrd="0" destOrd="0" presId="urn:microsoft.com/office/officeart/2005/8/layout/chevron2"/>
    <dgm:cxn modelId="{AB87AD43-D663-BA46-860E-4B0401947D9A}" type="presOf" srcId="{6A04B17A-C6A3-E448-A4BC-8C24E45C0618}" destId="{079135DE-F6D9-474F-AADB-6D94AB778EEB}" srcOrd="0" destOrd="0" presId="urn:microsoft.com/office/officeart/2005/8/layout/chevron2"/>
    <dgm:cxn modelId="{360CC953-28EE-1F49-9203-98565198B069}" type="presOf" srcId="{2E0D31A3-4C2A-EE49-A649-C325760AD942}" destId="{149AFED7-1B88-994D-B0EF-86ED1707E2DC}" srcOrd="0" destOrd="0" presId="urn:microsoft.com/office/officeart/2005/8/layout/chevron2"/>
    <dgm:cxn modelId="{E50EB875-2EFC-E04F-A3CD-FE5B3FB7B9C1}" srcId="{51F497C4-DDDC-A345-9FD0-A6C4C5358F60}" destId="{6A04B17A-C6A3-E448-A4BC-8C24E45C0618}" srcOrd="0" destOrd="0" parTransId="{9B4600AA-D4FA-D444-9FFF-9A7609016A57}" sibTransId="{FA0D03C7-BC2C-7744-B6B8-90FBD4BA8AE6}"/>
    <dgm:cxn modelId="{AD04AE77-28C7-D64E-8FA5-9EB1121E16CE}" type="presOf" srcId="{8C2550B1-A79B-F54D-892E-7EE42BC21E0A}" destId="{556EAB0F-8431-4642-B312-6B89499BD07F}" srcOrd="0" destOrd="0" presId="urn:microsoft.com/office/officeart/2005/8/layout/chevron2"/>
    <dgm:cxn modelId="{FC8BA47D-3DC9-BD49-B83B-70609378D635}" type="presOf" srcId="{57B5790B-5CD2-9B48-B8B2-C30C2D843DEA}" destId="{DEDB74BD-783B-3547-8A30-0A6C5799ACFF}" srcOrd="0" destOrd="0" presId="urn:microsoft.com/office/officeart/2005/8/layout/chevron2"/>
    <dgm:cxn modelId="{4D778D82-B377-444A-8A1C-7C80C3161B8E}" type="presOf" srcId="{FF286F08-79D6-9E40-84B6-2C44A4798000}" destId="{24674B42-B10F-B54E-B662-96A5700CD30C}" srcOrd="0" destOrd="0" presId="urn:microsoft.com/office/officeart/2005/8/layout/chevron2"/>
    <dgm:cxn modelId="{39486399-8CCD-AE4C-8B2D-7EA46FF4FE3B}" srcId="{57B5790B-5CD2-9B48-B8B2-C30C2D843DEA}" destId="{FF286F08-79D6-9E40-84B6-2C44A4798000}" srcOrd="4" destOrd="0" parTransId="{B56F22E9-3E60-9342-9D9F-A9D23A5D8931}" sibTransId="{3BFC79B5-464E-D241-A40F-726EA6BDD4DC}"/>
    <dgm:cxn modelId="{F711279A-DBAF-494C-BCE8-03F9F567F251}" type="presOf" srcId="{E0AE5DA0-5F24-C34E-B16C-2416DF11DF6D}" destId="{53A18209-9A15-954B-B133-61277CB88119}" srcOrd="0" destOrd="0" presId="urn:microsoft.com/office/officeart/2005/8/layout/chevron2"/>
    <dgm:cxn modelId="{C1A6CEB3-3F36-1745-8147-ECA87E24591E}" srcId="{2E0D31A3-4C2A-EE49-A649-C325760AD942}" destId="{F483AB03-3FF0-D047-8AF6-15A50DA3CC09}" srcOrd="0" destOrd="0" parTransId="{A312AE7D-EBC3-A84F-9E5E-7ED8BD9519B1}" sibTransId="{286E0D05-CDCA-E146-ACD0-B493C56E3D90}"/>
    <dgm:cxn modelId="{12B090D1-7C0A-8B4D-9643-712C75075412}" srcId="{FF286F08-79D6-9E40-84B6-2C44A4798000}" destId="{D910C4E6-C196-C74D-BFEE-2467046206C1}" srcOrd="0" destOrd="0" parTransId="{304007F3-521B-FA45-99A0-51F6F76054BF}" sibTransId="{F190FBC5-CD18-DC40-A455-517E1A690DE8}"/>
    <dgm:cxn modelId="{52F52FDC-5939-E34E-A485-304EB77FE257}" srcId="{57B5790B-5CD2-9B48-B8B2-C30C2D843DEA}" destId="{658E0EE7-650B-EC42-9B7C-EA4C30D4802B}" srcOrd="1" destOrd="0" parTransId="{CD272B32-5C40-C544-BE6F-D43BA0BAA825}" sibTransId="{8FDBE9D1-31B9-364F-B2F2-9E22F87D9DDE}"/>
    <dgm:cxn modelId="{2EEF9FDE-3D22-4E41-AE2F-801B591FEA35}" type="presOf" srcId="{658E0EE7-650B-EC42-9B7C-EA4C30D4802B}" destId="{E8B5494E-5882-D14E-9E57-704CB479047A}" srcOrd="0" destOrd="0" presId="urn:microsoft.com/office/officeart/2005/8/layout/chevron2"/>
    <dgm:cxn modelId="{87DFB0DE-E30B-8549-8372-7F5FCE74B0DA}" srcId="{658E0EE7-650B-EC42-9B7C-EA4C30D4802B}" destId="{8C2550B1-A79B-F54D-892E-7EE42BC21E0A}" srcOrd="0" destOrd="0" parTransId="{6D8F24F5-4861-1A42-9949-C096998D7437}" sibTransId="{7D255965-8025-DB47-BD46-EBADBC167557}"/>
    <dgm:cxn modelId="{54FF09E6-05FA-BF4C-B898-D52C98DC8513}" srcId="{57B5790B-5CD2-9B48-B8B2-C30C2D843DEA}" destId="{2E0D31A3-4C2A-EE49-A649-C325760AD942}" srcOrd="3" destOrd="0" parTransId="{C365D090-AF99-1B4D-A398-375BDCE72648}" sibTransId="{7D045450-454E-8743-877E-E0E578B4F8B5}"/>
    <dgm:cxn modelId="{DD1A508B-C395-CA47-8C3C-3C5F86C2BA91}" type="presParOf" srcId="{DEDB74BD-783B-3547-8A30-0A6C5799ACFF}" destId="{227B3FD3-B7E4-DD49-AEFD-1A56DCC243C0}" srcOrd="0" destOrd="0" presId="urn:microsoft.com/office/officeart/2005/8/layout/chevron2"/>
    <dgm:cxn modelId="{07CDF49C-8535-674C-A758-03958ED7A5B8}" type="presParOf" srcId="{227B3FD3-B7E4-DD49-AEFD-1A56DCC243C0}" destId="{53A18209-9A15-954B-B133-61277CB88119}" srcOrd="0" destOrd="0" presId="urn:microsoft.com/office/officeart/2005/8/layout/chevron2"/>
    <dgm:cxn modelId="{A836B274-3356-ED47-8C45-B4E7C985DDF5}" type="presParOf" srcId="{227B3FD3-B7E4-DD49-AEFD-1A56DCC243C0}" destId="{E011E10A-ECFF-EA43-8757-DBD1D859C4FC}" srcOrd="1" destOrd="0" presId="urn:microsoft.com/office/officeart/2005/8/layout/chevron2"/>
    <dgm:cxn modelId="{350B2257-E486-5A4C-91D0-DD5EC02362EA}" type="presParOf" srcId="{DEDB74BD-783B-3547-8A30-0A6C5799ACFF}" destId="{758F1D71-F31B-E741-B875-4EE64996B1F0}" srcOrd="1" destOrd="0" presId="urn:microsoft.com/office/officeart/2005/8/layout/chevron2"/>
    <dgm:cxn modelId="{7F5F8D31-0A3A-9B45-B974-DE6D4336D3BF}" type="presParOf" srcId="{DEDB74BD-783B-3547-8A30-0A6C5799ACFF}" destId="{33C1D060-0F5A-F44D-9BF1-3D5091A67BF5}" srcOrd="2" destOrd="0" presId="urn:microsoft.com/office/officeart/2005/8/layout/chevron2"/>
    <dgm:cxn modelId="{B24DFF56-B5EF-4D42-8341-EEDFB01A19C6}" type="presParOf" srcId="{33C1D060-0F5A-F44D-9BF1-3D5091A67BF5}" destId="{E8B5494E-5882-D14E-9E57-704CB479047A}" srcOrd="0" destOrd="0" presId="urn:microsoft.com/office/officeart/2005/8/layout/chevron2"/>
    <dgm:cxn modelId="{089716DC-1783-5944-990C-BC9BB0D710A2}" type="presParOf" srcId="{33C1D060-0F5A-F44D-9BF1-3D5091A67BF5}" destId="{556EAB0F-8431-4642-B312-6B89499BD07F}" srcOrd="1" destOrd="0" presId="urn:microsoft.com/office/officeart/2005/8/layout/chevron2"/>
    <dgm:cxn modelId="{51801BA3-4BF8-274E-9794-62C124B1B3D5}" type="presParOf" srcId="{DEDB74BD-783B-3547-8A30-0A6C5799ACFF}" destId="{5663CAE1-79CA-AE4A-9AA1-7D7DBAA53C7C}" srcOrd="3" destOrd="0" presId="urn:microsoft.com/office/officeart/2005/8/layout/chevron2"/>
    <dgm:cxn modelId="{BFDEDBB2-46F5-4A46-B536-01D3B1298155}" type="presParOf" srcId="{DEDB74BD-783B-3547-8A30-0A6C5799ACFF}" destId="{F4EFE97B-35B9-F045-8F84-AC13C206B674}" srcOrd="4" destOrd="0" presId="urn:microsoft.com/office/officeart/2005/8/layout/chevron2"/>
    <dgm:cxn modelId="{55EFCCFD-677A-4643-951E-BDB0E1EC1549}" type="presParOf" srcId="{F4EFE97B-35B9-F045-8F84-AC13C206B674}" destId="{52E00EFE-D66E-F242-8358-F9970DE84B06}" srcOrd="0" destOrd="0" presId="urn:microsoft.com/office/officeart/2005/8/layout/chevron2"/>
    <dgm:cxn modelId="{8BD733D6-DCD8-884B-AC9B-A1C8B7D76EAF}" type="presParOf" srcId="{F4EFE97B-35B9-F045-8F84-AC13C206B674}" destId="{079135DE-F6D9-474F-AADB-6D94AB778EEB}" srcOrd="1" destOrd="0" presId="urn:microsoft.com/office/officeart/2005/8/layout/chevron2"/>
    <dgm:cxn modelId="{C44A8014-C2F1-6040-85E5-1DF59926CB79}" type="presParOf" srcId="{DEDB74BD-783B-3547-8A30-0A6C5799ACFF}" destId="{13371E2E-6FB3-8449-90FF-91C1AE274BBC}" srcOrd="5" destOrd="0" presId="urn:microsoft.com/office/officeart/2005/8/layout/chevron2"/>
    <dgm:cxn modelId="{78E92770-CCC4-8445-9D6D-2F216D8EAF76}" type="presParOf" srcId="{DEDB74BD-783B-3547-8A30-0A6C5799ACFF}" destId="{391ED998-6B9D-4D45-8228-CA5725653CBA}" srcOrd="6" destOrd="0" presId="urn:microsoft.com/office/officeart/2005/8/layout/chevron2"/>
    <dgm:cxn modelId="{4A986CFA-719F-B342-8AFB-17E7A588C1CD}" type="presParOf" srcId="{391ED998-6B9D-4D45-8228-CA5725653CBA}" destId="{149AFED7-1B88-994D-B0EF-86ED1707E2DC}" srcOrd="0" destOrd="0" presId="urn:microsoft.com/office/officeart/2005/8/layout/chevron2"/>
    <dgm:cxn modelId="{2D5516C7-9120-894F-AB54-66F7EBADB863}" type="presParOf" srcId="{391ED998-6B9D-4D45-8228-CA5725653CBA}" destId="{00956B1B-C3D3-8646-9773-215D1690BCEB}" srcOrd="1" destOrd="0" presId="urn:microsoft.com/office/officeart/2005/8/layout/chevron2"/>
    <dgm:cxn modelId="{AF0CE828-1589-064C-AE89-3E73729F63FC}" type="presParOf" srcId="{DEDB74BD-783B-3547-8A30-0A6C5799ACFF}" destId="{C3AA8DEC-D32E-2D42-8A0A-DB1E5749695F}" srcOrd="7" destOrd="0" presId="urn:microsoft.com/office/officeart/2005/8/layout/chevron2"/>
    <dgm:cxn modelId="{EE635484-98BF-814A-A06C-24D59943F6B1}" type="presParOf" srcId="{DEDB74BD-783B-3547-8A30-0A6C5799ACFF}" destId="{D3026D5B-B3B1-5443-819D-CAD6F35DCC85}" srcOrd="8" destOrd="0" presId="urn:microsoft.com/office/officeart/2005/8/layout/chevron2"/>
    <dgm:cxn modelId="{93C69B0C-784A-6141-B463-A823949EE409}" type="presParOf" srcId="{D3026D5B-B3B1-5443-819D-CAD6F35DCC85}" destId="{24674B42-B10F-B54E-B662-96A5700CD30C}" srcOrd="0" destOrd="0" presId="urn:microsoft.com/office/officeart/2005/8/layout/chevron2"/>
    <dgm:cxn modelId="{4A62C9A2-5BFE-164F-9CB9-45796EEE81FD}" type="presParOf" srcId="{D3026D5B-B3B1-5443-819D-CAD6F35DCC85}" destId="{BF6A804A-EEC7-E84F-9E26-B7A0E621A12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B5790B-5CD2-9B48-B8B2-C30C2D843DEA}" type="doc">
      <dgm:prSet loTypeId="urn:microsoft.com/office/officeart/2005/8/layout/chevron2" loCatId="" qsTypeId="urn:microsoft.com/office/officeart/2005/8/quickstyle/simple1" qsCatId="simple" csTypeId="urn:microsoft.com/office/officeart/2005/8/colors/accent3_1" csCatId="accent3" phldr="1"/>
      <dgm:spPr/>
      <dgm:t>
        <a:bodyPr/>
        <a:lstStyle/>
        <a:p>
          <a:endParaRPr lang="en-US"/>
        </a:p>
      </dgm:t>
    </dgm:pt>
    <dgm:pt modelId="{E0AE5DA0-5F24-C34E-B16C-2416DF11DF6D}">
      <dgm:prSet phldrT="[Text]"/>
      <dgm:spPr/>
      <dgm:t>
        <a:bodyPr/>
        <a:lstStyle/>
        <a:p>
          <a:r>
            <a:rPr lang="en-US" dirty="0"/>
            <a:t>1</a:t>
          </a:r>
        </a:p>
      </dgm:t>
    </dgm:pt>
    <dgm:pt modelId="{DA852B90-C221-F140-AEF6-EB0BD3710F99}" type="parTrans" cxnId="{6BAE802F-8955-FF4C-81A1-1F00995D063F}">
      <dgm:prSet/>
      <dgm:spPr/>
      <dgm:t>
        <a:bodyPr/>
        <a:lstStyle/>
        <a:p>
          <a:endParaRPr lang="en-US"/>
        </a:p>
      </dgm:t>
    </dgm:pt>
    <dgm:pt modelId="{3D5595C9-3558-8E40-9466-31D1268652CC}" type="sibTrans" cxnId="{6BAE802F-8955-FF4C-81A1-1F00995D063F}">
      <dgm:prSet/>
      <dgm:spPr/>
      <dgm:t>
        <a:bodyPr/>
        <a:lstStyle/>
        <a:p>
          <a:endParaRPr lang="en-US"/>
        </a:p>
      </dgm:t>
    </dgm:pt>
    <dgm:pt modelId="{12FCECEC-E020-1E4E-AE98-2F3EC08EE738}">
      <dgm:prSet phldrT="[Text]" custT="1"/>
      <dgm:spPr/>
      <dgm:t>
        <a:bodyPr/>
        <a:lstStyle/>
        <a:p>
          <a:r>
            <a:rPr lang="en-US" sz="1700" dirty="0">
              <a:ea typeface="ＭＳ Ｐゴシック" pitchFamily="34" charset="-128"/>
            </a:rPr>
            <a:t>Understand the benefits, harms, and relative costs of the interventions</a:t>
          </a:r>
          <a:endParaRPr lang="en-US" sz="1700" dirty="0"/>
        </a:p>
      </dgm:t>
    </dgm:pt>
    <dgm:pt modelId="{74969449-3D66-E942-8FE3-2E78D1D92F15}" type="sibTrans" cxnId="{9220F403-328A-0145-B18D-D470DCF5CE6A}">
      <dgm:prSet/>
      <dgm:spPr/>
      <dgm:t>
        <a:bodyPr/>
        <a:lstStyle/>
        <a:p>
          <a:endParaRPr lang="en-US"/>
        </a:p>
      </dgm:t>
    </dgm:pt>
    <dgm:pt modelId="{A6AFB3D7-8DD4-0345-856D-BEA74BBEAE23}" type="parTrans" cxnId="{9220F403-328A-0145-B18D-D470DCF5CE6A}">
      <dgm:prSet/>
      <dgm:spPr/>
      <dgm:t>
        <a:bodyPr/>
        <a:lstStyle/>
        <a:p>
          <a:endParaRPr lang="en-US"/>
        </a:p>
      </dgm:t>
    </dgm:pt>
    <dgm:pt modelId="{DEDB74BD-783B-3547-8A30-0A6C5799ACFF}" type="pres">
      <dgm:prSet presAssocID="{57B5790B-5CD2-9B48-B8B2-C30C2D843DEA}" presName="linearFlow" presStyleCnt="0">
        <dgm:presLayoutVars>
          <dgm:dir/>
          <dgm:animLvl val="lvl"/>
          <dgm:resizeHandles val="exact"/>
        </dgm:presLayoutVars>
      </dgm:prSet>
      <dgm:spPr/>
    </dgm:pt>
    <dgm:pt modelId="{227B3FD3-B7E4-DD49-AEFD-1A56DCC243C0}" type="pres">
      <dgm:prSet presAssocID="{E0AE5DA0-5F24-C34E-B16C-2416DF11DF6D}" presName="composite" presStyleCnt="0"/>
      <dgm:spPr/>
    </dgm:pt>
    <dgm:pt modelId="{53A18209-9A15-954B-B133-61277CB88119}" type="pres">
      <dgm:prSet presAssocID="{E0AE5DA0-5F24-C34E-B16C-2416DF11DF6D}" presName="parentText" presStyleLbl="alignNode1" presStyleIdx="0" presStyleCnt="1">
        <dgm:presLayoutVars>
          <dgm:chMax val="1"/>
          <dgm:bulletEnabled val="1"/>
        </dgm:presLayoutVars>
      </dgm:prSet>
      <dgm:spPr/>
    </dgm:pt>
    <dgm:pt modelId="{E011E10A-ECFF-EA43-8757-DBD1D859C4FC}" type="pres">
      <dgm:prSet presAssocID="{E0AE5DA0-5F24-C34E-B16C-2416DF11DF6D}" presName="descendantText" presStyleLbl="alignAcc1" presStyleIdx="0" presStyleCnt="1" custLinFactNeighborY="-2707">
        <dgm:presLayoutVars>
          <dgm:bulletEnabled val="1"/>
        </dgm:presLayoutVars>
      </dgm:prSet>
      <dgm:spPr/>
    </dgm:pt>
  </dgm:ptLst>
  <dgm:cxnLst>
    <dgm:cxn modelId="{9220F403-328A-0145-B18D-D470DCF5CE6A}" srcId="{E0AE5DA0-5F24-C34E-B16C-2416DF11DF6D}" destId="{12FCECEC-E020-1E4E-AE98-2F3EC08EE738}" srcOrd="0" destOrd="0" parTransId="{A6AFB3D7-8DD4-0345-856D-BEA74BBEAE23}" sibTransId="{74969449-3D66-E942-8FE3-2E78D1D92F15}"/>
    <dgm:cxn modelId="{5D785F24-F862-ED46-B93D-8B1EAA38DC65}" type="presOf" srcId="{12FCECEC-E020-1E4E-AE98-2F3EC08EE738}" destId="{E011E10A-ECFF-EA43-8757-DBD1D859C4FC}" srcOrd="0" destOrd="0" presId="urn:microsoft.com/office/officeart/2005/8/layout/chevron2"/>
    <dgm:cxn modelId="{6BAE802F-8955-FF4C-81A1-1F00995D063F}" srcId="{57B5790B-5CD2-9B48-B8B2-C30C2D843DEA}" destId="{E0AE5DA0-5F24-C34E-B16C-2416DF11DF6D}" srcOrd="0" destOrd="0" parTransId="{DA852B90-C221-F140-AEF6-EB0BD3710F99}" sibTransId="{3D5595C9-3558-8E40-9466-31D1268652CC}"/>
    <dgm:cxn modelId="{FC8BA47D-3DC9-BD49-B83B-70609378D635}" type="presOf" srcId="{57B5790B-5CD2-9B48-B8B2-C30C2D843DEA}" destId="{DEDB74BD-783B-3547-8A30-0A6C5799ACFF}" srcOrd="0" destOrd="0" presId="urn:microsoft.com/office/officeart/2005/8/layout/chevron2"/>
    <dgm:cxn modelId="{F711279A-DBAF-494C-BCE8-03F9F567F251}" type="presOf" srcId="{E0AE5DA0-5F24-C34E-B16C-2416DF11DF6D}" destId="{53A18209-9A15-954B-B133-61277CB88119}" srcOrd="0" destOrd="0" presId="urn:microsoft.com/office/officeart/2005/8/layout/chevron2"/>
    <dgm:cxn modelId="{DD1A508B-C395-CA47-8C3C-3C5F86C2BA91}" type="presParOf" srcId="{DEDB74BD-783B-3547-8A30-0A6C5799ACFF}" destId="{227B3FD3-B7E4-DD49-AEFD-1A56DCC243C0}" srcOrd="0" destOrd="0" presId="urn:microsoft.com/office/officeart/2005/8/layout/chevron2"/>
    <dgm:cxn modelId="{07CDF49C-8535-674C-A758-03958ED7A5B8}" type="presParOf" srcId="{227B3FD3-B7E4-DD49-AEFD-1A56DCC243C0}" destId="{53A18209-9A15-954B-B133-61277CB88119}" srcOrd="0" destOrd="0" presId="urn:microsoft.com/office/officeart/2005/8/layout/chevron2"/>
    <dgm:cxn modelId="{A836B274-3356-ED47-8C45-B4E7C985DDF5}" type="presParOf" srcId="{227B3FD3-B7E4-DD49-AEFD-1A56DCC243C0}" destId="{E011E10A-ECFF-EA43-8757-DBD1D859C4FC}"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B5790B-5CD2-9B48-B8B2-C30C2D843DEA}" type="doc">
      <dgm:prSet loTypeId="urn:microsoft.com/office/officeart/2005/8/layout/chevron2" loCatId="" qsTypeId="urn:microsoft.com/office/officeart/2005/8/quickstyle/simple1" qsCatId="simple" csTypeId="urn:microsoft.com/office/officeart/2005/8/colors/accent3_1" csCatId="accent3" phldr="1"/>
      <dgm:spPr/>
      <dgm:t>
        <a:bodyPr/>
        <a:lstStyle/>
        <a:p>
          <a:endParaRPr lang="en-US"/>
        </a:p>
      </dgm:t>
    </dgm:pt>
    <dgm:pt modelId="{8C2550B1-A79B-F54D-892E-7EE42BC21E0A}">
      <dgm:prSet phldrT="[Text]" custT="1"/>
      <dgm:spPr/>
      <dgm:t>
        <a:bodyPr/>
        <a:lstStyle/>
        <a:p>
          <a:r>
            <a:rPr lang="en-US" sz="1700" dirty="0">
              <a:ea typeface="ＭＳ Ｐゴシック" pitchFamily="34" charset="-128"/>
            </a:rPr>
            <a:t>Decrease or eliminate interventions that provide no benefits and/or may be harmful</a:t>
          </a:r>
          <a:endParaRPr lang="en-US" sz="1700" dirty="0"/>
        </a:p>
      </dgm:t>
    </dgm:pt>
    <dgm:pt modelId="{6D8F24F5-4861-1A42-9949-C096998D7437}" type="parTrans" cxnId="{87DFB0DE-E30B-8549-8372-7F5FCE74B0DA}">
      <dgm:prSet/>
      <dgm:spPr/>
      <dgm:t>
        <a:bodyPr/>
        <a:lstStyle/>
        <a:p>
          <a:endParaRPr lang="en-US"/>
        </a:p>
      </dgm:t>
    </dgm:pt>
    <dgm:pt modelId="{7D255965-8025-DB47-BD46-EBADBC167557}" type="sibTrans" cxnId="{87DFB0DE-E30B-8549-8372-7F5FCE74B0DA}">
      <dgm:prSet/>
      <dgm:spPr/>
      <dgm:t>
        <a:bodyPr/>
        <a:lstStyle/>
        <a:p>
          <a:endParaRPr lang="en-US"/>
        </a:p>
      </dgm:t>
    </dgm:pt>
    <dgm:pt modelId="{658E0EE7-650B-EC42-9B7C-EA4C30D4802B}">
      <dgm:prSet phldrT="[Text]" custT="1"/>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r>
            <a:rPr lang="en-US" sz="2100" kern="1200">
              <a:latin typeface="Lato"/>
              <a:ea typeface="+mn-ea"/>
              <a:cs typeface="+mn-cs"/>
            </a:rPr>
            <a:t>2</a:t>
          </a:r>
          <a:endParaRPr lang="en-US" sz="2100" kern="1200" dirty="0">
            <a:latin typeface="Lato"/>
            <a:ea typeface="+mn-ea"/>
            <a:cs typeface="+mn-cs"/>
          </a:endParaRPr>
        </a:p>
      </dgm:t>
    </dgm:pt>
    <dgm:pt modelId="{8FDBE9D1-31B9-364F-B2F2-9E22F87D9DDE}" type="sibTrans" cxnId="{52F52FDC-5939-E34E-A485-304EB77FE257}">
      <dgm:prSet/>
      <dgm:spPr/>
      <dgm:t>
        <a:bodyPr/>
        <a:lstStyle/>
        <a:p>
          <a:endParaRPr lang="en-US"/>
        </a:p>
      </dgm:t>
    </dgm:pt>
    <dgm:pt modelId="{CD272B32-5C40-C544-BE6F-D43BA0BAA825}" type="parTrans" cxnId="{52F52FDC-5939-E34E-A485-304EB77FE257}">
      <dgm:prSet/>
      <dgm:spPr/>
      <dgm:t>
        <a:bodyPr/>
        <a:lstStyle/>
        <a:p>
          <a:endParaRPr lang="en-US"/>
        </a:p>
      </dgm:t>
    </dgm:pt>
    <dgm:pt modelId="{DEDB74BD-783B-3547-8A30-0A6C5799ACFF}" type="pres">
      <dgm:prSet presAssocID="{57B5790B-5CD2-9B48-B8B2-C30C2D843DEA}" presName="linearFlow" presStyleCnt="0">
        <dgm:presLayoutVars>
          <dgm:dir/>
          <dgm:animLvl val="lvl"/>
          <dgm:resizeHandles val="exact"/>
        </dgm:presLayoutVars>
      </dgm:prSet>
      <dgm:spPr/>
    </dgm:pt>
    <dgm:pt modelId="{33C1D060-0F5A-F44D-9BF1-3D5091A67BF5}" type="pres">
      <dgm:prSet presAssocID="{658E0EE7-650B-EC42-9B7C-EA4C30D4802B}" presName="composite" presStyleCnt="0"/>
      <dgm:spPr/>
    </dgm:pt>
    <dgm:pt modelId="{E8B5494E-5882-D14E-9E57-704CB479047A}" type="pres">
      <dgm:prSet presAssocID="{658E0EE7-650B-EC42-9B7C-EA4C30D4802B}" presName="parentText" presStyleLbl="alignNode1" presStyleIdx="0" presStyleCnt="1">
        <dgm:presLayoutVars>
          <dgm:chMax val="1"/>
          <dgm:bulletEnabled val="1"/>
        </dgm:presLayoutVars>
      </dgm:prSet>
      <dgm:spPr>
        <a:xfrm rot="5400000">
          <a:off x="-113347" y="113347"/>
          <a:ext cx="755650" cy="528955"/>
        </a:xfrm>
        <a:prstGeom prst="chevron">
          <a:avLst/>
        </a:prstGeom>
      </dgm:spPr>
    </dgm:pt>
    <dgm:pt modelId="{556EAB0F-8431-4642-B312-6B89499BD07F}" type="pres">
      <dgm:prSet presAssocID="{658E0EE7-650B-EC42-9B7C-EA4C30D4802B}" presName="descendantText" presStyleLbl="alignAcc1" presStyleIdx="0" presStyleCnt="1" custLinFactNeighborX="0">
        <dgm:presLayoutVars>
          <dgm:bulletEnabled val="1"/>
        </dgm:presLayoutVars>
      </dgm:prSet>
      <dgm:spPr/>
    </dgm:pt>
  </dgm:ptLst>
  <dgm:cxnLst>
    <dgm:cxn modelId="{AD04AE77-28C7-D64E-8FA5-9EB1121E16CE}" type="presOf" srcId="{8C2550B1-A79B-F54D-892E-7EE42BC21E0A}" destId="{556EAB0F-8431-4642-B312-6B89499BD07F}" srcOrd="0" destOrd="0" presId="urn:microsoft.com/office/officeart/2005/8/layout/chevron2"/>
    <dgm:cxn modelId="{FC8BA47D-3DC9-BD49-B83B-70609378D635}" type="presOf" srcId="{57B5790B-5CD2-9B48-B8B2-C30C2D843DEA}" destId="{DEDB74BD-783B-3547-8A30-0A6C5799ACFF}" srcOrd="0" destOrd="0" presId="urn:microsoft.com/office/officeart/2005/8/layout/chevron2"/>
    <dgm:cxn modelId="{52F52FDC-5939-E34E-A485-304EB77FE257}" srcId="{57B5790B-5CD2-9B48-B8B2-C30C2D843DEA}" destId="{658E0EE7-650B-EC42-9B7C-EA4C30D4802B}" srcOrd="0" destOrd="0" parTransId="{CD272B32-5C40-C544-BE6F-D43BA0BAA825}" sibTransId="{8FDBE9D1-31B9-364F-B2F2-9E22F87D9DDE}"/>
    <dgm:cxn modelId="{2EEF9FDE-3D22-4E41-AE2F-801B591FEA35}" type="presOf" srcId="{658E0EE7-650B-EC42-9B7C-EA4C30D4802B}" destId="{E8B5494E-5882-D14E-9E57-704CB479047A}" srcOrd="0" destOrd="0" presId="urn:microsoft.com/office/officeart/2005/8/layout/chevron2"/>
    <dgm:cxn modelId="{87DFB0DE-E30B-8549-8372-7F5FCE74B0DA}" srcId="{658E0EE7-650B-EC42-9B7C-EA4C30D4802B}" destId="{8C2550B1-A79B-F54D-892E-7EE42BC21E0A}" srcOrd="0" destOrd="0" parTransId="{6D8F24F5-4861-1A42-9949-C096998D7437}" sibTransId="{7D255965-8025-DB47-BD46-EBADBC167557}"/>
    <dgm:cxn modelId="{7F5F8D31-0A3A-9B45-B974-DE6D4336D3BF}" type="presParOf" srcId="{DEDB74BD-783B-3547-8A30-0A6C5799ACFF}" destId="{33C1D060-0F5A-F44D-9BF1-3D5091A67BF5}" srcOrd="0" destOrd="0" presId="urn:microsoft.com/office/officeart/2005/8/layout/chevron2"/>
    <dgm:cxn modelId="{B24DFF56-B5EF-4D42-8341-EEDFB01A19C6}" type="presParOf" srcId="{33C1D060-0F5A-F44D-9BF1-3D5091A67BF5}" destId="{E8B5494E-5882-D14E-9E57-704CB479047A}" srcOrd="0" destOrd="0" presId="urn:microsoft.com/office/officeart/2005/8/layout/chevron2"/>
    <dgm:cxn modelId="{089716DC-1783-5944-990C-BC9BB0D710A2}" type="presParOf" srcId="{33C1D060-0F5A-F44D-9BF1-3D5091A67BF5}" destId="{556EAB0F-8431-4642-B312-6B89499BD07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A7FFB7-69DE-44BD-991A-7A89B7D0FF55}" type="doc">
      <dgm:prSet loTypeId="urn:microsoft.com/office/officeart/2005/8/layout/hList7" loCatId="list" qsTypeId="urn:microsoft.com/office/officeart/2005/8/quickstyle/simple4" qsCatId="simple" csTypeId="urn:microsoft.com/office/officeart/2005/8/colors/accent4_1" csCatId="accent4" phldr="1"/>
      <dgm:spPr/>
      <dgm:t>
        <a:bodyPr/>
        <a:lstStyle/>
        <a:p>
          <a:endParaRPr lang="en-US"/>
        </a:p>
      </dgm:t>
    </dgm:pt>
    <dgm:pt modelId="{A3E61A27-FA6D-40DB-A3D3-FD3CBAEC02D1}">
      <dgm:prSet phldrT="[Text]" custT="1"/>
      <dgm:spPr/>
      <dgm:t>
        <a:bodyPr/>
        <a:lstStyle/>
        <a:p>
          <a:pPr algn="ctr"/>
          <a:r>
            <a:rPr lang="en-US" sz="1800" b="1" dirty="0"/>
            <a:t>Lab Testing</a:t>
          </a:r>
        </a:p>
      </dgm:t>
    </dgm:pt>
    <dgm:pt modelId="{05DF0165-4F03-4DA1-B4D3-78322F4A38AC}" type="parTrans" cxnId="{FC700CB5-A7BF-488D-8F7A-3BFF0C791F75}">
      <dgm:prSet/>
      <dgm:spPr/>
      <dgm:t>
        <a:bodyPr/>
        <a:lstStyle/>
        <a:p>
          <a:endParaRPr lang="en-US"/>
        </a:p>
      </dgm:t>
    </dgm:pt>
    <dgm:pt modelId="{224A325D-64FF-44FD-AC40-236700391C07}" type="sibTrans" cxnId="{FC700CB5-A7BF-488D-8F7A-3BFF0C791F75}">
      <dgm:prSet/>
      <dgm:spPr/>
      <dgm:t>
        <a:bodyPr/>
        <a:lstStyle/>
        <a:p>
          <a:endParaRPr lang="en-US"/>
        </a:p>
      </dgm:t>
    </dgm:pt>
    <dgm:pt modelId="{E4310A06-0D1E-456D-B1A7-B111E0D49477}">
      <dgm:prSet phldrT="[Text]" custT="1"/>
      <dgm:spPr/>
      <dgm:t>
        <a:bodyPr/>
        <a:lstStyle/>
        <a:p>
          <a:pPr algn="l"/>
          <a:r>
            <a:rPr lang="en-US" sz="1600" dirty="0"/>
            <a:t>PSA &gt; 70</a:t>
          </a:r>
        </a:p>
      </dgm:t>
    </dgm:pt>
    <dgm:pt modelId="{0659C2F7-4A3D-479B-BC5F-31C91FAFCED9}" type="parTrans" cxnId="{BCF209B3-6E99-45B4-BB40-D70FA3AF2BCB}">
      <dgm:prSet/>
      <dgm:spPr/>
      <dgm:t>
        <a:bodyPr/>
        <a:lstStyle/>
        <a:p>
          <a:endParaRPr lang="en-US"/>
        </a:p>
      </dgm:t>
    </dgm:pt>
    <dgm:pt modelId="{BBCE254B-9D3A-478D-8F28-52BB78FB9F8E}" type="sibTrans" cxnId="{BCF209B3-6E99-45B4-BB40-D70FA3AF2BCB}">
      <dgm:prSet/>
      <dgm:spPr/>
      <dgm:t>
        <a:bodyPr/>
        <a:lstStyle/>
        <a:p>
          <a:endParaRPr lang="en-US"/>
        </a:p>
      </dgm:t>
    </dgm:pt>
    <dgm:pt modelId="{B80866E4-0CDB-420C-9D6F-F8999707B7EC}">
      <dgm:prSet phldrT="[Text]" custT="1"/>
      <dgm:spPr/>
      <dgm:t>
        <a:bodyPr/>
        <a:lstStyle/>
        <a:p>
          <a:pPr algn="l"/>
          <a:r>
            <a:rPr lang="en-US" sz="1600" dirty="0"/>
            <a:t>25(OH) Vitamin D</a:t>
          </a:r>
        </a:p>
      </dgm:t>
    </dgm:pt>
    <dgm:pt modelId="{BE515E35-0E8C-42CE-88FE-91E03E8AC699}" type="parTrans" cxnId="{279A8741-9995-4494-812E-90D407746842}">
      <dgm:prSet/>
      <dgm:spPr/>
      <dgm:t>
        <a:bodyPr/>
        <a:lstStyle/>
        <a:p>
          <a:endParaRPr lang="en-US"/>
        </a:p>
      </dgm:t>
    </dgm:pt>
    <dgm:pt modelId="{8298F128-0757-41BD-A9B1-4BE7DF6A1AD1}" type="sibTrans" cxnId="{279A8741-9995-4494-812E-90D407746842}">
      <dgm:prSet/>
      <dgm:spPr/>
      <dgm:t>
        <a:bodyPr/>
        <a:lstStyle/>
        <a:p>
          <a:endParaRPr lang="en-US"/>
        </a:p>
      </dgm:t>
    </dgm:pt>
    <dgm:pt modelId="{757DCB6B-6DB8-4873-B6F3-31A1B72ED968}">
      <dgm:prSet phldrT="[Text]" custT="1"/>
      <dgm:spPr/>
      <dgm:t>
        <a:bodyPr/>
        <a:lstStyle/>
        <a:p>
          <a:pPr algn="ctr"/>
          <a:r>
            <a:rPr lang="en-US" sz="1800" b="1" dirty="0"/>
            <a:t>Imaging</a:t>
          </a:r>
        </a:p>
      </dgm:t>
    </dgm:pt>
    <dgm:pt modelId="{3B34CD70-EAF2-4CFE-9001-706AC2DC2D0D}" type="parTrans" cxnId="{B7AF8E2B-38D0-4B14-A931-92A771F43056}">
      <dgm:prSet/>
      <dgm:spPr/>
      <dgm:t>
        <a:bodyPr/>
        <a:lstStyle/>
        <a:p>
          <a:endParaRPr lang="en-US"/>
        </a:p>
      </dgm:t>
    </dgm:pt>
    <dgm:pt modelId="{19637073-833A-402B-A2B2-09D9CF92FB87}" type="sibTrans" cxnId="{B7AF8E2B-38D0-4B14-A931-92A771F43056}">
      <dgm:prSet/>
      <dgm:spPr/>
      <dgm:t>
        <a:bodyPr/>
        <a:lstStyle/>
        <a:p>
          <a:endParaRPr lang="en-US"/>
        </a:p>
      </dgm:t>
    </dgm:pt>
    <dgm:pt modelId="{69B85E66-D432-43AE-9039-42D790E5C628}">
      <dgm:prSet phldrT="[Text]" custT="1"/>
      <dgm:spPr/>
      <dgm:t>
        <a:bodyPr/>
        <a:lstStyle/>
        <a:p>
          <a:pPr algn="l"/>
          <a:r>
            <a:rPr lang="en-US" sz="1600" dirty="0"/>
            <a:t>Frequent DEXA screening</a:t>
          </a:r>
        </a:p>
      </dgm:t>
    </dgm:pt>
    <dgm:pt modelId="{86550057-3B87-43FA-B763-296E8BBF4427}" type="parTrans" cxnId="{2A1136D5-F494-432C-A760-540D44CA5BA7}">
      <dgm:prSet/>
      <dgm:spPr/>
      <dgm:t>
        <a:bodyPr/>
        <a:lstStyle/>
        <a:p>
          <a:endParaRPr lang="en-US"/>
        </a:p>
      </dgm:t>
    </dgm:pt>
    <dgm:pt modelId="{9643C70A-972A-449D-89DD-C0A8355ACB39}" type="sibTrans" cxnId="{2A1136D5-F494-432C-A760-540D44CA5BA7}">
      <dgm:prSet/>
      <dgm:spPr/>
      <dgm:t>
        <a:bodyPr/>
        <a:lstStyle/>
        <a:p>
          <a:endParaRPr lang="en-US"/>
        </a:p>
      </dgm:t>
    </dgm:pt>
    <dgm:pt modelId="{C7764D01-0A5A-4A6C-ADA6-D544E5851BF8}">
      <dgm:prSet phldrT="[Text]" custT="1"/>
      <dgm:spPr/>
      <dgm:t>
        <a:bodyPr/>
        <a:lstStyle/>
        <a:p>
          <a:pPr algn="l"/>
          <a:r>
            <a:rPr lang="en-US" sz="1600" dirty="0"/>
            <a:t>Imaging for headache, syncope, LBP, uncomplicated rhinosinusitis</a:t>
          </a:r>
        </a:p>
      </dgm:t>
    </dgm:pt>
    <dgm:pt modelId="{BF1206E2-3191-4D21-BD6C-12C473A2DDC7}" type="parTrans" cxnId="{88487CA9-5E35-4216-8926-E07A2938235F}">
      <dgm:prSet/>
      <dgm:spPr/>
      <dgm:t>
        <a:bodyPr/>
        <a:lstStyle/>
        <a:p>
          <a:endParaRPr lang="en-US"/>
        </a:p>
      </dgm:t>
    </dgm:pt>
    <dgm:pt modelId="{D6A4E5CC-AF66-4DE4-A731-A1AB4C595B96}" type="sibTrans" cxnId="{88487CA9-5E35-4216-8926-E07A2938235F}">
      <dgm:prSet/>
      <dgm:spPr/>
      <dgm:t>
        <a:bodyPr/>
        <a:lstStyle/>
        <a:p>
          <a:endParaRPr lang="en-US"/>
        </a:p>
      </dgm:t>
    </dgm:pt>
    <dgm:pt modelId="{6A7B9E7D-E4EA-41D0-96A6-416821787DCE}">
      <dgm:prSet phldrT="[Text]" custT="1"/>
      <dgm:spPr/>
      <dgm:t>
        <a:bodyPr/>
        <a:lstStyle/>
        <a:p>
          <a:pPr algn="ctr"/>
          <a:r>
            <a:rPr lang="en-US" sz="1800" b="1" dirty="0"/>
            <a:t>Prescription Drugs</a:t>
          </a:r>
        </a:p>
      </dgm:t>
    </dgm:pt>
    <dgm:pt modelId="{26019A7D-8CFE-4FC3-860B-4FCF6AAB5418}" type="parTrans" cxnId="{787D74E2-2B83-4E7B-9179-3FBB7EBF1823}">
      <dgm:prSet/>
      <dgm:spPr/>
      <dgm:t>
        <a:bodyPr/>
        <a:lstStyle/>
        <a:p>
          <a:endParaRPr lang="en-US"/>
        </a:p>
      </dgm:t>
    </dgm:pt>
    <dgm:pt modelId="{7C485D84-2D1D-45CB-A62C-6F8AC844622D}" type="sibTrans" cxnId="{787D74E2-2B83-4E7B-9179-3FBB7EBF1823}">
      <dgm:prSet/>
      <dgm:spPr/>
      <dgm:t>
        <a:bodyPr/>
        <a:lstStyle/>
        <a:p>
          <a:endParaRPr lang="en-US"/>
        </a:p>
      </dgm:t>
    </dgm:pt>
    <dgm:pt modelId="{B9C7E37B-44BC-466E-B62A-CEB14E6AEFA3}">
      <dgm:prSet phldrT="[Text]" custT="1"/>
      <dgm:spPr/>
      <dgm:t>
        <a:bodyPr/>
        <a:lstStyle/>
        <a:p>
          <a:pPr algn="ctr"/>
          <a:r>
            <a:rPr lang="en-US" sz="1800" b="1" dirty="0"/>
            <a:t>Cardiopulmonary and Neurologic Testing</a:t>
          </a:r>
        </a:p>
      </dgm:t>
    </dgm:pt>
    <dgm:pt modelId="{E7089046-EB0E-49F4-9F7C-9D9072243871}" type="parTrans" cxnId="{9DC7864B-0197-4737-992F-AA06E9E83C30}">
      <dgm:prSet/>
      <dgm:spPr/>
      <dgm:t>
        <a:bodyPr/>
        <a:lstStyle/>
        <a:p>
          <a:endParaRPr lang="en-US"/>
        </a:p>
      </dgm:t>
    </dgm:pt>
    <dgm:pt modelId="{9A1BE3D1-11DB-4D82-9CC6-46325F522094}" type="sibTrans" cxnId="{9DC7864B-0197-4737-992F-AA06E9E83C30}">
      <dgm:prSet/>
      <dgm:spPr/>
      <dgm:t>
        <a:bodyPr/>
        <a:lstStyle/>
        <a:p>
          <a:endParaRPr lang="en-US"/>
        </a:p>
      </dgm:t>
    </dgm:pt>
    <dgm:pt modelId="{0E595425-0594-403E-B650-AFD6A9ED2A58}">
      <dgm:prSet phldrT="[Text]" custT="1"/>
      <dgm:spPr/>
      <dgm:t>
        <a:bodyPr/>
        <a:lstStyle/>
        <a:p>
          <a:pPr algn="ctr">
            <a:buNone/>
          </a:pPr>
          <a:r>
            <a:rPr lang="en-US" sz="1800" b="1" dirty="0"/>
            <a:t>Procedures</a:t>
          </a:r>
        </a:p>
      </dgm:t>
    </dgm:pt>
    <dgm:pt modelId="{BE98843D-BF49-4F50-9CBD-9B6664EF7AF1}" type="parTrans" cxnId="{87D8EC6D-C71B-4A7E-A514-D58581E75ACF}">
      <dgm:prSet/>
      <dgm:spPr/>
      <dgm:t>
        <a:bodyPr/>
        <a:lstStyle/>
        <a:p>
          <a:endParaRPr lang="en-US"/>
        </a:p>
      </dgm:t>
    </dgm:pt>
    <dgm:pt modelId="{C257587E-CDAB-40C8-BEC5-F710997CB3D4}" type="sibTrans" cxnId="{87D8EC6D-C71B-4A7E-A514-D58581E75ACF}">
      <dgm:prSet/>
      <dgm:spPr/>
      <dgm:t>
        <a:bodyPr/>
        <a:lstStyle/>
        <a:p>
          <a:endParaRPr lang="en-US"/>
        </a:p>
      </dgm:t>
    </dgm:pt>
    <dgm:pt modelId="{5185D147-A3F8-4871-ADBF-735EB1348557}">
      <dgm:prSet phldrT="[Text]" custT="1"/>
      <dgm:spPr/>
      <dgm:t>
        <a:bodyPr/>
        <a:lstStyle/>
        <a:p>
          <a:pPr algn="l"/>
          <a:r>
            <a:rPr lang="en-US" sz="1600" dirty="0"/>
            <a:t>Antipsychotics in dementia</a:t>
          </a:r>
        </a:p>
      </dgm:t>
    </dgm:pt>
    <dgm:pt modelId="{F538E74C-CBA6-44DF-BD4B-34CEC31E6AA0}" type="parTrans" cxnId="{B8FED147-726F-47E7-82B8-039EFD63D4E7}">
      <dgm:prSet/>
      <dgm:spPr/>
      <dgm:t>
        <a:bodyPr/>
        <a:lstStyle/>
        <a:p>
          <a:endParaRPr lang="en-US"/>
        </a:p>
      </dgm:t>
    </dgm:pt>
    <dgm:pt modelId="{D305C24A-554D-4880-BB43-2A94949A4E32}" type="sibTrans" cxnId="{B8FED147-726F-47E7-82B8-039EFD63D4E7}">
      <dgm:prSet/>
      <dgm:spPr/>
      <dgm:t>
        <a:bodyPr/>
        <a:lstStyle/>
        <a:p>
          <a:endParaRPr lang="en-US"/>
        </a:p>
      </dgm:t>
    </dgm:pt>
    <dgm:pt modelId="{F1D47E0C-D019-4744-9EA0-1ED73616F495}">
      <dgm:prSet phldrT="[Text]" custT="1"/>
      <dgm:spPr/>
      <dgm:t>
        <a:bodyPr/>
        <a:lstStyle/>
        <a:p>
          <a:pPr algn="l"/>
          <a:r>
            <a:rPr lang="en-US" sz="1600" dirty="0"/>
            <a:t>Opiates for LBP</a:t>
          </a:r>
        </a:p>
      </dgm:t>
    </dgm:pt>
    <dgm:pt modelId="{5AE4FF82-0BCA-4FA0-A44D-5691AB57622C}" type="parTrans" cxnId="{88B0D5FF-7972-4E1E-9251-A8A1AB5A633E}">
      <dgm:prSet/>
      <dgm:spPr/>
      <dgm:t>
        <a:bodyPr/>
        <a:lstStyle/>
        <a:p>
          <a:endParaRPr lang="en-US"/>
        </a:p>
      </dgm:t>
    </dgm:pt>
    <dgm:pt modelId="{480167C4-10D4-4D9D-81F1-9CF1BDC0FA8D}" type="sibTrans" cxnId="{88B0D5FF-7972-4E1E-9251-A8A1AB5A633E}">
      <dgm:prSet/>
      <dgm:spPr/>
      <dgm:t>
        <a:bodyPr/>
        <a:lstStyle/>
        <a:p>
          <a:endParaRPr lang="en-US"/>
        </a:p>
      </dgm:t>
    </dgm:pt>
    <dgm:pt modelId="{6AFF20CF-079F-4C1B-9164-B53D4A2E8B38}">
      <dgm:prSet phldrT="[Text]" custT="1"/>
      <dgm:spPr/>
      <dgm:t>
        <a:bodyPr/>
        <a:lstStyle/>
        <a:p>
          <a:pPr algn="l"/>
          <a:r>
            <a:rPr lang="en-US" sz="1600" dirty="0"/>
            <a:t>Antibiotics for URI and ear infections</a:t>
          </a:r>
        </a:p>
      </dgm:t>
    </dgm:pt>
    <dgm:pt modelId="{1AAD4E3A-71A3-42B9-A31B-4205010E1A5F}" type="parTrans" cxnId="{FC859A2A-5FB3-4E60-91BE-2DF2DAE33E37}">
      <dgm:prSet/>
      <dgm:spPr/>
      <dgm:t>
        <a:bodyPr/>
        <a:lstStyle/>
        <a:p>
          <a:endParaRPr lang="en-US"/>
        </a:p>
      </dgm:t>
    </dgm:pt>
    <dgm:pt modelId="{5499F6C7-0691-46BF-AB5D-CA4FC3A8AF2B}" type="sibTrans" cxnId="{FC859A2A-5FB3-4E60-91BE-2DF2DAE33E37}">
      <dgm:prSet/>
      <dgm:spPr/>
      <dgm:t>
        <a:bodyPr/>
        <a:lstStyle/>
        <a:p>
          <a:endParaRPr lang="en-US"/>
        </a:p>
      </dgm:t>
    </dgm:pt>
    <dgm:pt modelId="{F821FC55-A93F-4B64-9CA1-CA2BE978FF96}">
      <dgm:prSet phldrT="[Text]" custT="1"/>
      <dgm:spPr/>
      <dgm:t>
        <a:bodyPr/>
        <a:lstStyle/>
        <a:p>
          <a:pPr algn="l"/>
          <a:r>
            <a:rPr lang="en-US" sz="1600" dirty="0"/>
            <a:t>Preop ECG, CXR, PFTs, stress testing, TTE in low- risk patients</a:t>
          </a:r>
        </a:p>
      </dgm:t>
    </dgm:pt>
    <dgm:pt modelId="{C8A7C609-1348-46FB-A42E-AED8085DFC5E}" type="parTrans" cxnId="{58172CFA-F4B1-472F-B01A-B021BE683535}">
      <dgm:prSet/>
      <dgm:spPr/>
      <dgm:t>
        <a:bodyPr/>
        <a:lstStyle/>
        <a:p>
          <a:endParaRPr lang="en-US"/>
        </a:p>
      </dgm:t>
    </dgm:pt>
    <dgm:pt modelId="{EE5A58DF-602F-46E2-B3B9-B4BC7CF18442}" type="sibTrans" cxnId="{58172CFA-F4B1-472F-B01A-B021BE683535}">
      <dgm:prSet/>
      <dgm:spPr/>
      <dgm:t>
        <a:bodyPr/>
        <a:lstStyle/>
        <a:p>
          <a:endParaRPr lang="en-US"/>
        </a:p>
      </dgm:t>
    </dgm:pt>
    <dgm:pt modelId="{32E90BB2-4803-4F19-A66D-F0C5C6901502}">
      <dgm:prSet phldrT="[Text]" custT="1"/>
      <dgm:spPr/>
      <dgm:t>
        <a:bodyPr/>
        <a:lstStyle/>
        <a:p>
          <a:pPr algn="l"/>
          <a:r>
            <a:rPr lang="en-US" sz="1600" dirty="0"/>
            <a:t>EEG for headache</a:t>
          </a:r>
        </a:p>
      </dgm:t>
    </dgm:pt>
    <dgm:pt modelId="{E238E13C-CCDC-4C4D-9093-BE7ED950EC6B}" type="parTrans" cxnId="{10B4D35D-0C3A-45A1-817A-7DEF880F326D}">
      <dgm:prSet/>
      <dgm:spPr/>
      <dgm:t>
        <a:bodyPr/>
        <a:lstStyle/>
        <a:p>
          <a:endParaRPr lang="en-US"/>
        </a:p>
      </dgm:t>
    </dgm:pt>
    <dgm:pt modelId="{A75E5E02-8648-4007-8155-DEB223D1CD6B}" type="sibTrans" cxnId="{10B4D35D-0C3A-45A1-817A-7DEF880F326D}">
      <dgm:prSet/>
      <dgm:spPr/>
      <dgm:t>
        <a:bodyPr/>
        <a:lstStyle/>
        <a:p>
          <a:endParaRPr lang="en-US"/>
        </a:p>
      </dgm:t>
    </dgm:pt>
    <dgm:pt modelId="{D1142E40-8C24-42EE-9FDA-696CC34F95B0}">
      <dgm:prSet phldrT="[Text]" custT="1"/>
      <dgm:spPr/>
      <dgm:t>
        <a:bodyPr/>
        <a:lstStyle/>
        <a:p>
          <a:pPr algn="l"/>
          <a:r>
            <a:rPr lang="en-US" sz="1600" dirty="0"/>
            <a:t>Vertebroplasty for osteoporotic fracture</a:t>
          </a:r>
        </a:p>
      </dgm:t>
    </dgm:pt>
    <dgm:pt modelId="{0F60C7E8-B962-4404-A1E4-05FDD1C15DF7}" type="parTrans" cxnId="{A4A5D430-BDFF-44B1-9421-87151B36C5ED}">
      <dgm:prSet/>
      <dgm:spPr/>
      <dgm:t>
        <a:bodyPr/>
        <a:lstStyle/>
        <a:p>
          <a:endParaRPr lang="en-US"/>
        </a:p>
      </dgm:t>
    </dgm:pt>
    <dgm:pt modelId="{82A6C0AE-E07C-45DC-B3A5-A83A743BE31F}" type="sibTrans" cxnId="{A4A5D430-BDFF-44B1-9421-87151B36C5ED}">
      <dgm:prSet/>
      <dgm:spPr/>
      <dgm:t>
        <a:bodyPr/>
        <a:lstStyle/>
        <a:p>
          <a:endParaRPr lang="en-US"/>
        </a:p>
      </dgm:t>
    </dgm:pt>
    <dgm:pt modelId="{78F438A6-9679-496D-9D2E-141DB61FB537}">
      <dgm:prSet phldrT="[Text]" custT="1"/>
      <dgm:spPr/>
      <dgm:t>
        <a:bodyPr/>
        <a:lstStyle/>
        <a:p>
          <a:pPr algn="l"/>
          <a:r>
            <a:rPr lang="en-US" sz="1600" dirty="0"/>
            <a:t>Injections for LBP</a:t>
          </a:r>
        </a:p>
      </dgm:t>
    </dgm:pt>
    <dgm:pt modelId="{84919751-6CDA-40C8-A7EA-38F4F5CFC380}" type="parTrans" cxnId="{18CAAC15-6F9D-45DE-9FF0-1056012F1372}">
      <dgm:prSet/>
      <dgm:spPr/>
      <dgm:t>
        <a:bodyPr/>
        <a:lstStyle/>
        <a:p>
          <a:endParaRPr lang="en-US"/>
        </a:p>
      </dgm:t>
    </dgm:pt>
    <dgm:pt modelId="{FC0EF6CC-4D1E-415D-93E9-1EF8D01641A5}" type="sibTrans" cxnId="{18CAAC15-6F9D-45DE-9FF0-1056012F1372}">
      <dgm:prSet/>
      <dgm:spPr/>
      <dgm:t>
        <a:bodyPr/>
        <a:lstStyle/>
        <a:p>
          <a:endParaRPr lang="en-US"/>
        </a:p>
      </dgm:t>
    </dgm:pt>
    <dgm:pt modelId="{9B7A4397-A3FE-4A6C-9048-3A4C207EA954}">
      <dgm:prSet phldrT="[Text]" custT="1"/>
      <dgm:spPr/>
      <dgm:t>
        <a:bodyPr/>
        <a:lstStyle/>
        <a:p>
          <a:pPr algn="l"/>
          <a:r>
            <a:rPr lang="en-US" sz="1600" dirty="0"/>
            <a:t>Feeding tubes in dementia</a:t>
          </a:r>
        </a:p>
      </dgm:t>
    </dgm:pt>
    <dgm:pt modelId="{3BD9F3A2-0ABB-4111-AA01-E32B2B1B85BD}" type="parTrans" cxnId="{9FB4390E-05C1-4B2C-920B-E8A9AFE362E2}">
      <dgm:prSet/>
      <dgm:spPr/>
      <dgm:t>
        <a:bodyPr/>
        <a:lstStyle/>
        <a:p>
          <a:endParaRPr lang="en-US"/>
        </a:p>
      </dgm:t>
    </dgm:pt>
    <dgm:pt modelId="{631C59A1-6B4C-40F6-BB0C-1066773A6063}" type="sibTrans" cxnId="{9FB4390E-05C1-4B2C-920B-E8A9AFE362E2}">
      <dgm:prSet/>
      <dgm:spPr/>
      <dgm:t>
        <a:bodyPr/>
        <a:lstStyle/>
        <a:p>
          <a:endParaRPr lang="en-US"/>
        </a:p>
      </dgm:t>
    </dgm:pt>
    <dgm:pt modelId="{7D511C66-548A-4351-B243-33E560960AC2}">
      <dgm:prSet phldrT="[Text]" custT="1"/>
      <dgm:spPr/>
      <dgm:t>
        <a:bodyPr/>
        <a:lstStyle/>
        <a:p>
          <a:pPr algn="l"/>
          <a:r>
            <a:rPr lang="en-US" sz="1600" dirty="0"/>
            <a:t>Preop lab testing</a:t>
          </a:r>
        </a:p>
      </dgm:t>
    </dgm:pt>
    <dgm:pt modelId="{BF98FC37-10B9-4A92-9BA1-5432F8BD3341}" type="parTrans" cxnId="{82B57790-EA91-4CB7-BFB3-601588795CC1}">
      <dgm:prSet/>
      <dgm:spPr/>
      <dgm:t>
        <a:bodyPr/>
        <a:lstStyle/>
        <a:p>
          <a:endParaRPr lang="en-US"/>
        </a:p>
      </dgm:t>
    </dgm:pt>
    <dgm:pt modelId="{6EFD3C74-8B75-4BB4-A8C1-AFC421D27EF2}" type="sibTrans" cxnId="{82B57790-EA91-4CB7-BFB3-601588795CC1}">
      <dgm:prSet/>
      <dgm:spPr/>
      <dgm:t>
        <a:bodyPr/>
        <a:lstStyle/>
        <a:p>
          <a:endParaRPr lang="en-US"/>
        </a:p>
      </dgm:t>
    </dgm:pt>
    <dgm:pt modelId="{02C6D4A5-5719-4A30-BCE8-E36BB9BAC586}">
      <dgm:prSet phldrT="[Text]" custT="1"/>
      <dgm:spPr/>
      <dgm:t>
        <a:bodyPr/>
        <a:lstStyle/>
        <a:p>
          <a:pPr algn="l"/>
          <a:r>
            <a:rPr lang="en-US" sz="1600" dirty="0"/>
            <a:t>Cardiac catheterization in low-risk patients</a:t>
          </a:r>
        </a:p>
      </dgm:t>
    </dgm:pt>
    <dgm:pt modelId="{587B06EE-8B33-4277-BBC3-DF29BD91FC43}" type="parTrans" cxnId="{216D89B7-37C7-4979-B69E-9981E14290C8}">
      <dgm:prSet/>
      <dgm:spPr/>
      <dgm:t>
        <a:bodyPr/>
        <a:lstStyle/>
        <a:p>
          <a:endParaRPr lang="en-US"/>
        </a:p>
      </dgm:t>
    </dgm:pt>
    <dgm:pt modelId="{8E7E6079-8964-4ECB-9CB8-F94BB86DD827}" type="sibTrans" cxnId="{216D89B7-37C7-4979-B69E-9981E14290C8}">
      <dgm:prSet/>
      <dgm:spPr/>
      <dgm:t>
        <a:bodyPr/>
        <a:lstStyle/>
        <a:p>
          <a:endParaRPr lang="en-US"/>
        </a:p>
      </dgm:t>
    </dgm:pt>
    <dgm:pt modelId="{68A7DACA-1CCD-44F0-942E-0F6AE3F7F37A}" type="pres">
      <dgm:prSet presAssocID="{C8A7FFB7-69DE-44BD-991A-7A89B7D0FF55}" presName="Name0" presStyleCnt="0">
        <dgm:presLayoutVars>
          <dgm:dir/>
          <dgm:resizeHandles val="exact"/>
        </dgm:presLayoutVars>
      </dgm:prSet>
      <dgm:spPr/>
    </dgm:pt>
    <dgm:pt modelId="{E30E583C-0998-46BC-8E99-9DD55D383100}" type="pres">
      <dgm:prSet presAssocID="{C8A7FFB7-69DE-44BD-991A-7A89B7D0FF55}" presName="fgShape" presStyleLbl="fgShp" presStyleIdx="0" presStyleCnt="1" custScaleY="117653" custLinFactNeighborY="35387"/>
      <dgm:spPr/>
    </dgm:pt>
    <dgm:pt modelId="{8DE34005-A9DE-4A75-B2E3-8380451166BE}" type="pres">
      <dgm:prSet presAssocID="{C8A7FFB7-69DE-44BD-991A-7A89B7D0FF55}" presName="linComp" presStyleCnt="0"/>
      <dgm:spPr/>
    </dgm:pt>
    <dgm:pt modelId="{D8AB244D-4297-4C7F-BB89-0B7B6FEFE8E3}" type="pres">
      <dgm:prSet presAssocID="{A3E61A27-FA6D-40DB-A3D3-FD3CBAEC02D1}" presName="compNode" presStyleCnt="0"/>
      <dgm:spPr/>
    </dgm:pt>
    <dgm:pt modelId="{5D546B6A-06B2-4F08-9F8D-481DAA081835}" type="pres">
      <dgm:prSet presAssocID="{A3E61A27-FA6D-40DB-A3D3-FD3CBAEC02D1}" presName="bkgdShape" presStyleLbl="node1" presStyleIdx="0" presStyleCnt="5"/>
      <dgm:spPr/>
    </dgm:pt>
    <dgm:pt modelId="{1FA6E96F-E258-4123-83F2-4EC3248E47C6}" type="pres">
      <dgm:prSet presAssocID="{A3E61A27-FA6D-40DB-A3D3-FD3CBAEC02D1}" presName="nodeTx" presStyleLbl="node1" presStyleIdx="0" presStyleCnt="5">
        <dgm:presLayoutVars>
          <dgm:bulletEnabled val="1"/>
        </dgm:presLayoutVars>
      </dgm:prSet>
      <dgm:spPr/>
    </dgm:pt>
    <dgm:pt modelId="{E96F8996-159B-42D9-8218-2C71D0CFBC47}" type="pres">
      <dgm:prSet presAssocID="{A3E61A27-FA6D-40DB-A3D3-FD3CBAEC02D1}" presName="invisiNode" presStyleLbl="node1" presStyleIdx="0" presStyleCnt="5"/>
      <dgm:spPr/>
    </dgm:pt>
    <dgm:pt modelId="{6C621EB2-6403-4C8B-A62E-A7D14CFF6C1C}" type="pres">
      <dgm:prSet presAssocID="{A3E61A27-FA6D-40DB-A3D3-FD3CBAEC02D1}"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AB9316D-6BCC-46E3-8DCB-3C1CB7283B05}" type="pres">
      <dgm:prSet presAssocID="{224A325D-64FF-44FD-AC40-236700391C07}" presName="sibTrans" presStyleLbl="sibTrans2D1" presStyleIdx="0" presStyleCnt="0"/>
      <dgm:spPr/>
    </dgm:pt>
    <dgm:pt modelId="{81CEA9FF-AA2B-4D7D-AF07-F18C4B761959}" type="pres">
      <dgm:prSet presAssocID="{757DCB6B-6DB8-4873-B6F3-31A1B72ED968}" presName="compNode" presStyleCnt="0"/>
      <dgm:spPr/>
    </dgm:pt>
    <dgm:pt modelId="{CECA0646-58C9-4310-9553-70F178FB9999}" type="pres">
      <dgm:prSet presAssocID="{757DCB6B-6DB8-4873-B6F3-31A1B72ED968}" presName="bkgdShape" presStyleLbl="node1" presStyleIdx="1" presStyleCnt="5"/>
      <dgm:spPr/>
    </dgm:pt>
    <dgm:pt modelId="{AF1ED129-F762-43C0-B198-87AB2928238F}" type="pres">
      <dgm:prSet presAssocID="{757DCB6B-6DB8-4873-B6F3-31A1B72ED968}" presName="nodeTx" presStyleLbl="node1" presStyleIdx="1" presStyleCnt="5">
        <dgm:presLayoutVars>
          <dgm:bulletEnabled val="1"/>
        </dgm:presLayoutVars>
      </dgm:prSet>
      <dgm:spPr/>
    </dgm:pt>
    <dgm:pt modelId="{DA8FB5F1-0FF1-468B-AD0E-44EB77EBC251}" type="pres">
      <dgm:prSet presAssocID="{757DCB6B-6DB8-4873-B6F3-31A1B72ED968}" presName="invisiNode" presStyleLbl="node1" presStyleIdx="1" presStyleCnt="5"/>
      <dgm:spPr/>
    </dgm:pt>
    <dgm:pt modelId="{99E8A0F2-DB7E-43B9-9C40-D975F9357BCD}" type="pres">
      <dgm:prSet presAssocID="{757DCB6B-6DB8-4873-B6F3-31A1B72ED968}"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10C26BF-A2E0-407D-ACB0-E28204AD2B61}" type="pres">
      <dgm:prSet presAssocID="{19637073-833A-402B-A2B2-09D9CF92FB87}" presName="sibTrans" presStyleLbl="sibTrans2D1" presStyleIdx="0" presStyleCnt="0"/>
      <dgm:spPr/>
    </dgm:pt>
    <dgm:pt modelId="{23603070-6FC6-48F7-A9D2-4BE7CB2822D2}" type="pres">
      <dgm:prSet presAssocID="{6A7B9E7D-E4EA-41D0-96A6-416821787DCE}" presName="compNode" presStyleCnt="0"/>
      <dgm:spPr/>
    </dgm:pt>
    <dgm:pt modelId="{8B7BFD75-90D3-4162-9FEC-A14A6280F0CE}" type="pres">
      <dgm:prSet presAssocID="{6A7B9E7D-E4EA-41D0-96A6-416821787DCE}" presName="bkgdShape" presStyleLbl="node1" presStyleIdx="2" presStyleCnt="5"/>
      <dgm:spPr/>
    </dgm:pt>
    <dgm:pt modelId="{EB71E30F-8DBF-4CD6-A573-A5D29A58F51E}" type="pres">
      <dgm:prSet presAssocID="{6A7B9E7D-E4EA-41D0-96A6-416821787DCE}" presName="nodeTx" presStyleLbl="node1" presStyleIdx="2" presStyleCnt="5">
        <dgm:presLayoutVars>
          <dgm:bulletEnabled val="1"/>
        </dgm:presLayoutVars>
      </dgm:prSet>
      <dgm:spPr/>
    </dgm:pt>
    <dgm:pt modelId="{8DEE6107-1B88-45F3-BF2A-42B65AC3F1BF}" type="pres">
      <dgm:prSet presAssocID="{6A7B9E7D-E4EA-41D0-96A6-416821787DCE}" presName="invisiNode" presStyleLbl="node1" presStyleIdx="2" presStyleCnt="5"/>
      <dgm:spPr/>
    </dgm:pt>
    <dgm:pt modelId="{577A35BA-B72E-4FB2-A6CA-E57CE49E1FD5}" type="pres">
      <dgm:prSet presAssocID="{6A7B9E7D-E4EA-41D0-96A6-416821787DCE}"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3000" r="-33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E5BC73F-1EE1-4E83-BD9A-646BA65D6ED7}" type="pres">
      <dgm:prSet presAssocID="{7C485D84-2D1D-45CB-A62C-6F8AC844622D}" presName="sibTrans" presStyleLbl="sibTrans2D1" presStyleIdx="0" presStyleCnt="0"/>
      <dgm:spPr/>
    </dgm:pt>
    <dgm:pt modelId="{513853CD-88FA-44BC-93DA-624CC5316259}" type="pres">
      <dgm:prSet presAssocID="{B9C7E37B-44BC-466E-B62A-CEB14E6AEFA3}" presName="compNode" presStyleCnt="0"/>
      <dgm:spPr/>
    </dgm:pt>
    <dgm:pt modelId="{415AF325-498D-46E8-9363-5C82198B60BB}" type="pres">
      <dgm:prSet presAssocID="{B9C7E37B-44BC-466E-B62A-CEB14E6AEFA3}" presName="bkgdShape" presStyleLbl="node1" presStyleIdx="3" presStyleCnt="5"/>
      <dgm:spPr/>
    </dgm:pt>
    <dgm:pt modelId="{9A3B2918-B3D5-4E3B-BCFE-0AC9F4B53917}" type="pres">
      <dgm:prSet presAssocID="{B9C7E37B-44BC-466E-B62A-CEB14E6AEFA3}" presName="nodeTx" presStyleLbl="node1" presStyleIdx="3" presStyleCnt="5">
        <dgm:presLayoutVars>
          <dgm:bulletEnabled val="1"/>
        </dgm:presLayoutVars>
      </dgm:prSet>
      <dgm:spPr/>
    </dgm:pt>
    <dgm:pt modelId="{36CE0155-8F14-42B5-A334-23327A11D9D9}" type="pres">
      <dgm:prSet presAssocID="{B9C7E37B-44BC-466E-B62A-CEB14E6AEFA3}" presName="invisiNode" presStyleLbl="node1" presStyleIdx="3" presStyleCnt="5"/>
      <dgm:spPr/>
    </dgm:pt>
    <dgm:pt modelId="{CB2F7CE1-4C16-4ADB-B64C-D41292F4DCDB}" type="pres">
      <dgm:prSet presAssocID="{B9C7E37B-44BC-466E-B62A-CEB14E6AEFA3}"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8000" r="-38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37848AA-214E-4500-8990-D28317EBA748}" type="pres">
      <dgm:prSet presAssocID="{9A1BE3D1-11DB-4D82-9CC6-46325F522094}" presName="sibTrans" presStyleLbl="sibTrans2D1" presStyleIdx="0" presStyleCnt="0"/>
      <dgm:spPr/>
    </dgm:pt>
    <dgm:pt modelId="{9F2C53E2-C776-4D89-AF78-A664F539E356}" type="pres">
      <dgm:prSet presAssocID="{0E595425-0594-403E-B650-AFD6A9ED2A58}" presName="compNode" presStyleCnt="0"/>
      <dgm:spPr/>
    </dgm:pt>
    <dgm:pt modelId="{0C2AC2C9-D4D8-49AB-BFDD-5DE7FEE75369}" type="pres">
      <dgm:prSet presAssocID="{0E595425-0594-403E-B650-AFD6A9ED2A58}" presName="bkgdShape" presStyleLbl="node1" presStyleIdx="4" presStyleCnt="5"/>
      <dgm:spPr/>
    </dgm:pt>
    <dgm:pt modelId="{328CC4A6-E237-4C0E-8453-F4F69684B2D4}" type="pres">
      <dgm:prSet presAssocID="{0E595425-0594-403E-B650-AFD6A9ED2A58}" presName="nodeTx" presStyleLbl="node1" presStyleIdx="4" presStyleCnt="5">
        <dgm:presLayoutVars>
          <dgm:bulletEnabled val="1"/>
        </dgm:presLayoutVars>
      </dgm:prSet>
      <dgm:spPr/>
    </dgm:pt>
    <dgm:pt modelId="{21A2BF43-DFD6-4AF0-A6C1-457D7160A898}" type="pres">
      <dgm:prSet presAssocID="{0E595425-0594-403E-B650-AFD6A9ED2A58}" presName="invisiNode" presStyleLbl="node1" presStyleIdx="4" presStyleCnt="5"/>
      <dgm:spPr/>
    </dgm:pt>
    <dgm:pt modelId="{0DDF2E74-0FC6-4B01-83DF-B784F7F362BA}" type="pres">
      <dgm:prSet presAssocID="{0E595425-0594-403E-B650-AFD6A9ED2A58}"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3000" r="-33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Lst>
  <dgm:cxnLst>
    <dgm:cxn modelId="{E9141F03-1B23-4466-9C1D-35635AF9511F}" type="presOf" srcId="{32E90BB2-4803-4F19-A66D-F0C5C6901502}" destId="{415AF325-498D-46E8-9363-5C82198B60BB}" srcOrd="0" destOrd="2" presId="urn:microsoft.com/office/officeart/2005/8/layout/hList7"/>
    <dgm:cxn modelId="{9FB4390E-05C1-4B2C-920B-E8A9AFE362E2}" srcId="{0E595425-0594-403E-B650-AFD6A9ED2A58}" destId="{9B7A4397-A3FE-4A6C-9048-3A4C207EA954}" srcOrd="3" destOrd="0" parTransId="{3BD9F3A2-0ABB-4111-AA01-E32B2B1B85BD}" sibTransId="{631C59A1-6B4C-40F6-BB0C-1066773A6063}"/>
    <dgm:cxn modelId="{18CAAC15-6F9D-45DE-9FF0-1056012F1372}" srcId="{0E595425-0594-403E-B650-AFD6A9ED2A58}" destId="{78F438A6-9679-496D-9D2E-141DB61FB537}" srcOrd="1" destOrd="0" parTransId="{84919751-6CDA-40C8-A7EA-38F4F5CFC380}" sibTransId="{FC0EF6CC-4D1E-415D-93E9-1EF8D01641A5}"/>
    <dgm:cxn modelId="{3B2AF51D-1497-4E17-AAA5-9D49120246C9}" type="presOf" srcId="{32E90BB2-4803-4F19-A66D-F0C5C6901502}" destId="{9A3B2918-B3D5-4E3B-BCFE-0AC9F4B53917}" srcOrd="1" destOrd="2" presId="urn:microsoft.com/office/officeart/2005/8/layout/hList7"/>
    <dgm:cxn modelId="{FC859A2A-5FB3-4E60-91BE-2DF2DAE33E37}" srcId="{6A7B9E7D-E4EA-41D0-96A6-416821787DCE}" destId="{6AFF20CF-079F-4C1B-9164-B53D4A2E8B38}" srcOrd="2" destOrd="0" parTransId="{1AAD4E3A-71A3-42B9-A31B-4205010E1A5F}" sibTransId="{5499F6C7-0691-46BF-AB5D-CA4FC3A8AF2B}"/>
    <dgm:cxn modelId="{B7AF8E2B-38D0-4B14-A931-92A771F43056}" srcId="{C8A7FFB7-69DE-44BD-991A-7A89B7D0FF55}" destId="{757DCB6B-6DB8-4873-B6F3-31A1B72ED968}" srcOrd="1" destOrd="0" parTransId="{3B34CD70-EAF2-4CFE-9001-706AC2DC2D0D}" sibTransId="{19637073-833A-402B-A2B2-09D9CF92FB87}"/>
    <dgm:cxn modelId="{A4A5D430-BDFF-44B1-9421-87151B36C5ED}" srcId="{0E595425-0594-403E-B650-AFD6A9ED2A58}" destId="{D1142E40-8C24-42EE-9FDA-696CC34F95B0}" srcOrd="0" destOrd="0" parTransId="{0F60C7E8-B962-4404-A1E4-05FDD1C15DF7}" sibTransId="{82A6C0AE-E07C-45DC-B3A5-A83A743BE31F}"/>
    <dgm:cxn modelId="{41438235-799B-4411-8F3D-6E8A86D5A9D2}" type="presOf" srcId="{224A325D-64FF-44FD-AC40-236700391C07}" destId="{2AB9316D-6BCC-46E3-8DCB-3C1CB7283B05}" srcOrd="0" destOrd="0" presId="urn:microsoft.com/office/officeart/2005/8/layout/hList7"/>
    <dgm:cxn modelId="{3C18623B-A0C7-483A-9DC8-8249F540FE47}" type="presOf" srcId="{F1D47E0C-D019-4744-9EA0-1ED73616F495}" destId="{EB71E30F-8DBF-4CD6-A573-A5D29A58F51E}" srcOrd="1" destOrd="2" presId="urn:microsoft.com/office/officeart/2005/8/layout/hList7"/>
    <dgm:cxn modelId="{35B9A73E-7A32-4BD5-86C7-A267EF8317D6}" type="presOf" srcId="{D1142E40-8C24-42EE-9FDA-696CC34F95B0}" destId="{0C2AC2C9-D4D8-49AB-BFDD-5DE7FEE75369}" srcOrd="0" destOrd="1" presId="urn:microsoft.com/office/officeart/2005/8/layout/hList7"/>
    <dgm:cxn modelId="{ADC41D3F-1AD6-4F56-AED0-3FE34097EA4F}" type="presOf" srcId="{69B85E66-D432-43AE-9039-42D790E5C628}" destId="{CECA0646-58C9-4310-9553-70F178FB9999}" srcOrd="0" destOrd="1" presId="urn:microsoft.com/office/officeart/2005/8/layout/hList7"/>
    <dgm:cxn modelId="{5785DB40-FE5E-4904-A197-00A6002D5FA0}" type="presOf" srcId="{9B7A4397-A3FE-4A6C-9048-3A4C207EA954}" destId="{0C2AC2C9-D4D8-49AB-BFDD-5DE7FEE75369}" srcOrd="0" destOrd="4" presId="urn:microsoft.com/office/officeart/2005/8/layout/hList7"/>
    <dgm:cxn modelId="{E7259A5B-70CE-4C04-928E-6C27E39DA3ED}" type="presOf" srcId="{C8A7FFB7-69DE-44BD-991A-7A89B7D0FF55}" destId="{68A7DACA-1CCD-44F0-942E-0F6AE3F7F37A}" srcOrd="0" destOrd="0" presId="urn:microsoft.com/office/officeart/2005/8/layout/hList7"/>
    <dgm:cxn modelId="{10B4D35D-0C3A-45A1-817A-7DEF880F326D}" srcId="{B9C7E37B-44BC-466E-B62A-CEB14E6AEFA3}" destId="{32E90BB2-4803-4F19-A66D-F0C5C6901502}" srcOrd="1" destOrd="0" parTransId="{E238E13C-CCDC-4C4D-9093-BE7ED950EC6B}" sibTransId="{A75E5E02-8648-4007-8155-DEB223D1CD6B}"/>
    <dgm:cxn modelId="{279A8741-9995-4494-812E-90D407746842}" srcId="{A3E61A27-FA6D-40DB-A3D3-FD3CBAEC02D1}" destId="{B80866E4-0CDB-420C-9D6F-F8999707B7EC}" srcOrd="2" destOrd="0" parTransId="{BE515E35-0E8C-42CE-88FE-91E03E8AC699}" sibTransId="{8298F128-0757-41BD-A9B1-4BE7DF6A1AD1}"/>
    <dgm:cxn modelId="{EFB05942-EEC6-4151-8B5B-9C7D88DAAF4E}" type="presOf" srcId="{02C6D4A5-5719-4A30-BCE8-E36BB9BAC586}" destId="{328CC4A6-E237-4C0E-8453-F4F69684B2D4}" srcOrd="1" destOrd="3" presId="urn:microsoft.com/office/officeart/2005/8/layout/hList7"/>
    <dgm:cxn modelId="{B35A9F46-CF23-47AB-A8AB-0702D39547EC}" type="presOf" srcId="{69B85E66-D432-43AE-9039-42D790E5C628}" destId="{AF1ED129-F762-43C0-B198-87AB2928238F}" srcOrd="1" destOrd="1" presId="urn:microsoft.com/office/officeart/2005/8/layout/hList7"/>
    <dgm:cxn modelId="{B8FED147-726F-47E7-82B8-039EFD63D4E7}" srcId="{6A7B9E7D-E4EA-41D0-96A6-416821787DCE}" destId="{5185D147-A3F8-4871-ADBF-735EB1348557}" srcOrd="0" destOrd="0" parTransId="{F538E74C-CBA6-44DF-BD4B-34CEC31E6AA0}" sibTransId="{D305C24A-554D-4880-BB43-2A94949A4E32}"/>
    <dgm:cxn modelId="{9DC7864B-0197-4737-992F-AA06E9E83C30}" srcId="{C8A7FFB7-69DE-44BD-991A-7A89B7D0FF55}" destId="{B9C7E37B-44BC-466E-B62A-CEB14E6AEFA3}" srcOrd="3" destOrd="0" parTransId="{E7089046-EB0E-49F4-9F7C-9D9072243871}" sibTransId="{9A1BE3D1-11DB-4D82-9CC6-46325F522094}"/>
    <dgm:cxn modelId="{87D8EC6D-C71B-4A7E-A514-D58581E75ACF}" srcId="{C8A7FFB7-69DE-44BD-991A-7A89B7D0FF55}" destId="{0E595425-0594-403E-B650-AFD6A9ED2A58}" srcOrd="4" destOrd="0" parTransId="{BE98843D-BF49-4F50-9CBD-9B6664EF7AF1}" sibTransId="{C257587E-CDAB-40C8-BEC5-F710997CB3D4}"/>
    <dgm:cxn modelId="{94CE0574-76BA-4DF0-8733-AAF1902CF58C}" type="presOf" srcId="{7D511C66-548A-4351-B243-33E560960AC2}" destId="{1FA6E96F-E258-4123-83F2-4EC3248E47C6}" srcOrd="1" destOrd="1" presId="urn:microsoft.com/office/officeart/2005/8/layout/hList7"/>
    <dgm:cxn modelId="{C344CE55-94C3-4629-B281-73A436DA3401}" type="presOf" srcId="{B80866E4-0CDB-420C-9D6F-F8999707B7EC}" destId="{5D546B6A-06B2-4F08-9F8D-481DAA081835}" srcOrd="0" destOrd="3" presId="urn:microsoft.com/office/officeart/2005/8/layout/hList7"/>
    <dgm:cxn modelId="{6F8C9078-462E-40CD-A37D-EDC4FD962E96}" type="presOf" srcId="{7D511C66-548A-4351-B243-33E560960AC2}" destId="{5D546B6A-06B2-4F08-9F8D-481DAA081835}" srcOrd="0" destOrd="1" presId="urn:microsoft.com/office/officeart/2005/8/layout/hList7"/>
    <dgm:cxn modelId="{5E557F5A-1F1B-47D2-A4B8-9B6699C12A7E}" type="presOf" srcId="{7C485D84-2D1D-45CB-A62C-6F8AC844622D}" destId="{CE5BC73F-1EE1-4E83-BD9A-646BA65D6ED7}" srcOrd="0" destOrd="0" presId="urn:microsoft.com/office/officeart/2005/8/layout/hList7"/>
    <dgm:cxn modelId="{9B2F357E-7063-4BD5-A687-51F7F255EB4A}" type="presOf" srcId="{B9C7E37B-44BC-466E-B62A-CEB14E6AEFA3}" destId="{9A3B2918-B3D5-4E3B-BCFE-0AC9F4B53917}" srcOrd="1" destOrd="0" presId="urn:microsoft.com/office/officeart/2005/8/layout/hList7"/>
    <dgm:cxn modelId="{0DF7B27E-858B-4CB7-B6EA-EA23E0CBC932}" type="presOf" srcId="{5185D147-A3F8-4871-ADBF-735EB1348557}" destId="{EB71E30F-8DBF-4CD6-A573-A5D29A58F51E}" srcOrd="1" destOrd="1" presId="urn:microsoft.com/office/officeart/2005/8/layout/hList7"/>
    <dgm:cxn modelId="{DE153C7F-B711-4BB9-AE8A-3F9E956D29FC}" type="presOf" srcId="{9A1BE3D1-11DB-4D82-9CC6-46325F522094}" destId="{337848AA-214E-4500-8990-D28317EBA748}" srcOrd="0" destOrd="0" presId="urn:microsoft.com/office/officeart/2005/8/layout/hList7"/>
    <dgm:cxn modelId="{56A4667F-CA2C-44C3-BD8C-C4F760F85248}" type="presOf" srcId="{757DCB6B-6DB8-4873-B6F3-31A1B72ED968}" destId="{AF1ED129-F762-43C0-B198-87AB2928238F}" srcOrd="1" destOrd="0" presId="urn:microsoft.com/office/officeart/2005/8/layout/hList7"/>
    <dgm:cxn modelId="{35436880-91B8-4DD0-A317-F8587501C5A0}" type="presOf" srcId="{6A7B9E7D-E4EA-41D0-96A6-416821787DCE}" destId="{8B7BFD75-90D3-4162-9FEC-A14A6280F0CE}" srcOrd="0" destOrd="0" presId="urn:microsoft.com/office/officeart/2005/8/layout/hList7"/>
    <dgm:cxn modelId="{47932F85-14B2-4AAF-BBF9-B9CD9C5FD4F9}" type="presOf" srcId="{D1142E40-8C24-42EE-9FDA-696CC34F95B0}" destId="{328CC4A6-E237-4C0E-8453-F4F69684B2D4}" srcOrd="1" destOrd="1" presId="urn:microsoft.com/office/officeart/2005/8/layout/hList7"/>
    <dgm:cxn modelId="{EC74B685-137F-4574-83E3-7C9BDEFF27A6}" type="presOf" srcId="{6AFF20CF-079F-4C1B-9164-B53D4A2E8B38}" destId="{EB71E30F-8DBF-4CD6-A573-A5D29A58F51E}" srcOrd="1" destOrd="3" presId="urn:microsoft.com/office/officeart/2005/8/layout/hList7"/>
    <dgm:cxn modelId="{82B57790-EA91-4CB7-BFB3-601588795CC1}" srcId="{A3E61A27-FA6D-40DB-A3D3-FD3CBAEC02D1}" destId="{7D511C66-548A-4351-B243-33E560960AC2}" srcOrd="0" destOrd="0" parTransId="{BF98FC37-10B9-4A92-9BA1-5432F8BD3341}" sibTransId="{6EFD3C74-8B75-4BB4-A8C1-AFC421D27EF2}"/>
    <dgm:cxn modelId="{42E86B93-FBB3-42A9-8120-FD65B5612530}" type="presOf" srcId="{9B7A4397-A3FE-4A6C-9048-3A4C207EA954}" destId="{328CC4A6-E237-4C0E-8453-F4F69684B2D4}" srcOrd="1" destOrd="4" presId="urn:microsoft.com/office/officeart/2005/8/layout/hList7"/>
    <dgm:cxn modelId="{04DDDB9A-C22F-421B-B3B5-9FCD2FF51DF6}" type="presOf" srcId="{E4310A06-0D1E-456D-B1A7-B111E0D49477}" destId="{1FA6E96F-E258-4123-83F2-4EC3248E47C6}" srcOrd="1" destOrd="2" presId="urn:microsoft.com/office/officeart/2005/8/layout/hList7"/>
    <dgm:cxn modelId="{3D8E8FA0-6579-46F9-9BD8-5657312CC4EC}" type="presOf" srcId="{A3E61A27-FA6D-40DB-A3D3-FD3CBAEC02D1}" destId="{1FA6E96F-E258-4123-83F2-4EC3248E47C6}" srcOrd="1" destOrd="0" presId="urn:microsoft.com/office/officeart/2005/8/layout/hList7"/>
    <dgm:cxn modelId="{A1B41BA8-62A2-4D6C-B0CF-C1D4CC6CCC3E}" type="presOf" srcId="{E4310A06-0D1E-456D-B1A7-B111E0D49477}" destId="{5D546B6A-06B2-4F08-9F8D-481DAA081835}" srcOrd="0" destOrd="2" presId="urn:microsoft.com/office/officeart/2005/8/layout/hList7"/>
    <dgm:cxn modelId="{88487CA9-5E35-4216-8926-E07A2938235F}" srcId="{757DCB6B-6DB8-4873-B6F3-31A1B72ED968}" destId="{C7764D01-0A5A-4A6C-ADA6-D544E5851BF8}" srcOrd="1" destOrd="0" parTransId="{BF1206E2-3191-4D21-BD6C-12C473A2DDC7}" sibTransId="{D6A4E5CC-AF66-4DE4-A731-A1AB4C595B96}"/>
    <dgm:cxn modelId="{BFE97AAD-AE16-4E52-B988-94070A760DA8}" type="presOf" srcId="{78F438A6-9679-496D-9D2E-141DB61FB537}" destId="{328CC4A6-E237-4C0E-8453-F4F69684B2D4}" srcOrd="1" destOrd="2" presId="urn:microsoft.com/office/officeart/2005/8/layout/hList7"/>
    <dgm:cxn modelId="{7692B1B1-8CD2-417D-BB1E-30F40D07E159}" type="presOf" srcId="{B9C7E37B-44BC-466E-B62A-CEB14E6AEFA3}" destId="{415AF325-498D-46E8-9363-5C82198B60BB}" srcOrd="0" destOrd="0" presId="urn:microsoft.com/office/officeart/2005/8/layout/hList7"/>
    <dgm:cxn modelId="{BCF209B3-6E99-45B4-BB40-D70FA3AF2BCB}" srcId="{A3E61A27-FA6D-40DB-A3D3-FD3CBAEC02D1}" destId="{E4310A06-0D1E-456D-B1A7-B111E0D49477}" srcOrd="1" destOrd="0" parTransId="{0659C2F7-4A3D-479B-BC5F-31C91FAFCED9}" sibTransId="{BBCE254B-9D3A-478D-8F28-52BB78FB9F8E}"/>
    <dgm:cxn modelId="{FC700CB5-A7BF-488D-8F7A-3BFF0C791F75}" srcId="{C8A7FFB7-69DE-44BD-991A-7A89B7D0FF55}" destId="{A3E61A27-FA6D-40DB-A3D3-FD3CBAEC02D1}" srcOrd="0" destOrd="0" parTransId="{05DF0165-4F03-4DA1-B4D3-78322F4A38AC}" sibTransId="{224A325D-64FF-44FD-AC40-236700391C07}"/>
    <dgm:cxn modelId="{216D89B7-37C7-4979-B69E-9981E14290C8}" srcId="{0E595425-0594-403E-B650-AFD6A9ED2A58}" destId="{02C6D4A5-5719-4A30-BCE8-E36BB9BAC586}" srcOrd="2" destOrd="0" parTransId="{587B06EE-8B33-4277-BBC3-DF29BD91FC43}" sibTransId="{8E7E6079-8964-4ECB-9CB8-F94BB86DD827}"/>
    <dgm:cxn modelId="{35A6F9BB-307E-461B-A1AD-1DFB0D474F73}" type="presOf" srcId="{0E595425-0594-403E-B650-AFD6A9ED2A58}" destId="{0C2AC2C9-D4D8-49AB-BFDD-5DE7FEE75369}" srcOrd="0" destOrd="0" presId="urn:microsoft.com/office/officeart/2005/8/layout/hList7"/>
    <dgm:cxn modelId="{B7089AC2-7562-4588-9DA2-7DEBF711C55F}" type="presOf" srcId="{F1D47E0C-D019-4744-9EA0-1ED73616F495}" destId="{8B7BFD75-90D3-4162-9FEC-A14A6280F0CE}" srcOrd="0" destOrd="2" presId="urn:microsoft.com/office/officeart/2005/8/layout/hList7"/>
    <dgm:cxn modelId="{E8C77AC5-68A6-4614-9169-30A2EA5B92F8}" type="presOf" srcId="{F821FC55-A93F-4B64-9CA1-CA2BE978FF96}" destId="{415AF325-498D-46E8-9363-5C82198B60BB}" srcOrd="0" destOrd="1" presId="urn:microsoft.com/office/officeart/2005/8/layout/hList7"/>
    <dgm:cxn modelId="{1A99A3CA-045C-4637-83FF-270CCA035CD2}" type="presOf" srcId="{6AFF20CF-079F-4C1B-9164-B53D4A2E8B38}" destId="{8B7BFD75-90D3-4162-9FEC-A14A6280F0CE}" srcOrd="0" destOrd="3" presId="urn:microsoft.com/office/officeart/2005/8/layout/hList7"/>
    <dgm:cxn modelId="{B2B770CE-03AA-4C56-87F0-A33F98E95AAA}" type="presOf" srcId="{C7764D01-0A5A-4A6C-ADA6-D544E5851BF8}" destId="{CECA0646-58C9-4310-9553-70F178FB9999}" srcOrd="0" destOrd="2" presId="urn:microsoft.com/office/officeart/2005/8/layout/hList7"/>
    <dgm:cxn modelId="{2A1136D5-F494-432C-A760-540D44CA5BA7}" srcId="{757DCB6B-6DB8-4873-B6F3-31A1B72ED968}" destId="{69B85E66-D432-43AE-9039-42D790E5C628}" srcOrd="0" destOrd="0" parTransId="{86550057-3B87-43FA-B763-296E8BBF4427}" sibTransId="{9643C70A-972A-449D-89DD-C0A8355ACB39}"/>
    <dgm:cxn modelId="{DCF7F0D9-CA14-4769-806C-4C20144AB377}" type="presOf" srcId="{0E595425-0594-403E-B650-AFD6A9ED2A58}" destId="{328CC4A6-E237-4C0E-8453-F4F69684B2D4}" srcOrd="1" destOrd="0" presId="urn:microsoft.com/office/officeart/2005/8/layout/hList7"/>
    <dgm:cxn modelId="{836598DB-86B4-44BA-8DED-569B400F9561}" type="presOf" srcId="{B80866E4-0CDB-420C-9D6F-F8999707B7EC}" destId="{1FA6E96F-E258-4123-83F2-4EC3248E47C6}" srcOrd="1" destOrd="3" presId="urn:microsoft.com/office/officeart/2005/8/layout/hList7"/>
    <dgm:cxn modelId="{9EAA03DD-DB2D-40F4-9E50-6AB457584DE7}" type="presOf" srcId="{78F438A6-9679-496D-9D2E-141DB61FB537}" destId="{0C2AC2C9-D4D8-49AB-BFDD-5DE7FEE75369}" srcOrd="0" destOrd="2" presId="urn:microsoft.com/office/officeart/2005/8/layout/hList7"/>
    <dgm:cxn modelId="{787D74E2-2B83-4E7B-9179-3FBB7EBF1823}" srcId="{C8A7FFB7-69DE-44BD-991A-7A89B7D0FF55}" destId="{6A7B9E7D-E4EA-41D0-96A6-416821787DCE}" srcOrd="2" destOrd="0" parTransId="{26019A7D-8CFE-4FC3-860B-4FCF6AAB5418}" sibTransId="{7C485D84-2D1D-45CB-A62C-6F8AC844622D}"/>
    <dgm:cxn modelId="{DA788CE2-BDCE-4A1F-901C-078E734CA25E}" type="presOf" srcId="{19637073-833A-402B-A2B2-09D9CF92FB87}" destId="{210C26BF-A2E0-407D-ACB0-E28204AD2B61}" srcOrd="0" destOrd="0" presId="urn:microsoft.com/office/officeart/2005/8/layout/hList7"/>
    <dgm:cxn modelId="{21F76FE3-7322-47A2-80C9-7A2EC5518BEB}" type="presOf" srcId="{02C6D4A5-5719-4A30-BCE8-E36BB9BAC586}" destId="{0C2AC2C9-D4D8-49AB-BFDD-5DE7FEE75369}" srcOrd="0" destOrd="3" presId="urn:microsoft.com/office/officeart/2005/8/layout/hList7"/>
    <dgm:cxn modelId="{FC2A60EC-6780-4184-9E5A-26CB66B1EFA6}" type="presOf" srcId="{A3E61A27-FA6D-40DB-A3D3-FD3CBAEC02D1}" destId="{5D546B6A-06B2-4F08-9F8D-481DAA081835}" srcOrd="0" destOrd="0" presId="urn:microsoft.com/office/officeart/2005/8/layout/hList7"/>
    <dgm:cxn modelId="{6B2271F4-FB52-4B45-B93D-CEA6442D3597}" type="presOf" srcId="{C7764D01-0A5A-4A6C-ADA6-D544E5851BF8}" destId="{AF1ED129-F762-43C0-B198-87AB2928238F}" srcOrd="1" destOrd="2" presId="urn:microsoft.com/office/officeart/2005/8/layout/hList7"/>
    <dgm:cxn modelId="{F5510AF6-7168-46CB-AC8D-6F7A21B86997}" type="presOf" srcId="{757DCB6B-6DB8-4873-B6F3-31A1B72ED968}" destId="{CECA0646-58C9-4310-9553-70F178FB9999}" srcOrd="0" destOrd="0" presId="urn:microsoft.com/office/officeart/2005/8/layout/hList7"/>
    <dgm:cxn modelId="{7C9CADF6-3B3A-4CFD-8A2F-6F57015341DD}" type="presOf" srcId="{5185D147-A3F8-4871-ADBF-735EB1348557}" destId="{8B7BFD75-90D3-4162-9FEC-A14A6280F0CE}" srcOrd="0" destOrd="1" presId="urn:microsoft.com/office/officeart/2005/8/layout/hList7"/>
    <dgm:cxn modelId="{58172CFA-F4B1-472F-B01A-B021BE683535}" srcId="{B9C7E37B-44BC-466E-B62A-CEB14E6AEFA3}" destId="{F821FC55-A93F-4B64-9CA1-CA2BE978FF96}" srcOrd="0" destOrd="0" parTransId="{C8A7C609-1348-46FB-A42E-AED8085DFC5E}" sibTransId="{EE5A58DF-602F-46E2-B3B9-B4BC7CF18442}"/>
    <dgm:cxn modelId="{3CA73AFD-433A-4E02-B28D-DD4FE3841CFE}" type="presOf" srcId="{F821FC55-A93F-4B64-9CA1-CA2BE978FF96}" destId="{9A3B2918-B3D5-4E3B-BCFE-0AC9F4B53917}" srcOrd="1" destOrd="1" presId="urn:microsoft.com/office/officeart/2005/8/layout/hList7"/>
    <dgm:cxn modelId="{A3A69CFD-4501-48AA-A4ED-4573B6452681}" type="presOf" srcId="{6A7B9E7D-E4EA-41D0-96A6-416821787DCE}" destId="{EB71E30F-8DBF-4CD6-A573-A5D29A58F51E}" srcOrd="1" destOrd="0" presId="urn:microsoft.com/office/officeart/2005/8/layout/hList7"/>
    <dgm:cxn modelId="{88B0D5FF-7972-4E1E-9251-A8A1AB5A633E}" srcId="{6A7B9E7D-E4EA-41D0-96A6-416821787DCE}" destId="{F1D47E0C-D019-4744-9EA0-1ED73616F495}" srcOrd="1" destOrd="0" parTransId="{5AE4FF82-0BCA-4FA0-A44D-5691AB57622C}" sibTransId="{480167C4-10D4-4D9D-81F1-9CF1BDC0FA8D}"/>
    <dgm:cxn modelId="{A278F9F1-EAAC-4E0A-B734-7A14F792C556}" type="presParOf" srcId="{68A7DACA-1CCD-44F0-942E-0F6AE3F7F37A}" destId="{E30E583C-0998-46BC-8E99-9DD55D383100}" srcOrd="0" destOrd="0" presId="urn:microsoft.com/office/officeart/2005/8/layout/hList7"/>
    <dgm:cxn modelId="{DD46BA8E-E1FD-4DB8-BFF6-6464DBD05FEC}" type="presParOf" srcId="{68A7DACA-1CCD-44F0-942E-0F6AE3F7F37A}" destId="{8DE34005-A9DE-4A75-B2E3-8380451166BE}" srcOrd="1" destOrd="0" presId="urn:microsoft.com/office/officeart/2005/8/layout/hList7"/>
    <dgm:cxn modelId="{C2AE74C6-A5D2-409B-9D55-29DC8764591E}" type="presParOf" srcId="{8DE34005-A9DE-4A75-B2E3-8380451166BE}" destId="{D8AB244D-4297-4C7F-BB89-0B7B6FEFE8E3}" srcOrd="0" destOrd="0" presId="urn:microsoft.com/office/officeart/2005/8/layout/hList7"/>
    <dgm:cxn modelId="{E538C3ED-8EFE-4A25-A6A2-17D5A1AF0D65}" type="presParOf" srcId="{D8AB244D-4297-4C7F-BB89-0B7B6FEFE8E3}" destId="{5D546B6A-06B2-4F08-9F8D-481DAA081835}" srcOrd="0" destOrd="0" presId="urn:microsoft.com/office/officeart/2005/8/layout/hList7"/>
    <dgm:cxn modelId="{F0DE0630-A87A-4846-8516-71AACB97D8D0}" type="presParOf" srcId="{D8AB244D-4297-4C7F-BB89-0B7B6FEFE8E3}" destId="{1FA6E96F-E258-4123-83F2-4EC3248E47C6}" srcOrd="1" destOrd="0" presId="urn:microsoft.com/office/officeart/2005/8/layout/hList7"/>
    <dgm:cxn modelId="{282F9A13-583D-4E36-90D6-DB4C31BC47B7}" type="presParOf" srcId="{D8AB244D-4297-4C7F-BB89-0B7B6FEFE8E3}" destId="{E96F8996-159B-42D9-8218-2C71D0CFBC47}" srcOrd="2" destOrd="0" presId="urn:microsoft.com/office/officeart/2005/8/layout/hList7"/>
    <dgm:cxn modelId="{9F1C83D9-31B5-4259-B2F9-95D33B120AE3}" type="presParOf" srcId="{D8AB244D-4297-4C7F-BB89-0B7B6FEFE8E3}" destId="{6C621EB2-6403-4C8B-A62E-A7D14CFF6C1C}" srcOrd="3" destOrd="0" presId="urn:microsoft.com/office/officeart/2005/8/layout/hList7"/>
    <dgm:cxn modelId="{2494C247-335B-40C0-B62D-94035EDF9457}" type="presParOf" srcId="{8DE34005-A9DE-4A75-B2E3-8380451166BE}" destId="{2AB9316D-6BCC-46E3-8DCB-3C1CB7283B05}" srcOrd="1" destOrd="0" presId="urn:microsoft.com/office/officeart/2005/8/layout/hList7"/>
    <dgm:cxn modelId="{9A42E8A3-5694-4A75-A68C-6E1F29430E8C}" type="presParOf" srcId="{8DE34005-A9DE-4A75-B2E3-8380451166BE}" destId="{81CEA9FF-AA2B-4D7D-AF07-F18C4B761959}" srcOrd="2" destOrd="0" presId="urn:microsoft.com/office/officeart/2005/8/layout/hList7"/>
    <dgm:cxn modelId="{15FBEAFB-77E2-46F1-9B4B-A721AC84AD8D}" type="presParOf" srcId="{81CEA9FF-AA2B-4D7D-AF07-F18C4B761959}" destId="{CECA0646-58C9-4310-9553-70F178FB9999}" srcOrd="0" destOrd="0" presId="urn:microsoft.com/office/officeart/2005/8/layout/hList7"/>
    <dgm:cxn modelId="{B5A79873-FC9B-4010-81E6-77A572379AE0}" type="presParOf" srcId="{81CEA9FF-AA2B-4D7D-AF07-F18C4B761959}" destId="{AF1ED129-F762-43C0-B198-87AB2928238F}" srcOrd="1" destOrd="0" presId="urn:microsoft.com/office/officeart/2005/8/layout/hList7"/>
    <dgm:cxn modelId="{177FE680-3828-4AE7-A68B-9CB8AB3143C9}" type="presParOf" srcId="{81CEA9FF-AA2B-4D7D-AF07-F18C4B761959}" destId="{DA8FB5F1-0FF1-468B-AD0E-44EB77EBC251}" srcOrd="2" destOrd="0" presId="urn:microsoft.com/office/officeart/2005/8/layout/hList7"/>
    <dgm:cxn modelId="{D65CB2B6-4F83-4A92-8B43-F46597969CA5}" type="presParOf" srcId="{81CEA9FF-AA2B-4D7D-AF07-F18C4B761959}" destId="{99E8A0F2-DB7E-43B9-9C40-D975F9357BCD}" srcOrd="3" destOrd="0" presId="urn:microsoft.com/office/officeart/2005/8/layout/hList7"/>
    <dgm:cxn modelId="{DBDF588F-74D5-4D84-8FF8-EBE885953A7E}" type="presParOf" srcId="{8DE34005-A9DE-4A75-B2E3-8380451166BE}" destId="{210C26BF-A2E0-407D-ACB0-E28204AD2B61}" srcOrd="3" destOrd="0" presId="urn:microsoft.com/office/officeart/2005/8/layout/hList7"/>
    <dgm:cxn modelId="{C3454896-63A9-4212-9EDE-46D3965C7D0B}" type="presParOf" srcId="{8DE34005-A9DE-4A75-B2E3-8380451166BE}" destId="{23603070-6FC6-48F7-A9D2-4BE7CB2822D2}" srcOrd="4" destOrd="0" presId="urn:microsoft.com/office/officeart/2005/8/layout/hList7"/>
    <dgm:cxn modelId="{D359F9AB-2E32-4C8E-9B45-40A3F0C34A23}" type="presParOf" srcId="{23603070-6FC6-48F7-A9D2-4BE7CB2822D2}" destId="{8B7BFD75-90D3-4162-9FEC-A14A6280F0CE}" srcOrd="0" destOrd="0" presId="urn:microsoft.com/office/officeart/2005/8/layout/hList7"/>
    <dgm:cxn modelId="{CEAB70C6-5EFC-41FC-88D2-986A7452181D}" type="presParOf" srcId="{23603070-6FC6-48F7-A9D2-4BE7CB2822D2}" destId="{EB71E30F-8DBF-4CD6-A573-A5D29A58F51E}" srcOrd="1" destOrd="0" presId="urn:microsoft.com/office/officeart/2005/8/layout/hList7"/>
    <dgm:cxn modelId="{9B7283A3-823F-4D4C-85B7-B3979A181A9B}" type="presParOf" srcId="{23603070-6FC6-48F7-A9D2-4BE7CB2822D2}" destId="{8DEE6107-1B88-45F3-BF2A-42B65AC3F1BF}" srcOrd="2" destOrd="0" presId="urn:microsoft.com/office/officeart/2005/8/layout/hList7"/>
    <dgm:cxn modelId="{B587C99C-FABA-4DA6-96D2-78CDA9212E89}" type="presParOf" srcId="{23603070-6FC6-48F7-A9D2-4BE7CB2822D2}" destId="{577A35BA-B72E-4FB2-A6CA-E57CE49E1FD5}" srcOrd="3" destOrd="0" presId="urn:microsoft.com/office/officeart/2005/8/layout/hList7"/>
    <dgm:cxn modelId="{84381250-F993-49FC-992D-DDD55119C83C}" type="presParOf" srcId="{8DE34005-A9DE-4A75-B2E3-8380451166BE}" destId="{CE5BC73F-1EE1-4E83-BD9A-646BA65D6ED7}" srcOrd="5" destOrd="0" presId="urn:microsoft.com/office/officeart/2005/8/layout/hList7"/>
    <dgm:cxn modelId="{0B817F8B-4E36-4AD7-8B28-BF0B0EF69204}" type="presParOf" srcId="{8DE34005-A9DE-4A75-B2E3-8380451166BE}" destId="{513853CD-88FA-44BC-93DA-624CC5316259}" srcOrd="6" destOrd="0" presId="urn:microsoft.com/office/officeart/2005/8/layout/hList7"/>
    <dgm:cxn modelId="{BAB7321B-0BD4-4426-A407-EB23F932CD23}" type="presParOf" srcId="{513853CD-88FA-44BC-93DA-624CC5316259}" destId="{415AF325-498D-46E8-9363-5C82198B60BB}" srcOrd="0" destOrd="0" presId="urn:microsoft.com/office/officeart/2005/8/layout/hList7"/>
    <dgm:cxn modelId="{280281B6-2664-40D1-B04F-6C166B8CA7F0}" type="presParOf" srcId="{513853CD-88FA-44BC-93DA-624CC5316259}" destId="{9A3B2918-B3D5-4E3B-BCFE-0AC9F4B53917}" srcOrd="1" destOrd="0" presId="urn:microsoft.com/office/officeart/2005/8/layout/hList7"/>
    <dgm:cxn modelId="{B3992766-B649-41FC-9E4A-FEF96A2294C7}" type="presParOf" srcId="{513853CD-88FA-44BC-93DA-624CC5316259}" destId="{36CE0155-8F14-42B5-A334-23327A11D9D9}" srcOrd="2" destOrd="0" presId="urn:microsoft.com/office/officeart/2005/8/layout/hList7"/>
    <dgm:cxn modelId="{FFAFC423-ADF6-4A72-A271-82F543C62E16}" type="presParOf" srcId="{513853CD-88FA-44BC-93DA-624CC5316259}" destId="{CB2F7CE1-4C16-4ADB-B64C-D41292F4DCDB}" srcOrd="3" destOrd="0" presId="urn:microsoft.com/office/officeart/2005/8/layout/hList7"/>
    <dgm:cxn modelId="{8617A526-CA18-4808-B55C-F361DB855226}" type="presParOf" srcId="{8DE34005-A9DE-4A75-B2E3-8380451166BE}" destId="{337848AA-214E-4500-8990-D28317EBA748}" srcOrd="7" destOrd="0" presId="urn:microsoft.com/office/officeart/2005/8/layout/hList7"/>
    <dgm:cxn modelId="{FEE55C0A-12ED-4394-BF09-2561F761432E}" type="presParOf" srcId="{8DE34005-A9DE-4A75-B2E3-8380451166BE}" destId="{9F2C53E2-C776-4D89-AF78-A664F539E356}" srcOrd="8" destOrd="0" presId="urn:microsoft.com/office/officeart/2005/8/layout/hList7"/>
    <dgm:cxn modelId="{E95994FF-B12E-4186-AAE3-2074124E8853}" type="presParOf" srcId="{9F2C53E2-C776-4D89-AF78-A664F539E356}" destId="{0C2AC2C9-D4D8-49AB-BFDD-5DE7FEE75369}" srcOrd="0" destOrd="0" presId="urn:microsoft.com/office/officeart/2005/8/layout/hList7"/>
    <dgm:cxn modelId="{D0D7F195-463F-420C-9C0E-B61CD94F58C7}" type="presParOf" srcId="{9F2C53E2-C776-4D89-AF78-A664F539E356}" destId="{328CC4A6-E237-4C0E-8453-F4F69684B2D4}" srcOrd="1" destOrd="0" presId="urn:microsoft.com/office/officeart/2005/8/layout/hList7"/>
    <dgm:cxn modelId="{03D0DBFF-FE53-45E8-8A8C-F78F65D4D7B2}" type="presParOf" srcId="{9F2C53E2-C776-4D89-AF78-A664F539E356}" destId="{21A2BF43-DFD6-4AF0-A6C1-457D7160A898}" srcOrd="2" destOrd="0" presId="urn:microsoft.com/office/officeart/2005/8/layout/hList7"/>
    <dgm:cxn modelId="{3F3E8EED-2B9C-4051-93CC-C2651FDACB25}" type="presParOf" srcId="{9F2C53E2-C776-4D89-AF78-A664F539E356}" destId="{0DDF2E74-0FC6-4B01-83DF-B784F7F362B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EF23C0-0167-4E4F-BA4E-89D55943882E}" type="doc">
      <dgm:prSet loTypeId="urn:microsoft.com/office/officeart/2005/8/layout/pList1" loCatId="list" qsTypeId="urn:microsoft.com/office/officeart/2005/8/quickstyle/simple4" qsCatId="simple" csTypeId="urn:microsoft.com/office/officeart/2005/8/colors/colorful1" csCatId="colorful" phldr="1"/>
      <dgm:spPr/>
      <dgm:t>
        <a:bodyPr/>
        <a:lstStyle/>
        <a:p>
          <a:endParaRPr lang="en-US"/>
        </a:p>
      </dgm:t>
    </dgm:pt>
    <dgm:pt modelId="{16836E10-2DF2-4ED5-8102-B215A165A455}">
      <dgm:prSet custT="1"/>
      <dgm:spPr/>
      <dgm:t>
        <a:bodyPr/>
        <a:lstStyle/>
        <a:p>
          <a:r>
            <a:rPr lang="en-US" sz="1800" dirty="0"/>
            <a:t>Smaller proportion of PCPs</a:t>
          </a:r>
        </a:p>
      </dgm:t>
    </dgm:pt>
    <dgm:pt modelId="{C964BF80-D0D8-4058-B46D-3D4AFD1FBF93}" type="parTrans" cxnId="{EBEE1348-41A6-4B3B-B570-59B894C13412}">
      <dgm:prSet/>
      <dgm:spPr/>
      <dgm:t>
        <a:bodyPr/>
        <a:lstStyle/>
        <a:p>
          <a:endParaRPr lang="en-US"/>
        </a:p>
      </dgm:t>
    </dgm:pt>
    <dgm:pt modelId="{440A5022-AA98-4ED6-B4FA-C55D752E2E3D}" type="sibTrans" cxnId="{EBEE1348-41A6-4B3B-B570-59B894C13412}">
      <dgm:prSet/>
      <dgm:spPr/>
      <dgm:t>
        <a:bodyPr/>
        <a:lstStyle/>
        <a:p>
          <a:endParaRPr lang="en-US"/>
        </a:p>
      </dgm:t>
    </dgm:pt>
    <dgm:pt modelId="{1C8AAB6B-D47B-4340-B31C-73415459069B}">
      <dgm:prSet custT="1"/>
      <dgm:spPr/>
      <dgm:t>
        <a:bodyPr/>
        <a:lstStyle/>
        <a:p>
          <a:r>
            <a:rPr lang="en-US" sz="1800" dirty="0"/>
            <a:t>No major teaching hospital</a:t>
          </a:r>
        </a:p>
      </dgm:t>
    </dgm:pt>
    <dgm:pt modelId="{A0FF1BCB-1F20-4941-9248-CDA3C19354DA}" type="parTrans" cxnId="{9EAC1E7F-86B0-407E-8CBD-17F5603EDB43}">
      <dgm:prSet/>
      <dgm:spPr/>
      <dgm:t>
        <a:bodyPr/>
        <a:lstStyle/>
        <a:p>
          <a:endParaRPr lang="en-US"/>
        </a:p>
      </dgm:t>
    </dgm:pt>
    <dgm:pt modelId="{C3BE43E2-F7C6-4C06-8165-09728CF10DF2}" type="sibTrans" cxnId="{9EAC1E7F-86B0-407E-8CBD-17F5603EDB43}">
      <dgm:prSet/>
      <dgm:spPr/>
      <dgm:t>
        <a:bodyPr/>
        <a:lstStyle/>
        <a:p>
          <a:endParaRPr lang="en-US"/>
        </a:p>
      </dgm:t>
    </dgm:pt>
    <dgm:pt modelId="{05D2887E-77CE-4D97-A0B6-98D250B7E600}">
      <dgm:prSet custT="1"/>
      <dgm:spPr/>
      <dgm:t>
        <a:bodyPr/>
        <a:lstStyle/>
        <a:p>
          <a:r>
            <a:rPr lang="en-US" sz="1800" dirty="0"/>
            <a:t>Larger proportion of nonwhite patients</a:t>
          </a:r>
        </a:p>
      </dgm:t>
    </dgm:pt>
    <dgm:pt modelId="{1632B91C-D6B3-4F6B-B6ED-55BCDC5B9096}" type="parTrans" cxnId="{B453D749-1840-4119-9E1C-F6A21E9DCCCC}">
      <dgm:prSet/>
      <dgm:spPr/>
      <dgm:t>
        <a:bodyPr/>
        <a:lstStyle/>
        <a:p>
          <a:endParaRPr lang="en-US"/>
        </a:p>
      </dgm:t>
    </dgm:pt>
    <dgm:pt modelId="{50A7F608-1AC3-4F8B-9AA6-8761F67FE574}" type="sibTrans" cxnId="{B453D749-1840-4119-9E1C-F6A21E9DCCCC}">
      <dgm:prSet/>
      <dgm:spPr/>
      <dgm:t>
        <a:bodyPr/>
        <a:lstStyle/>
        <a:p>
          <a:endParaRPr lang="en-US"/>
        </a:p>
      </dgm:t>
    </dgm:pt>
    <dgm:pt modelId="{9FFEFA0C-5E1F-4EC2-A64A-E243F89B395E}">
      <dgm:prSet custT="1"/>
      <dgm:spPr/>
      <dgm:t>
        <a:bodyPr/>
        <a:lstStyle/>
        <a:p>
          <a:r>
            <a:rPr lang="en-US" sz="1800" dirty="0"/>
            <a:t>Located in the South or West</a:t>
          </a:r>
        </a:p>
      </dgm:t>
    </dgm:pt>
    <dgm:pt modelId="{554560C3-02C6-44C1-A6A3-20E5016C5410}" type="parTrans" cxnId="{4D1A6F9C-2686-4C47-8BEB-3A7B456D4C05}">
      <dgm:prSet/>
      <dgm:spPr/>
      <dgm:t>
        <a:bodyPr/>
        <a:lstStyle/>
        <a:p>
          <a:endParaRPr lang="en-US"/>
        </a:p>
      </dgm:t>
    </dgm:pt>
    <dgm:pt modelId="{FAA382BD-EB78-4A58-B897-702FA859E5EB}" type="sibTrans" cxnId="{4D1A6F9C-2686-4C47-8BEB-3A7B456D4C05}">
      <dgm:prSet/>
      <dgm:spPr/>
      <dgm:t>
        <a:bodyPr/>
        <a:lstStyle/>
        <a:p>
          <a:endParaRPr lang="en-US"/>
        </a:p>
      </dgm:t>
    </dgm:pt>
    <dgm:pt modelId="{E351659E-B7D4-4975-A0F0-4DEFCACBCE54}">
      <dgm:prSet custT="1"/>
      <dgm:spPr/>
      <dgm:t>
        <a:bodyPr/>
        <a:lstStyle/>
        <a:p>
          <a:r>
            <a:rPr lang="en-US" sz="1800" dirty="0"/>
            <a:t>Serving areas with higher health care spending</a:t>
          </a:r>
        </a:p>
      </dgm:t>
    </dgm:pt>
    <dgm:pt modelId="{DFF377EC-F8ED-4700-BC25-5AB65B47D5F3}" type="parTrans" cxnId="{D20720B7-F8B0-4009-8E53-7BDF269F9102}">
      <dgm:prSet/>
      <dgm:spPr/>
      <dgm:t>
        <a:bodyPr/>
        <a:lstStyle/>
        <a:p>
          <a:endParaRPr lang="en-US"/>
        </a:p>
      </dgm:t>
    </dgm:pt>
    <dgm:pt modelId="{18CA080A-10D3-492E-96A8-2D69426886D4}" type="sibTrans" cxnId="{D20720B7-F8B0-4009-8E53-7BDF269F9102}">
      <dgm:prSet/>
      <dgm:spPr/>
      <dgm:t>
        <a:bodyPr/>
        <a:lstStyle/>
        <a:p>
          <a:endParaRPr lang="en-US"/>
        </a:p>
      </dgm:t>
    </dgm:pt>
    <dgm:pt modelId="{C3D7F00B-3B0C-4CB3-AF86-7289F60E917F}" type="pres">
      <dgm:prSet presAssocID="{3BEF23C0-0167-4E4F-BA4E-89D55943882E}" presName="Name0" presStyleCnt="0">
        <dgm:presLayoutVars>
          <dgm:dir/>
          <dgm:resizeHandles val="exact"/>
        </dgm:presLayoutVars>
      </dgm:prSet>
      <dgm:spPr/>
    </dgm:pt>
    <dgm:pt modelId="{3FE4FA9B-3242-4809-BEC8-34F31B2C14DE}" type="pres">
      <dgm:prSet presAssocID="{16836E10-2DF2-4ED5-8102-B215A165A455}" presName="compNode" presStyleCnt="0"/>
      <dgm:spPr/>
    </dgm:pt>
    <dgm:pt modelId="{014ED6AD-B1FB-454F-A00D-CB304DA0C326}" type="pres">
      <dgm:prSet presAssocID="{16836E10-2DF2-4ED5-8102-B215A165A455}" presName="pictRect" presStyleLbl="node1" presStyleIdx="0" presStyleCnt="5" custScaleX="6240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77BCFBA-E802-4DC3-BBE4-82A7142C7F72}" type="pres">
      <dgm:prSet presAssocID="{16836E10-2DF2-4ED5-8102-B215A165A455}" presName="textRect" presStyleLbl="revTx" presStyleIdx="0" presStyleCnt="5">
        <dgm:presLayoutVars>
          <dgm:bulletEnabled val="1"/>
        </dgm:presLayoutVars>
      </dgm:prSet>
      <dgm:spPr/>
    </dgm:pt>
    <dgm:pt modelId="{B3B013BB-2228-4B1D-BF66-28C8E721C9F7}" type="pres">
      <dgm:prSet presAssocID="{440A5022-AA98-4ED6-B4FA-C55D752E2E3D}" presName="sibTrans" presStyleLbl="sibTrans2D1" presStyleIdx="0" presStyleCnt="0"/>
      <dgm:spPr/>
    </dgm:pt>
    <dgm:pt modelId="{AB351158-B824-42C0-B9B4-99500761DD93}" type="pres">
      <dgm:prSet presAssocID="{1C8AAB6B-D47B-4340-B31C-73415459069B}" presName="compNode" presStyleCnt="0"/>
      <dgm:spPr/>
    </dgm:pt>
    <dgm:pt modelId="{58DABCF4-B004-40B7-A299-17310CCB5DBD}" type="pres">
      <dgm:prSet presAssocID="{1C8AAB6B-D47B-4340-B31C-73415459069B}" presName="pictRect" presStyleLbl="node1" presStyleIdx="1" presStyleCnt="5" custScaleX="6285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A1A8B35-38F4-4279-BC4A-1B325A578D6F}" type="pres">
      <dgm:prSet presAssocID="{1C8AAB6B-D47B-4340-B31C-73415459069B}" presName="textRect" presStyleLbl="revTx" presStyleIdx="1" presStyleCnt="5">
        <dgm:presLayoutVars>
          <dgm:bulletEnabled val="1"/>
        </dgm:presLayoutVars>
      </dgm:prSet>
      <dgm:spPr/>
    </dgm:pt>
    <dgm:pt modelId="{38540C29-293B-4064-990D-33D0671B3486}" type="pres">
      <dgm:prSet presAssocID="{C3BE43E2-F7C6-4C06-8165-09728CF10DF2}" presName="sibTrans" presStyleLbl="sibTrans2D1" presStyleIdx="0" presStyleCnt="0"/>
      <dgm:spPr/>
    </dgm:pt>
    <dgm:pt modelId="{23D6AABC-7EAA-4446-AD90-FEE9909D7B66}" type="pres">
      <dgm:prSet presAssocID="{05D2887E-77CE-4D97-A0B6-98D250B7E600}" presName="compNode" presStyleCnt="0"/>
      <dgm:spPr/>
    </dgm:pt>
    <dgm:pt modelId="{B4D7C148-0A47-4DEE-9D2C-D08387D072E3}" type="pres">
      <dgm:prSet presAssocID="{05D2887E-77CE-4D97-A0B6-98D250B7E600}" presName="pictRect" presStyleLbl="node1" presStyleIdx="2" presStyleCnt="5" custScaleX="780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CB3ECF4-FC56-4922-B206-0C37E5F04F21}" type="pres">
      <dgm:prSet presAssocID="{05D2887E-77CE-4D97-A0B6-98D250B7E600}" presName="textRect" presStyleLbl="revTx" presStyleIdx="2" presStyleCnt="5">
        <dgm:presLayoutVars>
          <dgm:bulletEnabled val="1"/>
        </dgm:presLayoutVars>
      </dgm:prSet>
      <dgm:spPr/>
    </dgm:pt>
    <dgm:pt modelId="{1BCAD475-566D-4394-AFC9-3982C442BB60}" type="pres">
      <dgm:prSet presAssocID="{50A7F608-1AC3-4F8B-9AA6-8761F67FE574}" presName="sibTrans" presStyleLbl="sibTrans2D1" presStyleIdx="0" presStyleCnt="0"/>
      <dgm:spPr/>
    </dgm:pt>
    <dgm:pt modelId="{0A23840C-C124-4560-8E17-6573B68C1080}" type="pres">
      <dgm:prSet presAssocID="{9FFEFA0C-5E1F-4EC2-A64A-E243F89B395E}" presName="compNode" presStyleCnt="0"/>
      <dgm:spPr/>
    </dgm:pt>
    <dgm:pt modelId="{819CD5FB-6A11-45EB-B823-F6C1DAB82E47}" type="pres">
      <dgm:prSet presAssocID="{9FFEFA0C-5E1F-4EC2-A64A-E243F89B395E}" presName="pictRect" presStyleLbl="node1" presStyleIdx="3" presStyleCnt="5" custFlipHor="1" custScaleX="7032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3258B1A-A29F-4796-B72E-8E2B1B234672}" type="pres">
      <dgm:prSet presAssocID="{9FFEFA0C-5E1F-4EC2-A64A-E243F89B395E}" presName="textRect" presStyleLbl="revTx" presStyleIdx="3" presStyleCnt="5">
        <dgm:presLayoutVars>
          <dgm:bulletEnabled val="1"/>
        </dgm:presLayoutVars>
      </dgm:prSet>
      <dgm:spPr/>
    </dgm:pt>
    <dgm:pt modelId="{9386DC75-12E6-4C3A-B10B-81DADCD87148}" type="pres">
      <dgm:prSet presAssocID="{FAA382BD-EB78-4A58-B897-702FA859E5EB}" presName="sibTrans" presStyleLbl="sibTrans2D1" presStyleIdx="0" presStyleCnt="0"/>
      <dgm:spPr/>
    </dgm:pt>
    <dgm:pt modelId="{8B9624D0-15B9-40D2-BC7C-565165B79F8A}" type="pres">
      <dgm:prSet presAssocID="{E351659E-B7D4-4975-A0F0-4DEFCACBCE54}" presName="compNode" presStyleCnt="0"/>
      <dgm:spPr/>
    </dgm:pt>
    <dgm:pt modelId="{0A7140C8-26B7-495E-ACEC-8F832235E37C}" type="pres">
      <dgm:prSet presAssocID="{E351659E-B7D4-4975-A0F0-4DEFCACBCE54}" presName="pictRect" presStyleLbl="node1" presStyleIdx="4" presStyleCnt="5" custScaleX="5774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17C335D-E75D-4116-8151-48D37D33F585}" type="pres">
      <dgm:prSet presAssocID="{E351659E-B7D4-4975-A0F0-4DEFCACBCE54}" presName="textRect" presStyleLbl="revTx" presStyleIdx="4" presStyleCnt="5">
        <dgm:presLayoutVars>
          <dgm:bulletEnabled val="1"/>
        </dgm:presLayoutVars>
      </dgm:prSet>
      <dgm:spPr/>
    </dgm:pt>
  </dgm:ptLst>
  <dgm:cxnLst>
    <dgm:cxn modelId="{86421A1E-4727-48EC-8B3B-DE187AF1F2FE}" type="presOf" srcId="{E351659E-B7D4-4975-A0F0-4DEFCACBCE54}" destId="{C17C335D-E75D-4116-8151-48D37D33F585}" srcOrd="0" destOrd="0" presId="urn:microsoft.com/office/officeart/2005/8/layout/pList1"/>
    <dgm:cxn modelId="{A5CBE021-B6C6-4AD9-8330-2EFF3758A564}" type="presOf" srcId="{9FFEFA0C-5E1F-4EC2-A64A-E243F89B395E}" destId="{23258B1A-A29F-4796-B72E-8E2B1B234672}" srcOrd="0" destOrd="0" presId="urn:microsoft.com/office/officeart/2005/8/layout/pList1"/>
    <dgm:cxn modelId="{EBEE1348-41A6-4B3B-B570-59B894C13412}" srcId="{3BEF23C0-0167-4E4F-BA4E-89D55943882E}" destId="{16836E10-2DF2-4ED5-8102-B215A165A455}" srcOrd="0" destOrd="0" parTransId="{C964BF80-D0D8-4058-B46D-3D4AFD1FBF93}" sibTransId="{440A5022-AA98-4ED6-B4FA-C55D752E2E3D}"/>
    <dgm:cxn modelId="{B453D749-1840-4119-9E1C-F6A21E9DCCCC}" srcId="{3BEF23C0-0167-4E4F-BA4E-89D55943882E}" destId="{05D2887E-77CE-4D97-A0B6-98D250B7E600}" srcOrd="2" destOrd="0" parTransId="{1632B91C-D6B3-4F6B-B6ED-55BCDC5B9096}" sibTransId="{50A7F608-1AC3-4F8B-9AA6-8761F67FE574}"/>
    <dgm:cxn modelId="{0B091359-8241-45BA-916E-79A6BE993A46}" type="presOf" srcId="{16836E10-2DF2-4ED5-8102-B215A165A455}" destId="{477BCFBA-E802-4DC3-BBE4-82A7142C7F72}" srcOrd="0" destOrd="0" presId="urn:microsoft.com/office/officeart/2005/8/layout/pList1"/>
    <dgm:cxn modelId="{9EAC1E7F-86B0-407E-8CBD-17F5603EDB43}" srcId="{3BEF23C0-0167-4E4F-BA4E-89D55943882E}" destId="{1C8AAB6B-D47B-4340-B31C-73415459069B}" srcOrd="1" destOrd="0" parTransId="{A0FF1BCB-1F20-4941-9248-CDA3C19354DA}" sibTransId="{C3BE43E2-F7C6-4C06-8165-09728CF10DF2}"/>
    <dgm:cxn modelId="{74F26A8C-E7FB-43D1-8282-8AF33DFDBB54}" type="presOf" srcId="{FAA382BD-EB78-4A58-B897-702FA859E5EB}" destId="{9386DC75-12E6-4C3A-B10B-81DADCD87148}" srcOrd="0" destOrd="0" presId="urn:microsoft.com/office/officeart/2005/8/layout/pList1"/>
    <dgm:cxn modelId="{E70A1E96-7BF9-428E-98E7-6A4CCBD945B4}" type="presOf" srcId="{1C8AAB6B-D47B-4340-B31C-73415459069B}" destId="{9A1A8B35-38F4-4279-BC4A-1B325A578D6F}" srcOrd="0" destOrd="0" presId="urn:microsoft.com/office/officeart/2005/8/layout/pList1"/>
    <dgm:cxn modelId="{4D1A6F9C-2686-4C47-8BEB-3A7B456D4C05}" srcId="{3BEF23C0-0167-4E4F-BA4E-89D55943882E}" destId="{9FFEFA0C-5E1F-4EC2-A64A-E243F89B395E}" srcOrd="3" destOrd="0" parTransId="{554560C3-02C6-44C1-A6A3-20E5016C5410}" sibTransId="{FAA382BD-EB78-4A58-B897-702FA859E5EB}"/>
    <dgm:cxn modelId="{4F4E20A4-2F64-4162-934E-58C29C202C7F}" type="presOf" srcId="{50A7F608-1AC3-4F8B-9AA6-8761F67FE574}" destId="{1BCAD475-566D-4394-AFC9-3982C442BB60}" srcOrd="0" destOrd="0" presId="urn:microsoft.com/office/officeart/2005/8/layout/pList1"/>
    <dgm:cxn modelId="{1ECD4BAC-EE89-4804-94F0-A1350F452C8E}" type="presOf" srcId="{C3BE43E2-F7C6-4C06-8165-09728CF10DF2}" destId="{38540C29-293B-4064-990D-33D0671B3486}" srcOrd="0" destOrd="0" presId="urn:microsoft.com/office/officeart/2005/8/layout/pList1"/>
    <dgm:cxn modelId="{3C52CAAC-A9F6-4798-B97C-5ECE8D3F2C03}" type="presOf" srcId="{440A5022-AA98-4ED6-B4FA-C55D752E2E3D}" destId="{B3B013BB-2228-4B1D-BF66-28C8E721C9F7}" srcOrd="0" destOrd="0" presId="urn:microsoft.com/office/officeart/2005/8/layout/pList1"/>
    <dgm:cxn modelId="{D20720B7-F8B0-4009-8E53-7BDF269F9102}" srcId="{3BEF23C0-0167-4E4F-BA4E-89D55943882E}" destId="{E351659E-B7D4-4975-A0F0-4DEFCACBCE54}" srcOrd="4" destOrd="0" parTransId="{DFF377EC-F8ED-4700-BC25-5AB65B47D5F3}" sibTransId="{18CA080A-10D3-492E-96A8-2D69426886D4}"/>
    <dgm:cxn modelId="{DC47A8BA-C2EA-4E22-BF2F-AB23AC08A5A1}" type="presOf" srcId="{3BEF23C0-0167-4E4F-BA4E-89D55943882E}" destId="{C3D7F00B-3B0C-4CB3-AF86-7289F60E917F}" srcOrd="0" destOrd="0" presId="urn:microsoft.com/office/officeart/2005/8/layout/pList1"/>
    <dgm:cxn modelId="{A8B767E8-6AAB-4B77-A6B7-292572918458}" type="presOf" srcId="{05D2887E-77CE-4D97-A0B6-98D250B7E600}" destId="{CCB3ECF4-FC56-4922-B206-0C37E5F04F21}" srcOrd="0" destOrd="0" presId="urn:microsoft.com/office/officeart/2005/8/layout/pList1"/>
    <dgm:cxn modelId="{6372FB45-DB4A-437B-9F14-AEE4E939C9F2}" type="presParOf" srcId="{C3D7F00B-3B0C-4CB3-AF86-7289F60E917F}" destId="{3FE4FA9B-3242-4809-BEC8-34F31B2C14DE}" srcOrd="0" destOrd="0" presId="urn:microsoft.com/office/officeart/2005/8/layout/pList1"/>
    <dgm:cxn modelId="{25E6199F-3FBC-4EA6-81F9-20051A235270}" type="presParOf" srcId="{3FE4FA9B-3242-4809-BEC8-34F31B2C14DE}" destId="{014ED6AD-B1FB-454F-A00D-CB304DA0C326}" srcOrd="0" destOrd="0" presId="urn:microsoft.com/office/officeart/2005/8/layout/pList1"/>
    <dgm:cxn modelId="{ABEFBEDF-A828-449B-8E13-B09E99B6F3DC}" type="presParOf" srcId="{3FE4FA9B-3242-4809-BEC8-34F31B2C14DE}" destId="{477BCFBA-E802-4DC3-BBE4-82A7142C7F72}" srcOrd="1" destOrd="0" presId="urn:microsoft.com/office/officeart/2005/8/layout/pList1"/>
    <dgm:cxn modelId="{AD361D07-2CCB-4DB9-B998-76C473393BC0}" type="presParOf" srcId="{C3D7F00B-3B0C-4CB3-AF86-7289F60E917F}" destId="{B3B013BB-2228-4B1D-BF66-28C8E721C9F7}" srcOrd="1" destOrd="0" presId="urn:microsoft.com/office/officeart/2005/8/layout/pList1"/>
    <dgm:cxn modelId="{4C8ED100-E5A5-4D9C-8495-0C67AA17C3AB}" type="presParOf" srcId="{C3D7F00B-3B0C-4CB3-AF86-7289F60E917F}" destId="{AB351158-B824-42C0-B9B4-99500761DD93}" srcOrd="2" destOrd="0" presId="urn:microsoft.com/office/officeart/2005/8/layout/pList1"/>
    <dgm:cxn modelId="{943DC907-B85F-4937-BB0F-4EDC3402C0DB}" type="presParOf" srcId="{AB351158-B824-42C0-B9B4-99500761DD93}" destId="{58DABCF4-B004-40B7-A299-17310CCB5DBD}" srcOrd="0" destOrd="0" presId="urn:microsoft.com/office/officeart/2005/8/layout/pList1"/>
    <dgm:cxn modelId="{142E7091-5D4E-46E1-B54D-0DFAF6EFAD8C}" type="presParOf" srcId="{AB351158-B824-42C0-B9B4-99500761DD93}" destId="{9A1A8B35-38F4-4279-BC4A-1B325A578D6F}" srcOrd="1" destOrd="0" presId="urn:microsoft.com/office/officeart/2005/8/layout/pList1"/>
    <dgm:cxn modelId="{FD07DDD1-2F1C-4C4F-8E74-1EBA59543BB9}" type="presParOf" srcId="{C3D7F00B-3B0C-4CB3-AF86-7289F60E917F}" destId="{38540C29-293B-4064-990D-33D0671B3486}" srcOrd="3" destOrd="0" presId="urn:microsoft.com/office/officeart/2005/8/layout/pList1"/>
    <dgm:cxn modelId="{5D1CD24C-EFED-43BE-B0D3-0972388C29E9}" type="presParOf" srcId="{C3D7F00B-3B0C-4CB3-AF86-7289F60E917F}" destId="{23D6AABC-7EAA-4446-AD90-FEE9909D7B66}" srcOrd="4" destOrd="0" presId="urn:microsoft.com/office/officeart/2005/8/layout/pList1"/>
    <dgm:cxn modelId="{9C9FE15C-C523-4CAE-BBC0-2036B42EDCEC}" type="presParOf" srcId="{23D6AABC-7EAA-4446-AD90-FEE9909D7B66}" destId="{B4D7C148-0A47-4DEE-9D2C-D08387D072E3}" srcOrd="0" destOrd="0" presId="urn:microsoft.com/office/officeart/2005/8/layout/pList1"/>
    <dgm:cxn modelId="{2B3F643B-D772-4009-BD93-EDE37C7EC94D}" type="presParOf" srcId="{23D6AABC-7EAA-4446-AD90-FEE9909D7B66}" destId="{CCB3ECF4-FC56-4922-B206-0C37E5F04F21}" srcOrd="1" destOrd="0" presId="urn:microsoft.com/office/officeart/2005/8/layout/pList1"/>
    <dgm:cxn modelId="{4F7A9969-0B3C-4075-B25F-7F06F36993EE}" type="presParOf" srcId="{C3D7F00B-3B0C-4CB3-AF86-7289F60E917F}" destId="{1BCAD475-566D-4394-AFC9-3982C442BB60}" srcOrd="5" destOrd="0" presId="urn:microsoft.com/office/officeart/2005/8/layout/pList1"/>
    <dgm:cxn modelId="{6E0FF004-5ED1-4318-926B-E0CE6D4104B5}" type="presParOf" srcId="{C3D7F00B-3B0C-4CB3-AF86-7289F60E917F}" destId="{0A23840C-C124-4560-8E17-6573B68C1080}" srcOrd="6" destOrd="0" presId="urn:microsoft.com/office/officeart/2005/8/layout/pList1"/>
    <dgm:cxn modelId="{7856E83B-9109-4D45-BBF9-FDA006DE62B3}" type="presParOf" srcId="{0A23840C-C124-4560-8E17-6573B68C1080}" destId="{819CD5FB-6A11-45EB-B823-F6C1DAB82E47}" srcOrd="0" destOrd="0" presId="urn:microsoft.com/office/officeart/2005/8/layout/pList1"/>
    <dgm:cxn modelId="{E17CD749-C166-480A-A9B7-B69072309348}" type="presParOf" srcId="{0A23840C-C124-4560-8E17-6573B68C1080}" destId="{23258B1A-A29F-4796-B72E-8E2B1B234672}" srcOrd="1" destOrd="0" presId="urn:microsoft.com/office/officeart/2005/8/layout/pList1"/>
    <dgm:cxn modelId="{4D38B385-6D1A-476F-BDE9-6F5318F52367}" type="presParOf" srcId="{C3D7F00B-3B0C-4CB3-AF86-7289F60E917F}" destId="{9386DC75-12E6-4C3A-B10B-81DADCD87148}" srcOrd="7" destOrd="0" presId="urn:microsoft.com/office/officeart/2005/8/layout/pList1"/>
    <dgm:cxn modelId="{ACBC73C0-D576-4FE1-B546-E47D6EF46A8B}" type="presParOf" srcId="{C3D7F00B-3B0C-4CB3-AF86-7289F60E917F}" destId="{8B9624D0-15B9-40D2-BC7C-565165B79F8A}" srcOrd="8" destOrd="0" presId="urn:microsoft.com/office/officeart/2005/8/layout/pList1"/>
    <dgm:cxn modelId="{DFD77046-68A0-463F-B39C-4EA285B2CA33}" type="presParOf" srcId="{8B9624D0-15B9-40D2-BC7C-565165B79F8A}" destId="{0A7140C8-26B7-495E-ACEC-8F832235E37C}" srcOrd="0" destOrd="0" presId="urn:microsoft.com/office/officeart/2005/8/layout/pList1"/>
    <dgm:cxn modelId="{6A76C0FA-CF8C-4ECE-8BBB-F6F7922AD747}" type="presParOf" srcId="{8B9624D0-15B9-40D2-BC7C-565165B79F8A}" destId="{C17C335D-E75D-4116-8151-48D37D33F58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38C22-FCB7-4FB8-9108-B5244989EC25}">
      <dsp:nvSpPr>
        <dsp:cNvPr id="0" name=""/>
        <dsp:cNvSpPr/>
      </dsp:nvSpPr>
      <dsp:spPr>
        <a:xfrm>
          <a:off x="0" y="0"/>
          <a:ext cx="9484896" cy="112679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j-lt"/>
              <a:ea typeface="Inter" panose="02000503000000020004" pitchFamily="2" charset="0"/>
            </a:rPr>
            <a:t>What is value in health care? </a:t>
          </a:r>
        </a:p>
      </dsp:txBody>
      <dsp:txXfrm>
        <a:off x="2009658" y="0"/>
        <a:ext cx="7475237" cy="1126791"/>
      </dsp:txXfrm>
    </dsp:sp>
    <dsp:sp modelId="{17013E2C-E9EF-4D08-8EE3-F4D4E0F48CB6}">
      <dsp:nvSpPr>
        <dsp:cNvPr id="0" name=""/>
        <dsp:cNvSpPr/>
      </dsp:nvSpPr>
      <dsp:spPr>
        <a:xfrm>
          <a:off x="112679" y="112679"/>
          <a:ext cx="1896979" cy="901432"/>
        </a:xfrm>
        <a:prstGeom prst="roundRect">
          <a:avLst>
            <a:gd name="adj" fmla="val 10000"/>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8555" t="-3782" r="28555" b="-3782"/>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1EB78-8B7C-4D5F-8B4A-9DB5271170CE}">
      <dsp:nvSpPr>
        <dsp:cNvPr id="0" name=""/>
        <dsp:cNvSpPr/>
      </dsp:nvSpPr>
      <dsp:spPr>
        <a:xfrm>
          <a:off x="0" y="530999"/>
          <a:ext cx="2514599"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Knowledge/Cognitive</a:t>
          </a:r>
        </a:p>
      </dsp:txBody>
      <dsp:txXfrm>
        <a:off x="0" y="530999"/>
        <a:ext cx="2514599" cy="495000"/>
      </dsp:txXfrm>
    </dsp:sp>
    <dsp:sp modelId="{F5B3ADEA-9ED3-431B-A8D4-0401B5A5C717}">
      <dsp:nvSpPr>
        <dsp:cNvPr id="0" name=""/>
        <dsp:cNvSpPr/>
      </dsp:nvSpPr>
      <dsp:spPr>
        <a:xfrm>
          <a:off x="2514599" y="5061"/>
          <a:ext cx="502920" cy="1546875"/>
        </a:xfrm>
        <a:prstGeom prst="leftBrace">
          <a:avLst>
            <a:gd name="adj1" fmla="val 35000"/>
            <a:gd name="adj2" fmla="val 50000"/>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1439B3-BC5A-442F-B154-B47501DFE1F5}">
      <dsp:nvSpPr>
        <dsp:cNvPr id="0" name=""/>
        <dsp:cNvSpPr/>
      </dsp:nvSpPr>
      <dsp:spPr>
        <a:xfrm>
          <a:off x="3218687" y="5061"/>
          <a:ext cx="6839712" cy="1546875"/>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Discomfort with diagnostic uncertainty</a:t>
          </a:r>
        </a:p>
        <a:p>
          <a:pPr marL="228600" lvl="1" indent="-228600" algn="l" defTabSz="889000">
            <a:lnSpc>
              <a:spcPct val="90000"/>
            </a:lnSpc>
            <a:spcBef>
              <a:spcPct val="0"/>
            </a:spcBef>
            <a:spcAft>
              <a:spcPct val="15000"/>
            </a:spcAft>
            <a:buChar char="•"/>
          </a:pPr>
          <a:r>
            <a:rPr lang="en-US" sz="2000" kern="1200" dirty="0"/>
            <a:t>Lack of knowledge of costs and harms</a:t>
          </a:r>
        </a:p>
        <a:p>
          <a:pPr marL="228600" lvl="1" indent="-228600" algn="l" defTabSz="889000">
            <a:lnSpc>
              <a:spcPct val="90000"/>
            </a:lnSpc>
            <a:spcBef>
              <a:spcPct val="0"/>
            </a:spcBef>
            <a:spcAft>
              <a:spcPct val="15000"/>
            </a:spcAft>
            <a:buChar char="•"/>
          </a:pPr>
          <a:r>
            <a:rPr lang="en-US" sz="2000" kern="1200" dirty="0"/>
            <a:t>No training in weighing benefit relative to cost/harm</a:t>
          </a:r>
        </a:p>
        <a:p>
          <a:pPr marL="228600" lvl="1" indent="-228600" algn="l" defTabSz="889000">
            <a:lnSpc>
              <a:spcPct val="90000"/>
            </a:lnSpc>
            <a:spcBef>
              <a:spcPct val="0"/>
            </a:spcBef>
            <a:spcAft>
              <a:spcPct val="15000"/>
            </a:spcAft>
            <a:buChar char="•"/>
          </a:pPr>
          <a:r>
            <a:rPr lang="en-US" sz="2000" kern="1200" dirty="0"/>
            <a:t>Desire to be complete</a:t>
          </a:r>
        </a:p>
      </dsp:txBody>
      <dsp:txXfrm>
        <a:off x="3294199" y="80573"/>
        <a:ext cx="6688688" cy="1395851"/>
      </dsp:txXfrm>
    </dsp:sp>
    <dsp:sp modelId="{D2DAF6C8-DB7B-400F-BA47-9C7E430F861A}">
      <dsp:nvSpPr>
        <dsp:cNvPr id="0" name=""/>
        <dsp:cNvSpPr/>
      </dsp:nvSpPr>
      <dsp:spPr>
        <a:xfrm>
          <a:off x="0" y="1963396"/>
          <a:ext cx="2514599"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Process</a:t>
          </a:r>
        </a:p>
      </dsp:txBody>
      <dsp:txXfrm>
        <a:off x="0" y="1963396"/>
        <a:ext cx="2514599" cy="541406"/>
      </dsp:txXfrm>
    </dsp:sp>
    <dsp:sp modelId="{5F2706C6-5661-4765-BE38-D8AA26D9AB3E}">
      <dsp:nvSpPr>
        <dsp:cNvPr id="0" name=""/>
        <dsp:cNvSpPr/>
      </dsp:nvSpPr>
      <dsp:spPr>
        <a:xfrm>
          <a:off x="2514599" y="1641936"/>
          <a:ext cx="502920" cy="1184326"/>
        </a:xfrm>
        <a:prstGeom prst="leftBrace">
          <a:avLst>
            <a:gd name="adj1" fmla="val 35000"/>
            <a:gd name="adj2" fmla="val 50000"/>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F8FCC-CC57-4DF2-B66C-13B11FE2FEE2}">
      <dsp:nvSpPr>
        <dsp:cNvPr id="0" name=""/>
        <dsp:cNvSpPr/>
      </dsp:nvSpPr>
      <dsp:spPr>
        <a:xfrm>
          <a:off x="3218687" y="1641936"/>
          <a:ext cx="6839712" cy="1184326"/>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Preemptive ordering, rushing</a:t>
          </a:r>
        </a:p>
        <a:p>
          <a:pPr marL="228600" lvl="1" indent="-228600" algn="l" defTabSz="889000">
            <a:lnSpc>
              <a:spcPct val="90000"/>
            </a:lnSpc>
            <a:spcBef>
              <a:spcPct val="0"/>
            </a:spcBef>
            <a:spcAft>
              <a:spcPct val="15000"/>
            </a:spcAft>
            <a:buChar char="•"/>
          </a:pPr>
          <a:r>
            <a:rPr lang="en-US" sz="2000" kern="1200" dirty="0"/>
            <a:t>Unnecessary duplication of tests</a:t>
          </a:r>
        </a:p>
        <a:p>
          <a:pPr marL="228600" lvl="1" indent="-228600" algn="l" defTabSz="889000">
            <a:lnSpc>
              <a:spcPct val="90000"/>
            </a:lnSpc>
            <a:spcBef>
              <a:spcPct val="0"/>
            </a:spcBef>
            <a:spcAft>
              <a:spcPct val="15000"/>
            </a:spcAft>
            <a:buChar char="•"/>
          </a:pPr>
          <a:r>
            <a:rPr lang="en-US" sz="2000" kern="1200" dirty="0"/>
            <a:t>Ease of access to services while inpatient</a:t>
          </a:r>
        </a:p>
      </dsp:txBody>
      <dsp:txXfrm>
        <a:off x="3276501" y="1699750"/>
        <a:ext cx="6724084" cy="1068698"/>
      </dsp:txXfrm>
    </dsp:sp>
    <dsp:sp modelId="{6A21A7AF-E143-4480-AEC2-6A79AF0F7FE8}">
      <dsp:nvSpPr>
        <dsp:cNvPr id="0" name=""/>
        <dsp:cNvSpPr/>
      </dsp:nvSpPr>
      <dsp:spPr>
        <a:xfrm>
          <a:off x="0" y="3423831"/>
          <a:ext cx="2514599"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Culture</a:t>
          </a:r>
        </a:p>
      </dsp:txBody>
      <dsp:txXfrm>
        <a:off x="0" y="3423831"/>
        <a:ext cx="2514599" cy="541406"/>
      </dsp:txXfrm>
    </dsp:sp>
    <dsp:sp modelId="{3D639B54-1F62-4BEB-9301-829284E43219}">
      <dsp:nvSpPr>
        <dsp:cNvPr id="0" name=""/>
        <dsp:cNvSpPr/>
      </dsp:nvSpPr>
      <dsp:spPr>
        <a:xfrm>
          <a:off x="2514599" y="2916263"/>
          <a:ext cx="502920" cy="1556542"/>
        </a:xfrm>
        <a:prstGeom prst="leftBrace">
          <a:avLst>
            <a:gd name="adj1" fmla="val 35000"/>
            <a:gd name="adj2" fmla="val 50000"/>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09D7C8-6D88-488D-8E35-BB1A0EE1E06B}">
      <dsp:nvSpPr>
        <dsp:cNvPr id="0" name=""/>
        <dsp:cNvSpPr/>
      </dsp:nvSpPr>
      <dsp:spPr>
        <a:xfrm>
          <a:off x="3218687" y="2916263"/>
          <a:ext cx="6839712" cy="1556542"/>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Duplicating role-modeled behavior</a:t>
          </a:r>
        </a:p>
        <a:p>
          <a:pPr marL="228600" lvl="1" indent="-228600" algn="l" defTabSz="889000">
            <a:lnSpc>
              <a:spcPct val="90000"/>
            </a:lnSpc>
            <a:spcBef>
              <a:spcPct val="0"/>
            </a:spcBef>
            <a:spcAft>
              <a:spcPct val="15000"/>
            </a:spcAft>
            <a:buChar char="•"/>
          </a:pPr>
          <a:r>
            <a:rPr lang="en-US" sz="2000" kern="1200" dirty="0"/>
            <a:t>Faculty demand</a:t>
          </a:r>
        </a:p>
        <a:p>
          <a:pPr marL="228600" lvl="1" indent="-228600" algn="l" defTabSz="889000">
            <a:lnSpc>
              <a:spcPct val="90000"/>
            </a:lnSpc>
            <a:spcBef>
              <a:spcPct val="0"/>
            </a:spcBef>
            <a:spcAft>
              <a:spcPct val="15000"/>
            </a:spcAft>
            <a:buChar char="•"/>
          </a:pPr>
          <a:r>
            <a:rPr lang="en-US" sz="2000" kern="1200" dirty="0"/>
            <a:t>Defensive medicine</a:t>
          </a:r>
        </a:p>
        <a:p>
          <a:pPr marL="228600" lvl="1" indent="-228600" algn="l" defTabSz="889000">
            <a:lnSpc>
              <a:spcPct val="90000"/>
            </a:lnSpc>
            <a:spcBef>
              <a:spcPct val="0"/>
            </a:spcBef>
            <a:spcAft>
              <a:spcPct val="15000"/>
            </a:spcAft>
            <a:buChar char="•"/>
          </a:pPr>
          <a:r>
            <a:rPr lang="en-US" sz="2000" kern="1200" dirty="0"/>
            <a:t>Patient requests</a:t>
          </a:r>
        </a:p>
      </dsp:txBody>
      <dsp:txXfrm>
        <a:off x="3294671" y="2992247"/>
        <a:ext cx="6687744" cy="14045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40D0C-D9BE-4354-8C8C-B5AFC56D3694}">
      <dsp:nvSpPr>
        <dsp:cNvPr id="0" name=""/>
        <dsp:cNvSpPr/>
      </dsp:nvSpPr>
      <dsp:spPr>
        <a:xfrm>
          <a:off x="3478130" y="2844060"/>
          <a:ext cx="1949877" cy="379179"/>
        </a:xfrm>
        <a:custGeom>
          <a:avLst/>
          <a:gdLst/>
          <a:ahLst/>
          <a:cxnLst/>
          <a:rect l="0" t="0" r="0" b="0"/>
          <a:pathLst>
            <a:path>
              <a:moveTo>
                <a:pt x="0" y="0"/>
              </a:moveTo>
              <a:lnTo>
                <a:pt x="0" y="190218"/>
              </a:lnTo>
              <a:lnTo>
                <a:pt x="1949877" y="190218"/>
              </a:lnTo>
              <a:lnTo>
                <a:pt x="1949877" y="379179"/>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0CEE49-EC98-4B6B-947B-5836B16F9CD3}">
      <dsp:nvSpPr>
        <dsp:cNvPr id="0" name=""/>
        <dsp:cNvSpPr/>
      </dsp:nvSpPr>
      <dsp:spPr>
        <a:xfrm>
          <a:off x="647416" y="2844060"/>
          <a:ext cx="2830713" cy="380945"/>
        </a:xfrm>
        <a:custGeom>
          <a:avLst/>
          <a:gdLst/>
          <a:ahLst/>
          <a:cxnLst/>
          <a:rect l="0" t="0" r="0" b="0"/>
          <a:pathLst>
            <a:path>
              <a:moveTo>
                <a:pt x="2830713" y="0"/>
              </a:moveTo>
              <a:lnTo>
                <a:pt x="2830713" y="191984"/>
              </a:lnTo>
              <a:lnTo>
                <a:pt x="0" y="191984"/>
              </a:lnTo>
              <a:lnTo>
                <a:pt x="0" y="38094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3D82C5-66BA-4097-94BF-E62C636C843F}">
      <dsp:nvSpPr>
        <dsp:cNvPr id="0" name=""/>
        <dsp:cNvSpPr/>
      </dsp:nvSpPr>
      <dsp:spPr>
        <a:xfrm>
          <a:off x="3432410" y="1253764"/>
          <a:ext cx="91440" cy="380945"/>
        </a:xfrm>
        <a:custGeom>
          <a:avLst/>
          <a:gdLst/>
          <a:ahLst/>
          <a:cxnLst/>
          <a:rect l="0" t="0" r="0" b="0"/>
          <a:pathLst>
            <a:path>
              <a:moveTo>
                <a:pt x="45726" y="0"/>
              </a:moveTo>
              <a:lnTo>
                <a:pt x="45726" y="191984"/>
              </a:lnTo>
              <a:lnTo>
                <a:pt x="45720" y="191984"/>
              </a:lnTo>
              <a:lnTo>
                <a:pt x="45720" y="38094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3E8FFA2-9729-4872-B3D0-F0FC5A41AFAB}">
      <dsp:nvSpPr>
        <dsp:cNvPr id="0" name=""/>
        <dsp:cNvSpPr/>
      </dsp:nvSpPr>
      <dsp:spPr>
        <a:xfrm>
          <a:off x="2873461" y="44413"/>
          <a:ext cx="1209350" cy="1209350"/>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87" t="1587" r="1587" b="1587"/>
          </a:stretch>
        </a:blipFill>
        <a:ln>
          <a:noFill/>
        </a:ln>
        <a:effectLst/>
      </dsp:spPr>
      <dsp:style>
        <a:lnRef idx="0">
          <a:scrgbClr r="0" g="0" b="0"/>
        </a:lnRef>
        <a:fillRef idx="3">
          <a:scrgbClr r="0" g="0" b="0"/>
        </a:fillRef>
        <a:effectRef idx="2">
          <a:scrgbClr r="0" g="0" b="0"/>
        </a:effectRef>
        <a:fontRef idx="minor">
          <a:schemeClr val="lt1"/>
        </a:fontRef>
      </dsp:style>
    </dsp:sp>
    <dsp:sp modelId="{51B78A20-663A-48BE-8B89-B0AF45DC3017}">
      <dsp:nvSpPr>
        <dsp:cNvPr id="0" name=""/>
        <dsp:cNvSpPr/>
      </dsp:nvSpPr>
      <dsp:spPr>
        <a:xfrm>
          <a:off x="4052759" y="105727"/>
          <a:ext cx="3568443" cy="12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1. Assess patient</a:t>
          </a:r>
        </a:p>
      </dsp:txBody>
      <dsp:txXfrm>
        <a:off x="4052759" y="105727"/>
        <a:ext cx="3568443" cy="1209350"/>
      </dsp:txXfrm>
    </dsp:sp>
    <dsp:sp modelId="{C5984550-07F0-4DD8-9004-9D802F5ACC46}">
      <dsp:nvSpPr>
        <dsp:cNvPr id="0" name=""/>
        <dsp:cNvSpPr/>
      </dsp:nvSpPr>
      <dsp:spPr>
        <a:xfrm>
          <a:off x="2873455" y="1634709"/>
          <a:ext cx="1209350" cy="12093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E744ABA-FE6D-40C9-ACA3-183410BDA45D}">
      <dsp:nvSpPr>
        <dsp:cNvPr id="0" name=""/>
        <dsp:cNvSpPr/>
      </dsp:nvSpPr>
      <dsp:spPr>
        <a:xfrm>
          <a:off x="4088078" y="1567348"/>
          <a:ext cx="3471574" cy="12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2. Formulate initial diagnostic hypothesis</a:t>
          </a:r>
        </a:p>
      </dsp:txBody>
      <dsp:txXfrm>
        <a:off x="4088078" y="1567348"/>
        <a:ext cx="3471574" cy="1209350"/>
      </dsp:txXfrm>
    </dsp:sp>
    <dsp:sp modelId="{118B900B-F6CA-4355-B59D-74C9CC3E52C8}">
      <dsp:nvSpPr>
        <dsp:cNvPr id="0" name=""/>
        <dsp:cNvSpPr/>
      </dsp:nvSpPr>
      <dsp:spPr>
        <a:xfrm>
          <a:off x="42741" y="3225006"/>
          <a:ext cx="1209350" cy="1209350"/>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8503" t="8503" r="8503" b="8503"/>
          </a:stretch>
        </a:blipFill>
        <a:ln>
          <a:noFill/>
        </a:ln>
        <a:effectLst/>
      </dsp:spPr>
      <dsp:style>
        <a:lnRef idx="0">
          <a:scrgbClr r="0" g="0" b="0"/>
        </a:lnRef>
        <a:fillRef idx="3">
          <a:scrgbClr r="0" g="0" b="0"/>
        </a:fillRef>
        <a:effectRef idx="2">
          <a:scrgbClr r="0" g="0" b="0"/>
        </a:effectRef>
        <a:fontRef idx="minor">
          <a:schemeClr val="lt1"/>
        </a:fontRef>
      </dsp:style>
    </dsp:sp>
    <dsp:sp modelId="{B97D0D4D-6D9A-4E7D-8DF0-6A93A8196F9E}">
      <dsp:nvSpPr>
        <dsp:cNvPr id="0" name=""/>
        <dsp:cNvSpPr/>
      </dsp:nvSpPr>
      <dsp:spPr>
        <a:xfrm>
          <a:off x="1260929" y="3266396"/>
          <a:ext cx="3359558" cy="12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If low confidence, pursue further testing</a:t>
          </a:r>
        </a:p>
      </dsp:txBody>
      <dsp:txXfrm>
        <a:off x="1260929" y="3266396"/>
        <a:ext cx="3359558" cy="1209350"/>
      </dsp:txXfrm>
    </dsp:sp>
    <dsp:sp modelId="{6722A91D-78F1-432C-97AB-154FBC74869D}">
      <dsp:nvSpPr>
        <dsp:cNvPr id="0" name=""/>
        <dsp:cNvSpPr/>
      </dsp:nvSpPr>
      <dsp:spPr>
        <a:xfrm>
          <a:off x="4823332" y="3223240"/>
          <a:ext cx="1209350" cy="1209350"/>
        </a:xfrm>
        <a:prstGeom prst="ellipse">
          <a:avLst/>
        </a:prstGeom>
        <a:blipFill>
          <a:blip xmlns:r="http://schemas.openxmlformats.org/officeDocument/2006/relationships" r:embed="rId7">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C1D7FB8-3A9D-4EF0-8484-650D5C047E68}">
      <dsp:nvSpPr>
        <dsp:cNvPr id="0" name=""/>
        <dsp:cNvSpPr/>
      </dsp:nvSpPr>
      <dsp:spPr>
        <a:xfrm>
          <a:off x="5858857" y="3251442"/>
          <a:ext cx="2764358" cy="12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If high confidence, initiate treatment</a:t>
          </a:r>
        </a:p>
      </dsp:txBody>
      <dsp:txXfrm>
        <a:off x="5858857" y="3251442"/>
        <a:ext cx="2764358" cy="12093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DBB76-BCEC-4D04-A7FF-FE5AC380E92A}">
      <dsp:nvSpPr>
        <dsp:cNvPr id="0" name=""/>
        <dsp:cNvSpPr/>
      </dsp:nvSpPr>
      <dsp:spPr>
        <a:xfrm>
          <a:off x="1373331" y="0"/>
          <a:ext cx="6652739" cy="4157962"/>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D5C856D-2E25-4DD1-BE9A-79D222171253}">
      <dsp:nvSpPr>
        <dsp:cNvPr id="0" name=""/>
        <dsp:cNvSpPr/>
      </dsp:nvSpPr>
      <dsp:spPr>
        <a:xfrm>
          <a:off x="2218229" y="2869825"/>
          <a:ext cx="172971" cy="17297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4FC56E5-2094-47ED-9A54-7AA55011F50E}">
      <dsp:nvSpPr>
        <dsp:cNvPr id="0" name=""/>
        <dsp:cNvSpPr/>
      </dsp:nvSpPr>
      <dsp:spPr>
        <a:xfrm>
          <a:off x="2221754" y="2956310"/>
          <a:ext cx="1716009" cy="1201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54"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Increased physician anxiety due to uncertainty</a:t>
          </a:r>
        </a:p>
      </dsp:txBody>
      <dsp:txXfrm>
        <a:off x="2221754" y="2956310"/>
        <a:ext cx="1716009" cy="1201651"/>
      </dsp:txXfrm>
    </dsp:sp>
    <dsp:sp modelId="{50BE5609-B63F-42BE-84A6-7B0C05274158}">
      <dsp:nvSpPr>
        <dsp:cNvPr id="0" name=""/>
        <dsp:cNvSpPr/>
      </dsp:nvSpPr>
      <dsp:spPr>
        <a:xfrm>
          <a:off x="3745032" y="1739691"/>
          <a:ext cx="312678" cy="312678"/>
        </a:xfrm>
        <a:prstGeom prst="ellipse">
          <a:avLst/>
        </a:prstGeom>
        <a:gradFill rotWithShape="0">
          <a:gsLst>
            <a:gs pos="0">
              <a:schemeClr val="accent3">
                <a:hueOff val="-5048592"/>
                <a:satOff val="0"/>
                <a:lumOff val="3235"/>
                <a:alphaOff val="0"/>
                <a:satMod val="103000"/>
                <a:lumMod val="102000"/>
                <a:tint val="94000"/>
              </a:schemeClr>
            </a:gs>
            <a:gs pos="50000">
              <a:schemeClr val="accent3">
                <a:hueOff val="-5048592"/>
                <a:satOff val="0"/>
                <a:lumOff val="3235"/>
                <a:alphaOff val="0"/>
                <a:satMod val="110000"/>
                <a:lumMod val="100000"/>
                <a:shade val="100000"/>
              </a:schemeClr>
            </a:gs>
            <a:gs pos="100000">
              <a:schemeClr val="accent3">
                <a:hueOff val="-5048592"/>
                <a:satOff val="0"/>
                <a:lumOff val="3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217905-C7BD-44D6-B04B-86BE45FD72DB}">
      <dsp:nvSpPr>
        <dsp:cNvPr id="0" name=""/>
        <dsp:cNvSpPr/>
      </dsp:nvSpPr>
      <dsp:spPr>
        <a:xfrm>
          <a:off x="3804718" y="1896030"/>
          <a:ext cx="1789964" cy="226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682" tIns="0" rIns="0" bIns="0" numCol="1" spcCol="1270" anchor="t" anchorCtr="0">
          <a:noAutofit/>
        </a:bodyPr>
        <a:lstStyle/>
        <a:p>
          <a:pPr marL="0" lvl="0" indent="0" algn="l" defTabSz="889000">
            <a:lnSpc>
              <a:spcPct val="90000"/>
            </a:lnSpc>
            <a:spcBef>
              <a:spcPct val="0"/>
            </a:spcBef>
            <a:spcAft>
              <a:spcPct val="35000"/>
            </a:spcAft>
            <a:buNone/>
          </a:pPr>
          <a:r>
            <a:rPr lang="en-US" sz="2000" b="0" kern="1200" dirty="0"/>
            <a:t>Concerns </a:t>
          </a:r>
          <a:r>
            <a:rPr lang="en-US" sz="2000" kern="1200" dirty="0"/>
            <a:t>about disclosing uncertainty to patients</a:t>
          </a:r>
        </a:p>
      </dsp:txBody>
      <dsp:txXfrm>
        <a:off x="3804718" y="1896030"/>
        <a:ext cx="1789964" cy="2261931"/>
      </dsp:txXfrm>
    </dsp:sp>
    <dsp:sp modelId="{A329503E-CA3D-44EC-B121-3C1BA1FD804E}">
      <dsp:nvSpPr>
        <dsp:cNvPr id="0" name=""/>
        <dsp:cNvSpPr/>
      </dsp:nvSpPr>
      <dsp:spPr>
        <a:xfrm>
          <a:off x="5581188" y="1051964"/>
          <a:ext cx="432428" cy="432428"/>
        </a:xfrm>
        <a:prstGeom prst="ellipse">
          <a:avLst/>
        </a:prstGeom>
        <a:gradFill rotWithShape="0">
          <a:gsLst>
            <a:gs pos="0">
              <a:schemeClr val="accent3">
                <a:hueOff val="-10097184"/>
                <a:satOff val="0"/>
                <a:lumOff val="6471"/>
                <a:alphaOff val="0"/>
                <a:satMod val="103000"/>
                <a:lumMod val="102000"/>
                <a:tint val="94000"/>
              </a:schemeClr>
            </a:gs>
            <a:gs pos="50000">
              <a:schemeClr val="accent3">
                <a:hueOff val="-10097184"/>
                <a:satOff val="0"/>
                <a:lumOff val="6471"/>
                <a:alphaOff val="0"/>
                <a:satMod val="110000"/>
                <a:lumMod val="100000"/>
                <a:shade val="100000"/>
              </a:schemeClr>
            </a:gs>
            <a:gs pos="100000">
              <a:schemeClr val="accent3">
                <a:hueOff val="-10097184"/>
                <a:satOff val="0"/>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76FB64A-BD7B-47DD-9B1B-1C104C9541AF}">
      <dsp:nvSpPr>
        <dsp:cNvPr id="0" name=""/>
        <dsp:cNvSpPr/>
      </dsp:nvSpPr>
      <dsp:spPr>
        <a:xfrm>
          <a:off x="5873962" y="1268178"/>
          <a:ext cx="1767563" cy="2889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135"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Higher charges</a:t>
          </a:r>
        </a:p>
      </dsp:txBody>
      <dsp:txXfrm>
        <a:off x="5873962" y="1268178"/>
        <a:ext cx="1767563" cy="28897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273B8-8125-4411-9C64-A80B9DDF5A21}">
      <dsp:nvSpPr>
        <dsp:cNvPr id="0" name=""/>
        <dsp:cNvSpPr/>
      </dsp:nvSpPr>
      <dsp:spPr>
        <a:xfrm rot="900000">
          <a:off x="2775330" y="0"/>
          <a:ext cx="9164050" cy="3665620"/>
        </a:xfrm>
        <a:prstGeom prst="leftRightRibbon">
          <a:avLst/>
        </a:prstGeom>
        <a:gradFill flip="none" rotWithShape="1">
          <a:gsLst>
            <a:gs pos="44000">
              <a:schemeClr val="accent4"/>
            </a:gs>
            <a:gs pos="59000">
              <a:schemeClr val="accent3">
                <a:lumMod val="95000"/>
                <a:lumOff val="5000"/>
              </a:schemeClr>
            </a:gs>
          </a:gsLst>
          <a:lin ang="135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8001A-5344-44B4-BE4D-9263CD32ED5D}">
      <dsp:nvSpPr>
        <dsp:cNvPr id="0" name=""/>
        <dsp:cNvSpPr/>
      </dsp:nvSpPr>
      <dsp:spPr>
        <a:xfrm rot="900000">
          <a:off x="3999412" y="347831"/>
          <a:ext cx="2877375" cy="14396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7564" rIns="0" bIns="72390" numCol="1" spcCol="1270" anchor="ctr" anchorCtr="0">
          <a:noAutofit/>
        </a:bodyPr>
        <a:lstStyle/>
        <a:p>
          <a:pPr marL="0" lvl="0" indent="0" algn="ctr" defTabSz="844550">
            <a:lnSpc>
              <a:spcPct val="90000"/>
            </a:lnSpc>
            <a:spcBef>
              <a:spcPct val="0"/>
            </a:spcBef>
            <a:spcAft>
              <a:spcPct val="35000"/>
            </a:spcAft>
            <a:buNone/>
          </a:pPr>
          <a:r>
            <a:rPr lang="en-US" sz="1900" kern="1200" dirty="0">
              <a:effectLst/>
            </a:rPr>
            <a:t>High-cost interventions may provide good value if highly beneficial.</a:t>
          </a:r>
        </a:p>
      </dsp:txBody>
      <dsp:txXfrm>
        <a:off x="3999412" y="347831"/>
        <a:ext cx="2877375" cy="1439689"/>
      </dsp:txXfrm>
    </dsp:sp>
    <dsp:sp modelId="{5A27A034-AECD-49F1-90E5-9011431F88A9}">
      <dsp:nvSpPr>
        <dsp:cNvPr id="0" name=""/>
        <dsp:cNvSpPr/>
      </dsp:nvSpPr>
      <dsp:spPr>
        <a:xfrm rot="900000">
          <a:off x="7836397" y="2083071"/>
          <a:ext cx="3059576" cy="12071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7564" rIns="0" bIns="72390" numCol="1" spcCol="1270" anchor="ctr" anchorCtr="0">
          <a:noAutofit/>
        </a:bodyPr>
        <a:lstStyle/>
        <a:p>
          <a:pPr marL="0" lvl="0" indent="0" algn="ctr" defTabSz="844550">
            <a:lnSpc>
              <a:spcPct val="90000"/>
            </a:lnSpc>
            <a:spcBef>
              <a:spcPct val="0"/>
            </a:spcBef>
            <a:spcAft>
              <a:spcPct val="35000"/>
            </a:spcAft>
            <a:buNone/>
          </a:pPr>
          <a:r>
            <a:rPr lang="en-US" sz="1900" kern="1200" dirty="0">
              <a:effectLst/>
            </a:rPr>
            <a:t>Low-cost interventions may have little or no value if they provide little benefit or increase downstream costs.</a:t>
          </a:r>
        </a:p>
      </dsp:txBody>
      <dsp:txXfrm>
        <a:off x="7836397" y="2083071"/>
        <a:ext cx="3059576" cy="12071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848A6-FD5A-456D-8C0A-ACD9C99CF124}">
      <dsp:nvSpPr>
        <dsp:cNvPr id="0" name=""/>
        <dsp:cNvSpPr/>
      </dsp:nvSpPr>
      <dsp:spPr>
        <a:xfrm>
          <a:off x="3922396" y="817921"/>
          <a:ext cx="3849619" cy="384982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rPr>
            <a:t>Why are MRIs often ordered for low back pain?</a:t>
          </a:r>
        </a:p>
      </dsp:txBody>
      <dsp:txXfrm>
        <a:off x="4486160" y="1381715"/>
        <a:ext cx="2722091" cy="2722239"/>
      </dsp:txXfrm>
    </dsp:sp>
    <dsp:sp modelId="{3FD5EEEA-04CB-4535-B51C-BDE5348B1DC2}">
      <dsp:nvSpPr>
        <dsp:cNvPr id="0" name=""/>
        <dsp:cNvSpPr/>
      </dsp:nvSpPr>
      <dsp:spPr>
        <a:xfrm>
          <a:off x="7568004" y="2671860"/>
          <a:ext cx="427998" cy="42846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C527B7-EF55-437D-B1CA-21DD408BFD8A}">
      <dsp:nvSpPr>
        <dsp:cNvPr id="0" name=""/>
        <dsp:cNvSpPr/>
      </dsp:nvSpPr>
      <dsp:spPr>
        <a:xfrm>
          <a:off x="4627854" y="4693376"/>
          <a:ext cx="310338" cy="310145"/>
        </a:xfrm>
        <a:prstGeom prst="ellipse">
          <a:avLst/>
        </a:prstGeom>
        <a:gradFill rotWithShape="0">
          <a:gsLst>
            <a:gs pos="0">
              <a:schemeClr val="accent4">
                <a:hueOff val="59025"/>
                <a:satOff val="0"/>
                <a:lumOff val="564"/>
                <a:alphaOff val="0"/>
                <a:satMod val="103000"/>
                <a:lumMod val="102000"/>
                <a:tint val="94000"/>
              </a:schemeClr>
            </a:gs>
            <a:gs pos="50000">
              <a:schemeClr val="accent4">
                <a:hueOff val="59025"/>
                <a:satOff val="0"/>
                <a:lumOff val="564"/>
                <a:alphaOff val="0"/>
                <a:satMod val="110000"/>
                <a:lumMod val="100000"/>
                <a:shade val="100000"/>
              </a:schemeClr>
            </a:gs>
            <a:gs pos="100000">
              <a:schemeClr val="accent4">
                <a:hueOff val="59025"/>
                <a:satOff val="0"/>
                <a:lumOff val="5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BA335CB-6F54-4A90-ABBC-14478191C3DC}">
      <dsp:nvSpPr>
        <dsp:cNvPr id="0" name=""/>
        <dsp:cNvSpPr/>
      </dsp:nvSpPr>
      <dsp:spPr>
        <a:xfrm>
          <a:off x="7344475" y="997135"/>
          <a:ext cx="310338" cy="310145"/>
        </a:xfrm>
        <a:prstGeom prst="ellipse">
          <a:avLst/>
        </a:prstGeom>
        <a:gradFill rotWithShape="0">
          <a:gsLst>
            <a:gs pos="0">
              <a:schemeClr val="accent4">
                <a:hueOff val="118051"/>
                <a:satOff val="0"/>
                <a:lumOff val="1127"/>
                <a:alphaOff val="0"/>
                <a:satMod val="103000"/>
                <a:lumMod val="102000"/>
                <a:tint val="94000"/>
              </a:schemeClr>
            </a:gs>
            <a:gs pos="50000">
              <a:schemeClr val="accent4">
                <a:hueOff val="118051"/>
                <a:satOff val="0"/>
                <a:lumOff val="1127"/>
                <a:alphaOff val="0"/>
                <a:satMod val="110000"/>
                <a:lumMod val="100000"/>
                <a:shade val="100000"/>
              </a:schemeClr>
            </a:gs>
            <a:gs pos="100000">
              <a:schemeClr val="accent4">
                <a:hueOff val="118051"/>
                <a:satOff val="0"/>
                <a:lumOff val="11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7D27F2E-2B9A-4EA9-8815-749C207C97B0}">
      <dsp:nvSpPr>
        <dsp:cNvPr id="0" name=""/>
        <dsp:cNvSpPr/>
      </dsp:nvSpPr>
      <dsp:spPr>
        <a:xfrm>
          <a:off x="7149701" y="4814617"/>
          <a:ext cx="427998" cy="428460"/>
        </a:xfrm>
        <a:prstGeom prst="ellipse">
          <a:avLst/>
        </a:prstGeom>
        <a:gradFill rotWithShape="0">
          <a:gsLst>
            <a:gs pos="0">
              <a:schemeClr val="accent4">
                <a:hueOff val="177076"/>
                <a:satOff val="0"/>
                <a:lumOff val="1691"/>
                <a:alphaOff val="0"/>
                <a:satMod val="103000"/>
                <a:lumMod val="102000"/>
                <a:tint val="94000"/>
              </a:schemeClr>
            </a:gs>
            <a:gs pos="50000">
              <a:schemeClr val="accent4">
                <a:hueOff val="177076"/>
                <a:satOff val="0"/>
                <a:lumOff val="1691"/>
                <a:alphaOff val="0"/>
                <a:satMod val="110000"/>
                <a:lumMod val="100000"/>
                <a:shade val="100000"/>
              </a:schemeClr>
            </a:gs>
            <a:gs pos="100000">
              <a:schemeClr val="accent4">
                <a:hueOff val="177076"/>
                <a:satOff val="0"/>
                <a:lumOff val="16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D0F0C9-E21D-4708-9F55-5E5BA1E67FF0}">
      <dsp:nvSpPr>
        <dsp:cNvPr id="0" name=""/>
        <dsp:cNvSpPr/>
      </dsp:nvSpPr>
      <dsp:spPr>
        <a:xfrm>
          <a:off x="4365843" y="1220018"/>
          <a:ext cx="310338" cy="310145"/>
        </a:xfrm>
        <a:prstGeom prst="ellipse">
          <a:avLst/>
        </a:prstGeom>
        <a:gradFill rotWithShape="0">
          <a:gsLst>
            <a:gs pos="0">
              <a:schemeClr val="accent4">
                <a:hueOff val="236102"/>
                <a:satOff val="0"/>
                <a:lumOff val="2255"/>
                <a:alphaOff val="0"/>
                <a:satMod val="103000"/>
                <a:lumMod val="102000"/>
                <a:tint val="94000"/>
              </a:schemeClr>
            </a:gs>
            <a:gs pos="50000">
              <a:schemeClr val="accent4">
                <a:hueOff val="236102"/>
                <a:satOff val="0"/>
                <a:lumOff val="2255"/>
                <a:alphaOff val="0"/>
                <a:satMod val="110000"/>
                <a:lumMod val="100000"/>
                <a:shade val="100000"/>
              </a:schemeClr>
            </a:gs>
            <a:gs pos="100000">
              <a:schemeClr val="accent4">
                <a:hueOff val="236102"/>
                <a:satOff val="0"/>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BFD5DB-0391-46F9-8B2F-88CEEE24F46A}">
      <dsp:nvSpPr>
        <dsp:cNvPr id="0" name=""/>
        <dsp:cNvSpPr/>
      </dsp:nvSpPr>
      <dsp:spPr>
        <a:xfrm>
          <a:off x="3424092" y="2400946"/>
          <a:ext cx="310338" cy="310145"/>
        </a:xfrm>
        <a:prstGeom prst="ellipse">
          <a:avLst/>
        </a:prstGeom>
        <a:gradFill rotWithShape="0">
          <a:gsLst>
            <a:gs pos="0">
              <a:schemeClr val="accent4">
                <a:hueOff val="295127"/>
                <a:satOff val="0"/>
                <a:lumOff val="2818"/>
                <a:alphaOff val="0"/>
                <a:satMod val="103000"/>
                <a:lumMod val="102000"/>
                <a:tint val="94000"/>
              </a:schemeClr>
            </a:gs>
            <a:gs pos="50000">
              <a:schemeClr val="accent4">
                <a:hueOff val="295127"/>
                <a:satOff val="0"/>
                <a:lumOff val="2818"/>
                <a:alphaOff val="0"/>
                <a:satMod val="110000"/>
                <a:lumMod val="100000"/>
                <a:shade val="100000"/>
              </a:schemeClr>
            </a:gs>
            <a:gs pos="100000">
              <a:schemeClr val="accent4">
                <a:hueOff val="295127"/>
                <a:satOff val="0"/>
                <a:lumOff val="28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E0FCA8-19FC-4CF6-B37F-C77B74C8E8C0}">
      <dsp:nvSpPr>
        <dsp:cNvPr id="0" name=""/>
        <dsp:cNvSpPr/>
      </dsp:nvSpPr>
      <dsp:spPr>
        <a:xfrm>
          <a:off x="1544247" y="759241"/>
          <a:ext cx="2363608" cy="2262725"/>
        </a:xfrm>
        <a:prstGeom prst="ellipse">
          <a:avLst/>
        </a:prstGeom>
        <a:gradFill rotWithShape="0">
          <a:gsLst>
            <a:gs pos="0">
              <a:schemeClr val="accent4">
                <a:hueOff val="354152"/>
                <a:satOff val="0"/>
                <a:lumOff val="3382"/>
                <a:alphaOff val="0"/>
                <a:satMod val="103000"/>
                <a:lumMod val="102000"/>
                <a:tint val="94000"/>
              </a:schemeClr>
            </a:gs>
            <a:gs pos="50000">
              <a:schemeClr val="accent4">
                <a:hueOff val="354152"/>
                <a:satOff val="0"/>
                <a:lumOff val="3382"/>
                <a:alphaOff val="0"/>
                <a:satMod val="110000"/>
                <a:lumMod val="100000"/>
                <a:shade val="100000"/>
              </a:schemeClr>
            </a:gs>
            <a:gs pos="100000">
              <a:schemeClr val="accent4">
                <a:hueOff val="354152"/>
                <a:satOff val="0"/>
                <a:lumOff val="33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Specialty care requirements</a:t>
          </a:r>
        </a:p>
      </dsp:txBody>
      <dsp:txXfrm>
        <a:off x="1890389" y="1090609"/>
        <a:ext cx="1671324" cy="1599989"/>
      </dsp:txXfrm>
    </dsp:sp>
    <dsp:sp modelId="{F2F21AD7-499B-4353-B99C-95794E296C98}">
      <dsp:nvSpPr>
        <dsp:cNvPr id="0" name=""/>
        <dsp:cNvSpPr/>
      </dsp:nvSpPr>
      <dsp:spPr>
        <a:xfrm>
          <a:off x="85507" y="463464"/>
          <a:ext cx="427998" cy="428460"/>
        </a:xfrm>
        <a:prstGeom prst="ellipse">
          <a:avLst/>
        </a:prstGeom>
        <a:gradFill rotWithShape="0">
          <a:gsLst>
            <a:gs pos="0">
              <a:schemeClr val="accent4">
                <a:hueOff val="413178"/>
                <a:satOff val="0"/>
                <a:lumOff val="3946"/>
                <a:alphaOff val="0"/>
                <a:satMod val="103000"/>
                <a:lumMod val="102000"/>
                <a:tint val="94000"/>
              </a:schemeClr>
            </a:gs>
            <a:gs pos="50000">
              <a:schemeClr val="accent4">
                <a:hueOff val="413178"/>
                <a:satOff val="0"/>
                <a:lumOff val="3946"/>
                <a:alphaOff val="0"/>
                <a:satMod val="110000"/>
                <a:lumMod val="100000"/>
                <a:shade val="100000"/>
              </a:schemeClr>
            </a:gs>
            <a:gs pos="100000">
              <a:schemeClr val="accent4">
                <a:hueOff val="413178"/>
                <a:satOff val="0"/>
                <a:lumOff val="394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363B73-E9CB-4972-A76D-1FDBBE070F38}">
      <dsp:nvSpPr>
        <dsp:cNvPr id="0" name=""/>
        <dsp:cNvSpPr/>
      </dsp:nvSpPr>
      <dsp:spPr>
        <a:xfrm>
          <a:off x="611618" y="940862"/>
          <a:ext cx="773872" cy="774215"/>
        </a:xfrm>
        <a:prstGeom prst="ellipse">
          <a:avLst/>
        </a:prstGeom>
        <a:gradFill rotWithShape="0">
          <a:gsLst>
            <a:gs pos="0">
              <a:schemeClr val="accent4">
                <a:hueOff val="472203"/>
                <a:satOff val="0"/>
                <a:lumOff val="4509"/>
                <a:alphaOff val="0"/>
                <a:satMod val="103000"/>
                <a:lumMod val="102000"/>
                <a:tint val="94000"/>
              </a:schemeClr>
            </a:gs>
            <a:gs pos="50000">
              <a:schemeClr val="accent4">
                <a:hueOff val="472203"/>
                <a:satOff val="0"/>
                <a:lumOff val="4509"/>
                <a:alphaOff val="0"/>
                <a:satMod val="110000"/>
                <a:lumMod val="100000"/>
                <a:shade val="100000"/>
              </a:schemeClr>
            </a:gs>
            <a:gs pos="100000">
              <a:schemeClr val="accent4">
                <a:hueOff val="472203"/>
                <a:satOff val="0"/>
                <a:lumOff val="45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F4F3FF-4C78-4BA2-AFCF-C6A32DF3BDFA}">
      <dsp:nvSpPr>
        <dsp:cNvPr id="0" name=""/>
        <dsp:cNvSpPr/>
      </dsp:nvSpPr>
      <dsp:spPr>
        <a:xfrm>
          <a:off x="7976897" y="451977"/>
          <a:ext cx="2312210" cy="2312166"/>
        </a:xfrm>
        <a:prstGeom prst="ellipse">
          <a:avLst/>
        </a:prstGeom>
        <a:gradFill rotWithShape="0">
          <a:gsLst>
            <a:gs pos="0">
              <a:schemeClr val="accent3"/>
            </a:gs>
            <a:gs pos="50000">
              <a:schemeClr val="accent3"/>
            </a:gs>
            <a:gs pos="100000">
              <a:schemeClr val="accent3">
                <a:lumMod val="75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Patient belief that imaging adds value</a:t>
          </a:r>
        </a:p>
      </dsp:txBody>
      <dsp:txXfrm>
        <a:off x="8315512" y="790586"/>
        <a:ext cx="1634980" cy="1634948"/>
      </dsp:txXfrm>
    </dsp:sp>
    <dsp:sp modelId="{DD2B2A3C-C1CD-4D12-80B2-94BE3200CA80}">
      <dsp:nvSpPr>
        <dsp:cNvPr id="0" name=""/>
        <dsp:cNvSpPr/>
      </dsp:nvSpPr>
      <dsp:spPr>
        <a:xfrm>
          <a:off x="10219566" y="599229"/>
          <a:ext cx="427998" cy="428460"/>
        </a:xfrm>
        <a:prstGeom prst="ellipse">
          <a:avLst/>
        </a:prstGeom>
        <a:gradFill rotWithShape="0">
          <a:gsLst>
            <a:gs pos="0">
              <a:schemeClr val="accent4">
                <a:hueOff val="590254"/>
                <a:satOff val="0"/>
                <a:lumOff val="5637"/>
                <a:alphaOff val="0"/>
                <a:satMod val="103000"/>
                <a:lumMod val="102000"/>
                <a:tint val="94000"/>
              </a:schemeClr>
            </a:gs>
            <a:gs pos="50000">
              <a:schemeClr val="accent4">
                <a:hueOff val="590254"/>
                <a:satOff val="0"/>
                <a:lumOff val="5637"/>
                <a:alphaOff val="0"/>
                <a:satMod val="110000"/>
                <a:lumMod val="100000"/>
                <a:shade val="100000"/>
              </a:schemeClr>
            </a:gs>
            <a:gs pos="100000">
              <a:schemeClr val="accent4">
                <a:hueOff val="590254"/>
                <a:satOff val="0"/>
                <a:lumOff val="56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4945C2D-448F-4859-A04D-098741E54957}">
      <dsp:nvSpPr>
        <dsp:cNvPr id="0" name=""/>
        <dsp:cNvSpPr/>
      </dsp:nvSpPr>
      <dsp:spPr>
        <a:xfrm>
          <a:off x="2508969" y="5131259"/>
          <a:ext cx="310338" cy="310145"/>
        </a:xfrm>
        <a:prstGeom prst="ellipse">
          <a:avLst/>
        </a:prstGeom>
        <a:gradFill rotWithShape="0">
          <a:gsLst>
            <a:gs pos="0">
              <a:schemeClr val="accent4">
                <a:hueOff val="649279"/>
                <a:satOff val="0"/>
                <a:lumOff val="6201"/>
                <a:alphaOff val="0"/>
                <a:satMod val="103000"/>
                <a:lumMod val="102000"/>
                <a:tint val="94000"/>
              </a:schemeClr>
            </a:gs>
            <a:gs pos="50000">
              <a:schemeClr val="accent4">
                <a:hueOff val="649279"/>
                <a:satOff val="0"/>
                <a:lumOff val="6201"/>
                <a:alphaOff val="0"/>
                <a:satMod val="110000"/>
                <a:lumMod val="100000"/>
                <a:shade val="100000"/>
              </a:schemeClr>
            </a:gs>
            <a:gs pos="100000">
              <a:schemeClr val="accent4">
                <a:hueOff val="649279"/>
                <a:satOff val="0"/>
                <a:lumOff val="62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34CCB90-A824-4649-846F-57DD76D829F3}">
      <dsp:nvSpPr>
        <dsp:cNvPr id="0" name=""/>
        <dsp:cNvSpPr/>
      </dsp:nvSpPr>
      <dsp:spPr>
        <a:xfrm>
          <a:off x="7786446" y="4025771"/>
          <a:ext cx="310338" cy="310145"/>
        </a:xfrm>
        <a:prstGeom prst="ellipse">
          <a:avLst/>
        </a:prstGeom>
        <a:gradFill rotWithShape="0">
          <a:gsLst>
            <a:gs pos="0">
              <a:schemeClr val="accent4">
                <a:hueOff val="708305"/>
                <a:satOff val="0"/>
                <a:lumOff val="6764"/>
                <a:alphaOff val="0"/>
                <a:satMod val="103000"/>
                <a:lumMod val="102000"/>
                <a:tint val="94000"/>
              </a:schemeClr>
            </a:gs>
            <a:gs pos="50000">
              <a:schemeClr val="accent4">
                <a:hueOff val="708305"/>
                <a:satOff val="0"/>
                <a:lumOff val="6764"/>
                <a:alphaOff val="0"/>
                <a:satMod val="110000"/>
                <a:lumMod val="100000"/>
                <a:shade val="100000"/>
              </a:schemeClr>
            </a:gs>
            <a:gs pos="100000">
              <a:schemeClr val="accent4">
                <a:hueOff val="708305"/>
                <a:satOff val="0"/>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7DC28BB-1F8D-4A23-9AA6-F1C41702ECF0}">
      <dsp:nvSpPr>
        <dsp:cNvPr id="0" name=""/>
        <dsp:cNvSpPr/>
      </dsp:nvSpPr>
      <dsp:spPr>
        <a:xfrm>
          <a:off x="8369267" y="3613963"/>
          <a:ext cx="1914905" cy="1914868"/>
        </a:xfrm>
        <a:prstGeom prst="ellipse">
          <a:avLst/>
        </a:prstGeom>
        <a:gradFill rotWithShape="0">
          <a:gsLst>
            <a:gs pos="0">
              <a:schemeClr val="accent4"/>
            </a:gs>
            <a:gs pos="50000">
              <a:schemeClr val="accent4"/>
            </a:gs>
            <a:gs pos="100000">
              <a:schemeClr val="accent4">
                <a:lumMod val="75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Patient pressure on clinician</a:t>
          </a:r>
        </a:p>
      </dsp:txBody>
      <dsp:txXfrm>
        <a:off x="8649698" y="3894389"/>
        <a:ext cx="1354043" cy="1354016"/>
      </dsp:txXfrm>
    </dsp:sp>
    <dsp:sp modelId="{AA1D65B1-E7A1-4182-B8F9-07314346AD23}">
      <dsp:nvSpPr>
        <dsp:cNvPr id="0" name=""/>
        <dsp:cNvSpPr/>
      </dsp:nvSpPr>
      <dsp:spPr>
        <a:xfrm>
          <a:off x="8549655" y="2908618"/>
          <a:ext cx="310338" cy="310145"/>
        </a:xfrm>
        <a:prstGeom prst="ellipse">
          <a:avLst/>
        </a:prstGeom>
        <a:gradFill rotWithShape="0">
          <a:gsLst>
            <a:gs pos="0">
              <a:schemeClr val="accent4">
                <a:hueOff val="826355"/>
                <a:satOff val="0"/>
                <a:lumOff val="7892"/>
                <a:alphaOff val="0"/>
                <a:satMod val="103000"/>
                <a:lumMod val="102000"/>
                <a:tint val="94000"/>
              </a:schemeClr>
            </a:gs>
            <a:gs pos="50000">
              <a:schemeClr val="accent4">
                <a:hueOff val="826355"/>
                <a:satOff val="0"/>
                <a:lumOff val="7892"/>
                <a:alphaOff val="0"/>
                <a:satMod val="110000"/>
                <a:lumMod val="100000"/>
                <a:shade val="100000"/>
              </a:schemeClr>
            </a:gs>
            <a:gs pos="100000">
              <a:schemeClr val="accent4">
                <a:hueOff val="826355"/>
                <a:satOff val="0"/>
                <a:lumOff val="78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86A33D-D206-413F-B728-838917195E20}">
      <dsp:nvSpPr>
        <dsp:cNvPr id="0" name=""/>
        <dsp:cNvSpPr/>
      </dsp:nvSpPr>
      <dsp:spPr>
        <a:xfrm>
          <a:off x="2647789" y="3547861"/>
          <a:ext cx="1977196" cy="1977143"/>
        </a:xfrm>
        <a:prstGeom prst="ellipse">
          <a:avLst/>
        </a:prstGeom>
        <a:gradFill rotWithShape="0">
          <a:gsLst>
            <a:gs pos="0">
              <a:schemeClr val="accent3"/>
            </a:gs>
            <a:gs pos="49000">
              <a:schemeClr val="accent3"/>
            </a:gs>
            <a:gs pos="100000">
              <a:schemeClr val="accent3">
                <a:lumMod val="75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Time constraints</a:t>
          </a:r>
        </a:p>
      </dsp:txBody>
      <dsp:txXfrm>
        <a:off x="2937343" y="3837407"/>
        <a:ext cx="1398088" cy="1398051"/>
      </dsp:txXfrm>
    </dsp:sp>
    <dsp:sp modelId="{2F66D2F1-CA80-45B8-8F3C-A2191322E9B3}">
      <dsp:nvSpPr>
        <dsp:cNvPr id="0" name=""/>
        <dsp:cNvSpPr/>
      </dsp:nvSpPr>
      <dsp:spPr>
        <a:xfrm>
          <a:off x="4973866" y="5131260"/>
          <a:ext cx="310338" cy="310145"/>
        </a:xfrm>
        <a:prstGeom prst="ellipse">
          <a:avLst/>
        </a:prstGeom>
        <a:gradFill rotWithShape="0">
          <a:gsLst>
            <a:gs pos="0">
              <a:schemeClr val="accent4">
                <a:hueOff val="944406"/>
                <a:satOff val="0"/>
                <a:lumOff val="9019"/>
                <a:alphaOff val="0"/>
                <a:satMod val="103000"/>
                <a:lumMod val="102000"/>
                <a:tint val="94000"/>
              </a:schemeClr>
            </a:gs>
            <a:gs pos="50000">
              <a:schemeClr val="accent4">
                <a:hueOff val="944406"/>
                <a:satOff val="0"/>
                <a:lumOff val="9019"/>
                <a:alphaOff val="0"/>
                <a:satMod val="110000"/>
                <a:lumMod val="100000"/>
                <a:shade val="100000"/>
              </a:schemeClr>
            </a:gs>
            <a:gs pos="100000">
              <a:schemeClr val="accent4">
                <a:hueOff val="944406"/>
                <a:satOff val="0"/>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848A6-FD5A-456D-8C0A-ACD9C99CF124}">
      <dsp:nvSpPr>
        <dsp:cNvPr id="0" name=""/>
        <dsp:cNvSpPr/>
      </dsp:nvSpPr>
      <dsp:spPr>
        <a:xfrm>
          <a:off x="3809444" y="472364"/>
          <a:ext cx="3733785" cy="373398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rPr>
            <a:t>What are the costs of unnecessary MRIs for LBP?</a:t>
          </a:r>
        </a:p>
      </dsp:txBody>
      <dsp:txXfrm>
        <a:off x="4356244" y="1019194"/>
        <a:ext cx="2640185" cy="2640327"/>
      </dsp:txXfrm>
    </dsp:sp>
    <dsp:sp modelId="{3FD5EEEA-04CB-4535-B51C-BDE5348B1DC2}">
      <dsp:nvSpPr>
        <dsp:cNvPr id="0" name=""/>
        <dsp:cNvSpPr/>
      </dsp:nvSpPr>
      <dsp:spPr>
        <a:xfrm>
          <a:off x="1210121" y="843524"/>
          <a:ext cx="415120" cy="41556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C527B7-EF55-437D-B1CA-21DD408BFD8A}">
      <dsp:nvSpPr>
        <dsp:cNvPr id="0" name=""/>
        <dsp:cNvSpPr/>
      </dsp:nvSpPr>
      <dsp:spPr>
        <a:xfrm>
          <a:off x="3730310" y="4029999"/>
          <a:ext cx="301000" cy="300813"/>
        </a:xfrm>
        <a:prstGeom prst="ellipse">
          <a:avLst/>
        </a:prstGeom>
        <a:gradFill rotWithShape="0">
          <a:gsLst>
            <a:gs pos="0">
              <a:schemeClr val="accent4">
                <a:hueOff val="59025"/>
                <a:satOff val="0"/>
                <a:lumOff val="564"/>
                <a:alphaOff val="0"/>
                <a:satMod val="103000"/>
                <a:lumMod val="102000"/>
                <a:tint val="94000"/>
              </a:schemeClr>
            </a:gs>
            <a:gs pos="50000">
              <a:schemeClr val="accent4">
                <a:hueOff val="59025"/>
                <a:satOff val="0"/>
                <a:lumOff val="564"/>
                <a:alphaOff val="0"/>
                <a:satMod val="110000"/>
                <a:lumMod val="100000"/>
                <a:shade val="100000"/>
              </a:schemeClr>
            </a:gs>
            <a:gs pos="100000">
              <a:schemeClr val="accent4">
                <a:hueOff val="59025"/>
                <a:satOff val="0"/>
                <a:lumOff val="5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BA335CB-6F54-4A90-ABBC-14478191C3DC}">
      <dsp:nvSpPr>
        <dsp:cNvPr id="0" name=""/>
        <dsp:cNvSpPr/>
      </dsp:nvSpPr>
      <dsp:spPr>
        <a:xfrm>
          <a:off x="7025728" y="1390807"/>
          <a:ext cx="301000" cy="300813"/>
        </a:xfrm>
        <a:prstGeom prst="ellipse">
          <a:avLst/>
        </a:prstGeom>
        <a:gradFill rotWithShape="0">
          <a:gsLst>
            <a:gs pos="0">
              <a:schemeClr val="accent4">
                <a:hueOff val="118051"/>
                <a:satOff val="0"/>
                <a:lumOff val="1127"/>
                <a:alphaOff val="0"/>
                <a:satMod val="103000"/>
                <a:lumMod val="102000"/>
                <a:tint val="94000"/>
              </a:schemeClr>
            </a:gs>
            <a:gs pos="50000">
              <a:schemeClr val="accent4">
                <a:hueOff val="118051"/>
                <a:satOff val="0"/>
                <a:lumOff val="1127"/>
                <a:alphaOff val="0"/>
                <a:satMod val="110000"/>
                <a:lumMod val="100000"/>
                <a:shade val="100000"/>
              </a:schemeClr>
            </a:gs>
            <a:gs pos="100000">
              <a:schemeClr val="accent4">
                <a:hueOff val="118051"/>
                <a:satOff val="0"/>
                <a:lumOff val="11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7D27F2E-2B9A-4EA9-8815-749C207C97B0}">
      <dsp:nvSpPr>
        <dsp:cNvPr id="0" name=""/>
        <dsp:cNvSpPr/>
      </dsp:nvSpPr>
      <dsp:spPr>
        <a:xfrm>
          <a:off x="6477697" y="3651922"/>
          <a:ext cx="415120" cy="415568"/>
        </a:xfrm>
        <a:prstGeom prst="ellipse">
          <a:avLst/>
        </a:prstGeom>
        <a:gradFill rotWithShape="0">
          <a:gsLst>
            <a:gs pos="0">
              <a:schemeClr val="accent4">
                <a:hueOff val="177076"/>
                <a:satOff val="0"/>
                <a:lumOff val="1691"/>
                <a:alphaOff val="0"/>
                <a:satMod val="103000"/>
                <a:lumMod val="102000"/>
                <a:tint val="94000"/>
              </a:schemeClr>
            </a:gs>
            <a:gs pos="50000">
              <a:schemeClr val="accent4">
                <a:hueOff val="177076"/>
                <a:satOff val="0"/>
                <a:lumOff val="1691"/>
                <a:alphaOff val="0"/>
                <a:satMod val="110000"/>
                <a:lumMod val="100000"/>
                <a:shade val="100000"/>
              </a:schemeClr>
            </a:gs>
            <a:gs pos="100000">
              <a:schemeClr val="accent4">
                <a:hueOff val="177076"/>
                <a:satOff val="0"/>
                <a:lumOff val="16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D0F0C9-E21D-4708-9F55-5E5BA1E67FF0}">
      <dsp:nvSpPr>
        <dsp:cNvPr id="0" name=""/>
        <dsp:cNvSpPr/>
      </dsp:nvSpPr>
      <dsp:spPr>
        <a:xfrm>
          <a:off x="2041558" y="321949"/>
          <a:ext cx="301000" cy="300813"/>
        </a:xfrm>
        <a:prstGeom prst="ellipse">
          <a:avLst/>
        </a:prstGeom>
        <a:gradFill rotWithShape="0">
          <a:gsLst>
            <a:gs pos="0">
              <a:schemeClr val="accent4">
                <a:hueOff val="236102"/>
                <a:satOff val="0"/>
                <a:lumOff val="2255"/>
                <a:alphaOff val="0"/>
                <a:satMod val="103000"/>
                <a:lumMod val="102000"/>
                <a:tint val="94000"/>
              </a:schemeClr>
            </a:gs>
            <a:gs pos="50000">
              <a:schemeClr val="accent4">
                <a:hueOff val="236102"/>
                <a:satOff val="0"/>
                <a:lumOff val="2255"/>
                <a:alphaOff val="0"/>
                <a:satMod val="110000"/>
                <a:lumMod val="100000"/>
                <a:shade val="100000"/>
              </a:schemeClr>
            </a:gs>
            <a:gs pos="100000">
              <a:schemeClr val="accent4">
                <a:hueOff val="236102"/>
                <a:satOff val="0"/>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BFD5DB-0391-46F9-8B2F-88CEEE24F46A}">
      <dsp:nvSpPr>
        <dsp:cNvPr id="0" name=""/>
        <dsp:cNvSpPr/>
      </dsp:nvSpPr>
      <dsp:spPr>
        <a:xfrm>
          <a:off x="2397903" y="2282197"/>
          <a:ext cx="301000" cy="300813"/>
        </a:xfrm>
        <a:prstGeom prst="ellipse">
          <a:avLst/>
        </a:prstGeom>
        <a:gradFill rotWithShape="0">
          <a:gsLst>
            <a:gs pos="0">
              <a:schemeClr val="accent4">
                <a:hueOff val="295127"/>
                <a:satOff val="0"/>
                <a:lumOff val="2818"/>
                <a:alphaOff val="0"/>
                <a:satMod val="103000"/>
                <a:lumMod val="102000"/>
                <a:tint val="94000"/>
              </a:schemeClr>
            </a:gs>
            <a:gs pos="50000">
              <a:schemeClr val="accent4">
                <a:hueOff val="295127"/>
                <a:satOff val="0"/>
                <a:lumOff val="2818"/>
                <a:alphaOff val="0"/>
                <a:satMod val="110000"/>
                <a:lumMod val="100000"/>
                <a:shade val="100000"/>
              </a:schemeClr>
            </a:gs>
            <a:gs pos="100000">
              <a:schemeClr val="accent4">
                <a:hueOff val="295127"/>
                <a:satOff val="0"/>
                <a:lumOff val="28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E0FCA8-19FC-4CF6-B37F-C77B74C8E8C0}">
      <dsp:nvSpPr>
        <dsp:cNvPr id="0" name=""/>
        <dsp:cNvSpPr/>
      </dsp:nvSpPr>
      <dsp:spPr>
        <a:xfrm>
          <a:off x="1193616" y="3359523"/>
          <a:ext cx="2265710" cy="2168986"/>
        </a:xfrm>
        <a:prstGeom prst="ellipse">
          <a:avLst/>
        </a:prstGeom>
        <a:gradFill rotWithShape="0">
          <a:gsLst>
            <a:gs pos="0">
              <a:schemeClr val="accent4">
                <a:hueOff val="354152"/>
                <a:satOff val="0"/>
                <a:lumOff val="3382"/>
                <a:alphaOff val="0"/>
                <a:satMod val="103000"/>
                <a:lumMod val="102000"/>
                <a:tint val="94000"/>
              </a:schemeClr>
            </a:gs>
            <a:gs pos="50000">
              <a:schemeClr val="accent4">
                <a:hueOff val="354152"/>
                <a:satOff val="0"/>
                <a:lumOff val="3382"/>
                <a:alphaOff val="0"/>
                <a:satMod val="110000"/>
                <a:lumMod val="100000"/>
                <a:shade val="100000"/>
              </a:schemeClr>
            </a:gs>
            <a:gs pos="100000">
              <a:schemeClr val="accent4">
                <a:hueOff val="354152"/>
                <a:satOff val="0"/>
                <a:lumOff val="33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$300 million per year in unnecessary lower spine MRIs</a:t>
          </a:r>
        </a:p>
      </dsp:txBody>
      <dsp:txXfrm>
        <a:off x="1525422" y="3677164"/>
        <a:ext cx="1602098" cy="1533704"/>
      </dsp:txXfrm>
    </dsp:sp>
    <dsp:sp modelId="{F2F21AD7-499B-4353-B99C-95794E296C98}">
      <dsp:nvSpPr>
        <dsp:cNvPr id="0" name=""/>
        <dsp:cNvSpPr/>
      </dsp:nvSpPr>
      <dsp:spPr>
        <a:xfrm>
          <a:off x="3318998" y="770348"/>
          <a:ext cx="415120" cy="415568"/>
        </a:xfrm>
        <a:prstGeom prst="ellipse">
          <a:avLst/>
        </a:prstGeom>
        <a:gradFill rotWithShape="0">
          <a:gsLst>
            <a:gs pos="0">
              <a:schemeClr val="accent4">
                <a:hueOff val="413178"/>
                <a:satOff val="0"/>
                <a:lumOff val="3946"/>
                <a:alphaOff val="0"/>
                <a:satMod val="103000"/>
                <a:lumMod val="102000"/>
                <a:tint val="94000"/>
              </a:schemeClr>
            </a:gs>
            <a:gs pos="50000">
              <a:schemeClr val="accent4">
                <a:hueOff val="413178"/>
                <a:satOff val="0"/>
                <a:lumOff val="3946"/>
                <a:alphaOff val="0"/>
                <a:satMod val="110000"/>
                <a:lumMod val="100000"/>
                <a:shade val="100000"/>
              </a:schemeClr>
            </a:gs>
            <a:gs pos="100000">
              <a:schemeClr val="accent4">
                <a:hueOff val="413178"/>
                <a:satOff val="0"/>
                <a:lumOff val="394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363B73-E9CB-4972-A76D-1FDBBE070F38}">
      <dsp:nvSpPr>
        <dsp:cNvPr id="0" name=""/>
        <dsp:cNvSpPr/>
      </dsp:nvSpPr>
      <dsp:spPr>
        <a:xfrm>
          <a:off x="1239431" y="2845467"/>
          <a:ext cx="750586" cy="750919"/>
        </a:xfrm>
        <a:prstGeom prst="ellipse">
          <a:avLst/>
        </a:prstGeom>
        <a:gradFill rotWithShape="0">
          <a:gsLst>
            <a:gs pos="0">
              <a:schemeClr val="accent4">
                <a:hueOff val="472203"/>
                <a:satOff val="0"/>
                <a:lumOff val="4509"/>
                <a:alphaOff val="0"/>
                <a:satMod val="103000"/>
                <a:lumMod val="102000"/>
                <a:tint val="94000"/>
              </a:schemeClr>
            </a:gs>
            <a:gs pos="50000">
              <a:schemeClr val="accent4">
                <a:hueOff val="472203"/>
                <a:satOff val="0"/>
                <a:lumOff val="4509"/>
                <a:alphaOff val="0"/>
                <a:satMod val="110000"/>
                <a:lumMod val="100000"/>
                <a:shade val="100000"/>
              </a:schemeClr>
            </a:gs>
            <a:gs pos="100000">
              <a:schemeClr val="accent4">
                <a:hueOff val="472203"/>
                <a:satOff val="0"/>
                <a:lumOff val="45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5E66070-D83C-4C86-9153-16A598468624}">
      <dsp:nvSpPr>
        <dsp:cNvPr id="0" name=""/>
        <dsp:cNvSpPr/>
      </dsp:nvSpPr>
      <dsp:spPr>
        <a:xfrm>
          <a:off x="3694896" y="3521488"/>
          <a:ext cx="1803957" cy="1803923"/>
        </a:xfrm>
        <a:prstGeom prst="ellipse">
          <a:avLst/>
        </a:prstGeom>
        <a:gradFill rotWithShape="0">
          <a:gsLst>
            <a:gs pos="0">
              <a:schemeClr val="accent3"/>
            </a:gs>
            <a:gs pos="50000">
              <a:schemeClr val="accent3"/>
            </a:gs>
            <a:gs pos="100000">
              <a:schemeClr val="accent3">
                <a:lumMod val="75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Anxiety</a:t>
          </a:r>
        </a:p>
      </dsp:txBody>
      <dsp:txXfrm>
        <a:off x="3959079" y="3785666"/>
        <a:ext cx="1275591" cy="1275567"/>
      </dsp:txXfrm>
    </dsp:sp>
    <dsp:sp modelId="{0ACB1F0E-0F12-465A-9556-662896A6C7A9}">
      <dsp:nvSpPr>
        <dsp:cNvPr id="0" name=""/>
        <dsp:cNvSpPr/>
      </dsp:nvSpPr>
      <dsp:spPr>
        <a:xfrm>
          <a:off x="6491126" y="883323"/>
          <a:ext cx="415120" cy="415568"/>
        </a:xfrm>
        <a:prstGeom prst="ellipse">
          <a:avLst/>
        </a:prstGeom>
        <a:gradFill rotWithShape="0">
          <a:gsLst>
            <a:gs pos="0">
              <a:schemeClr val="accent4">
                <a:hueOff val="590254"/>
                <a:satOff val="0"/>
                <a:lumOff val="5637"/>
                <a:alphaOff val="0"/>
                <a:satMod val="103000"/>
                <a:lumMod val="102000"/>
                <a:tint val="94000"/>
              </a:schemeClr>
            </a:gs>
            <a:gs pos="50000">
              <a:schemeClr val="accent4">
                <a:hueOff val="590254"/>
                <a:satOff val="0"/>
                <a:lumOff val="5637"/>
                <a:alphaOff val="0"/>
                <a:satMod val="110000"/>
                <a:lumMod val="100000"/>
                <a:shade val="100000"/>
              </a:schemeClr>
            </a:gs>
            <a:gs pos="100000">
              <a:schemeClr val="accent4">
                <a:hueOff val="590254"/>
                <a:satOff val="0"/>
                <a:lumOff val="56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30D0C77-702B-4009-83C3-D37F2918535E}">
      <dsp:nvSpPr>
        <dsp:cNvPr id="0" name=""/>
        <dsp:cNvSpPr/>
      </dsp:nvSpPr>
      <dsp:spPr>
        <a:xfrm>
          <a:off x="2991617" y="3110163"/>
          <a:ext cx="301000" cy="300813"/>
        </a:xfrm>
        <a:prstGeom prst="ellipse">
          <a:avLst/>
        </a:prstGeom>
        <a:gradFill rotWithShape="0">
          <a:gsLst>
            <a:gs pos="0">
              <a:schemeClr val="accent4">
                <a:hueOff val="649279"/>
                <a:satOff val="0"/>
                <a:lumOff val="6201"/>
                <a:alphaOff val="0"/>
                <a:satMod val="103000"/>
                <a:lumMod val="102000"/>
                <a:tint val="94000"/>
              </a:schemeClr>
            </a:gs>
            <a:gs pos="50000">
              <a:schemeClr val="accent4">
                <a:hueOff val="649279"/>
                <a:satOff val="0"/>
                <a:lumOff val="6201"/>
                <a:alphaOff val="0"/>
                <a:satMod val="110000"/>
                <a:lumMod val="100000"/>
                <a:shade val="100000"/>
              </a:schemeClr>
            </a:gs>
            <a:gs pos="100000">
              <a:schemeClr val="accent4">
                <a:hueOff val="649279"/>
                <a:satOff val="0"/>
                <a:lumOff val="62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1E468AE-BA96-413B-A66E-5060CD3F2BC9}">
      <dsp:nvSpPr>
        <dsp:cNvPr id="0" name=""/>
        <dsp:cNvSpPr/>
      </dsp:nvSpPr>
      <dsp:spPr>
        <a:xfrm>
          <a:off x="6052476" y="4504772"/>
          <a:ext cx="301000" cy="300813"/>
        </a:xfrm>
        <a:prstGeom prst="ellipse">
          <a:avLst/>
        </a:prstGeom>
        <a:gradFill rotWithShape="0">
          <a:gsLst>
            <a:gs pos="0">
              <a:schemeClr val="accent4">
                <a:hueOff val="708305"/>
                <a:satOff val="0"/>
                <a:lumOff val="6764"/>
                <a:alphaOff val="0"/>
                <a:satMod val="103000"/>
                <a:lumMod val="102000"/>
                <a:tint val="94000"/>
              </a:schemeClr>
            </a:gs>
            <a:gs pos="50000">
              <a:schemeClr val="accent4">
                <a:hueOff val="708305"/>
                <a:satOff val="0"/>
                <a:lumOff val="6764"/>
                <a:alphaOff val="0"/>
                <a:satMod val="110000"/>
                <a:lumMod val="100000"/>
                <a:shade val="100000"/>
              </a:schemeClr>
            </a:gs>
            <a:gs pos="100000">
              <a:schemeClr val="accent4">
                <a:hueOff val="708305"/>
                <a:satOff val="0"/>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CD0F62-3AFC-4C00-9B77-0C217FAAD9DF}">
      <dsp:nvSpPr>
        <dsp:cNvPr id="0" name=""/>
        <dsp:cNvSpPr/>
      </dsp:nvSpPr>
      <dsp:spPr>
        <a:xfrm>
          <a:off x="7776347" y="614666"/>
          <a:ext cx="2170681" cy="2170640"/>
        </a:xfrm>
        <a:prstGeom prst="ellipse">
          <a:avLst/>
        </a:prstGeom>
        <a:gradFill rotWithShape="0">
          <a:gsLst>
            <a:gs pos="0">
              <a:schemeClr val="accent4"/>
            </a:gs>
            <a:gs pos="50000">
              <a:schemeClr val="accent4"/>
            </a:gs>
            <a:gs pos="100000">
              <a:schemeClr val="accent4">
                <a:lumMod val="75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Belief in presence of disease </a:t>
          </a:r>
        </a:p>
      </dsp:txBody>
      <dsp:txXfrm>
        <a:off x="8094236" y="932549"/>
        <a:ext cx="1534903" cy="1534874"/>
      </dsp:txXfrm>
    </dsp:sp>
    <dsp:sp modelId="{69EC4F42-14DC-47BD-BAFC-2095236CFB8C}">
      <dsp:nvSpPr>
        <dsp:cNvPr id="0" name=""/>
        <dsp:cNvSpPr/>
      </dsp:nvSpPr>
      <dsp:spPr>
        <a:xfrm>
          <a:off x="7851748" y="2659486"/>
          <a:ext cx="301000" cy="300813"/>
        </a:xfrm>
        <a:prstGeom prst="ellipse">
          <a:avLst/>
        </a:prstGeom>
        <a:gradFill rotWithShape="0">
          <a:gsLst>
            <a:gs pos="0">
              <a:schemeClr val="accent4">
                <a:hueOff val="826355"/>
                <a:satOff val="0"/>
                <a:lumOff val="7892"/>
                <a:alphaOff val="0"/>
                <a:satMod val="103000"/>
                <a:lumMod val="102000"/>
                <a:tint val="94000"/>
              </a:schemeClr>
            </a:gs>
            <a:gs pos="50000">
              <a:schemeClr val="accent4">
                <a:hueOff val="826355"/>
                <a:satOff val="0"/>
                <a:lumOff val="7892"/>
                <a:alphaOff val="0"/>
                <a:satMod val="110000"/>
                <a:lumMod val="100000"/>
                <a:shade val="100000"/>
              </a:schemeClr>
            </a:gs>
            <a:gs pos="100000">
              <a:schemeClr val="accent4">
                <a:hueOff val="826355"/>
                <a:satOff val="0"/>
                <a:lumOff val="78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2D75677-BB8C-402A-BDB5-1D9455B4813D}">
      <dsp:nvSpPr>
        <dsp:cNvPr id="0" name=""/>
        <dsp:cNvSpPr/>
      </dsp:nvSpPr>
      <dsp:spPr>
        <a:xfrm>
          <a:off x="7593952" y="2685627"/>
          <a:ext cx="2723849" cy="2723782"/>
        </a:xfrm>
        <a:prstGeom prst="ellipse">
          <a:avLst/>
        </a:prstGeom>
        <a:gradFill rotWithShape="0">
          <a:gsLst>
            <a:gs pos="0">
              <a:schemeClr val="accent3"/>
            </a:gs>
            <a:gs pos="50000">
              <a:schemeClr val="accent3"/>
            </a:gs>
            <a:gs pos="100000">
              <a:schemeClr val="accent3">
                <a:lumMod val="75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Unnecessary procedures</a:t>
          </a:r>
        </a:p>
      </dsp:txBody>
      <dsp:txXfrm>
        <a:off x="7992850" y="3084516"/>
        <a:ext cx="1926053" cy="1926004"/>
      </dsp:txXfrm>
    </dsp:sp>
    <dsp:sp modelId="{52AE432B-761A-4A16-9C37-FD01037596DE}">
      <dsp:nvSpPr>
        <dsp:cNvPr id="0" name=""/>
        <dsp:cNvSpPr/>
      </dsp:nvSpPr>
      <dsp:spPr>
        <a:xfrm>
          <a:off x="4339773" y="4584820"/>
          <a:ext cx="301000" cy="300813"/>
        </a:xfrm>
        <a:prstGeom prst="ellipse">
          <a:avLst/>
        </a:prstGeom>
        <a:gradFill rotWithShape="0">
          <a:gsLst>
            <a:gs pos="0">
              <a:schemeClr val="accent4">
                <a:hueOff val="944406"/>
                <a:satOff val="0"/>
                <a:lumOff val="9019"/>
                <a:alphaOff val="0"/>
                <a:satMod val="103000"/>
                <a:lumMod val="102000"/>
                <a:tint val="94000"/>
              </a:schemeClr>
            </a:gs>
            <a:gs pos="50000">
              <a:schemeClr val="accent4">
                <a:hueOff val="944406"/>
                <a:satOff val="0"/>
                <a:lumOff val="9019"/>
                <a:alphaOff val="0"/>
                <a:satMod val="110000"/>
                <a:lumMod val="100000"/>
                <a:shade val="100000"/>
              </a:schemeClr>
            </a:gs>
            <a:gs pos="100000">
              <a:schemeClr val="accent4">
                <a:hueOff val="944406"/>
                <a:satOff val="0"/>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140C2-A444-4D58-94FB-BF043A97B978}">
      <dsp:nvSpPr>
        <dsp:cNvPr id="0" name=""/>
        <dsp:cNvSpPr/>
      </dsp:nvSpPr>
      <dsp:spPr>
        <a:xfrm>
          <a:off x="1827714" y="1234"/>
          <a:ext cx="9478463" cy="940592"/>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Font typeface="Arial" panose="020B0604020202020204" pitchFamily="34" charset="0"/>
            <a:buNone/>
          </a:pPr>
          <a:r>
            <a:rPr lang="en-US" sz="2900" kern="1200" dirty="0"/>
            <a:t>Here's what you can do to address the urgent, multibillion-dollar problem of health care waste:</a:t>
          </a:r>
        </a:p>
      </dsp:txBody>
      <dsp:txXfrm>
        <a:off x="1855263" y="28783"/>
        <a:ext cx="9423365" cy="885494"/>
      </dsp:txXfrm>
    </dsp:sp>
    <dsp:sp modelId="{6B4A2712-15F5-4EB6-A6E4-E4E73C5749E9}">
      <dsp:nvSpPr>
        <dsp:cNvPr id="0" name=""/>
        <dsp:cNvSpPr/>
      </dsp:nvSpPr>
      <dsp:spPr>
        <a:xfrm>
          <a:off x="1827714" y="1111133"/>
          <a:ext cx="940592" cy="940592"/>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D48268E-31F8-43DA-8F36-23E097DB8893}">
      <dsp:nvSpPr>
        <dsp:cNvPr id="0" name=""/>
        <dsp:cNvSpPr/>
      </dsp:nvSpPr>
      <dsp:spPr>
        <a:xfrm>
          <a:off x="2824742" y="1111133"/>
          <a:ext cx="8481435" cy="940592"/>
        </a:xfrm>
        <a:prstGeom prst="roundRect">
          <a:avLst>
            <a:gd name="adj" fmla="val 1667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Carefully weigh costs (including downstream costs), harms, and benefits</a:t>
          </a:r>
        </a:p>
      </dsp:txBody>
      <dsp:txXfrm>
        <a:off x="2870666" y="1157057"/>
        <a:ext cx="8389587" cy="848744"/>
      </dsp:txXfrm>
    </dsp:sp>
    <dsp:sp modelId="{B0D11EC0-7AAD-4546-9030-C0EB03191FA8}">
      <dsp:nvSpPr>
        <dsp:cNvPr id="0" name=""/>
        <dsp:cNvSpPr/>
      </dsp:nvSpPr>
      <dsp:spPr>
        <a:xfrm>
          <a:off x="1827714" y="2164596"/>
          <a:ext cx="940592" cy="940592"/>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12E1C2D-B310-46D7-B773-F7108A976CEB}">
      <dsp:nvSpPr>
        <dsp:cNvPr id="0" name=""/>
        <dsp:cNvSpPr/>
      </dsp:nvSpPr>
      <dsp:spPr>
        <a:xfrm>
          <a:off x="2824742" y="2164596"/>
          <a:ext cx="8481435" cy="940592"/>
        </a:xfrm>
        <a:prstGeom prst="roundRect">
          <a:avLst>
            <a:gd name="adj" fmla="val 1667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Order only interventions that add value to a patient's care</a:t>
          </a:r>
        </a:p>
      </dsp:txBody>
      <dsp:txXfrm>
        <a:off x="2870666" y="2210520"/>
        <a:ext cx="8389587" cy="848744"/>
      </dsp:txXfrm>
    </dsp:sp>
    <dsp:sp modelId="{C756E79D-E3F5-4E60-B1A2-4B58A8DF189F}">
      <dsp:nvSpPr>
        <dsp:cNvPr id="0" name=""/>
        <dsp:cNvSpPr/>
      </dsp:nvSpPr>
      <dsp:spPr>
        <a:xfrm>
          <a:off x="1827714" y="3218059"/>
          <a:ext cx="940592" cy="940592"/>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43673B2-80D9-4A75-83A9-9D27B776754A}">
      <dsp:nvSpPr>
        <dsp:cNvPr id="0" name=""/>
        <dsp:cNvSpPr/>
      </dsp:nvSpPr>
      <dsp:spPr>
        <a:xfrm>
          <a:off x="2824742" y="3218059"/>
          <a:ext cx="8481435" cy="940592"/>
        </a:xfrm>
        <a:prstGeom prst="roundRect">
          <a:avLst>
            <a:gd name="adj" fmla="val 1667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Reduce diagnostic uncertainty through appropriate use of evidence-based guidelines and decision-support tools</a:t>
          </a:r>
        </a:p>
      </dsp:txBody>
      <dsp:txXfrm>
        <a:off x="2870666" y="3263983"/>
        <a:ext cx="8389587" cy="848744"/>
      </dsp:txXfrm>
    </dsp:sp>
    <dsp:sp modelId="{D5D09000-B5FE-43D7-B8DE-BC25AC07D7DD}">
      <dsp:nvSpPr>
        <dsp:cNvPr id="0" name=""/>
        <dsp:cNvSpPr/>
      </dsp:nvSpPr>
      <dsp:spPr>
        <a:xfrm>
          <a:off x="1827714" y="4271522"/>
          <a:ext cx="940592" cy="940592"/>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6FAE884-B79F-4308-B17E-6EC3EDB4B7B0}">
      <dsp:nvSpPr>
        <dsp:cNvPr id="0" name=""/>
        <dsp:cNvSpPr/>
      </dsp:nvSpPr>
      <dsp:spPr>
        <a:xfrm>
          <a:off x="2824742" y="4271522"/>
          <a:ext cx="8481435" cy="940592"/>
        </a:xfrm>
        <a:prstGeom prst="roundRect">
          <a:avLst>
            <a:gd name="adj" fmla="val 1667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Support system-level high value care interventions</a:t>
          </a:r>
        </a:p>
      </dsp:txBody>
      <dsp:txXfrm>
        <a:off x="2870666" y="4317446"/>
        <a:ext cx="8389587" cy="848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041D8-9FC2-4DD3-A146-0A15CDF410D0}">
      <dsp:nvSpPr>
        <dsp:cNvPr id="0" name=""/>
        <dsp:cNvSpPr/>
      </dsp:nvSpPr>
      <dsp:spPr>
        <a:xfrm>
          <a:off x="0" y="0"/>
          <a:ext cx="9484896" cy="112679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j-lt"/>
              <a:ea typeface="Inter" panose="02000503000000020004" pitchFamily="2" charset="0"/>
            </a:rPr>
            <a:t>Why is high value care important to patients, clinicians, and society?</a:t>
          </a:r>
        </a:p>
      </dsp:txBody>
      <dsp:txXfrm>
        <a:off x="2009658" y="0"/>
        <a:ext cx="7475237" cy="1126791"/>
      </dsp:txXfrm>
    </dsp:sp>
    <dsp:sp modelId="{50C27CE6-428D-421F-A2FC-8BF2926E4B10}">
      <dsp:nvSpPr>
        <dsp:cNvPr id="0" name=""/>
        <dsp:cNvSpPr/>
      </dsp:nvSpPr>
      <dsp:spPr>
        <a:xfrm>
          <a:off x="112679" y="112679"/>
          <a:ext cx="1896979" cy="901432"/>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6667" t="-17227" r="16667" b="-17227"/>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B8299-0CD5-4A0D-8471-00F905C088D6}">
      <dsp:nvSpPr>
        <dsp:cNvPr id="0" name=""/>
        <dsp:cNvSpPr/>
      </dsp:nvSpPr>
      <dsp:spPr>
        <a:xfrm>
          <a:off x="0" y="22570"/>
          <a:ext cx="9484896" cy="973317"/>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j-lt"/>
              <a:ea typeface="Inter" panose="02000503000000020004" pitchFamily="2" charset="0"/>
            </a:rPr>
            <a:t>How can we best deliver high value care to patients?</a:t>
          </a:r>
        </a:p>
      </dsp:txBody>
      <dsp:txXfrm>
        <a:off x="2009548" y="22570"/>
        <a:ext cx="7475347" cy="973317"/>
      </dsp:txXfrm>
    </dsp:sp>
    <dsp:sp modelId="{D57DF263-AA93-48C4-80BF-B3AFC7C4772F}">
      <dsp:nvSpPr>
        <dsp:cNvPr id="0" name=""/>
        <dsp:cNvSpPr/>
      </dsp:nvSpPr>
      <dsp:spPr>
        <a:xfrm>
          <a:off x="112569" y="110682"/>
          <a:ext cx="1896979" cy="751952"/>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8555" t="-3782" r="28555" b="-3782"/>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B4F55-83A9-40EF-B65B-34B024A0AD87}">
      <dsp:nvSpPr>
        <dsp:cNvPr id="0" name=""/>
        <dsp:cNvSpPr/>
      </dsp:nvSpPr>
      <dsp:spPr>
        <a:xfrm>
          <a:off x="0" y="0"/>
          <a:ext cx="9484895" cy="119127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j-lt"/>
              <a:ea typeface="Inter" panose="02000503000000020004" pitchFamily="2" charset="0"/>
            </a:rPr>
            <a:t>What clinical reasoning tools can assist in management of diagnostic uncertainty?</a:t>
          </a:r>
        </a:p>
      </dsp:txBody>
      <dsp:txXfrm>
        <a:off x="2018905" y="0"/>
        <a:ext cx="7465989" cy="1191270"/>
      </dsp:txXfrm>
    </dsp:sp>
    <dsp:sp modelId="{5E083F5F-9D1A-4AEB-83C7-7AB30F6E89E3}">
      <dsp:nvSpPr>
        <dsp:cNvPr id="0" name=""/>
        <dsp:cNvSpPr/>
      </dsp:nvSpPr>
      <dsp:spPr>
        <a:xfrm>
          <a:off x="152031" y="78959"/>
          <a:ext cx="1896979" cy="975412"/>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152" r="15152"/>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18209-9A15-954B-B133-61277CB88119}">
      <dsp:nvSpPr>
        <dsp:cNvPr id="0" name=""/>
        <dsp:cNvSpPr/>
      </dsp:nvSpPr>
      <dsp:spPr>
        <a:xfrm rot="5400000">
          <a:off x="-160876" y="162941"/>
          <a:ext cx="1072510" cy="750757"/>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1</a:t>
          </a:r>
        </a:p>
      </dsp:txBody>
      <dsp:txXfrm rot="-5400000">
        <a:off x="1" y="377444"/>
        <a:ext cx="750757" cy="321753"/>
      </dsp:txXfrm>
    </dsp:sp>
    <dsp:sp modelId="{E011E10A-ECFF-EA43-8757-DBD1D859C4FC}">
      <dsp:nvSpPr>
        <dsp:cNvPr id="0" name=""/>
        <dsp:cNvSpPr/>
      </dsp:nvSpPr>
      <dsp:spPr>
        <a:xfrm rot="5400000">
          <a:off x="5056012" y="-4303190"/>
          <a:ext cx="697131" cy="9307642"/>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a typeface="ＭＳ Ｐゴシック" pitchFamily="34" charset="-128"/>
            </a:rPr>
            <a:t>Understand the benefits, harms, and relative costs of the interventions</a:t>
          </a:r>
          <a:endParaRPr lang="en-US" sz="1700" kern="1200" dirty="0"/>
        </a:p>
      </dsp:txBody>
      <dsp:txXfrm rot="-5400000">
        <a:off x="750757" y="36096"/>
        <a:ext cx="9273611" cy="629069"/>
      </dsp:txXfrm>
    </dsp:sp>
    <dsp:sp modelId="{E8B5494E-5882-D14E-9E57-704CB479047A}">
      <dsp:nvSpPr>
        <dsp:cNvPr id="0" name=""/>
        <dsp:cNvSpPr/>
      </dsp:nvSpPr>
      <dsp:spPr>
        <a:xfrm rot="5400000">
          <a:off x="-160876" y="1118140"/>
          <a:ext cx="1072510" cy="750757"/>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a:t>
          </a:r>
        </a:p>
      </dsp:txBody>
      <dsp:txXfrm rot="-5400000">
        <a:off x="1" y="1332643"/>
        <a:ext cx="750757" cy="321753"/>
      </dsp:txXfrm>
    </dsp:sp>
    <dsp:sp modelId="{556EAB0F-8431-4642-B312-6B89499BD07F}">
      <dsp:nvSpPr>
        <dsp:cNvPr id="0" name=""/>
        <dsp:cNvSpPr/>
      </dsp:nvSpPr>
      <dsp:spPr>
        <a:xfrm rot="5400000">
          <a:off x="5056012" y="-3347991"/>
          <a:ext cx="697131" cy="9307642"/>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a typeface="ＭＳ Ｐゴシック" pitchFamily="34" charset="-128"/>
            </a:rPr>
            <a:t>Decrease or eliminate interventions that provide no benefits and/or may be harmful</a:t>
          </a:r>
          <a:endParaRPr lang="en-US" sz="1700" kern="1200" dirty="0"/>
        </a:p>
      </dsp:txBody>
      <dsp:txXfrm rot="-5400000">
        <a:off x="750757" y="991295"/>
        <a:ext cx="9273611" cy="629069"/>
      </dsp:txXfrm>
    </dsp:sp>
    <dsp:sp modelId="{52E00EFE-D66E-F242-8358-F9970DE84B06}">
      <dsp:nvSpPr>
        <dsp:cNvPr id="0" name=""/>
        <dsp:cNvSpPr/>
      </dsp:nvSpPr>
      <dsp:spPr>
        <a:xfrm rot="5400000">
          <a:off x="-160876" y="2073340"/>
          <a:ext cx="1072510" cy="750757"/>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3</a:t>
          </a:r>
        </a:p>
      </dsp:txBody>
      <dsp:txXfrm rot="-5400000">
        <a:off x="1" y="2287843"/>
        <a:ext cx="750757" cy="321753"/>
      </dsp:txXfrm>
    </dsp:sp>
    <dsp:sp modelId="{079135DE-F6D9-474F-AADB-6D94AB778EEB}">
      <dsp:nvSpPr>
        <dsp:cNvPr id="0" name=""/>
        <dsp:cNvSpPr/>
      </dsp:nvSpPr>
      <dsp:spPr>
        <a:xfrm rot="5400000">
          <a:off x="5056012" y="-2392791"/>
          <a:ext cx="697131" cy="9307642"/>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ea typeface="ＭＳ Ｐゴシック" pitchFamily="34" charset="-128"/>
            </a:rPr>
            <a:t>Choose interventions and care settings to maximize benefits, minimize harms, and reduce costs</a:t>
          </a:r>
          <a:endParaRPr lang="en-US" sz="1700" b="0" kern="1200" dirty="0"/>
        </a:p>
      </dsp:txBody>
      <dsp:txXfrm rot="-5400000">
        <a:off x="750757" y="1946495"/>
        <a:ext cx="9273611" cy="629069"/>
      </dsp:txXfrm>
    </dsp:sp>
    <dsp:sp modelId="{149AFED7-1B88-994D-B0EF-86ED1707E2DC}">
      <dsp:nvSpPr>
        <dsp:cNvPr id="0" name=""/>
        <dsp:cNvSpPr/>
      </dsp:nvSpPr>
      <dsp:spPr>
        <a:xfrm rot="5400000">
          <a:off x="-160876" y="3028539"/>
          <a:ext cx="1072510" cy="750757"/>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4</a:t>
          </a:r>
        </a:p>
      </dsp:txBody>
      <dsp:txXfrm rot="-5400000">
        <a:off x="1" y="3243042"/>
        <a:ext cx="750757" cy="321753"/>
      </dsp:txXfrm>
    </dsp:sp>
    <dsp:sp modelId="{00956B1B-C3D3-8646-9773-215D1690BCEB}">
      <dsp:nvSpPr>
        <dsp:cNvPr id="0" name=""/>
        <dsp:cNvSpPr/>
      </dsp:nvSpPr>
      <dsp:spPr>
        <a:xfrm rot="5400000">
          <a:off x="5056012" y="-1437592"/>
          <a:ext cx="697131" cy="9307642"/>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a typeface="ＭＳ Ｐゴシック" pitchFamily="34" charset="-128"/>
            </a:rPr>
            <a:t>Customize a care plan that incorporates patient values and concerns</a:t>
          </a:r>
          <a:endParaRPr lang="en-US" sz="1700" kern="1200" dirty="0"/>
        </a:p>
      </dsp:txBody>
      <dsp:txXfrm rot="-5400000">
        <a:off x="750757" y="2901694"/>
        <a:ext cx="9273611" cy="629069"/>
      </dsp:txXfrm>
    </dsp:sp>
    <dsp:sp modelId="{24674B42-B10F-B54E-B662-96A5700CD30C}">
      <dsp:nvSpPr>
        <dsp:cNvPr id="0" name=""/>
        <dsp:cNvSpPr/>
      </dsp:nvSpPr>
      <dsp:spPr>
        <a:xfrm rot="5400000">
          <a:off x="-160876" y="3983739"/>
          <a:ext cx="1072510" cy="750757"/>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5</a:t>
          </a:r>
        </a:p>
      </dsp:txBody>
      <dsp:txXfrm rot="-5400000">
        <a:off x="1" y="4198242"/>
        <a:ext cx="750757" cy="321753"/>
      </dsp:txXfrm>
    </dsp:sp>
    <dsp:sp modelId="{BF6A804A-EEC7-E84F-9E26-B7A0E621A121}">
      <dsp:nvSpPr>
        <dsp:cNvPr id="0" name=""/>
        <dsp:cNvSpPr/>
      </dsp:nvSpPr>
      <dsp:spPr>
        <a:xfrm rot="5400000">
          <a:off x="5056012" y="-482392"/>
          <a:ext cx="697131" cy="9307642"/>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a typeface="ＭＳ Ｐゴシック" pitchFamily="34" charset="-128"/>
            </a:rPr>
            <a:t>Identify system-level opportunities to improve outcomes, minimize harms, and reduce waste</a:t>
          </a:r>
          <a:endParaRPr lang="en-US" sz="1700" kern="1200" dirty="0"/>
        </a:p>
      </dsp:txBody>
      <dsp:txXfrm rot="-5400000">
        <a:off x="750757" y="3856894"/>
        <a:ext cx="9273611" cy="6290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18209-9A15-954B-B133-61277CB88119}">
      <dsp:nvSpPr>
        <dsp:cNvPr id="0" name=""/>
        <dsp:cNvSpPr/>
      </dsp:nvSpPr>
      <dsp:spPr>
        <a:xfrm rot="5400000">
          <a:off x="-119928" y="119928"/>
          <a:ext cx="799523" cy="559666"/>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a:t>
          </a:r>
        </a:p>
      </dsp:txBody>
      <dsp:txXfrm rot="-5400000">
        <a:off x="1" y="279832"/>
        <a:ext cx="559666" cy="239857"/>
      </dsp:txXfrm>
    </dsp:sp>
    <dsp:sp modelId="{E011E10A-ECFF-EA43-8757-DBD1D859C4FC}">
      <dsp:nvSpPr>
        <dsp:cNvPr id="0" name=""/>
        <dsp:cNvSpPr/>
      </dsp:nvSpPr>
      <dsp:spPr>
        <a:xfrm rot="5400000">
          <a:off x="3980251" y="-3420585"/>
          <a:ext cx="519689" cy="7360860"/>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a typeface="ＭＳ Ｐゴシック" pitchFamily="34" charset="-128"/>
            </a:rPr>
            <a:t>Understand the benefits, harms, and relative costs of the interventions</a:t>
          </a:r>
          <a:endParaRPr lang="en-US" sz="1700" kern="1200" dirty="0"/>
        </a:p>
      </dsp:txBody>
      <dsp:txXfrm rot="-5400000">
        <a:off x="559666" y="25369"/>
        <a:ext cx="7335491" cy="4689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5494E-5882-D14E-9E57-704CB479047A}">
      <dsp:nvSpPr>
        <dsp:cNvPr id="0" name=""/>
        <dsp:cNvSpPr/>
      </dsp:nvSpPr>
      <dsp:spPr>
        <a:xfrm rot="5400000">
          <a:off x="-113126" y="113863"/>
          <a:ext cx="754174" cy="527922"/>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Lato"/>
              <a:ea typeface="+mn-ea"/>
              <a:cs typeface="+mn-cs"/>
            </a:rPr>
            <a:t>2</a:t>
          </a:r>
          <a:endParaRPr lang="en-US" sz="2100" kern="1200" dirty="0">
            <a:latin typeface="Lato"/>
            <a:ea typeface="+mn-ea"/>
            <a:cs typeface="+mn-cs"/>
          </a:endParaRPr>
        </a:p>
      </dsp:txBody>
      <dsp:txXfrm rot="-5400000">
        <a:off x="0" y="264698"/>
        <a:ext cx="527922" cy="226252"/>
      </dsp:txXfrm>
    </dsp:sp>
    <dsp:sp modelId="{556EAB0F-8431-4642-B312-6B89499BD07F}">
      <dsp:nvSpPr>
        <dsp:cNvPr id="0" name=""/>
        <dsp:cNvSpPr/>
      </dsp:nvSpPr>
      <dsp:spPr>
        <a:xfrm rot="5400000">
          <a:off x="4544604" y="-4015944"/>
          <a:ext cx="490471" cy="8523835"/>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ea typeface="ＭＳ Ｐゴシック" pitchFamily="34" charset="-128"/>
            </a:rPr>
            <a:t>Decrease or eliminate interventions that provide no benefits and/or may be harmful</a:t>
          </a:r>
          <a:endParaRPr lang="en-US" sz="1700" kern="1200" dirty="0"/>
        </a:p>
      </dsp:txBody>
      <dsp:txXfrm rot="-5400000">
        <a:off x="527923" y="24680"/>
        <a:ext cx="8499892" cy="4425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46B6A-06B2-4F08-9F8D-481DAA081835}">
      <dsp:nvSpPr>
        <dsp:cNvPr id="0" name=""/>
        <dsp:cNvSpPr/>
      </dsp:nvSpPr>
      <dsp:spPr>
        <a:xfrm>
          <a:off x="0" y="0"/>
          <a:ext cx="2169914" cy="56015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ctr" defTabSz="800100">
            <a:lnSpc>
              <a:spcPct val="90000"/>
            </a:lnSpc>
            <a:spcBef>
              <a:spcPct val="0"/>
            </a:spcBef>
            <a:spcAft>
              <a:spcPct val="35000"/>
            </a:spcAft>
            <a:buNone/>
          </a:pPr>
          <a:r>
            <a:rPr lang="en-US" sz="1800" b="1" kern="1200" dirty="0"/>
            <a:t>Lab Testing</a:t>
          </a:r>
        </a:p>
        <a:p>
          <a:pPr marL="171450" lvl="1" indent="-171450" algn="l" defTabSz="711200">
            <a:lnSpc>
              <a:spcPct val="90000"/>
            </a:lnSpc>
            <a:spcBef>
              <a:spcPct val="0"/>
            </a:spcBef>
            <a:spcAft>
              <a:spcPct val="15000"/>
            </a:spcAft>
            <a:buChar char="•"/>
          </a:pPr>
          <a:r>
            <a:rPr lang="en-US" sz="1600" kern="1200" dirty="0"/>
            <a:t>Preop lab testing</a:t>
          </a:r>
        </a:p>
        <a:p>
          <a:pPr marL="171450" lvl="1" indent="-171450" algn="l" defTabSz="711200">
            <a:lnSpc>
              <a:spcPct val="90000"/>
            </a:lnSpc>
            <a:spcBef>
              <a:spcPct val="0"/>
            </a:spcBef>
            <a:spcAft>
              <a:spcPct val="15000"/>
            </a:spcAft>
            <a:buChar char="•"/>
          </a:pPr>
          <a:r>
            <a:rPr lang="en-US" sz="1600" kern="1200" dirty="0"/>
            <a:t>PSA &gt; 70</a:t>
          </a:r>
        </a:p>
        <a:p>
          <a:pPr marL="171450" lvl="1" indent="-171450" algn="l" defTabSz="711200">
            <a:lnSpc>
              <a:spcPct val="90000"/>
            </a:lnSpc>
            <a:spcBef>
              <a:spcPct val="0"/>
            </a:spcBef>
            <a:spcAft>
              <a:spcPct val="15000"/>
            </a:spcAft>
            <a:buChar char="•"/>
          </a:pPr>
          <a:r>
            <a:rPr lang="en-US" sz="1600" kern="1200" dirty="0"/>
            <a:t>25(OH) Vitamin D</a:t>
          </a:r>
        </a:p>
      </dsp:txBody>
      <dsp:txXfrm>
        <a:off x="0" y="2240628"/>
        <a:ext cx="2169914" cy="2240628"/>
      </dsp:txXfrm>
    </dsp:sp>
    <dsp:sp modelId="{6C621EB2-6403-4C8B-A62E-A7D14CFF6C1C}">
      <dsp:nvSpPr>
        <dsp:cNvPr id="0" name=""/>
        <dsp:cNvSpPr/>
      </dsp:nvSpPr>
      <dsp:spPr>
        <a:xfrm>
          <a:off x="152295" y="336094"/>
          <a:ext cx="1865323" cy="186532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a:ln>
          <a:noFill/>
        </a:ln>
        <a:effectLst/>
      </dsp:spPr>
      <dsp:style>
        <a:lnRef idx="0">
          <a:scrgbClr r="0" g="0" b="0"/>
        </a:lnRef>
        <a:fillRef idx="1">
          <a:scrgbClr r="0" g="0" b="0"/>
        </a:fillRef>
        <a:effectRef idx="2">
          <a:scrgbClr r="0" g="0" b="0"/>
        </a:effectRef>
        <a:fontRef idx="minor"/>
      </dsp:style>
    </dsp:sp>
    <dsp:sp modelId="{CECA0646-58C9-4310-9553-70F178FB9999}">
      <dsp:nvSpPr>
        <dsp:cNvPr id="0" name=""/>
        <dsp:cNvSpPr/>
      </dsp:nvSpPr>
      <dsp:spPr>
        <a:xfrm>
          <a:off x="2235011" y="0"/>
          <a:ext cx="2169914" cy="56015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ctr" defTabSz="800100">
            <a:lnSpc>
              <a:spcPct val="90000"/>
            </a:lnSpc>
            <a:spcBef>
              <a:spcPct val="0"/>
            </a:spcBef>
            <a:spcAft>
              <a:spcPct val="35000"/>
            </a:spcAft>
            <a:buNone/>
          </a:pPr>
          <a:r>
            <a:rPr lang="en-US" sz="1800" b="1" kern="1200" dirty="0"/>
            <a:t>Imaging</a:t>
          </a:r>
        </a:p>
        <a:p>
          <a:pPr marL="171450" lvl="1" indent="-171450" algn="l" defTabSz="711200">
            <a:lnSpc>
              <a:spcPct val="90000"/>
            </a:lnSpc>
            <a:spcBef>
              <a:spcPct val="0"/>
            </a:spcBef>
            <a:spcAft>
              <a:spcPct val="15000"/>
            </a:spcAft>
            <a:buChar char="•"/>
          </a:pPr>
          <a:r>
            <a:rPr lang="en-US" sz="1600" kern="1200" dirty="0"/>
            <a:t>Frequent DEXA screening</a:t>
          </a:r>
        </a:p>
        <a:p>
          <a:pPr marL="171450" lvl="1" indent="-171450" algn="l" defTabSz="711200">
            <a:lnSpc>
              <a:spcPct val="90000"/>
            </a:lnSpc>
            <a:spcBef>
              <a:spcPct val="0"/>
            </a:spcBef>
            <a:spcAft>
              <a:spcPct val="15000"/>
            </a:spcAft>
            <a:buChar char="•"/>
          </a:pPr>
          <a:r>
            <a:rPr lang="en-US" sz="1600" kern="1200" dirty="0"/>
            <a:t>Imaging for headache, syncope, LBP, uncomplicated rhinosinusitis</a:t>
          </a:r>
        </a:p>
      </dsp:txBody>
      <dsp:txXfrm>
        <a:off x="2235011" y="2240628"/>
        <a:ext cx="2169914" cy="2240628"/>
      </dsp:txXfrm>
    </dsp:sp>
    <dsp:sp modelId="{99E8A0F2-DB7E-43B9-9C40-D975F9357BCD}">
      <dsp:nvSpPr>
        <dsp:cNvPr id="0" name=""/>
        <dsp:cNvSpPr/>
      </dsp:nvSpPr>
      <dsp:spPr>
        <a:xfrm>
          <a:off x="2387306" y="336094"/>
          <a:ext cx="1865323" cy="186532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a:ln>
          <a:noFill/>
        </a:ln>
        <a:effectLst/>
      </dsp:spPr>
      <dsp:style>
        <a:lnRef idx="0">
          <a:scrgbClr r="0" g="0" b="0"/>
        </a:lnRef>
        <a:fillRef idx="1">
          <a:scrgbClr r="0" g="0" b="0"/>
        </a:fillRef>
        <a:effectRef idx="2">
          <a:scrgbClr r="0" g="0" b="0"/>
        </a:effectRef>
        <a:fontRef idx="minor"/>
      </dsp:style>
    </dsp:sp>
    <dsp:sp modelId="{8B7BFD75-90D3-4162-9FEC-A14A6280F0CE}">
      <dsp:nvSpPr>
        <dsp:cNvPr id="0" name=""/>
        <dsp:cNvSpPr/>
      </dsp:nvSpPr>
      <dsp:spPr>
        <a:xfrm>
          <a:off x="4470022" y="0"/>
          <a:ext cx="2169914" cy="56015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ctr" defTabSz="800100">
            <a:lnSpc>
              <a:spcPct val="90000"/>
            </a:lnSpc>
            <a:spcBef>
              <a:spcPct val="0"/>
            </a:spcBef>
            <a:spcAft>
              <a:spcPct val="35000"/>
            </a:spcAft>
            <a:buNone/>
          </a:pPr>
          <a:r>
            <a:rPr lang="en-US" sz="1800" b="1" kern="1200" dirty="0"/>
            <a:t>Prescription Drugs</a:t>
          </a:r>
        </a:p>
        <a:p>
          <a:pPr marL="171450" lvl="1" indent="-171450" algn="l" defTabSz="711200">
            <a:lnSpc>
              <a:spcPct val="90000"/>
            </a:lnSpc>
            <a:spcBef>
              <a:spcPct val="0"/>
            </a:spcBef>
            <a:spcAft>
              <a:spcPct val="15000"/>
            </a:spcAft>
            <a:buChar char="•"/>
          </a:pPr>
          <a:r>
            <a:rPr lang="en-US" sz="1600" kern="1200" dirty="0"/>
            <a:t>Antipsychotics in dementia</a:t>
          </a:r>
        </a:p>
        <a:p>
          <a:pPr marL="171450" lvl="1" indent="-171450" algn="l" defTabSz="711200">
            <a:lnSpc>
              <a:spcPct val="90000"/>
            </a:lnSpc>
            <a:spcBef>
              <a:spcPct val="0"/>
            </a:spcBef>
            <a:spcAft>
              <a:spcPct val="15000"/>
            </a:spcAft>
            <a:buChar char="•"/>
          </a:pPr>
          <a:r>
            <a:rPr lang="en-US" sz="1600" kern="1200" dirty="0"/>
            <a:t>Opiates for LBP</a:t>
          </a:r>
        </a:p>
        <a:p>
          <a:pPr marL="171450" lvl="1" indent="-171450" algn="l" defTabSz="711200">
            <a:lnSpc>
              <a:spcPct val="90000"/>
            </a:lnSpc>
            <a:spcBef>
              <a:spcPct val="0"/>
            </a:spcBef>
            <a:spcAft>
              <a:spcPct val="15000"/>
            </a:spcAft>
            <a:buChar char="•"/>
          </a:pPr>
          <a:r>
            <a:rPr lang="en-US" sz="1600" kern="1200" dirty="0"/>
            <a:t>Antibiotics for URI and ear infections</a:t>
          </a:r>
        </a:p>
      </dsp:txBody>
      <dsp:txXfrm>
        <a:off x="4470022" y="2240628"/>
        <a:ext cx="2169914" cy="2240628"/>
      </dsp:txXfrm>
    </dsp:sp>
    <dsp:sp modelId="{577A35BA-B72E-4FB2-A6CA-E57CE49E1FD5}">
      <dsp:nvSpPr>
        <dsp:cNvPr id="0" name=""/>
        <dsp:cNvSpPr/>
      </dsp:nvSpPr>
      <dsp:spPr>
        <a:xfrm>
          <a:off x="4622318" y="336094"/>
          <a:ext cx="1865323" cy="186532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3000" r="-33000"/>
          </a:stretch>
        </a:blipFill>
        <a:ln>
          <a:noFill/>
        </a:ln>
        <a:effectLst/>
      </dsp:spPr>
      <dsp:style>
        <a:lnRef idx="0">
          <a:scrgbClr r="0" g="0" b="0"/>
        </a:lnRef>
        <a:fillRef idx="1">
          <a:scrgbClr r="0" g="0" b="0"/>
        </a:fillRef>
        <a:effectRef idx="2">
          <a:scrgbClr r="0" g="0" b="0"/>
        </a:effectRef>
        <a:fontRef idx="minor"/>
      </dsp:style>
    </dsp:sp>
    <dsp:sp modelId="{415AF325-498D-46E8-9363-5C82198B60BB}">
      <dsp:nvSpPr>
        <dsp:cNvPr id="0" name=""/>
        <dsp:cNvSpPr/>
      </dsp:nvSpPr>
      <dsp:spPr>
        <a:xfrm>
          <a:off x="6705034" y="0"/>
          <a:ext cx="2169914" cy="56015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ctr" defTabSz="800100">
            <a:lnSpc>
              <a:spcPct val="90000"/>
            </a:lnSpc>
            <a:spcBef>
              <a:spcPct val="0"/>
            </a:spcBef>
            <a:spcAft>
              <a:spcPct val="35000"/>
            </a:spcAft>
            <a:buNone/>
          </a:pPr>
          <a:r>
            <a:rPr lang="en-US" sz="1800" b="1" kern="1200" dirty="0"/>
            <a:t>Cardiopulmonary and Neurologic Testing</a:t>
          </a:r>
        </a:p>
        <a:p>
          <a:pPr marL="171450" lvl="1" indent="-171450" algn="l" defTabSz="711200">
            <a:lnSpc>
              <a:spcPct val="90000"/>
            </a:lnSpc>
            <a:spcBef>
              <a:spcPct val="0"/>
            </a:spcBef>
            <a:spcAft>
              <a:spcPct val="15000"/>
            </a:spcAft>
            <a:buChar char="•"/>
          </a:pPr>
          <a:r>
            <a:rPr lang="en-US" sz="1600" kern="1200" dirty="0"/>
            <a:t>Preop ECG, CXR, PFTs, stress testing, TTE in low- risk patients</a:t>
          </a:r>
        </a:p>
        <a:p>
          <a:pPr marL="171450" lvl="1" indent="-171450" algn="l" defTabSz="711200">
            <a:lnSpc>
              <a:spcPct val="90000"/>
            </a:lnSpc>
            <a:spcBef>
              <a:spcPct val="0"/>
            </a:spcBef>
            <a:spcAft>
              <a:spcPct val="15000"/>
            </a:spcAft>
            <a:buChar char="•"/>
          </a:pPr>
          <a:r>
            <a:rPr lang="en-US" sz="1600" kern="1200" dirty="0"/>
            <a:t>EEG for headache</a:t>
          </a:r>
        </a:p>
      </dsp:txBody>
      <dsp:txXfrm>
        <a:off x="6705034" y="2240628"/>
        <a:ext cx="2169914" cy="2240628"/>
      </dsp:txXfrm>
    </dsp:sp>
    <dsp:sp modelId="{CB2F7CE1-4C16-4ADB-B64C-D41292F4DCDB}">
      <dsp:nvSpPr>
        <dsp:cNvPr id="0" name=""/>
        <dsp:cNvSpPr/>
      </dsp:nvSpPr>
      <dsp:spPr>
        <a:xfrm>
          <a:off x="6857329" y="336094"/>
          <a:ext cx="1865323" cy="186532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8000" r="-38000"/>
          </a:stretch>
        </a:blipFill>
        <a:ln>
          <a:noFill/>
        </a:ln>
        <a:effectLst/>
      </dsp:spPr>
      <dsp:style>
        <a:lnRef idx="0">
          <a:scrgbClr r="0" g="0" b="0"/>
        </a:lnRef>
        <a:fillRef idx="1">
          <a:scrgbClr r="0" g="0" b="0"/>
        </a:fillRef>
        <a:effectRef idx="2">
          <a:scrgbClr r="0" g="0" b="0"/>
        </a:effectRef>
        <a:fontRef idx="minor"/>
      </dsp:style>
    </dsp:sp>
    <dsp:sp modelId="{0C2AC2C9-D4D8-49AB-BFDD-5DE7FEE75369}">
      <dsp:nvSpPr>
        <dsp:cNvPr id="0" name=""/>
        <dsp:cNvSpPr/>
      </dsp:nvSpPr>
      <dsp:spPr>
        <a:xfrm>
          <a:off x="8940045" y="0"/>
          <a:ext cx="2169914" cy="56015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ctr" defTabSz="800100">
            <a:lnSpc>
              <a:spcPct val="90000"/>
            </a:lnSpc>
            <a:spcBef>
              <a:spcPct val="0"/>
            </a:spcBef>
            <a:spcAft>
              <a:spcPct val="35000"/>
            </a:spcAft>
            <a:buNone/>
          </a:pPr>
          <a:r>
            <a:rPr lang="en-US" sz="1800" b="1" kern="1200" dirty="0"/>
            <a:t>Procedures</a:t>
          </a:r>
        </a:p>
        <a:p>
          <a:pPr marL="171450" lvl="1" indent="-171450" algn="l" defTabSz="711200">
            <a:lnSpc>
              <a:spcPct val="90000"/>
            </a:lnSpc>
            <a:spcBef>
              <a:spcPct val="0"/>
            </a:spcBef>
            <a:spcAft>
              <a:spcPct val="15000"/>
            </a:spcAft>
            <a:buChar char="•"/>
          </a:pPr>
          <a:r>
            <a:rPr lang="en-US" sz="1600" kern="1200" dirty="0"/>
            <a:t>Vertebroplasty for osteoporotic fracture</a:t>
          </a:r>
        </a:p>
        <a:p>
          <a:pPr marL="171450" lvl="1" indent="-171450" algn="l" defTabSz="711200">
            <a:lnSpc>
              <a:spcPct val="90000"/>
            </a:lnSpc>
            <a:spcBef>
              <a:spcPct val="0"/>
            </a:spcBef>
            <a:spcAft>
              <a:spcPct val="15000"/>
            </a:spcAft>
            <a:buChar char="•"/>
          </a:pPr>
          <a:r>
            <a:rPr lang="en-US" sz="1600" kern="1200" dirty="0"/>
            <a:t>Injections for LBP</a:t>
          </a:r>
        </a:p>
        <a:p>
          <a:pPr marL="171450" lvl="1" indent="-171450" algn="l" defTabSz="711200">
            <a:lnSpc>
              <a:spcPct val="90000"/>
            </a:lnSpc>
            <a:spcBef>
              <a:spcPct val="0"/>
            </a:spcBef>
            <a:spcAft>
              <a:spcPct val="15000"/>
            </a:spcAft>
            <a:buChar char="•"/>
          </a:pPr>
          <a:r>
            <a:rPr lang="en-US" sz="1600" kern="1200" dirty="0"/>
            <a:t>Cardiac catheterization in low-risk patients</a:t>
          </a:r>
        </a:p>
        <a:p>
          <a:pPr marL="171450" lvl="1" indent="-171450" algn="l" defTabSz="711200">
            <a:lnSpc>
              <a:spcPct val="90000"/>
            </a:lnSpc>
            <a:spcBef>
              <a:spcPct val="0"/>
            </a:spcBef>
            <a:spcAft>
              <a:spcPct val="15000"/>
            </a:spcAft>
            <a:buChar char="•"/>
          </a:pPr>
          <a:r>
            <a:rPr lang="en-US" sz="1600" kern="1200" dirty="0"/>
            <a:t>Feeding tubes in dementia</a:t>
          </a:r>
        </a:p>
      </dsp:txBody>
      <dsp:txXfrm>
        <a:off x="8940045" y="2240628"/>
        <a:ext cx="2169914" cy="2240628"/>
      </dsp:txXfrm>
    </dsp:sp>
    <dsp:sp modelId="{0DDF2E74-0FC6-4B01-83DF-B784F7F362BA}">
      <dsp:nvSpPr>
        <dsp:cNvPr id="0" name=""/>
        <dsp:cNvSpPr/>
      </dsp:nvSpPr>
      <dsp:spPr>
        <a:xfrm>
          <a:off x="9092341" y="336094"/>
          <a:ext cx="1865323" cy="1865323"/>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3000" r="-33000"/>
          </a:stretch>
        </a:blipFill>
        <a:ln>
          <a:noFill/>
        </a:ln>
        <a:effectLst/>
      </dsp:spPr>
      <dsp:style>
        <a:lnRef idx="0">
          <a:scrgbClr r="0" g="0" b="0"/>
        </a:lnRef>
        <a:fillRef idx="1">
          <a:scrgbClr r="0" g="0" b="0"/>
        </a:fillRef>
        <a:effectRef idx="2">
          <a:scrgbClr r="0" g="0" b="0"/>
        </a:effectRef>
        <a:fontRef idx="minor"/>
      </dsp:style>
    </dsp:sp>
    <dsp:sp modelId="{E30E583C-0998-46BC-8E99-9DD55D383100}">
      <dsp:nvSpPr>
        <dsp:cNvPr id="0" name=""/>
        <dsp:cNvSpPr/>
      </dsp:nvSpPr>
      <dsp:spPr>
        <a:xfrm>
          <a:off x="444398" y="4613008"/>
          <a:ext cx="10221163" cy="988562"/>
        </a:xfrm>
        <a:prstGeom prst="leftRightArrow">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ED6AD-B1FB-454F-A00D-CB304DA0C326}">
      <dsp:nvSpPr>
        <dsp:cNvPr id="0" name=""/>
        <dsp:cNvSpPr/>
      </dsp:nvSpPr>
      <dsp:spPr>
        <a:xfrm>
          <a:off x="1620044" y="346"/>
          <a:ext cx="1382909" cy="1526791"/>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77BCFBA-E802-4DC3-BBE4-82A7142C7F72}">
      <dsp:nvSpPr>
        <dsp:cNvPr id="0" name=""/>
        <dsp:cNvSpPr/>
      </dsp:nvSpPr>
      <dsp:spPr>
        <a:xfrm>
          <a:off x="1203522" y="1527137"/>
          <a:ext cx="2215952" cy="82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Smaller proportion of PCPs</a:t>
          </a:r>
        </a:p>
      </dsp:txBody>
      <dsp:txXfrm>
        <a:off x="1203522" y="1527137"/>
        <a:ext cx="2215952" cy="822118"/>
      </dsp:txXfrm>
    </dsp:sp>
    <dsp:sp modelId="{58DABCF4-B004-40B7-A299-17310CCB5DBD}">
      <dsp:nvSpPr>
        <dsp:cNvPr id="0" name=""/>
        <dsp:cNvSpPr/>
      </dsp:nvSpPr>
      <dsp:spPr>
        <a:xfrm>
          <a:off x="4052688" y="346"/>
          <a:ext cx="1392903" cy="1526791"/>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A1A8B35-38F4-4279-BC4A-1B325A578D6F}">
      <dsp:nvSpPr>
        <dsp:cNvPr id="0" name=""/>
        <dsp:cNvSpPr/>
      </dsp:nvSpPr>
      <dsp:spPr>
        <a:xfrm>
          <a:off x="3641164" y="1527137"/>
          <a:ext cx="2215952" cy="82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No major teaching hospital</a:t>
          </a:r>
        </a:p>
      </dsp:txBody>
      <dsp:txXfrm>
        <a:off x="3641164" y="1527137"/>
        <a:ext cx="2215952" cy="822118"/>
      </dsp:txXfrm>
    </dsp:sp>
    <dsp:sp modelId="{B4D7C148-0A47-4DEE-9D2C-D08387D072E3}">
      <dsp:nvSpPr>
        <dsp:cNvPr id="0" name=""/>
        <dsp:cNvSpPr/>
      </dsp:nvSpPr>
      <dsp:spPr>
        <a:xfrm>
          <a:off x="6321695" y="346"/>
          <a:ext cx="1730171" cy="1526791"/>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CB3ECF4-FC56-4922-B206-0C37E5F04F21}">
      <dsp:nvSpPr>
        <dsp:cNvPr id="0" name=""/>
        <dsp:cNvSpPr/>
      </dsp:nvSpPr>
      <dsp:spPr>
        <a:xfrm>
          <a:off x="6078805" y="1527137"/>
          <a:ext cx="2215952" cy="82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Larger proportion of nonwhite patients</a:t>
          </a:r>
        </a:p>
      </dsp:txBody>
      <dsp:txXfrm>
        <a:off x="6078805" y="1527137"/>
        <a:ext cx="2215952" cy="822118"/>
      </dsp:txXfrm>
    </dsp:sp>
    <dsp:sp modelId="{819CD5FB-6A11-45EB-B823-F6C1DAB82E47}">
      <dsp:nvSpPr>
        <dsp:cNvPr id="0" name=""/>
        <dsp:cNvSpPr/>
      </dsp:nvSpPr>
      <dsp:spPr>
        <a:xfrm flipH="1">
          <a:off x="2751113" y="2570851"/>
          <a:ext cx="1558413" cy="1526791"/>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3258B1A-A29F-4796-B72E-8E2B1B234672}">
      <dsp:nvSpPr>
        <dsp:cNvPr id="0" name=""/>
        <dsp:cNvSpPr/>
      </dsp:nvSpPr>
      <dsp:spPr>
        <a:xfrm>
          <a:off x="2422343" y="4097643"/>
          <a:ext cx="2215952" cy="82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Located in the South or West</a:t>
          </a:r>
        </a:p>
      </dsp:txBody>
      <dsp:txXfrm>
        <a:off x="2422343" y="4097643"/>
        <a:ext cx="2215952" cy="822118"/>
      </dsp:txXfrm>
    </dsp:sp>
    <dsp:sp modelId="{0A7140C8-26B7-495E-ACEC-8F832235E37C}">
      <dsp:nvSpPr>
        <dsp:cNvPr id="0" name=""/>
        <dsp:cNvSpPr/>
      </dsp:nvSpPr>
      <dsp:spPr>
        <a:xfrm>
          <a:off x="5328149" y="2570851"/>
          <a:ext cx="1279624" cy="1526791"/>
        </a:xfrm>
        <a:prstGeom prst="round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17C335D-E75D-4116-8151-48D37D33F585}">
      <dsp:nvSpPr>
        <dsp:cNvPr id="0" name=""/>
        <dsp:cNvSpPr/>
      </dsp:nvSpPr>
      <dsp:spPr>
        <a:xfrm>
          <a:off x="4859984" y="4097643"/>
          <a:ext cx="2215952" cy="82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Serving areas with higher health care spending</a:t>
          </a:r>
        </a:p>
      </dsp:txBody>
      <dsp:txXfrm>
        <a:off x="4859984" y="4097643"/>
        <a:ext cx="2215952" cy="82211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3/16/2023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3/16/2023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participants, introduce speaker, and identify the reason for this discussion: The primary goal of this curriculum is to provide trainees with the tools they need to become leaders in eliminating health care waste. In today’s session, we will define value in health care, look at how our health care dollars are spent, and examine ways to deliver high value care to patients by discussing example cases on appropriate testing and imaging.</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a:t>
            </a:fld>
            <a:endParaRPr lang="en-US"/>
          </a:p>
        </p:txBody>
      </p:sp>
    </p:spTree>
    <p:extLst>
      <p:ext uri="{BB962C8B-B14F-4D97-AF65-F5344CB8AC3E}">
        <p14:creationId xmlns:p14="http://schemas.microsoft.com/office/powerpoint/2010/main" val="136382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Introduce the value equation and ask the group to apply it an example from the group discussion. Emphasize that cost and value are not interchangeable. Tell participants that they will be asked to return to this equation throughout the curriculum.</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10</a:t>
            </a:fld>
            <a:endParaRPr lang="en-US"/>
          </a:p>
        </p:txBody>
      </p:sp>
    </p:spTree>
    <p:extLst>
      <p:ext uri="{BB962C8B-B14F-4D97-AF65-F5344CB8AC3E}">
        <p14:creationId xmlns:p14="http://schemas.microsoft.com/office/powerpoint/2010/main" val="4119234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From October 2000 to October 2022, the cost for medical care in the U.S. rose by 110.1% while the costs for all goods and services rose 71.3%. </a:t>
            </a:r>
            <a:r>
              <a:rPr lang="en-US" sz="1800" dirty="0"/>
              <a:t>Medication pricing failures is the second largest source of estimated waste at $169.7 billion a year. Billing and coding waste is the largest single source of estimated waste at $248 billion per year. </a:t>
            </a:r>
            <a:r>
              <a:rPr lang="en-US" sz="1800" dirty="0">
                <a:effectLst/>
                <a:latin typeface="Segoe UI" panose="020B0502040204020203" pitchFamily="34" charset="0"/>
              </a:rPr>
              <a:t>While U.S. health care spending is higher than what other high-income countries spend, the U.S. has lower overall health system performance.</a:t>
            </a:r>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11</a:t>
            </a:fld>
            <a:endParaRPr lang="en-US"/>
          </a:p>
        </p:txBody>
      </p:sp>
    </p:spTree>
    <p:extLst>
      <p:ext uri="{BB962C8B-B14F-4D97-AF65-F5344CB8AC3E}">
        <p14:creationId xmlns:p14="http://schemas.microsoft.com/office/powerpoint/2010/main" val="7813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annual cost estimates by waste domain. In the domain of failure of care delivery, there is a lack of adoption of preventive care practices (obesity, vaccines, diabetes, hypertension) that accounts for an estimated $88.6 to $111.1 billion of waste annually. Overtreatment like low-value medication use, low-value screening, testing, or procedures, and overuse of end-of-life care represents an estimated $75.7 to $101.2 billion of annual waste. </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12</a:t>
            </a:fld>
            <a:endParaRPr lang="en-US"/>
          </a:p>
        </p:txBody>
      </p:sp>
    </p:spTree>
    <p:extLst>
      <p:ext uri="{BB962C8B-B14F-4D97-AF65-F5344CB8AC3E}">
        <p14:creationId xmlns:p14="http://schemas.microsoft.com/office/powerpoint/2010/main" val="27553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pPr>
            <a:r>
              <a:rPr lang="en-US" dirty="0"/>
              <a:t>A 2021 study on low value care measured 41 types of low-value services grouped into 6 general categories. Examples are listed in each category. In the Lab Testing category, PSA testing in men over age 70 may not be the costliest test on this list; however, one study estimated that testing costs account for just 2% of the life-time costs of PSA screening. In the Imaging category, one study reviewed &gt;3000 DEXA scans and found that almost half were completed on patients less than 65 years old and 15% were repeated in the same patients within a 2-year period, which suggests inappropriate ordering according to the USPSTF guidelines. It’s probably no surprise that there are multiple other imaging studies on this list.</a:t>
            </a:r>
          </a:p>
          <a:p>
            <a:pPr algn="l">
              <a:lnSpc>
                <a:spcPct val="100000"/>
              </a:lnSpc>
            </a:pPr>
            <a:endParaRPr lang="en-US" dirty="0"/>
          </a:p>
          <a:p>
            <a:pPr algn="l">
              <a:lnSpc>
                <a:spcPct val="100000"/>
              </a:lnSpc>
            </a:pP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800" dirty="0">
                <a:solidFill>
                  <a:srgbClr val="000000"/>
                </a:solidFill>
                <a:latin typeface="Segoe UI" panose="020B0502040204020203" pitchFamily="34" charset="0"/>
              </a:rPr>
              <a:t>CXR = chest radiography; DEXA = dual-energy absorptiometry; ECG = electrocardiography; EEG = electroencephalography; LBP = low back pain; PFT = pulmonary function test; PSA = prostate-specific antigen; TTE = </a:t>
            </a:r>
            <a:r>
              <a:rPr lang="en-US" sz="1800" dirty="0" err="1">
                <a:solidFill>
                  <a:srgbClr val="000000"/>
                </a:solidFill>
                <a:latin typeface="Segoe UI" panose="020B0502040204020203" pitchFamily="34" charset="0"/>
              </a:rPr>
              <a:t>transeosphageal</a:t>
            </a:r>
            <a:r>
              <a:rPr lang="en-US" sz="1800" dirty="0">
                <a:solidFill>
                  <a:srgbClr val="000000"/>
                </a:solidFill>
                <a:latin typeface="Segoe UI" panose="020B0502040204020203" pitchFamily="34" charset="0"/>
              </a:rPr>
              <a:t> echocardiography; URI = upper respiratory infection.</a:t>
            </a:r>
            <a:endParaRPr lang="en-US" sz="1800" dirty="0">
              <a:solidFill>
                <a:prstClr val="black"/>
              </a:solidFill>
              <a:latin typeface="Segoe UI" panose="020B0502040204020203" pitchFamily="34" charset="0"/>
            </a:endParaRPr>
          </a:p>
          <a:p>
            <a:pPr algn="l">
              <a:lnSpc>
                <a:spcPct val="100000"/>
              </a:lnSpc>
            </a:pPr>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13</a:t>
            </a:fld>
            <a:endParaRPr lang="en-US"/>
          </a:p>
        </p:txBody>
      </p:sp>
    </p:spTree>
    <p:extLst>
      <p:ext uri="{BB962C8B-B14F-4D97-AF65-F5344CB8AC3E}">
        <p14:creationId xmlns:p14="http://schemas.microsoft.com/office/powerpoint/2010/main" val="29923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same study aimed to identify characteristics of health care systems that deliver more low value care than others. It measured 41 low-value services for 556 health systems serving over 11 million Medicare beneficiaries. They found those characteristics associated with more low value care were the following (listed).</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14</a:t>
            </a:fld>
            <a:endParaRPr lang="en-US"/>
          </a:p>
        </p:txBody>
      </p:sp>
    </p:spTree>
    <p:extLst>
      <p:ext uri="{BB962C8B-B14F-4D97-AF65-F5344CB8AC3E}">
        <p14:creationId xmlns:p14="http://schemas.microsoft.com/office/powerpoint/2010/main" val="741285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All told, using 2021 claims data, some modest improvement was noted from the 2009 study when 42% of Medicare beneficiaries received low value services, but 36% of Medicare beneficiaries are still affected, which shows we are making some progress, but we all have some work to do.</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15</a:t>
            </a:fld>
            <a:endParaRPr lang="en-US"/>
          </a:p>
        </p:txBody>
      </p:sp>
    </p:spTree>
    <p:extLst>
      <p:ext uri="{BB962C8B-B14F-4D97-AF65-F5344CB8AC3E}">
        <p14:creationId xmlns:p14="http://schemas.microsoft.com/office/powerpoint/2010/main" val="3573176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see, over-testing is a large category of low value care. So, why do residents over-order tests? The reasons can be cognitive, procedural, or cultural. </a:t>
            </a:r>
          </a:p>
          <a:p>
            <a:endParaRPr lang="en-US" b="1" i="0" dirty="0"/>
          </a:p>
          <a:p>
            <a:r>
              <a:rPr lang="en-US" b="1" i="0" dirty="0"/>
              <a:t>Ask the group to think </a:t>
            </a:r>
            <a:r>
              <a:rPr lang="en-US" b="1" dirty="0"/>
              <a:t>of some common reasons in each category shown above and then show the examples in each text box.</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16</a:t>
            </a:fld>
            <a:endParaRPr lang="en-US"/>
          </a:p>
        </p:txBody>
      </p:sp>
    </p:spTree>
    <p:extLst>
      <p:ext uri="{BB962C8B-B14F-4D97-AF65-F5344CB8AC3E}">
        <p14:creationId xmlns:p14="http://schemas.microsoft.com/office/powerpoint/2010/main" val="2562202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Diagnostic uncertainty is difficult to define. One definition is a subjective perception of an inability to provide an accurate explanation of the patient’s health problem. As clinicians, we often encounter complex situations in practice that lead to a great deal of uncertainty. This uncertainty can affect our decision-making process. Here is one process for managing diagnostic uncertainty in our clinical reasoning and determining when testing is appropriate.</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17</a:t>
            </a:fld>
            <a:endParaRPr lang="en-US"/>
          </a:p>
        </p:txBody>
      </p:sp>
    </p:spTree>
    <p:extLst>
      <p:ext uri="{BB962C8B-B14F-4D97-AF65-F5344CB8AC3E}">
        <p14:creationId xmlns:p14="http://schemas.microsoft.com/office/powerpoint/2010/main" val="268351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Increased physician anxiety can be due to uncertainty and further complicated by concerns about disclosing uncertainty to patients, which can then translate into higher charges.</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18</a:t>
            </a:fld>
            <a:endParaRPr lang="en-US"/>
          </a:p>
        </p:txBody>
      </p:sp>
    </p:spTree>
    <p:extLst>
      <p:ext uri="{BB962C8B-B14F-4D97-AF65-F5344CB8AC3E}">
        <p14:creationId xmlns:p14="http://schemas.microsoft.com/office/powerpoint/2010/main" val="2228155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group to brainstorm individual-level and systems-level strategies to handle uncertainty. After a few minutes, ask for volunteers to share with the larger group.</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19</a:t>
            </a:fld>
            <a:endParaRPr lang="en-US"/>
          </a:p>
        </p:txBody>
      </p:sp>
    </p:spTree>
    <p:extLst>
      <p:ext uri="{BB962C8B-B14F-4D97-AF65-F5344CB8AC3E}">
        <p14:creationId xmlns:p14="http://schemas.microsoft.com/office/powerpoint/2010/main" val="413979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US" dirty="0">
                <a:latin typeface="Tahoma" panose="020B0604030504040204" pitchFamily="34" charset="0"/>
                <a:ea typeface="Tahoma" panose="020B0604030504040204" pitchFamily="34" charset="0"/>
                <a:cs typeface="Tahoma" panose="020B0604030504040204" pitchFamily="34" charset="0"/>
              </a:rPr>
              <a:t>Here are a few essential questions to consider when thinking about eliminating health care waste. The goals of our discussion today are to:</a:t>
            </a:r>
          </a:p>
          <a:p>
            <a:pPr marL="171450" indent="-171450">
              <a:lnSpc>
                <a:spcPct val="110000"/>
              </a:lnSpc>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Define value in health care and the role of trainees in identifying value</a:t>
            </a:r>
          </a:p>
          <a:p>
            <a:pPr marL="171450" indent="-171450">
              <a:lnSpc>
                <a:spcPct val="110000"/>
              </a:lnSpc>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Articulate the importance of high value care to patients, clinicians, and society</a:t>
            </a:r>
          </a:p>
          <a:p>
            <a:pPr marL="171450" indent="-171450">
              <a:lnSpc>
                <a:spcPct val="110000"/>
              </a:lnSpc>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Explain the ACP model for delivering high value care to patients</a:t>
            </a:r>
          </a:p>
          <a:p>
            <a:pPr marL="171450" indent="-171450">
              <a:lnSpc>
                <a:spcPct val="110000"/>
              </a:lnSpc>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Discuss the cost implications of several common clinical scenarios and the evidence-based guidelines for appropriate diagnosis and treatment</a:t>
            </a:r>
          </a:p>
          <a:p>
            <a:pPr marL="171450" lvl="0" indent="-1714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Identify clinical reasoning tools to assist in management of diagnostic uncertainty</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a:t>
            </a:fld>
            <a:endParaRPr lang="en-US"/>
          </a:p>
        </p:txBody>
      </p:sp>
    </p:spTree>
    <p:extLst>
      <p:ext uri="{BB962C8B-B14F-4D97-AF65-F5344CB8AC3E}">
        <p14:creationId xmlns:p14="http://schemas.microsoft.com/office/powerpoint/2010/main" val="1229909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Let’s continue with the case of Mr. Fox, </a:t>
            </a:r>
            <a:r>
              <a:rPr lang="en-US" b="0" i="0" dirty="0">
                <a:solidFill>
                  <a:srgbClr val="313537"/>
                </a:solidFill>
                <a:effectLst/>
                <a:latin typeface="Inter" panose="02000503000000020004"/>
              </a:rPr>
              <a:t>a 42-year-old man with a history of hypertension and chronic headaches, who presents for worsening headache symptoms over the past month. Review the case details and ask the group if an initial MRI would have been appropriate.</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0" i="0" dirty="0">
              <a:solidFill>
                <a:srgbClr val="313537"/>
              </a:solidFill>
              <a:effectLst/>
              <a:latin typeface="Inter" panose="02000503000000020004"/>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0" i="0" dirty="0">
                <a:solidFill>
                  <a:srgbClr val="313537"/>
                </a:solidFill>
                <a:effectLst/>
                <a:latin typeface="Inter" panose="02000503000000020004"/>
              </a:rPr>
              <a:t>Provide feedback to the group stressing the importance of clinical history to guide decision making. The decision to order an MRI in a younger man with headaches isn’t necessarily clear-cut. </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0" i="0" dirty="0">
              <a:solidFill>
                <a:srgbClr val="313537"/>
              </a:solidFill>
              <a:effectLst/>
              <a:latin typeface="Inter" panose="02000503000000020004"/>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0" i="0" dirty="0">
                <a:solidFill>
                  <a:srgbClr val="313537"/>
                </a:solidFill>
                <a:effectLst/>
                <a:latin typeface="Inter" panose="02000503000000020004"/>
              </a:rPr>
              <a:t>Guide the discussion by asking questions such as, “What would make you more likely to order imaging versus less likely?” And give feedback such as “intermittent headaches with photophobia that are slightly worse than his previous migraines” versus “headache that is steadily worsening every morning” versus “patient taking his final exams in college and has had similar episodes in the past.” Emphasize that high-value decisions can sometimes be extremely patient- and history-specific, and before ordering expensive testing like MRIs, the clinician should really think about why this study is indicated.</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0" i="0" dirty="0">
              <a:solidFill>
                <a:srgbClr val="313537"/>
              </a:solidFill>
              <a:effectLst/>
              <a:latin typeface="Inter" panose="02000503000000020004"/>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20</a:t>
            </a:fld>
            <a:endParaRPr lang="en-US"/>
          </a:p>
        </p:txBody>
      </p:sp>
    </p:spTree>
    <p:extLst>
      <p:ext uri="{BB962C8B-B14F-4D97-AF65-F5344CB8AC3E}">
        <p14:creationId xmlns:p14="http://schemas.microsoft.com/office/powerpoint/2010/main" val="445531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Remember that high cost doesn’t always indicate low value and low cost doesn’t always indicate high value. In this case, an MRI’s high cost did not mean it was low value.</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21</a:t>
            </a:fld>
            <a:endParaRPr lang="en-US"/>
          </a:p>
        </p:txBody>
      </p:sp>
    </p:spTree>
    <p:extLst>
      <p:ext uri="{BB962C8B-B14F-4D97-AF65-F5344CB8AC3E}">
        <p14:creationId xmlns:p14="http://schemas.microsoft.com/office/powerpoint/2010/main" val="217209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the following questions as an individual reflection or for a group discussion, if time allows. Possible responses could be:</a:t>
            </a:r>
          </a:p>
          <a:p>
            <a:pPr marL="171450" indent="-171450">
              <a:buFont typeface="Arial" panose="020B0604020202020204" pitchFamily="34" charset="0"/>
              <a:buChar char="•"/>
            </a:pPr>
            <a:r>
              <a:rPr lang="en-US" dirty="0"/>
              <a:t>ICD for selected patients with heart failure and low EF</a:t>
            </a:r>
          </a:p>
          <a:p>
            <a:pPr marL="171450" indent="-171450">
              <a:buFont typeface="Arial" panose="020B0604020202020204" pitchFamily="34" charset="0"/>
              <a:buChar char="•"/>
            </a:pPr>
            <a:r>
              <a:rPr lang="en-US" dirty="0"/>
              <a:t>Screening colonoscopy</a:t>
            </a:r>
          </a:p>
          <a:p>
            <a:pPr marL="171450" indent="-171450">
              <a:buFont typeface="Arial" panose="020B0604020202020204" pitchFamily="34" charset="0"/>
              <a:buChar char="•"/>
            </a:pPr>
            <a:r>
              <a:rPr lang="en-US" dirty="0"/>
              <a:t>BNP measurement in patient with clear heart failure</a:t>
            </a:r>
          </a:p>
          <a:p>
            <a:pPr marL="171450" indent="-171450">
              <a:buFont typeface="Arial" panose="020B0604020202020204" pitchFamily="34" charset="0"/>
              <a:buChar char="•"/>
            </a:pPr>
            <a:r>
              <a:rPr lang="en-US" dirty="0"/>
              <a:t>Annual Pap smears in an average-risk woman</a:t>
            </a:r>
            <a:endParaRPr lang="en-US" dirty="0">
              <a:solidFill>
                <a:srgbClr val="000000"/>
              </a:solidFill>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22</a:t>
            </a:fld>
            <a:endParaRPr lang="en-US"/>
          </a:p>
        </p:txBody>
      </p:sp>
    </p:spTree>
    <p:extLst>
      <p:ext uri="{BB962C8B-B14F-4D97-AF65-F5344CB8AC3E}">
        <p14:creationId xmlns:p14="http://schemas.microsoft.com/office/powerpoint/2010/main" val="231593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another case to determine what imaging would be appropriate.</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23</a:t>
            </a:fld>
            <a:endParaRPr lang="en-US"/>
          </a:p>
        </p:txBody>
      </p:sp>
    </p:spTree>
    <p:extLst>
      <p:ext uri="{BB962C8B-B14F-4D97-AF65-F5344CB8AC3E}">
        <p14:creationId xmlns:p14="http://schemas.microsoft.com/office/powerpoint/2010/main" val="146598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I think we all know that the MRI is not the right</a:t>
            </a:r>
            <a:r>
              <a:rPr lang="en-US" baseline="0" dirty="0"/>
              <a:t> answer here. If you were considering imaging and weren’t sure which test would be appropriate, you could look the American College of Radiology Appropriateness Criteria, which would show you the following table, which is not surprising.</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24</a:t>
            </a:fld>
            <a:endParaRPr lang="en-US"/>
          </a:p>
        </p:txBody>
      </p:sp>
    </p:spTree>
    <p:extLst>
      <p:ext uri="{BB962C8B-B14F-4D97-AF65-F5344CB8AC3E}">
        <p14:creationId xmlns:p14="http://schemas.microsoft.com/office/powerpoint/2010/main" val="4282687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MRIs</a:t>
            </a:r>
            <a:r>
              <a:rPr lang="en-US" baseline="0" dirty="0"/>
              <a:t> are often ordered for evaluation of low back pain. Sometimes this is because the specialists we refer patients to request it in advance of the visit, or we want to reassure patients who believe that imaging adds value to their care and who pressure us to order it. Sometimes it is easier to order the study that the patient asks for rather than to explain why it may not only be unhelpful but may be harmful. </a:t>
            </a:r>
          </a:p>
          <a:p>
            <a:endParaRPr lang="en-US" baseline="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baseline="0" dirty="0"/>
              <a:t>What would be some other possible downstream costs or harms for the patient if you ordered her the MRI like she requests?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25</a:t>
            </a:fld>
            <a:endParaRPr lang="en-US"/>
          </a:p>
        </p:txBody>
      </p:sp>
    </p:spTree>
    <p:extLst>
      <p:ext uri="{BB962C8B-B14F-4D97-AF65-F5344CB8AC3E}">
        <p14:creationId xmlns:p14="http://schemas.microsoft.com/office/powerpoint/2010/main" val="3230680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costs of unnecessary MRIs for lower back pain are high, both financially and in terms of incidental findings: </a:t>
            </a:r>
            <a:r>
              <a:rPr lang="en-US" sz="2200" dirty="0"/>
              <a:t>$300 million per year in unnecessary lower spine MRIs. Incidental findings can result in anxiety, belief in presence of disease, and unnecessary procedures</a:t>
            </a:r>
            <a:r>
              <a:rPr lang="en-US" sz="3600" b="0" i="0" dirty="0">
                <a:solidFill>
                  <a:srgbClr val="202124"/>
                </a:solidFill>
                <a:effectLst/>
                <a:latin typeface="Roboto" panose="02000000000000000000" pitchFamily="2" charset="0"/>
              </a:rPr>
              <a:t>—</a:t>
            </a:r>
            <a:r>
              <a:rPr lang="en-US" sz="2200" dirty="0"/>
              <a:t>such as vertebroplasty or injections for lower back pain</a:t>
            </a:r>
            <a:r>
              <a:rPr lang="en-US" sz="3600" b="0" i="0" dirty="0">
                <a:solidFill>
                  <a:srgbClr val="202124"/>
                </a:solidFill>
                <a:effectLst/>
                <a:latin typeface="Roboto" panose="02000000000000000000" pitchFamily="2" charset="0"/>
              </a:rPr>
              <a:t>—that may increase the risk of adverse effects.</a:t>
            </a:r>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26</a:t>
            </a:fld>
            <a:endParaRPr lang="en-US"/>
          </a:p>
        </p:txBody>
      </p:sp>
    </p:spTree>
    <p:extLst>
      <p:ext uri="{BB962C8B-B14F-4D97-AF65-F5344CB8AC3E}">
        <p14:creationId xmlns:p14="http://schemas.microsoft.com/office/powerpoint/2010/main" val="1929202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more conservative care helped Mrs. </a:t>
            </a:r>
            <a:r>
              <a:rPr lang="en-US" dirty="0" err="1"/>
              <a:t>Nii</a:t>
            </a:r>
            <a:r>
              <a:rPr lang="en-US" dirty="0"/>
              <a:t> feel better without potentially harmful tests or unnecessary treatments.</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27</a:t>
            </a:fld>
            <a:endParaRPr lang="en-US"/>
          </a:p>
        </p:txBody>
      </p:sp>
    </p:spTree>
    <p:extLst>
      <p:ext uri="{BB962C8B-B14F-4D97-AF65-F5344CB8AC3E}">
        <p14:creationId xmlns:p14="http://schemas.microsoft.com/office/powerpoint/2010/main" val="3577304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sz="1200" dirty="0"/>
              <a:t>Health care waste is an urgent, multibillion-dollar problem. Every clinician must carefully weigh costs (including charges and downstream costs), harms, and benefits and order only those interventions that add value to a patient’s care. Diagnostic uncertainly is a major driver of waste. Appropriate use of evidence-based guidelines and decision-support tools aid in the practice of high value care. System-level interventions to support high value decision making are critical.</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28</a:t>
            </a:fld>
            <a:endParaRPr lang="en-US"/>
          </a:p>
        </p:txBody>
      </p:sp>
    </p:spTree>
    <p:extLst>
      <p:ext uri="{BB962C8B-B14F-4D97-AF65-F5344CB8AC3E}">
        <p14:creationId xmlns:p14="http://schemas.microsoft.com/office/powerpoint/2010/main" val="1604740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29</a:t>
            </a:fld>
            <a:endParaRPr lang="en-US"/>
          </a:p>
        </p:txBody>
      </p:sp>
    </p:spTree>
    <p:extLst>
      <p:ext uri="{BB962C8B-B14F-4D97-AF65-F5344CB8AC3E}">
        <p14:creationId xmlns:p14="http://schemas.microsoft.com/office/powerpoint/2010/main" val="317419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value in health care and how can we deliver it to patients? </a:t>
            </a:r>
            <a:r>
              <a:rPr lang="en-US" sz="1200" baseline="0" dirty="0"/>
              <a:t>The v</a:t>
            </a:r>
            <a:r>
              <a:rPr lang="en-US" sz="1200" dirty="0"/>
              <a:t>alue of a service depends on clinical indication and the patient’s values,</a:t>
            </a:r>
            <a:r>
              <a:rPr lang="en-US" sz="1200" baseline="0" dirty="0"/>
              <a:t> and n</a:t>
            </a:r>
            <a:r>
              <a:rPr lang="en-US" sz="1200" dirty="0"/>
              <a:t>o one wants</a:t>
            </a:r>
            <a:r>
              <a:rPr lang="en-US" sz="1200" baseline="0" dirty="0"/>
              <a:t> to cut care that benefits patients and helps improve outcomes. Practicing high value care can help us address this challenge.</a:t>
            </a:r>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3</a:t>
            </a:fld>
            <a:endParaRPr lang="en-US"/>
          </a:p>
        </p:txBody>
      </p:sp>
    </p:spTree>
    <p:extLst>
      <p:ext uri="{BB962C8B-B14F-4D97-AF65-F5344CB8AC3E}">
        <p14:creationId xmlns:p14="http://schemas.microsoft.com/office/powerpoint/2010/main" val="240395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mj-lt"/>
              </a:rPr>
              <a:t>Isn’t this why we chose Internal Medicine? For the diagnostic process, the evidence, and solving a puzzle? This is an opportunity to go back to our roots and practice what we teach</a:t>
            </a:r>
            <a:r>
              <a:rPr lang="en-US" b="0" i="0" dirty="0">
                <a:solidFill>
                  <a:srgbClr val="202124"/>
                </a:solidFill>
                <a:effectLst/>
                <a:latin typeface="+mj-lt"/>
              </a:rPr>
              <a:t>—</a:t>
            </a:r>
            <a:r>
              <a:rPr lang="en-US" sz="1200" baseline="0" dirty="0">
                <a:latin typeface="+mj-lt"/>
              </a:rPr>
              <a:t>that is, take a good history, perform and interpret an evidence-based physical examination, and thoughtfully order tests and studies that are in line with the patient’s goals and values.</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4</a:t>
            </a:fld>
            <a:endParaRPr lang="en-US"/>
          </a:p>
        </p:txBody>
      </p:sp>
    </p:spTree>
    <p:extLst>
      <p:ext uri="{BB962C8B-B14F-4D97-AF65-F5344CB8AC3E}">
        <p14:creationId xmlns:p14="http://schemas.microsoft.com/office/powerpoint/2010/main" val="109293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aseline="0" dirty="0"/>
              <a:t>On the surface avoiding overtreatment and low value care makes sense and sounds simple, but what does it mean at the bedside when you are evaluating a real patient? How do you make the right decisions for individual patients? These five steps outline one approach to providing high value care. Let’s look at the first two steps in the context of an example case on appropriate testing.</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5</a:t>
            </a:fld>
            <a:endParaRPr lang="en-US"/>
          </a:p>
        </p:txBody>
      </p:sp>
    </p:spTree>
    <p:extLst>
      <p:ext uri="{BB962C8B-B14F-4D97-AF65-F5344CB8AC3E}">
        <p14:creationId xmlns:p14="http://schemas.microsoft.com/office/powerpoint/2010/main" val="186594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Recall the case of Ms. Gray, </a:t>
            </a:r>
            <a:r>
              <a:rPr lang="en-US" b="0" i="0" dirty="0">
                <a:solidFill>
                  <a:srgbClr val="313537"/>
                </a:solidFill>
                <a:effectLst/>
                <a:latin typeface="Inter" panose="02000503000000020004"/>
              </a:rPr>
              <a:t>a 69-year-old woman who presents to clinic for a 2-week posthospitalization follow-up for heart failure exacerbation and reports a 2-day history of fever, cough, sore throat, and malaise. During her hospitalization, she had urinary retention and an indwelling urinary catheter was placed. </a:t>
            </a:r>
            <a:r>
              <a:rPr lang="en-US" b="0" i="0" dirty="0">
                <a:solidFill>
                  <a:srgbClr val="313537"/>
                </a:solidFill>
                <a:effectLst/>
                <a:latin typeface="Inter" panose="02000503000000020004" pitchFamily="2" charset="0"/>
              </a:rPr>
              <a:t>She has a follow-up appointment with a urologist next week</a:t>
            </a:r>
            <a:r>
              <a:rPr lang="en-US" b="0" i="0" dirty="0">
                <a:solidFill>
                  <a:srgbClr val="313537"/>
                </a:solidFill>
                <a:effectLst/>
                <a:latin typeface="Inter" panose="02000503000000020004"/>
              </a:rPr>
              <a:t>. Her daughter was recently diagnosed with COVID-19.</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0" i="0" dirty="0">
              <a:solidFill>
                <a:srgbClr val="313537"/>
              </a:solidFill>
              <a:effectLst/>
              <a:latin typeface="Inter" panose="02000503000000020004"/>
            </a:endParaRPr>
          </a:p>
          <a:p>
            <a:pPr>
              <a:defRPr sz="1800"/>
            </a:pPr>
            <a:r>
              <a:rPr lang="en-US" sz="1200" dirty="0"/>
              <a:t>Chest radiography revealed no acute cardiopulmonary abnormalities. COVID antigen testing was positive for COVID-19. </a:t>
            </a:r>
            <a:r>
              <a:rPr lang="en-US" sz="1200" b="0" i="0" dirty="0">
                <a:solidFill>
                  <a:srgbClr val="313537"/>
                </a:solidFill>
                <a:effectLst/>
                <a:latin typeface="Inter" panose="02000503000000020004" pitchFamily="2" charset="0"/>
              </a:rPr>
              <a:t>Urinalysis was significant for few bacteria, positive leukocyte esterase, and negative nitrites. Urine culture grew &gt;100,000 CFU/mL </a:t>
            </a:r>
            <a:r>
              <a:rPr lang="en-US" sz="1200" b="0" i="1" dirty="0">
                <a:solidFill>
                  <a:srgbClr val="313537"/>
                </a:solidFill>
                <a:effectLst/>
                <a:latin typeface="Inter" panose="02000503000000020004" pitchFamily="2" charset="0"/>
              </a:rPr>
              <a:t>E. coli</a:t>
            </a:r>
            <a:r>
              <a:rPr lang="en-US" sz="1200" b="0" i="0" dirty="0">
                <a:solidFill>
                  <a:srgbClr val="313537"/>
                </a:solidFill>
                <a:effectLst/>
                <a:latin typeface="Inter" panose="02000503000000020004" pitchFamily="2" charset="0"/>
              </a:rPr>
              <a:t>. </a:t>
            </a:r>
          </a:p>
          <a:p>
            <a:pPr>
              <a:defRPr sz="1800"/>
            </a:pPr>
            <a:endParaRPr lang="en-US" sz="1200" dirty="0"/>
          </a:p>
          <a:p>
            <a:pPr>
              <a:defRPr sz="1800"/>
            </a:pPr>
            <a:r>
              <a:rPr lang="en-US" sz="1200" dirty="0"/>
              <a:t>She was prescribed a course of trimethoprim-sulfamethoxazole and treated with supportive care for COVID-19. Her sore throat, fever, and cough resolved after 4 days, but she developed a severe drug reaction after 6 days of antibiotic therapy and presented to the ED where she was found to have Stevens-Johnson syndrome. She admitted to the hospital for 7 days for treatment of SJS</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6</a:t>
            </a:fld>
            <a:endParaRPr lang="en-US"/>
          </a:p>
        </p:txBody>
      </p:sp>
    </p:spTree>
    <p:extLst>
      <p:ext uri="{BB962C8B-B14F-4D97-AF65-F5344CB8AC3E}">
        <p14:creationId xmlns:p14="http://schemas.microsoft.com/office/powerpoint/2010/main" val="100679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look at the costs associated with Ms. Gray’s care. Consider both the initial episode of care and the downstream costs such as future hospitalization.</a:t>
            </a:r>
          </a:p>
          <a:p>
            <a:endParaRPr lang="en-US" dirty="0"/>
          </a:p>
          <a:p>
            <a:r>
              <a:rPr lang="en-US" dirty="0"/>
              <a:t>(Estimates courtesy of the Healthcare Blue Book)</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7</a:t>
            </a:fld>
            <a:endParaRPr lang="en-US"/>
          </a:p>
        </p:txBody>
      </p:sp>
    </p:spTree>
    <p:extLst>
      <p:ext uri="{BB962C8B-B14F-4D97-AF65-F5344CB8AC3E}">
        <p14:creationId xmlns:p14="http://schemas.microsoft.com/office/powerpoint/2010/main" val="181371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latin typeface="+mj-lt"/>
              </a:rPr>
              <a:t>Ms. Gray lacked urinary symptoms and had a clear alternative diagnosis. Testing for bacteriuria in this patient with an indwelling urinary catheter who does not have symptoms of cystitis is unlikely to provide significant clinical benefit. These are examples of step 2 of the 5 steps toward high value care.</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8</a:t>
            </a:fld>
            <a:endParaRPr lang="en-US"/>
          </a:p>
        </p:txBody>
      </p:sp>
    </p:spTree>
    <p:extLst>
      <p:ext uri="{BB962C8B-B14F-4D97-AF65-F5344CB8AC3E}">
        <p14:creationId xmlns:p14="http://schemas.microsoft.com/office/powerpoint/2010/main" val="289006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Ask participants to share their experiences with the larger group. Some common answers might include: </a:t>
            </a:r>
          </a:p>
          <a:p>
            <a:pPr marL="171450" indent="-171450">
              <a:buFont typeface="Arial" panose="020B0604020202020204" pitchFamily="34" charset="0"/>
              <a:buChar char="•"/>
            </a:pPr>
            <a:r>
              <a:rPr lang="en-US" dirty="0"/>
              <a:t>Consultant</a:t>
            </a:r>
            <a:r>
              <a:rPr lang="en-US" baseline="0" dirty="0"/>
              <a:t> recommendations </a:t>
            </a:r>
          </a:p>
          <a:p>
            <a:pPr marL="171450" indent="-171450">
              <a:buFont typeface="Arial" panose="020B0604020202020204" pitchFamily="34" charset="0"/>
              <a:buChar char="•"/>
            </a:pPr>
            <a:r>
              <a:rPr lang="en-US" baseline="0" dirty="0"/>
              <a:t>Not wanting to be unprepared for rounds </a:t>
            </a:r>
          </a:p>
          <a:p>
            <a:pPr marL="171450" indent="-171450">
              <a:buFont typeface="Arial" panose="020B0604020202020204" pitchFamily="34" charset="0"/>
              <a:buChar char="•"/>
            </a:pPr>
            <a:r>
              <a:rPr lang="en-US" baseline="0" dirty="0"/>
              <a:t>Defensive medicine, not wanting to miss a diagnosis </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9</a:t>
            </a:fld>
            <a:endParaRPr lang="en-US"/>
          </a:p>
        </p:txBody>
      </p:sp>
    </p:spTree>
    <p:extLst>
      <p:ext uri="{BB962C8B-B14F-4D97-AF65-F5344CB8AC3E}">
        <p14:creationId xmlns:p14="http://schemas.microsoft.com/office/powerpoint/2010/main" val="244199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FEDC7A-38C4-A048-9285-D468608059E9}"/>
              </a:ext>
            </a:extLst>
          </p:cNvPr>
          <p:cNvSpPr txBox="1"/>
          <p:nvPr userDrawn="1"/>
        </p:nvSpPr>
        <p:spPr>
          <a:xfrm>
            <a:off x="-3459296" y="-716096"/>
            <a:ext cx="184731" cy="461665"/>
          </a:xfrm>
          <a:prstGeom prst="rect">
            <a:avLst/>
          </a:prstGeom>
          <a:noFill/>
        </p:spPr>
        <p:txBody>
          <a:bodyPr wrap="none" rtlCol="0">
            <a:spAutoFit/>
          </a:bodyPr>
          <a:lstStyle/>
          <a:p>
            <a:pPr algn="l"/>
            <a:endParaRPr lang="en-US" sz="2400" dirty="0" err="1">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5C950DBB-1188-C543-AB4D-000FB4A934FA}"/>
              </a:ext>
            </a:extLst>
          </p:cNvPr>
          <p:cNvSpPr/>
          <p:nvPr userDrawn="1"/>
        </p:nvSpPr>
        <p:spPr>
          <a:xfrm>
            <a:off x="0" y="0"/>
            <a:ext cx="838504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22" name="Rectangle 21">
            <a:extLst>
              <a:ext uri="{FF2B5EF4-FFF2-40B4-BE49-F238E27FC236}">
                <a16:creationId xmlns:a16="http://schemas.microsoft.com/office/drawing/2014/main" id="{9F1F9B40-43D9-1B41-9C74-2019FC097BA4}"/>
              </a:ext>
            </a:extLst>
          </p:cNvPr>
          <p:cNvSpPr/>
          <p:nvPr userDrawn="1"/>
        </p:nvSpPr>
        <p:spPr>
          <a:xfrm>
            <a:off x="0" y="1016000"/>
            <a:ext cx="9950335" cy="4561840"/>
          </a:xfrm>
          <a:prstGeom prst="rect">
            <a:avLst/>
          </a:prstGeom>
          <a:solidFill>
            <a:srgbClr val="00349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3" name="Title 1">
            <a:extLst>
              <a:ext uri="{FF2B5EF4-FFF2-40B4-BE49-F238E27FC236}">
                <a16:creationId xmlns:a16="http://schemas.microsoft.com/office/drawing/2014/main" id="{8F57B117-E610-3043-9BB8-0A6DC56F94B4}"/>
              </a:ext>
            </a:extLst>
          </p:cNvPr>
          <p:cNvSpPr>
            <a:spLocks noGrp="1"/>
          </p:cNvSpPr>
          <p:nvPr>
            <p:ph type="ctrTitle"/>
          </p:nvPr>
        </p:nvSpPr>
        <p:spPr>
          <a:xfrm>
            <a:off x="1660051" y="1376312"/>
            <a:ext cx="7315200" cy="2790900"/>
          </a:xfrm>
        </p:spPr>
        <p:txBody>
          <a:bodyPr anchor="b">
            <a:normAutofit/>
          </a:bodyPr>
          <a:lstStyle>
            <a:lvl1pPr>
              <a:defRPr sz="3600">
                <a:solidFill>
                  <a:schemeClr val="bg1"/>
                </a:solidFill>
                <a:latin typeface="+mj-lt"/>
              </a:defRPr>
            </a:lvl1pPr>
          </a:lstStyle>
          <a:p>
            <a:r>
              <a:rPr lang="en-US" dirty="0"/>
              <a:t>Click to edit Master title style</a:t>
            </a:r>
          </a:p>
        </p:txBody>
      </p:sp>
      <p:sp>
        <p:nvSpPr>
          <p:cNvPr id="24" name="Subtitle 2">
            <a:extLst>
              <a:ext uri="{FF2B5EF4-FFF2-40B4-BE49-F238E27FC236}">
                <a16:creationId xmlns:a16="http://schemas.microsoft.com/office/drawing/2014/main" id="{245CAE12-65A0-D941-AA78-97F14972161C}"/>
              </a:ext>
            </a:extLst>
          </p:cNvPr>
          <p:cNvSpPr>
            <a:spLocks noGrp="1"/>
          </p:cNvSpPr>
          <p:nvPr>
            <p:ph type="subTitle" idx="1"/>
          </p:nvPr>
        </p:nvSpPr>
        <p:spPr>
          <a:xfrm>
            <a:off x="1660051" y="4167212"/>
            <a:ext cx="7315200" cy="1030934"/>
          </a:xfrm>
        </p:spPr>
        <p:txBody>
          <a:bodyPr/>
          <a:lstStyle>
            <a:lvl1pPr marL="0" indent="0">
              <a:buNone/>
              <a:defRPr>
                <a:solidFill>
                  <a:schemeClr val="bg1"/>
                </a:solidFill>
              </a:defRPr>
            </a:lvl1pPr>
          </a:lstStyle>
          <a:p>
            <a:r>
              <a:rPr lang="en-US" dirty="0"/>
              <a:t>Click to edit Master subtitle style</a:t>
            </a:r>
          </a:p>
        </p:txBody>
      </p:sp>
      <p:sp>
        <p:nvSpPr>
          <p:cNvPr id="38" name="Rectangle 37">
            <a:extLst>
              <a:ext uri="{FF2B5EF4-FFF2-40B4-BE49-F238E27FC236}">
                <a16:creationId xmlns:a16="http://schemas.microsoft.com/office/drawing/2014/main" id="{5417B23B-9E24-6A49-9622-D8FEE6C8E964}"/>
              </a:ext>
            </a:extLst>
          </p:cNvPr>
          <p:cNvSpPr/>
          <p:nvPr userDrawn="1"/>
        </p:nvSpPr>
        <p:spPr>
          <a:xfrm>
            <a:off x="731520"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cp-highvaluecare-logo-rgb600">
            <a:extLst>
              <a:ext uri="{FF2B5EF4-FFF2-40B4-BE49-F238E27FC236}">
                <a16:creationId xmlns:a16="http://schemas.microsoft.com/office/drawing/2014/main" id="{40FD0764-E660-4BC2-84C1-64BED73D7DA9}"/>
              </a:ext>
            </a:extLst>
          </p:cNvPr>
          <p:cNvPicPr>
            <a:picLocks noChangeAspect="1"/>
          </p:cNvPicPr>
          <p:nvPr userDrawn="1"/>
        </p:nvPicPr>
        <p:blipFill>
          <a:blip r:embed="rId2"/>
          <a:srcRect/>
          <a:stretch>
            <a:fillRect/>
          </a:stretch>
        </p:blipFill>
        <p:spPr bwMode="auto">
          <a:xfrm>
            <a:off x="9564108" y="6001300"/>
            <a:ext cx="2324100" cy="469900"/>
          </a:xfrm>
          <a:prstGeom prst="rect">
            <a:avLst/>
          </a:prstGeom>
          <a:noFill/>
          <a:ln w="9525">
            <a:noFill/>
            <a:miter lim="800000"/>
            <a:headEnd/>
            <a:tailEnd/>
          </a:ln>
        </p:spPr>
      </p:pic>
    </p:spTree>
    <p:extLst>
      <p:ext uri="{BB962C8B-B14F-4D97-AF65-F5344CB8AC3E}">
        <p14:creationId xmlns:p14="http://schemas.microsoft.com/office/powerpoint/2010/main" val="14496431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lvl1pPr>
              <a:defRPr>
                <a:solidFill>
                  <a:srgbClr val="00349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buClr>
                <a:srgbClr val="003497"/>
              </a:buClr>
              <a:defRPr sz="2200"/>
            </a:lvl1pPr>
            <a:lvl2pPr>
              <a:spcBef>
                <a:spcPts val="0"/>
              </a:spcBef>
              <a:buClr>
                <a:srgbClr val="003497"/>
              </a:buClr>
              <a:defRPr sz="2000"/>
            </a:lvl2pPr>
            <a:lvl3pPr>
              <a:buClr>
                <a:srgbClr val="003497"/>
              </a:buClr>
              <a:defRPr sz="1800"/>
            </a:lvl3pPr>
            <a:lvl4pPr>
              <a:buClr>
                <a:srgbClr val="003497"/>
              </a:buClr>
              <a:defRPr sz="1600"/>
            </a:lvl4pPr>
            <a:lvl5pPr>
              <a:buClr>
                <a:srgbClr val="003497"/>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5" name="Footer Placeholder 4">
            <a:extLst>
              <a:ext uri="{FF2B5EF4-FFF2-40B4-BE49-F238E27FC236}">
                <a16:creationId xmlns:a16="http://schemas.microsoft.com/office/drawing/2014/main" id="{9975B8AB-E8C6-6A4E-A77C-D0CD2C596F5A}"/>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47A53F1B-B96C-42C1-AD10-1F3B3F09D976}"/>
              </a:ext>
            </a:extLst>
          </p:cNvPr>
          <p:cNvPicPr>
            <a:picLocks noChangeAspect="1"/>
          </p:cNvPicPr>
          <p:nvPr userDrawn="1"/>
        </p:nvPicPr>
        <p:blipFill>
          <a:blip r:embed="rId2"/>
          <a:stretch>
            <a:fillRect/>
          </a:stretch>
        </p:blipFill>
        <p:spPr>
          <a:xfrm>
            <a:off x="11394220" y="6081350"/>
            <a:ext cx="668221" cy="643005"/>
          </a:xfrm>
          <a:prstGeom prst="rect">
            <a:avLst/>
          </a:prstGeom>
        </p:spPr>
      </p:pic>
    </p:spTree>
    <p:extLst>
      <p:ext uri="{BB962C8B-B14F-4D97-AF65-F5344CB8AC3E}">
        <p14:creationId xmlns:p14="http://schemas.microsoft.com/office/powerpoint/2010/main" val="107653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rgbClr val="003497"/>
                </a:solidFill>
              </a:defRPr>
            </a:lvl1pPr>
          </a:lstStyle>
          <a:p>
            <a:r>
              <a:rPr lang="en-US" dirty="0"/>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rgbClr val="003497"/>
                </a:solidFill>
              </a:defRPr>
            </a:lvl1pPr>
          </a:lstStyle>
          <a:p>
            <a:r>
              <a:rPr lang="en-US" dirty="0"/>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80038" y="5971430"/>
            <a:ext cx="2104838" cy="425107"/>
          </a:xfrm>
          <a:prstGeom prst="rect">
            <a:avLst/>
          </a:prstGeom>
        </p:spPr>
      </p:pic>
      <p:sp>
        <p:nvSpPr>
          <p:cNvPr id="8" name="Rectangle 7">
            <a:extLst>
              <a:ext uri="{FF2B5EF4-FFF2-40B4-BE49-F238E27FC236}">
                <a16:creationId xmlns:a16="http://schemas.microsoft.com/office/drawing/2014/main" id="{BD007FFA-4DA4-6044-92EC-3D797FB19419}"/>
              </a:ext>
            </a:extLst>
          </p:cNvPr>
          <p:cNvSpPr/>
          <p:nvPr userDrawn="1"/>
        </p:nvSpPr>
        <p:spPr>
          <a:xfrm>
            <a:off x="9175242"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163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1295400" y="1279526"/>
            <a:ext cx="50292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324600" y="1279526"/>
            <a:ext cx="50292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59AFA3C1-3B7A-484C-828F-D47DBF2FBB34}"/>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C60FDEC5-1BB3-0D40-8DE5-80C73E9F7E79}"/>
              </a:ext>
            </a:extLst>
          </p:cNvPr>
          <p:cNvSpPr txBox="1"/>
          <p:nvPr userDrawn="1"/>
        </p:nvSpPr>
        <p:spPr>
          <a:xfrm>
            <a:off x="13517217" y="4240696"/>
            <a:ext cx="184731" cy="461665"/>
          </a:xfrm>
          <a:prstGeom prst="rect">
            <a:avLst/>
          </a:prstGeom>
          <a:noFill/>
        </p:spPr>
        <p:txBody>
          <a:bodyPr wrap="none" rtlCol="0">
            <a:spAutoFit/>
          </a:bodyPr>
          <a:lstStyle/>
          <a:p>
            <a:pPr algn="l"/>
            <a:endParaRPr lang="en-US" sz="2400" dirty="0" err="1">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19FE441-F88F-4540-8793-54429DAD949C}"/>
              </a:ext>
            </a:extLst>
          </p:cNvPr>
          <p:cNvSpPr>
            <a:spLocks noGrp="1"/>
          </p:cNvSpPr>
          <p:nvPr>
            <p:ph type="sldNum" sz="quarter" idx="12"/>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1316950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8860" y="0"/>
            <a:ext cx="6073140" cy="6858000"/>
          </a:xfrm>
        </p:spPr>
        <p:txBody>
          <a:bodyPr anchor="t"/>
          <a:lstStyle>
            <a:lvl1pPr marL="0" indent="0" algn="ctr">
              <a:buNone/>
              <a:defRPr/>
            </a:lvl1pPr>
          </a:lstStyle>
          <a:p>
            <a:r>
              <a:rPr lang="en-US" dirty="0"/>
              <a:t>Click icon to add picture </a:t>
            </a:r>
          </a:p>
        </p:txBody>
      </p:sp>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31AFF218-C8B0-6540-A13A-908E7D3E6E1B}"/>
              </a:ext>
            </a:extLst>
          </p:cNvPr>
          <p:cNvSpPr>
            <a:spLocks noGrp="1"/>
          </p:cNvSpPr>
          <p:nvPr>
            <p:ph type="ftr" sz="quarter" idx="13"/>
          </p:nvPr>
        </p:nvSpPr>
        <p:spPr>
          <a:xfrm>
            <a:off x="833120" y="6384532"/>
            <a:ext cx="5029200" cy="274320"/>
          </a:xfrm>
        </p:spPr>
        <p:txBody>
          <a:bodyPr/>
          <a:lstStyle/>
          <a:p>
            <a:endParaRPr lang="en-US" dirty="0"/>
          </a:p>
        </p:txBody>
      </p:sp>
      <p:sp>
        <p:nvSpPr>
          <p:cNvPr id="4" name="Slide Number Placeholder 3">
            <a:extLst>
              <a:ext uri="{FF2B5EF4-FFF2-40B4-BE49-F238E27FC236}">
                <a16:creationId xmlns:a16="http://schemas.microsoft.com/office/drawing/2014/main" id="{B36828B4-7DB5-2645-969A-0A7D716D92EB}"/>
              </a:ext>
            </a:extLst>
          </p:cNvPr>
          <p:cNvSpPr>
            <a:spLocks noGrp="1"/>
          </p:cNvSpPr>
          <p:nvPr>
            <p:ph type="sldNum" sz="quarter" idx="14"/>
          </p:nvPr>
        </p:nvSpPr>
        <p:spPr>
          <a:xfrm>
            <a:off x="0" y="6391657"/>
            <a:ext cx="838200" cy="274320"/>
          </a:xfrm>
        </p:spPr>
        <p:txBody>
          <a:bodyPr/>
          <a:lstStyle>
            <a:lvl1pPr>
              <a:defRPr>
                <a:solidFill>
                  <a:schemeClr val="accent3"/>
                </a:solidFill>
              </a:defRPr>
            </a:lvl1pPr>
          </a:lstStyle>
          <a:p>
            <a:fld id="{461711D5-349D-4847-A71F-DCB6A6FF38BF}" type="slidenum">
              <a:rPr lang="en-US" smtClean="0"/>
              <a:pPr/>
              <a:t>‹#›</a:t>
            </a:fld>
            <a:endParaRPr lang="en-US" dirty="0"/>
          </a:p>
        </p:txBody>
      </p:sp>
      <p:sp>
        <p:nvSpPr>
          <p:cNvPr id="18" name="Rectangle 17">
            <a:extLst>
              <a:ext uri="{FF2B5EF4-FFF2-40B4-BE49-F238E27FC236}">
                <a16:creationId xmlns:a16="http://schemas.microsoft.com/office/drawing/2014/main" id="{78AE8273-EB4E-8F42-9A43-0C43CF09F98E}"/>
              </a:ext>
            </a:extLst>
          </p:cNvPr>
          <p:cNvSpPr/>
          <p:nvPr userDrawn="1"/>
        </p:nvSpPr>
        <p:spPr>
          <a:xfrm rot="5400000">
            <a:off x="-38100" y="228600"/>
            <a:ext cx="914400" cy="4572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12B2FD-6D70-D149-876C-3466F0B5ED67}"/>
              </a:ext>
            </a:extLst>
          </p:cNvPr>
          <p:cNvSpPr/>
          <p:nvPr userDrawn="1"/>
        </p:nvSpPr>
        <p:spPr>
          <a:xfrm rot="5400000">
            <a:off x="2889002" y="-2607005"/>
            <a:ext cx="84316" cy="5862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3930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1293811" y="1279525"/>
            <a:ext cx="5029200"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1295399" y="2061544"/>
            <a:ext cx="5029200" cy="4178618"/>
          </a:xfrm>
        </p:spPr>
        <p:txBody>
          <a:bodyPr/>
          <a:lstStyle>
            <a:lvl1pPr>
              <a:spcBef>
                <a:spcPts val="1800"/>
              </a:spcBef>
              <a:buClr>
                <a:srgbClr val="003497"/>
              </a:buClr>
              <a:defRPr/>
            </a:lvl1pPr>
            <a:lvl2pPr>
              <a:buClr>
                <a:srgbClr val="003497"/>
              </a:buClr>
              <a:defRPr/>
            </a:lvl2pPr>
            <a:lvl3pPr>
              <a:buClr>
                <a:srgbClr val="003497"/>
              </a:buClr>
              <a:defRPr/>
            </a:lvl3pPr>
            <a:lvl4pPr>
              <a:buClr>
                <a:srgbClr val="003497"/>
              </a:buClr>
              <a:defRPr/>
            </a:lvl4pPr>
            <a:lvl5pPr>
              <a:buClr>
                <a:srgbClr val="00349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324600" y="1279525"/>
            <a:ext cx="5029200"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324600" y="2061544"/>
            <a:ext cx="5029200" cy="4178618"/>
          </a:xfrm>
        </p:spPr>
        <p:txBody>
          <a:bodyPr/>
          <a:lstStyle>
            <a:lvl1pPr>
              <a:spcBef>
                <a:spcPts val="1800"/>
              </a:spcBef>
              <a:buClr>
                <a:srgbClr val="003497"/>
              </a:buClr>
              <a:defRPr/>
            </a:lvl1pPr>
            <a:lvl2pPr>
              <a:buClr>
                <a:srgbClr val="003497"/>
              </a:buClr>
              <a:defRPr/>
            </a:lvl2pPr>
            <a:lvl3pPr>
              <a:buClr>
                <a:srgbClr val="003497"/>
              </a:buClr>
              <a:defRPr/>
            </a:lvl3pPr>
            <a:lvl4pPr>
              <a:buClr>
                <a:srgbClr val="003497"/>
              </a:buClr>
              <a:defRPr/>
            </a:lvl4pPr>
            <a:lvl5pPr>
              <a:buClr>
                <a:srgbClr val="00349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1295400" y="365126"/>
            <a:ext cx="10058400" cy="914399"/>
          </a:xfrm>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7" name="Footer Placeholder 6">
            <a:extLst>
              <a:ext uri="{FF2B5EF4-FFF2-40B4-BE49-F238E27FC236}">
                <a16:creationId xmlns:a16="http://schemas.microsoft.com/office/drawing/2014/main" id="{9682984C-A879-334F-9593-BFE0AFF3107B}"/>
              </a:ext>
            </a:extLst>
          </p:cNvPr>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B17FFB05-31FC-4516-B28A-7EA5B31B7AA8}"/>
              </a:ext>
            </a:extLst>
          </p:cNvPr>
          <p:cNvPicPr>
            <a:picLocks noChangeAspect="1"/>
          </p:cNvPicPr>
          <p:nvPr userDrawn="1"/>
        </p:nvPicPr>
        <p:blipFill>
          <a:blip r:embed="rId2"/>
          <a:stretch>
            <a:fillRect/>
          </a:stretch>
        </p:blipFill>
        <p:spPr>
          <a:xfrm>
            <a:off x="11394220" y="6081350"/>
            <a:ext cx="668221" cy="643005"/>
          </a:xfrm>
          <a:prstGeom prst="rect">
            <a:avLst/>
          </a:prstGeom>
        </p:spPr>
      </p:pic>
    </p:spTree>
    <p:extLst>
      <p:ext uri="{BB962C8B-B14F-4D97-AF65-F5344CB8AC3E}">
        <p14:creationId xmlns:p14="http://schemas.microsoft.com/office/powerpoint/2010/main" val="66981618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295400" y="1279526"/>
            <a:ext cx="2008094" cy="4892674"/>
          </a:xfr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632200" y="1279525"/>
            <a:ext cx="7721600" cy="4892675"/>
          </a:xfrm>
        </p:spPr>
        <p:txBody>
          <a:bodyPr/>
          <a:lstStyle>
            <a:lvl1pPr>
              <a:spcBef>
                <a:spcPts val="1800"/>
              </a:spcBef>
              <a:buClr>
                <a:srgbClr val="003497"/>
              </a:buClr>
              <a:defRPr/>
            </a:lvl1pPr>
            <a:lvl2pPr>
              <a:buClr>
                <a:srgbClr val="003497"/>
              </a:buClr>
              <a:defRPr/>
            </a:lvl2pPr>
            <a:lvl3pPr>
              <a:buClr>
                <a:srgbClr val="003497"/>
              </a:buClr>
              <a:defRPr/>
            </a:lvl3pPr>
            <a:lvl4pPr>
              <a:buClr>
                <a:srgbClr val="003497"/>
              </a:buClr>
              <a:defRPr/>
            </a:lvl4pPr>
            <a:lvl5pPr>
              <a:buClr>
                <a:srgbClr val="00349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1295400" y="365126"/>
            <a:ext cx="100584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A94B782F-5D5A-4B43-8B86-1F6C3CE148B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DE0CA678-E758-4642-9B5C-F4C32915D3E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2422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041DBE-4779-B14A-B28F-0092BDD68520}"/>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DFD90C53-93B5-5F45-BE9B-58BEB5A39002}"/>
              </a:ext>
            </a:extLst>
          </p:cNvPr>
          <p:cNvSpPr>
            <a:spLocks noGrp="1"/>
          </p:cNvSpPr>
          <p:nvPr>
            <p:ph type="sldNum" sz="quarter" idx="11"/>
          </p:nvPr>
        </p:nvSpPr>
        <p:spPr/>
        <p:txBody>
          <a:bodyPr/>
          <a:lstStyle>
            <a:lvl1pPr>
              <a:defRPr>
                <a:solidFill>
                  <a:schemeClr val="accent3"/>
                </a:solidFill>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81423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0" y="0"/>
            <a:ext cx="7315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1295400" y="365126"/>
            <a:ext cx="10058400" cy="9143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1295400" y="1302195"/>
            <a:ext cx="10058400" cy="48974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0" y="6391657"/>
            <a:ext cx="731520" cy="274320"/>
          </a:xfrm>
          <a:prstGeom prst="rect">
            <a:avLst/>
          </a:prstGeom>
        </p:spPr>
        <p:txBody>
          <a:bodyPr vert="horz" lIns="91440" tIns="45720" rIns="91440" bIns="45720" rtlCol="0" anchor="b"/>
          <a:lstStyle>
            <a:lvl1pPr algn="ctr">
              <a:defRPr sz="1200" b="0">
                <a:solidFill>
                  <a:schemeClr val="bg1"/>
                </a:solidFill>
                <a:latin typeface="+mn-lt"/>
                <a:cs typeface="Calibri" panose="020F0502020204030204" pitchFamily="34" charset="0"/>
              </a:defRPr>
            </a:lvl1p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637518CD-2358-884A-9B70-31249A6053C9}"/>
              </a:ext>
            </a:extLst>
          </p:cNvPr>
          <p:cNvSpPr>
            <a:spLocks noGrp="1"/>
          </p:cNvSpPr>
          <p:nvPr>
            <p:ph type="ftr" sz="quarter" idx="3"/>
          </p:nvPr>
        </p:nvSpPr>
        <p:spPr>
          <a:xfrm>
            <a:off x="1295400" y="6391657"/>
            <a:ext cx="6858000" cy="274320"/>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en-US" dirty="0"/>
          </a:p>
        </p:txBody>
      </p:sp>
      <p:sp>
        <p:nvSpPr>
          <p:cNvPr id="38" name="TextBox 37">
            <a:extLst>
              <a:ext uri="{FF2B5EF4-FFF2-40B4-BE49-F238E27FC236}">
                <a16:creationId xmlns:a16="http://schemas.microsoft.com/office/drawing/2014/main" id="{B6497E31-B3F2-2642-8E53-0CBE14833D79}"/>
              </a:ext>
            </a:extLst>
          </p:cNvPr>
          <p:cNvSpPr txBox="1"/>
          <p:nvPr userDrawn="1"/>
        </p:nvSpPr>
        <p:spPr>
          <a:xfrm>
            <a:off x="10410825" y="7058025"/>
            <a:ext cx="184731" cy="461665"/>
          </a:xfrm>
          <a:prstGeom prst="rect">
            <a:avLst/>
          </a:prstGeom>
          <a:noFill/>
        </p:spPr>
        <p:txBody>
          <a:bodyPr wrap="none" rtlCol="0">
            <a:spAutoFit/>
          </a:bodyPr>
          <a:lstStyle/>
          <a:p>
            <a:pPr algn="l"/>
            <a:endParaRPr lang="en-US" sz="2400" dirty="0" err="1">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1B418AD-E379-7844-A641-AF0EC127B331}"/>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0714"/>
          <a:stretch/>
        </p:blipFill>
        <p:spPr>
          <a:xfrm>
            <a:off x="11406118" y="6071617"/>
            <a:ext cx="626883" cy="640080"/>
          </a:xfrm>
          <a:prstGeom prst="rect">
            <a:avLst/>
          </a:prstGeom>
        </p:spPr>
      </p:pic>
      <p:sp>
        <p:nvSpPr>
          <p:cNvPr id="5" name="Rectangle 4">
            <a:extLst>
              <a:ext uri="{FF2B5EF4-FFF2-40B4-BE49-F238E27FC236}">
                <a16:creationId xmlns:a16="http://schemas.microsoft.com/office/drawing/2014/main" id="{D0126B38-0499-6748-A6EC-D93ED9785AF4}"/>
              </a:ext>
            </a:extLst>
          </p:cNvPr>
          <p:cNvSpPr/>
          <p:nvPr userDrawn="1"/>
        </p:nvSpPr>
        <p:spPr>
          <a:xfrm>
            <a:off x="731520"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D32905C-4FD6-4582-B555-8413E7BA5E93}"/>
              </a:ext>
            </a:extLst>
          </p:cNvPr>
          <p:cNvPicPr>
            <a:picLocks noChangeAspect="1"/>
          </p:cNvPicPr>
          <p:nvPr userDrawn="1"/>
        </p:nvPicPr>
        <p:blipFill>
          <a:blip r:embed="rId12"/>
          <a:stretch>
            <a:fillRect/>
          </a:stretch>
        </p:blipFill>
        <p:spPr>
          <a:xfrm>
            <a:off x="11394220" y="6081350"/>
            <a:ext cx="668221" cy="643005"/>
          </a:xfrm>
          <a:prstGeom prst="rect">
            <a:avLst/>
          </a:prstGeom>
        </p:spPr>
      </p:pic>
    </p:spTree>
    <p:extLst>
      <p:ext uri="{BB962C8B-B14F-4D97-AF65-F5344CB8AC3E}">
        <p14:creationId xmlns:p14="http://schemas.microsoft.com/office/powerpoint/2010/main" val="14449984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2" r:id="rId5"/>
    <p:sldLayoutId id="2147483688" r:id="rId6"/>
    <p:sldLayoutId id="2147483681" r:id="rId7"/>
    <p:sldLayoutId id="2147483689" r:id="rId8"/>
    <p:sldLayoutId id="2147483690" r:id="rId9"/>
  </p:sldLayoutIdLst>
  <p:hf hdr="0" dt="0"/>
  <p:txStyles>
    <p:titleStyle>
      <a:lvl1pPr algn="l" defTabSz="914400" rtl="0" eaLnBrk="1" latinLnBrk="0" hangingPunct="1">
        <a:lnSpc>
          <a:spcPct val="90000"/>
        </a:lnSpc>
        <a:spcBef>
          <a:spcPct val="0"/>
        </a:spcBef>
        <a:buNone/>
        <a:defRPr sz="3000" b="1" kern="1200">
          <a:solidFill>
            <a:srgbClr val="003497"/>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3497"/>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3497"/>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3497"/>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3497"/>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349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4.pn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8.png"/><Relationship Id="rId7" Type="http://schemas.openxmlformats.org/officeDocument/2006/relationships/diagramColors" Target="../diagrams/colors14.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9.png"/><Relationship Id="rId7" Type="http://schemas.openxmlformats.org/officeDocument/2006/relationships/diagramColors" Target="../diagrams/colors1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chart" Target="../charts/chart1.xml"/><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9444-DDCD-1B4D-B95A-506179F8AF68}"/>
              </a:ext>
            </a:extLst>
          </p:cNvPr>
          <p:cNvSpPr>
            <a:spLocks noGrp="1"/>
          </p:cNvSpPr>
          <p:nvPr>
            <p:ph type="ctrTitle"/>
          </p:nvPr>
        </p:nvSpPr>
        <p:spPr/>
        <p:txBody>
          <a:bodyPr/>
          <a:lstStyle/>
          <a:p>
            <a:r>
              <a:rPr lang="en-US" dirty="0">
                <a:latin typeface="+mj-lt"/>
              </a:rPr>
              <a:t>Eliminating Health Care Waste and Over-Ordering of Tests</a:t>
            </a:r>
          </a:p>
        </p:txBody>
      </p:sp>
      <p:sp>
        <p:nvSpPr>
          <p:cNvPr id="3" name="Subtitle 2">
            <a:extLst>
              <a:ext uri="{FF2B5EF4-FFF2-40B4-BE49-F238E27FC236}">
                <a16:creationId xmlns:a16="http://schemas.microsoft.com/office/drawing/2014/main" id="{EB387AC6-B134-554C-BCF9-79A466827F02}"/>
              </a:ext>
            </a:extLst>
          </p:cNvPr>
          <p:cNvSpPr>
            <a:spLocks noGrp="1"/>
          </p:cNvSpPr>
          <p:nvPr>
            <p:ph type="subTitle" idx="1"/>
          </p:nvPr>
        </p:nvSpPr>
        <p:spPr/>
        <p:txBody>
          <a:bodyPr/>
          <a:lstStyle/>
          <a:p>
            <a:r>
              <a:rPr lang="en-US" dirty="0">
                <a:latin typeface="+mj-lt"/>
              </a:rPr>
              <a:t>2023 </a:t>
            </a:r>
            <a:r>
              <a:rPr lang="en-US" kern="1200" baseline="0" dirty="0">
                <a:latin typeface="+mj-lt"/>
                <a:ea typeface="Inter" panose="02000503000000020004" pitchFamily="2" charset="0"/>
                <a:cs typeface="Tahoma" panose="020B0604030504040204" pitchFamily="34" charset="0"/>
              </a:rPr>
              <a:t>• Presentation 1 of 5</a:t>
            </a:r>
            <a:endParaRPr lang="en-US" dirty="0">
              <a:latin typeface="+mj-lt"/>
            </a:endParaRPr>
          </a:p>
        </p:txBody>
      </p:sp>
      <p:pic>
        <p:nvPicPr>
          <p:cNvPr id="5" name="Picture 4">
            <a:extLst>
              <a:ext uri="{FF2B5EF4-FFF2-40B4-BE49-F238E27FC236}">
                <a16:creationId xmlns:a16="http://schemas.microsoft.com/office/drawing/2014/main" id="{32B89AE3-A5A1-8E0B-0CFD-E62E4B8E36A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196" b="38714"/>
          <a:stretch/>
        </p:blipFill>
        <p:spPr>
          <a:xfrm>
            <a:off x="9180619" y="638100"/>
            <a:ext cx="2207578" cy="2790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524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D1510-F929-48A2-B1E0-370053F28A92}"/>
              </a:ext>
            </a:extLst>
          </p:cNvPr>
          <p:cNvSpPr txBox="1">
            <a:spLocks noGrp="1"/>
          </p:cNvSpPr>
          <p:nvPr>
            <p:ph type="title" idx="4294967295"/>
          </p:nvPr>
        </p:nvSpPr>
        <p:spPr>
          <a:xfrm>
            <a:off x="1295400" y="365126"/>
            <a:ext cx="10058400"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000" b="1" kern="1200">
                <a:solidFill>
                  <a:srgbClr val="003497"/>
                </a:solidFill>
                <a:latin typeface="+mj-lt"/>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3497"/>
                </a:solidFill>
                <a:effectLst/>
                <a:uLnTx/>
                <a:uFillTx/>
                <a:latin typeface="+mj-lt"/>
                <a:ea typeface="+mj-ea"/>
                <a:cs typeface="Calibri" panose="020F0502020204030204" pitchFamily="34" charset="0"/>
              </a:rPr>
              <a:t>Value in Health Care</a:t>
            </a:r>
          </a:p>
        </p:txBody>
      </p:sp>
      <p:pic>
        <p:nvPicPr>
          <p:cNvPr id="5" name="Picture 2" descr="value equation: quality over cost">
            <a:extLst>
              <a:ext uri="{FF2B5EF4-FFF2-40B4-BE49-F238E27FC236}">
                <a16:creationId xmlns:a16="http://schemas.microsoft.com/office/drawing/2014/main" id="{CB53F2E7-7134-4698-8184-F4A05B2AAA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770"/>
          <a:stretch/>
        </p:blipFill>
        <p:spPr bwMode="auto">
          <a:xfrm>
            <a:off x="2185988" y="1279525"/>
            <a:ext cx="7820023" cy="4756149"/>
          </a:xfrm>
          <a:prstGeom prst="rect">
            <a:avLst/>
          </a:prstGeom>
          <a:solidFill>
            <a:srgbClr val="FFFFFF"/>
          </a:solidFill>
        </p:spPr>
      </p:pic>
      <p:sp>
        <p:nvSpPr>
          <p:cNvPr id="3" name="Slide Number Placeholder 2">
            <a:extLst>
              <a:ext uri="{FF2B5EF4-FFF2-40B4-BE49-F238E27FC236}">
                <a16:creationId xmlns:a16="http://schemas.microsoft.com/office/drawing/2014/main" id="{C9995CAE-B4E0-462E-AD46-D608C0EFE631}"/>
              </a:ext>
            </a:extLst>
          </p:cNvPr>
          <p:cNvSpPr>
            <a:spLocks noGrp="1"/>
          </p:cNvSpPr>
          <p:nvPr>
            <p:ph type="sldNum" sz="quarter" idx="11"/>
          </p:nvPr>
        </p:nvSpPr>
        <p:spPr/>
        <p:txBody>
          <a:bodyPr/>
          <a:lstStyle/>
          <a:p>
            <a:fld id="{461711D5-349D-4847-A71F-DCB6A6FF38BF}" type="slidenum">
              <a:rPr lang="en-US" smtClean="0"/>
              <a:pPr/>
              <a:t>10</a:t>
            </a:fld>
            <a:endParaRPr lang="en-US" dirty="0"/>
          </a:p>
        </p:txBody>
      </p:sp>
    </p:spTree>
    <p:extLst>
      <p:ext uri="{BB962C8B-B14F-4D97-AF65-F5344CB8AC3E}">
        <p14:creationId xmlns:p14="http://schemas.microsoft.com/office/powerpoint/2010/main" val="123557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8719-A756-9041-9E07-B8D83E0BE558}"/>
              </a:ext>
            </a:extLst>
          </p:cNvPr>
          <p:cNvSpPr>
            <a:spLocks noGrp="1"/>
          </p:cNvSpPr>
          <p:nvPr>
            <p:ph type="ctrTitle"/>
          </p:nvPr>
        </p:nvSpPr>
        <p:spPr>
          <a:xfrm>
            <a:off x="1069848" y="1376312"/>
            <a:ext cx="5980309" cy="2790900"/>
          </a:xfrm>
        </p:spPr>
        <p:txBody>
          <a:bodyPr/>
          <a:lstStyle/>
          <a:p>
            <a:r>
              <a:rPr lang="en-US" dirty="0"/>
              <a:t>Where are our health care dollars wasted?</a:t>
            </a:r>
          </a:p>
        </p:txBody>
      </p:sp>
      <p:pic>
        <p:nvPicPr>
          <p:cNvPr id="4" name="Picture 3">
            <a:extLst>
              <a:ext uri="{FF2B5EF4-FFF2-40B4-BE49-F238E27FC236}">
                <a16:creationId xmlns:a16="http://schemas.microsoft.com/office/drawing/2014/main" id="{378F9BD3-FDE0-C62A-E96B-6A1F508B46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10600" y="2771762"/>
            <a:ext cx="2453648" cy="350521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EBAF175-AF5A-605D-41D8-DF549D0789AA}"/>
              </a:ext>
              <a:ext uri="{C183D7F6-B498-43B3-948B-1728B52AA6E4}">
                <adec:decorative xmlns:adec="http://schemas.microsoft.com/office/drawing/2017/decorative" val="1"/>
              </a:ext>
            </a:extLst>
          </p:cNvPr>
          <p:cNvSpPr txBox="1"/>
          <p:nvPr/>
        </p:nvSpPr>
        <p:spPr>
          <a:xfrm rot="20100418">
            <a:off x="8580097" y="1394692"/>
            <a:ext cx="4076700" cy="1015663"/>
          </a:xfrm>
          <a:prstGeom prst="rect">
            <a:avLst/>
          </a:prstGeom>
          <a:noFill/>
        </p:spPr>
        <p:txBody>
          <a:bodyPr wrap="square" rtlCol="0">
            <a:spAutoFit/>
          </a:bodyPr>
          <a:lstStyle/>
          <a:p>
            <a:pPr algn="l"/>
            <a:r>
              <a:rPr lang="en-US" sz="6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100826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9431-E89D-4131-B74D-625A88FB56B6}"/>
              </a:ext>
            </a:extLst>
          </p:cNvPr>
          <p:cNvSpPr>
            <a:spLocks noGrp="1"/>
          </p:cNvSpPr>
          <p:nvPr>
            <p:ph type="title"/>
          </p:nvPr>
        </p:nvSpPr>
        <p:spPr>
          <a:xfrm>
            <a:off x="1295400" y="365126"/>
            <a:ext cx="10058400" cy="914399"/>
          </a:xfrm>
        </p:spPr>
        <p:txBody>
          <a:bodyPr anchor="ctr">
            <a:normAutofit/>
          </a:bodyPr>
          <a:lstStyle/>
          <a:p>
            <a:r>
              <a:rPr lang="en-US" dirty="0"/>
              <a:t>Annual Cost Estimates in $US Billions by Waste Domain</a:t>
            </a:r>
          </a:p>
        </p:txBody>
      </p:sp>
      <p:sp>
        <p:nvSpPr>
          <p:cNvPr id="4" name="Slide Number Placeholder 3">
            <a:extLst>
              <a:ext uri="{FF2B5EF4-FFF2-40B4-BE49-F238E27FC236}">
                <a16:creationId xmlns:a16="http://schemas.microsoft.com/office/drawing/2014/main" id="{82A9F9E5-767A-4164-9C28-5DA12B32940D}"/>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12</a:t>
            </a:fld>
            <a:endParaRPr lang="en-US"/>
          </a:p>
        </p:txBody>
      </p:sp>
      <p:graphicFrame>
        <p:nvGraphicFramePr>
          <p:cNvPr id="34" name="Chart 33" descr="chart showing annual cost estimates in health care by waste domain.">
            <a:extLst>
              <a:ext uri="{FF2B5EF4-FFF2-40B4-BE49-F238E27FC236}">
                <a16:creationId xmlns:a16="http://schemas.microsoft.com/office/drawing/2014/main" id="{3E543EE0-BD4D-AED5-2A2E-ED7B7A74B5B5}"/>
              </a:ext>
            </a:extLst>
          </p:cNvPr>
          <p:cNvGraphicFramePr/>
          <p:nvPr>
            <p:extLst>
              <p:ext uri="{D42A27DB-BD31-4B8C-83A1-F6EECF244321}">
                <p14:modId xmlns:p14="http://schemas.microsoft.com/office/powerpoint/2010/main" val="209185883"/>
              </p:ext>
            </p:extLst>
          </p:nvPr>
        </p:nvGraphicFramePr>
        <p:xfrm>
          <a:off x="1295400" y="1110150"/>
          <a:ext cx="100584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F8E09D8-642E-0D86-151F-7836BCD08502}"/>
              </a:ext>
              <a:ext uri="{C183D7F6-B498-43B3-948B-1728B52AA6E4}">
                <adec:decorative xmlns:adec="http://schemas.microsoft.com/office/drawing/2017/decorative" val="1"/>
              </a:ext>
            </a:extLst>
          </p:cNvPr>
          <p:cNvSpPr/>
          <p:nvPr/>
        </p:nvSpPr>
        <p:spPr>
          <a:xfrm>
            <a:off x="2164080" y="3343275"/>
            <a:ext cx="792480" cy="26758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3EEF0D-2793-9B95-29D4-30B8380C6DCA}"/>
              </a:ext>
              <a:ext uri="{C183D7F6-B498-43B3-948B-1728B52AA6E4}">
                <adec:decorative xmlns:adec="http://schemas.microsoft.com/office/drawing/2017/decorative" val="1"/>
              </a:ext>
            </a:extLst>
          </p:cNvPr>
          <p:cNvSpPr/>
          <p:nvPr/>
        </p:nvSpPr>
        <p:spPr>
          <a:xfrm>
            <a:off x="5303520" y="4373880"/>
            <a:ext cx="792480" cy="16459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3DDA326-463D-59A6-9DE8-0044E31A4706}"/>
              </a:ext>
            </a:extLst>
          </p:cNvPr>
          <p:cNvSpPr>
            <a:spLocks noGrp="1"/>
          </p:cNvSpPr>
          <p:nvPr>
            <p:ph type="ftr" sz="quarter" idx="11"/>
          </p:nvPr>
        </p:nvSpPr>
        <p:spPr>
          <a:xfrm>
            <a:off x="1066799" y="6504025"/>
            <a:ext cx="10831551" cy="274320"/>
          </a:xfrm>
        </p:spPr>
        <p:txBody>
          <a:bodyPr/>
          <a:lstStyle/>
          <a:p>
            <a:r>
              <a:rPr lang="en-US" dirty="0"/>
              <a:t>Shrank WH, </a:t>
            </a:r>
            <a:r>
              <a:rPr lang="en-US" dirty="0" err="1"/>
              <a:t>Rogstad</a:t>
            </a:r>
            <a:r>
              <a:rPr lang="en-US" dirty="0"/>
              <a:t> TL, Parekh N. Waste in the US Health Care System: Estimated Costs and Potential for Savings. JAMA. 2019;322(15):1501–1509. doi:10.1001/jama.2019.13978 </a:t>
            </a:r>
          </a:p>
        </p:txBody>
      </p:sp>
    </p:spTree>
    <p:extLst>
      <p:ext uri="{BB962C8B-B14F-4D97-AF65-F5344CB8AC3E}">
        <p14:creationId xmlns:p14="http://schemas.microsoft.com/office/powerpoint/2010/main" val="233345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Lab Testing: Preop lab testing, PSA &gt; 70 25(OH) Vitamin D&#10;Imaging: Frequent DEXA screening, Imaging for headache, syncope, LBP, uncomplicated rhinosinusitis&#10;Prescription Drugs: Antipsychotics in dementia, Opiates for LBP, Antibiotics for URI and ear infections&#10;Cardiopulmonary and Neurologic Testing: Preop ECG, CXR, PFTs, stress testing, TTE in low- risk patients, EEG for headache&#10;Procedures: Vertebroplasty for osteoporotic fracture, Injections for LBP, Cardiac catheterization in low-risk patients, Feeding tubes in dementia&#10;">
            <a:extLst>
              <a:ext uri="{FF2B5EF4-FFF2-40B4-BE49-F238E27FC236}">
                <a16:creationId xmlns:a16="http://schemas.microsoft.com/office/drawing/2014/main" id="{17CD2903-0F1A-4B84-AF70-D2D731C4200D}"/>
              </a:ext>
            </a:extLst>
          </p:cNvPr>
          <p:cNvGraphicFramePr>
            <a:graphicFrameLocks noGrp="1"/>
          </p:cNvGraphicFramePr>
          <p:nvPr>
            <p:ph idx="1"/>
            <p:extLst>
              <p:ext uri="{D42A27DB-BD31-4B8C-83A1-F6EECF244321}">
                <p14:modId xmlns:p14="http://schemas.microsoft.com/office/powerpoint/2010/main" val="2102932759"/>
              </p:ext>
            </p:extLst>
          </p:nvPr>
        </p:nvGraphicFramePr>
        <p:xfrm>
          <a:off x="838200" y="393527"/>
          <a:ext cx="11109960" cy="5601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7BA4A04-6407-41F0-98A8-2B2D810F86B0}"/>
              </a:ext>
            </a:extLst>
          </p:cNvPr>
          <p:cNvSpPr>
            <a:spLocks noGrp="1"/>
          </p:cNvSpPr>
          <p:nvPr>
            <p:ph type="title"/>
          </p:nvPr>
        </p:nvSpPr>
        <p:spPr>
          <a:xfrm>
            <a:off x="1363980" y="5080699"/>
            <a:ext cx="10058400" cy="914399"/>
          </a:xfrm>
        </p:spPr>
        <p:txBody>
          <a:bodyPr/>
          <a:lstStyle/>
          <a:p>
            <a:pPr algn="ctr"/>
            <a:r>
              <a:rPr lang="en-US" dirty="0"/>
              <a:t>Low-Value Services</a:t>
            </a:r>
          </a:p>
        </p:txBody>
      </p:sp>
      <p:sp>
        <p:nvSpPr>
          <p:cNvPr id="3" name="Footer Placeholder 2">
            <a:extLst>
              <a:ext uri="{FF2B5EF4-FFF2-40B4-BE49-F238E27FC236}">
                <a16:creationId xmlns:a16="http://schemas.microsoft.com/office/drawing/2014/main" id="{3CAA24AC-CB12-1D89-B45D-52A0A0B705AA}"/>
              </a:ext>
            </a:extLst>
          </p:cNvPr>
          <p:cNvSpPr>
            <a:spLocks noGrp="1"/>
          </p:cNvSpPr>
          <p:nvPr>
            <p:ph type="ftr" sz="quarter" idx="11"/>
          </p:nvPr>
        </p:nvSpPr>
        <p:spPr/>
        <p:txBody>
          <a:bodyPr/>
          <a:lstStyle/>
          <a:p>
            <a:r>
              <a:rPr lang="en-US" dirty="0"/>
              <a:t>Ganguli I, </a:t>
            </a:r>
            <a:r>
              <a:rPr lang="en-US" dirty="0" err="1"/>
              <a:t>Morden</a:t>
            </a:r>
            <a:r>
              <a:rPr lang="en-US" dirty="0"/>
              <a:t> NE, Yang CW, Crawford M, </a:t>
            </a:r>
            <a:r>
              <a:rPr lang="en-US" dirty="0" err="1"/>
              <a:t>Colla</a:t>
            </a:r>
            <a:r>
              <a:rPr lang="en-US" dirty="0"/>
              <a:t> CH. Low-Value Care at the Actionable Level of Individual Health Systems. JAMA Intern Med. 2021;181(11):1490–1500. doi:10.1001/jamainternmed.2021.5531</a:t>
            </a:r>
          </a:p>
        </p:txBody>
      </p:sp>
      <p:sp>
        <p:nvSpPr>
          <p:cNvPr id="4" name="Slide Number Placeholder 3">
            <a:extLst>
              <a:ext uri="{FF2B5EF4-FFF2-40B4-BE49-F238E27FC236}">
                <a16:creationId xmlns:a16="http://schemas.microsoft.com/office/drawing/2014/main" id="{17871A20-097B-4172-8336-6E492D6C0BEB}"/>
              </a:ext>
            </a:extLst>
          </p:cNvPr>
          <p:cNvSpPr>
            <a:spLocks noGrp="1"/>
          </p:cNvSpPr>
          <p:nvPr>
            <p:ph type="sldNum" sz="quarter" idx="10"/>
          </p:nvPr>
        </p:nvSpPr>
        <p:spPr/>
        <p:txBody>
          <a:bodyPr/>
          <a:lstStyle/>
          <a:p>
            <a:fld id="{461711D5-349D-4847-A71F-DCB6A6FF38BF}" type="slidenum">
              <a:rPr lang="en-US" smtClean="0"/>
              <a:pPr/>
              <a:t>13</a:t>
            </a:fld>
            <a:endParaRPr lang="en-US" dirty="0"/>
          </a:p>
        </p:txBody>
      </p:sp>
    </p:spTree>
    <p:extLst>
      <p:ext uri="{BB962C8B-B14F-4D97-AF65-F5344CB8AC3E}">
        <p14:creationId xmlns:p14="http://schemas.microsoft.com/office/powerpoint/2010/main" val="295575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C621EB2-6403-4C8B-A62E-A7D14CFF6C1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D546B6A-06B2-4F08-9F8D-481DAA08183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99E8A0F2-DB7E-43B9-9C40-D975F9357BC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CECA0646-58C9-4310-9553-70F178FB99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77A35BA-B72E-4FB2-A6CA-E57CE49E1FD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8B7BFD75-90D3-4162-9FEC-A14A6280F0C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CB2F7CE1-4C16-4ADB-B64C-D41292F4DCD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415AF325-498D-46E8-9363-5C82198B60B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DDF2E74-0FC6-4B01-83DF-B784F7F362B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0C2AC2C9-D4D8-49AB-BFDD-5DE7FEE753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FCFC-D224-418B-9977-E7D06252DA40}"/>
              </a:ext>
            </a:extLst>
          </p:cNvPr>
          <p:cNvSpPr>
            <a:spLocks noGrp="1"/>
          </p:cNvSpPr>
          <p:nvPr>
            <p:ph type="title"/>
          </p:nvPr>
        </p:nvSpPr>
        <p:spPr/>
        <p:txBody>
          <a:bodyPr/>
          <a:lstStyle/>
          <a:p>
            <a:r>
              <a:rPr lang="en-US" dirty="0"/>
              <a:t>Characteristics of Systems Delivering Low Value Care</a:t>
            </a:r>
          </a:p>
        </p:txBody>
      </p:sp>
      <p:graphicFrame>
        <p:nvGraphicFramePr>
          <p:cNvPr id="6" name="Content Placeholder 5" descr="Smaller proportion of PCPs&#10;No major teaching hospital&#10;Larger proportion of nonwhite patients&#10;Located in the South or West&#10;Serving areas with higher health care spending&#10;">
            <a:extLst>
              <a:ext uri="{FF2B5EF4-FFF2-40B4-BE49-F238E27FC236}">
                <a16:creationId xmlns:a16="http://schemas.microsoft.com/office/drawing/2014/main" id="{52A0E77A-047D-43E9-9DBE-41D9FB1294F1}"/>
              </a:ext>
            </a:extLst>
          </p:cNvPr>
          <p:cNvGraphicFramePr>
            <a:graphicFrameLocks noGrp="1"/>
          </p:cNvGraphicFramePr>
          <p:nvPr>
            <p:ph idx="1"/>
            <p:extLst>
              <p:ext uri="{D42A27DB-BD31-4B8C-83A1-F6EECF244321}">
                <p14:modId xmlns:p14="http://schemas.microsoft.com/office/powerpoint/2010/main" val="4158306242"/>
              </p:ext>
            </p:extLst>
          </p:nvPr>
        </p:nvGraphicFramePr>
        <p:xfrm>
          <a:off x="1346860" y="1279525"/>
          <a:ext cx="9498281" cy="492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E0D298E-E62C-4D54-9E16-B78EDE4A6CF9}"/>
              </a:ext>
            </a:extLst>
          </p:cNvPr>
          <p:cNvSpPr>
            <a:spLocks noGrp="1"/>
          </p:cNvSpPr>
          <p:nvPr>
            <p:ph type="sldNum" sz="quarter" idx="10"/>
          </p:nvPr>
        </p:nvSpPr>
        <p:spPr/>
        <p:txBody>
          <a:bodyPr/>
          <a:lstStyle/>
          <a:p>
            <a:fld id="{461711D5-349D-4847-A71F-DCB6A6FF38BF}" type="slidenum">
              <a:rPr lang="en-US" smtClean="0"/>
              <a:pPr/>
              <a:t>14</a:t>
            </a:fld>
            <a:endParaRPr lang="en-US" dirty="0"/>
          </a:p>
        </p:txBody>
      </p:sp>
      <p:sp>
        <p:nvSpPr>
          <p:cNvPr id="3" name="Footer Placeholder 2">
            <a:extLst>
              <a:ext uri="{FF2B5EF4-FFF2-40B4-BE49-F238E27FC236}">
                <a16:creationId xmlns:a16="http://schemas.microsoft.com/office/drawing/2014/main" id="{06CEA94C-BEC6-BC34-844E-48AE28DF1A68}"/>
              </a:ext>
            </a:extLst>
          </p:cNvPr>
          <p:cNvSpPr>
            <a:spLocks noGrp="1"/>
          </p:cNvSpPr>
          <p:nvPr>
            <p:ph type="ftr" sz="quarter" idx="11"/>
          </p:nvPr>
        </p:nvSpPr>
        <p:spPr>
          <a:xfrm>
            <a:off x="1295400" y="6391657"/>
            <a:ext cx="10157460" cy="274320"/>
          </a:xfrm>
        </p:spPr>
        <p:txBody>
          <a:bodyPr/>
          <a:lstStyle/>
          <a:p>
            <a:r>
              <a:rPr lang="en-US" dirty="0"/>
              <a:t>Ganguli I, </a:t>
            </a:r>
            <a:r>
              <a:rPr lang="en-US" dirty="0" err="1"/>
              <a:t>Morden</a:t>
            </a:r>
            <a:r>
              <a:rPr lang="en-US" dirty="0"/>
              <a:t> NE, Yang CW, Crawford M, </a:t>
            </a:r>
            <a:r>
              <a:rPr lang="en-US" dirty="0" err="1"/>
              <a:t>Colla</a:t>
            </a:r>
            <a:r>
              <a:rPr lang="en-US" dirty="0"/>
              <a:t> CH. Low-Value Care at the Actionable Level of Individual Health Systems. JAMA Intern Med. 2021;181(11):1490–1500. doi:10.1001/jamainternmed.2021.5531</a:t>
            </a:r>
          </a:p>
        </p:txBody>
      </p:sp>
    </p:spTree>
    <p:extLst>
      <p:ext uri="{BB962C8B-B14F-4D97-AF65-F5344CB8AC3E}">
        <p14:creationId xmlns:p14="http://schemas.microsoft.com/office/powerpoint/2010/main" val="130550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BA37-AC34-4FA7-9C9A-7C75325C15B9}"/>
              </a:ext>
            </a:extLst>
          </p:cNvPr>
          <p:cNvSpPr>
            <a:spLocks noGrp="1"/>
          </p:cNvSpPr>
          <p:nvPr>
            <p:ph type="title"/>
          </p:nvPr>
        </p:nvSpPr>
        <p:spPr/>
        <p:txBody>
          <a:bodyPr>
            <a:normAutofit fontScale="90000"/>
          </a:bodyPr>
          <a:lstStyle/>
          <a:p>
            <a:r>
              <a:rPr lang="en-US" dirty="0"/>
              <a:t>Medicare Beneficiaries Affected by Low-Value Services (2021)</a:t>
            </a:r>
          </a:p>
        </p:txBody>
      </p:sp>
      <p:graphicFrame>
        <p:nvGraphicFramePr>
          <p:cNvPr id="8" name="Content Placeholder 7" descr="Pie chart showing 36% of low value service detected among medicare beneficiaries.">
            <a:extLst>
              <a:ext uri="{FF2B5EF4-FFF2-40B4-BE49-F238E27FC236}">
                <a16:creationId xmlns:a16="http://schemas.microsoft.com/office/drawing/2014/main" id="{A90D2B75-00DD-4D3B-81BB-476E55692997}"/>
              </a:ext>
            </a:extLst>
          </p:cNvPr>
          <p:cNvGraphicFramePr>
            <a:graphicFrameLocks noGrp="1"/>
          </p:cNvGraphicFramePr>
          <p:nvPr>
            <p:ph idx="1"/>
            <p:extLst>
              <p:ext uri="{D42A27DB-BD31-4B8C-83A1-F6EECF244321}">
                <p14:modId xmlns:p14="http://schemas.microsoft.com/office/powerpoint/2010/main" val="3478062660"/>
              </p:ext>
            </p:extLst>
          </p:nvPr>
        </p:nvGraphicFramePr>
        <p:xfrm>
          <a:off x="838201" y="1515979"/>
          <a:ext cx="10896600" cy="48756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A2A595B-7FC7-4A12-832B-DE7B8D1EFBBF}"/>
              </a:ext>
            </a:extLst>
          </p:cNvPr>
          <p:cNvSpPr>
            <a:spLocks noGrp="1"/>
          </p:cNvSpPr>
          <p:nvPr>
            <p:ph type="sldNum" sz="quarter" idx="10"/>
          </p:nvPr>
        </p:nvSpPr>
        <p:spPr/>
        <p:txBody>
          <a:bodyPr/>
          <a:lstStyle/>
          <a:p>
            <a:fld id="{461711D5-349D-4847-A71F-DCB6A6FF38BF}" type="slidenum">
              <a:rPr lang="en-US" smtClean="0"/>
              <a:pPr/>
              <a:t>15</a:t>
            </a:fld>
            <a:endParaRPr lang="en-US" dirty="0"/>
          </a:p>
        </p:txBody>
      </p:sp>
      <p:sp>
        <p:nvSpPr>
          <p:cNvPr id="3" name="Footer Placeholder 2">
            <a:extLst>
              <a:ext uri="{FF2B5EF4-FFF2-40B4-BE49-F238E27FC236}">
                <a16:creationId xmlns:a16="http://schemas.microsoft.com/office/drawing/2014/main" id="{736A56E1-68CD-747B-F328-838A50D45E75}"/>
              </a:ext>
            </a:extLst>
          </p:cNvPr>
          <p:cNvSpPr>
            <a:spLocks noGrp="1"/>
          </p:cNvSpPr>
          <p:nvPr>
            <p:ph type="ftr" sz="quarter" idx="11"/>
          </p:nvPr>
        </p:nvSpPr>
        <p:spPr>
          <a:xfrm>
            <a:off x="1295399" y="6391657"/>
            <a:ext cx="8829907" cy="274320"/>
          </a:xfrm>
        </p:spPr>
        <p:txBody>
          <a:bodyPr/>
          <a:lstStyle/>
          <a:p>
            <a:r>
              <a:rPr lang="en-US" dirty="0"/>
              <a:t>Ganguli I, </a:t>
            </a:r>
            <a:r>
              <a:rPr lang="en-US" dirty="0" err="1"/>
              <a:t>Morden</a:t>
            </a:r>
            <a:r>
              <a:rPr lang="en-US" dirty="0"/>
              <a:t> NE, Yang CW, Crawford M, </a:t>
            </a:r>
            <a:r>
              <a:rPr lang="en-US" dirty="0" err="1"/>
              <a:t>Colla</a:t>
            </a:r>
            <a:r>
              <a:rPr lang="en-US" dirty="0"/>
              <a:t> CH. Low-Value Care at the Actionable Level of Individual Health Systems. JAMA Intern Med. 2021;181(11):1490–1500. doi:10.1001/jamainternmed.2021.5531</a:t>
            </a:r>
          </a:p>
        </p:txBody>
      </p:sp>
    </p:spTree>
    <p:extLst>
      <p:ext uri="{BB962C8B-B14F-4D97-AF65-F5344CB8AC3E}">
        <p14:creationId xmlns:p14="http://schemas.microsoft.com/office/powerpoint/2010/main" val="1762071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A3A2-71EC-4738-A7CD-7FD9DF0B4918}"/>
              </a:ext>
            </a:extLst>
          </p:cNvPr>
          <p:cNvSpPr>
            <a:spLocks noGrp="1"/>
          </p:cNvSpPr>
          <p:nvPr>
            <p:ph type="title"/>
          </p:nvPr>
        </p:nvSpPr>
        <p:spPr>
          <a:xfrm>
            <a:off x="1295400" y="365126"/>
            <a:ext cx="10058400" cy="914399"/>
          </a:xfrm>
        </p:spPr>
        <p:txBody>
          <a:bodyPr anchor="ctr">
            <a:normAutofit/>
          </a:bodyPr>
          <a:lstStyle/>
          <a:p>
            <a:r>
              <a:rPr lang="en-US" dirty="0"/>
              <a:t>Why Do Residents Over-Order Tests?</a:t>
            </a:r>
          </a:p>
        </p:txBody>
      </p:sp>
      <p:sp>
        <p:nvSpPr>
          <p:cNvPr id="4" name="Slide Number Placeholder 3">
            <a:extLst>
              <a:ext uri="{FF2B5EF4-FFF2-40B4-BE49-F238E27FC236}">
                <a16:creationId xmlns:a16="http://schemas.microsoft.com/office/drawing/2014/main" id="{95EB1AF7-CC2F-4E9D-B519-F6A3D21E4948}"/>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16</a:t>
            </a:fld>
            <a:endParaRPr lang="en-US"/>
          </a:p>
        </p:txBody>
      </p:sp>
      <p:graphicFrame>
        <p:nvGraphicFramePr>
          <p:cNvPr id="10" name="Diagram 9" descr="Knowledge/Cognitive: Discomfort with diagnostic uncertainty, Lack of knowledge of costs and harms, No training in weighing benefit relative to cost/harm, Desire to be complete&#10;Process: Preemptive ordering, rushing, Unnecessary duplication of tests, Ease of access to services while inpatient&#10;Culture: Duplicating role-modeled behavior, Faculty demand, Defensive medicine, Patient requests&#10;">
            <a:extLst>
              <a:ext uri="{FF2B5EF4-FFF2-40B4-BE49-F238E27FC236}">
                <a16:creationId xmlns:a16="http://schemas.microsoft.com/office/drawing/2014/main" id="{3B6C38C5-8E06-43A5-A30C-192371A0A5B8}"/>
              </a:ext>
            </a:extLst>
          </p:cNvPr>
          <p:cNvGraphicFramePr/>
          <p:nvPr>
            <p:extLst>
              <p:ext uri="{D42A27DB-BD31-4B8C-83A1-F6EECF244321}">
                <p14:modId xmlns:p14="http://schemas.microsoft.com/office/powerpoint/2010/main" val="3493507756"/>
              </p:ext>
            </p:extLst>
          </p:nvPr>
        </p:nvGraphicFramePr>
        <p:xfrm>
          <a:off x="1014554" y="1659988"/>
          <a:ext cx="10058400" cy="4477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054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dgm id="{2CE1EB78-8B7C-4D5F-8B4A-9DB5271170C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5F2706C6-5661-4765-BE38-D8AA26D9AB3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graphicEl>
                                              <a:dgm id="{D2DAF6C8-DB7B-400F-BA47-9C7E430F861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dgm id="{3D639B54-1F62-4BEB-9301-829284E4321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dgm id="{6A21A7AF-E143-4480-AEC2-6A79AF0F7F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7B1439B3-BC5A-442F-B154-B47501DFE1F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graphicEl>
                                              <a:dgm id="{460F8FCC-CC57-4DF2-B66C-13B11FE2FEE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graphicEl>
                                              <a:dgm id="{6709D7C8-6D88-488D-8E35-BB1A0EE1E0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C45F-9344-4E0F-B477-FE684A48074A}"/>
              </a:ext>
            </a:extLst>
          </p:cNvPr>
          <p:cNvSpPr>
            <a:spLocks noGrp="1"/>
          </p:cNvSpPr>
          <p:nvPr>
            <p:ph type="title"/>
          </p:nvPr>
        </p:nvSpPr>
        <p:spPr>
          <a:xfrm>
            <a:off x="1295400" y="365126"/>
            <a:ext cx="10058400" cy="914399"/>
          </a:xfrm>
        </p:spPr>
        <p:txBody>
          <a:bodyPr anchor="ctr">
            <a:normAutofit/>
          </a:bodyPr>
          <a:lstStyle/>
          <a:p>
            <a:r>
              <a:rPr lang="en-US" dirty="0"/>
              <a:t>Defining and Managing Diagnostic Uncertainty</a:t>
            </a:r>
          </a:p>
        </p:txBody>
      </p:sp>
      <p:sp>
        <p:nvSpPr>
          <p:cNvPr id="4" name="Slide Number Placeholder 3">
            <a:extLst>
              <a:ext uri="{FF2B5EF4-FFF2-40B4-BE49-F238E27FC236}">
                <a16:creationId xmlns:a16="http://schemas.microsoft.com/office/drawing/2014/main" id="{055606DA-8297-4A95-86ED-AD6EA5298087}"/>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17</a:t>
            </a:fld>
            <a:endParaRPr lang="en-US"/>
          </a:p>
        </p:txBody>
      </p:sp>
      <p:graphicFrame>
        <p:nvGraphicFramePr>
          <p:cNvPr id="9" name="Content Placeholder 3" descr="1. Assess patient&#10;2. Formulate initial diagnostic hypothesis&#10;If low confidence, pursue further testing&#10;If high confidence, initiate treatment&#10;">
            <a:extLst>
              <a:ext uri="{FF2B5EF4-FFF2-40B4-BE49-F238E27FC236}">
                <a16:creationId xmlns:a16="http://schemas.microsoft.com/office/drawing/2014/main" id="{B7C78F26-901F-4E30-94E9-BC6DE5F0E2A1}"/>
              </a:ext>
            </a:extLst>
          </p:cNvPr>
          <p:cNvGraphicFramePr>
            <a:graphicFrameLocks/>
          </p:cNvGraphicFramePr>
          <p:nvPr>
            <p:extLst>
              <p:ext uri="{D42A27DB-BD31-4B8C-83A1-F6EECF244321}">
                <p14:modId xmlns:p14="http://schemas.microsoft.com/office/powerpoint/2010/main" val="359364197"/>
              </p:ext>
            </p:extLst>
          </p:nvPr>
        </p:nvGraphicFramePr>
        <p:xfrm>
          <a:off x="2281928" y="2382253"/>
          <a:ext cx="8757958" cy="4475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5F38432-74AC-425D-BC46-832009ACF911}"/>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2114" y="1435991"/>
            <a:ext cx="1510197" cy="1510197"/>
          </a:xfrm>
          <a:prstGeom prst="rect">
            <a:avLst/>
          </a:prstGeom>
          <a:noFill/>
        </p:spPr>
      </p:pic>
      <p:sp>
        <p:nvSpPr>
          <p:cNvPr id="6" name="Text Placeholder 3">
            <a:extLst>
              <a:ext uri="{FF2B5EF4-FFF2-40B4-BE49-F238E27FC236}">
                <a16:creationId xmlns:a16="http://schemas.microsoft.com/office/drawing/2014/main" id="{FE09DB1C-0142-414E-BB46-E78383EF3487}"/>
              </a:ext>
            </a:extLst>
          </p:cNvPr>
          <p:cNvSpPr txBox="1">
            <a:spLocks/>
          </p:cNvSpPr>
          <p:nvPr/>
        </p:nvSpPr>
        <p:spPr>
          <a:xfrm>
            <a:off x="2739128" y="1435991"/>
            <a:ext cx="7170944" cy="1051655"/>
          </a:xfrm>
          <a:prstGeom prst="rect">
            <a:avLst/>
          </a:prstGeom>
        </p:spPr>
        <p:txBody>
          <a:bodyPr>
            <a:normAutofit fontScale="92500"/>
          </a:bodyPr>
          <a:lstStyle>
            <a:lvl1pPr marL="228600" indent="-228600" algn="l" defTabSz="914400" rtl="0" eaLnBrk="1" latinLnBrk="0" hangingPunct="1">
              <a:lnSpc>
                <a:spcPct val="100000"/>
              </a:lnSpc>
              <a:spcBef>
                <a:spcPts val="0"/>
              </a:spcBef>
              <a:buClr>
                <a:srgbClr val="003497"/>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3497"/>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3497"/>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3497"/>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3497"/>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2400" dirty="0">
                <a:latin typeface="+mj-lt"/>
              </a:rPr>
              <a:t>“subjective perception of an inability to provide an accurate explanation of the patient's health problem”</a:t>
            </a:r>
          </a:p>
        </p:txBody>
      </p:sp>
    </p:spTree>
    <p:extLst>
      <p:ext uri="{BB962C8B-B14F-4D97-AF65-F5344CB8AC3E}">
        <p14:creationId xmlns:p14="http://schemas.microsoft.com/office/powerpoint/2010/main" val="338625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5FCC46-9BC5-5C5C-B838-E0490407D45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705" y="1032391"/>
            <a:ext cx="6782295" cy="4793217"/>
          </a:xfrm>
          <a:prstGeom prst="rect">
            <a:avLst/>
          </a:prstGeom>
          <a:ln>
            <a:noFill/>
          </a:ln>
          <a:effectLst>
            <a:outerShdw blurRad="292100" dist="139700" dir="2700000" algn="tl" rotWithShape="0">
              <a:srgbClr val="333333">
                <a:alpha val="65000"/>
              </a:srgbClr>
            </a:outerShdw>
          </a:effectLst>
        </p:spPr>
      </p:pic>
      <p:graphicFrame>
        <p:nvGraphicFramePr>
          <p:cNvPr id="4" name="Diagram 3" descr="Increased physician anxiety due to uncertainty&#10;Concerns about disclosing uncertainty to patients&#10;Higher charges&#10;">
            <a:extLst>
              <a:ext uri="{FF2B5EF4-FFF2-40B4-BE49-F238E27FC236}">
                <a16:creationId xmlns:a16="http://schemas.microsoft.com/office/drawing/2014/main" id="{F57EB547-72BA-C663-B594-D2309BEFEE58}"/>
              </a:ext>
            </a:extLst>
          </p:cNvPr>
          <p:cNvGraphicFramePr/>
          <p:nvPr>
            <p:extLst>
              <p:ext uri="{D42A27DB-BD31-4B8C-83A1-F6EECF244321}">
                <p14:modId xmlns:p14="http://schemas.microsoft.com/office/powerpoint/2010/main" val="2909893"/>
              </p:ext>
            </p:extLst>
          </p:nvPr>
        </p:nvGraphicFramePr>
        <p:xfrm>
          <a:off x="-433136" y="1074821"/>
          <a:ext cx="9399402" cy="4157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2B052B2D-6587-46B4-9A94-6B84F39AA69C}"/>
              </a:ext>
            </a:extLst>
          </p:cNvPr>
          <p:cNvSpPr>
            <a:spLocks noGrp="1"/>
          </p:cNvSpPr>
          <p:nvPr>
            <p:ph type="title"/>
          </p:nvPr>
        </p:nvSpPr>
        <p:spPr/>
        <p:txBody>
          <a:bodyPr/>
          <a:lstStyle/>
          <a:p>
            <a:r>
              <a:rPr lang="en-US" dirty="0"/>
              <a:t>Uncertainty Increases Resource Use</a:t>
            </a:r>
          </a:p>
        </p:txBody>
      </p:sp>
      <p:sp>
        <p:nvSpPr>
          <p:cNvPr id="6" name="Slide Number Placeholder 5">
            <a:extLst>
              <a:ext uri="{FF2B5EF4-FFF2-40B4-BE49-F238E27FC236}">
                <a16:creationId xmlns:a16="http://schemas.microsoft.com/office/drawing/2014/main" id="{BC9D6838-A207-49D7-BB67-0824ED85A18E}"/>
              </a:ext>
            </a:extLst>
          </p:cNvPr>
          <p:cNvSpPr>
            <a:spLocks noGrp="1"/>
          </p:cNvSpPr>
          <p:nvPr>
            <p:ph type="sldNum" sz="quarter" idx="12"/>
          </p:nvPr>
        </p:nvSpPr>
        <p:spPr/>
        <p:txBody>
          <a:bodyPr/>
          <a:lstStyle/>
          <a:p>
            <a:fld id="{461711D5-349D-4847-A71F-DCB6A6FF38BF}" type="slidenum">
              <a:rPr lang="en-US" smtClean="0"/>
              <a:pPr/>
              <a:t>18</a:t>
            </a:fld>
            <a:endParaRPr lang="en-US" dirty="0"/>
          </a:p>
        </p:txBody>
      </p:sp>
      <p:sp>
        <p:nvSpPr>
          <p:cNvPr id="3" name="Footer Placeholder 2">
            <a:extLst>
              <a:ext uri="{FF2B5EF4-FFF2-40B4-BE49-F238E27FC236}">
                <a16:creationId xmlns:a16="http://schemas.microsoft.com/office/drawing/2014/main" id="{F0CF11DE-A7F0-BAD0-0187-042B4A1427AC}"/>
              </a:ext>
            </a:extLst>
          </p:cNvPr>
          <p:cNvSpPr>
            <a:spLocks noGrp="1"/>
          </p:cNvSpPr>
          <p:nvPr>
            <p:ph type="ftr" sz="quarter" idx="11"/>
          </p:nvPr>
        </p:nvSpPr>
        <p:spPr/>
        <p:txBody>
          <a:bodyPr/>
          <a:lstStyle/>
          <a:p>
            <a:r>
              <a:rPr lang="en-US"/>
              <a:t>Allison J, Kiefe C, Cook E, et al. The association of physician attitudes about uncertainty and risk taking with resource use in a Medicare HMO. Med Decis Making 1998;18:320. [PMID: 9679997] </a:t>
            </a:r>
            <a:endParaRPr lang="en-US" dirty="0"/>
          </a:p>
        </p:txBody>
      </p:sp>
    </p:spTree>
    <p:extLst>
      <p:ext uri="{BB962C8B-B14F-4D97-AF65-F5344CB8AC3E}">
        <p14:creationId xmlns:p14="http://schemas.microsoft.com/office/powerpoint/2010/main" val="179021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0D5C856D-2E25-4DD1-BE9A-79D22217125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4FC56E5-2094-47ED-9A54-7AA55011F50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50BE5609-B63F-42BE-84A6-7B0C0527415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48217905-C7BD-44D6-B04B-86BE45FD72D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329503E-CA3D-44EC-B121-3C1BA1FD804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276FB64A-BD7B-47DD-9B1B-1C104C9541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76AE12-2D4F-A956-E68E-AFE4D188C8D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3594" t="-2579" r="-5469" b="40354"/>
          <a:stretch/>
        </p:blipFill>
        <p:spPr>
          <a:xfrm flipH="1">
            <a:off x="848150" y="2731168"/>
            <a:ext cx="1884273" cy="4537828"/>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BC91949A-C814-42FF-A3B4-C60451B4D0C8}"/>
              </a:ext>
            </a:extLst>
          </p:cNvPr>
          <p:cNvSpPr>
            <a:spLocks noGrp="1"/>
          </p:cNvSpPr>
          <p:nvPr>
            <p:ph type="title"/>
          </p:nvPr>
        </p:nvSpPr>
        <p:spPr>
          <a:xfrm>
            <a:off x="833120" y="365126"/>
            <a:ext cx="6294190" cy="914399"/>
          </a:xfrm>
        </p:spPr>
        <p:txBody>
          <a:bodyPr anchor="ctr">
            <a:normAutofit/>
          </a:bodyPr>
          <a:lstStyle/>
          <a:p>
            <a:r>
              <a:rPr lang="en-US" dirty="0"/>
              <a:t>Strategy Brainstorming Discussion</a:t>
            </a:r>
          </a:p>
        </p:txBody>
      </p:sp>
      <p:sp>
        <p:nvSpPr>
          <p:cNvPr id="9" name="Speech Bubble: Rectangle with Corners Rounded 8">
            <a:extLst>
              <a:ext uri="{FF2B5EF4-FFF2-40B4-BE49-F238E27FC236}">
                <a16:creationId xmlns:a16="http://schemas.microsoft.com/office/drawing/2014/main" id="{6F507663-39B3-5CE5-D5D8-1CE7F54ADBA9}"/>
              </a:ext>
            </a:extLst>
          </p:cNvPr>
          <p:cNvSpPr/>
          <p:nvPr/>
        </p:nvSpPr>
        <p:spPr>
          <a:xfrm flipH="1">
            <a:off x="2899611" y="1814680"/>
            <a:ext cx="5707591" cy="2083552"/>
          </a:xfrm>
          <a:prstGeom prst="wedgeRoundRectCallout">
            <a:avLst>
              <a:gd name="adj1" fmla="val -69427"/>
              <a:gd name="adj2" fmla="val -38323"/>
              <a:gd name="adj3" fmla="val 16667"/>
            </a:avLst>
          </a:prstGeom>
          <a:ln w="57150">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spcAft>
                <a:spcPts val="600"/>
              </a:spcAft>
            </a:pPr>
            <a:r>
              <a:rPr lang="en-US" sz="2800" dirty="0"/>
              <a:t>Brainstorm one </a:t>
            </a:r>
            <a:r>
              <a:rPr lang="en-US" sz="2800" b="1" dirty="0"/>
              <a:t>individual</a:t>
            </a:r>
            <a:r>
              <a:rPr lang="en-US" sz="2800" dirty="0"/>
              <a:t>-level and one </a:t>
            </a:r>
            <a:r>
              <a:rPr lang="en-US" sz="2800" b="1" dirty="0"/>
              <a:t>systems</a:t>
            </a:r>
            <a:r>
              <a:rPr lang="en-US" sz="2800" dirty="0"/>
              <a:t>-level strategy to handle uncertainty.</a:t>
            </a:r>
          </a:p>
        </p:txBody>
      </p:sp>
      <p:sp>
        <p:nvSpPr>
          <p:cNvPr id="6" name="Slide Number Placeholder 5">
            <a:extLst>
              <a:ext uri="{FF2B5EF4-FFF2-40B4-BE49-F238E27FC236}">
                <a16:creationId xmlns:a16="http://schemas.microsoft.com/office/drawing/2014/main" id="{71DAC4EF-E3F6-42F5-9788-3A6592CB263D}"/>
              </a:ext>
            </a:extLst>
          </p:cNvPr>
          <p:cNvSpPr>
            <a:spLocks noGrp="1"/>
          </p:cNvSpPr>
          <p:nvPr>
            <p:ph type="sldNum" sz="quarter" idx="14"/>
          </p:nvPr>
        </p:nvSpPr>
        <p:spPr>
          <a:xfrm>
            <a:off x="0" y="6391657"/>
            <a:ext cx="838200" cy="274320"/>
          </a:xfrm>
        </p:spPr>
        <p:txBody>
          <a:bodyPr anchor="b">
            <a:normAutofit/>
          </a:bodyPr>
          <a:lstStyle/>
          <a:p>
            <a:pPr>
              <a:spcAft>
                <a:spcPts val="600"/>
              </a:spcAft>
            </a:pPr>
            <a:fld id="{461711D5-349D-4847-A71F-DCB6A6FF38BF}" type="slidenum">
              <a:rPr lang="en-US" smtClean="0"/>
              <a:pPr>
                <a:spcAft>
                  <a:spcPts val="600"/>
                </a:spcAft>
              </a:pPr>
              <a:t>19</a:t>
            </a:fld>
            <a:endParaRPr lang="en-US"/>
          </a:p>
        </p:txBody>
      </p:sp>
      <p:pic>
        <p:nvPicPr>
          <p:cNvPr id="8" name="Picture 7">
            <a:extLst>
              <a:ext uri="{FF2B5EF4-FFF2-40B4-BE49-F238E27FC236}">
                <a16:creationId xmlns:a16="http://schemas.microsoft.com/office/drawing/2014/main" id="{BB8CEF88-7177-4862-88D0-C7EF81E8CA9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8850" t="-2579" r="29275" b="40354"/>
          <a:stretch/>
        </p:blipFill>
        <p:spPr>
          <a:xfrm flipH="1">
            <a:off x="8867954" y="548095"/>
            <a:ext cx="2264832" cy="5454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984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A9CF-81EC-425B-80F5-70C320ED2ED9}"/>
              </a:ext>
            </a:extLst>
          </p:cNvPr>
          <p:cNvSpPr>
            <a:spLocks noGrp="1"/>
          </p:cNvSpPr>
          <p:nvPr>
            <p:ph type="title"/>
          </p:nvPr>
        </p:nvSpPr>
        <p:spPr>
          <a:xfrm>
            <a:off x="1295399" y="365126"/>
            <a:ext cx="10058400" cy="914399"/>
          </a:xfrm>
        </p:spPr>
        <p:txBody>
          <a:bodyPr/>
          <a:lstStyle/>
          <a:p>
            <a:r>
              <a:rPr lang="en-US" dirty="0"/>
              <a:t>Essential Questions</a:t>
            </a:r>
          </a:p>
        </p:txBody>
      </p:sp>
      <p:sp>
        <p:nvSpPr>
          <p:cNvPr id="4" name="Slide Number Placeholder 3">
            <a:extLst>
              <a:ext uri="{FF2B5EF4-FFF2-40B4-BE49-F238E27FC236}">
                <a16:creationId xmlns:a16="http://schemas.microsoft.com/office/drawing/2014/main" id="{F27CED4A-4BBF-42F5-8630-4ED6C646BDAB}"/>
              </a:ext>
            </a:extLst>
          </p:cNvPr>
          <p:cNvSpPr>
            <a:spLocks noGrp="1"/>
          </p:cNvSpPr>
          <p:nvPr>
            <p:ph type="sldNum" sz="quarter" idx="10"/>
          </p:nvPr>
        </p:nvSpPr>
        <p:spPr/>
        <p:txBody>
          <a:bodyPr/>
          <a:lstStyle/>
          <a:p>
            <a:fld id="{461711D5-349D-4847-A71F-DCB6A6FF38BF}" type="slidenum">
              <a:rPr lang="en-US" smtClean="0"/>
              <a:pPr/>
              <a:t>2</a:t>
            </a:fld>
            <a:endParaRPr lang="en-US" dirty="0"/>
          </a:p>
        </p:txBody>
      </p:sp>
      <p:graphicFrame>
        <p:nvGraphicFramePr>
          <p:cNvPr id="9" name="Content Placeholder 3" descr="What is value in health care?">
            <a:extLst>
              <a:ext uri="{FF2B5EF4-FFF2-40B4-BE49-F238E27FC236}">
                <a16:creationId xmlns:a16="http://schemas.microsoft.com/office/drawing/2014/main" id="{0F190CBD-A34F-4651-AADE-EE5D7533D853}"/>
              </a:ext>
            </a:extLst>
          </p:cNvPr>
          <p:cNvGraphicFramePr>
            <a:graphicFrameLocks noGrp="1"/>
          </p:cNvGraphicFramePr>
          <p:nvPr>
            <p:ph idx="1"/>
            <p:extLst>
              <p:ext uri="{D42A27DB-BD31-4B8C-83A1-F6EECF244321}">
                <p14:modId xmlns:p14="http://schemas.microsoft.com/office/powerpoint/2010/main" val="3947737138"/>
              </p:ext>
            </p:extLst>
          </p:nvPr>
        </p:nvGraphicFramePr>
        <p:xfrm>
          <a:off x="1353552" y="1277717"/>
          <a:ext cx="9484896" cy="1126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3" descr="Why is high value care important to patients, clinicians, and society?">
            <a:extLst>
              <a:ext uri="{FF2B5EF4-FFF2-40B4-BE49-F238E27FC236}">
                <a16:creationId xmlns:a16="http://schemas.microsoft.com/office/drawing/2014/main" id="{679BF731-10E1-1CA2-8699-81DCD607F449}"/>
              </a:ext>
            </a:extLst>
          </p:cNvPr>
          <p:cNvGraphicFramePr>
            <a:graphicFrameLocks/>
          </p:cNvGraphicFramePr>
          <p:nvPr>
            <p:extLst>
              <p:ext uri="{D42A27DB-BD31-4B8C-83A1-F6EECF244321}">
                <p14:modId xmlns:p14="http://schemas.microsoft.com/office/powerpoint/2010/main" val="2116973384"/>
              </p:ext>
            </p:extLst>
          </p:nvPr>
        </p:nvGraphicFramePr>
        <p:xfrm>
          <a:off x="1353552" y="2658982"/>
          <a:ext cx="9484896" cy="11267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Content Placeholder 3" descr="How can we best deliver high value care to patients?&#10;">
            <a:extLst>
              <a:ext uri="{FF2B5EF4-FFF2-40B4-BE49-F238E27FC236}">
                <a16:creationId xmlns:a16="http://schemas.microsoft.com/office/drawing/2014/main" id="{2F6F9444-F445-822B-0F56-AA194FC63F27}"/>
              </a:ext>
            </a:extLst>
          </p:cNvPr>
          <p:cNvGraphicFramePr>
            <a:graphicFrameLocks/>
          </p:cNvGraphicFramePr>
          <p:nvPr>
            <p:extLst>
              <p:ext uri="{D42A27DB-BD31-4B8C-83A1-F6EECF244321}">
                <p14:modId xmlns:p14="http://schemas.microsoft.com/office/powerpoint/2010/main" val="2474656602"/>
              </p:ext>
            </p:extLst>
          </p:nvPr>
        </p:nvGraphicFramePr>
        <p:xfrm>
          <a:off x="1353552" y="4040247"/>
          <a:ext cx="9484896" cy="112679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Content Placeholder 3" descr="What clinical reasoning tools can assist in management of diagnostic uncertainty?&#10;">
            <a:extLst>
              <a:ext uri="{FF2B5EF4-FFF2-40B4-BE49-F238E27FC236}">
                <a16:creationId xmlns:a16="http://schemas.microsoft.com/office/drawing/2014/main" id="{B541724B-87C6-4090-A5B9-F0C00F72142C}"/>
              </a:ext>
            </a:extLst>
          </p:cNvPr>
          <p:cNvGraphicFramePr>
            <a:graphicFrameLocks/>
          </p:cNvGraphicFramePr>
          <p:nvPr>
            <p:extLst>
              <p:ext uri="{D42A27DB-BD31-4B8C-83A1-F6EECF244321}">
                <p14:modId xmlns:p14="http://schemas.microsoft.com/office/powerpoint/2010/main" val="1458228616"/>
              </p:ext>
            </p:extLst>
          </p:nvPr>
        </p:nvGraphicFramePr>
        <p:xfrm>
          <a:off x="1353552" y="5309552"/>
          <a:ext cx="9484895" cy="121926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9529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3" grpId="0">
        <p:bldAsOne/>
      </p:bldGraphic>
      <p:bldGraphic spid="5" grpId="0">
        <p:bldAsOne/>
      </p:bldGraphic>
      <p:bldGraphic spid="1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1CD655E-D0FE-4A9B-B830-7715BE10B652}"/>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44314" t="1871" r="13871" b="-1871"/>
          <a:stretch/>
        </p:blipFill>
        <p:spPr>
          <a:xfrm>
            <a:off x="7892716" y="128337"/>
            <a:ext cx="4299283" cy="6858000"/>
          </a:xfrm>
        </p:spPr>
      </p:pic>
      <p:sp>
        <p:nvSpPr>
          <p:cNvPr id="3" name="Title 2">
            <a:extLst>
              <a:ext uri="{FF2B5EF4-FFF2-40B4-BE49-F238E27FC236}">
                <a16:creationId xmlns:a16="http://schemas.microsoft.com/office/drawing/2014/main" id="{B0C2DE18-99D3-4C54-960F-0E0E04AC0DD8}"/>
              </a:ext>
            </a:extLst>
          </p:cNvPr>
          <p:cNvSpPr>
            <a:spLocks noGrp="1"/>
          </p:cNvSpPr>
          <p:nvPr>
            <p:ph type="title"/>
          </p:nvPr>
        </p:nvSpPr>
        <p:spPr/>
        <p:txBody>
          <a:bodyPr/>
          <a:lstStyle/>
          <a:p>
            <a:r>
              <a:rPr lang="en-US" dirty="0"/>
              <a:t>Case 2: Appropriate Imaging</a:t>
            </a:r>
          </a:p>
        </p:txBody>
      </p:sp>
      <p:sp>
        <p:nvSpPr>
          <p:cNvPr id="4" name="Text Placeholder 3">
            <a:extLst>
              <a:ext uri="{FF2B5EF4-FFF2-40B4-BE49-F238E27FC236}">
                <a16:creationId xmlns:a16="http://schemas.microsoft.com/office/drawing/2014/main" id="{D93CA108-F136-4C35-84B8-CDA7B7F47518}"/>
              </a:ext>
            </a:extLst>
          </p:cNvPr>
          <p:cNvSpPr>
            <a:spLocks noGrp="1"/>
          </p:cNvSpPr>
          <p:nvPr>
            <p:ph type="body" sz="quarter" idx="12"/>
          </p:nvPr>
        </p:nvSpPr>
        <p:spPr>
          <a:xfrm>
            <a:off x="833118" y="1279526"/>
            <a:ext cx="6867092" cy="4910138"/>
          </a:xfrm>
        </p:spPr>
        <p:txBody>
          <a:bodyPr>
            <a:normAutofit fontScale="92500" lnSpcReduction="20000"/>
          </a:bodyPr>
          <a:lstStyle/>
          <a:p>
            <a:pPr marL="342900" indent="-342900">
              <a:buFont typeface="Arial" panose="020B0604020202020204" pitchFamily="34" charset="0"/>
              <a:buChar char="•"/>
            </a:pPr>
            <a:r>
              <a:rPr lang="en-US" b="0" i="0" dirty="0">
                <a:effectLst/>
              </a:rPr>
              <a:t>Mr. Fox presents with worsening headache symptoms over the past month.</a:t>
            </a:r>
            <a:br>
              <a:rPr lang="en-US" b="0" i="0" dirty="0">
                <a:effectLst/>
              </a:rPr>
            </a:br>
            <a:endParaRPr lang="en-US" b="0" i="0" dirty="0">
              <a:effectLst/>
            </a:endParaRPr>
          </a:p>
          <a:p>
            <a:pPr marL="342900" indent="-342900">
              <a:buFont typeface="Arial" panose="020B0604020202020204" pitchFamily="34" charset="0"/>
              <a:buChar char="•"/>
            </a:pPr>
            <a:r>
              <a:rPr lang="en-US" dirty="0"/>
              <a:t>Patient initially undergoes conservative management and is told to follow up in 1 month or sooner if symptoms worsen. </a:t>
            </a:r>
            <a:br>
              <a:rPr lang="en-US" dirty="0"/>
            </a:br>
            <a:endParaRPr lang="en-US" dirty="0"/>
          </a:p>
          <a:p>
            <a:pPr marL="342900" indent="-342900">
              <a:buFont typeface="Arial" panose="020B0604020202020204" pitchFamily="34" charset="0"/>
              <a:buChar char="•"/>
            </a:pPr>
            <a:r>
              <a:rPr lang="en-US" dirty="0"/>
              <a:t>Mr. Fox subsequently presents to the emergency department 2 weeks later with new-onset right </a:t>
            </a:r>
            <a:r>
              <a:rPr lang="en-US" dirty="0" err="1"/>
              <a:t>hemibody</a:t>
            </a:r>
            <a:r>
              <a:rPr lang="en-US" dirty="0"/>
              <a:t> weakness. </a:t>
            </a:r>
            <a:br>
              <a:rPr lang="en-US" dirty="0"/>
            </a:br>
            <a:endParaRPr lang="en-US" dirty="0"/>
          </a:p>
          <a:p>
            <a:pPr marL="342900" indent="-342900">
              <a:buFont typeface="Arial" panose="020B0604020202020204" pitchFamily="34" charset="0"/>
              <a:buChar char="•"/>
            </a:pPr>
            <a:r>
              <a:rPr lang="en-US" dirty="0"/>
              <a:t>MRI of brain with or without contrast is performed and indicates 3-cm tumor in the left frontal lobe.</a:t>
            </a:r>
            <a:br>
              <a:rPr lang="en-US" dirty="0"/>
            </a:br>
            <a:endParaRPr lang="en-US" dirty="0"/>
          </a:p>
          <a:p>
            <a:pPr marL="342900" indent="-342900">
              <a:buFont typeface="Arial" panose="020B0604020202020204" pitchFamily="34" charset="0"/>
              <a:buChar char="•"/>
            </a:pPr>
            <a:r>
              <a:rPr lang="en-US" dirty="0"/>
              <a:t>Patient is admitted to the hospital and undergoes tumor resection. Pathology indicates glioblastoma multiforme. </a:t>
            </a:r>
          </a:p>
          <a:p>
            <a:endParaRPr lang="en-US" sz="2400" dirty="0"/>
          </a:p>
          <a:p>
            <a:r>
              <a:rPr lang="en-US" sz="2400" b="1" dirty="0">
                <a:solidFill>
                  <a:srgbClr val="003497"/>
                </a:solidFill>
              </a:rPr>
              <a:t>Should the MRI have been ordered at the first visit?</a:t>
            </a:r>
          </a:p>
          <a:p>
            <a:pPr marL="342900" indent="-34290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59125766-E963-4EC5-A74B-7EFBE14E513E}"/>
              </a:ext>
            </a:extLst>
          </p:cNvPr>
          <p:cNvSpPr>
            <a:spLocks noGrp="1"/>
          </p:cNvSpPr>
          <p:nvPr>
            <p:ph type="sldNum" sz="quarter" idx="14"/>
          </p:nvPr>
        </p:nvSpPr>
        <p:spPr/>
        <p:txBody>
          <a:bodyPr/>
          <a:lstStyle/>
          <a:p>
            <a:fld id="{461711D5-349D-4847-A71F-DCB6A6FF38BF}" type="slidenum">
              <a:rPr lang="en-US" smtClean="0"/>
              <a:pPr/>
              <a:t>20</a:t>
            </a:fld>
            <a:endParaRPr lang="en-US" dirty="0"/>
          </a:p>
        </p:txBody>
      </p:sp>
    </p:spTree>
    <p:extLst>
      <p:ext uri="{BB962C8B-B14F-4D97-AF65-F5344CB8AC3E}">
        <p14:creationId xmlns:p14="http://schemas.microsoft.com/office/powerpoint/2010/main" val="64311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High-cost interventions may provide good value if highly beneficial.&#10;Low-cost interventions may have little or no value if they provide little benefit or increase downstream costs.&#10;">
            <a:extLst>
              <a:ext uri="{FF2B5EF4-FFF2-40B4-BE49-F238E27FC236}">
                <a16:creationId xmlns:a16="http://schemas.microsoft.com/office/drawing/2014/main" id="{4DD0FC06-F7EE-312F-9D83-7CF06F436F90}"/>
              </a:ext>
            </a:extLst>
          </p:cNvPr>
          <p:cNvGraphicFramePr>
            <a:graphicFrameLocks noGrp="1"/>
          </p:cNvGraphicFramePr>
          <p:nvPr>
            <p:ph sz="half" idx="1"/>
            <p:extLst>
              <p:ext uri="{D42A27DB-BD31-4B8C-83A1-F6EECF244321}">
                <p14:modId xmlns:p14="http://schemas.microsoft.com/office/powerpoint/2010/main" val="2416978057"/>
              </p:ext>
            </p:extLst>
          </p:nvPr>
        </p:nvGraphicFramePr>
        <p:xfrm>
          <a:off x="-2566737" y="2382421"/>
          <a:ext cx="15512716" cy="3665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a:extLst>
              <a:ext uri="{FF2B5EF4-FFF2-40B4-BE49-F238E27FC236}">
                <a16:creationId xmlns:a16="http://schemas.microsoft.com/office/drawing/2014/main" id="{3291674B-B549-4A20-9348-BF74ACBB391D}"/>
              </a:ext>
              <a:ext uri="{C183D7F6-B498-43B3-948B-1728B52AA6E4}">
                <adec:decorative xmlns:adec="http://schemas.microsoft.com/office/drawing/2017/decorative" val="1"/>
              </a:ext>
            </a:extLst>
          </p:cNvPr>
          <p:cNvPicPr>
            <a:picLocks noGrp="1" noChangeAspect="1"/>
          </p:cNvPicPr>
          <p:nvPr>
            <p:ph sz="half" idx="2"/>
          </p:nvPr>
        </p:nvPicPr>
        <p:blipFill>
          <a:blip r:embed="rId8" cstate="print">
            <a:extLst>
              <a:ext uri="{28A0092B-C50C-407E-A947-70E740481C1C}">
                <a14:useLocalDpi xmlns:a14="http://schemas.microsoft.com/office/drawing/2010/main" val="0"/>
              </a:ext>
            </a:extLst>
          </a:blip>
          <a:srcRect t="14658" b="14658"/>
          <a:stretch/>
        </p:blipFill>
        <p:spPr>
          <a:xfrm>
            <a:off x="6617369" y="1279525"/>
            <a:ext cx="5029200" cy="1999622"/>
          </a:xfrm>
        </p:spPr>
      </p:pic>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lstStyle/>
          <a:p>
            <a:r>
              <a:rPr lang="en-US" dirty="0"/>
              <a:t>High Cost ≠ Low Value</a:t>
            </a:r>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2"/>
          </p:nvPr>
        </p:nvSpPr>
        <p:spPr/>
        <p:txBody>
          <a:bodyPr/>
          <a:lstStyle/>
          <a:p>
            <a:fld id="{461711D5-349D-4847-A71F-DCB6A6FF38BF}" type="slidenum">
              <a:rPr lang="en-US" smtClean="0"/>
              <a:pPr/>
              <a:t>21</a:t>
            </a:fld>
            <a:endParaRPr lang="en-US" dirty="0"/>
          </a:p>
        </p:txBody>
      </p:sp>
    </p:spTree>
    <p:extLst>
      <p:ext uri="{BB962C8B-B14F-4D97-AF65-F5344CB8AC3E}">
        <p14:creationId xmlns:p14="http://schemas.microsoft.com/office/powerpoint/2010/main" val="147480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00273B8-8125-4411-9C64-A80B9DDF5A2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A518001A-5344-44B4-BE4D-9263CD32ED5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5A27A034-AECD-49F1-90E5-9011431F88A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76AE12-2D4F-A956-E68E-AFE4D188C8D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8850" t="-2579" r="30575" b="40354"/>
          <a:stretch/>
        </p:blipFill>
        <p:spPr>
          <a:xfrm>
            <a:off x="315360" y="822325"/>
            <a:ext cx="2172515" cy="5454316"/>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BC91949A-C814-42FF-A3B4-C60451B4D0C8}"/>
              </a:ext>
            </a:extLst>
          </p:cNvPr>
          <p:cNvSpPr>
            <a:spLocks noGrp="1"/>
          </p:cNvSpPr>
          <p:nvPr>
            <p:ph type="title"/>
          </p:nvPr>
        </p:nvSpPr>
        <p:spPr>
          <a:xfrm>
            <a:off x="833120" y="365126"/>
            <a:ext cx="5006788" cy="914399"/>
          </a:xfrm>
        </p:spPr>
        <p:txBody>
          <a:bodyPr anchor="ctr">
            <a:normAutofit/>
          </a:bodyPr>
          <a:lstStyle/>
          <a:p>
            <a:r>
              <a:rPr lang="en-US" dirty="0"/>
              <a:t>Group Discussion</a:t>
            </a:r>
          </a:p>
        </p:txBody>
      </p:sp>
      <p:sp>
        <p:nvSpPr>
          <p:cNvPr id="9" name="Speech Bubble: Rectangle with Corners Rounded 8">
            <a:extLst>
              <a:ext uri="{FF2B5EF4-FFF2-40B4-BE49-F238E27FC236}">
                <a16:creationId xmlns:a16="http://schemas.microsoft.com/office/drawing/2014/main" id="{6F507663-39B3-5CE5-D5D8-1CE7F54ADBA9}"/>
              </a:ext>
            </a:extLst>
          </p:cNvPr>
          <p:cNvSpPr/>
          <p:nvPr/>
        </p:nvSpPr>
        <p:spPr>
          <a:xfrm flipH="1">
            <a:off x="2487875" y="1818036"/>
            <a:ext cx="5622862" cy="1460573"/>
          </a:xfrm>
          <a:prstGeom prst="wedgeRoundRectCallout">
            <a:avLst>
              <a:gd name="adj1" fmla="val 59365"/>
              <a:gd name="adj2" fmla="val -17061"/>
              <a:gd name="adj3" fmla="val 16667"/>
            </a:avLst>
          </a:prstGeom>
          <a:ln w="57150">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spcAft>
                <a:spcPts val="600"/>
              </a:spcAft>
            </a:pPr>
            <a:r>
              <a:rPr lang="en-US" sz="2800" dirty="0"/>
              <a:t>Can you think of other examples of </a:t>
            </a:r>
            <a:r>
              <a:rPr lang="en-US" sz="2800" b="1" dirty="0"/>
              <a:t>high cost ≠ low value</a:t>
            </a:r>
            <a:r>
              <a:rPr lang="en-US" sz="2800" dirty="0"/>
              <a:t>?</a:t>
            </a:r>
          </a:p>
        </p:txBody>
      </p:sp>
      <p:sp>
        <p:nvSpPr>
          <p:cNvPr id="7" name="Speech Bubble: Rectangle with Corners Rounded 6">
            <a:extLst>
              <a:ext uri="{FF2B5EF4-FFF2-40B4-BE49-F238E27FC236}">
                <a16:creationId xmlns:a16="http://schemas.microsoft.com/office/drawing/2014/main" id="{A7CC4C21-A0B8-3C07-73E2-93102163BF69}"/>
              </a:ext>
            </a:extLst>
          </p:cNvPr>
          <p:cNvSpPr/>
          <p:nvPr/>
        </p:nvSpPr>
        <p:spPr>
          <a:xfrm>
            <a:off x="4067181" y="3816899"/>
            <a:ext cx="5456381" cy="1206265"/>
          </a:xfrm>
          <a:prstGeom prst="wedgeRoundRectCallout">
            <a:avLst>
              <a:gd name="adj1" fmla="val 40014"/>
              <a:gd name="adj2" fmla="val -100205"/>
              <a:gd name="adj3" fmla="val 16667"/>
            </a:avLst>
          </a:prstGeom>
          <a:ln w="57150"/>
        </p:spPr>
        <p:style>
          <a:lnRef idx="2">
            <a:schemeClr val="accent3"/>
          </a:lnRef>
          <a:fillRef idx="1">
            <a:schemeClr val="lt1"/>
          </a:fillRef>
          <a:effectRef idx="0">
            <a:schemeClr val="accent3"/>
          </a:effectRef>
          <a:fontRef idx="minor">
            <a:schemeClr val="dk1"/>
          </a:fontRef>
        </p:style>
        <p:txBody>
          <a:bodyPr rtlCol="0" anchor="ctr"/>
          <a:lstStyle/>
          <a:p>
            <a:pPr>
              <a:spcAft>
                <a:spcPts val="600"/>
              </a:spcAft>
            </a:pPr>
            <a:r>
              <a:rPr lang="en-US" sz="2800" dirty="0"/>
              <a:t>Can you think of other examples of </a:t>
            </a:r>
            <a:r>
              <a:rPr lang="en-US" sz="2800" b="1" dirty="0"/>
              <a:t>low cost ≠ high value</a:t>
            </a:r>
            <a:r>
              <a:rPr lang="en-US" sz="2800" dirty="0"/>
              <a:t>?</a:t>
            </a:r>
          </a:p>
        </p:txBody>
      </p:sp>
      <p:sp>
        <p:nvSpPr>
          <p:cNvPr id="6" name="Slide Number Placeholder 5">
            <a:extLst>
              <a:ext uri="{FF2B5EF4-FFF2-40B4-BE49-F238E27FC236}">
                <a16:creationId xmlns:a16="http://schemas.microsoft.com/office/drawing/2014/main" id="{71DAC4EF-E3F6-42F5-9788-3A6592CB263D}"/>
              </a:ext>
            </a:extLst>
          </p:cNvPr>
          <p:cNvSpPr>
            <a:spLocks noGrp="1"/>
          </p:cNvSpPr>
          <p:nvPr>
            <p:ph type="sldNum" sz="quarter" idx="14"/>
          </p:nvPr>
        </p:nvSpPr>
        <p:spPr>
          <a:xfrm>
            <a:off x="0" y="6391657"/>
            <a:ext cx="838200" cy="274320"/>
          </a:xfrm>
        </p:spPr>
        <p:txBody>
          <a:bodyPr anchor="b">
            <a:normAutofit/>
          </a:bodyPr>
          <a:lstStyle/>
          <a:p>
            <a:pPr>
              <a:spcAft>
                <a:spcPts val="600"/>
              </a:spcAft>
            </a:pPr>
            <a:fld id="{461711D5-349D-4847-A71F-DCB6A6FF38BF}" type="slidenum">
              <a:rPr lang="en-US" smtClean="0"/>
              <a:pPr>
                <a:spcAft>
                  <a:spcPts val="600"/>
                </a:spcAft>
              </a:pPr>
              <a:t>22</a:t>
            </a:fld>
            <a:endParaRPr lang="en-US"/>
          </a:p>
        </p:txBody>
      </p:sp>
      <p:pic>
        <p:nvPicPr>
          <p:cNvPr id="8" name="Picture 7">
            <a:extLst>
              <a:ext uri="{FF2B5EF4-FFF2-40B4-BE49-F238E27FC236}">
                <a16:creationId xmlns:a16="http://schemas.microsoft.com/office/drawing/2014/main" id="{6AC994F0-3551-4A5E-B3DE-C94F9BB6F33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1651" t="-2579" r="-5468" b="40354"/>
          <a:stretch/>
        </p:blipFill>
        <p:spPr>
          <a:xfrm>
            <a:off x="9178506" y="1089741"/>
            <a:ext cx="2402854" cy="5454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0713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68324F2-A4A2-4FB2-9BC2-7050090E92FC}"/>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6250" t="3900" r="22552" b="-3900"/>
          <a:stretch/>
        </p:blipFill>
        <p:spPr>
          <a:xfrm>
            <a:off x="910852" y="1931974"/>
            <a:ext cx="2902695" cy="5125935"/>
          </a:xfrm>
          <a:prstGeom prst="rect">
            <a:avLst/>
          </a:prstGeom>
          <a:noFill/>
        </p:spPr>
      </p:pic>
      <p:sp>
        <p:nvSpPr>
          <p:cNvPr id="23" name="Content Placeholder 4">
            <a:extLst>
              <a:ext uri="{FF2B5EF4-FFF2-40B4-BE49-F238E27FC236}">
                <a16:creationId xmlns:a16="http://schemas.microsoft.com/office/drawing/2014/main" id="{EC20BB42-3428-4A04-1A0A-9F27A7CBDC00}"/>
              </a:ext>
            </a:extLst>
          </p:cNvPr>
          <p:cNvSpPr>
            <a:spLocks noGrp="1"/>
          </p:cNvSpPr>
          <p:nvPr>
            <p:ph sz="quarter" idx="4"/>
          </p:nvPr>
        </p:nvSpPr>
        <p:spPr>
          <a:xfrm>
            <a:off x="3727938" y="1279525"/>
            <a:ext cx="8018584" cy="4476506"/>
          </a:xfrm>
        </p:spPr>
        <p:txBody>
          <a:bodyPr>
            <a:normAutofit lnSpcReduction="10000"/>
          </a:bodyPr>
          <a:lstStyle/>
          <a:p>
            <a:r>
              <a:rPr lang="en-US" dirty="0"/>
              <a:t>Mrs. </a:t>
            </a:r>
            <a:r>
              <a:rPr lang="en-US" dirty="0" err="1"/>
              <a:t>Nii</a:t>
            </a:r>
            <a:r>
              <a:rPr lang="en-US" dirty="0"/>
              <a:t> is a 54-year-old teacher with diabetes, hypertension, and hypothyroidism. She presents to urgent care with low back pain that started 2 weeks ago.</a:t>
            </a:r>
          </a:p>
          <a:p>
            <a:r>
              <a:rPr lang="en-US" dirty="0"/>
              <a:t>She does not recall any inciting factors, but the pain is so severe that she has had to take the past couple days off work. She tried acetaminophen, which didn’t help.</a:t>
            </a:r>
          </a:p>
          <a:p>
            <a:r>
              <a:rPr lang="en-US" dirty="0"/>
              <a:t>On examination, she has some tenderness to the paraspinal muscles, as well as a normal neurologic exam and negative straight leg raise.</a:t>
            </a:r>
          </a:p>
          <a:p>
            <a:r>
              <a:rPr lang="en-US" dirty="0"/>
              <a:t>You offer supportive care and reassurance, but Mrs. </a:t>
            </a:r>
            <a:r>
              <a:rPr lang="en-US" dirty="0" err="1"/>
              <a:t>Nii</a:t>
            </a:r>
            <a:r>
              <a:rPr lang="en-US" dirty="0"/>
              <a:t> asks for an MRI because she is worried that she could have a slipped disc and need surgery.</a:t>
            </a:r>
          </a:p>
        </p:txBody>
      </p:sp>
      <p:sp>
        <p:nvSpPr>
          <p:cNvPr id="2" name="Title 1">
            <a:extLst>
              <a:ext uri="{FF2B5EF4-FFF2-40B4-BE49-F238E27FC236}">
                <a16:creationId xmlns:a16="http://schemas.microsoft.com/office/drawing/2014/main" id="{685F54F3-D010-4E5F-A724-76630A1AACD1}"/>
              </a:ext>
            </a:extLst>
          </p:cNvPr>
          <p:cNvSpPr>
            <a:spLocks noGrp="1"/>
          </p:cNvSpPr>
          <p:nvPr>
            <p:ph type="title"/>
          </p:nvPr>
        </p:nvSpPr>
        <p:spPr>
          <a:xfrm>
            <a:off x="1295400" y="365126"/>
            <a:ext cx="10058400" cy="914399"/>
          </a:xfrm>
        </p:spPr>
        <p:txBody>
          <a:bodyPr anchor="ctr">
            <a:normAutofit/>
          </a:bodyPr>
          <a:lstStyle/>
          <a:p>
            <a:r>
              <a:rPr lang="en-US" dirty="0"/>
              <a:t>Case 3: Low Back Pain</a:t>
            </a:r>
          </a:p>
        </p:txBody>
      </p:sp>
      <p:sp>
        <p:nvSpPr>
          <p:cNvPr id="6" name="Slide Number Placeholder 5">
            <a:extLst>
              <a:ext uri="{FF2B5EF4-FFF2-40B4-BE49-F238E27FC236}">
                <a16:creationId xmlns:a16="http://schemas.microsoft.com/office/drawing/2014/main" id="{42F8CF00-49CE-49A4-9F23-6714B046C787}"/>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23</a:t>
            </a:fld>
            <a:endParaRPr lang="en-US"/>
          </a:p>
        </p:txBody>
      </p:sp>
      <p:sp>
        <p:nvSpPr>
          <p:cNvPr id="8" name="TextBox 7">
            <a:extLst>
              <a:ext uri="{FF2B5EF4-FFF2-40B4-BE49-F238E27FC236}">
                <a16:creationId xmlns:a16="http://schemas.microsoft.com/office/drawing/2014/main" id="{651AD3F4-3F69-CB3C-6E62-3BAE2D7B922E}"/>
              </a:ext>
            </a:extLst>
          </p:cNvPr>
          <p:cNvSpPr txBox="1"/>
          <p:nvPr/>
        </p:nvSpPr>
        <p:spPr>
          <a:xfrm>
            <a:off x="4689230" y="5938876"/>
            <a:ext cx="6096000" cy="553998"/>
          </a:xfrm>
          <a:prstGeom prst="rect">
            <a:avLst/>
          </a:prstGeom>
          <a:noFill/>
        </p:spPr>
        <p:txBody>
          <a:bodyPr wrap="square">
            <a:spAutoFit/>
          </a:bodyPr>
          <a:lstStyle/>
          <a:p>
            <a:r>
              <a:rPr kumimoji="0" lang="en-US" sz="3000" b="1" i="0" u="none" strike="noStrike" kern="1200" cap="none" spc="0" normalizeH="0" baseline="0" noProof="0" dirty="0">
                <a:ln>
                  <a:noFill/>
                </a:ln>
                <a:solidFill>
                  <a:srgbClr val="003497"/>
                </a:solidFill>
                <a:effectLst/>
                <a:uLnTx/>
                <a:uFillTx/>
                <a:latin typeface="Lato"/>
                <a:ea typeface="+mj-ea"/>
                <a:cs typeface="Calibri" panose="020F0502020204030204" pitchFamily="34" charset="0"/>
              </a:rPr>
              <a:t>What Would You Do Next?</a:t>
            </a:r>
            <a:endParaRPr lang="en-US" dirty="0"/>
          </a:p>
        </p:txBody>
      </p:sp>
    </p:spTree>
    <p:extLst>
      <p:ext uri="{BB962C8B-B14F-4D97-AF65-F5344CB8AC3E}">
        <p14:creationId xmlns:p14="http://schemas.microsoft.com/office/powerpoint/2010/main" val="21667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EFBFD23-8758-43AB-809C-62C259013F2A}"/>
              </a:ext>
            </a:extLst>
          </p:cNvPr>
          <p:cNvSpPr txBox="1">
            <a:spLocks noGrp="1"/>
          </p:cNvSpPr>
          <p:nvPr>
            <p:ph type="title" idx="4294967295"/>
          </p:nvPr>
        </p:nvSpPr>
        <p:spPr>
          <a:xfrm>
            <a:off x="1295394" y="234042"/>
            <a:ext cx="10058397"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3497"/>
                </a:solidFill>
                <a:effectLst/>
                <a:uLnTx/>
                <a:uFillTx/>
                <a:latin typeface="+mj-lt"/>
                <a:ea typeface="+mj-ea"/>
                <a:cs typeface="Calibri" panose="020F0502020204030204" pitchFamily="34" charset="0"/>
              </a:rPr>
              <a:t>ACR Appropriateness Criteria® - Low Back Pain</a:t>
            </a:r>
          </a:p>
        </p:txBody>
      </p:sp>
      <p:sp>
        <p:nvSpPr>
          <p:cNvPr id="11" name="TextBox 10">
            <a:extLst>
              <a:ext uri="{FF2B5EF4-FFF2-40B4-BE49-F238E27FC236}">
                <a16:creationId xmlns:a16="http://schemas.microsoft.com/office/drawing/2014/main" id="{BD7F47E1-BEA7-48A7-AA39-BA4D9E25503A}"/>
              </a:ext>
            </a:extLst>
          </p:cNvPr>
          <p:cNvSpPr txBox="1"/>
          <p:nvPr/>
        </p:nvSpPr>
        <p:spPr>
          <a:xfrm>
            <a:off x="1295394" y="802302"/>
            <a:ext cx="10363200" cy="338554"/>
          </a:xfrm>
          <a:prstGeom prst="rect">
            <a:avLst/>
          </a:prstGeom>
          <a:noFill/>
        </p:spPr>
        <p:txBody>
          <a:bodyPr wrap="square" rtlCol="0">
            <a:spAutoFit/>
          </a:bodyPr>
          <a:lstStyle/>
          <a:p>
            <a:pPr algn="l"/>
            <a:r>
              <a:rPr lang="en-US" sz="1600" dirty="0">
                <a:latin typeface="+mj-lt"/>
                <a:cs typeface="Calibri" panose="020F0502020204030204" pitchFamily="34" charset="0"/>
              </a:rPr>
              <a:t>Variant 1: Acute low back pain with or without radiculopathy. No red flags. No prior management. Initial imaging.</a:t>
            </a:r>
          </a:p>
        </p:txBody>
      </p:sp>
      <p:graphicFrame>
        <p:nvGraphicFramePr>
          <p:cNvPr id="6" name="Table 6">
            <a:extLst>
              <a:ext uri="{FF2B5EF4-FFF2-40B4-BE49-F238E27FC236}">
                <a16:creationId xmlns:a16="http://schemas.microsoft.com/office/drawing/2014/main" id="{285533D7-6547-45B2-A9B9-CCFABCF94DD1}"/>
              </a:ext>
            </a:extLst>
          </p:cNvPr>
          <p:cNvGraphicFramePr>
            <a:graphicFrameLocks noGrp="1"/>
          </p:cNvGraphicFramePr>
          <p:nvPr>
            <p:ph idx="1"/>
            <p:extLst>
              <p:ext uri="{D42A27DB-BD31-4B8C-83A1-F6EECF244321}">
                <p14:modId xmlns:p14="http://schemas.microsoft.com/office/powerpoint/2010/main" val="492368356"/>
              </p:ext>
            </p:extLst>
          </p:nvPr>
        </p:nvGraphicFramePr>
        <p:xfrm>
          <a:off x="1295393" y="1140856"/>
          <a:ext cx="10058397" cy="5344974"/>
        </p:xfrm>
        <a:graphic>
          <a:graphicData uri="http://schemas.openxmlformats.org/drawingml/2006/table">
            <a:tbl>
              <a:tblPr firstRow="1" bandRow="1">
                <a:tableStyleId>{C083E6E3-FA7D-4D7B-A595-EF9225AFEA82}</a:tableStyleId>
              </a:tblPr>
              <a:tblGrid>
                <a:gridCol w="5642616">
                  <a:extLst>
                    <a:ext uri="{9D8B030D-6E8A-4147-A177-3AD203B41FA5}">
                      <a16:colId xmlns:a16="http://schemas.microsoft.com/office/drawing/2014/main" val="461066314"/>
                    </a:ext>
                  </a:extLst>
                </a:gridCol>
                <a:gridCol w="2434590">
                  <a:extLst>
                    <a:ext uri="{9D8B030D-6E8A-4147-A177-3AD203B41FA5}">
                      <a16:colId xmlns:a16="http://schemas.microsoft.com/office/drawing/2014/main" val="1247637588"/>
                    </a:ext>
                  </a:extLst>
                </a:gridCol>
                <a:gridCol w="1981191">
                  <a:extLst>
                    <a:ext uri="{9D8B030D-6E8A-4147-A177-3AD203B41FA5}">
                      <a16:colId xmlns:a16="http://schemas.microsoft.com/office/drawing/2014/main" val="3298652878"/>
                    </a:ext>
                  </a:extLst>
                </a:gridCol>
              </a:tblGrid>
              <a:tr h="408253">
                <a:tc>
                  <a:txBody>
                    <a:bodyPr/>
                    <a:lstStyle/>
                    <a:p>
                      <a:pPr algn="l"/>
                      <a:r>
                        <a:rPr lang="en-US" sz="1600" b="1" dirty="0">
                          <a:solidFill>
                            <a:schemeClr val="tx1"/>
                          </a:solidFill>
                        </a:rPr>
                        <a:t>Imaging Test</a:t>
                      </a:r>
                    </a:p>
                  </a:txBody>
                  <a:tcPr anchor="ctr"/>
                </a:tc>
                <a:tc>
                  <a:txBody>
                    <a:bodyPr/>
                    <a:lstStyle/>
                    <a:p>
                      <a:pPr algn="ctr"/>
                      <a:r>
                        <a:rPr lang="en-US" sz="1600" b="1" dirty="0">
                          <a:solidFill>
                            <a:schemeClr val="tx1"/>
                          </a:solidFill>
                        </a:rPr>
                        <a:t>Appropriateness</a:t>
                      </a:r>
                    </a:p>
                  </a:txBody>
                  <a:tcPr anchor="ctr"/>
                </a:tc>
                <a:tc>
                  <a:txBody>
                    <a:bodyPr/>
                    <a:lstStyle/>
                    <a:p>
                      <a:pPr algn="ctr"/>
                      <a:r>
                        <a:rPr lang="en-US" sz="1600" b="1" dirty="0">
                          <a:solidFill>
                            <a:schemeClr val="tx1"/>
                          </a:solidFill>
                        </a:rPr>
                        <a:t>Radiation Exposure</a:t>
                      </a:r>
                    </a:p>
                  </a:txBody>
                  <a:tcPr anchor="ctr"/>
                </a:tc>
                <a:extLst>
                  <a:ext uri="{0D108BD9-81ED-4DB2-BD59-A6C34878D82A}">
                    <a16:rowId xmlns:a16="http://schemas.microsoft.com/office/drawing/2014/main" val="781003587"/>
                  </a:ext>
                </a:extLst>
              </a:tr>
              <a:tr h="435234">
                <a:tc>
                  <a:txBody>
                    <a:bodyPr/>
                    <a:lstStyle/>
                    <a:p>
                      <a:r>
                        <a:rPr lang="en-US" sz="1600" b="0" dirty="0">
                          <a:solidFill>
                            <a:schemeClr val="tx1"/>
                          </a:solidFill>
                        </a:rPr>
                        <a:t>Radiography lumbar spine</a:t>
                      </a:r>
                    </a:p>
                  </a:txBody>
                  <a:tcPr anchor="ctr"/>
                </a:tc>
                <a:tc>
                  <a:txBody>
                    <a:bodyPr/>
                    <a:lstStyle/>
                    <a:p>
                      <a:pPr algn="ctr"/>
                      <a:r>
                        <a:rPr lang="en-US" sz="1600" b="0" dirty="0">
                          <a:solidFill>
                            <a:schemeClr val="tx1"/>
                          </a:solidFill>
                        </a:rPr>
                        <a:t>Usually Not Appropriate</a:t>
                      </a:r>
                    </a:p>
                  </a:txBody>
                  <a:tcPr anchor="ctr"/>
                </a:tc>
                <a:tc>
                  <a:txBody>
                    <a:bodyPr/>
                    <a:lstStyle/>
                    <a:p>
                      <a:pPr algn="ctr"/>
                      <a:r>
                        <a:rPr lang="en-US" sz="2400" b="0" u="none" strike="noStrike" kern="1200" dirty="0">
                          <a:solidFill>
                            <a:schemeClr val="tx1"/>
                          </a:solidFill>
                          <a:effectLst/>
                        </a:rPr>
                        <a:t>☢☢☢</a:t>
                      </a:r>
                      <a:endParaRPr lang="en-US" sz="2400" b="0" dirty="0">
                        <a:solidFill>
                          <a:schemeClr val="tx1"/>
                        </a:solidFill>
                      </a:endParaRPr>
                    </a:p>
                  </a:txBody>
                  <a:tcPr anchor="ctr"/>
                </a:tc>
                <a:extLst>
                  <a:ext uri="{0D108BD9-81ED-4DB2-BD59-A6C34878D82A}">
                    <a16:rowId xmlns:a16="http://schemas.microsoft.com/office/drawing/2014/main" val="1516146974"/>
                  </a:ext>
                </a:extLst>
              </a:tr>
              <a:tr h="348187">
                <a:tc>
                  <a:txBody>
                    <a:bodyPr/>
                    <a:lstStyle/>
                    <a:p>
                      <a:r>
                        <a:rPr lang="en-US" sz="1600" dirty="0">
                          <a:solidFill>
                            <a:schemeClr val="tx1"/>
                          </a:solidFill>
                        </a:rPr>
                        <a:t>MRI lumbar spine with IV contrast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Usually Not Appropriate</a:t>
                      </a:r>
                    </a:p>
                  </a:txBody>
                  <a:tcPr anchor="ctr"/>
                </a:tc>
                <a:tc>
                  <a:txBody>
                    <a:bodyPr/>
                    <a:lstStyle/>
                    <a:p>
                      <a:pPr algn="ctr"/>
                      <a:r>
                        <a:rPr lang="en-US" sz="1800" b="0" u="none" strike="noStrike" kern="1200" dirty="0">
                          <a:solidFill>
                            <a:schemeClr val="tx1"/>
                          </a:solidFill>
                          <a:effectLst/>
                        </a:rPr>
                        <a:t>⚪</a:t>
                      </a:r>
                      <a:endParaRPr lang="en-US" sz="1800" dirty="0">
                        <a:solidFill>
                          <a:schemeClr val="tx1"/>
                        </a:solidFill>
                      </a:endParaRPr>
                    </a:p>
                  </a:txBody>
                  <a:tcPr anchor="ctr"/>
                </a:tc>
                <a:extLst>
                  <a:ext uri="{0D108BD9-81ED-4DB2-BD59-A6C34878D82A}">
                    <a16:rowId xmlns:a16="http://schemas.microsoft.com/office/drawing/2014/main" val="881302922"/>
                  </a:ext>
                </a:extLst>
              </a:tr>
              <a:tr h="348187">
                <a:tc>
                  <a:txBody>
                    <a:bodyPr/>
                    <a:lstStyle/>
                    <a:p>
                      <a:r>
                        <a:rPr lang="en-US" sz="1600" dirty="0">
                          <a:solidFill>
                            <a:schemeClr val="tx1"/>
                          </a:solidFill>
                        </a:rPr>
                        <a:t>MRI lumbar spine without and with IV contrast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Usually Not Appropriate</a:t>
                      </a:r>
                    </a:p>
                  </a:txBody>
                  <a:tcPr anchor="ctr"/>
                </a:tc>
                <a:tc>
                  <a:txBody>
                    <a:bodyPr/>
                    <a:lstStyle/>
                    <a:p>
                      <a:pPr algn="ctr"/>
                      <a:r>
                        <a:rPr lang="en-US" sz="1800" b="0" u="none" strike="noStrike" kern="1200" dirty="0">
                          <a:solidFill>
                            <a:schemeClr val="tx1"/>
                          </a:solidFill>
                          <a:effectLst/>
                        </a:rPr>
                        <a:t>⚪</a:t>
                      </a:r>
                      <a:endParaRPr lang="en-US" sz="1800" dirty="0">
                        <a:solidFill>
                          <a:schemeClr val="tx1"/>
                        </a:solidFill>
                      </a:endParaRPr>
                    </a:p>
                  </a:txBody>
                  <a:tcPr anchor="ctr"/>
                </a:tc>
                <a:extLst>
                  <a:ext uri="{0D108BD9-81ED-4DB2-BD59-A6C34878D82A}">
                    <a16:rowId xmlns:a16="http://schemas.microsoft.com/office/drawing/2014/main" val="2766255219"/>
                  </a:ext>
                </a:extLst>
              </a:tr>
              <a:tr h="348187">
                <a:tc>
                  <a:txBody>
                    <a:bodyPr/>
                    <a:lstStyle/>
                    <a:p>
                      <a:r>
                        <a:rPr lang="en-US" sz="1600" dirty="0">
                          <a:solidFill>
                            <a:schemeClr val="tx1"/>
                          </a:solidFill>
                        </a:rPr>
                        <a:t>MRI lumbar spine without IV contrast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Usually Not Appropriate</a:t>
                      </a:r>
                    </a:p>
                  </a:txBody>
                  <a:tcPr anchor="ctr"/>
                </a:tc>
                <a:tc>
                  <a:txBody>
                    <a:bodyPr/>
                    <a:lstStyle/>
                    <a:p>
                      <a:pPr algn="ctr"/>
                      <a:r>
                        <a:rPr lang="en-US" sz="1800" b="0" u="none" strike="noStrike" kern="1200" dirty="0">
                          <a:solidFill>
                            <a:schemeClr val="tx1"/>
                          </a:solidFill>
                          <a:effectLst/>
                        </a:rPr>
                        <a:t>⚪</a:t>
                      </a:r>
                      <a:endParaRPr lang="en-US" sz="1800" dirty="0">
                        <a:solidFill>
                          <a:schemeClr val="tx1"/>
                        </a:solidFill>
                      </a:endParaRPr>
                    </a:p>
                  </a:txBody>
                  <a:tcPr anchor="ctr"/>
                </a:tc>
                <a:extLst>
                  <a:ext uri="{0D108BD9-81ED-4DB2-BD59-A6C34878D82A}">
                    <a16:rowId xmlns:a16="http://schemas.microsoft.com/office/drawing/2014/main" val="1298829727"/>
                  </a:ext>
                </a:extLst>
              </a:tr>
              <a:tr h="551297">
                <a:tc>
                  <a:txBody>
                    <a:bodyPr/>
                    <a:lstStyle/>
                    <a:p>
                      <a:r>
                        <a:rPr lang="en-US" sz="1600" dirty="0">
                          <a:solidFill>
                            <a:schemeClr val="tx1"/>
                          </a:solidFill>
                        </a:rPr>
                        <a:t>Bone scan whole body with SPECT or SPECT/CT complete spine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Usually Not Appropriate</a:t>
                      </a:r>
                    </a:p>
                  </a:txBody>
                  <a:tcPr anchor="ctr"/>
                </a:tc>
                <a:tc>
                  <a:txBody>
                    <a:bodyPr/>
                    <a:lstStyle/>
                    <a:p>
                      <a:pPr algn="ctr"/>
                      <a:r>
                        <a:rPr lang="en-US" sz="2400" b="0" u="none" strike="noStrike" kern="1200" dirty="0">
                          <a:solidFill>
                            <a:schemeClr val="tx1"/>
                          </a:solidFill>
                          <a:effectLst/>
                        </a:rPr>
                        <a:t>☢☢☢</a:t>
                      </a:r>
                      <a:endParaRPr lang="en-US" sz="2400" dirty="0">
                        <a:solidFill>
                          <a:schemeClr val="tx1"/>
                        </a:solidFill>
                      </a:endParaRPr>
                    </a:p>
                  </a:txBody>
                  <a:tcPr anchor="ctr"/>
                </a:tc>
                <a:extLst>
                  <a:ext uri="{0D108BD9-81ED-4DB2-BD59-A6C34878D82A}">
                    <a16:rowId xmlns:a16="http://schemas.microsoft.com/office/drawing/2014/main" val="3715624241"/>
                  </a:ext>
                </a:extLst>
              </a:tr>
              <a:tr h="435234">
                <a:tc>
                  <a:txBody>
                    <a:bodyPr/>
                    <a:lstStyle/>
                    <a:p>
                      <a:r>
                        <a:rPr lang="en-US" sz="1600" dirty="0">
                          <a:solidFill>
                            <a:schemeClr val="tx1"/>
                          </a:solidFill>
                        </a:rPr>
                        <a:t>CT lumbar spine with IV contrast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Usually Not Appropriate</a:t>
                      </a:r>
                    </a:p>
                  </a:txBody>
                  <a:tcPr anchor="ctr"/>
                </a:tc>
                <a:tc>
                  <a:txBody>
                    <a:bodyPr/>
                    <a:lstStyle/>
                    <a:p>
                      <a:pPr algn="ctr"/>
                      <a:r>
                        <a:rPr lang="en-US" sz="2400" b="0" u="none" strike="noStrike" kern="1200" dirty="0">
                          <a:solidFill>
                            <a:schemeClr val="tx1"/>
                          </a:solidFill>
                          <a:effectLst/>
                        </a:rPr>
                        <a:t>☢☢☢</a:t>
                      </a:r>
                      <a:endParaRPr lang="en-US" sz="2400" dirty="0">
                        <a:solidFill>
                          <a:schemeClr val="tx1"/>
                        </a:solidFill>
                      </a:endParaRPr>
                    </a:p>
                  </a:txBody>
                  <a:tcPr anchor="ctr"/>
                </a:tc>
                <a:extLst>
                  <a:ext uri="{0D108BD9-81ED-4DB2-BD59-A6C34878D82A}">
                    <a16:rowId xmlns:a16="http://schemas.microsoft.com/office/drawing/2014/main" val="737214659"/>
                  </a:ext>
                </a:extLst>
              </a:tr>
              <a:tr h="43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CT lumbar spine without IV contrast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Usually Not Appropriate</a:t>
                      </a:r>
                    </a:p>
                  </a:txBody>
                  <a:tcPr anchor="ctr"/>
                </a:tc>
                <a:tc>
                  <a:txBody>
                    <a:bodyPr/>
                    <a:lstStyle/>
                    <a:p>
                      <a:pPr algn="ctr"/>
                      <a:r>
                        <a:rPr lang="en-US" sz="2400" b="0" u="none" strike="noStrike" kern="1200" dirty="0">
                          <a:solidFill>
                            <a:schemeClr val="tx1"/>
                          </a:solidFill>
                          <a:effectLst/>
                        </a:rPr>
                        <a:t>☢☢☢</a:t>
                      </a:r>
                      <a:endParaRPr lang="en-US" sz="2400" dirty="0">
                        <a:solidFill>
                          <a:schemeClr val="tx1"/>
                        </a:solidFill>
                      </a:endParaRPr>
                    </a:p>
                  </a:txBody>
                  <a:tcPr anchor="ctr"/>
                </a:tc>
                <a:extLst>
                  <a:ext uri="{0D108BD9-81ED-4DB2-BD59-A6C34878D82A}">
                    <a16:rowId xmlns:a16="http://schemas.microsoft.com/office/drawing/2014/main" val="3846589426"/>
                  </a:ext>
                </a:extLst>
              </a:tr>
              <a:tr h="517121">
                <a:tc>
                  <a:txBody>
                    <a:bodyPr/>
                    <a:lstStyle/>
                    <a:p>
                      <a:r>
                        <a:rPr lang="en-US" sz="1600" dirty="0">
                          <a:solidFill>
                            <a:schemeClr val="tx1"/>
                          </a:solidFill>
                        </a:rPr>
                        <a:t>Discography and post-discography CT lumbar spine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Usually Not Appropriate</a:t>
                      </a:r>
                    </a:p>
                  </a:txBody>
                  <a:tcPr anchor="ctr"/>
                </a:tc>
                <a:tc>
                  <a:txBody>
                    <a:bodyPr/>
                    <a:lstStyle/>
                    <a:p>
                      <a:pPr algn="ctr"/>
                      <a:r>
                        <a:rPr lang="en-US" sz="2400" b="0" u="none" strike="noStrike" kern="1200" dirty="0">
                          <a:solidFill>
                            <a:schemeClr val="tx1"/>
                          </a:solidFill>
                          <a:effectLst/>
                        </a:rPr>
                        <a:t>☢☢☢</a:t>
                      </a:r>
                      <a:endParaRPr lang="en-US" sz="2400" dirty="0">
                        <a:solidFill>
                          <a:schemeClr val="tx1"/>
                        </a:solidFill>
                      </a:endParaRPr>
                    </a:p>
                  </a:txBody>
                  <a:tcPr anchor="ctr"/>
                </a:tc>
                <a:extLst>
                  <a:ext uri="{0D108BD9-81ED-4DB2-BD59-A6C34878D82A}">
                    <a16:rowId xmlns:a16="http://schemas.microsoft.com/office/drawing/2014/main" val="3784432406"/>
                  </a:ext>
                </a:extLst>
              </a:tr>
              <a:tr h="435234">
                <a:tc>
                  <a:txBody>
                    <a:bodyPr/>
                    <a:lstStyle/>
                    <a:p>
                      <a:r>
                        <a:rPr lang="en-US" sz="1600" dirty="0">
                          <a:solidFill>
                            <a:schemeClr val="tx1"/>
                          </a:solidFill>
                        </a:rPr>
                        <a:t>CT lumbar spine without and with IV contrast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Usually Not Appropriate</a:t>
                      </a:r>
                    </a:p>
                  </a:txBody>
                  <a:tcPr anchor="ctr"/>
                </a:tc>
                <a:tc>
                  <a:txBody>
                    <a:bodyPr/>
                    <a:lstStyle/>
                    <a:p>
                      <a:pPr algn="ctr"/>
                      <a:r>
                        <a:rPr lang="en-US" sz="2400" b="0" u="none" strike="noStrike" kern="1200" dirty="0">
                          <a:solidFill>
                            <a:schemeClr val="tx1"/>
                          </a:solidFill>
                          <a:effectLst/>
                        </a:rPr>
                        <a:t>☢☢☢☢</a:t>
                      </a:r>
                      <a:endParaRPr lang="en-US" sz="2400" dirty="0">
                        <a:solidFill>
                          <a:schemeClr val="tx1"/>
                        </a:solidFill>
                      </a:endParaRPr>
                    </a:p>
                  </a:txBody>
                  <a:tcPr anchor="ctr"/>
                </a:tc>
                <a:extLst>
                  <a:ext uri="{0D108BD9-81ED-4DB2-BD59-A6C34878D82A}">
                    <a16:rowId xmlns:a16="http://schemas.microsoft.com/office/drawing/2014/main" val="2850550896"/>
                  </a:ext>
                </a:extLst>
              </a:tr>
              <a:tr h="346342">
                <a:tc>
                  <a:txBody>
                    <a:bodyPr/>
                    <a:lstStyle/>
                    <a:p>
                      <a:r>
                        <a:rPr lang="en-US" sz="1600" dirty="0">
                          <a:solidFill>
                            <a:schemeClr val="tx1"/>
                          </a:solidFill>
                        </a:rPr>
                        <a:t>CT myelography lumbar spine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Usually Not Appropriate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none" strike="noStrike" kern="1200" dirty="0">
                          <a:solidFill>
                            <a:schemeClr val="tx1"/>
                          </a:solidFill>
                          <a:effectLst/>
                        </a:rPr>
                        <a:t>☢☢☢☢</a:t>
                      </a:r>
                      <a:endParaRPr lang="en-US" sz="2400" dirty="0">
                        <a:solidFill>
                          <a:schemeClr val="tx1"/>
                        </a:solidFill>
                      </a:endParaRPr>
                    </a:p>
                  </a:txBody>
                  <a:tcPr anchor="ctr"/>
                </a:tc>
                <a:extLst>
                  <a:ext uri="{0D108BD9-81ED-4DB2-BD59-A6C34878D82A}">
                    <a16:rowId xmlns:a16="http://schemas.microsoft.com/office/drawing/2014/main" val="22437416"/>
                  </a:ext>
                </a:extLst>
              </a:tr>
              <a:tr h="435234">
                <a:tc>
                  <a:txBody>
                    <a:bodyPr/>
                    <a:lstStyle/>
                    <a:p>
                      <a:r>
                        <a:rPr lang="en-US" sz="1600" dirty="0">
                          <a:solidFill>
                            <a:schemeClr val="tx1"/>
                          </a:solidFill>
                        </a:rPr>
                        <a:t>FDG-PET/CT whole body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Usually Not Appropriate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none" strike="noStrike" kern="1200" dirty="0">
                          <a:solidFill>
                            <a:schemeClr val="tx1"/>
                          </a:solidFill>
                          <a:effectLst/>
                        </a:rPr>
                        <a:t>☢☢☢☢</a:t>
                      </a:r>
                      <a:endParaRPr lang="en-US" sz="2400" dirty="0">
                        <a:solidFill>
                          <a:schemeClr val="tx1"/>
                        </a:solidFill>
                      </a:endParaRPr>
                    </a:p>
                  </a:txBody>
                  <a:tcPr anchor="ctr"/>
                </a:tc>
                <a:extLst>
                  <a:ext uri="{0D108BD9-81ED-4DB2-BD59-A6C34878D82A}">
                    <a16:rowId xmlns:a16="http://schemas.microsoft.com/office/drawing/2014/main" val="1414877074"/>
                  </a:ext>
                </a:extLst>
              </a:tr>
            </a:tbl>
          </a:graphicData>
        </a:graphic>
      </p:graphicFrame>
      <p:sp>
        <p:nvSpPr>
          <p:cNvPr id="2" name="Footer Placeholder 1">
            <a:extLst>
              <a:ext uri="{FF2B5EF4-FFF2-40B4-BE49-F238E27FC236}">
                <a16:creationId xmlns:a16="http://schemas.microsoft.com/office/drawing/2014/main" id="{F4C9DAF0-B476-F29C-E9AD-4925DB823BE5}"/>
              </a:ext>
            </a:extLst>
          </p:cNvPr>
          <p:cNvSpPr>
            <a:spLocks noGrp="1"/>
          </p:cNvSpPr>
          <p:nvPr>
            <p:ph type="ftr" sz="quarter" idx="11"/>
          </p:nvPr>
        </p:nvSpPr>
        <p:spPr>
          <a:xfrm>
            <a:off x="1295394" y="6523982"/>
            <a:ext cx="6858000" cy="274320"/>
          </a:xfrm>
        </p:spPr>
        <p:txBody>
          <a:bodyPr/>
          <a:lstStyle/>
          <a:p>
            <a:r>
              <a:rPr lang="en-US" dirty="0"/>
              <a:t>American College of Radiology. ACR Appropriateness Criteria®. Available at acsearch.acr.org/list.</a:t>
            </a:r>
          </a:p>
        </p:txBody>
      </p:sp>
      <p:sp>
        <p:nvSpPr>
          <p:cNvPr id="4" name="Slide Number Placeholder 3">
            <a:extLst>
              <a:ext uri="{FF2B5EF4-FFF2-40B4-BE49-F238E27FC236}">
                <a16:creationId xmlns:a16="http://schemas.microsoft.com/office/drawing/2014/main" id="{E02895EF-8058-4960-8877-DFD6B3584DC3}"/>
              </a:ext>
            </a:extLst>
          </p:cNvPr>
          <p:cNvSpPr>
            <a:spLocks noGrp="1"/>
          </p:cNvSpPr>
          <p:nvPr>
            <p:ph type="sldNum" sz="quarter" idx="10"/>
          </p:nvPr>
        </p:nvSpPr>
        <p:spPr/>
        <p:txBody>
          <a:bodyPr/>
          <a:lstStyle/>
          <a:p>
            <a:fld id="{461711D5-349D-4847-A71F-DCB6A6FF38BF}" type="slidenum">
              <a:rPr lang="en-US" smtClean="0"/>
              <a:pPr/>
              <a:t>24</a:t>
            </a:fld>
            <a:endParaRPr lang="en-US" dirty="0"/>
          </a:p>
        </p:txBody>
      </p:sp>
    </p:spTree>
    <p:extLst>
      <p:ext uri="{BB962C8B-B14F-4D97-AF65-F5344CB8AC3E}">
        <p14:creationId xmlns:p14="http://schemas.microsoft.com/office/powerpoint/2010/main" val="4125804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745BA2-8037-4C82-9EAE-1DC314B1F4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15"/>
            <a:ext cx="5139369" cy="5139369"/>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624097B0-25F8-C41B-A66A-5FF0A4D8976D}"/>
              </a:ext>
            </a:extLst>
          </p:cNvPr>
          <p:cNvSpPr>
            <a:spLocks noGrp="1"/>
          </p:cNvSpPr>
          <p:nvPr>
            <p:ph type="title"/>
          </p:nvPr>
        </p:nvSpPr>
        <p:spPr>
          <a:xfrm>
            <a:off x="756080" y="402115"/>
            <a:ext cx="10979063" cy="914399"/>
          </a:xfr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dirty="0">
                <a:ln>
                  <a:noFill/>
                </a:ln>
                <a:solidFill>
                  <a:srgbClr val="003497"/>
                </a:solidFill>
                <a:effectLst/>
                <a:uLnTx/>
                <a:uFillTx/>
                <a:latin typeface="+mj-lt"/>
                <a:ea typeface="+mj-ea"/>
                <a:cs typeface="Calibri" panose="020F0502020204030204" pitchFamily="34" charset="0"/>
              </a:rPr>
              <a:t>Factors Influencing Unneeded Lumbar Spine MRI Orders for Acute, Uncomplicated Low-Back Pain</a:t>
            </a:r>
          </a:p>
        </p:txBody>
      </p:sp>
      <p:graphicFrame>
        <p:nvGraphicFramePr>
          <p:cNvPr id="7" name="Content Placeholder 6" descr="Why are MRIs often ordered for low back pain? Specialty care requirements Patient belief that imaging adds value&#10;Patient pressure on clinician&#10;Time constraints&#10;">
            <a:extLst>
              <a:ext uri="{FF2B5EF4-FFF2-40B4-BE49-F238E27FC236}">
                <a16:creationId xmlns:a16="http://schemas.microsoft.com/office/drawing/2014/main" id="{4B718F2E-4DD6-07A5-F1D0-4401F649D77C}"/>
              </a:ext>
            </a:extLst>
          </p:cNvPr>
          <p:cNvGraphicFramePr>
            <a:graphicFrameLocks noGrp="1"/>
          </p:cNvGraphicFramePr>
          <p:nvPr>
            <p:ph sz="half" idx="2"/>
            <p:extLst>
              <p:ext uri="{D42A27DB-BD31-4B8C-83A1-F6EECF244321}">
                <p14:modId xmlns:p14="http://schemas.microsoft.com/office/powerpoint/2010/main" val="2606968479"/>
              </p:ext>
            </p:extLst>
          </p:nvPr>
        </p:nvGraphicFramePr>
        <p:xfrm>
          <a:off x="1363033" y="557279"/>
          <a:ext cx="11379200" cy="5743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a:extLst>
              <a:ext uri="{FF2B5EF4-FFF2-40B4-BE49-F238E27FC236}">
                <a16:creationId xmlns:a16="http://schemas.microsoft.com/office/drawing/2014/main" id="{39C4571B-2475-A677-F968-1D9C3F3C7303}"/>
              </a:ext>
            </a:extLst>
          </p:cNvPr>
          <p:cNvSpPr>
            <a:spLocks noGrp="1"/>
          </p:cNvSpPr>
          <p:nvPr>
            <p:ph type="ftr" sz="quarter" idx="11"/>
          </p:nvPr>
        </p:nvSpPr>
        <p:spPr>
          <a:xfrm>
            <a:off x="1295400" y="6391657"/>
            <a:ext cx="9900424" cy="27432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chemeClr val="tx1">
                    <a:tint val="75000"/>
                  </a:schemeClr>
                </a:solidFill>
                <a:effectLst/>
                <a:uLnTx/>
                <a:uFillTx/>
                <a:latin typeface="+mn-lt"/>
                <a:ea typeface="+mn-ea"/>
                <a:cs typeface="Arial" charset="0"/>
              </a:rPr>
              <a:t>Nevedal</a:t>
            </a: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Arial" charset="0"/>
              </a:rPr>
              <a:t> AL, Lewis ET, Wu J, et al. Factors Influencing Primary Care Providers' Unneeded Lumbar Spine MRI Orders for Acute, Uncomplicated Low-Back Pain: a Qualitative Study. J Gen Intern Med. 2020 Apr;35(4):1044-1051. </a:t>
            </a:r>
            <a:r>
              <a:rPr kumimoji="0" lang="en-US" sz="1200" b="0" i="0" u="none" strike="noStrike" kern="1200" cap="none" spc="0" normalizeH="0" baseline="0" noProof="0" dirty="0" err="1">
                <a:ln>
                  <a:noFill/>
                </a:ln>
                <a:solidFill>
                  <a:schemeClr val="tx1">
                    <a:tint val="75000"/>
                  </a:schemeClr>
                </a:solidFill>
                <a:effectLst/>
                <a:uLnTx/>
                <a:uFillTx/>
                <a:latin typeface="+mn-lt"/>
                <a:ea typeface="+mn-ea"/>
                <a:cs typeface="Arial" charset="0"/>
              </a:rPr>
              <a:t>doi</a:t>
            </a: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Arial" charset="0"/>
              </a:rPr>
              <a:t>: 10.1007/s11606-019-05410-y. </a:t>
            </a:r>
            <a:r>
              <a:rPr kumimoji="0" lang="en-US" sz="1200" b="0" i="0" u="none" strike="noStrike" kern="1200" cap="none" spc="0" normalizeH="0" baseline="0" noProof="0" dirty="0" err="1">
                <a:ln>
                  <a:noFill/>
                </a:ln>
                <a:solidFill>
                  <a:schemeClr val="tx1">
                    <a:tint val="75000"/>
                  </a:schemeClr>
                </a:solidFill>
                <a:effectLst/>
                <a:uLnTx/>
                <a:uFillTx/>
                <a:latin typeface="+mn-lt"/>
                <a:ea typeface="+mn-ea"/>
                <a:cs typeface="Arial" charset="0"/>
              </a:rPr>
              <a:t>Epub</a:t>
            </a: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Arial" charset="0"/>
              </a:rPr>
              <a:t> 2019 Dec 12. PMID: 31832927; PMCID: PMC7174262. </a:t>
            </a:r>
          </a:p>
        </p:txBody>
      </p:sp>
      <p:sp>
        <p:nvSpPr>
          <p:cNvPr id="6" name="Slide Number Placeholder 5">
            <a:extLst>
              <a:ext uri="{FF2B5EF4-FFF2-40B4-BE49-F238E27FC236}">
                <a16:creationId xmlns:a16="http://schemas.microsoft.com/office/drawing/2014/main" id="{4085F251-B41A-4CC5-A123-86587579E256}"/>
              </a:ext>
            </a:extLst>
          </p:cNvPr>
          <p:cNvSpPr>
            <a:spLocks noGrp="1"/>
          </p:cNvSpPr>
          <p:nvPr>
            <p:ph type="sldNum" sz="quarter" idx="12"/>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25</a:t>
            </a:fld>
            <a:endParaRPr lang="en-US"/>
          </a:p>
        </p:txBody>
      </p:sp>
    </p:spTree>
    <p:extLst>
      <p:ext uri="{BB962C8B-B14F-4D97-AF65-F5344CB8AC3E}">
        <p14:creationId xmlns:p14="http://schemas.microsoft.com/office/powerpoint/2010/main" val="232685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dgm id="{6BA335CB-6F54-4A90-ABBC-14478191C3D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7FC527B7-EF55-437D-B1CA-21DD408BFD8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FDD0F0C9-E21D-4708-9F55-5E5BA1E67FF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3FD5EEEA-04CB-4535-B51C-BDE5348B1DC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17D27F2E-2B9A-4EA9-8815-749C207C97B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CDC848A6-FD5A-456D-8C0A-ACD9C99CF12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42363B73-E9CB-4972-A76D-1FDBBE070F38}"/>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F2F21AD7-499B-4353-B99C-95794E296C9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7AE0FCA8-19FC-4CF6-B37F-C77B74C8E8C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834CCB90-A824-4649-846F-57DD76D829F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DD2B2A3C-C1CD-4D12-80B2-94BE3200CA80}"/>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84945C2D-448F-4859-A04D-098741E5495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7FF4F3FF-4C78-4BA2-AFCF-C6A32DF3BDF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AA1D65B1-E7A1-4182-B8F9-07314346AD23}"/>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27DC28BB-1F8D-4A23-9AA6-F1C41702ECF0}"/>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dgm id="{2F66D2F1-CA80-45B8-8F3C-A2191322E9B3}"/>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graphicEl>
                                              <a:dgm id="{BD86A33D-D206-413F-B728-838917195E2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octor and patient">
            <a:extLst>
              <a:ext uri="{FF2B5EF4-FFF2-40B4-BE49-F238E27FC236}">
                <a16:creationId xmlns:a16="http://schemas.microsoft.com/office/drawing/2014/main" id="{07820444-ACC8-4984-B576-F20362E8E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24" y="1961146"/>
            <a:ext cx="5210876" cy="3585411"/>
          </a:xfrm>
          <a:prstGeom prst="rect">
            <a:avLst/>
          </a:prstGeom>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4085F251-B41A-4CC5-A123-86587579E256}"/>
              </a:ext>
            </a:extLst>
          </p:cNvPr>
          <p:cNvSpPr>
            <a:spLocks noGrp="1"/>
          </p:cNvSpPr>
          <p:nvPr>
            <p:ph type="sldNum" sz="quarter" idx="12"/>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26</a:t>
            </a:fld>
            <a:endParaRPr lang="en-US"/>
          </a:p>
        </p:txBody>
      </p:sp>
      <p:graphicFrame>
        <p:nvGraphicFramePr>
          <p:cNvPr id="5" name="Content Placeholder 6" descr="What are the costs of unnecessary MRIs for LBP?&#10;$300 million per year in unnecessary lower spine MRIs&#10;Anxiety&#10;Belief in presence of disease &#10;Unnecessary procedures&#10;">
            <a:extLst>
              <a:ext uri="{FF2B5EF4-FFF2-40B4-BE49-F238E27FC236}">
                <a16:creationId xmlns:a16="http://schemas.microsoft.com/office/drawing/2014/main" id="{0CC87DD6-194C-4E03-B265-1EB02F936BC8}"/>
              </a:ext>
            </a:extLst>
          </p:cNvPr>
          <p:cNvGraphicFramePr>
            <a:graphicFrameLocks/>
          </p:cNvGraphicFramePr>
          <p:nvPr>
            <p:extLst>
              <p:ext uri="{D42A27DB-BD31-4B8C-83A1-F6EECF244321}">
                <p14:modId xmlns:p14="http://schemas.microsoft.com/office/powerpoint/2010/main" val="1737794563"/>
              </p:ext>
            </p:extLst>
          </p:nvPr>
        </p:nvGraphicFramePr>
        <p:xfrm>
          <a:off x="1295400" y="643689"/>
          <a:ext cx="11237495" cy="55706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a:extLst>
              <a:ext uri="{FF2B5EF4-FFF2-40B4-BE49-F238E27FC236}">
                <a16:creationId xmlns:a16="http://schemas.microsoft.com/office/drawing/2014/main" id="{19EA61C6-E5D1-580A-C526-9818B236D538}"/>
              </a:ext>
            </a:extLst>
          </p:cNvPr>
          <p:cNvSpPr>
            <a:spLocks noGrp="1"/>
          </p:cNvSpPr>
          <p:nvPr>
            <p:ph type="ftr" sz="quarter" idx="11"/>
          </p:nvPr>
        </p:nvSpPr>
        <p:spPr>
          <a:xfrm>
            <a:off x="1295399" y="6494585"/>
            <a:ext cx="9947031" cy="171392"/>
          </a:xfrm>
        </p:spPr>
        <p:txBody>
          <a:bodyPr/>
          <a:lstStyle/>
          <a:p>
            <a:r>
              <a:rPr lang="en-US" dirty="0" err="1"/>
              <a:t>Nevedal</a:t>
            </a:r>
            <a:r>
              <a:rPr lang="en-US" dirty="0"/>
              <a:t> AL, Lewis ET, Wu J, et al. Factors Influencing Primary Care Providers' Unneeded Lumbar Spine MRI Orders for Acute, Uncomplicated Low-Back Pain: a Qualitative Study. J Gen Intern Med. 2020 Apr;35(4):1044-1051. </a:t>
            </a:r>
            <a:r>
              <a:rPr lang="en-US" dirty="0" err="1"/>
              <a:t>doi</a:t>
            </a:r>
            <a:r>
              <a:rPr lang="en-US" dirty="0"/>
              <a:t>: 10.1007/s11606-019-05410-y. </a:t>
            </a:r>
            <a:r>
              <a:rPr lang="en-US" dirty="0" err="1"/>
              <a:t>Epub</a:t>
            </a:r>
            <a:r>
              <a:rPr lang="en-US" dirty="0"/>
              <a:t> 2019 Dec 12. PMID: 31832927; PMCID: PMC7174262.</a:t>
            </a:r>
          </a:p>
        </p:txBody>
      </p:sp>
      <p:sp>
        <p:nvSpPr>
          <p:cNvPr id="3" name="Title 2">
            <a:extLst>
              <a:ext uri="{FF2B5EF4-FFF2-40B4-BE49-F238E27FC236}">
                <a16:creationId xmlns:a16="http://schemas.microsoft.com/office/drawing/2014/main" id="{2B4A10A5-41AD-27C2-58BE-D5C27865E367}"/>
              </a:ext>
            </a:extLst>
          </p:cNvPr>
          <p:cNvSpPr>
            <a:spLocks noGrp="1"/>
          </p:cNvSpPr>
          <p:nvPr>
            <p:ph type="title"/>
          </p:nvPr>
        </p:nvSpPr>
        <p:spPr>
          <a:xfrm>
            <a:off x="1339241" y="186489"/>
            <a:ext cx="10058400" cy="914399"/>
          </a:xfrm>
        </p:spPr>
        <p:txBody>
          <a:bodyPr>
            <a:normAutofit fontScale="90000"/>
          </a:bodyPr>
          <a:lstStyle/>
          <a:p>
            <a:pPr algn="ctr"/>
            <a:r>
              <a:rPr lang="en-US" dirty="0"/>
              <a:t>Costs of Unneeded Lumbar Spine MRI Orders for Acute, Uncomplicated Low-Back Pain</a:t>
            </a:r>
          </a:p>
        </p:txBody>
      </p:sp>
    </p:spTree>
    <p:extLst>
      <p:ext uri="{BB962C8B-B14F-4D97-AF65-F5344CB8AC3E}">
        <p14:creationId xmlns:p14="http://schemas.microsoft.com/office/powerpoint/2010/main" val="117084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FDD0F0C9-E21D-4708-9F55-5E5BA1E67FF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17D27F2E-2B9A-4EA9-8815-749C207C97B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3FD5EEEA-04CB-4535-B51C-BDE5348B1DC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0BFD5DB-0391-46F9-8B2F-88CEEE24F46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7FC527B7-EF55-437D-B1CA-21DD408BFD8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CDC848A6-FD5A-456D-8C0A-ACD9C99CF12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F2F21AD7-499B-4353-B99C-95794E296C98}"/>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42363B73-E9CB-4972-A76D-1FDBBE070F3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AE0FCA8-19FC-4CF6-B37F-C77B74C8E8C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1E468AE-BA96-413B-A66E-5060CD3F2BC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ACB1F0E-0F12-465A-9556-662896A6C7A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830D0C77-702B-4009-83C3-D37F2918535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95E66070-D83C-4C86-9153-16A59846862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69EC4F42-14DC-47BD-BAFC-2095236CFB8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70CD0F62-3AFC-4C00-9B77-0C217FAAD9DF}"/>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graphicEl>
                                              <a:dgm id="{52AE432B-761A-4A16-9C37-FD01037596DE}"/>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52D75677-BB8C-402A-BDB5-1D9455B4813D}"/>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3FB5CEDA-AC75-A87D-51F1-739D47B5E28C}"/>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2225" r="29133"/>
          <a:stretch/>
        </p:blipFill>
        <p:spPr>
          <a:xfrm>
            <a:off x="6118860" y="10"/>
            <a:ext cx="6073140" cy="6857990"/>
          </a:xfrm>
          <a:noFill/>
        </p:spPr>
      </p:pic>
      <p:sp>
        <p:nvSpPr>
          <p:cNvPr id="7" name="Title 6">
            <a:extLst>
              <a:ext uri="{FF2B5EF4-FFF2-40B4-BE49-F238E27FC236}">
                <a16:creationId xmlns:a16="http://schemas.microsoft.com/office/drawing/2014/main" id="{77EF4A57-AF69-2573-0618-A69387B5746E}"/>
              </a:ext>
            </a:extLst>
          </p:cNvPr>
          <p:cNvSpPr>
            <a:spLocks noGrp="1"/>
          </p:cNvSpPr>
          <p:nvPr>
            <p:ph type="title"/>
          </p:nvPr>
        </p:nvSpPr>
        <p:spPr>
          <a:xfrm>
            <a:off x="833120" y="365126"/>
            <a:ext cx="5006788" cy="914399"/>
          </a:xfrm>
        </p:spPr>
        <p:txBody>
          <a:bodyPr anchor="ctr">
            <a:normAutofit/>
          </a:bodyPr>
          <a:lstStyle/>
          <a:p>
            <a:r>
              <a:rPr lang="en-US" dirty="0"/>
              <a:t>Mrs. </a:t>
            </a:r>
            <a:r>
              <a:rPr lang="en-US" dirty="0" err="1"/>
              <a:t>Nii</a:t>
            </a:r>
            <a:endParaRPr lang="en-US" dirty="0"/>
          </a:p>
        </p:txBody>
      </p:sp>
      <p:sp>
        <p:nvSpPr>
          <p:cNvPr id="16" name="Text Placeholder 3">
            <a:extLst>
              <a:ext uri="{FF2B5EF4-FFF2-40B4-BE49-F238E27FC236}">
                <a16:creationId xmlns:a16="http://schemas.microsoft.com/office/drawing/2014/main" id="{6C1C77C9-2747-9F79-4815-306B740DBDA0}"/>
              </a:ext>
            </a:extLst>
          </p:cNvPr>
          <p:cNvSpPr>
            <a:spLocks noGrp="1"/>
          </p:cNvSpPr>
          <p:nvPr>
            <p:ph type="body" sz="quarter" idx="12"/>
          </p:nvPr>
        </p:nvSpPr>
        <p:spPr>
          <a:xfrm>
            <a:off x="833120" y="1279526"/>
            <a:ext cx="5006788" cy="4910138"/>
          </a:xfrm>
        </p:spPr>
        <p:txBody>
          <a:bodyPr/>
          <a:lstStyle/>
          <a:p>
            <a:r>
              <a:rPr lang="en-US" dirty="0"/>
              <a:t>Mrs. </a:t>
            </a:r>
            <a:r>
              <a:rPr lang="en-US" dirty="0" err="1"/>
              <a:t>Nii</a:t>
            </a:r>
            <a:r>
              <a:rPr lang="en-US" dirty="0"/>
              <a:t> agreed to try conservative care with heat, NSAIDs, and the exercises that you recommended and to call you if her symptoms do not improve or if they worsened. </a:t>
            </a:r>
          </a:p>
          <a:p>
            <a:endParaRPr lang="en-US" dirty="0"/>
          </a:p>
          <a:p>
            <a:r>
              <a:rPr lang="en-US" dirty="0"/>
              <a:t>She returned to the clinic 1 month later for a routine follow-up of her diabetes and had some minor residual pain that was improving daily.</a:t>
            </a:r>
          </a:p>
        </p:txBody>
      </p:sp>
      <p:sp>
        <p:nvSpPr>
          <p:cNvPr id="6" name="Slide Number Placeholder 5">
            <a:extLst>
              <a:ext uri="{FF2B5EF4-FFF2-40B4-BE49-F238E27FC236}">
                <a16:creationId xmlns:a16="http://schemas.microsoft.com/office/drawing/2014/main" id="{B326887C-0BB5-3E1C-A78F-A0F11C5C8635}"/>
              </a:ext>
            </a:extLst>
          </p:cNvPr>
          <p:cNvSpPr>
            <a:spLocks noGrp="1"/>
          </p:cNvSpPr>
          <p:nvPr>
            <p:ph type="sldNum" sz="quarter" idx="14"/>
          </p:nvPr>
        </p:nvSpPr>
        <p:spPr>
          <a:xfrm>
            <a:off x="0" y="6391657"/>
            <a:ext cx="838200" cy="274320"/>
          </a:xfrm>
        </p:spPr>
        <p:txBody>
          <a:bodyPr anchor="b">
            <a:normAutofit/>
          </a:bodyPr>
          <a:lstStyle/>
          <a:p>
            <a:pPr>
              <a:spcAft>
                <a:spcPts val="600"/>
              </a:spcAft>
            </a:pPr>
            <a:fld id="{461711D5-349D-4847-A71F-DCB6A6FF38BF}" type="slidenum">
              <a:rPr lang="en-US" smtClean="0"/>
              <a:pPr>
                <a:spcAft>
                  <a:spcPts val="600"/>
                </a:spcAft>
              </a:pPr>
              <a:t>27</a:t>
            </a:fld>
            <a:endParaRPr lang="en-US"/>
          </a:p>
        </p:txBody>
      </p:sp>
    </p:spTree>
    <p:extLst>
      <p:ext uri="{BB962C8B-B14F-4D97-AF65-F5344CB8AC3E}">
        <p14:creationId xmlns:p14="http://schemas.microsoft.com/office/powerpoint/2010/main" val="27575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B871-B4C8-4E4A-AA00-B18A43E0403B}"/>
              </a:ext>
            </a:extLst>
          </p:cNvPr>
          <p:cNvSpPr>
            <a:spLocks noGrp="1"/>
          </p:cNvSpPr>
          <p:nvPr>
            <p:ph type="title"/>
          </p:nvPr>
        </p:nvSpPr>
        <p:spPr>
          <a:xfrm>
            <a:off x="833120" y="365126"/>
            <a:ext cx="5006788" cy="914399"/>
          </a:xfrm>
        </p:spPr>
        <p:txBody>
          <a:bodyPr anchor="ctr">
            <a:normAutofit/>
          </a:bodyPr>
          <a:lstStyle/>
          <a:p>
            <a:r>
              <a:rPr lang="en-US" dirty="0"/>
              <a:t>Summary</a:t>
            </a:r>
          </a:p>
        </p:txBody>
      </p:sp>
      <p:sp>
        <p:nvSpPr>
          <p:cNvPr id="13" name="Slide Number Placeholder 5">
            <a:extLst>
              <a:ext uri="{FF2B5EF4-FFF2-40B4-BE49-F238E27FC236}">
                <a16:creationId xmlns:a16="http://schemas.microsoft.com/office/drawing/2014/main" id="{BC53713F-70AC-D00C-7BE4-B88678A2D5FE}"/>
              </a:ext>
            </a:extLst>
          </p:cNvPr>
          <p:cNvSpPr>
            <a:spLocks noGrp="1"/>
          </p:cNvSpPr>
          <p:nvPr>
            <p:ph type="sldNum" sz="quarter" idx="14"/>
          </p:nvPr>
        </p:nvSpPr>
        <p:spPr>
          <a:xfrm>
            <a:off x="0" y="6391657"/>
            <a:ext cx="838200" cy="274320"/>
          </a:xfrm>
        </p:spPr>
        <p:txBody>
          <a:bodyPr/>
          <a:lstStyle/>
          <a:p>
            <a:pPr>
              <a:spcAft>
                <a:spcPts val="600"/>
              </a:spcAft>
            </a:pPr>
            <a:fld id="{461711D5-349D-4847-A71F-DCB6A6FF38BF}" type="slidenum">
              <a:rPr lang="en-US" smtClean="0"/>
              <a:pPr>
                <a:spcAft>
                  <a:spcPts val="600"/>
                </a:spcAft>
              </a:pPr>
              <a:t>28</a:t>
            </a:fld>
            <a:endParaRPr lang="en-US"/>
          </a:p>
        </p:txBody>
      </p:sp>
      <p:graphicFrame>
        <p:nvGraphicFramePr>
          <p:cNvPr id="8" name="Diagram 7" descr="Here's what you can do to address the urgent, multibillion-dollar problem of health care waste:&#10;Carefully weigh costs (including downstream costs), harms, and benefits&#10;Order only interventions that add value to a patient's care&#10;Reduce diagnostic uncertainty through appropriate use of evidence-based guidelines and decision-support tools&#10;Support system-level high value care interventions&#10;">
            <a:extLst>
              <a:ext uri="{FF2B5EF4-FFF2-40B4-BE49-F238E27FC236}">
                <a16:creationId xmlns:a16="http://schemas.microsoft.com/office/drawing/2014/main" id="{A5189969-7465-4FF5-A460-12FEA450CFCF}"/>
              </a:ext>
            </a:extLst>
          </p:cNvPr>
          <p:cNvGraphicFramePr/>
          <p:nvPr>
            <p:extLst>
              <p:ext uri="{D42A27DB-BD31-4B8C-83A1-F6EECF244321}">
                <p14:modId xmlns:p14="http://schemas.microsoft.com/office/powerpoint/2010/main" val="3124205792"/>
              </p:ext>
            </p:extLst>
          </p:nvPr>
        </p:nvGraphicFramePr>
        <p:xfrm>
          <a:off x="-115724" y="1279524"/>
          <a:ext cx="13133892" cy="5213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10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6B4A2712-15F5-4EB6-A6E4-E4E73C5749E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9D48268E-31F8-43DA-8F36-23E097DB889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B0D11EC0-7AAD-4546-9030-C0EB03191FA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B12E1C2D-B310-46D7-B773-F7108A976CE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C756E79D-E3F5-4E60-B1A2-4B58A8DF189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C43673B2-80D9-4A75-83A9-9D27B776754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D5D09000-B5FE-43D7-B8DE-BC25AC07D7D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E6FAE884-B79F-4308-B17E-6EC3EDB4B7B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35866-3319-4EA7-9E28-6DC782458584}"/>
              </a:ext>
            </a:extLst>
          </p:cNvPr>
          <p:cNvSpPr>
            <a:spLocks noGrp="1"/>
          </p:cNvSpPr>
          <p:nvPr>
            <p:ph type="title"/>
          </p:nvPr>
        </p:nvSpPr>
        <p:spPr/>
        <p:txBody>
          <a:bodyPr/>
          <a:lstStyle/>
          <a:p>
            <a:r>
              <a:rPr lang="en-US" dirty="0"/>
              <a:t>Next Steps</a:t>
            </a:r>
          </a:p>
        </p:txBody>
      </p:sp>
      <p:sp>
        <p:nvSpPr>
          <p:cNvPr id="4" name="Text Placeholder 3">
            <a:extLst>
              <a:ext uri="{FF2B5EF4-FFF2-40B4-BE49-F238E27FC236}">
                <a16:creationId xmlns:a16="http://schemas.microsoft.com/office/drawing/2014/main" id="{454258A2-0958-4C8A-BE89-C4FB7A363D56}"/>
              </a:ext>
            </a:extLst>
          </p:cNvPr>
          <p:cNvSpPr>
            <a:spLocks noGrp="1"/>
          </p:cNvSpPr>
          <p:nvPr>
            <p:ph type="body" sz="quarter" idx="12"/>
          </p:nvPr>
        </p:nvSpPr>
        <p:spPr>
          <a:xfrm>
            <a:off x="815514" y="2555310"/>
            <a:ext cx="7348036" cy="2636866"/>
          </a:xfrm>
        </p:spPr>
        <p:txBody>
          <a:bodyPr/>
          <a:lstStyle/>
          <a:p>
            <a:pPr marL="457200" indent="-457200">
              <a:buFont typeface="+mj-lt"/>
              <a:buAutoNum type="arabicPeriod"/>
            </a:pPr>
            <a:r>
              <a:rPr lang="en-US" dirty="0"/>
              <a:t>Complete the post-learning survey using the QR code.</a:t>
            </a:r>
          </a:p>
          <a:p>
            <a:pPr marL="457200" indent="-457200">
              <a:buFont typeface="+mj-lt"/>
              <a:buAutoNum type="arabicPeriod"/>
            </a:pPr>
            <a:r>
              <a:rPr lang="en-US" dirty="0"/>
              <a:t>Check out the references and resources for more info on eliminating health care waste.</a:t>
            </a:r>
          </a:p>
          <a:p>
            <a:pPr marL="457200" indent="-457200">
              <a:buFont typeface="+mj-lt"/>
              <a:buAutoNum type="arabicPeriod"/>
            </a:pPr>
            <a:r>
              <a:rPr lang="en-US" dirty="0"/>
              <a:t>Choose what you’d like to learn next at ACPOnline.org/HVCC and complete the pre-work cases for that unit.</a:t>
            </a:r>
          </a:p>
        </p:txBody>
      </p:sp>
      <p:sp>
        <p:nvSpPr>
          <p:cNvPr id="11" name="TextBox 10">
            <a:extLst>
              <a:ext uri="{FF2B5EF4-FFF2-40B4-BE49-F238E27FC236}">
                <a16:creationId xmlns:a16="http://schemas.microsoft.com/office/drawing/2014/main" id="{84665E3B-EB50-48F0-8BD3-C491690280E5}"/>
              </a:ext>
            </a:extLst>
          </p:cNvPr>
          <p:cNvSpPr txBox="1"/>
          <p:nvPr/>
        </p:nvSpPr>
        <p:spPr>
          <a:xfrm>
            <a:off x="8402923" y="1651443"/>
            <a:ext cx="3307208"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l"/>
            <a:r>
              <a:rPr lang="en-US" sz="3200" b="1" dirty="0">
                <a:ln w="0"/>
                <a:effectLst>
                  <a:outerShdw blurRad="38100" dist="19050" dir="2700000" algn="tl" rotWithShape="0">
                    <a:schemeClr val="dk1">
                      <a:alpha val="40000"/>
                    </a:schemeClr>
                  </a:outerShdw>
                </a:effectLst>
                <a:latin typeface="+mj-lt"/>
                <a:cs typeface="Calibri" panose="020F0502020204030204" pitchFamily="34" charset="0"/>
              </a:rPr>
              <a:t>Take the survey!</a:t>
            </a:r>
          </a:p>
        </p:txBody>
      </p:sp>
      <p:pic>
        <p:nvPicPr>
          <p:cNvPr id="10" name="Picture 9" descr="Qr code&#10;">
            <a:extLst>
              <a:ext uri="{FF2B5EF4-FFF2-40B4-BE49-F238E27FC236}">
                <a16:creationId xmlns:a16="http://schemas.microsoft.com/office/drawing/2014/main" id="{F169D553-508E-42E6-921F-0DAE32E76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548" y="2236218"/>
            <a:ext cx="2955958" cy="2955958"/>
          </a:xfrm>
          <a:prstGeom prst="rect">
            <a:avLst/>
          </a:prstGeom>
        </p:spPr>
      </p:pic>
      <p:sp>
        <p:nvSpPr>
          <p:cNvPr id="6" name="Slide Number Placeholder 5">
            <a:extLst>
              <a:ext uri="{FF2B5EF4-FFF2-40B4-BE49-F238E27FC236}">
                <a16:creationId xmlns:a16="http://schemas.microsoft.com/office/drawing/2014/main" id="{6BF6CFFB-2C56-4B0A-B4FB-95CB2DC9904B}"/>
              </a:ext>
            </a:extLst>
          </p:cNvPr>
          <p:cNvSpPr>
            <a:spLocks noGrp="1"/>
          </p:cNvSpPr>
          <p:nvPr>
            <p:ph type="sldNum" sz="quarter" idx="14"/>
          </p:nvPr>
        </p:nvSpPr>
        <p:spPr/>
        <p:txBody>
          <a:bodyPr/>
          <a:lstStyle/>
          <a:p>
            <a:fld id="{461711D5-349D-4847-A71F-DCB6A6FF38BF}" type="slidenum">
              <a:rPr lang="en-US" smtClean="0"/>
              <a:pPr/>
              <a:t>29</a:t>
            </a:fld>
            <a:endParaRPr lang="en-US" dirty="0"/>
          </a:p>
        </p:txBody>
      </p:sp>
    </p:spTree>
    <p:extLst>
      <p:ext uri="{BB962C8B-B14F-4D97-AF65-F5344CB8AC3E}">
        <p14:creationId xmlns:p14="http://schemas.microsoft.com/office/powerpoint/2010/main" val="249750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8719-A756-9041-9E07-B8D83E0BE558}"/>
              </a:ext>
            </a:extLst>
          </p:cNvPr>
          <p:cNvSpPr>
            <a:spLocks noGrp="1"/>
          </p:cNvSpPr>
          <p:nvPr>
            <p:ph type="ctrTitle"/>
          </p:nvPr>
        </p:nvSpPr>
        <p:spPr/>
        <p:txBody>
          <a:bodyPr/>
          <a:lstStyle/>
          <a:p>
            <a:r>
              <a:rPr lang="en-US" dirty="0"/>
              <a:t>What is value in health care and how can we deliver it to patients?</a:t>
            </a:r>
          </a:p>
        </p:txBody>
      </p:sp>
      <p:pic>
        <p:nvPicPr>
          <p:cNvPr id="4" name="Picture 3">
            <a:extLst>
              <a:ext uri="{FF2B5EF4-FFF2-40B4-BE49-F238E27FC236}">
                <a16:creationId xmlns:a16="http://schemas.microsoft.com/office/drawing/2014/main" id="{A62DC24E-BFFD-CC8E-6AB4-130EC3F4878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4" t="48178" r="65550" b="-1639"/>
          <a:stretch/>
        </p:blipFill>
        <p:spPr>
          <a:xfrm>
            <a:off x="8446969" y="1821101"/>
            <a:ext cx="1593137" cy="293137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6391C43-3C1C-092F-C7CC-B20AFD45740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98503" y="811040"/>
            <a:ext cx="1826359" cy="1832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61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67DA36-689C-437B-8F2A-01F88FB603E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4856" b="4856"/>
          <a:stretch/>
        </p:blipFill>
        <p:spPr>
          <a:xfrm>
            <a:off x="801459" y="0"/>
            <a:ext cx="11390541" cy="6858000"/>
          </a:xfrm>
          <a:prstGeom prst="rect">
            <a:avLst/>
          </a:prstGeom>
          <a:noFill/>
        </p:spPr>
      </p:pic>
      <p:sp>
        <p:nvSpPr>
          <p:cNvPr id="3" name="Title 2">
            <a:extLst>
              <a:ext uri="{FF2B5EF4-FFF2-40B4-BE49-F238E27FC236}">
                <a16:creationId xmlns:a16="http://schemas.microsoft.com/office/drawing/2014/main" id="{64A67657-437C-429A-8203-FCD8846FF30A}"/>
              </a:ext>
            </a:extLst>
          </p:cNvPr>
          <p:cNvSpPr>
            <a:spLocks noGrp="1"/>
          </p:cNvSpPr>
          <p:nvPr>
            <p:ph type="title"/>
          </p:nvPr>
        </p:nvSpPr>
        <p:spPr>
          <a:xfrm>
            <a:off x="1820293" y="4220307"/>
            <a:ext cx="9352871" cy="1441940"/>
          </a:xfrm>
          <a:prstGeom prst="roundRect">
            <a:avLst/>
          </a:prstGeom>
          <a:solidFill>
            <a:srgbClr val="00A3DD"/>
          </a:solidFill>
        </p:spPr>
        <p:txBody>
          <a:bodyPr anchor="ctr">
            <a:noAutofit/>
          </a:bodyPr>
          <a:lstStyle/>
          <a:p>
            <a:r>
              <a:rPr lang="en-US" sz="3200" dirty="0">
                <a:solidFill>
                  <a:schemeClr val="tx1"/>
                </a:solidFill>
              </a:rPr>
              <a:t>The Challenge: </a:t>
            </a:r>
            <a:br>
              <a:rPr lang="en-US" sz="3200" dirty="0">
                <a:solidFill>
                  <a:schemeClr val="tx1"/>
                </a:solidFill>
              </a:rPr>
            </a:br>
            <a:r>
              <a:rPr lang="en-US" sz="2400" dirty="0">
                <a:solidFill>
                  <a:schemeClr val="tx1"/>
                </a:solidFill>
              </a:rPr>
              <a:t>Thoughtfully order tests and studies that align with the patient’s goals and values while avoiding overtreatment and low value care.</a:t>
            </a:r>
          </a:p>
        </p:txBody>
      </p:sp>
      <p:sp>
        <p:nvSpPr>
          <p:cNvPr id="6" name="Slide Number Placeholder 5">
            <a:extLst>
              <a:ext uri="{FF2B5EF4-FFF2-40B4-BE49-F238E27FC236}">
                <a16:creationId xmlns:a16="http://schemas.microsoft.com/office/drawing/2014/main" id="{7EE024ED-CF5F-4D2A-B886-294B9F153E98}"/>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4</a:t>
            </a:fld>
            <a:endParaRPr lang="en-US"/>
          </a:p>
        </p:txBody>
      </p:sp>
    </p:spTree>
    <p:extLst>
      <p:ext uri="{BB962C8B-B14F-4D97-AF65-F5344CB8AC3E}">
        <p14:creationId xmlns:p14="http://schemas.microsoft.com/office/powerpoint/2010/main" val="151807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2631-FE50-4046-A48C-3B8C6CCD5CFB}"/>
              </a:ext>
            </a:extLst>
          </p:cNvPr>
          <p:cNvSpPr>
            <a:spLocks noGrp="1"/>
          </p:cNvSpPr>
          <p:nvPr>
            <p:ph type="title"/>
          </p:nvPr>
        </p:nvSpPr>
        <p:spPr/>
        <p:txBody>
          <a:bodyPr/>
          <a:lstStyle/>
          <a:p>
            <a:r>
              <a:rPr lang="en-US" dirty="0"/>
              <a:t>Five Steps Toward High Value Care</a:t>
            </a:r>
          </a:p>
        </p:txBody>
      </p:sp>
      <p:sp>
        <p:nvSpPr>
          <p:cNvPr id="4" name="Slide Number Placeholder 3">
            <a:extLst>
              <a:ext uri="{FF2B5EF4-FFF2-40B4-BE49-F238E27FC236}">
                <a16:creationId xmlns:a16="http://schemas.microsoft.com/office/drawing/2014/main" id="{A7EB7624-BA33-463E-829D-EEB829CECA41}"/>
              </a:ext>
            </a:extLst>
          </p:cNvPr>
          <p:cNvSpPr>
            <a:spLocks noGrp="1"/>
          </p:cNvSpPr>
          <p:nvPr>
            <p:ph type="sldNum" sz="quarter" idx="10"/>
          </p:nvPr>
        </p:nvSpPr>
        <p:spPr/>
        <p:txBody>
          <a:bodyPr/>
          <a:lstStyle/>
          <a:p>
            <a:fld id="{461711D5-349D-4847-A71F-DCB6A6FF38BF}" type="slidenum">
              <a:rPr lang="en-US" smtClean="0"/>
              <a:pPr/>
              <a:t>5</a:t>
            </a:fld>
            <a:endParaRPr lang="en-US" dirty="0"/>
          </a:p>
        </p:txBody>
      </p:sp>
      <p:graphicFrame>
        <p:nvGraphicFramePr>
          <p:cNvPr id="10" name="Content Placeholder 9" descr="1 Understand the benefits, harms, and relative costs of the interventions&#10;2 Decrease or eliminate interventions that provide no benefits and/or may be harmful&#10;3 Choose interventions and care settings to maximize benefits, minimize harms, and reduce costs&#10;4 Customize a care plan that incorporates patient values and concerns&#10;5 Identify system-level opportunities to improve outcomes, minimize harms, and reduce waste&#10;">
            <a:extLst>
              <a:ext uri="{FF2B5EF4-FFF2-40B4-BE49-F238E27FC236}">
                <a16:creationId xmlns:a16="http://schemas.microsoft.com/office/drawing/2014/main" id="{36274F75-732F-42EC-8786-7969F63A853D}"/>
              </a:ext>
            </a:extLst>
          </p:cNvPr>
          <p:cNvGraphicFramePr>
            <a:graphicFrameLocks noGrp="1"/>
          </p:cNvGraphicFramePr>
          <p:nvPr>
            <p:ph idx="1"/>
            <p:extLst>
              <p:ext uri="{D42A27DB-BD31-4B8C-83A1-F6EECF244321}">
                <p14:modId xmlns:p14="http://schemas.microsoft.com/office/powerpoint/2010/main" val="3335510565"/>
              </p:ext>
            </p:extLst>
          </p:nvPr>
        </p:nvGraphicFramePr>
        <p:xfrm>
          <a:off x="1295400" y="1301750"/>
          <a:ext cx="10058400" cy="489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F31E4B0E-CDB7-444A-A334-F6247F78F2C3}"/>
              </a:ext>
              <a:ext uri="{C183D7F6-B498-43B3-948B-1728B52AA6E4}">
                <adec:decorative xmlns:adec="http://schemas.microsoft.com/office/drawing/2017/decorative" val="1"/>
              </a:ext>
            </a:extLst>
          </p:cNvPr>
          <p:cNvSpPr/>
          <p:nvPr/>
        </p:nvSpPr>
        <p:spPr>
          <a:xfrm>
            <a:off x="1058779" y="1179095"/>
            <a:ext cx="10539663" cy="1913021"/>
          </a:xfrm>
          <a:prstGeom prst="roundRect">
            <a:avLst/>
          </a:prstGeom>
          <a:noFill/>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94A9C53E-9CE7-1558-1AFD-66ED9165C740}"/>
              </a:ext>
              <a:ext uri="{C183D7F6-B498-43B3-948B-1728B52AA6E4}">
                <adec:decorative xmlns:adec="http://schemas.microsoft.com/office/drawing/2017/decorative" val="1"/>
              </a:ext>
            </a:extLst>
          </p:cNvPr>
          <p:cNvSpPr/>
          <p:nvPr/>
        </p:nvSpPr>
        <p:spPr>
          <a:xfrm>
            <a:off x="2133054" y="1493372"/>
            <a:ext cx="178420" cy="356839"/>
          </a:xfrm>
          <a:prstGeom prst="rect">
            <a:avLst/>
          </a:prstGeom>
          <a:solidFill>
            <a:srgbClr val="D0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A13454-02DA-BA0B-3BA1-8EEFDC7595D2}"/>
              </a:ext>
              <a:ext uri="{C183D7F6-B498-43B3-948B-1728B52AA6E4}">
                <adec:decorative xmlns:adec="http://schemas.microsoft.com/office/drawing/2017/decorative" val="1"/>
              </a:ext>
            </a:extLst>
          </p:cNvPr>
          <p:cNvSpPr/>
          <p:nvPr/>
        </p:nvSpPr>
        <p:spPr>
          <a:xfrm>
            <a:off x="2152185" y="2297802"/>
            <a:ext cx="178420" cy="356839"/>
          </a:xfrm>
          <a:prstGeom prst="rect">
            <a:avLst/>
          </a:prstGeom>
          <a:solidFill>
            <a:srgbClr val="D0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1E7E8D-55C8-D72F-342C-7550A303C7E8}"/>
              </a:ext>
              <a:ext uri="{C183D7F6-B498-43B3-948B-1728B52AA6E4}">
                <adec:decorative xmlns:adec="http://schemas.microsoft.com/office/drawing/2017/decorative" val="1"/>
              </a:ext>
            </a:extLst>
          </p:cNvPr>
          <p:cNvSpPr/>
          <p:nvPr/>
        </p:nvSpPr>
        <p:spPr>
          <a:xfrm>
            <a:off x="2152185" y="3393630"/>
            <a:ext cx="178420" cy="356839"/>
          </a:xfrm>
          <a:prstGeom prst="rect">
            <a:avLst/>
          </a:prstGeom>
          <a:solidFill>
            <a:srgbClr val="D0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D1DC9A-7AE0-DC68-2188-53A2AB8E2BE4}"/>
              </a:ext>
              <a:ext uri="{C183D7F6-B498-43B3-948B-1728B52AA6E4}">
                <adec:decorative xmlns:adec="http://schemas.microsoft.com/office/drawing/2017/decorative" val="1"/>
              </a:ext>
            </a:extLst>
          </p:cNvPr>
          <p:cNvSpPr/>
          <p:nvPr/>
        </p:nvSpPr>
        <p:spPr>
          <a:xfrm>
            <a:off x="2152185" y="4288812"/>
            <a:ext cx="178420" cy="356839"/>
          </a:xfrm>
          <a:prstGeom prst="rect">
            <a:avLst/>
          </a:prstGeom>
          <a:solidFill>
            <a:srgbClr val="D0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9A62FE-99C1-8A0F-D949-95B378748580}"/>
              </a:ext>
              <a:ext uri="{C183D7F6-B498-43B3-948B-1728B52AA6E4}">
                <adec:decorative xmlns:adec="http://schemas.microsoft.com/office/drawing/2017/decorative" val="1"/>
              </a:ext>
            </a:extLst>
          </p:cNvPr>
          <p:cNvSpPr/>
          <p:nvPr/>
        </p:nvSpPr>
        <p:spPr>
          <a:xfrm>
            <a:off x="2107238" y="5157797"/>
            <a:ext cx="178420" cy="356839"/>
          </a:xfrm>
          <a:prstGeom prst="rect">
            <a:avLst/>
          </a:prstGeom>
          <a:solidFill>
            <a:srgbClr val="D0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50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1CD655E-D0FE-4A9B-B830-7715BE10B652}"/>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23422" t="948" r="29616" b="1"/>
          <a:stretch/>
        </p:blipFill>
        <p:spPr>
          <a:xfrm>
            <a:off x="7154653" y="-17253"/>
            <a:ext cx="5054600" cy="6857846"/>
          </a:xfrm>
        </p:spPr>
      </p:pic>
      <p:sp>
        <p:nvSpPr>
          <p:cNvPr id="3" name="Title 2">
            <a:extLst>
              <a:ext uri="{FF2B5EF4-FFF2-40B4-BE49-F238E27FC236}">
                <a16:creationId xmlns:a16="http://schemas.microsoft.com/office/drawing/2014/main" id="{B0C2DE18-99D3-4C54-960F-0E0E04AC0DD8}"/>
              </a:ext>
            </a:extLst>
          </p:cNvPr>
          <p:cNvSpPr>
            <a:spLocks noGrp="1"/>
          </p:cNvSpPr>
          <p:nvPr>
            <p:ph type="title"/>
          </p:nvPr>
        </p:nvSpPr>
        <p:spPr/>
        <p:txBody>
          <a:bodyPr/>
          <a:lstStyle/>
          <a:p>
            <a:r>
              <a:rPr lang="en-US" dirty="0"/>
              <a:t>Case 1: Appropriate Testing</a:t>
            </a:r>
          </a:p>
        </p:txBody>
      </p:sp>
      <p:sp>
        <p:nvSpPr>
          <p:cNvPr id="4" name="Text Placeholder 3">
            <a:extLst>
              <a:ext uri="{FF2B5EF4-FFF2-40B4-BE49-F238E27FC236}">
                <a16:creationId xmlns:a16="http://schemas.microsoft.com/office/drawing/2014/main" id="{D93CA108-F136-4C35-84B8-CDA7B7F47518}"/>
              </a:ext>
            </a:extLst>
          </p:cNvPr>
          <p:cNvSpPr>
            <a:spLocks noGrp="1"/>
          </p:cNvSpPr>
          <p:nvPr>
            <p:ph type="body" sz="quarter" idx="12"/>
          </p:nvPr>
        </p:nvSpPr>
        <p:spPr>
          <a:xfrm>
            <a:off x="529389" y="1279526"/>
            <a:ext cx="6625264" cy="4910138"/>
          </a:xfrm>
        </p:spPr>
        <p:txBody>
          <a:bodyPr>
            <a:noAutofit/>
          </a:bodyPr>
          <a:lstStyle/>
          <a:p>
            <a:pPr marL="342900" indent="-342900">
              <a:buFont typeface="Arial" panose="020B0604020202020204" pitchFamily="34" charset="0"/>
              <a:buChar char="•"/>
            </a:pPr>
            <a:r>
              <a:rPr lang="en-US" sz="2400" b="0" i="0" dirty="0">
                <a:effectLst/>
              </a:rPr>
              <a:t>Ms. Gray has an indwelling urinary </a:t>
            </a:r>
            <a:r>
              <a:rPr lang="en-US" sz="2400" dirty="0"/>
              <a:t>catheter and </a:t>
            </a:r>
            <a:r>
              <a:rPr lang="en-US" sz="2400" b="0" i="0" dirty="0">
                <a:effectLst/>
              </a:rPr>
              <a:t>presented with fever, cough, and malaise. Her daughter, who recently </a:t>
            </a:r>
            <a:r>
              <a:rPr lang="en-US" sz="2400" dirty="0"/>
              <a:t>visited, now has </a:t>
            </a:r>
            <a:r>
              <a:rPr lang="en-US" sz="2400" b="0" i="0" dirty="0">
                <a:effectLst/>
              </a:rPr>
              <a:t>COVID-19.</a:t>
            </a:r>
            <a:br>
              <a:rPr lang="en-US" sz="2400" b="0" i="0" dirty="0">
                <a:effectLst/>
              </a:rPr>
            </a:br>
            <a:endParaRPr lang="en-US" sz="2400" b="0" i="0" dirty="0">
              <a:effectLst/>
            </a:endParaRPr>
          </a:p>
          <a:p>
            <a:pPr marL="342900" indent="-342900">
              <a:buFont typeface="Arial" panose="020B0604020202020204" pitchFamily="34" charset="0"/>
              <a:buChar char="•"/>
            </a:pPr>
            <a:r>
              <a:rPr lang="en-US" sz="2400" dirty="0"/>
              <a:t>A urinalysis was significant for few bacteria, positive leukocyte esterase, negative nitrites. Urine culture grew &gt;100,000 CFU/mL </a:t>
            </a:r>
            <a:r>
              <a:rPr lang="en-US" sz="2400" i="1" dirty="0"/>
              <a:t>E. Coli</a:t>
            </a:r>
            <a:r>
              <a:rPr lang="en-US" sz="2400" dirty="0"/>
              <a:t>.</a:t>
            </a:r>
            <a:br>
              <a:rPr lang="en-US" sz="2400" dirty="0"/>
            </a:br>
            <a:endParaRPr lang="en-US" sz="2400" dirty="0"/>
          </a:p>
          <a:p>
            <a:pPr marL="342900" indent="-342900">
              <a:buFont typeface="Arial" panose="020B0604020202020204" pitchFamily="34" charset="0"/>
              <a:buChar char="•"/>
            </a:pPr>
            <a:r>
              <a:rPr lang="en-US" sz="2400" dirty="0"/>
              <a:t>After being prescribed a course of trimethoprim-sulfamethoxazole, Ms. Gray developed a severe drug reaction and was admitted to the hospital for treatment of Stevens-Johnson syndrome.</a:t>
            </a:r>
          </a:p>
        </p:txBody>
      </p:sp>
      <p:sp>
        <p:nvSpPr>
          <p:cNvPr id="6" name="Slide Number Placeholder 5">
            <a:extLst>
              <a:ext uri="{FF2B5EF4-FFF2-40B4-BE49-F238E27FC236}">
                <a16:creationId xmlns:a16="http://schemas.microsoft.com/office/drawing/2014/main" id="{59125766-E963-4EC5-A74B-7EFBE14E513E}"/>
              </a:ext>
            </a:extLst>
          </p:cNvPr>
          <p:cNvSpPr>
            <a:spLocks noGrp="1"/>
          </p:cNvSpPr>
          <p:nvPr>
            <p:ph type="sldNum" sz="quarter" idx="14"/>
          </p:nvPr>
        </p:nvSpPr>
        <p:spPr/>
        <p:txBody>
          <a:bodyPr/>
          <a:lstStyle/>
          <a:p>
            <a:fld id="{461711D5-349D-4847-A71F-DCB6A6FF38BF}" type="slidenum">
              <a:rPr lang="en-US" smtClean="0"/>
              <a:pPr/>
              <a:t>6</a:t>
            </a:fld>
            <a:endParaRPr lang="en-US" dirty="0"/>
          </a:p>
        </p:txBody>
      </p:sp>
    </p:spTree>
    <p:extLst>
      <p:ext uri="{BB962C8B-B14F-4D97-AF65-F5344CB8AC3E}">
        <p14:creationId xmlns:p14="http://schemas.microsoft.com/office/powerpoint/2010/main" val="292952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795D28D-34C8-4D5C-901E-53E6E4CC32BE}"/>
              </a:ext>
            </a:extLst>
          </p:cNvPr>
          <p:cNvSpPr>
            <a:spLocks noGrp="1"/>
          </p:cNvSpPr>
          <p:nvPr>
            <p:ph type="body" idx="1"/>
          </p:nvPr>
        </p:nvSpPr>
        <p:spPr>
          <a:xfrm>
            <a:off x="1293811" y="2174598"/>
            <a:ext cx="5029200" cy="427118"/>
          </a:xfrm>
        </p:spPr>
        <p:txBody>
          <a:bodyPr>
            <a:normAutofit lnSpcReduction="10000"/>
          </a:bodyPr>
          <a:lstStyle/>
          <a:p>
            <a:r>
              <a:rPr lang="en-US" sz="2400" dirty="0"/>
              <a:t>Initial Episode of Care</a:t>
            </a:r>
          </a:p>
        </p:txBody>
      </p:sp>
      <p:sp>
        <p:nvSpPr>
          <p:cNvPr id="7" name="Content Placeholder 6">
            <a:extLst>
              <a:ext uri="{FF2B5EF4-FFF2-40B4-BE49-F238E27FC236}">
                <a16:creationId xmlns:a16="http://schemas.microsoft.com/office/drawing/2014/main" id="{434CFBF6-85F4-46C0-8D95-B793E4E2CF4A}"/>
              </a:ext>
            </a:extLst>
          </p:cNvPr>
          <p:cNvSpPr>
            <a:spLocks noGrp="1"/>
          </p:cNvSpPr>
          <p:nvPr>
            <p:ph sz="half" idx="2"/>
          </p:nvPr>
        </p:nvSpPr>
        <p:spPr>
          <a:xfrm>
            <a:off x="1293811" y="2697266"/>
            <a:ext cx="5029200" cy="1240096"/>
          </a:xfrm>
        </p:spPr>
        <p:txBody>
          <a:bodyPr>
            <a:noAutofit/>
          </a:bodyPr>
          <a:lstStyle/>
          <a:p>
            <a:r>
              <a:rPr lang="en-US" sz="2000" dirty="0"/>
              <a:t>COVID testing: $82</a:t>
            </a:r>
          </a:p>
          <a:p>
            <a:r>
              <a:rPr lang="en-US" sz="2000" dirty="0"/>
              <a:t>CXR: $53</a:t>
            </a:r>
          </a:p>
          <a:p>
            <a:r>
              <a:rPr lang="en-US" sz="2000" dirty="0"/>
              <a:t>UA and culture: $100</a:t>
            </a:r>
          </a:p>
          <a:p>
            <a:r>
              <a:rPr lang="en-US" sz="2000" dirty="0"/>
              <a:t>7 days of antibiotics: $10</a:t>
            </a:r>
          </a:p>
        </p:txBody>
      </p:sp>
      <p:sp>
        <p:nvSpPr>
          <p:cNvPr id="8" name="Text Placeholder 7">
            <a:extLst>
              <a:ext uri="{FF2B5EF4-FFF2-40B4-BE49-F238E27FC236}">
                <a16:creationId xmlns:a16="http://schemas.microsoft.com/office/drawing/2014/main" id="{C1B7E095-6062-4864-BC01-74715378C4F1}"/>
              </a:ext>
            </a:extLst>
          </p:cNvPr>
          <p:cNvSpPr>
            <a:spLocks noGrp="1"/>
          </p:cNvSpPr>
          <p:nvPr>
            <p:ph type="body" sz="quarter" idx="3"/>
          </p:nvPr>
        </p:nvSpPr>
        <p:spPr>
          <a:xfrm>
            <a:off x="1293811" y="4877575"/>
            <a:ext cx="5029200" cy="427118"/>
          </a:xfrm>
        </p:spPr>
        <p:txBody>
          <a:bodyPr>
            <a:normAutofit lnSpcReduction="10000"/>
          </a:bodyPr>
          <a:lstStyle/>
          <a:p>
            <a:r>
              <a:rPr lang="en-US" sz="2400" dirty="0"/>
              <a:t>Downstream 📈</a:t>
            </a:r>
          </a:p>
        </p:txBody>
      </p:sp>
      <p:sp>
        <p:nvSpPr>
          <p:cNvPr id="9" name="Content Placeholder 8">
            <a:extLst>
              <a:ext uri="{FF2B5EF4-FFF2-40B4-BE49-F238E27FC236}">
                <a16:creationId xmlns:a16="http://schemas.microsoft.com/office/drawing/2014/main" id="{A42FC39C-1443-4F04-A606-44B7718C6C84}"/>
              </a:ext>
            </a:extLst>
          </p:cNvPr>
          <p:cNvSpPr>
            <a:spLocks noGrp="1"/>
          </p:cNvSpPr>
          <p:nvPr>
            <p:ph sz="quarter" idx="4"/>
          </p:nvPr>
        </p:nvSpPr>
        <p:spPr>
          <a:xfrm>
            <a:off x="1293811" y="5362026"/>
            <a:ext cx="5313668" cy="939393"/>
          </a:xfrm>
        </p:spPr>
        <p:txBody>
          <a:bodyPr>
            <a:noAutofit/>
          </a:bodyPr>
          <a:lstStyle/>
          <a:p>
            <a:r>
              <a:rPr lang="en-US" sz="2000" dirty="0"/>
              <a:t>Hospitalization: $$$</a:t>
            </a:r>
          </a:p>
          <a:p>
            <a:r>
              <a:rPr lang="en-US" sz="2000" dirty="0"/>
              <a:t>Unnecessary suffering, anxiety, lost days of work for patient and her family</a:t>
            </a:r>
          </a:p>
        </p:txBody>
      </p:sp>
      <p:sp>
        <p:nvSpPr>
          <p:cNvPr id="2" name="Title 1">
            <a:extLst>
              <a:ext uri="{FF2B5EF4-FFF2-40B4-BE49-F238E27FC236}">
                <a16:creationId xmlns:a16="http://schemas.microsoft.com/office/drawing/2014/main" id="{8FC9A7CF-7695-4BAD-97C3-995C1D4A068F}"/>
              </a:ext>
            </a:extLst>
          </p:cNvPr>
          <p:cNvSpPr>
            <a:spLocks noGrp="1"/>
          </p:cNvSpPr>
          <p:nvPr>
            <p:ph type="title"/>
          </p:nvPr>
        </p:nvSpPr>
        <p:spPr/>
        <p:txBody>
          <a:bodyPr>
            <a:normAutofit/>
          </a:bodyPr>
          <a:lstStyle/>
          <a:p>
            <a:r>
              <a:rPr lang="en-US" dirty="0"/>
              <a:t>What are the costs associated with Ms. Gray’s care?</a:t>
            </a:r>
          </a:p>
        </p:txBody>
      </p:sp>
      <p:sp>
        <p:nvSpPr>
          <p:cNvPr id="4" name="Slide Number Placeholder 3">
            <a:extLst>
              <a:ext uri="{FF2B5EF4-FFF2-40B4-BE49-F238E27FC236}">
                <a16:creationId xmlns:a16="http://schemas.microsoft.com/office/drawing/2014/main" id="{752FE7AE-54FB-48D8-AFA2-BE28406ACE64}"/>
              </a:ext>
            </a:extLst>
          </p:cNvPr>
          <p:cNvSpPr>
            <a:spLocks noGrp="1"/>
          </p:cNvSpPr>
          <p:nvPr>
            <p:ph type="sldNum" sz="quarter" idx="10"/>
          </p:nvPr>
        </p:nvSpPr>
        <p:spPr/>
        <p:txBody>
          <a:bodyPr/>
          <a:lstStyle/>
          <a:p>
            <a:fld id="{461711D5-349D-4847-A71F-DCB6A6FF38BF}" type="slidenum">
              <a:rPr lang="en-US" smtClean="0"/>
              <a:pPr/>
              <a:t>7</a:t>
            </a:fld>
            <a:endParaRPr lang="en-US" dirty="0"/>
          </a:p>
        </p:txBody>
      </p:sp>
      <p:graphicFrame>
        <p:nvGraphicFramePr>
          <p:cNvPr id="11" name="Chart 10" descr="Chart showing costs for initial episode of care">
            <a:extLst>
              <a:ext uri="{FF2B5EF4-FFF2-40B4-BE49-F238E27FC236}">
                <a16:creationId xmlns:a16="http://schemas.microsoft.com/office/drawing/2014/main" id="{1502CF36-5690-CBCF-4F05-424C17361C29}"/>
              </a:ext>
            </a:extLst>
          </p:cNvPr>
          <p:cNvGraphicFramePr/>
          <p:nvPr>
            <p:extLst>
              <p:ext uri="{D42A27DB-BD31-4B8C-83A1-F6EECF244321}">
                <p14:modId xmlns:p14="http://schemas.microsoft.com/office/powerpoint/2010/main" val="948324515"/>
              </p:ext>
            </p:extLst>
          </p:nvPr>
        </p:nvGraphicFramePr>
        <p:xfrm>
          <a:off x="6607479" y="2179451"/>
          <a:ext cx="5402893" cy="4212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9" descr="Understand the benefits, harms, and relative costs of the interventions.">
            <a:extLst>
              <a:ext uri="{FF2B5EF4-FFF2-40B4-BE49-F238E27FC236}">
                <a16:creationId xmlns:a16="http://schemas.microsoft.com/office/drawing/2014/main" id="{A8459AC8-C9C2-4F42-92A5-F90739AE4948}"/>
              </a:ext>
            </a:extLst>
          </p:cNvPr>
          <p:cNvGraphicFramePr>
            <a:graphicFrameLocks/>
          </p:cNvGraphicFramePr>
          <p:nvPr>
            <p:extLst>
              <p:ext uri="{D42A27DB-BD31-4B8C-83A1-F6EECF244321}">
                <p14:modId xmlns:p14="http://schemas.microsoft.com/office/powerpoint/2010/main" val="4294733557"/>
              </p:ext>
            </p:extLst>
          </p:nvPr>
        </p:nvGraphicFramePr>
        <p:xfrm>
          <a:off x="2135736" y="1327300"/>
          <a:ext cx="7920527" cy="799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C28A0792-080A-FFDB-BECB-AF2EFCD9596F}"/>
              </a:ext>
              <a:ext uri="{C183D7F6-B498-43B3-948B-1728B52AA6E4}">
                <adec:decorative xmlns:adec="http://schemas.microsoft.com/office/drawing/2017/decorative" val="1"/>
              </a:ext>
            </a:extLst>
          </p:cNvPr>
          <p:cNvSpPr/>
          <p:nvPr/>
        </p:nvSpPr>
        <p:spPr>
          <a:xfrm>
            <a:off x="2798956" y="1471961"/>
            <a:ext cx="167268" cy="285092"/>
          </a:xfrm>
          <a:prstGeom prst="rect">
            <a:avLst/>
          </a:prstGeom>
          <a:solidFill>
            <a:srgbClr val="D0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3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P spid="8" grpId="0" build="p"/>
      <p:bldP spid="9" grpId="0" build="p"/>
      <p:bldGraphic spid="1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A0B7AE-1C31-CE53-70C7-2A8E3C741C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992" r="5992"/>
          <a:stretch/>
        </p:blipFill>
        <p:spPr>
          <a:xfrm>
            <a:off x="980595" y="3429000"/>
            <a:ext cx="1358200" cy="304424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8138BD1-71B3-4629-BF70-7B7139011D67}"/>
              </a:ext>
            </a:extLst>
          </p:cNvPr>
          <p:cNvSpPr>
            <a:spLocks noGrp="1"/>
          </p:cNvSpPr>
          <p:nvPr>
            <p:ph type="title"/>
          </p:nvPr>
        </p:nvSpPr>
        <p:spPr>
          <a:xfrm>
            <a:off x="3146258" y="3429000"/>
            <a:ext cx="5899484" cy="914399"/>
          </a:xfrm>
        </p:spPr>
        <p:txBody>
          <a:bodyPr>
            <a:normAutofit fontScale="90000"/>
          </a:bodyPr>
          <a:lstStyle/>
          <a:p>
            <a:pPr algn="ctr"/>
            <a:r>
              <a:rPr lang="en-US" dirty="0"/>
              <a:t>How can we decrease or eliminate interventions that provide no benefits and/or may be harmful?</a:t>
            </a:r>
          </a:p>
        </p:txBody>
      </p:sp>
      <p:sp>
        <p:nvSpPr>
          <p:cNvPr id="4" name="Slide Number Placeholder 3">
            <a:extLst>
              <a:ext uri="{FF2B5EF4-FFF2-40B4-BE49-F238E27FC236}">
                <a16:creationId xmlns:a16="http://schemas.microsoft.com/office/drawing/2014/main" id="{9FB1E8CF-1A7D-4DD0-A2DC-97457C186BCC}"/>
              </a:ext>
            </a:extLst>
          </p:cNvPr>
          <p:cNvSpPr>
            <a:spLocks noGrp="1"/>
          </p:cNvSpPr>
          <p:nvPr>
            <p:ph type="sldNum" sz="quarter" idx="10"/>
          </p:nvPr>
        </p:nvSpPr>
        <p:spPr/>
        <p:txBody>
          <a:bodyPr/>
          <a:lstStyle/>
          <a:p>
            <a:fld id="{461711D5-349D-4847-A71F-DCB6A6FF38BF}" type="slidenum">
              <a:rPr lang="en-US" smtClean="0"/>
              <a:pPr/>
              <a:t>8</a:t>
            </a:fld>
            <a:endParaRPr lang="en-US" dirty="0"/>
          </a:p>
        </p:txBody>
      </p:sp>
      <p:sp>
        <p:nvSpPr>
          <p:cNvPr id="13" name="TextBox 1">
            <a:extLst>
              <a:ext uri="{FF2B5EF4-FFF2-40B4-BE49-F238E27FC236}">
                <a16:creationId xmlns:a16="http://schemas.microsoft.com/office/drawing/2014/main" id="{1D29F305-2C28-508B-A2B9-007C17DB7D69}"/>
              </a:ext>
            </a:extLst>
          </p:cNvPr>
          <p:cNvSpPr txBox="1"/>
          <p:nvPr/>
        </p:nvSpPr>
        <p:spPr>
          <a:xfrm>
            <a:off x="2877832" y="5342716"/>
            <a:ext cx="6793706" cy="783193"/>
          </a:xfrm>
          <a:prstGeom prst="round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a:solidFill>
                  <a:schemeClr val="tx1"/>
                </a:solidFill>
                <a:latin typeface="+mj-lt"/>
                <a:cs typeface="Calibri" panose="020F0502020204030204" pitchFamily="34" charset="0"/>
              </a:rPr>
              <a:t>Consider the actions you will take based on the result and the harms that may result from unnecessary treatment.</a:t>
            </a:r>
          </a:p>
        </p:txBody>
      </p:sp>
      <p:sp>
        <p:nvSpPr>
          <p:cNvPr id="16" name="TextBox 1">
            <a:extLst>
              <a:ext uri="{FF2B5EF4-FFF2-40B4-BE49-F238E27FC236}">
                <a16:creationId xmlns:a16="http://schemas.microsoft.com/office/drawing/2014/main" id="{02F7489F-C283-8AEB-6E2D-C38BE7AD9797}"/>
              </a:ext>
            </a:extLst>
          </p:cNvPr>
          <p:cNvSpPr txBox="1"/>
          <p:nvPr/>
        </p:nvSpPr>
        <p:spPr>
          <a:xfrm>
            <a:off x="1120509" y="1785716"/>
            <a:ext cx="8358027" cy="783193"/>
          </a:xfrm>
          <a:prstGeom prst="roundRect">
            <a:avLst/>
          </a:prstGeom>
          <a:ln w="28575">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r>
              <a:rPr lang="en-US" sz="2000" dirty="0">
                <a:latin typeface="+mj-lt"/>
              </a:rPr>
              <a:t>IDSA guidelines do not recommend screening for or treating asymptomatic bacteriuria in patients with an indwelling urinary catheter.</a:t>
            </a:r>
          </a:p>
        </p:txBody>
      </p:sp>
      <p:graphicFrame>
        <p:nvGraphicFramePr>
          <p:cNvPr id="8" name="Content Placeholder 9" descr="Decrease or eliminate interventions that provide no benefits and/or may be harmful&#10;">
            <a:extLst>
              <a:ext uri="{FF2B5EF4-FFF2-40B4-BE49-F238E27FC236}">
                <a16:creationId xmlns:a16="http://schemas.microsoft.com/office/drawing/2014/main" id="{ED802955-629E-49E6-9D64-9A04E47EF35D}"/>
              </a:ext>
            </a:extLst>
          </p:cNvPr>
          <p:cNvGraphicFramePr>
            <a:graphicFrameLocks noGrp="1"/>
          </p:cNvGraphicFramePr>
          <p:nvPr>
            <p:ph idx="1"/>
            <p:extLst>
              <p:ext uri="{D42A27DB-BD31-4B8C-83A1-F6EECF244321}">
                <p14:modId xmlns:p14="http://schemas.microsoft.com/office/powerpoint/2010/main" val="3294099410"/>
              </p:ext>
            </p:extLst>
          </p:nvPr>
        </p:nvGraphicFramePr>
        <p:xfrm>
          <a:off x="2261644" y="627174"/>
          <a:ext cx="9051758" cy="755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33C86D00-BB5D-D922-8105-62418A6D8806}"/>
              </a:ext>
              <a:ext uri="{C183D7F6-B498-43B3-948B-1728B52AA6E4}">
                <adec:decorative xmlns:adec="http://schemas.microsoft.com/office/drawing/2017/decorative" val="1"/>
              </a:ext>
            </a:extLst>
          </p:cNvPr>
          <p:cNvSpPr/>
          <p:nvPr/>
        </p:nvSpPr>
        <p:spPr>
          <a:xfrm>
            <a:off x="2889801" y="719907"/>
            <a:ext cx="167268" cy="285092"/>
          </a:xfrm>
          <a:prstGeom prst="rect">
            <a:avLst/>
          </a:prstGeom>
          <a:solidFill>
            <a:srgbClr val="D0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98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76AE12-2D4F-A956-E68E-AFE4D188C8D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5324" t="-2579" r="-5469" b="40354"/>
          <a:stretch/>
        </p:blipFill>
        <p:spPr>
          <a:xfrm>
            <a:off x="9216928" y="937341"/>
            <a:ext cx="2141953" cy="5454316"/>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BC91949A-C814-42FF-A3B4-C60451B4D0C8}"/>
              </a:ext>
            </a:extLst>
          </p:cNvPr>
          <p:cNvSpPr>
            <a:spLocks noGrp="1"/>
          </p:cNvSpPr>
          <p:nvPr>
            <p:ph type="title"/>
          </p:nvPr>
        </p:nvSpPr>
        <p:spPr>
          <a:xfrm>
            <a:off x="833119" y="365126"/>
            <a:ext cx="9795215" cy="914399"/>
          </a:xfrm>
        </p:spPr>
        <p:txBody>
          <a:bodyPr anchor="ctr">
            <a:normAutofit/>
          </a:bodyPr>
          <a:lstStyle/>
          <a:p>
            <a:r>
              <a:rPr lang="en-US" dirty="0"/>
              <a:t>Group Discussion on Over-Ordering of Diagnostic Tests</a:t>
            </a:r>
          </a:p>
        </p:txBody>
      </p:sp>
      <p:sp>
        <p:nvSpPr>
          <p:cNvPr id="9" name="Speech Bubble: Rectangle with Corners Rounded 8">
            <a:extLst>
              <a:ext uri="{FF2B5EF4-FFF2-40B4-BE49-F238E27FC236}">
                <a16:creationId xmlns:a16="http://schemas.microsoft.com/office/drawing/2014/main" id="{6F507663-39B3-5CE5-D5D8-1CE7F54ADBA9}"/>
              </a:ext>
            </a:extLst>
          </p:cNvPr>
          <p:cNvSpPr/>
          <p:nvPr/>
        </p:nvSpPr>
        <p:spPr>
          <a:xfrm flipH="1">
            <a:off x="4184712" y="1304601"/>
            <a:ext cx="4523876" cy="1989221"/>
          </a:xfrm>
          <a:prstGeom prst="wedgeRoundRectCallout">
            <a:avLst>
              <a:gd name="adj1" fmla="val -69427"/>
              <a:gd name="adj2" fmla="val -38323"/>
              <a:gd name="adj3" fmla="val 16667"/>
            </a:avLst>
          </a:prstGeom>
          <a:ln w="57150">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spcAft>
                <a:spcPts val="600"/>
              </a:spcAft>
            </a:pPr>
            <a:r>
              <a:rPr lang="en-US" sz="2800" dirty="0"/>
              <a:t>Share a case where you feel like you over-ordered diagnostic testing.</a:t>
            </a:r>
          </a:p>
        </p:txBody>
      </p:sp>
      <p:sp>
        <p:nvSpPr>
          <p:cNvPr id="7" name="Speech Bubble: Rectangle with Corners Rounded 6">
            <a:extLst>
              <a:ext uri="{FF2B5EF4-FFF2-40B4-BE49-F238E27FC236}">
                <a16:creationId xmlns:a16="http://schemas.microsoft.com/office/drawing/2014/main" id="{A7CC4C21-A0B8-3C07-73E2-93102163BF69}"/>
              </a:ext>
            </a:extLst>
          </p:cNvPr>
          <p:cNvSpPr/>
          <p:nvPr/>
        </p:nvSpPr>
        <p:spPr>
          <a:xfrm>
            <a:off x="2489101" y="3561873"/>
            <a:ext cx="4523877" cy="1648482"/>
          </a:xfrm>
          <a:prstGeom prst="wedgeRoundRectCallout">
            <a:avLst>
              <a:gd name="adj1" fmla="val -56742"/>
              <a:gd name="adj2" fmla="val -53007"/>
              <a:gd name="adj3" fmla="val 16667"/>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spcBef>
                <a:spcPts val="600"/>
              </a:spcBef>
              <a:spcAft>
                <a:spcPts val="600"/>
              </a:spcAft>
            </a:pPr>
            <a:endParaRPr lang="en-US" sz="2800" dirty="0"/>
          </a:p>
          <a:p>
            <a:pPr algn="ctr">
              <a:spcBef>
                <a:spcPts val="600"/>
              </a:spcBef>
              <a:spcAft>
                <a:spcPts val="600"/>
              </a:spcAft>
            </a:pPr>
            <a:r>
              <a:rPr lang="en-US" sz="2800" dirty="0"/>
              <a:t>What were common factors driving over-ordering in these cases?</a:t>
            </a:r>
          </a:p>
          <a:p>
            <a:pPr algn="ctr">
              <a:spcBef>
                <a:spcPts val="600"/>
              </a:spcBef>
              <a:spcAft>
                <a:spcPts val="600"/>
              </a:spcAft>
            </a:pPr>
            <a:endParaRPr lang="en-US" sz="2800" dirty="0"/>
          </a:p>
        </p:txBody>
      </p:sp>
      <p:sp>
        <p:nvSpPr>
          <p:cNvPr id="6" name="Slide Number Placeholder 5">
            <a:extLst>
              <a:ext uri="{FF2B5EF4-FFF2-40B4-BE49-F238E27FC236}">
                <a16:creationId xmlns:a16="http://schemas.microsoft.com/office/drawing/2014/main" id="{71DAC4EF-E3F6-42F5-9788-3A6592CB263D}"/>
              </a:ext>
            </a:extLst>
          </p:cNvPr>
          <p:cNvSpPr>
            <a:spLocks noGrp="1"/>
          </p:cNvSpPr>
          <p:nvPr>
            <p:ph type="sldNum" sz="quarter" idx="14"/>
          </p:nvPr>
        </p:nvSpPr>
        <p:spPr>
          <a:xfrm>
            <a:off x="0" y="6391657"/>
            <a:ext cx="838200" cy="274320"/>
          </a:xfrm>
        </p:spPr>
        <p:txBody>
          <a:bodyPr anchor="b">
            <a:normAutofit/>
          </a:bodyPr>
          <a:lstStyle/>
          <a:p>
            <a:pPr>
              <a:spcAft>
                <a:spcPts val="600"/>
              </a:spcAft>
            </a:pPr>
            <a:fld id="{461711D5-349D-4847-A71F-DCB6A6FF38BF}" type="slidenum">
              <a:rPr lang="en-US" smtClean="0"/>
              <a:pPr>
                <a:spcAft>
                  <a:spcPts val="600"/>
                </a:spcAft>
              </a:pPr>
              <a:t>9</a:t>
            </a:fld>
            <a:endParaRPr lang="en-US"/>
          </a:p>
        </p:txBody>
      </p:sp>
      <p:pic>
        <p:nvPicPr>
          <p:cNvPr id="8" name="Picture 7">
            <a:extLst>
              <a:ext uri="{FF2B5EF4-FFF2-40B4-BE49-F238E27FC236}">
                <a16:creationId xmlns:a16="http://schemas.microsoft.com/office/drawing/2014/main" id="{C8215D4C-BA20-4D4E-A2B6-1D675D37C29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8850" t="-2579" r="31005" b="40354"/>
          <a:stretch/>
        </p:blipFill>
        <p:spPr>
          <a:xfrm>
            <a:off x="347148" y="1103256"/>
            <a:ext cx="2141953" cy="5454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4045874"/>
      </p:ext>
    </p:extLst>
  </p:cSld>
  <p:clrMapOvr>
    <a:masterClrMapping/>
  </p:clrMapOvr>
</p:sld>
</file>

<file path=ppt/theme/theme1.xml><?xml version="1.0" encoding="utf-8"?>
<a:theme xmlns:a="http://schemas.openxmlformats.org/drawingml/2006/main" name="Custom Design">
  <a:themeElements>
    <a:clrScheme name="HVC">
      <a:dk1>
        <a:srgbClr val="000000"/>
      </a:dk1>
      <a:lt1>
        <a:srgbClr val="FFFFFF"/>
      </a:lt1>
      <a:dk2>
        <a:srgbClr val="545454"/>
      </a:dk2>
      <a:lt2>
        <a:srgbClr val="C8C8C8"/>
      </a:lt2>
      <a:accent1>
        <a:srgbClr val="007E66"/>
      </a:accent1>
      <a:accent2>
        <a:srgbClr val="2EB135"/>
      </a:accent2>
      <a:accent3>
        <a:srgbClr val="00A0DE"/>
      </a:accent3>
      <a:accent4>
        <a:srgbClr val="FF7900"/>
      </a:accent4>
      <a:accent5>
        <a:srgbClr val="FFC82E"/>
      </a:accent5>
      <a:accent6>
        <a:srgbClr val="8FD400"/>
      </a:accent6>
      <a:hlink>
        <a:srgbClr val="00A0DE"/>
      </a:hlink>
      <a:folHlink>
        <a:srgbClr val="FF7900"/>
      </a:folHlink>
    </a:clrScheme>
    <a:fontScheme name="HVC">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Corporate Template - 2021" id="{3878FA42-142F-4941-982C-61243B7E641B}" vid="{75F04D44-4315-488F-9A8E-52E7DC2DF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17457</TotalTime>
  <Words>3820</Words>
  <Application>Microsoft Office PowerPoint</Application>
  <PresentationFormat>Widescreen</PresentationFormat>
  <Paragraphs>310</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Calibri</vt:lpstr>
      <vt:lpstr>Inter</vt:lpstr>
      <vt:lpstr>Lato</vt:lpstr>
      <vt:lpstr>Roboto</vt:lpstr>
      <vt:lpstr>Segoe UI</vt:lpstr>
      <vt:lpstr>Tahoma</vt:lpstr>
      <vt:lpstr>Tw Cen MT</vt:lpstr>
      <vt:lpstr>Custom Design</vt:lpstr>
      <vt:lpstr>Eliminating Health Care Waste and Over-Ordering of Tests</vt:lpstr>
      <vt:lpstr>Essential Questions</vt:lpstr>
      <vt:lpstr>What is value in health care and how can we deliver it to patients?</vt:lpstr>
      <vt:lpstr>The Challenge:  Thoughtfully order tests and studies that align with the patient’s goals and values while avoiding overtreatment and low value care.</vt:lpstr>
      <vt:lpstr>Five Steps Toward High Value Care</vt:lpstr>
      <vt:lpstr>Case 1: Appropriate Testing</vt:lpstr>
      <vt:lpstr>What are the costs associated with Ms. Gray’s care?</vt:lpstr>
      <vt:lpstr>How can we decrease or eliminate interventions that provide no benefits and/or may be harmful?</vt:lpstr>
      <vt:lpstr>Group Discussion on Over-Ordering of Diagnostic Tests</vt:lpstr>
      <vt:lpstr>Value in Health Care</vt:lpstr>
      <vt:lpstr>Where are our health care dollars wasted?</vt:lpstr>
      <vt:lpstr>Annual Cost Estimates in $US Billions by Waste Domain</vt:lpstr>
      <vt:lpstr>Low-Value Services</vt:lpstr>
      <vt:lpstr>Characteristics of Systems Delivering Low Value Care</vt:lpstr>
      <vt:lpstr>Medicare Beneficiaries Affected by Low-Value Services (2021)</vt:lpstr>
      <vt:lpstr>Why Do Residents Over-Order Tests?</vt:lpstr>
      <vt:lpstr>Defining and Managing Diagnostic Uncertainty</vt:lpstr>
      <vt:lpstr>Uncertainty Increases Resource Use</vt:lpstr>
      <vt:lpstr>Strategy Brainstorming Discussion</vt:lpstr>
      <vt:lpstr>Case 2: Appropriate Imaging</vt:lpstr>
      <vt:lpstr>High Cost ≠ Low Value</vt:lpstr>
      <vt:lpstr>Group Discussion</vt:lpstr>
      <vt:lpstr>Case 3: Low Back Pain</vt:lpstr>
      <vt:lpstr>ACR Appropriateness Criteria® - Low Back Pain</vt:lpstr>
      <vt:lpstr>Factors Influencing Unneeded Lumbar Spine MRI Orders for Acute, Uncomplicated Low-Back Pain</vt:lpstr>
      <vt:lpstr>Costs of Unneeded Lumbar Spine MRI Orders for Acute, Uncomplicated Low-Back Pain</vt:lpstr>
      <vt:lpstr>Mrs. Nii</vt:lpstr>
      <vt:lpstr>Summary</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main title slide</dc:title>
  <dc:creator>Clare Sipler</dc:creator>
  <cp:lastModifiedBy>Nick Gogno</cp:lastModifiedBy>
  <cp:revision>111</cp:revision>
  <cp:lastPrinted>2014-02-24T19:20:57Z</cp:lastPrinted>
  <dcterms:created xsi:type="dcterms:W3CDTF">2022-09-30T16:16:46Z</dcterms:created>
  <dcterms:modified xsi:type="dcterms:W3CDTF">2023-03-16T18:54:24Z</dcterms:modified>
</cp:coreProperties>
</file>