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9" r:id="rId2"/>
    <p:sldId id="260" r:id="rId3"/>
    <p:sldId id="306" r:id="rId4"/>
    <p:sldId id="265" r:id="rId5"/>
    <p:sldId id="266" r:id="rId6"/>
    <p:sldId id="267" r:id="rId7"/>
    <p:sldId id="299" r:id="rId8"/>
    <p:sldId id="261" r:id="rId9"/>
    <p:sldId id="284" r:id="rId10"/>
    <p:sldId id="285" r:id="rId11"/>
    <p:sldId id="268" r:id="rId12"/>
    <p:sldId id="269" r:id="rId13"/>
    <p:sldId id="288" r:id="rId14"/>
    <p:sldId id="271" r:id="rId15"/>
    <p:sldId id="272" r:id="rId16"/>
    <p:sldId id="273" r:id="rId17"/>
    <p:sldId id="274" r:id="rId18"/>
    <p:sldId id="276" r:id="rId19"/>
    <p:sldId id="304" r:id="rId20"/>
    <p:sldId id="303" r:id="rId21"/>
    <p:sldId id="297" r:id="rId22"/>
    <p:sldId id="295" r:id="rId23"/>
    <p:sldId id="296" r:id="rId24"/>
    <p:sldId id="307" r:id="rId25"/>
    <p:sldId id="305" r:id="rId26"/>
    <p:sldId id="289" r:id="rId27"/>
    <p:sldId id="301"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ryl Rusten" initials="CR" lastIdx="1" clrIdx="0"/>
  <p:cmAuthor id="1" name="Daisys" initials="DS" lastIdx="2" clrIdx="1"/>
  <p:cmAuthor id="2" name="Caitlin Clancy" initials="C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FF3"/>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82423" autoAdjust="0"/>
  </p:normalViewPr>
  <p:slideViewPr>
    <p:cSldViewPr snapToGrid="0" snapToObjects="1">
      <p:cViewPr varScale="1">
        <p:scale>
          <a:sx n="63" d="100"/>
          <a:sy n="63" d="100"/>
        </p:scale>
        <p:origin x="-108" y="-672"/>
      </p:cViewPr>
      <p:guideLst>
        <p:guide orient="horz" pos="1620"/>
        <p:guide pos="2880"/>
      </p:guideLst>
    </p:cSldViewPr>
  </p:slideViewPr>
  <p:outlineViewPr>
    <p:cViewPr>
      <p:scale>
        <a:sx n="33" d="100"/>
        <a:sy n="33" d="100"/>
      </p:scale>
      <p:origin x="0" y="-70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15902-6868-1E48-BC29-2380C86EA77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CA773350-0A3E-5249-B1FB-4428E520D0CB}">
      <dgm:prSet phldrT="[Text]"/>
      <dgm:spPr/>
      <dgm:t>
        <a:bodyPr/>
        <a:lstStyle/>
        <a:p>
          <a:r>
            <a:rPr lang="en-US" dirty="0"/>
            <a:t>Listen</a:t>
          </a:r>
        </a:p>
      </dgm:t>
    </dgm:pt>
    <dgm:pt modelId="{4369FA98-3C2B-7E4A-8D5B-ECEC0365B2BC}" type="parTrans" cxnId="{59557FD9-96EC-E84D-B160-5FC46D584E46}">
      <dgm:prSet/>
      <dgm:spPr/>
      <dgm:t>
        <a:bodyPr/>
        <a:lstStyle/>
        <a:p>
          <a:endParaRPr lang="en-US"/>
        </a:p>
      </dgm:t>
    </dgm:pt>
    <dgm:pt modelId="{5F4A4D69-7EF1-1B4C-AAB0-5DF4B3842DE2}" type="sibTrans" cxnId="{59557FD9-96EC-E84D-B160-5FC46D584E46}">
      <dgm:prSet/>
      <dgm:spPr/>
      <dgm:t>
        <a:bodyPr/>
        <a:lstStyle/>
        <a:p>
          <a:endParaRPr lang="en-US"/>
        </a:p>
      </dgm:t>
    </dgm:pt>
    <dgm:pt modelId="{D4DDD28B-96FE-9A49-865E-0EA1492AC203}">
      <dgm:prSet phldrT="[Text]"/>
      <dgm:spPr/>
      <dgm:t>
        <a:bodyPr/>
        <a:lstStyle/>
        <a:p>
          <a:endParaRPr lang="en-US" dirty="0"/>
        </a:p>
      </dgm:t>
    </dgm:pt>
    <dgm:pt modelId="{D8F8C26C-1EAD-EE41-A1EE-5037BB7253C0}" type="parTrans" cxnId="{C464DFBB-823D-DF4B-8FFC-53DE833EF03E}">
      <dgm:prSet/>
      <dgm:spPr/>
      <dgm:t>
        <a:bodyPr/>
        <a:lstStyle/>
        <a:p>
          <a:endParaRPr lang="en-US"/>
        </a:p>
      </dgm:t>
    </dgm:pt>
    <dgm:pt modelId="{511E1CF8-F3F4-394B-B0BE-F8684E8FD60D}" type="sibTrans" cxnId="{C464DFBB-823D-DF4B-8FFC-53DE833EF03E}">
      <dgm:prSet/>
      <dgm:spPr/>
      <dgm:t>
        <a:bodyPr/>
        <a:lstStyle/>
        <a:p>
          <a:endParaRPr lang="en-US"/>
        </a:p>
      </dgm:t>
    </dgm:pt>
    <dgm:pt modelId="{BEEEBB60-035E-1549-8DF9-0AE8B1F7CC08}">
      <dgm:prSet phldrT="[Text]"/>
      <dgm:spPr/>
      <dgm:t>
        <a:bodyPr/>
        <a:lstStyle/>
        <a:p>
          <a:r>
            <a:rPr lang="en-US" dirty="0"/>
            <a:t>Document</a:t>
          </a:r>
        </a:p>
      </dgm:t>
    </dgm:pt>
    <dgm:pt modelId="{350EB16A-E576-6E4E-A4A5-01C78BDB53AE}" type="parTrans" cxnId="{2D95D46F-8618-F246-BBF0-44924959978D}">
      <dgm:prSet/>
      <dgm:spPr/>
      <dgm:t>
        <a:bodyPr/>
        <a:lstStyle/>
        <a:p>
          <a:endParaRPr lang="en-US"/>
        </a:p>
      </dgm:t>
    </dgm:pt>
    <dgm:pt modelId="{E8E2EE73-B7B6-2846-BA89-1836DC1DFD64}" type="sibTrans" cxnId="{2D95D46F-8618-F246-BBF0-44924959978D}">
      <dgm:prSet/>
      <dgm:spPr/>
      <dgm:t>
        <a:bodyPr/>
        <a:lstStyle/>
        <a:p>
          <a:endParaRPr lang="en-US"/>
        </a:p>
      </dgm:t>
    </dgm:pt>
    <dgm:pt modelId="{8B0632BB-3D4E-1644-AFB5-E495F406E593}">
      <dgm:prSet phldrT="[Text]"/>
      <dgm:spPr/>
      <dgm:t>
        <a:bodyPr/>
        <a:lstStyle/>
        <a:p>
          <a:r>
            <a:rPr lang="en-US" dirty="0"/>
            <a:t>Communicate</a:t>
          </a:r>
        </a:p>
      </dgm:t>
    </dgm:pt>
    <dgm:pt modelId="{7A2232EB-2265-BE4A-96B2-60BD4CEDA1EF}" type="parTrans" cxnId="{601129EE-8E05-594D-91B6-1A7B3733A8E1}">
      <dgm:prSet/>
      <dgm:spPr/>
      <dgm:t>
        <a:bodyPr/>
        <a:lstStyle/>
        <a:p>
          <a:endParaRPr lang="en-US"/>
        </a:p>
      </dgm:t>
    </dgm:pt>
    <dgm:pt modelId="{F095B370-EB76-ED4C-AF81-0F01E1360F96}" type="sibTrans" cxnId="{601129EE-8E05-594D-91B6-1A7B3733A8E1}">
      <dgm:prSet/>
      <dgm:spPr/>
      <dgm:t>
        <a:bodyPr/>
        <a:lstStyle/>
        <a:p>
          <a:endParaRPr lang="en-US"/>
        </a:p>
      </dgm:t>
    </dgm:pt>
    <dgm:pt modelId="{F5DC03E1-2090-B749-8CFB-8B0B9F1A5DB8}">
      <dgm:prSet phldrT="[Text]"/>
      <dgm:spPr/>
      <dgm:t>
        <a:bodyPr/>
        <a:lstStyle/>
        <a:p>
          <a:endParaRPr lang="en-US" dirty="0"/>
        </a:p>
      </dgm:t>
    </dgm:pt>
    <dgm:pt modelId="{9F52EF41-E0C9-EF4E-A670-3F22615B388B}" type="sibTrans" cxnId="{C0B6F450-A389-9448-A513-99D0896FA32D}">
      <dgm:prSet/>
      <dgm:spPr/>
      <dgm:t>
        <a:bodyPr/>
        <a:lstStyle/>
        <a:p>
          <a:endParaRPr lang="en-US"/>
        </a:p>
      </dgm:t>
    </dgm:pt>
    <dgm:pt modelId="{428D2D2B-3604-2E45-935E-9A7F69D230EA}" type="parTrans" cxnId="{C0B6F450-A389-9448-A513-99D0896FA32D}">
      <dgm:prSet/>
      <dgm:spPr/>
      <dgm:t>
        <a:bodyPr/>
        <a:lstStyle/>
        <a:p>
          <a:endParaRPr lang="en-US"/>
        </a:p>
      </dgm:t>
    </dgm:pt>
    <dgm:pt modelId="{F96F38A0-9B57-744F-A2EB-584F96EDD275}">
      <dgm:prSet phldrT="[Text]"/>
      <dgm:spPr/>
      <dgm:t>
        <a:bodyPr/>
        <a:lstStyle/>
        <a:p>
          <a:endParaRPr lang="en-US" dirty="0"/>
        </a:p>
      </dgm:t>
    </dgm:pt>
    <dgm:pt modelId="{0CB1968D-51D0-4F4C-A9E1-2FC860B2CC28}" type="sibTrans" cxnId="{8017EDCC-C34B-654B-BAE6-1AB2CE2E4580}">
      <dgm:prSet/>
      <dgm:spPr/>
      <dgm:t>
        <a:bodyPr/>
        <a:lstStyle/>
        <a:p>
          <a:endParaRPr lang="en-US"/>
        </a:p>
      </dgm:t>
    </dgm:pt>
    <dgm:pt modelId="{DA8933EA-D950-5945-AC11-CE24D7398B84}" type="parTrans" cxnId="{8017EDCC-C34B-654B-BAE6-1AB2CE2E4580}">
      <dgm:prSet/>
      <dgm:spPr/>
      <dgm:t>
        <a:bodyPr/>
        <a:lstStyle/>
        <a:p>
          <a:endParaRPr lang="en-US"/>
        </a:p>
      </dgm:t>
    </dgm:pt>
    <dgm:pt modelId="{82543C2F-0656-8247-88C2-D64285B5531C}" type="pres">
      <dgm:prSet presAssocID="{C4515902-6868-1E48-BC29-2380C86EA771}" presName="linearFlow" presStyleCnt="0">
        <dgm:presLayoutVars>
          <dgm:dir/>
          <dgm:animLvl val="lvl"/>
          <dgm:resizeHandles val="exact"/>
        </dgm:presLayoutVars>
      </dgm:prSet>
      <dgm:spPr/>
      <dgm:t>
        <a:bodyPr/>
        <a:lstStyle/>
        <a:p>
          <a:endParaRPr lang="en-US"/>
        </a:p>
      </dgm:t>
    </dgm:pt>
    <dgm:pt modelId="{092F313F-351B-9F44-960C-EB1D73B7F3AB}" type="pres">
      <dgm:prSet presAssocID="{F5DC03E1-2090-B749-8CFB-8B0B9F1A5DB8}" presName="composite" presStyleCnt="0"/>
      <dgm:spPr/>
    </dgm:pt>
    <dgm:pt modelId="{081A481B-2039-6247-8F98-7FE9FF81F400}" type="pres">
      <dgm:prSet presAssocID="{F5DC03E1-2090-B749-8CFB-8B0B9F1A5DB8}" presName="parentText" presStyleLbl="alignNode1" presStyleIdx="0" presStyleCnt="3">
        <dgm:presLayoutVars>
          <dgm:chMax val="1"/>
          <dgm:bulletEnabled val="1"/>
        </dgm:presLayoutVars>
      </dgm:prSet>
      <dgm:spPr/>
      <dgm:t>
        <a:bodyPr/>
        <a:lstStyle/>
        <a:p>
          <a:endParaRPr lang="en-US"/>
        </a:p>
      </dgm:t>
    </dgm:pt>
    <dgm:pt modelId="{798C96C3-8536-964D-9024-C6D28CB138D9}" type="pres">
      <dgm:prSet presAssocID="{F5DC03E1-2090-B749-8CFB-8B0B9F1A5DB8}" presName="descendantText" presStyleLbl="alignAcc1" presStyleIdx="0" presStyleCnt="3">
        <dgm:presLayoutVars>
          <dgm:bulletEnabled val="1"/>
        </dgm:presLayoutVars>
      </dgm:prSet>
      <dgm:spPr/>
      <dgm:t>
        <a:bodyPr/>
        <a:lstStyle/>
        <a:p>
          <a:endParaRPr lang="en-US"/>
        </a:p>
      </dgm:t>
    </dgm:pt>
    <dgm:pt modelId="{C999BAFF-D778-A740-A2C2-625F4BCF2F79}" type="pres">
      <dgm:prSet presAssocID="{9F52EF41-E0C9-EF4E-A670-3F22615B388B}" presName="sp" presStyleCnt="0"/>
      <dgm:spPr/>
    </dgm:pt>
    <dgm:pt modelId="{20B76947-34DA-7848-A2A7-86CE4120499F}" type="pres">
      <dgm:prSet presAssocID="{D4DDD28B-96FE-9A49-865E-0EA1492AC203}" presName="composite" presStyleCnt="0"/>
      <dgm:spPr/>
    </dgm:pt>
    <dgm:pt modelId="{37521A96-2B11-BB46-AAC5-9B229846DA64}" type="pres">
      <dgm:prSet presAssocID="{D4DDD28B-96FE-9A49-865E-0EA1492AC203}" presName="parentText" presStyleLbl="alignNode1" presStyleIdx="1" presStyleCnt="3">
        <dgm:presLayoutVars>
          <dgm:chMax val="1"/>
          <dgm:bulletEnabled val="1"/>
        </dgm:presLayoutVars>
      </dgm:prSet>
      <dgm:spPr/>
      <dgm:t>
        <a:bodyPr/>
        <a:lstStyle/>
        <a:p>
          <a:endParaRPr lang="en-US"/>
        </a:p>
      </dgm:t>
    </dgm:pt>
    <dgm:pt modelId="{CFFAA5EB-555A-5145-A98F-01A547FF1F0E}" type="pres">
      <dgm:prSet presAssocID="{D4DDD28B-96FE-9A49-865E-0EA1492AC203}" presName="descendantText" presStyleLbl="alignAcc1" presStyleIdx="1" presStyleCnt="3">
        <dgm:presLayoutVars>
          <dgm:bulletEnabled val="1"/>
        </dgm:presLayoutVars>
      </dgm:prSet>
      <dgm:spPr/>
      <dgm:t>
        <a:bodyPr/>
        <a:lstStyle/>
        <a:p>
          <a:endParaRPr lang="en-US"/>
        </a:p>
      </dgm:t>
    </dgm:pt>
    <dgm:pt modelId="{4AEE91C1-A9A2-FB4D-A377-37C8FFF090FB}" type="pres">
      <dgm:prSet presAssocID="{511E1CF8-F3F4-394B-B0BE-F8684E8FD60D}" presName="sp" presStyleCnt="0"/>
      <dgm:spPr/>
    </dgm:pt>
    <dgm:pt modelId="{6FA4119F-A3BE-CD4A-AB15-92A6656EF0E2}" type="pres">
      <dgm:prSet presAssocID="{F96F38A0-9B57-744F-A2EB-584F96EDD275}" presName="composite" presStyleCnt="0"/>
      <dgm:spPr/>
    </dgm:pt>
    <dgm:pt modelId="{35039A8D-5B19-1A4F-A533-9A6CC4A81977}" type="pres">
      <dgm:prSet presAssocID="{F96F38A0-9B57-744F-A2EB-584F96EDD275}" presName="parentText" presStyleLbl="alignNode1" presStyleIdx="2" presStyleCnt="3">
        <dgm:presLayoutVars>
          <dgm:chMax val="1"/>
          <dgm:bulletEnabled val="1"/>
        </dgm:presLayoutVars>
      </dgm:prSet>
      <dgm:spPr/>
      <dgm:t>
        <a:bodyPr/>
        <a:lstStyle/>
        <a:p>
          <a:endParaRPr lang="en-US"/>
        </a:p>
      </dgm:t>
    </dgm:pt>
    <dgm:pt modelId="{DB9D2064-B506-E240-9D0C-A08B4773D060}" type="pres">
      <dgm:prSet presAssocID="{F96F38A0-9B57-744F-A2EB-584F96EDD275}" presName="descendantText" presStyleLbl="alignAcc1" presStyleIdx="2" presStyleCnt="3">
        <dgm:presLayoutVars>
          <dgm:bulletEnabled val="1"/>
        </dgm:presLayoutVars>
      </dgm:prSet>
      <dgm:spPr/>
      <dgm:t>
        <a:bodyPr/>
        <a:lstStyle/>
        <a:p>
          <a:endParaRPr lang="en-US"/>
        </a:p>
      </dgm:t>
    </dgm:pt>
  </dgm:ptLst>
  <dgm:cxnLst>
    <dgm:cxn modelId="{8017EDCC-C34B-654B-BAE6-1AB2CE2E4580}" srcId="{C4515902-6868-1E48-BC29-2380C86EA771}" destId="{F96F38A0-9B57-744F-A2EB-584F96EDD275}" srcOrd="2" destOrd="0" parTransId="{DA8933EA-D950-5945-AC11-CE24D7398B84}" sibTransId="{0CB1968D-51D0-4F4C-A9E1-2FC860B2CC28}"/>
    <dgm:cxn modelId="{2D95D46F-8618-F246-BBF0-44924959978D}" srcId="{D4DDD28B-96FE-9A49-865E-0EA1492AC203}" destId="{BEEEBB60-035E-1549-8DF9-0AE8B1F7CC08}" srcOrd="0" destOrd="0" parTransId="{350EB16A-E576-6E4E-A4A5-01C78BDB53AE}" sibTransId="{E8E2EE73-B7B6-2846-BA89-1836DC1DFD64}"/>
    <dgm:cxn modelId="{9C34441A-1683-614F-8D7F-17278EEDD373}" type="presOf" srcId="{CA773350-0A3E-5249-B1FB-4428E520D0CB}" destId="{798C96C3-8536-964D-9024-C6D28CB138D9}" srcOrd="0" destOrd="0" presId="urn:microsoft.com/office/officeart/2005/8/layout/chevron2"/>
    <dgm:cxn modelId="{601129EE-8E05-594D-91B6-1A7B3733A8E1}" srcId="{F96F38A0-9B57-744F-A2EB-584F96EDD275}" destId="{8B0632BB-3D4E-1644-AFB5-E495F406E593}" srcOrd="0" destOrd="0" parTransId="{7A2232EB-2265-BE4A-96B2-60BD4CEDA1EF}" sibTransId="{F095B370-EB76-ED4C-AF81-0F01E1360F96}"/>
    <dgm:cxn modelId="{1DC4B0A1-5519-BB46-92FC-F1C984B76CC5}" type="presOf" srcId="{8B0632BB-3D4E-1644-AFB5-E495F406E593}" destId="{DB9D2064-B506-E240-9D0C-A08B4773D060}" srcOrd="0" destOrd="0" presId="urn:microsoft.com/office/officeart/2005/8/layout/chevron2"/>
    <dgm:cxn modelId="{59557FD9-96EC-E84D-B160-5FC46D584E46}" srcId="{F5DC03E1-2090-B749-8CFB-8B0B9F1A5DB8}" destId="{CA773350-0A3E-5249-B1FB-4428E520D0CB}" srcOrd="0" destOrd="0" parTransId="{4369FA98-3C2B-7E4A-8D5B-ECEC0365B2BC}" sibTransId="{5F4A4D69-7EF1-1B4C-AAB0-5DF4B3842DE2}"/>
    <dgm:cxn modelId="{8469EF14-7599-554A-9CA6-A47F557D2E58}" type="presOf" srcId="{C4515902-6868-1E48-BC29-2380C86EA771}" destId="{82543C2F-0656-8247-88C2-D64285B5531C}" srcOrd="0" destOrd="0" presId="urn:microsoft.com/office/officeart/2005/8/layout/chevron2"/>
    <dgm:cxn modelId="{D94F286A-CF3B-CB4E-B133-E814F35F25A1}" type="presOf" srcId="{F96F38A0-9B57-744F-A2EB-584F96EDD275}" destId="{35039A8D-5B19-1A4F-A533-9A6CC4A81977}" srcOrd="0" destOrd="0" presId="urn:microsoft.com/office/officeart/2005/8/layout/chevron2"/>
    <dgm:cxn modelId="{C0B6F450-A389-9448-A513-99D0896FA32D}" srcId="{C4515902-6868-1E48-BC29-2380C86EA771}" destId="{F5DC03E1-2090-B749-8CFB-8B0B9F1A5DB8}" srcOrd="0" destOrd="0" parTransId="{428D2D2B-3604-2E45-935E-9A7F69D230EA}" sibTransId="{9F52EF41-E0C9-EF4E-A670-3F22615B388B}"/>
    <dgm:cxn modelId="{F5AF0B6F-7CC8-2A42-A0E8-359C53A35DFA}" type="presOf" srcId="{F5DC03E1-2090-B749-8CFB-8B0B9F1A5DB8}" destId="{081A481B-2039-6247-8F98-7FE9FF81F400}" srcOrd="0" destOrd="0" presId="urn:microsoft.com/office/officeart/2005/8/layout/chevron2"/>
    <dgm:cxn modelId="{C464DFBB-823D-DF4B-8FFC-53DE833EF03E}" srcId="{C4515902-6868-1E48-BC29-2380C86EA771}" destId="{D4DDD28B-96FE-9A49-865E-0EA1492AC203}" srcOrd="1" destOrd="0" parTransId="{D8F8C26C-1EAD-EE41-A1EE-5037BB7253C0}" sibTransId="{511E1CF8-F3F4-394B-B0BE-F8684E8FD60D}"/>
    <dgm:cxn modelId="{3071A073-7497-D54A-8E50-2A4DC3A32A8B}" type="presOf" srcId="{BEEEBB60-035E-1549-8DF9-0AE8B1F7CC08}" destId="{CFFAA5EB-555A-5145-A98F-01A547FF1F0E}" srcOrd="0" destOrd="0" presId="urn:microsoft.com/office/officeart/2005/8/layout/chevron2"/>
    <dgm:cxn modelId="{DE31F459-F4BA-CC4B-8359-D0E725B464EF}" type="presOf" srcId="{D4DDD28B-96FE-9A49-865E-0EA1492AC203}" destId="{37521A96-2B11-BB46-AAC5-9B229846DA64}" srcOrd="0" destOrd="0" presId="urn:microsoft.com/office/officeart/2005/8/layout/chevron2"/>
    <dgm:cxn modelId="{DC376B5B-2DE4-DB42-A07B-18BEC2BBA591}" type="presParOf" srcId="{82543C2F-0656-8247-88C2-D64285B5531C}" destId="{092F313F-351B-9F44-960C-EB1D73B7F3AB}" srcOrd="0" destOrd="0" presId="urn:microsoft.com/office/officeart/2005/8/layout/chevron2"/>
    <dgm:cxn modelId="{F792CBBB-699B-0244-BC43-11433E41DCB7}" type="presParOf" srcId="{092F313F-351B-9F44-960C-EB1D73B7F3AB}" destId="{081A481B-2039-6247-8F98-7FE9FF81F400}" srcOrd="0" destOrd="0" presId="urn:microsoft.com/office/officeart/2005/8/layout/chevron2"/>
    <dgm:cxn modelId="{F2CB4CE1-AECF-D142-84B8-E7BCC7FA5ED3}" type="presParOf" srcId="{092F313F-351B-9F44-960C-EB1D73B7F3AB}" destId="{798C96C3-8536-964D-9024-C6D28CB138D9}" srcOrd="1" destOrd="0" presId="urn:microsoft.com/office/officeart/2005/8/layout/chevron2"/>
    <dgm:cxn modelId="{0AE8F0F7-AF04-8046-B7A8-BBC28C8EA8BD}" type="presParOf" srcId="{82543C2F-0656-8247-88C2-D64285B5531C}" destId="{C999BAFF-D778-A740-A2C2-625F4BCF2F79}" srcOrd="1" destOrd="0" presId="urn:microsoft.com/office/officeart/2005/8/layout/chevron2"/>
    <dgm:cxn modelId="{28BA3576-0259-CF4C-B81C-C4D67776DABC}" type="presParOf" srcId="{82543C2F-0656-8247-88C2-D64285B5531C}" destId="{20B76947-34DA-7848-A2A7-86CE4120499F}" srcOrd="2" destOrd="0" presId="urn:microsoft.com/office/officeart/2005/8/layout/chevron2"/>
    <dgm:cxn modelId="{B4531363-5291-504C-8329-6271FCB9E94C}" type="presParOf" srcId="{20B76947-34DA-7848-A2A7-86CE4120499F}" destId="{37521A96-2B11-BB46-AAC5-9B229846DA64}" srcOrd="0" destOrd="0" presId="urn:microsoft.com/office/officeart/2005/8/layout/chevron2"/>
    <dgm:cxn modelId="{90D5D5A8-625B-974B-B7C3-77AD5AA6C1F6}" type="presParOf" srcId="{20B76947-34DA-7848-A2A7-86CE4120499F}" destId="{CFFAA5EB-555A-5145-A98F-01A547FF1F0E}" srcOrd="1" destOrd="0" presId="urn:microsoft.com/office/officeart/2005/8/layout/chevron2"/>
    <dgm:cxn modelId="{FD76B2A2-D876-3642-9874-B10866EEFDF6}" type="presParOf" srcId="{82543C2F-0656-8247-88C2-D64285B5531C}" destId="{4AEE91C1-A9A2-FB4D-A377-37C8FFF090FB}" srcOrd="3" destOrd="0" presId="urn:microsoft.com/office/officeart/2005/8/layout/chevron2"/>
    <dgm:cxn modelId="{0E71897D-9D27-BA48-81B3-C437FC60DE7F}" type="presParOf" srcId="{82543C2F-0656-8247-88C2-D64285B5531C}" destId="{6FA4119F-A3BE-CD4A-AB15-92A6656EF0E2}" srcOrd="4" destOrd="0" presId="urn:microsoft.com/office/officeart/2005/8/layout/chevron2"/>
    <dgm:cxn modelId="{A0AA28F3-7152-2E45-B43B-B1F68C3C6200}" type="presParOf" srcId="{6FA4119F-A3BE-CD4A-AB15-92A6656EF0E2}" destId="{35039A8D-5B19-1A4F-A533-9A6CC4A81977}" srcOrd="0" destOrd="0" presId="urn:microsoft.com/office/officeart/2005/8/layout/chevron2"/>
    <dgm:cxn modelId="{E264155D-03E8-7840-B783-E27F8D4AB29D}" type="presParOf" srcId="{6FA4119F-A3BE-CD4A-AB15-92A6656EF0E2}" destId="{DB9D2064-B506-E240-9D0C-A08B4773D06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47E3E-1B4F-BE4B-A3AA-662E9B7ED969}"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011C38E1-7D83-C045-8A2C-A30BA957100A}">
      <dgm:prSet phldrT="[Text]"/>
      <dgm:spPr/>
      <dgm:t>
        <a:bodyPr/>
        <a:lstStyle/>
        <a:p>
          <a:r>
            <a:rPr lang="en-US" dirty="0"/>
            <a:t>Satisfy</a:t>
          </a:r>
        </a:p>
      </dgm:t>
    </dgm:pt>
    <dgm:pt modelId="{49699D74-72EC-4A40-BB78-A44C7DB5ADD6}" type="parTrans" cxnId="{1ECDBDA4-7DF6-3743-A805-020EC74AFC9C}">
      <dgm:prSet/>
      <dgm:spPr/>
      <dgm:t>
        <a:bodyPr/>
        <a:lstStyle/>
        <a:p>
          <a:endParaRPr lang="en-US"/>
        </a:p>
      </dgm:t>
    </dgm:pt>
    <dgm:pt modelId="{5118CEA7-86F1-3D4D-9964-DCDBD98F7542}" type="sibTrans" cxnId="{1ECDBDA4-7DF6-3743-A805-020EC74AFC9C}">
      <dgm:prSet/>
      <dgm:spPr/>
      <dgm:t>
        <a:bodyPr/>
        <a:lstStyle/>
        <a:p>
          <a:endParaRPr lang="en-US"/>
        </a:p>
      </dgm:t>
    </dgm:pt>
    <dgm:pt modelId="{2E11846F-66AA-EE48-815D-7834E0942209}">
      <dgm:prSet phldrT="[Text]"/>
      <dgm:spPr/>
      <dgm:t>
        <a:bodyPr/>
        <a:lstStyle/>
        <a:p>
          <a:r>
            <a:rPr lang="en-US" dirty="0"/>
            <a:t>Engage</a:t>
          </a:r>
        </a:p>
      </dgm:t>
    </dgm:pt>
    <dgm:pt modelId="{AE0F2C19-C25D-8B41-96E0-920C6A663A44}" type="parTrans" cxnId="{70EA7075-1F4D-2648-8570-61EFE14A8052}">
      <dgm:prSet/>
      <dgm:spPr/>
      <dgm:t>
        <a:bodyPr/>
        <a:lstStyle/>
        <a:p>
          <a:endParaRPr lang="en-US"/>
        </a:p>
      </dgm:t>
    </dgm:pt>
    <dgm:pt modelId="{0CCBDFFD-FFD0-BF44-8BC7-CCA74449FE44}" type="sibTrans" cxnId="{70EA7075-1F4D-2648-8570-61EFE14A8052}">
      <dgm:prSet/>
      <dgm:spPr/>
      <dgm:t>
        <a:bodyPr/>
        <a:lstStyle/>
        <a:p>
          <a:endParaRPr lang="en-US"/>
        </a:p>
      </dgm:t>
    </dgm:pt>
    <dgm:pt modelId="{5A8FA032-25F3-9A4B-89C0-2F1DF0C626BE}">
      <dgm:prSet phldrT="[Text]"/>
      <dgm:spPr/>
      <dgm:t>
        <a:bodyPr/>
        <a:lstStyle/>
        <a:p>
          <a:r>
            <a:rPr lang="en-US" dirty="0"/>
            <a:t>Monitor</a:t>
          </a:r>
        </a:p>
      </dgm:t>
    </dgm:pt>
    <dgm:pt modelId="{05D70251-D032-0A4F-9938-1C0CA0FB1AD0}" type="parTrans" cxnId="{CC5107AF-EE3B-C44C-A317-4E919D2B0DB0}">
      <dgm:prSet/>
      <dgm:spPr/>
      <dgm:t>
        <a:bodyPr/>
        <a:lstStyle/>
        <a:p>
          <a:endParaRPr lang="en-US"/>
        </a:p>
      </dgm:t>
    </dgm:pt>
    <dgm:pt modelId="{81CA448D-CF91-174D-B1F5-2EDD7CA5E7B1}" type="sibTrans" cxnId="{CC5107AF-EE3B-C44C-A317-4E919D2B0DB0}">
      <dgm:prSet/>
      <dgm:spPr/>
      <dgm:t>
        <a:bodyPr/>
        <a:lstStyle/>
        <a:p>
          <a:endParaRPr lang="en-US"/>
        </a:p>
      </dgm:t>
    </dgm:pt>
    <dgm:pt modelId="{07DF04CC-09D4-7847-91E1-E1F77B8E7D2E}">
      <dgm:prSet phldrT="[Text]"/>
      <dgm:spPr/>
      <dgm:t>
        <a:bodyPr/>
        <a:lstStyle/>
        <a:p>
          <a:r>
            <a:rPr lang="en-US" dirty="0"/>
            <a:t>Inform</a:t>
          </a:r>
        </a:p>
      </dgm:t>
    </dgm:pt>
    <dgm:pt modelId="{DBFF1343-875F-0341-86D1-2444748C6264}" type="parTrans" cxnId="{AD659A9F-942F-B547-B47D-D04F121498ED}">
      <dgm:prSet/>
      <dgm:spPr/>
      <dgm:t>
        <a:bodyPr/>
        <a:lstStyle/>
        <a:p>
          <a:endParaRPr lang="en-US"/>
        </a:p>
      </dgm:t>
    </dgm:pt>
    <dgm:pt modelId="{E8BA1F65-C15D-7141-883A-D13DFD4EDC2F}" type="sibTrans" cxnId="{AD659A9F-942F-B547-B47D-D04F121498ED}">
      <dgm:prSet/>
      <dgm:spPr/>
      <dgm:t>
        <a:bodyPr/>
        <a:lstStyle/>
        <a:p>
          <a:endParaRPr lang="en-US"/>
        </a:p>
      </dgm:t>
    </dgm:pt>
    <dgm:pt modelId="{46B9CAA6-B054-134C-9CE4-35BB7CAD2C92}" type="pres">
      <dgm:prSet presAssocID="{EC047E3E-1B4F-BE4B-A3AA-662E9B7ED969}" presName="matrix" presStyleCnt="0">
        <dgm:presLayoutVars>
          <dgm:chMax val="1"/>
          <dgm:dir/>
          <dgm:resizeHandles val="exact"/>
        </dgm:presLayoutVars>
      </dgm:prSet>
      <dgm:spPr/>
      <dgm:t>
        <a:bodyPr/>
        <a:lstStyle/>
        <a:p>
          <a:endParaRPr lang="en-US"/>
        </a:p>
      </dgm:t>
    </dgm:pt>
    <dgm:pt modelId="{7A0696E5-C072-C249-9723-9DF458605C0D}" type="pres">
      <dgm:prSet presAssocID="{EC047E3E-1B4F-BE4B-A3AA-662E9B7ED969}" presName="axisShape" presStyleLbl="bgShp" presStyleIdx="0" presStyleCnt="1"/>
      <dgm:spPr/>
    </dgm:pt>
    <dgm:pt modelId="{8D3D3E6F-1796-9140-B2B5-EED2B9C9B982}" type="pres">
      <dgm:prSet presAssocID="{EC047E3E-1B4F-BE4B-A3AA-662E9B7ED969}" presName="rect1" presStyleLbl="node1" presStyleIdx="0" presStyleCnt="4">
        <dgm:presLayoutVars>
          <dgm:chMax val="0"/>
          <dgm:chPref val="0"/>
          <dgm:bulletEnabled val="1"/>
        </dgm:presLayoutVars>
      </dgm:prSet>
      <dgm:spPr/>
      <dgm:t>
        <a:bodyPr/>
        <a:lstStyle/>
        <a:p>
          <a:endParaRPr lang="en-US"/>
        </a:p>
      </dgm:t>
    </dgm:pt>
    <dgm:pt modelId="{0AF40876-7988-244F-886F-8E54CF955A17}" type="pres">
      <dgm:prSet presAssocID="{EC047E3E-1B4F-BE4B-A3AA-662E9B7ED969}" presName="rect2" presStyleLbl="node1" presStyleIdx="1" presStyleCnt="4">
        <dgm:presLayoutVars>
          <dgm:chMax val="0"/>
          <dgm:chPref val="0"/>
          <dgm:bulletEnabled val="1"/>
        </dgm:presLayoutVars>
      </dgm:prSet>
      <dgm:spPr/>
      <dgm:t>
        <a:bodyPr/>
        <a:lstStyle/>
        <a:p>
          <a:endParaRPr lang="en-US"/>
        </a:p>
      </dgm:t>
    </dgm:pt>
    <dgm:pt modelId="{1854D301-89C8-3E44-BFEE-80298DFA47EB}" type="pres">
      <dgm:prSet presAssocID="{EC047E3E-1B4F-BE4B-A3AA-662E9B7ED969}" presName="rect3" presStyleLbl="node1" presStyleIdx="2" presStyleCnt="4">
        <dgm:presLayoutVars>
          <dgm:chMax val="0"/>
          <dgm:chPref val="0"/>
          <dgm:bulletEnabled val="1"/>
        </dgm:presLayoutVars>
      </dgm:prSet>
      <dgm:spPr/>
      <dgm:t>
        <a:bodyPr/>
        <a:lstStyle/>
        <a:p>
          <a:endParaRPr lang="en-US"/>
        </a:p>
      </dgm:t>
    </dgm:pt>
    <dgm:pt modelId="{55A8401E-83B2-204A-A35A-70061D1F83A9}" type="pres">
      <dgm:prSet presAssocID="{EC047E3E-1B4F-BE4B-A3AA-662E9B7ED969}" presName="rect4" presStyleLbl="node1" presStyleIdx="3" presStyleCnt="4">
        <dgm:presLayoutVars>
          <dgm:chMax val="0"/>
          <dgm:chPref val="0"/>
          <dgm:bulletEnabled val="1"/>
        </dgm:presLayoutVars>
      </dgm:prSet>
      <dgm:spPr/>
      <dgm:t>
        <a:bodyPr/>
        <a:lstStyle/>
        <a:p>
          <a:endParaRPr lang="en-US"/>
        </a:p>
      </dgm:t>
    </dgm:pt>
  </dgm:ptLst>
  <dgm:cxnLst>
    <dgm:cxn modelId="{6B37D6A7-4B10-A447-B331-7317B8CD6922}" type="presOf" srcId="{011C38E1-7D83-C045-8A2C-A30BA957100A}" destId="{8D3D3E6F-1796-9140-B2B5-EED2B9C9B982}" srcOrd="0" destOrd="0" presId="urn:microsoft.com/office/officeart/2005/8/layout/matrix2"/>
    <dgm:cxn modelId="{FFA4B314-14EF-A94D-8B38-475267015CA8}" type="presOf" srcId="{5A8FA032-25F3-9A4B-89C0-2F1DF0C626BE}" destId="{1854D301-89C8-3E44-BFEE-80298DFA47EB}" srcOrd="0" destOrd="0" presId="urn:microsoft.com/office/officeart/2005/8/layout/matrix2"/>
    <dgm:cxn modelId="{75368AFB-5581-E748-B86F-E687798EE0BD}" type="presOf" srcId="{07DF04CC-09D4-7847-91E1-E1F77B8E7D2E}" destId="{55A8401E-83B2-204A-A35A-70061D1F83A9}" srcOrd="0" destOrd="0" presId="urn:microsoft.com/office/officeart/2005/8/layout/matrix2"/>
    <dgm:cxn modelId="{AD659A9F-942F-B547-B47D-D04F121498ED}" srcId="{EC047E3E-1B4F-BE4B-A3AA-662E9B7ED969}" destId="{07DF04CC-09D4-7847-91E1-E1F77B8E7D2E}" srcOrd="3" destOrd="0" parTransId="{DBFF1343-875F-0341-86D1-2444748C6264}" sibTransId="{E8BA1F65-C15D-7141-883A-D13DFD4EDC2F}"/>
    <dgm:cxn modelId="{CC5107AF-EE3B-C44C-A317-4E919D2B0DB0}" srcId="{EC047E3E-1B4F-BE4B-A3AA-662E9B7ED969}" destId="{5A8FA032-25F3-9A4B-89C0-2F1DF0C626BE}" srcOrd="2" destOrd="0" parTransId="{05D70251-D032-0A4F-9938-1C0CA0FB1AD0}" sibTransId="{81CA448D-CF91-174D-B1F5-2EDD7CA5E7B1}"/>
    <dgm:cxn modelId="{1ECDBDA4-7DF6-3743-A805-020EC74AFC9C}" srcId="{EC047E3E-1B4F-BE4B-A3AA-662E9B7ED969}" destId="{011C38E1-7D83-C045-8A2C-A30BA957100A}" srcOrd="0" destOrd="0" parTransId="{49699D74-72EC-4A40-BB78-A44C7DB5ADD6}" sibTransId="{5118CEA7-86F1-3D4D-9964-DCDBD98F7542}"/>
    <dgm:cxn modelId="{D6F76F77-297A-1440-A517-AA90DCAF57D4}" type="presOf" srcId="{2E11846F-66AA-EE48-815D-7834E0942209}" destId="{0AF40876-7988-244F-886F-8E54CF955A17}" srcOrd="0" destOrd="0" presId="urn:microsoft.com/office/officeart/2005/8/layout/matrix2"/>
    <dgm:cxn modelId="{9B9D5DB9-B171-404D-BB8F-515CAA91908A}" type="presOf" srcId="{EC047E3E-1B4F-BE4B-A3AA-662E9B7ED969}" destId="{46B9CAA6-B054-134C-9CE4-35BB7CAD2C92}" srcOrd="0" destOrd="0" presId="urn:microsoft.com/office/officeart/2005/8/layout/matrix2"/>
    <dgm:cxn modelId="{70EA7075-1F4D-2648-8570-61EFE14A8052}" srcId="{EC047E3E-1B4F-BE4B-A3AA-662E9B7ED969}" destId="{2E11846F-66AA-EE48-815D-7834E0942209}" srcOrd="1" destOrd="0" parTransId="{AE0F2C19-C25D-8B41-96E0-920C6A663A44}" sibTransId="{0CCBDFFD-FFD0-BF44-8BC7-CCA74449FE44}"/>
    <dgm:cxn modelId="{9C551DC3-6125-6D42-8449-0C5D5AB939CA}" type="presParOf" srcId="{46B9CAA6-B054-134C-9CE4-35BB7CAD2C92}" destId="{7A0696E5-C072-C249-9723-9DF458605C0D}" srcOrd="0" destOrd="0" presId="urn:microsoft.com/office/officeart/2005/8/layout/matrix2"/>
    <dgm:cxn modelId="{DFAB94D8-6008-B349-B92B-EF4A29AFEDDC}" type="presParOf" srcId="{46B9CAA6-B054-134C-9CE4-35BB7CAD2C92}" destId="{8D3D3E6F-1796-9140-B2B5-EED2B9C9B982}" srcOrd="1" destOrd="0" presId="urn:microsoft.com/office/officeart/2005/8/layout/matrix2"/>
    <dgm:cxn modelId="{9B2D8104-855B-C448-AB7F-54DD63AA4183}" type="presParOf" srcId="{46B9CAA6-B054-134C-9CE4-35BB7CAD2C92}" destId="{0AF40876-7988-244F-886F-8E54CF955A17}" srcOrd="2" destOrd="0" presId="urn:microsoft.com/office/officeart/2005/8/layout/matrix2"/>
    <dgm:cxn modelId="{DE89C117-77B3-9D4F-AB44-25D7C1F97EF2}" type="presParOf" srcId="{46B9CAA6-B054-134C-9CE4-35BB7CAD2C92}" destId="{1854D301-89C8-3E44-BFEE-80298DFA47EB}" srcOrd="3" destOrd="0" presId="urn:microsoft.com/office/officeart/2005/8/layout/matrix2"/>
    <dgm:cxn modelId="{DE015225-2EDB-0642-98F8-47190A229509}" type="presParOf" srcId="{46B9CAA6-B054-134C-9CE4-35BB7CAD2C92}" destId="{55A8401E-83B2-204A-A35A-70061D1F83A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A481B-2039-6247-8F98-7FE9FF81F400}">
      <dsp:nvSpPr>
        <dsp:cNvPr id="0" name=""/>
        <dsp:cNvSpPr/>
      </dsp:nvSpPr>
      <dsp:spPr>
        <a:xfrm rot="5400000">
          <a:off x="-205417" y="206095"/>
          <a:ext cx="1369451" cy="958615"/>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2" y="479985"/>
        <a:ext cx="958615" cy="410836"/>
      </dsp:txXfrm>
    </dsp:sp>
    <dsp:sp modelId="{798C96C3-8536-964D-9024-C6D28CB138D9}">
      <dsp:nvSpPr>
        <dsp:cNvPr id="0" name=""/>
        <dsp:cNvSpPr/>
      </dsp:nvSpPr>
      <dsp:spPr>
        <a:xfrm rot="5400000">
          <a:off x="2117036" y="-1157742"/>
          <a:ext cx="890143" cy="3206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Listen</a:t>
          </a:r>
        </a:p>
      </dsp:txBody>
      <dsp:txXfrm rot="-5400000">
        <a:off x="958616" y="44131"/>
        <a:ext cx="3163531" cy="803237"/>
      </dsp:txXfrm>
    </dsp:sp>
    <dsp:sp modelId="{37521A96-2B11-BB46-AAC5-9B229846DA64}">
      <dsp:nvSpPr>
        <dsp:cNvPr id="0" name=""/>
        <dsp:cNvSpPr/>
      </dsp:nvSpPr>
      <dsp:spPr>
        <a:xfrm rot="5400000">
          <a:off x="-205417" y="1378067"/>
          <a:ext cx="1369451" cy="958615"/>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2" y="1651957"/>
        <a:ext cx="958615" cy="410836"/>
      </dsp:txXfrm>
    </dsp:sp>
    <dsp:sp modelId="{CFFAA5EB-555A-5145-A98F-01A547FF1F0E}">
      <dsp:nvSpPr>
        <dsp:cNvPr id="0" name=""/>
        <dsp:cNvSpPr/>
      </dsp:nvSpPr>
      <dsp:spPr>
        <a:xfrm rot="5400000">
          <a:off x="2117036" y="14228"/>
          <a:ext cx="890143" cy="3206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Document</a:t>
          </a:r>
        </a:p>
      </dsp:txBody>
      <dsp:txXfrm rot="-5400000">
        <a:off x="958616" y="1216102"/>
        <a:ext cx="3163531" cy="803237"/>
      </dsp:txXfrm>
    </dsp:sp>
    <dsp:sp modelId="{35039A8D-5B19-1A4F-A533-9A6CC4A81977}">
      <dsp:nvSpPr>
        <dsp:cNvPr id="0" name=""/>
        <dsp:cNvSpPr/>
      </dsp:nvSpPr>
      <dsp:spPr>
        <a:xfrm rot="5400000">
          <a:off x="-205417" y="2550038"/>
          <a:ext cx="1369451" cy="958615"/>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n-US" sz="2600" kern="1200" dirty="0"/>
        </a:p>
      </dsp:txBody>
      <dsp:txXfrm rot="-5400000">
        <a:off x="2" y="2823928"/>
        <a:ext cx="958615" cy="410836"/>
      </dsp:txXfrm>
    </dsp:sp>
    <dsp:sp modelId="{DB9D2064-B506-E240-9D0C-A08B4773D060}">
      <dsp:nvSpPr>
        <dsp:cNvPr id="0" name=""/>
        <dsp:cNvSpPr/>
      </dsp:nvSpPr>
      <dsp:spPr>
        <a:xfrm rot="5400000">
          <a:off x="2117036" y="1186200"/>
          <a:ext cx="890143" cy="320698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Communicate</a:t>
          </a:r>
        </a:p>
      </dsp:txBody>
      <dsp:txXfrm rot="-5400000">
        <a:off x="958616" y="2388074"/>
        <a:ext cx="3163531" cy="803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EA279-8B15-CF43-ADE1-0E57D3CC5C7B}" type="datetimeFigureOut">
              <a:rPr lang="en-US" smtClean="0"/>
              <a:pPr/>
              <a:t>3/8/2018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FD7699-D7ED-1143-89EC-7833361E3779}" type="slidenum">
              <a:rPr lang="en-US" smtClean="0"/>
              <a:pPr/>
              <a:t>‹#›</a:t>
            </a:fld>
            <a:endParaRPr lang="en-US" dirty="0"/>
          </a:p>
        </p:txBody>
      </p:sp>
    </p:spTree>
    <p:extLst>
      <p:ext uri="{BB962C8B-B14F-4D97-AF65-F5344CB8AC3E}">
        <p14:creationId xmlns:p14="http://schemas.microsoft.com/office/powerpoint/2010/main" val="8687882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ihi.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a:t>
            </a:fld>
            <a:endParaRPr lang="en-US" dirty="0"/>
          </a:p>
        </p:txBody>
      </p:sp>
    </p:spTree>
    <p:extLst>
      <p:ext uri="{BB962C8B-B14F-4D97-AF65-F5344CB8AC3E}">
        <p14:creationId xmlns:p14="http://schemas.microsoft.com/office/powerpoint/2010/main" val="405365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www.umalert.com</a:t>
            </a:r>
          </a:p>
        </p:txBody>
      </p:sp>
      <p:sp>
        <p:nvSpPr>
          <p:cNvPr id="4" name="Slide Number Placeholder 3"/>
          <p:cNvSpPr>
            <a:spLocks noGrp="1"/>
          </p:cNvSpPr>
          <p:nvPr>
            <p:ph type="sldNum" sz="quarter" idx="10"/>
          </p:nvPr>
        </p:nvSpPr>
        <p:spPr/>
        <p:txBody>
          <a:bodyPr/>
          <a:lstStyle/>
          <a:p>
            <a:fld id="{39FD7699-D7ED-1143-89EC-7833361E3779}" type="slidenum">
              <a:rPr lang="en-US" smtClean="0"/>
              <a:pPr/>
              <a:t>14</a:t>
            </a:fld>
            <a:endParaRPr lang="en-US" dirty="0"/>
          </a:p>
        </p:txBody>
      </p:sp>
    </p:spTree>
    <p:extLst>
      <p:ext uri="{BB962C8B-B14F-4D97-AF65-F5344CB8AC3E}">
        <p14:creationId xmlns:p14="http://schemas.microsoft.com/office/powerpoint/2010/main" val="2881362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http://www.choosingwisely.org/societies/american-college-of-emergency-physicians/</a:t>
            </a:r>
          </a:p>
        </p:txBody>
      </p:sp>
      <p:sp>
        <p:nvSpPr>
          <p:cNvPr id="4" name="Slide Number Placeholder 3"/>
          <p:cNvSpPr>
            <a:spLocks noGrp="1"/>
          </p:cNvSpPr>
          <p:nvPr>
            <p:ph type="sldNum" sz="quarter" idx="10"/>
          </p:nvPr>
        </p:nvSpPr>
        <p:spPr/>
        <p:txBody>
          <a:bodyPr/>
          <a:lstStyle/>
          <a:p>
            <a:fld id="{39FD7699-D7ED-1143-89EC-7833361E3779}" type="slidenum">
              <a:rPr lang="en-US" smtClean="0"/>
              <a:pPr/>
              <a:t>15</a:t>
            </a:fld>
            <a:endParaRPr lang="en-US" dirty="0"/>
          </a:p>
        </p:txBody>
      </p:sp>
    </p:spTree>
    <p:extLst>
      <p:ext uri="{BB962C8B-B14F-4D97-AF65-F5344CB8AC3E}">
        <p14:creationId xmlns:p14="http://schemas.microsoft.com/office/powerpoint/2010/main" val="3427460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16</a:t>
            </a:fld>
            <a:endParaRPr lang="en-US" dirty="0"/>
          </a:p>
        </p:txBody>
      </p:sp>
    </p:spTree>
    <p:extLst>
      <p:ext uri="{BB962C8B-B14F-4D97-AF65-F5344CB8AC3E}">
        <p14:creationId xmlns:p14="http://schemas.microsoft.com/office/powerpoint/2010/main" val="11007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small groups vote</a:t>
            </a:r>
            <a:r>
              <a:rPr lang="en-US" baseline="0" dirty="0"/>
              <a:t>. </a:t>
            </a:r>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17</a:t>
            </a:fld>
            <a:endParaRPr lang="en-US" dirty="0"/>
          </a:p>
        </p:txBody>
      </p:sp>
    </p:spTree>
    <p:extLst>
      <p:ext uri="{BB962C8B-B14F-4D97-AF65-F5344CB8AC3E}">
        <p14:creationId xmlns:p14="http://schemas.microsoft.com/office/powerpoint/2010/main" val="109679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18</a:t>
            </a:fld>
            <a:endParaRPr lang="en-US" dirty="0"/>
          </a:p>
        </p:txBody>
      </p:sp>
    </p:spTree>
    <p:extLst>
      <p:ext uri="{BB962C8B-B14F-4D97-AF65-F5344CB8AC3E}">
        <p14:creationId xmlns:p14="http://schemas.microsoft.com/office/powerpoint/2010/main" val="3214980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19</a:t>
            </a:fld>
            <a:endParaRPr lang="en-US" dirty="0"/>
          </a:p>
        </p:txBody>
      </p:sp>
    </p:spTree>
    <p:extLst>
      <p:ext uri="{BB962C8B-B14F-4D97-AF65-F5344CB8AC3E}">
        <p14:creationId xmlns:p14="http://schemas.microsoft.com/office/powerpoint/2010/main" val="110071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Give information on worsening clinical symptoms </a:t>
            </a:r>
          </a:p>
          <a:p>
            <a:r>
              <a:rPr lang="en-US" sz="2400" dirty="0"/>
              <a:t>Include your physical exam findings and key laboratory data</a:t>
            </a:r>
          </a:p>
          <a:p>
            <a:r>
              <a:rPr lang="en-US" sz="2400" dirty="0"/>
              <a:t>Can the patient be seen later?  Or is this an urgent consult? </a:t>
            </a:r>
          </a:p>
          <a:p>
            <a:pPr lvl="1"/>
            <a:r>
              <a:rPr lang="en-US" sz="2000" dirty="0"/>
              <a:t>Do you feel this patient may need to go to the OR today?</a:t>
            </a:r>
          </a:p>
        </p:txBody>
      </p:sp>
      <p:sp>
        <p:nvSpPr>
          <p:cNvPr id="4" name="Slide Number Placeholder 3"/>
          <p:cNvSpPr>
            <a:spLocks noGrp="1"/>
          </p:cNvSpPr>
          <p:nvPr>
            <p:ph type="sldNum" sz="quarter" idx="10"/>
          </p:nvPr>
        </p:nvSpPr>
        <p:spPr/>
        <p:txBody>
          <a:bodyPr/>
          <a:lstStyle/>
          <a:p>
            <a:fld id="{1A93A8F8-1E99-5449-96F1-B97EB51070CD}" type="slidenum">
              <a:rPr lang="en-US" smtClean="0"/>
              <a:pPr/>
              <a:t>20</a:t>
            </a:fld>
            <a:endParaRPr lang="en-US" dirty="0"/>
          </a:p>
        </p:txBody>
      </p:sp>
    </p:spTree>
    <p:extLst>
      <p:ext uri="{BB962C8B-B14F-4D97-AF65-F5344CB8AC3E}">
        <p14:creationId xmlns:p14="http://schemas.microsoft.com/office/powerpoint/2010/main" val="372167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21</a:t>
            </a:fld>
            <a:endParaRPr lang="en-US" dirty="0"/>
          </a:p>
        </p:txBody>
      </p:sp>
    </p:spTree>
    <p:extLst>
      <p:ext uri="{BB962C8B-B14F-4D97-AF65-F5344CB8AC3E}">
        <p14:creationId xmlns:p14="http://schemas.microsoft.com/office/powerpoint/2010/main" val="394058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Jin, et al. evaluated the rate of blood transfusions in cardiac surgeries within a health care system</a:t>
            </a:r>
          </a:p>
          <a:p>
            <a:pPr lvl="1"/>
            <a:r>
              <a:rPr lang="en-US" dirty="0"/>
              <a:t>The variance of red blood cell transfusions among hospitals (0.82) was more than double that among surgeons in the same hospital (0.32)</a:t>
            </a:r>
          </a:p>
          <a:p>
            <a:pPr lvl="1"/>
            <a:r>
              <a:rPr lang="en-US" dirty="0"/>
              <a:t>The hospital a surgeon practiced at was more powerful than an individual surgeon’s preference</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22</a:t>
            </a:fld>
            <a:endParaRPr lang="en-US" dirty="0"/>
          </a:p>
        </p:txBody>
      </p:sp>
    </p:spTree>
    <p:extLst>
      <p:ext uri="{BB962C8B-B14F-4D97-AF65-F5344CB8AC3E}">
        <p14:creationId xmlns:p14="http://schemas.microsoft.com/office/powerpoint/2010/main" val="1311094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Applying to the case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Waiting for imaging may delay treatment of a life threatening disease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our current culture fear</a:t>
            </a:r>
            <a:r>
              <a:rPr lang="en-US" baseline="0" dirty="0"/>
              <a:t> of uncertainty and fear of disapproval BOTH drive over-testing and over-treatment</a:t>
            </a:r>
            <a:endParaRPr lang="en-US" dirty="0"/>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23</a:t>
            </a:fld>
            <a:endParaRPr lang="en-US" dirty="0"/>
          </a:p>
        </p:txBody>
      </p:sp>
    </p:spTree>
    <p:extLst>
      <p:ext uri="{BB962C8B-B14F-4D97-AF65-F5344CB8AC3E}">
        <p14:creationId xmlns:p14="http://schemas.microsoft.com/office/powerpoint/2010/main" val="29527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a:t>
            </a:fld>
            <a:endParaRPr lang="en-US" dirty="0"/>
          </a:p>
        </p:txBody>
      </p:sp>
    </p:spTree>
    <p:extLst>
      <p:ext uri="{BB962C8B-B14F-4D97-AF65-F5344CB8AC3E}">
        <p14:creationId xmlns:p14="http://schemas.microsoft.com/office/powerpoint/2010/main" val="313024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Applying to the case example: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Waiting for imaging may delay treatment of a life threatening disease</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24</a:t>
            </a:fld>
            <a:endParaRPr lang="en-US" dirty="0"/>
          </a:p>
        </p:txBody>
      </p:sp>
    </p:spTree>
    <p:extLst>
      <p:ext uri="{BB962C8B-B14F-4D97-AF65-F5344CB8AC3E}">
        <p14:creationId xmlns:p14="http://schemas.microsoft.com/office/powerpoint/2010/main" val="1874215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C et. al. QI 105: Leading Quality Improvement.</a:t>
            </a:r>
            <a:r>
              <a:rPr lang="en-US" baseline="0" dirty="0"/>
              <a:t> </a:t>
            </a:r>
            <a:r>
              <a:rPr lang="en-US" dirty="0">
                <a:effectLst/>
              </a:rPr>
              <a:t>Cambridge, Massachusetts: Institute for Healthcare Improvement; 2016. Available on </a:t>
            </a:r>
            <a:r>
              <a:rPr lang="en-US" dirty="0">
                <a:effectLst/>
                <a:hlinkClick r:id="rId3"/>
              </a:rPr>
              <a:t>www.IHI.org</a:t>
            </a:r>
            <a:r>
              <a:rPr lang="en-US" dirty="0">
                <a:effectLst/>
              </a:rPr>
              <a:t>. Accessed on 11/20/2017</a:t>
            </a:r>
            <a:endParaRPr lang="en-US" dirty="0"/>
          </a:p>
          <a:p>
            <a:r>
              <a:rPr lang="en-US" dirty="0"/>
              <a:t>Lewin’s Stages of change</a:t>
            </a:r>
          </a:p>
          <a:p>
            <a:r>
              <a:rPr lang="en-US" dirty="0"/>
              <a:t>Unfreeze:</a:t>
            </a:r>
            <a:r>
              <a:rPr lang="en-US" baseline="0" dirty="0"/>
              <a:t> loosen attachments to current practice, share external research </a:t>
            </a:r>
          </a:p>
          <a:p>
            <a:r>
              <a:rPr lang="en-US" baseline="0" dirty="0"/>
              <a:t>Change</a:t>
            </a:r>
          </a:p>
          <a:p>
            <a:r>
              <a:rPr lang="en-US" baseline="0" dirty="0"/>
              <a:t>Freezing: lock in new way </a:t>
            </a:r>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25</a:t>
            </a:fld>
            <a:endParaRPr lang="en-US" dirty="0"/>
          </a:p>
        </p:txBody>
      </p:sp>
    </p:spTree>
    <p:extLst>
      <p:ext uri="{BB962C8B-B14F-4D97-AF65-F5344CB8AC3E}">
        <p14:creationId xmlns:p14="http://schemas.microsoft.com/office/powerpoint/2010/main" val="41974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26</a:t>
            </a:fld>
            <a:endParaRPr lang="en-US" dirty="0"/>
          </a:p>
        </p:txBody>
      </p:sp>
    </p:spTree>
    <p:extLst>
      <p:ext uri="{BB962C8B-B14F-4D97-AF65-F5344CB8AC3E}">
        <p14:creationId xmlns:p14="http://schemas.microsoft.com/office/powerpoint/2010/main" val="1082964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27</a:t>
            </a:fld>
            <a:endParaRPr lang="en-US" dirty="0"/>
          </a:p>
        </p:txBody>
      </p:sp>
    </p:spTree>
    <p:extLst>
      <p:ext uri="{BB962C8B-B14F-4D97-AF65-F5344CB8AC3E}">
        <p14:creationId xmlns:p14="http://schemas.microsoft.com/office/powerpoint/2010/main" val="226179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4</a:t>
            </a:fld>
            <a:endParaRPr lang="en-US" dirty="0"/>
          </a:p>
        </p:txBody>
      </p:sp>
    </p:spTree>
    <p:extLst>
      <p:ext uri="{BB962C8B-B14F-4D97-AF65-F5344CB8AC3E}">
        <p14:creationId xmlns:p14="http://schemas.microsoft.com/office/powerpoint/2010/main" val="327376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Ask residents: </a:t>
            </a:r>
            <a:r>
              <a:rPr lang="en-US" i="0" dirty="0">
                <a:solidFill>
                  <a:srgbClr val="000000"/>
                </a:solidFill>
              </a:rPr>
              <a:t>Raise your hand if you have ever practiced defensive medicine or seen it practiced</a:t>
            </a:r>
          </a:p>
          <a:p>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5</a:t>
            </a:fld>
            <a:endParaRPr lang="en-US" dirty="0"/>
          </a:p>
        </p:txBody>
      </p:sp>
    </p:spTree>
    <p:extLst>
      <p:ext uri="{BB962C8B-B14F-4D97-AF65-F5344CB8AC3E}">
        <p14:creationId xmlns:p14="http://schemas.microsoft.com/office/powerpoint/2010/main" val="220509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6</a:t>
            </a:fld>
            <a:endParaRPr lang="en-US" dirty="0"/>
          </a:p>
        </p:txBody>
      </p:sp>
    </p:spTree>
    <p:extLst>
      <p:ext uri="{BB962C8B-B14F-4D97-AF65-F5344CB8AC3E}">
        <p14:creationId xmlns:p14="http://schemas.microsoft.com/office/powerpoint/2010/main" val="109201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Transition: Now that we’ve discussed the first barrier, let’s talk about the next one, Responding to Patient Requests.</a:t>
            </a:r>
          </a:p>
          <a:p>
            <a:pPr lvl="1"/>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7</a:t>
            </a:fld>
            <a:endParaRPr lang="en-US" dirty="0"/>
          </a:p>
        </p:txBody>
      </p:sp>
    </p:spTree>
    <p:extLst>
      <p:ext uri="{BB962C8B-B14F-4D97-AF65-F5344CB8AC3E}">
        <p14:creationId xmlns:p14="http://schemas.microsoft.com/office/powerpoint/2010/main" val="281715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Creative</a:t>
            </a:r>
            <a:r>
              <a:rPr lang="en-US" baseline="0" dirty="0"/>
              <a:t> commons</a:t>
            </a:r>
            <a:endParaRPr lang="en-US" dirty="0"/>
          </a:p>
        </p:txBody>
      </p:sp>
      <p:sp>
        <p:nvSpPr>
          <p:cNvPr id="4" name="Slide Number Placeholder 3"/>
          <p:cNvSpPr>
            <a:spLocks noGrp="1"/>
          </p:cNvSpPr>
          <p:nvPr>
            <p:ph type="sldNum" sz="quarter" idx="10"/>
          </p:nvPr>
        </p:nvSpPr>
        <p:spPr/>
        <p:txBody>
          <a:bodyPr/>
          <a:lstStyle/>
          <a:p>
            <a:fld id="{39FD7699-D7ED-1143-89EC-7833361E3779}" type="slidenum">
              <a:rPr lang="en-US" smtClean="0"/>
              <a:pPr/>
              <a:t>9</a:t>
            </a:fld>
            <a:endParaRPr lang="en-US" dirty="0"/>
          </a:p>
        </p:txBody>
      </p:sp>
    </p:spTree>
    <p:extLst>
      <p:ext uri="{BB962C8B-B14F-4D97-AF65-F5344CB8AC3E}">
        <p14:creationId xmlns:p14="http://schemas.microsoft.com/office/powerpoint/2010/main" val="2416525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group- what are some of the principles of patient-centered discussions? How would you approach issues like this with a patient?</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credit: </a:t>
            </a:r>
            <a:r>
              <a:rPr lang="en-US" sz="1200" dirty="0"/>
              <a:t>http://www.forces4quality.org</a:t>
            </a:r>
          </a:p>
          <a:p>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12</a:t>
            </a:fld>
            <a:endParaRPr lang="en-US" dirty="0"/>
          </a:p>
        </p:txBody>
      </p:sp>
    </p:spTree>
    <p:extLst>
      <p:ext uri="{BB962C8B-B14F-4D97-AF65-F5344CB8AC3E}">
        <p14:creationId xmlns:p14="http://schemas.microsoft.com/office/powerpoint/2010/main" val="1466964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HVC Conversation</a:t>
            </a:r>
            <a:r>
              <a:rPr lang="en-US" baseline="0" dirty="0"/>
              <a:t> Guide in preparation for the attendees to apply it to the next case</a:t>
            </a:r>
            <a:endParaRPr lang="en-US" dirty="0"/>
          </a:p>
        </p:txBody>
      </p:sp>
      <p:sp>
        <p:nvSpPr>
          <p:cNvPr id="4" name="Slide Number Placeholder 3"/>
          <p:cNvSpPr>
            <a:spLocks noGrp="1"/>
          </p:cNvSpPr>
          <p:nvPr>
            <p:ph type="sldNum" sz="quarter" idx="10"/>
          </p:nvPr>
        </p:nvSpPr>
        <p:spPr/>
        <p:txBody>
          <a:bodyPr/>
          <a:lstStyle/>
          <a:p>
            <a:fld id="{1A93A8F8-1E99-5449-96F1-B97EB51070CD}" type="slidenum">
              <a:rPr lang="en-US" smtClean="0"/>
              <a:pPr/>
              <a:t>13</a:t>
            </a:fld>
            <a:endParaRPr lang="en-US" dirty="0"/>
          </a:p>
        </p:txBody>
      </p:sp>
    </p:spTree>
    <p:extLst>
      <p:ext uri="{BB962C8B-B14F-4D97-AF65-F5344CB8AC3E}">
        <p14:creationId xmlns:p14="http://schemas.microsoft.com/office/powerpoint/2010/main" val="1466964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a:t>Click to edit Master title style</a:t>
            </a:r>
            <a:endParaRPr lang="en-US" dirty="0"/>
          </a:p>
        </p:txBody>
      </p:sp>
      <p:pic>
        <p:nvPicPr>
          <p:cNvPr id="8" name="Picture 7">
            <a:extLst>
              <a:ext uri="{FF2B5EF4-FFF2-40B4-BE49-F238E27FC236}">
                <a16:creationId xmlns="" xmlns:a16="http://schemas.microsoft.com/office/drawing/2014/main" id="{CC9DE219-63F1-2147-A063-ED8CF1A99285}"/>
              </a:ext>
            </a:extLst>
          </p:cNvPr>
          <p:cNvPicPr>
            <a:picLocks noChangeAspect="1"/>
          </p:cNvPicPr>
          <p:nvPr userDrawn="1"/>
        </p:nvPicPr>
        <p:blipFill>
          <a:blip r:embed="rId3"/>
          <a:stretch>
            <a:fillRect/>
          </a:stretch>
        </p:blipFill>
        <p:spPr>
          <a:xfrm>
            <a:off x="330201" y="4588563"/>
            <a:ext cx="2549240" cy="483235"/>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3/8/2018</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1"/>
            <a:ext cx="9144000" cy="7075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xmlns="" id="{DF02BB2C-847F-C44A-99CE-002B3043D619}"/>
              </a:ext>
            </a:extLst>
          </p:cNvPr>
          <p:cNvPicPr>
            <a:picLocks noChangeAspect="1"/>
          </p:cNvPicPr>
          <p:nvPr userDrawn="1"/>
        </p:nvPicPr>
        <p:blipFill>
          <a:blip r:embed="rId14"/>
          <a:stretch>
            <a:fillRect/>
          </a:stretch>
        </p:blipFill>
        <p:spPr>
          <a:xfrm>
            <a:off x="316099" y="4759212"/>
            <a:ext cx="1710436" cy="324231"/>
          </a:xfrm>
          <a:prstGeom prst="rect">
            <a:avLst/>
          </a:prstGeom>
        </p:spPr>
      </p:pic>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8.png"/><Relationship Id="rId4" Type="http://schemas.openxmlformats.org/officeDocument/2006/relationships/image" Target="../media/image11.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Digital_object_identifier" TargetMode="External"/><Relationship Id="rId3" Type="http://schemas.openxmlformats.org/officeDocument/2006/relationships/hyperlink" Target="http://www.choosingwisely.org/societies/american-college-of-chest-physicians-and-american-thoracic-society" TargetMode="External"/><Relationship Id="rId7" Type="http://schemas.openxmlformats.org/officeDocument/2006/relationships/hyperlink" Target="http://hum.sagepub.com/content/1/1/5.full.pdf+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choosingwisely.org/societies/american-academy-of-allergy-asthma-immunology/" TargetMode="External"/><Relationship Id="rId5" Type="http://schemas.openxmlformats.org/officeDocument/2006/relationships/hyperlink" Target="http://www.choosingwisely.org/societies/american-academy-of-family-physicians" TargetMode="External"/><Relationship Id="rId10" Type="http://schemas.openxmlformats.org/officeDocument/2006/relationships/hyperlink" Target="http://www.ihi.org/" TargetMode="External"/><Relationship Id="rId4" Type="http://schemas.openxmlformats.org/officeDocument/2006/relationships/hyperlink" Target="http://www.choosingwisely.org/societies/american-college-of-emergency-physicians" TargetMode="External"/><Relationship Id="rId9" Type="http://schemas.openxmlformats.org/officeDocument/2006/relationships/hyperlink" Target="https://doi.org/10.1177/00187267470010010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a:t>Overcoming Barriers to </a:t>
            </a:r>
            <a:br>
              <a:rPr lang="en-US" dirty="0"/>
            </a:br>
            <a:r>
              <a:rPr lang="en-US" dirty="0"/>
              <a:t>High Value Care</a:t>
            </a:r>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a:solidFill>
                  <a:schemeClr val="bg1"/>
                </a:solidFill>
              </a:rPr>
              <a:t>2018</a:t>
            </a:r>
            <a:r>
              <a:rPr lang="en-US" sz="1600" b="1" baseline="0" dirty="0">
                <a:solidFill>
                  <a:schemeClr val="bg1"/>
                </a:solidFill>
              </a:rPr>
              <a:t>•  Presentation 5 of 6</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0586" y="768844"/>
            <a:ext cx="7923174" cy="3874276"/>
          </a:xfrm>
          <a:prstGeom prst="rect">
            <a:avLst/>
          </a:prstGeom>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t="6105" r="65342" b="77458"/>
          <a:stretch/>
        </p:blipFill>
        <p:spPr bwMode="auto">
          <a:xfrm>
            <a:off x="6095748" y="3194149"/>
            <a:ext cx="2398012" cy="137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Request</a:t>
            </a:r>
          </a:p>
        </p:txBody>
      </p:sp>
    </p:spTree>
    <p:extLst>
      <p:ext uri="{BB962C8B-B14F-4D97-AF65-F5344CB8AC3E}">
        <p14:creationId xmlns:p14="http://schemas.microsoft.com/office/powerpoint/2010/main" val="124379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11225"/>
            <a:ext cx="8229600" cy="3650927"/>
          </a:xfrm>
        </p:spPr>
        <p:txBody>
          <a:bodyPr>
            <a:noAutofit/>
          </a:bodyPr>
          <a:lstStyle/>
          <a:p>
            <a:pPr>
              <a:spcBef>
                <a:spcPts val="1080"/>
              </a:spcBef>
            </a:pPr>
            <a:r>
              <a:rPr lang="en-US" sz="2400" dirty="0"/>
              <a:t>Patients often think that more testing is better</a:t>
            </a:r>
          </a:p>
          <a:p>
            <a:pPr>
              <a:spcBef>
                <a:spcPts val="1080"/>
              </a:spcBef>
            </a:pPr>
            <a:r>
              <a:rPr lang="en-US" sz="2400" dirty="0"/>
              <a:t>Physicians have legitimate concerns about patient satisfaction, which may be tied to reimbursement</a:t>
            </a:r>
          </a:p>
          <a:p>
            <a:pPr>
              <a:spcBef>
                <a:spcPts val="1080"/>
              </a:spcBef>
            </a:pPr>
            <a:r>
              <a:rPr lang="en-US" sz="2400" dirty="0"/>
              <a:t>Patients want a clear diagnosis, shared decision-making, acknowledgment that their symptoms are real and concerns are valid, and reassurance </a:t>
            </a:r>
          </a:p>
          <a:p>
            <a:pPr>
              <a:spcBef>
                <a:spcPts val="1080"/>
              </a:spcBef>
            </a:pPr>
            <a:r>
              <a:rPr lang="en-US" sz="2400" dirty="0"/>
              <a:t>Effective communication contributes more to patient satisfaction than the specific management plan</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Patient Expectations</a:t>
            </a:r>
          </a:p>
        </p:txBody>
      </p:sp>
    </p:spTree>
    <p:extLst>
      <p:ext uri="{BB962C8B-B14F-4D97-AF65-F5344CB8AC3E}">
        <p14:creationId xmlns:p14="http://schemas.microsoft.com/office/powerpoint/2010/main" val="348680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1149"/>
            <a:ext cx="4038600" cy="3394472"/>
          </a:xfrm>
        </p:spPr>
        <p:txBody>
          <a:bodyPr>
            <a:normAutofit/>
          </a:bodyPr>
          <a:lstStyle/>
          <a:p>
            <a:pPr>
              <a:lnSpc>
                <a:spcPct val="120000"/>
              </a:lnSpc>
              <a:spcAft>
                <a:spcPts val="600"/>
              </a:spcAft>
            </a:pPr>
            <a:r>
              <a:rPr lang="en-US" sz="2400" dirty="0"/>
              <a:t>What are some principles of patient-centered discussions?</a:t>
            </a:r>
          </a:p>
          <a:p>
            <a:pPr>
              <a:lnSpc>
                <a:spcPct val="120000"/>
              </a:lnSpc>
            </a:pPr>
            <a:r>
              <a:rPr lang="en-US" sz="2400" dirty="0"/>
              <a:t>How do you approach these issues with patients?</a:t>
            </a:r>
          </a:p>
        </p:txBody>
      </p:sp>
      <p:sp>
        <p:nvSpPr>
          <p:cNvPr id="5" name="AutoShape 2" descr="data:image/jpeg;base64,/9j/4AAQSkZJRgABAQAAAQABAAD/2wCEAAkGBxQSEhUTExMVFhUXFBgXFRgXGBYWFRwYGRQWGBcYFRcYHCggGholHRcVIjEhJSkrLi4uGh8zODMsNygtLisBCgoKDg0OGhAQGywkICUsNywsLCwsLCwsLCw3LCwtLCwsLCwsLCwsLCwsLCwsLCwsLCwsLCwsLiwsLCwsLCwsLP/AABEIAMcA/gMBIgACEQEDEQH/xAAcAAEAAgMBAQEAAAAAAAAAAAAABAYDBQcCAQj/xABCEAACAQIEAwUFBAgFAwUAAAABAgADEQQSITEFQVETImFxgQYHMpHBFKGx0SMzQlJicuHwJJKissIVc4I0Q2Ojw//EABkBAQEBAQEBAAAAAAAAAAAAAAACAQMEBf/EACkRAQEAAgECAwgDAQAAAAAAAAABAhEhAzESUYEEEyJBYXGxwQUj8DL/2gAMAwEAAhEDEQA/AO4xEQEREBERAREQEREBMGLxtOkAalREB0BdlUHyuZnlc45TpNiF7Ts2/R2CtlOXK1ybHa+Zf8sy3UbJu6WJWBAINwdQRtbwn2a/gIAw9PKbqQWX+ViWUegIHpNhNYREQEREBERAREQEREBERAREQEREBERAREQEREBERAREQEREDBja2RGbmBp4nZR6mwlOxmIZHUJlbXIATYm6hs2axsWfQm37J9LZxaiWp93UghrdbHbz5jxAlIxVFnalkI7TvkM1/hz5l0HgZmV1PWfmE3v0v4qz8KrhFp5f1b5dDuC9rEeZIuPG/W+8lXpOBlQaBXpBf5c62/Aj0lolVONIiJiiIiAiIgIiICIiAiVP279pcRhAi4bDNWd1qOzWYoioBctl3JvoLjY7zP7vfaJ8fg1xFRFVi7L3b5WCn4lBJIHLc7QLLERAREQEREBERAREQEREBERAREQE4w/tK1DF1syGpSWrVWmFIDoocqAA2jLobai1+eluzz88cRa9aoetVz83Yy8cZl3RnbOzoXAuMfbHbs0dbGmvfym92Y/ssQBvzvptOizm3uuxecijlsKQaqWvuzHKoAtoMpbmdQJ0mZl3bjJoifGYCYmrdJKmUmAZhTvHWZ4CIiAiIgIiIFf4/jAtWkote7KzGwUDJ2hvzJGVdNrPvJ/AWTsUC2FlBYWtq3eLW6MSTfneaLjVAVaopsAbVWB56N2Vj5hfwm8pMBVW38VMjpdRUHyC/wCqPDJyjHO22eTZREQsiIgIiICIiBqvajjtPAYWriqoJSmAbLuSWCqo82IEqfu595y8UrVKJw5osqZ1IftFKggEE5VswzDTn6Tae9LDmtw3EUECtUdVygki1qiEsSBpa2l7C9heRfYDC2qOxVVAphKWXoCDVuOX/s2HhJuXxSKmPw2rvERKSREQERMGKxS0xc78hzgZ5+e6GF7VquuqpUqDxyd5v9Ob5Ts2M40UVnZlpooJYm1gBuSTpOT+yQD1rb56NQC3PPTIOvkTOmHG3PO7Wn3PkZ8T1y0reV6l/wAROlNVAnHPdxiimIcg2Bom4POz0/v1nVMDihU02P4+UzPu3C8JDG5ntKPWZlUCQMLxzDVarUadek9Rb5kV1LC2+gPLn0kLTwJ9iICIiAiIgJgx2JFKm9Q7IpbzsL29ZnkXieBWvTak5YK1rlTY6EEW9QIFPo8YetiBV7ErSAGY3DXqBXuFbQHTsuh0lhwCF6hbaxVzvb4WRQt9TzuxtsLDmNRQwAw70aQIb/Et3rWNuwv47XtLDR/Wj+R7+jJb8T85tRO9T5rcTx/C06woPiaKVmtam1RA5vtZSb68us2U4P7xvZA4zGEIuWu+JCFiVUdm7hVqPfVgFCgAG/nJuWtOkm3eImLC0ciKlycqhbnUmwAufGeme3iZrHuJ5UnnPUBERA02LVXarTY/Gcg6kCkl7eRYmVb3XO/Y/pGLP9oqKSeVqdrDwuhlmxlFhUuozFczgaD47jK1/I6gjYXB50XhPFPsnaPkGU4qqWu4XVK7F1p5tGcByuUWLBja8rjV4Rd7nPDq0THh6yuqupurKGU9QRcH5TJJWREiYjiCLp8TdBrAlyv8SYmo1+Wg8rTYDtqnSmPm39/KeK3CtLhiW55uc1l5Uf249lf+o0Vpdu9IK+Y2GZW/mW4uRy10mf2Z9k8Nw9D2K9/L3qr96ofXkvPKLCWCpRZfiBH4fOebXhLkPuo4uMTjGQKVy4d2JJvcCpSFvA3IM7Eum2ltpr+E8Bw+HJOHw9OmzfEaaAEjoSBt4Sw4PAEHM3oPzi3ZJ5PdbCHKb1Kg7p1B1Gm4nIvZX2apKMDiVxLdrUxFLKAAotvVQ7nMFWqCb89p17i9UinYEqWYKCNDqe9Y8jlDSncK9n3odgUqC9F6hBK3LCp2hIcnfVhtbY6ybhctWK95jjuVdPsh5VH+c+fZ3G1Q+omXCYgVFDDTqOhG4PkZmmiJasOat90+fanHxUz6ayZECLT4gh52PjpJKsDqDeealJW3APnIjcOA1Rih8NRAnRNea9Wn8a5x1XeZV4lTIvmt4c/lBtXuK1P8VhRfU16x/wAqZPqPnN7R/Wj+R/8Ack0PtJikPZ1aa2qLVBLkDUZWWx6i+T5CSODcYUrnqBi+qnaw15DTQjKdbnxlWcbcsc5M7j6/pZZzE9+qrVL3azZhe5b4gSb3FifkFGl5ecZximKTupvlRmtsTYE2HWc6pVznABuq7HloCSD/ABZsunSMcJlxXaXXZ0PhOMaohBNypyk9dAQT466+IO202dJLayu+yDd6qBmZLKAzAg6FrZr/ALRUqeumtryzTMpqhERMCIiBr6361v5E/GpKx7A2btwwBH2vGqQdRrVpmxEs9c/piOZpp9zVL/iJVPd2LGsAbk4yvVI6LU2v4Ej1sehm7mtJ1d7XuYcTilpi7HyHM+Uw8Qx4piw1c7D6mR8Ng9e0rasdh0mN2DtK/wDAn3n+/wC7yXRw6UxoNeu5n01SdpkSnzO8GnpWvPURDSeOyX90fIT3EDW4kdlUDjY7/X85sQZjxNHOpHy85H4bW0KHdfw/pDEX2iHdpnn2gHhaxY6de6Nf6gxaoJsAbEsgvvu6g6eske0tO60u8Rauh5WNr6G/XwkTEHS17EnQ9CNQfEgi4HM2l49q49XXiiXwwtTqtTJzXJzEbZgoIYDkMuUEcjl3vc7ma/g+HsgqE3ZxmJ6Bu9Yepuep8LAbCQ7/AGIiICIiBHx+IyISN9h5yuO1zc7mWHiVHNTOoFtRfQSumbE5IuNpl0ZVFyBm8gpzXJ5besh8Ob41FiLhvmLf8ZsWU3BB5glTfK1r2zAEXAJvafXJJLMbsdzsPAAchv8AfuSTK3xpyuG8pkg4/BdooAa1jc3AZTofiVgQeuvMCaCiEN1DXNNypsdQVc6Hpt0lrM5B7Z0Hw+PrgZkJYPcEg2dFfceJPym4a3uxcy8LuHsTUvRcclqkD1RGP3kn1lhlV92OCalw+kahJeresxYkmznub/wBJapOV3auERElpIuNx6UviOvQan+ky4mrlRm6KT8hKa7liSTcnUmbE26QfbXG9u9BctlDNpe9yWprr6H7zMns1impV8UVC95xyNh36pFtfGRuNEA0ieVQH0XvEDx0vbwMh0cRUo1Tmpuy1apCsilxlLnIxK3ygBtb8hflacrPj/3k6S24en7XDA45Q5epcsdjuB6TZVOJ0QQGqoOepGg8f3fW0rypI+EoUmFaq5JUFuq7aEgg97VSo/l5ys7ZOEdObuqvSoNxPchcFpKtCmqMGAUd4HMpPOx6Xv5bSbKaREQEREBNdjVyOKg57/34iScRi1Tc3PQbyBiMcXFrAD5mGVI4uwNG42zUz/8AYk1oaY8XUbs7XNgVNh0Dhjpz0B0nxXBFwbg7EbTt05w8ntF5jdcIa9FPAFf8hK/STJXeH4plDBToHa2xGpzH7yR6SZ/1e2jC/lOVnL045bxlbUmY2rdJGXFq4vfTnflPDYgtpTW/idpi9pVgBmY/OR3x5Y2pKWPXlPq4Esb1GLHpykxEAFgLDwhiCuALG9Vi3gNBJFTA02Fio8LaH7pIiDTVvwVeTEedjPK8EXm59ABNtI2Nxi0xc6k7Dmf6QajWYnDfZ2Wouq7G+/8AfjOb++DDUzisNXIJSpTyvbQkU3Bb1tUtL9i+Ju9xoFPIfUmUn3iUM2HRv3KnyDKQbeZC/KVO6K6zQy5Vy2y2GW21raW8LT0TOfeyfGKn2WiQ5NkC2OvwEpz/AJZauHcVFQhX0Y7W+E+HgZmlTKNspnqImKeXUEEHYixlV4hw5qR2uvJvz6GWyDDLNqDjcItVMrXGoIKmzAjYqeR/MjnPeBwwpU1pgswUWuxux8zLHxzCoqZgoBzAXGn4T3geGUyisVuSoJ1PTzm8d06vZWMW+yg2uCSedhYWHQm+/gZHo4R6q1aKhcgAYMbAICblR5lWPhf5bb2owpR0KU+5ltdRfvXYkG2uwEqWKrkruRei5PmMlrjwuZ1xxmWL53W6+XS6vO9a19+OVs9kC7rUCVCuVwbWuO8Lc/FWlhtXHNG+4/SaX2RqhAq2y9quYj+KxIPjcZgehS0tE5ZZbtr3dDC4dPGW/JB+1VB8VI/+Jv8AdInFfafD4WmamJc0UBtdwdzsABqTvoBym5nOPftwN8Vw9ey1enXRgl9XuGQhb8xmzeQMx21Vw4H7TYXGU+0w9dKi3sTqCDvYhgCDrzmfH423dQ6ncjl5eMonun4bSwtM0Gy5yiXuBcveozKWAsSt7dbAS0PufM/jMxymU3DOXG6r5PQnkT0JSH0TVLS741IBd7gEgHNUrbgHU3QTY1r27u9x0vbna+l5GeiO7ewI102RAwZmLHUnS2Y8zyuZGS8db5eaFY9klhYZF12/ZG0zU6HM/wB+cYOmcqlt8oAGotp0MkS0PNpusBXDLsARuBt5iaYzNglJcAMVvfUeV4bG9nwmRPsF93c+sqOOwNV6tcio+eg6tQoqciMuVXU1DvUFTvob2Ua2W65ok2ZZeGbqX7x+I1qeHUYaoVdn7xW2bKBqAf2et/4Zr/dj7RVa1KqMTVL5GUIzatqDcEga2sDc66+UkcY4lha2HQ0RdnCuu4Kf9y97G2YW8fWaz2fxZwoKrTp5C+YqF1OgBsetlFpMwzuXHbRl1cMcebztfDxWnyJPkDNNxKvncnW1ha+htb87yzAWkTiGAFUdGGx+hlFlVgznftnxar9q+zVadqLBTRyB6lRrAZmyIDuTlF9sp0N503EYGom6nzGo+6RTFm4mXVab2YwjUsOiuuVrscpNyAzEgNbTNYi4G02hmenh2b4VJ8h9Zt+G8FsQ1S2moXfXx/KDW23oE5VvvlF/O2syREx0IiIEDjaXot4WP3z1wd70V8Bb5G0l1UDAqdiCD6zUcEqFGek24Nx6aH6GGfNE9tsSaaUWXcVvQ/oqlwfnKnVpJWOelZWykmmxt0J7M2swNhppb1ls94FO+EJ/dqIfmcv/ACnM2LGwv16fl4z0dLp+LHxTivh/yPtXu+t7vOeLGzeu3nOL8uy8cLw71qKCm1RsuYKcqoiHMc3ftmOVuhOqjTSW3huHqItqlU1G6kKAPAWAv5mab3fn/BqOjuP9V/rLJOOfGVfX9ny8XSxynzkv24JouJURXQuwuFuaag20HO/7xG3S/nfds4E1COb1FA+F7gaaq1mI6ftEeGkl2aDgNBatJWPdZa5AZd75A6+gYg2/Mzb1lOjWtmF/I/tL6G4mlwfDHo0MtSoivmLKgNyWanksfG1zcX2vym84Xh6nZBCAbsWLEki5JPdv/dyZHT3MZLEy3LHeXdiE9CSa+AZdu8PDf5SNOg+ieGoqTcgE/kbi/WxnsT7A+GfJ9M+WgfDNhwmhqXPkPrPGBwYfUnToN/XpNqBbQTCR9lP9peCg4larZ2p1Ci1VUsCFQH4sp71OxckeLDXNaXCR8ZQLAFbZlNxfY6EEHwIJ9bHW0yzanMqyBG0p9mrMSihcqhSSVCjbKFsBbTaSeGDNWpD/AOVPucH6SV7W1X7cI1gFpgqoN7ZmYG/j3R6WkPgT/wCJo/8AcH36fWe6X+v0fJyknW19XToiJ4n1iaf2jbuovMkn5C31m4mkb9NiR+6n0/rDK3FFMqgdAB8hPcRDSIiAiIgJqeMYcgism6/F+f0M20hcTx4pi1rsdhyt1PhDK1vtJXWrgareC6dGzrYfO050uEurP+4VXzz5z/8AmfnLLxpz2LAaAslwNv1inaadKY7Jjz7VQPRCfwYz09K6x9XxP5DCdTrc/LC38rj7v/8A0zDpWb/ah+ssNSr0nPuCVXpqxGZVZ7htQpNgtg2xNxtLBRxVR7KzhQd2trOXUnxV9H2O/wBGE+kbWviVXc69NzI+DPaZmIIu5trY2Cop1HXLJuF4cicsx6nWYqI1b/uN95v9ZzepTPYWsWr1w40WutrksTpXS7E87kdZ0Sc29kWti8QOtT/bigv/ACM6O7AC52E59O248t8Mx4jxiK4QXPp4mRMJhs93fW+w+s8Ux2rZm+AbD6Saa3QToxifA0/L1nlcAh2J/v0nvUmSQIajrgUHK/mTM6IBsAPKeogQa+FKnPT0PMcj5flMuFxYfTZuY/KSZFxeDDajRuv5wxKiQcPjCDkqaN15GToa5Rx7EM2JrE6/pWG/JTlH3KJl9mEL4uiDtnJt/KjNr8pH4yD9prAC57Z7DqS5sJK9jNMXRB379/PsnvPbf+PR8nGb63r+3UJ8ZrT7NdjsaKYubEnYf3ynifWeuK43Ith8TbeHjMfDaHZp/E2rfQTDw/Bszdo+/IdP76TbqgEMnm+Ux5+s9xENIiICIiAla42p7U32IFvK353llkfGYRags3oeYhlm1K4jRLoALfECb32F+gJ3tsJ7o8INNMzFaiMQe7chToAb8xtqLWPzG3r8IqLtZh4b/IyKcA1/1bb3+E2v16X8ZfiutOHusfH47OdaO0fKUznKVy2IDaEWNidb+ZI8IAkilw+of2SPPT8ZJTCtRYOyhgOYO3jJdW5oAhVB3sL+dpocfxqjh6rpVYqTaoO6zXBFuQ3uraeUz4jirH4O6Ou5/pOf+1NW9dy5J7q38so/Oc+plcZuOmOrXv2f/SY5ShIWpXZ/ErnNYA25d0H0nQcVie1fs12G5+v5Tl2B4rRw703qVkpg3AJYAaow36a7y/8AB8VYAjKUbW41JvsQdiJnSnFv1OpedN6o0AGw2EzJS6z7RIIuuxmSdGAEREBERAREQMGKoK697lz6TV0+IMl1FmA+Em8k8ZqGyryNyfS007tb+gJOuwAG81NqoY2uRjGfS4xAbw+MNsZkFc0MbmG4r38P0mpHyeRuLH/Evpb9InxA9EvdTyk3ivDaj1iwRUDZTdR3VKqB8IF73F7eO/Oenc435Pn6tt18slxfjZYWC94mwF+7JmB4XY56pzP05CaGmlhqNbayzcKqlqYJ3Fx8p5nvnPdMiImLIiICIiAiIgIiICIiAmv43fIOmYX+RmwnmpTDAgi4MFVYTnHvD4nWwdRqxw7PTbLkqKRkBsAA+l1Nx0sb6Hp1fE8LZfh7w+/+sg1sPcFXXQ6EMNCOhB3EZYzLumW4qPwnh3DOM4ft/syhr5alv0dRXABILJbNuCCb3+6XbBYVKVNKdNQqIoVQOSgWAnrC4QKMtNAo5BFsPkBNhh+HMfi7o+/5TWJHCqgAIJA10uZsAZg+xJa2UfWeTw9OhHqZikqJF+wj95vnH2IfvP8AOGpU+FgNzI32FerfOBgE6X9TAyNikG7D8fwmE8QX9kM3kJnXDINlHymQCBrcRTqVbDIFA5k6/wB+k1mIw7KbMCCDcEaajmDLNPjC+81mlExvCUqvndcxPxd4oG0t3wAb/wDjkk5RYAXvYb9fGWZsFTP7A/D8J9TCINkX5TbltEwk5jQYXBNUOgsOp2/rLFQpBFCjYTJElcmiIiGkREBERAREQEREBERAREQEREBERAREQEREBERAREQEREBERAREQEREBERARE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data:image/jpeg;base64,/9j/4AAQSkZJRgABAQAAAQABAAD/2wCEAAkGBxQSEhUTExMVFhUXFBgXFRgXGBYWFRwYGRQWGBcYFRcYHCggGholHRcVIjEhJSkrLi4uGh8zODMsNygtLisBCgoKDg0OGhAQGywkICUsNywsLCwsLCwsLCw3LCwtLCwsLCwsLCwsLCwsLCwsLCwsLCwsLCwsLiwsLCwsLCwsLP/AABEIAMcA/gMBIgACEQEDEQH/xAAcAAEAAgMBAQEAAAAAAAAAAAAABAYDBQcCAQj/xABCEAACAQIEAwUFBAgFAwUAAAABAgADEQQSITEFQVETImFxgQYHMpHBFKGx0SMzQlJicuHwJJKissIVc4I0Q2Ojw//EABkBAQEBAQEBAAAAAAAAAAAAAAACAQMEBf/EACkRAQEAAgECAwgDAQAAAAAAAAABAhEhAzESUYEEEyJBYXGxwQUj8DL/2gAMAwEAAhEDEQA/AO4xEQEREBERAREQEREBMGLxtOkAalREB0BdlUHyuZnlc45TpNiF7Ts2/R2CtlOXK1ybHa+Zf8sy3UbJu6WJWBAINwdQRtbwn2a/gIAw9PKbqQWX+ViWUegIHpNhNYREQEREBERAREQEREBERAREQEREBERAREQEREBERAREQEREDBja2RGbmBp4nZR6mwlOxmIZHUJlbXIATYm6hs2axsWfQm37J9LZxaiWp93UghrdbHbz5jxAlIxVFnalkI7TvkM1/hz5l0HgZmV1PWfmE3v0v4qz8KrhFp5f1b5dDuC9rEeZIuPG/W+8lXpOBlQaBXpBf5c62/Aj0lolVONIiJiiIiAiIgIiICIiAiVP279pcRhAi4bDNWd1qOzWYoioBctl3JvoLjY7zP7vfaJ8fg1xFRFVi7L3b5WCn4lBJIHLc7QLLERAREQEREBERAREQEREBERAREQE4w/tK1DF1syGpSWrVWmFIDoocqAA2jLobai1+eluzz88cRa9aoetVz83Yy8cZl3RnbOzoXAuMfbHbs0dbGmvfym92Y/ssQBvzvptOizm3uuxecijlsKQaqWvuzHKoAtoMpbmdQJ0mZl3bjJoifGYCYmrdJKmUmAZhTvHWZ4CIiAiIgIiIFf4/jAtWkote7KzGwUDJ2hvzJGVdNrPvJ/AWTsUC2FlBYWtq3eLW6MSTfneaLjVAVaopsAbVWB56N2Vj5hfwm8pMBVW38VMjpdRUHyC/wCqPDJyjHO22eTZREQsiIgIiICIiBqvajjtPAYWriqoJSmAbLuSWCqo82IEqfu595y8UrVKJw5osqZ1IftFKggEE5VswzDTn6Tae9LDmtw3EUECtUdVygki1qiEsSBpa2l7C9heRfYDC2qOxVVAphKWXoCDVuOX/s2HhJuXxSKmPw2rvERKSREQERMGKxS0xc78hzgZ5+e6GF7VquuqpUqDxyd5v9Ob5Ts2M40UVnZlpooJYm1gBuSTpOT+yQD1rb56NQC3PPTIOvkTOmHG3PO7Wn3PkZ8T1y0reV6l/wAROlNVAnHPdxiimIcg2Bom4POz0/v1nVMDihU02P4+UzPu3C8JDG5ntKPWZlUCQMLxzDVarUadek9Rb5kV1LC2+gPLn0kLTwJ9iICIiAiIgJgx2JFKm9Q7IpbzsL29ZnkXieBWvTak5YK1rlTY6EEW9QIFPo8YetiBV7ErSAGY3DXqBXuFbQHTsuh0lhwCF6hbaxVzvb4WRQt9TzuxtsLDmNRQwAw70aQIb/Et3rWNuwv47XtLDR/Wj+R7+jJb8T85tRO9T5rcTx/C06woPiaKVmtam1RA5vtZSb68us2U4P7xvZA4zGEIuWu+JCFiVUdm7hVqPfVgFCgAG/nJuWtOkm3eImLC0ciKlycqhbnUmwAufGeme3iZrHuJ5UnnPUBERA02LVXarTY/Gcg6kCkl7eRYmVb3XO/Y/pGLP9oqKSeVqdrDwuhlmxlFhUuozFczgaD47jK1/I6gjYXB50XhPFPsnaPkGU4qqWu4XVK7F1p5tGcByuUWLBja8rjV4Rd7nPDq0THh6yuqupurKGU9QRcH5TJJWREiYjiCLp8TdBrAlyv8SYmo1+Wg8rTYDtqnSmPm39/KeK3CtLhiW55uc1l5Uf249lf+o0Vpdu9IK+Y2GZW/mW4uRy10mf2Z9k8Nw9D2K9/L3qr96ofXkvPKLCWCpRZfiBH4fOebXhLkPuo4uMTjGQKVy4d2JJvcCpSFvA3IM7Eum2ltpr+E8Bw+HJOHw9OmzfEaaAEjoSBt4Sw4PAEHM3oPzi3ZJ5PdbCHKb1Kg7p1B1Gm4nIvZX2apKMDiVxLdrUxFLKAAotvVQ7nMFWqCb89p17i9UinYEqWYKCNDqe9Y8jlDSncK9n3odgUqC9F6hBK3LCp2hIcnfVhtbY6ybhctWK95jjuVdPsh5VH+c+fZ3G1Q+omXCYgVFDDTqOhG4PkZmmiJasOat90+fanHxUz6ayZECLT4gh52PjpJKsDqDeealJW3APnIjcOA1Rih8NRAnRNea9Wn8a5x1XeZV4lTIvmt4c/lBtXuK1P8VhRfU16x/wAqZPqPnN7R/Wj+R/8Ack0PtJikPZ1aa2qLVBLkDUZWWx6i+T5CSODcYUrnqBi+qnaw15DTQjKdbnxlWcbcsc5M7j6/pZZzE9+qrVL3azZhe5b4gSb3FifkFGl5ecZximKTupvlRmtsTYE2HWc6pVznABuq7HloCSD/ABZsunSMcJlxXaXXZ0PhOMaohBNypyk9dAQT466+IO202dJLayu+yDd6qBmZLKAzAg6FrZr/ALRUqeumtryzTMpqhERMCIiBr6361v5E/GpKx7A2btwwBH2vGqQdRrVpmxEs9c/piOZpp9zVL/iJVPd2LGsAbk4yvVI6LU2v4Ej1sehm7mtJ1d7XuYcTilpi7HyHM+Uw8Qx4piw1c7D6mR8Ng9e0rasdh0mN2DtK/wDAn3n+/wC7yXRw6UxoNeu5n01SdpkSnzO8GnpWvPURDSeOyX90fIT3EDW4kdlUDjY7/X85sQZjxNHOpHy85H4bW0KHdfw/pDEX2iHdpnn2gHhaxY6de6Nf6gxaoJsAbEsgvvu6g6eske0tO60u8Rauh5WNr6G/XwkTEHS17EnQ9CNQfEgi4HM2l49q49XXiiXwwtTqtTJzXJzEbZgoIYDkMuUEcjl3vc7ma/g+HsgqE3ZxmJ6Bu9Yepuep8LAbCQ7/AGIiICIiBHx+IyISN9h5yuO1zc7mWHiVHNTOoFtRfQSumbE5IuNpl0ZVFyBm8gpzXJ5besh8Ob41FiLhvmLf8ZsWU3BB5glTfK1r2zAEXAJvafXJJLMbsdzsPAAchv8AfuSTK3xpyuG8pkg4/BdooAa1jc3AZTofiVgQeuvMCaCiEN1DXNNypsdQVc6Hpt0lrM5B7Z0Hw+PrgZkJYPcEg2dFfceJPym4a3uxcy8LuHsTUvRcclqkD1RGP3kn1lhlV92OCalw+kahJeresxYkmznub/wBJapOV3auERElpIuNx6UviOvQan+ky4mrlRm6KT8hKa7liSTcnUmbE26QfbXG9u9BctlDNpe9yWprr6H7zMns1impV8UVC95xyNh36pFtfGRuNEA0ieVQH0XvEDx0vbwMh0cRUo1Tmpuy1apCsilxlLnIxK3ygBtb8hflacrPj/3k6S24en7XDA45Q5epcsdjuB6TZVOJ0QQGqoOepGg8f3fW0rypI+EoUmFaq5JUFuq7aEgg97VSo/l5ys7ZOEdObuqvSoNxPchcFpKtCmqMGAUd4HMpPOx6Xv5bSbKaREQEREBNdjVyOKg57/34iScRi1Tc3PQbyBiMcXFrAD5mGVI4uwNG42zUz/8AYk1oaY8XUbs7XNgVNh0Dhjpz0B0nxXBFwbg7EbTt05w8ntF5jdcIa9FPAFf8hK/STJXeH4plDBToHa2xGpzH7yR6SZ/1e2jC/lOVnL045bxlbUmY2rdJGXFq4vfTnflPDYgtpTW/idpi9pVgBmY/OR3x5Y2pKWPXlPq4Esb1GLHpykxEAFgLDwhiCuALG9Vi3gNBJFTA02Fio8LaH7pIiDTVvwVeTEedjPK8EXm59ABNtI2Nxi0xc6k7Dmf6QajWYnDfZ2Wouq7G+/8AfjOb++DDUzisNXIJSpTyvbQkU3Bb1tUtL9i+Ju9xoFPIfUmUn3iUM2HRv3KnyDKQbeZC/KVO6K6zQy5Vy2y2GW21raW8LT0TOfeyfGKn2WiQ5NkC2OvwEpz/AJZauHcVFQhX0Y7W+E+HgZmlTKNspnqImKeXUEEHYixlV4hw5qR2uvJvz6GWyDDLNqDjcItVMrXGoIKmzAjYqeR/MjnPeBwwpU1pgswUWuxux8zLHxzCoqZgoBzAXGn4T3geGUyisVuSoJ1PTzm8d06vZWMW+yg2uCSedhYWHQm+/gZHo4R6q1aKhcgAYMbAICblR5lWPhf5bb2owpR0KU+5ltdRfvXYkG2uwEqWKrkruRei5PmMlrjwuZ1xxmWL53W6+XS6vO9a19+OVs9kC7rUCVCuVwbWuO8Lc/FWlhtXHNG+4/SaX2RqhAq2y9quYj+KxIPjcZgehS0tE5ZZbtr3dDC4dPGW/JB+1VB8VI/+Jv8AdInFfafD4WmamJc0UBtdwdzsABqTvoBym5nOPftwN8Vw9ey1enXRgl9XuGQhb8xmzeQMx21Vw4H7TYXGU+0w9dKi3sTqCDvYhgCDrzmfH423dQ6ncjl5eMonun4bSwtM0Gy5yiXuBcveozKWAsSt7dbAS0PufM/jMxymU3DOXG6r5PQnkT0JSH0TVLS741IBd7gEgHNUrbgHU3QTY1r27u9x0vbna+l5GeiO7ewI102RAwZmLHUnS2Y8zyuZGS8db5eaFY9klhYZF12/ZG0zU6HM/wB+cYOmcqlt8oAGotp0MkS0PNpusBXDLsARuBt5iaYzNglJcAMVvfUeV4bG9nwmRPsF93c+sqOOwNV6tcio+eg6tQoqciMuVXU1DvUFTvob2Ua2W65ok2ZZeGbqX7x+I1qeHUYaoVdn7xW2bKBqAf2et/4Zr/dj7RVa1KqMTVL5GUIzatqDcEga2sDc66+UkcY4lha2HQ0RdnCuu4Kf9y97G2YW8fWaz2fxZwoKrTp5C+YqF1OgBsetlFpMwzuXHbRl1cMcebztfDxWnyJPkDNNxKvncnW1ha+htb87yzAWkTiGAFUdGGx+hlFlVgznftnxar9q+zVadqLBTRyB6lRrAZmyIDuTlF9sp0N503EYGom6nzGo+6RTFm4mXVab2YwjUsOiuuVrscpNyAzEgNbTNYi4G02hmenh2b4VJ8h9Zt+G8FsQ1S2moXfXx/KDW23oE5VvvlF/O2syREx0IiIEDjaXot4WP3z1wd70V8Bb5G0l1UDAqdiCD6zUcEqFGek24Nx6aH6GGfNE9tsSaaUWXcVvQ/oqlwfnKnVpJWOelZWykmmxt0J7M2swNhppb1ls94FO+EJ/dqIfmcv/ACnM2LGwv16fl4z0dLp+LHxTivh/yPtXu+t7vOeLGzeu3nOL8uy8cLw71qKCm1RsuYKcqoiHMc3ftmOVuhOqjTSW3huHqItqlU1G6kKAPAWAv5mab3fn/BqOjuP9V/rLJOOfGVfX9ny8XSxynzkv24JouJURXQuwuFuaag20HO/7xG3S/nfds4E1COb1FA+F7gaaq1mI6ftEeGkl2aDgNBatJWPdZa5AZd75A6+gYg2/Mzb1lOjWtmF/I/tL6G4mlwfDHo0MtSoivmLKgNyWanksfG1zcX2vym84Xh6nZBCAbsWLEki5JPdv/dyZHT3MZLEy3LHeXdiE9CSa+AZdu8PDf5SNOg+ieGoqTcgE/kbi/WxnsT7A+GfJ9M+WgfDNhwmhqXPkPrPGBwYfUnToN/XpNqBbQTCR9lP9peCg4larZ2p1Ci1VUsCFQH4sp71OxckeLDXNaXCR8ZQLAFbZlNxfY6EEHwIJ9bHW0yzanMqyBG0p9mrMSihcqhSSVCjbKFsBbTaSeGDNWpD/AOVPucH6SV7W1X7cI1gFpgqoN7ZmYG/j3R6WkPgT/wCJo/8AcH36fWe6X+v0fJyknW19XToiJ4n1iaf2jbuovMkn5C31m4mkb9NiR+6n0/rDK3FFMqgdAB8hPcRDSIiAiIgJqeMYcgism6/F+f0M20hcTx4pi1rsdhyt1PhDK1vtJXWrgareC6dGzrYfO050uEurP+4VXzz5z/8AmfnLLxpz2LAaAslwNv1inaadKY7Jjz7VQPRCfwYz09K6x9XxP5DCdTrc/LC38rj7v/8A0zDpWb/ah+ssNSr0nPuCVXpqxGZVZ7htQpNgtg2xNxtLBRxVR7KzhQd2trOXUnxV9H2O/wBGE+kbWviVXc69NzI+DPaZmIIu5trY2Cop1HXLJuF4cicsx6nWYqI1b/uN95v9ZzepTPYWsWr1w40WutrksTpXS7E87kdZ0Sc29kWti8QOtT/bigv/ACM6O7AC52E59O248t8Mx4jxiK4QXPp4mRMJhs93fW+w+s8Ux2rZm+AbD6Saa3QToxifA0/L1nlcAh2J/v0nvUmSQIajrgUHK/mTM6IBsAPKeogQa+FKnPT0PMcj5flMuFxYfTZuY/KSZFxeDDajRuv5wxKiQcPjCDkqaN15GToa5Rx7EM2JrE6/pWG/JTlH3KJl9mEL4uiDtnJt/KjNr8pH4yD9prAC57Z7DqS5sJK9jNMXRB379/PsnvPbf+PR8nGb63r+3UJ8ZrT7NdjsaKYubEnYf3ynifWeuK43Ith8TbeHjMfDaHZp/E2rfQTDw/Bszdo+/IdP76TbqgEMnm+Ux5+s9xENIiICIiAla42p7U32IFvK353llkfGYRags3oeYhlm1K4jRLoALfECb32F+gJ3tsJ7o8INNMzFaiMQe7chToAb8xtqLWPzG3r8IqLtZh4b/IyKcA1/1bb3+E2v16X8ZfiutOHusfH47OdaO0fKUznKVy2IDaEWNidb+ZI8IAkilw+of2SPPT8ZJTCtRYOyhgOYO3jJdW5oAhVB3sL+dpocfxqjh6rpVYqTaoO6zXBFuQ3uraeUz4jirH4O6Ou5/pOf+1NW9dy5J7q38so/Oc+plcZuOmOrXv2f/SY5ShIWpXZ/ErnNYA25d0H0nQcVie1fs12G5+v5Tl2B4rRw703qVkpg3AJYAaow36a7y/8AB8VYAjKUbW41JvsQdiJnSnFv1OpedN6o0AGw2EzJS6z7RIIuuxmSdGAEREBERAREQMGKoK697lz6TV0+IMl1FmA+Em8k8ZqGyryNyfS007tb+gJOuwAG81NqoY2uRjGfS4xAbw+MNsZkFc0MbmG4r38P0mpHyeRuLH/Evpb9InxA9EvdTyk3ivDaj1iwRUDZTdR3VKqB8IF73F7eO/Oenc435Pn6tt18slxfjZYWC94mwF+7JmB4XY56pzP05CaGmlhqNbayzcKqlqYJ3Fx8p5nvnPdMiImLIiICIiAiIgIiICIiAmv43fIOmYX+RmwnmpTDAgi4MFVYTnHvD4nWwdRqxw7PTbLkqKRkBsAA+l1Nx0sb6Hp1fE8LZfh7w+/+sg1sPcFXXQ6EMNCOhB3EZYzLumW4qPwnh3DOM4ft/syhr5alv0dRXABILJbNuCCb3+6XbBYVKVNKdNQqIoVQOSgWAnrC4QKMtNAo5BFsPkBNhh+HMfi7o+/5TWJHCqgAIJA10uZsAZg+xJa2UfWeTw9OhHqZikqJF+wj95vnH2IfvP8AOGpU+FgNzI32FerfOBgE6X9TAyNikG7D8fwmE8QX9kM3kJnXDINlHymQCBrcRTqVbDIFA5k6/wB+k1mIw7KbMCCDcEaajmDLNPjC+81mlExvCUqvndcxPxd4oG0t3wAb/wDjkk5RYAXvYb9fGWZsFTP7A/D8J9TCINkX5TbltEwk5jQYXBNUOgsOp2/rLFQpBFCjYTJElcmiIiGkREBERAREQEREBERAREQEREBERAREQEREBERAREQEREBERAREQEREBERARE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2" descr="http://forces4quality.org/sites/default/files/patient_centered_ca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647" y="1275779"/>
            <a:ext cx="3781425" cy="296521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Patient Expectations</a:t>
            </a:r>
          </a:p>
        </p:txBody>
      </p:sp>
    </p:spTree>
    <p:extLst>
      <p:ext uri="{BB962C8B-B14F-4D97-AF65-F5344CB8AC3E}">
        <p14:creationId xmlns:p14="http://schemas.microsoft.com/office/powerpoint/2010/main" val="1308166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07" y="857251"/>
            <a:ext cx="8229600" cy="3529832"/>
          </a:xfrm>
        </p:spPr>
        <p:txBody>
          <a:bodyPr>
            <a:normAutofit/>
          </a:bodyPr>
          <a:lstStyle/>
          <a:p>
            <a:pPr>
              <a:spcAft>
                <a:spcPts val="600"/>
              </a:spcAft>
            </a:pPr>
            <a:endParaRPr lang="en-US" sz="2400" dirty="0"/>
          </a:p>
          <a:p>
            <a:pPr>
              <a:spcAft>
                <a:spcPts val="600"/>
              </a:spcAft>
            </a:pPr>
            <a:r>
              <a:rPr lang="en-US" sz="2400" dirty="0"/>
              <a:t>Set up an effective conversation with patients</a:t>
            </a:r>
          </a:p>
          <a:p>
            <a:pPr>
              <a:spcAft>
                <a:spcPts val="600"/>
              </a:spcAft>
            </a:pPr>
            <a:r>
              <a:rPr lang="en-US" sz="2400" dirty="0"/>
              <a:t>Explain in plain language why requested tests are unnecessary</a:t>
            </a:r>
          </a:p>
          <a:p>
            <a:pPr>
              <a:spcAft>
                <a:spcPts val="600"/>
              </a:spcAft>
            </a:pPr>
            <a:r>
              <a:rPr lang="en-US" sz="2400" dirty="0"/>
              <a:t>Customize the plan to match patients’ values</a:t>
            </a:r>
          </a:p>
          <a:p>
            <a:r>
              <a:rPr lang="en-US" sz="2400" dirty="0"/>
              <a:t>Screen for logistic and financial barriers to care</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Tool: HVC Conversation Guide</a:t>
            </a:r>
          </a:p>
        </p:txBody>
      </p:sp>
    </p:spTree>
    <p:extLst>
      <p:ext uri="{BB962C8B-B14F-4D97-AF65-F5344CB8AC3E}">
        <p14:creationId xmlns:p14="http://schemas.microsoft.com/office/powerpoint/2010/main" val="450365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1" y="879463"/>
            <a:ext cx="8219439" cy="3154409"/>
          </a:xfrm>
        </p:spPr>
        <p:txBody>
          <a:bodyPr>
            <a:noAutofit/>
          </a:bodyPr>
          <a:lstStyle/>
          <a:p>
            <a:pPr marL="0" indent="0">
              <a:buNone/>
            </a:pPr>
            <a:r>
              <a:rPr lang="en-US" sz="2400" b="1" dirty="0">
                <a:solidFill>
                  <a:srgbClr val="000000"/>
                </a:solidFill>
              </a:rPr>
              <a:t>Chief complaint: “I need antibiotics”</a:t>
            </a:r>
          </a:p>
          <a:p>
            <a:pPr>
              <a:spcAft>
                <a:spcPts val="600"/>
              </a:spcAft>
            </a:pPr>
            <a:r>
              <a:rPr lang="en-US" sz="2400" dirty="0"/>
              <a:t>A 35-year-old man presents to clinic, asking for antibiotics</a:t>
            </a:r>
          </a:p>
          <a:p>
            <a:pPr>
              <a:spcAft>
                <a:spcPts val="600"/>
              </a:spcAft>
            </a:pPr>
            <a:r>
              <a:rPr lang="en-US" sz="2400" dirty="0"/>
              <a:t>Reports sinus congestion and headache for three days</a:t>
            </a:r>
          </a:p>
          <a:p>
            <a:pPr>
              <a:spcAft>
                <a:spcPts val="600"/>
              </a:spcAft>
            </a:pPr>
            <a:r>
              <a:rPr lang="en-US" sz="2400" dirty="0"/>
              <a:t>Says he has always received antibiotics for sinus infections in the past</a:t>
            </a:r>
          </a:p>
          <a:p>
            <a:r>
              <a:rPr lang="en-US" sz="2400" dirty="0"/>
              <a:t>When you explain that he does not need antibiotics at this time, he becomes upset, stating “I can’t wait for things to get worse, I need to take care of this now.”</a:t>
            </a:r>
          </a:p>
        </p:txBody>
      </p:sp>
      <p:sp>
        <p:nvSpPr>
          <p:cNvPr id="5"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Expectations</a:t>
            </a:r>
          </a:p>
        </p:txBody>
      </p:sp>
    </p:spTree>
    <p:extLst>
      <p:ext uri="{BB962C8B-B14F-4D97-AF65-F5344CB8AC3E}">
        <p14:creationId xmlns:p14="http://schemas.microsoft.com/office/powerpoint/2010/main" val="4275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8160" y="881259"/>
            <a:ext cx="4165600" cy="3154409"/>
          </a:xfrm>
        </p:spPr>
        <p:txBody>
          <a:bodyPr>
            <a:noAutofit/>
          </a:bodyPr>
          <a:lstStyle/>
          <a:p>
            <a:pPr marL="0" indent="0">
              <a:buNone/>
            </a:pPr>
            <a:r>
              <a:rPr lang="en-US" sz="2300" b="1" dirty="0"/>
              <a:t>The Conflict </a:t>
            </a:r>
          </a:p>
          <a:p>
            <a:r>
              <a:rPr lang="en-US" sz="2300" dirty="0"/>
              <a:t>Patient had multiple experiences in the past where he received antibiotics for the same complaints</a:t>
            </a:r>
          </a:p>
          <a:p>
            <a:r>
              <a:rPr lang="en-US" sz="2300" dirty="0"/>
              <a:t>However, you know that avoidance of antibiotics for acute sinusitis is a Choosing Wisely initiative from multiple professional societies</a:t>
            </a:r>
            <a:r>
              <a:rPr lang="en-US" sz="2300" baseline="30000" dirty="0"/>
              <a:t>5,6,7</a:t>
            </a:r>
          </a:p>
        </p:txBody>
      </p:sp>
      <p:sp>
        <p:nvSpPr>
          <p:cNvPr id="5"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Expectations</a:t>
            </a:r>
          </a:p>
        </p:txBody>
      </p:sp>
      <p:pic>
        <p:nvPicPr>
          <p:cNvPr id="7" name="Picture 6"/>
          <p:cNvPicPr>
            <a:picLocks noChangeAspect="1"/>
          </p:cNvPicPr>
          <p:nvPr/>
        </p:nvPicPr>
        <p:blipFill>
          <a:blip r:embed="rId3"/>
          <a:stretch>
            <a:fillRect/>
          </a:stretch>
        </p:blipFill>
        <p:spPr>
          <a:xfrm>
            <a:off x="5654464" y="3710630"/>
            <a:ext cx="2947035" cy="895668"/>
          </a:xfrm>
          <a:prstGeom prst="rect">
            <a:avLst/>
          </a:prstGeom>
        </p:spPr>
      </p:pic>
      <p:pic>
        <p:nvPicPr>
          <p:cNvPr id="9" name="Picture 8"/>
          <p:cNvPicPr>
            <a:picLocks noChangeAspect="1"/>
          </p:cNvPicPr>
          <p:nvPr/>
        </p:nvPicPr>
        <p:blipFill>
          <a:blip r:embed="rId4"/>
          <a:stretch>
            <a:fillRect/>
          </a:stretch>
        </p:blipFill>
        <p:spPr>
          <a:xfrm>
            <a:off x="7142605" y="2458464"/>
            <a:ext cx="1974034" cy="1105459"/>
          </a:xfrm>
          <a:prstGeom prst="rect">
            <a:avLst/>
          </a:prstGeom>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424" t="6105" r="65342" b="77458"/>
          <a:stretch/>
        </p:blipFill>
        <p:spPr bwMode="auto">
          <a:xfrm>
            <a:off x="6013553" y="835354"/>
            <a:ext cx="2398012" cy="137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a:stretch>
            <a:fillRect/>
          </a:stretch>
        </p:blipFill>
        <p:spPr>
          <a:xfrm>
            <a:off x="4899125" y="2322355"/>
            <a:ext cx="2228857" cy="979645"/>
          </a:xfrm>
          <a:prstGeom prst="rect">
            <a:avLst/>
          </a:prstGeom>
        </p:spPr>
      </p:pic>
    </p:spTree>
    <p:extLst>
      <p:ext uri="{BB962C8B-B14F-4D97-AF65-F5344CB8AC3E}">
        <p14:creationId xmlns:p14="http://schemas.microsoft.com/office/powerpoint/2010/main" val="209077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8414"/>
            <a:ext cx="8229600" cy="3154409"/>
          </a:xfrm>
        </p:spPr>
        <p:txBody>
          <a:bodyPr vert="horz" lIns="91440" tIns="45720" rIns="91440" bIns="45720" rtlCol="0" anchor="t">
            <a:normAutofit/>
          </a:bodyPr>
          <a:lstStyle/>
          <a:p>
            <a:pPr marL="0" indent="0">
              <a:buNone/>
            </a:pPr>
            <a:r>
              <a:rPr lang="en-US" sz="2400" dirty="0"/>
              <a:t>Discuss in your small groups:</a:t>
            </a:r>
          </a:p>
          <a:p>
            <a:pPr>
              <a:spcAft>
                <a:spcPts val="600"/>
              </a:spcAft>
            </a:pPr>
            <a:r>
              <a:rPr lang="en-US" sz="2400" dirty="0"/>
              <a:t>How would you resolve the conflict between what the patient wants and what you feel is medically indicated? </a:t>
            </a:r>
          </a:p>
          <a:p>
            <a:pPr>
              <a:spcAft>
                <a:spcPts val="600"/>
              </a:spcAft>
            </a:pPr>
            <a:r>
              <a:rPr lang="en-US" sz="2400" dirty="0"/>
              <a:t>Practice using the HVC Conversation Guide</a:t>
            </a:r>
          </a:p>
          <a:p>
            <a:r>
              <a:rPr lang="en-US" sz="2400" dirty="0"/>
              <a:t>How much should you accommodate patient wishes for treatments with little or no prospect of benefit and the possibility of harm?</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Expectations</a:t>
            </a:r>
          </a:p>
        </p:txBody>
      </p:sp>
    </p:spTree>
    <p:extLst>
      <p:ext uri="{BB962C8B-B14F-4D97-AF65-F5344CB8AC3E}">
        <p14:creationId xmlns:p14="http://schemas.microsoft.com/office/powerpoint/2010/main" val="80586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a:t>
            </a:r>
            <a:r>
              <a:rPr lang="en-US" sz="3600" dirty="0"/>
              <a:t>Did You Decide to Do? </a:t>
            </a:r>
          </a:p>
        </p:txBody>
      </p:sp>
      <p:sp>
        <p:nvSpPr>
          <p:cNvPr id="3" name="Content Placeholder 2"/>
          <p:cNvSpPr>
            <a:spLocks noGrp="1"/>
          </p:cNvSpPr>
          <p:nvPr>
            <p:ph idx="1"/>
          </p:nvPr>
        </p:nvSpPr>
        <p:spPr>
          <a:xfrm>
            <a:off x="457200" y="1648014"/>
            <a:ext cx="4772983" cy="3154409"/>
          </a:xfrm>
        </p:spPr>
        <p:txBody>
          <a:bodyPr>
            <a:normAutofit/>
          </a:bodyPr>
          <a:lstStyle/>
          <a:p>
            <a:pPr marL="514350" indent="-514350">
              <a:spcAft>
                <a:spcPts val="600"/>
              </a:spcAft>
              <a:buAutoNum type="alphaLcPeriod"/>
            </a:pPr>
            <a:endParaRPr lang="en-US" sz="2400" dirty="0"/>
          </a:p>
          <a:p>
            <a:pPr marL="514350" indent="-514350">
              <a:spcAft>
                <a:spcPts val="600"/>
              </a:spcAft>
              <a:buAutoNum type="alphaLcPeriod"/>
            </a:pPr>
            <a:r>
              <a:rPr lang="en-US" sz="2400" dirty="0"/>
              <a:t>Prescribe the antibiotics </a:t>
            </a:r>
          </a:p>
          <a:p>
            <a:pPr marL="514350" indent="-514350">
              <a:buAutoNum type="alphaLcPeriod"/>
            </a:pPr>
            <a:r>
              <a:rPr lang="en-US" sz="2400" dirty="0"/>
              <a:t>No antibiotics, provide education and reassurance</a:t>
            </a:r>
          </a:p>
        </p:txBody>
      </p:sp>
      <p:pic>
        <p:nvPicPr>
          <p:cNvPr id="4" name="Picture 2" descr="G:\Medical Education Administration\HVCCC PRESENTATIONS\Stock imagery\presentation 9\99116846.jpg"/>
          <p:cNvPicPr>
            <a:picLocks noChangeAspect="1" noChangeArrowheads="1"/>
          </p:cNvPicPr>
          <p:nvPr/>
        </p:nvPicPr>
        <p:blipFill>
          <a:blip r:embed="rId3"/>
          <a:srcRect/>
          <a:stretch>
            <a:fillRect/>
          </a:stretch>
        </p:blipFill>
        <p:spPr bwMode="auto">
          <a:xfrm>
            <a:off x="5517560" y="1648014"/>
            <a:ext cx="3086955" cy="2215708"/>
          </a:xfrm>
          <a:prstGeom prst="rect">
            <a:avLst/>
          </a:prstGeom>
          <a:noFill/>
        </p:spPr>
      </p:pic>
      <p:sp>
        <p:nvSpPr>
          <p:cNvPr id="5" name="Rectangle 4"/>
          <p:cNvSpPr/>
          <p:nvPr/>
        </p:nvSpPr>
        <p:spPr>
          <a:xfrm>
            <a:off x="3107056" y="0"/>
            <a:ext cx="3343592" cy="615553"/>
          </a:xfrm>
          <a:prstGeom prst="rect">
            <a:avLst/>
          </a:prstGeom>
        </p:spPr>
        <p:txBody>
          <a:bodyPr wrap="square">
            <a:spAutoFit/>
          </a:bodyPr>
          <a:lstStyle/>
          <a:p>
            <a:r>
              <a:rPr lang="en-US" sz="3400" b="1" dirty="0">
                <a:solidFill>
                  <a:prstClr val="black"/>
                </a:solidFill>
                <a:ea typeface="+mj-ea"/>
                <a:cs typeface="+mj-cs"/>
              </a:rPr>
              <a:t>Report Back</a:t>
            </a:r>
            <a:endParaRPr lang="en-US" dirty="0"/>
          </a:p>
        </p:txBody>
      </p:sp>
    </p:spTree>
    <p:extLst>
      <p:ext uri="{BB962C8B-B14F-4D97-AF65-F5344CB8AC3E}">
        <p14:creationId xmlns:p14="http://schemas.microsoft.com/office/powerpoint/2010/main" val="2635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987614"/>
            <a:ext cx="8229600" cy="3584386"/>
          </a:xfrm>
        </p:spPr>
        <p:txBody>
          <a:bodyPr>
            <a:noAutofit/>
          </a:bodyPr>
          <a:lstStyle/>
          <a:p>
            <a:pPr>
              <a:spcBef>
                <a:spcPts val="400"/>
              </a:spcBef>
              <a:spcAft>
                <a:spcPts val="600"/>
              </a:spcAft>
            </a:pPr>
            <a:r>
              <a:rPr lang="en-US" sz="2000" dirty="0"/>
              <a:t>You are an intern on the general medicine service. You admit a patient for C. difficile colitis, confirmed by PCR and seen on admission CT abdomen. On hospital day 3, the patient has worsening abdominal pain and distension. Her abdominal exam has worsened and is now tense with rebound tenderness, and urine output has dropped off precipitously. </a:t>
            </a:r>
          </a:p>
          <a:p>
            <a:pPr>
              <a:spcBef>
                <a:spcPts val="400"/>
              </a:spcBef>
              <a:spcAft>
                <a:spcPts val="600"/>
              </a:spcAft>
            </a:pPr>
            <a:r>
              <a:rPr lang="en-US" sz="2000" dirty="0"/>
              <a:t>You are concerned that the patient has developed an acute abdomen. You call the surgery resident and ask for a consult for “worsening c. diff, concern for perforation.”</a:t>
            </a:r>
          </a:p>
          <a:p>
            <a:pPr>
              <a:spcBef>
                <a:spcPts val="400"/>
              </a:spcBef>
              <a:spcAft>
                <a:spcPts val="600"/>
              </a:spcAft>
            </a:pPr>
            <a:r>
              <a:rPr lang="en-US" sz="2000" dirty="0"/>
              <a:t>She says, “Order a CT and we will see her later this afternoon.”</a:t>
            </a:r>
          </a:p>
          <a:p>
            <a:pPr>
              <a:spcBef>
                <a:spcPts val="400"/>
              </a:spcBef>
            </a:pPr>
            <a:r>
              <a:rPr lang="en-US" sz="2000" dirty="0"/>
              <a:t>You don’t think that is appropriate….</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Local Culture</a:t>
            </a:r>
          </a:p>
        </p:txBody>
      </p:sp>
    </p:spTree>
    <p:extLst>
      <p:ext uri="{BB962C8B-B14F-4D97-AF65-F5344CB8AC3E}">
        <p14:creationId xmlns:p14="http://schemas.microsoft.com/office/powerpoint/2010/main" val="260481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7294"/>
            <a:ext cx="8229600" cy="3154409"/>
          </a:xfrm>
        </p:spPr>
        <p:txBody>
          <a:bodyPr vert="horz" lIns="91440" tIns="45720" rIns="91440" bIns="45720" rtlCol="0" anchor="t">
            <a:normAutofit/>
          </a:bodyPr>
          <a:lstStyle/>
          <a:p>
            <a:pPr marL="0" indent="0">
              <a:spcAft>
                <a:spcPts val="600"/>
              </a:spcAft>
              <a:buNone/>
            </a:pPr>
            <a:r>
              <a:rPr lang="en-US" sz="2400" dirty="0"/>
              <a:t>In your small groups, discuss:</a:t>
            </a:r>
          </a:p>
          <a:p>
            <a:pPr>
              <a:spcAft>
                <a:spcPts val="600"/>
              </a:spcAft>
            </a:pPr>
            <a:r>
              <a:rPr lang="en-US" sz="2400" dirty="0"/>
              <a:t>What went wrong? Think about both your perspective and that </a:t>
            </a:r>
            <a:r>
              <a:rPr lang="en-US" sz="2400"/>
              <a:t>of the surgery resident.</a:t>
            </a:r>
            <a:endParaRPr lang="en-US" sz="2400" dirty="0"/>
          </a:p>
          <a:p>
            <a:r>
              <a:rPr lang="en-US" sz="2400" dirty="0"/>
              <a:t>How could you better frame a question for the consultant?</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Local Culture</a:t>
            </a:r>
          </a:p>
        </p:txBody>
      </p:sp>
    </p:spTree>
    <p:extLst>
      <p:ext uri="{BB962C8B-B14F-4D97-AF65-F5344CB8AC3E}">
        <p14:creationId xmlns:p14="http://schemas.microsoft.com/office/powerpoint/2010/main" val="160106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9650"/>
            <a:ext cx="8229600" cy="3154409"/>
          </a:xfrm>
        </p:spPr>
        <p:txBody>
          <a:bodyPr>
            <a:noAutofit/>
          </a:bodyPr>
          <a:lstStyle/>
          <a:p>
            <a:pPr>
              <a:spcBef>
                <a:spcPts val="1128"/>
              </a:spcBef>
            </a:pPr>
            <a:r>
              <a:rPr lang="en-US" sz="2400" dirty="0"/>
              <a:t>Describe the barriers to high value care in clinical practice and explore ways to overcome these barriers </a:t>
            </a:r>
          </a:p>
          <a:p>
            <a:pPr>
              <a:spcBef>
                <a:spcPts val="1128"/>
              </a:spcBef>
            </a:pPr>
            <a:r>
              <a:rPr lang="en-US" sz="2400" dirty="0"/>
              <a:t>Weigh the efficacy and safety of medical interventions to avoid inappropriate use and harm</a:t>
            </a:r>
          </a:p>
          <a:p>
            <a:pPr>
              <a:spcBef>
                <a:spcPts val="1128"/>
              </a:spcBef>
            </a:pPr>
            <a:r>
              <a:rPr lang="en-US" sz="2400" dirty="0"/>
              <a:t>Practice negotiating a care plan with patients that incorporates their values and addresses their concerns</a:t>
            </a:r>
          </a:p>
          <a:p>
            <a:pPr>
              <a:spcBef>
                <a:spcPts val="1128"/>
              </a:spcBef>
            </a:pPr>
            <a:r>
              <a:rPr lang="en-US" sz="2400" dirty="0"/>
              <a:t>Explain the importance of local culture in your practice decisions</a:t>
            </a:r>
          </a:p>
        </p:txBody>
      </p:sp>
      <p:sp>
        <p:nvSpPr>
          <p:cNvPr id="6"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Learning Objectives</a:t>
            </a:r>
          </a:p>
        </p:txBody>
      </p:sp>
    </p:spTree>
    <p:extLst>
      <p:ext uri="{BB962C8B-B14F-4D97-AF65-F5344CB8AC3E}">
        <p14:creationId xmlns:p14="http://schemas.microsoft.com/office/powerpoint/2010/main" val="266804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50"/>
            <a:ext cx="8229600" cy="3767302"/>
          </a:xfrm>
        </p:spPr>
        <p:txBody>
          <a:bodyPr>
            <a:noAutofit/>
          </a:bodyPr>
          <a:lstStyle/>
          <a:p>
            <a:pPr marL="0" indent="0">
              <a:buNone/>
            </a:pPr>
            <a:r>
              <a:rPr lang="en-US" sz="2800" b="1" dirty="0"/>
              <a:t>The High Value Care Consult:</a:t>
            </a:r>
          </a:p>
          <a:p>
            <a:r>
              <a:rPr lang="en-US" sz="2400" dirty="0"/>
              <a:t>Be specific: what question do you want them to answer?</a:t>
            </a:r>
          </a:p>
          <a:p>
            <a:pPr lvl="1"/>
            <a:r>
              <a:rPr lang="en-US" sz="2000" dirty="0"/>
              <a:t>What are you concerned about? How concerned are you?</a:t>
            </a:r>
          </a:p>
          <a:p>
            <a:pPr lvl="1"/>
            <a:r>
              <a:rPr lang="en-US" sz="2000" dirty="0"/>
              <a:t>If you want them to do something, ask directly.</a:t>
            </a:r>
          </a:p>
          <a:p>
            <a:r>
              <a:rPr lang="en-US" sz="2400" dirty="0"/>
              <a:t>Include important relevant information (exam/history)</a:t>
            </a:r>
          </a:p>
          <a:p>
            <a:r>
              <a:rPr lang="en-US" sz="2400" dirty="0"/>
              <a:t>“Speak the same language” via risk stratification tools and subspecialty guidelines when able</a:t>
            </a:r>
          </a:p>
          <a:p>
            <a:r>
              <a:rPr lang="en-US" sz="2400" dirty="0"/>
              <a:t>Suggest a time frame: Emergent/urgent/routine?</a:t>
            </a:r>
          </a:p>
          <a:p>
            <a:r>
              <a:rPr lang="en-US" sz="2400" dirty="0"/>
              <a:t>If they ask for testing, ask what the testing is looking for </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Local Culture</a:t>
            </a:r>
          </a:p>
        </p:txBody>
      </p:sp>
    </p:spTree>
    <p:extLst>
      <p:ext uri="{BB962C8B-B14F-4D97-AF65-F5344CB8AC3E}">
        <p14:creationId xmlns:p14="http://schemas.microsoft.com/office/powerpoint/2010/main" val="149148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 y="1018094"/>
            <a:ext cx="8229600" cy="3154409"/>
          </a:xfrm>
        </p:spPr>
        <p:txBody>
          <a:bodyPr>
            <a:normAutofit/>
          </a:bodyPr>
          <a:lstStyle/>
          <a:p>
            <a:pPr>
              <a:spcAft>
                <a:spcPts val="600"/>
              </a:spcAft>
            </a:pPr>
            <a:r>
              <a:rPr lang="en-US" sz="2400" dirty="0"/>
              <a:t>You call the surgery team back and relay the concerning physical exam findings, and your concern that the patient may need to be taken to the OR today. You ask if the surgery team could meet you at the bedside to assess the patient together.</a:t>
            </a:r>
          </a:p>
          <a:p>
            <a:r>
              <a:rPr lang="en-US" sz="2400" dirty="0"/>
              <a:t>The surgical team meets you at the bedside, evaluates the patient, and decide to take the patient to the OR urgently, without further imaging. </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Local Culture</a:t>
            </a:r>
          </a:p>
        </p:txBody>
      </p:sp>
    </p:spTree>
    <p:extLst>
      <p:ext uri="{BB962C8B-B14F-4D97-AF65-F5344CB8AC3E}">
        <p14:creationId xmlns:p14="http://schemas.microsoft.com/office/powerpoint/2010/main" val="418600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1099374"/>
            <a:ext cx="8229600" cy="3154409"/>
          </a:xfrm>
        </p:spPr>
        <p:txBody>
          <a:bodyPr>
            <a:normAutofit lnSpcReduction="10000"/>
          </a:bodyPr>
          <a:lstStyle/>
          <a:p>
            <a:pPr marL="0" indent="0">
              <a:buNone/>
            </a:pPr>
            <a:r>
              <a:rPr lang="en-US" sz="2800" b="1" dirty="0"/>
              <a:t>Local Culture: What is the problem?</a:t>
            </a:r>
          </a:p>
          <a:p>
            <a:pPr lvl="1">
              <a:spcAft>
                <a:spcPts val="600"/>
              </a:spcAft>
            </a:pPr>
            <a:r>
              <a:rPr lang="en-US" sz="2400" dirty="0"/>
              <a:t>The art of medicine often outweighs the evidence (the majority of our patients would be excluded from clinical trials)</a:t>
            </a:r>
          </a:p>
          <a:p>
            <a:pPr lvl="1">
              <a:spcAft>
                <a:spcPts val="600"/>
              </a:spcAft>
            </a:pPr>
            <a:r>
              <a:rPr lang="en-US" sz="2400" dirty="0"/>
              <a:t>System 1 (pattern recognition) goes unchecked by System 2 (deliberate reasoning) under certain conditions (time pressure, work intensity, psychological stress)</a:t>
            </a:r>
          </a:p>
          <a:p>
            <a:pPr lvl="1"/>
            <a:r>
              <a:rPr lang="en-US" sz="2400" dirty="0"/>
              <a:t>Deeply ingrained; difficult to change (but not impossible)</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Local Culture</a:t>
            </a:r>
          </a:p>
        </p:txBody>
      </p:sp>
    </p:spTree>
    <p:extLst>
      <p:ext uri="{BB962C8B-B14F-4D97-AF65-F5344CB8AC3E}">
        <p14:creationId xmlns:p14="http://schemas.microsoft.com/office/powerpoint/2010/main" val="365305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999490"/>
            <a:ext cx="8229600" cy="3154409"/>
          </a:xfrm>
        </p:spPr>
        <p:txBody>
          <a:bodyPr>
            <a:normAutofit fontScale="85000" lnSpcReduction="20000"/>
          </a:bodyPr>
          <a:lstStyle/>
          <a:p>
            <a:pPr marL="0" indent="0">
              <a:buNone/>
            </a:pPr>
            <a:r>
              <a:rPr lang="en-US" sz="3300" b="1" dirty="0"/>
              <a:t>Hidden Curriculum: What is it?</a:t>
            </a:r>
          </a:p>
          <a:p>
            <a:pPr lvl="1">
              <a:spcAft>
                <a:spcPts val="600"/>
              </a:spcAft>
            </a:pPr>
            <a:r>
              <a:rPr lang="en-US" dirty="0"/>
              <a:t>Non-verbal messages transmitted “on the job” through practices, habits, and hierarchy</a:t>
            </a:r>
          </a:p>
          <a:p>
            <a:pPr lvl="1"/>
            <a:r>
              <a:rPr lang="en-US" dirty="0"/>
              <a:t>Actions of senior physicians (often unspoken) influence the behavior of students, regardless of what is formally taught</a:t>
            </a:r>
          </a:p>
          <a:p>
            <a:pPr lvl="2">
              <a:spcAft>
                <a:spcPts val="600"/>
              </a:spcAft>
            </a:pPr>
            <a:r>
              <a:rPr lang="en-US" dirty="0"/>
              <a:t>In medical school, students are taught that the history and physical exam are key to diagnosis; however, some consultants request imaging before evaluating a patient at the bedside</a:t>
            </a:r>
          </a:p>
          <a:p>
            <a:pPr lvl="1"/>
            <a:r>
              <a:rPr lang="en-US" dirty="0"/>
              <a:t>Fear of disapproval outweighs fear of uncertainty </a:t>
            </a:r>
          </a:p>
        </p:txBody>
      </p:sp>
      <p:sp>
        <p:nvSpPr>
          <p:cNvPr id="4" name="Title 1"/>
          <p:cNvSpPr txBox="1">
            <a:spLocks/>
          </p:cNvSpPr>
          <p:nvPr/>
        </p:nvSpPr>
        <p:spPr>
          <a:xfrm>
            <a:off x="2702560" y="1016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smtClean="0"/>
              <a:t>Barrier: Hidden Curriculum</a:t>
            </a:r>
            <a:endParaRPr lang="en-US" sz="3400" dirty="0"/>
          </a:p>
        </p:txBody>
      </p:sp>
    </p:spTree>
    <p:extLst>
      <p:ext uri="{BB962C8B-B14F-4D97-AF65-F5344CB8AC3E}">
        <p14:creationId xmlns:p14="http://schemas.microsoft.com/office/powerpoint/2010/main" val="3011121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999490"/>
            <a:ext cx="8229600" cy="3154409"/>
          </a:xfrm>
        </p:spPr>
        <p:txBody>
          <a:bodyPr>
            <a:normAutofit/>
          </a:bodyPr>
          <a:lstStyle/>
          <a:p>
            <a:pPr marL="0" indent="0">
              <a:buNone/>
            </a:pPr>
            <a:r>
              <a:rPr lang="en-US" sz="2800" b="1" dirty="0"/>
              <a:t>Come back to your small groups:</a:t>
            </a:r>
          </a:p>
          <a:p>
            <a:pPr lvl="1"/>
            <a:r>
              <a:rPr lang="en-US" sz="2400" dirty="0"/>
              <a:t>Brainstorm ideas for how to address local culture and hidden curriculum issues in your hospital system</a:t>
            </a:r>
          </a:p>
        </p:txBody>
      </p:sp>
      <p:sp>
        <p:nvSpPr>
          <p:cNvPr id="4" name="Title 1"/>
          <p:cNvSpPr txBox="1">
            <a:spLocks/>
          </p:cNvSpPr>
          <p:nvPr/>
        </p:nvSpPr>
        <p:spPr>
          <a:xfrm>
            <a:off x="2575034" y="10160"/>
            <a:ext cx="8357126"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a:t>
            </a:r>
            <a:r>
              <a:rPr lang="en-US" sz="3400" dirty="0" smtClean="0"/>
              <a:t>Culture/Hidden </a:t>
            </a:r>
            <a:r>
              <a:rPr lang="en-US" sz="3400" dirty="0"/>
              <a:t>Curriculum</a:t>
            </a:r>
          </a:p>
        </p:txBody>
      </p:sp>
    </p:spTree>
    <p:extLst>
      <p:ext uri="{BB962C8B-B14F-4D97-AF65-F5344CB8AC3E}">
        <p14:creationId xmlns:p14="http://schemas.microsoft.com/office/powerpoint/2010/main" val="653337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040" y="867410"/>
            <a:ext cx="4074160" cy="3602990"/>
          </a:xfrm>
        </p:spPr>
        <p:txBody>
          <a:bodyPr vert="horz" lIns="91440" tIns="45720" rIns="91440" bIns="45720" rtlCol="0" anchor="t">
            <a:normAutofit fontScale="70000" lnSpcReduction="20000"/>
          </a:bodyPr>
          <a:lstStyle/>
          <a:p>
            <a:pPr marL="0" indent="0">
              <a:buNone/>
            </a:pPr>
            <a:r>
              <a:rPr lang="en-US" sz="4000" b="1" dirty="0"/>
              <a:t>Potential Solutions</a:t>
            </a:r>
          </a:p>
          <a:p>
            <a:pPr lvl="1">
              <a:spcAft>
                <a:spcPts val="600"/>
              </a:spcAft>
            </a:pPr>
            <a:r>
              <a:rPr lang="en-US" dirty="0"/>
              <a:t>Make best available evidence accessible</a:t>
            </a:r>
            <a:r>
              <a:rPr lang="en-US" dirty="0">
                <a:solidFill>
                  <a:srgbClr val="FF0000"/>
                </a:solidFill>
              </a:rPr>
              <a:t> </a:t>
            </a:r>
            <a:r>
              <a:rPr lang="en-US" dirty="0"/>
              <a:t>to augment decision making</a:t>
            </a:r>
          </a:p>
          <a:p>
            <a:pPr lvl="1">
              <a:spcAft>
                <a:spcPts val="600"/>
              </a:spcAft>
            </a:pPr>
            <a:r>
              <a:rPr lang="en-US" dirty="0"/>
              <a:t>Use comparative data to identify practice variation and motivate clinicians to change </a:t>
            </a:r>
          </a:p>
          <a:p>
            <a:pPr lvl="1">
              <a:spcAft>
                <a:spcPts val="600"/>
              </a:spcAft>
            </a:pPr>
            <a:r>
              <a:rPr lang="en-US" dirty="0"/>
              <a:t>Identify respected clinical experts to support practice change (opinion leaders)</a:t>
            </a:r>
          </a:p>
          <a:p>
            <a:pPr lvl="1"/>
            <a:r>
              <a:rPr lang="en-US" dirty="0"/>
              <a:t>Unfreeze, Change, Freeze</a:t>
            </a:r>
            <a:r>
              <a:rPr lang="en-US" baseline="30000" dirty="0"/>
              <a:t>8</a:t>
            </a:r>
          </a:p>
        </p:txBody>
      </p:sp>
      <p:sp>
        <p:nvSpPr>
          <p:cNvPr id="5" name="Title 1"/>
          <p:cNvSpPr txBox="1">
            <a:spLocks/>
          </p:cNvSpPr>
          <p:nvPr/>
        </p:nvSpPr>
        <p:spPr>
          <a:xfrm>
            <a:off x="2651410" y="1016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a:t>
            </a:r>
            <a:r>
              <a:rPr lang="en-US" sz="3400" dirty="0" smtClean="0"/>
              <a:t>Culture/Hidden </a:t>
            </a:r>
            <a:r>
              <a:rPr lang="en-US" sz="3400" dirty="0"/>
              <a:t>Curriculum</a:t>
            </a:r>
          </a:p>
        </p:txBody>
      </p:sp>
      <p:graphicFrame>
        <p:nvGraphicFramePr>
          <p:cNvPr id="7" name="Diagram 6"/>
          <p:cNvGraphicFramePr/>
          <p:nvPr>
            <p:extLst>
              <p:ext uri="{D42A27DB-BD31-4B8C-83A1-F6EECF244321}">
                <p14:modId xmlns:p14="http://schemas.microsoft.com/office/powerpoint/2010/main" val="2021639472"/>
              </p:ext>
            </p:extLst>
          </p:nvPr>
        </p:nvGraphicFramePr>
        <p:xfrm>
          <a:off x="4307840" y="1158557"/>
          <a:ext cx="4196080" cy="297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7797800" y="2468880"/>
            <a:ext cx="1412240" cy="646331"/>
          </a:xfrm>
          <a:prstGeom prst="rect">
            <a:avLst/>
          </a:prstGeom>
          <a:noFill/>
        </p:spPr>
        <p:txBody>
          <a:bodyPr wrap="square" rtlCol="0">
            <a:spAutoFit/>
          </a:bodyPr>
          <a:lstStyle/>
          <a:p>
            <a:pPr algn="ctr"/>
            <a:r>
              <a:rPr lang="en-US" dirty="0"/>
              <a:t>High </a:t>
            </a:r>
          </a:p>
          <a:p>
            <a:pPr algn="ctr"/>
            <a:r>
              <a:rPr lang="en-US" dirty="0"/>
              <a:t>Involvement</a:t>
            </a:r>
          </a:p>
        </p:txBody>
      </p:sp>
      <p:sp>
        <p:nvSpPr>
          <p:cNvPr id="10" name="TextBox 9"/>
          <p:cNvSpPr txBox="1"/>
          <p:nvPr/>
        </p:nvSpPr>
        <p:spPr>
          <a:xfrm>
            <a:off x="5201920" y="867410"/>
            <a:ext cx="2595880" cy="369332"/>
          </a:xfrm>
          <a:prstGeom prst="rect">
            <a:avLst/>
          </a:prstGeom>
          <a:noFill/>
        </p:spPr>
        <p:txBody>
          <a:bodyPr wrap="square" rtlCol="0">
            <a:spAutoFit/>
          </a:bodyPr>
          <a:lstStyle/>
          <a:p>
            <a:r>
              <a:rPr lang="en-US" dirty="0"/>
              <a:t>High Power/ Influence</a:t>
            </a:r>
          </a:p>
        </p:txBody>
      </p:sp>
      <p:sp>
        <p:nvSpPr>
          <p:cNvPr id="2" name="TextBox 1"/>
          <p:cNvSpPr txBox="1"/>
          <p:nvPr/>
        </p:nvSpPr>
        <p:spPr>
          <a:xfrm>
            <a:off x="3921847" y="4225046"/>
            <a:ext cx="5156025" cy="400110"/>
          </a:xfrm>
          <a:prstGeom prst="rect">
            <a:avLst/>
          </a:prstGeom>
          <a:noFill/>
        </p:spPr>
        <p:txBody>
          <a:bodyPr wrap="square" rtlCol="0">
            <a:spAutoFit/>
          </a:bodyPr>
          <a:lstStyle/>
          <a:p>
            <a:r>
              <a:rPr lang="en-US" sz="2000" b="1" dirty="0"/>
              <a:t>Different Strategies for Different Stakeholders</a:t>
            </a:r>
            <a:r>
              <a:rPr lang="en-US" sz="2000" b="1" baseline="30000" dirty="0"/>
              <a:t>9</a:t>
            </a:r>
          </a:p>
        </p:txBody>
      </p:sp>
    </p:spTree>
    <p:extLst>
      <p:ext uri="{BB962C8B-B14F-4D97-AF65-F5344CB8AC3E}">
        <p14:creationId xmlns:p14="http://schemas.microsoft.com/office/powerpoint/2010/main" val="408354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9461"/>
            <a:ext cx="8229600" cy="3154409"/>
          </a:xfrm>
        </p:spPr>
        <p:txBody>
          <a:bodyPr>
            <a:noAutofit/>
          </a:bodyPr>
          <a:lstStyle/>
          <a:p>
            <a:pPr>
              <a:spcBef>
                <a:spcPts val="1128"/>
              </a:spcBef>
              <a:spcAft>
                <a:spcPts val="600"/>
              </a:spcAft>
            </a:pPr>
            <a:r>
              <a:rPr lang="en-US" sz="2200" dirty="0"/>
              <a:t>Key barriers to high value care include defensive medicine, addressing patient expectations, and local culture</a:t>
            </a:r>
          </a:p>
          <a:p>
            <a:pPr>
              <a:spcBef>
                <a:spcPts val="1128"/>
              </a:spcBef>
              <a:spcAft>
                <a:spcPts val="600"/>
              </a:spcAft>
            </a:pPr>
            <a:r>
              <a:rPr lang="en-US" sz="2200" dirty="0"/>
              <a:t>Good communication with patients and proper documentation are the best ways to defend your medical decisions</a:t>
            </a:r>
          </a:p>
          <a:p>
            <a:pPr>
              <a:spcBef>
                <a:spcPts val="1128"/>
              </a:spcBef>
              <a:spcAft>
                <a:spcPts val="600"/>
              </a:spcAft>
            </a:pPr>
            <a:r>
              <a:rPr lang="en-US" sz="2200" dirty="0"/>
              <a:t>Take time to negotiate a care plan with patients that incorporates their values and addresses their concerns</a:t>
            </a:r>
          </a:p>
          <a:p>
            <a:pPr>
              <a:spcBef>
                <a:spcPts val="1128"/>
              </a:spcBef>
            </a:pPr>
            <a:r>
              <a:rPr lang="en-US" sz="2200" dirty="0"/>
              <a:t>Local culture affects your practice decisions; be clear in your consult questions in order to get the best answer for your patients</a:t>
            </a:r>
          </a:p>
          <a:p>
            <a:endParaRPr lang="en-US" dirty="0"/>
          </a:p>
        </p:txBody>
      </p:sp>
      <p:sp>
        <p:nvSpPr>
          <p:cNvPr id="4" name="Title 1"/>
          <p:cNvSpPr txBox="1">
            <a:spLocks/>
          </p:cNvSpPr>
          <p:nvPr/>
        </p:nvSpPr>
        <p:spPr>
          <a:xfrm>
            <a:off x="2702560" y="1016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Summary</a:t>
            </a:r>
          </a:p>
        </p:txBody>
      </p:sp>
    </p:spTree>
    <p:extLst>
      <p:ext uri="{BB962C8B-B14F-4D97-AF65-F5344CB8AC3E}">
        <p14:creationId xmlns:p14="http://schemas.microsoft.com/office/powerpoint/2010/main" val="271796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3683"/>
            <a:ext cx="8229600" cy="3896428"/>
          </a:xfrm>
        </p:spPr>
        <p:txBody>
          <a:bodyPr>
            <a:normAutofit fontScale="25000" lnSpcReduction="20000"/>
          </a:bodyPr>
          <a:lstStyle/>
          <a:p>
            <a:pPr marL="514350" indent="-514350">
              <a:spcBef>
                <a:spcPts val="300"/>
              </a:spcBef>
              <a:spcAft>
                <a:spcPts val="200"/>
              </a:spcAft>
              <a:buFont typeface="+mj-lt"/>
              <a:buAutoNum type="arabicPeriod"/>
            </a:pPr>
            <a:r>
              <a:rPr lang="da-DK" sz="5200" dirty="0"/>
              <a:t>Studdert DM, Mello MM, Sage WM</a:t>
            </a:r>
            <a:r>
              <a:rPr lang="en-US" sz="5200" dirty="0">
                <a:solidFill>
                  <a:srgbClr val="000000"/>
                </a:solidFill>
              </a:rPr>
              <a:t>, et al. </a:t>
            </a:r>
            <a:r>
              <a:rPr lang="en-US" sz="5200" dirty="0"/>
              <a:t>Defensive medicine among high-risk specialist physicians in a volatile malpractice environment. JAMA. 2005 Jun 1;293(21):2609-17. [PMID: 15928282]</a:t>
            </a:r>
          </a:p>
          <a:p>
            <a:pPr marL="514350" indent="-514350">
              <a:spcBef>
                <a:spcPts val="300"/>
              </a:spcBef>
              <a:buFont typeface="+mj-lt"/>
              <a:buAutoNum type="arabicPeriod"/>
            </a:pPr>
            <a:r>
              <a:rPr lang="da-DK" sz="5200" dirty="0"/>
              <a:t>Studdert DM, Mello MM, Gawande AA</a:t>
            </a:r>
            <a:r>
              <a:rPr lang="en-US" sz="5200" dirty="0">
                <a:solidFill>
                  <a:srgbClr val="000000"/>
                </a:solidFill>
              </a:rPr>
              <a:t>, et al. </a:t>
            </a:r>
            <a:r>
              <a:rPr lang="en-US" sz="5200" dirty="0"/>
              <a:t>Claims, errors, and compensation payments in medical malpractice litigation. N Engl J Med. 2006 May 11;354(19):2024-33. [PMID: 16687715]</a:t>
            </a:r>
          </a:p>
          <a:p>
            <a:pPr marL="514350" indent="-514350">
              <a:spcBef>
                <a:spcPts val="300"/>
              </a:spcBef>
              <a:buFont typeface="+mj-lt"/>
              <a:buAutoNum type="arabicPeriod"/>
            </a:pPr>
            <a:r>
              <a:rPr lang="en-US" sz="5200" dirty="0"/>
              <a:t>Gallagher TH, Studdert DM, Levinson W. Disclosing harmful medical errors to patients. N Engl J Med. 2007 Jun 28;356(26):2713-9. [PMID: 17596606] </a:t>
            </a:r>
          </a:p>
          <a:p>
            <a:pPr marL="514350" indent="-514350">
              <a:spcBef>
                <a:spcPts val="300"/>
              </a:spcBef>
              <a:buFont typeface="+mj-lt"/>
              <a:buAutoNum type="arabicPeriod"/>
            </a:pPr>
            <a:r>
              <a:rPr lang="en-US" sz="5200" dirty="0">
                <a:sym typeface="Wingdings"/>
              </a:rPr>
              <a:t>American College of Chest Physician and American Thoracic Society. Five Things Physicians and Patients Should Question. Philadelphia, PA: Choosing Wisely; 2013. Available from: </a:t>
            </a:r>
            <a:r>
              <a:rPr lang="en-US" sz="5200" dirty="0">
                <a:sym typeface="Wingdings"/>
                <a:hlinkClick r:id="rId3"/>
              </a:rPr>
              <a:t>http://</a:t>
            </a:r>
            <a:r>
              <a:rPr lang="en-US" sz="5200" dirty="0" smtClean="0">
                <a:sym typeface="Wingdings"/>
                <a:hlinkClick r:id="rId3"/>
              </a:rPr>
              <a:t>www.choosingwisely.org/societies/american-college-of-chest-physicians-and-american-thoracic-society</a:t>
            </a:r>
            <a:r>
              <a:rPr lang="en-US" sz="5200" dirty="0" smtClean="0"/>
              <a:t> </a:t>
            </a:r>
            <a:r>
              <a:rPr lang="en-US" sz="5200" dirty="0"/>
              <a:t>Accessed 11/20/2017</a:t>
            </a:r>
          </a:p>
          <a:p>
            <a:pPr marL="514350" indent="-514350">
              <a:spcBef>
                <a:spcPts val="300"/>
              </a:spcBef>
              <a:buFont typeface="+mj-lt"/>
              <a:buAutoNum type="arabicPeriod"/>
            </a:pPr>
            <a:r>
              <a:rPr lang="en-US" sz="5200" dirty="0">
                <a:sym typeface="Wingdings"/>
              </a:rPr>
              <a:t>American College of Emergency Physicians. Ten Things Physicians and Patients Should Question. Philadelphia, PA: Choosing Wisely; 2013. Available from: </a:t>
            </a:r>
            <a:r>
              <a:rPr lang="en-US" sz="5200" dirty="0">
                <a:sym typeface="Wingdings"/>
                <a:hlinkClick r:id="rId4"/>
              </a:rPr>
              <a:t>http://</a:t>
            </a:r>
            <a:r>
              <a:rPr lang="en-US" sz="5200" dirty="0" smtClean="0">
                <a:sym typeface="Wingdings"/>
                <a:hlinkClick r:id="rId4"/>
              </a:rPr>
              <a:t>www.choosingwisely.org/societies/american-college-of-emergency-physicians</a:t>
            </a:r>
            <a:r>
              <a:rPr lang="en-US" sz="5200" dirty="0" smtClean="0"/>
              <a:t> </a:t>
            </a:r>
            <a:r>
              <a:rPr lang="en-US" sz="5200" dirty="0"/>
              <a:t>Accessed 11/20/2017</a:t>
            </a:r>
          </a:p>
          <a:p>
            <a:pPr marL="514350" indent="-514350">
              <a:spcBef>
                <a:spcPts val="300"/>
              </a:spcBef>
              <a:buFont typeface="+mj-lt"/>
              <a:buAutoNum type="arabicPeriod"/>
            </a:pPr>
            <a:r>
              <a:rPr lang="en-US" sz="5200" dirty="0">
                <a:sym typeface="Wingdings"/>
              </a:rPr>
              <a:t>American Academy of Family Physicians. Fifteen Things Physicians and Patients Should Question. Philadelphia, PA: Choosing Wisely; 2012. Available from: </a:t>
            </a:r>
            <a:r>
              <a:rPr lang="en-US" sz="5200" dirty="0">
                <a:sym typeface="Wingdings"/>
                <a:hlinkClick r:id="rId5"/>
              </a:rPr>
              <a:t>http://</a:t>
            </a:r>
            <a:r>
              <a:rPr lang="en-US" sz="5200" dirty="0" smtClean="0">
                <a:sym typeface="Wingdings"/>
                <a:hlinkClick r:id="rId5"/>
              </a:rPr>
              <a:t>www.choosingwisely.org/societies/american-academy-of-family-physicians</a:t>
            </a:r>
            <a:r>
              <a:rPr lang="en-US" sz="5200" dirty="0" smtClean="0">
                <a:sym typeface="Wingdings"/>
              </a:rPr>
              <a:t>. </a:t>
            </a:r>
            <a:r>
              <a:rPr lang="en-US" sz="5200" dirty="0"/>
              <a:t>Accessed 11/20/2017</a:t>
            </a:r>
          </a:p>
          <a:p>
            <a:pPr marL="514350" indent="-514350">
              <a:spcBef>
                <a:spcPts val="300"/>
              </a:spcBef>
              <a:buFont typeface="+mj-lt"/>
              <a:buAutoNum type="arabicPeriod"/>
            </a:pPr>
            <a:r>
              <a:rPr lang="en-US" sz="5200" dirty="0">
                <a:sym typeface="Wingdings"/>
              </a:rPr>
              <a:t>American Academy of Allergy, Asthma, and Immunology. Ten Things Physicians and Patients Should Question. Philadelphia, PA: Choosing Wisely; 2012. Available from: </a:t>
            </a:r>
            <a:r>
              <a:rPr lang="en-US" sz="5200" dirty="0">
                <a:sym typeface="Wingdings"/>
                <a:hlinkClick r:id="rId6"/>
              </a:rPr>
              <a:t>http://www.choosingwisely.org/societies/american-academy-of-allergy-asthma-immunology/</a:t>
            </a:r>
            <a:r>
              <a:rPr lang="en-US" sz="5200" dirty="0">
                <a:sym typeface="Wingdings"/>
              </a:rPr>
              <a:t>. </a:t>
            </a:r>
            <a:r>
              <a:rPr lang="en-US" sz="5200" dirty="0"/>
              <a:t>Accessed 11/20/2017</a:t>
            </a:r>
          </a:p>
          <a:p>
            <a:pPr marL="514350" indent="-514350">
              <a:spcBef>
                <a:spcPts val="300"/>
              </a:spcBef>
              <a:buFont typeface="+mj-lt"/>
              <a:buAutoNum type="arabicPeriod"/>
            </a:pPr>
            <a:r>
              <a:rPr lang="en-US" sz="5200" dirty="0"/>
              <a:t>Lewin, K. </a:t>
            </a:r>
            <a:r>
              <a:rPr lang="en-US" sz="5200" dirty="0">
                <a:hlinkClick r:id="rId7"/>
              </a:rPr>
              <a:t>Frontiers in Group Dynamics: Concept, Method and Reality in Social Science; Social Equilibria and Social Change</a:t>
            </a:r>
            <a:r>
              <a:rPr lang="en-US" sz="5200" dirty="0"/>
              <a:t>. Human Relations. June 1947. 1: 5–41. </a:t>
            </a:r>
            <a:r>
              <a:rPr lang="en-US" sz="5200" dirty="0">
                <a:hlinkClick r:id="rId8" tooltip="Digital object identifier"/>
              </a:rPr>
              <a:t>doi</a:t>
            </a:r>
            <a:r>
              <a:rPr lang="en-US" sz="5200" dirty="0"/>
              <a:t>:</a:t>
            </a:r>
            <a:r>
              <a:rPr lang="en-US" sz="5200" dirty="0">
                <a:hlinkClick r:id="rId9"/>
              </a:rPr>
              <a:t>10.1177/001872674700100103</a:t>
            </a:r>
            <a:r>
              <a:rPr lang="en-US" sz="5200" dirty="0"/>
              <a:t>.</a:t>
            </a:r>
          </a:p>
          <a:p>
            <a:pPr marL="514350" indent="-514350">
              <a:spcBef>
                <a:spcPts val="300"/>
              </a:spcBef>
              <a:buFont typeface="+mj-lt"/>
              <a:buAutoNum type="arabicPeriod"/>
            </a:pPr>
            <a:r>
              <a:rPr lang="en-US" sz="5200" dirty="0"/>
              <a:t>Grant, C et. al. QI 105: Leading Quality Improvement. Cambridge, Massachusetts: Institute for Healthcare Improvement; 2016. Available on </a:t>
            </a:r>
            <a:r>
              <a:rPr lang="en-US" sz="5200" dirty="0">
                <a:hlinkClick r:id="rId10"/>
              </a:rPr>
              <a:t>www.IHI.org</a:t>
            </a:r>
            <a:r>
              <a:rPr lang="en-US" sz="5200" dirty="0"/>
              <a:t>. Accessed on 11/20/2017</a:t>
            </a:r>
          </a:p>
          <a:p>
            <a:pPr marL="514350" indent="-514350">
              <a:spcBef>
                <a:spcPts val="300"/>
              </a:spcBef>
              <a:buFont typeface="+mj-lt"/>
              <a:buAutoNum type="arabicPeriod"/>
            </a:pPr>
            <a:endParaRPr lang="en-US" sz="5200" dirty="0"/>
          </a:p>
        </p:txBody>
      </p:sp>
      <p:sp>
        <p:nvSpPr>
          <p:cNvPr id="4" name="Title 1"/>
          <p:cNvSpPr txBox="1">
            <a:spLocks/>
          </p:cNvSpPr>
          <p:nvPr/>
        </p:nvSpPr>
        <p:spPr>
          <a:xfrm>
            <a:off x="2702560" y="1016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References</a:t>
            </a:r>
          </a:p>
        </p:txBody>
      </p:sp>
    </p:spTree>
    <p:extLst>
      <p:ext uri="{BB962C8B-B14F-4D97-AF65-F5344CB8AC3E}">
        <p14:creationId xmlns:p14="http://schemas.microsoft.com/office/powerpoint/2010/main" val="36577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r>
              <a:rPr lang="en-US" sz="3600" dirty="0"/>
              <a:t/>
            </a:r>
            <a:br>
              <a:rPr lang="en-US" sz="3600" dirty="0"/>
            </a:br>
            <a:r>
              <a:rPr lang="en-US" sz="3800" dirty="0"/>
              <a:t>Large Group Activity</a:t>
            </a:r>
            <a:r>
              <a:rPr lang="en-US" dirty="0"/>
              <a:t/>
            </a:r>
            <a:br>
              <a:rPr lang="en-US" dirty="0"/>
            </a:br>
            <a:endParaRPr lang="en-US" dirty="0"/>
          </a:p>
        </p:txBody>
      </p:sp>
      <p:sp>
        <p:nvSpPr>
          <p:cNvPr id="3" name="Content Placeholder 2"/>
          <p:cNvSpPr>
            <a:spLocks noGrp="1"/>
          </p:cNvSpPr>
          <p:nvPr>
            <p:ph idx="1"/>
          </p:nvPr>
        </p:nvSpPr>
        <p:spPr>
          <a:xfrm>
            <a:off x="457200" y="987614"/>
            <a:ext cx="8229600" cy="3154409"/>
          </a:xfrm>
        </p:spPr>
        <p:txBody>
          <a:bodyPr>
            <a:normAutofit/>
          </a:bodyPr>
          <a:lstStyle/>
          <a:p>
            <a:pPr>
              <a:spcAft>
                <a:spcPts val="1200"/>
              </a:spcAft>
            </a:pPr>
            <a:r>
              <a:rPr lang="en-US" sz="2400" dirty="0"/>
              <a:t>Turn to the person sitting next to you and draft a quick list of potential barriers to delivery of high-value care to patients</a:t>
            </a:r>
          </a:p>
          <a:p>
            <a:pPr lvl="1"/>
            <a:r>
              <a:rPr lang="en-US" sz="2400" dirty="0"/>
              <a:t>Consider barriers at the individual provider level and at the systems level</a:t>
            </a:r>
          </a:p>
        </p:txBody>
      </p:sp>
    </p:spTree>
    <p:extLst>
      <p:ext uri="{BB962C8B-B14F-4D97-AF65-F5344CB8AC3E}">
        <p14:creationId xmlns:p14="http://schemas.microsoft.com/office/powerpoint/2010/main" val="124730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480" y="0"/>
            <a:ext cx="8117840" cy="857250"/>
          </a:xfrm>
        </p:spPr>
        <p:txBody>
          <a:bodyPr>
            <a:noAutofit/>
          </a:bodyPr>
          <a:lstStyle/>
          <a:p>
            <a:pPr>
              <a:lnSpc>
                <a:spcPct val="80000"/>
              </a:lnSpc>
            </a:pPr>
            <a:r>
              <a:rPr lang="en-US" sz="3400" dirty="0"/>
              <a:t>Potential Barriers to High Value Care</a:t>
            </a:r>
          </a:p>
        </p:txBody>
      </p:sp>
      <p:graphicFrame>
        <p:nvGraphicFramePr>
          <p:cNvPr id="4" name="Table 3"/>
          <p:cNvGraphicFramePr>
            <a:graphicFrameLocks noGrp="1"/>
          </p:cNvGraphicFramePr>
          <p:nvPr>
            <p:extLst>
              <p:ext uri="{D42A27DB-BD31-4B8C-83A1-F6EECF244321}">
                <p14:modId xmlns:p14="http://schemas.microsoft.com/office/powerpoint/2010/main" val="3541830785"/>
              </p:ext>
            </p:extLst>
          </p:nvPr>
        </p:nvGraphicFramePr>
        <p:xfrm>
          <a:off x="540912" y="902005"/>
          <a:ext cx="8010660" cy="3566962"/>
        </p:xfrm>
        <a:graphic>
          <a:graphicData uri="http://schemas.openxmlformats.org/drawingml/2006/table">
            <a:tbl>
              <a:tblPr firstRow="1" bandRow="1">
                <a:tableStyleId>{5C22544A-7EE6-4342-B048-85BDC9FD1C3A}</a:tableStyleId>
              </a:tblPr>
              <a:tblGrid>
                <a:gridCol w="4005330">
                  <a:extLst>
                    <a:ext uri="{9D8B030D-6E8A-4147-A177-3AD203B41FA5}">
                      <a16:colId xmlns="" xmlns:a16="http://schemas.microsoft.com/office/drawing/2014/main" val="20000"/>
                    </a:ext>
                  </a:extLst>
                </a:gridCol>
                <a:gridCol w="4005330">
                  <a:extLst>
                    <a:ext uri="{9D8B030D-6E8A-4147-A177-3AD203B41FA5}">
                      <a16:colId xmlns="" xmlns:a16="http://schemas.microsoft.com/office/drawing/2014/main" val="20001"/>
                    </a:ext>
                  </a:extLst>
                </a:gridCol>
              </a:tblGrid>
              <a:tr h="400597">
                <a:tc>
                  <a:txBody>
                    <a:bodyPr/>
                    <a:lstStyle/>
                    <a:p>
                      <a:pPr algn="ctr"/>
                      <a:r>
                        <a:rPr lang="en-US" dirty="0"/>
                        <a:t>System</a:t>
                      </a:r>
                      <a:r>
                        <a:rPr lang="en-US" baseline="0" dirty="0"/>
                        <a:t> Level</a:t>
                      </a:r>
                      <a:endParaRPr lang="en-US" dirty="0"/>
                    </a:p>
                  </a:txBody>
                  <a:tcPr/>
                </a:tc>
                <a:tc>
                  <a:txBody>
                    <a:bodyPr/>
                    <a:lstStyle/>
                    <a:p>
                      <a:pPr algn="ctr"/>
                      <a:r>
                        <a:rPr lang="en-US" dirty="0"/>
                        <a:t>Individual</a:t>
                      </a:r>
                      <a:r>
                        <a:rPr lang="en-US" baseline="0" dirty="0"/>
                        <a:t> Provider Level</a:t>
                      </a:r>
                      <a:endParaRPr lang="en-US" dirty="0"/>
                    </a:p>
                  </a:txBody>
                  <a:tcPr/>
                </a:tc>
                <a:extLst>
                  <a:ext uri="{0D108BD9-81ED-4DB2-BD59-A6C34878D82A}">
                    <a16:rowId xmlns="" xmlns:a16="http://schemas.microsoft.com/office/drawing/2014/main" val="10000"/>
                  </a:ext>
                </a:extLst>
              </a:tr>
              <a:tr h="691442">
                <a:tc>
                  <a:txBody>
                    <a:bodyPr/>
                    <a:lstStyle/>
                    <a:p>
                      <a:r>
                        <a:rPr lang="en-US" dirty="0"/>
                        <a:t>Lack</a:t>
                      </a:r>
                      <a:r>
                        <a:rPr lang="en-US" baseline="0" dirty="0"/>
                        <a:t> of guidelines (sometimes from lack of evidence)</a:t>
                      </a:r>
                      <a:endParaRPr lang="en-US" dirty="0"/>
                    </a:p>
                  </a:txBody>
                  <a:tcPr/>
                </a:tc>
                <a:tc>
                  <a:txBody>
                    <a:bodyPr/>
                    <a:lstStyle/>
                    <a:p>
                      <a:r>
                        <a:rPr lang="en-US" dirty="0"/>
                        <a:t>Poor</a:t>
                      </a:r>
                      <a:r>
                        <a:rPr lang="en-US" baseline="0" dirty="0"/>
                        <a:t> familiarity with guidelines</a:t>
                      </a:r>
                      <a:endParaRPr lang="en-US" dirty="0"/>
                    </a:p>
                  </a:txBody>
                  <a:tcPr/>
                </a:tc>
                <a:extLst>
                  <a:ext uri="{0D108BD9-81ED-4DB2-BD59-A6C34878D82A}">
                    <a16:rowId xmlns="" xmlns:a16="http://schemas.microsoft.com/office/drawing/2014/main" val="10001"/>
                  </a:ext>
                </a:extLst>
              </a:tr>
              <a:tr h="691442">
                <a:tc>
                  <a:txBody>
                    <a:bodyPr/>
                    <a:lstStyle/>
                    <a:p>
                      <a:r>
                        <a:rPr lang="en-US" dirty="0"/>
                        <a:t>Time pressure (emphasis</a:t>
                      </a:r>
                      <a:r>
                        <a:rPr lang="en-US" baseline="0" dirty="0"/>
                        <a:t> on shorter visits/LOS, productivity)</a:t>
                      </a:r>
                      <a:endParaRPr lang="en-US" dirty="0"/>
                    </a:p>
                  </a:txBody>
                  <a:tcPr/>
                </a:tc>
                <a:tc>
                  <a:txBody>
                    <a:bodyPr/>
                    <a:lstStyle/>
                    <a:p>
                      <a:r>
                        <a:rPr lang="en-US" b="1" dirty="0"/>
                        <a:t>Lack of time to explain</a:t>
                      </a:r>
                      <a:r>
                        <a:rPr lang="en-US" b="1" baseline="0" dirty="0"/>
                        <a:t> to patients, patient expectations</a:t>
                      </a:r>
                      <a:endParaRPr lang="en-US" b="1" dirty="0"/>
                    </a:p>
                  </a:txBody>
                  <a:tcPr/>
                </a:tc>
                <a:extLst>
                  <a:ext uri="{0D108BD9-81ED-4DB2-BD59-A6C34878D82A}">
                    <a16:rowId xmlns="" xmlns:a16="http://schemas.microsoft.com/office/drawing/2014/main" val="10002"/>
                  </a:ext>
                </a:extLst>
              </a:tr>
              <a:tr h="691442">
                <a:tc>
                  <a:txBody>
                    <a:bodyPr/>
                    <a:lstStyle/>
                    <a:p>
                      <a:r>
                        <a:rPr lang="en-US" dirty="0"/>
                        <a:t>Lack of centrally available</a:t>
                      </a:r>
                      <a:r>
                        <a:rPr lang="en-US" baseline="0" dirty="0"/>
                        <a:t> information on prior tests</a:t>
                      </a:r>
                      <a:endParaRPr lang="en-US" dirty="0"/>
                    </a:p>
                  </a:txBody>
                  <a:tcPr/>
                </a:tc>
                <a:tc>
                  <a:txBody>
                    <a:bodyPr/>
                    <a:lstStyle/>
                    <a:p>
                      <a:r>
                        <a:rPr lang="en-US" dirty="0"/>
                        <a:t>Discomfort with diagnostic uncertainty </a:t>
                      </a:r>
                    </a:p>
                  </a:txBody>
                  <a:tcPr/>
                </a:tc>
                <a:extLst>
                  <a:ext uri="{0D108BD9-81ED-4DB2-BD59-A6C34878D82A}">
                    <a16:rowId xmlns="" xmlns:a16="http://schemas.microsoft.com/office/drawing/2014/main" val="10003"/>
                  </a:ext>
                </a:extLst>
              </a:tr>
              <a:tr h="691442">
                <a:tc>
                  <a:txBody>
                    <a:bodyPr/>
                    <a:lstStyle/>
                    <a:p>
                      <a:r>
                        <a:rPr lang="en-US" b="1" dirty="0"/>
                        <a:t>Local</a:t>
                      </a:r>
                      <a:r>
                        <a:rPr lang="en-US" b="1" baseline="0" dirty="0"/>
                        <a:t> culture</a:t>
                      </a:r>
                      <a:endParaRPr lang="en-US" b="1" dirty="0"/>
                    </a:p>
                  </a:txBody>
                  <a:tcPr/>
                </a:tc>
                <a:tc>
                  <a:txBody>
                    <a:bodyPr/>
                    <a:lstStyle/>
                    <a:p>
                      <a:r>
                        <a:rPr lang="en-US" dirty="0"/>
                        <a:t>Lack</a:t>
                      </a:r>
                      <a:r>
                        <a:rPr lang="en-US" baseline="0" dirty="0"/>
                        <a:t> of appreciation of harms, lack of knowledge of costs </a:t>
                      </a:r>
                      <a:endParaRPr lang="en-US" dirty="0"/>
                    </a:p>
                  </a:txBody>
                  <a:tcPr/>
                </a:tc>
                <a:extLst>
                  <a:ext uri="{0D108BD9-81ED-4DB2-BD59-A6C34878D82A}">
                    <a16:rowId xmlns="" xmlns:a16="http://schemas.microsoft.com/office/drawing/2014/main" val="10004"/>
                  </a:ext>
                </a:extLst>
              </a:tr>
              <a:tr h="400597">
                <a:tc gridSpan="2">
                  <a:txBody>
                    <a:bodyPr/>
                    <a:lstStyle/>
                    <a:p>
                      <a:pPr algn="ctr"/>
                      <a:r>
                        <a:rPr lang="en-US" b="1" dirty="0"/>
                        <a:t>Defensive medicine </a:t>
                      </a:r>
                    </a:p>
                  </a:txBody>
                  <a:tcPr/>
                </a:tc>
                <a:tc hMerge="1">
                  <a:txBody>
                    <a:bodyPr/>
                    <a:lstStyle/>
                    <a:p>
                      <a:endParaRPr lang="en-US"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5747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7252"/>
            <a:ext cx="4931739" cy="3056017"/>
          </a:xfrm>
        </p:spPr>
        <p:txBody>
          <a:bodyPr>
            <a:normAutofit/>
          </a:bodyPr>
          <a:lstStyle/>
          <a:p>
            <a:pPr marL="0" indent="0">
              <a:buFont typeface="Wingdings 2" pitchFamily="18" charset="2"/>
              <a:buNone/>
            </a:pPr>
            <a:r>
              <a:rPr lang="en-US" sz="2800" dirty="0">
                <a:solidFill>
                  <a:srgbClr val="000000"/>
                </a:solidFill>
              </a:rPr>
              <a:t>“Defensive medicine occurs when doctors order tests, procedures, or visits… </a:t>
            </a:r>
            <a:r>
              <a:rPr lang="en-US" sz="2800" u="sng" dirty="0">
                <a:solidFill>
                  <a:srgbClr val="000000"/>
                </a:solidFill>
              </a:rPr>
              <a:t>primarily</a:t>
            </a:r>
            <a:r>
              <a:rPr lang="en-US" sz="2800" dirty="0">
                <a:solidFill>
                  <a:srgbClr val="000000"/>
                </a:solidFill>
              </a:rPr>
              <a:t> to reduce their exposure to malpractice liability.” </a:t>
            </a:r>
          </a:p>
          <a:p>
            <a:pPr marL="0" indent="0">
              <a:buFont typeface="Wingdings 2" pitchFamily="18" charset="2"/>
              <a:buNone/>
            </a:pPr>
            <a:r>
              <a:rPr lang="en-US" sz="1600" dirty="0">
                <a:solidFill>
                  <a:srgbClr val="000000"/>
                </a:solidFill>
              </a:rPr>
              <a:t>(Congressional OTA 1994)</a:t>
            </a:r>
            <a:endParaRPr lang="en-US" sz="2800" dirty="0">
              <a:solidFill>
                <a:srgbClr val="000000"/>
              </a:solidFill>
            </a:endParaRPr>
          </a:p>
        </p:txBody>
      </p:sp>
      <p:graphicFrame>
        <p:nvGraphicFramePr>
          <p:cNvPr id="4" name="Content Placeholder 2"/>
          <p:cNvGraphicFramePr>
            <a:graphicFrameLocks/>
          </p:cNvGraphicFramePr>
          <p:nvPr>
            <p:extLst>
              <p:ext uri="{D42A27DB-BD31-4B8C-83A1-F6EECF244321}">
                <p14:modId xmlns:p14="http://schemas.microsoft.com/office/powerpoint/2010/main" val="692829017"/>
              </p:ext>
            </p:extLst>
          </p:nvPr>
        </p:nvGraphicFramePr>
        <p:xfrm>
          <a:off x="4947132" y="1079814"/>
          <a:ext cx="3952931" cy="2153385"/>
        </p:xfrm>
        <a:graphic>
          <a:graphicData uri="http://schemas.openxmlformats.org/presentationml/2006/ole">
            <mc:AlternateContent xmlns:mc="http://schemas.openxmlformats.org/markup-compatibility/2006">
              <mc:Choice xmlns:v="urn:schemas-microsoft-com:vml" Requires="v">
                <p:oleObj spid="_x0000_s1142" r:id="rId4" imgW="7187807" imgH="3907875" progId="Excel.Sheet.8">
                  <p:embed/>
                </p:oleObj>
              </mc:Choice>
              <mc:Fallback>
                <p:oleObj r:id="rId4" imgW="7187807" imgH="3907875" progId="Excel.Sheet.8">
                  <p:embed/>
                  <p:pic>
                    <p:nvPicPr>
                      <p:cNvPr id="0" name="Picture 3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132" y="1079814"/>
                        <a:ext cx="3952931" cy="2153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txBox="1">
            <a:spLocks/>
          </p:cNvSpPr>
          <p:nvPr/>
        </p:nvSpPr>
        <p:spPr bwMode="auto">
          <a:xfrm>
            <a:off x="5388939" y="3420637"/>
            <a:ext cx="3069316" cy="11528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0">
                <a:solidFill>
                  <a:srgbClr val="006959"/>
                </a:solidFill>
                <a:effectLst/>
                <a:latin typeface="Trebuchet MS"/>
                <a:ea typeface="+mj-ea"/>
                <a:cs typeface="Trebuchet MS"/>
              </a:defRPr>
            </a:lvl1pPr>
            <a:lvl2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2800" b="1">
                <a:solidFill>
                  <a:srgbClr val="00825A"/>
                </a:solidFill>
                <a:effectLst>
                  <a:outerShdw blurRad="38100" dist="38100" dir="2700000" algn="tl">
                    <a:srgbClr val="000000"/>
                  </a:outerShdw>
                </a:effectLst>
                <a:latin typeface="Arial" charset="0"/>
              </a:defRPr>
            </a:lvl9pPr>
          </a:lstStyle>
          <a:p>
            <a:pPr algn="ctr">
              <a:lnSpc>
                <a:spcPct val="90000"/>
              </a:lnSpc>
            </a:pPr>
            <a:r>
              <a:rPr lang="en-US" sz="1800" dirty="0">
                <a:solidFill>
                  <a:schemeClr val="tx2"/>
                </a:solidFill>
                <a:latin typeface="+mn-lt"/>
              </a:rPr>
              <a:t>Defensive medicine is very common: 93% of physicians in Pennsylvania report practicing defensive medicine</a:t>
            </a:r>
            <a:r>
              <a:rPr lang="en-US" sz="1800" baseline="30000" dirty="0">
                <a:solidFill>
                  <a:schemeClr val="tx2"/>
                </a:solidFill>
                <a:latin typeface="+mn-lt"/>
              </a:rPr>
              <a:t>1</a:t>
            </a:r>
          </a:p>
        </p:txBody>
      </p:sp>
      <p:sp>
        <p:nvSpPr>
          <p:cNvPr id="6"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Defensive Medicine</a:t>
            </a:r>
          </a:p>
        </p:txBody>
      </p:sp>
    </p:spTree>
    <p:extLst>
      <p:ext uri="{BB962C8B-B14F-4D97-AF65-F5344CB8AC3E}">
        <p14:creationId xmlns:p14="http://schemas.microsoft.com/office/powerpoint/2010/main" val="55473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0159"/>
            <a:ext cx="8229600" cy="857250"/>
          </a:xfrm>
        </p:spPr>
        <p:txBody>
          <a:bodyPr>
            <a:noAutofit/>
          </a:bodyPr>
          <a:lstStyle/>
          <a:p>
            <a:pPr>
              <a:lnSpc>
                <a:spcPct val="80000"/>
              </a:lnSpc>
            </a:pPr>
            <a:r>
              <a:rPr lang="en-US" sz="3600" dirty="0" smtClean="0"/>
              <a:t>Does NOT Protect Against Malpractice</a:t>
            </a:r>
            <a:r>
              <a:rPr lang="en-US" sz="3600" baseline="56000" dirty="0" smtClean="0"/>
              <a:t>2</a:t>
            </a:r>
            <a:endParaRPr lang="en-US" sz="3600" baseline="56000" dirty="0"/>
          </a:p>
        </p:txBody>
      </p:sp>
      <p:sp>
        <p:nvSpPr>
          <p:cNvPr id="3" name="Content Placeholder 2"/>
          <p:cNvSpPr>
            <a:spLocks noGrp="1"/>
          </p:cNvSpPr>
          <p:nvPr>
            <p:ph idx="1"/>
          </p:nvPr>
        </p:nvSpPr>
        <p:spPr>
          <a:xfrm>
            <a:off x="457201" y="1581974"/>
            <a:ext cx="8334373" cy="3154409"/>
          </a:xfrm>
        </p:spPr>
        <p:txBody>
          <a:bodyPr>
            <a:normAutofit/>
          </a:bodyPr>
          <a:lstStyle/>
          <a:p>
            <a:pPr>
              <a:spcBef>
                <a:spcPts val="1128"/>
              </a:spcBef>
            </a:pPr>
            <a:r>
              <a:rPr lang="en-US" sz="2400" dirty="0"/>
              <a:t>Malpractice claims can be arbitrary and hard to prevent: 40% of malpractice claims do not involve medical errors</a:t>
            </a:r>
          </a:p>
          <a:p>
            <a:pPr>
              <a:spcBef>
                <a:spcPts val="1128"/>
              </a:spcBef>
            </a:pPr>
            <a:r>
              <a:rPr lang="en-US" sz="2400" dirty="0"/>
              <a:t>More care is not better care, as tests and treatments have associated harms that may lead to malpractice</a:t>
            </a:r>
          </a:p>
          <a:p>
            <a:pPr>
              <a:spcBef>
                <a:spcPts val="1128"/>
              </a:spcBef>
            </a:pPr>
            <a:r>
              <a:rPr lang="en-US" sz="2400" dirty="0"/>
              <a:t>Lack of follow up of abnormal test results often leads to malpractice litigation—don’t order the test if you don’t plan on following it up and acting on the results</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Defensive Medicine</a:t>
            </a:r>
          </a:p>
        </p:txBody>
      </p:sp>
    </p:spTree>
    <p:extLst>
      <p:ext uri="{BB962C8B-B14F-4D97-AF65-F5344CB8AC3E}">
        <p14:creationId xmlns:p14="http://schemas.microsoft.com/office/powerpoint/2010/main" val="290962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Barrier: Defensive Medicine</a:t>
            </a:r>
            <a:r>
              <a:rPr lang="en-US" sz="3400" baseline="30000" dirty="0"/>
              <a:t>3</a:t>
            </a:r>
          </a:p>
        </p:txBody>
      </p:sp>
      <p:graphicFrame>
        <p:nvGraphicFramePr>
          <p:cNvPr id="8" name="Diagram 7"/>
          <p:cNvGraphicFramePr/>
          <p:nvPr>
            <p:extLst>
              <p:ext uri="{D42A27DB-BD31-4B8C-83A1-F6EECF244321}">
                <p14:modId xmlns:p14="http://schemas.microsoft.com/office/powerpoint/2010/main" val="1236837810"/>
              </p:ext>
            </p:extLst>
          </p:nvPr>
        </p:nvGraphicFramePr>
        <p:xfrm>
          <a:off x="416560" y="857250"/>
          <a:ext cx="41656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2"/>
          <p:cNvSpPr>
            <a:spLocks noGrp="1"/>
          </p:cNvSpPr>
          <p:nvPr>
            <p:ph idx="1"/>
          </p:nvPr>
        </p:nvSpPr>
        <p:spPr>
          <a:xfrm>
            <a:off x="4724400" y="857250"/>
            <a:ext cx="4067174" cy="3879133"/>
          </a:xfrm>
        </p:spPr>
        <p:txBody>
          <a:bodyPr>
            <a:normAutofit fontScale="55000" lnSpcReduction="20000"/>
          </a:bodyPr>
          <a:lstStyle/>
          <a:p>
            <a:pPr>
              <a:spcBef>
                <a:spcPts val="1128"/>
              </a:spcBef>
            </a:pPr>
            <a:r>
              <a:rPr lang="en-US" dirty="0"/>
              <a:t>Listen to patient concerns, express empathy </a:t>
            </a:r>
          </a:p>
          <a:p>
            <a:pPr>
              <a:spcBef>
                <a:spcPts val="1128"/>
              </a:spcBef>
            </a:pPr>
            <a:r>
              <a:rPr lang="en-US" dirty="0"/>
              <a:t>Listen for patient understanding after you communicate risks and benefits of medical decisions</a:t>
            </a:r>
          </a:p>
          <a:p>
            <a:pPr>
              <a:spcBef>
                <a:spcPts val="1128"/>
              </a:spcBef>
            </a:pPr>
            <a:r>
              <a:rPr lang="en-US" dirty="0"/>
              <a:t>Careful documentation of your decision making process is key; consider making available to patients</a:t>
            </a:r>
          </a:p>
          <a:p>
            <a:pPr>
              <a:spcBef>
                <a:spcPts val="1128"/>
              </a:spcBef>
            </a:pPr>
            <a:r>
              <a:rPr lang="en-US" dirty="0"/>
              <a:t>Primary factor in patient’s decision to pursue claim is lack of adequate communication, reporting</a:t>
            </a:r>
          </a:p>
          <a:p>
            <a:pPr>
              <a:spcBef>
                <a:spcPts val="1128"/>
              </a:spcBef>
            </a:pPr>
            <a:r>
              <a:rPr lang="en-US" dirty="0"/>
              <a:t>Consider system-wide disclosure policy (evidence-based)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3681730"/>
          </a:xfrm>
        </p:spPr>
        <p:txBody>
          <a:bodyPr>
            <a:noAutofit/>
          </a:bodyPr>
          <a:lstStyle/>
          <a:p>
            <a:pPr marL="0" indent="0">
              <a:buNone/>
            </a:pPr>
            <a:r>
              <a:rPr lang="en-US" sz="2400" b="1" dirty="0">
                <a:solidFill>
                  <a:srgbClr val="000000"/>
                </a:solidFill>
              </a:rPr>
              <a:t>Chief complaint: “I need to know if I have lung cancer.”</a:t>
            </a:r>
          </a:p>
          <a:p>
            <a:r>
              <a:rPr lang="en-US" sz="2400" dirty="0">
                <a:solidFill>
                  <a:srgbClr val="000000"/>
                </a:solidFill>
              </a:rPr>
              <a:t>53-year-old woman presents for an annual physical.  Her 60-year-old best friend was recently diagnosed with stage IV lung cancer. The patient is concerned that she is also at risk.</a:t>
            </a:r>
          </a:p>
          <a:p>
            <a:r>
              <a:rPr lang="en-US" sz="2400" dirty="0">
                <a:solidFill>
                  <a:srgbClr val="000000"/>
                </a:solidFill>
              </a:rPr>
              <a:t>She has a 25 pack-year smoking history, and quit at age 37</a:t>
            </a:r>
          </a:p>
          <a:p>
            <a:r>
              <a:rPr lang="en-US" sz="2400" dirty="0">
                <a:solidFill>
                  <a:srgbClr val="000000"/>
                </a:solidFill>
              </a:rPr>
              <a:t>She read about CT for lung cancer screening online, and requests you order a scan today. She specifically requests a high-resolution CT scan, because she read that it is better at detecting small spots. </a:t>
            </a:r>
          </a:p>
        </p:txBody>
      </p:sp>
      <p:sp>
        <p:nvSpPr>
          <p:cNvPr id="4"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Request</a:t>
            </a:r>
          </a:p>
        </p:txBody>
      </p:sp>
    </p:spTree>
    <p:extLst>
      <p:ext uri="{BB962C8B-B14F-4D97-AF65-F5344CB8AC3E}">
        <p14:creationId xmlns:p14="http://schemas.microsoft.com/office/powerpoint/2010/main" val="277944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99184"/>
            <a:ext cx="4460240" cy="3481375"/>
          </a:xfrm>
        </p:spPr>
        <p:txBody>
          <a:bodyPr>
            <a:noAutofit/>
          </a:bodyPr>
          <a:lstStyle/>
          <a:p>
            <a:r>
              <a:rPr lang="en-US" sz="2300" dirty="0">
                <a:solidFill>
                  <a:srgbClr val="000000"/>
                </a:solidFill>
              </a:rPr>
              <a:t>Do you think a low-dose screening CT scan is appropriate in this patient?</a:t>
            </a:r>
          </a:p>
          <a:p>
            <a:r>
              <a:rPr lang="en-US" sz="2300" dirty="0">
                <a:solidFill>
                  <a:srgbClr val="000000"/>
                </a:solidFill>
              </a:rPr>
              <a:t>Would you order one? Why or why not?</a:t>
            </a:r>
          </a:p>
          <a:p>
            <a:r>
              <a:rPr lang="en-US" sz="2300" dirty="0">
                <a:solidFill>
                  <a:srgbClr val="000000"/>
                </a:solidFill>
              </a:rPr>
              <a:t>What are some barriers you expect to encounter (from both physician and patient perspectives) if you decide not to order?</a:t>
            </a:r>
          </a:p>
        </p:txBody>
      </p:sp>
      <p:sp>
        <p:nvSpPr>
          <p:cNvPr id="5" name="Title 1"/>
          <p:cNvSpPr txBox="1">
            <a:spLocks/>
          </p:cNvSpPr>
          <p:nvPr/>
        </p:nvSpPr>
        <p:spPr>
          <a:xfrm>
            <a:off x="2702560" y="0"/>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mj-lt"/>
                <a:ea typeface="+mj-ea"/>
                <a:cs typeface="+mj-cs"/>
              </a:defRPr>
            </a:lvl1pPr>
          </a:lstStyle>
          <a:p>
            <a:pPr algn="l">
              <a:lnSpc>
                <a:spcPct val="80000"/>
              </a:lnSpc>
            </a:pPr>
            <a:r>
              <a:rPr lang="en-US" sz="3400" dirty="0"/>
              <a:t>Case: Patient Request</a:t>
            </a:r>
          </a:p>
        </p:txBody>
      </p:sp>
      <p:pic>
        <p:nvPicPr>
          <p:cNvPr id="6" name="Picture 5"/>
          <p:cNvPicPr>
            <a:picLocks noChangeAspect="1"/>
          </p:cNvPicPr>
          <p:nvPr/>
        </p:nvPicPr>
        <p:blipFill>
          <a:blip r:embed="rId3"/>
          <a:stretch>
            <a:fillRect/>
          </a:stretch>
        </p:blipFill>
        <p:spPr>
          <a:xfrm>
            <a:off x="5193834" y="1284816"/>
            <a:ext cx="3678385" cy="2660650"/>
          </a:xfrm>
          <a:prstGeom prst="rect">
            <a:avLst/>
          </a:prstGeom>
        </p:spPr>
      </p:pic>
    </p:spTree>
    <p:extLst>
      <p:ext uri="{BB962C8B-B14F-4D97-AF65-F5344CB8AC3E}">
        <p14:creationId xmlns:p14="http://schemas.microsoft.com/office/powerpoint/2010/main" val="3075877051"/>
      </p:ext>
    </p:extLst>
  </p:cSld>
  <p:clrMapOvr>
    <a:masterClrMapping/>
  </p:clrMapOvr>
</p:sld>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6165</TotalTime>
  <Words>2125</Words>
  <Application>Microsoft Office PowerPoint</Application>
  <PresentationFormat>On-screen Show (16:9)</PresentationFormat>
  <Paragraphs>198</Paragraphs>
  <Slides>27</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HVC Curriculum revised TEMPLATE</vt:lpstr>
      <vt:lpstr>Microsoft Excel 97-2003 Worksheet</vt:lpstr>
      <vt:lpstr>Overcoming Barriers to  High Value Care</vt:lpstr>
      <vt:lpstr>PowerPoint Presentation</vt:lpstr>
      <vt:lpstr> Large Group Activity </vt:lpstr>
      <vt:lpstr>Potential Barriers to High Value Care</vt:lpstr>
      <vt:lpstr>PowerPoint Presentation</vt:lpstr>
      <vt:lpstr>Does NOT Protect Against Malpractice2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You Decide to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Clare Sipler</cp:lastModifiedBy>
  <cp:revision>150</cp:revision>
  <cp:lastPrinted>2014-05-28T19:37:49Z</cp:lastPrinted>
  <dcterms:created xsi:type="dcterms:W3CDTF">2015-09-26T20:45:08Z</dcterms:created>
  <dcterms:modified xsi:type="dcterms:W3CDTF">2018-03-08T15:55:25Z</dcterms:modified>
</cp:coreProperties>
</file>