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99" r:id="rId3"/>
    <p:sldId id="285" r:id="rId4"/>
    <p:sldId id="300" r:id="rId5"/>
    <p:sldId id="301" r:id="rId6"/>
    <p:sldId id="261" r:id="rId7"/>
    <p:sldId id="286" r:id="rId8"/>
    <p:sldId id="287" r:id="rId9"/>
    <p:sldId id="288" r:id="rId10"/>
    <p:sldId id="302" r:id="rId11"/>
    <p:sldId id="289" r:id="rId12"/>
    <p:sldId id="263" r:id="rId13"/>
    <p:sldId id="262" r:id="rId14"/>
    <p:sldId id="297" r:id="rId15"/>
    <p:sldId id="298" r:id="rId16"/>
    <p:sldId id="264" r:id="rId17"/>
    <p:sldId id="268" r:id="rId18"/>
    <p:sldId id="304" r:id="rId19"/>
    <p:sldId id="290" r:id="rId20"/>
    <p:sldId id="271" r:id="rId21"/>
    <p:sldId id="284" r:id="rId22"/>
    <p:sldId id="283" r:id="rId23"/>
    <p:sldId id="292" r:id="rId24"/>
    <p:sldId id="293" r:id="rId25"/>
    <p:sldId id="269" r:id="rId26"/>
    <p:sldId id="270" r:id="rId27"/>
    <p:sldId id="278" r:id="rId28"/>
    <p:sldId id="28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McDonald" initials="emm" lastIdx="1" clrIdx="0"/>
  <p:cmAuthor id="7" name="Caitlin Clancy" initials="CC [5]" lastIdx="1" clrIdx="7">
    <p:extLst/>
  </p:cmAuthor>
  <p:cmAuthor id="1" name="Daisys" initials="DS" lastIdx="11" clrIdx="1"/>
  <p:cmAuthor id="8" name="Caitlin Clancy" initials="CC [6]" lastIdx="1" clrIdx="8">
    <p:extLst/>
  </p:cmAuthor>
  <p:cmAuthor id="2" name="Cheryl Rusten" initials="CR" lastIdx="5" clrIdx="2"/>
  <p:cmAuthor id="3" name="Caitlin Clancy" initials="CC" lastIdx="1" clrIdx="3">
    <p:extLst/>
  </p:cmAuthor>
  <p:cmAuthor id="4" name="Caitlin Clancy" initials="CC [2]" lastIdx="1" clrIdx="4">
    <p:extLst/>
  </p:cmAuthor>
  <p:cmAuthor id="5" name="Caitlin Clancy" initials="CC [3]" lastIdx="1" clrIdx="5">
    <p:extLst/>
  </p:cmAuthor>
  <p:cmAuthor id="6" name="Caitlin Clancy" initials="CC [4]"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08" autoAdjust="0"/>
    <p:restoredTop sz="94940" autoAdjust="0"/>
  </p:normalViewPr>
  <p:slideViewPr>
    <p:cSldViewPr snapToGrid="0" snapToObjects="1">
      <p:cViewPr varScale="1">
        <p:scale>
          <a:sx n="55" d="100"/>
          <a:sy n="55" d="100"/>
        </p:scale>
        <p:origin x="-90" y="-10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dLbls>
          <c:showLegendKey val="0"/>
          <c:showVal val="0"/>
          <c:showCatName val="0"/>
          <c:showSerName val="0"/>
          <c:showPercent val="0"/>
          <c:showBubbleSize val="0"/>
        </c:dLbls>
        <c:axId val="98623872"/>
        <c:axId val="98625408"/>
      </c:scatterChart>
      <c:valAx>
        <c:axId val="9862387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625408"/>
        <c:crosses val="autoZero"/>
        <c:crossBetween val="midCat"/>
      </c:valAx>
      <c:valAx>
        <c:axId val="9862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623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77777777777801E-3"/>
          <c:y val="0"/>
          <c:w val="0.92777777777777803"/>
          <c:h val="0.87962962962962998"/>
        </c:manualLayout>
      </c:layout>
      <c:lineChart>
        <c:grouping val="standard"/>
        <c:varyColors val="0"/>
        <c:ser>
          <c:idx val="0"/>
          <c:order val="0"/>
          <c:spPr>
            <a:ln w="28575" cap="rnd">
              <a:solidFill>
                <a:schemeClr val="accent4"/>
              </a:solidFill>
              <a:round/>
            </a:ln>
            <a:effectLst/>
          </c:spPr>
          <c:marker>
            <c:symbol val="none"/>
          </c:marker>
          <c:cat>
            <c:numRef>
              <c:f>'[Chart in Microsoft Office PowerPoint]Sheet1'!$D$2:$D$42</c:f>
              <c:numCache>
                <c:formatCode>General</c:formatCode>
                <c:ptCount val="41"/>
                <c:pt idx="0">
                  <c:v>-10</c:v>
                </c:pt>
                <c:pt idx="1">
                  <c:v>-8</c:v>
                </c:pt>
                <c:pt idx="2">
                  <c:v>-6</c:v>
                </c:pt>
                <c:pt idx="3">
                  <c:v>-4</c:v>
                </c:pt>
                <c:pt idx="4">
                  <c:v>-2</c:v>
                </c:pt>
                <c:pt idx="5">
                  <c:v>0</c:v>
                </c:pt>
                <c:pt idx="6">
                  <c:v>2</c:v>
                </c:pt>
                <c:pt idx="7">
                  <c:v>4</c:v>
                </c:pt>
                <c:pt idx="8">
                  <c:v>6</c:v>
                </c:pt>
                <c:pt idx="9">
                  <c:v>8</c:v>
                </c:pt>
                <c:pt idx="10">
                  <c:v>10</c:v>
                </c:pt>
                <c:pt idx="11">
                  <c:v>12</c:v>
                </c:pt>
                <c:pt idx="12">
                  <c:v>14</c:v>
                </c:pt>
                <c:pt idx="13">
                  <c:v>16</c:v>
                </c:pt>
                <c:pt idx="14">
                  <c:v>18</c:v>
                </c:pt>
                <c:pt idx="15">
                  <c:v>20</c:v>
                </c:pt>
                <c:pt idx="16">
                  <c:v>22</c:v>
                </c:pt>
                <c:pt idx="17">
                  <c:v>24</c:v>
                </c:pt>
                <c:pt idx="18">
                  <c:v>26</c:v>
                </c:pt>
                <c:pt idx="19">
                  <c:v>28</c:v>
                </c:pt>
                <c:pt idx="20">
                  <c:v>30</c:v>
                </c:pt>
                <c:pt idx="21">
                  <c:v>32</c:v>
                </c:pt>
                <c:pt idx="22">
                  <c:v>34</c:v>
                </c:pt>
                <c:pt idx="23">
                  <c:v>36</c:v>
                </c:pt>
                <c:pt idx="24">
                  <c:v>38</c:v>
                </c:pt>
                <c:pt idx="25">
                  <c:v>40</c:v>
                </c:pt>
                <c:pt idx="26">
                  <c:v>42</c:v>
                </c:pt>
                <c:pt idx="27">
                  <c:v>44</c:v>
                </c:pt>
                <c:pt idx="28">
                  <c:v>46</c:v>
                </c:pt>
                <c:pt idx="29">
                  <c:v>48</c:v>
                </c:pt>
                <c:pt idx="30">
                  <c:v>50</c:v>
                </c:pt>
                <c:pt idx="31">
                  <c:v>52</c:v>
                </c:pt>
                <c:pt idx="32">
                  <c:v>54</c:v>
                </c:pt>
                <c:pt idx="33">
                  <c:v>56</c:v>
                </c:pt>
                <c:pt idx="34">
                  <c:v>58</c:v>
                </c:pt>
                <c:pt idx="35">
                  <c:v>60</c:v>
                </c:pt>
                <c:pt idx="36">
                  <c:v>62</c:v>
                </c:pt>
                <c:pt idx="37">
                  <c:v>64</c:v>
                </c:pt>
                <c:pt idx="38">
                  <c:v>66</c:v>
                </c:pt>
                <c:pt idx="39">
                  <c:v>68</c:v>
                </c:pt>
                <c:pt idx="40">
                  <c:v>70</c:v>
                </c:pt>
              </c:numCache>
            </c:numRef>
          </c:cat>
          <c:val>
            <c:numRef>
              <c:f>'[Chart in Microsoft Office PowerPoint]Sheet1'!$E$2:$E$42</c:f>
              <c:numCache>
                <c:formatCode>General</c:formatCode>
                <c:ptCount val="41"/>
                <c:pt idx="0">
                  <c:v>1.3383E-5</c:v>
                </c:pt>
                <c:pt idx="1">
                  <c:v>2.91947E-5</c:v>
                </c:pt>
                <c:pt idx="2">
                  <c:v>6.1190200000000002E-5</c:v>
                </c:pt>
                <c:pt idx="3">
                  <c:v>1.2322200000000001E-4</c:v>
                </c:pt>
                <c:pt idx="4">
                  <c:v>2.38409E-4</c:v>
                </c:pt>
                <c:pt idx="5">
                  <c:v>4.4318500000000002E-4</c:v>
                </c:pt>
                <c:pt idx="6">
                  <c:v>7.9154500000000005E-4</c:v>
                </c:pt>
                <c:pt idx="7">
                  <c:v>1.3582970000000001E-3</c:v>
                </c:pt>
                <c:pt idx="8">
                  <c:v>2.2394530000000002E-3</c:v>
                </c:pt>
                <c:pt idx="9">
                  <c:v>3.5474590000000002E-3</c:v>
                </c:pt>
                <c:pt idx="10">
                  <c:v>5.3990970000000003E-3</c:v>
                </c:pt>
                <c:pt idx="11">
                  <c:v>7.8950159999999995E-3</c:v>
                </c:pt>
                <c:pt idx="12">
                  <c:v>1.1092083000000001E-2</c:v>
                </c:pt>
                <c:pt idx="13">
                  <c:v>1.4972747E-2</c:v>
                </c:pt>
                <c:pt idx="14">
                  <c:v>1.9418604999999999E-2</c:v>
                </c:pt>
                <c:pt idx="15">
                  <c:v>2.4197072E-2</c:v>
                </c:pt>
                <c:pt idx="16">
                  <c:v>2.8969155E-2</c:v>
                </c:pt>
                <c:pt idx="17">
                  <c:v>3.3322459999999998E-2</c:v>
                </c:pt>
                <c:pt idx="18">
                  <c:v>3.6827013999999998E-2</c:v>
                </c:pt>
                <c:pt idx="19">
                  <c:v>3.9104268999999997E-2</c:v>
                </c:pt>
                <c:pt idx="20">
                  <c:v>3.9894227999999997E-2</c:v>
                </c:pt>
                <c:pt idx="21">
                  <c:v>3.9104268999999997E-2</c:v>
                </c:pt>
                <c:pt idx="22">
                  <c:v>3.6827013999999998E-2</c:v>
                </c:pt>
                <c:pt idx="23">
                  <c:v>3.3322459999999998E-2</c:v>
                </c:pt>
                <c:pt idx="24">
                  <c:v>2.8969155E-2</c:v>
                </c:pt>
                <c:pt idx="25">
                  <c:v>2.4197072E-2</c:v>
                </c:pt>
                <c:pt idx="26">
                  <c:v>1.9418604999999999E-2</c:v>
                </c:pt>
                <c:pt idx="27">
                  <c:v>1.4972747E-2</c:v>
                </c:pt>
                <c:pt idx="28">
                  <c:v>1.1092083000000001E-2</c:v>
                </c:pt>
                <c:pt idx="29">
                  <c:v>7.8950159999999995E-3</c:v>
                </c:pt>
                <c:pt idx="30">
                  <c:v>5.3990970000000003E-3</c:v>
                </c:pt>
                <c:pt idx="31">
                  <c:v>3.5474590000000002E-3</c:v>
                </c:pt>
                <c:pt idx="32">
                  <c:v>2.2394530000000002E-3</c:v>
                </c:pt>
                <c:pt idx="33">
                  <c:v>1.3582970000000001E-3</c:v>
                </c:pt>
                <c:pt idx="34">
                  <c:v>7.9154500000000005E-4</c:v>
                </c:pt>
                <c:pt idx="35">
                  <c:v>4.4318500000000002E-4</c:v>
                </c:pt>
                <c:pt idx="36">
                  <c:v>2.38409E-4</c:v>
                </c:pt>
                <c:pt idx="37">
                  <c:v>1.2322200000000001E-4</c:v>
                </c:pt>
                <c:pt idx="38">
                  <c:v>6.1190200000000002E-5</c:v>
                </c:pt>
                <c:pt idx="39">
                  <c:v>2.91947E-5</c:v>
                </c:pt>
                <c:pt idx="40">
                  <c:v>1.3383E-5</c:v>
                </c:pt>
              </c:numCache>
            </c:numRef>
          </c:val>
          <c:smooth val="0"/>
          <c:extLst xmlns:c16r2="http://schemas.microsoft.com/office/drawing/2015/06/chart">
            <c:ext xmlns:c16="http://schemas.microsoft.com/office/drawing/2014/chart" uri="{C3380CC4-5D6E-409C-BE32-E72D297353CC}">
              <c16:uniqueId val="{00000000-204A-4DD8-BBB0-AB59D9DD7693}"/>
            </c:ext>
          </c:extLst>
        </c:ser>
        <c:dLbls>
          <c:showLegendKey val="0"/>
          <c:showVal val="0"/>
          <c:showCatName val="0"/>
          <c:showSerName val="0"/>
          <c:showPercent val="0"/>
          <c:showBubbleSize val="0"/>
        </c:dLbls>
        <c:marker val="1"/>
        <c:smooth val="0"/>
        <c:axId val="99008512"/>
        <c:axId val="99010048"/>
      </c:lineChart>
      <c:catAx>
        <c:axId val="99008512"/>
        <c:scaling>
          <c:orientation val="minMax"/>
        </c:scaling>
        <c:delete val="1"/>
        <c:axPos val="b"/>
        <c:numFmt formatCode="General" sourceLinked="1"/>
        <c:majorTickMark val="none"/>
        <c:minorTickMark val="none"/>
        <c:tickLblPos val="nextTo"/>
        <c:crossAx val="99010048"/>
        <c:crosses val="autoZero"/>
        <c:auto val="1"/>
        <c:lblAlgn val="ctr"/>
        <c:lblOffset val="100"/>
        <c:noMultiLvlLbl val="0"/>
      </c:catAx>
      <c:valAx>
        <c:axId val="99010048"/>
        <c:scaling>
          <c:orientation val="minMax"/>
        </c:scaling>
        <c:delete val="1"/>
        <c:axPos val="l"/>
        <c:numFmt formatCode="General" sourceLinked="0"/>
        <c:majorTickMark val="none"/>
        <c:minorTickMark val="none"/>
        <c:tickLblPos val="nextTo"/>
        <c:crossAx val="9900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'[Chart in Microsoft Office PowerPoint]Sheet1'!$D$2:$D$42</c:f>
              <c:numCache>
                <c:formatCode>General</c:formatCode>
                <c:ptCount val="41"/>
                <c:pt idx="0">
                  <c:v>-10</c:v>
                </c:pt>
                <c:pt idx="1">
                  <c:v>-8</c:v>
                </c:pt>
                <c:pt idx="2">
                  <c:v>-6</c:v>
                </c:pt>
                <c:pt idx="3">
                  <c:v>-4</c:v>
                </c:pt>
                <c:pt idx="4">
                  <c:v>-2</c:v>
                </c:pt>
                <c:pt idx="5">
                  <c:v>0</c:v>
                </c:pt>
                <c:pt idx="6">
                  <c:v>2</c:v>
                </c:pt>
                <c:pt idx="7">
                  <c:v>4</c:v>
                </c:pt>
                <c:pt idx="8">
                  <c:v>6</c:v>
                </c:pt>
                <c:pt idx="9">
                  <c:v>8</c:v>
                </c:pt>
                <c:pt idx="10">
                  <c:v>10</c:v>
                </c:pt>
                <c:pt idx="11">
                  <c:v>12</c:v>
                </c:pt>
                <c:pt idx="12">
                  <c:v>14</c:v>
                </c:pt>
                <c:pt idx="13">
                  <c:v>16</c:v>
                </c:pt>
                <c:pt idx="14">
                  <c:v>18</c:v>
                </c:pt>
                <c:pt idx="15">
                  <c:v>20</c:v>
                </c:pt>
                <c:pt idx="16">
                  <c:v>22</c:v>
                </c:pt>
                <c:pt idx="17">
                  <c:v>24</c:v>
                </c:pt>
                <c:pt idx="18">
                  <c:v>26</c:v>
                </c:pt>
                <c:pt idx="19">
                  <c:v>28</c:v>
                </c:pt>
                <c:pt idx="20">
                  <c:v>30</c:v>
                </c:pt>
                <c:pt idx="21">
                  <c:v>32</c:v>
                </c:pt>
                <c:pt idx="22">
                  <c:v>34</c:v>
                </c:pt>
                <c:pt idx="23">
                  <c:v>36</c:v>
                </c:pt>
                <c:pt idx="24">
                  <c:v>38</c:v>
                </c:pt>
                <c:pt idx="25">
                  <c:v>40</c:v>
                </c:pt>
                <c:pt idx="26">
                  <c:v>42</c:v>
                </c:pt>
                <c:pt idx="27">
                  <c:v>44</c:v>
                </c:pt>
                <c:pt idx="28">
                  <c:v>46</c:v>
                </c:pt>
                <c:pt idx="29">
                  <c:v>48</c:v>
                </c:pt>
                <c:pt idx="30">
                  <c:v>50</c:v>
                </c:pt>
                <c:pt idx="31">
                  <c:v>52</c:v>
                </c:pt>
                <c:pt idx="32">
                  <c:v>54</c:v>
                </c:pt>
                <c:pt idx="33">
                  <c:v>56</c:v>
                </c:pt>
                <c:pt idx="34">
                  <c:v>58</c:v>
                </c:pt>
                <c:pt idx="35">
                  <c:v>60</c:v>
                </c:pt>
                <c:pt idx="36">
                  <c:v>62</c:v>
                </c:pt>
                <c:pt idx="37">
                  <c:v>64</c:v>
                </c:pt>
                <c:pt idx="38">
                  <c:v>66</c:v>
                </c:pt>
                <c:pt idx="39">
                  <c:v>68</c:v>
                </c:pt>
                <c:pt idx="40">
                  <c:v>70</c:v>
                </c:pt>
              </c:numCache>
            </c:numRef>
          </c:cat>
          <c:val>
            <c:numRef>
              <c:f>'[Chart in Microsoft Office PowerPoint]Sheet1'!$E$2:$E$42</c:f>
              <c:numCache>
                <c:formatCode>General</c:formatCode>
                <c:ptCount val="41"/>
                <c:pt idx="0">
                  <c:v>1.3383E-5</c:v>
                </c:pt>
                <c:pt idx="1">
                  <c:v>2.91947E-5</c:v>
                </c:pt>
                <c:pt idx="2">
                  <c:v>6.1190200000000002E-5</c:v>
                </c:pt>
                <c:pt idx="3">
                  <c:v>1.2322200000000001E-4</c:v>
                </c:pt>
                <c:pt idx="4">
                  <c:v>2.38409E-4</c:v>
                </c:pt>
                <c:pt idx="5">
                  <c:v>4.4318500000000002E-4</c:v>
                </c:pt>
                <c:pt idx="6">
                  <c:v>7.9154500000000005E-4</c:v>
                </c:pt>
                <c:pt idx="7">
                  <c:v>1.3582970000000001E-3</c:v>
                </c:pt>
                <c:pt idx="8">
                  <c:v>2.2394530000000002E-3</c:v>
                </c:pt>
                <c:pt idx="9">
                  <c:v>3.5474590000000002E-3</c:v>
                </c:pt>
                <c:pt idx="10">
                  <c:v>5.3990970000000003E-3</c:v>
                </c:pt>
                <c:pt idx="11">
                  <c:v>7.8950159999999995E-3</c:v>
                </c:pt>
                <c:pt idx="12">
                  <c:v>1.1092083000000001E-2</c:v>
                </c:pt>
                <c:pt idx="13">
                  <c:v>1.4972747E-2</c:v>
                </c:pt>
                <c:pt idx="14">
                  <c:v>1.9418604999999999E-2</c:v>
                </c:pt>
                <c:pt idx="15">
                  <c:v>2.4197072E-2</c:v>
                </c:pt>
                <c:pt idx="16">
                  <c:v>2.8969155E-2</c:v>
                </c:pt>
                <c:pt idx="17">
                  <c:v>3.3322459999999998E-2</c:v>
                </c:pt>
                <c:pt idx="18">
                  <c:v>3.6827013999999998E-2</c:v>
                </c:pt>
                <c:pt idx="19">
                  <c:v>3.9104268999999997E-2</c:v>
                </c:pt>
                <c:pt idx="20">
                  <c:v>3.9894227999999997E-2</c:v>
                </c:pt>
                <c:pt idx="21">
                  <c:v>3.9104268999999997E-2</c:v>
                </c:pt>
                <c:pt idx="22">
                  <c:v>3.6827013999999998E-2</c:v>
                </c:pt>
                <c:pt idx="23">
                  <c:v>3.3322459999999998E-2</c:v>
                </c:pt>
                <c:pt idx="24">
                  <c:v>2.8969155E-2</c:v>
                </c:pt>
                <c:pt idx="25">
                  <c:v>2.4197072E-2</c:v>
                </c:pt>
                <c:pt idx="26">
                  <c:v>1.9418604999999999E-2</c:v>
                </c:pt>
                <c:pt idx="27">
                  <c:v>1.4972747E-2</c:v>
                </c:pt>
                <c:pt idx="28">
                  <c:v>1.1092083000000001E-2</c:v>
                </c:pt>
                <c:pt idx="29">
                  <c:v>7.8950159999999995E-3</c:v>
                </c:pt>
                <c:pt idx="30">
                  <c:v>5.3990970000000003E-3</c:v>
                </c:pt>
                <c:pt idx="31">
                  <c:v>3.5474590000000002E-3</c:v>
                </c:pt>
                <c:pt idx="32">
                  <c:v>2.2394530000000002E-3</c:v>
                </c:pt>
                <c:pt idx="33">
                  <c:v>1.3582970000000001E-3</c:v>
                </c:pt>
                <c:pt idx="34">
                  <c:v>7.9154500000000005E-4</c:v>
                </c:pt>
                <c:pt idx="35">
                  <c:v>4.4318500000000002E-4</c:v>
                </c:pt>
                <c:pt idx="36">
                  <c:v>2.38409E-4</c:v>
                </c:pt>
                <c:pt idx="37">
                  <c:v>1.2322200000000001E-4</c:v>
                </c:pt>
                <c:pt idx="38">
                  <c:v>6.1190200000000002E-5</c:v>
                </c:pt>
                <c:pt idx="39">
                  <c:v>2.91947E-5</c:v>
                </c:pt>
                <c:pt idx="40">
                  <c:v>1.3383E-5</c:v>
                </c:pt>
              </c:numCache>
            </c:numRef>
          </c:val>
          <c:smooth val="0"/>
          <c:extLst xmlns:c16r2="http://schemas.microsoft.com/office/drawing/2015/06/chart">
            <c:ext xmlns:c16="http://schemas.microsoft.com/office/drawing/2014/chart" uri="{C3380CC4-5D6E-409C-BE32-E72D297353CC}">
              <c16:uniqueId val="{00000000-83F3-4872-86B1-689676B54F97}"/>
            </c:ext>
          </c:extLst>
        </c:ser>
        <c:dLbls>
          <c:showLegendKey val="0"/>
          <c:showVal val="0"/>
          <c:showCatName val="0"/>
          <c:showSerName val="0"/>
          <c:showPercent val="0"/>
          <c:showBubbleSize val="0"/>
        </c:dLbls>
        <c:marker val="1"/>
        <c:smooth val="0"/>
        <c:axId val="99022720"/>
        <c:axId val="99024256"/>
      </c:lineChart>
      <c:catAx>
        <c:axId val="99022720"/>
        <c:scaling>
          <c:orientation val="minMax"/>
        </c:scaling>
        <c:delete val="1"/>
        <c:axPos val="b"/>
        <c:numFmt formatCode="General" sourceLinked="1"/>
        <c:majorTickMark val="none"/>
        <c:minorTickMark val="none"/>
        <c:tickLblPos val="nextTo"/>
        <c:crossAx val="99024256"/>
        <c:crosses val="autoZero"/>
        <c:auto val="1"/>
        <c:lblAlgn val="ctr"/>
        <c:lblOffset val="100"/>
        <c:noMultiLvlLbl val="0"/>
      </c:catAx>
      <c:valAx>
        <c:axId val="99024256"/>
        <c:scaling>
          <c:orientation val="minMax"/>
        </c:scaling>
        <c:delete val="1"/>
        <c:axPos val="l"/>
        <c:numFmt formatCode="General" sourceLinked="0"/>
        <c:majorTickMark val="none"/>
        <c:minorTickMark val="none"/>
        <c:tickLblPos val="nextTo"/>
        <c:crossAx val="99022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1-12T12:01:06.574" idx="6">
    <p:pos x="426" y="553"/>
    <p:text>Love this graph- so much clearer!</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6713A-6E28-D343-A5C4-5F16E36F3437}"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A67AC99D-B819-C143-8FE0-0BB86A758A3A}">
      <dgm:prSet phldrT="[Text]"/>
      <dgm:spPr/>
      <dgm:t>
        <a:bodyPr/>
        <a:lstStyle/>
        <a:p>
          <a:r>
            <a:rPr lang="en-US" dirty="0"/>
            <a:t>Pretest Probability</a:t>
          </a:r>
        </a:p>
      </dgm:t>
    </dgm:pt>
    <dgm:pt modelId="{A9C8AB29-12BE-8B46-AE39-7406F466075F}" type="parTrans" cxnId="{5D16AF02-413E-BE42-B28C-F7A3B023B3B5}">
      <dgm:prSet/>
      <dgm:spPr/>
      <dgm:t>
        <a:bodyPr/>
        <a:lstStyle/>
        <a:p>
          <a:endParaRPr lang="en-US"/>
        </a:p>
      </dgm:t>
    </dgm:pt>
    <dgm:pt modelId="{681BF10A-D23C-C84F-82ED-B14F630AB1F7}" type="sibTrans" cxnId="{5D16AF02-413E-BE42-B28C-F7A3B023B3B5}">
      <dgm:prSet/>
      <dgm:spPr/>
      <dgm:t>
        <a:bodyPr/>
        <a:lstStyle/>
        <a:p>
          <a:endParaRPr lang="en-US" dirty="0"/>
        </a:p>
      </dgm:t>
    </dgm:pt>
    <dgm:pt modelId="{DD89853C-1035-7C48-9479-EEC080731F1A}">
      <dgm:prSet phldrT="[Text]"/>
      <dgm:spPr/>
      <dgm:t>
        <a:bodyPr/>
        <a:lstStyle/>
        <a:p>
          <a:r>
            <a:rPr lang="en-US" dirty="0"/>
            <a:t>Diagnostic Test</a:t>
          </a:r>
        </a:p>
      </dgm:t>
    </dgm:pt>
    <dgm:pt modelId="{CA08754E-3DCF-004A-AA43-9260B3188888}" type="parTrans" cxnId="{2734D2B7-F28F-994D-845E-F5981351899A}">
      <dgm:prSet/>
      <dgm:spPr/>
      <dgm:t>
        <a:bodyPr/>
        <a:lstStyle/>
        <a:p>
          <a:endParaRPr lang="en-US"/>
        </a:p>
      </dgm:t>
    </dgm:pt>
    <dgm:pt modelId="{8761BC87-B339-6D4C-965B-7F6917A8D106}" type="sibTrans" cxnId="{2734D2B7-F28F-994D-845E-F5981351899A}">
      <dgm:prSet/>
      <dgm:spPr/>
      <dgm:t>
        <a:bodyPr/>
        <a:lstStyle/>
        <a:p>
          <a:endParaRPr lang="en-US" dirty="0"/>
        </a:p>
      </dgm:t>
    </dgm:pt>
    <dgm:pt modelId="{00062FE7-003A-4F4A-9B4F-85B61A6872FF}">
      <dgm:prSet phldrT="[Text]"/>
      <dgm:spPr/>
      <dgm:t>
        <a:bodyPr/>
        <a:lstStyle/>
        <a:p>
          <a:r>
            <a:rPr lang="en-US" dirty="0"/>
            <a:t>Post test </a:t>
          </a:r>
        </a:p>
        <a:p>
          <a:r>
            <a:rPr lang="en-US" dirty="0"/>
            <a:t>Probability</a:t>
          </a:r>
        </a:p>
      </dgm:t>
    </dgm:pt>
    <dgm:pt modelId="{A3D1D548-314E-D845-9DE2-B441E043568B}" type="parTrans" cxnId="{154F0A6E-0E8F-C549-B0DD-7C5594EC53EA}">
      <dgm:prSet/>
      <dgm:spPr/>
      <dgm:t>
        <a:bodyPr/>
        <a:lstStyle/>
        <a:p>
          <a:endParaRPr lang="en-US"/>
        </a:p>
      </dgm:t>
    </dgm:pt>
    <dgm:pt modelId="{E7D4ADFB-0856-B449-A0F8-FBA8B6519E1A}" type="sibTrans" cxnId="{154F0A6E-0E8F-C549-B0DD-7C5594EC53EA}">
      <dgm:prSet/>
      <dgm:spPr/>
      <dgm:t>
        <a:bodyPr/>
        <a:lstStyle/>
        <a:p>
          <a:endParaRPr lang="en-US"/>
        </a:p>
      </dgm:t>
    </dgm:pt>
    <dgm:pt modelId="{24D838A6-3A5E-5741-AAAC-499A1E31A883}" type="pres">
      <dgm:prSet presAssocID="{F706713A-6E28-D343-A5C4-5F16E36F3437}" presName="Name0" presStyleCnt="0">
        <dgm:presLayoutVars>
          <dgm:dir/>
          <dgm:resizeHandles val="exact"/>
        </dgm:presLayoutVars>
      </dgm:prSet>
      <dgm:spPr/>
      <dgm:t>
        <a:bodyPr/>
        <a:lstStyle/>
        <a:p>
          <a:endParaRPr lang="en-US"/>
        </a:p>
      </dgm:t>
    </dgm:pt>
    <dgm:pt modelId="{87F1C3D8-48F1-A94C-858D-6CCE36B86B46}" type="pres">
      <dgm:prSet presAssocID="{A67AC99D-B819-C143-8FE0-0BB86A758A3A}" presName="node" presStyleLbl="node1" presStyleIdx="0" presStyleCnt="3">
        <dgm:presLayoutVars>
          <dgm:bulletEnabled val="1"/>
        </dgm:presLayoutVars>
      </dgm:prSet>
      <dgm:spPr/>
      <dgm:t>
        <a:bodyPr/>
        <a:lstStyle/>
        <a:p>
          <a:endParaRPr lang="en-US"/>
        </a:p>
      </dgm:t>
    </dgm:pt>
    <dgm:pt modelId="{9208E3CA-685C-E14C-897E-136811D5914B}" type="pres">
      <dgm:prSet presAssocID="{681BF10A-D23C-C84F-82ED-B14F630AB1F7}" presName="sibTrans" presStyleLbl="sibTrans2D1" presStyleIdx="0" presStyleCnt="2"/>
      <dgm:spPr/>
      <dgm:t>
        <a:bodyPr/>
        <a:lstStyle/>
        <a:p>
          <a:endParaRPr lang="en-US"/>
        </a:p>
      </dgm:t>
    </dgm:pt>
    <dgm:pt modelId="{52505433-4A93-2842-B1DD-25B33A0ACA97}" type="pres">
      <dgm:prSet presAssocID="{681BF10A-D23C-C84F-82ED-B14F630AB1F7}" presName="connectorText" presStyleLbl="sibTrans2D1" presStyleIdx="0" presStyleCnt="2"/>
      <dgm:spPr/>
      <dgm:t>
        <a:bodyPr/>
        <a:lstStyle/>
        <a:p>
          <a:endParaRPr lang="en-US"/>
        </a:p>
      </dgm:t>
    </dgm:pt>
    <dgm:pt modelId="{8BC4163F-2673-9248-821A-9EE7B4E873EE}" type="pres">
      <dgm:prSet presAssocID="{DD89853C-1035-7C48-9479-EEC080731F1A}" presName="node" presStyleLbl="node1" presStyleIdx="1" presStyleCnt="3">
        <dgm:presLayoutVars>
          <dgm:bulletEnabled val="1"/>
        </dgm:presLayoutVars>
      </dgm:prSet>
      <dgm:spPr/>
      <dgm:t>
        <a:bodyPr/>
        <a:lstStyle/>
        <a:p>
          <a:endParaRPr lang="en-US"/>
        </a:p>
      </dgm:t>
    </dgm:pt>
    <dgm:pt modelId="{6DF54428-E6AF-CA41-825F-F017F41C06C2}" type="pres">
      <dgm:prSet presAssocID="{8761BC87-B339-6D4C-965B-7F6917A8D106}" presName="sibTrans" presStyleLbl="sibTrans2D1" presStyleIdx="1" presStyleCnt="2"/>
      <dgm:spPr/>
      <dgm:t>
        <a:bodyPr/>
        <a:lstStyle/>
        <a:p>
          <a:endParaRPr lang="en-US"/>
        </a:p>
      </dgm:t>
    </dgm:pt>
    <dgm:pt modelId="{E4A24A9F-D721-C14D-A06A-B14AB4DC5CF2}" type="pres">
      <dgm:prSet presAssocID="{8761BC87-B339-6D4C-965B-7F6917A8D106}" presName="connectorText" presStyleLbl="sibTrans2D1" presStyleIdx="1" presStyleCnt="2"/>
      <dgm:spPr/>
      <dgm:t>
        <a:bodyPr/>
        <a:lstStyle/>
        <a:p>
          <a:endParaRPr lang="en-US"/>
        </a:p>
      </dgm:t>
    </dgm:pt>
    <dgm:pt modelId="{A0F9B08E-A3D0-D24C-BA6F-400BC6DBE20E}" type="pres">
      <dgm:prSet presAssocID="{00062FE7-003A-4F4A-9B4F-85B61A6872FF}" presName="node" presStyleLbl="node1" presStyleIdx="2" presStyleCnt="3">
        <dgm:presLayoutVars>
          <dgm:bulletEnabled val="1"/>
        </dgm:presLayoutVars>
      </dgm:prSet>
      <dgm:spPr/>
      <dgm:t>
        <a:bodyPr/>
        <a:lstStyle/>
        <a:p>
          <a:endParaRPr lang="en-US"/>
        </a:p>
      </dgm:t>
    </dgm:pt>
  </dgm:ptLst>
  <dgm:cxnLst>
    <dgm:cxn modelId="{5D16AF02-413E-BE42-B28C-F7A3B023B3B5}" srcId="{F706713A-6E28-D343-A5C4-5F16E36F3437}" destId="{A67AC99D-B819-C143-8FE0-0BB86A758A3A}" srcOrd="0" destOrd="0" parTransId="{A9C8AB29-12BE-8B46-AE39-7406F466075F}" sibTransId="{681BF10A-D23C-C84F-82ED-B14F630AB1F7}"/>
    <dgm:cxn modelId="{FC682125-354E-3F4D-8CCC-D1E95699CB98}" type="presOf" srcId="{8761BC87-B339-6D4C-965B-7F6917A8D106}" destId="{E4A24A9F-D721-C14D-A06A-B14AB4DC5CF2}" srcOrd="1" destOrd="0" presId="urn:microsoft.com/office/officeart/2005/8/layout/process1"/>
    <dgm:cxn modelId="{DBE13D85-8DAC-084B-8E59-BAE7A99E2905}" type="presOf" srcId="{F706713A-6E28-D343-A5C4-5F16E36F3437}" destId="{24D838A6-3A5E-5741-AAAC-499A1E31A883}" srcOrd="0" destOrd="0" presId="urn:microsoft.com/office/officeart/2005/8/layout/process1"/>
    <dgm:cxn modelId="{AE09E3FA-0F9A-AA4A-A1E9-148BADA9FFFB}" type="presOf" srcId="{681BF10A-D23C-C84F-82ED-B14F630AB1F7}" destId="{52505433-4A93-2842-B1DD-25B33A0ACA97}" srcOrd="1" destOrd="0" presId="urn:microsoft.com/office/officeart/2005/8/layout/process1"/>
    <dgm:cxn modelId="{B6ECB759-0036-AF43-BCF5-E2741B634613}" type="presOf" srcId="{00062FE7-003A-4F4A-9B4F-85B61A6872FF}" destId="{A0F9B08E-A3D0-D24C-BA6F-400BC6DBE20E}" srcOrd="0" destOrd="0" presId="urn:microsoft.com/office/officeart/2005/8/layout/process1"/>
    <dgm:cxn modelId="{370C2514-D1C9-2240-BC2C-0AAAB3F3FB7A}" type="presOf" srcId="{681BF10A-D23C-C84F-82ED-B14F630AB1F7}" destId="{9208E3CA-685C-E14C-897E-136811D5914B}" srcOrd="0" destOrd="0" presId="urn:microsoft.com/office/officeart/2005/8/layout/process1"/>
    <dgm:cxn modelId="{154F0A6E-0E8F-C549-B0DD-7C5594EC53EA}" srcId="{F706713A-6E28-D343-A5C4-5F16E36F3437}" destId="{00062FE7-003A-4F4A-9B4F-85B61A6872FF}" srcOrd="2" destOrd="0" parTransId="{A3D1D548-314E-D845-9DE2-B441E043568B}" sibTransId="{E7D4ADFB-0856-B449-A0F8-FBA8B6519E1A}"/>
    <dgm:cxn modelId="{3B92F45C-287D-D243-8C56-AE063691D485}" type="presOf" srcId="{8761BC87-B339-6D4C-965B-7F6917A8D106}" destId="{6DF54428-E6AF-CA41-825F-F017F41C06C2}" srcOrd="0" destOrd="0" presId="urn:microsoft.com/office/officeart/2005/8/layout/process1"/>
    <dgm:cxn modelId="{A239118C-4220-834A-A0B8-4E624E107506}" type="presOf" srcId="{A67AC99D-B819-C143-8FE0-0BB86A758A3A}" destId="{87F1C3D8-48F1-A94C-858D-6CCE36B86B46}" srcOrd="0" destOrd="0" presId="urn:microsoft.com/office/officeart/2005/8/layout/process1"/>
    <dgm:cxn modelId="{70F96973-5B5B-5C4E-B16C-B37669C68CF1}" type="presOf" srcId="{DD89853C-1035-7C48-9479-EEC080731F1A}" destId="{8BC4163F-2673-9248-821A-9EE7B4E873EE}" srcOrd="0" destOrd="0" presId="urn:microsoft.com/office/officeart/2005/8/layout/process1"/>
    <dgm:cxn modelId="{2734D2B7-F28F-994D-845E-F5981351899A}" srcId="{F706713A-6E28-D343-A5C4-5F16E36F3437}" destId="{DD89853C-1035-7C48-9479-EEC080731F1A}" srcOrd="1" destOrd="0" parTransId="{CA08754E-3DCF-004A-AA43-9260B3188888}" sibTransId="{8761BC87-B339-6D4C-965B-7F6917A8D106}"/>
    <dgm:cxn modelId="{10D786EC-1296-0C40-9705-F245B7FEFF16}" type="presParOf" srcId="{24D838A6-3A5E-5741-AAAC-499A1E31A883}" destId="{87F1C3D8-48F1-A94C-858D-6CCE36B86B46}" srcOrd="0" destOrd="0" presId="urn:microsoft.com/office/officeart/2005/8/layout/process1"/>
    <dgm:cxn modelId="{5336C92B-5DFD-164D-BC96-0EB094129E2D}" type="presParOf" srcId="{24D838A6-3A5E-5741-AAAC-499A1E31A883}" destId="{9208E3CA-685C-E14C-897E-136811D5914B}" srcOrd="1" destOrd="0" presId="urn:microsoft.com/office/officeart/2005/8/layout/process1"/>
    <dgm:cxn modelId="{B0583FAB-D8BA-594F-A19F-4AFDFCC6CBCF}" type="presParOf" srcId="{9208E3CA-685C-E14C-897E-136811D5914B}" destId="{52505433-4A93-2842-B1DD-25B33A0ACA97}" srcOrd="0" destOrd="0" presId="urn:microsoft.com/office/officeart/2005/8/layout/process1"/>
    <dgm:cxn modelId="{3FACD741-3B6D-DF4A-B522-38D93FE533F0}" type="presParOf" srcId="{24D838A6-3A5E-5741-AAAC-499A1E31A883}" destId="{8BC4163F-2673-9248-821A-9EE7B4E873EE}" srcOrd="2" destOrd="0" presId="urn:microsoft.com/office/officeart/2005/8/layout/process1"/>
    <dgm:cxn modelId="{674DCAE2-9839-3D45-ADDF-F4FDB156100C}" type="presParOf" srcId="{24D838A6-3A5E-5741-AAAC-499A1E31A883}" destId="{6DF54428-E6AF-CA41-825F-F017F41C06C2}" srcOrd="3" destOrd="0" presId="urn:microsoft.com/office/officeart/2005/8/layout/process1"/>
    <dgm:cxn modelId="{148F436B-C980-2942-AF31-090EE69A5568}" type="presParOf" srcId="{6DF54428-E6AF-CA41-825F-F017F41C06C2}" destId="{E4A24A9F-D721-C14D-A06A-B14AB4DC5CF2}" srcOrd="0" destOrd="0" presId="urn:microsoft.com/office/officeart/2005/8/layout/process1"/>
    <dgm:cxn modelId="{043ACDF3-F6C4-3740-B3B1-F086EF17B4BB}" type="presParOf" srcId="{24D838A6-3A5E-5741-AAAC-499A1E31A883}" destId="{A0F9B08E-A3D0-D24C-BA6F-400BC6DBE20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6713A-6E28-D343-A5C4-5F16E36F3437}"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A67AC99D-B819-C143-8FE0-0BB86A758A3A}">
      <dgm:prSet phldrT="[Text]"/>
      <dgm:spPr/>
      <dgm:t>
        <a:bodyPr/>
        <a:lstStyle/>
        <a:p>
          <a:r>
            <a:rPr lang="en-US" dirty="0"/>
            <a:t>Pretest Probability</a:t>
          </a:r>
        </a:p>
      </dgm:t>
    </dgm:pt>
    <dgm:pt modelId="{A9C8AB29-12BE-8B46-AE39-7406F466075F}" type="parTrans" cxnId="{5D16AF02-413E-BE42-B28C-F7A3B023B3B5}">
      <dgm:prSet/>
      <dgm:spPr/>
      <dgm:t>
        <a:bodyPr/>
        <a:lstStyle/>
        <a:p>
          <a:endParaRPr lang="en-US"/>
        </a:p>
      </dgm:t>
    </dgm:pt>
    <dgm:pt modelId="{681BF10A-D23C-C84F-82ED-B14F630AB1F7}" type="sibTrans" cxnId="{5D16AF02-413E-BE42-B28C-F7A3B023B3B5}">
      <dgm:prSet/>
      <dgm:spPr/>
      <dgm:t>
        <a:bodyPr/>
        <a:lstStyle/>
        <a:p>
          <a:endParaRPr lang="en-US" dirty="0"/>
        </a:p>
      </dgm:t>
    </dgm:pt>
    <dgm:pt modelId="{DD89853C-1035-7C48-9479-EEC080731F1A}">
      <dgm:prSet phldrT="[Text]"/>
      <dgm:spPr/>
      <dgm:t>
        <a:bodyPr/>
        <a:lstStyle/>
        <a:p>
          <a:r>
            <a:rPr lang="en-US" dirty="0"/>
            <a:t>Diagnostic Test</a:t>
          </a:r>
        </a:p>
      </dgm:t>
    </dgm:pt>
    <dgm:pt modelId="{CA08754E-3DCF-004A-AA43-9260B3188888}" type="parTrans" cxnId="{2734D2B7-F28F-994D-845E-F5981351899A}">
      <dgm:prSet/>
      <dgm:spPr/>
      <dgm:t>
        <a:bodyPr/>
        <a:lstStyle/>
        <a:p>
          <a:endParaRPr lang="en-US"/>
        </a:p>
      </dgm:t>
    </dgm:pt>
    <dgm:pt modelId="{8761BC87-B339-6D4C-965B-7F6917A8D106}" type="sibTrans" cxnId="{2734D2B7-F28F-994D-845E-F5981351899A}">
      <dgm:prSet/>
      <dgm:spPr/>
      <dgm:t>
        <a:bodyPr/>
        <a:lstStyle/>
        <a:p>
          <a:endParaRPr lang="en-US" dirty="0"/>
        </a:p>
      </dgm:t>
    </dgm:pt>
    <dgm:pt modelId="{00062FE7-003A-4F4A-9B4F-85B61A6872FF}">
      <dgm:prSet phldrT="[Text]"/>
      <dgm:spPr/>
      <dgm:t>
        <a:bodyPr/>
        <a:lstStyle/>
        <a:p>
          <a:r>
            <a:rPr lang="en-US" dirty="0"/>
            <a:t>Post test </a:t>
          </a:r>
        </a:p>
        <a:p>
          <a:r>
            <a:rPr lang="en-US" dirty="0"/>
            <a:t>Probability</a:t>
          </a:r>
        </a:p>
      </dgm:t>
    </dgm:pt>
    <dgm:pt modelId="{A3D1D548-314E-D845-9DE2-B441E043568B}" type="parTrans" cxnId="{154F0A6E-0E8F-C549-B0DD-7C5594EC53EA}">
      <dgm:prSet/>
      <dgm:spPr/>
      <dgm:t>
        <a:bodyPr/>
        <a:lstStyle/>
        <a:p>
          <a:endParaRPr lang="en-US"/>
        </a:p>
      </dgm:t>
    </dgm:pt>
    <dgm:pt modelId="{E7D4ADFB-0856-B449-A0F8-FBA8B6519E1A}" type="sibTrans" cxnId="{154F0A6E-0E8F-C549-B0DD-7C5594EC53EA}">
      <dgm:prSet/>
      <dgm:spPr/>
      <dgm:t>
        <a:bodyPr/>
        <a:lstStyle/>
        <a:p>
          <a:endParaRPr lang="en-US"/>
        </a:p>
      </dgm:t>
    </dgm:pt>
    <dgm:pt modelId="{24D838A6-3A5E-5741-AAAC-499A1E31A883}" type="pres">
      <dgm:prSet presAssocID="{F706713A-6E28-D343-A5C4-5F16E36F3437}" presName="Name0" presStyleCnt="0">
        <dgm:presLayoutVars>
          <dgm:dir/>
          <dgm:resizeHandles val="exact"/>
        </dgm:presLayoutVars>
      </dgm:prSet>
      <dgm:spPr/>
      <dgm:t>
        <a:bodyPr/>
        <a:lstStyle/>
        <a:p>
          <a:endParaRPr lang="en-US"/>
        </a:p>
      </dgm:t>
    </dgm:pt>
    <dgm:pt modelId="{87F1C3D8-48F1-A94C-858D-6CCE36B86B46}" type="pres">
      <dgm:prSet presAssocID="{A67AC99D-B819-C143-8FE0-0BB86A758A3A}" presName="node" presStyleLbl="node1" presStyleIdx="0" presStyleCnt="3">
        <dgm:presLayoutVars>
          <dgm:bulletEnabled val="1"/>
        </dgm:presLayoutVars>
      </dgm:prSet>
      <dgm:spPr/>
      <dgm:t>
        <a:bodyPr/>
        <a:lstStyle/>
        <a:p>
          <a:endParaRPr lang="en-US"/>
        </a:p>
      </dgm:t>
    </dgm:pt>
    <dgm:pt modelId="{9208E3CA-685C-E14C-897E-136811D5914B}" type="pres">
      <dgm:prSet presAssocID="{681BF10A-D23C-C84F-82ED-B14F630AB1F7}" presName="sibTrans" presStyleLbl="sibTrans2D1" presStyleIdx="0" presStyleCnt="2"/>
      <dgm:spPr/>
      <dgm:t>
        <a:bodyPr/>
        <a:lstStyle/>
        <a:p>
          <a:endParaRPr lang="en-US"/>
        </a:p>
      </dgm:t>
    </dgm:pt>
    <dgm:pt modelId="{52505433-4A93-2842-B1DD-25B33A0ACA97}" type="pres">
      <dgm:prSet presAssocID="{681BF10A-D23C-C84F-82ED-B14F630AB1F7}" presName="connectorText" presStyleLbl="sibTrans2D1" presStyleIdx="0" presStyleCnt="2"/>
      <dgm:spPr/>
      <dgm:t>
        <a:bodyPr/>
        <a:lstStyle/>
        <a:p>
          <a:endParaRPr lang="en-US"/>
        </a:p>
      </dgm:t>
    </dgm:pt>
    <dgm:pt modelId="{8BC4163F-2673-9248-821A-9EE7B4E873EE}" type="pres">
      <dgm:prSet presAssocID="{DD89853C-1035-7C48-9479-EEC080731F1A}" presName="node" presStyleLbl="node1" presStyleIdx="1" presStyleCnt="3">
        <dgm:presLayoutVars>
          <dgm:bulletEnabled val="1"/>
        </dgm:presLayoutVars>
      </dgm:prSet>
      <dgm:spPr/>
      <dgm:t>
        <a:bodyPr/>
        <a:lstStyle/>
        <a:p>
          <a:endParaRPr lang="en-US"/>
        </a:p>
      </dgm:t>
    </dgm:pt>
    <dgm:pt modelId="{6DF54428-E6AF-CA41-825F-F017F41C06C2}" type="pres">
      <dgm:prSet presAssocID="{8761BC87-B339-6D4C-965B-7F6917A8D106}" presName="sibTrans" presStyleLbl="sibTrans2D1" presStyleIdx="1" presStyleCnt="2"/>
      <dgm:spPr/>
      <dgm:t>
        <a:bodyPr/>
        <a:lstStyle/>
        <a:p>
          <a:endParaRPr lang="en-US"/>
        </a:p>
      </dgm:t>
    </dgm:pt>
    <dgm:pt modelId="{E4A24A9F-D721-C14D-A06A-B14AB4DC5CF2}" type="pres">
      <dgm:prSet presAssocID="{8761BC87-B339-6D4C-965B-7F6917A8D106}" presName="connectorText" presStyleLbl="sibTrans2D1" presStyleIdx="1" presStyleCnt="2"/>
      <dgm:spPr/>
      <dgm:t>
        <a:bodyPr/>
        <a:lstStyle/>
        <a:p>
          <a:endParaRPr lang="en-US"/>
        </a:p>
      </dgm:t>
    </dgm:pt>
    <dgm:pt modelId="{A0F9B08E-A3D0-D24C-BA6F-400BC6DBE20E}" type="pres">
      <dgm:prSet presAssocID="{00062FE7-003A-4F4A-9B4F-85B61A6872FF}" presName="node" presStyleLbl="node1" presStyleIdx="2" presStyleCnt="3">
        <dgm:presLayoutVars>
          <dgm:bulletEnabled val="1"/>
        </dgm:presLayoutVars>
      </dgm:prSet>
      <dgm:spPr/>
      <dgm:t>
        <a:bodyPr/>
        <a:lstStyle/>
        <a:p>
          <a:endParaRPr lang="en-US"/>
        </a:p>
      </dgm:t>
    </dgm:pt>
  </dgm:ptLst>
  <dgm:cxnLst>
    <dgm:cxn modelId="{2734D2B7-F28F-994D-845E-F5981351899A}" srcId="{F706713A-6E28-D343-A5C4-5F16E36F3437}" destId="{DD89853C-1035-7C48-9479-EEC080731F1A}" srcOrd="1" destOrd="0" parTransId="{CA08754E-3DCF-004A-AA43-9260B3188888}" sibTransId="{8761BC87-B339-6D4C-965B-7F6917A8D106}"/>
    <dgm:cxn modelId="{243B3F0C-1D70-9A42-A1FB-65B34C9F6D78}" type="presOf" srcId="{8761BC87-B339-6D4C-965B-7F6917A8D106}" destId="{6DF54428-E6AF-CA41-825F-F017F41C06C2}" srcOrd="0" destOrd="0" presId="urn:microsoft.com/office/officeart/2005/8/layout/process1"/>
    <dgm:cxn modelId="{F977D437-101C-3043-9D1D-D83A028A9E4C}" type="presOf" srcId="{DD89853C-1035-7C48-9479-EEC080731F1A}" destId="{8BC4163F-2673-9248-821A-9EE7B4E873EE}" srcOrd="0" destOrd="0" presId="urn:microsoft.com/office/officeart/2005/8/layout/process1"/>
    <dgm:cxn modelId="{710F3B6F-EDDC-854A-BA83-F687277D0823}" type="presOf" srcId="{F706713A-6E28-D343-A5C4-5F16E36F3437}" destId="{24D838A6-3A5E-5741-AAAC-499A1E31A883}" srcOrd="0" destOrd="0" presId="urn:microsoft.com/office/officeart/2005/8/layout/process1"/>
    <dgm:cxn modelId="{154F0A6E-0E8F-C549-B0DD-7C5594EC53EA}" srcId="{F706713A-6E28-D343-A5C4-5F16E36F3437}" destId="{00062FE7-003A-4F4A-9B4F-85B61A6872FF}" srcOrd="2" destOrd="0" parTransId="{A3D1D548-314E-D845-9DE2-B441E043568B}" sibTransId="{E7D4ADFB-0856-B449-A0F8-FBA8B6519E1A}"/>
    <dgm:cxn modelId="{93D0CF8C-3168-CF42-81E7-6D336E8802A8}" type="presOf" srcId="{00062FE7-003A-4F4A-9B4F-85B61A6872FF}" destId="{A0F9B08E-A3D0-D24C-BA6F-400BC6DBE20E}" srcOrd="0" destOrd="0" presId="urn:microsoft.com/office/officeart/2005/8/layout/process1"/>
    <dgm:cxn modelId="{5D16AF02-413E-BE42-B28C-F7A3B023B3B5}" srcId="{F706713A-6E28-D343-A5C4-5F16E36F3437}" destId="{A67AC99D-B819-C143-8FE0-0BB86A758A3A}" srcOrd="0" destOrd="0" parTransId="{A9C8AB29-12BE-8B46-AE39-7406F466075F}" sibTransId="{681BF10A-D23C-C84F-82ED-B14F630AB1F7}"/>
    <dgm:cxn modelId="{FB20BD88-0113-5540-860C-CBB87FC04C47}" type="presOf" srcId="{681BF10A-D23C-C84F-82ED-B14F630AB1F7}" destId="{9208E3CA-685C-E14C-897E-136811D5914B}" srcOrd="0" destOrd="0" presId="urn:microsoft.com/office/officeart/2005/8/layout/process1"/>
    <dgm:cxn modelId="{0FB8510A-5417-D042-B5D8-063798803F14}" type="presOf" srcId="{681BF10A-D23C-C84F-82ED-B14F630AB1F7}" destId="{52505433-4A93-2842-B1DD-25B33A0ACA97}" srcOrd="1" destOrd="0" presId="urn:microsoft.com/office/officeart/2005/8/layout/process1"/>
    <dgm:cxn modelId="{EBAE632E-D69B-5C47-9E23-E758FCF92F59}" type="presOf" srcId="{8761BC87-B339-6D4C-965B-7F6917A8D106}" destId="{E4A24A9F-D721-C14D-A06A-B14AB4DC5CF2}" srcOrd="1" destOrd="0" presId="urn:microsoft.com/office/officeart/2005/8/layout/process1"/>
    <dgm:cxn modelId="{8BF48B9A-6FC2-124E-92A7-7F558B50178F}" type="presOf" srcId="{A67AC99D-B819-C143-8FE0-0BB86A758A3A}" destId="{87F1C3D8-48F1-A94C-858D-6CCE36B86B46}" srcOrd="0" destOrd="0" presId="urn:microsoft.com/office/officeart/2005/8/layout/process1"/>
    <dgm:cxn modelId="{D0C52DF4-CAEB-EE4F-B982-770EB6CA3847}" type="presParOf" srcId="{24D838A6-3A5E-5741-AAAC-499A1E31A883}" destId="{87F1C3D8-48F1-A94C-858D-6CCE36B86B46}" srcOrd="0" destOrd="0" presId="urn:microsoft.com/office/officeart/2005/8/layout/process1"/>
    <dgm:cxn modelId="{1429FC47-6EEF-8E45-9553-7E8C94B95CD3}" type="presParOf" srcId="{24D838A6-3A5E-5741-AAAC-499A1E31A883}" destId="{9208E3CA-685C-E14C-897E-136811D5914B}" srcOrd="1" destOrd="0" presId="urn:microsoft.com/office/officeart/2005/8/layout/process1"/>
    <dgm:cxn modelId="{086994FC-F435-3E4C-9FAD-25A2D2AD157C}" type="presParOf" srcId="{9208E3CA-685C-E14C-897E-136811D5914B}" destId="{52505433-4A93-2842-B1DD-25B33A0ACA97}" srcOrd="0" destOrd="0" presId="urn:microsoft.com/office/officeart/2005/8/layout/process1"/>
    <dgm:cxn modelId="{FEF25F96-6BE6-6645-83BD-CFBDB31C03E4}" type="presParOf" srcId="{24D838A6-3A5E-5741-AAAC-499A1E31A883}" destId="{8BC4163F-2673-9248-821A-9EE7B4E873EE}" srcOrd="2" destOrd="0" presId="urn:microsoft.com/office/officeart/2005/8/layout/process1"/>
    <dgm:cxn modelId="{9D82D33D-782D-314B-A409-3F65CE1B54E7}" type="presParOf" srcId="{24D838A6-3A5E-5741-AAAC-499A1E31A883}" destId="{6DF54428-E6AF-CA41-825F-F017F41C06C2}" srcOrd="3" destOrd="0" presId="urn:microsoft.com/office/officeart/2005/8/layout/process1"/>
    <dgm:cxn modelId="{46C1F8F5-A0A2-9F40-A218-DCF3B76F3D42}" type="presParOf" srcId="{6DF54428-E6AF-CA41-825F-F017F41C06C2}" destId="{E4A24A9F-D721-C14D-A06A-B14AB4DC5CF2}" srcOrd="0" destOrd="0" presId="urn:microsoft.com/office/officeart/2005/8/layout/process1"/>
    <dgm:cxn modelId="{5CA451E8-BAE7-1A4C-899A-A8BBB0349FFC}" type="presParOf" srcId="{24D838A6-3A5E-5741-AAAC-499A1E31A883}" destId="{A0F9B08E-A3D0-D24C-BA6F-400BC6DBE20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1C3D8-48F1-A94C-858D-6CCE36B86B46}">
      <dsp:nvSpPr>
        <dsp:cNvPr id="0" name=""/>
        <dsp:cNvSpPr/>
      </dsp:nvSpPr>
      <dsp:spPr>
        <a:xfrm>
          <a:off x="7594" y="1335166"/>
          <a:ext cx="2269861" cy="136191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Pretest Probability</a:t>
          </a:r>
        </a:p>
      </dsp:txBody>
      <dsp:txXfrm>
        <a:off x="47483" y="1375055"/>
        <a:ext cx="2190083" cy="1282138"/>
      </dsp:txXfrm>
    </dsp:sp>
    <dsp:sp modelId="{9208E3CA-685C-E14C-897E-136811D5914B}">
      <dsp:nvSpPr>
        <dsp:cNvPr id="0" name=""/>
        <dsp:cNvSpPr/>
      </dsp:nvSpPr>
      <dsp:spPr>
        <a:xfrm>
          <a:off x="2504441" y="1734661"/>
          <a:ext cx="481210" cy="5629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504441" y="1847246"/>
        <a:ext cx="336847" cy="337755"/>
      </dsp:txXfrm>
    </dsp:sp>
    <dsp:sp modelId="{8BC4163F-2673-9248-821A-9EE7B4E873EE}">
      <dsp:nvSpPr>
        <dsp:cNvPr id="0" name=""/>
        <dsp:cNvSpPr/>
      </dsp:nvSpPr>
      <dsp:spPr>
        <a:xfrm>
          <a:off x="3185399" y="1335166"/>
          <a:ext cx="2269861" cy="136191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Diagnostic Test</a:t>
          </a:r>
        </a:p>
      </dsp:txBody>
      <dsp:txXfrm>
        <a:off x="3225288" y="1375055"/>
        <a:ext cx="2190083" cy="1282138"/>
      </dsp:txXfrm>
    </dsp:sp>
    <dsp:sp modelId="{6DF54428-E6AF-CA41-825F-F017F41C06C2}">
      <dsp:nvSpPr>
        <dsp:cNvPr id="0" name=""/>
        <dsp:cNvSpPr/>
      </dsp:nvSpPr>
      <dsp:spPr>
        <a:xfrm>
          <a:off x="5682247" y="1734661"/>
          <a:ext cx="481210" cy="5629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682247" y="1847246"/>
        <a:ext cx="336847" cy="337755"/>
      </dsp:txXfrm>
    </dsp:sp>
    <dsp:sp modelId="{A0F9B08E-A3D0-D24C-BA6F-400BC6DBE20E}">
      <dsp:nvSpPr>
        <dsp:cNvPr id="0" name=""/>
        <dsp:cNvSpPr/>
      </dsp:nvSpPr>
      <dsp:spPr>
        <a:xfrm>
          <a:off x="6363205" y="1335166"/>
          <a:ext cx="2269861" cy="136191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Post test </a:t>
          </a:r>
        </a:p>
        <a:p>
          <a:pPr lvl="0" algn="ctr" defTabSz="1377950">
            <a:lnSpc>
              <a:spcPct val="90000"/>
            </a:lnSpc>
            <a:spcBef>
              <a:spcPct val="0"/>
            </a:spcBef>
            <a:spcAft>
              <a:spcPct val="35000"/>
            </a:spcAft>
          </a:pPr>
          <a:r>
            <a:rPr lang="en-US" sz="3100" kern="1200" dirty="0"/>
            <a:t>Probability</a:t>
          </a:r>
        </a:p>
      </dsp:txBody>
      <dsp:txXfrm>
        <a:off x="6403094" y="1375055"/>
        <a:ext cx="2190083" cy="1282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0.28601</cdr:x>
      <cdr:y>0.88874</cdr:y>
    </cdr:from>
    <cdr:to>
      <cdr:x>0.51409</cdr:x>
      <cdr:y>0.98612</cdr:y>
    </cdr:to>
    <cdr:sp macro="" textlink="">
      <cdr:nvSpPr>
        <cdr:cNvPr id="2" name="TextBox 1"/>
        <cdr:cNvSpPr txBox="1"/>
      </cdr:nvSpPr>
      <cdr:spPr>
        <a:xfrm xmlns:a="http://schemas.openxmlformats.org/drawingml/2006/main">
          <a:off x="1743487" y="3611845"/>
          <a:ext cx="1390389" cy="39574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600" dirty="0"/>
            <a:t>False Negative</a:t>
          </a:r>
        </a:p>
      </cdr:txBody>
    </cdr:sp>
  </cdr:relSizeAnchor>
  <cdr:relSizeAnchor xmlns:cdr="http://schemas.openxmlformats.org/drawingml/2006/chartDrawing">
    <cdr:from>
      <cdr:x>0.59588</cdr:x>
      <cdr:y>0.88647</cdr:y>
    </cdr:from>
    <cdr:to>
      <cdr:x>0.82396</cdr:x>
      <cdr:y>0.98385</cdr:y>
    </cdr:to>
    <cdr:sp macro="" textlink="">
      <cdr:nvSpPr>
        <cdr:cNvPr id="3" name="TextBox 2"/>
        <cdr:cNvSpPr txBox="1"/>
      </cdr:nvSpPr>
      <cdr:spPr>
        <a:xfrm xmlns:a="http://schemas.openxmlformats.org/drawingml/2006/main">
          <a:off x="3632480" y="3602603"/>
          <a:ext cx="1390389" cy="39574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False Positive</a:t>
          </a:r>
        </a:p>
      </cdr:txBody>
    </cdr:sp>
  </cdr:relSizeAnchor>
  <cdr:relSizeAnchor xmlns:cdr="http://schemas.openxmlformats.org/drawingml/2006/chartDrawing">
    <cdr:from>
      <cdr:x>0.75906</cdr:x>
      <cdr:y>0.37681</cdr:y>
    </cdr:from>
    <cdr:to>
      <cdr:x>0.98714</cdr:x>
      <cdr:y>0.47419</cdr:y>
    </cdr:to>
    <cdr:sp macro="" textlink="">
      <cdr:nvSpPr>
        <cdr:cNvPr id="4" name="TextBox 3"/>
        <cdr:cNvSpPr txBox="1"/>
      </cdr:nvSpPr>
      <cdr:spPr>
        <a:xfrm xmlns:a="http://schemas.openxmlformats.org/drawingml/2006/main">
          <a:off x="4627206" y="1531351"/>
          <a:ext cx="1390389" cy="39574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True Positive</a:t>
          </a:r>
        </a:p>
      </cdr:txBody>
    </cdr:sp>
  </cdr:relSizeAnchor>
  <cdr:relSizeAnchor xmlns:cdr="http://schemas.openxmlformats.org/drawingml/2006/chartDrawing">
    <cdr:from>
      <cdr:x>0.08658</cdr:x>
      <cdr:y>0.33811</cdr:y>
    </cdr:from>
    <cdr:to>
      <cdr:x>0.31466</cdr:x>
      <cdr:y>0.43548</cdr:y>
    </cdr:to>
    <cdr:sp macro="" textlink="">
      <cdr:nvSpPr>
        <cdr:cNvPr id="5" name="TextBox 4"/>
        <cdr:cNvSpPr txBox="1"/>
      </cdr:nvSpPr>
      <cdr:spPr>
        <a:xfrm xmlns:a="http://schemas.openxmlformats.org/drawingml/2006/main">
          <a:off x="527774" y="1374061"/>
          <a:ext cx="1390389" cy="39574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True Negative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A1DCA-4858-AE4D-B3A5-42FF49E9422C}" type="datetimeFigureOut">
              <a:rPr lang="en-US" smtClean="0"/>
              <a:pPr/>
              <a:t>3/8/2018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132E7-7B58-0B41-9EDA-B5E2B689B19F}" type="slidenum">
              <a:rPr lang="en-US" smtClean="0"/>
              <a:pPr/>
              <a:t>‹#›</a:t>
            </a:fld>
            <a:endParaRPr lang="en-US" dirty="0"/>
          </a:p>
        </p:txBody>
      </p:sp>
    </p:spTree>
    <p:extLst>
      <p:ext uri="{BB962C8B-B14F-4D97-AF65-F5344CB8AC3E}">
        <p14:creationId xmlns:p14="http://schemas.microsoft.com/office/powerpoint/2010/main" val="291608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a:t>
            </a:fld>
            <a:endParaRPr lang="en-US" dirty="0"/>
          </a:p>
        </p:txBody>
      </p:sp>
    </p:spTree>
    <p:extLst>
      <p:ext uri="{BB962C8B-B14F-4D97-AF65-F5344CB8AC3E}">
        <p14:creationId xmlns:p14="http://schemas.microsoft.com/office/powerpoint/2010/main" val="327025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1 gives us speed, and is almost always accurate.</a:t>
            </a:r>
            <a:r>
              <a:rPr lang="en-US" baseline="0" dirty="0"/>
              <a:t> However, can be prone to bias. </a:t>
            </a:r>
          </a:p>
          <a:p>
            <a:r>
              <a:rPr lang="en-US" baseline="0" dirty="0"/>
              <a:t>System 2 allows us to carefully weigh evidence and think logically, however would slow us down way too much. </a:t>
            </a:r>
          </a:p>
          <a:p>
            <a:r>
              <a:rPr lang="en-US" baseline="0" dirty="0"/>
              <a:t>Both systems need to be functioning to practice medicine. </a:t>
            </a:r>
          </a:p>
          <a:p>
            <a:r>
              <a:rPr lang="en-US" baseline="0" dirty="0"/>
              <a:t>The calibration or toggling between the systems is the most important component. </a:t>
            </a:r>
          </a:p>
          <a:p>
            <a:r>
              <a:rPr lang="en-US" baseline="0" dirty="0"/>
              <a:t>Normally, if system 1 is wrong (perhaps a bias is influencing your diagnostic decision), if a component of the patient presentation isn't fitting well, System 2 will toggle on and take over. </a:t>
            </a:r>
          </a:p>
          <a:p>
            <a:r>
              <a:rPr lang="en-US" baseline="0" dirty="0"/>
              <a:t>If you are tired, pressed for time, stressed, system 2 cannot perform this regulatory function and error will ensue. </a:t>
            </a:r>
            <a:endParaRPr lang="en-US" dirty="0"/>
          </a:p>
        </p:txBody>
      </p:sp>
      <p:sp>
        <p:nvSpPr>
          <p:cNvPr id="4" name="Slide Number Placeholder 3"/>
          <p:cNvSpPr>
            <a:spLocks noGrp="1"/>
          </p:cNvSpPr>
          <p:nvPr>
            <p:ph type="sldNum" sz="quarter" idx="10"/>
          </p:nvPr>
        </p:nvSpPr>
        <p:spPr/>
        <p:txBody>
          <a:bodyPr/>
          <a:lstStyle/>
          <a:p>
            <a:fld id="{FFDDA155-DC9A-D344-845A-AE4F3D7F7DAA}" type="slidenum">
              <a:rPr lang="en-US" smtClean="0"/>
              <a:pPr/>
              <a:t>10</a:t>
            </a:fld>
            <a:endParaRPr lang="en-US" dirty="0"/>
          </a:p>
        </p:txBody>
      </p:sp>
    </p:spTree>
    <p:extLst>
      <p:ext uri="{BB962C8B-B14F-4D97-AF65-F5344CB8AC3E}">
        <p14:creationId xmlns:p14="http://schemas.microsoft.com/office/powerpoint/2010/main" val="208078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 start by creating a pretest probability (usually based on disease prevalence), then decide on the appropriate diagnostic test (based on which one maximizes sensitivity and specificity), which leads to our posttest probability.</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unique</a:t>
            </a:r>
            <a:r>
              <a:rPr lang="en-US" baseline="0" dirty="0"/>
              <a:t> pt presentations/symptoms and the pt demographics are essential to formulating clinical judgment regarding the pretest probability of a specific disease.</a:t>
            </a:r>
          </a:p>
          <a:p>
            <a:endParaRPr lang="en-US" baseline="0" dirty="0"/>
          </a:p>
          <a:p>
            <a:r>
              <a:rPr lang="en-US" baseline="0" dirty="0"/>
              <a:t>Should be applied in a sequential fashion until clinician’s can reach a “threshold” after which our posttest probability is high enough that we are confident that a patient either has or does not have a disease</a:t>
            </a:r>
            <a:endParaRPr lang="en-US" dirty="0"/>
          </a:p>
        </p:txBody>
      </p:sp>
      <p:sp>
        <p:nvSpPr>
          <p:cNvPr id="4" name="Slide Number Placeholder 3"/>
          <p:cNvSpPr>
            <a:spLocks noGrp="1"/>
          </p:cNvSpPr>
          <p:nvPr>
            <p:ph type="sldNum" sz="quarter" idx="10"/>
          </p:nvPr>
        </p:nvSpPr>
        <p:spPr/>
        <p:txBody>
          <a:bodyPr/>
          <a:lstStyle/>
          <a:p>
            <a:fld id="{43E1296D-B681-824D-8B92-1FE940B973B1}" type="slidenum">
              <a:rPr lang="en-US" smtClean="0"/>
              <a:pPr/>
              <a:t>12</a:t>
            </a:fld>
            <a:endParaRPr lang="en-US" dirty="0"/>
          </a:p>
        </p:txBody>
      </p:sp>
    </p:spTree>
    <p:extLst>
      <p:ext uri="{BB962C8B-B14F-4D97-AF65-F5344CB8AC3E}">
        <p14:creationId xmlns:p14="http://schemas.microsoft.com/office/powerpoint/2010/main" val="322637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a:t>
            </a:r>
            <a:r>
              <a:rPr lang="en-US" dirty="0"/>
              <a:t>LR ratio</a:t>
            </a:r>
            <a:r>
              <a:rPr lang="en-US" baseline="0" dirty="0"/>
              <a:t> of 2 increases post-test probability by approximately 15%, a LR of 5 increases post-test probability by approximately 30% and a LR of 10 increases the post-test probability by approximately 45%.</a:t>
            </a:r>
            <a:endParaRPr lang="en-US" dirty="0"/>
          </a:p>
        </p:txBody>
      </p:sp>
      <p:sp>
        <p:nvSpPr>
          <p:cNvPr id="4" name="Slide Number Placeholder 3"/>
          <p:cNvSpPr>
            <a:spLocks noGrp="1"/>
          </p:cNvSpPr>
          <p:nvPr>
            <p:ph type="sldNum" sz="quarter" idx="10"/>
          </p:nvPr>
        </p:nvSpPr>
        <p:spPr/>
        <p:txBody>
          <a:bodyPr/>
          <a:lstStyle/>
          <a:p>
            <a:fld id="{43E1296D-B681-824D-8B92-1FE940B973B1}" type="slidenum">
              <a:rPr lang="en-US" smtClean="0"/>
              <a:pPr/>
              <a:t>13</a:t>
            </a:fld>
            <a:endParaRPr lang="en-US" dirty="0"/>
          </a:p>
        </p:txBody>
      </p:sp>
    </p:spTree>
    <p:extLst>
      <p:ext uri="{BB962C8B-B14F-4D97-AF65-F5344CB8AC3E}">
        <p14:creationId xmlns:p14="http://schemas.microsoft.com/office/powerpoint/2010/main" val="364736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learners to guess the LR for the following common exam maneuvers and tests. Click to reveal the answers. </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14</a:t>
            </a:fld>
            <a:endParaRPr lang="en-US" dirty="0"/>
          </a:p>
        </p:txBody>
      </p:sp>
    </p:spTree>
    <p:extLst>
      <p:ext uri="{BB962C8B-B14F-4D97-AF65-F5344CB8AC3E}">
        <p14:creationId xmlns:p14="http://schemas.microsoft.com/office/powerpoint/2010/main" val="198744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Goal is for high sensitivity and</a:t>
            </a:r>
            <a:r>
              <a:rPr lang="en-US" baseline="0" dirty="0"/>
              <a:t> specificity, but there is no free lunch so usually sacrifice one at the expense of the other</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Goal is for high sensitivity and</a:t>
            </a:r>
            <a:r>
              <a:rPr lang="en-US" baseline="0" dirty="0"/>
              <a:t> specificity, but there is no free lunch so usually sacrifice one at the expense of the other</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18</a:t>
            </a:fld>
            <a:endParaRPr lang="en-US" dirty="0"/>
          </a:p>
        </p:txBody>
      </p:sp>
    </p:spTree>
    <p:extLst>
      <p:ext uri="{BB962C8B-B14F-4D97-AF65-F5344CB8AC3E}">
        <p14:creationId xmlns:p14="http://schemas.microsoft.com/office/powerpoint/2010/main" val="39411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mentioned before, no free lunch.  </a:t>
            </a:r>
          </a:p>
        </p:txBody>
      </p:sp>
      <p:sp>
        <p:nvSpPr>
          <p:cNvPr id="4" name="Slide Number Placeholder 3"/>
          <p:cNvSpPr>
            <a:spLocks noGrp="1"/>
          </p:cNvSpPr>
          <p:nvPr>
            <p:ph type="sldNum" sz="quarter" idx="10"/>
          </p:nvPr>
        </p:nvSpPr>
        <p:spPr/>
        <p:txBody>
          <a:bodyPr/>
          <a:lstStyle/>
          <a:p>
            <a:fld id="{43E1296D-B681-824D-8B92-1FE940B973B1}" type="slidenum">
              <a:rPr lang="en-US" smtClean="0"/>
              <a:pPr/>
              <a:t>19</a:t>
            </a:fld>
            <a:endParaRPr lang="en-US" dirty="0"/>
          </a:p>
        </p:txBody>
      </p:sp>
    </p:spTree>
    <p:extLst>
      <p:ext uri="{BB962C8B-B14F-4D97-AF65-F5344CB8AC3E}">
        <p14:creationId xmlns:p14="http://schemas.microsoft.com/office/powerpoint/2010/main" val="126564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Needed in order to interpret</a:t>
            </a:r>
            <a:r>
              <a:rPr lang="en-US" baseline="0" dirty="0"/>
              <a:t> diagnostic tests and especially screening. </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a:t>
            </a:fld>
            <a:endParaRPr lang="en-US" dirty="0"/>
          </a:p>
        </p:txBody>
      </p:sp>
    </p:spTree>
    <p:extLst>
      <p:ext uri="{BB962C8B-B14F-4D97-AF65-F5344CB8AC3E}">
        <p14:creationId xmlns:p14="http://schemas.microsoft.com/office/powerpoint/2010/main" val="61646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time bias-Survival</a:t>
            </a:r>
            <a:r>
              <a:rPr lang="en-US" baseline="0" dirty="0"/>
              <a:t> determined by time from diagnosis to death.  With screening, can increase survival time, even though patient ends up dying at the exact same time they would have without the test.  Seems like they lived longer, but actually just knew about disease longer</a:t>
            </a:r>
            <a:endParaRPr lang="en-US" dirty="0"/>
          </a:p>
          <a:p>
            <a:endParaRPr lang="en-US" dirty="0"/>
          </a:p>
          <a:p>
            <a:r>
              <a:rPr lang="en-US" dirty="0"/>
              <a:t>“Overdiagnosis”:</a:t>
            </a:r>
            <a:r>
              <a:rPr lang="en-US" baseline="0" dirty="0"/>
              <a:t> </a:t>
            </a:r>
            <a:r>
              <a:rPr lang="en-US" dirty="0"/>
              <a:t>Will finding a disease help the patient? Some diseases are so slow growing, or may even regress. Therefore they may not cause any trouble and in fact may not be a “disease” at all. This is an example of “length-time bias”. Cancer incidence</a:t>
            </a:r>
            <a:r>
              <a:rPr lang="en-US" baseline="0" dirty="0"/>
              <a:t> increases with earlier screening.</a:t>
            </a:r>
            <a:r>
              <a:rPr lang="en-US" dirty="0"/>
              <a:t> How do we know which ones will be invasive, and which will not be a problem?  By nature,</a:t>
            </a:r>
            <a:r>
              <a:rPr lang="en-US" baseline="0" dirty="0"/>
              <a:t> screening tests tend to pick up cancers that are more indolent and have better prognosis</a:t>
            </a:r>
            <a:endParaRPr lang="en-US" dirty="0"/>
          </a:p>
          <a:p>
            <a:endParaRPr lang="en-US" b="0" dirty="0"/>
          </a:p>
        </p:txBody>
      </p:sp>
      <p:sp>
        <p:nvSpPr>
          <p:cNvPr id="4" name="Slide Number Placeholder 3"/>
          <p:cNvSpPr>
            <a:spLocks noGrp="1"/>
          </p:cNvSpPr>
          <p:nvPr>
            <p:ph type="sldNum" sz="quarter" idx="10"/>
          </p:nvPr>
        </p:nvSpPr>
        <p:spPr/>
        <p:txBody>
          <a:bodyPr/>
          <a:lstStyle/>
          <a:p>
            <a:fld id="{43E1296D-B681-824D-8B92-1FE940B973B1}" type="slidenum">
              <a:rPr lang="en-US" smtClean="0"/>
              <a:pPr/>
              <a:t>20</a:t>
            </a:fld>
            <a:endParaRPr lang="en-US" dirty="0"/>
          </a:p>
        </p:txBody>
      </p:sp>
    </p:spTree>
    <p:extLst>
      <p:ext uri="{BB962C8B-B14F-4D97-AF65-F5344CB8AC3E}">
        <p14:creationId xmlns:p14="http://schemas.microsoft.com/office/powerpoint/2010/main" val="1265643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Bullet point two: As many as 50% of people over 75 report physician recommends continued screening</a:t>
            </a:r>
          </a:p>
          <a:p>
            <a:r>
              <a:rPr lang="en-US" baseline="0" dirty="0"/>
              <a:t>10% of women with advanced non-breast cancer underwent mammography, 15% of men with advanced non-prostate cancer underwent PSA testing</a:t>
            </a:r>
          </a:p>
          <a:p>
            <a:endParaRPr lang="en-US" baseline="0" dirty="0"/>
          </a:p>
          <a:p>
            <a:r>
              <a:rPr lang="en-US" baseline="0" dirty="0"/>
              <a:t>Bullet point three: Make sure patient would consider transrectal biopsy before ordering PSA</a:t>
            </a:r>
          </a:p>
          <a:p>
            <a:endParaRPr lang="en-US" baseline="0"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also take into account cost-effectiveness</a:t>
            </a:r>
          </a:p>
        </p:txBody>
      </p:sp>
      <p:sp>
        <p:nvSpPr>
          <p:cNvPr id="4" name="Slide Number Placeholder 3"/>
          <p:cNvSpPr>
            <a:spLocks noGrp="1"/>
          </p:cNvSpPr>
          <p:nvPr>
            <p:ph type="sldNum" sz="quarter" idx="10"/>
          </p:nvPr>
        </p:nvSpPr>
        <p:spPr/>
        <p:txBody>
          <a:bodyPr/>
          <a:lstStyle/>
          <a:p>
            <a:fld id="{43E1296D-B681-824D-8B92-1FE940B973B1}" type="slidenum">
              <a:rPr lang="en-US" smtClean="0"/>
              <a:pPr/>
              <a:t>25</a:t>
            </a:fld>
            <a:endParaRPr lang="en-US" dirty="0"/>
          </a:p>
        </p:txBody>
      </p:sp>
    </p:spTree>
    <p:extLst>
      <p:ext uri="{BB962C8B-B14F-4D97-AF65-F5344CB8AC3E}">
        <p14:creationId xmlns:p14="http://schemas.microsoft.com/office/powerpoint/2010/main" val="197597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n-ea"/>
                <a:cs typeface="+mn-cs"/>
              </a:rPr>
              <a:t>IOM Roundtable</a:t>
            </a:r>
            <a:r>
              <a:rPr lang="en-US" b="1" baseline="0" dirty="0">
                <a:ea typeface="+mn-ea"/>
                <a:cs typeface="+mn-cs"/>
              </a:rPr>
              <a:t> on Evidence Based Medicine: Lowering costs and improving outcomes</a:t>
            </a:r>
            <a:endParaRPr lang="en-US" b="1" dirty="0">
              <a:ea typeface="+mn-ea"/>
              <a:cs typeface="+mn-cs"/>
            </a:endParaRPr>
          </a:p>
          <a:p>
            <a:endParaRPr lang="en-US" b="1" dirty="0">
              <a:ea typeface="+mn-ea"/>
              <a:cs typeface="+mn-cs"/>
            </a:endParaRPr>
          </a:p>
          <a:p>
            <a:r>
              <a:rPr lang="en-US" b="1" dirty="0">
                <a:ea typeface="+mn-ea"/>
                <a:cs typeface="+mn-cs"/>
              </a:rPr>
              <a:t>EXAMPLES OF relative cost-effectiveness of different preventive measures. </a:t>
            </a:r>
          </a:p>
          <a:p>
            <a:pPr marL="0">
              <a:buNone/>
            </a:pPr>
            <a:r>
              <a:rPr lang="en-US" b="0" dirty="0"/>
              <a:t>Colonoscopy for avg risk patients costs $1000-3000 but provides a 20-30% absolute mortality reduction (USPSTF grade A)</a:t>
            </a:r>
          </a:p>
          <a:p>
            <a:pPr marL="0">
              <a:buNone/>
            </a:pPr>
            <a:r>
              <a:rPr lang="en-US" b="0" dirty="0"/>
              <a:t>Mammography for avg risk women ages 40-49 prevents only one death for every 1000 women screened annually for 10 yrs (USPSTF grade B)</a:t>
            </a:r>
          </a:p>
          <a:p>
            <a:pPr marL="0">
              <a:buNone/>
            </a:pPr>
            <a:r>
              <a:rPr lang="en-US" sz="1100" b="0" dirty="0"/>
              <a:t>**notably the mortality benefit of screening mammography increases with age owing to the higher incidence of breast cancer in older women</a:t>
            </a:r>
          </a:p>
        </p:txBody>
      </p:sp>
      <p:sp>
        <p:nvSpPr>
          <p:cNvPr id="4" name="Slide Number Placeholder 3"/>
          <p:cNvSpPr>
            <a:spLocks noGrp="1"/>
          </p:cNvSpPr>
          <p:nvPr>
            <p:ph type="sldNum" sz="quarter" idx="10"/>
          </p:nvPr>
        </p:nvSpPr>
        <p:spPr/>
        <p:txBody>
          <a:bodyPr/>
          <a:lstStyle/>
          <a:p>
            <a:fld id="{43E1296D-B681-824D-8B92-1FE940B973B1}" type="slidenum">
              <a:rPr lang="en-US" smtClean="0"/>
              <a:pPr/>
              <a:t>26</a:t>
            </a:fld>
            <a:endParaRPr lang="en-US" dirty="0"/>
          </a:p>
        </p:txBody>
      </p:sp>
    </p:spTree>
    <p:extLst>
      <p:ext uri="{BB962C8B-B14F-4D97-AF65-F5344CB8AC3E}">
        <p14:creationId xmlns:p14="http://schemas.microsoft.com/office/powerpoint/2010/main" val="1559944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27</a:t>
            </a:fld>
            <a:endParaRPr lang="en-US" dirty="0"/>
          </a:p>
        </p:txBody>
      </p:sp>
    </p:spTree>
    <p:extLst>
      <p:ext uri="{BB962C8B-B14F-4D97-AF65-F5344CB8AC3E}">
        <p14:creationId xmlns:p14="http://schemas.microsoft.com/office/powerpoint/2010/main" val="424634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28</a:t>
            </a:fld>
            <a:endParaRPr lang="en-US" dirty="0"/>
          </a:p>
        </p:txBody>
      </p:sp>
    </p:spTree>
    <p:extLst>
      <p:ext uri="{BB962C8B-B14F-4D97-AF65-F5344CB8AC3E}">
        <p14:creationId xmlns:p14="http://schemas.microsoft.com/office/powerpoint/2010/main" val="404907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Needed in order to interpret</a:t>
            </a:r>
            <a:r>
              <a:rPr lang="en-US" baseline="0" dirty="0"/>
              <a:t> diagnostic tests and especially screening. </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Needed in order to interpret</a:t>
            </a:r>
            <a:r>
              <a:rPr lang="en-US" baseline="0" dirty="0"/>
              <a:t> diagnostic tests and especially screening. </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4</a:t>
            </a:fld>
            <a:endParaRPr lang="en-US" dirty="0"/>
          </a:p>
        </p:txBody>
      </p:sp>
    </p:spTree>
    <p:extLst>
      <p:ext uri="{BB962C8B-B14F-4D97-AF65-F5344CB8AC3E}">
        <p14:creationId xmlns:p14="http://schemas.microsoft.com/office/powerpoint/2010/main" val="10200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more visual</a:t>
            </a:r>
            <a:r>
              <a:rPr lang="en-US" baseline="0" dirty="0"/>
              <a:t> learners</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5</a:t>
            </a:fld>
            <a:endParaRPr lang="en-US" dirty="0"/>
          </a:p>
        </p:txBody>
      </p:sp>
    </p:spTree>
    <p:extLst>
      <p:ext uri="{BB962C8B-B14F-4D97-AF65-F5344CB8AC3E}">
        <p14:creationId xmlns:p14="http://schemas.microsoft.com/office/powerpoint/2010/main" val="78314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Very sensitive tests required</a:t>
            </a:r>
            <a:r>
              <a:rPr lang="en-US" baseline="0" dirty="0"/>
              <a:t> in situations where consequences of false negative would be very bad (screening donated blood for HIV)</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Needed in situations</a:t>
            </a:r>
            <a:r>
              <a:rPr lang="en-US" baseline="0" dirty="0"/>
              <a:t> where false positive would be very bad (i.e. cancer)</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True positive /true</a:t>
            </a:r>
            <a:r>
              <a:rPr lang="en-US" baseline="0" dirty="0"/>
              <a:t> + false</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xmlns="" id="{FE5A89C0-64AB-7F4C-82D3-708CA7E5DE73}"/>
              </a:ext>
            </a:extLst>
          </p:cNvPr>
          <p:cNvPicPr>
            <a:picLocks noChangeAspect="1"/>
          </p:cNvPicPr>
          <p:nvPr userDrawn="1"/>
        </p:nvPicPr>
        <p:blipFill>
          <a:blip r:embed="rId3"/>
          <a:stretch>
            <a:fillRect/>
          </a:stretch>
        </p:blipFill>
        <p:spPr>
          <a:xfrm>
            <a:off x="330201" y="4588563"/>
            <a:ext cx="2549240" cy="483235"/>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1"/>
            <a:ext cx="9144000" cy="7075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xmlns="" id="{DF02BB2C-847F-C44A-99CE-002B3043D619}"/>
              </a:ext>
            </a:extLst>
          </p:cNvPr>
          <p:cNvPicPr>
            <a:picLocks noChangeAspect="1"/>
          </p:cNvPicPr>
          <p:nvPr userDrawn="1"/>
        </p:nvPicPr>
        <p:blipFill>
          <a:blip r:embed="rId14"/>
          <a:stretch>
            <a:fillRect/>
          </a:stretch>
        </p:blipFill>
        <p:spPr>
          <a:xfrm>
            <a:off x="316099" y="4759212"/>
            <a:ext cx="1710436" cy="324231"/>
          </a:xfrm>
          <a:prstGeom prst="rect">
            <a:avLst/>
          </a:prstGeom>
        </p:spPr>
      </p:pic>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t>High Value Diagnostic Testing and Screening</a:t>
            </a:r>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a:solidFill>
                  <a:schemeClr val="bg1"/>
                </a:solidFill>
              </a:rPr>
              <a:t>2018</a:t>
            </a:r>
            <a:r>
              <a:rPr lang="en-US" sz="1600" b="1" baseline="0" dirty="0">
                <a:solidFill>
                  <a:schemeClr val="bg1"/>
                </a:solidFill>
              </a:rPr>
              <a:t>•  Presentation 3 of 6</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5431" y="1083334"/>
            <a:ext cx="8628089" cy="3346368"/>
            <a:chOff x="205431" y="877873"/>
            <a:chExt cx="8628089" cy="3346368"/>
          </a:xfrm>
        </p:grpSpPr>
        <p:sp>
          <p:nvSpPr>
            <p:cNvPr id="10" name="Rectangle 9"/>
            <p:cNvSpPr/>
            <p:nvPr/>
          </p:nvSpPr>
          <p:spPr>
            <a:xfrm>
              <a:off x="205431" y="1942529"/>
              <a:ext cx="1456690" cy="10646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Patient Presentation</a:t>
              </a:r>
            </a:p>
          </p:txBody>
        </p:sp>
        <p:sp>
          <p:nvSpPr>
            <p:cNvPr id="13" name="Bent Arrow 12"/>
            <p:cNvSpPr/>
            <p:nvPr/>
          </p:nvSpPr>
          <p:spPr>
            <a:xfrm>
              <a:off x="1101856" y="1175299"/>
              <a:ext cx="1307286" cy="765805"/>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17" name="Bent Arrow 16"/>
            <p:cNvSpPr/>
            <p:nvPr/>
          </p:nvSpPr>
          <p:spPr>
            <a:xfrm flipV="1">
              <a:off x="1101856" y="3025863"/>
              <a:ext cx="1307286" cy="912256"/>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19" name="Rectangle 18"/>
            <p:cNvSpPr/>
            <p:nvPr/>
          </p:nvSpPr>
          <p:spPr>
            <a:xfrm>
              <a:off x="2409142" y="3159585"/>
              <a:ext cx="3230864" cy="10646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System 2</a:t>
              </a:r>
            </a:p>
          </p:txBody>
        </p:sp>
        <p:sp>
          <p:nvSpPr>
            <p:cNvPr id="20" name="Rectangle 19"/>
            <p:cNvSpPr/>
            <p:nvPr/>
          </p:nvSpPr>
          <p:spPr>
            <a:xfrm>
              <a:off x="2409142" y="877873"/>
              <a:ext cx="3230864" cy="10646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System 1</a:t>
              </a:r>
              <a:endParaRPr lang="en-US" b="1" dirty="0"/>
            </a:p>
          </p:txBody>
        </p:sp>
        <p:sp>
          <p:nvSpPr>
            <p:cNvPr id="22" name="Rectangle 21"/>
            <p:cNvSpPr/>
            <p:nvPr/>
          </p:nvSpPr>
          <p:spPr>
            <a:xfrm>
              <a:off x="7376830" y="1942533"/>
              <a:ext cx="1456690" cy="1217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Diagnosis</a:t>
              </a:r>
            </a:p>
          </p:txBody>
        </p:sp>
        <p:sp>
          <p:nvSpPr>
            <p:cNvPr id="25" name="Bent Arrow 24"/>
            <p:cNvSpPr/>
            <p:nvPr/>
          </p:nvSpPr>
          <p:spPr>
            <a:xfrm rot="5400000">
              <a:off x="6685793" y="317720"/>
              <a:ext cx="579023" cy="2670599"/>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7" name="Bent Arrow 26"/>
            <p:cNvSpPr/>
            <p:nvPr/>
          </p:nvSpPr>
          <p:spPr>
            <a:xfrm rot="5400000" flipH="1">
              <a:off x="6662239" y="2156026"/>
              <a:ext cx="644808" cy="2651924"/>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9" name="Up-Down Arrow Callout 28"/>
            <p:cNvSpPr/>
            <p:nvPr/>
          </p:nvSpPr>
          <p:spPr>
            <a:xfrm>
              <a:off x="5826762" y="1512931"/>
              <a:ext cx="1381988" cy="2147990"/>
            </a:xfrm>
            <a:prstGeom prst="upDownArrowCallout">
              <a:avLst/>
            </a:prstGeom>
            <a:ln>
              <a:solidFill>
                <a:srgbClr val="00A0D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Calibration</a:t>
              </a:r>
              <a:endParaRPr lang="en-US" dirty="0">
                <a:ln w="18415" cmpd="sng">
                  <a:solidFill>
                    <a:srgbClr val="FFFFFF"/>
                  </a:solidFill>
                  <a:prstDash val="solid"/>
                </a:ln>
                <a:solidFill>
                  <a:schemeClr val="accent1"/>
                </a:solidFill>
                <a:effectLst>
                  <a:outerShdw blurRad="63500" dir="3600000" algn="tl" rotWithShape="0">
                    <a:srgbClr val="000000">
                      <a:alpha val="70000"/>
                    </a:srgbClr>
                  </a:outerShdw>
                </a:effectLst>
              </a:endParaRPr>
            </a:p>
          </p:txBody>
        </p:sp>
        <p:sp>
          <p:nvSpPr>
            <p:cNvPr id="30" name="Chevron 29"/>
            <p:cNvSpPr/>
            <p:nvPr/>
          </p:nvSpPr>
          <p:spPr>
            <a:xfrm rot="16200000">
              <a:off x="3398946" y="1681071"/>
              <a:ext cx="1224822" cy="1710382"/>
            </a:xfrm>
            <a:prstGeom prst="chevron">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Practice</a:t>
              </a:r>
            </a:p>
            <a:p>
              <a:pPr algn="ctr"/>
              <a:endParaRPr lang="en-US" dirty="0">
                <a:solidFill>
                  <a:schemeClr val="tx1"/>
                </a:solidFill>
              </a:endParaRPr>
            </a:p>
          </p:txBody>
        </p:sp>
      </p:grpSp>
      <p:sp>
        <p:nvSpPr>
          <p:cNvPr id="2" name="TextBox 1"/>
          <p:cNvSpPr txBox="1"/>
          <p:nvPr/>
        </p:nvSpPr>
        <p:spPr>
          <a:xfrm>
            <a:off x="517585" y="1083334"/>
            <a:ext cx="1518249" cy="400110"/>
          </a:xfrm>
          <a:prstGeom prst="rect">
            <a:avLst/>
          </a:prstGeom>
          <a:noFill/>
        </p:spPr>
        <p:txBody>
          <a:bodyPr wrap="square" rtlCol="0">
            <a:spAutoFit/>
          </a:bodyPr>
          <a:lstStyle/>
          <a:p>
            <a:r>
              <a:rPr lang="en-US" sz="2000" b="1" dirty="0"/>
              <a:t>Recognized</a:t>
            </a:r>
          </a:p>
        </p:txBody>
      </p:sp>
      <p:sp>
        <p:nvSpPr>
          <p:cNvPr id="15" name="TextBox 14"/>
          <p:cNvSpPr txBox="1"/>
          <p:nvPr/>
        </p:nvSpPr>
        <p:spPr>
          <a:xfrm>
            <a:off x="365761" y="4143580"/>
            <a:ext cx="1670074" cy="400110"/>
          </a:xfrm>
          <a:prstGeom prst="rect">
            <a:avLst/>
          </a:prstGeom>
          <a:noFill/>
        </p:spPr>
        <p:txBody>
          <a:bodyPr wrap="square" rtlCol="0">
            <a:spAutoFit/>
          </a:bodyPr>
          <a:lstStyle/>
          <a:p>
            <a:r>
              <a:rPr lang="en-US" sz="2000" b="1" dirty="0"/>
              <a:t>Unrecognized</a:t>
            </a:r>
          </a:p>
        </p:txBody>
      </p:sp>
      <p:sp>
        <p:nvSpPr>
          <p:cNvPr id="16"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Diagnostic Reasoning Process</a:t>
            </a:r>
            <a:r>
              <a:rPr lang="en-US" sz="3400" baseline="30000" dirty="0"/>
              <a:t>2</a:t>
            </a:r>
          </a:p>
        </p:txBody>
      </p:sp>
    </p:spTree>
    <p:extLst>
      <p:ext uri="{BB962C8B-B14F-4D97-AF65-F5344CB8AC3E}">
        <p14:creationId xmlns:p14="http://schemas.microsoft.com/office/powerpoint/2010/main" val="51990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905397096"/>
              </p:ext>
            </p:extLst>
          </p:nvPr>
        </p:nvGraphicFramePr>
        <p:xfrm>
          <a:off x="283420" y="334930"/>
          <a:ext cx="8640661" cy="4032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283420" y="3378200"/>
            <a:ext cx="2247900" cy="400110"/>
          </a:xfrm>
          <a:prstGeom prst="rect">
            <a:avLst/>
          </a:prstGeom>
          <a:noFill/>
        </p:spPr>
        <p:txBody>
          <a:bodyPr wrap="square" rtlCol="0">
            <a:spAutoFit/>
          </a:bodyPr>
          <a:lstStyle/>
          <a:p>
            <a:r>
              <a:rPr lang="en-US" sz="2000" b="1" dirty="0"/>
              <a:t>Disease Prevalence</a:t>
            </a:r>
          </a:p>
        </p:txBody>
      </p:sp>
      <p:sp>
        <p:nvSpPr>
          <p:cNvPr id="14" name="TextBox 13"/>
          <p:cNvSpPr txBox="1"/>
          <p:nvPr/>
        </p:nvSpPr>
        <p:spPr>
          <a:xfrm>
            <a:off x="3396344" y="3378200"/>
            <a:ext cx="2595154" cy="400110"/>
          </a:xfrm>
          <a:prstGeom prst="rect">
            <a:avLst/>
          </a:prstGeom>
          <a:noFill/>
        </p:spPr>
        <p:txBody>
          <a:bodyPr wrap="square" rtlCol="0">
            <a:spAutoFit/>
          </a:bodyPr>
          <a:lstStyle/>
          <a:p>
            <a:r>
              <a:rPr lang="en-US" sz="2000" b="1" dirty="0"/>
              <a:t>Sensitivity, Specificity</a:t>
            </a:r>
          </a:p>
        </p:txBody>
      </p:sp>
      <p:sp>
        <p:nvSpPr>
          <p:cNvPr id="15" name="TextBox 14"/>
          <p:cNvSpPr txBox="1"/>
          <p:nvPr/>
        </p:nvSpPr>
        <p:spPr>
          <a:xfrm>
            <a:off x="6975566" y="3415993"/>
            <a:ext cx="2168434" cy="400110"/>
          </a:xfrm>
          <a:prstGeom prst="rect">
            <a:avLst/>
          </a:prstGeom>
          <a:noFill/>
        </p:spPr>
        <p:txBody>
          <a:bodyPr wrap="square" rtlCol="0">
            <a:spAutoFit/>
          </a:bodyPr>
          <a:lstStyle/>
          <a:p>
            <a:r>
              <a:rPr lang="en-US" sz="2000" b="1" dirty="0"/>
              <a:t>PPV, NPV</a:t>
            </a:r>
          </a:p>
        </p:txBody>
      </p:sp>
      <p:sp>
        <p:nvSpPr>
          <p:cNvPr id="19"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Diagnostic Reasoning Process</a:t>
            </a:r>
            <a:endParaRPr lang="en-US" sz="3400" baseline="30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956" y="956972"/>
            <a:ext cx="8229600" cy="3455377"/>
          </a:xfrm>
        </p:spPr>
        <p:txBody>
          <a:bodyPr>
            <a:normAutofit fontScale="62500" lnSpcReduction="20000"/>
          </a:bodyPr>
          <a:lstStyle/>
          <a:p>
            <a:pPr marL="0" indent="0">
              <a:spcBef>
                <a:spcPts val="1080"/>
              </a:spcBef>
              <a:buNone/>
            </a:pPr>
            <a:r>
              <a:rPr lang="en-US" sz="5800" b="1" dirty="0">
                <a:ea typeface="ＭＳ Ｐゴシック" pitchFamily="34" charset="-128"/>
              </a:rPr>
              <a:t>Role of Diagnostic Testing</a:t>
            </a:r>
          </a:p>
          <a:p>
            <a:pPr>
              <a:spcBef>
                <a:spcPts val="1080"/>
              </a:spcBef>
              <a:spcAft>
                <a:spcPts val="600"/>
              </a:spcAft>
            </a:pPr>
            <a:r>
              <a:rPr lang="en-US" sz="3400" dirty="0">
                <a:ea typeface="ＭＳ Ｐゴシック" pitchFamily="34" charset="-128"/>
              </a:rPr>
              <a:t>To reduce uncertainty regarding a specific patient’s diagnosis</a:t>
            </a:r>
          </a:p>
          <a:p>
            <a:pPr>
              <a:spcBef>
                <a:spcPts val="1080"/>
              </a:spcBef>
              <a:spcAft>
                <a:spcPts val="600"/>
              </a:spcAft>
            </a:pPr>
            <a:r>
              <a:rPr lang="en-US" sz="3400" dirty="0">
                <a:ea typeface="ＭＳ Ｐゴシック" pitchFamily="34" charset="-128"/>
              </a:rPr>
              <a:t>Generally most appropriate for patients you feel have an </a:t>
            </a:r>
            <a:r>
              <a:rPr lang="en-US" sz="3400" b="1" dirty="0">
                <a:solidFill>
                  <a:srgbClr val="000000"/>
                </a:solidFill>
                <a:ea typeface="ＭＳ Ｐゴシック" pitchFamily="34" charset="-128"/>
              </a:rPr>
              <a:t>intermediate (10%-90%) pretest probability</a:t>
            </a:r>
            <a:r>
              <a:rPr lang="en-US" sz="3400" dirty="0">
                <a:solidFill>
                  <a:srgbClr val="FF0000"/>
                </a:solidFill>
                <a:ea typeface="ＭＳ Ｐゴシック" pitchFamily="34" charset="-128"/>
              </a:rPr>
              <a:t> </a:t>
            </a:r>
            <a:r>
              <a:rPr lang="en-US" sz="3400" dirty="0">
                <a:ea typeface="ＭＳ Ｐゴシック" pitchFamily="34" charset="-128"/>
              </a:rPr>
              <a:t>of a disease</a:t>
            </a:r>
          </a:p>
          <a:p>
            <a:pPr>
              <a:spcBef>
                <a:spcPts val="1080"/>
              </a:spcBef>
            </a:pPr>
            <a:r>
              <a:rPr lang="en-US" sz="3400" dirty="0">
                <a:ea typeface="ＭＳ Ｐゴシック" pitchFamily="34" charset="-128"/>
              </a:rPr>
              <a:t>Test characteristics (such as likelihood ratios) should be considered </a:t>
            </a:r>
            <a:r>
              <a:rPr lang="en-US" sz="3400" b="1" dirty="0">
                <a:ea typeface="ＭＳ Ｐゴシック" pitchFamily="34" charset="-128"/>
              </a:rPr>
              <a:t>before</a:t>
            </a:r>
            <a:r>
              <a:rPr lang="en-US" sz="3400" dirty="0">
                <a:ea typeface="ＭＳ Ｐゴシック" pitchFamily="34" charset="-128"/>
              </a:rPr>
              <a:t> ordering a test to help determine whether a given test would significantly alter your post test probability </a:t>
            </a:r>
            <a:r>
              <a:rPr lang="en-US" sz="3400" b="1" dirty="0">
                <a:ea typeface="ＭＳ Ｐゴシック" pitchFamily="34" charset="-128"/>
              </a:rPr>
              <a:t>and </a:t>
            </a:r>
            <a:r>
              <a:rPr lang="en-US" sz="3400" dirty="0">
                <a:ea typeface="ＭＳ Ｐゴシック" pitchFamily="34" charset="-128"/>
              </a:rPr>
              <a:t>change your management</a:t>
            </a:r>
          </a:p>
          <a:p>
            <a:pPr>
              <a:spcBef>
                <a:spcPts val="1080"/>
              </a:spcBef>
              <a:buNone/>
            </a:pPr>
            <a:r>
              <a:rPr lang="en-US" dirty="0">
                <a:ea typeface="ＭＳ Ｐゴシック" pitchFamily="34" charset="-128"/>
              </a:rPr>
              <a:t>	</a:t>
            </a:r>
            <a:endParaRPr lang="en-US" dirty="0">
              <a:ea typeface="ＭＳ Ｐゴシック" pitchFamily="34" charset="-128"/>
              <a:sym typeface="Wingdings" pitchFamily="2" charset="2"/>
            </a:endParaRP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Diagnostic Reasoning Process</a:t>
            </a:r>
            <a:endParaRPr lang="en-US" sz="3400" baseline="30000" dirty="0"/>
          </a:p>
        </p:txBody>
      </p:sp>
    </p:spTree>
    <p:extLst>
      <p:ext uri="{BB962C8B-B14F-4D97-AF65-F5344CB8AC3E}">
        <p14:creationId xmlns:p14="http://schemas.microsoft.com/office/powerpoint/2010/main" val="158681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66" y="869170"/>
            <a:ext cx="5119344" cy="3752484"/>
          </a:xfrm>
        </p:spPr>
        <p:txBody>
          <a:bodyPr>
            <a:normAutofit fontScale="77500" lnSpcReduction="20000"/>
          </a:bodyPr>
          <a:lstStyle/>
          <a:p>
            <a:pPr>
              <a:buNone/>
            </a:pPr>
            <a:r>
              <a:rPr lang="en-US" sz="4600" b="1" dirty="0">
                <a:ea typeface="ＭＳ Ｐゴシック" pitchFamily="34" charset="-128"/>
              </a:rPr>
              <a:t>Likelihood Ratios (LR):</a:t>
            </a:r>
          </a:p>
          <a:p>
            <a:pPr marL="457200" indent="-457200">
              <a:buFont typeface="+mj-lt"/>
              <a:buAutoNum type="arabicPeriod"/>
            </a:pPr>
            <a:r>
              <a:rPr lang="en-US" dirty="0">
                <a:ea typeface="ＭＳ Ｐゴシック" pitchFamily="34" charset="-128"/>
              </a:rPr>
              <a:t>Use the estimated pretest probability of disease as an anchor on the left side of the graph</a:t>
            </a:r>
          </a:p>
          <a:p>
            <a:pPr marL="457200" indent="-457200">
              <a:buFont typeface="+mj-lt"/>
              <a:buAutoNum type="arabicPeriod"/>
            </a:pPr>
            <a:r>
              <a:rPr lang="en-US" dirty="0">
                <a:ea typeface="ＭＳ Ｐゴシック" pitchFamily="34" charset="-128"/>
              </a:rPr>
              <a:t>Draw a straight line through the known likelihood ratio, either (+) or (-)</a:t>
            </a:r>
          </a:p>
          <a:p>
            <a:pPr marL="457200" indent="-457200">
              <a:buFont typeface="+mj-lt"/>
              <a:buAutoNum type="arabicPeriod"/>
            </a:pPr>
            <a:r>
              <a:rPr lang="en-US" dirty="0">
                <a:ea typeface="ＭＳ Ｐゴシック" pitchFamily="34" charset="-128"/>
              </a:rPr>
              <a:t>Where this line intersects the graph on the right represents the post test probability of disease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048" y="756138"/>
            <a:ext cx="2690337" cy="3959666"/>
          </a:xfrm>
          <a:prstGeom prst="rect">
            <a:avLst/>
          </a:prstGeom>
          <a:noFill/>
          <a:ln w="9525">
            <a:solidFill>
              <a:srgbClr val="00788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Diagnostic Reasoning Process</a:t>
            </a:r>
            <a:endParaRPr lang="en-US" sz="3400" baseline="30000" dirty="0"/>
          </a:p>
        </p:txBody>
      </p:sp>
    </p:spTree>
    <p:extLst>
      <p:ext uri="{BB962C8B-B14F-4D97-AF65-F5344CB8AC3E}">
        <p14:creationId xmlns:p14="http://schemas.microsoft.com/office/powerpoint/2010/main" val="1247477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Diagnostic Reasoning Process</a:t>
            </a:r>
            <a:endParaRPr lang="en-US" sz="3400" baseline="30000" dirty="0"/>
          </a:p>
        </p:txBody>
      </p:sp>
      <p:graphicFrame>
        <p:nvGraphicFramePr>
          <p:cNvPr id="2" name="Table 1"/>
          <p:cNvGraphicFramePr>
            <a:graphicFrameLocks noGrp="1"/>
          </p:cNvGraphicFramePr>
          <p:nvPr>
            <p:extLst>
              <p:ext uri="{D42A27DB-BD31-4B8C-83A1-F6EECF244321}">
                <p14:modId xmlns:p14="http://schemas.microsoft.com/office/powerpoint/2010/main" val="1081948531"/>
              </p:ext>
            </p:extLst>
          </p:nvPr>
        </p:nvGraphicFramePr>
        <p:xfrm>
          <a:off x="794083" y="965534"/>
          <a:ext cx="7796464" cy="3500120"/>
        </p:xfrm>
        <a:graphic>
          <a:graphicData uri="http://schemas.openxmlformats.org/drawingml/2006/table">
            <a:tbl>
              <a:tblPr firstRow="1" bandRow="1">
                <a:tableStyleId>{5C22544A-7EE6-4342-B048-85BDC9FD1C3A}</a:tableStyleId>
              </a:tblPr>
              <a:tblGrid>
                <a:gridCol w="5433010">
                  <a:extLst>
                    <a:ext uri="{9D8B030D-6E8A-4147-A177-3AD203B41FA5}">
                      <a16:colId xmlns:a16="http://schemas.microsoft.com/office/drawing/2014/main" xmlns="" val="20000"/>
                    </a:ext>
                  </a:extLst>
                </a:gridCol>
                <a:gridCol w="2363454">
                  <a:extLst>
                    <a:ext uri="{9D8B030D-6E8A-4147-A177-3AD203B41FA5}">
                      <a16:colId xmlns:a16="http://schemas.microsoft.com/office/drawing/2014/main" xmlns="" val="20001"/>
                    </a:ext>
                  </a:extLst>
                </a:gridCol>
              </a:tblGrid>
              <a:tr h="296980">
                <a:tc gridSpan="2">
                  <a:txBody>
                    <a:bodyPr/>
                    <a:lstStyle/>
                    <a:p>
                      <a:r>
                        <a:rPr lang="en-US" dirty="0"/>
                        <a:t>Likelihood</a:t>
                      </a:r>
                      <a:r>
                        <a:rPr lang="en-US" baseline="0" dirty="0"/>
                        <a:t> ratios for common exam maneuvers and diagnostic tests</a:t>
                      </a: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Homan’s sign for DVT </a:t>
                      </a:r>
                    </a:p>
                  </a:txBody>
                  <a:tcPr/>
                </a:tc>
                <a:tc>
                  <a:txBody>
                    <a:bodyPr/>
                    <a:lstStyle/>
                    <a:p>
                      <a:r>
                        <a:rPr lang="en-US" dirty="0"/>
                        <a:t>LR (+)</a:t>
                      </a:r>
                      <a:r>
                        <a:rPr lang="en-US" baseline="0" dirty="0"/>
                        <a:t> 1.1</a:t>
                      </a:r>
                      <a:endParaRPr lang="en-US" dirty="0"/>
                    </a:p>
                  </a:txBody>
                  <a:tcPr/>
                </a:tc>
                <a:extLst>
                  <a:ext uri="{0D108BD9-81ED-4DB2-BD59-A6C34878D82A}">
                    <a16:rowId xmlns:a16="http://schemas.microsoft.com/office/drawing/2014/main" xmlns="" val="10001"/>
                  </a:ext>
                </a:extLst>
              </a:tr>
              <a:tr h="370840">
                <a:tc>
                  <a:txBody>
                    <a:bodyPr/>
                    <a:lstStyle/>
                    <a:p>
                      <a:r>
                        <a:rPr lang="en-US" dirty="0"/>
                        <a:t>Nuchal rigidity</a:t>
                      </a:r>
                      <a:r>
                        <a:rPr lang="en-US" baseline="0" dirty="0"/>
                        <a:t> for meningitis</a:t>
                      </a:r>
                      <a:endParaRPr lang="en-US" dirty="0"/>
                    </a:p>
                  </a:txBody>
                  <a:tcPr/>
                </a:tc>
                <a:tc>
                  <a:txBody>
                    <a:bodyPr/>
                    <a:lstStyle/>
                    <a:p>
                      <a:r>
                        <a:rPr lang="en-US" dirty="0"/>
                        <a:t>LR (+) 3</a:t>
                      </a:r>
                    </a:p>
                  </a:txBody>
                  <a:tcPr/>
                </a:tc>
                <a:extLst>
                  <a:ext uri="{0D108BD9-81ED-4DB2-BD59-A6C34878D82A}">
                    <a16:rowId xmlns:a16="http://schemas.microsoft.com/office/drawing/2014/main" xmlns="" val="10002"/>
                  </a:ext>
                </a:extLst>
              </a:tr>
              <a:tr h="370840">
                <a:tc>
                  <a:txBody>
                    <a:bodyPr/>
                    <a:lstStyle/>
                    <a:p>
                      <a:r>
                        <a:rPr lang="en-US" dirty="0"/>
                        <a:t>Fluid wave</a:t>
                      </a:r>
                      <a:r>
                        <a:rPr lang="en-US" baseline="0" dirty="0"/>
                        <a:t> for ascites </a:t>
                      </a:r>
                      <a:endParaRPr lang="en-US" dirty="0"/>
                    </a:p>
                  </a:txBody>
                  <a:tcPr/>
                </a:tc>
                <a:tc>
                  <a:txBody>
                    <a:bodyPr/>
                    <a:lstStyle/>
                    <a:p>
                      <a:r>
                        <a:rPr lang="en-US" dirty="0"/>
                        <a:t>LR (+)</a:t>
                      </a:r>
                      <a:r>
                        <a:rPr lang="en-US" baseline="0" dirty="0"/>
                        <a:t> 5.0</a:t>
                      </a:r>
                      <a:endParaRPr lang="en-US" dirty="0"/>
                    </a:p>
                  </a:txBody>
                  <a:tcPr/>
                </a:tc>
                <a:extLst>
                  <a:ext uri="{0D108BD9-81ED-4DB2-BD59-A6C34878D82A}">
                    <a16:rowId xmlns:a16="http://schemas.microsoft.com/office/drawing/2014/main" xmlns="" val="10003"/>
                  </a:ext>
                </a:extLst>
              </a:tr>
              <a:tr h="370840">
                <a:tc>
                  <a:txBody>
                    <a:bodyPr/>
                    <a:lstStyle/>
                    <a:p>
                      <a:r>
                        <a:rPr lang="en-US" dirty="0"/>
                        <a:t>Mammogram for breast cancer</a:t>
                      </a:r>
                    </a:p>
                  </a:txBody>
                  <a:tcPr/>
                </a:tc>
                <a:tc>
                  <a:txBody>
                    <a:bodyPr/>
                    <a:lstStyle/>
                    <a:p>
                      <a:r>
                        <a:rPr lang="en-US" dirty="0"/>
                        <a:t>LR (+)</a:t>
                      </a:r>
                      <a:r>
                        <a:rPr lang="en-US" baseline="0" dirty="0"/>
                        <a:t> 8.7</a:t>
                      </a:r>
                    </a:p>
                    <a:p>
                      <a:r>
                        <a:rPr lang="en-US" baseline="0" dirty="0"/>
                        <a:t>LR (-) 1.4</a:t>
                      </a:r>
                      <a:endParaRPr lang="en-US" dirty="0"/>
                    </a:p>
                  </a:txBody>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ST elevation for</a:t>
                      </a:r>
                      <a:r>
                        <a:rPr lang="en-US" baseline="0" dirty="0"/>
                        <a:t> acute MI </a:t>
                      </a:r>
                      <a:endParaRPr lang="en-US" dirty="0"/>
                    </a:p>
                  </a:txBody>
                  <a:tcPr/>
                </a:tc>
                <a:tc>
                  <a:txBody>
                    <a:bodyPr/>
                    <a:lstStyle/>
                    <a:p>
                      <a:r>
                        <a:rPr lang="en-US" dirty="0"/>
                        <a:t>LR (+) 11.2</a:t>
                      </a:r>
                    </a:p>
                  </a:txBody>
                  <a:tcPr/>
                </a:tc>
                <a:extLst>
                  <a:ext uri="{0D108BD9-81ED-4DB2-BD59-A6C34878D82A}">
                    <a16:rowId xmlns:a16="http://schemas.microsoft.com/office/drawing/2014/main" xmlns="" val="10005"/>
                  </a:ext>
                </a:extLst>
              </a:tr>
              <a:tr h="370840">
                <a:tc>
                  <a:txBody>
                    <a:bodyPr/>
                    <a:lstStyle/>
                    <a:p>
                      <a:r>
                        <a:rPr lang="en-US" dirty="0"/>
                        <a:t>CT</a:t>
                      </a:r>
                      <a:r>
                        <a:rPr lang="en-US" baseline="0" dirty="0"/>
                        <a:t> head for acute intracranial bleed</a:t>
                      </a:r>
                      <a:endParaRPr lang="en-US" dirty="0"/>
                    </a:p>
                  </a:txBody>
                  <a:tcPr/>
                </a:tc>
                <a:tc>
                  <a:txBody>
                    <a:bodyPr/>
                    <a:lstStyle/>
                    <a:p>
                      <a:r>
                        <a:rPr lang="en-US" dirty="0"/>
                        <a:t>LR (+)</a:t>
                      </a:r>
                      <a:r>
                        <a:rPr lang="en-US" baseline="0" dirty="0"/>
                        <a:t> 23.8</a:t>
                      </a:r>
                    </a:p>
                    <a:p>
                      <a:r>
                        <a:rPr lang="en-US" baseline="0" dirty="0"/>
                        <a:t>LR (-) 0.05</a:t>
                      </a:r>
                      <a:endParaRPr lang="en-US" dirty="0"/>
                    </a:p>
                  </a:txBody>
                  <a:tcPr/>
                </a:tc>
                <a:extLst>
                  <a:ext uri="{0D108BD9-81ED-4DB2-BD59-A6C34878D82A}">
                    <a16:rowId xmlns:a16="http://schemas.microsoft.com/office/drawing/2014/main" xmlns="" val="10006"/>
                  </a:ext>
                </a:extLst>
              </a:tr>
              <a:tr h="370840">
                <a:tc>
                  <a:txBody>
                    <a:bodyPr/>
                    <a:lstStyle/>
                    <a:p>
                      <a:r>
                        <a:rPr lang="en-US" dirty="0"/>
                        <a:t>Valgus laxity</a:t>
                      </a:r>
                      <a:r>
                        <a:rPr lang="en-US" baseline="0" dirty="0"/>
                        <a:t> for MCL injury</a:t>
                      </a:r>
                      <a:endParaRPr lang="en-US" dirty="0"/>
                    </a:p>
                  </a:txBody>
                  <a:tcPr/>
                </a:tc>
                <a:tc>
                  <a:txBody>
                    <a:bodyPr/>
                    <a:lstStyle/>
                    <a:p>
                      <a:r>
                        <a:rPr lang="en-US" dirty="0"/>
                        <a:t>LR (+) 146.6 </a:t>
                      </a:r>
                    </a:p>
                  </a:txBody>
                  <a:tcPr/>
                </a:tc>
                <a:extLst>
                  <a:ext uri="{0D108BD9-81ED-4DB2-BD59-A6C34878D82A}">
                    <a16:rowId xmlns:a16="http://schemas.microsoft.com/office/drawing/2014/main" xmlns="" val="10007"/>
                  </a:ext>
                </a:extLst>
              </a:tr>
            </a:tbl>
          </a:graphicData>
        </a:graphic>
      </p:graphicFrame>
      <p:sp>
        <p:nvSpPr>
          <p:cNvPr id="3" name="Rectangle 2"/>
          <p:cNvSpPr/>
          <p:nvPr/>
        </p:nvSpPr>
        <p:spPr>
          <a:xfrm>
            <a:off x="6244389" y="1335505"/>
            <a:ext cx="2346158" cy="313014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3564145162"/>
              </p:ext>
            </p:extLst>
          </p:nvPr>
        </p:nvGraphicFramePr>
        <p:xfrm>
          <a:off x="283420" y="334930"/>
          <a:ext cx="8640661" cy="4032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smtClean="0"/>
              <a:t>Diagnostic Reasoning Process</a:t>
            </a:r>
            <a:endParaRPr lang="en-US" sz="3400" baseline="30000" dirty="0"/>
          </a:p>
        </p:txBody>
      </p:sp>
      <p:sp>
        <p:nvSpPr>
          <p:cNvPr id="22" name="TextBox 21"/>
          <p:cNvSpPr txBox="1"/>
          <p:nvPr/>
        </p:nvSpPr>
        <p:spPr>
          <a:xfrm>
            <a:off x="492477" y="3378200"/>
            <a:ext cx="2247900" cy="400110"/>
          </a:xfrm>
          <a:prstGeom prst="rect">
            <a:avLst/>
          </a:prstGeom>
          <a:noFill/>
        </p:spPr>
        <p:txBody>
          <a:bodyPr wrap="square" rtlCol="0">
            <a:spAutoFit/>
          </a:bodyPr>
          <a:lstStyle/>
          <a:p>
            <a:r>
              <a:rPr lang="en-US" sz="2000" b="1" dirty="0"/>
              <a:t>Disease Prevalence</a:t>
            </a:r>
          </a:p>
        </p:txBody>
      </p:sp>
      <p:sp>
        <p:nvSpPr>
          <p:cNvPr id="23" name="TextBox 22"/>
          <p:cNvSpPr txBox="1"/>
          <p:nvPr/>
        </p:nvSpPr>
        <p:spPr>
          <a:xfrm>
            <a:off x="3378926" y="3378200"/>
            <a:ext cx="2603863" cy="400110"/>
          </a:xfrm>
          <a:prstGeom prst="rect">
            <a:avLst/>
          </a:prstGeom>
          <a:noFill/>
        </p:spPr>
        <p:txBody>
          <a:bodyPr wrap="square" rtlCol="0">
            <a:spAutoFit/>
          </a:bodyPr>
          <a:lstStyle/>
          <a:p>
            <a:r>
              <a:rPr lang="en-US" sz="2000" b="1" dirty="0"/>
              <a:t>Sensitivity, Specificity</a:t>
            </a:r>
          </a:p>
        </p:txBody>
      </p:sp>
      <p:sp>
        <p:nvSpPr>
          <p:cNvPr id="24" name="TextBox 23"/>
          <p:cNvSpPr txBox="1"/>
          <p:nvPr/>
        </p:nvSpPr>
        <p:spPr>
          <a:xfrm>
            <a:off x="5190309" y="982407"/>
            <a:ext cx="1976845" cy="400110"/>
          </a:xfrm>
          <a:prstGeom prst="rect">
            <a:avLst/>
          </a:prstGeom>
          <a:noFill/>
        </p:spPr>
        <p:txBody>
          <a:bodyPr wrap="square" rtlCol="0">
            <a:spAutoFit/>
          </a:bodyPr>
          <a:lstStyle/>
          <a:p>
            <a:r>
              <a:rPr lang="en-US" sz="2000" b="1" dirty="0"/>
              <a:t>Likelihood Ratio</a:t>
            </a:r>
          </a:p>
        </p:txBody>
      </p:sp>
      <p:sp>
        <p:nvSpPr>
          <p:cNvPr id="7" name="Up Arrow 6"/>
          <p:cNvSpPr/>
          <p:nvPr/>
        </p:nvSpPr>
        <p:spPr>
          <a:xfrm rot="10800000">
            <a:off x="6074564" y="1351739"/>
            <a:ext cx="278296" cy="622835"/>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313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61" y="857250"/>
            <a:ext cx="8229600" cy="3698421"/>
          </a:xfrm>
        </p:spPr>
        <p:txBody>
          <a:bodyPr>
            <a:normAutofit fontScale="77500" lnSpcReduction="20000"/>
          </a:bodyPr>
          <a:lstStyle/>
          <a:p>
            <a:pPr>
              <a:spcAft>
                <a:spcPts val="600"/>
              </a:spcAft>
            </a:pPr>
            <a:r>
              <a:rPr lang="en-US" dirty="0">
                <a:ea typeface="ＭＳ Ｐゴシック" pitchFamily="34" charset="-128"/>
              </a:rPr>
              <a:t>Break into 3 small groups</a:t>
            </a:r>
          </a:p>
          <a:p>
            <a:pPr>
              <a:spcAft>
                <a:spcPts val="600"/>
              </a:spcAft>
            </a:pPr>
            <a:r>
              <a:rPr lang="en-US" dirty="0">
                <a:ea typeface="ＭＳ Ｐゴシック" pitchFamily="34" charset="-128"/>
              </a:rPr>
              <a:t>Each group will work through a different case of a patient with possible heart failure exacerbation</a:t>
            </a:r>
          </a:p>
          <a:p>
            <a:r>
              <a:rPr lang="en-US" dirty="0">
                <a:ea typeface="ＭＳ Ｐゴシック" pitchFamily="34" charset="-128"/>
              </a:rPr>
              <a:t>Focus on the diagnostic process:</a:t>
            </a:r>
          </a:p>
          <a:p>
            <a:pPr lvl="1"/>
            <a:r>
              <a:rPr lang="en-US" dirty="0">
                <a:ea typeface="ＭＳ Ｐゴシック" pitchFamily="34" charset="-128"/>
              </a:rPr>
              <a:t>Estimate the pretest probability of disease in your patient</a:t>
            </a:r>
          </a:p>
          <a:p>
            <a:pPr lvl="1"/>
            <a:r>
              <a:rPr lang="en-US" dirty="0">
                <a:ea typeface="ＭＳ Ｐゴシック" pitchFamily="34" charset="-128"/>
              </a:rPr>
              <a:t>Evaluate how BNP would influence your post test probability of disease and assess whether this would be helpful in your patient</a:t>
            </a:r>
          </a:p>
          <a:p>
            <a:pPr lvl="1">
              <a:buFont typeface="Arial" panose="020B0604020202020204" pitchFamily="34" charset="0"/>
              <a:buChar char="•"/>
            </a:pPr>
            <a:r>
              <a:rPr lang="en-US" dirty="0">
                <a:ea typeface="ＭＳ Ｐゴシック" pitchFamily="34" charset="-128"/>
              </a:rPr>
              <a:t>All three groups must answer the question: Is a BNP a high value test for your patient? Why or why not?</a:t>
            </a: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Case: Diagnostic Reasoning</a:t>
            </a:r>
            <a:endParaRPr lang="en-US" sz="3400" baseline="30000" dirty="0"/>
          </a:p>
        </p:txBody>
      </p:sp>
    </p:spTree>
    <p:extLst>
      <p:ext uri="{BB962C8B-B14F-4D97-AF65-F5344CB8AC3E}">
        <p14:creationId xmlns:p14="http://schemas.microsoft.com/office/powerpoint/2010/main" val="601086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191" y="905084"/>
            <a:ext cx="8460051" cy="3154409"/>
          </a:xfrm>
        </p:spPr>
        <p:txBody>
          <a:bodyPr>
            <a:noAutofit/>
          </a:bodyPr>
          <a:lstStyle/>
          <a:p>
            <a:pPr marL="0" indent="0">
              <a:buNone/>
            </a:pPr>
            <a:r>
              <a:rPr lang="en-US" sz="3600" b="1" dirty="0"/>
              <a:t>Role of Screening Tests: </a:t>
            </a:r>
          </a:p>
          <a:p>
            <a:r>
              <a:rPr lang="en-US" sz="2300" dirty="0"/>
              <a:t>To detect asymptomatic and early-stage disease </a:t>
            </a:r>
          </a:p>
          <a:p>
            <a:r>
              <a:rPr lang="en-US" sz="2300" dirty="0"/>
              <a:t>Should be </a:t>
            </a:r>
            <a:r>
              <a:rPr lang="en-US" sz="2300" b="1" dirty="0">
                <a:solidFill>
                  <a:srgbClr val="000000"/>
                </a:solidFill>
              </a:rPr>
              <a:t>highly sensitive </a:t>
            </a:r>
            <a:r>
              <a:rPr lang="en-US" sz="2300" dirty="0"/>
              <a:t>and </a:t>
            </a:r>
            <a:r>
              <a:rPr lang="en-US" sz="2300" b="1" dirty="0">
                <a:solidFill>
                  <a:srgbClr val="000000"/>
                </a:solidFill>
              </a:rPr>
              <a:t>highly specific </a:t>
            </a:r>
            <a:r>
              <a:rPr lang="en-US" sz="2300" dirty="0"/>
              <a:t>to pick up most cases of true disease and avoid false positives</a:t>
            </a:r>
          </a:p>
          <a:p>
            <a:r>
              <a:rPr lang="en-US" sz="2300" dirty="0"/>
              <a:t>Targeted toward populations with a higher disease prevalence (</a:t>
            </a:r>
            <a:r>
              <a:rPr lang="en-US" sz="2300" b="1" dirty="0">
                <a:solidFill>
                  <a:srgbClr val="000000"/>
                </a:solidFill>
              </a:rPr>
              <a:t>high positive predictive value</a:t>
            </a:r>
            <a:r>
              <a:rPr lang="en-US" sz="2300" dirty="0"/>
              <a:t>)</a:t>
            </a:r>
          </a:p>
          <a:p>
            <a:r>
              <a:rPr lang="en-US" sz="2300" dirty="0"/>
              <a:t>Should be relatively </a:t>
            </a:r>
            <a:r>
              <a:rPr lang="en-US" sz="2300" b="1" dirty="0">
                <a:solidFill>
                  <a:srgbClr val="000000"/>
                </a:solidFill>
              </a:rPr>
              <a:t>safe</a:t>
            </a:r>
            <a:r>
              <a:rPr lang="en-US" sz="2300" dirty="0">
                <a:solidFill>
                  <a:srgbClr val="000000"/>
                </a:solidFill>
              </a:rPr>
              <a:t> </a:t>
            </a:r>
            <a:r>
              <a:rPr lang="en-US" sz="2300" dirty="0"/>
              <a:t>and </a:t>
            </a:r>
            <a:r>
              <a:rPr lang="en-US" sz="2300" b="1" dirty="0">
                <a:solidFill>
                  <a:srgbClr val="000000"/>
                </a:solidFill>
              </a:rPr>
              <a:t>cost-effective</a:t>
            </a:r>
          </a:p>
          <a:p>
            <a:r>
              <a:rPr lang="en-US" sz="2300" dirty="0"/>
              <a:t>Should screen for diseases in which </a:t>
            </a:r>
            <a:r>
              <a:rPr lang="en-US" sz="2300" b="1" dirty="0">
                <a:solidFill>
                  <a:srgbClr val="000000"/>
                </a:solidFill>
              </a:rPr>
              <a:t>early identification and treatment </a:t>
            </a:r>
            <a:r>
              <a:rPr lang="en-US" sz="2300" dirty="0"/>
              <a:t>have been demonstrated to </a:t>
            </a:r>
            <a:r>
              <a:rPr lang="en-US" sz="2300" b="1" dirty="0">
                <a:solidFill>
                  <a:srgbClr val="000000"/>
                </a:solidFill>
              </a:rPr>
              <a:t>improve clinical outcomes</a:t>
            </a: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a:t>
            </a:r>
            <a:endParaRPr lang="en-US" sz="3400" baseline="30000" dirty="0"/>
          </a:p>
        </p:txBody>
      </p:sp>
    </p:spTree>
    <p:extLst>
      <p:ext uri="{BB962C8B-B14F-4D97-AF65-F5344CB8AC3E}">
        <p14:creationId xmlns:p14="http://schemas.microsoft.com/office/powerpoint/2010/main" val="28694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32" y="1272501"/>
            <a:ext cx="7951411" cy="3154409"/>
          </a:xfrm>
        </p:spPr>
        <p:txBody>
          <a:bodyPr>
            <a:normAutofit/>
          </a:bodyPr>
          <a:lstStyle/>
          <a:p>
            <a:pPr marL="0" indent="0">
              <a:buNone/>
            </a:pPr>
            <a:r>
              <a:rPr lang="en-US" sz="3600" b="1" dirty="0"/>
              <a:t>Small Group Activity: </a:t>
            </a:r>
          </a:p>
          <a:p>
            <a:r>
              <a:rPr lang="en-US" sz="2400" dirty="0"/>
              <a:t>Discuss the potential harms associated with screening tests </a:t>
            </a:r>
          </a:p>
          <a:p>
            <a:r>
              <a:rPr lang="en-US" sz="2400" dirty="0">
                <a:solidFill>
                  <a:srgbClr val="000000"/>
                </a:solidFill>
              </a:rPr>
              <a:t>Share a story about a patient you believe was harmed from screening</a:t>
            </a: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 Harms</a:t>
            </a:r>
            <a:endParaRPr lang="en-US" sz="3400" baseline="30000" dirty="0"/>
          </a:p>
        </p:txBody>
      </p:sp>
    </p:spTree>
    <p:extLst>
      <p:ext uri="{BB962C8B-B14F-4D97-AF65-F5344CB8AC3E}">
        <p14:creationId xmlns:p14="http://schemas.microsoft.com/office/powerpoint/2010/main" val="85303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695" y="1162661"/>
            <a:ext cx="8229600" cy="3154409"/>
          </a:xfrm>
        </p:spPr>
        <p:txBody>
          <a:bodyPr>
            <a:normAutofit/>
          </a:bodyPr>
          <a:lstStyle/>
          <a:p>
            <a:pPr>
              <a:lnSpc>
                <a:spcPct val="110000"/>
              </a:lnSpc>
              <a:buNone/>
            </a:pPr>
            <a:r>
              <a:rPr lang="en-US" sz="2800" b="1" dirty="0"/>
              <a:t>False positive results</a:t>
            </a:r>
          </a:p>
          <a:p>
            <a:pPr>
              <a:lnSpc>
                <a:spcPct val="110000"/>
              </a:lnSpc>
              <a:spcAft>
                <a:spcPts val="600"/>
              </a:spcAft>
            </a:pPr>
            <a:r>
              <a:rPr lang="en-US" sz="2400" dirty="0"/>
              <a:t>Because primary goal of screening = find disease </a:t>
            </a:r>
            <a:r>
              <a:rPr lang="en-US" sz="2400" dirty="0">
                <a:sym typeface="Wingdings"/>
              </a:rPr>
              <a:t> maximize sensitivity at cost of specificity  false positives</a:t>
            </a:r>
            <a:endParaRPr lang="en-US" sz="2400" b="1" dirty="0"/>
          </a:p>
          <a:p>
            <a:pPr>
              <a:lnSpc>
                <a:spcPct val="110000"/>
              </a:lnSpc>
            </a:pPr>
            <a:r>
              <a:rPr lang="en-US" sz="2400" dirty="0"/>
              <a:t>Can lead to incorrect labeling, inconvenience, expense, and physical harm in follow-up tests</a:t>
            </a: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 Harms</a:t>
            </a:r>
            <a:endParaRPr lang="en-US" sz="3400" baseline="30000" dirty="0"/>
          </a:p>
        </p:txBody>
      </p:sp>
    </p:spTree>
    <p:extLst>
      <p:ext uri="{BB962C8B-B14F-4D97-AF65-F5344CB8AC3E}">
        <p14:creationId xmlns:p14="http://schemas.microsoft.com/office/powerpoint/2010/main" val="143123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776" y="880659"/>
            <a:ext cx="8415867" cy="3421827"/>
          </a:xfrm>
        </p:spPr>
        <p:txBody>
          <a:bodyPr>
            <a:noAutofit/>
          </a:bodyPr>
          <a:lstStyle/>
          <a:p>
            <a:pPr>
              <a:spcBef>
                <a:spcPts val="1080"/>
              </a:spcBef>
            </a:pPr>
            <a:r>
              <a:rPr lang="en-US" sz="2400" dirty="0"/>
              <a:t>Review the concepts of sensitivity, specificity, and predictive value and their application to high value care decision-making</a:t>
            </a:r>
          </a:p>
          <a:p>
            <a:pPr>
              <a:spcBef>
                <a:spcPts val="1080"/>
              </a:spcBef>
            </a:pPr>
            <a:r>
              <a:rPr lang="en-US" sz="2400" dirty="0"/>
              <a:t>Practice applying these concepts to support high value care decisions when considering diagnostic and screening tests</a:t>
            </a:r>
          </a:p>
          <a:p>
            <a:pPr>
              <a:spcBef>
                <a:spcPts val="1080"/>
              </a:spcBef>
            </a:pPr>
            <a:r>
              <a:rPr lang="en-US" sz="2400" dirty="0"/>
              <a:t>Explore the benefits and harms (including costs) of routine screening</a:t>
            </a:r>
          </a:p>
          <a:p>
            <a:pPr>
              <a:spcBef>
                <a:spcPts val="1080"/>
              </a:spcBef>
            </a:pPr>
            <a:r>
              <a:rPr lang="en-US" sz="2400" dirty="0"/>
              <a:t>Develop an approach to customize screening recommendations to an individual patient and his/her unique risk factors, values, and concerns</a:t>
            </a:r>
          </a:p>
        </p:txBody>
      </p:sp>
      <p:sp>
        <p:nvSpPr>
          <p:cNvPr id="4" name="Title 1"/>
          <p:cNvSpPr txBox="1">
            <a:spLocks/>
          </p:cNvSpPr>
          <p:nvPr/>
        </p:nvSpPr>
        <p:spPr>
          <a:xfrm>
            <a:off x="2740377" y="0"/>
            <a:ext cx="5523089"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Learning Objectives</a:t>
            </a:r>
            <a:endParaRPr lang="en-US" sz="3400" baseline="30000" dirty="0"/>
          </a:p>
        </p:txBody>
      </p:sp>
    </p:spTree>
    <p:extLst>
      <p:ext uri="{BB962C8B-B14F-4D97-AF65-F5344CB8AC3E}">
        <p14:creationId xmlns:p14="http://schemas.microsoft.com/office/powerpoint/2010/main" val="2124010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82447"/>
            <a:ext cx="3810676" cy="3154409"/>
          </a:xfrm>
        </p:spPr>
        <p:txBody>
          <a:bodyPr>
            <a:normAutofit/>
          </a:bodyPr>
          <a:lstStyle/>
          <a:p>
            <a:pPr>
              <a:lnSpc>
                <a:spcPct val="110000"/>
              </a:lnSpc>
            </a:pPr>
            <a:r>
              <a:rPr lang="en-US" sz="2400" b="1" dirty="0"/>
              <a:t>Lead-Time Bias: </a:t>
            </a:r>
            <a:r>
              <a:rPr lang="en-US" sz="2400" dirty="0"/>
              <a:t>Make diagnosis of disease but no mortality benefit</a:t>
            </a:r>
          </a:p>
          <a:p>
            <a:pPr marL="0" indent="0">
              <a:lnSpc>
                <a:spcPct val="110000"/>
              </a:lnSpc>
              <a:buNone/>
            </a:pPr>
            <a:endParaRPr lang="en-US" sz="2400" dirty="0"/>
          </a:p>
          <a:p>
            <a:pPr>
              <a:lnSpc>
                <a:spcPct val="110000"/>
              </a:lnSpc>
            </a:pPr>
            <a:r>
              <a:rPr lang="en-US" sz="2400" b="1" dirty="0"/>
              <a:t>Length-Time Bias: </a:t>
            </a:r>
            <a:r>
              <a:rPr lang="en-US" sz="2400" dirty="0"/>
              <a:t>“Overdiagnosis” and “Pseudo-disease”</a:t>
            </a:r>
            <a:endParaRPr lang="en-US" sz="2400" b="1" dirty="0"/>
          </a:p>
        </p:txBody>
      </p:sp>
      <p:pic>
        <p:nvPicPr>
          <p:cNvPr id="4" name="Content Placeholder 6" descr="length time biascropped.bmp"/>
          <p:cNvPicPr>
            <a:picLocks noChangeAspect="1"/>
          </p:cNvPicPr>
          <p:nvPr/>
        </p:nvPicPr>
        <p:blipFill>
          <a:blip r:embed="rId3"/>
          <a:stretch>
            <a:fillRect/>
          </a:stretch>
        </p:blipFill>
        <p:spPr>
          <a:xfrm>
            <a:off x="4615962" y="1441938"/>
            <a:ext cx="4364800" cy="2850677"/>
          </a:xfrm>
          <a:prstGeom prst="rect">
            <a:avLst/>
          </a:prstGeom>
        </p:spPr>
      </p:pic>
      <p:sp>
        <p:nvSpPr>
          <p:cNvPr id="5"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 Harms</a:t>
            </a:r>
            <a:endParaRPr lang="en-US" sz="3400" baseline="30000" dirty="0"/>
          </a:p>
        </p:txBody>
      </p:sp>
    </p:spTree>
    <p:extLst>
      <p:ext uri="{BB962C8B-B14F-4D97-AF65-F5344CB8AC3E}">
        <p14:creationId xmlns:p14="http://schemas.microsoft.com/office/powerpoint/2010/main" val="1431237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336" y="606670"/>
            <a:ext cx="9533318" cy="4185138"/>
          </a:xfrm>
          <a:prstGeom prst="rect">
            <a:avLst/>
          </a:prstGeom>
        </p:spPr>
      </p:pic>
      <p:sp>
        <p:nvSpPr>
          <p:cNvPr id="5"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a:t>
            </a:r>
            <a:endParaRPr lang="en-US" sz="3400" baseline="30000" dirty="0"/>
          </a:p>
        </p:txBody>
      </p:sp>
      <p:sp>
        <p:nvSpPr>
          <p:cNvPr id="2" name="Title 1"/>
          <p:cNvSpPr>
            <a:spLocks noGrp="1"/>
          </p:cNvSpPr>
          <p:nvPr>
            <p:ph type="title"/>
          </p:nvPr>
        </p:nvSpPr>
        <p:spPr>
          <a:xfrm>
            <a:off x="457200" y="798488"/>
            <a:ext cx="8229600" cy="711614"/>
          </a:xfrm>
        </p:spPr>
        <p:txBody>
          <a:bodyPr>
            <a:normAutofit/>
          </a:bodyPr>
          <a:lstStyle/>
          <a:p>
            <a:pPr algn="l"/>
            <a:r>
              <a:rPr lang="en-US" sz="2800" dirty="0"/>
              <a:t>Screening Cascade</a:t>
            </a:r>
            <a:r>
              <a:rPr lang="en-US" sz="2800" baseline="30000" dirty="0"/>
              <a:t>4</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205"/>
            <a:ext cx="4035287" cy="857250"/>
          </a:xfrm>
        </p:spPr>
        <p:txBody>
          <a:bodyPr>
            <a:normAutofit/>
          </a:bodyPr>
          <a:lstStyle/>
          <a:p>
            <a:pPr algn="l"/>
            <a:r>
              <a:rPr lang="en-US" sz="3600" dirty="0"/>
              <a:t>Value Framework</a:t>
            </a:r>
            <a:r>
              <a:rPr lang="en-US" sz="3600" baseline="30000" dirty="0"/>
              <a:t>4</a:t>
            </a:r>
            <a:endParaRPr lang="en-US" sz="3600" dirty="0"/>
          </a:p>
        </p:txBody>
      </p:sp>
      <p:pic>
        <p:nvPicPr>
          <p:cNvPr id="6" name="Picture 5"/>
          <p:cNvPicPr>
            <a:picLocks noChangeAspect="1"/>
          </p:cNvPicPr>
          <p:nvPr/>
        </p:nvPicPr>
        <p:blipFill>
          <a:blip r:embed="rId3"/>
          <a:stretch>
            <a:fillRect/>
          </a:stretch>
        </p:blipFill>
        <p:spPr>
          <a:xfrm>
            <a:off x="1116622" y="1409950"/>
            <a:ext cx="6744677" cy="3267558"/>
          </a:xfrm>
          <a:prstGeom prst="rect">
            <a:avLst/>
          </a:prstGeom>
        </p:spPr>
      </p:pic>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a:t>
            </a:r>
            <a:endParaRPr lang="en-US" sz="3400" baseline="30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426"/>
            <a:ext cx="8229600" cy="3154409"/>
          </a:xfrm>
        </p:spPr>
        <p:txBody>
          <a:bodyPr>
            <a:normAutofit fontScale="77500" lnSpcReduction="20000"/>
          </a:bodyPr>
          <a:lstStyle/>
          <a:p>
            <a:pPr marL="0" indent="0">
              <a:buNone/>
            </a:pPr>
            <a:r>
              <a:rPr lang="en-US" sz="4600" b="1" dirty="0" smtClean="0"/>
              <a:t>Screening Value Cases</a:t>
            </a:r>
            <a:endParaRPr lang="en-US" sz="4600" b="1" dirty="0"/>
          </a:p>
          <a:p>
            <a:pPr>
              <a:spcAft>
                <a:spcPts val="600"/>
              </a:spcAft>
            </a:pPr>
            <a:r>
              <a:rPr lang="en-US" dirty="0"/>
              <a:t>Discuss the following screening cases, and use handout to guide your decisions:</a:t>
            </a:r>
          </a:p>
          <a:p>
            <a:pPr lvl="1">
              <a:spcAft>
                <a:spcPts val="600"/>
              </a:spcAft>
            </a:pPr>
            <a:r>
              <a:rPr lang="en-US" dirty="0"/>
              <a:t>45-year-old woman asking about ovarian cancer screening</a:t>
            </a:r>
          </a:p>
          <a:p>
            <a:pPr lvl="1">
              <a:spcAft>
                <a:spcPts val="600"/>
              </a:spcAft>
            </a:pPr>
            <a:r>
              <a:rPr lang="en-US" dirty="0"/>
              <a:t>68-year-old man, up to date on colonoscopy, requesting FOBT screening</a:t>
            </a:r>
          </a:p>
          <a:p>
            <a:pPr lvl="1"/>
            <a:r>
              <a:rPr lang="en-US" dirty="0"/>
              <a:t>70-year-old woman, with ESRD on HD for 10 years, asking about yearly mammography</a:t>
            </a:r>
          </a:p>
          <a:p>
            <a:pPr lvl="1"/>
            <a:endParaRPr lang="en-US" dirty="0"/>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Cases: High Value Screening</a:t>
            </a:r>
            <a:endParaRPr lang="en-US" sz="3400" baseline="30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945"/>
            <a:ext cx="8229600" cy="3249125"/>
          </a:xfrm>
        </p:spPr>
        <p:txBody>
          <a:bodyPr vert="horz" lIns="91440" tIns="45720" rIns="91440" bIns="45720" rtlCol="0" anchor="t">
            <a:normAutofit fontScale="77500" lnSpcReduction="20000"/>
          </a:bodyPr>
          <a:lstStyle/>
          <a:p>
            <a:pPr>
              <a:spcAft>
                <a:spcPts val="600"/>
              </a:spcAft>
            </a:pPr>
            <a:r>
              <a:rPr lang="en-US" dirty="0"/>
              <a:t>Screen less frequently</a:t>
            </a:r>
          </a:p>
          <a:p>
            <a:pPr>
              <a:spcAft>
                <a:spcPts val="600"/>
              </a:spcAft>
            </a:pPr>
            <a:r>
              <a:rPr lang="en-US" dirty="0"/>
              <a:t>Don’t screen patients with a life expectancy less than 10 years</a:t>
            </a:r>
          </a:p>
          <a:p>
            <a:pPr>
              <a:spcAft>
                <a:spcPts val="600"/>
              </a:spcAft>
            </a:pPr>
            <a:r>
              <a:rPr lang="en-US" dirty="0"/>
              <a:t>Discuss potential downstream testing with patient before ordering initial screening test</a:t>
            </a:r>
          </a:p>
          <a:p>
            <a:pPr>
              <a:spcAft>
                <a:spcPts val="600"/>
              </a:spcAft>
            </a:pPr>
            <a:r>
              <a:rPr lang="en-US" dirty="0"/>
              <a:t>Use higher threshold for positive result</a:t>
            </a:r>
          </a:p>
          <a:p>
            <a:r>
              <a:rPr lang="en-US" dirty="0"/>
              <a:t>Understand basic test characteristics and limitations as well as an individual patient’s goals and values</a:t>
            </a:r>
          </a:p>
          <a:p>
            <a:pPr lvl="1"/>
            <a:endParaRPr lang="en-US" dirty="0"/>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High Value Screening: Tips</a:t>
            </a:r>
            <a:endParaRPr lang="en-US" sz="3400" baseline="30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563" y="857250"/>
            <a:ext cx="8567566" cy="3196004"/>
          </a:xfrm>
        </p:spPr>
        <p:txBody>
          <a:bodyPr>
            <a:noAutofit/>
          </a:bodyPr>
          <a:lstStyle/>
          <a:p>
            <a:pPr marL="0" indent="0">
              <a:lnSpc>
                <a:spcPct val="120000"/>
              </a:lnSpc>
              <a:buNone/>
            </a:pPr>
            <a:r>
              <a:rPr lang="en-US" sz="3600" b="1" dirty="0"/>
              <a:t>Quality-Adjusted Life Years (QALYs)</a:t>
            </a:r>
          </a:p>
          <a:p>
            <a:pPr>
              <a:lnSpc>
                <a:spcPct val="120000"/>
              </a:lnSpc>
              <a:spcAft>
                <a:spcPts val="600"/>
              </a:spcAft>
            </a:pPr>
            <a:r>
              <a:rPr lang="en-US" sz="2200" dirty="0"/>
              <a:t>QALYs (quality-adjusted life-year) incorporate an estimate of the quantity of life gained by an intervention, coupled with a more subjective assessment of the quality of that life affected by the intervention</a:t>
            </a:r>
          </a:p>
          <a:p>
            <a:pPr>
              <a:lnSpc>
                <a:spcPct val="120000"/>
              </a:lnSpc>
            </a:pPr>
            <a:r>
              <a:rPr lang="en-US" sz="2200" dirty="0"/>
              <a:t>Historically, payers have considered any intervention that has a cost-effectiveness ratio of &lt;$100K per QALY as acceptable</a:t>
            </a:r>
          </a:p>
        </p:txBody>
      </p:sp>
      <p:sp>
        <p:nvSpPr>
          <p:cNvPr id="7"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Cost Effectiveness</a:t>
            </a:r>
            <a:r>
              <a:rPr lang="en-US" sz="3400" baseline="30000" dirty="0"/>
              <a:t>5</a:t>
            </a:r>
          </a:p>
        </p:txBody>
      </p:sp>
    </p:spTree>
    <p:extLst>
      <p:ext uri="{BB962C8B-B14F-4D97-AF65-F5344CB8AC3E}">
        <p14:creationId xmlns:p14="http://schemas.microsoft.com/office/powerpoint/2010/main" val="2436489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Cost Effectiveness</a:t>
            </a:r>
            <a:endParaRPr lang="en-US" sz="3400" baseline="30000" dirty="0"/>
          </a:p>
        </p:txBody>
      </p:sp>
      <p:graphicFrame>
        <p:nvGraphicFramePr>
          <p:cNvPr id="2" name="Table 1"/>
          <p:cNvGraphicFramePr>
            <a:graphicFrameLocks noGrp="1"/>
          </p:cNvGraphicFramePr>
          <p:nvPr>
            <p:extLst>
              <p:ext uri="{D42A27DB-BD31-4B8C-83A1-F6EECF244321}">
                <p14:modId xmlns:p14="http://schemas.microsoft.com/office/powerpoint/2010/main" val="2221492670"/>
              </p:ext>
            </p:extLst>
          </p:nvPr>
        </p:nvGraphicFramePr>
        <p:xfrm>
          <a:off x="440069" y="857250"/>
          <a:ext cx="8461893" cy="3809922"/>
        </p:xfrm>
        <a:graphic>
          <a:graphicData uri="http://schemas.openxmlformats.org/drawingml/2006/table">
            <a:tbl>
              <a:tblPr firstRow="1" bandRow="1">
                <a:tableStyleId>{5C22544A-7EE6-4342-B048-85BDC9FD1C3A}</a:tableStyleId>
              </a:tblPr>
              <a:tblGrid>
                <a:gridCol w="3142166">
                  <a:extLst>
                    <a:ext uri="{9D8B030D-6E8A-4147-A177-3AD203B41FA5}">
                      <a16:colId xmlns:a16="http://schemas.microsoft.com/office/drawing/2014/main" xmlns="" val="20000"/>
                    </a:ext>
                  </a:extLst>
                </a:gridCol>
                <a:gridCol w="5319727">
                  <a:extLst>
                    <a:ext uri="{9D8B030D-6E8A-4147-A177-3AD203B41FA5}">
                      <a16:colId xmlns:a16="http://schemas.microsoft.com/office/drawing/2014/main" xmlns="" val="20001"/>
                    </a:ext>
                  </a:extLst>
                </a:gridCol>
              </a:tblGrid>
              <a:tr h="426642">
                <a:tc>
                  <a:txBody>
                    <a:bodyPr/>
                    <a:lstStyle/>
                    <a:p>
                      <a:r>
                        <a:rPr lang="en-US" dirty="0"/>
                        <a:t>Cost-Effectiveness</a:t>
                      </a:r>
                    </a:p>
                  </a:txBody>
                  <a:tcPr/>
                </a:tc>
                <a:tc>
                  <a:txBody>
                    <a:bodyPr/>
                    <a:lstStyle/>
                    <a:p>
                      <a:r>
                        <a:rPr lang="en-US" dirty="0"/>
                        <a:t>Treatments,</a:t>
                      </a:r>
                      <a:r>
                        <a:rPr lang="en-US" baseline="0" dirty="0"/>
                        <a:t> Testing</a:t>
                      </a:r>
                      <a:r>
                        <a:rPr lang="en-US" baseline="30000" dirty="0"/>
                        <a:t>6,7,8</a:t>
                      </a:r>
                    </a:p>
                  </a:txBody>
                  <a:tcPr/>
                </a:tc>
                <a:extLst>
                  <a:ext uri="{0D108BD9-81ED-4DB2-BD59-A6C34878D82A}">
                    <a16:rowId xmlns:a16="http://schemas.microsoft.com/office/drawing/2014/main" xmlns="" val="10000"/>
                  </a:ext>
                </a:extLst>
              </a:tr>
              <a:tr h="746623">
                <a:tc>
                  <a:txBody>
                    <a:bodyPr/>
                    <a:lstStyle/>
                    <a:p>
                      <a:r>
                        <a:rPr lang="en-US" sz="2200" dirty="0"/>
                        <a:t>Cost-Saving (ratio &lt; 0)</a:t>
                      </a:r>
                    </a:p>
                  </a:txBody>
                  <a:tcPr/>
                </a:tc>
                <a:tc>
                  <a:txBody>
                    <a:bodyPr/>
                    <a:lstStyle/>
                    <a:p>
                      <a:r>
                        <a:rPr lang="en-US" sz="2200" dirty="0"/>
                        <a:t>Aspirin</a:t>
                      </a:r>
                      <a:r>
                        <a:rPr lang="en-US" sz="2200" baseline="0" dirty="0"/>
                        <a:t> for at-risk patients</a:t>
                      </a:r>
                    </a:p>
                    <a:p>
                      <a:r>
                        <a:rPr lang="en-US" sz="2200" baseline="0" dirty="0"/>
                        <a:t>Childhood immunizations</a:t>
                      </a:r>
                      <a:endParaRPr lang="en-US" sz="2200" dirty="0"/>
                    </a:p>
                  </a:txBody>
                  <a:tcPr/>
                </a:tc>
                <a:extLst>
                  <a:ext uri="{0D108BD9-81ED-4DB2-BD59-A6C34878D82A}">
                    <a16:rowId xmlns:a16="http://schemas.microsoft.com/office/drawing/2014/main" xmlns="" val="10001"/>
                  </a:ext>
                </a:extLst>
              </a:tr>
              <a:tr h="1066605">
                <a:tc>
                  <a:txBody>
                    <a:bodyPr/>
                    <a:lstStyle/>
                    <a:p>
                      <a:r>
                        <a:rPr lang="en-US" sz="2200" dirty="0"/>
                        <a:t>0</a:t>
                      </a:r>
                      <a:r>
                        <a:rPr lang="en-US" sz="2200" baseline="0" dirty="0"/>
                        <a:t> to $13,999 / QALY</a:t>
                      </a:r>
                      <a:endParaRPr lang="en-US" sz="2200" dirty="0"/>
                    </a:p>
                  </a:txBody>
                  <a:tcPr/>
                </a:tc>
                <a:tc>
                  <a:txBody>
                    <a:bodyPr/>
                    <a:lstStyle/>
                    <a:p>
                      <a:r>
                        <a:rPr lang="en-US" sz="2200" dirty="0"/>
                        <a:t>Chlamydia screening</a:t>
                      </a:r>
                    </a:p>
                    <a:p>
                      <a:r>
                        <a:rPr lang="en-US" sz="2200" dirty="0"/>
                        <a:t>Colorectal screening for all adults</a:t>
                      </a:r>
                      <a:r>
                        <a:rPr lang="en-US" sz="2200" baseline="0" dirty="0"/>
                        <a:t> &gt; 50 years old</a:t>
                      </a:r>
                      <a:endParaRPr lang="en-US" sz="2200" dirty="0"/>
                    </a:p>
                  </a:txBody>
                  <a:tcPr/>
                </a:tc>
                <a:extLst>
                  <a:ext uri="{0D108BD9-81ED-4DB2-BD59-A6C34878D82A}">
                    <a16:rowId xmlns:a16="http://schemas.microsoft.com/office/drawing/2014/main" xmlns="" val="10002"/>
                  </a:ext>
                </a:extLst>
              </a:tr>
              <a:tr h="746623">
                <a:tc>
                  <a:txBody>
                    <a:bodyPr/>
                    <a:lstStyle/>
                    <a:p>
                      <a:r>
                        <a:rPr lang="en-US" sz="2200" dirty="0"/>
                        <a:t>$14,</a:t>
                      </a:r>
                      <a:r>
                        <a:rPr lang="en-US" sz="2200" baseline="0" dirty="0"/>
                        <a:t>000- $34,999 / QALY</a:t>
                      </a:r>
                      <a:endParaRPr lang="en-US" sz="2200" dirty="0"/>
                    </a:p>
                  </a:txBody>
                  <a:tcPr/>
                </a:tc>
                <a:tc>
                  <a:txBody>
                    <a:bodyPr/>
                    <a:lstStyle/>
                    <a:p>
                      <a:r>
                        <a:rPr lang="en-US" sz="2200" dirty="0"/>
                        <a:t>Cervical cancer screening </a:t>
                      </a:r>
                    </a:p>
                    <a:p>
                      <a:r>
                        <a:rPr lang="en-US" sz="2200" dirty="0"/>
                        <a:t>Hypertension screening</a:t>
                      </a:r>
                    </a:p>
                  </a:txBody>
                  <a:tcPr/>
                </a:tc>
                <a:extLst>
                  <a:ext uri="{0D108BD9-81ED-4DB2-BD59-A6C34878D82A}">
                    <a16:rowId xmlns:a16="http://schemas.microsoft.com/office/drawing/2014/main" xmlns="" val="10003"/>
                  </a:ext>
                </a:extLst>
              </a:tr>
              <a:tr h="432568">
                <a:tc>
                  <a:txBody>
                    <a:bodyPr/>
                    <a:lstStyle/>
                    <a:p>
                      <a:r>
                        <a:rPr lang="en-US" sz="2200" dirty="0"/>
                        <a:t>&gt;$35,000/ QALY</a:t>
                      </a:r>
                    </a:p>
                  </a:txBody>
                  <a:tcPr/>
                </a:tc>
                <a:tc>
                  <a:txBody>
                    <a:bodyPr/>
                    <a:lstStyle/>
                    <a:p>
                      <a:r>
                        <a:rPr lang="en-US" sz="2200" dirty="0"/>
                        <a:t>Mammography</a:t>
                      </a:r>
                    </a:p>
                    <a:p>
                      <a:r>
                        <a:rPr lang="en-US" sz="2200" dirty="0"/>
                        <a:t>Lung cancer</a:t>
                      </a:r>
                      <a:r>
                        <a:rPr lang="en-US" sz="2200" baseline="0" dirty="0"/>
                        <a:t> screening</a:t>
                      </a:r>
                      <a:endParaRPr lang="en-US" sz="22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9210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615" y="857251"/>
            <a:ext cx="8713361" cy="3732334"/>
          </a:xfrm>
        </p:spPr>
        <p:txBody>
          <a:bodyPr>
            <a:noAutofit/>
          </a:bodyPr>
          <a:lstStyle/>
          <a:p>
            <a:pPr>
              <a:spcBef>
                <a:spcPts val="1128"/>
              </a:spcBef>
              <a:spcAft>
                <a:spcPts val="600"/>
              </a:spcAft>
              <a:tabLst>
                <a:tab pos="4006850" algn="l"/>
              </a:tabLst>
            </a:pPr>
            <a:r>
              <a:rPr lang="en-US" sz="2000" dirty="0"/>
              <a:t>Diagnostic tests should only be used if the result is likely to significantly affect certainty of a disease and change management</a:t>
            </a:r>
          </a:p>
          <a:p>
            <a:pPr>
              <a:spcBef>
                <a:spcPts val="1128"/>
              </a:spcBef>
              <a:spcAft>
                <a:spcPts val="600"/>
              </a:spcAft>
              <a:tabLst>
                <a:tab pos="4006850" algn="l"/>
              </a:tabLst>
            </a:pPr>
            <a:r>
              <a:rPr lang="en-US" sz="2000" dirty="0"/>
              <a:t>Goals of screening are to detect treatable, asymptomatic, and early stage disease</a:t>
            </a:r>
          </a:p>
          <a:p>
            <a:pPr>
              <a:spcBef>
                <a:spcPts val="1128"/>
              </a:spcBef>
              <a:spcAft>
                <a:spcPts val="600"/>
              </a:spcAft>
              <a:tabLst>
                <a:tab pos="4006850" algn="l"/>
              </a:tabLst>
            </a:pPr>
            <a:r>
              <a:rPr lang="en-US" sz="2000" dirty="0"/>
              <a:t>Limitations (lack of sensitivity/specificity) and cost-effectiveness of screening tests, as well as patients’ goals, should be taken into account</a:t>
            </a:r>
          </a:p>
          <a:p>
            <a:pPr>
              <a:spcBef>
                <a:spcPts val="1128"/>
              </a:spcBef>
              <a:tabLst>
                <a:tab pos="4006850" algn="l"/>
              </a:tabLst>
            </a:pPr>
            <a:r>
              <a:rPr lang="en-US" sz="2000" dirty="0"/>
              <a:t>Recommendations are not prescriptive, but rather the beginning of an open dialogue with patients to create (as a team) a prioritized plan of preventive health maintenance</a:t>
            </a:r>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Summary</a:t>
            </a:r>
            <a:endParaRPr lang="en-US" sz="3400" baseline="30000" dirty="0"/>
          </a:p>
        </p:txBody>
      </p:sp>
    </p:spTree>
    <p:extLst>
      <p:ext uri="{BB962C8B-B14F-4D97-AF65-F5344CB8AC3E}">
        <p14:creationId xmlns:p14="http://schemas.microsoft.com/office/powerpoint/2010/main" val="397848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659423"/>
            <a:ext cx="8392745" cy="3887177"/>
          </a:xfrm>
        </p:spPr>
        <p:txBody>
          <a:bodyPr>
            <a:normAutofit fontScale="25000" lnSpcReduction="20000"/>
          </a:bodyPr>
          <a:lstStyle/>
          <a:p>
            <a:pPr>
              <a:spcBef>
                <a:spcPts val="0"/>
              </a:spcBef>
              <a:spcAft>
                <a:spcPts val="0"/>
              </a:spcAft>
              <a:buFont typeface="+mj-lt"/>
              <a:buAutoNum type="arabicPeriod"/>
            </a:pPr>
            <a:endParaRPr lang="en-US" sz="5600" dirty="0"/>
          </a:p>
          <a:p>
            <a:pPr>
              <a:spcBef>
                <a:spcPts val="0"/>
              </a:spcBef>
              <a:spcAft>
                <a:spcPts val="300"/>
              </a:spcAft>
              <a:buFont typeface="+mj-lt"/>
              <a:buAutoNum type="arabicPeriod"/>
            </a:pPr>
            <a:r>
              <a:rPr lang="en-US" sz="5600" dirty="0"/>
              <a:t>Glaser AN. </a:t>
            </a:r>
            <a:r>
              <a:rPr lang="en-US" sz="5600" i="1" dirty="0"/>
              <a:t>High-Yield Biostatistics</a:t>
            </a:r>
            <a:r>
              <a:rPr lang="en-US" sz="5600" dirty="0"/>
              <a:t>. 3</a:t>
            </a:r>
            <a:r>
              <a:rPr lang="en-US" sz="5600" baseline="30000" dirty="0"/>
              <a:t>rd</a:t>
            </a:r>
            <a:r>
              <a:rPr lang="en-US" sz="5600" dirty="0"/>
              <a:t> ed.  Philadelphia: Lippincott Williams and Wilkins; 2004</a:t>
            </a:r>
          </a:p>
          <a:p>
            <a:pPr>
              <a:spcBef>
                <a:spcPts val="0"/>
              </a:spcBef>
              <a:spcAft>
                <a:spcPts val="300"/>
              </a:spcAft>
              <a:buFont typeface="+mj-lt"/>
              <a:buAutoNum type="arabicPeriod"/>
            </a:pPr>
            <a:r>
              <a:rPr lang="en-US" sz="5600" dirty="0"/>
              <a:t>Croskerry P. A Universal Model of Diagnostic Reasoning. Academic Medicine. 2009;84(8):1022</a:t>
            </a:r>
          </a:p>
          <a:p>
            <a:pPr>
              <a:spcBef>
                <a:spcPts val="0"/>
              </a:spcBef>
              <a:spcAft>
                <a:spcPts val="300"/>
              </a:spcAft>
              <a:buFont typeface="+mj-lt"/>
              <a:buAutoNum type="arabicPeriod"/>
            </a:pPr>
            <a:r>
              <a:rPr lang="en-US" sz="5600" dirty="0"/>
              <a:t>McGee S. </a:t>
            </a:r>
            <a:r>
              <a:rPr lang="en-US" sz="5600" i="1" dirty="0"/>
              <a:t>Evidence-Based Physical Diagnosis</a:t>
            </a:r>
            <a:r>
              <a:rPr lang="en-US" sz="5600" dirty="0"/>
              <a:t>. Philadelphia: Elsevier Saunders; 2012</a:t>
            </a:r>
          </a:p>
          <a:p>
            <a:pPr>
              <a:spcBef>
                <a:spcPts val="0"/>
              </a:spcBef>
              <a:spcAft>
                <a:spcPts val="300"/>
              </a:spcAft>
              <a:buFont typeface="+mj-lt"/>
              <a:buAutoNum type="arabicPeriod"/>
            </a:pPr>
            <a:r>
              <a:rPr lang="en-US" sz="5600" dirty="0"/>
              <a:t>Harris RP, Wilt TJ, Qaseem A; High Value Care Task Force of the American College of Physicians. A value framework for cancer screening: advice for high-value care from the American College of Physicians. Ann Intern Med. 2015 May 19; 162:712-7. [PMID: 25984846] </a:t>
            </a:r>
          </a:p>
          <a:p>
            <a:pPr>
              <a:spcBef>
                <a:spcPts val="0"/>
              </a:spcBef>
              <a:spcAft>
                <a:spcPts val="300"/>
              </a:spcAft>
              <a:buFont typeface="+mj-lt"/>
              <a:buAutoNum type="arabicPeriod"/>
            </a:pPr>
            <a:r>
              <a:rPr lang="en-US" sz="5600" dirty="0"/>
              <a:t>Owens, D, Qaseem A, Chou R, Shekelle P; Clinical Guidelines Committee of the American College of Physicians</a:t>
            </a:r>
            <a:r>
              <a:rPr lang="en-US" sz="5600" i="1" dirty="0"/>
              <a:t>. </a:t>
            </a:r>
            <a:r>
              <a:rPr lang="en-US" sz="5600" dirty="0"/>
              <a:t>High-value, cost-conscious health care: concepts for clinicians to evaluate the benefits, harms, and costs of medical interventions.</a:t>
            </a:r>
            <a:r>
              <a:rPr lang="en-US" sz="5600" i="1" dirty="0"/>
              <a:t> </a:t>
            </a:r>
            <a:r>
              <a:rPr lang="en-US" sz="5600" dirty="0"/>
              <a:t>Ann Intern Med. 2011 Feb 1;154(3):174-80. [PMID: 21282697]</a:t>
            </a:r>
          </a:p>
          <a:p>
            <a:pPr>
              <a:spcBef>
                <a:spcPts val="0"/>
              </a:spcBef>
              <a:spcAft>
                <a:spcPts val="300"/>
              </a:spcAft>
              <a:buFont typeface="+mj-lt"/>
              <a:buAutoNum type="arabicPeriod"/>
            </a:pPr>
            <a:r>
              <a:rPr lang="en-US" sz="5600" dirty="0"/>
              <a:t>Cohen JT, Neumann PJ, Cohen JT, Neumann PJ, Weinstein MC. Does preventive care save money? Health economics and the presidential candidates. N Engl J Med. 2008 Feb 14;358(7):661-3. [PMID: 18272889]</a:t>
            </a:r>
          </a:p>
          <a:p>
            <a:pPr>
              <a:spcBef>
                <a:spcPts val="0"/>
              </a:spcBef>
              <a:spcAft>
                <a:spcPts val="300"/>
              </a:spcAft>
              <a:buFont typeface="+mj-lt"/>
              <a:buAutoNum type="arabicPeriod"/>
            </a:pPr>
            <a:r>
              <a:rPr lang="en-US" sz="5600" dirty="0"/>
              <a:t>Institute of Medicine. </a:t>
            </a:r>
            <a:r>
              <a:rPr lang="en-US" sz="5600" i="1" dirty="0"/>
              <a:t>The Healthcare Imperative: Lowering Costs and Improving Outcomes: Workshop Series Summary</a:t>
            </a:r>
            <a:r>
              <a:rPr lang="en-US" sz="5600" dirty="0"/>
              <a:t>. Washington DC: National Academics Press; 2010</a:t>
            </a:r>
          </a:p>
          <a:p>
            <a:pPr>
              <a:spcBef>
                <a:spcPts val="0"/>
              </a:spcBef>
              <a:buFont typeface="+mj-lt"/>
              <a:buAutoNum type="arabicPeriod"/>
            </a:pPr>
            <a:r>
              <a:rPr lang="en-US" sz="5600" dirty="0"/>
              <a:t>Pinsky, Paul F. Cost-effectiveness of CT screening in the National Lung Screening Trial. </a:t>
            </a:r>
            <a:r>
              <a:rPr lang="en-US" sz="5600" i="1" dirty="0"/>
              <a:t>New Engl J Med</a:t>
            </a:r>
            <a:r>
              <a:rPr lang="en-US" sz="5600" dirty="0"/>
              <a:t>. 2015 Jan 22;372(4):387</a:t>
            </a:r>
          </a:p>
          <a:p>
            <a:pPr marL="0" indent="0">
              <a:spcBef>
                <a:spcPts val="0"/>
              </a:spcBef>
              <a:spcAft>
                <a:spcPts val="0"/>
              </a:spcAft>
              <a:buNone/>
            </a:pPr>
            <a:endParaRPr lang="en-US" sz="5600" dirty="0"/>
          </a:p>
          <a:p>
            <a:pPr>
              <a:spcBef>
                <a:spcPts val="0"/>
              </a:spcBef>
              <a:spcAft>
                <a:spcPts val="0"/>
              </a:spcAft>
              <a:buNone/>
            </a:pPr>
            <a:endParaRPr lang="en-US" sz="6400" dirty="0"/>
          </a:p>
          <a:p>
            <a:pPr>
              <a:spcBef>
                <a:spcPts val="0"/>
              </a:spcBef>
              <a:spcAft>
                <a:spcPts val="0"/>
              </a:spcAft>
              <a:buFont typeface="+mj-lt"/>
              <a:buAutoNum type="arabicPeriod"/>
            </a:pPr>
            <a:endParaRPr lang="en-US" dirty="0"/>
          </a:p>
          <a:p>
            <a:pPr>
              <a:spcBef>
                <a:spcPts val="0"/>
              </a:spcBef>
              <a:spcAft>
                <a:spcPts val="0"/>
              </a:spcAft>
              <a:buFont typeface="+mj-lt"/>
              <a:buAutoNum type="arabicPeriod"/>
            </a:pPr>
            <a:endParaRPr lang="en-US" dirty="0"/>
          </a:p>
        </p:txBody>
      </p:sp>
      <p:sp>
        <p:nvSpPr>
          <p:cNvPr id="4" name="Title 1"/>
          <p:cNvSpPr txBox="1">
            <a:spLocks/>
          </p:cNvSpPr>
          <p:nvPr/>
        </p:nvSpPr>
        <p:spPr>
          <a:xfrm>
            <a:off x="2740377" y="0"/>
            <a:ext cx="575426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References</a:t>
            </a:r>
            <a:endParaRPr lang="en-US" sz="3400" baseline="30000" dirty="0"/>
          </a:p>
        </p:txBody>
      </p:sp>
    </p:spTree>
    <p:extLst>
      <p:ext uri="{BB962C8B-B14F-4D97-AF65-F5344CB8AC3E}">
        <p14:creationId xmlns:p14="http://schemas.microsoft.com/office/powerpoint/2010/main" val="119527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776" y="980840"/>
            <a:ext cx="8415867" cy="3421827"/>
          </a:xfrm>
        </p:spPr>
        <p:txBody>
          <a:bodyPr>
            <a:normAutofit fontScale="70000" lnSpcReduction="20000"/>
          </a:bodyPr>
          <a:lstStyle/>
          <a:p>
            <a:pPr>
              <a:spcAft>
                <a:spcPts val="600"/>
              </a:spcAft>
            </a:pPr>
            <a:r>
              <a:rPr lang="en-US" dirty="0"/>
              <a:t>You are in charge of your hospital’s rapid response team. You are working with the IT team to develop a tool to identify patients with sepsis, who are at high risk for decompensation and transfer to the ICU</a:t>
            </a:r>
          </a:p>
          <a:p>
            <a:pPr>
              <a:spcAft>
                <a:spcPts val="600"/>
              </a:spcAft>
            </a:pPr>
            <a:r>
              <a:rPr lang="en-US" dirty="0"/>
              <a:t>The IT team asks if you are looking for a sensitive or a specific predictive tool </a:t>
            </a:r>
          </a:p>
          <a:p>
            <a:pPr>
              <a:spcAft>
                <a:spcPts val="600"/>
              </a:spcAft>
            </a:pPr>
            <a:r>
              <a:rPr lang="en-US" dirty="0"/>
              <a:t>With your small group, define the following terms and decide which features you value for your sepsis tool:</a:t>
            </a:r>
          </a:p>
          <a:p>
            <a:pPr lvl="1"/>
            <a:r>
              <a:rPr lang="en-US" sz="3100" dirty="0"/>
              <a:t>Sensitivity, specificity </a:t>
            </a:r>
          </a:p>
          <a:p>
            <a:pPr lvl="1"/>
            <a:r>
              <a:rPr lang="en-US" sz="3100" dirty="0"/>
              <a:t>Positive predictive value, negative predictive value </a:t>
            </a:r>
          </a:p>
        </p:txBody>
      </p:sp>
      <p:sp>
        <p:nvSpPr>
          <p:cNvPr id="4" name="Title 1"/>
          <p:cNvSpPr txBox="1">
            <a:spLocks/>
          </p:cNvSpPr>
          <p:nvPr/>
        </p:nvSpPr>
        <p:spPr>
          <a:xfrm>
            <a:off x="2740377" y="0"/>
            <a:ext cx="5523089"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Case: Biostatistics Review</a:t>
            </a:r>
            <a:endParaRPr lang="en-US" sz="3400" baseline="30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0377" y="0"/>
            <a:ext cx="593979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200" dirty="0"/>
              <a:t>Biostatistics Review: Definitions</a:t>
            </a:r>
            <a:r>
              <a:rPr lang="en-US" sz="3200" baseline="30000" dirty="0"/>
              <a:t>1</a:t>
            </a:r>
          </a:p>
        </p:txBody>
      </p:sp>
      <p:graphicFrame>
        <p:nvGraphicFramePr>
          <p:cNvPr id="2" name="Table 1"/>
          <p:cNvGraphicFramePr>
            <a:graphicFrameLocks noGrp="1"/>
          </p:cNvGraphicFramePr>
          <p:nvPr>
            <p:extLst>
              <p:ext uri="{D42A27DB-BD31-4B8C-83A1-F6EECF244321}">
                <p14:modId xmlns:p14="http://schemas.microsoft.com/office/powerpoint/2010/main" val="1020681231"/>
              </p:ext>
            </p:extLst>
          </p:nvPr>
        </p:nvGraphicFramePr>
        <p:xfrm>
          <a:off x="141450" y="914086"/>
          <a:ext cx="8898820" cy="3549911"/>
        </p:xfrm>
        <a:graphic>
          <a:graphicData uri="http://schemas.openxmlformats.org/drawingml/2006/table">
            <a:tbl>
              <a:tblPr bandCol="1">
                <a:tableStyleId>{C4B1156A-380E-4F78-BDF5-A606A8083BF9}</a:tableStyleId>
              </a:tblPr>
              <a:tblGrid>
                <a:gridCol w="3405879">
                  <a:extLst>
                    <a:ext uri="{9D8B030D-6E8A-4147-A177-3AD203B41FA5}">
                      <a16:colId xmlns:a16="http://schemas.microsoft.com/office/drawing/2014/main" xmlns="" val="20000"/>
                    </a:ext>
                  </a:extLst>
                </a:gridCol>
                <a:gridCol w="5492941">
                  <a:extLst>
                    <a:ext uri="{9D8B030D-6E8A-4147-A177-3AD203B41FA5}">
                      <a16:colId xmlns:a16="http://schemas.microsoft.com/office/drawing/2014/main" xmlns="" val="20001"/>
                    </a:ext>
                  </a:extLst>
                </a:gridCol>
              </a:tblGrid>
              <a:tr h="706987">
                <a:tc>
                  <a:txBody>
                    <a:bodyPr/>
                    <a:lstStyle/>
                    <a:p>
                      <a:r>
                        <a:rPr lang="en-US" sz="2400" b="1" dirty="0"/>
                        <a:t>Sensitivity</a:t>
                      </a:r>
                    </a:p>
                  </a:txBody>
                  <a:tcPr/>
                </a:tc>
                <a:tc>
                  <a:txBody>
                    <a:bodyPr/>
                    <a:lstStyle/>
                    <a:p>
                      <a:r>
                        <a:rPr lang="en-US" sz="2400" dirty="0"/>
                        <a:t>Ability to</a:t>
                      </a:r>
                      <a:r>
                        <a:rPr lang="en-US" sz="2400" baseline="0" dirty="0"/>
                        <a:t> detect people who have disease</a:t>
                      </a:r>
                      <a:endParaRPr lang="en-US" sz="2400" dirty="0"/>
                    </a:p>
                  </a:txBody>
                  <a:tcPr/>
                </a:tc>
                <a:extLst>
                  <a:ext uri="{0D108BD9-81ED-4DB2-BD59-A6C34878D82A}">
                    <a16:rowId xmlns:a16="http://schemas.microsoft.com/office/drawing/2014/main" xmlns="" val="10000"/>
                  </a:ext>
                </a:extLst>
              </a:tr>
              <a:tr h="706987">
                <a:tc>
                  <a:txBody>
                    <a:bodyPr/>
                    <a:lstStyle/>
                    <a:p>
                      <a:r>
                        <a:rPr lang="en-US" sz="2400" b="1" dirty="0"/>
                        <a:t>Specificity</a:t>
                      </a:r>
                    </a:p>
                  </a:txBody>
                  <a:tcPr/>
                </a:tc>
                <a:tc>
                  <a:txBody>
                    <a:bodyPr/>
                    <a:lstStyle/>
                    <a:p>
                      <a:r>
                        <a:rPr lang="en-US" sz="2400" dirty="0"/>
                        <a:t>Ability</a:t>
                      </a:r>
                      <a:r>
                        <a:rPr lang="en-US" sz="2400" baseline="0" dirty="0"/>
                        <a:t> to detect people who do not have disease</a:t>
                      </a:r>
                      <a:endParaRPr lang="en-US" sz="2400" dirty="0"/>
                    </a:p>
                  </a:txBody>
                  <a:tcPr/>
                </a:tc>
                <a:extLst>
                  <a:ext uri="{0D108BD9-81ED-4DB2-BD59-A6C34878D82A}">
                    <a16:rowId xmlns:a16="http://schemas.microsoft.com/office/drawing/2014/main" xmlns="" val="10001"/>
                  </a:ext>
                </a:extLst>
              </a:tr>
              <a:tr h="1009982">
                <a:tc>
                  <a:txBody>
                    <a:bodyPr/>
                    <a:lstStyle/>
                    <a:p>
                      <a:r>
                        <a:rPr lang="en-US" sz="2400" dirty="0"/>
                        <a:t>Positive Predictive</a:t>
                      </a:r>
                      <a:r>
                        <a:rPr lang="en-US" sz="2400" baseline="0" dirty="0"/>
                        <a:t> Value </a:t>
                      </a:r>
                      <a:r>
                        <a:rPr lang="en-US" sz="2400" b="0" baseline="0" dirty="0"/>
                        <a:t>(</a:t>
                      </a:r>
                      <a:r>
                        <a:rPr lang="en-US" sz="2400" b="1" baseline="0" dirty="0"/>
                        <a:t>PPV</a:t>
                      </a:r>
                      <a:r>
                        <a:rPr lang="en-US" sz="2400" b="0" baseline="0" dirty="0"/>
                        <a:t>)</a:t>
                      </a:r>
                      <a:endParaRPr lang="en-US" sz="2400" b="0" dirty="0"/>
                    </a:p>
                  </a:txBody>
                  <a:tcPr/>
                </a:tc>
                <a:tc>
                  <a:txBody>
                    <a:bodyPr/>
                    <a:lstStyle/>
                    <a:p>
                      <a:r>
                        <a:rPr lang="en-US" sz="2400" dirty="0"/>
                        <a:t>Likelihood that a person with a positive test result truly has disease</a:t>
                      </a:r>
                    </a:p>
                  </a:txBody>
                  <a:tcPr/>
                </a:tc>
                <a:extLst>
                  <a:ext uri="{0D108BD9-81ED-4DB2-BD59-A6C34878D82A}">
                    <a16:rowId xmlns:a16="http://schemas.microsoft.com/office/drawing/2014/main" xmlns="" val="10002"/>
                  </a:ext>
                </a:extLst>
              </a:tr>
              <a:tr h="1009982">
                <a:tc>
                  <a:txBody>
                    <a:bodyPr/>
                    <a:lstStyle/>
                    <a:p>
                      <a:r>
                        <a:rPr lang="en-US" sz="2400" dirty="0"/>
                        <a:t>Negative</a:t>
                      </a:r>
                      <a:r>
                        <a:rPr lang="en-US" sz="2400" baseline="0" dirty="0"/>
                        <a:t> Predictive Value (</a:t>
                      </a:r>
                      <a:r>
                        <a:rPr lang="en-US" sz="2400" b="1" baseline="0" dirty="0"/>
                        <a:t>NPV</a:t>
                      </a:r>
                      <a:r>
                        <a:rPr lang="en-US" sz="2400" baseline="0" dirty="0"/>
                        <a:t>)</a:t>
                      </a:r>
                      <a:endParaRPr lang="en-US" sz="2400" dirty="0"/>
                    </a:p>
                  </a:txBody>
                  <a:tcPr/>
                </a:tc>
                <a:tc>
                  <a:txBody>
                    <a:bodyPr/>
                    <a:lstStyle/>
                    <a:p>
                      <a:r>
                        <a:rPr lang="en-US" sz="2400" dirty="0"/>
                        <a:t>Likelihood</a:t>
                      </a:r>
                      <a:r>
                        <a:rPr lang="en-US" sz="2400" baseline="0" dirty="0"/>
                        <a:t> that a person with a negative test result truly does not have disease</a:t>
                      </a:r>
                      <a:endParaRPr lang="en-US" sz="2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5365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0377" y="0"/>
            <a:ext cx="602044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Biostatistics Review: Definitions</a:t>
            </a:r>
            <a:endParaRPr lang="en-US" sz="3400" baseline="30000" dirty="0"/>
          </a:p>
        </p:txBody>
      </p:sp>
      <p:graphicFrame>
        <p:nvGraphicFramePr>
          <p:cNvPr id="3" name="Chart 2"/>
          <p:cNvGraphicFramePr/>
          <p:nvPr>
            <p:extLst>
              <p:ext uri="{D42A27DB-BD31-4B8C-83A1-F6EECF244321}">
                <p14:modId xmlns:p14="http://schemas.microsoft.com/office/powerpoint/2010/main" val="35043554"/>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1744133" y="1279525"/>
            <a:ext cx="5655733" cy="2901950"/>
            <a:chOff x="2286000" y="1200150"/>
            <a:chExt cx="5655733" cy="2901950"/>
          </a:xfrm>
        </p:grpSpPr>
        <p:graphicFrame>
          <p:nvGraphicFramePr>
            <p:cNvPr id="6" name="Chart 5"/>
            <p:cNvGraphicFramePr>
              <a:graphicFrameLocks/>
            </p:cNvGraphicFramePr>
            <p:nvPr>
              <p:extLst>
                <p:ext uri="{D42A27DB-BD31-4B8C-83A1-F6EECF244321}">
                  <p14:modId xmlns:p14="http://schemas.microsoft.com/office/powerpoint/2010/main" val="566492800"/>
                </p:ext>
              </p:extLst>
            </p:nvPr>
          </p:nvGraphicFramePr>
          <p:xfrm>
            <a:off x="3369733" y="13589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1296654706"/>
                </p:ext>
              </p:extLst>
            </p:nvPr>
          </p:nvGraphicFramePr>
          <p:xfrm>
            <a:off x="2286000" y="120015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9" name="Straight Arrow Connector 8"/>
          <p:cNvCxnSpPr/>
          <p:nvPr/>
        </p:nvCxnSpPr>
        <p:spPr>
          <a:xfrm>
            <a:off x="2041742" y="3845490"/>
            <a:ext cx="60751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935935" y="1159616"/>
            <a:ext cx="0" cy="2705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04581" y="1438275"/>
            <a:ext cx="1002082" cy="400110"/>
          </a:xfrm>
          <a:prstGeom prst="rect">
            <a:avLst/>
          </a:prstGeom>
          <a:noFill/>
        </p:spPr>
        <p:txBody>
          <a:bodyPr wrap="square" rtlCol="0">
            <a:spAutoFit/>
          </a:bodyPr>
          <a:lstStyle/>
          <a:p>
            <a:r>
              <a:rPr lang="en-US" sz="2000" b="1" dirty="0">
                <a:solidFill>
                  <a:schemeClr val="accent1"/>
                </a:solidFill>
              </a:rPr>
              <a:t>Health</a:t>
            </a:r>
          </a:p>
        </p:txBody>
      </p:sp>
      <p:sp>
        <p:nvSpPr>
          <p:cNvPr id="13" name="TextBox 12"/>
          <p:cNvSpPr txBox="1"/>
          <p:nvPr/>
        </p:nvSpPr>
        <p:spPr>
          <a:xfrm>
            <a:off x="5906253" y="1397000"/>
            <a:ext cx="1002082" cy="400110"/>
          </a:xfrm>
          <a:prstGeom prst="rect">
            <a:avLst/>
          </a:prstGeom>
          <a:noFill/>
        </p:spPr>
        <p:txBody>
          <a:bodyPr wrap="square" rtlCol="0">
            <a:spAutoFit/>
          </a:bodyPr>
          <a:lstStyle/>
          <a:p>
            <a:r>
              <a:rPr lang="en-US" sz="2000" b="1" dirty="0">
                <a:solidFill>
                  <a:schemeClr val="accent4"/>
                </a:solidFill>
              </a:rPr>
              <a:t>Disease</a:t>
            </a:r>
          </a:p>
        </p:txBody>
      </p:sp>
      <p:cxnSp>
        <p:nvCxnSpPr>
          <p:cNvPr id="15" name="Straight Connector 14"/>
          <p:cNvCxnSpPr/>
          <p:nvPr/>
        </p:nvCxnSpPr>
        <p:spPr>
          <a:xfrm flipV="1">
            <a:off x="4258849" y="1127342"/>
            <a:ext cx="0" cy="2705622"/>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311969" y="798975"/>
            <a:ext cx="1750628" cy="369332"/>
          </a:xfrm>
          <a:prstGeom prst="rect">
            <a:avLst/>
          </a:prstGeom>
          <a:noFill/>
        </p:spPr>
        <p:txBody>
          <a:bodyPr wrap="square" rtlCol="0">
            <a:spAutoFit/>
          </a:bodyPr>
          <a:lstStyle/>
          <a:p>
            <a:r>
              <a:rPr lang="en-US" dirty="0"/>
              <a:t>Test Cutoff</a:t>
            </a:r>
          </a:p>
        </p:txBody>
      </p:sp>
      <p:sp>
        <p:nvSpPr>
          <p:cNvPr id="17" name="Up Arrow 16"/>
          <p:cNvSpPr/>
          <p:nvPr/>
        </p:nvSpPr>
        <p:spPr>
          <a:xfrm>
            <a:off x="3859523" y="3640855"/>
            <a:ext cx="250521" cy="4612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Up Arrow 17"/>
          <p:cNvSpPr/>
          <p:nvPr/>
        </p:nvSpPr>
        <p:spPr>
          <a:xfrm rot="19936280">
            <a:off x="4585491" y="3012286"/>
            <a:ext cx="402197" cy="11967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Up Arrow 18"/>
          <p:cNvSpPr/>
          <p:nvPr/>
        </p:nvSpPr>
        <p:spPr>
          <a:xfrm rot="14460005">
            <a:off x="5292725" y="1937899"/>
            <a:ext cx="544022" cy="11798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Up Arrow 19"/>
          <p:cNvSpPr/>
          <p:nvPr/>
        </p:nvSpPr>
        <p:spPr>
          <a:xfrm rot="7577682">
            <a:off x="3171931" y="2101507"/>
            <a:ext cx="457598" cy="108545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828800" y="3832964"/>
            <a:ext cx="212942" cy="18976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39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6" grpId="0"/>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40377" y="0"/>
            <a:ext cx="607794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Biostatistics Review: Definitions</a:t>
            </a:r>
            <a:endParaRPr lang="en-US" sz="3400" baseline="30000" dirty="0"/>
          </a:p>
        </p:txBody>
      </p:sp>
      <p:graphicFrame>
        <p:nvGraphicFramePr>
          <p:cNvPr id="9" name="Table 8"/>
          <p:cNvGraphicFramePr>
            <a:graphicFrameLocks noGrp="1"/>
          </p:cNvGraphicFramePr>
          <p:nvPr>
            <p:extLst>
              <p:ext uri="{D42A27DB-BD31-4B8C-83A1-F6EECF244321}">
                <p14:modId xmlns:p14="http://schemas.microsoft.com/office/powerpoint/2010/main" val="290161358"/>
              </p:ext>
            </p:extLst>
          </p:nvPr>
        </p:nvGraphicFramePr>
        <p:xfrm>
          <a:off x="1500340" y="1083867"/>
          <a:ext cx="6169068" cy="1459527"/>
        </p:xfrm>
        <a:graphic>
          <a:graphicData uri="http://schemas.openxmlformats.org/drawingml/2006/table">
            <a:tbl>
              <a:tblPr firstRow="1" firstCol="1" bandRow="1">
                <a:tableStyleId>{5C22544A-7EE6-4342-B048-85BDC9FD1C3A}</a:tableStyleId>
              </a:tblPr>
              <a:tblGrid>
                <a:gridCol w="2056356">
                  <a:extLst>
                    <a:ext uri="{9D8B030D-6E8A-4147-A177-3AD203B41FA5}">
                      <a16:colId xmlns:a16="http://schemas.microsoft.com/office/drawing/2014/main" xmlns="" val="20000"/>
                    </a:ext>
                  </a:extLst>
                </a:gridCol>
                <a:gridCol w="2056356">
                  <a:extLst>
                    <a:ext uri="{9D8B030D-6E8A-4147-A177-3AD203B41FA5}">
                      <a16:colId xmlns:a16="http://schemas.microsoft.com/office/drawing/2014/main" xmlns="" val="20001"/>
                    </a:ext>
                  </a:extLst>
                </a:gridCol>
                <a:gridCol w="2056356">
                  <a:extLst>
                    <a:ext uri="{9D8B030D-6E8A-4147-A177-3AD203B41FA5}">
                      <a16:colId xmlns:a16="http://schemas.microsoft.com/office/drawing/2014/main" xmlns="" val="20002"/>
                    </a:ext>
                  </a:extLst>
                </a:gridCol>
              </a:tblGrid>
              <a:tr h="486509">
                <a:tc>
                  <a:txBody>
                    <a:bodyPr/>
                    <a:lstStyle/>
                    <a:p>
                      <a:endParaRPr lang="en-US" dirty="0"/>
                    </a:p>
                  </a:txBody>
                  <a:tcPr/>
                </a:tc>
                <a:tc>
                  <a:txBody>
                    <a:bodyPr/>
                    <a:lstStyle/>
                    <a:p>
                      <a:r>
                        <a:rPr lang="en-US" dirty="0"/>
                        <a:t>Disease Present</a:t>
                      </a:r>
                    </a:p>
                  </a:txBody>
                  <a:tcPr/>
                </a:tc>
                <a:tc>
                  <a:txBody>
                    <a:bodyPr/>
                    <a:lstStyle/>
                    <a:p>
                      <a:r>
                        <a:rPr lang="en-US" dirty="0"/>
                        <a:t>Disease</a:t>
                      </a:r>
                      <a:r>
                        <a:rPr lang="en-US" baseline="0" dirty="0"/>
                        <a:t> Absent</a:t>
                      </a:r>
                      <a:endParaRPr lang="en-US" dirty="0"/>
                    </a:p>
                  </a:txBody>
                  <a:tcPr/>
                </a:tc>
                <a:extLst>
                  <a:ext uri="{0D108BD9-81ED-4DB2-BD59-A6C34878D82A}">
                    <a16:rowId xmlns:a16="http://schemas.microsoft.com/office/drawing/2014/main" xmlns="" val="10000"/>
                  </a:ext>
                </a:extLst>
              </a:tr>
              <a:tr h="486509">
                <a:tc>
                  <a:txBody>
                    <a:bodyPr/>
                    <a:lstStyle/>
                    <a:p>
                      <a:r>
                        <a:rPr lang="en-US" dirty="0"/>
                        <a:t>Test Positive</a:t>
                      </a:r>
                    </a:p>
                  </a:txBody>
                  <a:tcPr/>
                </a:tc>
                <a:tc>
                  <a:txBody>
                    <a:bodyPr/>
                    <a:lstStyle/>
                    <a:p>
                      <a:r>
                        <a:rPr lang="en-US" dirty="0"/>
                        <a:t>True Positive</a:t>
                      </a:r>
                    </a:p>
                  </a:txBody>
                  <a:tcPr/>
                </a:tc>
                <a:tc>
                  <a:txBody>
                    <a:bodyPr/>
                    <a:lstStyle/>
                    <a:p>
                      <a:r>
                        <a:rPr lang="en-US" dirty="0"/>
                        <a:t>False Positive</a:t>
                      </a:r>
                    </a:p>
                  </a:txBody>
                  <a:tcPr/>
                </a:tc>
                <a:extLst>
                  <a:ext uri="{0D108BD9-81ED-4DB2-BD59-A6C34878D82A}">
                    <a16:rowId xmlns:a16="http://schemas.microsoft.com/office/drawing/2014/main" xmlns="" val="10001"/>
                  </a:ext>
                </a:extLst>
              </a:tr>
              <a:tr h="486509">
                <a:tc>
                  <a:txBody>
                    <a:bodyPr/>
                    <a:lstStyle/>
                    <a:p>
                      <a:r>
                        <a:rPr lang="en-US" dirty="0"/>
                        <a:t>Test Negative </a:t>
                      </a:r>
                    </a:p>
                  </a:txBody>
                  <a:tcPr/>
                </a:tc>
                <a:tc>
                  <a:txBody>
                    <a:bodyPr/>
                    <a:lstStyle/>
                    <a:p>
                      <a:r>
                        <a:rPr lang="en-US" dirty="0"/>
                        <a:t>False Negative</a:t>
                      </a:r>
                    </a:p>
                  </a:txBody>
                  <a:tcPr/>
                </a:tc>
                <a:tc>
                  <a:txBody>
                    <a:bodyPr/>
                    <a:lstStyle/>
                    <a:p>
                      <a:r>
                        <a:rPr lang="en-US" dirty="0"/>
                        <a:t>True Negative</a:t>
                      </a:r>
                    </a:p>
                  </a:txBody>
                  <a:tcPr/>
                </a:tc>
                <a:extLst>
                  <a:ext uri="{0D108BD9-81ED-4DB2-BD59-A6C34878D82A}">
                    <a16:rowId xmlns:a16="http://schemas.microsoft.com/office/drawing/2014/main" xmlns="" val="10002"/>
                  </a:ext>
                </a:extLst>
              </a:tr>
            </a:tbl>
          </a:graphicData>
        </a:graphic>
      </p:graphicFrame>
      <p:sp>
        <p:nvSpPr>
          <p:cNvPr id="10" name="Oval 9"/>
          <p:cNvSpPr/>
          <p:nvPr/>
        </p:nvSpPr>
        <p:spPr>
          <a:xfrm>
            <a:off x="3264074" y="1584909"/>
            <a:ext cx="1941534" cy="45744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3434219" y="1429583"/>
            <a:ext cx="1601244" cy="12255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itle 1"/>
              <p:cNvSpPr txBox="1">
                <a:spLocks/>
              </p:cNvSpPr>
              <p:nvPr/>
            </p:nvSpPr>
            <p:spPr>
              <a:xfrm>
                <a:off x="351425" y="2722478"/>
                <a:ext cx="8466898" cy="182447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dirty="0"/>
                  <a:t>Sensitivity = </a:t>
                </a:r>
                <a14:m>
                  <m:oMath xmlns:m="http://schemas.openxmlformats.org/officeDocument/2006/math">
                    <m:f>
                      <m:fPr>
                        <m:ctrlPr>
                          <a:rPr lang="mr-IN" i="1" smtClean="0">
                            <a:latin typeface="Cambria Math"/>
                            <a:ea typeface="Calibri" charset="0"/>
                            <a:cs typeface="Calibri" charset="0"/>
                          </a:rPr>
                        </m:ctrlPr>
                      </m:fPr>
                      <m:num>
                        <m:r>
                          <a:rPr lang="en-US" smtClean="0">
                            <a:solidFill>
                              <a:schemeClr val="accent4"/>
                            </a:solidFill>
                            <a:latin typeface="Cambria Math" panose="02040503050406030204" pitchFamily="18" charset="0"/>
                            <a:ea typeface="Calibri" charset="0"/>
                            <a:cs typeface="Calibri" charset="0"/>
                          </a:rPr>
                          <m:t>𝐓𝐫𝐮𝐞</m:t>
                        </m:r>
                        <m:r>
                          <a:rPr lang="en-US" smtClean="0">
                            <a:solidFill>
                              <a:schemeClr val="accent4"/>
                            </a:solidFill>
                            <a:latin typeface="Cambria Math" panose="02040503050406030204" pitchFamily="18" charset="0"/>
                            <a:ea typeface="Calibri" charset="0"/>
                            <a:cs typeface="Calibri" charset="0"/>
                          </a:rPr>
                          <m:t> </m:t>
                        </m:r>
                        <m:r>
                          <a:rPr lang="en-US" b="1" i="0" smtClean="0">
                            <a:solidFill>
                              <a:schemeClr val="accent4"/>
                            </a:solidFill>
                            <a:latin typeface="Cambria Math" charset="0"/>
                            <a:ea typeface="Calibri" charset="0"/>
                            <a:cs typeface="Calibri" charset="0"/>
                          </a:rPr>
                          <m:t>𝐏𝐨𝐬𝐢𝐭𝐢𝐯𝐞</m:t>
                        </m:r>
                      </m:num>
                      <m:den>
                        <m:r>
                          <a:rPr lang="en-US" smtClean="0">
                            <a:solidFill>
                              <a:schemeClr val="tx2"/>
                            </a:solidFill>
                            <a:latin typeface="Cambria Math" panose="02040503050406030204" pitchFamily="18" charset="0"/>
                            <a:ea typeface="Calibri" charset="0"/>
                            <a:cs typeface="Calibri" charset="0"/>
                          </a:rPr>
                          <m:t>𝐓𝐫𝐮𝐞</m:t>
                        </m:r>
                        <m:r>
                          <a:rPr lang="en-US"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charset="0"/>
                            <a:ea typeface="Calibri" charset="0"/>
                            <a:cs typeface="Calibri" charset="0"/>
                          </a:rPr>
                          <m:t>𝐏𝐨𝐬𝐢𝐭𝐢𝐯𝐞</m:t>
                        </m:r>
                        <m:r>
                          <a:rPr lang="en-US" smtClean="0">
                            <a:solidFill>
                              <a:schemeClr val="tx2"/>
                            </a:solidFill>
                            <a:latin typeface="Cambria Math" panose="02040503050406030204" pitchFamily="18" charset="0"/>
                            <a:ea typeface="Calibri" charset="0"/>
                            <a:cs typeface="Calibri" charset="0"/>
                          </a:rPr>
                          <m:t>+</m:t>
                        </m:r>
                        <m:r>
                          <a:rPr lang="en-US" smtClean="0">
                            <a:solidFill>
                              <a:schemeClr val="tx2"/>
                            </a:solidFill>
                            <a:latin typeface="Cambria Math" panose="02040503050406030204" pitchFamily="18" charset="0"/>
                            <a:ea typeface="Calibri" charset="0"/>
                            <a:cs typeface="Calibri" charset="0"/>
                          </a:rPr>
                          <m:t>𝐅𝐚𝐥𝐬𝐞</m:t>
                        </m:r>
                        <m:r>
                          <a:rPr lang="en-US"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charset="0"/>
                            <a:ea typeface="Calibri" charset="0"/>
                            <a:cs typeface="Calibri" charset="0"/>
                          </a:rPr>
                          <m:t>𝐍𝐞𝐠𝐚𝐭𝐢𝐯𝐞</m:t>
                        </m:r>
                      </m:den>
                    </m:f>
                  </m:oMath>
                </a14:m>
                <a:r>
                  <a:rPr lang="en-US" sz="2200" dirty="0"/>
                  <a:t/>
                </a:r>
                <a:br>
                  <a:rPr lang="en-US" sz="2200" dirty="0"/>
                </a:br>
                <a:r>
                  <a:rPr lang="en-US" sz="2200" dirty="0"/>
                  <a:t/>
                </a:r>
                <a:br>
                  <a:rPr lang="en-US" sz="2200" dirty="0"/>
                </a:br>
                <a:r>
                  <a:rPr lang="en-US" sz="2222" dirty="0"/>
                  <a:t>“Be sensitive to those who have disease”</a:t>
                </a:r>
                <a:br>
                  <a:rPr lang="en-US" sz="2222" dirty="0"/>
                </a:br>
                <a:r>
                  <a:rPr lang="en-US" sz="2222" dirty="0"/>
                  <a:t>“SenSitivity = Screening”</a:t>
                </a:r>
              </a:p>
            </p:txBody>
          </p:sp>
        </mc:Choice>
        <mc:Fallback xmlns="">
          <p:sp>
            <p:nvSpPr>
              <p:cNvPr id="8" name="Title 1"/>
              <p:cNvSpPr txBox="1">
                <a:spLocks noRot="1" noChangeAspect="1" noMove="1" noResize="1" noEditPoints="1" noAdjustHandles="1" noChangeArrowheads="1" noChangeShapeType="1" noTextEdit="1"/>
              </p:cNvSpPr>
              <p:nvPr/>
            </p:nvSpPr>
            <p:spPr>
              <a:xfrm>
                <a:off x="351425" y="2722478"/>
                <a:ext cx="8466898" cy="1824470"/>
              </a:xfrm>
              <a:prstGeom prst="rect">
                <a:avLst/>
              </a:prstGeom>
              <a:blipFill rotWithShape="0">
                <a:blip r:embed="rId3"/>
                <a:stretch>
                  <a:fillRect t="-669" b="-4682"/>
                </a:stretch>
              </a:blipFill>
            </p:spPr>
            <p:txBody>
              <a:bodyPr/>
              <a:lstStyle/>
              <a:p>
                <a:r>
                  <a:rPr lang="en-US">
                    <a:noFill/>
                  </a:rPr>
                  <a:t> </a:t>
                </a:r>
              </a:p>
            </p:txBody>
          </p:sp>
        </mc:Fallback>
      </mc:AlternateContent>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51425" y="2722478"/>
                <a:ext cx="8466898" cy="1824470"/>
              </a:xfrm>
            </p:spPr>
            <p:txBody>
              <a:bodyPr>
                <a:normAutofit fontScale="90000"/>
              </a:bodyPr>
              <a:lstStyle/>
              <a:p>
                <a:r>
                  <a:rPr lang="en-US" dirty="0"/>
                  <a:t>Specificity = </a:t>
                </a:r>
                <a14:m>
                  <m:oMath xmlns:m="http://schemas.openxmlformats.org/officeDocument/2006/math">
                    <m:f>
                      <m:fPr>
                        <m:ctrlPr>
                          <a:rPr lang="mr-IN" i="1" smtClean="0">
                            <a:latin typeface="Cambria Math"/>
                            <a:ea typeface="Calibri" charset="0"/>
                            <a:cs typeface="Calibri" charset="0"/>
                          </a:rPr>
                        </m:ctrlPr>
                      </m:fPr>
                      <m:num>
                        <m:r>
                          <a:rPr lang="en-US" b="1" i="0" smtClean="0">
                            <a:solidFill>
                              <a:schemeClr val="accent4"/>
                            </a:solidFill>
                            <a:latin typeface="Cambria Math" panose="02040503050406030204" pitchFamily="18" charset="0"/>
                            <a:ea typeface="Calibri" charset="0"/>
                            <a:cs typeface="Calibri" charset="0"/>
                          </a:rPr>
                          <m:t>𝐓𝐫𝐮𝐞</m:t>
                        </m:r>
                        <m:r>
                          <a:rPr lang="en-US" b="1" i="0" smtClean="0">
                            <a:solidFill>
                              <a:schemeClr val="accent4"/>
                            </a:solidFill>
                            <a:latin typeface="Cambria Math" panose="02040503050406030204" pitchFamily="18" charset="0"/>
                            <a:ea typeface="Calibri" charset="0"/>
                            <a:cs typeface="Calibri" charset="0"/>
                          </a:rPr>
                          <m:t> </m:t>
                        </m:r>
                        <m:r>
                          <a:rPr lang="en-US" b="1" i="0" smtClean="0">
                            <a:solidFill>
                              <a:schemeClr val="accent4"/>
                            </a:solidFill>
                            <a:latin typeface="Cambria Math" panose="02040503050406030204" pitchFamily="18" charset="0"/>
                            <a:ea typeface="Calibri" charset="0"/>
                            <a:cs typeface="Calibri" charset="0"/>
                          </a:rPr>
                          <m:t>𝐍𝐞𝐠𝐚𝐭𝐢𝐯𝐞</m:t>
                        </m:r>
                      </m:num>
                      <m:den>
                        <m:r>
                          <a:rPr lang="en-US" b="1" i="0" smtClean="0">
                            <a:solidFill>
                              <a:schemeClr val="tx2"/>
                            </a:solidFill>
                            <a:latin typeface="Cambria Math" panose="02040503050406030204" pitchFamily="18" charset="0"/>
                            <a:ea typeface="Calibri" charset="0"/>
                            <a:cs typeface="Calibri" charset="0"/>
                          </a:rPr>
                          <m:t>𝐓𝐫𝐮𝐞</m:t>
                        </m:r>
                        <m:r>
                          <a:rPr lang="en-US" b="1" i="0"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panose="02040503050406030204" pitchFamily="18" charset="0"/>
                            <a:ea typeface="Calibri" charset="0"/>
                            <a:cs typeface="Calibri" charset="0"/>
                          </a:rPr>
                          <m:t>𝐍𝐞𝐠𝐚𝐭𝐢𝐯𝐞</m:t>
                        </m:r>
                        <m:r>
                          <a:rPr lang="en-US" b="1" i="0" smtClean="0">
                            <a:solidFill>
                              <a:schemeClr val="tx2"/>
                            </a:solidFill>
                            <a:latin typeface="Cambria Math" panose="02040503050406030204" pitchFamily="18" charset="0"/>
                            <a:ea typeface="Calibri" charset="0"/>
                            <a:cs typeface="Calibri" charset="0"/>
                          </a:rPr>
                          <m:t>+</m:t>
                        </m:r>
                        <m:r>
                          <a:rPr lang="en-US" b="1" i="0" smtClean="0">
                            <a:solidFill>
                              <a:schemeClr val="tx2"/>
                            </a:solidFill>
                            <a:latin typeface="Cambria Math" panose="02040503050406030204" pitchFamily="18" charset="0"/>
                            <a:ea typeface="Calibri" charset="0"/>
                            <a:cs typeface="Calibri" charset="0"/>
                          </a:rPr>
                          <m:t>𝐅𝐚𝐥𝐬𝐞</m:t>
                        </m:r>
                        <m:r>
                          <a:rPr lang="en-US" b="1" i="0"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panose="02040503050406030204" pitchFamily="18" charset="0"/>
                            <a:ea typeface="Calibri" charset="0"/>
                            <a:cs typeface="Calibri" charset="0"/>
                          </a:rPr>
                          <m:t>𝐏𝐨𝐬𝐢𝐭𝐢𝐯𝐞</m:t>
                        </m:r>
                      </m:den>
                    </m:f>
                  </m:oMath>
                </a14:m>
                <a:r>
                  <a:rPr lang="en-US" sz="2200" dirty="0"/>
                  <a:t/>
                </a:r>
                <a:br>
                  <a:rPr lang="en-US" sz="2200" dirty="0"/>
                </a:br>
                <a:r>
                  <a:rPr lang="en-US" sz="2200" dirty="0"/>
                  <a:t/>
                </a:r>
                <a:br>
                  <a:rPr lang="en-US" sz="2200" dirty="0"/>
                </a:br>
                <a:r>
                  <a:rPr lang="en-US" sz="2222" dirty="0"/>
                  <a:t>“Negative people get specific”</a:t>
                </a:r>
                <a:br>
                  <a:rPr lang="en-US" sz="2222" dirty="0"/>
                </a:br>
                <a:r>
                  <a:rPr lang="en-US" sz="2222" dirty="0"/>
                  <a:t>“SpeCificity = Confirmation”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51425" y="2722478"/>
                <a:ext cx="8466898" cy="1824470"/>
              </a:xfrm>
              <a:blipFill rotWithShape="0">
                <a:blip r:embed="rId3"/>
                <a:stretch>
                  <a:fillRect t="-2007" b="-10033"/>
                </a:stretch>
              </a:blipFill>
            </p:spPr>
            <p:txBody>
              <a:bodyPr/>
              <a:lstStyle/>
              <a:p>
                <a:r>
                  <a:rPr lang="en-US">
                    <a:noFill/>
                  </a:rPr>
                  <a:t> </a:t>
                </a:r>
              </a:p>
            </p:txBody>
          </p:sp>
        </mc:Fallback>
      </mc:AlternateContent>
      <p:sp>
        <p:nvSpPr>
          <p:cNvPr id="7" name="Title 1"/>
          <p:cNvSpPr txBox="1">
            <a:spLocks/>
          </p:cNvSpPr>
          <p:nvPr/>
        </p:nvSpPr>
        <p:spPr>
          <a:xfrm>
            <a:off x="2740377" y="0"/>
            <a:ext cx="5926545"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Biostatistics Review: Definitions</a:t>
            </a:r>
            <a:endParaRPr lang="en-US" sz="34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558503262"/>
              </p:ext>
            </p:extLst>
          </p:nvPr>
        </p:nvGraphicFramePr>
        <p:xfrm>
          <a:off x="1500340" y="1086328"/>
          <a:ext cx="6169068" cy="1459527"/>
        </p:xfrm>
        <a:graphic>
          <a:graphicData uri="http://schemas.openxmlformats.org/drawingml/2006/table">
            <a:tbl>
              <a:tblPr firstRow="1" firstCol="1" bandRow="1">
                <a:tableStyleId>{5C22544A-7EE6-4342-B048-85BDC9FD1C3A}</a:tableStyleId>
              </a:tblPr>
              <a:tblGrid>
                <a:gridCol w="2056356">
                  <a:extLst>
                    <a:ext uri="{9D8B030D-6E8A-4147-A177-3AD203B41FA5}">
                      <a16:colId xmlns:a16="http://schemas.microsoft.com/office/drawing/2014/main" xmlns="" val="20000"/>
                    </a:ext>
                  </a:extLst>
                </a:gridCol>
                <a:gridCol w="2056356">
                  <a:extLst>
                    <a:ext uri="{9D8B030D-6E8A-4147-A177-3AD203B41FA5}">
                      <a16:colId xmlns:a16="http://schemas.microsoft.com/office/drawing/2014/main" xmlns="" val="20001"/>
                    </a:ext>
                  </a:extLst>
                </a:gridCol>
                <a:gridCol w="2056356">
                  <a:extLst>
                    <a:ext uri="{9D8B030D-6E8A-4147-A177-3AD203B41FA5}">
                      <a16:colId xmlns:a16="http://schemas.microsoft.com/office/drawing/2014/main" xmlns="" val="20002"/>
                    </a:ext>
                  </a:extLst>
                </a:gridCol>
              </a:tblGrid>
              <a:tr h="486509">
                <a:tc>
                  <a:txBody>
                    <a:bodyPr/>
                    <a:lstStyle/>
                    <a:p>
                      <a:endParaRPr lang="en-US" dirty="0"/>
                    </a:p>
                  </a:txBody>
                  <a:tcPr/>
                </a:tc>
                <a:tc>
                  <a:txBody>
                    <a:bodyPr/>
                    <a:lstStyle/>
                    <a:p>
                      <a:r>
                        <a:rPr lang="en-US" dirty="0"/>
                        <a:t>Disease Present</a:t>
                      </a:r>
                    </a:p>
                  </a:txBody>
                  <a:tcPr/>
                </a:tc>
                <a:tc>
                  <a:txBody>
                    <a:bodyPr/>
                    <a:lstStyle/>
                    <a:p>
                      <a:r>
                        <a:rPr lang="en-US" dirty="0"/>
                        <a:t>Disease</a:t>
                      </a:r>
                      <a:r>
                        <a:rPr lang="en-US" baseline="0" dirty="0"/>
                        <a:t> Absent</a:t>
                      </a:r>
                      <a:endParaRPr lang="en-US" dirty="0"/>
                    </a:p>
                  </a:txBody>
                  <a:tcPr/>
                </a:tc>
                <a:extLst>
                  <a:ext uri="{0D108BD9-81ED-4DB2-BD59-A6C34878D82A}">
                    <a16:rowId xmlns:a16="http://schemas.microsoft.com/office/drawing/2014/main" xmlns="" val="10000"/>
                  </a:ext>
                </a:extLst>
              </a:tr>
              <a:tr h="486509">
                <a:tc>
                  <a:txBody>
                    <a:bodyPr/>
                    <a:lstStyle/>
                    <a:p>
                      <a:r>
                        <a:rPr lang="en-US" dirty="0"/>
                        <a:t>Test Positive</a:t>
                      </a:r>
                    </a:p>
                  </a:txBody>
                  <a:tcPr/>
                </a:tc>
                <a:tc>
                  <a:txBody>
                    <a:bodyPr/>
                    <a:lstStyle/>
                    <a:p>
                      <a:r>
                        <a:rPr lang="en-US" dirty="0"/>
                        <a:t>True Positive</a:t>
                      </a:r>
                    </a:p>
                  </a:txBody>
                  <a:tcPr/>
                </a:tc>
                <a:tc>
                  <a:txBody>
                    <a:bodyPr/>
                    <a:lstStyle/>
                    <a:p>
                      <a:r>
                        <a:rPr lang="en-US" dirty="0"/>
                        <a:t>False Positive</a:t>
                      </a:r>
                    </a:p>
                  </a:txBody>
                  <a:tcPr/>
                </a:tc>
                <a:extLst>
                  <a:ext uri="{0D108BD9-81ED-4DB2-BD59-A6C34878D82A}">
                    <a16:rowId xmlns:a16="http://schemas.microsoft.com/office/drawing/2014/main" xmlns="" val="10001"/>
                  </a:ext>
                </a:extLst>
              </a:tr>
              <a:tr h="486509">
                <a:tc>
                  <a:txBody>
                    <a:bodyPr/>
                    <a:lstStyle/>
                    <a:p>
                      <a:r>
                        <a:rPr lang="en-US" dirty="0"/>
                        <a:t>Test Negative </a:t>
                      </a:r>
                    </a:p>
                  </a:txBody>
                  <a:tcPr/>
                </a:tc>
                <a:tc>
                  <a:txBody>
                    <a:bodyPr/>
                    <a:lstStyle/>
                    <a:p>
                      <a:r>
                        <a:rPr lang="en-US" dirty="0"/>
                        <a:t>False Negative</a:t>
                      </a:r>
                    </a:p>
                  </a:txBody>
                  <a:tcPr/>
                </a:tc>
                <a:tc>
                  <a:txBody>
                    <a:bodyPr/>
                    <a:lstStyle/>
                    <a:p>
                      <a:r>
                        <a:rPr lang="en-US" dirty="0"/>
                        <a:t>True Negative</a:t>
                      </a:r>
                    </a:p>
                  </a:txBody>
                  <a:tcPr/>
                </a:tc>
                <a:extLst>
                  <a:ext uri="{0D108BD9-81ED-4DB2-BD59-A6C34878D82A}">
                    <a16:rowId xmlns:a16="http://schemas.microsoft.com/office/drawing/2014/main" xmlns="" val="10002"/>
                  </a:ext>
                </a:extLst>
              </a:tr>
            </a:tbl>
          </a:graphicData>
        </a:graphic>
      </p:graphicFrame>
      <p:sp>
        <p:nvSpPr>
          <p:cNvPr id="11" name="Oval 10"/>
          <p:cNvSpPr/>
          <p:nvPr/>
        </p:nvSpPr>
        <p:spPr>
          <a:xfrm>
            <a:off x="5328781" y="1946123"/>
            <a:ext cx="1941534" cy="45744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561557" y="1324070"/>
            <a:ext cx="1475983" cy="12255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40377" y="0"/>
            <a:ext cx="607794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Biostatistics Review: Definitions</a:t>
            </a:r>
          </a:p>
        </p:txBody>
      </p:sp>
      <p:graphicFrame>
        <p:nvGraphicFramePr>
          <p:cNvPr id="10" name="Table 9"/>
          <p:cNvGraphicFramePr>
            <a:graphicFrameLocks noGrp="1"/>
          </p:cNvGraphicFramePr>
          <p:nvPr>
            <p:extLst>
              <p:ext uri="{D42A27DB-BD31-4B8C-83A1-F6EECF244321}">
                <p14:modId xmlns:p14="http://schemas.microsoft.com/office/powerpoint/2010/main" val="996413280"/>
              </p:ext>
            </p:extLst>
          </p:nvPr>
        </p:nvGraphicFramePr>
        <p:xfrm>
          <a:off x="1599227" y="1089163"/>
          <a:ext cx="6169068" cy="1459527"/>
        </p:xfrm>
        <a:graphic>
          <a:graphicData uri="http://schemas.openxmlformats.org/drawingml/2006/table">
            <a:tbl>
              <a:tblPr firstRow="1" firstCol="1" bandRow="1">
                <a:tableStyleId>{5C22544A-7EE6-4342-B048-85BDC9FD1C3A}</a:tableStyleId>
              </a:tblPr>
              <a:tblGrid>
                <a:gridCol w="2056356">
                  <a:extLst>
                    <a:ext uri="{9D8B030D-6E8A-4147-A177-3AD203B41FA5}">
                      <a16:colId xmlns:a16="http://schemas.microsoft.com/office/drawing/2014/main" xmlns="" val="20000"/>
                    </a:ext>
                  </a:extLst>
                </a:gridCol>
                <a:gridCol w="2056356">
                  <a:extLst>
                    <a:ext uri="{9D8B030D-6E8A-4147-A177-3AD203B41FA5}">
                      <a16:colId xmlns:a16="http://schemas.microsoft.com/office/drawing/2014/main" xmlns="" val="20001"/>
                    </a:ext>
                  </a:extLst>
                </a:gridCol>
                <a:gridCol w="2056356">
                  <a:extLst>
                    <a:ext uri="{9D8B030D-6E8A-4147-A177-3AD203B41FA5}">
                      <a16:colId xmlns:a16="http://schemas.microsoft.com/office/drawing/2014/main" xmlns="" val="20002"/>
                    </a:ext>
                  </a:extLst>
                </a:gridCol>
              </a:tblGrid>
              <a:tr h="486509">
                <a:tc>
                  <a:txBody>
                    <a:bodyPr/>
                    <a:lstStyle/>
                    <a:p>
                      <a:endParaRPr lang="en-US" dirty="0"/>
                    </a:p>
                  </a:txBody>
                  <a:tcPr/>
                </a:tc>
                <a:tc>
                  <a:txBody>
                    <a:bodyPr/>
                    <a:lstStyle/>
                    <a:p>
                      <a:r>
                        <a:rPr lang="en-US" dirty="0"/>
                        <a:t>Disease Present</a:t>
                      </a:r>
                    </a:p>
                  </a:txBody>
                  <a:tcPr/>
                </a:tc>
                <a:tc>
                  <a:txBody>
                    <a:bodyPr/>
                    <a:lstStyle/>
                    <a:p>
                      <a:r>
                        <a:rPr lang="en-US" dirty="0"/>
                        <a:t>Disease</a:t>
                      </a:r>
                      <a:r>
                        <a:rPr lang="en-US" baseline="0" dirty="0"/>
                        <a:t> Absent</a:t>
                      </a:r>
                      <a:endParaRPr lang="en-US" dirty="0"/>
                    </a:p>
                  </a:txBody>
                  <a:tcPr/>
                </a:tc>
                <a:extLst>
                  <a:ext uri="{0D108BD9-81ED-4DB2-BD59-A6C34878D82A}">
                    <a16:rowId xmlns:a16="http://schemas.microsoft.com/office/drawing/2014/main" xmlns="" val="10000"/>
                  </a:ext>
                </a:extLst>
              </a:tr>
              <a:tr h="486509">
                <a:tc>
                  <a:txBody>
                    <a:bodyPr/>
                    <a:lstStyle/>
                    <a:p>
                      <a:r>
                        <a:rPr lang="en-US" dirty="0"/>
                        <a:t>Test Positive</a:t>
                      </a:r>
                    </a:p>
                  </a:txBody>
                  <a:tcPr/>
                </a:tc>
                <a:tc>
                  <a:txBody>
                    <a:bodyPr/>
                    <a:lstStyle/>
                    <a:p>
                      <a:r>
                        <a:rPr lang="en-US" dirty="0"/>
                        <a:t>True Positive</a:t>
                      </a:r>
                    </a:p>
                  </a:txBody>
                  <a:tcPr/>
                </a:tc>
                <a:tc>
                  <a:txBody>
                    <a:bodyPr/>
                    <a:lstStyle/>
                    <a:p>
                      <a:r>
                        <a:rPr lang="en-US" dirty="0"/>
                        <a:t>False Positive</a:t>
                      </a:r>
                    </a:p>
                  </a:txBody>
                  <a:tcPr/>
                </a:tc>
                <a:extLst>
                  <a:ext uri="{0D108BD9-81ED-4DB2-BD59-A6C34878D82A}">
                    <a16:rowId xmlns:a16="http://schemas.microsoft.com/office/drawing/2014/main" xmlns="" val="10001"/>
                  </a:ext>
                </a:extLst>
              </a:tr>
              <a:tr h="486509">
                <a:tc>
                  <a:txBody>
                    <a:bodyPr/>
                    <a:lstStyle/>
                    <a:p>
                      <a:r>
                        <a:rPr lang="en-US" dirty="0"/>
                        <a:t>Test Negative </a:t>
                      </a:r>
                    </a:p>
                  </a:txBody>
                  <a:tcPr/>
                </a:tc>
                <a:tc>
                  <a:txBody>
                    <a:bodyPr/>
                    <a:lstStyle/>
                    <a:p>
                      <a:r>
                        <a:rPr lang="en-US" dirty="0"/>
                        <a:t>False Negative</a:t>
                      </a:r>
                    </a:p>
                  </a:txBody>
                  <a:tcPr/>
                </a:tc>
                <a:tc>
                  <a:txBody>
                    <a:bodyPr/>
                    <a:lstStyle/>
                    <a:p>
                      <a:r>
                        <a:rPr lang="en-US" dirty="0"/>
                        <a:t>True Negative</a:t>
                      </a:r>
                    </a:p>
                  </a:txBody>
                  <a:tcPr/>
                </a:tc>
                <a:extLst>
                  <a:ext uri="{0D108BD9-81ED-4DB2-BD59-A6C34878D82A}">
                    <a16:rowId xmlns:a16="http://schemas.microsoft.com/office/drawing/2014/main" xmlns="" val="10002"/>
                  </a:ext>
                </a:extLst>
              </a:tr>
            </a:tbl>
          </a:graphicData>
        </a:graphic>
      </p:graphicFrame>
      <p:sp>
        <p:nvSpPr>
          <p:cNvPr id="12" name="Oval 11"/>
          <p:cNvSpPr/>
          <p:nvPr/>
        </p:nvSpPr>
        <p:spPr>
          <a:xfrm>
            <a:off x="3637767" y="1487324"/>
            <a:ext cx="1730079" cy="45744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3637767" y="1365337"/>
            <a:ext cx="3768619" cy="725474"/>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itle 1"/>
              <p:cNvSpPr>
                <a:spLocks noGrp="1"/>
              </p:cNvSpPr>
              <p:nvPr>
                <p:ph type="title"/>
              </p:nvPr>
            </p:nvSpPr>
            <p:spPr>
              <a:xfrm>
                <a:off x="351425" y="2747530"/>
                <a:ext cx="8466898" cy="1824470"/>
              </a:xfrm>
            </p:spPr>
            <p:txBody>
              <a:bodyPr>
                <a:normAutofit/>
              </a:bodyPr>
              <a:lstStyle/>
              <a:p>
                <a:r>
                  <a:rPr lang="en-US" dirty="0"/>
                  <a:t>PPV= </a:t>
                </a:r>
                <a14:m>
                  <m:oMath xmlns:m="http://schemas.openxmlformats.org/officeDocument/2006/math">
                    <m:f>
                      <m:fPr>
                        <m:ctrlPr>
                          <a:rPr lang="mr-IN" i="1" smtClean="0">
                            <a:latin typeface="Cambria Math"/>
                            <a:ea typeface="Calibri" charset="0"/>
                            <a:cs typeface="Calibri" charset="0"/>
                          </a:rPr>
                        </m:ctrlPr>
                      </m:fPr>
                      <m:num>
                        <m:r>
                          <a:rPr lang="en-US" b="1" i="0" smtClean="0">
                            <a:solidFill>
                              <a:schemeClr val="accent4"/>
                            </a:solidFill>
                            <a:latin typeface="Cambria Math" panose="02040503050406030204" pitchFamily="18" charset="0"/>
                            <a:ea typeface="Calibri" charset="0"/>
                            <a:cs typeface="Calibri" charset="0"/>
                          </a:rPr>
                          <m:t>𝐓𝐫𝐮𝐞</m:t>
                        </m:r>
                        <m:r>
                          <a:rPr lang="en-US" b="1" i="0" smtClean="0">
                            <a:solidFill>
                              <a:schemeClr val="accent4"/>
                            </a:solidFill>
                            <a:latin typeface="Cambria Math" panose="02040503050406030204" pitchFamily="18" charset="0"/>
                            <a:ea typeface="Calibri" charset="0"/>
                            <a:cs typeface="Calibri" charset="0"/>
                          </a:rPr>
                          <m:t> </m:t>
                        </m:r>
                        <m:r>
                          <a:rPr lang="en-US" b="1" i="0" smtClean="0">
                            <a:solidFill>
                              <a:schemeClr val="accent4"/>
                            </a:solidFill>
                            <a:latin typeface="Cambria Math" charset="0"/>
                            <a:ea typeface="Calibri" charset="0"/>
                            <a:cs typeface="Calibri" charset="0"/>
                          </a:rPr>
                          <m:t>𝐏𝐨𝐬𝐢𝐭𝐢𝐯𝐞</m:t>
                        </m:r>
                      </m:num>
                      <m:den>
                        <m:r>
                          <a:rPr lang="en-US" b="1" i="0" smtClean="0">
                            <a:solidFill>
                              <a:schemeClr val="tx2"/>
                            </a:solidFill>
                            <a:latin typeface="Cambria Math" panose="02040503050406030204" pitchFamily="18" charset="0"/>
                            <a:ea typeface="Calibri" charset="0"/>
                            <a:cs typeface="Calibri" charset="0"/>
                          </a:rPr>
                          <m:t>𝐓𝐫𝐮𝐞</m:t>
                        </m:r>
                        <m:r>
                          <a:rPr lang="en-US" b="1" i="0"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charset="0"/>
                            <a:ea typeface="Calibri" charset="0"/>
                            <a:cs typeface="Calibri" charset="0"/>
                          </a:rPr>
                          <m:t>𝐏𝐨𝐬𝐢𝐭𝐢𝐯𝐞</m:t>
                        </m:r>
                        <m:r>
                          <a:rPr lang="en-US" b="1" i="0" smtClean="0">
                            <a:solidFill>
                              <a:schemeClr val="tx2"/>
                            </a:solidFill>
                            <a:latin typeface="Cambria Math" panose="02040503050406030204" pitchFamily="18" charset="0"/>
                            <a:ea typeface="Calibri" charset="0"/>
                            <a:cs typeface="Calibri" charset="0"/>
                          </a:rPr>
                          <m:t>+</m:t>
                        </m:r>
                        <m:r>
                          <a:rPr lang="en-US" b="1" i="0" smtClean="0">
                            <a:solidFill>
                              <a:schemeClr val="tx2"/>
                            </a:solidFill>
                            <a:latin typeface="Cambria Math" panose="02040503050406030204" pitchFamily="18" charset="0"/>
                            <a:ea typeface="Calibri" charset="0"/>
                            <a:cs typeface="Calibri" charset="0"/>
                          </a:rPr>
                          <m:t>𝐅𝐚𝐥𝐬𝐞</m:t>
                        </m:r>
                        <m:r>
                          <a:rPr lang="en-US" b="1" i="0" smtClean="0">
                            <a:solidFill>
                              <a:schemeClr val="tx2"/>
                            </a:solidFill>
                            <a:latin typeface="Cambria Math" panose="02040503050406030204" pitchFamily="18" charset="0"/>
                            <a:ea typeface="Calibri" charset="0"/>
                            <a:cs typeface="Calibri" charset="0"/>
                          </a:rPr>
                          <m:t> </m:t>
                        </m:r>
                        <m:r>
                          <a:rPr lang="en-US" b="1" i="0" smtClean="0">
                            <a:solidFill>
                              <a:schemeClr val="tx2"/>
                            </a:solidFill>
                            <a:latin typeface="Cambria Math" panose="02040503050406030204" pitchFamily="18" charset="0"/>
                            <a:ea typeface="Calibri" charset="0"/>
                            <a:cs typeface="Calibri" charset="0"/>
                          </a:rPr>
                          <m:t>𝐏𝐨𝐬𝐢𝐭𝐢𝐯𝐞</m:t>
                        </m:r>
                      </m:den>
                    </m:f>
                  </m:oMath>
                </a14:m>
                <a:r>
                  <a:rPr lang="en-US" sz="2200" dirty="0"/>
                  <a:t/>
                </a:r>
                <a:br>
                  <a:rPr lang="en-US" sz="2200" dirty="0"/>
                </a:br>
                <a:r>
                  <a:rPr lang="en-US" sz="2200" dirty="0"/>
                  <a:t/>
                </a:r>
                <a:br>
                  <a:rPr lang="en-US" sz="2200" dirty="0"/>
                </a:br>
                <a:endParaRPr lang="en-US" sz="2222" dirty="0"/>
              </a:p>
            </p:txBody>
          </p:sp>
        </mc:Choice>
        <mc:Fallback xmlns="">
          <p:sp>
            <p:nvSpPr>
              <p:cNvPr id="14" name="Title 1"/>
              <p:cNvSpPr>
                <a:spLocks noGrp="1" noRot="1" noChangeAspect="1" noMove="1" noResize="1" noEditPoints="1" noAdjustHandles="1" noChangeArrowheads="1" noChangeShapeType="1" noTextEdit="1"/>
              </p:cNvSpPr>
              <p:nvPr>
                <p:ph type="title"/>
              </p:nvPr>
            </p:nvSpPr>
            <p:spPr>
              <a:xfrm>
                <a:off x="351425" y="2747530"/>
                <a:ext cx="8466898" cy="182447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40377" y="0"/>
            <a:ext cx="5985612"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3400" dirty="0"/>
              <a:t>Biostatistics Review: Definitions</a:t>
            </a:r>
          </a:p>
        </p:txBody>
      </p:sp>
      <p:graphicFrame>
        <p:nvGraphicFramePr>
          <p:cNvPr id="9" name="Table 8"/>
          <p:cNvGraphicFramePr>
            <a:graphicFrameLocks noGrp="1"/>
          </p:cNvGraphicFramePr>
          <p:nvPr>
            <p:extLst>
              <p:ext uri="{D42A27DB-BD31-4B8C-83A1-F6EECF244321}">
                <p14:modId xmlns:p14="http://schemas.microsoft.com/office/powerpoint/2010/main" val="1017498921"/>
              </p:ext>
            </p:extLst>
          </p:nvPr>
        </p:nvGraphicFramePr>
        <p:xfrm>
          <a:off x="1599227" y="1089163"/>
          <a:ext cx="6169068" cy="1459527"/>
        </p:xfrm>
        <a:graphic>
          <a:graphicData uri="http://schemas.openxmlformats.org/drawingml/2006/table">
            <a:tbl>
              <a:tblPr firstRow="1" firstCol="1" bandRow="1">
                <a:tableStyleId>{5C22544A-7EE6-4342-B048-85BDC9FD1C3A}</a:tableStyleId>
              </a:tblPr>
              <a:tblGrid>
                <a:gridCol w="2056356">
                  <a:extLst>
                    <a:ext uri="{9D8B030D-6E8A-4147-A177-3AD203B41FA5}">
                      <a16:colId xmlns:a16="http://schemas.microsoft.com/office/drawing/2014/main" xmlns="" val="20000"/>
                    </a:ext>
                  </a:extLst>
                </a:gridCol>
                <a:gridCol w="2056356">
                  <a:extLst>
                    <a:ext uri="{9D8B030D-6E8A-4147-A177-3AD203B41FA5}">
                      <a16:colId xmlns:a16="http://schemas.microsoft.com/office/drawing/2014/main" xmlns="" val="20001"/>
                    </a:ext>
                  </a:extLst>
                </a:gridCol>
                <a:gridCol w="2056356">
                  <a:extLst>
                    <a:ext uri="{9D8B030D-6E8A-4147-A177-3AD203B41FA5}">
                      <a16:colId xmlns:a16="http://schemas.microsoft.com/office/drawing/2014/main" xmlns="" val="20002"/>
                    </a:ext>
                  </a:extLst>
                </a:gridCol>
              </a:tblGrid>
              <a:tr h="486509">
                <a:tc>
                  <a:txBody>
                    <a:bodyPr/>
                    <a:lstStyle/>
                    <a:p>
                      <a:endParaRPr lang="en-US" dirty="0"/>
                    </a:p>
                  </a:txBody>
                  <a:tcPr/>
                </a:tc>
                <a:tc>
                  <a:txBody>
                    <a:bodyPr/>
                    <a:lstStyle/>
                    <a:p>
                      <a:r>
                        <a:rPr lang="en-US" dirty="0"/>
                        <a:t>Disease Present</a:t>
                      </a:r>
                    </a:p>
                  </a:txBody>
                  <a:tcPr/>
                </a:tc>
                <a:tc>
                  <a:txBody>
                    <a:bodyPr/>
                    <a:lstStyle/>
                    <a:p>
                      <a:r>
                        <a:rPr lang="en-US" dirty="0"/>
                        <a:t>Disease</a:t>
                      </a:r>
                      <a:r>
                        <a:rPr lang="en-US" baseline="0" dirty="0"/>
                        <a:t> Absent</a:t>
                      </a:r>
                      <a:endParaRPr lang="en-US" dirty="0"/>
                    </a:p>
                  </a:txBody>
                  <a:tcPr/>
                </a:tc>
                <a:extLst>
                  <a:ext uri="{0D108BD9-81ED-4DB2-BD59-A6C34878D82A}">
                    <a16:rowId xmlns:a16="http://schemas.microsoft.com/office/drawing/2014/main" xmlns="" val="10000"/>
                  </a:ext>
                </a:extLst>
              </a:tr>
              <a:tr h="486509">
                <a:tc>
                  <a:txBody>
                    <a:bodyPr/>
                    <a:lstStyle/>
                    <a:p>
                      <a:r>
                        <a:rPr lang="en-US" dirty="0"/>
                        <a:t>Test Positive</a:t>
                      </a:r>
                    </a:p>
                  </a:txBody>
                  <a:tcPr/>
                </a:tc>
                <a:tc>
                  <a:txBody>
                    <a:bodyPr/>
                    <a:lstStyle/>
                    <a:p>
                      <a:r>
                        <a:rPr lang="en-US" dirty="0"/>
                        <a:t>True Positive</a:t>
                      </a:r>
                    </a:p>
                  </a:txBody>
                  <a:tcPr/>
                </a:tc>
                <a:tc>
                  <a:txBody>
                    <a:bodyPr/>
                    <a:lstStyle/>
                    <a:p>
                      <a:r>
                        <a:rPr lang="en-US" dirty="0"/>
                        <a:t>False Positive</a:t>
                      </a:r>
                    </a:p>
                  </a:txBody>
                  <a:tcPr/>
                </a:tc>
                <a:extLst>
                  <a:ext uri="{0D108BD9-81ED-4DB2-BD59-A6C34878D82A}">
                    <a16:rowId xmlns:a16="http://schemas.microsoft.com/office/drawing/2014/main" xmlns="" val="10001"/>
                  </a:ext>
                </a:extLst>
              </a:tr>
              <a:tr h="486509">
                <a:tc>
                  <a:txBody>
                    <a:bodyPr/>
                    <a:lstStyle/>
                    <a:p>
                      <a:r>
                        <a:rPr lang="en-US" dirty="0"/>
                        <a:t>Test Negative </a:t>
                      </a:r>
                    </a:p>
                  </a:txBody>
                  <a:tcPr/>
                </a:tc>
                <a:tc>
                  <a:txBody>
                    <a:bodyPr/>
                    <a:lstStyle/>
                    <a:p>
                      <a:r>
                        <a:rPr lang="en-US" dirty="0"/>
                        <a:t>False Negative</a:t>
                      </a:r>
                    </a:p>
                  </a:txBody>
                  <a:tcPr/>
                </a:tc>
                <a:tc>
                  <a:txBody>
                    <a:bodyPr/>
                    <a:lstStyle/>
                    <a:p>
                      <a:r>
                        <a:rPr lang="en-US" dirty="0"/>
                        <a:t>True Negative</a:t>
                      </a:r>
                    </a:p>
                  </a:txBody>
                  <a:tcPr/>
                </a:tc>
                <a:extLst>
                  <a:ext uri="{0D108BD9-81ED-4DB2-BD59-A6C34878D82A}">
                    <a16:rowId xmlns:a16="http://schemas.microsoft.com/office/drawing/2014/main" xmlns="" val="10002"/>
                  </a:ext>
                </a:extLst>
              </a:tr>
            </a:tbl>
          </a:graphicData>
        </a:graphic>
      </p:graphicFrame>
      <p:sp>
        <p:nvSpPr>
          <p:cNvPr id="11" name="Oval 10"/>
          <p:cNvSpPr/>
          <p:nvPr/>
        </p:nvSpPr>
        <p:spPr>
          <a:xfrm>
            <a:off x="3637767" y="2042911"/>
            <a:ext cx="1730079" cy="45744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637767" y="1920924"/>
            <a:ext cx="3768619" cy="725474"/>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itle 1"/>
              <p:cNvSpPr txBox="1">
                <a:spLocks/>
              </p:cNvSpPr>
              <p:nvPr/>
            </p:nvSpPr>
            <p:spPr>
              <a:xfrm>
                <a:off x="351425" y="2747530"/>
                <a:ext cx="8466898" cy="18244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dirty="0"/>
                  <a:t>NPV= </a:t>
                </a:r>
                <a14:m>
                  <m:oMath xmlns:m="http://schemas.openxmlformats.org/officeDocument/2006/math">
                    <m:f>
                      <m:fPr>
                        <m:ctrlPr>
                          <a:rPr lang="mr-IN" i="1" smtClean="0">
                            <a:latin typeface="Cambria Math"/>
                            <a:ea typeface="Calibri" charset="0"/>
                            <a:cs typeface="Calibri" charset="0"/>
                          </a:rPr>
                        </m:ctrlPr>
                      </m:fPr>
                      <m:num>
                        <m:r>
                          <a:rPr lang="en-US" smtClean="0">
                            <a:solidFill>
                              <a:schemeClr val="accent4"/>
                            </a:solidFill>
                            <a:latin typeface="Cambria Math" panose="02040503050406030204" pitchFamily="18" charset="0"/>
                            <a:ea typeface="Calibri" charset="0"/>
                            <a:cs typeface="Calibri" charset="0"/>
                          </a:rPr>
                          <m:t>𝐓𝐫𝐮𝐞</m:t>
                        </m:r>
                        <m:r>
                          <a:rPr lang="en-US" smtClean="0">
                            <a:solidFill>
                              <a:schemeClr val="accent4"/>
                            </a:solidFill>
                            <a:latin typeface="Cambria Math" panose="02040503050406030204" pitchFamily="18" charset="0"/>
                            <a:ea typeface="Calibri" charset="0"/>
                            <a:cs typeface="Calibri" charset="0"/>
                          </a:rPr>
                          <m:t> </m:t>
                        </m:r>
                        <m:r>
                          <a:rPr lang="en-US" smtClean="0">
                            <a:solidFill>
                              <a:schemeClr val="accent4"/>
                            </a:solidFill>
                            <a:latin typeface="Cambria Math" charset="0"/>
                            <a:ea typeface="Calibri" charset="0"/>
                            <a:cs typeface="Calibri" charset="0"/>
                          </a:rPr>
                          <m:t>𝐍𝐞𝐠𝐚𝐭𝐢𝐯𝐞</m:t>
                        </m:r>
                      </m:num>
                      <m:den>
                        <m:r>
                          <a:rPr lang="en-US" smtClean="0">
                            <a:solidFill>
                              <a:schemeClr val="tx2"/>
                            </a:solidFill>
                            <a:latin typeface="Cambria Math" panose="02040503050406030204" pitchFamily="18" charset="0"/>
                            <a:ea typeface="Calibri" charset="0"/>
                            <a:cs typeface="Calibri" charset="0"/>
                          </a:rPr>
                          <m:t>𝐓𝐫𝐮𝐞</m:t>
                        </m:r>
                        <m:r>
                          <a:rPr lang="en-US" smtClean="0">
                            <a:solidFill>
                              <a:schemeClr val="tx2"/>
                            </a:solidFill>
                            <a:latin typeface="Cambria Math" panose="02040503050406030204" pitchFamily="18" charset="0"/>
                            <a:ea typeface="Calibri" charset="0"/>
                            <a:cs typeface="Calibri" charset="0"/>
                          </a:rPr>
                          <m:t> </m:t>
                        </m:r>
                        <m:r>
                          <a:rPr lang="en-US" smtClean="0">
                            <a:solidFill>
                              <a:schemeClr val="tx2"/>
                            </a:solidFill>
                            <a:latin typeface="Cambria Math" charset="0"/>
                            <a:ea typeface="Calibri" charset="0"/>
                            <a:cs typeface="Calibri" charset="0"/>
                          </a:rPr>
                          <m:t>𝐍𝐞𝐠𝐚𝐭𝐢𝐯𝐞</m:t>
                        </m:r>
                        <m:r>
                          <a:rPr lang="en-US" smtClean="0">
                            <a:solidFill>
                              <a:schemeClr val="tx2"/>
                            </a:solidFill>
                            <a:latin typeface="Cambria Math" panose="02040503050406030204" pitchFamily="18" charset="0"/>
                            <a:ea typeface="Calibri" charset="0"/>
                            <a:cs typeface="Calibri" charset="0"/>
                          </a:rPr>
                          <m:t>+</m:t>
                        </m:r>
                        <m:r>
                          <a:rPr lang="en-US" smtClean="0">
                            <a:solidFill>
                              <a:schemeClr val="tx2"/>
                            </a:solidFill>
                            <a:latin typeface="Cambria Math" panose="02040503050406030204" pitchFamily="18" charset="0"/>
                            <a:ea typeface="Calibri" charset="0"/>
                            <a:cs typeface="Calibri" charset="0"/>
                          </a:rPr>
                          <m:t>𝐅𝐚𝐥𝐬𝐞</m:t>
                        </m:r>
                        <m:r>
                          <a:rPr lang="en-US" smtClean="0">
                            <a:solidFill>
                              <a:schemeClr val="tx2"/>
                            </a:solidFill>
                            <a:latin typeface="Cambria Math" panose="02040503050406030204" pitchFamily="18" charset="0"/>
                            <a:ea typeface="Calibri" charset="0"/>
                            <a:cs typeface="Calibri" charset="0"/>
                          </a:rPr>
                          <m:t> </m:t>
                        </m:r>
                        <m:r>
                          <a:rPr lang="en-US" smtClean="0">
                            <a:solidFill>
                              <a:schemeClr val="tx2"/>
                            </a:solidFill>
                            <a:latin typeface="Cambria Math" charset="0"/>
                            <a:ea typeface="Calibri" charset="0"/>
                            <a:cs typeface="Calibri" charset="0"/>
                          </a:rPr>
                          <m:t>𝐍𝐞𝐠𝐚𝐭𝐢𝐯𝐞</m:t>
                        </m:r>
                      </m:den>
                    </m:f>
                  </m:oMath>
                </a14:m>
                <a:r>
                  <a:rPr lang="en-US" sz="2200" dirty="0"/>
                  <a:t/>
                </a:r>
                <a:br>
                  <a:rPr lang="en-US" sz="2200" dirty="0"/>
                </a:br>
                <a:r>
                  <a:rPr lang="en-US" sz="2200" dirty="0"/>
                  <a:t/>
                </a:r>
                <a:br>
                  <a:rPr lang="en-US" sz="2200" dirty="0"/>
                </a:br>
                <a:endParaRPr lang="en-US" sz="2222" dirty="0"/>
              </a:p>
            </p:txBody>
          </p:sp>
        </mc:Choice>
        <mc:Fallback xmlns="">
          <p:sp>
            <p:nvSpPr>
              <p:cNvPr id="8" name="Title 1"/>
              <p:cNvSpPr txBox="1">
                <a:spLocks noRot="1" noChangeAspect="1" noMove="1" noResize="1" noEditPoints="1" noAdjustHandles="1" noChangeArrowheads="1" noChangeShapeType="1" noTextEdit="1"/>
              </p:cNvSpPr>
              <p:nvPr/>
            </p:nvSpPr>
            <p:spPr>
              <a:xfrm>
                <a:off x="351425" y="2747530"/>
                <a:ext cx="8466898" cy="18244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21676</TotalTime>
  <Words>1980</Words>
  <Application>Microsoft Office PowerPoint</Application>
  <PresentationFormat>On-screen Show (16:9)</PresentationFormat>
  <Paragraphs>266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HVC Curriculum revised TEMPLATE</vt:lpstr>
      <vt:lpstr>High Value Diagnostic Testing and Screening</vt:lpstr>
      <vt:lpstr>PowerPoint Presentation</vt:lpstr>
      <vt:lpstr>PowerPoint Presentation</vt:lpstr>
      <vt:lpstr>PowerPoint Presentation</vt:lpstr>
      <vt:lpstr>PowerPoint Presentation</vt:lpstr>
      <vt:lpstr>PowerPoint Presentation</vt:lpstr>
      <vt:lpstr>Specificity = (True Negative)/(True Negative+False Positive)  “Negative people get specific” “SpeCificity = Confirmation”</vt:lpstr>
      <vt:lpstr>PPV= (True Positive)/(True Positive+False Positive)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Cascade4</vt:lpstr>
      <vt:lpstr>Value Framework4</vt:lpstr>
      <vt:lpstr>PowerPoint Presentation</vt:lpstr>
      <vt:lpstr>PowerPoint Presentation</vt:lpstr>
      <vt:lpstr>PowerPoint Presentation</vt:lpstr>
      <vt:lpstr>PowerPoint Presentation</vt:lpstr>
      <vt:lpstr>PowerPoint Presentation</vt:lpstr>
      <vt:lpstr>PowerPoint Presentation</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Clare Sipler</cp:lastModifiedBy>
  <cp:revision>146</cp:revision>
  <cp:lastPrinted>2014-05-28T19:37:49Z</cp:lastPrinted>
  <dcterms:created xsi:type="dcterms:W3CDTF">2015-08-08T20:48:03Z</dcterms:created>
  <dcterms:modified xsi:type="dcterms:W3CDTF">2018-03-08T15:50:34Z</dcterms:modified>
</cp:coreProperties>
</file>