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316" r:id="rId4"/>
    <p:sldId id="306" r:id="rId5"/>
    <p:sldId id="281" r:id="rId6"/>
    <p:sldId id="325" r:id="rId7"/>
    <p:sldId id="312" r:id="rId8"/>
    <p:sldId id="261" r:id="rId9"/>
    <p:sldId id="317" r:id="rId10"/>
    <p:sldId id="327" r:id="rId11"/>
    <p:sldId id="264" r:id="rId12"/>
    <p:sldId id="326" r:id="rId13"/>
    <p:sldId id="318" r:id="rId14"/>
    <p:sldId id="293" r:id="rId15"/>
    <p:sldId id="319" r:id="rId16"/>
    <p:sldId id="267" r:id="rId17"/>
    <p:sldId id="287" r:id="rId18"/>
    <p:sldId id="289" r:id="rId19"/>
    <p:sldId id="329" r:id="rId20"/>
    <p:sldId id="269" r:id="rId21"/>
    <p:sldId id="323" r:id="rId22"/>
    <p:sldId id="302" r:id="rId23"/>
    <p:sldId id="300" r:id="rId24"/>
    <p:sldId id="298" r:id="rId25"/>
    <p:sldId id="315" r:id="rId26"/>
    <p:sldId id="304" r:id="rId27"/>
    <p:sldId id="303" r:id="rId28"/>
    <p:sldId id="330" r:id="rId29"/>
    <p:sldId id="328" r:id="rId30"/>
    <p:sldId id="324" r:id="rId31"/>
    <p:sldId id="307" r:id="rId32"/>
    <p:sldId id="308" r:id="rId33"/>
    <p:sldId id="309" r:id="rId34"/>
    <p:sldId id="278" r:id="rId35"/>
    <p:sldId id="280" r:id="rId36"/>
    <p:sldId id="331" r:id="rId37"/>
    <p:sldId id="332" r:id="rId38"/>
  </p:sldIdLst>
  <p:sldSz cx="9144000" cy="5143500" type="screen16x9"/>
  <p:notesSz cx="6881813" cy="92964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isys" initials="DS" lastIdx="14" clrIdx="0"/>
  <p:cmAuthor id="7" name="Caitlin Clancy" initials="CC [4]" lastIdx="1" clrIdx="7">
    <p:extLst/>
  </p:cmAuthor>
  <p:cmAuthor id="1" name="Ellen McDonald" initials="emm" lastIdx="26" clrIdx="1"/>
  <p:cmAuthor id="8" name="Caitlin Clancy" initials="CC [5]" lastIdx="1" clrIdx="8">
    <p:extLst/>
  </p:cmAuthor>
  <p:cmAuthor id="2" name="Cait" initials="" lastIdx="0" clrIdx="2"/>
  <p:cmAuthor id="9" name="Caitlin Clancy" initials="CC [6]" lastIdx="1" clrIdx="9">
    <p:extLst/>
  </p:cmAuthor>
  <p:cmAuthor id="3" name="Cheryl Rusten" initials="CR" lastIdx="9" clrIdx="3"/>
  <p:cmAuthor id="10" name="Caitlin Clancy" initials="CC [7]" lastIdx="1" clrIdx="10">
    <p:extLst/>
  </p:cmAuthor>
  <p:cmAuthor id="4" name="Caitlin Clancy" initials="CC" lastIdx="1" clrIdx="4">
    <p:extLst/>
  </p:cmAuthor>
  <p:cmAuthor id="5" name="Caitlin Clancy" initials="CC [2]" lastIdx="1" clrIdx="5">
    <p:extLst/>
  </p:cmAuthor>
  <p:cmAuthor id="6" name="Caitlin Clancy" initials="CC [3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00788A"/>
    <a:srgbClr val="00A0DF"/>
    <a:srgbClr val="FF6633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6382" autoAdjust="0"/>
  </p:normalViewPr>
  <p:slideViewPr>
    <p:cSldViewPr snapToGrid="0" snapToObjects="1">
      <p:cViewPr varScale="1">
        <p:scale>
          <a:sx n="64" d="100"/>
          <a:sy n="64" d="100"/>
        </p:scale>
        <p:origin x="-114" y="-10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56456577262596E-2"/>
          <c:y val="7.3141872319825899E-2"/>
          <c:w val="0.85863827258247905"/>
          <c:h val="0.7827828252895000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Sheet1!$A$45:$A$50</c:f>
              <c:numCache>
                <c:formatCode>General</c:formatCode>
                <c:ptCount val="6"/>
                <c:pt idx="0">
                  <c:v>1980</c:v>
                </c:pt>
                <c:pt idx="1">
                  <c:v>1992</c:v>
                </c:pt>
                <c:pt idx="2">
                  <c:v>2002</c:v>
                </c:pt>
                <c:pt idx="3">
                  <c:v>2014</c:v>
                </c:pt>
                <c:pt idx="4">
                  <c:v>2026</c:v>
                </c:pt>
                <c:pt idx="5">
                  <c:v>2040</c:v>
                </c:pt>
              </c:numCache>
            </c:numRef>
          </c:cat>
          <c:val>
            <c:numRef>
              <c:f>Sheet1!$B$45:$B$50</c:f>
              <c:numCache>
                <c:formatCode>General</c:formatCode>
                <c:ptCount val="6"/>
                <c:pt idx="0">
                  <c:v>9</c:v>
                </c:pt>
                <c:pt idx="1">
                  <c:v>12.5</c:v>
                </c:pt>
                <c:pt idx="2">
                  <c:v>15</c:v>
                </c:pt>
                <c:pt idx="3">
                  <c:v>16</c:v>
                </c:pt>
                <c:pt idx="4">
                  <c:v>25</c:v>
                </c:pt>
                <c:pt idx="5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0E-4158-8AED-C65514763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476544"/>
        <c:axId val="116478336"/>
      </c:lineChart>
      <c:catAx>
        <c:axId val="1164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6478336"/>
        <c:crosses val="autoZero"/>
        <c:auto val="0"/>
        <c:lblAlgn val="ctr"/>
        <c:lblOffset val="100"/>
        <c:noMultiLvlLbl val="0"/>
      </c:catAx>
      <c:valAx>
        <c:axId val="116478336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647654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BD-454C-991F-36FE94695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BD-454C-991F-36FE94695F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BD-454C-991F-36FE94695F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BD-454C-991F-36FE94695F40}"/>
              </c:ext>
            </c:extLst>
          </c:dPt>
          <c:val>
            <c:numRef>
              <c:f>Sheet1!$D$8:$D$11</c:f>
              <c:numCache>
                <c:formatCode>General</c:formatCode>
                <c:ptCount val="4"/>
                <c:pt idx="0">
                  <c:v>53.020134228187999</c:v>
                </c:pt>
                <c:pt idx="3">
                  <c:v>46.979865771811987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BD-454C-991F-36FE94695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11T12:58:58.545" idx="12">
    <p:pos x="254" y="502"/>
    <p:text>Last bullet- appropriate use of evidence-based guidelines....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7E968-8462-4E4C-BCFB-75CA43F7D3A8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DA8AD4-6B7E-334F-A92C-A60F3A40D9D3}">
      <dgm:prSet phldrT="[Text]"/>
      <dgm:spPr/>
      <dgm:t>
        <a:bodyPr/>
        <a:lstStyle/>
        <a:p>
          <a:r>
            <a:rPr lang="en-US" dirty="0"/>
            <a:t>Physician-Driven Waste</a:t>
          </a:r>
        </a:p>
      </dgm:t>
    </dgm:pt>
    <dgm:pt modelId="{CD4ACCE0-7598-E740-93B9-4C3FF96253C6}" type="parTrans" cxnId="{79E1E127-A8FD-B645-AAA1-83DA1C7800B0}">
      <dgm:prSet/>
      <dgm:spPr/>
      <dgm:t>
        <a:bodyPr/>
        <a:lstStyle/>
        <a:p>
          <a:endParaRPr lang="en-US"/>
        </a:p>
      </dgm:t>
    </dgm:pt>
    <dgm:pt modelId="{30E78CB9-0323-B84E-8C98-9A47898252D2}" type="sibTrans" cxnId="{79E1E127-A8FD-B645-AAA1-83DA1C7800B0}">
      <dgm:prSet/>
      <dgm:spPr/>
      <dgm:t>
        <a:bodyPr/>
        <a:lstStyle/>
        <a:p>
          <a:endParaRPr lang="en-US"/>
        </a:p>
      </dgm:t>
    </dgm:pt>
    <dgm:pt modelId="{9465EF1B-1DE2-9E4A-ADB8-FCC37714BE3A}">
      <dgm:prSet phldrT="[Text]"/>
      <dgm:spPr/>
      <dgm:t>
        <a:bodyPr/>
        <a:lstStyle/>
        <a:p>
          <a:r>
            <a:rPr lang="en-US" dirty="0"/>
            <a:t>Unnecessary Services</a:t>
          </a:r>
        </a:p>
      </dgm:t>
    </dgm:pt>
    <dgm:pt modelId="{F617E555-DACC-4940-A9DF-D25A180515E7}" type="parTrans" cxnId="{5FDC0315-8DED-0B41-BDE5-3BB6AE03BF7A}">
      <dgm:prSet/>
      <dgm:spPr/>
      <dgm:t>
        <a:bodyPr/>
        <a:lstStyle/>
        <a:p>
          <a:endParaRPr lang="en-US" dirty="0"/>
        </a:p>
      </dgm:t>
    </dgm:pt>
    <dgm:pt modelId="{9A7DD4DD-83EB-C14B-A2C6-97A66E216D27}" type="sibTrans" cxnId="{5FDC0315-8DED-0B41-BDE5-3BB6AE03BF7A}">
      <dgm:prSet/>
      <dgm:spPr/>
      <dgm:t>
        <a:bodyPr/>
        <a:lstStyle/>
        <a:p>
          <a:endParaRPr lang="en-US"/>
        </a:p>
      </dgm:t>
    </dgm:pt>
    <dgm:pt modelId="{8B3B6EE1-5EBC-3245-8BEB-783BA0C4D34E}">
      <dgm:prSet phldrT="[Text]"/>
      <dgm:spPr/>
      <dgm:t>
        <a:bodyPr/>
        <a:lstStyle/>
        <a:p>
          <a:r>
            <a:rPr lang="en-US" dirty="0"/>
            <a:t>Inefficient service delivery</a:t>
          </a:r>
        </a:p>
      </dgm:t>
    </dgm:pt>
    <dgm:pt modelId="{B1B186D2-0401-2947-A938-19C50603295D}" type="parTrans" cxnId="{F79478E0-AE6F-7144-B875-744EEFF4CB51}">
      <dgm:prSet/>
      <dgm:spPr/>
      <dgm:t>
        <a:bodyPr/>
        <a:lstStyle/>
        <a:p>
          <a:endParaRPr lang="en-US" dirty="0"/>
        </a:p>
      </dgm:t>
    </dgm:pt>
    <dgm:pt modelId="{79A1736B-B56E-724C-8889-BFE36171F4F5}" type="sibTrans" cxnId="{F79478E0-AE6F-7144-B875-744EEFF4CB51}">
      <dgm:prSet/>
      <dgm:spPr/>
      <dgm:t>
        <a:bodyPr/>
        <a:lstStyle/>
        <a:p>
          <a:endParaRPr lang="en-US"/>
        </a:p>
      </dgm:t>
    </dgm:pt>
    <dgm:pt modelId="{CC168A01-3513-4348-BFC2-F04DA81B749B}">
      <dgm:prSet phldrT="[Text]"/>
      <dgm:spPr/>
      <dgm:t>
        <a:bodyPr/>
        <a:lstStyle/>
        <a:p>
          <a:r>
            <a:rPr lang="en-US" dirty="0"/>
            <a:t>Missed prevention</a:t>
          </a:r>
        </a:p>
      </dgm:t>
    </dgm:pt>
    <dgm:pt modelId="{819A277E-DF70-C74C-B834-AC551FC39C55}" type="parTrans" cxnId="{4680A3DE-AA15-5242-B0E5-BAE049D324B3}">
      <dgm:prSet/>
      <dgm:spPr/>
      <dgm:t>
        <a:bodyPr/>
        <a:lstStyle/>
        <a:p>
          <a:endParaRPr lang="en-US" dirty="0"/>
        </a:p>
      </dgm:t>
    </dgm:pt>
    <dgm:pt modelId="{E111FBAE-D873-9642-927C-AA95B07A1A47}" type="sibTrans" cxnId="{4680A3DE-AA15-5242-B0E5-BAE049D324B3}">
      <dgm:prSet/>
      <dgm:spPr/>
      <dgm:t>
        <a:bodyPr/>
        <a:lstStyle/>
        <a:p>
          <a:endParaRPr lang="en-US"/>
        </a:p>
      </dgm:t>
    </dgm:pt>
    <dgm:pt modelId="{0490FDD3-0842-BA4E-BD6E-BFF16402299F}">
      <dgm:prSet/>
      <dgm:spPr/>
      <dgm:t>
        <a:bodyPr/>
        <a:lstStyle/>
        <a:p>
          <a:r>
            <a:rPr lang="en-US" dirty="0"/>
            <a:t>Labs </a:t>
          </a:r>
        </a:p>
      </dgm:t>
    </dgm:pt>
    <dgm:pt modelId="{1B8C7EF9-1859-134B-875C-A65FC1FA7E04}" type="parTrans" cxnId="{77CA7A95-4C9C-6541-909F-0447198EEF3E}">
      <dgm:prSet/>
      <dgm:spPr/>
      <dgm:t>
        <a:bodyPr/>
        <a:lstStyle/>
        <a:p>
          <a:endParaRPr lang="en-US" dirty="0"/>
        </a:p>
      </dgm:t>
    </dgm:pt>
    <dgm:pt modelId="{04273C2A-B761-8D43-9577-1C30397A1E73}" type="sibTrans" cxnId="{77CA7A95-4C9C-6541-909F-0447198EEF3E}">
      <dgm:prSet/>
      <dgm:spPr/>
      <dgm:t>
        <a:bodyPr/>
        <a:lstStyle/>
        <a:p>
          <a:endParaRPr lang="en-US"/>
        </a:p>
      </dgm:t>
    </dgm:pt>
    <dgm:pt modelId="{CFEE2335-974F-CA45-8809-079C6D183078}">
      <dgm:prSet/>
      <dgm:spPr/>
      <dgm:t>
        <a:bodyPr/>
        <a:lstStyle/>
        <a:p>
          <a:r>
            <a:rPr lang="en-US" dirty="0"/>
            <a:t>Imaging</a:t>
          </a:r>
        </a:p>
      </dgm:t>
    </dgm:pt>
    <dgm:pt modelId="{39B605E8-F602-B24D-BDA8-BB05C35CC86D}" type="parTrans" cxnId="{16EEC9E6-99B1-1941-A560-4820B52916D9}">
      <dgm:prSet/>
      <dgm:spPr/>
      <dgm:t>
        <a:bodyPr/>
        <a:lstStyle/>
        <a:p>
          <a:endParaRPr lang="en-US" dirty="0"/>
        </a:p>
      </dgm:t>
    </dgm:pt>
    <dgm:pt modelId="{6EF8D7A1-F256-2E42-B9B5-BA985C398A08}" type="sibTrans" cxnId="{16EEC9E6-99B1-1941-A560-4820B52916D9}">
      <dgm:prSet/>
      <dgm:spPr/>
      <dgm:t>
        <a:bodyPr/>
        <a:lstStyle/>
        <a:p>
          <a:endParaRPr lang="en-US"/>
        </a:p>
      </dgm:t>
    </dgm:pt>
    <dgm:pt modelId="{66C7473A-D2FC-2548-80B5-620806D811FE}" type="pres">
      <dgm:prSet presAssocID="{6067E968-8462-4E4C-BCFB-75CA43F7D3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F8526-7B77-4B42-A28B-EED544E36232}" type="pres">
      <dgm:prSet presAssocID="{3DDA8AD4-6B7E-334F-A92C-A60F3A40D9D3}" presName="root1" presStyleCnt="0"/>
      <dgm:spPr/>
    </dgm:pt>
    <dgm:pt modelId="{58BAF600-9043-3444-8B41-7933B12355BB}" type="pres">
      <dgm:prSet presAssocID="{3DDA8AD4-6B7E-334F-A92C-A60F3A40D9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B3EA8E-F864-C34D-8475-6858E7108EA9}" type="pres">
      <dgm:prSet presAssocID="{3DDA8AD4-6B7E-334F-A92C-A60F3A40D9D3}" presName="level2hierChild" presStyleCnt="0"/>
      <dgm:spPr/>
    </dgm:pt>
    <dgm:pt modelId="{1E04E935-4E3A-CE41-85BA-94C90773A865}" type="pres">
      <dgm:prSet presAssocID="{F617E555-DACC-4940-A9DF-D25A180515E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1129385-D8AF-E04B-B072-69FECD1324CA}" type="pres">
      <dgm:prSet presAssocID="{F617E555-DACC-4940-A9DF-D25A180515E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CEA8E41-0373-2046-AD47-11983AFCA126}" type="pres">
      <dgm:prSet presAssocID="{9465EF1B-1DE2-9E4A-ADB8-FCC37714BE3A}" presName="root2" presStyleCnt="0"/>
      <dgm:spPr/>
    </dgm:pt>
    <dgm:pt modelId="{3EA1BD3A-854B-4B4D-86E4-C4B2F346110F}" type="pres">
      <dgm:prSet presAssocID="{9465EF1B-1DE2-9E4A-ADB8-FCC37714BE3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81082-CDA0-1F40-B347-AF8F11B98DBA}" type="pres">
      <dgm:prSet presAssocID="{9465EF1B-1DE2-9E4A-ADB8-FCC37714BE3A}" presName="level3hierChild" presStyleCnt="0"/>
      <dgm:spPr/>
    </dgm:pt>
    <dgm:pt modelId="{0D3BD113-7F76-A644-8597-9B313AC8904D}" type="pres">
      <dgm:prSet presAssocID="{1B8C7EF9-1859-134B-875C-A65FC1FA7E0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95A5644-1529-6B4F-8C83-0545856BD8DE}" type="pres">
      <dgm:prSet presAssocID="{1B8C7EF9-1859-134B-875C-A65FC1FA7E0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A96B0C0-374A-A042-BB76-4118DA139E13}" type="pres">
      <dgm:prSet presAssocID="{0490FDD3-0842-BA4E-BD6E-BFF16402299F}" presName="root2" presStyleCnt="0"/>
      <dgm:spPr/>
    </dgm:pt>
    <dgm:pt modelId="{8BE40AFF-CFD3-FD48-ADCF-D419914964D5}" type="pres">
      <dgm:prSet presAssocID="{0490FDD3-0842-BA4E-BD6E-BFF16402299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3176A8-F67D-A84D-AACB-F6C5B21CACBF}" type="pres">
      <dgm:prSet presAssocID="{0490FDD3-0842-BA4E-BD6E-BFF16402299F}" presName="level3hierChild" presStyleCnt="0"/>
      <dgm:spPr/>
    </dgm:pt>
    <dgm:pt modelId="{5060F791-769A-1749-80C6-EB5E91D116A3}" type="pres">
      <dgm:prSet presAssocID="{39B605E8-F602-B24D-BDA8-BB05C35CC86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03A40CC-9B00-D747-BFEF-C78BD66512C8}" type="pres">
      <dgm:prSet presAssocID="{39B605E8-F602-B24D-BDA8-BB05C35CC86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A2D2E8C-F28A-114B-B699-0E68DC921695}" type="pres">
      <dgm:prSet presAssocID="{CFEE2335-974F-CA45-8809-079C6D183078}" presName="root2" presStyleCnt="0"/>
      <dgm:spPr/>
    </dgm:pt>
    <dgm:pt modelId="{6C15991D-D87D-B740-899E-E055ABFDD017}" type="pres">
      <dgm:prSet presAssocID="{CFEE2335-974F-CA45-8809-079C6D18307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5ED2E-A5B4-934D-AEA9-97E2AF127654}" type="pres">
      <dgm:prSet presAssocID="{CFEE2335-974F-CA45-8809-079C6D183078}" presName="level3hierChild" presStyleCnt="0"/>
      <dgm:spPr/>
    </dgm:pt>
    <dgm:pt modelId="{4BC5675B-FE9B-E946-9322-80D137132F8D}" type="pres">
      <dgm:prSet presAssocID="{B1B186D2-0401-2947-A938-19C50603295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3488557-37B3-DA47-9DD0-AA34CF6F35D8}" type="pres">
      <dgm:prSet presAssocID="{B1B186D2-0401-2947-A938-19C50603295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BE438AE-25DF-7344-B147-B78C2B974025}" type="pres">
      <dgm:prSet presAssocID="{8B3B6EE1-5EBC-3245-8BEB-783BA0C4D34E}" presName="root2" presStyleCnt="0"/>
      <dgm:spPr/>
    </dgm:pt>
    <dgm:pt modelId="{24896AC7-CE79-4C4E-8DEC-DB880675D9B8}" type="pres">
      <dgm:prSet presAssocID="{8B3B6EE1-5EBC-3245-8BEB-783BA0C4D34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0AA949-F989-F84B-BFEF-69C04A9B4B30}" type="pres">
      <dgm:prSet presAssocID="{8B3B6EE1-5EBC-3245-8BEB-783BA0C4D34E}" presName="level3hierChild" presStyleCnt="0"/>
      <dgm:spPr/>
    </dgm:pt>
    <dgm:pt modelId="{EAA294B4-B4D8-5941-AEC9-CC29FA7539FC}" type="pres">
      <dgm:prSet presAssocID="{819A277E-DF70-C74C-B834-AC551FC39C5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805FE91-E4B5-8A4E-9578-5D8455C8F149}" type="pres">
      <dgm:prSet presAssocID="{819A277E-DF70-C74C-B834-AC551FC39C5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A6FCB9B-2A34-AC4A-8558-1FB92656C1FC}" type="pres">
      <dgm:prSet presAssocID="{CC168A01-3513-4348-BFC2-F04DA81B749B}" presName="root2" presStyleCnt="0"/>
      <dgm:spPr/>
    </dgm:pt>
    <dgm:pt modelId="{DB0724C6-BF24-D84A-A946-E66ABBB88BC8}" type="pres">
      <dgm:prSet presAssocID="{CC168A01-3513-4348-BFC2-F04DA81B749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93DE1F-E8C9-944D-923E-04B3ACC46545}" type="pres">
      <dgm:prSet presAssocID="{CC168A01-3513-4348-BFC2-F04DA81B749B}" presName="level3hierChild" presStyleCnt="0"/>
      <dgm:spPr/>
    </dgm:pt>
  </dgm:ptLst>
  <dgm:cxnLst>
    <dgm:cxn modelId="{16EEC9E6-99B1-1941-A560-4820B52916D9}" srcId="{9465EF1B-1DE2-9E4A-ADB8-FCC37714BE3A}" destId="{CFEE2335-974F-CA45-8809-079C6D183078}" srcOrd="1" destOrd="0" parTransId="{39B605E8-F602-B24D-BDA8-BB05C35CC86D}" sibTransId="{6EF8D7A1-F256-2E42-B9B5-BA985C398A08}"/>
    <dgm:cxn modelId="{5FDC0315-8DED-0B41-BDE5-3BB6AE03BF7A}" srcId="{3DDA8AD4-6B7E-334F-A92C-A60F3A40D9D3}" destId="{9465EF1B-1DE2-9E4A-ADB8-FCC37714BE3A}" srcOrd="0" destOrd="0" parTransId="{F617E555-DACC-4940-A9DF-D25A180515E7}" sibTransId="{9A7DD4DD-83EB-C14B-A2C6-97A66E216D27}"/>
    <dgm:cxn modelId="{5B7E418F-572F-534D-B691-B1A5B34EF28B}" type="presOf" srcId="{1B8C7EF9-1859-134B-875C-A65FC1FA7E04}" destId="{E95A5644-1529-6B4F-8C83-0545856BD8DE}" srcOrd="1" destOrd="0" presId="urn:microsoft.com/office/officeart/2005/8/layout/hierarchy2"/>
    <dgm:cxn modelId="{233E6B4B-B1F8-4D46-9C69-E12A8D34A040}" type="presOf" srcId="{6067E968-8462-4E4C-BCFB-75CA43F7D3A8}" destId="{66C7473A-D2FC-2548-80B5-620806D811FE}" srcOrd="0" destOrd="0" presId="urn:microsoft.com/office/officeart/2005/8/layout/hierarchy2"/>
    <dgm:cxn modelId="{77A96102-2889-6942-92C3-68F20AD3A85C}" type="presOf" srcId="{9465EF1B-1DE2-9E4A-ADB8-FCC37714BE3A}" destId="{3EA1BD3A-854B-4B4D-86E4-C4B2F346110F}" srcOrd="0" destOrd="0" presId="urn:microsoft.com/office/officeart/2005/8/layout/hierarchy2"/>
    <dgm:cxn modelId="{BCB82B7E-CF04-4E43-9EA1-2AE2C850DC5A}" type="presOf" srcId="{819A277E-DF70-C74C-B834-AC551FC39C55}" destId="{EAA294B4-B4D8-5941-AEC9-CC29FA7539FC}" srcOrd="0" destOrd="0" presId="urn:microsoft.com/office/officeart/2005/8/layout/hierarchy2"/>
    <dgm:cxn modelId="{DA54103C-7584-3B44-97AD-E42CB91C4750}" type="presOf" srcId="{F617E555-DACC-4940-A9DF-D25A180515E7}" destId="{1E04E935-4E3A-CE41-85BA-94C90773A865}" srcOrd="0" destOrd="0" presId="urn:microsoft.com/office/officeart/2005/8/layout/hierarchy2"/>
    <dgm:cxn modelId="{79E1E127-A8FD-B645-AAA1-83DA1C7800B0}" srcId="{6067E968-8462-4E4C-BCFB-75CA43F7D3A8}" destId="{3DDA8AD4-6B7E-334F-A92C-A60F3A40D9D3}" srcOrd="0" destOrd="0" parTransId="{CD4ACCE0-7598-E740-93B9-4C3FF96253C6}" sibTransId="{30E78CB9-0323-B84E-8C98-9A47898252D2}"/>
    <dgm:cxn modelId="{0293FEFB-5B40-CA40-AD3E-556D252BF9DE}" type="presOf" srcId="{B1B186D2-0401-2947-A938-19C50603295D}" destId="{4BC5675B-FE9B-E946-9322-80D137132F8D}" srcOrd="0" destOrd="0" presId="urn:microsoft.com/office/officeart/2005/8/layout/hierarchy2"/>
    <dgm:cxn modelId="{14F29526-9631-1242-A590-DB29D68C5610}" type="presOf" srcId="{1B8C7EF9-1859-134B-875C-A65FC1FA7E04}" destId="{0D3BD113-7F76-A644-8597-9B313AC8904D}" srcOrd="0" destOrd="0" presId="urn:microsoft.com/office/officeart/2005/8/layout/hierarchy2"/>
    <dgm:cxn modelId="{66A6F958-9F96-654B-B339-3219CD357716}" type="presOf" srcId="{B1B186D2-0401-2947-A938-19C50603295D}" destId="{33488557-37B3-DA47-9DD0-AA34CF6F35D8}" srcOrd="1" destOrd="0" presId="urn:microsoft.com/office/officeart/2005/8/layout/hierarchy2"/>
    <dgm:cxn modelId="{887515BB-63BD-9549-8D42-2913CE3A6A2C}" type="presOf" srcId="{CC168A01-3513-4348-BFC2-F04DA81B749B}" destId="{DB0724C6-BF24-D84A-A946-E66ABBB88BC8}" srcOrd="0" destOrd="0" presId="urn:microsoft.com/office/officeart/2005/8/layout/hierarchy2"/>
    <dgm:cxn modelId="{4680A3DE-AA15-5242-B0E5-BAE049D324B3}" srcId="{3DDA8AD4-6B7E-334F-A92C-A60F3A40D9D3}" destId="{CC168A01-3513-4348-BFC2-F04DA81B749B}" srcOrd="2" destOrd="0" parTransId="{819A277E-DF70-C74C-B834-AC551FC39C55}" sibTransId="{E111FBAE-D873-9642-927C-AA95B07A1A47}"/>
    <dgm:cxn modelId="{18AB0E0A-9B62-8347-90CB-21FB47C93540}" type="presOf" srcId="{3DDA8AD4-6B7E-334F-A92C-A60F3A40D9D3}" destId="{58BAF600-9043-3444-8B41-7933B12355BB}" srcOrd="0" destOrd="0" presId="urn:microsoft.com/office/officeart/2005/8/layout/hierarchy2"/>
    <dgm:cxn modelId="{442B4FE8-31E5-6F40-9BEF-446D9784F998}" type="presOf" srcId="{39B605E8-F602-B24D-BDA8-BB05C35CC86D}" destId="{5060F791-769A-1749-80C6-EB5E91D116A3}" srcOrd="0" destOrd="0" presId="urn:microsoft.com/office/officeart/2005/8/layout/hierarchy2"/>
    <dgm:cxn modelId="{8544353E-69F9-7343-8CC6-306B126B78C8}" type="presOf" srcId="{819A277E-DF70-C74C-B834-AC551FC39C55}" destId="{8805FE91-E4B5-8A4E-9578-5D8455C8F149}" srcOrd="1" destOrd="0" presId="urn:microsoft.com/office/officeart/2005/8/layout/hierarchy2"/>
    <dgm:cxn modelId="{DFCFA416-1609-5441-9B27-79F9E2C47C24}" type="presOf" srcId="{0490FDD3-0842-BA4E-BD6E-BFF16402299F}" destId="{8BE40AFF-CFD3-FD48-ADCF-D419914964D5}" srcOrd="0" destOrd="0" presId="urn:microsoft.com/office/officeart/2005/8/layout/hierarchy2"/>
    <dgm:cxn modelId="{3906D57C-1811-3F4B-8B1A-438F97512937}" type="presOf" srcId="{CFEE2335-974F-CA45-8809-079C6D183078}" destId="{6C15991D-D87D-B740-899E-E055ABFDD017}" srcOrd="0" destOrd="0" presId="urn:microsoft.com/office/officeart/2005/8/layout/hierarchy2"/>
    <dgm:cxn modelId="{98F8863F-5309-5F4A-97B4-4A7CEC9D9822}" type="presOf" srcId="{F617E555-DACC-4940-A9DF-D25A180515E7}" destId="{11129385-D8AF-E04B-B072-69FECD1324CA}" srcOrd="1" destOrd="0" presId="urn:microsoft.com/office/officeart/2005/8/layout/hierarchy2"/>
    <dgm:cxn modelId="{77CA7A95-4C9C-6541-909F-0447198EEF3E}" srcId="{9465EF1B-1DE2-9E4A-ADB8-FCC37714BE3A}" destId="{0490FDD3-0842-BA4E-BD6E-BFF16402299F}" srcOrd="0" destOrd="0" parTransId="{1B8C7EF9-1859-134B-875C-A65FC1FA7E04}" sibTransId="{04273C2A-B761-8D43-9577-1C30397A1E73}"/>
    <dgm:cxn modelId="{F79478E0-AE6F-7144-B875-744EEFF4CB51}" srcId="{3DDA8AD4-6B7E-334F-A92C-A60F3A40D9D3}" destId="{8B3B6EE1-5EBC-3245-8BEB-783BA0C4D34E}" srcOrd="1" destOrd="0" parTransId="{B1B186D2-0401-2947-A938-19C50603295D}" sibTransId="{79A1736B-B56E-724C-8889-BFE36171F4F5}"/>
    <dgm:cxn modelId="{984F3C4C-1388-D049-8ED9-248850849F55}" type="presOf" srcId="{8B3B6EE1-5EBC-3245-8BEB-783BA0C4D34E}" destId="{24896AC7-CE79-4C4E-8DEC-DB880675D9B8}" srcOrd="0" destOrd="0" presId="urn:microsoft.com/office/officeart/2005/8/layout/hierarchy2"/>
    <dgm:cxn modelId="{BC2B629D-0ED0-9E47-A985-7E5C1FA99646}" type="presOf" srcId="{39B605E8-F602-B24D-BDA8-BB05C35CC86D}" destId="{A03A40CC-9B00-D747-BFEF-C78BD66512C8}" srcOrd="1" destOrd="0" presId="urn:microsoft.com/office/officeart/2005/8/layout/hierarchy2"/>
    <dgm:cxn modelId="{AB34D6F0-4FF7-9E45-9E78-F488C602D278}" type="presParOf" srcId="{66C7473A-D2FC-2548-80B5-620806D811FE}" destId="{777F8526-7B77-4B42-A28B-EED544E36232}" srcOrd="0" destOrd="0" presId="urn:microsoft.com/office/officeart/2005/8/layout/hierarchy2"/>
    <dgm:cxn modelId="{224C9112-BF9F-134F-BA00-75E4AFA6BF62}" type="presParOf" srcId="{777F8526-7B77-4B42-A28B-EED544E36232}" destId="{58BAF600-9043-3444-8B41-7933B12355BB}" srcOrd="0" destOrd="0" presId="urn:microsoft.com/office/officeart/2005/8/layout/hierarchy2"/>
    <dgm:cxn modelId="{B5CD5768-2C68-B14A-B723-52C57F67C978}" type="presParOf" srcId="{777F8526-7B77-4B42-A28B-EED544E36232}" destId="{E3B3EA8E-F864-C34D-8475-6858E7108EA9}" srcOrd="1" destOrd="0" presId="urn:microsoft.com/office/officeart/2005/8/layout/hierarchy2"/>
    <dgm:cxn modelId="{AF9166DD-6221-CA48-9385-91EBC38F2F30}" type="presParOf" srcId="{E3B3EA8E-F864-C34D-8475-6858E7108EA9}" destId="{1E04E935-4E3A-CE41-85BA-94C90773A865}" srcOrd="0" destOrd="0" presId="urn:microsoft.com/office/officeart/2005/8/layout/hierarchy2"/>
    <dgm:cxn modelId="{3322539C-91B8-2745-B4BB-000E84C811D0}" type="presParOf" srcId="{1E04E935-4E3A-CE41-85BA-94C90773A865}" destId="{11129385-D8AF-E04B-B072-69FECD1324CA}" srcOrd="0" destOrd="0" presId="urn:microsoft.com/office/officeart/2005/8/layout/hierarchy2"/>
    <dgm:cxn modelId="{A71A9E0B-EC4B-B741-A3C6-7D6811DA3743}" type="presParOf" srcId="{E3B3EA8E-F864-C34D-8475-6858E7108EA9}" destId="{1CEA8E41-0373-2046-AD47-11983AFCA126}" srcOrd="1" destOrd="0" presId="urn:microsoft.com/office/officeart/2005/8/layout/hierarchy2"/>
    <dgm:cxn modelId="{284FC762-A7C0-6F4B-AE44-D6188EF93E0B}" type="presParOf" srcId="{1CEA8E41-0373-2046-AD47-11983AFCA126}" destId="{3EA1BD3A-854B-4B4D-86E4-C4B2F346110F}" srcOrd="0" destOrd="0" presId="urn:microsoft.com/office/officeart/2005/8/layout/hierarchy2"/>
    <dgm:cxn modelId="{AB6363E4-E7D6-6641-9485-161477EDC008}" type="presParOf" srcId="{1CEA8E41-0373-2046-AD47-11983AFCA126}" destId="{F5E81082-CDA0-1F40-B347-AF8F11B98DBA}" srcOrd="1" destOrd="0" presId="urn:microsoft.com/office/officeart/2005/8/layout/hierarchy2"/>
    <dgm:cxn modelId="{C8B2C02A-F3F6-3441-9E4F-A69A1F8D7EFF}" type="presParOf" srcId="{F5E81082-CDA0-1F40-B347-AF8F11B98DBA}" destId="{0D3BD113-7F76-A644-8597-9B313AC8904D}" srcOrd="0" destOrd="0" presId="urn:microsoft.com/office/officeart/2005/8/layout/hierarchy2"/>
    <dgm:cxn modelId="{77C20E9C-B0BA-CB4E-8D91-2A0613348F68}" type="presParOf" srcId="{0D3BD113-7F76-A644-8597-9B313AC8904D}" destId="{E95A5644-1529-6B4F-8C83-0545856BD8DE}" srcOrd="0" destOrd="0" presId="urn:microsoft.com/office/officeart/2005/8/layout/hierarchy2"/>
    <dgm:cxn modelId="{7FE91AF4-C353-CB40-8DF7-BFD8913E1722}" type="presParOf" srcId="{F5E81082-CDA0-1F40-B347-AF8F11B98DBA}" destId="{2A96B0C0-374A-A042-BB76-4118DA139E13}" srcOrd="1" destOrd="0" presId="urn:microsoft.com/office/officeart/2005/8/layout/hierarchy2"/>
    <dgm:cxn modelId="{E3437CEF-11BF-0440-9A06-69B03023C523}" type="presParOf" srcId="{2A96B0C0-374A-A042-BB76-4118DA139E13}" destId="{8BE40AFF-CFD3-FD48-ADCF-D419914964D5}" srcOrd="0" destOrd="0" presId="urn:microsoft.com/office/officeart/2005/8/layout/hierarchy2"/>
    <dgm:cxn modelId="{E6F34C04-242B-CE47-9B24-F967297ACA9C}" type="presParOf" srcId="{2A96B0C0-374A-A042-BB76-4118DA139E13}" destId="{133176A8-F67D-A84D-AACB-F6C5B21CACBF}" srcOrd="1" destOrd="0" presId="urn:microsoft.com/office/officeart/2005/8/layout/hierarchy2"/>
    <dgm:cxn modelId="{81CA738A-6316-0B48-9D58-B545CDE75B18}" type="presParOf" srcId="{F5E81082-CDA0-1F40-B347-AF8F11B98DBA}" destId="{5060F791-769A-1749-80C6-EB5E91D116A3}" srcOrd="2" destOrd="0" presId="urn:microsoft.com/office/officeart/2005/8/layout/hierarchy2"/>
    <dgm:cxn modelId="{3E537821-8BF0-A543-84D6-A8E89B7588B5}" type="presParOf" srcId="{5060F791-769A-1749-80C6-EB5E91D116A3}" destId="{A03A40CC-9B00-D747-BFEF-C78BD66512C8}" srcOrd="0" destOrd="0" presId="urn:microsoft.com/office/officeart/2005/8/layout/hierarchy2"/>
    <dgm:cxn modelId="{44C58575-8ABC-AE43-96F1-1D4F6384FB56}" type="presParOf" srcId="{F5E81082-CDA0-1F40-B347-AF8F11B98DBA}" destId="{0A2D2E8C-F28A-114B-B699-0E68DC921695}" srcOrd="3" destOrd="0" presId="urn:microsoft.com/office/officeart/2005/8/layout/hierarchy2"/>
    <dgm:cxn modelId="{4470C42F-06AB-C340-A872-840AB590A969}" type="presParOf" srcId="{0A2D2E8C-F28A-114B-B699-0E68DC921695}" destId="{6C15991D-D87D-B740-899E-E055ABFDD017}" srcOrd="0" destOrd="0" presId="urn:microsoft.com/office/officeart/2005/8/layout/hierarchy2"/>
    <dgm:cxn modelId="{F3458C39-4546-B840-BB7B-A53F12780BEE}" type="presParOf" srcId="{0A2D2E8C-F28A-114B-B699-0E68DC921695}" destId="{EE55ED2E-A5B4-934D-AEA9-97E2AF127654}" srcOrd="1" destOrd="0" presId="urn:microsoft.com/office/officeart/2005/8/layout/hierarchy2"/>
    <dgm:cxn modelId="{250E0902-F2F3-4A4A-B804-84F05184B1E5}" type="presParOf" srcId="{E3B3EA8E-F864-C34D-8475-6858E7108EA9}" destId="{4BC5675B-FE9B-E946-9322-80D137132F8D}" srcOrd="2" destOrd="0" presId="urn:microsoft.com/office/officeart/2005/8/layout/hierarchy2"/>
    <dgm:cxn modelId="{CD813D81-AA28-F741-8E8D-30C2CCA1633B}" type="presParOf" srcId="{4BC5675B-FE9B-E946-9322-80D137132F8D}" destId="{33488557-37B3-DA47-9DD0-AA34CF6F35D8}" srcOrd="0" destOrd="0" presId="urn:microsoft.com/office/officeart/2005/8/layout/hierarchy2"/>
    <dgm:cxn modelId="{5CE6D4FC-939C-6440-8133-F0DE076828F9}" type="presParOf" srcId="{E3B3EA8E-F864-C34D-8475-6858E7108EA9}" destId="{FBE438AE-25DF-7344-B147-B78C2B974025}" srcOrd="3" destOrd="0" presId="urn:microsoft.com/office/officeart/2005/8/layout/hierarchy2"/>
    <dgm:cxn modelId="{EFCF3280-2011-FC45-AC56-EC3C3638A5B0}" type="presParOf" srcId="{FBE438AE-25DF-7344-B147-B78C2B974025}" destId="{24896AC7-CE79-4C4E-8DEC-DB880675D9B8}" srcOrd="0" destOrd="0" presId="urn:microsoft.com/office/officeart/2005/8/layout/hierarchy2"/>
    <dgm:cxn modelId="{25F6345B-F8B0-0940-881D-647F211C6E08}" type="presParOf" srcId="{FBE438AE-25DF-7344-B147-B78C2B974025}" destId="{900AA949-F989-F84B-BFEF-69C04A9B4B30}" srcOrd="1" destOrd="0" presId="urn:microsoft.com/office/officeart/2005/8/layout/hierarchy2"/>
    <dgm:cxn modelId="{7605515C-1C23-4F41-A82A-C1A33079341B}" type="presParOf" srcId="{E3B3EA8E-F864-C34D-8475-6858E7108EA9}" destId="{EAA294B4-B4D8-5941-AEC9-CC29FA7539FC}" srcOrd="4" destOrd="0" presId="urn:microsoft.com/office/officeart/2005/8/layout/hierarchy2"/>
    <dgm:cxn modelId="{A0E62869-538B-544A-98BD-D21B648ED984}" type="presParOf" srcId="{EAA294B4-B4D8-5941-AEC9-CC29FA7539FC}" destId="{8805FE91-E4B5-8A4E-9578-5D8455C8F149}" srcOrd="0" destOrd="0" presId="urn:microsoft.com/office/officeart/2005/8/layout/hierarchy2"/>
    <dgm:cxn modelId="{C787447D-B1A3-ED42-B73A-C5B75CDE80BE}" type="presParOf" srcId="{E3B3EA8E-F864-C34D-8475-6858E7108EA9}" destId="{AA6FCB9B-2A34-AC4A-8558-1FB92656C1FC}" srcOrd="5" destOrd="0" presId="urn:microsoft.com/office/officeart/2005/8/layout/hierarchy2"/>
    <dgm:cxn modelId="{79CEEB34-794C-7F47-98CE-9E37EEFA85F4}" type="presParOf" srcId="{AA6FCB9B-2A34-AC4A-8558-1FB92656C1FC}" destId="{DB0724C6-BF24-D84A-A946-E66ABBB88BC8}" srcOrd="0" destOrd="0" presId="urn:microsoft.com/office/officeart/2005/8/layout/hierarchy2"/>
    <dgm:cxn modelId="{C782C281-A0F8-024A-B8D3-D3E63FEFB135}" type="presParOf" srcId="{AA6FCB9B-2A34-AC4A-8558-1FB92656C1FC}" destId="{A893DE1F-E8C9-944D-923E-04B3ACC46545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5790B-5CD2-9B48-B8B2-C30C2D843DE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E5DA0-5F24-C34E-B16C-2416DF11DF6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DA852B90-C221-F140-AEF6-EB0BD3710F99}" type="parTrans" cxnId="{6BAE802F-8955-FF4C-81A1-1F00995D063F}">
      <dgm:prSet/>
      <dgm:spPr/>
      <dgm:t>
        <a:bodyPr/>
        <a:lstStyle/>
        <a:p>
          <a:endParaRPr lang="en-US"/>
        </a:p>
      </dgm:t>
    </dgm:pt>
    <dgm:pt modelId="{3D5595C9-3558-8E40-9466-31D1268652CC}" type="sibTrans" cxnId="{6BAE802F-8955-FF4C-81A1-1F00995D063F}">
      <dgm:prSet/>
      <dgm:spPr/>
      <dgm:t>
        <a:bodyPr/>
        <a:lstStyle/>
        <a:p>
          <a:endParaRPr lang="en-US"/>
        </a:p>
      </dgm:t>
    </dgm:pt>
    <dgm:pt modelId="{12FCECEC-E020-1E4E-AE98-2F3EC08EE738}">
      <dgm:prSet phldrT="[Text]"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Understand the benefits, harms, and relative costs of the interventions</a:t>
          </a:r>
          <a:endParaRPr lang="en-US" sz="1700" dirty="0"/>
        </a:p>
      </dgm:t>
    </dgm:pt>
    <dgm:pt modelId="{A6AFB3D7-8DD4-0345-856D-BEA74BBEAE23}" type="parTrans" cxnId="{9220F403-328A-0145-B18D-D470DCF5CE6A}">
      <dgm:prSet/>
      <dgm:spPr/>
      <dgm:t>
        <a:bodyPr/>
        <a:lstStyle/>
        <a:p>
          <a:endParaRPr lang="en-US"/>
        </a:p>
      </dgm:t>
    </dgm:pt>
    <dgm:pt modelId="{74969449-3D66-E942-8FE3-2E78D1D92F15}" type="sibTrans" cxnId="{9220F403-328A-0145-B18D-D470DCF5CE6A}">
      <dgm:prSet/>
      <dgm:spPr/>
      <dgm:t>
        <a:bodyPr/>
        <a:lstStyle/>
        <a:p>
          <a:endParaRPr lang="en-US"/>
        </a:p>
      </dgm:t>
    </dgm:pt>
    <dgm:pt modelId="{8C2550B1-A79B-F54D-892E-7EE42BC21E0A}">
      <dgm:prSet phldrT="[Text]"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Decrease or eliminate interventions that provide no benefits and/or may be harmful</a:t>
          </a:r>
          <a:endParaRPr lang="en-US" sz="1700" dirty="0"/>
        </a:p>
      </dgm:t>
    </dgm:pt>
    <dgm:pt modelId="{6D8F24F5-4861-1A42-9949-C096998D7437}" type="parTrans" cxnId="{87DFB0DE-E30B-8549-8372-7F5FCE74B0DA}">
      <dgm:prSet/>
      <dgm:spPr/>
      <dgm:t>
        <a:bodyPr/>
        <a:lstStyle/>
        <a:p>
          <a:endParaRPr lang="en-US"/>
        </a:p>
      </dgm:t>
    </dgm:pt>
    <dgm:pt modelId="{7D255965-8025-DB47-BD46-EBADBC167557}" type="sibTrans" cxnId="{87DFB0DE-E30B-8549-8372-7F5FCE74B0DA}">
      <dgm:prSet/>
      <dgm:spPr/>
      <dgm:t>
        <a:bodyPr/>
        <a:lstStyle/>
        <a:p>
          <a:endParaRPr lang="en-US"/>
        </a:p>
      </dgm:t>
    </dgm:pt>
    <dgm:pt modelId="{51F497C4-DDDC-A345-9FD0-A6C4C5358F6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B77B7A4-356A-774B-90FD-F05980D42018}" type="parTrans" cxnId="{4FBAB51F-04D0-D64A-8732-2E37B181F4D8}">
      <dgm:prSet/>
      <dgm:spPr/>
      <dgm:t>
        <a:bodyPr/>
        <a:lstStyle/>
        <a:p>
          <a:endParaRPr lang="en-US"/>
        </a:p>
      </dgm:t>
    </dgm:pt>
    <dgm:pt modelId="{207ADC25-416A-2B4B-B781-68B265391145}" type="sibTrans" cxnId="{4FBAB51F-04D0-D64A-8732-2E37B181F4D8}">
      <dgm:prSet/>
      <dgm:spPr/>
      <dgm:t>
        <a:bodyPr/>
        <a:lstStyle/>
        <a:p>
          <a:endParaRPr lang="en-US"/>
        </a:p>
      </dgm:t>
    </dgm:pt>
    <dgm:pt modelId="{6A04B17A-C6A3-E448-A4BC-8C24E45C0618}">
      <dgm:prSet phldrT="[Text]" custT="1"/>
      <dgm:spPr/>
      <dgm:t>
        <a:bodyPr/>
        <a:lstStyle/>
        <a:p>
          <a:r>
            <a:rPr lang="en-US" sz="1700" b="0" dirty="0">
              <a:ea typeface="ＭＳ Ｐゴシック" pitchFamily="34" charset="-128"/>
            </a:rPr>
            <a:t>Choose interventions and care settings to maximize benefits, minimize harms, and reduce costs</a:t>
          </a:r>
          <a:endParaRPr lang="en-US" sz="1700" b="0" dirty="0"/>
        </a:p>
      </dgm:t>
    </dgm:pt>
    <dgm:pt modelId="{9B4600AA-D4FA-D444-9FFF-9A7609016A57}" type="parTrans" cxnId="{E50EB875-2EFC-E04F-A3CD-FE5B3FB7B9C1}">
      <dgm:prSet/>
      <dgm:spPr/>
      <dgm:t>
        <a:bodyPr/>
        <a:lstStyle/>
        <a:p>
          <a:endParaRPr lang="en-US"/>
        </a:p>
      </dgm:t>
    </dgm:pt>
    <dgm:pt modelId="{FA0D03C7-BC2C-7744-B6B8-90FBD4BA8AE6}" type="sibTrans" cxnId="{E50EB875-2EFC-E04F-A3CD-FE5B3FB7B9C1}">
      <dgm:prSet/>
      <dgm:spPr/>
      <dgm:t>
        <a:bodyPr/>
        <a:lstStyle/>
        <a:p>
          <a:endParaRPr lang="en-US"/>
        </a:p>
      </dgm:t>
    </dgm:pt>
    <dgm:pt modelId="{FF286F08-79D6-9E40-84B6-2C44A4798000}">
      <dgm:prSet/>
      <dgm:spPr/>
      <dgm:t>
        <a:bodyPr/>
        <a:lstStyle/>
        <a:p>
          <a:r>
            <a:rPr lang="en-US" dirty="0"/>
            <a:t>5</a:t>
          </a:r>
        </a:p>
      </dgm:t>
    </dgm:pt>
    <dgm:pt modelId="{B56F22E9-3E60-9342-9D9F-A9D23A5D8931}" type="parTrans" cxnId="{39486399-8CCD-AE4C-8B2D-7EA46FF4FE3B}">
      <dgm:prSet/>
      <dgm:spPr/>
      <dgm:t>
        <a:bodyPr/>
        <a:lstStyle/>
        <a:p>
          <a:endParaRPr lang="en-US"/>
        </a:p>
      </dgm:t>
    </dgm:pt>
    <dgm:pt modelId="{3BFC79B5-464E-D241-A40F-726EA6BDD4DC}" type="sibTrans" cxnId="{39486399-8CCD-AE4C-8B2D-7EA46FF4FE3B}">
      <dgm:prSet/>
      <dgm:spPr/>
      <dgm:t>
        <a:bodyPr/>
        <a:lstStyle/>
        <a:p>
          <a:endParaRPr lang="en-US"/>
        </a:p>
      </dgm:t>
    </dgm:pt>
    <dgm:pt modelId="{F483AB03-3FF0-D047-8AF6-15A50DA3CC09}">
      <dgm:prSet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Customize a care plan that incorporates patient values and concerns</a:t>
          </a:r>
          <a:endParaRPr lang="en-US" sz="1700" dirty="0"/>
        </a:p>
      </dgm:t>
    </dgm:pt>
    <dgm:pt modelId="{A312AE7D-EBC3-A84F-9E5E-7ED8BD9519B1}" type="parTrans" cxnId="{C1A6CEB3-3F36-1745-8147-ECA87E24591E}">
      <dgm:prSet/>
      <dgm:spPr/>
      <dgm:t>
        <a:bodyPr/>
        <a:lstStyle/>
        <a:p>
          <a:endParaRPr lang="en-US"/>
        </a:p>
      </dgm:t>
    </dgm:pt>
    <dgm:pt modelId="{286E0D05-CDCA-E146-ACD0-B493C56E3D90}" type="sibTrans" cxnId="{C1A6CEB3-3F36-1745-8147-ECA87E24591E}">
      <dgm:prSet/>
      <dgm:spPr/>
      <dgm:t>
        <a:bodyPr/>
        <a:lstStyle/>
        <a:p>
          <a:endParaRPr lang="en-US"/>
        </a:p>
      </dgm:t>
    </dgm:pt>
    <dgm:pt modelId="{D910C4E6-C196-C74D-BFEE-2467046206C1}">
      <dgm:prSet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Identify system level opportunities to improve outcomes, minimize harms, and reduce waste</a:t>
          </a:r>
          <a:endParaRPr lang="en-US" sz="1700" dirty="0"/>
        </a:p>
      </dgm:t>
    </dgm:pt>
    <dgm:pt modelId="{304007F3-521B-FA45-99A0-51F6F76054BF}" type="parTrans" cxnId="{12B090D1-7C0A-8B4D-9643-712C75075412}">
      <dgm:prSet/>
      <dgm:spPr/>
      <dgm:t>
        <a:bodyPr/>
        <a:lstStyle/>
        <a:p>
          <a:endParaRPr lang="en-US"/>
        </a:p>
      </dgm:t>
    </dgm:pt>
    <dgm:pt modelId="{F190FBC5-CD18-DC40-A455-517E1A690DE8}" type="sibTrans" cxnId="{12B090D1-7C0A-8B4D-9643-712C75075412}">
      <dgm:prSet/>
      <dgm:spPr/>
      <dgm:t>
        <a:bodyPr/>
        <a:lstStyle/>
        <a:p>
          <a:endParaRPr lang="en-US"/>
        </a:p>
      </dgm:t>
    </dgm:pt>
    <dgm:pt modelId="{658E0EE7-650B-EC42-9B7C-EA4C30D4802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8FDBE9D1-31B9-364F-B2F2-9E22F87D9DDE}" type="sibTrans" cxnId="{52F52FDC-5939-E34E-A485-304EB77FE257}">
      <dgm:prSet/>
      <dgm:spPr/>
      <dgm:t>
        <a:bodyPr/>
        <a:lstStyle/>
        <a:p>
          <a:endParaRPr lang="en-US"/>
        </a:p>
      </dgm:t>
    </dgm:pt>
    <dgm:pt modelId="{CD272B32-5C40-C544-BE6F-D43BA0BAA825}" type="parTrans" cxnId="{52F52FDC-5939-E34E-A485-304EB77FE257}">
      <dgm:prSet/>
      <dgm:spPr/>
      <dgm:t>
        <a:bodyPr/>
        <a:lstStyle/>
        <a:p>
          <a:endParaRPr lang="en-US"/>
        </a:p>
      </dgm:t>
    </dgm:pt>
    <dgm:pt modelId="{2E0D31A3-4C2A-EE49-A649-C325760AD942}">
      <dgm:prSet/>
      <dgm:spPr/>
      <dgm:t>
        <a:bodyPr/>
        <a:lstStyle/>
        <a:p>
          <a:r>
            <a:rPr lang="en-US" dirty="0"/>
            <a:t>4</a:t>
          </a:r>
        </a:p>
      </dgm:t>
    </dgm:pt>
    <dgm:pt modelId="{7D045450-454E-8743-877E-E0E578B4F8B5}" type="sibTrans" cxnId="{54FF09E6-05FA-BF4C-B898-D52C98DC8513}">
      <dgm:prSet/>
      <dgm:spPr/>
      <dgm:t>
        <a:bodyPr/>
        <a:lstStyle/>
        <a:p>
          <a:endParaRPr lang="en-US"/>
        </a:p>
      </dgm:t>
    </dgm:pt>
    <dgm:pt modelId="{C365D090-AF99-1B4D-A398-375BDCE72648}" type="parTrans" cxnId="{54FF09E6-05FA-BF4C-B898-D52C98DC8513}">
      <dgm:prSet/>
      <dgm:spPr/>
      <dgm:t>
        <a:bodyPr/>
        <a:lstStyle/>
        <a:p>
          <a:endParaRPr lang="en-US"/>
        </a:p>
      </dgm:t>
    </dgm:pt>
    <dgm:pt modelId="{DEDB74BD-783B-3547-8A30-0A6C5799ACFF}" type="pres">
      <dgm:prSet presAssocID="{57B5790B-5CD2-9B48-B8B2-C30C2D843D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B3FD3-B7E4-DD49-AEFD-1A56DCC243C0}" type="pres">
      <dgm:prSet presAssocID="{E0AE5DA0-5F24-C34E-B16C-2416DF11DF6D}" presName="composite" presStyleCnt="0"/>
      <dgm:spPr/>
    </dgm:pt>
    <dgm:pt modelId="{53A18209-9A15-954B-B133-61277CB88119}" type="pres">
      <dgm:prSet presAssocID="{E0AE5DA0-5F24-C34E-B16C-2416DF11DF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1E10A-ECFF-EA43-8757-DBD1D859C4FC}" type="pres">
      <dgm:prSet presAssocID="{E0AE5DA0-5F24-C34E-B16C-2416DF11DF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F1D71-F31B-E741-B875-4EE64996B1F0}" type="pres">
      <dgm:prSet presAssocID="{3D5595C9-3558-8E40-9466-31D1268652CC}" presName="sp" presStyleCnt="0"/>
      <dgm:spPr/>
    </dgm:pt>
    <dgm:pt modelId="{33C1D060-0F5A-F44D-9BF1-3D5091A67BF5}" type="pres">
      <dgm:prSet presAssocID="{658E0EE7-650B-EC42-9B7C-EA4C30D4802B}" presName="composite" presStyleCnt="0"/>
      <dgm:spPr/>
    </dgm:pt>
    <dgm:pt modelId="{E8B5494E-5882-D14E-9E57-704CB479047A}" type="pres">
      <dgm:prSet presAssocID="{658E0EE7-650B-EC42-9B7C-EA4C30D4802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EAB0F-8431-4642-B312-6B89499BD07F}" type="pres">
      <dgm:prSet presAssocID="{658E0EE7-650B-EC42-9B7C-EA4C30D4802B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3CAE1-79CA-AE4A-9AA1-7D7DBAA53C7C}" type="pres">
      <dgm:prSet presAssocID="{8FDBE9D1-31B9-364F-B2F2-9E22F87D9DDE}" presName="sp" presStyleCnt="0"/>
      <dgm:spPr/>
    </dgm:pt>
    <dgm:pt modelId="{F4EFE97B-35B9-F045-8F84-AC13C206B674}" type="pres">
      <dgm:prSet presAssocID="{51F497C4-DDDC-A345-9FD0-A6C4C5358F60}" presName="composite" presStyleCnt="0"/>
      <dgm:spPr/>
    </dgm:pt>
    <dgm:pt modelId="{52E00EFE-D66E-F242-8358-F9970DE84B06}" type="pres">
      <dgm:prSet presAssocID="{51F497C4-DDDC-A345-9FD0-A6C4C5358F6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135DE-F6D9-474F-AADB-6D94AB778EEB}" type="pres">
      <dgm:prSet presAssocID="{51F497C4-DDDC-A345-9FD0-A6C4C5358F6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71E2E-6FB3-8449-90FF-91C1AE274BBC}" type="pres">
      <dgm:prSet presAssocID="{207ADC25-416A-2B4B-B781-68B265391145}" presName="sp" presStyleCnt="0"/>
      <dgm:spPr/>
    </dgm:pt>
    <dgm:pt modelId="{391ED998-6B9D-4D45-8228-CA5725653CBA}" type="pres">
      <dgm:prSet presAssocID="{2E0D31A3-4C2A-EE49-A649-C325760AD942}" presName="composite" presStyleCnt="0"/>
      <dgm:spPr/>
    </dgm:pt>
    <dgm:pt modelId="{149AFED7-1B88-994D-B0EF-86ED1707E2DC}" type="pres">
      <dgm:prSet presAssocID="{2E0D31A3-4C2A-EE49-A649-C325760AD94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56B1B-C3D3-8646-9773-215D1690BCEB}" type="pres">
      <dgm:prSet presAssocID="{2E0D31A3-4C2A-EE49-A649-C325760AD94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8DEC-D32E-2D42-8A0A-DB1E5749695F}" type="pres">
      <dgm:prSet presAssocID="{7D045450-454E-8743-877E-E0E578B4F8B5}" presName="sp" presStyleCnt="0"/>
      <dgm:spPr/>
    </dgm:pt>
    <dgm:pt modelId="{D3026D5B-B3B1-5443-819D-CAD6F35DCC85}" type="pres">
      <dgm:prSet presAssocID="{FF286F08-79D6-9E40-84B6-2C44A4798000}" presName="composite" presStyleCnt="0"/>
      <dgm:spPr/>
    </dgm:pt>
    <dgm:pt modelId="{24674B42-B10F-B54E-B662-96A5700CD30C}" type="pres">
      <dgm:prSet presAssocID="{FF286F08-79D6-9E40-84B6-2C44A479800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A804A-EEC7-E84F-9E26-B7A0E621A121}" type="pres">
      <dgm:prSet presAssocID="{FF286F08-79D6-9E40-84B6-2C44A479800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CC953-28EE-1F49-9203-98565198B069}" type="presOf" srcId="{2E0D31A3-4C2A-EE49-A649-C325760AD942}" destId="{149AFED7-1B88-994D-B0EF-86ED1707E2DC}" srcOrd="0" destOrd="0" presId="urn:microsoft.com/office/officeart/2005/8/layout/chevron2"/>
    <dgm:cxn modelId="{39486399-8CCD-AE4C-8B2D-7EA46FF4FE3B}" srcId="{57B5790B-5CD2-9B48-B8B2-C30C2D843DEA}" destId="{FF286F08-79D6-9E40-84B6-2C44A4798000}" srcOrd="4" destOrd="0" parTransId="{B56F22E9-3E60-9342-9D9F-A9D23A5D8931}" sibTransId="{3BFC79B5-464E-D241-A40F-726EA6BDD4DC}"/>
    <dgm:cxn modelId="{E7AA4A40-2B6F-4E47-BDF2-75B736897765}" type="presOf" srcId="{F483AB03-3FF0-D047-8AF6-15A50DA3CC09}" destId="{00956B1B-C3D3-8646-9773-215D1690BCEB}" srcOrd="0" destOrd="0" presId="urn:microsoft.com/office/officeart/2005/8/layout/chevron2"/>
    <dgm:cxn modelId="{54FF09E6-05FA-BF4C-B898-D52C98DC8513}" srcId="{57B5790B-5CD2-9B48-B8B2-C30C2D843DEA}" destId="{2E0D31A3-4C2A-EE49-A649-C325760AD942}" srcOrd="3" destOrd="0" parTransId="{C365D090-AF99-1B4D-A398-375BDCE72648}" sibTransId="{7D045450-454E-8743-877E-E0E578B4F8B5}"/>
    <dgm:cxn modelId="{AB87AD43-D663-BA46-860E-4B0401947D9A}" type="presOf" srcId="{6A04B17A-C6A3-E448-A4BC-8C24E45C0618}" destId="{079135DE-F6D9-474F-AADB-6D94AB778EEB}" srcOrd="0" destOrd="0" presId="urn:microsoft.com/office/officeart/2005/8/layout/chevron2"/>
    <dgm:cxn modelId="{87DFB0DE-E30B-8549-8372-7F5FCE74B0DA}" srcId="{658E0EE7-650B-EC42-9B7C-EA4C30D4802B}" destId="{8C2550B1-A79B-F54D-892E-7EE42BC21E0A}" srcOrd="0" destOrd="0" parTransId="{6D8F24F5-4861-1A42-9949-C096998D7437}" sibTransId="{7D255965-8025-DB47-BD46-EBADBC167557}"/>
    <dgm:cxn modelId="{AD04AE77-28C7-D64E-8FA5-9EB1121E16CE}" type="presOf" srcId="{8C2550B1-A79B-F54D-892E-7EE42BC21E0A}" destId="{556EAB0F-8431-4642-B312-6B89499BD07F}" srcOrd="0" destOrd="0" presId="urn:microsoft.com/office/officeart/2005/8/layout/chevron2"/>
    <dgm:cxn modelId="{4D778D82-B377-444A-8A1C-7C80C3161B8E}" type="presOf" srcId="{FF286F08-79D6-9E40-84B6-2C44A4798000}" destId="{24674B42-B10F-B54E-B662-96A5700CD30C}" srcOrd="0" destOrd="0" presId="urn:microsoft.com/office/officeart/2005/8/layout/chevron2"/>
    <dgm:cxn modelId="{6BAE802F-8955-FF4C-81A1-1F00995D063F}" srcId="{57B5790B-5CD2-9B48-B8B2-C30C2D843DEA}" destId="{E0AE5DA0-5F24-C34E-B16C-2416DF11DF6D}" srcOrd="0" destOrd="0" parTransId="{DA852B90-C221-F140-AEF6-EB0BD3710F99}" sibTransId="{3D5595C9-3558-8E40-9466-31D1268652CC}"/>
    <dgm:cxn modelId="{9220F403-328A-0145-B18D-D470DCF5CE6A}" srcId="{E0AE5DA0-5F24-C34E-B16C-2416DF11DF6D}" destId="{12FCECEC-E020-1E4E-AE98-2F3EC08EE738}" srcOrd="0" destOrd="0" parTransId="{A6AFB3D7-8DD4-0345-856D-BEA74BBEAE23}" sibTransId="{74969449-3D66-E942-8FE3-2E78D1D92F15}"/>
    <dgm:cxn modelId="{62AC2F17-8ED5-CE47-B985-73B97006F4B0}" type="presOf" srcId="{51F497C4-DDDC-A345-9FD0-A6C4C5358F60}" destId="{52E00EFE-D66E-F242-8358-F9970DE84B06}" srcOrd="0" destOrd="0" presId="urn:microsoft.com/office/officeart/2005/8/layout/chevron2"/>
    <dgm:cxn modelId="{C1A6CEB3-3F36-1745-8147-ECA87E24591E}" srcId="{2E0D31A3-4C2A-EE49-A649-C325760AD942}" destId="{F483AB03-3FF0-D047-8AF6-15A50DA3CC09}" srcOrd="0" destOrd="0" parTransId="{A312AE7D-EBC3-A84F-9E5E-7ED8BD9519B1}" sibTransId="{286E0D05-CDCA-E146-ACD0-B493C56E3D90}"/>
    <dgm:cxn modelId="{4FBAB51F-04D0-D64A-8732-2E37B181F4D8}" srcId="{57B5790B-5CD2-9B48-B8B2-C30C2D843DEA}" destId="{51F497C4-DDDC-A345-9FD0-A6C4C5358F60}" srcOrd="2" destOrd="0" parTransId="{7B77B7A4-356A-774B-90FD-F05980D42018}" sibTransId="{207ADC25-416A-2B4B-B781-68B265391145}"/>
    <dgm:cxn modelId="{E50EB875-2EFC-E04F-A3CD-FE5B3FB7B9C1}" srcId="{51F497C4-DDDC-A345-9FD0-A6C4C5358F60}" destId="{6A04B17A-C6A3-E448-A4BC-8C24E45C0618}" srcOrd="0" destOrd="0" parTransId="{9B4600AA-D4FA-D444-9FFF-9A7609016A57}" sibTransId="{FA0D03C7-BC2C-7744-B6B8-90FBD4BA8AE6}"/>
    <dgm:cxn modelId="{52F52FDC-5939-E34E-A485-304EB77FE257}" srcId="{57B5790B-5CD2-9B48-B8B2-C30C2D843DEA}" destId="{658E0EE7-650B-EC42-9B7C-EA4C30D4802B}" srcOrd="1" destOrd="0" parTransId="{CD272B32-5C40-C544-BE6F-D43BA0BAA825}" sibTransId="{8FDBE9D1-31B9-364F-B2F2-9E22F87D9DDE}"/>
    <dgm:cxn modelId="{2EEF9FDE-3D22-4E41-AE2F-801B591FEA35}" type="presOf" srcId="{658E0EE7-650B-EC42-9B7C-EA4C30D4802B}" destId="{E8B5494E-5882-D14E-9E57-704CB479047A}" srcOrd="0" destOrd="0" presId="urn:microsoft.com/office/officeart/2005/8/layout/chevron2"/>
    <dgm:cxn modelId="{5D785F24-F862-ED46-B93D-8B1EAA38DC65}" type="presOf" srcId="{12FCECEC-E020-1E4E-AE98-2F3EC08EE738}" destId="{E011E10A-ECFF-EA43-8757-DBD1D859C4FC}" srcOrd="0" destOrd="0" presId="urn:microsoft.com/office/officeart/2005/8/layout/chevron2"/>
    <dgm:cxn modelId="{FC8BA47D-3DC9-BD49-B83B-70609378D635}" type="presOf" srcId="{57B5790B-5CD2-9B48-B8B2-C30C2D843DEA}" destId="{DEDB74BD-783B-3547-8A30-0A6C5799ACFF}" srcOrd="0" destOrd="0" presId="urn:microsoft.com/office/officeart/2005/8/layout/chevron2"/>
    <dgm:cxn modelId="{F711279A-DBAF-494C-BCE8-03F9F567F251}" type="presOf" srcId="{E0AE5DA0-5F24-C34E-B16C-2416DF11DF6D}" destId="{53A18209-9A15-954B-B133-61277CB88119}" srcOrd="0" destOrd="0" presId="urn:microsoft.com/office/officeart/2005/8/layout/chevron2"/>
    <dgm:cxn modelId="{12B090D1-7C0A-8B4D-9643-712C75075412}" srcId="{FF286F08-79D6-9E40-84B6-2C44A4798000}" destId="{D910C4E6-C196-C74D-BFEE-2467046206C1}" srcOrd="0" destOrd="0" parTransId="{304007F3-521B-FA45-99A0-51F6F76054BF}" sibTransId="{F190FBC5-CD18-DC40-A455-517E1A690DE8}"/>
    <dgm:cxn modelId="{93B6F724-03DC-CE4B-8BAB-6FF86C05124E}" type="presOf" srcId="{D910C4E6-C196-C74D-BFEE-2467046206C1}" destId="{BF6A804A-EEC7-E84F-9E26-B7A0E621A121}" srcOrd="0" destOrd="0" presId="urn:microsoft.com/office/officeart/2005/8/layout/chevron2"/>
    <dgm:cxn modelId="{DD1A508B-C395-CA47-8C3C-3C5F86C2BA91}" type="presParOf" srcId="{DEDB74BD-783B-3547-8A30-0A6C5799ACFF}" destId="{227B3FD3-B7E4-DD49-AEFD-1A56DCC243C0}" srcOrd="0" destOrd="0" presId="urn:microsoft.com/office/officeart/2005/8/layout/chevron2"/>
    <dgm:cxn modelId="{07CDF49C-8535-674C-A758-03958ED7A5B8}" type="presParOf" srcId="{227B3FD3-B7E4-DD49-AEFD-1A56DCC243C0}" destId="{53A18209-9A15-954B-B133-61277CB88119}" srcOrd="0" destOrd="0" presId="urn:microsoft.com/office/officeart/2005/8/layout/chevron2"/>
    <dgm:cxn modelId="{A836B274-3356-ED47-8C45-B4E7C985DDF5}" type="presParOf" srcId="{227B3FD3-B7E4-DD49-AEFD-1A56DCC243C0}" destId="{E011E10A-ECFF-EA43-8757-DBD1D859C4FC}" srcOrd="1" destOrd="0" presId="urn:microsoft.com/office/officeart/2005/8/layout/chevron2"/>
    <dgm:cxn modelId="{350B2257-E486-5A4C-91D0-DD5EC02362EA}" type="presParOf" srcId="{DEDB74BD-783B-3547-8A30-0A6C5799ACFF}" destId="{758F1D71-F31B-E741-B875-4EE64996B1F0}" srcOrd="1" destOrd="0" presId="urn:microsoft.com/office/officeart/2005/8/layout/chevron2"/>
    <dgm:cxn modelId="{7F5F8D31-0A3A-9B45-B974-DE6D4336D3BF}" type="presParOf" srcId="{DEDB74BD-783B-3547-8A30-0A6C5799ACFF}" destId="{33C1D060-0F5A-F44D-9BF1-3D5091A67BF5}" srcOrd="2" destOrd="0" presId="urn:microsoft.com/office/officeart/2005/8/layout/chevron2"/>
    <dgm:cxn modelId="{B24DFF56-B5EF-4D42-8341-EEDFB01A19C6}" type="presParOf" srcId="{33C1D060-0F5A-F44D-9BF1-3D5091A67BF5}" destId="{E8B5494E-5882-D14E-9E57-704CB479047A}" srcOrd="0" destOrd="0" presId="urn:microsoft.com/office/officeart/2005/8/layout/chevron2"/>
    <dgm:cxn modelId="{089716DC-1783-5944-990C-BC9BB0D710A2}" type="presParOf" srcId="{33C1D060-0F5A-F44D-9BF1-3D5091A67BF5}" destId="{556EAB0F-8431-4642-B312-6B89499BD07F}" srcOrd="1" destOrd="0" presId="urn:microsoft.com/office/officeart/2005/8/layout/chevron2"/>
    <dgm:cxn modelId="{51801BA3-4BF8-274E-9794-62C124B1B3D5}" type="presParOf" srcId="{DEDB74BD-783B-3547-8A30-0A6C5799ACFF}" destId="{5663CAE1-79CA-AE4A-9AA1-7D7DBAA53C7C}" srcOrd="3" destOrd="0" presId="urn:microsoft.com/office/officeart/2005/8/layout/chevron2"/>
    <dgm:cxn modelId="{BFDEDBB2-46F5-4A46-B536-01D3B1298155}" type="presParOf" srcId="{DEDB74BD-783B-3547-8A30-0A6C5799ACFF}" destId="{F4EFE97B-35B9-F045-8F84-AC13C206B674}" srcOrd="4" destOrd="0" presId="urn:microsoft.com/office/officeart/2005/8/layout/chevron2"/>
    <dgm:cxn modelId="{55EFCCFD-677A-4643-951E-BDB0E1EC1549}" type="presParOf" srcId="{F4EFE97B-35B9-F045-8F84-AC13C206B674}" destId="{52E00EFE-D66E-F242-8358-F9970DE84B06}" srcOrd="0" destOrd="0" presId="urn:microsoft.com/office/officeart/2005/8/layout/chevron2"/>
    <dgm:cxn modelId="{8BD733D6-DCD8-884B-AC9B-A1C8B7D76EAF}" type="presParOf" srcId="{F4EFE97B-35B9-F045-8F84-AC13C206B674}" destId="{079135DE-F6D9-474F-AADB-6D94AB778EEB}" srcOrd="1" destOrd="0" presId="urn:microsoft.com/office/officeart/2005/8/layout/chevron2"/>
    <dgm:cxn modelId="{C44A8014-C2F1-6040-85E5-1DF59926CB79}" type="presParOf" srcId="{DEDB74BD-783B-3547-8A30-0A6C5799ACFF}" destId="{13371E2E-6FB3-8449-90FF-91C1AE274BBC}" srcOrd="5" destOrd="0" presId="urn:microsoft.com/office/officeart/2005/8/layout/chevron2"/>
    <dgm:cxn modelId="{78E92770-CCC4-8445-9D6D-2F216D8EAF76}" type="presParOf" srcId="{DEDB74BD-783B-3547-8A30-0A6C5799ACFF}" destId="{391ED998-6B9D-4D45-8228-CA5725653CBA}" srcOrd="6" destOrd="0" presId="urn:microsoft.com/office/officeart/2005/8/layout/chevron2"/>
    <dgm:cxn modelId="{4A986CFA-719F-B342-8AFB-17E7A588C1CD}" type="presParOf" srcId="{391ED998-6B9D-4D45-8228-CA5725653CBA}" destId="{149AFED7-1B88-994D-B0EF-86ED1707E2DC}" srcOrd="0" destOrd="0" presId="urn:microsoft.com/office/officeart/2005/8/layout/chevron2"/>
    <dgm:cxn modelId="{2D5516C7-9120-894F-AB54-66F7EBADB863}" type="presParOf" srcId="{391ED998-6B9D-4D45-8228-CA5725653CBA}" destId="{00956B1B-C3D3-8646-9773-215D1690BCEB}" srcOrd="1" destOrd="0" presId="urn:microsoft.com/office/officeart/2005/8/layout/chevron2"/>
    <dgm:cxn modelId="{AF0CE828-1589-064C-AE89-3E73729F63FC}" type="presParOf" srcId="{DEDB74BD-783B-3547-8A30-0A6C5799ACFF}" destId="{C3AA8DEC-D32E-2D42-8A0A-DB1E5749695F}" srcOrd="7" destOrd="0" presId="urn:microsoft.com/office/officeart/2005/8/layout/chevron2"/>
    <dgm:cxn modelId="{EE635484-98BF-814A-A06C-24D59943F6B1}" type="presParOf" srcId="{DEDB74BD-783B-3547-8A30-0A6C5799ACFF}" destId="{D3026D5B-B3B1-5443-819D-CAD6F35DCC85}" srcOrd="8" destOrd="0" presId="urn:microsoft.com/office/officeart/2005/8/layout/chevron2"/>
    <dgm:cxn modelId="{93C69B0C-784A-6141-B463-A823949EE409}" type="presParOf" srcId="{D3026D5B-B3B1-5443-819D-CAD6F35DCC85}" destId="{24674B42-B10F-B54E-B662-96A5700CD30C}" srcOrd="0" destOrd="0" presId="urn:microsoft.com/office/officeart/2005/8/layout/chevron2"/>
    <dgm:cxn modelId="{4A62C9A2-5BFE-164F-9CB9-45796EEE81FD}" type="presParOf" srcId="{D3026D5B-B3B1-5443-819D-CAD6F35DCC85}" destId="{BF6A804A-EEC7-E84F-9E26-B7A0E621A1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5790B-5CD2-9B48-B8B2-C30C2D843DEA}" type="doc">
      <dgm:prSet loTypeId="urn:microsoft.com/office/officeart/2005/8/layout/chevron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E5DA0-5F24-C34E-B16C-2416DF11DF6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DA852B90-C221-F140-AEF6-EB0BD3710F99}" type="parTrans" cxnId="{6BAE802F-8955-FF4C-81A1-1F00995D063F}">
      <dgm:prSet/>
      <dgm:spPr/>
      <dgm:t>
        <a:bodyPr/>
        <a:lstStyle/>
        <a:p>
          <a:endParaRPr lang="en-US"/>
        </a:p>
      </dgm:t>
    </dgm:pt>
    <dgm:pt modelId="{3D5595C9-3558-8E40-9466-31D1268652CC}" type="sibTrans" cxnId="{6BAE802F-8955-FF4C-81A1-1F00995D063F}">
      <dgm:prSet/>
      <dgm:spPr/>
      <dgm:t>
        <a:bodyPr/>
        <a:lstStyle/>
        <a:p>
          <a:endParaRPr lang="en-US"/>
        </a:p>
      </dgm:t>
    </dgm:pt>
    <dgm:pt modelId="{12FCECEC-E020-1E4E-AE98-2F3EC08EE738}">
      <dgm:prSet phldrT="[Text]"/>
      <dgm:spPr/>
      <dgm:t>
        <a:bodyPr/>
        <a:lstStyle/>
        <a:p>
          <a:r>
            <a:rPr lang="en-US" dirty="0">
              <a:ea typeface="ＭＳ Ｐゴシック" pitchFamily="34" charset="-128"/>
            </a:rPr>
            <a:t>Identify lapse in quality or increased waste (sentinel events, near misses, workarounds)</a:t>
          </a:r>
          <a:endParaRPr lang="en-US" dirty="0"/>
        </a:p>
      </dgm:t>
    </dgm:pt>
    <dgm:pt modelId="{A6AFB3D7-8DD4-0345-856D-BEA74BBEAE23}" type="parTrans" cxnId="{9220F403-328A-0145-B18D-D470DCF5CE6A}">
      <dgm:prSet/>
      <dgm:spPr/>
      <dgm:t>
        <a:bodyPr/>
        <a:lstStyle/>
        <a:p>
          <a:endParaRPr lang="en-US"/>
        </a:p>
      </dgm:t>
    </dgm:pt>
    <dgm:pt modelId="{74969449-3D66-E942-8FE3-2E78D1D92F15}" type="sibTrans" cxnId="{9220F403-328A-0145-B18D-D470DCF5CE6A}">
      <dgm:prSet/>
      <dgm:spPr/>
      <dgm:t>
        <a:bodyPr/>
        <a:lstStyle/>
        <a:p>
          <a:endParaRPr lang="en-US"/>
        </a:p>
      </dgm:t>
    </dgm:pt>
    <dgm:pt modelId="{658E0EE7-650B-EC42-9B7C-EA4C30D4802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CD272B32-5C40-C544-BE6F-D43BA0BAA825}" type="parTrans" cxnId="{52F52FDC-5939-E34E-A485-304EB77FE257}">
      <dgm:prSet/>
      <dgm:spPr/>
      <dgm:t>
        <a:bodyPr/>
        <a:lstStyle/>
        <a:p>
          <a:endParaRPr lang="en-US"/>
        </a:p>
      </dgm:t>
    </dgm:pt>
    <dgm:pt modelId="{8FDBE9D1-31B9-364F-B2F2-9E22F87D9DDE}" type="sibTrans" cxnId="{52F52FDC-5939-E34E-A485-304EB77FE257}">
      <dgm:prSet/>
      <dgm:spPr/>
      <dgm:t>
        <a:bodyPr/>
        <a:lstStyle/>
        <a:p>
          <a:endParaRPr lang="en-US"/>
        </a:p>
      </dgm:t>
    </dgm:pt>
    <dgm:pt modelId="{8C2550B1-A79B-F54D-892E-7EE42BC21E0A}">
      <dgm:prSet phldrT="[Text]"/>
      <dgm:spPr/>
      <dgm:t>
        <a:bodyPr/>
        <a:lstStyle/>
        <a:p>
          <a:r>
            <a:rPr lang="en-US" dirty="0">
              <a:ea typeface="ＭＳ Ｐゴシック" pitchFamily="34" charset="-128"/>
            </a:rPr>
            <a:t>Study systems and processes, including benefits, harms, and costs of interventions</a:t>
          </a:r>
          <a:endParaRPr lang="en-US" dirty="0"/>
        </a:p>
      </dgm:t>
    </dgm:pt>
    <dgm:pt modelId="{6D8F24F5-4861-1A42-9949-C096998D7437}" type="parTrans" cxnId="{87DFB0DE-E30B-8549-8372-7F5FCE74B0DA}">
      <dgm:prSet/>
      <dgm:spPr/>
      <dgm:t>
        <a:bodyPr/>
        <a:lstStyle/>
        <a:p>
          <a:endParaRPr lang="en-US"/>
        </a:p>
      </dgm:t>
    </dgm:pt>
    <dgm:pt modelId="{7D255965-8025-DB47-BD46-EBADBC167557}" type="sibTrans" cxnId="{87DFB0DE-E30B-8549-8372-7F5FCE74B0DA}">
      <dgm:prSet/>
      <dgm:spPr/>
      <dgm:t>
        <a:bodyPr/>
        <a:lstStyle/>
        <a:p>
          <a:endParaRPr lang="en-US"/>
        </a:p>
      </dgm:t>
    </dgm:pt>
    <dgm:pt modelId="{51F497C4-DDDC-A345-9FD0-A6C4C5358F6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B77B7A4-356A-774B-90FD-F05980D42018}" type="parTrans" cxnId="{4FBAB51F-04D0-D64A-8732-2E37B181F4D8}">
      <dgm:prSet/>
      <dgm:spPr/>
      <dgm:t>
        <a:bodyPr/>
        <a:lstStyle/>
        <a:p>
          <a:endParaRPr lang="en-US"/>
        </a:p>
      </dgm:t>
    </dgm:pt>
    <dgm:pt modelId="{207ADC25-416A-2B4B-B781-68B265391145}" type="sibTrans" cxnId="{4FBAB51F-04D0-D64A-8732-2E37B181F4D8}">
      <dgm:prSet/>
      <dgm:spPr/>
      <dgm:t>
        <a:bodyPr/>
        <a:lstStyle/>
        <a:p>
          <a:endParaRPr lang="en-US"/>
        </a:p>
      </dgm:t>
    </dgm:pt>
    <dgm:pt modelId="{6A04B17A-C6A3-E448-A4BC-8C24E45C0618}">
      <dgm:prSet phldrT="[Text]"/>
      <dgm:spPr/>
      <dgm:t>
        <a:bodyPr/>
        <a:lstStyle/>
        <a:p>
          <a:r>
            <a:rPr lang="en-US" dirty="0">
              <a:ea typeface="ＭＳ Ｐゴシック" pitchFamily="34" charset="-128"/>
            </a:rPr>
            <a:t>Make changes to process to eliminate/decrease harmful or non-beneficial interventions</a:t>
          </a:r>
          <a:endParaRPr lang="en-US" dirty="0"/>
        </a:p>
      </dgm:t>
    </dgm:pt>
    <dgm:pt modelId="{9B4600AA-D4FA-D444-9FFF-9A7609016A57}" type="parTrans" cxnId="{E50EB875-2EFC-E04F-A3CD-FE5B3FB7B9C1}">
      <dgm:prSet/>
      <dgm:spPr/>
      <dgm:t>
        <a:bodyPr/>
        <a:lstStyle/>
        <a:p>
          <a:endParaRPr lang="en-US"/>
        </a:p>
      </dgm:t>
    </dgm:pt>
    <dgm:pt modelId="{FA0D03C7-BC2C-7744-B6B8-90FBD4BA8AE6}" type="sibTrans" cxnId="{E50EB875-2EFC-E04F-A3CD-FE5B3FB7B9C1}">
      <dgm:prSet/>
      <dgm:spPr/>
      <dgm:t>
        <a:bodyPr/>
        <a:lstStyle/>
        <a:p>
          <a:endParaRPr lang="en-US"/>
        </a:p>
      </dgm:t>
    </dgm:pt>
    <dgm:pt modelId="{2E0D31A3-4C2A-EE49-A649-C325760AD942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365D090-AF99-1B4D-A398-375BDCE72648}" type="parTrans" cxnId="{54FF09E6-05FA-BF4C-B898-D52C98DC8513}">
      <dgm:prSet/>
      <dgm:spPr/>
      <dgm:t>
        <a:bodyPr/>
        <a:lstStyle/>
        <a:p>
          <a:endParaRPr lang="en-US"/>
        </a:p>
      </dgm:t>
    </dgm:pt>
    <dgm:pt modelId="{7D045450-454E-8743-877E-E0E578B4F8B5}" type="sibTrans" cxnId="{54FF09E6-05FA-BF4C-B898-D52C98DC8513}">
      <dgm:prSet/>
      <dgm:spPr/>
      <dgm:t>
        <a:bodyPr/>
        <a:lstStyle/>
        <a:p>
          <a:endParaRPr lang="en-US"/>
        </a:p>
      </dgm:t>
    </dgm:pt>
    <dgm:pt modelId="{F483AB03-3FF0-D047-8AF6-15A50DA3CC09}">
      <dgm:prSet/>
      <dgm:spPr/>
      <dgm:t>
        <a:bodyPr/>
        <a:lstStyle/>
        <a:p>
          <a:r>
            <a:rPr lang="en-US" dirty="0">
              <a:ea typeface="ＭＳ Ｐゴシック" pitchFamily="34" charset="-128"/>
            </a:rPr>
            <a:t>Incorporate stakeholder (including patient) values, concerns, feedback</a:t>
          </a:r>
          <a:endParaRPr lang="en-US" dirty="0"/>
        </a:p>
      </dgm:t>
    </dgm:pt>
    <dgm:pt modelId="{A312AE7D-EBC3-A84F-9E5E-7ED8BD9519B1}" type="parTrans" cxnId="{C1A6CEB3-3F36-1745-8147-ECA87E24591E}">
      <dgm:prSet/>
      <dgm:spPr/>
      <dgm:t>
        <a:bodyPr/>
        <a:lstStyle/>
        <a:p>
          <a:endParaRPr lang="en-US"/>
        </a:p>
      </dgm:t>
    </dgm:pt>
    <dgm:pt modelId="{286E0D05-CDCA-E146-ACD0-B493C56E3D90}" type="sibTrans" cxnId="{C1A6CEB3-3F36-1745-8147-ECA87E24591E}">
      <dgm:prSet/>
      <dgm:spPr/>
      <dgm:t>
        <a:bodyPr/>
        <a:lstStyle/>
        <a:p>
          <a:endParaRPr lang="en-US"/>
        </a:p>
      </dgm:t>
    </dgm:pt>
    <dgm:pt modelId="{3A240D9E-3464-3346-8C17-D9FD583C8326}">
      <dgm:prSet/>
      <dgm:spPr/>
      <dgm:t>
        <a:bodyPr/>
        <a:lstStyle/>
        <a:p>
          <a:r>
            <a:rPr lang="en-US" dirty="0"/>
            <a:t>5</a:t>
          </a:r>
        </a:p>
      </dgm:t>
    </dgm:pt>
    <dgm:pt modelId="{B2157931-503F-DD46-A7AA-F4A6101184E4}" type="parTrans" cxnId="{90F8CC4C-ACBB-3A42-A7B7-7D209ED85926}">
      <dgm:prSet/>
      <dgm:spPr/>
      <dgm:t>
        <a:bodyPr/>
        <a:lstStyle/>
        <a:p>
          <a:endParaRPr lang="en-US"/>
        </a:p>
      </dgm:t>
    </dgm:pt>
    <dgm:pt modelId="{97092C5A-C2E8-174F-A266-C7D9BAF4C7E5}" type="sibTrans" cxnId="{90F8CC4C-ACBB-3A42-A7B7-7D209ED85926}">
      <dgm:prSet/>
      <dgm:spPr/>
      <dgm:t>
        <a:bodyPr/>
        <a:lstStyle/>
        <a:p>
          <a:endParaRPr lang="en-US"/>
        </a:p>
      </dgm:t>
    </dgm:pt>
    <dgm:pt modelId="{665E9A6C-DF71-8148-9F98-3FF52A401797}">
      <dgm:prSet/>
      <dgm:spPr/>
      <dgm:t>
        <a:bodyPr/>
        <a:lstStyle/>
        <a:p>
          <a:r>
            <a:rPr lang="en-US" dirty="0"/>
            <a:t>Based on analysis, abandon, modify or spread and scale intervention</a:t>
          </a:r>
        </a:p>
      </dgm:t>
    </dgm:pt>
    <dgm:pt modelId="{2B3069DE-9773-8447-ABA3-F08E21A3A32E}" type="parTrans" cxnId="{A74749FB-BE2E-0041-90DF-BC327E394B07}">
      <dgm:prSet/>
      <dgm:spPr/>
      <dgm:t>
        <a:bodyPr/>
        <a:lstStyle/>
        <a:p>
          <a:endParaRPr lang="en-US"/>
        </a:p>
      </dgm:t>
    </dgm:pt>
    <dgm:pt modelId="{E5BEF8C1-46A5-0C4D-8ED7-F6DE9A4D8772}" type="sibTrans" cxnId="{A74749FB-BE2E-0041-90DF-BC327E394B07}">
      <dgm:prSet/>
      <dgm:spPr/>
      <dgm:t>
        <a:bodyPr/>
        <a:lstStyle/>
        <a:p>
          <a:endParaRPr lang="en-US"/>
        </a:p>
      </dgm:t>
    </dgm:pt>
    <dgm:pt modelId="{DEDB74BD-783B-3547-8A30-0A6C5799ACFF}" type="pres">
      <dgm:prSet presAssocID="{57B5790B-5CD2-9B48-B8B2-C30C2D843D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B3FD3-B7E4-DD49-AEFD-1A56DCC243C0}" type="pres">
      <dgm:prSet presAssocID="{E0AE5DA0-5F24-C34E-B16C-2416DF11DF6D}" presName="composite" presStyleCnt="0"/>
      <dgm:spPr/>
    </dgm:pt>
    <dgm:pt modelId="{53A18209-9A15-954B-B133-61277CB88119}" type="pres">
      <dgm:prSet presAssocID="{E0AE5DA0-5F24-C34E-B16C-2416DF11DF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1E10A-ECFF-EA43-8757-DBD1D859C4FC}" type="pres">
      <dgm:prSet presAssocID="{E0AE5DA0-5F24-C34E-B16C-2416DF11DF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F1D71-F31B-E741-B875-4EE64996B1F0}" type="pres">
      <dgm:prSet presAssocID="{3D5595C9-3558-8E40-9466-31D1268652CC}" presName="sp" presStyleCnt="0"/>
      <dgm:spPr/>
    </dgm:pt>
    <dgm:pt modelId="{33C1D060-0F5A-F44D-9BF1-3D5091A67BF5}" type="pres">
      <dgm:prSet presAssocID="{658E0EE7-650B-EC42-9B7C-EA4C30D4802B}" presName="composite" presStyleCnt="0"/>
      <dgm:spPr/>
    </dgm:pt>
    <dgm:pt modelId="{E8B5494E-5882-D14E-9E57-704CB479047A}" type="pres">
      <dgm:prSet presAssocID="{658E0EE7-650B-EC42-9B7C-EA4C30D4802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EAB0F-8431-4642-B312-6B89499BD07F}" type="pres">
      <dgm:prSet presAssocID="{658E0EE7-650B-EC42-9B7C-EA4C30D4802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3CAE1-79CA-AE4A-9AA1-7D7DBAA53C7C}" type="pres">
      <dgm:prSet presAssocID="{8FDBE9D1-31B9-364F-B2F2-9E22F87D9DDE}" presName="sp" presStyleCnt="0"/>
      <dgm:spPr/>
    </dgm:pt>
    <dgm:pt modelId="{F4EFE97B-35B9-F045-8F84-AC13C206B674}" type="pres">
      <dgm:prSet presAssocID="{51F497C4-DDDC-A345-9FD0-A6C4C5358F60}" presName="composite" presStyleCnt="0"/>
      <dgm:spPr/>
    </dgm:pt>
    <dgm:pt modelId="{52E00EFE-D66E-F242-8358-F9970DE84B06}" type="pres">
      <dgm:prSet presAssocID="{51F497C4-DDDC-A345-9FD0-A6C4C5358F6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135DE-F6D9-474F-AADB-6D94AB778EEB}" type="pres">
      <dgm:prSet presAssocID="{51F497C4-DDDC-A345-9FD0-A6C4C5358F6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71E2E-6FB3-8449-90FF-91C1AE274BBC}" type="pres">
      <dgm:prSet presAssocID="{207ADC25-416A-2B4B-B781-68B265391145}" presName="sp" presStyleCnt="0"/>
      <dgm:spPr/>
    </dgm:pt>
    <dgm:pt modelId="{391ED998-6B9D-4D45-8228-CA5725653CBA}" type="pres">
      <dgm:prSet presAssocID="{2E0D31A3-4C2A-EE49-A649-C325760AD942}" presName="composite" presStyleCnt="0"/>
      <dgm:spPr/>
    </dgm:pt>
    <dgm:pt modelId="{149AFED7-1B88-994D-B0EF-86ED1707E2DC}" type="pres">
      <dgm:prSet presAssocID="{2E0D31A3-4C2A-EE49-A649-C325760AD94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56B1B-C3D3-8646-9773-215D1690BCEB}" type="pres">
      <dgm:prSet presAssocID="{2E0D31A3-4C2A-EE49-A649-C325760AD94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8DEC-D32E-2D42-8A0A-DB1E5749695F}" type="pres">
      <dgm:prSet presAssocID="{7D045450-454E-8743-877E-E0E578B4F8B5}" presName="sp" presStyleCnt="0"/>
      <dgm:spPr/>
    </dgm:pt>
    <dgm:pt modelId="{37F22D16-0435-3D4D-8FC2-1C6134E603A5}" type="pres">
      <dgm:prSet presAssocID="{3A240D9E-3464-3346-8C17-D9FD583C8326}" presName="composite" presStyleCnt="0"/>
      <dgm:spPr/>
    </dgm:pt>
    <dgm:pt modelId="{EDADF5EE-B63C-2042-99BD-66BDE95B5FA0}" type="pres">
      <dgm:prSet presAssocID="{3A240D9E-3464-3346-8C17-D9FD583C832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B7F3-EEFD-2A48-8113-71F4D4DE9A0B}" type="pres">
      <dgm:prSet presAssocID="{3A240D9E-3464-3346-8C17-D9FD583C832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F09E6-05FA-BF4C-B898-D52C98DC8513}" srcId="{57B5790B-5CD2-9B48-B8B2-C30C2D843DEA}" destId="{2E0D31A3-4C2A-EE49-A649-C325760AD942}" srcOrd="3" destOrd="0" parTransId="{C365D090-AF99-1B4D-A398-375BDCE72648}" sibTransId="{7D045450-454E-8743-877E-E0E578B4F8B5}"/>
    <dgm:cxn modelId="{778DC93F-1088-6A4F-8BCB-25E15072BDD8}" type="presOf" srcId="{51F497C4-DDDC-A345-9FD0-A6C4C5358F60}" destId="{52E00EFE-D66E-F242-8358-F9970DE84B06}" srcOrd="0" destOrd="0" presId="urn:microsoft.com/office/officeart/2005/8/layout/chevron2"/>
    <dgm:cxn modelId="{C1A6CEB3-3F36-1745-8147-ECA87E24591E}" srcId="{2E0D31A3-4C2A-EE49-A649-C325760AD942}" destId="{F483AB03-3FF0-D047-8AF6-15A50DA3CC09}" srcOrd="0" destOrd="0" parTransId="{A312AE7D-EBC3-A84F-9E5E-7ED8BD9519B1}" sibTransId="{286E0D05-CDCA-E146-ACD0-B493C56E3D90}"/>
    <dgm:cxn modelId="{4858EF99-F22B-DD43-9B39-5701835384E7}" type="presOf" srcId="{658E0EE7-650B-EC42-9B7C-EA4C30D4802B}" destId="{E8B5494E-5882-D14E-9E57-704CB479047A}" srcOrd="0" destOrd="0" presId="urn:microsoft.com/office/officeart/2005/8/layout/chevron2"/>
    <dgm:cxn modelId="{72C0C7A7-1D2C-614F-9661-5156FBD96832}" type="presOf" srcId="{12FCECEC-E020-1E4E-AE98-2F3EC08EE738}" destId="{E011E10A-ECFF-EA43-8757-DBD1D859C4FC}" srcOrd="0" destOrd="0" presId="urn:microsoft.com/office/officeart/2005/8/layout/chevron2"/>
    <dgm:cxn modelId="{D8A710A1-2CEE-D247-8369-A4B2013BB36C}" type="presOf" srcId="{3A240D9E-3464-3346-8C17-D9FD583C8326}" destId="{EDADF5EE-B63C-2042-99BD-66BDE95B5FA0}" srcOrd="0" destOrd="0" presId="urn:microsoft.com/office/officeart/2005/8/layout/chevron2"/>
    <dgm:cxn modelId="{1965A187-CCA5-664B-92FF-CF3D592B8626}" type="presOf" srcId="{E0AE5DA0-5F24-C34E-B16C-2416DF11DF6D}" destId="{53A18209-9A15-954B-B133-61277CB88119}" srcOrd="0" destOrd="0" presId="urn:microsoft.com/office/officeart/2005/8/layout/chevron2"/>
    <dgm:cxn modelId="{6BAE802F-8955-FF4C-81A1-1F00995D063F}" srcId="{57B5790B-5CD2-9B48-B8B2-C30C2D843DEA}" destId="{E0AE5DA0-5F24-C34E-B16C-2416DF11DF6D}" srcOrd="0" destOrd="0" parTransId="{DA852B90-C221-F140-AEF6-EB0BD3710F99}" sibTransId="{3D5595C9-3558-8E40-9466-31D1268652CC}"/>
    <dgm:cxn modelId="{52F52FDC-5939-E34E-A485-304EB77FE257}" srcId="{57B5790B-5CD2-9B48-B8B2-C30C2D843DEA}" destId="{658E0EE7-650B-EC42-9B7C-EA4C30D4802B}" srcOrd="1" destOrd="0" parTransId="{CD272B32-5C40-C544-BE6F-D43BA0BAA825}" sibTransId="{8FDBE9D1-31B9-364F-B2F2-9E22F87D9DDE}"/>
    <dgm:cxn modelId="{20620F59-55B7-BE40-94B2-24455D9D5BB0}" type="presOf" srcId="{57B5790B-5CD2-9B48-B8B2-C30C2D843DEA}" destId="{DEDB74BD-783B-3547-8A30-0A6C5799ACFF}" srcOrd="0" destOrd="0" presId="urn:microsoft.com/office/officeart/2005/8/layout/chevron2"/>
    <dgm:cxn modelId="{9220F403-328A-0145-B18D-D470DCF5CE6A}" srcId="{E0AE5DA0-5F24-C34E-B16C-2416DF11DF6D}" destId="{12FCECEC-E020-1E4E-AE98-2F3EC08EE738}" srcOrd="0" destOrd="0" parTransId="{A6AFB3D7-8DD4-0345-856D-BEA74BBEAE23}" sibTransId="{74969449-3D66-E942-8FE3-2E78D1D92F15}"/>
    <dgm:cxn modelId="{90F8CC4C-ACBB-3A42-A7B7-7D209ED85926}" srcId="{57B5790B-5CD2-9B48-B8B2-C30C2D843DEA}" destId="{3A240D9E-3464-3346-8C17-D9FD583C8326}" srcOrd="4" destOrd="0" parTransId="{B2157931-503F-DD46-A7AA-F4A6101184E4}" sibTransId="{97092C5A-C2E8-174F-A266-C7D9BAF4C7E5}"/>
    <dgm:cxn modelId="{87DFB0DE-E30B-8549-8372-7F5FCE74B0DA}" srcId="{658E0EE7-650B-EC42-9B7C-EA4C30D4802B}" destId="{8C2550B1-A79B-F54D-892E-7EE42BC21E0A}" srcOrd="0" destOrd="0" parTransId="{6D8F24F5-4861-1A42-9949-C096998D7437}" sibTransId="{7D255965-8025-DB47-BD46-EBADBC167557}"/>
    <dgm:cxn modelId="{EF291005-1FC7-B745-BF96-8C5B49D71B57}" type="presOf" srcId="{F483AB03-3FF0-D047-8AF6-15A50DA3CC09}" destId="{00956B1B-C3D3-8646-9773-215D1690BCEB}" srcOrd="0" destOrd="0" presId="urn:microsoft.com/office/officeart/2005/8/layout/chevron2"/>
    <dgm:cxn modelId="{5A678E9A-C304-0148-8170-410BE5F6C75F}" type="presOf" srcId="{8C2550B1-A79B-F54D-892E-7EE42BC21E0A}" destId="{556EAB0F-8431-4642-B312-6B89499BD07F}" srcOrd="0" destOrd="0" presId="urn:microsoft.com/office/officeart/2005/8/layout/chevron2"/>
    <dgm:cxn modelId="{7BD7A76B-D3C5-E940-A4AF-043AA09932D5}" type="presOf" srcId="{2E0D31A3-4C2A-EE49-A649-C325760AD942}" destId="{149AFED7-1B88-994D-B0EF-86ED1707E2DC}" srcOrd="0" destOrd="0" presId="urn:microsoft.com/office/officeart/2005/8/layout/chevron2"/>
    <dgm:cxn modelId="{E50EB875-2EFC-E04F-A3CD-FE5B3FB7B9C1}" srcId="{51F497C4-DDDC-A345-9FD0-A6C4C5358F60}" destId="{6A04B17A-C6A3-E448-A4BC-8C24E45C0618}" srcOrd="0" destOrd="0" parTransId="{9B4600AA-D4FA-D444-9FFF-9A7609016A57}" sibTransId="{FA0D03C7-BC2C-7744-B6B8-90FBD4BA8AE6}"/>
    <dgm:cxn modelId="{DACFC6BC-356C-294C-BDEC-7B956386F6F3}" type="presOf" srcId="{665E9A6C-DF71-8148-9F98-3FF52A401797}" destId="{C758B7F3-EEFD-2A48-8113-71F4D4DE9A0B}" srcOrd="0" destOrd="0" presId="urn:microsoft.com/office/officeart/2005/8/layout/chevron2"/>
    <dgm:cxn modelId="{4FBAB51F-04D0-D64A-8732-2E37B181F4D8}" srcId="{57B5790B-5CD2-9B48-B8B2-C30C2D843DEA}" destId="{51F497C4-DDDC-A345-9FD0-A6C4C5358F60}" srcOrd="2" destOrd="0" parTransId="{7B77B7A4-356A-774B-90FD-F05980D42018}" sibTransId="{207ADC25-416A-2B4B-B781-68B265391145}"/>
    <dgm:cxn modelId="{A377BD01-3495-5346-AB55-2907C3949125}" type="presOf" srcId="{6A04B17A-C6A3-E448-A4BC-8C24E45C0618}" destId="{079135DE-F6D9-474F-AADB-6D94AB778EEB}" srcOrd="0" destOrd="0" presId="urn:microsoft.com/office/officeart/2005/8/layout/chevron2"/>
    <dgm:cxn modelId="{A74749FB-BE2E-0041-90DF-BC327E394B07}" srcId="{3A240D9E-3464-3346-8C17-D9FD583C8326}" destId="{665E9A6C-DF71-8148-9F98-3FF52A401797}" srcOrd="0" destOrd="0" parTransId="{2B3069DE-9773-8447-ABA3-F08E21A3A32E}" sibTransId="{E5BEF8C1-46A5-0C4D-8ED7-F6DE9A4D8772}"/>
    <dgm:cxn modelId="{0E9AA747-D167-6E4E-BD5C-20B567826574}" type="presParOf" srcId="{DEDB74BD-783B-3547-8A30-0A6C5799ACFF}" destId="{227B3FD3-B7E4-DD49-AEFD-1A56DCC243C0}" srcOrd="0" destOrd="0" presId="urn:microsoft.com/office/officeart/2005/8/layout/chevron2"/>
    <dgm:cxn modelId="{3264E030-A83A-DA45-BCD4-53CA90EFE274}" type="presParOf" srcId="{227B3FD3-B7E4-DD49-AEFD-1A56DCC243C0}" destId="{53A18209-9A15-954B-B133-61277CB88119}" srcOrd="0" destOrd="0" presId="urn:microsoft.com/office/officeart/2005/8/layout/chevron2"/>
    <dgm:cxn modelId="{F6AB57AB-430B-5A44-B9E1-21B46916A199}" type="presParOf" srcId="{227B3FD3-B7E4-DD49-AEFD-1A56DCC243C0}" destId="{E011E10A-ECFF-EA43-8757-DBD1D859C4FC}" srcOrd="1" destOrd="0" presId="urn:microsoft.com/office/officeart/2005/8/layout/chevron2"/>
    <dgm:cxn modelId="{6D210A9A-1D7C-7A4A-9E40-769BDB3E9A3D}" type="presParOf" srcId="{DEDB74BD-783B-3547-8A30-0A6C5799ACFF}" destId="{758F1D71-F31B-E741-B875-4EE64996B1F0}" srcOrd="1" destOrd="0" presId="urn:microsoft.com/office/officeart/2005/8/layout/chevron2"/>
    <dgm:cxn modelId="{DDF51BB0-35CC-0841-9A00-15AFE7F3A1EA}" type="presParOf" srcId="{DEDB74BD-783B-3547-8A30-0A6C5799ACFF}" destId="{33C1D060-0F5A-F44D-9BF1-3D5091A67BF5}" srcOrd="2" destOrd="0" presId="urn:microsoft.com/office/officeart/2005/8/layout/chevron2"/>
    <dgm:cxn modelId="{FDF7207D-3B87-F04A-B58F-FBEF24809B9E}" type="presParOf" srcId="{33C1D060-0F5A-F44D-9BF1-3D5091A67BF5}" destId="{E8B5494E-5882-D14E-9E57-704CB479047A}" srcOrd="0" destOrd="0" presId="urn:microsoft.com/office/officeart/2005/8/layout/chevron2"/>
    <dgm:cxn modelId="{560FA743-54A1-214E-AA63-4C3C299C8BDB}" type="presParOf" srcId="{33C1D060-0F5A-F44D-9BF1-3D5091A67BF5}" destId="{556EAB0F-8431-4642-B312-6B89499BD07F}" srcOrd="1" destOrd="0" presId="urn:microsoft.com/office/officeart/2005/8/layout/chevron2"/>
    <dgm:cxn modelId="{D60B401C-D361-A148-BF85-2C3BCDC05CA2}" type="presParOf" srcId="{DEDB74BD-783B-3547-8A30-0A6C5799ACFF}" destId="{5663CAE1-79CA-AE4A-9AA1-7D7DBAA53C7C}" srcOrd="3" destOrd="0" presId="urn:microsoft.com/office/officeart/2005/8/layout/chevron2"/>
    <dgm:cxn modelId="{FBFAD849-E333-F749-8D30-C18D990224C4}" type="presParOf" srcId="{DEDB74BD-783B-3547-8A30-0A6C5799ACFF}" destId="{F4EFE97B-35B9-F045-8F84-AC13C206B674}" srcOrd="4" destOrd="0" presId="urn:microsoft.com/office/officeart/2005/8/layout/chevron2"/>
    <dgm:cxn modelId="{A49EA646-2F03-5D40-9FC1-E991C74B845F}" type="presParOf" srcId="{F4EFE97B-35B9-F045-8F84-AC13C206B674}" destId="{52E00EFE-D66E-F242-8358-F9970DE84B06}" srcOrd="0" destOrd="0" presId="urn:microsoft.com/office/officeart/2005/8/layout/chevron2"/>
    <dgm:cxn modelId="{E0DCC5CF-585C-1644-AAD1-390235D7E499}" type="presParOf" srcId="{F4EFE97B-35B9-F045-8F84-AC13C206B674}" destId="{079135DE-F6D9-474F-AADB-6D94AB778EEB}" srcOrd="1" destOrd="0" presId="urn:microsoft.com/office/officeart/2005/8/layout/chevron2"/>
    <dgm:cxn modelId="{767EE787-886F-D64C-89BE-4C98BA61278C}" type="presParOf" srcId="{DEDB74BD-783B-3547-8A30-0A6C5799ACFF}" destId="{13371E2E-6FB3-8449-90FF-91C1AE274BBC}" srcOrd="5" destOrd="0" presId="urn:microsoft.com/office/officeart/2005/8/layout/chevron2"/>
    <dgm:cxn modelId="{D028C215-8541-F246-B920-D768086DA8FB}" type="presParOf" srcId="{DEDB74BD-783B-3547-8A30-0A6C5799ACFF}" destId="{391ED998-6B9D-4D45-8228-CA5725653CBA}" srcOrd="6" destOrd="0" presId="urn:microsoft.com/office/officeart/2005/8/layout/chevron2"/>
    <dgm:cxn modelId="{F67DD182-C1FF-0743-956E-C874A9E43972}" type="presParOf" srcId="{391ED998-6B9D-4D45-8228-CA5725653CBA}" destId="{149AFED7-1B88-994D-B0EF-86ED1707E2DC}" srcOrd="0" destOrd="0" presId="urn:microsoft.com/office/officeart/2005/8/layout/chevron2"/>
    <dgm:cxn modelId="{91B87756-A664-2E40-B8B1-39D89CCF3B00}" type="presParOf" srcId="{391ED998-6B9D-4D45-8228-CA5725653CBA}" destId="{00956B1B-C3D3-8646-9773-215D1690BCEB}" srcOrd="1" destOrd="0" presId="urn:microsoft.com/office/officeart/2005/8/layout/chevron2"/>
    <dgm:cxn modelId="{87B751C1-8FDE-234F-A2E4-5C065CD5B908}" type="presParOf" srcId="{DEDB74BD-783B-3547-8A30-0A6C5799ACFF}" destId="{C3AA8DEC-D32E-2D42-8A0A-DB1E5749695F}" srcOrd="7" destOrd="0" presId="urn:microsoft.com/office/officeart/2005/8/layout/chevron2"/>
    <dgm:cxn modelId="{BCB45FC1-B622-1445-92C6-2C49619AC043}" type="presParOf" srcId="{DEDB74BD-783B-3547-8A30-0A6C5799ACFF}" destId="{37F22D16-0435-3D4D-8FC2-1C6134E603A5}" srcOrd="8" destOrd="0" presId="urn:microsoft.com/office/officeart/2005/8/layout/chevron2"/>
    <dgm:cxn modelId="{177CD0A5-3576-1A43-80C3-261970453D7C}" type="presParOf" srcId="{37F22D16-0435-3D4D-8FC2-1C6134E603A5}" destId="{EDADF5EE-B63C-2042-99BD-66BDE95B5FA0}" srcOrd="0" destOrd="0" presId="urn:microsoft.com/office/officeart/2005/8/layout/chevron2"/>
    <dgm:cxn modelId="{4A05ADFF-5EB7-A94F-BDB6-94B3B1621A33}" type="presParOf" srcId="{37F22D16-0435-3D4D-8FC2-1C6134E603A5}" destId="{C758B7F3-EEFD-2A48-8113-71F4D4DE9A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5790B-5CD2-9B48-B8B2-C30C2D843DE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E5DA0-5F24-C34E-B16C-2416DF11DF6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DA852B90-C221-F140-AEF6-EB0BD3710F99}" type="parTrans" cxnId="{6BAE802F-8955-FF4C-81A1-1F00995D063F}">
      <dgm:prSet/>
      <dgm:spPr/>
      <dgm:t>
        <a:bodyPr/>
        <a:lstStyle/>
        <a:p>
          <a:endParaRPr lang="en-US"/>
        </a:p>
      </dgm:t>
    </dgm:pt>
    <dgm:pt modelId="{3D5595C9-3558-8E40-9466-31D1268652CC}" type="sibTrans" cxnId="{6BAE802F-8955-FF4C-81A1-1F00995D063F}">
      <dgm:prSet/>
      <dgm:spPr/>
      <dgm:t>
        <a:bodyPr/>
        <a:lstStyle/>
        <a:p>
          <a:endParaRPr lang="en-US"/>
        </a:p>
      </dgm:t>
    </dgm:pt>
    <dgm:pt modelId="{12FCECEC-E020-1E4E-AE98-2F3EC08EE738}">
      <dgm:prSet phldrT="[Text]"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Understand the benefits, harms, and relative costs of the interventions</a:t>
          </a:r>
          <a:endParaRPr lang="en-US" sz="1700" dirty="0"/>
        </a:p>
      </dgm:t>
    </dgm:pt>
    <dgm:pt modelId="{A6AFB3D7-8DD4-0345-856D-BEA74BBEAE23}" type="parTrans" cxnId="{9220F403-328A-0145-B18D-D470DCF5CE6A}">
      <dgm:prSet/>
      <dgm:spPr/>
      <dgm:t>
        <a:bodyPr/>
        <a:lstStyle/>
        <a:p>
          <a:endParaRPr lang="en-US"/>
        </a:p>
      </dgm:t>
    </dgm:pt>
    <dgm:pt modelId="{74969449-3D66-E942-8FE3-2E78D1D92F15}" type="sibTrans" cxnId="{9220F403-328A-0145-B18D-D470DCF5CE6A}">
      <dgm:prSet/>
      <dgm:spPr/>
      <dgm:t>
        <a:bodyPr/>
        <a:lstStyle/>
        <a:p>
          <a:endParaRPr lang="en-US"/>
        </a:p>
      </dgm:t>
    </dgm:pt>
    <dgm:pt modelId="{8C2550B1-A79B-F54D-892E-7EE42BC21E0A}">
      <dgm:prSet phldrT="[Text]"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Decrease or eliminate interventions that provide no benefits and/or may be harmful</a:t>
          </a:r>
          <a:endParaRPr lang="en-US" sz="1700" dirty="0"/>
        </a:p>
      </dgm:t>
    </dgm:pt>
    <dgm:pt modelId="{6D8F24F5-4861-1A42-9949-C096998D7437}" type="parTrans" cxnId="{87DFB0DE-E30B-8549-8372-7F5FCE74B0DA}">
      <dgm:prSet/>
      <dgm:spPr/>
      <dgm:t>
        <a:bodyPr/>
        <a:lstStyle/>
        <a:p>
          <a:endParaRPr lang="en-US"/>
        </a:p>
      </dgm:t>
    </dgm:pt>
    <dgm:pt modelId="{7D255965-8025-DB47-BD46-EBADBC167557}" type="sibTrans" cxnId="{87DFB0DE-E30B-8549-8372-7F5FCE74B0DA}">
      <dgm:prSet/>
      <dgm:spPr/>
      <dgm:t>
        <a:bodyPr/>
        <a:lstStyle/>
        <a:p>
          <a:endParaRPr lang="en-US"/>
        </a:p>
      </dgm:t>
    </dgm:pt>
    <dgm:pt modelId="{51F497C4-DDDC-A345-9FD0-A6C4C5358F6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7B77B7A4-356A-774B-90FD-F05980D42018}" type="parTrans" cxnId="{4FBAB51F-04D0-D64A-8732-2E37B181F4D8}">
      <dgm:prSet/>
      <dgm:spPr/>
      <dgm:t>
        <a:bodyPr/>
        <a:lstStyle/>
        <a:p>
          <a:endParaRPr lang="en-US"/>
        </a:p>
      </dgm:t>
    </dgm:pt>
    <dgm:pt modelId="{207ADC25-416A-2B4B-B781-68B265391145}" type="sibTrans" cxnId="{4FBAB51F-04D0-D64A-8732-2E37B181F4D8}">
      <dgm:prSet/>
      <dgm:spPr/>
      <dgm:t>
        <a:bodyPr/>
        <a:lstStyle/>
        <a:p>
          <a:endParaRPr lang="en-US"/>
        </a:p>
      </dgm:t>
    </dgm:pt>
    <dgm:pt modelId="{6A04B17A-C6A3-E448-A4BC-8C24E45C0618}">
      <dgm:prSet phldrT="[Text]" custT="1"/>
      <dgm:spPr/>
      <dgm:t>
        <a:bodyPr/>
        <a:lstStyle/>
        <a:p>
          <a:r>
            <a:rPr lang="en-US" sz="1600" dirty="0">
              <a:ea typeface="ＭＳ Ｐゴシック" pitchFamily="34" charset="-128"/>
            </a:rPr>
            <a:t>Choose interventions and care settings to maximize benefits, minimize harms, and reduce costs</a:t>
          </a:r>
          <a:endParaRPr lang="en-US" sz="1600" dirty="0"/>
        </a:p>
      </dgm:t>
    </dgm:pt>
    <dgm:pt modelId="{9B4600AA-D4FA-D444-9FFF-9A7609016A57}" type="parTrans" cxnId="{E50EB875-2EFC-E04F-A3CD-FE5B3FB7B9C1}">
      <dgm:prSet/>
      <dgm:spPr/>
      <dgm:t>
        <a:bodyPr/>
        <a:lstStyle/>
        <a:p>
          <a:endParaRPr lang="en-US"/>
        </a:p>
      </dgm:t>
    </dgm:pt>
    <dgm:pt modelId="{FA0D03C7-BC2C-7744-B6B8-90FBD4BA8AE6}" type="sibTrans" cxnId="{E50EB875-2EFC-E04F-A3CD-FE5B3FB7B9C1}">
      <dgm:prSet/>
      <dgm:spPr/>
      <dgm:t>
        <a:bodyPr/>
        <a:lstStyle/>
        <a:p>
          <a:endParaRPr lang="en-US"/>
        </a:p>
      </dgm:t>
    </dgm:pt>
    <dgm:pt modelId="{FF286F08-79D6-9E40-84B6-2C44A4798000}">
      <dgm:prSet/>
      <dgm:spPr/>
      <dgm:t>
        <a:bodyPr/>
        <a:lstStyle/>
        <a:p>
          <a:r>
            <a:rPr lang="en-US" dirty="0"/>
            <a:t>5</a:t>
          </a:r>
        </a:p>
      </dgm:t>
    </dgm:pt>
    <dgm:pt modelId="{B56F22E9-3E60-9342-9D9F-A9D23A5D8931}" type="parTrans" cxnId="{39486399-8CCD-AE4C-8B2D-7EA46FF4FE3B}">
      <dgm:prSet/>
      <dgm:spPr/>
      <dgm:t>
        <a:bodyPr/>
        <a:lstStyle/>
        <a:p>
          <a:endParaRPr lang="en-US"/>
        </a:p>
      </dgm:t>
    </dgm:pt>
    <dgm:pt modelId="{3BFC79B5-464E-D241-A40F-726EA6BDD4DC}" type="sibTrans" cxnId="{39486399-8CCD-AE4C-8B2D-7EA46FF4FE3B}">
      <dgm:prSet/>
      <dgm:spPr/>
      <dgm:t>
        <a:bodyPr/>
        <a:lstStyle/>
        <a:p>
          <a:endParaRPr lang="en-US"/>
        </a:p>
      </dgm:t>
    </dgm:pt>
    <dgm:pt modelId="{F483AB03-3FF0-D047-8AF6-15A50DA3CC09}">
      <dgm:prSet custT="1"/>
      <dgm:spPr/>
      <dgm:t>
        <a:bodyPr/>
        <a:lstStyle/>
        <a:p>
          <a:r>
            <a:rPr lang="en-US" sz="1700" dirty="0">
              <a:ea typeface="ＭＳ Ｐゴシック" pitchFamily="34" charset="-128"/>
            </a:rPr>
            <a:t>Customize a care plan that incorporates patient values and concerns</a:t>
          </a:r>
          <a:endParaRPr lang="en-US" sz="1700" dirty="0"/>
        </a:p>
      </dgm:t>
    </dgm:pt>
    <dgm:pt modelId="{A312AE7D-EBC3-A84F-9E5E-7ED8BD9519B1}" type="parTrans" cxnId="{C1A6CEB3-3F36-1745-8147-ECA87E24591E}">
      <dgm:prSet/>
      <dgm:spPr/>
      <dgm:t>
        <a:bodyPr/>
        <a:lstStyle/>
        <a:p>
          <a:endParaRPr lang="en-US"/>
        </a:p>
      </dgm:t>
    </dgm:pt>
    <dgm:pt modelId="{286E0D05-CDCA-E146-ACD0-B493C56E3D90}" type="sibTrans" cxnId="{C1A6CEB3-3F36-1745-8147-ECA87E24591E}">
      <dgm:prSet/>
      <dgm:spPr/>
      <dgm:t>
        <a:bodyPr/>
        <a:lstStyle/>
        <a:p>
          <a:endParaRPr lang="en-US"/>
        </a:p>
      </dgm:t>
    </dgm:pt>
    <dgm:pt modelId="{D910C4E6-C196-C74D-BFEE-2467046206C1}">
      <dgm:prSet custT="1"/>
      <dgm:spPr/>
      <dgm:t>
        <a:bodyPr/>
        <a:lstStyle/>
        <a:p>
          <a:r>
            <a:rPr lang="en-US" sz="1600" dirty="0">
              <a:ea typeface="ＭＳ Ｐゴシック" pitchFamily="34" charset="-128"/>
            </a:rPr>
            <a:t>Identify system level opportunities to improve outcomes, minimize harms, and reduce waste</a:t>
          </a:r>
          <a:endParaRPr lang="en-US" sz="1600" dirty="0"/>
        </a:p>
      </dgm:t>
    </dgm:pt>
    <dgm:pt modelId="{304007F3-521B-FA45-99A0-51F6F76054BF}" type="parTrans" cxnId="{12B090D1-7C0A-8B4D-9643-712C75075412}">
      <dgm:prSet/>
      <dgm:spPr/>
      <dgm:t>
        <a:bodyPr/>
        <a:lstStyle/>
        <a:p>
          <a:endParaRPr lang="en-US"/>
        </a:p>
      </dgm:t>
    </dgm:pt>
    <dgm:pt modelId="{F190FBC5-CD18-DC40-A455-517E1A690DE8}" type="sibTrans" cxnId="{12B090D1-7C0A-8B4D-9643-712C75075412}">
      <dgm:prSet/>
      <dgm:spPr/>
      <dgm:t>
        <a:bodyPr/>
        <a:lstStyle/>
        <a:p>
          <a:endParaRPr lang="en-US"/>
        </a:p>
      </dgm:t>
    </dgm:pt>
    <dgm:pt modelId="{658E0EE7-650B-EC42-9B7C-EA4C30D4802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8FDBE9D1-31B9-364F-B2F2-9E22F87D9DDE}" type="sibTrans" cxnId="{52F52FDC-5939-E34E-A485-304EB77FE257}">
      <dgm:prSet/>
      <dgm:spPr/>
      <dgm:t>
        <a:bodyPr/>
        <a:lstStyle/>
        <a:p>
          <a:endParaRPr lang="en-US"/>
        </a:p>
      </dgm:t>
    </dgm:pt>
    <dgm:pt modelId="{CD272B32-5C40-C544-BE6F-D43BA0BAA825}" type="parTrans" cxnId="{52F52FDC-5939-E34E-A485-304EB77FE257}">
      <dgm:prSet/>
      <dgm:spPr/>
      <dgm:t>
        <a:bodyPr/>
        <a:lstStyle/>
        <a:p>
          <a:endParaRPr lang="en-US"/>
        </a:p>
      </dgm:t>
    </dgm:pt>
    <dgm:pt modelId="{2E0D31A3-4C2A-EE49-A649-C325760AD942}">
      <dgm:prSet/>
      <dgm:spPr/>
      <dgm:t>
        <a:bodyPr/>
        <a:lstStyle/>
        <a:p>
          <a:r>
            <a:rPr lang="en-US" dirty="0"/>
            <a:t>4</a:t>
          </a:r>
        </a:p>
      </dgm:t>
    </dgm:pt>
    <dgm:pt modelId="{7D045450-454E-8743-877E-E0E578B4F8B5}" type="sibTrans" cxnId="{54FF09E6-05FA-BF4C-B898-D52C98DC8513}">
      <dgm:prSet/>
      <dgm:spPr/>
      <dgm:t>
        <a:bodyPr/>
        <a:lstStyle/>
        <a:p>
          <a:endParaRPr lang="en-US"/>
        </a:p>
      </dgm:t>
    </dgm:pt>
    <dgm:pt modelId="{C365D090-AF99-1B4D-A398-375BDCE72648}" type="parTrans" cxnId="{54FF09E6-05FA-BF4C-B898-D52C98DC8513}">
      <dgm:prSet/>
      <dgm:spPr/>
      <dgm:t>
        <a:bodyPr/>
        <a:lstStyle/>
        <a:p>
          <a:endParaRPr lang="en-US"/>
        </a:p>
      </dgm:t>
    </dgm:pt>
    <dgm:pt modelId="{DEDB74BD-783B-3547-8A30-0A6C5799ACFF}" type="pres">
      <dgm:prSet presAssocID="{57B5790B-5CD2-9B48-B8B2-C30C2D843D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B3FD3-B7E4-DD49-AEFD-1A56DCC243C0}" type="pres">
      <dgm:prSet presAssocID="{E0AE5DA0-5F24-C34E-B16C-2416DF11DF6D}" presName="composite" presStyleCnt="0"/>
      <dgm:spPr/>
    </dgm:pt>
    <dgm:pt modelId="{53A18209-9A15-954B-B133-61277CB88119}" type="pres">
      <dgm:prSet presAssocID="{E0AE5DA0-5F24-C34E-B16C-2416DF11DF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1E10A-ECFF-EA43-8757-DBD1D859C4FC}" type="pres">
      <dgm:prSet presAssocID="{E0AE5DA0-5F24-C34E-B16C-2416DF11DF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F1D71-F31B-E741-B875-4EE64996B1F0}" type="pres">
      <dgm:prSet presAssocID="{3D5595C9-3558-8E40-9466-31D1268652CC}" presName="sp" presStyleCnt="0"/>
      <dgm:spPr/>
    </dgm:pt>
    <dgm:pt modelId="{33C1D060-0F5A-F44D-9BF1-3D5091A67BF5}" type="pres">
      <dgm:prSet presAssocID="{658E0EE7-650B-EC42-9B7C-EA4C30D4802B}" presName="composite" presStyleCnt="0"/>
      <dgm:spPr/>
    </dgm:pt>
    <dgm:pt modelId="{E8B5494E-5882-D14E-9E57-704CB479047A}" type="pres">
      <dgm:prSet presAssocID="{658E0EE7-650B-EC42-9B7C-EA4C30D4802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EAB0F-8431-4642-B312-6B89499BD07F}" type="pres">
      <dgm:prSet presAssocID="{658E0EE7-650B-EC42-9B7C-EA4C30D4802B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3CAE1-79CA-AE4A-9AA1-7D7DBAA53C7C}" type="pres">
      <dgm:prSet presAssocID="{8FDBE9D1-31B9-364F-B2F2-9E22F87D9DDE}" presName="sp" presStyleCnt="0"/>
      <dgm:spPr/>
    </dgm:pt>
    <dgm:pt modelId="{F4EFE97B-35B9-F045-8F84-AC13C206B674}" type="pres">
      <dgm:prSet presAssocID="{51F497C4-DDDC-A345-9FD0-A6C4C5358F60}" presName="composite" presStyleCnt="0"/>
      <dgm:spPr/>
    </dgm:pt>
    <dgm:pt modelId="{52E00EFE-D66E-F242-8358-F9970DE84B06}" type="pres">
      <dgm:prSet presAssocID="{51F497C4-DDDC-A345-9FD0-A6C4C5358F6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135DE-F6D9-474F-AADB-6D94AB778EEB}" type="pres">
      <dgm:prSet presAssocID="{51F497C4-DDDC-A345-9FD0-A6C4C5358F6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71E2E-6FB3-8449-90FF-91C1AE274BBC}" type="pres">
      <dgm:prSet presAssocID="{207ADC25-416A-2B4B-B781-68B265391145}" presName="sp" presStyleCnt="0"/>
      <dgm:spPr/>
    </dgm:pt>
    <dgm:pt modelId="{391ED998-6B9D-4D45-8228-CA5725653CBA}" type="pres">
      <dgm:prSet presAssocID="{2E0D31A3-4C2A-EE49-A649-C325760AD942}" presName="composite" presStyleCnt="0"/>
      <dgm:spPr/>
    </dgm:pt>
    <dgm:pt modelId="{149AFED7-1B88-994D-B0EF-86ED1707E2DC}" type="pres">
      <dgm:prSet presAssocID="{2E0D31A3-4C2A-EE49-A649-C325760AD94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56B1B-C3D3-8646-9773-215D1690BCEB}" type="pres">
      <dgm:prSet presAssocID="{2E0D31A3-4C2A-EE49-A649-C325760AD94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8DEC-D32E-2D42-8A0A-DB1E5749695F}" type="pres">
      <dgm:prSet presAssocID="{7D045450-454E-8743-877E-E0E578B4F8B5}" presName="sp" presStyleCnt="0"/>
      <dgm:spPr/>
    </dgm:pt>
    <dgm:pt modelId="{D3026D5B-B3B1-5443-819D-CAD6F35DCC85}" type="pres">
      <dgm:prSet presAssocID="{FF286F08-79D6-9E40-84B6-2C44A4798000}" presName="composite" presStyleCnt="0"/>
      <dgm:spPr/>
    </dgm:pt>
    <dgm:pt modelId="{24674B42-B10F-B54E-B662-96A5700CD30C}" type="pres">
      <dgm:prSet presAssocID="{FF286F08-79D6-9E40-84B6-2C44A479800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A804A-EEC7-E84F-9E26-B7A0E621A121}" type="pres">
      <dgm:prSet presAssocID="{FF286F08-79D6-9E40-84B6-2C44A479800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F87F2-175E-5A47-BDBA-E6B459F92AC7}" type="presOf" srcId="{D910C4E6-C196-C74D-BFEE-2467046206C1}" destId="{BF6A804A-EEC7-E84F-9E26-B7A0E621A121}" srcOrd="0" destOrd="0" presId="urn:microsoft.com/office/officeart/2005/8/layout/chevron2"/>
    <dgm:cxn modelId="{54FF09E6-05FA-BF4C-B898-D52C98DC8513}" srcId="{57B5790B-5CD2-9B48-B8B2-C30C2D843DEA}" destId="{2E0D31A3-4C2A-EE49-A649-C325760AD942}" srcOrd="3" destOrd="0" parTransId="{C365D090-AF99-1B4D-A398-375BDCE72648}" sibTransId="{7D045450-454E-8743-877E-E0E578B4F8B5}"/>
    <dgm:cxn modelId="{39486399-8CCD-AE4C-8B2D-7EA46FF4FE3B}" srcId="{57B5790B-5CD2-9B48-B8B2-C30C2D843DEA}" destId="{FF286F08-79D6-9E40-84B6-2C44A4798000}" srcOrd="4" destOrd="0" parTransId="{B56F22E9-3E60-9342-9D9F-A9D23A5D8931}" sibTransId="{3BFC79B5-464E-D241-A40F-726EA6BDD4DC}"/>
    <dgm:cxn modelId="{C1A6CEB3-3F36-1745-8147-ECA87E24591E}" srcId="{2E0D31A3-4C2A-EE49-A649-C325760AD942}" destId="{F483AB03-3FF0-D047-8AF6-15A50DA3CC09}" srcOrd="0" destOrd="0" parTransId="{A312AE7D-EBC3-A84F-9E5E-7ED8BD9519B1}" sibTransId="{286E0D05-CDCA-E146-ACD0-B493C56E3D90}"/>
    <dgm:cxn modelId="{12B090D1-7C0A-8B4D-9643-712C75075412}" srcId="{FF286F08-79D6-9E40-84B6-2C44A4798000}" destId="{D910C4E6-C196-C74D-BFEE-2467046206C1}" srcOrd="0" destOrd="0" parTransId="{304007F3-521B-FA45-99A0-51F6F76054BF}" sibTransId="{F190FBC5-CD18-DC40-A455-517E1A690DE8}"/>
    <dgm:cxn modelId="{11E501DD-F998-1E46-94D2-4183B5908EA8}" type="presOf" srcId="{57B5790B-5CD2-9B48-B8B2-C30C2D843DEA}" destId="{DEDB74BD-783B-3547-8A30-0A6C5799ACFF}" srcOrd="0" destOrd="0" presId="urn:microsoft.com/office/officeart/2005/8/layout/chevron2"/>
    <dgm:cxn modelId="{704FD114-50EE-6248-8BDD-A29C8FD8F2A0}" type="presOf" srcId="{51F497C4-DDDC-A345-9FD0-A6C4C5358F60}" destId="{52E00EFE-D66E-F242-8358-F9970DE84B06}" srcOrd="0" destOrd="0" presId="urn:microsoft.com/office/officeart/2005/8/layout/chevron2"/>
    <dgm:cxn modelId="{6BAE802F-8955-FF4C-81A1-1F00995D063F}" srcId="{57B5790B-5CD2-9B48-B8B2-C30C2D843DEA}" destId="{E0AE5DA0-5F24-C34E-B16C-2416DF11DF6D}" srcOrd="0" destOrd="0" parTransId="{DA852B90-C221-F140-AEF6-EB0BD3710F99}" sibTransId="{3D5595C9-3558-8E40-9466-31D1268652CC}"/>
    <dgm:cxn modelId="{72900515-AF83-0E41-AB63-C069E0319034}" type="presOf" srcId="{658E0EE7-650B-EC42-9B7C-EA4C30D4802B}" destId="{E8B5494E-5882-D14E-9E57-704CB479047A}" srcOrd="0" destOrd="0" presId="urn:microsoft.com/office/officeart/2005/8/layout/chevron2"/>
    <dgm:cxn modelId="{52F52FDC-5939-E34E-A485-304EB77FE257}" srcId="{57B5790B-5CD2-9B48-B8B2-C30C2D843DEA}" destId="{658E0EE7-650B-EC42-9B7C-EA4C30D4802B}" srcOrd="1" destOrd="0" parTransId="{CD272B32-5C40-C544-BE6F-D43BA0BAA825}" sibTransId="{8FDBE9D1-31B9-364F-B2F2-9E22F87D9DDE}"/>
    <dgm:cxn modelId="{A8E197CF-A30E-FE4C-9B7B-1AA021216B8C}" type="presOf" srcId="{2E0D31A3-4C2A-EE49-A649-C325760AD942}" destId="{149AFED7-1B88-994D-B0EF-86ED1707E2DC}" srcOrd="0" destOrd="0" presId="urn:microsoft.com/office/officeart/2005/8/layout/chevron2"/>
    <dgm:cxn modelId="{9220F403-328A-0145-B18D-D470DCF5CE6A}" srcId="{E0AE5DA0-5F24-C34E-B16C-2416DF11DF6D}" destId="{12FCECEC-E020-1E4E-AE98-2F3EC08EE738}" srcOrd="0" destOrd="0" parTransId="{A6AFB3D7-8DD4-0345-856D-BEA74BBEAE23}" sibTransId="{74969449-3D66-E942-8FE3-2E78D1D92F15}"/>
    <dgm:cxn modelId="{6AF52E71-7F41-7145-A51D-8DE73665DDCB}" type="presOf" srcId="{F483AB03-3FF0-D047-8AF6-15A50DA3CC09}" destId="{00956B1B-C3D3-8646-9773-215D1690BCEB}" srcOrd="0" destOrd="0" presId="urn:microsoft.com/office/officeart/2005/8/layout/chevron2"/>
    <dgm:cxn modelId="{704F65F9-A3CF-C04D-B3BA-A9DB79A414AA}" type="presOf" srcId="{6A04B17A-C6A3-E448-A4BC-8C24E45C0618}" destId="{079135DE-F6D9-474F-AADB-6D94AB778EEB}" srcOrd="0" destOrd="0" presId="urn:microsoft.com/office/officeart/2005/8/layout/chevron2"/>
    <dgm:cxn modelId="{87DFB0DE-E30B-8549-8372-7F5FCE74B0DA}" srcId="{658E0EE7-650B-EC42-9B7C-EA4C30D4802B}" destId="{8C2550B1-A79B-F54D-892E-7EE42BC21E0A}" srcOrd="0" destOrd="0" parTransId="{6D8F24F5-4861-1A42-9949-C096998D7437}" sibTransId="{7D255965-8025-DB47-BD46-EBADBC167557}"/>
    <dgm:cxn modelId="{7470FB95-3BF0-2140-8AC9-93E24255EF95}" type="presOf" srcId="{8C2550B1-A79B-F54D-892E-7EE42BC21E0A}" destId="{556EAB0F-8431-4642-B312-6B89499BD07F}" srcOrd="0" destOrd="0" presId="urn:microsoft.com/office/officeart/2005/8/layout/chevron2"/>
    <dgm:cxn modelId="{1EF2C077-3EC7-AF4A-B16E-0C8D52046472}" type="presOf" srcId="{E0AE5DA0-5F24-C34E-B16C-2416DF11DF6D}" destId="{53A18209-9A15-954B-B133-61277CB88119}" srcOrd="0" destOrd="0" presId="urn:microsoft.com/office/officeart/2005/8/layout/chevron2"/>
    <dgm:cxn modelId="{C74E7C10-192C-AB4C-B1AE-1F5928D54447}" type="presOf" srcId="{FF286F08-79D6-9E40-84B6-2C44A4798000}" destId="{24674B42-B10F-B54E-B662-96A5700CD30C}" srcOrd="0" destOrd="0" presId="urn:microsoft.com/office/officeart/2005/8/layout/chevron2"/>
    <dgm:cxn modelId="{E50EB875-2EFC-E04F-A3CD-FE5B3FB7B9C1}" srcId="{51F497C4-DDDC-A345-9FD0-A6C4C5358F60}" destId="{6A04B17A-C6A3-E448-A4BC-8C24E45C0618}" srcOrd="0" destOrd="0" parTransId="{9B4600AA-D4FA-D444-9FFF-9A7609016A57}" sibTransId="{FA0D03C7-BC2C-7744-B6B8-90FBD4BA8AE6}"/>
    <dgm:cxn modelId="{4FBAB51F-04D0-D64A-8732-2E37B181F4D8}" srcId="{57B5790B-5CD2-9B48-B8B2-C30C2D843DEA}" destId="{51F497C4-DDDC-A345-9FD0-A6C4C5358F60}" srcOrd="2" destOrd="0" parTransId="{7B77B7A4-356A-774B-90FD-F05980D42018}" sibTransId="{207ADC25-416A-2B4B-B781-68B265391145}"/>
    <dgm:cxn modelId="{7E8038AF-ECE4-4143-92B1-CB21A1781ABF}" type="presOf" srcId="{12FCECEC-E020-1E4E-AE98-2F3EC08EE738}" destId="{E011E10A-ECFF-EA43-8757-DBD1D859C4FC}" srcOrd="0" destOrd="0" presId="urn:microsoft.com/office/officeart/2005/8/layout/chevron2"/>
    <dgm:cxn modelId="{105C11A9-6C48-E145-A8AF-72FD3F92A0F4}" type="presParOf" srcId="{DEDB74BD-783B-3547-8A30-0A6C5799ACFF}" destId="{227B3FD3-B7E4-DD49-AEFD-1A56DCC243C0}" srcOrd="0" destOrd="0" presId="urn:microsoft.com/office/officeart/2005/8/layout/chevron2"/>
    <dgm:cxn modelId="{E17163D1-B154-5545-893E-79E1AE2DF189}" type="presParOf" srcId="{227B3FD3-B7E4-DD49-AEFD-1A56DCC243C0}" destId="{53A18209-9A15-954B-B133-61277CB88119}" srcOrd="0" destOrd="0" presId="urn:microsoft.com/office/officeart/2005/8/layout/chevron2"/>
    <dgm:cxn modelId="{6406F271-E124-384E-921F-CBB072B8E561}" type="presParOf" srcId="{227B3FD3-B7E4-DD49-AEFD-1A56DCC243C0}" destId="{E011E10A-ECFF-EA43-8757-DBD1D859C4FC}" srcOrd="1" destOrd="0" presId="urn:microsoft.com/office/officeart/2005/8/layout/chevron2"/>
    <dgm:cxn modelId="{838FA842-7812-4D4A-850C-D78A4CC165CF}" type="presParOf" srcId="{DEDB74BD-783B-3547-8A30-0A6C5799ACFF}" destId="{758F1D71-F31B-E741-B875-4EE64996B1F0}" srcOrd="1" destOrd="0" presId="urn:microsoft.com/office/officeart/2005/8/layout/chevron2"/>
    <dgm:cxn modelId="{3CBB295C-05C1-3E4F-8293-8BAC70947389}" type="presParOf" srcId="{DEDB74BD-783B-3547-8A30-0A6C5799ACFF}" destId="{33C1D060-0F5A-F44D-9BF1-3D5091A67BF5}" srcOrd="2" destOrd="0" presId="urn:microsoft.com/office/officeart/2005/8/layout/chevron2"/>
    <dgm:cxn modelId="{B2A27CFC-6532-E946-B1B4-B8356677186F}" type="presParOf" srcId="{33C1D060-0F5A-F44D-9BF1-3D5091A67BF5}" destId="{E8B5494E-5882-D14E-9E57-704CB479047A}" srcOrd="0" destOrd="0" presId="urn:microsoft.com/office/officeart/2005/8/layout/chevron2"/>
    <dgm:cxn modelId="{D186C207-9C0C-A54F-9A84-A60F38DD2D48}" type="presParOf" srcId="{33C1D060-0F5A-F44D-9BF1-3D5091A67BF5}" destId="{556EAB0F-8431-4642-B312-6B89499BD07F}" srcOrd="1" destOrd="0" presId="urn:microsoft.com/office/officeart/2005/8/layout/chevron2"/>
    <dgm:cxn modelId="{27EBF4D8-5228-C543-A422-A75A4656B069}" type="presParOf" srcId="{DEDB74BD-783B-3547-8A30-0A6C5799ACFF}" destId="{5663CAE1-79CA-AE4A-9AA1-7D7DBAA53C7C}" srcOrd="3" destOrd="0" presId="urn:microsoft.com/office/officeart/2005/8/layout/chevron2"/>
    <dgm:cxn modelId="{3ED918BC-4AB0-BC43-B262-B06EBACF56A4}" type="presParOf" srcId="{DEDB74BD-783B-3547-8A30-0A6C5799ACFF}" destId="{F4EFE97B-35B9-F045-8F84-AC13C206B674}" srcOrd="4" destOrd="0" presId="urn:microsoft.com/office/officeart/2005/8/layout/chevron2"/>
    <dgm:cxn modelId="{A9F4C529-9623-1948-9A06-6B59B58E34A7}" type="presParOf" srcId="{F4EFE97B-35B9-F045-8F84-AC13C206B674}" destId="{52E00EFE-D66E-F242-8358-F9970DE84B06}" srcOrd="0" destOrd="0" presId="urn:microsoft.com/office/officeart/2005/8/layout/chevron2"/>
    <dgm:cxn modelId="{D4545892-803D-C74C-A60C-16162F695861}" type="presParOf" srcId="{F4EFE97B-35B9-F045-8F84-AC13C206B674}" destId="{079135DE-F6D9-474F-AADB-6D94AB778EEB}" srcOrd="1" destOrd="0" presId="urn:microsoft.com/office/officeart/2005/8/layout/chevron2"/>
    <dgm:cxn modelId="{BEA0B1E7-92F6-FA4E-B84F-2E8861265E42}" type="presParOf" srcId="{DEDB74BD-783B-3547-8A30-0A6C5799ACFF}" destId="{13371E2E-6FB3-8449-90FF-91C1AE274BBC}" srcOrd="5" destOrd="0" presId="urn:microsoft.com/office/officeart/2005/8/layout/chevron2"/>
    <dgm:cxn modelId="{68C0C759-0C43-C04D-9C45-85F061DCBFE0}" type="presParOf" srcId="{DEDB74BD-783B-3547-8A30-0A6C5799ACFF}" destId="{391ED998-6B9D-4D45-8228-CA5725653CBA}" srcOrd="6" destOrd="0" presId="urn:microsoft.com/office/officeart/2005/8/layout/chevron2"/>
    <dgm:cxn modelId="{CAB86B8E-30E2-2A43-9A9B-24A1737E3CA7}" type="presParOf" srcId="{391ED998-6B9D-4D45-8228-CA5725653CBA}" destId="{149AFED7-1B88-994D-B0EF-86ED1707E2DC}" srcOrd="0" destOrd="0" presId="urn:microsoft.com/office/officeart/2005/8/layout/chevron2"/>
    <dgm:cxn modelId="{EBD21846-7081-E846-AD55-E3E6D28C46E7}" type="presParOf" srcId="{391ED998-6B9D-4D45-8228-CA5725653CBA}" destId="{00956B1B-C3D3-8646-9773-215D1690BCEB}" srcOrd="1" destOrd="0" presId="urn:microsoft.com/office/officeart/2005/8/layout/chevron2"/>
    <dgm:cxn modelId="{2A30015E-EB14-1F47-A240-B3FBAEE17310}" type="presParOf" srcId="{DEDB74BD-783B-3547-8A30-0A6C5799ACFF}" destId="{C3AA8DEC-D32E-2D42-8A0A-DB1E5749695F}" srcOrd="7" destOrd="0" presId="urn:microsoft.com/office/officeart/2005/8/layout/chevron2"/>
    <dgm:cxn modelId="{6841E6D0-B7FB-4147-B626-1444CDEB9CA2}" type="presParOf" srcId="{DEDB74BD-783B-3547-8A30-0A6C5799ACFF}" destId="{D3026D5B-B3B1-5443-819D-CAD6F35DCC85}" srcOrd="8" destOrd="0" presId="urn:microsoft.com/office/officeart/2005/8/layout/chevron2"/>
    <dgm:cxn modelId="{21C828F9-49E7-3941-B3A0-1AA077B96F68}" type="presParOf" srcId="{D3026D5B-B3B1-5443-819D-CAD6F35DCC85}" destId="{24674B42-B10F-B54E-B662-96A5700CD30C}" srcOrd="0" destOrd="0" presId="urn:microsoft.com/office/officeart/2005/8/layout/chevron2"/>
    <dgm:cxn modelId="{CA32A9F0-C997-4D44-A5BF-666164B5EB5F}" type="presParOf" srcId="{D3026D5B-B3B1-5443-819D-CAD6F35DCC85}" destId="{BF6A804A-EEC7-E84F-9E26-B7A0E621A1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CCB50-5F6F-F547-A7BF-06B8F6834D47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6679F-0791-C14A-92B3-55ADE5873260}">
      <dgm:prSet/>
      <dgm:spPr/>
      <dgm:t>
        <a:bodyPr/>
        <a:lstStyle/>
        <a:p>
          <a:pPr rtl="0"/>
          <a:r>
            <a:rPr lang="en-US" dirty="0"/>
            <a:t>Assess patient</a:t>
          </a:r>
        </a:p>
      </dgm:t>
    </dgm:pt>
    <dgm:pt modelId="{CD41F2CE-9764-D340-89E7-549AA3D48FC9}" type="parTrans" cxnId="{5F1717BE-3A60-3C48-BB3C-8D89C91F0216}">
      <dgm:prSet/>
      <dgm:spPr/>
      <dgm:t>
        <a:bodyPr/>
        <a:lstStyle/>
        <a:p>
          <a:endParaRPr lang="en-US"/>
        </a:p>
      </dgm:t>
    </dgm:pt>
    <dgm:pt modelId="{AA5FF200-01DF-A64C-840F-4EA97872597B}" type="sibTrans" cxnId="{5F1717BE-3A60-3C48-BB3C-8D89C91F0216}">
      <dgm:prSet/>
      <dgm:spPr/>
      <dgm:t>
        <a:bodyPr/>
        <a:lstStyle/>
        <a:p>
          <a:endParaRPr lang="en-US"/>
        </a:p>
      </dgm:t>
    </dgm:pt>
    <dgm:pt modelId="{19582005-3945-724A-989E-795DFE4AB9D8}">
      <dgm:prSet/>
      <dgm:spPr/>
      <dgm:t>
        <a:bodyPr/>
        <a:lstStyle/>
        <a:p>
          <a:pPr rtl="0"/>
          <a:r>
            <a:rPr lang="en-US" dirty="0"/>
            <a:t>If low confidence, pursue further testing</a:t>
          </a:r>
        </a:p>
      </dgm:t>
    </dgm:pt>
    <dgm:pt modelId="{DFD777B5-900E-EA4F-98EF-FB315CB42539}" type="parTrans" cxnId="{194F9242-3DF8-834E-9208-E1BEF7400DB1}">
      <dgm:prSet/>
      <dgm:spPr/>
      <dgm:t>
        <a:bodyPr/>
        <a:lstStyle/>
        <a:p>
          <a:endParaRPr lang="en-US" dirty="0"/>
        </a:p>
      </dgm:t>
    </dgm:pt>
    <dgm:pt modelId="{7D721FED-527A-0A44-8246-87D195DBF438}" type="sibTrans" cxnId="{194F9242-3DF8-834E-9208-E1BEF7400DB1}">
      <dgm:prSet/>
      <dgm:spPr/>
      <dgm:t>
        <a:bodyPr/>
        <a:lstStyle/>
        <a:p>
          <a:endParaRPr lang="en-US"/>
        </a:p>
      </dgm:t>
    </dgm:pt>
    <dgm:pt modelId="{E748CADB-F945-F640-922D-80E42533F8C5}">
      <dgm:prSet/>
      <dgm:spPr/>
      <dgm:t>
        <a:bodyPr/>
        <a:lstStyle/>
        <a:p>
          <a:pPr rtl="0"/>
          <a:r>
            <a:rPr lang="en-US" dirty="0"/>
            <a:t>Formulate initial diagnostic hypothesis</a:t>
          </a:r>
        </a:p>
      </dgm:t>
    </dgm:pt>
    <dgm:pt modelId="{F0F60C19-884E-D04B-A420-DBB7D3D927AB}" type="parTrans" cxnId="{9B429453-4936-C148-9075-738CFEABAA98}">
      <dgm:prSet/>
      <dgm:spPr/>
      <dgm:t>
        <a:bodyPr/>
        <a:lstStyle/>
        <a:p>
          <a:endParaRPr lang="en-US" dirty="0"/>
        </a:p>
      </dgm:t>
    </dgm:pt>
    <dgm:pt modelId="{41DE695A-7AED-9346-881C-218255A0989A}" type="sibTrans" cxnId="{9B429453-4936-C148-9075-738CFEABAA98}">
      <dgm:prSet/>
      <dgm:spPr/>
      <dgm:t>
        <a:bodyPr/>
        <a:lstStyle/>
        <a:p>
          <a:endParaRPr lang="en-US"/>
        </a:p>
      </dgm:t>
    </dgm:pt>
    <dgm:pt modelId="{6AE87CAC-F449-3B47-9346-20451802971E}">
      <dgm:prSet/>
      <dgm:spPr/>
      <dgm:t>
        <a:bodyPr/>
        <a:lstStyle/>
        <a:p>
          <a:pPr rtl="0"/>
          <a:r>
            <a:rPr lang="en-US" dirty="0"/>
            <a:t>If high confidence, initiate treatment</a:t>
          </a:r>
        </a:p>
      </dgm:t>
    </dgm:pt>
    <dgm:pt modelId="{E719E39B-0542-D84B-AF48-8A75247336B6}" type="parTrans" cxnId="{921F5366-35F9-4248-9553-7770A2C008CD}">
      <dgm:prSet/>
      <dgm:spPr/>
      <dgm:t>
        <a:bodyPr/>
        <a:lstStyle/>
        <a:p>
          <a:endParaRPr lang="en-US" dirty="0"/>
        </a:p>
      </dgm:t>
    </dgm:pt>
    <dgm:pt modelId="{0DAE7EE7-51B5-2A42-B032-09C7EB98DBD7}" type="sibTrans" cxnId="{921F5366-35F9-4248-9553-7770A2C008CD}">
      <dgm:prSet/>
      <dgm:spPr/>
      <dgm:t>
        <a:bodyPr/>
        <a:lstStyle/>
        <a:p>
          <a:endParaRPr lang="en-US"/>
        </a:p>
      </dgm:t>
    </dgm:pt>
    <dgm:pt modelId="{8EE603E8-749E-1D4A-901A-7CEE4A38135E}" type="pres">
      <dgm:prSet presAssocID="{BBACCB50-5F6F-F547-A7BF-06B8F6834D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0ED58-7D4A-174E-B203-DE3513798089}" type="pres">
      <dgm:prSet presAssocID="{BDE6679F-0791-C14A-92B3-55ADE5873260}" presName="root1" presStyleCnt="0"/>
      <dgm:spPr/>
    </dgm:pt>
    <dgm:pt modelId="{F8D4D69A-2528-0F41-B933-061714DFF051}" type="pres">
      <dgm:prSet presAssocID="{BDE6679F-0791-C14A-92B3-55ADE587326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1F5B2-1148-3341-9A23-FFF5A65F6E56}" type="pres">
      <dgm:prSet presAssocID="{BDE6679F-0791-C14A-92B3-55ADE5873260}" presName="level2hierChild" presStyleCnt="0"/>
      <dgm:spPr/>
    </dgm:pt>
    <dgm:pt modelId="{478E0E52-096C-E941-9AA0-F09BED020A5E}" type="pres">
      <dgm:prSet presAssocID="{F0F60C19-884E-D04B-A420-DBB7D3D927AB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6BCC7521-FD60-E546-ACCD-D65E66DE07FB}" type="pres">
      <dgm:prSet presAssocID="{F0F60C19-884E-D04B-A420-DBB7D3D927AB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64FD6A2-9EE9-3141-A41C-01D59D658508}" type="pres">
      <dgm:prSet presAssocID="{E748CADB-F945-F640-922D-80E42533F8C5}" presName="root2" presStyleCnt="0"/>
      <dgm:spPr/>
    </dgm:pt>
    <dgm:pt modelId="{57029001-ED3E-944C-8958-3FA6BDC3446F}" type="pres">
      <dgm:prSet presAssocID="{E748CADB-F945-F640-922D-80E42533F8C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E82EB-C7E8-884E-B671-7467658024FE}" type="pres">
      <dgm:prSet presAssocID="{E748CADB-F945-F640-922D-80E42533F8C5}" presName="level3hierChild" presStyleCnt="0"/>
      <dgm:spPr/>
    </dgm:pt>
    <dgm:pt modelId="{0865E039-632D-244C-8F58-A93243F9FAB8}" type="pres">
      <dgm:prSet presAssocID="{DFD777B5-900E-EA4F-98EF-FB315CB4253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73467EF-F0DB-7C4B-8071-8A311A01B1F5}" type="pres">
      <dgm:prSet presAssocID="{DFD777B5-900E-EA4F-98EF-FB315CB4253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176FBE3-30A7-0349-9DEF-67FFE57C46AB}" type="pres">
      <dgm:prSet presAssocID="{19582005-3945-724A-989E-795DFE4AB9D8}" presName="root2" presStyleCnt="0"/>
      <dgm:spPr/>
    </dgm:pt>
    <dgm:pt modelId="{CB8D56BD-F181-8D48-9A4C-654BF179DECE}" type="pres">
      <dgm:prSet presAssocID="{19582005-3945-724A-989E-795DFE4AB9D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35974E-095F-AC4B-B79C-098788369A2C}" type="pres">
      <dgm:prSet presAssocID="{19582005-3945-724A-989E-795DFE4AB9D8}" presName="level3hierChild" presStyleCnt="0"/>
      <dgm:spPr/>
    </dgm:pt>
    <dgm:pt modelId="{22A0B44F-D5D2-3D41-849B-F6900123C253}" type="pres">
      <dgm:prSet presAssocID="{E719E39B-0542-D84B-AF48-8A75247336B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7A20890B-8C70-8341-B507-F9BB36746725}" type="pres">
      <dgm:prSet presAssocID="{E719E39B-0542-D84B-AF48-8A75247336B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6D406842-A1A8-8E4D-9011-51CF9A309D03}" type="pres">
      <dgm:prSet presAssocID="{6AE87CAC-F449-3B47-9346-20451802971E}" presName="root2" presStyleCnt="0"/>
      <dgm:spPr/>
    </dgm:pt>
    <dgm:pt modelId="{93A0645C-7BB1-8C4A-B085-020601D2BA99}" type="pres">
      <dgm:prSet presAssocID="{6AE87CAC-F449-3B47-9346-20451802971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F4129-E8FA-B54E-9A51-2694347FAFC2}" type="pres">
      <dgm:prSet presAssocID="{6AE87CAC-F449-3B47-9346-20451802971E}" presName="level3hierChild" presStyleCnt="0"/>
      <dgm:spPr/>
    </dgm:pt>
  </dgm:ptLst>
  <dgm:cxnLst>
    <dgm:cxn modelId="{62A60AE4-95E4-0442-818A-1021E29B6671}" type="presOf" srcId="{19582005-3945-724A-989E-795DFE4AB9D8}" destId="{CB8D56BD-F181-8D48-9A4C-654BF179DECE}" srcOrd="0" destOrd="0" presId="urn:microsoft.com/office/officeart/2005/8/layout/hierarchy2"/>
    <dgm:cxn modelId="{1187F0D1-5D10-6E42-8CED-F85D0D003B47}" type="presOf" srcId="{DFD777B5-900E-EA4F-98EF-FB315CB42539}" destId="{0865E039-632D-244C-8F58-A93243F9FAB8}" srcOrd="0" destOrd="0" presId="urn:microsoft.com/office/officeart/2005/8/layout/hierarchy2"/>
    <dgm:cxn modelId="{921F5366-35F9-4248-9553-7770A2C008CD}" srcId="{E748CADB-F945-F640-922D-80E42533F8C5}" destId="{6AE87CAC-F449-3B47-9346-20451802971E}" srcOrd="1" destOrd="0" parTransId="{E719E39B-0542-D84B-AF48-8A75247336B6}" sibTransId="{0DAE7EE7-51B5-2A42-B032-09C7EB98DBD7}"/>
    <dgm:cxn modelId="{DDD1F5B9-579A-CD4B-9F24-6F06BE196D32}" type="presOf" srcId="{E748CADB-F945-F640-922D-80E42533F8C5}" destId="{57029001-ED3E-944C-8958-3FA6BDC3446F}" srcOrd="0" destOrd="0" presId="urn:microsoft.com/office/officeart/2005/8/layout/hierarchy2"/>
    <dgm:cxn modelId="{9B429453-4936-C148-9075-738CFEABAA98}" srcId="{BDE6679F-0791-C14A-92B3-55ADE5873260}" destId="{E748CADB-F945-F640-922D-80E42533F8C5}" srcOrd="0" destOrd="0" parTransId="{F0F60C19-884E-D04B-A420-DBB7D3D927AB}" sibTransId="{41DE695A-7AED-9346-881C-218255A0989A}"/>
    <dgm:cxn modelId="{194F9242-3DF8-834E-9208-E1BEF7400DB1}" srcId="{E748CADB-F945-F640-922D-80E42533F8C5}" destId="{19582005-3945-724A-989E-795DFE4AB9D8}" srcOrd="0" destOrd="0" parTransId="{DFD777B5-900E-EA4F-98EF-FB315CB42539}" sibTransId="{7D721FED-527A-0A44-8246-87D195DBF438}"/>
    <dgm:cxn modelId="{D0233F79-E31D-8F47-8892-562C2AB668F0}" type="presOf" srcId="{BBACCB50-5F6F-F547-A7BF-06B8F6834D47}" destId="{8EE603E8-749E-1D4A-901A-7CEE4A38135E}" srcOrd="0" destOrd="0" presId="urn:microsoft.com/office/officeart/2005/8/layout/hierarchy2"/>
    <dgm:cxn modelId="{14A2733E-E870-2142-B84B-E06172E8B4BD}" type="presOf" srcId="{DFD777B5-900E-EA4F-98EF-FB315CB42539}" destId="{873467EF-F0DB-7C4B-8071-8A311A01B1F5}" srcOrd="1" destOrd="0" presId="urn:microsoft.com/office/officeart/2005/8/layout/hierarchy2"/>
    <dgm:cxn modelId="{D84469B6-7A75-CD48-A0B3-1DE9A027C050}" type="presOf" srcId="{BDE6679F-0791-C14A-92B3-55ADE5873260}" destId="{F8D4D69A-2528-0F41-B933-061714DFF051}" srcOrd="0" destOrd="0" presId="urn:microsoft.com/office/officeart/2005/8/layout/hierarchy2"/>
    <dgm:cxn modelId="{95D6E32A-5234-D14A-AE35-AF6774B20E8A}" type="presOf" srcId="{F0F60C19-884E-D04B-A420-DBB7D3D927AB}" destId="{6BCC7521-FD60-E546-ACCD-D65E66DE07FB}" srcOrd="1" destOrd="0" presId="urn:microsoft.com/office/officeart/2005/8/layout/hierarchy2"/>
    <dgm:cxn modelId="{CD5B8264-8AC7-3A45-93CF-6526B5894E91}" type="presOf" srcId="{E719E39B-0542-D84B-AF48-8A75247336B6}" destId="{22A0B44F-D5D2-3D41-849B-F6900123C253}" srcOrd="0" destOrd="0" presId="urn:microsoft.com/office/officeart/2005/8/layout/hierarchy2"/>
    <dgm:cxn modelId="{9C259A3F-C35F-DA47-8849-74FF624C8F48}" type="presOf" srcId="{F0F60C19-884E-D04B-A420-DBB7D3D927AB}" destId="{478E0E52-096C-E941-9AA0-F09BED020A5E}" srcOrd="0" destOrd="0" presId="urn:microsoft.com/office/officeart/2005/8/layout/hierarchy2"/>
    <dgm:cxn modelId="{0D9AE395-3740-FD4B-BCEA-2BB0D80608FB}" type="presOf" srcId="{6AE87CAC-F449-3B47-9346-20451802971E}" destId="{93A0645C-7BB1-8C4A-B085-020601D2BA99}" srcOrd="0" destOrd="0" presId="urn:microsoft.com/office/officeart/2005/8/layout/hierarchy2"/>
    <dgm:cxn modelId="{5F1717BE-3A60-3C48-BB3C-8D89C91F0216}" srcId="{BBACCB50-5F6F-F547-A7BF-06B8F6834D47}" destId="{BDE6679F-0791-C14A-92B3-55ADE5873260}" srcOrd="0" destOrd="0" parTransId="{CD41F2CE-9764-D340-89E7-549AA3D48FC9}" sibTransId="{AA5FF200-01DF-A64C-840F-4EA97872597B}"/>
    <dgm:cxn modelId="{E224464E-F03D-0149-8622-AEDDC4AC63C5}" type="presOf" srcId="{E719E39B-0542-D84B-AF48-8A75247336B6}" destId="{7A20890B-8C70-8341-B507-F9BB36746725}" srcOrd="1" destOrd="0" presId="urn:microsoft.com/office/officeart/2005/8/layout/hierarchy2"/>
    <dgm:cxn modelId="{D944585D-3A5D-0A49-9A83-39B8980D78B7}" type="presParOf" srcId="{8EE603E8-749E-1D4A-901A-7CEE4A38135E}" destId="{CA20ED58-7D4A-174E-B203-DE3513798089}" srcOrd="0" destOrd="0" presId="urn:microsoft.com/office/officeart/2005/8/layout/hierarchy2"/>
    <dgm:cxn modelId="{4BADF6D5-5BA6-A544-BF45-BFDAFC522267}" type="presParOf" srcId="{CA20ED58-7D4A-174E-B203-DE3513798089}" destId="{F8D4D69A-2528-0F41-B933-061714DFF051}" srcOrd="0" destOrd="0" presId="urn:microsoft.com/office/officeart/2005/8/layout/hierarchy2"/>
    <dgm:cxn modelId="{96CEBD8F-89A5-5644-B4A5-1242E65565D5}" type="presParOf" srcId="{CA20ED58-7D4A-174E-B203-DE3513798089}" destId="{4D31F5B2-1148-3341-9A23-FFF5A65F6E56}" srcOrd="1" destOrd="0" presId="urn:microsoft.com/office/officeart/2005/8/layout/hierarchy2"/>
    <dgm:cxn modelId="{3A5108B2-6A70-994D-88F3-3F085374F7EA}" type="presParOf" srcId="{4D31F5B2-1148-3341-9A23-FFF5A65F6E56}" destId="{478E0E52-096C-E941-9AA0-F09BED020A5E}" srcOrd="0" destOrd="0" presId="urn:microsoft.com/office/officeart/2005/8/layout/hierarchy2"/>
    <dgm:cxn modelId="{18E579EA-8A71-5B4D-A757-B5532CD22388}" type="presParOf" srcId="{478E0E52-096C-E941-9AA0-F09BED020A5E}" destId="{6BCC7521-FD60-E546-ACCD-D65E66DE07FB}" srcOrd="0" destOrd="0" presId="urn:microsoft.com/office/officeart/2005/8/layout/hierarchy2"/>
    <dgm:cxn modelId="{F955D673-DADE-6341-B539-3CBF59C29EA7}" type="presParOf" srcId="{4D31F5B2-1148-3341-9A23-FFF5A65F6E56}" destId="{764FD6A2-9EE9-3141-A41C-01D59D658508}" srcOrd="1" destOrd="0" presId="urn:microsoft.com/office/officeart/2005/8/layout/hierarchy2"/>
    <dgm:cxn modelId="{26299839-A4B4-0140-AF2F-47EF294EA0EA}" type="presParOf" srcId="{764FD6A2-9EE9-3141-A41C-01D59D658508}" destId="{57029001-ED3E-944C-8958-3FA6BDC3446F}" srcOrd="0" destOrd="0" presId="urn:microsoft.com/office/officeart/2005/8/layout/hierarchy2"/>
    <dgm:cxn modelId="{E5592FB3-7DF0-D84E-BD76-0BD8E8E7F630}" type="presParOf" srcId="{764FD6A2-9EE9-3141-A41C-01D59D658508}" destId="{8E3E82EB-C7E8-884E-B671-7467658024FE}" srcOrd="1" destOrd="0" presId="urn:microsoft.com/office/officeart/2005/8/layout/hierarchy2"/>
    <dgm:cxn modelId="{5B8C7B83-5C65-334F-93A5-D54CB0573128}" type="presParOf" srcId="{8E3E82EB-C7E8-884E-B671-7467658024FE}" destId="{0865E039-632D-244C-8F58-A93243F9FAB8}" srcOrd="0" destOrd="0" presId="urn:microsoft.com/office/officeart/2005/8/layout/hierarchy2"/>
    <dgm:cxn modelId="{06A5713C-9A82-B14B-B19D-26D75913FB7B}" type="presParOf" srcId="{0865E039-632D-244C-8F58-A93243F9FAB8}" destId="{873467EF-F0DB-7C4B-8071-8A311A01B1F5}" srcOrd="0" destOrd="0" presId="urn:microsoft.com/office/officeart/2005/8/layout/hierarchy2"/>
    <dgm:cxn modelId="{208AC1C5-671C-2247-93AD-572AB9BB84D5}" type="presParOf" srcId="{8E3E82EB-C7E8-884E-B671-7467658024FE}" destId="{2176FBE3-30A7-0349-9DEF-67FFE57C46AB}" srcOrd="1" destOrd="0" presId="urn:microsoft.com/office/officeart/2005/8/layout/hierarchy2"/>
    <dgm:cxn modelId="{3F32A979-5A33-CC49-BE35-A88F01E05E7E}" type="presParOf" srcId="{2176FBE3-30A7-0349-9DEF-67FFE57C46AB}" destId="{CB8D56BD-F181-8D48-9A4C-654BF179DECE}" srcOrd="0" destOrd="0" presId="urn:microsoft.com/office/officeart/2005/8/layout/hierarchy2"/>
    <dgm:cxn modelId="{EF64C6B4-D44E-8E4A-9C1D-DBB4E46340C6}" type="presParOf" srcId="{2176FBE3-30A7-0349-9DEF-67FFE57C46AB}" destId="{7A35974E-095F-AC4B-B79C-098788369A2C}" srcOrd="1" destOrd="0" presId="urn:microsoft.com/office/officeart/2005/8/layout/hierarchy2"/>
    <dgm:cxn modelId="{C562DF88-1366-8D46-B3D3-01E3D5365321}" type="presParOf" srcId="{8E3E82EB-C7E8-884E-B671-7467658024FE}" destId="{22A0B44F-D5D2-3D41-849B-F6900123C253}" srcOrd="2" destOrd="0" presId="urn:microsoft.com/office/officeart/2005/8/layout/hierarchy2"/>
    <dgm:cxn modelId="{CA78B265-F9D4-9A4E-99D6-5BC7AE64A3BA}" type="presParOf" srcId="{22A0B44F-D5D2-3D41-849B-F6900123C253}" destId="{7A20890B-8C70-8341-B507-F9BB36746725}" srcOrd="0" destOrd="0" presId="urn:microsoft.com/office/officeart/2005/8/layout/hierarchy2"/>
    <dgm:cxn modelId="{682847C3-0C14-DB45-B99C-D192F31D47E8}" type="presParOf" srcId="{8E3E82EB-C7E8-884E-B671-7467658024FE}" destId="{6D406842-A1A8-8E4D-9011-51CF9A309D03}" srcOrd="3" destOrd="0" presId="urn:microsoft.com/office/officeart/2005/8/layout/hierarchy2"/>
    <dgm:cxn modelId="{A5AD3B7E-8DCF-E74C-AF4D-4A962935AE6E}" type="presParOf" srcId="{6D406842-A1A8-8E4D-9011-51CF9A309D03}" destId="{93A0645C-7BB1-8C4A-B085-020601D2BA99}" srcOrd="0" destOrd="0" presId="urn:microsoft.com/office/officeart/2005/8/layout/hierarchy2"/>
    <dgm:cxn modelId="{F7648B60-AD2C-504F-8732-6A21EBD9E6F3}" type="presParOf" srcId="{6D406842-A1A8-8E4D-9011-51CF9A309D03}" destId="{CCBF4129-E8FA-B54E-9A51-2694347FAF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AF600-9043-3444-8B41-7933B12355BB}">
      <dsp:nvSpPr>
        <dsp:cNvPr id="0" name=""/>
        <dsp:cNvSpPr/>
      </dsp:nvSpPr>
      <dsp:spPr>
        <a:xfrm>
          <a:off x="665" y="1560425"/>
          <a:ext cx="1455463" cy="727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Physician-Driven Waste</a:t>
          </a:r>
        </a:p>
      </dsp:txBody>
      <dsp:txXfrm>
        <a:off x="21980" y="1581740"/>
        <a:ext cx="1412833" cy="685101"/>
      </dsp:txXfrm>
    </dsp:sp>
    <dsp:sp modelId="{1E04E935-4E3A-CE41-85BA-94C90773A865}">
      <dsp:nvSpPr>
        <dsp:cNvPr id="0" name=""/>
        <dsp:cNvSpPr/>
      </dsp:nvSpPr>
      <dsp:spPr>
        <a:xfrm rot="18289469">
          <a:off x="1237484" y="1486751"/>
          <a:ext cx="1019473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1019473" y="19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21734" y="1480358"/>
        <a:ext cx="50973" cy="50973"/>
      </dsp:txXfrm>
    </dsp:sp>
    <dsp:sp modelId="{3EA1BD3A-854B-4B4D-86E4-C4B2F346110F}">
      <dsp:nvSpPr>
        <dsp:cNvPr id="0" name=""/>
        <dsp:cNvSpPr/>
      </dsp:nvSpPr>
      <dsp:spPr>
        <a:xfrm>
          <a:off x="2038313" y="723534"/>
          <a:ext cx="1455463" cy="727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Unnecessary Services</a:t>
          </a:r>
        </a:p>
      </dsp:txBody>
      <dsp:txXfrm>
        <a:off x="2059628" y="744849"/>
        <a:ext cx="1412833" cy="685101"/>
      </dsp:txXfrm>
    </dsp:sp>
    <dsp:sp modelId="{0D3BD113-7F76-A644-8597-9B313AC8904D}">
      <dsp:nvSpPr>
        <dsp:cNvPr id="0" name=""/>
        <dsp:cNvSpPr/>
      </dsp:nvSpPr>
      <dsp:spPr>
        <a:xfrm rot="19457599">
          <a:off x="3426388" y="859082"/>
          <a:ext cx="716963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716963" y="19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66945" y="860252"/>
        <a:ext cx="35848" cy="35848"/>
      </dsp:txXfrm>
    </dsp:sp>
    <dsp:sp modelId="{8BE40AFF-CFD3-FD48-ADCF-D419914964D5}">
      <dsp:nvSpPr>
        <dsp:cNvPr id="0" name=""/>
        <dsp:cNvSpPr/>
      </dsp:nvSpPr>
      <dsp:spPr>
        <a:xfrm>
          <a:off x="4075962" y="305088"/>
          <a:ext cx="1455463" cy="727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Labs </a:t>
          </a:r>
        </a:p>
      </dsp:txBody>
      <dsp:txXfrm>
        <a:off x="4097277" y="326403"/>
        <a:ext cx="1412833" cy="685101"/>
      </dsp:txXfrm>
    </dsp:sp>
    <dsp:sp modelId="{5060F791-769A-1749-80C6-EB5E91D116A3}">
      <dsp:nvSpPr>
        <dsp:cNvPr id="0" name=""/>
        <dsp:cNvSpPr/>
      </dsp:nvSpPr>
      <dsp:spPr>
        <a:xfrm rot="2142401">
          <a:off x="3426388" y="1277528"/>
          <a:ext cx="716963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716963" y="19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66945" y="1278698"/>
        <a:ext cx="35848" cy="35848"/>
      </dsp:txXfrm>
    </dsp:sp>
    <dsp:sp modelId="{6C15991D-D87D-B740-899E-E055ABFDD017}">
      <dsp:nvSpPr>
        <dsp:cNvPr id="0" name=""/>
        <dsp:cNvSpPr/>
      </dsp:nvSpPr>
      <dsp:spPr>
        <a:xfrm>
          <a:off x="4075962" y="1141979"/>
          <a:ext cx="1455463" cy="727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Imaging</a:t>
          </a:r>
        </a:p>
      </dsp:txBody>
      <dsp:txXfrm>
        <a:off x="4097277" y="1163294"/>
        <a:ext cx="1412833" cy="685101"/>
      </dsp:txXfrm>
    </dsp:sp>
    <dsp:sp modelId="{4BC5675B-FE9B-E946-9322-80D137132F8D}">
      <dsp:nvSpPr>
        <dsp:cNvPr id="0" name=""/>
        <dsp:cNvSpPr/>
      </dsp:nvSpPr>
      <dsp:spPr>
        <a:xfrm>
          <a:off x="1456128" y="1905197"/>
          <a:ext cx="582185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582185" y="19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32666" y="1909736"/>
        <a:ext cx="29109" cy="29109"/>
      </dsp:txXfrm>
    </dsp:sp>
    <dsp:sp modelId="{24896AC7-CE79-4C4E-8DEC-DB880675D9B8}">
      <dsp:nvSpPr>
        <dsp:cNvPr id="0" name=""/>
        <dsp:cNvSpPr/>
      </dsp:nvSpPr>
      <dsp:spPr>
        <a:xfrm>
          <a:off x="2038313" y="1560425"/>
          <a:ext cx="1455463" cy="727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Inefficient service delivery</a:t>
          </a:r>
        </a:p>
      </dsp:txBody>
      <dsp:txXfrm>
        <a:off x="2059628" y="1581740"/>
        <a:ext cx="1412833" cy="685101"/>
      </dsp:txXfrm>
    </dsp:sp>
    <dsp:sp modelId="{EAA294B4-B4D8-5941-AEC9-CC29FA7539FC}">
      <dsp:nvSpPr>
        <dsp:cNvPr id="0" name=""/>
        <dsp:cNvSpPr/>
      </dsp:nvSpPr>
      <dsp:spPr>
        <a:xfrm rot="3310531">
          <a:off x="1237484" y="2323642"/>
          <a:ext cx="1019473" cy="38188"/>
        </a:xfrm>
        <a:custGeom>
          <a:avLst/>
          <a:gdLst/>
          <a:ahLst/>
          <a:cxnLst/>
          <a:rect l="0" t="0" r="0" b="0"/>
          <a:pathLst>
            <a:path>
              <a:moveTo>
                <a:pt x="0" y="19094"/>
              </a:moveTo>
              <a:lnTo>
                <a:pt x="1019473" y="19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21734" y="2317250"/>
        <a:ext cx="50973" cy="50973"/>
      </dsp:txXfrm>
    </dsp:sp>
    <dsp:sp modelId="{DB0724C6-BF24-D84A-A946-E66ABBB88BC8}">
      <dsp:nvSpPr>
        <dsp:cNvPr id="0" name=""/>
        <dsp:cNvSpPr/>
      </dsp:nvSpPr>
      <dsp:spPr>
        <a:xfrm>
          <a:off x="2038313" y="2397316"/>
          <a:ext cx="1455463" cy="727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Missed prevention</a:t>
          </a:r>
        </a:p>
      </dsp:txBody>
      <dsp:txXfrm>
        <a:off x="2059628" y="2418631"/>
        <a:ext cx="1412833" cy="685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8209-9A15-954B-B133-61277CB88119}">
      <dsp:nvSpPr>
        <dsp:cNvPr id="0" name=""/>
        <dsp:cNvSpPr/>
      </dsp:nvSpPr>
      <dsp:spPr>
        <a:xfrm rot="5400000">
          <a:off x="-115670" y="118256"/>
          <a:ext cx="771138" cy="53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1</a:t>
          </a:r>
        </a:p>
      </dsp:txBody>
      <dsp:txXfrm rot="-5400000">
        <a:off x="1" y="272485"/>
        <a:ext cx="539797" cy="231341"/>
      </dsp:txXfrm>
    </dsp:sp>
    <dsp:sp modelId="{E011E10A-ECFF-EA43-8757-DBD1D859C4FC}">
      <dsp:nvSpPr>
        <dsp:cNvPr id="0" name=""/>
        <dsp:cNvSpPr/>
      </dsp:nvSpPr>
      <dsp:spPr>
        <a:xfrm rot="5400000">
          <a:off x="4431517" y="-3889135"/>
          <a:ext cx="501240" cy="8284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Understand the benefits, harms, and relative costs of the interventions</a:t>
          </a:r>
          <a:endParaRPr lang="en-US" sz="1700" kern="1200" dirty="0"/>
        </a:p>
      </dsp:txBody>
      <dsp:txXfrm rot="-5400000">
        <a:off x="539797" y="27054"/>
        <a:ext cx="8260212" cy="452302"/>
      </dsp:txXfrm>
    </dsp:sp>
    <dsp:sp modelId="{E8B5494E-5882-D14E-9E57-704CB479047A}">
      <dsp:nvSpPr>
        <dsp:cNvPr id="0" name=""/>
        <dsp:cNvSpPr/>
      </dsp:nvSpPr>
      <dsp:spPr>
        <a:xfrm rot="5400000">
          <a:off x="-115670" y="766841"/>
          <a:ext cx="771138" cy="53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2</a:t>
          </a:r>
        </a:p>
      </dsp:txBody>
      <dsp:txXfrm rot="-5400000">
        <a:off x="1" y="921070"/>
        <a:ext cx="539797" cy="231341"/>
      </dsp:txXfrm>
    </dsp:sp>
    <dsp:sp modelId="{556EAB0F-8431-4642-B312-6B89499BD07F}">
      <dsp:nvSpPr>
        <dsp:cNvPr id="0" name=""/>
        <dsp:cNvSpPr/>
      </dsp:nvSpPr>
      <dsp:spPr>
        <a:xfrm rot="5400000">
          <a:off x="4431517" y="-3240549"/>
          <a:ext cx="501240" cy="8284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Decrease or eliminate interventions that provide no benefits and/or may be harmful</a:t>
          </a:r>
          <a:endParaRPr lang="en-US" sz="1700" kern="1200" dirty="0"/>
        </a:p>
      </dsp:txBody>
      <dsp:txXfrm rot="-5400000">
        <a:off x="539797" y="675640"/>
        <a:ext cx="8260212" cy="452302"/>
      </dsp:txXfrm>
    </dsp:sp>
    <dsp:sp modelId="{52E00EFE-D66E-F242-8358-F9970DE84B06}">
      <dsp:nvSpPr>
        <dsp:cNvPr id="0" name=""/>
        <dsp:cNvSpPr/>
      </dsp:nvSpPr>
      <dsp:spPr>
        <a:xfrm rot="5400000">
          <a:off x="-115670" y="1415427"/>
          <a:ext cx="771138" cy="53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3</a:t>
          </a:r>
        </a:p>
      </dsp:txBody>
      <dsp:txXfrm rot="-5400000">
        <a:off x="1" y="1569656"/>
        <a:ext cx="539797" cy="231341"/>
      </dsp:txXfrm>
    </dsp:sp>
    <dsp:sp modelId="{079135DE-F6D9-474F-AADB-6D94AB778EEB}">
      <dsp:nvSpPr>
        <dsp:cNvPr id="0" name=""/>
        <dsp:cNvSpPr/>
      </dsp:nvSpPr>
      <dsp:spPr>
        <a:xfrm rot="5400000">
          <a:off x="4431517" y="-2591963"/>
          <a:ext cx="501240" cy="8284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>
              <a:ea typeface="ＭＳ Ｐゴシック" pitchFamily="34" charset="-128"/>
            </a:rPr>
            <a:t>Choose interventions and care settings to maximize benefits, minimize harms, and reduce costs</a:t>
          </a:r>
          <a:endParaRPr lang="en-US" sz="1700" b="0" kern="1200" dirty="0"/>
        </a:p>
      </dsp:txBody>
      <dsp:txXfrm rot="-5400000">
        <a:off x="539797" y="1324226"/>
        <a:ext cx="8260212" cy="452302"/>
      </dsp:txXfrm>
    </dsp:sp>
    <dsp:sp modelId="{149AFED7-1B88-994D-B0EF-86ED1707E2DC}">
      <dsp:nvSpPr>
        <dsp:cNvPr id="0" name=""/>
        <dsp:cNvSpPr/>
      </dsp:nvSpPr>
      <dsp:spPr>
        <a:xfrm rot="5400000">
          <a:off x="-115670" y="2064013"/>
          <a:ext cx="771138" cy="53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4</a:t>
          </a:r>
        </a:p>
      </dsp:txBody>
      <dsp:txXfrm rot="-5400000">
        <a:off x="1" y="2218242"/>
        <a:ext cx="539797" cy="231341"/>
      </dsp:txXfrm>
    </dsp:sp>
    <dsp:sp modelId="{00956B1B-C3D3-8646-9773-215D1690BCEB}">
      <dsp:nvSpPr>
        <dsp:cNvPr id="0" name=""/>
        <dsp:cNvSpPr/>
      </dsp:nvSpPr>
      <dsp:spPr>
        <a:xfrm rot="5400000">
          <a:off x="4431517" y="-1943377"/>
          <a:ext cx="501240" cy="8284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Customize a care plan that incorporates patient values and concerns</a:t>
          </a:r>
          <a:endParaRPr lang="en-US" sz="1700" kern="1200" dirty="0"/>
        </a:p>
      </dsp:txBody>
      <dsp:txXfrm rot="-5400000">
        <a:off x="539797" y="1972812"/>
        <a:ext cx="8260212" cy="452302"/>
      </dsp:txXfrm>
    </dsp:sp>
    <dsp:sp modelId="{24674B42-B10F-B54E-B662-96A5700CD30C}">
      <dsp:nvSpPr>
        <dsp:cNvPr id="0" name=""/>
        <dsp:cNvSpPr/>
      </dsp:nvSpPr>
      <dsp:spPr>
        <a:xfrm rot="5400000">
          <a:off x="-115670" y="2712599"/>
          <a:ext cx="771138" cy="539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5</a:t>
          </a:r>
        </a:p>
      </dsp:txBody>
      <dsp:txXfrm rot="-5400000">
        <a:off x="1" y="2866828"/>
        <a:ext cx="539797" cy="231341"/>
      </dsp:txXfrm>
    </dsp:sp>
    <dsp:sp modelId="{BF6A804A-EEC7-E84F-9E26-B7A0E621A121}">
      <dsp:nvSpPr>
        <dsp:cNvPr id="0" name=""/>
        <dsp:cNvSpPr/>
      </dsp:nvSpPr>
      <dsp:spPr>
        <a:xfrm rot="5400000">
          <a:off x="4431517" y="-1294791"/>
          <a:ext cx="501240" cy="8284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Identify system level opportunities to improve outcomes, minimize harms, and reduce waste</a:t>
          </a:r>
          <a:endParaRPr lang="en-US" sz="1700" kern="1200" dirty="0"/>
        </a:p>
      </dsp:txBody>
      <dsp:txXfrm rot="-5400000">
        <a:off x="539797" y="2621398"/>
        <a:ext cx="8260212" cy="452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8209-9A15-954B-B133-61277CB88119}">
      <dsp:nvSpPr>
        <dsp:cNvPr id="0" name=""/>
        <dsp:cNvSpPr/>
      </dsp:nvSpPr>
      <dsp:spPr>
        <a:xfrm rot="5400000">
          <a:off x="-115783" y="116724"/>
          <a:ext cx="771892" cy="5403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1</a:t>
          </a:r>
        </a:p>
      </dsp:txBody>
      <dsp:txXfrm rot="-5400000">
        <a:off x="1" y="271102"/>
        <a:ext cx="540324" cy="231568"/>
      </dsp:txXfrm>
    </dsp:sp>
    <dsp:sp modelId="{E011E10A-ECFF-EA43-8757-DBD1D859C4FC}">
      <dsp:nvSpPr>
        <dsp:cNvPr id="0" name=""/>
        <dsp:cNvSpPr/>
      </dsp:nvSpPr>
      <dsp:spPr>
        <a:xfrm rot="5400000">
          <a:off x="4431536" y="-389027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Identify lapse in quality or increased waste (sentinel events, near misses, workarounds)</a:t>
          </a:r>
          <a:endParaRPr lang="en-US" sz="1700" kern="1200" dirty="0"/>
        </a:p>
      </dsp:txBody>
      <dsp:txXfrm rot="-5400000">
        <a:off x="540324" y="25433"/>
        <a:ext cx="8259662" cy="452746"/>
      </dsp:txXfrm>
    </dsp:sp>
    <dsp:sp modelId="{E8B5494E-5882-D14E-9E57-704CB479047A}">
      <dsp:nvSpPr>
        <dsp:cNvPr id="0" name=""/>
        <dsp:cNvSpPr/>
      </dsp:nvSpPr>
      <dsp:spPr>
        <a:xfrm rot="5400000">
          <a:off x="-115783" y="765944"/>
          <a:ext cx="771892" cy="5403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2</a:t>
          </a:r>
        </a:p>
      </dsp:txBody>
      <dsp:txXfrm rot="-5400000">
        <a:off x="1" y="920322"/>
        <a:ext cx="540324" cy="231568"/>
      </dsp:txXfrm>
    </dsp:sp>
    <dsp:sp modelId="{556EAB0F-8431-4642-B312-6B89499BD07F}">
      <dsp:nvSpPr>
        <dsp:cNvPr id="0" name=""/>
        <dsp:cNvSpPr/>
      </dsp:nvSpPr>
      <dsp:spPr>
        <a:xfrm rot="5400000">
          <a:off x="4431536" y="-324105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Study systems and processes, including benefits, harms, and costs of interventions</a:t>
          </a:r>
          <a:endParaRPr lang="en-US" sz="1700" kern="1200" dirty="0"/>
        </a:p>
      </dsp:txBody>
      <dsp:txXfrm rot="-5400000">
        <a:off x="540324" y="674653"/>
        <a:ext cx="8259662" cy="452746"/>
      </dsp:txXfrm>
    </dsp:sp>
    <dsp:sp modelId="{52E00EFE-D66E-F242-8358-F9970DE84B06}">
      <dsp:nvSpPr>
        <dsp:cNvPr id="0" name=""/>
        <dsp:cNvSpPr/>
      </dsp:nvSpPr>
      <dsp:spPr>
        <a:xfrm rot="5400000">
          <a:off x="-115783" y="1415164"/>
          <a:ext cx="771892" cy="5403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3</a:t>
          </a:r>
        </a:p>
      </dsp:txBody>
      <dsp:txXfrm rot="-5400000">
        <a:off x="1" y="1569542"/>
        <a:ext cx="540324" cy="231568"/>
      </dsp:txXfrm>
    </dsp:sp>
    <dsp:sp modelId="{079135DE-F6D9-474F-AADB-6D94AB778EEB}">
      <dsp:nvSpPr>
        <dsp:cNvPr id="0" name=""/>
        <dsp:cNvSpPr/>
      </dsp:nvSpPr>
      <dsp:spPr>
        <a:xfrm rot="5400000">
          <a:off x="4431536" y="-259183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Make changes to process to eliminate/decrease harmful or non-beneficial interventions</a:t>
          </a:r>
          <a:endParaRPr lang="en-US" sz="1700" kern="1200" dirty="0"/>
        </a:p>
      </dsp:txBody>
      <dsp:txXfrm rot="-5400000">
        <a:off x="540324" y="1323873"/>
        <a:ext cx="8259662" cy="452746"/>
      </dsp:txXfrm>
    </dsp:sp>
    <dsp:sp modelId="{149AFED7-1B88-994D-B0EF-86ED1707E2DC}">
      <dsp:nvSpPr>
        <dsp:cNvPr id="0" name=""/>
        <dsp:cNvSpPr/>
      </dsp:nvSpPr>
      <dsp:spPr>
        <a:xfrm rot="5400000">
          <a:off x="-115783" y="2064383"/>
          <a:ext cx="771892" cy="5403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4</a:t>
          </a:r>
        </a:p>
      </dsp:txBody>
      <dsp:txXfrm rot="-5400000">
        <a:off x="1" y="2218761"/>
        <a:ext cx="540324" cy="231568"/>
      </dsp:txXfrm>
    </dsp:sp>
    <dsp:sp modelId="{00956B1B-C3D3-8646-9773-215D1690BCEB}">
      <dsp:nvSpPr>
        <dsp:cNvPr id="0" name=""/>
        <dsp:cNvSpPr/>
      </dsp:nvSpPr>
      <dsp:spPr>
        <a:xfrm rot="5400000">
          <a:off x="4431536" y="-194261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Incorporate stakeholder (including patient) values, concerns, feedback</a:t>
          </a:r>
          <a:endParaRPr lang="en-US" sz="1700" kern="1200" dirty="0"/>
        </a:p>
      </dsp:txBody>
      <dsp:txXfrm rot="-5400000">
        <a:off x="540324" y="1973093"/>
        <a:ext cx="8259662" cy="452746"/>
      </dsp:txXfrm>
    </dsp:sp>
    <dsp:sp modelId="{EDADF5EE-B63C-2042-99BD-66BDE95B5FA0}">
      <dsp:nvSpPr>
        <dsp:cNvPr id="0" name=""/>
        <dsp:cNvSpPr/>
      </dsp:nvSpPr>
      <dsp:spPr>
        <a:xfrm rot="5400000">
          <a:off x="-115783" y="2713603"/>
          <a:ext cx="771892" cy="5403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5</a:t>
          </a:r>
        </a:p>
      </dsp:txBody>
      <dsp:txXfrm rot="-5400000">
        <a:off x="1" y="2867981"/>
        <a:ext cx="540324" cy="231568"/>
      </dsp:txXfrm>
    </dsp:sp>
    <dsp:sp modelId="{C758B7F3-EEFD-2A48-8113-71F4D4DE9A0B}">
      <dsp:nvSpPr>
        <dsp:cNvPr id="0" name=""/>
        <dsp:cNvSpPr/>
      </dsp:nvSpPr>
      <dsp:spPr>
        <a:xfrm rot="5400000">
          <a:off x="4431536" y="-129339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Based on analysis, abandon, modify or spread and scale intervention</a:t>
          </a:r>
        </a:p>
      </dsp:txBody>
      <dsp:txXfrm rot="-5400000">
        <a:off x="540324" y="2622313"/>
        <a:ext cx="8259662" cy="452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8209-9A15-954B-B133-61277CB88119}">
      <dsp:nvSpPr>
        <dsp:cNvPr id="0" name=""/>
        <dsp:cNvSpPr/>
      </dsp:nvSpPr>
      <dsp:spPr>
        <a:xfrm rot="5400000">
          <a:off x="-115783" y="116724"/>
          <a:ext cx="771892" cy="54032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1</a:t>
          </a:r>
        </a:p>
      </dsp:txBody>
      <dsp:txXfrm rot="-5400000">
        <a:off x="1" y="271102"/>
        <a:ext cx="540324" cy="231568"/>
      </dsp:txXfrm>
    </dsp:sp>
    <dsp:sp modelId="{E011E10A-ECFF-EA43-8757-DBD1D859C4FC}">
      <dsp:nvSpPr>
        <dsp:cNvPr id="0" name=""/>
        <dsp:cNvSpPr/>
      </dsp:nvSpPr>
      <dsp:spPr>
        <a:xfrm rot="5400000">
          <a:off x="4431536" y="-389027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Understand the benefits, harms, and relative costs of the interventions</a:t>
          </a:r>
          <a:endParaRPr lang="en-US" sz="1700" kern="1200" dirty="0"/>
        </a:p>
      </dsp:txBody>
      <dsp:txXfrm rot="-5400000">
        <a:off x="540324" y="25433"/>
        <a:ext cx="8259662" cy="452746"/>
      </dsp:txXfrm>
    </dsp:sp>
    <dsp:sp modelId="{E8B5494E-5882-D14E-9E57-704CB479047A}">
      <dsp:nvSpPr>
        <dsp:cNvPr id="0" name=""/>
        <dsp:cNvSpPr/>
      </dsp:nvSpPr>
      <dsp:spPr>
        <a:xfrm rot="5400000">
          <a:off x="-115783" y="765944"/>
          <a:ext cx="771892" cy="54032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2</a:t>
          </a:r>
        </a:p>
      </dsp:txBody>
      <dsp:txXfrm rot="-5400000">
        <a:off x="1" y="920322"/>
        <a:ext cx="540324" cy="231568"/>
      </dsp:txXfrm>
    </dsp:sp>
    <dsp:sp modelId="{556EAB0F-8431-4642-B312-6B89499BD07F}">
      <dsp:nvSpPr>
        <dsp:cNvPr id="0" name=""/>
        <dsp:cNvSpPr/>
      </dsp:nvSpPr>
      <dsp:spPr>
        <a:xfrm rot="5400000">
          <a:off x="4431536" y="-324105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Decrease or eliminate interventions that provide no benefits and/or may be harmful</a:t>
          </a:r>
          <a:endParaRPr lang="en-US" sz="1700" kern="1200" dirty="0"/>
        </a:p>
      </dsp:txBody>
      <dsp:txXfrm rot="-5400000">
        <a:off x="540324" y="674653"/>
        <a:ext cx="8259662" cy="452746"/>
      </dsp:txXfrm>
    </dsp:sp>
    <dsp:sp modelId="{52E00EFE-D66E-F242-8358-F9970DE84B06}">
      <dsp:nvSpPr>
        <dsp:cNvPr id="0" name=""/>
        <dsp:cNvSpPr/>
      </dsp:nvSpPr>
      <dsp:spPr>
        <a:xfrm rot="5400000">
          <a:off x="-115783" y="1415164"/>
          <a:ext cx="771892" cy="540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3</a:t>
          </a:r>
        </a:p>
      </dsp:txBody>
      <dsp:txXfrm rot="-5400000">
        <a:off x="1" y="1569542"/>
        <a:ext cx="540324" cy="231568"/>
      </dsp:txXfrm>
    </dsp:sp>
    <dsp:sp modelId="{079135DE-F6D9-474F-AADB-6D94AB778EEB}">
      <dsp:nvSpPr>
        <dsp:cNvPr id="0" name=""/>
        <dsp:cNvSpPr/>
      </dsp:nvSpPr>
      <dsp:spPr>
        <a:xfrm rot="5400000">
          <a:off x="4431536" y="-259183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ea typeface="ＭＳ Ｐゴシック" pitchFamily="34" charset="-128"/>
            </a:rPr>
            <a:t>Choose interventions and care settings to maximize benefits, minimize harms, and reduce costs</a:t>
          </a:r>
          <a:endParaRPr lang="en-US" sz="1600" kern="1200" dirty="0"/>
        </a:p>
      </dsp:txBody>
      <dsp:txXfrm rot="-5400000">
        <a:off x="540324" y="1323873"/>
        <a:ext cx="8259662" cy="452746"/>
      </dsp:txXfrm>
    </dsp:sp>
    <dsp:sp modelId="{149AFED7-1B88-994D-B0EF-86ED1707E2DC}">
      <dsp:nvSpPr>
        <dsp:cNvPr id="0" name=""/>
        <dsp:cNvSpPr/>
      </dsp:nvSpPr>
      <dsp:spPr>
        <a:xfrm rot="5400000">
          <a:off x="-115783" y="2064383"/>
          <a:ext cx="771892" cy="540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4</a:t>
          </a:r>
        </a:p>
      </dsp:txBody>
      <dsp:txXfrm rot="-5400000">
        <a:off x="1" y="2218761"/>
        <a:ext cx="540324" cy="231568"/>
      </dsp:txXfrm>
    </dsp:sp>
    <dsp:sp modelId="{00956B1B-C3D3-8646-9773-215D1690BCEB}">
      <dsp:nvSpPr>
        <dsp:cNvPr id="0" name=""/>
        <dsp:cNvSpPr/>
      </dsp:nvSpPr>
      <dsp:spPr>
        <a:xfrm rot="5400000">
          <a:off x="4431536" y="-194261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ea typeface="ＭＳ Ｐゴシック" pitchFamily="34" charset="-128"/>
            </a:rPr>
            <a:t>Customize a care plan that incorporates patient values and concerns</a:t>
          </a:r>
          <a:endParaRPr lang="en-US" sz="1700" kern="1200" dirty="0"/>
        </a:p>
      </dsp:txBody>
      <dsp:txXfrm rot="-5400000">
        <a:off x="540324" y="1973093"/>
        <a:ext cx="8259662" cy="452746"/>
      </dsp:txXfrm>
    </dsp:sp>
    <dsp:sp modelId="{24674B42-B10F-B54E-B662-96A5700CD30C}">
      <dsp:nvSpPr>
        <dsp:cNvPr id="0" name=""/>
        <dsp:cNvSpPr/>
      </dsp:nvSpPr>
      <dsp:spPr>
        <a:xfrm rot="5400000">
          <a:off x="-115783" y="2713603"/>
          <a:ext cx="771892" cy="540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5</a:t>
          </a:r>
        </a:p>
      </dsp:txBody>
      <dsp:txXfrm rot="-5400000">
        <a:off x="1" y="2867981"/>
        <a:ext cx="540324" cy="231568"/>
      </dsp:txXfrm>
    </dsp:sp>
    <dsp:sp modelId="{BF6A804A-EEC7-E84F-9E26-B7A0E621A121}">
      <dsp:nvSpPr>
        <dsp:cNvPr id="0" name=""/>
        <dsp:cNvSpPr/>
      </dsp:nvSpPr>
      <dsp:spPr>
        <a:xfrm rot="5400000">
          <a:off x="4431536" y="-1293391"/>
          <a:ext cx="501730" cy="8284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ea typeface="ＭＳ Ｐゴシック" pitchFamily="34" charset="-128"/>
            </a:rPr>
            <a:t>Identify system level opportunities to improve outcomes, minimize harms, and reduce waste</a:t>
          </a:r>
          <a:endParaRPr lang="en-US" sz="1600" kern="1200" dirty="0"/>
        </a:p>
      </dsp:txBody>
      <dsp:txXfrm rot="-5400000">
        <a:off x="540324" y="2622313"/>
        <a:ext cx="8259662" cy="452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D69A-2528-0F41-B933-061714DFF051}">
      <dsp:nvSpPr>
        <dsp:cNvPr id="0" name=""/>
        <dsp:cNvSpPr/>
      </dsp:nvSpPr>
      <dsp:spPr>
        <a:xfrm>
          <a:off x="206" y="1035810"/>
          <a:ext cx="2165575" cy="108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Assess patient</a:t>
          </a:r>
        </a:p>
      </dsp:txBody>
      <dsp:txXfrm>
        <a:off x="31920" y="1067524"/>
        <a:ext cx="2102147" cy="1019359"/>
      </dsp:txXfrm>
    </dsp:sp>
    <dsp:sp modelId="{478E0E52-096C-E941-9AA0-F09BED020A5E}">
      <dsp:nvSpPr>
        <dsp:cNvPr id="0" name=""/>
        <dsp:cNvSpPr/>
      </dsp:nvSpPr>
      <dsp:spPr>
        <a:xfrm>
          <a:off x="2165781" y="1546310"/>
          <a:ext cx="866230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866230" y="30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77241" y="1555548"/>
        <a:ext cx="43311" cy="43311"/>
      </dsp:txXfrm>
    </dsp:sp>
    <dsp:sp modelId="{57029001-ED3E-944C-8958-3FA6BDC3446F}">
      <dsp:nvSpPr>
        <dsp:cNvPr id="0" name=""/>
        <dsp:cNvSpPr/>
      </dsp:nvSpPr>
      <dsp:spPr>
        <a:xfrm>
          <a:off x="3032012" y="1035810"/>
          <a:ext cx="2165575" cy="108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Formulate initial diagnostic hypothesis</a:t>
          </a:r>
        </a:p>
      </dsp:txBody>
      <dsp:txXfrm>
        <a:off x="3063726" y="1067524"/>
        <a:ext cx="2102147" cy="1019359"/>
      </dsp:txXfrm>
    </dsp:sp>
    <dsp:sp modelId="{0865E039-632D-244C-8F58-A93243F9FAB8}">
      <dsp:nvSpPr>
        <dsp:cNvPr id="0" name=""/>
        <dsp:cNvSpPr/>
      </dsp:nvSpPr>
      <dsp:spPr>
        <a:xfrm rot="19457599">
          <a:off x="5097320" y="1235009"/>
          <a:ext cx="1066765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1066765" y="30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04033" y="1239233"/>
        <a:ext cx="53338" cy="53338"/>
      </dsp:txXfrm>
    </dsp:sp>
    <dsp:sp modelId="{CB8D56BD-F181-8D48-9A4C-654BF179DECE}">
      <dsp:nvSpPr>
        <dsp:cNvPr id="0" name=""/>
        <dsp:cNvSpPr/>
      </dsp:nvSpPr>
      <dsp:spPr>
        <a:xfrm>
          <a:off x="6063818" y="413207"/>
          <a:ext cx="2165575" cy="108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If low confidence, pursue further testing</a:t>
          </a:r>
        </a:p>
      </dsp:txBody>
      <dsp:txXfrm>
        <a:off x="6095532" y="444921"/>
        <a:ext cx="2102147" cy="1019359"/>
      </dsp:txXfrm>
    </dsp:sp>
    <dsp:sp modelId="{22A0B44F-D5D2-3D41-849B-F6900123C253}">
      <dsp:nvSpPr>
        <dsp:cNvPr id="0" name=""/>
        <dsp:cNvSpPr/>
      </dsp:nvSpPr>
      <dsp:spPr>
        <a:xfrm rot="2142401">
          <a:off x="5097320" y="1857612"/>
          <a:ext cx="1066765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1066765" y="30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04033" y="1861836"/>
        <a:ext cx="53338" cy="53338"/>
      </dsp:txXfrm>
    </dsp:sp>
    <dsp:sp modelId="{93A0645C-7BB1-8C4A-B085-020601D2BA99}">
      <dsp:nvSpPr>
        <dsp:cNvPr id="0" name=""/>
        <dsp:cNvSpPr/>
      </dsp:nvSpPr>
      <dsp:spPr>
        <a:xfrm>
          <a:off x="6063818" y="1658413"/>
          <a:ext cx="2165575" cy="108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If high confidence, initiate treatment</a:t>
          </a:r>
        </a:p>
      </dsp:txBody>
      <dsp:txXfrm>
        <a:off x="6095532" y="1690127"/>
        <a:ext cx="2102147" cy="1019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960D049-820A-9748-A424-BE3F889ED5B1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D42023E-308F-DD48-8677-6DF7AD2429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csearch.acr.org/list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csearch.acr.org/list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6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6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6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QI steps: </a:t>
            </a:r>
          </a:p>
          <a:p>
            <a:r>
              <a:rPr lang="en-US" dirty="0"/>
              <a:t>Identify lapse</a:t>
            </a:r>
            <a:r>
              <a:rPr lang="en-US" baseline="0" dirty="0"/>
              <a:t> in quality or increased waste (sentinel event, near misses, workarounds)</a:t>
            </a:r>
          </a:p>
          <a:p>
            <a:r>
              <a:rPr lang="en-US" baseline="0" dirty="0"/>
              <a:t>Study system and process, including benefits, harms, costs of interventions </a:t>
            </a:r>
          </a:p>
          <a:p>
            <a:r>
              <a:rPr lang="en-US" baseline="0" dirty="0"/>
              <a:t>Make changes to process to eliminate/decrease harmful or no benefit interventions</a:t>
            </a:r>
          </a:p>
          <a:p>
            <a:r>
              <a:rPr lang="en-US" baseline="0" dirty="0"/>
              <a:t>Incorporate stakeholder (including patient) values, concerns, feedback</a:t>
            </a:r>
          </a:p>
          <a:p>
            <a:r>
              <a:rPr lang="en-US" dirty="0"/>
              <a:t>PDSA</a:t>
            </a:r>
            <a:r>
              <a:rPr lang="en-US" baseline="0" dirty="0"/>
              <a:t> Cycles (Plan, Do, Study, Act)</a:t>
            </a:r>
          </a:p>
          <a:p>
            <a:r>
              <a:rPr lang="en-US" baseline="0" dirty="0"/>
              <a:t>Spread, Scale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6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4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strong</a:t>
            </a:r>
            <a:r>
              <a:rPr lang="en-US" baseline="0" dirty="0"/>
              <a:t> is your suspicion- low </a:t>
            </a:r>
          </a:p>
          <a:p>
            <a:r>
              <a:rPr lang="en-US" baseline="0" dirty="0"/>
              <a:t>Can do a PCR on the stool </a:t>
            </a:r>
          </a:p>
          <a:p>
            <a:r>
              <a:rPr lang="en-US" baseline="0" dirty="0"/>
              <a:t>IT WONT! 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1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27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</a:t>
            </a:r>
            <a:r>
              <a:rPr lang="en-US" baseline="0" dirty="0"/>
              <a:t> here means what is being billed (charges), will not go into detail re: patient’s expenses based on insurance coverage, etc.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2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Healthcare</a:t>
            </a:r>
            <a:r>
              <a:rPr lang="en-US" baseline="0" dirty="0"/>
              <a:t> blue book (PA)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24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6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>
              <a:ea typeface="ＭＳ Ｐゴシック" pitchFamily="-83" charset="-128"/>
              <a:cs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Wont change management regardless of outcome</a:t>
            </a:r>
            <a:r>
              <a:rPr lang="en-US" baseline="0" dirty="0">
                <a:sym typeface="Wingdings"/>
              </a:rPr>
              <a:t> low value intervention </a:t>
            </a:r>
          </a:p>
          <a:p>
            <a:pPr marL="0" indent="0">
              <a:buNone/>
            </a:pPr>
            <a:endParaRPr lang="en-US" baseline="0" dirty="0">
              <a:sym typeface="Wingdings"/>
            </a:endParaRPr>
          </a:p>
          <a:p>
            <a:pPr marL="0" indent="0">
              <a:buNone/>
            </a:pPr>
            <a:r>
              <a:rPr lang="en-US" baseline="0" dirty="0">
                <a:sym typeface="Wingdings"/>
              </a:rPr>
              <a:t>Infectious Disease Society of America. Five Things Physicians and Patients Should Question. Philadelphia, PA: Choosing Wisely; 2015. Available from: </a:t>
            </a:r>
            <a:r>
              <a:rPr lang="en-US" baseline="0" dirty="0"/>
              <a:t>http://www.choosingwisely.org/societies/infectious-diseases-society-of-america/. Accessed 11/20/2017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85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Consultant</a:t>
            </a:r>
            <a:r>
              <a:rPr lang="en-US" baseline="0" dirty="0"/>
              <a:t> recommendations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Not wanting to be unprepared for rounds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Defensive medicine, not wanting to miss a diagnosis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7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3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20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revealing slide- in your small group, brainstorm</a:t>
            </a:r>
            <a:r>
              <a:rPr lang="en-US" baseline="0" dirty="0"/>
              <a:t> one individual level and one system level strategy to handle uncertainty.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0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40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American College of Radiology. ACR Appropriateness Criteria®. Available at </a:t>
            </a:r>
            <a:r>
              <a:rPr lang="en-US" dirty="0">
                <a:hlinkClick r:id="rId3"/>
              </a:rPr>
              <a:t>https://acsearch.acr.org/list</a:t>
            </a:r>
            <a:r>
              <a:rPr lang="en-US" dirty="0"/>
              <a:t>. Accessed 11/20/2017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3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 ONSET FLANK PAIN—SUSPICION OF STONE DISEASE (UROLITHIASIS)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 Panel on Urologic Imaging. Acute onset flank pain- suspicion of stone disease (urolithiasis). </a:t>
            </a:r>
            <a:r>
              <a:rPr lang="en-US" b="0" dirty="0"/>
              <a:t>American College of Radiology. ACR Appropriateness Criteria®. Available at </a:t>
            </a:r>
            <a:r>
              <a:rPr lang="en-US" b="0" dirty="0">
                <a:hlinkClick r:id="rId3"/>
              </a:rPr>
              <a:t>https://acsearch.acr.org/list</a:t>
            </a:r>
            <a:r>
              <a:rPr lang="en-US" b="0" dirty="0"/>
              <a:t>. Accessed 11/20/2017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94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https://rscan.org/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22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1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11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Friedlander J, et al "The consequences of delaying stone treatment"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 Abstract MP75-15.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11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Asks for examples: </a:t>
            </a:r>
          </a:p>
          <a:p>
            <a:pPr lvl="1"/>
            <a:r>
              <a:rPr lang="en-US" dirty="0"/>
              <a:t>ICD for selected patients with heart failure and low EF</a:t>
            </a:r>
          </a:p>
          <a:p>
            <a:pPr lvl="1"/>
            <a:r>
              <a:rPr lang="en-US" dirty="0"/>
              <a:t>Screening colonoscopy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BNP measurement in patient with clear heart failure</a:t>
            </a:r>
          </a:p>
          <a:p>
            <a:pPr lvl="1"/>
            <a:r>
              <a:rPr lang="en-US" dirty="0"/>
              <a:t>Annual Pap smears in an average-risk woman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5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96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78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6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pitchFamily="-83" charset="-128"/>
                <a:cs typeface="MS PGothic" pitchFamily="34" charset="-128"/>
              </a:rPr>
              <a:t>The New England Healthcare Institute (NEHI) has defined waste in healthcare as “Healthcare spending that can be eliminated without reducing the quality of care.”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9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Category</a:t>
            </a:r>
            <a:r>
              <a:rPr lang="en-US" dirty="0"/>
              <a:t> 				Sources						</a:t>
            </a:r>
          </a:p>
          <a:p>
            <a:r>
              <a:rPr lang="en-US" dirty="0"/>
              <a:t>Unnecessary Services 		Overuse, unnecessary higher-cost services</a:t>
            </a:r>
          </a:p>
          <a:p>
            <a:r>
              <a:rPr lang="en-US" dirty="0"/>
              <a:t>Inefficiently Delivered Services	Mistakes, care fragmentation</a:t>
            </a:r>
          </a:p>
          <a:p>
            <a:r>
              <a:rPr lang="en-US" dirty="0"/>
              <a:t>					Unnecessary use of higher-cost providers</a:t>
            </a:r>
          </a:p>
          <a:p>
            <a:r>
              <a:rPr lang="en-US" dirty="0"/>
              <a:t>					Operational inefficiencies at care delivery sites</a:t>
            </a:r>
          </a:p>
          <a:p>
            <a:r>
              <a:rPr lang="en-US" dirty="0"/>
              <a:t>Excess Administrative Costs	Insurance paperwork costs beyond benchmarks		</a:t>
            </a:r>
          </a:p>
          <a:p>
            <a:r>
              <a:rPr lang="en-US" dirty="0"/>
              <a:t>					Insurers’ administrative inefficiencies</a:t>
            </a:r>
          </a:p>
          <a:p>
            <a:r>
              <a:rPr lang="en-US" dirty="0"/>
              <a:t>					Inefficiencies due to care documentation requirements</a:t>
            </a:r>
          </a:p>
          <a:p>
            <a:r>
              <a:rPr lang="en-US" dirty="0"/>
              <a:t>Prices That Are Too High 		Service prices and product prices beyond competitive benchmarks	</a:t>
            </a:r>
          </a:p>
          <a:p>
            <a:r>
              <a:rPr lang="en-US" dirty="0"/>
              <a:t>Missed Prevention Opportunities	Primary and secondary								</a:t>
            </a:r>
          </a:p>
          <a:p>
            <a:r>
              <a:rPr lang="en-US" dirty="0"/>
              <a:t>Fraud					All sources—payers, clinicians, patients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5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8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9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Briefly introduce the Choosing Wisely campaign:  An initiative of the ABIM. Goal is to promote dialogue between pts and doctors regarding care that is </a:t>
            </a:r>
          </a:p>
          <a:p>
            <a:pPr marL="231115" indent="-231115">
              <a:buAutoNum type="arabicParenR"/>
            </a:pPr>
            <a:r>
              <a:rPr lang="en-US" baseline="0" dirty="0"/>
              <a:t>Evidence-based 2) Necessary 3) Non-redundant 4) Not harmful.  For each subspecialty society,  lists of 5 things to question were created.</a:t>
            </a:r>
          </a:p>
          <a:p>
            <a:pPr defTabSz="462229">
              <a:defRPr/>
            </a:pPr>
            <a:r>
              <a:rPr lang="en-US" b="0" dirty="0"/>
              <a:t>Unnecessary Tests and Procedures in the Health Care System — What Physicians Say about the Problem, the Causes and the Solutions. Results</a:t>
            </a:r>
            <a:r>
              <a:rPr lang="en-US" b="0" baseline="0" dirty="0"/>
              <a:t> from a national survey of physicians. May 1, 2014. PerryUndem Research/Communication for the ABIM Foundation. </a:t>
            </a:r>
            <a:endParaRPr 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105E2-5AC4-E749-9FFB-534787F3DE7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7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023E-308F-DD48-8677-6DF7AD24296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4268"/>
            <a:ext cx="9144000" cy="38225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" name="Picture 2" descr="hvc-image-collage-sm-rev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15" y="0"/>
            <a:ext cx="4464014" cy="6634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16860"/>
            <a:ext cx="9144000" cy="62664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0200"/>
            <a:ext cx="7772400" cy="1398662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06FA68-1CE7-8441-B856-1E3891B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1" y="4588563"/>
            <a:ext cx="2549240" cy="4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5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8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8229600" cy="3154409"/>
          </a:xfrm>
        </p:spPr>
        <p:txBody>
          <a:bodyPr/>
          <a:lstStyle>
            <a:lvl2pPr marL="633413" indent="-288925">
              <a:buSzPct val="100000"/>
              <a:buFont typeface="Arial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9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5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70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05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0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0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8071"/>
            <a:ext cx="5111750" cy="3696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4489CE-A6D2-3541-9F5F-B03A42A8F998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B9909-8AB1-2C42-9760-2C1F69965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15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571"/>
            <a:ext cx="8229600" cy="296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707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04348"/>
            <a:ext cx="9144000" cy="0"/>
          </a:xfrm>
          <a:prstGeom prst="line">
            <a:avLst/>
          </a:prstGeom>
          <a:ln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cp-highvaluecare-logo-rgb600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" y="95694"/>
            <a:ext cx="2321052" cy="4739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89433"/>
            <a:ext cx="9144000" cy="0"/>
          </a:xfrm>
          <a:prstGeom prst="line">
            <a:avLst/>
          </a:prstGeom>
          <a:ln w="57150" cmpd="sng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02BB2C-847F-C44A-99CE-002B3043D6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6099" y="4759212"/>
            <a:ext cx="1710436" cy="3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79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search-Statistics-Data-and-Systems/Statistics-Trends-and-Reports/NationalHealthExpendData/NHE-Fact-Sheet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oosingwisely.org/wp-content/uploads/2015/04/Final-Choosing-Wisely-Survey-Report.pdf" TargetMode="External"/><Relationship Id="rId4" Type="http://schemas.openxmlformats.org/officeDocument/2006/relationships/hyperlink" Target="http://iom.nationalacademies.org/Reports/2011/The-Healthcare-Imperative-Lowering-Costs-and-Improving-Outcomes.aspx?_ga=1.219462233.1572788654.1438188089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226/9728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oosingwisely.org/societies/infectious-diseases-society-of-america" TargetMode="External"/><Relationship Id="rId5" Type="http://schemas.openxmlformats.org/officeDocument/2006/relationships/hyperlink" Target="https://doi.org/10.17226/1344" TargetMode="External"/><Relationship Id="rId4" Type="http://schemas.openxmlformats.org/officeDocument/2006/relationships/hyperlink" Target="https://doi.org/10.17226/1002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csearch.acr.org/lis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ca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Eliminating Healthcare Waste and </a:t>
            </a:r>
            <a:r>
              <a:rPr lang="en-US" dirty="0"/>
              <a:t>Over-ordering</a:t>
            </a:r>
            <a:r>
              <a:rPr lang="en-US" dirty="0">
                <a:solidFill>
                  <a:schemeClr val="accent2"/>
                </a:solidFill>
              </a:rPr>
              <a:t> of Tests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519" y="3817729"/>
            <a:ext cx="7335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2018 </a:t>
            </a:r>
            <a:r>
              <a:rPr lang="en-US" sz="1600" b="1" baseline="0" dirty="0">
                <a:solidFill>
                  <a:schemeClr val="bg1"/>
                </a:solidFill>
              </a:rPr>
              <a:t> •  Presentation 1 of 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7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IOM Reports</a:t>
            </a:r>
            <a:r>
              <a:rPr lang="en-US" sz="3600" baseline="30000" dirty="0" smtClean="0"/>
              <a:t>7,8,9</a:t>
            </a:r>
            <a:endParaRPr lang="en-US" sz="36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79" y="1481164"/>
            <a:ext cx="2080399" cy="3125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8" y="1510712"/>
            <a:ext cx="2080399" cy="312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645" y="1510712"/>
            <a:ext cx="2170432" cy="31205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0590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2641641"/>
              </p:ext>
            </p:extLst>
          </p:nvPr>
        </p:nvGraphicFramePr>
        <p:xfrm>
          <a:off x="195375" y="1094321"/>
          <a:ext cx="8824479" cy="337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Steps Toward High Value Care</a:t>
            </a:r>
            <a:r>
              <a:rPr lang="en-US" sz="3400" baseline="30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6365854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8280112"/>
              </p:ext>
            </p:extLst>
          </p:nvPr>
        </p:nvGraphicFramePr>
        <p:xfrm>
          <a:off x="194686" y="841263"/>
          <a:ext cx="8824479" cy="337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204066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/>
              <a:t>Steps for High Value  </a:t>
            </a:r>
            <a:r>
              <a:rPr lang="en-US" sz="2600" dirty="0" smtClean="0"/>
              <a:t>Quality Improvement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468086" y="4211916"/>
            <a:ext cx="821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Check out Session 6 for more on quality improvement! </a:t>
            </a:r>
          </a:p>
        </p:txBody>
      </p:sp>
    </p:spTree>
    <p:extLst>
      <p:ext uri="{BB962C8B-B14F-4D97-AF65-F5344CB8AC3E}">
        <p14:creationId xmlns:p14="http://schemas.microsoft.com/office/powerpoint/2010/main" val="106242951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615921" y="812983"/>
            <a:ext cx="7886167" cy="374813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ea typeface="MS PGothic"/>
                <a:cs typeface="MS PGothic"/>
              </a:rPr>
              <a:t>Mr. B is a 57 year old man currently admitted for suspected pneumonia. His chart indicates he had been previously diagnosed and treated for C. diff three months ago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a typeface="MS PGothic"/>
                <a:cs typeface="MS PGothic"/>
              </a:rPr>
              <a:t>Currently no abdominal complaints, normal stools</a:t>
            </a:r>
            <a:endParaRPr lang="en-US" sz="2000" b="0" dirty="0">
              <a:ea typeface="MS PGothic"/>
              <a:cs typeface="MS PGothic"/>
            </a:endParaRPr>
          </a:p>
          <a:p>
            <a:pPr>
              <a:spcAft>
                <a:spcPts val="600"/>
              </a:spcAft>
            </a:pPr>
            <a:r>
              <a:rPr lang="en-US" sz="2000" b="0" dirty="0">
                <a:ea typeface="MS PGothic"/>
                <a:cs typeface="MS PGothic"/>
              </a:rPr>
              <a:t>Febrile to 101, normotensive, non-tachycardic</a:t>
            </a:r>
          </a:p>
          <a:p>
            <a:r>
              <a:rPr lang="en-US" sz="2000" b="0" dirty="0">
                <a:ea typeface="MS PGothic"/>
                <a:cs typeface="MS PGothic"/>
              </a:rPr>
              <a:t>WBC count 13.5</a:t>
            </a:r>
          </a:p>
          <a:p>
            <a:r>
              <a:rPr lang="en-US" sz="2000" dirty="0">
                <a:ea typeface="MS PGothic"/>
                <a:cs typeface="MS PGothic"/>
              </a:rPr>
              <a:t>Chest XR: possible right lower lobe infiltrate</a:t>
            </a:r>
          </a:p>
          <a:p>
            <a:r>
              <a:rPr lang="en-US" sz="2000" dirty="0">
                <a:ea typeface="MS PGothic"/>
                <a:cs typeface="MS PGothic"/>
              </a:rPr>
              <a:t>Your sepsis order set includes a full infectious workup, and you are debating whether to send the C. diff testing </a:t>
            </a:r>
          </a:p>
          <a:p>
            <a:endParaRPr lang="en-US" sz="2400" b="0" dirty="0">
              <a:ea typeface="MS PGothic"/>
              <a:cs typeface="MS PGothic"/>
            </a:endParaRPr>
          </a:p>
          <a:p>
            <a:endParaRPr lang="en-US" sz="2400" b="0" dirty="0">
              <a:ea typeface="MS PGothic"/>
              <a:cs typeface="MS P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 </a:t>
            </a:r>
          </a:p>
        </p:txBody>
      </p:sp>
    </p:spTree>
    <p:extLst>
      <p:ext uri="{BB962C8B-B14F-4D97-AF65-F5344CB8AC3E}">
        <p14:creationId xmlns:p14="http://schemas.microsoft.com/office/powerpoint/2010/main" val="420916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980412"/>
            <a:ext cx="8229600" cy="3154409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400" dirty="0"/>
              <a:t>How strong is your suspicion he has an active C. diff infection?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What are your options for further workup?</a:t>
            </a:r>
          </a:p>
          <a:p>
            <a:pPr lvl="1">
              <a:spcAft>
                <a:spcPts val="600"/>
              </a:spcAft>
            </a:pPr>
            <a:r>
              <a:rPr lang="en-US" sz="2400" b="1" dirty="0"/>
              <a:t>How will a positive test change your management?</a:t>
            </a:r>
          </a:p>
          <a:p>
            <a:pPr lvl="2"/>
            <a:r>
              <a:rPr lang="en-US" dirty="0"/>
              <a:t>What is your threshold for treatment?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</a:t>
            </a:r>
          </a:p>
        </p:txBody>
      </p:sp>
    </p:spTree>
    <p:extLst>
      <p:ext uri="{BB962C8B-B14F-4D97-AF65-F5344CB8AC3E}">
        <p14:creationId xmlns:p14="http://schemas.microsoft.com/office/powerpoint/2010/main" val="70825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8" y="1119308"/>
                <a:ext cx="8229600" cy="3154409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Value of C. diff PCR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Quality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charset="0"/>
                          </a:rPr>
                          <m:t>Cost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Quality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sensitivity/specificity of test, ability to influence management</a:t>
                </a:r>
              </a:p>
              <a:p>
                <a:r>
                  <a:rPr lang="en-US" dirty="0"/>
                  <a:t>Cost </a:t>
                </a:r>
                <a:r>
                  <a:rPr lang="en-US" dirty="0">
                    <a:sym typeface="Wingdings"/>
                  </a:rPr>
                  <a:t> </a:t>
                </a:r>
                <a:r>
                  <a:rPr lang="en-US" dirty="0"/>
                  <a:t>financial, downstream adverse effects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119308"/>
                <a:ext cx="8229600" cy="3154409"/>
              </a:xfrm>
              <a:blipFill rotWithShape="1">
                <a:blip r:embed="rId3"/>
                <a:stretch>
                  <a:fillRect l="-163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</a:t>
            </a:r>
          </a:p>
        </p:txBody>
      </p:sp>
    </p:spTree>
    <p:extLst>
      <p:ext uri="{BB962C8B-B14F-4D97-AF65-F5344CB8AC3E}">
        <p14:creationId xmlns:p14="http://schemas.microsoft.com/office/powerpoint/2010/main" val="54032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9" y="1570149"/>
            <a:ext cx="7283302" cy="315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How much do you think the patient will be billed for:</a:t>
            </a:r>
          </a:p>
          <a:p>
            <a:r>
              <a:rPr lang="en-US" sz="2400" dirty="0"/>
              <a:t>C. diff PCR?</a:t>
            </a:r>
          </a:p>
          <a:p>
            <a:r>
              <a:rPr lang="en-US" sz="2400" dirty="0"/>
              <a:t>10 days of oral metronidazole or vancomycin?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are the potential downstream costs if the test is positive and he ends up being treated</a:t>
            </a:r>
            <a:r>
              <a:rPr lang="en-US" sz="2800" dirty="0"/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2727" y="908815"/>
            <a:ext cx="8984239" cy="935501"/>
            <a:chOff x="159761" y="2185804"/>
            <a:chExt cx="8824477" cy="771892"/>
          </a:xfrm>
        </p:grpSpPr>
        <p:grpSp>
          <p:nvGrpSpPr>
            <p:cNvPr id="5" name="Group 4"/>
            <p:cNvGrpSpPr/>
            <p:nvPr/>
          </p:nvGrpSpPr>
          <p:grpSpPr>
            <a:xfrm>
              <a:off x="159761" y="2185804"/>
              <a:ext cx="540324" cy="771892"/>
              <a:chOff x="1" y="940"/>
              <a:chExt cx="540324" cy="771892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-115783" y="116724"/>
                <a:ext cx="771892" cy="540324"/>
              </a:xfrm>
              <a:prstGeom prst="chevron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hevron 4"/>
              <p:cNvSpPr/>
              <p:nvPr/>
            </p:nvSpPr>
            <p:spPr>
              <a:xfrm>
                <a:off x="1" y="271102"/>
                <a:ext cx="540324" cy="2315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/>
                  <a:t>1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00084" y="2185805"/>
              <a:ext cx="8284154" cy="501730"/>
              <a:chOff x="540324" y="941"/>
              <a:chExt cx="8284154" cy="501730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5400000">
                <a:off x="4431536" y="-3890271"/>
                <a:ext cx="501730" cy="8284154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ound Same Side Corner Rectangle 6"/>
              <p:cNvSpPr/>
              <p:nvPr/>
            </p:nvSpPr>
            <p:spPr>
              <a:xfrm>
                <a:off x="540324" y="25433"/>
                <a:ext cx="8259662" cy="4527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0904" tIns="10795" rIns="10795" bIns="10795" numCol="1" spcCol="1270" anchor="ctr" anchorCtr="0">
                <a:noAutofit/>
              </a:bodyPr>
              <a:lstStyle/>
              <a:p>
                <a:pPr marL="285750" lvl="1" indent="-2857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charset="0"/>
                  <a:buChar char="•"/>
                </a:pPr>
                <a:r>
                  <a:rPr lang="en-US" sz="2000" kern="1200" dirty="0">
                    <a:ea typeface="ＭＳ Ｐゴシック" pitchFamily="34" charset="-128"/>
                  </a:rPr>
                  <a:t>Understand the benefits, harms, and relative costs of the interventions</a:t>
                </a:r>
                <a:endParaRPr lang="en-US" sz="2000" kern="1200" dirty="0"/>
              </a:p>
            </p:txBody>
          </p:sp>
        </p:grpSp>
      </p:grpSp>
      <p:sp>
        <p:nvSpPr>
          <p:cNvPr id="12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</a:t>
            </a:r>
          </a:p>
        </p:txBody>
      </p:sp>
    </p:spTree>
    <p:extLst>
      <p:ext uri="{BB962C8B-B14F-4D97-AF65-F5344CB8AC3E}">
        <p14:creationId xmlns:p14="http://schemas.microsoft.com/office/powerpoint/2010/main" val="182737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034813"/>
            <a:ext cx="8229600" cy="334788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Sputum culture was negative but the rapid viral panel was positive for human metapneumovirus, so you suspect viral pneumonia as the cause of his symptoms and x ray findings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Stool </a:t>
            </a:r>
            <a:r>
              <a:rPr lang="en-US" sz="2400" i="1" dirty="0"/>
              <a:t>Clostridium difficile </a:t>
            </a:r>
            <a:r>
              <a:rPr lang="en-US" sz="2400" dirty="0"/>
              <a:t>assay was positive, patient prescribed metronidazole and discharged home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At home, developed severe nausea with metronidazole and returned to the emergency room</a:t>
            </a:r>
          </a:p>
          <a:p>
            <a:r>
              <a:rPr lang="en-US" sz="2400" dirty="0"/>
              <a:t>Rehydrated with IVF, switched to oral vancomycin x 10 days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</a:t>
            </a:r>
          </a:p>
        </p:txBody>
      </p:sp>
    </p:spTree>
    <p:extLst>
      <p:ext uri="{BB962C8B-B14F-4D97-AF65-F5344CB8AC3E}">
        <p14:creationId xmlns:p14="http://schemas.microsoft.com/office/powerpoint/2010/main" val="17057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Approximate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9227"/>
            <a:ext cx="419099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/>
              <a:t>Initial episode of care:</a:t>
            </a:r>
          </a:p>
          <a:p>
            <a:r>
              <a:rPr lang="en-US" sz="2300" dirty="0"/>
              <a:t>C. difficile PCR assay: $38</a:t>
            </a:r>
          </a:p>
          <a:p>
            <a:r>
              <a:rPr lang="en-US" sz="2300" dirty="0"/>
              <a:t>Metronidazole x 10 days: $36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563815"/>
            <a:ext cx="4038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/>
              <a:t>Downstream:</a:t>
            </a:r>
          </a:p>
          <a:p>
            <a:r>
              <a:rPr lang="en-US" sz="2300" dirty="0"/>
              <a:t>ED visit: $4,405</a:t>
            </a:r>
          </a:p>
          <a:p>
            <a:r>
              <a:rPr lang="en-US" sz="2300" dirty="0"/>
              <a:t>Vancomycin by mouth x 10 days: $2,284</a:t>
            </a:r>
          </a:p>
          <a:p>
            <a:r>
              <a:rPr lang="en-US" sz="2300" dirty="0"/>
              <a:t>Unnecessary suffering for the patient, lost days of work</a:t>
            </a:r>
          </a:p>
          <a:p>
            <a:endParaRPr lang="en-US" sz="2300" b="1" dirty="0"/>
          </a:p>
          <a:p>
            <a:endParaRPr lang="en-US" sz="23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</a:t>
            </a:r>
          </a:p>
        </p:txBody>
      </p:sp>
    </p:spTree>
    <p:extLst>
      <p:ext uri="{BB962C8B-B14F-4D97-AF65-F5344CB8AC3E}">
        <p14:creationId xmlns:p14="http://schemas.microsoft.com/office/powerpoint/2010/main" val="117479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7636058"/>
              </p:ext>
            </p:extLst>
          </p:nvPr>
        </p:nvGraphicFramePr>
        <p:xfrm>
          <a:off x="172226" y="1094322"/>
          <a:ext cx="8824479" cy="337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Steps Toward High Value Care</a:t>
            </a:r>
          </a:p>
        </p:txBody>
      </p:sp>
    </p:spTree>
    <p:extLst>
      <p:ext uri="{BB962C8B-B14F-4D97-AF65-F5344CB8AC3E}">
        <p14:creationId xmlns:p14="http://schemas.microsoft.com/office/powerpoint/2010/main" val="38878746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0" y="0"/>
            <a:ext cx="4358640" cy="720090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3494"/>
            <a:ext cx="8229600" cy="31544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Define and articulate the importance of High Value Care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Introduce a simple five-step model for delivering High Value Care; compare with five-step model for High Value Care Quality Improvement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Discuss the cost implications of several common clinical scenarios and the evidence-based guidelines for appropriate diagnosis and treatment</a:t>
            </a:r>
          </a:p>
          <a:p>
            <a:pPr lvl="0"/>
            <a:r>
              <a:rPr lang="en-US" dirty="0"/>
              <a:t>Identify clinical reasoning tools to assist in management of uncertainty</a:t>
            </a:r>
          </a:p>
        </p:txBody>
      </p:sp>
    </p:spTree>
    <p:extLst>
      <p:ext uri="{BB962C8B-B14F-4D97-AF65-F5344CB8AC3E}">
        <p14:creationId xmlns:p14="http://schemas.microsoft.com/office/powerpoint/2010/main" val="266804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6326" y="687794"/>
            <a:ext cx="3094190" cy="3490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6105" r="65342" b="77458"/>
          <a:stretch/>
        </p:blipFill>
        <p:spPr bwMode="auto">
          <a:xfrm>
            <a:off x="5955150" y="2048039"/>
            <a:ext cx="2313699" cy="130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3357505"/>
            <a:ext cx="2540000" cy="977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5269" y="1149224"/>
            <a:ext cx="540324" cy="771892"/>
            <a:chOff x="1" y="650160"/>
            <a:chExt cx="540324" cy="771892"/>
          </a:xfrm>
        </p:grpSpPr>
        <p:sp>
          <p:nvSpPr>
            <p:cNvPr id="14" name="Chevron 13"/>
            <p:cNvSpPr/>
            <p:nvPr/>
          </p:nvSpPr>
          <p:spPr>
            <a:xfrm rot="5400000">
              <a:off x="-115783" y="765944"/>
              <a:ext cx="771892" cy="5403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1" y="920322"/>
              <a:ext cx="540324" cy="231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5592" y="1149225"/>
            <a:ext cx="8284154" cy="501730"/>
            <a:chOff x="540324" y="650161"/>
            <a:chExt cx="8284154" cy="50173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31536" y="-3241051"/>
              <a:ext cx="501730" cy="828415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6"/>
            <p:cNvSpPr/>
            <p:nvPr/>
          </p:nvSpPr>
          <p:spPr>
            <a:xfrm>
              <a:off x="540324" y="674653"/>
              <a:ext cx="8259662" cy="452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0795" rIns="10795" bIns="10795" numCol="1" spcCol="1270" anchor="ctr" anchorCtr="0">
              <a:noAutofit/>
            </a:bodyPr>
            <a:lstStyle/>
            <a:p>
              <a:pPr marL="28575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2000" kern="1200" dirty="0">
                  <a:ea typeface="ＭＳ Ｐゴシック" pitchFamily="34" charset="-128"/>
                </a:rPr>
                <a:t>Decrease or eliminate interventions that provide no benefits and/or may be harmful</a:t>
              </a:r>
              <a:endParaRPr lang="en-US" sz="20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5592" y="2048039"/>
            <a:ext cx="48870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Avoid testing for a Clostridium difficile infection in the absence of diarrhea</a:t>
            </a:r>
            <a:r>
              <a:rPr lang="en-US" sz="2000" baseline="30000" dirty="0"/>
              <a:t>11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 the absence of diarrhea, toxin in the stool indicates carriage and should not be treated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Testing</a:t>
            </a:r>
          </a:p>
        </p:txBody>
      </p:sp>
    </p:spTree>
    <p:extLst>
      <p:ext uri="{BB962C8B-B14F-4D97-AF65-F5344CB8AC3E}">
        <p14:creationId xmlns:p14="http://schemas.microsoft.com/office/powerpoint/2010/main" val="123837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31124"/>
            <a:ext cx="8229600" cy="315440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In your small groups, share a case where you feel like you over-ordered diagnostic testing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were common factors driving over-ordering in these cases?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Small Group Activity</a:t>
            </a:r>
          </a:p>
        </p:txBody>
      </p:sp>
    </p:spTree>
    <p:extLst>
      <p:ext uri="{BB962C8B-B14F-4D97-AF65-F5344CB8AC3E}">
        <p14:creationId xmlns:p14="http://schemas.microsoft.com/office/powerpoint/2010/main" val="58631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683553"/>
              </p:ext>
            </p:extLst>
          </p:nvPr>
        </p:nvGraphicFramePr>
        <p:xfrm>
          <a:off x="457198" y="1054924"/>
          <a:ext cx="8229600" cy="315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Diagnostic Uncertainty</a:t>
            </a:r>
          </a:p>
        </p:txBody>
      </p:sp>
    </p:spTree>
    <p:extLst>
      <p:ext uri="{BB962C8B-B14F-4D97-AF65-F5344CB8AC3E}">
        <p14:creationId xmlns:p14="http://schemas.microsoft.com/office/powerpoint/2010/main" val="21626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159"/>
            <a:ext cx="8229600" cy="821815"/>
          </a:xfrm>
        </p:spPr>
        <p:txBody>
          <a:bodyPr>
            <a:normAutofit/>
          </a:bodyPr>
          <a:lstStyle/>
          <a:p>
            <a:r>
              <a:rPr lang="en-US" sz="3600" dirty="0"/>
              <a:t>Uncertainty Increases Resource Use</a:t>
            </a:r>
            <a:r>
              <a:rPr lang="en-US" sz="3600" baseline="30000" dirty="0"/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74"/>
            <a:ext cx="8229600" cy="3244617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9600" dirty="0"/>
              <a:t>Study of internist attitudes towards uncertainty and patient charges in a primary care clinic</a:t>
            </a:r>
          </a:p>
          <a:p>
            <a:pPr>
              <a:spcAft>
                <a:spcPts val="600"/>
              </a:spcAft>
            </a:pPr>
            <a:r>
              <a:rPr lang="en-US" sz="9600" dirty="0"/>
              <a:t>Increased physician anxiety due to uncertainty and increased concern about disclosing uncertainty to patients translate into higher charges</a:t>
            </a:r>
            <a:endParaRPr lang="en-US" sz="8000" dirty="0"/>
          </a:p>
          <a:p>
            <a:r>
              <a:rPr lang="en-US" sz="9600" dirty="0"/>
              <a:t>Each standard deviation of change in uncertainty scale corresponded to a change of mean charges of between 5% and 17%</a:t>
            </a:r>
          </a:p>
          <a:p>
            <a:pPr marL="0" indent="0">
              <a:buNone/>
            </a:pPr>
            <a:endParaRPr lang="en-US" sz="5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Diagnostic Uncertainty</a:t>
            </a:r>
          </a:p>
        </p:txBody>
      </p:sp>
    </p:spTree>
    <p:extLst>
      <p:ext uri="{BB962C8B-B14F-4D97-AF65-F5344CB8AC3E}">
        <p14:creationId xmlns:p14="http://schemas.microsoft.com/office/powerpoint/2010/main" val="98694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940624"/>
            <a:ext cx="8229600" cy="35551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Must assess additional testing with value equation: </a:t>
            </a:r>
          </a:p>
          <a:p>
            <a:pPr lvl="1"/>
            <a:r>
              <a:rPr lang="en-US" dirty="0"/>
              <a:t>Value: will test actually influence management?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Cost: cost of tests, downstream effects, harms</a:t>
            </a:r>
          </a:p>
          <a:p>
            <a:r>
              <a:rPr lang="en-US" dirty="0"/>
              <a:t>Strategies to handle uncertainty:</a:t>
            </a:r>
          </a:p>
          <a:p>
            <a:pPr lvl="1"/>
            <a:r>
              <a:rPr lang="en-US" dirty="0"/>
              <a:t>Specialty-specific validated clinical decision support tools</a:t>
            </a:r>
          </a:p>
          <a:p>
            <a:pPr lvl="1"/>
            <a:r>
              <a:rPr lang="en-US" dirty="0"/>
              <a:t>Specialist, attending and colleague group input</a:t>
            </a:r>
          </a:p>
          <a:p>
            <a:pPr lvl="1"/>
            <a:r>
              <a:rPr lang="en-US" dirty="0"/>
              <a:t>Clinical observation of the patient/close follow up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Diagnostic Uncertainty</a:t>
            </a:r>
          </a:p>
        </p:txBody>
      </p:sp>
    </p:spTree>
    <p:extLst>
      <p:ext uri="{BB962C8B-B14F-4D97-AF65-F5344CB8AC3E}">
        <p14:creationId xmlns:p14="http://schemas.microsoft.com/office/powerpoint/2010/main" val="921114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951328"/>
            <a:ext cx="8407401" cy="37730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Ms. M is a 23 year old woman with no PMH presenting with acute onset, colicky right flank pain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Exam: afebrile, tachycardia, moderate distress, CVA tenderness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Labs show mild leukocytosis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Urine dip showed trace LE, trace blood, culture pending</a:t>
            </a:r>
          </a:p>
          <a:p>
            <a:r>
              <a:rPr lang="en-US" sz="2400" dirty="0"/>
              <a:t>You are thinking about pyelonephritis versus urolithiasis and want to confirm- what imaging, if any, do you want to order? 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</p:spTree>
    <p:extLst>
      <p:ext uri="{BB962C8B-B14F-4D97-AF65-F5344CB8AC3E}">
        <p14:creationId xmlns:p14="http://schemas.microsoft.com/office/powerpoint/2010/main" val="150063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8" y="3404600"/>
            <a:ext cx="8686800" cy="133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Rating scale</a:t>
            </a:r>
            <a:r>
              <a:rPr lang="en-US" sz="2500" baseline="30000" dirty="0"/>
              <a:t>13</a:t>
            </a:r>
            <a:r>
              <a:rPr lang="en-US" sz="2500" dirty="0"/>
              <a:t>: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2" y="63315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Clinical Decision Support Tools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91085"/>
              </p:ext>
            </p:extLst>
          </p:nvPr>
        </p:nvGraphicFramePr>
        <p:xfrm>
          <a:off x="3749038" y="3335702"/>
          <a:ext cx="4468101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1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Usually not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4-6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Sometimes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Usually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507464" y="1353249"/>
            <a:ext cx="5192488" cy="217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413" indent="-288925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SzPct val="100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American College of Radiology (ACR) provides evidence-based guidelines to support appropriate ordering by referring physicians based on clinical presentation</a:t>
            </a:r>
          </a:p>
          <a:p>
            <a:endParaRPr lang="en-US" sz="2400" dirty="0"/>
          </a:p>
        </p:txBody>
      </p:sp>
      <p:pic>
        <p:nvPicPr>
          <p:cNvPr id="1026" name="Picture 2" descr="C:\Users\cherylr\Documents\GroupWise\ACR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2" y="1464230"/>
            <a:ext cx="2298192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49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273"/>
            <a:ext cx="8229600" cy="857250"/>
          </a:xfrm>
        </p:spPr>
        <p:txBody>
          <a:bodyPr>
            <a:noAutofit/>
          </a:bodyPr>
          <a:lstStyle/>
          <a:p>
            <a:r>
              <a:rPr lang="en-US" sz="2400" dirty="0"/>
              <a:t>ACR Appropriateness Criteria: </a:t>
            </a:r>
            <a:br>
              <a:rPr lang="en-US" sz="2400" dirty="0"/>
            </a:br>
            <a:r>
              <a:rPr lang="en-US" sz="2400" dirty="0"/>
              <a:t>Acute onset flank pain- suspicion of urolithiasis</a:t>
            </a:r>
            <a:r>
              <a:rPr lang="en-US" sz="2400" baseline="30000" dirty="0"/>
              <a:t>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16028"/>
              </p:ext>
            </p:extLst>
          </p:nvPr>
        </p:nvGraphicFramePr>
        <p:xfrm>
          <a:off x="457200" y="1518473"/>
          <a:ext cx="8318499" cy="29560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72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30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761">
                <a:tc>
                  <a:txBody>
                    <a:bodyPr/>
                    <a:lstStyle/>
                    <a:p>
                      <a:r>
                        <a:rPr lang="en-US" sz="1600" dirty="0"/>
                        <a:t>Radiologic</a:t>
                      </a:r>
                      <a:r>
                        <a:rPr lang="en-US" sz="1600" baseline="0" dirty="0"/>
                        <a:t> Procedure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761">
                <a:tc>
                  <a:txBody>
                    <a:bodyPr/>
                    <a:lstStyle/>
                    <a:p>
                      <a:r>
                        <a:rPr lang="en-US" sz="1600" dirty="0"/>
                        <a:t>CT AP</a:t>
                      </a:r>
                      <a:r>
                        <a:rPr lang="en-US" sz="1600" baseline="0" dirty="0"/>
                        <a:t> without IV contrast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Reduced-dose preferred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081">
                <a:tc>
                  <a:txBody>
                    <a:bodyPr/>
                    <a:lstStyle/>
                    <a:p>
                      <a:r>
                        <a:rPr lang="en-US" sz="1600" dirty="0"/>
                        <a:t>CT AP with</a:t>
                      </a:r>
                      <a:r>
                        <a:rPr lang="en-US" sz="1600" baseline="0" dirty="0"/>
                        <a:t> and without IV contrast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 CTAP</a:t>
                      </a:r>
                      <a:r>
                        <a:rPr lang="en-US" sz="1600" baseline="0" dirty="0"/>
                        <a:t> without is negative or has findings that need further investigation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761">
                <a:tc>
                  <a:txBody>
                    <a:bodyPr/>
                    <a:lstStyle/>
                    <a:p>
                      <a:r>
                        <a:rPr lang="en-US" sz="1600" dirty="0"/>
                        <a:t>US kidneys</a:t>
                      </a:r>
                      <a:r>
                        <a:rPr lang="en-US" sz="1600" baseline="0" dirty="0"/>
                        <a:t> and bladder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459">
                <a:tc>
                  <a:txBody>
                    <a:bodyPr/>
                    <a:lstStyle/>
                    <a:p>
                      <a:r>
                        <a:rPr lang="en-US" sz="1600" dirty="0"/>
                        <a:t>XR IV urography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459">
                <a:tc>
                  <a:txBody>
                    <a:bodyPr/>
                    <a:lstStyle/>
                    <a:p>
                      <a:r>
                        <a:rPr lang="en-US" sz="1600" dirty="0"/>
                        <a:t>MR urography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459">
                <a:tc>
                  <a:txBody>
                    <a:bodyPr/>
                    <a:lstStyle/>
                    <a:p>
                      <a:r>
                        <a:rPr lang="en-US" sz="1600" dirty="0"/>
                        <a:t>KUB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With US as alternative</a:t>
                      </a:r>
                      <a:r>
                        <a:rPr lang="en-US" sz="1600" baseline="0" dirty="0"/>
                        <a:t> to CT with contrast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761">
                <a:tc>
                  <a:txBody>
                    <a:bodyPr/>
                    <a:lstStyle/>
                    <a:p>
                      <a:r>
                        <a:rPr lang="en-US" sz="1600" dirty="0"/>
                        <a:t>CT AP with IV 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82239" y="-1905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</p:spTree>
    <p:extLst>
      <p:ext uri="{BB962C8B-B14F-4D97-AF65-F5344CB8AC3E}">
        <p14:creationId xmlns:p14="http://schemas.microsoft.com/office/powerpoint/2010/main" val="980401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00048" y="1240220"/>
            <a:ext cx="3888173" cy="36996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/>
              <a:t>Health care teams can participate (for free!) in </a:t>
            </a:r>
            <a:r>
              <a:rPr lang="en-US" b="0" dirty="0"/>
              <a:t>          </a:t>
            </a:r>
            <a:r>
              <a:rPr lang="en-US" sz="2400" b="0" dirty="0"/>
              <a:t>R-SCAN</a:t>
            </a:r>
            <a:r>
              <a:rPr lang="en-US" sz="2400" b="0" baseline="30000" dirty="0"/>
              <a:t>15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Collaborative action plan for radiologists and referring clinicians to minimize waste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Provides clinical support tools based on Choosing Wisely initiatives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Framework for quality improvement</a:t>
            </a:r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74" y="1128706"/>
            <a:ext cx="4447025" cy="2033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87" y="3162300"/>
            <a:ext cx="2743198" cy="14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5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69224"/>
            <a:ext cx="8229600" cy="3154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Small Group Discussion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Your department decides to participate in R-SCAN, and as part of the action plan, will implement required review of the ACR criteria prior to ordering certain types of imaging studies in the electronic health record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Before you meet with your stakeholder physician group, try to come up with a list of concerns they may raise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Decision Support Tools</a:t>
            </a:r>
          </a:p>
        </p:txBody>
      </p:sp>
    </p:spTree>
    <p:extLst>
      <p:ext uri="{BB962C8B-B14F-4D97-AF65-F5344CB8AC3E}">
        <p14:creationId xmlns:p14="http://schemas.microsoft.com/office/powerpoint/2010/main" val="192737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8" y="1150174"/>
                <a:ext cx="8229600" cy="31544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libri" pitchFamily="34" charset="0"/>
                  </a:rPr>
                  <a:t>Value Equation</a:t>
                </a:r>
                <a:r>
                  <a:rPr lang="en-US" b="1" baseline="30000" dirty="0">
                    <a:latin typeface="Calibri" pitchFamily="34" charset="0"/>
                  </a:rPr>
                  <a:t>1</a:t>
                </a:r>
                <a:endParaRPr lang="en-US" b="1" i="0" baseline="30000" dirty="0">
                  <a:latin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/>
                        </a:rPr>
                        <m:t>High</m:t>
                      </m:r>
                      <m:r>
                        <a:rPr lang="en-US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Value</m:t>
                      </m:r>
                      <m:r>
                        <a:rPr lang="en-US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/>
                        </a:rPr>
                        <m:t>are</m:t>
                      </m:r>
                      <m:r>
                        <a:rPr lang="en-US" i="0" dirty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mr-IN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Quality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Cost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Quality = benefit to patient </a:t>
                </a:r>
              </a:p>
              <a:p>
                <a:r>
                  <a:rPr lang="en-US" dirty="0"/>
                  <a:t>Cost = financial and nonfinancial (harms)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150174"/>
                <a:ext cx="8229600" cy="3154409"/>
              </a:xfrm>
              <a:blipFill rotWithShape="1">
                <a:blip r:embed="rId3"/>
                <a:stretch>
                  <a:fillRect l="-1852" t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Definition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0890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75307"/>
            <a:ext cx="8229600" cy="363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Limitations of Support Tools </a:t>
            </a:r>
          </a:p>
          <a:p>
            <a:r>
              <a:rPr lang="en-US" sz="2600" dirty="0"/>
              <a:t>Needs to be used/can only apply to: </a:t>
            </a:r>
          </a:p>
          <a:p>
            <a:pPr lvl="1"/>
            <a:r>
              <a:rPr lang="en-US" sz="2600" dirty="0"/>
              <a:t>Similar population as development </a:t>
            </a:r>
          </a:p>
          <a:p>
            <a:pPr lvl="1"/>
            <a:r>
              <a:rPr lang="en-US" sz="2600" dirty="0"/>
              <a:t>Same stage of workup</a:t>
            </a:r>
          </a:p>
          <a:p>
            <a:r>
              <a:rPr lang="en-US" sz="2600" dirty="0"/>
              <a:t>Sensitivity must be high for high-risk conditions</a:t>
            </a:r>
          </a:p>
          <a:p>
            <a:r>
              <a:rPr lang="en-US" sz="2600" dirty="0"/>
              <a:t>May slow workflow, impact productivity</a:t>
            </a:r>
          </a:p>
          <a:p>
            <a:r>
              <a:rPr lang="en-US" sz="2600" dirty="0"/>
              <a:t>Use as a supplement to, not in place of, clinical judgment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Decision Support Tools</a:t>
            </a:r>
          </a:p>
        </p:txBody>
      </p:sp>
    </p:spTree>
    <p:extLst>
      <p:ext uri="{BB962C8B-B14F-4D97-AF65-F5344CB8AC3E}">
        <p14:creationId xmlns:p14="http://schemas.microsoft.com/office/powerpoint/2010/main" val="3541046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95350"/>
            <a:ext cx="8229600" cy="335208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XR abdomen was performed and was non-diagnostic</a:t>
            </a:r>
          </a:p>
          <a:p>
            <a:pPr>
              <a:spcAft>
                <a:spcPts val="600"/>
              </a:spcAft>
            </a:pPr>
            <a:r>
              <a:rPr lang="en-US" dirty="0"/>
              <a:t>Patient was treated empirically for UTI while awaiting urine culture</a:t>
            </a:r>
          </a:p>
          <a:p>
            <a:pPr>
              <a:spcAft>
                <a:spcPts val="600"/>
              </a:spcAft>
            </a:pPr>
            <a:r>
              <a:rPr lang="en-US" dirty="0"/>
              <a:t>Continued to have pain, urine output decreased</a:t>
            </a:r>
          </a:p>
          <a:p>
            <a:pPr>
              <a:spcAft>
                <a:spcPts val="600"/>
              </a:spcAft>
            </a:pPr>
            <a:r>
              <a:rPr lang="en-US" dirty="0"/>
              <a:t>Renal ultrasound performed, hydronephrosis identified</a:t>
            </a:r>
          </a:p>
          <a:p>
            <a:pPr>
              <a:spcAft>
                <a:spcPts val="600"/>
              </a:spcAft>
            </a:pPr>
            <a:r>
              <a:rPr lang="en-US" dirty="0"/>
              <a:t>Patient underwent CT AP without contrast, found to have an obstructing R renal calculus </a:t>
            </a:r>
          </a:p>
          <a:p>
            <a:r>
              <a:rPr lang="en-US" dirty="0"/>
              <a:t>Urology consulted, patient underwent lithotripsy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</p:spTree>
    <p:extLst>
      <p:ext uri="{BB962C8B-B14F-4D97-AF65-F5344CB8AC3E}">
        <p14:creationId xmlns:p14="http://schemas.microsoft.com/office/powerpoint/2010/main" val="3051292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3315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Cost Analysis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0513"/>
              </p:ext>
            </p:extLst>
          </p:nvPr>
        </p:nvGraphicFramePr>
        <p:xfrm>
          <a:off x="794902" y="1353249"/>
          <a:ext cx="802252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412">
                  <a:extLst>
                    <a:ext uri="{9D8B030D-6E8A-4147-A177-3AD203B41FA5}">
                      <a16:colId xmlns:a16="http://schemas.microsoft.com/office/drawing/2014/main" xmlns="" val="1196105540"/>
                    </a:ext>
                  </a:extLst>
                </a:gridCol>
                <a:gridCol w="4942114">
                  <a:extLst>
                    <a:ext uri="{9D8B030D-6E8A-4147-A177-3AD203B41FA5}">
                      <a16:colId xmlns:a16="http://schemas.microsoft.com/office/drawing/2014/main" xmlns="" val="385097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Hospitalization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Downstream</a:t>
                      </a:r>
                      <a:r>
                        <a:rPr lang="en-US" baseline="0" dirty="0"/>
                        <a:t> Costs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0338780"/>
                  </a:ext>
                </a:extLst>
              </a:tr>
              <a:tr h="25958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/>
                        <a:t>Ciprofloxacin</a:t>
                      </a:r>
                      <a:r>
                        <a:rPr lang="en-US" baseline="0" dirty="0"/>
                        <a:t>: $40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/>
                        <a:t>KUB: $58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/>
                        <a:t>Renal/bladder US: $289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/>
                        <a:t>CT abdomen/pelvis: $750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/>
                        <a:t>Lithotripsy: $6,083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4-night hospital stay: $12,000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Delay</a:t>
                      </a:r>
                      <a:r>
                        <a:rPr lang="en-US" baseline="0" dirty="0"/>
                        <a:t> in therapy, leading to increased morbidity</a:t>
                      </a:r>
                      <a:r>
                        <a:rPr lang="en-US" baseline="30000" dirty="0"/>
                        <a:t>16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More office/ED visits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More imaging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More antibiotics </a:t>
                      </a:r>
                    </a:p>
                    <a:p>
                      <a:r>
                        <a:rPr lang="en-US" dirty="0"/>
                        <a:t>Adverse effects</a:t>
                      </a:r>
                      <a:r>
                        <a:rPr lang="en-US" baseline="0" dirty="0"/>
                        <a:t> of antibiotics (i.e., C. diff), complications of subsequent procedures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16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923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</a:rPr>
              <a:t>CT in this case: High Cost ≠ Low Value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ea typeface="ＭＳ Ｐゴシック" pitchFamily="34" charset="-128"/>
              </a:rPr>
              <a:t>Remember that High Cost ≠ Low Value and Low Cost ≠ High Value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ea typeface="ＭＳ Ｐゴシック" pitchFamily="34" charset="-128"/>
              </a:rPr>
              <a:t>High-cost interventions may provide good value if highly beneficial </a:t>
            </a:r>
            <a:endParaRPr lang="en-US" sz="2600" dirty="0"/>
          </a:p>
          <a:p>
            <a:r>
              <a:rPr lang="en-US" sz="2600" dirty="0">
                <a:solidFill>
                  <a:srgbClr val="000000"/>
                </a:solidFill>
                <a:ea typeface="ＭＳ Ｐゴシック" pitchFamily="34" charset="-128"/>
              </a:rPr>
              <a:t>Low-cost interventions may have little or no value if they provide little benefit or increase downstream costs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Case: Appropriate Imaging</a:t>
            </a:r>
          </a:p>
        </p:txBody>
      </p:sp>
    </p:spTree>
    <p:extLst>
      <p:ext uri="{BB962C8B-B14F-4D97-AF65-F5344CB8AC3E}">
        <p14:creationId xmlns:p14="http://schemas.microsoft.com/office/powerpoint/2010/main" val="2529898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50900"/>
            <a:ext cx="8229600" cy="35179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ea typeface="MS PGothic"/>
                <a:cs typeface="MS PGothic"/>
              </a:rPr>
              <a:t>Healthcare waste is an urgent, multibillion dollar problem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ea typeface="MS PGothic"/>
                <a:cs typeface="MS PGothic"/>
              </a:rPr>
              <a:t>Every provider must carefully weigh costs (including charges and downstream costs), harms, and benefits and order only those interventions that add value to a patient’s care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ea typeface="MS PGothic"/>
                <a:cs typeface="MS PGothic"/>
              </a:rPr>
              <a:t>System level interventions to support high value decision making are critical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ea typeface="MS PGothic"/>
                <a:cs typeface="MS PGothic"/>
              </a:rPr>
              <a:t>Diagnostic uncertainty is a major driver of waste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MS PGothic"/>
                <a:cs typeface="MS PGothic"/>
              </a:rPr>
              <a:t>Appropriate use evidence-based guidelines and decision support tools to aid in the practice of high value care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97235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66924"/>
            <a:ext cx="8229600" cy="457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Font typeface="Arial"/>
              <a:buAutoNum type="arabicPeriod"/>
            </a:pPr>
            <a:r>
              <a:rPr lang="en-US" sz="1400" dirty="0"/>
              <a:t> Porter ME. What is value in health care? N Engl J Med 2010; 363:2477-81. Supplementary Appendix 1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Font typeface="Arial"/>
              <a:buAutoNum type="arabicPeriod"/>
            </a:pPr>
            <a:r>
              <a:rPr lang="en-US" sz="1400" dirty="0"/>
              <a:t> NHEA Fact Sheet 2015.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www.cms.gov/Research-Statistics-Data-and-Systems/Statistics-Trends-and-Reports/NationalHealthExpendData/NHE-Fact-Sheet.html</a:t>
            </a:r>
            <a:r>
              <a:rPr lang="en-US" sz="1400" dirty="0" smtClean="0"/>
              <a:t> </a:t>
            </a:r>
            <a:r>
              <a:rPr lang="en-US" sz="1400" dirty="0"/>
              <a:t>Centers for Medicare and Medicaid Services. Accessed 11/20/2017</a:t>
            </a:r>
            <a:endParaRPr lang="en-US" sz="1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 The Healthcare Imperative: Lowering Costs and Improving Outcomes </a:t>
            </a:r>
            <a:r>
              <a:rPr lang="en-US" sz="1400" dirty="0"/>
              <a:t>— Workshop Series Summary</a:t>
            </a:r>
            <a:r>
              <a:rPr lang="en-US" sz="1400" dirty="0">
                <a:solidFill>
                  <a:srgbClr val="000000"/>
                </a:solidFill>
              </a:rPr>
              <a:t>. The Institute of Medicine Web site. 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http://iom.nationalacademies.org/Reports/2011/The-Healthcare-Imperative-Lowering-Costs-and-Improving-Outcomes.aspx?_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ga=1.219462233.1572788654.1438188089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Published </a:t>
            </a:r>
            <a:r>
              <a:rPr lang="en-US" sz="1400" dirty="0">
                <a:solidFill>
                  <a:srgbClr val="000000"/>
                </a:solidFill>
              </a:rPr>
              <a:t>February 24, 2011. Accessed November 20, 2017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Font typeface="Arial"/>
              <a:buAutoNum type="arabicPeriod"/>
            </a:pPr>
            <a:r>
              <a:rPr lang="en-US" sz="1400" dirty="0"/>
              <a:t> Unnecessary Tests and Procedures in the Health Care System — What Physicians Say about the Problem, the Causes and the Solutions: results from a national survey of physicians. May 1, 2014. PerryUndem Research/Communication for the ABIM Foundation. </a:t>
            </a:r>
            <a:r>
              <a:rPr lang="en-US" sz="1400" dirty="0">
                <a:hlinkClick r:id="rId5"/>
              </a:rPr>
              <a:t>http://www.choosingwisely.org/wp-content/uploads/2015/04/Final-Choosing-Wisely-Survey-Report.pdf</a:t>
            </a:r>
            <a:r>
              <a:rPr lang="en-US" sz="1400" dirty="0"/>
              <a:t>. Accessed 11/20/2017</a:t>
            </a:r>
            <a:endParaRPr lang="en-US" sz="1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Tx/>
              <a:buAutoNum type="arabicPeriod"/>
            </a:pPr>
            <a:r>
              <a:rPr lang="en-US" sz="1400" dirty="0"/>
              <a:t> Berwick DM, Nolan TW, Whittington J. The triple aim: care, health, and cost. Health Aff (Millwood). 2008;27(3):759–69</a:t>
            </a:r>
          </a:p>
          <a:p>
            <a:pPr marL="0" lvl="0" indent="0">
              <a:spcBef>
                <a:spcPts val="0"/>
              </a:spcBef>
              <a:buClrTx/>
              <a:buAutoNum type="arabicPeriod"/>
            </a:pPr>
            <a:r>
              <a:rPr lang="en-US" sz="1400" dirty="0"/>
              <a:t> Bodenheimer T, Sinsky C. From Triple to Quadruple Aim: care of the patient requires care of the provider. Ann Fam Med, 2014; 12: 573-576</a:t>
            </a:r>
          </a:p>
          <a:p>
            <a:pPr marL="0" indent="0">
              <a:buClrTx/>
              <a:buNone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77737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References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8" y="866924"/>
            <a:ext cx="8229600" cy="457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300"/>
              </a:spcAft>
              <a:buClrTx/>
              <a:buNone/>
            </a:pPr>
            <a:r>
              <a:rPr lang="en-US" sz="1400" dirty="0"/>
              <a:t>7. Institute of Medicine. 2000. </a:t>
            </a:r>
            <a:r>
              <a:rPr lang="en-US" sz="1400" i="1" dirty="0"/>
              <a:t>To Err Is Human: Building a Safer Health System</a:t>
            </a:r>
            <a:r>
              <a:rPr lang="en-US" sz="1400" dirty="0"/>
              <a:t>. Washington, DC: The National Academies Press. </a:t>
            </a:r>
            <a:r>
              <a:rPr lang="en-US" sz="1400" dirty="0">
                <a:hlinkClick r:id="rId3"/>
              </a:rPr>
              <a:t>https://doi.org/10.17226/9728</a:t>
            </a:r>
            <a:r>
              <a:rPr lang="en-US" sz="1400" dirty="0"/>
              <a:t>.</a:t>
            </a:r>
          </a:p>
          <a:p>
            <a:pPr marL="0" indent="0">
              <a:spcAft>
                <a:spcPts val="300"/>
              </a:spcAft>
              <a:buClrTx/>
              <a:buNone/>
            </a:pPr>
            <a:r>
              <a:rPr lang="en-US" sz="1400" dirty="0"/>
              <a:t>8. Institute of Medicine. 2001. </a:t>
            </a:r>
            <a:r>
              <a:rPr lang="en-US" sz="1400" i="1" dirty="0"/>
              <a:t>Crossing the Quality Chasm: A New Health System for the 21st Century</a:t>
            </a:r>
            <a:r>
              <a:rPr lang="en-US" sz="1400" dirty="0"/>
              <a:t>. Washington, DC: The National Academies Press.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doi.org/10.17226/10027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Institute of Medicine. 2013.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/>
              <a:t>9. </a:t>
            </a:r>
            <a:r>
              <a:rPr lang="en-US" sz="1400" i="1" dirty="0"/>
              <a:t>Best Care at Lower Cost: The Path to Continuously Learning Health Care in America</a:t>
            </a:r>
            <a:r>
              <a:rPr lang="en-US" sz="1400" dirty="0"/>
              <a:t>. Washington, DC: The National Academies Press.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doi.org/10.17226/1344</a:t>
            </a:r>
            <a:endParaRPr lang="en-US" sz="1400" dirty="0" smtClean="0"/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smtClean="0"/>
              <a:t>10</a:t>
            </a:r>
            <a:r>
              <a:rPr lang="en-US" sz="1400" dirty="0"/>
              <a:t>. Adapted from Owens, D, Qaseem A, Chou R, Shekelle P; Clinical Guidelines Committee of the American College of Physicians</a:t>
            </a:r>
            <a:r>
              <a:rPr lang="en-US" sz="1400" i="1" dirty="0"/>
              <a:t>. </a:t>
            </a:r>
            <a:r>
              <a:rPr lang="en-US" sz="1400" dirty="0"/>
              <a:t>High-value, cost-conscious health care: concepts for clinicians to evaluate the benefits, harms, and costs of medical interventions.</a:t>
            </a:r>
            <a:r>
              <a:rPr lang="en-US" sz="1400" i="1" dirty="0"/>
              <a:t> </a:t>
            </a:r>
            <a:r>
              <a:rPr lang="en-US" sz="1400" dirty="0"/>
              <a:t>Ann Intern Med. 2011 Feb 1;154(3):174-80. [PMID: 21282697]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>
                <a:sym typeface="Wingdings"/>
              </a:rPr>
              <a:t>11. Infectious Disease Society of America. Five Things Physicians and Patients Should Question. Philadelphia, PA: Choosing Wisely; 2015. Available from: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www.choosingwisely.org/societies/infectious-diseases-society-of-america</a:t>
            </a:r>
            <a:r>
              <a:rPr lang="en-US" sz="1400" dirty="0"/>
              <a:t> </a:t>
            </a:r>
            <a:r>
              <a:rPr lang="en-US" sz="1400" dirty="0" smtClean="0"/>
              <a:t> Accessed </a:t>
            </a:r>
            <a:r>
              <a:rPr lang="en-US" sz="1400" dirty="0"/>
              <a:t>11/20/2017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/>
              <a:t>12. Allison J, Kiefe C, Cook E, Gerrity M, Oray E, Centor R. The association of physician attitudes about uncertainty and risk taking with resource use in a Medicare HMO. Med Decis Making</a:t>
            </a:r>
            <a:r>
              <a:rPr lang="en-US" sz="1400" i="1" dirty="0"/>
              <a:t> </a:t>
            </a:r>
            <a:r>
              <a:rPr lang="en-US" sz="1400" dirty="0"/>
              <a:t>1998 18:320. [PMID: 9679997]</a:t>
            </a:r>
          </a:p>
          <a:p>
            <a:pPr marL="0" indent="0">
              <a:buClrTx/>
              <a:buNone/>
            </a:pPr>
            <a:endParaRPr lang="en-US" sz="1400" dirty="0"/>
          </a:p>
          <a:p>
            <a:pPr marL="0" indent="0">
              <a:buClrTx/>
              <a:buNone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86882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References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8" y="866924"/>
            <a:ext cx="8229600" cy="457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Tx/>
              <a:buNone/>
            </a:pPr>
            <a:endParaRPr lang="en-US" sz="1400" dirty="0"/>
          </a:p>
          <a:p>
            <a:pPr marL="0" indent="0">
              <a:buClrTx/>
              <a:buNone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98" y="1019324"/>
            <a:ext cx="8229600" cy="45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413" indent="-288925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SzPct val="100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79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/>
              <a:t>13. American College of Radiology. ACR Appropriateness Criteria®. Available at </a:t>
            </a:r>
            <a:r>
              <a:rPr lang="en-US" sz="1400" dirty="0">
                <a:hlinkClick r:id="rId3"/>
              </a:rPr>
              <a:t>https://acsearch.acr.org/list</a:t>
            </a:r>
            <a:r>
              <a:rPr lang="en-US" sz="1400" dirty="0"/>
              <a:t>. Accessed 11/20/2017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/>
              <a:t>14. Expert Panel on Urologic Imaging. Acute onset flank pain- suspicion of stone disease (urolithiasis). American College of Radiology. ACR Appropriateness Criteria®. Available at </a:t>
            </a:r>
            <a:r>
              <a:rPr lang="en-US" sz="1400" dirty="0">
                <a:hlinkClick r:id="rId3"/>
              </a:rPr>
              <a:t>https://acsearch.acr.org/list</a:t>
            </a:r>
            <a:r>
              <a:rPr lang="en-US" sz="1400" dirty="0"/>
              <a:t>. Accessed 11/20/2017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/>
              <a:t>15. American College of Radiology. Available at </a:t>
            </a:r>
            <a:r>
              <a:rPr lang="en-US" sz="1400" dirty="0">
                <a:hlinkClick r:id="rId4"/>
              </a:rPr>
              <a:t>https://rscan.org/</a:t>
            </a:r>
            <a:r>
              <a:rPr lang="en-US" sz="1400" dirty="0"/>
              <a:t>. Accessed 11/20/2017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/>
              <a:t>16. Friedlander J, et al "The consequences of delaying stone treatment" </a:t>
            </a:r>
            <a:r>
              <a:rPr lang="en-US" sz="1400" i="1" dirty="0"/>
              <a:t>AUA</a:t>
            </a:r>
            <a:r>
              <a:rPr lang="en-US" sz="1400" dirty="0"/>
              <a:t> 2015; Abstract MP75-15</a:t>
            </a:r>
          </a:p>
          <a:p>
            <a:pPr marL="0" indent="0">
              <a:buClrTx/>
              <a:buFont typeface="Arial"/>
              <a:buNone/>
            </a:pPr>
            <a:endParaRPr lang="en-US" sz="1400" dirty="0"/>
          </a:p>
          <a:p>
            <a:pPr marL="0" indent="0">
              <a:buClrTx/>
              <a:buFont typeface="Arial"/>
              <a:buNone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400" dirty="0"/>
          </a:p>
          <a:p>
            <a:pPr>
              <a:buClrTx/>
              <a:buFont typeface="Arial"/>
              <a:buAutoNum type="arabicPeriod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2549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Worry About Cost Now?</a:t>
            </a:r>
          </a:p>
        </p:txBody>
      </p:sp>
      <p:graphicFrame>
        <p:nvGraphicFramePr>
          <p:cNvPr id="8" name="Chart 7" title="% GD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192364"/>
              </p:ext>
            </p:extLst>
          </p:nvPr>
        </p:nvGraphicFramePr>
        <p:xfrm>
          <a:off x="1707405" y="1303443"/>
          <a:ext cx="4936803" cy="329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408" y="2198251"/>
            <a:ext cx="1463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Healthcare Spending as Percentage of GDP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2779" y="1844308"/>
            <a:ext cx="226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 in 3 healthcare dollars are WASTE</a:t>
            </a:r>
            <a:r>
              <a:rPr lang="en-US" sz="2000" b="1" baseline="30000" dirty="0"/>
              <a:t>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6912429" y="1438311"/>
            <a:ext cx="2155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Despite being 1</a:t>
            </a:r>
            <a:r>
              <a:rPr lang="en-US" baseline="30000" dirty="0"/>
              <a:t>st</a:t>
            </a:r>
            <a:r>
              <a:rPr lang="en-US" dirty="0"/>
              <a:t> in spending among wealthy nations, US has highest: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Infant mortality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Child mortality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Maternal mortality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Rates of preventable death</a:t>
            </a:r>
          </a:p>
        </p:txBody>
      </p:sp>
    </p:spTree>
    <p:extLst>
      <p:ext uri="{BB962C8B-B14F-4D97-AF65-F5344CB8AC3E}">
        <p14:creationId xmlns:p14="http://schemas.microsoft.com/office/powerpoint/2010/main" val="36518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7" y="571351"/>
            <a:ext cx="8834656" cy="857250"/>
          </a:xfrm>
        </p:spPr>
        <p:txBody>
          <a:bodyPr>
            <a:noAutofit/>
          </a:bodyPr>
          <a:lstStyle/>
          <a:p>
            <a:r>
              <a:rPr lang="en-US" sz="2800" dirty="0"/>
              <a:t>Estimated Sources of Excess Costs in Health Care (2009)</a:t>
            </a:r>
            <a:r>
              <a:rPr lang="en-US" sz="2800" baseline="30000" dirty="0"/>
              <a:t>3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7373" y="1439480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$55 Billion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6877" y="4069807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$210 Billion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5542" y="1965317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$75 Billion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5538" y="3540236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$190 Billion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2357" y="2517323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$105 Billion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6135" y="3042900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$130 Billion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  <p:sp>
        <p:nvSpPr>
          <p:cNvPr id="3" name="Rectangle 2"/>
          <p:cNvSpPr/>
          <p:nvPr/>
        </p:nvSpPr>
        <p:spPr>
          <a:xfrm>
            <a:off x="3111500" y="1452501"/>
            <a:ext cx="1224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05442" y="1969676"/>
            <a:ext cx="16785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05443" y="2517556"/>
            <a:ext cx="23688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05441" y="3035160"/>
            <a:ext cx="29244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05441" y="3547976"/>
            <a:ext cx="42800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05440" y="4070835"/>
            <a:ext cx="47314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96072" y="1386433"/>
            <a:ext cx="9368" cy="3107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829" y="1452652"/>
            <a:ext cx="244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Missed prevention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825" y="1965317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Fraud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825" y="2521695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Inflated prices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825" y="3035160"/>
            <a:ext cx="229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Inefficient delivery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824" y="3540236"/>
            <a:ext cx="258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Excessive admin costs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825" y="4069807"/>
            <a:ext cx="229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Unnecessary services</a:t>
            </a:r>
          </a:p>
        </p:txBody>
      </p:sp>
    </p:spTree>
    <p:extLst>
      <p:ext uri="{BB962C8B-B14F-4D97-AF65-F5344CB8AC3E}">
        <p14:creationId xmlns:p14="http://schemas.microsoft.com/office/powerpoint/2010/main" val="337783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Excess Healthcare Costs Sources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024384"/>
              </p:ext>
            </p:extLst>
          </p:nvPr>
        </p:nvGraphicFramePr>
        <p:xfrm>
          <a:off x="-895473" y="1476966"/>
          <a:ext cx="4822834" cy="313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20686993"/>
              </p:ext>
            </p:extLst>
          </p:nvPr>
        </p:nvGraphicFramePr>
        <p:xfrm>
          <a:off x="3276107" y="1178047"/>
          <a:ext cx="5532091" cy="343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Bent-Up Arrow 11"/>
          <p:cNvSpPr/>
          <p:nvPr/>
        </p:nvSpPr>
        <p:spPr>
          <a:xfrm>
            <a:off x="2688198" y="3517201"/>
            <a:ext cx="1382134" cy="48850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34102" y="4038269"/>
            <a:ext cx="208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$395 billion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1123" y="3017445"/>
            <a:ext cx="64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53%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888538" y="1979509"/>
            <a:ext cx="12548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85350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6713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Why do Residents Over-Order Tests?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33921"/>
              </p:ext>
            </p:extLst>
          </p:nvPr>
        </p:nvGraphicFramePr>
        <p:xfrm>
          <a:off x="699771" y="1280339"/>
          <a:ext cx="7865946" cy="32566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1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1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1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Knowledge/Cognitive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337">
                <a:tc>
                  <a:txBody>
                    <a:bodyPr/>
                    <a:lstStyle/>
                    <a:p>
                      <a:r>
                        <a:rPr lang="en-US" dirty="0"/>
                        <a:t>Discomfort with diagnostic</a:t>
                      </a:r>
                      <a:r>
                        <a:rPr lang="en-US" baseline="0" dirty="0"/>
                        <a:t>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Pre-emptive</a:t>
                      </a:r>
                      <a:r>
                        <a:rPr lang="en-US" baseline="0" dirty="0"/>
                        <a:t> ordering, rushing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Duplicating role modeled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337">
                <a:tc>
                  <a:txBody>
                    <a:bodyPr/>
                    <a:lstStyle/>
                    <a:p>
                      <a:r>
                        <a:rPr lang="en-US" dirty="0"/>
                        <a:t>Lack of knowledge of costs and harms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Unnecessary</a:t>
                      </a:r>
                      <a:r>
                        <a:rPr lang="en-US" baseline="0" dirty="0"/>
                        <a:t> d</a:t>
                      </a:r>
                      <a:r>
                        <a:rPr lang="en-US" dirty="0"/>
                        <a:t>uplication of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Faculty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7625">
                <a:tc>
                  <a:txBody>
                    <a:bodyPr/>
                    <a:lstStyle/>
                    <a:p>
                      <a:r>
                        <a:rPr lang="en-US" dirty="0"/>
                        <a:t>No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training in weighing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/>
                        <a:t>benefit relative to cost/harm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Ease of access to services while</a:t>
                      </a:r>
                      <a:r>
                        <a:rPr lang="en-US" baseline="0" dirty="0"/>
                        <a:t> inpatient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Defensive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3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Desire to be complete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 requests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854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089"/>
            <a:ext cx="4325007" cy="37324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rgbClr val="000000"/>
                </a:solidFill>
              </a:rPr>
              <a:t>A Call to Action</a:t>
            </a:r>
            <a:r>
              <a:rPr lang="en-US" sz="3900" b="1" baseline="30000" dirty="0">
                <a:solidFill>
                  <a:srgbClr val="000000"/>
                </a:solidFill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Physicians must lead in addressing these problems – and we are!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3 in 4 physicians say over-ordering of tests and procedures is a “very” or “somewhat” serious problem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58% think physicians are in the best position to address problem of unnecessary testing and procedures </a:t>
            </a:r>
          </a:p>
          <a:p>
            <a:r>
              <a:rPr lang="en-US" dirty="0">
                <a:solidFill>
                  <a:srgbClr val="000000"/>
                </a:solidFill>
              </a:rPr>
              <a:t>Trainees (YOU!) must be at the front lines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6105" r="65342" b="77458"/>
          <a:stretch/>
        </p:blipFill>
        <p:spPr bwMode="auto">
          <a:xfrm>
            <a:off x="5171730" y="1550960"/>
            <a:ext cx="3972270" cy="224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9957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Quadruple Aim</a:t>
            </a:r>
            <a:r>
              <a:rPr lang="en-US" sz="3600" baseline="30000" dirty="0"/>
              <a:t>5,6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Improve patient experience of care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Improve health of population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Reduce per capita costs of care</a:t>
            </a:r>
          </a:p>
          <a:p>
            <a:pPr marL="514350" indent="-514350">
              <a:buAutoNum type="arabicPeriod"/>
            </a:pPr>
            <a:r>
              <a:rPr lang="en-US" dirty="0"/>
              <a:t>Improve clinician experience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2239" y="0"/>
            <a:ext cx="6004559" cy="72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Importance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74624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HVC Curriculum revised TEMPLATE">
  <a:themeElements>
    <a:clrScheme name="new ACP colors">
      <a:dk1>
        <a:sysClr val="windowText" lastClr="000000"/>
      </a:dk1>
      <a:lt1>
        <a:sysClr val="window" lastClr="FFFFFF"/>
      </a:lt1>
      <a:dk2>
        <a:srgbClr val="003479"/>
      </a:dk2>
      <a:lt2>
        <a:srgbClr val="D1D4D3"/>
      </a:lt2>
      <a:accent1>
        <a:srgbClr val="00A0DF"/>
      </a:accent1>
      <a:accent2>
        <a:srgbClr val="FFC82E"/>
      </a:accent2>
      <a:accent3>
        <a:srgbClr val="2EB135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HVC Curriculum revised TEMPLATE.potx</Template>
  <TotalTime>21462</TotalTime>
  <Words>2480</Words>
  <Application>Microsoft Office PowerPoint</Application>
  <PresentationFormat>On-screen Show (16:9)</PresentationFormat>
  <Paragraphs>379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HVC Curriculum revised TEMPLATE</vt:lpstr>
      <vt:lpstr>Eliminating Healthcare Waste and Over-ordering of Tests</vt:lpstr>
      <vt:lpstr>Learning Objectives</vt:lpstr>
      <vt:lpstr>PowerPoint Presentation</vt:lpstr>
      <vt:lpstr>Why Worry About Cost Now?</vt:lpstr>
      <vt:lpstr>Estimated Sources of Excess Costs in Health Care (2009)3</vt:lpstr>
      <vt:lpstr>Excess Healthcare Costs Sources</vt:lpstr>
      <vt:lpstr>Why do Residents Over-Order Tests?</vt:lpstr>
      <vt:lpstr>PowerPoint Presentation</vt:lpstr>
      <vt:lpstr>Quadruple Aim5,6 </vt:lpstr>
      <vt:lpstr>IOM Reports7,8,9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Approximate Charges</vt:lpstr>
      <vt:lpstr>PowerPoint Presentation</vt:lpstr>
      <vt:lpstr>PowerPoint Presentation</vt:lpstr>
      <vt:lpstr>PowerPoint Presentation</vt:lpstr>
      <vt:lpstr>PowerPoint Presentation</vt:lpstr>
      <vt:lpstr>Uncertainty Increases Resource Use12</vt:lpstr>
      <vt:lpstr>PowerPoint Presentation</vt:lpstr>
      <vt:lpstr>PowerPoint Presentation</vt:lpstr>
      <vt:lpstr>Clinical Decision Support Tools</vt:lpstr>
      <vt:lpstr>ACR Appropriateness Criteria:  Acute onset flank pain- suspicion of urolithiasis14</vt:lpstr>
      <vt:lpstr>PowerPoint Presentation</vt:lpstr>
      <vt:lpstr>PowerPoint Presentation</vt:lpstr>
      <vt:lpstr>PowerPoint Presentation</vt:lpstr>
      <vt:lpstr>PowerPoint Presentation</vt:lpstr>
      <vt:lpstr>Cost Analysis</vt:lpstr>
      <vt:lpstr>CT in this case: High Cost ≠ Low Value</vt:lpstr>
      <vt:lpstr>PowerPoint Presentation</vt:lpstr>
      <vt:lpstr>PowerPoint Presentation</vt:lpstr>
      <vt:lpstr>PowerPoint Presentation</vt:lpstr>
      <vt:lpstr>PowerPoint Presentation</vt:lpstr>
    </vt:vector>
  </TitlesOfParts>
  <Company>ACP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Ripca</dc:creator>
  <cp:lastModifiedBy>Clare Sipler</cp:lastModifiedBy>
  <cp:revision>318</cp:revision>
  <cp:lastPrinted>2015-12-15T20:46:34Z</cp:lastPrinted>
  <dcterms:created xsi:type="dcterms:W3CDTF">2013-08-07T18:27:53Z</dcterms:created>
  <dcterms:modified xsi:type="dcterms:W3CDTF">2018-03-08T15:48:52Z</dcterms:modified>
</cp:coreProperties>
</file>