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9" r:id="rId2"/>
    <p:sldId id="260" r:id="rId3"/>
    <p:sldId id="261" r:id="rId4"/>
    <p:sldId id="279" r:id="rId5"/>
    <p:sldId id="267" r:id="rId6"/>
    <p:sldId id="280" r:id="rId7"/>
    <p:sldId id="281" r:id="rId8"/>
    <p:sldId id="282" r:id="rId9"/>
    <p:sldId id="284" r:id="rId10"/>
    <p:sldId id="265" r:id="rId11"/>
    <p:sldId id="275" r:id="rId12"/>
    <p:sldId id="274" r:id="rId13"/>
    <p:sldId id="287" r:id="rId14"/>
    <p:sldId id="278" r:id="rId15"/>
    <p:sldId id="272" r:id="rId16"/>
    <p:sldId id="276" r:id="rId17"/>
    <p:sldId id="285" r:id="rId18"/>
    <p:sldId id="264" r:id="rId19"/>
  </p:sldIdLst>
  <p:sldSz cx="9144000" cy="5143500" type="screen16x9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00788A"/>
    <a:srgbClr val="00A0DF"/>
    <a:srgbClr val="FF6633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5" autoAdjust="0"/>
  </p:normalViewPr>
  <p:slideViewPr>
    <p:cSldViewPr snapToGrid="0" snapToObjects="1">
      <p:cViewPr varScale="1">
        <p:scale>
          <a:sx n="97" d="100"/>
          <a:sy n="97" d="100"/>
        </p:scale>
        <p:origin x="-708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B4B9132C-5EA5-D644-8E8F-5FD2074B18AC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1030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D2F34620-A4F1-5940-9ED8-7D3001CFC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4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4620-A4F1-5940-9ED8-7D3001CFC2A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61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4620-A4F1-5940-9ED8-7D3001CFC2A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50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?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7462-3B12-1540-A5EE-0499F80B796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7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</a:rPr>
              <a:t>HVC Themes</a:t>
            </a:r>
          </a:p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</a:rPr>
              <a:t>Reducing waste in the system </a:t>
            </a:r>
            <a:r>
              <a:rPr lang="en-US" dirty="0" smtClean="0">
                <a:solidFill>
                  <a:srgbClr val="000000"/>
                </a:solidFill>
              </a:rPr>
              <a:t>(unnecessary testing and treatment or inappropriate setting of care)</a:t>
            </a:r>
          </a:p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</a:rPr>
              <a:t>Minimizing harms </a:t>
            </a:r>
            <a:r>
              <a:rPr lang="en-US" dirty="0" smtClean="0">
                <a:solidFill>
                  <a:srgbClr val="000000"/>
                </a:solidFill>
              </a:rPr>
              <a:t>(radiation exposure, medication side effects)</a:t>
            </a:r>
          </a:p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</a:rPr>
              <a:t>Improving patient care through communication </a:t>
            </a:r>
            <a:r>
              <a:rPr lang="en-US" dirty="0" smtClean="0">
                <a:solidFill>
                  <a:srgbClr val="000000"/>
                </a:solidFill>
              </a:rPr>
              <a:t>(incorporating patient values and concerns into care plans and/or improved communication with referring providers)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4620-A4F1-5940-9ED8-7D3001CFC2A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43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801">
              <a:defRPr/>
            </a:pPr>
            <a:r>
              <a:rPr lang="en-US" dirty="0" smtClean="0"/>
              <a:t>Review</a:t>
            </a:r>
            <a:r>
              <a:rPr lang="en-US" baseline="0" dirty="0" smtClean="0"/>
              <a:t> the framework and p</a:t>
            </a:r>
            <a:r>
              <a:rPr lang="en-US" dirty="0" smtClean="0"/>
              <a:t>oint out the QI</a:t>
            </a:r>
            <a:r>
              <a:rPr lang="en-US" baseline="0" dirty="0" smtClean="0"/>
              <a:t> presentation was a chance to practice step five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7462-3B12-1540-A5EE-0499F80B79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4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4620-A4F1-5940-9ED8-7D3001CFC2A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55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lots of models – choose what you use in your institution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Doesn’t matter which one you use, we will provide 2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4620-A4F1-5940-9ED8-7D3001CFC2A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8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4620-A4F1-5940-9ED8-7D3001CFC2A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4620-A4F1-5940-9ED8-7D3001CFC2A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60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Either print lists or allow residents to look at on-line</a:t>
            </a:r>
            <a:r>
              <a:rPr lang="en-US" baseline="0" dirty="0"/>
              <a:t> lists</a:t>
            </a:r>
          </a:p>
          <a:p>
            <a:r>
              <a:rPr lang="en-US" baseline="0" dirty="0">
                <a:latin typeface="Calibri"/>
              </a:rPr>
              <a:t/>
            </a:r>
            <a:br>
              <a:rPr lang="en-US" baseline="0" dirty="0">
                <a:latin typeface="Calibri"/>
              </a:rPr>
            </a:br>
            <a:endParaRPr lang="en-US" baseline="0" dirty="0">
              <a:latin typeface="Calibri"/>
            </a:endParaRPr>
          </a:p>
          <a:p>
            <a:r>
              <a:rPr lang="en-US" baseline="0" dirty="0"/>
              <a:t>Brainstorm project ideas; could bring this back to the prior talk and encourage participants to consider areas in your institution where local culture supercedes evidence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4620-A4F1-5940-9ED8-7D3001CFC2A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51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4620-A4F1-5940-9ED8-7D3001CFC2A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4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94268"/>
            <a:ext cx="9144000" cy="38225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" name="Picture 2" descr="hvc-image-collage-sm-rev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15" y="0"/>
            <a:ext cx="4464014" cy="66347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516860"/>
            <a:ext cx="9144000" cy="626642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0200"/>
            <a:ext cx="7772400" cy="1398662"/>
          </a:xfr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aaim_logo_4colorprocess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71817" y="4700139"/>
            <a:ext cx="960775" cy="313944"/>
          </a:xfrm>
          <a:prstGeom prst="rect">
            <a:avLst/>
          </a:prstGeom>
        </p:spPr>
      </p:pic>
      <p:pic>
        <p:nvPicPr>
          <p:cNvPr id="12" name="Picture 11" descr="acp-logo-horiz-rgb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52" y="4709210"/>
            <a:ext cx="2712720" cy="3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4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4489CE-A6D2-3541-9F5F-B03A42A8F998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5B9909-8AB1-2C42-9760-2C1F69965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5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4489CE-A6D2-3541-9F5F-B03A42A8F998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5B9909-8AB1-2C42-9760-2C1F69965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8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4974"/>
            <a:ext cx="8229600" cy="3154409"/>
          </a:xfrm>
        </p:spPr>
        <p:txBody>
          <a:bodyPr/>
          <a:lstStyle>
            <a:lvl2pPr marL="633413" indent="-288925">
              <a:buSzPct val="100000"/>
              <a:buFont typeface="Arial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9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25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0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5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9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90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8071"/>
            <a:ext cx="5111750" cy="3696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4489CE-A6D2-3541-9F5F-B03A42A8F998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5B9909-8AB1-2C42-9760-2C1F69965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4489CE-A6D2-3541-9F5F-B03A42A8F998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5B9909-8AB1-2C42-9760-2C1F69965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315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6571"/>
            <a:ext cx="8229600" cy="2966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707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aim_logo_4colorprocess.eps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42745" y="4767871"/>
            <a:ext cx="960775" cy="31394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4704348"/>
            <a:ext cx="9144000" cy="0"/>
          </a:xfrm>
          <a:prstGeom prst="line">
            <a:avLst/>
          </a:prstGeom>
          <a:ln>
            <a:solidFill>
              <a:srgbClr val="00A0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cp-highvaluecare-logo-rgb600.t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6" y="95694"/>
            <a:ext cx="2321052" cy="473964"/>
          </a:xfrm>
          <a:prstGeom prst="rect">
            <a:avLst/>
          </a:prstGeom>
        </p:spPr>
      </p:pic>
      <p:pic>
        <p:nvPicPr>
          <p:cNvPr id="6" name="Picture 5" descr="acp-logo-horiz-rgb.t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" y="4776942"/>
            <a:ext cx="2712720" cy="31394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89433"/>
            <a:ext cx="9144000" cy="0"/>
          </a:xfrm>
          <a:prstGeom prst="line">
            <a:avLst/>
          </a:prstGeom>
          <a:ln w="57150" cmpd="sng">
            <a:solidFill>
              <a:srgbClr val="00A0D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96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7900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7900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790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790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790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osingwisely.org/clinician-list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vc.acponline.org/clinrec_mksap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jainmd.com/medicine/roadmap_for_quality_improvement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dirty="0"/>
              <a:t>High Value Quality Improvement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519" y="3817729"/>
            <a:ext cx="7335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2015-2016  •  Presentation 6 of 6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266700" y="1473351"/>
            <a:ext cx="16383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sz="2000" b="1" u="none" dirty="0" smtClean="0">
                <a:solidFill>
                  <a:schemeClr val="tx1"/>
                </a:solidFill>
              </a:rPr>
              <a:t>Problem Statement</a:t>
            </a:r>
            <a:endParaRPr lang="en-US" sz="2000" b="1" u="none" dirty="0">
              <a:solidFill>
                <a:schemeClr val="tx1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66700" y="2500569"/>
            <a:ext cx="16383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sz="2000" b="1" u="none" dirty="0" smtClean="0">
                <a:solidFill>
                  <a:schemeClr val="tx1"/>
                </a:solidFill>
              </a:rPr>
              <a:t>Current Condition</a:t>
            </a:r>
            <a:endParaRPr lang="en-US" sz="2000" b="1" u="none" dirty="0">
              <a:solidFill>
                <a:schemeClr val="tx1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266700" y="3727217"/>
            <a:ext cx="16383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sz="2000" b="1" u="none" dirty="0" smtClean="0">
                <a:solidFill>
                  <a:schemeClr val="tx1"/>
                </a:solidFill>
              </a:rPr>
              <a:t>Root Causes</a:t>
            </a:r>
            <a:endParaRPr lang="en-US" sz="2000" b="1" u="none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6275"/>
            <a:ext cx="8229600" cy="628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QI Framework: A3 Roadmap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9" r="1223"/>
          <a:stretch/>
        </p:blipFill>
        <p:spPr bwMode="auto">
          <a:xfrm>
            <a:off x="1847851" y="1388430"/>
            <a:ext cx="5038724" cy="33082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7" name="TextBox 1"/>
          <p:cNvSpPr txBox="1"/>
          <p:nvPr/>
        </p:nvSpPr>
        <p:spPr>
          <a:xfrm>
            <a:off x="6915150" y="1388430"/>
            <a:ext cx="16383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sz="2000" b="1" u="none" dirty="0" smtClean="0">
                <a:solidFill>
                  <a:schemeClr val="tx1"/>
                </a:solidFill>
              </a:rPr>
              <a:t>Target / Aim</a:t>
            </a:r>
            <a:endParaRPr lang="en-US" sz="2000" b="1" u="none" dirty="0">
              <a:solidFill>
                <a:schemeClr val="tx1"/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6915150" y="2008770"/>
            <a:ext cx="20097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sz="2000" b="1" u="none" dirty="0" smtClean="0">
                <a:solidFill>
                  <a:schemeClr val="tx1"/>
                </a:solidFill>
              </a:rPr>
              <a:t>Propose and test Countermeasure</a:t>
            </a:r>
            <a:endParaRPr lang="en-US" sz="2000" b="1" u="none" dirty="0">
              <a:solidFill>
                <a:schemeClr val="tx1"/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6981824" y="2932200"/>
            <a:ext cx="20097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sz="2000" b="1" u="none" dirty="0" smtClean="0">
                <a:solidFill>
                  <a:schemeClr val="tx1"/>
                </a:solidFill>
              </a:rPr>
              <a:t>Metrics</a:t>
            </a:r>
            <a:endParaRPr lang="en-US" sz="2000" b="1" u="none" dirty="0">
              <a:solidFill>
                <a:schemeClr val="tx1"/>
              </a:solidFill>
            </a:endParaRPr>
          </a:p>
        </p:txBody>
      </p:sp>
      <p:sp>
        <p:nvSpPr>
          <p:cNvPr id="20" name="TextBox 14"/>
          <p:cNvSpPr txBox="1"/>
          <p:nvPr/>
        </p:nvSpPr>
        <p:spPr>
          <a:xfrm>
            <a:off x="6915149" y="3505165"/>
            <a:ext cx="222885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300" u="sng" kern="1200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sz="2000" b="1" u="none" dirty="0" smtClean="0">
                <a:solidFill>
                  <a:schemeClr val="tx1"/>
                </a:solidFill>
              </a:rPr>
              <a:t>Implement successful Countermeasures</a:t>
            </a:r>
            <a:endParaRPr lang="en-US" sz="2000" b="1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1"/>
            <a:ext cx="8229600" cy="712024"/>
          </a:xfrm>
        </p:spPr>
        <p:txBody>
          <a:bodyPr>
            <a:noAutofit/>
          </a:bodyPr>
          <a:lstStyle/>
          <a:p>
            <a:r>
              <a:rPr lang="en-US" sz="3400" dirty="0" smtClean="0"/>
              <a:t>Small Group Activity: HVC QI Project Ideas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7187"/>
            <a:ext cx="8229600" cy="36539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HVC themes: </a:t>
            </a:r>
            <a:r>
              <a:rPr lang="en-US" sz="2800" dirty="0">
                <a:solidFill>
                  <a:srgbClr val="000000"/>
                </a:solidFill>
              </a:rPr>
              <a:t>reducing waste, minimizing harm, improving communication </a:t>
            </a:r>
          </a:p>
          <a:p>
            <a:pPr lvl="0"/>
            <a:r>
              <a:rPr lang="en-US" sz="2800" dirty="0"/>
              <a:t>Choosing Wisely lists </a:t>
            </a:r>
            <a:r>
              <a:rPr lang="en-US" sz="2800" u="sng" dirty="0">
                <a:hlinkClick r:id="rId3"/>
              </a:rPr>
              <a:t>http://www.choosingwisely.org/clinician-lists/</a:t>
            </a:r>
            <a:endParaRPr lang="en-US" sz="2800" dirty="0"/>
          </a:p>
          <a:p>
            <a:pPr lvl="0"/>
            <a:r>
              <a:rPr lang="en-US" sz="2800" dirty="0"/>
              <a:t>MKSAP  Choosing Wisely Recommendations </a:t>
            </a:r>
            <a:r>
              <a:rPr lang="en-US" sz="2800" dirty="0" smtClean="0"/>
              <a:t>by specialty </a:t>
            </a:r>
            <a:r>
              <a:rPr lang="en-US" sz="2800" u="sng" dirty="0" smtClean="0">
                <a:hlinkClick r:id="rId4"/>
              </a:rPr>
              <a:t>https</a:t>
            </a:r>
            <a:r>
              <a:rPr lang="en-US" sz="2800" u="sng" dirty="0">
                <a:hlinkClick r:id="rId4"/>
              </a:rPr>
              <a:t>://hvc.acponline.org/clinrec_mksap.html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1999"/>
            <a:ext cx="8229600" cy="853441"/>
          </a:xfrm>
        </p:spPr>
        <p:txBody>
          <a:bodyPr>
            <a:noAutofit/>
          </a:bodyPr>
          <a:lstStyle/>
          <a:p>
            <a:r>
              <a:rPr lang="en-US" sz="3600" dirty="0" smtClean="0"/>
              <a:t>Reduce Unnecessary Preoperative Testing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5440"/>
            <a:ext cx="8229600" cy="299394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Internal Medicine resident at NYU involved in a collaborative project between medicine, cardiology, and anesthesiology</a:t>
            </a:r>
          </a:p>
          <a:p>
            <a:r>
              <a:rPr lang="en-US" dirty="0" smtClean="0"/>
              <a:t>Goal: to decrease use of unnecessary pre-op cardiac testing for average-risk patients undergoing low-risk procedures</a:t>
            </a:r>
          </a:p>
          <a:p>
            <a:r>
              <a:rPr lang="en-US" dirty="0" smtClean="0"/>
              <a:t>Current condition step (chart review) identified pre-colonoscopy testing as a major contributor</a:t>
            </a:r>
          </a:p>
          <a:p>
            <a:r>
              <a:rPr lang="en-US" dirty="0" smtClean="0"/>
              <a:t>Root cause analysis underway…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15 at 3.26.4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r="5555"/>
          <a:stretch/>
        </p:blipFill>
        <p:spPr>
          <a:xfrm>
            <a:off x="0" y="22709"/>
            <a:ext cx="9144000" cy="5054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99019"/>
            <a:ext cx="7886700" cy="64875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+mn-lt"/>
              </a:rPr>
              <a:t>Improving </a:t>
            </a:r>
            <a:r>
              <a:rPr lang="en-US" sz="2400" dirty="0" smtClean="0">
                <a:latin typeface="+mn-lt"/>
              </a:rPr>
              <a:t>Follow-up </a:t>
            </a:r>
            <a:r>
              <a:rPr lang="en-US" sz="2400" dirty="0">
                <a:latin typeface="+mn-lt"/>
              </a:rPr>
              <a:t>among Patients Living with HIV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152526"/>
            <a:ext cx="8372475" cy="3638550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n-US" sz="2500" dirty="0" smtClean="0"/>
              <a:t>Goal: to improve </a:t>
            </a:r>
            <a:r>
              <a:rPr lang="en-US" sz="2500" dirty="0"/>
              <a:t>retention in care, increase ART use, and achieve viral suppression in patients with uncontrolled HIV infection</a:t>
            </a:r>
            <a:r>
              <a:rPr lang="en-US" sz="2500" dirty="0" smtClean="0"/>
              <a:t> </a:t>
            </a:r>
          </a:p>
          <a:p>
            <a:pPr marL="0" indent="0"/>
            <a:r>
              <a:rPr lang="en-US" sz="2500" dirty="0" smtClean="0"/>
              <a:t>Tried to accomplish this by identifying patients </a:t>
            </a:r>
            <a:r>
              <a:rPr lang="en-US" sz="2500" dirty="0"/>
              <a:t>with detectable VL</a:t>
            </a:r>
            <a:r>
              <a:rPr lang="en-US" sz="2500" dirty="0" smtClean="0"/>
              <a:t> who </a:t>
            </a:r>
            <a:r>
              <a:rPr lang="en-US" sz="2500" dirty="0"/>
              <a:t>did not have a scheduled </a:t>
            </a:r>
            <a:r>
              <a:rPr lang="en-US" sz="2500" dirty="0" smtClean="0"/>
              <a:t>follow-up, and contacting </a:t>
            </a:r>
            <a:r>
              <a:rPr lang="en-US" sz="2500" dirty="0"/>
              <a:t>them to make an </a:t>
            </a:r>
            <a:r>
              <a:rPr lang="en-US" sz="2500" dirty="0" smtClean="0"/>
              <a:t>appointment</a:t>
            </a:r>
          </a:p>
          <a:p>
            <a:pPr marL="0" indent="0"/>
            <a:r>
              <a:rPr lang="en-US" sz="2500" dirty="0" smtClean="0"/>
              <a:t>Results showed that many patients did not have follow-up, and those who did had seen a social worker within the last </a:t>
            </a:r>
            <a:r>
              <a:rPr lang="en-US" sz="2500" dirty="0" smtClean="0"/>
              <a:t>year </a:t>
            </a:r>
          </a:p>
          <a:p>
            <a:pPr marL="0" indent="0"/>
            <a:r>
              <a:rPr lang="en-US" sz="2500" dirty="0" smtClean="0"/>
              <a:t>After </a:t>
            </a:r>
            <a:r>
              <a:rPr lang="en-US" sz="2500" dirty="0" smtClean="0"/>
              <a:t>intervention, 61% scheduled for follow-up, with 15% showing improved clinical outcomes after follow-up</a:t>
            </a:r>
          </a:p>
          <a:p>
            <a:pPr marL="0" indent="0"/>
            <a:r>
              <a:rPr lang="en-US" sz="2500" dirty="0" smtClean="0"/>
              <a:t>Conclusion: more </a:t>
            </a:r>
            <a:r>
              <a:rPr lang="en-US" sz="2500" dirty="0"/>
              <a:t>intensive outreach involving social work and clinicians is needed in this subset of </a:t>
            </a:r>
            <a:r>
              <a:rPr lang="en-US" sz="2500" dirty="0" smtClean="0"/>
              <a:t>patients, and automatic </a:t>
            </a:r>
            <a:r>
              <a:rPr lang="en-US" sz="2500" dirty="0"/>
              <a:t>social work intervention at appointments for patients with a history of being lost to follow-up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08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237" y="0"/>
            <a:ext cx="92342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85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stakeholders</a:t>
            </a:r>
          </a:p>
          <a:p>
            <a:r>
              <a:rPr lang="en-US" dirty="0" smtClean="0"/>
              <a:t>Build a team and assign roles</a:t>
            </a:r>
          </a:p>
          <a:p>
            <a:r>
              <a:rPr lang="en-US" dirty="0" smtClean="0"/>
              <a:t>Define the problem and the aim of the project with input from key stakeholders</a:t>
            </a:r>
          </a:p>
          <a:p>
            <a:r>
              <a:rPr lang="en-US" dirty="0" smtClean="0"/>
              <a:t>Clarify timeline for projects and mentorship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u="sng" dirty="0" smtClean="0"/>
              <a:t>Quality Improvement Curriculum </a:t>
            </a:r>
            <a:r>
              <a:rPr lang="en-US" b="1" u="sng" dirty="0" smtClean="0"/>
              <a:t>Aids</a:t>
            </a:r>
          </a:p>
          <a:p>
            <a:pPr>
              <a:buNone/>
            </a:pPr>
            <a:endParaRPr lang="en-US" sz="2200" dirty="0" smtClean="0"/>
          </a:p>
          <a:p>
            <a:pPr lvl="0"/>
            <a:r>
              <a:rPr lang="en-US" b="1" dirty="0" smtClean="0"/>
              <a:t>Road Map for QI:</a:t>
            </a:r>
            <a:r>
              <a:rPr lang="en-US" dirty="0" smtClean="0"/>
              <a:t> This collaborative product from the AMA, IHI, and CMS introduces the basic framework of quality improvement to physicians. </a:t>
            </a:r>
            <a:r>
              <a:rPr lang="en-US" u="sng" dirty="0" smtClean="0">
                <a:hlinkClick r:id="rId2"/>
              </a:rPr>
              <a:t>http://www.mjainmd.com/medicine/roadmap_for_quality_improvement.pdf</a:t>
            </a:r>
            <a:endParaRPr lang="en-US" u="sng" dirty="0" smtClean="0"/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b="1" dirty="0" smtClean="0"/>
              <a:t>HVC QI Project Report:</a:t>
            </a:r>
            <a:r>
              <a:rPr lang="en-US" dirty="0" smtClean="0"/>
              <a:t> Worksheet to help guide residents through their quality improvement project and to stimulate post-project reflection and lessons learned</a:t>
            </a:r>
          </a:p>
          <a:p>
            <a:pPr lvl="0"/>
            <a:endParaRPr lang="en-US" dirty="0" smtClean="0"/>
          </a:p>
          <a:p>
            <a:pPr lvl="0"/>
            <a:r>
              <a:rPr lang="en-US" b="1" dirty="0" smtClean="0"/>
              <a:t>Trinity Health Curriculum on QI from </a:t>
            </a:r>
            <a:r>
              <a:rPr lang="en-US" b="1" dirty="0" err="1" smtClean="0"/>
              <a:t>MedEd</a:t>
            </a:r>
            <a:r>
              <a:rPr lang="en-US" b="1" dirty="0" smtClean="0"/>
              <a:t> Portal:</a:t>
            </a:r>
            <a:r>
              <a:rPr lang="en-US" dirty="0" smtClean="0"/>
              <a:t> This curriculum includes a QI Series Planner, Facilitator’s Guide and Improvement Workbook for residents. The complete curriculum is available at </a:t>
            </a:r>
            <a:r>
              <a:rPr lang="en-US" dirty="0" err="1" smtClean="0"/>
              <a:t>MedEd</a:t>
            </a:r>
            <a:r>
              <a:rPr lang="en-US" dirty="0" smtClean="0"/>
              <a:t> Portal “QI Training Series.”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524"/>
            <a:ext cx="8229600" cy="3291860"/>
          </a:xfrm>
        </p:spPr>
        <p:txBody>
          <a:bodyPr>
            <a:noAutofit/>
          </a:bodyPr>
          <a:lstStyle/>
          <a:p>
            <a:pPr marL="514350" indent="-514350">
              <a:spcBef>
                <a:spcPts val="1080"/>
              </a:spcBef>
              <a:buFont typeface="+mj-lt"/>
              <a:buAutoNum type="arabicPeriod"/>
            </a:pPr>
            <a:r>
              <a:rPr lang="en-US" sz="1000" dirty="0"/>
              <a:t>Owens DK, </a:t>
            </a:r>
            <a:r>
              <a:rPr lang="en-US" sz="1000" dirty="0" err="1"/>
              <a:t>Qaseem</a:t>
            </a:r>
            <a:r>
              <a:rPr lang="en-US" sz="1000" dirty="0"/>
              <a:t> A, Chou R, </a:t>
            </a:r>
            <a:r>
              <a:rPr lang="en-US" sz="1000" dirty="0" err="1"/>
              <a:t>Shekelle</a:t>
            </a:r>
            <a:r>
              <a:rPr lang="en-US" sz="1000" dirty="0"/>
              <a:t> P; Clinical Guidelines Committee of the American College of Physicians. High-value, cost-conscious health care: concepts for clinicians to evaluate the benefits, harms, and costs of medical interventions. Ann Intern Med. 2011 Feb 1;154(3):174-80. [PMID: 21282697]</a:t>
            </a:r>
            <a:r>
              <a:rPr lang="en-US" sz="1000" dirty="0" smtClean="0"/>
              <a:t> </a:t>
            </a:r>
            <a:endParaRPr lang="en-US" sz="1000" i="1" dirty="0" smtClean="0"/>
          </a:p>
          <a:p>
            <a:pPr marL="514350" indent="-514350">
              <a:spcBef>
                <a:spcPts val="1080"/>
              </a:spcBef>
              <a:buFont typeface="+mj-lt"/>
              <a:buAutoNum type="arabicPeriod"/>
            </a:pPr>
            <a:r>
              <a:rPr lang="en-US" sz="1000" dirty="0"/>
              <a:t> </a:t>
            </a:r>
            <a:r>
              <a:rPr lang="en-US" sz="1000" dirty="0" err="1"/>
              <a:t>Massoud</a:t>
            </a:r>
            <a:r>
              <a:rPr lang="en-US" sz="1000" dirty="0"/>
              <a:t> MR. Advances in Quality Improvement: Principles and Framework. Quality Assurance Project, QA Brief. Spring 2001.</a:t>
            </a:r>
            <a:endParaRPr lang="en-US" sz="1000" dirty="0" smtClean="0"/>
          </a:p>
          <a:p>
            <a:pPr marL="514350" indent="-514350">
              <a:spcBef>
                <a:spcPts val="1080"/>
              </a:spcBef>
              <a:buFont typeface="+mj-lt"/>
              <a:buAutoNum type="arabicPeriod"/>
            </a:pPr>
            <a:r>
              <a:rPr lang="en-US" sz="1000" dirty="0" err="1"/>
              <a:t>Gawande</a:t>
            </a:r>
            <a:r>
              <a:rPr lang="en-US" sz="1000" dirty="0"/>
              <a:t>, </a:t>
            </a:r>
            <a:r>
              <a:rPr lang="en-US" sz="1000" dirty="0" err="1"/>
              <a:t>Atul</a:t>
            </a:r>
            <a:r>
              <a:rPr lang="en-US" sz="1000" dirty="0"/>
              <a:t>. The Checklist Manifesto: How to Get Things Right. New York: Metropolitan Books, 2010. </a:t>
            </a:r>
            <a:endParaRPr lang="en-US" sz="1000" dirty="0" smtClean="0"/>
          </a:p>
          <a:p>
            <a:pPr marL="514350" indent="-514350">
              <a:spcBef>
                <a:spcPts val="1080"/>
              </a:spcBef>
              <a:buFont typeface="+mj-lt"/>
              <a:buAutoNum type="arabicPeriod"/>
            </a:pPr>
            <a:r>
              <a:rPr lang="en-US" sz="1000" dirty="0" err="1" smtClean="0"/>
              <a:t>Pronovost</a:t>
            </a:r>
            <a:r>
              <a:rPr lang="en-US" sz="1000" dirty="0" smtClean="0"/>
              <a:t> </a:t>
            </a:r>
            <a:r>
              <a:rPr lang="en-US" sz="1000" dirty="0"/>
              <a:t>P, Needham D, </a:t>
            </a:r>
            <a:r>
              <a:rPr lang="en-US" sz="1000" dirty="0" err="1"/>
              <a:t>Berenholtz</a:t>
            </a:r>
            <a:r>
              <a:rPr lang="en-US" sz="1000" dirty="0"/>
              <a:t> S, et al. An intervention to decrease catheter-related bloodstream infections in the ICU. N </a:t>
            </a:r>
            <a:r>
              <a:rPr lang="en-US" sz="1000" dirty="0" err="1"/>
              <a:t>Engl</a:t>
            </a:r>
            <a:r>
              <a:rPr lang="en-US" sz="1000" dirty="0"/>
              <a:t> J Med. 2006 Dec 28;355(26):2725-32. [PMID: 17192537</a:t>
            </a:r>
            <a:r>
              <a:rPr lang="en-US" sz="1000" dirty="0" smtClean="0"/>
              <a:t>]</a:t>
            </a:r>
          </a:p>
          <a:p>
            <a:pPr marL="514350" indent="-514350">
              <a:spcBef>
                <a:spcPts val="1080"/>
              </a:spcBef>
              <a:buFont typeface="+mj-lt"/>
              <a:buAutoNum type="arabicPeriod"/>
            </a:pPr>
            <a:r>
              <a:rPr lang="en-US" sz="1000" dirty="0" smtClean="0"/>
              <a:t>Landon </a:t>
            </a:r>
            <a:r>
              <a:rPr lang="en-US" sz="1000" dirty="0"/>
              <a:t>BE, Hicks LS, O'Malley AJ, et al. Improving the management of chronic disease at community health centers. N </a:t>
            </a:r>
            <a:r>
              <a:rPr lang="en-US" sz="1000" dirty="0" err="1"/>
              <a:t>Engl</a:t>
            </a:r>
            <a:r>
              <a:rPr lang="en-US" sz="1000" dirty="0"/>
              <a:t> J Med. 2007 Mar 1;356(9):921-34. [PMID: 17329699</a:t>
            </a:r>
            <a:r>
              <a:rPr lang="en-US" sz="1000" dirty="0" smtClean="0"/>
              <a:t>]</a:t>
            </a:r>
          </a:p>
          <a:p>
            <a:pPr marL="514350" indent="-514350">
              <a:spcBef>
                <a:spcPts val="1080"/>
              </a:spcBef>
              <a:buFont typeface="+mj-lt"/>
              <a:buAutoNum type="arabicPeriod"/>
            </a:pPr>
            <a:r>
              <a:rPr lang="en-US" sz="1000" dirty="0" err="1" smtClean="0"/>
              <a:t>Djuricich</a:t>
            </a:r>
            <a:r>
              <a:rPr lang="en-US" sz="1000" dirty="0" smtClean="0"/>
              <a:t> </a:t>
            </a:r>
            <a:r>
              <a:rPr lang="en-US" sz="1000" dirty="0"/>
              <a:t>AM, </a:t>
            </a:r>
            <a:r>
              <a:rPr lang="en-US" sz="1000" dirty="0" err="1"/>
              <a:t>Ciccarelli</a:t>
            </a:r>
            <a:r>
              <a:rPr lang="en-US" sz="1000" dirty="0"/>
              <a:t> M, </a:t>
            </a:r>
            <a:r>
              <a:rPr lang="en-US" sz="1000" dirty="0" err="1"/>
              <a:t>Swigonski</a:t>
            </a:r>
            <a:r>
              <a:rPr lang="en-US" sz="1000" dirty="0"/>
              <a:t> NL. A continuous quality improvement curriculum for residents: addressing core competency, improving systems. </a:t>
            </a:r>
            <a:r>
              <a:rPr lang="en-US" sz="1000" dirty="0" err="1"/>
              <a:t>Acad</a:t>
            </a:r>
            <a:r>
              <a:rPr lang="en-US" sz="1000" dirty="0"/>
              <a:t> Med. 2004 Oct;79(10 </a:t>
            </a:r>
            <a:r>
              <a:rPr lang="en-US" sz="1000" dirty="0" err="1"/>
              <a:t>Suppl</a:t>
            </a:r>
            <a:r>
              <a:rPr lang="en-US" sz="1000" dirty="0"/>
              <a:t>):S65-7. [PMID: 15383393</a:t>
            </a:r>
            <a:r>
              <a:rPr lang="en-US" sz="1000" dirty="0" smtClean="0"/>
              <a:t>]</a:t>
            </a:r>
          </a:p>
          <a:p>
            <a:pPr marL="514350" indent="-514350">
              <a:spcBef>
                <a:spcPts val="1080"/>
              </a:spcBef>
              <a:buFont typeface="+mj-lt"/>
              <a:buAutoNum type="arabicPeriod"/>
            </a:pPr>
            <a:r>
              <a:rPr lang="en-US" sz="1000" dirty="0" err="1" smtClean="0"/>
              <a:t>Holmboe</a:t>
            </a:r>
            <a:r>
              <a:rPr lang="en-US" sz="1000" dirty="0" smtClean="0"/>
              <a:t> </a:t>
            </a:r>
            <a:r>
              <a:rPr lang="en-US" sz="1000" dirty="0"/>
              <a:t>ES, Prince L, Green M. Teaching and improving quality of care in a primary care internal medicine residency clinic. </a:t>
            </a:r>
            <a:r>
              <a:rPr lang="en-US" sz="1000" dirty="0" err="1"/>
              <a:t>Acad</a:t>
            </a:r>
            <a:r>
              <a:rPr lang="en-US" sz="1000" dirty="0"/>
              <a:t> Med. 2005 Jun;80(6):571-7. [PMID: 15917362</a:t>
            </a:r>
            <a:r>
              <a:rPr lang="en-US" sz="1000" dirty="0" smtClean="0"/>
              <a:t>]</a:t>
            </a:r>
          </a:p>
          <a:p>
            <a:pPr marL="514350" indent="-514350">
              <a:spcBef>
                <a:spcPts val="1080"/>
              </a:spcBef>
              <a:buFont typeface="+mj-lt"/>
              <a:buAutoNum type="arabicPeriod"/>
            </a:pPr>
            <a:r>
              <a:rPr lang="en-US" sz="1000" dirty="0" err="1" smtClean="0"/>
              <a:t>Shojania</a:t>
            </a:r>
            <a:r>
              <a:rPr lang="en-US" sz="1000" dirty="0" smtClean="0"/>
              <a:t> </a:t>
            </a:r>
            <a:r>
              <a:rPr lang="en-US" sz="1000" dirty="0"/>
              <a:t>KG, McDonald KM, Wachter RM, Owens DK, </a:t>
            </a:r>
            <a:r>
              <a:rPr lang="en-US" sz="1000" dirty="0" smtClean="0"/>
              <a:t>eds</a:t>
            </a:r>
            <a:r>
              <a:rPr lang="en-US" sz="1000" dirty="0"/>
              <a:t>. Closing the Quality Gap: A Critical Analysis of Quality Improvement Strategies (Vol. 1: Series Overview and Methodology). </a:t>
            </a:r>
            <a:r>
              <a:rPr lang="en-US" sz="1000" dirty="0" smtClean="0"/>
              <a:t>Rockville, MD: </a:t>
            </a:r>
            <a:r>
              <a:rPr lang="en-US" sz="1000" dirty="0"/>
              <a:t>Agency for Healthcare Research and Quality (US); 2004 Aug. [PMID: 20734525]</a:t>
            </a:r>
          </a:p>
        </p:txBody>
      </p:sp>
    </p:spTree>
    <p:extLst>
      <p:ext uri="{BB962C8B-B14F-4D97-AF65-F5344CB8AC3E}">
        <p14:creationId xmlns:p14="http://schemas.microsoft.com/office/powerpoint/2010/main" val="94800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4974"/>
            <a:ext cx="8229600" cy="332022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Define QI and its role in high value care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Explain </a:t>
            </a:r>
            <a:r>
              <a:rPr lang="en-US" dirty="0">
                <a:solidFill>
                  <a:srgbClr val="000000"/>
                </a:solidFill>
              </a:rPr>
              <a:t>the rationale for engaging in HVC QI projects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Explore one commonly used model for quality improvement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Review high value care project ideas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Select a quality improvement project focused on a </a:t>
            </a:r>
            <a:r>
              <a:rPr lang="en-US" dirty="0">
                <a:solidFill>
                  <a:srgbClr val="000000"/>
                </a:solidFill>
              </a:rPr>
              <a:t>high value care </a:t>
            </a:r>
            <a:r>
              <a:rPr lang="en-US" dirty="0" smtClean="0">
                <a:solidFill>
                  <a:srgbClr val="000000"/>
                </a:solidFill>
              </a:rPr>
              <a:t>theme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Promote a high value care institutional culture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ea typeface="ＭＳ Ｐゴシック" pitchFamily="34" charset="-128"/>
              </a:rPr>
              <a:t>Steps Toward </a:t>
            </a:r>
            <a:r>
              <a:rPr lang="en-US" sz="3200" dirty="0" smtClean="0">
                <a:ea typeface="ＭＳ Ｐゴシック" pitchFamily="34" charset="-128"/>
              </a:rPr>
              <a:t>High Value Care</a:t>
            </a:r>
            <a:r>
              <a:rPr lang="en-US" sz="2400" baseline="40000" dirty="0" smtClean="0">
                <a:ea typeface="ＭＳ Ｐゴシック" pitchFamily="34" charset="-128"/>
              </a:rPr>
              <a:t>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4974"/>
            <a:ext cx="8229600" cy="3230111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Step one: </a:t>
            </a:r>
            <a:r>
              <a:rPr lang="en-US" dirty="0"/>
              <a:t>Understand the benefits, harms, and relative costs of the interventions that you are considering </a:t>
            </a:r>
          </a:p>
          <a:p>
            <a:r>
              <a:rPr lang="en-US" b="1" dirty="0"/>
              <a:t>Step two: </a:t>
            </a:r>
            <a:r>
              <a:rPr lang="en-US" dirty="0"/>
              <a:t>Decrease or eliminate the use of interventions that provide no benefits and/or may be </a:t>
            </a:r>
            <a:r>
              <a:rPr lang="en-US" dirty="0" smtClean="0"/>
              <a:t>harmful</a:t>
            </a:r>
            <a:endParaRPr lang="en-US" dirty="0"/>
          </a:p>
          <a:p>
            <a:r>
              <a:rPr lang="en-US" b="1" dirty="0"/>
              <a:t>Step three: </a:t>
            </a:r>
            <a:r>
              <a:rPr lang="en-US" dirty="0"/>
              <a:t>Choose interventions and care settings that maximize benefits, minimize harms, and reduce costs (using comparative-effectiveness and cost-effectiveness data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/>
              <a:t>Step four: </a:t>
            </a:r>
            <a:r>
              <a:rPr lang="en-US" dirty="0"/>
              <a:t>Customize a care plan with the patient that incorporates their values and addresses their concerns </a:t>
            </a:r>
          </a:p>
          <a:p>
            <a:r>
              <a:rPr lang="en-US" b="1" dirty="0">
                <a:solidFill>
                  <a:srgbClr val="000000"/>
                </a:solidFill>
              </a:rPr>
              <a:t>Step five: Identify </a:t>
            </a:r>
            <a:r>
              <a:rPr lang="en-US" b="1" dirty="0" smtClean="0">
                <a:solidFill>
                  <a:srgbClr val="000000"/>
                </a:solidFill>
              </a:rPr>
              <a:t>system-level </a:t>
            </a:r>
            <a:r>
              <a:rPr lang="en-US" b="1" dirty="0">
                <a:solidFill>
                  <a:srgbClr val="000000"/>
                </a:solidFill>
              </a:rPr>
              <a:t>opportunities to improve outcomes, minimize harms, and reduce </a:t>
            </a:r>
            <a:r>
              <a:rPr lang="en-US" b="1" dirty="0" smtClean="0">
                <a:solidFill>
                  <a:srgbClr val="000000"/>
                </a:solidFill>
              </a:rPr>
              <a:t>health care </a:t>
            </a:r>
            <a:r>
              <a:rPr lang="en-US" b="1" dirty="0">
                <a:solidFill>
                  <a:srgbClr val="000000"/>
                </a:solidFill>
              </a:rPr>
              <a:t>waste </a:t>
            </a:r>
            <a:endParaRPr lang="en-US" sz="27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Quality Improvement?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Focuses on the attempt to change a specific aspect of a field that has been identified as needing improvement</a:t>
            </a:r>
          </a:p>
          <a:p>
            <a:r>
              <a:rPr lang="en-US" dirty="0" smtClean="0"/>
              <a:t>Works to gain insight into the function of a system and then change that system for the better (i.e., systems and processes)</a:t>
            </a:r>
          </a:p>
          <a:p>
            <a:r>
              <a:rPr lang="en-US" dirty="0" smtClean="0"/>
              <a:t>Focuses on patients (or clients), </a:t>
            </a:r>
            <a:r>
              <a:rPr lang="en-US" dirty="0" smtClean="0"/>
              <a:t>teams, </a:t>
            </a:r>
            <a:r>
              <a:rPr lang="en-US" dirty="0" smtClean="0"/>
              <a:t>and data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2758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HVC QI is an opportunity for you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Affect the quality, </a:t>
            </a:r>
            <a:r>
              <a:rPr lang="en-US" dirty="0" smtClean="0"/>
              <a:t>safety, </a:t>
            </a:r>
            <a:r>
              <a:rPr lang="en-US" dirty="0" smtClean="0"/>
              <a:t>and efficiency of care at your institution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Improve patient-centered care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Work collaboratively with quality and safety officers, finance, and other health system leaders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 and practice leadership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Publish or present your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 Success in Other Industries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Army Air Corps held a competition in 1935 for the rights to contract with them for a long-range bomber </a:t>
            </a:r>
            <a:r>
              <a:rPr lang="en-US" dirty="0" smtClean="0"/>
              <a:t>plane.</a:t>
            </a:r>
            <a:endParaRPr lang="en-US" dirty="0" smtClean="0"/>
          </a:p>
          <a:p>
            <a:r>
              <a:rPr lang="en-US" dirty="0" smtClean="0"/>
              <a:t>The favorite, a Boeing plane, crashed during competition due to “pilot error” because the new plane was much more complex than a standard plane – it was deemed “too much airplane for one man to </a:t>
            </a:r>
            <a:r>
              <a:rPr lang="en-US" dirty="0" smtClean="0"/>
              <a:t>fly.”</a:t>
            </a:r>
            <a:endParaRPr lang="en-US" dirty="0" smtClean="0"/>
          </a:p>
          <a:p>
            <a:r>
              <a:rPr lang="en-US" dirty="0" smtClean="0"/>
              <a:t>Army engineers gave the contract to another airline, but trialed a few of the Boeing planes with the implementation of a checklist for take-off to simplify the </a:t>
            </a:r>
            <a:r>
              <a:rPr lang="en-US" smtClean="0"/>
              <a:t>plane’s </a:t>
            </a:r>
            <a:r>
              <a:rPr lang="en-US" smtClean="0"/>
              <a:t>complexity. </a:t>
            </a:r>
            <a:endParaRPr lang="en-US" dirty="0" smtClean="0"/>
          </a:p>
          <a:p>
            <a:r>
              <a:rPr lang="en-US" dirty="0" smtClean="0"/>
              <a:t>With the checklist, not a single crash occurred over 1.8 million miles flown. The Army made a large-scale purchase of </a:t>
            </a:r>
            <a:r>
              <a:rPr lang="en-US" dirty="0" smtClean="0"/>
              <a:t>the plane </a:t>
            </a:r>
            <a:r>
              <a:rPr lang="en-US" dirty="0" smtClean="0"/>
              <a:t>and dubbed it the B17.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75100" y="4343400"/>
            <a:ext cx="516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</a:t>
            </a:r>
            <a:r>
              <a:rPr lang="en-US" dirty="0" err="1" smtClean="0"/>
              <a:t>Atul</a:t>
            </a:r>
            <a:r>
              <a:rPr lang="en-US" dirty="0" smtClean="0"/>
              <a:t> </a:t>
            </a:r>
            <a:r>
              <a:rPr lang="en-US" dirty="0" err="1" smtClean="0"/>
              <a:t>Gawande’s</a:t>
            </a:r>
            <a:r>
              <a:rPr lang="en-US" dirty="0" smtClean="0"/>
              <a:t> </a:t>
            </a:r>
            <a:r>
              <a:rPr lang="en-US" i="1" dirty="0" smtClean="0"/>
              <a:t>Checklist Manifesto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 Success in Medicine</a:t>
            </a:r>
            <a:r>
              <a:rPr lang="en-US" baseline="30000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Physician at Johns Hopkins, Dr. Peter </a:t>
            </a:r>
            <a:r>
              <a:rPr lang="en-US" dirty="0" err="1" smtClean="0"/>
              <a:t>Pronovost</a:t>
            </a:r>
            <a:r>
              <a:rPr lang="en-US" dirty="0" smtClean="0"/>
              <a:t>, noticed central line infections were spiking in his ICU and around the country</a:t>
            </a:r>
          </a:p>
          <a:p>
            <a:r>
              <a:rPr lang="en-US" dirty="0" smtClean="0"/>
              <a:t>He mapped out the procedure process and noted that there were five simple steps physicians could take to prevent infections when inserting a central line</a:t>
            </a:r>
          </a:p>
          <a:p>
            <a:r>
              <a:rPr lang="en-US" dirty="0" smtClean="0"/>
              <a:t>He implemented a simple checklist to ensure standardization of sterile procedure during insertion</a:t>
            </a:r>
          </a:p>
          <a:p>
            <a:r>
              <a:rPr lang="en-US" dirty="0" smtClean="0"/>
              <a:t>In the pilot study, rates of central line infections in Michigan ICUs went from 3 per 1000 down to essentially 0, with a decrease in infection rates of 66% in the first 3 months of the study</a:t>
            </a:r>
          </a:p>
          <a:p>
            <a:r>
              <a:rPr lang="en-US" dirty="0" smtClean="0"/>
              <a:t>Hospitals involved in the study saved nearly $175 million in costs and more than 1500 lives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 Models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PDSA (Plan, Do, Study, Act)</a:t>
            </a:r>
          </a:p>
          <a:p>
            <a:r>
              <a:rPr lang="en-US" dirty="0" smtClean="0"/>
              <a:t>Lean model: based on time and cost efficiency and what the customer wants</a:t>
            </a:r>
          </a:p>
          <a:p>
            <a:r>
              <a:rPr lang="en-US" dirty="0" smtClean="0"/>
              <a:t>Six </a:t>
            </a:r>
            <a:r>
              <a:rPr lang="en-US" dirty="0"/>
              <a:t>S</a:t>
            </a:r>
            <a:r>
              <a:rPr lang="en-US" dirty="0" smtClean="0"/>
              <a:t>igma: measurement-based strategy that operates through DMAIC (examines existing processes) and DMADV (creates new processes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Lean Six Sigma principles made famous by Toyota and their “Kaizen” practices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12" y="838200"/>
            <a:ext cx="6978278" cy="34289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8225" y="4267182"/>
            <a:ext cx="42957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Langley G, Moen R, Nolan K, </a:t>
            </a:r>
            <a:r>
              <a:rPr lang="en-US" sz="1100" dirty="0"/>
              <a:t>et al. </a:t>
            </a:r>
            <a:r>
              <a:rPr lang="en-US" sz="1100" dirty="0" smtClean="0"/>
              <a:t>The Improvement Guide: A Practical Approach to Enhancing Organizational Performance. Wiley, 2009</a:t>
            </a:r>
            <a:r>
              <a:rPr lang="en-US" sz="11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VC Curriculum revised TEMPLATE">
  <a:themeElements>
    <a:clrScheme name="new ACP colors">
      <a:dk1>
        <a:sysClr val="windowText" lastClr="000000"/>
      </a:dk1>
      <a:lt1>
        <a:sysClr val="window" lastClr="FFFFFF"/>
      </a:lt1>
      <a:dk2>
        <a:srgbClr val="003479"/>
      </a:dk2>
      <a:lt2>
        <a:srgbClr val="D1D4D3"/>
      </a:lt2>
      <a:accent1>
        <a:srgbClr val="00A0DF"/>
      </a:accent1>
      <a:accent2>
        <a:srgbClr val="FFC82E"/>
      </a:accent2>
      <a:accent3>
        <a:srgbClr val="2EB135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7027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HVC Curriculum revised TEMPLATE.potx</Template>
  <TotalTime>1409</TotalTime>
  <Words>1426</Words>
  <Application>Microsoft Office PowerPoint</Application>
  <PresentationFormat>On-screen Show (16:9)</PresentationFormat>
  <Paragraphs>112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HVC Curriculum revised TEMPLATE</vt:lpstr>
      <vt:lpstr>High Value Quality Improvement</vt:lpstr>
      <vt:lpstr>Learning Objectives</vt:lpstr>
      <vt:lpstr>Steps Toward High Value Care1</vt:lpstr>
      <vt:lpstr>What is Quality Improvement?2</vt:lpstr>
      <vt:lpstr>Why is this important?</vt:lpstr>
      <vt:lpstr>QI Success in Other Industries3</vt:lpstr>
      <vt:lpstr>QI Success in Medicine4</vt:lpstr>
      <vt:lpstr>QI Models</vt:lpstr>
      <vt:lpstr>PowerPoint Presentation</vt:lpstr>
      <vt:lpstr>Sample QI Framework: A3 Roadmap</vt:lpstr>
      <vt:lpstr>Small Group Activity: HVC QI Project Ideas</vt:lpstr>
      <vt:lpstr>Reduce Unnecessary Preoperative Testing</vt:lpstr>
      <vt:lpstr>PowerPoint Presentation</vt:lpstr>
      <vt:lpstr>Improving Follow-up among Patients Living with HIV</vt:lpstr>
      <vt:lpstr>PowerPoint Presentation</vt:lpstr>
      <vt:lpstr>Next Steps</vt:lpstr>
      <vt:lpstr>QI Resources</vt:lpstr>
      <vt:lpstr>References</vt:lpstr>
    </vt:vector>
  </TitlesOfParts>
  <Company>ACP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Ripca</dc:creator>
  <cp:lastModifiedBy>jnawrocki</cp:lastModifiedBy>
  <cp:revision>86</cp:revision>
  <cp:lastPrinted>2015-09-29T20:01:23Z</cp:lastPrinted>
  <dcterms:created xsi:type="dcterms:W3CDTF">2015-10-16T20:40:30Z</dcterms:created>
  <dcterms:modified xsi:type="dcterms:W3CDTF">2015-12-17T15:46:33Z</dcterms:modified>
</cp:coreProperties>
</file>