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9" r:id="rId2"/>
    <p:sldId id="260" r:id="rId3"/>
    <p:sldId id="261" r:id="rId4"/>
    <p:sldId id="283" r:id="rId5"/>
    <p:sldId id="262" r:id="rId6"/>
    <p:sldId id="291" r:id="rId7"/>
    <p:sldId id="264" r:id="rId8"/>
    <p:sldId id="271" r:id="rId9"/>
    <p:sldId id="286" r:id="rId10"/>
    <p:sldId id="284" r:id="rId11"/>
    <p:sldId id="289" r:id="rId12"/>
    <p:sldId id="265" r:id="rId13"/>
    <p:sldId id="276" r:id="rId14"/>
    <p:sldId id="285" r:id="rId15"/>
    <p:sldId id="268" r:id="rId16"/>
    <p:sldId id="269" r:id="rId17"/>
    <p:sldId id="273" r:id="rId18"/>
    <p:sldId id="287" r:id="rId19"/>
    <p:sldId id="288" r:id="rId20"/>
    <p:sldId id="293" r:id="rId21"/>
    <p:sldId id="294" r:id="rId22"/>
    <p:sldId id="281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0"/>
    <a:srgbClr val="00788A"/>
    <a:srgbClr val="00A0DF"/>
    <a:srgbClr val="FF6633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67" autoAdjust="0"/>
  </p:normalViewPr>
  <p:slideViewPr>
    <p:cSldViewPr snapToGrid="0" snapToObjects="1">
      <p:cViewPr varScale="1">
        <p:scale>
          <a:sx n="99" d="100"/>
          <a:sy n="99" d="100"/>
        </p:scale>
        <p:origin x="-90" y="-3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EA279-8B15-CF43-ADE1-0E57D3CC5C7B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D7699-D7ED-1143-89EC-7833361E37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8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So similar to how we just asked them about what they would do, we discuss that this is common.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3A8F8-1E99-5449-96F1-B97EB51070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46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Discuss the list and point out that lack of guidelines and poor familiarity with guidelines are not playing a role in back pain imaging overuse. Also point out that following up on test results (informing patients of results and chasing false positives) can be equally time consuming.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Deconstruct this list with the group–are there any missing barriers they can</a:t>
            </a:r>
            <a:r>
              <a:rPr lang="en-US" baseline="0" dirty="0" smtClean="0"/>
              <a:t> identify</a:t>
            </a:r>
            <a:r>
              <a:rPr lang="en-US" dirty="0" smtClean="0"/>
              <a:t>? Have the group create a top five list for their local institution</a:t>
            </a:r>
            <a:r>
              <a:rPr lang="en-US" baseline="0" dirty="0" smtClean="0"/>
              <a:t> </a:t>
            </a:r>
            <a:r>
              <a:rPr lang="en-US" dirty="0" smtClean="0"/>
              <a:t>making the number one barrier as the most important one. 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3A8F8-1E99-5449-96F1-B97EB51070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64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the group- what are some of the principles of patient-centered discussions? How would you approach issues like this with a patient?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3A8F8-1E99-5449-96F1-B97EB51070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6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94268"/>
            <a:ext cx="9144000" cy="38225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" name="Picture 2" descr="hvc-image-collage-sm-rev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15" y="0"/>
            <a:ext cx="4464014" cy="66347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516860"/>
            <a:ext cx="9144000" cy="626642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0200"/>
            <a:ext cx="7772400" cy="1398662"/>
          </a:xfr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aaim_logo_4colorprocess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71817" y="4700139"/>
            <a:ext cx="960775" cy="313944"/>
          </a:xfrm>
          <a:prstGeom prst="rect">
            <a:avLst/>
          </a:prstGeom>
        </p:spPr>
      </p:pic>
      <p:pic>
        <p:nvPicPr>
          <p:cNvPr id="12" name="Picture 11" descr="acp-logo-horiz-rgb.t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52" y="4709210"/>
            <a:ext cx="2712720" cy="3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4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4489CE-A6D2-3541-9F5F-B03A42A8F998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5B9909-8AB1-2C42-9760-2C1F69965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5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4489CE-A6D2-3541-9F5F-B03A42A8F998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5B9909-8AB1-2C42-9760-2C1F69965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8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4974"/>
            <a:ext cx="8229600" cy="3154409"/>
          </a:xfrm>
        </p:spPr>
        <p:txBody>
          <a:bodyPr/>
          <a:lstStyle>
            <a:lvl2pPr marL="633413" indent="-288925">
              <a:buSzPct val="100000"/>
              <a:buFont typeface="Arial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9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25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0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5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9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90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8071"/>
            <a:ext cx="5111750" cy="3696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4489CE-A6D2-3541-9F5F-B03A42A8F998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5B9909-8AB1-2C42-9760-2C1F69965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4489CE-A6D2-3541-9F5F-B03A42A8F998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5B9909-8AB1-2C42-9760-2C1F69965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315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6571"/>
            <a:ext cx="8229600" cy="2966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707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aim_logo_4colorprocess.eps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42745" y="4767871"/>
            <a:ext cx="960775" cy="31394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4704348"/>
            <a:ext cx="9144000" cy="0"/>
          </a:xfrm>
          <a:prstGeom prst="line">
            <a:avLst/>
          </a:prstGeom>
          <a:ln>
            <a:solidFill>
              <a:srgbClr val="00A0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cp-highvaluecare-logo-rgb600.t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6" y="95694"/>
            <a:ext cx="2321052" cy="473964"/>
          </a:xfrm>
          <a:prstGeom prst="rect">
            <a:avLst/>
          </a:prstGeom>
        </p:spPr>
      </p:pic>
      <p:pic>
        <p:nvPicPr>
          <p:cNvPr id="6" name="Picture 5" descr="acp-logo-horiz-rgb.t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" y="4776942"/>
            <a:ext cx="2712720" cy="31394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89433"/>
            <a:ext cx="9144000" cy="0"/>
          </a:xfrm>
          <a:prstGeom prst="line">
            <a:avLst/>
          </a:prstGeom>
          <a:ln w="57150" cmpd="sng">
            <a:solidFill>
              <a:srgbClr val="00A0D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96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7900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7900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790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790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790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dirty="0"/>
              <a:t>Overcoming Barriers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519" y="3817729"/>
            <a:ext cx="7335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b="1" dirty="0" smtClean="0">
                <a:solidFill>
                  <a:schemeClr val="bg1"/>
                </a:solidFill>
              </a:rPr>
              <a:t>Fellowship HVC Curriculum 2016-2017  •  Presentation 5 of 7</a:t>
            </a:r>
          </a:p>
        </p:txBody>
      </p:sp>
    </p:spTree>
    <p:extLst>
      <p:ext uri="{BB962C8B-B14F-4D97-AF65-F5344CB8AC3E}">
        <p14:creationId xmlns:p14="http://schemas.microsoft.com/office/powerpoint/2010/main" val="32485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Test Would You Order?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tests would you order or not order?</a:t>
            </a:r>
          </a:p>
          <a:p>
            <a:r>
              <a:rPr lang="en-US" dirty="0" smtClean="0"/>
              <a:t>What guides your decisions in this?</a:t>
            </a:r>
          </a:p>
          <a:p>
            <a:r>
              <a:rPr lang="en-US" dirty="0" smtClean="0"/>
              <a:t>How do you explain this to the patient?</a:t>
            </a:r>
          </a:p>
          <a:p>
            <a:r>
              <a:rPr lang="en-US" dirty="0" smtClean="0"/>
              <a:t>How can guidelines help in your decision and explanation to the patient?</a:t>
            </a:r>
            <a:r>
              <a:rPr lang="en-US" baseline="30000" dirty="0" smtClean="0"/>
              <a:t>6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8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Nodules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New guidelines use TSH and other risk factors as well as size and sonographic appearance of nodules on ultrasound to determine the need for a fine needle aspiration.</a:t>
            </a:r>
            <a:r>
              <a:rPr lang="en-US" baseline="30000" dirty="0" smtClean="0"/>
              <a:t>6</a:t>
            </a:r>
            <a:endParaRPr lang="en-US" dirty="0" smtClean="0"/>
          </a:p>
          <a:p>
            <a:r>
              <a:rPr lang="en-US" dirty="0" smtClean="0"/>
              <a:t>This patient, prior to the fall of 2015, would have had a biopsy, but now would wait until a change in her nodule size or appearance to obtain a biopsy.</a:t>
            </a:r>
          </a:p>
          <a:p>
            <a:r>
              <a:rPr lang="en-US" dirty="0" smtClean="0"/>
              <a:t>How does the patient and physician practice a strategy of observing rather than doing?</a:t>
            </a:r>
          </a:p>
          <a:p>
            <a:r>
              <a:rPr lang="en-US" dirty="0" smtClean="0"/>
              <a:t>How do you keep the patient from going elsewhere to find someone who would do the biopsy, even if that is not consistent with the current guidelines?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7459"/>
            <a:ext cx="8229600" cy="8572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What are the potential barriers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to high value testing?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275"/>
            <a:ext cx="8686800" cy="3086650"/>
          </a:xfrm>
        </p:spPr>
        <p:txBody>
          <a:bodyPr numCol="2" spcCol="182880">
            <a:normAutofit fontScale="62500" lnSpcReduction="20000"/>
          </a:bodyPr>
          <a:lstStyle/>
          <a:p>
            <a:r>
              <a:rPr lang="en-US" dirty="0"/>
              <a:t>Lack of </a:t>
            </a:r>
            <a:r>
              <a:rPr lang="en-US" dirty="0" smtClean="0"/>
              <a:t>guidelines</a:t>
            </a:r>
            <a:endParaRPr lang="en-US" dirty="0"/>
          </a:p>
          <a:p>
            <a:r>
              <a:rPr lang="en-US" dirty="0"/>
              <a:t>Poor familiarity with </a:t>
            </a:r>
            <a:r>
              <a:rPr lang="en-US" dirty="0" smtClean="0"/>
              <a:t>guidelines</a:t>
            </a:r>
            <a:endParaRPr lang="en-US" dirty="0"/>
          </a:p>
          <a:p>
            <a:r>
              <a:rPr lang="en-US" dirty="0"/>
              <a:t>Lack of knowledge of </a:t>
            </a:r>
            <a:r>
              <a:rPr lang="en-US" dirty="0" smtClean="0"/>
              <a:t>costs, including </a:t>
            </a:r>
            <a:r>
              <a:rPr lang="en-US" dirty="0"/>
              <a:t>the impact of setting on </a:t>
            </a:r>
            <a:r>
              <a:rPr lang="en-US" dirty="0" smtClean="0"/>
              <a:t>cost</a:t>
            </a:r>
            <a:endParaRPr lang="en-US" dirty="0"/>
          </a:p>
          <a:p>
            <a:r>
              <a:rPr lang="en-US" dirty="0"/>
              <a:t>Defensive medicine (i.e. fear of litigation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Time pressure (emphasis on shorter LOS and productivity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Explaining to patients why tests/treatments are not indicated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takes time</a:t>
            </a:r>
            <a:endParaRPr lang="en-US" dirty="0"/>
          </a:p>
          <a:p>
            <a:r>
              <a:rPr lang="en-US" dirty="0"/>
              <a:t>Discomfort with diagnostic </a:t>
            </a:r>
            <a:r>
              <a:rPr lang="en-US" dirty="0" smtClean="0"/>
              <a:t>uncertainty</a:t>
            </a:r>
            <a:endParaRPr lang="en-US" dirty="0"/>
          </a:p>
          <a:p>
            <a:r>
              <a:rPr lang="en-US" dirty="0"/>
              <a:t>Local standards of </a:t>
            </a:r>
            <a:r>
              <a:rPr lang="en-US" dirty="0" smtClean="0"/>
              <a:t>care</a:t>
            </a:r>
            <a:endParaRPr lang="en-US" dirty="0"/>
          </a:p>
          <a:p>
            <a:r>
              <a:rPr lang="en-US" dirty="0"/>
              <a:t>Misaligned financial </a:t>
            </a:r>
            <a:r>
              <a:rPr lang="en-US" dirty="0" smtClean="0"/>
              <a:t>incentives</a:t>
            </a:r>
            <a:endParaRPr lang="en-US" dirty="0"/>
          </a:p>
          <a:p>
            <a:r>
              <a:rPr lang="en-US" dirty="0"/>
              <a:t>Lack of appreciation of </a:t>
            </a:r>
            <a:r>
              <a:rPr lang="en-US" dirty="0" smtClean="0"/>
              <a:t>harms</a:t>
            </a:r>
          </a:p>
          <a:p>
            <a:r>
              <a:rPr lang="en-US" dirty="0" smtClean="0"/>
              <a:t>Referring physician expectations</a:t>
            </a:r>
            <a:endParaRPr lang="en-US" dirty="0"/>
          </a:p>
          <a:p>
            <a:r>
              <a:rPr lang="en-US" dirty="0"/>
              <a:t>Patient </a:t>
            </a:r>
            <a:r>
              <a:rPr lang="en-US" dirty="0" smtClean="0"/>
              <a:t>expectations</a:t>
            </a:r>
            <a:endParaRPr lang="en-US" dirty="0"/>
          </a:p>
          <a:p>
            <a:r>
              <a:rPr lang="en-US" dirty="0"/>
              <a:t>Lack of centrally available information on prior tests</a:t>
            </a:r>
          </a:p>
        </p:txBody>
      </p:sp>
    </p:spTree>
    <p:extLst>
      <p:ext uri="{BB962C8B-B14F-4D97-AF65-F5344CB8AC3E}">
        <p14:creationId xmlns:p14="http://schemas.microsoft.com/office/powerpoint/2010/main" val="5747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454974"/>
            <a:ext cx="8229601" cy="3154409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1848"/>
              </a:spcBef>
              <a:buNone/>
            </a:pPr>
            <a:r>
              <a:rPr lang="en-US" dirty="0" smtClean="0"/>
              <a:t>You see a patient in clinic for obesity. </a:t>
            </a:r>
          </a:p>
          <a:p>
            <a:pPr marL="0" indent="0">
              <a:spcBef>
                <a:spcPts val="1848"/>
              </a:spcBef>
              <a:buNone/>
            </a:pPr>
            <a:r>
              <a:rPr lang="en-US" dirty="0" smtClean="0"/>
              <a:t>She has been overweight from age 18 and has become obese over the last 10 years. </a:t>
            </a:r>
          </a:p>
          <a:p>
            <a:pPr marL="0" indent="0">
              <a:spcBef>
                <a:spcPts val="1848"/>
              </a:spcBef>
              <a:buNone/>
            </a:pPr>
            <a:r>
              <a:rPr lang="en-US" dirty="0" smtClean="0"/>
              <a:t>She states she is exercising regularly and barely eats 1000 calories a day. In fact, her dietitian has told her she needs to eat more.</a:t>
            </a:r>
          </a:p>
          <a:p>
            <a:pPr marL="0" indent="0">
              <a:spcBef>
                <a:spcPts val="1848"/>
              </a:spcBef>
              <a:buNone/>
            </a:pPr>
            <a:r>
              <a:rPr lang="en-US" dirty="0" smtClean="0"/>
              <a:t>She is convinced that there is a treatable hormonal cause of her obesity and wants you to work her up for this, especially for Cushing’s syndrome which she has read about on the Internet.</a:t>
            </a:r>
          </a:p>
          <a:p>
            <a:pPr marL="0" indent="0">
              <a:spcBef>
                <a:spcPts val="1848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 history does not suggest a rare cause of obesity, such as Cushing’s syndrome.</a:t>
            </a:r>
          </a:p>
          <a:p>
            <a:r>
              <a:rPr lang="en-US" dirty="0" smtClean="0"/>
              <a:t>On physical exam, she has obesity, but no stigmata of Cushing’s Syndrome.</a:t>
            </a:r>
          </a:p>
          <a:p>
            <a:r>
              <a:rPr lang="en-US" dirty="0" smtClean="0"/>
              <a:t>How do you handle her request?</a:t>
            </a:r>
            <a:r>
              <a:rPr lang="en-US" baseline="30000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Potential Barrier: Patient </a:t>
            </a:r>
            <a:r>
              <a:rPr lang="en-US" sz="3600" dirty="0" smtClean="0"/>
              <a:t>Expectations</a:t>
            </a:r>
            <a:endParaRPr lang="en-US" sz="2400" baseline="5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080"/>
              </a:spcBef>
            </a:pPr>
            <a:r>
              <a:rPr lang="en-US" sz="2400" dirty="0"/>
              <a:t>Patients often think that more testing is </a:t>
            </a:r>
            <a:r>
              <a:rPr lang="en-US" sz="2400" dirty="0" smtClean="0"/>
              <a:t>better</a:t>
            </a:r>
            <a:endParaRPr lang="en-US" sz="2400" dirty="0"/>
          </a:p>
          <a:p>
            <a:pPr>
              <a:spcBef>
                <a:spcPts val="1080"/>
              </a:spcBef>
            </a:pPr>
            <a:r>
              <a:rPr lang="en-US" sz="2400" dirty="0"/>
              <a:t>Physicians have legitimate concerns about patient satisfaction, which may be tied to </a:t>
            </a:r>
            <a:r>
              <a:rPr lang="en-US" sz="2400" dirty="0" smtClean="0"/>
              <a:t>reimbursement</a:t>
            </a:r>
            <a:endParaRPr lang="en-US" sz="2400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Talking to patients about NOT doing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Principles of patient-centered </a:t>
            </a:r>
            <a:r>
              <a:rPr lang="en-US" b="1" dirty="0" smtClean="0"/>
              <a:t>discussions:</a:t>
            </a:r>
          </a:p>
          <a:p>
            <a:pPr>
              <a:lnSpc>
                <a:spcPct val="120000"/>
              </a:lnSpc>
            </a:pPr>
            <a:r>
              <a:rPr lang="en-US" dirty="0"/>
              <a:t>Find out where the patient is coming from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“What are you afraid we will find?</a:t>
            </a:r>
            <a:r>
              <a:rPr lang="en-US" dirty="0" smtClean="0"/>
              <a:t>”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“What do you think is going on and what are </a:t>
            </a:r>
            <a:r>
              <a:rPr lang="en-US" dirty="0" smtClean="0"/>
              <a:t>you </a:t>
            </a:r>
            <a:r>
              <a:rPr lang="en-US" dirty="0"/>
              <a:t>worried about?</a:t>
            </a:r>
            <a:r>
              <a:rPr lang="en-US" dirty="0" smtClean="0"/>
              <a:t>”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Explain your </a:t>
            </a:r>
            <a:r>
              <a:rPr lang="en-US" dirty="0" smtClean="0"/>
              <a:t>reasons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“The good news is that you don’t have any worrisome </a:t>
            </a:r>
            <a:r>
              <a:rPr lang="en-US" dirty="0" smtClean="0"/>
              <a:t>symptoms.”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Make it clear that you are on the patient’s </a:t>
            </a:r>
            <a:r>
              <a:rPr lang="en-US" dirty="0" smtClean="0"/>
              <a:t>side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“I wish more testing would help you, but it could actually make things </a:t>
            </a:r>
            <a:r>
              <a:rPr lang="en-US" dirty="0" smtClean="0"/>
              <a:t>worse.”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Contract for a clear follow-up plan and review red flag signs and </a:t>
            </a:r>
            <a:r>
              <a:rPr lang="en-US" dirty="0" smtClean="0"/>
              <a:t>symptoms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“I want to see you in </a:t>
            </a:r>
            <a:r>
              <a:rPr lang="en-US" dirty="0" smtClean="0"/>
              <a:t>6 months, </a:t>
            </a:r>
            <a:r>
              <a:rPr lang="en-US" dirty="0"/>
              <a:t>but call sooner if </a:t>
            </a:r>
            <a:r>
              <a:rPr lang="en-US" dirty="0" smtClean="0"/>
              <a:t>there are changes that concern you.”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1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Discuss how we explain to the patient when a work up for a secondary cause of a chronic disease is unlikely to yield a treatable diagnosis.</a:t>
            </a:r>
          </a:p>
          <a:p>
            <a:pPr marL="514350" indent="-514350">
              <a:buAutoNum type="arabicParenR"/>
            </a:pPr>
            <a:r>
              <a:rPr lang="en-US" dirty="0" smtClean="0"/>
              <a:t>When should you perform the work up for a secondary cause?</a:t>
            </a:r>
          </a:p>
          <a:p>
            <a:pPr marL="514350" indent="-514350">
              <a:buAutoNum type="arabicParenR"/>
            </a:pPr>
            <a:r>
              <a:rPr lang="en-US" dirty="0" smtClean="0"/>
              <a:t>What are other cases where over-testing and over-diagnosis are common?</a:t>
            </a:r>
          </a:p>
        </p:txBody>
      </p:sp>
    </p:spTree>
    <p:extLst>
      <p:ext uri="{BB962C8B-B14F-4D97-AF65-F5344CB8AC3E}">
        <p14:creationId xmlns:p14="http://schemas.microsoft.com/office/powerpoint/2010/main" val="8058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Adherence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You have been referred a 45-year-old woman with obesity, hypertension, and diabetes because her PCP has had trouble getting her A1c below 11%, even on insulin.</a:t>
            </a:r>
          </a:p>
          <a:p>
            <a:r>
              <a:rPr lang="en-US" sz="1800" dirty="0" smtClean="0"/>
              <a:t>She has seen you in clinic after missing the first scheduled appointment with you.</a:t>
            </a:r>
          </a:p>
          <a:p>
            <a:r>
              <a:rPr lang="en-US" sz="1800" dirty="0" smtClean="0"/>
              <a:t>During the course of your initial visit, you identify that she misses doses of her insulin at least 2-3 times a week.</a:t>
            </a:r>
          </a:p>
          <a:p>
            <a:r>
              <a:rPr lang="en-US" sz="1800" dirty="0" smtClean="0"/>
              <a:t>You adjust her insulin regimen and ask her to see you again in a month.</a:t>
            </a:r>
          </a:p>
          <a:p>
            <a:r>
              <a:rPr lang="en-US" sz="1800" dirty="0" smtClean="0"/>
              <a:t>She misses her next appointment, but shows up 3 months later with no change in her A1c and no change in her adherence to her insulin regimen.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Identify barriers to this patient coming to her appointments.</a:t>
            </a:r>
            <a:r>
              <a:rPr lang="en-US" baseline="30000" dirty="0" smtClean="0"/>
              <a:t>8,9</a:t>
            </a:r>
            <a:endParaRPr lang="en-US" dirty="0" smtClean="0"/>
          </a:p>
          <a:p>
            <a:r>
              <a:rPr lang="en-US" dirty="0" smtClean="0"/>
              <a:t>Identify reasons why this patient may not be adherent with her medications, especially insulin.</a:t>
            </a:r>
            <a:r>
              <a:rPr lang="en-US" baseline="30000" dirty="0" smtClean="0"/>
              <a:t>10</a:t>
            </a:r>
            <a:endParaRPr lang="en-US" dirty="0" smtClean="0"/>
          </a:p>
          <a:p>
            <a:r>
              <a:rPr lang="en-US" dirty="0" smtClean="0"/>
              <a:t>Are there strategies to help improve these issues?</a:t>
            </a:r>
            <a:r>
              <a:rPr lang="en-US" baseline="30000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1128"/>
              </a:spcBef>
            </a:pPr>
            <a:r>
              <a:rPr lang="en-US" dirty="0" smtClean="0"/>
              <a:t>Describe the </a:t>
            </a:r>
            <a:r>
              <a:rPr lang="en-US" dirty="0"/>
              <a:t>barriers to high value care in clinical practice and explore ways of overcoming these </a:t>
            </a:r>
            <a:r>
              <a:rPr lang="en-US" dirty="0" smtClean="0"/>
              <a:t>barriers. </a:t>
            </a:r>
            <a:endParaRPr lang="en-US" dirty="0"/>
          </a:p>
          <a:p>
            <a:pPr>
              <a:spcBef>
                <a:spcPts val="1128"/>
              </a:spcBef>
            </a:pPr>
            <a:r>
              <a:rPr lang="en-US" dirty="0"/>
              <a:t>Weigh the efficacy and safety of medical interventions to avoid inappropriate use and </a:t>
            </a:r>
            <a:r>
              <a:rPr lang="en-US" dirty="0" smtClean="0"/>
              <a:t>harm.</a:t>
            </a:r>
          </a:p>
          <a:p>
            <a:pPr>
              <a:spcBef>
                <a:spcPts val="1128"/>
              </a:spcBef>
            </a:pPr>
            <a:r>
              <a:rPr lang="en-US" dirty="0" smtClean="0"/>
              <a:t>Explore barriers that interfere with successful patient care and how to help reduce these barriers.</a:t>
            </a:r>
            <a:endParaRPr lang="en-US" dirty="0"/>
          </a:p>
          <a:p>
            <a:pPr>
              <a:spcBef>
                <a:spcPts val="1128"/>
              </a:spcBef>
            </a:pPr>
            <a:r>
              <a:rPr lang="en-US" dirty="0" smtClean="0"/>
              <a:t>Explain </a:t>
            </a:r>
            <a:r>
              <a:rPr lang="en-US" dirty="0"/>
              <a:t>the importance of managing the expectations of </a:t>
            </a:r>
            <a:r>
              <a:rPr lang="en-US" dirty="0" smtClean="0"/>
              <a:t>patients and referring physicians in the disposition of the patient. </a:t>
            </a:r>
          </a:p>
        </p:txBody>
      </p:sp>
    </p:spTree>
    <p:extLst>
      <p:ext uri="{BB962C8B-B14F-4D97-AF65-F5344CB8AC3E}">
        <p14:creationId xmlns:p14="http://schemas.microsoft.com/office/powerpoint/2010/main" val="26680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Strategies to Overcome Barriers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Maintain open lines of communication with your patients around their logistical and financial barriers to care and their “healthcare workload”</a:t>
            </a:r>
          </a:p>
          <a:p>
            <a:pPr lvl="0"/>
            <a:r>
              <a:rPr lang="en-US" dirty="0" smtClean="0"/>
              <a:t>Always frame the conversation that you are trying to understand things from their perspective and that you are concerned about them</a:t>
            </a:r>
          </a:p>
          <a:p>
            <a:pPr lvl="0"/>
            <a:r>
              <a:rPr lang="en-US" dirty="0" smtClean="0"/>
              <a:t>Don’t expect yourself to have all the answers; use the expertise of social workers, case managers, navigators, and others to help patients overcome barriers to care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 </a:t>
            </a:r>
            <a:r>
              <a:rPr lang="en-US"/>
              <a:t>Commitment </a:t>
            </a:r>
            <a:r>
              <a:rPr lang="en-US" smtClean="0"/>
              <a:t>in </a:t>
            </a:r>
            <a:r>
              <a:rPr lang="en-US"/>
              <a:t>Y</a:t>
            </a:r>
            <a:r>
              <a:rPr lang="en-US" smtClean="0"/>
              <a:t>our </a:t>
            </a:r>
            <a:r>
              <a:rPr lang="en-US" dirty="0"/>
              <a:t>P</a:t>
            </a:r>
            <a:r>
              <a:rPr lang="en-US" smtClean="0"/>
              <a:t>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4974"/>
            <a:ext cx="4949380" cy="3154409"/>
          </a:xfrm>
        </p:spPr>
        <p:txBody>
          <a:bodyPr>
            <a:noAutofit/>
          </a:bodyPr>
          <a:lstStyle/>
          <a:p>
            <a:pPr mar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/>
              <a:t>Consider </a:t>
            </a:r>
            <a:r>
              <a:rPr lang="en-US" sz="2400" dirty="0" smtClean="0"/>
              <a:t>how barriers to high value care affect your practice. List </a:t>
            </a:r>
            <a:r>
              <a:rPr lang="en-US" sz="2400" dirty="0"/>
              <a:t>at least one thing to </a:t>
            </a:r>
            <a:r>
              <a:rPr lang="en-US" sz="2400" dirty="0" smtClean="0"/>
              <a:t>start </a:t>
            </a:r>
            <a:r>
              <a:rPr lang="en-US" sz="2400" dirty="0"/>
              <a:t>doing and one thing to </a:t>
            </a:r>
            <a:r>
              <a:rPr lang="en-US" sz="2400" dirty="0" smtClean="0"/>
              <a:t>stop doing.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START:</a:t>
            </a:r>
            <a:endParaRPr lang="en-US" sz="2400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STOP: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2" descr="G:\Medical Education Administration\HVCCC PRESENTATIONS\Stock imagery\presentation 5\1201145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7512" y="1454974"/>
            <a:ext cx="2418368" cy="2954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39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960"/>
              </a:spcBef>
              <a:buFont typeface="+mj-lt"/>
              <a:buAutoNum type="arabicPeriod"/>
            </a:pPr>
            <a:r>
              <a:rPr lang="en-US" sz="1300" dirty="0"/>
              <a:t>Buchbinder R, et al. A randomized trial of vertebroplasty for painful osteoporotic vertebral fractures. N </a:t>
            </a:r>
            <a:r>
              <a:rPr lang="en-US" sz="1300" dirty="0" err="1"/>
              <a:t>Engl</a:t>
            </a:r>
            <a:r>
              <a:rPr lang="en-US" sz="1300" dirty="0"/>
              <a:t> J Med. 2009 Aug 6;361(6):557-68</a:t>
            </a:r>
            <a:r>
              <a:rPr lang="en-US" sz="1300" dirty="0" smtClean="0"/>
              <a:t>.</a:t>
            </a:r>
          </a:p>
          <a:p>
            <a:pPr>
              <a:spcBef>
                <a:spcPts val="960"/>
              </a:spcBef>
              <a:buFont typeface="+mj-lt"/>
              <a:buAutoNum type="arabicPeriod"/>
            </a:pPr>
            <a:r>
              <a:rPr lang="en-US" sz="1300" dirty="0" err="1"/>
              <a:t>Kallmes</a:t>
            </a:r>
            <a:r>
              <a:rPr lang="en-US" sz="1300" dirty="0"/>
              <a:t> DF, et al. A randomized trial of vertebroplasty for osteoporotic spinal fractures. N </a:t>
            </a:r>
            <a:r>
              <a:rPr lang="en-US" sz="1300" dirty="0" err="1"/>
              <a:t>Engl</a:t>
            </a:r>
            <a:r>
              <a:rPr lang="en-US" sz="1300" dirty="0"/>
              <a:t> J Med. 2009 Aug 6;361(6):569-79</a:t>
            </a:r>
            <a:r>
              <a:rPr lang="en-US" sz="1300" dirty="0" smtClean="0"/>
              <a:t>.</a:t>
            </a:r>
          </a:p>
          <a:p>
            <a:pPr>
              <a:spcBef>
                <a:spcPts val="960"/>
              </a:spcBef>
              <a:buFont typeface="+mj-lt"/>
              <a:buAutoNum type="arabicPeriod"/>
            </a:pPr>
            <a:r>
              <a:rPr lang="en-US" sz="1300" dirty="0"/>
              <a:t>Leake CB, et al. Trends of inpatient spine augmentation: 2001-2008. AJNR Am J </a:t>
            </a:r>
            <a:r>
              <a:rPr lang="en-US" sz="1300" dirty="0" err="1"/>
              <a:t>Neuroradiol</a:t>
            </a:r>
            <a:r>
              <a:rPr lang="en-US" sz="1300" dirty="0"/>
              <a:t>. 2011 Sep;32(8):1464-8</a:t>
            </a:r>
            <a:r>
              <a:rPr lang="en-US" sz="1300" dirty="0" smtClean="0"/>
              <a:t>.</a:t>
            </a:r>
          </a:p>
          <a:p>
            <a:pPr>
              <a:spcBef>
                <a:spcPts val="960"/>
              </a:spcBef>
              <a:buFont typeface="+mj-lt"/>
              <a:buAutoNum type="arabicPeriod"/>
            </a:pPr>
            <a:r>
              <a:rPr lang="en-US" sz="1300" dirty="0"/>
              <a:t>Long SS, et al. Vertebroplasty and kyphoplasty in the United States: provider distribution and guidance method, 2001–2010. AJR Am J </a:t>
            </a:r>
            <a:r>
              <a:rPr lang="en-US" sz="1300" dirty="0" err="1"/>
              <a:t>Roentgenol</a:t>
            </a:r>
            <a:r>
              <a:rPr lang="en-US" sz="1300" dirty="0"/>
              <a:t>. 2012 Dec;199(6):1358-64. </a:t>
            </a:r>
            <a:endParaRPr lang="en-US" sz="1300" dirty="0" smtClean="0"/>
          </a:p>
          <a:p>
            <a:pPr>
              <a:spcBef>
                <a:spcPts val="960"/>
              </a:spcBef>
              <a:buFont typeface="+mj-lt"/>
              <a:buAutoNum type="arabicPeriod"/>
            </a:pPr>
            <a:r>
              <a:rPr lang="en-US" sz="1300" dirty="0" err="1"/>
              <a:t>Wardlaw</a:t>
            </a:r>
            <a:r>
              <a:rPr lang="en-US" sz="1300" dirty="0"/>
              <a:t> D, et al. Efficacy and safety of balloon kyphoplasty compared with non-surgical care for vertebral compression fracture (FREE): a </a:t>
            </a:r>
            <a:r>
              <a:rPr lang="en-US" sz="1300" dirty="0" err="1"/>
              <a:t>randomised</a:t>
            </a:r>
            <a:r>
              <a:rPr lang="en-US" sz="1300" dirty="0"/>
              <a:t> controlled trial. Lancet. 2009 Mar 21; 373(9668):1016–24</a:t>
            </a:r>
            <a:r>
              <a:rPr lang="en-US" sz="1300" dirty="0" smtClean="0"/>
              <a:t>.</a:t>
            </a:r>
          </a:p>
          <a:p>
            <a:pPr>
              <a:spcBef>
                <a:spcPts val="960"/>
              </a:spcBef>
              <a:buFont typeface="+mj-lt"/>
              <a:buAutoNum type="arabicPeriod"/>
            </a:pPr>
            <a:r>
              <a:rPr lang="en-US" sz="1300" dirty="0"/>
              <a:t>Haugen BR, et al. 2015 American Thyroid Association management guidelines for adult patients with thyroid nodules and differentiated thyroid cancer: the American Thyroid Association Guidelines Task Force on Thyroid Nodules and Differentiated Thyroid Cancer. Thyroid. 2016 Jan;26(1):1-133</a:t>
            </a:r>
            <a:r>
              <a:rPr lang="en-US" sz="1300" dirty="0" smtClean="0"/>
              <a:t>.</a:t>
            </a:r>
          </a:p>
          <a:p>
            <a:pPr>
              <a:spcBef>
                <a:spcPts val="960"/>
              </a:spcBef>
              <a:buFont typeface="+mj-lt"/>
              <a:buAutoNum type="arabicPeriod"/>
            </a:pPr>
            <a:r>
              <a:rPr lang="en-US" sz="1300" dirty="0" err="1"/>
              <a:t>Baid</a:t>
            </a:r>
            <a:r>
              <a:rPr lang="en-US" sz="1300" dirty="0"/>
              <a:t> SK, et al. Specificity of screening tests for Cushing’s syndrome in an overweight and obese population. J </a:t>
            </a:r>
            <a:r>
              <a:rPr lang="en-US" sz="1300" dirty="0" err="1"/>
              <a:t>Clin</a:t>
            </a:r>
            <a:r>
              <a:rPr lang="en-US" sz="1300" dirty="0"/>
              <a:t> </a:t>
            </a:r>
            <a:r>
              <a:rPr lang="en-US" sz="1300" dirty="0" err="1"/>
              <a:t>Endocrinol</a:t>
            </a:r>
            <a:r>
              <a:rPr lang="en-US" sz="1300" dirty="0"/>
              <a:t> </a:t>
            </a:r>
            <a:r>
              <a:rPr lang="en-US" sz="1300" dirty="0" err="1"/>
              <a:t>Metab</a:t>
            </a:r>
            <a:r>
              <a:rPr lang="en-US" sz="1300" dirty="0"/>
              <a:t>. 2009 Oct; 94(10):3857-64</a:t>
            </a:r>
            <a:r>
              <a:rPr lang="en-US" sz="1300" dirty="0" smtClean="0"/>
              <a:t>.</a:t>
            </a:r>
          </a:p>
          <a:p>
            <a:pPr>
              <a:spcBef>
                <a:spcPts val="960"/>
              </a:spcBef>
              <a:buFont typeface="+mj-lt"/>
              <a:buAutoNum type="arabicPeriod"/>
            </a:pPr>
            <a:r>
              <a:rPr lang="en-US" sz="1300" dirty="0"/>
              <a:t>Lacy NL, et al. Why we don’t come: patient perceptions on no shows. Ann Fam Med. 2004 Nov-Dec;2(6):541-5</a:t>
            </a:r>
            <a:r>
              <a:rPr lang="en-US" sz="1300" dirty="0" smtClean="0"/>
              <a:t>.</a:t>
            </a:r>
          </a:p>
          <a:p>
            <a:pPr>
              <a:spcBef>
                <a:spcPts val="960"/>
              </a:spcBef>
              <a:buFont typeface="+mj-lt"/>
              <a:buAutoNum type="arabicPeriod"/>
            </a:pPr>
            <a:r>
              <a:rPr lang="en-US" sz="1300" dirty="0"/>
              <a:t>Syed ST, et al. Traveling towards disease: transportation barriers to health care access. J Community Health. 2013 Oct;38(5): 976-93</a:t>
            </a:r>
            <a:r>
              <a:rPr lang="en-US" sz="1300" dirty="0" smtClean="0"/>
              <a:t>.</a:t>
            </a:r>
          </a:p>
          <a:p>
            <a:pPr>
              <a:spcBef>
                <a:spcPts val="960"/>
              </a:spcBef>
              <a:buFont typeface="+mj-lt"/>
              <a:buAutoNum type="arabicPeriod"/>
            </a:pPr>
            <a:r>
              <a:rPr lang="en-US" sz="1300" dirty="0"/>
              <a:t>Karter AJ, et al. Barriers to insulin initiation: the translating research into action for diabetes insulin starts project. Diabetes Care. 2010 Apr;33(4):733-5</a:t>
            </a:r>
            <a:r>
              <a:rPr lang="en-US" sz="1300" dirty="0" smtClean="0"/>
              <a:t>.</a:t>
            </a:r>
          </a:p>
          <a:p>
            <a:pPr>
              <a:spcBef>
                <a:spcPts val="960"/>
              </a:spcBef>
              <a:buFont typeface="+mj-lt"/>
              <a:buAutoNum type="arabicPeriod"/>
            </a:pPr>
            <a:r>
              <a:rPr lang="en-US" sz="1300" dirty="0" err="1"/>
              <a:t>Molfenter</a:t>
            </a:r>
            <a:r>
              <a:rPr lang="en-US" sz="1300" dirty="0"/>
              <a:t>, T. Reducing appointment no-shows: going from theory to practice. </a:t>
            </a:r>
            <a:r>
              <a:rPr lang="en-US" sz="1300" dirty="0" err="1"/>
              <a:t>Subst</a:t>
            </a:r>
            <a:r>
              <a:rPr lang="en-US" sz="1300" dirty="0"/>
              <a:t> Use Misuse. 2013 Jun;48(9):743-9</a:t>
            </a:r>
            <a:r>
              <a:rPr lang="en-US" sz="1300" dirty="0" smtClean="0"/>
              <a:t>.</a:t>
            </a:r>
            <a:endParaRPr lang="en-US" sz="1300" dirty="0" smtClean="0">
              <a:solidFill>
                <a:srgbClr val="000000"/>
              </a:solidFill>
            </a:endParaRPr>
          </a:p>
          <a:p>
            <a:pPr marL="514350" indent="-514350">
              <a:spcBef>
                <a:spcPts val="960"/>
              </a:spcBef>
              <a:buFont typeface="+mj-lt"/>
              <a:buAutoNum type="arabicPeriod"/>
            </a:pPr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25396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78041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Case #</a:t>
            </a:r>
            <a:r>
              <a:rPr lang="en-US" sz="3600" dirty="0" smtClean="0"/>
              <a:t>1 – </a:t>
            </a:r>
            <a:r>
              <a:rPr lang="en-US" sz="3600" dirty="0"/>
              <a:t>Back </a:t>
            </a:r>
            <a:r>
              <a:rPr lang="en-US" sz="3600" dirty="0" smtClean="0"/>
              <a:t>Pain</a:t>
            </a:r>
            <a:endParaRPr lang="en-US" sz="3600" baseline="6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800100"/>
            <a:ext cx="8585200" cy="35547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Chief complaint: </a:t>
            </a:r>
            <a:r>
              <a:rPr lang="en-US" sz="2400" b="1" dirty="0" smtClean="0">
                <a:solidFill>
                  <a:srgbClr val="000000"/>
                </a:solidFill>
              </a:rPr>
              <a:t>“My back hurts and I was told a </a:t>
            </a:r>
            <a:r>
              <a:rPr lang="en-US" sz="2400" b="1" dirty="0" err="1" smtClean="0">
                <a:solidFill>
                  <a:srgbClr val="000000"/>
                </a:solidFill>
              </a:rPr>
              <a:t>vertebroplasty</a:t>
            </a:r>
            <a:r>
              <a:rPr lang="en-US" sz="2400" b="1" dirty="0" smtClean="0">
                <a:solidFill>
                  <a:srgbClr val="000000"/>
                </a:solidFill>
              </a:rPr>
              <a:t> would take care of the pain”</a:t>
            </a:r>
            <a:endParaRPr lang="en-US" sz="2400" b="1" dirty="0">
              <a:solidFill>
                <a:srgbClr val="000000"/>
              </a:solidFill>
            </a:endParaRPr>
          </a:p>
          <a:p>
            <a:r>
              <a:rPr lang="en-US" sz="2400" dirty="0" smtClean="0"/>
              <a:t>72-year-old woman </a:t>
            </a:r>
            <a:r>
              <a:rPr lang="en-US" sz="2400" dirty="0"/>
              <a:t>presents with </a:t>
            </a:r>
            <a:r>
              <a:rPr lang="en-US" sz="2400" dirty="0" smtClean="0"/>
              <a:t>severe acute low </a:t>
            </a:r>
            <a:r>
              <a:rPr lang="en-US" sz="2400" dirty="0"/>
              <a:t>back pain </a:t>
            </a:r>
            <a:r>
              <a:rPr lang="en-US" sz="2400" dirty="0" smtClean="0"/>
              <a:t>that happened while lifting a box. She </a:t>
            </a:r>
            <a:r>
              <a:rPr lang="en-US" sz="2400" dirty="0"/>
              <a:t>denies radiation to the legs, weakness</a:t>
            </a:r>
            <a:r>
              <a:rPr lang="en-US" sz="2400" dirty="0" smtClean="0"/>
              <a:t>, </a:t>
            </a:r>
            <a:r>
              <a:rPr lang="en-US" sz="2400" dirty="0"/>
              <a:t>numbness, bowel or bladder incontinence, or any other neurological </a:t>
            </a:r>
            <a:r>
              <a:rPr lang="en-US" sz="2400" dirty="0" smtClean="0"/>
              <a:t>symptoms.</a:t>
            </a:r>
            <a:endParaRPr lang="en-US" sz="2400" dirty="0"/>
          </a:p>
          <a:p>
            <a:r>
              <a:rPr lang="en-US" sz="2400" dirty="0"/>
              <a:t>PMH: </a:t>
            </a:r>
            <a:r>
              <a:rPr lang="en-US" sz="2400" dirty="0" smtClean="0"/>
              <a:t>Unremarkable</a:t>
            </a:r>
            <a:endParaRPr lang="en-US" sz="2400" dirty="0"/>
          </a:p>
          <a:p>
            <a:r>
              <a:rPr lang="en-US" sz="2400" dirty="0"/>
              <a:t>Medication: </a:t>
            </a:r>
            <a:r>
              <a:rPr lang="en-US" sz="2400" dirty="0" smtClean="0"/>
              <a:t>Rarely takes calcium or vitamin D</a:t>
            </a:r>
            <a:endParaRPr lang="en-US" sz="2400" dirty="0"/>
          </a:p>
          <a:p>
            <a:r>
              <a:rPr lang="en-US" sz="2400" dirty="0"/>
              <a:t>Social/Family </a:t>
            </a:r>
            <a:r>
              <a:rPr lang="en-US" sz="2400" dirty="0" err="1"/>
              <a:t>Hx</a:t>
            </a:r>
            <a:r>
              <a:rPr lang="en-US" sz="2400" dirty="0"/>
              <a:t>: </a:t>
            </a:r>
            <a:r>
              <a:rPr lang="en-US" sz="2400" dirty="0" smtClean="0"/>
              <a:t>Retired teacher, </a:t>
            </a:r>
            <a:r>
              <a:rPr lang="en-US" sz="2400" dirty="0"/>
              <a:t>occasionally uses alcohol, </a:t>
            </a:r>
            <a:r>
              <a:rPr lang="en-US" sz="2400" dirty="0" smtClean="0"/>
              <a:t>does not smoke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94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Physical Exam (including neurologic exam): Normal except for point tenderness over the lumbar spine. BMI </a:t>
            </a:r>
            <a:r>
              <a:rPr lang="en-US" dirty="0" smtClean="0"/>
              <a:t>21.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radiologist who </a:t>
            </a:r>
            <a:r>
              <a:rPr lang="en-US" dirty="0"/>
              <a:t>may do the procedure has seen her and you have been consulted to help with her osteoporosis management.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8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</a:t>
            </a:r>
            <a:r>
              <a:rPr lang="en-US" dirty="0"/>
              <a:t>Group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726" y="1454974"/>
            <a:ext cx="4815649" cy="31544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Do you think </a:t>
            </a: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 err="1" smtClean="0">
                <a:solidFill>
                  <a:srgbClr val="000000"/>
                </a:solidFill>
              </a:rPr>
              <a:t>vertebroplasty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00"/>
                </a:solidFill>
              </a:rPr>
              <a:t>would benefit this patient?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How would you discuss the </a:t>
            </a:r>
            <a:r>
              <a:rPr lang="en-US" dirty="0" err="1" smtClean="0">
                <a:solidFill>
                  <a:srgbClr val="000000"/>
                </a:solidFill>
              </a:rPr>
              <a:t>vertebroplasty</a:t>
            </a:r>
            <a:r>
              <a:rPr lang="en-US" dirty="0" smtClean="0">
                <a:solidFill>
                  <a:srgbClr val="000000"/>
                </a:solidFill>
              </a:rPr>
              <a:t> with the patient and the primary service depending on your impression of its benefit?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1" descr="G:\Medical Education Administration\HVCCC PRESENTATIONS\Stock imagery\presentation 9\84517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5178" y="1454974"/>
            <a:ext cx="2252021" cy="2918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84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Efficacy of </a:t>
            </a:r>
            <a:r>
              <a:rPr lang="en-US" dirty="0" err="1" smtClean="0"/>
              <a:t>Vertebroplasty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randomized studies have not demonstrated a benefit of vertebroplasty over sham vertebroplasty.</a:t>
            </a:r>
            <a:r>
              <a:rPr lang="en-US" baseline="30000" dirty="0" smtClean="0"/>
              <a:t>1,2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0159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What </a:t>
            </a:r>
            <a:r>
              <a:rPr lang="en-US" sz="3600" dirty="0" smtClean="0"/>
              <a:t>Has Happened After Publication?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696274"/>
            <a:ext cx="8229600" cy="3154409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pitchFamily="-83" charset="-128"/>
              </a:rPr>
              <a:t>From 2004-2008, vertebroplasty and kyphoplasty discharges increased by 427% and 470% respectively.</a:t>
            </a:r>
            <a:r>
              <a:rPr lang="en-US" baseline="30000" dirty="0" smtClean="0">
                <a:solidFill>
                  <a:srgbClr val="000000"/>
                </a:solidFill>
                <a:ea typeface="ＭＳ Ｐゴシック" pitchFamily="-83" charset="-128"/>
              </a:rPr>
              <a:t>3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pitchFamily="-83" charset="-128"/>
              </a:rPr>
              <a:t>In 2010, after the NEJM papers, the volume of these procedures fell.</a:t>
            </a:r>
            <a:r>
              <a:rPr lang="en-US" baseline="30000" dirty="0" smtClean="0">
                <a:solidFill>
                  <a:srgbClr val="000000"/>
                </a:solidFill>
                <a:ea typeface="ＭＳ Ｐゴシック" pitchFamily="-83" charset="-128"/>
              </a:rPr>
              <a:t>4</a:t>
            </a:r>
            <a:endParaRPr lang="en-US" dirty="0" smtClean="0">
              <a:solidFill>
                <a:srgbClr val="000000"/>
              </a:solidFill>
              <a:ea typeface="ＭＳ Ｐゴシック" pitchFamily="-83" charset="-128"/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pitchFamily="-83" charset="-128"/>
              </a:rPr>
              <a:t>However, there might be a window when the procedure helps.</a:t>
            </a:r>
            <a:r>
              <a:rPr lang="en-US" baseline="30000" dirty="0" smtClean="0">
                <a:solidFill>
                  <a:srgbClr val="000000"/>
                </a:solidFill>
                <a:ea typeface="ＭＳ Ｐゴシック" pitchFamily="-83" charset="-128"/>
              </a:rPr>
              <a:t>5</a:t>
            </a:r>
            <a:endParaRPr lang="en-US" dirty="0">
              <a:solidFill>
                <a:srgbClr val="000000"/>
              </a:solidFill>
              <a:ea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792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</a:t>
            </a:r>
            <a:r>
              <a:rPr lang="en-US" dirty="0" smtClean="0"/>
              <a:t>2 </a:t>
            </a:r>
            <a:r>
              <a:rPr lang="en-US" dirty="0"/>
              <a:t>–</a:t>
            </a:r>
            <a:r>
              <a:rPr lang="en-US" dirty="0" smtClean="0"/>
              <a:t> I need a Thyroid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54974"/>
            <a:ext cx="8470899" cy="31544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Chief complaint: </a:t>
            </a:r>
            <a:r>
              <a:rPr lang="en-US" b="1" dirty="0" smtClean="0">
                <a:solidFill>
                  <a:srgbClr val="000000"/>
                </a:solidFill>
              </a:rPr>
              <a:t>“My cousin has Thyroid cancer and I need a test.”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dirty="0" smtClean="0"/>
              <a:t>48-year-old </a:t>
            </a:r>
            <a:r>
              <a:rPr lang="en-US" dirty="0"/>
              <a:t>woman presents with </a:t>
            </a:r>
            <a:r>
              <a:rPr lang="en-US" dirty="0" smtClean="0"/>
              <a:t>no symptoms, but since her cousin told her she was diagnosed with thyroid cancer, the patient thinks she has a </a:t>
            </a:r>
            <a:r>
              <a:rPr lang="en-US" dirty="0"/>
              <a:t>l</a:t>
            </a:r>
            <a:r>
              <a:rPr lang="en-US" dirty="0" smtClean="0"/>
              <a:t>ump in her neck which she thinks is cancer.</a:t>
            </a:r>
            <a:endParaRPr lang="en-US" dirty="0"/>
          </a:p>
          <a:p>
            <a:r>
              <a:rPr lang="en-US" dirty="0" err="1"/>
              <a:t>Neg</a:t>
            </a:r>
            <a:r>
              <a:rPr lang="en-US" dirty="0"/>
              <a:t> </a:t>
            </a:r>
            <a:r>
              <a:rPr lang="en-US" dirty="0" err="1"/>
              <a:t>PMHx</a:t>
            </a:r>
            <a:r>
              <a:rPr lang="en-US" dirty="0"/>
              <a:t>, no meds, no </a:t>
            </a:r>
            <a:r>
              <a:rPr lang="en-US" dirty="0" smtClean="0"/>
              <a:t>allergies</a:t>
            </a:r>
          </a:p>
          <a:p>
            <a:r>
              <a:rPr lang="en-US" dirty="0" smtClean="0"/>
              <a:t>No family history of cancer other than her cousin</a:t>
            </a:r>
            <a:endParaRPr lang="en-US" dirty="0"/>
          </a:p>
          <a:p>
            <a:r>
              <a:rPr lang="en-US" dirty="0"/>
              <a:t>She works as a hospital administrator and has no </a:t>
            </a:r>
            <a:r>
              <a:rPr lang="en-US" dirty="0" smtClean="0"/>
              <a:t>history of radiation exposure</a:t>
            </a:r>
            <a:endParaRPr lang="en-US" dirty="0"/>
          </a:p>
          <a:p>
            <a:r>
              <a:rPr lang="en-US" dirty="0" smtClean="0"/>
              <a:t>PE: normal </a:t>
            </a:r>
            <a:r>
              <a:rPr lang="en-US" dirty="0"/>
              <a:t>vitals, </a:t>
            </a:r>
            <a:r>
              <a:rPr lang="en-US" dirty="0" smtClean="0"/>
              <a:t>exam is normal including a normal-size thyroid with a nodule that measures to be about 1.5 cm on palpation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patient has a TSH in the normal range</a:t>
            </a:r>
          </a:p>
          <a:p>
            <a:r>
              <a:rPr lang="en-US" dirty="0" smtClean="0"/>
              <a:t>An ultrasound is obtained  which shows a 1.2 cm nodule which is read as low suspicion for malignancy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VC Curriculum revised TEMPLATE">
  <a:themeElements>
    <a:clrScheme name="new ACP colors">
      <a:dk1>
        <a:sysClr val="windowText" lastClr="000000"/>
      </a:dk1>
      <a:lt1>
        <a:sysClr val="window" lastClr="FFFFFF"/>
      </a:lt1>
      <a:dk2>
        <a:srgbClr val="003479"/>
      </a:dk2>
      <a:lt2>
        <a:srgbClr val="D1D4D3"/>
      </a:lt2>
      <a:accent1>
        <a:srgbClr val="00A0DF"/>
      </a:accent1>
      <a:accent2>
        <a:srgbClr val="FFC82E"/>
      </a:accent2>
      <a:accent3>
        <a:srgbClr val="2EB135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7027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HVC Curriculum revised TEMPLATE.potx</Template>
  <TotalTime>4161</TotalTime>
  <Words>1473</Words>
  <Application>Microsoft Office PowerPoint</Application>
  <PresentationFormat>On-screen Show (16:9)</PresentationFormat>
  <Paragraphs>127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HVC Curriculum revised TEMPLATE</vt:lpstr>
      <vt:lpstr>Overcoming Barriers</vt:lpstr>
      <vt:lpstr>Learning Objectives</vt:lpstr>
      <vt:lpstr>Case #1 – Back Pain</vt:lpstr>
      <vt:lpstr>Back Pain</vt:lpstr>
      <vt:lpstr>Small Group Questions</vt:lpstr>
      <vt:lpstr>Efficacy of Vertebroplasty</vt:lpstr>
      <vt:lpstr>What Has Happened After Publication?</vt:lpstr>
      <vt:lpstr>Case #2 – I need a Thyroid Test</vt:lpstr>
      <vt:lpstr>Thyroid</vt:lpstr>
      <vt:lpstr>What Test Would You Order?</vt:lpstr>
      <vt:lpstr>Thyroid Nodules</vt:lpstr>
      <vt:lpstr>What are the potential barriers  to high value testing?</vt:lpstr>
      <vt:lpstr>Case #3</vt:lpstr>
      <vt:lpstr>Case #3</vt:lpstr>
      <vt:lpstr>Potential Barrier: Patient Expectations</vt:lpstr>
      <vt:lpstr>Talking to patients about NOT doing things</vt:lpstr>
      <vt:lpstr>Small Group Work</vt:lpstr>
      <vt:lpstr>Patient Adherence</vt:lpstr>
      <vt:lpstr> Discussion Questions</vt:lpstr>
      <vt:lpstr>Strategies to Overcome Barriers </vt:lpstr>
      <vt:lpstr>QI Commitment in Your Practice</vt:lpstr>
      <vt:lpstr>References</vt:lpstr>
    </vt:vector>
  </TitlesOfParts>
  <Company>ACP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Ripca</dc:creator>
  <cp:lastModifiedBy>Jackie Twomey</cp:lastModifiedBy>
  <cp:revision>83</cp:revision>
  <cp:lastPrinted>2014-05-28T19:37:49Z</cp:lastPrinted>
  <dcterms:created xsi:type="dcterms:W3CDTF">2013-08-07T18:27:53Z</dcterms:created>
  <dcterms:modified xsi:type="dcterms:W3CDTF">2016-03-31T15:57:47Z</dcterms:modified>
</cp:coreProperties>
</file>