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9" r:id="rId2"/>
    <p:sldId id="260" r:id="rId3"/>
    <p:sldId id="261" r:id="rId4"/>
    <p:sldId id="262" r:id="rId5"/>
    <p:sldId id="263" r:id="rId6"/>
    <p:sldId id="290" r:id="rId7"/>
    <p:sldId id="268" r:id="rId8"/>
    <p:sldId id="300" r:id="rId9"/>
    <p:sldId id="289" r:id="rId10"/>
    <p:sldId id="270" r:id="rId11"/>
    <p:sldId id="272" r:id="rId12"/>
    <p:sldId id="273" r:id="rId13"/>
    <p:sldId id="274" r:id="rId14"/>
    <p:sldId id="275" r:id="rId15"/>
    <p:sldId id="276" r:id="rId16"/>
    <p:sldId id="277" r:id="rId17"/>
    <p:sldId id="283" r:id="rId18"/>
    <p:sldId id="284" r:id="rId19"/>
    <p:sldId id="288" r:id="rId20"/>
    <p:sldId id="285" r:id="rId21"/>
    <p:sldId id="286" r:id="rId22"/>
    <p:sldId id="303" r:id="rId23"/>
    <p:sldId id="304" r:id="rId24"/>
    <p:sldId id="305" r:id="rId2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Delanoche" initials="N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0" autoAdjust="0"/>
  </p:normalViewPr>
  <p:slideViewPr>
    <p:cSldViewPr snapToGrid="0" snapToObjects="1">
      <p:cViewPr varScale="1">
        <p:scale>
          <a:sx n="99" d="100"/>
          <a:sy n="99" d="100"/>
        </p:scale>
        <p:origin x="-90" y="-2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69DB5E-C352-4110-B9BB-F673BD0B7D48}" type="datetimeFigureOut">
              <a:rPr lang="en-US" smtClean="0"/>
              <a:pPr/>
              <a:t>3/31/2016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3E2E55-9A1D-4955-8113-3D171D1FB088}" type="slidenum">
              <a:rPr lang="en-US" smtClean="0"/>
              <a:pPr/>
              <a:t>‹#›</a:t>
            </a:fld>
            <a:endParaRPr lang="en-US"/>
          </a:p>
        </p:txBody>
      </p:sp>
    </p:spTree>
    <p:extLst>
      <p:ext uri="{BB962C8B-B14F-4D97-AF65-F5344CB8AC3E}">
        <p14:creationId xmlns:p14="http://schemas.microsoft.com/office/powerpoint/2010/main" val="164943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C83657-D1BD-FD4E-9C34-F8628D63664A}" type="datetimeFigureOut">
              <a:rPr lang="en-US" smtClean="0"/>
              <a:pPr/>
              <a:t>3/31/2016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DDA155-DC9A-D344-845A-AE4F3D7F7DAA}" type="slidenum">
              <a:rPr lang="en-US" smtClean="0"/>
              <a:pPr/>
              <a:t>‹#›</a:t>
            </a:fld>
            <a:endParaRPr lang="en-US"/>
          </a:p>
        </p:txBody>
      </p:sp>
    </p:spTree>
    <p:extLst>
      <p:ext uri="{BB962C8B-B14F-4D97-AF65-F5344CB8AC3E}">
        <p14:creationId xmlns:p14="http://schemas.microsoft.com/office/powerpoint/2010/main" val="4027916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olicymed.com/2013/02/physician-payment-sunshine-act-final-rule-quick-reference-guid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approaches</a:t>
            </a:r>
            <a:r>
              <a:rPr lang="en-US" baseline="0" dirty="0" smtClean="0"/>
              <a:t> to treating a newly diagnosed rheumatoid arthritis, including non-steroidal anti-</a:t>
            </a:r>
            <a:r>
              <a:rPr lang="en-US" baseline="0" dirty="0" err="1" smtClean="0"/>
              <a:t>inflammatories</a:t>
            </a:r>
            <a:r>
              <a:rPr lang="en-US" baseline="0" dirty="0" smtClean="0"/>
              <a:t>, biologics, glucocorticoids, immune modulators, methotrexate, and others.  Often, the choice would be to start with one medication before adding on others.</a:t>
            </a:r>
            <a:endParaRPr lang="en-US" dirty="0"/>
          </a:p>
        </p:txBody>
      </p:sp>
      <p:sp>
        <p:nvSpPr>
          <p:cNvPr id="4" name="Slide Number Placeholder 3"/>
          <p:cNvSpPr>
            <a:spLocks noGrp="1"/>
          </p:cNvSpPr>
          <p:nvPr>
            <p:ph type="sldNum" sz="quarter" idx="10"/>
          </p:nvPr>
        </p:nvSpPr>
        <p:spPr/>
        <p:txBody>
          <a:bodyPr/>
          <a:lstStyle/>
          <a:p>
            <a:fld id="{46DD0580-78DA-2E45-A38E-C9CA1D886921}" type="slidenum">
              <a:rPr lang="en-US" smtClean="0"/>
              <a:pPr/>
              <a:t>3</a:t>
            </a:fld>
            <a:endParaRPr lang="en-US"/>
          </a:p>
        </p:txBody>
      </p:sp>
    </p:spTree>
    <p:extLst>
      <p:ext uri="{BB962C8B-B14F-4D97-AF65-F5344CB8AC3E}">
        <p14:creationId xmlns:p14="http://schemas.microsoft.com/office/powerpoint/2010/main" val="378272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anti-emetics are available.  </a:t>
            </a:r>
            <a:r>
              <a:rPr lang="en-US" baseline="0" dirty="0" err="1" smtClean="0"/>
              <a:t>Chlorperazine</a:t>
            </a:r>
            <a:r>
              <a:rPr lang="en-US" baseline="0" dirty="0" smtClean="0"/>
              <a:t> is less potent than </a:t>
            </a:r>
            <a:r>
              <a:rPr lang="en-US" baseline="0" dirty="0" err="1" smtClean="0"/>
              <a:t>ondansetron</a:t>
            </a:r>
            <a:r>
              <a:rPr lang="en-US" baseline="0" dirty="0" smtClean="0"/>
              <a:t>, but is often adequate for control of nausea/vomiting in the days immediately post-chemotherapy for moderate emetic drugs. </a:t>
            </a:r>
          </a:p>
          <a:p>
            <a:endParaRPr lang="en-US" baseline="0" dirty="0" smtClean="0"/>
          </a:p>
          <a:p>
            <a:r>
              <a:rPr lang="en-US" baseline="0" dirty="0" err="1" smtClean="0"/>
              <a:t>Ondansetron</a:t>
            </a:r>
            <a:r>
              <a:rPr lang="en-US" baseline="0" dirty="0" smtClean="0"/>
              <a:t> and </a:t>
            </a:r>
            <a:r>
              <a:rPr lang="en-US" baseline="0" dirty="0" err="1" smtClean="0"/>
              <a:t>Granisetron</a:t>
            </a:r>
            <a:r>
              <a:rPr lang="en-US" baseline="0" dirty="0" smtClean="0"/>
              <a:t> are both of the same class of drugs (serotonin [5-HT3] receptor antagonists) with similar efficacy to one another. Side effect profiles vary some between drugs within </a:t>
            </a:r>
            <a:r>
              <a:rPr lang="en-US" baseline="0" smtClean="0"/>
              <a:t>this class.</a:t>
            </a:r>
            <a:endParaRPr lang="en-US" dirty="0"/>
          </a:p>
        </p:txBody>
      </p:sp>
      <p:sp>
        <p:nvSpPr>
          <p:cNvPr id="4" name="Slide Number Placeholder 3"/>
          <p:cNvSpPr>
            <a:spLocks noGrp="1"/>
          </p:cNvSpPr>
          <p:nvPr>
            <p:ph type="sldNum" sz="quarter" idx="10"/>
          </p:nvPr>
        </p:nvSpPr>
        <p:spPr/>
        <p:txBody>
          <a:bodyPr/>
          <a:lstStyle/>
          <a:p>
            <a:fld id="{FFDDA155-DC9A-D344-845A-AE4F3D7F7DAA}" type="slidenum">
              <a:rPr lang="en-US" smtClean="0"/>
              <a:pPr/>
              <a:t>21</a:t>
            </a:fld>
            <a:endParaRPr lang="en-US"/>
          </a:p>
        </p:txBody>
      </p:sp>
    </p:spTree>
    <p:extLst>
      <p:ext uri="{BB962C8B-B14F-4D97-AF65-F5344CB8AC3E}">
        <p14:creationId xmlns:p14="http://schemas.microsoft.com/office/powerpoint/2010/main" val="306081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This patient has a presumed 20% co-pay for her prescription medications.</a:t>
            </a:r>
            <a:endParaRPr lang="en-US" b="0" i="0" dirty="0"/>
          </a:p>
        </p:txBody>
      </p:sp>
      <p:sp>
        <p:nvSpPr>
          <p:cNvPr id="4" name="Slide Number Placeholder 3"/>
          <p:cNvSpPr>
            <a:spLocks noGrp="1"/>
          </p:cNvSpPr>
          <p:nvPr>
            <p:ph type="sldNum" sz="quarter" idx="10"/>
          </p:nvPr>
        </p:nvSpPr>
        <p:spPr/>
        <p:txBody>
          <a:bodyPr/>
          <a:lstStyle/>
          <a:p>
            <a:fld id="{46DD0580-78DA-2E45-A38E-C9CA1D886921}" type="slidenum">
              <a:rPr lang="en-US" smtClean="0"/>
              <a:pPr/>
              <a:t>4</a:t>
            </a:fld>
            <a:endParaRPr lang="en-US"/>
          </a:p>
        </p:txBody>
      </p:sp>
    </p:spTree>
    <p:extLst>
      <p:ext uri="{BB962C8B-B14F-4D97-AF65-F5344CB8AC3E}">
        <p14:creationId xmlns:p14="http://schemas.microsoft.com/office/powerpoint/2010/main" val="326571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having residents/trainees discuss among themselves and report back to larger group factors that contribute to prescribing practices:</a:t>
            </a:r>
          </a:p>
          <a:p>
            <a:pPr marL="232943" indent="-232943">
              <a:buAutoNum type="arabicParenR"/>
            </a:pPr>
            <a:r>
              <a:rPr lang="en-US" baseline="0" dirty="0" smtClean="0"/>
              <a:t>Comfort with specific medications (prescribing what is “on formulary” at your hospital/institution even if another med has equal efficacy, and may in fact be cheaper</a:t>
            </a:r>
          </a:p>
          <a:p>
            <a:pPr marL="232943" indent="-232943">
              <a:buAutoNum type="arabicParenR"/>
            </a:pPr>
            <a:r>
              <a:rPr lang="en-US" baseline="0" dirty="0" smtClean="0"/>
              <a:t>Marketing</a:t>
            </a:r>
          </a:p>
          <a:p>
            <a:pPr marL="232943" indent="-232943">
              <a:buAutoNum type="arabicParenR"/>
            </a:pPr>
            <a:r>
              <a:rPr lang="en-US" baseline="0" dirty="0" smtClean="0"/>
              <a:t>Cost – hopefully residents are already taking into consideration prescribing generics</a:t>
            </a:r>
          </a:p>
          <a:p>
            <a:pPr marL="232943" indent="-232943">
              <a:buAutoNum type="arabicParenR"/>
            </a:pPr>
            <a:r>
              <a:rPr lang="en-US" baseline="0" dirty="0" smtClean="0"/>
              <a:t>Patient preference/request</a:t>
            </a:r>
          </a:p>
          <a:p>
            <a:pPr marL="232943" indent="-232943">
              <a:buAutoNum type="arabicParenR"/>
            </a:pPr>
            <a:r>
              <a:rPr lang="en-US" baseline="0" dirty="0" smtClean="0"/>
              <a:t>Role-modeling by attendings/superiors</a:t>
            </a:r>
          </a:p>
        </p:txBody>
      </p:sp>
      <p:sp>
        <p:nvSpPr>
          <p:cNvPr id="4" name="Slide Number Placeholder 3"/>
          <p:cNvSpPr>
            <a:spLocks noGrp="1"/>
          </p:cNvSpPr>
          <p:nvPr>
            <p:ph type="sldNum" sz="quarter" idx="10"/>
          </p:nvPr>
        </p:nvSpPr>
        <p:spPr/>
        <p:txBody>
          <a:bodyPr/>
          <a:lstStyle/>
          <a:p>
            <a:fld id="{46DD0580-78DA-2E45-A38E-C9CA1D886921}" type="slidenum">
              <a:rPr lang="en-US" smtClean="0"/>
              <a:pPr/>
              <a:t>5</a:t>
            </a:fld>
            <a:endParaRPr lang="en-US"/>
          </a:p>
        </p:txBody>
      </p:sp>
    </p:spTree>
    <p:extLst>
      <p:ext uri="{BB962C8B-B14F-4D97-AF65-F5344CB8AC3E}">
        <p14:creationId xmlns:p14="http://schemas.microsoft.com/office/powerpoint/2010/main" val="84653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465861">
              <a:defRPr/>
            </a:pPr>
            <a:r>
              <a:rPr lang="en-US" b="0" dirty="0" smtClean="0"/>
              <a:t>Make note</a:t>
            </a:r>
            <a:r>
              <a:rPr lang="en-US" b="0" baseline="0" dirty="0" smtClean="0"/>
              <a:t> of the Sunshine Act that requires gifts to physicians to be reported. Details of the law can be found here: </a:t>
            </a:r>
            <a:r>
              <a:rPr lang="en-US" dirty="0">
                <a:hlinkClick r:id="rId3"/>
              </a:rPr>
              <a:t>http://www.policymed.com/2013/02/physician-payment-sunshine-act-final-rule-quick-reference-guide.html</a:t>
            </a:r>
          </a:p>
          <a:p>
            <a:endParaRPr lang="en-US" b="0" dirty="0"/>
          </a:p>
        </p:txBody>
      </p:sp>
      <p:sp>
        <p:nvSpPr>
          <p:cNvPr id="4" name="Slide Number Placeholder 3"/>
          <p:cNvSpPr>
            <a:spLocks noGrp="1"/>
          </p:cNvSpPr>
          <p:nvPr>
            <p:ph type="sldNum" sz="quarter" idx="10"/>
          </p:nvPr>
        </p:nvSpPr>
        <p:spPr/>
        <p:txBody>
          <a:bodyPr/>
          <a:lstStyle/>
          <a:p>
            <a:fld id="{46DD0580-78DA-2E45-A38E-C9CA1D88692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280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Many </a:t>
            </a:r>
            <a:r>
              <a:rPr lang="en-US" baseline="0" dirty="0" smtClean="0"/>
              <a:t>independent and national pharmacies have low-cost generic medication plans available for consumers that can be easily searched on the Internet or by calling the local pharmacist.</a:t>
            </a:r>
            <a:endParaRPr lang="en-US" dirty="0" smtClean="0"/>
          </a:p>
        </p:txBody>
      </p:sp>
      <p:sp>
        <p:nvSpPr>
          <p:cNvPr id="4" name="Slide Number Placeholder 3"/>
          <p:cNvSpPr>
            <a:spLocks noGrp="1"/>
          </p:cNvSpPr>
          <p:nvPr>
            <p:ph type="sldNum" sz="quarter" idx="10"/>
          </p:nvPr>
        </p:nvSpPr>
        <p:spPr/>
        <p:txBody>
          <a:bodyPr/>
          <a:lstStyle/>
          <a:p>
            <a:fld id="{46DD0580-78DA-2E45-A38E-C9CA1D886921}" type="slidenum">
              <a:rPr lang="en-US" smtClean="0"/>
              <a:pPr/>
              <a:t>7</a:t>
            </a:fld>
            <a:endParaRPr lang="en-US"/>
          </a:p>
        </p:txBody>
      </p:sp>
    </p:spTree>
    <p:extLst>
      <p:ext uri="{BB962C8B-B14F-4D97-AF65-F5344CB8AC3E}">
        <p14:creationId xmlns:p14="http://schemas.microsoft.com/office/powerpoint/2010/main" val="153220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0000"/>
                </a:solidFill>
              </a:rPr>
              <a:t>over-the-counter (OTC) medications often are less expensive than prescription medications (same drug or therapeutic equivalent) but may be more compared to the</a:t>
            </a:r>
            <a:r>
              <a:rPr lang="en-US" sz="1200" baseline="0" dirty="0" smtClean="0">
                <a:solidFill>
                  <a:srgbClr val="000000"/>
                </a:solidFill>
              </a:rPr>
              <a:t> insurance co-pay when insurance does not cover OTC’s</a:t>
            </a:r>
            <a:endParaRPr lang="en-US" dirty="0"/>
          </a:p>
        </p:txBody>
      </p:sp>
      <p:sp>
        <p:nvSpPr>
          <p:cNvPr id="4" name="Slide Number Placeholder 3"/>
          <p:cNvSpPr>
            <a:spLocks noGrp="1"/>
          </p:cNvSpPr>
          <p:nvPr>
            <p:ph type="sldNum" sz="quarter" idx="10"/>
          </p:nvPr>
        </p:nvSpPr>
        <p:spPr/>
        <p:txBody>
          <a:bodyPr/>
          <a:lstStyle/>
          <a:p>
            <a:fld id="{FFDDA155-DC9A-D344-845A-AE4F3D7F7DA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the smal</a:t>
            </a:r>
            <a:r>
              <a:rPr lang="en-US" baseline="0" dirty="0" smtClean="0"/>
              <a:t>l groups with reconciling these two lists for the patient. They need to stop all nonessential drugs and replace expensive brand name medications with less expensive alternatives. In addition they need to write down on a slip of paper the difference in cost between the two medication lists and submit it. The group closest to the actual number wins a prize. The hospital regimen costs $895.91 more per month than the outpatient regimen - this is real money for a real patient - rent and food money.</a:t>
            </a:r>
            <a:endParaRPr lang="en-US" dirty="0" smtClean="0"/>
          </a:p>
        </p:txBody>
      </p:sp>
      <p:sp>
        <p:nvSpPr>
          <p:cNvPr id="4" name="Slide Number Placeholder 3"/>
          <p:cNvSpPr>
            <a:spLocks noGrp="1"/>
          </p:cNvSpPr>
          <p:nvPr>
            <p:ph type="sldNum" sz="quarter" idx="10"/>
          </p:nvPr>
        </p:nvSpPr>
        <p:spPr/>
        <p:txBody>
          <a:bodyPr/>
          <a:lstStyle/>
          <a:p>
            <a:fld id="{46DD0580-78DA-2E45-A38E-C9CA1D886921}" type="slidenum">
              <a:rPr lang="en-US" smtClean="0"/>
              <a:pPr/>
              <a:t>13</a:t>
            </a:fld>
            <a:endParaRPr lang="en-US"/>
          </a:p>
        </p:txBody>
      </p:sp>
    </p:spTree>
    <p:extLst>
      <p:ext uri="{BB962C8B-B14F-4D97-AF65-F5344CB8AC3E}">
        <p14:creationId xmlns:p14="http://schemas.microsoft.com/office/powerpoint/2010/main" val="146387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a:r>
              <a:rPr lang="en-US" b="0" dirty="0" err="1" smtClean="0">
                <a:solidFill>
                  <a:srgbClr val="FF0000"/>
                </a:solidFill>
              </a:rPr>
              <a:t>Prinivil</a:t>
            </a:r>
            <a:r>
              <a:rPr lang="en-US" b="0" dirty="0" smtClean="0">
                <a:solidFill>
                  <a:srgbClr val="FF0000"/>
                </a:solidFill>
              </a:rPr>
              <a:t>:  There is a generic version of </a:t>
            </a:r>
            <a:r>
              <a:rPr lang="en-US" b="0" dirty="0" err="1" smtClean="0">
                <a:solidFill>
                  <a:srgbClr val="FF0000"/>
                </a:solidFill>
              </a:rPr>
              <a:t>Prinivil</a:t>
            </a:r>
            <a:r>
              <a:rPr lang="en-US" b="0" dirty="0" smtClean="0">
                <a:solidFill>
                  <a:srgbClr val="FF0000"/>
                </a:solidFill>
              </a:rPr>
              <a:t> (</a:t>
            </a:r>
            <a:r>
              <a:rPr lang="en-US" b="0" dirty="0" err="1" smtClean="0">
                <a:solidFill>
                  <a:srgbClr val="FF0000"/>
                </a:solidFill>
              </a:rPr>
              <a:t>lisonopril</a:t>
            </a:r>
            <a:r>
              <a:rPr lang="en-US" b="0" dirty="0" smtClean="0">
                <a:solidFill>
                  <a:srgbClr val="FF0000"/>
                </a:solidFill>
              </a:rPr>
              <a:t>).  Consider changing from the brand name to the generic version OR re-issue prescription for </a:t>
            </a:r>
            <a:r>
              <a:rPr lang="en-US" b="0" dirty="0" err="1" smtClean="0">
                <a:solidFill>
                  <a:srgbClr val="FF0000"/>
                </a:solidFill>
              </a:rPr>
              <a:t>lisinopril</a:t>
            </a:r>
            <a:r>
              <a:rPr lang="en-US" b="0" dirty="0" smtClean="0">
                <a:solidFill>
                  <a:srgbClr val="FF0000"/>
                </a:solidFill>
              </a:rPr>
              <a:t>/HCTZ  combination that the patient was taking prior to entering the hospital.</a:t>
            </a:r>
          </a:p>
          <a:p>
            <a:pPr lvl="1" rtl="0"/>
            <a:r>
              <a:rPr lang="en-US" b="0" dirty="0" err="1" smtClean="0">
                <a:solidFill>
                  <a:srgbClr val="FF0000"/>
                </a:solidFill>
              </a:rPr>
              <a:t>Coreg</a:t>
            </a:r>
            <a:r>
              <a:rPr lang="en-US" b="0" dirty="0" smtClean="0">
                <a:solidFill>
                  <a:srgbClr val="FF0000"/>
                </a:solidFill>
              </a:rPr>
              <a:t>:  There is a generic version of </a:t>
            </a:r>
            <a:r>
              <a:rPr lang="en-US" b="0" dirty="0" err="1" smtClean="0">
                <a:solidFill>
                  <a:srgbClr val="FF0000"/>
                </a:solidFill>
              </a:rPr>
              <a:t>Coreg</a:t>
            </a:r>
            <a:r>
              <a:rPr lang="en-US" b="0" dirty="0" smtClean="0">
                <a:solidFill>
                  <a:srgbClr val="FF0000"/>
                </a:solidFill>
              </a:rPr>
              <a:t> (</a:t>
            </a:r>
            <a:r>
              <a:rPr lang="en-US" b="0" dirty="0" err="1" smtClean="0">
                <a:solidFill>
                  <a:srgbClr val="FF0000"/>
                </a:solidFill>
              </a:rPr>
              <a:t>Carvedilol</a:t>
            </a:r>
            <a:r>
              <a:rPr lang="en-US" b="0" dirty="0" smtClean="0">
                <a:solidFill>
                  <a:srgbClr val="FF0000"/>
                </a:solidFill>
              </a:rPr>
              <a:t>).  Consider changing to the generic version.</a:t>
            </a:r>
          </a:p>
          <a:p>
            <a:pPr lvl="1" rtl="0"/>
            <a:r>
              <a:rPr lang="en-US" b="0" dirty="0" smtClean="0">
                <a:solidFill>
                  <a:srgbClr val="FF0000"/>
                </a:solidFill>
              </a:rPr>
              <a:t>Insulin</a:t>
            </a:r>
            <a:r>
              <a:rPr lang="en-US" b="0" baseline="0" dirty="0" smtClean="0">
                <a:solidFill>
                  <a:srgbClr val="FF0000"/>
                </a:solidFill>
              </a:rPr>
              <a:t> </a:t>
            </a:r>
            <a:r>
              <a:rPr lang="en-US" b="0" dirty="0" err="1" smtClean="0">
                <a:solidFill>
                  <a:srgbClr val="FF0000"/>
                </a:solidFill>
              </a:rPr>
              <a:t>detemir</a:t>
            </a:r>
            <a:r>
              <a:rPr lang="en-US" b="0" dirty="0" smtClean="0">
                <a:solidFill>
                  <a:srgbClr val="FF0000"/>
                </a:solidFill>
              </a:rPr>
              <a:t>: Could also consider putting patient back on </a:t>
            </a:r>
            <a:r>
              <a:rPr lang="en-US" b="0" dirty="0" err="1" smtClean="0">
                <a:solidFill>
                  <a:srgbClr val="FF0000"/>
                </a:solidFill>
              </a:rPr>
              <a:t>Lantus</a:t>
            </a:r>
            <a:r>
              <a:rPr lang="en-US" b="0" dirty="0" smtClean="0">
                <a:solidFill>
                  <a:srgbClr val="FF0000"/>
                </a:solidFill>
              </a:rPr>
              <a:t> insulin to continue the cost benefit she was receiving before.</a:t>
            </a:r>
          </a:p>
          <a:p>
            <a:pPr lvl="1" rtl="0"/>
            <a:r>
              <a:rPr lang="en-US" b="0" dirty="0" err="1" smtClean="0">
                <a:solidFill>
                  <a:srgbClr val="FF0000"/>
                </a:solidFill>
              </a:rPr>
              <a:t>Ecotrin</a:t>
            </a:r>
            <a:r>
              <a:rPr lang="en-US" b="0" dirty="0" smtClean="0">
                <a:solidFill>
                  <a:srgbClr val="FF0000"/>
                </a:solidFill>
              </a:rPr>
              <a:t>:  </a:t>
            </a:r>
            <a:r>
              <a:rPr lang="en-US" b="0" dirty="0" err="1" smtClean="0">
                <a:solidFill>
                  <a:srgbClr val="FF0000"/>
                </a:solidFill>
              </a:rPr>
              <a:t>Ecotrin</a:t>
            </a:r>
            <a:r>
              <a:rPr lang="en-US" b="0" dirty="0" smtClean="0">
                <a:solidFill>
                  <a:srgbClr val="FF0000"/>
                </a:solidFill>
              </a:rPr>
              <a:t> 325 mg is available in a generic version.  Recommend using the generic.</a:t>
            </a:r>
          </a:p>
          <a:p>
            <a:pPr lvl="1" rtl="0"/>
            <a:r>
              <a:rPr lang="en-US" b="0" dirty="0" err="1" smtClean="0">
                <a:solidFill>
                  <a:srgbClr val="FF0000"/>
                </a:solidFill>
              </a:rPr>
              <a:t>Crestor</a:t>
            </a:r>
            <a:r>
              <a:rPr lang="en-US" b="0" dirty="0" smtClean="0">
                <a:solidFill>
                  <a:srgbClr val="FF0000"/>
                </a:solidFill>
              </a:rPr>
              <a:t>:  If appropriate could prescribe generic Lipitor = </a:t>
            </a:r>
            <a:r>
              <a:rPr lang="en-US" b="0" dirty="0" err="1" smtClean="0">
                <a:solidFill>
                  <a:srgbClr val="FF0000"/>
                </a:solidFill>
              </a:rPr>
              <a:t>atorvastatin</a:t>
            </a:r>
            <a:r>
              <a:rPr lang="en-US" b="0" dirty="0" smtClean="0">
                <a:solidFill>
                  <a:srgbClr val="FF0000"/>
                </a:solidFill>
              </a:rPr>
              <a:t> to save money.</a:t>
            </a:r>
          </a:p>
          <a:p>
            <a:pPr lvl="1" rtl="0"/>
            <a:r>
              <a:rPr lang="en-US" b="0" dirty="0" err="1" smtClean="0">
                <a:solidFill>
                  <a:srgbClr val="FF0000"/>
                </a:solidFill>
              </a:rPr>
              <a:t>Esomeprazole</a:t>
            </a:r>
            <a:r>
              <a:rPr lang="en-US" b="0" dirty="0" smtClean="0">
                <a:solidFill>
                  <a:srgbClr val="FF0000"/>
                </a:solidFill>
              </a:rPr>
              <a:t>: Proton pump inhibitors (PPI’s) are often continued after discharge when there is no indication for them.  It may make sense in the hospital but often the situation is resolved and the patient doesn’t need it.  These drugs are expensive and cause side effects.</a:t>
            </a:r>
          </a:p>
          <a:p>
            <a:pPr lvl="1" rtl="0"/>
            <a:r>
              <a:rPr lang="en-US" b="0" dirty="0" smtClean="0">
                <a:solidFill>
                  <a:srgbClr val="FF0000"/>
                </a:solidFill>
              </a:rPr>
              <a:t>Metformin: This medication is often discontinued in the hospital because</a:t>
            </a:r>
            <a:r>
              <a:rPr lang="en-US" b="0" baseline="0" dirty="0" smtClean="0">
                <a:solidFill>
                  <a:srgbClr val="FF0000"/>
                </a:solidFill>
              </a:rPr>
              <a:t> of concern for lactic acidosis from exposure to contrast dye from imaging or other invasive procedures. In this patient it is reasonable to discontinue </a:t>
            </a:r>
            <a:r>
              <a:rPr lang="en-US" b="0" dirty="0" smtClean="0">
                <a:solidFill>
                  <a:srgbClr val="FF0000"/>
                </a:solidFill>
              </a:rPr>
              <a:t>for at least 48 hours after discharge given the contrast dye load administered to the patient for her cardiac catheterization, but best practice is to leave it on the discharge medication sheet with specific instructions</a:t>
            </a:r>
            <a:r>
              <a:rPr lang="en-US" b="0" baseline="0" dirty="0" smtClean="0">
                <a:solidFill>
                  <a:srgbClr val="FF0000"/>
                </a:solidFill>
              </a:rPr>
              <a:t> about when to restart.</a:t>
            </a:r>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fld id="{46DD0580-78DA-2E45-A38E-C9CA1D886921}" type="slidenum">
              <a:rPr lang="en-US" smtClean="0"/>
              <a:pPr/>
              <a:t>14</a:t>
            </a:fld>
            <a:endParaRPr lang="en-US"/>
          </a:p>
        </p:txBody>
      </p:sp>
    </p:spTree>
    <p:extLst>
      <p:ext uri="{BB962C8B-B14F-4D97-AF65-F5344CB8AC3E}">
        <p14:creationId xmlns:p14="http://schemas.microsoft.com/office/powerpoint/2010/main" val="320998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83" charset="-128"/>
                <a:cs typeface="MS PGothic" pitchFamily="34" charset="-128"/>
              </a:rPr>
              <a:t>Could perhaps have this so that the trainees pare/share on the question, then report back and the remaining text can be put on the screen during the discussion</a:t>
            </a:r>
          </a:p>
        </p:txBody>
      </p:sp>
      <p:sp>
        <p:nvSpPr>
          <p:cNvPr id="4" name="Slide Number Placeholder 3"/>
          <p:cNvSpPr>
            <a:spLocks noGrp="1"/>
          </p:cNvSpPr>
          <p:nvPr>
            <p:ph type="sldNum" sz="quarter" idx="10"/>
          </p:nvPr>
        </p:nvSpPr>
        <p:spPr/>
        <p:txBody>
          <a:bodyPr/>
          <a:lstStyle/>
          <a:p>
            <a:fld id="{46DD0580-78DA-2E45-A38E-C9CA1D886921}" type="slidenum">
              <a:rPr lang="en-US" smtClean="0"/>
              <a:pPr/>
              <a:t>16</a:t>
            </a:fld>
            <a:endParaRPr lang="en-US"/>
          </a:p>
        </p:txBody>
      </p:sp>
    </p:spTree>
    <p:extLst>
      <p:ext uri="{BB962C8B-B14F-4D97-AF65-F5344CB8AC3E}">
        <p14:creationId xmlns:p14="http://schemas.microsoft.com/office/powerpoint/2010/main" val="1831836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url?url=http://www.walmart.com/ip/Apex-Ultra-Pill-Splitter/10322088&amp;rct=j&amp;frm=1&amp;q=&amp;esrc=s&amp;sa=U&amp;ved=0CCQQwW4wB2oVChMIqKnA6Z-xxwIVh1WSCh0eCAFd&amp;usg=AFQjCNH0W5MjhQRse1hYonXH5Jy3N90CyA"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com/url?url=http://www.webmd.com/drugs/2/drug-1024/tizanidine-oral/details&amp;rct=j&amp;frm=1&amp;q=&amp;esrc=s&amp;sa=U&amp;ved=0CBwQwW4wA2oVChMIq4iIspyxxwIVkwqSCh2R5APh&amp;usg=AFQjCNFot0si8lS0nZ_JOgw1oPd-9dssvA" TargetMode="External"/><Relationship Id="rId1" Type="http://schemas.openxmlformats.org/officeDocument/2006/relationships/slideLayout" Target="../slideLayouts/slideLayout2.xml"/><Relationship Id="rId6" Type="http://schemas.openxmlformats.org/officeDocument/2006/relationships/hyperlink" Target="http://www.google.com/url?url=http://www.rxlist.com/pill-identification-tool/article.htm&amp;rct=j&amp;frm=1&amp;q=&amp;esrc=s&amp;sa=U&amp;ved=0CDgQwW4wEWoVChMI0Kj2iZyxxwIVz3-SCh1YqA4y&amp;usg=AFQjCNHURJekV0Rcr-2hU8bIUFR9RIYCKQ" TargetMode="External"/><Relationship Id="rId5" Type="http://schemas.openxmlformats.org/officeDocument/2006/relationships/image" Target="../media/image10.jpeg"/><Relationship Id="rId4" Type="http://schemas.openxmlformats.org/officeDocument/2006/relationships/hyperlink" Target="http://www.google.com/url?url=http://www.rxlist.com/pill-identification-tool/article.htm&amp;rct=j&amp;frm=1&amp;q=&amp;esrc=s&amp;sa=U&amp;ved=0CCYQwW4wCGoVChMIq4iIspyxxwIVkwqSCh2R5APh&amp;usg=AFQjCNHURJekV0Rcr-2hU8bIUFR9RIYCKQ" TargetMode="External"/><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drx.com/" TargetMode="External"/><Relationship Id="rId2" Type="http://schemas.openxmlformats.org/officeDocument/2006/relationships/hyperlink" Target="http://www.accme.org/sites/default/files/630_2011_Annual_Report_2013080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edstopper.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t>High Value </a:t>
            </a:r>
            <a:r>
              <a:rPr lang="en-US" dirty="0" smtClean="0"/>
              <a:t/>
            </a:r>
            <a:br>
              <a:rPr lang="en-US" dirty="0" smtClean="0"/>
            </a:br>
            <a:r>
              <a:rPr lang="en-US" dirty="0" smtClean="0"/>
              <a:t>Medication </a:t>
            </a:r>
            <a:r>
              <a:rPr lang="en-US" dirty="0"/>
              <a:t>Prescribing</a:t>
            </a:r>
          </a:p>
        </p:txBody>
      </p:sp>
      <p:sp>
        <p:nvSpPr>
          <p:cNvPr id="3" name="TextBox 2"/>
          <p:cNvSpPr txBox="1"/>
          <p:nvPr/>
        </p:nvSpPr>
        <p:spPr>
          <a:xfrm>
            <a:off x="838519" y="3817729"/>
            <a:ext cx="7335922" cy="584775"/>
          </a:xfrm>
          <a:prstGeom prst="rect">
            <a:avLst/>
          </a:prstGeom>
          <a:noFill/>
        </p:spPr>
        <p:txBody>
          <a:bodyPr wrap="square" rtlCol="0">
            <a:spAutoFit/>
          </a:bodyPr>
          <a:lstStyle/>
          <a:p>
            <a:pPr marL="342900" indent="-342900" algn="ctr"/>
            <a:r>
              <a:rPr lang="en-US" sz="1600" b="1" dirty="0" smtClean="0">
                <a:solidFill>
                  <a:schemeClr val="bg1"/>
                </a:solidFill>
              </a:rPr>
              <a:t>Fellowship HVC Curriculum 2016-2017  •  Presentation 4 of 7</a:t>
            </a:r>
          </a:p>
          <a:p>
            <a:pPr marL="342900" indent="-342900" algn="ctr"/>
            <a:endParaRPr lang="en-US" sz="1600" b="1" baseline="0" dirty="0" smtClean="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Case #2: Discharge Medication Reconciliation</a:t>
            </a:r>
          </a:p>
        </p:txBody>
      </p:sp>
      <p:sp>
        <p:nvSpPr>
          <p:cNvPr id="3" name="Content Placeholder 2"/>
          <p:cNvSpPr>
            <a:spLocks noGrp="1"/>
          </p:cNvSpPr>
          <p:nvPr>
            <p:ph idx="1"/>
          </p:nvPr>
        </p:nvSpPr>
        <p:spPr/>
        <p:txBody>
          <a:bodyPr>
            <a:normAutofit fontScale="70000" lnSpcReduction="20000"/>
          </a:bodyPr>
          <a:lstStyle/>
          <a:p>
            <a:pPr>
              <a:lnSpc>
                <a:spcPct val="110000"/>
              </a:lnSpc>
              <a:spcBef>
                <a:spcPts val="1128"/>
              </a:spcBef>
            </a:pPr>
            <a:r>
              <a:rPr lang="en-US" dirty="0" smtClean="0">
                <a:solidFill>
                  <a:srgbClr val="000000"/>
                </a:solidFill>
              </a:rPr>
              <a:t>Ms. G is a 61-year-old </a:t>
            </a:r>
            <a:r>
              <a:rPr lang="en-US" dirty="0">
                <a:solidFill>
                  <a:srgbClr val="000000"/>
                </a:solidFill>
              </a:rPr>
              <a:t>non-smoking woman with diabetes, </a:t>
            </a:r>
            <a:r>
              <a:rPr lang="en-US" dirty="0" smtClean="0">
                <a:solidFill>
                  <a:srgbClr val="000000"/>
                </a:solidFill>
              </a:rPr>
              <a:t>HTN, </a:t>
            </a:r>
            <a:r>
              <a:rPr lang="en-US" dirty="0">
                <a:solidFill>
                  <a:srgbClr val="000000"/>
                </a:solidFill>
              </a:rPr>
              <a:t>and dyslipidemia. She is a house cleaner </a:t>
            </a:r>
            <a:r>
              <a:rPr lang="en-US" dirty="0" smtClean="0">
                <a:solidFill>
                  <a:srgbClr val="000000"/>
                </a:solidFill>
              </a:rPr>
              <a:t>and has </a:t>
            </a:r>
            <a:r>
              <a:rPr lang="en-US" dirty="0">
                <a:solidFill>
                  <a:srgbClr val="000000"/>
                </a:solidFill>
              </a:rPr>
              <a:t>no medical insurance.</a:t>
            </a:r>
          </a:p>
          <a:p>
            <a:pPr>
              <a:lnSpc>
                <a:spcPct val="110000"/>
              </a:lnSpc>
              <a:spcBef>
                <a:spcPts val="1128"/>
              </a:spcBef>
            </a:pPr>
            <a:r>
              <a:rPr lang="en-US" dirty="0">
                <a:solidFill>
                  <a:srgbClr val="000000"/>
                </a:solidFill>
              </a:rPr>
              <a:t>Despite financial constraints, she has been very adherent to her medications, making every effort to get them all and paying for them </a:t>
            </a:r>
            <a:r>
              <a:rPr lang="en-US" dirty="0" smtClean="0">
                <a:solidFill>
                  <a:srgbClr val="000000"/>
                </a:solidFill>
              </a:rPr>
              <a:t>out-of-pocket</a:t>
            </a:r>
            <a:r>
              <a:rPr lang="en-US" dirty="0">
                <a:solidFill>
                  <a:srgbClr val="000000"/>
                </a:solidFill>
              </a:rPr>
              <a:t>. She keeps her </a:t>
            </a:r>
            <a:r>
              <a:rPr lang="en-US" dirty="0" smtClean="0">
                <a:solidFill>
                  <a:srgbClr val="000000"/>
                </a:solidFill>
              </a:rPr>
              <a:t>follow-up </a:t>
            </a:r>
            <a:r>
              <a:rPr lang="en-US" dirty="0">
                <a:solidFill>
                  <a:srgbClr val="000000"/>
                </a:solidFill>
              </a:rPr>
              <a:t>appointments and </a:t>
            </a:r>
            <a:r>
              <a:rPr lang="en-US" dirty="0" smtClean="0">
                <a:solidFill>
                  <a:srgbClr val="000000"/>
                </a:solidFill>
              </a:rPr>
              <a:t/>
            </a:r>
            <a:br>
              <a:rPr lang="en-US" dirty="0" smtClean="0">
                <a:solidFill>
                  <a:srgbClr val="000000"/>
                </a:solidFill>
              </a:rPr>
            </a:br>
            <a:r>
              <a:rPr lang="en-US" dirty="0" smtClean="0">
                <a:solidFill>
                  <a:srgbClr val="000000"/>
                </a:solidFill>
              </a:rPr>
              <a:t>her </a:t>
            </a:r>
            <a:r>
              <a:rPr lang="en-US" dirty="0">
                <a:solidFill>
                  <a:srgbClr val="000000"/>
                </a:solidFill>
              </a:rPr>
              <a:t>chronic diseases are well controlled.</a:t>
            </a:r>
          </a:p>
          <a:p>
            <a:pPr>
              <a:lnSpc>
                <a:spcPct val="110000"/>
              </a:lnSpc>
              <a:spcBef>
                <a:spcPts val="1128"/>
              </a:spcBef>
            </a:pPr>
            <a:r>
              <a:rPr lang="en-US" dirty="0" smtClean="0">
                <a:solidFill>
                  <a:srgbClr val="000000"/>
                </a:solidFill>
              </a:rPr>
              <a:t>She gets her Lantus </a:t>
            </a:r>
            <a:r>
              <a:rPr lang="en-US" dirty="0">
                <a:solidFill>
                  <a:srgbClr val="000000"/>
                </a:solidFill>
              </a:rPr>
              <a:t>(insulin glargine) for </a:t>
            </a:r>
            <a:r>
              <a:rPr lang="en-US" dirty="0" smtClean="0">
                <a:solidFill>
                  <a:srgbClr val="000000"/>
                </a:solidFill>
              </a:rPr>
              <a:t>free through a patient assistance program, </a:t>
            </a:r>
            <a:r>
              <a:rPr lang="en-US" dirty="0">
                <a:solidFill>
                  <a:srgbClr val="000000"/>
                </a:solidFill>
              </a:rPr>
              <a:t>and she gets the rest of her meds from a </a:t>
            </a:r>
            <a:r>
              <a:rPr lang="en-US" dirty="0" smtClean="0">
                <a:solidFill>
                  <a:srgbClr val="000000"/>
                </a:solidFill>
              </a:rPr>
              <a:t>local pharmacy’s $4 </a:t>
            </a:r>
            <a:r>
              <a:rPr lang="en-US" dirty="0">
                <a:solidFill>
                  <a:srgbClr val="000000"/>
                </a:solidFill>
              </a:rPr>
              <a:t>generic plan</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72789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Hospitalization</a:t>
            </a:r>
          </a:p>
        </p:txBody>
      </p:sp>
      <p:sp>
        <p:nvSpPr>
          <p:cNvPr id="3" name="Content Placeholder 2"/>
          <p:cNvSpPr>
            <a:spLocks noGrp="1"/>
          </p:cNvSpPr>
          <p:nvPr>
            <p:ph idx="1"/>
          </p:nvPr>
        </p:nvSpPr>
        <p:spPr/>
        <p:txBody>
          <a:bodyPr>
            <a:normAutofit lnSpcReduction="10000"/>
          </a:bodyPr>
          <a:lstStyle/>
          <a:p>
            <a:pPr>
              <a:lnSpc>
                <a:spcPct val="90000"/>
              </a:lnSpc>
              <a:spcBef>
                <a:spcPts val="1776"/>
              </a:spcBef>
            </a:pPr>
            <a:r>
              <a:rPr lang="en-US" sz="2400" dirty="0"/>
              <a:t>Two weeks ago, </a:t>
            </a:r>
            <a:r>
              <a:rPr lang="en-US" sz="2400" dirty="0" smtClean="0"/>
              <a:t>Ms</a:t>
            </a:r>
            <a:r>
              <a:rPr lang="en-US" sz="2400" dirty="0"/>
              <a:t>. G was admitted for chest pain. She was discharged after an equivocal stress test and subsequent cardiac catheterization showed minimal coronary artery disease. She returns to clinic for post-hospitalization </a:t>
            </a:r>
            <a:r>
              <a:rPr lang="en-US" sz="2400" dirty="0" smtClean="0"/>
              <a:t>follow up </a:t>
            </a:r>
            <a:r>
              <a:rPr lang="en-US" sz="2400" dirty="0"/>
              <a:t>with you.</a:t>
            </a:r>
          </a:p>
          <a:p>
            <a:pPr>
              <a:lnSpc>
                <a:spcPct val="90000"/>
              </a:lnSpc>
              <a:spcBef>
                <a:spcPts val="1776"/>
              </a:spcBef>
            </a:pPr>
            <a:r>
              <a:rPr lang="en-US" sz="2400" dirty="0"/>
              <a:t>At the time of hospital discharge, she was counseled on the importance of adherence to medications to prevent future heart attacks, and </a:t>
            </a:r>
            <a:r>
              <a:rPr lang="en-US" sz="2400" dirty="0" smtClean="0">
                <a:solidFill>
                  <a:srgbClr val="000000"/>
                </a:solidFill>
              </a:rPr>
              <a:t>was</a:t>
            </a:r>
            <a:r>
              <a:rPr lang="en-US" sz="2400" dirty="0" smtClean="0">
                <a:solidFill>
                  <a:srgbClr val="FF0000"/>
                </a:solidFill>
              </a:rPr>
              <a:t> </a:t>
            </a:r>
            <a:r>
              <a:rPr lang="en-US" sz="2400" dirty="0" smtClean="0"/>
              <a:t>advised </a:t>
            </a:r>
            <a:r>
              <a:rPr lang="en-US" sz="2400" dirty="0"/>
              <a:t>to fill all of her new prescriptions</a:t>
            </a:r>
            <a:r>
              <a:rPr lang="en-US" sz="2400" dirty="0" smtClean="0"/>
              <a:t>.</a:t>
            </a:r>
            <a:endParaRPr lang="en-US" sz="2400" dirty="0"/>
          </a:p>
        </p:txBody>
      </p:sp>
    </p:spTree>
    <p:extLst>
      <p:ext uri="{BB962C8B-B14F-4D97-AF65-F5344CB8AC3E}">
        <p14:creationId xmlns:p14="http://schemas.microsoft.com/office/powerpoint/2010/main" val="1390477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Post-Hospital </a:t>
            </a:r>
            <a:r>
              <a:rPr lang="en-US" dirty="0">
                <a:solidFill>
                  <a:srgbClr val="000000"/>
                </a:solidFill>
              </a:rPr>
              <a:t>Follow </a:t>
            </a:r>
            <a:r>
              <a:rPr lang="en-US" dirty="0" smtClean="0">
                <a:solidFill>
                  <a:srgbClr val="000000"/>
                </a:solidFill>
              </a:rPr>
              <a:t>Up</a:t>
            </a:r>
            <a:r>
              <a:rPr lang="en-US" sz="2800" baseline="62000" dirty="0">
                <a:solidFill>
                  <a:srgbClr val="000000"/>
                </a:solidFill>
              </a:rPr>
              <a:t>7</a:t>
            </a:r>
          </a:p>
        </p:txBody>
      </p:sp>
      <p:sp>
        <p:nvSpPr>
          <p:cNvPr id="3" name="Content Placeholder 2"/>
          <p:cNvSpPr>
            <a:spLocks noGrp="1"/>
          </p:cNvSpPr>
          <p:nvPr>
            <p:ph idx="1"/>
          </p:nvPr>
        </p:nvSpPr>
        <p:spPr>
          <a:xfrm>
            <a:off x="457200" y="1454974"/>
            <a:ext cx="5064038" cy="3154409"/>
          </a:xfrm>
        </p:spPr>
        <p:txBody>
          <a:bodyPr>
            <a:normAutofit fontScale="70000" lnSpcReduction="20000"/>
          </a:bodyPr>
          <a:lstStyle/>
          <a:p>
            <a:pPr>
              <a:spcBef>
                <a:spcPts val="1200"/>
              </a:spcBef>
            </a:pPr>
            <a:r>
              <a:rPr lang="en-US" dirty="0"/>
              <a:t>She expresses her concern about her new medication list </a:t>
            </a:r>
            <a:r>
              <a:rPr lang="en-US" dirty="0" smtClean="0"/>
              <a:t>.</a:t>
            </a:r>
            <a:endParaRPr lang="en-US" dirty="0"/>
          </a:p>
          <a:p>
            <a:pPr>
              <a:spcBef>
                <a:spcPts val="1200"/>
              </a:spcBef>
            </a:pPr>
            <a:r>
              <a:rPr lang="en-US" dirty="0">
                <a:solidFill>
                  <a:srgbClr val="000000"/>
                </a:solidFill>
              </a:rPr>
              <a:t>She had to borrow $300 for a </a:t>
            </a:r>
            <a:r>
              <a:rPr lang="en-US" dirty="0" smtClean="0">
                <a:solidFill>
                  <a:srgbClr val="000000"/>
                </a:solidFill>
              </a:rPr>
              <a:t>two-week </a:t>
            </a:r>
            <a:r>
              <a:rPr lang="en-US" dirty="0">
                <a:solidFill>
                  <a:srgbClr val="000000"/>
                </a:solidFill>
              </a:rPr>
              <a:t>supply of 3 of them.</a:t>
            </a:r>
          </a:p>
          <a:p>
            <a:pPr>
              <a:spcBef>
                <a:spcPts val="1200"/>
              </a:spcBef>
            </a:pPr>
            <a:r>
              <a:rPr lang="en-US" dirty="0" smtClean="0"/>
              <a:t>She </a:t>
            </a:r>
            <a:r>
              <a:rPr lang="en-US" dirty="0"/>
              <a:t>was unable to purchase the other ones because she ran out of </a:t>
            </a:r>
            <a:r>
              <a:rPr lang="en-US" dirty="0" smtClean="0"/>
              <a:t>money.</a:t>
            </a:r>
            <a:endParaRPr lang="en-US" dirty="0"/>
          </a:p>
          <a:p>
            <a:pPr>
              <a:spcBef>
                <a:spcPts val="1200"/>
              </a:spcBef>
            </a:pPr>
            <a:r>
              <a:rPr lang="en-US" dirty="0"/>
              <a:t>Inability to afford medication has been associated with worse outcomes in patients with chronic </a:t>
            </a:r>
            <a:r>
              <a:rPr lang="en-US" dirty="0" smtClean="0"/>
              <a:t>diseases.</a:t>
            </a:r>
            <a:endParaRPr lang="en-US" sz="3600" dirty="0"/>
          </a:p>
        </p:txBody>
      </p:sp>
      <p:pic>
        <p:nvPicPr>
          <p:cNvPr id="4" name="Picture 2" descr="G:\Medical Education Administration\HVCCC PRESENTATIONS\Stock imagery\presentation 8\stk31201sbs.jpg"/>
          <p:cNvPicPr>
            <a:picLocks noChangeAspect="1" noChangeArrowheads="1"/>
          </p:cNvPicPr>
          <p:nvPr/>
        </p:nvPicPr>
        <p:blipFill>
          <a:blip r:embed="rId2"/>
          <a:srcRect/>
          <a:stretch>
            <a:fillRect/>
          </a:stretch>
        </p:blipFill>
        <p:spPr bwMode="auto">
          <a:xfrm>
            <a:off x="5777015" y="1454973"/>
            <a:ext cx="2742593" cy="3087171"/>
          </a:xfrm>
          <a:prstGeom prst="rect">
            <a:avLst/>
          </a:prstGeom>
          <a:noFill/>
        </p:spPr>
      </p:pic>
    </p:spTree>
    <p:extLst>
      <p:ext uri="{BB962C8B-B14F-4D97-AF65-F5344CB8AC3E}">
        <p14:creationId xmlns:p14="http://schemas.microsoft.com/office/powerpoint/2010/main" val="229561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Small Group Activity: Medication Reconciliation</a:t>
            </a:r>
          </a:p>
        </p:txBody>
      </p:sp>
      <p:sp>
        <p:nvSpPr>
          <p:cNvPr id="3" name="Content Placeholder 2"/>
          <p:cNvSpPr>
            <a:spLocks noGrp="1"/>
          </p:cNvSpPr>
          <p:nvPr>
            <p:ph sz="half" idx="1"/>
          </p:nvPr>
        </p:nvSpPr>
        <p:spPr/>
        <p:txBody>
          <a:bodyPr>
            <a:normAutofit/>
          </a:bodyPr>
          <a:lstStyle/>
          <a:p>
            <a:pPr>
              <a:buNone/>
            </a:pPr>
            <a:r>
              <a:rPr lang="en-US" sz="2000" u="sng" dirty="0"/>
              <a:t>Medications on </a:t>
            </a:r>
            <a:r>
              <a:rPr lang="en-US" sz="2000" u="sng" dirty="0" smtClean="0"/>
              <a:t>Admission</a:t>
            </a:r>
          </a:p>
          <a:p>
            <a:r>
              <a:rPr lang="en-US" sz="2000" dirty="0" smtClean="0"/>
              <a:t>Lisinopril/HCTZ 20/25 mg daily</a:t>
            </a:r>
          </a:p>
          <a:p>
            <a:r>
              <a:rPr lang="en-US" sz="2000" dirty="0" smtClean="0"/>
              <a:t>Metoprolol </a:t>
            </a:r>
            <a:r>
              <a:rPr lang="en-US" sz="2000" dirty="0" smtClean="0">
                <a:solidFill>
                  <a:srgbClr val="000000"/>
                </a:solidFill>
              </a:rPr>
              <a:t>tartrate </a:t>
            </a:r>
            <a:r>
              <a:rPr lang="en-US" sz="2000" dirty="0" smtClean="0"/>
              <a:t>50 mg </a:t>
            </a:r>
            <a:r>
              <a:rPr lang="en-US" sz="2000" dirty="0"/>
              <a:t>BID</a:t>
            </a:r>
          </a:p>
          <a:p>
            <a:r>
              <a:rPr lang="en-US" sz="2000" dirty="0"/>
              <a:t>Lantus 20 units daily</a:t>
            </a:r>
          </a:p>
          <a:p>
            <a:r>
              <a:rPr lang="en-US" sz="2000" dirty="0"/>
              <a:t>Metformin </a:t>
            </a:r>
            <a:r>
              <a:rPr lang="en-US" sz="2000" dirty="0" smtClean="0"/>
              <a:t>500 mg </a:t>
            </a:r>
            <a:r>
              <a:rPr lang="en-US" sz="2000" dirty="0"/>
              <a:t>BID</a:t>
            </a:r>
          </a:p>
          <a:p>
            <a:r>
              <a:rPr lang="en-US" sz="2000" dirty="0"/>
              <a:t>Aspirin </a:t>
            </a:r>
            <a:r>
              <a:rPr lang="en-US" sz="2000" dirty="0" smtClean="0"/>
              <a:t>81 mg </a:t>
            </a:r>
            <a:r>
              <a:rPr lang="en-US" sz="2000" dirty="0"/>
              <a:t>daily</a:t>
            </a:r>
          </a:p>
          <a:p>
            <a:r>
              <a:rPr lang="en-US" sz="2000" dirty="0"/>
              <a:t>Pravastatin </a:t>
            </a:r>
            <a:r>
              <a:rPr lang="en-US" sz="2000" dirty="0" smtClean="0"/>
              <a:t>40 mg daily</a:t>
            </a:r>
            <a:endParaRPr lang="en-US" sz="2000" dirty="0"/>
          </a:p>
        </p:txBody>
      </p:sp>
      <p:sp>
        <p:nvSpPr>
          <p:cNvPr id="4" name="Content Placeholder 3"/>
          <p:cNvSpPr>
            <a:spLocks noGrp="1"/>
          </p:cNvSpPr>
          <p:nvPr>
            <p:ph sz="half" idx="2"/>
          </p:nvPr>
        </p:nvSpPr>
        <p:spPr/>
        <p:txBody>
          <a:bodyPr>
            <a:noAutofit/>
          </a:bodyPr>
          <a:lstStyle/>
          <a:p>
            <a:pPr>
              <a:lnSpc>
                <a:spcPct val="80000"/>
              </a:lnSpc>
              <a:buNone/>
            </a:pPr>
            <a:r>
              <a:rPr lang="en-US" sz="2000" u="sng" dirty="0"/>
              <a:t>Discharge Medications</a:t>
            </a:r>
          </a:p>
          <a:p>
            <a:pPr>
              <a:lnSpc>
                <a:spcPct val="80000"/>
              </a:lnSpc>
            </a:pPr>
            <a:r>
              <a:rPr lang="en-US" sz="2000" dirty="0"/>
              <a:t>Prinivil </a:t>
            </a:r>
            <a:r>
              <a:rPr lang="en-US" sz="2000" dirty="0" smtClean="0"/>
              <a:t>20 mg </a:t>
            </a:r>
            <a:r>
              <a:rPr lang="en-US" sz="2000" dirty="0"/>
              <a:t>daily</a:t>
            </a:r>
          </a:p>
          <a:p>
            <a:pPr>
              <a:lnSpc>
                <a:spcPct val="80000"/>
              </a:lnSpc>
            </a:pPr>
            <a:r>
              <a:rPr lang="en-US" sz="2000" dirty="0"/>
              <a:t>HCTZ </a:t>
            </a:r>
            <a:r>
              <a:rPr lang="en-US" sz="2000" dirty="0" smtClean="0"/>
              <a:t>25 mg </a:t>
            </a:r>
            <a:r>
              <a:rPr lang="en-US" sz="2000" dirty="0"/>
              <a:t>daily</a:t>
            </a:r>
          </a:p>
          <a:p>
            <a:pPr>
              <a:lnSpc>
                <a:spcPct val="80000"/>
              </a:lnSpc>
            </a:pPr>
            <a:r>
              <a:rPr lang="en-US" sz="2000" dirty="0"/>
              <a:t>Coreg </a:t>
            </a:r>
            <a:r>
              <a:rPr lang="en-US" sz="2000" dirty="0" smtClean="0"/>
              <a:t>25 mg </a:t>
            </a:r>
            <a:r>
              <a:rPr lang="en-US" sz="2000" dirty="0"/>
              <a:t>BID</a:t>
            </a:r>
          </a:p>
          <a:p>
            <a:pPr>
              <a:lnSpc>
                <a:spcPct val="80000"/>
              </a:lnSpc>
            </a:pPr>
            <a:r>
              <a:rPr lang="en-US" sz="2000" dirty="0" smtClean="0">
                <a:solidFill>
                  <a:srgbClr val="000000"/>
                </a:solidFill>
              </a:rPr>
              <a:t>Insulin </a:t>
            </a:r>
            <a:r>
              <a:rPr lang="en-US" sz="2000" dirty="0" err="1" smtClean="0">
                <a:solidFill>
                  <a:srgbClr val="000000"/>
                </a:solidFill>
              </a:rPr>
              <a:t>detemir</a:t>
            </a:r>
            <a:r>
              <a:rPr lang="en-US" sz="2000" dirty="0" smtClean="0">
                <a:solidFill>
                  <a:srgbClr val="000000"/>
                </a:solidFill>
              </a:rPr>
              <a:t> </a:t>
            </a:r>
            <a:r>
              <a:rPr lang="en-US" sz="2000" dirty="0"/>
              <a:t>35 units daily</a:t>
            </a:r>
          </a:p>
          <a:p>
            <a:pPr>
              <a:lnSpc>
                <a:spcPct val="80000"/>
              </a:lnSpc>
            </a:pPr>
            <a:r>
              <a:rPr lang="en-US" sz="2000" dirty="0" err="1"/>
              <a:t>Ecotrin</a:t>
            </a:r>
            <a:r>
              <a:rPr lang="en-US" sz="2000" dirty="0"/>
              <a:t> </a:t>
            </a:r>
            <a:r>
              <a:rPr lang="en-US" sz="2000" dirty="0" smtClean="0"/>
              <a:t>325 mg </a:t>
            </a:r>
            <a:r>
              <a:rPr lang="en-US" sz="2000" dirty="0"/>
              <a:t>daily</a:t>
            </a:r>
          </a:p>
          <a:p>
            <a:pPr>
              <a:lnSpc>
                <a:spcPct val="80000"/>
              </a:lnSpc>
            </a:pPr>
            <a:r>
              <a:rPr lang="en-US" sz="2000" dirty="0"/>
              <a:t>Plavix </a:t>
            </a:r>
            <a:r>
              <a:rPr lang="en-US" sz="2000" dirty="0" smtClean="0"/>
              <a:t>75 mg </a:t>
            </a:r>
            <a:r>
              <a:rPr lang="en-US" sz="2000" dirty="0"/>
              <a:t>daily</a:t>
            </a:r>
          </a:p>
          <a:p>
            <a:pPr>
              <a:lnSpc>
                <a:spcPct val="80000"/>
              </a:lnSpc>
            </a:pPr>
            <a:r>
              <a:rPr lang="en-US" sz="2000" dirty="0"/>
              <a:t>Crestor </a:t>
            </a:r>
            <a:r>
              <a:rPr lang="en-US" sz="2000" dirty="0" smtClean="0"/>
              <a:t>10 mg </a:t>
            </a:r>
            <a:r>
              <a:rPr lang="en-US" sz="2000" dirty="0"/>
              <a:t>daily</a:t>
            </a:r>
          </a:p>
          <a:p>
            <a:pPr>
              <a:lnSpc>
                <a:spcPct val="80000"/>
              </a:lnSpc>
            </a:pPr>
            <a:r>
              <a:rPr lang="en-US" sz="2000" dirty="0"/>
              <a:t>Esomeprazole </a:t>
            </a:r>
            <a:r>
              <a:rPr lang="en-US" sz="2000" dirty="0" smtClean="0"/>
              <a:t>20 mg </a:t>
            </a:r>
            <a:r>
              <a:rPr lang="en-US" sz="2000" dirty="0"/>
              <a:t>daily</a:t>
            </a:r>
          </a:p>
          <a:p>
            <a:pPr>
              <a:lnSpc>
                <a:spcPct val="80000"/>
              </a:lnSpc>
            </a:pPr>
            <a:r>
              <a:rPr lang="en-US" sz="2000" dirty="0"/>
              <a:t>N-acetyl cysteine </a:t>
            </a:r>
            <a:r>
              <a:rPr lang="en-US" sz="2000" dirty="0" smtClean="0"/>
              <a:t>600 mg </a:t>
            </a:r>
            <a:r>
              <a:rPr lang="en-US" sz="2000" dirty="0"/>
              <a:t>BID for one </a:t>
            </a:r>
            <a:r>
              <a:rPr lang="en-US" sz="2000" dirty="0" smtClean="0"/>
              <a:t>day</a:t>
            </a:r>
            <a:endParaRPr lang="en-US" sz="2000" dirty="0"/>
          </a:p>
        </p:txBody>
      </p:sp>
    </p:spTree>
    <p:extLst>
      <p:ext uri="{BB962C8B-B14F-4D97-AF65-F5344CB8AC3E}">
        <p14:creationId xmlns:p14="http://schemas.microsoft.com/office/powerpoint/2010/main" val="317514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Medication Reconciliation</a:t>
            </a:r>
          </a:p>
        </p:txBody>
      </p:sp>
      <p:sp>
        <p:nvSpPr>
          <p:cNvPr id="3" name="Content Placeholder 2"/>
          <p:cNvSpPr>
            <a:spLocks noGrp="1"/>
          </p:cNvSpPr>
          <p:nvPr>
            <p:ph sz="half" idx="1"/>
          </p:nvPr>
        </p:nvSpPr>
        <p:spPr>
          <a:xfrm>
            <a:off x="457200" y="1365251"/>
            <a:ext cx="4038600" cy="3394472"/>
          </a:xfrm>
        </p:spPr>
        <p:txBody>
          <a:bodyPr>
            <a:normAutofit fontScale="62500" lnSpcReduction="20000"/>
          </a:bodyPr>
          <a:lstStyle/>
          <a:p>
            <a:pPr>
              <a:buNone/>
            </a:pPr>
            <a:r>
              <a:rPr lang="en-US" u="sng" dirty="0"/>
              <a:t>Medications on Admission</a:t>
            </a:r>
          </a:p>
          <a:p>
            <a:pPr>
              <a:lnSpc>
                <a:spcPct val="120000"/>
              </a:lnSpc>
            </a:pPr>
            <a:r>
              <a:rPr lang="en-US" dirty="0" err="1" smtClean="0">
                <a:solidFill>
                  <a:srgbClr val="000000"/>
                </a:solidFill>
              </a:rPr>
              <a:t>Lisinopril</a:t>
            </a:r>
            <a:r>
              <a:rPr lang="en-US" dirty="0">
                <a:solidFill>
                  <a:srgbClr val="000000"/>
                </a:solidFill>
              </a:rPr>
              <a:t>/HCTZ 20/</a:t>
            </a:r>
            <a:r>
              <a:rPr lang="en-US" dirty="0" smtClean="0">
                <a:solidFill>
                  <a:srgbClr val="000000"/>
                </a:solidFill>
              </a:rPr>
              <a:t>25 mg </a:t>
            </a:r>
            <a:r>
              <a:rPr lang="en-US" dirty="0">
                <a:solidFill>
                  <a:srgbClr val="000000"/>
                </a:solidFill>
              </a:rPr>
              <a:t>daily</a:t>
            </a:r>
          </a:p>
          <a:p>
            <a:pPr>
              <a:lnSpc>
                <a:spcPct val="120000"/>
              </a:lnSpc>
            </a:pPr>
            <a:r>
              <a:rPr lang="en-US" dirty="0" err="1">
                <a:solidFill>
                  <a:srgbClr val="000000"/>
                </a:solidFill>
              </a:rPr>
              <a:t>Metoprolol</a:t>
            </a:r>
            <a:r>
              <a:rPr lang="en-US" dirty="0">
                <a:solidFill>
                  <a:srgbClr val="000000"/>
                </a:solidFill>
              </a:rPr>
              <a:t> </a:t>
            </a:r>
            <a:r>
              <a:rPr lang="en-US" dirty="0" err="1" smtClean="0">
                <a:solidFill>
                  <a:srgbClr val="000000"/>
                </a:solidFill>
              </a:rPr>
              <a:t>tartrate</a:t>
            </a:r>
            <a:r>
              <a:rPr lang="en-US" dirty="0" smtClean="0">
                <a:solidFill>
                  <a:srgbClr val="000000"/>
                </a:solidFill>
              </a:rPr>
              <a:t> 50 mg </a:t>
            </a:r>
            <a:r>
              <a:rPr lang="en-US" dirty="0">
                <a:solidFill>
                  <a:srgbClr val="000000"/>
                </a:solidFill>
              </a:rPr>
              <a:t>BID</a:t>
            </a:r>
          </a:p>
          <a:p>
            <a:pPr>
              <a:lnSpc>
                <a:spcPct val="120000"/>
              </a:lnSpc>
            </a:pPr>
            <a:r>
              <a:rPr lang="en-US" dirty="0">
                <a:solidFill>
                  <a:srgbClr val="000000"/>
                </a:solidFill>
              </a:rPr>
              <a:t>Lantus 20 units daily</a:t>
            </a:r>
          </a:p>
          <a:p>
            <a:pPr>
              <a:lnSpc>
                <a:spcPct val="120000"/>
              </a:lnSpc>
            </a:pPr>
            <a:r>
              <a:rPr lang="en-US" dirty="0">
                <a:solidFill>
                  <a:srgbClr val="000000"/>
                </a:solidFill>
              </a:rPr>
              <a:t>Metformin </a:t>
            </a:r>
            <a:r>
              <a:rPr lang="en-US" dirty="0" smtClean="0">
                <a:solidFill>
                  <a:srgbClr val="000000"/>
                </a:solidFill>
              </a:rPr>
              <a:t>500 mg </a:t>
            </a:r>
            <a:r>
              <a:rPr lang="en-US" dirty="0">
                <a:solidFill>
                  <a:srgbClr val="000000"/>
                </a:solidFill>
              </a:rPr>
              <a:t>BID</a:t>
            </a:r>
          </a:p>
          <a:p>
            <a:pPr>
              <a:lnSpc>
                <a:spcPct val="120000"/>
              </a:lnSpc>
            </a:pPr>
            <a:r>
              <a:rPr lang="en-US" dirty="0">
                <a:solidFill>
                  <a:srgbClr val="000000"/>
                </a:solidFill>
              </a:rPr>
              <a:t>Aspirin </a:t>
            </a:r>
            <a:r>
              <a:rPr lang="en-US" dirty="0" smtClean="0">
                <a:solidFill>
                  <a:srgbClr val="000000"/>
                </a:solidFill>
              </a:rPr>
              <a:t>81 mg </a:t>
            </a:r>
            <a:r>
              <a:rPr lang="en-US" dirty="0">
                <a:solidFill>
                  <a:srgbClr val="000000"/>
                </a:solidFill>
              </a:rPr>
              <a:t>daily</a:t>
            </a:r>
          </a:p>
          <a:p>
            <a:pPr>
              <a:lnSpc>
                <a:spcPct val="120000"/>
              </a:lnSpc>
            </a:pPr>
            <a:r>
              <a:rPr lang="en-US" dirty="0">
                <a:solidFill>
                  <a:srgbClr val="000000"/>
                </a:solidFill>
              </a:rPr>
              <a:t>Pravastatin </a:t>
            </a:r>
            <a:r>
              <a:rPr lang="en-US" dirty="0" smtClean="0">
                <a:solidFill>
                  <a:srgbClr val="000000"/>
                </a:solidFill>
              </a:rPr>
              <a:t>40 mg daily</a:t>
            </a:r>
            <a:br>
              <a:rPr lang="en-US" dirty="0" smtClean="0">
                <a:solidFill>
                  <a:srgbClr val="000000"/>
                </a:solidFill>
              </a:rPr>
            </a:br>
            <a:endParaRPr lang="en-US" dirty="0">
              <a:solidFill>
                <a:srgbClr val="000000"/>
              </a:solidFill>
            </a:endParaRPr>
          </a:p>
          <a:p>
            <a:pPr>
              <a:buNone/>
            </a:pPr>
            <a:r>
              <a:rPr lang="en-US" b="1" dirty="0">
                <a:solidFill>
                  <a:srgbClr val="000000"/>
                </a:solidFill>
              </a:rPr>
              <a:t>	</a:t>
            </a:r>
            <a:r>
              <a:rPr lang="en-US" b="1" u="sng" dirty="0">
                <a:solidFill>
                  <a:srgbClr val="000000"/>
                </a:solidFill>
              </a:rPr>
              <a:t>Total </a:t>
            </a:r>
            <a:r>
              <a:rPr lang="en-US" b="1" u="sng" dirty="0" smtClean="0">
                <a:solidFill>
                  <a:srgbClr val="000000"/>
                </a:solidFill>
              </a:rPr>
              <a:t> $20</a:t>
            </a:r>
            <a:endParaRPr lang="en-US" b="1" u="sng" dirty="0">
              <a:solidFill>
                <a:srgbClr val="000000"/>
              </a:solidFill>
            </a:endParaRPr>
          </a:p>
        </p:txBody>
      </p:sp>
      <p:sp>
        <p:nvSpPr>
          <p:cNvPr id="4" name="Content Placeholder 3"/>
          <p:cNvSpPr>
            <a:spLocks noGrp="1"/>
          </p:cNvSpPr>
          <p:nvPr>
            <p:ph sz="half" idx="2"/>
          </p:nvPr>
        </p:nvSpPr>
        <p:spPr>
          <a:xfrm>
            <a:off x="4648200" y="1365251"/>
            <a:ext cx="4038600" cy="3394472"/>
          </a:xfrm>
        </p:spPr>
        <p:txBody>
          <a:bodyPr>
            <a:normAutofit fontScale="62500" lnSpcReduction="20000"/>
          </a:bodyPr>
          <a:lstStyle/>
          <a:p>
            <a:pPr>
              <a:buNone/>
            </a:pPr>
            <a:r>
              <a:rPr lang="en-US" u="sng" dirty="0"/>
              <a:t>Discharge Medications</a:t>
            </a:r>
          </a:p>
          <a:p>
            <a:r>
              <a:rPr lang="en-US" dirty="0" err="1">
                <a:solidFill>
                  <a:srgbClr val="000000"/>
                </a:solidFill>
              </a:rPr>
              <a:t>Prinivil</a:t>
            </a:r>
            <a:r>
              <a:rPr lang="en-US" dirty="0">
                <a:solidFill>
                  <a:srgbClr val="000000"/>
                </a:solidFill>
              </a:rPr>
              <a:t> </a:t>
            </a:r>
            <a:r>
              <a:rPr lang="en-US" dirty="0" smtClean="0">
                <a:solidFill>
                  <a:srgbClr val="000000"/>
                </a:solidFill>
              </a:rPr>
              <a:t>20 mg </a:t>
            </a:r>
            <a:r>
              <a:rPr lang="en-US" dirty="0">
                <a:solidFill>
                  <a:srgbClr val="000000"/>
                </a:solidFill>
              </a:rPr>
              <a:t>daily</a:t>
            </a:r>
          </a:p>
          <a:p>
            <a:r>
              <a:rPr lang="en-US" dirty="0">
                <a:solidFill>
                  <a:srgbClr val="000000"/>
                </a:solidFill>
              </a:rPr>
              <a:t>HCTZ 25 mg daily</a:t>
            </a:r>
          </a:p>
          <a:p>
            <a:r>
              <a:rPr lang="en-US" dirty="0">
                <a:solidFill>
                  <a:srgbClr val="000000"/>
                </a:solidFill>
              </a:rPr>
              <a:t>Coreg </a:t>
            </a:r>
            <a:r>
              <a:rPr lang="en-US" dirty="0" smtClean="0">
                <a:solidFill>
                  <a:srgbClr val="000000"/>
                </a:solidFill>
              </a:rPr>
              <a:t>25 mg </a:t>
            </a:r>
            <a:r>
              <a:rPr lang="en-US" dirty="0">
                <a:solidFill>
                  <a:srgbClr val="000000"/>
                </a:solidFill>
              </a:rPr>
              <a:t>BID</a:t>
            </a:r>
          </a:p>
          <a:p>
            <a:r>
              <a:rPr lang="en-US" dirty="0" smtClean="0">
                <a:solidFill>
                  <a:srgbClr val="000000"/>
                </a:solidFill>
              </a:rPr>
              <a:t>Insulin </a:t>
            </a:r>
            <a:r>
              <a:rPr lang="en-US" dirty="0" err="1" smtClean="0">
                <a:solidFill>
                  <a:srgbClr val="000000"/>
                </a:solidFill>
              </a:rPr>
              <a:t>detemir</a:t>
            </a:r>
            <a:r>
              <a:rPr lang="en-US" dirty="0" smtClean="0">
                <a:solidFill>
                  <a:srgbClr val="000000"/>
                </a:solidFill>
              </a:rPr>
              <a:t> 35 </a:t>
            </a:r>
            <a:r>
              <a:rPr lang="en-US" dirty="0">
                <a:solidFill>
                  <a:srgbClr val="000000"/>
                </a:solidFill>
              </a:rPr>
              <a:t>units daily</a:t>
            </a:r>
          </a:p>
          <a:p>
            <a:r>
              <a:rPr lang="en-US" dirty="0" err="1">
                <a:solidFill>
                  <a:srgbClr val="000000"/>
                </a:solidFill>
              </a:rPr>
              <a:t>Ecotrin</a:t>
            </a:r>
            <a:r>
              <a:rPr lang="en-US" dirty="0">
                <a:solidFill>
                  <a:srgbClr val="000000"/>
                </a:solidFill>
              </a:rPr>
              <a:t> </a:t>
            </a:r>
            <a:r>
              <a:rPr lang="en-US" dirty="0" smtClean="0">
                <a:solidFill>
                  <a:srgbClr val="000000"/>
                </a:solidFill>
              </a:rPr>
              <a:t>325 mg </a:t>
            </a:r>
            <a:r>
              <a:rPr lang="en-US" dirty="0">
                <a:solidFill>
                  <a:srgbClr val="000000"/>
                </a:solidFill>
              </a:rPr>
              <a:t>daily</a:t>
            </a:r>
          </a:p>
          <a:p>
            <a:r>
              <a:rPr lang="en-US" b="1" dirty="0">
                <a:solidFill>
                  <a:srgbClr val="000000"/>
                </a:solidFill>
              </a:rPr>
              <a:t>Plavix  </a:t>
            </a:r>
            <a:r>
              <a:rPr lang="en-US" b="1" dirty="0" smtClean="0">
                <a:solidFill>
                  <a:srgbClr val="000000"/>
                </a:solidFill>
              </a:rPr>
              <a:t>75 mg </a:t>
            </a:r>
            <a:r>
              <a:rPr lang="en-US" b="1" dirty="0">
                <a:solidFill>
                  <a:srgbClr val="000000"/>
                </a:solidFill>
              </a:rPr>
              <a:t>daily</a:t>
            </a:r>
          </a:p>
          <a:p>
            <a:r>
              <a:rPr lang="en-US" dirty="0">
                <a:solidFill>
                  <a:srgbClr val="000000"/>
                </a:solidFill>
              </a:rPr>
              <a:t>Crestor </a:t>
            </a:r>
            <a:r>
              <a:rPr lang="en-US" dirty="0" smtClean="0">
                <a:solidFill>
                  <a:srgbClr val="000000"/>
                </a:solidFill>
              </a:rPr>
              <a:t>10 mg </a:t>
            </a:r>
            <a:r>
              <a:rPr lang="en-US" dirty="0">
                <a:solidFill>
                  <a:srgbClr val="000000"/>
                </a:solidFill>
              </a:rPr>
              <a:t>daily</a:t>
            </a:r>
          </a:p>
          <a:p>
            <a:r>
              <a:rPr lang="en-US" b="1" dirty="0">
                <a:solidFill>
                  <a:srgbClr val="000000"/>
                </a:solidFill>
              </a:rPr>
              <a:t>Esomeprazole </a:t>
            </a:r>
            <a:r>
              <a:rPr lang="en-US" b="1" dirty="0" smtClean="0">
                <a:solidFill>
                  <a:srgbClr val="000000"/>
                </a:solidFill>
              </a:rPr>
              <a:t>20 mg </a:t>
            </a:r>
            <a:r>
              <a:rPr lang="en-US" b="1" dirty="0">
                <a:solidFill>
                  <a:srgbClr val="000000"/>
                </a:solidFill>
              </a:rPr>
              <a:t>daily</a:t>
            </a:r>
          </a:p>
          <a:p>
            <a:r>
              <a:rPr lang="en-US" b="1" dirty="0">
                <a:solidFill>
                  <a:srgbClr val="000000"/>
                </a:solidFill>
              </a:rPr>
              <a:t>N-acetyl cysteine </a:t>
            </a:r>
            <a:r>
              <a:rPr lang="en-US" b="1" dirty="0" smtClean="0">
                <a:solidFill>
                  <a:srgbClr val="000000"/>
                </a:solidFill>
              </a:rPr>
              <a:t>600 mg </a:t>
            </a:r>
            <a:r>
              <a:rPr lang="en-US" b="1" dirty="0">
                <a:solidFill>
                  <a:srgbClr val="000000"/>
                </a:solidFill>
              </a:rPr>
              <a:t>BID for </a:t>
            </a:r>
            <a:r>
              <a:rPr lang="en-US" b="1" dirty="0" smtClean="0">
                <a:solidFill>
                  <a:srgbClr val="000000"/>
                </a:solidFill>
              </a:rPr>
              <a:t>day</a:t>
            </a:r>
            <a:br>
              <a:rPr lang="en-US" b="1" dirty="0" smtClean="0">
                <a:solidFill>
                  <a:srgbClr val="000000"/>
                </a:solidFill>
              </a:rPr>
            </a:br>
            <a:endParaRPr lang="en-US" b="1" dirty="0">
              <a:solidFill>
                <a:srgbClr val="000000"/>
              </a:solidFill>
            </a:endParaRPr>
          </a:p>
          <a:p>
            <a:pPr>
              <a:buNone/>
            </a:pPr>
            <a:r>
              <a:rPr lang="en-US" b="1" dirty="0">
                <a:solidFill>
                  <a:srgbClr val="000000"/>
                </a:solidFill>
              </a:rPr>
              <a:t>	</a:t>
            </a:r>
            <a:r>
              <a:rPr lang="en-US" b="1" u="sng" dirty="0">
                <a:solidFill>
                  <a:srgbClr val="000000"/>
                </a:solidFill>
              </a:rPr>
              <a:t>Total </a:t>
            </a:r>
            <a:r>
              <a:rPr lang="en-US" b="1" u="sng" dirty="0" smtClean="0">
                <a:solidFill>
                  <a:srgbClr val="000000"/>
                </a:solidFill>
              </a:rPr>
              <a:t> $915.91</a:t>
            </a:r>
            <a:endParaRPr lang="en-US" b="1" u="sng" dirty="0">
              <a:solidFill>
                <a:srgbClr val="000000"/>
              </a:solidFill>
            </a:endParaRPr>
          </a:p>
        </p:txBody>
      </p:sp>
      <p:cxnSp>
        <p:nvCxnSpPr>
          <p:cNvPr id="5" name="Straight Connector 4"/>
          <p:cNvCxnSpPr/>
          <p:nvPr/>
        </p:nvCxnSpPr>
        <p:spPr>
          <a:xfrm>
            <a:off x="5007931" y="3842807"/>
            <a:ext cx="3529703" cy="17755"/>
          </a:xfrm>
          <a:prstGeom prst="line">
            <a:avLst/>
          </a:prstGeom>
          <a:ln>
            <a:solidFill>
              <a:srgbClr val="FF6633"/>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5007931" y="3576357"/>
            <a:ext cx="2568337" cy="1"/>
          </a:xfrm>
          <a:prstGeom prst="line">
            <a:avLst/>
          </a:prstGeom>
          <a:ln>
            <a:solidFill>
              <a:srgbClr val="FF6633"/>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007931" y="3014838"/>
            <a:ext cx="1827468" cy="0"/>
          </a:xfrm>
          <a:prstGeom prst="line">
            <a:avLst/>
          </a:prstGeom>
          <a:ln>
            <a:solidFill>
              <a:srgbClr val="FF66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31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Medication Reconciliation</a:t>
            </a:r>
          </a:p>
        </p:txBody>
      </p:sp>
      <p:sp>
        <p:nvSpPr>
          <p:cNvPr id="3" name="Content Placeholder 2"/>
          <p:cNvSpPr>
            <a:spLocks noGrp="1"/>
          </p:cNvSpPr>
          <p:nvPr>
            <p:ph idx="1"/>
          </p:nvPr>
        </p:nvSpPr>
        <p:spPr/>
        <p:txBody>
          <a:bodyPr>
            <a:normAutofit fontScale="62500" lnSpcReduction="20000"/>
          </a:bodyPr>
          <a:lstStyle/>
          <a:p>
            <a:pPr>
              <a:spcBef>
                <a:spcPts val="1080"/>
              </a:spcBef>
            </a:pPr>
            <a:r>
              <a:rPr lang="en-US" dirty="0"/>
              <a:t>Err on the side of continuing previously effective </a:t>
            </a:r>
            <a:r>
              <a:rPr lang="en-US" dirty="0" smtClean="0"/>
              <a:t>medications.</a:t>
            </a:r>
            <a:endParaRPr lang="en-US" dirty="0"/>
          </a:p>
          <a:p>
            <a:pPr>
              <a:spcBef>
                <a:spcPts val="1080"/>
              </a:spcBef>
            </a:pPr>
            <a:r>
              <a:rPr lang="en-US" dirty="0"/>
              <a:t>Discontinue all medications given as prophylaxis in hospital prior to </a:t>
            </a:r>
            <a:r>
              <a:rPr lang="en-US" dirty="0" smtClean="0"/>
              <a:t>discharge.</a:t>
            </a:r>
            <a:endParaRPr lang="en-US" dirty="0"/>
          </a:p>
          <a:p>
            <a:pPr>
              <a:spcBef>
                <a:spcPts val="1080"/>
              </a:spcBef>
            </a:pPr>
            <a:r>
              <a:rPr lang="en-US" dirty="0"/>
              <a:t>Prescribe generic medications </a:t>
            </a:r>
            <a:r>
              <a:rPr lang="en-US" dirty="0" smtClean="0"/>
              <a:t>of </a:t>
            </a:r>
            <a:r>
              <a:rPr lang="en-US" dirty="0"/>
              <a:t>equal efficacy (and remember to switch back to a patient’s outpatient generic equivalent from the typically more expensive inpatient hospital formulary medications</a:t>
            </a:r>
            <a:r>
              <a:rPr lang="en-US" dirty="0" smtClean="0"/>
              <a:t>).</a:t>
            </a:r>
            <a:endParaRPr lang="en-US" dirty="0"/>
          </a:p>
          <a:p>
            <a:pPr>
              <a:spcBef>
                <a:spcPts val="1080"/>
              </a:spcBef>
            </a:pPr>
            <a:r>
              <a:rPr lang="en-US" dirty="0"/>
              <a:t>Evaluate affordability before prescribing new medications to </a:t>
            </a:r>
            <a:r>
              <a:rPr lang="en-US" dirty="0" smtClean="0"/>
              <a:t>patients.</a:t>
            </a:r>
            <a:endParaRPr lang="en-US" dirty="0"/>
          </a:p>
          <a:p>
            <a:pPr lvl="1">
              <a:spcBef>
                <a:spcPts val="1080"/>
              </a:spcBef>
            </a:pPr>
            <a:r>
              <a:rPr lang="en-US" dirty="0"/>
              <a:t>If the medication is </a:t>
            </a:r>
            <a:r>
              <a:rPr lang="en-US" dirty="0" smtClean="0"/>
              <a:t>essential, </a:t>
            </a:r>
            <a:r>
              <a:rPr lang="en-US" dirty="0"/>
              <a:t>utilize other resources to help the patient get </a:t>
            </a:r>
            <a:r>
              <a:rPr lang="en-US" dirty="0" smtClean="0"/>
              <a:t/>
            </a:r>
            <a:br>
              <a:rPr lang="en-US" dirty="0" smtClean="0"/>
            </a:br>
            <a:r>
              <a:rPr lang="en-US" dirty="0" smtClean="0"/>
              <a:t>the </a:t>
            </a:r>
            <a:r>
              <a:rPr lang="en-US" dirty="0"/>
              <a:t>medications (social workers, patient assistance programs, websites, pharmacists</a:t>
            </a:r>
            <a:r>
              <a:rPr lang="en-US" dirty="0" smtClean="0"/>
              <a:t>)</a:t>
            </a:r>
            <a:endParaRPr lang="en-US" dirty="0"/>
          </a:p>
        </p:txBody>
      </p:sp>
    </p:spTree>
    <p:extLst>
      <p:ext uri="{BB962C8B-B14F-4D97-AF65-F5344CB8AC3E}">
        <p14:creationId xmlns:p14="http://schemas.microsoft.com/office/powerpoint/2010/main" val="2773760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Medication Reconciliation</a:t>
            </a:r>
          </a:p>
        </p:txBody>
      </p:sp>
      <p:sp>
        <p:nvSpPr>
          <p:cNvPr id="3" name="Content Placeholder 2"/>
          <p:cNvSpPr>
            <a:spLocks noGrp="1"/>
          </p:cNvSpPr>
          <p:nvPr>
            <p:ph idx="1"/>
          </p:nvPr>
        </p:nvSpPr>
        <p:spPr>
          <a:xfrm>
            <a:off x="457200" y="1454974"/>
            <a:ext cx="8229600" cy="3324794"/>
          </a:xfrm>
        </p:spPr>
        <p:txBody>
          <a:bodyPr>
            <a:noAutofit/>
          </a:bodyPr>
          <a:lstStyle/>
          <a:p>
            <a:pPr marL="0" indent="0">
              <a:lnSpc>
                <a:spcPct val="80000"/>
              </a:lnSpc>
              <a:spcBef>
                <a:spcPts val="800"/>
              </a:spcBef>
              <a:buNone/>
              <a:defRPr/>
            </a:pPr>
            <a:r>
              <a:rPr lang="en-US" sz="1800" b="1" i="1" dirty="0">
                <a:solidFill>
                  <a:srgbClr val="000000"/>
                </a:solidFill>
              </a:rPr>
              <a:t>How can out-of-pocket costs adversely affect patient care</a:t>
            </a:r>
            <a:r>
              <a:rPr lang="en-US" sz="1800" b="1" i="1" dirty="0" smtClean="0">
                <a:solidFill>
                  <a:srgbClr val="000000"/>
                </a:solidFill>
              </a:rPr>
              <a:t>?</a:t>
            </a:r>
            <a:endParaRPr lang="en-US" sz="1400" i="1" dirty="0">
              <a:solidFill>
                <a:srgbClr val="000000"/>
              </a:solidFill>
            </a:endParaRPr>
          </a:p>
          <a:p>
            <a:pPr fontAlgn="auto">
              <a:lnSpc>
                <a:spcPct val="80000"/>
              </a:lnSpc>
              <a:spcBef>
                <a:spcPts val="800"/>
              </a:spcBef>
              <a:spcAft>
                <a:spcPts val="0"/>
              </a:spcAft>
              <a:defRPr/>
            </a:pPr>
            <a:r>
              <a:rPr lang="en-US" sz="1600" dirty="0">
                <a:solidFill>
                  <a:srgbClr val="000000"/>
                </a:solidFill>
              </a:rPr>
              <a:t>Patients may skip, ration doses, cut pills in half, or stop medications altogether if they cannot afford </a:t>
            </a:r>
            <a:r>
              <a:rPr lang="en-US" sz="1600" dirty="0" smtClean="0">
                <a:solidFill>
                  <a:srgbClr val="000000"/>
                </a:solidFill>
              </a:rPr>
              <a:t>them.</a:t>
            </a:r>
          </a:p>
          <a:p>
            <a:pPr fontAlgn="auto">
              <a:lnSpc>
                <a:spcPct val="80000"/>
              </a:lnSpc>
              <a:spcBef>
                <a:spcPts val="800"/>
              </a:spcBef>
              <a:spcAft>
                <a:spcPts val="0"/>
              </a:spcAft>
              <a:defRPr/>
            </a:pPr>
            <a:r>
              <a:rPr lang="en-US" sz="1600" dirty="0" smtClean="0">
                <a:solidFill>
                  <a:srgbClr val="000000"/>
                </a:solidFill>
              </a:rPr>
              <a:t>Patients may try alternative or herbal supplements in place of their prescribed medication. </a:t>
            </a:r>
            <a:endParaRPr lang="en-US" sz="1600" dirty="0">
              <a:solidFill>
                <a:srgbClr val="000000"/>
              </a:solidFill>
            </a:endParaRPr>
          </a:p>
          <a:p>
            <a:pPr fontAlgn="auto">
              <a:lnSpc>
                <a:spcPct val="80000"/>
              </a:lnSpc>
              <a:spcBef>
                <a:spcPts val="800"/>
              </a:spcBef>
              <a:spcAft>
                <a:spcPts val="0"/>
              </a:spcAft>
              <a:defRPr/>
            </a:pPr>
            <a:r>
              <a:rPr lang="en-US" sz="1600" dirty="0">
                <a:solidFill>
                  <a:srgbClr val="000000"/>
                </a:solidFill>
              </a:rPr>
              <a:t>Physicians may then escalate doses or add additional medications by incorrectly assuming that the current regimen “isn’t working</a:t>
            </a:r>
            <a:r>
              <a:rPr lang="en-US" sz="1600" dirty="0" smtClean="0">
                <a:solidFill>
                  <a:srgbClr val="000000"/>
                </a:solidFill>
              </a:rPr>
              <a:t>”.</a:t>
            </a:r>
            <a:endParaRPr lang="en-US" sz="1600" dirty="0">
              <a:solidFill>
                <a:srgbClr val="000000"/>
              </a:solidFill>
            </a:endParaRPr>
          </a:p>
          <a:p>
            <a:pPr fontAlgn="auto">
              <a:lnSpc>
                <a:spcPct val="80000"/>
              </a:lnSpc>
              <a:spcBef>
                <a:spcPts val="800"/>
              </a:spcBef>
              <a:spcAft>
                <a:spcPts val="0"/>
              </a:spcAft>
              <a:defRPr/>
            </a:pPr>
            <a:r>
              <a:rPr lang="en-US" sz="1600" dirty="0">
                <a:solidFill>
                  <a:srgbClr val="000000"/>
                </a:solidFill>
              </a:rPr>
              <a:t>Patients’ health may suffer if they are forced to choose between adequate nutrition and costly </a:t>
            </a:r>
            <a:r>
              <a:rPr lang="en-US" sz="1600" dirty="0" smtClean="0">
                <a:solidFill>
                  <a:srgbClr val="000000"/>
                </a:solidFill>
              </a:rPr>
              <a:t>prescriptions.</a:t>
            </a:r>
            <a:endParaRPr lang="en-US" sz="1600" dirty="0">
              <a:solidFill>
                <a:srgbClr val="000000"/>
              </a:solidFill>
            </a:endParaRPr>
          </a:p>
          <a:p>
            <a:pPr fontAlgn="auto">
              <a:lnSpc>
                <a:spcPct val="80000"/>
              </a:lnSpc>
              <a:spcBef>
                <a:spcPts val="800"/>
              </a:spcBef>
              <a:spcAft>
                <a:spcPts val="0"/>
              </a:spcAft>
              <a:defRPr/>
            </a:pPr>
            <a:r>
              <a:rPr lang="en-US" sz="1600" dirty="0">
                <a:solidFill>
                  <a:srgbClr val="000000"/>
                </a:solidFill>
              </a:rPr>
              <a:t>Non-adherence increases use of medical resources: up to 10% of hospital admissions may be caused by poor patient adherence with </a:t>
            </a:r>
            <a:r>
              <a:rPr lang="en-US" sz="1600" dirty="0" smtClean="0">
                <a:solidFill>
                  <a:srgbClr val="000000"/>
                </a:solidFill>
              </a:rPr>
              <a:t>medications.</a:t>
            </a:r>
            <a:endParaRPr lang="en-US" sz="1600" dirty="0">
              <a:solidFill>
                <a:srgbClr val="000000"/>
              </a:solidFill>
            </a:endParaRPr>
          </a:p>
          <a:p>
            <a:pPr marL="0" indent="0" algn="ctr">
              <a:lnSpc>
                <a:spcPct val="80000"/>
              </a:lnSpc>
              <a:spcBef>
                <a:spcPts val="800"/>
              </a:spcBef>
              <a:buNone/>
            </a:pPr>
            <a:r>
              <a:rPr lang="en-US" sz="1600" b="1" dirty="0">
                <a:solidFill>
                  <a:srgbClr val="000000"/>
                </a:solidFill>
              </a:rPr>
              <a:t>“Drugs don’t work in patients who don’t take them.”</a:t>
            </a:r>
          </a:p>
          <a:p>
            <a:pPr marL="0" indent="0" algn="r">
              <a:lnSpc>
                <a:spcPct val="80000"/>
              </a:lnSpc>
              <a:spcBef>
                <a:spcPts val="800"/>
              </a:spcBef>
              <a:buNone/>
            </a:pPr>
            <a:r>
              <a:rPr lang="en-US" sz="1400" b="1" dirty="0">
                <a:solidFill>
                  <a:srgbClr val="000000"/>
                </a:solidFill>
              </a:rPr>
              <a:t>—C. Everett Koop, M.D., Surgeon General, 1981-</a:t>
            </a:r>
            <a:r>
              <a:rPr lang="en-US" sz="1400" b="1" dirty="0" smtClean="0">
                <a:solidFill>
                  <a:srgbClr val="000000"/>
                </a:solidFill>
              </a:rPr>
              <a:t>1989</a:t>
            </a:r>
            <a:endParaRPr lang="en-US" sz="1400" b="1" dirty="0">
              <a:solidFill>
                <a:srgbClr val="000000"/>
              </a:solidFill>
            </a:endParaRPr>
          </a:p>
        </p:txBody>
      </p:sp>
    </p:spTree>
    <p:extLst>
      <p:ext uri="{BB962C8B-B14F-4D97-AF65-F5344CB8AC3E}">
        <p14:creationId xmlns:p14="http://schemas.microsoft.com/office/powerpoint/2010/main" val="3929550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884"/>
            <a:ext cx="8229600" cy="857250"/>
          </a:xfrm>
        </p:spPr>
        <p:txBody>
          <a:bodyPr>
            <a:noAutofit/>
          </a:bodyPr>
          <a:lstStyle/>
          <a:p>
            <a:r>
              <a:rPr lang="en-US" sz="3200" dirty="0"/>
              <a:t>Case </a:t>
            </a:r>
            <a:r>
              <a:rPr lang="en-US" sz="3200" dirty="0" smtClean="0"/>
              <a:t>#3: Techniques to Cut Prescription Drug Costs</a:t>
            </a:r>
            <a:endParaRPr lang="en-US" sz="3200" dirty="0"/>
          </a:p>
        </p:txBody>
      </p:sp>
      <p:sp>
        <p:nvSpPr>
          <p:cNvPr id="3" name="Content Placeholder 2"/>
          <p:cNvSpPr>
            <a:spLocks noGrp="1"/>
          </p:cNvSpPr>
          <p:nvPr>
            <p:ph idx="1"/>
          </p:nvPr>
        </p:nvSpPr>
        <p:spPr>
          <a:xfrm>
            <a:off x="457200" y="1616899"/>
            <a:ext cx="8229600" cy="3154409"/>
          </a:xfrm>
        </p:spPr>
        <p:txBody>
          <a:bodyPr>
            <a:normAutofit fontScale="55000" lnSpcReduction="20000"/>
          </a:bodyPr>
          <a:lstStyle/>
          <a:p>
            <a:pPr>
              <a:lnSpc>
                <a:spcPct val="110000"/>
              </a:lnSpc>
              <a:spcBef>
                <a:spcPts val="1128"/>
              </a:spcBef>
            </a:pPr>
            <a:r>
              <a:rPr lang="en-US" dirty="0" smtClean="0">
                <a:solidFill>
                  <a:srgbClr val="000000"/>
                </a:solidFill>
              </a:rPr>
              <a:t>Mr. M is a 58-year-old man </a:t>
            </a:r>
            <a:r>
              <a:rPr lang="en-US" dirty="0">
                <a:solidFill>
                  <a:srgbClr val="000000"/>
                </a:solidFill>
              </a:rPr>
              <a:t>with </a:t>
            </a:r>
            <a:r>
              <a:rPr lang="en-US" dirty="0" smtClean="0">
                <a:solidFill>
                  <a:srgbClr val="000000"/>
                </a:solidFill>
              </a:rPr>
              <a:t>HTN and dyslipidemia who was recently diagnosed with non-Hodgkin lymphoma. He has 2 children in college for which he pays tuition.  He works for a local accounting firm that provides health insurance and a prescription drug coverage policy for its employees.</a:t>
            </a:r>
            <a:endParaRPr lang="en-US" dirty="0">
              <a:solidFill>
                <a:srgbClr val="000000"/>
              </a:solidFill>
            </a:endParaRPr>
          </a:p>
          <a:p>
            <a:pPr>
              <a:lnSpc>
                <a:spcPct val="110000"/>
              </a:lnSpc>
              <a:spcBef>
                <a:spcPts val="1128"/>
              </a:spcBef>
            </a:pPr>
            <a:r>
              <a:rPr lang="en-US" dirty="0" smtClean="0">
                <a:solidFill>
                  <a:srgbClr val="000000"/>
                </a:solidFill>
              </a:rPr>
              <a:t>Despite having a good paying job, he struggles to cover his children’s college tuition and his medical and prescription drug bills.  He is compliant with recommended therapies.   He </a:t>
            </a:r>
            <a:r>
              <a:rPr lang="en-US" dirty="0">
                <a:solidFill>
                  <a:srgbClr val="000000"/>
                </a:solidFill>
              </a:rPr>
              <a:t>keeps </a:t>
            </a:r>
            <a:r>
              <a:rPr lang="en-US" dirty="0" smtClean="0">
                <a:solidFill>
                  <a:srgbClr val="000000"/>
                </a:solidFill>
              </a:rPr>
              <a:t>his follow-up </a:t>
            </a:r>
            <a:r>
              <a:rPr lang="en-US" dirty="0">
                <a:solidFill>
                  <a:srgbClr val="000000"/>
                </a:solidFill>
              </a:rPr>
              <a:t>appointments and </a:t>
            </a:r>
            <a:r>
              <a:rPr lang="en-US" dirty="0" smtClean="0">
                <a:solidFill>
                  <a:srgbClr val="000000"/>
                </a:solidFill>
              </a:rPr>
              <a:t/>
            </a:r>
            <a:br>
              <a:rPr lang="en-US" dirty="0" smtClean="0">
                <a:solidFill>
                  <a:srgbClr val="000000"/>
                </a:solidFill>
              </a:rPr>
            </a:br>
            <a:r>
              <a:rPr lang="en-US" dirty="0" smtClean="0">
                <a:solidFill>
                  <a:srgbClr val="000000"/>
                </a:solidFill>
              </a:rPr>
              <a:t>his </a:t>
            </a:r>
            <a:r>
              <a:rPr lang="en-US" dirty="0">
                <a:solidFill>
                  <a:srgbClr val="000000"/>
                </a:solidFill>
              </a:rPr>
              <a:t>chronic diseases are well controlled.</a:t>
            </a:r>
          </a:p>
          <a:p>
            <a:pPr>
              <a:lnSpc>
                <a:spcPct val="110000"/>
              </a:lnSpc>
              <a:spcBef>
                <a:spcPts val="1128"/>
              </a:spcBef>
            </a:pPr>
            <a:r>
              <a:rPr lang="en-US" dirty="0" smtClean="0">
                <a:solidFill>
                  <a:srgbClr val="000000"/>
                </a:solidFill>
              </a:rPr>
              <a:t>His hematologist/oncologist wants to start him on combination chemotherapy. Mr. M is concerned about the side effects, like nausea, that he will experience.</a:t>
            </a:r>
            <a:endParaRPr lang="en-US" dirty="0">
              <a:solidFill>
                <a:srgbClr val="000000"/>
              </a:solidFill>
            </a:endParaRPr>
          </a:p>
        </p:txBody>
      </p:sp>
    </p:spTree>
    <p:extLst>
      <p:ext uri="{BB962C8B-B14F-4D97-AF65-F5344CB8AC3E}">
        <p14:creationId xmlns:p14="http://schemas.microsoft.com/office/powerpoint/2010/main" val="312817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884"/>
            <a:ext cx="8229600" cy="857250"/>
          </a:xfrm>
        </p:spPr>
        <p:txBody>
          <a:bodyPr>
            <a:noAutofit/>
          </a:bodyPr>
          <a:lstStyle/>
          <a:p>
            <a:r>
              <a:rPr lang="en-US" sz="3200" dirty="0"/>
              <a:t>Case </a:t>
            </a:r>
            <a:r>
              <a:rPr lang="en-US" sz="3200" dirty="0" smtClean="0"/>
              <a:t>#3: Techniques to Cut Prescription Drug Costs</a:t>
            </a:r>
            <a:endParaRPr lang="en-US" sz="3200" dirty="0"/>
          </a:p>
        </p:txBody>
      </p:sp>
      <p:sp>
        <p:nvSpPr>
          <p:cNvPr id="3" name="Content Placeholder 2"/>
          <p:cNvSpPr>
            <a:spLocks noGrp="1"/>
          </p:cNvSpPr>
          <p:nvPr>
            <p:ph idx="1"/>
          </p:nvPr>
        </p:nvSpPr>
        <p:spPr>
          <a:xfrm>
            <a:off x="457200" y="1616899"/>
            <a:ext cx="8229600" cy="3154409"/>
          </a:xfrm>
        </p:spPr>
        <p:txBody>
          <a:bodyPr>
            <a:normAutofit fontScale="92500" lnSpcReduction="20000"/>
          </a:bodyPr>
          <a:lstStyle/>
          <a:p>
            <a:pPr>
              <a:lnSpc>
                <a:spcPct val="110000"/>
              </a:lnSpc>
              <a:spcBef>
                <a:spcPts val="1128"/>
              </a:spcBef>
            </a:pPr>
            <a:r>
              <a:rPr lang="en-US" dirty="0" smtClean="0">
                <a:solidFill>
                  <a:srgbClr val="000000"/>
                </a:solidFill>
              </a:rPr>
              <a:t>Mr. M is assured that anti-emetic medications are effective in treating and preventing nausea and vomiting. He will be given these medications prior to his chemotherapy treatments and he will have medication at home to use as needed.</a:t>
            </a:r>
          </a:p>
          <a:p>
            <a:pPr>
              <a:lnSpc>
                <a:spcPct val="110000"/>
              </a:lnSpc>
              <a:spcBef>
                <a:spcPts val="1128"/>
              </a:spcBef>
            </a:pPr>
            <a:r>
              <a:rPr lang="en-US" dirty="0" smtClean="0">
                <a:solidFill>
                  <a:srgbClr val="000000"/>
                </a:solidFill>
              </a:rPr>
              <a:t>Mr. M expresses concern about the cost of these medications.</a:t>
            </a:r>
            <a:endParaRPr lang="en-US" dirty="0">
              <a:solidFill>
                <a:srgbClr val="000000"/>
              </a:solidFill>
            </a:endParaRPr>
          </a:p>
        </p:txBody>
      </p:sp>
    </p:spTree>
    <p:extLst>
      <p:ext uri="{BB962C8B-B14F-4D97-AF65-F5344CB8AC3E}">
        <p14:creationId xmlns:p14="http://schemas.microsoft.com/office/powerpoint/2010/main" val="101020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884"/>
            <a:ext cx="8229600" cy="857250"/>
          </a:xfrm>
        </p:spPr>
        <p:txBody>
          <a:bodyPr>
            <a:noAutofit/>
          </a:bodyPr>
          <a:lstStyle/>
          <a:p>
            <a:r>
              <a:rPr lang="en-US" sz="3200" dirty="0"/>
              <a:t>Case </a:t>
            </a:r>
            <a:r>
              <a:rPr lang="en-US" sz="3200" dirty="0" smtClean="0"/>
              <a:t>#3: Techniques to Cut Prescription Drug Costs</a:t>
            </a:r>
            <a:endParaRPr lang="en-US" sz="3200" dirty="0"/>
          </a:p>
        </p:txBody>
      </p:sp>
      <p:sp>
        <p:nvSpPr>
          <p:cNvPr id="3" name="Content Placeholder 2"/>
          <p:cNvSpPr>
            <a:spLocks noGrp="1"/>
          </p:cNvSpPr>
          <p:nvPr>
            <p:ph idx="1"/>
          </p:nvPr>
        </p:nvSpPr>
        <p:spPr>
          <a:xfrm>
            <a:off x="457200" y="1616899"/>
            <a:ext cx="8229600" cy="3154409"/>
          </a:xfrm>
        </p:spPr>
        <p:txBody>
          <a:bodyPr>
            <a:normAutofit fontScale="85000" lnSpcReduction="20000"/>
          </a:bodyPr>
          <a:lstStyle/>
          <a:p>
            <a:pPr>
              <a:lnSpc>
                <a:spcPct val="110000"/>
              </a:lnSpc>
              <a:spcBef>
                <a:spcPts val="1128"/>
              </a:spcBef>
            </a:pPr>
            <a:r>
              <a:rPr lang="en-US" dirty="0" smtClean="0">
                <a:solidFill>
                  <a:srgbClr val="000000"/>
                </a:solidFill>
              </a:rPr>
              <a:t>Generic vs. brand name drugs</a:t>
            </a:r>
          </a:p>
          <a:p>
            <a:pPr>
              <a:lnSpc>
                <a:spcPct val="110000"/>
              </a:lnSpc>
              <a:spcBef>
                <a:spcPts val="1128"/>
              </a:spcBef>
            </a:pPr>
            <a:r>
              <a:rPr lang="en-US" dirty="0" smtClean="0">
                <a:solidFill>
                  <a:srgbClr val="000000"/>
                </a:solidFill>
              </a:rPr>
              <a:t>Bioequivalent and </a:t>
            </a:r>
            <a:r>
              <a:rPr lang="en-US" dirty="0" err="1" smtClean="0">
                <a:solidFill>
                  <a:srgbClr val="000000"/>
                </a:solidFill>
              </a:rPr>
              <a:t>biosimilar</a:t>
            </a:r>
            <a:r>
              <a:rPr lang="en-US" dirty="0" smtClean="0">
                <a:solidFill>
                  <a:srgbClr val="000000"/>
                </a:solidFill>
              </a:rPr>
              <a:t> drugs</a:t>
            </a:r>
          </a:p>
          <a:p>
            <a:pPr>
              <a:lnSpc>
                <a:spcPct val="110000"/>
              </a:lnSpc>
              <a:spcBef>
                <a:spcPts val="1128"/>
              </a:spcBef>
            </a:pPr>
            <a:r>
              <a:rPr lang="en-US" dirty="0" smtClean="0">
                <a:solidFill>
                  <a:srgbClr val="000000"/>
                </a:solidFill>
              </a:rPr>
              <a:t>Over-the-counter vs. prescription drugs</a:t>
            </a:r>
          </a:p>
          <a:p>
            <a:pPr>
              <a:lnSpc>
                <a:spcPct val="110000"/>
              </a:lnSpc>
              <a:spcBef>
                <a:spcPts val="1128"/>
              </a:spcBef>
            </a:pPr>
            <a:r>
              <a:rPr lang="en-US" dirty="0" smtClean="0">
                <a:solidFill>
                  <a:srgbClr val="000000"/>
                </a:solidFill>
              </a:rPr>
              <a:t>Pill splitting</a:t>
            </a:r>
          </a:p>
          <a:p>
            <a:pPr>
              <a:lnSpc>
                <a:spcPct val="110000"/>
              </a:lnSpc>
              <a:spcBef>
                <a:spcPts val="1400"/>
              </a:spcBef>
            </a:pPr>
            <a:r>
              <a:rPr lang="en-US" dirty="0" smtClean="0">
                <a:solidFill>
                  <a:srgbClr val="000000"/>
                </a:solidFill>
              </a:rPr>
              <a:t>90-day vs. 30-day supply (co-pay may vary)</a:t>
            </a:r>
          </a:p>
          <a:p>
            <a:pPr>
              <a:lnSpc>
                <a:spcPct val="110000"/>
              </a:lnSpc>
              <a:spcBef>
                <a:spcPts val="1128"/>
              </a:spcBef>
            </a:pPr>
            <a:r>
              <a:rPr lang="en-US" dirty="0" smtClean="0">
                <a:solidFill>
                  <a:srgbClr val="000000"/>
                </a:solidFill>
              </a:rPr>
              <a:t>Shop around</a:t>
            </a:r>
            <a:endParaRPr lang="en-US" dirty="0">
              <a:solidFill>
                <a:srgbClr val="000000"/>
              </a:solidFill>
            </a:endParaRPr>
          </a:p>
        </p:txBody>
      </p:sp>
      <p:grpSp>
        <p:nvGrpSpPr>
          <p:cNvPr id="4" name="Group 3"/>
          <p:cNvGrpSpPr/>
          <p:nvPr/>
        </p:nvGrpSpPr>
        <p:grpSpPr>
          <a:xfrm>
            <a:off x="2895599" y="3133725"/>
            <a:ext cx="1123755" cy="523876"/>
            <a:chOff x="2819400" y="1543049"/>
            <a:chExt cx="2085976" cy="819151"/>
          </a:xfrm>
        </p:grpSpPr>
        <p:sp>
          <p:nvSpPr>
            <p:cNvPr id="5" name="Rectangle 4"/>
            <p:cNvSpPr/>
            <p:nvPr/>
          </p:nvSpPr>
          <p:spPr>
            <a:xfrm>
              <a:off x="2819400" y="1543049"/>
              <a:ext cx="2085976" cy="81915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https://encrypted-tbn1.gstatic.com/images?q=tbn:ANd9GcQ-MxgnDKosAG-FLIPb9lbDxhjTsiBjbWLv7e1iVC1RF81hN6p3QjzfwQ">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96"/>
            <a:stretch/>
          </p:blipFill>
          <p:spPr bwMode="auto">
            <a:xfrm>
              <a:off x="4343400" y="1543049"/>
              <a:ext cx="561976" cy="819151"/>
            </a:xfrm>
            <a:prstGeom prst="rect">
              <a:avLst/>
            </a:prstGeom>
            <a:solidFill>
              <a:srgbClr val="969696"/>
            </a:solidFill>
            <a:ln>
              <a:noFill/>
            </a:ln>
          </p:spPr>
        </p:pic>
        <p:pic>
          <p:nvPicPr>
            <p:cNvPr id="7" name="Picture 4" descr="https://encrypted-tbn1.gstatic.com/images?q=tbn:ANd9GcS1IR3hWhcKVGFMkXickZaVaXwJreeJ856GqgjeBId58rTqNW37IjAsUw">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128"/>
            <a:stretch/>
          </p:blipFill>
          <p:spPr bwMode="auto">
            <a:xfrm>
              <a:off x="3625241" y="1543049"/>
              <a:ext cx="565759" cy="802786"/>
            </a:xfrm>
            <a:prstGeom prst="rect">
              <a:avLst/>
            </a:prstGeom>
            <a:solidFill>
              <a:srgbClr val="969696"/>
            </a:solidFill>
            <a:ln>
              <a:noFill/>
            </a:ln>
          </p:spPr>
        </p:pic>
        <p:pic>
          <p:nvPicPr>
            <p:cNvPr id="8" name="Picture 2" descr="https://encrypted-tbn0.gstatic.com/images?q=tbn:ANd9GcQCtUcSTbAt08o50_URFRYtbELm_HlxXHgKCYl-Wbgq16-vThi9cat-1wA">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t="27408" b="27408"/>
            <a:stretch/>
          </p:blipFill>
          <p:spPr bwMode="auto">
            <a:xfrm>
              <a:off x="2819400" y="1691014"/>
              <a:ext cx="685800" cy="463464"/>
            </a:xfrm>
            <a:prstGeom prst="rect">
              <a:avLst/>
            </a:prstGeom>
            <a:solidFill>
              <a:srgbClr val="969696"/>
            </a:solidFill>
            <a:ln>
              <a:noFill/>
            </a:ln>
          </p:spPr>
        </p:pic>
      </p:grpSp>
      <p:pic>
        <p:nvPicPr>
          <p:cNvPr id="9" name="Picture 8" descr="https://encrypted-tbn3.gstatic.com/images?q=tbn:ANd9GcRYXX1NedOMAra2D7iRanacYge4xI6PxFL8trEPQm_RJIXl2wDRflkDq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3015532"/>
            <a:ext cx="78105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68"/>
            <a:ext cx="8229600" cy="789193"/>
          </a:xfrm>
        </p:spPr>
        <p:txBody>
          <a:bodyPr>
            <a:normAutofit/>
          </a:bodyPr>
          <a:lstStyle/>
          <a:p>
            <a:r>
              <a:rPr lang="en-US" sz="4000" dirty="0"/>
              <a:t>Learning Objectives</a:t>
            </a:r>
          </a:p>
        </p:txBody>
      </p:sp>
      <p:sp>
        <p:nvSpPr>
          <p:cNvPr id="3" name="Content Placeholder 2"/>
          <p:cNvSpPr>
            <a:spLocks noGrp="1"/>
          </p:cNvSpPr>
          <p:nvPr>
            <p:ph idx="1"/>
          </p:nvPr>
        </p:nvSpPr>
        <p:spPr>
          <a:xfrm>
            <a:off x="387626" y="1322960"/>
            <a:ext cx="8607286" cy="3463049"/>
          </a:xfrm>
        </p:spPr>
        <p:txBody>
          <a:bodyPr>
            <a:noAutofit/>
          </a:bodyPr>
          <a:lstStyle/>
          <a:p>
            <a:pPr>
              <a:spcBef>
                <a:spcPts val="0"/>
              </a:spcBef>
            </a:pPr>
            <a:r>
              <a:rPr lang="en-US" sz="2000" dirty="0" smtClean="0"/>
              <a:t>Compare efficacy and costs of commonly prescribed medications including generic (and </a:t>
            </a:r>
            <a:r>
              <a:rPr lang="en-US" sz="2000" dirty="0" err="1" smtClean="0"/>
              <a:t>biosimilar</a:t>
            </a:r>
            <a:r>
              <a:rPr lang="en-US" sz="2000" dirty="0" smtClean="0"/>
              <a:t>) versus non-generic medications.</a:t>
            </a:r>
          </a:p>
          <a:p>
            <a:pPr>
              <a:spcBef>
                <a:spcPts val="0"/>
              </a:spcBef>
            </a:pPr>
            <a:r>
              <a:rPr lang="en-US" sz="2000" dirty="0" smtClean="0"/>
              <a:t>Identify </a:t>
            </a:r>
            <a:r>
              <a:rPr lang="en-US" sz="2000" dirty="0"/>
              <a:t>medication cost as an important barrier to </a:t>
            </a:r>
            <a:r>
              <a:rPr lang="en-US" sz="2000" dirty="0" smtClean="0"/>
              <a:t>adherence.</a:t>
            </a:r>
          </a:p>
          <a:p>
            <a:pPr>
              <a:spcBef>
                <a:spcPts val="0"/>
              </a:spcBef>
            </a:pPr>
            <a:r>
              <a:rPr lang="en-US" sz="2000" dirty="0" smtClean="0"/>
              <a:t>Recognize </a:t>
            </a:r>
            <a:r>
              <a:rPr lang="en-US" sz="2000" dirty="0"/>
              <a:t>the importance of simplifying medication regimens </a:t>
            </a:r>
            <a:r>
              <a:rPr lang="en-US" sz="2000" dirty="0" smtClean="0"/>
              <a:t>to improve patient </a:t>
            </a:r>
            <a:r>
              <a:rPr lang="en-US" sz="2000" dirty="0"/>
              <a:t>outcomes (</a:t>
            </a:r>
            <a:r>
              <a:rPr lang="en-US" sz="2000" dirty="0" smtClean="0"/>
              <a:t>stop nonessential </a:t>
            </a:r>
            <a:r>
              <a:rPr lang="en-US" sz="2000" dirty="0"/>
              <a:t>medications and </a:t>
            </a:r>
            <a:r>
              <a:rPr lang="en-US" sz="2000" dirty="0" smtClean="0"/>
              <a:t>de-escalate therapy when indicated and when possible).</a:t>
            </a:r>
          </a:p>
          <a:p>
            <a:pPr>
              <a:spcBef>
                <a:spcPts val="0"/>
              </a:spcBef>
            </a:pPr>
            <a:r>
              <a:rPr lang="en-US" sz="2000" dirty="0" smtClean="0"/>
              <a:t>Describe medication prior authorization process and list implications.</a:t>
            </a:r>
          </a:p>
          <a:p>
            <a:pPr>
              <a:spcBef>
                <a:spcPts val="0"/>
              </a:spcBef>
            </a:pPr>
            <a:r>
              <a:rPr lang="en-US" sz="2000" dirty="0" smtClean="0"/>
              <a:t>Facilitate effective physician-patient discussions about patients’ out-of-pocket costs.</a:t>
            </a:r>
          </a:p>
          <a:p>
            <a:pPr>
              <a:spcBef>
                <a:spcPts val="0"/>
              </a:spcBef>
            </a:pPr>
            <a:r>
              <a:rPr lang="en-US" sz="2000" dirty="0" smtClean="0"/>
              <a:t>Identify resources to assist patients with out-of-pocket mediation costs and adherence.</a:t>
            </a:r>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884"/>
            <a:ext cx="8229600" cy="857250"/>
          </a:xfrm>
        </p:spPr>
        <p:txBody>
          <a:bodyPr>
            <a:noAutofit/>
          </a:bodyPr>
          <a:lstStyle/>
          <a:p>
            <a:r>
              <a:rPr lang="en-US" sz="3200" dirty="0"/>
              <a:t>Case </a:t>
            </a:r>
            <a:r>
              <a:rPr lang="en-US" sz="3200" dirty="0" smtClean="0"/>
              <a:t>#3: Techniques to Cut Prescription Drug Costs</a:t>
            </a:r>
            <a:endParaRPr lang="en-US" sz="3200" dirty="0"/>
          </a:p>
        </p:txBody>
      </p:sp>
      <p:sp>
        <p:nvSpPr>
          <p:cNvPr id="3" name="Content Placeholder 2"/>
          <p:cNvSpPr>
            <a:spLocks noGrp="1"/>
          </p:cNvSpPr>
          <p:nvPr>
            <p:ph idx="1"/>
          </p:nvPr>
        </p:nvSpPr>
        <p:spPr>
          <a:xfrm>
            <a:off x="457200" y="1616899"/>
            <a:ext cx="8229600" cy="3154409"/>
          </a:xfrm>
        </p:spPr>
        <p:txBody>
          <a:bodyPr>
            <a:normAutofit/>
          </a:bodyPr>
          <a:lstStyle/>
          <a:p>
            <a:pPr>
              <a:lnSpc>
                <a:spcPct val="110000"/>
              </a:lnSpc>
              <a:spcBef>
                <a:spcPts val="1128"/>
              </a:spcBef>
            </a:pPr>
            <a:r>
              <a:rPr lang="en-US" dirty="0" smtClean="0">
                <a:solidFill>
                  <a:srgbClr val="000000"/>
                </a:solidFill>
              </a:rPr>
              <a:t>There are several medications available for the prevention and treatment of chemotherapy-associated nausea and vomiting.</a:t>
            </a:r>
            <a:endParaRPr lang="en-US" dirty="0">
              <a:solidFill>
                <a:srgbClr val="000000"/>
              </a:solidFill>
            </a:endParaRPr>
          </a:p>
        </p:txBody>
      </p:sp>
    </p:spTree>
    <p:extLst>
      <p:ext uri="{BB962C8B-B14F-4D97-AF65-F5344CB8AC3E}">
        <p14:creationId xmlns:p14="http://schemas.microsoft.com/office/powerpoint/2010/main" val="1315236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884"/>
            <a:ext cx="8229600" cy="857250"/>
          </a:xfrm>
        </p:spPr>
        <p:txBody>
          <a:bodyPr>
            <a:noAutofit/>
          </a:bodyPr>
          <a:lstStyle/>
          <a:p>
            <a:r>
              <a:rPr lang="en-US" sz="3200" dirty="0"/>
              <a:t>Case </a:t>
            </a:r>
            <a:r>
              <a:rPr lang="en-US" sz="3200" dirty="0" smtClean="0"/>
              <a:t>#3: Techniques to Cut Prescription Drug Costs</a:t>
            </a:r>
            <a:endParaRPr lang="en-US" sz="3200" dirty="0"/>
          </a:p>
        </p:txBody>
      </p:sp>
      <p:sp>
        <p:nvSpPr>
          <p:cNvPr id="6" name="TextBox 5"/>
          <p:cNvSpPr txBox="1"/>
          <p:nvPr/>
        </p:nvSpPr>
        <p:spPr>
          <a:xfrm>
            <a:off x="0" y="2456958"/>
            <a:ext cx="1726755" cy="116955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Warehouse</a:t>
            </a:r>
          </a:p>
          <a:p>
            <a:r>
              <a:rPr lang="en-US" sz="1400" dirty="0" smtClean="0">
                <a:latin typeface="Arial" panose="020B0604020202020204" pitchFamily="34" charset="0"/>
                <a:cs typeface="Arial" panose="020B0604020202020204" pitchFamily="34" charset="0"/>
              </a:rPr>
              <a:t>Club</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National Drugstore </a:t>
            </a:r>
          </a:p>
          <a:p>
            <a:r>
              <a:rPr lang="en-US" sz="1400" dirty="0" smtClean="0">
                <a:latin typeface="Arial" panose="020B0604020202020204" pitchFamily="34" charset="0"/>
                <a:cs typeface="Arial" panose="020B0604020202020204" pitchFamily="34" charset="0"/>
              </a:rPr>
              <a:t>Chain</a:t>
            </a:r>
            <a:endParaRPr lang="en-US" sz="1400" dirty="0">
              <a:latin typeface="Arial" panose="020B0604020202020204" pitchFamily="34" charset="0"/>
              <a:cs typeface="Arial" panose="020B0604020202020204" pitchFamily="34" charset="0"/>
            </a:endParaRPr>
          </a:p>
        </p:txBody>
      </p:sp>
      <p:grpSp>
        <p:nvGrpSpPr>
          <p:cNvPr id="30" name="Group 29"/>
          <p:cNvGrpSpPr/>
          <p:nvPr/>
        </p:nvGrpSpPr>
        <p:grpSpPr>
          <a:xfrm>
            <a:off x="95250" y="1671384"/>
            <a:ext cx="8972550" cy="1922784"/>
            <a:chOff x="95250" y="1719009"/>
            <a:chExt cx="8972550" cy="1922784"/>
          </a:xfrm>
        </p:grpSpPr>
        <p:sp>
          <p:nvSpPr>
            <p:cNvPr id="5" name="TextBox 4"/>
            <p:cNvSpPr txBox="1"/>
            <p:nvPr/>
          </p:nvSpPr>
          <p:spPr>
            <a:xfrm>
              <a:off x="1676400" y="1719009"/>
              <a:ext cx="7196201" cy="738664"/>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Prochlorperazine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Ondansetron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Granisetron</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(Generic)			  (Generic)		 	      (Zofran)		      (</a:t>
              </a:r>
              <a:r>
                <a:rPr lang="en-US" sz="1400" dirty="0" err="1" smtClean="0">
                  <a:latin typeface="Arial" panose="020B0604020202020204" pitchFamily="34" charset="0"/>
                  <a:cs typeface="Arial" panose="020B0604020202020204" pitchFamily="34" charset="0"/>
                </a:rPr>
                <a:t>Kytril</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    10 mg (#30)		4 mg (#30)   8 mg (#30)   4 mg (#30)   8 mg (#30)        1 mg (#30)</a:t>
              </a:r>
              <a:endParaRPr lang="en-US" sz="1400" dirty="0">
                <a:latin typeface="Arial" panose="020B0604020202020204" pitchFamily="34" charset="0"/>
                <a:cs typeface="Arial" panose="020B0604020202020204" pitchFamily="34" charset="0"/>
              </a:endParaRPr>
            </a:p>
          </p:txBody>
        </p:sp>
        <p:cxnSp>
          <p:nvCxnSpPr>
            <p:cNvPr id="8" name="Straight Connector 7"/>
            <p:cNvCxnSpPr/>
            <p:nvPr/>
          </p:nvCxnSpPr>
          <p:spPr>
            <a:xfrm flipV="1">
              <a:off x="95250" y="2456958"/>
              <a:ext cx="8972550" cy="71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4300" y="3041733"/>
              <a:ext cx="8953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4300" y="3626509"/>
              <a:ext cx="8953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71850" y="1719009"/>
              <a:ext cx="9525" cy="1907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24375" y="2209800"/>
              <a:ext cx="0" cy="14319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34025" y="2088341"/>
              <a:ext cx="9525" cy="1538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600950" y="1719009"/>
              <a:ext cx="9525" cy="1907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62725" y="2209800"/>
              <a:ext cx="0" cy="1431993"/>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43125" y="2581275"/>
              <a:ext cx="6696064"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$4.00		$14.02	   $10.00	    $689.16</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$1142.24	    $159.70</a:t>
              </a:r>
            </a:p>
          </p:txBody>
        </p:sp>
        <p:sp>
          <p:nvSpPr>
            <p:cNvPr id="23" name="TextBox 22"/>
            <p:cNvSpPr txBox="1"/>
            <p:nvPr/>
          </p:nvSpPr>
          <p:spPr>
            <a:xfrm>
              <a:off x="2108584" y="3162300"/>
              <a:ext cx="6696064"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$11.99		 $96.00	   $142.05	     $712.23     $1182.16	     $154.50</a:t>
              </a:r>
              <a:endParaRPr lang="en-US" sz="1600" dirty="0">
                <a:latin typeface="Arial" panose="020B0604020202020204" pitchFamily="34" charset="0"/>
                <a:cs typeface="Arial" panose="020B0604020202020204" pitchFamily="34" charset="0"/>
              </a:endParaRPr>
            </a:p>
          </p:txBody>
        </p:sp>
        <p:cxnSp>
          <p:nvCxnSpPr>
            <p:cNvPr id="24" name="Straight Connector 23"/>
            <p:cNvCxnSpPr/>
            <p:nvPr/>
          </p:nvCxnSpPr>
          <p:spPr>
            <a:xfrm>
              <a:off x="1666875" y="1719009"/>
              <a:ext cx="9525" cy="19075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2873152" y="3695700"/>
            <a:ext cx="3536866" cy="923330"/>
            <a:chOff x="3063652" y="3819525"/>
            <a:chExt cx="3536866" cy="923330"/>
          </a:xfrm>
        </p:grpSpPr>
        <p:sp>
          <p:nvSpPr>
            <p:cNvPr id="29" name="Rectangle 28"/>
            <p:cNvSpPr/>
            <p:nvPr/>
          </p:nvSpPr>
          <p:spPr>
            <a:xfrm>
              <a:off x="3063652" y="3819525"/>
              <a:ext cx="3536866" cy="92333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063652" y="3819525"/>
              <a:ext cx="3536866"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chemeClr val="bg1"/>
                  </a:solidFill>
                </a:rPr>
                <a:t>Consider generic vs. brand name</a:t>
              </a:r>
            </a:p>
            <a:p>
              <a:pPr marL="285750" indent="-285750">
                <a:buFont typeface="Arial" panose="020B0604020202020204" pitchFamily="34" charset="0"/>
                <a:buChar char="•"/>
              </a:pPr>
              <a:r>
                <a:rPr lang="en-US" dirty="0" smtClean="0">
                  <a:solidFill>
                    <a:schemeClr val="bg1"/>
                  </a:solidFill>
                </a:rPr>
                <a:t>Consider pill-splitting</a:t>
              </a:r>
            </a:p>
            <a:p>
              <a:pPr marL="285750" indent="-285750">
                <a:buFont typeface="Arial" panose="020B0604020202020204" pitchFamily="34" charset="0"/>
                <a:buChar char="•"/>
              </a:pPr>
              <a:r>
                <a:rPr lang="en-US" dirty="0" smtClean="0">
                  <a:solidFill>
                    <a:schemeClr val="bg1"/>
                  </a:solidFill>
                </a:rPr>
                <a:t>Consider potency needed</a:t>
              </a:r>
              <a:endParaRPr lang="en-US" dirty="0">
                <a:solidFill>
                  <a:schemeClr val="bg1"/>
                </a:solidFill>
              </a:endParaRPr>
            </a:p>
          </p:txBody>
        </p:sp>
      </p:grpSp>
    </p:spTree>
    <p:extLst>
      <p:ext uri="{BB962C8B-B14F-4D97-AF65-F5344CB8AC3E}">
        <p14:creationId xmlns:p14="http://schemas.microsoft.com/office/powerpoint/2010/main" val="1315236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668103"/>
          </a:xfrm>
        </p:spPr>
        <p:txBody>
          <a:bodyPr>
            <a:normAutofit fontScale="90000"/>
          </a:bodyPr>
          <a:lstStyle/>
          <a:p>
            <a:r>
              <a:rPr lang="en-US" dirty="0"/>
              <a:t>Summary</a:t>
            </a:r>
          </a:p>
        </p:txBody>
      </p:sp>
      <p:sp>
        <p:nvSpPr>
          <p:cNvPr id="3" name="Content Placeholder 2"/>
          <p:cNvSpPr>
            <a:spLocks noGrp="1"/>
          </p:cNvSpPr>
          <p:nvPr>
            <p:ph idx="1"/>
          </p:nvPr>
        </p:nvSpPr>
        <p:spPr>
          <a:xfrm>
            <a:off x="238539" y="1148862"/>
            <a:ext cx="8607288" cy="3480399"/>
          </a:xfrm>
        </p:spPr>
        <p:txBody>
          <a:bodyPr>
            <a:normAutofit fontScale="25000" lnSpcReduction="20000"/>
          </a:bodyPr>
          <a:lstStyle/>
          <a:p>
            <a:pPr marL="290513" lvl="1" indent="0">
              <a:buNone/>
            </a:pPr>
            <a:endParaRPr lang="en-US" sz="4900" dirty="0" smtClean="0"/>
          </a:p>
          <a:p>
            <a:pPr marL="290513" lvl="1" indent="0">
              <a:buNone/>
            </a:pPr>
            <a:r>
              <a:rPr lang="en-US" sz="6400" dirty="0" smtClean="0"/>
              <a:t>Prescription </a:t>
            </a:r>
            <a:r>
              <a:rPr lang="en-US" sz="6400" dirty="0"/>
              <a:t>medications </a:t>
            </a:r>
            <a:r>
              <a:rPr lang="en-US" sz="6400" dirty="0" smtClean="0"/>
              <a:t>contribute to </a:t>
            </a:r>
            <a:r>
              <a:rPr lang="en-US" sz="6400" dirty="0"/>
              <a:t>unnecessary </a:t>
            </a:r>
            <a:r>
              <a:rPr lang="en-US" sz="6400" dirty="0" smtClean="0">
                <a:solidFill>
                  <a:srgbClr val="000000"/>
                </a:solidFill>
              </a:rPr>
              <a:t>healthcare </a:t>
            </a:r>
            <a:r>
              <a:rPr lang="en-US" sz="6400" dirty="0" smtClean="0"/>
              <a:t>spending and financial hardship for patients.</a:t>
            </a:r>
          </a:p>
          <a:p>
            <a:r>
              <a:rPr lang="en-US" sz="6400" dirty="0" smtClean="0"/>
              <a:t>Hospital formularies are often influenced by bundling, market share rewards and rebates→ use of medications in the hospital that are much more expensive in outpatient setting.</a:t>
            </a:r>
          </a:p>
          <a:p>
            <a:r>
              <a:rPr lang="en-US" sz="6400" dirty="0" smtClean="0"/>
              <a:t>Consultants should clearly communicate which medication (generic vs. name brand) and dosage they recommend.</a:t>
            </a:r>
          </a:p>
          <a:p>
            <a:r>
              <a:rPr lang="en-US" sz="6400" dirty="0" smtClean="0"/>
              <a:t>Medication </a:t>
            </a:r>
            <a:r>
              <a:rPr lang="en-US" sz="6400" dirty="0"/>
              <a:t>reconciliation should be performed at every outpatient visit and prior to every hospital discharge with a focus on:</a:t>
            </a:r>
          </a:p>
          <a:p>
            <a:pPr marL="914400" lvl="1" indent="-457200">
              <a:buFont typeface="+mj-lt"/>
              <a:buAutoNum type="arabicParenR"/>
            </a:pPr>
            <a:r>
              <a:rPr lang="en-US" sz="6400" dirty="0"/>
              <a:t>Clear indications for each medication prescribed</a:t>
            </a:r>
          </a:p>
          <a:p>
            <a:pPr marL="914400" lvl="1" indent="-457200">
              <a:buFont typeface="+mj-lt"/>
              <a:buAutoNum type="arabicParenR"/>
            </a:pPr>
            <a:r>
              <a:rPr lang="en-US" sz="6400" dirty="0" smtClean="0"/>
              <a:t>Substitution </a:t>
            </a:r>
            <a:r>
              <a:rPr lang="en-US" sz="6400" dirty="0"/>
              <a:t>of generics </a:t>
            </a:r>
            <a:r>
              <a:rPr lang="en-US" sz="6400" dirty="0" smtClean="0"/>
              <a:t>(or </a:t>
            </a:r>
            <a:r>
              <a:rPr lang="en-US" sz="6400" dirty="0" err="1" smtClean="0"/>
              <a:t>biosimilars</a:t>
            </a:r>
            <a:r>
              <a:rPr lang="en-US" sz="6400" dirty="0" smtClean="0"/>
              <a:t>) when </a:t>
            </a:r>
            <a:r>
              <a:rPr lang="en-US" sz="6400" dirty="0"/>
              <a:t>possible</a:t>
            </a:r>
          </a:p>
          <a:p>
            <a:pPr marL="914400" lvl="1" indent="-457200">
              <a:buFont typeface="+mj-lt"/>
              <a:buAutoNum type="arabicParenR"/>
            </a:pPr>
            <a:r>
              <a:rPr lang="en-US" sz="6400" dirty="0"/>
              <a:t>Consideration of an individual patient’s insurance formulary and ability to meet out-of-pocket </a:t>
            </a:r>
            <a:r>
              <a:rPr lang="en-US" sz="6400" dirty="0" smtClean="0"/>
              <a:t>costs</a:t>
            </a:r>
          </a:p>
          <a:p>
            <a:pPr marL="914400" lvl="1" indent="-457200">
              <a:buFont typeface="+mj-lt"/>
              <a:buAutoNum type="arabicParenR"/>
            </a:pPr>
            <a:r>
              <a:rPr lang="en-US" sz="6400" dirty="0" smtClean="0"/>
              <a:t>Compare efficacy in relation to cost of medications prescribed</a:t>
            </a:r>
          </a:p>
          <a:p>
            <a:pPr marL="914400" lvl="1" indent="-457200">
              <a:buFont typeface="+mj-lt"/>
              <a:buAutoNum type="arabicParenR"/>
            </a:pPr>
            <a:endParaRPr lang="en-US" sz="4000" dirty="0"/>
          </a:p>
        </p:txBody>
      </p:sp>
    </p:spTree>
    <p:extLst>
      <p:ext uri="{BB962C8B-B14F-4D97-AF65-F5344CB8AC3E}">
        <p14:creationId xmlns:p14="http://schemas.microsoft.com/office/powerpoint/2010/main" val="480621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Commitment </a:t>
            </a:r>
            <a:r>
              <a:rPr lang="en-US" dirty="0" smtClean="0"/>
              <a:t>in </a:t>
            </a:r>
            <a:r>
              <a:rPr lang="en-US" dirty="0"/>
              <a:t>Y</a:t>
            </a:r>
            <a:r>
              <a:rPr lang="en-US" dirty="0" smtClean="0"/>
              <a:t>our </a:t>
            </a:r>
            <a:r>
              <a:rPr lang="en-US" dirty="0"/>
              <a:t>P</a:t>
            </a:r>
            <a:r>
              <a:rPr lang="en-US" dirty="0" smtClean="0"/>
              <a:t>ractice</a:t>
            </a:r>
            <a:endParaRPr lang="en-US" dirty="0"/>
          </a:p>
        </p:txBody>
      </p:sp>
      <p:sp>
        <p:nvSpPr>
          <p:cNvPr id="3" name="Content Placeholder 2"/>
          <p:cNvSpPr>
            <a:spLocks noGrp="1"/>
          </p:cNvSpPr>
          <p:nvPr>
            <p:ph idx="1"/>
          </p:nvPr>
        </p:nvSpPr>
        <p:spPr>
          <a:xfrm>
            <a:off x="457200" y="1454974"/>
            <a:ext cx="4949380" cy="3154409"/>
          </a:xfrm>
        </p:spPr>
        <p:txBody>
          <a:bodyPr>
            <a:noAutofit/>
          </a:bodyPr>
          <a:lstStyle/>
          <a:p>
            <a:pPr marL="0">
              <a:lnSpc>
                <a:spcPct val="90000"/>
              </a:lnSpc>
              <a:spcBef>
                <a:spcPts val="0"/>
              </a:spcBef>
              <a:buNone/>
            </a:pPr>
            <a:r>
              <a:rPr lang="en-US" sz="2400" dirty="0"/>
              <a:t>Consider a time when medication adherence was adversely affected by your own prescribing practices. </a:t>
            </a:r>
            <a:r>
              <a:rPr lang="en-US" sz="2400" dirty="0" smtClean="0"/>
              <a:t>List </a:t>
            </a:r>
            <a:r>
              <a:rPr lang="en-US" sz="2400" dirty="0"/>
              <a:t>at least one thing to </a:t>
            </a:r>
            <a:r>
              <a:rPr lang="en-US" sz="2400" dirty="0" smtClean="0"/>
              <a:t>start </a:t>
            </a:r>
            <a:r>
              <a:rPr lang="en-US" sz="2400" dirty="0"/>
              <a:t>doing and one thing to </a:t>
            </a:r>
            <a:r>
              <a:rPr lang="en-US" sz="2400" dirty="0" smtClean="0"/>
              <a:t>stop doing.</a:t>
            </a:r>
            <a:endParaRPr lang="en-US" sz="2400" dirty="0"/>
          </a:p>
          <a:p>
            <a:pPr>
              <a:lnSpc>
                <a:spcPct val="90000"/>
              </a:lnSpc>
              <a:spcBef>
                <a:spcPts val="0"/>
              </a:spcBef>
              <a:buNone/>
            </a:pPr>
            <a:endParaRPr lang="en-US" sz="2400" dirty="0"/>
          </a:p>
          <a:p>
            <a:pPr>
              <a:lnSpc>
                <a:spcPct val="90000"/>
              </a:lnSpc>
              <a:spcBef>
                <a:spcPts val="0"/>
              </a:spcBef>
              <a:buNone/>
            </a:pPr>
            <a:r>
              <a:rPr lang="en-US" sz="2400" dirty="0" smtClean="0">
                <a:solidFill>
                  <a:srgbClr val="008000"/>
                </a:solidFill>
              </a:rPr>
              <a:t>START:</a:t>
            </a:r>
            <a:endParaRPr lang="en-US" sz="2400" dirty="0">
              <a:solidFill>
                <a:srgbClr val="008000"/>
              </a:solidFill>
            </a:endParaRPr>
          </a:p>
          <a:p>
            <a:pPr>
              <a:lnSpc>
                <a:spcPct val="90000"/>
              </a:lnSpc>
              <a:spcBef>
                <a:spcPts val="0"/>
              </a:spcBef>
              <a:buNone/>
            </a:pPr>
            <a:endParaRPr lang="en-US" sz="2400" dirty="0"/>
          </a:p>
          <a:p>
            <a:pPr>
              <a:lnSpc>
                <a:spcPct val="90000"/>
              </a:lnSpc>
              <a:spcBef>
                <a:spcPts val="0"/>
              </a:spcBef>
              <a:buNone/>
            </a:pPr>
            <a:r>
              <a:rPr lang="en-US" sz="2400" dirty="0" smtClean="0">
                <a:solidFill>
                  <a:srgbClr val="FF0000"/>
                </a:solidFill>
              </a:rPr>
              <a:t>STOP:</a:t>
            </a:r>
            <a:endParaRPr lang="en-US" sz="2400" dirty="0">
              <a:solidFill>
                <a:srgbClr val="FF0000"/>
              </a:solidFill>
            </a:endParaRPr>
          </a:p>
        </p:txBody>
      </p:sp>
      <p:pic>
        <p:nvPicPr>
          <p:cNvPr id="4" name="Picture 2" descr="G:\Medical Education Administration\HVCCC PRESENTATIONS\Stock imagery\presentation 5\120114582.jpg"/>
          <p:cNvPicPr>
            <a:picLocks noChangeAspect="1" noChangeArrowheads="1"/>
          </p:cNvPicPr>
          <p:nvPr/>
        </p:nvPicPr>
        <p:blipFill>
          <a:blip r:embed="rId2"/>
          <a:srcRect/>
          <a:stretch>
            <a:fillRect/>
          </a:stretch>
        </p:blipFill>
        <p:spPr bwMode="auto">
          <a:xfrm>
            <a:off x="5997512" y="1454974"/>
            <a:ext cx="2418368" cy="2954240"/>
          </a:xfrm>
          <a:prstGeom prst="rect">
            <a:avLst/>
          </a:prstGeom>
          <a:noFill/>
        </p:spPr>
      </p:pic>
    </p:spTree>
    <p:extLst>
      <p:ext uri="{BB962C8B-B14F-4D97-AF65-F5344CB8AC3E}">
        <p14:creationId xmlns:p14="http://schemas.microsoft.com/office/powerpoint/2010/main" val="405391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952"/>
            <a:ext cx="8229600" cy="857250"/>
          </a:xfrm>
        </p:spPr>
        <p:txBody>
          <a:bodyPr/>
          <a:lstStyle/>
          <a:p>
            <a:r>
              <a:rPr lang="en-US" dirty="0"/>
              <a:t>References</a:t>
            </a:r>
          </a:p>
        </p:txBody>
      </p:sp>
      <p:sp>
        <p:nvSpPr>
          <p:cNvPr id="3" name="Content Placeholder 2"/>
          <p:cNvSpPr>
            <a:spLocks noGrp="1"/>
          </p:cNvSpPr>
          <p:nvPr>
            <p:ph idx="1"/>
          </p:nvPr>
        </p:nvSpPr>
        <p:spPr>
          <a:xfrm>
            <a:off x="419100" y="1278556"/>
            <a:ext cx="8324850" cy="3154409"/>
          </a:xfrm>
        </p:spPr>
        <p:txBody>
          <a:bodyPr>
            <a:noAutofit/>
          </a:bodyPr>
          <a:lstStyle/>
          <a:p>
            <a:pPr>
              <a:spcBef>
                <a:spcPts val="560"/>
              </a:spcBef>
              <a:buFont typeface="Wingdings 2"/>
              <a:buAutoNum type="arabicPeriod"/>
              <a:defRPr/>
            </a:pPr>
            <a:r>
              <a:rPr lang="en-US" sz="1000" dirty="0" err="1"/>
              <a:t>Kornfield</a:t>
            </a:r>
            <a:r>
              <a:rPr lang="en-US" sz="1000" dirty="0"/>
              <a:t> R, et al. Promotion of prescription drugs to consumers and providers, 2001-2010. </a:t>
            </a:r>
            <a:r>
              <a:rPr lang="en-US" sz="1000" dirty="0" err="1"/>
              <a:t>PLoS</a:t>
            </a:r>
            <a:r>
              <a:rPr lang="en-US" sz="1000" dirty="0"/>
              <a:t> One. 2013;8(3):e55504</a:t>
            </a:r>
            <a:r>
              <a:rPr lang="en-US" sz="1000" dirty="0" smtClean="0"/>
              <a:t>.</a:t>
            </a:r>
          </a:p>
          <a:p>
            <a:pPr>
              <a:spcBef>
                <a:spcPts val="560"/>
              </a:spcBef>
              <a:buFont typeface="Wingdings 2"/>
              <a:buAutoNum type="arabicPeriod"/>
              <a:defRPr/>
            </a:pPr>
            <a:r>
              <a:rPr lang="en-US" sz="1000" dirty="0" err="1"/>
              <a:t>Sierles</a:t>
            </a:r>
            <a:r>
              <a:rPr lang="en-US" sz="1000" dirty="0"/>
              <a:t> FS, et al. Changes in medical students’ exposure to attitudes about drug company interactions from 2003 to 2012: a </a:t>
            </a:r>
            <a:r>
              <a:rPr lang="en-US" sz="1000" dirty="0" err="1"/>
              <a:t>multi-institutional</a:t>
            </a:r>
            <a:r>
              <a:rPr lang="en-US" sz="1000" dirty="0"/>
              <a:t> follow-up survey. </a:t>
            </a:r>
            <a:r>
              <a:rPr lang="en-US" sz="1000" dirty="0" err="1"/>
              <a:t>Acad</a:t>
            </a:r>
            <a:r>
              <a:rPr lang="en-US" sz="1000" dirty="0"/>
              <a:t> Med. 2015 Aug;90(8):1137-46</a:t>
            </a:r>
            <a:r>
              <a:rPr lang="en-US" sz="1000" dirty="0" smtClean="0"/>
              <a:t>.</a:t>
            </a:r>
          </a:p>
          <a:p>
            <a:pPr>
              <a:lnSpc>
                <a:spcPct val="110000"/>
              </a:lnSpc>
              <a:spcBef>
                <a:spcPts val="560"/>
              </a:spcBef>
              <a:buFont typeface="Wingdings 2"/>
              <a:buAutoNum type="arabicPeriod"/>
              <a:defRPr/>
            </a:pPr>
            <a:r>
              <a:rPr lang="en-US" sz="1000" dirty="0" err="1"/>
              <a:t>Steinbrook</a:t>
            </a:r>
            <a:r>
              <a:rPr lang="en-US" sz="1000" dirty="0"/>
              <a:t> R. Future directions in industry funding of continuing medical education. Arch Intern Med. 2011 Feb 14;171(3):257-8</a:t>
            </a:r>
            <a:r>
              <a:rPr lang="en-US" sz="1000" dirty="0" smtClean="0"/>
              <a:t>.</a:t>
            </a:r>
          </a:p>
          <a:p>
            <a:pPr>
              <a:lnSpc>
                <a:spcPct val="110000"/>
              </a:lnSpc>
              <a:spcBef>
                <a:spcPts val="560"/>
              </a:spcBef>
              <a:buFont typeface="Wingdings 2"/>
              <a:buAutoNum type="arabicPeriod"/>
              <a:defRPr/>
            </a:pPr>
            <a:r>
              <a:rPr lang="en-US" sz="1000" dirty="0"/>
              <a:t>Accreditation Council for Continuing Medical Education. ACCME® 2011 annual report data. </a:t>
            </a:r>
            <a:r>
              <a:rPr lang="en-US" sz="1000" u="sng" dirty="0">
                <a:hlinkClick r:id="rId2"/>
              </a:rPr>
              <a:t>http://www.accme.org/sites/default/files/630_2011_Annual_Report_20130807.pdf</a:t>
            </a:r>
            <a:r>
              <a:rPr lang="en-US" sz="1000" dirty="0"/>
              <a:t>. Last accessed March 16, 2016</a:t>
            </a:r>
            <a:r>
              <a:rPr lang="en-US" sz="1000" dirty="0" smtClean="0"/>
              <a:t>.</a:t>
            </a:r>
          </a:p>
          <a:p>
            <a:pPr>
              <a:lnSpc>
                <a:spcPct val="110000"/>
              </a:lnSpc>
              <a:spcBef>
                <a:spcPts val="560"/>
              </a:spcBef>
              <a:buFont typeface="Wingdings 2"/>
              <a:buAutoNum type="arabicPeriod"/>
              <a:defRPr/>
            </a:pPr>
            <a:r>
              <a:rPr lang="en-US" sz="1000" dirty="0" err="1"/>
              <a:t>Kesselheim</a:t>
            </a:r>
            <a:r>
              <a:rPr lang="en-US" sz="1000" dirty="0"/>
              <a:t> AS, et al. The clinical equivalence of generic and brand-name drugs used in cardiovascular disease: a systematic review and meta-analysis. JAMA. 2008 Dec 3;300(21):2514-26</a:t>
            </a:r>
            <a:r>
              <a:rPr lang="en-US" sz="1000" dirty="0" smtClean="0"/>
              <a:t>.</a:t>
            </a:r>
          </a:p>
          <a:p>
            <a:pPr>
              <a:lnSpc>
                <a:spcPct val="110000"/>
              </a:lnSpc>
              <a:spcBef>
                <a:spcPts val="560"/>
              </a:spcBef>
              <a:buFont typeface="Wingdings 2"/>
              <a:buAutoNum type="arabicPeriod"/>
              <a:defRPr/>
            </a:pPr>
            <a:r>
              <a:rPr lang="en-US" sz="1000" dirty="0" err="1"/>
              <a:t>Kesselheim</a:t>
            </a:r>
            <a:r>
              <a:rPr lang="en-US" sz="1000" dirty="0"/>
              <a:t> AS, et al. Seizure outcomes following use of generic versus brand-name antiepileptic drugs: a systematic review and meta-analysis. Drugs. 2010 Mar 26;70(5):605-21</a:t>
            </a:r>
            <a:r>
              <a:rPr lang="en-US" sz="1000" dirty="0" smtClean="0"/>
              <a:t>.</a:t>
            </a:r>
          </a:p>
          <a:p>
            <a:pPr>
              <a:lnSpc>
                <a:spcPct val="110000"/>
              </a:lnSpc>
              <a:spcBef>
                <a:spcPts val="560"/>
              </a:spcBef>
              <a:buFont typeface="Wingdings 2"/>
              <a:buAutoNum type="arabicPeriod"/>
              <a:defRPr/>
            </a:pPr>
            <a:r>
              <a:rPr lang="en-US" sz="1000" dirty="0"/>
              <a:t>Fischer MA, et al. Economic implications of evidence-based prescribing for hypertension: can better care cost less? JAMA. 2004 Apr 21;291(15):1850-6</a:t>
            </a:r>
            <a:r>
              <a:rPr lang="en-US" sz="1000" dirty="0" smtClean="0"/>
              <a:t>.</a:t>
            </a:r>
          </a:p>
          <a:p>
            <a:pPr>
              <a:lnSpc>
                <a:spcPct val="110000"/>
              </a:lnSpc>
              <a:spcBef>
                <a:spcPts val="560"/>
              </a:spcBef>
              <a:buFont typeface="Wingdings 2"/>
              <a:buAutoNum type="arabicPeriod"/>
              <a:defRPr/>
            </a:pPr>
            <a:r>
              <a:rPr lang="en-US" sz="1000" dirty="0"/>
              <a:t>Choudhry NK, et al. Four-dollar generics--increased accessibility, impaired quality assurance. New </a:t>
            </a:r>
            <a:r>
              <a:rPr lang="en-US" sz="1000" dirty="0" err="1"/>
              <a:t>Engl</a:t>
            </a:r>
            <a:r>
              <a:rPr lang="en-US" sz="1000" dirty="0"/>
              <a:t> J Med. 2010 Nov 11;363(20):1885-7</a:t>
            </a:r>
            <a:r>
              <a:rPr lang="en-US" sz="1000" dirty="0" smtClean="0"/>
              <a:t>.</a:t>
            </a:r>
          </a:p>
          <a:p>
            <a:pPr>
              <a:lnSpc>
                <a:spcPct val="110000"/>
              </a:lnSpc>
              <a:spcBef>
                <a:spcPts val="560"/>
              </a:spcBef>
              <a:buFont typeface="Wingdings 2"/>
              <a:buAutoNum type="arabicPeriod"/>
              <a:defRPr/>
            </a:pPr>
            <a:r>
              <a:rPr lang="en-US" sz="1000" dirty="0"/>
              <a:t>Shrank WH</a:t>
            </a:r>
            <a:r>
              <a:rPr lang="en-US" sz="1000" b="1" dirty="0"/>
              <a:t>, </a:t>
            </a:r>
            <a:r>
              <a:rPr lang="en-US" sz="1000" dirty="0"/>
              <a:t>et al. The implications of choice: prescribing generic or preferred pharmaceuticals improves medication adherence for chronic conditions. Arch Intern Med. 2006 Feb 13;166(3):332-7</a:t>
            </a:r>
            <a:r>
              <a:rPr lang="en-US" sz="1000" dirty="0" smtClean="0"/>
              <a:t>.</a:t>
            </a:r>
          </a:p>
          <a:p>
            <a:pPr>
              <a:lnSpc>
                <a:spcPct val="110000"/>
              </a:lnSpc>
              <a:spcBef>
                <a:spcPts val="560"/>
              </a:spcBef>
              <a:buFont typeface="Wingdings 2"/>
              <a:buAutoNum type="arabicPeriod"/>
              <a:defRPr/>
            </a:pPr>
            <a:r>
              <a:rPr lang="en-US" sz="1000" dirty="0" err="1"/>
              <a:t>GoodRx</a:t>
            </a:r>
            <a:r>
              <a:rPr lang="en-US" sz="1000" dirty="0"/>
              <a:t>. </a:t>
            </a:r>
            <a:r>
              <a:rPr lang="en-US" sz="1000" u="sng" dirty="0">
                <a:hlinkClick r:id="rId3"/>
              </a:rPr>
              <a:t>http://www.goodrx.com</a:t>
            </a:r>
            <a:r>
              <a:rPr lang="en-US" sz="1000" dirty="0"/>
              <a:t>. Last accessed March 16, 2016.</a:t>
            </a:r>
            <a:endParaRPr lang="en-US" sz="1000" dirty="0" smtClean="0"/>
          </a:p>
        </p:txBody>
      </p:sp>
    </p:spTree>
    <p:extLst>
      <p:ext uri="{BB962C8B-B14F-4D97-AF65-F5344CB8AC3E}">
        <p14:creationId xmlns:p14="http://schemas.microsoft.com/office/powerpoint/2010/main" val="2421980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 </a:t>
            </a:r>
            <a:r>
              <a:rPr lang="en-US" dirty="0" smtClean="0"/>
              <a:t>Rheumatoid Arthritis</a:t>
            </a:r>
            <a:endParaRPr lang="en-US" dirty="0"/>
          </a:p>
        </p:txBody>
      </p:sp>
      <p:sp>
        <p:nvSpPr>
          <p:cNvPr id="3" name="Content Placeholder 2"/>
          <p:cNvSpPr>
            <a:spLocks noGrp="1"/>
          </p:cNvSpPr>
          <p:nvPr>
            <p:ph idx="1"/>
          </p:nvPr>
        </p:nvSpPr>
        <p:spPr>
          <a:xfrm>
            <a:off x="288237" y="1514608"/>
            <a:ext cx="5275715" cy="2739339"/>
          </a:xfrm>
        </p:spPr>
        <p:txBody>
          <a:bodyPr>
            <a:noAutofit/>
          </a:bodyPr>
          <a:lstStyle/>
          <a:p>
            <a:r>
              <a:rPr lang="en-US" sz="1600" dirty="0" smtClean="0">
                <a:solidFill>
                  <a:srgbClr val="000000"/>
                </a:solidFill>
              </a:rPr>
              <a:t>42-year-old woman is referred to a rheumatologist with pain, swelling, and deformities in her right hand. </a:t>
            </a:r>
            <a:r>
              <a:rPr lang="en-US" sz="1600" dirty="0">
                <a:solidFill>
                  <a:srgbClr val="000000"/>
                </a:solidFill>
              </a:rPr>
              <a:t>She denies any fever, infections, </a:t>
            </a:r>
            <a:r>
              <a:rPr lang="en-US" sz="1600" dirty="0" smtClean="0">
                <a:solidFill>
                  <a:srgbClr val="000000"/>
                </a:solidFill>
              </a:rPr>
              <a:t>bleeding, </a:t>
            </a:r>
            <a:r>
              <a:rPr lang="en-US" sz="1600" dirty="0">
                <a:solidFill>
                  <a:srgbClr val="000000"/>
                </a:solidFill>
              </a:rPr>
              <a:t>or recent change in medications. </a:t>
            </a:r>
          </a:p>
          <a:p>
            <a:endParaRPr lang="en-US" sz="1000" dirty="0">
              <a:solidFill>
                <a:srgbClr val="000000"/>
              </a:solidFill>
            </a:endParaRPr>
          </a:p>
          <a:p>
            <a:r>
              <a:rPr lang="en-US" sz="1600" dirty="0" smtClean="0">
                <a:solidFill>
                  <a:srgbClr val="000000"/>
                </a:solidFill>
              </a:rPr>
              <a:t>She has swelling, tenderness, and deformity of the interphalangeal and  metacarpophalangeal joints of her right hand.</a:t>
            </a:r>
          </a:p>
          <a:p>
            <a:pPr marL="0" indent="0">
              <a:buNone/>
            </a:pPr>
            <a:r>
              <a:rPr lang="en-US" sz="1000" dirty="0" smtClean="0">
                <a:solidFill>
                  <a:srgbClr val="000000"/>
                </a:solidFill>
              </a:rPr>
              <a:t>  </a:t>
            </a:r>
            <a:endParaRPr lang="en-US" sz="1000" dirty="0">
              <a:solidFill>
                <a:srgbClr val="000000"/>
              </a:solidFill>
            </a:endParaRPr>
          </a:p>
          <a:p>
            <a:r>
              <a:rPr lang="en-US" sz="1600" dirty="0" smtClean="0">
                <a:solidFill>
                  <a:srgbClr val="000000"/>
                </a:solidFill>
              </a:rPr>
              <a:t>She </a:t>
            </a:r>
            <a:r>
              <a:rPr lang="en-US" sz="1600" dirty="0">
                <a:solidFill>
                  <a:srgbClr val="000000"/>
                </a:solidFill>
              </a:rPr>
              <a:t>is diagnosed with </a:t>
            </a:r>
            <a:r>
              <a:rPr lang="en-US" sz="1600" dirty="0" smtClean="0">
                <a:solidFill>
                  <a:srgbClr val="000000"/>
                </a:solidFill>
              </a:rPr>
              <a:t>rheumatoid arthritis.</a:t>
            </a:r>
          </a:p>
          <a:p>
            <a:endParaRPr lang="en-US" sz="1000" dirty="0">
              <a:solidFill>
                <a:srgbClr val="000000"/>
              </a:solidFill>
            </a:endParaRPr>
          </a:p>
          <a:p>
            <a:r>
              <a:rPr lang="en-US" sz="1600" dirty="0" smtClean="0">
                <a:solidFill>
                  <a:srgbClr val="000000"/>
                </a:solidFill>
              </a:rPr>
              <a:t>She </a:t>
            </a:r>
            <a:r>
              <a:rPr lang="en-US" sz="1600" dirty="0">
                <a:solidFill>
                  <a:srgbClr val="000000"/>
                </a:solidFill>
              </a:rPr>
              <a:t>is prescribed </a:t>
            </a:r>
            <a:r>
              <a:rPr lang="en-US" sz="1600" dirty="0" smtClean="0">
                <a:solidFill>
                  <a:srgbClr val="000000"/>
                </a:solidFill>
              </a:rPr>
              <a:t>etanercept (Enbrel</a:t>
            </a:r>
            <a:r>
              <a:rPr lang="en-US" sz="1600" dirty="0">
                <a:solidFill>
                  <a:srgbClr val="000000"/>
                </a:solidFill>
              </a:rPr>
              <a:t>)</a:t>
            </a:r>
            <a:r>
              <a:rPr lang="en-US" sz="1600" dirty="0" smtClean="0">
                <a:solidFill>
                  <a:srgbClr val="000000"/>
                </a:solidFill>
              </a:rPr>
              <a:t> and ibuprofen</a:t>
            </a:r>
            <a:endParaRPr lang="en-US" sz="1600" dirty="0">
              <a:solidFill>
                <a:srgbClr val="000000"/>
              </a:solidFill>
            </a:endParaRPr>
          </a:p>
        </p:txBody>
      </p:sp>
      <p:pic>
        <p:nvPicPr>
          <p:cNvPr id="1028" name="Picture 4" descr="http://www.aafp.org/afp/2011/1201/afp20111201p1245-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048" y="1890436"/>
            <a:ext cx="333375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Pharmacy Bill</a:t>
            </a:r>
          </a:p>
        </p:txBody>
      </p:sp>
      <p:sp>
        <p:nvSpPr>
          <p:cNvPr id="3" name="Content Placeholder 2"/>
          <p:cNvSpPr>
            <a:spLocks noGrp="1"/>
          </p:cNvSpPr>
          <p:nvPr>
            <p:ph idx="1"/>
          </p:nvPr>
        </p:nvSpPr>
        <p:spPr/>
        <p:txBody>
          <a:bodyPr>
            <a:normAutofit/>
          </a:bodyPr>
          <a:lstStyle/>
          <a:p>
            <a:r>
              <a:rPr lang="en-US" sz="2200" dirty="0" smtClean="0"/>
              <a:t>$690 is her monthly co-pay </a:t>
            </a:r>
            <a:r>
              <a:rPr lang="en-US" sz="2200" dirty="0"/>
              <a:t>for </a:t>
            </a:r>
            <a:r>
              <a:rPr lang="en-US" sz="2200" dirty="0" smtClean="0"/>
              <a:t>etanercept (after </a:t>
            </a:r>
            <a:r>
              <a:rPr lang="en-US" sz="2200" dirty="0"/>
              <a:t>insurance was </a:t>
            </a:r>
            <a:r>
              <a:rPr lang="en-US" sz="2200" dirty="0" smtClean="0"/>
              <a:t>applied)</a:t>
            </a:r>
          </a:p>
          <a:p>
            <a:r>
              <a:rPr lang="en-US" sz="2200" dirty="0" smtClean="0"/>
              <a:t>$3450 monthly would be her out-of-pocket cost for etanercept without prescription drug coverage </a:t>
            </a:r>
          </a:p>
          <a:p>
            <a:r>
              <a:rPr lang="en-US" sz="2200" dirty="0" smtClean="0"/>
              <a:t>Advil (ibuprofen) over-the-counter is $15 per month</a:t>
            </a:r>
          </a:p>
          <a:p>
            <a:endParaRPr lang="en-US" sz="2200" dirty="0"/>
          </a:p>
          <a:p>
            <a:pPr>
              <a:buNone/>
            </a:pPr>
            <a:r>
              <a:rPr lang="en-US" sz="2200" dirty="0" smtClean="0"/>
              <a:t>Take home point: Pharmacy </a:t>
            </a:r>
            <a:r>
              <a:rPr lang="en-US" sz="2200" dirty="0"/>
              <a:t>bills get expensive </a:t>
            </a:r>
            <a:r>
              <a:rPr lang="en-US" sz="2200" dirty="0" smtClean="0"/>
              <a:t>quickly, </a:t>
            </a:r>
            <a:r>
              <a:rPr lang="en-US" sz="2200" dirty="0"/>
              <a:t>even for healthy, insured </a:t>
            </a:r>
            <a:r>
              <a:rPr lang="en-US" sz="2200" dirty="0" smtClean="0"/>
              <a:t>patients.</a:t>
            </a:r>
          </a:p>
        </p:txBody>
      </p:sp>
    </p:spTree>
    <p:extLst>
      <p:ext uri="{BB962C8B-B14F-4D97-AF65-F5344CB8AC3E}">
        <p14:creationId xmlns:p14="http://schemas.microsoft.com/office/powerpoint/2010/main" val="168218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Who</a:t>
            </a:r>
            <a:r>
              <a:rPr lang="en-US" sz="3200" dirty="0" smtClean="0"/>
              <a:t>/What Influences Prescribing Patterns</a:t>
            </a:r>
            <a:r>
              <a:rPr lang="en-US" sz="3200" dirty="0"/>
              <a:t>?</a:t>
            </a:r>
          </a:p>
        </p:txBody>
      </p:sp>
      <p:sp>
        <p:nvSpPr>
          <p:cNvPr id="3" name="Content Placeholder 2"/>
          <p:cNvSpPr>
            <a:spLocks noGrp="1"/>
          </p:cNvSpPr>
          <p:nvPr>
            <p:ph idx="1"/>
          </p:nvPr>
        </p:nvSpPr>
        <p:spPr>
          <a:xfrm>
            <a:off x="457200" y="1454974"/>
            <a:ext cx="5019939" cy="3154409"/>
          </a:xfrm>
        </p:spPr>
        <p:txBody>
          <a:bodyPr>
            <a:normAutofit fontScale="92500" lnSpcReduction="10000"/>
          </a:bodyPr>
          <a:lstStyle/>
          <a:p>
            <a:pPr marL="0" indent="0">
              <a:buNone/>
            </a:pPr>
            <a:r>
              <a:rPr lang="en-US" dirty="0" smtClean="0"/>
              <a:t>If </a:t>
            </a:r>
            <a:r>
              <a:rPr lang="en-US" dirty="0"/>
              <a:t>pharmaceutical marketing does not affect </a:t>
            </a:r>
            <a:r>
              <a:rPr lang="en-US" dirty="0" smtClean="0"/>
              <a:t>prescribing, </a:t>
            </a:r>
            <a:r>
              <a:rPr lang="en-US" dirty="0"/>
              <a:t>why does </a:t>
            </a:r>
            <a:r>
              <a:rPr lang="en-US" dirty="0" smtClean="0"/>
              <a:t>the industry </a:t>
            </a:r>
            <a:r>
              <a:rPr lang="en-US" dirty="0"/>
              <a:t>continue to spend more money marketing to physicians than it spends on research and development</a:t>
            </a:r>
            <a:r>
              <a:rPr lang="en-US" dirty="0" smtClean="0"/>
              <a:t>?</a:t>
            </a:r>
            <a:endParaRPr lang="en-US" dirty="0"/>
          </a:p>
        </p:txBody>
      </p:sp>
      <p:pic>
        <p:nvPicPr>
          <p:cNvPr id="4" name="Picture 12" descr="MB900409668.jpg"/>
          <p:cNvPicPr>
            <a:picLocks noChangeAspect="1"/>
          </p:cNvPicPr>
          <p:nvPr/>
        </p:nvPicPr>
        <p:blipFill>
          <a:blip r:embed="rId3"/>
          <a:srcRect/>
          <a:stretch>
            <a:fillRect/>
          </a:stretch>
        </p:blipFill>
        <p:spPr bwMode="auto">
          <a:xfrm>
            <a:off x="6049714" y="1640167"/>
            <a:ext cx="2566527" cy="2625535"/>
          </a:xfrm>
          <a:prstGeom prst="rect">
            <a:avLst/>
          </a:prstGeom>
          <a:noFill/>
          <a:ln w="9525">
            <a:noFill/>
            <a:miter lim="800000"/>
            <a:headEnd/>
            <a:tailEnd/>
          </a:ln>
        </p:spPr>
      </p:pic>
    </p:spTree>
    <p:extLst>
      <p:ext uri="{BB962C8B-B14F-4D97-AF65-F5344CB8AC3E}">
        <p14:creationId xmlns:p14="http://schemas.microsoft.com/office/powerpoint/2010/main" val="79298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26"/>
            <a:ext cx="8229600" cy="800100"/>
          </a:xfrm>
        </p:spPr>
        <p:txBody>
          <a:bodyPr>
            <a:noAutofit/>
          </a:bodyPr>
          <a:lstStyle/>
          <a:p>
            <a:pPr>
              <a:lnSpc>
                <a:spcPct val="80000"/>
              </a:lnSpc>
            </a:pPr>
            <a:r>
              <a:rPr lang="en-US" sz="3200" dirty="0" smtClean="0"/>
              <a:t>Significant Pharmaceutical Spending on Promotion to Consumers and Clinicians</a:t>
            </a:r>
            <a:r>
              <a:rPr lang="en-US" sz="2000" baseline="80000" dirty="0" smtClean="0"/>
              <a:t>1-4</a:t>
            </a:r>
            <a:endParaRPr lang="en-US" sz="2000" baseline="60000" dirty="0"/>
          </a:p>
        </p:txBody>
      </p:sp>
      <p:sp>
        <p:nvSpPr>
          <p:cNvPr id="3" name="Content Placeholder 2"/>
          <p:cNvSpPr>
            <a:spLocks noGrp="1"/>
          </p:cNvSpPr>
          <p:nvPr>
            <p:ph idx="1"/>
          </p:nvPr>
        </p:nvSpPr>
        <p:spPr>
          <a:xfrm>
            <a:off x="457200" y="1543051"/>
            <a:ext cx="8229600" cy="3364785"/>
          </a:xfrm>
        </p:spPr>
        <p:txBody>
          <a:bodyPr>
            <a:noAutofit/>
          </a:bodyPr>
          <a:lstStyle/>
          <a:p>
            <a:pPr>
              <a:spcBef>
                <a:spcPts val="690"/>
              </a:spcBef>
              <a:buFont typeface="Arial" pitchFamily="34" charset="0"/>
              <a:buChar char="•"/>
            </a:pPr>
            <a:r>
              <a:rPr lang="en-US" sz="1800" dirty="0" smtClean="0"/>
              <a:t>Total promotion (direct to consumer and clinician marketing) peaked at $36.1 </a:t>
            </a:r>
            <a:r>
              <a:rPr lang="en-US" sz="1800" dirty="0"/>
              <a:t>b</a:t>
            </a:r>
            <a:r>
              <a:rPr lang="en-US" sz="1800" dirty="0" smtClean="0"/>
              <a:t>illion </a:t>
            </a:r>
            <a:r>
              <a:rPr lang="en-US" sz="1800" dirty="0"/>
              <a:t>in the US in </a:t>
            </a:r>
            <a:r>
              <a:rPr lang="en-US" sz="1800" dirty="0" smtClean="0"/>
              <a:t>2004 </a:t>
            </a:r>
            <a:r>
              <a:rPr lang="en-US" sz="1800" dirty="0"/>
              <a:t>(compared to $1.7 billion in Canada </a:t>
            </a:r>
            <a:r>
              <a:rPr lang="en-US" sz="1800" dirty="0" smtClean="0"/>
              <a:t>). </a:t>
            </a:r>
          </a:p>
          <a:p>
            <a:pPr>
              <a:spcBef>
                <a:spcPts val="690"/>
              </a:spcBef>
              <a:buFont typeface="Arial" pitchFamily="34" charset="0"/>
              <a:buChar char="•"/>
            </a:pPr>
            <a:r>
              <a:rPr lang="en-US" sz="1800" dirty="0" smtClean="0"/>
              <a:t>Pharma industry support for ACCME in 2011 equaled $736 million, which is down from a peak of $1.2 billion in 2006.</a:t>
            </a:r>
          </a:p>
          <a:p>
            <a:pPr>
              <a:spcBef>
                <a:spcPts val="690"/>
              </a:spcBef>
              <a:buFont typeface="Arial" pitchFamily="34" charset="0"/>
              <a:buChar char="•"/>
            </a:pPr>
            <a:r>
              <a:rPr lang="en-US" sz="1800" dirty="0" smtClean="0"/>
              <a:t>Between 2006-2010  there was a 25% decrease in promotional spending, but industry is still spending 9.0% of sales on marketing.</a:t>
            </a:r>
            <a:endParaRPr lang="en-US" sz="1800" dirty="0"/>
          </a:p>
          <a:p>
            <a:pPr>
              <a:spcBef>
                <a:spcPts val="690"/>
              </a:spcBef>
            </a:pPr>
            <a:r>
              <a:rPr lang="en-US" sz="1800" dirty="0" smtClean="0"/>
              <a:t>Medical students in 2012 had less exposure to drug company interactions and were more likely to have skeptical attitudes than students in 2003.</a:t>
            </a:r>
          </a:p>
          <a:p>
            <a:pPr>
              <a:spcBef>
                <a:spcPts val="690"/>
              </a:spcBef>
            </a:pPr>
            <a:r>
              <a:rPr lang="en-US" sz="1800" dirty="0" smtClean="0"/>
              <a:t>Physicians get their drug information from 3 main sources:</a:t>
            </a:r>
            <a:br>
              <a:rPr lang="en-US" sz="1800" dirty="0" smtClean="0"/>
            </a:br>
            <a:r>
              <a:rPr lang="en-US" sz="1800" dirty="0" smtClean="0"/>
              <a:t>other </a:t>
            </a:r>
            <a:r>
              <a:rPr lang="en-US" sz="1800" dirty="0"/>
              <a:t>physicians, medical </a:t>
            </a:r>
            <a:r>
              <a:rPr lang="en-US" sz="1800" dirty="0" smtClean="0"/>
              <a:t>journals, </a:t>
            </a:r>
            <a:r>
              <a:rPr lang="en-US" sz="1800" dirty="0"/>
              <a:t>and drug </a:t>
            </a:r>
            <a:r>
              <a:rPr lang="en-US" sz="1800" dirty="0" smtClean="0"/>
              <a:t>representatives.</a:t>
            </a:r>
            <a:endParaRPr lang="en-US" sz="1800" dirty="0"/>
          </a:p>
        </p:txBody>
      </p:sp>
    </p:spTree>
    <p:extLst>
      <p:ext uri="{BB962C8B-B14F-4D97-AF65-F5344CB8AC3E}">
        <p14:creationId xmlns:p14="http://schemas.microsoft.com/office/powerpoint/2010/main" val="39768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1680"/>
              </a:spcBef>
            </a:pPr>
            <a:r>
              <a:rPr lang="en-US" sz="2000" dirty="0" smtClean="0">
                <a:solidFill>
                  <a:srgbClr val="000000"/>
                </a:solidFill>
              </a:rPr>
              <a:t>Many pharmacies have generic medications </a:t>
            </a:r>
            <a:br>
              <a:rPr lang="en-US" sz="2000" dirty="0" smtClean="0">
                <a:solidFill>
                  <a:srgbClr val="000000"/>
                </a:solidFill>
              </a:rPr>
            </a:br>
            <a:r>
              <a:rPr lang="en-US" sz="2000" dirty="0" smtClean="0">
                <a:solidFill>
                  <a:srgbClr val="000000"/>
                </a:solidFill>
              </a:rPr>
              <a:t>available for $4/month or $10/3 months.</a:t>
            </a:r>
          </a:p>
          <a:p>
            <a:pPr>
              <a:spcBef>
                <a:spcPts val="1680"/>
              </a:spcBef>
            </a:pPr>
            <a:r>
              <a:rPr lang="en-US" sz="2000" dirty="0" smtClean="0">
                <a:solidFill>
                  <a:srgbClr val="000000"/>
                </a:solidFill>
              </a:rPr>
              <a:t>$4 </a:t>
            </a:r>
            <a:r>
              <a:rPr lang="en-US" sz="2000" dirty="0">
                <a:solidFill>
                  <a:srgbClr val="000000"/>
                </a:solidFill>
              </a:rPr>
              <a:t>list meds may be the cheapest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option</a:t>
            </a:r>
            <a:r>
              <a:rPr lang="en-US" sz="2000" dirty="0">
                <a:solidFill>
                  <a:srgbClr val="000000"/>
                </a:solidFill>
              </a:rPr>
              <a:t>, even for patients with </a:t>
            </a:r>
            <a:r>
              <a:rPr lang="en-US" sz="2000" dirty="0" smtClean="0">
                <a:solidFill>
                  <a:srgbClr val="000000"/>
                </a:solidFill>
              </a:rPr>
              <a:t>insurance.</a:t>
            </a:r>
          </a:p>
          <a:p>
            <a:pPr>
              <a:spcBef>
                <a:spcPts val="1680"/>
              </a:spcBef>
            </a:pPr>
            <a:r>
              <a:rPr lang="en-US" sz="2000" dirty="0">
                <a:ln w="50800"/>
                <a:solidFill>
                  <a:srgbClr val="000000"/>
                </a:solidFill>
                <a:cs typeface="Trebuchet MS"/>
              </a:rPr>
              <a:t>Systematic reviews and meta-analyses </a:t>
            </a:r>
            <a:r>
              <a:rPr lang="en-US" sz="2000" dirty="0" smtClean="0">
                <a:ln w="50800"/>
                <a:solidFill>
                  <a:srgbClr val="000000"/>
                </a:solidFill>
                <a:cs typeface="Trebuchet MS"/>
              </a:rPr>
              <a:t/>
            </a:r>
            <a:br>
              <a:rPr lang="en-US" sz="2000" dirty="0" smtClean="0">
                <a:ln w="50800"/>
                <a:solidFill>
                  <a:srgbClr val="000000"/>
                </a:solidFill>
                <a:cs typeface="Trebuchet MS"/>
              </a:rPr>
            </a:br>
            <a:r>
              <a:rPr lang="en-US" sz="2000" dirty="0" smtClean="0">
                <a:ln w="50800"/>
                <a:solidFill>
                  <a:srgbClr val="000000"/>
                </a:solidFill>
                <a:cs typeface="Trebuchet MS"/>
              </a:rPr>
              <a:t>comparing </a:t>
            </a:r>
            <a:r>
              <a:rPr lang="en-US" sz="2000" dirty="0">
                <a:ln w="50800"/>
                <a:solidFill>
                  <a:srgbClr val="000000"/>
                </a:solidFill>
                <a:cs typeface="Trebuchet MS"/>
              </a:rPr>
              <a:t>the effectiveness of generic and branded cardiovascular and anti-epileptic medications found no compelling evidence to endorse branded </a:t>
            </a:r>
            <a:r>
              <a:rPr lang="en-US" sz="2000" dirty="0" smtClean="0">
                <a:ln w="50800"/>
                <a:solidFill>
                  <a:srgbClr val="000000"/>
                </a:solidFill>
                <a:cs typeface="Trebuchet MS"/>
              </a:rPr>
              <a:t>medications.</a:t>
            </a:r>
            <a:endParaRPr lang="en-US" sz="2000" dirty="0">
              <a:ln w="50800"/>
              <a:solidFill>
                <a:srgbClr val="000000"/>
              </a:solidFill>
              <a:cs typeface="Trebuchet MS"/>
            </a:endParaRPr>
          </a:p>
        </p:txBody>
      </p:sp>
      <p:pic>
        <p:nvPicPr>
          <p:cNvPr id="4" name="Picture 2" descr="G:\Medical Education Administration\HVCCC PRESENTATIONS\Stock imagery\Additional For Diasy\122524542.jpg"/>
          <p:cNvPicPr>
            <a:picLocks noChangeAspect="1" noChangeArrowheads="1"/>
          </p:cNvPicPr>
          <p:nvPr/>
        </p:nvPicPr>
        <p:blipFill>
          <a:blip r:embed="rId3"/>
          <a:srcRect/>
          <a:stretch>
            <a:fillRect/>
          </a:stretch>
        </p:blipFill>
        <p:spPr bwMode="auto">
          <a:xfrm>
            <a:off x="5802360" y="1544970"/>
            <a:ext cx="2496917" cy="1645919"/>
          </a:xfrm>
          <a:prstGeom prst="rect">
            <a:avLst/>
          </a:prstGeom>
          <a:noFill/>
        </p:spPr>
      </p:pic>
      <p:sp>
        <p:nvSpPr>
          <p:cNvPr id="2" name="Title 1"/>
          <p:cNvSpPr>
            <a:spLocks noGrp="1"/>
          </p:cNvSpPr>
          <p:nvPr>
            <p:ph type="title"/>
          </p:nvPr>
        </p:nvSpPr>
        <p:spPr/>
        <p:txBody>
          <a:bodyPr/>
          <a:lstStyle/>
          <a:p>
            <a:r>
              <a:rPr lang="en-US" dirty="0"/>
              <a:t>Switching to </a:t>
            </a:r>
            <a:r>
              <a:rPr lang="en-US" dirty="0" smtClean="0"/>
              <a:t>Generic</a:t>
            </a:r>
            <a:r>
              <a:rPr lang="en-US" sz="2000" baseline="80000" dirty="0" smtClean="0"/>
              <a:t>4,5</a:t>
            </a:r>
            <a:endParaRPr lang="en-US" sz="2000" baseline="80000" dirty="0"/>
          </a:p>
        </p:txBody>
      </p:sp>
    </p:spTree>
    <p:extLst>
      <p:ext uri="{BB962C8B-B14F-4D97-AF65-F5344CB8AC3E}">
        <p14:creationId xmlns:p14="http://schemas.microsoft.com/office/powerpoint/2010/main" val="3226125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0746" y="611115"/>
            <a:ext cx="6026586" cy="646331"/>
          </a:xfrm>
          <a:prstGeom prst="rect">
            <a:avLst/>
          </a:prstGeom>
          <a:noFill/>
        </p:spPr>
        <p:txBody>
          <a:bodyPr wrap="none" rtlCol="0">
            <a:spAutoFit/>
          </a:bodyPr>
          <a:lstStyle/>
          <a:p>
            <a:r>
              <a:rPr lang="en-US" sz="3600" dirty="0" smtClean="0"/>
              <a:t>Alternative Medication Choices</a:t>
            </a:r>
            <a:endParaRPr lang="en-US" sz="3600" dirty="0"/>
          </a:p>
        </p:txBody>
      </p:sp>
      <p:sp>
        <p:nvSpPr>
          <p:cNvPr id="4" name="TextBox 3"/>
          <p:cNvSpPr txBox="1"/>
          <p:nvPr/>
        </p:nvSpPr>
        <p:spPr>
          <a:xfrm>
            <a:off x="721808" y="1864811"/>
            <a:ext cx="2589683" cy="2400657"/>
          </a:xfrm>
          <a:prstGeom prst="rect">
            <a:avLst/>
          </a:prstGeom>
          <a:noFill/>
        </p:spPr>
        <p:txBody>
          <a:bodyPr wrap="none" rtlCol="0">
            <a:spAutoFit/>
          </a:bodyPr>
          <a:lstStyle/>
          <a:p>
            <a:pPr>
              <a:lnSpc>
                <a:spcPct val="150000"/>
              </a:lnSpc>
            </a:pPr>
            <a:r>
              <a:rPr lang="en-US" dirty="0" smtClean="0"/>
              <a:t>Etanercept (Enbrel)</a:t>
            </a:r>
          </a:p>
          <a:p>
            <a:pPr>
              <a:lnSpc>
                <a:spcPct val="150000"/>
              </a:lnSpc>
            </a:pPr>
            <a:r>
              <a:rPr lang="en-US" dirty="0"/>
              <a:t>Adalimumab (</a:t>
            </a:r>
            <a:r>
              <a:rPr lang="en-US" dirty="0" smtClean="0"/>
              <a:t>Humira)</a:t>
            </a:r>
            <a:endParaRPr lang="en-US" dirty="0"/>
          </a:p>
          <a:p>
            <a:pPr>
              <a:lnSpc>
                <a:spcPct val="150000"/>
              </a:lnSpc>
            </a:pPr>
            <a:r>
              <a:rPr lang="en-US" dirty="0" smtClean="0"/>
              <a:t>Infliximab (Remicade)</a:t>
            </a:r>
          </a:p>
          <a:p>
            <a:pPr>
              <a:lnSpc>
                <a:spcPct val="150000"/>
              </a:lnSpc>
            </a:pPr>
            <a:endParaRPr lang="en-US" sz="1000" dirty="0"/>
          </a:p>
          <a:p>
            <a:pPr>
              <a:lnSpc>
                <a:spcPct val="150000"/>
              </a:lnSpc>
            </a:pPr>
            <a:r>
              <a:rPr lang="en-US" dirty="0" smtClean="0"/>
              <a:t>Advil (200 mg tab)^</a:t>
            </a:r>
          </a:p>
          <a:p>
            <a:pPr>
              <a:lnSpc>
                <a:spcPct val="150000"/>
              </a:lnSpc>
            </a:pPr>
            <a:r>
              <a:rPr lang="en-US" dirty="0" smtClean="0"/>
              <a:t>Ibuprofen (800 mg tab)^*</a:t>
            </a:r>
          </a:p>
        </p:txBody>
      </p:sp>
      <p:sp>
        <p:nvSpPr>
          <p:cNvPr id="5" name="TextBox 4"/>
          <p:cNvSpPr txBox="1"/>
          <p:nvPr/>
        </p:nvSpPr>
        <p:spPr>
          <a:xfrm>
            <a:off x="4604609" y="1190489"/>
            <a:ext cx="2217081" cy="769441"/>
          </a:xfrm>
          <a:prstGeom prst="rect">
            <a:avLst/>
          </a:prstGeom>
          <a:noFill/>
          <a:ln>
            <a:noFill/>
          </a:ln>
        </p:spPr>
        <p:txBody>
          <a:bodyPr wrap="none" rtlCol="0">
            <a:spAutoFit/>
          </a:bodyPr>
          <a:lstStyle/>
          <a:p>
            <a:pPr algn="ctr"/>
            <a:r>
              <a:rPr lang="en-US" sz="1600" dirty="0" smtClean="0"/>
              <a:t>Cost of 1-month supply</a:t>
            </a:r>
          </a:p>
          <a:p>
            <a:pPr algn="ctr"/>
            <a:r>
              <a:rPr lang="en-US" sz="1600" dirty="0"/>
              <a:t>f</a:t>
            </a:r>
            <a:r>
              <a:rPr lang="en-US" sz="1600" dirty="0" smtClean="0"/>
              <a:t>or Rheumatoid Arthritis</a:t>
            </a:r>
          </a:p>
          <a:p>
            <a:pPr algn="ctr"/>
            <a:r>
              <a:rPr lang="en-US" sz="1200" dirty="0" smtClean="0"/>
              <a:t>(before insurance)</a:t>
            </a:r>
            <a:endParaRPr lang="en-US" sz="1200" dirty="0"/>
          </a:p>
        </p:txBody>
      </p:sp>
      <p:sp>
        <p:nvSpPr>
          <p:cNvPr id="6" name="TextBox 5"/>
          <p:cNvSpPr txBox="1"/>
          <p:nvPr/>
        </p:nvSpPr>
        <p:spPr>
          <a:xfrm>
            <a:off x="3150702" y="3697356"/>
            <a:ext cx="184731" cy="369332"/>
          </a:xfrm>
          <a:prstGeom prst="rect">
            <a:avLst/>
          </a:prstGeom>
          <a:noFill/>
        </p:spPr>
        <p:txBody>
          <a:bodyPr wrap="none" rtlCol="0">
            <a:spAutoFit/>
          </a:bodyPr>
          <a:lstStyle/>
          <a:p>
            <a:endParaRPr lang="en-US" dirty="0"/>
          </a:p>
        </p:txBody>
      </p:sp>
      <p:sp>
        <p:nvSpPr>
          <p:cNvPr id="7" name="TextBox 6"/>
          <p:cNvSpPr txBox="1"/>
          <p:nvPr/>
        </p:nvSpPr>
        <p:spPr>
          <a:xfrm>
            <a:off x="5748172" y="4316745"/>
            <a:ext cx="3437159" cy="400110"/>
          </a:xfrm>
          <a:prstGeom prst="rect">
            <a:avLst/>
          </a:prstGeom>
          <a:noFill/>
        </p:spPr>
        <p:txBody>
          <a:bodyPr wrap="none" rtlCol="0">
            <a:spAutoFit/>
          </a:bodyPr>
          <a:lstStyle/>
          <a:p>
            <a:r>
              <a:rPr lang="en-US" sz="1000" dirty="0" smtClean="0"/>
              <a:t>^Ibuprofen/Advil dose at 400 mg q 6 hours</a:t>
            </a:r>
          </a:p>
          <a:p>
            <a:r>
              <a:rPr lang="en-US" sz="1000" dirty="0" smtClean="0"/>
              <a:t>*Pill splitter used to obtain 400 mg dose. Insurance coverage?</a:t>
            </a:r>
            <a:endParaRPr lang="en-US" sz="1000" dirty="0"/>
          </a:p>
        </p:txBody>
      </p:sp>
      <p:cxnSp>
        <p:nvCxnSpPr>
          <p:cNvPr id="9" name="Straight Connector 8"/>
          <p:cNvCxnSpPr/>
          <p:nvPr/>
        </p:nvCxnSpPr>
        <p:spPr>
          <a:xfrm>
            <a:off x="711869" y="1898372"/>
            <a:ext cx="72096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54936" y="3228559"/>
            <a:ext cx="7216250" cy="49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17433" y="1848681"/>
            <a:ext cx="827471" cy="2400657"/>
          </a:xfrm>
          <a:prstGeom prst="rect">
            <a:avLst/>
          </a:prstGeom>
          <a:noFill/>
        </p:spPr>
        <p:txBody>
          <a:bodyPr wrap="none" rtlCol="0">
            <a:spAutoFit/>
          </a:bodyPr>
          <a:lstStyle/>
          <a:p>
            <a:pPr>
              <a:lnSpc>
                <a:spcPct val="150000"/>
              </a:lnSpc>
            </a:pPr>
            <a:r>
              <a:rPr lang="en-US" dirty="0" smtClean="0"/>
              <a:t>$3450</a:t>
            </a:r>
          </a:p>
          <a:p>
            <a:pPr>
              <a:lnSpc>
                <a:spcPct val="150000"/>
              </a:lnSpc>
            </a:pPr>
            <a:r>
              <a:rPr lang="en-US" dirty="0" smtClean="0"/>
              <a:t>$3450</a:t>
            </a:r>
          </a:p>
          <a:p>
            <a:pPr>
              <a:lnSpc>
                <a:spcPct val="150000"/>
              </a:lnSpc>
            </a:pPr>
            <a:r>
              <a:rPr lang="en-US" dirty="0" smtClean="0"/>
              <a:t>$2057</a:t>
            </a:r>
          </a:p>
          <a:p>
            <a:pPr>
              <a:lnSpc>
                <a:spcPct val="150000"/>
              </a:lnSpc>
            </a:pPr>
            <a:endParaRPr lang="en-US" sz="1000" dirty="0" smtClean="0"/>
          </a:p>
          <a:p>
            <a:pPr>
              <a:lnSpc>
                <a:spcPct val="150000"/>
              </a:lnSpc>
            </a:pPr>
            <a:r>
              <a:rPr lang="en-US" dirty="0" smtClean="0"/>
              <a:t>$19.20</a:t>
            </a:r>
            <a:endParaRPr lang="en-US" dirty="0"/>
          </a:p>
          <a:p>
            <a:pPr>
              <a:lnSpc>
                <a:spcPct val="150000"/>
              </a:lnSpc>
            </a:pPr>
            <a:r>
              <a:rPr lang="en-US" dirty="0" smtClean="0"/>
              <a:t>$10.00</a:t>
            </a:r>
            <a:endParaRPr lang="en-US" dirty="0"/>
          </a:p>
        </p:txBody>
      </p:sp>
    </p:spTree>
    <p:extLst>
      <p:ext uri="{BB962C8B-B14F-4D97-AF65-F5344CB8AC3E}">
        <p14:creationId xmlns:p14="http://schemas.microsoft.com/office/powerpoint/2010/main" val="4086504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109"/>
            <a:ext cx="8229600" cy="857250"/>
          </a:xfrm>
        </p:spPr>
        <p:txBody>
          <a:bodyPr>
            <a:normAutofit/>
          </a:bodyPr>
          <a:lstStyle/>
          <a:p>
            <a:r>
              <a:rPr lang="en-US" sz="3600" dirty="0" smtClean="0"/>
              <a:t>General Medication Cost Considerations</a:t>
            </a:r>
            <a:endParaRPr lang="en-US" sz="3600" dirty="0"/>
          </a:p>
        </p:txBody>
      </p:sp>
      <p:sp>
        <p:nvSpPr>
          <p:cNvPr id="3" name="Content Placeholder 2"/>
          <p:cNvSpPr>
            <a:spLocks noGrp="1"/>
          </p:cNvSpPr>
          <p:nvPr>
            <p:ph idx="1"/>
          </p:nvPr>
        </p:nvSpPr>
        <p:spPr>
          <a:xfrm>
            <a:off x="457200" y="1471360"/>
            <a:ext cx="8401050" cy="3453932"/>
          </a:xfrm>
        </p:spPr>
        <p:txBody>
          <a:bodyPr>
            <a:noAutofit/>
          </a:bodyPr>
          <a:lstStyle/>
          <a:p>
            <a:r>
              <a:rPr lang="en-US" sz="2000" dirty="0" smtClean="0">
                <a:solidFill>
                  <a:srgbClr val="000000"/>
                </a:solidFill>
              </a:rPr>
              <a:t>Physicians typically find it easy to escalate (add) medications to a patient’s regimen, but find it more difficult to decrease/discontinue medications. </a:t>
            </a:r>
          </a:p>
          <a:p>
            <a:pPr lvl="1"/>
            <a:r>
              <a:rPr lang="en-US" sz="1600" dirty="0" smtClean="0">
                <a:solidFill>
                  <a:srgbClr val="000000"/>
                </a:solidFill>
              </a:rPr>
              <a:t>De-prescribing tool:  </a:t>
            </a:r>
            <a:r>
              <a:rPr lang="en-US" sz="1600" dirty="0" smtClean="0">
                <a:solidFill>
                  <a:srgbClr val="000000"/>
                </a:solidFill>
                <a:hlinkClick r:id="rId3"/>
              </a:rPr>
              <a:t>www.medstopper.com</a:t>
            </a:r>
            <a:r>
              <a:rPr lang="en-US" sz="1600" dirty="0" smtClean="0">
                <a:solidFill>
                  <a:srgbClr val="000000"/>
                </a:solidFill>
              </a:rPr>
              <a:t>	</a:t>
            </a:r>
          </a:p>
          <a:p>
            <a:pPr lvl="1"/>
            <a:r>
              <a:rPr lang="en-US" sz="1600" dirty="0" smtClean="0">
                <a:solidFill>
                  <a:srgbClr val="000000"/>
                </a:solidFill>
              </a:rPr>
              <a:t>Address polypharmacy and safety/efficacy issues</a:t>
            </a:r>
            <a:endParaRPr lang="en-US" sz="1600" dirty="0">
              <a:solidFill>
                <a:srgbClr val="000000"/>
              </a:solidFill>
            </a:endParaRPr>
          </a:p>
          <a:p>
            <a:r>
              <a:rPr lang="en-US" sz="2000" dirty="0" smtClean="0">
                <a:solidFill>
                  <a:srgbClr val="000000"/>
                </a:solidFill>
              </a:rPr>
              <a:t>Prescribe generic medications whenever possible.</a:t>
            </a:r>
          </a:p>
          <a:p>
            <a:r>
              <a:rPr lang="en-US" sz="2000" dirty="0" smtClean="0">
                <a:solidFill>
                  <a:srgbClr val="000000"/>
                </a:solidFill>
              </a:rPr>
              <a:t>Consider therapeutic substitutions if no generic alternative.</a:t>
            </a:r>
            <a:endParaRPr lang="en-US" sz="2000" dirty="0">
              <a:solidFill>
                <a:srgbClr val="000000"/>
              </a:solidFill>
            </a:endParaRPr>
          </a:p>
          <a:p>
            <a:r>
              <a:rPr lang="en-US" sz="2000" dirty="0" smtClean="0">
                <a:solidFill>
                  <a:srgbClr val="000000"/>
                </a:solidFill>
              </a:rPr>
              <a:t>Ask your patient if their insurance plan covers over-the-counter (OTC) medications.</a:t>
            </a:r>
            <a:endParaRPr lang="en-US" sz="2000" dirty="0">
              <a:solidFill>
                <a:srgbClr val="000000"/>
              </a:solidFill>
            </a:endParaRPr>
          </a:p>
        </p:txBody>
      </p:sp>
    </p:spTree>
    <p:extLst>
      <p:ext uri="{BB962C8B-B14F-4D97-AF65-F5344CB8AC3E}">
        <p14:creationId xmlns:p14="http://schemas.microsoft.com/office/powerpoint/2010/main" val="1283451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2167</TotalTime>
  <Words>2394</Words>
  <Application>Microsoft Office PowerPoint</Application>
  <PresentationFormat>On-screen Show (16:9)</PresentationFormat>
  <Paragraphs>215</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HVC Curriculum revised TEMPLATE</vt:lpstr>
      <vt:lpstr>High Value  Medication Prescribing</vt:lpstr>
      <vt:lpstr>Learning Objectives</vt:lpstr>
      <vt:lpstr>Case #1: Rheumatoid Arthritis</vt:lpstr>
      <vt:lpstr>Case #1 Pharmacy Bill</vt:lpstr>
      <vt:lpstr>Who/What Influences Prescribing Patterns?</vt:lpstr>
      <vt:lpstr>Significant Pharmaceutical Spending on Promotion to Consumers and Clinicians1-4</vt:lpstr>
      <vt:lpstr>Switching to Generic4,5</vt:lpstr>
      <vt:lpstr>PowerPoint Presentation</vt:lpstr>
      <vt:lpstr>General Medication Cost Considerations</vt:lpstr>
      <vt:lpstr>Case #2: Discharge Medication Reconciliation</vt:lpstr>
      <vt:lpstr>Hospitalization</vt:lpstr>
      <vt:lpstr>Post-Hospital Follow Up7</vt:lpstr>
      <vt:lpstr>Small Group Activity: Medication Reconciliation</vt:lpstr>
      <vt:lpstr>Medication Reconciliation</vt:lpstr>
      <vt:lpstr>Medication Reconciliation</vt:lpstr>
      <vt:lpstr>Medication Reconciliation</vt:lpstr>
      <vt:lpstr>Case #3: Techniques to Cut Prescription Drug Costs</vt:lpstr>
      <vt:lpstr>Case #3: Techniques to Cut Prescription Drug Costs</vt:lpstr>
      <vt:lpstr>Case #3: Techniques to Cut Prescription Drug Costs</vt:lpstr>
      <vt:lpstr>Case #3: Techniques to Cut Prescription Drug Costs</vt:lpstr>
      <vt:lpstr>Case #3: Techniques to Cut Prescription Drug Costs</vt:lpstr>
      <vt:lpstr>Summary</vt:lpstr>
      <vt:lpstr>QI Commitment in Your Practice</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Jackie Twomey</cp:lastModifiedBy>
  <cp:revision>101</cp:revision>
  <cp:lastPrinted>2015-11-24T18:02:31Z</cp:lastPrinted>
  <dcterms:created xsi:type="dcterms:W3CDTF">2013-08-07T18:27:53Z</dcterms:created>
  <dcterms:modified xsi:type="dcterms:W3CDTF">2016-03-31T15:57:34Z</dcterms:modified>
</cp:coreProperties>
</file>