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comment1.xml" ContentType="application/vnd.openxmlformats-officedocument.presentationml.comment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omments/comment2.xml" ContentType="application/vnd.openxmlformats-officedocument.presentationml.comments+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7"/>
  </p:notesMasterIdLst>
  <p:handoutMasterIdLst>
    <p:handoutMasterId r:id="rId38"/>
  </p:handoutMasterIdLst>
  <p:sldIdLst>
    <p:sldId id="256" r:id="rId2"/>
    <p:sldId id="260" r:id="rId3"/>
    <p:sldId id="261" r:id="rId4"/>
    <p:sldId id="308" r:id="rId5"/>
    <p:sldId id="263" r:id="rId6"/>
    <p:sldId id="288" r:id="rId7"/>
    <p:sldId id="264" r:id="rId8"/>
    <p:sldId id="283" r:id="rId9"/>
    <p:sldId id="284" r:id="rId10"/>
    <p:sldId id="292" r:id="rId11"/>
    <p:sldId id="293" r:id="rId12"/>
    <p:sldId id="267" r:id="rId13"/>
    <p:sldId id="287" r:id="rId14"/>
    <p:sldId id="307" r:id="rId15"/>
    <p:sldId id="302" r:id="rId16"/>
    <p:sldId id="269" r:id="rId17"/>
    <p:sldId id="309" r:id="rId18"/>
    <p:sldId id="310" r:id="rId19"/>
    <p:sldId id="311" r:id="rId20"/>
    <p:sldId id="312" r:id="rId21"/>
    <p:sldId id="313" r:id="rId22"/>
    <p:sldId id="314" r:id="rId23"/>
    <p:sldId id="315" r:id="rId24"/>
    <p:sldId id="316" r:id="rId25"/>
    <p:sldId id="303" r:id="rId26"/>
    <p:sldId id="304" r:id="rId27"/>
    <p:sldId id="305" r:id="rId28"/>
    <p:sldId id="306" r:id="rId29"/>
    <p:sldId id="299" r:id="rId30"/>
    <p:sldId id="297" r:id="rId31"/>
    <p:sldId id="298" r:id="rId32"/>
    <p:sldId id="300" r:id="rId33"/>
    <p:sldId id="278" r:id="rId34"/>
    <p:sldId id="279" r:id="rId35"/>
    <p:sldId id="280" r:id="rId36"/>
  </p:sldIdLst>
  <p:sldSz cx="9144000" cy="5143500" type="screen16x9"/>
  <p:notesSz cx="6858000" cy="9296400"/>
  <p:custDataLst>
    <p:tags r:id="rId3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 uri="{2D200454-40CA-4A62-9FC3-DE9A4176ACB9}">
      <p15:notesGuideLst xmlns:p15="http://schemas.microsoft.com/office/powerpoint/2012/main" xmlns="">
        <p15:guide id="1" orient="horz" pos="2928"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isys" initials="DS" lastIdx="6"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900"/>
    <a:srgbClr val="00788A"/>
    <a:srgbClr val="00A0DF"/>
    <a:srgbClr val="FF6633"/>
    <a:srgbClr val="E7E7E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299" autoAdjust="0"/>
  </p:normalViewPr>
  <p:slideViewPr>
    <p:cSldViewPr snapToGrid="0" snapToObjects="1">
      <p:cViewPr varScale="1">
        <p:scale>
          <a:sx n="99" d="100"/>
          <a:sy n="99" d="100"/>
        </p:scale>
        <p:origin x="-90" y="-102"/>
      </p:cViewPr>
      <p:guideLst>
        <p:guide orient="horz" pos="162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98" d="100"/>
          <a:sy n="98" d="100"/>
        </p:scale>
        <p:origin x="-2556" y="-96"/>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5-06-16T11:40:18.517" idx="5">
    <p:pos x="10" y="10"/>
    <p:text>Would favor replacing this second case with the more generic small group discussion about diagnostic uncertainty as a driver of healthcare waste and over-testing and what tools are available to help them address diagnostic uncertainty.</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5-06-16T15:08:25.454" idx="4">
    <p:pos x="10" y="10"/>
    <p:text>I replaced the CAP case with this one let me know what you think</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AAC98F57-BDB2-4DEF-B588-44814DE913A6}" type="datetimeFigureOut">
              <a:rPr lang="en-US" smtClean="0"/>
              <a:pPr/>
              <a:t>3/31/2016</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4DFFEC8D-A4E4-472E-93C1-11B198D9DF39}" type="slidenum">
              <a:rPr lang="en-US" smtClean="0"/>
              <a:pPr/>
              <a:t>‹#›</a:t>
            </a:fld>
            <a:endParaRPr lang="en-US"/>
          </a:p>
        </p:txBody>
      </p:sp>
    </p:spTree>
    <p:extLst>
      <p:ext uri="{BB962C8B-B14F-4D97-AF65-F5344CB8AC3E}">
        <p14:creationId xmlns:p14="http://schemas.microsoft.com/office/powerpoint/2010/main" val="4617307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E960D049-820A-9748-A424-BE3F889ED5B1}" type="datetimeFigureOut">
              <a:rPr lang="en-US" smtClean="0"/>
              <a:pPr/>
              <a:t>3/31/2016</a:t>
            </a:fld>
            <a:endParaRPr lang="en-US"/>
          </a:p>
        </p:txBody>
      </p:sp>
      <p:sp>
        <p:nvSpPr>
          <p:cNvPr id="4" name="Slide Image Placeholder 3"/>
          <p:cNvSpPr>
            <a:spLocks noGrp="1" noRot="1" noChangeAspect="1"/>
          </p:cNvSpPr>
          <p:nvPr>
            <p:ph type="sldImg" idx="2"/>
          </p:nvPr>
        </p:nvSpPr>
        <p:spPr>
          <a:xfrm>
            <a:off x="330200" y="696913"/>
            <a:ext cx="61976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9D42023E-308F-DD48-8677-6DF7AD24296A}" type="slidenum">
              <a:rPr lang="en-US" smtClean="0"/>
              <a:pPr/>
              <a:t>‹#›</a:t>
            </a:fld>
            <a:endParaRPr lang="en-US"/>
          </a:p>
        </p:txBody>
      </p:sp>
    </p:spTree>
    <p:extLst>
      <p:ext uri="{BB962C8B-B14F-4D97-AF65-F5344CB8AC3E}">
        <p14:creationId xmlns:p14="http://schemas.microsoft.com/office/powerpoint/2010/main" val="369284224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42023E-308F-DD48-8677-6DF7AD24296A}" type="slidenum">
              <a:rPr lang="en-US" smtClean="0"/>
              <a:pPr/>
              <a:t>1</a:t>
            </a:fld>
            <a:endParaRPr lang="en-US"/>
          </a:p>
        </p:txBody>
      </p:sp>
    </p:spTree>
    <p:extLst>
      <p:ext uri="{BB962C8B-B14F-4D97-AF65-F5344CB8AC3E}">
        <p14:creationId xmlns:p14="http://schemas.microsoft.com/office/powerpoint/2010/main" val="28614879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8CB105E2-5AC4-E749-9FFB-534787F3DE78}" type="slidenum">
              <a:rPr lang="en-US" smtClean="0"/>
              <a:pPr/>
              <a:t>20</a:t>
            </a:fld>
            <a:endParaRPr lang="en-US"/>
          </a:p>
        </p:txBody>
      </p:sp>
    </p:spTree>
    <p:extLst>
      <p:ext uri="{BB962C8B-B14F-4D97-AF65-F5344CB8AC3E}">
        <p14:creationId xmlns:p14="http://schemas.microsoft.com/office/powerpoint/2010/main" val="3087368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 participants discuss some</a:t>
            </a:r>
            <a:r>
              <a:rPr lang="en-US" baseline="0" dirty="0" smtClean="0"/>
              <a:t> of the other harms they identified in their table</a:t>
            </a:r>
          </a:p>
          <a:p>
            <a:endParaRPr lang="en-US" baseline="0" dirty="0" smtClean="0"/>
          </a:p>
          <a:p>
            <a:r>
              <a:rPr lang="en-US" baseline="0" dirty="0" smtClean="0"/>
              <a:t>Maybe make it such that the part in red fades in after the trainees have answered</a:t>
            </a:r>
            <a:endParaRPr lang="en-US" dirty="0" smtClean="0"/>
          </a:p>
        </p:txBody>
      </p:sp>
      <p:sp>
        <p:nvSpPr>
          <p:cNvPr id="4" name="Slide Number Placeholder 3"/>
          <p:cNvSpPr>
            <a:spLocks noGrp="1"/>
          </p:cNvSpPr>
          <p:nvPr>
            <p:ph type="sldNum" sz="quarter" idx="10"/>
          </p:nvPr>
        </p:nvSpPr>
        <p:spPr/>
        <p:txBody>
          <a:bodyPr/>
          <a:lstStyle/>
          <a:p>
            <a:fld id="{8CB105E2-5AC4-E749-9FFB-534787F3DE78}" type="slidenum">
              <a:rPr lang="en-US" smtClean="0"/>
              <a:pPr/>
              <a:t>22</a:t>
            </a:fld>
            <a:endParaRPr lang="en-US"/>
          </a:p>
        </p:txBody>
      </p:sp>
    </p:spTree>
    <p:extLst>
      <p:ext uri="{BB962C8B-B14F-4D97-AF65-F5344CB8AC3E}">
        <p14:creationId xmlns:p14="http://schemas.microsoft.com/office/powerpoint/2010/main" val="39089544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a:t>
            </a:r>
            <a:r>
              <a:rPr lang="en-US" baseline="0" dirty="0" smtClean="0"/>
              <a:t> residents break up into small groups or partners to review the cost sheets they were provided and use the Five-Step approach to come up with the most high-value cost-conscious approach to management</a:t>
            </a:r>
          </a:p>
        </p:txBody>
      </p:sp>
      <p:sp>
        <p:nvSpPr>
          <p:cNvPr id="4" name="Slide Number Placeholder 3"/>
          <p:cNvSpPr>
            <a:spLocks noGrp="1"/>
          </p:cNvSpPr>
          <p:nvPr>
            <p:ph type="sldNum" sz="quarter" idx="10"/>
          </p:nvPr>
        </p:nvSpPr>
        <p:spPr/>
        <p:txBody>
          <a:bodyPr/>
          <a:lstStyle/>
          <a:p>
            <a:fld id="{8CB105E2-5AC4-E749-9FFB-534787F3DE78}" type="slidenum">
              <a:rPr lang="en-US" smtClean="0"/>
              <a:pPr/>
              <a:t>24</a:t>
            </a:fld>
            <a:endParaRPr lang="en-US"/>
          </a:p>
        </p:txBody>
      </p:sp>
    </p:spTree>
    <p:extLst>
      <p:ext uri="{BB962C8B-B14F-4D97-AF65-F5344CB8AC3E}">
        <p14:creationId xmlns:p14="http://schemas.microsoft.com/office/powerpoint/2010/main" val="41191095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At this time,</a:t>
            </a:r>
            <a:r>
              <a:rPr lang="en-US" baseline="0" dirty="0" smtClean="0"/>
              <a:t> have the fellows use the worksheet table provided for common tests and work in small groups to think through benefits, harms, and costs (both direct and indirect) of each</a:t>
            </a:r>
            <a:endParaRPr lang="en-US" dirty="0" smtClean="0"/>
          </a:p>
        </p:txBody>
      </p:sp>
      <p:sp>
        <p:nvSpPr>
          <p:cNvPr id="4" name="Slide Number Placeholder 3"/>
          <p:cNvSpPr>
            <a:spLocks noGrp="1"/>
          </p:cNvSpPr>
          <p:nvPr>
            <p:ph type="sldNum" sz="quarter" idx="10"/>
          </p:nvPr>
        </p:nvSpPr>
        <p:spPr/>
        <p:txBody>
          <a:bodyPr/>
          <a:lstStyle/>
          <a:p>
            <a:fld id="{8CB105E2-5AC4-E749-9FFB-534787F3DE78}" type="slidenum">
              <a:rPr lang="en-US" smtClean="0"/>
              <a:pPr/>
              <a:t>26</a:t>
            </a:fld>
            <a:endParaRPr lang="en-US"/>
          </a:p>
        </p:txBody>
      </p:sp>
    </p:spTree>
    <p:extLst>
      <p:ext uri="{BB962C8B-B14F-4D97-AF65-F5344CB8AC3E}">
        <p14:creationId xmlns:p14="http://schemas.microsoft.com/office/powerpoint/2010/main" val="19134126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8CB105E2-5AC4-E749-9FFB-534787F3DE78}" type="slidenum">
              <a:rPr lang="en-US" smtClean="0"/>
              <a:pPr/>
              <a:t>27</a:t>
            </a:fld>
            <a:endParaRPr lang="en-US"/>
          </a:p>
        </p:txBody>
      </p:sp>
    </p:spTree>
    <p:extLst>
      <p:ext uri="{BB962C8B-B14F-4D97-AF65-F5344CB8AC3E}">
        <p14:creationId xmlns:p14="http://schemas.microsoft.com/office/powerpoint/2010/main" val="3087368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Unnecessary tests and procedures may be mostly about physicians’ own reassurances.</a:t>
            </a:r>
          </a:p>
          <a:p>
            <a:endParaRPr lang="en-US" dirty="0" smtClean="0"/>
          </a:p>
          <a:p>
            <a:pPr marL="0" indent="0">
              <a:buNone/>
            </a:pPr>
            <a:r>
              <a:rPr lang="en-US" sz="1200" dirty="0" smtClean="0"/>
              <a:t>ABIM May 1, 2014.  Unnecessary Tests and Procedures in the Health Care System.  What Physicians Say About the Problem, the Causes, and the Solutions.  Results from a National Survey of Physicians.</a:t>
            </a:r>
            <a:endParaRPr lang="en-US" sz="1200" dirty="0"/>
          </a:p>
        </p:txBody>
      </p:sp>
      <p:sp>
        <p:nvSpPr>
          <p:cNvPr id="4" name="Slide Number Placeholder 3"/>
          <p:cNvSpPr>
            <a:spLocks noGrp="1"/>
          </p:cNvSpPr>
          <p:nvPr>
            <p:ph type="sldNum" sz="quarter" idx="10"/>
          </p:nvPr>
        </p:nvSpPr>
        <p:spPr/>
        <p:txBody>
          <a:bodyPr/>
          <a:lstStyle/>
          <a:p>
            <a:fld id="{6F06D901-9E2D-4C16-BC26-A013F2A5A9E2}" type="slidenum">
              <a:rPr lang="en-US" smtClean="0"/>
              <a:pPr/>
              <a:t>29</a:t>
            </a:fld>
            <a:endParaRPr lang="en-US"/>
          </a:p>
        </p:txBody>
      </p:sp>
    </p:spTree>
    <p:extLst>
      <p:ext uri="{BB962C8B-B14F-4D97-AF65-F5344CB8AC3E}">
        <p14:creationId xmlns:p14="http://schemas.microsoft.com/office/powerpoint/2010/main" val="16665210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Have trainees look through the Choosing Wisely lists and think about waste in your own practice (inpatient or outpatient).  Create your own Choosing Wisely list of at LEAST 1 thing to start doing and 1 thing to stop doing; collect commitment to change statements and review when selecting QI projects</a:t>
            </a:r>
            <a:endParaRPr lang="en-US" dirty="0" smtClean="0"/>
          </a:p>
        </p:txBody>
      </p:sp>
      <p:sp>
        <p:nvSpPr>
          <p:cNvPr id="4" name="Slide Number Placeholder 3"/>
          <p:cNvSpPr>
            <a:spLocks noGrp="1"/>
          </p:cNvSpPr>
          <p:nvPr>
            <p:ph type="sldNum" sz="quarter" idx="10"/>
          </p:nvPr>
        </p:nvSpPr>
        <p:spPr/>
        <p:txBody>
          <a:bodyPr/>
          <a:lstStyle/>
          <a:p>
            <a:fld id="{8CB105E2-5AC4-E749-9FFB-534787F3DE78}" type="slidenum">
              <a:rPr lang="en-US" smtClean="0"/>
              <a:pPr/>
              <a:t>34</a:t>
            </a:fld>
            <a:endParaRPr lang="en-US"/>
          </a:p>
        </p:txBody>
      </p:sp>
    </p:spTree>
    <p:extLst>
      <p:ext uri="{BB962C8B-B14F-4D97-AF65-F5344CB8AC3E}">
        <p14:creationId xmlns:p14="http://schemas.microsoft.com/office/powerpoint/2010/main" val="18412424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8CB105E2-5AC4-E749-9FFB-534787F3DE78}" type="slidenum">
              <a:rPr lang="en-US" smtClean="0"/>
              <a:pPr/>
              <a:t>35</a:t>
            </a:fld>
            <a:endParaRPr lang="en-US"/>
          </a:p>
        </p:txBody>
      </p:sp>
    </p:spTree>
    <p:extLst>
      <p:ext uri="{BB962C8B-B14F-4D97-AF65-F5344CB8AC3E}">
        <p14:creationId xmlns:p14="http://schemas.microsoft.com/office/powerpoint/2010/main" val="7654789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ＭＳ Ｐゴシック" pitchFamily="-83" charset="-128"/>
              <a:cs typeface="MS PGothic" pitchFamily="34" charset="-128"/>
            </a:endParaRPr>
          </a:p>
        </p:txBody>
      </p:sp>
      <p:sp>
        <p:nvSpPr>
          <p:cNvPr id="4" name="Slide Number Placeholder 3"/>
          <p:cNvSpPr>
            <a:spLocks noGrp="1"/>
          </p:cNvSpPr>
          <p:nvPr>
            <p:ph type="sldNum" sz="quarter" idx="10"/>
          </p:nvPr>
        </p:nvSpPr>
        <p:spPr/>
        <p:txBody>
          <a:bodyPr/>
          <a:lstStyle/>
          <a:p>
            <a:fld id="{8CB105E2-5AC4-E749-9FFB-534787F3DE78}" type="slidenum">
              <a:rPr lang="en-US" smtClean="0"/>
              <a:pPr/>
              <a:t>2</a:t>
            </a:fld>
            <a:endParaRPr lang="en-US"/>
          </a:p>
        </p:txBody>
      </p:sp>
    </p:spTree>
    <p:extLst>
      <p:ext uri="{BB962C8B-B14F-4D97-AF65-F5344CB8AC3E}">
        <p14:creationId xmlns:p14="http://schemas.microsoft.com/office/powerpoint/2010/main" val="16580865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i="0" kern="1200" baseline="0" dirty="0" smtClean="0">
                <a:solidFill>
                  <a:schemeClr val="tx1"/>
                </a:solidFill>
                <a:latin typeface="+mn-lt"/>
                <a:ea typeface="ＭＳ Ｐゴシック" pitchFamily="-83" charset="-128"/>
                <a:cs typeface="MS PGothic" pitchFamily="34" charset="-128"/>
              </a:rPr>
              <a:t>The New England Healthcare Institute (NEHI) has defined waste in health care as “Healthcare spending that can be eliminated without reducing the quality of care.”</a:t>
            </a:r>
            <a:endParaRPr lang="en-US" i="0" dirty="0" smtClean="0"/>
          </a:p>
        </p:txBody>
      </p:sp>
      <p:sp>
        <p:nvSpPr>
          <p:cNvPr id="4" name="Slide Number Placeholder 3"/>
          <p:cNvSpPr>
            <a:spLocks noGrp="1"/>
          </p:cNvSpPr>
          <p:nvPr>
            <p:ph type="sldNum" sz="quarter" idx="10"/>
          </p:nvPr>
        </p:nvSpPr>
        <p:spPr/>
        <p:txBody>
          <a:bodyPr/>
          <a:lstStyle/>
          <a:p>
            <a:fld id="{8CB105E2-5AC4-E749-9FFB-534787F3DE78}" type="slidenum">
              <a:rPr lang="en-US" smtClean="0"/>
              <a:pPr/>
              <a:t>3</a:t>
            </a:fld>
            <a:endParaRPr lang="en-US"/>
          </a:p>
        </p:txBody>
      </p:sp>
    </p:spTree>
    <p:extLst>
      <p:ext uri="{BB962C8B-B14F-4D97-AF65-F5344CB8AC3E}">
        <p14:creationId xmlns:p14="http://schemas.microsoft.com/office/powerpoint/2010/main" val="17129756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ea typeface="MS PGothic"/>
              <a:cs typeface="MS PGothic"/>
            </a:endParaRPr>
          </a:p>
        </p:txBody>
      </p:sp>
      <p:sp>
        <p:nvSpPr>
          <p:cNvPr id="4" name="Slide Number Placeholder 3"/>
          <p:cNvSpPr>
            <a:spLocks noGrp="1"/>
          </p:cNvSpPr>
          <p:nvPr>
            <p:ph type="sldNum" sz="quarter" idx="10"/>
          </p:nvPr>
        </p:nvSpPr>
        <p:spPr/>
        <p:txBody>
          <a:bodyPr/>
          <a:lstStyle/>
          <a:p>
            <a:fld id="{8CB105E2-5AC4-E749-9FFB-534787F3DE78}" type="slidenum">
              <a:rPr lang="en-US" smtClean="0"/>
              <a:pPr/>
              <a:t>5</a:t>
            </a:fld>
            <a:endParaRPr lang="en-US"/>
          </a:p>
        </p:txBody>
      </p:sp>
    </p:spTree>
    <p:extLst>
      <p:ext uri="{BB962C8B-B14F-4D97-AF65-F5344CB8AC3E}">
        <p14:creationId xmlns:p14="http://schemas.microsoft.com/office/powerpoint/2010/main" val="469019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26 measures of low-value services have been developed</a:t>
            </a:r>
            <a:r>
              <a:rPr lang="en-US" sz="1200" baseline="0" dirty="0" smtClean="0"/>
              <a:t> by</a:t>
            </a:r>
            <a:r>
              <a:rPr lang="en-US" sz="1200" dirty="0" smtClean="0"/>
              <a:t> Medicare</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 modest proportion of overall spending but affected substantial proportions of beneficiaries and may be reflective of overuse more broadly</a:t>
            </a:r>
          </a:p>
          <a:p>
            <a:endParaRPr lang="en-US" dirty="0"/>
          </a:p>
        </p:txBody>
      </p:sp>
      <p:sp>
        <p:nvSpPr>
          <p:cNvPr id="4" name="Slide Number Placeholder 3"/>
          <p:cNvSpPr>
            <a:spLocks noGrp="1"/>
          </p:cNvSpPr>
          <p:nvPr>
            <p:ph type="sldNum" sz="quarter" idx="10"/>
          </p:nvPr>
        </p:nvSpPr>
        <p:spPr/>
        <p:txBody>
          <a:bodyPr/>
          <a:lstStyle/>
          <a:p>
            <a:fld id="{9D42023E-308F-DD48-8677-6DF7AD24296A}"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Point</a:t>
            </a:r>
            <a:r>
              <a:rPr lang="en-US" baseline="0" dirty="0" smtClean="0"/>
              <a:t> out that we are discussing estimated hospital charges, not out of pocket costs to the patient since those are difficult to calculate and vary even more than hospital charges vary (a lot!)</a:t>
            </a:r>
          </a:p>
          <a:p>
            <a:endParaRPr lang="en-US" baseline="0" dirty="0" smtClean="0"/>
          </a:p>
          <a:p>
            <a:r>
              <a:rPr lang="en-US" baseline="0" dirty="0" smtClean="0"/>
              <a:t>After trainees have volunteered a few answers, provide those from your own institution or examples provided in facilitator’s guide</a:t>
            </a:r>
          </a:p>
          <a:p>
            <a:endParaRPr lang="en-US" baseline="0" dirty="0" smtClean="0"/>
          </a:p>
          <a:p>
            <a:r>
              <a:rPr lang="en-US" baseline="0" dirty="0" smtClean="0"/>
              <a:t>Downstream costs include incidental findings (which might lead to further workup), radiation exposure, contrast reactions, etc.</a:t>
            </a:r>
            <a:endParaRPr lang="en-US" dirty="0" smtClean="0"/>
          </a:p>
        </p:txBody>
      </p:sp>
      <p:sp>
        <p:nvSpPr>
          <p:cNvPr id="4" name="Slide Number Placeholder 3"/>
          <p:cNvSpPr>
            <a:spLocks noGrp="1"/>
          </p:cNvSpPr>
          <p:nvPr>
            <p:ph type="sldNum" sz="quarter" idx="10"/>
          </p:nvPr>
        </p:nvSpPr>
        <p:spPr/>
        <p:txBody>
          <a:bodyPr/>
          <a:lstStyle/>
          <a:p>
            <a:fld id="{8CB105E2-5AC4-E749-9FFB-534787F3DE78}" type="slidenum">
              <a:rPr lang="en-US" smtClean="0"/>
              <a:pPr/>
              <a:t>12</a:t>
            </a:fld>
            <a:endParaRPr lang="en-US"/>
          </a:p>
        </p:txBody>
      </p:sp>
    </p:spTree>
    <p:extLst>
      <p:ext uri="{BB962C8B-B14F-4D97-AF65-F5344CB8AC3E}">
        <p14:creationId xmlns:p14="http://schemas.microsoft.com/office/powerpoint/2010/main" val="41440337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 the fellows about their reasons for over-ordering</a:t>
            </a:r>
            <a:r>
              <a:rPr lang="en-US" baseline="0" dirty="0" smtClean="0"/>
              <a:t> tests</a:t>
            </a:r>
          </a:p>
          <a:p>
            <a:r>
              <a:rPr lang="en-US" baseline="0" dirty="0" smtClean="0"/>
              <a:t>Here are some reasons in the literature:</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1. Duplicating role modeled behavior, 2. Desire to be complete (“have the answer” on rounds in the AM), 3. Unnecessary duplication of tests (easier to “get our own echo, CT, etc.” than have it sent from OSH), 4. Discomfort with diagnostic uncertainty, 5. Intellectual curiosity, 6. Lack of knowledge of tests and procedures that add value vs. those that are wasteful based on evidence, 7. Defensive medicine, 8. Patient requests/preference</a:t>
            </a:r>
          </a:p>
          <a:p>
            <a:endParaRPr lang="en-US" dirty="0"/>
          </a:p>
        </p:txBody>
      </p:sp>
      <p:sp>
        <p:nvSpPr>
          <p:cNvPr id="4" name="Slide Number Placeholder 3"/>
          <p:cNvSpPr>
            <a:spLocks noGrp="1"/>
          </p:cNvSpPr>
          <p:nvPr>
            <p:ph type="sldNum" sz="quarter" idx="10"/>
          </p:nvPr>
        </p:nvSpPr>
        <p:spPr/>
        <p:txBody>
          <a:bodyPr/>
          <a:lstStyle/>
          <a:p>
            <a:fld id="{9D42023E-308F-DD48-8677-6DF7AD24296A}" type="slidenum">
              <a:rPr lang="en-US" smtClean="0"/>
              <a:pPr/>
              <a:t>15</a:t>
            </a:fld>
            <a:endParaRPr lang="en-US"/>
          </a:p>
        </p:txBody>
      </p:sp>
    </p:spTree>
    <p:extLst>
      <p:ext uri="{BB962C8B-B14F-4D97-AF65-F5344CB8AC3E}">
        <p14:creationId xmlns:p14="http://schemas.microsoft.com/office/powerpoint/2010/main" val="30259562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Briefly introduce the Choosing Wisely campaign:  An initiative of the ABIM. Goal is to promote dialogue between </a:t>
            </a:r>
            <a:r>
              <a:rPr lang="en-US" baseline="0" dirty="0" err="1" smtClean="0"/>
              <a:t>pts</a:t>
            </a:r>
            <a:r>
              <a:rPr lang="en-US" baseline="0" dirty="0" smtClean="0"/>
              <a:t> and doctors regarding care that is </a:t>
            </a:r>
          </a:p>
          <a:p>
            <a:pPr marL="228600" indent="-228600">
              <a:buAutoNum type="arabicParenR"/>
            </a:pPr>
            <a:r>
              <a:rPr lang="en-US" baseline="0" dirty="0" smtClean="0"/>
              <a:t>Evidence-based 2) Necessary 3) Non-redundant 4) Not harmful.  For each subspecialty society,  lists of 5 things to question were created.</a:t>
            </a:r>
          </a:p>
        </p:txBody>
      </p:sp>
      <p:sp>
        <p:nvSpPr>
          <p:cNvPr id="4" name="Slide Number Placeholder 3"/>
          <p:cNvSpPr>
            <a:spLocks noGrp="1"/>
          </p:cNvSpPr>
          <p:nvPr>
            <p:ph type="sldNum" sz="quarter" idx="10"/>
          </p:nvPr>
        </p:nvSpPr>
        <p:spPr/>
        <p:txBody>
          <a:bodyPr/>
          <a:lstStyle/>
          <a:p>
            <a:fld id="{8CB105E2-5AC4-E749-9FFB-534787F3DE78}" type="slidenum">
              <a:rPr lang="en-US" smtClean="0"/>
              <a:pPr/>
              <a:t>16</a:t>
            </a:fld>
            <a:endParaRPr lang="en-US"/>
          </a:p>
        </p:txBody>
      </p:sp>
    </p:spTree>
    <p:extLst>
      <p:ext uri="{BB962C8B-B14F-4D97-AF65-F5344CB8AC3E}">
        <p14:creationId xmlns:p14="http://schemas.microsoft.com/office/powerpoint/2010/main" val="7504854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At this time,</a:t>
            </a:r>
            <a:r>
              <a:rPr lang="en-US" baseline="0" dirty="0" smtClean="0"/>
              <a:t> have the fellows use the worksheet table provided for common tests ordered in the evaluation of CAP and work in small groups to think through benefits, harms, and costs (both direct and indirect) of each</a:t>
            </a:r>
            <a:endParaRPr lang="en-US" dirty="0" smtClean="0"/>
          </a:p>
        </p:txBody>
      </p:sp>
      <p:sp>
        <p:nvSpPr>
          <p:cNvPr id="4" name="Slide Number Placeholder 3"/>
          <p:cNvSpPr>
            <a:spLocks noGrp="1"/>
          </p:cNvSpPr>
          <p:nvPr>
            <p:ph type="sldNum" sz="quarter" idx="10"/>
          </p:nvPr>
        </p:nvSpPr>
        <p:spPr/>
        <p:txBody>
          <a:bodyPr/>
          <a:lstStyle/>
          <a:p>
            <a:fld id="{8CB105E2-5AC4-E749-9FFB-534787F3DE78}" type="slidenum">
              <a:rPr lang="en-US" smtClean="0"/>
              <a:pPr/>
              <a:t>18</a:t>
            </a:fld>
            <a:endParaRPr lang="en-US"/>
          </a:p>
        </p:txBody>
      </p:sp>
    </p:spTree>
    <p:extLst>
      <p:ext uri="{BB962C8B-B14F-4D97-AF65-F5344CB8AC3E}">
        <p14:creationId xmlns:p14="http://schemas.microsoft.com/office/powerpoint/2010/main" val="19134126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tif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4"/>
          <p:cNvSpPr/>
          <p:nvPr userDrawn="1"/>
        </p:nvSpPr>
        <p:spPr>
          <a:xfrm>
            <a:off x="0" y="694268"/>
            <a:ext cx="9144000" cy="382259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pic>
        <p:nvPicPr>
          <p:cNvPr id="3" name="Picture 2" descr="hvc-image-collage-sm-rev.ps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41515" y="0"/>
            <a:ext cx="4464014" cy="663479"/>
          </a:xfrm>
          <a:prstGeom prst="rect">
            <a:avLst/>
          </a:prstGeom>
        </p:spPr>
      </p:pic>
      <p:sp>
        <p:nvSpPr>
          <p:cNvPr id="6" name="Rectangle 5"/>
          <p:cNvSpPr/>
          <p:nvPr userDrawn="1"/>
        </p:nvSpPr>
        <p:spPr>
          <a:xfrm>
            <a:off x="0" y="4516860"/>
            <a:ext cx="9144000" cy="626642"/>
          </a:xfrm>
          <a:prstGeom prst="rect">
            <a:avLst/>
          </a:prstGeom>
          <a:solidFill>
            <a:schemeClr val="bg1"/>
          </a:solidFill>
          <a:ln>
            <a:solidFill>
              <a:srgbClr val="4F81BD"/>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2" name="Title 1"/>
          <p:cNvSpPr>
            <a:spLocks noGrp="1"/>
          </p:cNvSpPr>
          <p:nvPr>
            <p:ph type="ctrTitle"/>
          </p:nvPr>
        </p:nvSpPr>
        <p:spPr>
          <a:xfrm>
            <a:off x="685800" y="1720200"/>
            <a:ext cx="7772400" cy="1398662"/>
          </a:xfrm>
        </p:spPr>
        <p:txBody>
          <a:bodyPr/>
          <a:lstStyle>
            <a:lvl1pPr>
              <a:lnSpc>
                <a:spcPct val="80000"/>
              </a:lnSpc>
              <a:defRPr b="1">
                <a:solidFill>
                  <a:schemeClr val="accent2"/>
                </a:solidFill>
              </a:defRPr>
            </a:lvl1pPr>
          </a:lstStyle>
          <a:p>
            <a:r>
              <a:rPr lang="en-US" smtClean="0"/>
              <a:t>Click to edit Master title style</a:t>
            </a:r>
            <a:endParaRPr lang="en-US" dirty="0"/>
          </a:p>
        </p:txBody>
      </p:sp>
      <p:pic>
        <p:nvPicPr>
          <p:cNvPr id="11" name="Picture 10" descr="aaim_logo_4colorprocess.eps"/>
          <p:cNvPicPr>
            <a:picLocks noChangeAspect="1"/>
          </p:cNvPicPr>
          <p:nvPr userDrawn="1"/>
        </p:nvPicPr>
        <p:blipFill>
          <a:blip r:embed="rId3" cstate="print"/>
          <a:stretch>
            <a:fillRect/>
          </a:stretch>
        </p:blipFill>
        <p:spPr>
          <a:xfrm>
            <a:off x="7371817" y="4700139"/>
            <a:ext cx="960775" cy="313944"/>
          </a:xfrm>
          <a:prstGeom prst="rect">
            <a:avLst/>
          </a:prstGeom>
        </p:spPr>
      </p:pic>
      <p:pic>
        <p:nvPicPr>
          <p:cNvPr id="12" name="Picture 11" descr="acp-logo-horiz-rgb.tif"/>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29452" y="4709210"/>
            <a:ext cx="2712720" cy="313944"/>
          </a:xfrm>
          <a:prstGeom prst="rect">
            <a:avLst/>
          </a:prstGeom>
        </p:spPr>
      </p:pic>
    </p:spTree>
    <p:extLst>
      <p:ext uri="{BB962C8B-B14F-4D97-AF65-F5344CB8AC3E}">
        <p14:creationId xmlns:p14="http://schemas.microsoft.com/office/powerpoint/2010/main" val="33373482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E84489CE-A6D2-3541-9F5F-B03A42A8F998}" type="datetimeFigureOut">
              <a:rPr lang="en-US" smtClean="0"/>
              <a:pPr/>
              <a:t>3/31/2016</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935B9909-8AB1-2C42-9760-2C1F6996568E}" type="slidenum">
              <a:rPr lang="en-US" smtClean="0"/>
              <a:pPr/>
              <a:t>‹#›</a:t>
            </a:fld>
            <a:endParaRPr lang="en-US"/>
          </a:p>
        </p:txBody>
      </p:sp>
    </p:spTree>
    <p:extLst>
      <p:ext uri="{BB962C8B-B14F-4D97-AF65-F5344CB8AC3E}">
        <p14:creationId xmlns:p14="http://schemas.microsoft.com/office/powerpoint/2010/main" val="18889526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E84489CE-A6D2-3541-9F5F-B03A42A8F998}" type="datetimeFigureOut">
              <a:rPr lang="en-US" smtClean="0"/>
              <a:pPr/>
              <a:t>3/31/2016</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935B9909-8AB1-2C42-9760-2C1F6996568E}" type="slidenum">
              <a:rPr lang="en-US" smtClean="0"/>
              <a:pPr/>
              <a:t>‹#›</a:t>
            </a:fld>
            <a:endParaRPr lang="en-US"/>
          </a:p>
        </p:txBody>
      </p:sp>
    </p:spTree>
    <p:extLst>
      <p:ext uri="{BB962C8B-B14F-4D97-AF65-F5344CB8AC3E}">
        <p14:creationId xmlns:p14="http://schemas.microsoft.com/office/powerpoint/2010/main" val="3777681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454974"/>
            <a:ext cx="8229600" cy="3154409"/>
          </a:xfrm>
        </p:spPr>
        <p:txBody>
          <a:bodyPr/>
          <a:lstStyle>
            <a:lvl2pPr marL="633413" indent="-288925">
              <a:buSzPct val="100000"/>
              <a:buFont typeface="Arial"/>
              <a:buChar char="•"/>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81792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842525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827071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83050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64097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99024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898071"/>
            <a:ext cx="5111750" cy="369655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E84489CE-A6D2-3541-9F5F-B03A42A8F998}" type="datetimeFigureOut">
              <a:rPr lang="en-US" smtClean="0"/>
              <a:pPr/>
              <a:t>3/31/2016</a:t>
            </a:fld>
            <a:endParaRPr lang="en-US"/>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935B9909-8AB1-2C42-9760-2C1F6996568E}" type="slidenum">
              <a:rPr lang="en-US" smtClean="0"/>
              <a:pPr/>
              <a:t>‹#›</a:t>
            </a:fld>
            <a:endParaRPr lang="en-US"/>
          </a:p>
        </p:txBody>
      </p:sp>
    </p:spTree>
    <p:extLst>
      <p:ext uri="{BB962C8B-B14F-4D97-AF65-F5344CB8AC3E}">
        <p14:creationId xmlns:p14="http://schemas.microsoft.com/office/powerpoint/2010/main" val="4239420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E84489CE-A6D2-3541-9F5F-B03A42A8F998}" type="datetimeFigureOut">
              <a:rPr lang="en-US" smtClean="0"/>
              <a:pPr/>
              <a:t>3/31/2016</a:t>
            </a:fld>
            <a:endParaRPr lang="en-US"/>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935B9909-8AB1-2C42-9760-2C1F6996568E}" type="slidenum">
              <a:rPr lang="en-US" smtClean="0"/>
              <a:pPr/>
              <a:t>‹#›</a:t>
            </a:fld>
            <a:endParaRPr lang="en-US"/>
          </a:p>
        </p:txBody>
      </p:sp>
    </p:spTree>
    <p:extLst>
      <p:ext uri="{BB962C8B-B14F-4D97-AF65-F5344CB8AC3E}">
        <p14:creationId xmlns:p14="http://schemas.microsoft.com/office/powerpoint/2010/main" val="22269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tif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tif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33159"/>
            <a:ext cx="8229600" cy="85725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596571"/>
            <a:ext cx="8229600" cy="296635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1"/>
            <a:ext cx="9144000" cy="707572"/>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descr="aaim_logo_4colorprocess.eps"/>
          <p:cNvPicPr>
            <a:picLocks noChangeAspect="1"/>
          </p:cNvPicPr>
          <p:nvPr/>
        </p:nvPicPr>
        <p:blipFill>
          <a:blip r:embed="rId13" cstate="print"/>
          <a:stretch>
            <a:fillRect/>
          </a:stretch>
        </p:blipFill>
        <p:spPr>
          <a:xfrm>
            <a:off x="7642745" y="4767871"/>
            <a:ext cx="960775" cy="313944"/>
          </a:xfrm>
          <a:prstGeom prst="rect">
            <a:avLst/>
          </a:prstGeom>
        </p:spPr>
      </p:pic>
      <p:cxnSp>
        <p:nvCxnSpPr>
          <p:cNvPr id="5" name="Straight Connector 4"/>
          <p:cNvCxnSpPr/>
          <p:nvPr/>
        </p:nvCxnSpPr>
        <p:spPr>
          <a:xfrm>
            <a:off x="0" y="4704348"/>
            <a:ext cx="9144000" cy="0"/>
          </a:xfrm>
          <a:prstGeom prst="line">
            <a:avLst/>
          </a:prstGeom>
          <a:ln>
            <a:solidFill>
              <a:srgbClr val="00A0DF"/>
            </a:solidFill>
          </a:ln>
          <a:effectLst/>
        </p:spPr>
        <p:style>
          <a:lnRef idx="2">
            <a:schemeClr val="accent1"/>
          </a:lnRef>
          <a:fillRef idx="0">
            <a:schemeClr val="accent1"/>
          </a:fillRef>
          <a:effectRef idx="1">
            <a:schemeClr val="accent1"/>
          </a:effectRef>
          <a:fontRef idx="minor">
            <a:schemeClr val="tx1"/>
          </a:fontRef>
        </p:style>
      </p:cxnSp>
      <p:pic>
        <p:nvPicPr>
          <p:cNvPr id="4" name="Picture 3" descr="acp-highvaluecare-logo-rgb600.tif"/>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28386" y="95694"/>
            <a:ext cx="2321052" cy="473964"/>
          </a:xfrm>
          <a:prstGeom prst="rect">
            <a:avLst/>
          </a:prstGeom>
        </p:spPr>
      </p:pic>
      <p:pic>
        <p:nvPicPr>
          <p:cNvPr id="6" name="Picture 5" descr="acp-logo-horiz-rgb.tif"/>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500380" y="4776942"/>
            <a:ext cx="2712720" cy="313944"/>
          </a:xfrm>
          <a:prstGeom prst="rect">
            <a:avLst/>
          </a:prstGeom>
        </p:spPr>
      </p:pic>
      <p:cxnSp>
        <p:nvCxnSpPr>
          <p:cNvPr id="9" name="Straight Connector 8"/>
          <p:cNvCxnSpPr/>
          <p:nvPr/>
        </p:nvCxnSpPr>
        <p:spPr>
          <a:xfrm>
            <a:off x="0" y="689433"/>
            <a:ext cx="9144000" cy="0"/>
          </a:xfrm>
          <a:prstGeom prst="line">
            <a:avLst/>
          </a:prstGeom>
          <a:ln w="57150" cmpd="sng">
            <a:solidFill>
              <a:srgbClr val="00A0DF"/>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179631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457200" rtl="0" eaLnBrk="1" latinLnBrk="0" hangingPunct="1">
        <a:spcBef>
          <a:spcPct val="20000"/>
        </a:spcBef>
        <a:buClr>
          <a:srgbClr val="FF7900"/>
        </a:buClr>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Clr>
          <a:srgbClr val="FF7900"/>
        </a:buClr>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Clr>
          <a:srgbClr val="FF7900"/>
        </a:buClr>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Clr>
          <a:srgbClr val="FF7900"/>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Clr>
          <a:srgbClr val="FF7900"/>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healthcarebluebook.com/"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Module%201%20Eliminating%20Health%20Care%20Waste%20and%20Over-ordering%20of%20Tests.pptx" TargetMode="External"/><Relationship Id="rId5" Type="http://schemas.openxmlformats.org/officeDocument/2006/relationships/hyperlink" Target="http://www.newchoicehealth.com/Directory/Procedure" TargetMode="External"/><Relationship Id="rId4" Type="http://schemas.openxmlformats.org/officeDocument/2006/relationships/hyperlink" Target="http://clearhealthcosts.com/"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www.cms.gov/research-statistics-data-and-systems/statistics-trends-and-reports/nationalhealthexpenddata/downloads/highlights.pdf"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hyperlink" Target="http://www.choosingwisely.org/wp-content/uploads/2015/04/Final-Choosing-Wisely-Survey-Report.pdf" TargetMode="External"/><Relationship Id="rId4" Type="http://schemas.openxmlformats.org/officeDocument/2006/relationships/hyperlink" Target="http://www.choosingwisely.or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effectLst>
            <a:outerShdw blurRad="50800" dist="38100" dir="2700000" algn="tl" rotWithShape="0">
              <a:srgbClr val="000000">
                <a:alpha val="43000"/>
              </a:srgbClr>
            </a:outerShdw>
          </a:effectLst>
        </p:spPr>
        <p:txBody>
          <a:bodyPr>
            <a:normAutofit/>
          </a:bodyPr>
          <a:lstStyle/>
          <a:p>
            <a:r>
              <a:rPr lang="en-US" dirty="0">
                <a:solidFill>
                  <a:schemeClr val="accent2"/>
                </a:solidFill>
              </a:rPr>
              <a:t>Eliminating </a:t>
            </a:r>
            <a:r>
              <a:rPr lang="en-US" dirty="0"/>
              <a:t>H</a:t>
            </a:r>
            <a:r>
              <a:rPr lang="en-US" dirty="0" smtClean="0">
                <a:solidFill>
                  <a:schemeClr val="accent2"/>
                </a:solidFill>
              </a:rPr>
              <a:t>ealth </a:t>
            </a:r>
            <a:r>
              <a:rPr lang="en-US" dirty="0"/>
              <a:t>C</a:t>
            </a:r>
            <a:r>
              <a:rPr lang="en-US" dirty="0" smtClean="0">
                <a:solidFill>
                  <a:schemeClr val="accent2"/>
                </a:solidFill>
              </a:rPr>
              <a:t>are </a:t>
            </a:r>
            <a:r>
              <a:rPr lang="en-US" dirty="0"/>
              <a:t>W</a:t>
            </a:r>
            <a:r>
              <a:rPr lang="en-US" dirty="0" smtClean="0">
                <a:solidFill>
                  <a:schemeClr val="accent2"/>
                </a:solidFill>
              </a:rPr>
              <a:t>aste </a:t>
            </a:r>
            <a:r>
              <a:rPr lang="en-US" dirty="0">
                <a:solidFill>
                  <a:schemeClr val="accent2"/>
                </a:solidFill>
              </a:rPr>
              <a:t>and </a:t>
            </a:r>
            <a:r>
              <a:rPr lang="en-US" dirty="0" smtClean="0">
                <a:solidFill>
                  <a:schemeClr val="accent2"/>
                </a:solidFill>
              </a:rPr>
              <a:t>Over-ordering </a:t>
            </a:r>
            <a:r>
              <a:rPr lang="en-US" dirty="0">
                <a:solidFill>
                  <a:schemeClr val="accent2"/>
                </a:solidFill>
              </a:rPr>
              <a:t>of </a:t>
            </a:r>
            <a:r>
              <a:rPr lang="en-US" dirty="0" smtClean="0">
                <a:solidFill>
                  <a:schemeClr val="accent2"/>
                </a:solidFill>
              </a:rPr>
              <a:t>Tests</a:t>
            </a:r>
            <a:endParaRPr lang="en-US" dirty="0">
              <a:solidFill>
                <a:schemeClr val="accent2"/>
              </a:solidFill>
            </a:endParaRPr>
          </a:p>
        </p:txBody>
      </p:sp>
      <p:sp>
        <p:nvSpPr>
          <p:cNvPr id="3" name="TextBox 2"/>
          <p:cNvSpPr txBox="1"/>
          <p:nvPr/>
        </p:nvSpPr>
        <p:spPr>
          <a:xfrm>
            <a:off x="838519" y="3817729"/>
            <a:ext cx="7335922" cy="338554"/>
          </a:xfrm>
          <a:prstGeom prst="rect">
            <a:avLst/>
          </a:prstGeom>
          <a:noFill/>
        </p:spPr>
        <p:txBody>
          <a:bodyPr wrap="square" rtlCol="0">
            <a:spAutoFit/>
          </a:bodyPr>
          <a:lstStyle/>
          <a:p>
            <a:pPr algn="ctr"/>
            <a:r>
              <a:rPr lang="en-US" sz="1600" b="1" dirty="0" smtClean="0">
                <a:solidFill>
                  <a:schemeClr val="bg1"/>
                </a:solidFill>
              </a:rPr>
              <a:t>Fellowship HVC </a:t>
            </a:r>
            <a:r>
              <a:rPr lang="en-US" sz="1600" b="1" smtClean="0">
                <a:solidFill>
                  <a:schemeClr val="bg1"/>
                </a:solidFill>
              </a:rPr>
              <a:t>Curriculum 2016-2017 </a:t>
            </a:r>
            <a:r>
              <a:rPr lang="en-US" sz="1600" b="1" baseline="0" smtClean="0">
                <a:solidFill>
                  <a:schemeClr val="bg1"/>
                </a:solidFill>
              </a:rPr>
              <a:t> </a:t>
            </a:r>
            <a:r>
              <a:rPr lang="en-US" sz="1600" b="1" baseline="0" dirty="0" smtClean="0">
                <a:solidFill>
                  <a:schemeClr val="bg1"/>
                </a:solidFill>
              </a:rPr>
              <a:t>•  Presentation 1 of 7</a:t>
            </a:r>
            <a:endParaRPr lang="en-US" sz="1600" b="1" dirty="0">
              <a:solidFill>
                <a:schemeClr val="bg1"/>
              </a:solidFill>
            </a:endParaRPr>
          </a:p>
        </p:txBody>
      </p:sp>
    </p:spTree>
    <p:extLst>
      <p:ext uri="{BB962C8B-B14F-4D97-AF65-F5344CB8AC3E}">
        <p14:creationId xmlns:p14="http://schemas.microsoft.com/office/powerpoint/2010/main" val="32485708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800" dirty="0" smtClean="0"/>
              <a:t>This patient underwent testing (although tests may not have been indicated)</a:t>
            </a:r>
          </a:p>
          <a:p>
            <a:pPr lvl="1"/>
            <a:r>
              <a:rPr lang="en-US" sz="2400" dirty="0" smtClean="0"/>
              <a:t>Urinalysis</a:t>
            </a:r>
            <a:r>
              <a:rPr lang="en-US" sz="2400" dirty="0"/>
              <a:t>: cloudy, 11-50 WBC, 11-50 RBC,  </a:t>
            </a:r>
            <a:r>
              <a:rPr lang="en-US" sz="2400" dirty="0" smtClean="0"/>
              <a:t>2+ </a:t>
            </a:r>
            <a:r>
              <a:rPr lang="en-US" sz="2400" dirty="0"/>
              <a:t>bacteria </a:t>
            </a:r>
          </a:p>
          <a:p>
            <a:pPr lvl="1"/>
            <a:r>
              <a:rPr lang="en-US" sz="2400" dirty="0"/>
              <a:t>Urine culture:  + </a:t>
            </a:r>
            <a:r>
              <a:rPr lang="it-IT" sz="2400" dirty="0"/>
              <a:t>&gt;100,000 </a:t>
            </a:r>
            <a:r>
              <a:rPr lang="it-IT" sz="2400" i="1" dirty="0" smtClean="0"/>
              <a:t>E. coli</a:t>
            </a:r>
          </a:p>
          <a:p>
            <a:r>
              <a:rPr lang="it-IT" sz="2800" dirty="0" smtClean="0"/>
              <a:t>What is your management decision now that you have these test results?</a:t>
            </a:r>
            <a:endParaRPr lang="en-US" sz="2800" dirty="0"/>
          </a:p>
        </p:txBody>
      </p:sp>
      <p:sp>
        <p:nvSpPr>
          <p:cNvPr id="4" name="Title 1"/>
          <p:cNvSpPr>
            <a:spLocks noGrp="1"/>
          </p:cNvSpPr>
          <p:nvPr>
            <p:ph type="title"/>
          </p:nvPr>
        </p:nvSpPr>
        <p:spPr>
          <a:xfrm>
            <a:off x="228582" y="703410"/>
            <a:ext cx="7671376" cy="857250"/>
          </a:xfrm>
        </p:spPr>
        <p:txBody>
          <a:bodyPr>
            <a:normAutofit/>
          </a:bodyPr>
          <a:lstStyle/>
          <a:p>
            <a:r>
              <a:rPr lang="en-US" sz="3600" dirty="0" smtClean="0">
                <a:ea typeface="MS PGothic"/>
                <a:cs typeface="MS PGothic"/>
              </a:rPr>
              <a:t>Case #1</a:t>
            </a:r>
          </a:p>
        </p:txBody>
      </p:sp>
    </p:spTree>
    <p:extLst>
      <p:ext uri="{BB962C8B-B14F-4D97-AF65-F5344CB8AC3E}">
        <p14:creationId xmlns:p14="http://schemas.microsoft.com/office/powerpoint/2010/main" val="36436677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t>How would you manage this patient</a:t>
            </a:r>
            <a:r>
              <a:rPr lang="en-US" dirty="0" smtClean="0"/>
              <a:t>?</a:t>
            </a:r>
          </a:p>
          <a:p>
            <a:pPr lvl="1"/>
            <a:r>
              <a:rPr lang="en-US" dirty="0"/>
              <a:t>Additional testing?</a:t>
            </a:r>
          </a:p>
          <a:p>
            <a:pPr lvl="1"/>
            <a:r>
              <a:rPr lang="en-US" dirty="0"/>
              <a:t>Treatment?</a:t>
            </a:r>
          </a:p>
        </p:txBody>
      </p:sp>
      <p:sp>
        <p:nvSpPr>
          <p:cNvPr id="4" name="Title 1"/>
          <p:cNvSpPr>
            <a:spLocks noGrp="1"/>
          </p:cNvSpPr>
          <p:nvPr>
            <p:ph type="title"/>
          </p:nvPr>
        </p:nvSpPr>
        <p:spPr>
          <a:xfrm>
            <a:off x="228582" y="703410"/>
            <a:ext cx="7671376" cy="857250"/>
          </a:xfrm>
        </p:spPr>
        <p:txBody>
          <a:bodyPr>
            <a:normAutofit/>
          </a:bodyPr>
          <a:lstStyle/>
          <a:p>
            <a:r>
              <a:rPr lang="en-US" sz="3600" dirty="0" smtClean="0">
                <a:ea typeface="MS PGothic"/>
                <a:cs typeface="MS PGothic"/>
              </a:rPr>
              <a:t>Case #1</a:t>
            </a:r>
          </a:p>
        </p:txBody>
      </p:sp>
    </p:spTree>
    <p:extLst>
      <p:ext uri="{BB962C8B-B14F-4D97-AF65-F5344CB8AC3E}">
        <p14:creationId xmlns:p14="http://schemas.microsoft.com/office/powerpoint/2010/main" val="7082504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47459"/>
            <a:ext cx="8229600" cy="857250"/>
          </a:xfrm>
        </p:spPr>
        <p:txBody>
          <a:bodyPr>
            <a:noAutofit/>
          </a:bodyPr>
          <a:lstStyle/>
          <a:p>
            <a:pPr>
              <a:lnSpc>
                <a:spcPct val="80000"/>
              </a:lnSpc>
            </a:pPr>
            <a:r>
              <a:rPr lang="en-US" sz="3200" dirty="0"/>
              <a:t>Step 1: Understand the </a:t>
            </a:r>
            <a:r>
              <a:rPr lang="en-US" sz="3200" dirty="0" smtClean="0"/>
              <a:t>Benefits</a:t>
            </a:r>
            <a:r>
              <a:rPr lang="en-US" sz="3200" dirty="0"/>
              <a:t>, </a:t>
            </a:r>
            <a:r>
              <a:rPr lang="en-US" sz="3200" dirty="0" smtClean="0"/>
              <a:t>Harms</a:t>
            </a:r>
            <a:r>
              <a:rPr lang="en-US" sz="3200" dirty="0"/>
              <a:t>, </a:t>
            </a:r>
            <a:r>
              <a:rPr lang="en-US" sz="3200" dirty="0" smtClean="0"/>
              <a:t/>
            </a:r>
            <a:br>
              <a:rPr lang="en-US" sz="3200" dirty="0" smtClean="0"/>
            </a:br>
            <a:r>
              <a:rPr lang="en-US" sz="3200" dirty="0" smtClean="0"/>
              <a:t>and Costs </a:t>
            </a:r>
            <a:r>
              <a:rPr lang="en-US" sz="3200" dirty="0"/>
              <a:t>of </a:t>
            </a:r>
            <a:r>
              <a:rPr lang="en-US" sz="3200" dirty="0" smtClean="0"/>
              <a:t>Diagnostic Testing</a:t>
            </a:r>
            <a:endParaRPr lang="en-US" sz="3200" dirty="0"/>
          </a:p>
        </p:txBody>
      </p:sp>
      <p:sp>
        <p:nvSpPr>
          <p:cNvPr id="3" name="Content Placeholder 2"/>
          <p:cNvSpPr>
            <a:spLocks noGrp="1"/>
          </p:cNvSpPr>
          <p:nvPr>
            <p:ph idx="1"/>
          </p:nvPr>
        </p:nvSpPr>
        <p:spPr>
          <a:xfrm>
            <a:off x="457200" y="1508139"/>
            <a:ext cx="8229600" cy="3154409"/>
          </a:xfrm>
        </p:spPr>
        <p:txBody>
          <a:bodyPr>
            <a:noAutofit/>
          </a:bodyPr>
          <a:lstStyle/>
          <a:p>
            <a:pPr marL="0" indent="0">
              <a:buNone/>
            </a:pPr>
            <a:r>
              <a:rPr lang="en-US" sz="2000" dirty="0" smtClean="0"/>
              <a:t>What do </a:t>
            </a:r>
            <a:r>
              <a:rPr lang="en-US" sz="2000" dirty="0"/>
              <a:t>you think the </a:t>
            </a:r>
            <a:r>
              <a:rPr lang="en-US" sz="2000" dirty="0" smtClean="0"/>
              <a:t>charges are for the following:</a:t>
            </a:r>
            <a:endParaRPr lang="en-US" sz="2000" dirty="0"/>
          </a:p>
          <a:p>
            <a:r>
              <a:rPr lang="en-US" sz="2000" dirty="0" smtClean="0"/>
              <a:t>Urinalysis?</a:t>
            </a:r>
            <a:endParaRPr lang="en-US" sz="2000" dirty="0"/>
          </a:p>
          <a:p>
            <a:r>
              <a:rPr lang="en-US" sz="2000" dirty="0" smtClean="0"/>
              <a:t>Urine culture?</a:t>
            </a:r>
          </a:p>
          <a:p>
            <a:r>
              <a:rPr lang="en-US" sz="2000" dirty="0" smtClean="0"/>
              <a:t>7 days of oral antibiotics?</a:t>
            </a:r>
          </a:p>
          <a:p>
            <a:r>
              <a:rPr lang="en-US" sz="2000" dirty="0" smtClean="0"/>
              <a:t>PICC line</a:t>
            </a:r>
            <a:r>
              <a:rPr lang="en-US" sz="2000" dirty="0"/>
              <a:t> </a:t>
            </a:r>
            <a:r>
              <a:rPr lang="en-US" sz="2000" dirty="0" smtClean="0"/>
              <a:t>and 14 days of IV antibiotics?</a:t>
            </a:r>
            <a:endParaRPr lang="en-US" sz="2000" dirty="0"/>
          </a:p>
          <a:p>
            <a:pPr marL="0" indent="0">
              <a:buNone/>
            </a:pPr>
            <a:r>
              <a:rPr lang="en-US" sz="1800" dirty="0" smtClean="0"/>
              <a:t>Resources</a:t>
            </a:r>
            <a:r>
              <a:rPr lang="en-US" sz="1800" dirty="0"/>
              <a:t>:  </a:t>
            </a:r>
          </a:p>
          <a:p>
            <a:pPr marL="0" indent="0">
              <a:buNone/>
            </a:pPr>
            <a:r>
              <a:rPr lang="en-US" sz="1400" dirty="0" smtClean="0">
                <a:hlinkClick r:id="rId3"/>
              </a:rPr>
              <a:t>healthcarebluebook.com</a:t>
            </a:r>
            <a:r>
              <a:rPr lang="en-US" sz="1400" dirty="0" smtClean="0"/>
              <a:t>, </a:t>
            </a:r>
            <a:r>
              <a:rPr lang="en-US" sz="1400" u="sng" dirty="0" smtClean="0">
                <a:hlinkClick r:id="rId4"/>
              </a:rPr>
              <a:t>clearhealthcosts.com</a:t>
            </a:r>
            <a:r>
              <a:rPr lang="en-US" sz="1400" dirty="0" smtClean="0"/>
              <a:t>, </a:t>
            </a:r>
            <a:r>
              <a:rPr lang="en-US" sz="1400" u="sng" dirty="0" smtClean="0">
                <a:hlinkClick r:id="rId5"/>
              </a:rPr>
              <a:t>www.newchoicehealth.com/Directory/Procedure</a:t>
            </a:r>
            <a:r>
              <a:rPr lang="en-US" sz="1400" dirty="0" smtClean="0"/>
              <a:t>, </a:t>
            </a:r>
            <a:r>
              <a:rPr lang="en-US" sz="1400" dirty="0" smtClean="0">
                <a:hlinkClick r:id="rId6" action="ppaction://hlinkpres?slideindex=1&amp;slidetitle="/>
              </a:rPr>
              <a:t>www.guroo.com</a:t>
            </a:r>
            <a:endParaRPr lang="en-US" sz="1400" dirty="0"/>
          </a:p>
          <a:p>
            <a:r>
              <a:rPr lang="en-US" sz="2000" dirty="0" smtClean="0"/>
              <a:t> </a:t>
            </a:r>
            <a:r>
              <a:rPr lang="en-US" sz="2000" dirty="0"/>
              <a:t>What are </a:t>
            </a:r>
            <a:r>
              <a:rPr lang="en-US" sz="2000" dirty="0" smtClean="0"/>
              <a:t>some potential </a:t>
            </a:r>
            <a:r>
              <a:rPr lang="en-US" sz="2000" dirty="0"/>
              <a:t>downstream ‘costs’?</a:t>
            </a:r>
          </a:p>
          <a:p>
            <a:endParaRPr lang="en-US" sz="2000" dirty="0"/>
          </a:p>
        </p:txBody>
      </p:sp>
    </p:spTree>
    <p:extLst>
      <p:ext uri="{BB962C8B-B14F-4D97-AF65-F5344CB8AC3E}">
        <p14:creationId xmlns:p14="http://schemas.microsoft.com/office/powerpoint/2010/main" val="18273784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95337"/>
            <a:ext cx="8229600" cy="3154409"/>
          </a:xfrm>
        </p:spPr>
        <p:txBody>
          <a:bodyPr>
            <a:noAutofit/>
          </a:bodyPr>
          <a:lstStyle/>
          <a:p>
            <a:r>
              <a:rPr lang="en-US" sz="2400" dirty="0"/>
              <a:t>T</a:t>
            </a:r>
            <a:r>
              <a:rPr lang="en-US" sz="2400" dirty="0" smtClean="0"/>
              <a:t>he </a:t>
            </a:r>
            <a:r>
              <a:rPr lang="en-US" sz="2400" i="1" dirty="0" smtClean="0"/>
              <a:t>E. coli </a:t>
            </a:r>
            <a:r>
              <a:rPr lang="en-US" sz="2400" dirty="0" smtClean="0"/>
              <a:t>urine isolate was resistant to ampicillin and trimethoprim-sulfamethoxazole but susceptible to ciprofloxacin</a:t>
            </a:r>
          </a:p>
          <a:p>
            <a:r>
              <a:rPr lang="en-US" sz="2400" dirty="0" smtClean="0"/>
              <a:t>Ms. </a:t>
            </a:r>
            <a:r>
              <a:rPr lang="en-US" sz="2400" dirty="0" smtClean="0"/>
              <a:t>B. </a:t>
            </a:r>
            <a:r>
              <a:rPr lang="en-US" sz="2400" dirty="0" smtClean="0"/>
              <a:t>was discharged to complete 7 days of oral ciprofloxacin</a:t>
            </a:r>
          </a:p>
          <a:p>
            <a:r>
              <a:rPr lang="en-US" sz="2400" dirty="0" smtClean="0"/>
              <a:t>She returned 1 week after completing therapy with fever, abdominal pain, and watery diarrhea; a stool </a:t>
            </a:r>
            <a:r>
              <a:rPr lang="en-US" sz="2400" i="1" dirty="0" smtClean="0"/>
              <a:t>Clostridium difficile </a:t>
            </a:r>
            <a:r>
              <a:rPr lang="en-US" sz="2400" dirty="0" smtClean="0"/>
              <a:t>PCR assay was positive</a:t>
            </a:r>
          </a:p>
          <a:p>
            <a:r>
              <a:rPr lang="en-US" sz="2400" dirty="0" smtClean="0"/>
              <a:t>Ms. </a:t>
            </a:r>
            <a:r>
              <a:rPr lang="en-US" sz="2400" dirty="0" smtClean="0"/>
              <a:t>B. </a:t>
            </a:r>
            <a:r>
              <a:rPr lang="en-US" sz="2400" dirty="0" smtClean="0"/>
              <a:t>was intolerant to oral metronidazole and was switched to oral vancomycin x 10 days</a:t>
            </a:r>
          </a:p>
        </p:txBody>
      </p:sp>
      <p:sp>
        <p:nvSpPr>
          <p:cNvPr id="4" name="Title 1"/>
          <p:cNvSpPr>
            <a:spLocks noGrp="1"/>
          </p:cNvSpPr>
          <p:nvPr>
            <p:ph type="title"/>
          </p:nvPr>
        </p:nvSpPr>
        <p:spPr>
          <a:xfrm>
            <a:off x="515673" y="600367"/>
            <a:ext cx="7671376" cy="857250"/>
          </a:xfrm>
        </p:spPr>
        <p:txBody>
          <a:bodyPr>
            <a:normAutofit/>
          </a:bodyPr>
          <a:lstStyle/>
          <a:p>
            <a:r>
              <a:rPr lang="en-US" sz="3600" dirty="0" smtClean="0">
                <a:ea typeface="MS PGothic"/>
                <a:cs typeface="MS PGothic"/>
              </a:rPr>
              <a:t>Case #1</a:t>
            </a:r>
          </a:p>
        </p:txBody>
      </p:sp>
    </p:spTree>
    <p:extLst>
      <p:ext uri="{BB962C8B-B14F-4D97-AF65-F5344CB8AC3E}">
        <p14:creationId xmlns:p14="http://schemas.microsoft.com/office/powerpoint/2010/main" val="1705737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Downstream Costs</a:t>
            </a:r>
            <a:endParaRPr lang="en-US" dirty="0"/>
          </a:p>
        </p:txBody>
      </p:sp>
      <p:sp>
        <p:nvSpPr>
          <p:cNvPr id="3" name="Content Placeholder 2"/>
          <p:cNvSpPr>
            <a:spLocks noGrp="1"/>
          </p:cNvSpPr>
          <p:nvPr>
            <p:ph idx="1"/>
          </p:nvPr>
        </p:nvSpPr>
        <p:spPr/>
        <p:txBody>
          <a:bodyPr/>
          <a:lstStyle/>
          <a:p>
            <a:r>
              <a:rPr lang="en-US" dirty="0" smtClean="0"/>
              <a:t>Calculate potential downstream costs of unnecessary testing and treatment</a:t>
            </a:r>
          </a:p>
          <a:p>
            <a:r>
              <a:rPr lang="en-US" dirty="0" smtClean="0"/>
              <a:t>What surprised you about these charges/costs?</a:t>
            </a:r>
          </a:p>
          <a:p>
            <a:r>
              <a:rPr lang="en-US" dirty="0" smtClean="0"/>
              <a:t>How will this impact your care decisions?</a:t>
            </a:r>
            <a:endParaRPr lang="en-US" dirty="0"/>
          </a:p>
        </p:txBody>
      </p:sp>
    </p:spTree>
    <p:extLst>
      <p:ext uri="{BB962C8B-B14F-4D97-AF65-F5344CB8AC3E}">
        <p14:creationId xmlns:p14="http://schemas.microsoft.com/office/powerpoint/2010/main" val="40972552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ct val="80000"/>
              </a:lnSpc>
            </a:pPr>
            <a:r>
              <a:rPr lang="en-US" sz="3200" dirty="0">
                <a:ea typeface="ＭＳ Ｐゴシック" pitchFamily="34" charset="-128"/>
              </a:rPr>
              <a:t>Steps Toward High </a:t>
            </a:r>
            <a:r>
              <a:rPr lang="en-US" sz="3200" dirty="0" smtClean="0">
                <a:ea typeface="ＭＳ Ｐゴシック" pitchFamily="34" charset="-128"/>
              </a:rPr>
              <a:t>Value Care</a:t>
            </a:r>
            <a:r>
              <a:rPr lang="en-US" sz="3200" baseline="30000" dirty="0" smtClean="0">
                <a:ea typeface="ＭＳ Ｐゴシック" pitchFamily="34" charset="-128"/>
              </a:rPr>
              <a:t>6</a:t>
            </a:r>
            <a:endParaRPr lang="en-US" sz="2800" baseline="60000" dirty="0"/>
          </a:p>
        </p:txBody>
      </p:sp>
      <p:sp>
        <p:nvSpPr>
          <p:cNvPr id="3" name="Content Placeholder 2"/>
          <p:cNvSpPr>
            <a:spLocks noGrp="1"/>
          </p:cNvSpPr>
          <p:nvPr>
            <p:ph idx="1"/>
          </p:nvPr>
        </p:nvSpPr>
        <p:spPr/>
        <p:txBody>
          <a:bodyPr>
            <a:normAutofit fontScale="55000" lnSpcReduction="20000"/>
          </a:bodyPr>
          <a:lstStyle/>
          <a:p>
            <a:r>
              <a:rPr lang="en-US" b="1" dirty="0">
                <a:solidFill>
                  <a:srgbClr val="000000"/>
                </a:solidFill>
                <a:ea typeface="ＭＳ Ｐゴシック" pitchFamily="34" charset="-128"/>
              </a:rPr>
              <a:t>Step one: Understand the benefits, harms, and relative costs of the interventions that you are considering </a:t>
            </a:r>
          </a:p>
          <a:p>
            <a:r>
              <a:rPr lang="en-US" b="1" dirty="0">
                <a:solidFill>
                  <a:srgbClr val="000000"/>
                </a:solidFill>
                <a:ea typeface="ＭＳ Ｐゴシック" pitchFamily="34" charset="-128"/>
              </a:rPr>
              <a:t>Step two: Decrease or eliminate the use of interventions that provide no benefits and/or may be harmful</a:t>
            </a:r>
          </a:p>
          <a:p>
            <a:r>
              <a:rPr lang="en-US" b="1" dirty="0">
                <a:solidFill>
                  <a:srgbClr val="000000"/>
                </a:solidFill>
                <a:ea typeface="ＭＳ Ｐゴシック" pitchFamily="34" charset="-128"/>
              </a:rPr>
              <a:t>Step three: Choose interventions and care settings that maximize benefits, minimize harms, and reduce costs (using comparative-effectiveness and cost-effectiveness data)</a:t>
            </a:r>
          </a:p>
          <a:p>
            <a:r>
              <a:rPr lang="en-US" b="1" dirty="0">
                <a:solidFill>
                  <a:srgbClr val="000000"/>
                </a:solidFill>
                <a:ea typeface="ＭＳ Ｐゴシック" pitchFamily="34" charset="-128"/>
              </a:rPr>
              <a:t>Step four: </a:t>
            </a:r>
            <a:r>
              <a:rPr lang="en-US" dirty="0">
                <a:solidFill>
                  <a:srgbClr val="000000"/>
                </a:solidFill>
                <a:ea typeface="ＭＳ Ｐゴシック" pitchFamily="34" charset="-128"/>
              </a:rPr>
              <a:t>Customize a care plan with the patient that incorporates their values and addresses their concerns </a:t>
            </a:r>
          </a:p>
          <a:p>
            <a:r>
              <a:rPr lang="en-US" b="1" dirty="0">
                <a:solidFill>
                  <a:srgbClr val="000000"/>
                </a:solidFill>
                <a:ea typeface="ＭＳ Ｐゴシック" pitchFamily="34" charset="-128"/>
              </a:rPr>
              <a:t>Step five: </a:t>
            </a:r>
            <a:r>
              <a:rPr lang="en-US" dirty="0">
                <a:solidFill>
                  <a:srgbClr val="000000"/>
                </a:solidFill>
                <a:ea typeface="ＭＳ Ｐゴシック" pitchFamily="34" charset="-128"/>
              </a:rPr>
              <a:t>Identify system level opportunities to improve outcomes, minimize harms, and reduce </a:t>
            </a:r>
            <a:r>
              <a:rPr lang="en-US" dirty="0" smtClean="0">
                <a:solidFill>
                  <a:srgbClr val="000000"/>
                </a:solidFill>
                <a:ea typeface="ＭＳ Ｐゴシック" pitchFamily="34" charset="-128"/>
              </a:rPr>
              <a:t>health care waste</a:t>
            </a:r>
          </a:p>
          <a:p>
            <a:pPr marL="0" lvl="0" indent="0">
              <a:buNone/>
            </a:pPr>
            <a:endParaRPr lang="en-US" sz="2500" dirty="0" smtClean="0">
              <a:solidFill>
                <a:srgbClr val="000000"/>
              </a:solidFill>
              <a:latin typeface="Trebuchet MS" pitchFamily="34" charset="0"/>
            </a:endParaRPr>
          </a:p>
          <a:p>
            <a:pPr marL="0" lvl="0" indent="0">
              <a:buNone/>
            </a:pPr>
            <a:r>
              <a:rPr lang="en-US" sz="2500" dirty="0">
                <a:solidFill>
                  <a:srgbClr val="000000"/>
                </a:solidFill>
                <a:latin typeface="Trebuchet MS" pitchFamily="34" charset="0"/>
              </a:rPr>
              <a:t>	</a:t>
            </a:r>
            <a:r>
              <a:rPr lang="en-US" sz="2500" dirty="0" smtClean="0">
                <a:solidFill>
                  <a:srgbClr val="000000"/>
                </a:solidFill>
                <a:latin typeface="Trebuchet MS" pitchFamily="34" charset="0"/>
              </a:rPr>
              <a:t>								</a:t>
            </a:r>
            <a:endParaRPr lang="en-US" sz="2500" i="1" dirty="0">
              <a:solidFill>
                <a:srgbClr val="000000"/>
              </a:solidFill>
              <a:latin typeface="Trebuchet MS" pitchFamily="34" charset="0"/>
            </a:endParaRPr>
          </a:p>
          <a:p>
            <a:pPr marL="0" indent="0">
              <a:buNone/>
            </a:pPr>
            <a:endParaRPr lang="en-US" dirty="0">
              <a:solidFill>
                <a:srgbClr val="000000"/>
              </a:solidFill>
              <a:ea typeface="ＭＳ Ｐゴシック" pitchFamily="34" charset="-128"/>
            </a:endParaRPr>
          </a:p>
        </p:txBody>
      </p:sp>
    </p:spTree>
    <p:extLst>
      <p:ext uri="{BB962C8B-B14F-4D97-AF65-F5344CB8AC3E}">
        <p14:creationId xmlns:p14="http://schemas.microsoft.com/office/powerpoint/2010/main" val="12445989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7856" t="6911" r="19407" b="44934"/>
          <a:stretch/>
        </p:blipFill>
        <p:spPr bwMode="auto">
          <a:xfrm>
            <a:off x="1783503" y="1212112"/>
            <a:ext cx="5627389" cy="34555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Oval 7"/>
          <p:cNvSpPr/>
          <p:nvPr/>
        </p:nvSpPr>
        <p:spPr>
          <a:xfrm>
            <a:off x="1541051" y="2481453"/>
            <a:ext cx="4998874" cy="719180"/>
          </a:xfrm>
          <a:prstGeom prst="ellipse">
            <a:avLst/>
          </a:prstGeom>
          <a:noFill/>
          <a:ln w="38100"/>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9" name="Title 1"/>
          <p:cNvSpPr txBox="1">
            <a:spLocks/>
          </p:cNvSpPr>
          <p:nvPr/>
        </p:nvSpPr>
        <p:spPr>
          <a:xfrm>
            <a:off x="457200" y="687795"/>
            <a:ext cx="8229600" cy="85725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kern="1200">
                <a:solidFill>
                  <a:schemeClr val="tx1"/>
                </a:solidFill>
                <a:latin typeface="+mj-lt"/>
                <a:ea typeface="+mj-ea"/>
                <a:cs typeface="+mj-cs"/>
              </a:defRPr>
            </a:lvl1pPr>
          </a:lstStyle>
          <a:p>
            <a:pPr>
              <a:lnSpc>
                <a:spcPct val="80000"/>
              </a:lnSpc>
            </a:pPr>
            <a:r>
              <a:rPr lang="en-US" sz="2800" dirty="0" smtClean="0"/>
              <a:t>Step 2: Decrease or Eliminate Care that Provides No Benefit and/or May be Harmful</a:t>
            </a:r>
            <a:r>
              <a:rPr lang="en-US" sz="2800" baseline="30000" dirty="0" smtClean="0"/>
              <a:t>7</a:t>
            </a:r>
            <a:endParaRPr lang="en-US" sz="2800" dirty="0"/>
          </a:p>
        </p:txBody>
      </p:sp>
    </p:spTree>
    <p:extLst>
      <p:ext uri="{BB962C8B-B14F-4D97-AF65-F5344CB8AC3E}">
        <p14:creationId xmlns:p14="http://schemas.microsoft.com/office/powerpoint/2010/main" val="12383774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Case #2: </a:t>
            </a:r>
            <a:r>
              <a:rPr lang="en-US" sz="3600" dirty="0" smtClean="0"/>
              <a:t>Community-Acquired </a:t>
            </a:r>
            <a:r>
              <a:rPr lang="en-US" sz="3600" dirty="0" smtClean="0"/>
              <a:t>Pneumonia</a:t>
            </a:r>
            <a:endParaRPr lang="en-US" sz="3600" dirty="0"/>
          </a:p>
        </p:txBody>
      </p:sp>
      <p:sp>
        <p:nvSpPr>
          <p:cNvPr id="3" name="Content Placeholder 2"/>
          <p:cNvSpPr>
            <a:spLocks noGrp="1"/>
          </p:cNvSpPr>
          <p:nvPr>
            <p:ph idx="1"/>
          </p:nvPr>
        </p:nvSpPr>
        <p:spPr/>
        <p:txBody>
          <a:bodyPr>
            <a:normAutofit fontScale="85000" lnSpcReduction="10000"/>
          </a:bodyPr>
          <a:lstStyle/>
          <a:p>
            <a:r>
              <a:rPr lang="en-US" dirty="0"/>
              <a:t>Mr. </a:t>
            </a:r>
            <a:r>
              <a:rPr lang="en-US" dirty="0" smtClean="0"/>
              <a:t>P., </a:t>
            </a:r>
            <a:r>
              <a:rPr lang="en-US" dirty="0"/>
              <a:t>a </a:t>
            </a:r>
            <a:r>
              <a:rPr lang="en-US" dirty="0" smtClean="0"/>
              <a:t>62-year-old </a:t>
            </a:r>
            <a:r>
              <a:rPr lang="en-US" dirty="0"/>
              <a:t>man with </a:t>
            </a:r>
            <a:r>
              <a:rPr lang="en-US" dirty="0" smtClean="0"/>
              <a:t>hypertension and hyperlipidemia, presents </a:t>
            </a:r>
            <a:r>
              <a:rPr lang="en-US" dirty="0"/>
              <a:t>to the emergency department </a:t>
            </a:r>
            <a:r>
              <a:rPr lang="en-US" dirty="0" smtClean="0"/>
              <a:t>with fever, chills, and a productive cough for 3 days</a:t>
            </a:r>
          </a:p>
          <a:p>
            <a:r>
              <a:rPr lang="en-US" dirty="0" smtClean="0"/>
              <a:t>T 38.5 °C, BP </a:t>
            </a:r>
            <a:r>
              <a:rPr lang="en-US" dirty="0"/>
              <a:t>130/70, HR 110, RR 22, 02 sat </a:t>
            </a:r>
            <a:r>
              <a:rPr lang="en-US" dirty="0" smtClean="0"/>
              <a:t>94% </a:t>
            </a:r>
            <a:r>
              <a:rPr lang="en-US" dirty="0"/>
              <a:t>on RA</a:t>
            </a:r>
          </a:p>
          <a:p>
            <a:r>
              <a:rPr lang="en-US" dirty="0"/>
              <a:t>Exam notable for: </a:t>
            </a:r>
            <a:r>
              <a:rPr lang="en-US" dirty="0" smtClean="0"/>
              <a:t>coarse breath sounds in the right mid-lung</a:t>
            </a:r>
          </a:p>
          <a:p>
            <a:r>
              <a:rPr lang="en-US" dirty="0" smtClean="0"/>
              <a:t>CXR: right lower lobe consolidation</a:t>
            </a:r>
            <a:endParaRPr lang="en-US" dirty="0"/>
          </a:p>
        </p:txBody>
      </p:sp>
    </p:spTree>
    <p:extLst>
      <p:ext uri="{BB962C8B-B14F-4D97-AF65-F5344CB8AC3E}">
        <p14:creationId xmlns:p14="http://schemas.microsoft.com/office/powerpoint/2010/main" val="19405847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61759"/>
            <a:ext cx="8229600" cy="857250"/>
          </a:xfrm>
        </p:spPr>
        <p:txBody>
          <a:bodyPr>
            <a:noAutofit/>
          </a:bodyPr>
          <a:lstStyle/>
          <a:p>
            <a:pPr>
              <a:lnSpc>
                <a:spcPct val="80000"/>
              </a:lnSpc>
            </a:pPr>
            <a:r>
              <a:rPr lang="en-US" sz="3200" spc="-70" dirty="0">
                <a:ea typeface="ＭＳ Ｐゴシック" pitchFamily="34" charset="-128"/>
              </a:rPr>
              <a:t>Step 1: Benefits, </a:t>
            </a:r>
            <a:r>
              <a:rPr lang="en-US" sz="3200" spc="-70" dirty="0" smtClean="0">
                <a:ea typeface="ＭＳ Ｐゴシック" pitchFamily="34" charset="-128"/>
              </a:rPr>
              <a:t>Harms</a:t>
            </a:r>
            <a:r>
              <a:rPr lang="en-US" sz="3200" spc="-70" dirty="0">
                <a:ea typeface="ＭＳ Ｐゴシック" pitchFamily="34" charset="-128"/>
              </a:rPr>
              <a:t>, </a:t>
            </a:r>
            <a:r>
              <a:rPr lang="en-US" sz="3200" spc="-70" dirty="0" smtClean="0">
                <a:ea typeface="ＭＳ Ｐゴシック" pitchFamily="34" charset="-128"/>
              </a:rPr>
              <a:t>Costs</a:t>
            </a:r>
            <a:r>
              <a:rPr lang="en-US" sz="3200" spc="-70" dirty="0">
                <a:ea typeface="ＭＳ Ｐゴシック" pitchFamily="34" charset="-128"/>
              </a:rPr>
              <a:t/>
            </a:r>
            <a:br>
              <a:rPr lang="en-US" sz="3200" spc="-70" dirty="0">
                <a:ea typeface="ＭＳ Ｐゴシック" pitchFamily="34" charset="-128"/>
              </a:rPr>
            </a:br>
            <a:r>
              <a:rPr lang="en-US" sz="3200" spc="-70" dirty="0" smtClean="0">
                <a:ea typeface="ＭＳ Ｐゴシック" pitchFamily="34" charset="-128"/>
              </a:rPr>
              <a:t>Evaluation </a:t>
            </a:r>
            <a:r>
              <a:rPr lang="en-US" sz="3200" spc="-70" dirty="0">
                <a:ea typeface="ＭＳ Ｐゴシック" pitchFamily="34" charset="-128"/>
              </a:rPr>
              <a:t>and </a:t>
            </a:r>
            <a:r>
              <a:rPr lang="en-US" sz="3200" spc="-70" dirty="0" smtClean="0">
                <a:ea typeface="ＭＳ Ｐゴシック" pitchFamily="34" charset="-128"/>
              </a:rPr>
              <a:t>Management </a:t>
            </a:r>
            <a:r>
              <a:rPr lang="en-US" sz="3200" spc="-70" dirty="0">
                <a:ea typeface="ＭＳ Ｐゴシック" pitchFamily="34" charset="-128"/>
              </a:rPr>
              <a:t>of </a:t>
            </a:r>
            <a:r>
              <a:rPr lang="en-US" sz="3200" spc="-70" dirty="0" smtClean="0">
                <a:ea typeface="ＭＳ Ｐゴシック" pitchFamily="34" charset="-128"/>
              </a:rPr>
              <a:t>CAP</a:t>
            </a:r>
            <a:endParaRPr lang="en-US" sz="3200" spc="-70" dirty="0"/>
          </a:p>
        </p:txBody>
      </p:sp>
      <p:sp>
        <p:nvSpPr>
          <p:cNvPr id="3" name="Content Placeholder 2"/>
          <p:cNvSpPr>
            <a:spLocks noGrp="1"/>
          </p:cNvSpPr>
          <p:nvPr>
            <p:ph idx="1"/>
          </p:nvPr>
        </p:nvSpPr>
        <p:spPr>
          <a:xfrm>
            <a:off x="457199" y="1683574"/>
            <a:ext cx="4871175" cy="3154409"/>
          </a:xfrm>
        </p:spPr>
        <p:txBody>
          <a:bodyPr>
            <a:normAutofit fontScale="70000" lnSpcReduction="20000"/>
          </a:bodyPr>
          <a:lstStyle/>
          <a:p>
            <a:pPr>
              <a:spcBef>
                <a:spcPts val="900"/>
              </a:spcBef>
            </a:pPr>
            <a:r>
              <a:rPr lang="en-US" dirty="0">
                <a:solidFill>
                  <a:srgbClr val="000000"/>
                </a:solidFill>
                <a:ea typeface="ＭＳ Ｐゴシック" pitchFamily="34" charset="-128"/>
              </a:rPr>
              <a:t>What is your work-up for a </a:t>
            </a:r>
            <a:r>
              <a:rPr lang="en-US" dirty="0" smtClean="0">
                <a:solidFill>
                  <a:srgbClr val="000000"/>
                </a:solidFill>
                <a:ea typeface="ＭＳ Ｐゴシック" pitchFamily="34" charset="-128"/>
              </a:rPr>
              <a:t>patient with CAP?</a:t>
            </a:r>
            <a:endParaRPr lang="en-US" dirty="0">
              <a:solidFill>
                <a:srgbClr val="000000"/>
              </a:solidFill>
              <a:ea typeface="ＭＳ Ｐゴシック" pitchFamily="34" charset="-128"/>
            </a:endParaRPr>
          </a:p>
          <a:p>
            <a:pPr>
              <a:spcBef>
                <a:spcPts val="900"/>
              </a:spcBef>
            </a:pPr>
            <a:r>
              <a:rPr lang="en-US" dirty="0">
                <a:solidFill>
                  <a:srgbClr val="000000"/>
                </a:solidFill>
                <a:ea typeface="ＭＳ Ｐゴシック" pitchFamily="34" charset="-128"/>
              </a:rPr>
              <a:t>What factors lead us to make orders or recommendations for our patients</a:t>
            </a:r>
            <a:r>
              <a:rPr lang="en-US" dirty="0" smtClean="0">
                <a:solidFill>
                  <a:srgbClr val="000000"/>
                </a:solidFill>
                <a:ea typeface="ＭＳ Ｐゴシック" pitchFamily="34" charset="-128"/>
              </a:rPr>
              <a:t>?</a:t>
            </a:r>
            <a:endParaRPr lang="en-US" dirty="0">
              <a:solidFill>
                <a:srgbClr val="000000"/>
              </a:solidFill>
              <a:ea typeface="ＭＳ Ｐゴシック" pitchFamily="34" charset="-128"/>
            </a:endParaRPr>
          </a:p>
          <a:p>
            <a:pPr>
              <a:spcBef>
                <a:spcPts val="900"/>
              </a:spcBef>
            </a:pPr>
            <a:r>
              <a:rPr lang="en-US" dirty="0">
                <a:solidFill>
                  <a:srgbClr val="000000"/>
                </a:solidFill>
                <a:ea typeface="ＭＳ Ｐゴシック" pitchFamily="34" charset="-128"/>
              </a:rPr>
              <a:t>Which labs or initial studies do you want to order</a:t>
            </a:r>
            <a:r>
              <a:rPr lang="en-US" dirty="0" smtClean="0">
                <a:solidFill>
                  <a:srgbClr val="000000"/>
                </a:solidFill>
                <a:ea typeface="ＭＳ Ｐゴシック" pitchFamily="34" charset="-128"/>
              </a:rPr>
              <a:t>?</a:t>
            </a:r>
            <a:endParaRPr lang="en-US" dirty="0">
              <a:solidFill>
                <a:srgbClr val="000000"/>
              </a:solidFill>
              <a:ea typeface="ＭＳ Ｐゴシック" pitchFamily="34" charset="-128"/>
            </a:endParaRPr>
          </a:p>
          <a:p>
            <a:pPr>
              <a:spcBef>
                <a:spcPts val="900"/>
              </a:spcBef>
            </a:pPr>
            <a:r>
              <a:rPr lang="en-US" dirty="0">
                <a:solidFill>
                  <a:srgbClr val="000000"/>
                </a:solidFill>
                <a:ea typeface="ＭＳ Ｐゴシック" pitchFamily="34" charset="-128"/>
              </a:rPr>
              <a:t>What are the benefits, harms, and costs of each test or intervention?</a:t>
            </a:r>
          </a:p>
        </p:txBody>
      </p:sp>
      <p:pic>
        <p:nvPicPr>
          <p:cNvPr id="4" name="Picture 3" descr="92778593-smal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49563" y="1978129"/>
            <a:ext cx="2743200" cy="1828800"/>
          </a:xfrm>
          <a:prstGeom prst="rect">
            <a:avLst/>
          </a:prstGeom>
        </p:spPr>
      </p:pic>
    </p:spTree>
    <p:extLst>
      <p:ext uri="{BB962C8B-B14F-4D97-AF65-F5344CB8AC3E}">
        <p14:creationId xmlns:p14="http://schemas.microsoft.com/office/powerpoint/2010/main" val="21929826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a typeface="ＭＳ Ｐゴシック" pitchFamily="34" charset="-128"/>
              </a:rPr>
              <a:t>Case #2: Clinical Course</a:t>
            </a:r>
            <a:endParaRPr lang="en-US" dirty="0"/>
          </a:p>
        </p:txBody>
      </p:sp>
      <p:sp>
        <p:nvSpPr>
          <p:cNvPr id="3" name="Content Placeholder 2"/>
          <p:cNvSpPr>
            <a:spLocks noGrp="1"/>
          </p:cNvSpPr>
          <p:nvPr>
            <p:ph idx="1"/>
          </p:nvPr>
        </p:nvSpPr>
        <p:spPr>
          <a:xfrm>
            <a:off x="457199" y="1454974"/>
            <a:ext cx="8229601" cy="3154409"/>
          </a:xfrm>
        </p:spPr>
        <p:txBody>
          <a:bodyPr>
            <a:normAutofit lnSpcReduction="10000"/>
          </a:bodyPr>
          <a:lstStyle/>
          <a:p>
            <a:pPr>
              <a:lnSpc>
                <a:spcPct val="110000"/>
              </a:lnSpc>
              <a:buNone/>
            </a:pPr>
            <a:r>
              <a:rPr lang="en-US" sz="2200" dirty="0">
                <a:solidFill>
                  <a:srgbClr val="000000"/>
                </a:solidFill>
                <a:latin typeface="Trebuchet MS" pitchFamily="34" charset="0"/>
                <a:ea typeface="ＭＳ Ｐゴシック" pitchFamily="34" charset="-128"/>
              </a:rPr>
              <a:t>Mr. </a:t>
            </a:r>
            <a:r>
              <a:rPr lang="en-US" sz="2200" dirty="0" smtClean="0">
                <a:solidFill>
                  <a:srgbClr val="000000"/>
                </a:solidFill>
                <a:latin typeface="Trebuchet MS" pitchFamily="34" charset="0"/>
                <a:ea typeface="ＭＳ Ｐゴシック" pitchFamily="34" charset="-128"/>
              </a:rPr>
              <a:t>P. </a:t>
            </a:r>
            <a:r>
              <a:rPr lang="en-US" sz="2200" dirty="0">
                <a:solidFill>
                  <a:srgbClr val="000000"/>
                </a:solidFill>
                <a:latin typeface="Trebuchet MS" pitchFamily="34" charset="0"/>
                <a:ea typeface="ＭＳ Ｐゴシック" pitchFamily="34" charset="-128"/>
              </a:rPr>
              <a:t>was admitted for 3 </a:t>
            </a:r>
            <a:r>
              <a:rPr lang="en-US" sz="2200" dirty="0" smtClean="0">
                <a:solidFill>
                  <a:srgbClr val="000000"/>
                </a:solidFill>
                <a:latin typeface="Trebuchet MS" pitchFamily="34" charset="0"/>
                <a:ea typeface="ＭＳ Ｐゴシック" pitchFamily="34" charset="-128"/>
              </a:rPr>
              <a:t>days, </a:t>
            </a:r>
            <a:r>
              <a:rPr lang="en-US" sz="2200" dirty="0">
                <a:solidFill>
                  <a:srgbClr val="000000"/>
                </a:solidFill>
                <a:latin typeface="Trebuchet MS" pitchFamily="34" charset="0"/>
                <a:ea typeface="ＭＳ Ｐゴシック" pitchFamily="34" charset="-128"/>
              </a:rPr>
              <a:t>during which time:</a:t>
            </a:r>
          </a:p>
          <a:p>
            <a:pPr lvl="1">
              <a:lnSpc>
                <a:spcPct val="110000"/>
              </a:lnSpc>
              <a:buFont typeface="Arial"/>
              <a:buChar char="•"/>
            </a:pPr>
            <a:r>
              <a:rPr lang="en-US" sz="2000" dirty="0" smtClean="0">
                <a:solidFill>
                  <a:srgbClr val="000000"/>
                </a:solidFill>
                <a:latin typeface="Trebuchet MS" pitchFamily="34" charset="0"/>
                <a:ea typeface="ＭＳ Ｐゴシック" pitchFamily="34" charset="-128"/>
                <a:sym typeface="Wingdings" pitchFamily="2" charset="2"/>
              </a:rPr>
              <a:t>Blood and sputum cultures, urine </a:t>
            </a:r>
            <a:r>
              <a:rPr lang="en-US" sz="2000" i="1" dirty="0" smtClean="0">
                <a:solidFill>
                  <a:srgbClr val="000000"/>
                </a:solidFill>
                <a:latin typeface="Trebuchet MS" pitchFamily="34" charset="0"/>
                <a:ea typeface="ＭＳ Ｐゴシック" pitchFamily="34" charset="-128"/>
                <a:sym typeface="Wingdings" pitchFamily="2" charset="2"/>
              </a:rPr>
              <a:t>Legionella</a:t>
            </a:r>
            <a:r>
              <a:rPr lang="en-US" sz="2000" dirty="0" smtClean="0">
                <a:solidFill>
                  <a:srgbClr val="000000"/>
                </a:solidFill>
                <a:latin typeface="Trebuchet MS" pitchFamily="34" charset="0"/>
                <a:ea typeface="ＭＳ Ｐゴシック" pitchFamily="34" charset="-128"/>
                <a:sym typeface="Wingdings" pitchFamily="2" charset="2"/>
              </a:rPr>
              <a:t> and pneumococcal antigens, and respiratory virus panel were ordered</a:t>
            </a:r>
            <a:endParaRPr lang="en-US" sz="2000" dirty="0">
              <a:solidFill>
                <a:srgbClr val="000000"/>
              </a:solidFill>
              <a:latin typeface="Trebuchet MS" pitchFamily="34" charset="0"/>
              <a:ea typeface="ＭＳ Ｐゴシック" pitchFamily="34" charset="-128"/>
              <a:sym typeface="Wingdings" pitchFamily="2" charset="2"/>
            </a:endParaRPr>
          </a:p>
          <a:p>
            <a:pPr lvl="1">
              <a:lnSpc>
                <a:spcPct val="110000"/>
              </a:lnSpc>
              <a:buFont typeface="Arial"/>
              <a:buChar char="•"/>
            </a:pPr>
            <a:r>
              <a:rPr lang="en-US" sz="2000" dirty="0" smtClean="0">
                <a:solidFill>
                  <a:srgbClr val="000000"/>
                </a:solidFill>
                <a:latin typeface="Trebuchet MS" pitchFamily="34" charset="0"/>
                <a:ea typeface="ＭＳ Ｐゴシック" pitchFamily="34" charset="-128"/>
                <a:sym typeface="Wingdings" pitchFamily="2" charset="2"/>
              </a:rPr>
              <a:t>He was treated empirically with ceftriaxone and azithromycin IV</a:t>
            </a:r>
          </a:p>
          <a:p>
            <a:pPr lvl="1">
              <a:lnSpc>
                <a:spcPct val="110000"/>
              </a:lnSpc>
              <a:buFont typeface="Arial"/>
              <a:buChar char="•"/>
            </a:pPr>
            <a:r>
              <a:rPr lang="en-US" sz="2000" dirty="0" smtClean="0">
                <a:solidFill>
                  <a:srgbClr val="000000"/>
                </a:solidFill>
                <a:latin typeface="Trebuchet MS" pitchFamily="34" charset="0"/>
                <a:ea typeface="ＭＳ Ｐゴシック" pitchFamily="34" charset="-128"/>
                <a:sym typeface="Wingdings" pitchFamily="2" charset="2"/>
              </a:rPr>
              <a:t>RVP + rhinovirus; sputum culture showed normal flora; blood cultures were negative; urine </a:t>
            </a:r>
            <a:r>
              <a:rPr lang="en-US" sz="2000" i="1" dirty="0" smtClean="0">
                <a:solidFill>
                  <a:srgbClr val="000000"/>
                </a:solidFill>
                <a:latin typeface="Trebuchet MS" pitchFamily="34" charset="0"/>
                <a:ea typeface="ＭＳ Ｐゴシック" pitchFamily="34" charset="-128"/>
                <a:sym typeface="Wingdings" pitchFamily="2" charset="2"/>
              </a:rPr>
              <a:t>Legionella</a:t>
            </a:r>
            <a:r>
              <a:rPr lang="en-US" sz="2000" dirty="0" smtClean="0">
                <a:solidFill>
                  <a:srgbClr val="000000"/>
                </a:solidFill>
                <a:latin typeface="Trebuchet MS" pitchFamily="34" charset="0"/>
                <a:ea typeface="ＭＳ Ｐゴシック" pitchFamily="34" charset="-128"/>
                <a:sym typeface="Wingdings" pitchFamily="2" charset="2"/>
              </a:rPr>
              <a:t> and pneumococcal antigens were negative</a:t>
            </a:r>
          </a:p>
          <a:p>
            <a:pPr lvl="1">
              <a:lnSpc>
                <a:spcPct val="110000"/>
              </a:lnSpc>
              <a:buFont typeface="Arial"/>
              <a:buChar char="•"/>
            </a:pPr>
            <a:r>
              <a:rPr lang="en-US" sz="2000" dirty="0" smtClean="0">
                <a:solidFill>
                  <a:srgbClr val="000000"/>
                </a:solidFill>
                <a:latin typeface="Trebuchet MS" pitchFamily="34" charset="0"/>
                <a:ea typeface="ＭＳ Ｐゴシック" pitchFamily="34" charset="-128"/>
                <a:sym typeface="Wingdings" pitchFamily="2" charset="2"/>
              </a:rPr>
              <a:t>He was discharged on oral levofloxacin to complete a total of 7 days of antibiotic therapy</a:t>
            </a:r>
            <a:endParaRPr lang="en-US" sz="2000" dirty="0">
              <a:solidFill>
                <a:srgbClr val="000000"/>
              </a:solidFill>
              <a:latin typeface="Trebuchet MS" pitchFamily="34" charset="0"/>
              <a:ea typeface="ＭＳ Ｐゴシック" pitchFamily="34" charset="-128"/>
              <a:sym typeface="Wingdings" pitchFamily="2" charset="2"/>
            </a:endParaRPr>
          </a:p>
        </p:txBody>
      </p:sp>
    </p:spTree>
    <p:extLst>
      <p:ext uri="{BB962C8B-B14F-4D97-AF65-F5344CB8AC3E}">
        <p14:creationId xmlns:p14="http://schemas.microsoft.com/office/powerpoint/2010/main" val="40087083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p:txBody>
          <a:bodyPr>
            <a:normAutofit fontScale="77500" lnSpcReduction="20000"/>
          </a:bodyPr>
          <a:lstStyle/>
          <a:p>
            <a:r>
              <a:rPr lang="en-US" dirty="0"/>
              <a:t>Define and </a:t>
            </a:r>
            <a:r>
              <a:rPr lang="en-US" dirty="0" smtClean="0"/>
              <a:t>explain the rationale for high </a:t>
            </a:r>
            <a:r>
              <a:rPr lang="en-US" dirty="0"/>
              <a:t>value care </a:t>
            </a:r>
          </a:p>
          <a:p>
            <a:r>
              <a:rPr lang="en-US" dirty="0"/>
              <a:t>Estimate harms and costs associated with common tests, recognizing both immediate and downstream harms and costs </a:t>
            </a:r>
          </a:p>
          <a:p>
            <a:pPr lvl="0"/>
            <a:r>
              <a:rPr lang="en-US" dirty="0"/>
              <a:t>Eliminate testing that will not change management</a:t>
            </a:r>
          </a:p>
          <a:p>
            <a:r>
              <a:rPr lang="en-US" dirty="0"/>
              <a:t>Identify validated decision support and other tools to increase accuracy and diagnostic efficiency</a:t>
            </a:r>
          </a:p>
          <a:p>
            <a:pPr lvl="0"/>
            <a:r>
              <a:rPr lang="en-US" dirty="0" smtClean="0"/>
              <a:t>Demonstrate diagnostic reasoning and management of uncertainty</a:t>
            </a:r>
          </a:p>
          <a:p>
            <a:pPr>
              <a:lnSpc>
                <a:spcPct val="110000"/>
              </a:lnSpc>
            </a:pPr>
            <a:endParaRPr lang="en-US" dirty="0" smtClean="0"/>
          </a:p>
        </p:txBody>
      </p:sp>
    </p:spTree>
    <p:extLst>
      <p:ext uri="{BB962C8B-B14F-4D97-AF65-F5344CB8AC3E}">
        <p14:creationId xmlns:p14="http://schemas.microsoft.com/office/powerpoint/2010/main" val="26680461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85559"/>
            <a:ext cx="8229600" cy="857250"/>
          </a:xfrm>
        </p:spPr>
        <p:txBody>
          <a:bodyPr>
            <a:noAutofit/>
          </a:bodyPr>
          <a:lstStyle/>
          <a:p>
            <a:pPr>
              <a:lnSpc>
                <a:spcPct val="80000"/>
              </a:lnSpc>
            </a:pPr>
            <a:r>
              <a:rPr lang="en-US" sz="3200" dirty="0">
                <a:ea typeface="ＭＳ Ｐゴシック" pitchFamily="34" charset="-128"/>
              </a:rPr>
              <a:t>Step 2: Decrease or </a:t>
            </a:r>
            <a:r>
              <a:rPr lang="en-US" sz="3200" dirty="0" smtClean="0">
                <a:ea typeface="ＭＳ Ｐゴシック" pitchFamily="34" charset="-128"/>
              </a:rPr>
              <a:t>Eliminate Care That Provides </a:t>
            </a:r>
            <a:r>
              <a:rPr lang="en-US" sz="3200" dirty="0">
                <a:ea typeface="ＭＳ Ｐゴシック" pitchFamily="34" charset="-128"/>
              </a:rPr>
              <a:t>no </a:t>
            </a:r>
            <a:r>
              <a:rPr lang="en-US" sz="3200" dirty="0" smtClean="0">
                <a:ea typeface="ＭＳ Ｐゴシック" pitchFamily="34" charset="-128"/>
              </a:rPr>
              <a:t>Benefit </a:t>
            </a:r>
            <a:r>
              <a:rPr lang="en-US" sz="3200" dirty="0">
                <a:ea typeface="ＭＳ Ｐゴシック" pitchFamily="34" charset="-128"/>
              </a:rPr>
              <a:t>and/or </a:t>
            </a:r>
            <a:r>
              <a:rPr lang="en-US" sz="3200" dirty="0" smtClean="0">
                <a:ea typeface="ＭＳ Ｐゴシック" pitchFamily="34" charset="-128"/>
              </a:rPr>
              <a:t>May </a:t>
            </a:r>
            <a:r>
              <a:rPr lang="en-US" sz="3200" dirty="0">
                <a:ea typeface="ＭＳ Ｐゴシック" pitchFamily="34" charset="-128"/>
              </a:rPr>
              <a:t>be </a:t>
            </a:r>
            <a:r>
              <a:rPr lang="en-US" sz="3200" dirty="0" smtClean="0">
                <a:ea typeface="ＭＳ Ｐゴシック" pitchFamily="34" charset="-128"/>
              </a:rPr>
              <a:t>Harmful</a:t>
            </a:r>
            <a:endParaRPr lang="en-US" sz="3200" dirty="0"/>
          </a:p>
        </p:txBody>
      </p:sp>
      <p:sp>
        <p:nvSpPr>
          <p:cNvPr id="3" name="Content Placeholder 2"/>
          <p:cNvSpPr>
            <a:spLocks noGrp="1"/>
          </p:cNvSpPr>
          <p:nvPr>
            <p:ph idx="1"/>
          </p:nvPr>
        </p:nvSpPr>
        <p:spPr>
          <a:xfrm>
            <a:off x="457200" y="1607374"/>
            <a:ext cx="8229600" cy="3154409"/>
          </a:xfrm>
        </p:spPr>
        <p:txBody>
          <a:bodyPr>
            <a:noAutofit/>
          </a:bodyPr>
          <a:lstStyle/>
          <a:p>
            <a:r>
              <a:rPr lang="en-US" sz="2000" dirty="0">
                <a:solidFill>
                  <a:srgbClr val="000000"/>
                </a:solidFill>
                <a:ea typeface="ＭＳ Ｐゴシック" pitchFamily="34" charset="-128"/>
              </a:rPr>
              <a:t>What, if any, of the tests/consults/procedures may have been unnecessary in this case?</a:t>
            </a:r>
          </a:p>
          <a:p>
            <a:r>
              <a:rPr lang="en-US" sz="2000" dirty="0">
                <a:solidFill>
                  <a:srgbClr val="000000"/>
                </a:solidFill>
                <a:ea typeface="ＭＳ Ｐゴシック" pitchFamily="34" charset="-128"/>
              </a:rPr>
              <a:t>Remember that High Cost ≠ </a:t>
            </a:r>
            <a:r>
              <a:rPr lang="en-US" sz="2000" dirty="0" smtClean="0">
                <a:solidFill>
                  <a:srgbClr val="000000"/>
                </a:solidFill>
                <a:ea typeface="ＭＳ Ｐゴシック" pitchFamily="34" charset="-128"/>
              </a:rPr>
              <a:t>Low Value, </a:t>
            </a:r>
            <a:r>
              <a:rPr lang="en-US" sz="2000" dirty="0">
                <a:solidFill>
                  <a:srgbClr val="000000"/>
                </a:solidFill>
                <a:ea typeface="ＭＳ Ｐゴシック" pitchFamily="34" charset="-128"/>
              </a:rPr>
              <a:t>and likewise Low Cost ≠ High Value</a:t>
            </a:r>
          </a:p>
          <a:p>
            <a:r>
              <a:rPr lang="en-US" sz="2000" dirty="0">
                <a:solidFill>
                  <a:srgbClr val="000000"/>
                </a:solidFill>
                <a:ea typeface="ＭＳ Ｐゴシック" pitchFamily="34" charset="-128"/>
              </a:rPr>
              <a:t>High-cost interventions may provide good value because they are highly beneficial </a:t>
            </a:r>
            <a:r>
              <a:rPr lang="en-US" sz="2000" dirty="0"/>
              <a:t> </a:t>
            </a:r>
            <a:r>
              <a:rPr lang="en-US" sz="2000" dirty="0" smtClean="0"/>
              <a:t>(bronchoscopy </a:t>
            </a:r>
            <a:r>
              <a:rPr lang="en-US" sz="2000" dirty="0"/>
              <a:t>for selected patients with </a:t>
            </a:r>
            <a:r>
              <a:rPr lang="en-US" sz="2000" dirty="0" smtClean="0"/>
              <a:t>pneumonia, </a:t>
            </a:r>
            <a:r>
              <a:rPr lang="en-US" sz="2000" dirty="0"/>
              <a:t>screening colonoscopy</a:t>
            </a:r>
            <a:r>
              <a:rPr lang="en-US" sz="2000" dirty="0" smtClean="0"/>
              <a:t>)</a:t>
            </a:r>
          </a:p>
          <a:p>
            <a:r>
              <a:rPr lang="en-US" sz="2000" dirty="0" smtClean="0">
                <a:solidFill>
                  <a:srgbClr val="000000"/>
                </a:solidFill>
                <a:ea typeface="ＭＳ Ｐゴシック" pitchFamily="34" charset="-128"/>
              </a:rPr>
              <a:t>Low</a:t>
            </a:r>
            <a:r>
              <a:rPr lang="en-US" sz="2000" dirty="0">
                <a:solidFill>
                  <a:srgbClr val="000000"/>
                </a:solidFill>
                <a:ea typeface="ＭＳ Ｐゴシック" pitchFamily="34" charset="-128"/>
              </a:rPr>
              <a:t>-cost interventions may have little or no value if they provide little benefit or increase downstream costs </a:t>
            </a:r>
            <a:r>
              <a:rPr lang="en-US" sz="2000" dirty="0" smtClean="0">
                <a:solidFill>
                  <a:srgbClr val="000000"/>
                </a:solidFill>
                <a:ea typeface="ＭＳ Ｐゴシック" pitchFamily="34" charset="-128"/>
              </a:rPr>
              <a:t>(</a:t>
            </a:r>
            <a:r>
              <a:rPr lang="en-US" sz="2000" dirty="0"/>
              <a:t>BNP measurement in patient with clear heart failure, annual pap smears in an </a:t>
            </a:r>
            <a:r>
              <a:rPr lang="en-US" sz="2000" dirty="0" smtClean="0"/>
              <a:t>average-risk </a:t>
            </a:r>
            <a:r>
              <a:rPr lang="en-US" sz="2000" dirty="0"/>
              <a:t>woman</a:t>
            </a:r>
            <a:r>
              <a:rPr lang="en-US" sz="2000" dirty="0" smtClean="0">
                <a:solidFill>
                  <a:srgbClr val="000000"/>
                </a:solidFill>
                <a:ea typeface="ＭＳ Ｐゴシック" pitchFamily="34" charset="-128"/>
              </a:rPr>
              <a:t>)</a:t>
            </a:r>
            <a:endParaRPr lang="en-US" sz="2000" dirty="0">
              <a:solidFill>
                <a:srgbClr val="000000"/>
              </a:solidFill>
              <a:ea typeface="ＭＳ Ｐゴシック" pitchFamily="34" charset="-128"/>
            </a:endParaRPr>
          </a:p>
        </p:txBody>
      </p:sp>
    </p:spTree>
    <p:extLst>
      <p:ext uri="{BB962C8B-B14F-4D97-AF65-F5344CB8AC3E}">
        <p14:creationId xmlns:p14="http://schemas.microsoft.com/office/powerpoint/2010/main" val="11567479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Approximate </a:t>
            </a:r>
            <a:r>
              <a:rPr lang="en-US" dirty="0" smtClean="0"/>
              <a:t>Charges</a:t>
            </a:r>
            <a:endParaRPr lang="en-US" dirty="0"/>
          </a:p>
        </p:txBody>
      </p:sp>
      <p:sp>
        <p:nvSpPr>
          <p:cNvPr id="3" name="Content Placeholder 2"/>
          <p:cNvSpPr>
            <a:spLocks noGrp="1"/>
          </p:cNvSpPr>
          <p:nvPr>
            <p:ph idx="1"/>
          </p:nvPr>
        </p:nvSpPr>
        <p:spPr/>
        <p:txBody>
          <a:bodyPr numCol="2">
            <a:noAutofit/>
          </a:bodyPr>
          <a:lstStyle/>
          <a:p>
            <a:pPr>
              <a:spcBef>
                <a:spcPts val="24"/>
              </a:spcBef>
            </a:pPr>
            <a:r>
              <a:rPr lang="en-US" sz="2000" dirty="0"/>
              <a:t>3</a:t>
            </a:r>
            <a:r>
              <a:rPr lang="en-US" sz="2000" dirty="0" smtClean="0"/>
              <a:t> nights </a:t>
            </a:r>
            <a:r>
              <a:rPr lang="en-US" sz="2000" dirty="0"/>
              <a:t>in the </a:t>
            </a:r>
            <a:r>
              <a:rPr lang="en-US" sz="2000" dirty="0" smtClean="0"/>
              <a:t>hospital: $5,016</a:t>
            </a:r>
            <a:endParaRPr lang="en-US" sz="2000" dirty="0"/>
          </a:p>
          <a:p>
            <a:pPr>
              <a:spcBef>
                <a:spcPts val="24"/>
              </a:spcBef>
            </a:pPr>
            <a:r>
              <a:rPr lang="en-US" sz="2000" dirty="0"/>
              <a:t>Physician fees (per day): </a:t>
            </a:r>
            <a:r>
              <a:rPr lang="en-US" sz="2000" dirty="0" smtClean="0"/>
              <a:t>$200</a:t>
            </a:r>
            <a:endParaRPr lang="en-US" sz="2000" dirty="0"/>
          </a:p>
          <a:p>
            <a:pPr>
              <a:spcBef>
                <a:spcPts val="24"/>
              </a:spcBef>
            </a:pPr>
            <a:r>
              <a:rPr lang="en-US" sz="2000" dirty="0"/>
              <a:t>Consulting physician fee </a:t>
            </a:r>
            <a:r>
              <a:rPr lang="en-US" sz="2000" dirty="0" smtClean="0"/>
              <a:t/>
            </a:r>
            <a:br>
              <a:rPr lang="en-US" sz="2000" dirty="0" smtClean="0"/>
            </a:br>
            <a:r>
              <a:rPr lang="en-US" sz="2000" dirty="0" smtClean="0"/>
              <a:t>(</a:t>
            </a:r>
            <a:r>
              <a:rPr lang="en-US" sz="2000" dirty="0"/>
              <a:t>per day): </a:t>
            </a:r>
            <a:r>
              <a:rPr lang="en-US" sz="2000" dirty="0" smtClean="0"/>
              <a:t>$300</a:t>
            </a:r>
            <a:endParaRPr lang="en-US" sz="2000" dirty="0"/>
          </a:p>
          <a:p>
            <a:pPr>
              <a:spcBef>
                <a:spcPts val="24"/>
              </a:spcBef>
            </a:pPr>
            <a:r>
              <a:rPr lang="en-US" sz="2000" dirty="0" smtClean="0"/>
              <a:t>Electrolyte </a:t>
            </a:r>
            <a:r>
              <a:rPr lang="en-US" sz="2000" dirty="0"/>
              <a:t>panel: </a:t>
            </a:r>
            <a:r>
              <a:rPr lang="en-US" sz="2000" dirty="0" smtClean="0"/>
              <a:t>$137 </a:t>
            </a:r>
          </a:p>
          <a:p>
            <a:pPr lvl="1">
              <a:spcBef>
                <a:spcPts val="24"/>
              </a:spcBef>
            </a:pPr>
            <a:r>
              <a:rPr lang="en-US" sz="1600" dirty="0"/>
              <a:t>D</a:t>
            </a:r>
            <a:r>
              <a:rPr lang="en-US" sz="1600" dirty="0" smtClean="0"/>
              <a:t>aily x 3 = $411</a:t>
            </a:r>
            <a:endParaRPr lang="en-US" sz="1600" dirty="0"/>
          </a:p>
          <a:p>
            <a:pPr>
              <a:spcBef>
                <a:spcPts val="24"/>
              </a:spcBef>
            </a:pPr>
            <a:r>
              <a:rPr lang="en-US" sz="2000" dirty="0" smtClean="0"/>
              <a:t>CBC with differential: $137 </a:t>
            </a:r>
          </a:p>
          <a:p>
            <a:pPr lvl="1">
              <a:spcBef>
                <a:spcPts val="24"/>
              </a:spcBef>
            </a:pPr>
            <a:r>
              <a:rPr lang="en-US" sz="1600" dirty="0"/>
              <a:t>D</a:t>
            </a:r>
            <a:r>
              <a:rPr lang="en-US" sz="1600" dirty="0" smtClean="0"/>
              <a:t>aily x 3 = $411</a:t>
            </a:r>
            <a:endParaRPr lang="en-US" sz="1600" dirty="0"/>
          </a:p>
          <a:p>
            <a:pPr>
              <a:spcBef>
                <a:spcPts val="24"/>
              </a:spcBef>
            </a:pPr>
            <a:r>
              <a:rPr lang="en-US" sz="2000" dirty="0" smtClean="0"/>
              <a:t>CXR</a:t>
            </a:r>
            <a:r>
              <a:rPr lang="en-US" sz="2000" dirty="0"/>
              <a:t>: </a:t>
            </a:r>
            <a:r>
              <a:rPr lang="en-US" sz="2000" dirty="0" smtClean="0"/>
              <a:t>$604</a:t>
            </a:r>
          </a:p>
          <a:p>
            <a:pPr>
              <a:spcBef>
                <a:spcPts val="24"/>
              </a:spcBef>
            </a:pPr>
            <a:r>
              <a:rPr lang="en-US" sz="2000" dirty="0" smtClean="0"/>
              <a:t>Chest CT:  $4,000</a:t>
            </a:r>
          </a:p>
          <a:p>
            <a:pPr>
              <a:spcBef>
                <a:spcPts val="24"/>
              </a:spcBef>
            </a:pPr>
            <a:r>
              <a:rPr lang="en-US" sz="2000" dirty="0" smtClean="0"/>
              <a:t>RVP</a:t>
            </a:r>
            <a:r>
              <a:rPr lang="en-US" sz="2000" dirty="0"/>
              <a:t>: </a:t>
            </a:r>
            <a:r>
              <a:rPr lang="en-US" sz="2000" dirty="0" smtClean="0"/>
              <a:t>$1,113</a:t>
            </a:r>
          </a:p>
          <a:p>
            <a:pPr>
              <a:spcBef>
                <a:spcPts val="24"/>
              </a:spcBef>
            </a:pPr>
            <a:r>
              <a:rPr lang="en-US" sz="2000" dirty="0" smtClean="0"/>
              <a:t>Blood </a:t>
            </a:r>
            <a:r>
              <a:rPr lang="en-US" sz="2000" dirty="0"/>
              <a:t>cultures (2): </a:t>
            </a:r>
            <a:r>
              <a:rPr lang="en-US" sz="2000" dirty="0" smtClean="0"/>
              <a:t>$406</a:t>
            </a:r>
          </a:p>
          <a:p>
            <a:pPr>
              <a:spcBef>
                <a:spcPts val="24"/>
              </a:spcBef>
            </a:pPr>
            <a:r>
              <a:rPr lang="en-US" sz="2000" dirty="0" smtClean="0"/>
              <a:t>Sputum culture: $131</a:t>
            </a:r>
          </a:p>
          <a:p>
            <a:pPr>
              <a:spcBef>
                <a:spcPts val="24"/>
              </a:spcBef>
            </a:pPr>
            <a:r>
              <a:rPr lang="en-US" sz="2000" i="1" dirty="0" smtClean="0"/>
              <a:t>Legionella</a:t>
            </a:r>
            <a:r>
              <a:rPr lang="en-US" sz="2000" dirty="0" smtClean="0"/>
              <a:t> urine Ag: $279</a:t>
            </a:r>
          </a:p>
          <a:p>
            <a:pPr>
              <a:spcBef>
                <a:spcPts val="24"/>
              </a:spcBef>
            </a:pPr>
            <a:r>
              <a:rPr lang="en-US" sz="2000" dirty="0" smtClean="0"/>
              <a:t>Pneumococcal urine Ag: $193</a:t>
            </a:r>
          </a:p>
          <a:p>
            <a:pPr>
              <a:spcBef>
                <a:spcPts val="24"/>
              </a:spcBef>
            </a:pPr>
            <a:r>
              <a:rPr lang="en-US" sz="2000" dirty="0" smtClean="0"/>
              <a:t>Ceftriaxone plus azithromycin x 3 days: $85</a:t>
            </a:r>
          </a:p>
          <a:p>
            <a:pPr>
              <a:spcBef>
                <a:spcPts val="24"/>
              </a:spcBef>
            </a:pPr>
            <a:r>
              <a:rPr lang="en-US" sz="2000" dirty="0" smtClean="0"/>
              <a:t>Levofloxacin 500 mg </a:t>
            </a:r>
            <a:r>
              <a:rPr lang="en-US" sz="2000" dirty="0" err="1" smtClean="0"/>
              <a:t>po</a:t>
            </a:r>
            <a:r>
              <a:rPr lang="en-US" sz="2000" dirty="0"/>
              <a:t> </a:t>
            </a:r>
            <a:r>
              <a:rPr lang="en-US" sz="2000" dirty="0" smtClean="0"/>
              <a:t>daily x 4 days: $68</a:t>
            </a:r>
            <a:endParaRPr lang="en-US" sz="2000" dirty="0"/>
          </a:p>
        </p:txBody>
      </p:sp>
    </p:spTree>
    <p:extLst>
      <p:ext uri="{BB962C8B-B14F-4D97-AF65-F5344CB8AC3E}">
        <p14:creationId xmlns:p14="http://schemas.microsoft.com/office/powerpoint/2010/main" val="20870254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Approximate </a:t>
            </a:r>
            <a:r>
              <a:rPr lang="en-US" dirty="0" smtClean="0"/>
              <a:t>Costs (continued)</a:t>
            </a:r>
            <a:endParaRPr lang="en-US" dirty="0"/>
          </a:p>
        </p:txBody>
      </p:sp>
      <p:sp>
        <p:nvSpPr>
          <p:cNvPr id="3" name="Content Placeholder 2"/>
          <p:cNvSpPr>
            <a:spLocks noGrp="1"/>
          </p:cNvSpPr>
          <p:nvPr>
            <p:ph idx="1"/>
          </p:nvPr>
        </p:nvSpPr>
        <p:spPr/>
        <p:txBody>
          <a:bodyPr>
            <a:normAutofit fontScale="85000" lnSpcReduction="20000"/>
          </a:bodyPr>
          <a:lstStyle/>
          <a:p>
            <a:r>
              <a:rPr lang="en-US" dirty="0">
                <a:ea typeface="ＭＳ Ｐゴシック" pitchFamily="34" charset="-128"/>
              </a:rPr>
              <a:t>What is the total cost </a:t>
            </a:r>
            <a:r>
              <a:rPr lang="en-US" dirty="0" smtClean="0">
                <a:ea typeface="ＭＳ Ｐゴシック" pitchFamily="34" charset="-128"/>
              </a:rPr>
              <a:t>for </a:t>
            </a:r>
            <a:r>
              <a:rPr lang="en-US" dirty="0">
                <a:ea typeface="ＭＳ Ｐゴシック" pitchFamily="34" charset="-128"/>
              </a:rPr>
              <a:t>this patient’s 3-day admission? </a:t>
            </a:r>
            <a:endParaRPr lang="en-US" sz="1800" dirty="0">
              <a:ea typeface="ＭＳ Ｐゴシック" pitchFamily="34" charset="-128"/>
            </a:endParaRPr>
          </a:p>
          <a:p>
            <a:pPr algn="ctr">
              <a:buNone/>
            </a:pPr>
            <a:r>
              <a:rPr lang="en-US" sz="3600" b="1" dirty="0" smtClean="0">
                <a:solidFill>
                  <a:srgbClr val="000000"/>
                </a:solidFill>
                <a:ea typeface="ＭＳ Ｐゴシック" pitchFamily="34" charset="-128"/>
              </a:rPr>
              <a:t>At least $12,717 plus physician professional fees</a:t>
            </a:r>
            <a:endParaRPr lang="en-US" sz="3600" b="1" dirty="0">
              <a:solidFill>
                <a:srgbClr val="000000"/>
              </a:solidFill>
              <a:ea typeface="ＭＳ Ｐゴシック" pitchFamily="34" charset="-128"/>
            </a:endParaRPr>
          </a:p>
          <a:p>
            <a:r>
              <a:rPr lang="en-US" dirty="0" smtClean="0">
                <a:solidFill>
                  <a:srgbClr val="000000"/>
                </a:solidFill>
                <a:ea typeface="ＭＳ Ｐゴシック" pitchFamily="34" charset="-128"/>
              </a:rPr>
              <a:t>In </a:t>
            </a:r>
            <a:r>
              <a:rPr lang="en-US" dirty="0">
                <a:solidFill>
                  <a:srgbClr val="000000"/>
                </a:solidFill>
                <a:ea typeface="ＭＳ Ｐゴシック" pitchFamily="34" charset="-128"/>
              </a:rPr>
              <a:t>addition to direct monetary costs, what are some harms and potential downstream costs of this patient’s management</a:t>
            </a:r>
            <a:r>
              <a:rPr lang="en-US" dirty="0" smtClean="0">
                <a:solidFill>
                  <a:srgbClr val="000000"/>
                </a:solidFill>
                <a:ea typeface="ＭＳ Ｐゴシック" pitchFamily="34" charset="-128"/>
              </a:rPr>
              <a:t>?</a:t>
            </a:r>
            <a:endParaRPr lang="en-US" dirty="0">
              <a:solidFill>
                <a:srgbClr val="000000"/>
              </a:solidFill>
              <a:ea typeface="ＭＳ Ｐゴシック" pitchFamily="34" charset="-128"/>
            </a:endParaRPr>
          </a:p>
          <a:p>
            <a:pPr>
              <a:buNone/>
            </a:pPr>
            <a:r>
              <a:rPr lang="en-US" b="1" dirty="0">
                <a:solidFill>
                  <a:srgbClr val="000000"/>
                </a:solidFill>
                <a:ea typeface="ＭＳ Ｐゴシック" pitchFamily="34" charset="-128"/>
              </a:rPr>
              <a:t>Examples: Repeated phlebotomy, </a:t>
            </a:r>
            <a:r>
              <a:rPr lang="en-US" b="1" dirty="0" smtClean="0">
                <a:solidFill>
                  <a:srgbClr val="000000"/>
                </a:solidFill>
                <a:ea typeface="ＭＳ Ｐゴシック" pitchFamily="34" charset="-128"/>
              </a:rPr>
              <a:t>IV catheter-related phlebitis or infection, DVT, </a:t>
            </a:r>
            <a:r>
              <a:rPr lang="en-US" b="1" dirty="0">
                <a:solidFill>
                  <a:srgbClr val="000000"/>
                </a:solidFill>
                <a:ea typeface="ＭＳ Ｐゴシック" pitchFamily="34" charset="-128"/>
              </a:rPr>
              <a:t>etc.</a:t>
            </a:r>
          </a:p>
          <a:p>
            <a:pPr>
              <a:buNone/>
            </a:pPr>
            <a:endParaRPr lang="en-US" dirty="0">
              <a:solidFill>
                <a:srgbClr val="FF6633"/>
              </a:solidFill>
              <a:ea typeface="ＭＳ Ｐゴシック" pitchFamily="34" charset="-128"/>
            </a:endParaRPr>
          </a:p>
          <a:p>
            <a:pPr>
              <a:buNone/>
            </a:pPr>
            <a:endParaRPr lang="en-US" dirty="0">
              <a:solidFill>
                <a:srgbClr val="002D54"/>
              </a:solidFill>
              <a:ea typeface="ＭＳ Ｐゴシック" pitchFamily="34" charset="-128"/>
            </a:endParaRPr>
          </a:p>
          <a:p>
            <a:pPr algn="ctr">
              <a:buNone/>
            </a:pPr>
            <a:endParaRPr lang="en-US" dirty="0">
              <a:solidFill>
                <a:srgbClr val="002D54"/>
              </a:solidFill>
              <a:ea typeface="ＭＳ Ｐゴシック" pitchFamily="34" charset="-128"/>
            </a:endParaRPr>
          </a:p>
          <a:p>
            <a:endParaRPr lang="en-US" dirty="0"/>
          </a:p>
        </p:txBody>
      </p:sp>
    </p:spTree>
    <p:extLst>
      <p:ext uri="{BB962C8B-B14F-4D97-AF65-F5344CB8AC3E}">
        <p14:creationId xmlns:p14="http://schemas.microsoft.com/office/powerpoint/2010/main" val="22188794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Balancing Benefits with Harms</a:t>
            </a:r>
            <a:endParaRPr lang="en-US" dirty="0"/>
          </a:p>
        </p:txBody>
      </p:sp>
      <p:sp>
        <p:nvSpPr>
          <p:cNvPr id="3" name="Content Placeholder 2"/>
          <p:cNvSpPr>
            <a:spLocks noGrp="1"/>
          </p:cNvSpPr>
          <p:nvPr>
            <p:ph idx="1"/>
          </p:nvPr>
        </p:nvSpPr>
        <p:spPr/>
        <p:txBody>
          <a:bodyPr>
            <a:normAutofit fontScale="92500"/>
          </a:bodyPr>
          <a:lstStyle/>
          <a:p>
            <a:r>
              <a:rPr lang="en-US" dirty="0" smtClean="0"/>
              <a:t>Acknowledge the role of diagnostic uncertainty</a:t>
            </a:r>
          </a:p>
          <a:p>
            <a:r>
              <a:rPr lang="en-US" dirty="0" smtClean="0"/>
              <a:t>Recognize the power of an evidence-based history and physical examination</a:t>
            </a:r>
          </a:p>
          <a:p>
            <a:r>
              <a:rPr lang="en-US" dirty="0" smtClean="0"/>
              <a:t>Use validated decision support tools and other strategies to mitigate overuse and diagnostic error</a:t>
            </a:r>
          </a:p>
          <a:p>
            <a:endParaRPr lang="en-US" dirty="0"/>
          </a:p>
        </p:txBody>
      </p:sp>
    </p:spTree>
    <p:extLst>
      <p:ext uri="{BB962C8B-B14F-4D97-AF65-F5344CB8AC3E}">
        <p14:creationId xmlns:p14="http://schemas.microsoft.com/office/powerpoint/2010/main" val="19759810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5409"/>
            <a:ext cx="8229600" cy="857250"/>
          </a:xfrm>
        </p:spPr>
        <p:txBody>
          <a:bodyPr/>
          <a:lstStyle/>
          <a:p>
            <a:r>
              <a:rPr lang="en-US" dirty="0" smtClean="0"/>
              <a:t>Discussion</a:t>
            </a:r>
            <a:endParaRPr lang="en-US" dirty="0"/>
          </a:p>
        </p:txBody>
      </p:sp>
      <p:sp>
        <p:nvSpPr>
          <p:cNvPr id="3" name="Content Placeholder 2"/>
          <p:cNvSpPr>
            <a:spLocks noGrp="1"/>
          </p:cNvSpPr>
          <p:nvPr>
            <p:ph idx="1"/>
          </p:nvPr>
        </p:nvSpPr>
        <p:spPr>
          <a:xfrm>
            <a:off x="457200" y="1215534"/>
            <a:ext cx="8229600" cy="3448595"/>
          </a:xfrm>
        </p:spPr>
        <p:txBody>
          <a:bodyPr>
            <a:noAutofit/>
          </a:bodyPr>
          <a:lstStyle/>
          <a:p>
            <a:r>
              <a:rPr lang="en-US" sz="1800" dirty="0"/>
              <a:t>Hospitalized </a:t>
            </a:r>
            <a:r>
              <a:rPr lang="en-US" sz="1800" dirty="0" smtClean="0"/>
              <a:t>patient</a:t>
            </a:r>
            <a:endParaRPr lang="en-US" sz="1800" dirty="0"/>
          </a:p>
          <a:p>
            <a:pPr lvl="1">
              <a:buFont typeface="Arial"/>
              <a:buChar char="•"/>
            </a:pPr>
            <a:r>
              <a:rPr lang="en-US" sz="1800" dirty="0" smtClean="0"/>
              <a:t>What </a:t>
            </a:r>
            <a:r>
              <a:rPr lang="en-US" sz="1800" dirty="0"/>
              <a:t>costs are necessary</a:t>
            </a:r>
            <a:r>
              <a:rPr lang="en-US" sz="1800" dirty="0" smtClean="0"/>
              <a:t>?</a:t>
            </a:r>
            <a:endParaRPr lang="en-US" sz="1800" dirty="0"/>
          </a:p>
          <a:p>
            <a:pPr lvl="1">
              <a:buFont typeface="Arial"/>
              <a:buChar char="•"/>
            </a:pPr>
            <a:r>
              <a:rPr lang="en-US" sz="1800" dirty="0"/>
              <a:t>What can be eliminated</a:t>
            </a:r>
            <a:r>
              <a:rPr lang="en-US" sz="1800" dirty="0" smtClean="0"/>
              <a:t>?</a:t>
            </a:r>
            <a:endParaRPr lang="en-US" sz="1800" dirty="0"/>
          </a:p>
          <a:p>
            <a:pPr lvl="1">
              <a:buFont typeface="Arial"/>
              <a:buChar char="•"/>
            </a:pPr>
            <a:r>
              <a:rPr lang="en-US" sz="1800" dirty="0"/>
              <a:t>What would be the most elegant approach to work-up and management</a:t>
            </a:r>
            <a:r>
              <a:rPr lang="en-US" sz="1800" dirty="0" smtClean="0"/>
              <a:t>?</a:t>
            </a:r>
            <a:endParaRPr lang="en-US" sz="1800" dirty="0"/>
          </a:p>
          <a:p>
            <a:r>
              <a:rPr lang="en-US" sz="1800" dirty="0" smtClean="0"/>
              <a:t>Outpatient</a:t>
            </a:r>
            <a:endParaRPr lang="en-US" sz="1800" dirty="0"/>
          </a:p>
          <a:p>
            <a:pPr lvl="1">
              <a:buFont typeface="Arial"/>
              <a:buChar char="•"/>
            </a:pPr>
            <a:r>
              <a:rPr lang="en-US" sz="1800" dirty="0"/>
              <a:t>What costs are necessary</a:t>
            </a:r>
            <a:r>
              <a:rPr lang="en-US" sz="1800" dirty="0" smtClean="0"/>
              <a:t>?</a:t>
            </a:r>
            <a:endParaRPr lang="en-US" sz="1800" dirty="0"/>
          </a:p>
          <a:p>
            <a:pPr lvl="1">
              <a:buFont typeface="Arial"/>
              <a:buChar char="•"/>
            </a:pPr>
            <a:r>
              <a:rPr lang="en-US" sz="1800" dirty="0"/>
              <a:t>What can be eliminated</a:t>
            </a:r>
            <a:r>
              <a:rPr lang="en-US" sz="1800" dirty="0" smtClean="0"/>
              <a:t>?</a:t>
            </a:r>
            <a:endParaRPr lang="en-US" sz="1800" dirty="0"/>
          </a:p>
          <a:p>
            <a:pPr lvl="1">
              <a:buFont typeface="Arial"/>
              <a:buChar char="•"/>
            </a:pPr>
            <a:r>
              <a:rPr lang="en-US" sz="1800" dirty="0"/>
              <a:t>What would be the most elegant approach to work-up and management</a:t>
            </a:r>
            <a:r>
              <a:rPr lang="en-US" sz="1800" dirty="0" smtClean="0"/>
              <a:t>?</a:t>
            </a:r>
          </a:p>
          <a:p>
            <a:pPr marL="0" lvl="1" indent="0">
              <a:buNone/>
            </a:pPr>
            <a:r>
              <a:rPr lang="en-US" sz="1800" b="1" i="1" dirty="0" smtClean="0">
                <a:solidFill>
                  <a:srgbClr val="00788A"/>
                </a:solidFill>
              </a:rPr>
              <a:t>When managing a patient with CAP, consider utilizing a decision support tool (CURB-65, Pneumonia Severity Index Scoring System) to assist in the decision to admit or treat as an outpatient.</a:t>
            </a:r>
          </a:p>
        </p:txBody>
      </p:sp>
    </p:spTree>
    <p:extLst>
      <p:ext uri="{BB962C8B-B14F-4D97-AF65-F5344CB8AC3E}">
        <p14:creationId xmlns:p14="http://schemas.microsoft.com/office/powerpoint/2010/main" val="18896968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a:t>
            </a:r>
            <a:r>
              <a:rPr lang="en-US" dirty="0"/>
              <a:t>3</a:t>
            </a:r>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t>Present a case scenario in your specialty that may be managed in the inpatient or outpatient setting</a:t>
            </a:r>
            <a:endParaRPr lang="en-US" dirty="0"/>
          </a:p>
          <a:p>
            <a:r>
              <a:rPr lang="en-US" dirty="0"/>
              <a:t>Are decision analysis tools available to assist in making the decision to admit (or not) patients with that condition?</a:t>
            </a:r>
          </a:p>
          <a:p>
            <a:r>
              <a:rPr lang="en-US" dirty="0" smtClean="0"/>
              <a:t>Compare charges/costs for care in the inpatient vs outpatient setting</a:t>
            </a:r>
          </a:p>
        </p:txBody>
      </p:sp>
    </p:spTree>
    <p:extLst>
      <p:ext uri="{BB962C8B-B14F-4D97-AF65-F5344CB8AC3E}">
        <p14:creationId xmlns:p14="http://schemas.microsoft.com/office/powerpoint/2010/main" val="4251747262"/>
      </p:ext>
    </p:extLst>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61759"/>
            <a:ext cx="8229600" cy="857250"/>
          </a:xfrm>
        </p:spPr>
        <p:txBody>
          <a:bodyPr>
            <a:noAutofit/>
          </a:bodyPr>
          <a:lstStyle/>
          <a:p>
            <a:pPr>
              <a:lnSpc>
                <a:spcPct val="80000"/>
              </a:lnSpc>
            </a:pPr>
            <a:r>
              <a:rPr lang="en-US" sz="3200" spc="-70" dirty="0">
                <a:ea typeface="ＭＳ Ｐゴシック" pitchFamily="34" charset="-128"/>
              </a:rPr>
              <a:t>Step 1: Benefits, </a:t>
            </a:r>
            <a:r>
              <a:rPr lang="en-US" sz="3200" spc="-70" dirty="0" smtClean="0">
                <a:ea typeface="ＭＳ Ｐゴシック" pitchFamily="34" charset="-128"/>
              </a:rPr>
              <a:t>Harms</a:t>
            </a:r>
            <a:r>
              <a:rPr lang="en-US" sz="3200" spc="-70" dirty="0">
                <a:ea typeface="ＭＳ Ｐゴシック" pitchFamily="34" charset="-128"/>
              </a:rPr>
              <a:t>, </a:t>
            </a:r>
            <a:r>
              <a:rPr lang="en-US" sz="3200" spc="-70" dirty="0" smtClean="0">
                <a:ea typeface="ＭＳ Ｐゴシック" pitchFamily="34" charset="-128"/>
              </a:rPr>
              <a:t>Costs of</a:t>
            </a:r>
            <a:r>
              <a:rPr lang="en-US" sz="3200" spc="-70" dirty="0">
                <a:ea typeface="ＭＳ Ｐゴシック" pitchFamily="34" charset="-128"/>
              </a:rPr>
              <a:t/>
            </a:r>
            <a:br>
              <a:rPr lang="en-US" sz="3200" spc="-70" dirty="0">
                <a:ea typeface="ＭＳ Ｐゴシック" pitchFamily="34" charset="-128"/>
              </a:rPr>
            </a:br>
            <a:r>
              <a:rPr lang="en-US" sz="3200" spc="-70" dirty="0" smtClean="0">
                <a:ea typeface="ＭＳ Ｐゴシック" pitchFamily="34" charset="-128"/>
              </a:rPr>
              <a:t>Evaluation </a:t>
            </a:r>
            <a:r>
              <a:rPr lang="en-US" sz="3200" spc="-70" dirty="0">
                <a:ea typeface="ＭＳ Ｐゴシック" pitchFamily="34" charset="-128"/>
              </a:rPr>
              <a:t>and </a:t>
            </a:r>
            <a:r>
              <a:rPr lang="en-US" sz="3200" spc="-70" dirty="0" smtClean="0">
                <a:ea typeface="ＭＳ Ｐゴシック" pitchFamily="34" charset="-128"/>
              </a:rPr>
              <a:t>Management</a:t>
            </a:r>
            <a:endParaRPr lang="en-US" sz="3200" spc="-70" dirty="0"/>
          </a:p>
        </p:txBody>
      </p:sp>
      <p:sp>
        <p:nvSpPr>
          <p:cNvPr id="3" name="Content Placeholder 2"/>
          <p:cNvSpPr>
            <a:spLocks noGrp="1"/>
          </p:cNvSpPr>
          <p:nvPr>
            <p:ph idx="1"/>
          </p:nvPr>
        </p:nvSpPr>
        <p:spPr>
          <a:xfrm>
            <a:off x="457199" y="1683574"/>
            <a:ext cx="4871175" cy="3154409"/>
          </a:xfrm>
        </p:spPr>
        <p:txBody>
          <a:bodyPr>
            <a:noAutofit/>
          </a:bodyPr>
          <a:lstStyle/>
          <a:p>
            <a:pPr>
              <a:spcBef>
                <a:spcPts val="900"/>
              </a:spcBef>
            </a:pPr>
            <a:r>
              <a:rPr lang="en-US" sz="2000" dirty="0">
                <a:solidFill>
                  <a:srgbClr val="000000"/>
                </a:solidFill>
                <a:ea typeface="ＭＳ Ｐゴシック" pitchFamily="34" charset="-128"/>
              </a:rPr>
              <a:t>What is your work-up for a </a:t>
            </a:r>
            <a:r>
              <a:rPr lang="en-US" sz="2000" dirty="0" smtClean="0">
                <a:solidFill>
                  <a:srgbClr val="000000"/>
                </a:solidFill>
                <a:ea typeface="ＭＳ Ｐゴシック" pitchFamily="34" charset="-128"/>
              </a:rPr>
              <a:t>patient </a:t>
            </a:r>
            <a:r>
              <a:rPr lang="en-US" sz="2000" dirty="0">
                <a:solidFill>
                  <a:srgbClr val="000000"/>
                </a:solidFill>
                <a:ea typeface="ＭＳ Ｐゴシック" pitchFamily="34" charset="-128"/>
              </a:rPr>
              <a:t>with </a:t>
            </a:r>
            <a:r>
              <a:rPr lang="en-US" sz="2000" dirty="0" smtClean="0">
                <a:solidFill>
                  <a:srgbClr val="000000"/>
                </a:solidFill>
                <a:ea typeface="ＭＳ Ｐゴシック" pitchFamily="34" charset="-128"/>
              </a:rPr>
              <a:t>this illness?</a:t>
            </a:r>
            <a:endParaRPr lang="en-US" sz="2000" dirty="0">
              <a:solidFill>
                <a:srgbClr val="000000"/>
              </a:solidFill>
              <a:ea typeface="ＭＳ Ｐゴシック" pitchFamily="34" charset="-128"/>
            </a:endParaRPr>
          </a:p>
          <a:p>
            <a:pPr>
              <a:spcBef>
                <a:spcPts val="900"/>
              </a:spcBef>
            </a:pPr>
            <a:r>
              <a:rPr lang="en-US" sz="2000" dirty="0">
                <a:solidFill>
                  <a:srgbClr val="000000"/>
                </a:solidFill>
                <a:ea typeface="ＭＳ Ｐゴシック" pitchFamily="34" charset="-128"/>
              </a:rPr>
              <a:t>What factors lead us to make orders or recommendations for our patients</a:t>
            </a:r>
            <a:r>
              <a:rPr lang="en-US" sz="2000" dirty="0" smtClean="0">
                <a:solidFill>
                  <a:srgbClr val="000000"/>
                </a:solidFill>
                <a:ea typeface="ＭＳ Ｐゴシック" pitchFamily="34" charset="-128"/>
              </a:rPr>
              <a:t>?</a:t>
            </a:r>
            <a:endParaRPr lang="en-US" sz="2000" dirty="0">
              <a:solidFill>
                <a:srgbClr val="000000"/>
              </a:solidFill>
              <a:ea typeface="ＭＳ Ｐゴシック" pitchFamily="34" charset="-128"/>
            </a:endParaRPr>
          </a:p>
          <a:p>
            <a:pPr>
              <a:spcBef>
                <a:spcPts val="900"/>
              </a:spcBef>
            </a:pPr>
            <a:r>
              <a:rPr lang="en-US" sz="2000" dirty="0">
                <a:solidFill>
                  <a:srgbClr val="000000"/>
                </a:solidFill>
                <a:ea typeface="ＭＳ Ｐゴシック" pitchFamily="34" charset="-128"/>
              </a:rPr>
              <a:t>Which labs or initial studies do you want to order</a:t>
            </a:r>
            <a:r>
              <a:rPr lang="en-US" sz="2000" dirty="0" smtClean="0">
                <a:solidFill>
                  <a:srgbClr val="000000"/>
                </a:solidFill>
                <a:ea typeface="ＭＳ Ｐゴシック" pitchFamily="34" charset="-128"/>
              </a:rPr>
              <a:t>?</a:t>
            </a:r>
            <a:endParaRPr lang="en-US" sz="2000" dirty="0">
              <a:solidFill>
                <a:srgbClr val="000000"/>
              </a:solidFill>
              <a:ea typeface="ＭＳ Ｐゴシック" pitchFamily="34" charset="-128"/>
            </a:endParaRPr>
          </a:p>
          <a:p>
            <a:pPr>
              <a:spcBef>
                <a:spcPts val="900"/>
              </a:spcBef>
            </a:pPr>
            <a:r>
              <a:rPr lang="en-US" sz="2000" dirty="0">
                <a:solidFill>
                  <a:srgbClr val="000000"/>
                </a:solidFill>
                <a:ea typeface="ＭＳ Ｐゴシック" pitchFamily="34" charset="-128"/>
              </a:rPr>
              <a:t>What are the benefits, harms, and costs of each test or intervention?</a:t>
            </a:r>
          </a:p>
        </p:txBody>
      </p:sp>
      <p:pic>
        <p:nvPicPr>
          <p:cNvPr id="4" name="Picture 3" descr="92778593-smal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47275" y="1978129"/>
            <a:ext cx="2743200" cy="1828800"/>
          </a:xfrm>
          <a:prstGeom prst="rect">
            <a:avLst/>
          </a:prstGeom>
        </p:spPr>
      </p:pic>
    </p:spTree>
    <p:extLst>
      <p:ext uri="{BB962C8B-B14F-4D97-AF65-F5344CB8AC3E}">
        <p14:creationId xmlns:p14="http://schemas.microsoft.com/office/powerpoint/2010/main" val="2893135344"/>
      </p:ext>
    </p:extLst>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85559"/>
            <a:ext cx="8229600" cy="857250"/>
          </a:xfrm>
        </p:spPr>
        <p:txBody>
          <a:bodyPr>
            <a:noAutofit/>
          </a:bodyPr>
          <a:lstStyle/>
          <a:p>
            <a:pPr>
              <a:lnSpc>
                <a:spcPct val="80000"/>
              </a:lnSpc>
            </a:pPr>
            <a:r>
              <a:rPr lang="en-US" sz="3200" dirty="0">
                <a:ea typeface="ＭＳ Ｐゴシック" pitchFamily="34" charset="-128"/>
              </a:rPr>
              <a:t>Step 2: Decrease or </a:t>
            </a:r>
            <a:r>
              <a:rPr lang="en-US" sz="3200" dirty="0" smtClean="0">
                <a:ea typeface="ＭＳ Ｐゴシック" pitchFamily="34" charset="-128"/>
              </a:rPr>
              <a:t>Eliminate Care That Provides </a:t>
            </a:r>
            <a:r>
              <a:rPr lang="en-US" sz="3200" dirty="0">
                <a:ea typeface="ＭＳ Ｐゴシック" pitchFamily="34" charset="-128"/>
              </a:rPr>
              <a:t>no </a:t>
            </a:r>
            <a:r>
              <a:rPr lang="en-US" sz="3200" dirty="0" smtClean="0">
                <a:ea typeface="ＭＳ Ｐゴシック" pitchFamily="34" charset="-128"/>
              </a:rPr>
              <a:t>Benefit </a:t>
            </a:r>
            <a:r>
              <a:rPr lang="en-US" sz="3200" dirty="0">
                <a:ea typeface="ＭＳ Ｐゴシック" pitchFamily="34" charset="-128"/>
              </a:rPr>
              <a:t>and/or </a:t>
            </a:r>
            <a:r>
              <a:rPr lang="en-US" sz="3200" dirty="0" smtClean="0">
                <a:ea typeface="ＭＳ Ｐゴシック" pitchFamily="34" charset="-128"/>
              </a:rPr>
              <a:t>May </a:t>
            </a:r>
            <a:r>
              <a:rPr lang="en-US" sz="3200" dirty="0">
                <a:ea typeface="ＭＳ Ｐゴシック" pitchFamily="34" charset="-128"/>
              </a:rPr>
              <a:t>be </a:t>
            </a:r>
            <a:r>
              <a:rPr lang="en-US" sz="3200" dirty="0" smtClean="0">
                <a:ea typeface="ＭＳ Ｐゴシック" pitchFamily="34" charset="-128"/>
              </a:rPr>
              <a:t>Harmful</a:t>
            </a:r>
            <a:endParaRPr lang="en-US" sz="3200" dirty="0"/>
          </a:p>
        </p:txBody>
      </p:sp>
      <p:sp>
        <p:nvSpPr>
          <p:cNvPr id="3" name="Content Placeholder 2"/>
          <p:cNvSpPr>
            <a:spLocks noGrp="1"/>
          </p:cNvSpPr>
          <p:nvPr>
            <p:ph idx="1"/>
          </p:nvPr>
        </p:nvSpPr>
        <p:spPr>
          <a:xfrm>
            <a:off x="457200" y="1607374"/>
            <a:ext cx="8229600" cy="3154409"/>
          </a:xfrm>
        </p:spPr>
        <p:txBody>
          <a:bodyPr>
            <a:noAutofit/>
          </a:bodyPr>
          <a:lstStyle/>
          <a:p>
            <a:r>
              <a:rPr lang="en-US" sz="2000" dirty="0">
                <a:solidFill>
                  <a:srgbClr val="000000"/>
                </a:solidFill>
                <a:ea typeface="ＭＳ Ｐゴシック" pitchFamily="34" charset="-128"/>
              </a:rPr>
              <a:t>What, if any, of the tests/consults/procedures may have been unnecessary in this case?</a:t>
            </a:r>
          </a:p>
          <a:p>
            <a:r>
              <a:rPr lang="en-US" sz="2000" dirty="0">
                <a:solidFill>
                  <a:srgbClr val="000000"/>
                </a:solidFill>
                <a:ea typeface="ＭＳ Ｐゴシック" pitchFamily="34" charset="-128"/>
              </a:rPr>
              <a:t>Remember that High Cost ≠ </a:t>
            </a:r>
            <a:r>
              <a:rPr lang="en-US" sz="2000" dirty="0" smtClean="0">
                <a:solidFill>
                  <a:srgbClr val="000000"/>
                </a:solidFill>
                <a:ea typeface="ＭＳ Ｐゴシック" pitchFamily="34" charset="-128"/>
              </a:rPr>
              <a:t>Low Value, </a:t>
            </a:r>
            <a:r>
              <a:rPr lang="en-US" sz="2000" dirty="0">
                <a:solidFill>
                  <a:srgbClr val="000000"/>
                </a:solidFill>
                <a:ea typeface="ＭＳ Ｐゴシック" pitchFamily="34" charset="-128"/>
              </a:rPr>
              <a:t>and likewise Low Cost ≠ High Value</a:t>
            </a:r>
          </a:p>
          <a:p>
            <a:r>
              <a:rPr lang="en-US" sz="2000" dirty="0">
                <a:solidFill>
                  <a:srgbClr val="000000"/>
                </a:solidFill>
                <a:ea typeface="ＭＳ Ｐゴシック" pitchFamily="34" charset="-128"/>
              </a:rPr>
              <a:t>High-cost interventions may provide good value because they are highly beneficial </a:t>
            </a:r>
            <a:r>
              <a:rPr lang="en-US" sz="2000" dirty="0"/>
              <a:t> </a:t>
            </a:r>
            <a:r>
              <a:rPr lang="en-US" sz="2000" dirty="0" smtClean="0"/>
              <a:t>(bronchoscopy </a:t>
            </a:r>
            <a:r>
              <a:rPr lang="en-US" sz="2000" dirty="0"/>
              <a:t>for selected patients with </a:t>
            </a:r>
            <a:r>
              <a:rPr lang="en-US" sz="2000" dirty="0" smtClean="0"/>
              <a:t>pneumonia, screening </a:t>
            </a:r>
            <a:r>
              <a:rPr lang="en-US" sz="2000" dirty="0"/>
              <a:t>colonoscopy</a:t>
            </a:r>
            <a:r>
              <a:rPr lang="en-US" sz="2000" dirty="0" smtClean="0"/>
              <a:t>)</a:t>
            </a:r>
          </a:p>
          <a:p>
            <a:r>
              <a:rPr lang="en-US" sz="2000" dirty="0" smtClean="0">
                <a:solidFill>
                  <a:srgbClr val="000000"/>
                </a:solidFill>
                <a:ea typeface="ＭＳ Ｐゴシック" pitchFamily="34" charset="-128"/>
              </a:rPr>
              <a:t>Low</a:t>
            </a:r>
            <a:r>
              <a:rPr lang="en-US" sz="2000" dirty="0">
                <a:solidFill>
                  <a:srgbClr val="000000"/>
                </a:solidFill>
                <a:ea typeface="ＭＳ Ｐゴシック" pitchFamily="34" charset="-128"/>
              </a:rPr>
              <a:t>-cost interventions may have little or no value if they provide little benefit or increase downstream costs </a:t>
            </a:r>
            <a:r>
              <a:rPr lang="en-US" sz="2000" dirty="0" smtClean="0">
                <a:solidFill>
                  <a:srgbClr val="000000"/>
                </a:solidFill>
                <a:ea typeface="ＭＳ Ｐゴシック" pitchFamily="34" charset="-128"/>
              </a:rPr>
              <a:t>(</a:t>
            </a:r>
            <a:r>
              <a:rPr lang="en-US" sz="2000" dirty="0"/>
              <a:t>BNP measurement in patient with clear heart failure, annual pap smears in an </a:t>
            </a:r>
            <a:r>
              <a:rPr lang="en-US" sz="2000" dirty="0" smtClean="0"/>
              <a:t>average-risk </a:t>
            </a:r>
            <a:r>
              <a:rPr lang="en-US" sz="2000" dirty="0"/>
              <a:t>woman</a:t>
            </a:r>
            <a:r>
              <a:rPr lang="en-US" sz="2000" dirty="0" smtClean="0">
                <a:solidFill>
                  <a:srgbClr val="000000"/>
                </a:solidFill>
                <a:ea typeface="ＭＳ Ｐゴシック" pitchFamily="34" charset="-128"/>
              </a:rPr>
              <a:t>)</a:t>
            </a:r>
            <a:endParaRPr lang="en-US" sz="2000" dirty="0">
              <a:solidFill>
                <a:srgbClr val="000000"/>
              </a:solidFill>
              <a:ea typeface="ＭＳ Ｐゴシック" pitchFamily="34" charset="-128"/>
            </a:endParaRPr>
          </a:p>
        </p:txBody>
      </p:sp>
    </p:spTree>
    <p:extLst>
      <p:ext uri="{BB962C8B-B14F-4D97-AF65-F5344CB8AC3E}">
        <p14:creationId xmlns:p14="http://schemas.microsoft.com/office/powerpoint/2010/main" val="1410897184"/>
      </p:ext>
    </p:extLst>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Approximate Charges</a:t>
            </a:r>
          </a:p>
        </p:txBody>
      </p:sp>
      <p:sp>
        <p:nvSpPr>
          <p:cNvPr id="3" name="Content Placeholder 2"/>
          <p:cNvSpPr>
            <a:spLocks noGrp="1"/>
          </p:cNvSpPr>
          <p:nvPr>
            <p:ph idx="1"/>
          </p:nvPr>
        </p:nvSpPr>
        <p:spPr/>
        <p:txBody>
          <a:bodyPr>
            <a:normAutofit lnSpcReduction="10000"/>
          </a:bodyPr>
          <a:lstStyle/>
          <a:p>
            <a:r>
              <a:rPr lang="en-US" dirty="0" smtClean="0"/>
              <a:t>Calculate the approximate charges/costs associated with inpatient vs outpatient management of this condition</a:t>
            </a:r>
          </a:p>
          <a:p>
            <a:r>
              <a:rPr lang="en-US" dirty="0" smtClean="0"/>
              <a:t>What </a:t>
            </a:r>
            <a:r>
              <a:rPr lang="en-US" dirty="0"/>
              <a:t>surprised you about these charges/costs?</a:t>
            </a:r>
          </a:p>
          <a:p>
            <a:r>
              <a:rPr lang="en-US" dirty="0"/>
              <a:t>How will this impact your care decisions?</a:t>
            </a:r>
          </a:p>
          <a:p>
            <a:endParaRPr lang="en-US" dirty="0"/>
          </a:p>
        </p:txBody>
      </p:sp>
    </p:spTree>
    <p:extLst>
      <p:ext uri="{BB962C8B-B14F-4D97-AF65-F5344CB8AC3E}">
        <p14:creationId xmlns:p14="http://schemas.microsoft.com/office/powerpoint/2010/main" val="1695361197"/>
      </p:ext>
    </p:extLst>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90627"/>
            <a:ext cx="8229600" cy="857250"/>
          </a:xfrm>
        </p:spPr>
        <p:txBody>
          <a:bodyPr>
            <a:normAutofit/>
          </a:bodyPr>
          <a:lstStyle/>
          <a:p>
            <a:r>
              <a:rPr lang="en-US" sz="3600" dirty="0" smtClean="0"/>
              <a:t>Uncertainty is a Driver of Waste</a:t>
            </a:r>
            <a:r>
              <a:rPr lang="en-US" sz="3600" baseline="30000" dirty="0" smtClean="0"/>
              <a:t>8</a:t>
            </a:r>
            <a:endParaRPr lang="en-US" sz="3600" dirty="0"/>
          </a:p>
        </p:txBody>
      </p:sp>
      <p:pic>
        <p:nvPicPr>
          <p:cNvPr id="4" name="Content Placeholder 3"/>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457200" y="1282682"/>
            <a:ext cx="4038600" cy="3377872"/>
          </a:xfrm>
        </p:spPr>
      </p:pic>
      <p:sp>
        <p:nvSpPr>
          <p:cNvPr id="3" name="Content Placeholder 2"/>
          <p:cNvSpPr>
            <a:spLocks noGrp="1"/>
          </p:cNvSpPr>
          <p:nvPr>
            <p:ph sz="half" idx="2"/>
          </p:nvPr>
        </p:nvSpPr>
        <p:spPr>
          <a:xfrm>
            <a:off x="4648200" y="1828799"/>
            <a:ext cx="4038600" cy="2872153"/>
          </a:xfrm>
        </p:spPr>
        <p:txBody>
          <a:bodyPr>
            <a:normAutofit/>
          </a:bodyPr>
          <a:lstStyle/>
          <a:p>
            <a:pPr marL="0" indent="0">
              <a:buNone/>
            </a:pPr>
            <a:r>
              <a:rPr lang="en-US" sz="2400" dirty="0" smtClean="0"/>
              <a:t>“Just to be safe” + “Want more information to reassure myself” = 66%</a:t>
            </a:r>
          </a:p>
          <a:p>
            <a:pPr marL="0" indent="0">
              <a:buNone/>
            </a:pPr>
            <a:endParaRPr lang="en-US" sz="2400" dirty="0"/>
          </a:p>
          <a:p>
            <a:pPr marL="0" indent="0">
              <a:buNone/>
            </a:pPr>
            <a:endParaRPr lang="en-US" sz="2400" dirty="0" smtClean="0"/>
          </a:p>
          <a:p>
            <a:pPr marL="0" indent="0">
              <a:buNone/>
            </a:pPr>
            <a:endParaRPr lang="en-US" sz="1200" dirty="0" smtClean="0"/>
          </a:p>
        </p:txBody>
      </p:sp>
    </p:spTree>
    <p:extLst>
      <p:ext uri="{BB962C8B-B14F-4D97-AF65-F5344CB8AC3E}">
        <p14:creationId xmlns:p14="http://schemas.microsoft.com/office/powerpoint/2010/main" val="784493507"/>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the </a:t>
            </a:r>
            <a:r>
              <a:rPr lang="en-US" dirty="0" smtClean="0"/>
              <a:t>problem?</a:t>
            </a:r>
            <a:r>
              <a:rPr lang="en-US" sz="2800" baseline="60000" dirty="0" smtClean="0"/>
              <a:t>1,2</a:t>
            </a:r>
            <a:endParaRPr lang="en-US" baseline="60000" dirty="0"/>
          </a:p>
        </p:txBody>
      </p:sp>
      <p:sp>
        <p:nvSpPr>
          <p:cNvPr id="3" name="Content Placeholder 2"/>
          <p:cNvSpPr>
            <a:spLocks noGrp="1"/>
          </p:cNvSpPr>
          <p:nvPr>
            <p:ph idx="1"/>
          </p:nvPr>
        </p:nvSpPr>
        <p:spPr/>
        <p:txBody>
          <a:bodyPr>
            <a:normAutofit fontScale="70000" lnSpcReduction="20000"/>
          </a:bodyPr>
          <a:lstStyle/>
          <a:p>
            <a:r>
              <a:rPr lang="en-US" dirty="0"/>
              <a:t>We spend too much on </a:t>
            </a:r>
            <a:r>
              <a:rPr lang="en-US" dirty="0" smtClean="0"/>
              <a:t>health care </a:t>
            </a:r>
            <a:r>
              <a:rPr lang="en-US" dirty="0"/>
              <a:t>– </a:t>
            </a:r>
            <a:r>
              <a:rPr lang="en-US" b="1" dirty="0" smtClean="0">
                <a:ea typeface="MS PGothic"/>
                <a:cs typeface="MS PGothic"/>
              </a:rPr>
              <a:t>18% </a:t>
            </a:r>
            <a:r>
              <a:rPr lang="en-US" b="1" dirty="0">
                <a:ea typeface="MS PGothic"/>
                <a:cs typeface="MS PGothic"/>
              </a:rPr>
              <a:t>of U.S. </a:t>
            </a:r>
            <a:r>
              <a:rPr lang="en-US" b="1" dirty="0" smtClean="0">
                <a:ea typeface="MS PGothic"/>
                <a:cs typeface="MS PGothic"/>
              </a:rPr>
              <a:t>GDP (2.7 trillion), $9,523 per capita annually</a:t>
            </a:r>
            <a:endParaRPr lang="en-US" b="1" baseline="30000" dirty="0">
              <a:ea typeface="MS PGothic"/>
              <a:cs typeface="MS PGothic"/>
            </a:endParaRPr>
          </a:p>
          <a:p>
            <a:r>
              <a:rPr lang="en-US" dirty="0">
                <a:solidFill>
                  <a:srgbClr val="000000"/>
                </a:solidFill>
              </a:rPr>
              <a:t>Since 1970, </a:t>
            </a:r>
            <a:r>
              <a:rPr lang="en-US" dirty="0" smtClean="0">
                <a:solidFill>
                  <a:srgbClr val="000000"/>
                </a:solidFill>
              </a:rPr>
              <a:t>health care </a:t>
            </a:r>
            <a:r>
              <a:rPr lang="en-US" dirty="0">
                <a:solidFill>
                  <a:srgbClr val="000000"/>
                </a:solidFill>
              </a:rPr>
              <a:t>spending is rising </a:t>
            </a:r>
            <a:r>
              <a:rPr lang="en-US" b="1" dirty="0">
                <a:solidFill>
                  <a:srgbClr val="000000"/>
                </a:solidFill>
              </a:rPr>
              <a:t>2.4% faster </a:t>
            </a:r>
            <a:r>
              <a:rPr lang="en-US" dirty="0">
                <a:solidFill>
                  <a:srgbClr val="000000"/>
                </a:solidFill>
              </a:rPr>
              <a:t>than GDP</a:t>
            </a:r>
          </a:p>
          <a:p>
            <a:r>
              <a:rPr lang="en-US" dirty="0">
                <a:solidFill>
                  <a:srgbClr val="000000"/>
                </a:solidFill>
              </a:rPr>
              <a:t>Estimated $700 billion of “</a:t>
            </a:r>
            <a:r>
              <a:rPr lang="en-US" dirty="0" smtClean="0">
                <a:solidFill>
                  <a:srgbClr val="000000"/>
                </a:solidFill>
              </a:rPr>
              <a:t>health care </a:t>
            </a:r>
            <a:r>
              <a:rPr lang="en-US" dirty="0">
                <a:solidFill>
                  <a:srgbClr val="000000"/>
                </a:solidFill>
              </a:rPr>
              <a:t>waste” annually</a:t>
            </a:r>
          </a:p>
          <a:p>
            <a:r>
              <a:rPr lang="en-US" dirty="0">
                <a:solidFill>
                  <a:srgbClr val="000000"/>
                </a:solidFill>
                <a:ea typeface="MS PGothic"/>
                <a:cs typeface="MS PGothic"/>
              </a:rPr>
              <a:t>Physicians responsible for </a:t>
            </a:r>
            <a:r>
              <a:rPr lang="en-US" b="1" dirty="0">
                <a:solidFill>
                  <a:srgbClr val="000000"/>
                </a:solidFill>
                <a:ea typeface="MS PGothic"/>
                <a:cs typeface="MS PGothic"/>
              </a:rPr>
              <a:t>87%</a:t>
            </a:r>
            <a:r>
              <a:rPr lang="en-US" dirty="0">
                <a:solidFill>
                  <a:srgbClr val="000000"/>
                </a:solidFill>
                <a:ea typeface="MS PGothic"/>
                <a:cs typeface="MS PGothic"/>
              </a:rPr>
              <a:t> of wasteful spending</a:t>
            </a:r>
            <a:endParaRPr lang="en-US" dirty="0">
              <a:solidFill>
                <a:srgbClr val="000000"/>
              </a:solidFill>
            </a:endParaRPr>
          </a:p>
          <a:p>
            <a:r>
              <a:rPr lang="en-US" dirty="0" smtClean="0">
                <a:solidFill>
                  <a:srgbClr val="000000"/>
                </a:solidFill>
              </a:rPr>
              <a:t>Physicians </a:t>
            </a:r>
            <a:r>
              <a:rPr lang="en-US" dirty="0">
                <a:solidFill>
                  <a:srgbClr val="000000"/>
                </a:solidFill>
              </a:rPr>
              <a:t>must lead in addressing these problems – and we are!  (Choosing Wisely campaign)</a:t>
            </a:r>
          </a:p>
          <a:p>
            <a:r>
              <a:rPr lang="en-US" dirty="0" smtClean="0">
                <a:solidFill>
                  <a:srgbClr val="000000"/>
                </a:solidFill>
              </a:rPr>
              <a:t>As subspecialty fellows, you are the bridge to high value care – can you catalyze change?</a:t>
            </a:r>
            <a:endParaRPr lang="en-US" sz="2000" dirty="0">
              <a:solidFill>
                <a:srgbClr val="000000"/>
              </a:solidFill>
            </a:endParaRPr>
          </a:p>
          <a:p>
            <a:endParaRPr lang="en-US" dirty="0"/>
          </a:p>
        </p:txBody>
      </p:sp>
    </p:spTree>
    <p:extLst>
      <p:ext uri="{BB962C8B-B14F-4D97-AF65-F5344CB8AC3E}">
        <p14:creationId xmlns:p14="http://schemas.microsoft.com/office/powerpoint/2010/main" val="309957584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#4</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smtClean="0"/>
              <a:t>Think of a patient you recently cared for when you experienced uncertainty about his/her diagnosis or care plan</a:t>
            </a:r>
          </a:p>
          <a:p>
            <a:r>
              <a:rPr lang="en-US" dirty="0" smtClean="0"/>
              <a:t>How did you handle the uncertainty?</a:t>
            </a:r>
          </a:p>
          <a:p>
            <a:r>
              <a:rPr lang="en-US" dirty="0" smtClean="0"/>
              <a:t>Did uncertainty prompt you to order unnecessary tests and treatments?</a:t>
            </a:r>
          </a:p>
          <a:p>
            <a:r>
              <a:rPr lang="en-US" dirty="0" smtClean="0"/>
              <a:t>Share your case and how you handled it with your small group</a:t>
            </a:r>
            <a:endParaRPr lang="en-US" dirty="0"/>
          </a:p>
        </p:txBody>
      </p:sp>
    </p:spTree>
    <p:extLst>
      <p:ext uri="{BB962C8B-B14F-4D97-AF65-F5344CB8AC3E}">
        <p14:creationId xmlns:p14="http://schemas.microsoft.com/office/powerpoint/2010/main" val="314313692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a:t>
            </a:r>
            <a:r>
              <a:rPr lang="en-US" dirty="0"/>
              <a:t>4</a:t>
            </a:r>
          </a:p>
        </p:txBody>
      </p:sp>
      <p:sp>
        <p:nvSpPr>
          <p:cNvPr id="3" name="Content Placeholder 2"/>
          <p:cNvSpPr>
            <a:spLocks noGrp="1"/>
          </p:cNvSpPr>
          <p:nvPr>
            <p:ph idx="1"/>
          </p:nvPr>
        </p:nvSpPr>
        <p:spPr/>
        <p:txBody>
          <a:bodyPr>
            <a:normAutofit fontScale="77500" lnSpcReduction="20000"/>
          </a:bodyPr>
          <a:lstStyle/>
          <a:p>
            <a:pPr marL="0" indent="0">
              <a:buNone/>
            </a:pPr>
            <a:r>
              <a:rPr lang="en-US" dirty="0" smtClean="0"/>
              <a:t>What tools are available to help you handle diagnostic or therapeutic uncertainty?</a:t>
            </a:r>
          </a:p>
          <a:p>
            <a:pPr marL="514350" indent="-514350">
              <a:buFont typeface="+mj-lt"/>
              <a:buAutoNum type="arabicPeriod"/>
            </a:pPr>
            <a:r>
              <a:rPr lang="en-US" dirty="0" smtClean="0"/>
              <a:t>Specialty-specific </a:t>
            </a:r>
            <a:r>
              <a:rPr lang="en-US" dirty="0"/>
              <a:t>v</a:t>
            </a:r>
            <a:r>
              <a:rPr lang="en-US" dirty="0" smtClean="0"/>
              <a:t>alidated clinical decision support tools</a:t>
            </a:r>
          </a:p>
          <a:p>
            <a:pPr marL="514350" indent="-514350">
              <a:buFont typeface="+mj-lt"/>
              <a:buAutoNum type="arabicPeriod"/>
            </a:pPr>
            <a:r>
              <a:rPr lang="en-US" dirty="0" smtClean="0"/>
              <a:t>Specialist, attending, and colleague group input (case conference, tumor board, or group discussion)</a:t>
            </a:r>
          </a:p>
          <a:p>
            <a:pPr marL="514350" indent="-514350">
              <a:buFont typeface="+mj-lt"/>
              <a:buAutoNum type="arabicPeriod"/>
            </a:pPr>
            <a:r>
              <a:rPr lang="en-US" dirty="0" smtClean="0"/>
              <a:t>Clinical observation of the patient/close follow-up</a:t>
            </a:r>
          </a:p>
          <a:p>
            <a:pPr marL="514350" indent="-514350">
              <a:buFont typeface="+mj-lt"/>
              <a:buAutoNum type="arabicPeriod"/>
            </a:pPr>
            <a:r>
              <a:rPr lang="en-US" dirty="0" smtClean="0"/>
              <a:t>Guidance on how to communicate uncertainty with patients and families</a:t>
            </a:r>
          </a:p>
          <a:p>
            <a:pPr marL="514350" indent="-514350">
              <a:buFont typeface="+mj-lt"/>
              <a:buAutoNum type="arabicPeriod"/>
            </a:pPr>
            <a:endParaRPr lang="en-US" dirty="0" smtClean="0"/>
          </a:p>
          <a:p>
            <a:pPr marL="514350" indent="-514350">
              <a:buFont typeface="+mj-lt"/>
              <a:buAutoNum type="arabicPeriod"/>
            </a:pPr>
            <a:endParaRPr lang="en-US" dirty="0"/>
          </a:p>
        </p:txBody>
      </p:sp>
    </p:spTree>
    <p:extLst>
      <p:ext uri="{BB962C8B-B14F-4D97-AF65-F5344CB8AC3E}">
        <p14:creationId xmlns:p14="http://schemas.microsoft.com/office/powerpoint/2010/main" val="92111434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33159"/>
            <a:ext cx="8229600" cy="821815"/>
          </a:xfrm>
        </p:spPr>
        <p:txBody>
          <a:bodyPr>
            <a:normAutofit fontScale="90000"/>
          </a:bodyPr>
          <a:lstStyle/>
          <a:p>
            <a:r>
              <a:rPr lang="en-US" dirty="0" smtClean="0"/>
              <a:t>Uncertainty Increases Resource Use</a:t>
            </a:r>
            <a:r>
              <a:rPr lang="en-US" baseline="30000" dirty="0" smtClean="0"/>
              <a:t>9</a:t>
            </a:r>
            <a:endParaRPr lang="en-US" dirty="0"/>
          </a:p>
        </p:txBody>
      </p:sp>
      <p:sp>
        <p:nvSpPr>
          <p:cNvPr id="3" name="Content Placeholder 2"/>
          <p:cNvSpPr>
            <a:spLocks noGrp="1"/>
          </p:cNvSpPr>
          <p:nvPr>
            <p:ph idx="1"/>
          </p:nvPr>
        </p:nvSpPr>
        <p:spPr>
          <a:xfrm>
            <a:off x="457200" y="1454974"/>
            <a:ext cx="8229600" cy="3244617"/>
          </a:xfrm>
        </p:spPr>
        <p:txBody>
          <a:bodyPr>
            <a:normAutofit fontScale="25000" lnSpcReduction="20000"/>
          </a:bodyPr>
          <a:lstStyle/>
          <a:p>
            <a:pPr marL="0" indent="0">
              <a:buNone/>
            </a:pPr>
            <a:endParaRPr lang="en-US" dirty="0" smtClean="0"/>
          </a:p>
          <a:p>
            <a:pPr marL="0" indent="0">
              <a:buNone/>
            </a:pPr>
            <a:r>
              <a:rPr lang="en-US" sz="9600" dirty="0" smtClean="0"/>
              <a:t>“We </a:t>
            </a:r>
            <a:r>
              <a:rPr lang="en-US" sz="9600" dirty="0"/>
              <a:t>show that increased physician </a:t>
            </a:r>
            <a:r>
              <a:rPr lang="en-US" sz="9600" dirty="0" smtClean="0"/>
              <a:t>anxiety due </a:t>
            </a:r>
            <a:r>
              <a:rPr lang="en-US" sz="9600" dirty="0"/>
              <a:t>to uncertainty and increased concern about </a:t>
            </a:r>
            <a:r>
              <a:rPr lang="en-US" sz="9600" dirty="0" smtClean="0"/>
              <a:t>disclosing uncertainty </a:t>
            </a:r>
            <a:r>
              <a:rPr lang="en-US" sz="9600" dirty="0"/>
              <a:t>to patients translate into </a:t>
            </a:r>
            <a:r>
              <a:rPr lang="en-US" sz="9600" dirty="0" smtClean="0"/>
              <a:t>higher charges.”</a:t>
            </a:r>
          </a:p>
          <a:p>
            <a:pPr marL="0" indent="0">
              <a:buNone/>
            </a:pPr>
            <a:endParaRPr lang="en-US" sz="9600" dirty="0" smtClean="0"/>
          </a:p>
          <a:p>
            <a:pPr marL="0" indent="0">
              <a:buNone/>
            </a:pPr>
            <a:r>
              <a:rPr lang="en-US" sz="9600" dirty="0" smtClean="0"/>
              <a:t>“</a:t>
            </a:r>
            <a:r>
              <a:rPr lang="en-US" sz="9600" dirty="0"/>
              <a:t>Even after adjusting for multiple confounders, </a:t>
            </a:r>
            <a:r>
              <a:rPr lang="en-US" sz="9600" dirty="0" smtClean="0"/>
              <a:t>each standard </a:t>
            </a:r>
            <a:r>
              <a:rPr lang="en-US" sz="9600" dirty="0"/>
              <a:t>deviation of change in several </a:t>
            </a:r>
            <a:r>
              <a:rPr lang="en-US" sz="9600" dirty="0" smtClean="0"/>
              <a:t>uncertainty scales </a:t>
            </a:r>
            <a:r>
              <a:rPr lang="en-US" sz="9600" dirty="0"/>
              <a:t>corresponded to a change of mean </a:t>
            </a:r>
            <a:r>
              <a:rPr lang="en-US" sz="9600" dirty="0" smtClean="0"/>
              <a:t>charges of </a:t>
            </a:r>
            <a:r>
              <a:rPr lang="en-US" sz="9600" dirty="0"/>
              <a:t>between 5% and 17</a:t>
            </a:r>
            <a:r>
              <a:rPr lang="en-US" sz="9600" dirty="0" smtClean="0"/>
              <a:t>%.”</a:t>
            </a:r>
          </a:p>
          <a:p>
            <a:pPr marL="0" indent="0">
              <a:buNone/>
            </a:pPr>
            <a:endParaRPr lang="en-US" sz="8000" dirty="0" smtClean="0"/>
          </a:p>
          <a:p>
            <a:pPr marL="0" indent="0">
              <a:buNone/>
            </a:pPr>
            <a:endParaRPr lang="en-US" sz="8000" dirty="0" smtClean="0"/>
          </a:p>
        </p:txBody>
      </p:sp>
    </p:spTree>
    <p:extLst>
      <p:ext uri="{BB962C8B-B14F-4D97-AF65-F5344CB8AC3E}">
        <p14:creationId xmlns:p14="http://schemas.microsoft.com/office/powerpoint/2010/main" val="98694562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MS PGothic"/>
                <a:cs typeface="MS PGothic"/>
              </a:rPr>
              <a:t>Summary</a:t>
            </a:r>
            <a:endParaRPr lang="en-US" dirty="0"/>
          </a:p>
        </p:txBody>
      </p:sp>
      <p:sp>
        <p:nvSpPr>
          <p:cNvPr id="3" name="Content Placeholder 2"/>
          <p:cNvSpPr>
            <a:spLocks noGrp="1"/>
          </p:cNvSpPr>
          <p:nvPr>
            <p:ph idx="1"/>
          </p:nvPr>
        </p:nvSpPr>
        <p:spPr/>
        <p:txBody>
          <a:bodyPr>
            <a:normAutofit fontScale="70000" lnSpcReduction="20000"/>
          </a:bodyPr>
          <a:lstStyle/>
          <a:p>
            <a:pPr>
              <a:lnSpc>
                <a:spcPct val="110000"/>
              </a:lnSpc>
            </a:pPr>
            <a:r>
              <a:rPr lang="en-US" dirty="0" smtClean="0">
                <a:ea typeface="MS PGothic"/>
                <a:cs typeface="MS PGothic"/>
              </a:rPr>
              <a:t>Health care </a:t>
            </a:r>
            <a:r>
              <a:rPr lang="en-US" dirty="0">
                <a:ea typeface="MS PGothic"/>
                <a:cs typeface="MS PGothic"/>
              </a:rPr>
              <a:t>waste is a </a:t>
            </a:r>
            <a:r>
              <a:rPr lang="en-US" dirty="0" smtClean="0">
                <a:ea typeface="MS PGothic"/>
                <a:cs typeface="MS PGothic"/>
              </a:rPr>
              <a:t>multi-billion </a:t>
            </a:r>
            <a:r>
              <a:rPr lang="en-US" dirty="0">
                <a:ea typeface="MS PGothic"/>
                <a:cs typeface="MS PGothic"/>
              </a:rPr>
              <a:t>dollar problem</a:t>
            </a:r>
          </a:p>
          <a:p>
            <a:pPr>
              <a:lnSpc>
                <a:spcPct val="110000"/>
              </a:lnSpc>
            </a:pPr>
            <a:r>
              <a:rPr lang="en-US" dirty="0">
                <a:ea typeface="MS PGothic"/>
                <a:cs typeface="MS PGothic"/>
              </a:rPr>
              <a:t>Every provider must carefully weigh costs (including downstream costs), harms, and benefits and order only those interventions that add value to a patient’s care</a:t>
            </a:r>
          </a:p>
          <a:p>
            <a:r>
              <a:rPr lang="en-US" dirty="0">
                <a:ea typeface="MS PGothic"/>
                <a:cs typeface="MS PGothic"/>
              </a:rPr>
              <a:t>Eliminate “routine” testing by using the high value care framework</a:t>
            </a:r>
            <a:endParaRPr lang="en-US" dirty="0"/>
          </a:p>
          <a:p>
            <a:pPr>
              <a:lnSpc>
                <a:spcPct val="110000"/>
              </a:lnSpc>
            </a:pPr>
            <a:r>
              <a:rPr lang="en-US" dirty="0">
                <a:ea typeface="MS PGothic"/>
                <a:cs typeface="MS PGothic"/>
              </a:rPr>
              <a:t>Avoid unnecessary use of emergency department and hospital services wherever </a:t>
            </a:r>
            <a:r>
              <a:rPr lang="en-US" dirty="0" smtClean="0">
                <a:ea typeface="MS PGothic"/>
                <a:cs typeface="MS PGothic"/>
              </a:rPr>
              <a:t>possible</a:t>
            </a:r>
          </a:p>
          <a:p>
            <a:pPr>
              <a:lnSpc>
                <a:spcPct val="110000"/>
              </a:lnSpc>
            </a:pPr>
            <a:r>
              <a:rPr lang="en-US" dirty="0" smtClean="0"/>
              <a:t>Acknowledge </a:t>
            </a:r>
            <a:r>
              <a:rPr lang="en-US" dirty="0"/>
              <a:t>the role of diagnostic uncertainty</a:t>
            </a:r>
          </a:p>
          <a:p>
            <a:pPr>
              <a:lnSpc>
                <a:spcPct val="110000"/>
              </a:lnSpc>
            </a:pPr>
            <a:r>
              <a:rPr lang="en-US" dirty="0" smtClean="0"/>
              <a:t>Recognize </a:t>
            </a:r>
            <a:r>
              <a:rPr lang="en-US" dirty="0"/>
              <a:t>the value of validated decision support </a:t>
            </a:r>
            <a:r>
              <a:rPr lang="en-US" dirty="0" smtClean="0"/>
              <a:t>tools</a:t>
            </a:r>
          </a:p>
        </p:txBody>
      </p:sp>
    </p:spTree>
    <p:extLst>
      <p:ext uri="{BB962C8B-B14F-4D97-AF65-F5344CB8AC3E}">
        <p14:creationId xmlns:p14="http://schemas.microsoft.com/office/powerpoint/2010/main" val="169723525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a typeface="MS PGothic"/>
                <a:cs typeface="MS PGothic"/>
              </a:rPr>
              <a:t>Commitment in Your </a:t>
            </a:r>
            <a:r>
              <a:rPr lang="en-US" dirty="0">
                <a:ea typeface="MS PGothic"/>
                <a:cs typeface="MS PGothic"/>
              </a:rPr>
              <a:t>P</a:t>
            </a:r>
            <a:r>
              <a:rPr lang="en-US" dirty="0" smtClean="0">
                <a:ea typeface="MS PGothic"/>
                <a:cs typeface="MS PGothic"/>
              </a:rPr>
              <a:t>ractice</a:t>
            </a:r>
            <a:endParaRPr lang="en-US" dirty="0"/>
          </a:p>
        </p:txBody>
      </p:sp>
      <p:sp>
        <p:nvSpPr>
          <p:cNvPr id="3" name="Content Placeholder 2"/>
          <p:cNvSpPr>
            <a:spLocks noGrp="1"/>
          </p:cNvSpPr>
          <p:nvPr>
            <p:ph idx="1"/>
          </p:nvPr>
        </p:nvSpPr>
        <p:spPr>
          <a:xfrm>
            <a:off x="457200" y="1454974"/>
            <a:ext cx="6325519" cy="3154409"/>
          </a:xfrm>
        </p:spPr>
        <p:txBody>
          <a:bodyPr>
            <a:noAutofit/>
          </a:bodyPr>
          <a:lstStyle/>
          <a:p>
            <a:pPr marL="0">
              <a:lnSpc>
                <a:spcPct val="90000"/>
              </a:lnSpc>
              <a:spcBef>
                <a:spcPct val="0"/>
              </a:spcBef>
              <a:buNone/>
            </a:pPr>
            <a:r>
              <a:rPr lang="en-US" sz="2000" dirty="0">
                <a:solidFill>
                  <a:srgbClr val="000000"/>
                </a:solidFill>
                <a:ea typeface="MS PGothic"/>
                <a:cs typeface="MS PGothic"/>
              </a:rPr>
              <a:t>Using the Choosing Wisely lists and your own experiences, </a:t>
            </a:r>
            <a:r>
              <a:rPr lang="en-US" sz="2000" dirty="0" smtClean="0">
                <a:solidFill>
                  <a:srgbClr val="000000"/>
                </a:solidFill>
                <a:ea typeface="MS PGothic"/>
                <a:cs typeface="MS PGothic"/>
              </a:rPr>
              <a:t>think </a:t>
            </a:r>
            <a:r>
              <a:rPr lang="en-US" sz="2000" dirty="0">
                <a:solidFill>
                  <a:srgbClr val="000000"/>
                </a:solidFill>
                <a:ea typeface="MS PGothic"/>
                <a:cs typeface="MS PGothic"/>
              </a:rPr>
              <a:t>about waste in your own practice and come up with at </a:t>
            </a:r>
            <a:r>
              <a:rPr lang="en-US" sz="2000">
                <a:solidFill>
                  <a:srgbClr val="000000"/>
                </a:solidFill>
                <a:ea typeface="MS PGothic"/>
                <a:cs typeface="MS PGothic"/>
              </a:rPr>
              <a:t>least </a:t>
            </a:r>
            <a:r>
              <a:rPr lang="en-US" sz="2000" smtClean="0">
                <a:solidFill>
                  <a:srgbClr val="000000"/>
                </a:solidFill>
                <a:ea typeface="MS PGothic"/>
                <a:cs typeface="MS PGothic"/>
              </a:rPr>
              <a:t>one </a:t>
            </a:r>
            <a:r>
              <a:rPr lang="en-US" sz="2000" dirty="0">
                <a:solidFill>
                  <a:srgbClr val="000000"/>
                </a:solidFill>
                <a:ea typeface="MS PGothic"/>
                <a:cs typeface="MS PGothic"/>
              </a:rPr>
              <a:t>thing to start doing </a:t>
            </a:r>
            <a:r>
              <a:rPr lang="en-US" sz="2000">
                <a:solidFill>
                  <a:srgbClr val="000000"/>
                </a:solidFill>
                <a:ea typeface="MS PGothic"/>
                <a:cs typeface="MS PGothic"/>
              </a:rPr>
              <a:t>and </a:t>
            </a:r>
            <a:r>
              <a:rPr lang="en-US" sz="2000" smtClean="0">
                <a:solidFill>
                  <a:srgbClr val="000000"/>
                </a:solidFill>
                <a:ea typeface="MS PGothic"/>
                <a:cs typeface="MS PGothic"/>
              </a:rPr>
              <a:t>one </a:t>
            </a:r>
            <a:r>
              <a:rPr lang="en-US" sz="2000" dirty="0">
                <a:solidFill>
                  <a:srgbClr val="000000"/>
                </a:solidFill>
                <a:ea typeface="MS PGothic"/>
                <a:cs typeface="MS PGothic"/>
              </a:rPr>
              <a:t>thing to stop doing to improve your delivery of </a:t>
            </a:r>
            <a:r>
              <a:rPr lang="en-US" sz="2000" dirty="0" smtClean="0">
                <a:solidFill>
                  <a:srgbClr val="000000"/>
                </a:solidFill>
                <a:ea typeface="MS PGothic"/>
                <a:cs typeface="MS PGothic"/>
              </a:rPr>
              <a:t>high value care.</a:t>
            </a:r>
            <a:endParaRPr lang="en-US" sz="2000" dirty="0">
              <a:solidFill>
                <a:srgbClr val="000000"/>
              </a:solidFill>
              <a:ea typeface="MS PGothic"/>
              <a:cs typeface="MS PGothic"/>
            </a:endParaRPr>
          </a:p>
          <a:p>
            <a:pPr>
              <a:lnSpc>
                <a:spcPct val="90000"/>
              </a:lnSpc>
              <a:spcBef>
                <a:spcPct val="0"/>
              </a:spcBef>
              <a:buNone/>
            </a:pPr>
            <a:endParaRPr lang="en-US" sz="2400" dirty="0">
              <a:solidFill>
                <a:srgbClr val="00B050"/>
              </a:solidFill>
              <a:ea typeface="MS PGothic"/>
              <a:cs typeface="MS PGothic"/>
            </a:endParaRPr>
          </a:p>
          <a:p>
            <a:pPr>
              <a:lnSpc>
                <a:spcPct val="90000"/>
              </a:lnSpc>
              <a:spcBef>
                <a:spcPct val="0"/>
              </a:spcBef>
              <a:buNone/>
            </a:pPr>
            <a:r>
              <a:rPr lang="en-US" sz="2400" dirty="0">
                <a:solidFill>
                  <a:srgbClr val="00B050"/>
                </a:solidFill>
                <a:ea typeface="MS PGothic"/>
                <a:cs typeface="MS PGothic"/>
              </a:rPr>
              <a:t>START:</a:t>
            </a:r>
          </a:p>
          <a:p>
            <a:pPr>
              <a:lnSpc>
                <a:spcPct val="90000"/>
              </a:lnSpc>
              <a:buNone/>
            </a:pPr>
            <a:endParaRPr lang="en-US" sz="2400" dirty="0">
              <a:solidFill>
                <a:srgbClr val="FF0000"/>
              </a:solidFill>
              <a:ea typeface="MS PGothic"/>
              <a:cs typeface="MS PGothic"/>
            </a:endParaRPr>
          </a:p>
          <a:p>
            <a:pPr>
              <a:lnSpc>
                <a:spcPct val="90000"/>
              </a:lnSpc>
              <a:buNone/>
            </a:pPr>
            <a:r>
              <a:rPr lang="en-US" sz="2400" dirty="0">
                <a:solidFill>
                  <a:srgbClr val="FF0000"/>
                </a:solidFill>
                <a:ea typeface="MS PGothic"/>
                <a:cs typeface="MS PGothic"/>
              </a:rPr>
              <a:t>STOP</a:t>
            </a:r>
            <a:r>
              <a:rPr lang="en-US" sz="2400" dirty="0" smtClean="0">
                <a:solidFill>
                  <a:srgbClr val="FF0000"/>
                </a:solidFill>
                <a:ea typeface="MS PGothic"/>
                <a:cs typeface="MS PGothic"/>
              </a:rPr>
              <a:t>:</a:t>
            </a:r>
            <a:endParaRPr lang="en-US" sz="2400" dirty="0">
              <a:solidFill>
                <a:srgbClr val="FF0000"/>
              </a:solidFill>
              <a:ea typeface="MS PGothic"/>
              <a:cs typeface="MS PGothic"/>
            </a:endParaRPr>
          </a:p>
        </p:txBody>
      </p:sp>
      <p:pic>
        <p:nvPicPr>
          <p:cNvPr id="4" name="Picture 2"/>
          <p:cNvPicPr>
            <a:picLocks noChangeAspect="1" noChangeArrowheads="1"/>
          </p:cNvPicPr>
          <p:nvPr/>
        </p:nvPicPr>
        <p:blipFill>
          <a:blip r:embed="rId3"/>
          <a:srcRect/>
          <a:stretch>
            <a:fillRect/>
          </a:stretch>
        </p:blipFill>
        <p:spPr bwMode="auto">
          <a:xfrm>
            <a:off x="6782719" y="1456367"/>
            <a:ext cx="1831985" cy="2370471"/>
          </a:xfrm>
          <a:prstGeom prst="rect">
            <a:avLst/>
          </a:prstGeom>
          <a:noFill/>
          <a:ln w="9525">
            <a:noFill/>
            <a:miter lim="800000"/>
            <a:headEnd/>
            <a:tailEnd/>
          </a:ln>
        </p:spPr>
      </p:pic>
    </p:spTree>
    <p:extLst>
      <p:ext uri="{BB962C8B-B14F-4D97-AF65-F5344CB8AC3E}">
        <p14:creationId xmlns:p14="http://schemas.microsoft.com/office/powerpoint/2010/main" val="335963114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MS PGothic"/>
                <a:cs typeface="MS PGothic"/>
              </a:rPr>
              <a:t>References</a:t>
            </a:r>
            <a:endParaRPr lang="en-US" dirty="0"/>
          </a:p>
        </p:txBody>
      </p:sp>
      <p:sp>
        <p:nvSpPr>
          <p:cNvPr id="3" name="Content Placeholder 2"/>
          <p:cNvSpPr>
            <a:spLocks noGrp="1"/>
          </p:cNvSpPr>
          <p:nvPr>
            <p:ph idx="1"/>
          </p:nvPr>
        </p:nvSpPr>
        <p:spPr>
          <a:xfrm>
            <a:off x="457200" y="1401809"/>
            <a:ext cx="8229600" cy="3340008"/>
          </a:xfrm>
        </p:spPr>
        <p:txBody>
          <a:bodyPr>
            <a:noAutofit/>
          </a:bodyPr>
          <a:lstStyle/>
          <a:p>
            <a:pPr lvl="0">
              <a:buClrTx/>
              <a:buAutoNum type="arabicPeriod"/>
            </a:pPr>
            <a:r>
              <a:rPr lang="en-US" sz="1200" dirty="0"/>
              <a:t>Sager A, </a:t>
            </a:r>
            <a:r>
              <a:rPr lang="en-US" sz="1200" dirty="0" err="1"/>
              <a:t>Socolar</a:t>
            </a:r>
            <a:r>
              <a:rPr lang="en-US" sz="1200" dirty="0"/>
              <a:t> D. Health Costs Absorb One-Quarter of Economic Growth, 2000-2005. Boston: Health Reform Program, Boston University School of Public Health; </a:t>
            </a:r>
            <a:r>
              <a:rPr lang="en-US" sz="1200" dirty="0" smtClean="0"/>
              <a:t>2005.</a:t>
            </a:r>
          </a:p>
          <a:p>
            <a:pPr lvl="0">
              <a:buClrTx/>
              <a:buAutoNum type="arabicPeriod"/>
            </a:pPr>
            <a:r>
              <a:rPr lang="en-US" sz="1200" u="sng" dirty="0" smtClean="0">
                <a:hlinkClick r:id="rId3"/>
              </a:rPr>
              <a:t>https://www.cms.gov/research-statistics-data-and-systems/statistics-trends-and-reports/nationalhealthexpenddata/downloads/highlights.pdf</a:t>
            </a:r>
            <a:endParaRPr lang="en-US" sz="1200" dirty="0"/>
          </a:p>
          <a:p>
            <a:pPr lvl="0">
              <a:buClrTx/>
              <a:buAutoNum type="arabicPeriod"/>
            </a:pPr>
            <a:r>
              <a:rPr lang="en-US" sz="1200" dirty="0" smtClean="0"/>
              <a:t>IOM</a:t>
            </a:r>
            <a:r>
              <a:rPr lang="en-US" sz="1200" dirty="0"/>
              <a:t>. 2010. The healthcare imperative: Lowering costs and improving outcomes: Workshop series summary, Learning health system series. Washington, DC: The National Academies </a:t>
            </a:r>
            <a:r>
              <a:rPr lang="en-US" sz="1200" dirty="0" smtClean="0"/>
              <a:t>Press.</a:t>
            </a:r>
          </a:p>
          <a:p>
            <a:pPr>
              <a:buClrTx/>
              <a:buFont typeface="Arial"/>
              <a:buAutoNum type="arabicPeriod"/>
            </a:pPr>
            <a:r>
              <a:rPr lang="en-US" sz="1200" dirty="0" smtClean="0"/>
              <a:t>Medicare Payment Advisory Commission Data Book. "Healthcare Spending and the Medicare Program“; 2012.</a:t>
            </a:r>
          </a:p>
          <a:p>
            <a:pPr>
              <a:buClrTx/>
              <a:buFont typeface="Arial"/>
              <a:buAutoNum type="arabicPeriod"/>
            </a:pPr>
            <a:r>
              <a:rPr lang="sv-SE" sz="1200" dirty="0" smtClean="0"/>
              <a:t>Schwartz </a:t>
            </a:r>
            <a:r>
              <a:rPr lang="sv-SE" sz="1200" dirty="0"/>
              <a:t>AL, et al. </a:t>
            </a:r>
            <a:r>
              <a:rPr lang="en-US" sz="1200" dirty="0"/>
              <a:t>Measuring Low-Value Care in Medicare. </a:t>
            </a:r>
            <a:r>
              <a:rPr lang="sv-SE" sz="1200" dirty="0" smtClean="0"/>
              <a:t>JAMA </a:t>
            </a:r>
            <a:r>
              <a:rPr lang="sv-SE" sz="1200" dirty="0"/>
              <a:t>Intern Med. 2014;174(7):1067-1076</a:t>
            </a:r>
            <a:r>
              <a:rPr lang="sv-SE" sz="1200" dirty="0" smtClean="0"/>
              <a:t>.</a:t>
            </a:r>
            <a:endParaRPr lang="en-US" sz="1200" dirty="0"/>
          </a:p>
          <a:p>
            <a:pPr lvl="0">
              <a:buClrTx/>
              <a:buAutoNum type="arabicPeriod"/>
            </a:pPr>
            <a:r>
              <a:rPr lang="en-US" sz="1200" dirty="0" smtClean="0"/>
              <a:t>Adapted </a:t>
            </a:r>
            <a:r>
              <a:rPr lang="en-US" sz="1200" dirty="0"/>
              <a:t>from Owens, D</a:t>
            </a:r>
            <a:r>
              <a:rPr lang="en-US" sz="1200" i="1" dirty="0"/>
              <a:t>. </a:t>
            </a:r>
            <a:r>
              <a:rPr lang="en-US" sz="1200" dirty="0"/>
              <a:t>Ann Intern Med. </a:t>
            </a:r>
            <a:r>
              <a:rPr lang="en-US" sz="1200" dirty="0" smtClean="0"/>
              <a:t>2011;154:174-180.</a:t>
            </a:r>
          </a:p>
          <a:p>
            <a:pPr>
              <a:buClrTx/>
              <a:buFont typeface="Arial"/>
              <a:buAutoNum type="arabicPeriod"/>
            </a:pPr>
            <a:r>
              <a:rPr lang="en-US" sz="1200" dirty="0" smtClean="0"/>
              <a:t>ABIM Foundation, Choosing Wisely Campaign. </a:t>
            </a:r>
            <a:r>
              <a:rPr lang="en-US" sz="1200" u="sng" dirty="0" smtClean="0">
                <a:hlinkClick r:id="rId4"/>
              </a:rPr>
              <a:t>www.choosingwisely.org</a:t>
            </a:r>
            <a:r>
              <a:rPr lang="en-US" sz="1200" u="sng" dirty="0" smtClean="0"/>
              <a:t> </a:t>
            </a:r>
            <a:r>
              <a:rPr lang="en-US" sz="1200" dirty="0" smtClean="0"/>
              <a:t> (accessed 3/31/16).</a:t>
            </a:r>
          </a:p>
          <a:p>
            <a:pPr>
              <a:buClrTx/>
              <a:buFont typeface="Arial"/>
              <a:buAutoNum type="arabicPeriod"/>
            </a:pPr>
            <a:r>
              <a:rPr lang="en-US" sz="1200" dirty="0" smtClean="0"/>
              <a:t>ABIM May 1, 2014.  Unnecessary Tests and Procedures in the Health Care System.  What Physicians Say About the Problem, the Causes, and the Solutions.  Results from a National Survey of Physicians. </a:t>
            </a:r>
            <a:r>
              <a:rPr lang="en-US" sz="1200" dirty="0" smtClean="0">
                <a:hlinkClick r:id="rId5"/>
              </a:rPr>
              <a:t>www.choosingwisely.org/wp-content/uploads/2015/04/Final-Choosing-Wisely-Survey-Report.pdf</a:t>
            </a:r>
            <a:r>
              <a:rPr lang="en-US" sz="1200" dirty="0" smtClean="0"/>
              <a:t> </a:t>
            </a:r>
          </a:p>
          <a:p>
            <a:pPr>
              <a:buClrTx/>
              <a:buFont typeface="Arial"/>
              <a:buAutoNum type="arabicPeriod"/>
            </a:pPr>
            <a:r>
              <a:rPr lang="en-US" sz="1200" dirty="0" smtClean="0"/>
              <a:t>Allison J, et al. The Association of Physician Attitudes about Uncertainty and Risk Taking with Resource Use in a Medicare HMO. Med </a:t>
            </a:r>
            <a:r>
              <a:rPr lang="en-US" sz="1200" dirty="0" err="1" smtClean="0"/>
              <a:t>Decis</a:t>
            </a:r>
            <a:r>
              <a:rPr lang="en-US" sz="1200" dirty="0" smtClean="0"/>
              <a:t> Making. 1998 18: 320. The online version of this article can be found at: http://mdm.sagepub.com/content/18/3/320</a:t>
            </a:r>
          </a:p>
          <a:p>
            <a:pPr>
              <a:buClrTx/>
              <a:buFont typeface="Arial"/>
              <a:buAutoNum type="arabicPeriod"/>
            </a:pPr>
            <a:endParaRPr lang="en-US" sz="1200" dirty="0" smtClean="0">
              <a:latin typeface="Trebuchet MS" panose="020B0603020202020204" pitchFamily="34" charset="0"/>
            </a:endParaRPr>
          </a:p>
          <a:p>
            <a:pPr>
              <a:buClrTx/>
              <a:buNone/>
            </a:pPr>
            <a:endParaRPr lang="en-US" sz="1200" dirty="0" smtClean="0">
              <a:latin typeface="Trebuchet MS" panose="020B0603020202020204" pitchFamily="34" charset="0"/>
            </a:endParaRPr>
          </a:p>
          <a:p>
            <a:pPr lvl="0">
              <a:buClrTx/>
              <a:buAutoNum type="arabicPeriod"/>
            </a:pPr>
            <a:endParaRPr lang="en-US" sz="1200" dirty="0">
              <a:latin typeface="Trebuchet MS" pitchFamily="34" charset="0"/>
            </a:endParaRPr>
          </a:p>
          <a:p>
            <a:pPr>
              <a:buClrTx/>
              <a:buFont typeface="Arial"/>
              <a:buAutoNum type="arabicPeriod" startAt="8"/>
            </a:pPr>
            <a:endParaRPr lang="en-US" sz="1200" dirty="0">
              <a:latin typeface="Trebuchet MS" pitchFamily="34" charset="0"/>
            </a:endParaRPr>
          </a:p>
          <a:p>
            <a:pPr lvl="0">
              <a:buClrTx/>
              <a:buAutoNum type="arabicPeriod" startAt="8"/>
            </a:pPr>
            <a:endParaRPr lang="en-US" sz="1200" dirty="0" smtClean="0">
              <a:latin typeface="Trebuchet MS" pitchFamily="34" charset="0"/>
            </a:endParaRPr>
          </a:p>
          <a:p>
            <a:pPr lvl="0">
              <a:buClrTx/>
              <a:buAutoNum type="arabicPeriod" startAt="8"/>
            </a:pPr>
            <a:endParaRPr lang="en-US" sz="1200" dirty="0" smtClean="0">
              <a:latin typeface="Trebuchet MS" pitchFamily="34" charset="0"/>
            </a:endParaRPr>
          </a:p>
        </p:txBody>
      </p:sp>
    </p:spTree>
    <p:extLst>
      <p:ext uri="{BB962C8B-B14F-4D97-AF65-F5344CB8AC3E}">
        <p14:creationId xmlns:p14="http://schemas.microsoft.com/office/powerpoint/2010/main" val="9777372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1345"/>
            <a:ext cx="8229600" cy="857250"/>
          </a:xfrm>
        </p:spPr>
        <p:txBody>
          <a:bodyPr>
            <a:normAutofit fontScale="90000"/>
          </a:bodyPr>
          <a:lstStyle/>
          <a:p>
            <a:r>
              <a:rPr lang="en-US" sz="3800" b="0" dirty="0"/>
              <a:t>Estimated Sources of Excess Costs in Health Care (</a:t>
            </a:r>
            <a:r>
              <a:rPr lang="en-US" sz="3800" b="0" dirty="0" smtClean="0"/>
              <a:t>2010)</a:t>
            </a:r>
            <a:r>
              <a:rPr lang="en-US" b="0" baseline="30000" dirty="0" smtClean="0"/>
              <a:t>3</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75819107"/>
              </p:ext>
            </p:extLst>
          </p:nvPr>
        </p:nvGraphicFramePr>
        <p:xfrm>
          <a:off x="457200" y="1937288"/>
          <a:ext cx="8229600" cy="2377440"/>
        </p:xfrm>
        <a:graphic>
          <a:graphicData uri="http://schemas.openxmlformats.org/drawingml/2006/table">
            <a:tbl>
              <a:tblPr firstRow="1" bandRow="1">
                <a:tableStyleId>{5C22544A-7EE6-4342-B048-85BDC9FD1C3A}</a:tableStyleId>
              </a:tblPr>
              <a:tblGrid>
                <a:gridCol w="4937760"/>
                <a:gridCol w="3291840"/>
              </a:tblGrid>
              <a:tr h="426395">
                <a:tc>
                  <a:txBody>
                    <a:bodyPr/>
                    <a:lstStyle/>
                    <a:p>
                      <a:r>
                        <a:rPr lang="en-US" dirty="0" smtClean="0"/>
                        <a:t>Category</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Estimate of Excess Cost</a:t>
                      </a:r>
                    </a:p>
                    <a:p>
                      <a:endParaRPr lang="en-US" dirty="0"/>
                    </a:p>
                  </a:txBody>
                  <a:tcPr/>
                </a:tc>
              </a:tr>
              <a:tr h="370840">
                <a:tc>
                  <a:txBody>
                    <a:bodyPr/>
                    <a:lstStyle/>
                    <a:p>
                      <a:r>
                        <a:rPr lang="en-US" b="1" dirty="0" smtClean="0"/>
                        <a:t>Unnecessary</a:t>
                      </a:r>
                      <a:r>
                        <a:rPr lang="en-US" b="1" baseline="0" dirty="0" smtClean="0"/>
                        <a:t> Services</a:t>
                      </a:r>
                    </a:p>
                    <a:p>
                      <a:r>
                        <a:rPr lang="en-US" sz="1800" dirty="0" smtClean="0"/>
                        <a:t>Inefficiently Delivered Services</a:t>
                      </a:r>
                    </a:p>
                    <a:p>
                      <a:r>
                        <a:rPr lang="en-US" sz="1800" dirty="0" smtClean="0"/>
                        <a:t>Excess Administrative Costs</a:t>
                      </a:r>
                    </a:p>
                    <a:p>
                      <a:r>
                        <a:rPr lang="en-US" sz="1800" dirty="0" smtClean="0"/>
                        <a:t>Prices That Are Too High </a:t>
                      </a:r>
                    </a:p>
                    <a:p>
                      <a:r>
                        <a:rPr lang="en-US" sz="1800" dirty="0" smtClean="0"/>
                        <a:t>Missed Prevention Opportunities	</a:t>
                      </a:r>
                    </a:p>
                    <a:p>
                      <a:r>
                        <a:rPr lang="en-US" sz="1800" dirty="0" smtClean="0"/>
                        <a:t>Fraud	</a:t>
                      </a:r>
                    </a:p>
                  </a:txBody>
                  <a:tcPr/>
                </a:tc>
                <a:tc>
                  <a:txBody>
                    <a:bodyPr/>
                    <a:lstStyle/>
                    <a:p>
                      <a:r>
                        <a:rPr lang="en-US" b="1" dirty="0" smtClean="0"/>
                        <a:t>$210 billion</a:t>
                      </a:r>
                    </a:p>
                    <a:p>
                      <a:r>
                        <a:rPr lang="en-US" b="0" dirty="0" smtClean="0"/>
                        <a:t>$130 billion</a:t>
                      </a:r>
                    </a:p>
                    <a:p>
                      <a:r>
                        <a:rPr lang="en-US" b="0" dirty="0" smtClean="0"/>
                        <a:t>$190 billion</a:t>
                      </a:r>
                    </a:p>
                    <a:p>
                      <a:r>
                        <a:rPr lang="en-US" b="0" dirty="0" smtClean="0"/>
                        <a:t>$105 billion</a:t>
                      </a:r>
                    </a:p>
                    <a:p>
                      <a:r>
                        <a:rPr lang="en-US" b="0" dirty="0" smtClean="0"/>
                        <a:t>$  55</a:t>
                      </a:r>
                      <a:r>
                        <a:rPr lang="en-US" b="0" baseline="0" dirty="0" smtClean="0"/>
                        <a:t> billion</a:t>
                      </a:r>
                    </a:p>
                    <a:p>
                      <a:r>
                        <a:rPr lang="en-US" b="0" baseline="0" dirty="0" smtClean="0"/>
                        <a:t>$  75 billion</a:t>
                      </a:r>
                      <a:endParaRPr lang="en-US" b="0" dirty="0" smtClean="0"/>
                    </a:p>
                  </a:txBody>
                  <a:tcPr/>
                </a:tc>
              </a:tr>
            </a:tbl>
          </a:graphicData>
        </a:graphic>
      </p:graphicFrame>
      <p:sp>
        <p:nvSpPr>
          <p:cNvPr id="5" name="TextBox 4"/>
          <p:cNvSpPr txBox="1"/>
          <p:nvPr/>
        </p:nvSpPr>
        <p:spPr>
          <a:xfrm>
            <a:off x="6935492" y="4378271"/>
            <a:ext cx="1883044" cy="369332"/>
          </a:xfrm>
          <a:prstGeom prst="rect">
            <a:avLst/>
          </a:prstGeom>
          <a:noFill/>
        </p:spPr>
        <p:txBody>
          <a:bodyPr wrap="square" rtlCol="0">
            <a:spAutoFit/>
          </a:bodyPr>
          <a:lstStyle/>
          <a:p>
            <a:r>
              <a:rPr lang="en-US" dirty="0" smtClean="0"/>
              <a:t>IOM 2010</a:t>
            </a:r>
            <a:endParaRPr lang="en-US" dirty="0"/>
          </a:p>
        </p:txBody>
      </p:sp>
    </p:spTree>
    <p:extLst>
      <p:ext uri="{BB962C8B-B14F-4D97-AF65-F5344CB8AC3E}">
        <p14:creationId xmlns:p14="http://schemas.microsoft.com/office/powerpoint/2010/main" val="19975580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MS PGothic"/>
                <a:cs typeface="MS PGothic"/>
              </a:rPr>
              <a:t>Ordering </a:t>
            </a:r>
            <a:r>
              <a:rPr lang="en-US" dirty="0" smtClean="0">
                <a:ea typeface="MS PGothic"/>
                <a:cs typeface="MS PGothic"/>
              </a:rPr>
              <a:t>More Services</a:t>
            </a:r>
            <a:r>
              <a:rPr lang="en-US" baseline="30000" dirty="0" smtClean="0">
                <a:ea typeface="MS PGothic"/>
                <a:cs typeface="MS PGothic"/>
              </a:rPr>
              <a:t>4</a:t>
            </a:r>
            <a:r>
              <a:rPr lang="en-US" dirty="0" smtClean="0">
                <a:ea typeface="MS PGothic"/>
                <a:cs typeface="MS PGothic"/>
              </a:rPr>
              <a:t>…</a:t>
            </a:r>
            <a:endParaRPr lang="en-US" dirty="0"/>
          </a:p>
        </p:txBody>
      </p:sp>
      <p:sp>
        <p:nvSpPr>
          <p:cNvPr id="3" name="Content Placeholder 2"/>
          <p:cNvSpPr>
            <a:spLocks noGrp="1"/>
          </p:cNvSpPr>
          <p:nvPr>
            <p:ph idx="1"/>
          </p:nvPr>
        </p:nvSpPr>
        <p:spPr>
          <a:xfrm>
            <a:off x="457200" y="3868103"/>
            <a:ext cx="8527312" cy="899840"/>
          </a:xfrm>
        </p:spPr>
        <p:txBody>
          <a:bodyPr>
            <a:noAutofit/>
          </a:bodyPr>
          <a:lstStyle/>
          <a:p>
            <a:pPr algn="ctr">
              <a:buNone/>
            </a:pPr>
            <a:r>
              <a:rPr lang="en-US" sz="2400" dirty="0" smtClean="0"/>
              <a:t>Two </a:t>
            </a:r>
            <a:r>
              <a:rPr lang="en-US" sz="2400" dirty="0"/>
              <a:t>areas of greatest expenditures and </a:t>
            </a:r>
            <a:r>
              <a:rPr lang="en-US" sz="2400" dirty="0" smtClean="0"/>
              <a:t>most rapid </a:t>
            </a:r>
            <a:r>
              <a:rPr lang="en-US" sz="2400" dirty="0"/>
              <a:t>growth: </a:t>
            </a:r>
            <a:endParaRPr lang="en-US" sz="2400" dirty="0" smtClean="0"/>
          </a:p>
          <a:p>
            <a:pPr algn="ctr">
              <a:buNone/>
            </a:pPr>
            <a:r>
              <a:rPr lang="en-US" sz="2400" dirty="0" smtClean="0"/>
              <a:t>Imaging </a:t>
            </a:r>
            <a:r>
              <a:rPr lang="en-US" sz="2400" dirty="0"/>
              <a:t>and </a:t>
            </a:r>
            <a:r>
              <a:rPr lang="en-US" sz="2400" dirty="0" smtClean="0"/>
              <a:t>Tests</a:t>
            </a:r>
          </a:p>
          <a:p>
            <a:pPr marL="0" indent="0">
              <a:buNone/>
            </a:pPr>
            <a:r>
              <a:rPr lang="en-US" sz="1200" dirty="0" smtClean="0">
                <a:solidFill>
                  <a:srgbClr val="000000"/>
                </a:solidFill>
                <a:latin typeface="Trebuchet MS" pitchFamily="34" charset="0"/>
              </a:rPr>
              <a:t>	</a:t>
            </a:r>
            <a:endParaRPr lang="en-US" sz="1200" dirty="0"/>
          </a:p>
        </p:txBody>
      </p:sp>
      <p:pic>
        <p:nvPicPr>
          <p:cNvPr id="4" name="Picture 3" descr="hvc_01_mcq_f007b.png"/>
          <p:cNvPicPr>
            <a:picLocks noChangeAspect="1"/>
          </p:cNvPicPr>
          <p:nvPr/>
        </p:nvPicPr>
        <p:blipFill>
          <a:blip r:embed="rId3"/>
          <a:stretch>
            <a:fillRect/>
          </a:stretch>
        </p:blipFill>
        <p:spPr>
          <a:xfrm>
            <a:off x="2430614" y="1318052"/>
            <a:ext cx="4332702" cy="2550050"/>
          </a:xfrm>
          <a:prstGeom prst="rect">
            <a:avLst/>
          </a:prstGeom>
        </p:spPr>
      </p:pic>
      <p:sp>
        <p:nvSpPr>
          <p:cNvPr id="5" name="Left Arrow 4"/>
          <p:cNvSpPr/>
          <p:nvPr/>
        </p:nvSpPr>
        <p:spPr>
          <a:xfrm>
            <a:off x="6763316" y="1560908"/>
            <a:ext cx="495437" cy="185193"/>
          </a:xfrm>
          <a:prstGeom prst="leftArrow">
            <a:avLst/>
          </a:prstGeom>
          <a:gradFill>
            <a:gsLst>
              <a:gs pos="0">
                <a:srgbClr val="FF6633"/>
              </a:gs>
              <a:gs pos="100000">
                <a:srgbClr val="FF6633"/>
              </a:gs>
            </a:gsLst>
          </a:gradFill>
          <a:ln>
            <a:solidFill>
              <a:srgbClr val="00788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7285212" y="1482419"/>
            <a:ext cx="758508" cy="307777"/>
          </a:xfrm>
          <a:prstGeom prst="rect">
            <a:avLst/>
          </a:prstGeom>
          <a:noFill/>
        </p:spPr>
        <p:txBody>
          <a:bodyPr wrap="square" rtlCol="0">
            <a:spAutoFit/>
          </a:bodyPr>
          <a:lstStyle/>
          <a:p>
            <a:r>
              <a:rPr lang="en-US" sz="1400" b="1" dirty="0" smtClean="0">
                <a:solidFill>
                  <a:srgbClr val="00788A"/>
                </a:solidFill>
              </a:rPr>
              <a:t>Tests</a:t>
            </a:r>
            <a:endParaRPr lang="en-US" sz="1400" b="1" dirty="0">
              <a:solidFill>
                <a:srgbClr val="00788A"/>
              </a:solidFill>
            </a:endParaRPr>
          </a:p>
        </p:txBody>
      </p:sp>
      <p:sp>
        <p:nvSpPr>
          <p:cNvPr id="7" name="Left Arrow 6"/>
          <p:cNvSpPr/>
          <p:nvPr/>
        </p:nvSpPr>
        <p:spPr>
          <a:xfrm>
            <a:off x="6774596" y="1810317"/>
            <a:ext cx="495437" cy="185193"/>
          </a:xfrm>
          <a:prstGeom prst="leftArrow">
            <a:avLst/>
          </a:prstGeom>
          <a:gradFill>
            <a:gsLst>
              <a:gs pos="0">
                <a:srgbClr val="FF6633"/>
              </a:gs>
              <a:gs pos="100000">
                <a:srgbClr val="FF6633"/>
              </a:gs>
            </a:gsLst>
          </a:gradFill>
          <a:ln>
            <a:solidFill>
              <a:srgbClr val="00788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7296492" y="1740647"/>
            <a:ext cx="923626" cy="307777"/>
          </a:xfrm>
          <a:prstGeom prst="rect">
            <a:avLst/>
          </a:prstGeom>
          <a:noFill/>
        </p:spPr>
        <p:txBody>
          <a:bodyPr wrap="square" rtlCol="0">
            <a:spAutoFit/>
          </a:bodyPr>
          <a:lstStyle/>
          <a:p>
            <a:r>
              <a:rPr lang="en-US" sz="1400" b="1" dirty="0" smtClean="0">
                <a:solidFill>
                  <a:srgbClr val="00788A"/>
                </a:solidFill>
              </a:rPr>
              <a:t>Imaging</a:t>
            </a:r>
            <a:endParaRPr lang="en-US" sz="1400" b="1" dirty="0">
              <a:solidFill>
                <a:srgbClr val="00788A"/>
              </a:solidFill>
            </a:endParaRPr>
          </a:p>
        </p:txBody>
      </p:sp>
    </p:spTree>
    <p:extLst>
      <p:ext uri="{BB962C8B-B14F-4D97-AF65-F5344CB8AC3E}">
        <p14:creationId xmlns:p14="http://schemas.microsoft.com/office/powerpoint/2010/main" val="21155460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22959"/>
            <a:ext cx="8229600" cy="667450"/>
          </a:xfrm>
        </p:spPr>
        <p:txBody>
          <a:bodyPr>
            <a:noAutofit/>
          </a:bodyPr>
          <a:lstStyle/>
          <a:p>
            <a:r>
              <a:rPr lang="en-US" sz="3200" dirty="0" smtClean="0"/>
              <a:t>Low-Value Services Delivered Frequently </a:t>
            </a:r>
            <a:r>
              <a:rPr lang="en-US" sz="3200" baseline="30000" dirty="0" smtClean="0"/>
              <a:t>5</a:t>
            </a:r>
            <a:r>
              <a:rPr lang="en-US" sz="3200" dirty="0" smtClean="0"/>
              <a:t/>
            </a:r>
            <a:br>
              <a:rPr lang="en-US" sz="3200" dirty="0" smtClean="0"/>
            </a:br>
            <a:endParaRPr lang="en-US" sz="3200" dirty="0"/>
          </a:p>
        </p:txBody>
      </p:sp>
      <p:sp>
        <p:nvSpPr>
          <p:cNvPr id="3" name="Content Placeholder 2"/>
          <p:cNvSpPr>
            <a:spLocks noGrp="1"/>
          </p:cNvSpPr>
          <p:nvPr>
            <p:ph sz="half" idx="1"/>
          </p:nvPr>
        </p:nvSpPr>
        <p:spPr>
          <a:xfrm>
            <a:off x="457200" y="1319348"/>
            <a:ext cx="4038600" cy="3526971"/>
          </a:xfrm>
        </p:spPr>
        <p:txBody>
          <a:bodyPr>
            <a:normAutofit fontScale="77500" lnSpcReduction="20000"/>
          </a:bodyPr>
          <a:lstStyle/>
          <a:p>
            <a:pPr lvl="1">
              <a:buFont typeface="Wingdings" panose="05000000000000000000" pitchFamily="2" charset="2"/>
              <a:buChar char="Ø"/>
            </a:pPr>
            <a:r>
              <a:rPr lang="en-US" sz="2900" dirty="0" smtClean="0"/>
              <a:t>Low-value cancer screening</a:t>
            </a:r>
          </a:p>
          <a:p>
            <a:pPr lvl="1">
              <a:buFont typeface="Wingdings" panose="05000000000000000000" pitchFamily="2" charset="2"/>
              <a:buChar char="Ø"/>
            </a:pPr>
            <a:r>
              <a:rPr lang="en-US" sz="2900" dirty="0"/>
              <a:t>Low-value </a:t>
            </a:r>
            <a:r>
              <a:rPr lang="en-US" sz="2900" dirty="0" smtClean="0"/>
              <a:t>diagnostic and preventive testing</a:t>
            </a:r>
          </a:p>
          <a:p>
            <a:pPr lvl="1">
              <a:buFont typeface="Wingdings" panose="05000000000000000000" pitchFamily="2" charset="2"/>
              <a:buChar char="Ø"/>
            </a:pPr>
            <a:r>
              <a:rPr lang="en-US" sz="2900" dirty="0"/>
              <a:t>Low-value </a:t>
            </a:r>
            <a:r>
              <a:rPr lang="en-US" sz="2900" dirty="0" smtClean="0"/>
              <a:t>preoperative testing</a:t>
            </a:r>
          </a:p>
          <a:p>
            <a:pPr lvl="1">
              <a:buFont typeface="Wingdings" panose="05000000000000000000" pitchFamily="2" charset="2"/>
              <a:buChar char="Ø"/>
            </a:pPr>
            <a:r>
              <a:rPr lang="en-US" sz="2900" dirty="0"/>
              <a:t>Low-value </a:t>
            </a:r>
            <a:r>
              <a:rPr lang="en-US" sz="2900" dirty="0" smtClean="0"/>
              <a:t>imaging</a:t>
            </a:r>
          </a:p>
          <a:p>
            <a:pPr lvl="1">
              <a:buFont typeface="Wingdings" panose="05000000000000000000" pitchFamily="2" charset="2"/>
              <a:buChar char="Ø"/>
            </a:pPr>
            <a:r>
              <a:rPr lang="en-US" sz="2900" dirty="0"/>
              <a:t>Low-value </a:t>
            </a:r>
            <a:r>
              <a:rPr lang="en-US" sz="2900" dirty="0" smtClean="0"/>
              <a:t>cardiovascular testing and procedures</a:t>
            </a:r>
          </a:p>
          <a:p>
            <a:pPr lvl="1">
              <a:buFont typeface="Wingdings" panose="05000000000000000000" pitchFamily="2" charset="2"/>
              <a:buChar char="Ø"/>
            </a:pPr>
            <a:r>
              <a:rPr lang="en-US" sz="2900" dirty="0"/>
              <a:t>Low-value </a:t>
            </a:r>
            <a:r>
              <a:rPr lang="en-US" sz="2900" dirty="0" smtClean="0"/>
              <a:t>surgical procedures </a:t>
            </a:r>
          </a:p>
          <a:p>
            <a:pPr marL="0" indent="0">
              <a:buNone/>
            </a:pPr>
            <a:endParaRPr lang="en-US" sz="1400" dirty="0" smtClean="0"/>
          </a:p>
          <a:p>
            <a:endParaRPr lang="en-US" sz="2000" dirty="0"/>
          </a:p>
        </p:txBody>
      </p:sp>
      <p:sp>
        <p:nvSpPr>
          <p:cNvPr id="4" name="Content Placeholder 3"/>
          <p:cNvSpPr>
            <a:spLocks noGrp="1"/>
          </p:cNvSpPr>
          <p:nvPr>
            <p:ph sz="half" idx="2"/>
          </p:nvPr>
        </p:nvSpPr>
        <p:spPr>
          <a:xfrm>
            <a:off x="4648200" y="1490409"/>
            <a:ext cx="4038600" cy="3104214"/>
          </a:xfrm>
        </p:spPr>
        <p:txBody>
          <a:bodyPr>
            <a:normAutofit fontScale="77500" lnSpcReduction="20000"/>
          </a:bodyPr>
          <a:lstStyle/>
          <a:p>
            <a:r>
              <a:rPr lang="en-US" sz="3200" dirty="0" smtClean="0"/>
              <a:t>Affected 25%-42% of Medicare beneficiaries</a:t>
            </a:r>
          </a:p>
          <a:p>
            <a:r>
              <a:rPr lang="en-US" sz="3200" dirty="0" smtClean="0"/>
              <a:t>Constituted 0.6%-2.7% of overall spending</a:t>
            </a:r>
          </a:p>
          <a:p>
            <a:endParaRPr lang="en-US" dirty="0"/>
          </a:p>
        </p:txBody>
      </p:sp>
    </p:spTree>
    <p:extLst>
      <p:ext uri="{BB962C8B-B14F-4D97-AF65-F5344CB8AC3E}">
        <p14:creationId xmlns:p14="http://schemas.microsoft.com/office/powerpoint/2010/main" val="13439908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ct val="80000"/>
              </a:lnSpc>
            </a:pPr>
            <a:r>
              <a:rPr lang="en-US" sz="3200" dirty="0">
                <a:ea typeface="ＭＳ Ｐゴシック" pitchFamily="34" charset="-128"/>
              </a:rPr>
              <a:t>Steps Toward High </a:t>
            </a:r>
            <a:r>
              <a:rPr lang="en-US" sz="3200" dirty="0" smtClean="0">
                <a:ea typeface="ＭＳ Ｐゴシック" pitchFamily="34" charset="-128"/>
              </a:rPr>
              <a:t>Value Care</a:t>
            </a:r>
            <a:r>
              <a:rPr lang="en-US" sz="3200" baseline="30000" dirty="0" smtClean="0">
                <a:ea typeface="ＭＳ Ｐゴシック" pitchFamily="34" charset="-128"/>
              </a:rPr>
              <a:t>6</a:t>
            </a:r>
            <a:endParaRPr lang="en-US" sz="2800" baseline="60000" dirty="0"/>
          </a:p>
        </p:txBody>
      </p:sp>
      <p:sp>
        <p:nvSpPr>
          <p:cNvPr id="3" name="Content Placeholder 2"/>
          <p:cNvSpPr>
            <a:spLocks noGrp="1"/>
          </p:cNvSpPr>
          <p:nvPr>
            <p:ph idx="1"/>
          </p:nvPr>
        </p:nvSpPr>
        <p:spPr/>
        <p:txBody>
          <a:bodyPr>
            <a:normAutofit fontScale="55000" lnSpcReduction="20000"/>
          </a:bodyPr>
          <a:lstStyle/>
          <a:p>
            <a:r>
              <a:rPr lang="en-US" b="1" dirty="0">
                <a:solidFill>
                  <a:srgbClr val="000000"/>
                </a:solidFill>
                <a:ea typeface="ＭＳ Ｐゴシック" pitchFamily="34" charset="-128"/>
              </a:rPr>
              <a:t>Step one: </a:t>
            </a:r>
            <a:r>
              <a:rPr lang="en-US" dirty="0">
                <a:solidFill>
                  <a:srgbClr val="000000"/>
                </a:solidFill>
                <a:ea typeface="ＭＳ Ｐゴシック" pitchFamily="34" charset="-128"/>
              </a:rPr>
              <a:t>Understand the benefits, harms, and relative costs of the interventions that you are considering </a:t>
            </a:r>
          </a:p>
          <a:p>
            <a:r>
              <a:rPr lang="en-US" b="1" dirty="0">
                <a:solidFill>
                  <a:srgbClr val="000000"/>
                </a:solidFill>
                <a:ea typeface="ＭＳ Ｐゴシック" pitchFamily="34" charset="-128"/>
              </a:rPr>
              <a:t>Step two: </a:t>
            </a:r>
            <a:r>
              <a:rPr lang="en-US" dirty="0">
                <a:solidFill>
                  <a:srgbClr val="000000"/>
                </a:solidFill>
                <a:ea typeface="ＭＳ Ｐゴシック" pitchFamily="34" charset="-128"/>
              </a:rPr>
              <a:t>Decrease or eliminate the use of interventions that provide no benefits and/or may be harmful</a:t>
            </a:r>
          </a:p>
          <a:p>
            <a:r>
              <a:rPr lang="en-US" b="1" dirty="0">
                <a:solidFill>
                  <a:srgbClr val="000000"/>
                </a:solidFill>
                <a:ea typeface="ＭＳ Ｐゴシック" pitchFamily="34" charset="-128"/>
              </a:rPr>
              <a:t>Step three: </a:t>
            </a:r>
            <a:r>
              <a:rPr lang="en-US" dirty="0">
                <a:solidFill>
                  <a:srgbClr val="000000"/>
                </a:solidFill>
                <a:ea typeface="ＭＳ Ｐゴシック" pitchFamily="34" charset="-128"/>
              </a:rPr>
              <a:t>Choose interventions and care settings that maximize benefits, minimize harms, and reduce costs (using comparative-effectiveness and cost-effectiveness data)</a:t>
            </a:r>
          </a:p>
          <a:p>
            <a:r>
              <a:rPr lang="en-US" b="1" dirty="0">
                <a:solidFill>
                  <a:srgbClr val="000000"/>
                </a:solidFill>
                <a:ea typeface="ＭＳ Ｐゴシック" pitchFamily="34" charset="-128"/>
              </a:rPr>
              <a:t>Step four: </a:t>
            </a:r>
            <a:r>
              <a:rPr lang="en-US" dirty="0">
                <a:solidFill>
                  <a:srgbClr val="000000"/>
                </a:solidFill>
                <a:ea typeface="ＭＳ Ｐゴシック" pitchFamily="34" charset="-128"/>
              </a:rPr>
              <a:t>Customize a care plan with the patient that incorporates their values and addresses their concerns </a:t>
            </a:r>
          </a:p>
          <a:p>
            <a:r>
              <a:rPr lang="en-US" b="1" dirty="0">
                <a:solidFill>
                  <a:srgbClr val="000000"/>
                </a:solidFill>
                <a:ea typeface="ＭＳ Ｐゴシック" pitchFamily="34" charset="-128"/>
              </a:rPr>
              <a:t>Step five: </a:t>
            </a:r>
            <a:r>
              <a:rPr lang="en-US" dirty="0">
                <a:solidFill>
                  <a:srgbClr val="000000"/>
                </a:solidFill>
                <a:ea typeface="ＭＳ Ｐゴシック" pitchFamily="34" charset="-128"/>
              </a:rPr>
              <a:t>Identify system level opportunities to improve outcomes, minimize harms, and reduce </a:t>
            </a:r>
            <a:r>
              <a:rPr lang="en-US" dirty="0" smtClean="0">
                <a:solidFill>
                  <a:srgbClr val="000000"/>
                </a:solidFill>
                <a:ea typeface="ＭＳ Ｐゴシック" pitchFamily="34" charset="-128"/>
              </a:rPr>
              <a:t>health care waste</a:t>
            </a:r>
          </a:p>
          <a:p>
            <a:pPr marL="0" lvl="0" indent="0">
              <a:buNone/>
            </a:pPr>
            <a:endParaRPr lang="en-US" sz="2500" dirty="0" smtClean="0">
              <a:solidFill>
                <a:srgbClr val="000000"/>
              </a:solidFill>
              <a:latin typeface="Trebuchet MS" pitchFamily="34" charset="0"/>
            </a:endParaRPr>
          </a:p>
          <a:p>
            <a:pPr marL="0" lvl="0" indent="0">
              <a:buNone/>
            </a:pPr>
            <a:r>
              <a:rPr lang="en-US" sz="2500" dirty="0">
                <a:solidFill>
                  <a:srgbClr val="000000"/>
                </a:solidFill>
                <a:latin typeface="Trebuchet MS" pitchFamily="34" charset="0"/>
              </a:rPr>
              <a:t>	</a:t>
            </a:r>
            <a:r>
              <a:rPr lang="en-US" sz="2500" dirty="0" smtClean="0">
                <a:solidFill>
                  <a:srgbClr val="000000"/>
                </a:solidFill>
                <a:latin typeface="Trebuchet MS" pitchFamily="34" charset="0"/>
              </a:rPr>
              <a:t>								Owens</a:t>
            </a:r>
            <a:r>
              <a:rPr lang="en-US" sz="2500" dirty="0">
                <a:solidFill>
                  <a:srgbClr val="000000"/>
                </a:solidFill>
                <a:latin typeface="Trebuchet MS" pitchFamily="34" charset="0"/>
              </a:rPr>
              <a:t>, D. Ann Intern Med. </a:t>
            </a:r>
            <a:r>
              <a:rPr lang="en-US" sz="2500" dirty="0" smtClean="0">
                <a:solidFill>
                  <a:srgbClr val="000000"/>
                </a:solidFill>
                <a:latin typeface="Trebuchet MS" pitchFamily="34" charset="0"/>
              </a:rPr>
              <a:t>2011;154:174-180.</a:t>
            </a:r>
            <a:endParaRPr lang="en-US" sz="2500" dirty="0">
              <a:solidFill>
                <a:srgbClr val="000000"/>
              </a:solidFill>
              <a:latin typeface="Trebuchet MS" pitchFamily="34" charset="0"/>
            </a:endParaRPr>
          </a:p>
          <a:p>
            <a:pPr marL="0" indent="0">
              <a:buNone/>
            </a:pPr>
            <a:endParaRPr lang="en-US" dirty="0">
              <a:solidFill>
                <a:srgbClr val="000000"/>
              </a:solidFill>
              <a:ea typeface="ＭＳ Ｐゴシック" pitchFamily="34" charset="-128"/>
            </a:endParaRPr>
          </a:p>
        </p:txBody>
      </p:sp>
    </p:spTree>
    <p:extLst>
      <p:ext uri="{BB962C8B-B14F-4D97-AF65-F5344CB8AC3E}">
        <p14:creationId xmlns:p14="http://schemas.microsoft.com/office/powerpoint/2010/main" val="6663658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84304" y="703410"/>
            <a:ext cx="5214747" cy="857250"/>
          </a:xfrm>
        </p:spPr>
        <p:txBody>
          <a:bodyPr>
            <a:normAutofit/>
          </a:bodyPr>
          <a:lstStyle/>
          <a:p>
            <a:r>
              <a:rPr lang="en-US" sz="3600" dirty="0" smtClean="0">
                <a:ea typeface="MS PGothic"/>
                <a:cs typeface="MS PGothic"/>
              </a:rPr>
              <a:t>Case #1</a:t>
            </a:r>
          </a:p>
        </p:txBody>
      </p:sp>
      <p:sp>
        <p:nvSpPr>
          <p:cNvPr id="13314" name="Content Placeholder 2"/>
          <p:cNvSpPr>
            <a:spLocks noGrp="1"/>
          </p:cNvSpPr>
          <p:nvPr>
            <p:ph sz="quarter" idx="1"/>
          </p:nvPr>
        </p:nvSpPr>
        <p:spPr>
          <a:xfrm>
            <a:off x="685801" y="1414151"/>
            <a:ext cx="4630479" cy="2801679"/>
          </a:xfrm>
        </p:spPr>
        <p:txBody>
          <a:bodyPr>
            <a:noAutofit/>
          </a:bodyPr>
          <a:lstStyle/>
          <a:p>
            <a:r>
              <a:rPr lang="en-US" sz="2400" b="0" dirty="0" smtClean="0">
                <a:ea typeface="MS PGothic"/>
                <a:cs typeface="MS PGothic"/>
              </a:rPr>
              <a:t>Ms. </a:t>
            </a:r>
            <a:r>
              <a:rPr lang="en-US" sz="2400" b="0" dirty="0" smtClean="0">
                <a:ea typeface="MS PGothic"/>
                <a:cs typeface="MS PGothic"/>
              </a:rPr>
              <a:t>B. </a:t>
            </a:r>
            <a:r>
              <a:rPr lang="en-US" sz="2400" b="0" dirty="0" smtClean="0">
                <a:ea typeface="MS PGothic"/>
                <a:cs typeface="MS PGothic"/>
              </a:rPr>
              <a:t>is a 57-year-old woman presenting to the ED with chest pain</a:t>
            </a:r>
          </a:p>
          <a:p>
            <a:r>
              <a:rPr lang="en-US" sz="2400" b="0" dirty="0" smtClean="0">
                <a:ea typeface="MS PGothic"/>
                <a:cs typeface="MS PGothic"/>
              </a:rPr>
              <a:t>She has a history of </a:t>
            </a:r>
            <a:r>
              <a:rPr lang="en-US" sz="2400" dirty="0" smtClean="0">
                <a:ea typeface="MS PGothic"/>
                <a:cs typeface="MS PGothic"/>
              </a:rPr>
              <a:t>recurrent UTIs; has no dysuria or urinary frequency</a:t>
            </a:r>
            <a:endParaRPr lang="en-US" sz="2400" b="0" dirty="0" smtClean="0">
              <a:ea typeface="MS PGothic"/>
              <a:cs typeface="MS PGothic"/>
            </a:endParaRPr>
          </a:p>
          <a:p>
            <a:r>
              <a:rPr lang="en-US" sz="2400" b="0" dirty="0" smtClean="0">
                <a:ea typeface="MS PGothic"/>
                <a:cs typeface="MS PGothic"/>
              </a:rPr>
              <a:t>Afebrile</a:t>
            </a:r>
          </a:p>
          <a:p>
            <a:r>
              <a:rPr lang="en-US" sz="2400" b="0" dirty="0" smtClean="0">
                <a:ea typeface="MS PGothic"/>
                <a:cs typeface="MS PGothic"/>
              </a:rPr>
              <a:t>WBC count is 5.5</a:t>
            </a:r>
          </a:p>
        </p:txBody>
      </p:sp>
      <p:sp>
        <p:nvSpPr>
          <p:cNvPr id="5" name="TextBox 4"/>
          <p:cNvSpPr txBox="1"/>
          <p:nvPr/>
        </p:nvSpPr>
        <p:spPr>
          <a:xfrm>
            <a:off x="5699051" y="3492787"/>
            <a:ext cx="2966484" cy="1200329"/>
          </a:xfrm>
          <a:prstGeom prst="rect">
            <a:avLst/>
          </a:prstGeom>
          <a:noFill/>
        </p:spPr>
        <p:txBody>
          <a:bodyPr wrap="square">
            <a:spAutoFit/>
          </a:bodyPr>
          <a:lstStyle/>
          <a:p>
            <a:pPr algn="ctr">
              <a:defRPr/>
            </a:pPr>
            <a:r>
              <a:rPr lang="en-US" sz="2400" b="1" dirty="0">
                <a:solidFill>
                  <a:srgbClr val="FF0000"/>
                </a:solidFill>
                <a:latin typeface="+mn-lt"/>
                <a:ea typeface="ＭＳ Ｐゴシック" charset="-128"/>
                <a:cs typeface="ＭＳ Ｐゴシック" charset="-128"/>
              </a:rPr>
              <a:t>Should </a:t>
            </a:r>
            <a:r>
              <a:rPr lang="en-US" sz="2400" b="1" dirty="0" smtClean="0">
                <a:solidFill>
                  <a:srgbClr val="FF0000"/>
                </a:solidFill>
                <a:latin typeface="+mn-lt"/>
                <a:ea typeface="ＭＳ Ｐゴシック" charset="-128"/>
                <a:cs typeface="ＭＳ Ｐゴシック" charset="-128"/>
              </a:rPr>
              <a:t>she have a routine urinalysis and urine culture?</a:t>
            </a:r>
            <a:endParaRPr lang="en-US" sz="2400" b="1" dirty="0">
              <a:solidFill>
                <a:srgbClr val="FF0000"/>
              </a:solidFill>
              <a:latin typeface="+mn-lt"/>
              <a:ea typeface="ＭＳ Ｐゴシック" charset="-128"/>
              <a:cs typeface="ＭＳ Ｐゴシック" charset="-128"/>
            </a:endParaRPr>
          </a:p>
        </p:txBody>
      </p:sp>
      <p:pic>
        <p:nvPicPr>
          <p:cNvPr id="1028" name="Picture 4" descr="https://www.sysmex.com/us/en/Company/News/PublishingImages/2013_summer_Urinalysis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91668" y="857250"/>
            <a:ext cx="2381250" cy="2586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93725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800" dirty="0" smtClean="0"/>
              <a:t>How would this test result alter your management?</a:t>
            </a:r>
            <a:endParaRPr lang="en-US" sz="2800" dirty="0"/>
          </a:p>
        </p:txBody>
      </p:sp>
      <p:sp>
        <p:nvSpPr>
          <p:cNvPr id="4" name="Title 1"/>
          <p:cNvSpPr>
            <a:spLocks noGrp="1"/>
          </p:cNvSpPr>
          <p:nvPr>
            <p:ph type="title"/>
          </p:nvPr>
        </p:nvSpPr>
        <p:spPr>
          <a:xfrm>
            <a:off x="228582" y="703410"/>
            <a:ext cx="7671376" cy="857250"/>
          </a:xfrm>
        </p:spPr>
        <p:txBody>
          <a:bodyPr>
            <a:normAutofit/>
          </a:bodyPr>
          <a:lstStyle/>
          <a:p>
            <a:r>
              <a:rPr lang="en-US" sz="3600" dirty="0" smtClean="0">
                <a:ea typeface="MS PGothic"/>
                <a:cs typeface="MS PGothic"/>
              </a:rPr>
              <a:t>Case #1</a:t>
            </a:r>
          </a:p>
        </p:txBody>
      </p:sp>
    </p:spTree>
    <p:extLst>
      <p:ext uri="{BB962C8B-B14F-4D97-AF65-F5344CB8AC3E}">
        <p14:creationId xmlns:p14="http://schemas.microsoft.com/office/powerpoint/2010/main" val="37883369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PVERSION" val="5"/>
  <p:tag name="TPFULLVERSION" val="5.3.1.3337"/>
  <p:tag name="PPTVERSION" val="14"/>
  <p:tag name="TPOS" val="2"/>
</p:tagLst>
</file>

<file path=ppt/theme/theme1.xml><?xml version="1.0" encoding="utf-8"?>
<a:theme xmlns:a="http://schemas.openxmlformats.org/drawingml/2006/main" name="HVC Curriculum revised TEMPLATE">
  <a:themeElements>
    <a:clrScheme name="new ACP colors">
      <a:dk1>
        <a:sysClr val="windowText" lastClr="000000"/>
      </a:dk1>
      <a:lt1>
        <a:sysClr val="window" lastClr="FFFFFF"/>
      </a:lt1>
      <a:dk2>
        <a:srgbClr val="003479"/>
      </a:dk2>
      <a:lt2>
        <a:srgbClr val="D1D4D3"/>
      </a:lt2>
      <a:accent1>
        <a:srgbClr val="00A0DF"/>
      </a:accent1>
      <a:accent2>
        <a:srgbClr val="FFC82E"/>
      </a:accent2>
      <a:accent3>
        <a:srgbClr val="2EB135"/>
      </a:accent3>
      <a:accent4>
        <a:srgbClr val="FF7900"/>
      </a:accent4>
      <a:accent5>
        <a:srgbClr val="95519E"/>
      </a:accent5>
      <a:accent6>
        <a:srgbClr val="BF650F"/>
      </a:accent6>
      <a:hlink>
        <a:srgbClr val="0000FF"/>
      </a:hlink>
      <a:folHlink>
        <a:srgbClr val="70278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HVC Curriculum revised TEMPLATE.potx</Template>
  <TotalTime>6806</TotalTime>
  <Words>2631</Words>
  <Application>Microsoft Office PowerPoint</Application>
  <PresentationFormat>On-screen Show (16:9)</PresentationFormat>
  <Paragraphs>261</Paragraphs>
  <Slides>35</Slides>
  <Notes>17</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HVC Curriculum revised TEMPLATE</vt:lpstr>
      <vt:lpstr>Eliminating Health Care Waste and Over-ordering of Tests</vt:lpstr>
      <vt:lpstr>Learning Objectives</vt:lpstr>
      <vt:lpstr>What is the problem?1,2</vt:lpstr>
      <vt:lpstr>Estimated Sources of Excess Costs in Health Care (2010)3</vt:lpstr>
      <vt:lpstr>Ordering More Services4…</vt:lpstr>
      <vt:lpstr>Low-Value Services Delivered Frequently 5 </vt:lpstr>
      <vt:lpstr>Steps Toward High Value Care6</vt:lpstr>
      <vt:lpstr>Case #1</vt:lpstr>
      <vt:lpstr>Case #1</vt:lpstr>
      <vt:lpstr>Case #1</vt:lpstr>
      <vt:lpstr>Case #1</vt:lpstr>
      <vt:lpstr>Step 1: Understand the Benefits, Harms,  and Costs of Diagnostic Testing</vt:lpstr>
      <vt:lpstr>Case #1</vt:lpstr>
      <vt:lpstr>Downstream Costs</vt:lpstr>
      <vt:lpstr>Steps Toward High Value Care6</vt:lpstr>
      <vt:lpstr>PowerPoint Presentation</vt:lpstr>
      <vt:lpstr>Case #2: Community-Acquired Pneumonia</vt:lpstr>
      <vt:lpstr>Step 1: Benefits, Harms, Costs Evaluation and Management of CAP</vt:lpstr>
      <vt:lpstr>Case #2: Clinical Course</vt:lpstr>
      <vt:lpstr>Step 2: Decrease or Eliminate Care That Provides no Benefit and/or May be Harmful</vt:lpstr>
      <vt:lpstr>Approximate Charges</vt:lpstr>
      <vt:lpstr>Approximate Costs (continued)</vt:lpstr>
      <vt:lpstr>Balancing Benefits with Harms</vt:lpstr>
      <vt:lpstr>Discussion</vt:lpstr>
      <vt:lpstr>Case #3</vt:lpstr>
      <vt:lpstr>Step 1: Benefits, Harms, Costs of Evaluation and Management</vt:lpstr>
      <vt:lpstr>Step 2: Decrease or Eliminate Care That Provides no Benefit and/or May be Harmful</vt:lpstr>
      <vt:lpstr>Approximate Charges</vt:lpstr>
      <vt:lpstr>Uncertainty is a Driver of Waste8</vt:lpstr>
      <vt:lpstr>Case #4</vt:lpstr>
      <vt:lpstr>Case #4</vt:lpstr>
      <vt:lpstr>Uncertainty Increases Resource Use9</vt:lpstr>
      <vt:lpstr>Summary</vt:lpstr>
      <vt:lpstr>Commitment in Your Practice</vt:lpstr>
      <vt:lpstr>References</vt:lpstr>
    </vt:vector>
  </TitlesOfParts>
  <Company>ACP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 Ripca</dc:creator>
  <cp:lastModifiedBy>Jackie Twomey</cp:lastModifiedBy>
  <cp:revision>142</cp:revision>
  <cp:lastPrinted>2015-06-30T18:21:34Z</cp:lastPrinted>
  <dcterms:created xsi:type="dcterms:W3CDTF">2013-08-07T18:27:53Z</dcterms:created>
  <dcterms:modified xsi:type="dcterms:W3CDTF">2016-03-31T18:01:53Z</dcterms:modified>
</cp:coreProperties>
</file>