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9" r:id="rId2"/>
    <p:sldId id="260" r:id="rId3"/>
    <p:sldId id="315" r:id="rId4"/>
    <p:sldId id="297" r:id="rId5"/>
    <p:sldId id="300" r:id="rId6"/>
    <p:sldId id="322" r:id="rId7"/>
    <p:sldId id="325" r:id="rId8"/>
    <p:sldId id="323" r:id="rId9"/>
    <p:sldId id="301" r:id="rId10"/>
    <p:sldId id="317" r:id="rId11"/>
    <p:sldId id="306" r:id="rId12"/>
    <p:sldId id="309" r:id="rId13"/>
    <p:sldId id="310" r:id="rId14"/>
    <p:sldId id="311" r:id="rId15"/>
    <p:sldId id="307" r:id="rId16"/>
    <p:sldId id="312" r:id="rId17"/>
    <p:sldId id="326" r:id="rId18"/>
    <p:sldId id="318" r:id="rId19"/>
    <p:sldId id="295" r:id="rId20"/>
    <p:sldId id="324" r:id="rId21"/>
    <p:sldId id="303" r:id="rId22"/>
    <p:sldId id="270" r:id="rId23"/>
    <p:sldId id="276" r:id="rId24"/>
    <p:sldId id="328" r:id="rId25"/>
    <p:sldId id="278" r:id="rId26"/>
    <p:sldId id="280" r:id="rId27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yl Rusten" initials="CR" lastIdx="2" clrIdx="0"/>
  <p:cmAuthor id="1" name="Daisys" initials="DS" lastIdx="4" clrIdx="1"/>
  <p:cmAuthor id="2" name="Caitlin Clancy" initials="CC" lastIdx="3" clrIdx="2">
    <p:extLst/>
  </p:cmAuthor>
  <p:cmAuthor id="3" name="Caitlin Clancy" initials="CC [2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7900"/>
    <a:srgbClr val="00788A"/>
    <a:srgbClr val="00A0DF"/>
    <a:srgbClr val="FF6633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0546" autoAdjust="0"/>
  </p:normalViewPr>
  <p:slideViewPr>
    <p:cSldViewPr snapToGrid="0" snapToObjects="1">
      <p:cViewPr varScale="1">
        <p:scale>
          <a:sx n="64" d="100"/>
          <a:sy n="64" d="100"/>
        </p:scale>
        <p:origin x="-114" y="-8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731FC-336F-A14D-883D-B4A01A1B09A7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15159-D23C-D042-A9DA-FE70A72B9AA0}">
      <dgm:prSet phldrT="[Text]"/>
      <dgm:spPr/>
      <dgm:t>
        <a:bodyPr/>
        <a:lstStyle/>
        <a:p>
          <a:r>
            <a:rPr lang="en-US" b="1" dirty="0"/>
            <a:t>Pre-hospital</a:t>
          </a:r>
        </a:p>
      </dgm:t>
    </dgm:pt>
    <dgm:pt modelId="{E04C1BAC-52AE-2E4F-ADA9-F877B5933465}" type="parTrans" cxnId="{EA7DAED7-5A45-3647-BB14-B48BBD8D5274}">
      <dgm:prSet/>
      <dgm:spPr/>
      <dgm:t>
        <a:bodyPr/>
        <a:lstStyle/>
        <a:p>
          <a:endParaRPr lang="en-US"/>
        </a:p>
      </dgm:t>
    </dgm:pt>
    <dgm:pt modelId="{8AB91226-918A-2D48-B10E-00CA898D42FB}" type="sibTrans" cxnId="{EA7DAED7-5A45-3647-BB14-B48BBD8D5274}">
      <dgm:prSet/>
      <dgm:spPr/>
      <dgm:t>
        <a:bodyPr/>
        <a:lstStyle/>
        <a:p>
          <a:endParaRPr lang="en-US"/>
        </a:p>
      </dgm:t>
    </dgm:pt>
    <dgm:pt modelId="{2CDF4D15-9363-9F4F-ADFC-DD780799A51B}">
      <dgm:prSet phldrT="[Text]"/>
      <dgm:spPr/>
      <dgm:t>
        <a:bodyPr/>
        <a:lstStyle/>
        <a:p>
          <a:r>
            <a:rPr lang="en-US" dirty="0"/>
            <a:t>Admission Decision</a:t>
          </a:r>
        </a:p>
      </dgm:t>
    </dgm:pt>
    <dgm:pt modelId="{2E77D7FC-0DC9-6142-92DF-FF7677FEEADC}" type="parTrans" cxnId="{5E7EDCEF-9B36-1E4A-A3C8-B9F4F1043AA3}">
      <dgm:prSet/>
      <dgm:spPr/>
      <dgm:t>
        <a:bodyPr/>
        <a:lstStyle/>
        <a:p>
          <a:endParaRPr lang="en-US"/>
        </a:p>
      </dgm:t>
    </dgm:pt>
    <dgm:pt modelId="{22CF0E7C-2363-6A40-823D-3C62A9BE1D29}" type="sibTrans" cxnId="{5E7EDCEF-9B36-1E4A-A3C8-B9F4F1043AA3}">
      <dgm:prSet/>
      <dgm:spPr/>
      <dgm:t>
        <a:bodyPr/>
        <a:lstStyle/>
        <a:p>
          <a:endParaRPr lang="en-US"/>
        </a:p>
      </dgm:t>
    </dgm:pt>
    <dgm:pt modelId="{E02736FD-EC80-EE4D-ACB5-6496C9554ACF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Management</a:t>
          </a:r>
        </a:p>
      </dgm:t>
    </dgm:pt>
    <dgm:pt modelId="{0A022B82-0356-6847-B6F0-66F59DFEC182}" type="parTrans" cxnId="{0638E118-EC05-7549-85B1-F07C0B7B2A6A}">
      <dgm:prSet/>
      <dgm:spPr/>
      <dgm:t>
        <a:bodyPr/>
        <a:lstStyle/>
        <a:p>
          <a:endParaRPr lang="en-US"/>
        </a:p>
      </dgm:t>
    </dgm:pt>
    <dgm:pt modelId="{DD621BB4-FE34-1040-A72F-D7C8CDBC0F90}" type="sibTrans" cxnId="{0638E118-EC05-7549-85B1-F07C0B7B2A6A}">
      <dgm:prSet/>
      <dgm:spPr/>
      <dgm:t>
        <a:bodyPr/>
        <a:lstStyle/>
        <a:p>
          <a:endParaRPr lang="en-US"/>
        </a:p>
      </dgm:t>
    </dgm:pt>
    <dgm:pt modelId="{B2A2EB0E-806D-E846-839A-CD490426234D}">
      <dgm:prSet phldrT="[Text]"/>
      <dgm:spPr/>
      <dgm:t>
        <a:bodyPr/>
        <a:lstStyle/>
        <a:p>
          <a:r>
            <a:rPr lang="en-US" dirty="0"/>
            <a:t>Avoiding Diagnostic Errors</a:t>
          </a:r>
        </a:p>
      </dgm:t>
    </dgm:pt>
    <dgm:pt modelId="{D2500CB1-ADC6-B046-9F9C-ED44C7AE79D1}" type="parTrans" cxnId="{D409F35C-93C3-FC41-A794-74335060BD2B}">
      <dgm:prSet/>
      <dgm:spPr/>
      <dgm:t>
        <a:bodyPr/>
        <a:lstStyle/>
        <a:p>
          <a:endParaRPr lang="en-US"/>
        </a:p>
      </dgm:t>
    </dgm:pt>
    <dgm:pt modelId="{9A1E789D-FAF7-154D-816C-2773CADE2F3E}" type="sibTrans" cxnId="{D409F35C-93C3-FC41-A794-74335060BD2B}">
      <dgm:prSet/>
      <dgm:spPr/>
      <dgm:t>
        <a:bodyPr/>
        <a:lstStyle/>
        <a:p>
          <a:endParaRPr lang="en-US"/>
        </a:p>
      </dgm:t>
    </dgm:pt>
    <dgm:pt modelId="{663F9289-8176-C04D-BAD9-3B1A3DBECA60}">
      <dgm:prSet phldrT="[Text]"/>
      <dgm:spPr>
        <a:solidFill>
          <a:schemeClr val="bg2"/>
        </a:solidFill>
      </dgm:spPr>
      <dgm:t>
        <a:bodyPr/>
        <a:lstStyle/>
        <a:p>
          <a:r>
            <a:rPr lang="en-US" b="1" dirty="0"/>
            <a:t>Discharge</a:t>
          </a:r>
        </a:p>
      </dgm:t>
    </dgm:pt>
    <dgm:pt modelId="{B83CDA51-73E2-6447-BC34-78E7899083A1}" type="parTrans" cxnId="{E5213DF3-A9AC-574B-8EA7-C172A8235A6E}">
      <dgm:prSet/>
      <dgm:spPr/>
      <dgm:t>
        <a:bodyPr/>
        <a:lstStyle/>
        <a:p>
          <a:endParaRPr lang="en-US"/>
        </a:p>
      </dgm:t>
    </dgm:pt>
    <dgm:pt modelId="{83BE0833-C351-2D43-A1DD-D22FDA405D66}" type="sibTrans" cxnId="{E5213DF3-A9AC-574B-8EA7-C172A8235A6E}">
      <dgm:prSet/>
      <dgm:spPr/>
      <dgm:t>
        <a:bodyPr/>
        <a:lstStyle/>
        <a:p>
          <a:endParaRPr lang="en-US"/>
        </a:p>
      </dgm:t>
    </dgm:pt>
    <dgm:pt modelId="{3FC04F7D-298F-474D-A11C-D0EED7AD8F06}">
      <dgm:prSet phldrT="[Text]"/>
      <dgm:spPr/>
      <dgm:t>
        <a:bodyPr/>
        <a:lstStyle/>
        <a:p>
          <a:r>
            <a:rPr lang="en-US" dirty="0"/>
            <a:t>Discharge Decision</a:t>
          </a:r>
        </a:p>
      </dgm:t>
    </dgm:pt>
    <dgm:pt modelId="{01B94C6F-F1FF-BA4A-8EEC-D8F27796E7D2}" type="parTrans" cxnId="{66B81702-AAF7-4440-832C-AA0FB6671C45}">
      <dgm:prSet/>
      <dgm:spPr/>
      <dgm:t>
        <a:bodyPr/>
        <a:lstStyle/>
        <a:p>
          <a:endParaRPr lang="en-US"/>
        </a:p>
      </dgm:t>
    </dgm:pt>
    <dgm:pt modelId="{B15D49F2-936D-A741-A734-65C33674353B}" type="sibTrans" cxnId="{66B81702-AAF7-4440-832C-AA0FB6671C45}">
      <dgm:prSet/>
      <dgm:spPr/>
      <dgm:t>
        <a:bodyPr/>
        <a:lstStyle/>
        <a:p>
          <a:endParaRPr lang="en-US"/>
        </a:p>
      </dgm:t>
    </dgm:pt>
    <dgm:pt modelId="{DE183DAA-744B-E746-BDE5-BA4B7EFA08D5}">
      <dgm:prSet phldrT="[Text]"/>
      <dgm:spPr/>
      <dgm:t>
        <a:bodyPr/>
        <a:lstStyle/>
        <a:p>
          <a:r>
            <a:rPr lang="en-US" dirty="0"/>
            <a:t>Medication Reconciliation</a:t>
          </a:r>
        </a:p>
      </dgm:t>
    </dgm:pt>
    <dgm:pt modelId="{B906C36A-C8DC-D849-AFBA-25875C613DE7}" type="parTrans" cxnId="{F1BE63F4-A142-2843-A8A2-16394C6049EC}">
      <dgm:prSet/>
      <dgm:spPr/>
      <dgm:t>
        <a:bodyPr/>
        <a:lstStyle/>
        <a:p>
          <a:endParaRPr lang="en-US"/>
        </a:p>
      </dgm:t>
    </dgm:pt>
    <dgm:pt modelId="{AB6D2CD7-D389-6645-B496-D53DBA567389}" type="sibTrans" cxnId="{F1BE63F4-A142-2843-A8A2-16394C6049EC}">
      <dgm:prSet/>
      <dgm:spPr/>
      <dgm:t>
        <a:bodyPr/>
        <a:lstStyle/>
        <a:p>
          <a:endParaRPr lang="en-US"/>
        </a:p>
      </dgm:t>
    </dgm:pt>
    <dgm:pt modelId="{B51B8CCD-7570-4F17-B10F-89980A1D5C89}">
      <dgm:prSet/>
      <dgm:spPr/>
      <dgm:t>
        <a:bodyPr/>
        <a:lstStyle/>
        <a:p>
          <a:r>
            <a:rPr lang="en-US" dirty="0"/>
            <a:t>Appropriate Use of Resources</a:t>
          </a:r>
        </a:p>
      </dgm:t>
    </dgm:pt>
    <dgm:pt modelId="{0F940BC5-CB2C-4DB5-87E9-5CD7818A7D86}" type="parTrans" cxnId="{D6FCB0D9-63D3-46FA-9984-324BD4CFE4A9}">
      <dgm:prSet/>
      <dgm:spPr/>
      <dgm:t>
        <a:bodyPr/>
        <a:lstStyle/>
        <a:p>
          <a:endParaRPr lang="en-US"/>
        </a:p>
      </dgm:t>
    </dgm:pt>
    <dgm:pt modelId="{17D68224-5AFB-4220-90A8-8F2222608656}" type="sibTrans" cxnId="{D6FCB0D9-63D3-46FA-9984-324BD4CFE4A9}">
      <dgm:prSet/>
      <dgm:spPr/>
      <dgm:t>
        <a:bodyPr/>
        <a:lstStyle/>
        <a:p>
          <a:endParaRPr lang="en-US"/>
        </a:p>
      </dgm:t>
    </dgm:pt>
    <dgm:pt modelId="{A0BF6B2F-F382-E443-81DF-8FC73D816916}" type="pres">
      <dgm:prSet presAssocID="{435731FC-336F-A14D-883D-B4A01A1B09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5F3B9-8137-B849-91AF-97EC01BE067C}" type="pres">
      <dgm:prSet presAssocID="{0AD15159-D23C-D042-A9DA-FE70A72B9AA0}" presName="composite" presStyleCnt="0"/>
      <dgm:spPr/>
    </dgm:pt>
    <dgm:pt modelId="{F8EAB9EE-9AA3-B24F-A1AE-EA7EE6C6FD38}" type="pres">
      <dgm:prSet presAssocID="{0AD15159-D23C-D042-A9DA-FE70A72B9AA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40803-EEE9-2449-9A7F-D55C05B639A9}" type="pres">
      <dgm:prSet presAssocID="{0AD15159-D23C-D042-A9DA-FE70A72B9AA0}" presName="descendantText" presStyleLbl="alignAcc1" presStyleIdx="0" presStyleCnt="3" custLinFactNeighborX="0" custLinFactNeighborY="-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0100F-E85A-FE42-B2AA-4C2735C1F8AD}" type="pres">
      <dgm:prSet presAssocID="{8AB91226-918A-2D48-B10E-00CA898D42FB}" presName="sp" presStyleCnt="0"/>
      <dgm:spPr/>
    </dgm:pt>
    <dgm:pt modelId="{C720F187-BBCF-1A44-8013-DDA139CFDBD3}" type="pres">
      <dgm:prSet presAssocID="{E02736FD-EC80-EE4D-ACB5-6496C9554ACF}" presName="composite" presStyleCnt="0"/>
      <dgm:spPr/>
    </dgm:pt>
    <dgm:pt modelId="{F1E475F5-5AD6-DF4D-86B5-8A98874C32D6}" type="pres">
      <dgm:prSet presAssocID="{E02736FD-EC80-EE4D-ACB5-6496C9554AC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A8E5F-3EFF-ED4E-8350-7F660B593A01}" type="pres">
      <dgm:prSet presAssocID="{E02736FD-EC80-EE4D-ACB5-6496C9554AC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D4277-C1DA-5441-B273-0079FE68B417}" type="pres">
      <dgm:prSet presAssocID="{DD621BB4-FE34-1040-A72F-D7C8CDBC0F90}" presName="sp" presStyleCnt="0"/>
      <dgm:spPr/>
    </dgm:pt>
    <dgm:pt modelId="{076D7F64-6CCA-D849-8F79-80B49F11D097}" type="pres">
      <dgm:prSet presAssocID="{663F9289-8176-C04D-BAD9-3B1A3DBECA60}" presName="composite" presStyleCnt="0"/>
      <dgm:spPr/>
    </dgm:pt>
    <dgm:pt modelId="{956879D7-0905-2949-B718-9A3787B6A339}" type="pres">
      <dgm:prSet presAssocID="{663F9289-8176-C04D-BAD9-3B1A3DBECA6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FE15B-3E96-0047-B4DF-9FE68C915ACB}" type="pres">
      <dgm:prSet presAssocID="{663F9289-8176-C04D-BAD9-3B1A3DBECA6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09F35C-93C3-FC41-A794-74335060BD2B}" srcId="{E02736FD-EC80-EE4D-ACB5-6496C9554ACF}" destId="{B2A2EB0E-806D-E846-839A-CD490426234D}" srcOrd="0" destOrd="0" parTransId="{D2500CB1-ADC6-B046-9F9C-ED44C7AE79D1}" sibTransId="{9A1E789D-FAF7-154D-816C-2773CADE2F3E}"/>
    <dgm:cxn modelId="{03ADEC09-BEB8-4FAC-96BF-2D395377F5F7}" type="presOf" srcId="{B51B8CCD-7570-4F17-B10F-89980A1D5C89}" destId="{A6940803-EEE9-2449-9A7F-D55C05B639A9}" srcOrd="0" destOrd="1" presId="urn:microsoft.com/office/officeart/2005/8/layout/chevron2"/>
    <dgm:cxn modelId="{F1BE63F4-A142-2843-A8A2-16394C6049EC}" srcId="{663F9289-8176-C04D-BAD9-3B1A3DBECA60}" destId="{DE183DAA-744B-E746-BDE5-BA4B7EFA08D5}" srcOrd="1" destOrd="0" parTransId="{B906C36A-C8DC-D849-AFBA-25875C613DE7}" sibTransId="{AB6D2CD7-D389-6645-B496-D53DBA567389}"/>
    <dgm:cxn modelId="{0638E118-EC05-7549-85B1-F07C0B7B2A6A}" srcId="{435731FC-336F-A14D-883D-B4A01A1B09A7}" destId="{E02736FD-EC80-EE4D-ACB5-6496C9554ACF}" srcOrd="1" destOrd="0" parTransId="{0A022B82-0356-6847-B6F0-66F59DFEC182}" sibTransId="{DD621BB4-FE34-1040-A72F-D7C8CDBC0F90}"/>
    <dgm:cxn modelId="{101351A5-20A0-B34A-B640-F5E0B6D1032A}" type="presOf" srcId="{2CDF4D15-9363-9F4F-ADFC-DD780799A51B}" destId="{A6940803-EEE9-2449-9A7F-D55C05B639A9}" srcOrd="0" destOrd="0" presId="urn:microsoft.com/office/officeart/2005/8/layout/chevron2"/>
    <dgm:cxn modelId="{66B81702-AAF7-4440-832C-AA0FB6671C45}" srcId="{663F9289-8176-C04D-BAD9-3B1A3DBECA60}" destId="{3FC04F7D-298F-474D-A11C-D0EED7AD8F06}" srcOrd="0" destOrd="0" parTransId="{01B94C6F-F1FF-BA4A-8EEC-D8F27796E7D2}" sibTransId="{B15D49F2-936D-A741-A734-65C33674353B}"/>
    <dgm:cxn modelId="{D40C5F08-F83E-4343-9C94-C7560154CA44}" type="presOf" srcId="{663F9289-8176-C04D-BAD9-3B1A3DBECA60}" destId="{956879D7-0905-2949-B718-9A3787B6A339}" srcOrd="0" destOrd="0" presId="urn:microsoft.com/office/officeart/2005/8/layout/chevron2"/>
    <dgm:cxn modelId="{B5B234FE-83D7-2644-BF29-E8165462158C}" type="presOf" srcId="{0AD15159-D23C-D042-A9DA-FE70A72B9AA0}" destId="{F8EAB9EE-9AA3-B24F-A1AE-EA7EE6C6FD38}" srcOrd="0" destOrd="0" presId="urn:microsoft.com/office/officeart/2005/8/layout/chevron2"/>
    <dgm:cxn modelId="{09407B44-CB4E-4346-8B71-5E51FE9657CC}" type="presOf" srcId="{B2A2EB0E-806D-E846-839A-CD490426234D}" destId="{A5CA8E5F-3EFF-ED4E-8350-7F660B593A01}" srcOrd="0" destOrd="0" presId="urn:microsoft.com/office/officeart/2005/8/layout/chevron2"/>
    <dgm:cxn modelId="{9E3F0057-1925-CF4C-BEE2-AD3E71BEBE8E}" type="presOf" srcId="{DE183DAA-744B-E746-BDE5-BA4B7EFA08D5}" destId="{F7FFE15B-3E96-0047-B4DF-9FE68C915ACB}" srcOrd="0" destOrd="1" presId="urn:microsoft.com/office/officeart/2005/8/layout/chevron2"/>
    <dgm:cxn modelId="{B4004407-F029-7B48-9392-763E6FEE550A}" type="presOf" srcId="{E02736FD-EC80-EE4D-ACB5-6496C9554ACF}" destId="{F1E475F5-5AD6-DF4D-86B5-8A98874C32D6}" srcOrd="0" destOrd="0" presId="urn:microsoft.com/office/officeart/2005/8/layout/chevron2"/>
    <dgm:cxn modelId="{5E7EDCEF-9B36-1E4A-A3C8-B9F4F1043AA3}" srcId="{0AD15159-D23C-D042-A9DA-FE70A72B9AA0}" destId="{2CDF4D15-9363-9F4F-ADFC-DD780799A51B}" srcOrd="0" destOrd="0" parTransId="{2E77D7FC-0DC9-6142-92DF-FF7677FEEADC}" sibTransId="{22CF0E7C-2363-6A40-823D-3C62A9BE1D29}"/>
    <dgm:cxn modelId="{E5213DF3-A9AC-574B-8EA7-C172A8235A6E}" srcId="{435731FC-336F-A14D-883D-B4A01A1B09A7}" destId="{663F9289-8176-C04D-BAD9-3B1A3DBECA60}" srcOrd="2" destOrd="0" parTransId="{B83CDA51-73E2-6447-BC34-78E7899083A1}" sibTransId="{83BE0833-C351-2D43-A1DD-D22FDA405D66}"/>
    <dgm:cxn modelId="{D6FCB0D9-63D3-46FA-9984-324BD4CFE4A9}" srcId="{0AD15159-D23C-D042-A9DA-FE70A72B9AA0}" destId="{B51B8CCD-7570-4F17-B10F-89980A1D5C89}" srcOrd="1" destOrd="0" parTransId="{0F940BC5-CB2C-4DB5-87E9-5CD7818A7D86}" sibTransId="{17D68224-5AFB-4220-90A8-8F2222608656}"/>
    <dgm:cxn modelId="{6D467B03-5800-E748-98DA-449F6BB58064}" type="presOf" srcId="{435731FC-336F-A14D-883D-B4A01A1B09A7}" destId="{A0BF6B2F-F382-E443-81DF-8FC73D816916}" srcOrd="0" destOrd="0" presId="urn:microsoft.com/office/officeart/2005/8/layout/chevron2"/>
    <dgm:cxn modelId="{27A8499F-140F-CE41-97B4-FD52E9B85E98}" type="presOf" srcId="{3FC04F7D-298F-474D-A11C-D0EED7AD8F06}" destId="{F7FFE15B-3E96-0047-B4DF-9FE68C915ACB}" srcOrd="0" destOrd="0" presId="urn:microsoft.com/office/officeart/2005/8/layout/chevron2"/>
    <dgm:cxn modelId="{EA7DAED7-5A45-3647-BB14-B48BBD8D5274}" srcId="{435731FC-336F-A14D-883D-B4A01A1B09A7}" destId="{0AD15159-D23C-D042-A9DA-FE70A72B9AA0}" srcOrd="0" destOrd="0" parTransId="{E04C1BAC-52AE-2E4F-ADA9-F877B5933465}" sibTransId="{8AB91226-918A-2D48-B10E-00CA898D42FB}"/>
    <dgm:cxn modelId="{A14BAD1E-4FC3-7F49-B3A6-F23D2DFB2CF1}" type="presParOf" srcId="{A0BF6B2F-F382-E443-81DF-8FC73D816916}" destId="{3085F3B9-8137-B849-91AF-97EC01BE067C}" srcOrd="0" destOrd="0" presId="urn:microsoft.com/office/officeart/2005/8/layout/chevron2"/>
    <dgm:cxn modelId="{969911DB-5278-8549-A9EB-97B8DA554428}" type="presParOf" srcId="{3085F3B9-8137-B849-91AF-97EC01BE067C}" destId="{F8EAB9EE-9AA3-B24F-A1AE-EA7EE6C6FD38}" srcOrd="0" destOrd="0" presId="urn:microsoft.com/office/officeart/2005/8/layout/chevron2"/>
    <dgm:cxn modelId="{902B99E1-9991-0043-A0B0-B5FB24137DE8}" type="presParOf" srcId="{3085F3B9-8137-B849-91AF-97EC01BE067C}" destId="{A6940803-EEE9-2449-9A7F-D55C05B639A9}" srcOrd="1" destOrd="0" presId="urn:microsoft.com/office/officeart/2005/8/layout/chevron2"/>
    <dgm:cxn modelId="{C29E9D01-0F70-C04D-9AAA-1306A20AB763}" type="presParOf" srcId="{A0BF6B2F-F382-E443-81DF-8FC73D816916}" destId="{B880100F-E85A-FE42-B2AA-4C2735C1F8AD}" srcOrd="1" destOrd="0" presId="urn:microsoft.com/office/officeart/2005/8/layout/chevron2"/>
    <dgm:cxn modelId="{4B27FD4B-A3D8-EB42-997A-F1B646D6E173}" type="presParOf" srcId="{A0BF6B2F-F382-E443-81DF-8FC73D816916}" destId="{C720F187-BBCF-1A44-8013-DDA139CFDBD3}" srcOrd="2" destOrd="0" presId="urn:microsoft.com/office/officeart/2005/8/layout/chevron2"/>
    <dgm:cxn modelId="{504D1577-014F-4845-9C93-214D7F2E8ADD}" type="presParOf" srcId="{C720F187-BBCF-1A44-8013-DDA139CFDBD3}" destId="{F1E475F5-5AD6-DF4D-86B5-8A98874C32D6}" srcOrd="0" destOrd="0" presId="urn:microsoft.com/office/officeart/2005/8/layout/chevron2"/>
    <dgm:cxn modelId="{5ED2D43A-A19F-A047-987E-A8795E140ED8}" type="presParOf" srcId="{C720F187-BBCF-1A44-8013-DDA139CFDBD3}" destId="{A5CA8E5F-3EFF-ED4E-8350-7F660B593A01}" srcOrd="1" destOrd="0" presId="urn:microsoft.com/office/officeart/2005/8/layout/chevron2"/>
    <dgm:cxn modelId="{39ABF943-2F97-A444-A225-CC099B209BF5}" type="presParOf" srcId="{A0BF6B2F-F382-E443-81DF-8FC73D816916}" destId="{86DD4277-C1DA-5441-B273-0079FE68B417}" srcOrd="3" destOrd="0" presId="urn:microsoft.com/office/officeart/2005/8/layout/chevron2"/>
    <dgm:cxn modelId="{3A852702-CA5E-434E-B40B-B372A2FE5B12}" type="presParOf" srcId="{A0BF6B2F-F382-E443-81DF-8FC73D816916}" destId="{076D7F64-6CCA-D849-8F79-80B49F11D097}" srcOrd="4" destOrd="0" presId="urn:microsoft.com/office/officeart/2005/8/layout/chevron2"/>
    <dgm:cxn modelId="{9F0433D9-C26B-8848-A775-B0D16264FA14}" type="presParOf" srcId="{076D7F64-6CCA-D849-8F79-80B49F11D097}" destId="{956879D7-0905-2949-B718-9A3787B6A339}" srcOrd="0" destOrd="0" presId="urn:microsoft.com/office/officeart/2005/8/layout/chevron2"/>
    <dgm:cxn modelId="{B4834BF6-8B58-EF41-ADAC-5308662F5E65}" type="presParOf" srcId="{076D7F64-6CCA-D849-8F79-80B49F11D097}" destId="{F7FFE15B-3E96-0047-B4DF-9FE68C915A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731FC-336F-A14D-883D-B4A01A1B09A7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15159-D23C-D042-A9DA-FE70A72B9AA0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Pre-hospital</a:t>
          </a:r>
        </a:p>
      </dgm:t>
    </dgm:pt>
    <dgm:pt modelId="{E04C1BAC-52AE-2E4F-ADA9-F877B5933465}" type="parTrans" cxnId="{EA7DAED7-5A45-3647-BB14-B48BBD8D5274}">
      <dgm:prSet/>
      <dgm:spPr/>
      <dgm:t>
        <a:bodyPr/>
        <a:lstStyle/>
        <a:p>
          <a:endParaRPr lang="en-US"/>
        </a:p>
      </dgm:t>
    </dgm:pt>
    <dgm:pt modelId="{8AB91226-918A-2D48-B10E-00CA898D42FB}" type="sibTrans" cxnId="{EA7DAED7-5A45-3647-BB14-B48BBD8D5274}">
      <dgm:prSet/>
      <dgm:spPr/>
      <dgm:t>
        <a:bodyPr/>
        <a:lstStyle/>
        <a:p>
          <a:endParaRPr lang="en-US"/>
        </a:p>
      </dgm:t>
    </dgm:pt>
    <dgm:pt modelId="{2CDF4D15-9363-9F4F-ADFC-DD780799A51B}">
      <dgm:prSet phldrT="[Text]"/>
      <dgm:spPr/>
      <dgm:t>
        <a:bodyPr/>
        <a:lstStyle/>
        <a:p>
          <a:r>
            <a:rPr lang="en-US" dirty="0"/>
            <a:t>Admission Decision</a:t>
          </a:r>
        </a:p>
      </dgm:t>
    </dgm:pt>
    <dgm:pt modelId="{2E77D7FC-0DC9-6142-92DF-FF7677FEEADC}" type="parTrans" cxnId="{5E7EDCEF-9B36-1E4A-A3C8-B9F4F1043AA3}">
      <dgm:prSet/>
      <dgm:spPr/>
      <dgm:t>
        <a:bodyPr/>
        <a:lstStyle/>
        <a:p>
          <a:endParaRPr lang="en-US"/>
        </a:p>
      </dgm:t>
    </dgm:pt>
    <dgm:pt modelId="{22CF0E7C-2363-6A40-823D-3C62A9BE1D29}" type="sibTrans" cxnId="{5E7EDCEF-9B36-1E4A-A3C8-B9F4F1043AA3}">
      <dgm:prSet/>
      <dgm:spPr/>
      <dgm:t>
        <a:bodyPr/>
        <a:lstStyle/>
        <a:p>
          <a:endParaRPr lang="en-US"/>
        </a:p>
      </dgm:t>
    </dgm:pt>
    <dgm:pt modelId="{3957F286-4687-174D-A674-233CA212F8B8}">
      <dgm:prSet phldrT="[Text]"/>
      <dgm:spPr/>
      <dgm:t>
        <a:bodyPr/>
        <a:lstStyle/>
        <a:p>
          <a:r>
            <a:rPr lang="en-US" dirty="0"/>
            <a:t>Appropriate Use of Resources</a:t>
          </a:r>
        </a:p>
      </dgm:t>
    </dgm:pt>
    <dgm:pt modelId="{ED8C28EF-21ED-B848-9216-2E348ECEC90C}" type="parTrans" cxnId="{E9E9A97B-D6E4-1B42-8D93-4352B242E26C}">
      <dgm:prSet/>
      <dgm:spPr/>
      <dgm:t>
        <a:bodyPr/>
        <a:lstStyle/>
        <a:p>
          <a:endParaRPr lang="en-US"/>
        </a:p>
      </dgm:t>
    </dgm:pt>
    <dgm:pt modelId="{D1BAC4BC-00BB-DE49-AFED-CC224998BA37}" type="sibTrans" cxnId="{E9E9A97B-D6E4-1B42-8D93-4352B242E26C}">
      <dgm:prSet/>
      <dgm:spPr/>
      <dgm:t>
        <a:bodyPr/>
        <a:lstStyle/>
        <a:p>
          <a:endParaRPr lang="en-US"/>
        </a:p>
      </dgm:t>
    </dgm:pt>
    <dgm:pt modelId="{E02736FD-EC80-EE4D-ACB5-6496C9554ACF}">
      <dgm:prSet phldrT="[Text]"/>
      <dgm:spPr/>
      <dgm:t>
        <a:bodyPr/>
        <a:lstStyle/>
        <a:p>
          <a:r>
            <a:rPr lang="en-US" dirty="0"/>
            <a:t>Management</a:t>
          </a:r>
        </a:p>
      </dgm:t>
    </dgm:pt>
    <dgm:pt modelId="{0A022B82-0356-6847-B6F0-66F59DFEC182}" type="parTrans" cxnId="{0638E118-EC05-7549-85B1-F07C0B7B2A6A}">
      <dgm:prSet/>
      <dgm:spPr/>
      <dgm:t>
        <a:bodyPr/>
        <a:lstStyle/>
        <a:p>
          <a:endParaRPr lang="en-US"/>
        </a:p>
      </dgm:t>
    </dgm:pt>
    <dgm:pt modelId="{DD621BB4-FE34-1040-A72F-D7C8CDBC0F90}" type="sibTrans" cxnId="{0638E118-EC05-7549-85B1-F07C0B7B2A6A}">
      <dgm:prSet/>
      <dgm:spPr/>
      <dgm:t>
        <a:bodyPr/>
        <a:lstStyle/>
        <a:p>
          <a:endParaRPr lang="en-US"/>
        </a:p>
      </dgm:t>
    </dgm:pt>
    <dgm:pt modelId="{B2A2EB0E-806D-E846-839A-CD490426234D}">
      <dgm:prSet phldrT="[Text]"/>
      <dgm:spPr/>
      <dgm:t>
        <a:bodyPr/>
        <a:lstStyle/>
        <a:p>
          <a:r>
            <a:rPr lang="en-US" dirty="0"/>
            <a:t>Avoiding Diagnostic Errors</a:t>
          </a:r>
        </a:p>
      </dgm:t>
    </dgm:pt>
    <dgm:pt modelId="{D2500CB1-ADC6-B046-9F9C-ED44C7AE79D1}" type="parTrans" cxnId="{D409F35C-93C3-FC41-A794-74335060BD2B}">
      <dgm:prSet/>
      <dgm:spPr/>
      <dgm:t>
        <a:bodyPr/>
        <a:lstStyle/>
        <a:p>
          <a:endParaRPr lang="en-US"/>
        </a:p>
      </dgm:t>
    </dgm:pt>
    <dgm:pt modelId="{9A1E789D-FAF7-154D-816C-2773CADE2F3E}" type="sibTrans" cxnId="{D409F35C-93C3-FC41-A794-74335060BD2B}">
      <dgm:prSet/>
      <dgm:spPr/>
      <dgm:t>
        <a:bodyPr/>
        <a:lstStyle/>
        <a:p>
          <a:endParaRPr lang="en-US"/>
        </a:p>
      </dgm:t>
    </dgm:pt>
    <dgm:pt modelId="{663F9289-8176-C04D-BAD9-3B1A3DBECA60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Discharge</a:t>
          </a:r>
        </a:p>
      </dgm:t>
    </dgm:pt>
    <dgm:pt modelId="{B83CDA51-73E2-6447-BC34-78E7899083A1}" type="parTrans" cxnId="{E5213DF3-A9AC-574B-8EA7-C172A8235A6E}">
      <dgm:prSet/>
      <dgm:spPr/>
      <dgm:t>
        <a:bodyPr/>
        <a:lstStyle/>
        <a:p>
          <a:endParaRPr lang="en-US"/>
        </a:p>
      </dgm:t>
    </dgm:pt>
    <dgm:pt modelId="{83BE0833-C351-2D43-A1DD-D22FDA405D66}" type="sibTrans" cxnId="{E5213DF3-A9AC-574B-8EA7-C172A8235A6E}">
      <dgm:prSet/>
      <dgm:spPr/>
      <dgm:t>
        <a:bodyPr/>
        <a:lstStyle/>
        <a:p>
          <a:endParaRPr lang="en-US"/>
        </a:p>
      </dgm:t>
    </dgm:pt>
    <dgm:pt modelId="{3FC04F7D-298F-474D-A11C-D0EED7AD8F06}">
      <dgm:prSet phldrT="[Text]"/>
      <dgm:spPr/>
      <dgm:t>
        <a:bodyPr/>
        <a:lstStyle/>
        <a:p>
          <a:r>
            <a:rPr lang="en-US" dirty="0"/>
            <a:t>Discharge Decision</a:t>
          </a:r>
        </a:p>
      </dgm:t>
    </dgm:pt>
    <dgm:pt modelId="{01B94C6F-F1FF-BA4A-8EEC-D8F27796E7D2}" type="parTrans" cxnId="{66B81702-AAF7-4440-832C-AA0FB6671C45}">
      <dgm:prSet/>
      <dgm:spPr/>
      <dgm:t>
        <a:bodyPr/>
        <a:lstStyle/>
        <a:p>
          <a:endParaRPr lang="en-US"/>
        </a:p>
      </dgm:t>
    </dgm:pt>
    <dgm:pt modelId="{B15D49F2-936D-A741-A734-65C33674353B}" type="sibTrans" cxnId="{66B81702-AAF7-4440-832C-AA0FB6671C45}">
      <dgm:prSet/>
      <dgm:spPr/>
      <dgm:t>
        <a:bodyPr/>
        <a:lstStyle/>
        <a:p>
          <a:endParaRPr lang="en-US"/>
        </a:p>
      </dgm:t>
    </dgm:pt>
    <dgm:pt modelId="{DE183DAA-744B-E746-BDE5-BA4B7EFA08D5}">
      <dgm:prSet phldrT="[Text]"/>
      <dgm:spPr/>
      <dgm:t>
        <a:bodyPr/>
        <a:lstStyle/>
        <a:p>
          <a:r>
            <a:rPr lang="en-US" dirty="0"/>
            <a:t>Medication Reconciliation</a:t>
          </a:r>
        </a:p>
      </dgm:t>
    </dgm:pt>
    <dgm:pt modelId="{B906C36A-C8DC-D849-AFBA-25875C613DE7}" type="parTrans" cxnId="{F1BE63F4-A142-2843-A8A2-16394C6049EC}">
      <dgm:prSet/>
      <dgm:spPr/>
      <dgm:t>
        <a:bodyPr/>
        <a:lstStyle/>
        <a:p>
          <a:endParaRPr lang="en-US"/>
        </a:p>
      </dgm:t>
    </dgm:pt>
    <dgm:pt modelId="{AB6D2CD7-D389-6645-B496-D53DBA567389}" type="sibTrans" cxnId="{F1BE63F4-A142-2843-A8A2-16394C6049EC}">
      <dgm:prSet/>
      <dgm:spPr/>
      <dgm:t>
        <a:bodyPr/>
        <a:lstStyle/>
        <a:p>
          <a:endParaRPr lang="en-US"/>
        </a:p>
      </dgm:t>
    </dgm:pt>
    <dgm:pt modelId="{A0BF6B2F-F382-E443-81DF-8FC73D816916}" type="pres">
      <dgm:prSet presAssocID="{435731FC-336F-A14D-883D-B4A01A1B09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5F3B9-8137-B849-91AF-97EC01BE067C}" type="pres">
      <dgm:prSet presAssocID="{0AD15159-D23C-D042-A9DA-FE70A72B9AA0}" presName="composite" presStyleCnt="0"/>
      <dgm:spPr/>
    </dgm:pt>
    <dgm:pt modelId="{F8EAB9EE-9AA3-B24F-A1AE-EA7EE6C6FD38}" type="pres">
      <dgm:prSet presAssocID="{0AD15159-D23C-D042-A9DA-FE70A72B9AA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40803-EEE9-2449-9A7F-D55C05B639A9}" type="pres">
      <dgm:prSet presAssocID="{0AD15159-D23C-D042-A9DA-FE70A72B9AA0}" presName="descendantText" presStyleLbl="alignAcc1" presStyleIdx="0" presStyleCnt="3" custLinFactNeighborX="0" custLinFactNeighborY="-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0100F-E85A-FE42-B2AA-4C2735C1F8AD}" type="pres">
      <dgm:prSet presAssocID="{8AB91226-918A-2D48-B10E-00CA898D42FB}" presName="sp" presStyleCnt="0"/>
      <dgm:spPr/>
    </dgm:pt>
    <dgm:pt modelId="{C720F187-BBCF-1A44-8013-DDA139CFDBD3}" type="pres">
      <dgm:prSet presAssocID="{E02736FD-EC80-EE4D-ACB5-6496C9554ACF}" presName="composite" presStyleCnt="0"/>
      <dgm:spPr/>
    </dgm:pt>
    <dgm:pt modelId="{F1E475F5-5AD6-DF4D-86B5-8A98874C32D6}" type="pres">
      <dgm:prSet presAssocID="{E02736FD-EC80-EE4D-ACB5-6496C9554AC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A8E5F-3EFF-ED4E-8350-7F660B593A01}" type="pres">
      <dgm:prSet presAssocID="{E02736FD-EC80-EE4D-ACB5-6496C9554AC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D4277-C1DA-5441-B273-0079FE68B417}" type="pres">
      <dgm:prSet presAssocID="{DD621BB4-FE34-1040-A72F-D7C8CDBC0F90}" presName="sp" presStyleCnt="0"/>
      <dgm:spPr/>
    </dgm:pt>
    <dgm:pt modelId="{076D7F64-6CCA-D849-8F79-80B49F11D097}" type="pres">
      <dgm:prSet presAssocID="{663F9289-8176-C04D-BAD9-3B1A3DBECA60}" presName="composite" presStyleCnt="0"/>
      <dgm:spPr/>
    </dgm:pt>
    <dgm:pt modelId="{956879D7-0905-2949-B718-9A3787B6A339}" type="pres">
      <dgm:prSet presAssocID="{663F9289-8176-C04D-BAD9-3B1A3DBECA6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FE15B-3E96-0047-B4DF-9FE68C915ACB}" type="pres">
      <dgm:prSet presAssocID="{663F9289-8176-C04D-BAD9-3B1A3DBECA6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8B44F-DA8A-C844-9105-DE909EE74E71}" type="presOf" srcId="{663F9289-8176-C04D-BAD9-3B1A3DBECA60}" destId="{956879D7-0905-2949-B718-9A3787B6A339}" srcOrd="0" destOrd="0" presId="urn:microsoft.com/office/officeart/2005/8/layout/chevron2"/>
    <dgm:cxn modelId="{D409F35C-93C3-FC41-A794-74335060BD2B}" srcId="{E02736FD-EC80-EE4D-ACB5-6496C9554ACF}" destId="{B2A2EB0E-806D-E846-839A-CD490426234D}" srcOrd="0" destOrd="0" parTransId="{D2500CB1-ADC6-B046-9F9C-ED44C7AE79D1}" sibTransId="{9A1E789D-FAF7-154D-816C-2773CADE2F3E}"/>
    <dgm:cxn modelId="{5253DED5-E35C-BA46-BBB0-5CE215B59EE2}" type="presOf" srcId="{B2A2EB0E-806D-E846-839A-CD490426234D}" destId="{A5CA8E5F-3EFF-ED4E-8350-7F660B593A01}" srcOrd="0" destOrd="0" presId="urn:microsoft.com/office/officeart/2005/8/layout/chevron2"/>
    <dgm:cxn modelId="{F1BE63F4-A142-2843-A8A2-16394C6049EC}" srcId="{663F9289-8176-C04D-BAD9-3B1A3DBECA60}" destId="{DE183DAA-744B-E746-BDE5-BA4B7EFA08D5}" srcOrd="1" destOrd="0" parTransId="{B906C36A-C8DC-D849-AFBA-25875C613DE7}" sibTransId="{AB6D2CD7-D389-6645-B496-D53DBA567389}"/>
    <dgm:cxn modelId="{0638E118-EC05-7549-85B1-F07C0B7B2A6A}" srcId="{435731FC-336F-A14D-883D-B4A01A1B09A7}" destId="{E02736FD-EC80-EE4D-ACB5-6496C9554ACF}" srcOrd="1" destOrd="0" parTransId="{0A022B82-0356-6847-B6F0-66F59DFEC182}" sibTransId="{DD621BB4-FE34-1040-A72F-D7C8CDBC0F90}"/>
    <dgm:cxn modelId="{E5AA0DBC-E127-A542-BDDC-51E35EFF1745}" type="presOf" srcId="{0AD15159-D23C-D042-A9DA-FE70A72B9AA0}" destId="{F8EAB9EE-9AA3-B24F-A1AE-EA7EE6C6FD38}" srcOrd="0" destOrd="0" presId="urn:microsoft.com/office/officeart/2005/8/layout/chevron2"/>
    <dgm:cxn modelId="{66B81702-AAF7-4440-832C-AA0FB6671C45}" srcId="{663F9289-8176-C04D-BAD9-3B1A3DBECA60}" destId="{3FC04F7D-298F-474D-A11C-D0EED7AD8F06}" srcOrd="0" destOrd="0" parTransId="{01B94C6F-F1FF-BA4A-8EEC-D8F27796E7D2}" sibTransId="{B15D49F2-936D-A741-A734-65C33674353B}"/>
    <dgm:cxn modelId="{52131D75-3C3C-614A-9D60-1756A81A4ECC}" type="presOf" srcId="{2CDF4D15-9363-9F4F-ADFC-DD780799A51B}" destId="{A6940803-EEE9-2449-9A7F-D55C05B639A9}" srcOrd="0" destOrd="0" presId="urn:microsoft.com/office/officeart/2005/8/layout/chevron2"/>
    <dgm:cxn modelId="{E9D4F70C-7A24-F443-B1F1-088B476D0E2C}" type="presOf" srcId="{3957F286-4687-174D-A674-233CA212F8B8}" destId="{A6940803-EEE9-2449-9A7F-D55C05B639A9}" srcOrd="0" destOrd="1" presId="urn:microsoft.com/office/officeart/2005/8/layout/chevron2"/>
    <dgm:cxn modelId="{7446954B-E748-5D4C-A0FC-E2A80C775607}" type="presOf" srcId="{435731FC-336F-A14D-883D-B4A01A1B09A7}" destId="{A0BF6B2F-F382-E443-81DF-8FC73D816916}" srcOrd="0" destOrd="0" presId="urn:microsoft.com/office/officeart/2005/8/layout/chevron2"/>
    <dgm:cxn modelId="{5E7EDCEF-9B36-1E4A-A3C8-B9F4F1043AA3}" srcId="{0AD15159-D23C-D042-A9DA-FE70A72B9AA0}" destId="{2CDF4D15-9363-9F4F-ADFC-DD780799A51B}" srcOrd="0" destOrd="0" parTransId="{2E77D7FC-0DC9-6142-92DF-FF7677FEEADC}" sibTransId="{22CF0E7C-2363-6A40-823D-3C62A9BE1D29}"/>
    <dgm:cxn modelId="{0688446C-BCF7-484F-8956-0FF7686308E6}" type="presOf" srcId="{E02736FD-EC80-EE4D-ACB5-6496C9554ACF}" destId="{F1E475F5-5AD6-DF4D-86B5-8A98874C32D6}" srcOrd="0" destOrd="0" presId="urn:microsoft.com/office/officeart/2005/8/layout/chevron2"/>
    <dgm:cxn modelId="{E5213DF3-A9AC-574B-8EA7-C172A8235A6E}" srcId="{435731FC-336F-A14D-883D-B4A01A1B09A7}" destId="{663F9289-8176-C04D-BAD9-3B1A3DBECA60}" srcOrd="2" destOrd="0" parTransId="{B83CDA51-73E2-6447-BC34-78E7899083A1}" sibTransId="{83BE0833-C351-2D43-A1DD-D22FDA405D66}"/>
    <dgm:cxn modelId="{E9E9A97B-D6E4-1B42-8D93-4352B242E26C}" srcId="{0AD15159-D23C-D042-A9DA-FE70A72B9AA0}" destId="{3957F286-4687-174D-A674-233CA212F8B8}" srcOrd="1" destOrd="0" parTransId="{ED8C28EF-21ED-B848-9216-2E348ECEC90C}" sibTransId="{D1BAC4BC-00BB-DE49-AFED-CC224998BA37}"/>
    <dgm:cxn modelId="{EA7DAED7-5A45-3647-BB14-B48BBD8D5274}" srcId="{435731FC-336F-A14D-883D-B4A01A1B09A7}" destId="{0AD15159-D23C-D042-A9DA-FE70A72B9AA0}" srcOrd="0" destOrd="0" parTransId="{E04C1BAC-52AE-2E4F-ADA9-F877B5933465}" sibTransId="{8AB91226-918A-2D48-B10E-00CA898D42FB}"/>
    <dgm:cxn modelId="{2ED947D9-D41D-1C4E-96FD-EBE5A9DA73A2}" type="presOf" srcId="{DE183DAA-744B-E746-BDE5-BA4B7EFA08D5}" destId="{F7FFE15B-3E96-0047-B4DF-9FE68C915ACB}" srcOrd="0" destOrd="1" presId="urn:microsoft.com/office/officeart/2005/8/layout/chevron2"/>
    <dgm:cxn modelId="{65202165-4FFB-EB45-A584-D71792F64801}" type="presOf" srcId="{3FC04F7D-298F-474D-A11C-D0EED7AD8F06}" destId="{F7FFE15B-3E96-0047-B4DF-9FE68C915ACB}" srcOrd="0" destOrd="0" presId="urn:microsoft.com/office/officeart/2005/8/layout/chevron2"/>
    <dgm:cxn modelId="{4C6D4477-9F44-BC40-BB16-BC1CB32CB362}" type="presParOf" srcId="{A0BF6B2F-F382-E443-81DF-8FC73D816916}" destId="{3085F3B9-8137-B849-91AF-97EC01BE067C}" srcOrd="0" destOrd="0" presId="urn:microsoft.com/office/officeart/2005/8/layout/chevron2"/>
    <dgm:cxn modelId="{3498EE6D-E01B-844D-BF4B-FE7ADF2ECE8C}" type="presParOf" srcId="{3085F3B9-8137-B849-91AF-97EC01BE067C}" destId="{F8EAB9EE-9AA3-B24F-A1AE-EA7EE6C6FD38}" srcOrd="0" destOrd="0" presId="urn:microsoft.com/office/officeart/2005/8/layout/chevron2"/>
    <dgm:cxn modelId="{2DFC6372-AC7B-0F4F-885C-597780AE2A68}" type="presParOf" srcId="{3085F3B9-8137-B849-91AF-97EC01BE067C}" destId="{A6940803-EEE9-2449-9A7F-D55C05B639A9}" srcOrd="1" destOrd="0" presId="urn:microsoft.com/office/officeart/2005/8/layout/chevron2"/>
    <dgm:cxn modelId="{B7CAD24A-5EF8-BB4E-BF53-0EE858F6A48B}" type="presParOf" srcId="{A0BF6B2F-F382-E443-81DF-8FC73D816916}" destId="{B880100F-E85A-FE42-B2AA-4C2735C1F8AD}" srcOrd="1" destOrd="0" presId="urn:microsoft.com/office/officeart/2005/8/layout/chevron2"/>
    <dgm:cxn modelId="{20366DF2-95E2-7F41-9955-113A41AA4C92}" type="presParOf" srcId="{A0BF6B2F-F382-E443-81DF-8FC73D816916}" destId="{C720F187-BBCF-1A44-8013-DDA139CFDBD3}" srcOrd="2" destOrd="0" presId="urn:microsoft.com/office/officeart/2005/8/layout/chevron2"/>
    <dgm:cxn modelId="{B26F1CF0-F2DD-134A-AFA5-4C8B4E55FFF7}" type="presParOf" srcId="{C720F187-BBCF-1A44-8013-DDA139CFDBD3}" destId="{F1E475F5-5AD6-DF4D-86B5-8A98874C32D6}" srcOrd="0" destOrd="0" presId="urn:microsoft.com/office/officeart/2005/8/layout/chevron2"/>
    <dgm:cxn modelId="{05661F07-5841-4242-A279-EC51BE23379D}" type="presParOf" srcId="{C720F187-BBCF-1A44-8013-DDA139CFDBD3}" destId="{A5CA8E5F-3EFF-ED4E-8350-7F660B593A01}" srcOrd="1" destOrd="0" presId="urn:microsoft.com/office/officeart/2005/8/layout/chevron2"/>
    <dgm:cxn modelId="{32AB7EA8-8796-2749-8A24-88BBB909C064}" type="presParOf" srcId="{A0BF6B2F-F382-E443-81DF-8FC73D816916}" destId="{86DD4277-C1DA-5441-B273-0079FE68B417}" srcOrd="3" destOrd="0" presId="urn:microsoft.com/office/officeart/2005/8/layout/chevron2"/>
    <dgm:cxn modelId="{EFB72381-7C8A-1441-B392-CE4B0002A229}" type="presParOf" srcId="{A0BF6B2F-F382-E443-81DF-8FC73D816916}" destId="{076D7F64-6CCA-D849-8F79-80B49F11D097}" srcOrd="4" destOrd="0" presId="urn:microsoft.com/office/officeart/2005/8/layout/chevron2"/>
    <dgm:cxn modelId="{C1445891-B754-1943-8EC0-1576BD13EABF}" type="presParOf" srcId="{076D7F64-6CCA-D849-8F79-80B49F11D097}" destId="{956879D7-0905-2949-B718-9A3787B6A339}" srcOrd="0" destOrd="0" presId="urn:microsoft.com/office/officeart/2005/8/layout/chevron2"/>
    <dgm:cxn modelId="{080CB59C-6558-B545-9582-85E8E90616F5}" type="presParOf" srcId="{076D7F64-6CCA-D849-8F79-80B49F11D097}" destId="{F7FFE15B-3E96-0047-B4DF-9FE68C915A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12A1EE-50D2-6F46-BB27-D22C58687601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CA31EC-7059-3A48-86C0-666089771FA3}">
      <dgm:prSet phldrT="[Text]"/>
      <dgm:spPr/>
      <dgm:t>
        <a:bodyPr/>
        <a:lstStyle/>
        <a:p>
          <a:r>
            <a:rPr lang="en-US" dirty="0"/>
            <a:t>Diagnostic Error</a:t>
          </a:r>
        </a:p>
      </dgm:t>
    </dgm:pt>
    <dgm:pt modelId="{AE4ADFEC-273B-C949-9AEC-6AD1B98B7864}" type="parTrans" cxnId="{869917AD-142A-264F-98ED-27F551B3BB31}">
      <dgm:prSet/>
      <dgm:spPr/>
      <dgm:t>
        <a:bodyPr/>
        <a:lstStyle/>
        <a:p>
          <a:endParaRPr lang="en-US"/>
        </a:p>
      </dgm:t>
    </dgm:pt>
    <dgm:pt modelId="{D9972567-33D9-9A4A-825C-2E27F863F42F}" type="sibTrans" cxnId="{869917AD-142A-264F-98ED-27F551B3BB31}">
      <dgm:prSet/>
      <dgm:spPr/>
      <dgm:t>
        <a:bodyPr/>
        <a:lstStyle/>
        <a:p>
          <a:endParaRPr lang="en-US"/>
        </a:p>
      </dgm:t>
    </dgm:pt>
    <dgm:pt modelId="{B7F66B9A-6BAD-BD4A-9D53-75BE0E5400DD}">
      <dgm:prSet phldrT="[Text]" custT="1"/>
      <dgm:spPr/>
      <dgm:t>
        <a:bodyPr/>
        <a:lstStyle/>
        <a:p>
          <a:pPr algn="ctr"/>
          <a:r>
            <a:rPr lang="en-US" sz="2000" dirty="0"/>
            <a:t>No-Fault</a:t>
          </a:r>
        </a:p>
      </dgm:t>
    </dgm:pt>
    <dgm:pt modelId="{937F8B87-DA94-AE46-937C-FD3ED5E87547}" type="parTrans" cxnId="{520F7FA3-41E5-634A-9ECE-B836ECCB9522}">
      <dgm:prSet/>
      <dgm:spPr/>
      <dgm:t>
        <a:bodyPr/>
        <a:lstStyle/>
        <a:p>
          <a:endParaRPr lang="en-US"/>
        </a:p>
      </dgm:t>
    </dgm:pt>
    <dgm:pt modelId="{5C20A673-C5BE-EC4D-B8A9-2492B9FC4EF9}" type="sibTrans" cxnId="{520F7FA3-41E5-634A-9ECE-B836ECCB9522}">
      <dgm:prSet/>
      <dgm:spPr/>
      <dgm:t>
        <a:bodyPr/>
        <a:lstStyle/>
        <a:p>
          <a:endParaRPr lang="en-US"/>
        </a:p>
      </dgm:t>
    </dgm:pt>
    <dgm:pt modelId="{745FE9AA-2338-FD42-89FE-091A8746561D}">
      <dgm:prSet phldrT="[Text]" custT="1"/>
      <dgm:spPr/>
      <dgm:t>
        <a:bodyPr/>
        <a:lstStyle/>
        <a:p>
          <a:pPr algn="ctr"/>
          <a:r>
            <a:rPr lang="en-US" sz="2000" dirty="0"/>
            <a:t>Cognitive</a:t>
          </a:r>
        </a:p>
      </dgm:t>
    </dgm:pt>
    <dgm:pt modelId="{8C400825-B936-8641-AD18-EAE1A97B2F61}" type="parTrans" cxnId="{C31E354E-F251-0646-B5EA-A2A8CBA9ABC0}">
      <dgm:prSet/>
      <dgm:spPr/>
      <dgm:t>
        <a:bodyPr/>
        <a:lstStyle/>
        <a:p>
          <a:endParaRPr lang="en-US"/>
        </a:p>
      </dgm:t>
    </dgm:pt>
    <dgm:pt modelId="{6E9CF272-15CC-DA47-9764-CD3E86A11F52}" type="sibTrans" cxnId="{C31E354E-F251-0646-B5EA-A2A8CBA9ABC0}">
      <dgm:prSet/>
      <dgm:spPr/>
      <dgm:t>
        <a:bodyPr/>
        <a:lstStyle/>
        <a:p>
          <a:endParaRPr lang="en-US"/>
        </a:p>
      </dgm:t>
    </dgm:pt>
    <dgm:pt modelId="{FD12B0AB-0236-F347-B5A8-6B94BED17392}">
      <dgm:prSet phldrT="[Text]" custT="1"/>
      <dgm:spPr/>
      <dgm:t>
        <a:bodyPr/>
        <a:lstStyle/>
        <a:p>
          <a:pPr algn="l"/>
          <a:r>
            <a:rPr lang="en-US" sz="1600" dirty="0"/>
            <a:t>Silent disease</a:t>
          </a:r>
        </a:p>
      </dgm:t>
    </dgm:pt>
    <dgm:pt modelId="{9B6BE98E-4D38-B844-BFB9-D3685B55F664}" type="parTrans" cxnId="{1630FE96-941E-A542-8C30-B424B83300A2}">
      <dgm:prSet/>
      <dgm:spPr/>
      <dgm:t>
        <a:bodyPr/>
        <a:lstStyle/>
        <a:p>
          <a:endParaRPr lang="en-US"/>
        </a:p>
      </dgm:t>
    </dgm:pt>
    <dgm:pt modelId="{9139B541-6F42-5C4F-AFAE-1D8C621FDCAC}" type="sibTrans" cxnId="{1630FE96-941E-A542-8C30-B424B83300A2}">
      <dgm:prSet/>
      <dgm:spPr/>
      <dgm:t>
        <a:bodyPr/>
        <a:lstStyle/>
        <a:p>
          <a:endParaRPr lang="en-US"/>
        </a:p>
      </dgm:t>
    </dgm:pt>
    <dgm:pt modelId="{B76B01BB-1BCF-154E-88C5-C531E4BDBDFF}">
      <dgm:prSet phldrT="[Text]" custT="1"/>
      <dgm:spPr/>
      <dgm:t>
        <a:bodyPr/>
        <a:lstStyle/>
        <a:p>
          <a:pPr algn="l"/>
          <a:r>
            <a:rPr lang="en-US" sz="1600" dirty="0"/>
            <a:t>Atypical presentation</a:t>
          </a:r>
        </a:p>
      </dgm:t>
    </dgm:pt>
    <dgm:pt modelId="{2BD5979E-AEFF-AF40-926D-EEE14703F66F}" type="parTrans" cxnId="{9E65279C-D3C8-E440-BC4B-467F144DCC1C}">
      <dgm:prSet/>
      <dgm:spPr/>
      <dgm:t>
        <a:bodyPr/>
        <a:lstStyle/>
        <a:p>
          <a:endParaRPr lang="en-US"/>
        </a:p>
      </dgm:t>
    </dgm:pt>
    <dgm:pt modelId="{508E2458-6A84-9541-948A-B81B1F880412}" type="sibTrans" cxnId="{9E65279C-D3C8-E440-BC4B-467F144DCC1C}">
      <dgm:prSet/>
      <dgm:spPr/>
      <dgm:t>
        <a:bodyPr/>
        <a:lstStyle/>
        <a:p>
          <a:endParaRPr lang="en-US"/>
        </a:p>
      </dgm:t>
    </dgm:pt>
    <dgm:pt modelId="{061E6C4B-1DC2-C048-AB5F-ABDB23FDC96D}">
      <dgm:prSet phldrT="[Text]" custT="1"/>
      <dgm:spPr/>
      <dgm:t>
        <a:bodyPr/>
        <a:lstStyle/>
        <a:p>
          <a:pPr algn="l"/>
          <a:r>
            <a:rPr lang="en-US" sz="1600" dirty="0"/>
            <a:t>Mimics common disease</a:t>
          </a:r>
        </a:p>
      </dgm:t>
    </dgm:pt>
    <dgm:pt modelId="{96758B71-403B-4C43-AF3B-62E7BF0F4C9F}" type="parTrans" cxnId="{F6DDAB8B-4CD0-F14C-B940-19324D3F7F5C}">
      <dgm:prSet/>
      <dgm:spPr/>
      <dgm:t>
        <a:bodyPr/>
        <a:lstStyle/>
        <a:p>
          <a:endParaRPr lang="en-US"/>
        </a:p>
      </dgm:t>
    </dgm:pt>
    <dgm:pt modelId="{E7A076C2-CACE-4648-B149-C0AD6F601EFD}" type="sibTrans" cxnId="{F6DDAB8B-4CD0-F14C-B940-19324D3F7F5C}">
      <dgm:prSet/>
      <dgm:spPr/>
      <dgm:t>
        <a:bodyPr/>
        <a:lstStyle/>
        <a:p>
          <a:endParaRPr lang="en-US"/>
        </a:p>
      </dgm:t>
    </dgm:pt>
    <dgm:pt modelId="{C8487F3D-3B12-F840-A545-B4D31AC13A78}">
      <dgm:prSet phldrT="[Text]" custT="1"/>
      <dgm:spPr/>
      <dgm:t>
        <a:bodyPr/>
        <a:lstStyle/>
        <a:p>
          <a:pPr algn="l"/>
          <a:r>
            <a:rPr lang="en-US" sz="1600" dirty="0"/>
            <a:t>Patient obstructs, unable to report</a:t>
          </a:r>
        </a:p>
      </dgm:t>
    </dgm:pt>
    <dgm:pt modelId="{CEFF7CC4-E126-D84D-9820-E977D2C48255}" type="parTrans" cxnId="{17DDF551-85B6-6046-A6C0-23415A79294B}">
      <dgm:prSet/>
      <dgm:spPr/>
      <dgm:t>
        <a:bodyPr/>
        <a:lstStyle/>
        <a:p>
          <a:endParaRPr lang="en-US"/>
        </a:p>
      </dgm:t>
    </dgm:pt>
    <dgm:pt modelId="{5FFA22AB-D204-E74B-9841-82567C3E553D}" type="sibTrans" cxnId="{17DDF551-85B6-6046-A6C0-23415A79294B}">
      <dgm:prSet/>
      <dgm:spPr/>
      <dgm:t>
        <a:bodyPr/>
        <a:lstStyle/>
        <a:p>
          <a:endParaRPr lang="en-US"/>
        </a:p>
      </dgm:t>
    </dgm:pt>
    <dgm:pt modelId="{CF81E81B-60FA-2B44-B70E-3FEC72463F12}">
      <dgm:prSet phldrT="[Text]" custT="1"/>
      <dgm:spPr/>
      <dgm:t>
        <a:bodyPr/>
        <a:lstStyle/>
        <a:p>
          <a:pPr algn="l"/>
          <a:r>
            <a:rPr lang="en-US" sz="1600" dirty="0"/>
            <a:t>Faulty data collection or interpretation </a:t>
          </a:r>
        </a:p>
      </dgm:t>
    </dgm:pt>
    <dgm:pt modelId="{B0CC3BCC-5C32-2F44-87BB-7B7C1ECE326B}" type="parTrans" cxnId="{85393183-6B08-5643-9504-591877C698CA}">
      <dgm:prSet/>
      <dgm:spPr/>
      <dgm:t>
        <a:bodyPr/>
        <a:lstStyle/>
        <a:p>
          <a:endParaRPr lang="en-US"/>
        </a:p>
      </dgm:t>
    </dgm:pt>
    <dgm:pt modelId="{E8D5417F-FEBB-E041-BE3D-3868AEBCFDFE}" type="sibTrans" cxnId="{85393183-6B08-5643-9504-591877C698CA}">
      <dgm:prSet/>
      <dgm:spPr/>
      <dgm:t>
        <a:bodyPr/>
        <a:lstStyle/>
        <a:p>
          <a:endParaRPr lang="en-US"/>
        </a:p>
      </dgm:t>
    </dgm:pt>
    <dgm:pt modelId="{32909D77-4B3A-D244-A7BD-CADDDAE2F5BF}">
      <dgm:prSet phldrT="[Text]" custT="1"/>
      <dgm:spPr/>
      <dgm:t>
        <a:bodyPr/>
        <a:lstStyle/>
        <a:p>
          <a:pPr algn="ctr"/>
          <a:r>
            <a:rPr lang="en-US" sz="2000" dirty="0"/>
            <a:t>Systems-based</a:t>
          </a:r>
        </a:p>
      </dgm:t>
    </dgm:pt>
    <dgm:pt modelId="{9DBAF090-BBCC-B544-9F27-2ECE624F1E4D}" type="parTrans" cxnId="{E8456BCF-8E1C-E447-B9A5-CC850B657F93}">
      <dgm:prSet/>
      <dgm:spPr/>
      <dgm:t>
        <a:bodyPr/>
        <a:lstStyle/>
        <a:p>
          <a:endParaRPr lang="en-US"/>
        </a:p>
      </dgm:t>
    </dgm:pt>
    <dgm:pt modelId="{E49262B7-B7B3-BE4B-BC84-8C38E515DDC3}" type="sibTrans" cxnId="{E8456BCF-8E1C-E447-B9A5-CC850B657F93}">
      <dgm:prSet/>
      <dgm:spPr/>
      <dgm:t>
        <a:bodyPr/>
        <a:lstStyle/>
        <a:p>
          <a:endParaRPr lang="en-US"/>
        </a:p>
      </dgm:t>
    </dgm:pt>
    <dgm:pt modelId="{D9A3F935-5D65-F64A-957B-34A4EE98581E}">
      <dgm:prSet custT="1"/>
      <dgm:spPr/>
      <dgm:t>
        <a:bodyPr/>
        <a:lstStyle/>
        <a:p>
          <a:pPr algn="l"/>
          <a:r>
            <a:rPr lang="en-US" sz="1600" dirty="0"/>
            <a:t>Organizational/Culture</a:t>
          </a:r>
        </a:p>
      </dgm:t>
    </dgm:pt>
    <dgm:pt modelId="{2FD99E0C-6BA9-314C-BD06-37D9BE3B65AE}" type="parTrans" cxnId="{538C438D-BF31-824B-8349-7C472A7BE45E}">
      <dgm:prSet/>
      <dgm:spPr/>
      <dgm:t>
        <a:bodyPr/>
        <a:lstStyle/>
        <a:p>
          <a:endParaRPr lang="en-US"/>
        </a:p>
      </dgm:t>
    </dgm:pt>
    <dgm:pt modelId="{AB111E8B-41E3-EA4E-84C5-925A2068ECB1}" type="sibTrans" cxnId="{538C438D-BF31-824B-8349-7C472A7BE45E}">
      <dgm:prSet/>
      <dgm:spPr/>
      <dgm:t>
        <a:bodyPr/>
        <a:lstStyle/>
        <a:p>
          <a:endParaRPr lang="en-US"/>
        </a:p>
      </dgm:t>
    </dgm:pt>
    <dgm:pt modelId="{B549A413-D457-8240-8619-6C7B27CF0811}">
      <dgm:prSet custT="1"/>
      <dgm:spPr/>
      <dgm:t>
        <a:bodyPr/>
        <a:lstStyle/>
        <a:p>
          <a:pPr algn="l"/>
          <a:r>
            <a:rPr lang="en-US" sz="1600" dirty="0"/>
            <a:t>Flawed policy or procedure</a:t>
          </a:r>
        </a:p>
      </dgm:t>
    </dgm:pt>
    <dgm:pt modelId="{96287783-7A44-814D-8309-0E03B279A6F9}" type="parTrans" cxnId="{7129E2A1-6ABD-E146-B015-F4E7F4969E16}">
      <dgm:prSet/>
      <dgm:spPr/>
      <dgm:t>
        <a:bodyPr/>
        <a:lstStyle/>
        <a:p>
          <a:endParaRPr lang="en-US"/>
        </a:p>
      </dgm:t>
    </dgm:pt>
    <dgm:pt modelId="{DF6732D4-3FA3-1E46-A8BE-108DB12AAF01}" type="sibTrans" cxnId="{7129E2A1-6ABD-E146-B015-F4E7F4969E16}">
      <dgm:prSet/>
      <dgm:spPr/>
      <dgm:t>
        <a:bodyPr/>
        <a:lstStyle/>
        <a:p>
          <a:endParaRPr lang="en-US"/>
        </a:p>
      </dgm:t>
    </dgm:pt>
    <dgm:pt modelId="{4CE2D23E-68BE-4E4A-8E84-4950C9E01A37}">
      <dgm:prSet custT="1"/>
      <dgm:spPr/>
      <dgm:t>
        <a:bodyPr/>
        <a:lstStyle/>
        <a:p>
          <a:pPr algn="l"/>
          <a:r>
            <a:rPr lang="en-US" sz="1600" dirty="0"/>
            <a:t>Inadequate resources</a:t>
          </a:r>
        </a:p>
      </dgm:t>
    </dgm:pt>
    <dgm:pt modelId="{7CB25006-17F0-1748-BE6A-3675EA0E2993}" type="parTrans" cxnId="{BB684A61-717B-C745-96C6-E739A346B367}">
      <dgm:prSet/>
      <dgm:spPr/>
      <dgm:t>
        <a:bodyPr/>
        <a:lstStyle/>
        <a:p>
          <a:endParaRPr lang="en-US"/>
        </a:p>
      </dgm:t>
    </dgm:pt>
    <dgm:pt modelId="{62364173-8EC8-0E46-AE1A-383C371A020F}" type="sibTrans" cxnId="{BB684A61-717B-C745-96C6-E739A346B367}">
      <dgm:prSet/>
      <dgm:spPr/>
      <dgm:t>
        <a:bodyPr/>
        <a:lstStyle/>
        <a:p>
          <a:endParaRPr lang="en-US"/>
        </a:p>
      </dgm:t>
    </dgm:pt>
    <dgm:pt modelId="{FE9E6149-FBBB-5245-B201-F19B41486A71}">
      <dgm:prSet custT="1"/>
      <dgm:spPr/>
      <dgm:t>
        <a:bodyPr/>
        <a:lstStyle/>
        <a:p>
          <a:pPr algn="l"/>
          <a:r>
            <a:rPr lang="en-US" sz="1600" dirty="0"/>
            <a:t>Communication error</a:t>
          </a:r>
        </a:p>
      </dgm:t>
    </dgm:pt>
    <dgm:pt modelId="{C3B4E3AE-8631-8E41-93FD-F5CB80EBCE1D}" type="parTrans" cxnId="{07FA5A6F-AFE5-EE4B-BEEC-0143C5C5C5C8}">
      <dgm:prSet/>
      <dgm:spPr/>
      <dgm:t>
        <a:bodyPr/>
        <a:lstStyle/>
        <a:p>
          <a:endParaRPr lang="en-US"/>
        </a:p>
      </dgm:t>
    </dgm:pt>
    <dgm:pt modelId="{7C9D7D22-9C31-AE4F-873A-91619486EDE6}" type="sibTrans" cxnId="{07FA5A6F-AFE5-EE4B-BEEC-0143C5C5C5C8}">
      <dgm:prSet/>
      <dgm:spPr/>
      <dgm:t>
        <a:bodyPr/>
        <a:lstStyle/>
        <a:p>
          <a:endParaRPr lang="en-US"/>
        </a:p>
      </dgm:t>
    </dgm:pt>
    <dgm:pt modelId="{17C2A0E4-1105-DE46-B777-AEA84DFDADB2}">
      <dgm:prSet custT="1"/>
      <dgm:spPr/>
      <dgm:t>
        <a:bodyPr/>
        <a:lstStyle/>
        <a:p>
          <a:pPr algn="l"/>
          <a:r>
            <a:rPr lang="en-US" sz="1600" dirty="0"/>
            <a:t>Workload</a:t>
          </a:r>
        </a:p>
      </dgm:t>
    </dgm:pt>
    <dgm:pt modelId="{54503E0E-CC95-424C-8FD8-896E9147A676}" type="parTrans" cxnId="{0BA585D2-5997-C84C-92FF-E70E07D354B3}">
      <dgm:prSet/>
      <dgm:spPr/>
      <dgm:t>
        <a:bodyPr/>
        <a:lstStyle/>
        <a:p>
          <a:endParaRPr lang="en-US"/>
        </a:p>
      </dgm:t>
    </dgm:pt>
    <dgm:pt modelId="{3C603C64-6796-E54A-B9E7-89823ABB7FC4}" type="sibTrans" cxnId="{0BA585D2-5997-C84C-92FF-E70E07D354B3}">
      <dgm:prSet/>
      <dgm:spPr/>
      <dgm:t>
        <a:bodyPr/>
        <a:lstStyle/>
        <a:p>
          <a:endParaRPr lang="en-US"/>
        </a:p>
      </dgm:t>
    </dgm:pt>
    <dgm:pt modelId="{E7549F1C-600D-0140-9D6E-4B2FDDFED262}">
      <dgm:prSet phldrT="[Text]" custT="1"/>
      <dgm:spPr/>
      <dgm:t>
        <a:bodyPr/>
        <a:lstStyle/>
        <a:p>
          <a:pPr algn="l"/>
          <a:r>
            <a:rPr lang="en-US" sz="1600" dirty="0"/>
            <a:t>Flawed reasoning process</a:t>
          </a:r>
        </a:p>
      </dgm:t>
    </dgm:pt>
    <dgm:pt modelId="{EB3B8AAD-5C82-154D-8F2D-36FA080FB050}" type="parTrans" cxnId="{C7FAD3A1-937B-DC47-8F3A-96964FEB4D53}">
      <dgm:prSet/>
      <dgm:spPr/>
      <dgm:t>
        <a:bodyPr/>
        <a:lstStyle/>
        <a:p>
          <a:endParaRPr lang="en-US"/>
        </a:p>
      </dgm:t>
    </dgm:pt>
    <dgm:pt modelId="{553B86C5-EF58-FD4E-BA08-9E1A77B19533}" type="sibTrans" cxnId="{C7FAD3A1-937B-DC47-8F3A-96964FEB4D53}">
      <dgm:prSet/>
      <dgm:spPr/>
      <dgm:t>
        <a:bodyPr/>
        <a:lstStyle/>
        <a:p>
          <a:endParaRPr lang="en-US"/>
        </a:p>
      </dgm:t>
    </dgm:pt>
    <dgm:pt modelId="{3A6AEDC4-675A-7B4D-B000-40367987A1B2}">
      <dgm:prSet phldrT="[Text]" custT="1"/>
      <dgm:spPr/>
      <dgm:t>
        <a:bodyPr/>
        <a:lstStyle/>
        <a:p>
          <a:pPr algn="l"/>
          <a:r>
            <a:rPr lang="en-US" sz="1600" dirty="0"/>
            <a:t>Incomplete knowledge</a:t>
          </a:r>
        </a:p>
      </dgm:t>
    </dgm:pt>
    <dgm:pt modelId="{838995B7-6541-DF40-9CBA-18272077D85D}" type="parTrans" cxnId="{0C8323B0-0BB4-1F48-B4FD-B0FF8B44DAFC}">
      <dgm:prSet/>
      <dgm:spPr/>
      <dgm:t>
        <a:bodyPr/>
        <a:lstStyle/>
        <a:p>
          <a:endParaRPr lang="en-US"/>
        </a:p>
      </dgm:t>
    </dgm:pt>
    <dgm:pt modelId="{259BB3FB-D3E1-474D-B108-3AC9B2A5AF8D}" type="sibTrans" cxnId="{0C8323B0-0BB4-1F48-B4FD-B0FF8B44DAFC}">
      <dgm:prSet/>
      <dgm:spPr/>
      <dgm:t>
        <a:bodyPr/>
        <a:lstStyle/>
        <a:p>
          <a:endParaRPr lang="en-US"/>
        </a:p>
      </dgm:t>
    </dgm:pt>
    <dgm:pt modelId="{742D0B70-E241-1D4D-8D58-E0D93075D361}" type="pres">
      <dgm:prSet presAssocID="{C312A1EE-50D2-6F46-BB27-D22C5868760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1282EA-F5EC-0444-BB77-09594A88466F}" type="pres">
      <dgm:prSet presAssocID="{6FCA31EC-7059-3A48-86C0-666089771FA3}" presName="centerShape" presStyleLbl="node0" presStyleIdx="0" presStyleCnt="1" custScaleX="63594" custScaleY="55577"/>
      <dgm:spPr/>
      <dgm:t>
        <a:bodyPr/>
        <a:lstStyle/>
        <a:p>
          <a:endParaRPr lang="en-US"/>
        </a:p>
      </dgm:t>
    </dgm:pt>
    <dgm:pt modelId="{E14732FB-5365-6C46-8F60-93F0C48086EC}" type="pres">
      <dgm:prSet presAssocID="{937F8B87-DA94-AE46-937C-FD3ED5E87547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B9FAC205-312D-3940-87C6-049BA6991E23}" type="pres">
      <dgm:prSet presAssocID="{B7F66B9A-6BAD-BD4A-9D53-75BE0E5400DD}" presName="node" presStyleLbl="node1" presStyleIdx="0" presStyleCnt="3" custScaleX="127029" custScaleY="153676" custRadScaleRad="116456" custRadScaleInc="-9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94D4B-61A0-C542-8C60-67C7B8D95692}" type="pres">
      <dgm:prSet presAssocID="{8C400825-B936-8641-AD18-EAE1A97B2F6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0BF3422-1F0B-2D44-B746-96E819A7AD0F}" type="pres">
      <dgm:prSet presAssocID="{745FE9AA-2338-FD42-89FE-091A8746561D}" presName="node" presStyleLbl="node1" presStyleIdx="1" presStyleCnt="3" custScaleX="128371" custScaleY="1309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EB6B8-D251-8748-A29C-2FA4863BF268}" type="pres">
      <dgm:prSet presAssocID="{9DBAF090-BBCC-B544-9F27-2ECE624F1E4D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69A51866-A25E-B84A-AEA7-F3C283D064A2}" type="pres">
      <dgm:prSet presAssocID="{32909D77-4B3A-D244-A7BD-CADDDAE2F5BF}" presName="node" presStyleLbl="node1" presStyleIdx="2" presStyleCnt="3" custScaleX="135926" custScaleY="153832" custRadScaleRad="111820" custRadScaleInc="24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A585D2-5997-C84C-92FF-E70E07D354B3}" srcId="{32909D77-4B3A-D244-A7BD-CADDDAE2F5BF}" destId="{17C2A0E4-1105-DE46-B777-AEA84DFDADB2}" srcOrd="4" destOrd="0" parTransId="{54503E0E-CC95-424C-8FD8-896E9147A676}" sibTransId="{3C603C64-6796-E54A-B9E7-89823ABB7FC4}"/>
    <dgm:cxn modelId="{520F7FA3-41E5-634A-9ECE-B836ECCB9522}" srcId="{6FCA31EC-7059-3A48-86C0-666089771FA3}" destId="{B7F66B9A-6BAD-BD4A-9D53-75BE0E5400DD}" srcOrd="0" destOrd="0" parTransId="{937F8B87-DA94-AE46-937C-FD3ED5E87547}" sibTransId="{5C20A673-C5BE-EC4D-B8A9-2492B9FC4EF9}"/>
    <dgm:cxn modelId="{7129E2A1-6ABD-E146-B015-F4E7F4969E16}" srcId="{32909D77-4B3A-D244-A7BD-CADDDAE2F5BF}" destId="{B549A413-D457-8240-8619-6C7B27CF0811}" srcOrd="1" destOrd="0" parTransId="{96287783-7A44-814D-8309-0E03B279A6F9}" sibTransId="{DF6732D4-3FA3-1E46-A8BE-108DB12AAF01}"/>
    <dgm:cxn modelId="{1630FE96-941E-A542-8C30-B424B83300A2}" srcId="{B7F66B9A-6BAD-BD4A-9D53-75BE0E5400DD}" destId="{FD12B0AB-0236-F347-B5A8-6B94BED17392}" srcOrd="0" destOrd="0" parTransId="{9B6BE98E-4D38-B844-BFB9-D3685B55F664}" sibTransId="{9139B541-6F42-5C4F-AFAE-1D8C621FDCAC}"/>
    <dgm:cxn modelId="{F6DDAB8B-4CD0-F14C-B940-19324D3F7F5C}" srcId="{B7F66B9A-6BAD-BD4A-9D53-75BE0E5400DD}" destId="{061E6C4B-1DC2-C048-AB5F-ABDB23FDC96D}" srcOrd="2" destOrd="0" parTransId="{96758B71-403B-4C43-AF3B-62E7BF0F4C9F}" sibTransId="{E7A076C2-CACE-4648-B149-C0AD6F601EFD}"/>
    <dgm:cxn modelId="{B4CB4220-17B2-4D4E-A4AE-D48CE074D6CB}" type="presOf" srcId="{B76B01BB-1BCF-154E-88C5-C531E4BDBDFF}" destId="{B9FAC205-312D-3940-87C6-049BA6991E23}" srcOrd="0" destOrd="2" presId="urn:microsoft.com/office/officeart/2005/8/layout/radial4"/>
    <dgm:cxn modelId="{E8456BCF-8E1C-E447-B9A5-CC850B657F93}" srcId="{6FCA31EC-7059-3A48-86C0-666089771FA3}" destId="{32909D77-4B3A-D244-A7BD-CADDDAE2F5BF}" srcOrd="2" destOrd="0" parTransId="{9DBAF090-BBCC-B544-9F27-2ECE624F1E4D}" sibTransId="{E49262B7-B7B3-BE4B-BC84-8C38E515DDC3}"/>
    <dgm:cxn modelId="{341C91FF-802D-984B-92BA-C24F2A26B73E}" type="presOf" srcId="{C8487F3D-3B12-F840-A545-B4D31AC13A78}" destId="{B9FAC205-312D-3940-87C6-049BA6991E23}" srcOrd="0" destOrd="4" presId="urn:microsoft.com/office/officeart/2005/8/layout/radial4"/>
    <dgm:cxn modelId="{C14BD5AB-BE79-DB4B-B922-E0C556675023}" type="presOf" srcId="{B7F66B9A-6BAD-BD4A-9D53-75BE0E5400DD}" destId="{B9FAC205-312D-3940-87C6-049BA6991E23}" srcOrd="0" destOrd="0" presId="urn:microsoft.com/office/officeart/2005/8/layout/radial4"/>
    <dgm:cxn modelId="{C713F477-7602-7746-B57F-44CA26F2C3E4}" type="presOf" srcId="{32909D77-4B3A-D244-A7BD-CADDDAE2F5BF}" destId="{69A51866-A25E-B84A-AEA7-F3C283D064A2}" srcOrd="0" destOrd="0" presId="urn:microsoft.com/office/officeart/2005/8/layout/radial4"/>
    <dgm:cxn modelId="{C7FAD3A1-937B-DC47-8F3A-96964FEB4D53}" srcId="{745FE9AA-2338-FD42-89FE-091A8746561D}" destId="{E7549F1C-600D-0140-9D6E-4B2FDDFED262}" srcOrd="1" destOrd="0" parTransId="{EB3B8AAD-5C82-154D-8F2D-36FA080FB050}" sibTransId="{553B86C5-EF58-FD4E-BA08-9E1A77B19533}"/>
    <dgm:cxn modelId="{AE37576C-2E3A-3042-A8EC-DECCAB0B602C}" type="presOf" srcId="{B549A413-D457-8240-8619-6C7B27CF0811}" destId="{69A51866-A25E-B84A-AEA7-F3C283D064A2}" srcOrd="0" destOrd="2" presId="urn:microsoft.com/office/officeart/2005/8/layout/radial4"/>
    <dgm:cxn modelId="{869917AD-142A-264F-98ED-27F551B3BB31}" srcId="{C312A1EE-50D2-6F46-BB27-D22C58687601}" destId="{6FCA31EC-7059-3A48-86C0-666089771FA3}" srcOrd="0" destOrd="0" parTransId="{AE4ADFEC-273B-C949-9AEC-6AD1B98B7864}" sibTransId="{D9972567-33D9-9A4A-825C-2E27F863F42F}"/>
    <dgm:cxn modelId="{CBCD0CED-D964-4E4F-872E-5AD782AB6FE8}" type="presOf" srcId="{17C2A0E4-1105-DE46-B777-AEA84DFDADB2}" destId="{69A51866-A25E-B84A-AEA7-F3C283D064A2}" srcOrd="0" destOrd="5" presId="urn:microsoft.com/office/officeart/2005/8/layout/radial4"/>
    <dgm:cxn modelId="{85393183-6B08-5643-9504-591877C698CA}" srcId="{745FE9AA-2338-FD42-89FE-091A8746561D}" destId="{CF81E81B-60FA-2B44-B70E-3FEC72463F12}" srcOrd="0" destOrd="0" parTransId="{B0CC3BCC-5C32-2F44-87BB-7B7C1ECE326B}" sibTransId="{E8D5417F-FEBB-E041-BE3D-3868AEBCFDFE}"/>
    <dgm:cxn modelId="{07FA5A6F-AFE5-EE4B-BEEC-0143C5C5C5C8}" srcId="{32909D77-4B3A-D244-A7BD-CADDDAE2F5BF}" destId="{FE9E6149-FBBB-5245-B201-F19B41486A71}" srcOrd="3" destOrd="0" parTransId="{C3B4E3AE-8631-8E41-93FD-F5CB80EBCE1D}" sibTransId="{7C9D7D22-9C31-AE4F-873A-91619486EDE6}"/>
    <dgm:cxn modelId="{D8C0B301-5513-AC4A-AEB7-4C8D54A89CFA}" type="presOf" srcId="{6FCA31EC-7059-3A48-86C0-666089771FA3}" destId="{B91282EA-F5EC-0444-BB77-09594A88466F}" srcOrd="0" destOrd="0" presId="urn:microsoft.com/office/officeart/2005/8/layout/radial4"/>
    <dgm:cxn modelId="{0C8323B0-0BB4-1F48-B4FD-B0FF8B44DAFC}" srcId="{745FE9AA-2338-FD42-89FE-091A8746561D}" destId="{3A6AEDC4-675A-7B4D-B000-40367987A1B2}" srcOrd="2" destOrd="0" parTransId="{838995B7-6541-DF40-9CBA-18272077D85D}" sibTransId="{259BB3FB-D3E1-474D-B108-3AC9B2A5AF8D}"/>
    <dgm:cxn modelId="{0885260F-95B6-2749-B4DB-05C7BBB32943}" type="presOf" srcId="{3A6AEDC4-675A-7B4D-B000-40367987A1B2}" destId="{50BF3422-1F0B-2D44-B746-96E819A7AD0F}" srcOrd="0" destOrd="3" presId="urn:microsoft.com/office/officeart/2005/8/layout/radial4"/>
    <dgm:cxn modelId="{925CD784-EAC0-7542-AB9F-DFEB747BBED9}" type="presOf" srcId="{745FE9AA-2338-FD42-89FE-091A8746561D}" destId="{50BF3422-1F0B-2D44-B746-96E819A7AD0F}" srcOrd="0" destOrd="0" presId="urn:microsoft.com/office/officeart/2005/8/layout/radial4"/>
    <dgm:cxn modelId="{5E657909-267E-424A-A0D2-FD3199E44D8E}" type="presOf" srcId="{9DBAF090-BBCC-B544-9F27-2ECE624F1E4D}" destId="{3C5EB6B8-D251-8748-A29C-2FA4863BF268}" srcOrd="0" destOrd="0" presId="urn:microsoft.com/office/officeart/2005/8/layout/radial4"/>
    <dgm:cxn modelId="{719BB5C3-7911-2D4C-B419-BA6AE637ABD0}" type="presOf" srcId="{FE9E6149-FBBB-5245-B201-F19B41486A71}" destId="{69A51866-A25E-B84A-AEA7-F3C283D064A2}" srcOrd="0" destOrd="4" presId="urn:microsoft.com/office/officeart/2005/8/layout/radial4"/>
    <dgm:cxn modelId="{F0308DE2-D222-714E-AA99-46FC27C2641D}" type="presOf" srcId="{FD12B0AB-0236-F347-B5A8-6B94BED17392}" destId="{B9FAC205-312D-3940-87C6-049BA6991E23}" srcOrd="0" destOrd="1" presId="urn:microsoft.com/office/officeart/2005/8/layout/radial4"/>
    <dgm:cxn modelId="{DC319CDD-94BB-BD44-AB32-2D0EB415C517}" type="presOf" srcId="{E7549F1C-600D-0140-9D6E-4B2FDDFED262}" destId="{50BF3422-1F0B-2D44-B746-96E819A7AD0F}" srcOrd="0" destOrd="2" presId="urn:microsoft.com/office/officeart/2005/8/layout/radial4"/>
    <dgm:cxn modelId="{72AF7803-BE1F-074F-84B9-EC152E86CD12}" type="presOf" srcId="{061E6C4B-1DC2-C048-AB5F-ABDB23FDC96D}" destId="{B9FAC205-312D-3940-87C6-049BA6991E23}" srcOrd="0" destOrd="3" presId="urn:microsoft.com/office/officeart/2005/8/layout/radial4"/>
    <dgm:cxn modelId="{D4AE4CE8-AE6D-CF44-A1F0-2D2DEB184A11}" type="presOf" srcId="{C312A1EE-50D2-6F46-BB27-D22C58687601}" destId="{742D0B70-E241-1D4D-8D58-E0D93075D361}" srcOrd="0" destOrd="0" presId="urn:microsoft.com/office/officeart/2005/8/layout/radial4"/>
    <dgm:cxn modelId="{3C1A003B-9441-A941-A79F-BE3D94DF854B}" type="presOf" srcId="{4CE2D23E-68BE-4E4A-8E84-4950C9E01A37}" destId="{69A51866-A25E-B84A-AEA7-F3C283D064A2}" srcOrd="0" destOrd="3" presId="urn:microsoft.com/office/officeart/2005/8/layout/radial4"/>
    <dgm:cxn modelId="{464E8CFF-25B5-2C49-9D74-C29E9F1F66EB}" type="presOf" srcId="{D9A3F935-5D65-F64A-957B-34A4EE98581E}" destId="{69A51866-A25E-B84A-AEA7-F3C283D064A2}" srcOrd="0" destOrd="1" presId="urn:microsoft.com/office/officeart/2005/8/layout/radial4"/>
    <dgm:cxn modelId="{01C95DC1-D319-8548-9DA3-296FCE851472}" type="presOf" srcId="{8C400825-B936-8641-AD18-EAE1A97B2F61}" destId="{B1A94D4B-61A0-C542-8C60-67C7B8D95692}" srcOrd="0" destOrd="0" presId="urn:microsoft.com/office/officeart/2005/8/layout/radial4"/>
    <dgm:cxn modelId="{BB684A61-717B-C745-96C6-E739A346B367}" srcId="{32909D77-4B3A-D244-A7BD-CADDDAE2F5BF}" destId="{4CE2D23E-68BE-4E4A-8E84-4950C9E01A37}" srcOrd="2" destOrd="0" parTransId="{7CB25006-17F0-1748-BE6A-3675EA0E2993}" sibTransId="{62364173-8EC8-0E46-AE1A-383C371A020F}"/>
    <dgm:cxn modelId="{538C438D-BF31-824B-8349-7C472A7BE45E}" srcId="{32909D77-4B3A-D244-A7BD-CADDDAE2F5BF}" destId="{D9A3F935-5D65-F64A-957B-34A4EE98581E}" srcOrd="0" destOrd="0" parTransId="{2FD99E0C-6BA9-314C-BD06-37D9BE3B65AE}" sibTransId="{AB111E8B-41E3-EA4E-84C5-925A2068ECB1}"/>
    <dgm:cxn modelId="{17DDF551-85B6-6046-A6C0-23415A79294B}" srcId="{B7F66B9A-6BAD-BD4A-9D53-75BE0E5400DD}" destId="{C8487F3D-3B12-F840-A545-B4D31AC13A78}" srcOrd="3" destOrd="0" parTransId="{CEFF7CC4-E126-D84D-9820-E977D2C48255}" sibTransId="{5FFA22AB-D204-E74B-9841-82567C3E553D}"/>
    <dgm:cxn modelId="{9E65279C-D3C8-E440-BC4B-467F144DCC1C}" srcId="{B7F66B9A-6BAD-BD4A-9D53-75BE0E5400DD}" destId="{B76B01BB-1BCF-154E-88C5-C531E4BDBDFF}" srcOrd="1" destOrd="0" parTransId="{2BD5979E-AEFF-AF40-926D-EEE14703F66F}" sibTransId="{508E2458-6A84-9541-948A-B81B1F880412}"/>
    <dgm:cxn modelId="{C31E354E-F251-0646-B5EA-A2A8CBA9ABC0}" srcId="{6FCA31EC-7059-3A48-86C0-666089771FA3}" destId="{745FE9AA-2338-FD42-89FE-091A8746561D}" srcOrd="1" destOrd="0" parTransId="{8C400825-B936-8641-AD18-EAE1A97B2F61}" sibTransId="{6E9CF272-15CC-DA47-9764-CD3E86A11F52}"/>
    <dgm:cxn modelId="{0FA9DC8A-6ACC-FB42-8088-03D491010954}" type="presOf" srcId="{CF81E81B-60FA-2B44-B70E-3FEC72463F12}" destId="{50BF3422-1F0B-2D44-B746-96E819A7AD0F}" srcOrd="0" destOrd="1" presId="urn:microsoft.com/office/officeart/2005/8/layout/radial4"/>
    <dgm:cxn modelId="{44DB7093-5CB7-164D-B7C2-BDA4FD68940A}" type="presOf" srcId="{937F8B87-DA94-AE46-937C-FD3ED5E87547}" destId="{E14732FB-5365-6C46-8F60-93F0C48086EC}" srcOrd="0" destOrd="0" presId="urn:microsoft.com/office/officeart/2005/8/layout/radial4"/>
    <dgm:cxn modelId="{80BF078D-CEDE-6240-8573-737CEBC74ED6}" type="presParOf" srcId="{742D0B70-E241-1D4D-8D58-E0D93075D361}" destId="{B91282EA-F5EC-0444-BB77-09594A88466F}" srcOrd="0" destOrd="0" presId="urn:microsoft.com/office/officeart/2005/8/layout/radial4"/>
    <dgm:cxn modelId="{B7AD07FE-CAAC-C54F-A735-A305D097E556}" type="presParOf" srcId="{742D0B70-E241-1D4D-8D58-E0D93075D361}" destId="{E14732FB-5365-6C46-8F60-93F0C48086EC}" srcOrd="1" destOrd="0" presId="urn:microsoft.com/office/officeart/2005/8/layout/radial4"/>
    <dgm:cxn modelId="{4187D2D8-2948-824E-ABF1-C51B8DCE595A}" type="presParOf" srcId="{742D0B70-E241-1D4D-8D58-E0D93075D361}" destId="{B9FAC205-312D-3940-87C6-049BA6991E23}" srcOrd="2" destOrd="0" presId="urn:microsoft.com/office/officeart/2005/8/layout/radial4"/>
    <dgm:cxn modelId="{0E726138-6F9E-BC40-BA98-3F1CDE6461F1}" type="presParOf" srcId="{742D0B70-E241-1D4D-8D58-E0D93075D361}" destId="{B1A94D4B-61A0-C542-8C60-67C7B8D95692}" srcOrd="3" destOrd="0" presId="urn:microsoft.com/office/officeart/2005/8/layout/radial4"/>
    <dgm:cxn modelId="{2E0408EE-4AC3-E045-98C6-4C5AC4C10E33}" type="presParOf" srcId="{742D0B70-E241-1D4D-8D58-E0D93075D361}" destId="{50BF3422-1F0B-2D44-B746-96E819A7AD0F}" srcOrd="4" destOrd="0" presId="urn:microsoft.com/office/officeart/2005/8/layout/radial4"/>
    <dgm:cxn modelId="{B2257CD0-D99F-0A44-9BCC-D5FA351F2B66}" type="presParOf" srcId="{742D0B70-E241-1D4D-8D58-E0D93075D361}" destId="{3C5EB6B8-D251-8748-A29C-2FA4863BF268}" srcOrd="5" destOrd="0" presId="urn:microsoft.com/office/officeart/2005/8/layout/radial4"/>
    <dgm:cxn modelId="{77CDDA1A-CC6C-654F-90EF-10524FC0459D}" type="presParOf" srcId="{742D0B70-E241-1D4D-8D58-E0D93075D361}" destId="{69A51866-A25E-B84A-AEA7-F3C283D064A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5731FC-336F-A14D-883D-B4A01A1B09A7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15159-D23C-D042-A9DA-FE70A72B9AA0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Pre-hospital</a:t>
          </a:r>
        </a:p>
      </dgm:t>
    </dgm:pt>
    <dgm:pt modelId="{E04C1BAC-52AE-2E4F-ADA9-F877B5933465}" type="parTrans" cxnId="{EA7DAED7-5A45-3647-BB14-B48BBD8D5274}">
      <dgm:prSet/>
      <dgm:spPr/>
      <dgm:t>
        <a:bodyPr/>
        <a:lstStyle/>
        <a:p>
          <a:endParaRPr lang="en-US"/>
        </a:p>
      </dgm:t>
    </dgm:pt>
    <dgm:pt modelId="{8AB91226-918A-2D48-B10E-00CA898D42FB}" type="sibTrans" cxnId="{EA7DAED7-5A45-3647-BB14-B48BBD8D5274}">
      <dgm:prSet/>
      <dgm:spPr/>
      <dgm:t>
        <a:bodyPr/>
        <a:lstStyle/>
        <a:p>
          <a:endParaRPr lang="en-US"/>
        </a:p>
      </dgm:t>
    </dgm:pt>
    <dgm:pt modelId="{2CDF4D15-9363-9F4F-ADFC-DD780799A51B}">
      <dgm:prSet phldrT="[Text]"/>
      <dgm:spPr/>
      <dgm:t>
        <a:bodyPr/>
        <a:lstStyle/>
        <a:p>
          <a:r>
            <a:rPr lang="en-US" dirty="0"/>
            <a:t>Admission Decision</a:t>
          </a:r>
        </a:p>
      </dgm:t>
    </dgm:pt>
    <dgm:pt modelId="{2E77D7FC-0DC9-6142-92DF-FF7677FEEADC}" type="parTrans" cxnId="{5E7EDCEF-9B36-1E4A-A3C8-B9F4F1043AA3}">
      <dgm:prSet/>
      <dgm:spPr/>
      <dgm:t>
        <a:bodyPr/>
        <a:lstStyle/>
        <a:p>
          <a:endParaRPr lang="en-US"/>
        </a:p>
      </dgm:t>
    </dgm:pt>
    <dgm:pt modelId="{22CF0E7C-2363-6A40-823D-3C62A9BE1D29}" type="sibTrans" cxnId="{5E7EDCEF-9B36-1E4A-A3C8-B9F4F1043AA3}">
      <dgm:prSet/>
      <dgm:spPr/>
      <dgm:t>
        <a:bodyPr/>
        <a:lstStyle/>
        <a:p>
          <a:endParaRPr lang="en-US"/>
        </a:p>
      </dgm:t>
    </dgm:pt>
    <dgm:pt modelId="{E02736FD-EC80-EE4D-ACB5-6496C9554ACF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/>
            <a:t>Management</a:t>
          </a:r>
        </a:p>
      </dgm:t>
    </dgm:pt>
    <dgm:pt modelId="{0A022B82-0356-6847-B6F0-66F59DFEC182}" type="parTrans" cxnId="{0638E118-EC05-7549-85B1-F07C0B7B2A6A}">
      <dgm:prSet/>
      <dgm:spPr/>
      <dgm:t>
        <a:bodyPr/>
        <a:lstStyle/>
        <a:p>
          <a:endParaRPr lang="en-US"/>
        </a:p>
      </dgm:t>
    </dgm:pt>
    <dgm:pt modelId="{DD621BB4-FE34-1040-A72F-D7C8CDBC0F90}" type="sibTrans" cxnId="{0638E118-EC05-7549-85B1-F07C0B7B2A6A}">
      <dgm:prSet/>
      <dgm:spPr/>
      <dgm:t>
        <a:bodyPr/>
        <a:lstStyle/>
        <a:p>
          <a:endParaRPr lang="en-US"/>
        </a:p>
      </dgm:t>
    </dgm:pt>
    <dgm:pt modelId="{B2A2EB0E-806D-E846-839A-CD490426234D}">
      <dgm:prSet phldrT="[Text]"/>
      <dgm:spPr/>
      <dgm:t>
        <a:bodyPr/>
        <a:lstStyle/>
        <a:p>
          <a:r>
            <a:rPr lang="en-US" dirty="0"/>
            <a:t>Avoiding Diagnostic Errors</a:t>
          </a:r>
        </a:p>
      </dgm:t>
    </dgm:pt>
    <dgm:pt modelId="{D2500CB1-ADC6-B046-9F9C-ED44C7AE79D1}" type="parTrans" cxnId="{D409F35C-93C3-FC41-A794-74335060BD2B}">
      <dgm:prSet/>
      <dgm:spPr/>
      <dgm:t>
        <a:bodyPr/>
        <a:lstStyle/>
        <a:p>
          <a:endParaRPr lang="en-US"/>
        </a:p>
      </dgm:t>
    </dgm:pt>
    <dgm:pt modelId="{9A1E789D-FAF7-154D-816C-2773CADE2F3E}" type="sibTrans" cxnId="{D409F35C-93C3-FC41-A794-74335060BD2B}">
      <dgm:prSet/>
      <dgm:spPr/>
      <dgm:t>
        <a:bodyPr/>
        <a:lstStyle/>
        <a:p>
          <a:endParaRPr lang="en-US"/>
        </a:p>
      </dgm:t>
    </dgm:pt>
    <dgm:pt modelId="{663F9289-8176-C04D-BAD9-3B1A3DBECA60}">
      <dgm:prSet phldrT="[Text]"/>
      <dgm:spPr/>
      <dgm:t>
        <a:bodyPr/>
        <a:lstStyle/>
        <a:p>
          <a:r>
            <a:rPr lang="en-US" dirty="0"/>
            <a:t>Discharge</a:t>
          </a:r>
        </a:p>
      </dgm:t>
    </dgm:pt>
    <dgm:pt modelId="{B83CDA51-73E2-6447-BC34-78E7899083A1}" type="parTrans" cxnId="{E5213DF3-A9AC-574B-8EA7-C172A8235A6E}">
      <dgm:prSet/>
      <dgm:spPr/>
      <dgm:t>
        <a:bodyPr/>
        <a:lstStyle/>
        <a:p>
          <a:endParaRPr lang="en-US"/>
        </a:p>
      </dgm:t>
    </dgm:pt>
    <dgm:pt modelId="{83BE0833-C351-2D43-A1DD-D22FDA405D66}" type="sibTrans" cxnId="{E5213DF3-A9AC-574B-8EA7-C172A8235A6E}">
      <dgm:prSet/>
      <dgm:spPr/>
      <dgm:t>
        <a:bodyPr/>
        <a:lstStyle/>
        <a:p>
          <a:endParaRPr lang="en-US"/>
        </a:p>
      </dgm:t>
    </dgm:pt>
    <dgm:pt modelId="{3FC04F7D-298F-474D-A11C-D0EED7AD8F06}">
      <dgm:prSet phldrT="[Text]"/>
      <dgm:spPr/>
      <dgm:t>
        <a:bodyPr/>
        <a:lstStyle/>
        <a:p>
          <a:r>
            <a:rPr lang="en-US" b="1" dirty="0"/>
            <a:t>Discharge Decision</a:t>
          </a:r>
        </a:p>
      </dgm:t>
    </dgm:pt>
    <dgm:pt modelId="{01B94C6F-F1FF-BA4A-8EEC-D8F27796E7D2}" type="parTrans" cxnId="{66B81702-AAF7-4440-832C-AA0FB6671C45}">
      <dgm:prSet/>
      <dgm:spPr/>
      <dgm:t>
        <a:bodyPr/>
        <a:lstStyle/>
        <a:p>
          <a:endParaRPr lang="en-US"/>
        </a:p>
      </dgm:t>
    </dgm:pt>
    <dgm:pt modelId="{B15D49F2-936D-A741-A734-65C33674353B}" type="sibTrans" cxnId="{66B81702-AAF7-4440-832C-AA0FB6671C45}">
      <dgm:prSet/>
      <dgm:spPr/>
      <dgm:t>
        <a:bodyPr/>
        <a:lstStyle/>
        <a:p>
          <a:endParaRPr lang="en-US"/>
        </a:p>
      </dgm:t>
    </dgm:pt>
    <dgm:pt modelId="{DE183DAA-744B-E746-BDE5-BA4B7EFA08D5}">
      <dgm:prSet phldrT="[Text]"/>
      <dgm:spPr/>
      <dgm:t>
        <a:bodyPr/>
        <a:lstStyle/>
        <a:p>
          <a:r>
            <a:rPr lang="en-US" dirty="0"/>
            <a:t>Medication Reconciliation</a:t>
          </a:r>
        </a:p>
      </dgm:t>
    </dgm:pt>
    <dgm:pt modelId="{B906C36A-C8DC-D849-AFBA-25875C613DE7}" type="parTrans" cxnId="{F1BE63F4-A142-2843-A8A2-16394C6049EC}">
      <dgm:prSet/>
      <dgm:spPr/>
      <dgm:t>
        <a:bodyPr/>
        <a:lstStyle/>
        <a:p>
          <a:endParaRPr lang="en-US"/>
        </a:p>
      </dgm:t>
    </dgm:pt>
    <dgm:pt modelId="{AB6D2CD7-D389-6645-B496-D53DBA567389}" type="sibTrans" cxnId="{F1BE63F4-A142-2843-A8A2-16394C6049EC}">
      <dgm:prSet/>
      <dgm:spPr/>
      <dgm:t>
        <a:bodyPr/>
        <a:lstStyle/>
        <a:p>
          <a:endParaRPr lang="en-US"/>
        </a:p>
      </dgm:t>
    </dgm:pt>
    <dgm:pt modelId="{BBFE0850-E01F-45BA-891A-D198022E1CEE}">
      <dgm:prSet/>
      <dgm:spPr/>
      <dgm:t>
        <a:bodyPr/>
        <a:lstStyle/>
        <a:p>
          <a:r>
            <a:rPr lang="en-US" dirty="0"/>
            <a:t>Appropriate Use of Resources</a:t>
          </a:r>
        </a:p>
      </dgm:t>
    </dgm:pt>
    <dgm:pt modelId="{4881CF28-B139-4980-8818-94780875DA25}" type="parTrans" cxnId="{E7046673-C807-4DD8-8FCF-8810BFD833F9}">
      <dgm:prSet/>
      <dgm:spPr/>
      <dgm:t>
        <a:bodyPr/>
        <a:lstStyle/>
        <a:p>
          <a:endParaRPr lang="en-US"/>
        </a:p>
      </dgm:t>
    </dgm:pt>
    <dgm:pt modelId="{BE8BFB32-694E-42FB-A0E7-F18DBC13413C}" type="sibTrans" cxnId="{E7046673-C807-4DD8-8FCF-8810BFD833F9}">
      <dgm:prSet/>
      <dgm:spPr/>
      <dgm:t>
        <a:bodyPr/>
        <a:lstStyle/>
        <a:p>
          <a:endParaRPr lang="en-US"/>
        </a:p>
      </dgm:t>
    </dgm:pt>
    <dgm:pt modelId="{A0BF6B2F-F382-E443-81DF-8FC73D816916}" type="pres">
      <dgm:prSet presAssocID="{435731FC-336F-A14D-883D-B4A01A1B09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85F3B9-8137-B849-91AF-97EC01BE067C}" type="pres">
      <dgm:prSet presAssocID="{0AD15159-D23C-D042-A9DA-FE70A72B9AA0}" presName="composite" presStyleCnt="0"/>
      <dgm:spPr/>
    </dgm:pt>
    <dgm:pt modelId="{F8EAB9EE-9AA3-B24F-A1AE-EA7EE6C6FD38}" type="pres">
      <dgm:prSet presAssocID="{0AD15159-D23C-D042-A9DA-FE70A72B9AA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40803-EEE9-2449-9A7F-D55C05B639A9}" type="pres">
      <dgm:prSet presAssocID="{0AD15159-D23C-D042-A9DA-FE70A72B9AA0}" presName="descendantText" presStyleLbl="alignAcc1" presStyleIdx="0" presStyleCnt="3" custLinFactNeighborX="0" custLinFactNeighborY="-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0100F-E85A-FE42-B2AA-4C2735C1F8AD}" type="pres">
      <dgm:prSet presAssocID="{8AB91226-918A-2D48-B10E-00CA898D42FB}" presName="sp" presStyleCnt="0"/>
      <dgm:spPr/>
    </dgm:pt>
    <dgm:pt modelId="{C720F187-BBCF-1A44-8013-DDA139CFDBD3}" type="pres">
      <dgm:prSet presAssocID="{E02736FD-EC80-EE4D-ACB5-6496C9554ACF}" presName="composite" presStyleCnt="0"/>
      <dgm:spPr/>
    </dgm:pt>
    <dgm:pt modelId="{F1E475F5-5AD6-DF4D-86B5-8A98874C32D6}" type="pres">
      <dgm:prSet presAssocID="{E02736FD-EC80-EE4D-ACB5-6496C9554AC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A8E5F-3EFF-ED4E-8350-7F660B593A01}" type="pres">
      <dgm:prSet presAssocID="{E02736FD-EC80-EE4D-ACB5-6496C9554AC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D4277-C1DA-5441-B273-0079FE68B417}" type="pres">
      <dgm:prSet presAssocID="{DD621BB4-FE34-1040-A72F-D7C8CDBC0F90}" presName="sp" presStyleCnt="0"/>
      <dgm:spPr/>
    </dgm:pt>
    <dgm:pt modelId="{076D7F64-6CCA-D849-8F79-80B49F11D097}" type="pres">
      <dgm:prSet presAssocID="{663F9289-8176-C04D-BAD9-3B1A3DBECA60}" presName="composite" presStyleCnt="0"/>
      <dgm:spPr/>
    </dgm:pt>
    <dgm:pt modelId="{956879D7-0905-2949-B718-9A3787B6A339}" type="pres">
      <dgm:prSet presAssocID="{663F9289-8176-C04D-BAD9-3B1A3DBECA6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FE15B-3E96-0047-B4DF-9FE68C915ACB}" type="pres">
      <dgm:prSet presAssocID="{663F9289-8176-C04D-BAD9-3B1A3DBECA6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7DAED7-5A45-3647-BB14-B48BBD8D5274}" srcId="{435731FC-336F-A14D-883D-B4A01A1B09A7}" destId="{0AD15159-D23C-D042-A9DA-FE70A72B9AA0}" srcOrd="0" destOrd="0" parTransId="{E04C1BAC-52AE-2E4F-ADA9-F877B5933465}" sibTransId="{8AB91226-918A-2D48-B10E-00CA898D42FB}"/>
    <dgm:cxn modelId="{66B81702-AAF7-4440-832C-AA0FB6671C45}" srcId="{663F9289-8176-C04D-BAD9-3B1A3DBECA60}" destId="{3FC04F7D-298F-474D-A11C-D0EED7AD8F06}" srcOrd="0" destOrd="0" parTransId="{01B94C6F-F1FF-BA4A-8EEC-D8F27796E7D2}" sibTransId="{B15D49F2-936D-A741-A734-65C33674353B}"/>
    <dgm:cxn modelId="{65DF7AFB-470A-2347-AA84-F0DF184F634D}" type="presOf" srcId="{B2A2EB0E-806D-E846-839A-CD490426234D}" destId="{A5CA8E5F-3EFF-ED4E-8350-7F660B593A01}" srcOrd="0" destOrd="0" presId="urn:microsoft.com/office/officeart/2005/8/layout/chevron2"/>
    <dgm:cxn modelId="{6DF72257-02E8-F142-901B-656EB5F322E9}" type="presOf" srcId="{435731FC-336F-A14D-883D-B4A01A1B09A7}" destId="{A0BF6B2F-F382-E443-81DF-8FC73D816916}" srcOrd="0" destOrd="0" presId="urn:microsoft.com/office/officeart/2005/8/layout/chevron2"/>
    <dgm:cxn modelId="{29B26931-B4A7-5A4E-B373-3421E56C5E6F}" type="presOf" srcId="{663F9289-8176-C04D-BAD9-3B1A3DBECA60}" destId="{956879D7-0905-2949-B718-9A3787B6A339}" srcOrd="0" destOrd="0" presId="urn:microsoft.com/office/officeart/2005/8/layout/chevron2"/>
    <dgm:cxn modelId="{0638E118-EC05-7549-85B1-F07C0B7B2A6A}" srcId="{435731FC-336F-A14D-883D-B4A01A1B09A7}" destId="{E02736FD-EC80-EE4D-ACB5-6496C9554ACF}" srcOrd="1" destOrd="0" parTransId="{0A022B82-0356-6847-B6F0-66F59DFEC182}" sibTransId="{DD621BB4-FE34-1040-A72F-D7C8CDBC0F90}"/>
    <dgm:cxn modelId="{D409F35C-93C3-FC41-A794-74335060BD2B}" srcId="{E02736FD-EC80-EE4D-ACB5-6496C9554ACF}" destId="{B2A2EB0E-806D-E846-839A-CD490426234D}" srcOrd="0" destOrd="0" parTransId="{D2500CB1-ADC6-B046-9F9C-ED44C7AE79D1}" sibTransId="{9A1E789D-FAF7-154D-816C-2773CADE2F3E}"/>
    <dgm:cxn modelId="{E5213DF3-A9AC-574B-8EA7-C172A8235A6E}" srcId="{435731FC-336F-A14D-883D-B4A01A1B09A7}" destId="{663F9289-8176-C04D-BAD9-3B1A3DBECA60}" srcOrd="2" destOrd="0" parTransId="{B83CDA51-73E2-6447-BC34-78E7899083A1}" sibTransId="{83BE0833-C351-2D43-A1DD-D22FDA405D66}"/>
    <dgm:cxn modelId="{851D7C05-945E-4C86-A7CE-07A4C6E8C854}" type="presOf" srcId="{BBFE0850-E01F-45BA-891A-D198022E1CEE}" destId="{A6940803-EEE9-2449-9A7F-D55C05B639A9}" srcOrd="0" destOrd="1" presId="urn:microsoft.com/office/officeart/2005/8/layout/chevron2"/>
    <dgm:cxn modelId="{E7046673-C807-4DD8-8FCF-8810BFD833F9}" srcId="{0AD15159-D23C-D042-A9DA-FE70A72B9AA0}" destId="{BBFE0850-E01F-45BA-891A-D198022E1CEE}" srcOrd="1" destOrd="0" parTransId="{4881CF28-B139-4980-8818-94780875DA25}" sibTransId="{BE8BFB32-694E-42FB-A0E7-F18DBC13413C}"/>
    <dgm:cxn modelId="{4993DE9E-13CD-2D46-B811-E38186639B57}" type="presOf" srcId="{0AD15159-D23C-D042-A9DA-FE70A72B9AA0}" destId="{F8EAB9EE-9AA3-B24F-A1AE-EA7EE6C6FD38}" srcOrd="0" destOrd="0" presId="urn:microsoft.com/office/officeart/2005/8/layout/chevron2"/>
    <dgm:cxn modelId="{5E7EDCEF-9B36-1E4A-A3C8-B9F4F1043AA3}" srcId="{0AD15159-D23C-D042-A9DA-FE70A72B9AA0}" destId="{2CDF4D15-9363-9F4F-ADFC-DD780799A51B}" srcOrd="0" destOrd="0" parTransId="{2E77D7FC-0DC9-6142-92DF-FF7677FEEADC}" sibTransId="{22CF0E7C-2363-6A40-823D-3C62A9BE1D29}"/>
    <dgm:cxn modelId="{7069DD54-5B33-4346-9172-08927A065A94}" type="presOf" srcId="{DE183DAA-744B-E746-BDE5-BA4B7EFA08D5}" destId="{F7FFE15B-3E96-0047-B4DF-9FE68C915ACB}" srcOrd="0" destOrd="1" presId="urn:microsoft.com/office/officeart/2005/8/layout/chevron2"/>
    <dgm:cxn modelId="{80594FA5-F710-F845-A83D-4B73524FEEB4}" type="presOf" srcId="{2CDF4D15-9363-9F4F-ADFC-DD780799A51B}" destId="{A6940803-EEE9-2449-9A7F-D55C05B639A9}" srcOrd="0" destOrd="0" presId="urn:microsoft.com/office/officeart/2005/8/layout/chevron2"/>
    <dgm:cxn modelId="{9F4F9FE3-DD45-8440-BBDD-22A6027453C0}" type="presOf" srcId="{3FC04F7D-298F-474D-A11C-D0EED7AD8F06}" destId="{F7FFE15B-3E96-0047-B4DF-9FE68C915ACB}" srcOrd="0" destOrd="0" presId="urn:microsoft.com/office/officeart/2005/8/layout/chevron2"/>
    <dgm:cxn modelId="{B790AA8F-1D55-FE4D-97DA-3744EC7B7B8E}" type="presOf" srcId="{E02736FD-EC80-EE4D-ACB5-6496C9554ACF}" destId="{F1E475F5-5AD6-DF4D-86B5-8A98874C32D6}" srcOrd="0" destOrd="0" presId="urn:microsoft.com/office/officeart/2005/8/layout/chevron2"/>
    <dgm:cxn modelId="{F1BE63F4-A142-2843-A8A2-16394C6049EC}" srcId="{663F9289-8176-C04D-BAD9-3B1A3DBECA60}" destId="{DE183DAA-744B-E746-BDE5-BA4B7EFA08D5}" srcOrd="1" destOrd="0" parTransId="{B906C36A-C8DC-D849-AFBA-25875C613DE7}" sibTransId="{AB6D2CD7-D389-6645-B496-D53DBA567389}"/>
    <dgm:cxn modelId="{285B46A4-784E-0745-A46F-608052B15939}" type="presParOf" srcId="{A0BF6B2F-F382-E443-81DF-8FC73D816916}" destId="{3085F3B9-8137-B849-91AF-97EC01BE067C}" srcOrd="0" destOrd="0" presId="urn:microsoft.com/office/officeart/2005/8/layout/chevron2"/>
    <dgm:cxn modelId="{251B16E4-B028-D54D-804A-96E445E64D9D}" type="presParOf" srcId="{3085F3B9-8137-B849-91AF-97EC01BE067C}" destId="{F8EAB9EE-9AA3-B24F-A1AE-EA7EE6C6FD38}" srcOrd="0" destOrd="0" presId="urn:microsoft.com/office/officeart/2005/8/layout/chevron2"/>
    <dgm:cxn modelId="{E35A4864-3737-8841-B56A-37875ADB7970}" type="presParOf" srcId="{3085F3B9-8137-B849-91AF-97EC01BE067C}" destId="{A6940803-EEE9-2449-9A7F-D55C05B639A9}" srcOrd="1" destOrd="0" presId="urn:microsoft.com/office/officeart/2005/8/layout/chevron2"/>
    <dgm:cxn modelId="{A8EDB96D-3DE3-2E42-B9E6-0ED036A3F764}" type="presParOf" srcId="{A0BF6B2F-F382-E443-81DF-8FC73D816916}" destId="{B880100F-E85A-FE42-B2AA-4C2735C1F8AD}" srcOrd="1" destOrd="0" presId="urn:microsoft.com/office/officeart/2005/8/layout/chevron2"/>
    <dgm:cxn modelId="{A55E3EEA-924E-4143-B96E-1711A29C470D}" type="presParOf" srcId="{A0BF6B2F-F382-E443-81DF-8FC73D816916}" destId="{C720F187-BBCF-1A44-8013-DDA139CFDBD3}" srcOrd="2" destOrd="0" presId="urn:microsoft.com/office/officeart/2005/8/layout/chevron2"/>
    <dgm:cxn modelId="{04904C3F-D53F-2046-9B5D-8C17D2F4D639}" type="presParOf" srcId="{C720F187-BBCF-1A44-8013-DDA139CFDBD3}" destId="{F1E475F5-5AD6-DF4D-86B5-8A98874C32D6}" srcOrd="0" destOrd="0" presId="urn:microsoft.com/office/officeart/2005/8/layout/chevron2"/>
    <dgm:cxn modelId="{E40EF938-3DC6-8D46-928F-85BB0983E567}" type="presParOf" srcId="{C720F187-BBCF-1A44-8013-DDA139CFDBD3}" destId="{A5CA8E5F-3EFF-ED4E-8350-7F660B593A01}" srcOrd="1" destOrd="0" presId="urn:microsoft.com/office/officeart/2005/8/layout/chevron2"/>
    <dgm:cxn modelId="{2F424509-5A70-F140-B8FB-0DB94605E893}" type="presParOf" srcId="{A0BF6B2F-F382-E443-81DF-8FC73D816916}" destId="{86DD4277-C1DA-5441-B273-0079FE68B417}" srcOrd="3" destOrd="0" presId="urn:microsoft.com/office/officeart/2005/8/layout/chevron2"/>
    <dgm:cxn modelId="{F82236CA-05AA-5B4E-A4D9-69511887F924}" type="presParOf" srcId="{A0BF6B2F-F382-E443-81DF-8FC73D816916}" destId="{076D7F64-6CCA-D849-8F79-80B49F11D097}" srcOrd="4" destOrd="0" presId="urn:microsoft.com/office/officeart/2005/8/layout/chevron2"/>
    <dgm:cxn modelId="{EA22DAF7-ADE0-2C4C-8282-2A36CFB205D4}" type="presParOf" srcId="{076D7F64-6CCA-D849-8F79-80B49F11D097}" destId="{956879D7-0905-2949-B718-9A3787B6A339}" srcOrd="0" destOrd="0" presId="urn:microsoft.com/office/officeart/2005/8/layout/chevron2"/>
    <dgm:cxn modelId="{44AAF0EF-7CF2-6B47-9FF5-7D1AE0D4C316}" type="presParOf" srcId="{076D7F64-6CCA-D849-8F79-80B49F11D097}" destId="{F7FFE15B-3E96-0047-B4DF-9FE68C915A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AB9EE-9AA3-B24F-A1AE-EA7EE6C6FD38}">
      <dsp:nvSpPr>
        <dsp:cNvPr id="0" name=""/>
        <dsp:cNvSpPr/>
      </dsp:nvSpPr>
      <dsp:spPr>
        <a:xfrm rot="5400000">
          <a:off x="-203881" y="206031"/>
          <a:ext cx="1359208" cy="9514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Pre-hospital</a:t>
          </a:r>
        </a:p>
      </dsp:txBody>
      <dsp:txXfrm rot="-5400000">
        <a:off x="0" y="477873"/>
        <a:ext cx="951446" cy="407762"/>
      </dsp:txXfrm>
    </dsp:sp>
    <dsp:sp modelId="{A6940803-EEE9-2449-9A7F-D55C05B639A9}">
      <dsp:nvSpPr>
        <dsp:cNvPr id="0" name=""/>
        <dsp:cNvSpPr/>
      </dsp:nvSpPr>
      <dsp:spPr>
        <a:xfrm rot="5400000">
          <a:off x="4148780" y="-3197331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Admission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Appropriate Use of Resources</a:t>
          </a:r>
        </a:p>
      </dsp:txBody>
      <dsp:txXfrm rot="-5400000">
        <a:off x="951446" y="43131"/>
        <a:ext cx="7235025" cy="797229"/>
      </dsp:txXfrm>
    </dsp:sp>
    <dsp:sp modelId="{F1E475F5-5AD6-DF4D-86B5-8A98874C32D6}">
      <dsp:nvSpPr>
        <dsp:cNvPr id="0" name=""/>
        <dsp:cNvSpPr/>
      </dsp:nvSpPr>
      <dsp:spPr>
        <a:xfrm rot="5400000">
          <a:off x="-203881" y="1367759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Management</a:t>
          </a:r>
        </a:p>
      </dsp:txBody>
      <dsp:txXfrm rot="-5400000">
        <a:off x="0" y="1639601"/>
        <a:ext cx="951446" cy="407762"/>
      </dsp:txXfrm>
    </dsp:sp>
    <dsp:sp modelId="{A5CA8E5F-3EFF-ED4E-8350-7F660B593A01}">
      <dsp:nvSpPr>
        <dsp:cNvPr id="0" name=""/>
        <dsp:cNvSpPr/>
      </dsp:nvSpPr>
      <dsp:spPr>
        <a:xfrm rot="5400000">
          <a:off x="4148780" y="-2033455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Avoiding Diagnostic Errors</a:t>
          </a:r>
        </a:p>
      </dsp:txBody>
      <dsp:txXfrm rot="-5400000">
        <a:off x="951446" y="1207007"/>
        <a:ext cx="7235025" cy="797229"/>
      </dsp:txXfrm>
    </dsp:sp>
    <dsp:sp modelId="{956879D7-0905-2949-B718-9A3787B6A339}">
      <dsp:nvSpPr>
        <dsp:cNvPr id="0" name=""/>
        <dsp:cNvSpPr/>
      </dsp:nvSpPr>
      <dsp:spPr>
        <a:xfrm rot="5400000">
          <a:off x="-203881" y="2529488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Discharge</a:t>
          </a:r>
        </a:p>
      </dsp:txBody>
      <dsp:txXfrm rot="-5400000">
        <a:off x="0" y="2801330"/>
        <a:ext cx="951446" cy="407762"/>
      </dsp:txXfrm>
    </dsp:sp>
    <dsp:sp modelId="{F7FFE15B-3E96-0047-B4DF-9FE68C915ACB}">
      <dsp:nvSpPr>
        <dsp:cNvPr id="0" name=""/>
        <dsp:cNvSpPr/>
      </dsp:nvSpPr>
      <dsp:spPr>
        <a:xfrm rot="5400000">
          <a:off x="4148780" y="-871726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Discharge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Medication Reconciliation</a:t>
          </a:r>
        </a:p>
      </dsp:txBody>
      <dsp:txXfrm rot="-5400000">
        <a:off x="951446" y="2368736"/>
        <a:ext cx="7235025" cy="797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AB9EE-9AA3-B24F-A1AE-EA7EE6C6FD38}">
      <dsp:nvSpPr>
        <dsp:cNvPr id="0" name=""/>
        <dsp:cNvSpPr/>
      </dsp:nvSpPr>
      <dsp:spPr>
        <a:xfrm rot="5400000">
          <a:off x="-203881" y="206031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Pre-hospital</a:t>
          </a:r>
        </a:p>
      </dsp:txBody>
      <dsp:txXfrm rot="-5400000">
        <a:off x="0" y="477873"/>
        <a:ext cx="951446" cy="407762"/>
      </dsp:txXfrm>
    </dsp:sp>
    <dsp:sp modelId="{A6940803-EEE9-2449-9A7F-D55C05B639A9}">
      <dsp:nvSpPr>
        <dsp:cNvPr id="0" name=""/>
        <dsp:cNvSpPr/>
      </dsp:nvSpPr>
      <dsp:spPr>
        <a:xfrm rot="5400000">
          <a:off x="4148780" y="-3197331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Admission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Appropriate Use of Resources</a:t>
          </a:r>
        </a:p>
      </dsp:txBody>
      <dsp:txXfrm rot="-5400000">
        <a:off x="951446" y="43131"/>
        <a:ext cx="7235025" cy="797229"/>
      </dsp:txXfrm>
    </dsp:sp>
    <dsp:sp modelId="{F1E475F5-5AD6-DF4D-86B5-8A98874C32D6}">
      <dsp:nvSpPr>
        <dsp:cNvPr id="0" name=""/>
        <dsp:cNvSpPr/>
      </dsp:nvSpPr>
      <dsp:spPr>
        <a:xfrm rot="5400000">
          <a:off x="-203881" y="1367759"/>
          <a:ext cx="1359208" cy="9514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Management</a:t>
          </a:r>
        </a:p>
      </dsp:txBody>
      <dsp:txXfrm rot="-5400000">
        <a:off x="0" y="1639601"/>
        <a:ext cx="951446" cy="407762"/>
      </dsp:txXfrm>
    </dsp:sp>
    <dsp:sp modelId="{A5CA8E5F-3EFF-ED4E-8350-7F660B593A01}">
      <dsp:nvSpPr>
        <dsp:cNvPr id="0" name=""/>
        <dsp:cNvSpPr/>
      </dsp:nvSpPr>
      <dsp:spPr>
        <a:xfrm rot="5400000">
          <a:off x="4148780" y="-2033455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Avoiding Diagnostic Errors</a:t>
          </a:r>
        </a:p>
      </dsp:txBody>
      <dsp:txXfrm rot="-5400000">
        <a:off x="951446" y="1207007"/>
        <a:ext cx="7235025" cy="797229"/>
      </dsp:txXfrm>
    </dsp:sp>
    <dsp:sp modelId="{956879D7-0905-2949-B718-9A3787B6A339}">
      <dsp:nvSpPr>
        <dsp:cNvPr id="0" name=""/>
        <dsp:cNvSpPr/>
      </dsp:nvSpPr>
      <dsp:spPr>
        <a:xfrm rot="5400000">
          <a:off x="-203881" y="2529488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Discharge</a:t>
          </a:r>
        </a:p>
      </dsp:txBody>
      <dsp:txXfrm rot="-5400000">
        <a:off x="0" y="2801330"/>
        <a:ext cx="951446" cy="407762"/>
      </dsp:txXfrm>
    </dsp:sp>
    <dsp:sp modelId="{F7FFE15B-3E96-0047-B4DF-9FE68C915ACB}">
      <dsp:nvSpPr>
        <dsp:cNvPr id="0" name=""/>
        <dsp:cNvSpPr/>
      </dsp:nvSpPr>
      <dsp:spPr>
        <a:xfrm rot="5400000">
          <a:off x="4148780" y="-871726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Discharge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Medication Reconciliation</a:t>
          </a:r>
        </a:p>
      </dsp:txBody>
      <dsp:txXfrm rot="-5400000">
        <a:off x="951446" y="2368736"/>
        <a:ext cx="7235025" cy="797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282EA-F5EC-0444-BB77-09594A88466F}">
      <dsp:nvSpPr>
        <dsp:cNvPr id="0" name=""/>
        <dsp:cNvSpPr/>
      </dsp:nvSpPr>
      <dsp:spPr>
        <a:xfrm>
          <a:off x="3040961" y="2936074"/>
          <a:ext cx="1178949" cy="10303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Diagnostic Error</a:t>
          </a:r>
        </a:p>
      </dsp:txBody>
      <dsp:txXfrm>
        <a:off x="3213614" y="3086961"/>
        <a:ext cx="833643" cy="728550"/>
      </dsp:txXfrm>
    </dsp:sp>
    <dsp:sp modelId="{E14732FB-5365-6C46-8F60-93F0C48086EC}">
      <dsp:nvSpPr>
        <dsp:cNvPr id="0" name=""/>
        <dsp:cNvSpPr/>
      </dsp:nvSpPr>
      <dsp:spPr>
        <a:xfrm rot="12570744">
          <a:off x="1027661" y="2318978"/>
          <a:ext cx="2138437" cy="5283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AC205-312D-3940-87C6-049BA6991E23}">
      <dsp:nvSpPr>
        <dsp:cNvPr id="0" name=""/>
        <dsp:cNvSpPr/>
      </dsp:nvSpPr>
      <dsp:spPr>
        <a:xfrm>
          <a:off x="47791" y="973843"/>
          <a:ext cx="2237204" cy="21652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No-Fault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Silent disease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Atypical presentation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Mimics common disease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Patient obstructs, unable to report</a:t>
          </a:r>
        </a:p>
      </dsp:txBody>
      <dsp:txXfrm>
        <a:off x="111208" y="1037260"/>
        <a:ext cx="2110370" cy="2038369"/>
      </dsp:txXfrm>
    </dsp:sp>
    <dsp:sp modelId="{B1A94D4B-61A0-C542-8C60-67C7B8D95692}">
      <dsp:nvSpPr>
        <dsp:cNvPr id="0" name=""/>
        <dsp:cNvSpPr/>
      </dsp:nvSpPr>
      <dsp:spPr>
        <a:xfrm rot="16200000">
          <a:off x="2725050" y="1661123"/>
          <a:ext cx="1810771" cy="5283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BF3422-1F0B-2D44-B746-96E819A7AD0F}">
      <dsp:nvSpPr>
        <dsp:cNvPr id="0" name=""/>
        <dsp:cNvSpPr/>
      </dsp:nvSpPr>
      <dsp:spPr>
        <a:xfrm>
          <a:off x="2500016" y="97600"/>
          <a:ext cx="2260838" cy="1844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Cognitive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Faulty data collection or interpretation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Flawed reasoning process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Incomplete knowledge</a:t>
          </a:r>
        </a:p>
      </dsp:txBody>
      <dsp:txXfrm>
        <a:off x="2554043" y="151627"/>
        <a:ext cx="2152784" cy="1736573"/>
      </dsp:txXfrm>
    </dsp:sp>
    <dsp:sp modelId="{3C5EB6B8-D251-8748-A29C-2FA4863BF268}">
      <dsp:nvSpPr>
        <dsp:cNvPr id="0" name=""/>
        <dsp:cNvSpPr/>
      </dsp:nvSpPr>
      <dsp:spPr>
        <a:xfrm rot="20353788">
          <a:off x="4214859" y="2587626"/>
          <a:ext cx="1992144" cy="52835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51866-A25E-B84A-AEA7-F3C283D064A2}">
      <dsp:nvSpPr>
        <dsp:cNvPr id="0" name=""/>
        <dsp:cNvSpPr/>
      </dsp:nvSpPr>
      <dsp:spPr>
        <a:xfrm>
          <a:off x="4945322" y="1414874"/>
          <a:ext cx="2393895" cy="21674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Systems-based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Organizational/Culture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Flawed policy or procedure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Inadequate resources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Communication error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Workload</a:t>
          </a:r>
        </a:p>
      </dsp:txBody>
      <dsp:txXfrm>
        <a:off x="5008803" y="1478355"/>
        <a:ext cx="2266933" cy="2040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AB9EE-9AA3-B24F-A1AE-EA7EE6C6FD38}">
      <dsp:nvSpPr>
        <dsp:cNvPr id="0" name=""/>
        <dsp:cNvSpPr/>
      </dsp:nvSpPr>
      <dsp:spPr>
        <a:xfrm rot="5400000">
          <a:off x="-203881" y="206031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Pre-hospital</a:t>
          </a:r>
        </a:p>
      </dsp:txBody>
      <dsp:txXfrm rot="-5400000">
        <a:off x="0" y="477873"/>
        <a:ext cx="951446" cy="407762"/>
      </dsp:txXfrm>
    </dsp:sp>
    <dsp:sp modelId="{A6940803-EEE9-2449-9A7F-D55C05B639A9}">
      <dsp:nvSpPr>
        <dsp:cNvPr id="0" name=""/>
        <dsp:cNvSpPr/>
      </dsp:nvSpPr>
      <dsp:spPr>
        <a:xfrm rot="5400000">
          <a:off x="4148780" y="-3197331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Admission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Appropriate Use of Resources</a:t>
          </a:r>
        </a:p>
      </dsp:txBody>
      <dsp:txXfrm rot="-5400000">
        <a:off x="951446" y="43131"/>
        <a:ext cx="7235025" cy="797229"/>
      </dsp:txXfrm>
    </dsp:sp>
    <dsp:sp modelId="{F1E475F5-5AD6-DF4D-86B5-8A98874C32D6}">
      <dsp:nvSpPr>
        <dsp:cNvPr id="0" name=""/>
        <dsp:cNvSpPr/>
      </dsp:nvSpPr>
      <dsp:spPr>
        <a:xfrm rot="5400000">
          <a:off x="-203881" y="1367759"/>
          <a:ext cx="1359208" cy="951446"/>
        </a:xfrm>
        <a:prstGeom prst="chevron">
          <a:avLst/>
        </a:prstGeom>
        <a:solidFill>
          <a:schemeClr val="bg2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Management</a:t>
          </a:r>
        </a:p>
      </dsp:txBody>
      <dsp:txXfrm rot="-5400000">
        <a:off x="0" y="1639601"/>
        <a:ext cx="951446" cy="407762"/>
      </dsp:txXfrm>
    </dsp:sp>
    <dsp:sp modelId="{A5CA8E5F-3EFF-ED4E-8350-7F660B593A01}">
      <dsp:nvSpPr>
        <dsp:cNvPr id="0" name=""/>
        <dsp:cNvSpPr/>
      </dsp:nvSpPr>
      <dsp:spPr>
        <a:xfrm rot="5400000">
          <a:off x="4148780" y="-2033455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Avoiding Diagnostic Errors</a:t>
          </a:r>
        </a:p>
      </dsp:txBody>
      <dsp:txXfrm rot="-5400000">
        <a:off x="951446" y="1207007"/>
        <a:ext cx="7235025" cy="797229"/>
      </dsp:txXfrm>
    </dsp:sp>
    <dsp:sp modelId="{956879D7-0905-2949-B718-9A3787B6A339}">
      <dsp:nvSpPr>
        <dsp:cNvPr id="0" name=""/>
        <dsp:cNvSpPr/>
      </dsp:nvSpPr>
      <dsp:spPr>
        <a:xfrm rot="5400000">
          <a:off x="-203881" y="2529488"/>
          <a:ext cx="1359208" cy="9514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Discharge</a:t>
          </a:r>
        </a:p>
      </dsp:txBody>
      <dsp:txXfrm rot="-5400000">
        <a:off x="0" y="2801330"/>
        <a:ext cx="951446" cy="407762"/>
      </dsp:txXfrm>
    </dsp:sp>
    <dsp:sp modelId="{F7FFE15B-3E96-0047-B4DF-9FE68C915ACB}">
      <dsp:nvSpPr>
        <dsp:cNvPr id="0" name=""/>
        <dsp:cNvSpPr/>
      </dsp:nvSpPr>
      <dsp:spPr>
        <a:xfrm rot="5400000">
          <a:off x="4148780" y="-871726"/>
          <a:ext cx="883485" cy="72781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b="1" kern="1200" dirty="0"/>
            <a:t>Discharge Decision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/>
            <a:t>Medication Reconciliation</a:t>
          </a:r>
        </a:p>
      </dsp:txBody>
      <dsp:txXfrm rot="-5400000">
        <a:off x="951446" y="2368736"/>
        <a:ext cx="7235025" cy="797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C83657-D1BD-FD4E-9C34-F8628D63664A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DDA155-DC9A-D344-845A-AE4F3D7F7D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16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94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07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98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CDR handout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47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Cognitive errors account for 10-20% of all errors</a:t>
            </a:r>
            <a:r>
              <a:rPr lang="en-US" baseline="30000" dirty="0"/>
              <a:t>2</a:t>
            </a:r>
            <a:r>
              <a:rPr lang="en-US" baseline="0" dirty="0"/>
              <a:t> and a</a:t>
            </a:r>
            <a:r>
              <a:rPr lang="en-US" dirty="0"/>
              <a:t>re more common, more expensive and more harmful than any other category of error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Extend hospitalizations, lead to readmissions, and create morbidity and mortality</a:t>
            </a:r>
          </a:p>
          <a:p>
            <a:r>
              <a:rPr lang="en-US" dirty="0"/>
              <a:t>Have very complex causes</a:t>
            </a:r>
            <a:r>
              <a:rPr lang="en-US" baseline="30000" dirty="0"/>
              <a:t>4</a:t>
            </a:r>
            <a:endParaRPr lang="en-US" dirty="0"/>
          </a:p>
          <a:p>
            <a:pPr lvl="1"/>
            <a:r>
              <a:rPr lang="en-US" dirty="0"/>
              <a:t>Result from faulty knowledge, biased thinking, and/or systems issues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33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 1 gives us speed, and is almost always accurate.</a:t>
            </a:r>
            <a:r>
              <a:rPr lang="en-US" baseline="0" dirty="0"/>
              <a:t> However, can be prone to bias. </a:t>
            </a:r>
          </a:p>
          <a:p>
            <a:r>
              <a:rPr lang="en-US" baseline="0" dirty="0"/>
              <a:t>System 2 allows us to carefully weigh evidence and think logically, however would slow us down way too much. </a:t>
            </a:r>
          </a:p>
          <a:p>
            <a:r>
              <a:rPr lang="en-US" baseline="0" dirty="0"/>
              <a:t>Both systems need to be functioning to practice medicine. </a:t>
            </a:r>
          </a:p>
          <a:p>
            <a:r>
              <a:rPr lang="en-US" baseline="0" dirty="0"/>
              <a:t>The calibration or toggling between the systems is the most important component. </a:t>
            </a:r>
          </a:p>
          <a:p>
            <a:r>
              <a:rPr lang="en-US" baseline="0" dirty="0"/>
              <a:t>Normally, if system 1 is wrong (perhaps a bias is influencing your diagnostic decision), if a component of the patient presentation isn't fitting well, System 2 will toggle on and take over. </a:t>
            </a:r>
          </a:p>
          <a:p>
            <a:r>
              <a:rPr lang="en-US" baseline="0" dirty="0"/>
              <a:t>If you are tired, pressed for time, hungry, stressed, system 2 cannot perform this regulatory function and error will ensue.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32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It’s not important to be</a:t>
            </a:r>
            <a:r>
              <a:rPr lang="en-US" baseline="0" dirty="0"/>
              <a:t> able to memorize these terms but it is important to understand and guard against these common cognitive biases in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64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03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59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877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6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in the event they do not come up with any:</a:t>
            </a:r>
          </a:p>
          <a:p>
            <a:r>
              <a:rPr lang="en-US" dirty="0"/>
              <a:t>Compare admission regimen to discharge regimen</a:t>
            </a:r>
          </a:p>
          <a:p>
            <a:r>
              <a:rPr lang="en-US" dirty="0"/>
              <a:t>Have</a:t>
            </a:r>
            <a:r>
              <a:rPr lang="en-US" baseline="0" dirty="0"/>
              <a:t> a rationale for every medication change and a reason for every medication you are prescribing</a:t>
            </a:r>
          </a:p>
          <a:p>
            <a:r>
              <a:rPr lang="en-US" baseline="0" dirty="0"/>
              <a:t>Discontinue any medications that are no longer indicated</a:t>
            </a:r>
          </a:p>
          <a:p>
            <a:r>
              <a:rPr lang="en-US" baseline="0" dirty="0"/>
              <a:t>Indicate the remaining duration of any short term medications</a:t>
            </a:r>
          </a:p>
          <a:p>
            <a:r>
              <a:rPr lang="en-US" baseline="0" dirty="0"/>
              <a:t>Prescribe generic medications whenever possible</a:t>
            </a:r>
          </a:p>
          <a:p>
            <a:r>
              <a:rPr lang="en-US" baseline="0" dirty="0"/>
              <a:t>Try to prescribe medications on the patient’s insurance formulary</a:t>
            </a:r>
          </a:p>
          <a:p>
            <a:r>
              <a:rPr lang="en-US" baseline="0" dirty="0"/>
              <a:t>Double check the patient’s medication allergies</a:t>
            </a:r>
          </a:p>
          <a:p>
            <a:r>
              <a:rPr lang="en-US" baseline="0" dirty="0"/>
              <a:t>Make sure medications are dose adjusted renal or hepatic function</a:t>
            </a:r>
          </a:p>
          <a:p>
            <a:r>
              <a:rPr lang="en-US" baseline="0" dirty="0"/>
              <a:t>Communicate the new list to the patient, family and the clinician who will be following up the patient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21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American College of Physicians, Practice Advisor 2.0. Improving Clinical Care: Collaborative Medication Management Module. Updated 7/18/201</a:t>
            </a:r>
            <a:r>
              <a:rPr lang="en-US" baseline="0" dirty="0">
                <a:solidFill>
                  <a:srgbClr val="FF0000"/>
                </a:solidFill>
              </a:rPr>
              <a:t>7. </a:t>
            </a:r>
            <a:r>
              <a:rPr lang="en-US" baseline="0" dirty="0"/>
              <a:t>Available at: http://www.practiceadvisor.org/Modules/improving-clinical-care/collaborative-medication-management. Accessed 12/20/17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75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0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7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Labs: leukocytosis with left shift, elevated creatinine, elevated CRP, low bicarb, elevated CPK </a:t>
            </a:r>
          </a:p>
          <a:p>
            <a:r>
              <a:rPr lang="en-US" baseline="0" dirty="0"/>
              <a:t>Exam: malaise, fevers, chills, toxicity, lymphangitic spread (streaking), circumferential, pain out of proportion to exam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6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Gogniat P, Papier A, Schneider S. Quality initiative focuses on cellulitis and the problem of diagnostic error. May 24, 2017. https://www.psqh.com/news/quality-initiative-focuses-on-cellulitis-and-the-problem-of-diagnostic-error/. Accessed 11/20/17.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https://www.psqh.com/news/quality-initiative-focuses-on-cellulitis-and-the-problem-of-diagnostic-error/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6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Yarbrough PM, Kukhareva PV, Spivak ES, Hopkins C, Kawamoto K, Evidence‐Based Care for Cellulitis. </a:t>
            </a:r>
            <a:r>
              <a:rPr lang="en-US" i="1" dirty="0">
                <a:effectLst/>
              </a:rPr>
              <a:t>J. Hosp. Med</a:t>
            </a:r>
            <a:r>
              <a:rPr lang="en-US" dirty="0">
                <a:effectLst/>
              </a:rPr>
              <a:t> 2015;12;780-786. doi:10.1002/jhm.2433</a:t>
            </a:r>
          </a:p>
          <a:p>
            <a:endParaRPr lang="en-US" baseline="0" dirty="0"/>
          </a:p>
          <a:p>
            <a:r>
              <a:rPr lang="en-US" dirty="0"/>
              <a:t>Burgess, M. J., Enzler, M. J., Kashiwagi, D. T., Selby, A. J., Sohail, M. R., Daniels, P. R., ... Baddour, L. D. (2016). Clinical study of an online tool for standardizing hospital care. </a:t>
            </a:r>
            <a:r>
              <a:rPr lang="en-US" i="1" dirty="0"/>
              <a:t>Journal for Healthcare Quality</a:t>
            </a:r>
            <a:r>
              <a:rPr lang="en-US" dirty="0"/>
              <a:t>, </a:t>
            </a:r>
            <a:r>
              <a:rPr lang="en-US" i="1" dirty="0"/>
              <a:t>38</a:t>
            </a:r>
            <a:r>
              <a:rPr lang="en-US" dirty="0"/>
              <a:t>(6), 359-369. 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6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Inpatient charges are usually much higher than outpatient charges for the same tests/procedures.</a:t>
            </a:r>
          </a:p>
          <a:p>
            <a:r>
              <a:rPr lang="en-US" sz="1200" dirty="0"/>
              <a:t>Consider decision support tools to assist in appropriate decisions regarding inpatient admission.</a:t>
            </a:r>
          </a:p>
          <a:p>
            <a:r>
              <a:rPr lang="en-US" sz="1200" dirty="0"/>
              <a:t>Use of the ER raises charges substantially.</a:t>
            </a:r>
          </a:p>
          <a:p>
            <a:r>
              <a:rPr lang="en-US" sz="1200" dirty="0"/>
              <a:t>If stable patients in the clinic require admission, consider direct admission when appropriate.</a:t>
            </a:r>
          </a:p>
          <a:p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Prices from Healthcare blue</a:t>
            </a:r>
            <a:r>
              <a:rPr lang="en-US" baseline="0" dirty="0"/>
              <a:t> book (Pennsylvania)</a:t>
            </a:r>
          </a:p>
          <a:p>
            <a:r>
              <a:rPr lang="en-US" baseline="0" dirty="0"/>
              <a:t>Is there anything in this charge comparison that surprised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87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DA155-DC9A-D344-845A-AE4F3D7F7DA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0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94268"/>
            <a:ext cx="9144000" cy="38225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3" name="Picture 2" descr="hvc-image-collage-sm-rev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15" y="0"/>
            <a:ext cx="4464014" cy="66347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4516860"/>
            <a:ext cx="9144000" cy="626642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20200"/>
            <a:ext cx="7772400" cy="1398662"/>
          </a:xfrm>
        </p:spPr>
        <p:txBody>
          <a:bodyPr/>
          <a:lstStyle>
            <a:lvl1pPr>
              <a:lnSpc>
                <a:spcPct val="80000"/>
              </a:lnSpc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27A45C-50BE-AC46-9C90-4F7FEBBE8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201" y="4588563"/>
            <a:ext cx="2549240" cy="4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4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4489CE-A6D2-3541-9F5F-B03A42A8F99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35B9909-8AB1-2C42-9760-2C1F699656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95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4489CE-A6D2-3541-9F5F-B03A42A8F99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35B9909-8AB1-2C42-9760-2C1F699656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8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74"/>
            <a:ext cx="8229600" cy="3154409"/>
          </a:xfrm>
        </p:spPr>
        <p:txBody>
          <a:bodyPr/>
          <a:lstStyle>
            <a:lvl2pPr marL="633413" indent="-288925">
              <a:buSzPct val="100000"/>
              <a:buFont typeface="Arial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9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5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70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05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09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0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8071"/>
            <a:ext cx="5111750" cy="36965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4489CE-A6D2-3541-9F5F-B03A42A8F99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35B9909-8AB1-2C42-9760-2C1F699656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84489CE-A6D2-3541-9F5F-B03A42A8F998}" type="datetimeFigureOut">
              <a:rPr lang="en-US" smtClean="0"/>
              <a:pPr/>
              <a:t>3/8/2018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35B9909-8AB1-2C42-9760-2C1F699656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3315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6571"/>
            <a:ext cx="8229600" cy="2966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1"/>
            <a:ext cx="9144000" cy="707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704348"/>
            <a:ext cx="9144000" cy="0"/>
          </a:xfrm>
          <a:prstGeom prst="line">
            <a:avLst/>
          </a:prstGeom>
          <a:ln>
            <a:solidFill>
              <a:srgbClr val="00A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cp-highvaluecare-logo-rgb600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6" y="95694"/>
            <a:ext cx="2321052" cy="4739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89433"/>
            <a:ext cx="9144000" cy="0"/>
          </a:xfrm>
          <a:prstGeom prst="line">
            <a:avLst/>
          </a:prstGeom>
          <a:ln w="57150" cmpd="sng">
            <a:solidFill>
              <a:srgbClr val="00A0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02BB2C-847F-C44A-99CE-002B3043D61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16099" y="4759212"/>
            <a:ext cx="1710436" cy="3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6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7900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F790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7900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F7900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F7900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qh.com/news/quality-initiative-focuses-on-cellulitis-and-the-problem-of-diagnostic-erro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acticeadvisor.org/Modules/improving-clinical-care/collaborative-medication-manageme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High Value </a:t>
            </a:r>
            <a:br>
              <a:rPr lang="en-US" dirty="0"/>
            </a:br>
            <a:r>
              <a:rPr lang="en-US" dirty="0"/>
              <a:t>Hospitalization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519" y="3817729"/>
            <a:ext cx="7335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2018 </a:t>
            </a:r>
            <a:r>
              <a:rPr lang="en-US" sz="1600" b="1" baseline="0" dirty="0">
                <a:solidFill>
                  <a:schemeClr val="bg1"/>
                </a:solidFill>
              </a:rPr>
              <a:t> •  Presentation 4 of 6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70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44109810"/>
              </p:ext>
            </p:extLst>
          </p:nvPr>
        </p:nvGraphicFramePr>
        <p:xfrm>
          <a:off x="457200" y="925748"/>
          <a:ext cx="8229600" cy="368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010439"/>
            <a:ext cx="8364071" cy="35708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Mr. J was admitted for cellulitis and responded well to antibiotics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Two days after discharge, he returns complaining of RLE pain and swelling, denies fevers at home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 36</a:t>
            </a:r>
            <a:r>
              <a:rPr lang="en-US" sz="2400" baseline="30000" dirty="0"/>
              <a:t>o</a:t>
            </a:r>
            <a:r>
              <a:rPr lang="en-US" sz="2400" dirty="0"/>
              <a:t>C, BP 110/60, HR 105, RR 18, O2 sat 98% on RA</a:t>
            </a:r>
          </a:p>
          <a:p>
            <a:r>
              <a:rPr lang="en-US" sz="2400" dirty="0"/>
              <a:t>Exam notable for RLE edema to knee, moderate tenderness and erythema</a:t>
            </a:r>
          </a:p>
          <a:p>
            <a:r>
              <a:rPr lang="en-US" sz="2400" dirty="0"/>
              <a:t>Re-admitted for recurrent cellulitis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Continued</a:t>
            </a:r>
          </a:p>
        </p:txBody>
      </p:sp>
    </p:spTree>
    <p:extLst>
      <p:ext uri="{BB962C8B-B14F-4D97-AF65-F5344CB8AC3E}">
        <p14:creationId xmlns:p14="http://schemas.microsoft.com/office/powerpoint/2010/main" val="258987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3317"/>
            <a:ext cx="8229600" cy="338865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One day later, Mr. J developed acute onset of dyspnea, pleuritic chest pain, and a new 2 liter oxygen requirement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CT PE protocol showed a new segmental PE, and LE doppler ultrasound confirmed acute clot in the RLE</a:t>
            </a:r>
          </a:p>
          <a:p>
            <a:r>
              <a:rPr lang="en-US" sz="2400" dirty="0"/>
              <a:t>He is started on treatment dose enoxaparin </a:t>
            </a:r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Continued</a:t>
            </a:r>
          </a:p>
        </p:txBody>
      </p:sp>
    </p:spTree>
    <p:extLst>
      <p:ext uri="{BB962C8B-B14F-4D97-AF65-F5344CB8AC3E}">
        <p14:creationId xmlns:p14="http://schemas.microsoft.com/office/powerpoint/2010/main" val="239216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231"/>
            <a:ext cx="8229600" cy="3154409"/>
          </a:xfrm>
        </p:spPr>
        <p:txBody>
          <a:bodyPr/>
          <a:lstStyle/>
          <a:p>
            <a:r>
              <a:rPr lang="en-US" sz="2800" dirty="0"/>
              <a:t>Discuss the factors that led to delay in PE diagnosis in this case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Did any biases contribute to the missed diagnosis? </a:t>
            </a:r>
          </a:p>
          <a:p>
            <a:r>
              <a:rPr lang="en-US" sz="2800" dirty="0"/>
              <a:t>Have you experienced an error in diagnosis that led to patient harm?</a:t>
            </a:r>
          </a:p>
          <a:p>
            <a:pPr lvl="1"/>
            <a:r>
              <a:rPr lang="en-US" sz="2400" dirty="0"/>
              <a:t>Why did this error occur?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Diagnostic Error</a:t>
            </a:r>
          </a:p>
        </p:txBody>
      </p:sp>
    </p:spTree>
    <p:extLst>
      <p:ext uri="{BB962C8B-B14F-4D97-AF65-F5344CB8AC3E}">
        <p14:creationId xmlns:p14="http://schemas.microsoft.com/office/powerpoint/2010/main" val="310162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Diagnostic Error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14989869"/>
              </p:ext>
            </p:extLst>
          </p:nvPr>
        </p:nvGraphicFramePr>
        <p:xfrm>
          <a:off x="838624" y="731471"/>
          <a:ext cx="73392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69478" y="887138"/>
            <a:ext cx="3014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10-20% of all errors</a:t>
            </a:r>
            <a:r>
              <a:rPr lang="en-US" sz="2000" baseline="30000" dirty="0"/>
              <a:t>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More common, expensive and harmful</a:t>
            </a:r>
            <a:r>
              <a:rPr lang="en-US" sz="2000" baseline="30000" dirty="0"/>
              <a:t>5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037826" y="902931"/>
            <a:ext cx="931653" cy="287514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24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Diagnostic Reasoning</a:t>
            </a:r>
            <a:r>
              <a:rPr lang="en-US" sz="3400" baseline="30000" dirty="0"/>
              <a:t>6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05431" y="1083334"/>
            <a:ext cx="8628089" cy="3346368"/>
            <a:chOff x="205431" y="877873"/>
            <a:chExt cx="8628089" cy="3346368"/>
          </a:xfrm>
        </p:grpSpPr>
        <p:sp>
          <p:nvSpPr>
            <p:cNvPr id="10" name="Rectangle 9"/>
            <p:cNvSpPr/>
            <p:nvPr/>
          </p:nvSpPr>
          <p:spPr>
            <a:xfrm>
              <a:off x="205431" y="1942529"/>
              <a:ext cx="1456690" cy="10646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Patient Presentation</a:t>
              </a:r>
            </a:p>
          </p:txBody>
        </p:sp>
        <p:sp>
          <p:nvSpPr>
            <p:cNvPr id="13" name="Bent Arrow 12"/>
            <p:cNvSpPr/>
            <p:nvPr/>
          </p:nvSpPr>
          <p:spPr>
            <a:xfrm>
              <a:off x="1101856" y="1175299"/>
              <a:ext cx="1307286" cy="765805"/>
            </a:xfrm>
            <a:prstGeom prst="ben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Bent Arrow 16"/>
            <p:cNvSpPr/>
            <p:nvPr/>
          </p:nvSpPr>
          <p:spPr>
            <a:xfrm flipV="1">
              <a:off x="1101856" y="3025863"/>
              <a:ext cx="1307286" cy="912256"/>
            </a:xfrm>
            <a:prstGeom prst="ben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09142" y="3159585"/>
              <a:ext cx="3230864" cy="10646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System 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09142" y="877873"/>
              <a:ext cx="3230864" cy="10646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System 1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76830" y="1942533"/>
              <a:ext cx="1456690" cy="12170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Diagnosis</a:t>
              </a:r>
            </a:p>
          </p:txBody>
        </p:sp>
        <p:sp>
          <p:nvSpPr>
            <p:cNvPr id="25" name="Bent Arrow 24"/>
            <p:cNvSpPr/>
            <p:nvPr/>
          </p:nvSpPr>
          <p:spPr>
            <a:xfrm rot="5400000">
              <a:off x="6685793" y="317720"/>
              <a:ext cx="579023" cy="2670599"/>
            </a:xfrm>
            <a:prstGeom prst="ben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Bent Arrow 26"/>
            <p:cNvSpPr/>
            <p:nvPr/>
          </p:nvSpPr>
          <p:spPr>
            <a:xfrm rot="5400000" flipH="1">
              <a:off x="6662239" y="2156026"/>
              <a:ext cx="644808" cy="2651924"/>
            </a:xfrm>
            <a:prstGeom prst="ben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Up-Down Arrow Callout 28"/>
            <p:cNvSpPr/>
            <p:nvPr/>
          </p:nvSpPr>
          <p:spPr>
            <a:xfrm>
              <a:off x="5826762" y="1512931"/>
              <a:ext cx="1381988" cy="2147990"/>
            </a:xfrm>
            <a:prstGeom prst="upDownArrowCallout">
              <a:avLst/>
            </a:prstGeom>
            <a:ln>
              <a:solidFill>
                <a:srgbClr val="00A0D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Calibration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30" name="Chevron 29"/>
            <p:cNvSpPr/>
            <p:nvPr/>
          </p:nvSpPr>
          <p:spPr>
            <a:xfrm rot="16200000">
              <a:off x="3398946" y="1681071"/>
              <a:ext cx="1224822" cy="1710382"/>
            </a:xfrm>
            <a:prstGeom prst="chevron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vert" rtlCol="0" anchor="ctr"/>
            <a:lstStyle/>
            <a:p>
              <a:pPr algn="ctr"/>
              <a:r>
                <a:rPr lang="en-US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Practice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7585" y="1083334"/>
            <a:ext cx="151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Recognized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585" y="4143580"/>
            <a:ext cx="1631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Unrecognized</a:t>
            </a:r>
          </a:p>
        </p:txBody>
      </p:sp>
    </p:spTree>
    <p:extLst>
      <p:ext uri="{BB962C8B-B14F-4D97-AF65-F5344CB8AC3E}">
        <p14:creationId xmlns:p14="http://schemas.microsoft.com/office/powerpoint/2010/main" val="304360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550"/>
            <a:ext cx="8229600" cy="31544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Anchoring</a:t>
            </a:r>
            <a:r>
              <a:rPr lang="en-US" sz="2400" dirty="0"/>
              <a:t>: Fixated on a single feature of a case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b="1" dirty="0"/>
              <a:t>Confirmation Bias</a:t>
            </a:r>
            <a:r>
              <a:rPr lang="en-US" sz="2400" dirty="0"/>
              <a:t>: failing to seek disconfirming evidence against initial impression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Disregard/fail to notice patient is afebrile, WBC normalized</a:t>
            </a:r>
          </a:p>
          <a:p>
            <a:pPr marL="344488" lvl="1" indent="0">
              <a:buNone/>
            </a:pPr>
            <a:endParaRPr lang="en-US" sz="1000" dirty="0"/>
          </a:p>
          <a:p>
            <a:r>
              <a:rPr lang="en-US" sz="2400" b="1" dirty="0"/>
              <a:t>Availability Bias</a:t>
            </a:r>
            <a:r>
              <a:rPr lang="en-US" sz="2400" dirty="0"/>
              <a:t>: diagnoses that come to mind faster assumed more likely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Cognitive Biases</a:t>
            </a:r>
            <a:r>
              <a:rPr lang="en-US" sz="3400" baseline="30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5116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Cognitive Error Strategies</a:t>
            </a:r>
            <a:r>
              <a:rPr lang="en-US" sz="3400" baseline="30000" dirty="0"/>
              <a:t>7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87425"/>
            <a:ext cx="8229600" cy="33233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Develop insight/awareness of thinking process, diagnostic errors and biases, probability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Metacognition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Cognitive forcing strategies (diagnostic timeout, through EHR)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Decrease reliance on memory, make tasks easier, alleviate time pressure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Simulation (improve pattern recognition)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Accountability, feedback </a:t>
            </a:r>
          </a:p>
          <a:p>
            <a:pPr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309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25825273"/>
              </p:ext>
            </p:extLst>
          </p:nvPr>
        </p:nvGraphicFramePr>
        <p:xfrm>
          <a:off x="457200" y="925748"/>
          <a:ext cx="8229600" cy="368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75" y="946803"/>
            <a:ext cx="8774199" cy="3643858"/>
          </a:xfrm>
        </p:spPr>
        <p:txBody>
          <a:bodyPr>
            <a:noAutofit/>
          </a:bodyPr>
          <a:lstStyle/>
          <a:p>
            <a:r>
              <a:rPr lang="en-US" sz="2400" dirty="0"/>
              <a:t>Blood cultures from the first day of his initial hospitalization come back positive for methicillin-resistant </a:t>
            </a:r>
            <a:r>
              <a:rPr lang="en-US" sz="2400" i="1" dirty="0"/>
              <a:t>Staphylococcus aureus</a:t>
            </a:r>
          </a:p>
          <a:p>
            <a:pPr lvl="1"/>
            <a:r>
              <a:rPr lang="en-US" sz="2000" dirty="0"/>
              <a:t>Multiple blood cultures from the current admission were negative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TTE shows no evidence of endocarditis</a:t>
            </a:r>
            <a:endParaRPr lang="en-US" sz="2000" i="1" dirty="0"/>
          </a:p>
          <a:p>
            <a:pPr>
              <a:spcAft>
                <a:spcPts val="600"/>
              </a:spcAft>
            </a:pPr>
            <a:r>
              <a:rPr lang="en-US" sz="2400" dirty="0"/>
              <a:t>A PICC line is placed for a 6 week course of IV vancomycin</a:t>
            </a:r>
          </a:p>
          <a:p>
            <a:r>
              <a:rPr lang="en-US" sz="2400" dirty="0"/>
              <a:t>On hospital day 6 he is improved and is deemed ready for discharge</a:t>
            </a:r>
          </a:p>
          <a:p>
            <a:pPr lvl="1"/>
            <a:r>
              <a:rPr lang="en-US" sz="2000" dirty="0"/>
              <a:t>He lives with his husband and elderly mother-in-law in a third-floor walk up apartment</a:t>
            </a:r>
          </a:p>
          <a:p>
            <a:endParaRPr lang="en-US" sz="2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Continued</a:t>
            </a:r>
          </a:p>
        </p:txBody>
      </p:sp>
    </p:spTree>
    <p:extLst>
      <p:ext uri="{BB962C8B-B14F-4D97-AF65-F5344CB8AC3E}">
        <p14:creationId xmlns:p14="http://schemas.microsoft.com/office/powerpoint/2010/main" val="317622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193"/>
            <a:ext cx="8229600" cy="3154409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4200" dirty="0"/>
              <a:t>Compare charges for inpatient and outpatient services</a:t>
            </a:r>
          </a:p>
          <a:p>
            <a:pPr>
              <a:spcAft>
                <a:spcPts val="600"/>
              </a:spcAft>
            </a:pPr>
            <a:r>
              <a:rPr lang="en-US" sz="4200" dirty="0"/>
              <a:t>Appreciate how delayed diagnosis and diagnostic errors increase cost by extending hospitalizations and </a:t>
            </a:r>
            <a:r>
              <a:rPr lang="en-US" sz="4400" dirty="0"/>
              <a:t>increasing </a:t>
            </a:r>
            <a:r>
              <a:rPr lang="en-US" sz="4200" dirty="0"/>
              <a:t>morbidity/mortality</a:t>
            </a:r>
          </a:p>
          <a:p>
            <a:pPr>
              <a:spcAft>
                <a:spcPts val="600"/>
              </a:spcAft>
            </a:pPr>
            <a:r>
              <a:rPr lang="en-US" sz="4200" dirty="0"/>
              <a:t>Recognize the out-of-pocket costs associated with different types of hospital discharge </a:t>
            </a:r>
          </a:p>
          <a:p>
            <a:r>
              <a:rPr lang="en-US" sz="4200" dirty="0"/>
              <a:t>Optimize medication reconciliation as a key component of safe care transitions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66804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931"/>
            <a:ext cx="8229600" cy="31544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Discuss discharge options for this patient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Does the patient meet criteria for each level of care? Can he access the services he needs?</a:t>
            </a:r>
          </a:p>
          <a:p>
            <a:r>
              <a:rPr lang="en-US" sz="2400" dirty="0"/>
              <a:t>Rank the options from least expensive to most expensive (out-of-pocket for the patient)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167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Discharge Options</a:t>
            </a:r>
          </a:p>
        </p:txBody>
      </p:sp>
    </p:spTree>
    <p:extLst>
      <p:ext uri="{BB962C8B-B14F-4D97-AF65-F5344CB8AC3E}">
        <p14:creationId xmlns:p14="http://schemas.microsoft.com/office/powerpoint/2010/main" val="1672001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79643"/>
              </p:ext>
            </p:extLst>
          </p:nvPr>
        </p:nvGraphicFramePr>
        <p:xfrm>
          <a:off x="0" y="632353"/>
          <a:ext cx="9144000" cy="445563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462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816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61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8320">
                <a:tc>
                  <a:txBody>
                    <a:bodyPr/>
                    <a:lstStyle/>
                    <a:p>
                      <a:r>
                        <a:rPr lang="en-US" sz="1800" dirty="0"/>
                        <a:t>Discharge to…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4007">
                <a:tc>
                  <a:txBody>
                    <a:bodyPr/>
                    <a:lstStyle/>
                    <a:p>
                      <a:r>
                        <a:rPr lang="en-US" sz="18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Skilled RN (IVs)</a:t>
                      </a:r>
                    </a:p>
                    <a:p>
                      <a:r>
                        <a:rPr lang="en-US" sz="1800" dirty="0"/>
                        <a:t>PT/OT</a:t>
                      </a:r>
                      <a:r>
                        <a:rPr lang="en-US" sz="1800" baseline="0" dirty="0"/>
                        <a:t> visits</a:t>
                      </a:r>
                      <a:endParaRPr lang="en-US" sz="1800" dirty="0"/>
                    </a:p>
                    <a:p>
                      <a:r>
                        <a:rPr lang="en-US" sz="1800" baseline="0" dirty="0"/>
                        <a:t>Home health aide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4007">
                <a:tc>
                  <a:txBody>
                    <a:bodyPr/>
                    <a:lstStyle/>
                    <a:p>
                      <a:r>
                        <a:rPr lang="en-US" sz="1800" dirty="0"/>
                        <a:t>Assisted Living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Skilled RN (IVs)</a:t>
                      </a:r>
                    </a:p>
                    <a:p>
                      <a:r>
                        <a:rPr lang="en-US" sz="1800" dirty="0"/>
                        <a:t>PT/OT visits</a:t>
                      </a:r>
                    </a:p>
                    <a:p>
                      <a:r>
                        <a:rPr lang="en-US" sz="1800" baseline="0" dirty="0"/>
                        <a:t>Home health aide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400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Skilled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Nursing Facility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Daily</a:t>
                      </a:r>
                      <a:r>
                        <a:rPr lang="en-US" sz="1800" baseline="0" dirty="0"/>
                        <a:t> skilled RN needs</a:t>
                      </a:r>
                    </a:p>
                    <a:p>
                      <a:r>
                        <a:rPr lang="en-US" sz="1800" baseline="0" dirty="0"/>
                        <a:t>Direct supervision of RN, PT/OT</a:t>
                      </a:r>
                    </a:p>
                    <a:p>
                      <a:r>
                        <a:rPr lang="en-US" sz="1800" baseline="0" dirty="0"/>
                        <a:t>Average LOS 13 days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4007">
                <a:tc>
                  <a:txBody>
                    <a:bodyPr/>
                    <a:lstStyle/>
                    <a:p>
                      <a:r>
                        <a:rPr lang="en-US" sz="1800" dirty="0"/>
                        <a:t>Long Term Acute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Care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Multiple</a:t>
                      </a:r>
                      <a:r>
                        <a:rPr lang="en-US" sz="1800" baseline="0" dirty="0"/>
                        <a:t> skilled RN needs </a:t>
                      </a:r>
                    </a:p>
                    <a:p>
                      <a:r>
                        <a:rPr lang="en-US" sz="1800" baseline="0" dirty="0"/>
                        <a:t>Direct supervision of RN, PT/OT</a:t>
                      </a:r>
                    </a:p>
                    <a:p>
                      <a:r>
                        <a:rPr lang="en-US" sz="1800" baseline="0" dirty="0"/>
                        <a:t>Advanced need: vent wean, HFNC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276">
                <a:tc>
                  <a:txBody>
                    <a:bodyPr/>
                    <a:lstStyle/>
                    <a:p>
                      <a:r>
                        <a:rPr lang="en-US" sz="1800" dirty="0"/>
                        <a:t>Continue inpatient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All services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$$$$$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671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090"/>
            <a:ext cx="8229600" cy="329869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128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At discharge, the healthcare provider used the electronic medical record to carry forward all of Mr. J’s hospital medications to the discharge medication list</a:t>
            </a:r>
          </a:p>
          <a:p>
            <a:pPr>
              <a:lnSpc>
                <a:spcPct val="110000"/>
              </a:lnSpc>
              <a:spcBef>
                <a:spcPts val="1128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What are potential sources of error, harm, or waste that may ensue? </a:t>
            </a:r>
          </a:p>
          <a:p>
            <a:pPr>
              <a:lnSpc>
                <a:spcPct val="110000"/>
              </a:lnSpc>
              <a:spcBef>
                <a:spcPts val="1128"/>
              </a:spcBef>
            </a:pPr>
            <a:r>
              <a:rPr lang="en-US" sz="2400" dirty="0">
                <a:solidFill>
                  <a:srgbClr val="000000"/>
                </a:solidFill>
              </a:rPr>
              <a:t>Discuss a personal experience where you saw a patient affected by an inadequate medication reconciliation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1128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Medication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172789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4625"/>
            <a:ext cx="8229600" cy="3154409"/>
          </a:xfrm>
        </p:spPr>
        <p:txBody>
          <a:bodyPr>
            <a:normAutofit/>
          </a:bodyPr>
          <a:lstStyle/>
          <a:p>
            <a:pPr>
              <a:spcBef>
                <a:spcPts val="1080"/>
              </a:spcBef>
            </a:pPr>
            <a:r>
              <a:rPr lang="en-US" sz="2400" dirty="0"/>
              <a:t>You are tapped to head a new initiative to reduce errors on discharge medication lists for your unit </a:t>
            </a:r>
          </a:p>
          <a:p>
            <a:pPr marL="0" indent="0">
              <a:spcBef>
                <a:spcPts val="1080"/>
              </a:spcBef>
              <a:buNone/>
            </a:pPr>
            <a:endParaRPr lang="en-US" sz="2400" dirty="0"/>
          </a:p>
          <a:p>
            <a:pPr>
              <a:spcBef>
                <a:spcPts val="1080"/>
              </a:spcBef>
            </a:pPr>
            <a:r>
              <a:rPr lang="en-US" sz="2400" dirty="0"/>
              <a:t>Discuss potential interventions or strategies you might implement</a:t>
            </a:r>
          </a:p>
          <a:p>
            <a:pPr lvl="1">
              <a:spcBef>
                <a:spcPts val="1080"/>
              </a:spcBef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Medication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2773760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Medication Reconciliation</a:t>
            </a:r>
            <a:r>
              <a:rPr lang="en-US" sz="3400" baseline="30000" dirty="0"/>
              <a:t>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9" y="855335"/>
            <a:ext cx="2656172" cy="36399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0928" y="855335"/>
            <a:ext cx="5783291" cy="3639938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68" y="1158365"/>
            <a:ext cx="2552700" cy="58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0929" y="1858780"/>
            <a:ext cx="57832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Collaborative Medication Management Module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Assessment of your own system’s current state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Educational content on creating collaborative environment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Evidence-based strategies to promote collaborative medication management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Guide to patient, physician, system barriers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Case study for practice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43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2090"/>
            <a:ext cx="8229600" cy="3742113"/>
          </a:xfrm>
        </p:spPr>
        <p:txBody>
          <a:bodyPr>
            <a:noAutofit/>
          </a:bodyPr>
          <a:lstStyle/>
          <a:p>
            <a:r>
              <a:rPr lang="en-US" sz="2400" dirty="0"/>
              <a:t>Inpatient charges are usually &gt; outpatient charges; use the inpatient setting only when necessary</a:t>
            </a:r>
          </a:p>
          <a:p>
            <a:r>
              <a:rPr lang="en-US" sz="2400" dirty="0"/>
              <a:t>Delays in diagnosis and diagnostic errors add hospital days, lead to readmissions, and </a:t>
            </a:r>
            <a:r>
              <a:rPr lang="en-US" sz="2400" dirty="0">
                <a:latin typeface="Calibri"/>
              </a:rPr>
              <a:t>↑</a:t>
            </a:r>
            <a:r>
              <a:rPr lang="en-US" sz="2400" dirty="0"/>
              <a:t> morbidity and mortality</a:t>
            </a:r>
          </a:p>
          <a:p>
            <a:r>
              <a:rPr lang="en-US" sz="2400" dirty="0"/>
              <a:t>Different discharge scenarios have very different out-of-pocket costs for individual patients; consider these as you plan for safe discharge</a:t>
            </a:r>
          </a:p>
          <a:p>
            <a:r>
              <a:rPr lang="en-US" sz="2400" dirty="0"/>
              <a:t>Thorough medication reconciliation should be performed at every outpatient visit and prior to every hospital discharge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62026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5781"/>
            <a:ext cx="8229600" cy="330807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Gogniat P, Papier A, Schneider S. Quality initiative focuses on cellulitis and the problem of diagnostic error. May 24, 2017. 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https://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www.psqh.com/news/quality-initiative-focuses-on-cellulitis-and-the-problem-of-diagnostic-error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Accessed 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11/20/17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Yarbrough PM, Kukhareva PV, Spivak ES, Hopkins C, Kawamoto K, Evidence‐Based Care for Cellulitis.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J. </a:t>
            </a:r>
            <a:endParaRPr lang="en-US" sz="13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Med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2015;12;780-786. doi:10.1002/jhm.2433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Burgess, M. J., Enzler, M. J., Kashiwagi, D. T., Selby, A. J., Sohail, M. R., Daniels, P. R., ... Baddour, L. D. (2016). Clinical study of an online tool for standardizing hospital care.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Journal for Healthcare Quality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3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38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(6), 359-369.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Graber ML, Wachter RM, Cassel CK. Bringing diagnosis into the quality and safety equations. JAMA. 2012 Sep 26;308(12):1211-2. [PMID: 23011708]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Saber Tehrani AS, Lee H, Mathews SC, et al. 25-Year summary of US malpractice claims for diagnostic errors 1986-2010: an analysis from the National Practitioner Data Bank. BMJ Qual Saf. 2013 Aug;22(8):672-80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.[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PMID: 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236 10443]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Croskerry P. A Universal Model of Diagnostic Reasoning. Academic Medicine. 2009;84(8):1022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Croskerry P. The importance of cognitive errors in diagnosis and strategies to minimize them. Academic Medicine. 2003;78:775-780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 2"/>
              <a:buAutoNum type="arabicPeriod"/>
              <a:defRPr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American College of Physicians, Practice Advisor 2.0. Improving Clinical Care: Collaborative Medication Management Module. Updated 7/18/2011. Available at: 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http://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www.practiceadvisor.org/Modules/improving-clinical-care/collaborative-medication-management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Accessed 12/20/17</a:t>
            </a:r>
          </a:p>
          <a:p>
            <a:pPr marL="0" indent="0">
              <a:lnSpc>
                <a:spcPct val="110000"/>
              </a:lnSpc>
              <a:spcBef>
                <a:spcPts val="960"/>
              </a:spcBef>
              <a:buNone/>
              <a:defRPr/>
            </a:pPr>
            <a:endParaRPr lang="en-US" sz="1300" dirty="0"/>
          </a:p>
          <a:p>
            <a:pPr>
              <a:lnSpc>
                <a:spcPct val="110000"/>
              </a:lnSpc>
              <a:spcBef>
                <a:spcPts val="960"/>
              </a:spcBef>
              <a:buFont typeface="Wingdings 2"/>
              <a:buAutoNum type="arabicPeriod"/>
              <a:defRPr/>
            </a:pP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73230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81771391"/>
              </p:ext>
            </p:extLst>
          </p:nvPr>
        </p:nvGraphicFramePr>
        <p:xfrm>
          <a:off x="457200" y="925748"/>
          <a:ext cx="8229600" cy="368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525" y="-191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400" dirty="0"/>
              <a:t>Case: Initial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8954"/>
            <a:ext cx="8229600" cy="315440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Mr. J is a 68-year-old man with history of controlled HTN, who presents to clinic today complaining of fever, right lower extremity pain and redness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 38.5</a:t>
            </a:r>
            <a:r>
              <a:rPr lang="en-US" sz="2400" baseline="30000" dirty="0"/>
              <a:t>o</a:t>
            </a:r>
            <a:r>
              <a:rPr lang="en-US" sz="2400" dirty="0"/>
              <a:t>C, BP 130/75, HR 100, RR 18, O2 sat 98% on RA</a:t>
            </a:r>
          </a:p>
          <a:p>
            <a:r>
              <a:rPr lang="en-US" sz="2400" dirty="0"/>
              <a:t>He appears comfortable at rest. Exam is notable for tender RLE with erythema, warmth and edema extending  from ankle to mid calf with no obvious portal of entry</a:t>
            </a:r>
          </a:p>
        </p:txBody>
      </p:sp>
    </p:spTree>
    <p:extLst>
      <p:ext uri="{BB962C8B-B14F-4D97-AF65-F5344CB8AC3E}">
        <p14:creationId xmlns:p14="http://schemas.microsoft.com/office/powerpoint/2010/main" val="125014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910"/>
            <a:ext cx="8229600" cy="315440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Discuss in your groups whether you want to manage this patient as an outpatient or recommend admission to the hospital 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What lab results, exam findings, patient factors would influence your decision?</a:t>
            </a:r>
          </a:p>
          <a:p>
            <a:r>
              <a:rPr lang="en-US" sz="2600" dirty="0"/>
              <a:t>What system-level interventions could you consider to improve recognition and management of patients with cellulitis?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Admission Decision</a:t>
            </a:r>
          </a:p>
        </p:txBody>
      </p:sp>
    </p:spTree>
    <p:extLst>
      <p:ext uri="{BB962C8B-B14F-4D97-AF65-F5344CB8AC3E}">
        <p14:creationId xmlns:p14="http://schemas.microsoft.com/office/powerpoint/2010/main" val="3986737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5335"/>
            <a:ext cx="8507048" cy="3154409"/>
          </a:xfrm>
        </p:spPr>
        <p:txBody>
          <a:bodyPr/>
          <a:lstStyle/>
          <a:p>
            <a:r>
              <a:rPr lang="en-US" sz="2000" dirty="0"/>
              <a:t>Visual support tools</a:t>
            </a:r>
            <a:r>
              <a:rPr lang="en-US" sz="2000" baseline="30000" dirty="0"/>
              <a:t>1</a:t>
            </a:r>
            <a:r>
              <a:rPr lang="en-US" sz="2000" dirty="0"/>
              <a:t>: recognition of condition, appropriate risk stratification </a:t>
            </a:r>
          </a:p>
          <a:p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Quality Initiatives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99" y="1203649"/>
            <a:ext cx="6508252" cy="34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8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12980" y="714253"/>
            <a:ext cx="6268125" cy="3202291"/>
            <a:chOff x="1638805" y="1990089"/>
            <a:chExt cx="6122820" cy="30911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0835" y="2061365"/>
              <a:ext cx="6110790" cy="301991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38805" y="1990089"/>
              <a:ext cx="3297790" cy="198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Quality Initiatives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0315" y="3849291"/>
            <a:ext cx="6536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/>
              <a:buChar char="•"/>
            </a:pPr>
            <a:r>
              <a:rPr lang="en-US" sz="2400" dirty="0"/>
              <a:t>Clinical decision pathways imbedded into EHR</a:t>
            </a:r>
            <a:r>
              <a:rPr lang="en-US" sz="2400" baseline="30000" dirty="0"/>
              <a:t>2,3</a:t>
            </a:r>
            <a:r>
              <a:rPr lang="en-US" sz="2400" dirty="0"/>
              <a:t>: appropriate risk stratification and management </a:t>
            </a:r>
          </a:p>
        </p:txBody>
      </p:sp>
    </p:spTree>
    <p:extLst>
      <p:ext uri="{BB962C8B-B14F-4D97-AF65-F5344CB8AC3E}">
        <p14:creationId xmlns:p14="http://schemas.microsoft.com/office/powerpoint/2010/main" val="162581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1620"/>
            <a:ext cx="8229600" cy="3154409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Discuss the relative cost implications, financial and nonfinancial, of each of the following care setting options: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Outpatient with close follow up 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ED </a:t>
            </a:r>
            <a:r>
              <a:rPr lang="en-US" sz="2400" dirty="0">
                <a:sym typeface="Wingdings"/>
              </a:rPr>
              <a:t> observation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ED </a:t>
            </a:r>
            <a:r>
              <a:rPr lang="en-US" sz="2400" dirty="0">
                <a:sym typeface="Wingdings"/>
              </a:rPr>
              <a:t> admission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ym typeface="Wingdings"/>
              </a:rPr>
              <a:t>Direct admission</a:t>
            </a:r>
            <a:endParaRPr lang="en-US" sz="2400" dirty="0"/>
          </a:p>
          <a:p>
            <a:r>
              <a:rPr lang="en-US" sz="2400" dirty="0"/>
              <a:t>What role, if any, does or should cost play in your decision process?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Admission Decision</a:t>
            </a:r>
          </a:p>
        </p:txBody>
      </p:sp>
    </p:spTree>
    <p:extLst>
      <p:ext uri="{BB962C8B-B14F-4D97-AF65-F5344CB8AC3E}">
        <p14:creationId xmlns:p14="http://schemas.microsoft.com/office/powerpoint/2010/main" val="287931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945796"/>
              </p:ext>
            </p:extLst>
          </p:nvPr>
        </p:nvGraphicFramePr>
        <p:xfrm>
          <a:off x="133873" y="855335"/>
          <a:ext cx="5231230" cy="3840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156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56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Outpatient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Inpatient (2 night</a:t>
                      </a:r>
                      <a:r>
                        <a:rPr lang="en-US" baseline="0" dirty="0"/>
                        <a:t> stay)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CBC</a:t>
                      </a:r>
                      <a:r>
                        <a:rPr lang="en-US" baseline="0" dirty="0"/>
                        <a:t>:  </a:t>
                      </a:r>
                      <a:r>
                        <a:rPr lang="en-US" dirty="0"/>
                        <a:t>$21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CBC:   $129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BMP: $23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BMP:</a:t>
                      </a:r>
                      <a:r>
                        <a:rPr lang="en-US" baseline="0" dirty="0"/>
                        <a:t>  </a:t>
                      </a:r>
                      <a:r>
                        <a:rPr lang="en-US" dirty="0"/>
                        <a:t>$214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CRP:  $34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CRP:   $137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Blood cultures  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r>
                        <a:rPr lang="en-US" baseline="0" dirty="0"/>
                        <a:t> days cephalexin:  $11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days cephalexin at discharge:  $11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Follow</a:t>
                      </a:r>
                      <a:r>
                        <a:rPr lang="en-US" baseline="0" dirty="0"/>
                        <a:t> up phone call:  $0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 charge: </a:t>
                      </a:r>
                      <a:r>
                        <a:rPr lang="en-US" baseline="0" dirty="0"/>
                        <a:t> $4,405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Follow up clinic visit:  $222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night hospitalization: $6,000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935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=  $2,588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=  $11, 096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697525" y="-191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/>
              <a:t>Case: Charge Comparison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260017"/>
              </p:ext>
            </p:extLst>
          </p:nvPr>
        </p:nvGraphicFramePr>
        <p:xfrm>
          <a:off x="5598366" y="855335"/>
          <a:ext cx="3321528" cy="143648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60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07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7942">
                <a:tc>
                  <a:txBody>
                    <a:bodyPr/>
                    <a:lstStyle/>
                    <a:p>
                      <a:r>
                        <a:rPr lang="en-US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</a:t>
                      </a:r>
                      <a:r>
                        <a:rPr lang="en-US" baseline="0" dirty="0"/>
                        <a:t> Admit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0722">
                <a:tc>
                  <a:txBody>
                    <a:bodyPr/>
                    <a:lstStyle/>
                    <a:p>
                      <a:r>
                        <a:rPr lang="en-US" dirty="0"/>
                        <a:t>Higher out-of</a:t>
                      </a:r>
                      <a:r>
                        <a:rPr lang="en-US" baseline="0" dirty="0"/>
                        <a:t>-pocket cost to patient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Avoid ED</a:t>
                      </a:r>
                      <a:r>
                        <a:rPr lang="en-US" baseline="0" dirty="0"/>
                        <a:t> charges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191704"/>
      </p:ext>
    </p:extLst>
  </p:cSld>
  <p:clrMapOvr>
    <a:masterClrMapping/>
  </p:clrMapOvr>
</p:sld>
</file>

<file path=ppt/theme/theme1.xml><?xml version="1.0" encoding="utf-8"?>
<a:theme xmlns:a="http://schemas.openxmlformats.org/drawingml/2006/main" name="HVC Curriculum revised TEMPLATE">
  <a:themeElements>
    <a:clrScheme name="new ACP colors">
      <a:dk1>
        <a:sysClr val="windowText" lastClr="000000"/>
      </a:dk1>
      <a:lt1>
        <a:sysClr val="window" lastClr="FFFFFF"/>
      </a:lt1>
      <a:dk2>
        <a:srgbClr val="003479"/>
      </a:dk2>
      <a:lt2>
        <a:srgbClr val="D1D4D3"/>
      </a:lt2>
      <a:accent1>
        <a:srgbClr val="00A0DF"/>
      </a:accent1>
      <a:accent2>
        <a:srgbClr val="FFC82E"/>
      </a:accent2>
      <a:accent3>
        <a:srgbClr val="2EB135"/>
      </a:accent3>
      <a:accent4>
        <a:srgbClr val="FF7900"/>
      </a:accent4>
      <a:accent5>
        <a:srgbClr val="95519E"/>
      </a:accent5>
      <a:accent6>
        <a:srgbClr val="BF650F"/>
      </a:accent6>
      <a:hlink>
        <a:srgbClr val="0000FF"/>
      </a:hlink>
      <a:folHlink>
        <a:srgbClr val="70278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HVC Curriculum revised TEMPLATE.potx</Template>
  <TotalTime>45480</TotalTime>
  <Words>2017</Words>
  <Application>Microsoft Office PowerPoint</Application>
  <PresentationFormat>On-screen Show (16:9)</PresentationFormat>
  <Paragraphs>261</Paragraphs>
  <Slides>26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HVC Curriculum revised TEMPLATE</vt:lpstr>
      <vt:lpstr>High Value  Hospitalization</vt:lpstr>
      <vt:lpstr>PowerPoint Presentation</vt:lpstr>
      <vt:lpstr>PowerPoint Presentation</vt:lpstr>
      <vt:lpstr>Case: Initial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Ripca</dc:creator>
  <cp:lastModifiedBy>Clare Sipler</cp:lastModifiedBy>
  <cp:revision>210</cp:revision>
  <cp:lastPrinted>2015-10-12T15:47:52Z</cp:lastPrinted>
  <dcterms:created xsi:type="dcterms:W3CDTF">2015-09-26T20:02:49Z</dcterms:created>
  <dcterms:modified xsi:type="dcterms:W3CDTF">2018-03-08T15:54:00Z</dcterms:modified>
</cp:coreProperties>
</file>